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 id="2147483678" r:id="rId3"/>
  </p:sldMasterIdLst>
  <p:notesMasterIdLst>
    <p:notesMasterId r:id="rId211"/>
  </p:notesMasterIdLst>
  <p:handoutMasterIdLst>
    <p:handoutMasterId r:id="rId212"/>
  </p:handoutMasterIdLst>
  <p:sldIdLst>
    <p:sldId id="660" r:id="rId4"/>
    <p:sldId id="287" r:id="rId5"/>
    <p:sldId id="320" r:id="rId6"/>
    <p:sldId id="311" r:id="rId7"/>
    <p:sldId id="448" r:id="rId8"/>
    <p:sldId id="313" r:id="rId9"/>
    <p:sldId id="643" r:id="rId10"/>
    <p:sldId id="504" r:id="rId11"/>
    <p:sldId id="505" r:id="rId12"/>
    <p:sldId id="506" r:id="rId13"/>
    <p:sldId id="354" r:id="rId14"/>
    <p:sldId id="481" r:id="rId15"/>
    <p:sldId id="482" r:id="rId16"/>
    <p:sldId id="644" r:id="rId17"/>
    <p:sldId id="615" r:id="rId18"/>
    <p:sldId id="483" r:id="rId19"/>
    <p:sldId id="484" r:id="rId20"/>
    <p:sldId id="485" r:id="rId21"/>
    <p:sldId id="486" r:id="rId22"/>
    <p:sldId id="317" r:id="rId23"/>
    <p:sldId id="449" r:id="rId24"/>
    <p:sldId id="613" r:id="rId25"/>
    <p:sldId id="450" r:id="rId26"/>
    <p:sldId id="487" r:id="rId27"/>
    <p:sldId id="488" r:id="rId28"/>
    <p:sldId id="489" r:id="rId29"/>
    <p:sldId id="490" r:id="rId30"/>
    <p:sldId id="491" r:id="rId31"/>
    <p:sldId id="645" r:id="rId32"/>
    <p:sldId id="646" r:id="rId33"/>
    <p:sldId id="647" r:id="rId34"/>
    <p:sldId id="451" r:id="rId35"/>
    <p:sldId id="453" r:id="rId36"/>
    <p:sldId id="455" r:id="rId37"/>
    <p:sldId id="456" r:id="rId38"/>
    <p:sldId id="457" r:id="rId39"/>
    <p:sldId id="617" r:id="rId40"/>
    <p:sldId id="458" r:id="rId41"/>
    <p:sldId id="648" r:id="rId42"/>
    <p:sldId id="649" r:id="rId43"/>
    <p:sldId id="650" r:id="rId44"/>
    <p:sldId id="651" r:id="rId45"/>
    <p:sldId id="459" r:id="rId46"/>
    <p:sldId id="461" r:id="rId47"/>
    <p:sldId id="462" r:id="rId48"/>
    <p:sldId id="507" r:id="rId49"/>
    <p:sldId id="616" r:id="rId50"/>
    <p:sldId id="618" r:id="rId51"/>
    <p:sldId id="619" r:id="rId52"/>
    <p:sldId id="620" r:id="rId53"/>
    <p:sldId id="621" r:id="rId54"/>
    <p:sldId id="622" r:id="rId55"/>
    <p:sldId id="463" r:id="rId56"/>
    <p:sldId id="318" r:id="rId57"/>
    <p:sldId id="427" r:id="rId58"/>
    <p:sldId id="493" r:id="rId59"/>
    <p:sldId id="424" r:id="rId60"/>
    <p:sldId id="425" r:id="rId61"/>
    <p:sldId id="492" r:id="rId62"/>
    <p:sldId id="494" r:id="rId63"/>
    <p:sldId id="496" r:id="rId64"/>
    <p:sldId id="508" r:id="rId65"/>
    <p:sldId id="497" r:id="rId66"/>
    <p:sldId id="498" r:id="rId67"/>
    <p:sldId id="499" r:id="rId68"/>
    <p:sldId id="426" r:id="rId69"/>
    <p:sldId id="419" r:id="rId70"/>
    <p:sldId id="500" r:id="rId71"/>
    <p:sldId id="420" r:id="rId72"/>
    <p:sldId id="624" r:id="rId73"/>
    <p:sldId id="501" r:id="rId74"/>
    <p:sldId id="623" r:id="rId75"/>
    <p:sldId id="625" r:id="rId76"/>
    <p:sldId id="323" r:id="rId77"/>
    <p:sldId id="652" r:id="rId78"/>
    <p:sldId id="421" r:id="rId79"/>
    <p:sldId id="431" r:id="rId80"/>
    <p:sldId id="355" r:id="rId81"/>
    <p:sldId id="509" r:id="rId82"/>
    <p:sldId id="502" r:id="rId83"/>
    <p:sldId id="627" r:id="rId84"/>
    <p:sldId id="628" r:id="rId85"/>
    <p:sldId id="626" r:id="rId86"/>
    <p:sldId id="435" r:id="rId87"/>
    <p:sldId id="629" r:id="rId88"/>
    <p:sldId id="503" r:id="rId89"/>
    <p:sldId id="510" r:id="rId90"/>
    <p:sldId id="511" r:id="rId91"/>
    <p:sldId id="513" r:id="rId92"/>
    <p:sldId id="514" r:id="rId93"/>
    <p:sldId id="515" r:id="rId94"/>
    <p:sldId id="516" r:id="rId95"/>
    <p:sldId id="630" r:id="rId96"/>
    <p:sldId id="517" r:id="rId97"/>
    <p:sldId id="518" r:id="rId98"/>
    <p:sldId id="519" r:id="rId99"/>
    <p:sldId id="520" r:id="rId100"/>
    <p:sldId id="521" r:id="rId101"/>
    <p:sldId id="522" r:id="rId102"/>
    <p:sldId id="523" r:id="rId103"/>
    <p:sldId id="524" r:id="rId104"/>
    <p:sldId id="525" r:id="rId105"/>
    <p:sldId id="526" r:id="rId106"/>
    <p:sldId id="527" r:id="rId107"/>
    <p:sldId id="528" r:id="rId108"/>
    <p:sldId id="637" r:id="rId109"/>
    <p:sldId id="529" r:id="rId110"/>
    <p:sldId id="530" r:id="rId111"/>
    <p:sldId id="633" r:id="rId112"/>
    <p:sldId id="632" r:id="rId113"/>
    <p:sldId id="531" r:id="rId114"/>
    <p:sldId id="653" r:id="rId115"/>
    <p:sldId id="654" r:id="rId116"/>
    <p:sldId id="655" r:id="rId117"/>
    <p:sldId id="532" r:id="rId118"/>
    <p:sldId id="533" r:id="rId119"/>
    <p:sldId id="534" r:id="rId120"/>
    <p:sldId id="535" r:id="rId121"/>
    <p:sldId id="536" r:id="rId122"/>
    <p:sldId id="631" r:id="rId123"/>
    <p:sldId id="537" r:id="rId124"/>
    <p:sldId id="538" r:id="rId125"/>
    <p:sldId id="608" r:id="rId126"/>
    <p:sldId id="609" r:id="rId127"/>
    <p:sldId id="607" r:id="rId128"/>
    <p:sldId id="610" r:id="rId129"/>
    <p:sldId id="611" r:id="rId130"/>
    <p:sldId id="634" r:id="rId131"/>
    <p:sldId id="635" r:id="rId132"/>
    <p:sldId id="539" r:id="rId133"/>
    <p:sldId id="656" r:id="rId134"/>
    <p:sldId id="540" r:id="rId135"/>
    <p:sldId id="541" r:id="rId136"/>
    <p:sldId id="657" r:id="rId137"/>
    <p:sldId id="542" r:id="rId138"/>
    <p:sldId id="543" r:id="rId139"/>
    <p:sldId id="636" r:id="rId140"/>
    <p:sldId id="544" r:id="rId141"/>
    <p:sldId id="545" r:id="rId142"/>
    <p:sldId id="659" r:id="rId143"/>
    <p:sldId id="546" r:id="rId144"/>
    <p:sldId id="547" r:id="rId145"/>
    <p:sldId id="548" r:id="rId146"/>
    <p:sldId id="549" r:id="rId147"/>
    <p:sldId id="550" r:id="rId148"/>
    <p:sldId id="551" r:id="rId149"/>
    <p:sldId id="552" r:id="rId150"/>
    <p:sldId id="553" r:id="rId151"/>
    <p:sldId id="554" r:id="rId152"/>
    <p:sldId id="555" r:id="rId153"/>
    <p:sldId id="556" r:id="rId154"/>
    <p:sldId id="557" r:id="rId155"/>
    <p:sldId id="639" r:id="rId156"/>
    <p:sldId id="558" r:id="rId157"/>
    <p:sldId id="559" r:id="rId158"/>
    <p:sldId id="560" r:id="rId159"/>
    <p:sldId id="640" r:id="rId160"/>
    <p:sldId id="561" r:id="rId161"/>
    <p:sldId id="562" r:id="rId162"/>
    <p:sldId id="563" r:id="rId163"/>
    <p:sldId id="564" r:id="rId164"/>
    <p:sldId id="565" r:id="rId165"/>
    <p:sldId id="566" r:id="rId166"/>
    <p:sldId id="567" r:id="rId167"/>
    <p:sldId id="568" r:id="rId168"/>
    <p:sldId id="614" r:id="rId169"/>
    <p:sldId id="638" r:id="rId170"/>
    <p:sldId id="569" r:id="rId171"/>
    <p:sldId id="570" r:id="rId172"/>
    <p:sldId id="571" r:id="rId173"/>
    <p:sldId id="572" r:id="rId174"/>
    <p:sldId id="573" r:id="rId175"/>
    <p:sldId id="574" r:id="rId176"/>
    <p:sldId id="575" r:id="rId177"/>
    <p:sldId id="576" r:id="rId178"/>
    <p:sldId id="577" r:id="rId179"/>
    <p:sldId id="578" r:id="rId180"/>
    <p:sldId id="579" r:id="rId181"/>
    <p:sldId id="580" r:id="rId182"/>
    <p:sldId id="581" r:id="rId183"/>
    <p:sldId id="582" r:id="rId184"/>
    <p:sldId id="583" r:id="rId185"/>
    <p:sldId id="584" r:id="rId186"/>
    <p:sldId id="585" r:id="rId187"/>
    <p:sldId id="586" r:id="rId188"/>
    <p:sldId id="587" r:id="rId189"/>
    <p:sldId id="588" r:id="rId190"/>
    <p:sldId id="589" r:id="rId191"/>
    <p:sldId id="590" r:id="rId192"/>
    <p:sldId id="591" r:id="rId193"/>
    <p:sldId id="592" r:id="rId194"/>
    <p:sldId id="593" r:id="rId195"/>
    <p:sldId id="594" r:id="rId196"/>
    <p:sldId id="641" r:id="rId197"/>
    <p:sldId id="595" r:id="rId198"/>
    <p:sldId id="596" r:id="rId199"/>
    <p:sldId id="597" r:id="rId200"/>
    <p:sldId id="598" r:id="rId201"/>
    <p:sldId id="599" r:id="rId202"/>
    <p:sldId id="600" r:id="rId203"/>
    <p:sldId id="601" r:id="rId204"/>
    <p:sldId id="602" r:id="rId205"/>
    <p:sldId id="603" r:id="rId206"/>
    <p:sldId id="604" r:id="rId207"/>
    <p:sldId id="605" r:id="rId208"/>
    <p:sldId id="606" r:id="rId209"/>
    <p:sldId id="642" r:id="rId210"/>
  </p:sldIdLst>
  <p:sldSz cx="12192000" cy="6858000"/>
  <p:notesSz cx="6858000" cy="9144000"/>
  <p:defaultTextStyle>
    <a:defPPr>
      <a:defRPr lang="en-US"/>
    </a:defPPr>
    <a:lvl1pPr algn="ctr" rtl="0" fontAlgn="base">
      <a:lnSpc>
        <a:spcPct val="90000"/>
      </a:lnSpc>
      <a:spcBef>
        <a:spcPct val="50000"/>
      </a:spcBef>
      <a:spcAft>
        <a:spcPct val="0"/>
      </a:spcAft>
      <a:defRPr sz="2000" b="1"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lnSpc>
        <a:spcPct val="90000"/>
      </a:lnSpc>
      <a:spcBef>
        <a:spcPct val="50000"/>
      </a:spcBef>
      <a:spcAft>
        <a:spcPct val="0"/>
      </a:spcAft>
      <a:defRPr sz="2000" b="1"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lnSpc>
        <a:spcPct val="90000"/>
      </a:lnSpc>
      <a:spcBef>
        <a:spcPct val="50000"/>
      </a:spcBef>
      <a:spcAft>
        <a:spcPct val="0"/>
      </a:spcAft>
      <a:defRPr sz="2000" b="1"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lnSpc>
        <a:spcPct val="90000"/>
      </a:lnSpc>
      <a:spcBef>
        <a:spcPct val="50000"/>
      </a:spcBef>
      <a:spcAft>
        <a:spcPct val="0"/>
      </a:spcAft>
      <a:defRPr sz="2000" b="1"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lnSpc>
        <a:spcPct val="90000"/>
      </a:lnSpc>
      <a:spcBef>
        <a:spcPct val="50000"/>
      </a:spcBef>
      <a:spcAft>
        <a:spcPct val="0"/>
      </a:spcAft>
      <a:defRPr sz="20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0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0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0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0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5" userDrawn="1">
          <p15:clr>
            <a:srgbClr val="A4A3A4"/>
          </p15:clr>
        </p15:guide>
        <p15:guide id="2" pos="3864" userDrawn="1">
          <p15:clr>
            <a:srgbClr val="A4A3A4"/>
          </p15:clr>
        </p15:guide>
      </p15:sldGuideLst>
    </p:ext>
    <p:ext uri="{2D200454-40CA-4A62-9FC3-DE9A4176ACB9}">
      <p15:notesGuideLst xmlns:p15="http://schemas.microsoft.com/office/powerpoint/2012/main">
        <p15:guide id="1" orient="horz" pos="2849">
          <p15:clr>
            <a:srgbClr val="A4A3A4"/>
          </p15:clr>
        </p15:guide>
        <p15:guide id="2" pos="217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0066FF"/>
    <a:srgbClr val="FF0000"/>
    <a:srgbClr val="CC3300"/>
    <a:srgbClr val="FFFFBD"/>
    <a:srgbClr val="CCFFFF"/>
    <a:srgbClr val="FF0066"/>
    <a:srgbClr val="FF00FF"/>
    <a:srgbClr val="FF66CC"/>
    <a:srgbClr val="FFD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58" autoAdjust="0"/>
    <p:restoredTop sz="90744" autoAdjust="0"/>
  </p:normalViewPr>
  <p:slideViewPr>
    <p:cSldViewPr snapToGrid="0">
      <p:cViewPr varScale="1">
        <p:scale>
          <a:sx n="60" d="100"/>
          <a:sy n="60" d="100"/>
        </p:scale>
        <p:origin x="654" y="72"/>
      </p:cViewPr>
      <p:guideLst>
        <p:guide orient="horz" pos="2115"/>
        <p:guide pos="3864"/>
      </p:guideLst>
    </p:cSldViewPr>
  </p:slideViewPr>
  <p:outlineViewPr>
    <p:cViewPr>
      <p:scale>
        <a:sx n="33" d="100"/>
        <a:sy n="33" d="100"/>
      </p:scale>
      <p:origin x="0" y="48426"/>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4" d="100"/>
          <a:sy n="54" d="100"/>
        </p:scale>
        <p:origin x="-2892" y="-84"/>
      </p:cViewPr>
      <p:guideLst>
        <p:guide orient="horz" pos="2849"/>
        <p:guide pos="2173"/>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59" Type="http://schemas.openxmlformats.org/officeDocument/2006/relationships/slide" Target="slides/slide156.xml"/><Relationship Id="rId170" Type="http://schemas.openxmlformats.org/officeDocument/2006/relationships/slide" Target="slides/slide167.xml"/><Relationship Id="rId191" Type="http://schemas.openxmlformats.org/officeDocument/2006/relationships/slide" Target="slides/slide188.xml"/><Relationship Id="rId205" Type="http://schemas.openxmlformats.org/officeDocument/2006/relationships/slide" Target="slides/slide202.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slide" Target="slides/slide125.xml"/><Relationship Id="rId149" Type="http://schemas.openxmlformats.org/officeDocument/2006/relationships/slide" Target="slides/slide146.xml"/><Relationship Id="rId5" Type="http://schemas.openxmlformats.org/officeDocument/2006/relationships/slide" Target="slides/slide2.xml"/><Relationship Id="rId95" Type="http://schemas.openxmlformats.org/officeDocument/2006/relationships/slide" Target="slides/slide92.xml"/><Relationship Id="rId160" Type="http://schemas.openxmlformats.org/officeDocument/2006/relationships/slide" Target="slides/slide157.xml"/><Relationship Id="rId181" Type="http://schemas.openxmlformats.org/officeDocument/2006/relationships/slide" Target="slides/slide178.xml"/><Relationship Id="rId216" Type="http://schemas.openxmlformats.org/officeDocument/2006/relationships/tableStyles" Target="tableStyles.xml"/><Relationship Id="rId22" Type="http://schemas.openxmlformats.org/officeDocument/2006/relationships/slide" Target="slides/slide19.xml"/><Relationship Id="rId43" Type="http://schemas.openxmlformats.org/officeDocument/2006/relationships/slide" Target="slides/slide40.xml"/><Relationship Id="rId64" Type="http://schemas.openxmlformats.org/officeDocument/2006/relationships/slide" Target="slides/slide61.xml"/><Relationship Id="rId118" Type="http://schemas.openxmlformats.org/officeDocument/2006/relationships/slide" Target="slides/slide115.xml"/><Relationship Id="rId139" Type="http://schemas.openxmlformats.org/officeDocument/2006/relationships/slide" Target="slides/slide136.xml"/><Relationship Id="rId85" Type="http://schemas.openxmlformats.org/officeDocument/2006/relationships/slide" Target="slides/slide82.xml"/><Relationship Id="rId150" Type="http://schemas.openxmlformats.org/officeDocument/2006/relationships/slide" Target="slides/slide147.xml"/><Relationship Id="rId171" Type="http://schemas.openxmlformats.org/officeDocument/2006/relationships/slide" Target="slides/slide168.xml"/><Relationship Id="rId192" Type="http://schemas.openxmlformats.org/officeDocument/2006/relationships/slide" Target="slides/slide189.xml"/><Relationship Id="rId206" Type="http://schemas.openxmlformats.org/officeDocument/2006/relationships/slide" Target="slides/slide203.xml"/><Relationship Id="rId12" Type="http://schemas.openxmlformats.org/officeDocument/2006/relationships/slide" Target="slides/slide9.xml"/><Relationship Id="rId33" Type="http://schemas.openxmlformats.org/officeDocument/2006/relationships/slide" Target="slides/slide30.xml"/><Relationship Id="rId108" Type="http://schemas.openxmlformats.org/officeDocument/2006/relationships/slide" Target="slides/slide105.xml"/><Relationship Id="rId129" Type="http://schemas.openxmlformats.org/officeDocument/2006/relationships/slide" Target="slides/slide126.xml"/><Relationship Id="rId54" Type="http://schemas.openxmlformats.org/officeDocument/2006/relationships/slide" Target="slides/slide51.xml"/><Relationship Id="rId75" Type="http://schemas.openxmlformats.org/officeDocument/2006/relationships/slide" Target="slides/slide72.xml"/><Relationship Id="rId96" Type="http://schemas.openxmlformats.org/officeDocument/2006/relationships/slide" Target="slides/slide93.xml"/><Relationship Id="rId140" Type="http://schemas.openxmlformats.org/officeDocument/2006/relationships/slide" Target="slides/slide137.xml"/><Relationship Id="rId161" Type="http://schemas.openxmlformats.org/officeDocument/2006/relationships/slide" Target="slides/slide158.xml"/><Relationship Id="rId182" Type="http://schemas.openxmlformats.org/officeDocument/2006/relationships/slide" Target="slides/slide179.xml"/><Relationship Id="rId6" Type="http://schemas.openxmlformats.org/officeDocument/2006/relationships/slide" Target="slides/slide3.xml"/><Relationship Id="rId23" Type="http://schemas.openxmlformats.org/officeDocument/2006/relationships/slide" Target="slides/slide20.xml"/><Relationship Id="rId119" Type="http://schemas.openxmlformats.org/officeDocument/2006/relationships/slide" Target="slides/slide116.xml"/><Relationship Id="rId44" Type="http://schemas.openxmlformats.org/officeDocument/2006/relationships/slide" Target="slides/slide41.xml"/><Relationship Id="rId65" Type="http://schemas.openxmlformats.org/officeDocument/2006/relationships/slide" Target="slides/slide62.xml"/><Relationship Id="rId86" Type="http://schemas.openxmlformats.org/officeDocument/2006/relationships/slide" Target="slides/slide83.xml"/><Relationship Id="rId130" Type="http://schemas.openxmlformats.org/officeDocument/2006/relationships/slide" Target="slides/slide127.xml"/><Relationship Id="rId151" Type="http://schemas.openxmlformats.org/officeDocument/2006/relationships/slide" Target="slides/slide148.xml"/><Relationship Id="rId172" Type="http://schemas.openxmlformats.org/officeDocument/2006/relationships/slide" Target="slides/slide169.xml"/><Relationship Id="rId193" Type="http://schemas.openxmlformats.org/officeDocument/2006/relationships/slide" Target="slides/slide190.xml"/><Relationship Id="rId207" Type="http://schemas.openxmlformats.org/officeDocument/2006/relationships/slide" Target="slides/slide204.xml"/><Relationship Id="rId13" Type="http://schemas.openxmlformats.org/officeDocument/2006/relationships/slide" Target="slides/slide10.xml"/><Relationship Id="rId109" Type="http://schemas.openxmlformats.org/officeDocument/2006/relationships/slide" Target="slides/slide106.xml"/><Relationship Id="rId34" Type="http://schemas.openxmlformats.org/officeDocument/2006/relationships/slide" Target="slides/slide31.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20" Type="http://schemas.openxmlformats.org/officeDocument/2006/relationships/slide" Target="slides/slide117.xml"/><Relationship Id="rId141" Type="http://schemas.openxmlformats.org/officeDocument/2006/relationships/slide" Target="slides/slide138.xml"/><Relationship Id="rId7" Type="http://schemas.openxmlformats.org/officeDocument/2006/relationships/slide" Target="slides/slide4.xml"/><Relationship Id="rId162" Type="http://schemas.openxmlformats.org/officeDocument/2006/relationships/slide" Target="slides/slide159.xml"/><Relationship Id="rId183" Type="http://schemas.openxmlformats.org/officeDocument/2006/relationships/slide" Target="slides/slide180.xml"/><Relationship Id="rId24" Type="http://schemas.openxmlformats.org/officeDocument/2006/relationships/slide" Target="slides/slide21.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31" Type="http://schemas.openxmlformats.org/officeDocument/2006/relationships/slide" Target="slides/slide128.xml"/><Relationship Id="rId152" Type="http://schemas.openxmlformats.org/officeDocument/2006/relationships/slide" Target="slides/slide149.xml"/><Relationship Id="rId173" Type="http://schemas.openxmlformats.org/officeDocument/2006/relationships/slide" Target="slides/slide170.xml"/><Relationship Id="rId194" Type="http://schemas.openxmlformats.org/officeDocument/2006/relationships/slide" Target="slides/slide191.xml"/><Relationship Id="rId208" Type="http://schemas.openxmlformats.org/officeDocument/2006/relationships/slide" Target="slides/slide205.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168" Type="http://schemas.openxmlformats.org/officeDocument/2006/relationships/slide" Target="slides/slide165.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163" Type="http://schemas.openxmlformats.org/officeDocument/2006/relationships/slide" Target="slides/slide160.xml"/><Relationship Id="rId184" Type="http://schemas.openxmlformats.org/officeDocument/2006/relationships/slide" Target="slides/slide181.xml"/><Relationship Id="rId189" Type="http://schemas.openxmlformats.org/officeDocument/2006/relationships/slide" Target="slides/slide186.xml"/><Relationship Id="rId3" Type="http://schemas.openxmlformats.org/officeDocument/2006/relationships/slideMaster" Target="slideMasters/slideMaster3.xml"/><Relationship Id="rId214" Type="http://schemas.openxmlformats.org/officeDocument/2006/relationships/viewProps" Target="viewProps.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slide" Target="slides/slide150.xml"/><Relationship Id="rId174" Type="http://schemas.openxmlformats.org/officeDocument/2006/relationships/slide" Target="slides/slide171.xml"/><Relationship Id="rId179" Type="http://schemas.openxmlformats.org/officeDocument/2006/relationships/slide" Target="slides/slide176.xml"/><Relationship Id="rId195" Type="http://schemas.openxmlformats.org/officeDocument/2006/relationships/slide" Target="slides/slide192.xml"/><Relationship Id="rId209" Type="http://schemas.openxmlformats.org/officeDocument/2006/relationships/slide" Target="slides/slide206.xml"/><Relationship Id="rId190" Type="http://schemas.openxmlformats.org/officeDocument/2006/relationships/slide" Target="slides/slide187.xml"/><Relationship Id="rId204" Type="http://schemas.openxmlformats.org/officeDocument/2006/relationships/slide" Target="slides/slide201.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slide" Target="slides/slide145.xml"/><Relationship Id="rId164" Type="http://schemas.openxmlformats.org/officeDocument/2006/relationships/slide" Target="slides/slide161.xml"/><Relationship Id="rId169" Type="http://schemas.openxmlformats.org/officeDocument/2006/relationships/slide" Target="slides/slide166.xml"/><Relationship Id="rId185" Type="http://schemas.openxmlformats.org/officeDocument/2006/relationships/slide" Target="slides/slide182.xml"/><Relationship Id="rId4" Type="http://schemas.openxmlformats.org/officeDocument/2006/relationships/slide" Target="slides/slide1.xml"/><Relationship Id="rId9" Type="http://schemas.openxmlformats.org/officeDocument/2006/relationships/slide" Target="slides/slide6.xml"/><Relationship Id="rId180" Type="http://schemas.openxmlformats.org/officeDocument/2006/relationships/slide" Target="slides/slide177.xml"/><Relationship Id="rId210" Type="http://schemas.openxmlformats.org/officeDocument/2006/relationships/slide" Target="slides/slide207.xml"/><Relationship Id="rId215" Type="http://schemas.openxmlformats.org/officeDocument/2006/relationships/theme" Target="theme/theme1.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54" Type="http://schemas.openxmlformats.org/officeDocument/2006/relationships/slide" Target="slides/slide151.xml"/><Relationship Id="rId175" Type="http://schemas.openxmlformats.org/officeDocument/2006/relationships/slide" Target="slides/slide172.xml"/><Relationship Id="rId196" Type="http://schemas.openxmlformats.org/officeDocument/2006/relationships/slide" Target="slides/slide193.xml"/><Relationship Id="rId200" Type="http://schemas.openxmlformats.org/officeDocument/2006/relationships/slide" Target="slides/slide197.xml"/><Relationship Id="rId16" Type="http://schemas.openxmlformats.org/officeDocument/2006/relationships/slide" Target="slides/slide13.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slide" Target="slides/slide141.xml"/><Relationship Id="rId90" Type="http://schemas.openxmlformats.org/officeDocument/2006/relationships/slide" Target="slides/slide87.xml"/><Relationship Id="rId165" Type="http://schemas.openxmlformats.org/officeDocument/2006/relationships/slide" Target="slides/slide162.xml"/><Relationship Id="rId186" Type="http://schemas.openxmlformats.org/officeDocument/2006/relationships/slide" Target="slides/slide183.xml"/><Relationship Id="rId211" Type="http://schemas.openxmlformats.org/officeDocument/2006/relationships/notesMaster" Target="notesMasters/notesMaster1.xml"/><Relationship Id="rId27" Type="http://schemas.openxmlformats.org/officeDocument/2006/relationships/slide" Target="slides/slide24.xml"/><Relationship Id="rId48" Type="http://schemas.openxmlformats.org/officeDocument/2006/relationships/slide" Target="slides/slide45.xml"/><Relationship Id="rId69" Type="http://schemas.openxmlformats.org/officeDocument/2006/relationships/slide" Target="slides/slide66.xml"/><Relationship Id="rId113" Type="http://schemas.openxmlformats.org/officeDocument/2006/relationships/slide" Target="slides/slide110.xml"/><Relationship Id="rId134" Type="http://schemas.openxmlformats.org/officeDocument/2006/relationships/slide" Target="slides/slide131.xml"/><Relationship Id="rId80" Type="http://schemas.openxmlformats.org/officeDocument/2006/relationships/slide" Target="slides/slide77.xml"/><Relationship Id="rId155" Type="http://schemas.openxmlformats.org/officeDocument/2006/relationships/slide" Target="slides/slide152.xml"/><Relationship Id="rId176" Type="http://schemas.openxmlformats.org/officeDocument/2006/relationships/slide" Target="slides/slide173.xml"/><Relationship Id="rId197" Type="http://schemas.openxmlformats.org/officeDocument/2006/relationships/slide" Target="slides/slide194.xml"/><Relationship Id="rId201" Type="http://schemas.openxmlformats.org/officeDocument/2006/relationships/slide" Target="slides/slide198.xml"/><Relationship Id="rId17" Type="http://schemas.openxmlformats.org/officeDocument/2006/relationships/slide" Target="slides/slide14.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24" Type="http://schemas.openxmlformats.org/officeDocument/2006/relationships/slide" Target="slides/slide121.xml"/><Relationship Id="rId70" Type="http://schemas.openxmlformats.org/officeDocument/2006/relationships/slide" Target="slides/slide67.xml"/><Relationship Id="rId91" Type="http://schemas.openxmlformats.org/officeDocument/2006/relationships/slide" Target="slides/slide88.xml"/><Relationship Id="rId145" Type="http://schemas.openxmlformats.org/officeDocument/2006/relationships/slide" Target="slides/slide142.xml"/><Relationship Id="rId166" Type="http://schemas.openxmlformats.org/officeDocument/2006/relationships/slide" Target="slides/slide163.xml"/><Relationship Id="rId187" Type="http://schemas.openxmlformats.org/officeDocument/2006/relationships/slide" Target="slides/slide184.xml"/><Relationship Id="rId1" Type="http://schemas.openxmlformats.org/officeDocument/2006/relationships/slideMaster" Target="slideMasters/slideMaster1.xml"/><Relationship Id="rId212" Type="http://schemas.openxmlformats.org/officeDocument/2006/relationships/handoutMaster" Target="handoutMasters/handoutMaster1.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60" Type="http://schemas.openxmlformats.org/officeDocument/2006/relationships/slide" Target="slides/slide57.xml"/><Relationship Id="rId81" Type="http://schemas.openxmlformats.org/officeDocument/2006/relationships/slide" Target="slides/slide78.xml"/><Relationship Id="rId135" Type="http://schemas.openxmlformats.org/officeDocument/2006/relationships/slide" Target="slides/slide132.xml"/><Relationship Id="rId156" Type="http://schemas.openxmlformats.org/officeDocument/2006/relationships/slide" Target="slides/slide153.xml"/><Relationship Id="rId177" Type="http://schemas.openxmlformats.org/officeDocument/2006/relationships/slide" Target="slides/slide174.xml"/><Relationship Id="rId198" Type="http://schemas.openxmlformats.org/officeDocument/2006/relationships/slide" Target="slides/slide195.xml"/><Relationship Id="rId202" Type="http://schemas.openxmlformats.org/officeDocument/2006/relationships/slide" Target="slides/slide199.xml"/><Relationship Id="rId18" Type="http://schemas.openxmlformats.org/officeDocument/2006/relationships/slide" Target="slides/slide15.xml"/><Relationship Id="rId39" Type="http://schemas.openxmlformats.org/officeDocument/2006/relationships/slide" Target="slides/slide36.xml"/><Relationship Id="rId50" Type="http://schemas.openxmlformats.org/officeDocument/2006/relationships/slide" Target="slides/slide47.xml"/><Relationship Id="rId104" Type="http://schemas.openxmlformats.org/officeDocument/2006/relationships/slide" Target="slides/slide101.xml"/><Relationship Id="rId125" Type="http://schemas.openxmlformats.org/officeDocument/2006/relationships/slide" Target="slides/slide122.xml"/><Relationship Id="rId146" Type="http://schemas.openxmlformats.org/officeDocument/2006/relationships/slide" Target="slides/slide143.xml"/><Relationship Id="rId167" Type="http://schemas.openxmlformats.org/officeDocument/2006/relationships/slide" Target="slides/slide164.xml"/><Relationship Id="rId188" Type="http://schemas.openxmlformats.org/officeDocument/2006/relationships/slide" Target="slides/slide185.xml"/><Relationship Id="rId71" Type="http://schemas.openxmlformats.org/officeDocument/2006/relationships/slide" Target="slides/slide68.xml"/><Relationship Id="rId92" Type="http://schemas.openxmlformats.org/officeDocument/2006/relationships/slide" Target="slides/slide89.xml"/><Relationship Id="rId213"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6.xml"/><Relationship Id="rId40" Type="http://schemas.openxmlformats.org/officeDocument/2006/relationships/slide" Target="slides/slide37.xml"/><Relationship Id="rId115" Type="http://schemas.openxmlformats.org/officeDocument/2006/relationships/slide" Target="slides/slide112.xml"/><Relationship Id="rId136" Type="http://schemas.openxmlformats.org/officeDocument/2006/relationships/slide" Target="slides/slide133.xml"/><Relationship Id="rId157" Type="http://schemas.openxmlformats.org/officeDocument/2006/relationships/slide" Target="slides/slide154.xml"/><Relationship Id="rId178" Type="http://schemas.openxmlformats.org/officeDocument/2006/relationships/slide" Target="slides/slide175.xml"/><Relationship Id="rId61" Type="http://schemas.openxmlformats.org/officeDocument/2006/relationships/slide" Target="slides/slide58.xml"/><Relationship Id="rId82" Type="http://schemas.openxmlformats.org/officeDocument/2006/relationships/slide" Target="slides/slide79.xml"/><Relationship Id="rId199" Type="http://schemas.openxmlformats.org/officeDocument/2006/relationships/slide" Target="slides/slide196.xml"/><Relationship Id="rId203" Type="http://schemas.openxmlformats.org/officeDocument/2006/relationships/slide" Target="slides/slide20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0.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8.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0" hangingPunct="0">
              <a:lnSpc>
                <a:spcPct val="100000"/>
              </a:lnSpc>
              <a:spcBef>
                <a:spcPct val="0"/>
              </a:spcBef>
              <a:defRPr sz="1200" b="0" u="none">
                <a:solidFill>
                  <a:schemeClr val="tx1"/>
                </a:solidFill>
                <a:latin typeface="Times New Roman" panose="02020603050405020304" pitchFamily="18" charset="0"/>
                <a:ea typeface="Gulim" panose="020B0600000101010101" pitchFamily="50" charset="-127"/>
              </a:defRPr>
            </a:lvl1pPr>
          </a:lstStyle>
          <a:p>
            <a:pPr>
              <a:defRPr/>
            </a:pPr>
            <a:endParaRPr lang="ko-KR" altLang="en-US"/>
          </a:p>
        </p:txBody>
      </p:sp>
      <p:sp>
        <p:nvSpPr>
          <p:cNvPr id="68611"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lnSpc>
                <a:spcPct val="100000"/>
              </a:lnSpc>
              <a:spcBef>
                <a:spcPct val="0"/>
              </a:spcBef>
              <a:defRPr sz="1200" b="0" u="none">
                <a:solidFill>
                  <a:schemeClr val="tx1"/>
                </a:solidFill>
                <a:latin typeface="Times New Roman" panose="02020603050405020304" pitchFamily="18" charset="0"/>
                <a:ea typeface="Gulim" panose="020B0600000101010101" pitchFamily="50" charset="-127"/>
              </a:defRPr>
            </a:lvl1pPr>
          </a:lstStyle>
          <a:p>
            <a:pPr>
              <a:defRPr/>
            </a:pPr>
            <a:endParaRPr lang="ko-KR" altLang="en-US"/>
          </a:p>
        </p:txBody>
      </p:sp>
      <p:sp>
        <p:nvSpPr>
          <p:cNvPr id="68612"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0" hangingPunct="0">
              <a:lnSpc>
                <a:spcPct val="100000"/>
              </a:lnSpc>
              <a:spcBef>
                <a:spcPct val="0"/>
              </a:spcBef>
              <a:defRPr sz="1200" b="0" u="none">
                <a:solidFill>
                  <a:schemeClr val="tx1"/>
                </a:solidFill>
                <a:latin typeface="Times New Roman" panose="02020603050405020304" pitchFamily="18" charset="0"/>
                <a:ea typeface="Gulim" panose="020B0600000101010101" pitchFamily="50" charset="-127"/>
              </a:defRPr>
            </a:lvl1pPr>
          </a:lstStyle>
          <a:p>
            <a:pPr>
              <a:defRPr/>
            </a:pPr>
            <a:endParaRPr lang="ko-KR" altLang="en-US"/>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0" hangingPunct="0">
              <a:lnSpc>
                <a:spcPct val="100000"/>
              </a:lnSpc>
              <a:spcBef>
                <a:spcPct val="0"/>
              </a:spcBef>
              <a:defRPr sz="1200" b="0" u="none">
                <a:solidFill>
                  <a:schemeClr val="tx1"/>
                </a:solidFill>
                <a:latin typeface="Times New Roman" panose="02020603050405020304" pitchFamily="18" charset="0"/>
                <a:ea typeface="Gulim" panose="020B0600000101010101" pitchFamily="50" charset="-127"/>
              </a:defRPr>
            </a:lvl1pPr>
          </a:lstStyle>
          <a:p>
            <a:pPr>
              <a:defRPr/>
            </a:pPr>
            <a:fld id="{141138A7-2F4C-4ECB-A5BF-A427F3E414E2}"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0" hangingPunct="0">
              <a:lnSpc>
                <a:spcPct val="100000"/>
              </a:lnSpc>
              <a:spcBef>
                <a:spcPct val="0"/>
              </a:spcBef>
              <a:defRPr sz="1200" u="none">
                <a:solidFill>
                  <a:schemeClr val="accent1"/>
                </a:solidFill>
                <a:latin typeface="Lucida Sans Unicode" panose="020B0602030504020204" pitchFamily="34" charset="0"/>
                <a:ea typeface="Gulim" panose="020B0600000101010101" pitchFamily="50" charset="-127"/>
              </a:defRPr>
            </a:lvl1pPr>
          </a:lstStyle>
          <a:p>
            <a:pPr>
              <a:defRPr/>
            </a:pPr>
            <a:endParaRPr lang="ko-KR" altLang="en-US"/>
          </a:p>
        </p:txBody>
      </p:sp>
      <p:sp>
        <p:nvSpPr>
          <p:cNvPr id="76803"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lnSpc>
                <a:spcPct val="100000"/>
              </a:lnSpc>
              <a:spcBef>
                <a:spcPct val="0"/>
              </a:spcBef>
              <a:defRPr sz="1200" u="none">
                <a:solidFill>
                  <a:schemeClr val="accent1"/>
                </a:solidFill>
                <a:latin typeface="Lucida Sans Unicode" panose="020B0602030504020204" pitchFamily="34" charset="0"/>
                <a:ea typeface="Gulim" panose="020B0600000101010101" pitchFamily="50" charset="-127"/>
              </a:defRPr>
            </a:lvl1pPr>
          </a:lstStyle>
          <a:p>
            <a:pPr>
              <a:defRPr/>
            </a:pPr>
            <a:endParaRPr lang="ko-KR" altLang="en-US"/>
          </a:p>
        </p:txBody>
      </p:sp>
      <p:sp>
        <p:nvSpPr>
          <p:cNvPr id="21197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76805"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76806"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0" hangingPunct="0">
              <a:lnSpc>
                <a:spcPct val="100000"/>
              </a:lnSpc>
              <a:spcBef>
                <a:spcPct val="0"/>
              </a:spcBef>
              <a:defRPr sz="1200" u="none">
                <a:solidFill>
                  <a:schemeClr val="accent1"/>
                </a:solidFill>
                <a:latin typeface="Lucida Sans Unicode" panose="020B0602030504020204" pitchFamily="34" charset="0"/>
                <a:ea typeface="Gulim" panose="020B0600000101010101" pitchFamily="50" charset="-127"/>
              </a:defRPr>
            </a:lvl1pPr>
          </a:lstStyle>
          <a:p>
            <a:pPr>
              <a:defRPr/>
            </a:pPr>
            <a:endParaRPr lang="ko-KR" altLang="en-US"/>
          </a:p>
        </p:txBody>
      </p:sp>
      <p:sp>
        <p:nvSpPr>
          <p:cNvPr id="7680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0" hangingPunct="0">
              <a:lnSpc>
                <a:spcPct val="100000"/>
              </a:lnSpc>
              <a:spcBef>
                <a:spcPct val="0"/>
              </a:spcBef>
              <a:defRPr sz="1200" u="none">
                <a:solidFill>
                  <a:schemeClr val="accent1"/>
                </a:solidFill>
                <a:latin typeface="Lucida Sans Unicode" panose="020B0602030504020204" pitchFamily="34" charset="0"/>
                <a:ea typeface="Gulim" panose="020B0600000101010101" pitchFamily="50" charset="-127"/>
              </a:defRPr>
            </a:lvl1pPr>
          </a:lstStyle>
          <a:p>
            <a:pPr>
              <a:defRPr/>
            </a:pPr>
            <a:fld id="{C4F6801C-928B-472E-A419-91CF90EFD3EF}"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2"/>
          <p:cNvSpPr>
            <a:spLocks noGrp="1" noRot="1" noChangeAspect="1" noChangeArrowheads="1" noTextEdit="1"/>
          </p:cNvSpPr>
          <p:nvPr>
            <p:ph type="sldImg"/>
          </p:nvPr>
        </p:nvSpPr>
        <p:spPr>
          <a:xfrm>
            <a:off x="381000" y="685800"/>
            <a:ext cx="6096000" cy="3429000"/>
          </a:xfrm>
        </p:spPr>
      </p:sp>
      <p:sp>
        <p:nvSpPr>
          <p:cNvPr id="138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ChangeArrowheads="1" noTextEdit="1"/>
          </p:cNvSpPr>
          <p:nvPr>
            <p:ph type="sldImg"/>
          </p:nvPr>
        </p:nvSpPr>
        <p:spPr>
          <a:xfrm>
            <a:off x="381000" y="685800"/>
            <a:ext cx="6096000" cy="3429000"/>
          </a:xfrm>
        </p:spPr>
      </p:sp>
      <p:sp>
        <p:nvSpPr>
          <p:cNvPr id="222211" name="Rectangle 3"/>
          <p:cNvSpPr>
            <a:spLocks noGrp="1" noChangeArrowheads="1"/>
          </p:cNvSpPr>
          <p:nvPr>
            <p:ph type="body" idx="1"/>
          </p:nvPr>
        </p:nvSpPr>
        <p:spPr>
          <a:xfrm>
            <a:off x="685800" y="4343400"/>
            <a:ext cx="5486400" cy="4114800"/>
          </a:xfrm>
          <a:noFill/>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    由状态方程可以推导出状态转换表</a:t>
            </a:r>
            <a:r>
              <a:rPr lang="en-US" altLang="zh-CN" dirty="0" smtClean="0"/>
              <a:t>——</a:t>
            </a:r>
            <a:r>
              <a:rPr kumimoji="1" lang="zh-CN" altLang="en-US" dirty="0" smtClean="0">
                <a:ea typeface="楷体_GB2312" panose="02010609030101010101" charset="-122"/>
              </a:rPr>
              <a:t>原态按照从小到大的顺序列出全部取值组合，然后根据状态方程求出每个次态，填入表中次态一列</a:t>
            </a:r>
            <a:r>
              <a:rPr lang="zh-CN" altLang="en-US" dirty="0" smtClean="0"/>
              <a:t>。 只有</a:t>
            </a:r>
            <a:r>
              <a:rPr lang="en-US" altLang="zh-CN" dirty="0" smtClean="0"/>
              <a:t>Q</a:t>
            </a:r>
            <a:r>
              <a:rPr lang="en-US" altLang="zh-CN" sz="1000" baseline="-25000" dirty="0" smtClean="0"/>
              <a:t>0</a:t>
            </a:r>
            <a:r>
              <a:rPr lang="zh-CN" altLang="en-US" dirty="0" smtClean="0"/>
              <a:t>从</a:t>
            </a:r>
            <a:r>
              <a:rPr lang="en-US" altLang="zh-CN" dirty="0" smtClean="0"/>
              <a:t>1</a:t>
            </a:r>
            <a:r>
              <a:rPr lang="zh-CN" altLang="en-US" dirty="0" smtClean="0"/>
              <a:t>变为</a:t>
            </a:r>
            <a:r>
              <a:rPr lang="en-US" altLang="zh-CN" dirty="0" smtClean="0"/>
              <a:t>0</a:t>
            </a:r>
            <a:r>
              <a:rPr lang="zh-CN" altLang="en-US" dirty="0" smtClean="0"/>
              <a:t>时，</a:t>
            </a:r>
            <a:r>
              <a:rPr lang="en-US" altLang="zh-CN" dirty="0" smtClean="0"/>
              <a:t>Q</a:t>
            </a:r>
            <a:r>
              <a:rPr lang="en-US" altLang="zh-CN" sz="1000" baseline="-25000" dirty="0" smtClean="0"/>
              <a:t>1</a:t>
            </a:r>
            <a:r>
              <a:rPr lang="zh-CN" altLang="en-US" dirty="0" smtClean="0"/>
              <a:t>的次态</a:t>
            </a:r>
            <a:r>
              <a:rPr kumimoji="1" lang="en-US" altLang="zh-CN" b="1" dirty="0" smtClean="0"/>
              <a:t>=/Q</a:t>
            </a:r>
            <a:r>
              <a:rPr lang="en-US" altLang="zh-CN" sz="1000" baseline="-25000" dirty="0" smtClean="0"/>
              <a:t>1</a:t>
            </a:r>
            <a:r>
              <a:rPr kumimoji="1" lang="en-US" altLang="zh-CN" b="1" baseline="30000" dirty="0" smtClean="0"/>
              <a:t>n</a:t>
            </a:r>
            <a:r>
              <a:rPr kumimoji="1" lang="en-US" altLang="zh-CN" b="1" dirty="0" smtClean="0"/>
              <a:t>Q</a:t>
            </a:r>
            <a:r>
              <a:rPr lang="en-US" altLang="zh-CN" sz="1000" baseline="-25000" dirty="0" smtClean="0"/>
              <a:t>0</a:t>
            </a:r>
            <a:r>
              <a:rPr kumimoji="1" lang="en-US" altLang="zh-CN" b="1" baseline="30000" dirty="0" smtClean="0"/>
              <a:t>n</a:t>
            </a:r>
            <a:r>
              <a:rPr kumimoji="1" lang="en-US" altLang="zh-CN" dirty="0" smtClean="0"/>
              <a:t> </a:t>
            </a:r>
            <a:r>
              <a:rPr kumimoji="1" lang="zh-CN" altLang="en-US" dirty="0" smtClean="0"/>
              <a:t>；其他情况下</a:t>
            </a:r>
            <a:r>
              <a:rPr lang="en-US" altLang="zh-CN" dirty="0" smtClean="0"/>
              <a:t>Q1</a:t>
            </a:r>
            <a:r>
              <a:rPr lang="zh-CN" altLang="en-US" dirty="0" smtClean="0"/>
              <a:t>保持原态</a:t>
            </a:r>
            <a:r>
              <a:rPr lang="zh-CN" altLang="zh-CN" dirty="0" smtClean="0"/>
              <a:t>，由此计算出每一个</a:t>
            </a:r>
            <a:r>
              <a:rPr lang="en-US" altLang="zh-CN" dirty="0" smtClean="0"/>
              <a:t>Q1</a:t>
            </a:r>
            <a:r>
              <a:rPr lang="zh-CN" altLang="zh-CN" dirty="0" smtClean="0"/>
              <a:t>。</a:t>
            </a:r>
          </a:p>
          <a:p>
            <a:r>
              <a:rPr lang="zh-CN" altLang="en-US" dirty="0" smtClean="0"/>
              <a:t>    </a:t>
            </a:r>
            <a:r>
              <a:rPr lang="zh-CN" altLang="zh-CN" dirty="0" smtClean="0"/>
              <a:t>如状态转换表中第</a:t>
            </a:r>
            <a:r>
              <a:rPr lang="en-US" altLang="zh-CN" dirty="0" smtClean="0"/>
              <a:t>5</a:t>
            </a:r>
            <a:r>
              <a:rPr lang="zh-CN" altLang="zh-CN" dirty="0" smtClean="0"/>
              <a:t>行所示，</a:t>
            </a:r>
            <a:r>
              <a:rPr lang="zh-CN" altLang="en-US" dirty="0" smtClean="0"/>
              <a:t>当</a:t>
            </a:r>
            <a:r>
              <a:rPr lang="en-US" altLang="zh-CN" sz="1000" dirty="0" smtClean="0"/>
              <a:t>Q</a:t>
            </a:r>
            <a:r>
              <a:rPr lang="en-US" altLang="zh-CN" sz="1000" baseline="-25000" dirty="0" smtClean="0"/>
              <a:t>2</a:t>
            </a:r>
            <a:r>
              <a:rPr lang="en-US" altLang="zh-CN" sz="1000" baseline="30000" dirty="0" smtClean="0"/>
              <a:t>n</a:t>
            </a:r>
            <a:r>
              <a:rPr lang="en-US" altLang="zh-CN" sz="1000" dirty="0" smtClean="0"/>
              <a:t>Q</a:t>
            </a:r>
            <a:r>
              <a:rPr lang="en-US" altLang="zh-CN" sz="1000" baseline="-25000" dirty="0" smtClean="0"/>
              <a:t>1</a:t>
            </a:r>
            <a:r>
              <a:rPr lang="en-US" altLang="zh-CN" sz="1000" baseline="30000" dirty="0" smtClean="0"/>
              <a:t>n</a:t>
            </a:r>
            <a:r>
              <a:rPr lang="en-US" altLang="zh-CN" sz="1000" dirty="0" smtClean="0"/>
              <a:t>Q</a:t>
            </a:r>
            <a:r>
              <a:rPr lang="en-US" altLang="zh-CN" sz="1000" baseline="-25000" dirty="0" smtClean="0"/>
              <a:t>0</a:t>
            </a:r>
            <a:r>
              <a:rPr lang="en-US" altLang="zh-CN" sz="1000" baseline="30000" dirty="0" smtClean="0"/>
              <a:t>n</a:t>
            </a:r>
            <a:r>
              <a:rPr lang="en-US" altLang="zh-CN" dirty="0" smtClean="0"/>
              <a:t>=100</a:t>
            </a:r>
            <a:r>
              <a:rPr lang="zh-CN" altLang="en-US" dirty="0" smtClean="0"/>
              <a:t>时，下一状态</a:t>
            </a:r>
            <a:r>
              <a:rPr lang="en-US" altLang="zh-CN" sz="1000" dirty="0" smtClean="0"/>
              <a:t>Q</a:t>
            </a:r>
            <a:r>
              <a:rPr lang="en-US" altLang="zh-CN" sz="1000" baseline="-25000" dirty="0" smtClean="0"/>
              <a:t>2</a:t>
            </a:r>
            <a:r>
              <a:rPr lang="en-US" altLang="zh-CN" sz="1000" baseline="30000" dirty="0" smtClean="0"/>
              <a:t>n+1</a:t>
            </a:r>
            <a:r>
              <a:rPr lang="en-US" altLang="zh-CN" sz="1000" baseline="-25000" dirty="0" smtClean="0"/>
              <a:t> </a:t>
            </a:r>
            <a:r>
              <a:rPr lang="en-US" altLang="zh-CN" sz="1000" dirty="0" smtClean="0"/>
              <a:t>Q</a:t>
            </a:r>
            <a:r>
              <a:rPr lang="en-US" altLang="zh-CN" sz="1000" baseline="-25000" dirty="0" smtClean="0"/>
              <a:t>1</a:t>
            </a:r>
            <a:r>
              <a:rPr lang="en-US" altLang="zh-CN" sz="1000" baseline="30000" dirty="0" smtClean="0"/>
              <a:t>n+1</a:t>
            </a:r>
            <a:r>
              <a:rPr lang="en-US" altLang="zh-CN" sz="1000" baseline="-25000" dirty="0" smtClean="0"/>
              <a:t> </a:t>
            </a:r>
            <a:r>
              <a:rPr lang="en-US" altLang="zh-CN" sz="1000" dirty="0" smtClean="0"/>
              <a:t>Q</a:t>
            </a:r>
            <a:r>
              <a:rPr lang="en-US" altLang="zh-CN" sz="1000" baseline="-25000" dirty="0" smtClean="0"/>
              <a:t>0</a:t>
            </a:r>
            <a:r>
              <a:rPr lang="en-US" altLang="zh-CN" sz="1000" baseline="30000" dirty="0" smtClean="0"/>
              <a:t>n+1</a:t>
            </a:r>
            <a:r>
              <a:rPr lang="en-US" altLang="zh-CN" dirty="0" smtClean="0"/>
              <a:t>=000</a:t>
            </a:r>
            <a:r>
              <a:rPr lang="zh-CN" altLang="en-US" dirty="0" smtClean="0"/>
              <a:t>，又回到初态。</a:t>
            </a:r>
          </a:p>
          <a:p>
            <a:r>
              <a:rPr lang="zh-CN" altLang="en-US" dirty="0" smtClean="0"/>
              <a:t>    </a:t>
            </a:r>
            <a:r>
              <a:rPr lang="zh-CN" altLang="zh-CN" dirty="0" smtClean="0"/>
              <a:t>如状态转换表中第</a:t>
            </a:r>
            <a:r>
              <a:rPr lang="en-US" altLang="zh-CN" dirty="0" smtClean="0"/>
              <a:t>6</a:t>
            </a:r>
            <a:r>
              <a:rPr lang="zh-CN" altLang="zh-CN" dirty="0" smtClean="0"/>
              <a:t>行所示，</a:t>
            </a:r>
            <a:r>
              <a:rPr lang="zh-CN" altLang="en-US" dirty="0" smtClean="0"/>
              <a:t>当</a:t>
            </a:r>
            <a:r>
              <a:rPr lang="en-US" altLang="zh-CN" sz="1000" dirty="0" smtClean="0"/>
              <a:t>Q</a:t>
            </a:r>
            <a:r>
              <a:rPr lang="en-US" altLang="zh-CN" sz="1000" baseline="-25000" dirty="0" smtClean="0"/>
              <a:t>2</a:t>
            </a:r>
            <a:r>
              <a:rPr lang="en-US" altLang="zh-CN" sz="1000" baseline="30000" dirty="0" smtClean="0"/>
              <a:t>n</a:t>
            </a:r>
            <a:r>
              <a:rPr lang="en-US" altLang="zh-CN" sz="1000" dirty="0" smtClean="0"/>
              <a:t>Q</a:t>
            </a:r>
            <a:r>
              <a:rPr lang="en-US" altLang="zh-CN" sz="1000" baseline="-25000" dirty="0" smtClean="0"/>
              <a:t>1</a:t>
            </a:r>
            <a:r>
              <a:rPr lang="en-US" altLang="zh-CN" sz="1000" baseline="30000" dirty="0" smtClean="0"/>
              <a:t>n</a:t>
            </a:r>
            <a:r>
              <a:rPr lang="en-US" altLang="zh-CN" sz="1000" dirty="0" smtClean="0"/>
              <a:t>Q</a:t>
            </a:r>
            <a:r>
              <a:rPr lang="en-US" altLang="zh-CN" sz="1000" baseline="-25000" dirty="0" smtClean="0"/>
              <a:t>0</a:t>
            </a:r>
            <a:r>
              <a:rPr lang="en-US" altLang="zh-CN" sz="1000" baseline="30000" dirty="0" smtClean="0"/>
              <a:t>n</a:t>
            </a:r>
            <a:r>
              <a:rPr lang="en-US" altLang="zh-CN" dirty="0" smtClean="0"/>
              <a:t>=101</a:t>
            </a:r>
            <a:r>
              <a:rPr lang="zh-CN" altLang="en-US" dirty="0" smtClean="0"/>
              <a:t>时，由于</a:t>
            </a:r>
            <a:r>
              <a:rPr lang="en-US" altLang="zh-CN" sz="1000" dirty="0" smtClean="0"/>
              <a:t>Q</a:t>
            </a:r>
            <a:r>
              <a:rPr lang="en-US" altLang="zh-CN" sz="1000" baseline="-25000" dirty="0" smtClean="0"/>
              <a:t>0</a:t>
            </a:r>
            <a:r>
              <a:rPr lang="en-US" altLang="zh-CN" sz="1000" baseline="30000" dirty="0" smtClean="0"/>
              <a:t>n+1</a:t>
            </a:r>
            <a:r>
              <a:rPr lang="en-US" altLang="zh-CN" dirty="0" smtClean="0"/>
              <a:t>=0</a:t>
            </a:r>
            <a:r>
              <a:rPr lang="zh-CN" altLang="en-US" dirty="0" smtClean="0"/>
              <a:t>，所以</a:t>
            </a:r>
            <a:r>
              <a:rPr lang="en-US" altLang="zh-CN" dirty="0" smtClean="0"/>
              <a:t>Q</a:t>
            </a:r>
            <a:r>
              <a:rPr lang="en-US" altLang="zh-CN" sz="1000" baseline="-25000" dirty="0" smtClean="0"/>
              <a:t>1</a:t>
            </a:r>
            <a:r>
              <a:rPr lang="zh-CN" altLang="en-US" dirty="0" smtClean="0"/>
              <a:t>的次态</a:t>
            </a:r>
            <a:r>
              <a:rPr kumimoji="1" lang="en-US" altLang="zh-CN" b="1" dirty="0" smtClean="0"/>
              <a:t>=/Q</a:t>
            </a:r>
            <a:r>
              <a:rPr lang="en-US" altLang="zh-CN" sz="1000" baseline="-25000" dirty="0" smtClean="0"/>
              <a:t>1</a:t>
            </a:r>
            <a:r>
              <a:rPr kumimoji="1" lang="en-US" altLang="zh-CN" b="1" baseline="30000" dirty="0" smtClean="0"/>
              <a:t>n</a:t>
            </a:r>
            <a:r>
              <a:rPr kumimoji="1" lang="en-US" altLang="zh-CN" b="1" dirty="0" smtClean="0"/>
              <a:t>Q</a:t>
            </a:r>
            <a:r>
              <a:rPr lang="en-US" altLang="zh-CN" sz="1000" baseline="-25000" dirty="0" smtClean="0"/>
              <a:t>0</a:t>
            </a:r>
            <a:r>
              <a:rPr kumimoji="1" lang="en-US" altLang="zh-CN" b="1" baseline="30000" dirty="0" smtClean="0"/>
              <a:t>n</a:t>
            </a:r>
            <a:r>
              <a:rPr kumimoji="1" lang="en-US" altLang="zh-CN" b="1" dirty="0" smtClean="0"/>
              <a:t>=1</a:t>
            </a:r>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    根据状态转换表可以画出状态转换图</a:t>
            </a:r>
            <a:r>
              <a:rPr lang="en-US" altLang="zh-CN" sz="1200" kern="1200" dirty="0" smtClean="0">
                <a:solidFill>
                  <a:schemeClr val="tx1"/>
                </a:solidFill>
                <a:latin typeface="Arial" panose="020B0604020202020204" pitchFamily="34" charset="0"/>
                <a:ea typeface="宋体" panose="02010600030101010101" pitchFamily="2" charset="-122"/>
                <a:cs typeface="+mn-cs"/>
              </a:rPr>
              <a:t>——</a:t>
            </a:r>
            <a:r>
              <a:rPr lang="zh-CN" altLang="en-US" sz="1200" kern="1200" dirty="0" smtClean="0">
                <a:solidFill>
                  <a:schemeClr val="tx1"/>
                </a:solidFill>
                <a:latin typeface="Arial" panose="020B0604020202020204" pitchFamily="34" charset="0"/>
                <a:ea typeface="宋体" panose="02010600030101010101" pitchFamily="2" charset="-122"/>
                <a:cs typeface="+mn-cs"/>
              </a:rPr>
              <a:t>从第一行开始，根据原态，找到次态，画出箭头；再看第</a:t>
            </a:r>
            <a:r>
              <a:rPr lang="en-US" sz="1200" kern="1200" dirty="0" smtClean="0">
                <a:solidFill>
                  <a:schemeClr val="tx1"/>
                </a:solidFill>
                <a:latin typeface="Arial" panose="020B0604020202020204" pitchFamily="34" charset="0"/>
                <a:ea typeface="宋体" panose="02010600030101010101" pitchFamily="2" charset="-122"/>
                <a:cs typeface="+mn-cs"/>
              </a:rPr>
              <a:t>2</a:t>
            </a:r>
            <a:r>
              <a:rPr lang="zh-CN" altLang="en-US" sz="1200" kern="1200" dirty="0" smtClean="0">
                <a:solidFill>
                  <a:schemeClr val="tx1"/>
                </a:solidFill>
                <a:latin typeface="Arial" panose="020B0604020202020204" pitchFamily="34" charset="0"/>
                <a:ea typeface="宋体" panose="02010600030101010101" pitchFamily="2" charset="-122"/>
                <a:cs typeface="+mn-cs"/>
              </a:rPr>
              <a:t>行，根据原态，找到次态，画出箭头；</a:t>
            </a:r>
            <a:r>
              <a:rPr lang="en-US" altLang="zh-CN" sz="1200" kern="1200" dirty="0" smtClean="0">
                <a:solidFill>
                  <a:schemeClr val="tx1"/>
                </a:solidFill>
                <a:latin typeface="Arial" panose="020B0604020202020204" pitchFamily="34" charset="0"/>
                <a:ea typeface="宋体" panose="02010600030101010101" pitchFamily="2" charset="-122"/>
                <a:cs typeface="+mn-cs"/>
              </a:rPr>
              <a:t>……</a:t>
            </a:r>
            <a:r>
              <a:rPr lang="zh-CN" altLang="en-US" sz="1200" kern="1200" dirty="0" smtClean="0">
                <a:solidFill>
                  <a:schemeClr val="tx1"/>
                </a:solidFill>
                <a:latin typeface="Arial" panose="020B0604020202020204" pitchFamily="34" charset="0"/>
                <a:ea typeface="宋体" panose="02010600030101010101" pitchFamily="2" charset="-122"/>
                <a:cs typeface="+mn-cs"/>
              </a:rPr>
              <a:t>直至所有状态都在图中出现。</a:t>
            </a:r>
          </a:p>
          <a:p>
            <a:endParaRPr lang="zh-CN" altLang="en-US" dirty="0" smtClean="0"/>
          </a:p>
          <a:p>
            <a:endParaRPr lang="zh-CN" altLang="en-US" dirty="0"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Rot="1" noChangeAspect="1" noChangeArrowheads="1" noTextEdit="1"/>
          </p:cNvSpPr>
          <p:nvPr>
            <p:ph type="sldImg"/>
          </p:nvPr>
        </p:nvSpPr>
        <p:spPr>
          <a:xfrm>
            <a:off x="381000" y="685800"/>
            <a:ext cx="6096000" cy="3429000"/>
          </a:xfrm>
        </p:spPr>
      </p:sp>
      <p:sp>
        <p:nvSpPr>
          <p:cNvPr id="305155"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Rot="1" noChangeAspect="1" noChangeArrowheads="1" noTextEdit="1"/>
          </p:cNvSpPr>
          <p:nvPr>
            <p:ph type="sldImg"/>
          </p:nvPr>
        </p:nvSpPr>
        <p:spPr>
          <a:xfrm>
            <a:off x="381000" y="685800"/>
            <a:ext cx="6096000" cy="3429000"/>
          </a:xfrm>
        </p:spPr>
      </p:sp>
      <p:sp>
        <p:nvSpPr>
          <p:cNvPr id="306179" name="Rectangle 3"/>
          <p:cNvSpPr>
            <a:spLocks noGrp="1" noChangeArrowheads="1"/>
          </p:cNvSpPr>
          <p:nvPr>
            <p:ph type="body" idx="1"/>
          </p:nvPr>
        </p:nvSpPr>
        <p:spPr>
          <a:noFill/>
        </p:spPr>
        <p:txBody>
          <a:bodyPr/>
          <a:lstStyle/>
          <a:p>
            <a:pPr eaLnBrk="1" hangingPunct="1"/>
            <a:r>
              <a:rPr lang="zh-CN" altLang="en-US" smtClean="0"/>
              <a:t>    前级（低位）触发器的状态变化是后级（高位）触发器状态变化的条件，只有低位触发器翻转之后，才能使高位触发器得到时钟脉冲而发生状态变化。由于每一级触发器都存在传输延迟，因此异步计数器这种前级驱动后级的串行结果，使得它的工作速度较慢。但其结构较简单。</a:t>
            </a:r>
          </a:p>
          <a:p>
            <a:pPr eaLnBrk="1" hangingPunct="1"/>
            <a:r>
              <a:rPr lang="zh-CN" altLang="zh-CN" b="1" smtClean="0"/>
              <a:t> </a:t>
            </a:r>
            <a:r>
              <a:rPr lang="zh-CN" altLang="en-US" b="1" smtClean="0"/>
              <a:t>   </a:t>
            </a:r>
            <a:r>
              <a:rPr lang="zh-CN" altLang="zh-CN" b="1" smtClean="0"/>
              <a:t>优点：</a:t>
            </a:r>
            <a:r>
              <a:rPr lang="zh-CN" altLang="zh-CN" smtClean="0"/>
              <a:t>结构比较简单——各级触发器的输入相同；所用元件较少——无需额外使用与门。</a:t>
            </a:r>
            <a:r>
              <a:rPr lang="zh-CN" altLang="zh-CN" b="1" smtClean="0"/>
              <a:t> </a:t>
            </a:r>
            <a:endParaRPr lang="en-US" altLang="zh-CN" b="1" smtClean="0"/>
          </a:p>
          <a:p>
            <a:pPr eaLnBrk="1" hangingPunct="1"/>
            <a:r>
              <a:rPr lang="zh-CN" altLang="en-US" smtClean="0"/>
              <a:t>但是因计数脉冲加在最低位，低位输出作为相邻高位的计数输入，因而必须等到前一状态稳定后，才允许输入下一脉冲。逐级延时，所以计数</a:t>
            </a:r>
            <a:r>
              <a:rPr lang="zh-CN" altLang="en-US" b="1" smtClean="0"/>
              <a:t>速度慢</a:t>
            </a:r>
            <a:r>
              <a:rPr lang="en-US" altLang="zh-CN" smtClean="0"/>
              <a:t>, </a:t>
            </a:r>
            <a:r>
              <a:rPr lang="zh-CN" altLang="en-US" b="1" smtClean="0"/>
              <a:t>工作</a:t>
            </a:r>
            <a:r>
              <a:rPr lang="zh-CN" altLang="en-US" smtClean="0"/>
              <a:t>频率低。</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Rot="1" noChangeAspect="1" noChangeArrowheads="1" noTextEdit="1"/>
          </p:cNvSpPr>
          <p:nvPr>
            <p:ph type="sldImg"/>
          </p:nvPr>
        </p:nvSpPr>
        <p:spPr>
          <a:xfrm>
            <a:off x="381000" y="685800"/>
            <a:ext cx="6096000" cy="3429000"/>
          </a:xfrm>
        </p:spPr>
      </p:sp>
      <p:sp>
        <p:nvSpPr>
          <p:cNvPr id="307203" name="Rectangle 3"/>
          <p:cNvSpPr>
            <a:spLocks noGrp="1" noChangeArrowheads="1"/>
          </p:cNvSpPr>
          <p:nvPr>
            <p:ph type="body" idx="1"/>
          </p:nvPr>
        </p:nvSpPr>
        <p:spPr>
          <a:noFill/>
        </p:spPr>
        <p:txBody>
          <a:bodyPr/>
          <a:lstStyle/>
          <a:p>
            <a:pPr eaLnBrk="1" hangingPunct="1"/>
            <a:r>
              <a:rPr lang="en-US" altLang="zh-CN" smtClean="0"/>
              <a:t>    JK</a:t>
            </a:r>
            <a:r>
              <a:rPr lang="zh-CN" altLang="en-US" smtClean="0"/>
              <a:t>触发器构成了</a:t>
            </a:r>
            <a:r>
              <a:rPr lang="en-US" altLang="zh-CN" smtClean="0"/>
              <a:t>T’</a:t>
            </a:r>
            <a:r>
              <a:rPr lang="zh-CN" altLang="en-US" smtClean="0"/>
              <a:t>触发器。</a:t>
            </a:r>
            <a:r>
              <a:rPr lang="zh-CN" altLang="zh-CN" smtClean="0"/>
              <a:t>将</a:t>
            </a:r>
            <a:r>
              <a:rPr lang="en-US" altLang="zh-CN" smtClean="0"/>
              <a:t>FF1</a:t>
            </a:r>
            <a:r>
              <a:rPr lang="zh-CN" altLang="zh-CN" smtClean="0"/>
              <a:t>、</a:t>
            </a:r>
            <a:r>
              <a:rPr lang="en-US" altLang="zh-CN" smtClean="0"/>
              <a:t>FF2</a:t>
            </a:r>
            <a:r>
              <a:rPr lang="zh-CN" altLang="zh-CN" smtClean="0"/>
              <a:t>、</a:t>
            </a:r>
            <a:r>
              <a:rPr lang="en-US" altLang="zh-CN" smtClean="0"/>
              <a:t>FF3 </a:t>
            </a:r>
            <a:r>
              <a:rPr lang="zh-CN" altLang="zh-CN" smtClean="0"/>
              <a:t>的</a:t>
            </a:r>
            <a:r>
              <a:rPr lang="en-US" altLang="zh-CN" smtClean="0"/>
              <a:t>CP</a:t>
            </a:r>
            <a:r>
              <a:rPr lang="zh-CN" altLang="zh-CN" smtClean="0"/>
              <a:t>端分别接前级触发器的</a:t>
            </a:r>
            <a:r>
              <a:rPr lang="en-US" altLang="zh-CN" b="1" smtClean="0"/>
              <a:t>Q</a:t>
            </a:r>
            <a:r>
              <a:rPr lang="zh-CN" altLang="zh-CN" b="1" smtClean="0"/>
              <a:t>端</a:t>
            </a:r>
            <a:r>
              <a:rPr lang="zh-CN" altLang="zh-CN" smtClean="0"/>
              <a:t>，则得到一个异步二进制</a:t>
            </a:r>
            <a:r>
              <a:rPr lang="zh-CN" altLang="en-US" b="1" smtClean="0"/>
              <a:t>加</a:t>
            </a:r>
            <a:r>
              <a:rPr lang="zh-CN" altLang="zh-CN" b="1" smtClean="0"/>
              <a:t>法</a:t>
            </a:r>
            <a:r>
              <a:rPr lang="zh-CN" altLang="zh-CN" smtClean="0"/>
              <a:t>计数器。</a:t>
            </a:r>
            <a:endParaRPr lang="en-US" altLang="zh-CN" smtClean="0"/>
          </a:p>
          <a:p>
            <a:pPr eaLnBrk="1" hangingPunct="1"/>
            <a:r>
              <a:rPr lang="zh-CN" altLang="en-US" b="1" smtClean="0"/>
              <a:t>注意</a:t>
            </a:r>
            <a:r>
              <a:rPr lang="zh-CN" altLang="en-US" smtClean="0"/>
              <a:t>：对于异步时序逻辑电路，状态方程中一定要包含时钟信号</a:t>
            </a:r>
            <a:r>
              <a:rPr lang="en-US" altLang="zh-CN" smtClean="0"/>
              <a:t>——</a:t>
            </a:r>
            <a:r>
              <a:rPr lang="zh-CN" altLang="en-US" smtClean="0"/>
              <a:t>因为每个触发器的时钟可能不同！</a:t>
            </a:r>
          </a:p>
          <a:p>
            <a:pPr eaLnBrk="1" hangingPunct="1"/>
            <a:endParaRPr lang="zh-CN" altLang="en-US"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幻灯片图像占位符 1"/>
          <p:cNvSpPr>
            <a:spLocks noGrp="1" noRot="1" noChangeAspect="1" noTextEdit="1"/>
          </p:cNvSpPr>
          <p:nvPr>
            <p:ph type="sldImg"/>
          </p:nvPr>
        </p:nvSpPr>
        <p:spPr>
          <a:xfrm>
            <a:off x="381000" y="685800"/>
            <a:ext cx="6096000" cy="3429000"/>
          </a:xfrm>
        </p:spPr>
      </p:sp>
      <p:sp>
        <p:nvSpPr>
          <p:cNvPr id="308227" name="备注占位符 2"/>
          <p:cNvSpPr>
            <a:spLocks noGrp="1"/>
          </p:cNvSpPr>
          <p:nvPr>
            <p:ph type="body" idx="1"/>
          </p:nvPr>
        </p:nvSpPr>
        <p:spPr>
          <a:noFill/>
        </p:spPr>
        <p:txBody>
          <a:bodyPr/>
          <a:lstStyle/>
          <a:p>
            <a:pPr eaLnBrk="1" hangingPunct="1"/>
            <a:endParaRPr lang="zh-CN" altLang="en-US" smtClean="0"/>
          </a:p>
        </p:txBody>
      </p:sp>
      <p:sp>
        <p:nvSpPr>
          <p:cNvPr id="308228" name="灯片编号占位符 3"/>
          <p:cNvSpPr txBox="1">
            <a:spLocks noGrp="1"/>
          </p:cNvSpPr>
          <p:nvPr/>
        </p:nvSpPr>
        <p:spPr bwMode="auto">
          <a:xfrm>
            <a:off x="3886200" y="8686800"/>
            <a:ext cx="2971800" cy="457200"/>
          </a:xfrm>
          <a:prstGeom prst="rect">
            <a:avLst/>
          </a:prstGeom>
          <a:noFill/>
          <a:ln w="9525">
            <a:noFill/>
            <a:miter lim="800000"/>
          </a:ln>
        </p:spPr>
        <p:txBody>
          <a:bodyPr anchor="b"/>
          <a:lstStyle/>
          <a:p>
            <a:pPr algn="r" eaLnBrk="0" hangingPunct="0">
              <a:lnSpc>
                <a:spcPct val="100000"/>
              </a:lnSpc>
              <a:spcBef>
                <a:spcPct val="0"/>
              </a:spcBef>
            </a:pPr>
            <a:fld id="{6E297F7C-74C0-4EED-A1D9-325A8BC5E9E2}" type="slidenum">
              <a:rPr lang="ko-KR" altLang="en-US" sz="1200">
                <a:solidFill>
                  <a:schemeClr val="accent1"/>
                </a:solidFill>
                <a:latin typeface="Lucida Sans Unicode" panose="020B0602030504020204" pitchFamily="34" charset="0"/>
                <a:ea typeface="Gulim" panose="020B0600000101010101" pitchFamily="50" charset="-127"/>
              </a:rPr>
              <a:pPr algn="r" eaLnBrk="0" hangingPunct="0">
                <a:lnSpc>
                  <a:spcPct val="100000"/>
                </a:lnSpc>
                <a:spcBef>
                  <a:spcPct val="0"/>
                </a:spcBef>
              </a:pPr>
              <a:t>103</a:t>
            </a:fld>
            <a:endParaRPr lang="en-US" altLang="ko-KR" sz="1200">
              <a:solidFill>
                <a:schemeClr val="accent1"/>
              </a:solidFill>
              <a:latin typeface="Lucida Sans Unicode" panose="020B0602030504020204" pitchFamily="34" charset="0"/>
              <a:ea typeface="Gulim" panose="020B0600000101010101" pitchFamily="50" charset="-127"/>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Rot="1" noChangeAspect="1" noChangeArrowheads="1" noTextEdit="1"/>
          </p:cNvSpPr>
          <p:nvPr>
            <p:ph type="sldImg"/>
          </p:nvPr>
        </p:nvSpPr>
        <p:spPr>
          <a:xfrm>
            <a:off x="381000" y="685800"/>
            <a:ext cx="6096000" cy="3429000"/>
          </a:xfrm>
        </p:spPr>
      </p:sp>
      <p:sp>
        <p:nvSpPr>
          <p:cNvPr id="309251" name="Rectangle 3"/>
          <p:cNvSpPr>
            <a:spLocks noGrp="1" noChangeArrowheads="1"/>
          </p:cNvSpPr>
          <p:nvPr>
            <p:ph type="body" idx="1"/>
          </p:nvPr>
        </p:nvSpPr>
        <p:spPr>
          <a:noFill/>
        </p:spPr>
        <p:txBody>
          <a:bodyPr/>
          <a:lstStyle/>
          <a:p>
            <a:pPr marL="742950" lvl="1" indent="-285750"/>
            <a:r>
              <a:rPr lang="zh-CN" altLang="en-US" smtClean="0"/>
              <a:t>由于 ，即</a:t>
            </a:r>
            <a:r>
              <a:rPr lang="en-US" altLang="zh-CN" smtClean="0"/>
              <a:t>Q</a:t>
            </a:r>
            <a:r>
              <a:rPr lang="en-US" altLang="zh-CN" baseline="-25000" smtClean="0"/>
              <a:t>0</a:t>
            </a:r>
            <a:r>
              <a:rPr lang="zh-CN" altLang="en-US" smtClean="0"/>
              <a:t>的下降沿触发</a:t>
            </a:r>
            <a:r>
              <a:rPr lang="en-US" altLang="zh-CN" smtClean="0"/>
              <a:t>FF</a:t>
            </a:r>
            <a:r>
              <a:rPr lang="en-US" altLang="zh-CN" baseline="-25000" smtClean="0"/>
              <a:t>1</a:t>
            </a:r>
            <a:r>
              <a:rPr lang="zh-CN" altLang="en-US" smtClean="0"/>
              <a:t>翻转，所以从时序图可以观察到，在第</a:t>
            </a:r>
            <a:r>
              <a:rPr lang="en-US" altLang="zh-CN" smtClean="0"/>
              <a:t>2</a:t>
            </a:r>
            <a:r>
              <a:rPr lang="zh-CN" altLang="en-US" smtClean="0"/>
              <a:t>个</a:t>
            </a:r>
            <a:r>
              <a:rPr lang="en-US" altLang="zh-CN" smtClean="0"/>
              <a:t>CP</a:t>
            </a:r>
            <a:r>
              <a:rPr lang="zh-CN" altLang="en-US" smtClean="0"/>
              <a:t>下降沿到来时，</a:t>
            </a:r>
            <a:r>
              <a:rPr lang="en-US" altLang="zh-CN" smtClean="0"/>
              <a:t>Q</a:t>
            </a:r>
            <a:r>
              <a:rPr lang="en-US" altLang="zh-CN" baseline="-25000" smtClean="0"/>
              <a:t>0</a:t>
            </a:r>
            <a:r>
              <a:rPr lang="zh-CN" altLang="en-US" smtClean="0"/>
              <a:t>由</a:t>
            </a:r>
            <a:r>
              <a:rPr lang="en-US" altLang="zh-CN" smtClean="0"/>
              <a:t>1</a:t>
            </a:r>
            <a:r>
              <a:rPr lang="zh-CN" altLang="en-US" smtClean="0"/>
              <a:t>变为</a:t>
            </a:r>
            <a:r>
              <a:rPr lang="en-US" altLang="zh-CN" smtClean="0"/>
              <a:t>0</a:t>
            </a:r>
            <a:r>
              <a:rPr lang="zh-CN" altLang="en-US" smtClean="0"/>
              <a:t>，则</a:t>
            </a:r>
            <a:r>
              <a:rPr lang="en-US" altLang="zh-CN" smtClean="0"/>
              <a:t>Q1</a:t>
            </a:r>
            <a:r>
              <a:rPr lang="zh-CN" altLang="en-US" smtClean="0"/>
              <a:t>由</a:t>
            </a:r>
            <a:r>
              <a:rPr lang="en-US" altLang="zh-CN" smtClean="0"/>
              <a:t>0</a:t>
            </a:r>
            <a:r>
              <a:rPr lang="zh-CN" altLang="en-US" smtClean="0"/>
              <a:t>变为</a:t>
            </a:r>
            <a:r>
              <a:rPr lang="en-US" altLang="zh-CN" smtClean="0"/>
              <a:t>1</a:t>
            </a:r>
            <a:r>
              <a:rPr lang="zh-CN" altLang="en-US" smtClean="0"/>
              <a:t>。</a:t>
            </a:r>
          </a:p>
          <a:p>
            <a:pPr marL="742950" lvl="1" indent="-285750"/>
            <a:r>
              <a:rPr lang="zh-CN" altLang="en-US" smtClean="0"/>
              <a:t>二进制计数器特点：</a:t>
            </a:r>
            <a:endParaRPr lang="en-US" altLang="zh-CN" smtClean="0"/>
          </a:p>
          <a:p>
            <a:pPr marL="742950" lvl="1" indent="-285750"/>
            <a:r>
              <a:rPr lang="zh-CN" altLang="en-US" smtClean="0"/>
              <a:t>（</a:t>
            </a:r>
            <a:r>
              <a:rPr lang="en-US" altLang="zh-CN" smtClean="0"/>
              <a:t>1</a:t>
            </a:r>
            <a:r>
              <a:rPr lang="zh-CN" altLang="en-US" smtClean="0"/>
              <a:t>）状态变化符合二进制数的规律；</a:t>
            </a:r>
          </a:p>
          <a:p>
            <a:pPr marL="742950" lvl="1" indent="-285750"/>
            <a:r>
              <a:rPr lang="zh-CN" altLang="en-US" smtClean="0"/>
              <a:t>（</a:t>
            </a:r>
            <a:r>
              <a:rPr lang="en-US" altLang="zh-CN" smtClean="0"/>
              <a:t>2</a:t>
            </a:r>
            <a:r>
              <a:rPr lang="zh-CN" altLang="en-US" smtClean="0"/>
              <a:t>）模</a:t>
            </a:r>
            <a:r>
              <a:rPr lang="en-US" altLang="zh-CN" smtClean="0"/>
              <a:t>M</a:t>
            </a:r>
            <a:r>
              <a:rPr lang="zh-CN" altLang="en-US" smtClean="0"/>
              <a:t>（</a:t>
            </a:r>
            <a:r>
              <a:rPr lang="en-US" altLang="zh-CN" smtClean="0"/>
              <a:t>MOD</a:t>
            </a:r>
            <a:r>
              <a:rPr lang="zh-CN" altLang="en-US" smtClean="0"/>
              <a:t>）</a:t>
            </a:r>
            <a:r>
              <a:rPr lang="en-US" altLang="zh-CN" smtClean="0"/>
              <a:t>=2</a:t>
            </a:r>
            <a:r>
              <a:rPr lang="en-US" altLang="zh-CN" baseline="30000" smtClean="0"/>
              <a:t>n</a:t>
            </a:r>
            <a:r>
              <a:rPr lang="zh-CN" altLang="en-US" smtClean="0"/>
              <a:t>（</a:t>
            </a:r>
            <a:r>
              <a:rPr lang="en-US" altLang="zh-CN" smtClean="0"/>
              <a:t>N</a:t>
            </a:r>
            <a:r>
              <a:rPr lang="zh-CN" altLang="en-US" smtClean="0"/>
              <a:t>为</a:t>
            </a:r>
            <a:r>
              <a:rPr lang="en-US" altLang="zh-CN" smtClean="0"/>
              <a:t>FF</a:t>
            </a:r>
            <a:r>
              <a:rPr lang="zh-CN" altLang="en-US" smtClean="0"/>
              <a:t>的级数）</a:t>
            </a:r>
            <a:endParaRPr lang="en-US" altLang="zh-CN" smtClean="0"/>
          </a:p>
          <a:p>
            <a:pPr marL="742950" lvl="1" indent="-285750"/>
            <a:r>
              <a:rPr kumimoji="1" lang="en-US" altLang="zh-CN" smtClean="0">
                <a:ea typeface="楷体_GB2312" panose="02010609030101010101" charset="-122"/>
              </a:rPr>
              <a:t>Q</a:t>
            </a:r>
            <a:r>
              <a:rPr kumimoji="1" lang="en-US" altLang="zh-CN" baseline="-25000" smtClean="0">
                <a:ea typeface="楷体_GB2312" panose="02010609030101010101" charset="-122"/>
              </a:rPr>
              <a:t>0</a:t>
            </a:r>
            <a:r>
              <a:rPr kumimoji="1" lang="zh-CN" altLang="en-US" smtClean="0">
                <a:ea typeface="楷体_GB2312" panose="02010609030101010101" charset="-122"/>
              </a:rPr>
              <a:t>输出是</a:t>
            </a:r>
            <a:r>
              <a:rPr kumimoji="1" lang="en-US" altLang="zh-CN" smtClean="0">
                <a:ea typeface="楷体_GB2312" panose="02010609030101010101" charset="-122"/>
              </a:rPr>
              <a:t>CP</a:t>
            </a:r>
            <a:r>
              <a:rPr kumimoji="1" lang="zh-CN" altLang="en-US" smtClean="0">
                <a:ea typeface="楷体_GB2312" panose="02010609030101010101" charset="-122"/>
              </a:rPr>
              <a:t>波形的二分频， </a:t>
            </a:r>
            <a:r>
              <a:rPr kumimoji="1" lang="en-US" altLang="zh-CN" smtClean="0">
                <a:ea typeface="楷体_GB2312" panose="02010609030101010101" charset="-122"/>
              </a:rPr>
              <a:t>Q</a:t>
            </a:r>
            <a:r>
              <a:rPr kumimoji="1" lang="en-US" altLang="zh-CN" baseline="-25000" smtClean="0">
                <a:ea typeface="楷体_GB2312" panose="02010609030101010101" charset="-122"/>
              </a:rPr>
              <a:t>1</a:t>
            </a:r>
            <a:r>
              <a:rPr kumimoji="1" lang="zh-CN" altLang="en-US" smtClean="0">
                <a:ea typeface="楷体_GB2312" panose="02010609030101010101" charset="-122"/>
              </a:rPr>
              <a:t>输出是</a:t>
            </a:r>
            <a:r>
              <a:rPr kumimoji="1" lang="en-US" altLang="zh-CN" smtClean="0">
                <a:ea typeface="楷体_GB2312" panose="02010609030101010101" charset="-122"/>
              </a:rPr>
              <a:t>CP</a:t>
            </a:r>
            <a:r>
              <a:rPr kumimoji="1" lang="zh-CN" altLang="en-US" smtClean="0">
                <a:ea typeface="楷体_GB2312" panose="02010609030101010101" charset="-122"/>
              </a:rPr>
              <a:t>的</a:t>
            </a:r>
            <a:r>
              <a:rPr kumimoji="1" lang="en-US" altLang="zh-CN" smtClean="0">
                <a:ea typeface="楷体_GB2312" panose="02010609030101010101" charset="-122"/>
              </a:rPr>
              <a:t>4</a:t>
            </a:r>
            <a:r>
              <a:rPr kumimoji="1" lang="zh-CN" altLang="en-US" smtClean="0">
                <a:ea typeface="楷体_GB2312" panose="02010609030101010101" charset="-122"/>
              </a:rPr>
              <a:t>分频， </a:t>
            </a:r>
            <a:r>
              <a:rPr kumimoji="1" lang="en-US" altLang="zh-CN" smtClean="0">
                <a:ea typeface="楷体_GB2312" panose="02010609030101010101" charset="-122"/>
              </a:rPr>
              <a:t>Q</a:t>
            </a:r>
            <a:r>
              <a:rPr kumimoji="1" lang="en-US" altLang="zh-CN" baseline="-25000" smtClean="0">
                <a:ea typeface="楷体_GB2312" panose="02010609030101010101" charset="-122"/>
              </a:rPr>
              <a:t>2</a:t>
            </a:r>
            <a:r>
              <a:rPr kumimoji="1" lang="zh-CN" altLang="en-US" smtClean="0">
                <a:ea typeface="楷体_GB2312" panose="02010609030101010101" charset="-122"/>
              </a:rPr>
              <a:t>输出是</a:t>
            </a:r>
            <a:r>
              <a:rPr kumimoji="1" lang="en-US" altLang="zh-CN" smtClean="0">
                <a:ea typeface="楷体_GB2312" panose="02010609030101010101" charset="-122"/>
              </a:rPr>
              <a:t>CP</a:t>
            </a:r>
            <a:r>
              <a:rPr kumimoji="1" lang="zh-CN" altLang="en-US" smtClean="0">
                <a:ea typeface="楷体_GB2312" panose="02010609030101010101" charset="-122"/>
              </a:rPr>
              <a:t>的</a:t>
            </a:r>
            <a:r>
              <a:rPr kumimoji="1" lang="en-US" altLang="zh-CN" smtClean="0">
                <a:ea typeface="楷体_GB2312" panose="02010609030101010101" charset="-122"/>
              </a:rPr>
              <a:t>8</a:t>
            </a:r>
            <a:r>
              <a:rPr kumimoji="1" lang="zh-CN" altLang="en-US" smtClean="0">
                <a:ea typeface="楷体_GB2312" panose="02010609030101010101" charset="-122"/>
              </a:rPr>
              <a:t>分频</a:t>
            </a:r>
            <a:r>
              <a:rPr kumimoji="1" lang="en-US" altLang="zh-CN" smtClean="0">
                <a:ea typeface="楷体_GB2312" panose="02010609030101010101" charset="-122"/>
              </a:rPr>
              <a:t>……</a:t>
            </a:r>
            <a:endParaRPr lang="zh-CN" altLang="en-US" smtClean="0"/>
          </a:p>
          <a:p>
            <a:endParaRPr lang="zh-CN" altLang="en-US"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Rot="1" noChangeAspect="1" noChangeArrowheads="1" noTextEdit="1"/>
          </p:cNvSpPr>
          <p:nvPr>
            <p:ph type="sldImg"/>
          </p:nvPr>
        </p:nvSpPr>
        <p:spPr>
          <a:xfrm>
            <a:off x="381000" y="685800"/>
            <a:ext cx="6096000" cy="3429000"/>
          </a:xfrm>
        </p:spPr>
      </p:sp>
      <p:sp>
        <p:nvSpPr>
          <p:cNvPr id="310275" name="Rectangle 3"/>
          <p:cNvSpPr>
            <a:spLocks noGrp="1" noChangeArrowheads="1"/>
          </p:cNvSpPr>
          <p:nvPr>
            <p:ph type="body" idx="1"/>
          </p:nvPr>
        </p:nvSpPr>
        <p:spPr>
          <a:noFill/>
        </p:spPr>
        <p:txBody>
          <a:bodyPr/>
          <a:lstStyle/>
          <a:p>
            <a:pPr eaLnBrk="1" hangingPunct="1"/>
            <a:r>
              <a:rPr lang="zh-CN" altLang="en-US" smtClean="0"/>
              <a:t>将</a:t>
            </a:r>
            <a:r>
              <a:rPr lang="en-US" altLang="zh-CN" smtClean="0"/>
              <a:t>FF1</a:t>
            </a:r>
            <a:r>
              <a:rPr lang="zh-CN" altLang="en-US" smtClean="0"/>
              <a:t>、</a:t>
            </a:r>
            <a:r>
              <a:rPr lang="en-US" altLang="zh-CN" smtClean="0"/>
              <a:t>FF2</a:t>
            </a:r>
            <a:r>
              <a:rPr lang="zh-CN" altLang="en-US" smtClean="0"/>
              <a:t>、</a:t>
            </a:r>
            <a:r>
              <a:rPr lang="en-US" altLang="zh-CN" smtClean="0"/>
              <a:t>FF3</a:t>
            </a:r>
            <a:r>
              <a:rPr lang="zh-CN" altLang="en-US" smtClean="0"/>
              <a:t> 的</a:t>
            </a:r>
            <a:r>
              <a:rPr lang="en-US" altLang="zh-CN" smtClean="0"/>
              <a:t>CP</a:t>
            </a:r>
            <a:r>
              <a:rPr lang="zh-CN" altLang="en-US" smtClean="0"/>
              <a:t>端分别接前级触发器的</a:t>
            </a:r>
            <a:r>
              <a:rPr lang="en-US" altLang="zh-CN" b="1" smtClean="0"/>
              <a:t>/Q</a:t>
            </a:r>
            <a:r>
              <a:rPr lang="zh-CN" altLang="en-US" b="1" smtClean="0"/>
              <a:t>端</a:t>
            </a:r>
            <a:r>
              <a:rPr lang="zh-CN" altLang="en-US" smtClean="0"/>
              <a:t>，则得到一个异步二进制</a:t>
            </a:r>
            <a:r>
              <a:rPr lang="zh-CN" altLang="en-US" b="1" smtClean="0"/>
              <a:t>减法</a:t>
            </a:r>
            <a:r>
              <a:rPr lang="zh-CN" altLang="en-US" smtClean="0"/>
              <a:t>计数器。</a:t>
            </a: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幻灯片图像占位符 1"/>
          <p:cNvSpPr>
            <a:spLocks noGrp="1" noRot="1" noChangeAspect="1" noTextEdit="1"/>
          </p:cNvSpPr>
          <p:nvPr>
            <p:ph type="sldImg"/>
          </p:nvPr>
        </p:nvSpPr>
        <p:spPr>
          <a:xfrm>
            <a:off x="381000" y="685800"/>
            <a:ext cx="6096000" cy="3429000"/>
          </a:xfrm>
        </p:spPr>
      </p:sp>
      <p:sp>
        <p:nvSpPr>
          <p:cNvPr id="311299" name="备注占位符 2"/>
          <p:cNvSpPr>
            <a:spLocks noGrp="1"/>
          </p:cNvSpPr>
          <p:nvPr>
            <p:ph type="body" idx="1"/>
          </p:nvPr>
        </p:nvSpPr>
        <p:spPr>
          <a:noFill/>
        </p:spPr>
        <p:txBody>
          <a:bodyPr/>
          <a:lstStyle/>
          <a:p>
            <a:pPr eaLnBrk="1" hangingPunct="1"/>
            <a:r>
              <a:rPr lang="en-US" altLang="zh-CN" smtClean="0"/>
              <a:t>【</a:t>
            </a:r>
            <a:r>
              <a:rPr lang="zh-CN" altLang="en-US" smtClean="0"/>
              <a:t>提问：演算：如何计算得到</a:t>
            </a:r>
            <a:r>
              <a:rPr lang="zh-CN" altLang="en-US" smtClean="0">
                <a:solidFill>
                  <a:srgbClr val="FFCC00"/>
                </a:solidFill>
                <a:ea typeface="黑体" panose="02010600030101010101" pitchFamily="49" charset="-122"/>
              </a:rPr>
              <a:t>状态转换表？</a:t>
            </a:r>
            <a:r>
              <a:rPr lang="en-US" altLang="zh-CN" smtClean="0">
                <a:solidFill>
                  <a:srgbClr val="FFCC00"/>
                </a:solidFill>
                <a:ea typeface="黑体" panose="02010600030101010101" pitchFamily="49" charset="-122"/>
              </a:rPr>
              <a:t>】</a:t>
            </a:r>
            <a:endParaRPr lang="zh-CN" altLang="en-US" smtClean="0"/>
          </a:p>
        </p:txBody>
      </p:sp>
      <p:sp>
        <p:nvSpPr>
          <p:cNvPr id="311300" name="灯片编号占位符 3"/>
          <p:cNvSpPr txBox="1">
            <a:spLocks noGrp="1"/>
          </p:cNvSpPr>
          <p:nvPr/>
        </p:nvSpPr>
        <p:spPr bwMode="auto">
          <a:xfrm>
            <a:off x="3886200" y="8686800"/>
            <a:ext cx="2971800" cy="457200"/>
          </a:xfrm>
          <a:prstGeom prst="rect">
            <a:avLst/>
          </a:prstGeom>
          <a:noFill/>
          <a:ln w="9525">
            <a:noFill/>
            <a:miter lim="800000"/>
          </a:ln>
        </p:spPr>
        <p:txBody>
          <a:bodyPr anchor="b"/>
          <a:lstStyle/>
          <a:p>
            <a:pPr algn="r" eaLnBrk="0" hangingPunct="0">
              <a:lnSpc>
                <a:spcPct val="100000"/>
              </a:lnSpc>
              <a:spcBef>
                <a:spcPct val="0"/>
              </a:spcBef>
            </a:pPr>
            <a:fld id="{BE402586-C733-48CA-A8D5-B6A9BA69A264}" type="slidenum">
              <a:rPr lang="ko-KR" altLang="en-US" sz="1200">
                <a:solidFill>
                  <a:schemeClr val="accent1"/>
                </a:solidFill>
                <a:latin typeface="Lucida Sans Unicode" panose="020B0602030504020204" pitchFamily="34" charset="0"/>
                <a:ea typeface="Gulim" panose="020B0600000101010101" pitchFamily="50" charset="-127"/>
              </a:rPr>
              <a:pPr algn="r" eaLnBrk="0" hangingPunct="0">
                <a:lnSpc>
                  <a:spcPct val="100000"/>
                </a:lnSpc>
                <a:spcBef>
                  <a:spcPct val="0"/>
                </a:spcBef>
              </a:pPr>
              <a:t>106</a:t>
            </a:fld>
            <a:endParaRPr lang="en-US" altLang="ko-KR" sz="1200">
              <a:solidFill>
                <a:schemeClr val="accent1"/>
              </a:solidFill>
              <a:latin typeface="Lucida Sans Unicode" panose="020B0602030504020204" pitchFamily="34" charset="0"/>
              <a:ea typeface="Gulim" panose="020B0600000101010101" pitchFamily="50" charset="-127"/>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Rot="1" noChangeAspect="1" noChangeArrowheads="1" noTextEdit="1"/>
          </p:cNvSpPr>
          <p:nvPr>
            <p:ph type="sldImg"/>
          </p:nvPr>
        </p:nvSpPr>
        <p:spPr>
          <a:xfrm>
            <a:off x="381000" y="685800"/>
            <a:ext cx="6096000" cy="3429000"/>
          </a:xfrm>
        </p:spPr>
      </p:sp>
      <p:sp>
        <p:nvSpPr>
          <p:cNvPr id="312323" name="Rectangle 3"/>
          <p:cNvSpPr>
            <a:spLocks noGrp="1" noChangeArrowheads="1"/>
          </p:cNvSpPr>
          <p:nvPr>
            <p:ph type="body" idx="1"/>
          </p:nvPr>
        </p:nvSpPr>
        <p:spPr>
          <a:noFill/>
        </p:spPr>
        <p:txBody>
          <a:bodyPr/>
          <a:lstStyle/>
          <a:p>
            <a:pPr eaLnBrk="1" hangingPunct="1"/>
            <a:r>
              <a:rPr lang="zh-CN" altLang="en-US" smtClean="0"/>
              <a:t>    注意：画时序图时一定要弄清前级触发器的输出是上升沿还是下降沿使后级触发器翻转。</a:t>
            </a:r>
            <a:endParaRPr lang="en-US" altLang="zh-CN" smtClean="0"/>
          </a:p>
          <a:p>
            <a:pPr eaLnBrk="1" hangingPunct="1"/>
            <a:r>
              <a:rPr lang="zh-CN" altLang="en-US" smtClean="0"/>
              <a:t>    从时序图可以看出，</a:t>
            </a:r>
            <a:r>
              <a:rPr lang="en-US" altLang="zh-CN" smtClean="0">
                <a:ea typeface="楷体_GB2312" panose="02010609030101010101" charset="-122"/>
                <a:cs typeface="Arial" panose="020B0604020202020204" pitchFamily="34" charset="0"/>
              </a:rPr>
              <a:t>Q</a:t>
            </a:r>
            <a:r>
              <a:rPr lang="en-US" altLang="zh-CN" baseline="-25000" smtClean="0">
                <a:ea typeface="楷体_GB2312" panose="02010609030101010101" charset="-122"/>
                <a:cs typeface="Arial" panose="020B0604020202020204" pitchFamily="34" charset="0"/>
              </a:rPr>
              <a:t>0</a:t>
            </a:r>
            <a:r>
              <a:rPr lang="zh-CN" altLang="en-US" smtClean="0">
                <a:ea typeface="楷体_GB2312" panose="02010609030101010101" charset="-122"/>
                <a:cs typeface="Arial" panose="020B0604020202020204" pitchFamily="34" charset="0"/>
              </a:rPr>
              <a:t>的每个上升沿使</a:t>
            </a:r>
            <a:r>
              <a:rPr lang="en-US" altLang="zh-CN" smtClean="0">
                <a:ea typeface="楷体_GB2312" panose="02010609030101010101" charset="-122"/>
                <a:cs typeface="Arial" panose="020B0604020202020204" pitchFamily="34" charset="0"/>
              </a:rPr>
              <a:t>Q</a:t>
            </a:r>
            <a:r>
              <a:rPr lang="en-US" altLang="zh-CN" baseline="-25000" smtClean="0">
                <a:ea typeface="楷体_GB2312" panose="02010609030101010101" charset="-122"/>
                <a:cs typeface="Arial" panose="020B0604020202020204" pitchFamily="34" charset="0"/>
              </a:rPr>
              <a:t>1</a:t>
            </a:r>
            <a:r>
              <a:rPr lang="zh-CN" altLang="en-US" smtClean="0">
                <a:ea typeface="楷体_GB2312" panose="02010609030101010101" charset="-122"/>
                <a:cs typeface="Arial" panose="020B0604020202020204" pitchFamily="34" charset="0"/>
              </a:rPr>
              <a:t>翻转，</a:t>
            </a:r>
            <a:r>
              <a:rPr lang="en-US" altLang="zh-CN" smtClean="0">
                <a:ea typeface="楷体_GB2312" panose="02010609030101010101" charset="-122"/>
                <a:cs typeface="Arial" panose="020B0604020202020204" pitchFamily="34" charset="0"/>
              </a:rPr>
              <a:t>Q</a:t>
            </a:r>
            <a:r>
              <a:rPr lang="en-US" altLang="zh-CN" baseline="-25000" smtClean="0">
                <a:ea typeface="楷体_GB2312" panose="02010609030101010101" charset="-122"/>
                <a:cs typeface="Arial" panose="020B0604020202020204" pitchFamily="34" charset="0"/>
              </a:rPr>
              <a:t>1</a:t>
            </a:r>
            <a:r>
              <a:rPr lang="zh-CN" altLang="en-US" smtClean="0">
                <a:ea typeface="楷体_GB2312" panose="02010609030101010101" charset="-122"/>
                <a:cs typeface="Arial" panose="020B0604020202020204" pitchFamily="34" charset="0"/>
              </a:rPr>
              <a:t>的每个上升沿使</a:t>
            </a:r>
            <a:r>
              <a:rPr lang="en-US" altLang="zh-CN" smtClean="0">
                <a:ea typeface="楷体_GB2312" panose="02010609030101010101" charset="-122"/>
                <a:cs typeface="Arial" panose="020B0604020202020204" pitchFamily="34" charset="0"/>
              </a:rPr>
              <a:t>Q</a:t>
            </a:r>
            <a:r>
              <a:rPr lang="en-US" altLang="zh-CN" baseline="-25000" smtClean="0">
                <a:ea typeface="楷体_GB2312" panose="02010609030101010101" charset="-122"/>
                <a:cs typeface="Arial" panose="020B0604020202020204" pitchFamily="34" charset="0"/>
              </a:rPr>
              <a:t>2</a:t>
            </a:r>
            <a:r>
              <a:rPr lang="zh-CN" altLang="en-US" smtClean="0">
                <a:ea typeface="楷体_GB2312" panose="02010609030101010101" charset="-122"/>
                <a:cs typeface="Arial" panose="020B0604020202020204" pitchFamily="34" charset="0"/>
              </a:rPr>
              <a:t>翻转，</a:t>
            </a:r>
            <a:r>
              <a:rPr lang="en-US" altLang="zh-CN" smtClean="0">
                <a:ea typeface="楷体_GB2312" panose="02010609030101010101" charset="-122"/>
                <a:cs typeface="Arial" panose="020B0604020202020204" pitchFamily="34" charset="0"/>
              </a:rPr>
              <a:t> Q</a:t>
            </a:r>
            <a:r>
              <a:rPr lang="en-US" altLang="zh-CN" baseline="-25000" smtClean="0">
                <a:ea typeface="楷体_GB2312" panose="02010609030101010101" charset="-122"/>
                <a:cs typeface="Arial" panose="020B0604020202020204" pitchFamily="34" charset="0"/>
              </a:rPr>
              <a:t>2</a:t>
            </a:r>
            <a:r>
              <a:rPr lang="zh-CN" altLang="en-US" smtClean="0">
                <a:ea typeface="楷体_GB2312" panose="02010609030101010101" charset="-122"/>
                <a:cs typeface="Arial" panose="020B0604020202020204" pitchFamily="34" charset="0"/>
              </a:rPr>
              <a:t>的每个上升沿使</a:t>
            </a:r>
            <a:r>
              <a:rPr lang="en-US" altLang="zh-CN" smtClean="0">
                <a:ea typeface="楷体_GB2312" panose="02010609030101010101" charset="-122"/>
                <a:cs typeface="Arial" panose="020B0604020202020204" pitchFamily="34" charset="0"/>
              </a:rPr>
              <a:t>Q</a:t>
            </a:r>
            <a:r>
              <a:rPr lang="en-US" altLang="zh-CN" baseline="-25000" smtClean="0">
                <a:ea typeface="楷体_GB2312" panose="02010609030101010101" charset="-122"/>
                <a:cs typeface="Arial" panose="020B0604020202020204" pitchFamily="34" charset="0"/>
              </a:rPr>
              <a:t>3</a:t>
            </a:r>
            <a:r>
              <a:rPr lang="zh-CN" altLang="en-US" smtClean="0">
                <a:ea typeface="楷体_GB2312" panose="02010609030101010101" charset="-122"/>
                <a:cs typeface="Arial" panose="020B0604020202020204" pitchFamily="34" charset="0"/>
              </a:rPr>
              <a:t>翻转。</a:t>
            </a:r>
            <a:endParaRPr lang="en-US" altLang="zh-CN" smtClean="0"/>
          </a:p>
          <a:p>
            <a:pPr eaLnBrk="1" hangingPunct="1"/>
            <a:r>
              <a:rPr lang="zh-CN" altLang="en-US" smtClean="0">
                <a:solidFill>
                  <a:srgbClr val="CC0066"/>
                </a:solidFill>
                <a:ea typeface="楷体_GB2312" panose="02010609030101010101" charset="-122"/>
              </a:rPr>
              <a:t>    </a:t>
            </a:r>
            <a:endParaRPr lang="zh-CN" altLang="en-US" smtClean="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Rot="1" noChangeAspect="1" noChangeArrowheads="1" noTextEdit="1"/>
          </p:cNvSpPr>
          <p:nvPr>
            <p:ph type="sldImg"/>
          </p:nvPr>
        </p:nvSpPr>
        <p:spPr>
          <a:xfrm>
            <a:off x="381000" y="685800"/>
            <a:ext cx="6096000" cy="3429000"/>
          </a:xfrm>
        </p:spPr>
      </p:sp>
      <p:sp>
        <p:nvSpPr>
          <p:cNvPr id="313347" name="Rectangle 3"/>
          <p:cNvSpPr>
            <a:spLocks noGrp="1" noChangeArrowheads="1"/>
          </p:cNvSpPr>
          <p:nvPr>
            <p:ph type="body" idx="1"/>
          </p:nvPr>
        </p:nvSpPr>
        <p:spPr>
          <a:noFill/>
        </p:spPr>
        <p:txBody>
          <a:bodyPr/>
          <a:lstStyle/>
          <a:p>
            <a:r>
              <a:rPr lang="zh-CN" altLang="en-US" smtClean="0"/>
              <a:t>    因为要求计数器</a:t>
            </a:r>
            <a:r>
              <a:rPr lang="en-US" altLang="zh-CN" smtClean="0"/>
              <a:t>M=8</a:t>
            </a:r>
            <a:r>
              <a:rPr lang="zh-CN" altLang="en-US" smtClean="0"/>
              <a:t>，则采用</a:t>
            </a:r>
            <a:r>
              <a:rPr lang="en-US" altLang="zh-CN" smtClean="0"/>
              <a:t>3</a:t>
            </a:r>
            <a:r>
              <a:rPr lang="zh-CN" altLang="en-US" smtClean="0"/>
              <a:t>个</a:t>
            </a:r>
            <a:r>
              <a:rPr lang="en-US" altLang="zh-CN" smtClean="0"/>
              <a:t>D-FF</a:t>
            </a:r>
            <a:r>
              <a:rPr lang="zh-CN" altLang="en-US" smtClean="0"/>
              <a:t>即可。</a:t>
            </a:r>
          </a:p>
          <a:p>
            <a:r>
              <a:rPr lang="zh-CN" altLang="en-US" smtClean="0"/>
              <a:t>    （</a:t>
            </a:r>
            <a:r>
              <a:rPr lang="en-US" altLang="zh-CN" smtClean="0"/>
              <a:t>1</a:t>
            </a:r>
            <a:r>
              <a:rPr lang="zh-CN" altLang="en-US" smtClean="0"/>
              <a:t>）首先根据题目要求画出加法计数器的</a:t>
            </a:r>
            <a:r>
              <a:rPr lang="zh-CN" altLang="en-US" b="1" smtClean="0"/>
              <a:t>时序图</a:t>
            </a:r>
            <a:r>
              <a:rPr lang="zh-CN" altLang="en-US" smtClean="0"/>
              <a:t>。从时序图可以看到，在每个</a:t>
            </a:r>
            <a:r>
              <a:rPr lang="en-US" altLang="zh-CN" smtClean="0"/>
              <a:t>CP</a:t>
            </a:r>
            <a:r>
              <a:rPr lang="zh-CN" altLang="en-US" smtClean="0"/>
              <a:t>的上升沿到来时，</a:t>
            </a:r>
            <a:r>
              <a:rPr lang="en-US" altLang="zh-CN" smtClean="0"/>
              <a:t>Q</a:t>
            </a:r>
            <a:r>
              <a:rPr lang="en-US" altLang="zh-CN" baseline="-25000" smtClean="0"/>
              <a:t>0</a:t>
            </a:r>
            <a:r>
              <a:rPr lang="zh-CN" altLang="en-US" smtClean="0"/>
              <a:t>翻转；</a:t>
            </a:r>
            <a:r>
              <a:rPr lang="en-US" altLang="zh-CN" smtClean="0"/>
              <a:t>Q</a:t>
            </a:r>
            <a:r>
              <a:rPr lang="en-US" altLang="zh-CN" baseline="-25000" smtClean="0"/>
              <a:t>0</a:t>
            </a:r>
            <a:r>
              <a:rPr lang="zh-CN" altLang="en-US" smtClean="0"/>
              <a:t>的每个下降沿使</a:t>
            </a:r>
            <a:r>
              <a:rPr lang="en-US" altLang="zh-CN" smtClean="0"/>
              <a:t>Q</a:t>
            </a:r>
            <a:r>
              <a:rPr lang="en-US" altLang="zh-CN" baseline="-25000" smtClean="0"/>
              <a:t>1</a:t>
            </a:r>
            <a:r>
              <a:rPr lang="zh-CN" altLang="en-US" smtClean="0"/>
              <a:t>翻转，</a:t>
            </a:r>
            <a:r>
              <a:rPr lang="en-US" altLang="zh-CN" smtClean="0"/>
              <a:t>Q</a:t>
            </a:r>
            <a:r>
              <a:rPr lang="en-US" altLang="zh-CN" baseline="-25000" smtClean="0"/>
              <a:t>1</a:t>
            </a:r>
            <a:r>
              <a:rPr lang="zh-CN" altLang="en-US" smtClean="0"/>
              <a:t>的每个下降沿使</a:t>
            </a:r>
            <a:r>
              <a:rPr lang="en-US" altLang="zh-CN" smtClean="0"/>
              <a:t>Q</a:t>
            </a:r>
            <a:r>
              <a:rPr lang="en-US" altLang="zh-CN" baseline="-25000" smtClean="0"/>
              <a:t>2</a:t>
            </a:r>
            <a:r>
              <a:rPr lang="zh-CN" altLang="en-US" smtClean="0"/>
              <a:t>翻转。这说明要求触发器具有翻转功能。</a:t>
            </a:r>
          </a:p>
          <a:p>
            <a:pPr eaLnBrk="1" hangingPunct="1"/>
            <a:r>
              <a:rPr lang="zh-CN" altLang="en-US" smtClean="0">
                <a:solidFill>
                  <a:srgbClr val="CC0066"/>
                </a:solidFill>
                <a:ea typeface="楷体_GB2312" panose="02010609030101010101" charset="-122"/>
              </a:rPr>
              <a:t>   </a:t>
            </a:r>
            <a:r>
              <a:rPr lang="zh-CN" altLang="en-US" smtClean="0">
                <a:solidFill>
                  <a:srgbClr val="CC3300"/>
                </a:solidFill>
                <a:cs typeface="Arial" panose="020B0604020202020204" pitchFamily="34" charset="0"/>
              </a:rPr>
              <a:t>（</a:t>
            </a:r>
            <a:r>
              <a:rPr lang="en-US" altLang="en-US" smtClean="0">
                <a:solidFill>
                  <a:srgbClr val="CC3300"/>
                </a:solidFill>
                <a:cs typeface="Arial" panose="020B0604020202020204" pitchFamily="34" charset="0"/>
              </a:rPr>
              <a:t>3</a:t>
            </a:r>
            <a:r>
              <a:rPr lang="zh-CN" altLang="en-US" smtClean="0">
                <a:solidFill>
                  <a:srgbClr val="CC3300"/>
                </a:solidFill>
                <a:cs typeface="Arial" panose="020B0604020202020204" pitchFamily="34" charset="0"/>
              </a:rPr>
              <a:t>）将</a:t>
            </a:r>
            <a:r>
              <a:rPr lang="en-US" altLang="en-US" smtClean="0">
                <a:solidFill>
                  <a:srgbClr val="CC3300"/>
                </a:solidFill>
                <a:cs typeface="Arial" panose="020B0604020202020204" pitchFamily="34" charset="0"/>
              </a:rPr>
              <a:t>D-FF</a:t>
            </a:r>
            <a:r>
              <a:rPr lang="zh-CN" altLang="en-US" smtClean="0">
                <a:solidFill>
                  <a:srgbClr val="CC3300"/>
                </a:solidFill>
                <a:cs typeface="Arial" panose="020B0604020202020204" pitchFamily="34" charset="0"/>
              </a:rPr>
              <a:t>的特性方程代入状态方程，得到驱动方程</a:t>
            </a:r>
            <a:r>
              <a:rPr lang="en-US" altLang="zh-CN" smtClean="0">
                <a:ea typeface="楷体_GB2312" panose="02010609030101010101" charset="-122"/>
              </a:rPr>
              <a:t>——</a:t>
            </a:r>
            <a:r>
              <a:rPr lang="zh-CN" altLang="en-US" smtClean="0"/>
              <a:t>可见只要将</a:t>
            </a:r>
            <a:r>
              <a:rPr lang="en-US" altLang="zh-CN" smtClean="0"/>
              <a:t>D</a:t>
            </a:r>
            <a:r>
              <a:rPr lang="zh-CN" altLang="en-US" smtClean="0"/>
              <a:t>接</a:t>
            </a:r>
            <a:r>
              <a:rPr lang="en-US" altLang="zh-CN" smtClean="0"/>
              <a:t>/Q</a:t>
            </a:r>
            <a:r>
              <a:rPr lang="zh-CN" altLang="en-US" smtClean="0"/>
              <a:t>端，就可以实现触发器的翻转功能。</a:t>
            </a:r>
          </a:p>
          <a:p>
            <a:pPr eaLnBrk="1" hangingPunct="1"/>
            <a:r>
              <a:rPr lang="zh-CN" altLang="zh-CN" smtClean="0"/>
              <a:t>根据状态方程可以画出时序图：</a:t>
            </a:r>
            <a:r>
              <a:rPr lang="en-US" altLang="zh-CN" smtClean="0"/>
              <a:t>Q</a:t>
            </a:r>
            <a:r>
              <a:rPr lang="en-US" altLang="zh-CN" baseline="-25000" smtClean="0"/>
              <a:t>0</a:t>
            </a:r>
            <a:r>
              <a:rPr lang="zh-CN" altLang="zh-CN" smtClean="0"/>
              <a:t>的每个下降沿使</a:t>
            </a:r>
            <a:r>
              <a:rPr lang="en-US" altLang="zh-CN" smtClean="0"/>
              <a:t>Q</a:t>
            </a:r>
            <a:r>
              <a:rPr lang="en-US" altLang="zh-CN" baseline="-25000" smtClean="0"/>
              <a:t>1</a:t>
            </a:r>
            <a:r>
              <a:rPr lang="zh-CN" altLang="zh-CN" smtClean="0"/>
              <a:t>翻转，</a:t>
            </a:r>
            <a:r>
              <a:rPr lang="en-US" altLang="zh-CN" smtClean="0"/>
              <a:t>Q</a:t>
            </a:r>
            <a:r>
              <a:rPr lang="en-US" altLang="zh-CN" baseline="-25000" smtClean="0"/>
              <a:t>1</a:t>
            </a:r>
            <a:r>
              <a:rPr lang="zh-CN" altLang="zh-CN" smtClean="0"/>
              <a:t>的每个下降沿使</a:t>
            </a:r>
            <a:r>
              <a:rPr lang="en-US" altLang="zh-CN" smtClean="0"/>
              <a:t>Q</a:t>
            </a:r>
            <a:r>
              <a:rPr lang="en-US" altLang="zh-CN" baseline="-25000" smtClean="0"/>
              <a:t>2</a:t>
            </a:r>
            <a:r>
              <a:rPr lang="zh-CN" altLang="zh-CN" smtClean="0"/>
              <a:t>翻转，</a:t>
            </a:r>
            <a:r>
              <a:rPr lang="en-US" altLang="zh-CN" smtClean="0"/>
              <a:t> Q</a:t>
            </a:r>
            <a:r>
              <a:rPr lang="en-US" altLang="zh-CN" baseline="-25000" smtClean="0"/>
              <a:t>2</a:t>
            </a:r>
            <a:r>
              <a:rPr lang="zh-CN" altLang="zh-CN" smtClean="0"/>
              <a:t>的每个下降沿使</a:t>
            </a:r>
            <a:r>
              <a:rPr lang="en-US" altLang="zh-CN" smtClean="0"/>
              <a:t>Q</a:t>
            </a:r>
            <a:r>
              <a:rPr lang="en-US" altLang="zh-CN" baseline="-25000" smtClean="0"/>
              <a:t>3</a:t>
            </a:r>
            <a:r>
              <a:rPr lang="zh-CN" altLang="zh-CN" smtClean="0"/>
              <a:t>翻转。</a:t>
            </a:r>
            <a:r>
              <a:rPr lang="zh-CN" altLang="en-US" smtClean="0"/>
              <a:t> </a:t>
            </a:r>
            <a:endParaRPr lang="en-US" altLang="zh-CN" smtClean="0"/>
          </a:p>
          <a:p>
            <a:pPr eaLnBrk="1" hangingPunct="1"/>
            <a:r>
              <a:rPr lang="zh-CN" altLang="en-US" smtClean="0"/>
              <a:t>    </a:t>
            </a:r>
            <a:r>
              <a:rPr lang="zh-CN" altLang="en-US" sz="1000" smtClean="0"/>
              <a:t>由状态图可以清楚地看到，从初始状态</a:t>
            </a:r>
            <a:r>
              <a:rPr lang="en-US" altLang="zh-CN" sz="1000" smtClean="0"/>
              <a:t>000(</a:t>
            </a:r>
            <a:r>
              <a:rPr lang="zh-CN" altLang="en-US" sz="1000" smtClean="0"/>
              <a:t>由清零脉冲所置</a:t>
            </a:r>
            <a:r>
              <a:rPr lang="en-US" altLang="zh-CN" sz="1000" smtClean="0"/>
              <a:t>)</a:t>
            </a:r>
            <a:r>
              <a:rPr lang="zh-CN" altLang="en-US" sz="1000" smtClean="0"/>
              <a:t>开始，每输入一个计数脉冲，计数器的状态按二进制递增（加</a:t>
            </a:r>
            <a:r>
              <a:rPr lang="en-US" altLang="zh-CN" sz="1000" smtClean="0"/>
              <a:t>1</a:t>
            </a:r>
            <a:r>
              <a:rPr lang="zh-CN" altLang="en-US" sz="1000" smtClean="0"/>
              <a:t>），输入第</a:t>
            </a:r>
            <a:r>
              <a:rPr lang="en-US" altLang="zh-CN" sz="1000" smtClean="0"/>
              <a:t>8</a:t>
            </a:r>
            <a:r>
              <a:rPr lang="zh-CN" altLang="en-US" sz="1000" smtClean="0"/>
              <a:t>个计数脉冲后，计数器又回到</a:t>
            </a:r>
            <a:r>
              <a:rPr lang="en-US" altLang="zh-CN" sz="1000" smtClean="0"/>
              <a:t>000</a:t>
            </a:r>
            <a:r>
              <a:rPr lang="zh-CN" altLang="en-US" sz="1000" smtClean="0"/>
              <a:t>状态。因此它是</a:t>
            </a:r>
            <a:r>
              <a:rPr lang="zh-CN" altLang="en-US" b="1" smtClean="0"/>
              <a:t>异步</a:t>
            </a:r>
            <a:r>
              <a:rPr lang="zh-CN" altLang="en-US" smtClean="0"/>
              <a:t> </a:t>
            </a:r>
            <a:r>
              <a:rPr lang="en-US" altLang="zh-CN" sz="1000" smtClean="0"/>
              <a:t>8</a:t>
            </a:r>
            <a:r>
              <a:rPr lang="zh-CN" altLang="en-US" sz="1000" smtClean="0"/>
              <a:t>进制加法计数器，也称</a:t>
            </a:r>
            <a:r>
              <a:rPr lang="zh-CN" altLang="en-US" b="1" smtClean="0"/>
              <a:t>异步</a:t>
            </a:r>
            <a:r>
              <a:rPr lang="zh-CN" altLang="en-US" sz="1000" smtClean="0"/>
              <a:t>模八（</a:t>
            </a:r>
            <a:r>
              <a:rPr lang="en-US" altLang="zh-CN" sz="1000" smtClean="0"/>
              <a:t>M=8</a:t>
            </a:r>
            <a:r>
              <a:rPr lang="zh-CN" altLang="en-US" sz="1000" smtClean="0"/>
              <a:t>）加法计数器。 </a:t>
            </a:r>
          </a:p>
          <a:p>
            <a:pPr eaLnBrk="1" hangingPunct="1"/>
            <a:r>
              <a:rPr lang="zh-CN" altLang="en-US" sz="1000" smtClean="0"/>
              <a:t>需要说明的是，由上图中的虚线波形可知，在考虑各触发器的传输延迟时间</a:t>
            </a:r>
            <a:r>
              <a:rPr lang="en-US" altLang="zh-CN" sz="1000" smtClean="0"/>
              <a:t>tpd</a:t>
            </a:r>
            <a:r>
              <a:rPr lang="zh-CN" altLang="en-US" sz="1000" smtClean="0"/>
              <a:t>时</a:t>
            </a:r>
            <a:r>
              <a:rPr lang="en-US" altLang="zh-CN" sz="1000" smtClean="0"/>
              <a:t>,</a:t>
            </a:r>
            <a:r>
              <a:rPr lang="zh-CN" altLang="en-US" sz="1000" smtClean="0"/>
              <a:t>对于一个</a:t>
            </a:r>
            <a:r>
              <a:rPr lang="en-US" altLang="zh-CN" sz="1000" smtClean="0"/>
              <a:t>n </a:t>
            </a:r>
            <a:r>
              <a:rPr lang="zh-CN" altLang="en-US" sz="1000" smtClean="0"/>
              <a:t>位的二进制异步计数器来说，从一个计数脉冲（设为上升沿起作用）到来</a:t>
            </a:r>
            <a:r>
              <a:rPr lang="en-US" altLang="zh-CN" sz="1000" smtClean="0"/>
              <a:t>,</a:t>
            </a:r>
            <a:r>
              <a:rPr lang="zh-CN" altLang="en-US" sz="1000" smtClean="0"/>
              <a:t>到</a:t>
            </a:r>
            <a:r>
              <a:rPr lang="en-US" altLang="zh-CN" sz="1000" smtClean="0"/>
              <a:t>n </a:t>
            </a:r>
            <a:r>
              <a:rPr lang="zh-CN" altLang="en-US" sz="1000" smtClean="0"/>
              <a:t>个触发器都翻转稳定</a:t>
            </a:r>
            <a:r>
              <a:rPr lang="en-US" altLang="zh-CN" sz="1000" smtClean="0"/>
              <a:t>,</a:t>
            </a:r>
            <a:r>
              <a:rPr lang="zh-CN" altLang="en-US" sz="1000" smtClean="0"/>
              <a:t>需要经历的最长时间是</a:t>
            </a:r>
            <a:r>
              <a:rPr lang="en-US" altLang="zh-CN" sz="1000" smtClean="0"/>
              <a:t>ntpd </a:t>
            </a:r>
            <a:r>
              <a:rPr lang="zh-CN" altLang="en-US" sz="1000" smtClean="0"/>
              <a:t>，为保证计数器的状态能正确反映计数脉冲的个数</a:t>
            </a:r>
            <a:r>
              <a:rPr lang="en-US" altLang="zh-CN" sz="1000" smtClean="0"/>
              <a:t>,</a:t>
            </a:r>
            <a:r>
              <a:rPr lang="zh-CN" altLang="en-US" sz="1000" smtClean="0"/>
              <a:t>下一个计数脉冲（上升沿）必须在</a:t>
            </a:r>
            <a:r>
              <a:rPr lang="en-US" altLang="zh-CN" sz="1000" smtClean="0"/>
              <a:t>ntpd </a:t>
            </a:r>
            <a:r>
              <a:rPr lang="zh-CN" altLang="en-US" sz="1000" smtClean="0"/>
              <a:t>后到来，因此计数脉冲的最小周期</a:t>
            </a:r>
            <a:r>
              <a:rPr lang="en-US" altLang="zh-CN" sz="1000" smtClean="0"/>
              <a:t>Tmin</a:t>
            </a:r>
            <a:r>
              <a:rPr lang="zh-CN" altLang="en-US" sz="1000" smtClean="0"/>
              <a:t>＝</a:t>
            </a:r>
            <a:r>
              <a:rPr lang="en-US" altLang="zh-CN" sz="1000" smtClean="0"/>
              <a:t>ntpd </a:t>
            </a:r>
            <a:r>
              <a:rPr lang="zh-CN" altLang="en-US" sz="1000" smtClean="0"/>
              <a:t>。 </a:t>
            </a:r>
            <a:r>
              <a:rPr lang="en-US" altLang="zh-CN" b="1" smtClean="0"/>
              <a:t>Tpd</a:t>
            </a:r>
            <a:r>
              <a:rPr lang="zh-CN" altLang="zh-CN" b="1" smtClean="0"/>
              <a:t>：</a:t>
            </a:r>
            <a:r>
              <a:rPr lang="en-US" altLang="zh-CN" smtClean="0"/>
              <a:t>Propagation Delay Time</a:t>
            </a:r>
            <a:endParaRPr lang="zh-CN" altLang="zh-CN"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Rot="1" noChangeAspect="1" noChangeArrowheads="1" noTextEdit="1"/>
          </p:cNvSpPr>
          <p:nvPr>
            <p:ph type="sldImg"/>
          </p:nvPr>
        </p:nvSpPr>
        <p:spPr>
          <a:xfrm>
            <a:off x="381000" y="685800"/>
            <a:ext cx="6096000" cy="3429000"/>
          </a:xfrm>
        </p:spPr>
      </p:sp>
      <p:sp>
        <p:nvSpPr>
          <p:cNvPr id="314371" name="Rectangle 3"/>
          <p:cNvSpPr>
            <a:spLocks noGrp="1" noChangeArrowheads="1"/>
          </p:cNvSpPr>
          <p:nvPr>
            <p:ph type="body" idx="1"/>
          </p:nvPr>
        </p:nvSpPr>
        <p:spPr>
          <a:noFill/>
        </p:spPr>
        <p:txBody>
          <a:bodyPr/>
          <a:lstStyle/>
          <a:p>
            <a:pPr eaLnBrk="1" hangingPunct="1"/>
            <a:r>
              <a:rPr lang="zh-CN" altLang="en-US" sz="1000" dirty="0" smtClean="0"/>
              <a:t>它是</a:t>
            </a:r>
            <a:r>
              <a:rPr lang="zh-CN" altLang="en-US" b="1" dirty="0" smtClean="0"/>
              <a:t>异步</a:t>
            </a:r>
            <a:r>
              <a:rPr lang="zh-CN" altLang="en-US" dirty="0" smtClean="0"/>
              <a:t> </a:t>
            </a:r>
            <a:r>
              <a:rPr lang="en-US" altLang="zh-CN" sz="1000" dirty="0" smtClean="0"/>
              <a:t>8</a:t>
            </a:r>
            <a:r>
              <a:rPr lang="zh-CN" altLang="en-US" sz="1000" dirty="0" smtClean="0"/>
              <a:t>进制加法计数器，也称</a:t>
            </a:r>
            <a:r>
              <a:rPr lang="zh-CN" altLang="en-US" b="1" dirty="0" smtClean="0"/>
              <a:t>异步</a:t>
            </a:r>
            <a:r>
              <a:rPr lang="zh-CN" altLang="en-US" sz="1000" dirty="0" smtClean="0"/>
              <a:t>模八（</a:t>
            </a:r>
            <a:r>
              <a:rPr lang="en-US" altLang="zh-CN" sz="1000" dirty="0" smtClean="0"/>
              <a:t>M=8</a:t>
            </a:r>
            <a:r>
              <a:rPr lang="zh-CN" altLang="en-US" sz="1000" dirty="0" smtClean="0"/>
              <a:t>）加法计数器。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幻灯片图像占位符 1"/>
          <p:cNvSpPr>
            <a:spLocks noGrp="1" noRot="1" noChangeAspect="1" noTextEdit="1"/>
          </p:cNvSpPr>
          <p:nvPr>
            <p:ph type="sldImg"/>
          </p:nvPr>
        </p:nvSpPr>
        <p:spPr>
          <a:xfrm>
            <a:off x="381000" y="685800"/>
            <a:ext cx="6096000" cy="3429000"/>
          </a:xfrm>
        </p:spPr>
      </p:sp>
      <p:sp>
        <p:nvSpPr>
          <p:cNvPr id="223235" name="备注占位符 2"/>
          <p:cNvSpPr>
            <a:spLocks noGrp="1"/>
          </p:cNvSpPr>
          <p:nvPr>
            <p:ph type="body" idx="1"/>
          </p:nvPr>
        </p:nvSpPr>
        <p:spPr>
          <a:noFill/>
        </p:spPr>
        <p:txBody>
          <a:bodyPr/>
          <a:lstStyle/>
          <a:p>
            <a:pPr eaLnBrk="1" hangingPunct="1"/>
            <a:r>
              <a:rPr lang="zh-CN" altLang="en-US" smtClean="0">
                <a:ea typeface="楷体_GB2312" panose="02010609030101010101" charset="-122"/>
                <a:sym typeface="Wingdings" panose="05000000000000000000" pitchFamily="2" charset="2"/>
              </a:rPr>
              <a:t>状态转换表与触发器特性表的区别是多一列电路输出</a:t>
            </a:r>
            <a:endParaRPr lang="zh-CN" altLang="en-US" smtClean="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Rot="1" noChangeAspect="1" noChangeArrowheads="1" noTextEdit="1"/>
          </p:cNvSpPr>
          <p:nvPr>
            <p:ph type="sldImg"/>
          </p:nvPr>
        </p:nvSpPr>
        <p:spPr>
          <a:xfrm>
            <a:off x="381000" y="685800"/>
            <a:ext cx="6096000" cy="3429000"/>
          </a:xfrm>
        </p:spPr>
      </p:sp>
      <p:sp>
        <p:nvSpPr>
          <p:cNvPr id="315395" name="Rectangle 3"/>
          <p:cNvSpPr>
            <a:spLocks noGrp="1" noChangeArrowheads="1"/>
          </p:cNvSpPr>
          <p:nvPr>
            <p:ph type="body" idx="1"/>
          </p:nvPr>
        </p:nvSpPr>
        <p:spPr>
          <a:noFill/>
        </p:spPr>
        <p:txBody>
          <a:bodyPr/>
          <a:lstStyle/>
          <a:p>
            <a:pPr eaLnBrk="1" hangingPunct="1"/>
            <a:r>
              <a:rPr lang="zh-CN" altLang="en-US" smtClean="0"/>
              <a:t>    由于每个触发器从时钟到来到产生输出需要一定的传输时间（假定为</a:t>
            </a:r>
            <a:r>
              <a:rPr lang="en-US" altLang="zh-CN" smtClean="0"/>
              <a:t>tpd</a:t>
            </a:r>
            <a:r>
              <a:rPr lang="zh-CN" altLang="en-US" smtClean="0"/>
              <a:t>），所以</a:t>
            </a:r>
            <a:r>
              <a:rPr lang="en-US" altLang="zh-CN" smtClean="0"/>
              <a:t>Q</a:t>
            </a:r>
            <a:r>
              <a:rPr lang="en-US" altLang="zh-CN" baseline="-25000" smtClean="0"/>
              <a:t>0</a:t>
            </a:r>
            <a:r>
              <a:rPr lang="zh-CN" altLang="en-US" smtClean="0"/>
              <a:t>翻转滞后</a:t>
            </a:r>
            <a:r>
              <a:rPr lang="en-US" altLang="zh-CN" smtClean="0"/>
              <a:t>CP</a:t>
            </a:r>
            <a:r>
              <a:rPr lang="zh-CN" altLang="en-US" smtClean="0"/>
              <a:t>上升沿一个</a:t>
            </a:r>
            <a:r>
              <a:rPr lang="en-US" altLang="zh-CN" smtClean="0"/>
              <a:t>tpd</a:t>
            </a:r>
            <a:r>
              <a:rPr lang="zh-CN" altLang="en-US" smtClean="0"/>
              <a:t>；</a:t>
            </a:r>
            <a:r>
              <a:rPr lang="en-US" altLang="zh-CN" smtClean="0"/>
              <a:t>Q</a:t>
            </a:r>
            <a:r>
              <a:rPr lang="en-US" altLang="zh-CN" baseline="-25000" smtClean="0"/>
              <a:t>1</a:t>
            </a:r>
            <a:r>
              <a:rPr lang="zh-CN" altLang="en-US" smtClean="0"/>
              <a:t>翻转滞后</a:t>
            </a:r>
            <a:r>
              <a:rPr lang="en-US" altLang="zh-CN" smtClean="0"/>
              <a:t>Q</a:t>
            </a:r>
            <a:r>
              <a:rPr lang="en-US" altLang="zh-CN" baseline="-25000" smtClean="0"/>
              <a:t>0</a:t>
            </a:r>
            <a:r>
              <a:rPr lang="zh-CN" altLang="en-US" smtClean="0"/>
              <a:t>下降沿</a:t>
            </a:r>
            <a:r>
              <a:rPr lang="en-US" altLang="zh-CN" smtClean="0"/>
              <a:t>1</a:t>
            </a:r>
            <a:r>
              <a:rPr lang="zh-CN" altLang="en-US" smtClean="0"/>
              <a:t>个</a:t>
            </a:r>
            <a:r>
              <a:rPr lang="en-US" altLang="zh-CN" smtClean="0"/>
              <a:t>tpd</a:t>
            </a:r>
            <a:r>
              <a:rPr lang="zh-CN" altLang="en-US" smtClean="0"/>
              <a:t>，也即滞后</a:t>
            </a:r>
            <a:r>
              <a:rPr lang="en-US" altLang="zh-CN" smtClean="0"/>
              <a:t>CP</a:t>
            </a:r>
            <a:r>
              <a:rPr lang="zh-CN" altLang="en-US" smtClean="0"/>
              <a:t>上升沿</a:t>
            </a:r>
            <a:r>
              <a:rPr lang="en-US" altLang="zh-CN" smtClean="0"/>
              <a:t>2</a:t>
            </a:r>
            <a:r>
              <a:rPr lang="zh-CN" altLang="en-US" smtClean="0"/>
              <a:t>个</a:t>
            </a:r>
            <a:r>
              <a:rPr lang="en-US" altLang="zh-CN" smtClean="0"/>
              <a:t>tpd</a:t>
            </a:r>
            <a:r>
              <a:rPr lang="zh-CN" altLang="en-US" smtClean="0"/>
              <a:t>；</a:t>
            </a:r>
            <a:r>
              <a:rPr lang="en-US" altLang="zh-CN" smtClean="0"/>
              <a:t>Q</a:t>
            </a:r>
            <a:r>
              <a:rPr lang="en-US" altLang="zh-CN" baseline="-25000" smtClean="0"/>
              <a:t>2</a:t>
            </a:r>
            <a:r>
              <a:rPr lang="zh-CN" altLang="en-US" smtClean="0"/>
              <a:t>翻转滞后</a:t>
            </a:r>
            <a:r>
              <a:rPr lang="en-US" altLang="zh-CN" smtClean="0"/>
              <a:t>Q</a:t>
            </a:r>
            <a:r>
              <a:rPr lang="en-US" altLang="zh-CN" baseline="-25000" smtClean="0"/>
              <a:t>1</a:t>
            </a:r>
            <a:r>
              <a:rPr lang="zh-CN" altLang="en-US" smtClean="0"/>
              <a:t>下降沿</a:t>
            </a:r>
            <a:r>
              <a:rPr lang="en-US" altLang="zh-CN" smtClean="0"/>
              <a:t>1</a:t>
            </a:r>
            <a:r>
              <a:rPr lang="zh-CN" altLang="en-US" smtClean="0"/>
              <a:t>个</a:t>
            </a:r>
            <a:r>
              <a:rPr lang="en-US" altLang="zh-CN" smtClean="0"/>
              <a:t>tpd</a:t>
            </a:r>
            <a:r>
              <a:rPr lang="zh-CN" altLang="en-US" smtClean="0"/>
              <a:t>，也即滞后</a:t>
            </a:r>
            <a:r>
              <a:rPr lang="en-US" altLang="zh-CN" smtClean="0"/>
              <a:t>CP</a:t>
            </a:r>
            <a:r>
              <a:rPr lang="zh-CN" altLang="en-US" smtClean="0"/>
              <a:t>上升沿</a:t>
            </a:r>
            <a:r>
              <a:rPr lang="en-US" altLang="zh-CN" smtClean="0"/>
              <a:t>3</a:t>
            </a:r>
            <a:r>
              <a:rPr lang="zh-CN" altLang="en-US" smtClean="0"/>
              <a:t>个</a:t>
            </a:r>
            <a:r>
              <a:rPr lang="en-US" altLang="zh-CN" smtClean="0"/>
              <a:t>tpd</a:t>
            </a:r>
            <a:r>
              <a:rPr lang="zh-CN" altLang="en-US" smtClean="0"/>
              <a:t>。</a:t>
            </a:r>
          </a:p>
          <a:p>
            <a:pPr eaLnBrk="1" hangingPunct="1"/>
            <a:r>
              <a:rPr lang="en-US" altLang="zh-CN" sz="1000" smtClean="0"/>
              <a:t>    </a:t>
            </a:r>
            <a:r>
              <a:rPr lang="zh-CN" altLang="en-US" sz="1000" smtClean="0"/>
              <a:t>由上图中的虚线波形可知，在考虑各触发器的传输延迟时间</a:t>
            </a:r>
            <a:r>
              <a:rPr lang="en-US" altLang="zh-CN" sz="1000" smtClean="0"/>
              <a:t>tpd</a:t>
            </a:r>
            <a:r>
              <a:rPr lang="zh-CN" altLang="en-US" sz="1000" smtClean="0"/>
              <a:t>时</a:t>
            </a:r>
            <a:r>
              <a:rPr lang="en-US" altLang="zh-CN" sz="1000" smtClean="0"/>
              <a:t>,</a:t>
            </a:r>
            <a:r>
              <a:rPr lang="zh-CN" altLang="en-US" sz="1000" smtClean="0"/>
              <a:t>对于一个</a:t>
            </a:r>
            <a:r>
              <a:rPr lang="en-US" altLang="zh-CN" sz="1000" smtClean="0"/>
              <a:t>n </a:t>
            </a:r>
            <a:r>
              <a:rPr lang="zh-CN" altLang="en-US" sz="1000" smtClean="0"/>
              <a:t>位的二进制异步计数器来说，从一个计数脉冲（设为上升沿起作用）到来</a:t>
            </a:r>
            <a:r>
              <a:rPr lang="en-US" altLang="zh-CN" sz="1000" smtClean="0"/>
              <a:t>,</a:t>
            </a:r>
            <a:r>
              <a:rPr lang="zh-CN" altLang="en-US" sz="1000" smtClean="0"/>
              <a:t>到</a:t>
            </a:r>
            <a:r>
              <a:rPr lang="en-US" altLang="zh-CN" sz="1000" smtClean="0"/>
              <a:t>n </a:t>
            </a:r>
            <a:r>
              <a:rPr lang="zh-CN" altLang="en-US" sz="1000" smtClean="0"/>
              <a:t>个触发器都翻转稳定</a:t>
            </a:r>
            <a:r>
              <a:rPr lang="en-US" altLang="zh-CN" sz="1000" smtClean="0"/>
              <a:t>,</a:t>
            </a:r>
            <a:r>
              <a:rPr lang="zh-CN" altLang="en-US" sz="1000" smtClean="0"/>
              <a:t>需要经历的最长时间是</a:t>
            </a:r>
            <a:r>
              <a:rPr lang="en-US" altLang="zh-CN" sz="1000" smtClean="0"/>
              <a:t>ntpd </a:t>
            </a:r>
            <a:r>
              <a:rPr lang="zh-CN" altLang="en-US" sz="1000" smtClean="0"/>
              <a:t>，为保证计数器的状态能正确反映计数脉冲的个数</a:t>
            </a:r>
            <a:r>
              <a:rPr lang="en-US" altLang="zh-CN" sz="1000" smtClean="0"/>
              <a:t>,</a:t>
            </a:r>
            <a:r>
              <a:rPr lang="zh-CN" altLang="en-US" sz="1000" smtClean="0"/>
              <a:t>下一个计数脉冲（上升沿）必须在</a:t>
            </a:r>
            <a:r>
              <a:rPr lang="en-US" altLang="zh-CN" sz="1000" smtClean="0"/>
              <a:t>ntpd </a:t>
            </a:r>
            <a:r>
              <a:rPr lang="zh-CN" altLang="en-US" sz="1000" smtClean="0"/>
              <a:t>后到来，因此计数脉冲的最小周期</a:t>
            </a:r>
            <a:r>
              <a:rPr lang="en-US" altLang="zh-CN" sz="1000" smtClean="0"/>
              <a:t>Tmin</a:t>
            </a:r>
            <a:r>
              <a:rPr lang="zh-CN" altLang="en-US" sz="1000" smtClean="0"/>
              <a:t>＝</a:t>
            </a:r>
            <a:r>
              <a:rPr lang="en-US" altLang="zh-CN" sz="1000" smtClean="0"/>
              <a:t>ntpd </a:t>
            </a:r>
            <a:r>
              <a:rPr lang="zh-CN" altLang="en-US" sz="1000" smtClean="0"/>
              <a:t>。 </a:t>
            </a:r>
            <a:r>
              <a:rPr lang="en-US" altLang="zh-CN" b="1" smtClean="0"/>
              <a:t>Tpd</a:t>
            </a:r>
            <a:r>
              <a:rPr lang="zh-CN" altLang="zh-CN" b="1" smtClean="0"/>
              <a:t>：</a:t>
            </a:r>
            <a:r>
              <a:rPr lang="en-US" altLang="zh-CN" smtClean="0"/>
              <a:t>Propagation Delay Time</a:t>
            </a:r>
            <a:endParaRPr lang="zh-CN" altLang="zh-CN"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Rot="1" noChangeAspect="1" noChangeArrowheads="1" noTextEdit="1"/>
          </p:cNvSpPr>
          <p:nvPr>
            <p:ph type="sldImg"/>
          </p:nvPr>
        </p:nvSpPr>
        <p:spPr>
          <a:xfrm>
            <a:off x="381000" y="685800"/>
            <a:ext cx="6096000" cy="3429000"/>
          </a:xfrm>
        </p:spPr>
      </p:sp>
      <p:sp>
        <p:nvSpPr>
          <p:cNvPr id="316419" name="Rectangle 3"/>
          <p:cNvSpPr>
            <a:spLocks noGrp="1" noChangeArrowheads="1"/>
          </p:cNvSpPr>
          <p:nvPr>
            <p:ph type="body" idx="1"/>
          </p:nvPr>
        </p:nvSpPr>
        <p:spPr>
          <a:noFill/>
        </p:spPr>
        <p:txBody>
          <a:bodyPr/>
          <a:lstStyle/>
          <a:p>
            <a:r>
              <a:rPr lang="zh-CN" altLang="zh-CN" dirty="0" smtClean="0"/>
              <a:t>上图：</a:t>
            </a:r>
            <a:r>
              <a:rPr lang="en-US" altLang="zh-CN" dirty="0" smtClean="0"/>
              <a:t>CP</a:t>
            </a:r>
            <a:r>
              <a:rPr lang="zh-CN" altLang="zh-CN" b="1" dirty="0" smtClean="0"/>
              <a:t>上升沿</a:t>
            </a:r>
            <a:r>
              <a:rPr lang="zh-CN" altLang="zh-CN" dirty="0" smtClean="0"/>
              <a:t>触发，</a:t>
            </a:r>
            <a:r>
              <a:rPr lang="en-US" altLang="zh-CN" dirty="0" smtClean="0"/>
              <a:t>FF1</a:t>
            </a:r>
            <a:r>
              <a:rPr lang="zh-CN" altLang="zh-CN" dirty="0" smtClean="0"/>
              <a:t>、</a:t>
            </a:r>
            <a:r>
              <a:rPr lang="en-US" altLang="zh-CN" dirty="0" smtClean="0"/>
              <a:t>FF2</a:t>
            </a:r>
            <a:r>
              <a:rPr lang="zh-CN" altLang="zh-CN" dirty="0" smtClean="0"/>
              <a:t>的</a:t>
            </a:r>
            <a:r>
              <a:rPr lang="en-US" altLang="zh-CN" dirty="0" smtClean="0"/>
              <a:t>CP</a:t>
            </a:r>
            <a:r>
              <a:rPr lang="zh-CN" altLang="zh-CN" dirty="0" smtClean="0"/>
              <a:t>端分别接前级触发器的</a:t>
            </a:r>
            <a:r>
              <a:rPr lang="en-US" altLang="zh-CN" b="1" dirty="0" smtClean="0"/>
              <a:t>Q</a:t>
            </a:r>
            <a:r>
              <a:rPr lang="zh-CN" altLang="zh-CN" b="1" dirty="0" smtClean="0"/>
              <a:t>端</a:t>
            </a:r>
            <a:r>
              <a:rPr lang="zh-CN" altLang="zh-CN" dirty="0" smtClean="0"/>
              <a:t>。异步二进制减法计数器</a:t>
            </a:r>
          </a:p>
          <a:p>
            <a:r>
              <a:rPr lang="zh-CN" altLang="zh-CN" dirty="0" smtClean="0"/>
              <a:t>下图：</a:t>
            </a:r>
            <a:r>
              <a:rPr lang="en-US" altLang="zh-CN" dirty="0" smtClean="0"/>
              <a:t>CP</a:t>
            </a:r>
            <a:r>
              <a:rPr lang="zh-CN" altLang="zh-CN" b="1" dirty="0" smtClean="0"/>
              <a:t>下降沿</a:t>
            </a:r>
            <a:r>
              <a:rPr lang="zh-CN" altLang="zh-CN" dirty="0" smtClean="0"/>
              <a:t>触发，</a:t>
            </a:r>
            <a:r>
              <a:rPr lang="en-US" altLang="zh-CN" dirty="0" smtClean="0"/>
              <a:t>FF1</a:t>
            </a:r>
            <a:r>
              <a:rPr lang="zh-CN" altLang="zh-CN" dirty="0" smtClean="0"/>
              <a:t>、</a:t>
            </a:r>
            <a:r>
              <a:rPr lang="en-US" altLang="zh-CN" dirty="0" smtClean="0"/>
              <a:t>FF2</a:t>
            </a:r>
            <a:r>
              <a:rPr lang="zh-CN" altLang="zh-CN" dirty="0" smtClean="0"/>
              <a:t>的</a:t>
            </a:r>
            <a:r>
              <a:rPr lang="en-US" altLang="zh-CN" dirty="0" smtClean="0"/>
              <a:t>CP</a:t>
            </a:r>
            <a:r>
              <a:rPr lang="zh-CN" altLang="zh-CN" dirty="0" smtClean="0"/>
              <a:t>端分别接前级触发器的</a:t>
            </a:r>
            <a:r>
              <a:rPr lang="en-US" altLang="zh-CN" b="1" dirty="0" smtClean="0"/>
              <a:t>/Q</a:t>
            </a:r>
            <a:r>
              <a:rPr lang="zh-CN" altLang="zh-CN" b="1" dirty="0" smtClean="0"/>
              <a:t>端</a:t>
            </a:r>
            <a:r>
              <a:rPr lang="zh-CN" altLang="zh-CN" dirty="0" smtClean="0"/>
              <a:t>。</a:t>
            </a:r>
            <a:r>
              <a:rPr lang="zh-CN" altLang="en-US" dirty="0" smtClean="0"/>
              <a:t>也是</a:t>
            </a:r>
            <a:r>
              <a:rPr lang="zh-CN" altLang="zh-CN" dirty="0" smtClean="0"/>
              <a:t>异步二进制减法计数器</a:t>
            </a: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Rot="1" noChangeAspect="1" noChangeArrowheads="1" noTextEdit="1"/>
          </p:cNvSpPr>
          <p:nvPr>
            <p:ph type="sldImg"/>
          </p:nvPr>
        </p:nvSpPr>
        <p:spPr>
          <a:xfrm>
            <a:off x="381000" y="685800"/>
            <a:ext cx="6096000" cy="3429000"/>
          </a:xfrm>
        </p:spPr>
      </p:sp>
      <p:sp>
        <p:nvSpPr>
          <p:cNvPr id="310275" name="Rectangle 3"/>
          <p:cNvSpPr>
            <a:spLocks noGrp="1" noChangeArrowheads="1"/>
          </p:cNvSpPr>
          <p:nvPr>
            <p:ph type="body" idx="1"/>
          </p:nvPr>
        </p:nvSpPr>
        <p:spPr>
          <a:noFill/>
        </p:spPr>
        <p:txBody>
          <a:bodyPr/>
          <a:lstStyle/>
          <a:p>
            <a:pPr eaLnBrk="1" hangingPunct="1"/>
            <a:endParaRPr lang="zh-CN" altLang="en-US" dirty="0" smtClean="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幻灯片图像占位符 1"/>
          <p:cNvSpPr>
            <a:spLocks noGrp="1" noRot="1" noChangeAspect="1" noTextEdit="1"/>
          </p:cNvSpPr>
          <p:nvPr>
            <p:ph type="sldImg"/>
          </p:nvPr>
        </p:nvSpPr>
        <p:spPr>
          <a:xfrm>
            <a:off x="381000" y="685800"/>
            <a:ext cx="6096000" cy="3429000"/>
          </a:xfrm>
        </p:spPr>
      </p:sp>
      <p:sp>
        <p:nvSpPr>
          <p:cNvPr id="311299" name="备注占位符 2"/>
          <p:cNvSpPr>
            <a:spLocks noGrp="1"/>
          </p:cNvSpPr>
          <p:nvPr>
            <p:ph type="body" idx="1"/>
          </p:nvPr>
        </p:nvSpPr>
        <p:spPr>
          <a:noFill/>
        </p:spPr>
        <p:txBody>
          <a:bodyPr/>
          <a:lstStyle/>
          <a:p>
            <a:pPr eaLnBrk="1" hangingPunct="1"/>
            <a:endParaRPr lang="zh-CN" altLang="en-US" dirty="0" smtClean="0"/>
          </a:p>
        </p:txBody>
      </p:sp>
      <p:sp>
        <p:nvSpPr>
          <p:cNvPr id="311300" name="灯片编号占位符 3"/>
          <p:cNvSpPr txBox="1">
            <a:spLocks noGrp="1"/>
          </p:cNvSpPr>
          <p:nvPr/>
        </p:nvSpPr>
        <p:spPr bwMode="auto">
          <a:xfrm>
            <a:off x="3886200" y="8686800"/>
            <a:ext cx="2971800" cy="457200"/>
          </a:xfrm>
          <a:prstGeom prst="rect">
            <a:avLst/>
          </a:prstGeom>
          <a:noFill/>
          <a:ln w="9525">
            <a:noFill/>
            <a:miter lim="800000"/>
          </a:ln>
        </p:spPr>
        <p:txBody>
          <a:bodyPr anchor="b"/>
          <a:lstStyle/>
          <a:p>
            <a:pPr algn="r" eaLnBrk="0" hangingPunct="0">
              <a:lnSpc>
                <a:spcPct val="100000"/>
              </a:lnSpc>
              <a:spcBef>
                <a:spcPct val="0"/>
              </a:spcBef>
            </a:pPr>
            <a:fld id="{BE402586-C733-48CA-A8D5-B6A9BA69A264}" type="slidenum">
              <a:rPr lang="ko-KR" altLang="en-US" sz="1200">
                <a:solidFill>
                  <a:schemeClr val="accent1"/>
                </a:solidFill>
                <a:latin typeface="Lucida Sans Unicode" panose="020B0602030504020204" pitchFamily="34" charset="0"/>
                <a:ea typeface="Gulim" panose="020B0600000101010101" pitchFamily="50" charset="-127"/>
              </a:rPr>
              <a:pPr algn="r" eaLnBrk="0" hangingPunct="0">
                <a:lnSpc>
                  <a:spcPct val="100000"/>
                </a:lnSpc>
                <a:spcBef>
                  <a:spcPct val="0"/>
                </a:spcBef>
              </a:pPr>
              <a:t>113</a:t>
            </a:fld>
            <a:endParaRPr lang="en-US" altLang="ko-KR" sz="1200">
              <a:solidFill>
                <a:schemeClr val="accent1"/>
              </a:solidFill>
              <a:latin typeface="Lucida Sans Unicode" panose="020B0602030504020204" pitchFamily="34" charset="0"/>
              <a:ea typeface="Gulim" panose="020B0600000101010101" pitchFamily="50" charset="-127"/>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Rot="1" noChangeAspect="1" noChangeArrowheads="1" noTextEdit="1"/>
          </p:cNvSpPr>
          <p:nvPr>
            <p:ph type="sldImg"/>
          </p:nvPr>
        </p:nvSpPr>
        <p:spPr>
          <a:xfrm>
            <a:off x="381000" y="685800"/>
            <a:ext cx="6096000" cy="3429000"/>
          </a:xfrm>
        </p:spPr>
      </p:sp>
      <p:sp>
        <p:nvSpPr>
          <p:cNvPr id="316419" name="Rectangle 3"/>
          <p:cNvSpPr>
            <a:spLocks noGrp="1" noChangeArrowheads="1"/>
          </p:cNvSpPr>
          <p:nvPr>
            <p:ph type="body" idx="1"/>
          </p:nvPr>
        </p:nvSpPr>
        <p:spPr>
          <a:noFill/>
        </p:spPr>
        <p:txBody>
          <a:bodyPr/>
          <a:lstStyle/>
          <a:p>
            <a:endParaRPr lang="zh-CN" altLang="zh-CN" dirty="0" smtClean="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Rot="1" noChangeAspect="1" noChangeArrowheads="1" noTextEdit="1"/>
          </p:cNvSpPr>
          <p:nvPr>
            <p:ph type="sldImg"/>
          </p:nvPr>
        </p:nvSpPr>
        <p:spPr>
          <a:xfrm>
            <a:off x="381000" y="685800"/>
            <a:ext cx="6096000" cy="3429000"/>
          </a:xfrm>
        </p:spPr>
      </p:sp>
      <p:sp>
        <p:nvSpPr>
          <p:cNvPr id="317443" name="Rectangle 3"/>
          <p:cNvSpPr>
            <a:spLocks noGrp="1" noChangeArrowheads="1"/>
          </p:cNvSpPr>
          <p:nvPr>
            <p:ph type="body" idx="1"/>
          </p:nvPr>
        </p:nvSpPr>
        <p:spPr>
          <a:noFill/>
        </p:spPr>
        <p:txBody>
          <a:bodyPr/>
          <a:lstStyle/>
          <a:p>
            <a:pPr eaLnBrk="1" hangingPunct="1"/>
            <a:r>
              <a:rPr lang="en-US" altLang="zh-CN" smtClean="0"/>
              <a:t>n</a:t>
            </a:r>
            <a:r>
              <a:rPr lang="zh-CN" altLang="zh-CN" smtClean="0"/>
              <a:t>位二进制异步计数器由</a:t>
            </a:r>
            <a:r>
              <a:rPr lang="en-US" altLang="zh-CN" smtClean="0"/>
              <a:t>n</a:t>
            </a:r>
            <a:r>
              <a:rPr lang="zh-CN" altLang="zh-CN" smtClean="0"/>
              <a:t>个处于计数工作状态</a:t>
            </a:r>
            <a:r>
              <a:rPr lang="zh-CN" altLang="en-US" smtClean="0"/>
              <a:t>（</a:t>
            </a:r>
            <a:r>
              <a:rPr lang="zh-CN" altLang="zh-CN" smtClean="0"/>
              <a:t>对于</a:t>
            </a:r>
            <a:r>
              <a:rPr lang="en-US" altLang="zh-CN" smtClean="0"/>
              <a:t>D </a:t>
            </a:r>
            <a:r>
              <a:rPr lang="zh-CN" altLang="zh-CN" smtClean="0"/>
              <a:t>触发器，使</a:t>
            </a:r>
            <a:r>
              <a:rPr lang="en-US" altLang="zh-CN" smtClean="0">
                <a:solidFill>
                  <a:srgbClr val="CC0066"/>
                </a:solidFill>
              </a:rPr>
              <a:t>D</a:t>
            </a:r>
            <a:r>
              <a:rPr lang="en-US" altLang="zh-CN" baseline="-25000" smtClean="0">
                <a:solidFill>
                  <a:srgbClr val="CC0066"/>
                </a:solidFill>
              </a:rPr>
              <a:t>i</a:t>
            </a:r>
            <a:r>
              <a:rPr lang="en-US" altLang="zh-CN" smtClean="0">
                <a:solidFill>
                  <a:srgbClr val="CC0066"/>
                </a:solidFill>
              </a:rPr>
              <a:t>=/Q</a:t>
            </a:r>
            <a:r>
              <a:rPr lang="en-US" altLang="zh-CN" baseline="-25000" smtClean="0">
                <a:solidFill>
                  <a:srgbClr val="CC0066"/>
                </a:solidFill>
              </a:rPr>
              <a:t>i</a:t>
            </a:r>
            <a:r>
              <a:rPr lang="zh-CN" altLang="zh-CN" smtClean="0"/>
              <a:t>；对于</a:t>
            </a:r>
            <a:r>
              <a:rPr lang="en-US" altLang="zh-CN" smtClean="0"/>
              <a:t>JK </a:t>
            </a:r>
            <a:r>
              <a:rPr lang="zh-CN" altLang="zh-CN" smtClean="0"/>
              <a:t>触发器</a:t>
            </a:r>
            <a:r>
              <a:rPr lang="zh-CN" altLang="en-US" smtClean="0"/>
              <a:t>，</a:t>
            </a:r>
            <a:r>
              <a:rPr lang="zh-CN" altLang="zh-CN" smtClean="0"/>
              <a:t>使</a:t>
            </a:r>
            <a:r>
              <a:rPr lang="en-US" altLang="zh-CN" smtClean="0">
                <a:solidFill>
                  <a:srgbClr val="CC0066"/>
                </a:solidFill>
              </a:rPr>
              <a:t>J</a:t>
            </a:r>
            <a:r>
              <a:rPr lang="en-US" altLang="zh-CN" baseline="-25000" smtClean="0">
                <a:solidFill>
                  <a:srgbClr val="CC0066"/>
                </a:solidFill>
              </a:rPr>
              <a:t>i</a:t>
            </a:r>
            <a:r>
              <a:rPr lang="en-US" altLang="zh-CN" smtClean="0">
                <a:solidFill>
                  <a:srgbClr val="CC0066"/>
                </a:solidFill>
              </a:rPr>
              <a:t>=K</a:t>
            </a:r>
            <a:r>
              <a:rPr lang="en-US" altLang="zh-CN" baseline="-25000" smtClean="0">
                <a:solidFill>
                  <a:srgbClr val="CC0066"/>
                </a:solidFill>
              </a:rPr>
              <a:t>i</a:t>
            </a:r>
            <a:r>
              <a:rPr lang="en-US" altLang="zh-CN" smtClean="0">
                <a:solidFill>
                  <a:srgbClr val="CC0066"/>
                </a:solidFill>
              </a:rPr>
              <a:t>=1</a:t>
            </a:r>
            <a:r>
              <a:rPr lang="zh-CN" altLang="en-US" smtClean="0"/>
              <a:t>）</a:t>
            </a:r>
            <a:r>
              <a:rPr lang="zh-CN" altLang="zh-CN" smtClean="0"/>
              <a:t>的触发器组成</a:t>
            </a:r>
            <a:r>
              <a:rPr lang="en-US" altLang="zh-CN" smtClean="0"/>
              <a:t>——[</a:t>
            </a:r>
            <a:r>
              <a:rPr lang="zh-CN" altLang="en-US" smtClean="0"/>
              <a:t>提问：实际上就是什么类型的触发器？</a:t>
            </a:r>
            <a:r>
              <a:rPr lang="en-US" altLang="zh-CN" smtClean="0"/>
              <a:t>]——T’</a:t>
            </a:r>
            <a:r>
              <a:rPr lang="zh-CN" altLang="en-US" smtClean="0"/>
              <a:t>触发器</a:t>
            </a: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Rot="1" noChangeAspect="1" noChangeArrowheads="1" noTextEdit="1"/>
          </p:cNvSpPr>
          <p:nvPr>
            <p:ph type="sldImg"/>
          </p:nvPr>
        </p:nvSpPr>
        <p:spPr>
          <a:xfrm>
            <a:off x="381000" y="685800"/>
            <a:ext cx="6096000" cy="3429000"/>
          </a:xfrm>
        </p:spPr>
      </p:sp>
      <p:sp>
        <p:nvSpPr>
          <p:cNvPr id="318467" name="Rectangle 3"/>
          <p:cNvSpPr>
            <a:spLocks noGrp="1" noChangeArrowheads="1"/>
          </p:cNvSpPr>
          <p:nvPr>
            <p:ph type="body" idx="1"/>
          </p:nvPr>
        </p:nvSpPr>
        <p:spPr>
          <a:noFill/>
        </p:spPr>
        <p:txBody>
          <a:bodyPr/>
          <a:lstStyle/>
          <a:p>
            <a:pPr eaLnBrk="1" hangingPunct="1"/>
            <a:r>
              <a:rPr lang="zh-CN" altLang="en-US" smtClean="0"/>
              <a:t>    例如对秒、分钟计数，需要模为</a:t>
            </a:r>
            <a:r>
              <a:rPr lang="en-US" altLang="zh-CN" smtClean="0"/>
              <a:t>60</a:t>
            </a:r>
            <a:r>
              <a:rPr lang="zh-CN" altLang="en-US" smtClean="0"/>
              <a:t>的计数器，对小时计数，需要模为</a:t>
            </a:r>
            <a:r>
              <a:rPr lang="en-US" altLang="zh-CN" smtClean="0"/>
              <a:t>24</a:t>
            </a:r>
            <a:r>
              <a:rPr lang="zh-CN" altLang="en-US" smtClean="0"/>
              <a:t>的计数器。这些模值都不是</a:t>
            </a:r>
            <a:r>
              <a:rPr lang="en-US" altLang="zh-CN" smtClean="0"/>
              <a:t>2</a:t>
            </a:r>
            <a:r>
              <a:rPr lang="zh-CN" altLang="en-US" smtClean="0"/>
              <a:t>的幂次方。</a:t>
            </a:r>
          </a:p>
          <a:p>
            <a:pPr eaLnBrk="1" hangingPunct="1"/>
            <a:endParaRPr lang="en-US" altLang="zh-CN" smtClean="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Rot="1" noChangeAspect="1" noChangeArrowheads="1" noTextEdit="1"/>
          </p:cNvSpPr>
          <p:nvPr>
            <p:ph type="sldImg"/>
          </p:nvPr>
        </p:nvSpPr>
        <p:spPr>
          <a:xfrm>
            <a:off x="381000" y="685800"/>
            <a:ext cx="6096000" cy="3429000"/>
          </a:xfrm>
        </p:spPr>
      </p:sp>
      <p:sp>
        <p:nvSpPr>
          <p:cNvPr id="319491" name="Rectangle 3"/>
          <p:cNvSpPr>
            <a:spLocks noGrp="1" noChangeArrowheads="1"/>
          </p:cNvSpPr>
          <p:nvPr>
            <p:ph type="body" idx="1"/>
          </p:nvPr>
        </p:nvSpPr>
        <p:spPr>
          <a:noFill/>
        </p:spPr>
        <p:txBody>
          <a:bodyPr/>
          <a:lstStyle/>
          <a:p>
            <a:r>
              <a:rPr lang="zh-CN" altLang="en-US" smtClean="0"/>
              <a:t>（</a:t>
            </a:r>
            <a:r>
              <a:rPr lang="en-US" altLang="zh-CN" smtClean="0"/>
              <a:t>1</a:t>
            </a:r>
            <a:r>
              <a:rPr lang="zh-CN" altLang="en-US" smtClean="0"/>
              <a:t>）求计数器模值的二进制代码</a:t>
            </a:r>
          </a:p>
          <a:p>
            <a:r>
              <a:rPr lang="zh-CN" altLang="en-US" smtClean="0"/>
              <a:t>（</a:t>
            </a:r>
            <a:r>
              <a:rPr lang="en-US" altLang="zh-CN" smtClean="0"/>
              <a:t>2</a:t>
            </a:r>
            <a:r>
              <a:rPr lang="zh-CN" altLang="en-US" smtClean="0"/>
              <a:t>）将计到计数器模值时输出为</a:t>
            </a:r>
            <a:r>
              <a:rPr lang="en-US" altLang="zh-CN" smtClean="0"/>
              <a:t>1</a:t>
            </a:r>
            <a:r>
              <a:rPr lang="zh-CN" altLang="en-US" smtClean="0"/>
              <a:t>的</a:t>
            </a:r>
            <a:r>
              <a:rPr lang="en-US" altLang="zh-CN" smtClean="0"/>
              <a:t>FF</a:t>
            </a:r>
            <a:r>
              <a:rPr lang="zh-CN" altLang="en-US" smtClean="0"/>
              <a:t>的</a:t>
            </a:r>
            <a:r>
              <a:rPr lang="en-US" altLang="zh-CN" smtClean="0"/>
              <a:t>Q</a:t>
            </a:r>
            <a:r>
              <a:rPr lang="zh-CN" altLang="en-US" smtClean="0"/>
              <a:t>端信号进行逻辑乘后取反，作为反馈复位信号。</a:t>
            </a:r>
          </a:p>
          <a:p>
            <a:r>
              <a:rPr lang="zh-CN" altLang="en-US" smtClean="0"/>
              <a:t>（</a:t>
            </a:r>
            <a:r>
              <a:rPr lang="en-US" altLang="zh-CN" smtClean="0"/>
              <a:t>3</a:t>
            </a:r>
            <a:r>
              <a:rPr lang="zh-CN" altLang="en-US" smtClean="0"/>
              <a:t>）画逻辑图</a:t>
            </a:r>
          </a:p>
          <a:p>
            <a:r>
              <a:rPr lang="zh-CN" altLang="en-US" smtClean="0"/>
              <a:t>我们决定由</a:t>
            </a:r>
            <a:r>
              <a:rPr lang="en-US" altLang="zh-CN" smtClean="0"/>
              <a:t>4</a:t>
            </a:r>
            <a:r>
              <a:rPr lang="zh-CN" altLang="en-US" smtClean="0"/>
              <a:t>个下降沿触发的</a:t>
            </a:r>
            <a:r>
              <a:rPr lang="en-US" altLang="zh-CN" smtClean="0"/>
              <a:t>JK</a:t>
            </a:r>
            <a:r>
              <a:rPr lang="zh-CN" altLang="en-US" smtClean="0"/>
              <a:t>触发器构成异步二进制计数器，则将低位触发器的</a:t>
            </a:r>
            <a:r>
              <a:rPr lang="en-US" altLang="zh-CN" smtClean="0"/>
              <a:t>Q</a:t>
            </a:r>
            <a:r>
              <a:rPr lang="zh-CN" altLang="en-US" smtClean="0"/>
              <a:t>端与相邻高一位触发器的时钟脉冲输入端连接，然后加入反馈复位电路，如红色线条所示。</a:t>
            </a: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Rot="1" noChangeAspect="1" noChangeArrowheads="1" noTextEdit="1"/>
          </p:cNvSpPr>
          <p:nvPr>
            <p:ph type="sldImg"/>
          </p:nvPr>
        </p:nvSpPr>
        <p:spPr>
          <a:xfrm>
            <a:off x="381000" y="685800"/>
            <a:ext cx="6096000" cy="3429000"/>
          </a:xfrm>
        </p:spPr>
      </p:sp>
      <p:sp>
        <p:nvSpPr>
          <p:cNvPr id="320515"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Rot="1" noChangeAspect="1" noChangeArrowheads="1" noTextEdit="1"/>
          </p:cNvSpPr>
          <p:nvPr>
            <p:ph type="sldImg"/>
          </p:nvPr>
        </p:nvSpPr>
        <p:spPr>
          <a:xfrm>
            <a:off x="381000" y="685800"/>
            <a:ext cx="6096000" cy="3429000"/>
          </a:xfrm>
        </p:spPr>
      </p:sp>
      <p:sp>
        <p:nvSpPr>
          <p:cNvPr id="321539" name="Rectangle 3"/>
          <p:cNvSpPr>
            <a:spLocks noGrp="1" noChangeArrowheads="1"/>
          </p:cNvSpPr>
          <p:nvPr>
            <p:ph type="body" idx="1"/>
          </p:nvPr>
        </p:nvSpPr>
        <p:spPr>
          <a:noFill/>
        </p:spPr>
        <p:txBody>
          <a:bodyPr/>
          <a:lstStyle/>
          <a:p>
            <a:pPr eaLnBrk="1" hangingPunct="1"/>
            <a:r>
              <a:rPr lang="zh-CN" altLang="en-US" smtClean="0"/>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a:xfrm>
            <a:off x="381000" y="685800"/>
            <a:ext cx="6096000" cy="3429000"/>
          </a:xfrm>
        </p:spPr>
      </p:sp>
      <p:sp>
        <p:nvSpPr>
          <p:cNvPr id="224259"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Rot="1" noChangeAspect="1" noChangeArrowheads="1" noTextEdit="1"/>
          </p:cNvSpPr>
          <p:nvPr>
            <p:ph type="sldImg"/>
          </p:nvPr>
        </p:nvSpPr>
        <p:spPr>
          <a:xfrm>
            <a:off x="381000" y="685800"/>
            <a:ext cx="6096000" cy="3429000"/>
          </a:xfrm>
        </p:spPr>
      </p:sp>
      <p:sp>
        <p:nvSpPr>
          <p:cNvPr id="322563" name="Rectangle 3"/>
          <p:cNvSpPr>
            <a:spLocks noGrp="1" noChangeArrowheads="1"/>
          </p:cNvSpPr>
          <p:nvPr>
            <p:ph type="body" idx="1"/>
          </p:nvPr>
        </p:nvSpPr>
        <p:spPr>
          <a:noFill/>
        </p:spPr>
        <p:txBody>
          <a:bodyPr/>
          <a:lstStyle/>
          <a:p>
            <a:pPr eaLnBrk="1" hangingPunct="1"/>
            <a:r>
              <a:rPr lang="zh-CN" altLang="en-US" smtClean="0"/>
              <a:t>    （</a:t>
            </a:r>
            <a:r>
              <a:rPr lang="en-US" altLang="zh-CN" smtClean="0"/>
              <a:t>1</a:t>
            </a:r>
            <a:r>
              <a:rPr lang="zh-CN" altLang="en-US" smtClean="0"/>
              <a:t>）每当</a:t>
            </a:r>
            <a:r>
              <a:rPr lang="en-US" altLang="zh-CN" smtClean="0"/>
              <a:t>CP</a:t>
            </a:r>
            <a:r>
              <a:rPr lang="zh-CN" altLang="en-US" smtClean="0"/>
              <a:t>的上升沿到来时，</a:t>
            </a:r>
            <a:r>
              <a:rPr lang="en-US" altLang="zh-CN" smtClean="0"/>
              <a:t>/S</a:t>
            </a:r>
            <a:r>
              <a:rPr lang="en-US" altLang="zh-CN" baseline="-25000" smtClean="0"/>
              <a:t>D</a:t>
            </a:r>
            <a:r>
              <a:rPr lang="zh-CN" altLang="en-US" smtClean="0"/>
              <a:t>变为</a:t>
            </a:r>
            <a:r>
              <a:rPr lang="en-US" altLang="zh-CN" smtClean="0"/>
              <a:t>0</a:t>
            </a:r>
            <a:r>
              <a:rPr lang="zh-CN" altLang="en-US" smtClean="0"/>
              <a:t>，基本</a:t>
            </a:r>
            <a:r>
              <a:rPr lang="en-US" altLang="zh-CN" smtClean="0"/>
              <a:t>RS</a:t>
            </a:r>
            <a:r>
              <a:rPr lang="zh-CN" altLang="en-US" smtClean="0"/>
              <a:t>触发器置</a:t>
            </a:r>
            <a:r>
              <a:rPr lang="en-US" altLang="zh-CN" smtClean="0"/>
              <a:t>1</a:t>
            </a:r>
            <a:r>
              <a:rPr lang="zh-CN" altLang="en-US" smtClean="0"/>
              <a:t>，计数器正常工作。</a:t>
            </a:r>
            <a:endParaRPr lang="en-US" altLang="zh-CN" smtClean="0"/>
          </a:p>
          <a:p>
            <a:pPr eaLnBrk="1" hangingPunct="1"/>
            <a:r>
              <a:rPr lang="zh-CN" altLang="en-US" smtClean="0"/>
              <a:t>    （</a:t>
            </a:r>
            <a:r>
              <a:rPr lang="en-US" altLang="zh-CN" smtClean="0"/>
              <a:t>2</a:t>
            </a:r>
            <a:r>
              <a:rPr lang="zh-CN" altLang="en-US" smtClean="0"/>
              <a:t>）当第</a:t>
            </a:r>
            <a:r>
              <a:rPr lang="en-US" altLang="zh-CN" smtClean="0"/>
              <a:t>10</a:t>
            </a:r>
            <a:r>
              <a:rPr lang="zh-CN" altLang="en-US" smtClean="0"/>
              <a:t>个</a:t>
            </a:r>
            <a:r>
              <a:rPr lang="en-US" altLang="zh-CN" smtClean="0"/>
              <a:t>CP</a:t>
            </a:r>
            <a:r>
              <a:rPr lang="zh-CN" altLang="en-US" smtClean="0"/>
              <a:t>下降沿到来时（则</a:t>
            </a:r>
            <a:r>
              <a:rPr lang="en-US" altLang="zh-CN" smtClean="0"/>
              <a:t>/S</a:t>
            </a:r>
            <a:r>
              <a:rPr lang="en-US" altLang="zh-CN" baseline="-25000" smtClean="0"/>
              <a:t>D</a:t>
            </a:r>
            <a:r>
              <a:rPr lang="zh-CN" altLang="en-US" smtClean="0"/>
              <a:t>＝</a:t>
            </a:r>
            <a:r>
              <a:rPr lang="en-US" altLang="zh-CN" smtClean="0"/>
              <a:t>1</a:t>
            </a:r>
            <a:r>
              <a:rPr lang="zh-CN" altLang="en-US" smtClean="0"/>
              <a:t>），</a:t>
            </a:r>
            <a:r>
              <a:rPr lang="zh-CN" altLang="en-US" smtClean="0">
                <a:cs typeface="Arial" panose="020B0604020202020204" pitchFamily="34" charset="0"/>
              </a:rPr>
              <a:t>计数器进入</a:t>
            </a:r>
            <a:r>
              <a:rPr lang="en-US" altLang="zh-CN" smtClean="0">
                <a:solidFill>
                  <a:srgbClr val="C00000"/>
                </a:solidFill>
              </a:rPr>
              <a:t>1</a:t>
            </a:r>
            <a:r>
              <a:rPr lang="en-US" altLang="zh-CN" smtClean="0">
                <a:cs typeface="Arial" panose="020B0604020202020204" pitchFamily="34" charset="0"/>
              </a:rPr>
              <a:t>0</a:t>
            </a:r>
            <a:r>
              <a:rPr lang="en-US" altLang="zh-CN" smtClean="0">
                <a:solidFill>
                  <a:srgbClr val="C00000"/>
                </a:solidFill>
              </a:rPr>
              <a:t>1</a:t>
            </a:r>
            <a:r>
              <a:rPr lang="en-US" altLang="zh-CN" smtClean="0">
                <a:cs typeface="Arial" panose="020B0604020202020204" pitchFamily="34" charset="0"/>
              </a:rPr>
              <a:t>0</a:t>
            </a:r>
            <a:r>
              <a:rPr lang="zh-CN" altLang="en-US" smtClean="0">
                <a:cs typeface="Arial" panose="020B0604020202020204" pitchFamily="34" charset="0"/>
              </a:rPr>
              <a:t>状态，</a:t>
            </a:r>
            <a:r>
              <a:rPr lang="en-US" altLang="zh-CN" smtClean="0"/>
              <a:t>Q</a:t>
            </a:r>
            <a:r>
              <a:rPr lang="en-US" altLang="zh-CN" baseline="-25000" smtClean="0"/>
              <a:t>3</a:t>
            </a:r>
            <a:r>
              <a:rPr lang="en-US" altLang="zh-CN" smtClean="0"/>
              <a:t>Q</a:t>
            </a:r>
            <a:r>
              <a:rPr lang="en-US" altLang="zh-CN" baseline="-25000" smtClean="0"/>
              <a:t>1</a:t>
            </a:r>
            <a:r>
              <a:rPr lang="en-US" altLang="zh-CN" smtClean="0"/>
              <a:t>=11</a:t>
            </a:r>
            <a:r>
              <a:rPr lang="zh-CN" altLang="en-US" smtClean="0">
                <a:cs typeface="Arial" panose="020B0604020202020204" pitchFamily="34" charset="0"/>
              </a:rPr>
              <a:t>使</a:t>
            </a:r>
            <a:r>
              <a:rPr lang="en-US" altLang="zh-CN" smtClean="0"/>
              <a:t>/R</a:t>
            </a:r>
            <a:r>
              <a:rPr lang="en-US" altLang="zh-CN" baseline="-25000" smtClean="0"/>
              <a:t>D</a:t>
            </a:r>
            <a:r>
              <a:rPr lang="en-US" altLang="zh-CN" smtClean="0"/>
              <a:t>=0</a:t>
            </a:r>
            <a:r>
              <a:rPr lang="zh-CN" altLang="en-US" smtClean="0"/>
              <a:t>，故</a:t>
            </a:r>
            <a:r>
              <a:rPr lang="zh-CN" altLang="zh-CN" smtClean="0"/>
              <a:t>基本</a:t>
            </a:r>
            <a:r>
              <a:rPr lang="en-US" altLang="zh-CN" smtClean="0"/>
              <a:t>RS</a:t>
            </a:r>
            <a:r>
              <a:rPr lang="zh-CN" altLang="zh-CN" smtClean="0"/>
              <a:t>触发器</a:t>
            </a:r>
            <a:r>
              <a:rPr lang="zh-CN" altLang="en-US" smtClean="0"/>
              <a:t>置</a:t>
            </a:r>
            <a:r>
              <a:rPr lang="en-US" altLang="zh-CN" smtClean="0"/>
              <a:t>0(/R</a:t>
            </a:r>
            <a:r>
              <a:rPr lang="en-US" altLang="zh-CN" baseline="-25000" smtClean="0"/>
              <a:t>D</a:t>
            </a:r>
            <a:r>
              <a:rPr lang="en-US" altLang="zh-CN" smtClean="0"/>
              <a:t>’=0)</a:t>
            </a:r>
            <a:r>
              <a:rPr lang="zh-CN" altLang="en-US" smtClean="0"/>
              <a:t>，使得计数器复位，</a:t>
            </a:r>
            <a:r>
              <a:rPr lang="en-US" altLang="zh-CN" smtClean="0"/>
              <a:t>Q</a:t>
            </a:r>
            <a:r>
              <a:rPr lang="en-US" altLang="zh-CN" baseline="-25000" smtClean="0"/>
              <a:t>3</a:t>
            </a:r>
            <a:r>
              <a:rPr lang="en-US" altLang="zh-CN" smtClean="0"/>
              <a:t>Q</a:t>
            </a:r>
            <a:r>
              <a:rPr lang="en-US" altLang="zh-CN" baseline="-25000" smtClean="0"/>
              <a:t>2</a:t>
            </a:r>
            <a:r>
              <a:rPr lang="en-US" altLang="zh-CN" smtClean="0"/>
              <a:t>Q</a:t>
            </a:r>
            <a:r>
              <a:rPr lang="en-US" altLang="zh-CN" baseline="-25000" smtClean="0"/>
              <a:t>1</a:t>
            </a:r>
            <a:r>
              <a:rPr lang="en-US" altLang="zh-CN" smtClean="0"/>
              <a:t>Q</a:t>
            </a:r>
            <a:r>
              <a:rPr lang="en-US" altLang="zh-CN" baseline="-25000" smtClean="0"/>
              <a:t>0</a:t>
            </a:r>
            <a:r>
              <a:rPr lang="zh-CN" altLang="en-US" smtClean="0">
                <a:cs typeface="Arial" panose="020B0604020202020204" pitchFamily="34" charset="0"/>
              </a:rPr>
              <a:t>变为</a:t>
            </a:r>
            <a:r>
              <a:rPr lang="en-US" altLang="zh-CN" smtClean="0">
                <a:solidFill>
                  <a:srgbClr val="C00000"/>
                </a:solidFill>
              </a:rPr>
              <a:t>0</a:t>
            </a:r>
            <a:r>
              <a:rPr lang="en-US" altLang="zh-CN" smtClean="0"/>
              <a:t>0</a:t>
            </a:r>
            <a:r>
              <a:rPr lang="en-US" altLang="zh-CN" smtClean="0">
                <a:solidFill>
                  <a:srgbClr val="C00000"/>
                </a:solidFill>
              </a:rPr>
              <a:t>0</a:t>
            </a:r>
            <a:r>
              <a:rPr lang="en-US" altLang="zh-CN" smtClean="0"/>
              <a:t>0</a:t>
            </a:r>
            <a:r>
              <a:rPr lang="zh-CN" altLang="en-US" smtClean="0"/>
              <a:t>。</a:t>
            </a:r>
            <a:endParaRPr lang="en-US" altLang="zh-CN" smtClean="0"/>
          </a:p>
          <a:p>
            <a:pPr eaLnBrk="1" hangingPunct="1"/>
            <a:r>
              <a:rPr lang="zh-CN" altLang="en-US" smtClean="0"/>
              <a:t>    （</a:t>
            </a:r>
            <a:r>
              <a:rPr lang="en-US" altLang="zh-CN" smtClean="0"/>
              <a:t>3</a:t>
            </a:r>
            <a:r>
              <a:rPr lang="zh-CN" altLang="en-US" smtClean="0"/>
              <a:t>）当</a:t>
            </a:r>
            <a:r>
              <a:rPr lang="en-US" altLang="zh-CN" smtClean="0"/>
              <a:t>/R</a:t>
            </a:r>
            <a:r>
              <a:rPr lang="en-US" altLang="zh-CN" baseline="-25000" smtClean="0"/>
              <a:t>D</a:t>
            </a:r>
            <a:r>
              <a:rPr lang="zh-CN" altLang="en-US" smtClean="0"/>
              <a:t>信号撤销后</a:t>
            </a:r>
            <a:r>
              <a:rPr lang="en-US" altLang="zh-CN" smtClean="0"/>
              <a:t>(</a:t>
            </a:r>
            <a:r>
              <a:rPr lang="zh-CN" altLang="en-US" smtClean="0"/>
              <a:t>即</a:t>
            </a:r>
            <a:r>
              <a:rPr lang="en-US" altLang="zh-CN" smtClean="0"/>
              <a:t>/R</a:t>
            </a:r>
            <a:r>
              <a:rPr lang="en-US" altLang="zh-CN" baseline="-25000" smtClean="0"/>
              <a:t>D</a:t>
            </a:r>
            <a:r>
              <a:rPr lang="zh-CN" altLang="en-US" smtClean="0"/>
              <a:t>＝</a:t>
            </a:r>
            <a:r>
              <a:rPr lang="en-US" altLang="zh-CN" smtClean="0"/>
              <a:t>1</a:t>
            </a:r>
            <a:r>
              <a:rPr lang="zh-CN" altLang="en-US" smtClean="0"/>
              <a:t>），此时</a:t>
            </a:r>
            <a:r>
              <a:rPr lang="en-US" altLang="zh-CN" smtClean="0"/>
              <a:t>CP</a:t>
            </a:r>
            <a:r>
              <a:rPr lang="zh-CN" altLang="en-US" smtClean="0"/>
              <a:t>＝</a:t>
            </a:r>
            <a:r>
              <a:rPr lang="en-US" altLang="zh-CN" smtClean="0"/>
              <a:t>0</a:t>
            </a:r>
            <a:r>
              <a:rPr lang="zh-CN" altLang="en-US" smtClean="0"/>
              <a:t>，</a:t>
            </a:r>
            <a:r>
              <a:rPr lang="en-US" altLang="zh-CN" smtClean="0"/>
              <a:t>/S</a:t>
            </a:r>
            <a:r>
              <a:rPr lang="en-US" altLang="zh-CN" baseline="-25000" smtClean="0"/>
              <a:t>D</a:t>
            </a:r>
            <a:r>
              <a:rPr lang="zh-CN" altLang="en-US" smtClean="0"/>
              <a:t>为</a:t>
            </a:r>
            <a:r>
              <a:rPr lang="en-US" altLang="zh-CN" smtClean="0"/>
              <a:t>1</a:t>
            </a:r>
            <a:r>
              <a:rPr lang="zh-CN" altLang="en-US" smtClean="0"/>
              <a:t>，则</a:t>
            </a:r>
            <a:r>
              <a:rPr lang="zh-CN" altLang="zh-CN" smtClean="0"/>
              <a:t>基本</a:t>
            </a:r>
            <a:r>
              <a:rPr lang="en-US" altLang="zh-CN" smtClean="0"/>
              <a:t>RS</a:t>
            </a:r>
            <a:r>
              <a:rPr lang="zh-CN" altLang="zh-CN" smtClean="0"/>
              <a:t>触发器</a:t>
            </a:r>
            <a:r>
              <a:rPr lang="zh-CN" altLang="en-US" smtClean="0"/>
              <a:t>保持不变</a:t>
            </a:r>
            <a:r>
              <a:rPr lang="en-US" altLang="zh-CN" smtClean="0"/>
              <a:t>(/R</a:t>
            </a:r>
            <a:r>
              <a:rPr lang="en-US" altLang="zh-CN" baseline="-25000" smtClean="0"/>
              <a:t>D</a:t>
            </a:r>
            <a:r>
              <a:rPr lang="en-US" altLang="zh-CN" smtClean="0"/>
              <a:t>’=0)</a:t>
            </a:r>
            <a:r>
              <a:rPr lang="zh-CN" altLang="en-US" smtClean="0"/>
              <a:t>，从而保证计数器能够可靠复位。只有当</a:t>
            </a:r>
            <a:r>
              <a:rPr lang="en-US" altLang="zh-CN" smtClean="0"/>
              <a:t>CP</a:t>
            </a:r>
            <a:r>
              <a:rPr lang="zh-CN" altLang="en-US" smtClean="0"/>
              <a:t>上升沿再次到来时，</a:t>
            </a:r>
            <a:r>
              <a:rPr lang="zh-CN" altLang="zh-CN" smtClean="0"/>
              <a:t>基本</a:t>
            </a:r>
            <a:r>
              <a:rPr lang="en-US" altLang="zh-CN" smtClean="0"/>
              <a:t>RS</a:t>
            </a:r>
            <a:r>
              <a:rPr lang="zh-CN" altLang="zh-CN" smtClean="0"/>
              <a:t>触发器</a:t>
            </a:r>
            <a:r>
              <a:rPr lang="zh-CN" altLang="en-US" smtClean="0"/>
              <a:t>输出</a:t>
            </a:r>
            <a:r>
              <a:rPr lang="en-US" altLang="zh-CN" smtClean="0"/>
              <a:t> (/R</a:t>
            </a:r>
            <a:r>
              <a:rPr lang="en-US" altLang="zh-CN" baseline="-25000" smtClean="0"/>
              <a:t>D</a:t>
            </a:r>
            <a:r>
              <a:rPr lang="en-US" altLang="zh-CN" smtClean="0"/>
              <a:t>’)</a:t>
            </a:r>
            <a:r>
              <a:rPr lang="zh-CN" altLang="en-US" smtClean="0"/>
              <a:t>才从</a:t>
            </a:r>
            <a:r>
              <a:rPr lang="en-US" altLang="zh-CN" smtClean="0"/>
              <a:t>0</a:t>
            </a:r>
            <a:r>
              <a:rPr lang="zh-CN" altLang="en-US" smtClean="0"/>
              <a:t>变为</a:t>
            </a:r>
            <a:r>
              <a:rPr lang="en-US" altLang="zh-CN" smtClean="0"/>
              <a:t>1</a:t>
            </a:r>
            <a:r>
              <a:rPr lang="zh-CN" altLang="en-US" smtClean="0"/>
              <a:t>。</a:t>
            </a:r>
            <a:r>
              <a:rPr lang="en-US" altLang="zh-CN" smtClean="0"/>
              <a:t>/R</a:t>
            </a:r>
            <a:r>
              <a:rPr lang="en-US" altLang="zh-CN" baseline="-25000" smtClean="0"/>
              <a:t>D</a:t>
            </a:r>
            <a:r>
              <a:rPr lang="en-US" altLang="zh-CN" smtClean="0"/>
              <a:t>’</a:t>
            </a:r>
            <a:r>
              <a:rPr lang="zh-CN" altLang="en-US" smtClean="0"/>
              <a:t>的低电平时间等于时钟的低电平时间。</a:t>
            </a: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Rot="1" noChangeAspect="1" noChangeArrowheads="1" noTextEdit="1"/>
          </p:cNvSpPr>
          <p:nvPr>
            <p:ph type="sldImg"/>
          </p:nvPr>
        </p:nvSpPr>
        <p:spPr>
          <a:xfrm>
            <a:off x="381000" y="685800"/>
            <a:ext cx="6096000" cy="3429000"/>
          </a:xfrm>
        </p:spPr>
      </p:sp>
      <p:sp>
        <p:nvSpPr>
          <p:cNvPr id="323587" name="Rectangle 3"/>
          <p:cNvSpPr>
            <a:spLocks noGrp="1" noChangeArrowheads="1"/>
          </p:cNvSpPr>
          <p:nvPr>
            <p:ph type="body" idx="1"/>
          </p:nvPr>
        </p:nvSpPr>
        <p:spPr>
          <a:noFill/>
        </p:spPr>
        <p:txBody>
          <a:bodyPr/>
          <a:lstStyle/>
          <a:p>
            <a:r>
              <a:rPr lang="zh-CN" altLang="en-US" dirty="0" smtClean="0"/>
              <a:t>    注意这里用</a:t>
            </a:r>
            <a:r>
              <a:rPr lang="en-US" altLang="zh-CN" dirty="0" smtClean="0"/>
              <a:t>/R</a:t>
            </a:r>
            <a:r>
              <a:rPr lang="en-US" altLang="zh-CN" baseline="-25000" dirty="0" smtClean="0"/>
              <a:t>D</a:t>
            </a:r>
            <a:r>
              <a:rPr lang="en-US" altLang="zh-CN" dirty="0" smtClean="0"/>
              <a:t>’</a:t>
            </a:r>
            <a:r>
              <a:rPr lang="zh-CN" altLang="en-US" dirty="0" smtClean="0"/>
              <a:t>而不是</a:t>
            </a:r>
            <a:r>
              <a:rPr lang="en-US" altLang="zh-CN" dirty="0" smtClean="0"/>
              <a:t>/R</a:t>
            </a:r>
            <a:r>
              <a:rPr lang="en-US" altLang="zh-CN" baseline="-25000" dirty="0" smtClean="0"/>
              <a:t>D</a:t>
            </a:r>
            <a:r>
              <a:rPr lang="zh-CN" altLang="en-US" dirty="0" smtClean="0"/>
              <a:t>作为各触发器的复位信号。</a:t>
            </a:r>
          </a:p>
          <a:p>
            <a:endParaRPr lang="zh-CN" altLang="en-US" dirty="0" smtClean="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xfrm>
            <a:off x="381000" y="685800"/>
            <a:ext cx="6096000" cy="3429000"/>
          </a:xfrm>
        </p:spPr>
      </p:sp>
      <p:sp>
        <p:nvSpPr>
          <p:cNvPr id="324611" name="Rectangle 3"/>
          <p:cNvSpPr>
            <a:spLocks noGrp="1" noChangeArrowheads="1"/>
          </p:cNvSpPr>
          <p:nvPr>
            <p:ph type="body" idx="1"/>
          </p:nvPr>
        </p:nvSpPr>
        <p:spPr>
          <a:noFill/>
        </p:spPr>
        <p:txBody>
          <a:bodyPr/>
          <a:lstStyle/>
          <a:p>
            <a:pPr algn="just">
              <a:spcBef>
                <a:spcPct val="50000"/>
              </a:spcBef>
            </a:pPr>
            <a:r>
              <a:rPr lang="zh-CN" altLang="en-US" dirty="0" smtClean="0"/>
              <a:t>   </a:t>
            </a:r>
            <a:r>
              <a:rPr lang="en-US" altLang="zh-CN" dirty="0" smtClean="0"/>
              <a:t>【</a:t>
            </a:r>
            <a:r>
              <a:rPr lang="zh-CN" altLang="en-US" dirty="0" smtClean="0"/>
              <a:t>提问</a:t>
            </a:r>
            <a:r>
              <a:rPr lang="en-US" altLang="zh-CN" dirty="0" smtClean="0"/>
              <a:t>】</a:t>
            </a:r>
            <a:r>
              <a:rPr lang="zh-CN" altLang="en-US" dirty="0" smtClean="0"/>
              <a:t>：</a:t>
            </a:r>
            <a:r>
              <a:rPr lang="en-US" altLang="zh-CN" b="1" dirty="0" smtClean="0"/>
              <a:t>4</a:t>
            </a:r>
            <a:r>
              <a:rPr lang="zh-CN" altLang="en-US" b="1" dirty="0" smtClean="0"/>
              <a:t>位同步二进制加法计数器</a:t>
            </a:r>
            <a:r>
              <a:rPr lang="en-US" altLang="zh-CN" b="1" dirty="0" smtClean="0"/>
              <a:t>74161/74163</a:t>
            </a:r>
            <a:r>
              <a:rPr lang="zh-CN" altLang="en-US" b="1" dirty="0" smtClean="0"/>
              <a:t>的模为多少</a:t>
            </a:r>
            <a:r>
              <a:rPr lang="en-US" altLang="zh-CN" dirty="0" smtClean="0"/>
              <a:t>——</a:t>
            </a:r>
            <a:r>
              <a:rPr lang="zh-CN" altLang="en-US" dirty="0" smtClean="0"/>
              <a:t>因为</a:t>
            </a:r>
            <a:r>
              <a:rPr lang="en-US" altLang="zh-CN" dirty="0" smtClean="0"/>
              <a:t>4</a:t>
            </a:r>
            <a:r>
              <a:rPr lang="zh-CN" altLang="en-US" dirty="0" smtClean="0"/>
              <a:t>位二进制最多可以有</a:t>
            </a:r>
            <a:r>
              <a:rPr lang="en-US" altLang="zh-CN" dirty="0" smtClean="0"/>
              <a:t>16</a:t>
            </a:r>
            <a:r>
              <a:rPr lang="zh-CN" altLang="en-US" dirty="0" smtClean="0"/>
              <a:t>个计数状态，所以模为</a:t>
            </a:r>
            <a:r>
              <a:rPr lang="en-US" altLang="zh-CN" dirty="0" smtClean="0"/>
              <a:t>16</a:t>
            </a:r>
            <a:r>
              <a:rPr lang="zh-CN" altLang="en-US" dirty="0" smtClean="0"/>
              <a:t>。</a:t>
            </a:r>
          </a:p>
          <a:p>
            <a:pPr algn="just">
              <a:spcBef>
                <a:spcPct val="50000"/>
              </a:spcBef>
            </a:pPr>
            <a:r>
              <a:rPr lang="zh-CN" altLang="en-US" dirty="0" smtClean="0"/>
              <a:t>    进位时</a:t>
            </a:r>
            <a:r>
              <a:rPr lang="en-US" altLang="zh-CN" dirty="0" smtClean="0"/>
              <a:t>C</a:t>
            </a:r>
            <a:r>
              <a:rPr lang="zh-CN" altLang="en-US" dirty="0" smtClean="0"/>
              <a:t>为高电平（长度为一个时钟周期），平时为低电平。</a:t>
            </a:r>
            <a:endParaRPr lang="en-US" altLang="zh-CN" dirty="0" smtClean="0"/>
          </a:p>
          <a:p>
            <a:pPr algn="just">
              <a:spcBef>
                <a:spcPct val="50000"/>
              </a:spcBef>
            </a:pPr>
            <a:r>
              <a:rPr lang="zh-CN" altLang="en-US" dirty="0" smtClean="0"/>
              <a:t>    在功能表中注意：是异步复位、同步预置功能。</a:t>
            </a:r>
          </a:p>
          <a:p>
            <a:pPr algn="just">
              <a:spcBef>
                <a:spcPct val="50000"/>
              </a:spcBef>
            </a:pPr>
            <a:r>
              <a:rPr lang="en-US" altLang="zh-CN" b="1" dirty="0" smtClean="0"/>
              <a:t>    EP</a:t>
            </a:r>
            <a:r>
              <a:rPr lang="zh-CN" altLang="en-US" b="1" dirty="0" smtClean="0"/>
              <a:t>、</a:t>
            </a:r>
            <a:r>
              <a:rPr lang="en-US" altLang="zh-CN" b="1" dirty="0" smtClean="0"/>
              <a:t>ET</a:t>
            </a:r>
            <a:r>
              <a:rPr lang="zh-CN" altLang="en-US" b="1" dirty="0" smtClean="0"/>
              <a:t>：</a:t>
            </a:r>
            <a:r>
              <a:rPr lang="zh-CN" altLang="en-US" dirty="0" smtClean="0"/>
              <a:t>功能控制端，为</a:t>
            </a:r>
            <a:r>
              <a:rPr lang="en-US" altLang="zh-CN" dirty="0" smtClean="0"/>
              <a:t>11</a:t>
            </a:r>
            <a:r>
              <a:rPr lang="zh-CN" altLang="en-US" dirty="0" smtClean="0"/>
              <a:t>时计数器计数，其他情况下计数器处于保持状态。用于多个计数器的级联。</a:t>
            </a:r>
            <a:r>
              <a:rPr lang="en-US" altLang="zh-CN" dirty="0" smtClean="0"/>
              <a:t>EP</a:t>
            </a:r>
            <a:r>
              <a:rPr lang="zh-CN" altLang="en-US" dirty="0" smtClean="0"/>
              <a:t>、</a:t>
            </a:r>
            <a:r>
              <a:rPr lang="en-US" altLang="zh-CN" dirty="0" smtClean="0"/>
              <a:t>ET</a:t>
            </a:r>
            <a:r>
              <a:rPr lang="zh-CN" altLang="en-US" dirty="0" smtClean="0"/>
              <a:t>在用于扩展时，不同的应用有不同的接法。</a:t>
            </a:r>
          </a:p>
          <a:p>
            <a:pPr algn="just">
              <a:spcBef>
                <a:spcPct val="50000"/>
              </a:spcBef>
            </a:pPr>
            <a:endParaRPr lang="zh-CN" altLang="en-US" dirty="0" smtClean="0"/>
          </a:p>
          <a:p>
            <a:pPr eaLnBrk="1" hangingPunct="1"/>
            <a:endParaRPr lang="zh-CN" altLang="en-US" dirty="0" smtClean="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Rot="1" noChangeAspect="1" noChangeArrowheads="1" noTextEdit="1"/>
          </p:cNvSpPr>
          <p:nvPr>
            <p:ph type="sldImg"/>
          </p:nvPr>
        </p:nvSpPr>
        <p:spPr>
          <a:xfrm>
            <a:off x="381000" y="685800"/>
            <a:ext cx="6096000" cy="3429000"/>
          </a:xfrm>
        </p:spPr>
      </p:sp>
      <p:sp>
        <p:nvSpPr>
          <p:cNvPr id="325635" name="Rectangle 3"/>
          <p:cNvSpPr>
            <a:spLocks noGrp="1" noChangeArrowheads="1"/>
          </p:cNvSpPr>
          <p:nvPr>
            <p:ph type="body" idx="1"/>
          </p:nvPr>
        </p:nvSpPr>
        <p:spPr>
          <a:noFill/>
        </p:spPr>
        <p:txBody>
          <a:bodyPr/>
          <a:lstStyle/>
          <a:p>
            <a:r>
              <a:rPr lang="zh-CN" altLang="en-US" smtClean="0"/>
              <a:t>参见</a:t>
            </a:r>
            <a:r>
              <a:rPr lang="en-US" altLang="zh-CN" smtClean="0"/>
              <a:t>74160.pdf</a:t>
            </a:r>
          </a:p>
          <a:p>
            <a:r>
              <a:rPr lang="zh-CN" altLang="en-US" smtClean="0"/>
              <a:t>其中</a:t>
            </a:r>
            <a:r>
              <a:rPr lang="en-US" altLang="zh-CN" smtClean="0"/>
              <a:t>RCO</a:t>
            </a:r>
            <a:r>
              <a:rPr lang="zh-CN" altLang="en-US" smtClean="0"/>
              <a:t>为计数器的进位输出，即上一页逻辑符号中的</a:t>
            </a:r>
            <a:r>
              <a:rPr lang="en-US" altLang="zh-CN" smtClean="0"/>
              <a:t>C</a:t>
            </a:r>
            <a:r>
              <a:rPr lang="zh-CN" altLang="en-US" smtClean="0"/>
              <a:t>。</a:t>
            </a: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Rot="1" noChangeAspect="1" noChangeArrowheads="1" noTextEdit="1"/>
          </p:cNvSpPr>
          <p:nvPr>
            <p:ph type="sldImg"/>
          </p:nvPr>
        </p:nvSpPr>
        <p:spPr>
          <a:xfrm>
            <a:off x="381000" y="685800"/>
            <a:ext cx="6096000" cy="3429000"/>
          </a:xfrm>
        </p:spPr>
      </p:sp>
      <p:sp>
        <p:nvSpPr>
          <p:cNvPr id="326659" name="Rectangle 3"/>
          <p:cNvSpPr>
            <a:spLocks noGrp="1" noChangeArrowheads="1"/>
          </p:cNvSpPr>
          <p:nvPr>
            <p:ph type="body" idx="1"/>
          </p:nvPr>
        </p:nvSpPr>
        <p:spPr>
          <a:noFill/>
        </p:spPr>
        <p:txBody>
          <a:bodyPr/>
          <a:lstStyle/>
          <a:p>
            <a:r>
              <a:rPr lang="en-US" altLang="zh-CN" sz="1000" smtClean="0">
                <a:solidFill>
                  <a:srgbClr val="CC3300"/>
                </a:solidFill>
                <a:ea typeface="黑体" panose="02010600030101010101" pitchFamily="49" charset="-122"/>
                <a:cs typeface="Arial" panose="020B0604020202020204" pitchFamily="34" charset="0"/>
              </a:rPr>
              <a:t>74161</a:t>
            </a:r>
            <a:r>
              <a:rPr lang="zh-CN" altLang="en-US" sz="1000" smtClean="0">
                <a:solidFill>
                  <a:srgbClr val="CC3300"/>
                </a:solidFill>
                <a:ea typeface="黑体" panose="02010600030101010101" pitchFamily="49" charset="-122"/>
                <a:cs typeface="Arial" panose="020B0604020202020204" pitchFamily="34" charset="0"/>
              </a:rPr>
              <a:t>是异步清除，</a:t>
            </a:r>
            <a:r>
              <a:rPr lang="en-US" altLang="zh-CN" sz="1000" smtClean="0">
                <a:solidFill>
                  <a:srgbClr val="CC3300"/>
                </a:solidFill>
                <a:ea typeface="黑体" panose="02010600030101010101" pitchFamily="49" charset="-122"/>
                <a:cs typeface="Arial" panose="020B0604020202020204" pitchFamily="34" charset="0"/>
              </a:rPr>
              <a:t>74163</a:t>
            </a:r>
            <a:r>
              <a:rPr lang="zh-CN" altLang="en-US" sz="1000" smtClean="0">
                <a:solidFill>
                  <a:srgbClr val="CC3300"/>
                </a:solidFill>
                <a:ea typeface="黑体" panose="02010600030101010101" pitchFamily="49" charset="-122"/>
                <a:cs typeface="Arial" panose="020B0604020202020204" pitchFamily="34" charset="0"/>
              </a:rPr>
              <a:t>是同步清除</a:t>
            </a: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Rot="1" noChangeAspect="1" noChangeArrowheads="1" noTextEdit="1"/>
          </p:cNvSpPr>
          <p:nvPr>
            <p:ph type="sldImg"/>
          </p:nvPr>
        </p:nvSpPr>
        <p:spPr>
          <a:xfrm>
            <a:off x="381000" y="685800"/>
            <a:ext cx="6096000" cy="3429000"/>
          </a:xfrm>
        </p:spPr>
      </p:sp>
      <p:sp>
        <p:nvSpPr>
          <p:cNvPr id="327683" name="Rectangle 3"/>
          <p:cNvSpPr>
            <a:spLocks noGrp="1" noChangeArrowheads="1"/>
          </p:cNvSpPr>
          <p:nvPr>
            <p:ph type="body" idx="1"/>
          </p:nvPr>
        </p:nvSpPr>
        <p:spPr>
          <a:noFill/>
        </p:spPr>
        <p:txBody>
          <a:bodyPr/>
          <a:lstStyle/>
          <a:p>
            <a:r>
              <a:rPr lang="zh-CN" altLang="en-US" smtClean="0"/>
              <a:t>    与</a:t>
            </a:r>
            <a:r>
              <a:rPr lang="en-US" altLang="zh-CN" smtClean="0"/>
              <a:t>74161/163</a:t>
            </a:r>
            <a:r>
              <a:rPr lang="zh-CN" altLang="en-US" smtClean="0"/>
              <a:t>的区别是，</a:t>
            </a:r>
            <a:r>
              <a:rPr lang="en-US" altLang="zh-CN" smtClean="0"/>
              <a:t>74160/162</a:t>
            </a:r>
            <a:r>
              <a:rPr lang="zh-CN" altLang="en-US" smtClean="0"/>
              <a:t>的</a:t>
            </a:r>
            <a:r>
              <a:rPr lang="en-US" altLang="zh-CN" smtClean="0"/>
              <a:t>RCO=Q</a:t>
            </a:r>
            <a:r>
              <a:rPr lang="en-US" altLang="zh-CN" baseline="-25000" smtClean="0"/>
              <a:t>D</a:t>
            </a:r>
            <a:r>
              <a:rPr lang="en-US" altLang="zh-CN" smtClean="0"/>
              <a:t>·Q</a:t>
            </a:r>
            <a:r>
              <a:rPr lang="en-US" altLang="zh-CN" baseline="-25000" smtClean="0"/>
              <a:t>A</a:t>
            </a:r>
            <a:r>
              <a:rPr lang="en-US" altLang="zh-CN" smtClean="0"/>
              <a:t>·ENT</a:t>
            </a:r>
            <a:r>
              <a:rPr lang="zh-CN" altLang="en-US" smtClean="0"/>
              <a:t>，因为十进制计数器当</a:t>
            </a:r>
            <a:r>
              <a:rPr lang="en-US" altLang="zh-CN" smtClean="0"/>
              <a:t>Q</a:t>
            </a:r>
            <a:r>
              <a:rPr lang="en-US" altLang="zh-CN" baseline="-25000" smtClean="0"/>
              <a:t>D</a:t>
            </a:r>
            <a:r>
              <a:rPr lang="en-US" altLang="zh-CN" smtClean="0"/>
              <a:t>Q</a:t>
            </a:r>
            <a:r>
              <a:rPr lang="en-US" altLang="zh-CN" baseline="-25000" smtClean="0"/>
              <a:t>C</a:t>
            </a:r>
            <a:r>
              <a:rPr lang="en-US" altLang="zh-CN" smtClean="0"/>
              <a:t>Q</a:t>
            </a:r>
            <a:r>
              <a:rPr lang="en-US" altLang="zh-CN" baseline="-25000" smtClean="0"/>
              <a:t>B</a:t>
            </a:r>
            <a:r>
              <a:rPr lang="en-US" altLang="zh-CN" smtClean="0"/>
              <a:t>Q</a:t>
            </a:r>
            <a:r>
              <a:rPr lang="en-US" altLang="zh-CN" baseline="-25000" smtClean="0"/>
              <a:t>A</a:t>
            </a:r>
            <a:r>
              <a:rPr lang="en-US" altLang="zh-CN" smtClean="0"/>
              <a:t>=1001</a:t>
            </a:r>
            <a:r>
              <a:rPr lang="zh-CN" altLang="en-US" smtClean="0"/>
              <a:t>时，产生进位输出，然后计数器回到</a:t>
            </a:r>
            <a:r>
              <a:rPr lang="en-US" altLang="zh-CN" smtClean="0"/>
              <a:t>0000</a:t>
            </a:r>
            <a:r>
              <a:rPr lang="zh-CN" altLang="en-US" smtClean="0"/>
              <a:t>。也就是说，其最大值只有</a:t>
            </a:r>
            <a:r>
              <a:rPr lang="en-US" altLang="zh-CN" smtClean="0"/>
              <a:t>1001</a:t>
            </a:r>
            <a:r>
              <a:rPr lang="zh-CN" altLang="en-US" smtClean="0"/>
              <a:t>，不可能出现大于</a:t>
            </a:r>
            <a:r>
              <a:rPr lang="en-US" altLang="zh-CN" smtClean="0"/>
              <a:t>1001</a:t>
            </a:r>
            <a:r>
              <a:rPr lang="zh-CN" altLang="en-US" smtClean="0"/>
              <a:t>的值，如</a:t>
            </a:r>
            <a:r>
              <a:rPr lang="en-US" altLang="zh-CN" smtClean="0"/>
              <a:t>1011</a:t>
            </a:r>
            <a:r>
              <a:rPr lang="zh-CN" altLang="en-US" smtClean="0"/>
              <a:t>、</a:t>
            </a:r>
            <a:r>
              <a:rPr lang="en-US" altLang="zh-CN" smtClean="0"/>
              <a:t>1101</a:t>
            </a:r>
            <a:r>
              <a:rPr lang="zh-CN" altLang="en-US" smtClean="0"/>
              <a:t>、</a:t>
            </a:r>
            <a:r>
              <a:rPr lang="en-US" altLang="zh-CN" smtClean="0"/>
              <a:t>1111</a:t>
            </a:r>
            <a:r>
              <a:rPr lang="zh-CN" altLang="en-US" smtClean="0"/>
              <a:t>等，只要</a:t>
            </a:r>
            <a:r>
              <a:rPr lang="en-US" altLang="zh-CN" smtClean="0"/>
              <a:t>Q</a:t>
            </a:r>
            <a:r>
              <a:rPr lang="en-US" altLang="zh-CN" baseline="-25000" smtClean="0"/>
              <a:t>D</a:t>
            </a:r>
            <a:r>
              <a:rPr lang="en-US" altLang="zh-CN" smtClean="0"/>
              <a:t>Q</a:t>
            </a:r>
            <a:r>
              <a:rPr lang="en-US" altLang="zh-CN" baseline="-25000" smtClean="0"/>
              <a:t>A</a:t>
            </a:r>
            <a:r>
              <a:rPr lang="zh-CN" altLang="en-US" smtClean="0"/>
              <a:t>为</a:t>
            </a:r>
            <a:r>
              <a:rPr lang="en-US" altLang="zh-CN" smtClean="0"/>
              <a:t>11</a:t>
            </a:r>
            <a:r>
              <a:rPr lang="zh-CN" altLang="en-US" smtClean="0"/>
              <a:t>，就有</a:t>
            </a:r>
            <a:r>
              <a:rPr lang="en-US" altLang="zh-CN" smtClean="0"/>
              <a:t>RCO=1</a:t>
            </a:r>
            <a:r>
              <a:rPr lang="zh-CN" altLang="en-US" smtClean="0"/>
              <a:t>，故</a:t>
            </a:r>
            <a:r>
              <a:rPr lang="en-US" altLang="zh-CN" smtClean="0"/>
              <a:t>RCO=Q</a:t>
            </a:r>
            <a:r>
              <a:rPr lang="en-US" altLang="zh-CN" baseline="-25000" smtClean="0"/>
              <a:t>D</a:t>
            </a:r>
            <a:r>
              <a:rPr lang="en-US" altLang="zh-CN" smtClean="0"/>
              <a:t>·Q</a:t>
            </a:r>
            <a:r>
              <a:rPr lang="en-US" altLang="zh-CN" baseline="-25000" smtClean="0"/>
              <a:t>A</a:t>
            </a:r>
            <a:r>
              <a:rPr lang="en-US" altLang="zh-CN" smtClean="0"/>
              <a:t>·ENT</a:t>
            </a:r>
            <a:r>
              <a:rPr lang="zh-CN" altLang="en-US" smtClean="0"/>
              <a:t>。</a:t>
            </a:r>
          </a:p>
          <a:p>
            <a:r>
              <a:rPr lang="zh-CN" altLang="en-US" smtClean="0"/>
              <a:t>    而</a:t>
            </a:r>
            <a:r>
              <a:rPr lang="en-US" altLang="zh-CN" smtClean="0"/>
              <a:t>74161/163</a:t>
            </a:r>
            <a:r>
              <a:rPr lang="zh-CN" altLang="en-US" smtClean="0"/>
              <a:t>的</a:t>
            </a:r>
            <a:r>
              <a:rPr lang="en-US" altLang="zh-CN" smtClean="0"/>
              <a:t>CO=Q</a:t>
            </a:r>
            <a:r>
              <a:rPr lang="en-US" altLang="zh-CN" baseline="-25000" smtClean="0"/>
              <a:t>D</a:t>
            </a:r>
            <a:r>
              <a:rPr lang="en-US" altLang="zh-CN" smtClean="0"/>
              <a:t>·Q</a:t>
            </a:r>
            <a:r>
              <a:rPr lang="en-US" altLang="zh-CN" baseline="-25000" smtClean="0"/>
              <a:t>C</a:t>
            </a:r>
            <a:r>
              <a:rPr lang="en-US" altLang="zh-CN" smtClean="0"/>
              <a:t>·Q</a:t>
            </a:r>
            <a:r>
              <a:rPr lang="en-US" altLang="zh-CN" baseline="-25000" smtClean="0"/>
              <a:t>B</a:t>
            </a:r>
            <a:r>
              <a:rPr lang="en-US" altLang="zh-CN" smtClean="0"/>
              <a:t>·Q</a:t>
            </a:r>
            <a:r>
              <a:rPr lang="en-US" altLang="zh-CN" baseline="-25000" smtClean="0"/>
              <a:t>A</a:t>
            </a:r>
            <a:r>
              <a:rPr lang="en-US" altLang="zh-CN" smtClean="0"/>
              <a:t>·ENT</a:t>
            </a:r>
            <a:r>
              <a:rPr lang="zh-CN" altLang="en-US" smtClean="0"/>
              <a:t>，因为二进制计数器当</a:t>
            </a:r>
            <a:r>
              <a:rPr lang="en-US" altLang="zh-CN" smtClean="0"/>
              <a:t>Q</a:t>
            </a:r>
            <a:r>
              <a:rPr lang="en-US" altLang="zh-CN" baseline="-25000" smtClean="0"/>
              <a:t>D</a:t>
            </a:r>
            <a:r>
              <a:rPr lang="en-US" altLang="zh-CN" smtClean="0"/>
              <a:t>Q</a:t>
            </a:r>
            <a:r>
              <a:rPr lang="en-US" altLang="zh-CN" baseline="-25000" smtClean="0"/>
              <a:t>C</a:t>
            </a:r>
            <a:r>
              <a:rPr lang="en-US" altLang="zh-CN" smtClean="0"/>
              <a:t>Q</a:t>
            </a:r>
            <a:r>
              <a:rPr lang="en-US" altLang="zh-CN" baseline="-25000" smtClean="0"/>
              <a:t>B</a:t>
            </a:r>
            <a:r>
              <a:rPr lang="en-US" altLang="zh-CN" smtClean="0"/>
              <a:t>Q</a:t>
            </a:r>
            <a:r>
              <a:rPr lang="en-US" altLang="zh-CN" baseline="-25000" smtClean="0"/>
              <a:t>A</a:t>
            </a:r>
            <a:r>
              <a:rPr lang="en-US" altLang="zh-CN" smtClean="0"/>
              <a:t>=1111</a:t>
            </a:r>
            <a:r>
              <a:rPr lang="zh-CN" altLang="en-US" smtClean="0"/>
              <a:t>时，产生进位输出，然后计数器回到</a:t>
            </a:r>
            <a:r>
              <a:rPr lang="en-US" altLang="zh-CN" smtClean="0"/>
              <a:t>0000</a:t>
            </a:r>
            <a:r>
              <a:rPr lang="zh-CN" altLang="en-US" smtClean="0"/>
              <a:t>。</a:t>
            </a:r>
          </a:p>
          <a:p>
            <a:endParaRPr lang="en-US" altLang="zh-CN" b="1" smtClean="0">
              <a:solidFill>
                <a:srgbClr val="CC3300"/>
              </a:solidFill>
            </a:endParaRPr>
          </a:p>
          <a:p>
            <a:endParaRPr lang="zh-CN" altLang="en-US" smtClean="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Rot="1" noChangeAspect="1" noChangeArrowheads="1" noTextEdit="1"/>
          </p:cNvSpPr>
          <p:nvPr>
            <p:ph type="sldImg"/>
          </p:nvPr>
        </p:nvSpPr>
        <p:spPr>
          <a:xfrm>
            <a:off x="381000" y="685800"/>
            <a:ext cx="6096000" cy="3429000"/>
          </a:xfrm>
        </p:spPr>
      </p:sp>
      <p:sp>
        <p:nvSpPr>
          <p:cNvPr id="328707" name="Rectangle 3"/>
          <p:cNvSpPr>
            <a:spLocks noGrp="1" noChangeArrowheads="1"/>
          </p:cNvSpPr>
          <p:nvPr>
            <p:ph type="body" idx="1"/>
          </p:nvPr>
        </p:nvSpPr>
        <p:spPr>
          <a:noFill/>
        </p:spPr>
        <p:txBody>
          <a:bodyPr/>
          <a:lstStyle/>
          <a:p>
            <a:r>
              <a:rPr lang="en-US" altLang="zh-CN" smtClean="0"/>
              <a:t>74160</a:t>
            </a:r>
            <a:r>
              <a:rPr lang="zh-CN" altLang="en-US" smtClean="0"/>
              <a:t>是异步清除，</a:t>
            </a:r>
            <a:r>
              <a:rPr lang="en-US" altLang="zh-CN" smtClean="0"/>
              <a:t>74162</a:t>
            </a:r>
            <a:r>
              <a:rPr lang="zh-CN" altLang="en-US" smtClean="0"/>
              <a:t>是同步清除</a:t>
            </a:r>
          </a:p>
          <a:p>
            <a:endParaRPr lang="zh-CN" altLang="en-US" smtClean="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Rot="1" noChangeAspect="1" noChangeArrowheads="1" noTextEdit="1"/>
          </p:cNvSpPr>
          <p:nvPr>
            <p:ph type="sldImg"/>
          </p:nvPr>
        </p:nvSpPr>
        <p:spPr>
          <a:xfrm>
            <a:off x="381000" y="685800"/>
            <a:ext cx="6096000" cy="3429000"/>
          </a:xfrm>
        </p:spPr>
      </p:sp>
      <p:sp>
        <p:nvSpPr>
          <p:cNvPr id="329731" name="Rectangle 3"/>
          <p:cNvSpPr>
            <a:spLocks noGrp="1" noChangeArrowheads="1"/>
          </p:cNvSpPr>
          <p:nvPr>
            <p:ph type="body" idx="1"/>
          </p:nvPr>
        </p:nvSpPr>
        <p:spPr>
          <a:noFill/>
        </p:spPr>
        <p:txBody>
          <a:bodyPr/>
          <a:lstStyle/>
          <a:p>
            <a:r>
              <a:rPr lang="zh-CN" altLang="en-US" smtClean="0"/>
              <a:t>    纹波模式进位电路（</a:t>
            </a:r>
            <a:r>
              <a:rPr lang="en-US" altLang="zh-CN" smtClean="0"/>
              <a:t>ripple mode carry circuit</a:t>
            </a:r>
            <a:r>
              <a:rPr lang="zh-CN" altLang="en-US" smtClean="0"/>
              <a:t>）</a:t>
            </a:r>
            <a:endParaRPr lang="en-US" altLang="zh-CN" smtClean="0"/>
          </a:p>
          <a:p>
            <a:r>
              <a:rPr lang="zh-CN" altLang="en-US" smtClean="0"/>
              <a:t>    同步的含义是把所有计数器的</a:t>
            </a:r>
            <a:r>
              <a:rPr lang="en-US" altLang="zh-CN" smtClean="0"/>
              <a:t>CP</a:t>
            </a:r>
            <a:r>
              <a:rPr lang="zh-CN" altLang="en-US" smtClean="0"/>
              <a:t>并联后接时钟信号</a:t>
            </a:r>
            <a:r>
              <a:rPr lang="en-US" altLang="zh-CN" smtClean="0"/>
              <a:t>CP</a:t>
            </a:r>
            <a:r>
              <a:rPr lang="zh-CN" altLang="en-US" smtClean="0"/>
              <a:t>。</a:t>
            </a:r>
            <a:endParaRPr lang="en-US" altLang="zh-CN" smtClean="0"/>
          </a:p>
          <a:p>
            <a:r>
              <a:rPr lang="en-US" altLang="zh-CN" smtClean="0"/>
              <a:t>    </a:t>
            </a:r>
            <a:r>
              <a:rPr lang="zh-CN" altLang="en-US" smtClean="0"/>
              <a:t>每片计数器的</a:t>
            </a:r>
            <a:r>
              <a:rPr lang="en-US" altLang="zh-CN" smtClean="0"/>
              <a:t>ENP</a:t>
            </a:r>
            <a:r>
              <a:rPr lang="zh-CN" altLang="en-US" smtClean="0"/>
              <a:t>并联，接输入</a:t>
            </a:r>
            <a:r>
              <a:rPr lang="en-US" altLang="zh-CN" smtClean="0"/>
              <a:t>ENP</a:t>
            </a:r>
            <a:r>
              <a:rPr lang="zh-CN" altLang="en-US" smtClean="0"/>
              <a:t>；第</a:t>
            </a:r>
            <a:r>
              <a:rPr lang="en-US" altLang="zh-CN" smtClean="0"/>
              <a:t>1</a:t>
            </a:r>
            <a:r>
              <a:rPr lang="zh-CN" altLang="en-US" smtClean="0"/>
              <a:t>片计数器的</a:t>
            </a:r>
            <a:r>
              <a:rPr lang="en-US" altLang="zh-CN" smtClean="0"/>
              <a:t>ENT</a:t>
            </a:r>
            <a:r>
              <a:rPr lang="zh-CN" altLang="en-US" smtClean="0"/>
              <a:t>接整个计数器的</a:t>
            </a:r>
            <a:r>
              <a:rPr lang="en-US" altLang="zh-CN" smtClean="0"/>
              <a:t>ENT</a:t>
            </a:r>
            <a:r>
              <a:rPr lang="zh-CN" altLang="en-US" smtClean="0"/>
              <a:t>；</a:t>
            </a:r>
            <a:r>
              <a:rPr lang="zh-CN" altLang="en-US" smtClean="0">
                <a:solidFill>
                  <a:srgbClr val="CC3300"/>
                </a:solidFill>
                <a:ea typeface="楷体_GB2312" panose="02010609030101010101" charset="-122"/>
              </a:rPr>
              <a:t>前级计数器的</a:t>
            </a:r>
            <a:r>
              <a:rPr lang="en-US" altLang="zh-CN" smtClean="0">
                <a:solidFill>
                  <a:srgbClr val="CC3300"/>
                </a:solidFill>
                <a:ea typeface="楷体_GB2312" panose="02010609030101010101" charset="-122"/>
              </a:rPr>
              <a:t>RCO</a:t>
            </a:r>
            <a:r>
              <a:rPr lang="zh-CN" altLang="en-US" smtClean="0">
                <a:solidFill>
                  <a:srgbClr val="CC3300"/>
                </a:solidFill>
                <a:ea typeface="楷体_GB2312" panose="02010609030101010101" charset="-122"/>
              </a:rPr>
              <a:t>接后级计数器的</a:t>
            </a:r>
            <a:r>
              <a:rPr lang="en-US" altLang="zh-CN" smtClean="0">
                <a:solidFill>
                  <a:srgbClr val="CC3300"/>
                </a:solidFill>
                <a:ea typeface="楷体_GB2312" panose="02010609030101010101" charset="-122"/>
              </a:rPr>
              <a:t>ENT</a:t>
            </a:r>
            <a:r>
              <a:rPr lang="zh-CN" altLang="en-US" smtClean="0">
                <a:solidFill>
                  <a:srgbClr val="CC3300"/>
                </a:solidFill>
                <a:ea typeface="楷体_GB2312" panose="02010609030101010101" charset="-122"/>
              </a:rPr>
              <a:t>，则只有在前级计数器</a:t>
            </a:r>
            <a:r>
              <a:rPr lang="zh-CN" altLang="en-US" smtClean="0"/>
              <a:t>计到最大值、</a:t>
            </a:r>
            <a:r>
              <a:rPr lang="zh-CN" altLang="en-US" smtClean="0">
                <a:solidFill>
                  <a:srgbClr val="CC3300"/>
                </a:solidFill>
                <a:ea typeface="楷体_GB2312" panose="02010609030101010101" charset="-122"/>
              </a:rPr>
              <a:t>产生进位输出的情况下，后级计数器才会进行计数，否则处于保持状态。</a:t>
            </a:r>
            <a:r>
              <a:rPr lang="zh-CN" altLang="zh-CN" smtClean="0"/>
              <a:t>各计数器之间</a:t>
            </a:r>
            <a:r>
              <a:rPr lang="zh-CN" altLang="en-US" smtClean="0">
                <a:solidFill>
                  <a:srgbClr val="CC3300"/>
                </a:solidFill>
                <a:ea typeface="楷体_GB2312" panose="02010609030101010101" charset="-122"/>
              </a:rPr>
              <a:t>相当于串行进位，因此整个计数器速度较慢。</a:t>
            </a:r>
            <a:endParaRPr lang="zh-CN" altLang="en-US" smtClean="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spect="1" noChangeArrowheads="1" noTextEdit="1"/>
          </p:cNvSpPr>
          <p:nvPr>
            <p:ph type="sldImg"/>
          </p:nvPr>
        </p:nvSpPr>
        <p:spPr>
          <a:xfrm>
            <a:off x="381000" y="685800"/>
            <a:ext cx="6096000" cy="3429000"/>
          </a:xfrm>
        </p:spPr>
      </p:sp>
      <p:sp>
        <p:nvSpPr>
          <p:cNvPr id="330755" name="Rectangle 3"/>
          <p:cNvSpPr>
            <a:spLocks noGrp="1" noChangeArrowheads="1"/>
          </p:cNvSpPr>
          <p:nvPr>
            <p:ph type="body" idx="1"/>
          </p:nvPr>
        </p:nvSpPr>
        <p:spPr>
          <a:noFill/>
        </p:spPr>
        <p:txBody>
          <a:bodyPr/>
          <a:lstStyle/>
          <a:p>
            <a:r>
              <a:rPr lang="zh-CN" altLang="en-US" smtClean="0"/>
              <a:t>    </a:t>
            </a: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Rot="1" noChangeAspect="1" noChangeArrowheads="1" noTextEdit="1"/>
          </p:cNvSpPr>
          <p:nvPr>
            <p:ph type="sldImg"/>
          </p:nvPr>
        </p:nvSpPr>
        <p:spPr>
          <a:xfrm>
            <a:off x="381000" y="685800"/>
            <a:ext cx="6096000" cy="3429000"/>
          </a:xfrm>
        </p:spPr>
      </p:sp>
      <p:sp>
        <p:nvSpPr>
          <p:cNvPr id="331779" name="Rectangle 3"/>
          <p:cNvSpPr>
            <a:spLocks noGrp="1" noChangeArrowheads="1"/>
          </p:cNvSpPr>
          <p:nvPr>
            <p:ph type="body" idx="1"/>
          </p:nvPr>
        </p:nvSpPr>
        <p:spPr>
          <a:noFill/>
        </p:spPr>
        <p:txBody>
          <a:bodyPr/>
          <a:lstStyle/>
          <a:p>
            <a:r>
              <a:rPr lang="zh-CN" altLang="en-US" smtClean="0"/>
              <a:t>    </a:t>
            </a:r>
            <a:r>
              <a:rPr lang="zh-CN" altLang="zh-CN" smtClean="0"/>
              <a:t>当第</a:t>
            </a:r>
            <a:r>
              <a:rPr lang="en-US" altLang="zh-CN" smtClean="0"/>
              <a:t>1</a:t>
            </a:r>
            <a:r>
              <a:rPr lang="zh-CN" altLang="zh-CN" smtClean="0"/>
              <a:t>级计数器计到</a:t>
            </a:r>
            <a:r>
              <a:rPr lang="en-US" altLang="zh-CN" smtClean="0"/>
              <a:t>1001</a:t>
            </a:r>
            <a:r>
              <a:rPr lang="zh-CN" altLang="zh-CN" smtClean="0"/>
              <a:t>（十进制的</a:t>
            </a:r>
            <a:r>
              <a:rPr lang="en-US" altLang="zh-CN" smtClean="0"/>
              <a:t>9</a:t>
            </a:r>
            <a:r>
              <a:rPr lang="zh-CN" altLang="zh-CN" smtClean="0"/>
              <a:t>）时，其</a:t>
            </a:r>
            <a:r>
              <a:rPr lang="en-US" altLang="zh-CN" smtClean="0"/>
              <a:t>RCO=1</a:t>
            </a:r>
            <a:r>
              <a:rPr lang="zh-CN" altLang="zh-CN" smtClean="0"/>
              <a:t>，使第</a:t>
            </a:r>
            <a:r>
              <a:rPr lang="en-US" altLang="zh-CN" smtClean="0"/>
              <a:t>2</a:t>
            </a:r>
            <a:r>
              <a:rPr lang="zh-CN" altLang="zh-CN" smtClean="0"/>
              <a:t>级计数器的</a:t>
            </a:r>
            <a:r>
              <a:rPr lang="en-US" altLang="zh-CN" smtClean="0"/>
              <a:t>ENT=1</a:t>
            </a:r>
            <a:r>
              <a:rPr lang="zh-CN" altLang="zh-CN" smtClean="0"/>
              <a:t>，则第</a:t>
            </a:r>
            <a:r>
              <a:rPr lang="en-US" altLang="zh-CN" smtClean="0"/>
              <a:t>2</a:t>
            </a:r>
            <a:r>
              <a:rPr lang="zh-CN" altLang="zh-CN" smtClean="0"/>
              <a:t>级计数器开始计数，则</a:t>
            </a:r>
            <a:r>
              <a:rPr lang="en-US" altLang="zh-CN" smtClean="0"/>
              <a:t>Q</a:t>
            </a:r>
            <a:r>
              <a:rPr lang="en-US" altLang="zh-CN" baseline="-25000" smtClean="0"/>
              <a:t>7</a:t>
            </a:r>
            <a:r>
              <a:rPr lang="en-US" altLang="zh-CN" smtClean="0"/>
              <a:t>Q</a:t>
            </a:r>
            <a:r>
              <a:rPr lang="en-US" altLang="zh-CN" baseline="-25000" smtClean="0"/>
              <a:t>6</a:t>
            </a:r>
            <a:r>
              <a:rPr lang="en-US" altLang="zh-CN" smtClean="0"/>
              <a:t>Q</a:t>
            </a:r>
            <a:r>
              <a:rPr lang="en-US" altLang="zh-CN" baseline="-25000" smtClean="0"/>
              <a:t>5</a:t>
            </a:r>
            <a:r>
              <a:rPr lang="en-US" altLang="zh-CN" smtClean="0"/>
              <a:t>Q</a:t>
            </a:r>
            <a:r>
              <a:rPr lang="en-US" altLang="zh-CN" baseline="-25000" smtClean="0"/>
              <a:t>4</a:t>
            </a:r>
            <a:r>
              <a:rPr lang="en-US" altLang="zh-CN" smtClean="0"/>
              <a:t>=0001</a:t>
            </a:r>
            <a:r>
              <a:rPr lang="zh-CN" altLang="zh-CN" smtClean="0"/>
              <a:t>（十进制的</a:t>
            </a:r>
            <a:r>
              <a:rPr lang="en-US" altLang="zh-CN" smtClean="0"/>
              <a:t>1</a:t>
            </a:r>
            <a:r>
              <a:rPr lang="zh-CN" altLang="zh-CN" smtClean="0"/>
              <a:t>）；在下一个</a:t>
            </a:r>
            <a:r>
              <a:rPr lang="en-US" altLang="zh-CN" smtClean="0"/>
              <a:t>CLK </a:t>
            </a:r>
            <a:r>
              <a:rPr lang="zh-CN" altLang="zh-CN" smtClean="0"/>
              <a:t>到来时，第</a:t>
            </a:r>
            <a:r>
              <a:rPr lang="en-US" altLang="zh-CN" smtClean="0"/>
              <a:t>1</a:t>
            </a:r>
            <a:r>
              <a:rPr lang="zh-CN" altLang="zh-CN" smtClean="0"/>
              <a:t>级计数器变为</a:t>
            </a:r>
            <a:r>
              <a:rPr lang="en-US" altLang="zh-CN" smtClean="0"/>
              <a:t>0000</a:t>
            </a:r>
            <a:r>
              <a:rPr lang="zh-CN" altLang="zh-CN" smtClean="0"/>
              <a:t>，则其</a:t>
            </a:r>
            <a:r>
              <a:rPr lang="en-US" altLang="zh-CN" smtClean="0"/>
              <a:t>RCO=0</a:t>
            </a:r>
            <a:r>
              <a:rPr lang="zh-CN" altLang="zh-CN" smtClean="0"/>
              <a:t>，第</a:t>
            </a:r>
            <a:r>
              <a:rPr lang="en-US" altLang="zh-CN" smtClean="0"/>
              <a:t>2</a:t>
            </a:r>
            <a:r>
              <a:rPr lang="zh-CN" altLang="zh-CN" smtClean="0"/>
              <a:t>级计数器保持刚才的状态</a:t>
            </a:r>
            <a:r>
              <a:rPr lang="en-US" altLang="zh-CN" smtClean="0"/>
              <a:t>0001</a:t>
            </a:r>
            <a:r>
              <a:rPr lang="zh-CN" altLang="zh-CN" smtClean="0"/>
              <a:t>；接着第</a:t>
            </a:r>
            <a:r>
              <a:rPr lang="en-US" altLang="zh-CN" smtClean="0"/>
              <a:t>1</a:t>
            </a:r>
            <a:r>
              <a:rPr lang="zh-CN" altLang="zh-CN" smtClean="0"/>
              <a:t>级计数器继续计数，从</a:t>
            </a:r>
            <a:r>
              <a:rPr lang="en-US" altLang="zh-CN" smtClean="0"/>
              <a:t>0001</a:t>
            </a:r>
            <a:r>
              <a:rPr lang="zh-CN" altLang="zh-CN" smtClean="0"/>
              <a:t>、</a:t>
            </a:r>
            <a:r>
              <a:rPr lang="en-US" altLang="zh-CN" smtClean="0"/>
              <a:t>0010</a:t>
            </a:r>
            <a:r>
              <a:rPr lang="zh-CN" altLang="zh-CN" smtClean="0"/>
              <a:t>，直到</a:t>
            </a:r>
            <a:r>
              <a:rPr lang="en-US" altLang="zh-CN" smtClean="0"/>
              <a:t>1001</a:t>
            </a:r>
            <a:r>
              <a:rPr lang="zh-CN" altLang="zh-CN" smtClean="0"/>
              <a:t>。</a:t>
            </a:r>
          </a:p>
          <a:p>
            <a:r>
              <a:rPr lang="zh-CN" altLang="en-US" smtClean="0"/>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a:xfrm>
            <a:off x="381000" y="685800"/>
            <a:ext cx="6096000" cy="3429000"/>
          </a:xfrm>
        </p:spPr>
      </p:sp>
      <p:sp>
        <p:nvSpPr>
          <p:cNvPr id="225283" name="Rectangle 3"/>
          <p:cNvSpPr>
            <a:spLocks noGrp="1" noChangeArrowheads="1"/>
          </p:cNvSpPr>
          <p:nvPr>
            <p:ph type="body" idx="1"/>
          </p:nvPr>
        </p:nvSpPr>
        <p:spPr>
          <a:noFill/>
        </p:spPr>
        <p:txBody>
          <a:bodyPr/>
          <a:lstStyle/>
          <a:p>
            <a:pPr lvl="1" algn="just" eaLnBrk="1" hangingPunct="1">
              <a:spcBef>
                <a:spcPct val="50000"/>
              </a:spcBef>
            </a:pPr>
            <a:r>
              <a:rPr lang="zh-CN" altLang="en-US" sz="2000" dirty="0" smtClean="0">
                <a:latin typeface="宋体" panose="02010600030101010101" pitchFamily="2" charset="-122"/>
              </a:rPr>
              <a:t>     由状态方程计算得到</a:t>
            </a:r>
            <a:r>
              <a:rPr lang="zh-CN" altLang="en-US" sz="2000" dirty="0" smtClean="0">
                <a:solidFill>
                  <a:srgbClr val="CC0066"/>
                </a:solidFill>
                <a:latin typeface="宋体" panose="02010600030101010101" pitchFamily="2" charset="-122"/>
              </a:rPr>
              <a:t>状态转换表</a:t>
            </a:r>
            <a:r>
              <a:rPr lang="zh-CN" altLang="en-US" sz="2000" dirty="0" smtClean="0">
                <a:latin typeface="宋体" panose="02010600030101010101" pitchFamily="2" charset="-122"/>
              </a:rPr>
              <a:t>。</a:t>
            </a:r>
            <a:r>
              <a:rPr lang="zh-CN" altLang="en-US" sz="2000" dirty="0" smtClean="0"/>
              <a:t>状态转换表：输入，触发器的原态－</a:t>
            </a:r>
            <a:r>
              <a:rPr lang="en-US" altLang="zh-CN" sz="2000" dirty="0" smtClean="0"/>
              <a:t>》</a:t>
            </a:r>
            <a:r>
              <a:rPr lang="zh-CN" altLang="en-US" sz="2000" dirty="0" smtClean="0"/>
              <a:t>触发器的次态，电路输出</a:t>
            </a:r>
            <a:endParaRPr lang="en-US" altLang="zh-CN" sz="2000" dirty="0" smtClean="0"/>
          </a:p>
          <a:p>
            <a:pPr lvl="1" algn="just" eaLnBrk="1" hangingPunct="1">
              <a:spcBef>
                <a:spcPct val="50000"/>
              </a:spcBef>
            </a:pPr>
            <a:r>
              <a:rPr lang="zh-CN" altLang="en-US" sz="2000" dirty="0" smtClean="0">
                <a:latin typeface="宋体" panose="02010600030101010101" pitchFamily="2" charset="-122"/>
              </a:rPr>
              <a:t>     </a:t>
            </a:r>
            <a:endParaRPr lang="zh-CN" altLang="en-US" dirty="0" smtClean="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a:xfrm>
            <a:off x="381000" y="685800"/>
            <a:ext cx="6096000" cy="3429000"/>
          </a:xfrm>
        </p:spPr>
      </p:sp>
      <p:sp>
        <p:nvSpPr>
          <p:cNvPr id="332803" name="Rectangle 3"/>
          <p:cNvSpPr>
            <a:spLocks noGrp="1" noChangeArrowheads="1"/>
          </p:cNvSpPr>
          <p:nvPr>
            <p:ph type="body" idx="1"/>
          </p:nvPr>
        </p:nvSpPr>
        <p:spPr>
          <a:noFill/>
        </p:spPr>
        <p:txBody>
          <a:bodyPr/>
          <a:lstStyle/>
          <a:p>
            <a:r>
              <a:rPr lang="zh-CN" altLang="en-US" b="1" dirty="0" smtClean="0"/>
              <a:t>    </a:t>
            </a:r>
            <a:r>
              <a:rPr lang="zh-CN" altLang="zh-CN" b="1" dirty="0" smtClean="0"/>
              <a:t>同步扩展</a:t>
            </a:r>
            <a:r>
              <a:rPr lang="zh-CN" altLang="zh-CN" dirty="0" smtClean="0"/>
              <a:t>指所有计数器使用同一个时钟信号来同步，即把两片</a:t>
            </a:r>
            <a:r>
              <a:rPr lang="en-US" altLang="zh-CN" dirty="0" smtClean="0"/>
              <a:t>4</a:t>
            </a:r>
            <a:r>
              <a:rPr lang="zh-CN" altLang="zh-CN" dirty="0" smtClean="0"/>
              <a:t>位二进制计数器的</a:t>
            </a:r>
            <a:r>
              <a:rPr lang="en-US" altLang="zh-CN" dirty="0" smtClean="0"/>
              <a:t>CP</a:t>
            </a:r>
            <a:r>
              <a:rPr lang="zh-CN" altLang="zh-CN" dirty="0" smtClean="0"/>
              <a:t>并联后接时钟信号</a:t>
            </a:r>
            <a:r>
              <a:rPr lang="en-US" altLang="zh-CN" dirty="0" smtClean="0"/>
              <a:t>CP</a:t>
            </a:r>
            <a:r>
              <a:rPr lang="zh-CN" altLang="zh-CN" dirty="0" smtClean="0"/>
              <a:t>。</a:t>
            </a:r>
          </a:p>
          <a:p>
            <a:r>
              <a:rPr lang="zh-CN" altLang="en-US" dirty="0" smtClean="0"/>
              <a:t>    低位片的</a:t>
            </a:r>
            <a:r>
              <a:rPr lang="en-US" altLang="zh-CN" dirty="0" smtClean="0"/>
              <a:t>ET</a:t>
            </a:r>
            <a:r>
              <a:rPr lang="zh-CN" altLang="en-US" dirty="0" smtClean="0"/>
              <a:t>、</a:t>
            </a:r>
            <a:r>
              <a:rPr lang="en-US" altLang="zh-CN" dirty="0" smtClean="0"/>
              <a:t>EP</a:t>
            </a:r>
            <a:r>
              <a:rPr lang="zh-CN" altLang="en-US" dirty="0" smtClean="0"/>
              <a:t>接高电平，使低位片始终具有计数功能；高位片的</a:t>
            </a:r>
            <a:r>
              <a:rPr lang="en-US" altLang="zh-CN" dirty="0" smtClean="0"/>
              <a:t>ET</a:t>
            </a:r>
            <a:r>
              <a:rPr lang="zh-CN" altLang="en-US" dirty="0" smtClean="0"/>
              <a:t>、</a:t>
            </a:r>
            <a:r>
              <a:rPr lang="en-US" altLang="zh-CN" dirty="0" smtClean="0"/>
              <a:t>EP</a:t>
            </a:r>
            <a:r>
              <a:rPr lang="zh-CN" altLang="en-US" dirty="0" smtClean="0"/>
              <a:t>接低位片的进位输出端</a:t>
            </a:r>
            <a:r>
              <a:rPr lang="en-US" altLang="zh-CN" dirty="0" smtClean="0"/>
              <a:t>C</a:t>
            </a:r>
            <a:r>
              <a:rPr lang="zh-CN" altLang="en-US" dirty="0" smtClean="0"/>
              <a:t>，只有当</a:t>
            </a:r>
            <a:r>
              <a:rPr lang="en-US" altLang="zh-CN" dirty="0" smtClean="0"/>
              <a:t>C</a:t>
            </a:r>
            <a:r>
              <a:rPr lang="zh-CN" altLang="en-US" dirty="0" smtClean="0"/>
              <a:t>为高电平时，高位片才具有计数功能。</a:t>
            </a:r>
          </a:p>
          <a:p>
            <a:r>
              <a:rPr lang="zh-CN" altLang="en-US" dirty="0" smtClean="0"/>
              <a:t>    </a:t>
            </a:r>
            <a:r>
              <a:rPr lang="zh-CN" altLang="zh-CN" dirty="0" smtClean="0"/>
              <a:t>假定计数器从</a:t>
            </a:r>
            <a:r>
              <a:rPr lang="en-US" altLang="zh-CN" dirty="0" smtClean="0"/>
              <a:t>0000</a:t>
            </a:r>
            <a:r>
              <a:rPr lang="zh-CN" altLang="en-US" dirty="0" smtClean="0"/>
              <a:t>状态开始计数。在输入</a:t>
            </a:r>
            <a:r>
              <a:rPr lang="en-US" altLang="zh-CN" dirty="0" smtClean="0"/>
              <a:t>15</a:t>
            </a:r>
            <a:r>
              <a:rPr lang="zh-CN" altLang="en-US" dirty="0" smtClean="0"/>
              <a:t>个</a:t>
            </a:r>
            <a:r>
              <a:rPr lang="en-US" altLang="zh-CN" dirty="0" smtClean="0"/>
              <a:t>CP</a:t>
            </a:r>
            <a:r>
              <a:rPr lang="zh-CN" altLang="en-US" dirty="0" smtClean="0"/>
              <a:t>之前，低位片按时钟信号加</a:t>
            </a:r>
            <a:r>
              <a:rPr lang="en-US" altLang="zh-CN" dirty="0" smtClean="0"/>
              <a:t>1</a:t>
            </a:r>
            <a:r>
              <a:rPr lang="zh-CN" altLang="en-US" dirty="0" smtClean="0"/>
              <a:t>计数，其进位输出</a:t>
            </a:r>
            <a:r>
              <a:rPr lang="en-US" altLang="zh-CN" b="1" dirty="0" smtClean="0"/>
              <a:t>C</a:t>
            </a:r>
            <a:r>
              <a:rPr lang="zh-CN" altLang="en-US" b="1" dirty="0" smtClean="0"/>
              <a:t>都为</a:t>
            </a:r>
            <a:r>
              <a:rPr lang="en-US" altLang="zh-CN" b="1" dirty="0" smtClean="0"/>
              <a:t>0</a:t>
            </a:r>
            <a:r>
              <a:rPr lang="zh-CN" altLang="en-US" dirty="0" smtClean="0"/>
              <a:t>，则高位片的</a:t>
            </a:r>
            <a:r>
              <a:rPr lang="en-US" altLang="zh-CN" dirty="0" smtClean="0"/>
              <a:t>ET</a:t>
            </a:r>
            <a:r>
              <a:rPr lang="zh-CN" altLang="en-US" dirty="0" smtClean="0"/>
              <a:t>、</a:t>
            </a:r>
            <a:r>
              <a:rPr lang="en-US" altLang="zh-CN" dirty="0" smtClean="0"/>
              <a:t>EP</a:t>
            </a:r>
            <a:r>
              <a:rPr lang="en-US" altLang="zh-CN" b="1" dirty="0" smtClean="0"/>
              <a:t>=0</a:t>
            </a:r>
            <a:r>
              <a:rPr lang="zh-CN" altLang="en-US" dirty="0" smtClean="0"/>
              <a:t>，高位片不工作，保持</a:t>
            </a:r>
            <a:r>
              <a:rPr lang="en-US" altLang="zh-CN" dirty="0" smtClean="0"/>
              <a:t>0000</a:t>
            </a:r>
            <a:r>
              <a:rPr lang="zh-CN" altLang="en-US" dirty="0" smtClean="0"/>
              <a:t>不变。</a:t>
            </a:r>
          </a:p>
          <a:p>
            <a:r>
              <a:rPr lang="zh-CN" altLang="en-US" dirty="0" smtClean="0"/>
              <a:t>    输入</a:t>
            </a:r>
            <a:r>
              <a:rPr lang="en-US" altLang="zh-CN" dirty="0" smtClean="0"/>
              <a:t>15</a:t>
            </a:r>
            <a:r>
              <a:rPr lang="zh-CN" altLang="en-US" dirty="0" smtClean="0"/>
              <a:t>个</a:t>
            </a:r>
            <a:r>
              <a:rPr lang="en-US" altLang="zh-CN" dirty="0" smtClean="0"/>
              <a:t>CP</a:t>
            </a:r>
            <a:r>
              <a:rPr lang="zh-CN" altLang="en-US" dirty="0" smtClean="0"/>
              <a:t>后，低位片的状态变为</a:t>
            </a:r>
            <a:r>
              <a:rPr lang="en-US" altLang="zh-CN" dirty="0" smtClean="0"/>
              <a:t>1111</a:t>
            </a:r>
            <a:r>
              <a:rPr lang="zh-CN" altLang="en-US" dirty="0" smtClean="0"/>
              <a:t>，使其进位输出</a:t>
            </a:r>
            <a:r>
              <a:rPr lang="en-US" altLang="zh-CN" dirty="0" smtClean="0"/>
              <a:t>C=1</a:t>
            </a:r>
            <a:r>
              <a:rPr lang="zh-CN" altLang="en-US" dirty="0" smtClean="0"/>
              <a:t>；当第</a:t>
            </a:r>
            <a:r>
              <a:rPr lang="en-US" altLang="zh-CN" dirty="0" smtClean="0"/>
              <a:t>16</a:t>
            </a:r>
            <a:r>
              <a:rPr lang="zh-CN" altLang="en-US" dirty="0" smtClean="0"/>
              <a:t>个</a:t>
            </a:r>
            <a:r>
              <a:rPr lang="en-US" altLang="zh-CN" dirty="0" smtClean="0"/>
              <a:t>CP</a:t>
            </a:r>
            <a:r>
              <a:rPr lang="zh-CN" altLang="en-US" dirty="0" smtClean="0"/>
              <a:t>到来后，低位片和高位片同时计数，低位片的状态由</a:t>
            </a:r>
            <a:r>
              <a:rPr lang="en-US" altLang="zh-CN" dirty="0" smtClean="0"/>
              <a:t>1111</a:t>
            </a:r>
            <a:r>
              <a:rPr lang="zh-CN" altLang="en-US" dirty="0" smtClean="0"/>
              <a:t>变为</a:t>
            </a:r>
            <a:r>
              <a:rPr lang="en-US" altLang="zh-CN" dirty="0" smtClean="0"/>
              <a:t>0000</a:t>
            </a:r>
            <a:r>
              <a:rPr lang="zh-CN" altLang="en-US" dirty="0" smtClean="0"/>
              <a:t>，其进位输出</a:t>
            </a:r>
            <a:r>
              <a:rPr lang="en-US" altLang="zh-CN" dirty="0" smtClean="0"/>
              <a:t>C</a:t>
            </a:r>
            <a:r>
              <a:rPr lang="zh-CN" altLang="en-US" dirty="0" smtClean="0"/>
              <a:t>从</a:t>
            </a:r>
            <a:r>
              <a:rPr lang="en-US" altLang="zh-CN" dirty="0" smtClean="0"/>
              <a:t>1</a:t>
            </a:r>
            <a:r>
              <a:rPr lang="zh-CN" altLang="en-US" dirty="0" smtClean="0"/>
              <a:t>变为</a:t>
            </a:r>
            <a:r>
              <a:rPr lang="en-US" altLang="zh-CN" dirty="0" smtClean="0"/>
              <a:t>0</a:t>
            </a:r>
            <a:r>
              <a:rPr lang="zh-CN" altLang="en-US" dirty="0" smtClean="0"/>
              <a:t>，高位片的状态由</a:t>
            </a:r>
            <a:r>
              <a:rPr lang="en-US" altLang="zh-CN" dirty="0" smtClean="0"/>
              <a:t>0000</a:t>
            </a:r>
            <a:r>
              <a:rPr lang="zh-CN" altLang="en-US" dirty="0" smtClean="0"/>
              <a:t>递增到</a:t>
            </a:r>
            <a:r>
              <a:rPr lang="en-US" altLang="zh-CN" dirty="0" smtClean="0"/>
              <a:t>0001</a:t>
            </a:r>
            <a:r>
              <a:rPr lang="zh-CN" altLang="en-US" dirty="0" smtClean="0"/>
              <a:t>。可见高位片是每隔</a:t>
            </a:r>
            <a:r>
              <a:rPr lang="en-US" altLang="zh-CN" dirty="0" smtClean="0"/>
              <a:t>16</a:t>
            </a:r>
            <a:r>
              <a:rPr lang="zh-CN" altLang="en-US" dirty="0" smtClean="0"/>
              <a:t>个</a:t>
            </a:r>
            <a:r>
              <a:rPr lang="en-US" altLang="zh-CN" dirty="0" smtClean="0"/>
              <a:t>CP</a:t>
            </a:r>
            <a:r>
              <a:rPr lang="zh-CN" altLang="en-US" dirty="0" smtClean="0"/>
              <a:t>，才能完成一次计数操作。当第</a:t>
            </a:r>
            <a:r>
              <a:rPr lang="en-US" altLang="zh-CN" dirty="0" smtClean="0"/>
              <a:t>16</a:t>
            </a:r>
            <a:r>
              <a:rPr lang="zh-CN" altLang="en-US" dirty="0" smtClean="0"/>
              <a:t>个</a:t>
            </a:r>
            <a:r>
              <a:rPr lang="en-US" altLang="zh-CN" dirty="0" smtClean="0"/>
              <a:t>CP</a:t>
            </a:r>
            <a:r>
              <a:rPr lang="zh-CN" altLang="en-US" dirty="0" smtClean="0"/>
              <a:t>到来后，低位片加</a:t>
            </a:r>
            <a:r>
              <a:rPr lang="en-US" altLang="zh-CN" dirty="0" smtClean="0"/>
              <a:t>1</a:t>
            </a:r>
            <a:r>
              <a:rPr lang="zh-CN" altLang="en-US" dirty="0" smtClean="0"/>
              <a:t>计数，而高位片保持状态</a:t>
            </a:r>
            <a:r>
              <a:rPr lang="en-US" altLang="zh-CN" dirty="0" smtClean="0"/>
              <a:t>0001</a:t>
            </a:r>
            <a:r>
              <a:rPr lang="zh-CN" altLang="en-US" dirty="0" smtClean="0"/>
              <a:t>不变（因为</a:t>
            </a:r>
            <a:r>
              <a:rPr lang="en-US" altLang="zh-CN" dirty="0" smtClean="0"/>
              <a:t>ET=EP=C=0</a:t>
            </a:r>
            <a:r>
              <a:rPr lang="zh-CN" altLang="en-US" dirty="0" smtClean="0"/>
              <a:t>）。</a:t>
            </a:r>
          </a:p>
          <a:p>
            <a:r>
              <a:rPr lang="en-US" altLang="zh-CN" dirty="0" smtClean="0"/>
              <a:t>4</a:t>
            </a:r>
            <a:r>
              <a:rPr lang="zh-CN" altLang="en-US" dirty="0" smtClean="0"/>
              <a:t>位二进制计数器的模为</a:t>
            </a:r>
            <a:r>
              <a:rPr lang="en-US" altLang="zh-CN" dirty="0" smtClean="0"/>
              <a:t>2</a:t>
            </a:r>
            <a:r>
              <a:rPr lang="en-US" altLang="zh-CN" baseline="30000" dirty="0" smtClean="0"/>
              <a:t>4</a:t>
            </a:r>
            <a:r>
              <a:rPr lang="en-US" altLang="zh-CN" dirty="0" smtClean="0"/>
              <a:t>=16</a:t>
            </a:r>
            <a:r>
              <a:rPr lang="zh-CN" altLang="en-US" dirty="0" smtClean="0"/>
              <a:t>，则</a:t>
            </a:r>
            <a:r>
              <a:rPr lang="en-US" altLang="zh-CN" dirty="0" smtClean="0"/>
              <a:t>2</a:t>
            </a:r>
            <a:r>
              <a:rPr lang="zh-CN" altLang="en-US" dirty="0" smtClean="0"/>
              <a:t>片级联构成</a:t>
            </a:r>
            <a:r>
              <a:rPr lang="en-US" altLang="zh-CN" dirty="0" smtClean="0"/>
              <a:t>8</a:t>
            </a:r>
            <a:r>
              <a:rPr lang="zh-CN" altLang="en-US" dirty="0" smtClean="0"/>
              <a:t>位二进制计数器</a:t>
            </a:r>
            <a:r>
              <a:rPr lang="en-US" altLang="zh-CN" dirty="0" smtClean="0"/>
              <a:t>——</a:t>
            </a:r>
            <a:r>
              <a:rPr lang="zh-CN" altLang="en-US" dirty="0" smtClean="0"/>
              <a:t>模为</a:t>
            </a:r>
            <a:r>
              <a:rPr lang="en-US" altLang="zh-CN" dirty="0" smtClean="0"/>
              <a:t>16</a:t>
            </a:r>
            <a:r>
              <a:rPr lang="en-US" altLang="zh-CN" baseline="30000" dirty="0" smtClean="0"/>
              <a:t>2</a:t>
            </a:r>
            <a:r>
              <a:rPr lang="en-US" altLang="zh-CN" dirty="0" smtClean="0"/>
              <a:t>=256</a:t>
            </a:r>
            <a:r>
              <a:rPr lang="zh-CN" altLang="en-US" dirty="0" smtClean="0"/>
              <a:t>。</a:t>
            </a:r>
            <a:endParaRPr lang="en-US" altLang="zh-CN" dirty="0" smtClean="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a:xfrm>
            <a:off x="381000" y="685800"/>
            <a:ext cx="6096000" cy="3429000"/>
          </a:xfrm>
        </p:spPr>
      </p:sp>
      <p:sp>
        <p:nvSpPr>
          <p:cNvPr id="332803" name="Rectangle 3"/>
          <p:cNvSpPr>
            <a:spLocks noGrp="1" noChangeArrowheads="1"/>
          </p:cNvSpPr>
          <p:nvPr>
            <p:ph type="body" idx="1"/>
          </p:nvPr>
        </p:nvSpPr>
        <p:spPr>
          <a:noFill/>
        </p:spPr>
        <p:txBody>
          <a:bodyPr/>
          <a:lstStyle/>
          <a:p>
            <a:r>
              <a:rPr lang="en-US" altLang="zh-CN" dirty="0" smtClean="0"/>
              <a:t>    </a:t>
            </a:r>
            <a:r>
              <a:rPr lang="zh-CN" altLang="zh-CN" dirty="0" smtClean="0"/>
              <a:t>假定计数器从</a:t>
            </a:r>
            <a:r>
              <a:rPr lang="en-US" altLang="zh-CN" dirty="0" smtClean="0"/>
              <a:t>0000</a:t>
            </a:r>
            <a:r>
              <a:rPr lang="zh-CN" altLang="en-US" dirty="0" smtClean="0"/>
              <a:t>状态开始计数。在输入</a:t>
            </a:r>
            <a:r>
              <a:rPr lang="en-US" altLang="zh-CN" dirty="0" smtClean="0"/>
              <a:t>15</a:t>
            </a:r>
            <a:r>
              <a:rPr lang="zh-CN" altLang="en-US" dirty="0" smtClean="0"/>
              <a:t>个</a:t>
            </a:r>
            <a:r>
              <a:rPr lang="en-US" altLang="zh-CN" dirty="0" smtClean="0"/>
              <a:t>CP</a:t>
            </a:r>
            <a:r>
              <a:rPr lang="zh-CN" altLang="en-US" dirty="0" smtClean="0"/>
              <a:t>之前，低位片按时钟信号加</a:t>
            </a:r>
            <a:r>
              <a:rPr lang="en-US" altLang="zh-CN" dirty="0" smtClean="0"/>
              <a:t>1</a:t>
            </a:r>
            <a:r>
              <a:rPr lang="zh-CN" altLang="en-US" dirty="0" smtClean="0"/>
              <a:t>计数，其进位输出</a:t>
            </a:r>
            <a:r>
              <a:rPr lang="en-US" altLang="zh-CN" b="1" dirty="0" smtClean="0"/>
              <a:t>C</a:t>
            </a:r>
            <a:r>
              <a:rPr lang="zh-CN" altLang="en-US" b="1" dirty="0" smtClean="0"/>
              <a:t>都为</a:t>
            </a:r>
            <a:r>
              <a:rPr lang="en-US" altLang="zh-CN" b="1" dirty="0" smtClean="0"/>
              <a:t>0</a:t>
            </a:r>
            <a:r>
              <a:rPr lang="zh-CN" altLang="en-US" dirty="0" smtClean="0"/>
              <a:t>，则高位片的</a:t>
            </a:r>
            <a:r>
              <a:rPr lang="en-US" altLang="zh-CN" dirty="0" smtClean="0"/>
              <a:t>ET</a:t>
            </a:r>
            <a:r>
              <a:rPr lang="zh-CN" altLang="en-US" dirty="0" smtClean="0"/>
              <a:t>、</a:t>
            </a:r>
            <a:r>
              <a:rPr lang="en-US" altLang="zh-CN" dirty="0" smtClean="0"/>
              <a:t>EP</a:t>
            </a:r>
            <a:r>
              <a:rPr lang="en-US" altLang="zh-CN" b="1" dirty="0" smtClean="0"/>
              <a:t>=0</a:t>
            </a:r>
            <a:r>
              <a:rPr lang="zh-CN" altLang="en-US" dirty="0" smtClean="0"/>
              <a:t>，高位片不工作，保持</a:t>
            </a:r>
            <a:r>
              <a:rPr lang="en-US" altLang="zh-CN" dirty="0" smtClean="0"/>
              <a:t>0000</a:t>
            </a:r>
            <a:r>
              <a:rPr lang="zh-CN" altLang="en-US" dirty="0" smtClean="0"/>
              <a:t>不变。</a:t>
            </a:r>
          </a:p>
          <a:p>
            <a:r>
              <a:rPr lang="zh-CN" altLang="en-US" dirty="0" smtClean="0"/>
              <a:t>    输入</a:t>
            </a:r>
            <a:r>
              <a:rPr lang="en-US" altLang="zh-CN" dirty="0" smtClean="0"/>
              <a:t>15</a:t>
            </a:r>
            <a:r>
              <a:rPr lang="zh-CN" altLang="en-US" dirty="0" smtClean="0"/>
              <a:t>个</a:t>
            </a:r>
            <a:r>
              <a:rPr lang="en-US" altLang="zh-CN" dirty="0" smtClean="0"/>
              <a:t>CP</a:t>
            </a:r>
            <a:r>
              <a:rPr lang="zh-CN" altLang="en-US" dirty="0" smtClean="0"/>
              <a:t>后，低位片的状态变为</a:t>
            </a:r>
            <a:r>
              <a:rPr lang="en-US" altLang="zh-CN" dirty="0" smtClean="0"/>
              <a:t>1111</a:t>
            </a:r>
            <a:r>
              <a:rPr lang="zh-CN" altLang="en-US" dirty="0" smtClean="0"/>
              <a:t>，使其进位输出</a:t>
            </a:r>
            <a:r>
              <a:rPr lang="en-US" altLang="zh-CN" dirty="0" smtClean="0"/>
              <a:t>C=1</a:t>
            </a:r>
            <a:r>
              <a:rPr lang="zh-CN" altLang="en-US" dirty="0" smtClean="0"/>
              <a:t>；当第</a:t>
            </a:r>
            <a:r>
              <a:rPr lang="en-US" altLang="zh-CN" dirty="0" smtClean="0"/>
              <a:t>16</a:t>
            </a:r>
            <a:r>
              <a:rPr lang="zh-CN" altLang="en-US" dirty="0" smtClean="0"/>
              <a:t>个</a:t>
            </a:r>
            <a:r>
              <a:rPr lang="en-US" altLang="zh-CN" dirty="0" smtClean="0"/>
              <a:t>CP</a:t>
            </a:r>
            <a:r>
              <a:rPr lang="zh-CN" altLang="en-US" dirty="0" smtClean="0"/>
              <a:t>到来后，低位片和高位片同时计数，低位片的状态由</a:t>
            </a:r>
            <a:r>
              <a:rPr lang="en-US" altLang="zh-CN" dirty="0" smtClean="0"/>
              <a:t>1111</a:t>
            </a:r>
            <a:r>
              <a:rPr lang="zh-CN" altLang="en-US" dirty="0" smtClean="0"/>
              <a:t>变为</a:t>
            </a:r>
            <a:r>
              <a:rPr lang="en-US" altLang="zh-CN" dirty="0" smtClean="0"/>
              <a:t>0000</a:t>
            </a:r>
            <a:r>
              <a:rPr lang="zh-CN" altLang="en-US" dirty="0" smtClean="0"/>
              <a:t>，其进位输出</a:t>
            </a:r>
            <a:r>
              <a:rPr lang="en-US" altLang="zh-CN" dirty="0" smtClean="0"/>
              <a:t>C</a:t>
            </a:r>
            <a:r>
              <a:rPr lang="zh-CN" altLang="en-US" dirty="0" smtClean="0"/>
              <a:t>从</a:t>
            </a:r>
            <a:r>
              <a:rPr lang="en-US" altLang="zh-CN" dirty="0" smtClean="0"/>
              <a:t>1</a:t>
            </a:r>
            <a:r>
              <a:rPr lang="zh-CN" altLang="en-US" dirty="0" smtClean="0"/>
              <a:t>变为</a:t>
            </a:r>
            <a:r>
              <a:rPr lang="en-US" altLang="zh-CN" dirty="0" smtClean="0"/>
              <a:t>0</a:t>
            </a:r>
            <a:r>
              <a:rPr lang="zh-CN" altLang="en-US" dirty="0" smtClean="0"/>
              <a:t>，高位片的状态由</a:t>
            </a:r>
            <a:r>
              <a:rPr lang="en-US" altLang="zh-CN" dirty="0" smtClean="0"/>
              <a:t>0000</a:t>
            </a:r>
            <a:r>
              <a:rPr lang="zh-CN" altLang="en-US" dirty="0" smtClean="0"/>
              <a:t>递增到</a:t>
            </a:r>
            <a:r>
              <a:rPr lang="en-US" altLang="zh-CN" dirty="0" smtClean="0"/>
              <a:t>0001</a:t>
            </a:r>
            <a:r>
              <a:rPr lang="zh-CN" altLang="en-US" dirty="0" smtClean="0"/>
              <a:t>。可见高位片是每隔</a:t>
            </a:r>
            <a:r>
              <a:rPr lang="en-US" altLang="zh-CN" dirty="0" smtClean="0"/>
              <a:t>16</a:t>
            </a:r>
            <a:r>
              <a:rPr lang="zh-CN" altLang="en-US" dirty="0" smtClean="0"/>
              <a:t>个</a:t>
            </a:r>
            <a:r>
              <a:rPr lang="en-US" altLang="zh-CN" dirty="0" smtClean="0"/>
              <a:t>CP</a:t>
            </a:r>
            <a:r>
              <a:rPr lang="zh-CN" altLang="en-US" dirty="0" smtClean="0"/>
              <a:t>，才能完成一次计数操作。当第</a:t>
            </a:r>
            <a:r>
              <a:rPr lang="en-US" altLang="zh-CN" dirty="0" smtClean="0"/>
              <a:t>16</a:t>
            </a:r>
            <a:r>
              <a:rPr lang="zh-CN" altLang="en-US" dirty="0" smtClean="0"/>
              <a:t>个</a:t>
            </a:r>
            <a:r>
              <a:rPr lang="en-US" altLang="zh-CN" dirty="0" smtClean="0"/>
              <a:t>CP</a:t>
            </a:r>
            <a:r>
              <a:rPr lang="zh-CN" altLang="en-US" dirty="0" smtClean="0"/>
              <a:t>到来后，低位片加</a:t>
            </a:r>
            <a:r>
              <a:rPr lang="en-US" altLang="zh-CN" dirty="0" smtClean="0"/>
              <a:t>1</a:t>
            </a:r>
            <a:r>
              <a:rPr lang="zh-CN" altLang="en-US" dirty="0" smtClean="0"/>
              <a:t>计数，而高位片保持状态</a:t>
            </a:r>
            <a:r>
              <a:rPr lang="en-US" altLang="zh-CN" dirty="0" smtClean="0"/>
              <a:t>0001</a:t>
            </a:r>
            <a:r>
              <a:rPr lang="zh-CN" altLang="en-US" dirty="0" smtClean="0"/>
              <a:t>不变（因为</a:t>
            </a:r>
            <a:r>
              <a:rPr lang="en-US" altLang="zh-CN" dirty="0" smtClean="0"/>
              <a:t>ET=EP=C=0</a:t>
            </a:r>
            <a:r>
              <a:rPr lang="zh-CN" altLang="en-US" dirty="0" smtClean="0"/>
              <a:t>）。</a:t>
            </a:r>
          </a:p>
          <a:p>
            <a:r>
              <a:rPr lang="en-US" altLang="zh-CN" dirty="0" smtClean="0"/>
              <a:t>4</a:t>
            </a:r>
            <a:r>
              <a:rPr lang="zh-CN" altLang="en-US" dirty="0" smtClean="0"/>
              <a:t>位二进制计数器的模为</a:t>
            </a:r>
            <a:r>
              <a:rPr lang="en-US" altLang="zh-CN" dirty="0" smtClean="0"/>
              <a:t>2</a:t>
            </a:r>
            <a:r>
              <a:rPr lang="en-US" altLang="zh-CN" baseline="30000" dirty="0" smtClean="0"/>
              <a:t>4</a:t>
            </a:r>
            <a:r>
              <a:rPr lang="en-US" altLang="zh-CN" dirty="0" smtClean="0"/>
              <a:t>=16</a:t>
            </a:r>
            <a:r>
              <a:rPr lang="zh-CN" altLang="en-US" dirty="0" smtClean="0"/>
              <a:t>，则</a:t>
            </a:r>
            <a:r>
              <a:rPr lang="en-US" altLang="zh-CN" dirty="0" smtClean="0"/>
              <a:t>2</a:t>
            </a:r>
            <a:r>
              <a:rPr lang="zh-CN" altLang="en-US" dirty="0" smtClean="0"/>
              <a:t>片级联构成</a:t>
            </a:r>
            <a:r>
              <a:rPr lang="en-US" altLang="zh-CN" dirty="0" smtClean="0"/>
              <a:t>8</a:t>
            </a:r>
            <a:r>
              <a:rPr lang="zh-CN" altLang="en-US" dirty="0" smtClean="0"/>
              <a:t>位二进制计数器</a:t>
            </a:r>
            <a:r>
              <a:rPr lang="en-US" altLang="zh-CN" dirty="0" smtClean="0"/>
              <a:t>——</a:t>
            </a:r>
            <a:r>
              <a:rPr lang="zh-CN" altLang="en-US" dirty="0" smtClean="0"/>
              <a:t>模为</a:t>
            </a:r>
            <a:r>
              <a:rPr lang="en-US" altLang="zh-CN" dirty="0" smtClean="0"/>
              <a:t>16</a:t>
            </a:r>
            <a:r>
              <a:rPr lang="en-US" altLang="zh-CN" baseline="30000" dirty="0" smtClean="0"/>
              <a:t>2</a:t>
            </a:r>
            <a:r>
              <a:rPr lang="en-US" altLang="zh-CN" dirty="0" smtClean="0"/>
              <a:t>=256</a:t>
            </a:r>
            <a:r>
              <a:rPr lang="zh-CN" altLang="en-US" dirty="0" smtClean="0"/>
              <a:t>。</a:t>
            </a:r>
            <a:endParaRPr lang="en-US" altLang="zh-CN" dirty="0" smtClean="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幻灯片图像占位符 1"/>
          <p:cNvSpPr>
            <a:spLocks noGrp="1" noRot="1" noChangeAspect="1" noTextEdit="1"/>
          </p:cNvSpPr>
          <p:nvPr>
            <p:ph type="sldImg"/>
          </p:nvPr>
        </p:nvSpPr>
        <p:spPr>
          <a:xfrm>
            <a:off x="381000" y="685800"/>
            <a:ext cx="6096000" cy="3429000"/>
          </a:xfrm>
        </p:spPr>
      </p:sp>
      <p:sp>
        <p:nvSpPr>
          <p:cNvPr id="333827" name="备注占位符 2"/>
          <p:cNvSpPr>
            <a:spLocks noGrp="1"/>
          </p:cNvSpPr>
          <p:nvPr>
            <p:ph type="body" idx="1"/>
          </p:nvPr>
        </p:nvSpPr>
        <p:spPr>
          <a:noFill/>
        </p:spPr>
        <p:txBody>
          <a:bodyPr/>
          <a:lstStyle/>
          <a:p>
            <a:pPr eaLnBrk="1" hangingPunct="1"/>
            <a:r>
              <a:rPr lang="zh-CN" altLang="en-US" dirty="0" smtClean="0"/>
              <a:t>    当输入</a:t>
            </a:r>
            <a:r>
              <a:rPr lang="en-US" altLang="zh-CN" dirty="0" smtClean="0"/>
              <a:t>15</a:t>
            </a:r>
            <a:r>
              <a:rPr lang="zh-CN" altLang="en-US" dirty="0" smtClean="0"/>
              <a:t>个</a:t>
            </a:r>
            <a:r>
              <a:rPr lang="en-US" altLang="zh-CN" dirty="0" smtClean="0"/>
              <a:t>CP</a:t>
            </a:r>
            <a:r>
              <a:rPr lang="zh-CN" altLang="en-US" dirty="0" smtClean="0"/>
              <a:t>后，</a:t>
            </a:r>
            <a:r>
              <a:rPr lang="en-US" altLang="zh-CN" dirty="0" smtClean="0"/>
              <a:t>Q7~Q0 </a:t>
            </a:r>
            <a:r>
              <a:rPr lang="zh-CN" altLang="en-US" dirty="0" smtClean="0"/>
              <a:t>为</a:t>
            </a:r>
            <a:r>
              <a:rPr lang="en-US" altLang="zh-CN" dirty="0" smtClean="0"/>
              <a:t>0000_1111</a:t>
            </a:r>
            <a:r>
              <a:rPr lang="zh-CN" altLang="en-US" dirty="0" smtClean="0"/>
              <a:t>；第</a:t>
            </a:r>
            <a:r>
              <a:rPr lang="en-US" altLang="zh-CN" dirty="0" smtClean="0"/>
              <a:t>16</a:t>
            </a:r>
            <a:r>
              <a:rPr lang="zh-CN" altLang="en-US" dirty="0" smtClean="0"/>
              <a:t>个</a:t>
            </a:r>
            <a:r>
              <a:rPr lang="en-US" altLang="zh-CN" dirty="0" smtClean="0"/>
              <a:t>CP</a:t>
            </a:r>
            <a:r>
              <a:rPr lang="zh-CN" altLang="en-US" dirty="0" smtClean="0"/>
              <a:t>到来后，则</a:t>
            </a:r>
            <a:r>
              <a:rPr lang="en-US" altLang="zh-CN" dirty="0" smtClean="0"/>
              <a:t>Q7~Q0 </a:t>
            </a:r>
            <a:r>
              <a:rPr lang="zh-CN" altLang="en-US" dirty="0" smtClean="0"/>
              <a:t>变为</a:t>
            </a:r>
            <a:r>
              <a:rPr lang="en-US" altLang="zh-CN" dirty="0" smtClean="0"/>
              <a:t>0001_0000</a:t>
            </a:r>
            <a:r>
              <a:rPr lang="zh-CN" altLang="en-US" dirty="0" smtClean="0"/>
              <a:t>；第</a:t>
            </a:r>
            <a:r>
              <a:rPr lang="en-US" altLang="zh-CN" dirty="0" smtClean="0"/>
              <a:t>17</a:t>
            </a:r>
            <a:r>
              <a:rPr lang="zh-CN" altLang="en-US" dirty="0" smtClean="0"/>
              <a:t>个</a:t>
            </a:r>
            <a:r>
              <a:rPr lang="en-US" altLang="zh-CN" dirty="0" smtClean="0"/>
              <a:t>CP</a:t>
            </a:r>
            <a:r>
              <a:rPr lang="zh-CN" altLang="en-US" dirty="0" smtClean="0"/>
              <a:t>到来后，</a:t>
            </a:r>
            <a:r>
              <a:rPr lang="en-US" altLang="zh-CN" dirty="0" smtClean="0"/>
              <a:t>Q7~Q0 </a:t>
            </a:r>
            <a:r>
              <a:rPr lang="zh-CN" altLang="en-US" dirty="0" smtClean="0"/>
              <a:t>变为</a:t>
            </a:r>
            <a:r>
              <a:rPr lang="en-US" altLang="zh-CN" dirty="0" smtClean="0"/>
              <a:t>0001_0001……</a:t>
            </a:r>
            <a:r>
              <a:rPr lang="zh-CN" altLang="en-US" dirty="0" smtClean="0"/>
              <a:t>这样加</a:t>
            </a:r>
            <a:r>
              <a:rPr lang="en-US" altLang="zh-CN" dirty="0" smtClean="0"/>
              <a:t>1</a:t>
            </a:r>
            <a:r>
              <a:rPr lang="zh-CN" altLang="en-US" dirty="0" smtClean="0"/>
              <a:t>计数，直到</a:t>
            </a:r>
            <a:r>
              <a:rPr lang="en-US" altLang="zh-CN" dirty="0" smtClean="0"/>
              <a:t>Q7~Q0 =1111_1111</a:t>
            </a:r>
            <a:r>
              <a:rPr lang="zh-CN" altLang="en-US" dirty="0" smtClean="0"/>
              <a:t>（最大值</a:t>
            </a:r>
            <a:r>
              <a:rPr lang="en-US" altLang="zh-CN" dirty="0" smtClean="0"/>
              <a:t>255</a:t>
            </a:r>
            <a:r>
              <a:rPr lang="en-US" altLang="zh-CN" baseline="-25000" dirty="0" smtClean="0"/>
              <a:t>10</a:t>
            </a:r>
            <a:r>
              <a:rPr lang="zh-CN" altLang="en-US" dirty="0" smtClean="0"/>
              <a:t>）时，整个电路的进位输出</a:t>
            </a:r>
            <a:r>
              <a:rPr lang="en-US" altLang="zh-CN" dirty="0" smtClean="0"/>
              <a:t>C</a:t>
            </a:r>
            <a:r>
              <a:rPr lang="zh-CN" altLang="en-US" dirty="0" smtClean="0"/>
              <a:t>从</a:t>
            </a:r>
            <a:r>
              <a:rPr lang="en-US" altLang="zh-CN" dirty="0" smtClean="0"/>
              <a:t>0</a:t>
            </a:r>
            <a:r>
              <a:rPr lang="zh-CN" altLang="en-US" dirty="0" smtClean="0"/>
              <a:t>变为</a:t>
            </a:r>
            <a:r>
              <a:rPr lang="en-US" altLang="zh-CN" dirty="0" smtClean="0"/>
              <a:t>1</a:t>
            </a:r>
            <a:r>
              <a:rPr lang="zh-CN" altLang="en-US" dirty="0" smtClean="0"/>
              <a:t>。第</a:t>
            </a:r>
            <a:r>
              <a:rPr lang="en-US" altLang="zh-CN" dirty="0" smtClean="0"/>
              <a:t>256</a:t>
            </a:r>
            <a:r>
              <a:rPr lang="zh-CN" altLang="en-US" dirty="0" smtClean="0"/>
              <a:t>个</a:t>
            </a:r>
            <a:r>
              <a:rPr lang="en-US" altLang="zh-CN" dirty="0" smtClean="0"/>
              <a:t>CP</a:t>
            </a:r>
            <a:r>
              <a:rPr lang="zh-CN" altLang="en-US" dirty="0" smtClean="0"/>
              <a:t>到来后，则</a:t>
            </a:r>
            <a:r>
              <a:rPr lang="en-US" altLang="zh-CN" dirty="0" smtClean="0"/>
              <a:t>Q7~Q0 </a:t>
            </a:r>
            <a:r>
              <a:rPr lang="zh-CN" altLang="en-US" dirty="0" smtClean="0"/>
              <a:t>变为</a:t>
            </a:r>
            <a:r>
              <a:rPr lang="en-US" altLang="zh-CN" dirty="0" smtClean="0"/>
              <a:t>0000_0000</a:t>
            </a:r>
            <a:r>
              <a:rPr lang="zh-CN" altLang="en-US" dirty="0" smtClean="0"/>
              <a:t>。</a:t>
            </a:r>
            <a:endParaRPr lang="en-US" altLang="zh-CN" dirty="0" smtClean="0"/>
          </a:p>
          <a:p>
            <a:pPr eaLnBrk="1" hangingPunct="1"/>
            <a:r>
              <a:rPr lang="zh-CN" altLang="en-US" dirty="0" smtClean="0"/>
              <a:t>    </a:t>
            </a:r>
            <a:r>
              <a:rPr lang="en-US" altLang="zh-CN" dirty="0" smtClean="0"/>
              <a:t>[ </a:t>
            </a:r>
            <a:r>
              <a:rPr lang="zh-CN" altLang="zh-CN" dirty="0" smtClean="0"/>
              <a:t>提问：</a:t>
            </a:r>
            <a:r>
              <a:rPr lang="en-US" altLang="zh-CN" dirty="0" smtClean="0"/>
              <a:t>8</a:t>
            </a:r>
            <a:r>
              <a:rPr lang="zh-CN" altLang="zh-CN" dirty="0" smtClean="0"/>
              <a:t>位二进制同步计数器模值为多少？</a:t>
            </a:r>
            <a:r>
              <a:rPr lang="en-US" altLang="zh-CN" dirty="0" smtClean="0"/>
              <a:t>]——</a:t>
            </a:r>
            <a:r>
              <a:rPr lang="en-US" altLang="zh-CN" dirty="0" smtClean="0">
                <a:solidFill>
                  <a:srgbClr val="C00000"/>
                </a:solidFill>
                <a:ea typeface="楷体_GB2312" panose="02010609030101010101" charset="-122"/>
                <a:cs typeface="Arial" panose="020B0604020202020204" pitchFamily="34" charset="0"/>
              </a:rPr>
              <a:t>8</a:t>
            </a:r>
            <a:r>
              <a:rPr lang="zh-CN" altLang="en-US" dirty="0" smtClean="0">
                <a:solidFill>
                  <a:srgbClr val="C00000"/>
                </a:solidFill>
                <a:ea typeface="楷体_GB2312" panose="02010609030101010101" charset="-122"/>
                <a:cs typeface="Arial" panose="020B0604020202020204" pitchFamily="34" charset="0"/>
              </a:rPr>
              <a:t>位二进制同步计数器共有</a:t>
            </a:r>
            <a:r>
              <a:rPr lang="en-US" altLang="zh-CN" dirty="0" smtClean="0">
                <a:solidFill>
                  <a:srgbClr val="C00000"/>
                </a:solidFill>
                <a:ea typeface="楷体_GB2312" panose="02010609030101010101" charset="-122"/>
                <a:cs typeface="Arial" panose="020B0604020202020204" pitchFamily="34" charset="0"/>
              </a:rPr>
              <a:t>2</a:t>
            </a:r>
            <a:r>
              <a:rPr lang="en-US" altLang="zh-CN" baseline="30000" dirty="0" smtClean="0">
                <a:solidFill>
                  <a:srgbClr val="C00000"/>
                </a:solidFill>
                <a:ea typeface="楷体_GB2312" panose="02010609030101010101" charset="-122"/>
                <a:cs typeface="Arial" panose="020B0604020202020204" pitchFamily="34" charset="0"/>
              </a:rPr>
              <a:t>8</a:t>
            </a:r>
            <a:r>
              <a:rPr lang="en-US" altLang="zh-CN" dirty="0" smtClean="0">
                <a:solidFill>
                  <a:srgbClr val="C00000"/>
                </a:solidFill>
                <a:ea typeface="楷体_GB2312" panose="02010609030101010101" charset="-122"/>
                <a:cs typeface="Arial" panose="020B0604020202020204" pitchFamily="34" charset="0"/>
              </a:rPr>
              <a:t>=256</a:t>
            </a:r>
            <a:r>
              <a:rPr lang="zh-CN" altLang="en-US" dirty="0" smtClean="0">
                <a:solidFill>
                  <a:srgbClr val="C00000"/>
                </a:solidFill>
                <a:ea typeface="楷体_GB2312" panose="02010609030101010101" charset="-122"/>
                <a:cs typeface="Arial" panose="020B0604020202020204" pitchFamily="34" charset="0"/>
              </a:rPr>
              <a:t>个计数状态，故其模值为</a:t>
            </a:r>
            <a:r>
              <a:rPr lang="en-US" altLang="zh-CN" dirty="0" smtClean="0">
                <a:solidFill>
                  <a:srgbClr val="C00000"/>
                </a:solidFill>
                <a:ea typeface="楷体_GB2312" panose="02010609030101010101" charset="-122"/>
                <a:cs typeface="Arial" panose="020B0604020202020204" pitchFamily="34" charset="0"/>
              </a:rPr>
              <a:t>256</a:t>
            </a:r>
            <a:r>
              <a:rPr lang="zh-CN" altLang="en-US" dirty="0" smtClean="0">
                <a:solidFill>
                  <a:srgbClr val="C00000"/>
                </a:solidFill>
                <a:ea typeface="楷体_GB2312" panose="02010609030101010101" charset="-122"/>
                <a:cs typeface="Arial" panose="020B0604020202020204" pitchFamily="34" charset="0"/>
              </a:rPr>
              <a:t>。</a:t>
            </a:r>
          </a:p>
          <a:p>
            <a:pPr eaLnBrk="1" hangingPunct="1"/>
            <a:endParaRPr lang="zh-CN" altLang="en-US" dirty="0" smtClean="0"/>
          </a:p>
        </p:txBody>
      </p:sp>
      <p:sp>
        <p:nvSpPr>
          <p:cNvPr id="333828" name="灯片编号占位符 3"/>
          <p:cNvSpPr txBox="1">
            <a:spLocks noGrp="1"/>
          </p:cNvSpPr>
          <p:nvPr/>
        </p:nvSpPr>
        <p:spPr bwMode="auto">
          <a:xfrm>
            <a:off x="3886200" y="8686800"/>
            <a:ext cx="2971800" cy="457200"/>
          </a:xfrm>
          <a:prstGeom prst="rect">
            <a:avLst/>
          </a:prstGeom>
          <a:noFill/>
          <a:ln w="9525">
            <a:noFill/>
            <a:miter lim="800000"/>
          </a:ln>
        </p:spPr>
        <p:txBody>
          <a:bodyPr anchor="b"/>
          <a:lstStyle/>
          <a:p>
            <a:pPr algn="r" eaLnBrk="0" hangingPunct="0">
              <a:lnSpc>
                <a:spcPct val="100000"/>
              </a:lnSpc>
              <a:spcBef>
                <a:spcPct val="0"/>
              </a:spcBef>
            </a:pPr>
            <a:fld id="{164CBE45-EEE4-4B2D-8262-342A8DBCB929}" type="slidenum">
              <a:rPr lang="ko-KR" altLang="en-US" sz="1200">
                <a:solidFill>
                  <a:schemeClr val="accent1"/>
                </a:solidFill>
                <a:latin typeface="Lucida Sans Unicode" panose="020B0602030504020204" pitchFamily="34" charset="0"/>
                <a:ea typeface="Gulim" panose="020B0600000101010101" pitchFamily="50" charset="-127"/>
              </a:rPr>
              <a:pPr algn="r" eaLnBrk="0" hangingPunct="0">
                <a:lnSpc>
                  <a:spcPct val="100000"/>
                </a:lnSpc>
                <a:spcBef>
                  <a:spcPct val="0"/>
                </a:spcBef>
              </a:pPr>
              <a:t>132</a:t>
            </a:fld>
            <a:endParaRPr lang="en-US" altLang="ko-KR" sz="1200">
              <a:solidFill>
                <a:schemeClr val="accent1"/>
              </a:solidFill>
              <a:latin typeface="Lucida Sans Unicode" panose="020B0602030504020204" pitchFamily="34" charset="0"/>
              <a:ea typeface="Gulim" panose="020B0600000101010101" pitchFamily="50" charset="-127"/>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Rot="1" noChangeAspect="1" noChangeArrowheads="1" noTextEdit="1"/>
          </p:cNvSpPr>
          <p:nvPr>
            <p:ph type="sldImg"/>
          </p:nvPr>
        </p:nvSpPr>
        <p:spPr>
          <a:xfrm>
            <a:off x="381000" y="685800"/>
            <a:ext cx="6096000" cy="3429000"/>
          </a:xfrm>
        </p:spPr>
      </p:sp>
      <p:sp>
        <p:nvSpPr>
          <p:cNvPr id="334851" name="Rectangle 3"/>
          <p:cNvSpPr>
            <a:spLocks noGrp="1" noChangeArrowheads="1"/>
          </p:cNvSpPr>
          <p:nvPr>
            <p:ph type="body" idx="1"/>
          </p:nvPr>
        </p:nvSpPr>
        <p:spPr>
          <a:noFill/>
        </p:spPr>
        <p:txBody>
          <a:bodyPr/>
          <a:lstStyle/>
          <a:p>
            <a:r>
              <a:rPr lang="zh-CN" altLang="en-US" b="1" dirty="0" smtClean="0"/>
              <a:t>    </a:t>
            </a:r>
            <a:endParaRPr lang="zh-CN" altLang="en-US" dirty="0" smtClean="0"/>
          </a:p>
          <a:p>
            <a:r>
              <a:rPr lang="zh-CN" altLang="en-US" dirty="0" smtClean="0"/>
              <a:t>    </a:t>
            </a:r>
            <a:endParaRPr lang="en-US" altLang="zh-CN" dirty="0" smtClean="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Rot="1" noChangeAspect="1" noChangeArrowheads="1" noTextEdit="1"/>
          </p:cNvSpPr>
          <p:nvPr>
            <p:ph type="sldImg"/>
          </p:nvPr>
        </p:nvSpPr>
        <p:spPr>
          <a:xfrm>
            <a:off x="381000" y="685800"/>
            <a:ext cx="6096000" cy="3429000"/>
          </a:xfrm>
        </p:spPr>
      </p:sp>
      <p:sp>
        <p:nvSpPr>
          <p:cNvPr id="334851" name="Rectangle 3"/>
          <p:cNvSpPr>
            <a:spLocks noGrp="1" noChangeArrowheads="1"/>
          </p:cNvSpPr>
          <p:nvPr>
            <p:ph type="body" idx="1"/>
          </p:nvPr>
        </p:nvSpPr>
        <p:spPr>
          <a:noFill/>
        </p:spPr>
        <p:txBody>
          <a:bodyPr/>
          <a:lstStyle/>
          <a:p>
            <a:r>
              <a:rPr lang="zh-CN" altLang="en-US" b="1" dirty="0" smtClean="0"/>
              <a:t>    </a:t>
            </a:r>
            <a:r>
              <a:rPr lang="zh-CN" altLang="en-US" dirty="0" smtClean="0"/>
              <a:t>假定计数器从</a:t>
            </a:r>
            <a:r>
              <a:rPr lang="en-US" altLang="zh-CN" dirty="0" smtClean="0"/>
              <a:t>0000</a:t>
            </a:r>
            <a:r>
              <a:rPr lang="zh-CN" altLang="en-US" dirty="0" smtClean="0"/>
              <a:t>状态开始计数。在输入</a:t>
            </a:r>
            <a:r>
              <a:rPr lang="en-US" altLang="zh-CN" dirty="0" smtClean="0"/>
              <a:t>15</a:t>
            </a:r>
            <a:r>
              <a:rPr lang="zh-CN" altLang="en-US" dirty="0" smtClean="0"/>
              <a:t>个</a:t>
            </a:r>
            <a:r>
              <a:rPr lang="en-US" altLang="zh-CN" dirty="0" smtClean="0"/>
              <a:t>CP</a:t>
            </a:r>
            <a:r>
              <a:rPr lang="zh-CN" altLang="en-US" dirty="0" smtClean="0"/>
              <a:t>之前，低位片按时钟信号加</a:t>
            </a:r>
            <a:r>
              <a:rPr lang="en-US" altLang="zh-CN" dirty="0" smtClean="0"/>
              <a:t>1</a:t>
            </a:r>
            <a:r>
              <a:rPr lang="zh-CN" altLang="en-US" dirty="0" smtClean="0"/>
              <a:t>计数，其进位输出</a:t>
            </a:r>
            <a:r>
              <a:rPr lang="en-US" altLang="zh-CN" b="1" dirty="0" smtClean="0"/>
              <a:t>C</a:t>
            </a:r>
            <a:r>
              <a:rPr lang="zh-CN" altLang="en-US" b="1" dirty="0" smtClean="0"/>
              <a:t>都为</a:t>
            </a:r>
            <a:r>
              <a:rPr lang="en-US" altLang="zh-CN" b="1" dirty="0" smtClean="0"/>
              <a:t>0</a:t>
            </a:r>
            <a:r>
              <a:rPr lang="zh-CN" altLang="en-US" dirty="0" smtClean="0"/>
              <a:t>，则</a:t>
            </a:r>
            <a:r>
              <a:rPr lang="en-US" altLang="zh-CN" b="1" dirty="0" smtClean="0"/>
              <a:t>CP2=/C=1</a:t>
            </a:r>
            <a:r>
              <a:rPr lang="zh-CN" altLang="en-US" dirty="0" smtClean="0"/>
              <a:t>，高位片不工作，保持</a:t>
            </a:r>
            <a:r>
              <a:rPr lang="en-US" altLang="zh-CN" dirty="0" smtClean="0"/>
              <a:t>0000</a:t>
            </a:r>
            <a:r>
              <a:rPr lang="zh-CN" altLang="en-US" dirty="0" smtClean="0"/>
              <a:t>不变。</a:t>
            </a:r>
          </a:p>
          <a:p>
            <a:r>
              <a:rPr lang="zh-CN" altLang="en-US" dirty="0" smtClean="0"/>
              <a:t>    当输入</a:t>
            </a:r>
            <a:r>
              <a:rPr lang="en-US" altLang="zh-CN" dirty="0" smtClean="0"/>
              <a:t>15</a:t>
            </a:r>
            <a:r>
              <a:rPr lang="zh-CN" altLang="en-US" dirty="0" smtClean="0"/>
              <a:t>个</a:t>
            </a:r>
            <a:r>
              <a:rPr lang="en-US" altLang="zh-CN" dirty="0" smtClean="0"/>
              <a:t>CP</a:t>
            </a:r>
            <a:r>
              <a:rPr lang="zh-CN" altLang="en-US" dirty="0" smtClean="0"/>
              <a:t>后，低位片的状态变为</a:t>
            </a:r>
            <a:r>
              <a:rPr lang="en-US" altLang="zh-CN" dirty="0" smtClean="0"/>
              <a:t>1111</a:t>
            </a:r>
            <a:r>
              <a:rPr lang="zh-CN" altLang="en-US" dirty="0" smtClean="0"/>
              <a:t>，使其进位输出</a:t>
            </a:r>
            <a:r>
              <a:rPr lang="en-US" altLang="zh-CN" b="1" dirty="0" smtClean="0"/>
              <a:t>C</a:t>
            </a:r>
            <a:r>
              <a:rPr lang="zh-CN" altLang="en-US" b="1" dirty="0" smtClean="0"/>
              <a:t>从</a:t>
            </a:r>
            <a:r>
              <a:rPr lang="en-US" altLang="zh-CN" b="1" dirty="0" smtClean="0"/>
              <a:t>0</a:t>
            </a:r>
            <a:r>
              <a:rPr lang="zh-CN" altLang="en-US" b="1" dirty="0" smtClean="0"/>
              <a:t>变为</a:t>
            </a:r>
            <a:r>
              <a:rPr lang="en-US" altLang="zh-CN" b="1" dirty="0" smtClean="0"/>
              <a:t>1</a:t>
            </a:r>
            <a:r>
              <a:rPr lang="zh-CN" altLang="en-US" dirty="0" smtClean="0"/>
              <a:t>，则</a:t>
            </a:r>
            <a:r>
              <a:rPr lang="en-US" altLang="zh-CN" b="1" dirty="0" smtClean="0"/>
              <a:t>CP2=/C=0</a:t>
            </a:r>
            <a:r>
              <a:rPr lang="zh-CN" altLang="en-US" dirty="0" smtClean="0"/>
              <a:t>。</a:t>
            </a:r>
          </a:p>
          <a:p>
            <a:r>
              <a:rPr lang="zh-CN" altLang="en-US" dirty="0" smtClean="0"/>
              <a:t>    当第</a:t>
            </a:r>
            <a:r>
              <a:rPr lang="en-US" altLang="zh-CN" dirty="0" smtClean="0"/>
              <a:t>16</a:t>
            </a:r>
            <a:r>
              <a:rPr lang="zh-CN" altLang="en-US" dirty="0" smtClean="0"/>
              <a:t>个</a:t>
            </a:r>
            <a:r>
              <a:rPr lang="en-US" altLang="zh-CN" dirty="0" smtClean="0"/>
              <a:t>CP</a:t>
            </a:r>
            <a:r>
              <a:rPr lang="zh-CN" altLang="en-US" dirty="0" smtClean="0"/>
              <a:t>到来后，低位片的状态由</a:t>
            </a:r>
            <a:r>
              <a:rPr lang="en-US" altLang="zh-CN" dirty="0" smtClean="0"/>
              <a:t>1111</a:t>
            </a:r>
            <a:r>
              <a:rPr lang="zh-CN" altLang="en-US" dirty="0" smtClean="0"/>
              <a:t>变为</a:t>
            </a:r>
            <a:r>
              <a:rPr lang="en-US" altLang="zh-CN" dirty="0" smtClean="0"/>
              <a:t>0000</a:t>
            </a:r>
            <a:r>
              <a:rPr lang="zh-CN" altLang="en-US" dirty="0" smtClean="0"/>
              <a:t>，</a:t>
            </a:r>
            <a:r>
              <a:rPr lang="en-US" altLang="zh-CN" b="1" dirty="0" smtClean="0"/>
              <a:t>C</a:t>
            </a:r>
            <a:r>
              <a:rPr lang="zh-CN" altLang="en-US" b="1" dirty="0" smtClean="0"/>
              <a:t>从</a:t>
            </a:r>
            <a:r>
              <a:rPr lang="en-US" altLang="zh-CN" b="1" dirty="0" smtClean="0"/>
              <a:t>1</a:t>
            </a:r>
            <a:r>
              <a:rPr lang="zh-CN" altLang="en-US" b="1" dirty="0" smtClean="0"/>
              <a:t>变为</a:t>
            </a:r>
            <a:r>
              <a:rPr lang="en-US" altLang="zh-CN" b="1" dirty="0" smtClean="0"/>
              <a:t>0</a:t>
            </a:r>
            <a:r>
              <a:rPr lang="zh-CN" altLang="en-US" dirty="0" smtClean="0"/>
              <a:t>，则</a:t>
            </a:r>
            <a:r>
              <a:rPr lang="en-US" altLang="zh-CN" b="1" dirty="0" smtClean="0"/>
              <a:t>CP2</a:t>
            </a:r>
            <a:r>
              <a:rPr lang="zh-CN" altLang="en-US" b="1" dirty="0" smtClean="0"/>
              <a:t>从</a:t>
            </a:r>
            <a:r>
              <a:rPr lang="en-US" altLang="zh-CN" b="1" dirty="0" smtClean="0"/>
              <a:t>0</a:t>
            </a:r>
            <a:r>
              <a:rPr lang="zh-CN" altLang="en-US" b="1" dirty="0" smtClean="0"/>
              <a:t>变为</a:t>
            </a:r>
            <a:r>
              <a:rPr lang="en-US" altLang="zh-CN" b="1" dirty="0" smtClean="0"/>
              <a:t>1</a:t>
            </a:r>
            <a:r>
              <a:rPr lang="zh-CN" altLang="en-US" dirty="0" smtClean="0"/>
              <a:t>，使</a:t>
            </a:r>
            <a:r>
              <a:rPr lang="zh-CN" altLang="en-US" b="1" dirty="0" smtClean="0"/>
              <a:t>高位片加</a:t>
            </a:r>
            <a:r>
              <a:rPr lang="en-US" altLang="zh-CN" b="1" dirty="0" smtClean="0"/>
              <a:t>1</a:t>
            </a:r>
            <a:r>
              <a:rPr lang="zh-CN" altLang="en-US" b="1" dirty="0" smtClean="0"/>
              <a:t>计数</a:t>
            </a:r>
            <a:r>
              <a:rPr lang="zh-CN" altLang="en-US" dirty="0" smtClean="0"/>
              <a:t>，状态由</a:t>
            </a:r>
            <a:r>
              <a:rPr lang="en-US" altLang="zh-CN" dirty="0" smtClean="0"/>
              <a:t>0000</a:t>
            </a:r>
            <a:r>
              <a:rPr lang="zh-CN" altLang="en-US" dirty="0" smtClean="0"/>
              <a:t>变为</a:t>
            </a:r>
            <a:r>
              <a:rPr lang="en-US" altLang="zh-CN" dirty="0" smtClean="0"/>
              <a:t>0001</a:t>
            </a:r>
            <a:r>
              <a:rPr lang="zh-CN" altLang="en-US" dirty="0" smtClean="0"/>
              <a:t>。</a:t>
            </a:r>
          </a:p>
          <a:p>
            <a:r>
              <a:rPr lang="zh-CN" altLang="en-US" dirty="0" smtClean="0"/>
              <a:t>    当第</a:t>
            </a:r>
            <a:r>
              <a:rPr lang="en-US" altLang="zh-CN" dirty="0" smtClean="0"/>
              <a:t>17</a:t>
            </a:r>
            <a:r>
              <a:rPr lang="zh-CN" altLang="en-US" dirty="0" smtClean="0"/>
              <a:t>个</a:t>
            </a:r>
            <a:r>
              <a:rPr lang="en-US" altLang="zh-CN" dirty="0" smtClean="0"/>
              <a:t>CP</a:t>
            </a:r>
            <a:r>
              <a:rPr lang="zh-CN" altLang="en-US" dirty="0" smtClean="0"/>
              <a:t>到来后，低位片的状态由</a:t>
            </a:r>
            <a:r>
              <a:rPr lang="en-US" altLang="zh-CN" dirty="0" smtClean="0"/>
              <a:t>0000</a:t>
            </a:r>
            <a:r>
              <a:rPr lang="zh-CN" altLang="en-US" dirty="0" smtClean="0"/>
              <a:t>变为</a:t>
            </a:r>
            <a:r>
              <a:rPr lang="en-US" altLang="zh-CN" dirty="0" smtClean="0"/>
              <a:t>0001</a:t>
            </a:r>
            <a:r>
              <a:rPr lang="zh-CN" altLang="en-US" dirty="0" smtClean="0"/>
              <a:t>；由于低位片的</a:t>
            </a:r>
            <a:r>
              <a:rPr lang="en-US" altLang="zh-CN" b="1" dirty="0" smtClean="0"/>
              <a:t>C</a:t>
            </a:r>
            <a:r>
              <a:rPr lang="zh-CN" altLang="en-US" b="1" dirty="0" smtClean="0"/>
              <a:t>为</a:t>
            </a:r>
            <a:r>
              <a:rPr lang="en-US" altLang="zh-CN" b="1" dirty="0" smtClean="0"/>
              <a:t>0</a:t>
            </a:r>
            <a:r>
              <a:rPr lang="zh-CN" altLang="en-US" dirty="0" smtClean="0"/>
              <a:t>，则</a:t>
            </a:r>
            <a:r>
              <a:rPr lang="en-US" altLang="zh-CN" b="1" dirty="0" smtClean="0"/>
              <a:t>CP2=/C=1</a:t>
            </a:r>
            <a:r>
              <a:rPr lang="zh-CN" altLang="en-US" dirty="0" smtClean="0"/>
              <a:t>，高位片不工作，保持状态</a:t>
            </a:r>
            <a:r>
              <a:rPr lang="en-US" altLang="zh-CN" dirty="0" smtClean="0"/>
              <a:t>0001</a:t>
            </a:r>
            <a:r>
              <a:rPr lang="zh-CN" altLang="en-US" dirty="0" smtClean="0"/>
              <a:t>不变。</a:t>
            </a:r>
          </a:p>
          <a:p>
            <a:r>
              <a:rPr lang="zh-CN" altLang="en-US" dirty="0" smtClean="0"/>
              <a:t>    可见高位片是每隔</a:t>
            </a:r>
            <a:r>
              <a:rPr lang="en-US" altLang="zh-CN" dirty="0" smtClean="0"/>
              <a:t>16</a:t>
            </a:r>
            <a:r>
              <a:rPr lang="zh-CN" altLang="en-US" dirty="0" smtClean="0"/>
              <a:t>个</a:t>
            </a:r>
            <a:r>
              <a:rPr lang="en-US" altLang="zh-CN" dirty="0" smtClean="0"/>
              <a:t>CP</a:t>
            </a:r>
            <a:r>
              <a:rPr lang="zh-CN" altLang="en-US" dirty="0" smtClean="0"/>
              <a:t>，才能完成一次计数操作。</a:t>
            </a:r>
            <a:endParaRPr lang="en-US" altLang="zh-CN" dirty="0" smtClean="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Rot="1" noChangeAspect="1" noChangeArrowheads="1" noTextEdit="1"/>
          </p:cNvSpPr>
          <p:nvPr>
            <p:ph type="sldImg"/>
          </p:nvPr>
        </p:nvSpPr>
        <p:spPr>
          <a:xfrm>
            <a:off x="381000" y="685800"/>
            <a:ext cx="6096000" cy="3429000"/>
          </a:xfrm>
        </p:spPr>
      </p:sp>
      <p:sp>
        <p:nvSpPr>
          <p:cNvPr id="335875" name="Rectangle 3"/>
          <p:cNvSpPr>
            <a:spLocks noGrp="1" noChangeArrowheads="1"/>
          </p:cNvSpPr>
          <p:nvPr>
            <p:ph type="body" idx="1"/>
          </p:nvPr>
        </p:nvSpPr>
        <p:spPr>
          <a:noFill/>
        </p:spPr>
        <p:txBody>
          <a:bodyPr/>
          <a:lstStyle/>
          <a:p>
            <a:r>
              <a:rPr lang="zh-CN" altLang="en-US" dirty="0" smtClean="0">
                <a:solidFill>
                  <a:srgbClr val="CC0066"/>
                </a:solidFill>
                <a:cs typeface="Arial" panose="020B0604020202020204" pitchFamily="34" charset="0"/>
              </a:rPr>
              <a:t>    反馈复位法</a:t>
            </a:r>
            <a:r>
              <a:rPr lang="en-US" altLang="zh-CN" dirty="0" smtClean="0">
                <a:solidFill>
                  <a:srgbClr val="CC0066"/>
                </a:solidFill>
                <a:cs typeface="Arial" panose="020B0604020202020204" pitchFamily="34" charset="0"/>
              </a:rPr>
              <a:t>——</a:t>
            </a:r>
            <a:r>
              <a:rPr lang="zh-CN" altLang="en-US" dirty="0" smtClean="0">
                <a:solidFill>
                  <a:srgbClr val="CC0066"/>
                </a:solidFill>
                <a:cs typeface="Arial" panose="020B0604020202020204" pitchFamily="34" charset="0"/>
              </a:rPr>
              <a:t>反馈复位法是利用计数器的复位功能，</a:t>
            </a:r>
            <a:r>
              <a:rPr lang="zh-CN" altLang="en-US" sz="1200" dirty="0" smtClean="0"/>
              <a:t>改变计数器的模值，得到任意进制计数器。</a:t>
            </a:r>
            <a:r>
              <a:rPr lang="zh-CN" altLang="en-US" dirty="0" smtClean="0">
                <a:solidFill>
                  <a:srgbClr val="CC0066"/>
                </a:solidFill>
                <a:cs typeface="Arial" panose="020B0604020202020204" pitchFamily="34" charset="0"/>
              </a:rPr>
              <a:t>当计到规定的模值时，反馈复位逻辑电路产生复位信号</a:t>
            </a:r>
            <a:r>
              <a:rPr lang="en-US" altLang="zh-CN" dirty="0" smtClean="0">
                <a:solidFill>
                  <a:srgbClr val="CC0066"/>
                </a:solidFill>
                <a:cs typeface="Arial" panose="020B0604020202020204" pitchFamily="34" charset="0"/>
              </a:rPr>
              <a:t>,</a:t>
            </a:r>
            <a:r>
              <a:rPr lang="zh-CN" altLang="en-US" dirty="0" smtClean="0">
                <a:solidFill>
                  <a:srgbClr val="CC0066"/>
                </a:solidFill>
                <a:cs typeface="Arial" panose="020B0604020202020204" pitchFamily="34" charset="0"/>
              </a:rPr>
              <a:t>并反馈到各计数器的复位端</a:t>
            </a:r>
            <a:r>
              <a:rPr lang="en-US" altLang="zh-CN" dirty="0" smtClean="0">
                <a:solidFill>
                  <a:srgbClr val="CC0066"/>
                </a:solidFill>
                <a:cs typeface="Arial" panose="020B0604020202020204" pitchFamily="34" charset="0"/>
              </a:rPr>
              <a:t>,</a:t>
            </a:r>
            <a:r>
              <a:rPr lang="zh-CN" altLang="en-US" dirty="0" smtClean="0">
                <a:solidFill>
                  <a:srgbClr val="CC0066"/>
                </a:solidFill>
                <a:cs typeface="Arial" panose="020B0604020202020204" pitchFamily="34" charset="0"/>
              </a:rPr>
              <a:t>强制使计数器所有输出为</a:t>
            </a:r>
            <a:r>
              <a:rPr lang="en-US" altLang="zh-CN" dirty="0" smtClean="0">
                <a:solidFill>
                  <a:srgbClr val="CC0066"/>
                </a:solidFill>
                <a:cs typeface="Arial" panose="020B0604020202020204" pitchFamily="34" charset="0"/>
              </a:rPr>
              <a:t>0</a:t>
            </a:r>
            <a:r>
              <a:rPr lang="zh-CN" altLang="en-US" dirty="0" smtClean="0">
                <a:solidFill>
                  <a:srgbClr val="CC0066"/>
                </a:solidFill>
                <a:cs typeface="Arial" panose="020B0604020202020204" pitchFamily="34" charset="0"/>
              </a:rPr>
              <a:t>。则当下一个时钟到来时，又开始下一个计数循环。</a:t>
            </a:r>
            <a:endParaRPr lang="en-US" altLang="zh-CN" dirty="0" smtClean="0">
              <a:solidFill>
                <a:srgbClr val="CC0066"/>
              </a:solidFill>
              <a:cs typeface="Arial" panose="020B0604020202020204" pitchFamily="34" charset="0"/>
            </a:endParaRPr>
          </a:p>
          <a:p>
            <a:r>
              <a:rPr lang="zh-CN" altLang="en-US" dirty="0" smtClean="0">
                <a:solidFill>
                  <a:srgbClr val="CC0066"/>
                </a:solidFill>
                <a:cs typeface="Arial" panose="020B0604020202020204" pitchFamily="34" charset="0"/>
              </a:rPr>
              <a:t>    </a:t>
            </a:r>
            <a:r>
              <a:rPr lang="zh-CN" altLang="en-US" dirty="0" smtClean="0"/>
              <a:t>预置法包括输出</a:t>
            </a:r>
            <a:r>
              <a:rPr lang="en-US" altLang="zh-CN" dirty="0" smtClean="0"/>
              <a:t>C</a:t>
            </a:r>
            <a:r>
              <a:rPr lang="zh-CN" altLang="en-US" dirty="0" smtClean="0"/>
              <a:t>预置法和输出</a:t>
            </a:r>
            <a:r>
              <a:rPr lang="en-US" altLang="zh-CN" dirty="0" smtClean="0"/>
              <a:t>Q</a:t>
            </a:r>
            <a:r>
              <a:rPr lang="zh-CN" altLang="en-US" dirty="0" smtClean="0"/>
              <a:t>预置法。</a:t>
            </a:r>
            <a:endParaRPr lang="zh-CN" altLang="en-US" b="1" dirty="0" smtClean="0"/>
          </a:p>
          <a:p>
            <a:r>
              <a:rPr lang="zh-CN" altLang="en-US" dirty="0" smtClean="0"/>
              <a:t>    </a:t>
            </a:r>
            <a:r>
              <a:rPr lang="en-US" altLang="zh-CN" dirty="0" smtClean="0"/>
              <a:t>[</a:t>
            </a:r>
            <a:r>
              <a:rPr lang="zh-CN" altLang="en-US" dirty="0" smtClean="0"/>
              <a:t>教材</a:t>
            </a:r>
            <a:r>
              <a:rPr lang="en-US" altLang="zh-CN" dirty="0" smtClean="0"/>
              <a:t>P161</a:t>
            </a:r>
            <a:r>
              <a:rPr lang="zh-CN" altLang="en-US" dirty="0" smtClean="0"/>
              <a:t>例</a:t>
            </a:r>
            <a:r>
              <a:rPr lang="en-US" altLang="zh-CN" dirty="0" smtClean="0"/>
              <a:t>6.7]</a:t>
            </a:r>
          </a:p>
          <a:p>
            <a:r>
              <a:rPr lang="zh-CN" altLang="en-US" dirty="0" smtClean="0"/>
              <a:t>    从图中看出，当计到</a:t>
            </a:r>
            <a:r>
              <a:rPr lang="en-US" altLang="zh-CN" dirty="0" smtClean="0"/>
              <a:t>60</a:t>
            </a:r>
            <a:r>
              <a:rPr lang="zh-CN" altLang="en-US" dirty="0" smtClean="0"/>
              <a:t>时，</a:t>
            </a:r>
            <a:r>
              <a:rPr lang="en-US" altLang="zh-CN" dirty="0" smtClean="0"/>
              <a:t>/R</a:t>
            </a:r>
            <a:r>
              <a:rPr lang="en-US" altLang="zh-CN" baseline="-25000" dirty="0" smtClean="0"/>
              <a:t>D</a:t>
            </a:r>
            <a:r>
              <a:rPr lang="zh-CN" altLang="en-US" dirty="0" smtClean="0"/>
              <a:t>变为</a:t>
            </a:r>
            <a:r>
              <a:rPr lang="en-US" altLang="zh-CN" dirty="0" smtClean="0"/>
              <a:t>0</a:t>
            </a:r>
            <a:r>
              <a:rPr lang="zh-CN" altLang="en-US" dirty="0" smtClean="0"/>
              <a:t>，使</a:t>
            </a:r>
            <a:r>
              <a:rPr lang="en-US" altLang="zh-CN" dirty="0" smtClean="0"/>
              <a:t>2</a:t>
            </a:r>
            <a:r>
              <a:rPr lang="zh-CN" altLang="en-US" dirty="0" smtClean="0"/>
              <a:t>片</a:t>
            </a:r>
            <a:r>
              <a:rPr lang="en-US" altLang="zh-CN" dirty="0" smtClean="0"/>
              <a:t>74161</a:t>
            </a:r>
            <a:r>
              <a:rPr lang="zh-CN" altLang="en-US" dirty="0" smtClean="0"/>
              <a:t>清</a:t>
            </a:r>
            <a:r>
              <a:rPr lang="en-US" altLang="zh-CN" dirty="0" smtClean="0"/>
              <a:t>0</a:t>
            </a:r>
            <a:r>
              <a:rPr lang="zh-CN" altLang="en-US" dirty="0" smtClean="0"/>
              <a:t>，从而完成一个模为</a:t>
            </a:r>
            <a:r>
              <a:rPr lang="en-US" altLang="zh-CN" dirty="0" smtClean="0"/>
              <a:t>60</a:t>
            </a:r>
            <a:r>
              <a:rPr lang="zh-CN" altLang="en-US" dirty="0" smtClean="0"/>
              <a:t>的计数循环。</a:t>
            </a: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Rot="1" noChangeAspect="1" noChangeArrowheads="1" noTextEdit="1"/>
          </p:cNvSpPr>
          <p:nvPr>
            <p:ph type="sldImg"/>
          </p:nvPr>
        </p:nvSpPr>
        <p:spPr>
          <a:xfrm>
            <a:off x="381000" y="685800"/>
            <a:ext cx="6096000" cy="3429000"/>
          </a:xfrm>
        </p:spPr>
      </p:sp>
      <p:sp>
        <p:nvSpPr>
          <p:cNvPr id="336899" name="Rectangle 3"/>
          <p:cNvSpPr>
            <a:spLocks noGrp="1" noChangeArrowheads="1"/>
          </p:cNvSpPr>
          <p:nvPr>
            <p:ph type="body" idx="1"/>
          </p:nvPr>
        </p:nvSpPr>
        <p:spPr>
          <a:noFill/>
        </p:spPr>
        <p:txBody>
          <a:bodyPr/>
          <a:lstStyle/>
          <a:p>
            <a:r>
              <a:rPr lang="zh-CN" altLang="en-US" smtClean="0"/>
              <a:t>    </a:t>
            </a:r>
            <a:endParaRPr lang="en-US" altLang="zh-CN" smtClean="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Rot="1" noChangeAspect="1" noChangeArrowheads="1" noTextEdit="1"/>
          </p:cNvSpPr>
          <p:nvPr>
            <p:ph type="sldImg"/>
          </p:nvPr>
        </p:nvSpPr>
        <p:spPr>
          <a:xfrm>
            <a:off x="381000" y="685800"/>
            <a:ext cx="6096000" cy="3429000"/>
          </a:xfrm>
        </p:spPr>
      </p:sp>
      <p:sp>
        <p:nvSpPr>
          <p:cNvPr id="337923" name="Rectangle 3"/>
          <p:cNvSpPr>
            <a:spLocks noGrp="1" noChangeArrowheads="1"/>
          </p:cNvSpPr>
          <p:nvPr>
            <p:ph type="body" idx="1"/>
          </p:nvPr>
        </p:nvSpPr>
        <p:spPr>
          <a:noFill/>
        </p:spPr>
        <p:txBody>
          <a:bodyPr/>
          <a:lstStyle/>
          <a:p>
            <a:r>
              <a:rPr lang="zh-CN" altLang="en-US" smtClean="0"/>
              <a:t>    当计数器计到</a:t>
            </a:r>
            <a:r>
              <a:rPr lang="en-US" altLang="zh-CN" smtClean="0"/>
              <a:t>1111</a:t>
            </a:r>
            <a:r>
              <a:rPr lang="zh-CN" altLang="en-US" smtClean="0"/>
              <a:t>时，产生进位</a:t>
            </a:r>
            <a:r>
              <a:rPr lang="en-US" altLang="zh-CN" smtClean="0"/>
              <a:t>C=1</a:t>
            </a:r>
            <a:r>
              <a:rPr lang="zh-CN" altLang="en-US" smtClean="0"/>
              <a:t> ，由于</a:t>
            </a:r>
            <a:r>
              <a:rPr lang="en-US" altLang="zh-CN" smtClean="0"/>
              <a:t>C</a:t>
            </a:r>
            <a:r>
              <a:rPr lang="zh-CN" altLang="en-US" smtClean="0"/>
              <a:t>反相后接</a:t>
            </a:r>
            <a:r>
              <a:rPr lang="en-US" altLang="zh-CN" smtClean="0"/>
              <a:t>/LD</a:t>
            </a:r>
            <a:r>
              <a:rPr lang="zh-CN" altLang="en-US" smtClean="0"/>
              <a:t>，使</a:t>
            </a:r>
            <a:r>
              <a:rPr lang="en-US" altLang="zh-CN" smtClean="0"/>
              <a:t>/LD=0</a:t>
            </a:r>
            <a:r>
              <a:rPr lang="zh-CN" altLang="en-US" smtClean="0"/>
              <a:t>， 则将预置数据</a:t>
            </a:r>
            <a:r>
              <a:rPr lang="en-US" altLang="zh-CN" smtClean="0"/>
              <a:t>0110</a:t>
            </a:r>
            <a:r>
              <a:rPr lang="zh-CN" altLang="en-US" smtClean="0"/>
              <a:t>打入计数器；再来一个</a:t>
            </a:r>
            <a:r>
              <a:rPr lang="en-US" altLang="zh-CN" smtClean="0"/>
              <a:t>CP</a:t>
            </a:r>
            <a:r>
              <a:rPr lang="zh-CN" altLang="en-US" smtClean="0"/>
              <a:t>时，在此基础上加</a:t>
            </a:r>
            <a:r>
              <a:rPr lang="en-US" altLang="zh-CN" smtClean="0"/>
              <a:t>1</a:t>
            </a:r>
            <a:r>
              <a:rPr lang="zh-CN" altLang="en-US" smtClean="0"/>
              <a:t>计数，一直计到</a:t>
            </a:r>
            <a:r>
              <a:rPr lang="en-US" altLang="zh-CN" smtClean="0"/>
              <a:t>1111</a:t>
            </a:r>
            <a:r>
              <a:rPr lang="zh-CN" altLang="en-US" smtClean="0"/>
              <a:t>，从而实现了模值的改变（从</a:t>
            </a:r>
            <a:r>
              <a:rPr lang="en-US" altLang="zh-CN" smtClean="0"/>
              <a:t>M=16</a:t>
            </a:r>
            <a:r>
              <a:rPr lang="zh-CN" altLang="en-US" smtClean="0"/>
              <a:t>变为</a:t>
            </a:r>
            <a:r>
              <a:rPr lang="en-US" altLang="zh-CN" smtClean="0"/>
              <a:t>10</a:t>
            </a:r>
            <a:r>
              <a:rPr lang="zh-CN" altLang="en-US" smtClean="0"/>
              <a:t>）。</a:t>
            </a:r>
            <a:endParaRPr lang="en-US" altLang="zh-CN" smtClean="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Rot="1" noChangeAspect="1" noChangeArrowheads="1" noTextEdit="1"/>
          </p:cNvSpPr>
          <p:nvPr>
            <p:ph type="sldImg"/>
          </p:nvPr>
        </p:nvSpPr>
        <p:spPr>
          <a:xfrm>
            <a:off x="381000" y="685800"/>
            <a:ext cx="6096000" cy="3429000"/>
          </a:xfrm>
        </p:spPr>
      </p:sp>
      <p:sp>
        <p:nvSpPr>
          <p:cNvPr id="338947" name="Rectangle 3"/>
          <p:cNvSpPr>
            <a:spLocks noGrp="1" noChangeArrowheads="1"/>
          </p:cNvSpPr>
          <p:nvPr>
            <p:ph type="body" idx="1"/>
          </p:nvPr>
        </p:nvSpPr>
        <p:spPr>
          <a:noFill/>
        </p:spPr>
        <p:txBody>
          <a:bodyPr/>
          <a:lstStyle/>
          <a:p>
            <a:r>
              <a:rPr lang="zh-CN" altLang="en-US" smtClean="0"/>
              <a:t>    </a:t>
            </a:r>
            <a:r>
              <a:rPr lang="zh-CN" altLang="zh-CN" smtClean="0"/>
              <a:t>例如我们要利用</a:t>
            </a:r>
            <a:r>
              <a:rPr lang="en-US" altLang="zh-CN" smtClean="0"/>
              <a:t>4</a:t>
            </a:r>
            <a:r>
              <a:rPr lang="zh-CN" altLang="zh-CN" smtClean="0"/>
              <a:t>位二进制计数器</a:t>
            </a:r>
            <a:r>
              <a:rPr lang="en-US" altLang="zh-CN" smtClean="0"/>
              <a:t>74161</a:t>
            </a:r>
            <a:r>
              <a:rPr lang="zh-CN" altLang="zh-CN" smtClean="0"/>
              <a:t>实现十进制计数器。</a:t>
            </a:r>
            <a:r>
              <a:rPr lang="en-US" altLang="zh-CN" smtClean="0"/>
              <a:t>74161</a:t>
            </a:r>
            <a:r>
              <a:rPr lang="zh-CN" altLang="zh-CN" smtClean="0"/>
              <a:t>从</a:t>
            </a:r>
            <a:r>
              <a:rPr lang="en-US" altLang="zh-CN" smtClean="0"/>
              <a:t>0000</a:t>
            </a:r>
            <a:r>
              <a:rPr lang="zh-CN" altLang="zh-CN" smtClean="0"/>
              <a:t>计到最大值</a:t>
            </a:r>
            <a:r>
              <a:rPr lang="en-US" altLang="zh-CN" smtClean="0"/>
              <a:t>1111</a:t>
            </a:r>
            <a:r>
              <a:rPr lang="zh-CN" altLang="zh-CN" smtClean="0"/>
              <a:t>，其模值为</a:t>
            </a:r>
            <a:r>
              <a:rPr lang="en-US" altLang="zh-CN" smtClean="0"/>
              <a:t>16</a:t>
            </a:r>
            <a:r>
              <a:rPr lang="zh-CN" altLang="zh-CN" smtClean="0"/>
              <a:t>。但如果我们让它最大只计到</a:t>
            </a:r>
            <a:r>
              <a:rPr lang="en-US" altLang="zh-CN" smtClean="0"/>
              <a:t>1001</a:t>
            </a:r>
            <a:r>
              <a:rPr lang="zh-CN" altLang="zh-CN" smtClean="0"/>
              <a:t>（</a:t>
            </a:r>
            <a:r>
              <a:rPr lang="en-US" altLang="zh-CN" smtClean="0"/>
              <a:t>=10-1= 9</a:t>
            </a:r>
            <a:r>
              <a:rPr lang="zh-CN" altLang="zh-CN" smtClean="0"/>
              <a:t>）就回到</a:t>
            </a:r>
            <a:r>
              <a:rPr lang="en-US" altLang="zh-CN" smtClean="0"/>
              <a:t>0000</a:t>
            </a:r>
            <a:r>
              <a:rPr lang="zh-CN" altLang="zh-CN" smtClean="0"/>
              <a:t>，则其模值就变为了</a:t>
            </a:r>
            <a:r>
              <a:rPr lang="en-US" altLang="zh-CN" smtClean="0"/>
              <a:t>10</a:t>
            </a:r>
            <a:r>
              <a:rPr lang="zh-CN" altLang="zh-CN" smtClean="0"/>
              <a:t>——提前使计数器结束计数循环。</a:t>
            </a:r>
          </a:p>
          <a:p>
            <a:endParaRPr lang="zh-CN" altLang="en-US" smtClean="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Rot="1" noChangeAspect="1" noChangeArrowheads="1" noTextEdit="1"/>
          </p:cNvSpPr>
          <p:nvPr>
            <p:ph type="sldImg"/>
          </p:nvPr>
        </p:nvSpPr>
        <p:spPr>
          <a:xfrm>
            <a:off x="381000" y="685800"/>
            <a:ext cx="6096000" cy="3429000"/>
          </a:xfrm>
        </p:spPr>
      </p:sp>
      <p:sp>
        <p:nvSpPr>
          <p:cNvPr id="339971" name="Rectangle 3"/>
          <p:cNvSpPr>
            <a:spLocks noGrp="1" noChangeArrowheads="1"/>
          </p:cNvSpPr>
          <p:nvPr>
            <p:ph type="body" idx="1"/>
          </p:nvPr>
        </p:nvSpPr>
        <p:spPr>
          <a:noFill/>
        </p:spPr>
        <p:txBody>
          <a:bodyPr/>
          <a:lstStyle/>
          <a:p>
            <a:pPr algn="just">
              <a:lnSpc>
                <a:spcPct val="90000"/>
              </a:lnSpc>
              <a:spcBef>
                <a:spcPct val="50000"/>
              </a:spcBef>
            </a:pPr>
            <a:r>
              <a:rPr lang="en-US" altLang="zh-CN" dirty="0" smtClean="0"/>
              <a:t>[</a:t>
            </a:r>
            <a:r>
              <a:rPr lang="zh-CN" altLang="en-US" dirty="0" smtClean="0"/>
              <a:t>教材</a:t>
            </a:r>
            <a:r>
              <a:rPr lang="en-US" altLang="zh-CN" dirty="0" smtClean="0"/>
              <a:t>P162</a:t>
            </a:r>
            <a:r>
              <a:rPr lang="zh-CN" altLang="en-US" dirty="0" smtClean="0"/>
              <a:t>例</a:t>
            </a:r>
            <a:r>
              <a:rPr lang="en-US" altLang="zh-CN" dirty="0" smtClean="0"/>
              <a:t>6.9]</a:t>
            </a:r>
          </a:p>
          <a:p>
            <a:pPr algn="just">
              <a:lnSpc>
                <a:spcPct val="90000"/>
              </a:lnSpc>
              <a:spcBef>
                <a:spcPct val="50000"/>
              </a:spcBef>
            </a:pPr>
            <a:r>
              <a:rPr lang="zh-CN" altLang="en-US" dirty="0" smtClean="0"/>
              <a:t>当计数器计到</a:t>
            </a:r>
            <a:r>
              <a:rPr lang="en-US" altLang="zh-CN" dirty="0" smtClean="0"/>
              <a:t>1001</a:t>
            </a:r>
            <a:r>
              <a:rPr lang="zh-CN" altLang="en-US" dirty="0" smtClean="0"/>
              <a:t>时，产生</a:t>
            </a:r>
            <a:r>
              <a:rPr lang="en-US" altLang="zh-CN" dirty="0" smtClean="0"/>
              <a:t>/LD=/(Q3Q0)=0</a:t>
            </a:r>
            <a:r>
              <a:rPr lang="zh-CN" altLang="en-US" dirty="0" smtClean="0"/>
              <a:t>， 则将预置数据</a:t>
            </a:r>
            <a:r>
              <a:rPr lang="en-US" altLang="zh-CN" dirty="0" smtClean="0"/>
              <a:t>0000</a:t>
            </a:r>
            <a:r>
              <a:rPr lang="zh-CN" altLang="en-US" dirty="0" smtClean="0"/>
              <a:t>打入计数器；再来一个</a:t>
            </a:r>
            <a:r>
              <a:rPr lang="en-US" altLang="zh-CN" dirty="0" smtClean="0"/>
              <a:t>CP</a:t>
            </a:r>
            <a:r>
              <a:rPr lang="zh-CN" altLang="en-US" dirty="0" smtClean="0"/>
              <a:t>时，在此基础上加</a:t>
            </a:r>
            <a:r>
              <a:rPr lang="en-US" altLang="zh-CN" dirty="0" smtClean="0"/>
              <a:t>1</a:t>
            </a:r>
            <a:r>
              <a:rPr lang="zh-CN" altLang="en-US" dirty="0" smtClean="0"/>
              <a:t>计数，一直计到</a:t>
            </a:r>
            <a:r>
              <a:rPr lang="en-US" altLang="zh-CN" dirty="0" smtClean="0"/>
              <a:t>1001</a:t>
            </a:r>
            <a:r>
              <a:rPr lang="zh-CN" altLang="en-US" dirty="0" smtClean="0"/>
              <a:t>，从而实现了模值的改变（从</a:t>
            </a:r>
            <a:r>
              <a:rPr lang="en-US" altLang="zh-CN" dirty="0" smtClean="0"/>
              <a:t>M=16</a:t>
            </a:r>
            <a:r>
              <a:rPr lang="zh-CN" altLang="en-US" dirty="0" smtClean="0"/>
              <a:t>变为</a:t>
            </a:r>
            <a:r>
              <a:rPr lang="en-US" altLang="zh-CN" dirty="0" smtClean="0"/>
              <a:t>10</a:t>
            </a:r>
            <a:r>
              <a:rPr lang="zh-CN" altLang="en-US" dirty="0" smtClean="0"/>
              <a:t>）。</a:t>
            </a:r>
          </a:p>
          <a:p>
            <a:endParaRPr lang="zh-CN" alt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a:xfrm>
            <a:off x="381000" y="685800"/>
            <a:ext cx="6096000" cy="3429000"/>
          </a:xfrm>
        </p:spPr>
      </p:sp>
      <p:sp>
        <p:nvSpPr>
          <p:cNvPr id="225283" name="Rectangle 3"/>
          <p:cNvSpPr>
            <a:spLocks noGrp="1" noChangeArrowheads="1"/>
          </p:cNvSpPr>
          <p:nvPr>
            <p:ph type="body" idx="1"/>
          </p:nvPr>
        </p:nvSpPr>
        <p:spPr>
          <a:noFill/>
        </p:spPr>
        <p:txBody>
          <a:bodyPr/>
          <a:lstStyle/>
          <a:p>
            <a:pPr lvl="1" algn="just" eaLnBrk="1" hangingPunct="1">
              <a:spcBef>
                <a:spcPct val="50000"/>
              </a:spcBef>
            </a:pPr>
            <a:r>
              <a:rPr lang="zh-CN" altLang="en-US" sz="2000" dirty="0" smtClean="0">
                <a:solidFill>
                  <a:srgbClr val="CC0066"/>
                </a:solidFill>
                <a:latin typeface="宋体" panose="02010600030101010101" pitchFamily="2" charset="-122"/>
              </a:rPr>
              <a:t>若</a:t>
            </a:r>
            <a:r>
              <a:rPr lang="en-US" altLang="zh-CN" dirty="0" smtClean="0"/>
              <a:t>Q</a:t>
            </a:r>
            <a:r>
              <a:rPr lang="en-US" altLang="zh-CN" baseline="-25000" dirty="0" smtClean="0"/>
              <a:t>2</a:t>
            </a:r>
            <a:r>
              <a:rPr lang="en-US" altLang="zh-CN" dirty="0" smtClean="0"/>
              <a:t>Q</a:t>
            </a:r>
            <a:r>
              <a:rPr lang="en-US" altLang="zh-CN" baseline="-25000" dirty="0" smtClean="0"/>
              <a:t>1</a:t>
            </a:r>
            <a:r>
              <a:rPr lang="en-US" altLang="zh-CN" dirty="0" smtClean="0"/>
              <a:t>Q</a:t>
            </a:r>
            <a:r>
              <a:rPr lang="en-US" altLang="zh-CN" baseline="-25000" dirty="0" smtClean="0"/>
              <a:t>0</a:t>
            </a:r>
            <a:r>
              <a:rPr lang="zh-CN" altLang="en-US" dirty="0" smtClean="0"/>
              <a:t>初始状态为</a:t>
            </a:r>
            <a:r>
              <a:rPr lang="en-US" altLang="zh-CN" dirty="0" smtClean="0"/>
              <a:t>010</a:t>
            </a:r>
            <a:r>
              <a:rPr lang="zh-CN" altLang="en-US" dirty="0" smtClean="0"/>
              <a:t>，代入状态方程，可求得其次态为</a:t>
            </a:r>
            <a:r>
              <a:rPr lang="en-US" altLang="zh-CN" dirty="0" smtClean="0"/>
              <a:t>101</a:t>
            </a:r>
            <a:r>
              <a:rPr lang="zh-CN" altLang="en-US" dirty="0" smtClean="0"/>
              <a:t>；</a:t>
            </a:r>
            <a:r>
              <a:rPr lang="zh-CN" altLang="en-US" sz="2000" dirty="0" smtClean="0">
                <a:solidFill>
                  <a:srgbClr val="CC0066"/>
                </a:solidFill>
                <a:latin typeface="宋体" panose="02010600030101010101" pitchFamily="2" charset="-122"/>
              </a:rPr>
              <a:t>若</a:t>
            </a:r>
            <a:r>
              <a:rPr lang="en-US" altLang="zh-CN" dirty="0" smtClean="0"/>
              <a:t>Q</a:t>
            </a:r>
            <a:r>
              <a:rPr lang="en-US" altLang="zh-CN" baseline="-25000" dirty="0" smtClean="0"/>
              <a:t>2</a:t>
            </a:r>
            <a:r>
              <a:rPr lang="en-US" altLang="zh-CN" dirty="0" smtClean="0"/>
              <a:t>Q</a:t>
            </a:r>
            <a:r>
              <a:rPr lang="en-US" altLang="zh-CN" baseline="-25000" dirty="0" smtClean="0"/>
              <a:t>1</a:t>
            </a:r>
            <a:r>
              <a:rPr lang="en-US" altLang="zh-CN" dirty="0" smtClean="0"/>
              <a:t>Q</a:t>
            </a:r>
            <a:r>
              <a:rPr lang="en-US" altLang="zh-CN" baseline="-25000" dirty="0" smtClean="0"/>
              <a:t>0</a:t>
            </a:r>
            <a:r>
              <a:rPr lang="zh-CN" altLang="en-US" dirty="0" smtClean="0"/>
              <a:t>初始状态为</a:t>
            </a:r>
            <a:r>
              <a:rPr lang="en-US" altLang="zh-CN" dirty="0" smtClean="0"/>
              <a:t>101</a:t>
            </a:r>
            <a:r>
              <a:rPr lang="zh-CN" altLang="en-US" dirty="0" smtClean="0"/>
              <a:t>，代入状态方程，可求得其次态为</a:t>
            </a:r>
            <a:r>
              <a:rPr lang="en-US" altLang="zh-CN" dirty="0" smtClean="0"/>
              <a:t>010</a:t>
            </a:r>
            <a:r>
              <a:rPr lang="zh-CN" altLang="en-US" dirty="0" smtClean="0"/>
              <a:t>。    </a:t>
            </a:r>
          </a:p>
          <a:p>
            <a:pPr lvl="1" algn="just" eaLnBrk="1" hangingPunct="1">
              <a:spcBef>
                <a:spcPct val="50000"/>
              </a:spcBef>
            </a:pPr>
            <a:endParaRPr lang="zh-CN" altLang="en-US" dirty="0" smtClean="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Rot="1" noChangeAspect="1" noChangeArrowheads="1" noTextEdit="1"/>
          </p:cNvSpPr>
          <p:nvPr>
            <p:ph type="sldImg"/>
          </p:nvPr>
        </p:nvSpPr>
        <p:spPr>
          <a:xfrm>
            <a:off x="381000" y="685800"/>
            <a:ext cx="6096000" cy="3429000"/>
          </a:xfrm>
        </p:spPr>
      </p:sp>
      <p:sp>
        <p:nvSpPr>
          <p:cNvPr id="339971" name="Rectangle 3"/>
          <p:cNvSpPr>
            <a:spLocks noGrp="1" noChangeArrowheads="1"/>
          </p:cNvSpPr>
          <p:nvPr>
            <p:ph type="body" idx="1"/>
          </p:nvPr>
        </p:nvSpPr>
        <p:spPr>
          <a:noFill/>
        </p:spPr>
        <p:txBody>
          <a:bodyPr/>
          <a:lstStyle/>
          <a:p>
            <a:endParaRPr lang="zh-CN" altLang="en-US" dirty="0" smtClean="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Rot="1" noChangeAspect="1" noChangeArrowheads="1" noTextEdit="1"/>
          </p:cNvSpPr>
          <p:nvPr>
            <p:ph type="sldImg"/>
          </p:nvPr>
        </p:nvSpPr>
        <p:spPr>
          <a:xfrm>
            <a:off x="381000" y="685800"/>
            <a:ext cx="6096000" cy="3429000"/>
          </a:xfrm>
        </p:spPr>
      </p:sp>
      <p:sp>
        <p:nvSpPr>
          <p:cNvPr id="340995"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Rot="1" noChangeAspect="1" noChangeArrowheads="1" noTextEdit="1"/>
          </p:cNvSpPr>
          <p:nvPr>
            <p:ph type="sldImg"/>
          </p:nvPr>
        </p:nvSpPr>
        <p:spPr>
          <a:xfrm>
            <a:off x="381000" y="685800"/>
            <a:ext cx="6096000" cy="3429000"/>
          </a:xfrm>
        </p:spPr>
      </p:sp>
      <p:sp>
        <p:nvSpPr>
          <p:cNvPr id="342019" name="Rectangle 3"/>
          <p:cNvSpPr>
            <a:spLocks noGrp="1" noChangeArrowheads="1"/>
          </p:cNvSpPr>
          <p:nvPr>
            <p:ph type="body" idx="1"/>
          </p:nvPr>
        </p:nvSpPr>
        <p:spPr>
          <a:noFill/>
        </p:spPr>
        <p:txBody>
          <a:bodyPr/>
          <a:lstStyle/>
          <a:p>
            <a:pPr eaLnBrk="1" hangingPunct="1"/>
            <a:r>
              <a:rPr lang="zh-CN" altLang="en-US" smtClean="0"/>
              <a:t>    锁存器是用时钟的电平（高电平或者低电平）触发的，但用时钟的边沿作为触发信号的锁存器更具有抗干扰能力。</a:t>
            </a: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Rot="1" noChangeAspect="1" noChangeArrowheads="1" noTextEdit="1"/>
          </p:cNvSpPr>
          <p:nvPr>
            <p:ph type="sldImg"/>
          </p:nvPr>
        </p:nvSpPr>
        <p:spPr>
          <a:xfrm>
            <a:off x="381000" y="685800"/>
            <a:ext cx="6096000" cy="3429000"/>
          </a:xfrm>
        </p:spPr>
      </p:sp>
      <p:sp>
        <p:nvSpPr>
          <p:cNvPr id="343043"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Rot="1" noChangeAspect="1" noChangeArrowheads="1" noTextEdit="1"/>
          </p:cNvSpPr>
          <p:nvPr>
            <p:ph type="sldImg"/>
          </p:nvPr>
        </p:nvSpPr>
        <p:spPr>
          <a:xfrm>
            <a:off x="381000" y="685800"/>
            <a:ext cx="6096000" cy="3429000"/>
          </a:xfrm>
        </p:spPr>
      </p:sp>
      <p:sp>
        <p:nvSpPr>
          <p:cNvPr id="344067" name="Rectangle 3"/>
          <p:cNvSpPr>
            <a:spLocks noGrp="1" noChangeArrowheads="1"/>
          </p:cNvSpPr>
          <p:nvPr>
            <p:ph type="body" idx="1"/>
          </p:nvPr>
        </p:nvSpPr>
        <p:spPr>
          <a:noFill/>
        </p:spPr>
        <p:txBody>
          <a:bodyPr/>
          <a:lstStyle/>
          <a:p>
            <a:r>
              <a:rPr lang="zh-CN" altLang="en-US" smtClean="0"/>
              <a:t>为直观起见，仿真波形中</a:t>
            </a:r>
            <a:r>
              <a:rPr lang="en-US" altLang="zh-CN" smtClean="0"/>
              <a:t>D[8:1]</a:t>
            </a:r>
            <a:r>
              <a:rPr lang="zh-CN" altLang="en-US" smtClean="0"/>
              <a:t>是</a:t>
            </a:r>
            <a:r>
              <a:rPr lang="en-US" altLang="zh-CN" smtClean="0"/>
              <a:t>8</a:t>
            </a:r>
            <a:r>
              <a:rPr lang="zh-CN" altLang="en-US" smtClean="0"/>
              <a:t>位并行输入</a:t>
            </a:r>
            <a:r>
              <a:rPr lang="en-US" altLang="zh-CN" smtClean="0"/>
              <a:t>D8~D1</a:t>
            </a:r>
            <a:r>
              <a:rPr lang="zh-CN" altLang="en-US" smtClean="0"/>
              <a:t>的组合， </a:t>
            </a:r>
            <a:r>
              <a:rPr lang="en-US" altLang="zh-CN" smtClean="0"/>
              <a:t>Q[8:1]</a:t>
            </a:r>
            <a:r>
              <a:rPr lang="zh-CN" altLang="en-US" smtClean="0"/>
              <a:t>是</a:t>
            </a:r>
            <a:r>
              <a:rPr lang="en-US" altLang="zh-CN" smtClean="0"/>
              <a:t>8</a:t>
            </a:r>
            <a:r>
              <a:rPr lang="zh-CN" altLang="en-US" smtClean="0"/>
              <a:t>位并行数据输出</a:t>
            </a:r>
            <a:r>
              <a:rPr lang="en-US" altLang="zh-CN" smtClean="0"/>
              <a:t>Q8~Q1</a:t>
            </a:r>
            <a:r>
              <a:rPr lang="zh-CN" altLang="en-US" smtClean="0"/>
              <a:t>的组合</a:t>
            </a: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Rot="1" noChangeAspect="1" noChangeArrowheads="1" noTextEdit="1"/>
          </p:cNvSpPr>
          <p:nvPr>
            <p:ph type="sldImg"/>
          </p:nvPr>
        </p:nvSpPr>
        <p:spPr>
          <a:xfrm>
            <a:off x="381000" y="685800"/>
            <a:ext cx="6096000" cy="3429000"/>
          </a:xfrm>
        </p:spPr>
      </p:sp>
      <p:sp>
        <p:nvSpPr>
          <p:cNvPr id="345091"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Rot="1" noChangeAspect="1" noChangeArrowheads="1" noTextEdit="1"/>
          </p:cNvSpPr>
          <p:nvPr>
            <p:ph type="sldImg"/>
          </p:nvPr>
        </p:nvSpPr>
        <p:spPr>
          <a:xfrm>
            <a:off x="381000" y="685800"/>
            <a:ext cx="6096000" cy="3429000"/>
          </a:xfrm>
        </p:spPr>
      </p:sp>
      <p:sp>
        <p:nvSpPr>
          <p:cNvPr id="346115"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Rot="1" noChangeAspect="1" noChangeArrowheads="1" noTextEdit="1"/>
          </p:cNvSpPr>
          <p:nvPr>
            <p:ph type="sldImg"/>
          </p:nvPr>
        </p:nvSpPr>
        <p:spPr>
          <a:xfrm>
            <a:off x="381000" y="685800"/>
            <a:ext cx="6096000" cy="3429000"/>
          </a:xfrm>
        </p:spPr>
      </p:sp>
      <p:sp>
        <p:nvSpPr>
          <p:cNvPr id="347139"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Rot="1" noChangeAspect="1" noChangeArrowheads="1" noTextEdit="1"/>
          </p:cNvSpPr>
          <p:nvPr>
            <p:ph type="sldImg"/>
          </p:nvPr>
        </p:nvSpPr>
        <p:spPr>
          <a:xfrm>
            <a:off x="381000" y="685800"/>
            <a:ext cx="6096000" cy="3429000"/>
          </a:xfrm>
        </p:spPr>
      </p:sp>
      <p:sp>
        <p:nvSpPr>
          <p:cNvPr id="348163" name="Rectangle 3"/>
          <p:cNvSpPr>
            <a:spLocks noGrp="1" noChangeArrowheads="1"/>
          </p:cNvSpPr>
          <p:nvPr>
            <p:ph type="body" idx="1"/>
          </p:nvPr>
        </p:nvSpPr>
        <p:spPr>
          <a:noFill/>
        </p:spPr>
        <p:txBody>
          <a:bodyPr/>
          <a:lstStyle/>
          <a:p>
            <a:pPr eaLnBrk="1" hangingPunct="1">
              <a:lnSpc>
                <a:spcPct val="85000"/>
              </a:lnSpc>
              <a:spcBef>
                <a:spcPct val="0"/>
              </a:spcBef>
            </a:pPr>
            <a:r>
              <a:rPr lang="zh-CN" altLang="en-US" smtClean="0"/>
              <a:t>    移位寄存器可以用各种类型的触发器构成，如</a:t>
            </a:r>
            <a:r>
              <a:rPr lang="en-US" altLang="zh-CN" smtClean="0">
                <a:solidFill>
                  <a:srgbClr val="FF33CC"/>
                </a:solidFill>
              </a:rPr>
              <a:t>D</a:t>
            </a:r>
            <a:r>
              <a:rPr lang="zh-CN" altLang="en-US" smtClean="0">
                <a:solidFill>
                  <a:srgbClr val="FF33CC"/>
                </a:solidFill>
              </a:rPr>
              <a:t>触发器、</a:t>
            </a:r>
            <a:r>
              <a:rPr lang="zh-CN" altLang="en-US" smtClean="0">
                <a:cs typeface="Arial" panose="020B0604020202020204" pitchFamily="34" charset="0"/>
              </a:rPr>
              <a:t>基本</a:t>
            </a:r>
            <a:r>
              <a:rPr lang="en-US" altLang="zh-CN" smtClean="0">
                <a:cs typeface="Arial" panose="020B0604020202020204" pitchFamily="34" charset="0"/>
              </a:rPr>
              <a:t>RS</a:t>
            </a:r>
            <a:r>
              <a:rPr lang="zh-CN" altLang="en-US" smtClean="0">
                <a:cs typeface="Arial" panose="020B0604020202020204" pitchFamily="34" charset="0"/>
              </a:rPr>
              <a:t>触发器、</a:t>
            </a:r>
            <a:r>
              <a:rPr lang="en-US" altLang="zh-CN" smtClean="0">
                <a:solidFill>
                  <a:srgbClr val="FF33CC"/>
                </a:solidFill>
              </a:rPr>
              <a:t>T</a:t>
            </a:r>
            <a:r>
              <a:rPr lang="zh-CN" altLang="en-US" smtClean="0">
                <a:solidFill>
                  <a:srgbClr val="FF33CC"/>
                </a:solidFill>
              </a:rPr>
              <a:t>触发器、</a:t>
            </a:r>
            <a:r>
              <a:rPr lang="en-US" altLang="zh-CN" smtClean="0">
                <a:solidFill>
                  <a:srgbClr val="FF33CC"/>
                </a:solidFill>
              </a:rPr>
              <a:t>JK</a:t>
            </a:r>
            <a:r>
              <a:rPr lang="zh-CN" altLang="en-US" smtClean="0">
                <a:solidFill>
                  <a:srgbClr val="FF33CC"/>
                </a:solidFill>
              </a:rPr>
              <a:t>触发器等</a:t>
            </a:r>
          </a:p>
          <a:p>
            <a:pPr eaLnBrk="1" hangingPunct="1">
              <a:lnSpc>
                <a:spcPct val="85000"/>
              </a:lnSpc>
              <a:spcBef>
                <a:spcPct val="0"/>
              </a:spcBef>
            </a:pPr>
            <a:r>
              <a:rPr lang="zh-CN" altLang="en-US" smtClean="0">
                <a:cs typeface="Arial" panose="020B0604020202020204" pitchFamily="34" charset="0"/>
              </a:rPr>
              <a:t>    当寄存器处于右移工作状态时，寄存器的最高位</a:t>
            </a:r>
            <a:r>
              <a:rPr lang="en-US" altLang="zh-CN" smtClean="0">
                <a:cs typeface="Arial" panose="020B0604020202020204" pitchFamily="34" charset="0"/>
              </a:rPr>
              <a:t>Q[7]</a:t>
            </a:r>
            <a:r>
              <a:rPr lang="zh-CN" altLang="en-US" smtClean="0">
                <a:cs typeface="Arial" panose="020B0604020202020204" pitchFamily="34" charset="0"/>
              </a:rPr>
              <a:t>从</a:t>
            </a:r>
            <a:r>
              <a:rPr lang="en-US" altLang="zh-CN" smtClean="0">
                <a:cs typeface="Arial" panose="020B0604020202020204" pitchFamily="34" charset="0"/>
              </a:rPr>
              <a:t>DIR</a:t>
            </a:r>
            <a:r>
              <a:rPr lang="zh-CN" altLang="en-US" smtClean="0">
                <a:cs typeface="Arial" panose="020B0604020202020204" pitchFamily="34" charset="0"/>
              </a:rPr>
              <a:t>接收右串入数据；</a:t>
            </a:r>
            <a:r>
              <a:rPr lang="en-US" altLang="zh-CN" smtClean="0">
                <a:cs typeface="Arial" panose="020B0604020202020204" pitchFamily="34" charset="0"/>
              </a:rPr>
              <a:t>DIL</a:t>
            </a:r>
            <a:r>
              <a:rPr lang="zh-CN" altLang="en-US" smtClean="0">
                <a:cs typeface="Arial" panose="020B0604020202020204" pitchFamily="34" charset="0"/>
              </a:rPr>
              <a:t>是左移串入输入信号，当寄存器处于左移工作状态时，寄存器的最低位</a:t>
            </a:r>
            <a:r>
              <a:rPr lang="en-US" altLang="zh-CN" smtClean="0">
                <a:cs typeface="Arial" panose="020B0604020202020204" pitchFamily="34" charset="0"/>
              </a:rPr>
              <a:t>Q[0]</a:t>
            </a:r>
            <a:r>
              <a:rPr lang="zh-CN" altLang="en-US" smtClean="0">
                <a:cs typeface="Arial" panose="020B0604020202020204" pitchFamily="34" charset="0"/>
              </a:rPr>
              <a:t>从</a:t>
            </a:r>
            <a:r>
              <a:rPr lang="en-US" altLang="zh-CN" smtClean="0">
                <a:cs typeface="Arial" panose="020B0604020202020204" pitchFamily="34" charset="0"/>
              </a:rPr>
              <a:t>DIL</a:t>
            </a:r>
            <a:r>
              <a:rPr lang="zh-CN" altLang="en-US" smtClean="0">
                <a:cs typeface="Arial" panose="020B0604020202020204" pitchFamily="34" charset="0"/>
              </a:rPr>
              <a:t>接收左串入数据。</a:t>
            </a:r>
            <a:endParaRPr lang="en-US" altLang="zh-CN" smtClean="0"/>
          </a:p>
          <a:p>
            <a:pPr eaLnBrk="1" hangingPunct="1">
              <a:lnSpc>
                <a:spcPct val="85000"/>
              </a:lnSpc>
              <a:spcBef>
                <a:spcPct val="0"/>
              </a:spcBef>
            </a:pPr>
            <a:r>
              <a:rPr lang="en-US" altLang="zh-CN" smtClean="0"/>
              <a:t>    8</a:t>
            </a:r>
            <a:r>
              <a:rPr lang="zh-CN" altLang="en-US" smtClean="0"/>
              <a:t>位</a:t>
            </a:r>
            <a:r>
              <a:rPr lang="zh-CN" altLang="en-US" b="1" smtClean="0">
                <a:solidFill>
                  <a:srgbClr val="000000"/>
                </a:solidFill>
              </a:rPr>
              <a:t>双向</a:t>
            </a:r>
            <a:r>
              <a:rPr lang="zh-CN" altLang="en-US" smtClean="0">
                <a:solidFill>
                  <a:srgbClr val="FF0000"/>
                </a:solidFill>
              </a:rPr>
              <a:t>移位</a:t>
            </a:r>
            <a:r>
              <a:rPr lang="zh-CN" altLang="en-US" smtClean="0"/>
              <a:t>寄存器见教材</a:t>
            </a:r>
            <a:r>
              <a:rPr lang="en-US" altLang="zh-CN" smtClean="0"/>
              <a:t>P181</a:t>
            </a: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Rot="1" noChangeAspect="1" noChangeArrowheads="1" noTextEdit="1"/>
          </p:cNvSpPr>
          <p:nvPr>
            <p:ph type="sldImg"/>
          </p:nvPr>
        </p:nvSpPr>
        <p:spPr>
          <a:xfrm>
            <a:off x="381000" y="685800"/>
            <a:ext cx="6096000" cy="3429000"/>
          </a:xfrm>
        </p:spPr>
      </p:sp>
      <p:sp>
        <p:nvSpPr>
          <p:cNvPr id="349187"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xfrm>
            <a:off x="381000" y="685800"/>
            <a:ext cx="6096000" cy="3429000"/>
          </a:xfrm>
        </p:spPr>
      </p:sp>
      <p:sp>
        <p:nvSpPr>
          <p:cNvPr id="226307" name="Rectangle 3"/>
          <p:cNvSpPr>
            <a:spLocks noGrp="1" noChangeArrowheads="1"/>
          </p:cNvSpPr>
          <p:nvPr>
            <p:ph type="body" idx="1"/>
          </p:nvPr>
        </p:nvSpPr>
        <p:spPr>
          <a:noFill/>
        </p:spPr>
        <p:txBody>
          <a:bodyPr/>
          <a:lstStyle/>
          <a:p>
            <a:pPr lvl="1" algn="just" eaLnBrk="1" hangingPunct="1">
              <a:spcBef>
                <a:spcPct val="50000"/>
              </a:spcBef>
            </a:pPr>
            <a:r>
              <a:rPr lang="zh-CN" altLang="en-US" sz="2000" smtClean="0">
                <a:latin typeface="宋体" panose="02010600030101010101" pitchFamily="2" charset="-122"/>
              </a:rPr>
              <a:t>     </a:t>
            </a:r>
            <a:endParaRPr lang="zh-CN" altLang="en-US" smtClean="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Rot="1" noChangeAspect="1" noChangeArrowheads="1" noTextEdit="1"/>
          </p:cNvSpPr>
          <p:nvPr>
            <p:ph type="sldImg"/>
          </p:nvPr>
        </p:nvSpPr>
        <p:spPr>
          <a:xfrm>
            <a:off x="381000" y="685800"/>
            <a:ext cx="6096000" cy="3429000"/>
          </a:xfrm>
        </p:spPr>
      </p:sp>
      <p:sp>
        <p:nvSpPr>
          <p:cNvPr id="350211"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Rot="1" noChangeAspect="1" noChangeArrowheads="1" noTextEdit="1"/>
          </p:cNvSpPr>
          <p:nvPr>
            <p:ph type="sldImg"/>
          </p:nvPr>
        </p:nvSpPr>
        <p:spPr>
          <a:xfrm>
            <a:off x="381000" y="685800"/>
            <a:ext cx="6096000" cy="3429000"/>
          </a:xfrm>
        </p:spPr>
      </p:sp>
      <p:sp>
        <p:nvSpPr>
          <p:cNvPr id="351235" name="Rectangle 3"/>
          <p:cNvSpPr>
            <a:spLocks noGrp="1" noChangeArrowheads="1"/>
          </p:cNvSpPr>
          <p:nvPr>
            <p:ph type="body" idx="1"/>
          </p:nvPr>
        </p:nvSpPr>
        <p:spPr>
          <a:noFill/>
        </p:spPr>
        <p:txBody>
          <a:bodyPr/>
          <a:lstStyle/>
          <a:p>
            <a:r>
              <a:rPr lang="zh-CN" altLang="en-US" smtClean="0"/>
              <a:t>教材</a:t>
            </a:r>
            <a:r>
              <a:rPr lang="en-US" altLang="zh-CN" smtClean="0"/>
              <a:t>P182</a:t>
            </a: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Rot="1" noChangeAspect="1" noChangeArrowheads="1" noTextEdit="1"/>
          </p:cNvSpPr>
          <p:nvPr>
            <p:ph type="sldImg"/>
          </p:nvPr>
        </p:nvSpPr>
        <p:spPr>
          <a:xfrm>
            <a:off x="381000" y="685800"/>
            <a:ext cx="6096000" cy="3429000"/>
          </a:xfrm>
        </p:spPr>
      </p:sp>
      <p:sp>
        <p:nvSpPr>
          <p:cNvPr id="352259" name="Rectangle 3"/>
          <p:cNvSpPr>
            <a:spLocks noGrp="1" noChangeArrowheads="1"/>
          </p:cNvSpPr>
          <p:nvPr>
            <p:ph type="body" idx="1"/>
          </p:nvPr>
        </p:nvSpPr>
        <p:spPr>
          <a:noFill/>
        </p:spPr>
        <p:txBody>
          <a:bodyPr/>
          <a:lstStyle/>
          <a:p>
            <a:r>
              <a:rPr lang="en-US" altLang="zh-CN" smtClean="0"/>
              <a:t>    2</a:t>
            </a:r>
            <a:r>
              <a:rPr lang="zh-CN" altLang="en-US" smtClean="0"/>
              <a:t>个</a:t>
            </a:r>
            <a:r>
              <a:rPr lang="en-US" altLang="zh-CN" smtClean="0"/>
              <a:t>always</a:t>
            </a:r>
            <a:r>
              <a:rPr lang="zh-CN" altLang="en-US" smtClean="0"/>
              <a:t>块，一个用来实现异步复位、同步预置、计数、保持的功能</a:t>
            </a:r>
            <a:r>
              <a:rPr lang="en-US" altLang="zh-CN" smtClean="0"/>
              <a:t>——</a:t>
            </a:r>
            <a:r>
              <a:rPr lang="zh-CN" altLang="en-US" smtClean="0"/>
              <a:t>时序逻辑；另一个用来产生进位输出和对最终输出赋值</a:t>
            </a:r>
            <a:r>
              <a:rPr lang="en-US" altLang="zh-CN" smtClean="0"/>
              <a:t>——</a:t>
            </a:r>
            <a:r>
              <a:rPr lang="zh-CN" altLang="en-US" smtClean="0"/>
              <a:t>组合逻辑。</a:t>
            </a:r>
          </a:p>
          <a:p>
            <a:r>
              <a:rPr lang="zh-CN" altLang="en-US" smtClean="0"/>
              <a:t>    设计异步清除计数器时，只需将清除信号输入端</a:t>
            </a:r>
            <a:r>
              <a:rPr lang="en-US" altLang="zh-CN" smtClean="0"/>
              <a:t>CRN</a:t>
            </a:r>
            <a:r>
              <a:rPr lang="zh-CN" altLang="en-US" smtClean="0"/>
              <a:t>放在</a:t>
            </a:r>
            <a:r>
              <a:rPr lang="en-US" altLang="zh-CN" smtClean="0"/>
              <a:t>always</a:t>
            </a:r>
            <a:r>
              <a:rPr lang="zh-CN" altLang="en-US" smtClean="0"/>
              <a:t>块的敏感参数表中即可。</a:t>
            </a:r>
            <a:endParaRPr lang="en-US" altLang="zh-CN" smtClean="0"/>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Rot="1" noChangeAspect="1" noChangeArrowheads="1" noTextEdit="1"/>
          </p:cNvSpPr>
          <p:nvPr>
            <p:ph type="sldImg"/>
          </p:nvPr>
        </p:nvSpPr>
        <p:spPr>
          <a:xfrm>
            <a:off x="381000" y="685800"/>
            <a:ext cx="6096000" cy="3429000"/>
          </a:xfrm>
        </p:spPr>
      </p:sp>
      <p:sp>
        <p:nvSpPr>
          <p:cNvPr id="353283" name="Rectangle 3"/>
          <p:cNvSpPr>
            <a:spLocks noGrp="1" noChangeArrowheads="1"/>
          </p:cNvSpPr>
          <p:nvPr>
            <p:ph type="body" idx="1"/>
          </p:nvPr>
        </p:nvSpPr>
        <p:spPr>
          <a:noFill/>
        </p:spPr>
        <p:txBody>
          <a:bodyPr/>
          <a:lstStyle/>
          <a:p>
            <a:endParaRPr lang="en-US" altLang="zh-CN" smtClean="0"/>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Rot="1" noChangeAspect="1" noChangeArrowheads="1" noTextEdit="1"/>
          </p:cNvSpPr>
          <p:nvPr>
            <p:ph type="sldImg"/>
          </p:nvPr>
        </p:nvSpPr>
        <p:spPr>
          <a:xfrm>
            <a:off x="381000" y="685800"/>
            <a:ext cx="6096000" cy="3429000"/>
          </a:xfrm>
        </p:spPr>
      </p:sp>
      <p:sp>
        <p:nvSpPr>
          <p:cNvPr id="354307"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Rot="1" noChangeAspect="1" noChangeArrowheads="1" noTextEdit="1"/>
          </p:cNvSpPr>
          <p:nvPr>
            <p:ph type="sldImg"/>
          </p:nvPr>
        </p:nvSpPr>
        <p:spPr>
          <a:xfrm>
            <a:off x="381000" y="685800"/>
            <a:ext cx="6096000" cy="3429000"/>
          </a:xfrm>
        </p:spPr>
      </p:sp>
      <p:sp>
        <p:nvSpPr>
          <p:cNvPr id="355331" name="Rectangle 3"/>
          <p:cNvSpPr>
            <a:spLocks noGrp="1" noChangeArrowheads="1"/>
          </p:cNvSpPr>
          <p:nvPr>
            <p:ph type="body" idx="1"/>
          </p:nvPr>
        </p:nvSpPr>
        <p:spPr>
          <a:noFill/>
        </p:spPr>
        <p:txBody>
          <a:bodyPr/>
          <a:lstStyle/>
          <a:p>
            <a:r>
              <a:rPr lang="zh-CN" altLang="en-US" smtClean="0"/>
              <a:t>教材</a:t>
            </a:r>
            <a:r>
              <a:rPr lang="en-US" altLang="zh-CN" smtClean="0"/>
              <a:t>P184</a:t>
            </a:r>
            <a:endParaRPr lang="zh-CN" altLang="en-US" smtClean="0"/>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Rot="1" noChangeAspect="1" noChangeArrowheads="1" noTextEdit="1"/>
          </p:cNvSpPr>
          <p:nvPr>
            <p:ph type="sldImg"/>
          </p:nvPr>
        </p:nvSpPr>
        <p:spPr>
          <a:xfrm>
            <a:off x="381000" y="685800"/>
            <a:ext cx="6096000" cy="3429000"/>
          </a:xfrm>
        </p:spPr>
      </p:sp>
      <p:sp>
        <p:nvSpPr>
          <p:cNvPr id="356355" name="Rectangle 3"/>
          <p:cNvSpPr>
            <a:spLocks noGrp="1" noChangeArrowheads="1"/>
          </p:cNvSpPr>
          <p:nvPr>
            <p:ph type="body" idx="1"/>
          </p:nvPr>
        </p:nvSpPr>
        <p:spPr>
          <a:noFill/>
        </p:spPr>
        <p:txBody>
          <a:bodyPr/>
          <a:lstStyle/>
          <a:p>
            <a:pPr eaLnBrk="1" hangingPunct="1">
              <a:spcBef>
                <a:spcPct val="0"/>
              </a:spcBef>
            </a:pPr>
            <a:r>
              <a:rPr lang="zh-CN" altLang="en-US" smtClean="0">
                <a:solidFill>
                  <a:srgbClr val="CC0066"/>
                </a:solidFill>
              </a:rPr>
              <a:t>    与</a:t>
            </a:r>
            <a:r>
              <a:rPr lang="en-US" altLang="zh-CN" smtClean="0">
                <a:solidFill>
                  <a:srgbClr val="CC0066"/>
                </a:solidFill>
              </a:rPr>
              <a:t>CT74160</a:t>
            </a:r>
            <a:r>
              <a:rPr lang="zh-CN" altLang="en-US" smtClean="0">
                <a:solidFill>
                  <a:srgbClr val="CC0066"/>
                </a:solidFill>
              </a:rPr>
              <a:t>的区别</a:t>
            </a:r>
            <a:r>
              <a:rPr lang="en-US" altLang="zh-CN" smtClean="0"/>
              <a:t>——</a:t>
            </a:r>
            <a:r>
              <a:rPr lang="zh-CN" altLang="en-US" smtClean="0"/>
              <a:t>二进制计数器不必判断计数最大值为多少，每来一个时钟脉冲，都加</a:t>
            </a:r>
            <a:r>
              <a:rPr lang="en-US" altLang="zh-CN" smtClean="0"/>
              <a:t>1</a:t>
            </a:r>
            <a:r>
              <a:rPr lang="zh-CN" altLang="en-US" smtClean="0"/>
              <a:t>计数；</a:t>
            </a:r>
            <a:endParaRPr lang="en-US" altLang="zh-CN" smtClean="0"/>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Rot="1" noChangeAspect="1" noChangeArrowheads="1" noTextEdit="1"/>
          </p:cNvSpPr>
          <p:nvPr>
            <p:ph type="sldImg"/>
          </p:nvPr>
        </p:nvSpPr>
        <p:spPr>
          <a:xfrm>
            <a:off x="381000" y="685800"/>
            <a:ext cx="6096000" cy="3429000"/>
          </a:xfrm>
        </p:spPr>
      </p:sp>
      <p:sp>
        <p:nvSpPr>
          <p:cNvPr id="357379" name="Rectangle 3"/>
          <p:cNvSpPr>
            <a:spLocks noGrp="1" noChangeArrowheads="1"/>
          </p:cNvSpPr>
          <p:nvPr>
            <p:ph type="body" idx="1"/>
          </p:nvPr>
        </p:nvSpPr>
        <p:spPr>
          <a:noFill/>
        </p:spPr>
        <p:txBody>
          <a:bodyPr/>
          <a:lstStyle/>
          <a:p>
            <a:r>
              <a:rPr lang="en-US" altLang="zh-CN" smtClean="0"/>
              <a:t>    </a:t>
            </a:r>
            <a:r>
              <a:rPr lang="zh-CN" altLang="zh-CN" smtClean="0"/>
              <a:t>与</a:t>
            </a:r>
            <a:r>
              <a:rPr lang="en-US" altLang="zh-CN" smtClean="0"/>
              <a:t>CT74160</a:t>
            </a:r>
            <a:r>
              <a:rPr lang="zh-CN" altLang="zh-CN" smtClean="0"/>
              <a:t>的区别</a:t>
            </a:r>
            <a:r>
              <a:rPr lang="en-US" altLang="zh-CN" smtClean="0"/>
              <a:t>——</a:t>
            </a:r>
            <a:r>
              <a:rPr lang="zh-CN" altLang="zh-CN" smtClean="0"/>
              <a:t>当计到计数器的最大值时，再来一个时钟脉冲，则自动回到</a:t>
            </a:r>
            <a:r>
              <a:rPr lang="en-US" altLang="zh-CN" smtClean="0"/>
              <a:t>0000</a:t>
            </a:r>
            <a:r>
              <a:rPr lang="zh-CN" altLang="zh-CN" smtClean="0"/>
              <a:t>；而</a:t>
            </a:r>
            <a:r>
              <a:rPr lang="en-US" altLang="zh-CN" smtClean="0"/>
              <a:t>74160</a:t>
            </a:r>
            <a:r>
              <a:rPr lang="zh-CN" altLang="zh-CN" smtClean="0"/>
              <a:t>只计到</a:t>
            </a:r>
            <a:r>
              <a:rPr lang="en-US" altLang="zh-CN" smtClean="0"/>
              <a:t>1001</a:t>
            </a:r>
            <a:r>
              <a:rPr lang="zh-CN" altLang="zh-CN" smtClean="0"/>
              <a:t>就回到</a:t>
            </a:r>
            <a:r>
              <a:rPr lang="en-US" altLang="zh-CN" smtClean="0"/>
              <a:t>0000</a:t>
            </a:r>
            <a:r>
              <a:rPr lang="zh-CN" altLang="zh-CN" smtClean="0"/>
              <a:t>。</a:t>
            </a: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Rot="1" noChangeAspect="1" noChangeArrowheads="1" noTextEdit="1"/>
          </p:cNvSpPr>
          <p:nvPr>
            <p:ph type="sldImg"/>
          </p:nvPr>
        </p:nvSpPr>
        <p:spPr>
          <a:xfrm>
            <a:off x="381000" y="685800"/>
            <a:ext cx="6096000" cy="3429000"/>
          </a:xfrm>
        </p:spPr>
      </p:sp>
      <p:sp>
        <p:nvSpPr>
          <p:cNvPr id="358403"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Rot="1" noChangeAspect="1" noChangeArrowheads="1" noTextEdit="1"/>
          </p:cNvSpPr>
          <p:nvPr>
            <p:ph type="sldImg"/>
          </p:nvPr>
        </p:nvSpPr>
        <p:spPr>
          <a:xfrm>
            <a:off x="381000" y="685800"/>
            <a:ext cx="6096000" cy="3429000"/>
          </a:xfrm>
        </p:spPr>
      </p:sp>
      <p:sp>
        <p:nvSpPr>
          <p:cNvPr id="359427" name="Rectangle 3"/>
          <p:cNvSpPr>
            <a:spLocks noGrp="1" noChangeArrowheads="1"/>
          </p:cNvSpPr>
          <p:nvPr>
            <p:ph type="body" idx="1"/>
          </p:nvPr>
        </p:nvSpPr>
        <p:spPr>
          <a:noFill/>
        </p:spPr>
        <p:txBody>
          <a:bodyPr/>
          <a:lstStyle/>
          <a:p>
            <a:r>
              <a:rPr lang="zh-CN" altLang="en-US" smtClean="0"/>
              <a:t>教材</a:t>
            </a:r>
            <a:r>
              <a:rPr lang="en-US" altLang="zh-CN" smtClean="0"/>
              <a:t>P185</a:t>
            </a:r>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spect="1" noChangeArrowheads="1" noTextEdit="1"/>
          </p:cNvSpPr>
          <p:nvPr>
            <p:ph type="sldImg"/>
          </p:nvPr>
        </p:nvSpPr>
        <p:spPr>
          <a:xfrm>
            <a:off x="381000" y="685800"/>
            <a:ext cx="6096000" cy="3429000"/>
          </a:xfrm>
        </p:spPr>
      </p:sp>
      <p:sp>
        <p:nvSpPr>
          <p:cNvPr id="227331" name="Rectangle 3"/>
          <p:cNvSpPr>
            <a:spLocks noGrp="1" noChangeArrowheads="1"/>
          </p:cNvSpPr>
          <p:nvPr>
            <p:ph type="body" idx="1"/>
          </p:nvPr>
        </p:nvSpPr>
        <p:spPr>
          <a:noFill/>
        </p:spPr>
        <p:txBody>
          <a:bodyPr/>
          <a:lstStyle/>
          <a:p>
            <a:pPr lvl="1" algn="just" eaLnBrk="1" hangingPunct="1">
              <a:spcBef>
                <a:spcPct val="50000"/>
              </a:spcBef>
            </a:pPr>
            <a:endParaRPr lang="zh-CN" altLang="en-US" smtClean="0"/>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Rot="1" noChangeAspect="1" noChangeArrowheads="1" noTextEdit="1"/>
          </p:cNvSpPr>
          <p:nvPr>
            <p:ph type="sldImg"/>
          </p:nvPr>
        </p:nvSpPr>
        <p:spPr>
          <a:xfrm>
            <a:off x="381000" y="685800"/>
            <a:ext cx="6096000" cy="3429000"/>
          </a:xfrm>
        </p:spPr>
      </p:sp>
      <p:sp>
        <p:nvSpPr>
          <p:cNvPr id="360451"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Rot="1" noChangeAspect="1" noChangeArrowheads="1" noTextEdit="1"/>
          </p:cNvSpPr>
          <p:nvPr>
            <p:ph type="sldImg"/>
          </p:nvPr>
        </p:nvSpPr>
        <p:spPr>
          <a:xfrm>
            <a:off x="381000" y="685800"/>
            <a:ext cx="6096000" cy="3429000"/>
          </a:xfrm>
        </p:spPr>
      </p:sp>
      <p:sp>
        <p:nvSpPr>
          <p:cNvPr id="361475"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Rot="1" noChangeAspect="1" noChangeArrowheads="1" noTextEdit="1"/>
          </p:cNvSpPr>
          <p:nvPr>
            <p:ph type="sldImg"/>
          </p:nvPr>
        </p:nvSpPr>
        <p:spPr>
          <a:xfrm>
            <a:off x="381000" y="685800"/>
            <a:ext cx="6096000" cy="3429000"/>
          </a:xfrm>
        </p:spPr>
      </p:sp>
      <p:sp>
        <p:nvSpPr>
          <p:cNvPr id="362499" name="Rectangle 3"/>
          <p:cNvSpPr>
            <a:spLocks noGrp="1" noChangeArrowheads="1"/>
          </p:cNvSpPr>
          <p:nvPr>
            <p:ph type="body" idx="1"/>
          </p:nvPr>
        </p:nvSpPr>
        <p:spPr>
          <a:noFill/>
        </p:spPr>
        <p:txBody>
          <a:bodyPr/>
          <a:lstStyle/>
          <a:p>
            <a:r>
              <a:rPr lang="zh-CN" altLang="en-US" dirty="0" smtClean="0"/>
              <a:t>旧教材</a:t>
            </a:r>
            <a:r>
              <a:rPr lang="en-US" altLang="zh-CN" dirty="0" smtClean="0"/>
              <a:t>P186</a:t>
            </a: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Rot="1" noChangeAspect="1" noChangeArrowheads="1" noTextEdit="1"/>
          </p:cNvSpPr>
          <p:nvPr>
            <p:ph type="sldImg"/>
          </p:nvPr>
        </p:nvSpPr>
        <p:spPr>
          <a:xfrm>
            <a:off x="381000" y="685800"/>
            <a:ext cx="6096000" cy="3429000"/>
          </a:xfrm>
        </p:spPr>
      </p:sp>
      <p:sp>
        <p:nvSpPr>
          <p:cNvPr id="363523" name="Rectangle 3"/>
          <p:cNvSpPr>
            <a:spLocks noGrp="1" noChangeArrowheads="1"/>
          </p:cNvSpPr>
          <p:nvPr>
            <p:ph type="body" idx="1"/>
          </p:nvPr>
        </p:nvSpPr>
        <p:spPr>
          <a:noFill/>
        </p:spPr>
        <p:txBody>
          <a:bodyPr/>
          <a:lstStyle/>
          <a:p>
            <a:r>
              <a:rPr lang="zh-CN" altLang="en-US" smtClean="0"/>
              <a:t>程序包括</a:t>
            </a:r>
            <a:r>
              <a:rPr lang="en-US" altLang="zh-CN" smtClean="0"/>
              <a:t>2</a:t>
            </a:r>
            <a:r>
              <a:rPr lang="zh-CN" altLang="en-US" smtClean="0"/>
              <a:t>个</a:t>
            </a:r>
            <a:r>
              <a:rPr lang="en-US" altLang="zh-CN" smtClean="0"/>
              <a:t>always</a:t>
            </a:r>
            <a:r>
              <a:rPr lang="zh-CN" altLang="en-US" smtClean="0"/>
              <a:t>块，</a:t>
            </a:r>
            <a:r>
              <a:rPr lang="en-US" altLang="zh-CN" smtClean="0"/>
              <a:t>,</a:t>
            </a:r>
            <a:r>
              <a:rPr lang="zh-CN" altLang="zh-CN" smtClean="0"/>
              <a:t>一个处理加</a:t>
            </a:r>
            <a:r>
              <a:rPr lang="en-US" altLang="zh-CN" smtClean="0"/>
              <a:t>/</a:t>
            </a:r>
            <a:r>
              <a:rPr lang="zh-CN" altLang="zh-CN" smtClean="0"/>
              <a:t>减操作</a:t>
            </a:r>
            <a:r>
              <a:rPr lang="en-US" altLang="zh-CN" smtClean="0"/>
              <a:t>——</a:t>
            </a:r>
            <a:r>
              <a:rPr lang="zh-CN" altLang="zh-CN" smtClean="0"/>
              <a:t>时序逻辑</a:t>
            </a:r>
            <a:r>
              <a:rPr lang="en-US" altLang="zh-CN" smtClean="0"/>
              <a:t>,</a:t>
            </a:r>
            <a:r>
              <a:rPr lang="zh-CN" altLang="zh-CN" smtClean="0"/>
              <a:t>一个处理进位</a:t>
            </a:r>
            <a:r>
              <a:rPr lang="en-US" altLang="zh-CN" smtClean="0"/>
              <a:t>/</a:t>
            </a:r>
            <a:r>
              <a:rPr lang="zh-CN" altLang="zh-CN" smtClean="0"/>
              <a:t>借位操作</a:t>
            </a:r>
            <a:r>
              <a:rPr lang="en-US" altLang="zh-CN" smtClean="0"/>
              <a:t>——</a:t>
            </a:r>
            <a:r>
              <a:rPr lang="zh-CN" altLang="zh-CN" smtClean="0"/>
              <a:t>组合逻辑</a:t>
            </a:r>
            <a:endParaRPr lang="zh-CN" altLang="en-US" smtClean="0"/>
          </a:p>
          <a:p>
            <a:endParaRPr lang="zh-CN" altLang="en-US" smtClean="0"/>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Rot="1" noChangeAspect="1" noChangeArrowheads="1" noTextEdit="1"/>
          </p:cNvSpPr>
          <p:nvPr>
            <p:ph type="sldImg"/>
          </p:nvPr>
        </p:nvSpPr>
        <p:spPr>
          <a:xfrm>
            <a:off x="381000" y="685800"/>
            <a:ext cx="6096000" cy="3429000"/>
          </a:xfrm>
        </p:spPr>
      </p:sp>
      <p:sp>
        <p:nvSpPr>
          <p:cNvPr id="364547" name="Rectangle 3"/>
          <p:cNvSpPr>
            <a:spLocks noGrp="1" noChangeArrowheads="1"/>
          </p:cNvSpPr>
          <p:nvPr>
            <p:ph type="body" idx="1"/>
          </p:nvPr>
        </p:nvSpPr>
        <p:spPr>
          <a:noFill/>
        </p:spPr>
        <p:txBody>
          <a:bodyPr/>
          <a:lstStyle/>
          <a:p>
            <a:r>
              <a:rPr lang="zh-CN" altLang="en-US" smtClean="0"/>
              <a:t>注意：原来课件上“</a:t>
            </a:r>
            <a:r>
              <a:rPr lang="en-US" altLang="zh-CN" smtClean="0"/>
              <a:t>~</a:t>
            </a:r>
            <a:r>
              <a:rPr lang="en-US" altLang="zh-CN" smtClean="0">
                <a:solidFill>
                  <a:srgbClr val="FF0000"/>
                </a:solidFill>
                <a:cs typeface="Arial" panose="020B0604020202020204" pitchFamily="34" charset="0"/>
              </a:rPr>
              <a:t>OCN = (OC_OB &amp;&amp; CP);</a:t>
            </a:r>
            <a:r>
              <a:rPr lang="zh-CN" altLang="en-US" smtClean="0">
                <a:solidFill>
                  <a:srgbClr val="FF0000"/>
                </a:solidFill>
                <a:cs typeface="Arial" panose="020B0604020202020204" pitchFamily="34" charset="0"/>
              </a:rPr>
              <a:t>”是错的！应为“</a:t>
            </a:r>
            <a:r>
              <a:rPr lang="en-US" altLang="zh-CN" smtClean="0">
                <a:solidFill>
                  <a:srgbClr val="FF0000"/>
                </a:solidFill>
                <a:cs typeface="Arial" panose="020B0604020202020204" pitchFamily="34" charset="0"/>
              </a:rPr>
              <a:t>OCN = (OC_OB &amp;&amp; CP);</a:t>
            </a:r>
            <a:r>
              <a:rPr lang="zh-CN" altLang="en-US" smtClean="0">
                <a:solidFill>
                  <a:srgbClr val="FF0000"/>
                </a:solidFill>
                <a:cs typeface="Arial" panose="020B0604020202020204" pitchFamily="34" charset="0"/>
              </a:rPr>
              <a:t>”</a:t>
            </a:r>
            <a:endParaRPr lang="zh-CN" altLang="en-US" smtClean="0"/>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Rot="1" noChangeAspect="1" noChangeArrowheads="1" noTextEdit="1"/>
          </p:cNvSpPr>
          <p:nvPr>
            <p:ph type="sldImg"/>
          </p:nvPr>
        </p:nvSpPr>
        <p:spPr>
          <a:xfrm>
            <a:off x="381000" y="685800"/>
            <a:ext cx="6096000" cy="3429000"/>
          </a:xfrm>
        </p:spPr>
      </p:sp>
      <p:sp>
        <p:nvSpPr>
          <p:cNvPr id="365571"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Rot="1" noChangeAspect="1" noChangeArrowheads="1" noTextEdit="1"/>
          </p:cNvSpPr>
          <p:nvPr>
            <p:ph type="sldImg"/>
          </p:nvPr>
        </p:nvSpPr>
        <p:spPr>
          <a:xfrm>
            <a:off x="381000" y="685800"/>
            <a:ext cx="6096000" cy="3429000"/>
          </a:xfrm>
        </p:spPr>
      </p:sp>
      <p:sp>
        <p:nvSpPr>
          <p:cNvPr id="366595" name="Rectangle 3"/>
          <p:cNvSpPr>
            <a:spLocks noGrp="1" noChangeArrowheads="1"/>
          </p:cNvSpPr>
          <p:nvPr>
            <p:ph type="body" idx="1"/>
          </p:nvPr>
        </p:nvSpPr>
        <p:spPr>
          <a:noFill/>
        </p:spPr>
        <p:txBody>
          <a:bodyPr/>
          <a:lstStyle/>
          <a:p>
            <a:r>
              <a:rPr lang="zh-CN" altLang="en-US" sz="1000" smtClean="0">
                <a:latin typeface="宋体" panose="02010600030101010101" pitchFamily="2" charset="-122"/>
              </a:rPr>
              <a:t>    这里</a:t>
            </a:r>
            <a:r>
              <a:rPr lang="zh-CN" altLang="en-US" sz="1100" smtClean="0">
                <a:solidFill>
                  <a:srgbClr val="CC0066"/>
                </a:solidFill>
              </a:rPr>
              <a:t>同步或异步指</a:t>
            </a:r>
            <a:r>
              <a:rPr lang="zh-CN" altLang="en-US" sz="1100" smtClean="0">
                <a:latin typeface="宋体" panose="02010600030101010101" pitchFamily="2" charset="-122"/>
              </a:rPr>
              <a:t>清零信号</a:t>
            </a:r>
            <a:r>
              <a:rPr lang="zh-CN" altLang="en-US" sz="1100" smtClean="0">
                <a:solidFill>
                  <a:srgbClr val="CC0066"/>
                </a:solidFill>
              </a:rPr>
              <a:t>与时钟信号的时序关系。</a:t>
            </a:r>
          </a:p>
          <a:p>
            <a:r>
              <a:rPr lang="zh-CN" altLang="en-US" sz="1000" smtClean="0">
                <a:latin typeface="宋体" panose="02010600030101010101" pitchFamily="2" charset="-122"/>
              </a:rPr>
              <a:t>    </a:t>
            </a:r>
            <a:endParaRPr lang="zh-CN" altLang="en-US" sz="2400" smtClean="0"/>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Rot="1" noChangeAspect="1" noChangeArrowheads="1" noTextEdit="1"/>
          </p:cNvSpPr>
          <p:nvPr>
            <p:ph type="sldImg"/>
          </p:nvPr>
        </p:nvSpPr>
        <p:spPr>
          <a:xfrm>
            <a:off x="381000" y="685800"/>
            <a:ext cx="6096000" cy="3429000"/>
          </a:xfrm>
        </p:spPr>
      </p:sp>
      <p:sp>
        <p:nvSpPr>
          <p:cNvPr id="367619" name="Rectangle 3"/>
          <p:cNvSpPr>
            <a:spLocks noGrp="1" noChangeArrowheads="1"/>
          </p:cNvSpPr>
          <p:nvPr>
            <p:ph type="body" idx="1"/>
          </p:nvPr>
        </p:nvSpPr>
        <p:spPr>
          <a:noFill/>
        </p:spPr>
        <p:txBody>
          <a:bodyPr/>
          <a:lstStyle/>
          <a:p>
            <a:r>
              <a:rPr lang="zh-CN" altLang="en-US" sz="1000" smtClean="0">
                <a:latin typeface="宋体" panose="02010600030101010101" pitchFamily="2" charset="-122"/>
              </a:rPr>
              <a:t>    备注：若</a:t>
            </a:r>
            <a:r>
              <a:rPr lang="zh-CN" altLang="en-US" sz="2400" smtClean="0"/>
              <a:t>时钟周期很长而清零信号又是一个窄脉冲信号，如果采用同步清零，则很有可能当清零信号有效时，时钟信号并未到来，那么将不能进行清零。</a:t>
            </a: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Rot="1" noChangeAspect="1" noChangeArrowheads="1" noTextEdit="1"/>
          </p:cNvSpPr>
          <p:nvPr>
            <p:ph type="sldImg"/>
          </p:nvPr>
        </p:nvSpPr>
        <p:spPr>
          <a:xfrm>
            <a:off x="381000" y="685800"/>
            <a:ext cx="6096000" cy="3429000"/>
          </a:xfrm>
        </p:spPr>
      </p:sp>
      <p:sp>
        <p:nvSpPr>
          <p:cNvPr id="368643" name="Rectangle 3"/>
          <p:cNvSpPr>
            <a:spLocks noGrp="1" noChangeArrowheads="1"/>
          </p:cNvSpPr>
          <p:nvPr>
            <p:ph type="body" idx="1"/>
          </p:nvPr>
        </p:nvSpPr>
        <p:spPr>
          <a:noFill/>
        </p:spPr>
        <p:txBody>
          <a:bodyPr/>
          <a:lstStyle/>
          <a:p>
            <a:r>
              <a:rPr lang="zh-CN" altLang="en-US" smtClean="0"/>
              <a:t>教材</a:t>
            </a:r>
            <a:r>
              <a:rPr lang="en-US" altLang="zh-CN" smtClean="0"/>
              <a:t>P188</a:t>
            </a:r>
          </a:p>
          <a:p>
            <a:r>
              <a:rPr lang="en-US" altLang="zh-CN" smtClean="0"/>
              <a:t>S0</a:t>
            </a:r>
            <a:r>
              <a:rPr lang="zh-CN" altLang="en-US" smtClean="0"/>
              <a:t>、</a:t>
            </a:r>
            <a:r>
              <a:rPr lang="en-US" altLang="zh-CN" smtClean="0"/>
              <a:t>S1</a:t>
            </a:r>
            <a:r>
              <a:rPr lang="zh-CN" altLang="en-US" smtClean="0"/>
              <a:t>、</a:t>
            </a:r>
            <a:r>
              <a:rPr lang="en-US" altLang="zh-CN" smtClean="0"/>
              <a:t>S2</a:t>
            </a:r>
            <a:r>
              <a:rPr lang="zh-CN" altLang="en-US" smtClean="0"/>
              <a:t>、</a:t>
            </a:r>
            <a:r>
              <a:rPr lang="en-US" altLang="zh-CN" smtClean="0"/>
              <a:t>S3</a:t>
            </a:r>
            <a:r>
              <a:rPr lang="zh-CN" altLang="en-US" smtClean="0"/>
              <a:t>表示</a:t>
            </a:r>
            <a:r>
              <a:rPr lang="en-US" altLang="zh-CN" smtClean="0"/>
              <a:t>Q3Q2Q1Q0</a:t>
            </a:r>
            <a:r>
              <a:rPr lang="zh-CN" altLang="en-US" smtClean="0"/>
              <a:t>的状态，最高位为</a:t>
            </a:r>
            <a:r>
              <a:rPr lang="en-US" altLang="zh-CN" smtClean="0"/>
              <a:t>Q3</a:t>
            </a:r>
            <a:r>
              <a:rPr lang="zh-CN" altLang="en-US" smtClean="0"/>
              <a:t>，最低位为</a:t>
            </a:r>
            <a:r>
              <a:rPr lang="en-US" altLang="zh-CN" smtClean="0"/>
              <a:t>Q0</a:t>
            </a:r>
            <a:r>
              <a:rPr lang="zh-CN" altLang="en-US" smtClean="0"/>
              <a:t>。</a:t>
            </a:r>
          </a:p>
          <a:p>
            <a:endParaRPr lang="zh-CN" altLang="en-US" smtClean="0"/>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Rot="1" noChangeAspect="1" noChangeArrowheads="1" noTextEdit="1"/>
          </p:cNvSpPr>
          <p:nvPr>
            <p:ph type="sldImg"/>
          </p:nvPr>
        </p:nvSpPr>
        <p:spPr>
          <a:xfrm>
            <a:off x="381000" y="685800"/>
            <a:ext cx="6096000" cy="3429000"/>
          </a:xfrm>
        </p:spPr>
      </p:sp>
      <p:sp>
        <p:nvSpPr>
          <p:cNvPr id="369667" name="Rectangle 3"/>
          <p:cNvSpPr>
            <a:spLocks noGrp="1" noChangeArrowheads="1"/>
          </p:cNvSpPr>
          <p:nvPr>
            <p:ph type="body" idx="1"/>
          </p:nvPr>
        </p:nvSpPr>
        <p:spPr>
          <a:noFill/>
        </p:spPr>
        <p:txBody>
          <a:bodyPr/>
          <a:lstStyle/>
          <a:p>
            <a:r>
              <a:rPr lang="zh-CN" altLang="zh-CN" smtClean="0"/>
              <a:t>用</a:t>
            </a:r>
            <a:r>
              <a:rPr lang="en-US" altLang="zh-CN" smtClean="0"/>
              <a:t>case</a:t>
            </a:r>
            <a:r>
              <a:rPr lang="zh-CN" altLang="zh-CN" smtClean="0"/>
              <a:t>语句如何改写？ </a:t>
            </a:r>
            <a:r>
              <a:rPr lang="zh-CN" altLang="en-US" smtClean="0"/>
              <a:t>描述</a:t>
            </a:r>
            <a:endParaRPr lang="zh-CN" altLang="zh-CN" smtClean="0"/>
          </a:p>
          <a:p>
            <a:r>
              <a:rPr lang="en-US" altLang="zh-CN" smtClean="0"/>
              <a:t>begin</a:t>
            </a:r>
            <a:endParaRPr lang="zh-CN" altLang="zh-CN" smtClean="0"/>
          </a:p>
          <a:p>
            <a:r>
              <a:rPr lang="en-US" altLang="zh-CN" smtClean="0"/>
              <a:t>  case(SS)</a:t>
            </a:r>
            <a:endParaRPr lang="zh-CN" altLang="zh-CN" smtClean="0"/>
          </a:p>
          <a:p>
            <a:r>
              <a:rPr lang="en-US" altLang="zh-CN" smtClean="0"/>
              <a:t>    S0: SS=S1;</a:t>
            </a:r>
            <a:endParaRPr lang="zh-CN" altLang="zh-CN" smtClean="0"/>
          </a:p>
          <a:p>
            <a:r>
              <a:rPr lang="en-US" altLang="zh-CN" smtClean="0"/>
              <a:t>    S1: SS=S2;</a:t>
            </a:r>
            <a:endParaRPr lang="zh-CN" altLang="zh-CN" smtClean="0"/>
          </a:p>
          <a:p>
            <a:r>
              <a:rPr lang="zh-CN" altLang="en-US" smtClean="0"/>
              <a:t>    </a:t>
            </a:r>
            <a:r>
              <a:rPr lang="en-US" altLang="zh-CN" smtClean="0"/>
              <a:t>S2: SS=S3;</a:t>
            </a:r>
            <a:endParaRPr lang="zh-CN" altLang="zh-CN" smtClean="0"/>
          </a:p>
          <a:p>
            <a:r>
              <a:rPr lang="zh-CN" altLang="en-US" smtClean="0"/>
              <a:t>    </a:t>
            </a:r>
            <a:r>
              <a:rPr lang="en-US" altLang="zh-CN" smtClean="0"/>
              <a:t>S3: SS=S0;</a:t>
            </a:r>
            <a:endParaRPr lang="zh-CN" altLang="zh-CN" smtClean="0"/>
          </a:p>
          <a:p>
            <a:r>
              <a:rPr lang="zh-CN" altLang="en-US" smtClean="0"/>
              <a:t>    </a:t>
            </a:r>
            <a:r>
              <a:rPr lang="en-US" altLang="zh-CN" smtClean="0"/>
              <a:t>default: SS=S0;</a:t>
            </a:r>
            <a:endParaRPr lang="zh-CN" altLang="zh-CN" smtClean="0"/>
          </a:p>
          <a:p>
            <a:r>
              <a:rPr lang="en-US" altLang="zh-CN" smtClean="0"/>
              <a:t>  endcase</a:t>
            </a:r>
            <a:endParaRPr lang="zh-CN" altLang="zh-CN" smtClean="0"/>
          </a:p>
          <a:p>
            <a:r>
              <a:rPr lang="en-US" altLang="zh-CN" smtClean="0"/>
              <a:t>End</a:t>
            </a:r>
          </a:p>
          <a:p>
            <a:r>
              <a:rPr lang="zh-CN" altLang="en-US" smtClean="0"/>
              <a:t>摩尔型状态机</a:t>
            </a:r>
            <a:endParaRPr lang="zh-CN" altLang="zh-CN" smtClean="0"/>
          </a:p>
          <a:p>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xfrm>
            <a:off x="381000" y="685800"/>
            <a:ext cx="6096000" cy="3429000"/>
          </a:xfrm>
        </p:spPr>
      </p:sp>
      <p:sp>
        <p:nvSpPr>
          <p:cNvPr id="228355"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Rot="1" noChangeAspect="1" noChangeArrowheads="1" noTextEdit="1"/>
          </p:cNvSpPr>
          <p:nvPr>
            <p:ph type="sldImg"/>
          </p:nvPr>
        </p:nvSpPr>
        <p:spPr>
          <a:xfrm>
            <a:off x="381000" y="685800"/>
            <a:ext cx="6096000" cy="3429000"/>
          </a:xfrm>
        </p:spPr>
      </p:sp>
      <p:sp>
        <p:nvSpPr>
          <p:cNvPr id="370691"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Rot="1" noChangeAspect="1" noChangeArrowheads="1" noTextEdit="1"/>
          </p:cNvSpPr>
          <p:nvPr>
            <p:ph type="sldImg"/>
          </p:nvPr>
        </p:nvSpPr>
        <p:spPr>
          <a:xfrm>
            <a:off x="381000" y="685800"/>
            <a:ext cx="6096000" cy="3429000"/>
          </a:xfrm>
        </p:spPr>
      </p:sp>
      <p:sp>
        <p:nvSpPr>
          <p:cNvPr id="371715" name="Rectangle 3"/>
          <p:cNvSpPr>
            <a:spLocks noGrp="1" noChangeArrowheads="1"/>
          </p:cNvSpPr>
          <p:nvPr>
            <p:ph type="body" idx="1"/>
          </p:nvPr>
        </p:nvSpPr>
        <p:spPr>
          <a:noFill/>
        </p:spPr>
        <p:txBody>
          <a:bodyPr/>
          <a:lstStyle/>
          <a:p>
            <a:pPr eaLnBrk="1" hangingPunct="1"/>
            <a:endParaRPr lang="zh-CN" altLang="en-US" dirty="0" smtClean="0"/>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Rot="1" noChangeAspect="1" noChangeArrowheads="1" noTextEdit="1"/>
          </p:cNvSpPr>
          <p:nvPr>
            <p:ph type="sldImg"/>
          </p:nvPr>
        </p:nvSpPr>
        <p:spPr>
          <a:xfrm>
            <a:off x="381000" y="685800"/>
            <a:ext cx="6096000" cy="3429000"/>
          </a:xfrm>
        </p:spPr>
      </p:sp>
      <p:sp>
        <p:nvSpPr>
          <p:cNvPr id="372739" name="Rectangle 3"/>
          <p:cNvSpPr>
            <a:spLocks noGrp="1" noChangeArrowheads="1"/>
          </p:cNvSpPr>
          <p:nvPr>
            <p:ph type="body" idx="1"/>
          </p:nvPr>
        </p:nvSpPr>
        <p:spPr>
          <a:noFill/>
        </p:spPr>
        <p:txBody>
          <a:bodyPr/>
          <a:lstStyle/>
          <a:p>
            <a:pPr eaLnBrk="1" hangingPunct="1"/>
            <a:r>
              <a:rPr lang="zh-CN" altLang="en-US" smtClean="0"/>
              <a:t>    </a:t>
            </a:r>
            <a:r>
              <a:rPr lang="zh-CN" altLang="zh-CN" smtClean="0"/>
              <a:t>把最高位</a:t>
            </a:r>
            <a:r>
              <a:rPr lang="en-US" altLang="zh-CN" smtClean="0"/>
              <a:t>SS[6]</a:t>
            </a:r>
            <a:r>
              <a:rPr lang="zh-CN" altLang="zh-CN" smtClean="0"/>
              <a:t>送到输出</a:t>
            </a:r>
            <a:r>
              <a:rPr lang="en-US" altLang="zh-CN" smtClean="0"/>
              <a:t>Q</a:t>
            </a:r>
            <a:r>
              <a:rPr lang="zh-CN" altLang="zh-CN" smtClean="0"/>
              <a:t>——是为了从</a:t>
            </a:r>
            <a:r>
              <a:rPr lang="en-US" altLang="zh-CN" smtClean="0"/>
              <a:t>Q</a:t>
            </a:r>
            <a:r>
              <a:rPr lang="zh-CN" altLang="zh-CN" smtClean="0"/>
              <a:t>端串行输出序列信号</a:t>
            </a:r>
            <a:r>
              <a:rPr lang="zh-CN" altLang="en-US" smtClean="0"/>
              <a:t>；</a:t>
            </a:r>
            <a:r>
              <a:rPr lang="zh-CN" altLang="zh-CN" smtClean="0"/>
              <a:t>把</a:t>
            </a:r>
            <a:r>
              <a:rPr kumimoji="1" lang="zh-CN" altLang="en-US" smtClean="0">
                <a:solidFill>
                  <a:srgbClr val="CC0066"/>
                </a:solidFill>
                <a:cs typeface="Arial" panose="020B0604020202020204" pitchFamily="34" charset="0"/>
              </a:rPr>
              <a:t>移位前的</a:t>
            </a:r>
            <a:r>
              <a:rPr lang="zh-CN" altLang="zh-CN" smtClean="0"/>
              <a:t>最高位</a:t>
            </a:r>
            <a:r>
              <a:rPr lang="en-US" altLang="zh-CN" smtClean="0"/>
              <a:t>SS[6]</a:t>
            </a:r>
            <a:r>
              <a:rPr lang="zh-CN" altLang="zh-CN" smtClean="0"/>
              <a:t>送到最低位</a:t>
            </a:r>
            <a:r>
              <a:rPr lang="en-US" altLang="zh-CN" smtClean="0"/>
              <a:t>SS[0]</a:t>
            </a:r>
            <a:r>
              <a:rPr lang="zh-CN" altLang="zh-CN" smtClean="0"/>
              <a:t>——是为了重复产生序列信号</a:t>
            </a:r>
            <a:r>
              <a:rPr lang="zh-CN" altLang="en-US" smtClean="0"/>
              <a:t>。</a:t>
            </a:r>
            <a:endParaRPr lang="zh-CN" altLang="zh-CN" smtClean="0"/>
          </a:p>
          <a:p>
            <a:pPr eaLnBrk="1" hangingPunct="1"/>
            <a:endParaRPr lang="zh-CN" altLang="en-US" smtClean="0"/>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Rot="1" noChangeAspect="1" noChangeArrowheads="1" noTextEdit="1"/>
          </p:cNvSpPr>
          <p:nvPr>
            <p:ph type="sldImg"/>
          </p:nvPr>
        </p:nvSpPr>
        <p:spPr>
          <a:xfrm>
            <a:off x="381000" y="685800"/>
            <a:ext cx="6096000" cy="3429000"/>
          </a:xfrm>
        </p:spPr>
      </p:sp>
      <p:sp>
        <p:nvSpPr>
          <p:cNvPr id="373763"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Rot="1" noChangeAspect="1" noChangeArrowheads="1" noTextEdit="1"/>
          </p:cNvSpPr>
          <p:nvPr>
            <p:ph type="sldImg"/>
          </p:nvPr>
        </p:nvSpPr>
        <p:spPr>
          <a:xfrm>
            <a:off x="381000" y="685800"/>
            <a:ext cx="6096000" cy="3429000"/>
          </a:xfrm>
        </p:spPr>
      </p:sp>
      <p:sp>
        <p:nvSpPr>
          <p:cNvPr id="374787"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Rot="1" noChangeAspect="1" noChangeArrowheads="1" noTextEdit="1"/>
          </p:cNvSpPr>
          <p:nvPr>
            <p:ph type="sldImg"/>
          </p:nvPr>
        </p:nvSpPr>
        <p:spPr>
          <a:xfrm>
            <a:off x="381000" y="685800"/>
            <a:ext cx="6096000" cy="3429000"/>
          </a:xfrm>
        </p:spPr>
      </p:sp>
      <p:sp>
        <p:nvSpPr>
          <p:cNvPr id="375811"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Rot="1" noChangeAspect="1" noChangeArrowheads="1" noTextEdit="1"/>
          </p:cNvSpPr>
          <p:nvPr>
            <p:ph type="sldImg"/>
          </p:nvPr>
        </p:nvSpPr>
        <p:spPr>
          <a:xfrm>
            <a:off x="381000" y="685800"/>
            <a:ext cx="6096000" cy="3429000"/>
          </a:xfrm>
        </p:spPr>
      </p:sp>
      <p:sp>
        <p:nvSpPr>
          <p:cNvPr id="376835"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Rot="1" noChangeAspect="1" noChangeArrowheads="1" noTextEdit="1"/>
          </p:cNvSpPr>
          <p:nvPr>
            <p:ph type="sldImg"/>
          </p:nvPr>
        </p:nvSpPr>
        <p:spPr>
          <a:xfrm>
            <a:off x="381000" y="685800"/>
            <a:ext cx="6096000" cy="3429000"/>
          </a:xfrm>
        </p:spPr>
      </p:sp>
      <p:sp>
        <p:nvSpPr>
          <p:cNvPr id="377859"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Rot="1" noChangeAspect="1" noChangeArrowheads="1" noTextEdit="1"/>
          </p:cNvSpPr>
          <p:nvPr>
            <p:ph type="sldImg"/>
          </p:nvPr>
        </p:nvSpPr>
        <p:spPr>
          <a:xfrm>
            <a:off x="381000" y="685800"/>
            <a:ext cx="6096000" cy="3429000"/>
          </a:xfrm>
        </p:spPr>
      </p:sp>
      <p:sp>
        <p:nvSpPr>
          <p:cNvPr id="378883" name="Rectangle 3"/>
          <p:cNvSpPr>
            <a:spLocks noGrp="1" noChangeArrowheads="1"/>
          </p:cNvSpPr>
          <p:nvPr>
            <p:ph type="body" idx="1"/>
          </p:nvPr>
        </p:nvSpPr>
        <p:spPr>
          <a:noFill/>
        </p:spPr>
        <p:txBody>
          <a:bodyPr/>
          <a:lstStyle/>
          <a:p>
            <a:pPr eaLnBrk="1" hangingPunct="1"/>
            <a:r>
              <a:rPr lang="zh-CN" altLang="en-US" smtClean="0"/>
              <a:t>    由线性反馈移位寄存器产生出的最长的二进制数字序列，称为最大长度线性反馈移位寄存器序列，通常简称为</a:t>
            </a:r>
            <a:r>
              <a:rPr lang="en-US" altLang="zh-CN" smtClean="0"/>
              <a:t>m</a:t>
            </a:r>
            <a:r>
              <a:rPr lang="zh-CN" altLang="en-US" smtClean="0"/>
              <a:t>序列，其长度为</a:t>
            </a:r>
            <a:r>
              <a:rPr lang="en-US" altLang="zh-CN" smtClean="0"/>
              <a:t>2</a:t>
            </a:r>
            <a:r>
              <a:rPr lang="en-US" altLang="zh-CN" baseline="30000" smtClean="0"/>
              <a:t>N</a:t>
            </a:r>
            <a:r>
              <a:rPr lang="zh-CN" altLang="en-US" smtClean="0"/>
              <a:t>－</a:t>
            </a:r>
            <a:r>
              <a:rPr lang="en-US" altLang="zh-CN" smtClean="0"/>
              <a:t>1</a:t>
            </a:r>
            <a:r>
              <a:rPr lang="zh-CN" altLang="en-US" smtClean="0"/>
              <a:t>。</a:t>
            </a:r>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Rot="1" noChangeAspect="1" noChangeArrowheads="1" noTextEdit="1"/>
          </p:cNvSpPr>
          <p:nvPr>
            <p:ph type="sldImg"/>
          </p:nvPr>
        </p:nvSpPr>
        <p:spPr>
          <a:xfrm>
            <a:off x="381000" y="685800"/>
            <a:ext cx="6096000" cy="3429000"/>
          </a:xfrm>
        </p:spPr>
      </p:sp>
      <p:sp>
        <p:nvSpPr>
          <p:cNvPr id="379907" name="Rectangle 3"/>
          <p:cNvSpPr>
            <a:spLocks noGrp="1" noChangeArrowheads="1"/>
          </p:cNvSpPr>
          <p:nvPr>
            <p:ph type="body" idx="1"/>
          </p:nvPr>
        </p:nvSpPr>
        <p:spPr>
          <a:noFill/>
        </p:spPr>
        <p:txBody>
          <a:bodyPr/>
          <a:lstStyle/>
          <a:p>
            <a:pPr eaLnBrk="1" hangingPunct="1"/>
            <a:r>
              <a:rPr lang="zh-CN" altLang="en-US" smtClean="0"/>
              <a:t>当反馈函数</a:t>
            </a:r>
            <a:r>
              <a:rPr lang="en-US" altLang="zh-CN" smtClean="0"/>
              <a:t>F</a:t>
            </a:r>
            <a:r>
              <a:rPr lang="zh-CN" altLang="en-US" smtClean="0"/>
              <a:t>等于</a:t>
            </a:r>
            <a:r>
              <a:rPr lang="en-US" altLang="zh-CN" smtClean="0"/>
              <a:t>Q1</a:t>
            </a:r>
            <a:r>
              <a:rPr lang="zh-CN" altLang="en-US" smtClean="0"/>
              <a:t>和</a:t>
            </a:r>
            <a:r>
              <a:rPr lang="en-US" altLang="zh-CN" smtClean="0"/>
              <a:t>Q0</a:t>
            </a:r>
            <a:r>
              <a:rPr lang="zh-CN" altLang="en-US" smtClean="0"/>
              <a:t>异或时，</a:t>
            </a:r>
            <a:r>
              <a:rPr lang="zh-CN" altLang="zh-CN" smtClean="0"/>
              <a:t>若</a:t>
            </a:r>
            <a:r>
              <a:rPr lang="zh-CN" altLang="zh-CN" b="1" smtClean="0"/>
              <a:t>初始序列为</a:t>
            </a:r>
            <a:r>
              <a:rPr lang="en-US" altLang="zh-CN" b="1" smtClean="0"/>
              <a:t>15'b000_0000_0000_0000</a:t>
            </a:r>
            <a:r>
              <a:rPr lang="zh-CN" altLang="zh-CN" b="1" smtClean="0"/>
              <a:t>，</a:t>
            </a:r>
            <a:r>
              <a:rPr lang="zh-CN" altLang="zh-CN" smtClean="0"/>
              <a:t>则存在死循环（程序见</a:t>
            </a:r>
            <a:r>
              <a:rPr lang="en-US" altLang="zh-CN" b="1" smtClean="0"/>
              <a:t>signal15_dead_loop.v</a:t>
            </a:r>
            <a:r>
              <a:rPr lang="zh-CN" altLang="zh-CN" b="1" smtClean="0"/>
              <a:t>）</a:t>
            </a:r>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ChangeArrowheads="1" noTextEdit="1"/>
          </p:cNvSpPr>
          <p:nvPr>
            <p:ph type="sldImg"/>
          </p:nvPr>
        </p:nvSpPr>
        <p:spPr>
          <a:xfrm>
            <a:off x="381000" y="685800"/>
            <a:ext cx="6096000" cy="3429000"/>
          </a:xfrm>
        </p:spPr>
      </p:sp>
      <p:sp>
        <p:nvSpPr>
          <p:cNvPr id="229379" name="Rectangle 3"/>
          <p:cNvSpPr>
            <a:spLocks noGrp="1" noChangeArrowheads="1"/>
          </p:cNvSpPr>
          <p:nvPr>
            <p:ph type="body" idx="1"/>
          </p:nvPr>
        </p:nvSpPr>
        <p:spPr>
          <a:noFill/>
        </p:spPr>
        <p:txBody>
          <a:bodyPr/>
          <a:lstStyle/>
          <a:p>
            <a:pPr eaLnBrk="1" hangingPunct="1"/>
            <a:r>
              <a:rPr lang="zh-CN" altLang="en-US" smtClean="0"/>
              <a:t>与</a:t>
            </a:r>
            <a:r>
              <a:rPr lang="zh-CN" altLang="en-US" smtClean="0">
                <a:solidFill>
                  <a:srgbClr val="FFCC00"/>
                </a:solidFill>
                <a:ea typeface="黑体" panose="02010600030101010101" pitchFamily="49" charset="-122"/>
              </a:rPr>
              <a:t>【例</a:t>
            </a:r>
            <a:r>
              <a:rPr lang="en-US" altLang="zh-CN" smtClean="0">
                <a:solidFill>
                  <a:srgbClr val="FFCC00"/>
                </a:solidFill>
                <a:ea typeface="黑体" panose="02010600030101010101" pitchFamily="49" charset="-122"/>
              </a:rPr>
              <a:t>9.1</a:t>
            </a:r>
            <a:r>
              <a:rPr lang="zh-CN" altLang="en-US" smtClean="0">
                <a:solidFill>
                  <a:srgbClr val="FFCC00"/>
                </a:solidFill>
                <a:ea typeface="黑体" panose="02010600030101010101" pitchFamily="49" charset="-122"/>
              </a:rPr>
              <a:t>】的不同是，从</a:t>
            </a:r>
            <a:r>
              <a:rPr lang="en-US" altLang="zh-CN" smtClean="0">
                <a:solidFill>
                  <a:srgbClr val="FFCC00"/>
                </a:solidFill>
                <a:ea typeface="黑体" panose="02010600030101010101" pitchFamily="49" charset="-122"/>
              </a:rPr>
              <a:t>010</a:t>
            </a:r>
            <a:r>
              <a:rPr lang="zh-CN" altLang="en-US" smtClean="0">
                <a:solidFill>
                  <a:srgbClr val="FFCC00"/>
                </a:solidFill>
                <a:ea typeface="黑体" panose="02010600030101010101" pitchFamily="49" charset="-122"/>
              </a:rPr>
              <a:t>状态转移到</a:t>
            </a:r>
            <a:r>
              <a:rPr lang="en-US" altLang="zh-CN" smtClean="0">
                <a:solidFill>
                  <a:srgbClr val="FFCC00"/>
                </a:solidFill>
                <a:ea typeface="黑体" panose="02010600030101010101" pitchFamily="49" charset="-122"/>
              </a:rPr>
              <a:t>100</a:t>
            </a:r>
            <a:r>
              <a:rPr lang="zh-CN" altLang="en-US" smtClean="0">
                <a:solidFill>
                  <a:srgbClr val="FFCC00"/>
                </a:solidFill>
                <a:ea typeface="黑体" panose="02010600030101010101" pitchFamily="49" charset="-122"/>
              </a:rPr>
              <a:t>，能够回到计数循环中来</a:t>
            </a:r>
            <a:endParaRPr lang="en-US" altLang="zh-CN" smtClean="0">
              <a:solidFill>
                <a:srgbClr val="FFCC00"/>
              </a:solidFill>
              <a:ea typeface="黑体" panose="02010600030101010101" pitchFamily="49" charset="-122"/>
            </a:endParaRPr>
          </a:p>
          <a:p>
            <a:pPr eaLnBrk="1" hangingPunct="1"/>
            <a:r>
              <a:rPr lang="zh-CN" altLang="en-US" smtClean="0">
                <a:solidFill>
                  <a:srgbClr val="FFCC00"/>
                </a:solidFill>
                <a:ea typeface="黑体" panose="02010600030101010101" pitchFamily="49" charset="-122"/>
              </a:rPr>
              <a:t>    从状态转换表画状态转换图时，有</a:t>
            </a:r>
            <a:r>
              <a:rPr lang="en-US" altLang="zh-CN" smtClean="0">
                <a:solidFill>
                  <a:srgbClr val="FFCC00"/>
                </a:solidFill>
                <a:ea typeface="黑体" panose="02010600030101010101" pitchFamily="49" charset="-122"/>
              </a:rPr>
              <a:t>2</a:t>
            </a:r>
            <a:r>
              <a:rPr lang="zh-CN" altLang="en-US" smtClean="0">
                <a:solidFill>
                  <a:srgbClr val="FFCC00"/>
                </a:solidFill>
                <a:ea typeface="黑体" panose="02010600030101010101" pitchFamily="49" charset="-122"/>
              </a:rPr>
              <a:t>种方法：</a:t>
            </a:r>
            <a:endParaRPr lang="en-US" altLang="zh-CN" smtClean="0">
              <a:solidFill>
                <a:srgbClr val="FFCC00"/>
              </a:solidFill>
              <a:ea typeface="黑体" panose="02010600030101010101" pitchFamily="49" charset="-122"/>
            </a:endParaRPr>
          </a:p>
          <a:p>
            <a:pPr eaLnBrk="1" hangingPunct="1"/>
            <a:r>
              <a:rPr lang="zh-CN" altLang="en-US" smtClean="0">
                <a:solidFill>
                  <a:srgbClr val="FFCC00"/>
                </a:solidFill>
                <a:ea typeface="黑体" panose="02010600030101010101" pitchFamily="49" charset="-122"/>
              </a:rPr>
              <a:t>    （</a:t>
            </a:r>
            <a:r>
              <a:rPr lang="en-US" altLang="zh-CN" smtClean="0">
                <a:solidFill>
                  <a:srgbClr val="FFCC00"/>
                </a:solidFill>
                <a:ea typeface="黑体" panose="02010600030101010101" pitchFamily="49" charset="-122"/>
              </a:rPr>
              <a:t>1</a:t>
            </a:r>
            <a:r>
              <a:rPr lang="zh-CN" altLang="en-US" smtClean="0">
                <a:solidFill>
                  <a:srgbClr val="FFCC00"/>
                </a:solidFill>
                <a:ea typeface="黑体" panose="02010600030101010101" pitchFamily="49" charset="-122"/>
              </a:rPr>
              <a:t>）先按电路初态的先后顺序画出所有状态；然后根据状态转换表中状态转移情况，用带箭头的线画出各状态到下一状态的转移方向。</a:t>
            </a:r>
            <a:endParaRPr lang="en-US" altLang="zh-CN" smtClean="0">
              <a:solidFill>
                <a:srgbClr val="FFCC00"/>
              </a:solidFill>
              <a:ea typeface="黑体" panose="02010600030101010101" pitchFamily="49" charset="-122"/>
            </a:endParaRPr>
          </a:p>
          <a:p>
            <a:pPr eaLnBrk="1" hangingPunct="1"/>
            <a:r>
              <a:rPr lang="zh-CN" altLang="en-US" smtClean="0">
                <a:solidFill>
                  <a:srgbClr val="FFCC00"/>
                </a:solidFill>
                <a:ea typeface="黑体" panose="02010600030101010101" pitchFamily="49" charset="-122"/>
              </a:rPr>
              <a:t>    （</a:t>
            </a:r>
            <a:r>
              <a:rPr lang="en-US" altLang="zh-CN" smtClean="0">
                <a:solidFill>
                  <a:srgbClr val="FFCC00"/>
                </a:solidFill>
                <a:ea typeface="黑体" panose="02010600030101010101" pitchFamily="49" charset="-122"/>
              </a:rPr>
              <a:t>2</a:t>
            </a:r>
            <a:r>
              <a:rPr lang="zh-CN" altLang="en-US" smtClean="0">
                <a:solidFill>
                  <a:srgbClr val="FFCC00"/>
                </a:solidFill>
                <a:ea typeface="黑体" panose="02010600030101010101" pitchFamily="49" charset="-122"/>
              </a:rPr>
              <a:t>）从初态</a:t>
            </a:r>
            <a:r>
              <a:rPr lang="en-US" altLang="zh-CN" smtClean="0">
                <a:solidFill>
                  <a:srgbClr val="FFCC00"/>
                </a:solidFill>
                <a:ea typeface="黑体" panose="02010600030101010101" pitchFamily="49" charset="-122"/>
              </a:rPr>
              <a:t>000</a:t>
            </a:r>
            <a:r>
              <a:rPr lang="zh-CN" altLang="zh-CN" smtClean="0"/>
              <a:t>开始画，在次态输出列中找到其对应下一状态的取值，画出；然后将其作为初态，在原态输出列中找到它，再在次态输出列中找到其对应下一状态的取值，画出；</a:t>
            </a:r>
            <a:r>
              <a:rPr lang="en-US" altLang="zh-CN" smtClean="0"/>
              <a:t>……</a:t>
            </a:r>
            <a:r>
              <a:rPr lang="zh-CN" altLang="zh-CN" smtClean="0"/>
              <a:t>确保每个状态在状态转换图中都应出现一次，且仅有一次。</a:t>
            </a:r>
            <a:endParaRPr lang="zh-CN" altLang="en-US" smtClean="0"/>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Rot="1" noChangeAspect="1" noChangeArrowheads="1" noTextEdit="1"/>
          </p:cNvSpPr>
          <p:nvPr>
            <p:ph type="sldImg"/>
          </p:nvPr>
        </p:nvSpPr>
        <p:spPr>
          <a:xfrm>
            <a:off x="381000" y="685800"/>
            <a:ext cx="6096000" cy="3429000"/>
          </a:xfrm>
        </p:spPr>
      </p:sp>
      <p:sp>
        <p:nvSpPr>
          <p:cNvPr id="380931" name="Rectangle 3"/>
          <p:cNvSpPr>
            <a:spLocks noGrp="1" noChangeArrowheads="1"/>
          </p:cNvSpPr>
          <p:nvPr>
            <p:ph type="body" idx="1"/>
          </p:nvPr>
        </p:nvSpPr>
        <p:spPr>
          <a:noFill/>
        </p:spPr>
        <p:txBody>
          <a:bodyPr/>
          <a:lstStyle/>
          <a:p>
            <a:r>
              <a:rPr lang="zh-CN" altLang="zh-CN" smtClean="0"/>
              <a:t>程序见</a:t>
            </a:r>
            <a:r>
              <a:rPr lang="en-US" altLang="zh-CN" b="1" smtClean="0"/>
              <a:t>signal15.v</a:t>
            </a:r>
            <a:endParaRPr lang="zh-CN" altLang="zh-CN" smtClean="0"/>
          </a:p>
          <a:p>
            <a:endParaRPr lang="zh-CN" altLang="en-US" smtClean="0"/>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Rot="1" noChangeAspect="1" noChangeArrowheads="1" noTextEdit="1"/>
          </p:cNvSpPr>
          <p:nvPr>
            <p:ph type="sldImg"/>
          </p:nvPr>
        </p:nvSpPr>
        <p:spPr>
          <a:xfrm>
            <a:off x="381000" y="685800"/>
            <a:ext cx="6096000" cy="3429000"/>
          </a:xfrm>
        </p:spPr>
      </p:sp>
      <p:sp>
        <p:nvSpPr>
          <p:cNvPr id="381955" name="Rectangle 3"/>
          <p:cNvSpPr>
            <a:spLocks noGrp="1" noChangeArrowheads="1"/>
          </p:cNvSpPr>
          <p:nvPr>
            <p:ph type="body" idx="1"/>
          </p:nvPr>
        </p:nvSpPr>
        <p:spPr>
          <a:noFill/>
        </p:spPr>
        <p:txBody>
          <a:bodyPr/>
          <a:lstStyle/>
          <a:p>
            <a:r>
              <a:rPr lang="zh-CN" altLang="zh-CN" smtClean="0"/>
              <a:t>当初始序列为</a:t>
            </a:r>
            <a:r>
              <a:rPr lang="en-US" altLang="zh-CN" smtClean="0"/>
              <a:t>15‘b100_0000_0000_0000</a:t>
            </a:r>
            <a:r>
              <a:rPr lang="zh-CN" altLang="zh-CN" smtClean="0"/>
              <a:t>时，</a:t>
            </a:r>
            <a:r>
              <a:rPr lang="en-US" altLang="zh-CN" smtClean="0"/>
              <a:t>Q</a:t>
            </a:r>
            <a:r>
              <a:rPr lang="zh-CN" altLang="zh-CN" smtClean="0"/>
              <a:t>输出随机序列信号</a:t>
            </a:r>
          </a:p>
          <a:p>
            <a:r>
              <a:rPr lang="zh-CN" altLang="zh-CN" smtClean="0"/>
              <a:t>当初始序列为</a:t>
            </a:r>
            <a:r>
              <a:rPr lang="en-US" altLang="zh-CN" smtClean="0"/>
              <a:t>15‘b000_0000_0000_0000</a:t>
            </a:r>
            <a:r>
              <a:rPr lang="zh-CN" altLang="zh-CN" smtClean="0"/>
              <a:t>时，</a:t>
            </a:r>
            <a:r>
              <a:rPr lang="en-US" altLang="zh-CN" smtClean="0"/>
              <a:t>Q</a:t>
            </a:r>
            <a:r>
              <a:rPr lang="zh-CN" altLang="zh-CN" smtClean="0"/>
              <a:t>仍输出随机序列信号，</a:t>
            </a:r>
            <a:r>
              <a:rPr lang="zh-CN" altLang="zh-CN" b="1" smtClean="0"/>
              <a:t>不存在死循环</a:t>
            </a:r>
            <a:r>
              <a:rPr lang="zh-CN" altLang="zh-CN" smtClean="0"/>
              <a:t>。</a:t>
            </a:r>
          </a:p>
          <a:p>
            <a:endParaRPr lang="zh-CN" altLang="en-US" smtClean="0"/>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Rot="1" noChangeAspect="1" noChangeArrowheads="1" noTextEdit="1"/>
          </p:cNvSpPr>
          <p:nvPr>
            <p:ph type="sldImg"/>
          </p:nvPr>
        </p:nvSpPr>
        <p:spPr>
          <a:xfrm>
            <a:off x="381000" y="685800"/>
            <a:ext cx="6096000" cy="3429000"/>
          </a:xfrm>
        </p:spPr>
      </p:sp>
      <p:sp>
        <p:nvSpPr>
          <p:cNvPr id="382979"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Rot="1" noChangeAspect="1" noChangeArrowheads="1" noTextEdit="1"/>
          </p:cNvSpPr>
          <p:nvPr>
            <p:ph type="sldImg"/>
          </p:nvPr>
        </p:nvSpPr>
        <p:spPr>
          <a:xfrm>
            <a:off x="381000" y="685800"/>
            <a:ext cx="6096000" cy="3429000"/>
          </a:xfrm>
        </p:spPr>
      </p:sp>
      <p:sp>
        <p:nvSpPr>
          <p:cNvPr id="384003" name="Rectangle 3"/>
          <p:cNvSpPr>
            <a:spLocks noGrp="1" noChangeArrowheads="1"/>
          </p:cNvSpPr>
          <p:nvPr>
            <p:ph type="body" idx="1"/>
          </p:nvPr>
        </p:nvSpPr>
        <p:spPr>
          <a:noFill/>
        </p:spPr>
        <p:txBody>
          <a:bodyPr/>
          <a:lstStyle/>
          <a:p>
            <a:r>
              <a:rPr lang="zh-CN" altLang="en-US" dirty="0" smtClean="0">
                <a:solidFill>
                  <a:srgbClr val="FF0000"/>
                </a:solidFill>
                <a:ea typeface="Gulim" panose="020B0600000101010101" pitchFamily="50" charset="-127"/>
              </a:rPr>
              <a:t>参见</a:t>
            </a:r>
            <a:r>
              <a:rPr lang="en-US" altLang="zh-CN" dirty="0" smtClean="0">
                <a:solidFill>
                  <a:srgbClr val="FF0000"/>
                </a:solidFill>
                <a:ea typeface="Gulim" panose="020B0600000101010101" pitchFamily="50" charset="-127"/>
              </a:rPr>
              <a:t>monitor7_good.v </a:t>
            </a:r>
          </a:p>
          <a:p>
            <a:r>
              <a:rPr lang="zh-CN" altLang="en-US" dirty="0" smtClean="0">
                <a:solidFill>
                  <a:srgbClr val="FF0000"/>
                </a:solidFill>
                <a:ea typeface="Gulim" panose="020B0600000101010101" pitchFamily="50" charset="-127"/>
              </a:rPr>
              <a:t>本程序</a:t>
            </a:r>
            <a:r>
              <a:rPr lang="zh-CN" altLang="zh-CN" dirty="0" smtClean="0"/>
              <a:t>简单明了。而且在仿真时编辑</a:t>
            </a:r>
            <a:r>
              <a:rPr lang="en-US" altLang="zh-CN" dirty="0" smtClean="0"/>
              <a:t>DIN</a:t>
            </a:r>
            <a:r>
              <a:rPr lang="zh-CN" altLang="zh-CN" dirty="0" smtClean="0"/>
              <a:t>时要与序列</a:t>
            </a:r>
            <a:r>
              <a:rPr lang="en-US" altLang="zh-CN" dirty="0" smtClean="0"/>
              <a:t>”1101001”</a:t>
            </a:r>
            <a:r>
              <a:rPr lang="zh-CN" altLang="zh-CN" dirty="0" smtClean="0"/>
              <a:t>反序。</a:t>
            </a:r>
            <a:endParaRPr lang="zh-CN" altLang="en-US" dirty="0" smtClean="0"/>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Rot="1" noChangeAspect="1" noChangeArrowheads="1" noTextEdit="1"/>
          </p:cNvSpPr>
          <p:nvPr>
            <p:ph type="sldImg"/>
          </p:nvPr>
        </p:nvSpPr>
        <p:spPr>
          <a:xfrm>
            <a:off x="381000" y="685800"/>
            <a:ext cx="6096000" cy="3429000"/>
          </a:xfrm>
        </p:spPr>
      </p:sp>
      <p:sp>
        <p:nvSpPr>
          <p:cNvPr id="385027"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Rot="1" noChangeAspect="1" noChangeArrowheads="1" noTextEdit="1"/>
          </p:cNvSpPr>
          <p:nvPr>
            <p:ph type="sldImg"/>
          </p:nvPr>
        </p:nvSpPr>
        <p:spPr>
          <a:xfrm>
            <a:off x="381000" y="685800"/>
            <a:ext cx="6096000" cy="3429000"/>
          </a:xfrm>
        </p:spPr>
      </p:sp>
      <p:sp>
        <p:nvSpPr>
          <p:cNvPr id="386051" name="Rectangle 3"/>
          <p:cNvSpPr>
            <a:spLocks noGrp="1" noChangeArrowheads="1"/>
          </p:cNvSpPr>
          <p:nvPr>
            <p:ph type="body" idx="1"/>
          </p:nvPr>
        </p:nvSpPr>
        <p:spPr>
          <a:noFill/>
        </p:spPr>
        <p:txBody>
          <a:bodyPr/>
          <a:lstStyle/>
          <a:p>
            <a:r>
              <a:rPr lang="zh-CN" altLang="en-US" smtClean="0"/>
              <a:t>参见阎石</a:t>
            </a:r>
            <a:r>
              <a:rPr lang="en-US" altLang="zh-CN" smtClean="0"/>
              <a:t>《</a:t>
            </a:r>
            <a:r>
              <a:rPr lang="zh-CN" altLang="en-US" smtClean="0"/>
              <a:t>数字电子技术基础</a:t>
            </a:r>
            <a:r>
              <a:rPr lang="en-US" altLang="zh-CN" smtClean="0"/>
              <a:t>(</a:t>
            </a:r>
            <a:r>
              <a:rPr lang="zh-CN" altLang="en-US" smtClean="0"/>
              <a:t>第五版</a:t>
            </a:r>
            <a:r>
              <a:rPr lang="en-US" altLang="zh-CN" smtClean="0"/>
              <a:t>)</a:t>
            </a:r>
            <a:r>
              <a:rPr lang="zh-CN" altLang="en-US" smtClean="0"/>
              <a:t>习题解答</a:t>
            </a:r>
            <a:r>
              <a:rPr lang="en-US" altLang="zh-CN" smtClean="0"/>
              <a:t>》P186[</a:t>
            </a:r>
            <a:r>
              <a:rPr lang="zh-CN" altLang="en-US" smtClean="0"/>
              <a:t>例</a:t>
            </a:r>
            <a:r>
              <a:rPr lang="en-US" altLang="zh-CN" smtClean="0"/>
              <a:t>6-3]</a:t>
            </a:r>
            <a:endParaRPr lang="zh-CN" altLang="en-US" smtClean="0"/>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Rot="1" noChangeAspect="1" noChangeArrowheads="1" noTextEdit="1"/>
          </p:cNvSpPr>
          <p:nvPr>
            <p:ph type="sldImg"/>
          </p:nvPr>
        </p:nvSpPr>
        <p:spPr>
          <a:xfrm>
            <a:off x="381000" y="685800"/>
            <a:ext cx="6096000" cy="3429000"/>
          </a:xfrm>
        </p:spPr>
      </p:sp>
      <p:sp>
        <p:nvSpPr>
          <p:cNvPr id="387075" name="Rectangle 3"/>
          <p:cNvSpPr>
            <a:spLocks noGrp="1" noChangeArrowheads="1"/>
          </p:cNvSpPr>
          <p:nvPr>
            <p:ph type="body" idx="1"/>
          </p:nvPr>
        </p:nvSpPr>
        <p:spPr>
          <a:noFill/>
        </p:spPr>
        <p:txBody>
          <a:bodyPr/>
          <a:lstStyle/>
          <a:p>
            <a:r>
              <a:rPr lang="zh-CN" altLang="en-US" smtClean="0">
                <a:solidFill>
                  <a:srgbClr val="CC3300"/>
                </a:solidFill>
              </a:rPr>
              <a:t>逻辑抽象</a:t>
            </a:r>
            <a:r>
              <a:rPr lang="en-US" altLang="zh-CN" b="1" smtClean="0">
                <a:solidFill>
                  <a:srgbClr val="CC3300"/>
                </a:solidFill>
              </a:rPr>
              <a:t>——</a:t>
            </a:r>
            <a:r>
              <a:rPr lang="zh-CN" altLang="en-US" smtClean="0"/>
              <a:t>确定输入、输出变量，</a:t>
            </a:r>
            <a:r>
              <a:rPr kumimoji="1" lang="zh-CN" altLang="en-US" smtClean="0"/>
              <a:t>定义逻辑状态的含义</a:t>
            </a:r>
            <a:endParaRPr lang="zh-CN" altLang="en-US" smtClean="0"/>
          </a:p>
          <a:p>
            <a:endParaRPr lang="zh-CN" altLang="en-US" smtClean="0"/>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Rot="1" noChangeAspect="1" noChangeArrowheads="1" noTextEdit="1"/>
          </p:cNvSpPr>
          <p:nvPr>
            <p:ph type="sldImg"/>
          </p:nvPr>
        </p:nvSpPr>
        <p:spPr>
          <a:xfrm>
            <a:off x="381000" y="685800"/>
            <a:ext cx="6096000" cy="3429000"/>
          </a:xfrm>
        </p:spPr>
      </p:sp>
      <p:sp>
        <p:nvSpPr>
          <p:cNvPr id="388099" name="Rectangle 3"/>
          <p:cNvSpPr>
            <a:spLocks noGrp="1" noChangeArrowheads="1"/>
          </p:cNvSpPr>
          <p:nvPr>
            <p:ph type="body" idx="1"/>
          </p:nvPr>
        </p:nvSpPr>
        <p:spPr>
          <a:noFill/>
        </p:spPr>
        <p:txBody>
          <a:bodyPr/>
          <a:lstStyle/>
          <a:p>
            <a:endParaRPr lang="zh-CN" altLang="en-US" sz="2000" b="1" baseline="-25000" smtClean="0">
              <a:solidFill>
                <a:srgbClr val="CC0066"/>
              </a:solidFill>
              <a:latin typeface="Times New Roman" panose="02020603050405020304" pitchFamily="18" charset="0"/>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Rot="1" noChangeAspect="1" noChangeArrowheads="1" noTextEdit="1"/>
          </p:cNvSpPr>
          <p:nvPr>
            <p:ph type="sldImg"/>
          </p:nvPr>
        </p:nvSpPr>
        <p:spPr>
          <a:xfrm>
            <a:off x="381000" y="685800"/>
            <a:ext cx="6096000" cy="3429000"/>
          </a:xfrm>
        </p:spPr>
      </p:sp>
      <p:sp>
        <p:nvSpPr>
          <p:cNvPr id="389123" name="Rectangle 3"/>
          <p:cNvSpPr>
            <a:spLocks noGrp="1" noChangeArrowheads="1"/>
          </p:cNvSpPr>
          <p:nvPr>
            <p:ph type="body" idx="1"/>
          </p:nvPr>
        </p:nvSpPr>
        <p:spPr>
          <a:noFill/>
        </p:spPr>
        <p:txBody>
          <a:bodyPr/>
          <a:lstStyle/>
          <a:p>
            <a:r>
              <a:rPr lang="zh-CN" altLang="en-US" smtClean="0"/>
              <a:t>红色线条所示为当检测到瓶盖颜色依次为棕、棕、白时的状态转移情况，则输出</a:t>
            </a:r>
            <a:r>
              <a:rPr lang="en-US" altLang="zh-CN" smtClean="0"/>
              <a:t>F=0</a:t>
            </a:r>
            <a:r>
              <a:rPr lang="zh-CN" altLang="en-US" smtClean="0"/>
              <a:t>，且返回初始状态，开始下一次检测。</a:t>
            </a:r>
            <a:endParaRPr lang="en-US" altLang="zh-CN" smtClean="0"/>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Rot="1" noChangeAspect="1" noChangeArrowheads="1" noTextEdit="1"/>
          </p:cNvSpPr>
          <p:nvPr>
            <p:ph type="sldImg"/>
          </p:nvPr>
        </p:nvSpPr>
        <p:spPr>
          <a:xfrm>
            <a:off x="381000" y="685800"/>
            <a:ext cx="6096000" cy="3429000"/>
          </a:xfrm>
        </p:spPr>
      </p:sp>
      <p:sp>
        <p:nvSpPr>
          <p:cNvPr id="390147" name="Rectangle 3"/>
          <p:cNvSpPr>
            <a:spLocks noGrp="1" noChangeArrowheads="1"/>
          </p:cNvSpPr>
          <p:nvPr>
            <p:ph type="body" idx="1"/>
          </p:nvPr>
        </p:nvSpPr>
        <p:spPr>
          <a:noFill/>
        </p:spPr>
        <p:txBody>
          <a:bodyPr/>
          <a:lstStyle/>
          <a:p>
            <a:r>
              <a:rPr lang="zh-CN" altLang="en-US" dirty="0" smtClean="0"/>
              <a:t>与</a:t>
            </a:r>
            <a:r>
              <a:rPr kumimoji="1" lang="en-US" altLang="zh-CN" dirty="0" smtClean="0">
                <a:solidFill>
                  <a:srgbClr val="FF0066"/>
                </a:solidFill>
              </a:rPr>
              <a:t>Moore</a:t>
            </a:r>
            <a:r>
              <a:rPr kumimoji="1" lang="zh-CN" altLang="en-US" dirty="0" smtClean="0">
                <a:solidFill>
                  <a:srgbClr val="FF0066"/>
                </a:solidFill>
              </a:rPr>
              <a:t>型状态机不同的是，这里</a:t>
            </a:r>
            <a:r>
              <a:rPr lang="zh-CN" altLang="en-US" dirty="0" smtClean="0">
                <a:solidFill>
                  <a:srgbClr val="FF0066"/>
                </a:solidFill>
              </a:rPr>
              <a:t>状态的转移及状态机输出都在</a:t>
            </a:r>
            <a:r>
              <a:rPr lang="en-US" altLang="zh-CN" dirty="0" smtClean="0">
                <a:solidFill>
                  <a:srgbClr val="FF0066"/>
                </a:solidFill>
              </a:rPr>
              <a:t>case</a:t>
            </a:r>
            <a:r>
              <a:rPr lang="zh-CN" altLang="en-US" dirty="0" smtClean="0">
                <a:solidFill>
                  <a:srgbClr val="FF0066"/>
                </a:solidFill>
              </a:rPr>
              <a:t>语句中描述</a:t>
            </a:r>
            <a:r>
              <a:rPr lang="en-US" altLang="zh-CN" dirty="0" smtClean="0">
                <a:solidFill>
                  <a:srgbClr val="FF0066"/>
                </a:solidFill>
              </a:rPr>
              <a:t>——</a:t>
            </a:r>
            <a:r>
              <a:rPr lang="zh-CN" altLang="en-US" dirty="0" smtClean="0">
                <a:solidFill>
                  <a:srgbClr val="FF0066"/>
                </a:solidFill>
              </a:rPr>
              <a:t>单过程描述风格。</a:t>
            </a:r>
          </a:p>
          <a:p>
            <a:r>
              <a:rPr lang="en-US" altLang="zh-CN" dirty="0" smtClean="0">
                <a:solidFill>
                  <a:srgbClr val="FFCC00"/>
                </a:solidFill>
                <a:ea typeface="黑体" panose="02010600030101010101" pitchFamily="49" charset="-122"/>
              </a:rPr>
              <a:t>Mealy</a:t>
            </a:r>
            <a:r>
              <a:rPr lang="zh-CN" altLang="en-US" dirty="0" smtClean="0"/>
              <a:t>型状态机的描述一般包括</a:t>
            </a:r>
            <a:r>
              <a:rPr lang="en-US" altLang="zh-CN" dirty="0" smtClean="0"/>
              <a:t>2</a:t>
            </a:r>
            <a:r>
              <a:rPr lang="zh-CN" altLang="en-US" dirty="0" smtClean="0"/>
              <a:t>个部分：</a:t>
            </a:r>
          </a:p>
          <a:p>
            <a:r>
              <a:rPr lang="zh-CN" altLang="en-US" dirty="0" smtClean="0"/>
              <a:t>（</a:t>
            </a:r>
            <a:r>
              <a:rPr lang="en-US" altLang="zh-CN" dirty="0" smtClean="0"/>
              <a:t>1</a:t>
            </a:r>
            <a:r>
              <a:rPr lang="zh-CN" altLang="en-US" dirty="0" smtClean="0"/>
              <a:t>）复位时回到初始状态；</a:t>
            </a:r>
          </a:p>
          <a:p>
            <a:r>
              <a:rPr lang="zh-CN" altLang="en-US" dirty="0" smtClean="0"/>
              <a:t>（</a:t>
            </a:r>
            <a:r>
              <a:rPr lang="en-US" altLang="zh-CN" dirty="0" smtClean="0"/>
              <a:t>2</a:t>
            </a:r>
            <a:r>
              <a:rPr lang="zh-CN" altLang="en-US" dirty="0" smtClean="0"/>
              <a:t>）状态的转移及状态机的输出。</a:t>
            </a:r>
          </a:p>
          <a:p>
            <a:endParaRPr lang="zh-CN" altLang="en-US" dirty="0" smtClean="0">
              <a:solidFill>
                <a:srgbClr val="FF0066"/>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xfrm>
            <a:off x="381000" y="685800"/>
            <a:ext cx="6096000" cy="3429000"/>
          </a:xfrm>
        </p:spPr>
      </p:sp>
      <p:sp>
        <p:nvSpPr>
          <p:cNvPr id="230403"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Rot="1" noChangeAspect="1" noChangeArrowheads="1" noTextEdit="1"/>
          </p:cNvSpPr>
          <p:nvPr>
            <p:ph type="sldImg"/>
          </p:nvPr>
        </p:nvSpPr>
        <p:spPr>
          <a:xfrm>
            <a:off x="381000" y="685800"/>
            <a:ext cx="6096000" cy="3429000"/>
          </a:xfrm>
        </p:spPr>
      </p:sp>
      <p:sp>
        <p:nvSpPr>
          <p:cNvPr id="391171" name="Rectangle 3"/>
          <p:cNvSpPr>
            <a:spLocks noGrp="1" noChangeArrowheads="1"/>
          </p:cNvSpPr>
          <p:nvPr>
            <p:ph type="body" idx="1"/>
          </p:nvPr>
        </p:nvSpPr>
        <p:spPr>
          <a:noFill/>
        </p:spPr>
        <p:txBody>
          <a:bodyPr/>
          <a:lstStyle/>
          <a:p>
            <a:endParaRPr lang="zh-CN" altLang="en-US" smtClean="0">
              <a:solidFill>
                <a:srgbClr val="FF0066"/>
              </a:solidFill>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Rot="1" noChangeAspect="1" noChangeArrowheads="1" noTextEdit="1"/>
          </p:cNvSpPr>
          <p:nvPr>
            <p:ph type="sldImg"/>
          </p:nvPr>
        </p:nvSpPr>
        <p:spPr>
          <a:xfrm>
            <a:off x="381000" y="685800"/>
            <a:ext cx="6096000" cy="3429000"/>
          </a:xfrm>
        </p:spPr>
      </p:sp>
      <p:sp>
        <p:nvSpPr>
          <p:cNvPr id="392195" name="Rectangle 3"/>
          <p:cNvSpPr>
            <a:spLocks noGrp="1" noChangeArrowheads="1"/>
          </p:cNvSpPr>
          <p:nvPr>
            <p:ph type="body" idx="1"/>
          </p:nvPr>
        </p:nvSpPr>
        <p:spPr>
          <a:noFill/>
        </p:spPr>
        <p:txBody>
          <a:bodyPr/>
          <a:lstStyle/>
          <a:p>
            <a:endParaRPr lang="zh-CN" altLang="en-US" smtClean="0">
              <a:solidFill>
                <a:srgbClr val="FF0066"/>
              </a:solidFill>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Rot="1" noChangeAspect="1" noChangeArrowheads="1" noTextEdit="1"/>
          </p:cNvSpPr>
          <p:nvPr>
            <p:ph type="sldImg"/>
          </p:nvPr>
        </p:nvSpPr>
        <p:spPr>
          <a:xfrm>
            <a:off x="381000" y="685800"/>
            <a:ext cx="6096000" cy="3429000"/>
          </a:xfrm>
        </p:spPr>
      </p:sp>
      <p:sp>
        <p:nvSpPr>
          <p:cNvPr id="393219" name="Rectangle 3"/>
          <p:cNvSpPr>
            <a:spLocks noGrp="1" noChangeArrowheads="1"/>
          </p:cNvSpPr>
          <p:nvPr>
            <p:ph type="body" idx="1"/>
          </p:nvPr>
        </p:nvSpPr>
        <p:spPr>
          <a:noFill/>
        </p:spPr>
        <p:txBody>
          <a:bodyPr/>
          <a:lstStyle/>
          <a:p>
            <a:pPr eaLnBrk="1" hangingPunct="1"/>
            <a:r>
              <a:rPr lang="zh-CN" altLang="en-US" sz="2400" smtClean="0"/>
              <a:t>     </a:t>
            </a:r>
            <a:endParaRPr kumimoji="1" lang="zh-CN" altLang="en-US" smtClean="0"/>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Rot="1" noChangeAspect="1" noChangeArrowheads="1" noTextEdit="1"/>
          </p:cNvSpPr>
          <p:nvPr>
            <p:ph type="sldImg"/>
          </p:nvPr>
        </p:nvSpPr>
        <p:spPr>
          <a:xfrm>
            <a:off x="381000" y="685800"/>
            <a:ext cx="6096000" cy="3429000"/>
          </a:xfrm>
        </p:spPr>
      </p:sp>
      <p:sp>
        <p:nvSpPr>
          <p:cNvPr id="394243" name="Rectangle 3"/>
          <p:cNvSpPr>
            <a:spLocks noGrp="1" noChangeArrowheads="1"/>
          </p:cNvSpPr>
          <p:nvPr>
            <p:ph type="body" idx="1"/>
          </p:nvPr>
        </p:nvSpPr>
        <p:spPr>
          <a:noFill/>
        </p:spPr>
        <p:txBody>
          <a:bodyPr/>
          <a:lstStyle/>
          <a:p>
            <a:pPr eaLnBrk="1" hangingPunct="1"/>
            <a:r>
              <a:rPr lang="zh-CN" altLang="en-US" sz="2400" smtClean="0"/>
              <a:t>     </a:t>
            </a:r>
            <a:endParaRPr kumimoji="1" lang="zh-CN" altLang="en-US" smtClean="0"/>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Rot="1" noChangeAspect="1" noChangeArrowheads="1" noTextEdit="1"/>
          </p:cNvSpPr>
          <p:nvPr>
            <p:ph type="sldImg"/>
          </p:nvPr>
        </p:nvSpPr>
        <p:spPr>
          <a:xfrm>
            <a:off x="381000" y="685800"/>
            <a:ext cx="6096000" cy="3429000"/>
          </a:xfrm>
        </p:spPr>
      </p:sp>
      <p:sp>
        <p:nvSpPr>
          <p:cNvPr id="395267" name="Rectangle 3"/>
          <p:cNvSpPr>
            <a:spLocks noGrp="1" noChangeArrowheads="1"/>
          </p:cNvSpPr>
          <p:nvPr>
            <p:ph type="body" idx="1"/>
          </p:nvPr>
        </p:nvSpPr>
        <p:spPr>
          <a:noFill/>
        </p:spPr>
        <p:txBody>
          <a:bodyPr/>
          <a:lstStyle/>
          <a:p>
            <a:r>
              <a:rPr lang="zh-CN" altLang="en-US" smtClean="0"/>
              <a:t>    参见课件</a:t>
            </a:r>
            <a:r>
              <a:rPr lang="en-US" altLang="zh-CN" smtClean="0"/>
              <a:t>P99</a:t>
            </a:r>
            <a:endParaRPr lang="zh-CN" altLang="zh-CN" smtClean="0"/>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Rot="1" noChangeAspect="1" noChangeArrowheads="1" noTextEdit="1"/>
          </p:cNvSpPr>
          <p:nvPr>
            <p:ph type="sldImg"/>
          </p:nvPr>
        </p:nvSpPr>
        <p:spPr>
          <a:xfrm>
            <a:off x="381000" y="685800"/>
            <a:ext cx="6096000" cy="3429000"/>
          </a:xfrm>
        </p:spPr>
      </p:sp>
      <p:sp>
        <p:nvSpPr>
          <p:cNvPr id="396291" name="Rectangle 3"/>
          <p:cNvSpPr>
            <a:spLocks noGrp="1" noChangeArrowheads="1"/>
          </p:cNvSpPr>
          <p:nvPr>
            <p:ph type="body" idx="1"/>
          </p:nvPr>
        </p:nvSpPr>
        <p:spPr>
          <a:noFill/>
        </p:spPr>
        <p:txBody>
          <a:bodyPr/>
          <a:lstStyle/>
          <a:p>
            <a:pPr eaLnBrk="1" hangingPunct="1"/>
            <a:endParaRPr lang="zh-CN" altLang="en-US" sz="2400" smtClean="0"/>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Rot="1" noChangeAspect="1" noChangeArrowheads="1" noTextEdit="1"/>
          </p:cNvSpPr>
          <p:nvPr>
            <p:ph type="sldImg"/>
          </p:nvPr>
        </p:nvSpPr>
        <p:spPr>
          <a:xfrm>
            <a:off x="381000" y="685800"/>
            <a:ext cx="6096000" cy="3429000"/>
          </a:xfrm>
        </p:spPr>
      </p:sp>
      <p:sp>
        <p:nvSpPr>
          <p:cNvPr id="397315"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kumimoji="1" lang="zh-CN" altLang="en-US" dirty="0" smtClean="0"/>
              <a:t>摩尔型状态机建议采用双过程描述，</a:t>
            </a:r>
            <a:r>
              <a:rPr lang="en-US" altLang="zh-CN" dirty="0" smtClean="0">
                <a:solidFill>
                  <a:srgbClr val="FFCC00"/>
                </a:solidFill>
                <a:latin typeface="Arial" panose="020B0604020202020204" pitchFamily="34" charset="0"/>
                <a:ea typeface="黑体" panose="02010600030101010101" pitchFamily="49" charset="-122"/>
              </a:rPr>
              <a:t> Mealy</a:t>
            </a:r>
            <a:r>
              <a:rPr lang="zh-CN" altLang="en-US" dirty="0" smtClean="0">
                <a:solidFill>
                  <a:srgbClr val="FFCC00"/>
                </a:solidFill>
                <a:latin typeface="Arial" panose="020B0604020202020204" pitchFamily="34" charset="0"/>
                <a:ea typeface="黑体" panose="02010600030101010101" pitchFamily="49" charset="-122"/>
              </a:rPr>
              <a:t>型状态机建议</a:t>
            </a:r>
            <a:r>
              <a:rPr lang="zh-CN" altLang="en-US" sz="1200" dirty="0" smtClean="0">
                <a:solidFill>
                  <a:srgbClr val="CC0000"/>
                </a:solidFill>
                <a:ea typeface="华文行楷" panose="02010800040101010101" pitchFamily="2" charset="-122"/>
              </a:rPr>
              <a:t>采用单过程描述</a:t>
            </a:r>
          </a:p>
          <a:p>
            <a:pPr eaLnBrk="1" hangingPunct="1"/>
            <a:endParaRPr kumimoji="1" lang="zh-CN" altLang="en-US" dirty="0" smtClean="0"/>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Rot="1" noChangeAspect="1" noChangeArrowheads="1" noTextEdit="1"/>
          </p:cNvSpPr>
          <p:nvPr>
            <p:ph type="sldImg"/>
          </p:nvPr>
        </p:nvSpPr>
        <p:spPr>
          <a:xfrm>
            <a:off x="381000" y="685800"/>
            <a:ext cx="6096000" cy="3429000"/>
          </a:xfrm>
        </p:spPr>
      </p:sp>
      <p:sp>
        <p:nvSpPr>
          <p:cNvPr id="398339"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Rot="1" noChangeAspect="1" noChangeArrowheads="1" noTextEdit="1"/>
          </p:cNvSpPr>
          <p:nvPr>
            <p:ph type="sldImg"/>
          </p:nvPr>
        </p:nvSpPr>
        <p:spPr>
          <a:xfrm>
            <a:off x="381000" y="685800"/>
            <a:ext cx="6096000" cy="3429000"/>
          </a:xfrm>
        </p:spPr>
      </p:sp>
      <p:sp>
        <p:nvSpPr>
          <p:cNvPr id="399363" name="Rectangle 3"/>
          <p:cNvSpPr>
            <a:spLocks noGrp="1" noChangeArrowheads="1"/>
          </p:cNvSpPr>
          <p:nvPr>
            <p:ph type="body" idx="1"/>
          </p:nvPr>
        </p:nvSpPr>
        <p:spPr>
          <a:noFill/>
        </p:spPr>
        <p:txBody>
          <a:bodyPr/>
          <a:lstStyle/>
          <a:p>
            <a:pPr eaLnBrk="1" hangingPunct="1"/>
            <a:endParaRPr lang="en-US" altLang="zh-CN" smtClean="0"/>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幻灯片图像占位符 1"/>
          <p:cNvSpPr>
            <a:spLocks noGrp="1" noRot="1" noChangeAspect="1" noTextEdit="1"/>
          </p:cNvSpPr>
          <p:nvPr>
            <p:ph type="sldImg"/>
          </p:nvPr>
        </p:nvSpPr>
        <p:spPr>
          <a:xfrm>
            <a:off x="381000" y="685800"/>
            <a:ext cx="6096000" cy="3429000"/>
          </a:xfrm>
        </p:spPr>
      </p:sp>
      <p:sp>
        <p:nvSpPr>
          <p:cNvPr id="400387" name="备注占位符 2"/>
          <p:cNvSpPr>
            <a:spLocks noGrp="1"/>
          </p:cNvSpPr>
          <p:nvPr>
            <p:ph type="body" idx="1"/>
          </p:nvPr>
        </p:nvSpPr>
        <p:spPr>
          <a:noFill/>
        </p:spPr>
        <p:txBody>
          <a:bodyPr/>
          <a:lstStyle/>
          <a:p>
            <a:pPr eaLnBrk="1" hangingPunct="1"/>
            <a:r>
              <a:rPr lang="zh-CN" altLang="en-US" smtClean="0"/>
              <a:t>根据数据输入</a:t>
            </a:r>
            <a:r>
              <a:rPr lang="en-US" altLang="zh-CN" smtClean="0"/>
              <a:t>/</a:t>
            </a:r>
            <a:r>
              <a:rPr lang="zh-CN" altLang="en-US" smtClean="0"/>
              <a:t>输出方式，移位寄存器的</a:t>
            </a:r>
            <a:r>
              <a:rPr lang="zh-CN" altLang="en-US" smtClean="0">
                <a:solidFill>
                  <a:srgbClr val="CC0066"/>
                </a:solidFill>
              </a:rPr>
              <a:t>工作方式</a:t>
            </a:r>
            <a:r>
              <a:rPr lang="zh-CN" altLang="en-US" smtClean="0"/>
              <a:t>有</a:t>
            </a:r>
          </a:p>
          <a:p>
            <a:pPr eaLnBrk="1" hangingPunct="1"/>
            <a:endParaRPr lang="zh-CN" altLang="en-US" smtClean="0"/>
          </a:p>
        </p:txBody>
      </p:sp>
      <p:sp>
        <p:nvSpPr>
          <p:cNvPr id="400388" name="灯片编号占位符 3"/>
          <p:cNvSpPr txBox="1">
            <a:spLocks noGrp="1"/>
          </p:cNvSpPr>
          <p:nvPr/>
        </p:nvSpPr>
        <p:spPr bwMode="auto">
          <a:xfrm>
            <a:off x="3886200" y="8686800"/>
            <a:ext cx="2971800" cy="457200"/>
          </a:xfrm>
          <a:prstGeom prst="rect">
            <a:avLst/>
          </a:prstGeom>
          <a:noFill/>
          <a:ln w="9525">
            <a:noFill/>
            <a:miter lim="800000"/>
          </a:ln>
        </p:spPr>
        <p:txBody>
          <a:bodyPr anchor="b"/>
          <a:lstStyle/>
          <a:p>
            <a:pPr algn="r" eaLnBrk="0" hangingPunct="0">
              <a:lnSpc>
                <a:spcPct val="100000"/>
              </a:lnSpc>
              <a:spcBef>
                <a:spcPct val="0"/>
              </a:spcBef>
            </a:pPr>
            <a:fld id="{676EAB18-6FE7-4204-BBDE-2F4CBE21209D}" type="slidenum">
              <a:rPr lang="ko-KR" altLang="en-US" sz="1200">
                <a:solidFill>
                  <a:schemeClr val="accent1"/>
                </a:solidFill>
                <a:latin typeface="Lucida Sans Unicode" panose="020B0602030504020204" pitchFamily="34" charset="0"/>
                <a:ea typeface="Gulim" panose="020B0600000101010101" pitchFamily="50" charset="-127"/>
              </a:rPr>
              <a:pPr algn="r" eaLnBrk="0" hangingPunct="0">
                <a:lnSpc>
                  <a:spcPct val="100000"/>
                </a:lnSpc>
                <a:spcBef>
                  <a:spcPct val="0"/>
                </a:spcBef>
              </a:pPr>
              <a:t>199</a:t>
            </a:fld>
            <a:endParaRPr lang="en-US" altLang="ko-KR" sz="1200">
              <a:solidFill>
                <a:schemeClr val="accent1"/>
              </a:solidFill>
              <a:latin typeface="Lucida Sans Unicode" panose="020B0602030504020204" pitchFamily="34" charset="0"/>
              <a:ea typeface="Gulim" panose="020B0600000101010101" pitchFamily="50" charset="-127"/>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幻灯片图像占位符 1"/>
          <p:cNvSpPr>
            <a:spLocks noGrp="1" noRot="1" noChangeAspect="1" noTextEdit="1"/>
          </p:cNvSpPr>
          <p:nvPr>
            <p:ph type="sldImg"/>
          </p:nvPr>
        </p:nvSpPr>
        <p:spPr>
          <a:xfrm>
            <a:off x="381000" y="685800"/>
            <a:ext cx="6096000" cy="3429000"/>
          </a:xfrm>
        </p:spPr>
      </p:sp>
      <p:sp>
        <p:nvSpPr>
          <p:cNvPr id="214019" name="备注占位符 2"/>
          <p:cNvSpPr>
            <a:spLocks noGrp="1"/>
          </p:cNvSpPr>
          <p:nvPr>
            <p:ph type="body" idx="1"/>
          </p:nvPr>
        </p:nvSpPr>
        <p:spPr>
          <a:noFill/>
        </p:spPr>
        <p:txBody>
          <a:bodyPr/>
          <a:lstStyle/>
          <a:p>
            <a:pPr eaLnBrk="1" hangingPunct="1"/>
            <a:endParaRPr lang="zh-CN" alt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ChangeArrowheads="1" noTextEdit="1"/>
          </p:cNvSpPr>
          <p:nvPr>
            <p:ph type="sldImg"/>
          </p:nvPr>
        </p:nvSpPr>
        <p:spPr>
          <a:xfrm>
            <a:off x="381000" y="685800"/>
            <a:ext cx="6096000" cy="3429000"/>
          </a:xfrm>
        </p:spPr>
      </p:sp>
      <p:sp>
        <p:nvSpPr>
          <p:cNvPr id="231427"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Rot="1" noChangeAspect="1" noChangeArrowheads="1" noTextEdit="1"/>
          </p:cNvSpPr>
          <p:nvPr>
            <p:ph type="sldImg"/>
          </p:nvPr>
        </p:nvSpPr>
        <p:spPr>
          <a:xfrm>
            <a:off x="381000" y="685800"/>
            <a:ext cx="6096000" cy="3429000"/>
          </a:xfrm>
        </p:spPr>
      </p:sp>
      <p:sp>
        <p:nvSpPr>
          <p:cNvPr id="401411"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Rot="1" noChangeAspect="1" noChangeArrowheads="1" noTextEdit="1"/>
          </p:cNvSpPr>
          <p:nvPr>
            <p:ph type="sldImg"/>
          </p:nvPr>
        </p:nvSpPr>
        <p:spPr>
          <a:xfrm>
            <a:off x="381000" y="685800"/>
            <a:ext cx="6096000" cy="3429000"/>
          </a:xfrm>
        </p:spPr>
      </p:sp>
      <p:sp>
        <p:nvSpPr>
          <p:cNvPr id="402435"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Rot="1" noChangeAspect="1" noChangeArrowheads="1" noTextEdit="1"/>
          </p:cNvSpPr>
          <p:nvPr>
            <p:ph type="sldImg"/>
          </p:nvPr>
        </p:nvSpPr>
        <p:spPr>
          <a:xfrm>
            <a:off x="381000" y="685800"/>
            <a:ext cx="6096000" cy="3429000"/>
          </a:xfrm>
        </p:spPr>
      </p:sp>
      <p:sp>
        <p:nvSpPr>
          <p:cNvPr id="403459"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Rot="1" noChangeAspect="1" noChangeArrowheads="1" noTextEdit="1"/>
          </p:cNvSpPr>
          <p:nvPr>
            <p:ph type="sldImg"/>
          </p:nvPr>
        </p:nvSpPr>
        <p:spPr>
          <a:xfrm>
            <a:off x="381000" y="685800"/>
            <a:ext cx="6096000" cy="3429000"/>
          </a:xfrm>
        </p:spPr>
      </p:sp>
      <p:sp>
        <p:nvSpPr>
          <p:cNvPr id="404483" name="Rectangle 3"/>
          <p:cNvSpPr>
            <a:spLocks noGrp="1" noChangeArrowheads="1"/>
          </p:cNvSpPr>
          <p:nvPr>
            <p:ph type="body" idx="1"/>
          </p:nvPr>
        </p:nvSpPr>
        <p:spPr>
          <a:noFill/>
        </p:spPr>
        <p:txBody>
          <a:bodyPr/>
          <a:lstStyle/>
          <a:p>
            <a:pPr eaLnBrk="1" hangingPunct="1"/>
            <a:r>
              <a:rPr lang="en-US" altLang="zh-CN" smtClean="0"/>
              <a:t>4</a:t>
            </a:r>
            <a:r>
              <a:rPr lang="zh-CN" altLang="en-US" smtClean="0"/>
              <a:t>位二进制计数器模值为</a:t>
            </a:r>
            <a:r>
              <a:rPr lang="en-US" altLang="zh-CN" smtClean="0"/>
              <a:t>16</a:t>
            </a:r>
            <a:r>
              <a:rPr lang="zh-CN" altLang="en-US" smtClean="0"/>
              <a:t>，则</a:t>
            </a:r>
            <a:r>
              <a:rPr lang="en-US" altLang="zh-CN" smtClean="0"/>
              <a:t>2</a:t>
            </a:r>
            <a:r>
              <a:rPr lang="zh-CN" altLang="en-US" smtClean="0"/>
              <a:t>片</a:t>
            </a:r>
            <a:r>
              <a:rPr lang="zh-CN" altLang="en-US" smtClean="0">
                <a:cs typeface="Arial" panose="020B0604020202020204" pitchFamily="34" charset="0"/>
              </a:rPr>
              <a:t>级联后，模值变为</a:t>
            </a:r>
            <a:r>
              <a:rPr lang="en-US" altLang="zh-CN" smtClean="0">
                <a:cs typeface="Arial" panose="020B0604020202020204" pitchFamily="34" charset="0"/>
              </a:rPr>
              <a:t>16</a:t>
            </a:r>
            <a:r>
              <a:rPr lang="en-US" altLang="zh-CN" baseline="30000" smtClean="0">
                <a:solidFill>
                  <a:srgbClr val="CC0066"/>
                </a:solidFill>
                <a:cs typeface="Arial" panose="020B0604020202020204" pitchFamily="34" charset="0"/>
              </a:rPr>
              <a:t>2</a:t>
            </a:r>
            <a:r>
              <a:rPr lang="en-US" altLang="zh-CN" smtClean="0">
                <a:cs typeface="Arial" panose="020B0604020202020204" pitchFamily="34" charset="0"/>
              </a:rPr>
              <a:t>=256</a:t>
            </a:r>
            <a:r>
              <a:rPr lang="zh-CN" altLang="en-US" smtClean="0">
                <a:cs typeface="Arial" panose="020B0604020202020204" pitchFamily="34" charset="0"/>
              </a:rPr>
              <a:t>。</a:t>
            </a:r>
            <a:endParaRPr lang="zh-CN" altLang="en-US" smtClean="0"/>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Rot="1" noChangeAspect="1" noChangeArrowheads="1" noTextEdit="1"/>
          </p:cNvSpPr>
          <p:nvPr>
            <p:ph type="sldImg"/>
          </p:nvPr>
        </p:nvSpPr>
        <p:spPr>
          <a:xfrm>
            <a:off x="381000" y="685800"/>
            <a:ext cx="6096000" cy="3429000"/>
          </a:xfrm>
        </p:spPr>
      </p:sp>
      <p:sp>
        <p:nvSpPr>
          <p:cNvPr id="405507"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Rot="1" noChangeAspect="1" noChangeArrowheads="1" noTextEdit="1"/>
          </p:cNvSpPr>
          <p:nvPr>
            <p:ph type="sldImg"/>
          </p:nvPr>
        </p:nvSpPr>
        <p:spPr>
          <a:xfrm>
            <a:off x="381000" y="685800"/>
            <a:ext cx="6096000" cy="3429000"/>
          </a:xfrm>
        </p:spPr>
      </p:sp>
      <p:sp>
        <p:nvSpPr>
          <p:cNvPr id="406531"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Rot="1" noChangeAspect="1" noChangeArrowheads="1" noTextEdit="1"/>
          </p:cNvSpPr>
          <p:nvPr>
            <p:ph type="sldImg"/>
          </p:nvPr>
        </p:nvSpPr>
        <p:spPr>
          <a:xfrm>
            <a:off x="381000" y="685800"/>
            <a:ext cx="6096000" cy="3429000"/>
          </a:xfrm>
        </p:spPr>
      </p:sp>
      <p:sp>
        <p:nvSpPr>
          <p:cNvPr id="407555"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Rot="1" noChangeAspect="1" noChangeArrowheads="1" noTextEdit="1"/>
          </p:cNvSpPr>
          <p:nvPr>
            <p:ph type="sldImg"/>
          </p:nvPr>
        </p:nvSpPr>
        <p:spPr>
          <a:xfrm>
            <a:off x="381000" y="685800"/>
            <a:ext cx="6096000" cy="3429000"/>
          </a:xfrm>
        </p:spPr>
      </p:sp>
      <p:sp>
        <p:nvSpPr>
          <p:cNvPr id="408579"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ChangeArrowheads="1" noTextEdit="1"/>
          </p:cNvSpPr>
          <p:nvPr>
            <p:ph type="sldImg"/>
          </p:nvPr>
        </p:nvSpPr>
        <p:spPr>
          <a:xfrm>
            <a:off x="381000" y="685800"/>
            <a:ext cx="6096000" cy="3429000"/>
          </a:xfrm>
        </p:spPr>
      </p:sp>
      <p:sp>
        <p:nvSpPr>
          <p:cNvPr id="232451" name="Rectangle 3"/>
          <p:cNvSpPr>
            <a:spLocks noGrp="1" noChangeArrowheads="1"/>
          </p:cNvSpPr>
          <p:nvPr>
            <p:ph type="body" idx="1"/>
          </p:nvPr>
        </p:nvSpPr>
        <p:spPr>
          <a:noFill/>
        </p:spPr>
        <p:txBody>
          <a:bodyPr/>
          <a:lstStyle/>
          <a:p>
            <a:r>
              <a:rPr lang="zh-CN" altLang="en-US" smtClean="0"/>
              <a:t>参见</a:t>
            </a:r>
            <a:r>
              <a:rPr lang="en-US" altLang="zh-CN" smtClean="0"/>
              <a:t>《</a:t>
            </a:r>
            <a:r>
              <a:rPr lang="zh-CN" altLang="en-US" smtClean="0"/>
              <a:t>数字系统设计与</a:t>
            </a:r>
            <a:r>
              <a:rPr lang="en-US" altLang="zh-CN" smtClean="0"/>
              <a:t>Verilog HDL</a:t>
            </a:r>
            <a:r>
              <a:rPr lang="zh-CN" altLang="en-US" smtClean="0"/>
              <a:t>（第</a:t>
            </a:r>
            <a:r>
              <a:rPr lang="en-US" altLang="zh-CN" smtClean="0"/>
              <a:t>4</a:t>
            </a:r>
            <a:r>
              <a:rPr lang="zh-CN" altLang="en-US" smtClean="0"/>
              <a:t>版）</a:t>
            </a:r>
            <a:r>
              <a:rPr lang="en-US" altLang="zh-CN" smtClean="0"/>
              <a:t>》</a:t>
            </a:r>
            <a:r>
              <a:rPr lang="zh-CN" altLang="en-US" smtClean="0"/>
              <a:t>第</a:t>
            </a:r>
            <a:r>
              <a:rPr lang="en-US" altLang="zh-CN" smtClean="0"/>
              <a:t>8</a:t>
            </a:r>
            <a:r>
              <a:rPr lang="zh-CN" altLang="en-US" smtClean="0"/>
              <a:t>章“</a:t>
            </a:r>
            <a:r>
              <a:rPr lang="en-US" altLang="zh-CN" smtClean="0"/>
              <a:t>Verilog HDL</a:t>
            </a:r>
            <a:r>
              <a:rPr lang="zh-CN" altLang="en-US" smtClean="0">
                <a:solidFill>
                  <a:srgbClr val="FFCC00"/>
                </a:solidFill>
                <a:ea typeface="黑体" panose="02010600030101010101" pitchFamily="49" charset="-122"/>
              </a:rPr>
              <a:t>有限状态机设计”，</a:t>
            </a:r>
            <a:r>
              <a:rPr lang="en-US" altLang="zh-CN" smtClean="0">
                <a:solidFill>
                  <a:srgbClr val="FFCC00"/>
                </a:solidFill>
                <a:ea typeface="黑体" panose="02010600030101010101" pitchFamily="49" charset="-122"/>
              </a:rPr>
              <a:t>P195</a:t>
            </a:r>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ChangeArrowheads="1" noTextEdit="1"/>
          </p:cNvSpPr>
          <p:nvPr>
            <p:ph type="sldImg"/>
          </p:nvPr>
        </p:nvSpPr>
        <p:spPr>
          <a:xfrm>
            <a:off x="381000" y="685800"/>
            <a:ext cx="6096000" cy="3429000"/>
          </a:xfrm>
        </p:spPr>
      </p:sp>
      <p:sp>
        <p:nvSpPr>
          <p:cNvPr id="233475"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381000" y="685800"/>
            <a:ext cx="6096000" cy="3429000"/>
          </a:xfrm>
        </p:spPr>
      </p:sp>
      <p:sp>
        <p:nvSpPr>
          <p:cNvPr id="234499" name="Rectangle 3"/>
          <p:cNvSpPr>
            <a:spLocks noGrp="1" noChangeArrowheads="1"/>
          </p:cNvSpPr>
          <p:nvPr>
            <p:ph type="body" idx="1"/>
          </p:nvPr>
        </p:nvSpPr>
        <p:spPr>
          <a:noFill/>
        </p:spPr>
        <p:txBody>
          <a:bodyPr/>
          <a:lstStyle/>
          <a:p>
            <a:r>
              <a:rPr kumimoji="1" lang="zh-CN" altLang="en-US" dirty="0" smtClean="0">
                <a:solidFill>
                  <a:srgbClr val="000000"/>
                </a:solidFill>
                <a:latin typeface="宋体" panose="02010600030101010101" pitchFamily="2" charset="-122"/>
              </a:rPr>
              <a:t>    状态图是最常用的表示方式。“</a:t>
            </a:r>
            <a:r>
              <a:rPr kumimoji="1" lang="en-US" altLang="zh-CN" dirty="0" smtClean="0">
                <a:solidFill>
                  <a:srgbClr val="000000"/>
                </a:solidFill>
                <a:latin typeface="宋体" panose="02010600030101010101" pitchFamily="2" charset="-122"/>
              </a:rPr>
              <a:t>Q</a:t>
            </a:r>
            <a:r>
              <a:rPr kumimoji="1" lang="en-US" altLang="zh-CN" baseline="-25000" dirty="0" smtClean="0">
                <a:solidFill>
                  <a:srgbClr val="000000"/>
                </a:solidFill>
                <a:latin typeface="宋体" panose="02010600030101010101" pitchFamily="2" charset="-122"/>
              </a:rPr>
              <a:t>2</a:t>
            </a:r>
            <a:r>
              <a:rPr kumimoji="1" lang="en-US" altLang="zh-CN" dirty="0" smtClean="0">
                <a:solidFill>
                  <a:srgbClr val="000000"/>
                </a:solidFill>
                <a:latin typeface="宋体" panose="02010600030101010101" pitchFamily="2" charset="-122"/>
              </a:rPr>
              <a:t>Q</a:t>
            </a:r>
            <a:r>
              <a:rPr kumimoji="1" lang="en-US" altLang="zh-CN" baseline="-25000" dirty="0" smtClean="0">
                <a:solidFill>
                  <a:srgbClr val="000000"/>
                </a:solidFill>
                <a:latin typeface="宋体" panose="02010600030101010101" pitchFamily="2" charset="-122"/>
              </a:rPr>
              <a:t>1</a:t>
            </a:r>
            <a:r>
              <a:rPr kumimoji="1" lang="en-US" altLang="zh-CN" dirty="0" smtClean="0">
                <a:solidFill>
                  <a:srgbClr val="000000"/>
                </a:solidFill>
                <a:latin typeface="宋体" panose="02010600030101010101" pitchFamily="2" charset="-122"/>
              </a:rPr>
              <a:t>Q</a:t>
            </a:r>
            <a:r>
              <a:rPr kumimoji="1" lang="en-US" altLang="zh-CN" baseline="-25000" dirty="0" smtClean="0">
                <a:solidFill>
                  <a:srgbClr val="000000"/>
                </a:solidFill>
                <a:latin typeface="宋体" panose="02010600030101010101" pitchFamily="2" charset="-122"/>
              </a:rPr>
              <a:t>0</a:t>
            </a:r>
            <a:r>
              <a:rPr kumimoji="1" lang="en-US" altLang="zh-CN" dirty="0" smtClean="0">
                <a:solidFill>
                  <a:srgbClr val="000000"/>
                </a:solidFill>
                <a:latin typeface="宋体" panose="02010600030101010101" pitchFamily="2" charset="-122"/>
              </a:rPr>
              <a:t>/C”</a:t>
            </a:r>
            <a:r>
              <a:rPr kumimoji="1" lang="zh-CN" altLang="en-US" dirty="0" smtClean="0">
                <a:solidFill>
                  <a:srgbClr val="000000"/>
                </a:solidFill>
                <a:latin typeface="宋体" panose="02010600030101010101" pitchFamily="2" charset="-122"/>
              </a:rPr>
              <a:t>表示图例，斜线左边表示状态组合的顺序，从左至右为</a:t>
            </a:r>
            <a:r>
              <a:rPr kumimoji="1" lang="en-US" altLang="zh-CN" dirty="0" smtClean="0">
                <a:solidFill>
                  <a:srgbClr val="000000"/>
                </a:solidFill>
                <a:latin typeface="宋体" panose="02010600030101010101" pitchFamily="2" charset="-122"/>
              </a:rPr>
              <a:t>Q</a:t>
            </a:r>
            <a:r>
              <a:rPr kumimoji="1" lang="en-US" altLang="zh-CN" baseline="-25000" dirty="0" smtClean="0">
                <a:solidFill>
                  <a:srgbClr val="000000"/>
                </a:solidFill>
                <a:latin typeface="宋体" panose="02010600030101010101" pitchFamily="2" charset="-122"/>
              </a:rPr>
              <a:t>2</a:t>
            </a:r>
            <a:r>
              <a:rPr kumimoji="1" lang="zh-CN" altLang="en-US" dirty="0" smtClean="0">
                <a:solidFill>
                  <a:srgbClr val="000000"/>
                </a:solidFill>
                <a:latin typeface="宋体" panose="02010600030101010101" pitchFamily="2" charset="-122"/>
              </a:rPr>
              <a:t>、</a:t>
            </a:r>
            <a:r>
              <a:rPr kumimoji="1" lang="en-US" altLang="zh-CN" dirty="0" smtClean="0">
                <a:solidFill>
                  <a:srgbClr val="000000"/>
                </a:solidFill>
                <a:latin typeface="宋体" panose="02010600030101010101" pitchFamily="2" charset="-122"/>
              </a:rPr>
              <a:t>Q</a:t>
            </a:r>
            <a:r>
              <a:rPr kumimoji="1" lang="en-US" altLang="zh-CN" baseline="-25000" dirty="0" smtClean="0">
                <a:solidFill>
                  <a:srgbClr val="000000"/>
                </a:solidFill>
                <a:latin typeface="宋体" panose="02010600030101010101" pitchFamily="2" charset="-122"/>
              </a:rPr>
              <a:t>1</a:t>
            </a:r>
            <a:r>
              <a:rPr kumimoji="1" lang="zh-CN" altLang="en-US" dirty="0" smtClean="0">
                <a:solidFill>
                  <a:srgbClr val="000000"/>
                </a:solidFill>
                <a:latin typeface="宋体" panose="02010600030101010101" pitchFamily="2" charset="-122"/>
              </a:rPr>
              <a:t>、</a:t>
            </a:r>
            <a:r>
              <a:rPr kumimoji="1" lang="en-US" altLang="zh-CN" dirty="0" smtClean="0">
                <a:solidFill>
                  <a:srgbClr val="000000"/>
                </a:solidFill>
                <a:latin typeface="宋体" panose="02010600030101010101" pitchFamily="2" charset="-122"/>
              </a:rPr>
              <a:t>Q</a:t>
            </a:r>
            <a:r>
              <a:rPr kumimoji="1" lang="en-US" altLang="zh-CN" baseline="-25000" dirty="0" smtClean="0">
                <a:solidFill>
                  <a:srgbClr val="000000"/>
                </a:solidFill>
                <a:latin typeface="宋体" panose="02010600030101010101" pitchFamily="2" charset="-122"/>
              </a:rPr>
              <a:t>0</a:t>
            </a:r>
            <a:r>
              <a:rPr kumimoji="1" lang="zh-CN" altLang="en-US" dirty="0" smtClean="0">
                <a:solidFill>
                  <a:srgbClr val="000000"/>
                </a:solidFill>
                <a:latin typeface="宋体" panose="02010600030101010101" pitchFamily="2" charset="-122"/>
              </a:rPr>
              <a:t>；斜线右边表示输出信号</a:t>
            </a:r>
            <a:endParaRPr kumimoji="1" lang="en-US" altLang="zh-CN" dirty="0" smtClean="0">
              <a:solidFill>
                <a:srgbClr val="000000"/>
              </a:solidFill>
              <a:latin typeface="宋体" panose="02010600030101010101" pitchFamily="2" charset="-122"/>
            </a:endParaRPr>
          </a:p>
          <a:p>
            <a:r>
              <a:rPr lang="en-US" altLang="zh-CN" sz="1200" kern="1200" dirty="0" smtClean="0">
                <a:solidFill>
                  <a:schemeClr val="tx1"/>
                </a:solidFill>
                <a:latin typeface="Arial" panose="020B0604020202020204" pitchFamily="34" charset="0"/>
                <a:ea typeface="宋体" panose="02010600030101010101" pitchFamily="2" charset="-122"/>
                <a:cs typeface="+mn-cs"/>
              </a:rPr>
              <a:t>    </a:t>
            </a:r>
            <a:r>
              <a:rPr lang="zh-CN" altLang="zh-CN" sz="1200" kern="1200" dirty="0" smtClean="0">
                <a:solidFill>
                  <a:schemeClr val="tx1"/>
                </a:solidFill>
                <a:latin typeface="Arial" panose="020B0604020202020204" pitchFamily="34" charset="0"/>
                <a:ea typeface="宋体" panose="02010600030101010101" pitchFamily="2" charset="-122"/>
                <a:cs typeface="+mn-cs"/>
              </a:rPr>
              <a:t>用圆圈表示每个状态，用箭头表示状态的转移。引起状态转移的条件（输入信号）标注在线上。如果是在时钟控制下顺序发生转移，而没有其他引起转移的条件，则不必标注。</a:t>
            </a:r>
            <a:endParaRPr lang="en-US" altLang="zh-CN" sz="1200" kern="1200" dirty="0" smtClean="0">
              <a:solidFill>
                <a:schemeClr val="tx1"/>
              </a:solidFill>
              <a:latin typeface="Arial" panose="020B0604020202020204" pitchFamily="34" charset="0"/>
              <a:ea typeface="宋体" panose="02010600030101010101"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defRPr/>
            </a:pPr>
            <a:r>
              <a:rPr kumimoji="1" lang="en-US" altLang="zh-CN" sz="1200" kern="1200" dirty="0" smtClean="0">
                <a:solidFill>
                  <a:schemeClr val="tx1"/>
                </a:solidFill>
                <a:latin typeface="Arial" panose="020B0604020202020204" pitchFamily="34" charset="0"/>
                <a:ea typeface="宋体" panose="02010600030101010101" pitchFamily="2" charset="-122"/>
                <a:cs typeface="+mn-cs"/>
              </a:rPr>
              <a:t>    </a:t>
            </a:r>
            <a:r>
              <a:rPr kumimoji="1" lang="zh-CN" altLang="en-US" sz="1200" kern="1200" dirty="0" smtClean="0">
                <a:solidFill>
                  <a:schemeClr val="tx1"/>
                </a:solidFill>
                <a:latin typeface="Arial" panose="020B0604020202020204" pitchFamily="34" charset="0"/>
                <a:ea typeface="宋体" panose="02010600030101010101" pitchFamily="2" charset="-122"/>
                <a:cs typeface="+mn-cs"/>
              </a:rPr>
              <a:t>注意：在</a:t>
            </a:r>
            <a:r>
              <a:rPr lang="zh-CN" altLang="en-US" dirty="0" smtClean="0">
                <a:solidFill>
                  <a:srgbClr val="C00000"/>
                </a:solidFill>
                <a:ea typeface="楷体_GB2312" panose="02010609030101010101" charset="-122"/>
              </a:rPr>
              <a:t>状态（转换）表中，最右边一列的输出，对应的是初态下的输出。</a:t>
            </a:r>
            <a:endParaRPr kumimoji="1" lang="en-US" altLang="zh-CN" dirty="0" smtClean="0">
              <a:solidFill>
                <a:srgbClr val="000000"/>
              </a:solidFill>
              <a:latin typeface="宋体" panose="02010600030101010101" pitchFamily="2" charset="-122"/>
            </a:endParaRPr>
          </a:p>
          <a:p>
            <a:r>
              <a:rPr kumimoji="1" lang="zh-CN" altLang="en-US" dirty="0" smtClean="0">
                <a:solidFill>
                  <a:srgbClr val="000000"/>
                </a:solidFill>
                <a:latin typeface="宋体" panose="02010600030101010101" pitchFamily="2" charset="-122"/>
              </a:rPr>
              <a:t>    流程图不如状态图直观，这里不作介绍</a:t>
            </a:r>
            <a:endParaRPr lang="zh-CN" alt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Rot="1" noChangeAspect="1" noChangeArrowheads="1" noTextEdit="1"/>
          </p:cNvSpPr>
          <p:nvPr>
            <p:ph type="sldImg"/>
          </p:nvPr>
        </p:nvSpPr>
        <p:spPr>
          <a:xfrm>
            <a:off x="381000" y="685800"/>
            <a:ext cx="6096000" cy="3429000"/>
          </a:xfrm>
        </p:spPr>
      </p:sp>
      <p:sp>
        <p:nvSpPr>
          <p:cNvPr id="235523"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xfrm>
            <a:off x="381000" y="685800"/>
            <a:ext cx="6096000" cy="3429000"/>
          </a:xfrm>
        </p:spPr>
      </p:sp>
      <p:sp>
        <p:nvSpPr>
          <p:cNvPr id="236547" name="Rectangle 3"/>
          <p:cNvSpPr>
            <a:spLocks noGrp="1" noChangeArrowheads="1"/>
          </p:cNvSpPr>
          <p:nvPr>
            <p:ph type="body" idx="1"/>
          </p:nvPr>
        </p:nvSpPr>
        <p:spPr>
          <a:noFill/>
        </p:spPr>
        <p:txBody>
          <a:bodyPr/>
          <a:lstStyle/>
          <a:p>
            <a:pPr eaLnBrk="1" hangingPunct="1"/>
            <a:r>
              <a:rPr kumimoji="1" lang="zh-CN" altLang="en-US" dirty="0" smtClean="0">
                <a:solidFill>
                  <a:srgbClr val="CC3300"/>
                </a:solidFill>
                <a:cs typeface="Arial" panose="020B0604020202020204" pitchFamily="34" charset="0"/>
              </a:rPr>
              <a:t>    二进制编码</a:t>
            </a:r>
            <a:r>
              <a:rPr kumimoji="1" lang="zh-CN" altLang="en-US" dirty="0" smtClean="0">
                <a:cs typeface="Arial" panose="020B0604020202020204" pitchFamily="34" charset="0"/>
              </a:rPr>
              <a:t>：采用</a:t>
            </a:r>
            <a:r>
              <a:rPr kumimoji="1" lang="en-US" altLang="zh-CN" dirty="0" smtClean="0">
                <a:cs typeface="Arial" panose="020B0604020202020204" pitchFamily="34" charset="0"/>
              </a:rPr>
              <a:t>log</a:t>
            </a:r>
            <a:r>
              <a:rPr kumimoji="1" lang="en-US" altLang="zh-CN" baseline="-25000" dirty="0" smtClean="0">
                <a:cs typeface="Arial" panose="020B0604020202020204" pitchFamily="34" charset="0"/>
              </a:rPr>
              <a:t>2</a:t>
            </a:r>
            <a:r>
              <a:rPr kumimoji="1" lang="en-US" altLang="zh-CN" dirty="0" smtClean="0">
                <a:cs typeface="Arial" panose="020B0604020202020204" pitchFamily="34" charset="0"/>
              </a:rPr>
              <a:t>N</a:t>
            </a:r>
            <a:r>
              <a:rPr kumimoji="1" lang="zh-CN" altLang="en-US" dirty="0" smtClean="0">
                <a:cs typeface="Arial" panose="020B0604020202020204" pitchFamily="34" charset="0"/>
              </a:rPr>
              <a:t>个触发器来表示这</a:t>
            </a:r>
            <a:r>
              <a:rPr kumimoji="1" lang="en-US" altLang="zh-CN" dirty="0" smtClean="0">
                <a:cs typeface="Arial" panose="020B0604020202020204" pitchFamily="34" charset="0"/>
              </a:rPr>
              <a:t>N</a:t>
            </a:r>
            <a:r>
              <a:rPr kumimoji="1" lang="zh-CN" altLang="en-US" dirty="0" smtClean="0">
                <a:cs typeface="Arial" panose="020B0604020202020204" pitchFamily="34" charset="0"/>
              </a:rPr>
              <a:t>个状态</a:t>
            </a:r>
            <a:r>
              <a:rPr kumimoji="1" lang="en-US" altLang="zh-CN" dirty="0" smtClean="0">
                <a:cs typeface="Arial" panose="020B0604020202020204" pitchFamily="34" charset="0"/>
              </a:rPr>
              <a:t>——</a:t>
            </a:r>
            <a:r>
              <a:rPr kumimoji="1" lang="zh-CN" altLang="en-US" dirty="0" smtClean="0">
                <a:cs typeface="Arial" panose="020B0604020202020204" pitchFamily="34" charset="0"/>
              </a:rPr>
              <a:t>例如，假定状态机有</a:t>
            </a:r>
            <a:r>
              <a:rPr kumimoji="1" lang="en-US" altLang="zh-CN" dirty="0" smtClean="0">
                <a:cs typeface="Arial" panose="020B0604020202020204" pitchFamily="34" charset="0"/>
              </a:rPr>
              <a:t>8</a:t>
            </a:r>
            <a:r>
              <a:rPr kumimoji="1" lang="zh-CN" altLang="en-US" dirty="0" smtClean="0">
                <a:cs typeface="Arial" panose="020B0604020202020204" pitchFamily="34" charset="0"/>
              </a:rPr>
              <a:t>个状态，则要采用</a:t>
            </a:r>
            <a:r>
              <a:rPr kumimoji="1" lang="en-US" altLang="zh-CN" dirty="0" smtClean="0">
                <a:cs typeface="Arial" panose="020B0604020202020204" pitchFamily="34" charset="0"/>
              </a:rPr>
              <a:t>log</a:t>
            </a:r>
            <a:r>
              <a:rPr kumimoji="1" lang="en-US" altLang="zh-CN" baseline="-25000" dirty="0" smtClean="0">
                <a:cs typeface="Arial" panose="020B0604020202020204" pitchFamily="34" charset="0"/>
              </a:rPr>
              <a:t>2</a:t>
            </a:r>
            <a:r>
              <a:rPr kumimoji="1" lang="en-US" altLang="zh-CN" dirty="0" smtClean="0">
                <a:cs typeface="Arial" panose="020B0604020202020204" pitchFamily="34" charset="0"/>
              </a:rPr>
              <a:t>8=3</a:t>
            </a:r>
            <a:r>
              <a:rPr kumimoji="1" lang="zh-CN" altLang="en-US" dirty="0" smtClean="0">
                <a:cs typeface="Arial" panose="020B0604020202020204" pitchFamily="34" charset="0"/>
              </a:rPr>
              <a:t>个触发器来表示；假定状态机有</a:t>
            </a:r>
            <a:r>
              <a:rPr kumimoji="1" lang="en-US" altLang="zh-CN" dirty="0" smtClean="0">
                <a:cs typeface="Arial" panose="020B0604020202020204" pitchFamily="34" charset="0"/>
              </a:rPr>
              <a:t>10</a:t>
            </a:r>
            <a:r>
              <a:rPr kumimoji="1" lang="zh-CN" altLang="en-US" dirty="0" smtClean="0">
                <a:cs typeface="Arial" panose="020B0604020202020204" pitchFamily="34" charset="0"/>
              </a:rPr>
              <a:t>个状态，则要采用</a:t>
            </a:r>
            <a:r>
              <a:rPr kumimoji="1" lang="en-US" altLang="zh-CN" dirty="0" smtClean="0">
                <a:cs typeface="Arial" panose="020B0604020202020204" pitchFamily="34" charset="0"/>
              </a:rPr>
              <a:t>log</a:t>
            </a:r>
            <a:r>
              <a:rPr kumimoji="1" lang="en-US" altLang="zh-CN" baseline="-25000" dirty="0" smtClean="0">
                <a:cs typeface="Arial" panose="020B0604020202020204" pitchFamily="34" charset="0"/>
              </a:rPr>
              <a:t>2</a:t>
            </a:r>
            <a:r>
              <a:rPr kumimoji="1" lang="en-US" altLang="zh-CN" dirty="0" smtClean="0">
                <a:cs typeface="Arial" panose="020B0604020202020204" pitchFamily="34" charset="0"/>
              </a:rPr>
              <a:t>10=4</a:t>
            </a:r>
            <a:r>
              <a:rPr kumimoji="1" lang="zh-CN" altLang="en-US" dirty="0" smtClean="0">
                <a:cs typeface="Arial" panose="020B0604020202020204" pitchFamily="34" charset="0"/>
              </a:rPr>
              <a:t>个触发器来表示（只用到触发器的</a:t>
            </a:r>
            <a:r>
              <a:rPr kumimoji="1" lang="en-US" altLang="zh-CN" dirty="0" smtClean="0">
                <a:cs typeface="Arial" panose="020B0604020202020204" pitchFamily="34" charset="0"/>
              </a:rPr>
              <a:t>10</a:t>
            </a:r>
            <a:r>
              <a:rPr kumimoji="1" lang="zh-CN" altLang="en-US" dirty="0" smtClean="0">
                <a:cs typeface="Arial" panose="020B0604020202020204" pitchFamily="34" charset="0"/>
              </a:rPr>
              <a:t>种输出组合）。但可能产生毛刺</a:t>
            </a:r>
            <a:r>
              <a:rPr kumimoji="1" lang="en-US" altLang="zh-CN" dirty="0" smtClean="0">
                <a:cs typeface="Arial" panose="020B0604020202020204" pitchFamily="34" charset="0"/>
              </a:rPr>
              <a:t>——</a:t>
            </a:r>
            <a:r>
              <a:rPr kumimoji="1" lang="zh-CN" altLang="en-US" dirty="0" smtClean="0">
                <a:cs typeface="Arial" panose="020B0604020202020204" pitchFamily="34" charset="0"/>
              </a:rPr>
              <a:t>因为在状态的顺序转换中，相邻状态可能有多个比特位产生变化；而由于门的延迟时间差异，可能多个比特位不是同时发生变化，而是有先有后，这样就可能产生一个中间状态</a:t>
            </a:r>
            <a:r>
              <a:rPr kumimoji="1" lang="en-US" altLang="zh-CN" dirty="0" smtClean="0">
                <a:cs typeface="Arial" panose="020B0604020202020204" pitchFamily="34" charset="0"/>
              </a:rPr>
              <a:t>——</a:t>
            </a:r>
            <a:r>
              <a:rPr kumimoji="1" lang="zh-CN" altLang="en-US" dirty="0" smtClean="0">
                <a:cs typeface="Arial" panose="020B0604020202020204" pitchFamily="34" charset="0"/>
              </a:rPr>
              <a:t>称为毛刺。例如前面的例子用</a:t>
            </a:r>
            <a:r>
              <a:rPr kumimoji="1" lang="en-US" altLang="zh-CN" dirty="0" smtClean="0">
                <a:cs typeface="Arial" panose="020B0604020202020204" pitchFamily="34" charset="0"/>
              </a:rPr>
              <a:t>3</a:t>
            </a:r>
            <a:r>
              <a:rPr kumimoji="1" lang="zh-CN" altLang="en-US" dirty="0" smtClean="0">
                <a:cs typeface="Arial" panose="020B0604020202020204" pitchFamily="34" charset="0"/>
              </a:rPr>
              <a:t>个触发器表示</a:t>
            </a:r>
            <a:r>
              <a:rPr kumimoji="1" lang="en-US" altLang="zh-CN" dirty="0" smtClean="0">
                <a:cs typeface="Arial" panose="020B0604020202020204" pitchFamily="34" charset="0"/>
              </a:rPr>
              <a:t>5</a:t>
            </a:r>
            <a:r>
              <a:rPr kumimoji="1" lang="zh-CN" altLang="en-US" dirty="0" smtClean="0">
                <a:cs typeface="Arial" panose="020B0604020202020204" pitchFamily="34" charset="0"/>
              </a:rPr>
              <a:t>个状态，当从状态</a:t>
            </a:r>
            <a:r>
              <a:rPr kumimoji="1" lang="en-US" altLang="zh-CN" dirty="0" smtClean="0">
                <a:cs typeface="Arial" panose="020B0604020202020204" pitchFamily="34" charset="0"/>
              </a:rPr>
              <a:t>001</a:t>
            </a:r>
            <a:r>
              <a:rPr kumimoji="1" lang="zh-CN" altLang="en-US" dirty="0" smtClean="0">
                <a:cs typeface="Arial" panose="020B0604020202020204" pitchFamily="34" charset="0"/>
              </a:rPr>
              <a:t>转移到</a:t>
            </a:r>
            <a:r>
              <a:rPr kumimoji="1" lang="en-US" altLang="zh-CN" dirty="0" smtClean="0">
                <a:cs typeface="Arial" panose="020B0604020202020204" pitchFamily="34" charset="0"/>
              </a:rPr>
              <a:t>010</a:t>
            </a:r>
            <a:r>
              <a:rPr kumimoji="1" lang="zh-CN" altLang="en-US" dirty="0" smtClean="0">
                <a:cs typeface="Arial" panose="020B0604020202020204" pitchFamily="34" charset="0"/>
              </a:rPr>
              <a:t>的过程中，</a:t>
            </a:r>
            <a:r>
              <a:rPr kumimoji="1" lang="en-US" altLang="zh-CN" dirty="0" smtClean="0">
                <a:cs typeface="Arial" panose="020B0604020202020204" pitchFamily="34" charset="0"/>
              </a:rPr>
              <a:t>Q1</a:t>
            </a:r>
            <a:r>
              <a:rPr kumimoji="1" lang="zh-CN" altLang="en-US" dirty="0" smtClean="0">
                <a:cs typeface="Arial" panose="020B0604020202020204" pitchFamily="34" charset="0"/>
              </a:rPr>
              <a:t>、</a:t>
            </a:r>
            <a:r>
              <a:rPr kumimoji="1" lang="en-US" altLang="zh-CN" dirty="0" smtClean="0">
                <a:cs typeface="Arial" panose="020B0604020202020204" pitchFamily="34" charset="0"/>
              </a:rPr>
              <a:t>Q0</a:t>
            </a:r>
            <a:r>
              <a:rPr kumimoji="1" lang="zh-CN" altLang="en-US" dirty="0" smtClean="0">
                <a:cs typeface="Arial" panose="020B0604020202020204" pitchFamily="34" charset="0"/>
              </a:rPr>
              <a:t>从</a:t>
            </a:r>
            <a:r>
              <a:rPr kumimoji="1" lang="en-US" altLang="zh-CN" dirty="0" smtClean="0">
                <a:cs typeface="Arial" panose="020B0604020202020204" pitchFamily="34" charset="0"/>
              </a:rPr>
              <a:t>01</a:t>
            </a:r>
            <a:r>
              <a:rPr kumimoji="1" lang="zh-CN" altLang="en-US" dirty="0" smtClean="0">
                <a:cs typeface="Arial" panose="020B0604020202020204" pitchFamily="34" charset="0"/>
              </a:rPr>
              <a:t>变为</a:t>
            </a:r>
            <a:r>
              <a:rPr kumimoji="1" lang="en-US" altLang="zh-CN" dirty="0" smtClean="0">
                <a:cs typeface="Arial" panose="020B0604020202020204" pitchFamily="34" charset="0"/>
              </a:rPr>
              <a:t>10</a:t>
            </a:r>
            <a:r>
              <a:rPr kumimoji="1" lang="zh-CN" altLang="en-US" dirty="0" smtClean="0">
                <a:cs typeface="Arial" panose="020B0604020202020204" pitchFamily="34" charset="0"/>
              </a:rPr>
              <a:t>，</a:t>
            </a:r>
            <a:r>
              <a:rPr kumimoji="1" lang="en-US" altLang="zh-CN" dirty="0" smtClean="0">
                <a:cs typeface="Arial" panose="020B0604020202020204" pitchFamily="34" charset="0"/>
              </a:rPr>
              <a:t>2</a:t>
            </a:r>
            <a:r>
              <a:rPr kumimoji="1" lang="zh-CN" altLang="en-US" dirty="0" smtClean="0">
                <a:cs typeface="Arial" panose="020B0604020202020204" pitchFamily="34" charset="0"/>
              </a:rPr>
              <a:t>个比特位发生变化，</a:t>
            </a:r>
            <a:r>
              <a:rPr kumimoji="1" lang="en-US" altLang="zh-CN" dirty="0" smtClean="0">
                <a:cs typeface="Arial" panose="020B0604020202020204" pitchFamily="34" charset="0"/>
              </a:rPr>
              <a:t>Q2Q1Q0</a:t>
            </a:r>
            <a:r>
              <a:rPr kumimoji="1" lang="zh-CN" altLang="en-US" dirty="0" smtClean="0">
                <a:cs typeface="Arial" panose="020B0604020202020204" pitchFamily="34" charset="0"/>
              </a:rPr>
              <a:t>很可能出现中间状态</a:t>
            </a:r>
            <a:r>
              <a:rPr kumimoji="1" lang="en-US" altLang="zh-CN" dirty="0" smtClean="0">
                <a:cs typeface="Arial" panose="020B0604020202020204" pitchFamily="34" charset="0"/>
              </a:rPr>
              <a:t>011</a:t>
            </a:r>
            <a:r>
              <a:rPr kumimoji="1" lang="zh-CN" altLang="en-US" dirty="0" smtClean="0">
                <a:cs typeface="Arial" panose="020B0604020202020204" pitchFamily="34" charset="0"/>
              </a:rPr>
              <a:t>，这是</a:t>
            </a:r>
            <a:r>
              <a:rPr lang="zh-CN" altLang="zh-CN" dirty="0" smtClean="0"/>
              <a:t>一个</a:t>
            </a:r>
            <a:r>
              <a:rPr kumimoji="1" lang="zh-CN" altLang="en-US" dirty="0" smtClean="0">
                <a:cs typeface="Arial" panose="020B0604020202020204" pitchFamily="34" charset="0"/>
              </a:rPr>
              <a:t>错误的输出，但它又是有效状态，因此可能使后续电路产生误动作。因此采用</a:t>
            </a:r>
            <a:r>
              <a:rPr kumimoji="1" lang="zh-CN" altLang="en-US" dirty="0" smtClean="0">
                <a:solidFill>
                  <a:srgbClr val="CC3300"/>
                </a:solidFill>
                <a:cs typeface="Arial" panose="020B0604020202020204" pitchFamily="34" charset="0"/>
              </a:rPr>
              <a:t>二进制对状态进行编码，电路可靠性不够高。</a:t>
            </a:r>
            <a:endParaRPr kumimoji="1" lang="en-US" altLang="zh-CN" dirty="0" smtClean="0">
              <a:solidFill>
                <a:srgbClr val="CC3300"/>
              </a:solidFill>
              <a:cs typeface="Arial" panose="020B0604020202020204" pitchFamily="34" charset="0"/>
            </a:endParaRPr>
          </a:p>
          <a:p>
            <a:pPr eaLnBrk="1" hangingPunct="1"/>
            <a:r>
              <a:rPr kumimoji="1" lang="zh-CN" altLang="en-US" dirty="0" smtClean="0">
                <a:solidFill>
                  <a:srgbClr val="FF0000"/>
                </a:solidFill>
                <a:cs typeface="Arial" panose="020B0604020202020204" pitchFamily="34" charset="0"/>
              </a:rPr>
              <a:t>    一位热码编码</a:t>
            </a:r>
            <a:r>
              <a:rPr kumimoji="1" lang="zh-CN" altLang="en-US" dirty="0" smtClean="0">
                <a:latin typeface="Arial" panose="020B0604020202020204" pitchFamily="34" charset="0"/>
                <a:cs typeface="Arial" panose="020B0604020202020204" pitchFamily="34" charset="0"/>
              </a:rPr>
              <a:t>：采用</a:t>
            </a:r>
            <a:r>
              <a:rPr kumimoji="1" lang="en-US" altLang="zh-CN" dirty="0" smtClean="0">
                <a:latin typeface="Arial" panose="020B0604020202020204" pitchFamily="34" charset="0"/>
                <a:cs typeface="Arial" panose="020B0604020202020204" pitchFamily="34" charset="0"/>
              </a:rPr>
              <a:t>N</a:t>
            </a:r>
            <a:r>
              <a:rPr kumimoji="1" lang="zh-CN" altLang="en-US" dirty="0" smtClean="0">
                <a:latin typeface="Arial" panose="020B0604020202020204" pitchFamily="34" charset="0"/>
                <a:cs typeface="Arial" panose="020B0604020202020204" pitchFamily="34" charset="0"/>
              </a:rPr>
              <a:t>个触发器来表示这</a:t>
            </a:r>
            <a:r>
              <a:rPr kumimoji="1" lang="en-US" altLang="zh-CN" dirty="0" smtClean="0">
                <a:latin typeface="Arial" panose="020B0604020202020204" pitchFamily="34" charset="0"/>
                <a:cs typeface="Arial" panose="020B0604020202020204" pitchFamily="34" charset="0"/>
              </a:rPr>
              <a:t>N</a:t>
            </a:r>
            <a:r>
              <a:rPr kumimoji="1" lang="zh-CN" altLang="en-US" dirty="0" smtClean="0">
                <a:latin typeface="Arial" panose="020B0604020202020204" pitchFamily="34" charset="0"/>
                <a:cs typeface="Arial" panose="020B0604020202020204" pitchFamily="34" charset="0"/>
              </a:rPr>
              <a:t>个状态，每个状态下只有</a:t>
            </a:r>
            <a:r>
              <a:rPr kumimoji="1" lang="en-US" altLang="zh-CN" dirty="0" smtClean="0">
                <a:latin typeface="Arial" panose="020B0604020202020204" pitchFamily="34" charset="0"/>
                <a:cs typeface="Arial" panose="020B0604020202020204" pitchFamily="34" charset="0"/>
              </a:rPr>
              <a:t>1</a:t>
            </a:r>
            <a:r>
              <a:rPr kumimoji="1" lang="zh-CN" altLang="en-US" dirty="0" smtClean="0">
                <a:latin typeface="Arial" panose="020B0604020202020204" pitchFamily="34" charset="0"/>
                <a:cs typeface="Arial" panose="020B0604020202020204" pitchFamily="34" charset="0"/>
              </a:rPr>
              <a:t>位为“</a:t>
            </a:r>
            <a:r>
              <a:rPr kumimoji="1" lang="en-US" altLang="zh-CN" dirty="0" smtClean="0">
                <a:latin typeface="Arial" panose="020B0604020202020204" pitchFamily="34" charset="0"/>
                <a:cs typeface="Arial" panose="020B0604020202020204" pitchFamily="34" charset="0"/>
              </a:rPr>
              <a:t>1</a:t>
            </a:r>
            <a:r>
              <a:rPr kumimoji="1" lang="zh-CN" altLang="en-US" dirty="0" smtClean="0">
                <a:latin typeface="Arial" panose="020B0604020202020204" pitchFamily="34" charset="0"/>
                <a:cs typeface="Arial" panose="020B0604020202020204" pitchFamily="34" charset="0"/>
              </a:rPr>
              <a:t>”，其余位为“</a:t>
            </a:r>
            <a:r>
              <a:rPr kumimoji="1" lang="en-US" altLang="zh-CN" dirty="0" smtClean="0">
                <a:latin typeface="Arial" panose="020B0604020202020204" pitchFamily="34" charset="0"/>
                <a:cs typeface="Arial" panose="020B0604020202020204" pitchFamily="34" charset="0"/>
              </a:rPr>
              <a:t>0</a:t>
            </a:r>
            <a:r>
              <a:rPr kumimoji="1" lang="zh-CN" altLang="en-US" dirty="0" smtClean="0">
                <a:latin typeface="Arial" panose="020B0604020202020204" pitchFamily="34" charset="0"/>
                <a:cs typeface="Arial" panose="020B0604020202020204" pitchFamily="34" charset="0"/>
              </a:rPr>
              <a:t>”。</a:t>
            </a:r>
            <a:r>
              <a:rPr kumimoji="1" lang="zh-CN" altLang="en-US" dirty="0" smtClean="0">
                <a:solidFill>
                  <a:srgbClr val="FF0000"/>
                </a:solidFill>
                <a:cs typeface="Arial" panose="020B0604020202020204" pitchFamily="34" charset="0"/>
              </a:rPr>
              <a:t>尽管由于各触发器的延迟不同，不可能同时翻转，从而造成状态机可能出现中间状态，如从</a:t>
            </a:r>
            <a:r>
              <a:rPr kumimoji="1" lang="en-US" altLang="zh-CN" dirty="0" smtClean="0">
                <a:solidFill>
                  <a:srgbClr val="FF0000"/>
                </a:solidFill>
                <a:cs typeface="Arial" panose="020B0604020202020204" pitchFamily="34" charset="0"/>
              </a:rPr>
              <a:t>0000 0001</a:t>
            </a:r>
            <a:r>
              <a:rPr kumimoji="1" lang="zh-CN" altLang="en-US" dirty="0" smtClean="0">
                <a:solidFill>
                  <a:srgbClr val="FF0000"/>
                </a:solidFill>
                <a:cs typeface="Arial" panose="020B0604020202020204" pitchFamily="34" charset="0"/>
              </a:rPr>
              <a:t>变为</a:t>
            </a:r>
            <a:r>
              <a:rPr kumimoji="1" lang="en-US" altLang="zh-CN" dirty="0" smtClean="0">
                <a:solidFill>
                  <a:srgbClr val="FF0000"/>
                </a:solidFill>
                <a:cs typeface="Arial" panose="020B0604020202020204" pitchFamily="34" charset="0"/>
              </a:rPr>
              <a:t>0000 0010</a:t>
            </a:r>
            <a:r>
              <a:rPr kumimoji="1" lang="zh-CN" altLang="en-US" dirty="0" smtClean="0">
                <a:solidFill>
                  <a:srgbClr val="FF0000"/>
                </a:solidFill>
                <a:cs typeface="Arial" panose="020B0604020202020204" pitchFamily="34" charset="0"/>
              </a:rPr>
              <a:t>的过程中，可能出现</a:t>
            </a:r>
            <a:r>
              <a:rPr kumimoji="1" lang="en-US" altLang="zh-CN" dirty="0" smtClean="0">
                <a:solidFill>
                  <a:srgbClr val="FF0000"/>
                </a:solidFill>
                <a:cs typeface="Arial" panose="020B0604020202020204" pitchFamily="34" charset="0"/>
              </a:rPr>
              <a:t>0000 0011</a:t>
            </a:r>
            <a:r>
              <a:rPr kumimoji="1" lang="zh-CN" altLang="en-US" dirty="0" smtClean="0">
                <a:solidFill>
                  <a:srgbClr val="FF0000"/>
                </a:solidFill>
                <a:cs typeface="Arial" panose="020B0604020202020204" pitchFamily="34" charset="0"/>
              </a:rPr>
              <a:t>，但这不是有效状态，不会造成状态机的输出错误。在状态机的现态和次态时序逻辑中，一定要有</a:t>
            </a:r>
            <a:r>
              <a:rPr kumimoji="1" lang="en-US" altLang="zh-CN" dirty="0" smtClean="0">
                <a:solidFill>
                  <a:srgbClr val="FF0000"/>
                </a:solidFill>
                <a:cs typeface="Arial" panose="020B0604020202020204" pitchFamily="34" charset="0"/>
              </a:rPr>
              <a:t>default</a:t>
            </a:r>
            <a:r>
              <a:rPr kumimoji="1" lang="zh-CN" altLang="en-US" dirty="0" smtClean="0">
                <a:solidFill>
                  <a:srgbClr val="FF0000"/>
                </a:solidFill>
                <a:cs typeface="Arial" panose="020B0604020202020204" pitchFamily="34" charset="0"/>
              </a:rPr>
              <a:t>语句，使得在其他无效状态下，状态机都会返回起始状态。</a:t>
            </a:r>
            <a:endParaRPr lang="zh-CN" alt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spect="1" noChangeArrowheads="1" noTextEdit="1"/>
          </p:cNvSpPr>
          <p:nvPr>
            <p:ph type="sldImg"/>
          </p:nvPr>
        </p:nvSpPr>
        <p:spPr>
          <a:xfrm>
            <a:off x="381000" y="685800"/>
            <a:ext cx="6096000" cy="3429000"/>
          </a:xfrm>
        </p:spPr>
      </p:sp>
      <p:sp>
        <p:nvSpPr>
          <p:cNvPr id="237571"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ChangeArrowheads="1" noTextEdit="1"/>
          </p:cNvSpPr>
          <p:nvPr>
            <p:ph type="sldImg"/>
          </p:nvPr>
        </p:nvSpPr>
        <p:spPr>
          <a:xfrm>
            <a:off x="381000" y="685800"/>
            <a:ext cx="6096000" cy="3429000"/>
          </a:xfrm>
        </p:spPr>
      </p:sp>
      <p:sp>
        <p:nvSpPr>
          <p:cNvPr id="238595" name="Rectangle 3"/>
          <p:cNvSpPr>
            <a:spLocks noGrp="1" noChangeArrowheads="1"/>
          </p:cNvSpPr>
          <p:nvPr>
            <p:ph type="body" idx="1"/>
          </p:nvPr>
        </p:nvSpPr>
        <p:spPr>
          <a:noFill/>
        </p:spPr>
        <p:txBody>
          <a:bodyPr/>
          <a:lstStyle/>
          <a:p>
            <a:pPr eaLnBrk="1" hangingPunct="1"/>
            <a:r>
              <a:rPr lang="zh-CN" altLang="en-US" smtClean="0"/>
              <a:t>    建议采用方式一，用</a:t>
            </a:r>
            <a:r>
              <a:rPr lang="en-US" altLang="zh-CN" smtClean="0"/>
              <a:t>n</a:t>
            </a:r>
            <a:r>
              <a:rPr lang="zh-CN" altLang="en-US" smtClean="0"/>
              <a:t>个</a:t>
            </a:r>
            <a:r>
              <a:rPr lang="en-US" altLang="zh-CN" smtClean="0"/>
              <a:t>parameter</a:t>
            </a:r>
            <a:r>
              <a:rPr lang="zh-CN" altLang="en-US" smtClean="0"/>
              <a:t>常量表示</a:t>
            </a:r>
            <a:r>
              <a:rPr lang="en-US" altLang="zh-CN" smtClean="0"/>
              <a:t>n</a:t>
            </a:r>
            <a:r>
              <a:rPr lang="zh-CN" altLang="en-US" smtClean="0"/>
              <a:t>个状态</a:t>
            </a:r>
          </a:p>
          <a:p>
            <a:pPr eaLnBrk="1" hangingPunct="1">
              <a:spcBef>
                <a:spcPct val="0"/>
              </a:spcBef>
            </a:pPr>
            <a:r>
              <a:rPr lang="zh-CN" altLang="en-US" b="1" smtClean="0">
                <a:solidFill>
                  <a:srgbClr val="00B050"/>
                </a:solidFill>
              </a:rPr>
              <a:t>    </a:t>
            </a:r>
            <a:r>
              <a:rPr lang="zh-CN" altLang="en-US" smtClean="0">
                <a:solidFill>
                  <a:srgbClr val="00B050"/>
                </a:solidFill>
              </a:rPr>
              <a:t>方式二：用</a:t>
            </a:r>
            <a:r>
              <a:rPr lang="en-US" altLang="zh-CN" smtClean="0">
                <a:solidFill>
                  <a:srgbClr val="00B050"/>
                </a:solidFill>
              </a:rPr>
              <a:t>‵define</a:t>
            </a:r>
            <a:r>
              <a:rPr lang="zh-CN" altLang="en-US" smtClean="0">
                <a:solidFill>
                  <a:srgbClr val="00B050"/>
                </a:solidFill>
              </a:rPr>
              <a:t>语句定义</a:t>
            </a:r>
            <a:r>
              <a:rPr lang="en-US" altLang="zh-CN" smtClean="0">
                <a:solidFill>
                  <a:srgbClr val="00B050"/>
                </a:solidFill>
              </a:rPr>
              <a:t>——</a:t>
            </a:r>
            <a:r>
              <a:rPr lang="zh-CN" altLang="en-US" smtClean="0">
                <a:solidFill>
                  <a:srgbClr val="00B050"/>
                </a:solidFill>
              </a:rPr>
              <a:t>用</a:t>
            </a:r>
            <a:r>
              <a:rPr lang="en-US" altLang="zh-CN" smtClean="0"/>
              <a:t>n</a:t>
            </a:r>
            <a:r>
              <a:rPr lang="zh-CN" altLang="en-US" smtClean="0"/>
              <a:t>个宏名表示</a:t>
            </a:r>
            <a:r>
              <a:rPr lang="en-US" altLang="zh-CN" smtClean="0"/>
              <a:t>n</a:t>
            </a:r>
            <a:r>
              <a:rPr lang="zh-CN" altLang="en-US" smtClean="0"/>
              <a:t>个状态</a:t>
            </a:r>
            <a:endParaRPr lang="zh-CN" altLang="en-US" smtClean="0">
              <a:solidFill>
                <a:srgbClr val="00B050"/>
              </a:solidFill>
            </a:endParaRPr>
          </a:p>
          <a:p>
            <a:pPr eaLnBrk="1" hangingPunct="1">
              <a:spcBef>
                <a:spcPct val="0"/>
              </a:spcBef>
            </a:pPr>
            <a:endParaRPr lang="en-US"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a:xfrm>
            <a:off x="381000" y="685800"/>
            <a:ext cx="6096000" cy="3429000"/>
          </a:xfrm>
        </p:spPr>
      </p:sp>
      <p:sp>
        <p:nvSpPr>
          <p:cNvPr id="239619"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en-US" altLang="zh-CN" sz="1200" kern="1200" dirty="0" smtClean="0">
                <a:solidFill>
                  <a:schemeClr val="tx1"/>
                </a:solidFill>
                <a:latin typeface="Arial" panose="020B0604020202020204" pitchFamily="34" charset="0"/>
                <a:ea typeface="宋体" panose="02010600030101010101" pitchFamily="2" charset="-122"/>
                <a:cs typeface="+mn-cs"/>
              </a:rPr>
              <a:t>    </a:t>
            </a:r>
            <a:r>
              <a:rPr lang="zh-CN" altLang="zh-CN" sz="1200" kern="1200" dirty="0" smtClean="0">
                <a:solidFill>
                  <a:schemeClr val="tx1"/>
                </a:solidFill>
                <a:latin typeface="Arial" panose="020B0604020202020204" pitchFamily="34" charset="0"/>
                <a:ea typeface="宋体" panose="02010600030101010101" pitchFamily="2" charset="-122"/>
                <a:cs typeface="+mn-cs"/>
              </a:rPr>
              <a:t>在用</a:t>
            </a:r>
            <a:r>
              <a:rPr lang="en-US" altLang="zh-CN" sz="1200" kern="1200" dirty="0" smtClean="0">
                <a:solidFill>
                  <a:schemeClr val="tx1"/>
                </a:solidFill>
                <a:latin typeface="Arial" panose="020B0604020202020204" pitchFamily="34" charset="0"/>
                <a:ea typeface="宋体" panose="02010600030101010101" pitchFamily="2" charset="-122"/>
                <a:cs typeface="+mn-cs"/>
              </a:rPr>
              <a:t>n</a:t>
            </a:r>
            <a:r>
              <a:rPr lang="zh-CN" altLang="zh-CN" sz="1200" kern="1200" dirty="0" smtClean="0">
                <a:solidFill>
                  <a:schemeClr val="tx1"/>
                </a:solidFill>
                <a:latin typeface="Arial" panose="020B0604020202020204" pitchFamily="34" charset="0"/>
                <a:ea typeface="宋体" panose="02010600030101010101" pitchFamily="2" charset="-122"/>
                <a:cs typeface="+mn-cs"/>
              </a:rPr>
              <a:t>位二进制数进行状态编码时，一共可以定义</a:t>
            </a:r>
            <a:r>
              <a:rPr lang="en-US" altLang="zh-CN" sz="1200" kern="1200" dirty="0" smtClean="0">
                <a:solidFill>
                  <a:schemeClr val="tx1"/>
                </a:solidFill>
                <a:latin typeface="Arial" panose="020B0604020202020204" pitchFamily="34" charset="0"/>
                <a:ea typeface="宋体" panose="02010600030101010101" pitchFamily="2" charset="-122"/>
                <a:cs typeface="+mn-cs"/>
              </a:rPr>
              <a:t>2</a:t>
            </a:r>
            <a:r>
              <a:rPr lang="en-US" altLang="zh-CN" sz="1200" kern="1200" baseline="30000" dirty="0" smtClean="0">
                <a:solidFill>
                  <a:schemeClr val="tx1"/>
                </a:solidFill>
                <a:latin typeface="Arial" panose="020B0604020202020204" pitchFamily="34" charset="0"/>
                <a:ea typeface="宋体" panose="02010600030101010101" pitchFamily="2" charset="-122"/>
                <a:cs typeface="+mn-cs"/>
              </a:rPr>
              <a:t>n</a:t>
            </a:r>
            <a:r>
              <a:rPr lang="zh-CN" altLang="zh-CN" sz="1200" kern="1200" dirty="0" smtClean="0">
                <a:solidFill>
                  <a:schemeClr val="tx1"/>
                </a:solidFill>
                <a:latin typeface="Arial" panose="020B0604020202020204" pitchFamily="34" charset="0"/>
                <a:ea typeface="宋体" panose="02010600030101010101" pitchFamily="2" charset="-122"/>
                <a:cs typeface="+mn-cs"/>
              </a:rPr>
              <a:t>个状态，但可能状态机的有效状态没有这么多，则会出现多余状态（有效状态之外的状态），或称为无效状态、非法状态。</a:t>
            </a:r>
          </a:p>
          <a:p>
            <a:pPr eaLnBrk="1" hangingPunct="1"/>
            <a:endParaRPr lang="zh-CN" alt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381000" y="685800"/>
            <a:ext cx="6096000" cy="3429000"/>
          </a:xfrm>
        </p:spPr>
      </p:sp>
      <p:sp>
        <p:nvSpPr>
          <p:cNvPr id="246787" name="Rectangle 3"/>
          <p:cNvSpPr>
            <a:spLocks noGrp="1" noChangeArrowheads="1"/>
          </p:cNvSpPr>
          <p:nvPr>
            <p:ph type="body" idx="1"/>
          </p:nvPr>
        </p:nvSpPr>
        <p:spPr>
          <a:noFill/>
        </p:spPr>
        <p:txBody>
          <a:bodyPr/>
          <a:lstStyle/>
          <a:p>
            <a:r>
              <a:rPr lang="en-US" altLang="zh-CN" sz="1200" kern="1200" dirty="0" smtClean="0">
                <a:solidFill>
                  <a:schemeClr val="tx1"/>
                </a:solidFill>
                <a:latin typeface="Arial" panose="020B0604020202020204" pitchFamily="34" charset="0"/>
                <a:ea typeface="宋体" panose="02010600030101010101" pitchFamily="2" charset="-122"/>
                <a:cs typeface="+mn-cs"/>
              </a:rPr>
              <a:t>    </a:t>
            </a:r>
            <a:r>
              <a:rPr lang="zh-CN" altLang="zh-CN" sz="1200" kern="1200" dirty="0" smtClean="0">
                <a:solidFill>
                  <a:schemeClr val="tx1"/>
                </a:solidFill>
                <a:latin typeface="Arial" panose="020B0604020202020204" pitchFamily="34" charset="0"/>
                <a:ea typeface="宋体" panose="02010600030101010101" pitchFamily="2" charset="-122"/>
                <a:cs typeface="+mn-cs"/>
              </a:rPr>
              <a:t>在用</a:t>
            </a:r>
            <a:r>
              <a:rPr lang="en-US" altLang="zh-CN" sz="1200" kern="1200" dirty="0" err="1" smtClean="0">
                <a:solidFill>
                  <a:schemeClr val="tx1"/>
                </a:solidFill>
                <a:latin typeface="Arial" panose="020B0604020202020204" pitchFamily="34" charset="0"/>
                <a:ea typeface="宋体" panose="02010600030101010101" pitchFamily="2" charset="-122"/>
                <a:cs typeface="+mn-cs"/>
              </a:rPr>
              <a:t>Verilog</a:t>
            </a:r>
            <a:r>
              <a:rPr lang="en-US" altLang="zh-CN" sz="1200" kern="1200" dirty="0" smtClean="0">
                <a:solidFill>
                  <a:schemeClr val="tx1"/>
                </a:solidFill>
                <a:latin typeface="Arial" panose="020B0604020202020204" pitchFamily="34" charset="0"/>
                <a:ea typeface="宋体" panose="02010600030101010101" pitchFamily="2" charset="-122"/>
                <a:cs typeface="+mn-cs"/>
              </a:rPr>
              <a:t> HDL</a:t>
            </a:r>
            <a:r>
              <a:rPr lang="zh-CN" altLang="zh-CN" sz="1200" kern="1200" dirty="0" smtClean="0">
                <a:solidFill>
                  <a:schemeClr val="tx1"/>
                </a:solidFill>
                <a:latin typeface="Arial" panose="020B0604020202020204" pitchFamily="34" charset="0"/>
                <a:ea typeface="宋体" panose="02010600030101010101" pitchFamily="2" charset="-122"/>
                <a:cs typeface="+mn-cs"/>
              </a:rPr>
              <a:t>描述有限状态机时，有</a:t>
            </a:r>
            <a:r>
              <a:rPr lang="en-US" altLang="zh-CN" sz="1200" kern="1200" dirty="0" smtClean="0">
                <a:solidFill>
                  <a:schemeClr val="tx1"/>
                </a:solidFill>
                <a:latin typeface="Arial" panose="020B0604020202020204" pitchFamily="34" charset="0"/>
                <a:ea typeface="宋体" panose="02010600030101010101" pitchFamily="2" charset="-122"/>
                <a:cs typeface="+mn-cs"/>
              </a:rPr>
              <a:t>5</a:t>
            </a:r>
            <a:r>
              <a:rPr lang="zh-CN" altLang="zh-CN" sz="1200" kern="1200" dirty="0" smtClean="0">
                <a:solidFill>
                  <a:schemeClr val="tx1"/>
                </a:solidFill>
                <a:latin typeface="Arial" panose="020B0604020202020204" pitchFamily="34" charset="0"/>
                <a:ea typeface="宋体" panose="02010600030101010101" pitchFamily="2" charset="-122"/>
                <a:cs typeface="+mn-cs"/>
              </a:rPr>
              <a:t>种不同的描述风格。其中风格</a:t>
            </a:r>
            <a:r>
              <a:rPr lang="en-US" altLang="zh-CN" sz="1200" kern="1200" dirty="0" smtClean="0">
                <a:solidFill>
                  <a:schemeClr val="tx1"/>
                </a:solidFill>
                <a:latin typeface="Arial" panose="020B0604020202020204" pitchFamily="34" charset="0"/>
                <a:ea typeface="宋体" panose="02010600030101010101" pitchFamily="2" charset="-122"/>
                <a:cs typeface="+mn-cs"/>
              </a:rPr>
              <a:t>C</a:t>
            </a:r>
            <a:r>
              <a:rPr lang="zh-CN" altLang="zh-CN" sz="1200" kern="1200" dirty="0" smtClean="0">
                <a:solidFill>
                  <a:schemeClr val="tx1"/>
                </a:solidFill>
                <a:latin typeface="Arial" panose="020B0604020202020204" pitchFamily="34" charset="0"/>
                <a:ea typeface="宋体" panose="02010600030101010101" pitchFamily="2" charset="-122"/>
                <a:cs typeface="+mn-cs"/>
              </a:rPr>
              <a:t>为双过程描述，最常用，因为它逻辑清晰，表述简单。</a:t>
            </a:r>
          </a:p>
          <a:p>
            <a:r>
              <a:rPr lang="en-US" altLang="zh-CN" sz="1200" kern="1200" dirty="0" smtClean="0">
                <a:solidFill>
                  <a:schemeClr val="tx1"/>
                </a:solidFill>
                <a:latin typeface="Arial" panose="020B0604020202020204" pitchFamily="34" charset="0"/>
                <a:ea typeface="宋体" panose="02010600030101010101" pitchFamily="2" charset="-122"/>
                <a:cs typeface="+mn-cs"/>
              </a:rPr>
              <a:t>    </a:t>
            </a:r>
            <a:r>
              <a:rPr lang="zh-CN" altLang="zh-CN" sz="1200" kern="1200" dirty="0" smtClean="0">
                <a:solidFill>
                  <a:schemeClr val="tx1"/>
                </a:solidFill>
                <a:latin typeface="Arial" panose="020B0604020202020204" pitchFamily="34" charset="0"/>
                <a:ea typeface="宋体" panose="02010600030101010101" pitchFamily="2" charset="-122"/>
                <a:cs typeface="+mn-cs"/>
              </a:rPr>
              <a:t>风格</a:t>
            </a:r>
            <a:r>
              <a:rPr lang="en-US" altLang="zh-CN" sz="1200" kern="1200" dirty="0" smtClean="0">
                <a:solidFill>
                  <a:schemeClr val="tx1"/>
                </a:solidFill>
                <a:latin typeface="Arial" panose="020B0604020202020204" pitchFamily="34" charset="0"/>
                <a:ea typeface="宋体" panose="02010600030101010101" pitchFamily="2" charset="-122"/>
                <a:cs typeface="+mn-cs"/>
              </a:rPr>
              <a:t>B</a:t>
            </a:r>
            <a:r>
              <a:rPr lang="zh-CN" altLang="zh-CN" sz="1200" kern="1200" dirty="0" smtClean="0">
                <a:solidFill>
                  <a:schemeClr val="tx1"/>
                </a:solidFill>
                <a:latin typeface="Arial" panose="020B0604020202020204" pitchFamily="34" charset="0"/>
                <a:ea typeface="宋体" panose="02010600030101010101" pitchFamily="2" charset="-122"/>
                <a:cs typeface="+mn-cs"/>
              </a:rPr>
              <a:t>为单过程描述，有时也会用到。</a:t>
            </a:r>
            <a:endParaRPr lang="zh-CN" altLang="zh-CN" sz="1200" kern="1200" dirty="0">
              <a:solidFill>
                <a:schemeClr val="tx1"/>
              </a:solidFill>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a:xfrm>
            <a:off x="381000" y="685800"/>
            <a:ext cx="6096000" cy="3429000"/>
          </a:xfrm>
        </p:spPr>
      </p:sp>
      <p:sp>
        <p:nvSpPr>
          <p:cNvPr id="215043"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381000" y="685800"/>
            <a:ext cx="6096000" cy="3429000"/>
          </a:xfrm>
        </p:spPr>
      </p:sp>
      <p:sp>
        <p:nvSpPr>
          <p:cNvPr id="246787"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381000" y="685800"/>
            <a:ext cx="6096000" cy="3429000"/>
          </a:xfrm>
        </p:spPr>
      </p:sp>
      <p:sp>
        <p:nvSpPr>
          <p:cNvPr id="246787"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幻灯片图像占位符 1"/>
          <p:cNvSpPr>
            <a:spLocks noGrp="1" noRot="1" noChangeAspect="1" noTextEdit="1"/>
          </p:cNvSpPr>
          <p:nvPr>
            <p:ph type="sldImg"/>
          </p:nvPr>
        </p:nvSpPr>
        <p:spPr>
          <a:xfrm>
            <a:off x="381000" y="685800"/>
            <a:ext cx="6096000" cy="3429000"/>
          </a:xfrm>
        </p:spPr>
      </p:sp>
      <p:sp>
        <p:nvSpPr>
          <p:cNvPr id="240643" name="备注占位符 2"/>
          <p:cNvSpPr>
            <a:spLocks noGrp="1"/>
          </p:cNvSpPr>
          <p:nvPr>
            <p:ph type="body" idx="1"/>
          </p:nvPr>
        </p:nvSpPr>
        <p:spPr>
          <a:noFill/>
        </p:spPr>
        <p:txBody>
          <a:bodyPr/>
          <a:lstStyle/>
          <a:p>
            <a:pPr eaLnBrk="1" hangingPunct="1"/>
            <a:r>
              <a:rPr lang="en-US" altLang="zh-CN" dirty="0" smtClean="0">
                <a:solidFill>
                  <a:srgbClr val="FFCC00"/>
                </a:solidFill>
                <a:latin typeface="Arial" panose="020B0604020202020204" pitchFamily="34" charset="0"/>
                <a:ea typeface="黑体" panose="02010600030101010101" pitchFamily="49" charset="-122"/>
              </a:rPr>
              <a:t>    Moore</a:t>
            </a:r>
            <a:r>
              <a:rPr lang="zh-CN" altLang="en-US" dirty="0" smtClean="0">
                <a:solidFill>
                  <a:srgbClr val="FFCC00"/>
                </a:solidFill>
                <a:latin typeface="Arial" panose="020B0604020202020204" pitchFamily="34" charset="0"/>
                <a:ea typeface="黑体" panose="02010600030101010101" pitchFamily="49" charset="-122"/>
              </a:rPr>
              <a:t>型有限状态机的</a:t>
            </a:r>
            <a:r>
              <a:rPr kumimoji="1" lang="zh-CN" altLang="en-US" sz="1200" dirty="0" smtClean="0">
                <a:solidFill>
                  <a:srgbClr val="000000"/>
                </a:solidFill>
                <a:latin typeface="宋体" panose="02010600030101010101" pitchFamily="2" charset="-122"/>
              </a:rPr>
              <a:t>输出信号仅与当前状态有关。</a:t>
            </a:r>
            <a:endParaRPr kumimoji="1" lang="en-US" altLang="zh-CN" sz="1200" dirty="0" smtClean="0">
              <a:solidFill>
                <a:srgbClr val="000000"/>
              </a:solidFill>
              <a:latin typeface="宋体" panose="02010600030101010101" pitchFamily="2" charset="-122"/>
            </a:endParaRPr>
          </a:p>
          <a:p>
            <a:pPr eaLnBrk="1" hangingPunct="1"/>
            <a:r>
              <a:rPr lang="zh-CN" altLang="en-US" dirty="0" smtClean="0"/>
              <a:t>    在“</a:t>
            </a:r>
            <a:r>
              <a:rPr lang="en-US" altLang="zh-CN" dirty="0" smtClean="0"/>
              <a:t>Moore</a:t>
            </a:r>
            <a:r>
              <a:rPr lang="zh-CN" altLang="en-US" dirty="0" smtClean="0"/>
              <a:t>型状态图的表示”中，每个圆圈表示状态机的一个状态，每个箭头表示状态之间的一次转移；每个圆圈内横线上方文字为状态机的状态，横线下方文字为状态机的输出信号；引起状态转换的输入信号标注在箭头上。由于</a:t>
            </a:r>
            <a:r>
              <a:rPr lang="en-US" altLang="zh-CN" dirty="0" smtClean="0"/>
              <a:t>Moore</a:t>
            </a:r>
            <a:r>
              <a:rPr lang="zh-CN" altLang="en-US" dirty="0" smtClean="0"/>
              <a:t>型状态机的输出只为状态机当前状态的函数，所以直接将输出标在当前状态的下方。</a:t>
            </a:r>
          </a:p>
          <a:p>
            <a:pPr eaLnBrk="1" hangingPunct="1"/>
            <a:endParaRPr lang="zh-CN" alt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spect="1" noChangeArrowheads="1" noTextEdit="1"/>
          </p:cNvSpPr>
          <p:nvPr>
            <p:ph type="sldImg"/>
          </p:nvPr>
        </p:nvSpPr>
        <p:spPr>
          <a:xfrm>
            <a:off x="381000" y="685800"/>
            <a:ext cx="6096000" cy="3429000"/>
          </a:xfrm>
        </p:spPr>
      </p:sp>
      <p:sp>
        <p:nvSpPr>
          <p:cNvPr id="241667"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幻灯片图像占位符 1"/>
          <p:cNvSpPr>
            <a:spLocks noGrp="1" noRot="1" noChangeAspect="1" noTextEdit="1"/>
          </p:cNvSpPr>
          <p:nvPr>
            <p:ph type="sldImg"/>
          </p:nvPr>
        </p:nvSpPr>
        <p:spPr>
          <a:xfrm>
            <a:off x="381000" y="685800"/>
            <a:ext cx="6096000" cy="3429000"/>
          </a:xfrm>
        </p:spPr>
      </p:sp>
      <p:sp>
        <p:nvSpPr>
          <p:cNvPr id="242691" name="备注占位符 2"/>
          <p:cNvSpPr>
            <a:spLocks noGrp="1"/>
          </p:cNvSpPr>
          <p:nvPr>
            <p:ph type="body" idx="1"/>
          </p:nvPr>
        </p:nvSpPr>
        <p:spPr>
          <a:noFill/>
        </p:spPr>
        <p:txBody>
          <a:bodyPr/>
          <a:lstStyle/>
          <a:p>
            <a:pPr eaLnBrk="1" hangingPunct="1"/>
            <a:r>
              <a:rPr lang="en-US" altLang="zh-CN" dirty="0" smtClean="0">
                <a:solidFill>
                  <a:srgbClr val="FF66CC"/>
                </a:solidFill>
                <a:latin typeface="Verdana" panose="020B0604030504040204" pitchFamily="34" charset="0"/>
              </a:rPr>
              <a:t>    S</a:t>
            </a:r>
            <a:r>
              <a:rPr lang="en-US" altLang="zh-CN" baseline="-25000" dirty="0" smtClean="0">
                <a:solidFill>
                  <a:srgbClr val="FF66CC"/>
                </a:solidFill>
                <a:latin typeface="Verdana" panose="020B0604030504040204" pitchFamily="34" charset="0"/>
              </a:rPr>
              <a:t>i</a:t>
            </a:r>
            <a:r>
              <a:rPr lang="zh-CN" altLang="en-US" dirty="0" smtClean="0"/>
              <a:t>中下标</a:t>
            </a:r>
            <a:r>
              <a:rPr lang="en-US" altLang="zh-CN" dirty="0" err="1" smtClean="0"/>
              <a:t>i</a:t>
            </a:r>
            <a:r>
              <a:rPr lang="zh-CN" altLang="en-US" dirty="0" smtClean="0"/>
              <a:t>表示第</a:t>
            </a:r>
            <a:r>
              <a:rPr lang="en-US" altLang="zh-CN" dirty="0" err="1" smtClean="0"/>
              <a:t>i</a:t>
            </a:r>
            <a:r>
              <a:rPr lang="zh-CN" altLang="en-US" dirty="0" smtClean="0"/>
              <a:t>个状态。斜杠左边表示状态，右边表示该状态下的输出</a:t>
            </a:r>
          </a:p>
          <a:p>
            <a:r>
              <a:rPr lang="en-US" altLang="zh-CN" sz="1200" kern="1200" dirty="0" smtClean="0">
                <a:solidFill>
                  <a:schemeClr val="tx1"/>
                </a:solidFill>
                <a:latin typeface="Arial" panose="020B0604020202020204" pitchFamily="34" charset="0"/>
                <a:ea typeface="宋体" panose="02010600030101010101" pitchFamily="2" charset="-122"/>
                <a:cs typeface="+mn-cs"/>
              </a:rPr>
              <a:t>    </a:t>
            </a:r>
            <a:r>
              <a:rPr lang="zh-CN" altLang="zh-CN" sz="1200" kern="1200" dirty="0" smtClean="0">
                <a:solidFill>
                  <a:schemeClr val="tx1"/>
                </a:solidFill>
                <a:latin typeface="Arial" panose="020B0604020202020204" pitchFamily="34" charset="0"/>
                <a:ea typeface="宋体" panose="02010600030101010101" pitchFamily="2" charset="-122"/>
                <a:cs typeface="+mn-cs"/>
              </a:rPr>
              <a:t>先画出如果接收到的是正确的序列，状态转移情况。再分析在每种状态下，输入分别为</a:t>
            </a:r>
            <a:r>
              <a:rPr lang="en-US" altLang="zh-CN" sz="1200" kern="1200" dirty="0" smtClean="0">
                <a:solidFill>
                  <a:schemeClr val="tx1"/>
                </a:solidFill>
                <a:latin typeface="Arial" panose="020B0604020202020204" pitchFamily="34" charset="0"/>
                <a:ea typeface="宋体" panose="02010600030101010101" pitchFamily="2" charset="-122"/>
                <a:cs typeface="+mn-cs"/>
              </a:rPr>
              <a:t>0</a:t>
            </a:r>
            <a:r>
              <a:rPr lang="zh-CN" altLang="zh-CN" sz="1200" kern="1200" dirty="0" smtClean="0">
                <a:solidFill>
                  <a:schemeClr val="tx1"/>
                </a:solidFill>
                <a:latin typeface="Arial" panose="020B0604020202020204" pitchFamily="34" charset="0"/>
                <a:ea typeface="宋体" panose="02010600030101010101" pitchFamily="2" charset="-122"/>
                <a:cs typeface="+mn-cs"/>
              </a:rPr>
              <a:t>和</a:t>
            </a:r>
            <a:r>
              <a:rPr lang="en-US" altLang="zh-CN" sz="1200" kern="1200" dirty="0" smtClean="0">
                <a:solidFill>
                  <a:schemeClr val="tx1"/>
                </a:solidFill>
                <a:latin typeface="Arial" panose="020B0604020202020204" pitchFamily="34" charset="0"/>
                <a:ea typeface="宋体" panose="02010600030101010101" pitchFamily="2" charset="-122"/>
                <a:cs typeface="+mn-cs"/>
              </a:rPr>
              <a:t>1</a:t>
            </a:r>
            <a:r>
              <a:rPr lang="zh-CN" altLang="zh-CN" sz="1200" kern="1200" dirty="0" smtClean="0">
                <a:solidFill>
                  <a:schemeClr val="tx1"/>
                </a:solidFill>
                <a:latin typeface="Arial" panose="020B0604020202020204" pitchFamily="34" charset="0"/>
                <a:ea typeface="宋体" panose="02010600030101010101" pitchFamily="2" charset="-122"/>
                <a:cs typeface="+mn-cs"/>
              </a:rPr>
              <a:t>时，应跳转到哪个状态。即可画出完整的状态图。</a:t>
            </a:r>
          </a:p>
          <a:p>
            <a:pPr eaLnBrk="1" hangingPunct="1"/>
            <a:r>
              <a:rPr lang="zh-CN" altLang="en-US" dirty="0" smtClean="0"/>
              <a:t>    说明：课件中，在</a:t>
            </a:r>
            <a:r>
              <a:rPr lang="en-US" altLang="zh-CN" dirty="0" smtClean="0"/>
              <a:t>S4</a:t>
            </a:r>
            <a:r>
              <a:rPr lang="zh-CN" altLang="en-US" dirty="0" smtClean="0"/>
              <a:t>状态下，当输入为“</a:t>
            </a:r>
            <a:r>
              <a:rPr lang="en-US" altLang="zh-CN" dirty="0" smtClean="0"/>
              <a:t>1</a:t>
            </a:r>
            <a:r>
              <a:rPr lang="zh-CN" altLang="en-US" dirty="0" smtClean="0"/>
              <a:t>”时，</a:t>
            </a:r>
            <a:r>
              <a:rPr lang="en-US" altLang="zh-CN" dirty="0" smtClean="0"/>
              <a:t>S4</a:t>
            </a:r>
            <a:r>
              <a:rPr lang="zh-CN" altLang="en-US" dirty="0" smtClean="0"/>
              <a:t>转移到</a:t>
            </a:r>
            <a:r>
              <a:rPr lang="en-US" altLang="zh-CN" dirty="0" smtClean="0"/>
              <a:t>S1</a:t>
            </a:r>
            <a:r>
              <a:rPr lang="zh-CN" altLang="en-US" dirty="0" smtClean="0"/>
              <a:t>是正确的。因为此时接收的数据为</a:t>
            </a:r>
            <a:r>
              <a:rPr lang="en-US" altLang="zh-CN" dirty="0" smtClean="0"/>
              <a:t>1101</a:t>
            </a:r>
            <a:r>
              <a:rPr lang="zh-CN" altLang="en-US" dirty="0" smtClean="0"/>
              <a:t>，是正确的</a:t>
            </a:r>
            <a:r>
              <a:rPr kumimoji="1" lang="zh-CN" altLang="en-US" sz="1200" dirty="0" smtClean="0">
                <a:cs typeface="Arial" panose="020B0604020202020204" pitchFamily="34" charset="0"/>
              </a:rPr>
              <a:t>序列，同时</a:t>
            </a:r>
            <a:r>
              <a:rPr kumimoji="1" lang="en-US" altLang="zh-CN" sz="1200" dirty="0" err="1" smtClean="0">
                <a:cs typeface="Arial" panose="020B0604020202020204" pitchFamily="34" charset="0"/>
              </a:rPr>
              <a:t>Zo</a:t>
            </a:r>
            <a:r>
              <a:rPr kumimoji="1" lang="en-US" altLang="zh-CN" sz="1200" dirty="0" smtClean="0">
                <a:cs typeface="Arial" panose="020B0604020202020204" pitchFamily="34" charset="0"/>
              </a:rPr>
              <a:t>=1</a:t>
            </a:r>
            <a:r>
              <a:rPr kumimoji="1" lang="zh-CN" altLang="en-US" sz="1200" dirty="0" smtClean="0">
                <a:cs typeface="Arial" panose="020B0604020202020204" pitchFamily="34" charset="0"/>
              </a:rPr>
              <a:t>；当再输入一个“</a:t>
            </a:r>
            <a:r>
              <a:rPr kumimoji="1" lang="en-US" altLang="zh-CN" sz="1200" dirty="0" smtClean="0">
                <a:cs typeface="Arial" panose="020B0604020202020204" pitchFamily="34" charset="0"/>
              </a:rPr>
              <a:t>1</a:t>
            </a:r>
            <a:r>
              <a:rPr kumimoji="1" lang="zh-CN" altLang="en-US" sz="1200" dirty="0" smtClean="0">
                <a:cs typeface="Arial" panose="020B0604020202020204" pitchFamily="34" charset="0"/>
              </a:rPr>
              <a:t>”，则认为接收到新的序列的一个有效位，应转移到</a:t>
            </a:r>
            <a:r>
              <a:rPr kumimoji="1" lang="en-US" altLang="zh-CN" sz="1200" dirty="0" smtClean="0">
                <a:cs typeface="Arial" panose="020B0604020202020204" pitchFamily="34" charset="0"/>
              </a:rPr>
              <a:t>S1</a:t>
            </a:r>
            <a:r>
              <a:rPr kumimoji="1" lang="zh-CN" altLang="en-US" sz="1200" dirty="0" smtClean="0">
                <a:cs typeface="Arial" panose="020B0604020202020204" pitchFamily="34" charset="0"/>
              </a:rPr>
              <a:t>。</a:t>
            </a:r>
            <a:endParaRPr lang="en-US" altLang="zh-CN"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spect="1" noChangeArrowheads="1" noTextEdit="1"/>
          </p:cNvSpPr>
          <p:nvPr>
            <p:ph type="sldImg"/>
          </p:nvPr>
        </p:nvSpPr>
        <p:spPr>
          <a:xfrm>
            <a:off x="381000" y="685800"/>
            <a:ext cx="6096000" cy="3429000"/>
          </a:xfrm>
        </p:spPr>
      </p:sp>
      <p:sp>
        <p:nvSpPr>
          <p:cNvPr id="243715" name="Rectangle 3"/>
          <p:cNvSpPr>
            <a:spLocks noGrp="1" noChangeArrowheads="1"/>
          </p:cNvSpPr>
          <p:nvPr>
            <p:ph type="body" idx="1"/>
          </p:nvPr>
        </p:nvSpPr>
        <p:spPr>
          <a:noFill/>
        </p:spPr>
        <p:txBody>
          <a:bodyPr/>
          <a:lstStyle/>
          <a:p>
            <a:r>
              <a:rPr lang="zh-CN" altLang="en-US" dirty="0" smtClean="0"/>
              <a:t>    一般采用双过程描述：一个过程描述现态和次态时序逻辑；另一个过程描述输出逻辑（组合逻辑）。这样写结构清晰；将时序逻辑和组合逻辑分开描述，便于修改。</a:t>
            </a:r>
            <a:endParaRPr lang="en-US" altLang="zh-CN" dirty="0" smtClean="0"/>
          </a:p>
          <a:p>
            <a:r>
              <a:rPr lang="zh-CN" altLang="en-US" dirty="0" smtClean="0"/>
              <a:t>    有时也采用</a:t>
            </a:r>
            <a:r>
              <a:rPr lang="zh-CN" altLang="zh-CN" sz="1200" b="1" kern="1200" dirty="0" smtClean="0">
                <a:solidFill>
                  <a:schemeClr val="tx1"/>
                </a:solidFill>
                <a:latin typeface="Arial" panose="020B0604020202020204" pitchFamily="34" charset="0"/>
                <a:ea typeface="宋体" panose="02010600030101010101" pitchFamily="2" charset="-122"/>
                <a:cs typeface="+mn-cs"/>
              </a:rPr>
              <a:t>风格</a:t>
            </a:r>
            <a:r>
              <a:rPr lang="en-US" altLang="zh-CN" sz="1200" b="1" kern="1200" dirty="0" smtClean="0">
                <a:solidFill>
                  <a:schemeClr val="tx1"/>
                </a:solidFill>
                <a:latin typeface="Arial" panose="020B0604020202020204" pitchFamily="34" charset="0"/>
                <a:ea typeface="宋体" panose="02010600030101010101" pitchFamily="2" charset="-122"/>
                <a:cs typeface="+mn-cs"/>
              </a:rPr>
              <a:t>B</a:t>
            </a:r>
            <a:r>
              <a:rPr lang="en-US" altLang="zh-CN" sz="1200" b="0" kern="1200" dirty="0" smtClean="0">
                <a:solidFill>
                  <a:schemeClr val="tx1"/>
                </a:solidFill>
                <a:latin typeface="Arial" panose="020B0604020202020204" pitchFamily="34" charset="0"/>
                <a:ea typeface="宋体" panose="02010600030101010101" pitchFamily="2" charset="-122"/>
                <a:cs typeface="+mn-cs"/>
              </a:rPr>
              <a:t>(</a:t>
            </a:r>
            <a:r>
              <a:rPr lang="zh-CN" altLang="en-US" dirty="0" smtClean="0"/>
              <a:t>单过程</a:t>
            </a:r>
            <a:r>
              <a:rPr lang="en-US" altLang="zh-CN" dirty="0" smtClean="0"/>
              <a:t>)</a:t>
            </a:r>
            <a:r>
              <a:rPr lang="zh-CN" altLang="en-US" dirty="0" smtClean="0"/>
              <a:t>描述方式，即将状态机的现态、次态和输出逻辑放在一个</a:t>
            </a:r>
            <a:r>
              <a:rPr lang="en-US" altLang="zh-CN" dirty="0" smtClean="0"/>
              <a:t>always</a:t>
            </a:r>
            <a:r>
              <a:rPr lang="zh-CN" altLang="en-US" dirty="0" smtClean="0"/>
              <a:t>块中进行描述。其优点是采用时钟信号来同步输出信号，可以克服输出信号出现毛刺的问题，适于输出信号作为控制逻辑的场合使用，有效避免了因输出信号带有毛刺而产生错误的控制逻辑；但不足是输出信号会比双过程描述方式中的输出信号延迟一个时钟周期的时间。</a:t>
            </a:r>
          </a:p>
          <a:p>
            <a:endParaRPr lang="zh-CN" alt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a:xfrm>
            <a:off x="381000" y="685800"/>
            <a:ext cx="6096000" cy="3429000"/>
          </a:xfrm>
        </p:spPr>
      </p:sp>
      <p:sp>
        <p:nvSpPr>
          <p:cNvPr id="244739" name="Rectangle 3"/>
          <p:cNvSpPr>
            <a:spLocks noGrp="1" noChangeArrowheads="1"/>
          </p:cNvSpPr>
          <p:nvPr>
            <p:ph type="body" idx="1"/>
          </p:nvPr>
        </p:nvSpPr>
        <p:spPr>
          <a:noFill/>
        </p:spPr>
        <p:txBody>
          <a:bodyPr/>
          <a:lstStyle/>
          <a:p>
            <a:r>
              <a:rPr lang="zh-CN" altLang="en-US" dirty="0" smtClean="0"/>
              <a:t>程序见</a:t>
            </a:r>
            <a:r>
              <a:rPr lang="en-US" altLang="zh-CN" dirty="0" smtClean="0"/>
              <a:t>monitor</a:t>
            </a:r>
            <a:r>
              <a:rPr lang="zh-CN" altLang="en-US" dirty="0" smtClean="0"/>
              <a:t>文件夹中</a:t>
            </a:r>
            <a:r>
              <a:rPr lang="en-US" altLang="zh-CN" dirty="0" err="1" smtClean="0"/>
              <a:t>monitor.v</a:t>
            </a:r>
            <a:r>
              <a:rPr lang="zh-CN" altLang="en-US" dirty="0" smtClean="0"/>
              <a:t>。</a:t>
            </a:r>
            <a:endParaRPr lang="en-US" altLang="zh-CN" dirty="0" smtClean="0"/>
          </a:p>
          <a:p>
            <a:r>
              <a:rPr lang="en-US" altLang="zh-CN" dirty="0" smtClean="0"/>
              <a:t>【</a:t>
            </a:r>
            <a:r>
              <a:rPr lang="zh-CN" altLang="en-US" dirty="0" smtClean="0"/>
              <a:t>提问：这里状态编码采用的是什么方式？</a:t>
            </a:r>
            <a:r>
              <a:rPr lang="en-US" altLang="zh-CN" dirty="0" smtClean="0"/>
              <a:t>】</a:t>
            </a:r>
          </a:p>
          <a:p>
            <a:r>
              <a:rPr lang="en-US" altLang="zh-CN" dirty="0" smtClean="0"/>
              <a:t>Moore</a:t>
            </a:r>
            <a:r>
              <a:rPr lang="zh-CN" altLang="en-US" dirty="0" smtClean="0"/>
              <a:t>型状态机的描述一般包括</a:t>
            </a:r>
            <a:r>
              <a:rPr lang="en-US" altLang="zh-CN" dirty="0" smtClean="0"/>
              <a:t>3</a:t>
            </a:r>
            <a:r>
              <a:rPr lang="zh-CN" altLang="en-US" dirty="0" smtClean="0"/>
              <a:t>个部分：</a:t>
            </a:r>
          </a:p>
          <a:p>
            <a:r>
              <a:rPr lang="zh-CN" altLang="en-US" dirty="0" smtClean="0"/>
              <a:t>（</a:t>
            </a:r>
            <a:r>
              <a:rPr lang="en-US" altLang="zh-CN" dirty="0" smtClean="0"/>
              <a:t>1</a:t>
            </a:r>
            <a:r>
              <a:rPr lang="zh-CN" altLang="en-US" dirty="0" smtClean="0"/>
              <a:t>）复位时回到初始状态；</a:t>
            </a:r>
          </a:p>
          <a:p>
            <a:r>
              <a:rPr lang="zh-CN" altLang="en-US" dirty="0" smtClean="0"/>
              <a:t>（</a:t>
            </a:r>
            <a:r>
              <a:rPr lang="en-US" altLang="zh-CN" dirty="0" smtClean="0"/>
              <a:t>2</a:t>
            </a:r>
            <a:r>
              <a:rPr lang="zh-CN" altLang="en-US" dirty="0" smtClean="0"/>
              <a:t>）状态的转移；</a:t>
            </a:r>
          </a:p>
          <a:p>
            <a:r>
              <a:rPr lang="zh-CN" altLang="en-US" dirty="0" smtClean="0"/>
              <a:t>（</a:t>
            </a:r>
            <a:r>
              <a:rPr lang="en-US" altLang="zh-CN" dirty="0" smtClean="0"/>
              <a:t>3</a:t>
            </a:r>
            <a:r>
              <a:rPr lang="zh-CN" altLang="en-US" dirty="0" smtClean="0"/>
              <a:t>）状态机的输出信号。</a:t>
            </a:r>
          </a:p>
          <a:p>
            <a:r>
              <a:rPr lang="en-US" altLang="zh-CN" dirty="0" smtClean="0"/>
              <a:t>Moore</a:t>
            </a:r>
            <a:r>
              <a:rPr lang="zh-CN" altLang="en-US" dirty="0" smtClean="0"/>
              <a:t>型状态机的输出信号可以根据其与状态的关系直接写出表达式，与外部输入无关。因此如果输出表达式很简单，可以单独用一条赋值语句写出。</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ChangeArrowheads="1" noTextEdit="1"/>
          </p:cNvSpPr>
          <p:nvPr>
            <p:ph type="sldImg"/>
          </p:nvPr>
        </p:nvSpPr>
        <p:spPr>
          <a:xfrm>
            <a:off x="381000" y="685800"/>
            <a:ext cx="6096000" cy="3429000"/>
          </a:xfrm>
        </p:spPr>
      </p:sp>
      <p:sp>
        <p:nvSpPr>
          <p:cNvPr id="245763" name="Rectangle 3"/>
          <p:cNvSpPr>
            <a:spLocks noGrp="1" noChangeArrowheads="1"/>
          </p:cNvSpPr>
          <p:nvPr>
            <p:ph type="body" idx="1"/>
          </p:nvPr>
        </p:nvSpPr>
        <p:spPr>
          <a:noFill/>
        </p:spPr>
        <p:txBody>
          <a:bodyPr/>
          <a:lstStyle/>
          <a:p>
            <a:r>
              <a:rPr lang="zh-CN" altLang="en-US" smtClean="0"/>
              <a:t>程序见</a:t>
            </a:r>
            <a:r>
              <a:rPr lang="en-US" altLang="zh-CN" smtClean="0"/>
              <a:t>monitor_good.v</a:t>
            </a:r>
            <a:r>
              <a:rPr lang="zh-CN" altLang="en-US" smtClean="0"/>
              <a:t>。两种写法的仿真波形一样。</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381000" y="685800"/>
            <a:ext cx="6096000" cy="3429000"/>
          </a:xfrm>
        </p:spPr>
      </p:sp>
      <p:sp>
        <p:nvSpPr>
          <p:cNvPr id="246787"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381000" y="685800"/>
            <a:ext cx="6096000" cy="3429000"/>
          </a:xfrm>
        </p:spPr>
      </p:sp>
      <p:sp>
        <p:nvSpPr>
          <p:cNvPr id="105475" name="Rectangle 3"/>
          <p:cNvSpPr>
            <a:spLocks noGrp="1" noChangeArrowheads="1"/>
          </p:cNvSpPr>
          <p:nvPr>
            <p:ph type="body" idx="1"/>
          </p:nvPr>
        </p:nvSpPr>
        <p:spPr>
          <a:noFill/>
        </p:spPr>
        <p:txBody>
          <a:bodyPr/>
          <a:lstStyle/>
          <a:p>
            <a:r>
              <a:rPr lang="zh-CN" altLang="en-US" dirty="0" smtClean="0">
                <a:ea typeface="宋体" panose="02010600030101010101" pitchFamily="2" charset="-122"/>
              </a:rPr>
              <a:t>参见</a:t>
            </a:r>
            <a:r>
              <a:rPr lang="zh-CN" altLang="zh-CN" dirty="0" smtClean="0">
                <a:ea typeface="宋体" panose="02010600030101010101" pitchFamily="2" charset="-122"/>
              </a:rPr>
              <a:t>《数字系统设计与</a:t>
            </a:r>
            <a:r>
              <a:rPr lang="en-US" altLang="zh-CN" dirty="0" err="1" smtClean="0">
                <a:ea typeface="宋体" panose="02010600030101010101" pitchFamily="2" charset="-122"/>
              </a:rPr>
              <a:t>Verilog</a:t>
            </a:r>
            <a:r>
              <a:rPr lang="en-US" altLang="zh-CN" dirty="0" smtClean="0">
                <a:ea typeface="宋体" panose="02010600030101010101" pitchFamily="2" charset="-122"/>
              </a:rPr>
              <a:t> HDL</a:t>
            </a:r>
            <a:r>
              <a:rPr lang="zh-CN" altLang="zh-CN" dirty="0" smtClean="0">
                <a:ea typeface="宋体" panose="02010600030101010101" pitchFamily="2" charset="-122"/>
              </a:rPr>
              <a:t>（第</a:t>
            </a:r>
            <a:r>
              <a:rPr lang="en-US" altLang="zh-CN" dirty="0" smtClean="0">
                <a:ea typeface="宋体" panose="02010600030101010101" pitchFamily="2" charset="-122"/>
              </a:rPr>
              <a:t>4</a:t>
            </a:r>
            <a:r>
              <a:rPr lang="zh-CN" altLang="zh-CN" dirty="0" smtClean="0">
                <a:ea typeface="宋体" panose="02010600030101010101" pitchFamily="2" charset="-122"/>
              </a:rPr>
              <a:t>版）》</a:t>
            </a:r>
            <a:r>
              <a:rPr lang="en-US" altLang="zh-CN" dirty="0" smtClean="0">
                <a:ea typeface="宋体" panose="02010600030101010101" pitchFamily="2" charset="-122"/>
              </a:rPr>
              <a:t>P210【</a:t>
            </a:r>
            <a:r>
              <a:rPr lang="zh-CN" altLang="en-US" dirty="0" smtClean="0">
                <a:ea typeface="宋体" panose="02010600030101010101" pitchFamily="2" charset="-122"/>
              </a:rPr>
              <a:t>例</a:t>
            </a:r>
            <a:r>
              <a:rPr lang="en-US" altLang="zh-CN" dirty="0" smtClean="0">
                <a:ea typeface="宋体" panose="02010600030101010101" pitchFamily="2" charset="-122"/>
              </a:rPr>
              <a:t>8.10】</a:t>
            </a:r>
            <a:r>
              <a:rPr lang="en-US" altLang="zh-CN" b="1" dirty="0" smtClean="0">
                <a:ea typeface="宋体" panose="02010600030101010101" pitchFamily="2" charset="-122"/>
              </a:rPr>
              <a:t>division.v</a:t>
            </a:r>
            <a:r>
              <a:rPr lang="en-US" altLang="zh-CN" dirty="0" smtClean="0">
                <a:ea typeface="宋体" panose="02010600030101010101" pitchFamily="2" charset="-122"/>
              </a:rPr>
              <a:t> </a:t>
            </a:r>
          </a:p>
          <a:p>
            <a:r>
              <a:rPr lang="zh-CN" altLang="en-US" dirty="0" smtClean="0">
                <a:ea typeface="宋体" panose="02010600030101010101" pitchFamily="2" charset="-122"/>
              </a:rPr>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a:xfrm>
            <a:off x="381000" y="685800"/>
            <a:ext cx="6096000" cy="3429000"/>
          </a:xfrm>
        </p:spPr>
      </p:sp>
      <p:sp>
        <p:nvSpPr>
          <p:cNvPr id="216067"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381000" y="685800"/>
            <a:ext cx="6096000" cy="3429000"/>
          </a:xfrm>
        </p:spPr>
      </p:sp>
      <p:sp>
        <p:nvSpPr>
          <p:cNvPr id="106499" name="Rectangle 3"/>
          <p:cNvSpPr>
            <a:spLocks noGrp="1" noChangeArrowheads="1"/>
          </p:cNvSpPr>
          <p:nvPr>
            <p:ph type="body" idx="1"/>
          </p:nvPr>
        </p:nvSpPr>
        <p:spPr>
          <a:noFill/>
        </p:spPr>
        <p:txBody>
          <a:bodyPr/>
          <a:lstStyle/>
          <a:p>
            <a:pPr eaLnBrk="1" hangingPunct="1"/>
            <a:r>
              <a:rPr lang="zh-CN" altLang="en-US" dirty="0" smtClean="0">
                <a:ea typeface="宋体" panose="02010600030101010101" pitchFamily="2" charset="-122"/>
              </a:rPr>
              <a:t>这里状态机的状态采用的是顺序编码，一共</a:t>
            </a:r>
            <a:r>
              <a:rPr lang="en-US" altLang="zh-CN" dirty="0" smtClean="0">
                <a:ea typeface="宋体" panose="02010600030101010101" pitchFamily="2" charset="-122"/>
              </a:rPr>
              <a:t>3</a:t>
            </a:r>
            <a:r>
              <a:rPr lang="zh-CN" altLang="en-US" dirty="0" smtClean="0">
                <a:ea typeface="宋体" panose="02010600030101010101" pitchFamily="2" charset="-122"/>
              </a:rPr>
              <a:t>个有效状态，有</a:t>
            </a:r>
            <a:r>
              <a:rPr lang="en-US" altLang="zh-CN" dirty="0" smtClean="0">
                <a:ea typeface="宋体" panose="02010600030101010101" pitchFamily="2" charset="-122"/>
              </a:rPr>
              <a:t>1</a:t>
            </a:r>
            <a:r>
              <a:rPr lang="zh-CN" altLang="en-US" dirty="0" smtClean="0">
                <a:ea typeface="宋体" panose="02010600030101010101" pitchFamily="2" charset="-122"/>
              </a:rPr>
              <a:t>个多余状态</a:t>
            </a:r>
            <a:r>
              <a:rPr lang="en-US" altLang="zh-CN" dirty="0" smtClean="0">
                <a:solidFill>
                  <a:srgbClr val="000000"/>
                </a:solidFill>
                <a:latin typeface="Arial" panose="020B0604020202020204" pitchFamily="34" charset="0"/>
                <a:ea typeface="宋体" panose="02010600030101010101" pitchFamily="2" charset="-122"/>
              </a:rPr>
              <a:t>2‘b11</a:t>
            </a:r>
            <a:r>
              <a:rPr lang="zh-CN" altLang="en-US" dirty="0" smtClean="0">
                <a:solidFill>
                  <a:srgbClr val="000000"/>
                </a:solidFill>
                <a:latin typeface="Arial" panose="020B0604020202020204" pitchFamily="34" charset="0"/>
                <a:ea typeface="宋体" panose="02010600030101010101" pitchFamily="2" charset="-122"/>
              </a:rPr>
              <a:t>，必须对多余状态进行适当的处理，以免进入无效死循环。</a:t>
            </a:r>
            <a:endParaRPr lang="en-US" altLang="zh-CN" dirty="0" smtClean="0">
              <a:solidFill>
                <a:srgbClr val="000000"/>
              </a:solidFill>
              <a:latin typeface="Arial" panose="020B0604020202020204" pitchFamily="34" charset="0"/>
              <a:ea typeface="宋体" panose="02010600030101010101" pitchFamily="2" charset="-122"/>
            </a:endParaRPr>
          </a:p>
          <a:p>
            <a:pPr eaLnBrk="1" hangingPunct="1"/>
            <a:r>
              <a:rPr lang="zh-CN" altLang="en-US" dirty="0" smtClean="0">
                <a:solidFill>
                  <a:srgbClr val="000000"/>
                </a:solidFill>
                <a:latin typeface="Arial" panose="020B0604020202020204" pitchFamily="34" charset="0"/>
                <a:ea typeface="宋体" panose="02010600030101010101" pitchFamily="2" charset="-122"/>
              </a:rPr>
              <a:t>本例采用单过程描述状态机，</a:t>
            </a:r>
            <a:r>
              <a:rPr lang="zh-CN" altLang="en-US" dirty="0" smtClean="0">
                <a:ea typeface="宋体" panose="02010600030101010101" pitchFamily="2" charset="-122"/>
              </a:rPr>
              <a:t>在时钟控制下完成状态的转移和</a:t>
            </a:r>
            <a:r>
              <a:rPr lang="zh-CN" altLang="zh-CN" sz="1200" kern="1200" dirty="0" smtClean="0">
                <a:solidFill>
                  <a:schemeClr val="tx1"/>
                </a:solidFill>
                <a:latin typeface="Arial" panose="020B0604020202020204" pitchFamily="34" charset="0"/>
                <a:ea typeface="宋体" panose="02010600030101010101" pitchFamily="2" charset="-122"/>
                <a:cs typeface="+mn-cs"/>
              </a:rPr>
              <a:t>状态机的输出（商和余数）</a:t>
            </a:r>
            <a:r>
              <a:rPr lang="zh-CN" altLang="en-US" dirty="0" smtClean="0">
                <a:ea typeface="宋体" panose="02010600030101010101" pitchFamily="2" charset="-122"/>
              </a:rPr>
              <a:t>。</a:t>
            </a:r>
            <a:endParaRPr lang="en-US" altLang="zh-CN" dirty="0" smtClean="0">
              <a:ea typeface="宋体" panose="02010600030101010101" pitchFamily="2" charset="-122"/>
            </a:endParaRPr>
          </a:p>
          <a:p>
            <a:pPr eaLnBrk="1" hangingPunct="1"/>
            <a:endParaRPr lang="zh-CN" altLang="zh-CN" dirty="0" smtClean="0">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381000" y="685800"/>
            <a:ext cx="6096000" cy="3429000"/>
          </a:xfrm>
        </p:spPr>
      </p:sp>
      <p:sp>
        <p:nvSpPr>
          <p:cNvPr id="107523" name="Rectangle 3"/>
          <p:cNvSpPr>
            <a:spLocks noGrp="1" noChangeArrowheads="1"/>
          </p:cNvSpPr>
          <p:nvPr>
            <p:ph type="body" idx="1"/>
          </p:nvPr>
        </p:nvSpPr>
        <p:spPr>
          <a:noFill/>
        </p:spPr>
        <p:txBody>
          <a:bodyPr/>
          <a:lstStyle/>
          <a:p>
            <a:pPr eaLnBrk="1" hangingPunct="1"/>
            <a:r>
              <a:rPr lang="zh-CN" altLang="en-US" dirty="0" smtClean="0">
                <a:solidFill>
                  <a:srgbClr val="000000"/>
                </a:solidFill>
                <a:latin typeface="Arial" panose="020B0604020202020204" pitchFamily="34" charset="0"/>
                <a:ea typeface="宋体" panose="02010600030101010101" pitchFamily="2" charset="-122"/>
              </a:rPr>
              <a:t>    这里采用</a:t>
            </a:r>
            <a:r>
              <a:rPr lang="en-US" altLang="zh-CN" dirty="0" smtClean="0">
                <a:solidFill>
                  <a:srgbClr val="000000"/>
                </a:solidFill>
                <a:latin typeface="Arial" panose="020B0604020202020204" pitchFamily="34" charset="0"/>
                <a:ea typeface="宋体" panose="02010600030101010101" pitchFamily="2" charset="-122"/>
              </a:rPr>
              <a:t>default</a:t>
            </a:r>
            <a:r>
              <a:rPr lang="zh-CN" altLang="en-US" dirty="0" smtClean="0">
                <a:solidFill>
                  <a:srgbClr val="000000"/>
                </a:solidFill>
                <a:latin typeface="Arial" panose="020B0604020202020204" pitchFamily="34" charset="0"/>
                <a:ea typeface="宋体" panose="02010600030101010101" pitchFamily="2" charset="-122"/>
              </a:rPr>
              <a:t>语句定义了一旦进入无效状态，则马上跳转到起始状态</a:t>
            </a:r>
            <a:r>
              <a:rPr lang="en-US" altLang="zh-CN" dirty="0" smtClean="0">
                <a:solidFill>
                  <a:srgbClr val="000000"/>
                </a:solidFill>
                <a:latin typeface="Arial" panose="020B0604020202020204" pitchFamily="34" charset="0"/>
                <a:ea typeface="宋体" panose="02010600030101010101" pitchFamily="2" charset="-122"/>
              </a:rPr>
              <a:t>S0</a:t>
            </a:r>
            <a:r>
              <a:rPr lang="zh-CN" altLang="en-US" dirty="0" smtClean="0">
                <a:solidFill>
                  <a:srgbClr val="000000"/>
                </a:solidFill>
                <a:latin typeface="Arial" panose="020B0604020202020204" pitchFamily="34" charset="0"/>
                <a:ea typeface="宋体" panose="02010600030101010101" pitchFamily="2" charset="-122"/>
              </a:rPr>
              <a:t>，从而避免了进入无效死循环。</a:t>
            </a:r>
            <a:endParaRPr lang="en-US" altLang="zh-CN" dirty="0" smtClean="0">
              <a:ea typeface="宋体" panose="02010600030101010101" pitchFamily="2" charset="-122"/>
            </a:endParaRPr>
          </a:p>
          <a:p>
            <a:pPr eaLnBrk="1" hangingPunct="1"/>
            <a:r>
              <a:rPr lang="zh-CN" altLang="en-US" dirty="0" smtClean="0">
                <a:ea typeface="宋体" panose="02010600030101010101" pitchFamily="2" charset="-122"/>
              </a:rPr>
              <a:t>   </a:t>
            </a:r>
            <a:endParaRPr lang="zh-CN" altLang="zh-CN" dirty="0" smtClean="0">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381000" y="685800"/>
            <a:ext cx="6096000" cy="3429000"/>
          </a:xfrm>
        </p:spPr>
      </p:sp>
      <p:sp>
        <p:nvSpPr>
          <p:cNvPr id="108547" name="Rectangle 3"/>
          <p:cNvSpPr>
            <a:spLocks noGrp="1" noChangeArrowheads="1"/>
          </p:cNvSpPr>
          <p:nvPr>
            <p:ph type="body" idx="1"/>
          </p:nvPr>
        </p:nvSpPr>
        <p:spPr>
          <a:noFill/>
        </p:spPr>
        <p:txBody>
          <a:bodyPr/>
          <a:lstStyle/>
          <a:p>
            <a:pPr eaLnBrk="1" hangingPunct="1"/>
            <a:r>
              <a:rPr lang="zh-CN" altLang="en-US" dirty="0" smtClean="0">
                <a:ea typeface="宋体" panose="02010600030101010101" pitchFamily="2" charset="-122"/>
              </a:rPr>
              <a:t>本例的除法器速度较慢，因为本例中除法运算是逐位进行的。当</a:t>
            </a:r>
            <a:r>
              <a:rPr lang="en-US" altLang="zh-CN" dirty="0" smtClean="0">
                <a:ea typeface="宋体" panose="02010600030101010101" pitchFamily="2" charset="-122"/>
              </a:rPr>
              <a:t>a=15</a:t>
            </a:r>
            <a:r>
              <a:rPr lang="zh-CN" altLang="en-US" dirty="0" smtClean="0">
                <a:ea typeface="宋体" panose="02010600030101010101" pitchFamily="2" charset="-122"/>
              </a:rPr>
              <a:t>，</a:t>
            </a:r>
            <a:r>
              <a:rPr lang="en-US" altLang="zh-CN" dirty="0" smtClean="0">
                <a:ea typeface="宋体" panose="02010600030101010101" pitchFamily="2" charset="-122"/>
              </a:rPr>
              <a:t>b=1</a:t>
            </a:r>
            <a:r>
              <a:rPr lang="zh-CN" altLang="en-US" dirty="0" smtClean="0">
                <a:ea typeface="宋体" panose="02010600030101010101" pitchFamily="2" charset="-122"/>
              </a:rPr>
              <a:t>时，要经过</a:t>
            </a:r>
            <a:r>
              <a:rPr lang="en-US" altLang="zh-CN" dirty="0" smtClean="0">
                <a:ea typeface="宋体" panose="02010600030101010101" pitchFamily="2" charset="-122"/>
              </a:rPr>
              <a:t>15</a:t>
            </a:r>
            <a:r>
              <a:rPr lang="zh-CN" altLang="en-US" dirty="0" smtClean="0">
                <a:ea typeface="宋体" panose="02010600030101010101" pitchFamily="2" charset="-122"/>
              </a:rPr>
              <a:t>个</a:t>
            </a:r>
            <a:r>
              <a:rPr lang="en-US" altLang="zh-CN" dirty="0" err="1" smtClean="0">
                <a:ea typeface="宋体" panose="02010600030101010101" pitchFamily="2" charset="-122"/>
              </a:rPr>
              <a:t>clk</a:t>
            </a:r>
            <a:r>
              <a:rPr lang="zh-CN" altLang="en-US" dirty="0" smtClean="0">
                <a:ea typeface="宋体" panose="02010600030101010101" pitchFamily="2" charset="-122"/>
              </a:rPr>
              <a:t>后才得到运算结果。</a:t>
            </a:r>
            <a:endParaRPr lang="zh-CN" altLang="zh-CN" dirty="0" smtClean="0">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381000" y="685800"/>
            <a:ext cx="6096000" cy="3429000"/>
          </a:xfrm>
        </p:spPr>
      </p:sp>
      <p:sp>
        <p:nvSpPr>
          <p:cNvPr id="247811" name="Rectangle 3"/>
          <p:cNvSpPr>
            <a:spLocks noGrp="1" noChangeArrowheads="1"/>
          </p:cNvSpPr>
          <p:nvPr>
            <p:ph type="body" idx="1"/>
          </p:nvPr>
        </p:nvSpPr>
        <p:spPr>
          <a:noFill/>
        </p:spPr>
        <p:txBody>
          <a:bodyPr/>
          <a:lstStyle/>
          <a:p>
            <a:r>
              <a:rPr lang="en-US" altLang="zh-CN" smtClean="0">
                <a:solidFill>
                  <a:srgbClr val="0000FF"/>
                </a:solidFill>
              </a:rPr>
              <a:t>Mealy</a:t>
            </a:r>
            <a:r>
              <a:rPr lang="zh-CN" altLang="en-US" smtClean="0">
                <a:solidFill>
                  <a:srgbClr val="0000FF"/>
                </a:solidFill>
              </a:rPr>
              <a:t>型状态机输出不仅和存储电路状态有关，还和外部输入信号有关</a:t>
            </a:r>
            <a:r>
              <a:rPr lang="zh-CN" altLang="zh-CN" smtClean="0"/>
              <a:t>——在状态图中，线上的输出表示根据现态和输入决定输出。</a:t>
            </a:r>
            <a:endParaRPr lang="zh-CN" altLang="en-US" smtClean="0">
              <a:solidFill>
                <a:srgbClr val="0000FF"/>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a:xfrm>
            <a:off x="381000" y="685800"/>
            <a:ext cx="6096000" cy="3429000"/>
          </a:xfrm>
        </p:spPr>
      </p:sp>
      <p:sp>
        <p:nvSpPr>
          <p:cNvPr id="248835"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a:xfrm>
            <a:off x="381000" y="685800"/>
            <a:ext cx="6096000" cy="3429000"/>
          </a:xfrm>
        </p:spPr>
      </p:sp>
      <p:sp>
        <p:nvSpPr>
          <p:cNvPr id="249859" name="Rectangle 3"/>
          <p:cNvSpPr>
            <a:spLocks noGrp="1" noChangeArrowheads="1"/>
          </p:cNvSpPr>
          <p:nvPr>
            <p:ph type="body" idx="1"/>
          </p:nvPr>
        </p:nvSpPr>
        <p:spPr>
          <a:noFill/>
        </p:spPr>
        <p:txBody>
          <a:bodyPr/>
          <a:lstStyle/>
          <a:p>
            <a:endParaRPr lang="zh-CN" altLang="en-US" smtClean="0"/>
          </a:p>
          <a:p>
            <a:endParaRPr lang="zh-CN" altLang="en-US" smtClean="0">
              <a:solidFill>
                <a:srgbClr val="FF0066"/>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xfrm>
            <a:off x="381000" y="685800"/>
            <a:ext cx="6096000" cy="3429000"/>
          </a:xfrm>
        </p:spPr>
      </p:sp>
      <p:sp>
        <p:nvSpPr>
          <p:cNvPr id="250883" name="Rectangle 3"/>
          <p:cNvSpPr>
            <a:spLocks noGrp="1" noChangeArrowheads="1"/>
          </p:cNvSpPr>
          <p:nvPr>
            <p:ph type="body" idx="1"/>
          </p:nvPr>
        </p:nvSpPr>
        <p:spPr>
          <a:noFill/>
        </p:spPr>
        <p:txBody>
          <a:bodyPr/>
          <a:lstStyle/>
          <a:p>
            <a:r>
              <a:rPr lang="zh-CN" altLang="en-US" smtClean="0"/>
              <a:t>    这里与</a:t>
            </a:r>
            <a:r>
              <a:rPr lang="en-US" altLang="zh-CN" smtClean="0"/>
              <a:t>monitor_good.v</a:t>
            </a:r>
            <a:r>
              <a:rPr lang="zh-CN" altLang="en-US" smtClean="0"/>
              <a:t>的区别是，在</a:t>
            </a:r>
            <a:r>
              <a:rPr lang="en-US" altLang="zh-CN" smtClean="0"/>
              <a:t>S3</a:t>
            </a:r>
            <a:r>
              <a:rPr lang="zh-CN" altLang="en-US" smtClean="0"/>
              <a:t>时若</a:t>
            </a:r>
            <a:r>
              <a:rPr lang="en-US" altLang="zh-CN" smtClean="0"/>
              <a:t>data=1</a:t>
            </a:r>
            <a:r>
              <a:rPr lang="zh-CN" altLang="en-US" smtClean="0"/>
              <a:t>，则</a:t>
            </a:r>
            <a:r>
              <a:rPr lang="en-US" altLang="zh-CN" smtClean="0">
                <a:solidFill>
                  <a:srgbClr val="FF0066"/>
                </a:solidFill>
              </a:rPr>
              <a:t>zo</a:t>
            </a:r>
            <a:r>
              <a:rPr lang="zh-CN" altLang="en-US" smtClean="0">
                <a:solidFill>
                  <a:srgbClr val="FF0066"/>
                </a:solidFill>
              </a:rPr>
              <a:t>置</a:t>
            </a:r>
            <a:r>
              <a:rPr lang="en-US" altLang="zh-CN" smtClean="0">
                <a:solidFill>
                  <a:srgbClr val="FF0066"/>
                </a:solidFill>
              </a:rPr>
              <a:t>1</a:t>
            </a:r>
            <a:r>
              <a:rPr lang="zh-CN" altLang="en-US" smtClean="0">
                <a:solidFill>
                  <a:srgbClr val="FF0066"/>
                </a:solidFill>
              </a:rPr>
              <a:t>，否则</a:t>
            </a:r>
            <a:r>
              <a:rPr lang="en-US" altLang="zh-CN" smtClean="0">
                <a:solidFill>
                  <a:srgbClr val="FF0066"/>
                </a:solidFill>
              </a:rPr>
              <a:t>zo=0</a:t>
            </a:r>
            <a:r>
              <a:rPr lang="zh-CN" altLang="en-US" smtClean="0">
                <a:solidFill>
                  <a:srgbClr val="FF0066"/>
                </a:solidFill>
              </a:rPr>
              <a:t>，表明</a:t>
            </a:r>
            <a:r>
              <a:rPr lang="zh-CN" altLang="en-US" smtClean="0"/>
              <a:t>输出是内部状态和外部输入的函数。</a:t>
            </a:r>
          </a:p>
          <a:p>
            <a:r>
              <a:rPr lang="zh-CN" altLang="en-US" smtClean="0"/>
              <a:t>    而在</a:t>
            </a:r>
            <a:r>
              <a:rPr lang="en-US" altLang="zh-CN" smtClean="0"/>
              <a:t>monitor.v</a:t>
            </a:r>
            <a:r>
              <a:rPr lang="zh-CN" altLang="en-US" smtClean="0"/>
              <a:t>中，实际上是在</a:t>
            </a:r>
            <a:r>
              <a:rPr lang="en-US" altLang="zh-CN" smtClean="0"/>
              <a:t>S4</a:t>
            </a:r>
            <a:r>
              <a:rPr lang="zh-CN" altLang="en-US" smtClean="0"/>
              <a:t>时给</a:t>
            </a:r>
            <a:r>
              <a:rPr lang="en-US" altLang="zh-CN" smtClean="0">
                <a:solidFill>
                  <a:srgbClr val="FF0066"/>
                </a:solidFill>
              </a:rPr>
              <a:t>zo</a:t>
            </a:r>
            <a:r>
              <a:rPr lang="zh-CN" altLang="en-US" smtClean="0">
                <a:solidFill>
                  <a:srgbClr val="FF0066"/>
                </a:solidFill>
              </a:rPr>
              <a:t>置</a:t>
            </a:r>
            <a:r>
              <a:rPr lang="en-US" altLang="zh-CN" smtClean="0">
                <a:solidFill>
                  <a:srgbClr val="FF0066"/>
                </a:solidFill>
              </a:rPr>
              <a:t>1——</a:t>
            </a:r>
            <a:r>
              <a:rPr lang="zh-CN" altLang="en-US" smtClean="0">
                <a:solidFill>
                  <a:srgbClr val="FF0066"/>
                </a:solidFill>
              </a:rPr>
              <a:t>说明</a:t>
            </a:r>
            <a:r>
              <a:rPr lang="zh-CN" altLang="en-US" smtClean="0"/>
              <a:t>输出只是内部状态的函数</a:t>
            </a:r>
            <a:r>
              <a:rPr lang="zh-CN" altLang="en-US" smtClean="0">
                <a:solidFill>
                  <a:srgbClr val="FF0066"/>
                </a:solidFill>
              </a:rPr>
              <a:t>，而与外部输入无关！</a:t>
            </a:r>
            <a:endParaRPr lang="en-US" altLang="zh-CN" smtClean="0">
              <a:solidFill>
                <a:srgbClr val="FF0066"/>
              </a:solidFill>
            </a:endParaRPr>
          </a:p>
          <a:p>
            <a:r>
              <a:rPr lang="zh-CN" altLang="en-US" smtClean="0">
                <a:ea typeface="楷体_GB2312" panose="02010609030101010101" charset="-122"/>
              </a:rPr>
              <a:t>    采用</a:t>
            </a:r>
            <a:r>
              <a:rPr lang="en-US" altLang="zh-CN" smtClean="0">
                <a:ea typeface="楷体_GB2312" panose="02010609030101010101" charset="-122"/>
              </a:rPr>
              <a:t>Mealy</a:t>
            </a:r>
            <a:r>
              <a:rPr lang="zh-CN" altLang="en-US" smtClean="0">
                <a:ea typeface="楷体_GB2312" panose="02010609030101010101" charset="-122"/>
              </a:rPr>
              <a:t>型状态机描述序列检测器与采用</a:t>
            </a:r>
            <a:r>
              <a:rPr lang="en-US" altLang="zh-CN" smtClean="0">
                <a:ea typeface="楷体_GB2312" panose="02010609030101010101" charset="-122"/>
              </a:rPr>
              <a:t>Moore</a:t>
            </a:r>
            <a:r>
              <a:rPr lang="zh-CN" altLang="en-US" smtClean="0">
                <a:ea typeface="楷体_GB2312" panose="02010609030101010101" charset="-122"/>
              </a:rPr>
              <a:t>型状态机的仿真波形稍有区别</a:t>
            </a:r>
            <a:r>
              <a:rPr lang="en-US" altLang="zh-CN" smtClean="0">
                <a:ea typeface="楷体_GB2312" panose="02010609030101010101" charset="-122"/>
              </a:rPr>
              <a:t>——</a:t>
            </a:r>
            <a:r>
              <a:rPr lang="zh-CN" altLang="en-US" smtClean="0">
                <a:ea typeface="楷体_GB2312" panose="02010609030101010101" charset="-122"/>
              </a:rPr>
              <a:t>这里在</a:t>
            </a:r>
            <a:r>
              <a:rPr lang="en-US" altLang="zh-CN" smtClean="0">
                <a:ea typeface="楷体_GB2312" panose="02010609030101010101" charset="-122"/>
              </a:rPr>
              <a:t>state=S3</a:t>
            </a:r>
            <a:r>
              <a:rPr lang="zh-CN" altLang="en-US" smtClean="0">
                <a:ea typeface="楷体_GB2312" panose="02010609030101010101" charset="-122"/>
              </a:rPr>
              <a:t>时，</a:t>
            </a:r>
            <a:r>
              <a:rPr lang="en-US" altLang="zh-CN" smtClean="0">
                <a:solidFill>
                  <a:srgbClr val="FF0066"/>
                </a:solidFill>
                <a:ea typeface="楷体_GB2312" panose="02010609030101010101" charset="-122"/>
              </a:rPr>
              <a:t>data=1</a:t>
            </a:r>
            <a:r>
              <a:rPr lang="zh-CN" altLang="en-US" smtClean="0">
                <a:ea typeface="楷体_GB2312" panose="02010609030101010101" charset="-122"/>
              </a:rPr>
              <a:t>，则</a:t>
            </a:r>
            <a:r>
              <a:rPr lang="en-US" altLang="zh-CN" smtClean="0">
                <a:solidFill>
                  <a:srgbClr val="FF0066"/>
                </a:solidFill>
                <a:ea typeface="楷体_GB2312" panose="02010609030101010101" charset="-122"/>
              </a:rPr>
              <a:t>zo</a:t>
            </a:r>
            <a:r>
              <a:rPr lang="zh-CN" altLang="en-US" smtClean="0">
                <a:solidFill>
                  <a:srgbClr val="FF0066"/>
                </a:solidFill>
                <a:ea typeface="楷体_GB2312" panose="02010609030101010101" charset="-122"/>
              </a:rPr>
              <a:t>置</a:t>
            </a:r>
            <a:r>
              <a:rPr lang="en-US" altLang="zh-CN" smtClean="0">
                <a:solidFill>
                  <a:srgbClr val="FF0066"/>
                </a:solidFill>
                <a:ea typeface="楷体_GB2312" panose="02010609030101010101" charset="-122"/>
              </a:rPr>
              <a:t>1</a:t>
            </a:r>
            <a:r>
              <a:rPr lang="zh-CN" altLang="en-US" smtClean="0">
                <a:solidFill>
                  <a:srgbClr val="FF0066"/>
                </a:solidFill>
                <a:ea typeface="楷体_GB2312" panose="02010609030101010101" charset="-122"/>
              </a:rPr>
              <a:t>，表示检测到正确的序列；然后跳转到下一状态</a:t>
            </a:r>
            <a:r>
              <a:rPr lang="en-US" altLang="zh-CN" smtClean="0">
                <a:solidFill>
                  <a:srgbClr val="FF0066"/>
                </a:solidFill>
                <a:ea typeface="楷体_GB2312" panose="02010609030101010101" charset="-122"/>
              </a:rPr>
              <a:t>S4</a:t>
            </a:r>
            <a:r>
              <a:rPr lang="zh-CN" altLang="en-US" smtClean="0">
                <a:solidFill>
                  <a:srgbClr val="FF0066"/>
                </a:solidFill>
                <a:ea typeface="楷体_GB2312" panose="02010609030101010101" charset="-122"/>
              </a:rPr>
              <a:t>，</a:t>
            </a:r>
            <a:r>
              <a:rPr lang="en-US" altLang="zh-CN" smtClean="0">
                <a:solidFill>
                  <a:srgbClr val="FF0066"/>
                </a:solidFill>
                <a:ea typeface="楷体_GB2312" panose="02010609030101010101" charset="-122"/>
              </a:rPr>
              <a:t>zo</a:t>
            </a:r>
            <a:r>
              <a:rPr lang="zh-CN" altLang="en-US" smtClean="0">
                <a:solidFill>
                  <a:srgbClr val="FF0066"/>
                </a:solidFill>
                <a:ea typeface="楷体_GB2312" panose="02010609030101010101" charset="-122"/>
              </a:rPr>
              <a:t>变为</a:t>
            </a:r>
            <a:r>
              <a:rPr lang="en-US" altLang="zh-CN" smtClean="0">
                <a:solidFill>
                  <a:srgbClr val="FF0066"/>
                </a:solidFill>
                <a:ea typeface="楷体_GB2312" panose="02010609030101010101" charset="-122"/>
              </a:rPr>
              <a:t>0</a:t>
            </a:r>
            <a:r>
              <a:rPr lang="zh-CN" altLang="en-US" smtClean="0">
                <a:solidFill>
                  <a:srgbClr val="FF0066"/>
                </a:solidFill>
                <a:ea typeface="楷体_GB2312" panose="02010609030101010101" charset="-122"/>
              </a:rPr>
              <a:t>，故</a:t>
            </a:r>
            <a:r>
              <a:rPr lang="en-US" altLang="zh-CN" smtClean="0">
                <a:solidFill>
                  <a:srgbClr val="FF0066"/>
                </a:solidFill>
                <a:ea typeface="楷体_GB2312" panose="02010609030101010101" charset="-122"/>
              </a:rPr>
              <a:t>zo=1</a:t>
            </a:r>
            <a:r>
              <a:rPr lang="zh-CN" altLang="en-US" smtClean="0">
                <a:solidFill>
                  <a:srgbClr val="FF0066"/>
                </a:solidFill>
                <a:ea typeface="楷体_GB2312" panose="02010609030101010101" charset="-122"/>
              </a:rPr>
              <a:t>很短</a:t>
            </a:r>
            <a:r>
              <a:rPr lang="zh-CN" altLang="en-US" smtClean="0">
                <a:ea typeface="楷体_GB2312" panose="02010609030101010101" charset="-122"/>
              </a:rPr>
              <a:t>。而在采用</a:t>
            </a:r>
            <a:r>
              <a:rPr lang="en-US" altLang="zh-CN" smtClean="0">
                <a:ea typeface="楷体_GB2312" panose="02010609030101010101" charset="-122"/>
              </a:rPr>
              <a:t>Moore</a:t>
            </a:r>
            <a:r>
              <a:rPr lang="zh-CN" altLang="en-US" smtClean="0">
                <a:ea typeface="楷体_GB2312" panose="02010609030101010101" charset="-122"/>
              </a:rPr>
              <a:t>型状态机描述时，是当已经跳转到</a:t>
            </a:r>
            <a:r>
              <a:rPr lang="en-US" altLang="zh-CN" smtClean="0">
                <a:ea typeface="楷体_GB2312" panose="02010609030101010101" charset="-122"/>
              </a:rPr>
              <a:t>S4</a:t>
            </a:r>
            <a:r>
              <a:rPr lang="zh-CN" altLang="en-US" smtClean="0">
                <a:ea typeface="楷体_GB2312" panose="02010609030101010101" charset="-122"/>
              </a:rPr>
              <a:t>时，</a:t>
            </a:r>
            <a:r>
              <a:rPr lang="en-US" altLang="zh-CN" smtClean="0">
                <a:solidFill>
                  <a:srgbClr val="FF0066"/>
                </a:solidFill>
                <a:ea typeface="楷体_GB2312" panose="02010609030101010101" charset="-122"/>
              </a:rPr>
              <a:t>zo</a:t>
            </a:r>
            <a:r>
              <a:rPr lang="zh-CN" altLang="en-US" smtClean="0">
                <a:solidFill>
                  <a:srgbClr val="FF0066"/>
                </a:solidFill>
                <a:ea typeface="楷体_GB2312" panose="02010609030101010101" charset="-122"/>
              </a:rPr>
              <a:t>置</a:t>
            </a:r>
            <a:r>
              <a:rPr lang="en-US" altLang="zh-CN" smtClean="0">
                <a:solidFill>
                  <a:srgbClr val="FF0066"/>
                </a:solidFill>
                <a:ea typeface="楷体_GB2312" panose="02010609030101010101" charset="-122"/>
              </a:rPr>
              <a:t>1</a:t>
            </a:r>
            <a:r>
              <a:rPr lang="zh-CN" altLang="en-US" smtClean="0">
                <a:solidFill>
                  <a:srgbClr val="FF0066"/>
                </a:solidFill>
                <a:ea typeface="楷体_GB2312" panose="02010609030101010101" charset="-122"/>
              </a:rPr>
              <a:t>，表示检测到正确的序列，故在整个</a:t>
            </a:r>
            <a:r>
              <a:rPr lang="en-US" altLang="zh-CN" smtClean="0">
                <a:solidFill>
                  <a:srgbClr val="FF0066"/>
                </a:solidFill>
                <a:ea typeface="楷体_GB2312" panose="02010609030101010101" charset="-122"/>
              </a:rPr>
              <a:t>S4</a:t>
            </a:r>
            <a:r>
              <a:rPr lang="zh-CN" altLang="en-US" smtClean="0">
                <a:solidFill>
                  <a:srgbClr val="FF0066"/>
                </a:solidFill>
                <a:ea typeface="楷体_GB2312" panose="02010609030101010101" charset="-122"/>
              </a:rPr>
              <a:t>期间，都有</a:t>
            </a:r>
            <a:r>
              <a:rPr lang="en-US" altLang="zh-CN" smtClean="0">
                <a:solidFill>
                  <a:srgbClr val="FF0066"/>
                </a:solidFill>
                <a:ea typeface="楷体_GB2312" panose="02010609030101010101" charset="-122"/>
              </a:rPr>
              <a:t>zo=1</a:t>
            </a:r>
            <a:r>
              <a:rPr lang="zh-CN" altLang="en-US" smtClean="0">
                <a:solidFill>
                  <a:srgbClr val="FF0066"/>
                </a:solidFill>
                <a:ea typeface="楷体_GB2312" panose="02010609030101010101" charset="-122"/>
              </a:rPr>
              <a:t>。</a:t>
            </a:r>
            <a:endParaRPr lang="zh-CN" altLang="en-US" smtClean="0"/>
          </a:p>
          <a:p>
            <a:endParaRPr lang="zh-CN"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a:xfrm>
            <a:off x="381000" y="685800"/>
            <a:ext cx="6096000" cy="3429000"/>
          </a:xfrm>
        </p:spPr>
      </p:sp>
      <p:sp>
        <p:nvSpPr>
          <p:cNvPr id="251907" name="Rectangle 3"/>
          <p:cNvSpPr>
            <a:spLocks noGrp="1" noChangeArrowheads="1"/>
          </p:cNvSpPr>
          <p:nvPr>
            <p:ph type="body" idx="1"/>
          </p:nvPr>
        </p:nvSpPr>
        <p:spPr>
          <a:noFill/>
        </p:spPr>
        <p:txBody>
          <a:bodyPr/>
          <a:lstStyle/>
          <a:p>
            <a:r>
              <a:rPr lang="en-US" altLang="zh-CN" smtClean="0"/>
              <a:t>frequency</a:t>
            </a:r>
            <a:r>
              <a:rPr lang="zh-CN" altLang="en-US" smtClean="0"/>
              <a:t>文件夹</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ChangeArrowheads="1" noTextEdit="1"/>
          </p:cNvSpPr>
          <p:nvPr>
            <p:ph type="sldImg"/>
          </p:nvPr>
        </p:nvSpPr>
        <p:spPr>
          <a:xfrm>
            <a:off x="381000" y="685800"/>
            <a:ext cx="6096000" cy="3429000"/>
          </a:xfrm>
        </p:spPr>
      </p:sp>
      <p:sp>
        <p:nvSpPr>
          <p:cNvPr id="252931" name="Rectangle 3"/>
          <p:cNvSpPr>
            <a:spLocks noGrp="1" noChangeArrowheads="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zh-CN" sz="1200" kern="1200" dirty="0" smtClean="0">
                <a:solidFill>
                  <a:schemeClr val="tx1"/>
                </a:solidFill>
                <a:latin typeface="Arial" panose="020B0604020202020204" pitchFamily="34" charset="0"/>
                <a:ea typeface="宋体" panose="02010600030101010101" pitchFamily="2" charset="-122"/>
                <a:cs typeface="+mn-cs"/>
              </a:rPr>
              <a:t>由于有</a:t>
            </a:r>
            <a:r>
              <a:rPr lang="en-US" altLang="zh-CN" sz="1200" kern="1200" dirty="0" smtClean="0">
                <a:solidFill>
                  <a:schemeClr val="tx1"/>
                </a:solidFill>
                <a:latin typeface="Arial" panose="020B0604020202020204" pitchFamily="34" charset="0"/>
                <a:ea typeface="宋体" panose="02010600030101010101" pitchFamily="2" charset="-122"/>
                <a:cs typeface="+mn-cs"/>
              </a:rPr>
              <a:t>3</a:t>
            </a:r>
            <a:r>
              <a:rPr lang="zh-CN" altLang="zh-CN" sz="1200" kern="1200" dirty="0" smtClean="0">
                <a:solidFill>
                  <a:schemeClr val="tx1"/>
                </a:solidFill>
                <a:latin typeface="Arial" panose="020B0604020202020204" pitchFamily="34" charset="0"/>
                <a:ea typeface="宋体" panose="02010600030101010101" pitchFamily="2" charset="-122"/>
                <a:cs typeface="+mn-cs"/>
              </a:rPr>
              <a:t>个量程，所以选择中间的量程作为起始状态。</a:t>
            </a:r>
          </a:p>
          <a:p>
            <a:endParaRPr lang="zh-CN" alt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Rot="1" noChangeAspect="1" noChangeArrowheads="1" noTextEdit="1"/>
          </p:cNvSpPr>
          <p:nvPr>
            <p:ph type="sldImg"/>
          </p:nvPr>
        </p:nvSpPr>
        <p:spPr>
          <a:xfrm>
            <a:off x="381000" y="685800"/>
            <a:ext cx="6096000" cy="3429000"/>
          </a:xfrm>
        </p:spPr>
      </p:sp>
      <p:sp>
        <p:nvSpPr>
          <p:cNvPr id="253955"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幻灯片图像占位符 1"/>
          <p:cNvSpPr>
            <a:spLocks noGrp="1" noRot="1" noChangeAspect="1" noTextEdit="1"/>
          </p:cNvSpPr>
          <p:nvPr>
            <p:ph type="sldImg"/>
          </p:nvPr>
        </p:nvSpPr>
        <p:spPr>
          <a:xfrm>
            <a:off x="381000" y="685800"/>
            <a:ext cx="6096000" cy="3429000"/>
          </a:xfrm>
        </p:spPr>
      </p:sp>
      <p:sp>
        <p:nvSpPr>
          <p:cNvPr id="218115" name="备注占位符 2"/>
          <p:cNvSpPr>
            <a:spLocks noGrp="1"/>
          </p:cNvSpPr>
          <p:nvPr>
            <p:ph type="body" idx="1"/>
          </p:nvPr>
        </p:nvSpPr>
        <p:spPr>
          <a:noFill/>
        </p:spPr>
        <p:txBody>
          <a:bodyPr/>
          <a:lstStyle/>
          <a:p>
            <a:pPr eaLnBrk="1" hangingPunct="1"/>
            <a:r>
              <a:rPr lang="zh-CN" altLang="en-US" smtClean="0"/>
              <a:t>同步时序逻辑电路：各级触发器共用同一个时钟信号，因此各级触发器的状态变化是同时发生的；</a:t>
            </a:r>
          </a:p>
          <a:p>
            <a:pPr eaLnBrk="1" hangingPunct="1"/>
            <a:r>
              <a:rPr lang="zh-CN" altLang="en-US" smtClean="0"/>
              <a:t>异步时序逻辑电路：各级触发器可以有各自的时钟信号，各级触发器的状态变化不在同时发生。二者的分析和设计方法存在一定的差别。</a:t>
            </a:r>
          </a:p>
          <a:p>
            <a:pPr eaLnBrk="1" hangingPunct="1"/>
            <a:endParaRPr lang="zh-CN"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Rot="1" noChangeAspect="1" noChangeArrowheads="1" noTextEdit="1"/>
          </p:cNvSpPr>
          <p:nvPr>
            <p:ph type="sldImg"/>
          </p:nvPr>
        </p:nvSpPr>
        <p:spPr>
          <a:xfrm>
            <a:off x="381000" y="685800"/>
            <a:ext cx="6096000" cy="3429000"/>
          </a:xfrm>
        </p:spPr>
      </p:sp>
      <p:sp>
        <p:nvSpPr>
          <p:cNvPr id="254979"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xfrm>
            <a:off x="381000" y="685800"/>
            <a:ext cx="6096000" cy="3429000"/>
          </a:xfrm>
        </p:spPr>
      </p:sp>
      <p:sp>
        <p:nvSpPr>
          <p:cNvPr id="256003"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Rot="1" noChangeAspect="1" noChangeArrowheads="1" noTextEdit="1"/>
          </p:cNvSpPr>
          <p:nvPr>
            <p:ph type="sldImg"/>
          </p:nvPr>
        </p:nvSpPr>
        <p:spPr>
          <a:xfrm>
            <a:off x="381000" y="685800"/>
            <a:ext cx="6096000" cy="3429000"/>
          </a:xfrm>
        </p:spPr>
      </p:sp>
      <p:sp>
        <p:nvSpPr>
          <p:cNvPr id="240643" name="Rectangle 3"/>
          <p:cNvSpPr>
            <a:spLocks noGrp="1" noChangeArrowheads="1"/>
          </p:cNvSpPr>
          <p:nvPr>
            <p:ph type="body" idx="1"/>
          </p:nvPr>
        </p:nvSpPr>
        <p:spPr/>
        <p:txBody>
          <a:bodyPr/>
          <a:lstStyle/>
          <a:p>
            <a:pPr>
              <a:defRPr/>
            </a:pPr>
            <a:r>
              <a:rPr lang="zh-CN" altLang="en-US" dirty="0" smtClean="0">
                <a:ea typeface="宋体" panose="02010600030101010101" pitchFamily="2" charset="-122"/>
              </a:rPr>
              <a:t>异步复位到起始状态</a:t>
            </a:r>
            <a:r>
              <a:rPr lang="zh-CN" altLang="en-US" kern="0" dirty="0" smtClean="0">
                <a:solidFill>
                  <a:srgbClr val="000000"/>
                </a:solidFill>
              </a:rPr>
              <a:t>“进入</a:t>
            </a:r>
            <a:r>
              <a:rPr lang="en-US" altLang="zh-CN" kern="0" dirty="0" smtClean="0">
                <a:solidFill>
                  <a:srgbClr val="000000"/>
                </a:solidFill>
              </a:rPr>
              <a:t>10K</a:t>
            </a:r>
            <a:r>
              <a:rPr lang="zh-CN" altLang="en-US" kern="0" dirty="0" smtClean="0">
                <a:solidFill>
                  <a:srgbClr val="000000"/>
                </a:solidFill>
              </a:rPr>
              <a:t>量程”</a:t>
            </a:r>
            <a:endParaRPr lang="zh-CN" altLang="en-US" dirty="0" smtClean="0">
              <a:ea typeface="宋体" panose="02010600030101010101"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Rot="1" noChangeAspect="1" noChangeArrowheads="1" noTextEdit="1"/>
          </p:cNvSpPr>
          <p:nvPr>
            <p:ph type="sldImg"/>
          </p:nvPr>
        </p:nvSpPr>
        <p:spPr>
          <a:xfrm>
            <a:off x="381000" y="685800"/>
            <a:ext cx="6096000" cy="3429000"/>
          </a:xfrm>
        </p:spPr>
      </p:sp>
      <p:sp>
        <p:nvSpPr>
          <p:cNvPr id="258051" name="Rectangle 3"/>
          <p:cNvSpPr>
            <a:spLocks noGrp="1" noChangeArrowheads="1"/>
          </p:cNvSpPr>
          <p:nvPr>
            <p:ph type="body" idx="1"/>
          </p:nvPr>
        </p:nvSpPr>
        <p:spPr>
          <a:noFill/>
        </p:spPr>
        <p:txBody>
          <a:bodyPr/>
          <a:lstStyle/>
          <a:p>
            <a:pPr algn="just" eaLnBrk="1" hangingPunct="1">
              <a:spcBef>
                <a:spcPct val="50000"/>
              </a:spcBef>
            </a:pPr>
            <a:r>
              <a:rPr lang="zh-CN" altLang="en-US" smtClean="0">
                <a:latin typeface="Times New Roman" panose="02020603050405020304" pitchFamily="18" charset="0"/>
              </a:rPr>
              <a:t>数码寄存器和移位寄存器：二者都能够暂时保存数码，但移位寄存器还具有移位功能。数码寄存器不具备这种功能。</a:t>
            </a:r>
          </a:p>
          <a:p>
            <a:pPr eaLnBrk="1" hangingPunct="1"/>
            <a:endParaRPr lang="zh-CN"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Rot="1" noChangeAspect="1" noChangeArrowheads="1" noTextEdit="1"/>
          </p:cNvSpPr>
          <p:nvPr>
            <p:ph type="sldImg"/>
          </p:nvPr>
        </p:nvSpPr>
        <p:spPr>
          <a:xfrm>
            <a:off x="381000" y="685800"/>
            <a:ext cx="6096000" cy="3429000"/>
          </a:xfrm>
        </p:spPr>
      </p:sp>
      <p:sp>
        <p:nvSpPr>
          <p:cNvPr id="259075" name="Rectangle 3"/>
          <p:cNvSpPr>
            <a:spLocks noGrp="1" noChangeArrowheads="1"/>
          </p:cNvSpPr>
          <p:nvPr>
            <p:ph type="body" idx="1"/>
          </p:nvPr>
        </p:nvSpPr>
        <p:spPr>
          <a:noFill/>
        </p:spPr>
        <p:txBody>
          <a:bodyPr/>
          <a:lstStyle/>
          <a:p>
            <a:pPr eaLnBrk="1" hangingPunct="1"/>
            <a:r>
              <a:rPr lang="zh-CN" altLang="en-US" dirty="0" smtClean="0"/>
              <a:t>参见王尔乾书</a:t>
            </a:r>
            <a:r>
              <a:rPr lang="en-US" altLang="zh-CN" dirty="0" smtClean="0"/>
              <a:t>P188</a:t>
            </a:r>
          </a:p>
          <a:p>
            <a:pPr eaLnBrk="1" hangingPunct="1"/>
            <a:r>
              <a:rPr lang="zh-CN" altLang="en-US" dirty="0" smtClean="0"/>
              <a:t>由于要寄存数据，它必然由有记忆功能的触发器组成。</a:t>
            </a:r>
          </a:p>
          <a:p>
            <a:pPr marL="0" marR="0" indent="0" algn="l" defTabSz="914400" rtl="0" eaLnBrk="1" fontAlgn="base" latinLnBrk="0" hangingPunct="1">
              <a:lnSpc>
                <a:spcPct val="100000"/>
              </a:lnSpc>
              <a:spcBef>
                <a:spcPct val="30000"/>
              </a:spcBef>
              <a:spcAft>
                <a:spcPct val="0"/>
              </a:spcAft>
              <a:buClrTx/>
              <a:buSzTx/>
              <a:buFontTx/>
              <a:buNone/>
              <a:defRPr/>
            </a:pPr>
            <a:r>
              <a:rPr lang="zh-CN" altLang="zh-CN" sz="1200" b="1" kern="1200" dirty="0" smtClean="0">
                <a:solidFill>
                  <a:schemeClr val="tx1"/>
                </a:solidFill>
                <a:latin typeface="Arial" panose="020B0604020202020204" pitchFamily="34" charset="0"/>
                <a:ea typeface="宋体" panose="02010600030101010101" pitchFamily="2" charset="-122"/>
                <a:cs typeface="+mn-cs"/>
              </a:rPr>
              <a:t>寄存器的操作：</a:t>
            </a:r>
            <a:r>
              <a:rPr lang="zh-CN" altLang="zh-CN" sz="1200" kern="1200" dirty="0" smtClean="0">
                <a:solidFill>
                  <a:schemeClr val="tx1"/>
                </a:solidFill>
                <a:latin typeface="Arial" panose="020B0604020202020204" pitchFamily="34" charset="0"/>
                <a:ea typeface="宋体" panose="02010600030101010101" pitchFamily="2" charset="-122"/>
                <a:cs typeface="+mn-cs"/>
              </a:rPr>
              <a:t>读（输出数据）</a:t>
            </a:r>
            <a:r>
              <a:rPr lang="en-US" altLang="zh-CN" sz="1200" kern="1200" dirty="0" smtClean="0">
                <a:solidFill>
                  <a:schemeClr val="tx1"/>
                </a:solidFill>
                <a:latin typeface="Arial" panose="020B0604020202020204" pitchFamily="34" charset="0"/>
                <a:ea typeface="宋体" panose="02010600030101010101" pitchFamily="2" charset="-122"/>
                <a:cs typeface="+mn-cs"/>
              </a:rPr>
              <a:t>/</a:t>
            </a:r>
            <a:r>
              <a:rPr lang="zh-CN" altLang="zh-CN" sz="1200" kern="1200" dirty="0" smtClean="0">
                <a:solidFill>
                  <a:schemeClr val="tx1"/>
                </a:solidFill>
                <a:latin typeface="Arial" panose="020B0604020202020204" pitchFamily="34" charset="0"/>
                <a:ea typeface="宋体" panose="02010600030101010101" pitchFamily="2" charset="-122"/>
                <a:cs typeface="+mn-cs"/>
              </a:rPr>
              <a:t>写（输入数据）</a:t>
            </a:r>
            <a:r>
              <a:rPr lang="en-US" altLang="zh-CN" sz="1200" kern="1200" dirty="0" smtClean="0">
                <a:solidFill>
                  <a:schemeClr val="tx1"/>
                </a:solidFill>
                <a:latin typeface="Arial" panose="020B0604020202020204" pitchFamily="34" charset="0"/>
                <a:ea typeface="宋体" panose="02010600030101010101" pitchFamily="2" charset="-122"/>
                <a:cs typeface="+mn-cs"/>
              </a:rPr>
              <a:t>/</a:t>
            </a:r>
            <a:r>
              <a:rPr lang="zh-CN" altLang="zh-CN" sz="1200" kern="1200" dirty="0" smtClean="0">
                <a:solidFill>
                  <a:schemeClr val="tx1"/>
                </a:solidFill>
                <a:latin typeface="Arial" panose="020B0604020202020204" pitchFamily="34" charset="0"/>
                <a:ea typeface="宋体" panose="02010600030101010101" pitchFamily="2" charset="-122"/>
                <a:cs typeface="+mn-cs"/>
              </a:rPr>
              <a:t>复位（清零）</a:t>
            </a:r>
          </a:p>
          <a:p>
            <a:pPr eaLnBrk="1" hangingPunct="1"/>
            <a:r>
              <a:rPr lang="zh-CN" altLang="en-US" dirty="0" smtClean="0"/>
              <a:t>按功能可分为：数码寄存器和移位寄存器。</a:t>
            </a:r>
          </a:p>
          <a:p>
            <a:pPr eaLnBrk="1" hangingPunct="1"/>
            <a:r>
              <a:rPr lang="zh-CN" altLang="zh-CN" dirty="0" smtClean="0"/>
              <a:t>移位寄存器中的数据可以在</a:t>
            </a:r>
            <a:r>
              <a:rPr lang="zh-CN" altLang="zh-CN" b="1" dirty="0" smtClean="0"/>
              <a:t>移位脉冲</a:t>
            </a:r>
            <a:r>
              <a:rPr lang="zh-CN" altLang="zh-CN" dirty="0" smtClean="0"/>
              <a:t>作用下依次逐位右移或左移——单向，或者在功能控制输入信号的控制下左移或右移——双向；数据既可以并行输入、并行输出，也可以串行输入、串行输出，还可以并行输入、串行输出，串行输入、并行输出，十分灵活，用途也很广。</a:t>
            </a:r>
            <a:endParaRPr lang="zh-CN" alt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xfrm>
            <a:off x="381000" y="685800"/>
            <a:ext cx="6096000" cy="3429000"/>
          </a:xfrm>
        </p:spPr>
      </p:sp>
      <p:sp>
        <p:nvSpPr>
          <p:cNvPr id="260099" name="Rectangle 3"/>
          <p:cNvSpPr>
            <a:spLocks noGrp="1" noChangeArrowheads="1"/>
          </p:cNvSpPr>
          <p:nvPr>
            <p:ph type="body" idx="1"/>
          </p:nvPr>
        </p:nvSpPr>
        <p:spPr>
          <a:noFill/>
        </p:spPr>
        <p:txBody>
          <a:bodyPr/>
          <a:lstStyle/>
          <a:p>
            <a:pPr eaLnBrk="1" hangingPunct="1"/>
            <a:r>
              <a:rPr lang="zh-CN" altLang="en-US" smtClean="0"/>
              <a:t>   </a:t>
            </a:r>
            <a:r>
              <a:rPr lang="zh-CN" altLang="zh-CN" smtClean="0"/>
              <a:t> 置数：当</a:t>
            </a:r>
            <a:r>
              <a:rPr lang="en-US" altLang="zh-CN" smtClean="0"/>
              <a:t>CP</a:t>
            </a:r>
            <a:r>
              <a:rPr lang="zh-CN" altLang="zh-CN" smtClean="0"/>
              <a:t>的上升沿到来时，输入数据</a:t>
            </a:r>
            <a:r>
              <a:rPr lang="en-US" altLang="zh-CN" smtClean="0"/>
              <a:t>D</a:t>
            </a:r>
            <a:r>
              <a:rPr lang="en-US" altLang="zh-CN" baseline="-25000" smtClean="0"/>
              <a:t>0</a:t>
            </a:r>
            <a:r>
              <a:rPr lang="en-US" altLang="zh-CN" smtClean="0"/>
              <a:t>D</a:t>
            </a:r>
            <a:r>
              <a:rPr lang="en-US" altLang="zh-CN" baseline="-25000" smtClean="0"/>
              <a:t>1</a:t>
            </a:r>
            <a:r>
              <a:rPr lang="en-US" altLang="zh-CN" smtClean="0"/>
              <a:t>D</a:t>
            </a:r>
            <a:r>
              <a:rPr lang="en-US" altLang="zh-CN" baseline="-25000" smtClean="0"/>
              <a:t>2</a:t>
            </a:r>
            <a:r>
              <a:rPr lang="en-US" altLang="zh-CN" smtClean="0"/>
              <a:t>D</a:t>
            </a:r>
            <a:r>
              <a:rPr lang="en-US" altLang="zh-CN" baseline="-25000" smtClean="0"/>
              <a:t>3</a:t>
            </a:r>
            <a:r>
              <a:rPr lang="zh-CN" altLang="zh-CN" smtClean="0"/>
              <a:t>被锁存于寄存器中</a:t>
            </a:r>
            <a:r>
              <a:rPr lang="en-US" altLang="zh-CN" smtClean="0"/>
              <a:t>,</a:t>
            </a:r>
            <a:r>
              <a:rPr lang="zh-CN" altLang="zh-CN" smtClean="0"/>
              <a:t>并可以通过输出端</a:t>
            </a:r>
            <a:r>
              <a:rPr lang="en-US" altLang="zh-CN" smtClean="0"/>
              <a:t>Q</a:t>
            </a:r>
            <a:r>
              <a:rPr lang="en-US" altLang="zh-CN" baseline="-25000" smtClean="0"/>
              <a:t>0</a:t>
            </a:r>
            <a:r>
              <a:rPr lang="en-US" altLang="zh-CN" smtClean="0"/>
              <a:t>Q</a:t>
            </a:r>
            <a:r>
              <a:rPr lang="en-US" altLang="zh-CN" baseline="-25000" smtClean="0"/>
              <a:t>1</a:t>
            </a:r>
            <a:r>
              <a:rPr lang="en-US" altLang="zh-CN" smtClean="0"/>
              <a:t>Q</a:t>
            </a:r>
            <a:r>
              <a:rPr lang="en-US" altLang="zh-CN" baseline="-25000" smtClean="0"/>
              <a:t>2</a:t>
            </a:r>
            <a:r>
              <a:rPr lang="en-US" altLang="zh-CN" smtClean="0"/>
              <a:t>Q</a:t>
            </a:r>
            <a:r>
              <a:rPr lang="en-US" altLang="zh-CN" baseline="-25000" smtClean="0"/>
              <a:t>3</a:t>
            </a:r>
            <a:r>
              <a:rPr lang="zh-CN" altLang="zh-CN" smtClean="0"/>
              <a:t>读出。</a:t>
            </a:r>
            <a:endParaRPr lang="en-US" altLang="zh-CN" smtClean="0"/>
          </a:p>
          <a:p>
            <a:pPr eaLnBrk="1" hangingPunct="1"/>
            <a:r>
              <a:rPr lang="zh-CN" altLang="en-US" smtClean="0"/>
              <a:t>    </a:t>
            </a:r>
            <a:endParaRPr lang="en-US" altLang="zh-CN"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Rot="1" noChangeAspect="1" noChangeArrowheads="1" noTextEdit="1"/>
          </p:cNvSpPr>
          <p:nvPr>
            <p:ph type="sldImg"/>
          </p:nvPr>
        </p:nvSpPr>
        <p:spPr>
          <a:xfrm>
            <a:off x="381000" y="685800"/>
            <a:ext cx="6096000" cy="3429000"/>
          </a:xfrm>
        </p:spPr>
      </p:sp>
      <p:sp>
        <p:nvSpPr>
          <p:cNvPr id="261123" name="Rectangle 3"/>
          <p:cNvSpPr>
            <a:spLocks noGrp="1" noChangeArrowheads="1"/>
          </p:cNvSpPr>
          <p:nvPr>
            <p:ph type="body" idx="1"/>
          </p:nvPr>
        </p:nvSpPr>
        <p:spPr>
          <a:noFill/>
        </p:spPr>
        <p:txBody>
          <a:bodyPr/>
          <a:lstStyle/>
          <a:p>
            <a:r>
              <a:rPr lang="zh-CN" altLang="en-US" smtClean="0"/>
              <a:t>上升沿触发</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Rot="1" noChangeAspect="1" noChangeArrowheads="1" noTextEdit="1"/>
          </p:cNvSpPr>
          <p:nvPr>
            <p:ph type="sldImg"/>
          </p:nvPr>
        </p:nvSpPr>
        <p:spPr>
          <a:xfrm>
            <a:off x="381000" y="685800"/>
            <a:ext cx="6096000" cy="3429000"/>
          </a:xfrm>
        </p:spPr>
      </p:sp>
      <p:sp>
        <p:nvSpPr>
          <p:cNvPr id="262147" name="Rectangle 3"/>
          <p:cNvSpPr>
            <a:spLocks noGrp="1" noChangeArrowheads="1"/>
          </p:cNvSpPr>
          <p:nvPr>
            <p:ph type="body" idx="1"/>
          </p:nvPr>
        </p:nvSpPr>
        <p:spPr>
          <a:noFill/>
        </p:spPr>
        <p:txBody>
          <a:bodyPr/>
          <a:lstStyle/>
          <a:p>
            <a:r>
              <a:rPr lang="zh-CN" altLang="en-US" smtClean="0"/>
              <a:t>上升沿触发</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Rot="1" noChangeAspect="1" noChangeArrowheads="1" noTextEdit="1"/>
          </p:cNvSpPr>
          <p:nvPr>
            <p:ph type="sldImg"/>
          </p:nvPr>
        </p:nvSpPr>
        <p:spPr>
          <a:xfrm>
            <a:off x="381000" y="685800"/>
            <a:ext cx="6096000" cy="3429000"/>
          </a:xfrm>
        </p:spPr>
      </p:sp>
      <p:sp>
        <p:nvSpPr>
          <p:cNvPr id="263171" name="Rectangle 3"/>
          <p:cNvSpPr>
            <a:spLocks noGrp="1" noChangeArrowheads="1"/>
          </p:cNvSpPr>
          <p:nvPr>
            <p:ph type="body" idx="1"/>
          </p:nvPr>
        </p:nvSpPr>
        <p:spPr>
          <a:noFill/>
        </p:spPr>
        <p:txBody>
          <a:bodyPr/>
          <a:lstStyle/>
          <a:p>
            <a:pPr eaLnBrk="1" hangingPunct="1"/>
            <a:r>
              <a:rPr lang="zh-CN" altLang="en-US" dirty="0" smtClean="0"/>
              <a:t>驱动器</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Rot="1" noChangeAspect="1" noChangeArrowheads="1" noTextEdit="1"/>
          </p:cNvSpPr>
          <p:nvPr>
            <p:ph type="sldImg"/>
          </p:nvPr>
        </p:nvSpPr>
        <p:spPr>
          <a:xfrm>
            <a:off x="381000" y="685800"/>
            <a:ext cx="6096000" cy="3429000"/>
          </a:xfrm>
          <a:solidFill>
            <a:srgbClr val="FFFFFF"/>
          </a:solidFill>
        </p:spPr>
      </p:sp>
      <p:sp>
        <p:nvSpPr>
          <p:cNvPr id="26419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z="1000" smtClean="0">
              <a:latin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a:xfrm>
            <a:off x="381000" y="685800"/>
            <a:ext cx="6096000" cy="3429000"/>
          </a:xfrm>
        </p:spPr>
      </p:sp>
      <p:sp>
        <p:nvSpPr>
          <p:cNvPr id="219139" name="Rectangle 3"/>
          <p:cNvSpPr>
            <a:spLocks noGrp="1" noChangeArrowheads="1"/>
          </p:cNvSpPr>
          <p:nvPr>
            <p:ph type="body" idx="1"/>
          </p:nvPr>
        </p:nvSpPr>
        <p:spPr>
          <a:noFill/>
        </p:spPr>
        <p:txBody>
          <a:bodyPr/>
          <a:lstStyle/>
          <a:p>
            <a:pPr eaLnBrk="1" hangingPunct="1"/>
            <a:r>
              <a:rPr lang="zh-CN" altLang="en-US" dirty="0" smtClean="0">
                <a:solidFill>
                  <a:srgbClr val="FFCC00"/>
                </a:solidFill>
                <a:ea typeface="黑体" panose="02010600030101010101" pitchFamily="49" charset="-122"/>
              </a:rPr>
              <a:t>时序逻辑电路可以用</a:t>
            </a:r>
            <a:r>
              <a:rPr lang="zh-CN" altLang="en-US" dirty="0" smtClean="0"/>
              <a:t>逻辑关系表达式（方程组，即输出方程、驱动方程、状态方程、时钟方程）来描述。</a:t>
            </a:r>
          </a:p>
          <a:p>
            <a:pPr eaLnBrk="1" hangingPunct="1"/>
            <a:r>
              <a:rPr lang="zh-CN" altLang="en-US" dirty="0" smtClean="0"/>
              <a:t>输出方程</a:t>
            </a:r>
            <a:r>
              <a:rPr lang="en-US" altLang="zh-CN" dirty="0" smtClean="0"/>
              <a:t>——</a:t>
            </a:r>
            <a:r>
              <a:rPr lang="zh-CN" altLang="en-US" dirty="0" smtClean="0"/>
              <a:t>输出信号是输入信号和存储电路的输出信号的函数。</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defRPr/>
            </a:pPr>
            <a:r>
              <a:rPr lang="zh-CN" altLang="zh-CN" sz="1200" kern="1200" dirty="0" smtClean="0">
                <a:solidFill>
                  <a:schemeClr val="tx1"/>
                </a:solidFill>
                <a:latin typeface="Arial" panose="020B0604020202020204" pitchFamily="34" charset="0"/>
                <a:ea typeface="宋体" panose="02010600030101010101" pitchFamily="2" charset="-122"/>
                <a:cs typeface="+mn-cs"/>
              </a:rPr>
              <a:t>驱动方程——存储电路的输入信号由组合逻辑电路的输出决定，它是输入信号和存储电路的输出信号的函数。 </a:t>
            </a:r>
          </a:p>
          <a:p>
            <a:pPr eaLnBrk="1" hangingPunct="1"/>
            <a:r>
              <a:rPr lang="zh-CN" altLang="zh-CN" dirty="0" smtClean="0"/>
              <a:t>状态方程——</a:t>
            </a:r>
            <a:r>
              <a:rPr lang="zh-CN" altLang="en-US" dirty="0" smtClean="0"/>
              <a:t>是</a:t>
            </a:r>
            <a:r>
              <a:rPr lang="zh-CN" altLang="zh-CN" dirty="0" smtClean="0"/>
              <a:t>触发器的次态与原态及</a:t>
            </a:r>
            <a:r>
              <a:rPr lang="zh-CN" altLang="en-US" dirty="0" smtClean="0"/>
              <a:t>触发器</a:t>
            </a:r>
            <a:r>
              <a:rPr lang="zh-CN" altLang="zh-CN" dirty="0" smtClean="0"/>
              <a:t>输入的逻辑关系式</a:t>
            </a:r>
            <a:r>
              <a:rPr lang="zh-CN" altLang="en-US" dirty="0" smtClean="0"/>
              <a:t>，表明</a:t>
            </a:r>
            <a:r>
              <a:rPr lang="zh-CN" altLang="zh-CN" dirty="0" smtClean="0"/>
              <a:t>触发器的次态</a:t>
            </a:r>
            <a:r>
              <a:rPr lang="zh-CN" altLang="en-US" dirty="0" smtClean="0"/>
              <a:t>由</a:t>
            </a:r>
            <a:r>
              <a:rPr lang="zh-CN" altLang="zh-CN" dirty="0" smtClean="0"/>
              <a:t>原态及</a:t>
            </a:r>
            <a:r>
              <a:rPr lang="zh-CN" altLang="en-US" dirty="0" smtClean="0"/>
              <a:t>触发器</a:t>
            </a:r>
            <a:r>
              <a:rPr lang="zh-CN" altLang="zh-CN" dirty="0" smtClean="0"/>
              <a:t>输入</a:t>
            </a:r>
            <a:r>
              <a:rPr lang="zh-CN" altLang="en-US" dirty="0" smtClean="0"/>
              <a:t>共同决定</a:t>
            </a:r>
            <a:r>
              <a:rPr lang="zh-CN" altLang="zh-CN" dirty="0" smtClean="0"/>
              <a:t>。</a:t>
            </a:r>
          </a:p>
          <a:p>
            <a:pPr eaLnBrk="1" hangingPunct="1"/>
            <a:r>
              <a:rPr lang="zh-CN" altLang="en-US" dirty="0" smtClean="0"/>
              <a:t>状态转换表－</a:t>
            </a:r>
            <a:r>
              <a:rPr lang="en-US" altLang="zh-CN" dirty="0" smtClean="0"/>
              <a:t>》</a:t>
            </a:r>
            <a:r>
              <a:rPr lang="zh-CN" altLang="en-US" dirty="0" smtClean="0"/>
              <a:t>状态转换图、时序图</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Rot="1" noChangeAspect="1" noChangeArrowheads="1" noTextEdit="1"/>
          </p:cNvSpPr>
          <p:nvPr>
            <p:ph type="sldImg"/>
          </p:nvPr>
        </p:nvSpPr>
        <p:spPr>
          <a:xfrm>
            <a:off x="381000" y="685800"/>
            <a:ext cx="6096000" cy="3429000"/>
          </a:xfrm>
          <a:solidFill>
            <a:srgbClr val="FFFFFF"/>
          </a:solidFill>
        </p:spPr>
      </p:sp>
      <p:sp>
        <p:nvSpPr>
          <p:cNvPr id="265219" name="Rectangle 3"/>
          <p:cNvSpPr>
            <a:spLocks noGrp="1" noChangeArrowheads="1"/>
          </p:cNvSpPr>
          <p:nvPr>
            <p:ph type="body" idx="1"/>
          </p:nvPr>
        </p:nvSpPr>
        <p:spPr>
          <a:solidFill>
            <a:srgbClr val="FFFFFF"/>
          </a:solidFill>
          <a:ln>
            <a:solidFill>
              <a:srgbClr val="000000"/>
            </a:solidFill>
          </a:ln>
        </p:spPr>
        <p:txBody>
          <a:bodyPr/>
          <a:lstStyle/>
          <a:p>
            <a:pPr algn="just" eaLnBrk="1" hangingPunct="1"/>
            <a:r>
              <a:rPr lang="en-US" altLang="zh-CN" sz="1000" smtClean="0">
                <a:latin typeface="宋体" panose="02010600030101010101" pitchFamily="2" charset="-122"/>
              </a:rPr>
              <a:t>reg_8bit.v</a:t>
            </a:r>
            <a:r>
              <a:rPr lang="zh-CN" altLang="en-US" sz="1000" smtClean="0"/>
              <a:t>位于</a:t>
            </a:r>
            <a:r>
              <a:rPr lang="en-US" altLang="zh-CN" sz="1000" smtClean="0">
                <a:latin typeface="宋体" panose="02010600030101010101" pitchFamily="2" charset="-122"/>
              </a:rPr>
              <a:t>reg_8bit</a:t>
            </a:r>
            <a:r>
              <a:rPr lang="zh-CN" altLang="en-US" sz="1000" smtClean="0"/>
              <a:t>文件夹中</a:t>
            </a:r>
            <a:endParaRPr lang="zh-CN" altLang="en-US" sz="1000" smtClean="0">
              <a:latin typeface="宋体" panose="02010600030101010101" pitchFamily="2" charset="-122"/>
            </a:endParaRPr>
          </a:p>
          <a:p>
            <a:pPr eaLnBrk="1" hangingPunct="1"/>
            <a:endParaRPr lang="en-US" altLang="zh-CN" sz="1000" smtClean="0">
              <a:latin typeface="宋体" panose="02010600030101010101" pitchFamily="2"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ChangeArrowheads="1" noTextEdit="1"/>
          </p:cNvSpPr>
          <p:nvPr>
            <p:ph type="sldImg"/>
          </p:nvPr>
        </p:nvSpPr>
        <p:spPr>
          <a:xfrm>
            <a:off x="381000" y="685800"/>
            <a:ext cx="6096000" cy="3429000"/>
          </a:xfrm>
          <a:solidFill>
            <a:srgbClr val="FFFFFF"/>
          </a:solidFill>
        </p:spPr>
      </p:sp>
      <p:sp>
        <p:nvSpPr>
          <p:cNvPr id="266243"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1000" smtClean="0"/>
              <a:t>    适于数据有效滞后于控制信号有效的场合</a:t>
            </a:r>
            <a:r>
              <a:rPr lang="en-US" altLang="zh-CN" sz="1000" smtClean="0"/>
              <a:t>——</a:t>
            </a:r>
            <a:r>
              <a:rPr lang="zh-CN" altLang="en-US" sz="1000" smtClean="0"/>
              <a:t>使时钟信号有效维持一段时间，以便等待数据变为有效。</a:t>
            </a:r>
          </a:p>
          <a:p>
            <a:pPr eaLnBrk="1" hangingPunct="1"/>
            <a:r>
              <a:rPr lang="zh-CN" altLang="en-US" sz="1000" smtClean="0"/>
              <a:t>    数据锁存器有两个状态：（</a:t>
            </a:r>
            <a:r>
              <a:rPr lang="en-US" altLang="zh-CN" sz="1000" smtClean="0"/>
              <a:t>1</a:t>
            </a:r>
            <a:r>
              <a:rPr lang="zh-CN" altLang="en-US" sz="1000" smtClean="0"/>
              <a:t>）输入状态</a:t>
            </a:r>
            <a:r>
              <a:rPr lang="en-US" altLang="zh-CN" sz="1000" smtClean="0"/>
              <a:t>——</a:t>
            </a:r>
            <a:r>
              <a:rPr lang="zh-CN" altLang="en-US" sz="1000" smtClean="0"/>
              <a:t>当时钟信号为高电平时，将输入信号打入锁存器，输出完全随输入变化；（</a:t>
            </a:r>
            <a:r>
              <a:rPr lang="en-US" altLang="zh-CN" sz="1000" smtClean="0"/>
              <a:t>2</a:t>
            </a:r>
            <a:r>
              <a:rPr lang="zh-CN" altLang="en-US" sz="1000" smtClean="0"/>
              <a:t>）锁存状态</a:t>
            </a:r>
            <a:r>
              <a:rPr lang="en-US" altLang="zh-CN" sz="1000" smtClean="0"/>
              <a:t>——</a:t>
            </a:r>
            <a:r>
              <a:rPr lang="zh-CN" altLang="en-US" sz="1000" smtClean="0"/>
              <a:t>当时钟信号为低电平时，锁存原来已打入的数据，输出不随当前输入信号的变化而变化。</a:t>
            </a:r>
            <a:endParaRPr lang="zh-CN" altLang="en-US" sz="1000" smtClean="0">
              <a:latin typeface="宋体" panose="02010600030101010101" pitchFamily="2" charset="-122"/>
            </a:endParaRPr>
          </a:p>
          <a:p>
            <a:pPr algn="just" eaLnBrk="1" hangingPunct="1"/>
            <a:r>
              <a:rPr lang="zh-CN" altLang="en-US" sz="1000" smtClean="0"/>
              <a:t>    所有文件位于</a:t>
            </a:r>
            <a:r>
              <a:rPr lang="en-US" altLang="zh-CN" sz="1000" smtClean="0">
                <a:latin typeface="宋体" panose="02010600030101010101" pitchFamily="2" charset="-122"/>
              </a:rPr>
              <a:t>latch</a:t>
            </a:r>
            <a:r>
              <a:rPr lang="zh-CN" altLang="en-US" sz="1000" smtClean="0"/>
              <a:t>文件夹中。</a:t>
            </a:r>
            <a:endParaRPr lang="zh-CN" altLang="en-US" sz="1000" smtClean="0">
              <a:latin typeface="宋体" panose="02010600030101010101" pitchFamily="2" charset="-122"/>
            </a:endParaRPr>
          </a:p>
          <a:p>
            <a:pPr eaLnBrk="1" hangingPunct="1"/>
            <a:endParaRPr lang="en-US" altLang="zh-CN" sz="1000" smtClean="0">
              <a:latin typeface="宋体" panose="02010600030101010101" pitchFamily="2"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Rot="1" noChangeAspect="1" noChangeArrowheads="1" noTextEdit="1"/>
          </p:cNvSpPr>
          <p:nvPr>
            <p:ph type="sldImg"/>
          </p:nvPr>
        </p:nvSpPr>
        <p:spPr>
          <a:xfrm>
            <a:off x="381000" y="685800"/>
            <a:ext cx="6096000" cy="3429000"/>
          </a:xfrm>
          <a:solidFill>
            <a:srgbClr val="FFFFFF"/>
          </a:solidFill>
        </p:spPr>
      </p:sp>
      <p:sp>
        <p:nvSpPr>
          <p:cNvPr id="267267"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1000" smtClean="0"/>
              <a:t>用</a:t>
            </a:r>
            <a:r>
              <a:rPr lang="en-US" altLang="zh-CN" sz="1000" smtClean="0">
                <a:solidFill>
                  <a:srgbClr val="CC3300"/>
                </a:solidFill>
              </a:rPr>
              <a:t>assign</a:t>
            </a:r>
            <a:r>
              <a:rPr lang="zh-CN" altLang="en-US" sz="1000" smtClean="0"/>
              <a:t>语句：</a:t>
            </a:r>
            <a:r>
              <a:rPr lang="en-US" altLang="zh-CN" sz="1000" smtClean="0">
                <a:solidFill>
                  <a:srgbClr val="FF0066"/>
                </a:solidFill>
              </a:rPr>
              <a:t>assign</a:t>
            </a:r>
            <a:r>
              <a:rPr lang="en-US" altLang="zh-CN" sz="1000" smtClean="0"/>
              <a:t> q=clk?d:q; </a:t>
            </a:r>
            <a:endParaRPr lang="zh-CN" altLang="zh-CN" sz="1000" smtClean="0">
              <a:latin typeface="宋体" panose="02010600030101010101" pitchFamily="2"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Rot="1" noChangeAspect="1" noChangeArrowheads="1" noTextEdit="1"/>
          </p:cNvSpPr>
          <p:nvPr>
            <p:ph type="sldImg"/>
          </p:nvPr>
        </p:nvSpPr>
        <p:spPr>
          <a:xfrm>
            <a:off x="381000" y="685800"/>
            <a:ext cx="6096000" cy="3429000"/>
          </a:xfrm>
          <a:solidFill>
            <a:srgbClr val="FFFFFF"/>
          </a:solidFill>
        </p:spPr>
      </p:sp>
      <p:sp>
        <p:nvSpPr>
          <p:cNvPr id="268291"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1000" dirty="0" smtClean="0">
                <a:latin typeface="宋体" panose="02010600030101010101" pitchFamily="2" charset="-122"/>
              </a:rPr>
              <a:t>位于</a:t>
            </a:r>
            <a:r>
              <a:rPr lang="en-US" altLang="zh-CN" sz="1000" dirty="0" smtClean="0">
                <a:latin typeface="宋体" panose="02010600030101010101" pitchFamily="2" charset="-122"/>
              </a:rPr>
              <a:t>latch</a:t>
            </a:r>
            <a:r>
              <a:rPr lang="zh-CN" altLang="en-US" sz="1000" dirty="0" smtClean="0">
                <a:latin typeface="宋体" panose="02010600030101010101" pitchFamily="2" charset="-122"/>
              </a:rPr>
              <a:t>文件夹中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Rot="1" noChangeAspect="1" noChangeArrowheads="1" noTextEdit="1"/>
          </p:cNvSpPr>
          <p:nvPr>
            <p:ph type="sldImg"/>
          </p:nvPr>
        </p:nvSpPr>
        <p:spPr>
          <a:xfrm>
            <a:off x="381000" y="685800"/>
            <a:ext cx="6096000" cy="3429000"/>
          </a:xfrm>
          <a:solidFill>
            <a:srgbClr val="FFFFFF"/>
          </a:solidFill>
        </p:spPr>
      </p:sp>
      <p:sp>
        <p:nvSpPr>
          <p:cNvPr id="26931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z="1000" smtClean="0">
              <a:latin typeface="宋体" panose="02010600030101010101" pitchFamily="2"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Rot="1" noChangeAspect="1" noChangeArrowheads="1" noTextEdit="1"/>
          </p:cNvSpPr>
          <p:nvPr>
            <p:ph type="sldImg"/>
          </p:nvPr>
        </p:nvSpPr>
        <p:spPr>
          <a:xfrm>
            <a:off x="381000" y="685800"/>
            <a:ext cx="6096000" cy="3429000"/>
          </a:xfrm>
          <a:solidFill>
            <a:srgbClr val="FFFFFF"/>
          </a:solidFill>
        </p:spPr>
      </p:sp>
      <p:sp>
        <p:nvSpPr>
          <p:cNvPr id="270339"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sz="1000" smtClean="0"/>
              <a:t> </a:t>
            </a:r>
            <a:r>
              <a:rPr lang="en-US" altLang="zh-CN" sz="1000" smtClean="0">
                <a:solidFill>
                  <a:srgbClr val="FF0066"/>
                </a:solidFill>
              </a:rPr>
              <a:t>assign</a:t>
            </a:r>
            <a:r>
              <a:rPr lang="en-US" altLang="zh-CN" sz="1000" smtClean="0"/>
              <a:t> qout=clk?data:qout; </a:t>
            </a:r>
            <a:endParaRPr lang="zh-CN" altLang="zh-CN" sz="1000" smtClean="0">
              <a:latin typeface="宋体" panose="02010600030101010101" pitchFamily="2"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Rot="1" noChangeAspect="1" noChangeArrowheads="1" noTextEdit="1"/>
          </p:cNvSpPr>
          <p:nvPr>
            <p:ph type="sldImg"/>
          </p:nvPr>
        </p:nvSpPr>
        <p:spPr>
          <a:xfrm>
            <a:off x="381000" y="685800"/>
            <a:ext cx="6096000" cy="3429000"/>
          </a:xfrm>
        </p:spPr>
      </p:sp>
      <p:sp>
        <p:nvSpPr>
          <p:cNvPr id="271363"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幻灯片图像占位符 1"/>
          <p:cNvSpPr>
            <a:spLocks noGrp="1" noRot="1" noChangeAspect="1" noTextEdit="1"/>
          </p:cNvSpPr>
          <p:nvPr>
            <p:ph type="sldImg"/>
          </p:nvPr>
        </p:nvSpPr>
        <p:spPr>
          <a:xfrm>
            <a:off x="381000" y="685800"/>
            <a:ext cx="6096000" cy="3429000"/>
          </a:xfrm>
        </p:spPr>
      </p:sp>
      <p:sp>
        <p:nvSpPr>
          <p:cNvPr id="272387" name="备注占位符 2"/>
          <p:cNvSpPr>
            <a:spLocks noGrp="1"/>
          </p:cNvSpPr>
          <p:nvPr>
            <p:ph type="body" idx="1"/>
          </p:nvPr>
        </p:nvSpPr>
        <p:spPr>
          <a:noFill/>
        </p:spPr>
        <p:txBody>
          <a:bodyPr/>
          <a:lstStyle/>
          <a:p>
            <a:pPr eaLnBrk="1" hangingPunct="1"/>
            <a:r>
              <a:rPr lang="zh-CN" altLang="en-US" dirty="0" smtClean="0"/>
              <a:t>    参见王尔乾书</a:t>
            </a:r>
            <a:r>
              <a:rPr lang="en-US" altLang="zh-CN" dirty="0" smtClean="0"/>
              <a:t>P194</a:t>
            </a:r>
          </a:p>
          <a:p>
            <a:pPr eaLnBrk="1" hangingPunct="1"/>
            <a:r>
              <a:rPr kumimoji="1" lang="zh-CN" altLang="en-US" dirty="0" smtClean="0">
                <a:latin typeface="楷体_GB2312" panose="02010609030101010101" charset="-122"/>
                <a:ea typeface="楷体_GB2312" panose="02010609030101010101" charset="-122"/>
              </a:rPr>
              <a:t>     二进制数的乘法运算可通过</a:t>
            </a:r>
            <a:r>
              <a:rPr kumimoji="1" lang="zh-CN" altLang="en-US" dirty="0" smtClean="0">
                <a:ea typeface="楷体_GB2312" panose="02010609030101010101" charset="-122"/>
              </a:rPr>
              <a:t>“</a:t>
            </a:r>
            <a:r>
              <a:rPr kumimoji="1" lang="zh-CN" altLang="en-US" dirty="0" smtClean="0">
                <a:latin typeface="楷体_GB2312" panose="02010609030101010101" charset="-122"/>
                <a:ea typeface="楷体_GB2312" panose="02010609030101010101" charset="-122"/>
              </a:rPr>
              <a:t>被乘数（或零）</a:t>
            </a:r>
            <a:r>
              <a:rPr kumimoji="1" lang="zh-CN" altLang="en-US" dirty="0" smtClean="0">
                <a:solidFill>
                  <a:srgbClr val="990033"/>
                </a:solidFill>
                <a:latin typeface="楷体_GB2312" panose="02010609030101010101" charset="-122"/>
                <a:ea typeface="楷体_GB2312" panose="02010609030101010101" charset="-122"/>
              </a:rPr>
              <a:t>左移</a:t>
            </a:r>
            <a:r>
              <a:rPr kumimoji="1" lang="en-US" altLang="zh-CN" dirty="0" smtClean="0">
                <a:latin typeface="楷体_GB2312" panose="02010609030101010101" charset="-122"/>
                <a:ea typeface="楷体_GB2312" panose="02010609030101010101" charset="-122"/>
              </a:rPr>
              <a:t>1</a:t>
            </a:r>
            <a:r>
              <a:rPr kumimoji="1" lang="zh-CN" altLang="en-US" dirty="0" smtClean="0">
                <a:latin typeface="楷体_GB2312" panose="02010609030101010101" charset="-122"/>
                <a:ea typeface="楷体_GB2312" panose="02010609030101010101" charset="-122"/>
              </a:rPr>
              <a:t>位</a:t>
            </a:r>
            <a:r>
              <a:rPr kumimoji="1" lang="zh-CN" altLang="en-US" dirty="0" smtClean="0">
                <a:ea typeface="楷体_GB2312" panose="02010609030101010101" charset="-122"/>
              </a:rPr>
              <a:t>”</a:t>
            </a:r>
            <a:r>
              <a:rPr kumimoji="1" lang="zh-CN" altLang="en-US" dirty="0" smtClean="0">
                <a:latin typeface="楷体_GB2312" panose="02010609030101010101" charset="-122"/>
                <a:ea typeface="楷体_GB2312" panose="02010609030101010101" charset="-122"/>
              </a:rPr>
              <a:t>和</a:t>
            </a:r>
            <a:r>
              <a:rPr kumimoji="1" lang="zh-CN" altLang="en-US" dirty="0" smtClean="0">
                <a:ea typeface="楷体_GB2312" panose="02010609030101010101" charset="-122"/>
              </a:rPr>
              <a:t>“</a:t>
            </a:r>
            <a:r>
              <a:rPr kumimoji="1" lang="zh-CN" altLang="en-US" dirty="0" smtClean="0">
                <a:latin typeface="楷体_GB2312" panose="02010609030101010101" charset="-122"/>
                <a:ea typeface="楷体_GB2312" panose="02010609030101010101" charset="-122"/>
              </a:rPr>
              <a:t>被乘数（或零）与部分积</a:t>
            </a:r>
            <a:r>
              <a:rPr kumimoji="1" lang="zh-CN" altLang="en-US" dirty="0" smtClean="0">
                <a:solidFill>
                  <a:srgbClr val="990033"/>
                </a:solidFill>
                <a:latin typeface="楷体_GB2312" panose="02010609030101010101" charset="-122"/>
                <a:ea typeface="楷体_GB2312" panose="02010609030101010101" charset="-122"/>
              </a:rPr>
              <a:t>相加</a:t>
            </a:r>
            <a:r>
              <a:rPr kumimoji="1" lang="zh-CN" altLang="en-US" dirty="0" smtClean="0">
                <a:ea typeface="楷体_GB2312" panose="02010609030101010101" charset="-122"/>
              </a:rPr>
              <a:t>”</a:t>
            </a:r>
            <a:r>
              <a:rPr kumimoji="1" lang="zh-CN" altLang="en-US" dirty="0" smtClean="0">
                <a:latin typeface="楷体_GB2312" panose="02010609030101010101" charset="-122"/>
                <a:ea typeface="楷体_GB2312" panose="02010609030101010101" charset="-122"/>
              </a:rPr>
              <a:t>两种操作完成。</a:t>
            </a:r>
            <a:endParaRPr kumimoji="1" lang="en-US" altLang="zh-CN" dirty="0" smtClean="0">
              <a:latin typeface="楷体_GB2312" panose="02010609030101010101" charset="-122"/>
              <a:ea typeface="楷体_GB2312" panose="02010609030101010101" charset="-122"/>
            </a:endParaRPr>
          </a:p>
          <a:p>
            <a:pPr eaLnBrk="1" hangingPunct="1"/>
            <a:r>
              <a:rPr lang="zh-CN" altLang="en-US" dirty="0" smtClean="0"/>
              <a:t>    第</a:t>
            </a:r>
            <a:r>
              <a:rPr lang="en-US" altLang="zh-CN" dirty="0" smtClean="0"/>
              <a:t>2</a:t>
            </a:r>
            <a:r>
              <a:rPr lang="zh-CN" altLang="en-US" dirty="0" smtClean="0"/>
              <a:t>章</a:t>
            </a:r>
            <a:r>
              <a:rPr lang="en-US" altLang="zh-CN" dirty="0" smtClean="0">
                <a:solidFill>
                  <a:srgbClr val="FF0066"/>
                </a:solidFill>
              </a:rPr>
              <a:t>【</a:t>
            </a:r>
            <a:r>
              <a:rPr lang="zh-CN" altLang="en-US" dirty="0" smtClean="0">
                <a:solidFill>
                  <a:srgbClr val="FF0066"/>
                </a:solidFill>
              </a:rPr>
              <a:t>例</a:t>
            </a:r>
            <a:r>
              <a:rPr kumimoji="1" lang="en-US" altLang="zh-CN" dirty="0" smtClean="0">
                <a:solidFill>
                  <a:srgbClr val="FF0066"/>
                </a:solidFill>
              </a:rPr>
              <a:t>2.35</a:t>
            </a:r>
            <a:r>
              <a:rPr lang="en-US" altLang="zh-CN" dirty="0" smtClean="0">
                <a:solidFill>
                  <a:srgbClr val="FF0066"/>
                </a:solidFill>
              </a:rPr>
              <a:t> 】</a:t>
            </a:r>
            <a:r>
              <a:rPr lang="zh-CN" altLang="en-US" dirty="0" smtClean="0"/>
              <a:t>用</a:t>
            </a:r>
            <a:r>
              <a:rPr lang="en-US" altLang="zh-CN" dirty="0" smtClean="0"/>
              <a:t>for</a:t>
            </a:r>
            <a:r>
              <a:rPr lang="zh-CN" altLang="en-US" dirty="0" smtClean="0"/>
              <a:t>语句实现两个</a:t>
            </a:r>
            <a:r>
              <a:rPr lang="en-US" altLang="zh-CN" dirty="0" smtClean="0"/>
              <a:t>8</a:t>
            </a:r>
            <a:r>
              <a:rPr lang="zh-CN" altLang="en-US" dirty="0" smtClean="0"/>
              <a:t>位二进制数乘法</a:t>
            </a:r>
            <a:endParaRPr lang="en-US" altLang="zh-CN" dirty="0" smtClean="0"/>
          </a:p>
          <a:p>
            <a:pPr eaLnBrk="1" hangingPunct="1"/>
            <a:r>
              <a:rPr kumimoji="1" lang="en-US" altLang="zh-CN" dirty="0" smtClean="0">
                <a:latin typeface="楷体_GB2312" panose="02010609030101010101" charset="-122"/>
                <a:ea typeface="楷体_GB2312" panose="02010609030101010101" charset="-122"/>
              </a:rPr>
              <a:t>    always @(a or b)</a:t>
            </a:r>
          </a:p>
          <a:p>
            <a:pPr eaLnBrk="1" hangingPunct="1"/>
            <a:r>
              <a:rPr kumimoji="1" lang="en-US" altLang="zh-CN" dirty="0" smtClean="0">
                <a:latin typeface="楷体_GB2312" panose="02010609030101010101" charset="-122"/>
                <a:ea typeface="楷体_GB2312" panose="02010609030101010101" charset="-122"/>
              </a:rPr>
              <a:t>      begin</a:t>
            </a:r>
          </a:p>
          <a:p>
            <a:pPr eaLnBrk="1" hangingPunct="1"/>
            <a:r>
              <a:rPr kumimoji="1" lang="en-US" altLang="zh-CN" dirty="0" smtClean="0">
                <a:latin typeface="楷体_GB2312" panose="02010609030101010101" charset="-122"/>
                <a:ea typeface="楷体_GB2312" panose="02010609030101010101" charset="-122"/>
              </a:rPr>
              <a:t>        outcome=0;</a:t>
            </a:r>
          </a:p>
          <a:p>
            <a:pPr eaLnBrk="1" hangingPunct="1"/>
            <a:r>
              <a:rPr kumimoji="1" lang="en-US" altLang="zh-CN" dirty="0" smtClean="0">
                <a:latin typeface="楷体_GB2312" panose="02010609030101010101" charset="-122"/>
                <a:ea typeface="楷体_GB2312" panose="02010609030101010101" charset="-122"/>
              </a:rPr>
              <a:t>        for(</a:t>
            </a:r>
            <a:r>
              <a:rPr kumimoji="1" lang="en-US" altLang="zh-CN" dirty="0" err="1" smtClean="0">
                <a:latin typeface="楷体_GB2312" panose="02010609030101010101" charset="-122"/>
                <a:ea typeface="楷体_GB2312" panose="02010609030101010101" charset="-122"/>
              </a:rPr>
              <a:t>i</a:t>
            </a:r>
            <a:r>
              <a:rPr kumimoji="1" lang="en-US" altLang="zh-CN" dirty="0" smtClean="0">
                <a:latin typeface="楷体_GB2312" panose="02010609030101010101" charset="-122"/>
                <a:ea typeface="楷体_GB2312" panose="02010609030101010101" charset="-122"/>
              </a:rPr>
              <a:t>=1;i&lt;=8; </a:t>
            </a:r>
            <a:r>
              <a:rPr kumimoji="1" lang="en-US" altLang="zh-CN" dirty="0" err="1" smtClean="0">
                <a:latin typeface="楷体_GB2312" panose="02010609030101010101" charset="-122"/>
                <a:ea typeface="楷体_GB2312" panose="02010609030101010101" charset="-122"/>
              </a:rPr>
              <a:t>i</a:t>
            </a:r>
            <a:r>
              <a:rPr kumimoji="1" lang="en-US" altLang="zh-CN" dirty="0" smtClean="0">
                <a:latin typeface="楷体_GB2312" panose="02010609030101010101" charset="-122"/>
                <a:ea typeface="楷体_GB2312" panose="02010609030101010101" charset="-122"/>
              </a:rPr>
              <a:t>=i+1)</a:t>
            </a:r>
          </a:p>
          <a:p>
            <a:pPr eaLnBrk="1" hangingPunct="1"/>
            <a:r>
              <a:rPr kumimoji="1" lang="en-US" altLang="zh-CN" dirty="0" smtClean="0">
                <a:latin typeface="楷体_GB2312" panose="02010609030101010101" charset="-122"/>
                <a:ea typeface="楷体_GB2312" panose="02010609030101010101" charset="-122"/>
              </a:rPr>
              <a:t>          if(b(</a:t>
            </a:r>
            <a:r>
              <a:rPr kumimoji="1" lang="en-US" altLang="zh-CN" dirty="0" err="1" smtClean="0">
                <a:latin typeface="楷体_GB2312" panose="02010609030101010101" charset="-122"/>
                <a:ea typeface="楷体_GB2312" panose="02010609030101010101" charset="-122"/>
              </a:rPr>
              <a:t>i</a:t>
            </a:r>
            <a:r>
              <a:rPr kumimoji="1" lang="en-US" altLang="zh-CN" dirty="0" smtClean="0">
                <a:latin typeface="楷体_GB2312" panose="02010609030101010101" charset="-122"/>
                <a:ea typeface="楷体_GB2312" panose="02010609030101010101" charset="-122"/>
              </a:rPr>
              <a:t>)) outcome=outcome+(a&lt;&lt;(i-1));</a:t>
            </a:r>
          </a:p>
          <a:p>
            <a:pPr eaLnBrk="1" hangingPunct="1"/>
            <a:r>
              <a:rPr kumimoji="1" lang="en-US" altLang="zh-CN" dirty="0" smtClean="0">
                <a:latin typeface="楷体_GB2312" panose="02010609030101010101" charset="-122"/>
                <a:ea typeface="楷体_GB2312" panose="02010609030101010101" charset="-122"/>
              </a:rPr>
              <a:t>      end</a:t>
            </a:r>
          </a:p>
          <a:p>
            <a:pPr eaLnBrk="1" hangingPunct="1"/>
            <a:endParaRPr lang="zh-CN" altLang="en-US" dirty="0" smtClean="0"/>
          </a:p>
        </p:txBody>
      </p:sp>
      <p:sp>
        <p:nvSpPr>
          <p:cNvPr id="272388" name="灯片编号占位符 3"/>
          <p:cNvSpPr txBox="1">
            <a:spLocks noGrp="1"/>
          </p:cNvSpPr>
          <p:nvPr/>
        </p:nvSpPr>
        <p:spPr bwMode="auto">
          <a:xfrm>
            <a:off x="3886200" y="8686800"/>
            <a:ext cx="2971800" cy="457200"/>
          </a:xfrm>
          <a:prstGeom prst="rect">
            <a:avLst/>
          </a:prstGeom>
          <a:noFill/>
          <a:ln w="9525">
            <a:noFill/>
            <a:miter lim="800000"/>
          </a:ln>
        </p:spPr>
        <p:txBody>
          <a:bodyPr anchor="b"/>
          <a:lstStyle/>
          <a:p>
            <a:pPr algn="r" eaLnBrk="0" hangingPunct="0">
              <a:lnSpc>
                <a:spcPct val="100000"/>
              </a:lnSpc>
              <a:spcBef>
                <a:spcPct val="0"/>
              </a:spcBef>
            </a:pPr>
            <a:fld id="{C607E442-B245-4807-9BCE-5A9A9ACD5583}" type="slidenum">
              <a:rPr lang="ko-KR" altLang="en-US" sz="1200">
                <a:solidFill>
                  <a:schemeClr val="accent1"/>
                </a:solidFill>
                <a:latin typeface="Lucida Sans Unicode" panose="020B0602030504020204" pitchFamily="34" charset="0"/>
                <a:ea typeface="Gulim" panose="020B0600000101010101" pitchFamily="50" charset="-127"/>
              </a:rPr>
              <a:pPr algn="r" eaLnBrk="0" hangingPunct="0">
                <a:lnSpc>
                  <a:spcPct val="100000"/>
                </a:lnSpc>
                <a:spcBef>
                  <a:spcPct val="0"/>
                </a:spcBef>
              </a:pPr>
              <a:t>67</a:t>
            </a:fld>
            <a:endParaRPr lang="en-US" altLang="ko-KR" sz="1200">
              <a:solidFill>
                <a:schemeClr val="accent1"/>
              </a:solidFill>
              <a:latin typeface="Lucida Sans Unicode" panose="020B0602030504020204" pitchFamily="34" charset="0"/>
              <a:ea typeface="Gulim" panose="020B0600000101010101" pitchFamily="50" charset="-127"/>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幻灯片图像占位符 1"/>
          <p:cNvSpPr>
            <a:spLocks noGrp="1" noRot="1" noChangeAspect="1" noTextEdit="1"/>
          </p:cNvSpPr>
          <p:nvPr>
            <p:ph type="sldImg"/>
          </p:nvPr>
        </p:nvSpPr>
        <p:spPr>
          <a:xfrm>
            <a:off x="381000" y="685800"/>
            <a:ext cx="6096000" cy="3429000"/>
          </a:xfrm>
        </p:spPr>
      </p:sp>
      <p:sp>
        <p:nvSpPr>
          <p:cNvPr id="273411" name="备注占位符 2"/>
          <p:cNvSpPr>
            <a:spLocks noGrp="1"/>
          </p:cNvSpPr>
          <p:nvPr>
            <p:ph type="body" idx="1"/>
          </p:nvPr>
        </p:nvSpPr>
        <p:spPr>
          <a:noFill/>
        </p:spPr>
        <p:txBody>
          <a:bodyPr/>
          <a:lstStyle/>
          <a:p>
            <a:pPr eaLnBrk="1" hangingPunct="1"/>
            <a:r>
              <a:rPr lang="zh-CN" altLang="en-US" smtClean="0"/>
              <a:t>由于在移位寄存器中，要求每来一个时钟脉冲，寄存器中数据就顺序向左或向右移一位。因此在构成移位寄存器时，必须采用</a:t>
            </a:r>
            <a:r>
              <a:rPr lang="zh-CN" altLang="en-US" smtClean="0">
                <a:solidFill>
                  <a:srgbClr val="CC0066"/>
                </a:solidFill>
              </a:rPr>
              <a:t>边沿</a:t>
            </a:r>
            <a:r>
              <a:rPr lang="zh-CN" altLang="en-US" smtClean="0"/>
              <a:t>触发或</a:t>
            </a:r>
            <a:r>
              <a:rPr lang="zh-CN" altLang="en-US" smtClean="0">
                <a:solidFill>
                  <a:srgbClr val="CC0066"/>
                </a:solidFill>
              </a:rPr>
              <a:t>主从</a:t>
            </a:r>
            <a:r>
              <a:rPr lang="zh-CN" altLang="en-US" smtClean="0"/>
              <a:t>触发方式的触发器，而不能采用电位触发的触发器，否则会产生空翻现象！</a:t>
            </a:r>
          </a:p>
        </p:txBody>
      </p:sp>
      <p:sp>
        <p:nvSpPr>
          <p:cNvPr id="273412" name="灯片编号占位符 3"/>
          <p:cNvSpPr txBox="1">
            <a:spLocks noGrp="1"/>
          </p:cNvSpPr>
          <p:nvPr/>
        </p:nvSpPr>
        <p:spPr bwMode="auto">
          <a:xfrm>
            <a:off x="3886200" y="8686800"/>
            <a:ext cx="2971800" cy="457200"/>
          </a:xfrm>
          <a:prstGeom prst="rect">
            <a:avLst/>
          </a:prstGeom>
          <a:noFill/>
          <a:ln w="9525">
            <a:noFill/>
            <a:miter lim="800000"/>
          </a:ln>
        </p:spPr>
        <p:txBody>
          <a:bodyPr anchor="b"/>
          <a:lstStyle/>
          <a:p>
            <a:pPr algn="r" eaLnBrk="0" hangingPunct="0">
              <a:lnSpc>
                <a:spcPct val="100000"/>
              </a:lnSpc>
              <a:spcBef>
                <a:spcPct val="0"/>
              </a:spcBef>
            </a:pPr>
            <a:fld id="{9E7FB279-7003-4132-B562-1BD0A735943D}" type="slidenum">
              <a:rPr lang="ko-KR" altLang="en-US" sz="1200">
                <a:solidFill>
                  <a:schemeClr val="accent1"/>
                </a:solidFill>
                <a:latin typeface="Lucida Sans Unicode" panose="020B0602030504020204" pitchFamily="34" charset="0"/>
                <a:ea typeface="Gulim" panose="020B0600000101010101" pitchFamily="50" charset="-127"/>
              </a:rPr>
              <a:pPr algn="r" eaLnBrk="0" hangingPunct="0">
                <a:lnSpc>
                  <a:spcPct val="100000"/>
                </a:lnSpc>
                <a:spcBef>
                  <a:spcPct val="0"/>
                </a:spcBef>
              </a:pPr>
              <a:t>68</a:t>
            </a:fld>
            <a:endParaRPr lang="en-US" altLang="ko-KR" sz="1200">
              <a:solidFill>
                <a:schemeClr val="accent1"/>
              </a:solidFill>
              <a:latin typeface="Lucida Sans Unicode" panose="020B0602030504020204" pitchFamily="34" charset="0"/>
              <a:ea typeface="Gulim" panose="020B0600000101010101" pitchFamily="50" charset="-127"/>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幻灯片图像占位符 1"/>
          <p:cNvSpPr>
            <a:spLocks noGrp="1" noRot="1" noChangeAspect="1" noTextEdit="1"/>
          </p:cNvSpPr>
          <p:nvPr>
            <p:ph type="sldImg"/>
          </p:nvPr>
        </p:nvSpPr>
        <p:spPr>
          <a:xfrm>
            <a:off x="381000" y="685800"/>
            <a:ext cx="6096000" cy="3429000"/>
          </a:xfrm>
        </p:spPr>
      </p:sp>
      <p:sp>
        <p:nvSpPr>
          <p:cNvPr id="274435" name="备注占位符 2"/>
          <p:cNvSpPr>
            <a:spLocks noGrp="1"/>
          </p:cNvSpPr>
          <p:nvPr>
            <p:ph type="body" idx="1"/>
          </p:nvPr>
        </p:nvSpPr>
        <p:spPr>
          <a:noFill/>
        </p:spPr>
        <p:txBody>
          <a:bodyPr/>
          <a:lstStyle/>
          <a:p>
            <a:pPr eaLnBrk="1" hangingPunct="1"/>
            <a:r>
              <a:rPr lang="zh-CN" altLang="zh-CN" dirty="0" smtClean="0"/>
              <a:t>从时序图中可以看出，经过</a:t>
            </a:r>
            <a:r>
              <a:rPr lang="en-US" altLang="zh-CN" dirty="0" smtClean="0"/>
              <a:t>4</a:t>
            </a:r>
            <a:r>
              <a:rPr lang="zh-CN" altLang="zh-CN" dirty="0" smtClean="0"/>
              <a:t>个</a:t>
            </a:r>
            <a:r>
              <a:rPr lang="en-US" altLang="zh-CN" dirty="0" smtClean="0"/>
              <a:t>CP</a:t>
            </a:r>
            <a:r>
              <a:rPr lang="zh-CN" altLang="zh-CN" dirty="0" smtClean="0"/>
              <a:t>后，</a:t>
            </a:r>
            <a:r>
              <a:rPr lang="zh-CN" altLang="en-US" dirty="0" smtClean="0"/>
              <a:t>从</a:t>
            </a:r>
            <a:r>
              <a:rPr lang="en-US" altLang="zh-CN" dirty="0" smtClean="0"/>
              <a:t>D</a:t>
            </a:r>
            <a:r>
              <a:rPr lang="en-US" altLang="zh-CN" sz="1200" kern="1200" baseline="-25000" dirty="0" smtClean="0">
                <a:solidFill>
                  <a:schemeClr val="tx1"/>
                </a:solidFill>
                <a:latin typeface="Arial" panose="020B0604020202020204" pitchFamily="34" charset="0"/>
                <a:ea typeface="宋体" panose="02010600030101010101" pitchFamily="2" charset="-122"/>
                <a:cs typeface="+mn-cs"/>
              </a:rPr>
              <a:t>IR</a:t>
            </a:r>
            <a:r>
              <a:rPr lang="zh-CN" altLang="en-US" dirty="0" smtClean="0"/>
              <a:t>最先输入的“</a:t>
            </a:r>
            <a:r>
              <a:rPr lang="en-US" altLang="zh-CN" dirty="0" smtClean="0"/>
              <a:t>1</a:t>
            </a:r>
            <a:r>
              <a:rPr lang="zh-CN" altLang="en-US" dirty="0" smtClean="0"/>
              <a:t>”移到了最右边的触发器中，使</a:t>
            </a:r>
            <a:r>
              <a:rPr lang="en-US" altLang="zh-CN" dirty="0" smtClean="0"/>
              <a:t>Q</a:t>
            </a:r>
            <a:r>
              <a:rPr lang="en-US" altLang="zh-CN" baseline="-25000" dirty="0" smtClean="0"/>
              <a:t>3</a:t>
            </a:r>
            <a:r>
              <a:rPr lang="en-US" altLang="zh-CN" dirty="0" smtClean="0"/>
              <a:t>=1</a:t>
            </a:r>
            <a:r>
              <a:rPr lang="zh-CN" altLang="en-US" dirty="0" smtClean="0"/>
              <a:t>；同时，</a:t>
            </a:r>
            <a:r>
              <a:rPr lang="zh-CN" altLang="zh-CN" dirty="0" smtClean="0"/>
              <a:t>串行输入的</a:t>
            </a:r>
            <a:r>
              <a:rPr lang="en-US" altLang="zh-CN" dirty="0" smtClean="0"/>
              <a:t>4</a:t>
            </a:r>
            <a:r>
              <a:rPr lang="zh-CN" altLang="zh-CN" dirty="0" smtClean="0"/>
              <a:t>位数码全部移入移位寄存器中，并从</a:t>
            </a:r>
            <a:r>
              <a:rPr lang="en-US" altLang="zh-CN" dirty="0" smtClean="0"/>
              <a:t>Q</a:t>
            </a:r>
            <a:r>
              <a:rPr lang="en-US" altLang="zh-CN" baseline="-25000" dirty="0" smtClean="0"/>
              <a:t>3</a:t>
            </a:r>
            <a:r>
              <a:rPr lang="en-US" altLang="zh-CN" dirty="0" smtClean="0"/>
              <a:t>Q</a:t>
            </a:r>
            <a:r>
              <a:rPr lang="en-US" altLang="zh-CN" baseline="-25000" dirty="0" smtClean="0"/>
              <a:t>2</a:t>
            </a:r>
            <a:r>
              <a:rPr lang="en-US" altLang="zh-CN" dirty="0" smtClean="0"/>
              <a:t>Q</a:t>
            </a:r>
            <a:r>
              <a:rPr lang="en-US" altLang="zh-CN" baseline="-25000" dirty="0" smtClean="0"/>
              <a:t>1</a:t>
            </a:r>
            <a:r>
              <a:rPr lang="en-US" altLang="zh-CN" dirty="0" smtClean="0"/>
              <a:t>Q</a:t>
            </a:r>
            <a:r>
              <a:rPr lang="en-US" altLang="zh-CN" baseline="-25000" dirty="0" smtClean="0"/>
              <a:t>0</a:t>
            </a:r>
            <a:r>
              <a:rPr lang="zh-CN" altLang="zh-CN" dirty="0" smtClean="0"/>
              <a:t>并行输出</a:t>
            </a:r>
            <a:r>
              <a:rPr lang="en-US" altLang="zh-CN" dirty="0" smtClean="0"/>
              <a:t>1011</a:t>
            </a:r>
            <a:r>
              <a:rPr lang="zh-CN" altLang="zh-CN" dirty="0" smtClean="0"/>
              <a:t>。</a:t>
            </a:r>
          </a:p>
        </p:txBody>
      </p:sp>
      <p:sp>
        <p:nvSpPr>
          <p:cNvPr id="274436" name="灯片编号占位符 3"/>
          <p:cNvSpPr txBox="1">
            <a:spLocks noGrp="1"/>
          </p:cNvSpPr>
          <p:nvPr/>
        </p:nvSpPr>
        <p:spPr bwMode="auto">
          <a:xfrm>
            <a:off x="3886200" y="8686800"/>
            <a:ext cx="2971800" cy="457200"/>
          </a:xfrm>
          <a:prstGeom prst="rect">
            <a:avLst/>
          </a:prstGeom>
          <a:noFill/>
          <a:ln w="9525">
            <a:noFill/>
            <a:miter lim="800000"/>
          </a:ln>
        </p:spPr>
        <p:txBody>
          <a:bodyPr anchor="b"/>
          <a:lstStyle/>
          <a:p>
            <a:pPr algn="r" eaLnBrk="0" hangingPunct="0">
              <a:lnSpc>
                <a:spcPct val="100000"/>
              </a:lnSpc>
              <a:spcBef>
                <a:spcPct val="0"/>
              </a:spcBef>
            </a:pPr>
            <a:fld id="{ED8B48C1-6C1C-483F-B00D-93EB3BBE4529}" type="slidenum">
              <a:rPr lang="ko-KR" altLang="en-US" sz="1200">
                <a:solidFill>
                  <a:schemeClr val="accent1"/>
                </a:solidFill>
                <a:latin typeface="Lucida Sans Unicode" panose="020B0602030504020204" pitchFamily="34" charset="0"/>
                <a:ea typeface="Gulim" panose="020B0600000101010101" pitchFamily="50" charset="-127"/>
              </a:rPr>
              <a:pPr algn="r" eaLnBrk="0" hangingPunct="0">
                <a:lnSpc>
                  <a:spcPct val="100000"/>
                </a:lnSpc>
                <a:spcBef>
                  <a:spcPct val="0"/>
                </a:spcBef>
              </a:pPr>
              <a:t>69</a:t>
            </a:fld>
            <a:endParaRPr lang="en-US" altLang="ko-KR" sz="1200">
              <a:solidFill>
                <a:schemeClr val="accent1"/>
              </a:solidFill>
              <a:latin typeface="Lucida Sans Unicode" panose="020B0602030504020204" pitchFamily="34" charset="0"/>
              <a:ea typeface="Gulim" panose="020B0600000101010101" pitchFamily="50" charset="-127"/>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xfrm>
            <a:off x="381000" y="685800"/>
            <a:ext cx="6096000" cy="3429000"/>
          </a:xfrm>
        </p:spPr>
      </p:sp>
      <p:sp>
        <p:nvSpPr>
          <p:cNvPr id="220163" name="Rectangle 3"/>
          <p:cNvSpPr>
            <a:spLocks noGrp="1" noChangeArrowheads="1"/>
          </p:cNvSpPr>
          <p:nvPr>
            <p:ph type="body" idx="1"/>
          </p:nvPr>
        </p:nvSpPr>
        <p:spPr>
          <a:xfrm>
            <a:off x="685800" y="4343400"/>
            <a:ext cx="5486400" cy="4114800"/>
          </a:xfrm>
          <a:noFill/>
        </p:spPr>
        <p:txBody>
          <a:bodyPr/>
          <a:lstStyle/>
          <a:p>
            <a:r>
              <a:rPr lang="zh-CN" altLang="en-US" sz="1000" dirty="0" smtClean="0"/>
              <a:t>    将驱动方程代入</a:t>
            </a:r>
            <a:r>
              <a:rPr lang="en-US" altLang="zh-CN" sz="1000" dirty="0" smtClean="0"/>
              <a:t>D</a:t>
            </a:r>
            <a:r>
              <a:rPr lang="zh-CN" altLang="en-US" sz="1000" dirty="0" smtClean="0"/>
              <a:t>触发器的特性方程得到状态方程</a:t>
            </a:r>
          </a:p>
          <a:p>
            <a:r>
              <a:rPr kumimoji="1" lang="zh-CN" altLang="en-US" dirty="0" smtClean="0"/>
              <a:t>    </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幻灯片图像占位符 1"/>
          <p:cNvSpPr>
            <a:spLocks noGrp="1" noRot="1" noChangeAspect="1" noTextEdit="1"/>
          </p:cNvSpPr>
          <p:nvPr>
            <p:ph type="sldImg"/>
          </p:nvPr>
        </p:nvSpPr>
        <p:spPr>
          <a:xfrm>
            <a:off x="381000" y="685800"/>
            <a:ext cx="6096000" cy="3429000"/>
          </a:xfrm>
        </p:spPr>
      </p:sp>
      <p:sp>
        <p:nvSpPr>
          <p:cNvPr id="275459" name="备注占位符 2"/>
          <p:cNvSpPr>
            <a:spLocks noGrp="1"/>
          </p:cNvSpPr>
          <p:nvPr>
            <p:ph type="body" idx="1"/>
          </p:nvPr>
        </p:nvSpPr>
        <p:spPr>
          <a:noFill/>
        </p:spPr>
        <p:txBody>
          <a:bodyPr/>
          <a:lstStyle/>
          <a:p>
            <a:pPr marL="742950" lvl="1" indent="-285750" algn="just">
              <a:spcBef>
                <a:spcPct val="0"/>
              </a:spcBef>
              <a:buClr>
                <a:srgbClr val="006666"/>
              </a:buClr>
              <a:buSzPct val="110000"/>
              <a:buFont typeface="Wingdings" panose="05000000000000000000" pitchFamily="2" charset="2"/>
              <a:buChar char="w"/>
            </a:pPr>
            <a:r>
              <a:rPr lang="zh-CN" altLang="en-US" smtClean="0"/>
              <a:t>串入并出</a:t>
            </a:r>
            <a:r>
              <a:rPr lang="en-US" altLang="zh-CN" smtClean="0"/>
              <a:t>——</a:t>
            </a:r>
            <a:r>
              <a:rPr lang="zh-CN" altLang="en-US" smtClean="0"/>
              <a:t>利用“串入并出”工作坊式，可以实现将串行数据转换为并行数据的“</a:t>
            </a:r>
            <a:r>
              <a:rPr lang="zh-CN" altLang="en-US" b="1" smtClean="0"/>
              <a:t>串并转换</a:t>
            </a:r>
            <a:r>
              <a:rPr lang="zh-CN" altLang="en-US" smtClean="0"/>
              <a:t>”。</a:t>
            </a:r>
          </a:p>
          <a:p>
            <a:pPr marL="742950" lvl="1" indent="-285750" algn="just">
              <a:spcBef>
                <a:spcPct val="0"/>
              </a:spcBef>
              <a:buClr>
                <a:srgbClr val="006666"/>
              </a:buClr>
              <a:buSzPct val="110000"/>
              <a:buFont typeface="Wingdings" panose="05000000000000000000" pitchFamily="2" charset="2"/>
              <a:buChar char="w"/>
            </a:pPr>
            <a:r>
              <a:rPr lang="zh-CN" altLang="en-US" smtClean="0"/>
              <a:t>注意：经过</a:t>
            </a:r>
            <a:r>
              <a:rPr lang="en-US" altLang="zh-CN" smtClean="0"/>
              <a:t>4</a:t>
            </a:r>
            <a:r>
              <a:rPr lang="zh-CN" altLang="en-US" smtClean="0"/>
              <a:t>个</a:t>
            </a:r>
            <a:r>
              <a:rPr lang="en-US" altLang="zh-CN" smtClean="0"/>
              <a:t>CP</a:t>
            </a:r>
            <a:r>
              <a:rPr lang="zh-CN" altLang="en-US" smtClean="0"/>
              <a:t>后， </a:t>
            </a:r>
            <a:r>
              <a:rPr lang="en-US" altLang="zh-CN" smtClean="0"/>
              <a:t>Q3 </a:t>
            </a:r>
            <a:r>
              <a:rPr lang="zh-CN" altLang="en-US" smtClean="0"/>
              <a:t>输出的是最先串行输入的数码</a:t>
            </a:r>
          </a:p>
          <a:p>
            <a:pPr marL="742950" lvl="1" indent="-285750" algn="just">
              <a:spcBef>
                <a:spcPct val="0"/>
              </a:spcBef>
              <a:buClr>
                <a:srgbClr val="006666"/>
              </a:buClr>
              <a:buSzPct val="110000"/>
              <a:buFont typeface="Wingdings" panose="05000000000000000000" pitchFamily="2" charset="2"/>
              <a:buChar char="w"/>
            </a:pPr>
            <a:r>
              <a:rPr lang="zh-CN" altLang="en-US" smtClean="0"/>
              <a:t>串入串出</a:t>
            </a:r>
            <a:r>
              <a:rPr lang="en-US" altLang="zh-CN" smtClean="0"/>
              <a:t>——</a:t>
            </a:r>
            <a:r>
              <a:rPr lang="zh-CN" altLang="en-US" b="1" smtClean="0"/>
              <a:t>把最右边的触发器的输出作为电路的输出。</a:t>
            </a:r>
            <a:r>
              <a:rPr lang="zh-CN" altLang="en-US" smtClean="0"/>
              <a:t>从每个触发器</a:t>
            </a:r>
            <a:r>
              <a:rPr lang="en-US" altLang="zh-CN" smtClean="0"/>
              <a:t>Q</a:t>
            </a:r>
            <a:r>
              <a:rPr lang="zh-CN" altLang="en-US" smtClean="0"/>
              <a:t>端输出的波形相同，但后级触发器</a:t>
            </a:r>
            <a:r>
              <a:rPr lang="en-US" altLang="zh-CN" smtClean="0"/>
              <a:t>Q</a:t>
            </a:r>
            <a:r>
              <a:rPr lang="zh-CN" altLang="en-US" smtClean="0"/>
              <a:t>端输出波形比前级触发器</a:t>
            </a:r>
            <a:r>
              <a:rPr lang="en-US" altLang="zh-CN" smtClean="0"/>
              <a:t>Q</a:t>
            </a:r>
            <a:r>
              <a:rPr lang="zh-CN" altLang="en-US" smtClean="0"/>
              <a:t>端输出波形滞后一个时钟周期。因此把工作于串入串出方式的移位寄存器称为“延迟线”（第</a:t>
            </a:r>
            <a:r>
              <a:rPr lang="en-US" altLang="zh-CN" smtClean="0"/>
              <a:t>N</a:t>
            </a:r>
            <a:r>
              <a:rPr lang="zh-CN" altLang="en-US" smtClean="0"/>
              <a:t>级</a:t>
            </a:r>
            <a:r>
              <a:rPr lang="en-US" altLang="zh-CN" smtClean="0"/>
              <a:t>FF</a:t>
            </a:r>
            <a:r>
              <a:rPr lang="zh-CN" altLang="en-US" smtClean="0"/>
              <a:t>延迟</a:t>
            </a:r>
            <a:r>
              <a:rPr lang="en-US" altLang="zh-CN" smtClean="0"/>
              <a:t>N</a:t>
            </a:r>
            <a:r>
              <a:rPr lang="zh-CN" altLang="en-US" smtClean="0"/>
              <a:t>个</a:t>
            </a:r>
            <a:r>
              <a:rPr lang="en-US" altLang="zh-CN" smtClean="0"/>
              <a:t>CP</a:t>
            </a:r>
            <a:r>
              <a:rPr lang="zh-CN" altLang="en-US" smtClean="0"/>
              <a:t>周期），例如第</a:t>
            </a:r>
            <a:r>
              <a:rPr lang="en-US" altLang="zh-CN" smtClean="0"/>
              <a:t>1</a:t>
            </a:r>
            <a:r>
              <a:rPr lang="zh-CN" altLang="en-US" smtClean="0"/>
              <a:t>级</a:t>
            </a:r>
            <a:r>
              <a:rPr lang="en-US" altLang="zh-CN" smtClean="0"/>
              <a:t>FF——FF1</a:t>
            </a:r>
            <a:r>
              <a:rPr lang="zh-CN" altLang="en-US" smtClean="0"/>
              <a:t>延迟</a:t>
            </a:r>
            <a:r>
              <a:rPr lang="en-US" altLang="zh-CN" smtClean="0"/>
              <a:t>1</a:t>
            </a:r>
            <a:r>
              <a:rPr lang="zh-CN" altLang="en-US" smtClean="0"/>
              <a:t>个</a:t>
            </a:r>
            <a:r>
              <a:rPr lang="en-US" altLang="zh-CN" smtClean="0"/>
              <a:t>CP</a:t>
            </a:r>
            <a:r>
              <a:rPr lang="zh-CN" altLang="en-US" smtClean="0"/>
              <a:t>周期串行输出数据，第</a:t>
            </a:r>
            <a:r>
              <a:rPr lang="en-US" altLang="zh-CN" smtClean="0"/>
              <a:t>2</a:t>
            </a:r>
            <a:r>
              <a:rPr lang="zh-CN" altLang="en-US" smtClean="0"/>
              <a:t>级</a:t>
            </a:r>
            <a:r>
              <a:rPr lang="en-US" altLang="zh-CN" smtClean="0"/>
              <a:t>FF——FF2</a:t>
            </a:r>
            <a:r>
              <a:rPr lang="zh-CN" altLang="en-US" smtClean="0"/>
              <a:t>延迟</a:t>
            </a:r>
            <a:r>
              <a:rPr lang="en-US" altLang="zh-CN" smtClean="0"/>
              <a:t>2</a:t>
            </a:r>
            <a:r>
              <a:rPr lang="zh-CN" altLang="en-US" smtClean="0"/>
              <a:t>个</a:t>
            </a:r>
            <a:r>
              <a:rPr lang="en-US" altLang="zh-CN" smtClean="0"/>
              <a:t>CP</a:t>
            </a:r>
            <a:r>
              <a:rPr lang="zh-CN" altLang="en-US" smtClean="0"/>
              <a:t>周期串行输出数据。</a:t>
            </a:r>
          </a:p>
          <a:p>
            <a:pPr eaLnBrk="1" hangingPunct="1"/>
            <a:endParaRPr lang="zh-CN" altLang="en-US" smtClean="0"/>
          </a:p>
        </p:txBody>
      </p:sp>
      <p:sp>
        <p:nvSpPr>
          <p:cNvPr id="275460" name="灯片编号占位符 3"/>
          <p:cNvSpPr txBox="1">
            <a:spLocks noGrp="1"/>
          </p:cNvSpPr>
          <p:nvPr/>
        </p:nvSpPr>
        <p:spPr bwMode="auto">
          <a:xfrm>
            <a:off x="3886200" y="8686800"/>
            <a:ext cx="2971800" cy="457200"/>
          </a:xfrm>
          <a:prstGeom prst="rect">
            <a:avLst/>
          </a:prstGeom>
          <a:noFill/>
          <a:ln w="9525">
            <a:noFill/>
            <a:miter lim="800000"/>
          </a:ln>
        </p:spPr>
        <p:txBody>
          <a:bodyPr anchor="b"/>
          <a:lstStyle/>
          <a:p>
            <a:pPr algn="r" eaLnBrk="0" hangingPunct="0">
              <a:lnSpc>
                <a:spcPct val="100000"/>
              </a:lnSpc>
              <a:spcBef>
                <a:spcPct val="0"/>
              </a:spcBef>
            </a:pPr>
            <a:fld id="{00755039-300F-4899-A444-C251660986E3}" type="slidenum">
              <a:rPr lang="ko-KR" altLang="en-US" sz="1200">
                <a:solidFill>
                  <a:schemeClr val="accent1"/>
                </a:solidFill>
                <a:latin typeface="Lucida Sans Unicode" panose="020B0602030504020204" pitchFamily="34" charset="0"/>
                <a:ea typeface="Gulim" panose="020B0600000101010101" pitchFamily="50" charset="-127"/>
              </a:rPr>
              <a:pPr algn="r" eaLnBrk="0" hangingPunct="0">
                <a:lnSpc>
                  <a:spcPct val="100000"/>
                </a:lnSpc>
                <a:spcBef>
                  <a:spcPct val="0"/>
                </a:spcBef>
              </a:pPr>
              <a:t>70</a:t>
            </a:fld>
            <a:endParaRPr lang="en-US" altLang="ko-KR" sz="1200">
              <a:solidFill>
                <a:schemeClr val="accent1"/>
              </a:solidFill>
              <a:latin typeface="Lucida Sans Unicode" panose="020B0602030504020204" pitchFamily="34" charset="0"/>
              <a:ea typeface="Gulim" panose="020B0600000101010101" pitchFamily="50" charset="-127"/>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幻灯片图像占位符 1"/>
          <p:cNvSpPr>
            <a:spLocks noGrp="1" noRot="1" noChangeAspect="1" noTextEdit="1"/>
          </p:cNvSpPr>
          <p:nvPr>
            <p:ph type="sldImg"/>
          </p:nvPr>
        </p:nvSpPr>
        <p:spPr>
          <a:xfrm>
            <a:off x="381000" y="685800"/>
            <a:ext cx="6096000" cy="3429000"/>
          </a:xfrm>
        </p:spPr>
      </p:sp>
      <p:sp>
        <p:nvSpPr>
          <p:cNvPr id="276483" name="备注占位符 2"/>
          <p:cNvSpPr>
            <a:spLocks noGrp="1"/>
          </p:cNvSpPr>
          <p:nvPr>
            <p:ph type="body" idx="1"/>
          </p:nvPr>
        </p:nvSpPr>
        <p:spPr>
          <a:noFill/>
        </p:spPr>
        <p:txBody>
          <a:bodyPr/>
          <a:lstStyle/>
          <a:p>
            <a:pPr eaLnBrk="1" hangingPunct="1"/>
            <a:r>
              <a:rPr lang="zh-CN" altLang="en-US" dirty="0" smtClean="0">
                <a:solidFill>
                  <a:srgbClr val="CC0066"/>
                </a:solidFill>
              </a:rPr>
              <a:t>    上面是</a:t>
            </a:r>
            <a:r>
              <a:rPr lang="en-US" altLang="zh-CN" dirty="0" smtClean="0">
                <a:solidFill>
                  <a:srgbClr val="CC0066"/>
                </a:solidFill>
              </a:rPr>
              <a:t>D</a:t>
            </a:r>
            <a:r>
              <a:rPr lang="zh-CN" altLang="en-US" dirty="0" smtClean="0">
                <a:solidFill>
                  <a:srgbClr val="CC0066"/>
                </a:solidFill>
              </a:rPr>
              <a:t>触发器</a:t>
            </a:r>
            <a:r>
              <a:rPr lang="zh-CN" altLang="en-US" dirty="0" smtClean="0"/>
              <a:t>；下面是接收数据的</a:t>
            </a:r>
            <a:r>
              <a:rPr lang="zh-CN" altLang="en-US" dirty="0" smtClean="0">
                <a:solidFill>
                  <a:srgbClr val="CC0066"/>
                </a:solidFill>
              </a:rPr>
              <a:t>控制门。</a:t>
            </a:r>
            <a:r>
              <a:rPr lang="en-US" altLang="zh-CN" dirty="0" smtClean="0"/>
              <a:t>S</a:t>
            </a:r>
            <a:r>
              <a:rPr lang="zh-CN" altLang="zh-CN" dirty="0" smtClean="0"/>
              <a:t>为左移</a:t>
            </a:r>
            <a:r>
              <a:rPr lang="en-US" altLang="zh-CN" dirty="0" smtClean="0"/>
              <a:t>/</a:t>
            </a:r>
            <a:r>
              <a:rPr lang="zh-CN" altLang="zh-CN" dirty="0" smtClean="0"/>
              <a:t>右移控制端。实际上是控制与或非门的右边还是左边的与门打开。</a:t>
            </a:r>
          </a:p>
          <a:p>
            <a:pPr eaLnBrk="1" hangingPunct="1"/>
            <a:r>
              <a:rPr lang="zh-CN" altLang="en-US" dirty="0" smtClean="0"/>
              <a:t>    当</a:t>
            </a:r>
            <a:r>
              <a:rPr lang="en-US" altLang="zh-CN" b="1" dirty="0" smtClean="0"/>
              <a:t>S=0 </a:t>
            </a:r>
            <a:r>
              <a:rPr lang="zh-CN" altLang="en-US" b="1" dirty="0" smtClean="0"/>
              <a:t>时</a:t>
            </a:r>
            <a:r>
              <a:rPr lang="zh-CN" altLang="en-US" dirty="0" smtClean="0"/>
              <a:t>，</a:t>
            </a:r>
            <a:r>
              <a:rPr lang="zh-CN" altLang="zh-CN" dirty="0" smtClean="0"/>
              <a:t>与或非门的右边的与门打开</a:t>
            </a:r>
            <a:r>
              <a:rPr lang="zh-CN" altLang="en-US" dirty="0" smtClean="0"/>
              <a:t>，构成</a:t>
            </a:r>
            <a:r>
              <a:rPr lang="zh-CN" altLang="en-US" b="1" dirty="0" smtClean="0">
                <a:solidFill>
                  <a:srgbClr val="FFFFFF"/>
                </a:solidFill>
              </a:rPr>
              <a:t>左移移位寄存器</a:t>
            </a:r>
            <a:r>
              <a:rPr lang="zh-CN" altLang="en-US" dirty="0" smtClean="0"/>
              <a:t>：串入并出</a:t>
            </a:r>
            <a:r>
              <a:rPr lang="en-US" altLang="zh-CN" dirty="0" smtClean="0"/>
              <a:t>——</a:t>
            </a:r>
            <a:r>
              <a:rPr lang="zh-CN" altLang="en-US" dirty="0" smtClean="0"/>
              <a:t>数据从</a:t>
            </a:r>
            <a:r>
              <a:rPr lang="en-US" altLang="zh-CN" dirty="0" smtClean="0"/>
              <a:t>S</a:t>
            </a:r>
            <a:r>
              <a:rPr lang="en-US" altLang="zh-CN" baseline="-25000" dirty="0" smtClean="0"/>
              <a:t>L</a:t>
            </a:r>
            <a:r>
              <a:rPr lang="zh-CN" altLang="en-US" dirty="0" smtClean="0"/>
              <a:t>端串行输入，顺序</a:t>
            </a:r>
            <a:r>
              <a:rPr lang="zh-CN" altLang="en-US" b="1" dirty="0" smtClean="0">
                <a:solidFill>
                  <a:srgbClr val="FFFFFF"/>
                </a:solidFill>
              </a:rPr>
              <a:t>左移，</a:t>
            </a:r>
            <a:r>
              <a:rPr lang="en-US" altLang="zh-CN" dirty="0" smtClean="0"/>
              <a:t>D</a:t>
            </a:r>
            <a:r>
              <a:rPr lang="en-US" altLang="zh-CN" baseline="-25000" dirty="0" smtClean="0"/>
              <a:t>A</a:t>
            </a:r>
            <a:r>
              <a:rPr lang="en-US" altLang="zh-CN" dirty="0" smtClean="0"/>
              <a:t>=Q</a:t>
            </a:r>
            <a:r>
              <a:rPr lang="en-US" altLang="zh-CN" baseline="-25000" dirty="0" smtClean="0"/>
              <a:t>B</a:t>
            </a:r>
            <a:r>
              <a:rPr lang="zh-CN" altLang="en-US" dirty="0" smtClean="0"/>
              <a:t>， </a:t>
            </a:r>
            <a:r>
              <a:rPr lang="en-US" altLang="zh-CN" dirty="0" smtClean="0"/>
              <a:t>D</a:t>
            </a:r>
            <a:r>
              <a:rPr lang="en-US" altLang="zh-CN" baseline="-25000" dirty="0" smtClean="0"/>
              <a:t>B</a:t>
            </a:r>
            <a:r>
              <a:rPr lang="en-US" altLang="zh-CN" dirty="0" smtClean="0"/>
              <a:t>=Q</a:t>
            </a:r>
            <a:r>
              <a:rPr lang="en-US" altLang="zh-CN" baseline="-25000" dirty="0" smtClean="0"/>
              <a:t>C</a:t>
            </a:r>
            <a:r>
              <a:rPr lang="zh-CN" altLang="en-US" dirty="0" smtClean="0"/>
              <a:t>， </a:t>
            </a:r>
            <a:r>
              <a:rPr lang="en-US" altLang="zh-CN" dirty="0" smtClean="0"/>
              <a:t>D</a:t>
            </a:r>
            <a:r>
              <a:rPr lang="en-US" altLang="zh-CN" baseline="-25000" dirty="0" smtClean="0"/>
              <a:t>C</a:t>
            </a:r>
            <a:r>
              <a:rPr lang="en-US" altLang="zh-CN" dirty="0" smtClean="0"/>
              <a:t>=Q</a:t>
            </a:r>
            <a:r>
              <a:rPr lang="en-US" altLang="zh-CN" baseline="-25000" dirty="0" smtClean="0"/>
              <a:t>D</a:t>
            </a:r>
            <a:r>
              <a:rPr lang="zh-CN" altLang="en-US" dirty="0" smtClean="0"/>
              <a:t>， </a:t>
            </a:r>
            <a:r>
              <a:rPr lang="en-US" altLang="zh-CN" dirty="0" smtClean="0"/>
              <a:t>D</a:t>
            </a:r>
            <a:r>
              <a:rPr lang="en-US" altLang="zh-CN" baseline="-25000" dirty="0" smtClean="0"/>
              <a:t>D</a:t>
            </a:r>
            <a:r>
              <a:rPr lang="en-US" altLang="zh-CN" dirty="0" smtClean="0"/>
              <a:t>=S</a:t>
            </a:r>
            <a:r>
              <a:rPr lang="en-US" altLang="zh-CN" baseline="-25000" dirty="0" smtClean="0"/>
              <a:t>L</a:t>
            </a:r>
            <a:r>
              <a:rPr lang="zh-CN" altLang="en-US" dirty="0" smtClean="0"/>
              <a:t>。经过</a:t>
            </a:r>
            <a:r>
              <a:rPr lang="en-US" altLang="zh-CN" dirty="0" smtClean="0"/>
              <a:t>4</a:t>
            </a:r>
            <a:r>
              <a:rPr lang="zh-CN" altLang="en-US" dirty="0" smtClean="0"/>
              <a:t>个</a:t>
            </a:r>
            <a:r>
              <a:rPr lang="en-US" altLang="zh-CN" dirty="0" smtClean="0"/>
              <a:t>CP</a:t>
            </a:r>
            <a:r>
              <a:rPr lang="zh-CN" altLang="en-US" dirty="0" smtClean="0"/>
              <a:t>，串行输入的</a:t>
            </a:r>
            <a:r>
              <a:rPr lang="en-US" altLang="zh-CN" dirty="0" smtClean="0"/>
              <a:t>4</a:t>
            </a:r>
            <a:r>
              <a:rPr lang="zh-CN" altLang="en-US" dirty="0" smtClean="0"/>
              <a:t>位数码全部移入移位寄存器中，并从</a:t>
            </a:r>
            <a:r>
              <a:rPr lang="en-US" altLang="zh-CN" dirty="0" smtClean="0"/>
              <a:t>Q</a:t>
            </a:r>
            <a:r>
              <a:rPr lang="en-US" altLang="zh-CN" baseline="-25000" dirty="0" smtClean="0"/>
              <a:t>A</a:t>
            </a:r>
            <a:r>
              <a:rPr lang="en-US" altLang="zh-CN" dirty="0" smtClean="0"/>
              <a:t>Q</a:t>
            </a:r>
            <a:r>
              <a:rPr lang="en-US" altLang="zh-CN" baseline="-25000" dirty="0" smtClean="0"/>
              <a:t>B</a:t>
            </a:r>
            <a:r>
              <a:rPr lang="en-US" altLang="zh-CN" dirty="0" smtClean="0"/>
              <a:t>Q</a:t>
            </a:r>
            <a:r>
              <a:rPr lang="en-US" altLang="zh-CN" baseline="-25000" dirty="0" smtClean="0"/>
              <a:t>C</a:t>
            </a:r>
            <a:r>
              <a:rPr lang="en-US" altLang="zh-CN" dirty="0" smtClean="0"/>
              <a:t>Q</a:t>
            </a:r>
            <a:r>
              <a:rPr lang="en-US" altLang="zh-CN" baseline="-25000" dirty="0" smtClean="0"/>
              <a:t>D</a:t>
            </a:r>
            <a:r>
              <a:rPr lang="zh-CN" altLang="en-US" dirty="0" smtClean="0"/>
              <a:t>并行输出。</a:t>
            </a:r>
            <a:endParaRPr lang="en-US" altLang="zh-CN" dirty="0" smtClean="0"/>
          </a:p>
          <a:p>
            <a:pPr eaLnBrk="1" hangingPunct="1"/>
            <a:r>
              <a:rPr lang="zh-CN" altLang="en-US" dirty="0" smtClean="0"/>
              <a:t>    串入串出</a:t>
            </a:r>
            <a:r>
              <a:rPr lang="en-US" altLang="zh-CN" dirty="0" smtClean="0"/>
              <a:t>——</a:t>
            </a:r>
            <a:r>
              <a:rPr lang="zh-CN" altLang="en-US" b="1" dirty="0" smtClean="0"/>
              <a:t>左移（右移）移位寄存器把最左边（右边）的触发器的输出作为电路的输出。</a:t>
            </a:r>
            <a:r>
              <a:rPr lang="zh-CN" altLang="en-US" dirty="0" smtClean="0"/>
              <a:t>从每个触发器</a:t>
            </a:r>
            <a:r>
              <a:rPr lang="en-US" altLang="zh-CN" dirty="0" smtClean="0"/>
              <a:t>Q</a:t>
            </a:r>
            <a:r>
              <a:rPr lang="zh-CN" altLang="en-US" dirty="0" smtClean="0"/>
              <a:t>端输出的波形相同，但后级触发器</a:t>
            </a:r>
            <a:r>
              <a:rPr lang="en-US" altLang="zh-CN" dirty="0" smtClean="0"/>
              <a:t>Q</a:t>
            </a:r>
            <a:r>
              <a:rPr lang="zh-CN" altLang="en-US" dirty="0" smtClean="0"/>
              <a:t>端输出波形比前级触发器</a:t>
            </a:r>
            <a:r>
              <a:rPr lang="en-US" altLang="zh-CN" dirty="0" smtClean="0"/>
              <a:t>Q</a:t>
            </a:r>
            <a:r>
              <a:rPr lang="zh-CN" altLang="en-US" dirty="0" smtClean="0"/>
              <a:t>端输出波形滞后一个时钟周期。经过</a:t>
            </a:r>
            <a:r>
              <a:rPr lang="en-US" altLang="zh-CN" dirty="0" smtClean="0"/>
              <a:t>4</a:t>
            </a:r>
            <a:r>
              <a:rPr lang="zh-CN" altLang="en-US" dirty="0" smtClean="0"/>
              <a:t>个</a:t>
            </a:r>
            <a:r>
              <a:rPr lang="en-US" altLang="zh-CN" dirty="0" smtClean="0"/>
              <a:t>CP</a:t>
            </a:r>
            <a:r>
              <a:rPr lang="zh-CN" altLang="en-US" dirty="0" smtClean="0"/>
              <a:t>，最先串行输入的</a:t>
            </a:r>
            <a:r>
              <a:rPr lang="en-US" altLang="zh-CN" dirty="0" smtClean="0"/>
              <a:t>1</a:t>
            </a:r>
            <a:r>
              <a:rPr lang="zh-CN" altLang="en-US" dirty="0" smtClean="0"/>
              <a:t>位数码从</a:t>
            </a:r>
            <a:r>
              <a:rPr lang="en-US" altLang="zh-CN" dirty="0" smtClean="0"/>
              <a:t>Q</a:t>
            </a:r>
            <a:r>
              <a:rPr lang="en-US" altLang="zh-CN" baseline="-25000" dirty="0" smtClean="0"/>
              <a:t>A</a:t>
            </a:r>
            <a:r>
              <a:rPr lang="zh-CN" altLang="en-US" dirty="0" smtClean="0"/>
              <a:t>输出，下一个</a:t>
            </a:r>
            <a:r>
              <a:rPr lang="en-US" altLang="zh-CN" dirty="0" smtClean="0"/>
              <a:t>CP</a:t>
            </a:r>
            <a:r>
              <a:rPr lang="zh-CN" altLang="en-US" dirty="0" smtClean="0"/>
              <a:t>上升沿到来时，</a:t>
            </a:r>
            <a:r>
              <a:rPr lang="en-US" altLang="zh-CN" dirty="0" smtClean="0"/>
              <a:t>Q</a:t>
            </a:r>
            <a:r>
              <a:rPr lang="en-US" altLang="zh-CN" baseline="-25000" dirty="0" smtClean="0"/>
              <a:t>A</a:t>
            </a:r>
            <a:r>
              <a:rPr lang="zh-CN" altLang="en-US" dirty="0" smtClean="0"/>
              <a:t>输出串行移入的第</a:t>
            </a:r>
            <a:r>
              <a:rPr lang="en-US" altLang="zh-CN" dirty="0" smtClean="0"/>
              <a:t>2</a:t>
            </a:r>
            <a:r>
              <a:rPr lang="zh-CN" altLang="en-US" dirty="0" smtClean="0"/>
              <a:t>个数码</a:t>
            </a:r>
            <a:r>
              <a:rPr lang="en-US" altLang="zh-CN" dirty="0" smtClean="0"/>
              <a:t>……</a:t>
            </a:r>
            <a:r>
              <a:rPr lang="zh-CN" altLang="en-US" dirty="0" smtClean="0"/>
              <a:t>。</a:t>
            </a:r>
          </a:p>
          <a:p>
            <a:pPr eaLnBrk="1" hangingPunct="1"/>
            <a:r>
              <a:rPr lang="en-US" altLang="zh-CN" b="1" dirty="0" smtClean="0">
                <a:solidFill>
                  <a:srgbClr val="FFFFFF"/>
                </a:solidFill>
              </a:rPr>
              <a:t>    S</a:t>
            </a:r>
            <a:r>
              <a:rPr lang="zh-CN" altLang="en-US" b="1" dirty="0" smtClean="0">
                <a:solidFill>
                  <a:srgbClr val="FFFFFF"/>
                </a:solidFill>
              </a:rPr>
              <a:t>＝</a:t>
            </a:r>
            <a:r>
              <a:rPr lang="en-US" altLang="zh-CN" b="1" dirty="0" smtClean="0">
                <a:solidFill>
                  <a:srgbClr val="FFFFFF"/>
                </a:solidFill>
              </a:rPr>
              <a:t>1</a:t>
            </a:r>
            <a:r>
              <a:rPr lang="zh-CN" altLang="en-US" b="1" dirty="0" smtClean="0">
                <a:solidFill>
                  <a:srgbClr val="FFFFFF"/>
                </a:solidFill>
              </a:rPr>
              <a:t>时，右移移位寄存器。</a:t>
            </a:r>
            <a:r>
              <a:rPr lang="zh-CN" altLang="en-US" dirty="0" smtClean="0"/>
              <a:t>数据从</a:t>
            </a:r>
            <a:r>
              <a:rPr lang="en-US" altLang="zh-CN" dirty="0" smtClean="0"/>
              <a:t>S</a:t>
            </a:r>
            <a:r>
              <a:rPr lang="en-US" altLang="zh-CN" baseline="-25000" dirty="0" smtClean="0"/>
              <a:t>R</a:t>
            </a:r>
            <a:r>
              <a:rPr lang="zh-CN" altLang="en-US" dirty="0" smtClean="0"/>
              <a:t>端串行输入，顺序</a:t>
            </a:r>
            <a:r>
              <a:rPr lang="zh-CN" altLang="en-US" b="1" dirty="0" smtClean="0">
                <a:solidFill>
                  <a:srgbClr val="FFFFFF"/>
                </a:solidFill>
              </a:rPr>
              <a:t>右移，</a:t>
            </a:r>
            <a:r>
              <a:rPr lang="en-US" altLang="zh-CN" dirty="0" smtClean="0"/>
              <a:t>D</a:t>
            </a:r>
            <a:r>
              <a:rPr lang="en-US" altLang="zh-CN" baseline="-25000" dirty="0" smtClean="0"/>
              <a:t>A</a:t>
            </a:r>
            <a:r>
              <a:rPr lang="en-US" altLang="zh-CN" dirty="0" smtClean="0"/>
              <a:t>=S</a:t>
            </a:r>
            <a:r>
              <a:rPr lang="en-US" altLang="zh-CN" baseline="-25000" dirty="0" smtClean="0"/>
              <a:t>R</a:t>
            </a:r>
            <a:r>
              <a:rPr lang="zh-CN" altLang="en-US" dirty="0" smtClean="0"/>
              <a:t>， </a:t>
            </a:r>
            <a:r>
              <a:rPr lang="en-US" altLang="zh-CN" dirty="0" smtClean="0"/>
              <a:t>D</a:t>
            </a:r>
            <a:r>
              <a:rPr lang="en-US" altLang="zh-CN" baseline="-25000" dirty="0" smtClean="0"/>
              <a:t>B</a:t>
            </a:r>
            <a:r>
              <a:rPr lang="en-US" altLang="zh-CN" dirty="0" smtClean="0"/>
              <a:t>=Q</a:t>
            </a:r>
            <a:r>
              <a:rPr lang="en-US" altLang="zh-CN" baseline="-25000" dirty="0" smtClean="0"/>
              <a:t>A</a:t>
            </a:r>
            <a:r>
              <a:rPr lang="zh-CN" altLang="en-US" dirty="0" smtClean="0"/>
              <a:t>， </a:t>
            </a:r>
            <a:r>
              <a:rPr lang="en-US" altLang="zh-CN" dirty="0" smtClean="0"/>
              <a:t>D</a:t>
            </a:r>
            <a:r>
              <a:rPr lang="en-US" altLang="zh-CN" baseline="-25000" dirty="0" smtClean="0"/>
              <a:t>C</a:t>
            </a:r>
            <a:r>
              <a:rPr lang="en-US" altLang="zh-CN" dirty="0" smtClean="0"/>
              <a:t>=Q</a:t>
            </a:r>
            <a:r>
              <a:rPr lang="en-US" altLang="zh-CN" baseline="-25000" dirty="0" smtClean="0"/>
              <a:t>B</a:t>
            </a:r>
            <a:r>
              <a:rPr lang="zh-CN" altLang="en-US" dirty="0" smtClean="0"/>
              <a:t>， </a:t>
            </a:r>
            <a:r>
              <a:rPr lang="en-US" altLang="zh-CN" dirty="0" smtClean="0"/>
              <a:t>D</a:t>
            </a:r>
            <a:r>
              <a:rPr lang="en-US" altLang="zh-CN" baseline="-25000" dirty="0" smtClean="0"/>
              <a:t>D</a:t>
            </a:r>
            <a:r>
              <a:rPr lang="en-US" altLang="zh-CN" dirty="0" smtClean="0"/>
              <a:t>=Q</a:t>
            </a:r>
            <a:r>
              <a:rPr lang="en-US" altLang="zh-CN" baseline="-25000" dirty="0" smtClean="0"/>
              <a:t>C</a:t>
            </a:r>
            <a:r>
              <a:rPr lang="zh-CN" altLang="en-US" dirty="0" smtClean="0"/>
              <a:t>。</a:t>
            </a:r>
          </a:p>
        </p:txBody>
      </p:sp>
      <p:sp>
        <p:nvSpPr>
          <p:cNvPr id="276484" name="灯片编号占位符 3"/>
          <p:cNvSpPr txBox="1">
            <a:spLocks noGrp="1"/>
          </p:cNvSpPr>
          <p:nvPr/>
        </p:nvSpPr>
        <p:spPr bwMode="auto">
          <a:xfrm>
            <a:off x="3886200" y="8686800"/>
            <a:ext cx="2971800" cy="457200"/>
          </a:xfrm>
          <a:prstGeom prst="rect">
            <a:avLst/>
          </a:prstGeom>
          <a:noFill/>
          <a:ln w="9525">
            <a:noFill/>
            <a:miter lim="800000"/>
          </a:ln>
        </p:spPr>
        <p:txBody>
          <a:bodyPr anchor="b"/>
          <a:lstStyle/>
          <a:p>
            <a:pPr algn="r" eaLnBrk="0" hangingPunct="0">
              <a:lnSpc>
                <a:spcPct val="100000"/>
              </a:lnSpc>
              <a:spcBef>
                <a:spcPct val="0"/>
              </a:spcBef>
            </a:pPr>
            <a:fld id="{69C5475A-8BC3-48B9-829C-782C41CD0682}" type="slidenum">
              <a:rPr lang="ko-KR" altLang="en-US" sz="1200">
                <a:solidFill>
                  <a:schemeClr val="accent1"/>
                </a:solidFill>
                <a:latin typeface="Lucida Sans Unicode" panose="020B0602030504020204" pitchFamily="34" charset="0"/>
                <a:ea typeface="Gulim" panose="020B0600000101010101" pitchFamily="50" charset="-127"/>
              </a:rPr>
              <a:pPr algn="r" eaLnBrk="0" hangingPunct="0">
                <a:lnSpc>
                  <a:spcPct val="100000"/>
                </a:lnSpc>
                <a:spcBef>
                  <a:spcPct val="0"/>
                </a:spcBef>
              </a:pPr>
              <a:t>71</a:t>
            </a:fld>
            <a:endParaRPr lang="en-US" altLang="ko-KR" sz="1200">
              <a:solidFill>
                <a:schemeClr val="accent1"/>
              </a:solidFill>
              <a:latin typeface="Lucida Sans Unicode" panose="020B0602030504020204" pitchFamily="34" charset="0"/>
              <a:ea typeface="Gulim" panose="020B0600000101010101" pitchFamily="50" charset="-127"/>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幻灯片图像占位符 1"/>
          <p:cNvSpPr>
            <a:spLocks noGrp="1" noRot="1" noChangeAspect="1" noTextEdit="1"/>
          </p:cNvSpPr>
          <p:nvPr>
            <p:ph type="sldImg"/>
          </p:nvPr>
        </p:nvSpPr>
        <p:spPr>
          <a:xfrm>
            <a:off x="381000" y="685800"/>
            <a:ext cx="6096000" cy="3429000"/>
          </a:xfrm>
        </p:spPr>
      </p:sp>
      <p:sp>
        <p:nvSpPr>
          <p:cNvPr id="277507" name="备注占位符 2"/>
          <p:cNvSpPr>
            <a:spLocks noGrp="1"/>
          </p:cNvSpPr>
          <p:nvPr>
            <p:ph type="body" idx="1"/>
          </p:nvPr>
        </p:nvSpPr>
        <p:spPr>
          <a:noFill/>
        </p:spPr>
        <p:txBody>
          <a:bodyPr/>
          <a:lstStyle/>
          <a:p>
            <a:pPr eaLnBrk="1" hangingPunct="1"/>
            <a:endParaRPr lang="zh-CN" altLang="en-US" smtClean="0"/>
          </a:p>
        </p:txBody>
      </p:sp>
      <p:sp>
        <p:nvSpPr>
          <p:cNvPr id="277508" name="灯片编号占位符 3"/>
          <p:cNvSpPr txBox="1">
            <a:spLocks noGrp="1"/>
          </p:cNvSpPr>
          <p:nvPr/>
        </p:nvSpPr>
        <p:spPr bwMode="auto">
          <a:xfrm>
            <a:off x="3886200" y="8686800"/>
            <a:ext cx="2971800" cy="457200"/>
          </a:xfrm>
          <a:prstGeom prst="rect">
            <a:avLst/>
          </a:prstGeom>
          <a:noFill/>
          <a:ln w="9525">
            <a:noFill/>
            <a:miter lim="800000"/>
          </a:ln>
        </p:spPr>
        <p:txBody>
          <a:bodyPr anchor="b"/>
          <a:lstStyle/>
          <a:p>
            <a:pPr algn="r" eaLnBrk="0" hangingPunct="0">
              <a:lnSpc>
                <a:spcPct val="100000"/>
              </a:lnSpc>
              <a:spcBef>
                <a:spcPct val="0"/>
              </a:spcBef>
            </a:pPr>
            <a:fld id="{9C87EAD2-E9A0-4B63-80A9-24F644115C7E}" type="slidenum">
              <a:rPr lang="ko-KR" altLang="en-US" sz="1200">
                <a:solidFill>
                  <a:schemeClr val="accent1"/>
                </a:solidFill>
                <a:latin typeface="Lucida Sans Unicode" panose="020B0602030504020204" pitchFamily="34" charset="0"/>
                <a:ea typeface="Gulim" panose="020B0600000101010101" pitchFamily="50" charset="-127"/>
              </a:rPr>
              <a:pPr algn="r" eaLnBrk="0" hangingPunct="0">
                <a:lnSpc>
                  <a:spcPct val="100000"/>
                </a:lnSpc>
                <a:spcBef>
                  <a:spcPct val="0"/>
                </a:spcBef>
              </a:pPr>
              <a:t>72</a:t>
            </a:fld>
            <a:endParaRPr lang="en-US" altLang="ko-KR" sz="1200">
              <a:solidFill>
                <a:schemeClr val="accent1"/>
              </a:solidFill>
              <a:latin typeface="Lucida Sans Unicode" panose="020B0602030504020204" pitchFamily="34" charset="0"/>
              <a:ea typeface="Gulim" panose="020B0600000101010101" pitchFamily="50" charset="-127"/>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幻灯片图像占位符 1"/>
          <p:cNvSpPr>
            <a:spLocks noGrp="1" noRot="1" noChangeAspect="1" noTextEdit="1"/>
          </p:cNvSpPr>
          <p:nvPr>
            <p:ph type="sldImg"/>
          </p:nvPr>
        </p:nvSpPr>
        <p:spPr>
          <a:xfrm>
            <a:off x="381000" y="685800"/>
            <a:ext cx="6096000" cy="3429000"/>
          </a:xfrm>
        </p:spPr>
      </p:sp>
      <p:sp>
        <p:nvSpPr>
          <p:cNvPr id="278531" name="备注占位符 2"/>
          <p:cNvSpPr>
            <a:spLocks noGrp="1"/>
          </p:cNvSpPr>
          <p:nvPr>
            <p:ph type="body" idx="1"/>
          </p:nvPr>
        </p:nvSpPr>
        <p:spPr>
          <a:noFill/>
        </p:spPr>
        <p:txBody>
          <a:bodyPr/>
          <a:lstStyle/>
          <a:p>
            <a:r>
              <a:rPr lang="zh-CN" altLang="en-US" smtClean="0">
                <a:solidFill>
                  <a:srgbClr val="CC0066"/>
                </a:solidFill>
              </a:rPr>
              <a:t>    串入并出</a:t>
            </a:r>
            <a:r>
              <a:rPr lang="en-US" altLang="zh-CN" smtClean="0"/>
              <a:t>——</a:t>
            </a:r>
            <a:r>
              <a:rPr lang="zh-CN" altLang="en-US" smtClean="0"/>
              <a:t>数据从</a:t>
            </a:r>
            <a:r>
              <a:rPr lang="en-US" altLang="zh-CN" smtClean="0"/>
              <a:t>S</a:t>
            </a:r>
            <a:r>
              <a:rPr lang="en-US" altLang="zh-CN" baseline="-25000" smtClean="0"/>
              <a:t>L</a:t>
            </a:r>
            <a:r>
              <a:rPr lang="zh-CN" altLang="en-US" smtClean="0"/>
              <a:t>端串行输入，顺序左移。经过</a:t>
            </a:r>
            <a:r>
              <a:rPr lang="en-US" altLang="zh-CN" smtClean="0"/>
              <a:t>4</a:t>
            </a:r>
            <a:r>
              <a:rPr lang="zh-CN" altLang="en-US" smtClean="0"/>
              <a:t>个</a:t>
            </a:r>
            <a:r>
              <a:rPr lang="en-US" altLang="zh-CN" smtClean="0"/>
              <a:t>CP</a:t>
            </a:r>
            <a:r>
              <a:rPr lang="zh-CN" altLang="en-US" smtClean="0"/>
              <a:t>，串行输入的</a:t>
            </a:r>
            <a:r>
              <a:rPr lang="en-US" altLang="zh-CN" smtClean="0"/>
              <a:t>4</a:t>
            </a:r>
            <a:r>
              <a:rPr lang="zh-CN" altLang="en-US" smtClean="0"/>
              <a:t>位数码全部移入移位寄存器中，并从</a:t>
            </a:r>
            <a:r>
              <a:rPr lang="en-US" altLang="zh-CN" smtClean="0"/>
              <a:t>Q</a:t>
            </a:r>
            <a:r>
              <a:rPr lang="en-US" altLang="zh-CN" baseline="-25000" smtClean="0"/>
              <a:t>A</a:t>
            </a:r>
            <a:r>
              <a:rPr lang="en-US" altLang="zh-CN" smtClean="0"/>
              <a:t>Q</a:t>
            </a:r>
            <a:r>
              <a:rPr lang="en-US" altLang="zh-CN" baseline="-25000" smtClean="0"/>
              <a:t>B</a:t>
            </a:r>
            <a:r>
              <a:rPr lang="en-US" altLang="zh-CN" smtClean="0"/>
              <a:t>Q</a:t>
            </a:r>
            <a:r>
              <a:rPr lang="en-US" altLang="zh-CN" baseline="-25000" smtClean="0"/>
              <a:t>C</a:t>
            </a:r>
            <a:r>
              <a:rPr lang="en-US" altLang="zh-CN" smtClean="0"/>
              <a:t>Q</a:t>
            </a:r>
            <a:r>
              <a:rPr lang="en-US" altLang="zh-CN" baseline="-25000" smtClean="0"/>
              <a:t>D</a:t>
            </a:r>
            <a:r>
              <a:rPr lang="zh-CN" altLang="en-US" smtClean="0"/>
              <a:t>并行输出。</a:t>
            </a:r>
          </a:p>
          <a:p>
            <a:r>
              <a:rPr lang="zh-CN" altLang="en-US" smtClean="0">
                <a:solidFill>
                  <a:srgbClr val="CC0066"/>
                </a:solidFill>
              </a:rPr>
              <a:t>   串入串出</a:t>
            </a:r>
            <a:r>
              <a:rPr lang="en-US" altLang="zh-CN" smtClean="0"/>
              <a:t>——</a:t>
            </a:r>
            <a:r>
              <a:rPr lang="zh-CN" altLang="en-US" smtClean="0"/>
              <a:t>从每个触发器</a:t>
            </a:r>
            <a:r>
              <a:rPr lang="en-US" altLang="zh-CN" smtClean="0"/>
              <a:t>Q</a:t>
            </a:r>
            <a:r>
              <a:rPr lang="zh-CN" altLang="en-US" smtClean="0"/>
              <a:t>端输出的波形相同，但后级触发器</a:t>
            </a:r>
            <a:r>
              <a:rPr lang="en-US" altLang="zh-CN" smtClean="0"/>
              <a:t>Q</a:t>
            </a:r>
            <a:r>
              <a:rPr lang="zh-CN" altLang="en-US" smtClean="0"/>
              <a:t>端输出波形比前级触发器</a:t>
            </a:r>
            <a:r>
              <a:rPr lang="en-US" altLang="zh-CN" smtClean="0"/>
              <a:t>Q</a:t>
            </a:r>
            <a:r>
              <a:rPr lang="zh-CN" altLang="en-US" smtClean="0"/>
              <a:t>端输出波形滞后一个时钟周期。经过</a:t>
            </a:r>
            <a:r>
              <a:rPr lang="en-US" altLang="zh-CN" smtClean="0"/>
              <a:t>4</a:t>
            </a:r>
            <a:r>
              <a:rPr lang="zh-CN" altLang="en-US" smtClean="0"/>
              <a:t>个</a:t>
            </a:r>
            <a:r>
              <a:rPr lang="en-US" altLang="zh-CN" smtClean="0"/>
              <a:t>CP</a:t>
            </a:r>
            <a:r>
              <a:rPr lang="zh-CN" altLang="en-US" smtClean="0"/>
              <a:t>，最先串行输入的</a:t>
            </a:r>
            <a:r>
              <a:rPr lang="en-US" altLang="zh-CN" smtClean="0"/>
              <a:t>1</a:t>
            </a:r>
            <a:r>
              <a:rPr lang="zh-CN" altLang="en-US" smtClean="0"/>
              <a:t>位数码从</a:t>
            </a:r>
            <a:r>
              <a:rPr lang="en-US" altLang="zh-CN" smtClean="0"/>
              <a:t>Q</a:t>
            </a:r>
            <a:r>
              <a:rPr lang="en-US" altLang="zh-CN" baseline="-25000" smtClean="0"/>
              <a:t>A</a:t>
            </a:r>
            <a:r>
              <a:rPr lang="zh-CN" altLang="en-US" smtClean="0"/>
              <a:t>输出，下一个</a:t>
            </a:r>
            <a:r>
              <a:rPr lang="en-US" altLang="zh-CN" smtClean="0"/>
              <a:t>CP</a:t>
            </a:r>
            <a:r>
              <a:rPr lang="zh-CN" altLang="en-US" smtClean="0"/>
              <a:t>上升沿到来时，</a:t>
            </a:r>
            <a:r>
              <a:rPr lang="en-US" altLang="zh-CN" smtClean="0"/>
              <a:t>Q</a:t>
            </a:r>
            <a:r>
              <a:rPr lang="en-US" altLang="zh-CN" baseline="-25000" smtClean="0"/>
              <a:t>A</a:t>
            </a:r>
            <a:r>
              <a:rPr lang="zh-CN" altLang="en-US" smtClean="0"/>
              <a:t>输出串行移入的第</a:t>
            </a:r>
            <a:r>
              <a:rPr lang="en-US" altLang="zh-CN" smtClean="0"/>
              <a:t>2</a:t>
            </a:r>
            <a:r>
              <a:rPr lang="zh-CN" altLang="en-US" smtClean="0"/>
              <a:t>个数码</a:t>
            </a:r>
            <a:r>
              <a:rPr lang="en-US" altLang="zh-CN" smtClean="0"/>
              <a:t>……</a:t>
            </a:r>
            <a:r>
              <a:rPr lang="zh-CN" altLang="en-US" smtClean="0"/>
              <a:t>。</a:t>
            </a:r>
          </a:p>
          <a:p>
            <a:pPr eaLnBrk="1" hangingPunct="1"/>
            <a:endParaRPr lang="zh-CN" altLang="en-US" smtClean="0"/>
          </a:p>
        </p:txBody>
      </p:sp>
      <p:sp>
        <p:nvSpPr>
          <p:cNvPr id="278532" name="灯片编号占位符 3"/>
          <p:cNvSpPr txBox="1">
            <a:spLocks noGrp="1"/>
          </p:cNvSpPr>
          <p:nvPr/>
        </p:nvSpPr>
        <p:spPr bwMode="auto">
          <a:xfrm>
            <a:off x="3886200" y="8686800"/>
            <a:ext cx="2971800" cy="457200"/>
          </a:xfrm>
          <a:prstGeom prst="rect">
            <a:avLst/>
          </a:prstGeom>
          <a:noFill/>
          <a:ln w="9525">
            <a:noFill/>
            <a:miter lim="800000"/>
          </a:ln>
        </p:spPr>
        <p:txBody>
          <a:bodyPr anchor="b"/>
          <a:lstStyle/>
          <a:p>
            <a:pPr algn="r" eaLnBrk="0" hangingPunct="0">
              <a:lnSpc>
                <a:spcPct val="100000"/>
              </a:lnSpc>
              <a:spcBef>
                <a:spcPct val="0"/>
              </a:spcBef>
            </a:pPr>
            <a:fld id="{22B147BE-080E-400B-BC94-553FB38A93E3}" type="slidenum">
              <a:rPr lang="ko-KR" altLang="en-US" sz="1200">
                <a:solidFill>
                  <a:schemeClr val="accent1"/>
                </a:solidFill>
                <a:latin typeface="Lucida Sans Unicode" panose="020B0602030504020204" pitchFamily="34" charset="0"/>
                <a:ea typeface="Gulim" panose="020B0600000101010101" pitchFamily="50" charset="-127"/>
              </a:rPr>
              <a:pPr algn="r" eaLnBrk="0" hangingPunct="0">
                <a:lnSpc>
                  <a:spcPct val="100000"/>
                </a:lnSpc>
                <a:spcBef>
                  <a:spcPct val="0"/>
                </a:spcBef>
              </a:pPr>
              <a:t>73</a:t>
            </a:fld>
            <a:endParaRPr lang="en-US" altLang="ko-KR" sz="1200">
              <a:solidFill>
                <a:schemeClr val="accent1"/>
              </a:solidFill>
              <a:latin typeface="Lucida Sans Unicode" panose="020B0602030504020204" pitchFamily="34" charset="0"/>
              <a:ea typeface="Gulim" panose="020B0600000101010101" pitchFamily="50" charset="-127"/>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Rot="1" noChangeAspect="1" noChangeArrowheads="1" noTextEdit="1"/>
          </p:cNvSpPr>
          <p:nvPr>
            <p:ph type="sldImg"/>
          </p:nvPr>
        </p:nvSpPr>
        <p:spPr>
          <a:xfrm>
            <a:off x="381000" y="685800"/>
            <a:ext cx="6096000" cy="3429000"/>
          </a:xfrm>
        </p:spPr>
      </p:sp>
      <p:sp>
        <p:nvSpPr>
          <p:cNvPr id="279555" name="Rectangle 3"/>
          <p:cNvSpPr>
            <a:spLocks noGrp="1" noChangeArrowheads="1"/>
          </p:cNvSpPr>
          <p:nvPr>
            <p:ph type="body" idx="1"/>
          </p:nvPr>
        </p:nvSpPr>
        <p:spPr>
          <a:noFill/>
        </p:spPr>
        <p:txBody>
          <a:bodyPr/>
          <a:lstStyle/>
          <a:p>
            <a:r>
              <a:rPr lang="zh-CN" altLang="en-US" dirty="0" smtClean="0"/>
              <a:t>    </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Rot="1" noChangeAspect="1" noChangeArrowheads="1" noTextEdit="1"/>
          </p:cNvSpPr>
          <p:nvPr>
            <p:ph type="sldImg"/>
          </p:nvPr>
        </p:nvSpPr>
        <p:spPr>
          <a:xfrm>
            <a:off x="381000" y="685800"/>
            <a:ext cx="6096000" cy="3429000"/>
          </a:xfrm>
        </p:spPr>
      </p:sp>
      <p:sp>
        <p:nvSpPr>
          <p:cNvPr id="279555" name="Rectangle 3"/>
          <p:cNvSpPr>
            <a:spLocks noGrp="1" noChangeArrowheads="1"/>
          </p:cNvSpPr>
          <p:nvPr>
            <p:ph type="body" idx="1"/>
          </p:nvPr>
        </p:nvSpPr>
        <p:spPr>
          <a:noFill/>
        </p:spPr>
        <p:txBody>
          <a:bodyPr/>
          <a:lstStyle/>
          <a:p>
            <a:r>
              <a:rPr lang="zh-CN" altLang="en-US" dirty="0" smtClean="0"/>
              <a:t>    </a:t>
            </a:r>
            <a:r>
              <a:rPr lang="zh-CN" altLang="en-US" b="1" dirty="0" smtClean="0"/>
              <a:t>并入－串出</a:t>
            </a:r>
            <a:r>
              <a:rPr lang="zh-CN" altLang="en-US" dirty="0" smtClean="0"/>
              <a:t>：首先将</a:t>
            </a:r>
            <a:r>
              <a:rPr lang="en-US" altLang="zh-CN" dirty="0" smtClean="0"/>
              <a:t>4</a:t>
            </a:r>
            <a:r>
              <a:rPr lang="zh-CN" altLang="en-US" dirty="0" smtClean="0"/>
              <a:t>位数据并行置入移位寄存器的</a:t>
            </a:r>
            <a:r>
              <a:rPr lang="en-US" altLang="zh-CN" dirty="0" smtClean="0"/>
              <a:t>4</a:t>
            </a:r>
            <a:r>
              <a:rPr lang="zh-CN" altLang="en-US" dirty="0" smtClean="0"/>
              <a:t>个触发器中；然后连续加</a:t>
            </a:r>
            <a:r>
              <a:rPr lang="en-US" altLang="zh-CN" dirty="0" smtClean="0"/>
              <a:t>4</a:t>
            </a:r>
            <a:r>
              <a:rPr lang="zh-CN" altLang="en-US" dirty="0" smtClean="0"/>
              <a:t>个移位脉冲，则移位寄存器里的</a:t>
            </a:r>
            <a:r>
              <a:rPr lang="en-US" altLang="zh-CN" dirty="0" smtClean="0"/>
              <a:t>4</a:t>
            </a:r>
            <a:r>
              <a:rPr lang="zh-CN" altLang="en-US" dirty="0" smtClean="0"/>
              <a:t>位代码将从串行输出端</a:t>
            </a:r>
            <a:r>
              <a:rPr lang="en-US" altLang="zh-CN" b="1" dirty="0" smtClean="0"/>
              <a:t>Q</a:t>
            </a:r>
            <a:r>
              <a:rPr lang="en-US" altLang="zh-CN" b="1" baseline="-25000" dirty="0" smtClean="0"/>
              <a:t>4</a:t>
            </a:r>
            <a:r>
              <a:rPr lang="zh-CN" altLang="en-US" dirty="0" smtClean="0"/>
              <a:t>依次送出，从而实现数据的并行</a:t>
            </a:r>
            <a:r>
              <a:rPr lang="en-US" altLang="zh-CN" dirty="0" smtClean="0"/>
              <a:t>-</a:t>
            </a:r>
            <a:r>
              <a:rPr lang="zh-CN" altLang="en-US" dirty="0" smtClean="0"/>
              <a:t>串行转换。</a:t>
            </a:r>
            <a:endParaRPr lang="en-US" altLang="zh-CN" dirty="0" smtClean="0"/>
          </a:p>
          <a:p>
            <a:r>
              <a:rPr lang="zh-CN" altLang="en-US" sz="1200" b="1" kern="1200" dirty="0" smtClean="0">
                <a:solidFill>
                  <a:schemeClr val="tx1"/>
                </a:solidFill>
                <a:latin typeface="Arial" panose="020B0604020202020204" pitchFamily="34" charset="0"/>
                <a:ea typeface="宋体" panose="02010600030101010101" pitchFamily="2" charset="-122"/>
                <a:cs typeface="+mn-cs"/>
              </a:rPr>
              <a:t>    并入</a:t>
            </a:r>
            <a:r>
              <a:rPr lang="en-US" sz="1200" b="1" kern="1200" dirty="0" smtClean="0">
                <a:solidFill>
                  <a:schemeClr val="tx1"/>
                </a:solidFill>
                <a:latin typeface="Arial" panose="020B0604020202020204" pitchFamily="34" charset="0"/>
                <a:ea typeface="宋体" panose="02010600030101010101" pitchFamily="2" charset="-122"/>
                <a:cs typeface="+mn-cs"/>
              </a:rPr>
              <a:t>-</a:t>
            </a:r>
            <a:r>
              <a:rPr lang="zh-CN" altLang="en-US" sz="1200" b="1" kern="1200" dirty="0" smtClean="0">
                <a:solidFill>
                  <a:schemeClr val="tx1"/>
                </a:solidFill>
                <a:latin typeface="Arial" panose="020B0604020202020204" pitchFamily="34" charset="0"/>
                <a:ea typeface="宋体" panose="02010600030101010101" pitchFamily="2" charset="-122"/>
                <a:cs typeface="+mn-cs"/>
              </a:rPr>
              <a:t>串出工作原理：</a:t>
            </a:r>
            <a:endParaRPr lang="zh-CN" altLang="en-US" sz="1200" kern="1200" dirty="0" smtClean="0">
              <a:solidFill>
                <a:schemeClr val="tx1"/>
              </a:solidFill>
              <a:latin typeface="Arial" panose="020B0604020202020204" pitchFamily="34" charset="0"/>
              <a:ea typeface="宋体" panose="02010600030101010101" pitchFamily="2" charset="-122"/>
              <a:cs typeface="+mn-cs"/>
            </a:endParaRPr>
          </a:p>
          <a:p>
            <a:pPr lvl="1"/>
            <a:r>
              <a:rPr lang="zh-CN" altLang="en-US" sz="1200" kern="1200" dirty="0" smtClean="0">
                <a:solidFill>
                  <a:schemeClr val="tx1"/>
                </a:solidFill>
                <a:latin typeface="Arial" panose="020B0604020202020204" pitchFamily="34" charset="0"/>
                <a:ea typeface="宋体" panose="02010600030101010101" pitchFamily="2" charset="-122"/>
                <a:cs typeface="+mn-cs"/>
              </a:rPr>
              <a:t>当</a:t>
            </a:r>
            <a:r>
              <a:rPr lang="en-US" sz="1200" kern="1200" dirty="0" smtClean="0">
                <a:solidFill>
                  <a:schemeClr val="tx1"/>
                </a:solidFill>
                <a:latin typeface="Arial" panose="020B0604020202020204" pitchFamily="34" charset="0"/>
                <a:ea typeface="宋体" panose="02010600030101010101" pitchFamily="2" charset="-122"/>
                <a:cs typeface="+mn-cs"/>
              </a:rPr>
              <a:t>C=0</a:t>
            </a:r>
            <a:r>
              <a:rPr lang="zh-CN" altLang="en-US" sz="1200" kern="1200" dirty="0" smtClean="0">
                <a:solidFill>
                  <a:schemeClr val="tx1"/>
                </a:solidFill>
                <a:latin typeface="Arial" panose="020B0604020202020204" pitchFamily="34" charset="0"/>
                <a:ea typeface="宋体" panose="02010600030101010101" pitchFamily="2" charset="-122"/>
                <a:cs typeface="+mn-cs"/>
              </a:rPr>
              <a:t>时</a:t>
            </a:r>
            <a:r>
              <a:rPr lang="en-US" sz="1200" kern="1200" dirty="0" smtClean="0">
                <a:solidFill>
                  <a:schemeClr val="tx1"/>
                </a:solidFill>
                <a:latin typeface="Arial" panose="020B0604020202020204" pitchFamily="34" charset="0"/>
                <a:ea typeface="宋体" panose="02010600030101010101" pitchFamily="2" charset="-122"/>
                <a:cs typeface="+mn-cs"/>
              </a:rPr>
              <a:t>DFF</a:t>
            </a:r>
            <a:r>
              <a:rPr lang="zh-CN" altLang="en-US" sz="1200" kern="1200" dirty="0" smtClean="0">
                <a:solidFill>
                  <a:schemeClr val="tx1"/>
                </a:solidFill>
                <a:latin typeface="Arial" panose="020B0604020202020204" pitchFamily="34" charset="0"/>
                <a:ea typeface="宋体" panose="02010600030101010101" pitchFamily="2" charset="-122"/>
                <a:cs typeface="+mn-cs"/>
              </a:rPr>
              <a:t>清</a:t>
            </a:r>
            <a:r>
              <a:rPr lang="en-US" sz="1200" kern="1200" dirty="0" smtClean="0">
                <a:solidFill>
                  <a:schemeClr val="tx1"/>
                </a:solidFill>
                <a:latin typeface="Arial" panose="020B0604020202020204" pitchFamily="34" charset="0"/>
                <a:ea typeface="宋体" panose="02010600030101010101" pitchFamily="2" charset="-122"/>
                <a:cs typeface="+mn-cs"/>
              </a:rPr>
              <a:t>0</a:t>
            </a:r>
            <a:r>
              <a:rPr lang="zh-CN" altLang="en-US" sz="1200" kern="1200" dirty="0" smtClean="0">
                <a:solidFill>
                  <a:schemeClr val="tx1"/>
                </a:solidFill>
                <a:latin typeface="Arial" panose="020B0604020202020204" pitchFamily="34" charset="0"/>
                <a:ea typeface="宋体" panose="02010600030101010101" pitchFamily="2" charset="-122"/>
                <a:cs typeface="+mn-cs"/>
              </a:rPr>
              <a:t>， </a:t>
            </a:r>
            <a:r>
              <a:rPr lang="en-US" sz="1200" kern="1200" dirty="0" smtClean="0">
                <a:solidFill>
                  <a:schemeClr val="tx1"/>
                </a:solidFill>
                <a:latin typeface="Arial" panose="020B0604020202020204" pitchFamily="34" charset="0"/>
                <a:ea typeface="宋体" panose="02010600030101010101" pitchFamily="2" charset="-122"/>
                <a:cs typeface="+mn-cs"/>
              </a:rPr>
              <a:t>Q</a:t>
            </a:r>
            <a:r>
              <a:rPr lang="en-US" sz="1200" kern="1200" baseline="-25000" dirty="0" smtClean="0">
                <a:solidFill>
                  <a:schemeClr val="tx1"/>
                </a:solidFill>
                <a:latin typeface="Arial" panose="020B0604020202020204" pitchFamily="34" charset="0"/>
                <a:ea typeface="宋体" panose="02010600030101010101" pitchFamily="2" charset="-122"/>
                <a:cs typeface="+mn-cs"/>
              </a:rPr>
              <a:t>1</a:t>
            </a:r>
            <a:r>
              <a:rPr lang="en-US" sz="1200" kern="1200" dirty="0" smtClean="0">
                <a:solidFill>
                  <a:schemeClr val="tx1"/>
                </a:solidFill>
                <a:latin typeface="Arial" panose="020B0604020202020204" pitchFamily="34" charset="0"/>
                <a:ea typeface="宋体" panose="02010600030101010101" pitchFamily="2" charset="-122"/>
                <a:cs typeface="+mn-cs"/>
              </a:rPr>
              <a:t>Q</a:t>
            </a:r>
            <a:r>
              <a:rPr lang="en-US" sz="1200" kern="1200" baseline="-25000" dirty="0" smtClean="0">
                <a:solidFill>
                  <a:schemeClr val="tx1"/>
                </a:solidFill>
                <a:latin typeface="Arial" panose="020B0604020202020204" pitchFamily="34" charset="0"/>
                <a:ea typeface="宋体" panose="02010600030101010101" pitchFamily="2" charset="-122"/>
                <a:cs typeface="+mn-cs"/>
              </a:rPr>
              <a:t>2</a:t>
            </a:r>
            <a:r>
              <a:rPr lang="en-US" sz="1200" kern="1200" dirty="0" smtClean="0">
                <a:solidFill>
                  <a:schemeClr val="tx1"/>
                </a:solidFill>
                <a:latin typeface="Arial" panose="020B0604020202020204" pitchFamily="34" charset="0"/>
                <a:ea typeface="宋体" panose="02010600030101010101" pitchFamily="2" charset="-122"/>
                <a:cs typeface="+mn-cs"/>
              </a:rPr>
              <a:t>Q</a:t>
            </a:r>
            <a:r>
              <a:rPr lang="en-US" sz="1200" kern="1200" baseline="-25000" dirty="0" smtClean="0">
                <a:solidFill>
                  <a:schemeClr val="tx1"/>
                </a:solidFill>
                <a:latin typeface="Arial" panose="020B0604020202020204" pitchFamily="34" charset="0"/>
                <a:ea typeface="宋体" panose="02010600030101010101" pitchFamily="2" charset="-122"/>
                <a:cs typeface="+mn-cs"/>
              </a:rPr>
              <a:t>3</a:t>
            </a:r>
            <a:r>
              <a:rPr lang="en-US" sz="1200" kern="1200" dirty="0" smtClean="0">
                <a:solidFill>
                  <a:schemeClr val="tx1"/>
                </a:solidFill>
                <a:latin typeface="Arial" panose="020B0604020202020204" pitchFamily="34" charset="0"/>
                <a:ea typeface="宋体" panose="02010600030101010101" pitchFamily="2" charset="-122"/>
                <a:cs typeface="+mn-cs"/>
              </a:rPr>
              <a:t>Q</a:t>
            </a:r>
            <a:r>
              <a:rPr lang="en-US" sz="1200" kern="1200" baseline="-25000" dirty="0" smtClean="0">
                <a:solidFill>
                  <a:schemeClr val="tx1"/>
                </a:solidFill>
                <a:latin typeface="Arial" panose="020B0604020202020204" pitchFamily="34" charset="0"/>
                <a:ea typeface="宋体" panose="02010600030101010101" pitchFamily="2" charset="-122"/>
                <a:cs typeface="+mn-cs"/>
              </a:rPr>
              <a:t>4</a:t>
            </a:r>
            <a:r>
              <a:rPr lang="en-US" sz="1200" kern="1200" dirty="0" smtClean="0">
                <a:solidFill>
                  <a:schemeClr val="tx1"/>
                </a:solidFill>
                <a:latin typeface="Arial" panose="020B0604020202020204" pitchFamily="34" charset="0"/>
                <a:ea typeface="宋体" panose="02010600030101010101" pitchFamily="2" charset="-122"/>
                <a:cs typeface="+mn-cs"/>
              </a:rPr>
              <a:t>=0000</a:t>
            </a:r>
            <a:r>
              <a:rPr lang="zh-CN" altLang="en-US" sz="1200" kern="1200" dirty="0" smtClean="0">
                <a:solidFill>
                  <a:schemeClr val="tx1"/>
                </a:solidFill>
                <a:latin typeface="Arial" panose="020B0604020202020204" pitchFamily="34" charset="0"/>
                <a:ea typeface="宋体" panose="02010600030101010101" pitchFamily="2" charset="-122"/>
                <a:cs typeface="+mn-cs"/>
              </a:rPr>
              <a:t>；</a:t>
            </a:r>
          </a:p>
          <a:p>
            <a:pPr lvl="1"/>
            <a:r>
              <a:rPr lang="zh-CN" altLang="en-US" sz="1200" kern="1200" dirty="0" smtClean="0">
                <a:solidFill>
                  <a:schemeClr val="tx1"/>
                </a:solidFill>
                <a:latin typeface="Arial" panose="020B0604020202020204" pitchFamily="34" charset="0"/>
                <a:ea typeface="宋体" panose="02010600030101010101" pitchFamily="2" charset="-122"/>
                <a:cs typeface="+mn-cs"/>
              </a:rPr>
              <a:t>当</a:t>
            </a:r>
            <a:r>
              <a:rPr lang="en-US" sz="1200" kern="1200" dirty="0" smtClean="0">
                <a:solidFill>
                  <a:schemeClr val="tx1"/>
                </a:solidFill>
                <a:latin typeface="Arial" panose="020B0604020202020204" pitchFamily="34" charset="0"/>
                <a:ea typeface="宋体" panose="02010600030101010101" pitchFamily="2" charset="-122"/>
                <a:cs typeface="+mn-cs"/>
              </a:rPr>
              <a:t>L=</a:t>
            </a:r>
            <a:r>
              <a:rPr lang="zh-CN" altLang="en-US" sz="1200" kern="1200" dirty="0" smtClean="0">
                <a:solidFill>
                  <a:schemeClr val="tx1"/>
                </a:solidFill>
                <a:latin typeface="Arial" panose="020B0604020202020204" pitchFamily="34" charset="0"/>
                <a:ea typeface="宋体" panose="02010600030101010101" pitchFamily="2" charset="-122"/>
                <a:cs typeface="+mn-cs"/>
              </a:rPr>
              <a:t>正脉冲、</a:t>
            </a:r>
            <a:r>
              <a:rPr lang="en-US" sz="1200" kern="1200" dirty="0" smtClean="0">
                <a:solidFill>
                  <a:schemeClr val="tx1"/>
                </a:solidFill>
                <a:latin typeface="Arial" panose="020B0604020202020204" pitchFamily="34" charset="0"/>
                <a:ea typeface="宋体" panose="02010600030101010101" pitchFamily="2" charset="-122"/>
                <a:cs typeface="+mn-cs"/>
              </a:rPr>
              <a:t>D</a:t>
            </a:r>
            <a:r>
              <a:rPr lang="en-US" sz="1200" kern="1200" baseline="-25000" dirty="0" smtClean="0">
                <a:solidFill>
                  <a:schemeClr val="tx1"/>
                </a:solidFill>
                <a:latin typeface="Arial" panose="020B0604020202020204" pitchFamily="34" charset="0"/>
                <a:ea typeface="宋体" panose="02010600030101010101" pitchFamily="2" charset="-122"/>
                <a:cs typeface="+mn-cs"/>
              </a:rPr>
              <a:t>1</a:t>
            </a:r>
            <a:r>
              <a:rPr lang="en-US" sz="1200" kern="1200" dirty="0" smtClean="0">
                <a:solidFill>
                  <a:schemeClr val="tx1"/>
                </a:solidFill>
                <a:latin typeface="Arial" panose="020B0604020202020204" pitchFamily="34" charset="0"/>
                <a:ea typeface="宋体" panose="02010600030101010101" pitchFamily="2" charset="-122"/>
                <a:cs typeface="+mn-cs"/>
              </a:rPr>
              <a:t>D</a:t>
            </a:r>
            <a:r>
              <a:rPr lang="en-US" sz="1200" kern="1200" baseline="-25000" dirty="0" smtClean="0">
                <a:solidFill>
                  <a:schemeClr val="tx1"/>
                </a:solidFill>
                <a:latin typeface="Arial" panose="020B0604020202020204" pitchFamily="34" charset="0"/>
                <a:ea typeface="宋体" panose="02010600030101010101" pitchFamily="2" charset="-122"/>
                <a:cs typeface="+mn-cs"/>
              </a:rPr>
              <a:t>2</a:t>
            </a:r>
            <a:r>
              <a:rPr lang="en-US" sz="1200" kern="1200" dirty="0" smtClean="0">
                <a:solidFill>
                  <a:schemeClr val="tx1"/>
                </a:solidFill>
                <a:latin typeface="Arial" panose="020B0604020202020204" pitchFamily="34" charset="0"/>
                <a:ea typeface="宋体" panose="02010600030101010101" pitchFamily="2" charset="-122"/>
                <a:cs typeface="+mn-cs"/>
              </a:rPr>
              <a:t>D</a:t>
            </a:r>
            <a:r>
              <a:rPr lang="en-US" sz="1200" kern="1200" baseline="-25000" dirty="0" smtClean="0">
                <a:solidFill>
                  <a:schemeClr val="tx1"/>
                </a:solidFill>
                <a:latin typeface="Arial" panose="020B0604020202020204" pitchFamily="34" charset="0"/>
                <a:ea typeface="宋体" panose="02010600030101010101" pitchFamily="2" charset="-122"/>
                <a:cs typeface="+mn-cs"/>
              </a:rPr>
              <a:t>3</a:t>
            </a:r>
            <a:r>
              <a:rPr lang="en-US" sz="1200" kern="1200" dirty="0" smtClean="0">
                <a:solidFill>
                  <a:schemeClr val="tx1"/>
                </a:solidFill>
                <a:latin typeface="Arial" panose="020B0604020202020204" pitchFamily="34" charset="0"/>
                <a:ea typeface="宋体" panose="02010600030101010101" pitchFamily="2" charset="-122"/>
                <a:cs typeface="+mn-cs"/>
              </a:rPr>
              <a:t>D</a:t>
            </a:r>
            <a:r>
              <a:rPr lang="en-US" sz="1200" kern="1200" baseline="-25000" dirty="0" smtClean="0">
                <a:solidFill>
                  <a:schemeClr val="tx1"/>
                </a:solidFill>
                <a:latin typeface="Arial" panose="020B0604020202020204" pitchFamily="34" charset="0"/>
                <a:ea typeface="宋体" panose="02010600030101010101" pitchFamily="2" charset="-122"/>
                <a:cs typeface="+mn-cs"/>
              </a:rPr>
              <a:t>4</a:t>
            </a:r>
            <a:r>
              <a:rPr lang="en-US" sz="1200" kern="1200" dirty="0" smtClean="0">
                <a:solidFill>
                  <a:schemeClr val="tx1"/>
                </a:solidFill>
                <a:latin typeface="Arial" panose="020B0604020202020204" pitchFamily="34" charset="0"/>
                <a:ea typeface="宋体" panose="02010600030101010101" pitchFamily="2" charset="-122"/>
                <a:cs typeface="+mn-cs"/>
              </a:rPr>
              <a:t>=1010</a:t>
            </a:r>
            <a:r>
              <a:rPr lang="zh-CN" altLang="en-US" sz="1200" kern="1200" dirty="0" smtClean="0">
                <a:solidFill>
                  <a:schemeClr val="tx1"/>
                </a:solidFill>
                <a:latin typeface="Arial" panose="020B0604020202020204" pitchFamily="34" charset="0"/>
                <a:ea typeface="宋体" panose="02010600030101010101" pitchFamily="2" charset="-122"/>
                <a:cs typeface="+mn-cs"/>
              </a:rPr>
              <a:t>时</a:t>
            </a:r>
          </a:p>
          <a:p>
            <a:r>
              <a:rPr lang="zh-CN" altLang="en-US" sz="1200" kern="1200" dirty="0" smtClean="0">
                <a:solidFill>
                  <a:schemeClr val="tx1"/>
                </a:solidFill>
                <a:latin typeface="Arial" panose="020B0604020202020204" pitchFamily="34" charset="0"/>
                <a:ea typeface="宋体" panose="02010600030101010101" pitchFamily="2" charset="-122"/>
                <a:cs typeface="+mn-cs"/>
              </a:rPr>
              <a:t>    （</a:t>
            </a:r>
            <a:r>
              <a:rPr lang="en-US" sz="1200" kern="1200" dirty="0" smtClean="0">
                <a:solidFill>
                  <a:schemeClr val="tx1"/>
                </a:solidFill>
                <a:latin typeface="Arial" panose="020B0604020202020204" pitchFamily="34" charset="0"/>
                <a:ea typeface="宋体" panose="02010600030101010101" pitchFamily="2" charset="-122"/>
                <a:cs typeface="+mn-cs"/>
              </a:rPr>
              <a:t>1</a:t>
            </a:r>
            <a:r>
              <a:rPr lang="zh-CN" altLang="en-US" sz="1200" kern="1200" dirty="0" smtClean="0">
                <a:solidFill>
                  <a:schemeClr val="tx1"/>
                </a:solidFill>
                <a:latin typeface="Arial" panose="020B0604020202020204" pitchFamily="34" charset="0"/>
                <a:ea typeface="宋体" panose="02010600030101010101" pitchFamily="2" charset="-122"/>
                <a:cs typeface="+mn-cs"/>
              </a:rPr>
              <a:t>）并行输入数据，</a:t>
            </a:r>
            <a:r>
              <a:rPr lang="en-US" sz="1200" kern="1200" dirty="0" smtClean="0">
                <a:solidFill>
                  <a:schemeClr val="tx1"/>
                </a:solidFill>
                <a:latin typeface="Arial" panose="020B0604020202020204" pitchFamily="34" charset="0"/>
                <a:ea typeface="宋体" panose="02010600030101010101" pitchFamily="2" charset="-122"/>
                <a:cs typeface="+mn-cs"/>
              </a:rPr>
              <a:t>4</a:t>
            </a:r>
            <a:r>
              <a:rPr lang="zh-CN" altLang="en-US" sz="1200" kern="1200" dirty="0" smtClean="0">
                <a:solidFill>
                  <a:schemeClr val="tx1"/>
                </a:solidFill>
                <a:latin typeface="Arial" panose="020B0604020202020204" pitchFamily="34" charset="0"/>
                <a:ea typeface="宋体" panose="02010600030101010101" pitchFamily="2" charset="-122"/>
                <a:cs typeface="+mn-cs"/>
              </a:rPr>
              <a:t>个与非门的输出从左至右依次为</a:t>
            </a:r>
            <a:r>
              <a:rPr lang="en-US" sz="1200" kern="1200" dirty="0" smtClean="0">
                <a:solidFill>
                  <a:schemeClr val="tx1"/>
                </a:solidFill>
                <a:latin typeface="Arial" panose="020B0604020202020204" pitchFamily="34" charset="0"/>
                <a:ea typeface="宋体" panose="02010600030101010101" pitchFamily="2" charset="-122"/>
                <a:cs typeface="+mn-cs"/>
              </a:rPr>
              <a:t>0 1 0 1</a:t>
            </a:r>
            <a:r>
              <a:rPr lang="zh-CN" altLang="en-US" sz="1200" kern="1200" dirty="0" smtClean="0">
                <a:solidFill>
                  <a:schemeClr val="tx1"/>
                </a:solidFill>
                <a:latin typeface="Arial" panose="020B0604020202020204" pitchFamily="34" charset="0"/>
                <a:ea typeface="宋体" panose="02010600030101010101" pitchFamily="2" charset="-122"/>
                <a:cs typeface="+mn-cs"/>
              </a:rPr>
              <a:t>；</a:t>
            </a:r>
          </a:p>
          <a:p>
            <a:r>
              <a:rPr lang="zh-CN" altLang="en-US" sz="1200" kern="1200" dirty="0" smtClean="0">
                <a:solidFill>
                  <a:schemeClr val="tx1"/>
                </a:solidFill>
                <a:latin typeface="Arial" panose="020B0604020202020204" pitchFamily="34" charset="0"/>
                <a:ea typeface="宋体" panose="02010600030101010101" pitchFamily="2" charset="-122"/>
                <a:cs typeface="+mn-cs"/>
              </a:rPr>
              <a:t>    （</a:t>
            </a:r>
            <a:r>
              <a:rPr lang="en-US" sz="1200" kern="1200" dirty="0" smtClean="0">
                <a:solidFill>
                  <a:schemeClr val="tx1"/>
                </a:solidFill>
                <a:latin typeface="Arial" panose="020B0604020202020204" pitchFamily="34" charset="0"/>
                <a:ea typeface="宋体" panose="02010600030101010101" pitchFamily="2" charset="-122"/>
                <a:cs typeface="+mn-cs"/>
              </a:rPr>
              <a:t>2</a:t>
            </a:r>
            <a:r>
              <a:rPr lang="zh-CN" altLang="en-US" sz="1200" kern="1200" dirty="0" smtClean="0">
                <a:solidFill>
                  <a:schemeClr val="tx1"/>
                </a:solidFill>
                <a:latin typeface="Arial" panose="020B0604020202020204" pitchFamily="34" charset="0"/>
                <a:ea typeface="宋体" panose="02010600030101010101" pitchFamily="2" charset="-122"/>
                <a:cs typeface="+mn-cs"/>
              </a:rPr>
              <a:t>）对于</a:t>
            </a:r>
            <a:r>
              <a:rPr lang="en-US" sz="1200" kern="1200" dirty="0" smtClean="0">
                <a:solidFill>
                  <a:schemeClr val="tx1"/>
                </a:solidFill>
                <a:latin typeface="Arial" panose="020B0604020202020204" pitchFamily="34" charset="0"/>
                <a:ea typeface="宋体" panose="02010600030101010101" pitchFamily="2" charset="-122"/>
                <a:cs typeface="+mn-cs"/>
              </a:rPr>
              <a:t>DFF1</a:t>
            </a:r>
            <a:r>
              <a:rPr lang="zh-CN" altLang="en-US" sz="1200" kern="1200" dirty="0" smtClean="0">
                <a:solidFill>
                  <a:schemeClr val="tx1"/>
                </a:solidFill>
                <a:latin typeface="Arial" panose="020B0604020202020204" pitchFamily="34" charset="0"/>
                <a:ea typeface="宋体" panose="02010600030101010101" pitchFamily="2" charset="-122"/>
                <a:cs typeface="+mn-cs"/>
              </a:rPr>
              <a:t>，由于其</a:t>
            </a:r>
            <a:r>
              <a:rPr lang="en-US" sz="1200" kern="1200" dirty="0" smtClean="0">
                <a:solidFill>
                  <a:schemeClr val="tx1"/>
                </a:solidFill>
                <a:latin typeface="Arial" panose="020B0604020202020204" pitchFamily="34" charset="0"/>
                <a:ea typeface="宋体" panose="02010600030101010101" pitchFamily="2" charset="-122"/>
                <a:cs typeface="+mn-cs"/>
              </a:rPr>
              <a:t>/R=1</a:t>
            </a:r>
            <a:r>
              <a:rPr lang="zh-CN" altLang="en-US" sz="1200" kern="1200" dirty="0" smtClean="0">
                <a:solidFill>
                  <a:schemeClr val="tx1"/>
                </a:solidFill>
                <a:latin typeface="Arial" panose="020B0604020202020204" pitchFamily="34" charset="0"/>
                <a:ea typeface="宋体" panose="02010600030101010101" pitchFamily="2" charset="-122"/>
                <a:cs typeface="+mn-cs"/>
              </a:rPr>
              <a:t>、</a:t>
            </a:r>
            <a:r>
              <a:rPr lang="en-US" sz="1200" kern="1200" dirty="0" smtClean="0">
                <a:solidFill>
                  <a:schemeClr val="tx1"/>
                </a:solidFill>
                <a:latin typeface="Arial" panose="020B0604020202020204" pitchFamily="34" charset="0"/>
                <a:ea typeface="宋体" panose="02010600030101010101" pitchFamily="2" charset="-122"/>
                <a:cs typeface="+mn-cs"/>
              </a:rPr>
              <a:t>/S=0</a:t>
            </a:r>
            <a:r>
              <a:rPr lang="zh-CN" altLang="en-US" sz="1200" kern="1200" dirty="0" smtClean="0">
                <a:solidFill>
                  <a:schemeClr val="tx1"/>
                </a:solidFill>
                <a:latin typeface="Arial" panose="020B0604020202020204" pitchFamily="34" charset="0"/>
                <a:ea typeface="宋体" panose="02010600030101010101" pitchFamily="2" charset="-122"/>
                <a:cs typeface="+mn-cs"/>
              </a:rPr>
              <a:t>，则被置</a:t>
            </a:r>
            <a:r>
              <a:rPr lang="en-US" sz="1200" kern="1200" dirty="0" smtClean="0">
                <a:solidFill>
                  <a:schemeClr val="tx1"/>
                </a:solidFill>
                <a:latin typeface="Arial" panose="020B0604020202020204" pitchFamily="34" charset="0"/>
                <a:ea typeface="宋体" panose="02010600030101010101" pitchFamily="2" charset="-122"/>
                <a:cs typeface="+mn-cs"/>
              </a:rPr>
              <a:t>1</a:t>
            </a:r>
            <a:r>
              <a:rPr lang="zh-CN" altLang="en-US" sz="1200" kern="1200" dirty="0" smtClean="0">
                <a:solidFill>
                  <a:schemeClr val="tx1"/>
                </a:solidFill>
                <a:latin typeface="Arial" panose="020B0604020202020204" pitchFamily="34" charset="0"/>
                <a:ea typeface="宋体" panose="02010600030101010101" pitchFamily="2" charset="-122"/>
                <a:cs typeface="+mn-cs"/>
              </a:rPr>
              <a:t>，</a:t>
            </a:r>
            <a:r>
              <a:rPr lang="en-US" sz="1200" kern="1200" dirty="0" smtClean="0">
                <a:solidFill>
                  <a:schemeClr val="tx1"/>
                </a:solidFill>
                <a:latin typeface="Arial" panose="020B0604020202020204" pitchFamily="34" charset="0"/>
                <a:ea typeface="宋体" panose="02010600030101010101" pitchFamily="2" charset="-122"/>
                <a:cs typeface="+mn-cs"/>
              </a:rPr>
              <a:t>Q</a:t>
            </a:r>
            <a:r>
              <a:rPr lang="en-US" sz="1200" kern="1200" baseline="-25000" dirty="0" smtClean="0">
                <a:solidFill>
                  <a:schemeClr val="tx1"/>
                </a:solidFill>
                <a:latin typeface="Arial" panose="020B0604020202020204" pitchFamily="34" charset="0"/>
                <a:ea typeface="宋体" panose="02010600030101010101" pitchFamily="2" charset="-122"/>
                <a:cs typeface="+mn-cs"/>
              </a:rPr>
              <a:t>1</a:t>
            </a:r>
            <a:r>
              <a:rPr lang="en-US" sz="1200" kern="1200" dirty="0" smtClean="0">
                <a:solidFill>
                  <a:schemeClr val="tx1"/>
                </a:solidFill>
                <a:latin typeface="Arial" panose="020B0604020202020204" pitchFamily="34" charset="0"/>
                <a:ea typeface="宋体" panose="02010600030101010101" pitchFamily="2" charset="-122"/>
                <a:cs typeface="+mn-cs"/>
              </a:rPr>
              <a:t>=1</a:t>
            </a:r>
            <a:r>
              <a:rPr lang="zh-CN" altLang="en-US" sz="1200" kern="1200" dirty="0" smtClean="0">
                <a:solidFill>
                  <a:schemeClr val="tx1"/>
                </a:solidFill>
                <a:latin typeface="Arial" panose="020B0604020202020204" pitchFamily="34" charset="0"/>
                <a:ea typeface="宋体" panose="02010600030101010101" pitchFamily="2" charset="-122"/>
                <a:cs typeface="+mn-cs"/>
              </a:rPr>
              <a:t>；对于</a:t>
            </a:r>
            <a:r>
              <a:rPr lang="en-US" sz="1200" kern="1200" dirty="0" smtClean="0">
                <a:solidFill>
                  <a:schemeClr val="tx1"/>
                </a:solidFill>
                <a:latin typeface="Arial" panose="020B0604020202020204" pitchFamily="34" charset="0"/>
                <a:ea typeface="宋体" panose="02010600030101010101" pitchFamily="2" charset="-122"/>
                <a:cs typeface="+mn-cs"/>
              </a:rPr>
              <a:t>DFF2</a:t>
            </a:r>
            <a:r>
              <a:rPr lang="zh-CN" altLang="en-US" sz="1200" kern="1200" dirty="0" smtClean="0">
                <a:solidFill>
                  <a:schemeClr val="tx1"/>
                </a:solidFill>
                <a:latin typeface="Arial" panose="020B0604020202020204" pitchFamily="34" charset="0"/>
                <a:ea typeface="宋体" panose="02010600030101010101" pitchFamily="2" charset="-122"/>
                <a:cs typeface="+mn-cs"/>
              </a:rPr>
              <a:t>，由于其</a:t>
            </a:r>
            <a:r>
              <a:rPr lang="en-US" sz="1200" kern="1200" dirty="0" smtClean="0">
                <a:solidFill>
                  <a:schemeClr val="tx1"/>
                </a:solidFill>
                <a:latin typeface="Arial" panose="020B0604020202020204" pitchFamily="34" charset="0"/>
                <a:ea typeface="宋体" panose="02010600030101010101" pitchFamily="2" charset="-122"/>
                <a:cs typeface="+mn-cs"/>
              </a:rPr>
              <a:t>/R=1</a:t>
            </a:r>
            <a:r>
              <a:rPr lang="zh-CN" altLang="en-US" sz="1200" kern="1200" dirty="0" smtClean="0">
                <a:solidFill>
                  <a:schemeClr val="tx1"/>
                </a:solidFill>
                <a:latin typeface="Arial" panose="020B0604020202020204" pitchFamily="34" charset="0"/>
                <a:ea typeface="宋体" panose="02010600030101010101" pitchFamily="2" charset="-122"/>
                <a:cs typeface="+mn-cs"/>
              </a:rPr>
              <a:t>、</a:t>
            </a:r>
            <a:r>
              <a:rPr lang="en-US" sz="1200" kern="1200" dirty="0" smtClean="0">
                <a:solidFill>
                  <a:schemeClr val="tx1"/>
                </a:solidFill>
                <a:latin typeface="Arial" panose="020B0604020202020204" pitchFamily="34" charset="0"/>
                <a:ea typeface="宋体" panose="02010600030101010101" pitchFamily="2" charset="-122"/>
                <a:cs typeface="+mn-cs"/>
              </a:rPr>
              <a:t>/S=1</a:t>
            </a:r>
            <a:r>
              <a:rPr lang="zh-CN" altLang="en-US" sz="1200" kern="1200" dirty="0" smtClean="0">
                <a:solidFill>
                  <a:schemeClr val="tx1"/>
                </a:solidFill>
                <a:latin typeface="Arial" panose="020B0604020202020204" pitchFamily="34" charset="0"/>
                <a:ea typeface="宋体" panose="02010600030101010101" pitchFamily="2" charset="-122"/>
                <a:cs typeface="+mn-cs"/>
              </a:rPr>
              <a:t>，异步置位信号和复位信号都无效，则其输出</a:t>
            </a:r>
            <a:r>
              <a:rPr lang="en-US" sz="1200" kern="1200" dirty="0" smtClean="0">
                <a:solidFill>
                  <a:schemeClr val="tx1"/>
                </a:solidFill>
                <a:latin typeface="Arial" panose="020B0604020202020204" pitchFamily="34" charset="0"/>
                <a:ea typeface="宋体" panose="02010600030101010101" pitchFamily="2" charset="-122"/>
                <a:cs typeface="+mn-cs"/>
              </a:rPr>
              <a:t>Q</a:t>
            </a:r>
            <a:r>
              <a:rPr lang="en-US" sz="1200" kern="1200" baseline="-25000" dirty="0" smtClean="0">
                <a:solidFill>
                  <a:schemeClr val="tx1"/>
                </a:solidFill>
                <a:latin typeface="Arial" panose="020B0604020202020204" pitchFamily="34" charset="0"/>
                <a:ea typeface="宋体" panose="02010600030101010101" pitchFamily="2" charset="-122"/>
                <a:cs typeface="+mn-cs"/>
              </a:rPr>
              <a:t>2</a:t>
            </a:r>
            <a:r>
              <a:rPr lang="zh-CN" altLang="en-US" sz="1200" kern="1200" dirty="0" smtClean="0">
                <a:solidFill>
                  <a:schemeClr val="tx1"/>
                </a:solidFill>
                <a:latin typeface="Arial" panose="020B0604020202020204" pitchFamily="34" charset="0"/>
                <a:ea typeface="宋体" panose="02010600030101010101" pitchFamily="2" charset="-122"/>
                <a:cs typeface="+mn-cs"/>
              </a:rPr>
              <a:t>保持不变，</a:t>
            </a:r>
            <a:r>
              <a:rPr lang="en-US" sz="1200" kern="1200" dirty="0" smtClean="0">
                <a:solidFill>
                  <a:schemeClr val="tx1"/>
                </a:solidFill>
                <a:latin typeface="Arial" panose="020B0604020202020204" pitchFamily="34" charset="0"/>
                <a:ea typeface="宋体" panose="02010600030101010101" pitchFamily="2" charset="-122"/>
                <a:cs typeface="+mn-cs"/>
              </a:rPr>
              <a:t>Q</a:t>
            </a:r>
            <a:r>
              <a:rPr lang="en-US" sz="1200" kern="1200" baseline="-25000" dirty="0" smtClean="0">
                <a:solidFill>
                  <a:schemeClr val="tx1"/>
                </a:solidFill>
                <a:latin typeface="Arial" panose="020B0604020202020204" pitchFamily="34" charset="0"/>
                <a:ea typeface="宋体" panose="02010600030101010101" pitchFamily="2" charset="-122"/>
                <a:cs typeface="+mn-cs"/>
              </a:rPr>
              <a:t>2</a:t>
            </a:r>
            <a:r>
              <a:rPr lang="en-US" sz="1200" kern="1200" dirty="0" smtClean="0">
                <a:solidFill>
                  <a:schemeClr val="tx1"/>
                </a:solidFill>
                <a:latin typeface="Arial" panose="020B0604020202020204" pitchFamily="34" charset="0"/>
                <a:ea typeface="宋体" panose="02010600030101010101" pitchFamily="2" charset="-122"/>
                <a:cs typeface="+mn-cs"/>
              </a:rPr>
              <a:t>=0</a:t>
            </a:r>
            <a:r>
              <a:rPr lang="zh-CN" altLang="en-US" sz="1200" kern="1200" dirty="0" smtClean="0">
                <a:solidFill>
                  <a:schemeClr val="tx1"/>
                </a:solidFill>
                <a:latin typeface="Arial" panose="020B0604020202020204" pitchFamily="34" charset="0"/>
                <a:ea typeface="宋体" panose="02010600030101010101" pitchFamily="2" charset="-122"/>
                <a:cs typeface="+mn-cs"/>
              </a:rPr>
              <a:t>；同理可以推得，</a:t>
            </a:r>
            <a:r>
              <a:rPr lang="en-US" sz="1200" kern="1200" dirty="0" smtClean="0">
                <a:solidFill>
                  <a:schemeClr val="tx1"/>
                </a:solidFill>
                <a:latin typeface="Arial" panose="020B0604020202020204" pitchFamily="34" charset="0"/>
                <a:ea typeface="宋体" panose="02010600030101010101" pitchFamily="2" charset="-122"/>
                <a:cs typeface="+mn-cs"/>
              </a:rPr>
              <a:t>DFF3</a:t>
            </a:r>
            <a:r>
              <a:rPr lang="zh-CN" altLang="en-US" sz="1200" kern="1200" dirty="0" smtClean="0">
                <a:solidFill>
                  <a:schemeClr val="tx1"/>
                </a:solidFill>
                <a:latin typeface="Arial" panose="020B0604020202020204" pitchFamily="34" charset="0"/>
                <a:ea typeface="宋体" panose="02010600030101010101" pitchFamily="2" charset="-122"/>
                <a:cs typeface="+mn-cs"/>
              </a:rPr>
              <a:t>被置</a:t>
            </a:r>
            <a:r>
              <a:rPr lang="en-US" sz="1200" kern="1200" dirty="0" smtClean="0">
                <a:solidFill>
                  <a:schemeClr val="tx1"/>
                </a:solidFill>
                <a:latin typeface="Arial" panose="020B0604020202020204" pitchFamily="34" charset="0"/>
                <a:ea typeface="宋体" panose="02010600030101010101" pitchFamily="2" charset="-122"/>
                <a:cs typeface="+mn-cs"/>
              </a:rPr>
              <a:t>1</a:t>
            </a:r>
            <a:r>
              <a:rPr lang="zh-CN" altLang="en-US" sz="1200" kern="1200" dirty="0" smtClean="0">
                <a:solidFill>
                  <a:schemeClr val="tx1"/>
                </a:solidFill>
                <a:latin typeface="Arial" panose="020B0604020202020204" pitchFamily="34" charset="0"/>
                <a:ea typeface="宋体" panose="02010600030101010101" pitchFamily="2" charset="-122"/>
                <a:cs typeface="+mn-cs"/>
              </a:rPr>
              <a:t>，</a:t>
            </a:r>
            <a:r>
              <a:rPr lang="en-US" sz="1200" kern="1200" dirty="0" smtClean="0">
                <a:solidFill>
                  <a:schemeClr val="tx1"/>
                </a:solidFill>
                <a:latin typeface="Arial" panose="020B0604020202020204" pitchFamily="34" charset="0"/>
                <a:ea typeface="宋体" panose="02010600030101010101" pitchFamily="2" charset="-122"/>
                <a:cs typeface="+mn-cs"/>
              </a:rPr>
              <a:t>Q</a:t>
            </a:r>
            <a:r>
              <a:rPr lang="en-US" sz="1200" kern="1200" baseline="-25000" dirty="0" smtClean="0">
                <a:solidFill>
                  <a:schemeClr val="tx1"/>
                </a:solidFill>
                <a:latin typeface="Arial" panose="020B0604020202020204" pitchFamily="34" charset="0"/>
                <a:ea typeface="宋体" panose="02010600030101010101" pitchFamily="2" charset="-122"/>
                <a:cs typeface="+mn-cs"/>
              </a:rPr>
              <a:t>3</a:t>
            </a:r>
            <a:r>
              <a:rPr lang="en-US" sz="1200" kern="1200" dirty="0" smtClean="0">
                <a:solidFill>
                  <a:schemeClr val="tx1"/>
                </a:solidFill>
                <a:latin typeface="Arial" panose="020B0604020202020204" pitchFamily="34" charset="0"/>
                <a:ea typeface="宋体" panose="02010600030101010101" pitchFamily="2" charset="-122"/>
                <a:cs typeface="+mn-cs"/>
              </a:rPr>
              <a:t>=1</a:t>
            </a:r>
            <a:r>
              <a:rPr lang="zh-CN" altLang="en-US" sz="1200" kern="1200" dirty="0" smtClean="0">
                <a:solidFill>
                  <a:schemeClr val="tx1"/>
                </a:solidFill>
                <a:latin typeface="Arial" panose="020B0604020202020204" pitchFamily="34" charset="0"/>
                <a:ea typeface="宋体" panose="02010600030101010101" pitchFamily="2" charset="-122"/>
                <a:cs typeface="+mn-cs"/>
              </a:rPr>
              <a:t>；出</a:t>
            </a:r>
            <a:r>
              <a:rPr lang="en-US" sz="1200" kern="1200" dirty="0" smtClean="0">
                <a:solidFill>
                  <a:schemeClr val="tx1"/>
                </a:solidFill>
                <a:latin typeface="Arial" panose="020B0604020202020204" pitchFamily="34" charset="0"/>
                <a:ea typeface="宋体" panose="02010600030101010101" pitchFamily="2" charset="-122"/>
                <a:cs typeface="+mn-cs"/>
              </a:rPr>
              <a:t>Q</a:t>
            </a:r>
            <a:r>
              <a:rPr lang="en-US" sz="1200" kern="1200" baseline="-25000" dirty="0" smtClean="0">
                <a:solidFill>
                  <a:schemeClr val="tx1"/>
                </a:solidFill>
                <a:latin typeface="Arial" panose="020B0604020202020204" pitchFamily="34" charset="0"/>
                <a:ea typeface="宋体" panose="02010600030101010101" pitchFamily="2" charset="-122"/>
                <a:cs typeface="+mn-cs"/>
              </a:rPr>
              <a:t>4</a:t>
            </a:r>
            <a:r>
              <a:rPr lang="zh-CN" altLang="en-US" sz="1200" kern="1200" dirty="0" smtClean="0">
                <a:solidFill>
                  <a:schemeClr val="tx1"/>
                </a:solidFill>
                <a:latin typeface="Arial" panose="020B0604020202020204" pitchFamily="34" charset="0"/>
                <a:ea typeface="宋体" panose="02010600030101010101" pitchFamily="2" charset="-122"/>
                <a:cs typeface="+mn-cs"/>
              </a:rPr>
              <a:t>保持不变，</a:t>
            </a:r>
            <a:r>
              <a:rPr lang="en-US" sz="1200" kern="1200" dirty="0" smtClean="0">
                <a:solidFill>
                  <a:schemeClr val="tx1"/>
                </a:solidFill>
                <a:latin typeface="Arial" panose="020B0604020202020204" pitchFamily="34" charset="0"/>
                <a:ea typeface="宋体" panose="02010600030101010101" pitchFamily="2" charset="-122"/>
                <a:cs typeface="+mn-cs"/>
              </a:rPr>
              <a:t>Q</a:t>
            </a:r>
            <a:r>
              <a:rPr lang="en-US" sz="1200" kern="1200" baseline="-25000" dirty="0" smtClean="0">
                <a:solidFill>
                  <a:schemeClr val="tx1"/>
                </a:solidFill>
                <a:latin typeface="Arial" panose="020B0604020202020204" pitchFamily="34" charset="0"/>
                <a:ea typeface="宋体" panose="02010600030101010101" pitchFamily="2" charset="-122"/>
                <a:cs typeface="+mn-cs"/>
              </a:rPr>
              <a:t>4</a:t>
            </a:r>
            <a:r>
              <a:rPr lang="en-US" sz="1200" kern="1200" dirty="0" smtClean="0">
                <a:solidFill>
                  <a:schemeClr val="tx1"/>
                </a:solidFill>
                <a:latin typeface="Arial" panose="020B0604020202020204" pitchFamily="34" charset="0"/>
                <a:ea typeface="宋体" panose="02010600030101010101" pitchFamily="2" charset="-122"/>
                <a:cs typeface="+mn-cs"/>
              </a:rPr>
              <a:t>=0</a:t>
            </a:r>
            <a:r>
              <a:rPr lang="zh-CN" altLang="en-US" sz="1200" kern="1200" dirty="0" smtClean="0">
                <a:solidFill>
                  <a:schemeClr val="tx1"/>
                </a:solidFill>
                <a:latin typeface="Arial" panose="020B0604020202020204" pitchFamily="34" charset="0"/>
                <a:ea typeface="宋体" panose="02010600030101010101" pitchFamily="2" charset="-122"/>
                <a:cs typeface="+mn-cs"/>
              </a:rPr>
              <a:t>。故</a:t>
            </a:r>
            <a:r>
              <a:rPr lang="en-US" sz="1200" kern="1200" dirty="0" smtClean="0">
                <a:solidFill>
                  <a:schemeClr val="tx1"/>
                </a:solidFill>
                <a:latin typeface="Arial" panose="020B0604020202020204" pitchFamily="34" charset="0"/>
                <a:ea typeface="宋体" panose="02010600030101010101" pitchFamily="2" charset="-122"/>
                <a:cs typeface="+mn-cs"/>
              </a:rPr>
              <a:t>Q</a:t>
            </a:r>
            <a:r>
              <a:rPr lang="en-US" sz="1200" kern="1200" baseline="-25000" dirty="0" smtClean="0">
                <a:solidFill>
                  <a:schemeClr val="tx1"/>
                </a:solidFill>
                <a:latin typeface="Arial" panose="020B0604020202020204" pitchFamily="34" charset="0"/>
                <a:ea typeface="宋体" panose="02010600030101010101" pitchFamily="2" charset="-122"/>
                <a:cs typeface="+mn-cs"/>
              </a:rPr>
              <a:t>1</a:t>
            </a:r>
            <a:r>
              <a:rPr lang="en-US" sz="1200" kern="1200" dirty="0" smtClean="0">
                <a:solidFill>
                  <a:schemeClr val="tx1"/>
                </a:solidFill>
                <a:latin typeface="Arial" panose="020B0604020202020204" pitchFamily="34" charset="0"/>
                <a:ea typeface="宋体" panose="02010600030101010101" pitchFamily="2" charset="-122"/>
                <a:cs typeface="+mn-cs"/>
              </a:rPr>
              <a:t>Q</a:t>
            </a:r>
            <a:r>
              <a:rPr lang="en-US" sz="1200" kern="1200" baseline="-25000" dirty="0" smtClean="0">
                <a:solidFill>
                  <a:schemeClr val="tx1"/>
                </a:solidFill>
                <a:latin typeface="Arial" panose="020B0604020202020204" pitchFamily="34" charset="0"/>
                <a:ea typeface="宋体" panose="02010600030101010101" pitchFamily="2" charset="-122"/>
                <a:cs typeface="+mn-cs"/>
              </a:rPr>
              <a:t>2</a:t>
            </a:r>
            <a:r>
              <a:rPr lang="en-US" sz="1200" kern="1200" dirty="0" smtClean="0">
                <a:solidFill>
                  <a:schemeClr val="tx1"/>
                </a:solidFill>
                <a:latin typeface="Arial" panose="020B0604020202020204" pitchFamily="34" charset="0"/>
                <a:ea typeface="宋体" panose="02010600030101010101" pitchFamily="2" charset="-122"/>
                <a:cs typeface="+mn-cs"/>
              </a:rPr>
              <a:t>Q</a:t>
            </a:r>
            <a:r>
              <a:rPr lang="en-US" sz="1200" kern="1200" baseline="-25000" dirty="0" smtClean="0">
                <a:solidFill>
                  <a:schemeClr val="tx1"/>
                </a:solidFill>
                <a:latin typeface="Arial" panose="020B0604020202020204" pitchFamily="34" charset="0"/>
                <a:ea typeface="宋体" panose="02010600030101010101" pitchFamily="2" charset="-122"/>
                <a:cs typeface="+mn-cs"/>
              </a:rPr>
              <a:t>3</a:t>
            </a:r>
            <a:r>
              <a:rPr lang="en-US" sz="1200" kern="1200" dirty="0" smtClean="0">
                <a:solidFill>
                  <a:schemeClr val="tx1"/>
                </a:solidFill>
                <a:latin typeface="Arial" panose="020B0604020202020204" pitchFamily="34" charset="0"/>
                <a:ea typeface="宋体" panose="02010600030101010101" pitchFamily="2" charset="-122"/>
                <a:cs typeface="+mn-cs"/>
              </a:rPr>
              <a:t>Q</a:t>
            </a:r>
            <a:r>
              <a:rPr lang="en-US" sz="1200" kern="1200" baseline="-25000" dirty="0" smtClean="0">
                <a:solidFill>
                  <a:schemeClr val="tx1"/>
                </a:solidFill>
                <a:latin typeface="Arial" panose="020B0604020202020204" pitchFamily="34" charset="0"/>
                <a:ea typeface="宋体" panose="02010600030101010101" pitchFamily="2" charset="-122"/>
                <a:cs typeface="+mn-cs"/>
              </a:rPr>
              <a:t>4</a:t>
            </a:r>
            <a:r>
              <a:rPr lang="en-US" sz="1200" kern="1200" dirty="0" smtClean="0">
                <a:solidFill>
                  <a:schemeClr val="tx1"/>
                </a:solidFill>
                <a:latin typeface="Arial" panose="020B0604020202020204" pitchFamily="34" charset="0"/>
                <a:ea typeface="宋体" panose="02010600030101010101" pitchFamily="2" charset="-122"/>
                <a:cs typeface="+mn-cs"/>
              </a:rPr>
              <a:t>=1010</a:t>
            </a:r>
            <a:r>
              <a:rPr lang="zh-CN" altLang="en-US" sz="1200" kern="1200" dirty="0" smtClean="0">
                <a:solidFill>
                  <a:schemeClr val="tx1"/>
                </a:solidFill>
                <a:latin typeface="Arial" panose="020B0604020202020204" pitchFamily="34" charset="0"/>
                <a:ea typeface="宋体" panose="02010600030101010101" pitchFamily="2" charset="-122"/>
                <a:cs typeface="+mn-cs"/>
              </a:rPr>
              <a:t>；</a:t>
            </a:r>
          </a:p>
          <a:p>
            <a:r>
              <a:rPr lang="zh-CN" altLang="en-US" sz="1200" kern="1200" dirty="0" smtClean="0">
                <a:solidFill>
                  <a:schemeClr val="tx1"/>
                </a:solidFill>
                <a:latin typeface="Arial" panose="020B0604020202020204" pitchFamily="34" charset="0"/>
                <a:ea typeface="宋体" panose="02010600030101010101" pitchFamily="2" charset="-122"/>
                <a:cs typeface="+mn-cs"/>
              </a:rPr>
              <a:t>    （</a:t>
            </a:r>
            <a:r>
              <a:rPr lang="en-US" sz="1200" kern="1200" dirty="0" smtClean="0">
                <a:solidFill>
                  <a:schemeClr val="tx1"/>
                </a:solidFill>
                <a:latin typeface="Arial" panose="020B0604020202020204" pitchFamily="34" charset="0"/>
                <a:ea typeface="宋体" panose="02010600030101010101" pitchFamily="2" charset="-122"/>
                <a:cs typeface="+mn-cs"/>
              </a:rPr>
              <a:t>3</a:t>
            </a:r>
            <a:r>
              <a:rPr lang="zh-CN" altLang="en-US" sz="1200" kern="1200" dirty="0" smtClean="0">
                <a:solidFill>
                  <a:schemeClr val="tx1"/>
                </a:solidFill>
                <a:latin typeface="Arial" panose="020B0604020202020204" pitchFamily="34" charset="0"/>
                <a:ea typeface="宋体" panose="02010600030101010101" pitchFamily="2" charset="-122"/>
                <a:cs typeface="+mn-cs"/>
              </a:rPr>
              <a:t>）经过</a:t>
            </a:r>
            <a:r>
              <a:rPr lang="en-US" sz="1200" kern="1200" dirty="0" smtClean="0">
                <a:solidFill>
                  <a:schemeClr val="tx1"/>
                </a:solidFill>
                <a:latin typeface="Arial" panose="020B0604020202020204" pitchFamily="34" charset="0"/>
                <a:ea typeface="宋体" panose="02010600030101010101" pitchFamily="2" charset="-122"/>
                <a:cs typeface="+mn-cs"/>
              </a:rPr>
              <a:t>4</a:t>
            </a:r>
            <a:r>
              <a:rPr lang="zh-CN" altLang="en-US" sz="1200" kern="1200" dirty="0" smtClean="0">
                <a:solidFill>
                  <a:schemeClr val="tx1"/>
                </a:solidFill>
                <a:latin typeface="Arial" panose="020B0604020202020204" pitchFamily="34" charset="0"/>
                <a:ea typeface="宋体" panose="02010600030101010101" pitchFamily="2" charset="-122"/>
                <a:cs typeface="+mn-cs"/>
              </a:rPr>
              <a:t>个</a:t>
            </a:r>
            <a:r>
              <a:rPr lang="en-US" sz="1200" kern="1200" dirty="0" smtClean="0">
                <a:solidFill>
                  <a:schemeClr val="tx1"/>
                </a:solidFill>
                <a:latin typeface="Arial" panose="020B0604020202020204" pitchFamily="34" charset="0"/>
                <a:ea typeface="宋体" panose="02010600030101010101" pitchFamily="2" charset="-122"/>
                <a:cs typeface="+mn-cs"/>
              </a:rPr>
              <a:t>CP</a:t>
            </a:r>
            <a:r>
              <a:rPr lang="zh-CN" altLang="en-US" sz="1200" kern="1200" dirty="0" smtClean="0">
                <a:solidFill>
                  <a:schemeClr val="tx1"/>
                </a:solidFill>
                <a:latin typeface="Arial" panose="020B0604020202020204" pitchFamily="34" charset="0"/>
                <a:ea typeface="宋体" panose="02010600030101010101" pitchFamily="2" charset="-122"/>
                <a:cs typeface="+mn-cs"/>
              </a:rPr>
              <a:t>后，并行输入的</a:t>
            </a:r>
            <a:r>
              <a:rPr lang="en-US" sz="1200" kern="1200" dirty="0" smtClean="0">
                <a:solidFill>
                  <a:schemeClr val="tx1"/>
                </a:solidFill>
                <a:latin typeface="Arial" panose="020B0604020202020204" pitchFamily="34" charset="0"/>
                <a:ea typeface="宋体" panose="02010600030101010101" pitchFamily="2" charset="-122"/>
                <a:cs typeface="+mn-cs"/>
              </a:rPr>
              <a:t>4</a:t>
            </a:r>
            <a:r>
              <a:rPr lang="zh-CN" altLang="en-US" sz="1200" kern="1200" dirty="0" smtClean="0">
                <a:solidFill>
                  <a:schemeClr val="tx1"/>
                </a:solidFill>
                <a:latin typeface="Arial" panose="020B0604020202020204" pitchFamily="34" charset="0"/>
                <a:ea typeface="宋体" panose="02010600030101010101" pitchFamily="2" charset="-122"/>
                <a:cs typeface="+mn-cs"/>
              </a:rPr>
              <a:t>位数据从</a:t>
            </a:r>
            <a:r>
              <a:rPr lang="en-US" sz="1200" kern="1200" dirty="0" smtClean="0">
                <a:solidFill>
                  <a:schemeClr val="tx1"/>
                </a:solidFill>
                <a:latin typeface="Arial" panose="020B0604020202020204" pitchFamily="34" charset="0"/>
                <a:ea typeface="宋体" panose="02010600030101010101" pitchFamily="2" charset="-122"/>
                <a:cs typeface="+mn-cs"/>
              </a:rPr>
              <a:t>Q</a:t>
            </a:r>
            <a:r>
              <a:rPr lang="en-US" sz="1200" kern="1200" baseline="-25000" dirty="0" smtClean="0">
                <a:solidFill>
                  <a:schemeClr val="tx1"/>
                </a:solidFill>
                <a:latin typeface="Arial" panose="020B0604020202020204" pitchFamily="34" charset="0"/>
                <a:ea typeface="宋体" panose="02010600030101010101" pitchFamily="2" charset="-122"/>
                <a:cs typeface="+mn-cs"/>
              </a:rPr>
              <a:t>4</a:t>
            </a:r>
            <a:r>
              <a:rPr lang="en-US" sz="1200" kern="1200" dirty="0" smtClean="0">
                <a:solidFill>
                  <a:schemeClr val="tx1"/>
                </a:solidFill>
                <a:latin typeface="Arial" panose="020B0604020202020204" pitchFamily="34" charset="0"/>
                <a:ea typeface="宋体" panose="02010600030101010101" pitchFamily="2" charset="-122"/>
                <a:cs typeface="+mn-cs"/>
              </a:rPr>
              <a:t> </a:t>
            </a:r>
            <a:r>
              <a:rPr lang="zh-CN" altLang="en-US" sz="1200" kern="1200" dirty="0" smtClean="0">
                <a:solidFill>
                  <a:schemeClr val="tx1"/>
                </a:solidFill>
                <a:latin typeface="Arial" panose="020B0604020202020204" pitchFamily="34" charset="0"/>
                <a:ea typeface="宋体" panose="02010600030101010101" pitchFamily="2" charset="-122"/>
                <a:cs typeface="+mn-cs"/>
              </a:rPr>
              <a:t>串行移出（</a:t>
            </a:r>
            <a:r>
              <a:rPr lang="en-US" sz="1200" kern="1200" dirty="0" smtClean="0">
                <a:solidFill>
                  <a:schemeClr val="tx1"/>
                </a:solidFill>
                <a:latin typeface="Arial" panose="020B0604020202020204" pitchFamily="34" charset="0"/>
                <a:ea typeface="宋体" panose="02010600030101010101" pitchFamily="2" charset="-122"/>
                <a:cs typeface="+mn-cs"/>
              </a:rPr>
              <a:t>0101</a:t>
            </a:r>
            <a:r>
              <a:rPr lang="zh-CN" altLang="en-US" sz="1200" kern="1200" dirty="0" smtClean="0">
                <a:solidFill>
                  <a:schemeClr val="tx1"/>
                </a:solidFill>
                <a:latin typeface="Arial" panose="020B0604020202020204" pitchFamily="34" charset="0"/>
                <a:ea typeface="宋体" panose="02010600030101010101" pitchFamily="2" charset="-122"/>
                <a:cs typeface="+mn-cs"/>
              </a:rPr>
              <a:t>），最后输出的数据是</a:t>
            </a:r>
            <a:r>
              <a:rPr lang="en-US" sz="1200" kern="1200" dirty="0" smtClean="0">
                <a:solidFill>
                  <a:schemeClr val="tx1"/>
                </a:solidFill>
                <a:latin typeface="Arial" panose="020B0604020202020204" pitchFamily="34" charset="0"/>
                <a:ea typeface="宋体" panose="02010600030101010101" pitchFamily="2" charset="-122"/>
                <a:cs typeface="+mn-cs"/>
              </a:rPr>
              <a:t>D</a:t>
            </a:r>
            <a:r>
              <a:rPr lang="en-US" sz="1200" kern="1200" baseline="-25000" dirty="0" smtClean="0">
                <a:solidFill>
                  <a:schemeClr val="tx1"/>
                </a:solidFill>
                <a:latin typeface="Arial" panose="020B0604020202020204" pitchFamily="34" charset="0"/>
                <a:ea typeface="宋体" panose="02010600030101010101" pitchFamily="2" charset="-122"/>
                <a:cs typeface="+mn-cs"/>
              </a:rPr>
              <a:t>1</a:t>
            </a:r>
            <a:r>
              <a:rPr lang="en-US" sz="1200" kern="1200" dirty="0" smtClean="0">
                <a:solidFill>
                  <a:schemeClr val="tx1"/>
                </a:solidFill>
                <a:latin typeface="Arial" panose="020B0604020202020204" pitchFamily="34" charset="0"/>
                <a:ea typeface="宋体" panose="02010600030101010101" pitchFamily="2" charset="-122"/>
                <a:cs typeface="+mn-cs"/>
              </a:rPr>
              <a:t> </a:t>
            </a:r>
            <a:r>
              <a:rPr lang="zh-CN" altLang="en-US" sz="1200" kern="1200" dirty="0" smtClean="0">
                <a:solidFill>
                  <a:schemeClr val="tx1"/>
                </a:solidFill>
                <a:latin typeface="Arial" panose="020B0604020202020204" pitchFamily="34" charset="0"/>
                <a:ea typeface="宋体" panose="02010600030101010101" pitchFamily="2" charset="-122"/>
                <a:cs typeface="+mn-cs"/>
              </a:rPr>
              <a:t>。</a:t>
            </a:r>
          </a:p>
          <a:p>
            <a:endParaRPr lang="zh-CN" altLang="en-US" dirty="0"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Rot="1" noChangeAspect="1" noChangeArrowheads="1" noTextEdit="1"/>
          </p:cNvSpPr>
          <p:nvPr>
            <p:ph type="sldImg"/>
          </p:nvPr>
        </p:nvSpPr>
        <p:spPr>
          <a:xfrm>
            <a:off x="381000" y="685800"/>
            <a:ext cx="6096000" cy="3429000"/>
          </a:xfrm>
        </p:spPr>
      </p:sp>
      <p:sp>
        <p:nvSpPr>
          <p:cNvPr id="280579" name="Rectangle 3"/>
          <p:cNvSpPr>
            <a:spLocks noGrp="1" noChangeArrowheads="1"/>
          </p:cNvSpPr>
          <p:nvPr>
            <p:ph type="body" idx="1"/>
          </p:nvPr>
        </p:nvSpPr>
        <p:spPr>
          <a:noFill/>
        </p:spPr>
        <p:txBody>
          <a:bodyPr/>
          <a:lstStyle/>
          <a:p>
            <a:r>
              <a:rPr lang="zh-CN" altLang="en-US" b="1" dirty="0" smtClean="0"/>
              <a:t>工作方式：</a:t>
            </a:r>
            <a:endParaRPr lang="zh-CN" altLang="en-US" dirty="0" smtClean="0"/>
          </a:p>
          <a:p>
            <a:r>
              <a:rPr lang="zh-CN" altLang="en-US" dirty="0" smtClean="0"/>
              <a:t>串入并出</a:t>
            </a:r>
            <a:r>
              <a:rPr lang="en-US" altLang="zh-CN" dirty="0" smtClean="0"/>
              <a:t>——</a:t>
            </a:r>
            <a:r>
              <a:rPr lang="zh-CN" altLang="en-US" dirty="0" smtClean="0"/>
              <a:t>串并转换，将串行数据转换为并行数据输出。串行通信是常见的数据通信方式之一，例如</a:t>
            </a:r>
            <a:r>
              <a:rPr lang="en-US" altLang="zh-CN" dirty="0" smtClean="0"/>
              <a:t>RS232</a:t>
            </a:r>
            <a:r>
              <a:rPr lang="zh-CN" altLang="en-US" dirty="0" smtClean="0"/>
              <a:t>接口标准、</a:t>
            </a:r>
            <a:r>
              <a:rPr lang="en-US" altLang="zh-CN" dirty="0" smtClean="0"/>
              <a:t>RS485</a:t>
            </a:r>
            <a:r>
              <a:rPr lang="zh-CN" altLang="en-US" dirty="0" smtClean="0"/>
              <a:t>接口标准都是串行通信协议，而计算机内部是并行处理数据，因此，计算机首先必须将接收的串行数据转换为并行数据，才能进行进一步处理，串并转换是实现计算机串行通信的重要操作过程。</a:t>
            </a:r>
          </a:p>
          <a:p>
            <a:r>
              <a:rPr lang="zh-CN" altLang="en-US" dirty="0" smtClean="0"/>
              <a:t>串入串出</a:t>
            </a:r>
            <a:r>
              <a:rPr lang="en-US" altLang="zh-CN" dirty="0" smtClean="0"/>
              <a:t>——</a:t>
            </a:r>
            <a:r>
              <a:rPr lang="zh-CN" altLang="en-US" dirty="0" smtClean="0"/>
              <a:t>延迟线</a:t>
            </a:r>
          </a:p>
          <a:p>
            <a:r>
              <a:rPr lang="zh-CN" altLang="en-US" dirty="0" smtClean="0"/>
              <a:t>并入串出</a:t>
            </a:r>
            <a:r>
              <a:rPr lang="en-US" altLang="zh-CN" dirty="0" smtClean="0"/>
              <a:t>——</a:t>
            </a:r>
            <a:r>
              <a:rPr lang="zh-CN" altLang="en-US" dirty="0" smtClean="0"/>
              <a:t>并串转换，将并行数据转换为串行数据输出。计算机内部输出的数据首先必须转换为串行数据，才能利用串行通信协议进行串行传输。因此，并串转换也是实现计算机串行通信的重要操作过程。（</a:t>
            </a:r>
            <a:r>
              <a:rPr lang="en-US" altLang="zh-CN" dirty="0" smtClean="0"/>
              <a:t>1</a:t>
            </a:r>
            <a:r>
              <a:rPr lang="zh-CN" altLang="en-US" dirty="0" smtClean="0"/>
              <a:t>）将</a:t>
            </a:r>
            <a:r>
              <a:rPr lang="en-US" altLang="zh-CN" dirty="0" smtClean="0"/>
              <a:t>4</a:t>
            </a:r>
            <a:r>
              <a:rPr lang="zh-CN" altLang="en-US" dirty="0" smtClean="0"/>
              <a:t>位数据并行置入</a:t>
            </a:r>
            <a:r>
              <a:rPr lang="en-US" altLang="zh-CN" dirty="0" smtClean="0"/>
              <a:t>4</a:t>
            </a:r>
            <a:r>
              <a:rPr lang="zh-CN" altLang="en-US" dirty="0" smtClean="0"/>
              <a:t>个触发器中；（</a:t>
            </a:r>
            <a:r>
              <a:rPr lang="en-US" altLang="zh-CN" dirty="0" smtClean="0"/>
              <a:t>2</a:t>
            </a:r>
            <a:r>
              <a:rPr lang="zh-CN" altLang="en-US" dirty="0" smtClean="0"/>
              <a:t>）连续加</a:t>
            </a:r>
            <a:r>
              <a:rPr lang="en-US" altLang="zh-CN" dirty="0" smtClean="0"/>
              <a:t>4</a:t>
            </a:r>
            <a:r>
              <a:rPr lang="zh-CN" altLang="en-US" dirty="0" smtClean="0"/>
              <a:t>个移位脉冲，使</a:t>
            </a:r>
            <a:r>
              <a:rPr lang="en-US" altLang="zh-CN" dirty="0" smtClean="0"/>
              <a:t>4</a:t>
            </a:r>
            <a:r>
              <a:rPr lang="zh-CN" altLang="en-US" dirty="0" smtClean="0"/>
              <a:t>位代码从串行输出端依次送出。</a:t>
            </a:r>
          </a:p>
          <a:p>
            <a:r>
              <a:rPr lang="zh-CN" altLang="en-US" dirty="0" smtClean="0"/>
              <a:t>并入并出</a:t>
            </a:r>
            <a:r>
              <a:rPr lang="en-US" altLang="zh-CN" dirty="0" smtClean="0"/>
              <a:t>——</a:t>
            </a:r>
            <a:r>
              <a:rPr lang="zh-CN" altLang="en-US" dirty="0" smtClean="0"/>
              <a:t>数据预置，常用于数据锁存。</a:t>
            </a:r>
            <a:r>
              <a:rPr lang="zh-CN" altLang="zh-CN" dirty="0" smtClean="0"/>
              <a:t>在</a:t>
            </a:r>
            <a:r>
              <a:rPr lang="en-US" altLang="zh-CN" dirty="0" smtClean="0"/>
              <a:t>CP</a:t>
            </a:r>
            <a:r>
              <a:rPr lang="zh-CN" altLang="zh-CN" dirty="0" smtClean="0"/>
              <a:t>的上升沿，将并行</a:t>
            </a:r>
            <a:r>
              <a:rPr lang="zh-CN" altLang="zh-CN" sz="1200" kern="1200" dirty="0" smtClean="0">
                <a:solidFill>
                  <a:schemeClr val="tx1"/>
                </a:solidFill>
                <a:latin typeface="Arial" panose="020B0604020202020204" pitchFamily="34" charset="0"/>
                <a:ea typeface="宋体" panose="02010600030101010101" pitchFamily="2" charset="-122"/>
                <a:cs typeface="+mn-cs"/>
              </a:rPr>
              <a:t>输入</a:t>
            </a:r>
            <a:r>
              <a:rPr lang="zh-CN" altLang="zh-CN" dirty="0" smtClean="0"/>
              <a:t>数据打入寄存器中；其他时刻，锁存数据，即使输入数据发生变化，输出也不会随之变化。</a:t>
            </a:r>
            <a:endParaRPr lang="zh-CN" altLang="en-US" dirty="0" smtClean="0"/>
          </a:p>
          <a:p>
            <a:endParaRPr lang="zh-CN" altLang="en-US" dirty="0"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Rot="1" noChangeAspect="1" noChangeArrowheads="1" noTextEdit="1"/>
          </p:cNvSpPr>
          <p:nvPr>
            <p:ph type="sldImg"/>
          </p:nvPr>
        </p:nvSpPr>
        <p:spPr>
          <a:xfrm>
            <a:off x="381000" y="685800"/>
            <a:ext cx="6096000" cy="3429000"/>
          </a:xfrm>
        </p:spPr>
      </p:sp>
      <p:sp>
        <p:nvSpPr>
          <p:cNvPr id="281603" name="Rectangle 3"/>
          <p:cNvSpPr>
            <a:spLocks noGrp="1" noChangeArrowheads="1"/>
          </p:cNvSpPr>
          <p:nvPr>
            <p:ph type="body" idx="1"/>
          </p:nvPr>
        </p:nvSpPr>
        <p:spPr>
          <a:noFill/>
        </p:spPr>
        <p:txBody>
          <a:bodyPr/>
          <a:lstStyle/>
          <a:p>
            <a:pPr eaLnBrk="1" hangingPunct="1"/>
            <a:r>
              <a:rPr lang="zh-CN" altLang="en-US" smtClean="0"/>
              <a:t>由</a:t>
            </a:r>
            <a:r>
              <a:rPr lang="en-US" altLang="zh-CN" smtClean="0"/>
              <a:t>4</a:t>
            </a:r>
            <a:r>
              <a:rPr lang="zh-CN" altLang="en-US" smtClean="0"/>
              <a:t>个与或非门构成</a:t>
            </a:r>
            <a:r>
              <a:rPr lang="zh-CN" altLang="en-US" smtClean="0">
                <a:cs typeface="Arial" panose="020B0604020202020204" pitchFamily="34" charset="0"/>
              </a:rPr>
              <a:t>功能控制电路，由</a:t>
            </a:r>
            <a:r>
              <a:rPr lang="en-US" altLang="zh-CN" smtClean="0">
                <a:cs typeface="Arial" panose="020B0604020202020204" pitchFamily="34" charset="0"/>
              </a:rPr>
              <a:t>4</a:t>
            </a:r>
            <a:r>
              <a:rPr lang="zh-CN" altLang="en-US" smtClean="0">
                <a:cs typeface="Arial" panose="020B0604020202020204" pitchFamily="34" charset="0"/>
              </a:rPr>
              <a:t>个</a:t>
            </a:r>
            <a:r>
              <a:rPr lang="en-US" altLang="zh-CN" smtClean="0">
                <a:cs typeface="Arial" panose="020B0604020202020204" pitchFamily="34" charset="0"/>
              </a:rPr>
              <a:t>RS</a:t>
            </a:r>
            <a:r>
              <a:rPr lang="zh-CN" altLang="en-US" smtClean="0">
                <a:cs typeface="Arial" panose="020B0604020202020204" pitchFamily="34" charset="0"/>
              </a:rPr>
              <a:t>触发器构成移位电路。</a:t>
            </a:r>
            <a:endParaRPr lang="en-US" altLang="zh-CN" smtClean="0">
              <a:cs typeface="Arial" panose="020B0604020202020204" pitchFamily="34" charset="0"/>
            </a:endParaRPr>
          </a:p>
          <a:p>
            <a:pPr eaLnBrk="1" hangingPunct="1"/>
            <a:r>
              <a:rPr lang="zh-CN" altLang="en-US" smtClean="0"/>
              <a:t>保持（</a:t>
            </a:r>
            <a:r>
              <a:rPr lang="en-US" altLang="zh-CN" smtClean="0"/>
              <a:t>S1S0=00</a:t>
            </a:r>
            <a:r>
              <a:rPr lang="zh-CN" altLang="en-US" smtClean="0"/>
              <a:t>），右移（</a:t>
            </a:r>
            <a:r>
              <a:rPr lang="en-US" altLang="zh-CN" smtClean="0"/>
              <a:t>01</a:t>
            </a:r>
            <a:r>
              <a:rPr lang="zh-CN" altLang="en-US" smtClean="0"/>
              <a:t>），左移（</a:t>
            </a:r>
            <a:r>
              <a:rPr lang="en-US" altLang="zh-CN" smtClean="0"/>
              <a:t>10</a:t>
            </a:r>
            <a:r>
              <a:rPr lang="zh-CN" altLang="en-US" smtClean="0"/>
              <a:t>），并入（</a:t>
            </a:r>
            <a:r>
              <a:rPr lang="en-US" altLang="zh-CN" smtClean="0"/>
              <a:t>11</a:t>
            </a:r>
            <a:r>
              <a:rPr lang="zh-CN" altLang="en-US" smtClean="0"/>
              <a:t>）</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Rot="1" noChangeAspect="1" noChangeArrowheads="1" noTextEdit="1"/>
          </p:cNvSpPr>
          <p:nvPr>
            <p:ph type="sldImg"/>
          </p:nvPr>
        </p:nvSpPr>
        <p:spPr>
          <a:xfrm>
            <a:off x="381000" y="685800"/>
            <a:ext cx="6096000" cy="3429000"/>
          </a:xfrm>
        </p:spPr>
      </p:sp>
      <p:sp>
        <p:nvSpPr>
          <p:cNvPr id="282627" name="Rectangle 3"/>
          <p:cNvSpPr>
            <a:spLocks noGrp="1" noChangeArrowheads="1"/>
          </p:cNvSpPr>
          <p:nvPr>
            <p:ph type="body" idx="1"/>
          </p:nvPr>
        </p:nvSpPr>
        <p:spPr>
          <a:noFill/>
        </p:spPr>
        <p:txBody>
          <a:bodyPr/>
          <a:lstStyle/>
          <a:p>
            <a:pPr eaLnBrk="1" hangingPunct="1"/>
            <a:r>
              <a:rPr lang="zh-CN" altLang="en-US" dirty="0" smtClean="0"/>
              <a:t>    </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a:xfrm>
            <a:off x="381000" y="685800"/>
            <a:ext cx="6096000" cy="3429000"/>
          </a:xfrm>
        </p:spPr>
      </p:sp>
      <p:sp>
        <p:nvSpPr>
          <p:cNvPr id="283651" name="Rectangle 3"/>
          <p:cNvSpPr>
            <a:spLocks noGrp="1" noChangeArrowheads="1"/>
          </p:cNvSpPr>
          <p:nvPr>
            <p:ph type="body" idx="1"/>
          </p:nvPr>
        </p:nvSpPr>
        <p:spPr>
          <a:noFill/>
        </p:spPr>
        <p:txBody>
          <a:bodyPr/>
          <a:lstStyle/>
          <a:p>
            <a:pPr eaLnBrk="1" hangingPunct="1"/>
            <a:r>
              <a:rPr lang="zh-CN" altLang="en-US" smtClean="0"/>
              <a:t>    </a:t>
            </a:r>
            <a:r>
              <a:rPr lang="zh-CN" altLang="en-US" b="1" smtClean="0"/>
              <a:t>计算机串行通信中的并串转换及串并转换</a:t>
            </a:r>
            <a:r>
              <a:rPr lang="en-US" altLang="zh-CN" b="1" smtClean="0"/>
              <a:t>——</a:t>
            </a:r>
            <a:r>
              <a:rPr lang="zh-CN" altLang="en-US" smtClean="0"/>
              <a:t>计算机之间的一种通信方式为串行通信（利用</a:t>
            </a:r>
            <a:r>
              <a:rPr lang="en-US" altLang="zh-CN" smtClean="0"/>
              <a:t>RS232</a:t>
            </a:r>
            <a:r>
              <a:rPr lang="zh-CN" altLang="en-US" smtClean="0"/>
              <a:t>接口）。因此，首先要通过移位寄存器，将计算机</a:t>
            </a:r>
            <a:r>
              <a:rPr lang="en-US" altLang="zh-CN" smtClean="0"/>
              <a:t>A</a:t>
            </a:r>
            <a:r>
              <a:rPr lang="zh-CN" altLang="en-US" smtClean="0"/>
              <a:t>输出的并行数据转换为串行数据，在数据线上串行传输；到达</a:t>
            </a:r>
            <a:r>
              <a:rPr lang="en-US" altLang="zh-CN" smtClean="0"/>
              <a:t>B</a:t>
            </a:r>
            <a:r>
              <a:rPr lang="zh-CN" altLang="en-US" smtClean="0"/>
              <a:t>点后，再通过移位寄存器，将接收的串行数据转换为并行数据，送给计算机</a:t>
            </a:r>
            <a:r>
              <a:rPr lang="en-US" altLang="zh-CN" smtClean="0"/>
              <a:t>B</a:t>
            </a:r>
            <a:r>
              <a:rPr lang="zh-CN" altLang="en-US" smtClean="0"/>
              <a:t>，进行处理。</a:t>
            </a:r>
            <a:endParaRPr lang="en-US" altLang="zh-CN" smtClean="0"/>
          </a:p>
          <a:p>
            <a:pPr eaLnBrk="1" hangingPunct="1"/>
            <a:r>
              <a:rPr lang="zh-CN" altLang="en-US" smtClean="0"/>
              <a:t>    </a:t>
            </a:r>
            <a:r>
              <a:rPr lang="zh-CN" altLang="zh-CN" smtClean="0"/>
              <a:t>并行通信</a:t>
            </a:r>
            <a:r>
              <a:rPr lang="en-US" altLang="zh-CN" smtClean="0"/>
              <a:t>——</a:t>
            </a:r>
            <a:r>
              <a:rPr lang="zh-CN" altLang="zh-CN" smtClean="0"/>
              <a:t>数据以字节（字）为单位在多根传输线上同时传送。</a:t>
            </a:r>
            <a:endParaRPr lang="en-US" altLang="zh-CN" smtClean="0"/>
          </a:p>
          <a:p>
            <a:pPr eaLnBrk="1" hangingPunct="1"/>
            <a:r>
              <a:rPr lang="zh-CN" altLang="en-US" smtClean="0"/>
              <a:t>    </a:t>
            </a:r>
            <a:r>
              <a:rPr lang="zh-CN" altLang="zh-CN" smtClean="0"/>
              <a:t>串行通信</a:t>
            </a:r>
            <a:r>
              <a:rPr lang="en-US" altLang="zh-CN" smtClean="0"/>
              <a:t>——</a:t>
            </a:r>
            <a:r>
              <a:rPr lang="zh-CN" altLang="zh-CN" smtClean="0"/>
              <a:t>数据在一根传输线上一位一位地顺序传送。</a:t>
            </a:r>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xfrm>
            <a:off x="381000" y="685800"/>
            <a:ext cx="6096000" cy="3429000"/>
          </a:xfrm>
        </p:spPr>
      </p:sp>
      <p:sp>
        <p:nvSpPr>
          <p:cNvPr id="220163" name="Rectangle 3"/>
          <p:cNvSpPr>
            <a:spLocks noGrp="1" noChangeArrowheads="1"/>
          </p:cNvSpPr>
          <p:nvPr>
            <p:ph type="body" idx="1"/>
          </p:nvPr>
        </p:nvSpPr>
        <p:spPr>
          <a:xfrm>
            <a:off x="685800" y="4343400"/>
            <a:ext cx="5486400" cy="4114800"/>
          </a:xfrm>
          <a:noFill/>
        </p:spPr>
        <p:txBody>
          <a:bodyPr/>
          <a:lstStyle/>
          <a:p>
            <a:r>
              <a:rPr kumimoji="1" lang="zh-CN" altLang="en-US" sz="1000" dirty="0" smtClean="0"/>
              <a:t>只有该时钟信号到来时，记忆元件的状态才能发生变化，从而使时序电路的输出发生变化</a:t>
            </a:r>
            <a:r>
              <a:rPr kumimoji="1" lang="en-US" altLang="zh-CN" sz="1000" dirty="0" smtClean="0"/>
              <a:t>——</a:t>
            </a:r>
            <a:r>
              <a:rPr kumimoji="1" lang="zh-CN" altLang="en-US" sz="1000" smtClean="0"/>
              <a:t>如果时钟信号没有到来，输入信号的改变不能引起电路状态的变化。</a:t>
            </a:r>
            <a:endParaRPr kumimoji="1" lang="zh-CN" altLang="en-US" dirty="0"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Rot="1" noChangeAspect="1" noChangeArrowheads="1" noTextEdit="1"/>
          </p:cNvSpPr>
          <p:nvPr>
            <p:ph type="sldImg"/>
          </p:nvPr>
        </p:nvSpPr>
        <p:spPr>
          <a:xfrm>
            <a:off x="381000" y="685800"/>
            <a:ext cx="6096000" cy="3429000"/>
          </a:xfrm>
        </p:spPr>
      </p:sp>
      <p:sp>
        <p:nvSpPr>
          <p:cNvPr id="284675" name="Rectangle 3"/>
          <p:cNvSpPr>
            <a:spLocks noGrp="1" noChangeArrowheads="1"/>
          </p:cNvSpPr>
          <p:nvPr>
            <p:ph type="body" idx="1"/>
          </p:nvPr>
        </p:nvSpPr>
        <p:spPr>
          <a:noFill/>
        </p:spPr>
        <p:txBody>
          <a:bodyPr/>
          <a:lstStyle/>
          <a:p>
            <a:pPr eaLnBrk="1" hangingPunct="1"/>
            <a:r>
              <a:rPr lang="zh-CN" altLang="en-US" dirty="0" smtClean="0"/>
              <a:t> 右移串行输出端</a:t>
            </a:r>
            <a:r>
              <a:rPr lang="en-US" altLang="zh-CN" dirty="0" smtClean="0"/>
              <a:t>Q</a:t>
            </a:r>
            <a:r>
              <a:rPr lang="en-US" altLang="zh-CN" baseline="-25000" dirty="0" smtClean="0"/>
              <a:t>3</a:t>
            </a:r>
            <a:r>
              <a:rPr lang="zh-CN" altLang="en-US" dirty="0" smtClean="0"/>
              <a:t>接至右串行输入</a:t>
            </a:r>
            <a:r>
              <a:rPr lang="en-US" altLang="zh-CN" dirty="0" smtClean="0"/>
              <a:t>D</a:t>
            </a:r>
            <a:r>
              <a:rPr lang="en-US" altLang="zh-CN" baseline="-25000" dirty="0" smtClean="0"/>
              <a:t>IR</a:t>
            </a:r>
            <a:r>
              <a:rPr lang="zh-CN" altLang="en-US" dirty="0" smtClean="0"/>
              <a:t>端。若</a:t>
            </a:r>
            <a:r>
              <a:rPr lang="en-US" altLang="zh-CN" dirty="0" smtClean="0"/>
              <a:t>D</a:t>
            </a:r>
            <a:r>
              <a:rPr lang="en-US" altLang="zh-CN" baseline="-25000" dirty="0" smtClean="0"/>
              <a:t>0</a:t>
            </a:r>
            <a:r>
              <a:rPr lang="en-US" altLang="zh-CN" dirty="0" smtClean="0"/>
              <a:t>D</a:t>
            </a:r>
            <a:r>
              <a:rPr lang="en-US" altLang="zh-CN" baseline="-25000" dirty="0" smtClean="0"/>
              <a:t>1</a:t>
            </a:r>
            <a:r>
              <a:rPr lang="en-US" altLang="zh-CN" dirty="0" smtClean="0"/>
              <a:t>D</a:t>
            </a:r>
            <a:r>
              <a:rPr lang="en-US" altLang="zh-CN" baseline="-25000" dirty="0" smtClean="0"/>
              <a:t>2</a:t>
            </a:r>
            <a:r>
              <a:rPr lang="en-US" altLang="zh-CN" dirty="0" smtClean="0"/>
              <a:t>D</a:t>
            </a:r>
            <a:r>
              <a:rPr lang="en-US" altLang="zh-CN" baseline="-25000" dirty="0" smtClean="0"/>
              <a:t>3</a:t>
            </a:r>
            <a:r>
              <a:rPr lang="en-US" altLang="zh-CN" dirty="0" smtClean="0"/>
              <a:t>=1000</a:t>
            </a:r>
            <a:r>
              <a:rPr lang="zh-CN" altLang="en-US" dirty="0" smtClean="0"/>
              <a:t>，当</a:t>
            </a:r>
            <a:r>
              <a:rPr lang="en-US" altLang="zh-CN" dirty="0" smtClean="0"/>
              <a:t>START</a:t>
            </a:r>
            <a:r>
              <a:rPr lang="zh-CN" altLang="en-US" dirty="0" smtClean="0"/>
              <a:t>信号脉冲有效时， </a:t>
            </a:r>
            <a:r>
              <a:rPr lang="en-US" altLang="zh-CN" dirty="0" smtClean="0"/>
              <a:t>S</a:t>
            </a:r>
            <a:r>
              <a:rPr lang="en-US" altLang="zh-CN" baseline="-25000" dirty="0" smtClean="0"/>
              <a:t>1</a:t>
            </a:r>
            <a:r>
              <a:rPr lang="en-US" altLang="zh-CN" dirty="0" smtClean="0"/>
              <a:t>S</a:t>
            </a:r>
            <a:r>
              <a:rPr lang="en-US" altLang="zh-CN" baseline="-25000" dirty="0" smtClean="0"/>
              <a:t>0</a:t>
            </a:r>
            <a:r>
              <a:rPr lang="en-US" altLang="zh-CN" dirty="0" smtClean="0"/>
              <a:t>=11</a:t>
            </a:r>
            <a:r>
              <a:rPr lang="zh-CN" altLang="en-US" dirty="0" smtClean="0"/>
              <a:t>，执行并行输入功能，则</a:t>
            </a:r>
            <a:r>
              <a:rPr lang="en-US" altLang="zh-CN" dirty="0" smtClean="0"/>
              <a:t>Q</a:t>
            </a:r>
            <a:r>
              <a:rPr lang="en-US" altLang="zh-CN" baseline="-25000" dirty="0" smtClean="0"/>
              <a:t>0</a:t>
            </a:r>
            <a:r>
              <a:rPr lang="en-US" altLang="zh-CN" dirty="0" smtClean="0"/>
              <a:t>Q</a:t>
            </a:r>
            <a:r>
              <a:rPr lang="en-US" altLang="zh-CN" baseline="-25000" dirty="0" smtClean="0"/>
              <a:t>1</a:t>
            </a:r>
            <a:r>
              <a:rPr lang="en-US" altLang="zh-CN" dirty="0" smtClean="0"/>
              <a:t>Q</a:t>
            </a:r>
            <a:r>
              <a:rPr lang="en-US" altLang="zh-CN" baseline="-25000" dirty="0" smtClean="0"/>
              <a:t>2</a:t>
            </a:r>
            <a:r>
              <a:rPr lang="en-US" altLang="zh-CN" dirty="0" smtClean="0"/>
              <a:t>Q</a:t>
            </a:r>
            <a:r>
              <a:rPr lang="en-US" altLang="zh-CN" baseline="-25000" dirty="0" smtClean="0"/>
              <a:t>3</a:t>
            </a:r>
            <a:r>
              <a:rPr lang="en-US" altLang="zh-CN" dirty="0" smtClean="0"/>
              <a:t>=1000</a:t>
            </a:r>
            <a:r>
              <a:rPr lang="zh-CN" altLang="en-US" dirty="0" smtClean="0"/>
              <a:t>。</a:t>
            </a:r>
            <a:endParaRPr lang="en-US" altLang="zh-CN" dirty="0" smtClean="0"/>
          </a:p>
          <a:p>
            <a:pPr eaLnBrk="1" hangingPunct="1"/>
            <a:r>
              <a:rPr lang="en-US" altLang="zh-CN" dirty="0" smtClean="0"/>
              <a:t>    </a:t>
            </a:r>
            <a:r>
              <a:rPr lang="zh-CN" altLang="en-US" dirty="0" smtClean="0"/>
              <a:t>当</a:t>
            </a:r>
            <a:r>
              <a:rPr lang="en-US" altLang="zh-CN" dirty="0" smtClean="0"/>
              <a:t>START</a:t>
            </a:r>
            <a:r>
              <a:rPr lang="zh-CN" altLang="en-US" dirty="0" smtClean="0"/>
              <a:t>信号脉冲无效时， </a:t>
            </a:r>
            <a:r>
              <a:rPr lang="en-US" altLang="zh-CN" dirty="0" smtClean="0"/>
              <a:t>S</a:t>
            </a:r>
            <a:r>
              <a:rPr lang="en-US" altLang="zh-CN" baseline="-25000" dirty="0" smtClean="0"/>
              <a:t>1</a:t>
            </a:r>
            <a:r>
              <a:rPr lang="en-US" altLang="zh-CN" dirty="0" smtClean="0"/>
              <a:t>S</a:t>
            </a:r>
            <a:r>
              <a:rPr lang="en-US" altLang="zh-CN" baseline="-25000" dirty="0" smtClean="0"/>
              <a:t>0</a:t>
            </a:r>
            <a:r>
              <a:rPr lang="en-US" altLang="zh-CN" dirty="0" smtClean="0"/>
              <a:t>=01</a:t>
            </a:r>
            <a:r>
              <a:rPr lang="zh-CN" altLang="en-US" dirty="0" smtClean="0"/>
              <a:t>，执行右移功能，每来一个时钟脉冲，数据在</a:t>
            </a:r>
            <a:r>
              <a:rPr lang="en-US" altLang="zh-CN" dirty="0" smtClean="0"/>
              <a:t>FF0</a:t>
            </a:r>
            <a:r>
              <a:rPr lang="zh-CN" altLang="en-US" dirty="0" smtClean="0"/>
              <a:t>、</a:t>
            </a:r>
            <a:r>
              <a:rPr lang="en-US" altLang="zh-CN" dirty="0" smtClean="0"/>
              <a:t>FF1</a:t>
            </a:r>
            <a:r>
              <a:rPr lang="zh-CN" altLang="en-US" dirty="0" smtClean="0"/>
              <a:t>、</a:t>
            </a:r>
            <a:r>
              <a:rPr lang="en-US" altLang="zh-CN" dirty="0" smtClean="0"/>
              <a:t>FF2</a:t>
            </a:r>
            <a:r>
              <a:rPr lang="zh-CN" altLang="en-US" dirty="0" smtClean="0"/>
              <a:t>、</a:t>
            </a:r>
            <a:r>
              <a:rPr lang="en-US" altLang="zh-CN" dirty="0" smtClean="0"/>
              <a:t>FF3</a:t>
            </a:r>
            <a:r>
              <a:rPr lang="zh-CN" altLang="en-US" dirty="0" smtClean="0"/>
              <a:t>中顺序右移一位，同时</a:t>
            </a:r>
            <a:r>
              <a:rPr lang="en-US" altLang="zh-CN" dirty="0" smtClean="0"/>
              <a:t>Q3</a:t>
            </a:r>
            <a:r>
              <a:rPr lang="zh-CN" altLang="en-US" dirty="0" smtClean="0"/>
              <a:t>又移入</a:t>
            </a:r>
            <a:r>
              <a:rPr lang="en-US" altLang="zh-CN" dirty="0" smtClean="0"/>
              <a:t>Q0</a:t>
            </a:r>
            <a:r>
              <a:rPr lang="zh-CN" altLang="en-US" dirty="0" smtClean="0"/>
              <a:t>，则</a:t>
            </a:r>
            <a:r>
              <a:rPr lang="en-US" altLang="zh-CN" dirty="0" smtClean="0"/>
              <a:t>Q</a:t>
            </a:r>
            <a:r>
              <a:rPr lang="en-US" altLang="zh-CN" baseline="-25000" dirty="0" smtClean="0"/>
              <a:t>0</a:t>
            </a:r>
            <a:r>
              <a:rPr lang="en-US" altLang="zh-CN" dirty="0" smtClean="0"/>
              <a:t>Q</a:t>
            </a:r>
            <a:r>
              <a:rPr lang="en-US" altLang="zh-CN" baseline="-25000" dirty="0" smtClean="0"/>
              <a:t>1</a:t>
            </a:r>
            <a:r>
              <a:rPr lang="en-US" altLang="zh-CN" dirty="0" smtClean="0"/>
              <a:t>Q</a:t>
            </a:r>
            <a:r>
              <a:rPr lang="en-US" altLang="zh-CN" baseline="-25000" dirty="0" smtClean="0"/>
              <a:t>2</a:t>
            </a:r>
            <a:r>
              <a:rPr lang="en-US" altLang="zh-CN" dirty="0" smtClean="0"/>
              <a:t>Q</a:t>
            </a:r>
            <a:r>
              <a:rPr lang="en-US" altLang="zh-CN" baseline="-25000" dirty="0" smtClean="0"/>
              <a:t>3</a:t>
            </a:r>
            <a:r>
              <a:rPr lang="zh-CN" altLang="en-US" dirty="0" smtClean="0"/>
              <a:t>从</a:t>
            </a:r>
            <a:r>
              <a:rPr lang="en-US" altLang="zh-CN" dirty="0" smtClean="0"/>
              <a:t>1000</a:t>
            </a:r>
            <a:r>
              <a:rPr lang="zh-CN" altLang="en-US" dirty="0" smtClean="0"/>
              <a:t>依次变为</a:t>
            </a:r>
            <a:r>
              <a:rPr lang="en-US" altLang="zh-CN" dirty="0" smtClean="0"/>
              <a:t>0100</a:t>
            </a:r>
            <a:r>
              <a:rPr lang="zh-CN" altLang="en-US" dirty="0" smtClean="0"/>
              <a:t>、</a:t>
            </a:r>
            <a:r>
              <a:rPr lang="en-US" altLang="zh-CN" dirty="0" smtClean="0"/>
              <a:t>0010</a:t>
            </a:r>
            <a:r>
              <a:rPr lang="zh-CN" altLang="en-US" dirty="0" smtClean="0"/>
              <a:t>、</a:t>
            </a:r>
            <a:r>
              <a:rPr lang="en-US" altLang="zh-CN" dirty="0" smtClean="0"/>
              <a:t>0001</a:t>
            </a:r>
            <a:r>
              <a:rPr lang="zh-CN" altLang="en-US" dirty="0" smtClean="0"/>
              <a:t>、</a:t>
            </a:r>
            <a:r>
              <a:rPr lang="en-US" altLang="zh-CN" dirty="0" smtClean="0"/>
              <a:t>1000</a:t>
            </a:r>
            <a:r>
              <a:rPr lang="zh-CN" altLang="en-US" dirty="0" smtClean="0"/>
              <a:t>。可见</a:t>
            </a:r>
            <a:r>
              <a:rPr lang="en-US" altLang="zh-CN" dirty="0" smtClean="0"/>
              <a:t>4</a:t>
            </a:r>
            <a:r>
              <a:rPr lang="zh-CN" altLang="en-US" dirty="0" smtClean="0"/>
              <a:t>个</a:t>
            </a:r>
            <a:r>
              <a:rPr lang="en-US" altLang="zh-CN" dirty="0" smtClean="0"/>
              <a:t>CP</a:t>
            </a:r>
            <a:r>
              <a:rPr lang="zh-CN" altLang="en-US" dirty="0" smtClean="0"/>
              <a:t>后， </a:t>
            </a:r>
            <a:r>
              <a:rPr lang="en-US" altLang="zh-CN" dirty="0" smtClean="0"/>
              <a:t>Q</a:t>
            </a:r>
            <a:r>
              <a:rPr lang="en-US" altLang="zh-CN" baseline="-25000" dirty="0" smtClean="0"/>
              <a:t>0</a:t>
            </a:r>
            <a:r>
              <a:rPr lang="en-US" altLang="zh-CN" dirty="0" smtClean="0"/>
              <a:t>Q</a:t>
            </a:r>
            <a:r>
              <a:rPr lang="en-US" altLang="zh-CN" baseline="-25000" dirty="0" smtClean="0"/>
              <a:t>1</a:t>
            </a:r>
            <a:r>
              <a:rPr lang="en-US" altLang="zh-CN" dirty="0" smtClean="0"/>
              <a:t>Q</a:t>
            </a:r>
            <a:r>
              <a:rPr lang="en-US" altLang="zh-CN" baseline="-25000" dirty="0" smtClean="0"/>
              <a:t>2</a:t>
            </a:r>
            <a:r>
              <a:rPr lang="en-US" altLang="zh-CN" dirty="0" smtClean="0"/>
              <a:t>Q</a:t>
            </a:r>
            <a:r>
              <a:rPr lang="en-US" altLang="zh-CN" baseline="-25000" dirty="0" smtClean="0"/>
              <a:t>3</a:t>
            </a:r>
            <a:r>
              <a:rPr lang="zh-CN" altLang="en-US" dirty="0" smtClean="0"/>
              <a:t>又回到</a:t>
            </a:r>
            <a:r>
              <a:rPr lang="en-US" altLang="zh-CN" dirty="0" smtClean="0"/>
              <a:t>1000——</a:t>
            </a:r>
            <a:r>
              <a:rPr lang="zh-CN" altLang="en-US" dirty="0" smtClean="0"/>
              <a:t>循环往复，重复这个计数规律，因此称为环形计数器。环形计数器常用来实现脉冲顺序分配的功能（分配器）。 </a:t>
            </a:r>
          </a:p>
          <a:p>
            <a:pPr eaLnBrk="1" hangingPunct="1"/>
            <a:r>
              <a:rPr lang="zh-CN" altLang="en-US" dirty="0" smtClean="0"/>
              <a:t>    当</a:t>
            </a:r>
            <a:r>
              <a:rPr lang="en-US" altLang="zh-CN" dirty="0" smtClean="0"/>
              <a:t>D</a:t>
            </a:r>
            <a:r>
              <a:rPr lang="en-US" altLang="zh-CN" baseline="-25000" dirty="0" smtClean="0"/>
              <a:t>0</a:t>
            </a:r>
            <a:r>
              <a:rPr lang="en-US" altLang="zh-CN" dirty="0" smtClean="0"/>
              <a:t>D</a:t>
            </a:r>
            <a:r>
              <a:rPr lang="en-US" altLang="zh-CN" baseline="-25000" dirty="0" smtClean="0"/>
              <a:t>1</a:t>
            </a:r>
            <a:r>
              <a:rPr lang="en-US" altLang="zh-CN" dirty="0" smtClean="0"/>
              <a:t>D</a:t>
            </a:r>
            <a:r>
              <a:rPr lang="en-US" altLang="zh-CN" baseline="-25000" dirty="0" smtClean="0"/>
              <a:t>2</a:t>
            </a:r>
            <a:r>
              <a:rPr lang="en-US" altLang="zh-CN" dirty="0" smtClean="0"/>
              <a:t>D</a:t>
            </a:r>
            <a:r>
              <a:rPr lang="en-US" altLang="zh-CN" baseline="-25000" dirty="0" smtClean="0"/>
              <a:t>3</a:t>
            </a:r>
            <a:r>
              <a:rPr lang="zh-CN" altLang="en-US" dirty="0" smtClean="0"/>
              <a:t>为不同的初值，环形计数器的计数规律不同。</a:t>
            </a:r>
            <a:endParaRPr lang="en-US" altLang="zh-CN" dirty="0"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spect="1" noChangeArrowheads="1" noTextEdit="1"/>
          </p:cNvSpPr>
          <p:nvPr>
            <p:ph type="sldImg"/>
          </p:nvPr>
        </p:nvSpPr>
        <p:spPr>
          <a:xfrm>
            <a:off x="381000" y="685800"/>
            <a:ext cx="6096000" cy="3429000"/>
          </a:xfrm>
        </p:spPr>
      </p:sp>
      <p:sp>
        <p:nvSpPr>
          <p:cNvPr id="285699" name="Rectangle 3"/>
          <p:cNvSpPr>
            <a:spLocks noGrp="1" noChangeArrowheads="1"/>
          </p:cNvSpPr>
          <p:nvPr>
            <p:ph type="body" idx="1"/>
          </p:nvPr>
        </p:nvSpPr>
        <p:spPr>
          <a:noFill/>
        </p:spPr>
        <p:txBody>
          <a:bodyPr/>
          <a:lstStyle/>
          <a:p>
            <a:pPr eaLnBrk="1" hangingPunct="1"/>
            <a:r>
              <a:rPr lang="zh-CN" altLang="en-US" dirty="0" smtClean="0"/>
              <a:t>    若</a:t>
            </a:r>
            <a:r>
              <a:rPr lang="en-US" altLang="zh-CN" dirty="0" smtClean="0"/>
              <a:t>D</a:t>
            </a:r>
            <a:r>
              <a:rPr lang="en-US" altLang="zh-CN" baseline="-25000" dirty="0" smtClean="0"/>
              <a:t>0</a:t>
            </a:r>
            <a:r>
              <a:rPr lang="en-US" altLang="zh-CN" dirty="0" smtClean="0"/>
              <a:t>D</a:t>
            </a:r>
            <a:r>
              <a:rPr lang="en-US" altLang="zh-CN" baseline="-25000" dirty="0" smtClean="0"/>
              <a:t>1</a:t>
            </a:r>
            <a:r>
              <a:rPr lang="en-US" altLang="zh-CN" dirty="0" smtClean="0"/>
              <a:t>D</a:t>
            </a:r>
            <a:r>
              <a:rPr lang="en-US" altLang="zh-CN" baseline="-25000" dirty="0" smtClean="0"/>
              <a:t>2</a:t>
            </a:r>
            <a:r>
              <a:rPr lang="en-US" altLang="zh-CN" dirty="0" smtClean="0"/>
              <a:t>D</a:t>
            </a:r>
            <a:r>
              <a:rPr lang="en-US" altLang="zh-CN" baseline="-25000" dirty="0" smtClean="0"/>
              <a:t>3</a:t>
            </a:r>
            <a:r>
              <a:rPr lang="en-US" altLang="zh-CN" dirty="0" smtClean="0"/>
              <a:t>=0000</a:t>
            </a:r>
            <a:r>
              <a:rPr lang="zh-CN" altLang="en-US" dirty="0" smtClean="0"/>
              <a:t>，当</a:t>
            </a:r>
            <a:r>
              <a:rPr lang="en-US" altLang="zh-CN" dirty="0" smtClean="0"/>
              <a:t>S1</a:t>
            </a:r>
            <a:r>
              <a:rPr lang="zh-CN" altLang="en-US" dirty="0" smtClean="0"/>
              <a:t>信号脉冲有效时，</a:t>
            </a:r>
            <a:r>
              <a:rPr lang="en-US" altLang="zh-CN" dirty="0" smtClean="0"/>
              <a:t>S</a:t>
            </a:r>
            <a:r>
              <a:rPr lang="en-US" altLang="zh-CN" baseline="-25000" dirty="0" smtClean="0"/>
              <a:t>1</a:t>
            </a:r>
            <a:r>
              <a:rPr lang="en-US" altLang="zh-CN" dirty="0" smtClean="0"/>
              <a:t>S</a:t>
            </a:r>
            <a:r>
              <a:rPr lang="en-US" altLang="zh-CN" baseline="-25000" dirty="0" smtClean="0"/>
              <a:t>0</a:t>
            </a:r>
            <a:r>
              <a:rPr lang="en-US" altLang="zh-CN" dirty="0" smtClean="0"/>
              <a:t>=11</a:t>
            </a:r>
            <a:r>
              <a:rPr lang="zh-CN" altLang="en-US" dirty="0" smtClean="0"/>
              <a:t>，执行并行输入功能，则</a:t>
            </a:r>
            <a:r>
              <a:rPr lang="en-US" altLang="zh-CN" dirty="0" smtClean="0"/>
              <a:t>Q</a:t>
            </a:r>
            <a:r>
              <a:rPr lang="en-US" altLang="zh-CN" baseline="-25000" dirty="0" smtClean="0"/>
              <a:t>0</a:t>
            </a:r>
            <a:r>
              <a:rPr lang="en-US" altLang="zh-CN" dirty="0" smtClean="0"/>
              <a:t>Q</a:t>
            </a:r>
            <a:r>
              <a:rPr lang="en-US" altLang="zh-CN" baseline="-25000" dirty="0" smtClean="0"/>
              <a:t>1</a:t>
            </a:r>
            <a:r>
              <a:rPr lang="en-US" altLang="zh-CN" dirty="0" smtClean="0"/>
              <a:t>Q</a:t>
            </a:r>
            <a:r>
              <a:rPr lang="en-US" altLang="zh-CN" baseline="-25000" dirty="0" smtClean="0"/>
              <a:t>2</a:t>
            </a:r>
            <a:r>
              <a:rPr lang="en-US" altLang="zh-CN" dirty="0" smtClean="0"/>
              <a:t>Q</a:t>
            </a:r>
            <a:r>
              <a:rPr lang="en-US" altLang="zh-CN" baseline="-25000" dirty="0" smtClean="0"/>
              <a:t>3</a:t>
            </a:r>
            <a:r>
              <a:rPr lang="en-US" altLang="zh-CN" dirty="0" smtClean="0"/>
              <a:t>=0000</a:t>
            </a:r>
            <a:r>
              <a:rPr lang="zh-CN" altLang="en-US" dirty="0" smtClean="0"/>
              <a:t>。</a:t>
            </a:r>
            <a:endParaRPr lang="en-US" altLang="zh-CN" dirty="0" smtClean="0"/>
          </a:p>
          <a:p>
            <a:pPr eaLnBrk="1" hangingPunct="1"/>
            <a:r>
              <a:rPr lang="zh-CN" altLang="en-US" dirty="0" smtClean="0"/>
              <a:t>    若</a:t>
            </a:r>
            <a:r>
              <a:rPr lang="en-US" altLang="zh-CN" dirty="0" smtClean="0"/>
              <a:t>D</a:t>
            </a:r>
            <a:r>
              <a:rPr lang="en-US" altLang="zh-CN" baseline="-25000" dirty="0" smtClean="0"/>
              <a:t>0</a:t>
            </a:r>
            <a:r>
              <a:rPr lang="en-US" altLang="zh-CN" dirty="0" smtClean="0"/>
              <a:t>D</a:t>
            </a:r>
            <a:r>
              <a:rPr lang="en-US" altLang="zh-CN" baseline="-25000" dirty="0" smtClean="0"/>
              <a:t>1</a:t>
            </a:r>
            <a:r>
              <a:rPr lang="en-US" altLang="zh-CN" dirty="0" smtClean="0"/>
              <a:t>D</a:t>
            </a:r>
            <a:r>
              <a:rPr lang="en-US" altLang="zh-CN" baseline="-25000" dirty="0" smtClean="0"/>
              <a:t>2</a:t>
            </a:r>
            <a:r>
              <a:rPr lang="en-US" altLang="zh-CN" dirty="0" smtClean="0"/>
              <a:t>D</a:t>
            </a:r>
            <a:r>
              <a:rPr lang="en-US" altLang="zh-CN" baseline="-25000" dirty="0" smtClean="0"/>
              <a:t>3</a:t>
            </a:r>
            <a:r>
              <a:rPr lang="en-US" altLang="zh-CN" dirty="0" smtClean="0"/>
              <a:t>=0100</a:t>
            </a:r>
            <a:r>
              <a:rPr lang="zh-CN" altLang="en-US" dirty="0" smtClean="0"/>
              <a:t>，则实现的是普通八进制计数器，不是</a:t>
            </a:r>
            <a:r>
              <a:rPr lang="zh-CN" altLang="en-US" dirty="0" smtClean="0">
                <a:solidFill>
                  <a:srgbClr val="CC3300"/>
                </a:solidFill>
                <a:latin typeface="楷体_GB2312" panose="02010609030101010101" charset="-122"/>
                <a:ea typeface="楷体_GB2312" panose="02010609030101010101" charset="-122"/>
              </a:rPr>
              <a:t>格雷码计数器</a:t>
            </a:r>
            <a:endParaRPr lang="zh-CN" altLang="en-US" dirty="0" smtClean="0"/>
          </a:p>
          <a:p>
            <a:pPr eaLnBrk="1" hangingPunct="1"/>
            <a:r>
              <a:rPr lang="zh-CN" altLang="en-US" b="1" dirty="0" smtClean="0"/>
              <a:t>    格雷码</a:t>
            </a:r>
            <a:r>
              <a:rPr lang="zh-CN" altLang="en-US" dirty="0" smtClean="0"/>
              <a:t>是一种具有反射特性和循环特性的单步自补码，它的循环、单步特性消除了随机取数时出现重大误差的可能，它的反射、自补特性使得求反非常方便。它在任意两个相邻的数之间转换时，只有一个数位发生变化。它大大地减少了由一个状态到下一个状态时逻辑的混淆。另外由于最大数与最小数之间也仅一个数不同，故通常又叫</a:t>
            </a:r>
            <a:r>
              <a:rPr lang="zh-CN" altLang="en-US" b="1" dirty="0" smtClean="0"/>
              <a:t>格雷反射码</a:t>
            </a:r>
            <a:r>
              <a:rPr lang="zh-CN" altLang="en-US" dirty="0" smtClean="0"/>
              <a:t>或</a:t>
            </a:r>
            <a:r>
              <a:rPr lang="zh-CN" altLang="en-US" b="1" dirty="0" smtClean="0"/>
              <a:t>循环码</a:t>
            </a:r>
            <a:r>
              <a:rPr lang="zh-CN" altLang="en-US" dirty="0" smtClean="0"/>
              <a:t>。 </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Rot="1" noChangeAspect="1" noChangeArrowheads="1" noTextEdit="1"/>
          </p:cNvSpPr>
          <p:nvPr>
            <p:ph type="sldImg"/>
          </p:nvPr>
        </p:nvSpPr>
        <p:spPr>
          <a:xfrm>
            <a:off x="381000" y="685800"/>
            <a:ext cx="6096000" cy="3429000"/>
          </a:xfrm>
        </p:spPr>
      </p:sp>
      <p:sp>
        <p:nvSpPr>
          <p:cNvPr id="286723" name="Rectangle 3"/>
          <p:cNvSpPr>
            <a:spLocks noGrp="1" noChangeArrowheads="1"/>
          </p:cNvSpPr>
          <p:nvPr>
            <p:ph type="body" idx="1"/>
          </p:nvPr>
        </p:nvSpPr>
        <p:spPr>
          <a:noFill/>
        </p:spPr>
        <p:txBody>
          <a:bodyPr/>
          <a:lstStyle/>
          <a:p>
            <a:pPr eaLnBrk="1" hangingPunct="1"/>
            <a:r>
              <a:rPr lang="zh-CN" altLang="en-US" smtClean="0"/>
              <a:t>    </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Rot="1" noChangeAspect="1" noChangeArrowheads="1" noTextEdit="1"/>
          </p:cNvSpPr>
          <p:nvPr>
            <p:ph type="sldImg"/>
          </p:nvPr>
        </p:nvSpPr>
        <p:spPr>
          <a:xfrm>
            <a:off x="381000" y="685800"/>
            <a:ext cx="6096000" cy="3429000"/>
          </a:xfrm>
        </p:spPr>
      </p:sp>
      <p:sp>
        <p:nvSpPr>
          <p:cNvPr id="287747" name="Rectangle 3"/>
          <p:cNvSpPr>
            <a:spLocks noGrp="1" noChangeArrowheads="1"/>
          </p:cNvSpPr>
          <p:nvPr>
            <p:ph type="body" idx="1"/>
          </p:nvPr>
        </p:nvSpPr>
        <p:spPr>
          <a:noFill/>
        </p:spPr>
        <p:txBody>
          <a:bodyPr/>
          <a:lstStyle/>
          <a:p>
            <a:pPr eaLnBrk="1" hangingPunct="1"/>
            <a:r>
              <a:rPr lang="zh-CN" altLang="en-US" smtClean="0"/>
              <a:t>   参见王尔乾书</a:t>
            </a:r>
            <a:r>
              <a:rPr lang="en-US" altLang="zh-CN" smtClean="0"/>
              <a:t>P203  </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Rot="1" noChangeAspect="1" noChangeArrowheads="1" noTextEdit="1"/>
          </p:cNvSpPr>
          <p:nvPr>
            <p:ph type="sldImg"/>
          </p:nvPr>
        </p:nvSpPr>
        <p:spPr>
          <a:xfrm>
            <a:off x="381000" y="685800"/>
            <a:ext cx="6096000" cy="3429000"/>
          </a:xfrm>
        </p:spPr>
      </p:sp>
      <p:sp>
        <p:nvSpPr>
          <p:cNvPr id="288771" name="Rectangle 3"/>
          <p:cNvSpPr>
            <a:spLocks noGrp="1" noChangeArrowheads="1"/>
          </p:cNvSpPr>
          <p:nvPr>
            <p:ph type="body" idx="1"/>
          </p:nvPr>
        </p:nvSpPr>
        <p:spPr>
          <a:noFill/>
        </p:spPr>
        <p:txBody>
          <a:bodyPr/>
          <a:lstStyle/>
          <a:p>
            <a:pPr eaLnBrk="1" hangingPunct="1"/>
            <a:endParaRPr lang="en-US" altLang="zh-CN" sz="1400"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Rot="1" noChangeAspect="1" noChangeArrowheads="1" noTextEdit="1"/>
          </p:cNvSpPr>
          <p:nvPr>
            <p:ph type="sldImg"/>
          </p:nvPr>
        </p:nvSpPr>
        <p:spPr>
          <a:xfrm>
            <a:off x="381000" y="685800"/>
            <a:ext cx="6096000" cy="3429000"/>
          </a:xfrm>
        </p:spPr>
      </p:sp>
      <p:sp>
        <p:nvSpPr>
          <p:cNvPr id="289795" name="Rectangle 3"/>
          <p:cNvSpPr>
            <a:spLocks noGrp="1" noChangeArrowheads="1"/>
          </p:cNvSpPr>
          <p:nvPr>
            <p:ph type="body" idx="1"/>
          </p:nvPr>
        </p:nvSpPr>
        <p:spPr>
          <a:noFill/>
        </p:spPr>
        <p:txBody>
          <a:bodyPr/>
          <a:lstStyle/>
          <a:p>
            <a:pPr eaLnBrk="1" hangingPunct="1"/>
            <a:r>
              <a:rPr lang="zh-CN" altLang="en-US" dirty="0" smtClean="0">
                <a:solidFill>
                  <a:srgbClr val="CC0066"/>
                </a:solidFill>
              </a:rPr>
              <a:t>    把两片</a:t>
            </a:r>
            <a:r>
              <a:rPr lang="en-US" altLang="zh-CN" dirty="0" smtClean="0">
                <a:solidFill>
                  <a:srgbClr val="CC0066"/>
                </a:solidFill>
              </a:rPr>
              <a:t>4</a:t>
            </a:r>
            <a:r>
              <a:rPr lang="zh-CN" altLang="en-US" dirty="0" smtClean="0">
                <a:solidFill>
                  <a:srgbClr val="CC0066"/>
                </a:solidFill>
              </a:rPr>
              <a:t>位</a:t>
            </a:r>
            <a:r>
              <a:rPr lang="zh-CN" altLang="en-US" dirty="0" smtClean="0"/>
              <a:t>移位寄存器</a:t>
            </a:r>
            <a:r>
              <a:rPr lang="zh-CN" altLang="en-US" dirty="0" smtClean="0">
                <a:solidFill>
                  <a:srgbClr val="CC0066"/>
                </a:solidFill>
              </a:rPr>
              <a:t>的</a:t>
            </a:r>
            <a:r>
              <a:rPr lang="en-US" altLang="zh-CN" dirty="0" smtClean="0">
                <a:solidFill>
                  <a:srgbClr val="CC0066"/>
                </a:solidFill>
              </a:rPr>
              <a:t>CP</a:t>
            </a:r>
            <a:r>
              <a:rPr lang="zh-CN" altLang="en-US" dirty="0" smtClean="0">
                <a:solidFill>
                  <a:srgbClr val="CC0066"/>
                </a:solidFill>
              </a:rPr>
              <a:t>和</a:t>
            </a:r>
            <a:r>
              <a:rPr lang="en-US" altLang="zh-CN" dirty="0" smtClean="0">
                <a:solidFill>
                  <a:srgbClr val="CC0066"/>
                </a:solidFill>
              </a:rPr>
              <a:t>/R</a:t>
            </a:r>
            <a:r>
              <a:rPr lang="en-US" altLang="zh-CN" baseline="-25000" dirty="0" smtClean="0">
                <a:solidFill>
                  <a:srgbClr val="CC3300"/>
                </a:solidFill>
              </a:rPr>
              <a:t>D</a:t>
            </a:r>
            <a:r>
              <a:rPr lang="zh-CN" altLang="en-US" dirty="0" smtClean="0">
                <a:solidFill>
                  <a:srgbClr val="CC0066"/>
                </a:solidFill>
              </a:rPr>
              <a:t>分别并联。</a:t>
            </a:r>
            <a:r>
              <a:rPr lang="zh-CN" altLang="en-US" dirty="0" smtClean="0"/>
              <a:t>首先按清</a:t>
            </a:r>
            <a:r>
              <a:rPr lang="en-US" altLang="zh-CN" dirty="0" smtClean="0"/>
              <a:t>0</a:t>
            </a:r>
            <a:r>
              <a:rPr lang="zh-CN" altLang="en-US" dirty="0" smtClean="0"/>
              <a:t>键，移位寄存器清零，</a:t>
            </a:r>
            <a:r>
              <a:rPr lang="en-US" altLang="zh-CN" dirty="0" smtClean="0"/>
              <a:t>①</a:t>
            </a:r>
            <a:r>
              <a:rPr lang="zh-CN" altLang="en-US" dirty="0" smtClean="0"/>
              <a:t>和②的输出</a:t>
            </a:r>
            <a:r>
              <a:rPr lang="en-US" altLang="zh-CN" sz="1400" dirty="0" smtClean="0"/>
              <a:t>Q</a:t>
            </a:r>
            <a:r>
              <a:rPr lang="en-US" altLang="zh-CN" sz="1400" baseline="-25000" dirty="0" smtClean="0"/>
              <a:t>0</a:t>
            </a:r>
            <a:r>
              <a:rPr lang="en-US" altLang="zh-CN" sz="1400" dirty="0" smtClean="0"/>
              <a:t>Q</a:t>
            </a:r>
            <a:r>
              <a:rPr lang="en-US" altLang="zh-CN" sz="1400" baseline="-25000" dirty="0" smtClean="0"/>
              <a:t>1</a:t>
            </a:r>
            <a:r>
              <a:rPr lang="en-US" altLang="zh-CN" sz="1400" dirty="0" smtClean="0"/>
              <a:t>Q</a:t>
            </a:r>
            <a:r>
              <a:rPr lang="en-US" altLang="zh-CN" sz="1400" baseline="-25000" dirty="0" smtClean="0"/>
              <a:t>2</a:t>
            </a:r>
            <a:r>
              <a:rPr lang="en-US" altLang="zh-CN" sz="1400" dirty="0" smtClean="0"/>
              <a:t>Q</a:t>
            </a:r>
            <a:r>
              <a:rPr lang="en-US" altLang="zh-CN" sz="1400" baseline="-25000" dirty="0" smtClean="0"/>
              <a:t>3</a:t>
            </a:r>
            <a:r>
              <a:rPr lang="zh-CN" altLang="en-US" dirty="0" smtClean="0"/>
              <a:t>均为</a:t>
            </a:r>
            <a:r>
              <a:rPr lang="en-US" altLang="zh-CN" dirty="0" smtClean="0"/>
              <a:t>0</a:t>
            </a:r>
            <a:r>
              <a:rPr lang="zh-CN" altLang="en-US" dirty="0" smtClean="0"/>
              <a:t>，则</a:t>
            </a:r>
            <a:r>
              <a:rPr lang="en-US" altLang="zh-CN" dirty="0" smtClean="0"/>
              <a:t>8</a:t>
            </a:r>
            <a:r>
              <a:rPr lang="zh-CN" altLang="en-US" dirty="0" smtClean="0"/>
              <a:t>个</a:t>
            </a:r>
            <a:r>
              <a:rPr lang="en-US" altLang="zh-CN" dirty="0" smtClean="0"/>
              <a:t>LED</a:t>
            </a:r>
            <a:r>
              <a:rPr lang="zh-CN" altLang="en-US" dirty="0" smtClean="0"/>
              <a:t>都亮。</a:t>
            </a:r>
          </a:p>
          <a:p>
            <a:pPr eaLnBrk="1" hangingPunct="1"/>
            <a:r>
              <a:rPr lang="en-US" altLang="zh-CN" dirty="0" smtClean="0"/>
              <a:t>    S</a:t>
            </a:r>
            <a:r>
              <a:rPr lang="en-US" altLang="zh-CN" baseline="-25000" dirty="0" smtClean="0"/>
              <a:t>1</a:t>
            </a:r>
            <a:r>
              <a:rPr lang="en-US" altLang="zh-CN" dirty="0" smtClean="0"/>
              <a:t>S</a:t>
            </a:r>
            <a:r>
              <a:rPr lang="en-US" altLang="zh-CN" baseline="-25000" dirty="0" smtClean="0"/>
              <a:t>0</a:t>
            </a:r>
            <a:r>
              <a:rPr lang="en-US" altLang="zh-CN" dirty="0" smtClean="0"/>
              <a:t>=0 1</a:t>
            </a:r>
            <a:r>
              <a:rPr lang="zh-CN" altLang="en-US" dirty="0" smtClean="0"/>
              <a:t>，将片</a:t>
            </a:r>
            <a:r>
              <a:rPr lang="en-US" altLang="zh-CN" dirty="0" smtClean="0">
                <a:solidFill>
                  <a:srgbClr val="CC3300"/>
                </a:solidFill>
              </a:rPr>
              <a:t>①</a:t>
            </a:r>
            <a:r>
              <a:rPr lang="zh-CN" altLang="en-US" dirty="0" smtClean="0">
                <a:solidFill>
                  <a:srgbClr val="CC3300"/>
                </a:solidFill>
              </a:rPr>
              <a:t>的</a:t>
            </a:r>
            <a:r>
              <a:rPr lang="en-US" altLang="zh-CN" dirty="0" smtClean="0">
                <a:solidFill>
                  <a:srgbClr val="CC3300"/>
                </a:solidFill>
              </a:rPr>
              <a:t>Q</a:t>
            </a:r>
            <a:r>
              <a:rPr lang="en-US" altLang="zh-CN" baseline="-25000" dirty="0" smtClean="0">
                <a:solidFill>
                  <a:srgbClr val="CC3300"/>
                </a:solidFill>
              </a:rPr>
              <a:t>3</a:t>
            </a:r>
            <a:r>
              <a:rPr lang="zh-CN" altLang="en-US" dirty="0" smtClean="0">
                <a:solidFill>
                  <a:srgbClr val="CC3300"/>
                </a:solidFill>
              </a:rPr>
              <a:t>接至片</a:t>
            </a:r>
            <a:r>
              <a:rPr lang="en-US" altLang="zh-CN" dirty="0" smtClean="0">
                <a:solidFill>
                  <a:srgbClr val="CC3300"/>
                </a:solidFill>
              </a:rPr>
              <a:t>②</a:t>
            </a:r>
            <a:r>
              <a:rPr lang="zh-CN" altLang="en-US" dirty="0" smtClean="0">
                <a:solidFill>
                  <a:srgbClr val="CC3300"/>
                </a:solidFill>
              </a:rPr>
              <a:t>的</a:t>
            </a:r>
            <a:r>
              <a:rPr lang="en-US" altLang="zh-CN" dirty="0" smtClean="0">
                <a:solidFill>
                  <a:srgbClr val="CC0066"/>
                </a:solidFill>
              </a:rPr>
              <a:t>D</a:t>
            </a:r>
            <a:r>
              <a:rPr lang="en-US" altLang="zh-CN" baseline="-25000" dirty="0" smtClean="0">
                <a:solidFill>
                  <a:srgbClr val="CC3300"/>
                </a:solidFill>
              </a:rPr>
              <a:t>IR</a:t>
            </a:r>
            <a:r>
              <a:rPr lang="zh-CN" altLang="en-US" dirty="0" smtClean="0"/>
              <a:t>，构成</a:t>
            </a:r>
            <a:r>
              <a:rPr lang="en-US" altLang="zh-CN" dirty="0" smtClean="0"/>
              <a:t>8</a:t>
            </a:r>
            <a:r>
              <a:rPr lang="zh-CN" altLang="en-US" dirty="0" smtClean="0"/>
              <a:t>位右移移位寄存器。同时将片</a:t>
            </a:r>
            <a:r>
              <a:rPr lang="en-US" altLang="zh-CN" dirty="0" smtClean="0">
                <a:solidFill>
                  <a:srgbClr val="CC3300"/>
                </a:solidFill>
              </a:rPr>
              <a:t>②</a:t>
            </a:r>
            <a:r>
              <a:rPr lang="zh-CN" altLang="en-US" dirty="0" smtClean="0">
                <a:solidFill>
                  <a:srgbClr val="CC3300"/>
                </a:solidFill>
              </a:rPr>
              <a:t>的</a:t>
            </a:r>
            <a:r>
              <a:rPr lang="en-US" altLang="zh-CN" dirty="0" smtClean="0">
                <a:solidFill>
                  <a:srgbClr val="CC3300"/>
                </a:solidFill>
              </a:rPr>
              <a:t>Q</a:t>
            </a:r>
            <a:r>
              <a:rPr lang="en-US" altLang="zh-CN" baseline="-25000" dirty="0" smtClean="0">
                <a:solidFill>
                  <a:srgbClr val="CC3300"/>
                </a:solidFill>
              </a:rPr>
              <a:t>3</a:t>
            </a:r>
            <a:r>
              <a:rPr lang="zh-CN" altLang="en-US" dirty="0" smtClean="0">
                <a:solidFill>
                  <a:srgbClr val="CC3300"/>
                </a:solidFill>
              </a:rPr>
              <a:t>反相后接至片</a:t>
            </a:r>
            <a:r>
              <a:rPr lang="en-US" altLang="zh-CN" dirty="0" smtClean="0">
                <a:solidFill>
                  <a:srgbClr val="CC3300"/>
                </a:solidFill>
              </a:rPr>
              <a:t>①</a:t>
            </a:r>
            <a:r>
              <a:rPr lang="zh-CN" altLang="en-US" dirty="0" smtClean="0">
                <a:solidFill>
                  <a:srgbClr val="CC3300"/>
                </a:solidFill>
              </a:rPr>
              <a:t> 的</a:t>
            </a:r>
            <a:r>
              <a:rPr lang="en-US" altLang="zh-CN" dirty="0" smtClean="0">
                <a:solidFill>
                  <a:srgbClr val="CC0066"/>
                </a:solidFill>
              </a:rPr>
              <a:t>D</a:t>
            </a:r>
            <a:r>
              <a:rPr lang="en-US" altLang="zh-CN" baseline="-25000" dirty="0" smtClean="0">
                <a:solidFill>
                  <a:srgbClr val="CC3300"/>
                </a:solidFill>
              </a:rPr>
              <a:t>IR</a:t>
            </a:r>
            <a:r>
              <a:rPr lang="zh-CN" altLang="en-US" dirty="0" smtClean="0">
                <a:solidFill>
                  <a:srgbClr val="CC0066"/>
                </a:solidFill>
              </a:rPr>
              <a:t>，</a:t>
            </a:r>
            <a:r>
              <a:rPr lang="zh-CN" altLang="en-US" sz="2000" dirty="0" smtClean="0"/>
              <a:t>则在第</a:t>
            </a:r>
            <a:r>
              <a:rPr lang="en-US" altLang="zh-CN" sz="2000" dirty="0" smtClean="0"/>
              <a:t>1</a:t>
            </a:r>
            <a:r>
              <a:rPr lang="zh-CN" altLang="en-US" sz="2000" dirty="0" smtClean="0"/>
              <a:t>个</a:t>
            </a:r>
            <a:r>
              <a:rPr lang="en-US" altLang="zh-CN" sz="2000" dirty="0" smtClean="0"/>
              <a:t>CP</a:t>
            </a:r>
            <a:r>
              <a:rPr lang="zh-CN" altLang="en-US" sz="2000" dirty="0" smtClean="0"/>
              <a:t>作用下，</a:t>
            </a:r>
            <a:r>
              <a:rPr lang="zh-CN" altLang="en-US" dirty="0" smtClean="0"/>
              <a:t>片</a:t>
            </a:r>
            <a:r>
              <a:rPr lang="en-US" altLang="zh-CN" dirty="0" smtClean="0">
                <a:solidFill>
                  <a:srgbClr val="CC3300"/>
                </a:solidFill>
              </a:rPr>
              <a:t>②</a:t>
            </a:r>
            <a:r>
              <a:rPr lang="zh-CN" altLang="en-US" dirty="0" smtClean="0">
                <a:solidFill>
                  <a:srgbClr val="CC3300"/>
                </a:solidFill>
              </a:rPr>
              <a:t>的</a:t>
            </a:r>
            <a:r>
              <a:rPr lang="en-US" altLang="zh-CN" sz="1400" dirty="0" smtClean="0"/>
              <a:t>/Q</a:t>
            </a:r>
            <a:r>
              <a:rPr lang="en-US" altLang="zh-CN" sz="1400" baseline="-25000" dirty="0" smtClean="0"/>
              <a:t>3</a:t>
            </a:r>
            <a:r>
              <a:rPr lang="en-US" altLang="zh-CN" sz="1400" dirty="0" smtClean="0"/>
              <a:t>=1</a:t>
            </a:r>
            <a:r>
              <a:rPr lang="zh-CN" altLang="en-US" sz="1400" dirty="0" smtClean="0"/>
              <a:t>进入</a:t>
            </a:r>
            <a:r>
              <a:rPr lang="zh-CN" altLang="en-US" dirty="0" smtClean="0"/>
              <a:t>片</a:t>
            </a:r>
            <a:r>
              <a:rPr lang="en-US" altLang="zh-CN" dirty="0" smtClean="0">
                <a:solidFill>
                  <a:srgbClr val="CC3300"/>
                </a:solidFill>
              </a:rPr>
              <a:t>①</a:t>
            </a:r>
            <a:r>
              <a:rPr lang="zh-CN" altLang="en-US" dirty="0" smtClean="0">
                <a:solidFill>
                  <a:srgbClr val="CC3300"/>
                </a:solidFill>
              </a:rPr>
              <a:t>的</a:t>
            </a:r>
            <a:r>
              <a:rPr lang="en-US" altLang="zh-CN" sz="1400" dirty="0" smtClean="0"/>
              <a:t>Q</a:t>
            </a:r>
            <a:r>
              <a:rPr lang="en-US" altLang="zh-CN" sz="1400" baseline="-25000" dirty="0" smtClean="0"/>
              <a:t>0</a:t>
            </a:r>
            <a:r>
              <a:rPr lang="zh-CN" altLang="en-US" sz="1400" dirty="0" smtClean="0"/>
              <a:t>，使所驱动的</a:t>
            </a:r>
            <a:r>
              <a:rPr lang="en-US" altLang="zh-CN" sz="1400" dirty="0" smtClean="0"/>
              <a:t>L0</a:t>
            </a:r>
            <a:r>
              <a:rPr lang="zh-CN" altLang="en-US" sz="1400" dirty="0" smtClean="0"/>
              <a:t>熄灭，以后“</a:t>
            </a:r>
            <a:r>
              <a:rPr lang="en-US" altLang="zh-CN" sz="1400" dirty="0" smtClean="0"/>
              <a:t>1”</a:t>
            </a:r>
            <a:r>
              <a:rPr lang="zh-CN" altLang="en-US" sz="1400" dirty="0" smtClean="0"/>
              <a:t>不断移入</a:t>
            </a:r>
            <a:r>
              <a:rPr lang="en-US" altLang="zh-CN" sz="1400" dirty="0" smtClean="0"/>
              <a:t>Q</a:t>
            </a:r>
            <a:r>
              <a:rPr lang="en-US" altLang="zh-CN" sz="1400" baseline="-25000" dirty="0" smtClean="0"/>
              <a:t>0</a:t>
            </a:r>
            <a:r>
              <a:rPr lang="zh-CN" altLang="en-US" sz="1400" dirty="0" smtClean="0"/>
              <a:t>，则其后的</a:t>
            </a:r>
            <a:r>
              <a:rPr lang="en-US" altLang="zh-CN" sz="1400" dirty="0" smtClean="0"/>
              <a:t>LED</a:t>
            </a:r>
            <a:r>
              <a:rPr lang="zh-CN" altLang="en-US" sz="1400" dirty="0" smtClean="0"/>
              <a:t>依次熄灭；在第</a:t>
            </a:r>
            <a:r>
              <a:rPr lang="en-US" altLang="zh-CN" sz="1400" dirty="0" smtClean="0"/>
              <a:t>8</a:t>
            </a:r>
            <a:r>
              <a:rPr lang="zh-CN" altLang="en-US" sz="1400" dirty="0" smtClean="0"/>
              <a:t>个</a:t>
            </a:r>
            <a:r>
              <a:rPr lang="en-US" altLang="zh-CN" sz="1400" dirty="0" smtClean="0"/>
              <a:t>CP</a:t>
            </a:r>
            <a:r>
              <a:rPr lang="zh-CN" altLang="en-US" sz="1400" dirty="0" smtClean="0"/>
              <a:t>来到后，</a:t>
            </a:r>
            <a:r>
              <a:rPr lang="zh-CN" altLang="en-US" dirty="0" smtClean="0"/>
              <a:t>片</a:t>
            </a:r>
            <a:r>
              <a:rPr lang="en-US" altLang="zh-CN" dirty="0" smtClean="0">
                <a:solidFill>
                  <a:srgbClr val="CC3300"/>
                </a:solidFill>
              </a:rPr>
              <a:t>①</a:t>
            </a:r>
            <a:r>
              <a:rPr lang="zh-CN" altLang="en-US" dirty="0" smtClean="0">
                <a:solidFill>
                  <a:srgbClr val="CC3300"/>
                </a:solidFill>
              </a:rPr>
              <a:t>的</a:t>
            </a:r>
            <a:r>
              <a:rPr lang="en-US" altLang="zh-CN" sz="1400" dirty="0" smtClean="0"/>
              <a:t>D</a:t>
            </a:r>
            <a:r>
              <a:rPr lang="en-US" altLang="zh-CN" sz="1400" baseline="-25000" dirty="0" smtClean="0"/>
              <a:t>IR</a:t>
            </a:r>
            <a:r>
              <a:rPr lang="en-US" altLang="zh-CN" sz="1400" dirty="0" smtClean="0"/>
              <a:t>=</a:t>
            </a:r>
            <a:r>
              <a:rPr lang="zh-CN" altLang="en-US" dirty="0" smtClean="0"/>
              <a:t>片</a:t>
            </a:r>
            <a:r>
              <a:rPr lang="en-US" altLang="zh-CN" dirty="0" smtClean="0">
                <a:solidFill>
                  <a:srgbClr val="CC3300"/>
                </a:solidFill>
              </a:rPr>
              <a:t>②</a:t>
            </a:r>
            <a:r>
              <a:rPr lang="zh-CN" altLang="en-US" dirty="0" smtClean="0">
                <a:solidFill>
                  <a:srgbClr val="CC3300"/>
                </a:solidFill>
              </a:rPr>
              <a:t>的</a:t>
            </a:r>
            <a:r>
              <a:rPr lang="en-US" altLang="zh-CN" sz="1400" dirty="0" smtClean="0"/>
              <a:t>/Q</a:t>
            </a:r>
            <a:r>
              <a:rPr lang="en-US" altLang="zh-CN" sz="1400" baseline="-25000" dirty="0" smtClean="0"/>
              <a:t>3</a:t>
            </a:r>
            <a:r>
              <a:rPr lang="en-US" altLang="zh-CN" sz="1400" dirty="0" smtClean="0"/>
              <a:t>=0</a:t>
            </a:r>
            <a:r>
              <a:rPr lang="zh-CN" altLang="en-US" sz="1400" dirty="0" smtClean="0"/>
              <a:t>，以后“</a:t>
            </a:r>
            <a:r>
              <a:rPr lang="en-US" altLang="zh-CN" sz="1400" dirty="0" smtClean="0"/>
              <a:t>0”</a:t>
            </a:r>
            <a:r>
              <a:rPr lang="zh-CN" altLang="en-US" sz="1400" dirty="0" smtClean="0"/>
              <a:t>不断移入</a:t>
            </a:r>
            <a:r>
              <a:rPr lang="zh-CN" altLang="en-US" dirty="0" smtClean="0"/>
              <a:t>片①的</a:t>
            </a:r>
            <a:r>
              <a:rPr lang="en-US" altLang="zh-CN" sz="1400" dirty="0" smtClean="0"/>
              <a:t>Q</a:t>
            </a:r>
            <a:r>
              <a:rPr lang="en-US" altLang="zh-CN" sz="1400" baseline="-25000" dirty="0" smtClean="0"/>
              <a:t>0</a:t>
            </a:r>
            <a:r>
              <a:rPr lang="zh-CN" altLang="en-US" sz="1400" dirty="0" smtClean="0"/>
              <a:t>。则从</a:t>
            </a:r>
            <a:r>
              <a:rPr lang="en-US" altLang="zh-CN" sz="1400" dirty="0" smtClean="0"/>
              <a:t>L0</a:t>
            </a:r>
            <a:r>
              <a:rPr lang="zh-CN" altLang="en-US" sz="1400" dirty="0" smtClean="0"/>
              <a:t>开始，每来一个</a:t>
            </a:r>
            <a:r>
              <a:rPr lang="en-US" altLang="zh-CN" sz="1400" dirty="0" smtClean="0"/>
              <a:t>CP</a:t>
            </a:r>
            <a:r>
              <a:rPr lang="zh-CN" altLang="en-US" sz="1400" dirty="0" smtClean="0"/>
              <a:t>， </a:t>
            </a:r>
            <a:r>
              <a:rPr lang="en-US" altLang="zh-CN" sz="1400" dirty="0" smtClean="0"/>
              <a:t>LED</a:t>
            </a:r>
            <a:r>
              <a:rPr lang="zh-CN" altLang="en-US" sz="1400" dirty="0" smtClean="0"/>
              <a:t>依次点亮。</a:t>
            </a:r>
            <a:endParaRPr lang="en-US" altLang="zh-CN" sz="1400" dirty="0"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Rot="1" noChangeAspect="1" noChangeArrowheads="1" noTextEdit="1"/>
          </p:cNvSpPr>
          <p:nvPr>
            <p:ph type="sldImg"/>
          </p:nvPr>
        </p:nvSpPr>
        <p:spPr>
          <a:xfrm>
            <a:off x="381000" y="685800"/>
            <a:ext cx="6096000" cy="3429000"/>
          </a:xfrm>
        </p:spPr>
      </p:sp>
      <p:sp>
        <p:nvSpPr>
          <p:cNvPr id="290819" name="Rectangle 3"/>
          <p:cNvSpPr>
            <a:spLocks noGrp="1" noChangeArrowheads="1"/>
          </p:cNvSpPr>
          <p:nvPr>
            <p:ph type="body" idx="1"/>
          </p:nvPr>
        </p:nvSpPr>
        <p:spPr>
          <a:noFill/>
        </p:spPr>
        <p:txBody>
          <a:bodyPr/>
          <a:lstStyle/>
          <a:p>
            <a:pPr eaLnBrk="1" hangingPunct="1"/>
            <a:endParaRPr lang="en-US" altLang="zh-CN"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Rot="1" noChangeAspect="1" noChangeArrowheads="1" noTextEdit="1"/>
          </p:cNvSpPr>
          <p:nvPr>
            <p:ph type="sldImg"/>
          </p:nvPr>
        </p:nvSpPr>
        <p:spPr>
          <a:xfrm>
            <a:off x="381000" y="685800"/>
            <a:ext cx="6096000" cy="3429000"/>
          </a:xfrm>
        </p:spPr>
      </p:sp>
      <p:sp>
        <p:nvSpPr>
          <p:cNvPr id="291843"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Rot="1" noChangeAspect="1" noChangeArrowheads="1" noTextEdit="1"/>
          </p:cNvSpPr>
          <p:nvPr>
            <p:ph type="sldImg"/>
          </p:nvPr>
        </p:nvSpPr>
        <p:spPr>
          <a:xfrm>
            <a:off x="381000" y="685800"/>
            <a:ext cx="6096000" cy="3429000"/>
          </a:xfrm>
        </p:spPr>
      </p:sp>
      <p:sp>
        <p:nvSpPr>
          <p:cNvPr id="292867" name="Rectangle 3"/>
          <p:cNvSpPr>
            <a:spLocks noGrp="1" noChangeArrowheads="1"/>
          </p:cNvSpPr>
          <p:nvPr>
            <p:ph type="body" idx="1"/>
          </p:nvPr>
        </p:nvSpPr>
        <p:spPr>
          <a:noFill/>
        </p:spPr>
        <p:txBody>
          <a:bodyPr/>
          <a:lstStyle/>
          <a:p>
            <a:r>
              <a:rPr kumimoji="1" lang="zh-CN" altLang="en-US" dirty="0" smtClean="0"/>
              <a:t>计时</a:t>
            </a:r>
            <a:r>
              <a:rPr kumimoji="1" lang="en-US" altLang="zh-CN" dirty="0" smtClean="0"/>
              <a:t>——</a:t>
            </a:r>
            <a:r>
              <a:rPr kumimoji="1" lang="zh-CN" altLang="en-US" dirty="0" smtClean="0"/>
              <a:t>通过不同模值的计数器，计秒（</a:t>
            </a:r>
            <a:r>
              <a:rPr kumimoji="1" lang="en-US" altLang="zh-CN" dirty="0" smtClean="0"/>
              <a:t>M=60</a:t>
            </a:r>
            <a:r>
              <a:rPr kumimoji="1" lang="zh-CN" altLang="en-US" dirty="0" smtClean="0"/>
              <a:t>）、分钟（</a:t>
            </a:r>
            <a:r>
              <a:rPr kumimoji="1" lang="en-US" altLang="zh-CN" dirty="0" smtClean="0"/>
              <a:t>M=60</a:t>
            </a:r>
            <a:r>
              <a:rPr kumimoji="1" lang="zh-CN" altLang="en-US" dirty="0" smtClean="0"/>
              <a:t>）、小时（</a:t>
            </a:r>
            <a:r>
              <a:rPr kumimoji="1" lang="en-US" altLang="zh-CN" dirty="0" smtClean="0"/>
              <a:t>M=24</a:t>
            </a:r>
            <a:r>
              <a:rPr kumimoji="1" lang="zh-CN" altLang="en-US" dirty="0" smtClean="0"/>
              <a:t>）等</a:t>
            </a:r>
          </a:p>
          <a:p>
            <a:r>
              <a:rPr kumimoji="1" lang="zh-CN" altLang="en-US" dirty="0" smtClean="0"/>
              <a:t>分频</a:t>
            </a:r>
            <a:r>
              <a:rPr kumimoji="1" lang="en-US" altLang="zh-CN" dirty="0" smtClean="0"/>
              <a:t>——</a:t>
            </a:r>
            <a:r>
              <a:rPr kumimoji="1" lang="zh-CN" altLang="en-US" dirty="0" smtClean="0"/>
              <a:t>将高频时钟信号分频为较低频率的信号</a:t>
            </a:r>
          </a:p>
          <a:p>
            <a:r>
              <a:rPr kumimoji="1" lang="zh-CN" altLang="en-US" dirty="0" smtClean="0"/>
              <a:t>定时器</a:t>
            </a:r>
            <a:r>
              <a:rPr kumimoji="1" lang="en-US" altLang="zh-CN" dirty="0" smtClean="0"/>
              <a:t>——</a:t>
            </a:r>
            <a:r>
              <a:rPr kumimoji="1" lang="zh-CN" altLang="en-US" dirty="0" smtClean="0"/>
              <a:t>在洗衣机中利用定时器控制甩干的时间</a:t>
            </a:r>
          </a:p>
          <a:p>
            <a:r>
              <a:rPr kumimoji="1" lang="zh-CN" altLang="en-US" dirty="0" smtClean="0"/>
              <a:t>产生节拍脉冲</a:t>
            </a:r>
            <a:r>
              <a:rPr kumimoji="1" lang="en-US" altLang="zh-CN" dirty="0" smtClean="0"/>
              <a:t>——</a:t>
            </a:r>
            <a:r>
              <a:rPr lang="zh-CN" altLang="zh-CN" dirty="0" smtClean="0"/>
              <a:t>即顺序脉冲，在时钟脉冲的控制下，各触发器输出端按顺序依次产生脉冲信号。</a:t>
            </a:r>
            <a:r>
              <a:rPr lang="zh-CN" altLang="zh-CN" sz="1200" kern="1200" dirty="0" smtClean="0">
                <a:solidFill>
                  <a:schemeClr val="tx1"/>
                </a:solidFill>
                <a:latin typeface="Arial" panose="020B0604020202020204" pitchFamily="34" charset="0"/>
                <a:ea typeface="宋体" panose="02010600030101010101" pitchFamily="2" charset="-122"/>
                <a:cs typeface="+mn-cs"/>
              </a:rPr>
              <a:t>【见教材</a:t>
            </a:r>
            <a:r>
              <a:rPr lang="en-US" altLang="zh-CN" sz="1200" kern="1200" dirty="0" smtClean="0">
                <a:solidFill>
                  <a:schemeClr val="tx1"/>
                </a:solidFill>
                <a:latin typeface="Arial" panose="020B0604020202020204" pitchFamily="34" charset="0"/>
                <a:ea typeface="宋体" panose="02010600030101010101" pitchFamily="2" charset="-122"/>
                <a:cs typeface="+mn-cs"/>
              </a:rPr>
              <a:t>P182</a:t>
            </a:r>
            <a:r>
              <a:rPr lang="zh-CN" altLang="zh-CN" sz="1200" kern="1200" dirty="0" smtClean="0">
                <a:solidFill>
                  <a:schemeClr val="tx1"/>
                </a:solidFill>
                <a:latin typeface="Arial" panose="020B0604020202020204" pitchFamily="34" charset="0"/>
                <a:ea typeface="宋体" panose="02010600030101010101" pitchFamily="2" charset="-122"/>
                <a:cs typeface="+mn-cs"/>
              </a:rPr>
              <a:t>图</a:t>
            </a:r>
            <a:r>
              <a:rPr lang="en-US" altLang="zh-CN" sz="1200" kern="1200" dirty="0" smtClean="0">
                <a:solidFill>
                  <a:schemeClr val="tx1"/>
                </a:solidFill>
                <a:latin typeface="Arial" panose="020B0604020202020204" pitchFamily="34" charset="0"/>
                <a:ea typeface="宋体" panose="02010600030101010101" pitchFamily="2" charset="-122"/>
                <a:cs typeface="+mn-cs"/>
              </a:rPr>
              <a:t>6.80</a:t>
            </a:r>
            <a:r>
              <a:rPr lang="zh-CN" altLang="zh-CN" sz="1200" kern="1200" dirty="0" smtClean="0">
                <a:solidFill>
                  <a:schemeClr val="tx1"/>
                </a:solidFill>
                <a:latin typeface="Arial" panose="020B0604020202020204" pitchFamily="34" charset="0"/>
                <a:ea typeface="宋体" panose="02010600030101010101" pitchFamily="2" charset="-122"/>
                <a:cs typeface="+mn-cs"/>
              </a:rPr>
              <a:t>“顺序脉冲发生器的仿真波形”】</a:t>
            </a:r>
            <a:endParaRPr kumimoji="1" lang="zh-CN" altLang="en-US" dirty="0" smtClean="0"/>
          </a:p>
          <a:p>
            <a:r>
              <a:rPr kumimoji="1" lang="zh-CN" altLang="en-US" dirty="0" smtClean="0"/>
              <a:t>产生序列脉冲</a:t>
            </a:r>
            <a:r>
              <a:rPr kumimoji="1" lang="en-US" altLang="zh-CN" dirty="0" smtClean="0"/>
              <a:t>——</a:t>
            </a:r>
            <a:r>
              <a:rPr kumimoji="1" lang="zh-CN" altLang="en-US" dirty="0" smtClean="0"/>
              <a:t>每个触发器重复产生一组相同数码或符号的信号</a:t>
            </a:r>
            <a:r>
              <a:rPr lang="zh-CN" altLang="zh-CN" dirty="0" smtClean="0"/>
              <a:t>（见课件</a:t>
            </a:r>
            <a:r>
              <a:rPr lang="en-US" altLang="zh-CN" dirty="0" smtClean="0"/>
              <a:t>P84</a:t>
            </a:r>
            <a:r>
              <a:rPr lang="zh-CN" altLang="zh-CN" dirty="0" smtClean="0"/>
              <a:t>“</a:t>
            </a:r>
            <a:r>
              <a:rPr lang="en-US" altLang="zh-CN" b="1" dirty="0" smtClean="0"/>
              <a:t>4</a:t>
            </a:r>
            <a:r>
              <a:rPr lang="zh-CN" altLang="zh-CN" b="1" dirty="0" smtClean="0"/>
              <a:t>位格雷码计数器也是序列信号发生器”）</a:t>
            </a:r>
            <a:endParaRPr kumimoji="1" lang="zh-CN" altLang="en-US" dirty="0"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Rot="1" noChangeAspect="1" noChangeArrowheads="1" noTextEdit="1"/>
          </p:cNvSpPr>
          <p:nvPr>
            <p:ph type="sldImg"/>
          </p:nvPr>
        </p:nvSpPr>
        <p:spPr>
          <a:xfrm>
            <a:off x="381000" y="685800"/>
            <a:ext cx="6096000" cy="3429000"/>
          </a:xfrm>
        </p:spPr>
      </p:sp>
      <p:sp>
        <p:nvSpPr>
          <p:cNvPr id="293891" name="Rectangle 3"/>
          <p:cNvSpPr>
            <a:spLocks noGrp="1" noChangeArrowheads="1"/>
          </p:cNvSpPr>
          <p:nvPr>
            <p:ph type="body" idx="1"/>
          </p:nvPr>
        </p:nvSpPr>
        <p:spPr>
          <a:noFill/>
        </p:spPr>
        <p:txBody>
          <a:bodyPr/>
          <a:lstStyle/>
          <a:p>
            <a:r>
              <a:rPr lang="zh-CN" altLang="en-US" smtClean="0"/>
              <a:t>驱动方程、输出方程、状态方程（将驱动方程代入</a:t>
            </a:r>
            <a:r>
              <a:rPr lang="en-US" altLang="zh-CN" smtClean="0"/>
              <a:t>JK</a:t>
            </a:r>
            <a:r>
              <a:rPr lang="zh-CN" altLang="en-US" smtClean="0"/>
              <a:t>触发器的特性方程得到状态方程）</a:t>
            </a:r>
          </a:p>
          <a:p>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a:xfrm>
            <a:off x="381000" y="685800"/>
            <a:ext cx="6096000" cy="3429000"/>
          </a:xfrm>
        </p:spPr>
      </p:sp>
      <p:sp>
        <p:nvSpPr>
          <p:cNvPr id="221187" name="Rectangle 3"/>
          <p:cNvSpPr>
            <a:spLocks noGrp="1" noChangeArrowheads="1"/>
          </p:cNvSpPr>
          <p:nvPr>
            <p:ph type="body" idx="1"/>
          </p:nvPr>
        </p:nvSpPr>
        <p:spPr>
          <a:xfrm>
            <a:off x="685800" y="4343400"/>
            <a:ext cx="5486400" cy="4114800"/>
          </a:xfrm>
          <a:noFill/>
        </p:spPr>
        <p:txBody>
          <a:bodyPr/>
          <a:lstStyle/>
          <a:p>
            <a:r>
              <a:rPr lang="zh-CN" altLang="en-US" smtClean="0">
                <a:solidFill>
                  <a:srgbClr val="FFCC00"/>
                </a:solidFill>
                <a:ea typeface="黑体" panose="02010600030101010101" pitchFamily="49" charset="-122"/>
              </a:rPr>
              <a:t>对于脉冲异步电路，状态方程中必须写明状态发生变化是在时钟信号的上升沿还是下降沿。除了要写出输出方程、驱动方程和状态方程外，还必须写出时钟方程</a:t>
            </a:r>
            <a:r>
              <a:rPr lang="en-US" altLang="zh-CN" smtClean="0">
                <a:solidFill>
                  <a:srgbClr val="FFCC00"/>
                </a:solidFill>
                <a:ea typeface="黑体" panose="02010600030101010101" pitchFamily="49" charset="-122"/>
              </a:rPr>
              <a:t>——</a:t>
            </a:r>
            <a:r>
              <a:rPr lang="zh-CN" altLang="en-US" smtClean="0">
                <a:solidFill>
                  <a:srgbClr val="FFCC00"/>
                </a:solidFill>
                <a:ea typeface="黑体" panose="02010600030101010101" pitchFamily="49" charset="-122"/>
              </a:rPr>
              <a:t>因为每个触发器的时钟不完全一样。</a:t>
            </a:r>
            <a:endParaRPr lang="zh-CN" alt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Rot="1" noChangeAspect="1" noChangeArrowheads="1" noTextEdit="1"/>
          </p:cNvSpPr>
          <p:nvPr>
            <p:ph type="sldImg"/>
          </p:nvPr>
        </p:nvSpPr>
        <p:spPr>
          <a:xfrm>
            <a:off x="381000" y="685800"/>
            <a:ext cx="6096000" cy="3429000"/>
          </a:xfrm>
        </p:spPr>
      </p:sp>
      <p:sp>
        <p:nvSpPr>
          <p:cNvPr id="294915" name="Rectangle 3"/>
          <p:cNvSpPr>
            <a:spLocks noGrp="1" noChangeArrowheads="1"/>
          </p:cNvSpPr>
          <p:nvPr>
            <p:ph type="body" idx="1"/>
          </p:nvPr>
        </p:nvSpPr>
        <p:spPr>
          <a:noFill/>
        </p:spPr>
        <p:txBody>
          <a:bodyPr/>
          <a:lstStyle/>
          <a:p>
            <a:r>
              <a:rPr lang="zh-CN" altLang="en-US" smtClean="0"/>
              <a:t>    将</a:t>
            </a:r>
            <a:r>
              <a:rPr lang="en-US" altLang="zh-CN" smtClean="0"/>
              <a:t>4</a:t>
            </a:r>
            <a:r>
              <a:rPr lang="zh-CN" altLang="en-US" smtClean="0"/>
              <a:t>级触发器的全部初态</a:t>
            </a:r>
            <a:r>
              <a:rPr lang="en-US" altLang="zh-CN" smtClean="0"/>
              <a:t>0000~1111</a:t>
            </a:r>
            <a:r>
              <a:rPr lang="zh-CN" altLang="en-US" smtClean="0"/>
              <a:t>代入</a:t>
            </a:r>
            <a:r>
              <a:rPr lang="zh-CN" altLang="zh-CN" smtClean="0"/>
              <a:t>状态方程</a:t>
            </a:r>
            <a:r>
              <a:rPr lang="zh-CN" altLang="en-US" smtClean="0"/>
              <a:t>和</a:t>
            </a:r>
            <a:r>
              <a:rPr lang="zh-CN" altLang="zh-CN" smtClean="0"/>
              <a:t>输出方程</a:t>
            </a:r>
            <a:r>
              <a:rPr lang="zh-CN" altLang="en-US" smtClean="0"/>
              <a:t>，计算得到触发器次态和电路的输出，由此列出状态转换表</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Rot="1" noChangeAspect="1" noChangeArrowheads="1" noTextEdit="1"/>
          </p:cNvSpPr>
          <p:nvPr>
            <p:ph type="sldImg"/>
          </p:nvPr>
        </p:nvSpPr>
        <p:spPr>
          <a:xfrm>
            <a:off x="381000" y="685800"/>
            <a:ext cx="6096000" cy="3429000"/>
          </a:xfrm>
        </p:spPr>
      </p:sp>
      <p:sp>
        <p:nvSpPr>
          <p:cNvPr id="295939" name="Rectangle 3"/>
          <p:cNvSpPr>
            <a:spLocks noGrp="1" noChangeArrowheads="1"/>
          </p:cNvSpPr>
          <p:nvPr>
            <p:ph type="body" idx="1"/>
          </p:nvPr>
        </p:nvSpPr>
        <p:spPr>
          <a:noFill/>
        </p:spPr>
        <p:txBody>
          <a:bodyPr/>
          <a:lstStyle/>
          <a:p>
            <a:r>
              <a:rPr lang="zh-CN" altLang="en-US" smtClean="0"/>
              <a:t>    </a:t>
            </a:r>
            <a:r>
              <a:rPr lang="zh-CN" altLang="zh-CN" smtClean="0"/>
              <a:t>在状态转换图中，在转移线上用斜杠标出状态变化的输入条件和输出结果。本例</a:t>
            </a:r>
            <a:r>
              <a:rPr lang="zh-CN" altLang="en-US" smtClean="0"/>
              <a:t>除了</a:t>
            </a:r>
            <a:r>
              <a:rPr lang="en-US" altLang="zh-CN" smtClean="0"/>
              <a:t>CP</a:t>
            </a:r>
            <a:r>
              <a:rPr lang="zh-CN" altLang="en-US" smtClean="0"/>
              <a:t>外</a:t>
            </a:r>
            <a:r>
              <a:rPr lang="zh-CN" altLang="zh-CN" smtClean="0"/>
              <a:t>没有</a:t>
            </a:r>
            <a:r>
              <a:rPr lang="zh-CN" altLang="en-US" smtClean="0"/>
              <a:t>其它</a:t>
            </a:r>
            <a:r>
              <a:rPr lang="zh-CN" altLang="zh-CN" smtClean="0"/>
              <a:t>输入，只有进位输出</a:t>
            </a:r>
            <a:r>
              <a:rPr lang="en-US" altLang="zh-CN" smtClean="0"/>
              <a:t>C</a:t>
            </a:r>
            <a:r>
              <a:rPr lang="zh-CN" altLang="zh-CN" smtClean="0"/>
              <a:t>，所以斜杠右边表示进位输出</a:t>
            </a:r>
            <a:r>
              <a:rPr lang="en-US" altLang="zh-CN" smtClean="0"/>
              <a:t>C</a:t>
            </a:r>
            <a:r>
              <a:rPr lang="zh-CN" altLang="zh-CN" smtClean="0"/>
              <a:t>。</a:t>
            </a:r>
            <a:endParaRPr lang="en-US" altLang="zh-CN" smtClean="0"/>
          </a:p>
          <a:p>
            <a:r>
              <a:rPr lang="zh-CN" altLang="en-US" smtClean="0">
                <a:latin typeface="宋体" panose="02010600030101010101" pitchFamily="2" charset="-122"/>
                <a:ea typeface="楷体_GB2312" panose="02010609030101010101" charset="-122"/>
              </a:rPr>
              <a:t>    时序图可以从状态转换表或状态转换图推导画出。但从状态转换图推出更直观。从时序图可以看出，当</a:t>
            </a:r>
            <a:r>
              <a:rPr lang="en-US" altLang="zh-CN" smtClean="0">
                <a:latin typeface="宋体" panose="02010600030101010101" pitchFamily="2" charset="-122"/>
                <a:ea typeface="楷体_GB2312" panose="02010609030101010101" charset="-122"/>
              </a:rPr>
              <a:t>Q</a:t>
            </a:r>
            <a:r>
              <a:rPr lang="en-US" altLang="zh-CN" baseline="-25000" smtClean="0">
                <a:latin typeface="宋体" panose="02010600030101010101" pitchFamily="2" charset="-122"/>
                <a:ea typeface="楷体_GB2312" panose="02010609030101010101" charset="-122"/>
              </a:rPr>
              <a:t>3</a:t>
            </a:r>
            <a:r>
              <a:rPr lang="en-US" altLang="zh-CN" smtClean="0">
                <a:latin typeface="宋体" panose="02010600030101010101" pitchFamily="2" charset="-122"/>
                <a:ea typeface="楷体_GB2312" panose="02010609030101010101" charset="-122"/>
              </a:rPr>
              <a:t>Q</a:t>
            </a:r>
            <a:r>
              <a:rPr lang="en-US" altLang="zh-CN" baseline="-25000" smtClean="0">
                <a:latin typeface="宋体" panose="02010600030101010101" pitchFamily="2" charset="-122"/>
                <a:ea typeface="楷体_GB2312" panose="02010609030101010101" charset="-122"/>
              </a:rPr>
              <a:t>2</a:t>
            </a:r>
            <a:r>
              <a:rPr lang="en-US" altLang="zh-CN" smtClean="0">
                <a:latin typeface="宋体" panose="02010600030101010101" pitchFamily="2" charset="-122"/>
                <a:ea typeface="楷体_GB2312" panose="02010609030101010101" charset="-122"/>
              </a:rPr>
              <a:t>Q</a:t>
            </a:r>
            <a:r>
              <a:rPr lang="en-US" altLang="zh-CN" baseline="-25000" smtClean="0">
                <a:latin typeface="宋体" panose="02010600030101010101" pitchFamily="2" charset="-122"/>
                <a:ea typeface="楷体_GB2312" panose="02010609030101010101" charset="-122"/>
              </a:rPr>
              <a:t>1</a:t>
            </a:r>
            <a:r>
              <a:rPr lang="en-US" altLang="zh-CN" smtClean="0">
                <a:latin typeface="宋体" panose="02010600030101010101" pitchFamily="2" charset="-122"/>
                <a:ea typeface="楷体_GB2312" panose="02010609030101010101" charset="-122"/>
              </a:rPr>
              <a:t>Q</a:t>
            </a:r>
            <a:r>
              <a:rPr lang="en-US" altLang="zh-CN" baseline="-25000" smtClean="0">
                <a:latin typeface="宋体" panose="02010600030101010101" pitchFamily="2" charset="-122"/>
                <a:ea typeface="楷体_GB2312" panose="02010609030101010101" charset="-122"/>
              </a:rPr>
              <a:t>0</a:t>
            </a:r>
            <a:r>
              <a:rPr lang="en-US" altLang="zh-CN" smtClean="0">
                <a:latin typeface="宋体" panose="02010600030101010101" pitchFamily="2" charset="-122"/>
                <a:ea typeface="楷体_GB2312" panose="02010609030101010101" charset="-122"/>
              </a:rPr>
              <a:t>=1001</a:t>
            </a:r>
            <a:r>
              <a:rPr lang="zh-CN" altLang="en-US" smtClean="0">
                <a:latin typeface="宋体" panose="02010600030101010101" pitchFamily="2" charset="-122"/>
                <a:ea typeface="楷体_GB2312" panose="02010609030101010101" charset="-122"/>
              </a:rPr>
              <a:t>时，</a:t>
            </a:r>
            <a:r>
              <a:rPr lang="en-US" altLang="zh-CN" smtClean="0">
                <a:latin typeface="宋体" panose="02010600030101010101" pitchFamily="2" charset="-122"/>
                <a:ea typeface="楷体_GB2312" panose="02010609030101010101" charset="-122"/>
              </a:rPr>
              <a:t>C=1</a:t>
            </a:r>
            <a:r>
              <a:rPr lang="zh-CN" altLang="en-US" smtClean="0">
                <a:latin typeface="宋体" panose="02010600030101010101" pitchFamily="2" charset="-122"/>
                <a:ea typeface="楷体_GB2312" panose="02010609030101010101" charset="-122"/>
              </a:rPr>
              <a:t>；下一个</a:t>
            </a:r>
            <a:r>
              <a:rPr lang="en-US" altLang="zh-CN" smtClean="0">
                <a:latin typeface="宋体" panose="02010600030101010101" pitchFamily="2" charset="-122"/>
                <a:ea typeface="楷体_GB2312" panose="02010609030101010101" charset="-122"/>
              </a:rPr>
              <a:t>CP</a:t>
            </a:r>
            <a:r>
              <a:rPr lang="zh-CN" altLang="en-US" smtClean="0">
                <a:latin typeface="宋体" panose="02010600030101010101" pitchFamily="2" charset="-122"/>
                <a:ea typeface="楷体_GB2312" panose="02010609030101010101" charset="-122"/>
              </a:rPr>
              <a:t>下降沿到来时，</a:t>
            </a:r>
            <a:r>
              <a:rPr lang="en-US" altLang="zh-CN" smtClean="0">
                <a:latin typeface="宋体" panose="02010600030101010101" pitchFamily="2" charset="-122"/>
                <a:ea typeface="楷体_GB2312" panose="02010609030101010101" charset="-122"/>
              </a:rPr>
              <a:t>Q</a:t>
            </a:r>
            <a:r>
              <a:rPr lang="en-US" altLang="zh-CN" baseline="-25000" smtClean="0">
                <a:latin typeface="宋体" panose="02010600030101010101" pitchFamily="2" charset="-122"/>
                <a:ea typeface="楷体_GB2312" panose="02010609030101010101" charset="-122"/>
              </a:rPr>
              <a:t>3</a:t>
            </a:r>
            <a:r>
              <a:rPr lang="en-US" altLang="zh-CN" smtClean="0">
                <a:latin typeface="宋体" panose="02010600030101010101" pitchFamily="2" charset="-122"/>
                <a:ea typeface="楷体_GB2312" panose="02010609030101010101" charset="-122"/>
              </a:rPr>
              <a:t>Q</a:t>
            </a:r>
            <a:r>
              <a:rPr lang="en-US" altLang="zh-CN" baseline="-25000" smtClean="0">
                <a:latin typeface="宋体" panose="02010600030101010101" pitchFamily="2" charset="-122"/>
                <a:ea typeface="楷体_GB2312" panose="02010609030101010101" charset="-122"/>
              </a:rPr>
              <a:t>2</a:t>
            </a:r>
            <a:r>
              <a:rPr lang="en-US" altLang="zh-CN" smtClean="0">
                <a:latin typeface="宋体" panose="02010600030101010101" pitchFamily="2" charset="-122"/>
                <a:ea typeface="楷体_GB2312" panose="02010609030101010101" charset="-122"/>
              </a:rPr>
              <a:t>Q</a:t>
            </a:r>
            <a:r>
              <a:rPr lang="en-US" altLang="zh-CN" baseline="-25000" smtClean="0">
                <a:latin typeface="宋体" panose="02010600030101010101" pitchFamily="2" charset="-122"/>
                <a:ea typeface="楷体_GB2312" panose="02010609030101010101" charset="-122"/>
              </a:rPr>
              <a:t>1</a:t>
            </a:r>
            <a:r>
              <a:rPr lang="en-US" altLang="zh-CN" smtClean="0">
                <a:latin typeface="宋体" panose="02010600030101010101" pitchFamily="2" charset="-122"/>
                <a:ea typeface="楷体_GB2312" panose="02010609030101010101" charset="-122"/>
              </a:rPr>
              <a:t>Q</a:t>
            </a:r>
            <a:r>
              <a:rPr lang="en-US" altLang="zh-CN" baseline="-25000" smtClean="0">
                <a:latin typeface="宋体" panose="02010600030101010101" pitchFamily="2" charset="-122"/>
                <a:ea typeface="楷体_GB2312" panose="02010609030101010101" charset="-122"/>
              </a:rPr>
              <a:t>0</a:t>
            </a:r>
            <a:r>
              <a:rPr lang="zh-CN" altLang="en-US" smtClean="0">
                <a:latin typeface="宋体" panose="02010600030101010101" pitchFamily="2" charset="-122"/>
                <a:ea typeface="楷体_GB2312" panose="02010609030101010101" charset="-122"/>
              </a:rPr>
              <a:t>变为</a:t>
            </a:r>
            <a:r>
              <a:rPr lang="en-US" altLang="zh-CN" smtClean="0">
                <a:latin typeface="宋体" panose="02010600030101010101" pitchFamily="2" charset="-122"/>
                <a:ea typeface="楷体_GB2312" panose="02010609030101010101" charset="-122"/>
              </a:rPr>
              <a:t>0000</a:t>
            </a:r>
            <a:r>
              <a:rPr lang="zh-CN" altLang="en-US" smtClean="0">
                <a:latin typeface="宋体" panose="02010600030101010101" pitchFamily="2" charset="-122"/>
                <a:ea typeface="楷体_GB2312" panose="02010609030101010101" charset="-122"/>
              </a:rPr>
              <a:t>，完成一个计数循环。</a:t>
            </a:r>
            <a:endParaRPr lang="zh-CN" altLang="zh-CN" smtClean="0">
              <a:latin typeface="宋体" panose="02010600030101010101" pitchFamily="2" charset="-122"/>
              <a:ea typeface="楷体_GB2312" panose="02010609030101010101" charset="-122"/>
            </a:endParaRPr>
          </a:p>
          <a:p>
            <a:endParaRPr lang="zh-CN" altLang="en-US"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Rot="1" noChangeAspect="1" noChangeArrowheads="1" noTextEdit="1"/>
          </p:cNvSpPr>
          <p:nvPr>
            <p:ph type="sldImg"/>
          </p:nvPr>
        </p:nvSpPr>
        <p:spPr>
          <a:xfrm>
            <a:off x="381000" y="685800"/>
            <a:ext cx="6096000" cy="3429000"/>
          </a:xfrm>
        </p:spPr>
      </p:sp>
      <p:sp>
        <p:nvSpPr>
          <p:cNvPr id="296963" name="Rectangle 3"/>
          <p:cNvSpPr>
            <a:spLocks noGrp="1" noChangeArrowheads="1"/>
          </p:cNvSpPr>
          <p:nvPr>
            <p:ph type="body" idx="1"/>
          </p:nvPr>
        </p:nvSpPr>
        <p:spPr>
          <a:noFill/>
        </p:spPr>
        <p:txBody>
          <a:bodyPr/>
          <a:lstStyle/>
          <a:p>
            <a:r>
              <a:rPr lang="en-US" altLang="zh-CN" smtClean="0"/>
              <a:t>M</a:t>
            </a:r>
            <a:r>
              <a:rPr lang="zh-CN" altLang="en-US" smtClean="0"/>
              <a:t>进制计数器也称为模</a:t>
            </a:r>
            <a:r>
              <a:rPr lang="en-US" altLang="zh-CN" smtClean="0"/>
              <a:t>M</a:t>
            </a:r>
            <a:r>
              <a:rPr lang="zh-CN" altLang="en-US" smtClean="0"/>
              <a:t>计数器</a:t>
            </a:r>
          </a:p>
          <a:p>
            <a:r>
              <a:rPr lang="zh-CN" altLang="en-US" smtClean="0">
                <a:solidFill>
                  <a:srgbClr val="CC0000"/>
                </a:solidFill>
                <a:ea typeface="华文行楷" panose="02010800040101010101" pitchFamily="2" charset="-122"/>
              </a:rPr>
              <a:t>设计计数器时，不允许存在死循环！</a:t>
            </a:r>
            <a:r>
              <a:rPr lang="en-US" altLang="zh-CN" smtClean="0">
                <a:solidFill>
                  <a:srgbClr val="CC0000"/>
                </a:solidFill>
                <a:ea typeface="华文行楷" panose="02010800040101010101" pitchFamily="2" charset="-122"/>
              </a:rPr>
              <a:t>——</a:t>
            </a:r>
            <a:r>
              <a:rPr lang="zh-CN" altLang="en-US" smtClean="0">
                <a:solidFill>
                  <a:srgbClr val="CC0000"/>
                </a:solidFill>
                <a:ea typeface="华文行楷" panose="02010800040101010101" pitchFamily="2" charset="-122"/>
              </a:rPr>
              <a:t>否则计数器工作时，由于外界的干扰，计数器很可能会跳到死循环中，则计数的模值就会改变，将产生错误的计数结果。</a:t>
            </a:r>
            <a:r>
              <a:rPr lang="zh-CN" altLang="zh-CN" smtClean="0"/>
              <a:t>没有死循环（即具有自启动能力）</a:t>
            </a:r>
            <a:r>
              <a:rPr lang="zh-CN" altLang="en-US" smtClean="0">
                <a:solidFill>
                  <a:srgbClr val="CC0000"/>
                </a:solidFill>
                <a:ea typeface="华文行楷" panose="02010800040101010101" pitchFamily="2" charset="-122"/>
              </a:rPr>
              <a:t>的计数器才是完善的计数器！</a:t>
            </a:r>
          </a:p>
          <a:p>
            <a:endParaRPr lang="zh-CN" altLang="en-US"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Rot="1" noChangeAspect="1" noChangeArrowheads="1" noTextEdit="1"/>
          </p:cNvSpPr>
          <p:nvPr>
            <p:ph type="sldImg"/>
          </p:nvPr>
        </p:nvSpPr>
        <p:spPr>
          <a:xfrm>
            <a:off x="381000" y="685800"/>
            <a:ext cx="6096000" cy="3429000"/>
          </a:xfrm>
        </p:spPr>
      </p:sp>
      <p:sp>
        <p:nvSpPr>
          <p:cNvPr id="297987" name="Rectangle 3"/>
          <p:cNvSpPr>
            <a:spLocks noGrp="1" noChangeArrowheads="1"/>
          </p:cNvSpPr>
          <p:nvPr>
            <p:ph type="body" idx="1"/>
          </p:nvPr>
        </p:nvSpPr>
        <p:spPr>
          <a:noFill/>
        </p:spPr>
        <p:txBody>
          <a:bodyPr/>
          <a:lstStyle/>
          <a:p>
            <a:r>
              <a:rPr lang="zh-CN" altLang="en-US" smtClean="0"/>
              <a:t>在时钟脉冲的控制下，</a:t>
            </a:r>
            <a:r>
              <a:rPr lang="zh-CN" altLang="zh-CN" smtClean="0"/>
              <a:t>各触发器同时翻转</a:t>
            </a:r>
            <a:endParaRPr lang="en-US" altLang="zh-CN" smtClean="0"/>
          </a:p>
          <a:p>
            <a:r>
              <a:rPr lang="zh-CN" altLang="zh-CN" smtClean="0">
                <a:solidFill>
                  <a:srgbClr val="CC0066"/>
                </a:solidFill>
              </a:rPr>
              <a:t>缺点</a:t>
            </a:r>
            <a:r>
              <a:rPr lang="zh-CN" altLang="zh-CN" smtClean="0"/>
              <a:t>：结构比较复杂</a:t>
            </a:r>
            <a:r>
              <a:rPr lang="zh-CN" altLang="en-US" smtClean="0"/>
              <a:t>（</a:t>
            </a:r>
            <a:r>
              <a:rPr lang="zh-CN" altLang="en-US" smtClean="0">
                <a:solidFill>
                  <a:srgbClr val="CC0099"/>
                </a:solidFill>
              </a:rPr>
              <a:t>各触发器的输入由多个</a:t>
            </a:r>
            <a:r>
              <a:rPr lang="en-US" altLang="zh-CN" smtClean="0">
                <a:solidFill>
                  <a:srgbClr val="CC0099"/>
                </a:solidFill>
              </a:rPr>
              <a:t>Q</a:t>
            </a:r>
            <a:r>
              <a:rPr lang="zh-CN" altLang="en-US" smtClean="0">
                <a:solidFill>
                  <a:srgbClr val="CC0099"/>
                </a:solidFill>
              </a:rPr>
              <a:t>输出相与得到</a:t>
            </a:r>
            <a:r>
              <a:rPr lang="zh-CN" altLang="en-US" smtClean="0"/>
              <a:t>）</a:t>
            </a:r>
            <a:r>
              <a:rPr lang="zh-CN" altLang="zh-CN" smtClean="0"/>
              <a:t>，所用元件较多</a:t>
            </a:r>
            <a:r>
              <a:rPr lang="en-US" altLang="zh-CN" smtClean="0"/>
              <a:t>——</a:t>
            </a:r>
            <a:r>
              <a:rPr lang="zh-CN" altLang="en-US" smtClean="0"/>
              <a:t>需要额外使用与门</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幻灯片图像占位符 1"/>
          <p:cNvSpPr>
            <a:spLocks noGrp="1" noRot="1" noChangeAspect="1" noTextEdit="1"/>
          </p:cNvSpPr>
          <p:nvPr>
            <p:ph type="sldImg"/>
          </p:nvPr>
        </p:nvSpPr>
        <p:spPr>
          <a:xfrm>
            <a:off x="381000" y="685800"/>
            <a:ext cx="6096000" cy="3429000"/>
          </a:xfrm>
        </p:spPr>
      </p:sp>
      <p:sp>
        <p:nvSpPr>
          <p:cNvPr id="299011" name="备注占位符 2"/>
          <p:cNvSpPr>
            <a:spLocks noGrp="1"/>
          </p:cNvSpPr>
          <p:nvPr>
            <p:ph type="body" idx="1"/>
          </p:nvPr>
        </p:nvSpPr>
        <p:spPr>
          <a:noFill/>
        </p:spPr>
        <p:txBody>
          <a:bodyPr/>
          <a:lstStyle/>
          <a:p>
            <a:pPr eaLnBrk="1" hangingPunct="1"/>
            <a:endParaRPr lang="zh-CN" altLang="en-US" smtClean="0"/>
          </a:p>
        </p:txBody>
      </p:sp>
      <p:sp>
        <p:nvSpPr>
          <p:cNvPr id="299012" name="灯片编号占位符 3"/>
          <p:cNvSpPr txBox="1">
            <a:spLocks noGrp="1"/>
          </p:cNvSpPr>
          <p:nvPr/>
        </p:nvSpPr>
        <p:spPr bwMode="auto">
          <a:xfrm>
            <a:off x="3886200" y="8686800"/>
            <a:ext cx="2971800" cy="457200"/>
          </a:xfrm>
          <a:prstGeom prst="rect">
            <a:avLst/>
          </a:prstGeom>
          <a:noFill/>
          <a:ln w="9525">
            <a:noFill/>
            <a:miter lim="800000"/>
          </a:ln>
        </p:spPr>
        <p:txBody>
          <a:bodyPr anchor="b"/>
          <a:lstStyle/>
          <a:p>
            <a:pPr algn="r" eaLnBrk="0" hangingPunct="0">
              <a:lnSpc>
                <a:spcPct val="100000"/>
              </a:lnSpc>
              <a:spcBef>
                <a:spcPct val="0"/>
              </a:spcBef>
            </a:pPr>
            <a:fld id="{D2859D9F-C1E7-4918-89DA-B972EA91DC1A}" type="slidenum">
              <a:rPr lang="ko-KR" altLang="en-US" sz="1200">
                <a:solidFill>
                  <a:schemeClr val="accent1"/>
                </a:solidFill>
                <a:latin typeface="Lucida Sans Unicode" panose="020B0602030504020204" pitchFamily="34" charset="0"/>
                <a:ea typeface="Gulim" panose="020B0600000101010101" pitchFamily="50" charset="-127"/>
              </a:rPr>
              <a:pPr algn="r" eaLnBrk="0" hangingPunct="0">
                <a:lnSpc>
                  <a:spcPct val="100000"/>
                </a:lnSpc>
                <a:spcBef>
                  <a:spcPct val="0"/>
                </a:spcBef>
              </a:pPr>
              <a:t>94</a:t>
            </a:fld>
            <a:endParaRPr lang="en-US" altLang="ko-KR" sz="1200">
              <a:solidFill>
                <a:schemeClr val="accent1"/>
              </a:solidFill>
              <a:latin typeface="Lucida Sans Unicode" panose="020B0602030504020204" pitchFamily="34" charset="0"/>
              <a:ea typeface="Gulim" panose="020B0600000101010101" pitchFamily="50" charset="-127"/>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幻灯片图像占位符 1"/>
          <p:cNvSpPr>
            <a:spLocks noGrp="1" noRot="1" noChangeAspect="1" noTextEdit="1"/>
          </p:cNvSpPr>
          <p:nvPr>
            <p:ph type="sldImg"/>
          </p:nvPr>
        </p:nvSpPr>
        <p:spPr>
          <a:xfrm>
            <a:off x="381000" y="685800"/>
            <a:ext cx="6096000" cy="3429000"/>
          </a:xfrm>
        </p:spPr>
      </p:sp>
      <p:sp>
        <p:nvSpPr>
          <p:cNvPr id="300035" name="备注占位符 2"/>
          <p:cNvSpPr>
            <a:spLocks noGrp="1"/>
          </p:cNvSpPr>
          <p:nvPr>
            <p:ph type="body" idx="1"/>
          </p:nvPr>
        </p:nvSpPr>
        <p:spPr>
          <a:noFill/>
        </p:spPr>
        <p:txBody>
          <a:bodyPr/>
          <a:lstStyle/>
          <a:p>
            <a:pPr eaLnBrk="1" hangingPunct="1"/>
            <a:r>
              <a:rPr lang="zh-CN" altLang="en-US" smtClean="0"/>
              <a:t>     将</a:t>
            </a:r>
            <a:r>
              <a:rPr lang="en-US" altLang="zh-CN" smtClean="0"/>
              <a:t>4</a:t>
            </a:r>
            <a:r>
              <a:rPr lang="zh-CN" altLang="en-US" smtClean="0"/>
              <a:t>级触发器的全部初态</a:t>
            </a:r>
            <a:r>
              <a:rPr lang="en-US" altLang="zh-CN" smtClean="0"/>
              <a:t>0000~1111</a:t>
            </a:r>
            <a:r>
              <a:rPr lang="zh-CN" altLang="en-US" smtClean="0"/>
              <a:t>代入状态方程和输出方程，计算得到触发器次态和电路的输出，由此列出状态转换表。</a:t>
            </a:r>
          </a:p>
          <a:p>
            <a:pPr eaLnBrk="1" hangingPunct="1"/>
            <a:r>
              <a:rPr lang="zh-CN" altLang="en-US" smtClean="0"/>
              <a:t> 当</a:t>
            </a:r>
            <a:r>
              <a:rPr lang="en-US" altLang="zh-CN" sz="900" smtClean="0"/>
              <a:t>Q</a:t>
            </a:r>
            <a:r>
              <a:rPr lang="en-US" altLang="zh-CN" sz="900" baseline="-30000" smtClean="0"/>
              <a:t>3</a:t>
            </a:r>
            <a:r>
              <a:rPr lang="en-US" altLang="zh-CN" sz="900" baseline="30000" smtClean="0"/>
              <a:t>n</a:t>
            </a:r>
            <a:r>
              <a:rPr lang="en-US" altLang="zh-CN" sz="900" smtClean="0"/>
              <a:t> Q</a:t>
            </a:r>
            <a:r>
              <a:rPr lang="en-US" altLang="zh-CN" sz="900" baseline="-30000" smtClean="0"/>
              <a:t>2</a:t>
            </a:r>
            <a:r>
              <a:rPr lang="en-US" altLang="zh-CN" sz="900" baseline="30000" smtClean="0"/>
              <a:t>n</a:t>
            </a:r>
            <a:r>
              <a:rPr lang="en-US" altLang="zh-CN" sz="900" smtClean="0"/>
              <a:t>Q</a:t>
            </a:r>
            <a:r>
              <a:rPr lang="en-US" altLang="zh-CN" sz="900" baseline="-30000" smtClean="0"/>
              <a:t>1</a:t>
            </a:r>
            <a:r>
              <a:rPr lang="en-US" altLang="zh-CN" sz="900" baseline="30000" smtClean="0"/>
              <a:t>n</a:t>
            </a:r>
            <a:r>
              <a:rPr lang="en-US" altLang="zh-CN" sz="900" smtClean="0"/>
              <a:t>Q</a:t>
            </a:r>
            <a:r>
              <a:rPr lang="en-US" altLang="zh-CN" sz="900" baseline="-30000" smtClean="0"/>
              <a:t>0</a:t>
            </a:r>
            <a:r>
              <a:rPr lang="en-US" altLang="zh-CN" sz="900" baseline="30000" smtClean="0"/>
              <a:t>n</a:t>
            </a:r>
            <a:r>
              <a:rPr lang="en-US" altLang="zh-CN" smtClean="0"/>
              <a:t>=1111</a:t>
            </a:r>
            <a:r>
              <a:rPr lang="zh-CN" altLang="en-US" smtClean="0"/>
              <a:t>时，</a:t>
            </a:r>
            <a:r>
              <a:rPr lang="en-US" altLang="zh-CN" smtClean="0"/>
              <a:t>C= </a:t>
            </a:r>
            <a:r>
              <a:rPr lang="en-US" altLang="zh-CN" sz="900" smtClean="0"/>
              <a:t>Q</a:t>
            </a:r>
            <a:r>
              <a:rPr lang="en-US" altLang="zh-CN" sz="900" baseline="-30000" smtClean="0"/>
              <a:t>3</a:t>
            </a:r>
            <a:r>
              <a:rPr lang="en-US" altLang="zh-CN" sz="900" baseline="30000" smtClean="0"/>
              <a:t>n</a:t>
            </a:r>
            <a:r>
              <a:rPr lang="en-US" altLang="zh-CN" sz="900" smtClean="0"/>
              <a:t> Q</a:t>
            </a:r>
            <a:r>
              <a:rPr lang="en-US" altLang="zh-CN" sz="900" baseline="-30000" smtClean="0"/>
              <a:t>2</a:t>
            </a:r>
            <a:r>
              <a:rPr lang="en-US" altLang="zh-CN" sz="900" baseline="30000" smtClean="0"/>
              <a:t>n</a:t>
            </a:r>
            <a:r>
              <a:rPr lang="en-US" altLang="zh-CN" sz="900" smtClean="0"/>
              <a:t>Q</a:t>
            </a:r>
            <a:r>
              <a:rPr lang="en-US" altLang="zh-CN" sz="900" baseline="-30000" smtClean="0"/>
              <a:t>1</a:t>
            </a:r>
            <a:r>
              <a:rPr lang="en-US" altLang="zh-CN" sz="900" baseline="30000" smtClean="0"/>
              <a:t>n</a:t>
            </a:r>
            <a:r>
              <a:rPr lang="en-US" altLang="zh-CN" sz="900" smtClean="0"/>
              <a:t>Q</a:t>
            </a:r>
            <a:r>
              <a:rPr lang="en-US" altLang="zh-CN" sz="900" baseline="-30000" smtClean="0"/>
              <a:t>0</a:t>
            </a:r>
            <a:r>
              <a:rPr lang="en-US" altLang="zh-CN" sz="900" baseline="30000" smtClean="0"/>
              <a:t>n</a:t>
            </a:r>
            <a:r>
              <a:rPr lang="en-US" altLang="zh-CN" smtClean="0"/>
              <a:t>=1</a:t>
            </a:r>
          </a:p>
          <a:p>
            <a:pPr eaLnBrk="1" hangingPunct="1"/>
            <a:endParaRPr lang="zh-CN" altLang="en-US" smtClean="0"/>
          </a:p>
        </p:txBody>
      </p:sp>
      <p:sp>
        <p:nvSpPr>
          <p:cNvPr id="300036" name="灯片编号占位符 3"/>
          <p:cNvSpPr txBox="1">
            <a:spLocks noGrp="1"/>
          </p:cNvSpPr>
          <p:nvPr/>
        </p:nvSpPr>
        <p:spPr bwMode="auto">
          <a:xfrm>
            <a:off x="3886200" y="8686800"/>
            <a:ext cx="2971800" cy="457200"/>
          </a:xfrm>
          <a:prstGeom prst="rect">
            <a:avLst/>
          </a:prstGeom>
          <a:noFill/>
          <a:ln w="9525">
            <a:noFill/>
            <a:miter lim="800000"/>
          </a:ln>
        </p:spPr>
        <p:txBody>
          <a:bodyPr anchor="b"/>
          <a:lstStyle/>
          <a:p>
            <a:pPr algn="r" eaLnBrk="0" hangingPunct="0">
              <a:lnSpc>
                <a:spcPct val="100000"/>
              </a:lnSpc>
              <a:spcBef>
                <a:spcPct val="0"/>
              </a:spcBef>
            </a:pPr>
            <a:fld id="{F72D0577-81F5-4D37-8F8D-4BBE89899F4D}" type="slidenum">
              <a:rPr lang="ko-KR" altLang="en-US" sz="1200">
                <a:solidFill>
                  <a:schemeClr val="accent1"/>
                </a:solidFill>
                <a:latin typeface="Lucida Sans Unicode" panose="020B0602030504020204" pitchFamily="34" charset="0"/>
                <a:ea typeface="Gulim" panose="020B0600000101010101" pitchFamily="50" charset="-127"/>
              </a:rPr>
              <a:pPr algn="r" eaLnBrk="0" hangingPunct="0">
                <a:lnSpc>
                  <a:spcPct val="100000"/>
                </a:lnSpc>
                <a:spcBef>
                  <a:spcPct val="0"/>
                </a:spcBef>
              </a:pPr>
              <a:t>95</a:t>
            </a:fld>
            <a:endParaRPr lang="en-US" altLang="ko-KR" sz="1200">
              <a:solidFill>
                <a:schemeClr val="accent1"/>
              </a:solidFill>
              <a:latin typeface="Lucida Sans Unicode" panose="020B0602030504020204" pitchFamily="34" charset="0"/>
              <a:ea typeface="Gulim" panose="020B0600000101010101" pitchFamily="50" charset="-127"/>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幻灯片图像占位符 1"/>
          <p:cNvSpPr>
            <a:spLocks noGrp="1" noRot="1" noChangeAspect="1" noTextEdit="1"/>
          </p:cNvSpPr>
          <p:nvPr>
            <p:ph type="sldImg"/>
          </p:nvPr>
        </p:nvSpPr>
        <p:spPr>
          <a:xfrm>
            <a:off x="381000" y="685800"/>
            <a:ext cx="6096000" cy="3429000"/>
          </a:xfrm>
        </p:spPr>
      </p:sp>
      <p:sp>
        <p:nvSpPr>
          <p:cNvPr id="301059" name="备注占位符 2"/>
          <p:cNvSpPr>
            <a:spLocks noGrp="1"/>
          </p:cNvSpPr>
          <p:nvPr>
            <p:ph type="body" idx="1"/>
          </p:nvPr>
        </p:nvSpPr>
        <p:spPr>
          <a:noFill/>
        </p:spPr>
        <p:txBody>
          <a:bodyPr/>
          <a:lstStyle/>
          <a:p>
            <a:pPr eaLnBrk="1" hangingPunct="1"/>
            <a:r>
              <a:rPr lang="zh-CN" altLang="en-US" smtClean="0"/>
              <a:t>    </a:t>
            </a:r>
            <a:r>
              <a:rPr lang="en-US" altLang="zh-CN" smtClean="0"/>
              <a:t>CP</a:t>
            </a:r>
            <a:r>
              <a:rPr lang="zh-CN" altLang="en-US" smtClean="0"/>
              <a:t>下降沿触发。当计到</a:t>
            </a:r>
            <a:r>
              <a:rPr lang="en-US" altLang="zh-CN" smtClean="0"/>
              <a:t>1111</a:t>
            </a:r>
            <a:r>
              <a:rPr lang="zh-CN" altLang="en-US" smtClean="0"/>
              <a:t>时，产生进位输出</a:t>
            </a:r>
            <a:r>
              <a:rPr lang="en-US" altLang="zh-CN" smtClean="0"/>
              <a:t>C=1</a:t>
            </a:r>
            <a:r>
              <a:rPr lang="zh-CN" altLang="en-US" smtClean="0"/>
              <a:t>。</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幻灯片图像占位符 1"/>
          <p:cNvSpPr>
            <a:spLocks noGrp="1" noRot="1" noChangeAspect="1" noTextEdit="1"/>
          </p:cNvSpPr>
          <p:nvPr>
            <p:ph type="sldImg"/>
          </p:nvPr>
        </p:nvSpPr>
        <p:spPr>
          <a:xfrm>
            <a:off x="381000" y="685800"/>
            <a:ext cx="6096000" cy="3429000"/>
          </a:xfrm>
        </p:spPr>
      </p:sp>
      <p:sp>
        <p:nvSpPr>
          <p:cNvPr id="302083" name="备注占位符 2"/>
          <p:cNvSpPr>
            <a:spLocks noGrp="1"/>
          </p:cNvSpPr>
          <p:nvPr>
            <p:ph type="body" idx="1"/>
          </p:nvPr>
        </p:nvSpPr>
        <p:spPr>
          <a:noFill/>
        </p:spPr>
        <p:txBody>
          <a:bodyPr/>
          <a:lstStyle/>
          <a:p>
            <a:pPr eaLnBrk="1" hangingPunct="1"/>
            <a:r>
              <a:rPr lang="zh-CN" altLang="en-US" smtClean="0"/>
              <a:t>从时序图可以清楚地看到，</a:t>
            </a:r>
            <a:r>
              <a:rPr lang="en-US" altLang="zh-CN" smtClean="0"/>
              <a:t>Q0</a:t>
            </a:r>
            <a:r>
              <a:rPr lang="zh-CN" altLang="en-US" smtClean="0"/>
              <a:t>、</a:t>
            </a:r>
            <a:r>
              <a:rPr lang="en-US" altLang="zh-CN" smtClean="0"/>
              <a:t>Q1</a:t>
            </a:r>
            <a:r>
              <a:rPr lang="zh-CN" altLang="en-US" smtClean="0"/>
              <a:t>、</a:t>
            </a:r>
            <a:r>
              <a:rPr lang="en-US" altLang="zh-CN" smtClean="0"/>
              <a:t>Q2</a:t>
            </a:r>
            <a:r>
              <a:rPr lang="zh-CN" altLang="en-US" smtClean="0"/>
              <a:t>、</a:t>
            </a:r>
            <a:r>
              <a:rPr lang="en-US" altLang="zh-CN" smtClean="0"/>
              <a:t>Q3</a:t>
            </a:r>
            <a:r>
              <a:rPr lang="zh-CN" altLang="en-US" smtClean="0"/>
              <a:t>的周期分别是计数脉冲（</a:t>
            </a:r>
            <a:r>
              <a:rPr lang="en-US" altLang="zh-CN" smtClean="0"/>
              <a:t>CP</a:t>
            </a:r>
            <a:r>
              <a:rPr lang="zh-CN" altLang="en-US" smtClean="0"/>
              <a:t>）周期的</a:t>
            </a:r>
            <a:r>
              <a:rPr lang="en-US" altLang="zh-CN" smtClean="0"/>
              <a:t>2</a:t>
            </a:r>
            <a:r>
              <a:rPr lang="zh-CN" altLang="en-US" smtClean="0"/>
              <a:t>倍、</a:t>
            </a:r>
            <a:r>
              <a:rPr lang="en-US" altLang="zh-CN" smtClean="0"/>
              <a:t>4</a:t>
            </a:r>
            <a:r>
              <a:rPr lang="zh-CN" altLang="en-US" smtClean="0"/>
              <a:t>倍、</a:t>
            </a:r>
            <a:r>
              <a:rPr lang="en-US" altLang="zh-CN" smtClean="0"/>
              <a:t>8</a:t>
            </a:r>
            <a:r>
              <a:rPr lang="zh-CN" altLang="en-US" smtClean="0"/>
              <a:t>倍、</a:t>
            </a:r>
            <a:r>
              <a:rPr lang="en-US" altLang="zh-CN" smtClean="0"/>
              <a:t>16</a:t>
            </a:r>
            <a:r>
              <a:rPr lang="zh-CN" altLang="en-US" smtClean="0"/>
              <a:t>倍，也就是说</a:t>
            </a:r>
            <a:r>
              <a:rPr lang="en-US" altLang="zh-CN" smtClean="0"/>
              <a:t>Q0</a:t>
            </a:r>
            <a:r>
              <a:rPr lang="zh-CN" altLang="en-US" smtClean="0"/>
              <a:t>、</a:t>
            </a:r>
            <a:r>
              <a:rPr lang="en-US" altLang="zh-CN" smtClean="0"/>
              <a:t>Q1</a:t>
            </a:r>
            <a:r>
              <a:rPr lang="zh-CN" altLang="en-US" smtClean="0"/>
              <a:t>、</a:t>
            </a:r>
            <a:r>
              <a:rPr lang="en-US" altLang="zh-CN" smtClean="0"/>
              <a:t>Q2</a:t>
            </a:r>
            <a:r>
              <a:rPr lang="zh-CN" altLang="en-US" smtClean="0"/>
              <a:t>、</a:t>
            </a:r>
            <a:r>
              <a:rPr lang="en-US" altLang="zh-CN" smtClean="0"/>
              <a:t>Q3</a:t>
            </a:r>
            <a:r>
              <a:rPr lang="zh-CN" altLang="en-US" smtClean="0"/>
              <a:t>分别对</a:t>
            </a:r>
            <a:r>
              <a:rPr lang="en-US" altLang="zh-CN" smtClean="0"/>
              <a:t>CP</a:t>
            </a:r>
            <a:r>
              <a:rPr lang="zh-CN" altLang="en-US" smtClean="0"/>
              <a:t>波形进行了</a:t>
            </a:r>
            <a:r>
              <a:rPr lang="en-US" altLang="zh-CN" smtClean="0"/>
              <a:t>2</a:t>
            </a:r>
            <a:r>
              <a:rPr lang="zh-CN" altLang="en-US" smtClean="0"/>
              <a:t>分频、</a:t>
            </a:r>
            <a:r>
              <a:rPr lang="en-US" altLang="zh-CN" smtClean="0"/>
              <a:t>4</a:t>
            </a:r>
            <a:r>
              <a:rPr lang="zh-CN" altLang="en-US" smtClean="0"/>
              <a:t>分频、</a:t>
            </a:r>
            <a:r>
              <a:rPr lang="en-US" altLang="zh-CN" smtClean="0"/>
              <a:t>8</a:t>
            </a:r>
            <a:r>
              <a:rPr lang="zh-CN" altLang="en-US" smtClean="0"/>
              <a:t>分频、</a:t>
            </a:r>
            <a:r>
              <a:rPr lang="en-US" altLang="zh-CN" smtClean="0"/>
              <a:t>16</a:t>
            </a:r>
            <a:r>
              <a:rPr lang="zh-CN" altLang="en-US" smtClean="0"/>
              <a:t>分频，因而二进制计数器也可作为分频器。 </a:t>
            </a:r>
          </a:p>
          <a:p>
            <a:pPr eaLnBrk="1" hangingPunct="1"/>
            <a:endParaRPr lang="zh-CN" altLang="en-US" smtClean="0"/>
          </a:p>
        </p:txBody>
      </p:sp>
      <p:sp>
        <p:nvSpPr>
          <p:cNvPr id="302084" name="灯片编号占位符 3"/>
          <p:cNvSpPr txBox="1">
            <a:spLocks noGrp="1"/>
          </p:cNvSpPr>
          <p:nvPr/>
        </p:nvSpPr>
        <p:spPr bwMode="auto">
          <a:xfrm>
            <a:off x="3886200" y="8686800"/>
            <a:ext cx="2971800" cy="457200"/>
          </a:xfrm>
          <a:prstGeom prst="rect">
            <a:avLst/>
          </a:prstGeom>
          <a:noFill/>
          <a:ln w="9525">
            <a:noFill/>
            <a:miter lim="800000"/>
          </a:ln>
        </p:spPr>
        <p:txBody>
          <a:bodyPr anchor="b"/>
          <a:lstStyle/>
          <a:p>
            <a:pPr algn="r" eaLnBrk="0" hangingPunct="0">
              <a:lnSpc>
                <a:spcPct val="100000"/>
              </a:lnSpc>
              <a:spcBef>
                <a:spcPct val="0"/>
              </a:spcBef>
            </a:pPr>
            <a:fld id="{7D2250DF-BF90-480E-86B5-84D1F539361D}" type="slidenum">
              <a:rPr lang="ko-KR" altLang="en-US" sz="1200">
                <a:solidFill>
                  <a:schemeClr val="accent1"/>
                </a:solidFill>
                <a:latin typeface="Lucida Sans Unicode" panose="020B0602030504020204" pitchFamily="34" charset="0"/>
                <a:ea typeface="Gulim" panose="020B0600000101010101" pitchFamily="50" charset="-127"/>
              </a:rPr>
              <a:pPr algn="r" eaLnBrk="0" hangingPunct="0">
                <a:lnSpc>
                  <a:spcPct val="100000"/>
                </a:lnSpc>
                <a:spcBef>
                  <a:spcPct val="0"/>
                </a:spcBef>
              </a:pPr>
              <a:t>97</a:t>
            </a:fld>
            <a:endParaRPr lang="en-US" altLang="ko-KR" sz="1200">
              <a:solidFill>
                <a:schemeClr val="accent1"/>
              </a:solidFill>
              <a:latin typeface="Lucida Sans Unicode" panose="020B0602030504020204" pitchFamily="34" charset="0"/>
              <a:ea typeface="Gulim" panose="020B0600000101010101" pitchFamily="50" charset="-127"/>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幻灯片图像占位符 1"/>
          <p:cNvSpPr>
            <a:spLocks noGrp="1" noRot="1" noChangeAspect="1" noTextEdit="1"/>
          </p:cNvSpPr>
          <p:nvPr>
            <p:ph type="sldImg"/>
          </p:nvPr>
        </p:nvSpPr>
        <p:spPr>
          <a:xfrm>
            <a:off x="381000" y="685800"/>
            <a:ext cx="6096000" cy="3429000"/>
          </a:xfrm>
        </p:spPr>
      </p:sp>
      <p:sp>
        <p:nvSpPr>
          <p:cNvPr id="303107" name="备注占位符 2"/>
          <p:cNvSpPr>
            <a:spLocks noGrp="1"/>
          </p:cNvSpPr>
          <p:nvPr>
            <p:ph type="body" idx="1"/>
          </p:nvPr>
        </p:nvSpPr>
        <p:spPr>
          <a:noFill/>
        </p:spPr>
        <p:txBody>
          <a:bodyPr/>
          <a:lstStyle/>
          <a:p>
            <a:pPr eaLnBrk="1" hangingPunct="1"/>
            <a:endParaRPr lang="zh-CN" altLang="en-US" smtClean="0"/>
          </a:p>
        </p:txBody>
      </p:sp>
      <p:sp>
        <p:nvSpPr>
          <p:cNvPr id="303108" name="灯片编号占位符 3"/>
          <p:cNvSpPr txBox="1">
            <a:spLocks noGrp="1"/>
          </p:cNvSpPr>
          <p:nvPr/>
        </p:nvSpPr>
        <p:spPr bwMode="auto">
          <a:xfrm>
            <a:off x="3886200" y="8686800"/>
            <a:ext cx="2971800" cy="457200"/>
          </a:xfrm>
          <a:prstGeom prst="rect">
            <a:avLst/>
          </a:prstGeom>
          <a:noFill/>
          <a:ln w="9525">
            <a:noFill/>
            <a:miter lim="800000"/>
          </a:ln>
        </p:spPr>
        <p:txBody>
          <a:bodyPr anchor="b"/>
          <a:lstStyle/>
          <a:p>
            <a:pPr algn="r" eaLnBrk="0" hangingPunct="0">
              <a:lnSpc>
                <a:spcPct val="100000"/>
              </a:lnSpc>
              <a:spcBef>
                <a:spcPct val="0"/>
              </a:spcBef>
            </a:pPr>
            <a:fld id="{5E0D9F24-4748-4C9E-BBEC-A15AB70DF72A}" type="slidenum">
              <a:rPr lang="ko-KR" altLang="en-US" sz="1200">
                <a:solidFill>
                  <a:schemeClr val="accent1"/>
                </a:solidFill>
                <a:latin typeface="Lucida Sans Unicode" panose="020B0602030504020204" pitchFamily="34" charset="0"/>
                <a:ea typeface="Gulim" panose="020B0600000101010101" pitchFamily="50" charset="-127"/>
              </a:rPr>
              <a:pPr algn="r" eaLnBrk="0" hangingPunct="0">
                <a:lnSpc>
                  <a:spcPct val="100000"/>
                </a:lnSpc>
                <a:spcBef>
                  <a:spcPct val="0"/>
                </a:spcBef>
              </a:pPr>
              <a:t>98</a:t>
            </a:fld>
            <a:endParaRPr lang="en-US" altLang="ko-KR" sz="1200">
              <a:solidFill>
                <a:schemeClr val="accent1"/>
              </a:solidFill>
              <a:latin typeface="Lucida Sans Unicode" panose="020B0602030504020204" pitchFamily="34" charset="0"/>
              <a:ea typeface="Gulim" panose="020B0600000101010101" pitchFamily="50" charset="-127"/>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幻灯片图像占位符 1"/>
          <p:cNvSpPr>
            <a:spLocks noGrp="1" noRot="1" noChangeAspect="1" noTextEdit="1"/>
          </p:cNvSpPr>
          <p:nvPr>
            <p:ph type="sldImg"/>
          </p:nvPr>
        </p:nvSpPr>
        <p:spPr>
          <a:xfrm>
            <a:off x="381000" y="685800"/>
            <a:ext cx="6096000" cy="3429000"/>
          </a:xfrm>
        </p:spPr>
      </p:sp>
      <p:sp>
        <p:nvSpPr>
          <p:cNvPr id="304131" name="备注占位符 2"/>
          <p:cNvSpPr>
            <a:spLocks noGrp="1"/>
          </p:cNvSpPr>
          <p:nvPr>
            <p:ph type="body" idx="1"/>
          </p:nvPr>
        </p:nvSpPr>
        <p:spPr>
          <a:noFill/>
        </p:spPr>
        <p:txBody>
          <a:bodyPr/>
          <a:lstStyle/>
          <a:p>
            <a:r>
              <a:rPr lang="zh-CN" altLang="en-US" smtClean="0"/>
              <a:t>（</a:t>
            </a:r>
            <a:r>
              <a:rPr lang="en-US" altLang="zh-CN" smtClean="0"/>
              <a:t>1</a:t>
            </a:r>
            <a:r>
              <a:rPr lang="zh-CN" altLang="en-US" smtClean="0"/>
              <a:t>）写出驱动方程，状态方程和输出方程</a:t>
            </a:r>
          </a:p>
          <a:p>
            <a:r>
              <a:rPr lang="zh-CN" altLang="en-US" smtClean="0"/>
              <a:t>（</a:t>
            </a:r>
            <a:r>
              <a:rPr lang="en-US" altLang="zh-CN" smtClean="0"/>
              <a:t>2</a:t>
            </a:r>
            <a:r>
              <a:rPr lang="zh-CN" altLang="en-US" smtClean="0"/>
              <a:t>）计算并列出状态转换表</a:t>
            </a:r>
          </a:p>
          <a:p>
            <a:r>
              <a:rPr lang="zh-CN" altLang="en-US" smtClean="0"/>
              <a:t>（</a:t>
            </a:r>
            <a:r>
              <a:rPr lang="en-US" altLang="zh-CN" smtClean="0"/>
              <a:t>3</a:t>
            </a:r>
            <a:r>
              <a:rPr lang="zh-CN" altLang="en-US" smtClean="0"/>
              <a:t>）画状态转换图（或时序图）</a:t>
            </a:r>
          </a:p>
          <a:p>
            <a:r>
              <a:rPr lang="zh-CN" altLang="en-US" smtClean="0"/>
              <a:t>（</a:t>
            </a:r>
            <a:r>
              <a:rPr lang="en-US" altLang="zh-CN" smtClean="0"/>
              <a:t>4</a:t>
            </a:r>
            <a:r>
              <a:rPr lang="zh-CN" altLang="en-US" smtClean="0"/>
              <a:t>）说明电路的功能</a:t>
            </a:r>
          </a:p>
        </p:txBody>
      </p:sp>
      <p:sp>
        <p:nvSpPr>
          <p:cNvPr id="304132" name="灯片编号占位符 3"/>
          <p:cNvSpPr txBox="1">
            <a:spLocks noGrp="1"/>
          </p:cNvSpPr>
          <p:nvPr/>
        </p:nvSpPr>
        <p:spPr bwMode="auto">
          <a:xfrm>
            <a:off x="3886200" y="8686800"/>
            <a:ext cx="2971800" cy="457200"/>
          </a:xfrm>
          <a:prstGeom prst="rect">
            <a:avLst/>
          </a:prstGeom>
          <a:noFill/>
          <a:ln w="9525">
            <a:noFill/>
            <a:miter lim="800000"/>
          </a:ln>
        </p:spPr>
        <p:txBody>
          <a:bodyPr anchor="b"/>
          <a:lstStyle/>
          <a:p>
            <a:pPr algn="r" eaLnBrk="0" hangingPunct="0">
              <a:lnSpc>
                <a:spcPct val="100000"/>
              </a:lnSpc>
              <a:spcBef>
                <a:spcPct val="0"/>
              </a:spcBef>
            </a:pPr>
            <a:fld id="{85B278CE-7108-49E1-B916-460B57F07553}" type="slidenum">
              <a:rPr lang="ko-KR" altLang="en-US" sz="1200">
                <a:solidFill>
                  <a:schemeClr val="accent1"/>
                </a:solidFill>
                <a:latin typeface="Lucida Sans Unicode" panose="020B0602030504020204" pitchFamily="34" charset="0"/>
                <a:ea typeface="Gulim" panose="020B0600000101010101" pitchFamily="50" charset="-127"/>
              </a:rPr>
              <a:pPr algn="r" eaLnBrk="0" hangingPunct="0">
                <a:lnSpc>
                  <a:spcPct val="100000"/>
                </a:lnSpc>
                <a:spcBef>
                  <a:spcPct val="0"/>
                </a:spcBef>
              </a:pPr>
              <a:t>99</a:t>
            </a:fld>
            <a:endParaRPr lang="en-US" altLang="ko-KR" sz="1200">
              <a:solidFill>
                <a:schemeClr val="accent1"/>
              </a:solidFill>
              <a:latin typeface="Lucida Sans Unicode" panose="020B0602030504020204" pitchFamily="34" charset="0"/>
              <a:ea typeface="Gulim" panose="020B0600000101010101" pitchFamily="50" charset="-127"/>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7"/>
          <p:cNvGrpSpPr/>
          <p:nvPr/>
        </p:nvGrpSpPr>
        <p:grpSpPr bwMode="auto">
          <a:xfrm>
            <a:off x="-12700" y="2708276"/>
            <a:ext cx="12244917" cy="1501775"/>
            <a:chOff x="-23" y="1319"/>
            <a:chExt cx="5799" cy="946"/>
          </a:xfrm>
        </p:grpSpPr>
        <p:sp>
          <p:nvSpPr>
            <p:cNvPr id="5" name="Freeform 18"/>
            <p:cNvSpPr/>
            <p:nvPr/>
          </p:nvSpPr>
          <p:spPr bwMode="gray">
            <a:xfrm>
              <a:off x="-20" y="1319"/>
              <a:ext cx="5779" cy="946"/>
            </a:xfrm>
            <a:custGeom>
              <a:avLst/>
              <a:gdLst>
                <a:gd name="T0" fmla="*/ 6 w 5779"/>
                <a:gd name="T1" fmla="*/ 454 h 946"/>
                <a:gd name="T2" fmla="*/ 355 w 5779"/>
                <a:gd name="T3" fmla="*/ 454 h 946"/>
                <a:gd name="T4" fmla="*/ 757 w 5779"/>
                <a:gd name="T5" fmla="*/ 1 h 946"/>
                <a:gd name="T6" fmla="*/ 2511 w 5779"/>
                <a:gd name="T7" fmla="*/ 0 h 946"/>
                <a:gd name="T8" fmla="*/ 2646 w 5779"/>
                <a:gd name="T9" fmla="*/ 144 h 946"/>
                <a:gd name="T10" fmla="*/ 5779 w 5779"/>
                <a:gd name="T11" fmla="*/ 137 h 946"/>
                <a:gd name="T12" fmla="*/ 5779 w 5779"/>
                <a:gd name="T13" fmla="*/ 772 h 946"/>
                <a:gd name="T14" fmla="*/ 2899 w 5779"/>
                <a:gd name="T15" fmla="*/ 765 h 946"/>
                <a:gd name="T16" fmla="*/ 2757 w 5779"/>
                <a:gd name="T17" fmla="*/ 946 h 946"/>
                <a:gd name="T18" fmla="*/ 1883 w 5779"/>
                <a:gd name="T19" fmla="*/ 946 h 946"/>
                <a:gd name="T20" fmla="*/ 1663 w 5779"/>
                <a:gd name="T21" fmla="*/ 687 h 946"/>
                <a:gd name="T22" fmla="*/ 0 w 5779"/>
                <a:gd name="T23" fmla="*/ 687 h 946"/>
                <a:gd name="T24" fmla="*/ 35 w 5779"/>
                <a:gd name="T25" fmla="*/ 480 h 9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79" h="946">
                  <a:moveTo>
                    <a:pt x="6" y="454"/>
                  </a:moveTo>
                  <a:lnTo>
                    <a:pt x="355" y="454"/>
                  </a:lnTo>
                  <a:lnTo>
                    <a:pt x="757" y="1"/>
                  </a:lnTo>
                  <a:lnTo>
                    <a:pt x="2511" y="0"/>
                  </a:lnTo>
                  <a:lnTo>
                    <a:pt x="2646" y="144"/>
                  </a:lnTo>
                  <a:lnTo>
                    <a:pt x="5779" y="137"/>
                  </a:lnTo>
                  <a:lnTo>
                    <a:pt x="5779" y="772"/>
                  </a:lnTo>
                  <a:lnTo>
                    <a:pt x="2899" y="765"/>
                  </a:lnTo>
                  <a:lnTo>
                    <a:pt x="2757" y="946"/>
                  </a:lnTo>
                  <a:lnTo>
                    <a:pt x="1883" y="946"/>
                  </a:lnTo>
                  <a:lnTo>
                    <a:pt x="1663" y="687"/>
                  </a:lnTo>
                  <a:lnTo>
                    <a:pt x="0" y="687"/>
                  </a:lnTo>
                  <a:lnTo>
                    <a:pt x="35" y="480"/>
                  </a:lnTo>
                </a:path>
              </a:pathLst>
            </a:custGeom>
            <a:solidFill>
              <a:schemeClr val="bg1"/>
            </a:solidFill>
            <a:ln>
              <a:noFill/>
            </a:ln>
            <a:effectLst>
              <a:outerShdw dist="77251" dir="4832261" algn="ctr" rotWithShape="0">
                <a:srgbClr val="000066">
                  <a:alpha val="18999"/>
                </a:srgbClr>
              </a:outerShdw>
            </a:effectLst>
            <a:extLst>
              <a:ext uri="{91240B29-F687-4F45-9708-019B960494DF}">
                <a14:hiddenLine xmlns:a14="http://schemas.microsoft.com/office/drawing/2010/main" w="9525">
                  <a:solidFill>
                    <a:schemeClr val="bg1"/>
                  </a:solidFill>
                  <a:round/>
                </a14:hiddenLine>
              </a:ext>
            </a:extLst>
          </p:spPr>
          <p:txBody>
            <a:bodyPr/>
            <a:lstStyle/>
            <a:p>
              <a:endParaRPr lang="zh-CN" altLang="en-US" sz="2000"/>
            </a:p>
          </p:txBody>
        </p:sp>
        <p:sp>
          <p:nvSpPr>
            <p:cNvPr id="6" name="Freeform 19" descr="01_img(Global Digtal Desigm(imageState)"/>
            <p:cNvSpPr/>
            <p:nvPr/>
          </p:nvSpPr>
          <p:spPr bwMode="gray">
            <a:xfrm>
              <a:off x="-23" y="1344"/>
              <a:ext cx="5799" cy="895"/>
            </a:xfrm>
            <a:custGeom>
              <a:avLst/>
              <a:gdLst>
                <a:gd name="T0" fmla="*/ 0 w 5799"/>
                <a:gd name="T1" fmla="*/ 455 h 895"/>
                <a:gd name="T2" fmla="*/ 369 w 5799"/>
                <a:gd name="T3" fmla="*/ 454 h 895"/>
                <a:gd name="T4" fmla="*/ 776 w 5799"/>
                <a:gd name="T5" fmla="*/ 0 h 895"/>
                <a:gd name="T6" fmla="*/ 2496 w 5799"/>
                <a:gd name="T7" fmla="*/ 0 h 895"/>
                <a:gd name="T8" fmla="*/ 2632 w 5799"/>
                <a:gd name="T9" fmla="*/ 136 h 895"/>
                <a:gd name="T10" fmla="*/ 5799 w 5799"/>
                <a:gd name="T11" fmla="*/ 136 h 895"/>
                <a:gd name="T12" fmla="*/ 5788 w 5799"/>
                <a:gd name="T13" fmla="*/ 727 h 895"/>
                <a:gd name="T14" fmla="*/ 2883 w 5799"/>
                <a:gd name="T15" fmla="*/ 708 h 895"/>
                <a:gd name="T16" fmla="*/ 2747 w 5799"/>
                <a:gd name="T17" fmla="*/ 895 h 895"/>
                <a:gd name="T18" fmla="*/ 1899 w 5799"/>
                <a:gd name="T19" fmla="*/ 895 h 895"/>
                <a:gd name="T20" fmla="*/ 1681 w 5799"/>
                <a:gd name="T21" fmla="*/ 635 h 895"/>
                <a:gd name="T22" fmla="*/ 7 w 5799"/>
                <a:gd name="T23" fmla="*/ 635 h 895"/>
                <a:gd name="T24" fmla="*/ 7 w 5799"/>
                <a:gd name="T25" fmla="*/ 454 h 8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99" h="895">
                  <a:moveTo>
                    <a:pt x="0" y="455"/>
                  </a:moveTo>
                  <a:lnTo>
                    <a:pt x="369" y="454"/>
                  </a:lnTo>
                  <a:lnTo>
                    <a:pt x="776" y="0"/>
                  </a:lnTo>
                  <a:lnTo>
                    <a:pt x="2496" y="0"/>
                  </a:lnTo>
                  <a:lnTo>
                    <a:pt x="2632" y="136"/>
                  </a:lnTo>
                  <a:lnTo>
                    <a:pt x="5799" y="136"/>
                  </a:lnTo>
                  <a:lnTo>
                    <a:pt x="5788" y="727"/>
                  </a:lnTo>
                  <a:lnTo>
                    <a:pt x="2883" y="708"/>
                  </a:lnTo>
                  <a:lnTo>
                    <a:pt x="2747" y="895"/>
                  </a:lnTo>
                  <a:lnTo>
                    <a:pt x="1899" y="895"/>
                  </a:lnTo>
                  <a:lnTo>
                    <a:pt x="1681" y="635"/>
                  </a:lnTo>
                  <a:lnTo>
                    <a:pt x="7" y="635"/>
                  </a:lnTo>
                  <a:lnTo>
                    <a:pt x="7" y="454"/>
                  </a:lnTo>
                </a:path>
              </a:pathLst>
            </a:custGeom>
            <a:blipFill dpi="0" rotWithShape="1">
              <a:blip r:embed="rId2"/>
              <a:srcRect/>
              <a:stretch>
                <a:fillRect/>
              </a:stretch>
            </a:blipFill>
            <a:ln>
              <a:noFill/>
            </a:ln>
            <a:effectLst/>
            <a:extLst>
              <a:ext uri="{91240B29-F687-4F45-9708-019B960494DF}">
                <a14:hiddenLine xmlns:a14="http://schemas.microsoft.com/office/drawing/2010/main" w="9525">
                  <a:solidFill>
                    <a:schemeClr val="bg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sp>
        <p:nvSpPr>
          <p:cNvPr id="7" name="Text Box 14"/>
          <p:cNvSpPr txBox="1">
            <a:spLocks noChangeArrowheads="1"/>
          </p:cNvSpPr>
          <p:nvPr/>
        </p:nvSpPr>
        <p:spPr bwMode="auto">
          <a:xfrm>
            <a:off x="1828800" y="381000"/>
            <a:ext cx="14393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zh-CN" sz="2000" smtClean="0">
              <a:latin typeface="Verdana" panose="020B0604030504040204" pitchFamily="34" charset="0"/>
              <a:ea typeface="宋体" panose="02010600030101010101" pitchFamily="2" charset="-122"/>
            </a:endParaRPr>
          </a:p>
        </p:txBody>
      </p:sp>
      <p:sp>
        <p:nvSpPr>
          <p:cNvPr id="3075" name="Rectangle 3"/>
          <p:cNvSpPr>
            <a:spLocks noGrp="1" noChangeArrowheads="1"/>
          </p:cNvSpPr>
          <p:nvPr>
            <p:ph type="subTitle" idx="1"/>
          </p:nvPr>
        </p:nvSpPr>
        <p:spPr bwMode="black">
          <a:xfrm>
            <a:off x="1320800" y="4953000"/>
            <a:ext cx="9753600" cy="381000"/>
          </a:xfrm>
        </p:spPr>
        <p:txBody>
          <a:bodyPr/>
          <a:lstStyle>
            <a:lvl1pPr marL="0" indent="0" algn="ctr">
              <a:buFont typeface="Wingdings" panose="05000000000000000000" pitchFamily="2" charset="2"/>
              <a:buNone/>
              <a:defRPr sz="1800">
                <a:latin typeface="Verdana" panose="020B0604030504040204" pitchFamily="34" charset="0"/>
              </a:defRPr>
            </a:lvl1pPr>
          </a:lstStyle>
          <a:p>
            <a:pPr lvl="0"/>
            <a:r>
              <a:rPr lang="en-US" altLang="zh-CN" noProof="0" smtClean="0"/>
              <a:t>Click to edit Master subtitle style</a:t>
            </a:r>
          </a:p>
        </p:txBody>
      </p:sp>
      <p:sp>
        <p:nvSpPr>
          <p:cNvPr id="3092" name="Rectangle 20"/>
          <p:cNvSpPr>
            <a:spLocks noGrp="1" noChangeArrowheads="1"/>
          </p:cNvSpPr>
          <p:nvPr>
            <p:ph type="ctrTitle" sz="quarter" hasCustomPrompt="1"/>
          </p:nvPr>
        </p:nvSpPr>
        <p:spPr bwMode="black">
          <a:xfrm>
            <a:off x="814918" y="1700213"/>
            <a:ext cx="10850033" cy="792162"/>
          </a:xfrm>
          <a:effectLst>
            <a:outerShdw dist="53882" dir="2700000" algn="ctr" rotWithShape="0">
              <a:schemeClr val="bg2">
                <a:alpha val="50000"/>
              </a:schemeClr>
            </a:outerShdw>
          </a:effectLst>
        </p:spPr>
        <p:txBody>
          <a:bodyPr/>
          <a:lstStyle>
            <a:lvl1pPr>
              <a:defRPr sz="3600" b="1">
                <a:solidFill>
                  <a:schemeClr val="tx1"/>
                </a:solidFill>
              </a:defRPr>
            </a:lvl1pPr>
          </a:lstStyle>
          <a:p>
            <a:pPr lvl="0"/>
            <a:r>
              <a:rPr lang="en-US" altLang="ko-KR" noProof="0" smtClean="0"/>
              <a:t>Click to edit Master title </a:t>
            </a:r>
            <a:br>
              <a:rPr lang="en-US" altLang="ko-KR" noProof="0" smtClean="0"/>
            </a:br>
            <a:r>
              <a:rPr lang="en-US" altLang="ko-KR" noProof="0" smtClean="0"/>
              <a:t>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r>
              <a:rPr lang="zh-CN" altLang="en-US"/>
              <a:t>现代电子技术与系统</a:t>
            </a:r>
          </a:p>
        </p:txBody>
      </p:sp>
      <p:sp>
        <p:nvSpPr>
          <p:cNvPr id="5" name="Rectangle 5"/>
          <p:cNvSpPr>
            <a:spLocks noGrp="1" noChangeArrowheads="1"/>
          </p:cNvSpPr>
          <p:nvPr>
            <p:ph type="ftr" sz="quarter" idx="11"/>
          </p:nvPr>
        </p:nvSpPr>
        <p:spPr/>
        <p:txBody>
          <a:bodyPr/>
          <a:lstStyle>
            <a:lvl1pPr>
              <a:defRPr/>
            </a:lvl1pPr>
          </a:lstStyle>
          <a:p>
            <a:pPr>
              <a:defRPr/>
            </a:pPr>
            <a:r>
              <a:rPr lang="zh-CN" altLang="en-US"/>
              <a:t>华东理工大学电子与通信工程系</a:t>
            </a:r>
          </a:p>
        </p:txBody>
      </p:sp>
      <p:sp>
        <p:nvSpPr>
          <p:cNvPr id="6" name="Rectangle 6"/>
          <p:cNvSpPr>
            <a:spLocks noGrp="1" noChangeArrowheads="1"/>
          </p:cNvSpPr>
          <p:nvPr>
            <p:ph type="sldNum" sz="quarter" idx="12"/>
          </p:nvPr>
        </p:nvSpPr>
        <p:spPr/>
        <p:txBody>
          <a:bodyPr/>
          <a:lstStyle>
            <a:lvl1pPr>
              <a:defRPr/>
            </a:lvl1pPr>
          </a:lstStyle>
          <a:p>
            <a:pPr>
              <a:defRPr/>
            </a:pPr>
            <a:fld id="{E8D461B8-FBEF-46B3-A9EB-20C1266CBC8B}"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579438"/>
            <a:ext cx="2743200" cy="59293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579438"/>
            <a:ext cx="8026400" cy="59293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r>
              <a:rPr lang="zh-CN" altLang="en-US"/>
              <a:t>现代电子技术与系统</a:t>
            </a:r>
          </a:p>
        </p:txBody>
      </p:sp>
      <p:sp>
        <p:nvSpPr>
          <p:cNvPr id="5" name="Rectangle 5"/>
          <p:cNvSpPr>
            <a:spLocks noGrp="1" noChangeArrowheads="1"/>
          </p:cNvSpPr>
          <p:nvPr>
            <p:ph type="ftr" sz="quarter" idx="11"/>
          </p:nvPr>
        </p:nvSpPr>
        <p:spPr/>
        <p:txBody>
          <a:bodyPr/>
          <a:lstStyle>
            <a:lvl1pPr>
              <a:defRPr/>
            </a:lvl1pPr>
          </a:lstStyle>
          <a:p>
            <a:pPr>
              <a:defRPr/>
            </a:pPr>
            <a:r>
              <a:rPr lang="zh-CN" altLang="en-US"/>
              <a:t>华东理工大学电子与通信工程系</a:t>
            </a:r>
          </a:p>
        </p:txBody>
      </p:sp>
      <p:sp>
        <p:nvSpPr>
          <p:cNvPr id="6" name="Rectangle 6"/>
          <p:cNvSpPr>
            <a:spLocks noGrp="1" noChangeArrowheads="1"/>
          </p:cNvSpPr>
          <p:nvPr>
            <p:ph type="sldNum" sz="quarter" idx="12"/>
          </p:nvPr>
        </p:nvSpPr>
        <p:spPr/>
        <p:txBody>
          <a:bodyPr/>
          <a:lstStyle>
            <a:lvl1pPr>
              <a:defRPr/>
            </a:lvl1pPr>
          </a:lstStyle>
          <a:p>
            <a:pPr>
              <a:defRPr/>
            </a:pPr>
            <a:fld id="{0E115BEA-9143-4CEE-8E36-F3C24BD3BAD2}"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336800" y="304800"/>
            <a:ext cx="91440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219200" y="1317626"/>
            <a:ext cx="5029200" cy="4778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451600" y="1317626"/>
            <a:ext cx="5029200" cy="4778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
          <p:cNvSpPr>
            <a:spLocks noGrp="1" noChangeArrowheads="1"/>
          </p:cNvSpPr>
          <p:nvPr>
            <p:ph type="sldNum" sz="quarter" idx="10"/>
          </p:nvPr>
        </p:nvSpPr>
        <p:spPr/>
        <p:txBody>
          <a:bodyPr/>
          <a:lstStyle>
            <a:lvl1pPr>
              <a:defRPr/>
            </a:lvl1pPr>
          </a:lstStyle>
          <a:p>
            <a:pPr>
              <a:defRPr/>
            </a:pPr>
            <a:fld id="{C689FD91-BAE0-4106-A0ED-F0B643389CBB}" type="slidenum">
              <a:rPr lang="ko-KR" altLang="en-US"/>
              <a:pPr>
                <a:defRPr/>
              </a:pPr>
              <a:t>‹#›</a:t>
            </a:fld>
            <a:endParaRPr lang="en-US" alt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336800" y="304800"/>
            <a:ext cx="9144000" cy="609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219200" y="1317626"/>
            <a:ext cx="10261600" cy="4778375"/>
          </a:xfrm>
        </p:spPr>
        <p:txBody>
          <a:bodyPr/>
          <a:lstStyle/>
          <a:p>
            <a:pPr lvl="0"/>
            <a:endParaRPr lang="zh-CN" altLang="en-US" noProof="0"/>
          </a:p>
        </p:txBody>
      </p:sp>
      <p:sp>
        <p:nvSpPr>
          <p:cNvPr id="4" name="Rectangle 25"/>
          <p:cNvSpPr>
            <a:spLocks noGrp="1" noChangeArrowheads="1"/>
          </p:cNvSpPr>
          <p:nvPr>
            <p:ph type="sldNum" sz="quarter" idx="10"/>
          </p:nvPr>
        </p:nvSpPr>
        <p:spPr/>
        <p:txBody>
          <a:bodyPr/>
          <a:lstStyle>
            <a:lvl1pPr>
              <a:defRPr/>
            </a:lvl1pPr>
          </a:lstStyle>
          <a:p>
            <a:pPr>
              <a:defRPr/>
            </a:pPr>
            <a:fld id="{23AF3E44-1955-4C0A-A01A-302161C2F2FE}" type="slidenum">
              <a:rPr lang="ko-KR" altLang="en-US"/>
              <a:pPr>
                <a:defRPr/>
              </a:pPr>
              <a:t>‹#›</a:t>
            </a:fld>
            <a:endParaRPr lang="en-US" altLang="ko-K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2336800" y="304800"/>
            <a:ext cx="9144000" cy="609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19200" y="1317626"/>
            <a:ext cx="5029200" cy="4778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451600" y="1317625"/>
            <a:ext cx="5029200" cy="2312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451600" y="3783014"/>
            <a:ext cx="5029200" cy="2312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25"/>
          <p:cNvSpPr>
            <a:spLocks noGrp="1" noChangeArrowheads="1"/>
          </p:cNvSpPr>
          <p:nvPr>
            <p:ph type="sldNum" sz="quarter" idx="10"/>
          </p:nvPr>
        </p:nvSpPr>
        <p:spPr/>
        <p:txBody>
          <a:bodyPr/>
          <a:lstStyle>
            <a:lvl1pPr>
              <a:defRPr/>
            </a:lvl1pPr>
          </a:lstStyle>
          <a:p>
            <a:pPr>
              <a:defRPr/>
            </a:pPr>
            <a:fld id="{41C45A1D-6EBA-4992-8846-1A626134E261}" type="slidenum">
              <a:rPr lang="ko-KR" altLang="en-US"/>
              <a:pPr>
                <a:defRPr/>
              </a:pPr>
              <a:t>‹#›</a:t>
            </a:fld>
            <a:endParaRPr lang="en-US" altLang="ko-K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p:transition spd="med">
    <p:blinds dir="vert"/>
    <p:sndAc>
      <p:stSnd>
        <p:snd r:embed="rId1" name="projctor.wav"/>
      </p:stSnd>
    </p:sndAc>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336800" y="304800"/>
            <a:ext cx="91440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219200" y="1317626"/>
            <a:ext cx="5029200" cy="4778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451600" y="1317625"/>
            <a:ext cx="5029200" cy="2312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451600" y="3783014"/>
            <a:ext cx="5029200" cy="2312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25"/>
          <p:cNvSpPr>
            <a:spLocks noGrp="1" noChangeArrowheads="1"/>
          </p:cNvSpPr>
          <p:nvPr>
            <p:ph type="sldNum" sz="quarter" idx="10"/>
          </p:nvPr>
        </p:nvSpPr>
        <p:spPr/>
        <p:txBody>
          <a:bodyPr/>
          <a:lstStyle>
            <a:lvl1pPr>
              <a:defRPr/>
            </a:lvl1pPr>
          </a:lstStyle>
          <a:p>
            <a:pPr>
              <a:defRPr/>
            </a:pPr>
            <a:fld id="{745E80F2-885A-46C3-9CB2-3E4FA02D853E}" type="slidenum">
              <a:rPr lang="ko-KR" altLang="en-US"/>
              <a:pPr>
                <a:defRPr/>
              </a:pPr>
              <a:t>‹#›</a:t>
            </a:fld>
            <a:endParaRPr lang="en-US" altLang="ko-K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transition spd="med">
    <p:blinds dir="vert"/>
    <p:sndAc>
      <p:stSnd>
        <p:snd r:embed="rId1" name="projctor.wav"/>
      </p:stSnd>
    </p:sndAc>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5"/>
          <p:cNvSpPr>
            <a:spLocks noGrp="1" noChangeArrowheads="1"/>
          </p:cNvSpPr>
          <p:nvPr>
            <p:ph type="sldNum" sz="quarter" idx="10"/>
          </p:nvPr>
        </p:nvSpPr>
        <p:spPr/>
        <p:txBody>
          <a:bodyPr/>
          <a:lstStyle>
            <a:lvl1pPr>
              <a:defRPr/>
            </a:lvl1pPr>
          </a:lstStyle>
          <a:p>
            <a:pPr>
              <a:defRPr/>
            </a:pPr>
            <a:fld id="{DE670541-8A7E-485A-9521-4821F74EECDA}" type="slidenum">
              <a:rPr lang="ko-KR" altLang="en-US"/>
              <a:pPr>
                <a:defRPr/>
              </a:pPr>
              <a:t>‹#›</a:t>
            </a:fld>
            <a:endParaRPr lang="en-US" altLang="ko-KR" dirty="0"/>
          </a:p>
        </p:txBody>
      </p:sp>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p:txBody>
          <a:bodyPr/>
          <a:lstStyle>
            <a:lvl1pPr>
              <a:defRPr/>
            </a:lvl1pPr>
          </a:lstStyle>
          <a:p>
            <a:pPr>
              <a:defRPr/>
            </a:pPr>
            <a:fld id="{69E42319-FA78-476D-BF83-56009750E654}" type="slidenum">
              <a:rPr lang="ko-KR" altLang="en-US"/>
              <a:pPr>
                <a:defRPr/>
              </a:pPr>
              <a:t>‹#›</a:t>
            </a:fld>
            <a:endParaRPr lang="en-US" altLang="ko-KR" dirty="0"/>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r>
              <a:rPr lang="zh-CN" altLang="en-US"/>
              <a:t>现代电子技术与系统</a:t>
            </a:r>
          </a:p>
        </p:txBody>
      </p:sp>
      <p:sp>
        <p:nvSpPr>
          <p:cNvPr id="5" name="Rectangle 5"/>
          <p:cNvSpPr>
            <a:spLocks noGrp="1" noChangeArrowheads="1"/>
          </p:cNvSpPr>
          <p:nvPr>
            <p:ph type="ftr" sz="quarter" idx="11"/>
          </p:nvPr>
        </p:nvSpPr>
        <p:spPr/>
        <p:txBody>
          <a:bodyPr/>
          <a:lstStyle>
            <a:lvl1pPr>
              <a:defRPr/>
            </a:lvl1pPr>
          </a:lstStyle>
          <a:p>
            <a:pPr>
              <a:defRPr/>
            </a:pPr>
            <a:r>
              <a:rPr lang="zh-CN" altLang="en-US"/>
              <a:t>华东理工大学电子与通信工程系</a:t>
            </a:r>
          </a:p>
        </p:txBody>
      </p:sp>
      <p:sp>
        <p:nvSpPr>
          <p:cNvPr id="6" name="Rectangle 6"/>
          <p:cNvSpPr>
            <a:spLocks noGrp="1" noChangeArrowheads="1"/>
          </p:cNvSpPr>
          <p:nvPr>
            <p:ph type="sldNum" sz="quarter" idx="12"/>
          </p:nvPr>
        </p:nvSpPr>
        <p:spPr/>
        <p:txBody>
          <a:bodyPr/>
          <a:lstStyle>
            <a:lvl1pPr>
              <a:defRPr/>
            </a:lvl1pPr>
          </a:lstStyle>
          <a:p>
            <a:pPr>
              <a:defRPr/>
            </a:pPr>
            <a:fld id="{3540C90A-C773-4B92-8582-B427827D8FBC}" type="slidenum">
              <a:rPr lang="zh-CN" altLang="en-US"/>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
          <p:cNvSpPr>
            <a:spLocks noGrp="1" noChangeArrowheads="1"/>
          </p:cNvSpPr>
          <p:nvPr>
            <p:ph type="sldNum" sz="quarter" idx="10"/>
          </p:nvPr>
        </p:nvSpPr>
        <p:spPr/>
        <p:txBody>
          <a:bodyPr/>
          <a:lstStyle>
            <a:lvl1pPr>
              <a:defRPr/>
            </a:lvl1pPr>
          </a:lstStyle>
          <a:p>
            <a:pPr>
              <a:defRPr/>
            </a:pPr>
            <a:fld id="{28D2C956-964C-4FC8-8375-1A7FCBF5FAF5}" type="slidenum">
              <a:rPr lang="ko-KR" altLang="en-US"/>
              <a:pPr>
                <a:defRPr/>
              </a:pPr>
              <a:t>‹#›</a:t>
            </a:fld>
            <a:endParaRPr lang="en-US" altLang="ko-KR" dirty="0"/>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19200" y="1317626"/>
            <a:ext cx="5029200" cy="4778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451600" y="1317626"/>
            <a:ext cx="5029200" cy="4778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
          <p:cNvSpPr>
            <a:spLocks noGrp="1" noChangeArrowheads="1"/>
          </p:cNvSpPr>
          <p:nvPr>
            <p:ph type="sldNum" sz="quarter" idx="10"/>
          </p:nvPr>
        </p:nvSpPr>
        <p:spPr/>
        <p:txBody>
          <a:bodyPr/>
          <a:lstStyle>
            <a:lvl1pPr>
              <a:defRPr/>
            </a:lvl1pPr>
          </a:lstStyle>
          <a:p>
            <a:pPr>
              <a:defRPr/>
            </a:pPr>
            <a:fld id="{F0FDDB65-D6CD-43A6-861C-8C6CE604F167}" type="slidenum">
              <a:rPr lang="ko-KR" altLang="en-US"/>
              <a:pPr>
                <a:defRPr/>
              </a:pPr>
              <a:t>‹#›</a:t>
            </a:fld>
            <a:endParaRPr lang="en-US" altLang="ko-KR" dirty="0"/>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
          <p:cNvSpPr>
            <a:spLocks noGrp="1" noChangeArrowheads="1"/>
          </p:cNvSpPr>
          <p:nvPr>
            <p:ph type="sldNum" sz="quarter" idx="10"/>
          </p:nvPr>
        </p:nvSpPr>
        <p:spPr/>
        <p:txBody>
          <a:bodyPr/>
          <a:lstStyle>
            <a:lvl1pPr>
              <a:defRPr/>
            </a:lvl1pPr>
          </a:lstStyle>
          <a:p>
            <a:pPr>
              <a:defRPr/>
            </a:pPr>
            <a:fld id="{47C6B55C-9E84-45BE-8F81-9AA1ADA1CC01}" type="slidenum">
              <a:rPr lang="ko-KR" altLang="en-US"/>
              <a:pPr>
                <a:defRPr/>
              </a:pPr>
              <a:t>‹#›</a:t>
            </a:fld>
            <a:endParaRPr lang="en-US" altLang="ko-KR" dirty="0"/>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
          <p:cNvSpPr>
            <a:spLocks noGrp="1" noChangeArrowheads="1"/>
          </p:cNvSpPr>
          <p:nvPr>
            <p:ph type="sldNum" sz="quarter" idx="10"/>
          </p:nvPr>
        </p:nvSpPr>
        <p:spPr/>
        <p:txBody>
          <a:bodyPr/>
          <a:lstStyle>
            <a:lvl1pPr>
              <a:defRPr/>
            </a:lvl1pPr>
          </a:lstStyle>
          <a:p>
            <a:pPr>
              <a:defRPr/>
            </a:pPr>
            <a:fld id="{28B063E8-E6B9-4756-947B-65098537591C}" type="slidenum">
              <a:rPr lang="ko-KR" altLang="en-US"/>
              <a:pPr>
                <a:defRPr/>
              </a:pPr>
              <a:t>‹#›</a:t>
            </a:fld>
            <a:endParaRPr lang="en-US" altLang="ko-KR" dirty="0"/>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
          <p:cNvSpPr>
            <a:spLocks noGrp="1" noChangeArrowheads="1"/>
          </p:cNvSpPr>
          <p:nvPr>
            <p:ph type="sldNum" sz="quarter" idx="10"/>
          </p:nvPr>
        </p:nvSpPr>
        <p:spPr/>
        <p:txBody>
          <a:bodyPr/>
          <a:lstStyle>
            <a:lvl1pPr>
              <a:defRPr/>
            </a:lvl1pPr>
          </a:lstStyle>
          <a:p>
            <a:pPr>
              <a:defRPr/>
            </a:pPr>
            <a:fld id="{C6D99C83-A1B1-4A90-A98C-0F4567FB17AA}" type="slidenum">
              <a:rPr lang="ko-KR" altLang="en-US"/>
              <a:pPr>
                <a:defRPr/>
              </a:pPr>
              <a:t>‹#›</a:t>
            </a:fld>
            <a:endParaRPr lang="en-US" altLang="ko-KR" dirty="0"/>
          </a:p>
        </p:txBody>
      </p:sp>
    </p:spTree>
  </p:cSld>
  <p:clrMapOvr>
    <a:masterClrMapping/>
  </p:clrMapOvr>
  <p:transition>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sldNum" sz="quarter" idx="10"/>
          </p:nvPr>
        </p:nvSpPr>
        <p:spPr/>
        <p:txBody>
          <a:bodyPr/>
          <a:lstStyle>
            <a:lvl1pPr>
              <a:defRPr/>
            </a:lvl1pPr>
          </a:lstStyle>
          <a:p>
            <a:pPr>
              <a:defRPr/>
            </a:pPr>
            <a:fld id="{D1DCB357-4EEA-42A7-AC6A-CA657EDFEC2C}" type="slidenum">
              <a:rPr lang="ko-KR" altLang="en-US"/>
              <a:pPr>
                <a:defRPr/>
              </a:pPr>
              <a:t>‹#›</a:t>
            </a:fld>
            <a:endParaRPr lang="en-US" altLang="ko-KR" dirty="0"/>
          </a:p>
        </p:txBody>
      </p:sp>
    </p:spTree>
  </p:cSld>
  <p:clrMapOvr>
    <a:masterClrMapping/>
  </p:clrMapOvr>
  <p:transition>
    <p:zo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sldNum" sz="quarter" idx="10"/>
          </p:nvPr>
        </p:nvSpPr>
        <p:spPr/>
        <p:txBody>
          <a:bodyPr/>
          <a:lstStyle>
            <a:lvl1pPr>
              <a:defRPr/>
            </a:lvl1pPr>
          </a:lstStyle>
          <a:p>
            <a:pPr>
              <a:defRPr/>
            </a:pPr>
            <a:fld id="{4A8CDC76-CB10-4EA6-A074-14378A7A5F49}" type="slidenum">
              <a:rPr lang="ko-KR" altLang="en-US"/>
              <a:pPr>
                <a:defRPr/>
              </a:pPr>
              <a:t>‹#›</a:t>
            </a:fld>
            <a:endParaRPr lang="en-US" altLang="ko-KR" dirty="0"/>
          </a:p>
        </p:txBody>
      </p:sp>
    </p:spTree>
  </p:cSld>
  <p:clrMapOvr>
    <a:masterClrMapping/>
  </p:clrMapOvr>
  <p:transition>
    <p:zo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p:txBody>
          <a:bodyPr/>
          <a:lstStyle>
            <a:lvl1pPr>
              <a:defRPr/>
            </a:lvl1pPr>
          </a:lstStyle>
          <a:p>
            <a:pPr>
              <a:defRPr/>
            </a:pPr>
            <a:fld id="{7A3BA7F7-33EF-48DE-B36F-42DB5FBA1F25}" type="slidenum">
              <a:rPr lang="ko-KR" altLang="en-US"/>
              <a:pPr>
                <a:defRPr/>
              </a:pPr>
              <a:t>‹#›</a:t>
            </a:fld>
            <a:endParaRPr lang="en-US" altLang="ko-KR" dirty="0"/>
          </a:p>
        </p:txBody>
      </p:sp>
    </p:spTree>
  </p:cSld>
  <p:clrMapOvr>
    <a:masterClrMapping/>
  </p:clrMapOvr>
  <p:transition>
    <p:zo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5400" y="304800"/>
            <a:ext cx="256540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19200" y="304800"/>
            <a:ext cx="7493000"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p:txBody>
          <a:bodyPr/>
          <a:lstStyle>
            <a:lvl1pPr>
              <a:defRPr/>
            </a:lvl1pPr>
          </a:lstStyle>
          <a:p>
            <a:pPr>
              <a:defRPr/>
            </a:pPr>
            <a:fld id="{0645EE69-1234-4B0E-8451-29FC2F92C399}" type="slidenum">
              <a:rPr lang="ko-KR" altLang="en-US"/>
              <a:pPr>
                <a:defRPr/>
              </a:pPr>
              <a:t>‹#›</a:t>
            </a:fld>
            <a:endParaRPr lang="en-US" altLang="ko-KR" dirty="0"/>
          </a:p>
        </p:txBody>
      </p:sp>
    </p:spTree>
  </p:cSld>
  <p:clrMapOvr>
    <a:masterClrMapping/>
  </p:clrMapOvr>
  <p:transition>
    <p:zo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42623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r>
              <a:rPr lang="zh-CN" altLang="en-US"/>
              <a:t>现代电子技术与系统</a:t>
            </a:r>
          </a:p>
        </p:txBody>
      </p:sp>
      <p:sp>
        <p:nvSpPr>
          <p:cNvPr id="5" name="Rectangle 5"/>
          <p:cNvSpPr>
            <a:spLocks noGrp="1" noChangeArrowheads="1"/>
          </p:cNvSpPr>
          <p:nvPr>
            <p:ph type="ftr" sz="quarter" idx="11"/>
          </p:nvPr>
        </p:nvSpPr>
        <p:spPr/>
        <p:txBody>
          <a:bodyPr/>
          <a:lstStyle>
            <a:lvl1pPr>
              <a:defRPr/>
            </a:lvl1pPr>
          </a:lstStyle>
          <a:p>
            <a:pPr>
              <a:defRPr/>
            </a:pPr>
            <a:r>
              <a:rPr lang="zh-CN" altLang="en-US"/>
              <a:t>华东理工大学电子与通信工程系</a:t>
            </a:r>
          </a:p>
        </p:txBody>
      </p:sp>
      <p:sp>
        <p:nvSpPr>
          <p:cNvPr id="6" name="Rectangle 6"/>
          <p:cNvSpPr>
            <a:spLocks noGrp="1" noChangeArrowheads="1"/>
          </p:cNvSpPr>
          <p:nvPr>
            <p:ph type="sldNum" sz="quarter" idx="12"/>
          </p:nvPr>
        </p:nvSpPr>
        <p:spPr/>
        <p:txBody>
          <a:bodyPr/>
          <a:lstStyle>
            <a:lvl1pPr>
              <a:defRPr/>
            </a:lvl1pPr>
          </a:lstStyle>
          <a:p>
            <a:pPr>
              <a:defRPr/>
            </a:pPr>
            <a:fld id="{6B92A91E-7A01-406C-95A9-F82DA33F879A}" type="slidenum">
              <a:rPr lang="zh-CN" altLang="en-US"/>
              <a:pPr>
                <a:defRPr/>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r>
              <a:rPr lang="zh-CN" altLang="en-US" smtClean="0"/>
              <a:t>现代电子技术与系统</a:t>
            </a:r>
            <a:endParaRPr lang="zh-CN" altLang="en-US"/>
          </a:p>
        </p:txBody>
      </p:sp>
      <p:sp>
        <p:nvSpPr>
          <p:cNvPr id="5" name="Footer Placeholder 4"/>
          <p:cNvSpPr>
            <a:spLocks noGrp="1"/>
          </p:cNvSpPr>
          <p:nvPr>
            <p:ph type="ftr" sz="quarter" idx="11"/>
          </p:nvPr>
        </p:nvSpPr>
        <p:spPr/>
        <p:txBody>
          <a:bodyPr/>
          <a:lstStyle/>
          <a:p>
            <a:pPr>
              <a:defRPr/>
            </a:pPr>
            <a:r>
              <a:rPr lang="zh-CN" altLang="en-US" smtClean="0"/>
              <a:t>华东理工大学电子与通信工程系</a:t>
            </a:r>
            <a:endParaRPr lang="zh-CN" altLang="en-US"/>
          </a:p>
        </p:txBody>
      </p:sp>
      <p:sp>
        <p:nvSpPr>
          <p:cNvPr id="6" name="Slide Number Placeholder 5"/>
          <p:cNvSpPr>
            <a:spLocks noGrp="1"/>
          </p:cNvSpPr>
          <p:nvPr>
            <p:ph type="sldNum" sz="quarter" idx="12"/>
          </p:nvPr>
        </p:nvSpPr>
        <p:spPr/>
        <p:txBody>
          <a:bodyPr/>
          <a:lstStyle/>
          <a:p>
            <a:pPr>
              <a:defRPr/>
            </a:pPr>
            <a:fld id="{3540C90A-C773-4B92-8582-B427827D8FBC}" type="slidenum">
              <a:rPr lang="zh-CN" altLang="en-US" smtClean="0"/>
              <a:pPr>
                <a:defRPr/>
              </a:pPr>
              <a:t>‹#›</a:t>
            </a:fld>
            <a:endParaRPr lang="en-US" altLang="zh-CN"/>
          </a:p>
        </p:txBody>
      </p:sp>
    </p:spTree>
    <p:extLst>
      <p:ext uri="{BB962C8B-B14F-4D97-AF65-F5344CB8AC3E}">
        <p14:creationId xmlns:p14="http://schemas.microsoft.com/office/powerpoint/2010/main" val="32811522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pPr>
              <a:defRPr/>
            </a:pPr>
            <a:r>
              <a:rPr lang="zh-CN" altLang="en-US" smtClean="0"/>
              <a:t>现代电子技术与系统</a:t>
            </a:r>
            <a:endParaRPr lang="zh-CN" altLang="en-US"/>
          </a:p>
        </p:txBody>
      </p:sp>
      <p:sp>
        <p:nvSpPr>
          <p:cNvPr id="5" name="Footer Placeholder 4"/>
          <p:cNvSpPr>
            <a:spLocks noGrp="1"/>
          </p:cNvSpPr>
          <p:nvPr>
            <p:ph type="ftr" sz="quarter" idx="11"/>
          </p:nvPr>
        </p:nvSpPr>
        <p:spPr/>
        <p:txBody>
          <a:bodyPr/>
          <a:lstStyle/>
          <a:p>
            <a:pPr>
              <a:defRPr/>
            </a:pPr>
            <a:r>
              <a:rPr lang="zh-CN" altLang="en-US" smtClean="0"/>
              <a:t>华东理工大学电子与通信工程系</a:t>
            </a:r>
            <a:endParaRPr lang="zh-CN" altLang="en-US"/>
          </a:p>
        </p:txBody>
      </p:sp>
      <p:sp>
        <p:nvSpPr>
          <p:cNvPr id="6" name="Slide Number Placeholder 5"/>
          <p:cNvSpPr>
            <a:spLocks noGrp="1"/>
          </p:cNvSpPr>
          <p:nvPr>
            <p:ph type="sldNum" sz="quarter" idx="12"/>
          </p:nvPr>
        </p:nvSpPr>
        <p:spPr/>
        <p:txBody>
          <a:bodyPr/>
          <a:lstStyle/>
          <a:p>
            <a:pPr>
              <a:defRPr/>
            </a:pPr>
            <a:fld id="{6B92A91E-7A01-406C-95A9-F82DA33F879A}" type="slidenum">
              <a:rPr lang="zh-CN" altLang="en-US" smtClean="0"/>
              <a:pPr>
                <a:defRPr/>
              </a:pPr>
              <a:t>‹#›</a:t>
            </a:fld>
            <a:endParaRPr lang="en-US" altLang="zh-CN"/>
          </a:p>
        </p:txBody>
      </p:sp>
    </p:spTree>
    <p:extLst>
      <p:ext uri="{BB962C8B-B14F-4D97-AF65-F5344CB8AC3E}">
        <p14:creationId xmlns:p14="http://schemas.microsoft.com/office/powerpoint/2010/main" val="915119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a:defRPr/>
            </a:pPr>
            <a:r>
              <a:rPr lang="zh-CN" altLang="en-US" smtClean="0"/>
              <a:t>现代电子技术与系统</a:t>
            </a:r>
            <a:endParaRPr lang="zh-CN" altLang="en-US"/>
          </a:p>
        </p:txBody>
      </p:sp>
      <p:sp>
        <p:nvSpPr>
          <p:cNvPr id="6" name="Footer Placeholder 5"/>
          <p:cNvSpPr>
            <a:spLocks noGrp="1"/>
          </p:cNvSpPr>
          <p:nvPr>
            <p:ph type="ftr" sz="quarter" idx="11"/>
          </p:nvPr>
        </p:nvSpPr>
        <p:spPr/>
        <p:txBody>
          <a:bodyPr/>
          <a:lstStyle/>
          <a:p>
            <a:pPr>
              <a:defRPr/>
            </a:pPr>
            <a:r>
              <a:rPr lang="zh-CN" altLang="en-US" smtClean="0"/>
              <a:t>华东理工大学电子与通信工程系</a:t>
            </a:r>
            <a:endParaRPr lang="zh-CN" altLang="en-US"/>
          </a:p>
        </p:txBody>
      </p:sp>
      <p:sp>
        <p:nvSpPr>
          <p:cNvPr id="7" name="Slide Number Placeholder 6"/>
          <p:cNvSpPr>
            <a:spLocks noGrp="1"/>
          </p:cNvSpPr>
          <p:nvPr>
            <p:ph type="sldNum" sz="quarter" idx="12"/>
          </p:nvPr>
        </p:nvSpPr>
        <p:spPr/>
        <p:txBody>
          <a:bodyPr/>
          <a:lstStyle/>
          <a:p>
            <a:pPr>
              <a:defRPr/>
            </a:pPr>
            <a:fld id="{A57D4FE7-68FB-41F1-A657-3219A2BEA323}" type="slidenum">
              <a:rPr lang="zh-CN" altLang="en-US" smtClean="0"/>
              <a:pPr>
                <a:defRPr/>
              </a:pPr>
              <a:t>‹#›</a:t>
            </a:fld>
            <a:endParaRPr lang="en-US" altLang="zh-CN"/>
          </a:p>
        </p:txBody>
      </p:sp>
    </p:spTree>
    <p:extLst>
      <p:ext uri="{BB962C8B-B14F-4D97-AF65-F5344CB8AC3E}">
        <p14:creationId xmlns:p14="http://schemas.microsoft.com/office/powerpoint/2010/main" val="3006816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a:defRPr/>
            </a:pPr>
            <a:r>
              <a:rPr lang="zh-CN" altLang="en-US" smtClean="0"/>
              <a:t>现代电子技术与系统</a:t>
            </a:r>
            <a:endParaRPr lang="zh-CN" altLang="en-US"/>
          </a:p>
        </p:txBody>
      </p:sp>
      <p:sp>
        <p:nvSpPr>
          <p:cNvPr id="8" name="Footer Placeholder 7"/>
          <p:cNvSpPr>
            <a:spLocks noGrp="1"/>
          </p:cNvSpPr>
          <p:nvPr>
            <p:ph type="ftr" sz="quarter" idx="11"/>
          </p:nvPr>
        </p:nvSpPr>
        <p:spPr/>
        <p:txBody>
          <a:bodyPr/>
          <a:lstStyle/>
          <a:p>
            <a:pPr>
              <a:defRPr/>
            </a:pPr>
            <a:r>
              <a:rPr lang="zh-CN" altLang="en-US" smtClean="0"/>
              <a:t>华东理工大学电子与通信工程系</a:t>
            </a:r>
            <a:endParaRPr lang="zh-CN" altLang="en-US"/>
          </a:p>
        </p:txBody>
      </p:sp>
      <p:sp>
        <p:nvSpPr>
          <p:cNvPr id="9" name="Slide Number Placeholder 8"/>
          <p:cNvSpPr>
            <a:spLocks noGrp="1"/>
          </p:cNvSpPr>
          <p:nvPr>
            <p:ph type="sldNum" sz="quarter" idx="12"/>
          </p:nvPr>
        </p:nvSpPr>
        <p:spPr/>
        <p:txBody>
          <a:bodyPr/>
          <a:lstStyle/>
          <a:p>
            <a:pPr>
              <a:defRPr/>
            </a:pPr>
            <a:fld id="{FEF9EEF5-7891-44DE-AA07-D237649560FB}" type="slidenum">
              <a:rPr lang="zh-CN" altLang="en-US" smtClean="0"/>
              <a:pPr>
                <a:defRPr/>
              </a:pPr>
              <a:t>‹#›</a:t>
            </a:fld>
            <a:endParaRPr lang="en-US" altLang="zh-CN"/>
          </a:p>
        </p:txBody>
      </p:sp>
    </p:spTree>
    <p:extLst>
      <p:ext uri="{BB962C8B-B14F-4D97-AF65-F5344CB8AC3E}">
        <p14:creationId xmlns:p14="http://schemas.microsoft.com/office/powerpoint/2010/main" val="20321815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a:defRPr/>
            </a:pPr>
            <a:r>
              <a:rPr lang="zh-CN" altLang="en-US" smtClean="0"/>
              <a:t>现代电子技术与系统</a:t>
            </a:r>
            <a:endParaRPr lang="zh-CN" altLang="en-US"/>
          </a:p>
        </p:txBody>
      </p:sp>
      <p:sp>
        <p:nvSpPr>
          <p:cNvPr id="4" name="Footer Placeholder 3"/>
          <p:cNvSpPr>
            <a:spLocks noGrp="1"/>
          </p:cNvSpPr>
          <p:nvPr>
            <p:ph type="ftr" sz="quarter" idx="11"/>
          </p:nvPr>
        </p:nvSpPr>
        <p:spPr/>
        <p:txBody>
          <a:bodyPr/>
          <a:lstStyle/>
          <a:p>
            <a:pPr>
              <a:defRPr/>
            </a:pPr>
            <a:r>
              <a:rPr lang="zh-CN" altLang="en-US" smtClean="0"/>
              <a:t>华东理工大学电子与通信工程系</a:t>
            </a:r>
            <a:endParaRPr lang="zh-CN" altLang="en-US"/>
          </a:p>
        </p:txBody>
      </p:sp>
      <p:sp>
        <p:nvSpPr>
          <p:cNvPr id="5" name="Slide Number Placeholder 4"/>
          <p:cNvSpPr>
            <a:spLocks noGrp="1"/>
          </p:cNvSpPr>
          <p:nvPr>
            <p:ph type="sldNum" sz="quarter" idx="12"/>
          </p:nvPr>
        </p:nvSpPr>
        <p:spPr/>
        <p:txBody>
          <a:bodyPr/>
          <a:lstStyle/>
          <a:p>
            <a:pPr>
              <a:defRPr/>
            </a:pPr>
            <a:fld id="{1B81B652-957F-4C95-81F5-9A26783D4599}" type="slidenum">
              <a:rPr lang="zh-CN" altLang="en-US" smtClean="0"/>
              <a:pPr>
                <a:defRPr/>
              </a:pPr>
              <a:t>‹#›</a:t>
            </a:fld>
            <a:endParaRPr lang="en-US" altLang="zh-CN"/>
          </a:p>
        </p:txBody>
      </p:sp>
    </p:spTree>
    <p:extLst>
      <p:ext uri="{BB962C8B-B14F-4D97-AF65-F5344CB8AC3E}">
        <p14:creationId xmlns:p14="http://schemas.microsoft.com/office/powerpoint/2010/main" val="36484427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zh-CN" altLang="en-US" smtClean="0"/>
              <a:t>现代电子技术与系统</a:t>
            </a:r>
            <a:endParaRPr lang="zh-CN" altLang="en-US"/>
          </a:p>
        </p:txBody>
      </p:sp>
      <p:sp>
        <p:nvSpPr>
          <p:cNvPr id="3" name="Footer Placeholder 2"/>
          <p:cNvSpPr>
            <a:spLocks noGrp="1"/>
          </p:cNvSpPr>
          <p:nvPr>
            <p:ph type="ftr" sz="quarter" idx="11"/>
          </p:nvPr>
        </p:nvSpPr>
        <p:spPr/>
        <p:txBody>
          <a:bodyPr/>
          <a:lstStyle/>
          <a:p>
            <a:pPr>
              <a:defRPr/>
            </a:pPr>
            <a:r>
              <a:rPr lang="zh-CN" altLang="en-US" smtClean="0"/>
              <a:t>华东理工大学电子与通信工程系</a:t>
            </a:r>
            <a:endParaRPr lang="zh-CN" altLang="en-US"/>
          </a:p>
        </p:txBody>
      </p:sp>
      <p:sp>
        <p:nvSpPr>
          <p:cNvPr id="4" name="Slide Number Placeholder 3"/>
          <p:cNvSpPr>
            <a:spLocks noGrp="1"/>
          </p:cNvSpPr>
          <p:nvPr>
            <p:ph type="sldNum" sz="quarter" idx="12"/>
          </p:nvPr>
        </p:nvSpPr>
        <p:spPr/>
        <p:txBody>
          <a:bodyPr/>
          <a:lstStyle/>
          <a:p>
            <a:pPr>
              <a:defRPr/>
            </a:pPr>
            <a:fld id="{81296760-30C4-4E6C-BD02-1373C5825447}" type="slidenum">
              <a:rPr lang="zh-CN" altLang="en-US" smtClean="0"/>
              <a:pPr>
                <a:defRPr/>
              </a:pPr>
              <a:t>‹#›</a:t>
            </a:fld>
            <a:endParaRPr lang="en-US" altLang="zh-CN"/>
          </a:p>
        </p:txBody>
      </p:sp>
    </p:spTree>
    <p:extLst>
      <p:ext uri="{BB962C8B-B14F-4D97-AF65-F5344CB8AC3E}">
        <p14:creationId xmlns:p14="http://schemas.microsoft.com/office/powerpoint/2010/main" val="24372370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pPr>
              <a:defRPr/>
            </a:pPr>
            <a:r>
              <a:rPr lang="zh-CN" altLang="en-US" smtClean="0"/>
              <a:t>现代电子技术与系统</a:t>
            </a:r>
            <a:endParaRPr lang="zh-CN" altLang="en-US"/>
          </a:p>
        </p:txBody>
      </p:sp>
      <p:sp>
        <p:nvSpPr>
          <p:cNvPr id="6" name="Footer Placeholder 5"/>
          <p:cNvSpPr>
            <a:spLocks noGrp="1"/>
          </p:cNvSpPr>
          <p:nvPr>
            <p:ph type="ftr" sz="quarter" idx="11"/>
          </p:nvPr>
        </p:nvSpPr>
        <p:spPr/>
        <p:txBody>
          <a:bodyPr/>
          <a:lstStyle/>
          <a:p>
            <a:pPr>
              <a:defRPr/>
            </a:pPr>
            <a:r>
              <a:rPr lang="zh-CN" altLang="en-US" smtClean="0"/>
              <a:t>华东理工大学电子与通信工程系</a:t>
            </a:r>
            <a:endParaRPr lang="zh-CN" altLang="en-US"/>
          </a:p>
        </p:txBody>
      </p:sp>
      <p:sp>
        <p:nvSpPr>
          <p:cNvPr id="7" name="Slide Number Placeholder 6"/>
          <p:cNvSpPr>
            <a:spLocks noGrp="1"/>
          </p:cNvSpPr>
          <p:nvPr>
            <p:ph type="sldNum" sz="quarter" idx="12"/>
          </p:nvPr>
        </p:nvSpPr>
        <p:spPr/>
        <p:txBody>
          <a:bodyPr/>
          <a:lstStyle/>
          <a:p>
            <a:pPr>
              <a:defRPr/>
            </a:pPr>
            <a:fld id="{34F4D9E5-E556-4C3A-8E8D-907F6EB97037}" type="slidenum">
              <a:rPr lang="zh-CN" altLang="en-US" smtClean="0"/>
              <a:pPr>
                <a:defRPr/>
              </a:pPr>
              <a:t>‹#›</a:t>
            </a:fld>
            <a:endParaRPr lang="en-US" altLang="zh-CN"/>
          </a:p>
        </p:txBody>
      </p:sp>
    </p:spTree>
    <p:extLst>
      <p:ext uri="{BB962C8B-B14F-4D97-AF65-F5344CB8AC3E}">
        <p14:creationId xmlns:p14="http://schemas.microsoft.com/office/powerpoint/2010/main" val="31468696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pPr>
              <a:defRPr/>
            </a:pPr>
            <a:r>
              <a:rPr lang="zh-CN" altLang="en-US" smtClean="0"/>
              <a:t>现代电子技术与系统</a:t>
            </a:r>
            <a:endParaRPr lang="zh-CN" altLang="en-US"/>
          </a:p>
        </p:txBody>
      </p:sp>
      <p:sp>
        <p:nvSpPr>
          <p:cNvPr id="6" name="Footer Placeholder 5"/>
          <p:cNvSpPr>
            <a:spLocks noGrp="1"/>
          </p:cNvSpPr>
          <p:nvPr>
            <p:ph type="ftr" sz="quarter" idx="11"/>
          </p:nvPr>
        </p:nvSpPr>
        <p:spPr/>
        <p:txBody>
          <a:bodyPr/>
          <a:lstStyle/>
          <a:p>
            <a:pPr>
              <a:defRPr/>
            </a:pPr>
            <a:r>
              <a:rPr lang="zh-CN" altLang="en-US" smtClean="0"/>
              <a:t>华东理工大学电子与通信工程系</a:t>
            </a:r>
            <a:endParaRPr lang="zh-CN" altLang="en-US"/>
          </a:p>
        </p:txBody>
      </p:sp>
      <p:sp>
        <p:nvSpPr>
          <p:cNvPr id="7" name="Slide Number Placeholder 6"/>
          <p:cNvSpPr>
            <a:spLocks noGrp="1"/>
          </p:cNvSpPr>
          <p:nvPr>
            <p:ph type="sldNum" sz="quarter" idx="12"/>
          </p:nvPr>
        </p:nvSpPr>
        <p:spPr/>
        <p:txBody>
          <a:bodyPr/>
          <a:lstStyle/>
          <a:p>
            <a:pPr>
              <a:defRPr/>
            </a:pPr>
            <a:fld id="{5BD21471-F912-4DFC-A132-5EE561A7A742}" type="slidenum">
              <a:rPr lang="zh-CN" altLang="en-US" smtClean="0"/>
              <a:pPr>
                <a:defRPr/>
              </a:pPr>
              <a:t>‹#›</a:t>
            </a:fld>
            <a:endParaRPr lang="en-US" altLang="zh-CN"/>
          </a:p>
        </p:txBody>
      </p:sp>
    </p:spTree>
    <p:extLst>
      <p:ext uri="{BB962C8B-B14F-4D97-AF65-F5344CB8AC3E}">
        <p14:creationId xmlns:p14="http://schemas.microsoft.com/office/powerpoint/2010/main" val="16223381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r>
              <a:rPr lang="zh-CN" altLang="en-US" smtClean="0"/>
              <a:t>现代电子技术与系统</a:t>
            </a:r>
            <a:endParaRPr lang="zh-CN" altLang="en-US"/>
          </a:p>
        </p:txBody>
      </p:sp>
      <p:sp>
        <p:nvSpPr>
          <p:cNvPr id="5" name="Footer Placeholder 4"/>
          <p:cNvSpPr>
            <a:spLocks noGrp="1"/>
          </p:cNvSpPr>
          <p:nvPr>
            <p:ph type="ftr" sz="quarter" idx="11"/>
          </p:nvPr>
        </p:nvSpPr>
        <p:spPr/>
        <p:txBody>
          <a:bodyPr/>
          <a:lstStyle/>
          <a:p>
            <a:pPr>
              <a:defRPr/>
            </a:pPr>
            <a:r>
              <a:rPr lang="zh-CN" altLang="en-US" smtClean="0"/>
              <a:t>华东理工大学电子与通信工程系</a:t>
            </a:r>
            <a:endParaRPr lang="zh-CN" altLang="en-US"/>
          </a:p>
        </p:txBody>
      </p:sp>
      <p:sp>
        <p:nvSpPr>
          <p:cNvPr id="6" name="Slide Number Placeholder 5"/>
          <p:cNvSpPr>
            <a:spLocks noGrp="1"/>
          </p:cNvSpPr>
          <p:nvPr>
            <p:ph type="sldNum" sz="quarter" idx="12"/>
          </p:nvPr>
        </p:nvSpPr>
        <p:spPr/>
        <p:txBody>
          <a:bodyPr/>
          <a:lstStyle/>
          <a:p>
            <a:pPr>
              <a:defRPr/>
            </a:pPr>
            <a:fld id="{E8D461B8-FBEF-46B3-A9EB-20C1266CBC8B}" type="slidenum">
              <a:rPr lang="zh-CN" altLang="en-US" smtClean="0"/>
              <a:pPr>
                <a:defRPr/>
              </a:pPr>
              <a:t>‹#›</a:t>
            </a:fld>
            <a:endParaRPr lang="en-US" altLang="zh-CN"/>
          </a:p>
        </p:txBody>
      </p:sp>
    </p:spTree>
    <p:extLst>
      <p:ext uri="{BB962C8B-B14F-4D97-AF65-F5344CB8AC3E}">
        <p14:creationId xmlns:p14="http://schemas.microsoft.com/office/powerpoint/2010/main" val="20510841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r>
              <a:rPr lang="zh-CN" altLang="en-US" smtClean="0"/>
              <a:t>现代电子技术与系统</a:t>
            </a:r>
            <a:endParaRPr lang="zh-CN" altLang="en-US"/>
          </a:p>
        </p:txBody>
      </p:sp>
      <p:sp>
        <p:nvSpPr>
          <p:cNvPr id="5" name="Footer Placeholder 4"/>
          <p:cNvSpPr>
            <a:spLocks noGrp="1"/>
          </p:cNvSpPr>
          <p:nvPr>
            <p:ph type="ftr" sz="quarter" idx="11"/>
          </p:nvPr>
        </p:nvSpPr>
        <p:spPr/>
        <p:txBody>
          <a:bodyPr/>
          <a:lstStyle/>
          <a:p>
            <a:pPr>
              <a:defRPr/>
            </a:pPr>
            <a:r>
              <a:rPr lang="zh-CN" altLang="en-US" smtClean="0"/>
              <a:t>华东理工大学电子与通信工程系</a:t>
            </a:r>
            <a:endParaRPr lang="zh-CN" altLang="en-US"/>
          </a:p>
        </p:txBody>
      </p:sp>
      <p:sp>
        <p:nvSpPr>
          <p:cNvPr id="6" name="Slide Number Placeholder 5"/>
          <p:cNvSpPr>
            <a:spLocks noGrp="1"/>
          </p:cNvSpPr>
          <p:nvPr>
            <p:ph type="sldNum" sz="quarter" idx="12"/>
          </p:nvPr>
        </p:nvSpPr>
        <p:spPr/>
        <p:txBody>
          <a:bodyPr/>
          <a:lstStyle/>
          <a:p>
            <a:pPr>
              <a:defRPr/>
            </a:pPr>
            <a:fld id="{2953239C-CF30-427A-B3CE-C3657B12F436}" type="slidenum">
              <a:rPr lang="zh-CN" altLang="en-US" smtClean="0"/>
              <a:pPr>
                <a:defRPr/>
              </a:pPr>
              <a:t>‹#›</a:t>
            </a:fld>
            <a:endParaRPr lang="en-US" altLang="zh-CN"/>
          </a:p>
        </p:txBody>
      </p:sp>
    </p:spTree>
    <p:extLst>
      <p:ext uri="{BB962C8B-B14F-4D97-AF65-F5344CB8AC3E}">
        <p14:creationId xmlns:p14="http://schemas.microsoft.com/office/powerpoint/2010/main" val="1652954396"/>
      </p:ext>
    </p:extLst>
  </p:cSld>
  <p:clrMapOvr>
    <a:masterClrMapping/>
  </p:clrMapOvr>
  <p:hf sldNum="0"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371600"/>
            <a:ext cx="5384800" cy="513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371600"/>
            <a:ext cx="5384800" cy="513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r>
              <a:rPr lang="zh-CN" altLang="en-US"/>
              <a:t>现代电子技术与系统</a:t>
            </a:r>
          </a:p>
        </p:txBody>
      </p:sp>
      <p:sp>
        <p:nvSpPr>
          <p:cNvPr id="6" name="Rectangle 5"/>
          <p:cNvSpPr>
            <a:spLocks noGrp="1" noChangeArrowheads="1"/>
          </p:cNvSpPr>
          <p:nvPr>
            <p:ph type="ftr" sz="quarter" idx="11"/>
          </p:nvPr>
        </p:nvSpPr>
        <p:spPr/>
        <p:txBody>
          <a:bodyPr/>
          <a:lstStyle>
            <a:lvl1pPr>
              <a:defRPr/>
            </a:lvl1pPr>
          </a:lstStyle>
          <a:p>
            <a:pPr>
              <a:defRPr/>
            </a:pPr>
            <a:r>
              <a:rPr lang="zh-CN" altLang="en-US"/>
              <a:t>华东理工大学电子与通信工程系</a:t>
            </a:r>
          </a:p>
        </p:txBody>
      </p:sp>
      <p:sp>
        <p:nvSpPr>
          <p:cNvPr id="7" name="Rectangle 6"/>
          <p:cNvSpPr>
            <a:spLocks noGrp="1" noChangeArrowheads="1"/>
          </p:cNvSpPr>
          <p:nvPr>
            <p:ph type="sldNum" sz="quarter" idx="12"/>
          </p:nvPr>
        </p:nvSpPr>
        <p:spPr/>
        <p:txBody>
          <a:bodyPr/>
          <a:lstStyle>
            <a:lvl1pPr>
              <a:defRPr/>
            </a:lvl1pPr>
          </a:lstStyle>
          <a:p>
            <a:pPr>
              <a:defRPr/>
            </a:pPr>
            <a:fld id="{A57D4FE7-68FB-41F1-A657-3219A2BEA323}" type="slidenum">
              <a:rPr lang="zh-CN" altLang="en-US"/>
              <a:pPr>
                <a:defRPr/>
              </a:pPr>
              <a:t>‹#›</a:t>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336800" y="304800"/>
            <a:ext cx="9144000" cy="609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219200" y="1317626"/>
            <a:ext cx="10261600" cy="4778375"/>
          </a:xfrm>
        </p:spPr>
        <p:txBody>
          <a:bodyPr/>
          <a:lstStyle/>
          <a:p>
            <a:pPr lvl="0"/>
            <a:endParaRPr lang="zh-CN" altLang="en-US" noProof="0"/>
          </a:p>
        </p:txBody>
      </p:sp>
      <p:sp>
        <p:nvSpPr>
          <p:cNvPr id="4" name="Rectangle 25"/>
          <p:cNvSpPr>
            <a:spLocks noGrp="1" noChangeArrowheads="1"/>
          </p:cNvSpPr>
          <p:nvPr>
            <p:ph type="sldNum" sz="quarter" idx="10"/>
          </p:nvPr>
        </p:nvSpPr>
        <p:spPr/>
        <p:txBody>
          <a:bodyPr/>
          <a:lstStyle>
            <a:lvl1pPr>
              <a:defRPr/>
            </a:lvl1pPr>
          </a:lstStyle>
          <a:p>
            <a:pPr>
              <a:defRPr/>
            </a:pPr>
            <a:fld id="{23AF3E44-1955-4C0A-A01A-302161C2F2FE}" type="slidenum">
              <a:rPr lang="ko-KR" altLang="en-US"/>
              <a:pPr>
                <a:defRPr/>
              </a:pPr>
              <a:t>‹#›</a:t>
            </a:fld>
            <a:endParaRPr lang="en-US" altLang="ko-KR"/>
          </a:p>
        </p:txBody>
      </p:sp>
    </p:spTree>
    <p:extLst>
      <p:ext uri="{BB962C8B-B14F-4D97-AF65-F5344CB8AC3E}">
        <p14:creationId xmlns:p14="http://schemas.microsoft.com/office/powerpoint/2010/main" val="18189749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2336800" y="304800"/>
            <a:ext cx="9144000" cy="609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19200" y="1317626"/>
            <a:ext cx="5029200" cy="4778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451600" y="1317625"/>
            <a:ext cx="5029200" cy="2312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451600" y="3783014"/>
            <a:ext cx="5029200" cy="2312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25"/>
          <p:cNvSpPr>
            <a:spLocks noGrp="1" noChangeArrowheads="1"/>
          </p:cNvSpPr>
          <p:nvPr>
            <p:ph type="sldNum" sz="quarter" idx="10"/>
          </p:nvPr>
        </p:nvSpPr>
        <p:spPr/>
        <p:txBody>
          <a:bodyPr/>
          <a:lstStyle>
            <a:lvl1pPr>
              <a:defRPr/>
            </a:lvl1pPr>
          </a:lstStyle>
          <a:p>
            <a:pPr>
              <a:defRPr/>
            </a:pPr>
            <a:fld id="{41C45A1D-6EBA-4992-8846-1A626134E261}" type="slidenum">
              <a:rPr lang="ko-KR" altLang="en-US"/>
              <a:pPr>
                <a:defRPr/>
              </a:pPr>
              <a:t>‹#›</a:t>
            </a:fld>
            <a:endParaRPr lang="en-US" altLang="ko-KR"/>
          </a:p>
        </p:txBody>
      </p:sp>
    </p:spTree>
    <p:extLst>
      <p:ext uri="{BB962C8B-B14F-4D97-AF65-F5344CB8AC3E}">
        <p14:creationId xmlns:p14="http://schemas.microsoft.com/office/powerpoint/2010/main" val="11200588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336800" y="304800"/>
            <a:ext cx="91440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219200" y="1317626"/>
            <a:ext cx="5029200" cy="4778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451600" y="1317626"/>
            <a:ext cx="5029200" cy="4778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
          <p:cNvSpPr>
            <a:spLocks noGrp="1" noChangeArrowheads="1"/>
          </p:cNvSpPr>
          <p:nvPr>
            <p:ph type="sldNum" sz="quarter" idx="10"/>
          </p:nvPr>
        </p:nvSpPr>
        <p:spPr/>
        <p:txBody>
          <a:bodyPr/>
          <a:lstStyle>
            <a:lvl1pPr>
              <a:defRPr/>
            </a:lvl1pPr>
          </a:lstStyle>
          <a:p>
            <a:pPr>
              <a:defRPr/>
            </a:pPr>
            <a:fld id="{C689FD91-BAE0-4106-A0ED-F0B643389CBB}" type="slidenum">
              <a:rPr lang="ko-KR" altLang="en-US"/>
              <a:pPr>
                <a:defRPr/>
              </a:pPr>
              <a:t>‹#›</a:t>
            </a:fld>
            <a:endParaRPr lang="en-US" altLang="ko-KR"/>
          </a:p>
        </p:txBody>
      </p:sp>
    </p:spTree>
    <p:extLst>
      <p:ext uri="{BB962C8B-B14F-4D97-AF65-F5344CB8AC3E}">
        <p14:creationId xmlns:p14="http://schemas.microsoft.com/office/powerpoint/2010/main" val="96060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r>
              <a:rPr lang="zh-CN" altLang="en-US"/>
              <a:t>现代电子技术与系统</a:t>
            </a:r>
          </a:p>
        </p:txBody>
      </p:sp>
      <p:sp>
        <p:nvSpPr>
          <p:cNvPr id="8" name="Rectangle 5"/>
          <p:cNvSpPr>
            <a:spLocks noGrp="1" noChangeArrowheads="1"/>
          </p:cNvSpPr>
          <p:nvPr>
            <p:ph type="ftr" sz="quarter" idx="11"/>
          </p:nvPr>
        </p:nvSpPr>
        <p:spPr/>
        <p:txBody>
          <a:bodyPr/>
          <a:lstStyle>
            <a:lvl1pPr>
              <a:defRPr/>
            </a:lvl1pPr>
          </a:lstStyle>
          <a:p>
            <a:pPr>
              <a:defRPr/>
            </a:pPr>
            <a:r>
              <a:rPr lang="zh-CN" altLang="en-US"/>
              <a:t>华东理工大学电子与通信工程系</a:t>
            </a:r>
          </a:p>
        </p:txBody>
      </p:sp>
      <p:sp>
        <p:nvSpPr>
          <p:cNvPr id="9" name="Rectangle 6"/>
          <p:cNvSpPr>
            <a:spLocks noGrp="1" noChangeArrowheads="1"/>
          </p:cNvSpPr>
          <p:nvPr>
            <p:ph type="sldNum" sz="quarter" idx="12"/>
          </p:nvPr>
        </p:nvSpPr>
        <p:spPr/>
        <p:txBody>
          <a:bodyPr/>
          <a:lstStyle>
            <a:lvl1pPr>
              <a:defRPr/>
            </a:lvl1pPr>
          </a:lstStyle>
          <a:p>
            <a:pPr>
              <a:defRPr/>
            </a:pPr>
            <a:fld id="{FEF9EEF5-7891-44DE-AA07-D237649560FB}"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r>
              <a:rPr lang="zh-CN" altLang="en-US"/>
              <a:t>现代电子技术与系统</a:t>
            </a:r>
          </a:p>
        </p:txBody>
      </p:sp>
      <p:sp>
        <p:nvSpPr>
          <p:cNvPr id="4" name="Rectangle 5"/>
          <p:cNvSpPr>
            <a:spLocks noGrp="1" noChangeArrowheads="1"/>
          </p:cNvSpPr>
          <p:nvPr>
            <p:ph type="ftr" sz="quarter" idx="11"/>
          </p:nvPr>
        </p:nvSpPr>
        <p:spPr/>
        <p:txBody>
          <a:bodyPr/>
          <a:lstStyle>
            <a:lvl1pPr>
              <a:defRPr/>
            </a:lvl1pPr>
          </a:lstStyle>
          <a:p>
            <a:pPr>
              <a:defRPr/>
            </a:pPr>
            <a:r>
              <a:rPr lang="zh-CN" altLang="en-US"/>
              <a:t>华东理工大学电子与通信工程系</a:t>
            </a:r>
          </a:p>
        </p:txBody>
      </p:sp>
      <p:sp>
        <p:nvSpPr>
          <p:cNvPr id="5" name="Rectangle 6"/>
          <p:cNvSpPr>
            <a:spLocks noGrp="1" noChangeArrowheads="1"/>
          </p:cNvSpPr>
          <p:nvPr>
            <p:ph type="sldNum" sz="quarter" idx="12"/>
          </p:nvPr>
        </p:nvSpPr>
        <p:spPr/>
        <p:txBody>
          <a:bodyPr/>
          <a:lstStyle>
            <a:lvl1pPr>
              <a:defRPr/>
            </a:lvl1pPr>
          </a:lstStyle>
          <a:p>
            <a:pPr>
              <a:defRPr/>
            </a:pPr>
            <a:fld id="{1B81B652-957F-4C95-81F5-9A26783D4599}"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r>
              <a:rPr lang="zh-CN" altLang="en-US"/>
              <a:t>现代电子技术与系统</a:t>
            </a:r>
          </a:p>
        </p:txBody>
      </p:sp>
      <p:sp>
        <p:nvSpPr>
          <p:cNvPr id="3" name="Rectangle 5"/>
          <p:cNvSpPr>
            <a:spLocks noGrp="1" noChangeArrowheads="1"/>
          </p:cNvSpPr>
          <p:nvPr>
            <p:ph type="ftr" sz="quarter" idx="11"/>
          </p:nvPr>
        </p:nvSpPr>
        <p:spPr/>
        <p:txBody>
          <a:bodyPr/>
          <a:lstStyle>
            <a:lvl1pPr>
              <a:defRPr/>
            </a:lvl1pPr>
          </a:lstStyle>
          <a:p>
            <a:pPr>
              <a:defRPr/>
            </a:pPr>
            <a:r>
              <a:rPr lang="zh-CN" altLang="en-US"/>
              <a:t>华东理工大学电子与通信工程系</a:t>
            </a:r>
          </a:p>
        </p:txBody>
      </p:sp>
      <p:sp>
        <p:nvSpPr>
          <p:cNvPr id="4" name="Rectangle 6"/>
          <p:cNvSpPr>
            <a:spLocks noGrp="1" noChangeArrowheads="1"/>
          </p:cNvSpPr>
          <p:nvPr>
            <p:ph type="sldNum" sz="quarter" idx="12"/>
          </p:nvPr>
        </p:nvSpPr>
        <p:spPr/>
        <p:txBody>
          <a:bodyPr/>
          <a:lstStyle>
            <a:lvl1pPr>
              <a:defRPr/>
            </a:lvl1pPr>
          </a:lstStyle>
          <a:p>
            <a:pPr>
              <a:defRPr/>
            </a:pPr>
            <a:fld id="{81296760-30C4-4E6C-BD02-1373C5825447}"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r>
              <a:rPr lang="zh-CN" altLang="en-US"/>
              <a:t>现代电子技术与系统</a:t>
            </a:r>
          </a:p>
        </p:txBody>
      </p:sp>
      <p:sp>
        <p:nvSpPr>
          <p:cNvPr id="6" name="Rectangle 5"/>
          <p:cNvSpPr>
            <a:spLocks noGrp="1" noChangeArrowheads="1"/>
          </p:cNvSpPr>
          <p:nvPr>
            <p:ph type="ftr" sz="quarter" idx="11"/>
          </p:nvPr>
        </p:nvSpPr>
        <p:spPr/>
        <p:txBody>
          <a:bodyPr/>
          <a:lstStyle>
            <a:lvl1pPr>
              <a:defRPr/>
            </a:lvl1pPr>
          </a:lstStyle>
          <a:p>
            <a:pPr>
              <a:defRPr/>
            </a:pPr>
            <a:r>
              <a:rPr lang="zh-CN" altLang="en-US"/>
              <a:t>华东理工大学电子与通信工程系</a:t>
            </a:r>
          </a:p>
        </p:txBody>
      </p:sp>
      <p:sp>
        <p:nvSpPr>
          <p:cNvPr id="7" name="Rectangle 6"/>
          <p:cNvSpPr>
            <a:spLocks noGrp="1" noChangeArrowheads="1"/>
          </p:cNvSpPr>
          <p:nvPr>
            <p:ph type="sldNum" sz="quarter" idx="12"/>
          </p:nvPr>
        </p:nvSpPr>
        <p:spPr/>
        <p:txBody>
          <a:bodyPr/>
          <a:lstStyle>
            <a:lvl1pPr>
              <a:defRPr/>
            </a:lvl1pPr>
          </a:lstStyle>
          <a:p>
            <a:pPr>
              <a:defRPr/>
            </a:pPr>
            <a:fld id="{34F4D9E5-E556-4C3A-8E8D-907F6EB97037}"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r>
              <a:rPr lang="zh-CN" altLang="en-US"/>
              <a:t>现代电子技术与系统</a:t>
            </a:r>
          </a:p>
        </p:txBody>
      </p:sp>
      <p:sp>
        <p:nvSpPr>
          <p:cNvPr id="6" name="Rectangle 5"/>
          <p:cNvSpPr>
            <a:spLocks noGrp="1" noChangeArrowheads="1"/>
          </p:cNvSpPr>
          <p:nvPr>
            <p:ph type="ftr" sz="quarter" idx="11"/>
          </p:nvPr>
        </p:nvSpPr>
        <p:spPr/>
        <p:txBody>
          <a:bodyPr/>
          <a:lstStyle>
            <a:lvl1pPr>
              <a:defRPr/>
            </a:lvl1pPr>
          </a:lstStyle>
          <a:p>
            <a:pPr>
              <a:defRPr/>
            </a:pPr>
            <a:r>
              <a:rPr lang="zh-CN" altLang="en-US"/>
              <a:t>华东理工大学电子与通信工程系</a:t>
            </a:r>
          </a:p>
        </p:txBody>
      </p:sp>
      <p:sp>
        <p:nvSpPr>
          <p:cNvPr id="7" name="Rectangle 6"/>
          <p:cNvSpPr>
            <a:spLocks noGrp="1" noChangeArrowheads="1"/>
          </p:cNvSpPr>
          <p:nvPr>
            <p:ph type="sldNum" sz="quarter" idx="12"/>
          </p:nvPr>
        </p:nvSpPr>
        <p:spPr/>
        <p:txBody>
          <a:bodyPr/>
          <a:lstStyle>
            <a:lvl1pPr>
              <a:defRPr/>
            </a:lvl1pPr>
          </a:lstStyle>
          <a:p>
            <a:pPr>
              <a:defRPr/>
            </a:pPr>
            <a:fld id="{5BD21471-F912-4DFC-A132-5EE561A7A742}"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4.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1026" name="Freeform 16"/>
          <p:cNvSpPr/>
          <p:nvPr/>
        </p:nvSpPr>
        <p:spPr bwMode="gray">
          <a:xfrm>
            <a:off x="1" y="360363"/>
            <a:ext cx="12198351" cy="900112"/>
          </a:xfrm>
          <a:custGeom>
            <a:avLst/>
            <a:gdLst>
              <a:gd name="T0" fmla="*/ 0 w 5763"/>
              <a:gd name="T1" fmla="*/ 2147483647 h 567"/>
              <a:gd name="T2" fmla="*/ 2147483647 w 5763"/>
              <a:gd name="T3" fmla="*/ 2147483647 h 567"/>
              <a:gd name="T4" fmla="*/ 2147483647 w 5763"/>
              <a:gd name="T5" fmla="*/ 0 h 567"/>
              <a:gd name="T6" fmla="*/ 2147483647 w 5763"/>
              <a:gd name="T7" fmla="*/ 0 h 567"/>
              <a:gd name="T8" fmla="*/ 2147483647 w 5763"/>
              <a:gd name="T9" fmla="*/ 2147483647 h 567"/>
              <a:gd name="T10" fmla="*/ 2147483647 w 5763"/>
              <a:gd name="T11" fmla="*/ 2147483647 h 567"/>
              <a:gd name="T12" fmla="*/ 2147483647 w 5763"/>
              <a:gd name="T13" fmla="*/ 2147483647 h 567"/>
              <a:gd name="T14" fmla="*/ 2147483647 w 5763"/>
              <a:gd name="T15" fmla="*/ 2147483647 h 56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3" h="567">
                <a:moveTo>
                  <a:pt x="0" y="368"/>
                </a:moveTo>
                <a:lnTo>
                  <a:pt x="440" y="368"/>
                </a:lnTo>
                <a:lnTo>
                  <a:pt x="777" y="0"/>
                </a:lnTo>
                <a:lnTo>
                  <a:pt x="2162" y="0"/>
                </a:lnTo>
                <a:lnTo>
                  <a:pt x="2265" y="116"/>
                </a:lnTo>
                <a:lnTo>
                  <a:pt x="5756" y="112"/>
                </a:lnTo>
                <a:lnTo>
                  <a:pt x="5763" y="567"/>
                </a:lnTo>
                <a:lnTo>
                  <a:pt x="6" y="556"/>
                </a:lnTo>
              </a:path>
            </a:pathLst>
          </a:custGeom>
          <a:solidFill>
            <a:schemeClr val="bg2"/>
          </a:solidFill>
          <a:ln>
            <a:noFill/>
          </a:ln>
          <a:effectLst/>
          <a:extLst>
            <a:ext uri="{91240B29-F687-4F45-9708-019B960494DF}">
              <a14:hiddenLine xmlns:a14="http://schemas.microsoft.com/office/drawing/2010/main" w="9525">
                <a:solidFill>
                  <a:schemeClr val="bg1"/>
                </a:solidFill>
                <a:round/>
              </a14:hiddenLine>
            </a:ext>
            <a:ext uri="{AF507438-7753-43E0-B8FC-AC1667EBCBE1}">
              <a14:hiddenEffects xmlns:a14="http://schemas.microsoft.com/office/drawing/2010/main">
                <a:effectLst>
                  <a:outerShdw dist="77251" dir="4832261" algn="ctr" rotWithShape="0">
                    <a:srgbClr val="000066">
                      <a:alpha val="18999"/>
                    </a:srgbClr>
                  </a:outerShdw>
                </a:effectLst>
              </a14:hiddenEffects>
            </a:ext>
          </a:extLst>
        </p:spPr>
        <p:txBody>
          <a:bodyPr/>
          <a:lstStyle/>
          <a:p>
            <a:endParaRPr lang="zh-CN" altLang="en-US" sz="2000"/>
          </a:p>
        </p:txBody>
      </p:sp>
      <p:sp>
        <p:nvSpPr>
          <p:cNvPr id="1027" name="Freeform 15" descr="01b_img(Global Digtal Desigm(imageState)"/>
          <p:cNvSpPr/>
          <p:nvPr/>
        </p:nvSpPr>
        <p:spPr bwMode="gray">
          <a:xfrm>
            <a:off x="-12700" y="336550"/>
            <a:ext cx="12242800" cy="838200"/>
          </a:xfrm>
          <a:custGeom>
            <a:avLst/>
            <a:gdLst>
              <a:gd name="T0" fmla="*/ 2147483647 w 5784"/>
              <a:gd name="T1" fmla="*/ 2147483647 h 528"/>
              <a:gd name="T2" fmla="*/ 2147483647 w 5784"/>
              <a:gd name="T3" fmla="*/ 2147483647 h 528"/>
              <a:gd name="T4" fmla="*/ 2147483647 w 5784"/>
              <a:gd name="T5" fmla="*/ 0 h 528"/>
              <a:gd name="T6" fmla="*/ 2147483647 w 5784"/>
              <a:gd name="T7" fmla="*/ 2147483647 h 528"/>
              <a:gd name="T8" fmla="*/ 2147483647 w 5784"/>
              <a:gd name="T9" fmla="*/ 2147483647 h 528"/>
              <a:gd name="T10" fmla="*/ 2147483647 w 5784"/>
              <a:gd name="T11" fmla="*/ 2147483647 h 528"/>
              <a:gd name="T12" fmla="*/ 0 w 5784"/>
              <a:gd name="T13" fmla="*/ 2147483647 h 528"/>
              <a:gd name="T14" fmla="*/ 0 w 5784"/>
              <a:gd name="T15" fmla="*/ 2147483647 h 5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84" h="528">
                <a:moveTo>
                  <a:pt x="449" y="370"/>
                </a:moveTo>
                <a:lnTo>
                  <a:pt x="768" y="1"/>
                </a:lnTo>
                <a:lnTo>
                  <a:pt x="2158" y="0"/>
                </a:lnTo>
                <a:lnTo>
                  <a:pt x="2258" y="115"/>
                </a:lnTo>
                <a:lnTo>
                  <a:pt x="5784" y="115"/>
                </a:lnTo>
                <a:lnTo>
                  <a:pt x="5779" y="528"/>
                </a:lnTo>
                <a:lnTo>
                  <a:pt x="0" y="519"/>
                </a:lnTo>
                <a:lnTo>
                  <a:pt x="0" y="371"/>
                </a:lnTo>
              </a:path>
            </a:pathLst>
          </a:custGeom>
          <a:blipFill dpi="0" rotWithShape="1">
            <a:blip r:embed="rId20"/>
            <a:srcRect/>
            <a:stretch>
              <a:fillRect/>
            </a:stretch>
          </a:blipFill>
          <a:ln>
            <a:noFill/>
          </a:ln>
          <a:effectLst/>
          <a:extLst>
            <a:ext uri="{91240B29-F687-4F45-9708-019B960494DF}">
              <a14:hiddenLine xmlns:a14="http://schemas.microsoft.com/office/drawing/2010/main" w="9525">
                <a:solidFill>
                  <a:schemeClr val="bg1"/>
                </a:solidFill>
                <a:round/>
              </a14:hiddenLine>
            </a:ext>
            <a:ext uri="{AF507438-7753-43E0-B8FC-AC1667EBCBE1}">
              <a14:hiddenEffects xmlns:a14="http://schemas.microsoft.com/office/drawing/2010/main">
                <a:effectLst>
                  <a:outerShdw dist="77251" dir="16767739" algn="ctr" rotWithShape="0">
                    <a:schemeClr val="bg2"/>
                  </a:outerShdw>
                </a:effectLst>
              </a14:hiddenEffects>
            </a:ext>
          </a:extLst>
        </p:spPr>
        <p:txBody>
          <a:bodyPr/>
          <a:lstStyle/>
          <a:p>
            <a:endParaRPr lang="zh-CN" altLang="en-US" sz="2000"/>
          </a:p>
        </p:txBody>
      </p:sp>
      <p:sp>
        <p:nvSpPr>
          <p:cNvPr id="1028" name="Rectangle 3"/>
          <p:cNvSpPr>
            <a:spLocks noGrp="1" noChangeArrowheads="1"/>
          </p:cNvSpPr>
          <p:nvPr>
            <p:ph type="body" idx="1"/>
          </p:nvPr>
        </p:nvSpPr>
        <p:spPr bwMode="auto">
          <a:xfrm>
            <a:off x="609600" y="1371600"/>
            <a:ext cx="10972800" cy="513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 name="Rectangle 4"/>
          <p:cNvSpPr>
            <a:spLocks noGrp="1" noChangeArrowheads="1"/>
          </p:cNvSpPr>
          <p:nvPr>
            <p:ph type="dt" sz="half" idx="2"/>
          </p:nvPr>
        </p:nvSpPr>
        <p:spPr bwMode="auto">
          <a:xfrm>
            <a:off x="9347200" y="228601"/>
            <a:ext cx="28448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b="1" i="1">
                <a:latin typeface="+mj-lt"/>
                <a:ea typeface="黑体" panose="02010600030101010101" pitchFamily="49" charset="-122"/>
              </a:defRPr>
            </a:lvl1pPr>
          </a:lstStyle>
          <a:p>
            <a:pPr>
              <a:defRPr/>
            </a:pPr>
            <a:r>
              <a:rPr lang="zh-CN" altLang="en-US"/>
              <a:t>现代电子技术与系统</a:t>
            </a:r>
          </a:p>
        </p:txBody>
      </p:sp>
      <p:sp>
        <p:nvSpPr>
          <p:cNvPr id="1029" name="Rectangle 5"/>
          <p:cNvSpPr>
            <a:spLocks noGrp="1" noChangeArrowheads="1"/>
          </p:cNvSpPr>
          <p:nvPr>
            <p:ph type="ftr" sz="quarter" idx="3"/>
          </p:nvPr>
        </p:nvSpPr>
        <p:spPr bwMode="auto">
          <a:xfrm>
            <a:off x="7213600" y="6537326"/>
            <a:ext cx="43688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1" i="1">
                <a:latin typeface="+mj-lt"/>
                <a:ea typeface="楷体" panose="02010609060101010101" pitchFamily="49" charset="-122"/>
              </a:defRPr>
            </a:lvl1pPr>
          </a:lstStyle>
          <a:p>
            <a:pPr>
              <a:defRPr/>
            </a:pPr>
            <a:r>
              <a:rPr lang="zh-CN" altLang="en-US"/>
              <a:t>华东理工大学电子与通信工程系</a:t>
            </a:r>
          </a:p>
        </p:txBody>
      </p:sp>
      <p:sp>
        <p:nvSpPr>
          <p:cNvPr id="1030" name="Rectangle 6"/>
          <p:cNvSpPr>
            <a:spLocks noGrp="1" noChangeArrowheads="1"/>
          </p:cNvSpPr>
          <p:nvPr>
            <p:ph type="sldNum" sz="quarter" idx="4"/>
          </p:nvPr>
        </p:nvSpPr>
        <p:spPr bwMode="auto">
          <a:xfrm>
            <a:off x="4895851" y="6537326"/>
            <a:ext cx="28448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00" b="1">
                <a:latin typeface="+mj-lt"/>
                <a:ea typeface="宋体" panose="02010600030101010101" pitchFamily="2" charset="-122"/>
              </a:defRPr>
            </a:lvl1pPr>
          </a:lstStyle>
          <a:p>
            <a:pPr>
              <a:defRPr/>
            </a:pPr>
            <a:fld id="{2953239C-CF30-427A-B3CE-C3657B12F436}" type="slidenum">
              <a:rPr lang="zh-CN" altLang="en-US"/>
              <a:pPr>
                <a:defRPr/>
              </a:pPr>
              <a:t>‹#›</a:t>
            </a:fld>
            <a:endParaRPr lang="en-US" altLang="zh-CN"/>
          </a:p>
        </p:txBody>
      </p:sp>
      <p:sp>
        <p:nvSpPr>
          <p:cNvPr id="1032" name="Rectangle 2"/>
          <p:cNvSpPr>
            <a:spLocks noGrp="1" noChangeArrowheads="1"/>
          </p:cNvSpPr>
          <p:nvPr>
            <p:ph type="title"/>
          </p:nvPr>
        </p:nvSpPr>
        <p:spPr bwMode="white">
          <a:xfrm>
            <a:off x="812800" y="579438"/>
            <a:ext cx="10464800"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zh-CN"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p:txStyles>
    <p:titleStyle>
      <a:lvl1pPr algn="ctr"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Verdana" panose="020B0604030504040204" pitchFamily="34" charset="0"/>
        </a:defRPr>
      </a:lvl2pPr>
      <a:lvl3pPr algn="ctr" rtl="0" eaLnBrk="0" fontAlgn="base" hangingPunct="0">
        <a:spcBef>
          <a:spcPct val="0"/>
        </a:spcBef>
        <a:spcAft>
          <a:spcPct val="0"/>
        </a:spcAft>
        <a:defRPr sz="3200">
          <a:solidFill>
            <a:schemeClr val="bg1"/>
          </a:solidFill>
          <a:latin typeface="Verdana" panose="020B0604030504040204" pitchFamily="34" charset="0"/>
        </a:defRPr>
      </a:lvl3pPr>
      <a:lvl4pPr algn="ctr" rtl="0" eaLnBrk="0" fontAlgn="base" hangingPunct="0">
        <a:spcBef>
          <a:spcPct val="0"/>
        </a:spcBef>
        <a:spcAft>
          <a:spcPct val="0"/>
        </a:spcAft>
        <a:defRPr sz="3200">
          <a:solidFill>
            <a:schemeClr val="bg1"/>
          </a:solidFill>
          <a:latin typeface="Verdana" panose="020B0604030504040204" pitchFamily="34" charset="0"/>
        </a:defRPr>
      </a:lvl4pPr>
      <a:lvl5pPr algn="ctr" rtl="0" eaLnBrk="0" fontAlgn="base" hangingPunct="0">
        <a:spcBef>
          <a:spcPct val="0"/>
        </a:spcBef>
        <a:spcAft>
          <a:spcPct val="0"/>
        </a:spcAft>
        <a:defRPr sz="3200">
          <a:solidFill>
            <a:schemeClr val="bg1"/>
          </a:solidFill>
          <a:latin typeface="Verdana" panose="020B0604030504040204" pitchFamily="34" charset="0"/>
        </a:defRPr>
      </a:lvl5pPr>
      <a:lvl6pPr marL="457200" algn="ctr" rtl="0" fontAlgn="base">
        <a:spcBef>
          <a:spcPct val="0"/>
        </a:spcBef>
        <a:spcAft>
          <a:spcPct val="0"/>
        </a:spcAft>
        <a:defRPr sz="3200">
          <a:solidFill>
            <a:schemeClr val="bg1"/>
          </a:solidFill>
          <a:latin typeface="Verdana" panose="020B0604030504040204" pitchFamily="34" charset="0"/>
        </a:defRPr>
      </a:lvl6pPr>
      <a:lvl7pPr marL="914400" algn="ctr" rtl="0" fontAlgn="base">
        <a:spcBef>
          <a:spcPct val="0"/>
        </a:spcBef>
        <a:spcAft>
          <a:spcPct val="0"/>
        </a:spcAft>
        <a:defRPr sz="3200">
          <a:solidFill>
            <a:schemeClr val="bg1"/>
          </a:solidFill>
          <a:latin typeface="Verdana" panose="020B0604030504040204" pitchFamily="34" charset="0"/>
        </a:defRPr>
      </a:lvl7pPr>
      <a:lvl8pPr marL="1371600" algn="ctr" rtl="0" fontAlgn="base">
        <a:spcBef>
          <a:spcPct val="0"/>
        </a:spcBef>
        <a:spcAft>
          <a:spcPct val="0"/>
        </a:spcAft>
        <a:defRPr sz="3200">
          <a:solidFill>
            <a:schemeClr val="bg1"/>
          </a:solidFill>
          <a:latin typeface="Verdana" panose="020B0604030504040204" pitchFamily="34" charset="0"/>
        </a:defRPr>
      </a:lvl8pPr>
      <a:lvl9pPr marL="1828800" algn="ctr" rtl="0" fontAlgn="base">
        <a:spcBef>
          <a:spcPct val="0"/>
        </a:spcBef>
        <a:spcAft>
          <a:spcPct val="0"/>
        </a:spcAft>
        <a:defRPr sz="3200">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78"/>
            </a:gs>
            <a:gs pos="100000">
              <a:srgbClr val="0000C8"/>
            </a:gs>
          </a:gsLst>
          <a:lin ang="5400000" scaled="1"/>
        </a:gradFill>
        <a:effectLst/>
      </p:bgPr>
    </p:bg>
    <p:spTree>
      <p:nvGrpSpPr>
        <p:cNvPr id="1" name=""/>
        <p:cNvGrpSpPr/>
        <p:nvPr/>
      </p:nvGrpSpPr>
      <p:grpSpPr>
        <a:xfrm>
          <a:off x="0" y="0"/>
          <a:ext cx="0" cy="0"/>
          <a:chOff x="0" y="0"/>
          <a:chExt cx="0" cy="0"/>
        </a:xfrm>
      </p:grpSpPr>
      <p:grpSp>
        <p:nvGrpSpPr>
          <p:cNvPr id="29698" name="Group 453"/>
          <p:cNvGrpSpPr/>
          <p:nvPr userDrawn="1"/>
        </p:nvGrpSpPr>
        <p:grpSpPr bwMode="auto">
          <a:xfrm>
            <a:off x="1217084" y="288925"/>
            <a:ext cx="10974917" cy="795338"/>
            <a:chOff x="575" y="182"/>
            <a:chExt cx="5185" cy="501"/>
          </a:xfrm>
        </p:grpSpPr>
        <p:sp>
          <p:nvSpPr>
            <p:cNvPr id="12734" name="Rectangle 446"/>
            <p:cNvSpPr>
              <a:spLocks noChangeArrowheads="1"/>
            </p:cNvSpPr>
            <p:nvPr userDrawn="1"/>
          </p:nvSpPr>
          <p:spPr bwMode="gray">
            <a:xfrm>
              <a:off x="575" y="199"/>
              <a:ext cx="5185" cy="252"/>
            </a:xfrm>
            <a:prstGeom prst="rect">
              <a:avLst/>
            </a:prstGeom>
            <a:gradFill rotWithShape="0">
              <a:gsLst>
                <a:gs pos="0">
                  <a:schemeClr val="hlink"/>
                </a:gs>
                <a:gs pos="100000">
                  <a:schemeClr val="hlink">
                    <a:gamma/>
                    <a:shade val="46275"/>
                    <a:invGamma/>
                  </a:schemeClr>
                </a:gs>
              </a:gsLst>
              <a:lin ang="5400000" scaled="1"/>
            </a:gradFill>
            <a:ln w="9525">
              <a:noFill/>
              <a:miter lim="800000"/>
            </a:ln>
            <a:effectLst/>
          </p:spPr>
          <p:txBody>
            <a:bodyPr anchor="ctr">
              <a:spAutoFit/>
            </a:bodyPr>
            <a:lstStyle/>
            <a:p>
              <a:pPr algn="r" eaLnBrk="0" hangingPunct="0">
                <a:lnSpc>
                  <a:spcPct val="100000"/>
                </a:lnSpc>
                <a:spcBef>
                  <a:spcPct val="0"/>
                </a:spcBef>
                <a:defRPr/>
              </a:pPr>
              <a:endParaRPr lang="zh-CN" altLang="en-US" sz="2000" u="sng">
                <a:solidFill>
                  <a:schemeClr val="accent1"/>
                </a:solidFill>
                <a:latin typeface="Lucida Sans Unicode" panose="020B0602030504020204" pitchFamily="34" charset="0"/>
                <a:ea typeface="Gulim" panose="020B0600000101010101" pitchFamily="50" charset="-127"/>
              </a:endParaRPr>
            </a:p>
          </p:txBody>
        </p:sp>
        <p:sp>
          <p:nvSpPr>
            <p:cNvPr id="12739" name="AutoShape 451"/>
            <p:cNvSpPr>
              <a:spLocks noChangeArrowheads="1"/>
            </p:cNvSpPr>
            <p:nvPr userDrawn="1"/>
          </p:nvSpPr>
          <p:spPr bwMode="gray">
            <a:xfrm>
              <a:off x="834" y="182"/>
              <a:ext cx="173" cy="501"/>
            </a:xfrm>
            <a:prstGeom prst="diamond">
              <a:avLst/>
            </a:prstGeom>
            <a:solidFill>
              <a:schemeClr val="bg1"/>
            </a:solidFill>
            <a:ln w="9525">
              <a:noFill/>
              <a:miter lim="800000"/>
            </a:ln>
            <a:effectLst/>
          </p:spPr>
          <p:txBody>
            <a:bodyPr wrap="none" anchor="ctr">
              <a:spAutoFit/>
            </a:bodyPr>
            <a:lstStyle/>
            <a:p>
              <a:pPr algn="r" eaLnBrk="0" hangingPunct="0">
                <a:lnSpc>
                  <a:spcPct val="100000"/>
                </a:lnSpc>
                <a:spcBef>
                  <a:spcPct val="0"/>
                </a:spcBef>
                <a:defRPr/>
              </a:pPr>
              <a:endParaRPr lang="zh-CN" altLang="en-US" sz="2000" u="sng">
                <a:solidFill>
                  <a:schemeClr val="accent1"/>
                </a:solidFill>
                <a:latin typeface="Lucida Sans Unicode" panose="020B0602030504020204" pitchFamily="34" charset="0"/>
                <a:ea typeface="Gulim" panose="020B0600000101010101" pitchFamily="50" charset="-127"/>
              </a:endParaRPr>
            </a:p>
          </p:txBody>
        </p:sp>
      </p:grpSp>
      <p:sp>
        <p:nvSpPr>
          <p:cNvPr id="129034" name="Rectangle 21"/>
          <p:cNvSpPr>
            <a:spLocks noGrp="1" noChangeArrowheads="1"/>
          </p:cNvSpPr>
          <p:nvPr>
            <p:ph type="title"/>
          </p:nvPr>
        </p:nvSpPr>
        <p:spPr bwMode="white">
          <a:xfrm>
            <a:off x="2336800" y="304800"/>
            <a:ext cx="9144000" cy="609600"/>
          </a:xfrm>
          <a:prstGeom prst="rect">
            <a:avLst/>
          </a:prstGeom>
          <a:noFill/>
          <a:ln w="9525">
            <a:noFill/>
            <a:miter lim="800000"/>
          </a:ln>
        </p:spPr>
        <p:txBody>
          <a:bodyPr vert="horz" wrap="square" lIns="91440" tIns="45720" rIns="91440" bIns="45720" numCol="1" anchor="ctr" anchorCtr="0" compatLnSpc="1"/>
          <a:lstStyle/>
          <a:p>
            <a:pPr lvl="0"/>
            <a:r>
              <a:rPr lang="en-US" altLang="ko-KR" smtClean="0"/>
              <a:t>Click to edit Master title stylea</a:t>
            </a:r>
          </a:p>
        </p:txBody>
      </p:sp>
      <p:grpSp>
        <p:nvGrpSpPr>
          <p:cNvPr id="29700" name="Group 442"/>
          <p:cNvGrpSpPr/>
          <p:nvPr userDrawn="1"/>
        </p:nvGrpSpPr>
        <p:grpSpPr bwMode="auto">
          <a:xfrm>
            <a:off x="222263" y="-126999"/>
            <a:ext cx="1305985" cy="1336676"/>
            <a:chOff x="4905" y="92"/>
            <a:chExt cx="617" cy="842"/>
          </a:xfrm>
        </p:grpSpPr>
        <p:grpSp>
          <p:nvGrpSpPr>
            <p:cNvPr id="29709" name="Group 428"/>
            <p:cNvGrpSpPr/>
            <p:nvPr userDrawn="1"/>
          </p:nvGrpSpPr>
          <p:grpSpPr bwMode="auto">
            <a:xfrm>
              <a:off x="5182" y="146"/>
              <a:ext cx="340" cy="788"/>
              <a:chOff x="3238" y="1894"/>
              <a:chExt cx="602" cy="1396"/>
            </a:xfrm>
          </p:grpSpPr>
          <p:sp>
            <p:nvSpPr>
              <p:cNvPr id="12717" name="Oval 429"/>
              <p:cNvSpPr>
                <a:spLocks noChangeArrowheads="1"/>
              </p:cNvSpPr>
              <p:nvPr userDrawn="1"/>
            </p:nvSpPr>
            <p:spPr bwMode="gray">
              <a:xfrm>
                <a:off x="3238" y="1894"/>
                <a:ext cx="217" cy="628"/>
              </a:xfrm>
              <a:prstGeom prst="ellipse">
                <a:avLst/>
              </a:prstGeom>
              <a:solidFill>
                <a:schemeClr val="accent2"/>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spcBef>
                    <a:spcPct val="0"/>
                  </a:spcBef>
                  <a:defRPr/>
                </a:pPr>
                <a:endParaRPr lang="zh-CN" altLang="en-US" sz="2000" u="sng">
                  <a:solidFill>
                    <a:schemeClr val="accent1"/>
                  </a:solidFill>
                  <a:latin typeface="Lucida Sans Unicode" panose="020B0602030504020204" pitchFamily="34" charset="0"/>
                  <a:ea typeface="Gulim" panose="020B0600000101010101" pitchFamily="50" charset="-127"/>
                </a:endParaRPr>
              </a:p>
            </p:txBody>
          </p:sp>
          <p:sp>
            <p:nvSpPr>
              <p:cNvPr id="12718" name="Oval 430"/>
              <p:cNvSpPr>
                <a:spLocks noChangeArrowheads="1"/>
              </p:cNvSpPr>
              <p:nvPr userDrawn="1"/>
            </p:nvSpPr>
            <p:spPr bwMode="gray">
              <a:xfrm>
                <a:off x="3431" y="2086"/>
                <a:ext cx="217" cy="628"/>
              </a:xfrm>
              <a:prstGeom prst="ellipse">
                <a:avLst/>
              </a:prstGeom>
              <a:solidFill>
                <a:schemeClr val="accent2"/>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spcBef>
                    <a:spcPct val="0"/>
                  </a:spcBef>
                  <a:defRPr/>
                </a:pPr>
                <a:endParaRPr lang="zh-CN" altLang="en-US" sz="2000" u="sng">
                  <a:solidFill>
                    <a:schemeClr val="accent1"/>
                  </a:solidFill>
                  <a:latin typeface="Lucida Sans Unicode" panose="020B0602030504020204" pitchFamily="34" charset="0"/>
                  <a:ea typeface="Gulim" panose="020B0600000101010101" pitchFamily="50" charset="-127"/>
                </a:endParaRPr>
              </a:p>
            </p:txBody>
          </p:sp>
          <p:sp>
            <p:nvSpPr>
              <p:cNvPr id="12719" name="Oval 431"/>
              <p:cNvSpPr>
                <a:spLocks noChangeArrowheads="1"/>
              </p:cNvSpPr>
              <p:nvPr userDrawn="1"/>
            </p:nvSpPr>
            <p:spPr bwMode="gray">
              <a:xfrm>
                <a:off x="3623" y="2278"/>
                <a:ext cx="217" cy="628"/>
              </a:xfrm>
              <a:prstGeom prst="ellipse">
                <a:avLst/>
              </a:prstGeom>
              <a:solidFill>
                <a:schemeClr val="accent2"/>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spcBef>
                    <a:spcPct val="0"/>
                  </a:spcBef>
                  <a:defRPr/>
                </a:pPr>
                <a:endParaRPr lang="zh-CN" altLang="en-US" sz="2000" u="sng">
                  <a:solidFill>
                    <a:schemeClr val="accent1"/>
                  </a:solidFill>
                  <a:latin typeface="Lucida Sans Unicode" panose="020B0602030504020204" pitchFamily="34" charset="0"/>
                  <a:ea typeface="Gulim" panose="020B0600000101010101" pitchFamily="50" charset="-127"/>
                </a:endParaRPr>
              </a:p>
            </p:txBody>
          </p:sp>
          <p:sp>
            <p:nvSpPr>
              <p:cNvPr id="12720" name="Oval 432"/>
              <p:cNvSpPr>
                <a:spLocks noChangeArrowheads="1"/>
              </p:cNvSpPr>
              <p:nvPr userDrawn="1"/>
            </p:nvSpPr>
            <p:spPr bwMode="gray">
              <a:xfrm>
                <a:off x="3431" y="2471"/>
                <a:ext cx="217" cy="628"/>
              </a:xfrm>
              <a:prstGeom prst="ellipse">
                <a:avLst/>
              </a:prstGeom>
              <a:solidFill>
                <a:schemeClr val="accent2"/>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spcBef>
                    <a:spcPct val="0"/>
                  </a:spcBef>
                  <a:defRPr/>
                </a:pPr>
                <a:endParaRPr lang="zh-CN" altLang="en-US" sz="2000" u="sng">
                  <a:solidFill>
                    <a:schemeClr val="accent1"/>
                  </a:solidFill>
                  <a:latin typeface="Lucida Sans Unicode" panose="020B0602030504020204" pitchFamily="34" charset="0"/>
                  <a:ea typeface="Gulim" panose="020B0600000101010101" pitchFamily="50" charset="-127"/>
                </a:endParaRPr>
              </a:p>
            </p:txBody>
          </p:sp>
          <p:sp>
            <p:nvSpPr>
              <p:cNvPr id="12721" name="Oval 433"/>
              <p:cNvSpPr>
                <a:spLocks noChangeArrowheads="1"/>
              </p:cNvSpPr>
              <p:nvPr userDrawn="1"/>
            </p:nvSpPr>
            <p:spPr bwMode="gray">
              <a:xfrm>
                <a:off x="3238" y="2662"/>
                <a:ext cx="217" cy="628"/>
              </a:xfrm>
              <a:prstGeom prst="ellipse">
                <a:avLst/>
              </a:prstGeom>
              <a:solidFill>
                <a:schemeClr val="accent2"/>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spcBef>
                    <a:spcPct val="0"/>
                  </a:spcBef>
                  <a:defRPr/>
                </a:pPr>
                <a:endParaRPr lang="zh-CN" altLang="en-US" sz="2000" u="sng">
                  <a:solidFill>
                    <a:schemeClr val="accent1"/>
                  </a:solidFill>
                  <a:latin typeface="Lucida Sans Unicode" panose="020B0602030504020204" pitchFamily="34" charset="0"/>
                  <a:ea typeface="Gulim" panose="020B0600000101010101" pitchFamily="50" charset="-127"/>
                </a:endParaRPr>
              </a:p>
            </p:txBody>
          </p:sp>
        </p:grpSp>
        <p:grpSp>
          <p:nvGrpSpPr>
            <p:cNvPr id="29710" name="Group 434"/>
            <p:cNvGrpSpPr/>
            <p:nvPr userDrawn="1"/>
          </p:nvGrpSpPr>
          <p:grpSpPr bwMode="auto">
            <a:xfrm>
              <a:off x="4905" y="92"/>
              <a:ext cx="340" cy="788"/>
              <a:chOff x="3238" y="1894"/>
              <a:chExt cx="602" cy="1396"/>
            </a:xfrm>
          </p:grpSpPr>
          <p:sp>
            <p:nvSpPr>
              <p:cNvPr id="12723" name="Oval 435"/>
              <p:cNvSpPr>
                <a:spLocks noChangeArrowheads="1"/>
              </p:cNvSpPr>
              <p:nvPr userDrawn="1"/>
            </p:nvSpPr>
            <p:spPr bwMode="gray">
              <a:xfrm>
                <a:off x="3238" y="1894"/>
                <a:ext cx="217" cy="628"/>
              </a:xfrm>
              <a:prstGeom prst="ellipse">
                <a:avLst/>
              </a:prstGeom>
              <a:solidFill>
                <a:schemeClr val="accent1"/>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spcBef>
                    <a:spcPct val="0"/>
                  </a:spcBef>
                  <a:defRPr/>
                </a:pPr>
                <a:endParaRPr lang="zh-CN" altLang="en-US" sz="2000" u="sng">
                  <a:solidFill>
                    <a:schemeClr val="accent1"/>
                  </a:solidFill>
                  <a:latin typeface="Lucida Sans Unicode" panose="020B0602030504020204" pitchFamily="34" charset="0"/>
                  <a:ea typeface="Gulim" panose="020B0600000101010101" pitchFamily="50" charset="-127"/>
                </a:endParaRPr>
              </a:p>
            </p:txBody>
          </p:sp>
          <p:sp>
            <p:nvSpPr>
              <p:cNvPr id="12724" name="Oval 436"/>
              <p:cNvSpPr>
                <a:spLocks noChangeArrowheads="1"/>
              </p:cNvSpPr>
              <p:nvPr userDrawn="1"/>
            </p:nvSpPr>
            <p:spPr bwMode="gray">
              <a:xfrm>
                <a:off x="3431" y="2086"/>
                <a:ext cx="217" cy="628"/>
              </a:xfrm>
              <a:prstGeom prst="ellipse">
                <a:avLst/>
              </a:prstGeom>
              <a:solidFill>
                <a:schemeClr val="accent1"/>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spcBef>
                    <a:spcPct val="0"/>
                  </a:spcBef>
                  <a:defRPr/>
                </a:pPr>
                <a:endParaRPr lang="zh-CN" altLang="en-US" sz="2000" u="sng">
                  <a:solidFill>
                    <a:schemeClr val="accent1"/>
                  </a:solidFill>
                  <a:latin typeface="Lucida Sans Unicode" panose="020B0602030504020204" pitchFamily="34" charset="0"/>
                  <a:ea typeface="Gulim" panose="020B0600000101010101" pitchFamily="50" charset="-127"/>
                </a:endParaRPr>
              </a:p>
            </p:txBody>
          </p:sp>
          <p:sp>
            <p:nvSpPr>
              <p:cNvPr id="12725" name="Oval 437"/>
              <p:cNvSpPr>
                <a:spLocks noChangeArrowheads="1"/>
              </p:cNvSpPr>
              <p:nvPr userDrawn="1"/>
            </p:nvSpPr>
            <p:spPr bwMode="gray">
              <a:xfrm>
                <a:off x="3623" y="2278"/>
                <a:ext cx="217" cy="628"/>
              </a:xfrm>
              <a:prstGeom prst="ellipse">
                <a:avLst/>
              </a:prstGeom>
              <a:solidFill>
                <a:schemeClr val="accent1"/>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spcBef>
                    <a:spcPct val="0"/>
                  </a:spcBef>
                  <a:defRPr/>
                </a:pPr>
                <a:endParaRPr lang="zh-CN" altLang="en-US" sz="2000" u="sng">
                  <a:solidFill>
                    <a:schemeClr val="accent1"/>
                  </a:solidFill>
                  <a:latin typeface="Lucida Sans Unicode" panose="020B0602030504020204" pitchFamily="34" charset="0"/>
                  <a:ea typeface="Gulim" panose="020B0600000101010101" pitchFamily="50" charset="-127"/>
                </a:endParaRPr>
              </a:p>
            </p:txBody>
          </p:sp>
          <p:sp>
            <p:nvSpPr>
              <p:cNvPr id="12726" name="Oval 438"/>
              <p:cNvSpPr>
                <a:spLocks noChangeArrowheads="1"/>
              </p:cNvSpPr>
              <p:nvPr userDrawn="1"/>
            </p:nvSpPr>
            <p:spPr bwMode="gray">
              <a:xfrm>
                <a:off x="3431" y="2471"/>
                <a:ext cx="217" cy="628"/>
              </a:xfrm>
              <a:prstGeom prst="ellipse">
                <a:avLst/>
              </a:prstGeom>
              <a:solidFill>
                <a:schemeClr val="accent1"/>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spcBef>
                    <a:spcPct val="0"/>
                  </a:spcBef>
                  <a:defRPr/>
                </a:pPr>
                <a:endParaRPr lang="zh-CN" altLang="en-US" sz="2000" u="sng">
                  <a:solidFill>
                    <a:schemeClr val="accent1"/>
                  </a:solidFill>
                  <a:latin typeface="Lucida Sans Unicode" panose="020B0602030504020204" pitchFamily="34" charset="0"/>
                  <a:ea typeface="Gulim" panose="020B0600000101010101" pitchFamily="50" charset="-127"/>
                </a:endParaRPr>
              </a:p>
            </p:txBody>
          </p:sp>
          <p:sp>
            <p:nvSpPr>
              <p:cNvPr id="12727" name="Oval 439"/>
              <p:cNvSpPr>
                <a:spLocks noChangeArrowheads="1"/>
              </p:cNvSpPr>
              <p:nvPr userDrawn="1"/>
            </p:nvSpPr>
            <p:spPr bwMode="gray">
              <a:xfrm>
                <a:off x="3238" y="2662"/>
                <a:ext cx="217" cy="628"/>
              </a:xfrm>
              <a:prstGeom prst="ellipse">
                <a:avLst/>
              </a:prstGeom>
              <a:solidFill>
                <a:schemeClr val="accent1"/>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spcBef>
                    <a:spcPct val="0"/>
                  </a:spcBef>
                  <a:defRPr/>
                </a:pPr>
                <a:endParaRPr lang="zh-CN" altLang="en-US" sz="2000" u="sng">
                  <a:solidFill>
                    <a:schemeClr val="accent1"/>
                  </a:solidFill>
                  <a:latin typeface="Lucida Sans Unicode" panose="020B0602030504020204" pitchFamily="34" charset="0"/>
                  <a:ea typeface="Gulim" panose="020B0600000101010101" pitchFamily="50" charset="-127"/>
                </a:endParaRPr>
              </a:p>
            </p:txBody>
          </p:sp>
        </p:grpSp>
      </p:grpSp>
      <p:sp>
        <p:nvSpPr>
          <p:cNvPr id="129048" name="Rectangle 22"/>
          <p:cNvSpPr>
            <a:spLocks noGrp="1" noChangeArrowheads="1"/>
          </p:cNvSpPr>
          <p:nvPr>
            <p:ph type="body" idx="1"/>
          </p:nvPr>
        </p:nvSpPr>
        <p:spPr bwMode="auto">
          <a:xfrm>
            <a:off x="1219200" y="1317626"/>
            <a:ext cx="10261600" cy="4778375"/>
          </a:xfrm>
          <a:prstGeom prst="rect">
            <a:avLst/>
          </a:prstGeom>
          <a:noFill/>
          <a:ln w="9525">
            <a:noFill/>
            <a:miter lim="800000"/>
          </a:ln>
        </p:spPr>
        <p:txBody>
          <a:bodyPr vert="horz" wrap="square" lIns="91440" tIns="45720" rIns="91440" bIns="45720" numCol="1" anchor="t" anchorCtr="0" compatLnSpc="1"/>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2313" name="Rectangle 25"/>
          <p:cNvSpPr>
            <a:spLocks noGrp="1" noChangeArrowheads="1"/>
          </p:cNvSpPr>
          <p:nvPr>
            <p:ph type="sldNum" sz="quarter" idx="4"/>
          </p:nvPr>
        </p:nvSpPr>
        <p:spPr bwMode="black">
          <a:xfrm>
            <a:off x="10801352" y="6453188"/>
            <a:ext cx="1162049" cy="3048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defRPr sz="1600">
                <a:solidFill>
                  <a:schemeClr val="accent2"/>
                </a:solidFill>
                <a:latin typeface="Verdana" panose="020B0604030504040204" pitchFamily="34" charset="0"/>
                <a:ea typeface="Gulim" panose="020B0600000101010101" pitchFamily="50" charset="-127"/>
              </a:defRPr>
            </a:lvl1pPr>
          </a:lstStyle>
          <a:p>
            <a:pPr>
              <a:defRPr/>
            </a:pPr>
            <a:fld id="{82328E52-533E-40CA-8FC4-79987E8828B0}" type="slidenum">
              <a:rPr lang="ko-KR" altLang="en-US"/>
              <a:pPr>
                <a:defRPr/>
              </a:pPr>
              <a:t>‹#›</a:t>
            </a:fld>
            <a:endParaRPr lang="en-US" altLang="ko-KR" dirty="0"/>
          </a:p>
        </p:txBody>
      </p:sp>
      <p:sp>
        <p:nvSpPr>
          <p:cNvPr id="12729" name="Line 441"/>
          <p:cNvSpPr>
            <a:spLocks noChangeShapeType="1"/>
          </p:cNvSpPr>
          <p:nvPr userDrawn="1"/>
        </p:nvSpPr>
        <p:spPr bwMode="gray">
          <a:xfrm flipV="1">
            <a:off x="300568" y="6346825"/>
            <a:ext cx="11688233" cy="0"/>
          </a:xfrm>
          <a:prstGeom prst="line">
            <a:avLst/>
          </a:prstGeom>
          <a:noFill/>
          <a:ln w="76200" cap="rnd">
            <a:solidFill>
              <a:schemeClr val="accent2"/>
            </a:solidFill>
            <a:prstDash val="sysDot"/>
            <a:round/>
          </a:ln>
          <a:effectLst/>
        </p:spPr>
        <p:txBody>
          <a:bodyPr>
            <a:spAutoFit/>
          </a:bodyPr>
          <a:lstStyle/>
          <a:p>
            <a:pPr algn="r" eaLnBrk="0" hangingPunct="0">
              <a:lnSpc>
                <a:spcPct val="100000"/>
              </a:lnSpc>
              <a:spcBef>
                <a:spcPct val="0"/>
              </a:spcBef>
              <a:defRPr/>
            </a:pPr>
            <a:endParaRPr lang="zh-CN" altLang="en-US" sz="2000" u="sng">
              <a:solidFill>
                <a:schemeClr val="accent1"/>
              </a:solidFill>
              <a:latin typeface="Lucida Sans Unicode" panose="020B0602030504020204" pitchFamily="34" charset="0"/>
              <a:ea typeface="Gulim" panose="020B0600000101010101" pitchFamily="50" charset="-127"/>
            </a:endParaRPr>
          </a:p>
        </p:txBody>
      </p:sp>
      <p:pic>
        <p:nvPicPr>
          <p:cNvPr id="29704" name="Picture 4" descr="C:\Documents and Settings\Administrator\桌面\BEIHANG.gif"/>
          <p:cNvPicPr>
            <a:picLocks noChangeAspect="1" noChangeArrowheads="1"/>
          </p:cNvPicPr>
          <p:nvPr userDrawn="1"/>
        </p:nvPicPr>
        <p:blipFill>
          <a:blip r:embed="rId13" cstate="print"/>
          <a:srcRect/>
          <a:stretch>
            <a:fillRect/>
          </a:stretch>
        </p:blipFill>
        <p:spPr bwMode="auto">
          <a:xfrm>
            <a:off x="107951" y="6388100"/>
            <a:ext cx="3035300" cy="469900"/>
          </a:xfrm>
          <a:prstGeom prst="rect">
            <a:avLst/>
          </a:prstGeom>
          <a:noFill/>
          <a:ln w="9525">
            <a:noFill/>
            <a:miter lim="800000"/>
            <a:headEnd/>
            <a:tailEnd/>
          </a:ln>
        </p:spPr>
      </p:pic>
      <p:sp>
        <p:nvSpPr>
          <p:cNvPr id="5146" name="AutoShape 26">
            <a:hlinkClick r:id="" action="ppaction://hlinkshowjump?jump=nextslide" highlightClick="1"/>
          </p:cNvPr>
          <p:cNvSpPr>
            <a:spLocks noChangeArrowheads="1"/>
          </p:cNvSpPr>
          <p:nvPr userDrawn="1"/>
        </p:nvSpPr>
        <p:spPr bwMode="auto">
          <a:xfrm rot="5400000">
            <a:off x="9876367" y="6309907"/>
            <a:ext cx="215900" cy="648512"/>
          </a:xfrm>
          <a:prstGeom prst="actionButtonForwardNext">
            <a:avLst/>
          </a:prstGeom>
          <a:solidFill>
            <a:schemeClr val="accent1"/>
          </a:solidFill>
          <a:ln w="9525">
            <a:noFill/>
            <a:miter lim="800000"/>
          </a:ln>
          <a:effectLst/>
        </p:spPr>
        <p:txBody>
          <a:bodyPr lIns="90000" tIns="46800" rIns="90000" bIns="46800" anchor="ctr">
            <a:spAutoFit/>
          </a:bodyPr>
          <a:lstStyle/>
          <a:p>
            <a:pPr algn="dist">
              <a:spcBef>
                <a:spcPct val="0"/>
              </a:spcBef>
              <a:defRPr/>
            </a:pPr>
            <a:endParaRPr lang="zh-CN" altLang="en-US" sz="4000">
              <a:solidFill>
                <a:schemeClr val="hlink"/>
              </a:solidFill>
              <a:latin typeface="Arial" panose="020B0604020202020204" pitchFamily="34" charset="0"/>
              <a:ea typeface="Gulim" panose="020B0600000101010101" pitchFamily="50" charset="-127"/>
            </a:endParaRPr>
          </a:p>
        </p:txBody>
      </p:sp>
      <p:sp>
        <p:nvSpPr>
          <p:cNvPr id="5147" name="AutoShape 27">
            <a:hlinkClick r:id="" action="ppaction://hlinkshowjump?jump=lastslide" highlightClick="1"/>
          </p:cNvPr>
          <p:cNvSpPr>
            <a:spLocks noChangeArrowheads="1"/>
          </p:cNvSpPr>
          <p:nvPr userDrawn="1"/>
        </p:nvSpPr>
        <p:spPr bwMode="auto">
          <a:xfrm>
            <a:off x="10176933" y="6309907"/>
            <a:ext cx="287867" cy="648512"/>
          </a:xfrm>
          <a:prstGeom prst="actionButtonEnd">
            <a:avLst/>
          </a:prstGeom>
          <a:solidFill>
            <a:schemeClr val="accent1"/>
          </a:solidFill>
          <a:ln w="9525">
            <a:noFill/>
            <a:miter lim="800000"/>
          </a:ln>
          <a:effectLst/>
        </p:spPr>
        <p:txBody>
          <a:bodyPr lIns="90000" tIns="46800" rIns="90000" bIns="46800" anchor="ctr">
            <a:spAutoFit/>
          </a:bodyPr>
          <a:lstStyle/>
          <a:p>
            <a:pPr algn="dist">
              <a:spcBef>
                <a:spcPct val="0"/>
              </a:spcBef>
              <a:defRPr/>
            </a:pPr>
            <a:endParaRPr lang="zh-CN" altLang="en-US" sz="4000">
              <a:solidFill>
                <a:schemeClr val="hlink"/>
              </a:solidFill>
              <a:latin typeface="Arial" panose="020B0604020202020204" pitchFamily="34" charset="0"/>
              <a:ea typeface="Gulim" panose="020B0600000101010101" pitchFamily="50" charset="-127"/>
            </a:endParaRPr>
          </a:p>
        </p:txBody>
      </p:sp>
      <p:sp>
        <p:nvSpPr>
          <p:cNvPr id="5148" name="AutoShape 28">
            <a:hlinkClick r:id="" action="ppaction://hlinkshowjump?jump=firstslide" highlightClick="1"/>
          </p:cNvPr>
          <p:cNvSpPr>
            <a:spLocks noChangeArrowheads="1"/>
          </p:cNvSpPr>
          <p:nvPr userDrawn="1"/>
        </p:nvSpPr>
        <p:spPr bwMode="auto">
          <a:xfrm>
            <a:off x="9222422" y="6309907"/>
            <a:ext cx="181822" cy="648512"/>
          </a:xfrm>
          <a:prstGeom prst="actionButtonBeginning">
            <a:avLst/>
          </a:prstGeom>
          <a:solidFill>
            <a:schemeClr val="accent1"/>
          </a:solidFill>
          <a:ln w="9525">
            <a:noFill/>
            <a:miter lim="800000"/>
          </a:ln>
          <a:effectLst/>
        </p:spPr>
        <p:txBody>
          <a:bodyPr wrap="none" lIns="90000" tIns="46800" rIns="90000" bIns="46800" anchor="ctr">
            <a:spAutoFit/>
          </a:bodyPr>
          <a:lstStyle/>
          <a:p>
            <a:pPr algn="dist">
              <a:spcBef>
                <a:spcPct val="0"/>
              </a:spcBef>
              <a:defRPr/>
            </a:pPr>
            <a:endParaRPr lang="zh-CN" altLang="en-US" sz="4000">
              <a:solidFill>
                <a:schemeClr val="hlink"/>
              </a:solidFill>
              <a:latin typeface="Arial" panose="020B0604020202020204" pitchFamily="34" charset="0"/>
              <a:ea typeface="Gulim" panose="020B0600000101010101" pitchFamily="50" charset="-127"/>
            </a:endParaRPr>
          </a:p>
        </p:txBody>
      </p:sp>
      <p:sp>
        <p:nvSpPr>
          <p:cNvPr id="5149" name="AutoShape 29">
            <a:hlinkClick r:id="" action="ppaction://hlinkshowjump?jump=previousslide" highlightClick="1"/>
          </p:cNvPr>
          <p:cNvSpPr>
            <a:spLocks noChangeArrowheads="1"/>
          </p:cNvSpPr>
          <p:nvPr userDrawn="1"/>
        </p:nvSpPr>
        <p:spPr bwMode="auto">
          <a:xfrm rot="5400000">
            <a:off x="9563206" y="6309907"/>
            <a:ext cx="181822" cy="648512"/>
          </a:xfrm>
          <a:prstGeom prst="actionButtonBackPrevious">
            <a:avLst/>
          </a:prstGeom>
          <a:solidFill>
            <a:schemeClr val="accent1"/>
          </a:solidFill>
          <a:ln w="9525">
            <a:noFill/>
            <a:miter lim="800000"/>
          </a:ln>
          <a:effectLst/>
        </p:spPr>
        <p:txBody>
          <a:bodyPr wrap="none" lIns="90000" tIns="46800" rIns="90000" bIns="46800" anchor="ctr">
            <a:spAutoFit/>
          </a:bodyPr>
          <a:lstStyle/>
          <a:p>
            <a:pPr algn="dist">
              <a:spcBef>
                <a:spcPct val="0"/>
              </a:spcBef>
              <a:defRPr/>
            </a:pPr>
            <a:endParaRPr lang="zh-CN" altLang="en-US" sz="4000">
              <a:solidFill>
                <a:schemeClr val="hlink"/>
              </a:solidFill>
              <a:latin typeface="Arial" panose="020B0604020202020204" pitchFamily="34" charset="0"/>
              <a:ea typeface="Gulim" panose="020B0600000101010101" pitchFamily="50" charset="-127"/>
            </a:endParaRPr>
          </a:p>
        </p:txBody>
      </p:sp>
    </p:spTree>
  </p:cSld>
  <p:clrMap bg1="dk2" tx1="lt1" bg2="dk1"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blinds dir="vert"/>
  </p:transition>
  <p:hf hdr="0" dt="0"/>
  <p:txStyles>
    <p:titleStyle>
      <a:lvl1pPr algn="l" rtl="0" eaLnBrk="0" fontAlgn="base" hangingPunct="0">
        <a:spcBef>
          <a:spcPct val="0"/>
        </a:spcBef>
        <a:spcAft>
          <a:spcPct val="0"/>
        </a:spcAft>
        <a:defRPr sz="28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2800" b="1">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2800" b="1">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2800" b="1">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2800" b="1">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2800" b="1">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2800" b="1">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2800" b="1">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2800" b="1">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6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30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har char="•"/>
        <a:defRPr sz="26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4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har char="»"/>
        <a:defRPr sz="22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har char="»"/>
        <a:defRPr sz="22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har char="»"/>
        <a:defRPr sz="22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har char="»"/>
        <a:defRPr sz="22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har char="»"/>
        <a:defRPr sz="22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zh-CN" altLang="en-US" smtClean="0"/>
              <a:t>现代电子技术与系统</a:t>
            </a:r>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zh-CN" altLang="en-US" smtClean="0"/>
              <a:t>华东理工大学电子与通信工程系</a:t>
            </a: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953239C-CF30-427A-B3CE-C3657B12F436}" type="slidenum">
              <a:rPr lang="zh-CN" altLang="en-US" smtClean="0"/>
              <a:pPr>
                <a:defRPr/>
              </a:pPr>
              <a:t>‹#›</a:t>
            </a:fld>
            <a:endParaRPr lang="en-US" altLang="zh-CN"/>
          </a:p>
        </p:txBody>
      </p:sp>
    </p:spTree>
    <p:extLst>
      <p:ext uri="{BB962C8B-B14F-4D97-AF65-F5344CB8AC3E}">
        <p14:creationId xmlns:p14="http://schemas.microsoft.com/office/powerpoint/2010/main" val="32064308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42.xml"/><Relationship Id="rId1" Type="http://schemas.openxmlformats.org/officeDocument/2006/relationships/vmlDrawing" Target="../drawings/vmlDrawing17.vml"/><Relationship Id="rId5" Type="http://schemas.openxmlformats.org/officeDocument/2006/relationships/image" Target="../media/image51.wmf"/><Relationship Id="rId4" Type="http://schemas.openxmlformats.org/officeDocument/2006/relationships/oleObject" Target="../embeddings/oleObject28.bin"/></Relationships>
</file>

<file path=ppt/slides/_rels/slide10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01.xml"/><Relationship Id="rId1" Type="http://schemas.openxmlformats.org/officeDocument/2006/relationships/slideLayout" Target="../slideLayouts/slideLayout42.xml"/></Relationships>
</file>

<file path=ppt/slides/_rels/slide10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02.xml"/><Relationship Id="rId1" Type="http://schemas.openxmlformats.org/officeDocument/2006/relationships/slideLayout" Target="../slideLayouts/slideLayout35.xml"/><Relationship Id="rId4" Type="http://schemas.openxmlformats.org/officeDocument/2006/relationships/image" Target="../media/image54.wmf"/></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5.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42.xml"/><Relationship Id="rId1" Type="http://schemas.openxmlformats.org/officeDocument/2006/relationships/vmlDrawing" Target="../drawings/vmlDrawing18.vml"/><Relationship Id="rId5" Type="http://schemas.openxmlformats.org/officeDocument/2006/relationships/image" Target="../media/image55.wmf"/><Relationship Id="rId4" Type="http://schemas.openxmlformats.org/officeDocument/2006/relationships/oleObject" Target="../embeddings/oleObject29.bin"/></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42.xml"/><Relationship Id="rId1" Type="http://schemas.openxmlformats.org/officeDocument/2006/relationships/vmlDrawing" Target="../drawings/vmlDrawing19.vml"/><Relationship Id="rId6" Type="http://schemas.openxmlformats.org/officeDocument/2006/relationships/image" Target="../media/image55.wmf"/><Relationship Id="rId5" Type="http://schemas.openxmlformats.org/officeDocument/2006/relationships/oleObject" Target="../embeddings/oleObject30.bin"/><Relationship Id="rId4" Type="http://schemas.openxmlformats.org/officeDocument/2006/relationships/image" Target="../media/image56.png"/></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2.xml"/></Relationships>
</file>

<file path=ppt/slides/_rels/slide108.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notesSlide" Target="../notesSlides/notesSlide108.xml"/><Relationship Id="rId7" Type="http://schemas.openxmlformats.org/officeDocument/2006/relationships/oleObject" Target="../embeddings/oleObject32.bin"/><Relationship Id="rId2" Type="http://schemas.openxmlformats.org/officeDocument/2006/relationships/slideLayout" Target="../slideLayouts/slideLayout35.xml"/><Relationship Id="rId1" Type="http://schemas.openxmlformats.org/officeDocument/2006/relationships/vmlDrawing" Target="../drawings/vmlDrawing20.vml"/><Relationship Id="rId6" Type="http://schemas.openxmlformats.org/officeDocument/2006/relationships/image" Target="../media/image57.wmf"/><Relationship Id="rId5" Type="http://schemas.openxmlformats.org/officeDocument/2006/relationships/oleObject" Target="../embeddings/oleObject31.bin"/><Relationship Id="rId4" Type="http://schemas.openxmlformats.org/officeDocument/2006/relationships/image" Target="../media/image59.png"/></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1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10.xml"/><Relationship Id="rId1" Type="http://schemas.openxmlformats.org/officeDocument/2006/relationships/slideLayout" Target="../slideLayouts/slideLayout35.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5.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42.xml"/><Relationship Id="rId1" Type="http://schemas.openxmlformats.org/officeDocument/2006/relationships/vmlDrawing" Target="../drawings/vmlDrawing21.vml"/><Relationship Id="rId5" Type="http://schemas.openxmlformats.org/officeDocument/2006/relationships/image" Target="../media/image61.wmf"/><Relationship Id="rId4" Type="http://schemas.openxmlformats.org/officeDocument/2006/relationships/oleObject" Target="../embeddings/oleObject33.bin"/></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35.xml"/><Relationship Id="rId1" Type="http://schemas.openxmlformats.org/officeDocument/2006/relationships/vmlDrawing" Target="../drawings/vmlDrawing22.vml"/><Relationship Id="rId5" Type="http://schemas.openxmlformats.org/officeDocument/2006/relationships/image" Target="../media/image62.wmf"/><Relationship Id="rId4" Type="http://schemas.openxmlformats.org/officeDocument/2006/relationships/oleObject" Target="../embeddings/oleObject34.bin"/></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2.xml"/></Relationships>
</file>

<file path=ppt/slides/_rels/slide11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16.xml"/><Relationship Id="rId1" Type="http://schemas.openxmlformats.org/officeDocument/2006/relationships/slideLayout" Target="../slideLayouts/slideLayout42.xml"/></Relationships>
</file>

<file path=ppt/slides/_rels/slide11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17.xml"/><Relationship Id="rId1" Type="http://schemas.openxmlformats.org/officeDocument/2006/relationships/slideLayout" Target="../slideLayouts/slideLayout42.xml"/><Relationship Id="rId4" Type="http://schemas.openxmlformats.org/officeDocument/2006/relationships/image" Target="../media/image65.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2.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42.xml"/><Relationship Id="rId1" Type="http://schemas.openxmlformats.org/officeDocument/2006/relationships/vmlDrawing" Target="../drawings/vmlDrawing23.vml"/><Relationship Id="rId5" Type="http://schemas.openxmlformats.org/officeDocument/2006/relationships/image" Target="../media/image66.wmf"/><Relationship Id="rId4" Type="http://schemas.openxmlformats.org/officeDocument/2006/relationships/oleObject" Target="../embeddings/oleObject35.bin"/></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1.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42.xml"/><Relationship Id="rId1" Type="http://schemas.openxmlformats.org/officeDocument/2006/relationships/vmlDrawing" Target="../drawings/vmlDrawing24.vml"/><Relationship Id="rId5" Type="http://schemas.openxmlformats.org/officeDocument/2006/relationships/image" Target="../media/image67.wmf"/><Relationship Id="rId4" Type="http://schemas.openxmlformats.org/officeDocument/2006/relationships/oleObject" Target="../embeddings/oleObject36.bin"/></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42.xml"/></Relationships>
</file>

<file path=ppt/slides/_rels/slide12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22.xml"/><Relationship Id="rId1" Type="http://schemas.openxmlformats.org/officeDocument/2006/relationships/slideLayout" Target="../slideLayouts/slideLayout42.xml"/></Relationships>
</file>

<file path=ppt/slides/_rels/slide123.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notesSlide" Target="../notesSlides/notesSlide123.xml"/><Relationship Id="rId1" Type="http://schemas.openxmlformats.org/officeDocument/2006/relationships/slideLayout" Target="../slideLayouts/slideLayout35.xml"/></Relationships>
</file>

<file path=ppt/slides/_rels/slide124.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notesSlide" Target="../notesSlides/notesSlide124.xml"/><Relationship Id="rId1" Type="http://schemas.openxmlformats.org/officeDocument/2006/relationships/slideLayout" Target="../slideLayouts/slideLayout35.xml"/></Relationships>
</file>

<file path=ppt/slides/_rels/slide125.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notesSlide" Target="../notesSlides/notesSlide125.xml"/><Relationship Id="rId1" Type="http://schemas.openxmlformats.org/officeDocument/2006/relationships/slideLayout" Target="../slideLayouts/slideLayout35.xml"/></Relationships>
</file>

<file path=ppt/slides/_rels/slide126.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notesSlide" Target="../notesSlides/notesSlide126.xml"/><Relationship Id="rId1" Type="http://schemas.openxmlformats.org/officeDocument/2006/relationships/slideLayout" Target="../slideLayouts/slideLayout35.xml"/></Relationships>
</file>

<file path=ppt/slides/_rels/slide127.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notesSlide" Target="../notesSlides/notesSlide127.xml"/><Relationship Id="rId1" Type="http://schemas.openxmlformats.org/officeDocument/2006/relationships/slideLayout" Target="../slideLayouts/slideLayout35.xml"/></Relationships>
</file>

<file path=ppt/slides/_rels/slide12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28.xml"/><Relationship Id="rId1" Type="http://schemas.openxmlformats.org/officeDocument/2006/relationships/slideLayout" Target="../slideLayouts/slideLayout35.xml"/></Relationships>
</file>

<file path=ppt/slides/_rels/slide12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29.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4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5.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4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42.xml"/></Relationships>
</file>

<file path=ppt/slides/_rels/slide13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35.xml"/><Relationship Id="rId1" Type="http://schemas.openxmlformats.org/officeDocument/2006/relationships/slideLayout" Target="../slideLayouts/slideLayout42.xml"/><Relationship Id="rId4" Type="http://schemas.openxmlformats.org/officeDocument/2006/relationships/image" Target="../media/image77.png"/></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136.xml"/><Relationship Id="rId7" Type="http://schemas.openxmlformats.org/officeDocument/2006/relationships/image" Target="../media/image79.wmf"/><Relationship Id="rId2" Type="http://schemas.openxmlformats.org/officeDocument/2006/relationships/slideLayout" Target="../slideLayouts/slideLayout42.xml"/><Relationship Id="rId1" Type="http://schemas.openxmlformats.org/officeDocument/2006/relationships/vmlDrawing" Target="../drawings/vmlDrawing25.vml"/><Relationship Id="rId6" Type="http://schemas.openxmlformats.org/officeDocument/2006/relationships/oleObject" Target="../embeddings/oleObject38.bin"/><Relationship Id="rId5" Type="http://schemas.openxmlformats.org/officeDocument/2006/relationships/image" Target="../media/image78.wmf"/><Relationship Id="rId4" Type="http://schemas.openxmlformats.org/officeDocument/2006/relationships/oleObject" Target="../embeddings/oleObject37.bin"/></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137.xml"/><Relationship Id="rId2" Type="http://schemas.openxmlformats.org/officeDocument/2006/relationships/slideLayout" Target="../slideLayouts/slideLayout42.xml"/><Relationship Id="rId1" Type="http://schemas.openxmlformats.org/officeDocument/2006/relationships/vmlDrawing" Target="../drawings/vmlDrawing26.vml"/><Relationship Id="rId5" Type="http://schemas.openxmlformats.org/officeDocument/2006/relationships/image" Target="../media/image80.wmf"/><Relationship Id="rId4" Type="http://schemas.openxmlformats.org/officeDocument/2006/relationships/oleObject" Target="../embeddings/oleObject39.bin"/></Relationships>
</file>

<file path=ppt/slides/_rels/slide13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38.xml"/><Relationship Id="rId1" Type="http://schemas.openxmlformats.org/officeDocument/2006/relationships/slideLayout" Target="../slideLayouts/slideLayout42.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39.xml"/><Relationship Id="rId7" Type="http://schemas.openxmlformats.org/officeDocument/2006/relationships/image" Target="../media/image83.wmf"/><Relationship Id="rId2" Type="http://schemas.openxmlformats.org/officeDocument/2006/relationships/slideLayout" Target="../slideLayouts/slideLayout30.xml"/><Relationship Id="rId1" Type="http://schemas.openxmlformats.org/officeDocument/2006/relationships/vmlDrawing" Target="../drawings/vmlDrawing27.vml"/><Relationship Id="rId6" Type="http://schemas.openxmlformats.org/officeDocument/2006/relationships/oleObject" Target="../embeddings/oleObject41.bin"/><Relationship Id="rId5" Type="http://schemas.openxmlformats.org/officeDocument/2006/relationships/image" Target="../media/image82.wmf"/><Relationship Id="rId4" Type="http://schemas.openxmlformats.org/officeDocument/2006/relationships/oleObject" Target="../embeddings/oleObject40.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1.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30.xml"/><Relationship Id="rId1" Type="http://schemas.openxmlformats.org/officeDocument/2006/relationships/vmlDrawing" Target="../drawings/vmlDrawing28.vml"/><Relationship Id="rId5" Type="http://schemas.openxmlformats.org/officeDocument/2006/relationships/image" Target="../media/image84.wmf"/><Relationship Id="rId4" Type="http://schemas.openxmlformats.org/officeDocument/2006/relationships/oleObject" Target="../embeddings/oleObject42.bin"/></Relationships>
</file>

<file path=ppt/slides/_rels/slide14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41.xml"/><Relationship Id="rId1" Type="http://schemas.openxmlformats.org/officeDocument/2006/relationships/slideLayout" Target="../slideLayouts/slideLayout30.xml"/></Relationships>
</file>

<file path=ppt/slides/_rels/slide14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42.xml"/><Relationship Id="rId1" Type="http://schemas.openxmlformats.org/officeDocument/2006/relationships/slideLayout" Target="../slideLayouts/slideLayout42.xml"/><Relationship Id="rId4" Type="http://schemas.openxmlformats.org/officeDocument/2006/relationships/image" Target="../media/image85.png"/></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35.xml"/><Relationship Id="rId1" Type="http://schemas.openxmlformats.org/officeDocument/2006/relationships/vmlDrawing" Target="../drawings/vmlDrawing29.vml"/><Relationship Id="rId5" Type="http://schemas.openxmlformats.org/officeDocument/2006/relationships/image" Target="../media/image86.png"/><Relationship Id="rId4" Type="http://schemas.openxmlformats.org/officeDocument/2006/relationships/oleObject" Target="../embeddings/oleObject43.bin"/></Relationships>
</file>

<file path=ppt/slides/_rels/slide14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44.xml"/><Relationship Id="rId1" Type="http://schemas.openxmlformats.org/officeDocument/2006/relationships/slideLayout" Target="../slideLayouts/slideLayout42.xml"/></Relationships>
</file>

<file path=ppt/slides/_rels/slide14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45.xml"/><Relationship Id="rId1" Type="http://schemas.openxmlformats.org/officeDocument/2006/relationships/slideLayout" Target="../slideLayouts/slideLayout42.xml"/><Relationship Id="rId5" Type="http://schemas.openxmlformats.org/officeDocument/2006/relationships/image" Target="../media/image89.png"/><Relationship Id="rId4" Type="http://schemas.openxmlformats.org/officeDocument/2006/relationships/image" Target="../media/image88.png"/></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5.xml"/></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147.xml"/><Relationship Id="rId2" Type="http://schemas.openxmlformats.org/officeDocument/2006/relationships/slideLayout" Target="../slideLayouts/slideLayout35.xml"/><Relationship Id="rId1" Type="http://schemas.openxmlformats.org/officeDocument/2006/relationships/vmlDrawing" Target="../drawings/vmlDrawing30.vml"/><Relationship Id="rId5" Type="http://schemas.openxmlformats.org/officeDocument/2006/relationships/image" Target="../media/image90.png"/><Relationship Id="rId4" Type="http://schemas.openxmlformats.org/officeDocument/2006/relationships/oleObject" Target="../embeddings/oleObject44.bin"/></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4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1.xml"/></Relationships>
</file>

<file path=ppt/slides/_rels/slide15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50.xml"/><Relationship Id="rId1" Type="http://schemas.openxmlformats.org/officeDocument/2006/relationships/slideLayout" Target="../slideLayouts/slideLayout35.xml"/></Relationships>
</file>

<file path=ppt/slides/_rels/slide15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151.xml"/><Relationship Id="rId1" Type="http://schemas.openxmlformats.org/officeDocument/2006/relationships/slideLayout" Target="../slideLayouts/slideLayout35.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35.xml"/></Relationships>
</file>

<file path=ppt/slides/_rels/slide153.xml.rels><?xml version="1.0" encoding="UTF-8" standalone="yes"?>
<Relationships xmlns="http://schemas.openxmlformats.org/package/2006/relationships"><Relationship Id="rId3" Type="http://schemas.openxmlformats.org/officeDocument/2006/relationships/slide" Target="slide157.xml"/><Relationship Id="rId2" Type="http://schemas.openxmlformats.org/officeDocument/2006/relationships/notesSlide" Target="../notesSlides/notesSlide153.xml"/><Relationship Id="rId1" Type="http://schemas.openxmlformats.org/officeDocument/2006/relationships/slideLayout" Target="../slideLayouts/slideLayout35.xml"/><Relationship Id="rId4" Type="http://schemas.openxmlformats.org/officeDocument/2006/relationships/slide" Target="slide152.xml"/></Relationships>
</file>

<file path=ppt/slides/_rels/slide15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154.xml"/><Relationship Id="rId1" Type="http://schemas.openxmlformats.org/officeDocument/2006/relationships/slideLayout" Target="../slideLayouts/slideLayout35.xml"/></Relationships>
</file>

<file path=ppt/slides/_rels/slide15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155.xml"/><Relationship Id="rId1" Type="http://schemas.openxmlformats.org/officeDocument/2006/relationships/slideLayout" Target="../slideLayouts/slideLayout35.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5.xml"/></Relationships>
</file>

<file path=ppt/slides/_rels/slide157.xml.rels><?xml version="1.0" encoding="UTF-8" standalone="yes"?>
<Relationships xmlns="http://schemas.openxmlformats.org/package/2006/relationships"><Relationship Id="rId3" Type="http://schemas.openxmlformats.org/officeDocument/2006/relationships/slide" Target="slide152.xml"/><Relationship Id="rId2" Type="http://schemas.openxmlformats.org/officeDocument/2006/relationships/notesSlide" Target="../notesSlides/notesSlide157.xml"/><Relationship Id="rId1" Type="http://schemas.openxmlformats.org/officeDocument/2006/relationships/slideLayout" Target="../slideLayouts/slideLayout35.xml"/></Relationships>
</file>

<file path=ppt/slides/_rels/slide15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58.xml"/><Relationship Id="rId1" Type="http://schemas.openxmlformats.org/officeDocument/2006/relationships/slideLayout" Target="../slideLayouts/slideLayout35.xml"/></Relationships>
</file>

<file path=ppt/slides/_rels/slide159.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59.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1.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35.xml"/></Relationships>
</file>

<file path=ppt/slides/_rels/slide161.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61.xml"/><Relationship Id="rId1" Type="http://schemas.openxmlformats.org/officeDocument/2006/relationships/slideLayout" Target="../slideLayouts/slideLayout35.xml"/></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35.xml"/><Relationship Id="rId1" Type="http://schemas.openxmlformats.org/officeDocument/2006/relationships/vmlDrawing" Target="../drawings/vmlDrawing31.vml"/><Relationship Id="rId5" Type="http://schemas.openxmlformats.org/officeDocument/2006/relationships/image" Target="../media/image98.png"/><Relationship Id="rId4" Type="http://schemas.openxmlformats.org/officeDocument/2006/relationships/oleObject" Target="../embeddings/oleObject45.bin"/></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35.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35.xml"/></Relationships>
</file>

<file path=ppt/slides/_rels/slide16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165.xml"/><Relationship Id="rId1" Type="http://schemas.openxmlformats.org/officeDocument/2006/relationships/slideLayout" Target="../slideLayouts/slideLayout35.xml"/></Relationships>
</file>

<file path=ppt/slides/_rels/slide16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66.xml"/><Relationship Id="rId1" Type="http://schemas.openxmlformats.org/officeDocument/2006/relationships/slideLayout" Target="../slideLayouts/slideLayout30.xml"/></Relationships>
</file>

<file path=ppt/slides/_rels/slide167.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67.xml"/><Relationship Id="rId1" Type="http://schemas.openxmlformats.org/officeDocument/2006/relationships/slideLayout" Target="../slideLayouts/slideLayout30.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35.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1.xml"/></Relationships>
</file>

<file path=ppt/slides/_rels/slide17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70.xml"/><Relationship Id="rId1" Type="http://schemas.openxmlformats.org/officeDocument/2006/relationships/slideLayout" Target="../slideLayouts/slideLayout35.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35.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35.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5.xml"/></Relationships>
</file>

<file path=ppt/slides/_rels/slide17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174.xml"/><Relationship Id="rId1" Type="http://schemas.openxmlformats.org/officeDocument/2006/relationships/slideLayout" Target="../slideLayouts/slideLayout35.xml"/><Relationship Id="rId4" Type="http://schemas.openxmlformats.org/officeDocument/2006/relationships/image" Target="../media/image102.png"/></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35.xml"/></Relationships>
</file>

<file path=ppt/slides/_rels/slide17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176.xml"/><Relationship Id="rId1" Type="http://schemas.openxmlformats.org/officeDocument/2006/relationships/slideLayout" Target="../slideLayouts/slideLayout35.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35.xml"/></Relationships>
</file>

<file path=ppt/slides/_rels/slide178.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178.xml"/><Relationship Id="rId1" Type="http://schemas.openxmlformats.org/officeDocument/2006/relationships/slideLayout" Target="../slideLayouts/slideLayout35.xml"/></Relationships>
</file>

<file path=ppt/slides/_rels/slide179.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179.xml"/><Relationship Id="rId1" Type="http://schemas.openxmlformats.org/officeDocument/2006/relationships/slideLayout" Target="../slideLayouts/slideLayout35.xml"/><Relationship Id="rId4" Type="http://schemas.openxmlformats.org/officeDocument/2006/relationships/image" Target="../media/image10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1.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35.xml"/></Relationships>
</file>

<file path=ppt/slides/_rels/slide181.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181.xml"/><Relationship Id="rId1" Type="http://schemas.openxmlformats.org/officeDocument/2006/relationships/slideLayout" Target="../slideLayouts/slideLayout35.xml"/><Relationship Id="rId5" Type="http://schemas.openxmlformats.org/officeDocument/2006/relationships/image" Target="../media/image109.png"/><Relationship Id="rId4" Type="http://schemas.openxmlformats.org/officeDocument/2006/relationships/image" Target="../media/image108.png"/></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35.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35.xml"/></Relationships>
</file>

<file path=ppt/slides/_rels/slide18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84.xml"/><Relationship Id="rId1" Type="http://schemas.openxmlformats.org/officeDocument/2006/relationships/slideLayout" Target="../slideLayouts/slideLayout35.xml"/></Relationships>
</file>

<file path=ppt/slides/_rels/slide185.xml.rels><?xml version="1.0" encoding="UTF-8" standalone="yes"?>
<Relationships xmlns="http://schemas.openxmlformats.org/package/2006/relationships"><Relationship Id="rId3" Type="http://schemas.openxmlformats.org/officeDocument/2006/relationships/image" Target="../media/image111.jpeg"/><Relationship Id="rId2" Type="http://schemas.openxmlformats.org/officeDocument/2006/relationships/notesSlide" Target="../notesSlides/notesSlide185.xml"/><Relationship Id="rId1" Type="http://schemas.openxmlformats.org/officeDocument/2006/relationships/slideLayout" Target="../slideLayouts/slideLayout35.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35.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35.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35.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1.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35.xml"/></Relationships>
</file>

<file path=ppt/slides/_rels/slide191.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191.xml"/><Relationship Id="rId1" Type="http://schemas.openxmlformats.org/officeDocument/2006/relationships/slideLayout" Target="../slideLayouts/slideLayout35.xml"/></Relationships>
</file>

<file path=ppt/slides/_rels/slide19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92.xml"/><Relationship Id="rId1" Type="http://schemas.openxmlformats.org/officeDocument/2006/relationships/slideLayout" Target="../slideLayouts/slideLayout35.xml"/></Relationships>
</file>

<file path=ppt/slides/_rels/slide19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93.xml"/><Relationship Id="rId1" Type="http://schemas.openxmlformats.org/officeDocument/2006/relationships/slideLayout" Target="../slideLayouts/slideLayout35.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35.xml"/></Relationships>
</file>

<file path=ppt/slides/_rels/slide19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95.xml"/><Relationship Id="rId1" Type="http://schemas.openxmlformats.org/officeDocument/2006/relationships/slideLayout" Target="../slideLayouts/slideLayout35.xml"/></Relationships>
</file>

<file path=ppt/slides/_rels/slide19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96.xml"/><Relationship Id="rId1" Type="http://schemas.openxmlformats.org/officeDocument/2006/relationships/slideLayout" Target="../slideLayouts/slideLayout35.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35.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35.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2.xml"/><Relationship Id="rId1" Type="http://schemas.openxmlformats.org/officeDocument/2006/relationships/slideLayout" Target="../slideLayouts/slideLayout30.xml"/><Relationship Id="rId5" Type="http://schemas.openxmlformats.org/officeDocument/2006/relationships/slide" Target="slide32.xml"/><Relationship Id="rId4" Type="http://schemas.openxmlformats.org/officeDocument/2006/relationships/slide" Target="sl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35.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35.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35.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35.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35.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35.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35.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0.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5.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notesSlide" Target="../notesSlides/notesSlide37.xml"/><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35.xml"/><Relationship Id="rId4" Type="http://schemas.openxmlformats.org/officeDocument/2006/relationships/slide" Target="slide46.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30.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30.xml"/><Relationship Id="rId5" Type="http://schemas.openxmlformats.org/officeDocument/2006/relationships/slide" Target="slide37.xml"/><Relationship Id="rId4" Type="http://schemas.openxmlformats.org/officeDocument/2006/relationships/slide" Target="slide3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55.xml"/><Relationship Id="rId7" Type="http://schemas.openxmlformats.org/officeDocument/2006/relationships/oleObject" Target="../embeddings/oleObject6.bin"/><Relationship Id="rId12" Type="http://schemas.openxmlformats.org/officeDocument/2006/relationships/image" Target="../media/image18.wmf"/><Relationship Id="rId2" Type="http://schemas.openxmlformats.org/officeDocument/2006/relationships/slideLayout" Target="../slideLayouts/slideLayout35.xml"/><Relationship Id="rId1" Type="http://schemas.openxmlformats.org/officeDocument/2006/relationships/vmlDrawing" Target="../drawings/vmlDrawing4.vml"/><Relationship Id="rId6" Type="http://schemas.openxmlformats.org/officeDocument/2006/relationships/oleObject" Target="../embeddings/oleObject5.bin"/><Relationship Id="rId11" Type="http://schemas.openxmlformats.org/officeDocument/2006/relationships/oleObject" Target="../embeddings/oleObject9.bin"/><Relationship Id="rId5" Type="http://schemas.openxmlformats.org/officeDocument/2006/relationships/image" Target="../media/image16.wmf"/><Relationship Id="rId10" Type="http://schemas.openxmlformats.org/officeDocument/2006/relationships/image" Target="../media/image17.wmf"/><Relationship Id="rId4" Type="http://schemas.openxmlformats.org/officeDocument/2006/relationships/oleObject" Target="../embeddings/oleObject4.bin"/><Relationship Id="rId9" Type="http://schemas.openxmlformats.org/officeDocument/2006/relationships/oleObject" Target="../embeddings/oleObject8.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9.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0.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0.xml"/><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1.xml"/><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5.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35.xml"/><Relationship Id="rId1" Type="http://schemas.openxmlformats.org/officeDocument/2006/relationships/vmlDrawing" Target="../drawings/vmlDrawing5.vml"/><Relationship Id="rId5" Type="http://schemas.openxmlformats.org/officeDocument/2006/relationships/image" Target="../media/image22.png"/><Relationship Id="rId4" Type="http://schemas.openxmlformats.org/officeDocument/2006/relationships/oleObject" Target="../embeddings/oleObject10.bin"/></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4.xml"/><Relationship Id="rId1" Type="http://schemas.openxmlformats.org/officeDocument/2006/relationships/slideLayout" Target="../slideLayouts/slideLayout3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35.xml"/><Relationship Id="rId1" Type="http://schemas.openxmlformats.org/officeDocument/2006/relationships/vmlDrawing" Target="../drawings/vmlDrawing6.vml"/><Relationship Id="rId5" Type="http://schemas.openxmlformats.org/officeDocument/2006/relationships/image" Target="../media/image24.png"/><Relationship Id="rId4" Type="http://schemas.openxmlformats.org/officeDocument/2006/relationships/oleObject" Target="../embeddings/oleObject11.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5.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35.xml"/><Relationship Id="rId1" Type="http://schemas.openxmlformats.org/officeDocument/2006/relationships/vmlDrawing" Target="../drawings/vmlDrawing7.vml"/><Relationship Id="rId5" Type="http://schemas.openxmlformats.org/officeDocument/2006/relationships/image" Target="../media/image25.png"/><Relationship Id="rId4" Type="http://schemas.openxmlformats.org/officeDocument/2006/relationships/oleObject" Target="../embeddings/oleObject12.bin"/></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69.xml"/><Relationship Id="rId7" Type="http://schemas.openxmlformats.org/officeDocument/2006/relationships/image" Target="../media/image26.wmf"/><Relationship Id="rId2" Type="http://schemas.openxmlformats.org/officeDocument/2006/relationships/slideLayout" Target="../slideLayouts/slideLayout35.xml"/><Relationship Id="rId1" Type="http://schemas.openxmlformats.org/officeDocument/2006/relationships/vmlDrawing" Target="../drawings/vmlDrawing8.vml"/><Relationship Id="rId6" Type="http://schemas.openxmlformats.org/officeDocument/2006/relationships/oleObject" Target="../embeddings/oleObject14.bin"/><Relationship Id="rId5" Type="http://schemas.openxmlformats.org/officeDocument/2006/relationships/image" Target="../media/image16.wmf"/><Relationship Id="rId4" Type="http://schemas.openxmlformats.org/officeDocument/2006/relationships/oleObject" Target="../embeddings/oleObject13.bin"/><Relationship Id="rId9" Type="http://schemas.openxmlformats.org/officeDocument/2006/relationships/image" Target="../media/image27.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5.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35.xml"/><Relationship Id="rId1" Type="http://schemas.openxmlformats.org/officeDocument/2006/relationships/vmlDrawing" Target="../drawings/vmlDrawing9.vml"/><Relationship Id="rId5" Type="http://schemas.openxmlformats.org/officeDocument/2006/relationships/image" Target="../media/image28.wmf"/><Relationship Id="rId4" Type="http://schemas.openxmlformats.org/officeDocument/2006/relationships/oleObject" Target="../embeddings/oleObject16.bin"/></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42.xml"/><Relationship Id="rId1" Type="http://schemas.openxmlformats.org/officeDocument/2006/relationships/vmlDrawing" Target="../drawings/vmlDrawing10.vml"/><Relationship Id="rId5" Type="http://schemas.openxmlformats.org/officeDocument/2006/relationships/image" Target="../media/image29.png"/><Relationship Id="rId4" Type="http://schemas.openxmlformats.org/officeDocument/2006/relationships/oleObject" Target="../embeddings/oleObject17.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5.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35.xml"/><Relationship Id="rId1" Type="http://schemas.openxmlformats.org/officeDocument/2006/relationships/vmlDrawing" Target="../drawings/vmlDrawing11.vml"/><Relationship Id="rId5" Type="http://schemas.openxmlformats.org/officeDocument/2006/relationships/image" Target="../media/image30.png"/><Relationship Id="rId4" Type="http://schemas.openxmlformats.org/officeDocument/2006/relationships/oleObject" Target="../embeddings/oleObject18.bin"/></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5.xml"/></Relationships>
</file>

<file path=ppt/slides/_rels/slide83.xml.rels><?xml version="1.0" encoding="UTF-8" standalone="yes"?>
<Relationships xmlns="http://schemas.openxmlformats.org/package/2006/relationships"><Relationship Id="rId3" Type="http://schemas.openxmlformats.org/officeDocument/2006/relationships/slide" Target="slide88.xml"/><Relationship Id="rId2" Type="http://schemas.openxmlformats.org/officeDocument/2006/relationships/notesSlide" Target="../notesSlides/notesSlide83.xml"/><Relationship Id="rId1" Type="http://schemas.openxmlformats.org/officeDocument/2006/relationships/slideLayout" Target="../slideLayouts/slideLayout3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5.xml"/></Relationships>
</file>

<file path=ppt/slides/_rels/slide8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87.xml"/><Relationship Id="rId1" Type="http://schemas.openxmlformats.org/officeDocument/2006/relationships/slideLayout" Target="../slideLayouts/slideLayout30.xml"/></Relationships>
</file>

<file path=ppt/slides/_rels/slide88.xml.rels><?xml version="1.0" encoding="UTF-8" standalone="yes"?>
<Relationships xmlns="http://schemas.openxmlformats.org/package/2006/relationships"><Relationship Id="rId3" Type="http://schemas.openxmlformats.org/officeDocument/2006/relationships/slide" Target="slide83.xml"/><Relationship Id="rId2" Type="http://schemas.openxmlformats.org/officeDocument/2006/relationships/notesSlide" Target="../notesSlides/notesSlide88.xml"/><Relationship Id="rId1" Type="http://schemas.openxmlformats.org/officeDocument/2006/relationships/slideLayout" Target="../slideLayouts/slideLayout42.xml"/></Relationships>
</file>

<file path=ppt/slides/_rels/slide89.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notesSlide" Target="../notesSlides/notesSlide89.xml"/><Relationship Id="rId1" Type="http://schemas.openxmlformats.org/officeDocument/2006/relationships/slideLayout" Target="../slideLayouts/slideLayout35.xml"/><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 Id="rId9" Type="http://schemas.openxmlformats.org/officeDocument/2006/relationships/image" Target="../media/image37.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90.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notesSlide" Target="../notesSlides/notesSlide90.xml"/><Relationship Id="rId7" Type="http://schemas.openxmlformats.org/officeDocument/2006/relationships/image" Target="../media/image43.png"/><Relationship Id="rId12" Type="http://schemas.openxmlformats.org/officeDocument/2006/relationships/image" Target="../media/image39.wmf"/><Relationship Id="rId2" Type="http://schemas.openxmlformats.org/officeDocument/2006/relationships/slideLayout" Target="../slideLayouts/slideLayout42.xml"/><Relationship Id="rId1" Type="http://schemas.openxmlformats.org/officeDocument/2006/relationships/vmlDrawing" Target="../drawings/vmlDrawing12.vml"/><Relationship Id="rId6" Type="http://schemas.openxmlformats.org/officeDocument/2006/relationships/image" Target="../media/image42.wmf"/><Relationship Id="rId11" Type="http://schemas.openxmlformats.org/officeDocument/2006/relationships/oleObject" Target="../embeddings/oleObject20.bin"/><Relationship Id="rId5" Type="http://schemas.openxmlformats.org/officeDocument/2006/relationships/image" Target="../media/image41.wmf"/><Relationship Id="rId10" Type="http://schemas.openxmlformats.org/officeDocument/2006/relationships/image" Target="../media/image38.wmf"/><Relationship Id="rId4" Type="http://schemas.openxmlformats.org/officeDocument/2006/relationships/image" Target="../media/image40.png"/><Relationship Id="rId9" Type="http://schemas.openxmlformats.org/officeDocument/2006/relationships/oleObject" Target="../embeddings/oleObject19.bin"/></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42.xml"/><Relationship Id="rId1" Type="http://schemas.openxmlformats.org/officeDocument/2006/relationships/vmlDrawing" Target="../drawings/vmlDrawing13.vml"/><Relationship Id="rId5" Type="http://schemas.openxmlformats.org/officeDocument/2006/relationships/image" Target="../media/image45.wmf"/><Relationship Id="rId4" Type="http://schemas.openxmlformats.org/officeDocument/2006/relationships/oleObject" Target="../embeddings/oleObject21.bin"/></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5.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7" Type="http://schemas.openxmlformats.org/officeDocument/2006/relationships/image" Target="../media/image47.wmf"/><Relationship Id="rId2" Type="http://schemas.openxmlformats.org/officeDocument/2006/relationships/slideLayout" Target="../slideLayouts/slideLayout35.xml"/><Relationship Id="rId1" Type="http://schemas.openxmlformats.org/officeDocument/2006/relationships/vmlDrawing" Target="../drawings/vmlDrawing14.vml"/><Relationship Id="rId6" Type="http://schemas.openxmlformats.org/officeDocument/2006/relationships/oleObject" Target="../embeddings/oleObject23.bin"/><Relationship Id="rId5" Type="http://schemas.openxmlformats.org/officeDocument/2006/relationships/image" Target="../media/image46.wmf"/><Relationship Id="rId4" Type="http://schemas.openxmlformats.org/officeDocument/2006/relationships/oleObject" Target="../embeddings/oleObject22.bin"/></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5.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42.xml"/><Relationship Id="rId1" Type="http://schemas.openxmlformats.org/officeDocument/2006/relationships/vmlDrawing" Target="../drawings/vmlDrawing15.vml"/><Relationship Id="rId5" Type="http://schemas.openxmlformats.org/officeDocument/2006/relationships/image" Target="../media/image48.png"/><Relationship Id="rId4" Type="http://schemas.openxmlformats.org/officeDocument/2006/relationships/oleObject" Target="../embeddings/oleObject24.bin"/></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5.xml"/></Relationships>
</file>

<file path=ppt/slides/_rels/slide99.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notesSlide" Target="../notesSlides/notesSlide99.xml"/><Relationship Id="rId7" Type="http://schemas.openxmlformats.org/officeDocument/2006/relationships/oleObject" Target="../embeddings/oleObject26.bin"/><Relationship Id="rId2" Type="http://schemas.openxmlformats.org/officeDocument/2006/relationships/slideLayout" Target="../slideLayouts/slideLayout35.xml"/><Relationship Id="rId1" Type="http://schemas.openxmlformats.org/officeDocument/2006/relationships/vmlDrawing" Target="../drawings/vmlDrawing16.vml"/><Relationship Id="rId6" Type="http://schemas.openxmlformats.org/officeDocument/2006/relationships/image" Target="../media/image49.wmf"/><Relationship Id="rId11" Type="http://schemas.openxmlformats.org/officeDocument/2006/relationships/image" Target="../media/image53.png"/><Relationship Id="rId5" Type="http://schemas.openxmlformats.org/officeDocument/2006/relationships/oleObject" Target="../embeddings/oleObject25.bin"/><Relationship Id="rId10" Type="http://schemas.openxmlformats.org/officeDocument/2006/relationships/image" Target="../media/image51.wmf"/><Relationship Id="rId4" Type="http://schemas.openxmlformats.org/officeDocument/2006/relationships/image" Target="../media/image52.wmf"/><Relationship Id="rId9"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838200" y="20669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fontAlgn="auto">
              <a:spcAft>
                <a:spcPts val="0"/>
              </a:spcAft>
            </a:pPr>
            <a:r>
              <a:rPr lang="zh-CN" altLang="en-US" b="0" dirty="0" smtClean="0">
                <a:solidFill>
                  <a:srgbClr val="FF9900"/>
                </a:solidFill>
                <a:latin typeface="黑体" panose="02010600030101010101" pitchFamily="49" charset="-122"/>
                <a:ea typeface="黑体" panose="02010600030101010101" pitchFamily="49" charset="-122"/>
              </a:rPr>
              <a:t>第</a:t>
            </a:r>
            <a:r>
              <a:rPr lang="en-US" altLang="zh-CN" b="0" dirty="0" smtClean="0">
                <a:solidFill>
                  <a:srgbClr val="FF9900"/>
                </a:solidFill>
                <a:latin typeface="Arial" panose="020B0604020202020204" pitchFamily="34" charset="0"/>
                <a:ea typeface="黑体" panose="02010600030101010101" pitchFamily="49" charset="-122"/>
              </a:rPr>
              <a:t>9</a:t>
            </a:r>
            <a:r>
              <a:rPr lang="zh-CN" altLang="en-US" b="0" dirty="0" smtClean="0">
                <a:solidFill>
                  <a:srgbClr val="FF9900"/>
                </a:solidFill>
                <a:latin typeface="黑体" panose="02010600030101010101" pitchFamily="49" charset="-122"/>
                <a:ea typeface="黑体" panose="02010600030101010101" pitchFamily="49" charset="-122"/>
              </a:rPr>
              <a:t>章 时序逻辑电路</a:t>
            </a:r>
            <a:endParaRPr lang="zh-CN" altLang="en-US" b="0" dirty="0">
              <a:solidFill>
                <a:srgbClr val="FF9900"/>
              </a:solidFill>
              <a:latin typeface="黑体" panose="02010600030101010101" pitchFamily="49" charset="-122"/>
              <a:ea typeface="黑体" panose="0201060003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524000" y="304800"/>
            <a:ext cx="9144000" cy="609600"/>
          </a:xfrm>
        </p:spPr>
        <p:txBody>
          <a:bodyPr>
            <a:normAutofit fontScale="90000"/>
          </a:bodyPr>
          <a:lstStyle/>
          <a:p>
            <a:pPr algn="ctr"/>
            <a:r>
              <a:rPr lang="zh-CN" altLang="en-US" dirty="0" smtClean="0">
                <a:solidFill>
                  <a:srgbClr val="FFCC00"/>
                </a:solidFill>
                <a:latin typeface="Arial" panose="020B0604020202020204" pitchFamily="34" charset="0"/>
                <a:ea typeface="黑体" panose="02010600030101010101" pitchFamily="49" charset="-122"/>
              </a:rPr>
              <a:t>脉冲异步电路的分析过程</a:t>
            </a:r>
          </a:p>
        </p:txBody>
      </p:sp>
      <p:graphicFrame>
        <p:nvGraphicFramePr>
          <p:cNvPr id="373906" name="Group 146"/>
          <p:cNvGraphicFramePr>
            <a:graphicFrameLocks noGrp="1"/>
          </p:cNvGraphicFramePr>
          <p:nvPr>
            <p:ph type="tbl" idx="1"/>
            <p:extLst>
              <p:ext uri="{D42A27DB-BD31-4B8C-83A1-F6EECF244321}">
                <p14:modId xmlns:p14="http://schemas.microsoft.com/office/powerpoint/2010/main" val="2944318395"/>
              </p:ext>
            </p:extLst>
          </p:nvPr>
        </p:nvGraphicFramePr>
        <p:xfrm>
          <a:off x="8077787" y="2012660"/>
          <a:ext cx="3657600" cy="3547428"/>
        </p:xfrm>
        <a:graphic>
          <a:graphicData uri="http://schemas.openxmlformats.org/drawingml/2006/table">
            <a:tbl>
              <a:tblPr/>
              <a:tblGrid>
                <a:gridCol w="1565275">
                  <a:extLst>
                    <a:ext uri="{9D8B030D-6E8A-4147-A177-3AD203B41FA5}">
                      <a16:colId xmlns:a16="http://schemas.microsoft.com/office/drawing/2014/main" val="20000"/>
                    </a:ext>
                  </a:extLst>
                </a:gridCol>
                <a:gridCol w="2092325">
                  <a:extLst>
                    <a:ext uri="{9D8B030D-6E8A-4147-A177-3AD203B41FA5}">
                      <a16:colId xmlns:a16="http://schemas.microsoft.com/office/drawing/2014/main" val="20001"/>
                    </a:ext>
                  </a:extLst>
                </a:gridCol>
              </a:tblGrid>
              <a:tr h="560388">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Q</a:t>
                      </a:r>
                      <a:r>
                        <a:rPr kumimoji="0" lang="en-US" altLang="zh-CN" sz="20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2</a:t>
                      </a:r>
                      <a:r>
                        <a:rPr kumimoji="0" lang="en-US" altLang="zh-CN" sz="20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n</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Q</a:t>
                      </a:r>
                      <a:r>
                        <a:rPr kumimoji="0" lang="en-US" altLang="zh-CN" sz="20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1</a:t>
                      </a:r>
                      <a:r>
                        <a:rPr kumimoji="0" lang="en-US" altLang="zh-CN" sz="20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n</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Q</a:t>
                      </a:r>
                      <a:r>
                        <a:rPr kumimoji="0" lang="en-US" altLang="zh-CN" sz="20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0</a:t>
                      </a:r>
                      <a:r>
                        <a:rPr kumimoji="0" lang="en-US" altLang="zh-CN" sz="20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n</a:t>
                      </a:r>
                      <a:endParaRPr kumimoji="0" lang="zh-CN" altLang="en-US" sz="20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r>
                        <a:rPr kumimoji="0" lang="en-US" altLang="zh-CN" sz="20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2</a:t>
                      </a:r>
                      <a:r>
                        <a:rPr kumimoji="0" lang="en-US" altLang="zh-CN" sz="20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n+1</a:t>
                      </a:r>
                      <a:r>
                        <a:rPr kumimoji="0" lang="en-US" altLang="zh-CN" sz="20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r>
                        <a:rPr kumimoji="0" lang="en-US" altLang="zh-CN" sz="20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1</a:t>
                      </a:r>
                      <a:r>
                        <a:rPr kumimoji="0" lang="en-US" altLang="zh-CN" sz="20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n+1</a:t>
                      </a:r>
                      <a:r>
                        <a:rPr kumimoji="0" lang="en-US" altLang="zh-CN" sz="20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r>
                        <a:rPr kumimoji="0" lang="en-US" altLang="zh-CN" sz="20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0</a:t>
                      </a:r>
                      <a:r>
                        <a:rPr kumimoji="0" lang="en-US" altLang="zh-CN" sz="20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n+1</a:t>
                      </a:r>
                      <a:endParaRPr kumimoji="0" lang="zh-CN" altLang="en-US" sz="20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0    0    0</a:t>
                      </a:r>
                    </a:p>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0    0    1</a:t>
                      </a:r>
                    </a:p>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0    1    0</a:t>
                      </a:r>
                    </a:p>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0    1    1</a:t>
                      </a:r>
                    </a:p>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1    0    0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0     0     1</a:t>
                      </a:r>
                    </a:p>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a:t>
                      </a:r>
                      <a:r>
                        <a:rPr kumimoji="0" lang="en-US" altLang="zh-CN" sz="2000" b="1" i="0" u="none" strike="noStrike" cap="none" normalizeH="0" baseline="0" smtClean="0">
                          <a:ln>
                            <a:noFill/>
                          </a:ln>
                          <a:solidFill>
                            <a:srgbClr val="FF0066"/>
                          </a:solidFill>
                          <a:effectLst/>
                          <a:latin typeface="Arial" panose="020B0604020202020204" pitchFamily="34" charset="0"/>
                          <a:ea typeface="宋体" panose="02010600030101010101" pitchFamily="2" charset="-122"/>
                        </a:rPr>
                        <a:t>1</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a:t>
                      </a:r>
                    </a:p>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0     1     1</a:t>
                      </a:r>
                    </a:p>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     </a:t>
                      </a:r>
                      <a:r>
                        <a:rPr kumimoji="0" lang="en-US" altLang="zh-CN" sz="2000" b="1" i="0" u="none" strike="noStrike" cap="none" normalizeH="0" baseline="0" smtClean="0">
                          <a:ln>
                            <a:noFill/>
                          </a:ln>
                          <a:solidFill>
                            <a:srgbClr val="FF0066"/>
                          </a:solidFill>
                          <a:effectLst/>
                          <a:latin typeface="Arial" panose="020B0604020202020204" pitchFamily="34" charset="0"/>
                          <a:ea typeface="宋体" panose="02010600030101010101" pitchFamily="2" charset="-122"/>
                        </a:rPr>
                        <a:t>0</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a:t>
                      </a:r>
                    </a:p>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a:t>
                      </a:r>
                      <a:r>
                        <a:rPr kumimoji="0" lang="en-US" altLang="zh-CN" sz="2000" b="1" i="0" u="none" strike="noStrike" cap="none" normalizeH="0" baseline="0" smtClean="0">
                          <a:ln>
                            <a:noFill/>
                          </a:ln>
                          <a:solidFill>
                            <a:srgbClr val="FF0066"/>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1    0    1</a:t>
                      </a:r>
                    </a:p>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1    1    0</a:t>
                      </a:r>
                    </a:p>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1    1    1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0     </a:t>
                      </a:r>
                      <a:r>
                        <a:rPr kumimoji="0" lang="en-US" altLang="zh-CN" sz="2000" b="1" i="0" u="none" strike="noStrike" cap="none" normalizeH="0" baseline="0" dirty="0" smtClean="0">
                          <a:ln>
                            <a:noFill/>
                          </a:ln>
                          <a:solidFill>
                            <a:srgbClr val="FF0066"/>
                          </a:solidFill>
                          <a:effectLst/>
                          <a:latin typeface="Arial" panose="020B0604020202020204" pitchFamily="34" charset="0"/>
                          <a:ea typeface="宋体" panose="02010600030101010101" pitchFamily="2" charset="-122"/>
                        </a:rPr>
                        <a:t>1</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0</a:t>
                      </a:r>
                    </a:p>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a:t>
                      </a:r>
                      <a:r>
                        <a:rPr kumimoji="0" lang="en-US" altLang="zh-CN" sz="2000" b="1" i="0" u="none" strike="noStrike" cap="none" normalizeH="0" baseline="0" dirty="0" smtClean="0">
                          <a:ln>
                            <a:noFill/>
                          </a:ln>
                          <a:solidFill>
                            <a:srgbClr val="FF0066"/>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a:t>
                      </a:r>
                    </a:p>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0     0     0</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73832" name="Rectangle 72"/>
          <p:cNvSpPr>
            <a:spLocks noChangeArrowheads="1"/>
          </p:cNvSpPr>
          <p:nvPr/>
        </p:nvSpPr>
        <p:spPr bwMode="auto">
          <a:xfrm>
            <a:off x="1191797" y="3659937"/>
            <a:ext cx="2503487" cy="461963"/>
          </a:xfrm>
          <a:prstGeom prst="rect">
            <a:avLst/>
          </a:prstGeom>
          <a:noFill/>
          <a:ln w="9525">
            <a:noFill/>
            <a:miter lim="800000"/>
          </a:ln>
        </p:spPr>
        <p:txBody>
          <a:bodyPr wrap="none">
            <a:spAutoFit/>
          </a:bodyPr>
          <a:lstStyle/>
          <a:p>
            <a:pPr algn="l">
              <a:lnSpc>
                <a:spcPct val="100000"/>
              </a:lnSpc>
              <a:spcBef>
                <a:spcPct val="0"/>
              </a:spcBef>
            </a:pPr>
            <a:r>
              <a:rPr kumimoji="1" lang="zh-CN" altLang="en-US" sz="2400" dirty="0">
                <a:solidFill>
                  <a:srgbClr val="CC3300"/>
                </a:solidFill>
                <a:ea typeface="楷体_GB2312" panose="02010609030101010101" charset="-122"/>
              </a:rPr>
              <a:t>（</a:t>
            </a:r>
            <a:r>
              <a:rPr kumimoji="1" lang="en-US" altLang="zh-CN" sz="2400" dirty="0">
                <a:solidFill>
                  <a:srgbClr val="CC3300"/>
                </a:solidFill>
                <a:ea typeface="楷体_GB2312" panose="02010609030101010101" charset="-122"/>
              </a:rPr>
              <a:t>3</a:t>
            </a:r>
            <a:r>
              <a:rPr kumimoji="1" lang="zh-CN" altLang="en-US" sz="2400" dirty="0">
                <a:solidFill>
                  <a:srgbClr val="CC3300"/>
                </a:solidFill>
                <a:ea typeface="楷体_GB2312" panose="02010609030101010101" charset="-122"/>
              </a:rPr>
              <a:t>）状态转换图</a:t>
            </a:r>
          </a:p>
        </p:txBody>
      </p:sp>
      <p:grpSp>
        <p:nvGrpSpPr>
          <p:cNvPr id="2" name="Group 73"/>
          <p:cNvGrpSpPr/>
          <p:nvPr/>
        </p:nvGrpSpPr>
        <p:grpSpPr bwMode="auto">
          <a:xfrm>
            <a:off x="3792538" y="3643224"/>
            <a:ext cx="3813175" cy="2106613"/>
            <a:chOff x="3212" y="2016"/>
            <a:chExt cx="2402" cy="1327"/>
          </a:xfrm>
        </p:grpSpPr>
        <p:sp>
          <p:nvSpPr>
            <p:cNvPr id="51235" name="Oval 74"/>
            <p:cNvSpPr>
              <a:spLocks noChangeArrowheads="1"/>
            </p:cNvSpPr>
            <p:nvPr/>
          </p:nvSpPr>
          <p:spPr bwMode="auto">
            <a:xfrm>
              <a:off x="3214" y="2575"/>
              <a:ext cx="384" cy="240"/>
            </a:xfrm>
            <a:prstGeom prst="ellipse">
              <a:avLst/>
            </a:prstGeom>
            <a:noFill/>
            <a:ln w="38100">
              <a:solidFill>
                <a:schemeClr val="hlink"/>
              </a:solidFill>
              <a:round/>
            </a:ln>
          </p:spPr>
          <p:txBody>
            <a:bodyPr wrap="none" anchor="ctr"/>
            <a:lstStyle/>
            <a:p>
              <a:pPr>
                <a:lnSpc>
                  <a:spcPct val="100000"/>
                </a:lnSpc>
                <a:spcBef>
                  <a:spcPct val="0"/>
                </a:spcBef>
              </a:pPr>
              <a:r>
                <a:rPr kumimoji="1" lang="en-US" altLang="zh-CN" sz="2400"/>
                <a:t>000</a:t>
              </a:r>
            </a:p>
          </p:txBody>
        </p:sp>
        <p:sp>
          <p:nvSpPr>
            <p:cNvPr id="51236" name="Line 75"/>
            <p:cNvSpPr>
              <a:spLocks noChangeShapeType="1"/>
            </p:cNvSpPr>
            <p:nvPr/>
          </p:nvSpPr>
          <p:spPr bwMode="auto">
            <a:xfrm>
              <a:off x="3598" y="2671"/>
              <a:ext cx="288" cy="0"/>
            </a:xfrm>
            <a:prstGeom prst="line">
              <a:avLst/>
            </a:prstGeom>
            <a:noFill/>
            <a:ln w="38100">
              <a:solidFill>
                <a:schemeClr val="hlink"/>
              </a:solidFill>
              <a:round/>
              <a:tailEnd type="stealth" w="sm" len="lg"/>
            </a:ln>
          </p:spPr>
          <p:txBody>
            <a:bodyPr/>
            <a:lstStyle/>
            <a:p>
              <a:endParaRPr lang="zh-CN" altLang="en-US"/>
            </a:p>
          </p:txBody>
        </p:sp>
        <p:sp>
          <p:nvSpPr>
            <p:cNvPr id="51237" name="Oval 76"/>
            <p:cNvSpPr>
              <a:spLocks noChangeArrowheads="1"/>
            </p:cNvSpPr>
            <p:nvPr/>
          </p:nvSpPr>
          <p:spPr bwMode="auto">
            <a:xfrm>
              <a:off x="3886" y="2575"/>
              <a:ext cx="384" cy="240"/>
            </a:xfrm>
            <a:prstGeom prst="ellipse">
              <a:avLst/>
            </a:prstGeom>
            <a:noFill/>
            <a:ln w="38100">
              <a:solidFill>
                <a:schemeClr val="hlink"/>
              </a:solidFill>
              <a:round/>
            </a:ln>
          </p:spPr>
          <p:txBody>
            <a:bodyPr wrap="none" anchor="ctr"/>
            <a:lstStyle/>
            <a:p>
              <a:pPr>
                <a:lnSpc>
                  <a:spcPct val="100000"/>
                </a:lnSpc>
                <a:spcBef>
                  <a:spcPct val="0"/>
                </a:spcBef>
              </a:pPr>
              <a:r>
                <a:rPr kumimoji="1" lang="en-US" altLang="zh-CN" sz="2400"/>
                <a:t>001</a:t>
              </a:r>
            </a:p>
          </p:txBody>
        </p:sp>
        <p:sp>
          <p:nvSpPr>
            <p:cNvPr id="51238" name="Oval 77"/>
            <p:cNvSpPr>
              <a:spLocks noChangeArrowheads="1"/>
            </p:cNvSpPr>
            <p:nvPr/>
          </p:nvSpPr>
          <p:spPr bwMode="auto">
            <a:xfrm>
              <a:off x="4558" y="2575"/>
              <a:ext cx="384" cy="240"/>
            </a:xfrm>
            <a:prstGeom prst="ellipse">
              <a:avLst/>
            </a:prstGeom>
            <a:noFill/>
            <a:ln w="38100">
              <a:solidFill>
                <a:schemeClr val="hlink"/>
              </a:solidFill>
              <a:round/>
            </a:ln>
          </p:spPr>
          <p:txBody>
            <a:bodyPr wrap="none" anchor="ctr"/>
            <a:lstStyle/>
            <a:p>
              <a:pPr>
                <a:lnSpc>
                  <a:spcPct val="100000"/>
                </a:lnSpc>
                <a:spcBef>
                  <a:spcPct val="0"/>
                </a:spcBef>
              </a:pPr>
              <a:r>
                <a:rPr kumimoji="1" lang="en-US" altLang="zh-CN" sz="2400"/>
                <a:t>010</a:t>
              </a:r>
            </a:p>
          </p:txBody>
        </p:sp>
        <p:sp>
          <p:nvSpPr>
            <p:cNvPr id="51239" name="Oval 78"/>
            <p:cNvSpPr>
              <a:spLocks noChangeArrowheads="1"/>
            </p:cNvSpPr>
            <p:nvPr/>
          </p:nvSpPr>
          <p:spPr bwMode="auto">
            <a:xfrm>
              <a:off x="4558" y="3103"/>
              <a:ext cx="384" cy="240"/>
            </a:xfrm>
            <a:prstGeom prst="ellipse">
              <a:avLst/>
            </a:prstGeom>
            <a:noFill/>
            <a:ln w="38100">
              <a:solidFill>
                <a:schemeClr val="hlink"/>
              </a:solidFill>
              <a:round/>
            </a:ln>
          </p:spPr>
          <p:txBody>
            <a:bodyPr wrap="none" anchor="ctr"/>
            <a:lstStyle/>
            <a:p>
              <a:pPr>
                <a:lnSpc>
                  <a:spcPct val="100000"/>
                </a:lnSpc>
                <a:spcBef>
                  <a:spcPct val="0"/>
                </a:spcBef>
              </a:pPr>
              <a:r>
                <a:rPr kumimoji="1" lang="en-US" altLang="zh-CN" sz="2400"/>
                <a:t>011</a:t>
              </a:r>
            </a:p>
          </p:txBody>
        </p:sp>
        <p:sp>
          <p:nvSpPr>
            <p:cNvPr id="51240" name="Oval 79"/>
            <p:cNvSpPr>
              <a:spLocks noChangeArrowheads="1"/>
            </p:cNvSpPr>
            <p:nvPr/>
          </p:nvSpPr>
          <p:spPr bwMode="auto">
            <a:xfrm>
              <a:off x="3886" y="3103"/>
              <a:ext cx="384" cy="240"/>
            </a:xfrm>
            <a:prstGeom prst="ellipse">
              <a:avLst/>
            </a:prstGeom>
            <a:noFill/>
            <a:ln w="38100">
              <a:solidFill>
                <a:schemeClr val="hlink"/>
              </a:solidFill>
              <a:round/>
            </a:ln>
          </p:spPr>
          <p:txBody>
            <a:bodyPr wrap="none" anchor="ctr"/>
            <a:lstStyle/>
            <a:p>
              <a:pPr>
                <a:lnSpc>
                  <a:spcPct val="100000"/>
                </a:lnSpc>
                <a:spcBef>
                  <a:spcPct val="0"/>
                </a:spcBef>
              </a:pPr>
              <a:r>
                <a:rPr kumimoji="1" lang="en-US" altLang="zh-CN" sz="2400"/>
                <a:t>100</a:t>
              </a:r>
            </a:p>
          </p:txBody>
        </p:sp>
        <p:sp>
          <p:nvSpPr>
            <p:cNvPr id="51241" name="Oval 80"/>
            <p:cNvSpPr>
              <a:spLocks noChangeArrowheads="1"/>
            </p:cNvSpPr>
            <p:nvPr/>
          </p:nvSpPr>
          <p:spPr bwMode="auto">
            <a:xfrm>
              <a:off x="4558" y="2095"/>
              <a:ext cx="384" cy="240"/>
            </a:xfrm>
            <a:prstGeom prst="ellipse">
              <a:avLst/>
            </a:prstGeom>
            <a:noFill/>
            <a:ln w="38100">
              <a:solidFill>
                <a:schemeClr val="hlink"/>
              </a:solidFill>
              <a:round/>
            </a:ln>
          </p:spPr>
          <p:txBody>
            <a:bodyPr wrap="none" anchor="ctr"/>
            <a:lstStyle/>
            <a:p>
              <a:pPr>
                <a:lnSpc>
                  <a:spcPct val="100000"/>
                </a:lnSpc>
                <a:spcBef>
                  <a:spcPct val="0"/>
                </a:spcBef>
              </a:pPr>
              <a:r>
                <a:rPr kumimoji="1" lang="en-US" altLang="zh-CN" sz="2400"/>
                <a:t>101</a:t>
              </a:r>
            </a:p>
          </p:txBody>
        </p:sp>
        <p:sp>
          <p:nvSpPr>
            <p:cNvPr id="51242" name="Oval 81"/>
            <p:cNvSpPr>
              <a:spLocks noChangeArrowheads="1"/>
            </p:cNvSpPr>
            <p:nvPr/>
          </p:nvSpPr>
          <p:spPr bwMode="auto">
            <a:xfrm>
              <a:off x="5230" y="2575"/>
              <a:ext cx="384" cy="240"/>
            </a:xfrm>
            <a:prstGeom prst="ellipse">
              <a:avLst/>
            </a:prstGeom>
            <a:noFill/>
            <a:ln w="38100">
              <a:solidFill>
                <a:schemeClr val="hlink"/>
              </a:solidFill>
              <a:round/>
            </a:ln>
          </p:spPr>
          <p:txBody>
            <a:bodyPr wrap="none" anchor="ctr"/>
            <a:lstStyle/>
            <a:p>
              <a:pPr>
                <a:lnSpc>
                  <a:spcPct val="100000"/>
                </a:lnSpc>
                <a:spcBef>
                  <a:spcPct val="0"/>
                </a:spcBef>
              </a:pPr>
              <a:r>
                <a:rPr kumimoji="1" lang="en-US" altLang="zh-CN" sz="2400"/>
                <a:t>110</a:t>
              </a:r>
            </a:p>
          </p:txBody>
        </p:sp>
        <p:sp>
          <p:nvSpPr>
            <p:cNvPr id="51243" name="Line 82"/>
            <p:cNvSpPr>
              <a:spLocks noChangeShapeType="1"/>
            </p:cNvSpPr>
            <p:nvPr/>
          </p:nvSpPr>
          <p:spPr bwMode="auto">
            <a:xfrm>
              <a:off x="4270" y="2671"/>
              <a:ext cx="288" cy="0"/>
            </a:xfrm>
            <a:prstGeom prst="line">
              <a:avLst/>
            </a:prstGeom>
            <a:noFill/>
            <a:ln w="38100">
              <a:solidFill>
                <a:schemeClr val="hlink"/>
              </a:solidFill>
              <a:round/>
              <a:tailEnd type="stealth" w="sm" len="lg"/>
            </a:ln>
          </p:spPr>
          <p:txBody>
            <a:bodyPr/>
            <a:lstStyle/>
            <a:p>
              <a:endParaRPr lang="zh-CN" altLang="en-US"/>
            </a:p>
          </p:txBody>
        </p:sp>
        <p:sp>
          <p:nvSpPr>
            <p:cNvPr id="51244" name="Line 83"/>
            <p:cNvSpPr>
              <a:spLocks noChangeShapeType="1"/>
            </p:cNvSpPr>
            <p:nvPr/>
          </p:nvSpPr>
          <p:spPr bwMode="auto">
            <a:xfrm flipH="1">
              <a:off x="4942" y="2671"/>
              <a:ext cx="288" cy="0"/>
            </a:xfrm>
            <a:prstGeom prst="line">
              <a:avLst/>
            </a:prstGeom>
            <a:noFill/>
            <a:ln w="38100">
              <a:solidFill>
                <a:schemeClr val="hlink"/>
              </a:solidFill>
              <a:round/>
              <a:tailEnd type="stealth" w="sm" len="lg"/>
            </a:ln>
          </p:spPr>
          <p:txBody>
            <a:bodyPr/>
            <a:lstStyle/>
            <a:p>
              <a:endParaRPr lang="zh-CN" altLang="en-US"/>
            </a:p>
          </p:txBody>
        </p:sp>
        <p:sp>
          <p:nvSpPr>
            <p:cNvPr id="51245" name="Line 84"/>
            <p:cNvSpPr>
              <a:spLocks noChangeShapeType="1"/>
            </p:cNvSpPr>
            <p:nvPr/>
          </p:nvSpPr>
          <p:spPr bwMode="auto">
            <a:xfrm>
              <a:off x="4750" y="2815"/>
              <a:ext cx="0" cy="288"/>
            </a:xfrm>
            <a:prstGeom prst="line">
              <a:avLst/>
            </a:prstGeom>
            <a:noFill/>
            <a:ln w="38100">
              <a:solidFill>
                <a:schemeClr val="hlink"/>
              </a:solidFill>
              <a:round/>
              <a:tailEnd type="stealth" w="sm" len="lg"/>
            </a:ln>
          </p:spPr>
          <p:txBody>
            <a:bodyPr/>
            <a:lstStyle/>
            <a:p>
              <a:endParaRPr lang="zh-CN" altLang="en-US"/>
            </a:p>
          </p:txBody>
        </p:sp>
        <p:sp>
          <p:nvSpPr>
            <p:cNvPr id="51246" name="Line 85"/>
            <p:cNvSpPr>
              <a:spLocks noChangeShapeType="1"/>
            </p:cNvSpPr>
            <p:nvPr/>
          </p:nvSpPr>
          <p:spPr bwMode="auto">
            <a:xfrm flipH="1">
              <a:off x="4750" y="2335"/>
              <a:ext cx="0" cy="240"/>
            </a:xfrm>
            <a:prstGeom prst="line">
              <a:avLst/>
            </a:prstGeom>
            <a:noFill/>
            <a:ln w="38100">
              <a:solidFill>
                <a:schemeClr val="hlink"/>
              </a:solidFill>
              <a:round/>
              <a:tailEnd type="stealth" w="sm" len="lg"/>
            </a:ln>
          </p:spPr>
          <p:txBody>
            <a:bodyPr/>
            <a:lstStyle/>
            <a:p>
              <a:endParaRPr lang="zh-CN" altLang="en-US"/>
            </a:p>
          </p:txBody>
        </p:sp>
        <p:sp>
          <p:nvSpPr>
            <p:cNvPr id="51247" name="Line 86"/>
            <p:cNvSpPr>
              <a:spLocks noChangeShapeType="1"/>
            </p:cNvSpPr>
            <p:nvPr/>
          </p:nvSpPr>
          <p:spPr bwMode="auto">
            <a:xfrm flipH="1">
              <a:off x="4270" y="3199"/>
              <a:ext cx="288" cy="0"/>
            </a:xfrm>
            <a:prstGeom prst="line">
              <a:avLst/>
            </a:prstGeom>
            <a:noFill/>
            <a:ln w="38100">
              <a:solidFill>
                <a:schemeClr val="hlink"/>
              </a:solidFill>
              <a:round/>
              <a:tailEnd type="stealth" w="sm" len="lg"/>
            </a:ln>
          </p:spPr>
          <p:txBody>
            <a:bodyPr/>
            <a:lstStyle/>
            <a:p>
              <a:endParaRPr lang="zh-CN" altLang="en-US"/>
            </a:p>
          </p:txBody>
        </p:sp>
        <p:sp>
          <p:nvSpPr>
            <p:cNvPr id="51248" name="Oval 87"/>
            <p:cNvSpPr>
              <a:spLocks noChangeArrowheads="1"/>
            </p:cNvSpPr>
            <p:nvPr/>
          </p:nvSpPr>
          <p:spPr bwMode="auto">
            <a:xfrm>
              <a:off x="3212" y="2016"/>
              <a:ext cx="384" cy="240"/>
            </a:xfrm>
            <a:prstGeom prst="ellipse">
              <a:avLst/>
            </a:prstGeom>
            <a:noFill/>
            <a:ln w="38100">
              <a:solidFill>
                <a:schemeClr val="hlink"/>
              </a:solidFill>
              <a:round/>
            </a:ln>
          </p:spPr>
          <p:txBody>
            <a:bodyPr wrap="none" anchor="ctr"/>
            <a:lstStyle/>
            <a:p>
              <a:pPr>
                <a:lnSpc>
                  <a:spcPct val="100000"/>
                </a:lnSpc>
                <a:spcBef>
                  <a:spcPct val="0"/>
                </a:spcBef>
              </a:pPr>
              <a:r>
                <a:rPr kumimoji="1" lang="en-US" altLang="zh-CN" sz="2400"/>
                <a:t>111</a:t>
              </a:r>
            </a:p>
          </p:txBody>
        </p:sp>
        <p:sp>
          <p:nvSpPr>
            <p:cNvPr id="51249" name="Line 88"/>
            <p:cNvSpPr>
              <a:spLocks noChangeShapeType="1"/>
            </p:cNvSpPr>
            <p:nvPr/>
          </p:nvSpPr>
          <p:spPr bwMode="auto">
            <a:xfrm rot="5400000">
              <a:off x="3245" y="2411"/>
              <a:ext cx="288" cy="0"/>
            </a:xfrm>
            <a:prstGeom prst="line">
              <a:avLst/>
            </a:prstGeom>
            <a:noFill/>
            <a:ln w="38100">
              <a:solidFill>
                <a:schemeClr val="hlink"/>
              </a:solidFill>
              <a:round/>
              <a:tailEnd type="stealth" w="sm" len="lg"/>
            </a:ln>
          </p:spPr>
          <p:txBody>
            <a:bodyPr/>
            <a:lstStyle/>
            <a:p>
              <a:endParaRPr lang="zh-CN" altLang="en-US"/>
            </a:p>
          </p:txBody>
        </p:sp>
        <p:sp>
          <p:nvSpPr>
            <p:cNvPr id="51250" name="Line 89"/>
            <p:cNvSpPr>
              <a:spLocks noChangeShapeType="1"/>
            </p:cNvSpPr>
            <p:nvPr/>
          </p:nvSpPr>
          <p:spPr bwMode="auto">
            <a:xfrm flipH="1" flipV="1">
              <a:off x="3502" y="2767"/>
              <a:ext cx="408" cy="408"/>
            </a:xfrm>
            <a:prstGeom prst="line">
              <a:avLst/>
            </a:prstGeom>
            <a:noFill/>
            <a:ln w="38100">
              <a:solidFill>
                <a:schemeClr val="hlink"/>
              </a:solidFill>
              <a:round/>
              <a:tailEnd type="stealth" w="sm" len="lg"/>
            </a:ln>
          </p:spPr>
          <p:txBody>
            <a:bodyPr/>
            <a:lstStyle/>
            <a:p>
              <a:endParaRPr lang="zh-CN" altLang="en-US"/>
            </a:p>
          </p:txBody>
        </p:sp>
      </p:grpSp>
      <p:sp>
        <p:nvSpPr>
          <p:cNvPr id="373860" name="Text Box 100"/>
          <p:cNvSpPr txBox="1">
            <a:spLocks noChangeArrowheads="1"/>
          </p:cNvSpPr>
          <p:nvPr/>
        </p:nvSpPr>
        <p:spPr bwMode="auto">
          <a:xfrm>
            <a:off x="2099263" y="6076042"/>
            <a:ext cx="5280025" cy="463550"/>
          </a:xfrm>
          <a:prstGeom prst="rect">
            <a:avLst/>
          </a:prstGeom>
          <a:noFill/>
          <a:ln w="38100">
            <a:noFill/>
            <a:miter lim="800000"/>
          </a:ln>
        </p:spPr>
        <p:txBody>
          <a:bodyPr lIns="90000" tIns="46800" rIns="90000" bIns="46800">
            <a:spAutoFit/>
          </a:bodyPr>
          <a:lstStyle/>
          <a:p>
            <a:pPr algn="l">
              <a:lnSpc>
                <a:spcPct val="100000"/>
              </a:lnSpc>
            </a:pPr>
            <a:r>
              <a:rPr kumimoji="1" lang="zh-CN" altLang="en-US" sz="2400" dirty="0">
                <a:ea typeface="楷体_GB2312" panose="02010609030101010101" charset="-122"/>
              </a:rPr>
              <a:t>结论：电路为异步五进制加法计数器</a:t>
            </a:r>
          </a:p>
        </p:txBody>
      </p:sp>
      <p:sp>
        <p:nvSpPr>
          <p:cNvPr id="373863" name="Rectangle 103"/>
          <p:cNvSpPr>
            <a:spLocks noChangeArrowheads="1"/>
          </p:cNvSpPr>
          <p:nvPr/>
        </p:nvSpPr>
        <p:spPr bwMode="black">
          <a:xfrm>
            <a:off x="8720724" y="1531649"/>
            <a:ext cx="2312988" cy="396875"/>
          </a:xfrm>
          <a:prstGeom prst="rect">
            <a:avLst/>
          </a:prstGeom>
          <a:noFill/>
          <a:ln w="9525" algn="ctr">
            <a:noFill/>
            <a:miter lim="800000"/>
          </a:ln>
          <a:effectLst>
            <a:prstShdw prst="shdw13" dist="53882" dir="13500000">
              <a:srgbClr val="808080">
                <a:alpha val="50000"/>
              </a:srgbClr>
            </a:prstShdw>
          </a:effectLst>
        </p:spPr>
        <p:txBody>
          <a:bodyPr wrap="none">
            <a:spAutoFit/>
          </a:bodyPr>
          <a:lstStyle/>
          <a:p>
            <a:r>
              <a:rPr lang="zh-CN" altLang="en-US" sz="2200" dirty="0">
                <a:solidFill>
                  <a:srgbClr val="CC3300"/>
                </a:solidFill>
                <a:ea typeface="楷体_GB2312" panose="02010609030101010101" charset="-122"/>
              </a:rPr>
              <a:t>（</a:t>
            </a:r>
            <a:r>
              <a:rPr lang="en-US" altLang="zh-CN" sz="2200" dirty="0">
                <a:solidFill>
                  <a:srgbClr val="CC3300"/>
                </a:solidFill>
                <a:ea typeface="楷体_GB2312" panose="02010609030101010101" charset="-122"/>
              </a:rPr>
              <a:t>2</a:t>
            </a:r>
            <a:r>
              <a:rPr lang="zh-CN" altLang="en-US" sz="2200" dirty="0">
                <a:solidFill>
                  <a:srgbClr val="CC3300"/>
                </a:solidFill>
                <a:ea typeface="楷体_GB2312" panose="02010609030101010101" charset="-122"/>
              </a:rPr>
              <a:t>）状态转换表</a:t>
            </a:r>
          </a:p>
        </p:txBody>
      </p:sp>
      <p:sp>
        <p:nvSpPr>
          <p:cNvPr id="373917" name="Rectangle 157"/>
          <p:cNvSpPr>
            <a:spLocks noChangeArrowheads="1"/>
          </p:cNvSpPr>
          <p:nvPr/>
        </p:nvSpPr>
        <p:spPr bwMode="auto">
          <a:xfrm>
            <a:off x="1191797" y="1135243"/>
            <a:ext cx="2185214" cy="461665"/>
          </a:xfrm>
          <a:prstGeom prst="rect">
            <a:avLst/>
          </a:prstGeom>
          <a:noFill/>
          <a:ln w="9525">
            <a:noFill/>
            <a:miter lim="800000"/>
          </a:ln>
        </p:spPr>
        <p:txBody>
          <a:bodyPr wrap="none">
            <a:spAutoFit/>
          </a:bodyPr>
          <a:lstStyle/>
          <a:p>
            <a:pPr algn="l">
              <a:lnSpc>
                <a:spcPct val="100000"/>
              </a:lnSpc>
              <a:spcBef>
                <a:spcPct val="0"/>
              </a:spcBef>
            </a:pPr>
            <a:r>
              <a:rPr kumimoji="1" lang="zh-CN" altLang="en-US" sz="2400" dirty="0">
                <a:solidFill>
                  <a:srgbClr val="CC3300"/>
                </a:solidFill>
                <a:ea typeface="楷体_GB2312" panose="02010609030101010101" charset="-122"/>
              </a:rPr>
              <a:t>（</a:t>
            </a:r>
            <a:r>
              <a:rPr kumimoji="1" lang="en-US" altLang="zh-CN" sz="2400" dirty="0">
                <a:solidFill>
                  <a:srgbClr val="CC3300"/>
                </a:solidFill>
                <a:ea typeface="楷体_GB2312" panose="02010609030101010101" charset="-122"/>
              </a:rPr>
              <a:t>1</a:t>
            </a:r>
            <a:r>
              <a:rPr kumimoji="1" lang="zh-CN" altLang="en-US" sz="2400" dirty="0">
                <a:solidFill>
                  <a:srgbClr val="CC3300"/>
                </a:solidFill>
                <a:ea typeface="楷体_GB2312" panose="02010609030101010101" charset="-122"/>
              </a:rPr>
              <a:t>）</a:t>
            </a:r>
            <a:r>
              <a:rPr kumimoji="1" lang="zh-CN" altLang="en-US" sz="2400" dirty="0" smtClean="0">
                <a:solidFill>
                  <a:srgbClr val="CC3300"/>
                </a:solidFill>
                <a:ea typeface="楷体_GB2312" panose="02010609030101010101" charset="-122"/>
              </a:rPr>
              <a:t>状态方程</a:t>
            </a:r>
            <a:endParaRPr kumimoji="1" lang="zh-CN" altLang="en-US" sz="2400" dirty="0">
              <a:solidFill>
                <a:srgbClr val="CC3300"/>
              </a:solidFill>
              <a:ea typeface="楷体_GB2312" panose="02010609030101010101" charset="-122"/>
            </a:endParaRPr>
          </a:p>
        </p:txBody>
      </p:sp>
      <p:sp>
        <p:nvSpPr>
          <p:cNvPr id="38" name="AutoShape 52"/>
          <p:cNvSpPr>
            <a:spLocks noChangeArrowheads="1"/>
          </p:cNvSpPr>
          <p:nvPr/>
        </p:nvSpPr>
        <p:spPr bwMode="auto">
          <a:xfrm>
            <a:off x="7349124" y="5635335"/>
            <a:ext cx="3009900" cy="712788"/>
          </a:xfrm>
          <a:prstGeom prst="wedgeRoundRectCallout">
            <a:avLst>
              <a:gd name="adj1" fmla="val -9760"/>
              <a:gd name="adj2" fmla="val -70713"/>
              <a:gd name="adj3" fmla="val 16667"/>
            </a:avLst>
          </a:prstGeom>
          <a:solidFill>
            <a:srgbClr val="FFFFBD"/>
          </a:solidFill>
          <a:ln w="38100">
            <a:solidFill>
              <a:schemeClr val="hlink"/>
            </a:solidFill>
            <a:miter lim="800000"/>
          </a:ln>
        </p:spPr>
        <p:txBody>
          <a:bodyPr/>
          <a:lstStyle/>
          <a:p>
            <a:pPr>
              <a:lnSpc>
                <a:spcPct val="100000"/>
              </a:lnSpc>
              <a:spcBef>
                <a:spcPct val="0"/>
              </a:spcBef>
            </a:pPr>
            <a:r>
              <a:rPr kumimoji="1" lang="zh-CN" altLang="en-US" dirty="0">
                <a:ea typeface="楷体_GB2312" panose="02010609030101010101" charset="-122"/>
              </a:rPr>
              <a:t>原态按照从小到大的顺序列出全部取值组合</a:t>
            </a:r>
          </a:p>
        </p:txBody>
      </p:sp>
      <p:grpSp>
        <p:nvGrpSpPr>
          <p:cNvPr id="36" name="Group 117"/>
          <p:cNvGrpSpPr/>
          <p:nvPr/>
        </p:nvGrpSpPr>
        <p:grpSpPr bwMode="auto">
          <a:xfrm>
            <a:off x="1454151" y="1638746"/>
            <a:ext cx="4244975" cy="1466850"/>
            <a:chOff x="2025" y="3090"/>
            <a:chExt cx="2674" cy="924"/>
          </a:xfrm>
        </p:grpSpPr>
        <p:sp>
          <p:nvSpPr>
            <p:cNvPr id="37" name="Rectangle 57"/>
            <p:cNvSpPr>
              <a:spLocks noChangeArrowheads="1"/>
            </p:cNvSpPr>
            <p:nvPr/>
          </p:nvSpPr>
          <p:spPr bwMode="auto">
            <a:xfrm>
              <a:off x="2025" y="3393"/>
              <a:ext cx="2622" cy="327"/>
            </a:xfrm>
            <a:prstGeom prst="rect">
              <a:avLst/>
            </a:prstGeom>
            <a:noFill/>
            <a:ln w="9525">
              <a:noFill/>
              <a:miter lim="800000"/>
            </a:ln>
          </p:spPr>
          <p:txBody>
            <a:bodyPr>
              <a:spAutoFit/>
            </a:bodyPr>
            <a:lstStyle/>
            <a:p>
              <a:pPr algn="l">
                <a:lnSpc>
                  <a:spcPct val="100000"/>
                </a:lnSpc>
                <a:spcBef>
                  <a:spcPct val="0"/>
                </a:spcBef>
              </a:pPr>
              <a:r>
                <a:rPr kumimoji="1" lang="zh-CN" altLang="en-US" sz="2800" dirty="0">
                  <a:solidFill>
                    <a:srgbClr val="FFFF00"/>
                  </a:solidFill>
                </a:rPr>
                <a:t> </a:t>
              </a:r>
              <a:r>
                <a:rPr kumimoji="1" lang="en-US" altLang="zh-CN" sz="2400" dirty="0"/>
                <a:t>Q</a:t>
              </a:r>
              <a:r>
                <a:rPr kumimoji="1" lang="en-US" altLang="zh-CN" sz="2400" baseline="-25000" dirty="0"/>
                <a:t>1</a:t>
              </a:r>
              <a:r>
                <a:rPr kumimoji="1" lang="en-US" altLang="zh-CN" sz="2400" baseline="30000" dirty="0"/>
                <a:t>n+1</a:t>
              </a:r>
              <a:r>
                <a:rPr kumimoji="1" lang="en-US" altLang="zh-CN" sz="2400" dirty="0"/>
                <a:t>=Q</a:t>
              </a:r>
              <a:r>
                <a:rPr kumimoji="1" lang="en-US" altLang="zh-CN" sz="2400" baseline="-25000" dirty="0"/>
                <a:t>1</a:t>
              </a:r>
              <a:r>
                <a:rPr kumimoji="1" lang="en-US" altLang="zh-CN" sz="2400" baseline="30000" dirty="0"/>
                <a:t>n</a:t>
              </a:r>
              <a:r>
                <a:rPr kumimoji="1" lang="en-US" altLang="zh-CN" sz="2400" dirty="0"/>
                <a:t>Q</a:t>
              </a:r>
              <a:r>
                <a:rPr kumimoji="1" lang="en-US" altLang="zh-CN" sz="2400" baseline="-25000" dirty="0"/>
                <a:t>0</a:t>
              </a:r>
              <a:r>
                <a:rPr kumimoji="1" lang="en-US" altLang="zh-CN" sz="2400" baseline="30000" dirty="0"/>
                <a:t>n</a:t>
              </a:r>
              <a:r>
                <a:rPr kumimoji="1" lang="en-US" altLang="zh-CN" sz="2400" baseline="30000" dirty="0">
                  <a:solidFill>
                    <a:srgbClr val="FFFF00"/>
                  </a:solidFill>
                </a:rPr>
                <a:t>          </a:t>
              </a:r>
              <a:r>
                <a:rPr kumimoji="1" lang="zh-CN" altLang="en-US" sz="2400" dirty="0">
                  <a:solidFill>
                    <a:srgbClr val="FF33CC"/>
                  </a:solidFill>
                </a:rPr>
                <a:t>（</a:t>
              </a:r>
              <a:r>
                <a:rPr kumimoji="1" lang="en-US" altLang="zh-CN" sz="2400" dirty="0">
                  <a:solidFill>
                    <a:srgbClr val="FF33CC"/>
                  </a:solidFill>
                </a:rPr>
                <a:t>Q0 </a:t>
              </a:r>
              <a:r>
                <a:rPr kumimoji="1" lang="en-US" altLang="zh-CN" sz="2400" dirty="0">
                  <a:solidFill>
                    <a:srgbClr val="FF33CC"/>
                  </a:solidFill>
                  <a:sym typeface="Symbol" panose="05050102010706020507" pitchFamily="18" charset="2"/>
                </a:rPr>
                <a:t></a:t>
              </a:r>
              <a:r>
                <a:rPr kumimoji="1" lang="en-US" altLang="zh-CN" sz="2400" dirty="0">
                  <a:solidFill>
                    <a:srgbClr val="FF33CC"/>
                  </a:solidFill>
                </a:rPr>
                <a:t> </a:t>
              </a:r>
              <a:r>
                <a:rPr kumimoji="1" lang="zh-CN" altLang="en-US" sz="2400" dirty="0">
                  <a:solidFill>
                    <a:srgbClr val="FF33CC"/>
                  </a:solidFill>
                </a:rPr>
                <a:t>）</a:t>
              </a:r>
              <a:endParaRPr kumimoji="1" lang="en-US" altLang="zh-CN" sz="2400" dirty="0">
                <a:solidFill>
                  <a:srgbClr val="FF33CC"/>
                </a:solidFill>
              </a:endParaRPr>
            </a:p>
          </p:txBody>
        </p:sp>
        <p:sp>
          <p:nvSpPr>
            <p:cNvPr id="39" name="Line 58"/>
            <p:cNvSpPr>
              <a:spLocks noChangeShapeType="1"/>
            </p:cNvSpPr>
            <p:nvPr/>
          </p:nvSpPr>
          <p:spPr bwMode="auto">
            <a:xfrm>
              <a:off x="2681" y="3478"/>
              <a:ext cx="144" cy="0"/>
            </a:xfrm>
            <a:prstGeom prst="line">
              <a:avLst/>
            </a:prstGeom>
            <a:noFill/>
            <a:ln w="28575">
              <a:solidFill>
                <a:schemeClr val="tx1"/>
              </a:solidFill>
              <a:round/>
            </a:ln>
          </p:spPr>
          <p:txBody>
            <a:bodyPr/>
            <a:lstStyle/>
            <a:p>
              <a:endParaRPr lang="zh-CN" altLang="en-US"/>
            </a:p>
          </p:txBody>
        </p:sp>
        <p:sp>
          <p:nvSpPr>
            <p:cNvPr id="40" name="Rectangle 59"/>
            <p:cNvSpPr>
              <a:spLocks noChangeArrowheads="1"/>
            </p:cNvSpPr>
            <p:nvPr/>
          </p:nvSpPr>
          <p:spPr bwMode="auto">
            <a:xfrm>
              <a:off x="2075" y="3726"/>
              <a:ext cx="2492" cy="288"/>
            </a:xfrm>
            <a:prstGeom prst="rect">
              <a:avLst/>
            </a:prstGeom>
            <a:noFill/>
            <a:ln w="9525">
              <a:noFill/>
              <a:miter lim="800000"/>
            </a:ln>
          </p:spPr>
          <p:txBody>
            <a:bodyPr>
              <a:spAutoFit/>
            </a:bodyPr>
            <a:lstStyle/>
            <a:p>
              <a:pPr algn="l">
                <a:lnSpc>
                  <a:spcPct val="100000"/>
                </a:lnSpc>
                <a:spcBef>
                  <a:spcPct val="0"/>
                </a:spcBef>
              </a:pPr>
              <a:r>
                <a:rPr kumimoji="1" lang="en-US" altLang="zh-CN" sz="2400" dirty="0"/>
                <a:t>Q</a:t>
              </a:r>
              <a:r>
                <a:rPr kumimoji="1" lang="en-US" altLang="zh-CN" sz="2400" baseline="-25000" dirty="0"/>
                <a:t>2</a:t>
              </a:r>
              <a:r>
                <a:rPr kumimoji="1" lang="en-US" altLang="zh-CN" sz="2400" baseline="30000" dirty="0"/>
                <a:t>n+1</a:t>
              </a:r>
              <a:r>
                <a:rPr kumimoji="1" lang="en-US" altLang="zh-CN" sz="2400" dirty="0"/>
                <a:t>=Q</a:t>
              </a:r>
              <a:r>
                <a:rPr kumimoji="1" lang="en-US" altLang="zh-CN" sz="2400" baseline="-25000" dirty="0"/>
                <a:t>2</a:t>
              </a:r>
              <a:r>
                <a:rPr kumimoji="1" lang="en-US" altLang="zh-CN" sz="2400" baseline="30000" dirty="0"/>
                <a:t>n</a:t>
              </a:r>
              <a:r>
                <a:rPr kumimoji="1" lang="en-US" altLang="zh-CN" sz="2400" dirty="0"/>
                <a:t>Q</a:t>
              </a:r>
              <a:r>
                <a:rPr kumimoji="1" lang="en-US" altLang="zh-CN" sz="2400" baseline="30000" dirty="0"/>
                <a:t>n</a:t>
              </a:r>
              <a:r>
                <a:rPr kumimoji="1" lang="en-US" altLang="zh-CN" sz="2400" baseline="-25000" dirty="0"/>
                <a:t>1</a:t>
              </a:r>
              <a:r>
                <a:rPr kumimoji="1" lang="en-US" altLang="zh-CN" sz="2400" dirty="0"/>
                <a:t>Q</a:t>
              </a:r>
              <a:r>
                <a:rPr kumimoji="1" lang="en-US" altLang="zh-CN" sz="2400" baseline="-25000" dirty="0"/>
                <a:t>0</a:t>
              </a:r>
              <a:r>
                <a:rPr kumimoji="1" lang="en-US" altLang="zh-CN" sz="2400" baseline="30000" dirty="0"/>
                <a:t>n </a:t>
              </a:r>
              <a:r>
                <a:rPr kumimoji="1" lang="en-US" altLang="zh-CN" sz="2400" baseline="30000" dirty="0" smtClean="0"/>
                <a:t> </a:t>
              </a:r>
              <a:r>
                <a:rPr kumimoji="1" lang="zh-CN" altLang="en-US" sz="2400" dirty="0" smtClean="0">
                  <a:solidFill>
                    <a:srgbClr val="FF33CC"/>
                  </a:solidFill>
                </a:rPr>
                <a:t>（</a:t>
              </a:r>
              <a:r>
                <a:rPr kumimoji="1" lang="en-US" altLang="zh-CN" sz="2400" dirty="0">
                  <a:solidFill>
                    <a:srgbClr val="FF33CC"/>
                  </a:solidFill>
                </a:rPr>
                <a:t>CP </a:t>
              </a:r>
              <a:r>
                <a:rPr kumimoji="1" lang="en-US" altLang="zh-CN" sz="2400" dirty="0">
                  <a:solidFill>
                    <a:srgbClr val="FF33CC"/>
                  </a:solidFill>
                  <a:sym typeface="Symbol" panose="05050102010706020507" pitchFamily="18" charset="2"/>
                </a:rPr>
                <a:t></a:t>
              </a:r>
              <a:r>
                <a:rPr kumimoji="1" lang="en-US" altLang="zh-CN" sz="2400" dirty="0">
                  <a:solidFill>
                    <a:srgbClr val="FF33CC"/>
                  </a:solidFill>
                </a:rPr>
                <a:t> </a:t>
              </a:r>
              <a:r>
                <a:rPr kumimoji="1" lang="zh-CN" altLang="en-US" sz="2400" dirty="0">
                  <a:solidFill>
                    <a:srgbClr val="FF33CC"/>
                  </a:solidFill>
                </a:rPr>
                <a:t>）</a:t>
              </a:r>
              <a:r>
                <a:rPr kumimoji="1" lang="zh-CN" altLang="en-US" sz="2400" dirty="0"/>
                <a:t> </a:t>
              </a:r>
              <a:endParaRPr kumimoji="1" lang="en-US" altLang="zh-CN" sz="2400" dirty="0"/>
            </a:p>
          </p:txBody>
        </p:sp>
        <p:sp>
          <p:nvSpPr>
            <p:cNvPr id="41" name="Rectangle 60"/>
            <p:cNvSpPr>
              <a:spLocks noChangeArrowheads="1"/>
            </p:cNvSpPr>
            <p:nvPr/>
          </p:nvSpPr>
          <p:spPr bwMode="auto">
            <a:xfrm>
              <a:off x="2037" y="3090"/>
              <a:ext cx="2662" cy="327"/>
            </a:xfrm>
            <a:prstGeom prst="rect">
              <a:avLst/>
            </a:prstGeom>
            <a:noFill/>
            <a:ln w="9525">
              <a:noFill/>
              <a:miter lim="800000"/>
            </a:ln>
          </p:spPr>
          <p:txBody>
            <a:bodyPr>
              <a:spAutoFit/>
            </a:bodyPr>
            <a:lstStyle/>
            <a:p>
              <a:pPr algn="l">
                <a:lnSpc>
                  <a:spcPct val="100000"/>
                </a:lnSpc>
                <a:spcBef>
                  <a:spcPct val="0"/>
                </a:spcBef>
              </a:pPr>
              <a:r>
                <a:rPr kumimoji="1" lang="zh-CN" altLang="en-US" sz="2800" dirty="0">
                  <a:solidFill>
                    <a:srgbClr val="FFFF00"/>
                  </a:solidFill>
                </a:rPr>
                <a:t> </a:t>
              </a:r>
              <a:r>
                <a:rPr kumimoji="1" lang="en-US" altLang="zh-CN" sz="2400" dirty="0"/>
                <a:t>Q</a:t>
              </a:r>
              <a:r>
                <a:rPr kumimoji="1" lang="en-US" altLang="zh-CN" sz="2400" baseline="-25000" dirty="0"/>
                <a:t>0</a:t>
              </a:r>
              <a:r>
                <a:rPr kumimoji="1" lang="en-US" altLang="zh-CN" sz="2400" baseline="30000" dirty="0"/>
                <a:t>n+1</a:t>
              </a:r>
              <a:r>
                <a:rPr kumimoji="1" lang="en-US" altLang="zh-CN" sz="2400" dirty="0"/>
                <a:t>=Q</a:t>
              </a:r>
              <a:r>
                <a:rPr kumimoji="1" lang="en-US" altLang="zh-CN" sz="2400" baseline="-25000" dirty="0"/>
                <a:t>2</a:t>
              </a:r>
              <a:r>
                <a:rPr kumimoji="1" lang="en-US" altLang="zh-CN" sz="2400" baseline="30000" dirty="0"/>
                <a:t>n</a:t>
              </a:r>
              <a:r>
                <a:rPr kumimoji="1" lang="en-US" altLang="zh-CN" sz="2400" dirty="0"/>
                <a:t>Q</a:t>
              </a:r>
              <a:r>
                <a:rPr kumimoji="1" lang="en-US" altLang="zh-CN" sz="2400" baseline="-25000" dirty="0"/>
                <a:t>0</a:t>
              </a:r>
              <a:r>
                <a:rPr kumimoji="1" lang="en-US" altLang="zh-CN" sz="2400" baseline="30000" dirty="0"/>
                <a:t>n </a:t>
              </a:r>
              <a:r>
                <a:rPr kumimoji="1" lang="en-US" altLang="zh-CN" sz="2800" baseline="30000" dirty="0"/>
                <a:t>      </a:t>
              </a:r>
              <a:r>
                <a:rPr kumimoji="1" lang="en-US" altLang="zh-CN" sz="2800" baseline="30000" dirty="0" smtClean="0"/>
                <a:t>  </a:t>
              </a:r>
              <a:r>
                <a:rPr kumimoji="1" lang="zh-CN" altLang="en-US" sz="2400" dirty="0">
                  <a:solidFill>
                    <a:srgbClr val="FF33CC"/>
                  </a:solidFill>
                </a:rPr>
                <a:t>（</a:t>
              </a:r>
              <a:r>
                <a:rPr kumimoji="1" lang="en-US" altLang="zh-CN" sz="2400" dirty="0">
                  <a:solidFill>
                    <a:srgbClr val="FF33CC"/>
                  </a:solidFill>
                </a:rPr>
                <a:t>CP</a:t>
              </a:r>
              <a:r>
                <a:rPr kumimoji="1" lang="en-US" altLang="zh-CN" sz="2400" dirty="0" smtClean="0">
                  <a:solidFill>
                    <a:srgbClr val="FF33CC"/>
                  </a:solidFill>
                  <a:sym typeface="Symbol" panose="05050102010706020507" pitchFamily="18" charset="2"/>
                </a:rPr>
                <a:t> </a:t>
              </a:r>
              <a:r>
                <a:rPr kumimoji="1" lang="zh-CN" altLang="en-US" sz="2400" dirty="0" smtClean="0">
                  <a:solidFill>
                    <a:srgbClr val="FF33CC"/>
                  </a:solidFill>
                </a:rPr>
                <a:t>）</a:t>
              </a:r>
              <a:r>
                <a:rPr kumimoji="1" lang="zh-CN" altLang="en-US" sz="2800" baseline="30000" dirty="0" smtClean="0">
                  <a:solidFill>
                    <a:srgbClr val="FFFF00"/>
                  </a:solidFill>
                </a:rPr>
                <a:t>       </a:t>
              </a:r>
              <a:r>
                <a:rPr kumimoji="1" lang="zh-CN" altLang="en-US" sz="2800" baseline="-25000" dirty="0" smtClean="0">
                  <a:solidFill>
                    <a:srgbClr val="FFFF00"/>
                  </a:solidFill>
                </a:rPr>
                <a:t> </a:t>
              </a:r>
              <a:endParaRPr kumimoji="1" lang="zh-CN" altLang="en-US" sz="2800" baseline="-25000" dirty="0">
                <a:solidFill>
                  <a:srgbClr val="FFFF00"/>
                </a:solidFill>
              </a:endParaRPr>
            </a:p>
          </p:txBody>
        </p:sp>
        <p:sp>
          <p:nvSpPr>
            <p:cNvPr id="42" name="Line 61"/>
            <p:cNvSpPr>
              <a:spLocks noChangeShapeType="1"/>
            </p:cNvSpPr>
            <p:nvPr/>
          </p:nvSpPr>
          <p:spPr bwMode="auto">
            <a:xfrm>
              <a:off x="2701" y="3162"/>
              <a:ext cx="144" cy="0"/>
            </a:xfrm>
            <a:prstGeom prst="line">
              <a:avLst/>
            </a:prstGeom>
            <a:noFill/>
            <a:ln w="28575">
              <a:solidFill>
                <a:schemeClr val="tx1"/>
              </a:solidFill>
              <a:round/>
            </a:ln>
          </p:spPr>
          <p:txBody>
            <a:bodyPr/>
            <a:lstStyle/>
            <a:p>
              <a:endParaRPr lang="zh-CN" altLang="en-US"/>
            </a:p>
          </p:txBody>
        </p:sp>
        <p:sp>
          <p:nvSpPr>
            <p:cNvPr id="43" name="Line 62"/>
            <p:cNvSpPr>
              <a:spLocks noChangeShapeType="1"/>
            </p:cNvSpPr>
            <p:nvPr/>
          </p:nvSpPr>
          <p:spPr bwMode="auto">
            <a:xfrm>
              <a:off x="2989" y="3162"/>
              <a:ext cx="144" cy="0"/>
            </a:xfrm>
            <a:prstGeom prst="line">
              <a:avLst/>
            </a:prstGeom>
            <a:noFill/>
            <a:ln w="28575">
              <a:solidFill>
                <a:schemeClr val="tx1"/>
              </a:solidFill>
              <a:round/>
            </a:ln>
          </p:spPr>
          <p:txBody>
            <a:bodyPr/>
            <a:lstStyle/>
            <a:p>
              <a:endParaRPr lang="zh-CN" altLang="en-US"/>
            </a:p>
          </p:txBody>
        </p:sp>
        <p:sp>
          <p:nvSpPr>
            <p:cNvPr id="45" name="Line 66"/>
            <p:cNvSpPr>
              <a:spLocks noChangeShapeType="1"/>
            </p:cNvSpPr>
            <p:nvPr/>
          </p:nvSpPr>
          <p:spPr bwMode="auto">
            <a:xfrm>
              <a:off x="2680" y="3772"/>
              <a:ext cx="144" cy="0"/>
            </a:xfrm>
            <a:prstGeom prst="line">
              <a:avLst/>
            </a:prstGeom>
            <a:noFill/>
            <a:ln w="28575">
              <a:solidFill>
                <a:schemeClr val="tx1"/>
              </a:solidFill>
              <a:round/>
            </a:ln>
          </p:spPr>
          <p:txBody>
            <a:bodyPr/>
            <a:lstStyle/>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3917"/>
                                        </p:tgtEl>
                                        <p:attrNameLst>
                                          <p:attrName>style.visibility</p:attrName>
                                        </p:attrNameLst>
                                      </p:cBhvr>
                                      <p:to>
                                        <p:strVal val="visible"/>
                                      </p:to>
                                    </p:set>
                                    <p:animEffect transition="in" filter="wipe(left)">
                                      <p:cBhvr>
                                        <p:cTn id="7" dur="500"/>
                                        <p:tgtEl>
                                          <p:spTgt spid="3739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dissolv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373863"/>
                                        </p:tgtEl>
                                        <p:attrNameLst>
                                          <p:attrName>style.visibility</p:attrName>
                                        </p:attrNameLst>
                                      </p:cBhvr>
                                      <p:to>
                                        <p:strVal val="visible"/>
                                      </p:to>
                                    </p:set>
                                    <p:anim calcmode="lin" valueType="num">
                                      <p:cBhvr>
                                        <p:cTn id="17" dur="500" fill="hold"/>
                                        <p:tgtEl>
                                          <p:spTgt spid="373863"/>
                                        </p:tgtEl>
                                        <p:attrNameLst>
                                          <p:attrName>ppt_w</p:attrName>
                                        </p:attrNameLst>
                                      </p:cBhvr>
                                      <p:tavLst>
                                        <p:tav tm="0">
                                          <p:val>
                                            <p:fltVal val="0"/>
                                          </p:val>
                                        </p:tav>
                                        <p:tav tm="100000">
                                          <p:val>
                                            <p:strVal val="#ppt_w"/>
                                          </p:val>
                                        </p:tav>
                                      </p:tavLst>
                                    </p:anim>
                                    <p:anim calcmode="lin" valueType="num">
                                      <p:cBhvr>
                                        <p:cTn id="18" dur="500" fill="hold"/>
                                        <p:tgtEl>
                                          <p:spTgt spid="373863"/>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3" presetClass="entr" presetSubtype="10" fill="hold" nodeType="afterEffect">
                                  <p:stCondLst>
                                    <p:cond delay="0"/>
                                  </p:stCondLst>
                                  <p:childTnLst>
                                    <p:set>
                                      <p:cBhvr>
                                        <p:cTn id="21" dur="1" fill="hold">
                                          <p:stCondLst>
                                            <p:cond delay="0"/>
                                          </p:stCondLst>
                                        </p:cTn>
                                        <p:tgtEl>
                                          <p:spTgt spid="373906"/>
                                        </p:tgtEl>
                                        <p:attrNameLst>
                                          <p:attrName>style.visibility</p:attrName>
                                        </p:attrNameLst>
                                      </p:cBhvr>
                                      <p:to>
                                        <p:strVal val="visible"/>
                                      </p:to>
                                    </p:set>
                                    <p:animEffect transition="in" filter="blinds(horizontal)">
                                      <p:cBhvr>
                                        <p:cTn id="22" dur="500"/>
                                        <p:tgtEl>
                                          <p:spTgt spid="37390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0-#ppt_w/2"/>
                                          </p:val>
                                        </p:tav>
                                        <p:tav tm="100000">
                                          <p:val>
                                            <p:strVal val="#ppt_x"/>
                                          </p:val>
                                        </p:tav>
                                      </p:tavLst>
                                    </p:anim>
                                    <p:anim calcmode="lin" valueType="num">
                                      <p:cBhvr additive="base">
                                        <p:cTn id="28"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373832"/>
                                        </p:tgtEl>
                                        <p:attrNameLst>
                                          <p:attrName>style.visibility</p:attrName>
                                        </p:attrNameLst>
                                      </p:cBhvr>
                                      <p:to>
                                        <p:strVal val="visible"/>
                                      </p:to>
                                    </p:set>
                                    <p:anim calcmode="lin" valueType="num">
                                      <p:cBhvr additive="base">
                                        <p:cTn id="33" dur="500" fill="hold"/>
                                        <p:tgtEl>
                                          <p:spTgt spid="373832"/>
                                        </p:tgtEl>
                                        <p:attrNameLst>
                                          <p:attrName>ppt_x</p:attrName>
                                        </p:attrNameLst>
                                      </p:cBhvr>
                                      <p:tavLst>
                                        <p:tav tm="0">
                                          <p:val>
                                            <p:strVal val="1+#ppt_w/2"/>
                                          </p:val>
                                        </p:tav>
                                        <p:tav tm="100000">
                                          <p:val>
                                            <p:strVal val="#ppt_x"/>
                                          </p:val>
                                        </p:tav>
                                      </p:tavLst>
                                    </p:anim>
                                    <p:anim calcmode="lin" valueType="num">
                                      <p:cBhvr additive="base">
                                        <p:cTn id="34" dur="500" fill="hold"/>
                                        <p:tgtEl>
                                          <p:spTgt spid="373832"/>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16" presetClass="entr" presetSubtype="37" fill="hold"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arn(outVertical)">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36" fill="hold" grpId="0" nodeType="clickEffect">
                                  <p:stCondLst>
                                    <p:cond delay="0"/>
                                  </p:stCondLst>
                                  <p:childTnLst>
                                    <p:set>
                                      <p:cBhvr>
                                        <p:cTn id="42" dur="1" fill="hold">
                                          <p:stCondLst>
                                            <p:cond delay="0"/>
                                          </p:stCondLst>
                                        </p:cTn>
                                        <p:tgtEl>
                                          <p:spTgt spid="373860"/>
                                        </p:tgtEl>
                                        <p:attrNameLst>
                                          <p:attrName>style.visibility</p:attrName>
                                        </p:attrNameLst>
                                      </p:cBhvr>
                                      <p:to>
                                        <p:strVal val="visible"/>
                                      </p:to>
                                    </p:set>
                                    <p:anim calcmode="lin" valueType="num">
                                      <p:cBhvr>
                                        <p:cTn id="43" dur="500" fill="hold"/>
                                        <p:tgtEl>
                                          <p:spTgt spid="373860"/>
                                        </p:tgtEl>
                                        <p:attrNameLst>
                                          <p:attrName>ppt_w</p:attrName>
                                        </p:attrNameLst>
                                      </p:cBhvr>
                                      <p:tavLst>
                                        <p:tav tm="0">
                                          <p:val>
                                            <p:strVal val="(6*min(max(#ppt_w*#ppt_h,.3),1)-7.4)/-.7*#ppt_w"/>
                                          </p:val>
                                        </p:tav>
                                        <p:tav tm="100000">
                                          <p:val>
                                            <p:strVal val="#ppt_w"/>
                                          </p:val>
                                        </p:tav>
                                      </p:tavLst>
                                    </p:anim>
                                    <p:anim calcmode="lin" valueType="num">
                                      <p:cBhvr>
                                        <p:cTn id="44" dur="500" fill="hold"/>
                                        <p:tgtEl>
                                          <p:spTgt spid="373860"/>
                                        </p:tgtEl>
                                        <p:attrNameLst>
                                          <p:attrName>ppt_h</p:attrName>
                                        </p:attrNameLst>
                                      </p:cBhvr>
                                      <p:tavLst>
                                        <p:tav tm="0">
                                          <p:val>
                                            <p:strVal val="(6*min(max(#ppt_w*#ppt_h,.3),1)-7.4)/-.7*#ppt_h"/>
                                          </p:val>
                                        </p:tav>
                                        <p:tav tm="100000">
                                          <p:val>
                                            <p:strVal val="#ppt_h"/>
                                          </p:val>
                                        </p:tav>
                                      </p:tavLst>
                                    </p:anim>
                                    <p:anim calcmode="lin" valueType="num">
                                      <p:cBhvr>
                                        <p:cTn id="45" dur="500" fill="hold"/>
                                        <p:tgtEl>
                                          <p:spTgt spid="373860"/>
                                        </p:tgtEl>
                                        <p:attrNameLst>
                                          <p:attrName>ppt_x</p:attrName>
                                        </p:attrNameLst>
                                      </p:cBhvr>
                                      <p:tavLst>
                                        <p:tav tm="0">
                                          <p:val>
                                            <p:fltVal val="0.5"/>
                                          </p:val>
                                        </p:tav>
                                        <p:tav tm="100000">
                                          <p:val>
                                            <p:strVal val="#ppt_x"/>
                                          </p:val>
                                        </p:tav>
                                      </p:tavLst>
                                    </p:anim>
                                    <p:anim calcmode="lin" valueType="num">
                                      <p:cBhvr>
                                        <p:cTn id="46" dur="500" fill="hold"/>
                                        <p:tgtEl>
                                          <p:spTgt spid="373860"/>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832" grpId="0" autoUpdateAnimBg="0"/>
      <p:bldP spid="373860" grpId="0" autoUpdateAnimBg="0"/>
      <p:bldP spid="373863" grpId="0"/>
      <p:bldP spid="373917" grpId="0"/>
      <p:bldP spid="38" grpId="0" animBg="1"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同步计数器练习详解（</a:t>
            </a:r>
            <a:r>
              <a:rPr lang="en-US" altLang="zh-CN" dirty="0" smtClean="0">
                <a:solidFill>
                  <a:srgbClr val="FFCC00"/>
                </a:solidFill>
                <a:latin typeface="Arial" panose="020B0604020202020204" pitchFamily="34" charset="0"/>
                <a:ea typeface="黑体" panose="02010600030101010101" pitchFamily="49" charset="-122"/>
              </a:rPr>
              <a:t>2/2</a:t>
            </a:r>
            <a:r>
              <a:rPr lang="zh-CN" altLang="en-US" dirty="0" smtClean="0">
                <a:solidFill>
                  <a:srgbClr val="FFCC00"/>
                </a:solidFill>
                <a:latin typeface="Arial" panose="020B0604020202020204" pitchFamily="34" charset="0"/>
                <a:ea typeface="黑体" panose="02010600030101010101" pitchFamily="49" charset="-122"/>
              </a:rPr>
              <a:t>）</a:t>
            </a:r>
            <a:endParaRPr lang="en-US" altLang="zh-CN" dirty="0" smtClean="0">
              <a:solidFill>
                <a:srgbClr val="FFCC00"/>
              </a:solidFill>
              <a:latin typeface="Arial" panose="020B0604020202020204" pitchFamily="34" charset="0"/>
              <a:ea typeface="黑体" panose="02010600030101010101" pitchFamily="49" charset="-122"/>
            </a:endParaRPr>
          </a:p>
        </p:txBody>
      </p:sp>
      <p:sp>
        <p:nvSpPr>
          <p:cNvPr id="21508" name="Text Box 139"/>
          <p:cNvSpPr txBox="1">
            <a:spLocks noChangeArrowheads="1"/>
          </p:cNvSpPr>
          <p:nvPr/>
        </p:nvSpPr>
        <p:spPr bwMode="auto">
          <a:xfrm>
            <a:off x="2193925" y="4960939"/>
            <a:ext cx="5988050" cy="898525"/>
          </a:xfrm>
          <a:prstGeom prst="rect">
            <a:avLst/>
          </a:prstGeom>
          <a:noFill/>
          <a:ln w="9525">
            <a:noFill/>
            <a:miter lim="800000"/>
          </a:ln>
        </p:spPr>
        <p:txBody>
          <a:bodyPr>
            <a:spAutoFit/>
          </a:bodyPr>
          <a:lstStyle/>
          <a:p>
            <a:pPr algn="just" eaLnBrk="0" hangingPunct="0"/>
            <a:r>
              <a:rPr lang="zh-CN" altLang="en-US" sz="2400">
                <a:solidFill>
                  <a:srgbClr val="C00000"/>
                </a:solidFill>
                <a:latin typeface="宋体" panose="02010600030101010101" pitchFamily="2" charset="-122"/>
                <a:cs typeface="Arial" panose="020B0604020202020204" pitchFamily="34" charset="0"/>
              </a:rPr>
              <a:t>电路特点：</a:t>
            </a:r>
            <a:endParaRPr lang="en-US" altLang="zh-CN" sz="2400">
              <a:solidFill>
                <a:srgbClr val="C00000"/>
              </a:solidFill>
              <a:latin typeface="宋体" panose="02010600030101010101" pitchFamily="2" charset="-122"/>
              <a:cs typeface="Arial" panose="020B0604020202020204" pitchFamily="34" charset="0"/>
            </a:endParaRPr>
          </a:p>
          <a:p>
            <a:pPr lvl="1" algn="just" eaLnBrk="0" hangingPunct="0"/>
            <a:r>
              <a:rPr lang="zh-CN" altLang="en-US" sz="2200">
                <a:latin typeface="宋体" panose="02010600030101010101" pitchFamily="2" charset="-122"/>
                <a:cs typeface="Arial" panose="020B0604020202020204" pitchFamily="34" charset="0"/>
              </a:rPr>
              <a:t>同步五进制格雷码计数器，有自启动能力。</a:t>
            </a:r>
          </a:p>
        </p:txBody>
      </p:sp>
      <p:sp>
        <p:nvSpPr>
          <p:cNvPr id="6150" name="矩形 4"/>
          <p:cNvSpPr>
            <a:spLocks noChangeArrowheads="1"/>
          </p:cNvSpPr>
          <p:nvPr/>
        </p:nvSpPr>
        <p:spPr bwMode="auto">
          <a:xfrm>
            <a:off x="6403976" y="1455739"/>
            <a:ext cx="3871913" cy="396875"/>
          </a:xfrm>
          <a:prstGeom prst="rect">
            <a:avLst/>
          </a:prstGeom>
          <a:noFill/>
          <a:ln w="9525">
            <a:noFill/>
            <a:miter lim="800000"/>
          </a:ln>
        </p:spPr>
        <p:txBody>
          <a:bodyPr wrap="none">
            <a:spAutoFit/>
          </a:bodyPr>
          <a:lstStyle/>
          <a:p>
            <a:pPr algn="just" eaLnBrk="0" hangingPunct="0"/>
            <a:r>
              <a:rPr lang="zh-CN" altLang="en-US" sz="2200">
                <a:latin typeface="宋体" panose="02010600030101010101" pitchFamily="2" charset="-122"/>
              </a:rPr>
              <a:t>根据状态转换图，画出时序图</a:t>
            </a:r>
          </a:p>
        </p:txBody>
      </p:sp>
      <p:grpSp>
        <p:nvGrpSpPr>
          <p:cNvPr id="2" name="Group 140"/>
          <p:cNvGrpSpPr/>
          <p:nvPr/>
        </p:nvGrpSpPr>
        <p:grpSpPr bwMode="auto">
          <a:xfrm>
            <a:off x="6611938" y="1993900"/>
            <a:ext cx="3505200" cy="2141538"/>
            <a:chOff x="576" y="1200"/>
            <a:chExt cx="2208" cy="1349"/>
          </a:xfrm>
        </p:grpSpPr>
        <p:grpSp>
          <p:nvGrpSpPr>
            <p:cNvPr id="16442" name="Group 6"/>
            <p:cNvGrpSpPr/>
            <p:nvPr/>
          </p:nvGrpSpPr>
          <p:grpSpPr bwMode="auto">
            <a:xfrm>
              <a:off x="912" y="1248"/>
              <a:ext cx="672" cy="144"/>
              <a:chOff x="624" y="1536"/>
              <a:chExt cx="672" cy="144"/>
            </a:xfrm>
          </p:grpSpPr>
          <p:grpSp>
            <p:nvGrpSpPr>
              <p:cNvPr id="16492" name="Group 7"/>
              <p:cNvGrpSpPr/>
              <p:nvPr/>
            </p:nvGrpSpPr>
            <p:grpSpPr bwMode="auto">
              <a:xfrm>
                <a:off x="624" y="1536"/>
                <a:ext cx="336" cy="144"/>
                <a:chOff x="624" y="1536"/>
                <a:chExt cx="336" cy="144"/>
              </a:xfrm>
            </p:grpSpPr>
            <p:sp>
              <p:nvSpPr>
                <p:cNvPr id="16498" name="Line 8"/>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6499" name="Line 9"/>
                <p:cNvSpPr>
                  <a:spLocks noChangeShapeType="1"/>
                </p:cNvSpPr>
                <p:nvPr/>
              </p:nvSpPr>
              <p:spPr bwMode="auto">
                <a:xfrm flipV="1">
                  <a:off x="816" y="1536"/>
                  <a:ext cx="0" cy="144"/>
                </a:xfrm>
                <a:prstGeom prst="line">
                  <a:avLst/>
                </a:prstGeom>
                <a:noFill/>
                <a:ln w="19050">
                  <a:solidFill>
                    <a:srgbClr val="FF0000"/>
                  </a:solidFill>
                  <a:round/>
                </a:ln>
              </p:spPr>
              <p:txBody>
                <a:bodyPr/>
                <a:lstStyle/>
                <a:p>
                  <a:endParaRPr lang="zh-CN" altLang="en-US"/>
                </a:p>
              </p:txBody>
            </p:sp>
            <p:sp>
              <p:nvSpPr>
                <p:cNvPr id="16500" name="Line 10"/>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6501" name="Line 11"/>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16493" name="Group 12"/>
              <p:cNvGrpSpPr/>
              <p:nvPr/>
            </p:nvGrpSpPr>
            <p:grpSpPr bwMode="auto">
              <a:xfrm>
                <a:off x="960" y="1536"/>
                <a:ext cx="336" cy="144"/>
                <a:chOff x="624" y="1536"/>
                <a:chExt cx="336" cy="144"/>
              </a:xfrm>
            </p:grpSpPr>
            <p:sp>
              <p:nvSpPr>
                <p:cNvPr id="16494" name="Line 13"/>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6495" name="Line 14"/>
                <p:cNvSpPr>
                  <a:spLocks noChangeShapeType="1"/>
                </p:cNvSpPr>
                <p:nvPr/>
              </p:nvSpPr>
              <p:spPr bwMode="auto">
                <a:xfrm flipV="1">
                  <a:off x="816" y="1536"/>
                  <a:ext cx="0" cy="144"/>
                </a:xfrm>
                <a:prstGeom prst="line">
                  <a:avLst/>
                </a:prstGeom>
                <a:noFill/>
                <a:ln w="19050">
                  <a:solidFill>
                    <a:srgbClr val="FF0000"/>
                  </a:solidFill>
                  <a:round/>
                </a:ln>
              </p:spPr>
              <p:txBody>
                <a:bodyPr/>
                <a:lstStyle/>
                <a:p>
                  <a:endParaRPr lang="zh-CN" altLang="en-US"/>
                </a:p>
              </p:txBody>
            </p:sp>
            <p:sp>
              <p:nvSpPr>
                <p:cNvPr id="16496" name="Line 15"/>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6497" name="Line 16"/>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grpSp>
          <p:nvGrpSpPr>
            <p:cNvPr id="16443" name="Group 17"/>
            <p:cNvGrpSpPr/>
            <p:nvPr/>
          </p:nvGrpSpPr>
          <p:grpSpPr bwMode="auto">
            <a:xfrm>
              <a:off x="1584" y="1248"/>
              <a:ext cx="672" cy="144"/>
              <a:chOff x="624" y="1536"/>
              <a:chExt cx="672" cy="144"/>
            </a:xfrm>
          </p:grpSpPr>
          <p:grpSp>
            <p:nvGrpSpPr>
              <p:cNvPr id="16482" name="Group 18"/>
              <p:cNvGrpSpPr/>
              <p:nvPr/>
            </p:nvGrpSpPr>
            <p:grpSpPr bwMode="auto">
              <a:xfrm>
                <a:off x="624" y="1536"/>
                <a:ext cx="336" cy="144"/>
                <a:chOff x="624" y="1536"/>
                <a:chExt cx="336" cy="144"/>
              </a:xfrm>
            </p:grpSpPr>
            <p:sp>
              <p:nvSpPr>
                <p:cNvPr id="16488" name="Line 19"/>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6489" name="Line 20"/>
                <p:cNvSpPr>
                  <a:spLocks noChangeShapeType="1"/>
                </p:cNvSpPr>
                <p:nvPr/>
              </p:nvSpPr>
              <p:spPr bwMode="auto">
                <a:xfrm flipV="1">
                  <a:off x="816" y="1536"/>
                  <a:ext cx="0" cy="144"/>
                </a:xfrm>
                <a:prstGeom prst="line">
                  <a:avLst/>
                </a:prstGeom>
                <a:noFill/>
                <a:ln w="19050">
                  <a:solidFill>
                    <a:srgbClr val="FF0000"/>
                  </a:solidFill>
                  <a:round/>
                </a:ln>
              </p:spPr>
              <p:txBody>
                <a:bodyPr/>
                <a:lstStyle/>
                <a:p>
                  <a:endParaRPr lang="zh-CN" altLang="en-US"/>
                </a:p>
              </p:txBody>
            </p:sp>
            <p:sp>
              <p:nvSpPr>
                <p:cNvPr id="16490" name="Line 21"/>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6491" name="Line 22"/>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16483" name="Group 23"/>
              <p:cNvGrpSpPr/>
              <p:nvPr/>
            </p:nvGrpSpPr>
            <p:grpSpPr bwMode="auto">
              <a:xfrm>
                <a:off x="960" y="1536"/>
                <a:ext cx="336" cy="144"/>
                <a:chOff x="624" y="1536"/>
                <a:chExt cx="336" cy="144"/>
              </a:xfrm>
            </p:grpSpPr>
            <p:sp>
              <p:nvSpPr>
                <p:cNvPr id="16484" name="Line 24"/>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6485" name="Line 25"/>
                <p:cNvSpPr>
                  <a:spLocks noChangeShapeType="1"/>
                </p:cNvSpPr>
                <p:nvPr/>
              </p:nvSpPr>
              <p:spPr bwMode="auto">
                <a:xfrm flipV="1">
                  <a:off x="816" y="1536"/>
                  <a:ext cx="0" cy="144"/>
                </a:xfrm>
                <a:prstGeom prst="line">
                  <a:avLst/>
                </a:prstGeom>
                <a:noFill/>
                <a:ln w="19050">
                  <a:solidFill>
                    <a:srgbClr val="FF0000"/>
                  </a:solidFill>
                  <a:round/>
                </a:ln>
              </p:spPr>
              <p:txBody>
                <a:bodyPr/>
                <a:lstStyle/>
                <a:p>
                  <a:endParaRPr lang="zh-CN" altLang="en-US"/>
                </a:p>
              </p:txBody>
            </p:sp>
            <p:sp>
              <p:nvSpPr>
                <p:cNvPr id="16486" name="Line 26"/>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6487" name="Line 27"/>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grpSp>
          <p:nvGrpSpPr>
            <p:cNvPr id="16444" name="Group 29"/>
            <p:cNvGrpSpPr/>
            <p:nvPr/>
          </p:nvGrpSpPr>
          <p:grpSpPr bwMode="auto">
            <a:xfrm>
              <a:off x="2256" y="1248"/>
              <a:ext cx="336" cy="144"/>
              <a:chOff x="624" y="1536"/>
              <a:chExt cx="336" cy="144"/>
            </a:xfrm>
          </p:grpSpPr>
          <p:sp>
            <p:nvSpPr>
              <p:cNvPr id="16478" name="Line 30"/>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6479" name="Line 31"/>
              <p:cNvSpPr>
                <a:spLocks noChangeShapeType="1"/>
              </p:cNvSpPr>
              <p:nvPr/>
            </p:nvSpPr>
            <p:spPr bwMode="auto">
              <a:xfrm flipV="1">
                <a:off x="816" y="1536"/>
                <a:ext cx="0" cy="144"/>
              </a:xfrm>
              <a:prstGeom prst="line">
                <a:avLst/>
              </a:prstGeom>
              <a:noFill/>
              <a:ln w="19050">
                <a:solidFill>
                  <a:srgbClr val="FF0000"/>
                </a:solidFill>
                <a:round/>
              </a:ln>
            </p:spPr>
            <p:txBody>
              <a:bodyPr/>
              <a:lstStyle/>
              <a:p>
                <a:endParaRPr lang="zh-CN" altLang="en-US"/>
              </a:p>
            </p:txBody>
          </p:sp>
          <p:sp>
            <p:nvSpPr>
              <p:cNvPr id="16480" name="Line 32"/>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6481" name="Line 33"/>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sp>
          <p:nvSpPr>
            <p:cNvPr id="16445" name="Line 61"/>
            <p:cNvSpPr>
              <a:spLocks noChangeShapeType="1"/>
            </p:cNvSpPr>
            <p:nvPr/>
          </p:nvSpPr>
          <p:spPr bwMode="auto">
            <a:xfrm>
              <a:off x="2592" y="1392"/>
              <a:ext cx="192" cy="0"/>
            </a:xfrm>
            <a:prstGeom prst="line">
              <a:avLst/>
            </a:prstGeom>
            <a:noFill/>
            <a:ln w="19050">
              <a:solidFill>
                <a:schemeClr val="tx2"/>
              </a:solidFill>
              <a:round/>
            </a:ln>
          </p:spPr>
          <p:txBody>
            <a:bodyPr/>
            <a:lstStyle/>
            <a:p>
              <a:endParaRPr lang="zh-CN" altLang="en-US"/>
            </a:p>
          </p:txBody>
        </p:sp>
        <p:grpSp>
          <p:nvGrpSpPr>
            <p:cNvPr id="16446" name="Group 138"/>
            <p:cNvGrpSpPr/>
            <p:nvPr/>
          </p:nvGrpSpPr>
          <p:grpSpPr bwMode="auto">
            <a:xfrm>
              <a:off x="1104" y="1392"/>
              <a:ext cx="1344" cy="1152"/>
              <a:chOff x="1152" y="1488"/>
              <a:chExt cx="1344" cy="1536"/>
            </a:xfrm>
          </p:grpSpPr>
          <p:sp>
            <p:nvSpPr>
              <p:cNvPr id="16473" name="Line 62"/>
              <p:cNvSpPr>
                <a:spLocks noChangeShapeType="1"/>
              </p:cNvSpPr>
              <p:nvPr/>
            </p:nvSpPr>
            <p:spPr bwMode="auto">
              <a:xfrm>
                <a:off x="1152" y="1488"/>
                <a:ext cx="0" cy="1536"/>
              </a:xfrm>
              <a:prstGeom prst="line">
                <a:avLst/>
              </a:prstGeom>
              <a:noFill/>
              <a:ln w="9525">
                <a:solidFill>
                  <a:schemeClr val="tx1"/>
                </a:solidFill>
                <a:prstDash val="dash"/>
                <a:round/>
              </a:ln>
            </p:spPr>
            <p:txBody>
              <a:bodyPr/>
              <a:lstStyle/>
              <a:p>
                <a:endParaRPr lang="zh-CN" altLang="en-US"/>
              </a:p>
            </p:txBody>
          </p:sp>
          <p:sp>
            <p:nvSpPr>
              <p:cNvPr id="16474" name="Line 63"/>
              <p:cNvSpPr>
                <a:spLocks noChangeShapeType="1"/>
              </p:cNvSpPr>
              <p:nvPr/>
            </p:nvSpPr>
            <p:spPr bwMode="auto">
              <a:xfrm>
                <a:off x="1488" y="1488"/>
                <a:ext cx="0" cy="1536"/>
              </a:xfrm>
              <a:prstGeom prst="line">
                <a:avLst/>
              </a:prstGeom>
              <a:noFill/>
              <a:ln w="9525">
                <a:solidFill>
                  <a:schemeClr val="tx1"/>
                </a:solidFill>
                <a:prstDash val="dash"/>
                <a:round/>
              </a:ln>
            </p:spPr>
            <p:txBody>
              <a:bodyPr/>
              <a:lstStyle/>
              <a:p>
                <a:endParaRPr lang="zh-CN" altLang="en-US"/>
              </a:p>
            </p:txBody>
          </p:sp>
          <p:sp>
            <p:nvSpPr>
              <p:cNvPr id="16475" name="Line 64"/>
              <p:cNvSpPr>
                <a:spLocks noChangeShapeType="1"/>
              </p:cNvSpPr>
              <p:nvPr/>
            </p:nvSpPr>
            <p:spPr bwMode="auto">
              <a:xfrm>
                <a:off x="1824" y="1488"/>
                <a:ext cx="0" cy="1536"/>
              </a:xfrm>
              <a:prstGeom prst="line">
                <a:avLst/>
              </a:prstGeom>
              <a:noFill/>
              <a:ln w="9525">
                <a:solidFill>
                  <a:schemeClr val="tx1"/>
                </a:solidFill>
                <a:prstDash val="dash"/>
                <a:round/>
              </a:ln>
            </p:spPr>
            <p:txBody>
              <a:bodyPr/>
              <a:lstStyle/>
              <a:p>
                <a:endParaRPr lang="zh-CN" altLang="en-US"/>
              </a:p>
            </p:txBody>
          </p:sp>
          <p:sp>
            <p:nvSpPr>
              <p:cNvPr id="16476" name="Line 65"/>
              <p:cNvSpPr>
                <a:spLocks noChangeShapeType="1"/>
              </p:cNvSpPr>
              <p:nvPr/>
            </p:nvSpPr>
            <p:spPr bwMode="auto">
              <a:xfrm>
                <a:off x="2160" y="1488"/>
                <a:ext cx="0" cy="1536"/>
              </a:xfrm>
              <a:prstGeom prst="line">
                <a:avLst/>
              </a:prstGeom>
              <a:noFill/>
              <a:ln w="9525">
                <a:solidFill>
                  <a:schemeClr val="tx1"/>
                </a:solidFill>
                <a:prstDash val="dash"/>
                <a:round/>
              </a:ln>
            </p:spPr>
            <p:txBody>
              <a:bodyPr/>
              <a:lstStyle/>
              <a:p>
                <a:endParaRPr lang="zh-CN" altLang="en-US"/>
              </a:p>
            </p:txBody>
          </p:sp>
          <p:sp>
            <p:nvSpPr>
              <p:cNvPr id="16477" name="Line 66"/>
              <p:cNvSpPr>
                <a:spLocks noChangeShapeType="1"/>
              </p:cNvSpPr>
              <p:nvPr/>
            </p:nvSpPr>
            <p:spPr bwMode="auto">
              <a:xfrm>
                <a:off x="2496" y="1488"/>
                <a:ext cx="0" cy="1536"/>
              </a:xfrm>
              <a:prstGeom prst="line">
                <a:avLst/>
              </a:prstGeom>
              <a:noFill/>
              <a:ln w="9525">
                <a:solidFill>
                  <a:schemeClr val="tx1"/>
                </a:solidFill>
                <a:prstDash val="dash"/>
                <a:round/>
              </a:ln>
            </p:spPr>
            <p:txBody>
              <a:bodyPr/>
              <a:lstStyle/>
              <a:p>
                <a:endParaRPr lang="zh-CN" altLang="en-US"/>
              </a:p>
            </p:txBody>
          </p:sp>
        </p:grpSp>
        <p:sp>
          <p:nvSpPr>
            <p:cNvPr id="16447" name="Line 73"/>
            <p:cNvSpPr>
              <a:spLocks noChangeShapeType="1"/>
            </p:cNvSpPr>
            <p:nvPr/>
          </p:nvSpPr>
          <p:spPr bwMode="auto">
            <a:xfrm>
              <a:off x="912" y="1680"/>
              <a:ext cx="192" cy="0"/>
            </a:xfrm>
            <a:prstGeom prst="line">
              <a:avLst/>
            </a:prstGeom>
            <a:noFill/>
            <a:ln w="19050">
              <a:solidFill>
                <a:schemeClr val="tx2"/>
              </a:solidFill>
              <a:round/>
            </a:ln>
          </p:spPr>
          <p:txBody>
            <a:bodyPr/>
            <a:lstStyle/>
            <a:p>
              <a:endParaRPr lang="zh-CN" altLang="en-US"/>
            </a:p>
          </p:txBody>
        </p:sp>
        <p:sp>
          <p:nvSpPr>
            <p:cNvPr id="16448" name="Line 75"/>
            <p:cNvSpPr>
              <a:spLocks noChangeShapeType="1"/>
            </p:cNvSpPr>
            <p:nvPr/>
          </p:nvSpPr>
          <p:spPr bwMode="auto">
            <a:xfrm flipV="1">
              <a:off x="1104" y="1536"/>
              <a:ext cx="0" cy="144"/>
            </a:xfrm>
            <a:prstGeom prst="line">
              <a:avLst/>
            </a:prstGeom>
            <a:noFill/>
            <a:ln w="19050">
              <a:solidFill>
                <a:schemeClr val="tx2"/>
              </a:solidFill>
              <a:round/>
            </a:ln>
          </p:spPr>
          <p:txBody>
            <a:bodyPr/>
            <a:lstStyle/>
            <a:p>
              <a:endParaRPr lang="zh-CN" altLang="en-US"/>
            </a:p>
          </p:txBody>
        </p:sp>
        <p:sp>
          <p:nvSpPr>
            <p:cNvPr id="16449" name="Line 76"/>
            <p:cNvSpPr>
              <a:spLocks noChangeShapeType="1"/>
            </p:cNvSpPr>
            <p:nvPr/>
          </p:nvSpPr>
          <p:spPr bwMode="auto">
            <a:xfrm>
              <a:off x="1104" y="1536"/>
              <a:ext cx="1008" cy="0"/>
            </a:xfrm>
            <a:prstGeom prst="line">
              <a:avLst/>
            </a:prstGeom>
            <a:noFill/>
            <a:ln w="19050">
              <a:solidFill>
                <a:schemeClr val="tx2"/>
              </a:solidFill>
              <a:round/>
            </a:ln>
          </p:spPr>
          <p:txBody>
            <a:bodyPr/>
            <a:lstStyle/>
            <a:p>
              <a:endParaRPr lang="zh-CN" altLang="en-US"/>
            </a:p>
          </p:txBody>
        </p:sp>
        <p:sp>
          <p:nvSpPr>
            <p:cNvPr id="16450" name="Line 82"/>
            <p:cNvSpPr>
              <a:spLocks noChangeShapeType="1"/>
            </p:cNvSpPr>
            <p:nvPr/>
          </p:nvSpPr>
          <p:spPr bwMode="auto">
            <a:xfrm>
              <a:off x="2112" y="1536"/>
              <a:ext cx="0" cy="144"/>
            </a:xfrm>
            <a:prstGeom prst="line">
              <a:avLst/>
            </a:prstGeom>
            <a:noFill/>
            <a:ln w="19050">
              <a:solidFill>
                <a:schemeClr val="tx2"/>
              </a:solidFill>
              <a:round/>
            </a:ln>
          </p:spPr>
          <p:txBody>
            <a:bodyPr/>
            <a:lstStyle/>
            <a:p>
              <a:endParaRPr lang="zh-CN" altLang="en-US"/>
            </a:p>
          </p:txBody>
        </p:sp>
        <p:sp>
          <p:nvSpPr>
            <p:cNvPr id="16451" name="Line 83"/>
            <p:cNvSpPr>
              <a:spLocks noChangeShapeType="1"/>
            </p:cNvSpPr>
            <p:nvPr/>
          </p:nvSpPr>
          <p:spPr bwMode="auto">
            <a:xfrm>
              <a:off x="2112" y="1680"/>
              <a:ext cx="672" cy="0"/>
            </a:xfrm>
            <a:prstGeom prst="line">
              <a:avLst/>
            </a:prstGeom>
            <a:noFill/>
            <a:ln w="19050">
              <a:solidFill>
                <a:schemeClr val="tx2"/>
              </a:solidFill>
              <a:round/>
            </a:ln>
          </p:spPr>
          <p:txBody>
            <a:bodyPr/>
            <a:lstStyle/>
            <a:p>
              <a:endParaRPr lang="zh-CN" altLang="en-US"/>
            </a:p>
          </p:txBody>
        </p:sp>
        <p:sp>
          <p:nvSpPr>
            <p:cNvPr id="16452" name="Line 99"/>
            <p:cNvSpPr>
              <a:spLocks noChangeShapeType="1"/>
            </p:cNvSpPr>
            <p:nvPr/>
          </p:nvSpPr>
          <p:spPr bwMode="auto">
            <a:xfrm>
              <a:off x="912" y="1968"/>
              <a:ext cx="528" cy="0"/>
            </a:xfrm>
            <a:prstGeom prst="line">
              <a:avLst/>
            </a:prstGeom>
            <a:noFill/>
            <a:ln w="19050">
              <a:solidFill>
                <a:schemeClr val="tx2"/>
              </a:solidFill>
              <a:round/>
            </a:ln>
          </p:spPr>
          <p:txBody>
            <a:bodyPr/>
            <a:lstStyle/>
            <a:p>
              <a:endParaRPr lang="zh-CN" altLang="en-US"/>
            </a:p>
          </p:txBody>
        </p:sp>
        <p:sp>
          <p:nvSpPr>
            <p:cNvPr id="16453" name="Line 100"/>
            <p:cNvSpPr>
              <a:spLocks noChangeShapeType="1"/>
            </p:cNvSpPr>
            <p:nvPr/>
          </p:nvSpPr>
          <p:spPr bwMode="auto">
            <a:xfrm flipV="1">
              <a:off x="1440" y="1824"/>
              <a:ext cx="0" cy="144"/>
            </a:xfrm>
            <a:prstGeom prst="line">
              <a:avLst/>
            </a:prstGeom>
            <a:noFill/>
            <a:ln w="19050">
              <a:solidFill>
                <a:schemeClr val="tx2"/>
              </a:solidFill>
              <a:round/>
            </a:ln>
          </p:spPr>
          <p:txBody>
            <a:bodyPr/>
            <a:lstStyle/>
            <a:p>
              <a:endParaRPr lang="zh-CN" altLang="en-US"/>
            </a:p>
          </p:txBody>
        </p:sp>
        <p:sp>
          <p:nvSpPr>
            <p:cNvPr id="16454" name="Line 101"/>
            <p:cNvSpPr>
              <a:spLocks noChangeShapeType="1"/>
            </p:cNvSpPr>
            <p:nvPr/>
          </p:nvSpPr>
          <p:spPr bwMode="auto">
            <a:xfrm>
              <a:off x="1440" y="1824"/>
              <a:ext cx="1008" cy="0"/>
            </a:xfrm>
            <a:prstGeom prst="line">
              <a:avLst/>
            </a:prstGeom>
            <a:noFill/>
            <a:ln w="19050">
              <a:solidFill>
                <a:schemeClr val="tx2"/>
              </a:solidFill>
              <a:round/>
            </a:ln>
          </p:spPr>
          <p:txBody>
            <a:bodyPr/>
            <a:lstStyle/>
            <a:p>
              <a:endParaRPr lang="zh-CN" altLang="en-US"/>
            </a:p>
          </p:txBody>
        </p:sp>
        <p:sp>
          <p:nvSpPr>
            <p:cNvPr id="16455" name="Line 104"/>
            <p:cNvSpPr>
              <a:spLocks noChangeShapeType="1"/>
            </p:cNvSpPr>
            <p:nvPr/>
          </p:nvSpPr>
          <p:spPr bwMode="auto">
            <a:xfrm flipV="1">
              <a:off x="2448" y="1824"/>
              <a:ext cx="0" cy="144"/>
            </a:xfrm>
            <a:prstGeom prst="line">
              <a:avLst/>
            </a:prstGeom>
            <a:noFill/>
            <a:ln w="19050">
              <a:solidFill>
                <a:schemeClr val="tx2"/>
              </a:solidFill>
              <a:round/>
            </a:ln>
          </p:spPr>
          <p:txBody>
            <a:bodyPr/>
            <a:lstStyle/>
            <a:p>
              <a:endParaRPr lang="zh-CN" altLang="en-US"/>
            </a:p>
          </p:txBody>
        </p:sp>
        <p:sp>
          <p:nvSpPr>
            <p:cNvPr id="16456" name="Line 109"/>
            <p:cNvSpPr>
              <a:spLocks noChangeShapeType="1"/>
            </p:cNvSpPr>
            <p:nvPr/>
          </p:nvSpPr>
          <p:spPr bwMode="auto">
            <a:xfrm>
              <a:off x="912" y="2256"/>
              <a:ext cx="864" cy="0"/>
            </a:xfrm>
            <a:prstGeom prst="line">
              <a:avLst/>
            </a:prstGeom>
            <a:noFill/>
            <a:ln w="19050">
              <a:solidFill>
                <a:schemeClr val="tx2"/>
              </a:solidFill>
              <a:round/>
            </a:ln>
          </p:spPr>
          <p:txBody>
            <a:bodyPr/>
            <a:lstStyle/>
            <a:p>
              <a:endParaRPr lang="zh-CN" altLang="en-US"/>
            </a:p>
          </p:txBody>
        </p:sp>
        <p:sp>
          <p:nvSpPr>
            <p:cNvPr id="16457" name="Line 111"/>
            <p:cNvSpPr>
              <a:spLocks noChangeShapeType="1"/>
            </p:cNvSpPr>
            <p:nvPr/>
          </p:nvSpPr>
          <p:spPr bwMode="auto">
            <a:xfrm>
              <a:off x="1776" y="2112"/>
              <a:ext cx="672" cy="0"/>
            </a:xfrm>
            <a:prstGeom prst="line">
              <a:avLst/>
            </a:prstGeom>
            <a:noFill/>
            <a:ln w="19050">
              <a:solidFill>
                <a:schemeClr val="tx2"/>
              </a:solidFill>
              <a:round/>
            </a:ln>
          </p:spPr>
          <p:txBody>
            <a:bodyPr/>
            <a:lstStyle/>
            <a:p>
              <a:endParaRPr lang="zh-CN" altLang="en-US"/>
            </a:p>
          </p:txBody>
        </p:sp>
        <p:sp>
          <p:nvSpPr>
            <p:cNvPr id="16458" name="Line 112"/>
            <p:cNvSpPr>
              <a:spLocks noChangeShapeType="1"/>
            </p:cNvSpPr>
            <p:nvPr/>
          </p:nvSpPr>
          <p:spPr bwMode="auto">
            <a:xfrm>
              <a:off x="1776" y="2112"/>
              <a:ext cx="0" cy="144"/>
            </a:xfrm>
            <a:prstGeom prst="line">
              <a:avLst/>
            </a:prstGeom>
            <a:noFill/>
            <a:ln w="19050">
              <a:solidFill>
                <a:schemeClr val="tx2"/>
              </a:solidFill>
              <a:round/>
            </a:ln>
          </p:spPr>
          <p:txBody>
            <a:bodyPr/>
            <a:lstStyle/>
            <a:p>
              <a:endParaRPr lang="zh-CN" altLang="en-US"/>
            </a:p>
          </p:txBody>
        </p:sp>
        <p:grpSp>
          <p:nvGrpSpPr>
            <p:cNvPr id="16459" name="Group 137"/>
            <p:cNvGrpSpPr/>
            <p:nvPr/>
          </p:nvGrpSpPr>
          <p:grpSpPr bwMode="auto">
            <a:xfrm flipV="1">
              <a:off x="912" y="2400"/>
              <a:ext cx="1872" cy="144"/>
              <a:chOff x="960" y="2880"/>
              <a:chExt cx="1872" cy="144"/>
            </a:xfrm>
          </p:grpSpPr>
          <p:sp>
            <p:nvSpPr>
              <p:cNvPr id="16468" name="Line 121"/>
              <p:cNvSpPr>
                <a:spLocks noChangeShapeType="1"/>
              </p:cNvSpPr>
              <p:nvPr/>
            </p:nvSpPr>
            <p:spPr bwMode="auto">
              <a:xfrm>
                <a:off x="960" y="3024"/>
                <a:ext cx="1200" cy="0"/>
              </a:xfrm>
              <a:prstGeom prst="line">
                <a:avLst/>
              </a:prstGeom>
              <a:noFill/>
              <a:ln w="19050">
                <a:solidFill>
                  <a:schemeClr val="tx2"/>
                </a:solidFill>
                <a:round/>
              </a:ln>
            </p:spPr>
            <p:txBody>
              <a:bodyPr/>
              <a:lstStyle/>
              <a:p>
                <a:endParaRPr lang="zh-CN" altLang="en-US"/>
              </a:p>
            </p:txBody>
          </p:sp>
          <p:sp>
            <p:nvSpPr>
              <p:cNvPr id="16469" name="Line 122"/>
              <p:cNvSpPr>
                <a:spLocks noChangeShapeType="1"/>
              </p:cNvSpPr>
              <p:nvPr/>
            </p:nvSpPr>
            <p:spPr bwMode="auto">
              <a:xfrm>
                <a:off x="2160" y="2880"/>
                <a:ext cx="336" cy="0"/>
              </a:xfrm>
              <a:prstGeom prst="line">
                <a:avLst/>
              </a:prstGeom>
              <a:noFill/>
              <a:ln w="19050">
                <a:solidFill>
                  <a:schemeClr val="tx2"/>
                </a:solidFill>
                <a:round/>
              </a:ln>
            </p:spPr>
            <p:txBody>
              <a:bodyPr/>
              <a:lstStyle/>
              <a:p>
                <a:endParaRPr lang="zh-CN" altLang="en-US"/>
              </a:p>
            </p:txBody>
          </p:sp>
          <p:sp>
            <p:nvSpPr>
              <p:cNvPr id="16470" name="Line 123"/>
              <p:cNvSpPr>
                <a:spLocks noChangeShapeType="1"/>
              </p:cNvSpPr>
              <p:nvPr/>
            </p:nvSpPr>
            <p:spPr bwMode="auto">
              <a:xfrm flipV="1">
                <a:off x="2160" y="2880"/>
                <a:ext cx="0" cy="144"/>
              </a:xfrm>
              <a:prstGeom prst="line">
                <a:avLst/>
              </a:prstGeom>
              <a:noFill/>
              <a:ln w="19050">
                <a:solidFill>
                  <a:schemeClr val="tx2"/>
                </a:solidFill>
                <a:round/>
              </a:ln>
            </p:spPr>
            <p:txBody>
              <a:bodyPr/>
              <a:lstStyle/>
              <a:p>
                <a:endParaRPr lang="zh-CN" altLang="en-US"/>
              </a:p>
            </p:txBody>
          </p:sp>
          <p:sp>
            <p:nvSpPr>
              <p:cNvPr id="16471" name="Line 124"/>
              <p:cNvSpPr>
                <a:spLocks noChangeShapeType="1"/>
              </p:cNvSpPr>
              <p:nvPr/>
            </p:nvSpPr>
            <p:spPr bwMode="auto">
              <a:xfrm flipV="1">
                <a:off x="2496" y="2880"/>
                <a:ext cx="0" cy="144"/>
              </a:xfrm>
              <a:prstGeom prst="line">
                <a:avLst/>
              </a:prstGeom>
              <a:noFill/>
              <a:ln w="19050">
                <a:solidFill>
                  <a:schemeClr val="tx2"/>
                </a:solidFill>
                <a:round/>
              </a:ln>
            </p:spPr>
            <p:txBody>
              <a:bodyPr/>
              <a:lstStyle/>
              <a:p>
                <a:endParaRPr lang="zh-CN" altLang="en-US"/>
              </a:p>
            </p:txBody>
          </p:sp>
          <p:sp>
            <p:nvSpPr>
              <p:cNvPr id="16472" name="Line 125"/>
              <p:cNvSpPr>
                <a:spLocks noChangeShapeType="1"/>
              </p:cNvSpPr>
              <p:nvPr/>
            </p:nvSpPr>
            <p:spPr bwMode="auto">
              <a:xfrm>
                <a:off x="2496" y="3024"/>
                <a:ext cx="336" cy="0"/>
              </a:xfrm>
              <a:prstGeom prst="line">
                <a:avLst/>
              </a:prstGeom>
              <a:noFill/>
              <a:ln w="19050">
                <a:solidFill>
                  <a:schemeClr val="tx2"/>
                </a:solidFill>
                <a:round/>
              </a:ln>
            </p:spPr>
            <p:txBody>
              <a:bodyPr/>
              <a:lstStyle/>
              <a:p>
                <a:endParaRPr lang="zh-CN" altLang="en-US"/>
              </a:p>
            </p:txBody>
          </p:sp>
        </p:grpSp>
        <p:sp>
          <p:nvSpPr>
            <p:cNvPr id="16460" name="Text Box 127"/>
            <p:cNvSpPr txBox="1">
              <a:spLocks noChangeArrowheads="1"/>
            </p:cNvSpPr>
            <p:nvPr/>
          </p:nvSpPr>
          <p:spPr bwMode="auto">
            <a:xfrm>
              <a:off x="576" y="1200"/>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sp>
          <p:nvSpPr>
            <p:cNvPr id="16461" name="Text Box 128"/>
            <p:cNvSpPr txBox="1">
              <a:spLocks noChangeArrowheads="1"/>
            </p:cNvSpPr>
            <p:nvPr/>
          </p:nvSpPr>
          <p:spPr bwMode="auto">
            <a:xfrm>
              <a:off x="576" y="1516"/>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0</a:t>
              </a:r>
              <a:endParaRPr lang="en-US" altLang="zh-CN" sz="1600">
                <a:solidFill>
                  <a:schemeClr val="hlink"/>
                </a:solidFill>
                <a:ea typeface="Gulim" panose="020B0600000101010101" pitchFamily="50" charset="-127"/>
              </a:endParaRPr>
            </a:p>
          </p:txBody>
        </p:sp>
        <p:sp>
          <p:nvSpPr>
            <p:cNvPr id="16462" name="Text Box 129"/>
            <p:cNvSpPr txBox="1">
              <a:spLocks noChangeArrowheads="1"/>
            </p:cNvSpPr>
            <p:nvPr/>
          </p:nvSpPr>
          <p:spPr bwMode="auto">
            <a:xfrm>
              <a:off x="576" y="1776"/>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1</a:t>
              </a:r>
              <a:endParaRPr lang="en-US" altLang="zh-CN" sz="1600">
                <a:solidFill>
                  <a:schemeClr val="hlink"/>
                </a:solidFill>
                <a:ea typeface="Gulim" panose="020B0600000101010101" pitchFamily="50" charset="-127"/>
              </a:endParaRPr>
            </a:p>
          </p:txBody>
        </p:sp>
        <p:sp>
          <p:nvSpPr>
            <p:cNvPr id="16463" name="Text Box 130"/>
            <p:cNvSpPr txBox="1">
              <a:spLocks noChangeArrowheads="1"/>
            </p:cNvSpPr>
            <p:nvPr/>
          </p:nvSpPr>
          <p:spPr bwMode="auto">
            <a:xfrm>
              <a:off x="576" y="2044"/>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2</a:t>
              </a:r>
              <a:endParaRPr lang="en-US" altLang="zh-CN" sz="1600">
                <a:solidFill>
                  <a:schemeClr val="hlink"/>
                </a:solidFill>
                <a:ea typeface="Gulim" panose="020B0600000101010101" pitchFamily="50" charset="-127"/>
              </a:endParaRPr>
            </a:p>
          </p:txBody>
        </p:sp>
        <p:sp>
          <p:nvSpPr>
            <p:cNvPr id="16464" name="Text Box 132"/>
            <p:cNvSpPr txBox="1">
              <a:spLocks noChangeArrowheads="1"/>
            </p:cNvSpPr>
            <p:nvPr/>
          </p:nvSpPr>
          <p:spPr bwMode="auto">
            <a:xfrm>
              <a:off x="576" y="2352"/>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a:t>
              </a:r>
            </a:p>
          </p:txBody>
        </p:sp>
        <p:sp>
          <p:nvSpPr>
            <p:cNvPr id="16465" name="Line 134"/>
            <p:cNvSpPr>
              <a:spLocks noChangeShapeType="1"/>
            </p:cNvSpPr>
            <p:nvPr/>
          </p:nvSpPr>
          <p:spPr bwMode="auto">
            <a:xfrm>
              <a:off x="2448" y="1968"/>
              <a:ext cx="336" cy="0"/>
            </a:xfrm>
            <a:prstGeom prst="line">
              <a:avLst/>
            </a:prstGeom>
            <a:noFill/>
            <a:ln w="19050">
              <a:solidFill>
                <a:schemeClr val="tx2"/>
              </a:solidFill>
              <a:round/>
            </a:ln>
          </p:spPr>
          <p:txBody>
            <a:bodyPr/>
            <a:lstStyle/>
            <a:p>
              <a:endParaRPr lang="zh-CN" altLang="en-US"/>
            </a:p>
          </p:txBody>
        </p:sp>
        <p:sp>
          <p:nvSpPr>
            <p:cNvPr id="16466" name="Line 135"/>
            <p:cNvSpPr>
              <a:spLocks noChangeShapeType="1"/>
            </p:cNvSpPr>
            <p:nvPr/>
          </p:nvSpPr>
          <p:spPr bwMode="auto">
            <a:xfrm>
              <a:off x="2448" y="2112"/>
              <a:ext cx="0" cy="144"/>
            </a:xfrm>
            <a:prstGeom prst="line">
              <a:avLst/>
            </a:prstGeom>
            <a:noFill/>
            <a:ln w="19050">
              <a:solidFill>
                <a:schemeClr val="tx2"/>
              </a:solidFill>
              <a:round/>
            </a:ln>
          </p:spPr>
          <p:txBody>
            <a:bodyPr/>
            <a:lstStyle/>
            <a:p>
              <a:endParaRPr lang="zh-CN" altLang="en-US"/>
            </a:p>
          </p:txBody>
        </p:sp>
        <p:sp>
          <p:nvSpPr>
            <p:cNvPr id="16467" name="Line 136"/>
            <p:cNvSpPr>
              <a:spLocks noChangeShapeType="1"/>
            </p:cNvSpPr>
            <p:nvPr/>
          </p:nvSpPr>
          <p:spPr bwMode="auto">
            <a:xfrm>
              <a:off x="2448" y="2256"/>
              <a:ext cx="336" cy="0"/>
            </a:xfrm>
            <a:prstGeom prst="line">
              <a:avLst/>
            </a:prstGeom>
            <a:noFill/>
            <a:ln w="19050">
              <a:solidFill>
                <a:schemeClr val="tx2"/>
              </a:solidFill>
              <a:round/>
            </a:ln>
          </p:spPr>
          <p:txBody>
            <a:bodyPr/>
            <a:lstStyle/>
            <a:p>
              <a:endParaRPr lang="zh-CN" altLang="en-US"/>
            </a:p>
          </p:txBody>
        </p:sp>
      </p:grpSp>
      <p:sp>
        <p:nvSpPr>
          <p:cNvPr id="6263" name="Text Box 119"/>
          <p:cNvSpPr txBox="1">
            <a:spLocks noChangeArrowheads="1"/>
          </p:cNvSpPr>
          <p:nvPr/>
        </p:nvSpPr>
        <p:spPr bwMode="black">
          <a:xfrm>
            <a:off x="6191250" y="4460876"/>
            <a:ext cx="4160838"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pPr lvl="1" algn="l" eaLnBrk="0" hangingPunct="0"/>
            <a:r>
              <a:rPr lang="en-US" altLang="zh-CN">
                <a:solidFill>
                  <a:srgbClr val="CC3300"/>
                </a:solidFill>
                <a:latin typeface="Arial" panose="020B0604020202020204" pitchFamily="34" charset="0"/>
                <a:ea typeface="楷体_GB2312" panose="02010609030101010101" charset="-122"/>
              </a:rPr>
              <a:t>D</a:t>
            </a:r>
            <a:r>
              <a:rPr lang="zh-CN" altLang="en-US">
                <a:solidFill>
                  <a:srgbClr val="CC3300"/>
                </a:solidFill>
                <a:latin typeface="Arial" panose="020B0604020202020204" pitchFamily="34" charset="0"/>
                <a:ea typeface="楷体_GB2312" panose="02010609030101010101" charset="-122"/>
              </a:rPr>
              <a:t>触发器在</a:t>
            </a:r>
            <a:r>
              <a:rPr lang="en-US" altLang="zh-CN">
                <a:solidFill>
                  <a:srgbClr val="CC3300"/>
                </a:solidFill>
                <a:latin typeface="Arial" panose="020B0604020202020204" pitchFamily="34" charset="0"/>
                <a:ea typeface="楷体_GB2312" panose="02010609030101010101" charset="-122"/>
              </a:rPr>
              <a:t>CP</a:t>
            </a:r>
            <a:r>
              <a:rPr lang="zh-CN" altLang="en-US">
                <a:solidFill>
                  <a:srgbClr val="CC3300"/>
                </a:solidFill>
                <a:latin typeface="Arial" panose="020B0604020202020204" pitchFamily="34" charset="0"/>
                <a:ea typeface="楷体_GB2312" panose="02010609030101010101" charset="-122"/>
              </a:rPr>
              <a:t>上升沿改变状态</a:t>
            </a:r>
            <a:endParaRPr lang="zh-CN" altLang="en-US" b="0">
              <a:solidFill>
                <a:srgbClr val="CC3300"/>
              </a:solidFill>
            </a:endParaRPr>
          </a:p>
        </p:txBody>
      </p:sp>
      <p:grpSp>
        <p:nvGrpSpPr>
          <p:cNvPr id="16393" name="Group 529"/>
          <p:cNvGrpSpPr/>
          <p:nvPr/>
        </p:nvGrpSpPr>
        <p:grpSpPr bwMode="auto">
          <a:xfrm>
            <a:off x="1903413" y="1854200"/>
            <a:ext cx="4305300" cy="1719590"/>
            <a:chOff x="720" y="2764"/>
            <a:chExt cx="2712" cy="1106"/>
          </a:xfrm>
        </p:grpSpPr>
        <p:graphicFrame>
          <p:nvGraphicFramePr>
            <p:cNvPr id="16386" name="Object 7"/>
            <p:cNvGraphicFramePr>
              <a:graphicFrameLocks noChangeAspect="1"/>
            </p:cNvGraphicFramePr>
            <p:nvPr/>
          </p:nvGraphicFramePr>
          <p:xfrm>
            <a:off x="891" y="2764"/>
            <a:ext cx="822" cy="256"/>
          </p:xfrm>
          <a:graphic>
            <a:graphicData uri="http://schemas.openxmlformats.org/presentationml/2006/ole">
              <mc:AlternateContent xmlns:mc="http://schemas.openxmlformats.org/markup-compatibility/2006">
                <mc:Choice xmlns:v="urn:schemas-microsoft-com:vml" Requires="v">
                  <p:oleObj spid="_x0000_s16419" name="Equation" r:id="rId4" imgW="774364" imgH="241195" progId="Equation.3">
                    <p:embed/>
                  </p:oleObj>
                </mc:Choice>
                <mc:Fallback>
                  <p:oleObj name="Equation" r:id="rId4" imgW="774364" imgH="241195" progId="Equation.3">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 y="2764"/>
                          <a:ext cx="822" cy="256"/>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nvGrpSpPr>
            <p:cNvPr id="16394" name="Group 531"/>
            <p:cNvGrpSpPr/>
            <p:nvPr/>
          </p:nvGrpSpPr>
          <p:grpSpPr bwMode="auto">
            <a:xfrm>
              <a:off x="720" y="3100"/>
              <a:ext cx="2712" cy="770"/>
              <a:chOff x="720" y="3100"/>
              <a:chExt cx="2712" cy="770"/>
            </a:xfrm>
          </p:grpSpPr>
          <p:grpSp>
            <p:nvGrpSpPr>
              <p:cNvPr id="16395" name="Group 532"/>
              <p:cNvGrpSpPr/>
              <p:nvPr/>
            </p:nvGrpSpPr>
            <p:grpSpPr bwMode="auto">
              <a:xfrm>
                <a:off x="1296" y="3100"/>
                <a:ext cx="396" cy="202"/>
                <a:chOff x="3312" y="2727"/>
                <a:chExt cx="396" cy="202"/>
              </a:xfrm>
            </p:grpSpPr>
            <p:sp>
              <p:nvSpPr>
                <p:cNvPr id="16440" name="Oval 533"/>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6441" name="Text Box 534"/>
                <p:cNvSpPr txBox="1">
                  <a:spLocks noChangeArrowheads="1"/>
                </p:cNvSpPr>
                <p:nvPr/>
              </p:nvSpPr>
              <p:spPr bwMode="auto">
                <a:xfrm>
                  <a:off x="3324" y="2727"/>
                  <a:ext cx="384" cy="202"/>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010</a:t>
                  </a:r>
                </a:p>
              </p:txBody>
            </p:sp>
          </p:grpSp>
          <p:grpSp>
            <p:nvGrpSpPr>
              <p:cNvPr id="3" name="Group 535"/>
              <p:cNvGrpSpPr/>
              <p:nvPr/>
            </p:nvGrpSpPr>
            <p:grpSpPr bwMode="auto">
              <a:xfrm>
                <a:off x="720" y="3100"/>
                <a:ext cx="396" cy="202"/>
                <a:chOff x="3312" y="2727"/>
                <a:chExt cx="396" cy="202"/>
              </a:xfrm>
            </p:grpSpPr>
            <p:sp>
              <p:nvSpPr>
                <p:cNvPr id="16438" name="Oval 536"/>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6439" name="Text Box 537"/>
                <p:cNvSpPr txBox="1">
                  <a:spLocks noChangeArrowheads="1"/>
                </p:cNvSpPr>
                <p:nvPr/>
              </p:nvSpPr>
              <p:spPr bwMode="auto">
                <a:xfrm>
                  <a:off x="3324" y="2727"/>
                  <a:ext cx="384" cy="202"/>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100</a:t>
                  </a:r>
                </a:p>
              </p:txBody>
            </p:sp>
          </p:grpSp>
          <p:sp>
            <p:nvSpPr>
              <p:cNvPr id="16397" name="Text Box 538"/>
              <p:cNvSpPr txBox="1">
                <a:spLocks noChangeArrowheads="1"/>
              </p:cNvSpPr>
              <p:nvPr/>
            </p:nvSpPr>
            <p:spPr bwMode="auto">
              <a:xfrm>
                <a:off x="732" y="3264"/>
                <a:ext cx="288" cy="20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a:t>
                </a:r>
              </a:p>
            </p:txBody>
          </p:sp>
          <p:sp>
            <p:nvSpPr>
              <p:cNvPr id="16398" name="Text Box 539"/>
              <p:cNvSpPr txBox="1">
                <a:spLocks noChangeArrowheads="1"/>
              </p:cNvSpPr>
              <p:nvPr/>
            </p:nvSpPr>
            <p:spPr bwMode="auto">
              <a:xfrm>
                <a:off x="1680" y="3196"/>
                <a:ext cx="288" cy="20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a:t>
                </a:r>
              </a:p>
            </p:txBody>
          </p:sp>
          <p:sp>
            <p:nvSpPr>
              <p:cNvPr id="16399" name="Text Box 540"/>
              <p:cNvSpPr txBox="1">
                <a:spLocks noChangeArrowheads="1"/>
              </p:cNvSpPr>
              <p:nvPr/>
            </p:nvSpPr>
            <p:spPr bwMode="auto">
              <a:xfrm>
                <a:off x="1308" y="3264"/>
                <a:ext cx="288" cy="20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a:t>
                </a:r>
              </a:p>
            </p:txBody>
          </p:sp>
          <p:grpSp>
            <p:nvGrpSpPr>
              <p:cNvPr id="16400" name="Group 541"/>
              <p:cNvGrpSpPr/>
              <p:nvPr/>
            </p:nvGrpSpPr>
            <p:grpSpPr bwMode="auto">
              <a:xfrm>
                <a:off x="732" y="3360"/>
                <a:ext cx="2700" cy="510"/>
                <a:chOff x="528" y="3052"/>
                <a:chExt cx="2700" cy="510"/>
              </a:xfrm>
            </p:grpSpPr>
            <p:grpSp>
              <p:nvGrpSpPr>
                <p:cNvPr id="16407" name="Group 542"/>
                <p:cNvGrpSpPr/>
                <p:nvPr/>
              </p:nvGrpSpPr>
              <p:grpSpPr bwMode="auto">
                <a:xfrm>
                  <a:off x="528" y="3139"/>
                  <a:ext cx="576" cy="202"/>
                  <a:chOff x="3312" y="2727"/>
                  <a:chExt cx="576" cy="202"/>
                </a:xfrm>
              </p:grpSpPr>
              <p:grpSp>
                <p:nvGrpSpPr>
                  <p:cNvPr id="16434" name="Group 543"/>
                  <p:cNvGrpSpPr/>
                  <p:nvPr/>
                </p:nvGrpSpPr>
                <p:grpSpPr bwMode="auto">
                  <a:xfrm>
                    <a:off x="3312" y="2727"/>
                    <a:ext cx="396" cy="202"/>
                    <a:chOff x="3312" y="2727"/>
                    <a:chExt cx="396" cy="202"/>
                  </a:xfrm>
                </p:grpSpPr>
                <p:sp>
                  <p:nvSpPr>
                    <p:cNvPr id="16436" name="Oval 544"/>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6437" name="Text Box 545"/>
                    <p:cNvSpPr txBox="1">
                      <a:spLocks noChangeArrowheads="1"/>
                    </p:cNvSpPr>
                    <p:nvPr/>
                  </p:nvSpPr>
                  <p:spPr bwMode="auto">
                    <a:xfrm>
                      <a:off x="3324" y="2727"/>
                      <a:ext cx="384" cy="202"/>
                    </a:xfrm>
                    <a:prstGeom prst="rect">
                      <a:avLst/>
                    </a:prstGeom>
                    <a:noFill/>
                    <a:ln w="9525">
                      <a:noFill/>
                      <a:miter lim="800000"/>
                    </a:ln>
                  </p:spPr>
                  <p:txBody>
                    <a:bodyPr>
                      <a:spAutoFit/>
                    </a:bodyPr>
                    <a:lstStyle/>
                    <a:p>
                      <a:pPr eaLnBrk="0" hangingPunct="0"/>
                      <a:r>
                        <a:rPr lang="en-US" altLang="zh-CN" sz="1600">
                          <a:solidFill>
                            <a:srgbClr val="CC3300"/>
                          </a:solidFill>
                          <a:ea typeface="Gulim" panose="020B0600000101010101" pitchFamily="50" charset="-127"/>
                        </a:rPr>
                        <a:t>000</a:t>
                      </a:r>
                    </a:p>
                  </p:txBody>
                </p:sp>
              </p:grpSp>
              <p:sp>
                <p:nvSpPr>
                  <p:cNvPr id="16435" name="Line 546"/>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16408" name="Group 547"/>
                <p:cNvGrpSpPr/>
                <p:nvPr/>
              </p:nvGrpSpPr>
              <p:grpSpPr bwMode="auto">
                <a:xfrm>
                  <a:off x="1095" y="3148"/>
                  <a:ext cx="576" cy="202"/>
                  <a:chOff x="3312" y="2727"/>
                  <a:chExt cx="576" cy="202"/>
                </a:xfrm>
              </p:grpSpPr>
              <p:grpSp>
                <p:nvGrpSpPr>
                  <p:cNvPr id="16430" name="Group 548"/>
                  <p:cNvGrpSpPr/>
                  <p:nvPr/>
                </p:nvGrpSpPr>
                <p:grpSpPr bwMode="auto">
                  <a:xfrm>
                    <a:off x="3312" y="2727"/>
                    <a:ext cx="396" cy="202"/>
                    <a:chOff x="3312" y="2727"/>
                    <a:chExt cx="396" cy="202"/>
                  </a:xfrm>
                </p:grpSpPr>
                <p:sp>
                  <p:nvSpPr>
                    <p:cNvPr id="16432" name="Oval 549"/>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6433" name="Text Box 550"/>
                    <p:cNvSpPr txBox="1">
                      <a:spLocks noChangeArrowheads="1"/>
                    </p:cNvSpPr>
                    <p:nvPr/>
                  </p:nvSpPr>
                  <p:spPr bwMode="auto">
                    <a:xfrm>
                      <a:off x="3324" y="2727"/>
                      <a:ext cx="384" cy="202"/>
                    </a:xfrm>
                    <a:prstGeom prst="rect">
                      <a:avLst/>
                    </a:prstGeom>
                    <a:noFill/>
                    <a:ln w="9525">
                      <a:noFill/>
                      <a:miter lim="800000"/>
                    </a:ln>
                  </p:spPr>
                  <p:txBody>
                    <a:bodyPr>
                      <a:spAutoFit/>
                    </a:bodyPr>
                    <a:lstStyle/>
                    <a:p>
                      <a:pPr eaLnBrk="0" hangingPunct="0"/>
                      <a:r>
                        <a:rPr lang="en-US" altLang="zh-CN" sz="1600">
                          <a:solidFill>
                            <a:srgbClr val="CC3300"/>
                          </a:solidFill>
                          <a:ea typeface="Gulim" panose="020B0600000101010101" pitchFamily="50" charset="-127"/>
                        </a:rPr>
                        <a:t>001</a:t>
                      </a:r>
                    </a:p>
                  </p:txBody>
                </p:sp>
              </p:grpSp>
              <p:sp>
                <p:nvSpPr>
                  <p:cNvPr id="16431" name="Line 551"/>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16409" name="Group 552"/>
                <p:cNvGrpSpPr/>
                <p:nvPr/>
              </p:nvGrpSpPr>
              <p:grpSpPr bwMode="auto">
                <a:xfrm>
                  <a:off x="1668" y="3148"/>
                  <a:ext cx="576" cy="202"/>
                  <a:chOff x="3312" y="2727"/>
                  <a:chExt cx="576" cy="202"/>
                </a:xfrm>
              </p:grpSpPr>
              <p:grpSp>
                <p:nvGrpSpPr>
                  <p:cNvPr id="16426" name="Group 553"/>
                  <p:cNvGrpSpPr/>
                  <p:nvPr/>
                </p:nvGrpSpPr>
                <p:grpSpPr bwMode="auto">
                  <a:xfrm>
                    <a:off x="3312" y="2727"/>
                    <a:ext cx="396" cy="202"/>
                    <a:chOff x="3312" y="2727"/>
                    <a:chExt cx="396" cy="202"/>
                  </a:xfrm>
                </p:grpSpPr>
                <p:sp>
                  <p:nvSpPr>
                    <p:cNvPr id="16428" name="Oval 554"/>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6429" name="Text Box 555"/>
                    <p:cNvSpPr txBox="1">
                      <a:spLocks noChangeArrowheads="1"/>
                    </p:cNvSpPr>
                    <p:nvPr/>
                  </p:nvSpPr>
                  <p:spPr bwMode="auto">
                    <a:xfrm>
                      <a:off x="3324" y="2727"/>
                      <a:ext cx="384" cy="202"/>
                    </a:xfrm>
                    <a:prstGeom prst="rect">
                      <a:avLst/>
                    </a:prstGeom>
                    <a:noFill/>
                    <a:ln w="9525">
                      <a:noFill/>
                      <a:miter lim="800000"/>
                    </a:ln>
                  </p:spPr>
                  <p:txBody>
                    <a:bodyPr>
                      <a:spAutoFit/>
                    </a:bodyPr>
                    <a:lstStyle/>
                    <a:p>
                      <a:pPr eaLnBrk="0" hangingPunct="0"/>
                      <a:r>
                        <a:rPr lang="en-US" altLang="zh-CN" sz="1600">
                          <a:solidFill>
                            <a:srgbClr val="CC3300"/>
                          </a:solidFill>
                          <a:ea typeface="Gulim" panose="020B0600000101010101" pitchFamily="50" charset="-127"/>
                        </a:rPr>
                        <a:t>011</a:t>
                      </a:r>
                    </a:p>
                  </p:txBody>
                </p:sp>
              </p:grpSp>
              <p:sp>
                <p:nvSpPr>
                  <p:cNvPr id="16427" name="Line 556"/>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16410" name="Group 557"/>
                <p:cNvGrpSpPr/>
                <p:nvPr/>
              </p:nvGrpSpPr>
              <p:grpSpPr bwMode="auto">
                <a:xfrm>
                  <a:off x="2256" y="3148"/>
                  <a:ext cx="576" cy="202"/>
                  <a:chOff x="3312" y="2727"/>
                  <a:chExt cx="576" cy="202"/>
                </a:xfrm>
              </p:grpSpPr>
              <p:grpSp>
                <p:nvGrpSpPr>
                  <p:cNvPr id="16422" name="Group 558"/>
                  <p:cNvGrpSpPr/>
                  <p:nvPr/>
                </p:nvGrpSpPr>
                <p:grpSpPr bwMode="auto">
                  <a:xfrm>
                    <a:off x="3312" y="2727"/>
                    <a:ext cx="396" cy="202"/>
                    <a:chOff x="3312" y="2727"/>
                    <a:chExt cx="396" cy="202"/>
                  </a:xfrm>
                </p:grpSpPr>
                <p:sp>
                  <p:nvSpPr>
                    <p:cNvPr id="16424" name="Oval 559"/>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6425" name="Text Box 560"/>
                    <p:cNvSpPr txBox="1">
                      <a:spLocks noChangeArrowheads="1"/>
                    </p:cNvSpPr>
                    <p:nvPr/>
                  </p:nvSpPr>
                  <p:spPr bwMode="auto">
                    <a:xfrm>
                      <a:off x="3324" y="2727"/>
                      <a:ext cx="384" cy="202"/>
                    </a:xfrm>
                    <a:prstGeom prst="rect">
                      <a:avLst/>
                    </a:prstGeom>
                    <a:noFill/>
                    <a:ln w="9525">
                      <a:noFill/>
                      <a:miter lim="800000"/>
                    </a:ln>
                  </p:spPr>
                  <p:txBody>
                    <a:bodyPr>
                      <a:spAutoFit/>
                    </a:bodyPr>
                    <a:lstStyle/>
                    <a:p>
                      <a:pPr eaLnBrk="0" hangingPunct="0"/>
                      <a:r>
                        <a:rPr lang="en-US" altLang="zh-CN" sz="1600">
                          <a:solidFill>
                            <a:srgbClr val="CC3300"/>
                          </a:solidFill>
                          <a:ea typeface="Gulim" panose="020B0600000101010101" pitchFamily="50" charset="-127"/>
                        </a:rPr>
                        <a:t>111</a:t>
                      </a:r>
                    </a:p>
                  </p:txBody>
                </p:sp>
              </p:grpSp>
              <p:sp>
                <p:nvSpPr>
                  <p:cNvPr id="16423" name="Line 561"/>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16411" name="Group 562"/>
                <p:cNvGrpSpPr/>
                <p:nvPr/>
              </p:nvGrpSpPr>
              <p:grpSpPr bwMode="auto">
                <a:xfrm>
                  <a:off x="2832" y="3148"/>
                  <a:ext cx="396" cy="202"/>
                  <a:chOff x="3312" y="2727"/>
                  <a:chExt cx="396" cy="202"/>
                </a:xfrm>
              </p:grpSpPr>
              <p:sp>
                <p:nvSpPr>
                  <p:cNvPr id="16420" name="Oval 563"/>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6421" name="Text Box 564"/>
                  <p:cNvSpPr txBox="1">
                    <a:spLocks noChangeArrowheads="1"/>
                  </p:cNvSpPr>
                  <p:nvPr/>
                </p:nvSpPr>
                <p:spPr bwMode="auto">
                  <a:xfrm>
                    <a:off x="3324" y="2727"/>
                    <a:ext cx="384" cy="202"/>
                  </a:xfrm>
                  <a:prstGeom prst="rect">
                    <a:avLst/>
                  </a:prstGeom>
                  <a:noFill/>
                  <a:ln w="9525">
                    <a:noFill/>
                    <a:miter lim="800000"/>
                  </a:ln>
                </p:spPr>
                <p:txBody>
                  <a:bodyPr>
                    <a:spAutoFit/>
                  </a:bodyPr>
                  <a:lstStyle/>
                  <a:p>
                    <a:pPr eaLnBrk="0" hangingPunct="0"/>
                    <a:r>
                      <a:rPr lang="en-US" altLang="zh-CN" sz="1600">
                        <a:solidFill>
                          <a:srgbClr val="CC3300"/>
                        </a:solidFill>
                        <a:ea typeface="Gulim" panose="020B0600000101010101" pitchFamily="50" charset="-127"/>
                      </a:rPr>
                      <a:t>110</a:t>
                    </a:r>
                  </a:p>
                </p:txBody>
              </p:sp>
            </p:grpSp>
            <p:sp>
              <p:nvSpPr>
                <p:cNvPr id="16412" name="Text Box 565"/>
                <p:cNvSpPr txBox="1">
                  <a:spLocks noChangeArrowheads="1"/>
                </p:cNvSpPr>
                <p:nvPr/>
              </p:nvSpPr>
              <p:spPr bwMode="auto">
                <a:xfrm>
                  <a:off x="894" y="3052"/>
                  <a:ext cx="288" cy="20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a:t>
                  </a:r>
                </a:p>
              </p:txBody>
            </p:sp>
            <p:sp>
              <p:nvSpPr>
                <p:cNvPr id="16413" name="Text Box 566"/>
                <p:cNvSpPr txBox="1">
                  <a:spLocks noChangeArrowheads="1"/>
                </p:cNvSpPr>
                <p:nvPr/>
              </p:nvSpPr>
              <p:spPr bwMode="auto">
                <a:xfrm>
                  <a:off x="1440" y="3072"/>
                  <a:ext cx="288" cy="20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a:t>
                  </a:r>
                </a:p>
              </p:txBody>
            </p:sp>
            <p:sp>
              <p:nvSpPr>
                <p:cNvPr id="16414" name="Text Box 567"/>
                <p:cNvSpPr txBox="1">
                  <a:spLocks noChangeArrowheads="1"/>
                </p:cNvSpPr>
                <p:nvPr/>
              </p:nvSpPr>
              <p:spPr bwMode="auto">
                <a:xfrm>
                  <a:off x="2016" y="3072"/>
                  <a:ext cx="288" cy="20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a:t>
                  </a:r>
                </a:p>
              </p:txBody>
            </p:sp>
            <p:sp>
              <p:nvSpPr>
                <p:cNvPr id="16415" name="Text Box 568"/>
                <p:cNvSpPr txBox="1">
                  <a:spLocks noChangeArrowheads="1"/>
                </p:cNvSpPr>
                <p:nvPr/>
              </p:nvSpPr>
              <p:spPr bwMode="auto">
                <a:xfrm>
                  <a:off x="2592" y="3072"/>
                  <a:ext cx="288" cy="20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a:t>
                  </a:r>
                </a:p>
              </p:txBody>
            </p:sp>
            <p:sp>
              <p:nvSpPr>
                <p:cNvPr id="16416" name="Text Box 569"/>
                <p:cNvSpPr txBox="1">
                  <a:spLocks noChangeArrowheads="1"/>
                </p:cNvSpPr>
                <p:nvPr/>
              </p:nvSpPr>
              <p:spPr bwMode="auto">
                <a:xfrm>
                  <a:off x="528" y="3360"/>
                  <a:ext cx="288" cy="20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a:t>
                  </a:r>
                </a:p>
              </p:txBody>
            </p:sp>
            <p:sp>
              <p:nvSpPr>
                <p:cNvPr id="16417" name="Line 570"/>
                <p:cNvSpPr>
                  <a:spLocks noChangeShapeType="1"/>
                </p:cNvSpPr>
                <p:nvPr/>
              </p:nvSpPr>
              <p:spPr bwMode="auto">
                <a:xfrm>
                  <a:off x="3024" y="3360"/>
                  <a:ext cx="0" cy="192"/>
                </a:xfrm>
                <a:prstGeom prst="line">
                  <a:avLst/>
                </a:prstGeom>
                <a:noFill/>
                <a:ln w="9525">
                  <a:solidFill>
                    <a:schemeClr val="tx1"/>
                  </a:solidFill>
                  <a:round/>
                </a:ln>
              </p:spPr>
              <p:txBody>
                <a:bodyPr/>
                <a:lstStyle/>
                <a:p>
                  <a:endParaRPr lang="zh-CN" altLang="en-US"/>
                </a:p>
              </p:txBody>
            </p:sp>
            <p:sp>
              <p:nvSpPr>
                <p:cNvPr id="16418" name="Line 571"/>
                <p:cNvSpPr>
                  <a:spLocks noChangeShapeType="1"/>
                </p:cNvSpPr>
                <p:nvPr/>
              </p:nvSpPr>
              <p:spPr bwMode="auto">
                <a:xfrm flipH="1">
                  <a:off x="720" y="3552"/>
                  <a:ext cx="2304" cy="0"/>
                </a:xfrm>
                <a:prstGeom prst="line">
                  <a:avLst/>
                </a:prstGeom>
                <a:noFill/>
                <a:ln w="9525">
                  <a:solidFill>
                    <a:schemeClr val="tx1"/>
                  </a:solidFill>
                  <a:round/>
                </a:ln>
              </p:spPr>
              <p:txBody>
                <a:bodyPr/>
                <a:lstStyle/>
                <a:p>
                  <a:endParaRPr lang="zh-CN" altLang="en-US"/>
                </a:p>
              </p:txBody>
            </p:sp>
            <p:sp>
              <p:nvSpPr>
                <p:cNvPr id="16419" name="Line 572"/>
                <p:cNvSpPr>
                  <a:spLocks noChangeShapeType="1"/>
                </p:cNvSpPr>
                <p:nvPr/>
              </p:nvSpPr>
              <p:spPr bwMode="auto">
                <a:xfrm flipV="1">
                  <a:off x="720" y="3360"/>
                  <a:ext cx="0" cy="192"/>
                </a:xfrm>
                <a:prstGeom prst="line">
                  <a:avLst/>
                </a:prstGeom>
                <a:noFill/>
                <a:ln w="9525">
                  <a:solidFill>
                    <a:schemeClr val="tx1"/>
                  </a:solidFill>
                  <a:round/>
                  <a:tailEnd type="triangle" w="med" len="med"/>
                </a:ln>
              </p:spPr>
              <p:txBody>
                <a:bodyPr/>
                <a:lstStyle/>
                <a:p>
                  <a:endParaRPr lang="zh-CN" altLang="en-US"/>
                </a:p>
              </p:txBody>
            </p:sp>
          </p:grpSp>
          <p:grpSp>
            <p:nvGrpSpPr>
              <p:cNvPr id="16401" name="Group 573"/>
              <p:cNvGrpSpPr/>
              <p:nvPr/>
            </p:nvGrpSpPr>
            <p:grpSpPr bwMode="auto">
              <a:xfrm>
                <a:off x="1884" y="3100"/>
                <a:ext cx="396" cy="202"/>
                <a:chOff x="3312" y="2727"/>
                <a:chExt cx="396" cy="202"/>
              </a:xfrm>
            </p:grpSpPr>
            <p:sp>
              <p:nvSpPr>
                <p:cNvPr id="16405" name="Oval 574"/>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6406" name="Text Box 575"/>
                <p:cNvSpPr txBox="1">
                  <a:spLocks noChangeArrowheads="1"/>
                </p:cNvSpPr>
                <p:nvPr/>
              </p:nvSpPr>
              <p:spPr bwMode="auto">
                <a:xfrm>
                  <a:off x="3324" y="2727"/>
                  <a:ext cx="384" cy="202"/>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101</a:t>
                  </a:r>
                </a:p>
              </p:txBody>
            </p:sp>
          </p:grpSp>
          <p:sp>
            <p:nvSpPr>
              <p:cNvPr id="16402" name="Line 576"/>
              <p:cNvSpPr>
                <a:spLocks noChangeShapeType="1"/>
              </p:cNvSpPr>
              <p:nvPr/>
            </p:nvSpPr>
            <p:spPr bwMode="auto">
              <a:xfrm>
                <a:off x="924" y="3312"/>
                <a:ext cx="0" cy="144"/>
              </a:xfrm>
              <a:prstGeom prst="line">
                <a:avLst/>
              </a:prstGeom>
              <a:noFill/>
              <a:ln w="9525">
                <a:solidFill>
                  <a:schemeClr val="tx1"/>
                </a:solidFill>
                <a:round/>
                <a:tailEnd type="triangle" w="med" len="med"/>
              </a:ln>
            </p:spPr>
            <p:txBody>
              <a:bodyPr/>
              <a:lstStyle/>
              <a:p>
                <a:endParaRPr lang="zh-CN" altLang="en-US"/>
              </a:p>
            </p:txBody>
          </p:sp>
          <p:sp>
            <p:nvSpPr>
              <p:cNvPr id="16403" name="Line 577"/>
              <p:cNvSpPr>
                <a:spLocks noChangeShapeType="1"/>
              </p:cNvSpPr>
              <p:nvPr/>
            </p:nvSpPr>
            <p:spPr bwMode="auto">
              <a:xfrm>
                <a:off x="1500" y="3312"/>
                <a:ext cx="0" cy="144"/>
              </a:xfrm>
              <a:prstGeom prst="line">
                <a:avLst/>
              </a:prstGeom>
              <a:noFill/>
              <a:ln w="9525">
                <a:solidFill>
                  <a:schemeClr val="tx1"/>
                </a:solidFill>
                <a:round/>
                <a:tailEnd type="triangle" w="med" len="med"/>
              </a:ln>
            </p:spPr>
            <p:txBody>
              <a:bodyPr/>
              <a:lstStyle/>
              <a:p>
                <a:endParaRPr lang="zh-CN" altLang="en-US"/>
              </a:p>
            </p:txBody>
          </p:sp>
          <p:sp>
            <p:nvSpPr>
              <p:cNvPr id="16404" name="Line 578"/>
              <p:cNvSpPr>
                <a:spLocks noChangeShapeType="1"/>
              </p:cNvSpPr>
              <p:nvPr/>
            </p:nvSpPr>
            <p:spPr bwMode="auto">
              <a:xfrm flipH="1">
                <a:off x="1702" y="3180"/>
                <a:ext cx="170" cy="0"/>
              </a:xfrm>
              <a:prstGeom prst="line">
                <a:avLst/>
              </a:prstGeom>
              <a:noFill/>
              <a:ln w="9525">
                <a:solidFill>
                  <a:schemeClr val="tx1"/>
                </a:solidFill>
                <a:round/>
                <a:tailEnd type="triangle" w="med" len="med"/>
              </a:ln>
            </p:spPr>
            <p:txBody>
              <a:bodyPr/>
              <a:lstStyle/>
              <a:p>
                <a:endParaRPr lang="zh-CN" altLang="en-US"/>
              </a:p>
            </p:txBody>
          </p:sp>
        </p:grpSp>
      </p:gr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50"/>
                                        </p:tgtEl>
                                        <p:attrNameLst>
                                          <p:attrName>style.visibility</p:attrName>
                                        </p:attrNameLst>
                                      </p:cBhvr>
                                      <p:to>
                                        <p:strVal val="visible"/>
                                      </p:to>
                                    </p:set>
                                    <p:animEffect transition="in" filter="blinds(horizontal)">
                                      <p:cBhvr>
                                        <p:cTn id="7" dur="500"/>
                                        <p:tgtEl>
                                          <p:spTgt spid="6150"/>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6263"/>
                                        </p:tgtEl>
                                        <p:attrNameLst>
                                          <p:attrName>style.visibility</p:attrName>
                                        </p:attrNameLst>
                                      </p:cBhvr>
                                      <p:to>
                                        <p:strVal val="visible"/>
                                      </p:to>
                                    </p:set>
                                    <p:anim calcmode="lin" valueType="num">
                                      <p:cBhvr additive="base">
                                        <p:cTn id="15" dur="500" fill="hold"/>
                                        <p:tgtEl>
                                          <p:spTgt spid="6263"/>
                                        </p:tgtEl>
                                        <p:attrNameLst>
                                          <p:attrName>ppt_x</p:attrName>
                                        </p:attrNameLst>
                                      </p:cBhvr>
                                      <p:tavLst>
                                        <p:tav tm="0">
                                          <p:val>
                                            <p:strVal val="#ppt_x"/>
                                          </p:val>
                                        </p:tav>
                                        <p:tav tm="100000">
                                          <p:val>
                                            <p:strVal val="#ppt_x"/>
                                          </p:val>
                                        </p:tav>
                                      </p:tavLst>
                                    </p:anim>
                                    <p:anim calcmode="lin" valueType="num">
                                      <p:cBhvr additive="base">
                                        <p:cTn id="16" dur="500" fill="hold"/>
                                        <p:tgtEl>
                                          <p:spTgt spid="626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1508"/>
                                        </p:tgtEl>
                                        <p:attrNameLst>
                                          <p:attrName>style.visibility</p:attrName>
                                        </p:attrNameLst>
                                      </p:cBhvr>
                                      <p:to>
                                        <p:strVal val="visible"/>
                                      </p:to>
                                    </p:set>
                                    <p:anim calcmode="lin" valueType="num">
                                      <p:cBhvr additive="base">
                                        <p:cTn id="21" dur="500" fill="hold"/>
                                        <p:tgtEl>
                                          <p:spTgt spid="21508"/>
                                        </p:tgtEl>
                                        <p:attrNameLst>
                                          <p:attrName>ppt_x</p:attrName>
                                        </p:attrNameLst>
                                      </p:cBhvr>
                                      <p:tavLst>
                                        <p:tav tm="0">
                                          <p:val>
                                            <p:strVal val="0-#ppt_w/2"/>
                                          </p:val>
                                        </p:tav>
                                        <p:tav tm="100000">
                                          <p:val>
                                            <p:strVal val="#ppt_x"/>
                                          </p:val>
                                        </p:tav>
                                      </p:tavLst>
                                    </p:anim>
                                    <p:anim calcmode="lin" valueType="num">
                                      <p:cBhvr additive="base">
                                        <p:cTn id="22" dur="500" fill="hold"/>
                                        <p:tgtEl>
                                          <p:spTgt spid="215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P spid="6150" grpId="0"/>
      <p:bldP spid="6263" grpId="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1" name="Rectangle 2"/>
          <p:cNvSpPr>
            <a:spLocks noGrp="1" noChangeArrowheads="1"/>
          </p:cNvSpPr>
          <p:nvPr>
            <p:ph type="title"/>
          </p:nvPr>
        </p:nvSpPr>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9.4.2  </a:t>
            </a:r>
            <a:r>
              <a:rPr lang="zh-CN" altLang="en-US" dirty="0" smtClean="0">
                <a:solidFill>
                  <a:srgbClr val="FFCC00"/>
                </a:solidFill>
                <a:latin typeface="Arial" panose="020B0604020202020204" pitchFamily="34" charset="0"/>
                <a:ea typeface="黑体" panose="02010600030101010101" pitchFamily="49" charset="-122"/>
              </a:rPr>
              <a:t>异步计数器 </a:t>
            </a:r>
          </a:p>
        </p:txBody>
      </p:sp>
      <p:sp>
        <p:nvSpPr>
          <p:cNvPr id="79875" name="Rectangle 3"/>
          <p:cNvSpPr>
            <a:spLocks noGrp="1" noChangeArrowheads="1"/>
          </p:cNvSpPr>
          <p:nvPr>
            <p:ph type="body" sz="half" idx="1"/>
          </p:nvPr>
        </p:nvSpPr>
        <p:spPr>
          <a:xfrm>
            <a:off x="2087563" y="1250950"/>
            <a:ext cx="7783512" cy="4622800"/>
          </a:xfrm>
        </p:spPr>
        <p:txBody>
          <a:bodyPr/>
          <a:lstStyle/>
          <a:p>
            <a:pPr algn="just">
              <a:spcBef>
                <a:spcPct val="50000"/>
              </a:spcBef>
            </a:pPr>
            <a:r>
              <a:rPr lang="zh-CN" altLang="en-US" sz="2200" dirty="0">
                <a:latin typeface="Times New Roman" panose="02020603050405020304" pitchFamily="18" charset="0"/>
              </a:rPr>
              <a:t>异步计数器也有二进制、十进制、任意进制等类型</a:t>
            </a:r>
          </a:p>
          <a:p>
            <a:pPr eaLnBrk="1" hangingPunct="1"/>
            <a:r>
              <a:rPr lang="zh-CN" altLang="en-US" sz="2200" dirty="0"/>
              <a:t>异步计数器的特点</a:t>
            </a:r>
          </a:p>
          <a:p>
            <a:pPr lvl="1" eaLnBrk="1" hangingPunct="1"/>
            <a:r>
              <a:rPr lang="zh-CN" altLang="en-US" sz="2200" dirty="0"/>
              <a:t>输入</a:t>
            </a:r>
            <a:r>
              <a:rPr lang="zh-CN" altLang="en-US" sz="2200" dirty="0">
                <a:solidFill>
                  <a:srgbClr val="CC0066"/>
                </a:solidFill>
              </a:rPr>
              <a:t>系统时钟脉冲</a:t>
            </a:r>
            <a:r>
              <a:rPr lang="zh-CN" altLang="en-US" sz="2200" dirty="0"/>
              <a:t>只作用于</a:t>
            </a:r>
            <a:r>
              <a:rPr lang="zh-CN" altLang="en-US" sz="2200" dirty="0">
                <a:solidFill>
                  <a:srgbClr val="CC0066"/>
                </a:solidFill>
              </a:rPr>
              <a:t>最低位</a:t>
            </a:r>
            <a:r>
              <a:rPr lang="zh-CN" altLang="en-US" sz="2200" dirty="0"/>
              <a:t>触发器，高位触发器的时钟信号往往是由低一位触发器的输出提供的，高位触发器的翻转有待低一位触发器翻转后才能进行。</a:t>
            </a:r>
          </a:p>
          <a:p>
            <a:pPr lvl="1" eaLnBrk="1" hangingPunct="1"/>
            <a:r>
              <a:rPr lang="zh-CN" altLang="en-US" sz="2200" dirty="0"/>
              <a:t>由于每一级触发器都存在传输延迟，因此计数器</a:t>
            </a:r>
            <a:r>
              <a:rPr lang="zh-CN" altLang="en-US" sz="2200" dirty="0">
                <a:solidFill>
                  <a:srgbClr val="CC0066"/>
                </a:solidFill>
              </a:rPr>
              <a:t>工作速度慢</a:t>
            </a:r>
            <a:r>
              <a:rPr lang="zh-CN" altLang="en-US" sz="2200" dirty="0"/>
              <a:t>，而且，位数越多计数越慢。在大型数字设备中较少采用。</a:t>
            </a:r>
          </a:p>
          <a:p>
            <a:pPr lvl="1" eaLnBrk="1" hangingPunct="1"/>
            <a:r>
              <a:rPr lang="zh-CN" altLang="en-US" sz="2200" dirty="0"/>
              <a:t>对计数器状态进行译码时，由于触发器不同步，译码器输出</a:t>
            </a:r>
            <a:r>
              <a:rPr lang="zh-CN" altLang="en-US" sz="2200" dirty="0">
                <a:solidFill>
                  <a:srgbClr val="CC0066"/>
                </a:solidFill>
              </a:rPr>
              <a:t>会出现尖峰脉冲</a:t>
            </a:r>
            <a:r>
              <a:rPr lang="zh-CN" altLang="en-US" sz="2200" dirty="0"/>
              <a:t>（位数越多，尖峰信号也就越宽） ，使仪器设备产生误动作。</a:t>
            </a:r>
          </a:p>
          <a:p>
            <a:pPr lvl="1" eaLnBrk="1" hangingPunct="1"/>
            <a:r>
              <a:rPr lang="zh-CN" altLang="en-US" sz="2200" dirty="0">
                <a:solidFill>
                  <a:srgbClr val="CC0066"/>
                </a:solidFill>
              </a:rPr>
              <a:t>优点</a:t>
            </a:r>
            <a:r>
              <a:rPr lang="zh-CN" altLang="en-US" sz="2200" dirty="0"/>
              <a:t>：结构比较简单，所用元件较少。</a:t>
            </a:r>
            <a:endParaRPr lang="zh-CN" altLang="en-US" sz="2000" dirty="0">
              <a:latin typeface="Times New Roman" panose="02020603050405020304" pitchFamily="18" charset="0"/>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500" fill="hold"/>
                                        <p:tgtEl>
                                          <p:spTgt spid="798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987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9875">
                                            <p:txEl>
                                              <p:pRg st="1" end="1"/>
                                            </p:txEl>
                                          </p:spTgt>
                                        </p:tgtEl>
                                        <p:attrNameLst>
                                          <p:attrName>style.visibility</p:attrName>
                                        </p:attrNameLst>
                                      </p:cBhvr>
                                      <p:to>
                                        <p:strVal val="visible"/>
                                      </p:to>
                                    </p:set>
                                    <p:anim calcmode="lin" valueType="num">
                                      <p:cBhvr additive="base">
                                        <p:cTn id="13" dur="500" fill="hold"/>
                                        <p:tgtEl>
                                          <p:spTgt spid="798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987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himes.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9875">
                                            <p:txEl>
                                              <p:pRg st="2" end="2"/>
                                            </p:txEl>
                                          </p:spTgt>
                                        </p:tgtEl>
                                        <p:attrNameLst>
                                          <p:attrName>style.visibility</p:attrName>
                                        </p:attrNameLst>
                                      </p:cBhvr>
                                      <p:to>
                                        <p:strVal val="visible"/>
                                      </p:to>
                                    </p:set>
                                    <p:anim calcmode="lin" valueType="num">
                                      <p:cBhvr additive="base">
                                        <p:cTn id="19" dur="500" fill="hold"/>
                                        <p:tgtEl>
                                          <p:spTgt spid="798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987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himes.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9875">
                                            <p:txEl>
                                              <p:pRg st="3" end="3"/>
                                            </p:txEl>
                                          </p:spTgt>
                                        </p:tgtEl>
                                        <p:attrNameLst>
                                          <p:attrName>style.visibility</p:attrName>
                                        </p:attrNameLst>
                                      </p:cBhvr>
                                      <p:to>
                                        <p:strVal val="visible"/>
                                      </p:to>
                                    </p:set>
                                    <p:anim calcmode="lin" valueType="num">
                                      <p:cBhvr additive="base">
                                        <p:cTn id="25" dur="500" fill="hold"/>
                                        <p:tgtEl>
                                          <p:spTgt spid="798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987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chimes.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9875">
                                            <p:txEl>
                                              <p:pRg st="4" end="4"/>
                                            </p:txEl>
                                          </p:spTgt>
                                        </p:tgtEl>
                                        <p:attrNameLst>
                                          <p:attrName>style.visibility</p:attrName>
                                        </p:attrNameLst>
                                      </p:cBhvr>
                                      <p:to>
                                        <p:strVal val="visible"/>
                                      </p:to>
                                    </p:set>
                                    <p:anim calcmode="lin" valueType="num">
                                      <p:cBhvr additive="base">
                                        <p:cTn id="31" dur="500" fill="hold"/>
                                        <p:tgtEl>
                                          <p:spTgt spid="798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987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chimes.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9875">
                                            <p:txEl>
                                              <p:pRg st="5" end="5"/>
                                            </p:txEl>
                                          </p:spTgt>
                                        </p:tgtEl>
                                        <p:attrNameLst>
                                          <p:attrName>style.visibility</p:attrName>
                                        </p:attrNameLst>
                                      </p:cBhvr>
                                      <p:to>
                                        <p:strVal val="visible"/>
                                      </p:to>
                                    </p:set>
                                    <p:anim calcmode="lin" valueType="num">
                                      <p:cBhvr additive="base">
                                        <p:cTn id="37" dur="500" fill="hold"/>
                                        <p:tgtEl>
                                          <p:spTgt spid="7987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987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bldLvl="2"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5" name="Rectangle 2"/>
          <p:cNvSpPr>
            <a:spLocks noGrp="1" noChangeArrowheads="1"/>
          </p:cNvSpPr>
          <p:nvPr>
            <p:ph type="title" idx="4294967295"/>
          </p:nvPr>
        </p:nvSpPr>
        <p:spPr>
          <a:xfrm>
            <a:off x="5334000" y="304800"/>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1</a:t>
            </a:r>
            <a:r>
              <a:rPr lang="zh-CN" altLang="en-US" dirty="0" smtClean="0">
                <a:solidFill>
                  <a:srgbClr val="FFCC00"/>
                </a:solidFill>
                <a:latin typeface="Arial" panose="020B0604020202020204" pitchFamily="34" charset="0"/>
                <a:ea typeface="黑体" panose="02010600030101010101" pitchFamily="49" charset="-122"/>
              </a:rPr>
              <a:t>、异步二进制计数器 </a:t>
            </a:r>
          </a:p>
        </p:txBody>
      </p:sp>
      <p:sp>
        <p:nvSpPr>
          <p:cNvPr id="79875" name="Rectangle 3"/>
          <p:cNvSpPr>
            <a:spLocks noGrp="1" noChangeArrowheads="1"/>
          </p:cNvSpPr>
          <p:nvPr>
            <p:ph type="body" sz="half" idx="4294967295"/>
          </p:nvPr>
        </p:nvSpPr>
        <p:spPr>
          <a:xfrm>
            <a:off x="1044122" y="1143794"/>
            <a:ext cx="6696075" cy="604838"/>
          </a:xfrm>
        </p:spPr>
        <p:txBody>
          <a:bodyPr/>
          <a:lstStyle/>
          <a:p>
            <a:pPr eaLnBrk="1" hangingPunct="1">
              <a:buFont typeface="Wingdings" panose="05000000000000000000" pitchFamily="2" charset="2"/>
              <a:buNone/>
            </a:pPr>
            <a:r>
              <a:rPr lang="en-US" altLang="zh-CN" sz="2400" dirty="0">
                <a:solidFill>
                  <a:srgbClr val="CC3300"/>
                </a:solidFill>
                <a:cs typeface="Arial" panose="020B0604020202020204" pitchFamily="34" charset="0"/>
              </a:rPr>
              <a:t>1</a:t>
            </a:r>
            <a:r>
              <a:rPr lang="zh-CN" altLang="en-US" sz="2400" dirty="0">
                <a:solidFill>
                  <a:srgbClr val="CC3300"/>
                </a:solidFill>
                <a:cs typeface="Arial" panose="020B0604020202020204" pitchFamily="34" charset="0"/>
              </a:rPr>
              <a:t>、</a:t>
            </a:r>
            <a:r>
              <a:rPr lang="zh-CN" altLang="en-US" sz="2400" dirty="0">
                <a:solidFill>
                  <a:srgbClr val="CC3300"/>
                </a:solidFill>
                <a:latin typeface="Times New Roman" panose="02020603050405020304" pitchFamily="18" charset="0"/>
              </a:rPr>
              <a:t>异步二进制计数器</a:t>
            </a:r>
          </a:p>
        </p:txBody>
      </p:sp>
      <p:sp>
        <p:nvSpPr>
          <p:cNvPr id="77" name="矩形 76"/>
          <p:cNvSpPr>
            <a:spLocks noChangeArrowheads="1"/>
          </p:cNvSpPr>
          <p:nvPr/>
        </p:nvSpPr>
        <p:spPr bwMode="auto">
          <a:xfrm>
            <a:off x="2774951" y="1741488"/>
            <a:ext cx="6551613" cy="1447800"/>
          </a:xfrm>
          <a:prstGeom prst="rect">
            <a:avLst/>
          </a:prstGeom>
          <a:noFill/>
          <a:ln w="9525">
            <a:noFill/>
            <a:miter lim="800000"/>
          </a:ln>
        </p:spPr>
        <p:txBody>
          <a:bodyPr>
            <a:spAutoFit/>
          </a:bodyPr>
          <a:lstStyle/>
          <a:p>
            <a:pPr algn="just">
              <a:lnSpc>
                <a:spcPct val="110000"/>
              </a:lnSpc>
              <a:spcBef>
                <a:spcPct val="0"/>
              </a:spcBef>
            </a:pPr>
            <a:r>
              <a:rPr lang="zh-CN" altLang="en-US" dirty="0">
                <a:latin typeface="宋体" panose="02010600030101010101" pitchFamily="2" charset="-122"/>
              </a:rPr>
              <a:t>电路结构特点：</a:t>
            </a:r>
            <a:endParaRPr lang="en-US" altLang="zh-CN" dirty="0">
              <a:latin typeface="宋体" panose="02010600030101010101" pitchFamily="2" charset="-122"/>
            </a:endParaRPr>
          </a:p>
          <a:p>
            <a:pPr algn="just">
              <a:lnSpc>
                <a:spcPct val="110000"/>
              </a:lnSpc>
              <a:spcBef>
                <a:spcPct val="0"/>
              </a:spcBef>
            </a:pP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）全部由</a:t>
            </a:r>
            <a:r>
              <a:rPr lang="en-US" altLang="zh-CN" dirty="0">
                <a:latin typeface="Arial" panose="020B0604020202020204" pitchFamily="34" charset="0"/>
                <a:cs typeface="Arial" panose="020B0604020202020204" pitchFamily="34" charset="0"/>
              </a:rPr>
              <a:t>T’</a:t>
            </a:r>
            <a:r>
              <a:rPr lang="zh-CN" altLang="en-US" dirty="0">
                <a:latin typeface="Arial" panose="020B0604020202020204" pitchFamily="34" charset="0"/>
                <a:cs typeface="Arial" panose="020B0604020202020204" pitchFamily="34" charset="0"/>
              </a:rPr>
              <a:t>触发器构成；</a:t>
            </a:r>
          </a:p>
          <a:p>
            <a:pPr algn="just">
              <a:lnSpc>
                <a:spcPct val="110000"/>
              </a:lnSpc>
              <a:spcBef>
                <a:spcPct val="0"/>
              </a:spcBef>
            </a:pP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2</a:t>
            </a:r>
            <a:r>
              <a:rPr lang="zh-CN" altLang="en-US" dirty="0">
                <a:latin typeface="Arial" panose="020B0604020202020204" pitchFamily="34" charset="0"/>
                <a:cs typeface="Arial" panose="020B0604020202020204" pitchFamily="34" charset="0"/>
              </a:rPr>
              <a:t>）第一级</a:t>
            </a:r>
            <a:r>
              <a:rPr lang="en-US" altLang="zh-CN" dirty="0">
                <a:latin typeface="Arial" panose="020B0604020202020204" pitchFamily="34" charset="0"/>
                <a:cs typeface="Arial" panose="020B0604020202020204" pitchFamily="34" charset="0"/>
              </a:rPr>
              <a:t>FF</a:t>
            </a:r>
            <a:r>
              <a:rPr lang="zh-CN" altLang="en-US" dirty="0">
                <a:latin typeface="Arial" panose="020B0604020202020204" pitchFamily="34" charset="0"/>
                <a:cs typeface="Arial" panose="020B0604020202020204" pitchFamily="34" charset="0"/>
              </a:rPr>
              <a:t>的</a:t>
            </a:r>
            <a:r>
              <a:rPr lang="en-US" altLang="zh-CN" dirty="0">
                <a:latin typeface="Arial" panose="020B0604020202020204" pitchFamily="34" charset="0"/>
                <a:cs typeface="Arial" panose="020B0604020202020204" pitchFamily="34" charset="0"/>
              </a:rPr>
              <a:t>CP</a:t>
            </a:r>
            <a:r>
              <a:rPr lang="zh-CN" altLang="en-US" dirty="0">
                <a:latin typeface="Arial" panose="020B0604020202020204" pitchFamily="34" charset="0"/>
                <a:cs typeface="Arial" panose="020B0604020202020204" pitchFamily="34" charset="0"/>
              </a:rPr>
              <a:t>由系统时钟控制，其余各级   </a:t>
            </a:r>
            <a:r>
              <a:rPr lang="en-US" altLang="zh-CN" dirty="0">
                <a:latin typeface="Arial" panose="020B0604020202020204" pitchFamily="34" charset="0"/>
                <a:cs typeface="Arial" panose="020B0604020202020204" pitchFamily="34" charset="0"/>
              </a:rPr>
              <a:t>                       FF</a:t>
            </a:r>
            <a:r>
              <a:rPr lang="zh-CN" altLang="en-US" dirty="0">
                <a:latin typeface="Arial" panose="020B0604020202020204" pitchFamily="34" charset="0"/>
                <a:cs typeface="Arial" panose="020B0604020202020204" pitchFamily="34" charset="0"/>
              </a:rPr>
              <a:t>的</a:t>
            </a:r>
            <a:r>
              <a:rPr lang="en-US" altLang="zh-CN" dirty="0">
                <a:latin typeface="Arial" panose="020B0604020202020204" pitchFamily="34" charset="0"/>
                <a:cs typeface="Arial" panose="020B0604020202020204" pitchFamily="34" charset="0"/>
              </a:rPr>
              <a:t>CP</a:t>
            </a:r>
            <a:r>
              <a:rPr lang="zh-CN" altLang="en-US" dirty="0">
                <a:latin typeface="Arial" panose="020B0604020202020204" pitchFamily="34" charset="0"/>
                <a:cs typeface="Arial" panose="020B0604020202020204" pitchFamily="34" charset="0"/>
              </a:rPr>
              <a:t>端由前级</a:t>
            </a:r>
            <a:r>
              <a:rPr lang="en-US" altLang="zh-CN" dirty="0">
                <a:latin typeface="Arial" panose="020B0604020202020204" pitchFamily="34" charset="0"/>
                <a:cs typeface="Arial" panose="020B0604020202020204" pitchFamily="34" charset="0"/>
              </a:rPr>
              <a:t>FF</a:t>
            </a:r>
            <a:r>
              <a:rPr lang="zh-CN" altLang="en-US" dirty="0">
                <a:latin typeface="Arial" panose="020B0604020202020204" pitchFamily="34" charset="0"/>
                <a:cs typeface="Arial" panose="020B0604020202020204" pitchFamily="34" charset="0"/>
              </a:rPr>
              <a:t>的</a:t>
            </a:r>
            <a:r>
              <a:rPr lang="en-US" altLang="zh-CN" dirty="0">
                <a:latin typeface="Arial" panose="020B0604020202020204" pitchFamily="34" charset="0"/>
                <a:cs typeface="Arial" panose="020B0604020202020204" pitchFamily="34" charset="0"/>
              </a:rPr>
              <a:t>Q</a:t>
            </a:r>
            <a:r>
              <a:rPr lang="zh-CN" altLang="en-US" dirty="0">
                <a:latin typeface="Arial" panose="020B0604020202020204" pitchFamily="34" charset="0"/>
                <a:cs typeface="Arial" panose="020B0604020202020204" pitchFamily="34" charset="0"/>
              </a:rPr>
              <a:t>端或</a:t>
            </a:r>
            <a:r>
              <a:rPr lang="en-US" altLang="zh-CN" dirty="0">
                <a:latin typeface="Arial" panose="020B0604020202020204" pitchFamily="34" charset="0"/>
                <a:cs typeface="Arial" panose="020B0604020202020204" pitchFamily="34" charset="0"/>
              </a:rPr>
              <a:t>/Q</a:t>
            </a:r>
            <a:r>
              <a:rPr lang="zh-CN" altLang="en-US" dirty="0">
                <a:latin typeface="Arial" panose="020B0604020202020204" pitchFamily="34" charset="0"/>
                <a:cs typeface="Arial" panose="020B0604020202020204" pitchFamily="34" charset="0"/>
              </a:rPr>
              <a:t>端控制。</a:t>
            </a:r>
          </a:p>
        </p:txBody>
      </p:sp>
      <p:sp>
        <p:nvSpPr>
          <p:cNvPr id="78" name="Text Box 6"/>
          <p:cNvSpPr txBox="1">
            <a:spLocks noChangeArrowheads="1"/>
          </p:cNvSpPr>
          <p:nvPr/>
        </p:nvSpPr>
        <p:spPr bwMode="auto">
          <a:xfrm>
            <a:off x="1954214" y="3232151"/>
            <a:ext cx="8493125" cy="395605"/>
          </a:xfrm>
          <a:prstGeom prst="rect">
            <a:avLst/>
          </a:prstGeom>
          <a:noFill/>
          <a:ln w="9525">
            <a:noFill/>
            <a:miter lim="800000"/>
          </a:ln>
        </p:spPr>
        <p:txBody>
          <a:bodyPr>
            <a:spAutoFit/>
          </a:bodyPr>
          <a:lstStyle/>
          <a:p>
            <a:pPr algn="just" eaLnBrk="0" hangingPunct="0"/>
            <a:r>
              <a:rPr lang="en-US" altLang="zh-CN" sz="2200" dirty="0">
                <a:solidFill>
                  <a:srgbClr val="FF0066"/>
                </a:solidFill>
                <a:latin typeface="Arial" panose="020B0604020202020204" pitchFamily="34" charset="0"/>
                <a:ea typeface="黑体" panose="02010600030101010101" pitchFamily="49" charset="-122"/>
                <a:cs typeface="Arial" panose="020B0604020202020204" pitchFamily="34" charset="0"/>
              </a:rPr>
              <a:t>【</a:t>
            </a:r>
            <a:r>
              <a:rPr lang="zh-CN" altLang="en-US" sz="2200" dirty="0">
                <a:solidFill>
                  <a:srgbClr val="FF0066"/>
                </a:solidFill>
                <a:latin typeface="Arial" panose="020B0604020202020204" pitchFamily="34" charset="0"/>
                <a:ea typeface="黑体" panose="02010600030101010101" pitchFamily="49" charset="-122"/>
                <a:cs typeface="Arial" panose="020B0604020202020204" pitchFamily="34" charset="0"/>
              </a:rPr>
              <a:t>例</a:t>
            </a:r>
            <a:r>
              <a:rPr lang="en-US" altLang="zh-CN" sz="2200" dirty="0">
                <a:solidFill>
                  <a:srgbClr val="FF0066"/>
                </a:solidFill>
                <a:latin typeface="Arial" panose="020B0604020202020204" pitchFamily="34" charset="0"/>
                <a:ea typeface="黑体" panose="02010600030101010101" pitchFamily="49" charset="-122"/>
                <a:cs typeface="Arial" panose="020B0604020202020204" pitchFamily="34" charset="0"/>
              </a:rPr>
              <a:t>9.14】</a:t>
            </a:r>
            <a:r>
              <a:rPr lang="zh-CN" altLang="en-US" dirty="0">
                <a:latin typeface="Arial" panose="020B0604020202020204" pitchFamily="34" charset="0"/>
                <a:ea typeface="黑体" panose="02010600030101010101" pitchFamily="49" charset="-122"/>
                <a:cs typeface="Arial" panose="020B0604020202020204" pitchFamily="34" charset="0"/>
              </a:rPr>
              <a:t>分析</a:t>
            </a:r>
            <a:r>
              <a:rPr lang="zh-CN" altLang="en-US" dirty="0">
                <a:latin typeface="宋体" panose="02010600030101010101" pitchFamily="2" charset="-122"/>
                <a:ea typeface="黑体" panose="02010600030101010101" pitchFamily="49" charset="-122"/>
                <a:cs typeface="Arial" panose="020B0604020202020204" pitchFamily="34" charset="0"/>
              </a:rPr>
              <a:t>异步二进制</a:t>
            </a:r>
            <a:r>
              <a:rPr lang="zh-CN" altLang="en-US" dirty="0">
                <a:latin typeface="Arial" panose="020B0604020202020204" pitchFamily="34" charset="0"/>
                <a:ea typeface="黑体" panose="02010600030101010101" pitchFamily="49" charset="-122"/>
                <a:cs typeface="Arial" panose="020B0604020202020204" pitchFamily="34" charset="0"/>
              </a:rPr>
              <a:t>（</a:t>
            </a:r>
            <a:r>
              <a:rPr lang="en-US" altLang="zh-CN" dirty="0">
                <a:latin typeface="Arial" panose="020B0604020202020204" pitchFamily="34" charset="0"/>
                <a:ea typeface="黑体" panose="02010600030101010101" pitchFamily="49" charset="-122"/>
                <a:cs typeface="Arial" panose="020B0604020202020204" pitchFamily="34" charset="0"/>
              </a:rPr>
              <a:t>M=16</a:t>
            </a:r>
            <a:r>
              <a:rPr lang="zh-CN" altLang="en-US" dirty="0">
                <a:latin typeface="Arial" panose="020B0604020202020204" pitchFamily="34" charset="0"/>
                <a:ea typeface="黑体" panose="02010600030101010101" pitchFamily="49" charset="-122"/>
                <a:cs typeface="Arial" panose="020B0604020202020204" pitchFamily="34" charset="0"/>
              </a:rPr>
              <a:t>）</a:t>
            </a:r>
            <a:r>
              <a:rPr lang="zh-CN" altLang="en-US" dirty="0">
                <a:solidFill>
                  <a:srgbClr val="CC0066"/>
                </a:solidFill>
                <a:latin typeface="宋体" panose="02010600030101010101" pitchFamily="2" charset="-122"/>
                <a:ea typeface="黑体" panose="02010600030101010101" pitchFamily="49" charset="-122"/>
                <a:cs typeface="Arial" panose="020B0604020202020204" pitchFamily="34" charset="0"/>
              </a:rPr>
              <a:t>加法</a:t>
            </a:r>
            <a:r>
              <a:rPr lang="zh-CN" altLang="en-US" dirty="0">
                <a:latin typeface="宋体" panose="02010600030101010101" pitchFamily="2" charset="-122"/>
                <a:ea typeface="黑体" panose="02010600030101010101" pitchFamily="49" charset="-122"/>
                <a:cs typeface="Arial" panose="020B0604020202020204" pitchFamily="34" charset="0"/>
              </a:rPr>
              <a:t>计数器</a:t>
            </a:r>
            <a:r>
              <a:rPr lang="zh-CN" altLang="en-US" dirty="0">
                <a:latin typeface="Arial" panose="020B0604020202020204" pitchFamily="34" charset="0"/>
                <a:ea typeface="黑体" panose="02010600030101010101" pitchFamily="49" charset="-122"/>
                <a:cs typeface="Arial" panose="020B0604020202020204" pitchFamily="34" charset="0"/>
              </a:rPr>
              <a:t>电路（</a:t>
            </a:r>
            <a:r>
              <a:rPr lang="en-US" altLang="zh-CN" dirty="0">
                <a:latin typeface="Arial" panose="020B0604020202020204" pitchFamily="34" charset="0"/>
                <a:ea typeface="黑体" panose="02010600030101010101" pitchFamily="49" charset="-122"/>
                <a:cs typeface="Arial" panose="020B0604020202020204" pitchFamily="34" charset="0"/>
              </a:rPr>
              <a:t>N=4</a:t>
            </a:r>
            <a:r>
              <a:rPr lang="zh-CN" altLang="en-US" dirty="0">
                <a:latin typeface="Arial" panose="020B0604020202020204" pitchFamily="34" charset="0"/>
                <a:ea typeface="黑体" panose="02010600030101010101" pitchFamily="49" charset="-122"/>
                <a:cs typeface="Arial" panose="020B0604020202020204" pitchFamily="34" charset="0"/>
              </a:rPr>
              <a:t>）</a:t>
            </a:r>
          </a:p>
        </p:txBody>
      </p:sp>
      <p:grpSp>
        <p:nvGrpSpPr>
          <p:cNvPr id="2" name="Group 106"/>
          <p:cNvGrpSpPr/>
          <p:nvPr/>
        </p:nvGrpSpPr>
        <p:grpSpPr bwMode="auto">
          <a:xfrm>
            <a:off x="2955925" y="3575050"/>
            <a:ext cx="5486400" cy="1371600"/>
            <a:chOff x="720" y="2064"/>
            <a:chExt cx="3456" cy="864"/>
          </a:xfrm>
        </p:grpSpPr>
        <p:grpSp>
          <p:nvGrpSpPr>
            <p:cNvPr id="120843" name="Group 102"/>
            <p:cNvGrpSpPr/>
            <p:nvPr/>
          </p:nvGrpSpPr>
          <p:grpSpPr bwMode="auto">
            <a:xfrm>
              <a:off x="720" y="2064"/>
              <a:ext cx="3456" cy="864"/>
              <a:chOff x="720" y="2064"/>
              <a:chExt cx="3456" cy="864"/>
            </a:xfrm>
          </p:grpSpPr>
          <p:grpSp>
            <p:nvGrpSpPr>
              <p:cNvPr id="120847" name="Group 23"/>
              <p:cNvGrpSpPr/>
              <p:nvPr/>
            </p:nvGrpSpPr>
            <p:grpSpPr bwMode="auto">
              <a:xfrm>
                <a:off x="960" y="2208"/>
                <a:ext cx="720" cy="720"/>
                <a:chOff x="912" y="2208"/>
                <a:chExt cx="720" cy="720"/>
              </a:xfrm>
            </p:grpSpPr>
            <p:grpSp>
              <p:nvGrpSpPr>
                <p:cNvPr id="120926" name="Group 16"/>
                <p:cNvGrpSpPr/>
                <p:nvPr/>
              </p:nvGrpSpPr>
              <p:grpSpPr bwMode="auto">
                <a:xfrm>
                  <a:off x="1152" y="2448"/>
                  <a:ext cx="480" cy="480"/>
                  <a:chOff x="1152" y="2448"/>
                  <a:chExt cx="480" cy="480"/>
                </a:xfrm>
              </p:grpSpPr>
              <p:sp>
                <p:nvSpPr>
                  <p:cNvPr id="120933" name="Rectangle 7"/>
                  <p:cNvSpPr>
                    <a:spLocks noChangeArrowheads="1"/>
                  </p:cNvSpPr>
                  <p:nvPr/>
                </p:nvSpPr>
                <p:spPr bwMode="auto">
                  <a:xfrm>
                    <a:off x="1200" y="2448"/>
                    <a:ext cx="384" cy="480"/>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0934" name="Text Box 8"/>
                  <p:cNvSpPr txBox="1">
                    <a:spLocks noChangeArrowheads="1"/>
                  </p:cNvSpPr>
                  <p:nvPr/>
                </p:nvSpPr>
                <p:spPr bwMode="auto">
                  <a:xfrm>
                    <a:off x="1392" y="2448"/>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20935" name="Text Box 9"/>
                  <p:cNvSpPr txBox="1">
                    <a:spLocks noChangeArrowheads="1"/>
                  </p:cNvSpPr>
                  <p:nvPr/>
                </p:nvSpPr>
                <p:spPr bwMode="auto">
                  <a:xfrm>
                    <a:off x="1392" y="2736"/>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20936" name="Oval 10"/>
                  <p:cNvSpPr>
                    <a:spLocks noChangeArrowheads="1"/>
                  </p:cNvSpPr>
                  <p:nvPr/>
                </p:nvSpPr>
                <p:spPr bwMode="auto">
                  <a:xfrm>
                    <a:off x="1584" y="2832"/>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0937" name="Oval 11"/>
                  <p:cNvSpPr>
                    <a:spLocks noChangeArrowheads="1"/>
                  </p:cNvSpPr>
                  <p:nvPr/>
                </p:nvSpPr>
                <p:spPr bwMode="auto">
                  <a:xfrm>
                    <a:off x="1152" y="2670"/>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0938" name="AutoShape 12"/>
                  <p:cNvSpPr>
                    <a:spLocks noChangeArrowheads="1"/>
                  </p:cNvSpPr>
                  <p:nvPr/>
                </p:nvSpPr>
                <p:spPr bwMode="auto">
                  <a:xfrm rot="5400000">
                    <a:off x="1200" y="2649"/>
                    <a:ext cx="96" cy="96"/>
                  </a:xfrm>
                  <a:prstGeom prst="triangle">
                    <a:avLst>
                      <a:gd name="adj" fmla="val 50000"/>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0939" name="Text Box 13"/>
                  <p:cNvSpPr txBox="1">
                    <a:spLocks noChangeArrowheads="1"/>
                  </p:cNvSpPr>
                  <p:nvPr/>
                </p:nvSpPr>
                <p:spPr bwMode="auto">
                  <a:xfrm>
                    <a:off x="1200" y="2448"/>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J</a:t>
                    </a:r>
                  </a:p>
                </p:txBody>
              </p:sp>
              <p:sp>
                <p:nvSpPr>
                  <p:cNvPr id="120940" name="Text Box 14"/>
                  <p:cNvSpPr txBox="1">
                    <a:spLocks noChangeArrowheads="1"/>
                  </p:cNvSpPr>
                  <p:nvPr/>
                </p:nvSpPr>
                <p:spPr bwMode="auto">
                  <a:xfrm>
                    <a:off x="1200" y="2736"/>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K</a:t>
                    </a:r>
                  </a:p>
                </p:txBody>
              </p:sp>
              <p:sp>
                <p:nvSpPr>
                  <p:cNvPr id="120941" name="Line 15"/>
                  <p:cNvSpPr>
                    <a:spLocks noChangeShapeType="1"/>
                  </p:cNvSpPr>
                  <p:nvPr/>
                </p:nvSpPr>
                <p:spPr bwMode="auto">
                  <a:xfrm>
                    <a:off x="1467" y="2757"/>
                    <a:ext cx="48" cy="0"/>
                  </a:xfrm>
                  <a:prstGeom prst="line">
                    <a:avLst/>
                  </a:prstGeom>
                  <a:noFill/>
                  <a:ln w="9525">
                    <a:solidFill>
                      <a:schemeClr val="tx1"/>
                    </a:solidFill>
                    <a:round/>
                  </a:ln>
                </p:spPr>
                <p:txBody>
                  <a:bodyPr/>
                  <a:lstStyle/>
                  <a:p>
                    <a:endParaRPr lang="zh-CN" altLang="en-US"/>
                  </a:p>
                </p:txBody>
              </p:sp>
            </p:grpSp>
            <p:sp>
              <p:nvSpPr>
                <p:cNvPr id="120927" name="Line 17"/>
                <p:cNvSpPr>
                  <a:spLocks noChangeShapeType="1"/>
                </p:cNvSpPr>
                <p:nvPr/>
              </p:nvSpPr>
              <p:spPr bwMode="auto">
                <a:xfrm flipH="1">
                  <a:off x="1056" y="2832"/>
                  <a:ext cx="144" cy="0"/>
                </a:xfrm>
                <a:prstGeom prst="line">
                  <a:avLst/>
                </a:prstGeom>
                <a:noFill/>
                <a:ln w="9525">
                  <a:solidFill>
                    <a:schemeClr val="tx1"/>
                  </a:solidFill>
                  <a:round/>
                </a:ln>
              </p:spPr>
              <p:txBody>
                <a:bodyPr/>
                <a:lstStyle/>
                <a:p>
                  <a:endParaRPr lang="zh-CN" altLang="en-US"/>
                </a:p>
              </p:txBody>
            </p:sp>
            <p:sp>
              <p:nvSpPr>
                <p:cNvPr id="120928" name="Line 18"/>
                <p:cNvSpPr>
                  <a:spLocks noChangeShapeType="1"/>
                </p:cNvSpPr>
                <p:nvPr/>
              </p:nvSpPr>
              <p:spPr bwMode="auto">
                <a:xfrm flipV="1">
                  <a:off x="1056" y="2304"/>
                  <a:ext cx="0" cy="528"/>
                </a:xfrm>
                <a:prstGeom prst="line">
                  <a:avLst/>
                </a:prstGeom>
                <a:noFill/>
                <a:ln w="9525">
                  <a:solidFill>
                    <a:schemeClr val="tx1"/>
                  </a:solidFill>
                  <a:round/>
                </a:ln>
              </p:spPr>
              <p:txBody>
                <a:bodyPr/>
                <a:lstStyle/>
                <a:p>
                  <a:endParaRPr lang="zh-CN" altLang="en-US"/>
                </a:p>
              </p:txBody>
            </p:sp>
            <p:sp>
              <p:nvSpPr>
                <p:cNvPr id="120929" name="Line 19"/>
                <p:cNvSpPr>
                  <a:spLocks noChangeShapeType="1"/>
                </p:cNvSpPr>
                <p:nvPr/>
              </p:nvSpPr>
              <p:spPr bwMode="auto">
                <a:xfrm flipH="1">
                  <a:off x="1056" y="2544"/>
                  <a:ext cx="144" cy="0"/>
                </a:xfrm>
                <a:prstGeom prst="line">
                  <a:avLst/>
                </a:prstGeom>
                <a:noFill/>
                <a:ln w="9525">
                  <a:solidFill>
                    <a:schemeClr val="tx1"/>
                  </a:solidFill>
                  <a:round/>
                </a:ln>
              </p:spPr>
              <p:txBody>
                <a:bodyPr/>
                <a:lstStyle/>
                <a:p>
                  <a:endParaRPr lang="zh-CN" altLang="en-US"/>
                </a:p>
              </p:txBody>
            </p:sp>
            <p:sp>
              <p:nvSpPr>
                <p:cNvPr id="120930" name="Oval 20"/>
                <p:cNvSpPr>
                  <a:spLocks noChangeArrowheads="1"/>
                </p:cNvSpPr>
                <p:nvPr/>
              </p:nvSpPr>
              <p:spPr bwMode="auto">
                <a:xfrm>
                  <a:off x="1035" y="2523"/>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0931" name="Text Box 21"/>
                <p:cNvSpPr txBox="1">
                  <a:spLocks noChangeArrowheads="1"/>
                </p:cNvSpPr>
                <p:nvPr/>
              </p:nvSpPr>
              <p:spPr bwMode="auto">
                <a:xfrm>
                  <a:off x="912" y="2208"/>
                  <a:ext cx="288"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a:t>
                  </a:r>
                </a:p>
              </p:txBody>
            </p:sp>
            <p:sp>
              <p:nvSpPr>
                <p:cNvPr id="120932" name="Text Box 22"/>
                <p:cNvSpPr txBox="1">
                  <a:spLocks noChangeArrowheads="1"/>
                </p:cNvSpPr>
                <p:nvPr/>
              </p:nvSpPr>
              <p:spPr bwMode="auto">
                <a:xfrm>
                  <a:off x="1248" y="2256"/>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FF</a:t>
                  </a:r>
                  <a:r>
                    <a:rPr lang="en-US" altLang="zh-CN" sz="1600" baseline="-25000">
                      <a:solidFill>
                        <a:schemeClr val="hlink"/>
                      </a:solidFill>
                      <a:ea typeface="Gulim" panose="020B0600000101010101" pitchFamily="50" charset="-127"/>
                    </a:rPr>
                    <a:t>0</a:t>
                  </a:r>
                </a:p>
              </p:txBody>
            </p:sp>
          </p:grpSp>
          <p:grpSp>
            <p:nvGrpSpPr>
              <p:cNvPr id="120848" name="Group 24"/>
              <p:cNvGrpSpPr/>
              <p:nvPr/>
            </p:nvGrpSpPr>
            <p:grpSpPr bwMode="auto">
              <a:xfrm>
                <a:off x="1728" y="2208"/>
                <a:ext cx="720" cy="720"/>
                <a:chOff x="912" y="2208"/>
                <a:chExt cx="720" cy="720"/>
              </a:xfrm>
            </p:grpSpPr>
            <p:grpSp>
              <p:nvGrpSpPr>
                <p:cNvPr id="120910" name="Group 25"/>
                <p:cNvGrpSpPr/>
                <p:nvPr/>
              </p:nvGrpSpPr>
              <p:grpSpPr bwMode="auto">
                <a:xfrm>
                  <a:off x="1152" y="2448"/>
                  <a:ext cx="480" cy="480"/>
                  <a:chOff x="1152" y="2448"/>
                  <a:chExt cx="480" cy="480"/>
                </a:xfrm>
              </p:grpSpPr>
              <p:sp>
                <p:nvSpPr>
                  <p:cNvPr id="120917" name="Rectangle 26"/>
                  <p:cNvSpPr>
                    <a:spLocks noChangeArrowheads="1"/>
                  </p:cNvSpPr>
                  <p:nvPr/>
                </p:nvSpPr>
                <p:spPr bwMode="auto">
                  <a:xfrm>
                    <a:off x="1200" y="2448"/>
                    <a:ext cx="384" cy="480"/>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0918" name="Text Box 27"/>
                  <p:cNvSpPr txBox="1">
                    <a:spLocks noChangeArrowheads="1"/>
                  </p:cNvSpPr>
                  <p:nvPr/>
                </p:nvSpPr>
                <p:spPr bwMode="auto">
                  <a:xfrm>
                    <a:off x="1392" y="2448"/>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20919" name="Text Box 28"/>
                  <p:cNvSpPr txBox="1">
                    <a:spLocks noChangeArrowheads="1"/>
                  </p:cNvSpPr>
                  <p:nvPr/>
                </p:nvSpPr>
                <p:spPr bwMode="auto">
                  <a:xfrm>
                    <a:off x="1392" y="2736"/>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20920" name="Oval 29"/>
                  <p:cNvSpPr>
                    <a:spLocks noChangeArrowheads="1"/>
                  </p:cNvSpPr>
                  <p:nvPr/>
                </p:nvSpPr>
                <p:spPr bwMode="auto">
                  <a:xfrm>
                    <a:off x="1584" y="2832"/>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0921" name="Oval 30"/>
                  <p:cNvSpPr>
                    <a:spLocks noChangeArrowheads="1"/>
                  </p:cNvSpPr>
                  <p:nvPr/>
                </p:nvSpPr>
                <p:spPr bwMode="auto">
                  <a:xfrm>
                    <a:off x="1152" y="2670"/>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0922" name="AutoShape 31"/>
                  <p:cNvSpPr>
                    <a:spLocks noChangeArrowheads="1"/>
                  </p:cNvSpPr>
                  <p:nvPr/>
                </p:nvSpPr>
                <p:spPr bwMode="auto">
                  <a:xfrm rot="5400000">
                    <a:off x="1200" y="2649"/>
                    <a:ext cx="96" cy="96"/>
                  </a:xfrm>
                  <a:prstGeom prst="triangle">
                    <a:avLst>
                      <a:gd name="adj" fmla="val 50000"/>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0923" name="Text Box 32"/>
                  <p:cNvSpPr txBox="1">
                    <a:spLocks noChangeArrowheads="1"/>
                  </p:cNvSpPr>
                  <p:nvPr/>
                </p:nvSpPr>
                <p:spPr bwMode="auto">
                  <a:xfrm>
                    <a:off x="1200" y="2448"/>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J</a:t>
                    </a:r>
                  </a:p>
                </p:txBody>
              </p:sp>
              <p:sp>
                <p:nvSpPr>
                  <p:cNvPr id="120924" name="Text Box 33"/>
                  <p:cNvSpPr txBox="1">
                    <a:spLocks noChangeArrowheads="1"/>
                  </p:cNvSpPr>
                  <p:nvPr/>
                </p:nvSpPr>
                <p:spPr bwMode="auto">
                  <a:xfrm>
                    <a:off x="1200" y="2736"/>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K</a:t>
                    </a:r>
                  </a:p>
                </p:txBody>
              </p:sp>
              <p:sp>
                <p:nvSpPr>
                  <p:cNvPr id="120925" name="Line 34"/>
                  <p:cNvSpPr>
                    <a:spLocks noChangeShapeType="1"/>
                  </p:cNvSpPr>
                  <p:nvPr/>
                </p:nvSpPr>
                <p:spPr bwMode="auto">
                  <a:xfrm>
                    <a:off x="1467" y="2757"/>
                    <a:ext cx="48" cy="0"/>
                  </a:xfrm>
                  <a:prstGeom prst="line">
                    <a:avLst/>
                  </a:prstGeom>
                  <a:noFill/>
                  <a:ln w="9525">
                    <a:solidFill>
                      <a:schemeClr val="tx1"/>
                    </a:solidFill>
                    <a:round/>
                  </a:ln>
                </p:spPr>
                <p:txBody>
                  <a:bodyPr/>
                  <a:lstStyle/>
                  <a:p>
                    <a:endParaRPr lang="zh-CN" altLang="en-US"/>
                  </a:p>
                </p:txBody>
              </p:sp>
            </p:grpSp>
            <p:sp>
              <p:nvSpPr>
                <p:cNvPr id="120911" name="Line 35"/>
                <p:cNvSpPr>
                  <a:spLocks noChangeShapeType="1"/>
                </p:cNvSpPr>
                <p:nvPr/>
              </p:nvSpPr>
              <p:spPr bwMode="auto">
                <a:xfrm flipH="1">
                  <a:off x="1056" y="2832"/>
                  <a:ext cx="144" cy="0"/>
                </a:xfrm>
                <a:prstGeom prst="line">
                  <a:avLst/>
                </a:prstGeom>
                <a:noFill/>
                <a:ln w="9525">
                  <a:solidFill>
                    <a:schemeClr val="tx1"/>
                  </a:solidFill>
                  <a:round/>
                </a:ln>
              </p:spPr>
              <p:txBody>
                <a:bodyPr/>
                <a:lstStyle/>
                <a:p>
                  <a:endParaRPr lang="zh-CN" altLang="en-US"/>
                </a:p>
              </p:txBody>
            </p:sp>
            <p:sp>
              <p:nvSpPr>
                <p:cNvPr id="120912" name="Line 36"/>
                <p:cNvSpPr>
                  <a:spLocks noChangeShapeType="1"/>
                </p:cNvSpPr>
                <p:nvPr/>
              </p:nvSpPr>
              <p:spPr bwMode="auto">
                <a:xfrm flipV="1">
                  <a:off x="1056" y="2304"/>
                  <a:ext cx="0" cy="528"/>
                </a:xfrm>
                <a:prstGeom prst="line">
                  <a:avLst/>
                </a:prstGeom>
                <a:noFill/>
                <a:ln w="9525">
                  <a:solidFill>
                    <a:schemeClr val="tx1"/>
                  </a:solidFill>
                  <a:round/>
                </a:ln>
              </p:spPr>
              <p:txBody>
                <a:bodyPr/>
                <a:lstStyle/>
                <a:p>
                  <a:endParaRPr lang="zh-CN" altLang="en-US"/>
                </a:p>
              </p:txBody>
            </p:sp>
            <p:sp>
              <p:nvSpPr>
                <p:cNvPr id="120913" name="Line 37"/>
                <p:cNvSpPr>
                  <a:spLocks noChangeShapeType="1"/>
                </p:cNvSpPr>
                <p:nvPr/>
              </p:nvSpPr>
              <p:spPr bwMode="auto">
                <a:xfrm flipH="1">
                  <a:off x="1056" y="2544"/>
                  <a:ext cx="144" cy="0"/>
                </a:xfrm>
                <a:prstGeom prst="line">
                  <a:avLst/>
                </a:prstGeom>
                <a:noFill/>
                <a:ln w="9525">
                  <a:solidFill>
                    <a:schemeClr val="tx1"/>
                  </a:solidFill>
                  <a:round/>
                </a:ln>
              </p:spPr>
              <p:txBody>
                <a:bodyPr/>
                <a:lstStyle/>
                <a:p>
                  <a:endParaRPr lang="zh-CN" altLang="en-US"/>
                </a:p>
              </p:txBody>
            </p:sp>
            <p:sp>
              <p:nvSpPr>
                <p:cNvPr id="120914" name="Oval 38"/>
                <p:cNvSpPr>
                  <a:spLocks noChangeArrowheads="1"/>
                </p:cNvSpPr>
                <p:nvPr/>
              </p:nvSpPr>
              <p:spPr bwMode="auto">
                <a:xfrm>
                  <a:off x="1035" y="2523"/>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0915" name="Text Box 39"/>
                <p:cNvSpPr txBox="1">
                  <a:spLocks noChangeArrowheads="1"/>
                </p:cNvSpPr>
                <p:nvPr/>
              </p:nvSpPr>
              <p:spPr bwMode="auto">
                <a:xfrm>
                  <a:off x="912" y="2208"/>
                  <a:ext cx="288"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a:t>
                  </a:r>
                </a:p>
              </p:txBody>
            </p:sp>
            <p:sp>
              <p:nvSpPr>
                <p:cNvPr id="120916" name="Text Box 40"/>
                <p:cNvSpPr txBox="1">
                  <a:spLocks noChangeArrowheads="1"/>
                </p:cNvSpPr>
                <p:nvPr/>
              </p:nvSpPr>
              <p:spPr bwMode="auto">
                <a:xfrm>
                  <a:off x="1248" y="2256"/>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FF</a:t>
                  </a:r>
                  <a:r>
                    <a:rPr lang="en-US" altLang="zh-CN" sz="1600" baseline="-25000">
                      <a:solidFill>
                        <a:schemeClr val="hlink"/>
                      </a:solidFill>
                      <a:ea typeface="Gulim" panose="020B0600000101010101" pitchFamily="50" charset="-127"/>
                    </a:rPr>
                    <a:t>1</a:t>
                  </a:r>
                </a:p>
              </p:txBody>
            </p:sp>
          </p:grpSp>
          <p:grpSp>
            <p:nvGrpSpPr>
              <p:cNvPr id="120849" name="Group 41"/>
              <p:cNvGrpSpPr/>
              <p:nvPr/>
            </p:nvGrpSpPr>
            <p:grpSpPr bwMode="auto">
              <a:xfrm>
                <a:off x="2496" y="2208"/>
                <a:ext cx="720" cy="720"/>
                <a:chOff x="912" y="2208"/>
                <a:chExt cx="720" cy="720"/>
              </a:xfrm>
            </p:grpSpPr>
            <p:grpSp>
              <p:nvGrpSpPr>
                <p:cNvPr id="120894" name="Group 42"/>
                <p:cNvGrpSpPr/>
                <p:nvPr/>
              </p:nvGrpSpPr>
              <p:grpSpPr bwMode="auto">
                <a:xfrm>
                  <a:off x="1152" y="2448"/>
                  <a:ext cx="480" cy="480"/>
                  <a:chOff x="1152" y="2448"/>
                  <a:chExt cx="480" cy="480"/>
                </a:xfrm>
              </p:grpSpPr>
              <p:sp>
                <p:nvSpPr>
                  <p:cNvPr id="120901" name="Rectangle 43"/>
                  <p:cNvSpPr>
                    <a:spLocks noChangeArrowheads="1"/>
                  </p:cNvSpPr>
                  <p:nvPr/>
                </p:nvSpPr>
                <p:spPr bwMode="auto">
                  <a:xfrm>
                    <a:off x="1200" y="2448"/>
                    <a:ext cx="384" cy="480"/>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0902" name="Text Box 44"/>
                  <p:cNvSpPr txBox="1">
                    <a:spLocks noChangeArrowheads="1"/>
                  </p:cNvSpPr>
                  <p:nvPr/>
                </p:nvSpPr>
                <p:spPr bwMode="auto">
                  <a:xfrm>
                    <a:off x="1392" y="2448"/>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20903" name="Text Box 45"/>
                  <p:cNvSpPr txBox="1">
                    <a:spLocks noChangeArrowheads="1"/>
                  </p:cNvSpPr>
                  <p:nvPr/>
                </p:nvSpPr>
                <p:spPr bwMode="auto">
                  <a:xfrm>
                    <a:off x="1392" y="2736"/>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20904" name="Oval 46"/>
                  <p:cNvSpPr>
                    <a:spLocks noChangeArrowheads="1"/>
                  </p:cNvSpPr>
                  <p:nvPr/>
                </p:nvSpPr>
                <p:spPr bwMode="auto">
                  <a:xfrm>
                    <a:off x="1584" y="2832"/>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0905" name="Oval 47"/>
                  <p:cNvSpPr>
                    <a:spLocks noChangeArrowheads="1"/>
                  </p:cNvSpPr>
                  <p:nvPr/>
                </p:nvSpPr>
                <p:spPr bwMode="auto">
                  <a:xfrm>
                    <a:off x="1152" y="2670"/>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0906" name="AutoShape 48"/>
                  <p:cNvSpPr>
                    <a:spLocks noChangeArrowheads="1"/>
                  </p:cNvSpPr>
                  <p:nvPr/>
                </p:nvSpPr>
                <p:spPr bwMode="auto">
                  <a:xfrm rot="5400000">
                    <a:off x="1200" y="2649"/>
                    <a:ext cx="96" cy="96"/>
                  </a:xfrm>
                  <a:prstGeom prst="triangle">
                    <a:avLst>
                      <a:gd name="adj" fmla="val 50000"/>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0907" name="Text Box 49"/>
                  <p:cNvSpPr txBox="1">
                    <a:spLocks noChangeArrowheads="1"/>
                  </p:cNvSpPr>
                  <p:nvPr/>
                </p:nvSpPr>
                <p:spPr bwMode="auto">
                  <a:xfrm>
                    <a:off x="1200" y="2448"/>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J</a:t>
                    </a:r>
                  </a:p>
                </p:txBody>
              </p:sp>
              <p:sp>
                <p:nvSpPr>
                  <p:cNvPr id="120908" name="Text Box 50"/>
                  <p:cNvSpPr txBox="1">
                    <a:spLocks noChangeArrowheads="1"/>
                  </p:cNvSpPr>
                  <p:nvPr/>
                </p:nvSpPr>
                <p:spPr bwMode="auto">
                  <a:xfrm>
                    <a:off x="1200" y="2736"/>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K</a:t>
                    </a:r>
                  </a:p>
                </p:txBody>
              </p:sp>
              <p:sp>
                <p:nvSpPr>
                  <p:cNvPr id="120909" name="Line 51"/>
                  <p:cNvSpPr>
                    <a:spLocks noChangeShapeType="1"/>
                  </p:cNvSpPr>
                  <p:nvPr/>
                </p:nvSpPr>
                <p:spPr bwMode="auto">
                  <a:xfrm>
                    <a:off x="1467" y="2757"/>
                    <a:ext cx="48" cy="0"/>
                  </a:xfrm>
                  <a:prstGeom prst="line">
                    <a:avLst/>
                  </a:prstGeom>
                  <a:noFill/>
                  <a:ln w="9525">
                    <a:solidFill>
                      <a:schemeClr val="tx1"/>
                    </a:solidFill>
                    <a:round/>
                  </a:ln>
                </p:spPr>
                <p:txBody>
                  <a:bodyPr/>
                  <a:lstStyle/>
                  <a:p>
                    <a:endParaRPr lang="zh-CN" altLang="en-US"/>
                  </a:p>
                </p:txBody>
              </p:sp>
            </p:grpSp>
            <p:sp>
              <p:nvSpPr>
                <p:cNvPr id="120895" name="Line 52"/>
                <p:cNvSpPr>
                  <a:spLocks noChangeShapeType="1"/>
                </p:cNvSpPr>
                <p:nvPr/>
              </p:nvSpPr>
              <p:spPr bwMode="auto">
                <a:xfrm flipH="1">
                  <a:off x="1056" y="2832"/>
                  <a:ext cx="144" cy="0"/>
                </a:xfrm>
                <a:prstGeom prst="line">
                  <a:avLst/>
                </a:prstGeom>
                <a:noFill/>
                <a:ln w="9525">
                  <a:solidFill>
                    <a:schemeClr val="tx1"/>
                  </a:solidFill>
                  <a:round/>
                </a:ln>
              </p:spPr>
              <p:txBody>
                <a:bodyPr/>
                <a:lstStyle/>
                <a:p>
                  <a:endParaRPr lang="zh-CN" altLang="en-US"/>
                </a:p>
              </p:txBody>
            </p:sp>
            <p:sp>
              <p:nvSpPr>
                <p:cNvPr id="120896" name="Line 53"/>
                <p:cNvSpPr>
                  <a:spLocks noChangeShapeType="1"/>
                </p:cNvSpPr>
                <p:nvPr/>
              </p:nvSpPr>
              <p:spPr bwMode="auto">
                <a:xfrm flipV="1">
                  <a:off x="1056" y="2304"/>
                  <a:ext cx="0" cy="528"/>
                </a:xfrm>
                <a:prstGeom prst="line">
                  <a:avLst/>
                </a:prstGeom>
                <a:noFill/>
                <a:ln w="9525">
                  <a:solidFill>
                    <a:schemeClr val="tx1"/>
                  </a:solidFill>
                  <a:round/>
                </a:ln>
              </p:spPr>
              <p:txBody>
                <a:bodyPr/>
                <a:lstStyle/>
                <a:p>
                  <a:endParaRPr lang="zh-CN" altLang="en-US"/>
                </a:p>
              </p:txBody>
            </p:sp>
            <p:sp>
              <p:nvSpPr>
                <p:cNvPr id="120897" name="Line 54"/>
                <p:cNvSpPr>
                  <a:spLocks noChangeShapeType="1"/>
                </p:cNvSpPr>
                <p:nvPr/>
              </p:nvSpPr>
              <p:spPr bwMode="auto">
                <a:xfrm flipH="1">
                  <a:off x="1056" y="2544"/>
                  <a:ext cx="144" cy="0"/>
                </a:xfrm>
                <a:prstGeom prst="line">
                  <a:avLst/>
                </a:prstGeom>
                <a:noFill/>
                <a:ln w="9525">
                  <a:solidFill>
                    <a:schemeClr val="tx1"/>
                  </a:solidFill>
                  <a:round/>
                </a:ln>
              </p:spPr>
              <p:txBody>
                <a:bodyPr/>
                <a:lstStyle/>
                <a:p>
                  <a:endParaRPr lang="zh-CN" altLang="en-US"/>
                </a:p>
              </p:txBody>
            </p:sp>
            <p:sp>
              <p:nvSpPr>
                <p:cNvPr id="120898" name="Oval 55"/>
                <p:cNvSpPr>
                  <a:spLocks noChangeArrowheads="1"/>
                </p:cNvSpPr>
                <p:nvPr/>
              </p:nvSpPr>
              <p:spPr bwMode="auto">
                <a:xfrm>
                  <a:off x="1035" y="2523"/>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0899" name="Text Box 56"/>
                <p:cNvSpPr txBox="1">
                  <a:spLocks noChangeArrowheads="1"/>
                </p:cNvSpPr>
                <p:nvPr/>
              </p:nvSpPr>
              <p:spPr bwMode="auto">
                <a:xfrm>
                  <a:off x="912" y="2208"/>
                  <a:ext cx="288"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a:t>
                  </a:r>
                </a:p>
              </p:txBody>
            </p:sp>
            <p:sp>
              <p:nvSpPr>
                <p:cNvPr id="120900" name="Text Box 57"/>
                <p:cNvSpPr txBox="1">
                  <a:spLocks noChangeArrowheads="1"/>
                </p:cNvSpPr>
                <p:nvPr/>
              </p:nvSpPr>
              <p:spPr bwMode="auto">
                <a:xfrm>
                  <a:off x="1248" y="2256"/>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FF</a:t>
                  </a:r>
                  <a:r>
                    <a:rPr lang="en-US" altLang="zh-CN" sz="1600" baseline="-25000">
                      <a:solidFill>
                        <a:schemeClr val="hlink"/>
                      </a:solidFill>
                      <a:ea typeface="Gulim" panose="020B0600000101010101" pitchFamily="50" charset="-127"/>
                    </a:rPr>
                    <a:t>2</a:t>
                  </a:r>
                </a:p>
              </p:txBody>
            </p:sp>
          </p:grpSp>
          <p:grpSp>
            <p:nvGrpSpPr>
              <p:cNvPr id="120850" name="Group 58"/>
              <p:cNvGrpSpPr/>
              <p:nvPr/>
            </p:nvGrpSpPr>
            <p:grpSpPr bwMode="auto">
              <a:xfrm>
                <a:off x="3264" y="2208"/>
                <a:ext cx="720" cy="720"/>
                <a:chOff x="912" y="2208"/>
                <a:chExt cx="720" cy="720"/>
              </a:xfrm>
            </p:grpSpPr>
            <p:grpSp>
              <p:nvGrpSpPr>
                <p:cNvPr id="120878" name="Group 59"/>
                <p:cNvGrpSpPr/>
                <p:nvPr/>
              </p:nvGrpSpPr>
              <p:grpSpPr bwMode="auto">
                <a:xfrm>
                  <a:off x="1152" y="2448"/>
                  <a:ext cx="480" cy="480"/>
                  <a:chOff x="1152" y="2448"/>
                  <a:chExt cx="480" cy="480"/>
                </a:xfrm>
              </p:grpSpPr>
              <p:sp>
                <p:nvSpPr>
                  <p:cNvPr id="120885" name="Rectangle 60"/>
                  <p:cNvSpPr>
                    <a:spLocks noChangeArrowheads="1"/>
                  </p:cNvSpPr>
                  <p:nvPr/>
                </p:nvSpPr>
                <p:spPr bwMode="auto">
                  <a:xfrm>
                    <a:off x="1200" y="2448"/>
                    <a:ext cx="384" cy="480"/>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0886" name="Text Box 61"/>
                  <p:cNvSpPr txBox="1">
                    <a:spLocks noChangeArrowheads="1"/>
                  </p:cNvSpPr>
                  <p:nvPr/>
                </p:nvSpPr>
                <p:spPr bwMode="auto">
                  <a:xfrm>
                    <a:off x="1392" y="2448"/>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20887" name="Text Box 62"/>
                  <p:cNvSpPr txBox="1">
                    <a:spLocks noChangeArrowheads="1"/>
                  </p:cNvSpPr>
                  <p:nvPr/>
                </p:nvSpPr>
                <p:spPr bwMode="auto">
                  <a:xfrm>
                    <a:off x="1392" y="2736"/>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20888" name="Oval 63"/>
                  <p:cNvSpPr>
                    <a:spLocks noChangeArrowheads="1"/>
                  </p:cNvSpPr>
                  <p:nvPr/>
                </p:nvSpPr>
                <p:spPr bwMode="auto">
                  <a:xfrm>
                    <a:off x="1584" y="2832"/>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0889" name="Oval 64"/>
                  <p:cNvSpPr>
                    <a:spLocks noChangeArrowheads="1"/>
                  </p:cNvSpPr>
                  <p:nvPr/>
                </p:nvSpPr>
                <p:spPr bwMode="auto">
                  <a:xfrm>
                    <a:off x="1152" y="2670"/>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0890" name="AutoShape 65"/>
                  <p:cNvSpPr>
                    <a:spLocks noChangeArrowheads="1"/>
                  </p:cNvSpPr>
                  <p:nvPr/>
                </p:nvSpPr>
                <p:spPr bwMode="auto">
                  <a:xfrm rot="5400000">
                    <a:off x="1200" y="2649"/>
                    <a:ext cx="96" cy="96"/>
                  </a:xfrm>
                  <a:prstGeom prst="triangle">
                    <a:avLst>
                      <a:gd name="adj" fmla="val 50000"/>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0891" name="Text Box 66"/>
                  <p:cNvSpPr txBox="1">
                    <a:spLocks noChangeArrowheads="1"/>
                  </p:cNvSpPr>
                  <p:nvPr/>
                </p:nvSpPr>
                <p:spPr bwMode="auto">
                  <a:xfrm>
                    <a:off x="1200" y="2448"/>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J</a:t>
                    </a:r>
                  </a:p>
                </p:txBody>
              </p:sp>
              <p:sp>
                <p:nvSpPr>
                  <p:cNvPr id="120892" name="Text Box 67"/>
                  <p:cNvSpPr txBox="1">
                    <a:spLocks noChangeArrowheads="1"/>
                  </p:cNvSpPr>
                  <p:nvPr/>
                </p:nvSpPr>
                <p:spPr bwMode="auto">
                  <a:xfrm>
                    <a:off x="1200" y="2736"/>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K</a:t>
                    </a:r>
                  </a:p>
                </p:txBody>
              </p:sp>
              <p:sp>
                <p:nvSpPr>
                  <p:cNvPr id="120893" name="Line 68"/>
                  <p:cNvSpPr>
                    <a:spLocks noChangeShapeType="1"/>
                  </p:cNvSpPr>
                  <p:nvPr/>
                </p:nvSpPr>
                <p:spPr bwMode="auto">
                  <a:xfrm>
                    <a:off x="1467" y="2757"/>
                    <a:ext cx="48" cy="0"/>
                  </a:xfrm>
                  <a:prstGeom prst="line">
                    <a:avLst/>
                  </a:prstGeom>
                  <a:noFill/>
                  <a:ln w="9525">
                    <a:solidFill>
                      <a:schemeClr val="tx1"/>
                    </a:solidFill>
                    <a:round/>
                  </a:ln>
                </p:spPr>
                <p:txBody>
                  <a:bodyPr/>
                  <a:lstStyle/>
                  <a:p>
                    <a:endParaRPr lang="zh-CN" altLang="en-US"/>
                  </a:p>
                </p:txBody>
              </p:sp>
            </p:grpSp>
            <p:sp>
              <p:nvSpPr>
                <p:cNvPr id="120879" name="Line 69"/>
                <p:cNvSpPr>
                  <a:spLocks noChangeShapeType="1"/>
                </p:cNvSpPr>
                <p:nvPr/>
              </p:nvSpPr>
              <p:spPr bwMode="auto">
                <a:xfrm flipH="1">
                  <a:off x="1056" y="2832"/>
                  <a:ext cx="144" cy="0"/>
                </a:xfrm>
                <a:prstGeom prst="line">
                  <a:avLst/>
                </a:prstGeom>
                <a:noFill/>
                <a:ln w="9525">
                  <a:solidFill>
                    <a:schemeClr val="tx1"/>
                  </a:solidFill>
                  <a:round/>
                </a:ln>
              </p:spPr>
              <p:txBody>
                <a:bodyPr/>
                <a:lstStyle/>
                <a:p>
                  <a:endParaRPr lang="zh-CN" altLang="en-US"/>
                </a:p>
              </p:txBody>
            </p:sp>
            <p:sp>
              <p:nvSpPr>
                <p:cNvPr id="120880" name="Line 70"/>
                <p:cNvSpPr>
                  <a:spLocks noChangeShapeType="1"/>
                </p:cNvSpPr>
                <p:nvPr/>
              </p:nvSpPr>
              <p:spPr bwMode="auto">
                <a:xfrm flipV="1">
                  <a:off x="1056" y="2304"/>
                  <a:ext cx="0" cy="528"/>
                </a:xfrm>
                <a:prstGeom prst="line">
                  <a:avLst/>
                </a:prstGeom>
                <a:noFill/>
                <a:ln w="9525">
                  <a:solidFill>
                    <a:schemeClr val="tx1"/>
                  </a:solidFill>
                  <a:round/>
                </a:ln>
              </p:spPr>
              <p:txBody>
                <a:bodyPr/>
                <a:lstStyle/>
                <a:p>
                  <a:endParaRPr lang="zh-CN" altLang="en-US"/>
                </a:p>
              </p:txBody>
            </p:sp>
            <p:sp>
              <p:nvSpPr>
                <p:cNvPr id="120881" name="Line 71"/>
                <p:cNvSpPr>
                  <a:spLocks noChangeShapeType="1"/>
                </p:cNvSpPr>
                <p:nvPr/>
              </p:nvSpPr>
              <p:spPr bwMode="auto">
                <a:xfrm flipH="1">
                  <a:off x="1056" y="2544"/>
                  <a:ext cx="144" cy="0"/>
                </a:xfrm>
                <a:prstGeom prst="line">
                  <a:avLst/>
                </a:prstGeom>
                <a:noFill/>
                <a:ln w="9525">
                  <a:solidFill>
                    <a:schemeClr val="tx1"/>
                  </a:solidFill>
                  <a:round/>
                </a:ln>
              </p:spPr>
              <p:txBody>
                <a:bodyPr/>
                <a:lstStyle/>
                <a:p>
                  <a:endParaRPr lang="zh-CN" altLang="en-US"/>
                </a:p>
              </p:txBody>
            </p:sp>
            <p:sp>
              <p:nvSpPr>
                <p:cNvPr id="120882" name="Oval 72"/>
                <p:cNvSpPr>
                  <a:spLocks noChangeArrowheads="1"/>
                </p:cNvSpPr>
                <p:nvPr/>
              </p:nvSpPr>
              <p:spPr bwMode="auto">
                <a:xfrm>
                  <a:off x="1035" y="2523"/>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0883" name="Text Box 73"/>
                <p:cNvSpPr txBox="1">
                  <a:spLocks noChangeArrowheads="1"/>
                </p:cNvSpPr>
                <p:nvPr/>
              </p:nvSpPr>
              <p:spPr bwMode="auto">
                <a:xfrm>
                  <a:off x="912" y="2208"/>
                  <a:ext cx="288"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a:t>
                  </a:r>
                </a:p>
              </p:txBody>
            </p:sp>
            <p:sp>
              <p:nvSpPr>
                <p:cNvPr id="120884" name="Text Box 74"/>
                <p:cNvSpPr txBox="1">
                  <a:spLocks noChangeArrowheads="1"/>
                </p:cNvSpPr>
                <p:nvPr/>
              </p:nvSpPr>
              <p:spPr bwMode="auto">
                <a:xfrm>
                  <a:off x="1248" y="2256"/>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FF</a:t>
                  </a:r>
                  <a:r>
                    <a:rPr lang="en-US" altLang="zh-CN" sz="1600" baseline="-25000">
                      <a:solidFill>
                        <a:schemeClr val="hlink"/>
                      </a:solidFill>
                      <a:ea typeface="Gulim" panose="020B0600000101010101" pitchFamily="50" charset="-127"/>
                    </a:rPr>
                    <a:t>3</a:t>
                  </a:r>
                </a:p>
              </p:txBody>
            </p:sp>
          </p:grpSp>
          <p:grpSp>
            <p:nvGrpSpPr>
              <p:cNvPr id="120851" name="Group 78"/>
              <p:cNvGrpSpPr/>
              <p:nvPr/>
            </p:nvGrpSpPr>
            <p:grpSpPr bwMode="auto">
              <a:xfrm>
                <a:off x="3168" y="2544"/>
                <a:ext cx="336" cy="144"/>
                <a:chOff x="3168" y="2544"/>
                <a:chExt cx="336" cy="144"/>
              </a:xfrm>
            </p:grpSpPr>
            <p:sp>
              <p:nvSpPr>
                <p:cNvPr id="120875" name="Line 75"/>
                <p:cNvSpPr>
                  <a:spLocks noChangeShapeType="1"/>
                </p:cNvSpPr>
                <p:nvPr/>
              </p:nvSpPr>
              <p:spPr bwMode="auto">
                <a:xfrm>
                  <a:off x="3168" y="2544"/>
                  <a:ext cx="96" cy="0"/>
                </a:xfrm>
                <a:prstGeom prst="line">
                  <a:avLst/>
                </a:prstGeom>
                <a:noFill/>
                <a:ln w="19050">
                  <a:solidFill>
                    <a:srgbClr val="FF0000"/>
                  </a:solidFill>
                  <a:round/>
                </a:ln>
              </p:spPr>
              <p:txBody>
                <a:bodyPr/>
                <a:lstStyle/>
                <a:p>
                  <a:endParaRPr lang="zh-CN" altLang="en-US"/>
                </a:p>
              </p:txBody>
            </p:sp>
            <p:sp>
              <p:nvSpPr>
                <p:cNvPr id="120876" name="Line 76"/>
                <p:cNvSpPr>
                  <a:spLocks noChangeShapeType="1"/>
                </p:cNvSpPr>
                <p:nvPr/>
              </p:nvSpPr>
              <p:spPr bwMode="auto">
                <a:xfrm>
                  <a:off x="3264" y="2544"/>
                  <a:ext cx="0" cy="144"/>
                </a:xfrm>
                <a:prstGeom prst="line">
                  <a:avLst/>
                </a:prstGeom>
                <a:noFill/>
                <a:ln w="19050">
                  <a:solidFill>
                    <a:srgbClr val="FF0000"/>
                  </a:solidFill>
                  <a:round/>
                </a:ln>
              </p:spPr>
              <p:txBody>
                <a:bodyPr/>
                <a:lstStyle/>
                <a:p>
                  <a:endParaRPr lang="zh-CN" altLang="en-US"/>
                </a:p>
              </p:txBody>
            </p:sp>
            <p:sp>
              <p:nvSpPr>
                <p:cNvPr id="120877" name="Line 77"/>
                <p:cNvSpPr>
                  <a:spLocks noChangeShapeType="1"/>
                </p:cNvSpPr>
                <p:nvPr/>
              </p:nvSpPr>
              <p:spPr bwMode="auto">
                <a:xfrm>
                  <a:off x="3264" y="2688"/>
                  <a:ext cx="240" cy="0"/>
                </a:xfrm>
                <a:prstGeom prst="line">
                  <a:avLst/>
                </a:prstGeom>
                <a:noFill/>
                <a:ln w="19050">
                  <a:solidFill>
                    <a:srgbClr val="FF0000"/>
                  </a:solidFill>
                  <a:round/>
                </a:ln>
              </p:spPr>
              <p:txBody>
                <a:bodyPr/>
                <a:lstStyle/>
                <a:p>
                  <a:endParaRPr lang="zh-CN" altLang="en-US"/>
                </a:p>
              </p:txBody>
            </p:sp>
          </p:grpSp>
          <p:grpSp>
            <p:nvGrpSpPr>
              <p:cNvPr id="120852" name="Group 79"/>
              <p:cNvGrpSpPr/>
              <p:nvPr/>
            </p:nvGrpSpPr>
            <p:grpSpPr bwMode="auto">
              <a:xfrm>
                <a:off x="2400" y="2544"/>
                <a:ext cx="336" cy="144"/>
                <a:chOff x="3168" y="2544"/>
                <a:chExt cx="336" cy="144"/>
              </a:xfrm>
            </p:grpSpPr>
            <p:sp>
              <p:nvSpPr>
                <p:cNvPr id="120872" name="Line 80"/>
                <p:cNvSpPr>
                  <a:spLocks noChangeShapeType="1"/>
                </p:cNvSpPr>
                <p:nvPr/>
              </p:nvSpPr>
              <p:spPr bwMode="auto">
                <a:xfrm>
                  <a:off x="3168" y="2544"/>
                  <a:ext cx="96" cy="0"/>
                </a:xfrm>
                <a:prstGeom prst="line">
                  <a:avLst/>
                </a:prstGeom>
                <a:noFill/>
                <a:ln w="19050">
                  <a:solidFill>
                    <a:srgbClr val="FF0000"/>
                  </a:solidFill>
                  <a:round/>
                </a:ln>
              </p:spPr>
              <p:txBody>
                <a:bodyPr/>
                <a:lstStyle/>
                <a:p>
                  <a:endParaRPr lang="zh-CN" altLang="en-US"/>
                </a:p>
              </p:txBody>
            </p:sp>
            <p:sp>
              <p:nvSpPr>
                <p:cNvPr id="120873" name="Line 81"/>
                <p:cNvSpPr>
                  <a:spLocks noChangeShapeType="1"/>
                </p:cNvSpPr>
                <p:nvPr/>
              </p:nvSpPr>
              <p:spPr bwMode="auto">
                <a:xfrm>
                  <a:off x="3264" y="2544"/>
                  <a:ext cx="0" cy="144"/>
                </a:xfrm>
                <a:prstGeom prst="line">
                  <a:avLst/>
                </a:prstGeom>
                <a:noFill/>
                <a:ln w="19050">
                  <a:solidFill>
                    <a:srgbClr val="FF0000"/>
                  </a:solidFill>
                  <a:round/>
                </a:ln>
              </p:spPr>
              <p:txBody>
                <a:bodyPr/>
                <a:lstStyle/>
                <a:p>
                  <a:endParaRPr lang="zh-CN" altLang="en-US"/>
                </a:p>
              </p:txBody>
            </p:sp>
            <p:sp>
              <p:nvSpPr>
                <p:cNvPr id="120874" name="Line 82"/>
                <p:cNvSpPr>
                  <a:spLocks noChangeShapeType="1"/>
                </p:cNvSpPr>
                <p:nvPr/>
              </p:nvSpPr>
              <p:spPr bwMode="auto">
                <a:xfrm>
                  <a:off x="3264" y="2688"/>
                  <a:ext cx="240" cy="0"/>
                </a:xfrm>
                <a:prstGeom prst="line">
                  <a:avLst/>
                </a:prstGeom>
                <a:noFill/>
                <a:ln w="19050">
                  <a:solidFill>
                    <a:srgbClr val="FF0000"/>
                  </a:solidFill>
                  <a:round/>
                </a:ln>
              </p:spPr>
              <p:txBody>
                <a:bodyPr/>
                <a:lstStyle/>
                <a:p>
                  <a:endParaRPr lang="zh-CN" altLang="en-US"/>
                </a:p>
              </p:txBody>
            </p:sp>
          </p:grpSp>
          <p:grpSp>
            <p:nvGrpSpPr>
              <p:cNvPr id="120853" name="Group 83"/>
              <p:cNvGrpSpPr/>
              <p:nvPr/>
            </p:nvGrpSpPr>
            <p:grpSpPr bwMode="auto">
              <a:xfrm>
                <a:off x="1632" y="2544"/>
                <a:ext cx="336" cy="144"/>
                <a:chOff x="3168" y="2544"/>
                <a:chExt cx="336" cy="144"/>
              </a:xfrm>
            </p:grpSpPr>
            <p:sp>
              <p:nvSpPr>
                <p:cNvPr id="120869" name="Line 84"/>
                <p:cNvSpPr>
                  <a:spLocks noChangeShapeType="1"/>
                </p:cNvSpPr>
                <p:nvPr/>
              </p:nvSpPr>
              <p:spPr bwMode="auto">
                <a:xfrm>
                  <a:off x="3168" y="2544"/>
                  <a:ext cx="96" cy="0"/>
                </a:xfrm>
                <a:prstGeom prst="line">
                  <a:avLst/>
                </a:prstGeom>
                <a:noFill/>
                <a:ln w="28575">
                  <a:solidFill>
                    <a:srgbClr val="FF0000"/>
                  </a:solidFill>
                  <a:round/>
                </a:ln>
              </p:spPr>
              <p:txBody>
                <a:bodyPr/>
                <a:lstStyle/>
                <a:p>
                  <a:endParaRPr lang="zh-CN" altLang="en-US"/>
                </a:p>
              </p:txBody>
            </p:sp>
            <p:sp>
              <p:nvSpPr>
                <p:cNvPr id="120870" name="Line 85"/>
                <p:cNvSpPr>
                  <a:spLocks noChangeShapeType="1"/>
                </p:cNvSpPr>
                <p:nvPr/>
              </p:nvSpPr>
              <p:spPr bwMode="auto">
                <a:xfrm>
                  <a:off x="3264" y="2544"/>
                  <a:ext cx="0" cy="144"/>
                </a:xfrm>
                <a:prstGeom prst="line">
                  <a:avLst/>
                </a:prstGeom>
                <a:noFill/>
                <a:ln w="28575">
                  <a:solidFill>
                    <a:srgbClr val="FF0000"/>
                  </a:solidFill>
                  <a:round/>
                </a:ln>
              </p:spPr>
              <p:txBody>
                <a:bodyPr/>
                <a:lstStyle/>
                <a:p>
                  <a:endParaRPr lang="zh-CN" altLang="en-US"/>
                </a:p>
              </p:txBody>
            </p:sp>
            <p:sp>
              <p:nvSpPr>
                <p:cNvPr id="120871" name="Line 86"/>
                <p:cNvSpPr>
                  <a:spLocks noChangeShapeType="1"/>
                </p:cNvSpPr>
                <p:nvPr/>
              </p:nvSpPr>
              <p:spPr bwMode="auto">
                <a:xfrm>
                  <a:off x="3264" y="2688"/>
                  <a:ext cx="240" cy="0"/>
                </a:xfrm>
                <a:prstGeom prst="line">
                  <a:avLst/>
                </a:prstGeom>
                <a:noFill/>
                <a:ln w="28575">
                  <a:solidFill>
                    <a:srgbClr val="FF0000"/>
                  </a:solidFill>
                  <a:round/>
                </a:ln>
              </p:spPr>
              <p:txBody>
                <a:bodyPr/>
                <a:lstStyle/>
                <a:p>
                  <a:endParaRPr lang="zh-CN" altLang="en-US"/>
                </a:p>
              </p:txBody>
            </p:sp>
          </p:grpSp>
          <p:sp>
            <p:nvSpPr>
              <p:cNvPr id="120854" name="Line 87"/>
              <p:cNvSpPr>
                <a:spLocks noChangeShapeType="1"/>
              </p:cNvSpPr>
              <p:nvPr/>
            </p:nvSpPr>
            <p:spPr bwMode="auto">
              <a:xfrm>
                <a:off x="768" y="2688"/>
                <a:ext cx="432" cy="0"/>
              </a:xfrm>
              <a:prstGeom prst="line">
                <a:avLst/>
              </a:prstGeom>
              <a:noFill/>
              <a:ln w="9525">
                <a:solidFill>
                  <a:schemeClr val="tx1"/>
                </a:solidFill>
                <a:round/>
              </a:ln>
            </p:spPr>
            <p:txBody>
              <a:bodyPr/>
              <a:lstStyle/>
              <a:p>
                <a:endParaRPr lang="zh-CN" altLang="en-US"/>
              </a:p>
            </p:txBody>
          </p:sp>
          <p:sp>
            <p:nvSpPr>
              <p:cNvPr id="120855" name="Text Box 88"/>
              <p:cNvSpPr txBox="1">
                <a:spLocks noChangeArrowheads="1"/>
              </p:cNvSpPr>
              <p:nvPr/>
            </p:nvSpPr>
            <p:spPr bwMode="auto">
              <a:xfrm>
                <a:off x="720" y="2476"/>
                <a:ext cx="288"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sp>
            <p:nvSpPr>
              <p:cNvPr id="120856" name="Line 89"/>
              <p:cNvSpPr>
                <a:spLocks noChangeShapeType="1"/>
              </p:cNvSpPr>
              <p:nvPr/>
            </p:nvSpPr>
            <p:spPr bwMode="auto">
              <a:xfrm>
                <a:off x="3936" y="2544"/>
                <a:ext cx="96" cy="0"/>
              </a:xfrm>
              <a:prstGeom prst="line">
                <a:avLst/>
              </a:prstGeom>
              <a:noFill/>
              <a:ln w="9525">
                <a:solidFill>
                  <a:schemeClr val="tx1"/>
                </a:solidFill>
                <a:round/>
              </a:ln>
            </p:spPr>
            <p:txBody>
              <a:bodyPr/>
              <a:lstStyle/>
              <a:p>
                <a:endParaRPr lang="zh-CN" altLang="en-US"/>
              </a:p>
            </p:txBody>
          </p:sp>
          <p:grpSp>
            <p:nvGrpSpPr>
              <p:cNvPr id="120857" name="Group 92"/>
              <p:cNvGrpSpPr/>
              <p:nvPr/>
            </p:nvGrpSpPr>
            <p:grpSpPr bwMode="auto">
              <a:xfrm>
                <a:off x="3888" y="2064"/>
                <a:ext cx="288" cy="480"/>
                <a:chOff x="3888" y="2064"/>
                <a:chExt cx="288" cy="480"/>
              </a:xfrm>
            </p:grpSpPr>
            <p:sp>
              <p:nvSpPr>
                <p:cNvPr id="120867" name="Line 90"/>
                <p:cNvSpPr>
                  <a:spLocks noChangeShapeType="1"/>
                </p:cNvSpPr>
                <p:nvPr/>
              </p:nvSpPr>
              <p:spPr bwMode="auto">
                <a:xfrm flipV="1">
                  <a:off x="4032" y="2304"/>
                  <a:ext cx="0" cy="240"/>
                </a:xfrm>
                <a:prstGeom prst="line">
                  <a:avLst/>
                </a:prstGeom>
                <a:noFill/>
                <a:ln w="9525">
                  <a:solidFill>
                    <a:schemeClr val="tx1"/>
                  </a:solidFill>
                  <a:round/>
                  <a:tailEnd type="triangle" w="med" len="med"/>
                </a:ln>
              </p:spPr>
              <p:txBody>
                <a:bodyPr/>
                <a:lstStyle/>
                <a:p>
                  <a:endParaRPr lang="zh-CN" altLang="en-US"/>
                </a:p>
              </p:txBody>
            </p:sp>
            <p:sp>
              <p:nvSpPr>
                <p:cNvPr id="120868" name="Text Box 91"/>
                <p:cNvSpPr txBox="1">
                  <a:spLocks noChangeArrowheads="1"/>
                </p:cNvSpPr>
                <p:nvPr/>
              </p:nvSpPr>
              <p:spPr bwMode="auto">
                <a:xfrm>
                  <a:off x="3888" y="2064"/>
                  <a:ext cx="288"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3</a:t>
                  </a:r>
                  <a:endParaRPr lang="en-US" altLang="zh-CN" sz="1600">
                    <a:solidFill>
                      <a:schemeClr val="hlink"/>
                    </a:solidFill>
                    <a:ea typeface="Gulim" panose="020B0600000101010101" pitchFamily="50" charset="-127"/>
                  </a:endParaRPr>
                </a:p>
              </p:txBody>
            </p:sp>
          </p:grpSp>
          <p:grpSp>
            <p:nvGrpSpPr>
              <p:cNvPr id="120858" name="Group 93"/>
              <p:cNvGrpSpPr/>
              <p:nvPr/>
            </p:nvGrpSpPr>
            <p:grpSpPr bwMode="auto">
              <a:xfrm>
                <a:off x="3120" y="2064"/>
                <a:ext cx="288" cy="480"/>
                <a:chOff x="3888" y="2064"/>
                <a:chExt cx="288" cy="480"/>
              </a:xfrm>
            </p:grpSpPr>
            <p:sp>
              <p:nvSpPr>
                <p:cNvPr id="120865" name="Line 94"/>
                <p:cNvSpPr>
                  <a:spLocks noChangeShapeType="1"/>
                </p:cNvSpPr>
                <p:nvPr/>
              </p:nvSpPr>
              <p:spPr bwMode="auto">
                <a:xfrm flipV="1">
                  <a:off x="4032" y="2304"/>
                  <a:ext cx="0" cy="240"/>
                </a:xfrm>
                <a:prstGeom prst="line">
                  <a:avLst/>
                </a:prstGeom>
                <a:noFill/>
                <a:ln w="9525">
                  <a:solidFill>
                    <a:schemeClr val="tx1"/>
                  </a:solidFill>
                  <a:round/>
                  <a:tailEnd type="triangle" w="med" len="med"/>
                </a:ln>
              </p:spPr>
              <p:txBody>
                <a:bodyPr/>
                <a:lstStyle/>
                <a:p>
                  <a:endParaRPr lang="zh-CN" altLang="en-US"/>
                </a:p>
              </p:txBody>
            </p:sp>
            <p:sp>
              <p:nvSpPr>
                <p:cNvPr id="120866" name="Text Box 95"/>
                <p:cNvSpPr txBox="1">
                  <a:spLocks noChangeArrowheads="1"/>
                </p:cNvSpPr>
                <p:nvPr/>
              </p:nvSpPr>
              <p:spPr bwMode="auto">
                <a:xfrm>
                  <a:off x="3888" y="2064"/>
                  <a:ext cx="288"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2</a:t>
                  </a:r>
                  <a:endParaRPr lang="en-US" altLang="zh-CN" sz="1600">
                    <a:solidFill>
                      <a:schemeClr val="hlink"/>
                    </a:solidFill>
                    <a:ea typeface="Gulim" panose="020B0600000101010101" pitchFamily="50" charset="-127"/>
                  </a:endParaRPr>
                </a:p>
              </p:txBody>
            </p:sp>
          </p:grpSp>
          <p:grpSp>
            <p:nvGrpSpPr>
              <p:cNvPr id="120859" name="Group 96"/>
              <p:cNvGrpSpPr/>
              <p:nvPr/>
            </p:nvGrpSpPr>
            <p:grpSpPr bwMode="auto">
              <a:xfrm>
                <a:off x="2352" y="2064"/>
                <a:ext cx="288" cy="480"/>
                <a:chOff x="3888" y="2064"/>
                <a:chExt cx="288" cy="480"/>
              </a:xfrm>
            </p:grpSpPr>
            <p:sp>
              <p:nvSpPr>
                <p:cNvPr id="120863" name="Line 97"/>
                <p:cNvSpPr>
                  <a:spLocks noChangeShapeType="1"/>
                </p:cNvSpPr>
                <p:nvPr/>
              </p:nvSpPr>
              <p:spPr bwMode="auto">
                <a:xfrm flipV="1">
                  <a:off x="4032" y="2304"/>
                  <a:ext cx="0" cy="240"/>
                </a:xfrm>
                <a:prstGeom prst="line">
                  <a:avLst/>
                </a:prstGeom>
                <a:noFill/>
                <a:ln w="9525">
                  <a:solidFill>
                    <a:schemeClr val="tx1"/>
                  </a:solidFill>
                  <a:round/>
                  <a:tailEnd type="triangle" w="med" len="med"/>
                </a:ln>
              </p:spPr>
              <p:txBody>
                <a:bodyPr/>
                <a:lstStyle/>
                <a:p>
                  <a:endParaRPr lang="zh-CN" altLang="en-US"/>
                </a:p>
              </p:txBody>
            </p:sp>
            <p:sp>
              <p:nvSpPr>
                <p:cNvPr id="120864" name="Text Box 98"/>
                <p:cNvSpPr txBox="1">
                  <a:spLocks noChangeArrowheads="1"/>
                </p:cNvSpPr>
                <p:nvPr/>
              </p:nvSpPr>
              <p:spPr bwMode="auto">
                <a:xfrm>
                  <a:off x="3888" y="2064"/>
                  <a:ext cx="288"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1</a:t>
                  </a:r>
                  <a:endParaRPr lang="en-US" altLang="zh-CN" sz="1600">
                    <a:solidFill>
                      <a:schemeClr val="hlink"/>
                    </a:solidFill>
                    <a:ea typeface="Gulim" panose="020B0600000101010101" pitchFamily="50" charset="-127"/>
                  </a:endParaRPr>
                </a:p>
              </p:txBody>
            </p:sp>
          </p:grpSp>
          <p:grpSp>
            <p:nvGrpSpPr>
              <p:cNvPr id="120860" name="Group 99"/>
              <p:cNvGrpSpPr/>
              <p:nvPr/>
            </p:nvGrpSpPr>
            <p:grpSpPr bwMode="auto">
              <a:xfrm>
                <a:off x="1584" y="2064"/>
                <a:ext cx="288" cy="480"/>
                <a:chOff x="3888" y="2064"/>
                <a:chExt cx="288" cy="480"/>
              </a:xfrm>
            </p:grpSpPr>
            <p:sp>
              <p:nvSpPr>
                <p:cNvPr id="120861" name="Line 100"/>
                <p:cNvSpPr>
                  <a:spLocks noChangeShapeType="1"/>
                </p:cNvSpPr>
                <p:nvPr/>
              </p:nvSpPr>
              <p:spPr bwMode="auto">
                <a:xfrm flipV="1">
                  <a:off x="4032" y="2304"/>
                  <a:ext cx="0" cy="240"/>
                </a:xfrm>
                <a:prstGeom prst="line">
                  <a:avLst/>
                </a:prstGeom>
                <a:noFill/>
                <a:ln w="9525">
                  <a:solidFill>
                    <a:schemeClr val="tx1"/>
                  </a:solidFill>
                  <a:round/>
                  <a:tailEnd type="triangle" w="med" len="med"/>
                </a:ln>
              </p:spPr>
              <p:txBody>
                <a:bodyPr/>
                <a:lstStyle/>
                <a:p>
                  <a:endParaRPr lang="zh-CN" altLang="en-US"/>
                </a:p>
              </p:txBody>
            </p:sp>
            <p:sp>
              <p:nvSpPr>
                <p:cNvPr id="120862" name="Text Box 101"/>
                <p:cNvSpPr txBox="1">
                  <a:spLocks noChangeArrowheads="1"/>
                </p:cNvSpPr>
                <p:nvPr/>
              </p:nvSpPr>
              <p:spPr bwMode="auto">
                <a:xfrm>
                  <a:off x="3888" y="2064"/>
                  <a:ext cx="288"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0</a:t>
                  </a:r>
                  <a:endParaRPr lang="en-US" altLang="zh-CN" sz="1600">
                    <a:solidFill>
                      <a:schemeClr val="hlink"/>
                    </a:solidFill>
                    <a:ea typeface="Gulim" panose="020B0600000101010101" pitchFamily="50" charset="-127"/>
                  </a:endParaRPr>
                </a:p>
              </p:txBody>
            </p:sp>
          </p:grpSp>
        </p:grpSp>
        <p:sp>
          <p:nvSpPr>
            <p:cNvPr id="120844" name="Oval 103"/>
            <p:cNvSpPr>
              <a:spLocks noChangeArrowheads="1"/>
            </p:cNvSpPr>
            <p:nvPr/>
          </p:nvSpPr>
          <p:spPr bwMode="auto">
            <a:xfrm>
              <a:off x="1698" y="2517"/>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0845" name="Oval 104"/>
            <p:cNvSpPr>
              <a:spLocks noChangeArrowheads="1"/>
            </p:cNvSpPr>
            <p:nvPr/>
          </p:nvSpPr>
          <p:spPr bwMode="auto">
            <a:xfrm>
              <a:off x="2469" y="2526"/>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0846" name="Oval 105"/>
            <p:cNvSpPr>
              <a:spLocks noChangeArrowheads="1"/>
            </p:cNvSpPr>
            <p:nvPr/>
          </p:nvSpPr>
          <p:spPr bwMode="auto">
            <a:xfrm>
              <a:off x="3237" y="2514"/>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sp>
        <p:nvSpPr>
          <p:cNvPr id="179" name="Text Box 108"/>
          <p:cNvSpPr txBox="1">
            <a:spLocks noChangeArrowheads="1"/>
          </p:cNvSpPr>
          <p:nvPr/>
        </p:nvSpPr>
        <p:spPr bwMode="auto">
          <a:xfrm>
            <a:off x="2209801" y="5013326"/>
            <a:ext cx="2346325" cy="366713"/>
          </a:xfrm>
          <a:prstGeom prst="rect">
            <a:avLst/>
          </a:prstGeom>
          <a:noFill/>
          <a:ln w="9525">
            <a:noFill/>
            <a:miter lim="800000"/>
          </a:ln>
        </p:spPr>
        <p:txBody>
          <a:bodyPr>
            <a:spAutoFit/>
          </a:bodyPr>
          <a:lstStyle/>
          <a:p>
            <a:pPr algn="just" eaLnBrk="0" hangingPunct="0"/>
            <a:r>
              <a:rPr lang="zh-CN" altLang="en-US">
                <a:solidFill>
                  <a:srgbClr val="C00000"/>
                </a:solidFill>
                <a:latin typeface="Arial" panose="020B0604020202020204" pitchFamily="34" charset="0"/>
                <a:cs typeface="Arial" panose="020B0604020202020204" pitchFamily="34" charset="0"/>
              </a:rPr>
              <a:t>（</a:t>
            </a:r>
            <a:r>
              <a:rPr lang="en-US" altLang="zh-CN">
                <a:solidFill>
                  <a:srgbClr val="C00000"/>
                </a:solidFill>
                <a:latin typeface="Arial" panose="020B0604020202020204" pitchFamily="34" charset="0"/>
                <a:cs typeface="Arial" panose="020B0604020202020204" pitchFamily="34" charset="0"/>
              </a:rPr>
              <a:t>1</a:t>
            </a:r>
            <a:r>
              <a:rPr lang="zh-CN" altLang="en-US">
                <a:solidFill>
                  <a:srgbClr val="C00000"/>
                </a:solidFill>
                <a:latin typeface="Arial" panose="020B0604020202020204" pitchFamily="34" charset="0"/>
                <a:cs typeface="Arial" panose="020B0604020202020204" pitchFamily="34" charset="0"/>
              </a:rPr>
              <a:t>）状态方程</a:t>
            </a:r>
          </a:p>
        </p:txBody>
      </p:sp>
      <p:pic>
        <p:nvPicPr>
          <p:cNvPr id="22605" name="Picture 77"/>
          <p:cNvPicPr>
            <a:picLocks noChangeAspect="1" noChangeArrowheads="1"/>
          </p:cNvPicPr>
          <p:nvPr/>
        </p:nvPicPr>
        <p:blipFill>
          <a:blip r:embed="rId4" cstate="print"/>
          <a:srcRect/>
          <a:stretch>
            <a:fillRect/>
          </a:stretch>
        </p:blipFill>
        <p:spPr bwMode="auto">
          <a:xfrm>
            <a:off x="4054476" y="5291139"/>
            <a:ext cx="3794125" cy="949325"/>
          </a:xfrm>
          <a:prstGeom prst="rect">
            <a:avLst/>
          </a:prstGeom>
          <a:solidFill>
            <a:srgbClr val="FFFFBD"/>
          </a:solidFill>
          <a:ln w="9525">
            <a:noFill/>
            <a:miter lim="800000"/>
            <a:headEnd/>
            <a:tailEnd/>
          </a:ln>
          <a:effectLst>
            <a:prstShdw prst="shdw13" dist="53882" dir="13500000">
              <a:srgbClr val="808080">
                <a:alpha val="50000"/>
              </a:srgbClr>
            </a:prstShdw>
          </a:effectLst>
        </p:spPr>
      </p:pic>
      <p:sp>
        <p:nvSpPr>
          <p:cNvPr id="109" name="矩形 108"/>
          <p:cNvSpPr/>
          <p:nvPr/>
        </p:nvSpPr>
        <p:spPr>
          <a:xfrm>
            <a:off x="8286750" y="4587875"/>
            <a:ext cx="2192338" cy="1107996"/>
          </a:xfrm>
          <a:prstGeom prst="rect">
            <a:avLst/>
          </a:prstGeom>
          <a:solidFill>
            <a:srgbClr val="FFCCFF"/>
          </a:solidFill>
          <a:effectLst>
            <a:outerShdw blurRad="50800" dist="38100" dir="16200000" rotWithShape="0">
              <a:prstClr val="black">
                <a:alpha val="40000"/>
              </a:prstClr>
            </a:outerShdw>
          </a:effectLst>
        </p:spPr>
        <p:txBody>
          <a:bodyPr>
            <a:spAutoFit/>
          </a:bodyPr>
          <a:lstStyle/>
          <a:p>
            <a:pPr>
              <a:lnSpc>
                <a:spcPct val="110000"/>
              </a:lnSpc>
              <a:defRPr/>
            </a:pPr>
            <a:r>
              <a:rPr lang="en-US" altLang="zh-CN" dirty="0">
                <a:latin typeface="Arial" panose="020B0604020202020204" pitchFamily="34" charset="0"/>
                <a:cs typeface="Arial" panose="020B0604020202020204" pitchFamily="34" charset="0"/>
              </a:rPr>
              <a:t>FF</a:t>
            </a:r>
            <a:r>
              <a:rPr lang="en-US" altLang="zh-CN" baseline="-25000" dirty="0">
                <a:latin typeface="Arial" panose="020B0604020202020204" pitchFamily="34" charset="0"/>
                <a:cs typeface="Arial" panose="020B0604020202020204" pitchFamily="34" charset="0"/>
              </a:rPr>
              <a:t>1</a:t>
            </a:r>
            <a:r>
              <a:rPr lang="zh-CN" altLang="zh-CN"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FF</a:t>
            </a:r>
            <a:r>
              <a:rPr lang="en-US" altLang="zh-CN" baseline="-25000" dirty="0">
                <a:latin typeface="Arial" panose="020B0604020202020204" pitchFamily="34" charset="0"/>
                <a:cs typeface="Arial" panose="020B0604020202020204" pitchFamily="34" charset="0"/>
              </a:rPr>
              <a:t>2</a:t>
            </a:r>
            <a:r>
              <a:rPr lang="zh-CN" altLang="zh-CN"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FF</a:t>
            </a:r>
            <a:r>
              <a:rPr lang="en-US" altLang="zh-CN" baseline="-25000" dirty="0">
                <a:latin typeface="Arial" panose="020B0604020202020204" pitchFamily="34" charset="0"/>
                <a:cs typeface="Arial" panose="020B0604020202020204" pitchFamily="34" charset="0"/>
              </a:rPr>
              <a:t>3 </a:t>
            </a:r>
            <a:r>
              <a:rPr lang="zh-CN" altLang="zh-CN" dirty="0">
                <a:latin typeface="Arial" panose="020B0604020202020204" pitchFamily="34" charset="0"/>
                <a:cs typeface="Arial" panose="020B0604020202020204" pitchFamily="34" charset="0"/>
              </a:rPr>
              <a:t>的</a:t>
            </a:r>
            <a:r>
              <a:rPr lang="en-US" altLang="zh-CN" dirty="0">
                <a:latin typeface="Arial" panose="020B0604020202020204" pitchFamily="34" charset="0"/>
                <a:cs typeface="Arial" panose="020B0604020202020204" pitchFamily="34" charset="0"/>
              </a:rPr>
              <a:t>CP</a:t>
            </a:r>
            <a:r>
              <a:rPr lang="zh-CN" altLang="zh-CN" dirty="0">
                <a:latin typeface="Arial" panose="020B0604020202020204" pitchFamily="34" charset="0"/>
                <a:cs typeface="Arial" panose="020B0604020202020204" pitchFamily="34" charset="0"/>
              </a:rPr>
              <a:t>端分别接前级触发器的</a:t>
            </a:r>
            <a:r>
              <a:rPr lang="en-US" altLang="zh-CN" dirty="0">
                <a:solidFill>
                  <a:srgbClr val="CC0066"/>
                </a:solidFill>
                <a:latin typeface="Arial" panose="020B0604020202020204" pitchFamily="34" charset="0"/>
                <a:cs typeface="Arial" panose="020B0604020202020204" pitchFamily="34" charset="0"/>
              </a:rPr>
              <a:t>Q</a:t>
            </a:r>
            <a:r>
              <a:rPr lang="zh-CN" altLang="zh-CN" dirty="0">
                <a:solidFill>
                  <a:srgbClr val="CC0066"/>
                </a:solidFill>
                <a:latin typeface="Arial" panose="020B0604020202020204" pitchFamily="34" charset="0"/>
                <a:cs typeface="Arial" panose="020B0604020202020204" pitchFamily="34" charset="0"/>
              </a:rPr>
              <a:t>端</a:t>
            </a:r>
            <a:endParaRPr lang="zh-CN" altLang="en-US" dirty="0">
              <a:solidFill>
                <a:srgbClr val="CC0066"/>
              </a:solidFill>
              <a:latin typeface="Arial" panose="020B0604020202020204" pitchFamily="34" charset="0"/>
              <a:cs typeface="Arial" panose="020B0604020202020204" pitchFamily="34" charset="0"/>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9875"/>
                                        </p:tgtEl>
                                        <p:attrNameLst>
                                          <p:attrName>style.visibility</p:attrName>
                                        </p:attrNameLst>
                                      </p:cBhvr>
                                      <p:to>
                                        <p:strVal val="visible"/>
                                      </p:to>
                                    </p:set>
                                    <p:anim calcmode="lin" valueType="num">
                                      <p:cBhvr additive="base">
                                        <p:cTn id="7" dur="500" fill="hold"/>
                                        <p:tgtEl>
                                          <p:spTgt spid="79875"/>
                                        </p:tgtEl>
                                        <p:attrNameLst>
                                          <p:attrName>ppt_x</p:attrName>
                                        </p:attrNameLst>
                                      </p:cBhvr>
                                      <p:tavLst>
                                        <p:tav tm="0">
                                          <p:val>
                                            <p:strVal val="0-#ppt_w/2"/>
                                          </p:val>
                                        </p:tav>
                                        <p:tav tm="100000">
                                          <p:val>
                                            <p:strVal val="#ppt_x"/>
                                          </p:val>
                                        </p:tav>
                                      </p:tavLst>
                                    </p:anim>
                                    <p:anim calcmode="lin" valueType="num">
                                      <p:cBhvr additive="base">
                                        <p:cTn id="8" dur="500" fill="hold"/>
                                        <p:tgtEl>
                                          <p:spTgt spid="7987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blinds(horizontal)">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78"/>
                                        </p:tgtEl>
                                        <p:attrNameLst>
                                          <p:attrName>style.visibility</p:attrName>
                                        </p:attrNameLst>
                                      </p:cBhvr>
                                      <p:to>
                                        <p:strVal val="visible"/>
                                      </p:to>
                                    </p:set>
                                    <p:anim calcmode="lin" valueType="num">
                                      <p:cBhvr additive="base">
                                        <p:cTn id="17" dur="500" fill="hold"/>
                                        <p:tgtEl>
                                          <p:spTgt spid="78"/>
                                        </p:tgtEl>
                                        <p:attrNameLst>
                                          <p:attrName>ppt_x</p:attrName>
                                        </p:attrNameLst>
                                      </p:cBhvr>
                                      <p:tavLst>
                                        <p:tav tm="0">
                                          <p:val>
                                            <p:strVal val="0-#ppt_w/2"/>
                                          </p:val>
                                        </p:tav>
                                        <p:tav tm="100000">
                                          <p:val>
                                            <p:strVal val="#ppt_x"/>
                                          </p:val>
                                        </p:tav>
                                      </p:tavLst>
                                    </p:anim>
                                    <p:anim calcmode="lin" valueType="num">
                                      <p:cBhvr additive="base">
                                        <p:cTn id="18" dur="500" fill="hold"/>
                                        <p:tgtEl>
                                          <p:spTgt spid="78"/>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3" presetClass="entr" presetSubtype="1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9"/>
                                        </p:tgtEl>
                                        <p:attrNameLst>
                                          <p:attrName>style.visibility</p:attrName>
                                        </p:attrNameLst>
                                      </p:cBhvr>
                                      <p:to>
                                        <p:strVal val="visible"/>
                                      </p:to>
                                    </p:set>
                                    <p:animEffect transition="in" filter="blinds(horizontal)">
                                      <p:cBhvr>
                                        <p:cTn id="27" dur="500"/>
                                        <p:tgtEl>
                                          <p:spTgt spid="10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9"/>
                                        </p:tgtEl>
                                        <p:attrNameLst>
                                          <p:attrName>style.visibility</p:attrName>
                                        </p:attrNameLst>
                                      </p:cBhvr>
                                      <p:to>
                                        <p:strVal val="visible"/>
                                      </p:to>
                                    </p:set>
                                    <p:animEffect transition="in" filter="blinds(horizontal)">
                                      <p:cBhvr>
                                        <p:cTn id="32" dur="500"/>
                                        <p:tgtEl>
                                          <p:spTgt spid="179"/>
                                        </p:tgtEl>
                                      </p:cBhvr>
                                    </p:animEffect>
                                  </p:childTnLst>
                                </p:cTn>
                              </p:par>
                            </p:childTnLst>
                          </p:cTn>
                        </p:par>
                        <p:par>
                          <p:cTn id="33" fill="hold">
                            <p:stCondLst>
                              <p:cond delay="500"/>
                            </p:stCondLst>
                            <p:childTnLst>
                              <p:par>
                                <p:cTn id="34" presetID="3" presetClass="entr" presetSubtype="10" fill="hold" nodeType="afterEffect">
                                  <p:stCondLst>
                                    <p:cond delay="0"/>
                                  </p:stCondLst>
                                  <p:childTnLst>
                                    <p:set>
                                      <p:cBhvr>
                                        <p:cTn id="35" dur="1" fill="hold">
                                          <p:stCondLst>
                                            <p:cond delay="0"/>
                                          </p:stCondLst>
                                        </p:cTn>
                                        <p:tgtEl>
                                          <p:spTgt spid="22605"/>
                                        </p:tgtEl>
                                        <p:attrNameLst>
                                          <p:attrName>style.visibility</p:attrName>
                                        </p:attrNameLst>
                                      </p:cBhvr>
                                      <p:to>
                                        <p:strVal val="visible"/>
                                      </p:to>
                                    </p:set>
                                    <p:animEffect transition="in" filter="blinds(horizontal)">
                                      <p:cBhvr>
                                        <p:cTn id="36" dur="500"/>
                                        <p:tgtEl>
                                          <p:spTgt spid="22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autoUpdateAnimBg="0"/>
      <p:bldP spid="77" grpId="0"/>
      <p:bldP spid="78" grpId="0"/>
      <p:bldP spid="179" grpId="0" autoUpdateAnimBg="0"/>
      <p:bldP spid="109"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Rectangle 2"/>
          <p:cNvSpPr>
            <a:spLocks noGrp="1" noChangeArrowheads="1"/>
          </p:cNvSpPr>
          <p:nvPr>
            <p:ph type="title" idx="4294967295"/>
          </p:nvPr>
        </p:nvSpPr>
        <p:spPr>
          <a:xfrm>
            <a:off x="4849814" y="304800"/>
            <a:ext cx="7342186"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异步二进制计数器的状态转换表</a:t>
            </a:r>
          </a:p>
        </p:txBody>
      </p:sp>
      <p:sp>
        <p:nvSpPr>
          <p:cNvPr id="121859" name="Rectangle 2"/>
          <p:cNvSpPr>
            <a:spLocks noChangeArrowheads="1"/>
          </p:cNvSpPr>
          <p:nvPr/>
        </p:nvSpPr>
        <p:spPr bwMode="black">
          <a:xfrm>
            <a:off x="6003635" y="-3231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1860" name="Text Box 145"/>
          <p:cNvSpPr txBox="1">
            <a:spLocks noChangeArrowheads="1"/>
          </p:cNvSpPr>
          <p:nvPr/>
        </p:nvSpPr>
        <p:spPr bwMode="black">
          <a:xfrm>
            <a:off x="1898651" y="1393826"/>
            <a:ext cx="2951163" cy="366713"/>
          </a:xfrm>
          <a:prstGeom prst="rect">
            <a:avLst/>
          </a:prstGeom>
          <a:noFill/>
          <a:ln w="9525" algn="ctr">
            <a:noFill/>
            <a:miter lim="800000"/>
          </a:ln>
        </p:spPr>
        <p:txBody>
          <a:bodyPr>
            <a:spAutoFit/>
          </a:bodyPr>
          <a:lstStyle/>
          <a:p>
            <a:pPr algn="l"/>
            <a:r>
              <a:rPr lang="zh-CN" altLang="en-US">
                <a:solidFill>
                  <a:srgbClr val="C00000"/>
                </a:solidFill>
                <a:latin typeface="Arial" panose="020B0604020202020204" pitchFamily="34" charset="0"/>
                <a:cs typeface="Arial" panose="020B0604020202020204" pitchFamily="34" charset="0"/>
              </a:rPr>
              <a:t>（</a:t>
            </a:r>
            <a:r>
              <a:rPr lang="en-US" altLang="zh-CN">
                <a:solidFill>
                  <a:srgbClr val="C00000"/>
                </a:solidFill>
                <a:latin typeface="Arial" panose="020B0604020202020204" pitchFamily="34" charset="0"/>
                <a:cs typeface="Arial" panose="020B0604020202020204" pitchFamily="34" charset="0"/>
              </a:rPr>
              <a:t>2</a:t>
            </a:r>
            <a:r>
              <a:rPr lang="zh-CN" altLang="en-US">
                <a:solidFill>
                  <a:srgbClr val="C00000"/>
                </a:solidFill>
                <a:latin typeface="Arial" panose="020B0604020202020204" pitchFamily="34" charset="0"/>
                <a:cs typeface="Arial" panose="020B0604020202020204" pitchFamily="34" charset="0"/>
              </a:rPr>
              <a:t>）列出状态转换表</a:t>
            </a:r>
          </a:p>
        </p:txBody>
      </p:sp>
      <p:graphicFrame>
        <p:nvGraphicFramePr>
          <p:cNvPr id="33863" name="Group 71"/>
          <p:cNvGraphicFramePr>
            <a:graphicFrameLocks noGrp="1"/>
          </p:cNvGraphicFramePr>
          <p:nvPr/>
        </p:nvGraphicFramePr>
        <p:xfrm>
          <a:off x="5087938" y="1182689"/>
          <a:ext cx="5091112" cy="4952049"/>
        </p:xfrm>
        <a:graphic>
          <a:graphicData uri="http://schemas.openxmlformats.org/drawingml/2006/table">
            <a:tbl>
              <a:tblPr/>
              <a:tblGrid>
                <a:gridCol w="2284412">
                  <a:extLst>
                    <a:ext uri="{9D8B030D-6E8A-4147-A177-3AD203B41FA5}">
                      <a16:colId xmlns:a16="http://schemas.microsoft.com/office/drawing/2014/main" val="20000"/>
                    </a:ext>
                  </a:extLst>
                </a:gridCol>
                <a:gridCol w="2806700">
                  <a:extLst>
                    <a:ext uri="{9D8B030D-6E8A-4147-A177-3AD203B41FA5}">
                      <a16:colId xmlns:a16="http://schemas.microsoft.com/office/drawing/2014/main" val="20001"/>
                    </a:ext>
                  </a:extLst>
                </a:gridCol>
              </a:tblGrid>
              <a:tr h="39846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Q</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3</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n</a:t>
                      </a: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Q</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2</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n</a:t>
                      </a: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Q</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1</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n</a:t>
                      </a: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Q</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0</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n</a:t>
                      </a:r>
                    </a:p>
                  </a:txBody>
                  <a:tcPr marL="0" marR="0" marT="0" marB="0" horzOverflow="overflow">
                    <a:lnL w="381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381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r>
                        <a:rPr kumimoji="0" lang="en-US" altLang="zh-CN"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3</a:t>
                      </a:r>
                      <a:r>
                        <a:rPr kumimoji="0" lang="en-US" altLang="zh-CN"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n</a:t>
                      </a:r>
                      <a:r>
                        <a:rPr kumimoji="0" lang="zh-CN" altLang="en-US"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Q</a:t>
                      </a:r>
                      <a:r>
                        <a:rPr kumimoji="0" lang="en-US" altLang="zh-CN"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2</a:t>
                      </a:r>
                      <a:r>
                        <a:rPr kumimoji="0" lang="en-US" altLang="zh-CN"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n</a:t>
                      </a:r>
                      <a:r>
                        <a:rPr kumimoji="0" lang="zh-CN" altLang="en-US"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r>
                        <a:rPr kumimoji="0" lang="en-US" altLang="zh-CN"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a:t>
                      </a:r>
                      <a:r>
                        <a:rPr kumimoji="0" lang="en-US" altLang="zh-CN"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n</a:t>
                      </a:r>
                      <a:r>
                        <a:rPr kumimoji="0" lang="zh-CN" altLang="en-US"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r>
                        <a:rPr kumimoji="0" lang="en-US" altLang="zh-CN"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0</a:t>
                      </a:r>
                      <a:r>
                        <a:rPr kumimoji="0" lang="en-US" altLang="zh-CN"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n</a:t>
                      </a:r>
                      <a:r>
                        <a:rPr kumimoji="0" lang="zh-CN" altLang="en-US"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a:t>
                      </a:r>
                    </a:p>
                  </a:txBody>
                  <a:tcPr marL="0" marR="0" marT="0" marB="0" horzOverflow="overflow">
                    <a:lnL w="381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381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0    0    0    0</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0    0    0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1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0    0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01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0    0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1        0       0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01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1    0    0</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1        0       1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01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1    0    1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1        1       0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01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1    1    0</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1        1       1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01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1    1    1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1        0        0       0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01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1    0    0    0</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1        0        0       1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301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1    0    0    1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1        0        1       0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1    0    1    0</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1        0        1       1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1    0    1    1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1        1        0       0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1    1    0    0</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1        1        0       1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1    1    0    1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1        1        1       0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1    1    1    0</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1        1        1       1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1    1    1    1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381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0        0        0       0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381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3863"/>
                                        </p:tgtEl>
                                        <p:attrNameLst>
                                          <p:attrName>style.visibility</p:attrName>
                                        </p:attrNameLst>
                                      </p:cBhvr>
                                      <p:to>
                                        <p:strVal val="visible"/>
                                      </p:to>
                                    </p:set>
                                    <p:animEffect transition="in" filter="blinds(horizontal)">
                                      <p:cBhvr>
                                        <p:cTn id="7" dur="500"/>
                                        <p:tgtEl>
                                          <p:spTgt spid="33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698171" y="304800"/>
            <a:ext cx="9782629"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异步二进制计数器的状态转换图和时序图</a:t>
            </a:r>
          </a:p>
        </p:txBody>
      </p:sp>
      <p:sp>
        <p:nvSpPr>
          <p:cNvPr id="7173" name="Text Box 223"/>
          <p:cNvSpPr txBox="1">
            <a:spLocks noChangeArrowheads="1"/>
          </p:cNvSpPr>
          <p:nvPr/>
        </p:nvSpPr>
        <p:spPr bwMode="auto">
          <a:xfrm>
            <a:off x="2543175" y="2743200"/>
            <a:ext cx="1487488" cy="369888"/>
          </a:xfrm>
          <a:prstGeom prst="rect">
            <a:avLst/>
          </a:prstGeom>
          <a:noFill/>
          <a:ln w="9525">
            <a:noFill/>
            <a:miter lim="800000"/>
          </a:ln>
        </p:spPr>
        <p:txBody>
          <a:bodyPr>
            <a:spAutoFit/>
          </a:bodyPr>
          <a:lstStyle/>
          <a:p>
            <a:pPr algn="just" eaLnBrk="0" hangingPunct="0"/>
            <a:r>
              <a:rPr lang="zh-CN" altLang="en-US" dirty="0">
                <a:solidFill>
                  <a:srgbClr val="C00000"/>
                </a:solidFill>
                <a:latin typeface="Arial" panose="020B0604020202020204" pitchFamily="34" charset="0"/>
                <a:cs typeface="Arial" panose="020B0604020202020204" pitchFamily="34" charset="0"/>
              </a:rPr>
              <a:t>时序图</a:t>
            </a:r>
          </a:p>
        </p:txBody>
      </p:sp>
      <p:grpSp>
        <p:nvGrpSpPr>
          <p:cNvPr id="2" name="Group 222"/>
          <p:cNvGrpSpPr/>
          <p:nvPr/>
        </p:nvGrpSpPr>
        <p:grpSpPr bwMode="auto">
          <a:xfrm>
            <a:off x="2347913" y="3184525"/>
            <a:ext cx="7772400" cy="2133600"/>
            <a:chOff x="240" y="336"/>
            <a:chExt cx="4896" cy="1344"/>
          </a:xfrm>
        </p:grpSpPr>
        <p:grpSp>
          <p:nvGrpSpPr>
            <p:cNvPr id="17514" name="Group 215"/>
            <p:cNvGrpSpPr/>
            <p:nvPr/>
          </p:nvGrpSpPr>
          <p:grpSpPr bwMode="auto">
            <a:xfrm>
              <a:off x="240" y="336"/>
              <a:ext cx="384" cy="1329"/>
              <a:chOff x="240" y="336"/>
              <a:chExt cx="384" cy="1329"/>
            </a:xfrm>
          </p:grpSpPr>
          <p:sp>
            <p:nvSpPr>
              <p:cNvPr id="17699" name="Text Box 126"/>
              <p:cNvSpPr txBox="1">
                <a:spLocks noChangeArrowheads="1"/>
              </p:cNvSpPr>
              <p:nvPr/>
            </p:nvSpPr>
            <p:spPr bwMode="auto">
              <a:xfrm>
                <a:off x="240" y="336"/>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sp>
            <p:nvSpPr>
              <p:cNvPr id="17700" name="Text Box 127"/>
              <p:cNvSpPr txBox="1">
                <a:spLocks noChangeArrowheads="1"/>
              </p:cNvSpPr>
              <p:nvPr/>
            </p:nvSpPr>
            <p:spPr bwMode="auto">
              <a:xfrm>
                <a:off x="240" y="652"/>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0</a:t>
                </a:r>
                <a:endParaRPr lang="en-US" altLang="zh-CN" sz="1600">
                  <a:solidFill>
                    <a:schemeClr val="hlink"/>
                  </a:solidFill>
                  <a:ea typeface="Gulim" panose="020B0600000101010101" pitchFamily="50" charset="-127"/>
                </a:endParaRPr>
              </a:p>
            </p:txBody>
          </p:sp>
          <p:sp>
            <p:nvSpPr>
              <p:cNvPr id="17701" name="Text Box 128"/>
              <p:cNvSpPr txBox="1">
                <a:spLocks noChangeArrowheads="1"/>
              </p:cNvSpPr>
              <p:nvPr/>
            </p:nvSpPr>
            <p:spPr bwMode="auto">
              <a:xfrm>
                <a:off x="240" y="912"/>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1</a:t>
                </a:r>
                <a:endParaRPr lang="en-US" altLang="zh-CN" sz="1600">
                  <a:solidFill>
                    <a:schemeClr val="hlink"/>
                  </a:solidFill>
                  <a:ea typeface="Gulim" panose="020B0600000101010101" pitchFamily="50" charset="-127"/>
                </a:endParaRPr>
              </a:p>
            </p:txBody>
          </p:sp>
          <p:sp>
            <p:nvSpPr>
              <p:cNvPr id="17702" name="Text Box 129"/>
              <p:cNvSpPr txBox="1">
                <a:spLocks noChangeArrowheads="1"/>
              </p:cNvSpPr>
              <p:nvPr/>
            </p:nvSpPr>
            <p:spPr bwMode="auto">
              <a:xfrm>
                <a:off x="240" y="1180"/>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2</a:t>
                </a:r>
                <a:endParaRPr lang="en-US" altLang="zh-CN" sz="1600">
                  <a:solidFill>
                    <a:schemeClr val="hlink"/>
                  </a:solidFill>
                  <a:ea typeface="Gulim" panose="020B0600000101010101" pitchFamily="50" charset="-127"/>
                </a:endParaRPr>
              </a:p>
            </p:txBody>
          </p:sp>
          <p:sp>
            <p:nvSpPr>
              <p:cNvPr id="17703" name="Text Box 130"/>
              <p:cNvSpPr txBox="1">
                <a:spLocks noChangeArrowheads="1"/>
              </p:cNvSpPr>
              <p:nvPr/>
            </p:nvSpPr>
            <p:spPr bwMode="auto">
              <a:xfrm>
                <a:off x="240" y="1468"/>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3</a:t>
                </a:r>
                <a:endParaRPr lang="en-US" altLang="zh-CN" sz="1600">
                  <a:solidFill>
                    <a:schemeClr val="hlink"/>
                  </a:solidFill>
                  <a:ea typeface="Gulim" panose="020B0600000101010101" pitchFamily="50" charset="-127"/>
                </a:endParaRPr>
              </a:p>
            </p:txBody>
          </p:sp>
        </p:grpSp>
        <p:grpSp>
          <p:nvGrpSpPr>
            <p:cNvPr id="17515" name="Group 214"/>
            <p:cNvGrpSpPr/>
            <p:nvPr/>
          </p:nvGrpSpPr>
          <p:grpSpPr bwMode="auto">
            <a:xfrm>
              <a:off x="480" y="384"/>
              <a:ext cx="4656" cy="1296"/>
              <a:chOff x="192" y="384"/>
              <a:chExt cx="5501" cy="1296"/>
            </a:xfrm>
          </p:grpSpPr>
          <p:grpSp>
            <p:nvGrpSpPr>
              <p:cNvPr id="17516" name="Group 212"/>
              <p:cNvGrpSpPr/>
              <p:nvPr/>
            </p:nvGrpSpPr>
            <p:grpSpPr bwMode="auto">
              <a:xfrm>
                <a:off x="192" y="384"/>
                <a:ext cx="5501" cy="144"/>
                <a:chOff x="192" y="384"/>
                <a:chExt cx="5501" cy="144"/>
              </a:xfrm>
            </p:grpSpPr>
            <p:grpSp>
              <p:nvGrpSpPr>
                <p:cNvPr id="17610" name="Group 5"/>
                <p:cNvGrpSpPr/>
                <p:nvPr/>
              </p:nvGrpSpPr>
              <p:grpSpPr bwMode="auto">
                <a:xfrm>
                  <a:off x="192" y="384"/>
                  <a:ext cx="672" cy="144"/>
                  <a:chOff x="624" y="1536"/>
                  <a:chExt cx="672" cy="144"/>
                </a:xfrm>
              </p:grpSpPr>
              <p:grpSp>
                <p:nvGrpSpPr>
                  <p:cNvPr id="17689" name="Group 6"/>
                  <p:cNvGrpSpPr/>
                  <p:nvPr/>
                </p:nvGrpSpPr>
                <p:grpSpPr bwMode="auto">
                  <a:xfrm>
                    <a:off x="624" y="1536"/>
                    <a:ext cx="336" cy="144"/>
                    <a:chOff x="624" y="1536"/>
                    <a:chExt cx="336" cy="144"/>
                  </a:xfrm>
                </p:grpSpPr>
                <p:sp>
                  <p:nvSpPr>
                    <p:cNvPr id="17695" name="Line 7"/>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7696" name="Line 8"/>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7697" name="Line 9"/>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7698" name="Line 10"/>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17690" name="Group 11"/>
                  <p:cNvGrpSpPr/>
                  <p:nvPr/>
                </p:nvGrpSpPr>
                <p:grpSpPr bwMode="auto">
                  <a:xfrm>
                    <a:off x="960" y="1536"/>
                    <a:ext cx="336" cy="144"/>
                    <a:chOff x="624" y="1536"/>
                    <a:chExt cx="336" cy="144"/>
                  </a:xfrm>
                </p:grpSpPr>
                <p:sp>
                  <p:nvSpPr>
                    <p:cNvPr id="17691" name="Line 12"/>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7692" name="Line 13"/>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7693" name="Line 14"/>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7694" name="Line 15"/>
                    <p:cNvSpPr>
                      <a:spLocks noChangeShapeType="1"/>
                    </p:cNvSpPr>
                    <p:nvPr/>
                  </p:nvSpPr>
                  <p:spPr bwMode="auto">
                    <a:xfrm>
                      <a:off x="960" y="1536"/>
                      <a:ext cx="0" cy="144"/>
                    </a:xfrm>
                    <a:prstGeom prst="line">
                      <a:avLst/>
                    </a:prstGeom>
                    <a:noFill/>
                    <a:ln w="28575">
                      <a:solidFill>
                        <a:srgbClr val="FF0000"/>
                      </a:solidFill>
                      <a:round/>
                    </a:ln>
                  </p:spPr>
                  <p:txBody>
                    <a:bodyPr/>
                    <a:lstStyle/>
                    <a:p>
                      <a:endParaRPr lang="zh-CN" altLang="en-US"/>
                    </a:p>
                  </p:txBody>
                </p:sp>
              </p:grpSp>
            </p:grpSp>
            <p:grpSp>
              <p:nvGrpSpPr>
                <p:cNvPr id="17611" name="Group 16"/>
                <p:cNvGrpSpPr/>
                <p:nvPr/>
              </p:nvGrpSpPr>
              <p:grpSpPr bwMode="auto">
                <a:xfrm>
                  <a:off x="864" y="384"/>
                  <a:ext cx="672" cy="144"/>
                  <a:chOff x="624" y="1536"/>
                  <a:chExt cx="672" cy="144"/>
                </a:xfrm>
              </p:grpSpPr>
              <p:grpSp>
                <p:nvGrpSpPr>
                  <p:cNvPr id="17679" name="Group 17"/>
                  <p:cNvGrpSpPr/>
                  <p:nvPr/>
                </p:nvGrpSpPr>
                <p:grpSpPr bwMode="auto">
                  <a:xfrm>
                    <a:off x="624" y="1536"/>
                    <a:ext cx="336" cy="144"/>
                    <a:chOff x="624" y="1536"/>
                    <a:chExt cx="336" cy="144"/>
                  </a:xfrm>
                </p:grpSpPr>
                <p:sp>
                  <p:nvSpPr>
                    <p:cNvPr id="17685" name="Line 18"/>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7686" name="Line 19"/>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7687" name="Line 20"/>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7688" name="Line 21"/>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17680" name="Group 22"/>
                  <p:cNvGrpSpPr/>
                  <p:nvPr/>
                </p:nvGrpSpPr>
                <p:grpSpPr bwMode="auto">
                  <a:xfrm>
                    <a:off x="960" y="1536"/>
                    <a:ext cx="336" cy="144"/>
                    <a:chOff x="624" y="1536"/>
                    <a:chExt cx="336" cy="144"/>
                  </a:xfrm>
                </p:grpSpPr>
                <p:sp>
                  <p:nvSpPr>
                    <p:cNvPr id="17681" name="Line 23"/>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7682" name="Line 24"/>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7683" name="Line 25"/>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7684" name="Line 26"/>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grpSp>
              <p:nvGrpSpPr>
                <p:cNvPr id="17612" name="Group 27"/>
                <p:cNvGrpSpPr/>
                <p:nvPr/>
              </p:nvGrpSpPr>
              <p:grpSpPr bwMode="auto">
                <a:xfrm>
                  <a:off x="1536" y="384"/>
                  <a:ext cx="672" cy="144"/>
                  <a:chOff x="624" y="1536"/>
                  <a:chExt cx="672" cy="144"/>
                </a:xfrm>
              </p:grpSpPr>
              <p:grpSp>
                <p:nvGrpSpPr>
                  <p:cNvPr id="17669" name="Group 28"/>
                  <p:cNvGrpSpPr/>
                  <p:nvPr/>
                </p:nvGrpSpPr>
                <p:grpSpPr bwMode="auto">
                  <a:xfrm>
                    <a:off x="624" y="1536"/>
                    <a:ext cx="336" cy="144"/>
                    <a:chOff x="624" y="1536"/>
                    <a:chExt cx="336" cy="144"/>
                  </a:xfrm>
                </p:grpSpPr>
                <p:sp>
                  <p:nvSpPr>
                    <p:cNvPr id="17675" name="Line 29"/>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7676" name="Line 30"/>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7677" name="Line 31"/>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7678" name="Line 32"/>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17670" name="Group 33"/>
                  <p:cNvGrpSpPr/>
                  <p:nvPr/>
                </p:nvGrpSpPr>
                <p:grpSpPr bwMode="auto">
                  <a:xfrm>
                    <a:off x="960" y="1536"/>
                    <a:ext cx="336" cy="144"/>
                    <a:chOff x="624" y="1536"/>
                    <a:chExt cx="336" cy="144"/>
                  </a:xfrm>
                </p:grpSpPr>
                <p:sp>
                  <p:nvSpPr>
                    <p:cNvPr id="17671" name="Line 34"/>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7672" name="Line 35"/>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7673" name="Line 36"/>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7674" name="Line 37"/>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grpSp>
              <p:nvGrpSpPr>
                <p:cNvPr id="17613" name="Group 38"/>
                <p:cNvGrpSpPr/>
                <p:nvPr/>
              </p:nvGrpSpPr>
              <p:grpSpPr bwMode="auto">
                <a:xfrm>
                  <a:off x="2208" y="384"/>
                  <a:ext cx="672" cy="144"/>
                  <a:chOff x="624" y="1536"/>
                  <a:chExt cx="672" cy="144"/>
                </a:xfrm>
              </p:grpSpPr>
              <p:grpSp>
                <p:nvGrpSpPr>
                  <p:cNvPr id="17659" name="Group 39"/>
                  <p:cNvGrpSpPr/>
                  <p:nvPr/>
                </p:nvGrpSpPr>
                <p:grpSpPr bwMode="auto">
                  <a:xfrm>
                    <a:off x="624" y="1536"/>
                    <a:ext cx="336" cy="144"/>
                    <a:chOff x="624" y="1536"/>
                    <a:chExt cx="336" cy="144"/>
                  </a:xfrm>
                </p:grpSpPr>
                <p:sp>
                  <p:nvSpPr>
                    <p:cNvPr id="17665" name="Line 40"/>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7666" name="Line 41"/>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7667" name="Line 42"/>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7668" name="Line 43"/>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17660" name="Group 44"/>
                  <p:cNvGrpSpPr/>
                  <p:nvPr/>
                </p:nvGrpSpPr>
                <p:grpSpPr bwMode="auto">
                  <a:xfrm>
                    <a:off x="960" y="1536"/>
                    <a:ext cx="336" cy="144"/>
                    <a:chOff x="624" y="1536"/>
                    <a:chExt cx="336" cy="144"/>
                  </a:xfrm>
                </p:grpSpPr>
                <p:sp>
                  <p:nvSpPr>
                    <p:cNvPr id="17661" name="Line 45"/>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7662" name="Line 46"/>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7663" name="Line 47"/>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7664" name="Line 48"/>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grpSp>
              <p:nvGrpSpPr>
                <p:cNvPr id="17614" name="Group 49"/>
                <p:cNvGrpSpPr/>
                <p:nvPr/>
              </p:nvGrpSpPr>
              <p:grpSpPr bwMode="auto">
                <a:xfrm>
                  <a:off x="2880" y="384"/>
                  <a:ext cx="672" cy="144"/>
                  <a:chOff x="624" y="1536"/>
                  <a:chExt cx="672" cy="144"/>
                </a:xfrm>
              </p:grpSpPr>
              <p:grpSp>
                <p:nvGrpSpPr>
                  <p:cNvPr id="17649" name="Group 50"/>
                  <p:cNvGrpSpPr/>
                  <p:nvPr/>
                </p:nvGrpSpPr>
                <p:grpSpPr bwMode="auto">
                  <a:xfrm>
                    <a:off x="624" y="1536"/>
                    <a:ext cx="336" cy="144"/>
                    <a:chOff x="624" y="1536"/>
                    <a:chExt cx="336" cy="144"/>
                  </a:xfrm>
                </p:grpSpPr>
                <p:sp>
                  <p:nvSpPr>
                    <p:cNvPr id="17655" name="Line 51"/>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7656" name="Line 52"/>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7657" name="Line 53"/>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7658" name="Line 54"/>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17650" name="Group 55"/>
                  <p:cNvGrpSpPr/>
                  <p:nvPr/>
                </p:nvGrpSpPr>
                <p:grpSpPr bwMode="auto">
                  <a:xfrm>
                    <a:off x="960" y="1536"/>
                    <a:ext cx="336" cy="144"/>
                    <a:chOff x="624" y="1536"/>
                    <a:chExt cx="336" cy="144"/>
                  </a:xfrm>
                </p:grpSpPr>
                <p:sp>
                  <p:nvSpPr>
                    <p:cNvPr id="17651" name="Line 56"/>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7652" name="Line 57"/>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7653" name="Line 58"/>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7654" name="Line 59"/>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grpSp>
              <p:nvGrpSpPr>
                <p:cNvPr id="17615" name="Group 132"/>
                <p:cNvGrpSpPr/>
                <p:nvPr/>
              </p:nvGrpSpPr>
              <p:grpSpPr bwMode="auto">
                <a:xfrm>
                  <a:off x="3552" y="384"/>
                  <a:ext cx="672" cy="144"/>
                  <a:chOff x="624" y="1536"/>
                  <a:chExt cx="672" cy="144"/>
                </a:xfrm>
              </p:grpSpPr>
              <p:grpSp>
                <p:nvGrpSpPr>
                  <p:cNvPr id="17639" name="Group 133"/>
                  <p:cNvGrpSpPr/>
                  <p:nvPr/>
                </p:nvGrpSpPr>
                <p:grpSpPr bwMode="auto">
                  <a:xfrm>
                    <a:off x="624" y="1536"/>
                    <a:ext cx="336" cy="144"/>
                    <a:chOff x="624" y="1536"/>
                    <a:chExt cx="336" cy="144"/>
                  </a:xfrm>
                </p:grpSpPr>
                <p:sp>
                  <p:nvSpPr>
                    <p:cNvPr id="17645" name="Line 134"/>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7646" name="Line 135"/>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7647" name="Line 136"/>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7648" name="Line 137"/>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17640" name="Group 138"/>
                  <p:cNvGrpSpPr/>
                  <p:nvPr/>
                </p:nvGrpSpPr>
                <p:grpSpPr bwMode="auto">
                  <a:xfrm>
                    <a:off x="960" y="1536"/>
                    <a:ext cx="336" cy="144"/>
                    <a:chOff x="624" y="1536"/>
                    <a:chExt cx="336" cy="144"/>
                  </a:xfrm>
                </p:grpSpPr>
                <p:sp>
                  <p:nvSpPr>
                    <p:cNvPr id="17641" name="Line 139"/>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7642" name="Line 140"/>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7643" name="Line 141"/>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7644" name="Line 142"/>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grpSp>
              <p:nvGrpSpPr>
                <p:cNvPr id="17616" name="Group 143"/>
                <p:cNvGrpSpPr/>
                <p:nvPr/>
              </p:nvGrpSpPr>
              <p:grpSpPr bwMode="auto">
                <a:xfrm>
                  <a:off x="4224" y="384"/>
                  <a:ext cx="672" cy="144"/>
                  <a:chOff x="624" y="1536"/>
                  <a:chExt cx="672" cy="144"/>
                </a:xfrm>
              </p:grpSpPr>
              <p:grpSp>
                <p:nvGrpSpPr>
                  <p:cNvPr id="17629" name="Group 144"/>
                  <p:cNvGrpSpPr/>
                  <p:nvPr/>
                </p:nvGrpSpPr>
                <p:grpSpPr bwMode="auto">
                  <a:xfrm>
                    <a:off x="624" y="1536"/>
                    <a:ext cx="336" cy="144"/>
                    <a:chOff x="624" y="1536"/>
                    <a:chExt cx="336" cy="144"/>
                  </a:xfrm>
                </p:grpSpPr>
                <p:sp>
                  <p:nvSpPr>
                    <p:cNvPr id="17635" name="Line 145"/>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7636" name="Line 146"/>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7637" name="Line 147"/>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7638" name="Line 148"/>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17630" name="Group 149"/>
                  <p:cNvGrpSpPr/>
                  <p:nvPr/>
                </p:nvGrpSpPr>
                <p:grpSpPr bwMode="auto">
                  <a:xfrm>
                    <a:off x="960" y="1536"/>
                    <a:ext cx="336" cy="144"/>
                    <a:chOff x="624" y="1536"/>
                    <a:chExt cx="336" cy="144"/>
                  </a:xfrm>
                </p:grpSpPr>
                <p:sp>
                  <p:nvSpPr>
                    <p:cNvPr id="17631" name="Line 150"/>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7632" name="Line 151"/>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7633" name="Line 152"/>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7634" name="Line 153"/>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grpSp>
              <p:nvGrpSpPr>
                <p:cNvPr id="17617" name="Group 154"/>
                <p:cNvGrpSpPr/>
                <p:nvPr/>
              </p:nvGrpSpPr>
              <p:grpSpPr bwMode="auto">
                <a:xfrm>
                  <a:off x="4896" y="384"/>
                  <a:ext cx="672" cy="144"/>
                  <a:chOff x="624" y="1536"/>
                  <a:chExt cx="672" cy="144"/>
                </a:xfrm>
              </p:grpSpPr>
              <p:grpSp>
                <p:nvGrpSpPr>
                  <p:cNvPr id="17619" name="Group 155"/>
                  <p:cNvGrpSpPr/>
                  <p:nvPr/>
                </p:nvGrpSpPr>
                <p:grpSpPr bwMode="auto">
                  <a:xfrm>
                    <a:off x="624" y="1536"/>
                    <a:ext cx="336" cy="144"/>
                    <a:chOff x="624" y="1536"/>
                    <a:chExt cx="336" cy="144"/>
                  </a:xfrm>
                </p:grpSpPr>
                <p:sp>
                  <p:nvSpPr>
                    <p:cNvPr id="17625" name="Line 156"/>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7626" name="Line 157"/>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7627" name="Line 158"/>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7628" name="Line 159"/>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17620" name="Group 160"/>
                  <p:cNvGrpSpPr/>
                  <p:nvPr/>
                </p:nvGrpSpPr>
                <p:grpSpPr bwMode="auto">
                  <a:xfrm>
                    <a:off x="960" y="1536"/>
                    <a:ext cx="336" cy="144"/>
                    <a:chOff x="624" y="1536"/>
                    <a:chExt cx="336" cy="144"/>
                  </a:xfrm>
                </p:grpSpPr>
                <p:sp>
                  <p:nvSpPr>
                    <p:cNvPr id="17621" name="Line 161"/>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7622" name="Line 162"/>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7623" name="Line 163"/>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7624" name="Line 164"/>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sp>
              <p:nvSpPr>
                <p:cNvPr id="17618" name="Line 167"/>
                <p:cNvSpPr>
                  <a:spLocks noChangeShapeType="1"/>
                </p:cNvSpPr>
                <p:nvPr/>
              </p:nvSpPr>
              <p:spPr bwMode="auto">
                <a:xfrm>
                  <a:off x="5568" y="528"/>
                  <a:ext cx="125" cy="0"/>
                </a:xfrm>
                <a:prstGeom prst="line">
                  <a:avLst/>
                </a:prstGeom>
                <a:noFill/>
                <a:ln w="19050">
                  <a:solidFill>
                    <a:schemeClr val="tx2"/>
                  </a:solidFill>
                  <a:round/>
                </a:ln>
              </p:spPr>
              <p:txBody>
                <a:bodyPr/>
                <a:lstStyle/>
                <a:p>
                  <a:endParaRPr lang="zh-CN" altLang="en-US"/>
                </a:p>
              </p:txBody>
            </p:sp>
          </p:grpSp>
          <p:grpSp>
            <p:nvGrpSpPr>
              <p:cNvPr id="17517" name="Group 211"/>
              <p:cNvGrpSpPr/>
              <p:nvPr/>
            </p:nvGrpSpPr>
            <p:grpSpPr bwMode="auto">
              <a:xfrm>
                <a:off x="192" y="672"/>
                <a:ext cx="5501" cy="144"/>
                <a:chOff x="192" y="672"/>
                <a:chExt cx="5501" cy="144"/>
              </a:xfrm>
            </p:grpSpPr>
            <p:sp>
              <p:nvSpPr>
                <p:cNvPr id="17570" name="Line 72"/>
                <p:cNvSpPr>
                  <a:spLocks noChangeShapeType="1"/>
                </p:cNvSpPr>
                <p:nvPr/>
              </p:nvSpPr>
              <p:spPr bwMode="auto">
                <a:xfrm>
                  <a:off x="192" y="816"/>
                  <a:ext cx="336" cy="0"/>
                </a:xfrm>
                <a:prstGeom prst="line">
                  <a:avLst/>
                </a:prstGeom>
                <a:noFill/>
                <a:ln w="19050">
                  <a:solidFill>
                    <a:schemeClr val="tx2"/>
                  </a:solidFill>
                  <a:round/>
                </a:ln>
              </p:spPr>
              <p:txBody>
                <a:bodyPr/>
                <a:lstStyle/>
                <a:p>
                  <a:endParaRPr lang="zh-CN" altLang="en-US"/>
                </a:p>
              </p:txBody>
            </p:sp>
            <p:grpSp>
              <p:nvGrpSpPr>
                <p:cNvPr id="17571" name="Group 73"/>
                <p:cNvGrpSpPr/>
                <p:nvPr/>
              </p:nvGrpSpPr>
              <p:grpSpPr bwMode="auto">
                <a:xfrm>
                  <a:off x="528" y="672"/>
                  <a:ext cx="672" cy="144"/>
                  <a:chOff x="1296" y="1680"/>
                  <a:chExt cx="672" cy="144"/>
                </a:xfrm>
              </p:grpSpPr>
              <p:sp>
                <p:nvSpPr>
                  <p:cNvPr id="17606" name="Line 74"/>
                  <p:cNvSpPr>
                    <a:spLocks noChangeShapeType="1"/>
                  </p:cNvSpPr>
                  <p:nvPr/>
                </p:nvSpPr>
                <p:spPr bwMode="auto">
                  <a:xfrm flipV="1">
                    <a:off x="1296" y="1680"/>
                    <a:ext cx="0" cy="144"/>
                  </a:xfrm>
                  <a:prstGeom prst="line">
                    <a:avLst/>
                  </a:prstGeom>
                  <a:noFill/>
                  <a:ln w="19050">
                    <a:solidFill>
                      <a:schemeClr val="tx2"/>
                    </a:solidFill>
                    <a:round/>
                  </a:ln>
                </p:spPr>
                <p:txBody>
                  <a:bodyPr/>
                  <a:lstStyle/>
                  <a:p>
                    <a:endParaRPr lang="zh-CN" altLang="en-US"/>
                  </a:p>
                </p:txBody>
              </p:sp>
              <p:sp>
                <p:nvSpPr>
                  <p:cNvPr id="17607" name="Line 75"/>
                  <p:cNvSpPr>
                    <a:spLocks noChangeShapeType="1"/>
                  </p:cNvSpPr>
                  <p:nvPr/>
                </p:nvSpPr>
                <p:spPr bwMode="auto">
                  <a:xfrm>
                    <a:off x="1296" y="1680"/>
                    <a:ext cx="336" cy="0"/>
                  </a:xfrm>
                  <a:prstGeom prst="line">
                    <a:avLst/>
                  </a:prstGeom>
                  <a:noFill/>
                  <a:ln w="19050">
                    <a:solidFill>
                      <a:schemeClr val="tx2"/>
                    </a:solidFill>
                    <a:round/>
                  </a:ln>
                </p:spPr>
                <p:txBody>
                  <a:bodyPr/>
                  <a:lstStyle/>
                  <a:p>
                    <a:endParaRPr lang="zh-CN" altLang="en-US"/>
                  </a:p>
                </p:txBody>
              </p:sp>
              <p:sp>
                <p:nvSpPr>
                  <p:cNvPr id="17608" name="Line 76"/>
                  <p:cNvSpPr>
                    <a:spLocks noChangeShapeType="1"/>
                  </p:cNvSpPr>
                  <p:nvPr/>
                </p:nvSpPr>
                <p:spPr bwMode="auto">
                  <a:xfrm>
                    <a:off x="1632" y="1680"/>
                    <a:ext cx="0" cy="144"/>
                  </a:xfrm>
                  <a:prstGeom prst="line">
                    <a:avLst/>
                  </a:prstGeom>
                  <a:noFill/>
                  <a:ln w="28575">
                    <a:solidFill>
                      <a:srgbClr val="FF0000"/>
                    </a:solidFill>
                    <a:round/>
                  </a:ln>
                </p:spPr>
                <p:txBody>
                  <a:bodyPr/>
                  <a:lstStyle/>
                  <a:p>
                    <a:endParaRPr lang="zh-CN" altLang="en-US"/>
                  </a:p>
                </p:txBody>
              </p:sp>
              <p:sp>
                <p:nvSpPr>
                  <p:cNvPr id="17609" name="Line 77"/>
                  <p:cNvSpPr>
                    <a:spLocks noChangeShapeType="1"/>
                  </p:cNvSpPr>
                  <p:nvPr/>
                </p:nvSpPr>
                <p:spPr bwMode="auto">
                  <a:xfrm>
                    <a:off x="1632" y="1824"/>
                    <a:ext cx="336" cy="0"/>
                  </a:xfrm>
                  <a:prstGeom prst="line">
                    <a:avLst/>
                  </a:prstGeom>
                  <a:noFill/>
                  <a:ln w="28575">
                    <a:solidFill>
                      <a:srgbClr val="FF0000"/>
                    </a:solidFill>
                    <a:round/>
                  </a:ln>
                </p:spPr>
                <p:txBody>
                  <a:bodyPr/>
                  <a:lstStyle/>
                  <a:p>
                    <a:endParaRPr lang="zh-CN" altLang="en-US"/>
                  </a:p>
                </p:txBody>
              </p:sp>
            </p:grpSp>
            <p:grpSp>
              <p:nvGrpSpPr>
                <p:cNvPr id="17572" name="Group 78"/>
                <p:cNvGrpSpPr/>
                <p:nvPr/>
              </p:nvGrpSpPr>
              <p:grpSpPr bwMode="auto">
                <a:xfrm>
                  <a:off x="1200" y="672"/>
                  <a:ext cx="672" cy="144"/>
                  <a:chOff x="1296" y="1680"/>
                  <a:chExt cx="672" cy="144"/>
                </a:xfrm>
              </p:grpSpPr>
              <p:sp>
                <p:nvSpPr>
                  <p:cNvPr id="17602" name="Line 79"/>
                  <p:cNvSpPr>
                    <a:spLocks noChangeShapeType="1"/>
                  </p:cNvSpPr>
                  <p:nvPr/>
                </p:nvSpPr>
                <p:spPr bwMode="auto">
                  <a:xfrm flipV="1">
                    <a:off x="1296" y="1680"/>
                    <a:ext cx="0" cy="144"/>
                  </a:xfrm>
                  <a:prstGeom prst="line">
                    <a:avLst/>
                  </a:prstGeom>
                  <a:noFill/>
                  <a:ln w="19050">
                    <a:solidFill>
                      <a:schemeClr val="tx2"/>
                    </a:solidFill>
                    <a:round/>
                  </a:ln>
                </p:spPr>
                <p:txBody>
                  <a:bodyPr/>
                  <a:lstStyle/>
                  <a:p>
                    <a:endParaRPr lang="zh-CN" altLang="en-US"/>
                  </a:p>
                </p:txBody>
              </p:sp>
              <p:sp>
                <p:nvSpPr>
                  <p:cNvPr id="17603" name="Line 80"/>
                  <p:cNvSpPr>
                    <a:spLocks noChangeShapeType="1"/>
                  </p:cNvSpPr>
                  <p:nvPr/>
                </p:nvSpPr>
                <p:spPr bwMode="auto">
                  <a:xfrm>
                    <a:off x="1296" y="1680"/>
                    <a:ext cx="336" cy="0"/>
                  </a:xfrm>
                  <a:prstGeom prst="line">
                    <a:avLst/>
                  </a:prstGeom>
                  <a:noFill/>
                  <a:ln w="19050">
                    <a:solidFill>
                      <a:schemeClr val="tx2"/>
                    </a:solidFill>
                    <a:round/>
                  </a:ln>
                </p:spPr>
                <p:txBody>
                  <a:bodyPr/>
                  <a:lstStyle/>
                  <a:p>
                    <a:endParaRPr lang="zh-CN" altLang="en-US"/>
                  </a:p>
                </p:txBody>
              </p:sp>
              <p:sp>
                <p:nvSpPr>
                  <p:cNvPr id="17604" name="Line 81"/>
                  <p:cNvSpPr>
                    <a:spLocks noChangeShapeType="1"/>
                  </p:cNvSpPr>
                  <p:nvPr/>
                </p:nvSpPr>
                <p:spPr bwMode="auto">
                  <a:xfrm>
                    <a:off x="1632" y="1680"/>
                    <a:ext cx="0" cy="144"/>
                  </a:xfrm>
                  <a:prstGeom prst="line">
                    <a:avLst/>
                  </a:prstGeom>
                  <a:noFill/>
                  <a:ln w="19050">
                    <a:solidFill>
                      <a:schemeClr val="tx2"/>
                    </a:solidFill>
                    <a:round/>
                  </a:ln>
                </p:spPr>
                <p:txBody>
                  <a:bodyPr/>
                  <a:lstStyle/>
                  <a:p>
                    <a:endParaRPr lang="zh-CN" altLang="en-US"/>
                  </a:p>
                </p:txBody>
              </p:sp>
              <p:sp>
                <p:nvSpPr>
                  <p:cNvPr id="17605" name="Line 82"/>
                  <p:cNvSpPr>
                    <a:spLocks noChangeShapeType="1"/>
                  </p:cNvSpPr>
                  <p:nvPr/>
                </p:nvSpPr>
                <p:spPr bwMode="auto">
                  <a:xfrm>
                    <a:off x="1632" y="1824"/>
                    <a:ext cx="336" cy="0"/>
                  </a:xfrm>
                  <a:prstGeom prst="line">
                    <a:avLst/>
                  </a:prstGeom>
                  <a:noFill/>
                  <a:ln w="19050">
                    <a:solidFill>
                      <a:schemeClr val="tx2"/>
                    </a:solidFill>
                    <a:round/>
                  </a:ln>
                </p:spPr>
                <p:txBody>
                  <a:bodyPr/>
                  <a:lstStyle/>
                  <a:p>
                    <a:endParaRPr lang="zh-CN" altLang="en-US"/>
                  </a:p>
                </p:txBody>
              </p:sp>
            </p:grpSp>
            <p:grpSp>
              <p:nvGrpSpPr>
                <p:cNvPr id="17573" name="Group 83"/>
                <p:cNvGrpSpPr/>
                <p:nvPr/>
              </p:nvGrpSpPr>
              <p:grpSpPr bwMode="auto">
                <a:xfrm>
                  <a:off x="1872" y="672"/>
                  <a:ext cx="672" cy="144"/>
                  <a:chOff x="1296" y="1680"/>
                  <a:chExt cx="672" cy="144"/>
                </a:xfrm>
              </p:grpSpPr>
              <p:sp>
                <p:nvSpPr>
                  <p:cNvPr id="17598" name="Line 84"/>
                  <p:cNvSpPr>
                    <a:spLocks noChangeShapeType="1"/>
                  </p:cNvSpPr>
                  <p:nvPr/>
                </p:nvSpPr>
                <p:spPr bwMode="auto">
                  <a:xfrm flipV="1">
                    <a:off x="1296" y="1680"/>
                    <a:ext cx="0" cy="144"/>
                  </a:xfrm>
                  <a:prstGeom prst="line">
                    <a:avLst/>
                  </a:prstGeom>
                  <a:noFill/>
                  <a:ln w="19050">
                    <a:solidFill>
                      <a:schemeClr val="tx2"/>
                    </a:solidFill>
                    <a:round/>
                  </a:ln>
                </p:spPr>
                <p:txBody>
                  <a:bodyPr/>
                  <a:lstStyle/>
                  <a:p>
                    <a:endParaRPr lang="zh-CN" altLang="en-US"/>
                  </a:p>
                </p:txBody>
              </p:sp>
              <p:sp>
                <p:nvSpPr>
                  <p:cNvPr id="17599" name="Line 85"/>
                  <p:cNvSpPr>
                    <a:spLocks noChangeShapeType="1"/>
                  </p:cNvSpPr>
                  <p:nvPr/>
                </p:nvSpPr>
                <p:spPr bwMode="auto">
                  <a:xfrm>
                    <a:off x="1296" y="1680"/>
                    <a:ext cx="336" cy="0"/>
                  </a:xfrm>
                  <a:prstGeom prst="line">
                    <a:avLst/>
                  </a:prstGeom>
                  <a:noFill/>
                  <a:ln w="19050">
                    <a:solidFill>
                      <a:schemeClr val="tx2"/>
                    </a:solidFill>
                    <a:round/>
                  </a:ln>
                </p:spPr>
                <p:txBody>
                  <a:bodyPr/>
                  <a:lstStyle/>
                  <a:p>
                    <a:endParaRPr lang="zh-CN" altLang="en-US"/>
                  </a:p>
                </p:txBody>
              </p:sp>
              <p:sp>
                <p:nvSpPr>
                  <p:cNvPr id="17600" name="Line 86"/>
                  <p:cNvSpPr>
                    <a:spLocks noChangeShapeType="1"/>
                  </p:cNvSpPr>
                  <p:nvPr/>
                </p:nvSpPr>
                <p:spPr bwMode="auto">
                  <a:xfrm>
                    <a:off x="1632" y="1680"/>
                    <a:ext cx="0" cy="144"/>
                  </a:xfrm>
                  <a:prstGeom prst="line">
                    <a:avLst/>
                  </a:prstGeom>
                  <a:noFill/>
                  <a:ln w="19050">
                    <a:solidFill>
                      <a:schemeClr val="tx2"/>
                    </a:solidFill>
                    <a:round/>
                  </a:ln>
                </p:spPr>
                <p:txBody>
                  <a:bodyPr/>
                  <a:lstStyle/>
                  <a:p>
                    <a:endParaRPr lang="zh-CN" altLang="en-US"/>
                  </a:p>
                </p:txBody>
              </p:sp>
              <p:sp>
                <p:nvSpPr>
                  <p:cNvPr id="17601" name="Line 87"/>
                  <p:cNvSpPr>
                    <a:spLocks noChangeShapeType="1"/>
                  </p:cNvSpPr>
                  <p:nvPr/>
                </p:nvSpPr>
                <p:spPr bwMode="auto">
                  <a:xfrm>
                    <a:off x="1632" y="1824"/>
                    <a:ext cx="336" cy="0"/>
                  </a:xfrm>
                  <a:prstGeom prst="line">
                    <a:avLst/>
                  </a:prstGeom>
                  <a:noFill/>
                  <a:ln w="19050">
                    <a:solidFill>
                      <a:schemeClr val="tx2"/>
                    </a:solidFill>
                    <a:round/>
                  </a:ln>
                </p:spPr>
                <p:txBody>
                  <a:bodyPr/>
                  <a:lstStyle/>
                  <a:p>
                    <a:endParaRPr lang="zh-CN" altLang="en-US"/>
                  </a:p>
                </p:txBody>
              </p:sp>
            </p:grpSp>
            <p:grpSp>
              <p:nvGrpSpPr>
                <p:cNvPr id="17574" name="Group 88"/>
                <p:cNvGrpSpPr/>
                <p:nvPr/>
              </p:nvGrpSpPr>
              <p:grpSpPr bwMode="auto">
                <a:xfrm>
                  <a:off x="2544" y="672"/>
                  <a:ext cx="672" cy="144"/>
                  <a:chOff x="1296" y="1680"/>
                  <a:chExt cx="672" cy="144"/>
                </a:xfrm>
              </p:grpSpPr>
              <p:sp>
                <p:nvSpPr>
                  <p:cNvPr id="17594" name="Line 89"/>
                  <p:cNvSpPr>
                    <a:spLocks noChangeShapeType="1"/>
                  </p:cNvSpPr>
                  <p:nvPr/>
                </p:nvSpPr>
                <p:spPr bwMode="auto">
                  <a:xfrm flipV="1">
                    <a:off x="1296" y="1680"/>
                    <a:ext cx="0" cy="144"/>
                  </a:xfrm>
                  <a:prstGeom prst="line">
                    <a:avLst/>
                  </a:prstGeom>
                  <a:noFill/>
                  <a:ln w="19050">
                    <a:solidFill>
                      <a:schemeClr val="tx2"/>
                    </a:solidFill>
                    <a:round/>
                  </a:ln>
                </p:spPr>
                <p:txBody>
                  <a:bodyPr/>
                  <a:lstStyle/>
                  <a:p>
                    <a:endParaRPr lang="zh-CN" altLang="en-US"/>
                  </a:p>
                </p:txBody>
              </p:sp>
              <p:sp>
                <p:nvSpPr>
                  <p:cNvPr id="17595" name="Line 90"/>
                  <p:cNvSpPr>
                    <a:spLocks noChangeShapeType="1"/>
                  </p:cNvSpPr>
                  <p:nvPr/>
                </p:nvSpPr>
                <p:spPr bwMode="auto">
                  <a:xfrm>
                    <a:off x="1296" y="1680"/>
                    <a:ext cx="336" cy="0"/>
                  </a:xfrm>
                  <a:prstGeom prst="line">
                    <a:avLst/>
                  </a:prstGeom>
                  <a:noFill/>
                  <a:ln w="19050">
                    <a:solidFill>
                      <a:schemeClr val="tx2"/>
                    </a:solidFill>
                    <a:round/>
                  </a:ln>
                </p:spPr>
                <p:txBody>
                  <a:bodyPr/>
                  <a:lstStyle/>
                  <a:p>
                    <a:endParaRPr lang="zh-CN" altLang="en-US"/>
                  </a:p>
                </p:txBody>
              </p:sp>
              <p:sp>
                <p:nvSpPr>
                  <p:cNvPr id="17596" name="Line 91"/>
                  <p:cNvSpPr>
                    <a:spLocks noChangeShapeType="1"/>
                  </p:cNvSpPr>
                  <p:nvPr/>
                </p:nvSpPr>
                <p:spPr bwMode="auto">
                  <a:xfrm>
                    <a:off x="1632" y="1680"/>
                    <a:ext cx="0" cy="144"/>
                  </a:xfrm>
                  <a:prstGeom prst="line">
                    <a:avLst/>
                  </a:prstGeom>
                  <a:noFill/>
                  <a:ln w="19050">
                    <a:solidFill>
                      <a:schemeClr val="tx2"/>
                    </a:solidFill>
                    <a:round/>
                  </a:ln>
                </p:spPr>
                <p:txBody>
                  <a:bodyPr/>
                  <a:lstStyle/>
                  <a:p>
                    <a:endParaRPr lang="zh-CN" altLang="en-US"/>
                  </a:p>
                </p:txBody>
              </p:sp>
              <p:sp>
                <p:nvSpPr>
                  <p:cNvPr id="17597" name="Line 92"/>
                  <p:cNvSpPr>
                    <a:spLocks noChangeShapeType="1"/>
                  </p:cNvSpPr>
                  <p:nvPr/>
                </p:nvSpPr>
                <p:spPr bwMode="auto">
                  <a:xfrm>
                    <a:off x="1632" y="1824"/>
                    <a:ext cx="336" cy="0"/>
                  </a:xfrm>
                  <a:prstGeom prst="line">
                    <a:avLst/>
                  </a:prstGeom>
                  <a:noFill/>
                  <a:ln w="19050">
                    <a:solidFill>
                      <a:schemeClr val="tx2"/>
                    </a:solidFill>
                    <a:round/>
                  </a:ln>
                </p:spPr>
                <p:txBody>
                  <a:bodyPr/>
                  <a:lstStyle/>
                  <a:p>
                    <a:endParaRPr lang="zh-CN" altLang="en-US"/>
                  </a:p>
                </p:txBody>
              </p:sp>
            </p:grpSp>
            <p:grpSp>
              <p:nvGrpSpPr>
                <p:cNvPr id="17575" name="Group 168"/>
                <p:cNvGrpSpPr/>
                <p:nvPr/>
              </p:nvGrpSpPr>
              <p:grpSpPr bwMode="auto">
                <a:xfrm>
                  <a:off x="3216" y="672"/>
                  <a:ext cx="672" cy="144"/>
                  <a:chOff x="1296" y="1680"/>
                  <a:chExt cx="672" cy="144"/>
                </a:xfrm>
              </p:grpSpPr>
              <p:sp>
                <p:nvSpPr>
                  <p:cNvPr id="17590" name="Line 169"/>
                  <p:cNvSpPr>
                    <a:spLocks noChangeShapeType="1"/>
                  </p:cNvSpPr>
                  <p:nvPr/>
                </p:nvSpPr>
                <p:spPr bwMode="auto">
                  <a:xfrm flipV="1">
                    <a:off x="1296" y="1680"/>
                    <a:ext cx="0" cy="144"/>
                  </a:xfrm>
                  <a:prstGeom prst="line">
                    <a:avLst/>
                  </a:prstGeom>
                  <a:noFill/>
                  <a:ln w="19050">
                    <a:solidFill>
                      <a:schemeClr val="tx2"/>
                    </a:solidFill>
                    <a:round/>
                  </a:ln>
                </p:spPr>
                <p:txBody>
                  <a:bodyPr/>
                  <a:lstStyle/>
                  <a:p>
                    <a:endParaRPr lang="zh-CN" altLang="en-US"/>
                  </a:p>
                </p:txBody>
              </p:sp>
              <p:sp>
                <p:nvSpPr>
                  <p:cNvPr id="17591" name="Line 170"/>
                  <p:cNvSpPr>
                    <a:spLocks noChangeShapeType="1"/>
                  </p:cNvSpPr>
                  <p:nvPr/>
                </p:nvSpPr>
                <p:spPr bwMode="auto">
                  <a:xfrm>
                    <a:off x="1296" y="1680"/>
                    <a:ext cx="336" cy="0"/>
                  </a:xfrm>
                  <a:prstGeom prst="line">
                    <a:avLst/>
                  </a:prstGeom>
                  <a:noFill/>
                  <a:ln w="19050">
                    <a:solidFill>
                      <a:schemeClr val="tx2"/>
                    </a:solidFill>
                    <a:round/>
                  </a:ln>
                </p:spPr>
                <p:txBody>
                  <a:bodyPr/>
                  <a:lstStyle/>
                  <a:p>
                    <a:endParaRPr lang="zh-CN" altLang="en-US"/>
                  </a:p>
                </p:txBody>
              </p:sp>
              <p:sp>
                <p:nvSpPr>
                  <p:cNvPr id="17592" name="Line 171"/>
                  <p:cNvSpPr>
                    <a:spLocks noChangeShapeType="1"/>
                  </p:cNvSpPr>
                  <p:nvPr/>
                </p:nvSpPr>
                <p:spPr bwMode="auto">
                  <a:xfrm>
                    <a:off x="1632" y="1680"/>
                    <a:ext cx="0" cy="144"/>
                  </a:xfrm>
                  <a:prstGeom prst="line">
                    <a:avLst/>
                  </a:prstGeom>
                  <a:noFill/>
                  <a:ln w="19050">
                    <a:solidFill>
                      <a:schemeClr val="tx2"/>
                    </a:solidFill>
                    <a:round/>
                  </a:ln>
                </p:spPr>
                <p:txBody>
                  <a:bodyPr/>
                  <a:lstStyle/>
                  <a:p>
                    <a:endParaRPr lang="zh-CN" altLang="en-US"/>
                  </a:p>
                </p:txBody>
              </p:sp>
              <p:sp>
                <p:nvSpPr>
                  <p:cNvPr id="17593" name="Line 172"/>
                  <p:cNvSpPr>
                    <a:spLocks noChangeShapeType="1"/>
                  </p:cNvSpPr>
                  <p:nvPr/>
                </p:nvSpPr>
                <p:spPr bwMode="auto">
                  <a:xfrm>
                    <a:off x="1632" y="1824"/>
                    <a:ext cx="336" cy="0"/>
                  </a:xfrm>
                  <a:prstGeom prst="line">
                    <a:avLst/>
                  </a:prstGeom>
                  <a:noFill/>
                  <a:ln w="19050">
                    <a:solidFill>
                      <a:schemeClr val="tx2"/>
                    </a:solidFill>
                    <a:round/>
                  </a:ln>
                </p:spPr>
                <p:txBody>
                  <a:bodyPr/>
                  <a:lstStyle/>
                  <a:p>
                    <a:endParaRPr lang="zh-CN" altLang="en-US"/>
                  </a:p>
                </p:txBody>
              </p:sp>
            </p:grpSp>
            <p:grpSp>
              <p:nvGrpSpPr>
                <p:cNvPr id="17576" name="Group 173"/>
                <p:cNvGrpSpPr/>
                <p:nvPr/>
              </p:nvGrpSpPr>
              <p:grpSpPr bwMode="auto">
                <a:xfrm>
                  <a:off x="3888" y="672"/>
                  <a:ext cx="672" cy="144"/>
                  <a:chOff x="1296" y="1680"/>
                  <a:chExt cx="672" cy="144"/>
                </a:xfrm>
              </p:grpSpPr>
              <p:sp>
                <p:nvSpPr>
                  <p:cNvPr id="17586" name="Line 174"/>
                  <p:cNvSpPr>
                    <a:spLocks noChangeShapeType="1"/>
                  </p:cNvSpPr>
                  <p:nvPr/>
                </p:nvSpPr>
                <p:spPr bwMode="auto">
                  <a:xfrm flipV="1">
                    <a:off x="1296" y="1680"/>
                    <a:ext cx="0" cy="144"/>
                  </a:xfrm>
                  <a:prstGeom prst="line">
                    <a:avLst/>
                  </a:prstGeom>
                  <a:noFill/>
                  <a:ln w="19050">
                    <a:solidFill>
                      <a:schemeClr val="tx2"/>
                    </a:solidFill>
                    <a:round/>
                  </a:ln>
                </p:spPr>
                <p:txBody>
                  <a:bodyPr/>
                  <a:lstStyle/>
                  <a:p>
                    <a:endParaRPr lang="zh-CN" altLang="en-US"/>
                  </a:p>
                </p:txBody>
              </p:sp>
              <p:sp>
                <p:nvSpPr>
                  <p:cNvPr id="17587" name="Line 175"/>
                  <p:cNvSpPr>
                    <a:spLocks noChangeShapeType="1"/>
                  </p:cNvSpPr>
                  <p:nvPr/>
                </p:nvSpPr>
                <p:spPr bwMode="auto">
                  <a:xfrm>
                    <a:off x="1296" y="1680"/>
                    <a:ext cx="336" cy="0"/>
                  </a:xfrm>
                  <a:prstGeom prst="line">
                    <a:avLst/>
                  </a:prstGeom>
                  <a:noFill/>
                  <a:ln w="19050">
                    <a:solidFill>
                      <a:schemeClr val="tx2"/>
                    </a:solidFill>
                    <a:round/>
                  </a:ln>
                </p:spPr>
                <p:txBody>
                  <a:bodyPr/>
                  <a:lstStyle/>
                  <a:p>
                    <a:endParaRPr lang="zh-CN" altLang="en-US"/>
                  </a:p>
                </p:txBody>
              </p:sp>
              <p:sp>
                <p:nvSpPr>
                  <p:cNvPr id="17588" name="Line 176"/>
                  <p:cNvSpPr>
                    <a:spLocks noChangeShapeType="1"/>
                  </p:cNvSpPr>
                  <p:nvPr/>
                </p:nvSpPr>
                <p:spPr bwMode="auto">
                  <a:xfrm>
                    <a:off x="1632" y="1680"/>
                    <a:ext cx="0" cy="144"/>
                  </a:xfrm>
                  <a:prstGeom prst="line">
                    <a:avLst/>
                  </a:prstGeom>
                  <a:noFill/>
                  <a:ln w="19050">
                    <a:solidFill>
                      <a:schemeClr val="tx2"/>
                    </a:solidFill>
                    <a:round/>
                  </a:ln>
                </p:spPr>
                <p:txBody>
                  <a:bodyPr/>
                  <a:lstStyle/>
                  <a:p>
                    <a:endParaRPr lang="zh-CN" altLang="en-US"/>
                  </a:p>
                </p:txBody>
              </p:sp>
              <p:sp>
                <p:nvSpPr>
                  <p:cNvPr id="17589" name="Line 177"/>
                  <p:cNvSpPr>
                    <a:spLocks noChangeShapeType="1"/>
                  </p:cNvSpPr>
                  <p:nvPr/>
                </p:nvSpPr>
                <p:spPr bwMode="auto">
                  <a:xfrm>
                    <a:off x="1632" y="1824"/>
                    <a:ext cx="336" cy="0"/>
                  </a:xfrm>
                  <a:prstGeom prst="line">
                    <a:avLst/>
                  </a:prstGeom>
                  <a:noFill/>
                  <a:ln w="19050">
                    <a:solidFill>
                      <a:schemeClr val="tx2"/>
                    </a:solidFill>
                    <a:round/>
                  </a:ln>
                </p:spPr>
                <p:txBody>
                  <a:bodyPr/>
                  <a:lstStyle/>
                  <a:p>
                    <a:endParaRPr lang="zh-CN" altLang="en-US"/>
                  </a:p>
                </p:txBody>
              </p:sp>
            </p:grpSp>
            <p:grpSp>
              <p:nvGrpSpPr>
                <p:cNvPr id="17577" name="Group 178"/>
                <p:cNvGrpSpPr/>
                <p:nvPr/>
              </p:nvGrpSpPr>
              <p:grpSpPr bwMode="auto">
                <a:xfrm>
                  <a:off x="4560" y="672"/>
                  <a:ext cx="672" cy="144"/>
                  <a:chOff x="1296" y="1680"/>
                  <a:chExt cx="672" cy="144"/>
                </a:xfrm>
              </p:grpSpPr>
              <p:sp>
                <p:nvSpPr>
                  <p:cNvPr id="17582" name="Line 179"/>
                  <p:cNvSpPr>
                    <a:spLocks noChangeShapeType="1"/>
                  </p:cNvSpPr>
                  <p:nvPr/>
                </p:nvSpPr>
                <p:spPr bwMode="auto">
                  <a:xfrm flipV="1">
                    <a:off x="1296" y="1680"/>
                    <a:ext cx="0" cy="144"/>
                  </a:xfrm>
                  <a:prstGeom prst="line">
                    <a:avLst/>
                  </a:prstGeom>
                  <a:noFill/>
                  <a:ln w="19050">
                    <a:solidFill>
                      <a:schemeClr val="tx2"/>
                    </a:solidFill>
                    <a:round/>
                  </a:ln>
                </p:spPr>
                <p:txBody>
                  <a:bodyPr/>
                  <a:lstStyle/>
                  <a:p>
                    <a:endParaRPr lang="zh-CN" altLang="en-US"/>
                  </a:p>
                </p:txBody>
              </p:sp>
              <p:sp>
                <p:nvSpPr>
                  <p:cNvPr id="17583" name="Line 180"/>
                  <p:cNvSpPr>
                    <a:spLocks noChangeShapeType="1"/>
                  </p:cNvSpPr>
                  <p:nvPr/>
                </p:nvSpPr>
                <p:spPr bwMode="auto">
                  <a:xfrm>
                    <a:off x="1296" y="1680"/>
                    <a:ext cx="336" cy="0"/>
                  </a:xfrm>
                  <a:prstGeom prst="line">
                    <a:avLst/>
                  </a:prstGeom>
                  <a:noFill/>
                  <a:ln w="19050">
                    <a:solidFill>
                      <a:schemeClr val="tx2"/>
                    </a:solidFill>
                    <a:round/>
                  </a:ln>
                </p:spPr>
                <p:txBody>
                  <a:bodyPr/>
                  <a:lstStyle/>
                  <a:p>
                    <a:endParaRPr lang="zh-CN" altLang="en-US"/>
                  </a:p>
                </p:txBody>
              </p:sp>
              <p:sp>
                <p:nvSpPr>
                  <p:cNvPr id="17584" name="Line 181"/>
                  <p:cNvSpPr>
                    <a:spLocks noChangeShapeType="1"/>
                  </p:cNvSpPr>
                  <p:nvPr/>
                </p:nvSpPr>
                <p:spPr bwMode="auto">
                  <a:xfrm>
                    <a:off x="1632" y="1680"/>
                    <a:ext cx="0" cy="144"/>
                  </a:xfrm>
                  <a:prstGeom prst="line">
                    <a:avLst/>
                  </a:prstGeom>
                  <a:noFill/>
                  <a:ln w="19050">
                    <a:solidFill>
                      <a:schemeClr val="tx2"/>
                    </a:solidFill>
                    <a:round/>
                  </a:ln>
                </p:spPr>
                <p:txBody>
                  <a:bodyPr/>
                  <a:lstStyle/>
                  <a:p>
                    <a:endParaRPr lang="zh-CN" altLang="en-US"/>
                  </a:p>
                </p:txBody>
              </p:sp>
              <p:sp>
                <p:nvSpPr>
                  <p:cNvPr id="17585" name="Line 182"/>
                  <p:cNvSpPr>
                    <a:spLocks noChangeShapeType="1"/>
                  </p:cNvSpPr>
                  <p:nvPr/>
                </p:nvSpPr>
                <p:spPr bwMode="auto">
                  <a:xfrm>
                    <a:off x="1632" y="1824"/>
                    <a:ext cx="336" cy="0"/>
                  </a:xfrm>
                  <a:prstGeom prst="line">
                    <a:avLst/>
                  </a:prstGeom>
                  <a:noFill/>
                  <a:ln w="19050">
                    <a:solidFill>
                      <a:schemeClr val="tx2"/>
                    </a:solidFill>
                    <a:round/>
                  </a:ln>
                </p:spPr>
                <p:txBody>
                  <a:bodyPr/>
                  <a:lstStyle/>
                  <a:p>
                    <a:endParaRPr lang="zh-CN" altLang="en-US"/>
                  </a:p>
                </p:txBody>
              </p:sp>
            </p:grpSp>
            <p:sp>
              <p:nvSpPr>
                <p:cNvPr id="17578" name="Line 184"/>
                <p:cNvSpPr>
                  <a:spLocks noChangeShapeType="1"/>
                </p:cNvSpPr>
                <p:nvPr/>
              </p:nvSpPr>
              <p:spPr bwMode="auto">
                <a:xfrm flipV="1">
                  <a:off x="5232" y="672"/>
                  <a:ext cx="0" cy="144"/>
                </a:xfrm>
                <a:prstGeom prst="line">
                  <a:avLst/>
                </a:prstGeom>
                <a:noFill/>
                <a:ln w="19050">
                  <a:solidFill>
                    <a:schemeClr val="tx2"/>
                  </a:solidFill>
                  <a:round/>
                </a:ln>
              </p:spPr>
              <p:txBody>
                <a:bodyPr/>
                <a:lstStyle/>
                <a:p>
                  <a:endParaRPr lang="zh-CN" altLang="en-US"/>
                </a:p>
              </p:txBody>
            </p:sp>
            <p:sp>
              <p:nvSpPr>
                <p:cNvPr id="17579" name="Line 185"/>
                <p:cNvSpPr>
                  <a:spLocks noChangeShapeType="1"/>
                </p:cNvSpPr>
                <p:nvPr/>
              </p:nvSpPr>
              <p:spPr bwMode="auto">
                <a:xfrm>
                  <a:off x="5232" y="672"/>
                  <a:ext cx="336" cy="0"/>
                </a:xfrm>
                <a:prstGeom prst="line">
                  <a:avLst/>
                </a:prstGeom>
                <a:noFill/>
                <a:ln w="19050">
                  <a:solidFill>
                    <a:schemeClr val="tx2"/>
                  </a:solidFill>
                  <a:round/>
                </a:ln>
              </p:spPr>
              <p:txBody>
                <a:bodyPr/>
                <a:lstStyle/>
                <a:p>
                  <a:endParaRPr lang="zh-CN" altLang="en-US"/>
                </a:p>
              </p:txBody>
            </p:sp>
            <p:sp>
              <p:nvSpPr>
                <p:cNvPr id="17580" name="Line 186"/>
                <p:cNvSpPr>
                  <a:spLocks noChangeShapeType="1"/>
                </p:cNvSpPr>
                <p:nvPr/>
              </p:nvSpPr>
              <p:spPr bwMode="auto">
                <a:xfrm>
                  <a:off x="5568" y="672"/>
                  <a:ext cx="0" cy="144"/>
                </a:xfrm>
                <a:prstGeom prst="line">
                  <a:avLst/>
                </a:prstGeom>
                <a:noFill/>
                <a:ln w="19050">
                  <a:solidFill>
                    <a:schemeClr val="tx2"/>
                  </a:solidFill>
                  <a:round/>
                </a:ln>
              </p:spPr>
              <p:txBody>
                <a:bodyPr/>
                <a:lstStyle/>
                <a:p>
                  <a:endParaRPr lang="zh-CN" altLang="en-US"/>
                </a:p>
              </p:txBody>
            </p:sp>
            <p:sp>
              <p:nvSpPr>
                <p:cNvPr id="17581" name="Line 187"/>
                <p:cNvSpPr>
                  <a:spLocks noChangeShapeType="1"/>
                </p:cNvSpPr>
                <p:nvPr/>
              </p:nvSpPr>
              <p:spPr bwMode="auto">
                <a:xfrm>
                  <a:off x="5568" y="816"/>
                  <a:ext cx="125" cy="0"/>
                </a:xfrm>
                <a:prstGeom prst="line">
                  <a:avLst/>
                </a:prstGeom>
                <a:noFill/>
                <a:ln w="19050">
                  <a:solidFill>
                    <a:schemeClr val="tx2"/>
                  </a:solidFill>
                  <a:round/>
                </a:ln>
              </p:spPr>
              <p:txBody>
                <a:bodyPr/>
                <a:lstStyle/>
                <a:p>
                  <a:endParaRPr lang="zh-CN" altLang="en-US"/>
                </a:p>
              </p:txBody>
            </p:sp>
          </p:grpSp>
          <p:grpSp>
            <p:nvGrpSpPr>
              <p:cNvPr id="17518" name="Group 213"/>
              <p:cNvGrpSpPr/>
              <p:nvPr/>
            </p:nvGrpSpPr>
            <p:grpSpPr bwMode="auto">
              <a:xfrm>
                <a:off x="528" y="528"/>
                <a:ext cx="5040" cy="1152"/>
                <a:chOff x="528" y="528"/>
                <a:chExt cx="5040" cy="1536"/>
              </a:xfrm>
            </p:grpSpPr>
            <p:sp>
              <p:nvSpPr>
                <p:cNvPr id="17554" name="Line 61"/>
                <p:cNvSpPr>
                  <a:spLocks noChangeShapeType="1"/>
                </p:cNvSpPr>
                <p:nvPr/>
              </p:nvSpPr>
              <p:spPr bwMode="auto">
                <a:xfrm>
                  <a:off x="528" y="528"/>
                  <a:ext cx="0" cy="1536"/>
                </a:xfrm>
                <a:prstGeom prst="line">
                  <a:avLst/>
                </a:prstGeom>
                <a:noFill/>
                <a:ln w="9525">
                  <a:solidFill>
                    <a:schemeClr val="tx1"/>
                  </a:solidFill>
                  <a:prstDash val="dash"/>
                  <a:round/>
                </a:ln>
              </p:spPr>
              <p:txBody>
                <a:bodyPr/>
                <a:lstStyle/>
                <a:p>
                  <a:endParaRPr lang="zh-CN" altLang="en-US"/>
                </a:p>
              </p:txBody>
            </p:sp>
            <p:sp>
              <p:nvSpPr>
                <p:cNvPr id="17555" name="Line 62"/>
                <p:cNvSpPr>
                  <a:spLocks noChangeShapeType="1"/>
                </p:cNvSpPr>
                <p:nvPr/>
              </p:nvSpPr>
              <p:spPr bwMode="auto">
                <a:xfrm>
                  <a:off x="864" y="528"/>
                  <a:ext cx="0" cy="1536"/>
                </a:xfrm>
                <a:prstGeom prst="line">
                  <a:avLst/>
                </a:prstGeom>
                <a:noFill/>
                <a:ln w="9525">
                  <a:solidFill>
                    <a:schemeClr val="tx1"/>
                  </a:solidFill>
                  <a:prstDash val="dash"/>
                  <a:round/>
                </a:ln>
              </p:spPr>
              <p:txBody>
                <a:bodyPr/>
                <a:lstStyle/>
                <a:p>
                  <a:endParaRPr lang="zh-CN" altLang="en-US"/>
                </a:p>
              </p:txBody>
            </p:sp>
            <p:sp>
              <p:nvSpPr>
                <p:cNvPr id="17556" name="Line 63"/>
                <p:cNvSpPr>
                  <a:spLocks noChangeShapeType="1"/>
                </p:cNvSpPr>
                <p:nvPr/>
              </p:nvSpPr>
              <p:spPr bwMode="auto">
                <a:xfrm>
                  <a:off x="1200" y="528"/>
                  <a:ext cx="0" cy="1536"/>
                </a:xfrm>
                <a:prstGeom prst="line">
                  <a:avLst/>
                </a:prstGeom>
                <a:noFill/>
                <a:ln w="9525">
                  <a:solidFill>
                    <a:schemeClr val="tx1"/>
                  </a:solidFill>
                  <a:prstDash val="dash"/>
                  <a:round/>
                </a:ln>
              </p:spPr>
              <p:txBody>
                <a:bodyPr/>
                <a:lstStyle/>
                <a:p>
                  <a:endParaRPr lang="zh-CN" altLang="en-US"/>
                </a:p>
              </p:txBody>
            </p:sp>
            <p:sp>
              <p:nvSpPr>
                <p:cNvPr id="17557" name="Line 64"/>
                <p:cNvSpPr>
                  <a:spLocks noChangeShapeType="1"/>
                </p:cNvSpPr>
                <p:nvPr/>
              </p:nvSpPr>
              <p:spPr bwMode="auto">
                <a:xfrm>
                  <a:off x="1872" y="528"/>
                  <a:ext cx="0" cy="1536"/>
                </a:xfrm>
                <a:prstGeom prst="line">
                  <a:avLst/>
                </a:prstGeom>
                <a:noFill/>
                <a:ln w="9525">
                  <a:solidFill>
                    <a:schemeClr val="tx1"/>
                  </a:solidFill>
                  <a:prstDash val="dash"/>
                  <a:round/>
                </a:ln>
              </p:spPr>
              <p:txBody>
                <a:bodyPr/>
                <a:lstStyle/>
                <a:p>
                  <a:endParaRPr lang="zh-CN" altLang="en-US"/>
                </a:p>
              </p:txBody>
            </p:sp>
            <p:sp>
              <p:nvSpPr>
                <p:cNvPr id="17558" name="Line 65"/>
                <p:cNvSpPr>
                  <a:spLocks noChangeShapeType="1"/>
                </p:cNvSpPr>
                <p:nvPr/>
              </p:nvSpPr>
              <p:spPr bwMode="auto">
                <a:xfrm>
                  <a:off x="2208" y="528"/>
                  <a:ext cx="0" cy="1536"/>
                </a:xfrm>
                <a:prstGeom prst="line">
                  <a:avLst/>
                </a:prstGeom>
                <a:noFill/>
                <a:ln w="9525">
                  <a:solidFill>
                    <a:schemeClr val="tx1"/>
                  </a:solidFill>
                  <a:prstDash val="dash"/>
                  <a:round/>
                </a:ln>
              </p:spPr>
              <p:txBody>
                <a:bodyPr/>
                <a:lstStyle/>
                <a:p>
                  <a:endParaRPr lang="zh-CN" altLang="en-US"/>
                </a:p>
              </p:txBody>
            </p:sp>
            <p:sp>
              <p:nvSpPr>
                <p:cNvPr id="17559" name="Line 66"/>
                <p:cNvSpPr>
                  <a:spLocks noChangeShapeType="1"/>
                </p:cNvSpPr>
                <p:nvPr/>
              </p:nvSpPr>
              <p:spPr bwMode="auto">
                <a:xfrm>
                  <a:off x="2544" y="528"/>
                  <a:ext cx="0" cy="1536"/>
                </a:xfrm>
                <a:prstGeom prst="line">
                  <a:avLst/>
                </a:prstGeom>
                <a:noFill/>
                <a:ln w="9525">
                  <a:solidFill>
                    <a:schemeClr val="tx1"/>
                  </a:solidFill>
                  <a:prstDash val="dash"/>
                  <a:round/>
                </a:ln>
              </p:spPr>
              <p:txBody>
                <a:bodyPr/>
                <a:lstStyle/>
                <a:p>
                  <a:endParaRPr lang="zh-CN" altLang="en-US"/>
                </a:p>
              </p:txBody>
            </p:sp>
            <p:sp>
              <p:nvSpPr>
                <p:cNvPr id="17560" name="Line 67"/>
                <p:cNvSpPr>
                  <a:spLocks noChangeShapeType="1"/>
                </p:cNvSpPr>
                <p:nvPr/>
              </p:nvSpPr>
              <p:spPr bwMode="auto">
                <a:xfrm>
                  <a:off x="2880" y="528"/>
                  <a:ext cx="0" cy="1536"/>
                </a:xfrm>
                <a:prstGeom prst="line">
                  <a:avLst/>
                </a:prstGeom>
                <a:noFill/>
                <a:ln w="9525">
                  <a:solidFill>
                    <a:schemeClr val="tx1"/>
                  </a:solidFill>
                  <a:prstDash val="dash"/>
                  <a:round/>
                </a:ln>
              </p:spPr>
              <p:txBody>
                <a:bodyPr/>
                <a:lstStyle/>
                <a:p>
                  <a:endParaRPr lang="zh-CN" altLang="en-US"/>
                </a:p>
              </p:txBody>
            </p:sp>
            <p:sp>
              <p:nvSpPr>
                <p:cNvPr id="17561" name="Line 68"/>
                <p:cNvSpPr>
                  <a:spLocks noChangeShapeType="1"/>
                </p:cNvSpPr>
                <p:nvPr/>
              </p:nvSpPr>
              <p:spPr bwMode="auto">
                <a:xfrm>
                  <a:off x="3216" y="528"/>
                  <a:ext cx="0" cy="1536"/>
                </a:xfrm>
                <a:prstGeom prst="line">
                  <a:avLst/>
                </a:prstGeom>
                <a:noFill/>
                <a:ln w="9525">
                  <a:solidFill>
                    <a:schemeClr val="tx1"/>
                  </a:solidFill>
                  <a:prstDash val="dash"/>
                  <a:round/>
                </a:ln>
              </p:spPr>
              <p:txBody>
                <a:bodyPr/>
                <a:lstStyle/>
                <a:p>
                  <a:endParaRPr lang="zh-CN" altLang="en-US"/>
                </a:p>
              </p:txBody>
            </p:sp>
            <p:sp>
              <p:nvSpPr>
                <p:cNvPr id="17562" name="Line 69"/>
                <p:cNvSpPr>
                  <a:spLocks noChangeShapeType="1"/>
                </p:cNvSpPr>
                <p:nvPr/>
              </p:nvSpPr>
              <p:spPr bwMode="auto">
                <a:xfrm>
                  <a:off x="3552" y="528"/>
                  <a:ext cx="0" cy="1536"/>
                </a:xfrm>
                <a:prstGeom prst="line">
                  <a:avLst/>
                </a:prstGeom>
                <a:noFill/>
                <a:ln w="9525">
                  <a:solidFill>
                    <a:schemeClr val="tx1"/>
                  </a:solidFill>
                  <a:prstDash val="dash"/>
                  <a:round/>
                </a:ln>
              </p:spPr>
              <p:txBody>
                <a:bodyPr/>
                <a:lstStyle/>
                <a:p>
                  <a:endParaRPr lang="zh-CN" altLang="en-US"/>
                </a:p>
              </p:txBody>
            </p:sp>
            <p:sp>
              <p:nvSpPr>
                <p:cNvPr id="17563" name="Line 70"/>
                <p:cNvSpPr>
                  <a:spLocks noChangeShapeType="1"/>
                </p:cNvSpPr>
                <p:nvPr/>
              </p:nvSpPr>
              <p:spPr bwMode="auto">
                <a:xfrm>
                  <a:off x="3888" y="528"/>
                  <a:ext cx="0" cy="1536"/>
                </a:xfrm>
                <a:prstGeom prst="line">
                  <a:avLst/>
                </a:prstGeom>
                <a:noFill/>
                <a:ln w="9525">
                  <a:solidFill>
                    <a:schemeClr val="tx1"/>
                  </a:solidFill>
                  <a:prstDash val="dash"/>
                  <a:round/>
                </a:ln>
              </p:spPr>
              <p:txBody>
                <a:bodyPr/>
                <a:lstStyle/>
                <a:p>
                  <a:endParaRPr lang="zh-CN" altLang="en-US"/>
                </a:p>
              </p:txBody>
            </p:sp>
            <p:sp>
              <p:nvSpPr>
                <p:cNvPr id="17564" name="Line 188"/>
                <p:cNvSpPr>
                  <a:spLocks noChangeShapeType="1"/>
                </p:cNvSpPr>
                <p:nvPr/>
              </p:nvSpPr>
              <p:spPr bwMode="auto">
                <a:xfrm>
                  <a:off x="1536" y="528"/>
                  <a:ext cx="0" cy="1536"/>
                </a:xfrm>
                <a:prstGeom prst="line">
                  <a:avLst/>
                </a:prstGeom>
                <a:noFill/>
                <a:ln w="9525">
                  <a:solidFill>
                    <a:schemeClr val="tx1"/>
                  </a:solidFill>
                  <a:prstDash val="dash"/>
                  <a:round/>
                </a:ln>
              </p:spPr>
              <p:txBody>
                <a:bodyPr/>
                <a:lstStyle/>
                <a:p>
                  <a:endParaRPr lang="zh-CN" altLang="en-US"/>
                </a:p>
              </p:txBody>
            </p:sp>
            <p:sp>
              <p:nvSpPr>
                <p:cNvPr id="17565" name="Line 189"/>
                <p:cNvSpPr>
                  <a:spLocks noChangeShapeType="1"/>
                </p:cNvSpPr>
                <p:nvPr/>
              </p:nvSpPr>
              <p:spPr bwMode="auto">
                <a:xfrm>
                  <a:off x="4224" y="528"/>
                  <a:ext cx="0" cy="1536"/>
                </a:xfrm>
                <a:prstGeom prst="line">
                  <a:avLst/>
                </a:prstGeom>
                <a:noFill/>
                <a:ln w="9525">
                  <a:solidFill>
                    <a:schemeClr val="tx1"/>
                  </a:solidFill>
                  <a:prstDash val="dash"/>
                  <a:round/>
                </a:ln>
              </p:spPr>
              <p:txBody>
                <a:bodyPr/>
                <a:lstStyle/>
                <a:p>
                  <a:endParaRPr lang="zh-CN" altLang="en-US"/>
                </a:p>
              </p:txBody>
            </p:sp>
            <p:sp>
              <p:nvSpPr>
                <p:cNvPr id="17566" name="Line 190"/>
                <p:cNvSpPr>
                  <a:spLocks noChangeShapeType="1"/>
                </p:cNvSpPr>
                <p:nvPr/>
              </p:nvSpPr>
              <p:spPr bwMode="auto">
                <a:xfrm>
                  <a:off x="4560" y="528"/>
                  <a:ext cx="0" cy="1536"/>
                </a:xfrm>
                <a:prstGeom prst="line">
                  <a:avLst/>
                </a:prstGeom>
                <a:noFill/>
                <a:ln w="9525">
                  <a:solidFill>
                    <a:schemeClr val="tx1"/>
                  </a:solidFill>
                  <a:prstDash val="dash"/>
                  <a:round/>
                </a:ln>
              </p:spPr>
              <p:txBody>
                <a:bodyPr/>
                <a:lstStyle/>
                <a:p>
                  <a:endParaRPr lang="zh-CN" altLang="en-US"/>
                </a:p>
              </p:txBody>
            </p:sp>
            <p:sp>
              <p:nvSpPr>
                <p:cNvPr id="17567" name="Line 191"/>
                <p:cNvSpPr>
                  <a:spLocks noChangeShapeType="1"/>
                </p:cNvSpPr>
                <p:nvPr/>
              </p:nvSpPr>
              <p:spPr bwMode="auto">
                <a:xfrm>
                  <a:off x="4896" y="528"/>
                  <a:ext cx="0" cy="1536"/>
                </a:xfrm>
                <a:prstGeom prst="line">
                  <a:avLst/>
                </a:prstGeom>
                <a:noFill/>
                <a:ln w="9525">
                  <a:solidFill>
                    <a:schemeClr val="tx1"/>
                  </a:solidFill>
                  <a:prstDash val="dash"/>
                  <a:round/>
                </a:ln>
              </p:spPr>
              <p:txBody>
                <a:bodyPr/>
                <a:lstStyle/>
                <a:p>
                  <a:endParaRPr lang="zh-CN" altLang="en-US"/>
                </a:p>
              </p:txBody>
            </p:sp>
            <p:sp>
              <p:nvSpPr>
                <p:cNvPr id="17568" name="Line 192"/>
                <p:cNvSpPr>
                  <a:spLocks noChangeShapeType="1"/>
                </p:cNvSpPr>
                <p:nvPr/>
              </p:nvSpPr>
              <p:spPr bwMode="auto">
                <a:xfrm>
                  <a:off x="5232" y="528"/>
                  <a:ext cx="0" cy="1536"/>
                </a:xfrm>
                <a:prstGeom prst="line">
                  <a:avLst/>
                </a:prstGeom>
                <a:noFill/>
                <a:ln w="9525">
                  <a:solidFill>
                    <a:schemeClr val="tx1"/>
                  </a:solidFill>
                  <a:prstDash val="dash"/>
                  <a:round/>
                </a:ln>
              </p:spPr>
              <p:txBody>
                <a:bodyPr/>
                <a:lstStyle/>
                <a:p>
                  <a:endParaRPr lang="zh-CN" altLang="en-US"/>
                </a:p>
              </p:txBody>
            </p:sp>
            <p:sp>
              <p:nvSpPr>
                <p:cNvPr id="17569" name="Line 193"/>
                <p:cNvSpPr>
                  <a:spLocks noChangeShapeType="1"/>
                </p:cNvSpPr>
                <p:nvPr/>
              </p:nvSpPr>
              <p:spPr bwMode="auto">
                <a:xfrm>
                  <a:off x="5568" y="528"/>
                  <a:ext cx="0" cy="1536"/>
                </a:xfrm>
                <a:prstGeom prst="line">
                  <a:avLst/>
                </a:prstGeom>
                <a:noFill/>
                <a:ln w="9525">
                  <a:solidFill>
                    <a:schemeClr val="tx1"/>
                  </a:solidFill>
                  <a:prstDash val="dash"/>
                  <a:round/>
                </a:ln>
              </p:spPr>
              <p:txBody>
                <a:bodyPr/>
                <a:lstStyle/>
                <a:p>
                  <a:endParaRPr lang="zh-CN" altLang="en-US"/>
                </a:p>
              </p:txBody>
            </p:sp>
          </p:grpSp>
          <p:grpSp>
            <p:nvGrpSpPr>
              <p:cNvPr id="17519" name="Group 210"/>
              <p:cNvGrpSpPr/>
              <p:nvPr/>
            </p:nvGrpSpPr>
            <p:grpSpPr bwMode="auto">
              <a:xfrm>
                <a:off x="192" y="960"/>
                <a:ext cx="5501" cy="144"/>
                <a:chOff x="192" y="960"/>
                <a:chExt cx="5501" cy="144"/>
              </a:xfrm>
            </p:grpSpPr>
            <p:sp>
              <p:nvSpPr>
                <p:cNvPr id="17537" name="Line 98"/>
                <p:cNvSpPr>
                  <a:spLocks noChangeShapeType="1"/>
                </p:cNvSpPr>
                <p:nvPr/>
              </p:nvSpPr>
              <p:spPr bwMode="auto">
                <a:xfrm>
                  <a:off x="192" y="1104"/>
                  <a:ext cx="672" cy="0"/>
                </a:xfrm>
                <a:prstGeom prst="line">
                  <a:avLst/>
                </a:prstGeom>
                <a:noFill/>
                <a:ln w="19050">
                  <a:solidFill>
                    <a:schemeClr val="tx2"/>
                  </a:solidFill>
                  <a:round/>
                </a:ln>
              </p:spPr>
              <p:txBody>
                <a:bodyPr/>
                <a:lstStyle/>
                <a:p>
                  <a:endParaRPr lang="zh-CN" altLang="en-US"/>
                </a:p>
              </p:txBody>
            </p:sp>
            <p:sp>
              <p:nvSpPr>
                <p:cNvPr id="17538" name="Line 99"/>
                <p:cNvSpPr>
                  <a:spLocks noChangeShapeType="1"/>
                </p:cNvSpPr>
                <p:nvPr/>
              </p:nvSpPr>
              <p:spPr bwMode="auto">
                <a:xfrm flipV="1">
                  <a:off x="864" y="960"/>
                  <a:ext cx="0" cy="144"/>
                </a:xfrm>
                <a:prstGeom prst="line">
                  <a:avLst/>
                </a:prstGeom>
                <a:noFill/>
                <a:ln w="28575">
                  <a:solidFill>
                    <a:srgbClr val="FF0000"/>
                  </a:solidFill>
                  <a:round/>
                </a:ln>
              </p:spPr>
              <p:txBody>
                <a:bodyPr/>
                <a:lstStyle/>
                <a:p>
                  <a:endParaRPr lang="zh-CN" altLang="en-US"/>
                </a:p>
              </p:txBody>
            </p:sp>
            <p:sp>
              <p:nvSpPr>
                <p:cNvPr id="17539" name="Line 100"/>
                <p:cNvSpPr>
                  <a:spLocks noChangeShapeType="1"/>
                </p:cNvSpPr>
                <p:nvPr/>
              </p:nvSpPr>
              <p:spPr bwMode="auto">
                <a:xfrm>
                  <a:off x="864" y="960"/>
                  <a:ext cx="672" cy="0"/>
                </a:xfrm>
                <a:prstGeom prst="line">
                  <a:avLst/>
                </a:prstGeom>
                <a:noFill/>
                <a:ln w="28575">
                  <a:solidFill>
                    <a:srgbClr val="FF0000"/>
                  </a:solidFill>
                  <a:round/>
                </a:ln>
              </p:spPr>
              <p:txBody>
                <a:bodyPr/>
                <a:lstStyle/>
                <a:p>
                  <a:endParaRPr lang="zh-CN" altLang="en-US"/>
                </a:p>
              </p:txBody>
            </p:sp>
            <p:sp>
              <p:nvSpPr>
                <p:cNvPr id="17540" name="Line 101"/>
                <p:cNvSpPr>
                  <a:spLocks noChangeShapeType="1"/>
                </p:cNvSpPr>
                <p:nvPr/>
              </p:nvSpPr>
              <p:spPr bwMode="auto">
                <a:xfrm>
                  <a:off x="1536" y="960"/>
                  <a:ext cx="0" cy="144"/>
                </a:xfrm>
                <a:prstGeom prst="line">
                  <a:avLst/>
                </a:prstGeom>
                <a:noFill/>
                <a:ln w="19050">
                  <a:solidFill>
                    <a:schemeClr val="tx2"/>
                  </a:solidFill>
                  <a:round/>
                </a:ln>
              </p:spPr>
              <p:txBody>
                <a:bodyPr/>
                <a:lstStyle/>
                <a:p>
                  <a:endParaRPr lang="zh-CN" altLang="en-US"/>
                </a:p>
              </p:txBody>
            </p:sp>
            <p:sp>
              <p:nvSpPr>
                <p:cNvPr id="17541" name="Line 102"/>
                <p:cNvSpPr>
                  <a:spLocks noChangeShapeType="1"/>
                </p:cNvSpPr>
                <p:nvPr/>
              </p:nvSpPr>
              <p:spPr bwMode="auto">
                <a:xfrm>
                  <a:off x="1536" y="1104"/>
                  <a:ext cx="672" cy="0"/>
                </a:xfrm>
                <a:prstGeom prst="line">
                  <a:avLst/>
                </a:prstGeom>
                <a:noFill/>
                <a:ln w="19050">
                  <a:solidFill>
                    <a:schemeClr val="tx2"/>
                  </a:solidFill>
                  <a:round/>
                </a:ln>
              </p:spPr>
              <p:txBody>
                <a:bodyPr/>
                <a:lstStyle/>
                <a:p>
                  <a:endParaRPr lang="zh-CN" altLang="en-US"/>
                </a:p>
              </p:txBody>
            </p:sp>
            <p:sp>
              <p:nvSpPr>
                <p:cNvPr id="17542" name="Line 103"/>
                <p:cNvSpPr>
                  <a:spLocks noChangeShapeType="1"/>
                </p:cNvSpPr>
                <p:nvPr/>
              </p:nvSpPr>
              <p:spPr bwMode="auto">
                <a:xfrm flipV="1">
                  <a:off x="2208" y="960"/>
                  <a:ext cx="0" cy="144"/>
                </a:xfrm>
                <a:prstGeom prst="line">
                  <a:avLst/>
                </a:prstGeom>
                <a:noFill/>
                <a:ln w="19050">
                  <a:solidFill>
                    <a:schemeClr val="tx2"/>
                  </a:solidFill>
                  <a:round/>
                </a:ln>
              </p:spPr>
              <p:txBody>
                <a:bodyPr/>
                <a:lstStyle/>
                <a:p>
                  <a:endParaRPr lang="zh-CN" altLang="en-US"/>
                </a:p>
              </p:txBody>
            </p:sp>
            <p:sp>
              <p:nvSpPr>
                <p:cNvPr id="17543" name="Line 104"/>
                <p:cNvSpPr>
                  <a:spLocks noChangeShapeType="1"/>
                </p:cNvSpPr>
                <p:nvPr/>
              </p:nvSpPr>
              <p:spPr bwMode="auto">
                <a:xfrm>
                  <a:off x="2208" y="960"/>
                  <a:ext cx="672" cy="0"/>
                </a:xfrm>
                <a:prstGeom prst="line">
                  <a:avLst/>
                </a:prstGeom>
                <a:noFill/>
                <a:ln w="19050">
                  <a:solidFill>
                    <a:schemeClr val="tx2"/>
                  </a:solidFill>
                  <a:round/>
                </a:ln>
              </p:spPr>
              <p:txBody>
                <a:bodyPr/>
                <a:lstStyle/>
                <a:p>
                  <a:endParaRPr lang="zh-CN" altLang="en-US"/>
                </a:p>
              </p:txBody>
            </p:sp>
            <p:sp>
              <p:nvSpPr>
                <p:cNvPr id="17544" name="Line 105"/>
                <p:cNvSpPr>
                  <a:spLocks noChangeShapeType="1"/>
                </p:cNvSpPr>
                <p:nvPr/>
              </p:nvSpPr>
              <p:spPr bwMode="auto">
                <a:xfrm>
                  <a:off x="2880" y="960"/>
                  <a:ext cx="0" cy="144"/>
                </a:xfrm>
                <a:prstGeom prst="line">
                  <a:avLst/>
                </a:prstGeom>
                <a:noFill/>
                <a:ln w="19050">
                  <a:solidFill>
                    <a:schemeClr val="tx2"/>
                  </a:solidFill>
                  <a:round/>
                </a:ln>
              </p:spPr>
              <p:txBody>
                <a:bodyPr/>
                <a:lstStyle/>
                <a:p>
                  <a:endParaRPr lang="zh-CN" altLang="en-US"/>
                </a:p>
              </p:txBody>
            </p:sp>
            <p:sp>
              <p:nvSpPr>
                <p:cNvPr id="17545" name="Line 106"/>
                <p:cNvSpPr>
                  <a:spLocks noChangeShapeType="1"/>
                </p:cNvSpPr>
                <p:nvPr/>
              </p:nvSpPr>
              <p:spPr bwMode="auto">
                <a:xfrm>
                  <a:off x="2880" y="1104"/>
                  <a:ext cx="672" cy="0"/>
                </a:xfrm>
                <a:prstGeom prst="line">
                  <a:avLst/>
                </a:prstGeom>
                <a:noFill/>
                <a:ln w="19050">
                  <a:solidFill>
                    <a:schemeClr val="tx2"/>
                  </a:solidFill>
                  <a:round/>
                </a:ln>
              </p:spPr>
              <p:txBody>
                <a:bodyPr/>
                <a:lstStyle/>
                <a:p>
                  <a:endParaRPr lang="zh-CN" altLang="en-US"/>
                </a:p>
              </p:txBody>
            </p:sp>
            <p:sp>
              <p:nvSpPr>
                <p:cNvPr id="17546" name="Line 194"/>
                <p:cNvSpPr>
                  <a:spLocks noChangeShapeType="1"/>
                </p:cNvSpPr>
                <p:nvPr/>
              </p:nvSpPr>
              <p:spPr bwMode="auto">
                <a:xfrm>
                  <a:off x="3552" y="960"/>
                  <a:ext cx="0" cy="144"/>
                </a:xfrm>
                <a:prstGeom prst="line">
                  <a:avLst/>
                </a:prstGeom>
                <a:noFill/>
                <a:ln w="19050">
                  <a:solidFill>
                    <a:schemeClr val="tx2"/>
                  </a:solidFill>
                  <a:round/>
                </a:ln>
              </p:spPr>
              <p:txBody>
                <a:bodyPr/>
                <a:lstStyle/>
                <a:p>
                  <a:endParaRPr lang="zh-CN" altLang="en-US"/>
                </a:p>
              </p:txBody>
            </p:sp>
            <p:sp>
              <p:nvSpPr>
                <p:cNvPr id="17547" name="Line 195"/>
                <p:cNvSpPr>
                  <a:spLocks noChangeShapeType="1"/>
                </p:cNvSpPr>
                <p:nvPr/>
              </p:nvSpPr>
              <p:spPr bwMode="auto">
                <a:xfrm>
                  <a:off x="3552" y="960"/>
                  <a:ext cx="672" cy="0"/>
                </a:xfrm>
                <a:prstGeom prst="line">
                  <a:avLst/>
                </a:prstGeom>
                <a:noFill/>
                <a:ln w="19050">
                  <a:solidFill>
                    <a:schemeClr val="tx2"/>
                  </a:solidFill>
                  <a:round/>
                </a:ln>
              </p:spPr>
              <p:txBody>
                <a:bodyPr/>
                <a:lstStyle/>
                <a:p>
                  <a:endParaRPr lang="zh-CN" altLang="en-US"/>
                </a:p>
              </p:txBody>
            </p:sp>
            <p:sp>
              <p:nvSpPr>
                <p:cNvPr id="17548" name="Line 196"/>
                <p:cNvSpPr>
                  <a:spLocks noChangeShapeType="1"/>
                </p:cNvSpPr>
                <p:nvPr/>
              </p:nvSpPr>
              <p:spPr bwMode="auto">
                <a:xfrm>
                  <a:off x="4224" y="1104"/>
                  <a:ext cx="672" cy="0"/>
                </a:xfrm>
                <a:prstGeom prst="line">
                  <a:avLst/>
                </a:prstGeom>
                <a:noFill/>
                <a:ln w="19050">
                  <a:solidFill>
                    <a:schemeClr val="tx2"/>
                  </a:solidFill>
                  <a:round/>
                </a:ln>
              </p:spPr>
              <p:txBody>
                <a:bodyPr/>
                <a:lstStyle/>
                <a:p>
                  <a:endParaRPr lang="zh-CN" altLang="en-US"/>
                </a:p>
              </p:txBody>
            </p:sp>
            <p:sp>
              <p:nvSpPr>
                <p:cNvPr id="17549" name="Line 197"/>
                <p:cNvSpPr>
                  <a:spLocks noChangeShapeType="1"/>
                </p:cNvSpPr>
                <p:nvPr/>
              </p:nvSpPr>
              <p:spPr bwMode="auto">
                <a:xfrm>
                  <a:off x="4896" y="960"/>
                  <a:ext cx="672" cy="0"/>
                </a:xfrm>
                <a:prstGeom prst="line">
                  <a:avLst/>
                </a:prstGeom>
                <a:noFill/>
                <a:ln w="19050">
                  <a:solidFill>
                    <a:schemeClr val="tx2"/>
                  </a:solidFill>
                  <a:round/>
                </a:ln>
              </p:spPr>
              <p:txBody>
                <a:bodyPr/>
                <a:lstStyle/>
                <a:p>
                  <a:endParaRPr lang="zh-CN" altLang="en-US"/>
                </a:p>
              </p:txBody>
            </p:sp>
            <p:sp>
              <p:nvSpPr>
                <p:cNvPr id="17550" name="Line 198"/>
                <p:cNvSpPr>
                  <a:spLocks noChangeShapeType="1"/>
                </p:cNvSpPr>
                <p:nvPr/>
              </p:nvSpPr>
              <p:spPr bwMode="auto">
                <a:xfrm>
                  <a:off x="4224" y="960"/>
                  <a:ext cx="0" cy="144"/>
                </a:xfrm>
                <a:prstGeom prst="line">
                  <a:avLst/>
                </a:prstGeom>
                <a:noFill/>
                <a:ln w="19050">
                  <a:solidFill>
                    <a:schemeClr val="tx2"/>
                  </a:solidFill>
                  <a:round/>
                </a:ln>
              </p:spPr>
              <p:txBody>
                <a:bodyPr/>
                <a:lstStyle/>
                <a:p>
                  <a:endParaRPr lang="zh-CN" altLang="en-US"/>
                </a:p>
              </p:txBody>
            </p:sp>
            <p:sp>
              <p:nvSpPr>
                <p:cNvPr id="17551" name="Line 199"/>
                <p:cNvSpPr>
                  <a:spLocks noChangeShapeType="1"/>
                </p:cNvSpPr>
                <p:nvPr/>
              </p:nvSpPr>
              <p:spPr bwMode="auto">
                <a:xfrm>
                  <a:off x="4896" y="960"/>
                  <a:ext cx="0" cy="144"/>
                </a:xfrm>
                <a:prstGeom prst="line">
                  <a:avLst/>
                </a:prstGeom>
                <a:noFill/>
                <a:ln w="19050">
                  <a:solidFill>
                    <a:schemeClr val="tx2"/>
                  </a:solidFill>
                  <a:round/>
                </a:ln>
              </p:spPr>
              <p:txBody>
                <a:bodyPr/>
                <a:lstStyle/>
                <a:p>
                  <a:endParaRPr lang="zh-CN" altLang="en-US"/>
                </a:p>
              </p:txBody>
            </p:sp>
            <p:sp>
              <p:nvSpPr>
                <p:cNvPr id="17552" name="Line 200"/>
                <p:cNvSpPr>
                  <a:spLocks noChangeShapeType="1"/>
                </p:cNvSpPr>
                <p:nvPr/>
              </p:nvSpPr>
              <p:spPr bwMode="auto">
                <a:xfrm>
                  <a:off x="5568" y="960"/>
                  <a:ext cx="0" cy="144"/>
                </a:xfrm>
                <a:prstGeom prst="line">
                  <a:avLst/>
                </a:prstGeom>
                <a:noFill/>
                <a:ln w="19050">
                  <a:solidFill>
                    <a:schemeClr val="tx2"/>
                  </a:solidFill>
                  <a:round/>
                </a:ln>
              </p:spPr>
              <p:txBody>
                <a:bodyPr/>
                <a:lstStyle/>
                <a:p>
                  <a:endParaRPr lang="zh-CN" altLang="en-US"/>
                </a:p>
              </p:txBody>
            </p:sp>
            <p:sp>
              <p:nvSpPr>
                <p:cNvPr id="17553" name="Line 201"/>
                <p:cNvSpPr>
                  <a:spLocks noChangeShapeType="1"/>
                </p:cNvSpPr>
                <p:nvPr/>
              </p:nvSpPr>
              <p:spPr bwMode="auto">
                <a:xfrm>
                  <a:off x="5568" y="1104"/>
                  <a:ext cx="125" cy="0"/>
                </a:xfrm>
                <a:prstGeom prst="line">
                  <a:avLst/>
                </a:prstGeom>
                <a:noFill/>
                <a:ln w="19050">
                  <a:solidFill>
                    <a:schemeClr val="tx2"/>
                  </a:solidFill>
                  <a:round/>
                </a:ln>
              </p:spPr>
              <p:txBody>
                <a:bodyPr/>
                <a:lstStyle/>
                <a:p>
                  <a:endParaRPr lang="zh-CN" altLang="en-US"/>
                </a:p>
              </p:txBody>
            </p:sp>
          </p:grpSp>
          <p:grpSp>
            <p:nvGrpSpPr>
              <p:cNvPr id="17520" name="Group 209"/>
              <p:cNvGrpSpPr/>
              <p:nvPr/>
            </p:nvGrpSpPr>
            <p:grpSpPr bwMode="auto">
              <a:xfrm>
                <a:off x="192" y="1248"/>
                <a:ext cx="5501" cy="144"/>
                <a:chOff x="192" y="1248"/>
                <a:chExt cx="5501" cy="144"/>
              </a:xfrm>
            </p:grpSpPr>
            <p:sp>
              <p:nvSpPr>
                <p:cNvPr id="17528" name="Line 108"/>
                <p:cNvSpPr>
                  <a:spLocks noChangeShapeType="1"/>
                </p:cNvSpPr>
                <p:nvPr/>
              </p:nvSpPr>
              <p:spPr bwMode="auto">
                <a:xfrm>
                  <a:off x="192" y="1392"/>
                  <a:ext cx="1344" cy="0"/>
                </a:xfrm>
                <a:prstGeom prst="line">
                  <a:avLst/>
                </a:prstGeom>
                <a:noFill/>
                <a:ln w="19050">
                  <a:solidFill>
                    <a:schemeClr val="tx2"/>
                  </a:solidFill>
                  <a:round/>
                </a:ln>
              </p:spPr>
              <p:txBody>
                <a:bodyPr/>
                <a:lstStyle/>
                <a:p>
                  <a:endParaRPr lang="zh-CN" altLang="en-US"/>
                </a:p>
              </p:txBody>
            </p:sp>
            <p:sp>
              <p:nvSpPr>
                <p:cNvPr id="17529" name="Line 109"/>
                <p:cNvSpPr>
                  <a:spLocks noChangeShapeType="1"/>
                </p:cNvSpPr>
                <p:nvPr/>
              </p:nvSpPr>
              <p:spPr bwMode="auto">
                <a:xfrm flipV="1">
                  <a:off x="1536" y="1248"/>
                  <a:ext cx="0" cy="144"/>
                </a:xfrm>
                <a:prstGeom prst="line">
                  <a:avLst/>
                </a:prstGeom>
                <a:noFill/>
                <a:ln w="19050">
                  <a:solidFill>
                    <a:schemeClr val="tx2"/>
                  </a:solidFill>
                  <a:round/>
                </a:ln>
              </p:spPr>
              <p:txBody>
                <a:bodyPr/>
                <a:lstStyle/>
                <a:p>
                  <a:endParaRPr lang="zh-CN" altLang="en-US"/>
                </a:p>
              </p:txBody>
            </p:sp>
            <p:sp>
              <p:nvSpPr>
                <p:cNvPr id="17530" name="Line 110"/>
                <p:cNvSpPr>
                  <a:spLocks noChangeShapeType="1"/>
                </p:cNvSpPr>
                <p:nvPr/>
              </p:nvSpPr>
              <p:spPr bwMode="auto">
                <a:xfrm>
                  <a:off x="1536" y="1248"/>
                  <a:ext cx="1344" cy="0"/>
                </a:xfrm>
                <a:prstGeom prst="line">
                  <a:avLst/>
                </a:prstGeom>
                <a:noFill/>
                <a:ln w="19050">
                  <a:solidFill>
                    <a:schemeClr val="tx2"/>
                  </a:solidFill>
                  <a:round/>
                </a:ln>
              </p:spPr>
              <p:txBody>
                <a:bodyPr/>
                <a:lstStyle/>
                <a:p>
                  <a:endParaRPr lang="zh-CN" altLang="en-US"/>
                </a:p>
              </p:txBody>
            </p:sp>
            <p:sp>
              <p:nvSpPr>
                <p:cNvPr id="17531" name="Line 111"/>
                <p:cNvSpPr>
                  <a:spLocks noChangeShapeType="1"/>
                </p:cNvSpPr>
                <p:nvPr/>
              </p:nvSpPr>
              <p:spPr bwMode="auto">
                <a:xfrm>
                  <a:off x="2880" y="1248"/>
                  <a:ext cx="0" cy="144"/>
                </a:xfrm>
                <a:prstGeom prst="line">
                  <a:avLst/>
                </a:prstGeom>
                <a:noFill/>
                <a:ln w="19050">
                  <a:solidFill>
                    <a:schemeClr val="tx2"/>
                  </a:solidFill>
                  <a:round/>
                </a:ln>
              </p:spPr>
              <p:txBody>
                <a:bodyPr/>
                <a:lstStyle/>
                <a:p>
                  <a:endParaRPr lang="zh-CN" altLang="en-US"/>
                </a:p>
              </p:txBody>
            </p:sp>
            <p:sp>
              <p:nvSpPr>
                <p:cNvPr id="17532" name="Line 112"/>
                <p:cNvSpPr>
                  <a:spLocks noChangeShapeType="1"/>
                </p:cNvSpPr>
                <p:nvPr/>
              </p:nvSpPr>
              <p:spPr bwMode="auto">
                <a:xfrm>
                  <a:off x="2880" y="1392"/>
                  <a:ext cx="1344" cy="0"/>
                </a:xfrm>
                <a:prstGeom prst="line">
                  <a:avLst/>
                </a:prstGeom>
                <a:noFill/>
                <a:ln w="19050">
                  <a:solidFill>
                    <a:schemeClr val="tx2"/>
                  </a:solidFill>
                  <a:round/>
                </a:ln>
              </p:spPr>
              <p:txBody>
                <a:bodyPr/>
                <a:lstStyle/>
                <a:p>
                  <a:endParaRPr lang="zh-CN" altLang="en-US"/>
                </a:p>
              </p:txBody>
            </p:sp>
            <p:sp>
              <p:nvSpPr>
                <p:cNvPr id="17533" name="Line 202"/>
                <p:cNvSpPr>
                  <a:spLocks noChangeShapeType="1"/>
                </p:cNvSpPr>
                <p:nvPr/>
              </p:nvSpPr>
              <p:spPr bwMode="auto">
                <a:xfrm>
                  <a:off x="5568" y="1392"/>
                  <a:ext cx="125" cy="0"/>
                </a:xfrm>
                <a:prstGeom prst="line">
                  <a:avLst/>
                </a:prstGeom>
                <a:noFill/>
                <a:ln w="19050">
                  <a:solidFill>
                    <a:schemeClr val="tx2"/>
                  </a:solidFill>
                  <a:round/>
                </a:ln>
              </p:spPr>
              <p:txBody>
                <a:bodyPr/>
                <a:lstStyle/>
                <a:p>
                  <a:endParaRPr lang="zh-CN" altLang="en-US"/>
                </a:p>
              </p:txBody>
            </p:sp>
            <p:sp>
              <p:nvSpPr>
                <p:cNvPr id="17534" name="Line 203"/>
                <p:cNvSpPr>
                  <a:spLocks noChangeShapeType="1"/>
                </p:cNvSpPr>
                <p:nvPr/>
              </p:nvSpPr>
              <p:spPr bwMode="auto">
                <a:xfrm>
                  <a:off x="4224" y="1248"/>
                  <a:ext cx="1344" cy="0"/>
                </a:xfrm>
                <a:prstGeom prst="line">
                  <a:avLst/>
                </a:prstGeom>
                <a:noFill/>
                <a:ln w="19050">
                  <a:solidFill>
                    <a:schemeClr val="tx2"/>
                  </a:solidFill>
                  <a:round/>
                </a:ln>
              </p:spPr>
              <p:txBody>
                <a:bodyPr/>
                <a:lstStyle/>
                <a:p>
                  <a:endParaRPr lang="zh-CN" altLang="en-US"/>
                </a:p>
              </p:txBody>
            </p:sp>
            <p:sp>
              <p:nvSpPr>
                <p:cNvPr id="17535" name="Line 204"/>
                <p:cNvSpPr>
                  <a:spLocks noChangeShapeType="1"/>
                </p:cNvSpPr>
                <p:nvPr/>
              </p:nvSpPr>
              <p:spPr bwMode="auto">
                <a:xfrm>
                  <a:off x="4224" y="1248"/>
                  <a:ext cx="0" cy="144"/>
                </a:xfrm>
                <a:prstGeom prst="line">
                  <a:avLst/>
                </a:prstGeom>
                <a:noFill/>
                <a:ln w="19050">
                  <a:solidFill>
                    <a:schemeClr val="tx2"/>
                  </a:solidFill>
                  <a:round/>
                </a:ln>
              </p:spPr>
              <p:txBody>
                <a:bodyPr/>
                <a:lstStyle/>
                <a:p>
                  <a:endParaRPr lang="zh-CN" altLang="en-US"/>
                </a:p>
              </p:txBody>
            </p:sp>
            <p:sp>
              <p:nvSpPr>
                <p:cNvPr id="17536" name="Line 205"/>
                <p:cNvSpPr>
                  <a:spLocks noChangeShapeType="1"/>
                </p:cNvSpPr>
                <p:nvPr/>
              </p:nvSpPr>
              <p:spPr bwMode="auto">
                <a:xfrm>
                  <a:off x="5568" y="1248"/>
                  <a:ext cx="0" cy="144"/>
                </a:xfrm>
                <a:prstGeom prst="line">
                  <a:avLst/>
                </a:prstGeom>
                <a:noFill/>
                <a:ln w="19050">
                  <a:solidFill>
                    <a:schemeClr val="tx2"/>
                  </a:solidFill>
                  <a:round/>
                </a:ln>
              </p:spPr>
              <p:txBody>
                <a:bodyPr/>
                <a:lstStyle/>
                <a:p>
                  <a:endParaRPr lang="zh-CN" altLang="en-US"/>
                </a:p>
              </p:txBody>
            </p:sp>
          </p:grpSp>
          <p:grpSp>
            <p:nvGrpSpPr>
              <p:cNvPr id="17521" name="Group 208"/>
              <p:cNvGrpSpPr/>
              <p:nvPr/>
            </p:nvGrpSpPr>
            <p:grpSpPr bwMode="auto">
              <a:xfrm>
                <a:off x="192" y="1536"/>
                <a:ext cx="5501" cy="144"/>
                <a:chOff x="192" y="1536"/>
                <a:chExt cx="5501" cy="144"/>
              </a:xfrm>
            </p:grpSpPr>
            <p:sp>
              <p:nvSpPr>
                <p:cNvPr id="17522" name="Line 114"/>
                <p:cNvSpPr>
                  <a:spLocks noChangeShapeType="1"/>
                </p:cNvSpPr>
                <p:nvPr/>
              </p:nvSpPr>
              <p:spPr bwMode="auto">
                <a:xfrm>
                  <a:off x="192" y="1680"/>
                  <a:ext cx="2688" cy="0"/>
                </a:xfrm>
                <a:prstGeom prst="line">
                  <a:avLst/>
                </a:prstGeom>
                <a:noFill/>
                <a:ln w="19050">
                  <a:solidFill>
                    <a:schemeClr val="tx2"/>
                  </a:solidFill>
                  <a:round/>
                </a:ln>
              </p:spPr>
              <p:txBody>
                <a:bodyPr/>
                <a:lstStyle/>
                <a:p>
                  <a:endParaRPr lang="zh-CN" altLang="en-US"/>
                </a:p>
              </p:txBody>
            </p:sp>
            <p:sp>
              <p:nvSpPr>
                <p:cNvPr id="17523" name="Line 115"/>
                <p:cNvSpPr>
                  <a:spLocks noChangeShapeType="1"/>
                </p:cNvSpPr>
                <p:nvPr/>
              </p:nvSpPr>
              <p:spPr bwMode="auto">
                <a:xfrm flipV="1">
                  <a:off x="2880" y="1536"/>
                  <a:ext cx="0" cy="144"/>
                </a:xfrm>
                <a:prstGeom prst="line">
                  <a:avLst/>
                </a:prstGeom>
                <a:noFill/>
                <a:ln w="19050">
                  <a:solidFill>
                    <a:schemeClr val="tx2"/>
                  </a:solidFill>
                  <a:round/>
                </a:ln>
              </p:spPr>
              <p:txBody>
                <a:bodyPr/>
                <a:lstStyle/>
                <a:p>
                  <a:endParaRPr lang="zh-CN" altLang="en-US"/>
                </a:p>
              </p:txBody>
            </p:sp>
            <p:sp>
              <p:nvSpPr>
                <p:cNvPr id="17524" name="Line 116"/>
                <p:cNvSpPr>
                  <a:spLocks noChangeShapeType="1"/>
                </p:cNvSpPr>
                <p:nvPr/>
              </p:nvSpPr>
              <p:spPr bwMode="auto">
                <a:xfrm>
                  <a:off x="2880" y="1536"/>
                  <a:ext cx="2688" cy="0"/>
                </a:xfrm>
                <a:prstGeom prst="line">
                  <a:avLst/>
                </a:prstGeom>
                <a:noFill/>
                <a:ln w="19050">
                  <a:solidFill>
                    <a:schemeClr val="tx2"/>
                  </a:solidFill>
                  <a:round/>
                </a:ln>
              </p:spPr>
              <p:txBody>
                <a:bodyPr/>
                <a:lstStyle/>
                <a:p>
                  <a:endParaRPr lang="zh-CN" altLang="en-US"/>
                </a:p>
              </p:txBody>
            </p:sp>
            <p:sp>
              <p:nvSpPr>
                <p:cNvPr id="17525" name="Line 117"/>
                <p:cNvSpPr>
                  <a:spLocks noChangeShapeType="1"/>
                </p:cNvSpPr>
                <p:nvPr/>
              </p:nvSpPr>
              <p:spPr bwMode="auto">
                <a:xfrm>
                  <a:off x="5568" y="1536"/>
                  <a:ext cx="0" cy="144"/>
                </a:xfrm>
                <a:prstGeom prst="line">
                  <a:avLst/>
                </a:prstGeom>
                <a:noFill/>
                <a:ln w="19050">
                  <a:solidFill>
                    <a:schemeClr val="tx2"/>
                  </a:solidFill>
                  <a:round/>
                </a:ln>
              </p:spPr>
              <p:txBody>
                <a:bodyPr/>
                <a:lstStyle/>
                <a:p>
                  <a:endParaRPr lang="zh-CN" altLang="en-US"/>
                </a:p>
              </p:txBody>
            </p:sp>
            <p:sp>
              <p:nvSpPr>
                <p:cNvPr id="17526" name="Line 206"/>
                <p:cNvSpPr>
                  <a:spLocks noChangeShapeType="1"/>
                </p:cNvSpPr>
                <p:nvPr/>
              </p:nvSpPr>
              <p:spPr bwMode="auto">
                <a:xfrm>
                  <a:off x="5568" y="1680"/>
                  <a:ext cx="125" cy="0"/>
                </a:xfrm>
                <a:prstGeom prst="line">
                  <a:avLst/>
                </a:prstGeom>
                <a:noFill/>
                <a:ln w="19050">
                  <a:solidFill>
                    <a:schemeClr val="tx2"/>
                  </a:solidFill>
                  <a:round/>
                </a:ln>
              </p:spPr>
              <p:txBody>
                <a:bodyPr/>
                <a:lstStyle/>
                <a:p>
                  <a:endParaRPr lang="zh-CN" altLang="en-US"/>
                </a:p>
              </p:txBody>
            </p:sp>
            <p:sp>
              <p:nvSpPr>
                <p:cNvPr id="17527" name="Line 207"/>
                <p:cNvSpPr>
                  <a:spLocks noChangeShapeType="1"/>
                </p:cNvSpPr>
                <p:nvPr/>
              </p:nvSpPr>
              <p:spPr bwMode="auto">
                <a:xfrm flipV="1">
                  <a:off x="5568" y="1536"/>
                  <a:ext cx="0" cy="144"/>
                </a:xfrm>
                <a:prstGeom prst="line">
                  <a:avLst/>
                </a:prstGeom>
                <a:noFill/>
                <a:ln w="19050">
                  <a:solidFill>
                    <a:schemeClr val="tx2"/>
                  </a:solidFill>
                  <a:round/>
                </a:ln>
              </p:spPr>
              <p:txBody>
                <a:bodyPr/>
                <a:lstStyle/>
                <a:p>
                  <a:endParaRPr lang="zh-CN" altLang="en-US"/>
                </a:p>
              </p:txBody>
            </p:sp>
          </p:grpSp>
        </p:grpSp>
      </p:grpSp>
      <p:sp>
        <p:nvSpPr>
          <p:cNvPr id="17415" name="Text Box 224"/>
          <p:cNvSpPr txBox="1">
            <a:spLocks noChangeArrowheads="1"/>
          </p:cNvSpPr>
          <p:nvPr/>
        </p:nvSpPr>
        <p:spPr bwMode="auto">
          <a:xfrm>
            <a:off x="2128838" y="1073151"/>
            <a:ext cx="2590800" cy="366713"/>
          </a:xfrm>
          <a:prstGeom prst="rect">
            <a:avLst/>
          </a:prstGeom>
          <a:noFill/>
          <a:ln w="9525">
            <a:noFill/>
            <a:miter lim="800000"/>
          </a:ln>
        </p:spPr>
        <p:txBody>
          <a:bodyPr>
            <a:spAutoFit/>
          </a:bodyPr>
          <a:lstStyle/>
          <a:p>
            <a:pPr algn="just" eaLnBrk="0" hangingPunct="0"/>
            <a:r>
              <a:rPr lang="zh-CN" altLang="en-US">
                <a:solidFill>
                  <a:srgbClr val="C00000"/>
                </a:solidFill>
                <a:latin typeface="Arial" panose="020B0604020202020204" pitchFamily="34" charset="0"/>
                <a:cs typeface="Arial" panose="020B0604020202020204" pitchFamily="34" charset="0"/>
              </a:rPr>
              <a:t>（</a:t>
            </a:r>
            <a:r>
              <a:rPr lang="en-US" altLang="zh-CN">
                <a:solidFill>
                  <a:srgbClr val="C00000"/>
                </a:solidFill>
                <a:latin typeface="Arial" panose="020B0604020202020204" pitchFamily="34" charset="0"/>
                <a:cs typeface="Arial" panose="020B0604020202020204" pitchFamily="34" charset="0"/>
              </a:rPr>
              <a:t>3</a:t>
            </a:r>
            <a:r>
              <a:rPr lang="zh-CN" altLang="en-US">
                <a:solidFill>
                  <a:srgbClr val="C00000"/>
                </a:solidFill>
                <a:latin typeface="Arial" panose="020B0604020202020204" pitchFamily="34" charset="0"/>
                <a:cs typeface="Arial" panose="020B0604020202020204" pitchFamily="34" charset="0"/>
              </a:rPr>
              <a:t>）状态转换图</a:t>
            </a:r>
          </a:p>
        </p:txBody>
      </p:sp>
      <p:sp>
        <p:nvSpPr>
          <p:cNvPr id="282" name="Text Box 360"/>
          <p:cNvSpPr txBox="1">
            <a:spLocks noChangeArrowheads="1"/>
          </p:cNvSpPr>
          <p:nvPr/>
        </p:nvSpPr>
        <p:spPr bwMode="auto">
          <a:xfrm>
            <a:off x="2038350" y="5830888"/>
            <a:ext cx="7696200" cy="366712"/>
          </a:xfrm>
          <a:prstGeom prst="rect">
            <a:avLst/>
          </a:prstGeom>
          <a:noFill/>
          <a:ln w="9525">
            <a:noFill/>
            <a:miter lim="800000"/>
          </a:ln>
        </p:spPr>
        <p:txBody>
          <a:bodyPr>
            <a:spAutoFit/>
          </a:bodyPr>
          <a:lstStyle/>
          <a:p>
            <a:pPr algn="just" eaLnBrk="0" hangingPunct="0"/>
            <a:r>
              <a:rPr lang="zh-CN" altLang="en-US">
                <a:solidFill>
                  <a:srgbClr val="C00000"/>
                </a:solidFill>
                <a:latin typeface="宋体" panose="02010600030101010101" pitchFamily="2" charset="-122"/>
              </a:rPr>
              <a:t>（</a:t>
            </a:r>
            <a:r>
              <a:rPr lang="en-US" altLang="zh-CN">
                <a:solidFill>
                  <a:srgbClr val="C00000"/>
                </a:solidFill>
                <a:latin typeface="宋体" panose="02010600030101010101" pitchFamily="2" charset="-122"/>
              </a:rPr>
              <a:t>4</a:t>
            </a:r>
            <a:r>
              <a:rPr lang="zh-CN" altLang="en-US">
                <a:solidFill>
                  <a:srgbClr val="C00000"/>
                </a:solidFill>
                <a:latin typeface="宋体" panose="02010600030101010101" pitchFamily="2" charset="-122"/>
              </a:rPr>
              <a:t>）电路特点：</a:t>
            </a:r>
            <a:r>
              <a:rPr lang="zh-CN" altLang="en-US">
                <a:latin typeface="宋体" panose="02010600030101010101" pitchFamily="2" charset="-122"/>
              </a:rPr>
              <a:t>异步二进制</a:t>
            </a:r>
            <a:r>
              <a:rPr lang="zh-CN" altLang="en-US">
                <a:latin typeface="Arial" panose="020B0604020202020204" pitchFamily="34" charset="0"/>
                <a:cs typeface="Arial" panose="020B0604020202020204" pitchFamily="34" charset="0"/>
              </a:rPr>
              <a:t>（</a:t>
            </a:r>
            <a:r>
              <a:rPr lang="en-US" altLang="zh-CN">
                <a:latin typeface="Arial" panose="020B0604020202020204" pitchFamily="34" charset="0"/>
                <a:cs typeface="Arial" panose="020B0604020202020204" pitchFamily="34" charset="0"/>
              </a:rPr>
              <a:t>M=16</a:t>
            </a:r>
            <a:r>
              <a:rPr lang="zh-CN" altLang="en-US">
                <a:latin typeface="Arial" panose="020B0604020202020204" pitchFamily="34" charset="0"/>
                <a:cs typeface="Arial" panose="020B0604020202020204" pitchFamily="34" charset="0"/>
              </a:rPr>
              <a:t>）</a:t>
            </a:r>
            <a:r>
              <a:rPr lang="zh-CN" altLang="en-US">
                <a:solidFill>
                  <a:srgbClr val="CC0066"/>
                </a:solidFill>
                <a:latin typeface="宋体" panose="02010600030101010101" pitchFamily="2" charset="-122"/>
              </a:rPr>
              <a:t>加法</a:t>
            </a:r>
            <a:r>
              <a:rPr lang="zh-CN" altLang="en-US">
                <a:latin typeface="宋体" panose="02010600030101010101" pitchFamily="2" charset="-122"/>
              </a:rPr>
              <a:t>计数器</a:t>
            </a:r>
          </a:p>
        </p:txBody>
      </p:sp>
      <p:graphicFrame>
        <p:nvGraphicFramePr>
          <p:cNvPr id="7170" name="Object 2"/>
          <p:cNvGraphicFramePr>
            <a:graphicFrameLocks noChangeAspect="1"/>
          </p:cNvGraphicFramePr>
          <p:nvPr/>
        </p:nvGraphicFramePr>
        <p:xfrm>
          <a:off x="4316413" y="1089026"/>
          <a:ext cx="1154112" cy="322263"/>
        </p:xfrm>
        <a:graphic>
          <a:graphicData uri="http://schemas.openxmlformats.org/presentationml/2006/ole">
            <mc:AlternateContent xmlns:mc="http://schemas.openxmlformats.org/markup-compatibility/2006">
              <mc:Choice xmlns:v="urn:schemas-microsoft-com:vml" Requires="v">
                <p:oleObj spid="_x0000_s17444" name="Equation" r:id="rId4" imgW="685800" imgH="241300" progId="Equation.3">
                  <p:embed/>
                </p:oleObj>
              </mc:Choice>
              <mc:Fallback>
                <p:oleObj name="Equation" r:id="rId4" imgW="685800" imgH="241300" progId="Equation.3">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6413" y="1089026"/>
                        <a:ext cx="1154112" cy="322263"/>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nvGrpSpPr>
          <p:cNvPr id="17417" name="Group 278"/>
          <p:cNvGrpSpPr/>
          <p:nvPr/>
        </p:nvGrpSpPr>
        <p:grpSpPr bwMode="auto">
          <a:xfrm>
            <a:off x="2565400" y="1487488"/>
            <a:ext cx="7067550" cy="1016000"/>
            <a:chOff x="659" y="2374"/>
            <a:chExt cx="4452" cy="640"/>
          </a:xfrm>
        </p:grpSpPr>
        <p:grpSp>
          <p:nvGrpSpPr>
            <p:cNvPr id="17436" name="Group 227"/>
            <p:cNvGrpSpPr/>
            <p:nvPr/>
          </p:nvGrpSpPr>
          <p:grpSpPr bwMode="auto">
            <a:xfrm>
              <a:off x="683" y="2374"/>
              <a:ext cx="576" cy="198"/>
              <a:chOff x="3312" y="2727"/>
              <a:chExt cx="576" cy="249"/>
            </a:xfrm>
          </p:grpSpPr>
          <p:grpSp>
            <p:nvGrpSpPr>
              <p:cNvPr id="17510" name="Group 228"/>
              <p:cNvGrpSpPr/>
              <p:nvPr/>
            </p:nvGrpSpPr>
            <p:grpSpPr bwMode="auto">
              <a:xfrm>
                <a:off x="3312" y="2727"/>
                <a:ext cx="396" cy="249"/>
                <a:chOff x="3312" y="2727"/>
                <a:chExt cx="396" cy="249"/>
              </a:xfrm>
            </p:grpSpPr>
            <p:sp>
              <p:nvSpPr>
                <p:cNvPr id="17512" name="Oval 229"/>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7513" name="Text Box 230"/>
                <p:cNvSpPr txBox="1">
                  <a:spLocks noChangeArrowheads="1"/>
                </p:cNvSpPr>
                <p:nvPr/>
              </p:nvSpPr>
              <p:spPr bwMode="auto">
                <a:xfrm>
                  <a:off x="3324" y="2727"/>
                  <a:ext cx="384" cy="24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0000</a:t>
                  </a:r>
                </a:p>
              </p:txBody>
            </p:sp>
          </p:grpSp>
          <p:sp>
            <p:nvSpPr>
              <p:cNvPr id="17511" name="Line 231"/>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17437" name="Group 232"/>
            <p:cNvGrpSpPr/>
            <p:nvPr/>
          </p:nvGrpSpPr>
          <p:grpSpPr bwMode="auto">
            <a:xfrm>
              <a:off x="1250" y="2381"/>
              <a:ext cx="576" cy="198"/>
              <a:chOff x="3312" y="2727"/>
              <a:chExt cx="576" cy="249"/>
            </a:xfrm>
          </p:grpSpPr>
          <p:grpSp>
            <p:nvGrpSpPr>
              <p:cNvPr id="17506" name="Group 233"/>
              <p:cNvGrpSpPr/>
              <p:nvPr/>
            </p:nvGrpSpPr>
            <p:grpSpPr bwMode="auto">
              <a:xfrm>
                <a:off x="3312" y="2727"/>
                <a:ext cx="396" cy="249"/>
                <a:chOff x="3312" y="2727"/>
                <a:chExt cx="396" cy="249"/>
              </a:xfrm>
            </p:grpSpPr>
            <p:sp>
              <p:nvSpPr>
                <p:cNvPr id="17508" name="Oval 234"/>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7509" name="Text Box 235"/>
                <p:cNvSpPr txBox="1">
                  <a:spLocks noChangeArrowheads="1"/>
                </p:cNvSpPr>
                <p:nvPr/>
              </p:nvSpPr>
              <p:spPr bwMode="auto">
                <a:xfrm>
                  <a:off x="3324" y="2727"/>
                  <a:ext cx="384" cy="24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0001</a:t>
                  </a:r>
                </a:p>
              </p:txBody>
            </p:sp>
          </p:grpSp>
          <p:sp>
            <p:nvSpPr>
              <p:cNvPr id="17507" name="Line 236"/>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17438" name="Group 237"/>
            <p:cNvGrpSpPr/>
            <p:nvPr/>
          </p:nvGrpSpPr>
          <p:grpSpPr bwMode="auto">
            <a:xfrm>
              <a:off x="1823" y="2381"/>
              <a:ext cx="576" cy="198"/>
              <a:chOff x="3312" y="2727"/>
              <a:chExt cx="576" cy="249"/>
            </a:xfrm>
          </p:grpSpPr>
          <p:grpSp>
            <p:nvGrpSpPr>
              <p:cNvPr id="17502" name="Group 238"/>
              <p:cNvGrpSpPr/>
              <p:nvPr/>
            </p:nvGrpSpPr>
            <p:grpSpPr bwMode="auto">
              <a:xfrm>
                <a:off x="3312" y="2727"/>
                <a:ext cx="396" cy="249"/>
                <a:chOff x="3312" y="2727"/>
                <a:chExt cx="396" cy="249"/>
              </a:xfrm>
            </p:grpSpPr>
            <p:sp>
              <p:nvSpPr>
                <p:cNvPr id="17504" name="Oval 239"/>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7505" name="Text Box 240"/>
                <p:cNvSpPr txBox="1">
                  <a:spLocks noChangeArrowheads="1"/>
                </p:cNvSpPr>
                <p:nvPr/>
              </p:nvSpPr>
              <p:spPr bwMode="auto">
                <a:xfrm>
                  <a:off x="3324" y="2727"/>
                  <a:ext cx="384" cy="24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0010</a:t>
                  </a:r>
                </a:p>
              </p:txBody>
            </p:sp>
          </p:grpSp>
          <p:sp>
            <p:nvSpPr>
              <p:cNvPr id="17503" name="Line 241"/>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17439" name="Group 242"/>
            <p:cNvGrpSpPr/>
            <p:nvPr/>
          </p:nvGrpSpPr>
          <p:grpSpPr bwMode="auto">
            <a:xfrm>
              <a:off x="2411" y="2381"/>
              <a:ext cx="576" cy="198"/>
              <a:chOff x="3312" y="2727"/>
              <a:chExt cx="576" cy="249"/>
            </a:xfrm>
          </p:grpSpPr>
          <p:grpSp>
            <p:nvGrpSpPr>
              <p:cNvPr id="17498" name="Group 243"/>
              <p:cNvGrpSpPr/>
              <p:nvPr/>
            </p:nvGrpSpPr>
            <p:grpSpPr bwMode="auto">
              <a:xfrm>
                <a:off x="3312" y="2727"/>
                <a:ext cx="396" cy="249"/>
                <a:chOff x="3312" y="2727"/>
                <a:chExt cx="396" cy="249"/>
              </a:xfrm>
            </p:grpSpPr>
            <p:sp>
              <p:nvSpPr>
                <p:cNvPr id="17500" name="Oval 244"/>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7501" name="Text Box 245"/>
                <p:cNvSpPr txBox="1">
                  <a:spLocks noChangeArrowheads="1"/>
                </p:cNvSpPr>
                <p:nvPr/>
              </p:nvSpPr>
              <p:spPr bwMode="auto">
                <a:xfrm>
                  <a:off x="3324" y="2727"/>
                  <a:ext cx="384" cy="24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0011</a:t>
                  </a:r>
                </a:p>
              </p:txBody>
            </p:sp>
          </p:grpSp>
          <p:sp>
            <p:nvSpPr>
              <p:cNvPr id="17499" name="Line 246"/>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sp>
          <p:nvSpPr>
            <p:cNvPr id="17440" name="Line 250"/>
            <p:cNvSpPr>
              <a:spLocks noChangeShapeType="1"/>
            </p:cNvSpPr>
            <p:nvPr/>
          </p:nvSpPr>
          <p:spPr bwMode="auto">
            <a:xfrm>
              <a:off x="4907" y="2549"/>
              <a:ext cx="0" cy="267"/>
            </a:xfrm>
            <a:prstGeom prst="line">
              <a:avLst/>
            </a:prstGeom>
            <a:noFill/>
            <a:ln w="9525">
              <a:solidFill>
                <a:schemeClr val="tx1"/>
              </a:solidFill>
              <a:round/>
              <a:tailEnd type="triangle" w="med" len="med"/>
            </a:ln>
          </p:spPr>
          <p:txBody>
            <a:bodyPr/>
            <a:lstStyle/>
            <a:p>
              <a:endParaRPr lang="zh-CN" altLang="en-US"/>
            </a:p>
          </p:txBody>
        </p:sp>
        <p:grpSp>
          <p:nvGrpSpPr>
            <p:cNvPr id="17441" name="Group 251"/>
            <p:cNvGrpSpPr/>
            <p:nvPr/>
          </p:nvGrpSpPr>
          <p:grpSpPr bwMode="auto">
            <a:xfrm>
              <a:off x="4511" y="2816"/>
              <a:ext cx="588" cy="196"/>
              <a:chOff x="4848" y="3024"/>
              <a:chExt cx="588" cy="247"/>
            </a:xfrm>
          </p:grpSpPr>
          <p:grpSp>
            <p:nvGrpSpPr>
              <p:cNvPr id="17494" name="Group 252"/>
              <p:cNvGrpSpPr/>
              <p:nvPr/>
            </p:nvGrpSpPr>
            <p:grpSpPr bwMode="auto">
              <a:xfrm>
                <a:off x="5040" y="3024"/>
                <a:ext cx="396" cy="247"/>
                <a:chOff x="3312" y="2727"/>
                <a:chExt cx="396" cy="247"/>
              </a:xfrm>
            </p:grpSpPr>
            <p:sp>
              <p:nvSpPr>
                <p:cNvPr id="17496" name="Oval 253"/>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7497" name="Text Box 254"/>
                <p:cNvSpPr txBox="1">
                  <a:spLocks noChangeArrowheads="1"/>
                </p:cNvSpPr>
                <p:nvPr/>
              </p:nvSpPr>
              <p:spPr bwMode="auto">
                <a:xfrm>
                  <a:off x="3324" y="2727"/>
                  <a:ext cx="384" cy="24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1000</a:t>
                  </a:r>
                </a:p>
              </p:txBody>
            </p:sp>
          </p:grpSp>
          <p:sp>
            <p:nvSpPr>
              <p:cNvPr id="17495" name="Line 255"/>
              <p:cNvSpPr>
                <a:spLocks noChangeShapeType="1"/>
              </p:cNvSpPr>
              <p:nvPr/>
            </p:nvSpPr>
            <p:spPr bwMode="auto">
              <a:xfrm flipH="1">
                <a:off x="4848" y="3120"/>
                <a:ext cx="192" cy="0"/>
              </a:xfrm>
              <a:prstGeom prst="line">
                <a:avLst/>
              </a:prstGeom>
              <a:noFill/>
              <a:ln w="9525">
                <a:solidFill>
                  <a:schemeClr val="tx1"/>
                </a:solidFill>
                <a:round/>
                <a:tailEnd type="triangle" w="med" len="med"/>
              </a:ln>
            </p:spPr>
            <p:txBody>
              <a:bodyPr/>
              <a:lstStyle/>
              <a:p>
                <a:endParaRPr lang="zh-CN" altLang="en-US"/>
              </a:p>
            </p:txBody>
          </p:sp>
        </p:grpSp>
        <p:grpSp>
          <p:nvGrpSpPr>
            <p:cNvPr id="17442" name="Group 256"/>
            <p:cNvGrpSpPr/>
            <p:nvPr/>
          </p:nvGrpSpPr>
          <p:grpSpPr bwMode="auto">
            <a:xfrm>
              <a:off x="3935" y="2816"/>
              <a:ext cx="588" cy="196"/>
              <a:chOff x="4848" y="3024"/>
              <a:chExt cx="588" cy="247"/>
            </a:xfrm>
          </p:grpSpPr>
          <p:grpSp>
            <p:nvGrpSpPr>
              <p:cNvPr id="17490" name="Group 257"/>
              <p:cNvGrpSpPr/>
              <p:nvPr/>
            </p:nvGrpSpPr>
            <p:grpSpPr bwMode="auto">
              <a:xfrm>
                <a:off x="5040" y="3024"/>
                <a:ext cx="396" cy="247"/>
                <a:chOff x="3312" y="2727"/>
                <a:chExt cx="396" cy="247"/>
              </a:xfrm>
            </p:grpSpPr>
            <p:sp>
              <p:nvSpPr>
                <p:cNvPr id="17492" name="Oval 258"/>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7493" name="Text Box 259"/>
                <p:cNvSpPr txBox="1">
                  <a:spLocks noChangeArrowheads="1"/>
                </p:cNvSpPr>
                <p:nvPr/>
              </p:nvSpPr>
              <p:spPr bwMode="auto">
                <a:xfrm>
                  <a:off x="3324" y="2727"/>
                  <a:ext cx="384" cy="24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1001</a:t>
                  </a:r>
                </a:p>
              </p:txBody>
            </p:sp>
          </p:grpSp>
          <p:sp>
            <p:nvSpPr>
              <p:cNvPr id="17491" name="Line 260"/>
              <p:cNvSpPr>
                <a:spLocks noChangeShapeType="1"/>
              </p:cNvSpPr>
              <p:nvPr/>
            </p:nvSpPr>
            <p:spPr bwMode="auto">
              <a:xfrm flipH="1">
                <a:off x="4848" y="3120"/>
                <a:ext cx="192" cy="0"/>
              </a:xfrm>
              <a:prstGeom prst="line">
                <a:avLst/>
              </a:prstGeom>
              <a:noFill/>
              <a:ln w="9525">
                <a:solidFill>
                  <a:schemeClr val="tx1"/>
                </a:solidFill>
                <a:round/>
                <a:tailEnd type="triangle" w="med" len="med"/>
              </a:ln>
            </p:spPr>
            <p:txBody>
              <a:bodyPr/>
              <a:lstStyle/>
              <a:p>
                <a:endParaRPr lang="zh-CN" altLang="en-US"/>
              </a:p>
            </p:txBody>
          </p:sp>
        </p:grpSp>
        <p:grpSp>
          <p:nvGrpSpPr>
            <p:cNvPr id="17443" name="Group 261"/>
            <p:cNvGrpSpPr/>
            <p:nvPr/>
          </p:nvGrpSpPr>
          <p:grpSpPr bwMode="auto">
            <a:xfrm>
              <a:off x="3371" y="2816"/>
              <a:ext cx="588" cy="196"/>
              <a:chOff x="4848" y="3024"/>
              <a:chExt cx="588" cy="247"/>
            </a:xfrm>
          </p:grpSpPr>
          <p:grpSp>
            <p:nvGrpSpPr>
              <p:cNvPr id="17486" name="Group 262"/>
              <p:cNvGrpSpPr/>
              <p:nvPr/>
            </p:nvGrpSpPr>
            <p:grpSpPr bwMode="auto">
              <a:xfrm>
                <a:off x="5040" y="3024"/>
                <a:ext cx="396" cy="247"/>
                <a:chOff x="3312" y="2727"/>
                <a:chExt cx="396" cy="247"/>
              </a:xfrm>
            </p:grpSpPr>
            <p:sp>
              <p:nvSpPr>
                <p:cNvPr id="17488" name="Oval 263"/>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7489" name="Text Box 264"/>
                <p:cNvSpPr txBox="1">
                  <a:spLocks noChangeArrowheads="1"/>
                </p:cNvSpPr>
                <p:nvPr/>
              </p:nvSpPr>
              <p:spPr bwMode="auto">
                <a:xfrm>
                  <a:off x="3324" y="2727"/>
                  <a:ext cx="384" cy="24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1010</a:t>
                  </a:r>
                </a:p>
              </p:txBody>
            </p:sp>
          </p:grpSp>
          <p:sp>
            <p:nvSpPr>
              <p:cNvPr id="17487" name="Line 265"/>
              <p:cNvSpPr>
                <a:spLocks noChangeShapeType="1"/>
              </p:cNvSpPr>
              <p:nvPr/>
            </p:nvSpPr>
            <p:spPr bwMode="auto">
              <a:xfrm flipH="1">
                <a:off x="4848" y="3120"/>
                <a:ext cx="192" cy="0"/>
              </a:xfrm>
              <a:prstGeom prst="line">
                <a:avLst/>
              </a:prstGeom>
              <a:noFill/>
              <a:ln w="9525">
                <a:solidFill>
                  <a:schemeClr val="tx1"/>
                </a:solidFill>
                <a:round/>
                <a:tailEnd type="triangle" w="med" len="med"/>
              </a:ln>
            </p:spPr>
            <p:txBody>
              <a:bodyPr/>
              <a:lstStyle/>
              <a:p>
                <a:endParaRPr lang="zh-CN" altLang="en-US"/>
              </a:p>
            </p:txBody>
          </p:sp>
        </p:grpSp>
        <p:grpSp>
          <p:nvGrpSpPr>
            <p:cNvPr id="17444" name="Group 266"/>
            <p:cNvGrpSpPr/>
            <p:nvPr/>
          </p:nvGrpSpPr>
          <p:grpSpPr bwMode="auto">
            <a:xfrm>
              <a:off x="2771" y="2816"/>
              <a:ext cx="588" cy="196"/>
              <a:chOff x="4848" y="3024"/>
              <a:chExt cx="588" cy="247"/>
            </a:xfrm>
          </p:grpSpPr>
          <p:grpSp>
            <p:nvGrpSpPr>
              <p:cNvPr id="17482" name="Group 267"/>
              <p:cNvGrpSpPr/>
              <p:nvPr/>
            </p:nvGrpSpPr>
            <p:grpSpPr bwMode="auto">
              <a:xfrm>
                <a:off x="5040" y="3024"/>
                <a:ext cx="396" cy="247"/>
                <a:chOff x="3312" y="2727"/>
                <a:chExt cx="396" cy="247"/>
              </a:xfrm>
            </p:grpSpPr>
            <p:sp>
              <p:nvSpPr>
                <p:cNvPr id="17484" name="Oval 268"/>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7485" name="Text Box 269"/>
                <p:cNvSpPr txBox="1">
                  <a:spLocks noChangeArrowheads="1"/>
                </p:cNvSpPr>
                <p:nvPr/>
              </p:nvSpPr>
              <p:spPr bwMode="auto">
                <a:xfrm>
                  <a:off x="3324" y="2727"/>
                  <a:ext cx="384" cy="24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1011</a:t>
                  </a:r>
                </a:p>
              </p:txBody>
            </p:sp>
          </p:grpSp>
          <p:sp>
            <p:nvSpPr>
              <p:cNvPr id="17483" name="Line 270"/>
              <p:cNvSpPr>
                <a:spLocks noChangeShapeType="1"/>
              </p:cNvSpPr>
              <p:nvPr/>
            </p:nvSpPr>
            <p:spPr bwMode="auto">
              <a:xfrm flipH="1">
                <a:off x="4848" y="3120"/>
                <a:ext cx="192" cy="0"/>
              </a:xfrm>
              <a:prstGeom prst="line">
                <a:avLst/>
              </a:prstGeom>
              <a:noFill/>
              <a:ln w="9525">
                <a:solidFill>
                  <a:schemeClr val="tx1"/>
                </a:solidFill>
                <a:round/>
                <a:tailEnd type="triangle" w="med" len="med"/>
              </a:ln>
            </p:spPr>
            <p:txBody>
              <a:bodyPr/>
              <a:lstStyle/>
              <a:p>
                <a:endParaRPr lang="zh-CN" altLang="en-US"/>
              </a:p>
            </p:txBody>
          </p:sp>
        </p:grpSp>
        <p:grpSp>
          <p:nvGrpSpPr>
            <p:cNvPr id="17445" name="Group 318"/>
            <p:cNvGrpSpPr/>
            <p:nvPr/>
          </p:nvGrpSpPr>
          <p:grpSpPr bwMode="auto">
            <a:xfrm>
              <a:off x="2987" y="2375"/>
              <a:ext cx="576" cy="198"/>
              <a:chOff x="3312" y="2727"/>
              <a:chExt cx="576" cy="249"/>
            </a:xfrm>
          </p:grpSpPr>
          <p:grpSp>
            <p:nvGrpSpPr>
              <p:cNvPr id="17478" name="Group 319"/>
              <p:cNvGrpSpPr/>
              <p:nvPr/>
            </p:nvGrpSpPr>
            <p:grpSpPr bwMode="auto">
              <a:xfrm>
                <a:off x="3312" y="2727"/>
                <a:ext cx="396" cy="249"/>
                <a:chOff x="3312" y="2727"/>
                <a:chExt cx="396" cy="249"/>
              </a:xfrm>
            </p:grpSpPr>
            <p:sp>
              <p:nvSpPr>
                <p:cNvPr id="17480" name="Oval 320"/>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7481" name="Text Box 321"/>
                <p:cNvSpPr txBox="1">
                  <a:spLocks noChangeArrowheads="1"/>
                </p:cNvSpPr>
                <p:nvPr/>
              </p:nvSpPr>
              <p:spPr bwMode="auto">
                <a:xfrm>
                  <a:off x="3324" y="2727"/>
                  <a:ext cx="384" cy="24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0100</a:t>
                  </a:r>
                </a:p>
              </p:txBody>
            </p:sp>
          </p:grpSp>
          <p:sp>
            <p:nvSpPr>
              <p:cNvPr id="17479" name="Line 322"/>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17446" name="Group 323"/>
            <p:cNvGrpSpPr/>
            <p:nvPr/>
          </p:nvGrpSpPr>
          <p:grpSpPr bwMode="auto">
            <a:xfrm>
              <a:off x="3554" y="2382"/>
              <a:ext cx="576" cy="198"/>
              <a:chOff x="3312" y="2727"/>
              <a:chExt cx="576" cy="249"/>
            </a:xfrm>
          </p:grpSpPr>
          <p:grpSp>
            <p:nvGrpSpPr>
              <p:cNvPr id="17474" name="Group 324"/>
              <p:cNvGrpSpPr/>
              <p:nvPr/>
            </p:nvGrpSpPr>
            <p:grpSpPr bwMode="auto">
              <a:xfrm>
                <a:off x="3312" y="2727"/>
                <a:ext cx="396" cy="249"/>
                <a:chOff x="3312" y="2727"/>
                <a:chExt cx="396" cy="249"/>
              </a:xfrm>
            </p:grpSpPr>
            <p:sp>
              <p:nvSpPr>
                <p:cNvPr id="17476" name="Oval 325"/>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7477" name="Text Box 326"/>
                <p:cNvSpPr txBox="1">
                  <a:spLocks noChangeArrowheads="1"/>
                </p:cNvSpPr>
                <p:nvPr/>
              </p:nvSpPr>
              <p:spPr bwMode="auto">
                <a:xfrm>
                  <a:off x="3324" y="2727"/>
                  <a:ext cx="384" cy="24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0101</a:t>
                  </a:r>
                </a:p>
              </p:txBody>
            </p:sp>
          </p:grpSp>
          <p:sp>
            <p:nvSpPr>
              <p:cNvPr id="17475" name="Line 327"/>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17447" name="Group 328"/>
            <p:cNvGrpSpPr/>
            <p:nvPr/>
          </p:nvGrpSpPr>
          <p:grpSpPr bwMode="auto">
            <a:xfrm>
              <a:off x="4127" y="2382"/>
              <a:ext cx="576" cy="198"/>
              <a:chOff x="3312" y="2727"/>
              <a:chExt cx="576" cy="249"/>
            </a:xfrm>
          </p:grpSpPr>
          <p:grpSp>
            <p:nvGrpSpPr>
              <p:cNvPr id="17470" name="Group 329"/>
              <p:cNvGrpSpPr/>
              <p:nvPr/>
            </p:nvGrpSpPr>
            <p:grpSpPr bwMode="auto">
              <a:xfrm>
                <a:off x="3312" y="2727"/>
                <a:ext cx="396" cy="249"/>
                <a:chOff x="3312" y="2727"/>
                <a:chExt cx="396" cy="249"/>
              </a:xfrm>
            </p:grpSpPr>
            <p:sp>
              <p:nvSpPr>
                <p:cNvPr id="17472" name="Oval 330"/>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7473" name="Text Box 331"/>
                <p:cNvSpPr txBox="1">
                  <a:spLocks noChangeArrowheads="1"/>
                </p:cNvSpPr>
                <p:nvPr/>
              </p:nvSpPr>
              <p:spPr bwMode="auto">
                <a:xfrm>
                  <a:off x="3324" y="2727"/>
                  <a:ext cx="384" cy="24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0110</a:t>
                  </a:r>
                </a:p>
              </p:txBody>
            </p:sp>
          </p:grpSp>
          <p:sp>
            <p:nvSpPr>
              <p:cNvPr id="17471" name="Line 332"/>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17448" name="Group 334"/>
            <p:cNvGrpSpPr/>
            <p:nvPr/>
          </p:nvGrpSpPr>
          <p:grpSpPr bwMode="auto">
            <a:xfrm>
              <a:off x="4715" y="2382"/>
              <a:ext cx="396" cy="198"/>
              <a:chOff x="3312" y="2727"/>
              <a:chExt cx="396" cy="249"/>
            </a:xfrm>
          </p:grpSpPr>
          <p:sp>
            <p:nvSpPr>
              <p:cNvPr id="17468" name="Oval 335"/>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7469" name="Text Box 336"/>
              <p:cNvSpPr txBox="1">
                <a:spLocks noChangeArrowheads="1"/>
              </p:cNvSpPr>
              <p:nvPr/>
            </p:nvSpPr>
            <p:spPr bwMode="auto">
              <a:xfrm>
                <a:off x="3324" y="2727"/>
                <a:ext cx="384" cy="24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0111</a:t>
                </a:r>
              </a:p>
            </p:txBody>
          </p:sp>
        </p:grpSp>
        <p:grpSp>
          <p:nvGrpSpPr>
            <p:cNvPr id="17449" name="Group 338"/>
            <p:cNvGrpSpPr/>
            <p:nvPr/>
          </p:nvGrpSpPr>
          <p:grpSpPr bwMode="auto">
            <a:xfrm>
              <a:off x="2207" y="2816"/>
              <a:ext cx="588" cy="196"/>
              <a:chOff x="4848" y="3024"/>
              <a:chExt cx="588" cy="247"/>
            </a:xfrm>
          </p:grpSpPr>
          <p:grpSp>
            <p:nvGrpSpPr>
              <p:cNvPr id="17464" name="Group 339"/>
              <p:cNvGrpSpPr/>
              <p:nvPr/>
            </p:nvGrpSpPr>
            <p:grpSpPr bwMode="auto">
              <a:xfrm>
                <a:off x="5040" y="3024"/>
                <a:ext cx="396" cy="247"/>
                <a:chOff x="3312" y="2727"/>
                <a:chExt cx="396" cy="247"/>
              </a:xfrm>
            </p:grpSpPr>
            <p:sp>
              <p:nvSpPr>
                <p:cNvPr id="17466" name="Oval 340"/>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7467" name="Text Box 341"/>
                <p:cNvSpPr txBox="1">
                  <a:spLocks noChangeArrowheads="1"/>
                </p:cNvSpPr>
                <p:nvPr/>
              </p:nvSpPr>
              <p:spPr bwMode="auto">
                <a:xfrm>
                  <a:off x="3324" y="2727"/>
                  <a:ext cx="384" cy="24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1100</a:t>
                  </a:r>
                </a:p>
              </p:txBody>
            </p:sp>
          </p:grpSp>
          <p:sp>
            <p:nvSpPr>
              <p:cNvPr id="17465" name="Line 342"/>
              <p:cNvSpPr>
                <a:spLocks noChangeShapeType="1"/>
              </p:cNvSpPr>
              <p:nvPr/>
            </p:nvSpPr>
            <p:spPr bwMode="auto">
              <a:xfrm flipH="1">
                <a:off x="4848" y="3120"/>
                <a:ext cx="192" cy="0"/>
              </a:xfrm>
              <a:prstGeom prst="line">
                <a:avLst/>
              </a:prstGeom>
              <a:noFill/>
              <a:ln w="9525">
                <a:solidFill>
                  <a:schemeClr val="tx1"/>
                </a:solidFill>
                <a:round/>
                <a:tailEnd type="triangle" w="med" len="med"/>
              </a:ln>
            </p:spPr>
            <p:txBody>
              <a:bodyPr/>
              <a:lstStyle/>
              <a:p>
                <a:endParaRPr lang="zh-CN" altLang="en-US"/>
              </a:p>
            </p:txBody>
          </p:sp>
        </p:grpSp>
        <p:grpSp>
          <p:nvGrpSpPr>
            <p:cNvPr id="17450" name="Group 343"/>
            <p:cNvGrpSpPr/>
            <p:nvPr/>
          </p:nvGrpSpPr>
          <p:grpSpPr bwMode="auto">
            <a:xfrm>
              <a:off x="1631" y="2816"/>
              <a:ext cx="588" cy="196"/>
              <a:chOff x="4848" y="3024"/>
              <a:chExt cx="588" cy="247"/>
            </a:xfrm>
          </p:grpSpPr>
          <p:grpSp>
            <p:nvGrpSpPr>
              <p:cNvPr id="17460" name="Group 344"/>
              <p:cNvGrpSpPr/>
              <p:nvPr/>
            </p:nvGrpSpPr>
            <p:grpSpPr bwMode="auto">
              <a:xfrm>
                <a:off x="5040" y="3024"/>
                <a:ext cx="396" cy="247"/>
                <a:chOff x="3312" y="2727"/>
                <a:chExt cx="396" cy="247"/>
              </a:xfrm>
            </p:grpSpPr>
            <p:sp>
              <p:nvSpPr>
                <p:cNvPr id="17462" name="Oval 345"/>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7463" name="Text Box 346"/>
                <p:cNvSpPr txBox="1">
                  <a:spLocks noChangeArrowheads="1"/>
                </p:cNvSpPr>
                <p:nvPr/>
              </p:nvSpPr>
              <p:spPr bwMode="auto">
                <a:xfrm>
                  <a:off x="3324" y="2727"/>
                  <a:ext cx="384" cy="24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1101</a:t>
                  </a:r>
                </a:p>
              </p:txBody>
            </p:sp>
          </p:grpSp>
          <p:sp>
            <p:nvSpPr>
              <p:cNvPr id="17461" name="Line 347"/>
              <p:cNvSpPr>
                <a:spLocks noChangeShapeType="1"/>
              </p:cNvSpPr>
              <p:nvPr/>
            </p:nvSpPr>
            <p:spPr bwMode="auto">
              <a:xfrm flipH="1">
                <a:off x="4848" y="3120"/>
                <a:ext cx="192" cy="0"/>
              </a:xfrm>
              <a:prstGeom prst="line">
                <a:avLst/>
              </a:prstGeom>
              <a:noFill/>
              <a:ln w="9525">
                <a:solidFill>
                  <a:schemeClr val="tx1"/>
                </a:solidFill>
                <a:round/>
                <a:tailEnd type="triangle" w="med" len="med"/>
              </a:ln>
            </p:spPr>
            <p:txBody>
              <a:bodyPr/>
              <a:lstStyle/>
              <a:p>
                <a:endParaRPr lang="zh-CN" altLang="en-US"/>
              </a:p>
            </p:txBody>
          </p:sp>
        </p:grpSp>
        <p:grpSp>
          <p:nvGrpSpPr>
            <p:cNvPr id="17451" name="Group 348"/>
            <p:cNvGrpSpPr/>
            <p:nvPr/>
          </p:nvGrpSpPr>
          <p:grpSpPr bwMode="auto">
            <a:xfrm>
              <a:off x="1067" y="2816"/>
              <a:ext cx="588" cy="196"/>
              <a:chOff x="4848" y="3024"/>
              <a:chExt cx="588" cy="247"/>
            </a:xfrm>
          </p:grpSpPr>
          <p:grpSp>
            <p:nvGrpSpPr>
              <p:cNvPr id="17456" name="Group 349"/>
              <p:cNvGrpSpPr/>
              <p:nvPr/>
            </p:nvGrpSpPr>
            <p:grpSpPr bwMode="auto">
              <a:xfrm>
                <a:off x="5040" y="3024"/>
                <a:ext cx="396" cy="247"/>
                <a:chOff x="3312" y="2727"/>
                <a:chExt cx="396" cy="247"/>
              </a:xfrm>
            </p:grpSpPr>
            <p:sp>
              <p:nvSpPr>
                <p:cNvPr id="17458" name="Oval 350"/>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7459" name="Text Box 351"/>
                <p:cNvSpPr txBox="1">
                  <a:spLocks noChangeArrowheads="1"/>
                </p:cNvSpPr>
                <p:nvPr/>
              </p:nvSpPr>
              <p:spPr bwMode="auto">
                <a:xfrm>
                  <a:off x="3324" y="2727"/>
                  <a:ext cx="384" cy="24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1110</a:t>
                  </a:r>
                </a:p>
              </p:txBody>
            </p:sp>
          </p:grpSp>
          <p:sp>
            <p:nvSpPr>
              <p:cNvPr id="17457" name="Line 352"/>
              <p:cNvSpPr>
                <a:spLocks noChangeShapeType="1"/>
              </p:cNvSpPr>
              <p:nvPr/>
            </p:nvSpPr>
            <p:spPr bwMode="auto">
              <a:xfrm flipH="1">
                <a:off x="4848" y="3120"/>
                <a:ext cx="192" cy="0"/>
              </a:xfrm>
              <a:prstGeom prst="line">
                <a:avLst/>
              </a:prstGeom>
              <a:noFill/>
              <a:ln w="9525">
                <a:solidFill>
                  <a:schemeClr val="tx1"/>
                </a:solidFill>
                <a:round/>
                <a:tailEnd type="triangle" w="med" len="med"/>
              </a:ln>
            </p:spPr>
            <p:txBody>
              <a:bodyPr/>
              <a:lstStyle/>
              <a:p>
                <a:endParaRPr lang="zh-CN" altLang="en-US"/>
              </a:p>
            </p:txBody>
          </p:sp>
        </p:grpSp>
        <p:grpSp>
          <p:nvGrpSpPr>
            <p:cNvPr id="17452" name="Group 354"/>
            <p:cNvGrpSpPr/>
            <p:nvPr/>
          </p:nvGrpSpPr>
          <p:grpSpPr bwMode="auto">
            <a:xfrm>
              <a:off x="659" y="2816"/>
              <a:ext cx="396" cy="198"/>
              <a:chOff x="3312" y="2727"/>
              <a:chExt cx="396" cy="249"/>
            </a:xfrm>
          </p:grpSpPr>
          <p:sp>
            <p:nvSpPr>
              <p:cNvPr id="17454" name="Oval 355"/>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7455" name="Text Box 356"/>
              <p:cNvSpPr txBox="1">
                <a:spLocks noChangeArrowheads="1"/>
              </p:cNvSpPr>
              <p:nvPr/>
            </p:nvSpPr>
            <p:spPr bwMode="auto">
              <a:xfrm>
                <a:off x="3324" y="2727"/>
                <a:ext cx="384" cy="24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1111</a:t>
                </a:r>
              </a:p>
            </p:txBody>
          </p:sp>
        </p:grpSp>
        <p:sp>
          <p:nvSpPr>
            <p:cNvPr id="17453" name="Line 274"/>
            <p:cNvSpPr>
              <a:spLocks noChangeShapeType="1"/>
            </p:cNvSpPr>
            <p:nvPr/>
          </p:nvSpPr>
          <p:spPr bwMode="auto">
            <a:xfrm flipV="1">
              <a:off x="861" y="2511"/>
              <a:ext cx="0" cy="360"/>
            </a:xfrm>
            <a:prstGeom prst="line">
              <a:avLst/>
            </a:prstGeom>
            <a:noFill/>
            <a:ln w="9525">
              <a:solidFill>
                <a:schemeClr val="tx1"/>
              </a:solidFill>
              <a:round/>
              <a:tailEnd type="triangle" w="med" len="med"/>
            </a:ln>
          </p:spPr>
          <p:txBody>
            <a:bodyPr/>
            <a:lstStyle/>
            <a:p>
              <a:endParaRPr lang="zh-CN" altLang="en-US"/>
            </a:p>
          </p:txBody>
        </p:sp>
      </p:grpSp>
      <p:grpSp>
        <p:nvGrpSpPr>
          <p:cNvPr id="267" name="组合 289"/>
          <p:cNvGrpSpPr/>
          <p:nvPr/>
        </p:nvGrpSpPr>
        <p:grpSpPr bwMode="auto">
          <a:xfrm>
            <a:off x="2689225" y="3635375"/>
            <a:ext cx="566738" cy="1754188"/>
            <a:chOff x="1165387" y="3556329"/>
            <a:chExt cx="566303" cy="1753969"/>
          </a:xfrm>
        </p:grpSpPr>
        <p:sp>
          <p:nvSpPr>
            <p:cNvPr id="17432" name="Text Box 15"/>
            <p:cNvSpPr txBox="1">
              <a:spLocks noChangeArrowheads="1"/>
            </p:cNvSpPr>
            <p:nvPr/>
          </p:nvSpPr>
          <p:spPr bwMode="black">
            <a:xfrm>
              <a:off x="1187178" y="3556329"/>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0</a:t>
              </a:r>
            </a:p>
          </p:txBody>
        </p:sp>
        <p:sp>
          <p:nvSpPr>
            <p:cNvPr id="17433" name="Text Box 16"/>
            <p:cNvSpPr txBox="1">
              <a:spLocks noChangeArrowheads="1"/>
            </p:cNvSpPr>
            <p:nvPr/>
          </p:nvSpPr>
          <p:spPr bwMode="black">
            <a:xfrm>
              <a:off x="1181811" y="4016704"/>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0</a:t>
              </a:r>
            </a:p>
          </p:txBody>
        </p:sp>
        <p:sp>
          <p:nvSpPr>
            <p:cNvPr id="17434" name="Text Box 17"/>
            <p:cNvSpPr txBox="1">
              <a:spLocks noChangeArrowheads="1"/>
            </p:cNvSpPr>
            <p:nvPr/>
          </p:nvSpPr>
          <p:spPr bwMode="black">
            <a:xfrm>
              <a:off x="1169166" y="4481732"/>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0</a:t>
              </a:r>
            </a:p>
          </p:txBody>
        </p:sp>
        <p:sp>
          <p:nvSpPr>
            <p:cNvPr id="17435" name="Text Box 18"/>
            <p:cNvSpPr txBox="1">
              <a:spLocks noChangeArrowheads="1"/>
            </p:cNvSpPr>
            <p:nvPr/>
          </p:nvSpPr>
          <p:spPr bwMode="black">
            <a:xfrm>
              <a:off x="1165387" y="4943585"/>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0</a:t>
              </a:r>
            </a:p>
          </p:txBody>
        </p:sp>
      </p:grpSp>
      <p:sp>
        <p:nvSpPr>
          <p:cNvPr id="289" name="Text Box 360"/>
          <p:cNvSpPr txBox="1">
            <a:spLocks noChangeArrowheads="1"/>
          </p:cNvSpPr>
          <p:nvPr/>
        </p:nvSpPr>
        <p:spPr bwMode="auto">
          <a:xfrm>
            <a:off x="2206625" y="5384801"/>
            <a:ext cx="7696200" cy="366713"/>
          </a:xfrm>
          <a:prstGeom prst="rect">
            <a:avLst/>
          </a:prstGeom>
          <a:noFill/>
          <a:ln w="9525">
            <a:noFill/>
            <a:miter lim="800000"/>
          </a:ln>
        </p:spPr>
        <p:txBody>
          <a:bodyPr>
            <a:spAutoFit/>
          </a:bodyPr>
          <a:lstStyle/>
          <a:p>
            <a:pPr algn="just" eaLnBrk="0" hangingPunct="0"/>
            <a:r>
              <a:rPr lang="zh-CN" altLang="en-US">
                <a:latin typeface="Arial" panose="020B0604020202020204" pitchFamily="34" charset="0"/>
                <a:ea typeface="楷体_GB2312" panose="02010609030101010101" charset="-122"/>
                <a:cs typeface="Arial" panose="020B0604020202020204" pitchFamily="34" charset="0"/>
              </a:rPr>
              <a:t>在第</a:t>
            </a:r>
            <a:r>
              <a:rPr lang="en-US" altLang="zh-CN">
                <a:latin typeface="Arial" panose="020B0604020202020204" pitchFamily="34" charset="0"/>
                <a:ea typeface="楷体_GB2312" panose="02010609030101010101" charset="-122"/>
                <a:cs typeface="Arial" panose="020B0604020202020204" pitchFamily="34" charset="0"/>
              </a:rPr>
              <a:t>2</a:t>
            </a:r>
            <a:r>
              <a:rPr lang="zh-CN" altLang="en-US">
                <a:latin typeface="Arial" panose="020B0604020202020204" pitchFamily="34" charset="0"/>
                <a:ea typeface="楷体_GB2312" panose="02010609030101010101" charset="-122"/>
                <a:cs typeface="Arial" panose="020B0604020202020204" pitchFamily="34" charset="0"/>
              </a:rPr>
              <a:t>个</a:t>
            </a:r>
            <a:r>
              <a:rPr lang="en-US" altLang="zh-CN">
                <a:latin typeface="Arial" panose="020B0604020202020204" pitchFamily="34" charset="0"/>
                <a:ea typeface="楷体_GB2312" panose="02010609030101010101" charset="-122"/>
                <a:cs typeface="Arial" panose="020B0604020202020204" pitchFamily="34" charset="0"/>
              </a:rPr>
              <a:t>CP</a:t>
            </a:r>
            <a:r>
              <a:rPr lang="zh-CN" altLang="en-US">
                <a:latin typeface="Arial" panose="020B0604020202020204" pitchFamily="34" charset="0"/>
                <a:ea typeface="楷体_GB2312" panose="02010609030101010101" charset="-122"/>
                <a:cs typeface="Arial" panose="020B0604020202020204" pitchFamily="34" charset="0"/>
              </a:rPr>
              <a:t>下降沿到来时，</a:t>
            </a:r>
            <a:r>
              <a:rPr lang="en-US" altLang="zh-CN">
                <a:latin typeface="Arial" panose="020B0604020202020204" pitchFamily="34" charset="0"/>
                <a:ea typeface="楷体_GB2312" panose="02010609030101010101" charset="-122"/>
                <a:cs typeface="Arial" panose="020B0604020202020204" pitchFamily="34" charset="0"/>
              </a:rPr>
              <a:t>Q</a:t>
            </a:r>
            <a:r>
              <a:rPr lang="en-US" altLang="zh-CN" baseline="-25000">
                <a:latin typeface="Arial" panose="020B0604020202020204" pitchFamily="34" charset="0"/>
                <a:ea typeface="楷体_GB2312" panose="02010609030101010101" charset="-122"/>
                <a:cs typeface="Arial" panose="020B0604020202020204" pitchFamily="34" charset="0"/>
              </a:rPr>
              <a:t>0</a:t>
            </a:r>
            <a:r>
              <a:rPr lang="zh-CN" altLang="en-US">
                <a:latin typeface="Arial" panose="020B0604020202020204" pitchFamily="34" charset="0"/>
                <a:ea typeface="楷体_GB2312" panose="02010609030101010101" charset="-122"/>
                <a:cs typeface="Arial" panose="020B0604020202020204" pitchFamily="34" charset="0"/>
              </a:rPr>
              <a:t>由</a:t>
            </a:r>
            <a:r>
              <a:rPr lang="en-US" altLang="zh-CN">
                <a:latin typeface="Arial" panose="020B0604020202020204" pitchFamily="34" charset="0"/>
                <a:ea typeface="楷体_GB2312" panose="02010609030101010101" charset="-122"/>
                <a:cs typeface="Arial" panose="020B0604020202020204" pitchFamily="34" charset="0"/>
              </a:rPr>
              <a:t>1</a:t>
            </a:r>
            <a:r>
              <a:rPr lang="zh-CN" altLang="en-US">
                <a:latin typeface="Arial" panose="020B0604020202020204" pitchFamily="34" charset="0"/>
                <a:ea typeface="楷体_GB2312" panose="02010609030101010101" charset="-122"/>
                <a:cs typeface="Arial" panose="020B0604020202020204" pitchFamily="34" charset="0"/>
              </a:rPr>
              <a:t>变为</a:t>
            </a:r>
            <a:r>
              <a:rPr lang="en-US" altLang="zh-CN">
                <a:latin typeface="Arial" panose="020B0604020202020204" pitchFamily="34" charset="0"/>
                <a:ea typeface="楷体_GB2312" panose="02010609030101010101" charset="-122"/>
                <a:cs typeface="Arial" panose="020B0604020202020204" pitchFamily="34" charset="0"/>
              </a:rPr>
              <a:t>0</a:t>
            </a:r>
            <a:r>
              <a:rPr lang="zh-CN" altLang="en-US">
                <a:latin typeface="Arial" panose="020B0604020202020204" pitchFamily="34" charset="0"/>
                <a:ea typeface="楷体_GB2312" panose="02010609030101010101" charset="-122"/>
                <a:cs typeface="Arial" panose="020B0604020202020204" pitchFamily="34" charset="0"/>
              </a:rPr>
              <a:t>，</a:t>
            </a:r>
            <a:r>
              <a:rPr lang="en-US" altLang="zh-CN">
                <a:latin typeface="Arial" panose="020B0604020202020204" pitchFamily="34" charset="0"/>
                <a:ea typeface="楷体_GB2312" panose="02010609030101010101" charset="-122"/>
                <a:cs typeface="Arial" panose="020B0604020202020204" pitchFamily="34" charset="0"/>
              </a:rPr>
              <a:t> </a:t>
            </a:r>
            <a:r>
              <a:rPr lang="zh-CN" altLang="en-US">
                <a:latin typeface="Arial" panose="020B0604020202020204" pitchFamily="34" charset="0"/>
                <a:ea typeface="楷体_GB2312" panose="02010609030101010101" charset="-122"/>
                <a:cs typeface="Arial" panose="020B0604020202020204" pitchFamily="34" charset="0"/>
              </a:rPr>
              <a:t>则</a:t>
            </a:r>
            <a:r>
              <a:rPr lang="en-US" altLang="zh-CN">
                <a:latin typeface="Arial" panose="020B0604020202020204" pitchFamily="34" charset="0"/>
                <a:ea typeface="楷体_GB2312" panose="02010609030101010101" charset="-122"/>
                <a:cs typeface="Arial" panose="020B0604020202020204" pitchFamily="34" charset="0"/>
              </a:rPr>
              <a:t>Q1</a:t>
            </a:r>
            <a:r>
              <a:rPr lang="zh-CN" altLang="en-US">
                <a:latin typeface="Arial" panose="020B0604020202020204" pitchFamily="34" charset="0"/>
                <a:ea typeface="楷体_GB2312" panose="02010609030101010101" charset="-122"/>
                <a:cs typeface="Arial" panose="020B0604020202020204" pitchFamily="34" charset="0"/>
              </a:rPr>
              <a:t>由</a:t>
            </a:r>
            <a:r>
              <a:rPr lang="en-US" altLang="zh-CN">
                <a:latin typeface="Arial" panose="020B0604020202020204" pitchFamily="34" charset="0"/>
                <a:ea typeface="楷体_GB2312" panose="02010609030101010101" charset="-122"/>
                <a:cs typeface="Arial" panose="020B0604020202020204" pitchFamily="34" charset="0"/>
              </a:rPr>
              <a:t>0</a:t>
            </a:r>
            <a:r>
              <a:rPr lang="zh-CN" altLang="en-US">
                <a:latin typeface="Arial" panose="020B0604020202020204" pitchFamily="34" charset="0"/>
                <a:ea typeface="楷体_GB2312" panose="02010609030101010101" charset="-122"/>
                <a:cs typeface="Arial" panose="020B0604020202020204" pitchFamily="34" charset="0"/>
              </a:rPr>
              <a:t>变为</a:t>
            </a:r>
            <a:r>
              <a:rPr lang="en-US" altLang="zh-CN">
                <a:latin typeface="Arial" panose="020B0604020202020204" pitchFamily="34" charset="0"/>
                <a:ea typeface="楷体_GB2312" panose="02010609030101010101" charset="-122"/>
                <a:cs typeface="Arial" panose="020B0604020202020204" pitchFamily="34" charset="0"/>
              </a:rPr>
              <a:t>1</a:t>
            </a:r>
            <a:endParaRPr lang="zh-CN" altLang="en-US">
              <a:latin typeface="Arial" panose="020B0604020202020204" pitchFamily="34" charset="0"/>
              <a:ea typeface="楷体_GB2312" panose="02010609030101010101" charset="-122"/>
              <a:cs typeface="Arial" panose="020B0604020202020204" pitchFamily="34" charset="0"/>
            </a:endParaRPr>
          </a:p>
        </p:txBody>
      </p:sp>
      <p:grpSp>
        <p:nvGrpSpPr>
          <p:cNvPr id="268" name="组合 291"/>
          <p:cNvGrpSpPr/>
          <p:nvPr/>
        </p:nvGrpSpPr>
        <p:grpSpPr bwMode="auto">
          <a:xfrm>
            <a:off x="3125789" y="3644900"/>
            <a:ext cx="566737" cy="1754188"/>
            <a:chOff x="1165387" y="3556329"/>
            <a:chExt cx="566303" cy="1753969"/>
          </a:xfrm>
        </p:grpSpPr>
        <p:sp>
          <p:nvSpPr>
            <p:cNvPr id="17428" name="Text Box 15"/>
            <p:cNvSpPr txBox="1">
              <a:spLocks noChangeArrowheads="1"/>
            </p:cNvSpPr>
            <p:nvPr/>
          </p:nvSpPr>
          <p:spPr bwMode="black">
            <a:xfrm>
              <a:off x="1187178" y="3556329"/>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1</a:t>
              </a:r>
            </a:p>
          </p:txBody>
        </p:sp>
        <p:sp>
          <p:nvSpPr>
            <p:cNvPr id="17429" name="Text Box 16"/>
            <p:cNvSpPr txBox="1">
              <a:spLocks noChangeArrowheads="1"/>
            </p:cNvSpPr>
            <p:nvPr/>
          </p:nvSpPr>
          <p:spPr bwMode="black">
            <a:xfrm>
              <a:off x="1181811" y="4016704"/>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0</a:t>
              </a:r>
            </a:p>
          </p:txBody>
        </p:sp>
        <p:sp>
          <p:nvSpPr>
            <p:cNvPr id="17430" name="Text Box 17"/>
            <p:cNvSpPr txBox="1">
              <a:spLocks noChangeArrowheads="1"/>
            </p:cNvSpPr>
            <p:nvPr/>
          </p:nvSpPr>
          <p:spPr bwMode="black">
            <a:xfrm>
              <a:off x="1169166" y="4481732"/>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0</a:t>
              </a:r>
            </a:p>
          </p:txBody>
        </p:sp>
        <p:sp>
          <p:nvSpPr>
            <p:cNvPr id="17431" name="Text Box 18"/>
            <p:cNvSpPr txBox="1">
              <a:spLocks noChangeArrowheads="1"/>
            </p:cNvSpPr>
            <p:nvPr/>
          </p:nvSpPr>
          <p:spPr bwMode="black">
            <a:xfrm>
              <a:off x="1165387" y="4943585"/>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0</a:t>
              </a:r>
            </a:p>
          </p:txBody>
        </p:sp>
      </p:grpSp>
      <p:grpSp>
        <p:nvGrpSpPr>
          <p:cNvPr id="269" name="组合 296"/>
          <p:cNvGrpSpPr/>
          <p:nvPr/>
        </p:nvGrpSpPr>
        <p:grpSpPr bwMode="auto">
          <a:xfrm>
            <a:off x="3598864" y="3644900"/>
            <a:ext cx="566737" cy="1754188"/>
            <a:chOff x="1165387" y="3556329"/>
            <a:chExt cx="566303" cy="1753969"/>
          </a:xfrm>
        </p:grpSpPr>
        <p:sp>
          <p:nvSpPr>
            <p:cNvPr id="17424" name="Text Box 15"/>
            <p:cNvSpPr txBox="1">
              <a:spLocks noChangeArrowheads="1"/>
            </p:cNvSpPr>
            <p:nvPr/>
          </p:nvSpPr>
          <p:spPr bwMode="black">
            <a:xfrm>
              <a:off x="1187178" y="3556329"/>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0</a:t>
              </a:r>
            </a:p>
          </p:txBody>
        </p:sp>
        <p:sp>
          <p:nvSpPr>
            <p:cNvPr id="17425" name="Text Box 16"/>
            <p:cNvSpPr txBox="1">
              <a:spLocks noChangeArrowheads="1"/>
            </p:cNvSpPr>
            <p:nvPr/>
          </p:nvSpPr>
          <p:spPr bwMode="black">
            <a:xfrm>
              <a:off x="1181811" y="4016704"/>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1</a:t>
              </a:r>
            </a:p>
          </p:txBody>
        </p:sp>
        <p:sp>
          <p:nvSpPr>
            <p:cNvPr id="17426" name="Text Box 17"/>
            <p:cNvSpPr txBox="1">
              <a:spLocks noChangeArrowheads="1"/>
            </p:cNvSpPr>
            <p:nvPr/>
          </p:nvSpPr>
          <p:spPr bwMode="black">
            <a:xfrm>
              <a:off x="1169166" y="4481732"/>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0</a:t>
              </a:r>
            </a:p>
          </p:txBody>
        </p:sp>
        <p:sp>
          <p:nvSpPr>
            <p:cNvPr id="17427" name="Text Box 18"/>
            <p:cNvSpPr txBox="1">
              <a:spLocks noChangeArrowheads="1"/>
            </p:cNvSpPr>
            <p:nvPr/>
          </p:nvSpPr>
          <p:spPr bwMode="black">
            <a:xfrm>
              <a:off x="1165387" y="4943585"/>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0</a:t>
              </a:r>
            </a:p>
          </p:txBody>
        </p:sp>
      </p:grpSp>
      <p:cxnSp>
        <p:nvCxnSpPr>
          <p:cNvPr id="294" name="肘形连接符 293"/>
          <p:cNvCxnSpPr>
            <a:cxnSpLocks noChangeShapeType="1"/>
          </p:cNvCxnSpPr>
          <p:nvPr/>
        </p:nvCxnSpPr>
        <p:spPr bwMode="auto">
          <a:xfrm>
            <a:off x="3481388" y="3668713"/>
            <a:ext cx="360362" cy="215900"/>
          </a:xfrm>
          <a:prstGeom prst="bentConnector3">
            <a:avLst>
              <a:gd name="adj1" fmla="val 50000"/>
            </a:avLst>
          </a:prstGeom>
          <a:noFill/>
          <a:ln w="28575" algn="ctr">
            <a:solidFill>
              <a:schemeClr val="accent2">
                <a:lumMod val="75000"/>
              </a:schemeClr>
            </a:solidFill>
            <a:round/>
            <a:tailEnd type="arrow" w="med" len="med"/>
          </a:ln>
        </p:spPr>
      </p:cxnSp>
      <p:cxnSp>
        <p:nvCxnSpPr>
          <p:cNvPr id="295" name="肘形连接符 294"/>
          <p:cNvCxnSpPr>
            <a:cxnSpLocks noChangeShapeType="1"/>
          </p:cNvCxnSpPr>
          <p:nvPr/>
        </p:nvCxnSpPr>
        <p:spPr bwMode="auto">
          <a:xfrm flipV="1">
            <a:off x="3389314" y="4106863"/>
            <a:ext cx="395287" cy="252412"/>
          </a:xfrm>
          <a:prstGeom prst="bentConnector3">
            <a:avLst>
              <a:gd name="adj1" fmla="val 50000"/>
            </a:avLst>
          </a:prstGeom>
          <a:noFill/>
          <a:ln w="28575" algn="ctr">
            <a:solidFill>
              <a:schemeClr val="accent2">
                <a:lumMod val="75000"/>
              </a:schemeClr>
            </a:solidFill>
            <a:round/>
            <a:tailEnd type="arrow" w="med" len="med"/>
          </a:ln>
        </p:spPr>
      </p:cxn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 calcmode="lin" valueType="num">
                                      <p:cBhvr additive="base">
                                        <p:cTn id="7" dur="500" fill="hold"/>
                                        <p:tgtEl>
                                          <p:spTgt spid="7173"/>
                                        </p:tgtEl>
                                        <p:attrNameLst>
                                          <p:attrName>ppt_x</p:attrName>
                                        </p:attrNameLst>
                                      </p:cBhvr>
                                      <p:tavLst>
                                        <p:tav tm="0">
                                          <p:val>
                                            <p:strVal val="0-#ppt_w/2"/>
                                          </p:val>
                                        </p:tav>
                                        <p:tav tm="100000">
                                          <p:val>
                                            <p:strVal val="#ppt_x"/>
                                          </p:val>
                                        </p:tav>
                                      </p:tavLst>
                                    </p:anim>
                                    <p:anim calcmode="lin" valueType="num">
                                      <p:cBhvr additive="base">
                                        <p:cTn id="8" dur="500" fill="hold"/>
                                        <p:tgtEl>
                                          <p:spTgt spid="717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67"/>
                                        </p:tgtEl>
                                        <p:attrNameLst>
                                          <p:attrName>style.visibility</p:attrName>
                                        </p:attrNameLst>
                                      </p:cBhvr>
                                      <p:to>
                                        <p:strVal val="visible"/>
                                      </p:to>
                                    </p:set>
                                    <p:animEffect transition="in" filter="wipe(down)">
                                      <p:cBhvr>
                                        <p:cTn id="17" dur="500"/>
                                        <p:tgtEl>
                                          <p:spTgt spid="2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68"/>
                                        </p:tgtEl>
                                        <p:attrNameLst>
                                          <p:attrName>style.visibility</p:attrName>
                                        </p:attrNameLst>
                                      </p:cBhvr>
                                      <p:to>
                                        <p:strVal val="visible"/>
                                      </p:to>
                                    </p:set>
                                    <p:animEffect transition="in" filter="wipe(down)">
                                      <p:cBhvr>
                                        <p:cTn id="22" dur="500"/>
                                        <p:tgtEl>
                                          <p:spTgt spid="26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89"/>
                                        </p:tgtEl>
                                        <p:attrNameLst>
                                          <p:attrName>style.visibility</p:attrName>
                                        </p:attrNameLst>
                                      </p:cBhvr>
                                      <p:to>
                                        <p:strVal val="visible"/>
                                      </p:to>
                                    </p:set>
                                    <p:anim calcmode="lin" valueType="num">
                                      <p:cBhvr additive="base">
                                        <p:cTn id="27" dur="500" fill="hold"/>
                                        <p:tgtEl>
                                          <p:spTgt spid="289"/>
                                        </p:tgtEl>
                                        <p:attrNameLst>
                                          <p:attrName>ppt_x</p:attrName>
                                        </p:attrNameLst>
                                      </p:cBhvr>
                                      <p:tavLst>
                                        <p:tav tm="0">
                                          <p:val>
                                            <p:strVal val="#ppt_x"/>
                                          </p:val>
                                        </p:tav>
                                        <p:tav tm="100000">
                                          <p:val>
                                            <p:strVal val="#ppt_x"/>
                                          </p:val>
                                        </p:tav>
                                      </p:tavLst>
                                    </p:anim>
                                    <p:anim calcmode="lin" valueType="num">
                                      <p:cBhvr additive="base">
                                        <p:cTn id="28" dur="500" fill="hold"/>
                                        <p:tgtEl>
                                          <p:spTgt spid="28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294"/>
                                        </p:tgtEl>
                                        <p:attrNameLst>
                                          <p:attrName>style.visibility</p:attrName>
                                        </p:attrNameLst>
                                      </p:cBhvr>
                                      <p:to>
                                        <p:strVal val="visible"/>
                                      </p:to>
                                    </p:set>
                                    <p:animEffect transition="in" filter="wipe(up)">
                                      <p:cBhvr>
                                        <p:cTn id="33" dur="500"/>
                                        <p:tgtEl>
                                          <p:spTgt spid="29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95"/>
                                        </p:tgtEl>
                                        <p:attrNameLst>
                                          <p:attrName>style.visibility</p:attrName>
                                        </p:attrNameLst>
                                      </p:cBhvr>
                                      <p:to>
                                        <p:strVal val="visible"/>
                                      </p:to>
                                    </p:set>
                                    <p:animEffect transition="in" filter="wipe(down)">
                                      <p:cBhvr>
                                        <p:cTn id="38" dur="500"/>
                                        <p:tgtEl>
                                          <p:spTgt spid="29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269"/>
                                        </p:tgtEl>
                                        <p:attrNameLst>
                                          <p:attrName>style.visibility</p:attrName>
                                        </p:attrNameLst>
                                      </p:cBhvr>
                                      <p:to>
                                        <p:strVal val="visible"/>
                                      </p:to>
                                    </p:set>
                                    <p:animEffect transition="in" filter="wipe(down)">
                                      <p:cBhvr>
                                        <p:cTn id="43" dur="500"/>
                                        <p:tgtEl>
                                          <p:spTgt spid="269"/>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82"/>
                                        </p:tgtEl>
                                        <p:attrNameLst>
                                          <p:attrName>style.visibility</p:attrName>
                                        </p:attrNameLst>
                                      </p:cBhvr>
                                      <p:to>
                                        <p:strVal val="visible"/>
                                      </p:to>
                                    </p:set>
                                    <p:anim calcmode="lin" valueType="num">
                                      <p:cBhvr additive="base">
                                        <p:cTn id="48" dur="500" fill="hold"/>
                                        <p:tgtEl>
                                          <p:spTgt spid="282"/>
                                        </p:tgtEl>
                                        <p:attrNameLst>
                                          <p:attrName>ppt_x</p:attrName>
                                        </p:attrNameLst>
                                      </p:cBhvr>
                                      <p:tavLst>
                                        <p:tav tm="0">
                                          <p:val>
                                            <p:strVal val="#ppt_x"/>
                                          </p:val>
                                        </p:tav>
                                        <p:tav tm="100000">
                                          <p:val>
                                            <p:strVal val="#ppt_x"/>
                                          </p:val>
                                        </p:tav>
                                      </p:tavLst>
                                    </p:anim>
                                    <p:anim calcmode="lin" valueType="num">
                                      <p:cBhvr additive="base">
                                        <p:cTn id="49" dur="500" fill="hold"/>
                                        <p:tgtEl>
                                          <p:spTgt spid="2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P spid="282" grpId="0"/>
      <p:bldP spid="289" grpId="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a:t>
            </a:r>
            <a:r>
              <a:rPr lang="zh-CN" altLang="en-US" dirty="0" smtClean="0">
                <a:solidFill>
                  <a:srgbClr val="FFCC00"/>
                </a:solidFill>
                <a:latin typeface="Arial" panose="020B0604020202020204" pitchFamily="34" charset="0"/>
                <a:ea typeface="黑体" panose="02010600030101010101" pitchFamily="49" charset="-122"/>
              </a:rPr>
              <a:t>例</a:t>
            </a:r>
            <a:r>
              <a:rPr lang="en-US" altLang="zh-CN" dirty="0" smtClean="0">
                <a:solidFill>
                  <a:srgbClr val="FFCC00"/>
                </a:solidFill>
                <a:latin typeface="Arial" panose="020B0604020202020204" pitchFamily="34" charset="0"/>
                <a:ea typeface="黑体" panose="02010600030101010101" pitchFamily="49" charset="-122"/>
              </a:rPr>
              <a:t>9.15】</a:t>
            </a:r>
            <a:r>
              <a:rPr lang="zh-CN" altLang="en-US" dirty="0" smtClean="0">
                <a:solidFill>
                  <a:srgbClr val="FFCC00"/>
                </a:solidFill>
                <a:latin typeface="Arial" panose="020B0604020202020204" pitchFamily="34" charset="0"/>
                <a:ea typeface="黑体" panose="02010600030101010101" pitchFamily="49" charset="-122"/>
              </a:rPr>
              <a:t>异步二进制减法计数器</a:t>
            </a:r>
          </a:p>
        </p:txBody>
      </p:sp>
      <p:sp>
        <p:nvSpPr>
          <p:cNvPr id="18438" name="Text Box 6"/>
          <p:cNvSpPr>
            <a:spLocks noGrp="1" noChangeArrowheads="1"/>
          </p:cNvSpPr>
          <p:nvPr>
            <p:ph type="body" sz="half" idx="1"/>
          </p:nvPr>
        </p:nvSpPr>
        <p:spPr>
          <a:xfrm>
            <a:off x="2201863" y="1065213"/>
            <a:ext cx="6794500" cy="398780"/>
          </a:xfrm>
          <a:noFill/>
        </p:spPr>
        <p:txBody>
          <a:bodyPr>
            <a:spAutoFit/>
          </a:bodyPr>
          <a:lstStyle/>
          <a:p>
            <a:pPr algn="just">
              <a:spcBef>
                <a:spcPct val="50000"/>
              </a:spcBef>
            </a:pPr>
            <a:r>
              <a:rPr lang="en-US" altLang="zh-CN" sz="2000" dirty="0">
                <a:solidFill>
                  <a:srgbClr val="FF0066"/>
                </a:solidFill>
              </a:rPr>
              <a:t>【</a:t>
            </a:r>
            <a:r>
              <a:rPr lang="zh-CN" altLang="en-US" sz="2000" dirty="0">
                <a:solidFill>
                  <a:srgbClr val="FF0066"/>
                </a:solidFill>
              </a:rPr>
              <a:t>例</a:t>
            </a:r>
            <a:r>
              <a:rPr lang="en-US" altLang="zh-CN" sz="2000" dirty="0">
                <a:solidFill>
                  <a:srgbClr val="FF0066"/>
                </a:solidFill>
              </a:rPr>
              <a:t>9.15】</a:t>
            </a:r>
            <a:r>
              <a:rPr lang="zh-CN" altLang="en-US" sz="2000" dirty="0">
                <a:cs typeface="Arial" panose="020B0604020202020204" pitchFamily="34" charset="0"/>
              </a:rPr>
              <a:t>分析下图电路</a:t>
            </a:r>
            <a:r>
              <a:rPr lang="en-US" altLang="zh-CN" sz="2000" dirty="0">
                <a:cs typeface="Arial" panose="020B0604020202020204" pitchFamily="34" charset="0"/>
              </a:rPr>
              <a:t>[</a:t>
            </a:r>
            <a:r>
              <a:rPr lang="zh-CN" altLang="zh-CN" sz="2000" dirty="0">
                <a:cs typeface="Arial" panose="020B0604020202020204" pitchFamily="34" charset="0"/>
              </a:rPr>
              <a:t>教材</a:t>
            </a:r>
            <a:r>
              <a:rPr lang="en-US" altLang="zh-CN" sz="2000" dirty="0">
                <a:cs typeface="Arial" panose="020B0604020202020204" pitchFamily="34" charset="0"/>
              </a:rPr>
              <a:t>P157</a:t>
            </a:r>
            <a:r>
              <a:rPr lang="zh-CN" altLang="en-US" sz="2000" dirty="0">
                <a:cs typeface="Arial" panose="020B0604020202020204" pitchFamily="34" charset="0"/>
              </a:rPr>
              <a:t>图</a:t>
            </a:r>
            <a:r>
              <a:rPr lang="en-US" altLang="zh-CN" sz="2000" dirty="0">
                <a:cs typeface="Arial" panose="020B0604020202020204" pitchFamily="34" charset="0"/>
              </a:rPr>
              <a:t>6.18]</a:t>
            </a:r>
            <a:endParaRPr lang="zh-CN" altLang="en-US" sz="2000" dirty="0">
              <a:cs typeface="Arial" panose="020B0604020202020204" pitchFamily="34" charset="0"/>
            </a:endParaRPr>
          </a:p>
        </p:txBody>
      </p:sp>
      <p:grpSp>
        <p:nvGrpSpPr>
          <p:cNvPr id="18437" name="Group 113"/>
          <p:cNvGrpSpPr/>
          <p:nvPr/>
        </p:nvGrpSpPr>
        <p:grpSpPr bwMode="auto">
          <a:xfrm>
            <a:off x="2882900" y="1384300"/>
            <a:ext cx="5486400" cy="1371600"/>
            <a:chOff x="1008" y="336"/>
            <a:chExt cx="3456" cy="864"/>
          </a:xfrm>
        </p:grpSpPr>
        <p:grpSp>
          <p:nvGrpSpPr>
            <p:cNvPr id="18506" name="Group 4"/>
            <p:cNvGrpSpPr/>
            <p:nvPr/>
          </p:nvGrpSpPr>
          <p:grpSpPr bwMode="auto">
            <a:xfrm>
              <a:off x="1248" y="480"/>
              <a:ext cx="720" cy="720"/>
              <a:chOff x="912" y="2208"/>
              <a:chExt cx="720" cy="720"/>
            </a:xfrm>
          </p:grpSpPr>
          <p:grpSp>
            <p:nvGrpSpPr>
              <p:cNvPr id="18588" name="Group 5"/>
              <p:cNvGrpSpPr/>
              <p:nvPr/>
            </p:nvGrpSpPr>
            <p:grpSpPr bwMode="auto">
              <a:xfrm>
                <a:off x="1152" y="2448"/>
                <a:ext cx="480" cy="480"/>
                <a:chOff x="1152" y="2448"/>
                <a:chExt cx="480" cy="480"/>
              </a:xfrm>
            </p:grpSpPr>
            <p:sp>
              <p:nvSpPr>
                <p:cNvPr id="18595" name="Rectangle 6"/>
                <p:cNvSpPr>
                  <a:spLocks noChangeArrowheads="1"/>
                </p:cNvSpPr>
                <p:nvPr/>
              </p:nvSpPr>
              <p:spPr bwMode="auto">
                <a:xfrm>
                  <a:off x="1200" y="2448"/>
                  <a:ext cx="384" cy="480"/>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596" name="Text Box 7"/>
                <p:cNvSpPr txBox="1">
                  <a:spLocks noChangeArrowheads="1"/>
                </p:cNvSpPr>
                <p:nvPr/>
              </p:nvSpPr>
              <p:spPr bwMode="auto">
                <a:xfrm>
                  <a:off x="1392" y="2448"/>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8597" name="Text Box 8"/>
                <p:cNvSpPr txBox="1">
                  <a:spLocks noChangeArrowheads="1"/>
                </p:cNvSpPr>
                <p:nvPr/>
              </p:nvSpPr>
              <p:spPr bwMode="auto">
                <a:xfrm>
                  <a:off x="1392" y="2736"/>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8598" name="Oval 9"/>
                <p:cNvSpPr>
                  <a:spLocks noChangeArrowheads="1"/>
                </p:cNvSpPr>
                <p:nvPr/>
              </p:nvSpPr>
              <p:spPr bwMode="auto">
                <a:xfrm>
                  <a:off x="1584" y="2832"/>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599" name="Oval 10"/>
                <p:cNvSpPr>
                  <a:spLocks noChangeArrowheads="1"/>
                </p:cNvSpPr>
                <p:nvPr/>
              </p:nvSpPr>
              <p:spPr bwMode="auto">
                <a:xfrm>
                  <a:off x="1152" y="2670"/>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600" name="AutoShape 11"/>
                <p:cNvSpPr>
                  <a:spLocks noChangeArrowheads="1"/>
                </p:cNvSpPr>
                <p:nvPr/>
              </p:nvSpPr>
              <p:spPr bwMode="auto">
                <a:xfrm rot="5400000">
                  <a:off x="1200" y="2649"/>
                  <a:ext cx="96" cy="96"/>
                </a:xfrm>
                <a:prstGeom prst="triangle">
                  <a:avLst>
                    <a:gd name="adj" fmla="val 50000"/>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601" name="Text Box 12"/>
                <p:cNvSpPr txBox="1">
                  <a:spLocks noChangeArrowheads="1"/>
                </p:cNvSpPr>
                <p:nvPr/>
              </p:nvSpPr>
              <p:spPr bwMode="auto">
                <a:xfrm>
                  <a:off x="1200" y="2448"/>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J</a:t>
                  </a:r>
                </a:p>
              </p:txBody>
            </p:sp>
            <p:sp>
              <p:nvSpPr>
                <p:cNvPr id="18602" name="Text Box 13"/>
                <p:cNvSpPr txBox="1">
                  <a:spLocks noChangeArrowheads="1"/>
                </p:cNvSpPr>
                <p:nvPr/>
              </p:nvSpPr>
              <p:spPr bwMode="auto">
                <a:xfrm>
                  <a:off x="1200" y="2736"/>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K</a:t>
                  </a:r>
                </a:p>
              </p:txBody>
            </p:sp>
            <p:sp>
              <p:nvSpPr>
                <p:cNvPr id="18603" name="Line 14"/>
                <p:cNvSpPr>
                  <a:spLocks noChangeShapeType="1"/>
                </p:cNvSpPr>
                <p:nvPr/>
              </p:nvSpPr>
              <p:spPr bwMode="auto">
                <a:xfrm>
                  <a:off x="1467" y="2757"/>
                  <a:ext cx="48" cy="0"/>
                </a:xfrm>
                <a:prstGeom prst="line">
                  <a:avLst/>
                </a:prstGeom>
                <a:noFill/>
                <a:ln w="9525">
                  <a:solidFill>
                    <a:schemeClr val="tx1"/>
                  </a:solidFill>
                  <a:round/>
                </a:ln>
              </p:spPr>
              <p:txBody>
                <a:bodyPr/>
                <a:lstStyle/>
                <a:p>
                  <a:endParaRPr lang="zh-CN" altLang="en-US"/>
                </a:p>
              </p:txBody>
            </p:sp>
          </p:grpSp>
          <p:sp>
            <p:nvSpPr>
              <p:cNvPr id="18589" name="Line 15"/>
              <p:cNvSpPr>
                <a:spLocks noChangeShapeType="1"/>
              </p:cNvSpPr>
              <p:nvPr/>
            </p:nvSpPr>
            <p:spPr bwMode="auto">
              <a:xfrm flipH="1">
                <a:off x="1056" y="2832"/>
                <a:ext cx="144" cy="0"/>
              </a:xfrm>
              <a:prstGeom prst="line">
                <a:avLst/>
              </a:prstGeom>
              <a:noFill/>
              <a:ln w="9525">
                <a:solidFill>
                  <a:schemeClr val="tx1"/>
                </a:solidFill>
                <a:round/>
              </a:ln>
            </p:spPr>
            <p:txBody>
              <a:bodyPr/>
              <a:lstStyle/>
              <a:p>
                <a:endParaRPr lang="zh-CN" altLang="en-US"/>
              </a:p>
            </p:txBody>
          </p:sp>
          <p:sp>
            <p:nvSpPr>
              <p:cNvPr id="18590" name="Line 16"/>
              <p:cNvSpPr>
                <a:spLocks noChangeShapeType="1"/>
              </p:cNvSpPr>
              <p:nvPr/>
            </p:nvSpPr>
            <p:spPr bwMode="auto">
              <a:xfrm flipV="1">
                <a:off x="1056" y="2304"/>
                <a:ext cx="0" cy="528"/>
              </a:xfrm>
              <a:prstGeom prst="line">
                <a:avLst/>
              </a:prstGeom>
              <a:noFill/>
              <a:ln w="9525">
                <a:solidFill>
                  <a:schemeClr val="tx1"/>
                </a:solidFill>
                <a:round/>
              </a:ln>
            </p:spPr>
            <p:txBody>
              <a:bodyPr/>
              <a:lstStyle/>
              <a:p>
                <a:endParaRPr lang="zh-CN" altLang="en-US"/>
              </a:p>
            </p:txBody>
          </p:sp>
          <p:sp>
            <p:nvSpPr>
              <p:cNvPr id="18591" name="Line 17"/>
              <p:cNvSpPr>
                <a:spLocks noChangeShapeType="1"/>
              </p:cNvSpPr>
              <p:nvPr/>
            </p:nvSpPr>
            <p:spPr bwMode="auto">
              <a:xfrm flipH="1">
                <a:off x="1056" y="2544"/>
                <a:ext cx="144" cy="0"/>
              </a:xfrm>
              <a:prstGeom prst="line">
                <a:avLst/>
              </a:prstGeom>
              <a:noFill/>
              <a:ln w="9525">
                <a:solidFill>
                  <a:schemeClr val="tx1"/>
                </a:solidFill>
                <a:round/>
              </a:ln>
            </p:spPr>
            <p:txBody>
              <a:bodyPr/>
              <a:lstStyle/>
              <a:p>
                <a:endParaRPr lang="zh-CN" altLang="en-US"/>
              </a:p>
            </p:txBody>
          </p:sp>
          <p:sp>
            <p:nvSpPr>
              <p:cNvPr id="18592" name="Oval 18"/>
              <p:cNvSpPr>
                <a:spLocks noChangeArrowheads="1"/>
              </p:cNvSpPr>
              <p:nvPr/>
            </p:nvSpPr>
            <p:spPr bwMode="auto">
              <a:xfrm>
                <a:off x="1035" y="2523"/>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593" name="Text Box 19"/>
              <p:cNvSpPr txBox="1">
                <a:spLocks noChangeArrowheads="1"/>
              </p:cNvSpPr>
              <p:nvPr/>
            </p:nvSpPr>
            <p:spPr bwMode="auto">
              <a:xfrm>
                <a:off x="912" y="2208"/>
                <a:ext cx="288"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a:t>
                </a:r>
              </a:p>
            </p:txBody>
          </p:sp>
          <p:sp>
            <p:nvSpPr>
              <p:cNvPr id="18594" name="Text Box 20"/>
              <p:cNvSpPr txBox="1">
                <a:spLocks noChangeArrowheads="1"/>
              </p:cNvSpPr>
              <p:nvPr/>
            </p:nvSpPr>
            <p:spPr bwMode="auto">
              <a:xfrm>
                <a:off x="1248" y="2256"/>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FF</a:t>
                </a:r>
                <a:r>
                  <a:rPr lang="en-US" altLang="zh-CN" sz="1600" baseline="-25000">
                    <a:solidFill>
                      <a:schemeClr val="hlink"/>
                    </a:solidFill>
                    <a:ea typeface="Gulim" panose="020B0600000101010101" pitchFamily="50" charset="-127"/>
                  </a:rPr>
                  <a:t>0</a:t>
                </a:r>
              </a:p>
            </p:txBody>
          </p:sp>
        </p:grpSp>
        <p:grpSp>
          <p:nvGrpSpPr>
            <p:cNvPr id="18507" name="Group 21"/>
            <p:cNvGrpSpPr/>
            <p:nvPr/>
          </p:nvGrpSpPr>
          <p:grpSpPr bwMode="auto">
            <a:xfrm>
              <a:off x="2016" y="480"/>
              <a:ext cx="720" cy="720"/>
              <a:chOff x="912" y="2208"/>
              <a:chExt cx="720" cy="720"/>
            </a:xfrm>
          </p:grpSpPr>
          <p:grpSp>
            <p:nvGrpSpPr>
              <p:cNvPr id="18572" name="Group 22"/>
              <p:cNvGrpSpPr/>
              <p:nvPr/>
            </p:nvGrpSpPr>
            <p:grpSpPr bwMode="auto">
              <a:xfrm>
                <a:off x="1152" y="2448"/>
                <a:ext cx="480" cy="480"/>
                <a:chOff x="1152" y="2448"/>
                <a:chExt cx="480" cy="480"/>
              </a:xfrm>
            </p:grpSpPr>
            <p:sp>
              <p:nvSpPr>
                <p:cNvPr id="18579" name="Rectangle 23"/>
                <p:cNvSpPr>
                  <a:spLocks noChangeArrowheads="1"/>
                </p:cNvSpPr>
                <p:nvPr/>
              </p:nvSpPr>
              <p:spPr bwMode="auto">
                <a:xfrm>
                  <a:off x="1200" y="2448"/>
                  <a:ext cx="384" cy="480"/>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580" name="Text Box 24"/>
                <p:cNvSpPr txBox="1">
                  <a:spLocks noChangeArrowheads="1"/>
                </p:cNvSpPr>
                <p:nvPr/>
              </p:nvSpPr>
              <p:spPr bwMode="auto">
                <a:xfrm>
                  <a:off x="1392" y="2448"/>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8581" name="Text Box 25"/>
                <p:cNvSpPr txBox="1">
                  <a:spLocks noChangeArrowheads="1"/>
                </p:cNvSpPr>
                <p:nvPr/>
              </p:nvSpPr>
              <p:spPr bwMode="auto">
                <a:xfrm>
                  <a:off x="1392" y="2736"/>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8582" name="Oval 26"/>
                <p:cNvSpPr>
                  <a:spLocks noChangeArrowheads="1"/>
                </p:cNvSpPr>
                <p:nvPr/>
              </p:nvSpPr>
              <p:spPr bwMode="auto">
                <a:xfrm>
                  <a:off x="1584" y="2832"/>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583" name="Oval 27"/>
                <p:cNvSpPr>
                  <a:spLocks noChangeArrowheads="1"/>
                </p:cNvSpPr>
                <p:nvPr/>
              </p:nvSpPr>
              <p:spPr bwMode="auto">
                <a:xfrm>
                  <a:off x="1152" y="2670"/>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584" name="AutoShape 28"/>
                <p:cNvSpPr>
                  <a:spLocks noChangeArrowheads="1"/>
                </p:cNvSpPr>
                <p:nvPr/>
              </p:nvSpPr>
              <p:spPr bwMode="auto">
                <a:xfrm rot="5400000">
                  <a:off x="1200" y="2649"/>
                  <a:ext cx="96" cy="96"/>
                </a:xfrm>
                <a:prstGeom prst="triangle">
                  <a:avLst>
                    <a:gd name="adj" fmla="val 50000"/>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585" name="Text Box 29"/>
                <p:cNvSpPr txBox="1">
                  <a:spLocks noChangeArrowheads="1"/>
                </p:cNvSpPr>
                <p:nvPr/>
              </p:nvSpPr>
              <p:spPr bwMode="auto">
                <a:xfrm>
                  <a:off x="1200" y="2448"/>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J</a:t>
                  </a:r>
                </a:p>
              </p:txBody>
            </p:sp>
            <p:sp>
              <p:nvSpPr>
                <p:cNvPr id="18586" name="Text Box 30"/>
                <p:cNvSpPr txBox="1">
                  <a:spLocks noChangeArrowheads="1"/>
                </p:cNvSpPr>
                <p:nvPr/>
              </p:nvSpPr>
              <p:spPr bwMode="auto">
                <a:xfrm>
                  <a:off x="1200" y="2736"/>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K</a:t>
                  </a:r>
                </a:p>
              </p:txBody>
            </p:sp>
            <p:sp>
              <p:nvSpPr>
                <p:cNvPr id="18587" name="Line 31"/>
                <p:cNvSpPr>
                  <a:spLocks noChangeShapeType="1"/>
                </p:cNvSpPr>
                <p:nvPr/>
              </p:nvSpPr>
              <p:spPr bwMode="auto">
                <a:xfrm>
                  <a:off x="1467" y="2757"/>
                  <a:ext cx="48" cy="0"/>
                </a:xfrm>
                <a:prstGeom prst="line">
                  <a:avLst/>
                </a:prstGeom>
                <a:noFill/>
                <a:ln w="9525">
                  <a:solidFill>
                    <a:schemeClr val="tx1"/>
                  </a:solidFill>
                  <a:round/>
                </a:ln>
              </p:spPr>
              <p:txBody>
                <a:bodyPr/>
                <a:lstStyle/>
                <a:p>
                  <a:endParaRPr lang="zh-CN" altLang="en-US"/>
                </a:p>
              </p:txBody>
            </p:sp>
          </p:grpSp>
          <p:sp>
            <p:nvSpPr>
              <p:cNvPr id="18573" name="Line 32"/>
              <p:cNvSpPr>
                <a:spLocks noChangeShapeType="1"/>
              </p:cNvSpPr>
              <p:nvPr/>
            </p:nvSpPr>
            <p:spPr bwMode="auto">
              <a:xfrm flipH="1">
                <a:off x="1056" y="2832"/>
                <a:ext cx="144" cy="0"/>
              </a:xfrm>
              <a:prstGeom prst="line">
                <a:avLst/>
              </a:prstGeom>
              <a:noFill/>
              <a:ln w="9525">
                <a:solidFill>
                  <a:schemeClr val="tx1"/>
                </a:solidFill>
                <a:round/>
              </a:ln>
            </p:spPr>
            <p:txBody>
              <a:bodyPr/>
              <a:lstStyle/>
              <a:p>
                <a:endParaRPr lang="zh-CN" altLang="en-US"/>
              </a:p>
            </p:txBody>
          </p:sp>
          <p:sp>
            <p:nvSpPr>
              <p:cNvPr id="18574" name="Line 33"/>
              <p:cNvSpPr>
                <a:spLocks noChangeShapeType="1"/>
              </p:cNvSpPr>
              <p:nvPr/>
            </p:nvSpPr>
            <p:spPr bwMode="auto">
              <a:xfrm flipV="1">
                <a:off x="1056" y="2304"/>
                <a:ext cx="0" cy="528"/>
              </a:xfrm>
              <a:prstGeom prst="line">
                <a:avLst/>
              </a:prstGeom>
              <a:noFill/>
              <a:ln w="9525">
                <a:solidFill>
                  <a:schemeClr val="tx1"/>
                </a:solidFill>
                <a:round/>
              </a:ln>
            </p:spPr>
            <p:txBody>
              <a:bodyPr/>
              <a:lstStyle/>
              <a:p>
                <a:endParaRPr lang="zh-CN" altLang="en-US"/>
              </a:p>
            </p:txBody>
          </p:sp>
          <p:sp>
            <p:nvSpPr>
              <p:cNvPr id="18575" name="Line 34"/>
              <p:cNvSpPr>
                <a:spLocks noChangeShapeType="1"/>
              </p:cNvSpPr>
              <p:nvPr/>
            </p:nvSpPr>
            <p:spPr bwMode="auto">
              <a:xfrm flipH="1">
                <a:off x="1056" y="2544"/>
                <a:ext cx="144" cy="0"/>
              </a:xfrm>
              <a:prstGeom prst="line">
                <a:avLst/>
              </a:prstGeom>
              <a:noFill/>
              <a:ln w="9525">
                <a:solidFill>
                  <a:schemeClr val="tx1"/>
                </a:solidFill>
                <a:round/>
              </a:ln>
            </p:spPr>
            <p:txBody>
              <a:bodyPr/>
              <a:lstStyle/>
              <a:p>
                <a:endParaRPr lang="zh-CN" altLang="en-US"/>
              </a:p>
            </p:txBody>
          </p:sp>
          <p:sp>
            <p:nvSpPr>
              <p:cNvPr id="18576" name="Oval 35"/>
              <p:cNvSpPr>
                <a:spLocks noChangeArrowheads="1"/>
              </p:cNvSpPr>
              <p:nvPr/>
            </p:nvSpPr>
            <p:spPr bwMode="auto">
              <a:xfrm>
                <a:off x="1035" y="2523"/>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577" name="Text Box 36"/>
              <p:cNvSpPr txBox="1">
                <a:spLocks noChangeArrowheads="1"/>
              </p:cNvSpPr>
              <p:nvPr/>
            </p:nvSpPr>
            <p:spPr bwMode="auto">
              <a:xfrm>
                <a:off x="912" y="2208"/>
                <a:ext cx="288"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a:t>
                </a:r>
              </a:p>
            </p:txBody>
          </p:sp>
          <p:sp>
            <p:nvSpPr>
              <p:cNvPr id="18578" name="Text Box 37"/>
              <p:cNvSpPr txBox="1">
                <a:spLocks noChangeArrowheads="1"/>
              </p:cNvSpPr>
              <p:nvPr/>
            </p:nvSpPr>
            <p:spPr bwMode="auto">
              <a:xfrm>
                <a:off x="1248" y="2256"/>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FF</a:t>
                </a:r>
                <a:r>
                  <a:rPr lang="en-US" altLang="zh-CN" sz="1600" baseline="-25000">
                    <a:solidFill>
                      <a:schemeClr val="hlink"/>
                    </a:solidFill>
                    <a:ea typeface="Gulim" panose="020B0600000101010101" pitchFamily="50" charset="-127"/>
                  </a:rPr>
                  <a:t>1</a:t>
                </a:r>
              </a:p>
            </p:txBody>
          </p:sp>
        </p:grpSp>
        <p:grpSp>
          <p:nvGrpSpPr>
            <p:cNvPr id="18508" name="Group 38"/>
            <p:cNvGrpSpPr/>
            <p:nvPr/>
          </p:nvGrpSpPr>
          <p:grpSpPr bwMode="auto">
            <a:xfrm>
              <a:off x="2784" y="480"/>
              <a:ext cx="720" cy="720"/>
              <a:chOff x="912" y="2208"/>
              <a:chExt cx="720" cy="720"/>
            </a:xfrm>
          </p:grpSpPr>
          <p:grpSp>
            <p:nvGrpSpPr>
              <p:cNvPr id="18556" name="Group 39"/>
              <p:cNvGrpSpPr/>
              <p:nvPr/>
            </p:nvGrpSpPr>
            <p:grpSpPr bwMode="auto">
              <a:xfrm>
                <a:off x="1152" y="2448"/>
                <a:ext cx="480" cy="480"/>
                <a:chOff x="1152" y="2448"/>
                <a:chExt cx="480" cy="480"/>
              </a:xfrm>
            </p:grpSpPr>
            <p:sp>
              <p:nvSpPr>
                <p:cNvPr id="18563" name="Rectangle 40"/>
                <p:cNvSpPr>
                  <a:spLocks noChangeArrowheads="1"/>
                </p:cNvSpPr>
                <p:nvPr/>
              </p:nvSpPr>
              <p:spPr bwMode="auto">
                <a:xfrm>
                  <a:off x="1200" y="2448"/>
                  <a:ext cx="384" cy="480"/>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564" name="Text Box 41"/>
                <p:cNvSpPr txBox="1">
                  <a:spLocks noChangeArrowheads="1"/>
                </p:cNvSpPr>
                <p:nvPr/>
              </p:nvSpPr>
              <p:spPr bwMode="auto">
                <a:xfrm>
                  <a:off x="1392" y="2448"/>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8565" name="Text Box 42"/>
                <p:cNvSpPr txBox="1">
                  <a:spLocks noChangeArrowheads="1"/>
                </p:cNvSpPr>
                <p:nvPr/>
              </p:nvSpPr>
              <p:spPr bwMode="auto">
                <a:xfrm>
                  <a:off x="1392" y="2736"/>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8566" name="Oval 43"/>
                <p:cNvSpPr>
                  <a:spLocks noChangeArrowheads="1"/>
                </p:cNvSpPr>
                <p:nvPr/>
              </p:nvSpPr>
              <p:spPr bwMode="auto">
                <a:xfrm>
                  <a:off x="1584" y="2832"/>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567" name="Oval 44"/>
                <p:cNvSpPr>
                  <a:spLocks noChangeArrowheads="1"/>
                </p:cNvSpPr>
                <p:nvPr/>
              </p:nvSpPr>
              <p:spPr bwMode="auto">
                <a:xfrm>
                  <a:off x="1152" y="2670"/>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568" name="AutoShape 45"/>
                <p:cNvSpPr>
                  <a:spLocks noChangeArrowheads="1"/>
                </p:cNvSpPr>
                <p:nvPr/>
              </p:nvSpPr>
              <p:spPr bwMode="auto">
                <a:xfrm rot="5400000">
                  <a:off x="1200" y="2649"/>
                  <a:ext cx="96" cy="96"/>
                </a:xfrm>
                <a:prstGeom prst="triangle">
                  <a:avLst>
                    <a:gd name="adj" fmla="val 50000"/>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569" name="Text Box 46"/>
                <p:cNvSpPr txBox="1">
                  <a:spLocks noChangeArrowheads="1"/>
                </p:cNvSpPr>
                <p:nvPr/>
              </p:nvSpPr>
              <p:spPr bwMode="auto">
                <a:xfrm>
                  <a:off x="1200" y="2448"/>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J</a:t>
                  </a:r>
                </a:p>
              </p:txBody>
            </p:sp>
            <p:sp>
              <p:nvSpPr>
                <p:cNvPr id="18570" name="Text Box 47"/>
                <p:cNvSpPr txBox="1">
                  <a:spLocks noChangeArrowheads="1"/>
                </p:cNvSpPr>
                <p:nvPr/>
              </p:nvSpPr>
              <p:spPr bwMode="auto">
                <a:xfrm>
                  <a:off x="1200" y="2736"/>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K</a:t>
                  </a:r>
                </a:p>
              </p:txBody>
            </p:sp>
            <p:sp>
              <p:nvSpPr>
                <p:cNvPr id="18571" name="Line 48"/>
                <p:cNvSpPr>
                  <a:spLocks noChangeShapeType="1"/>
                </p:cNvSpPr>
                <p:nvPr/>
              </p:nvSpPr>
              <p:spPr bwMode="auto">
                <a:xfrm>
                  <a:off x="1467" y="2757"/>
                  <a:ext cx="48" cy="0"/>
                </a:xfrm>
                <a:prstGeom prst="line">
                  <a:avLst/>
                </a:prstGeom>
                <a:noFill/>
                <a:ln w="9525">
                  <a:solidFill>
                    <a:schemeClr val="tx1"/>
                  </a:solidFill>
                  <a:round/>
                </a:ln>
              </p:spPr>
              <p:txBody>
                <a:bodyPr/>
                <a:lstStyle/>
                <a:p>
                  <a:endParaRPr lang="zh-CN" altLang="en-US"/>
                </a:p>
              </p:txBody>
            </p:sp>
          </p:grpSp>
          <p:sp>
            <p:nvSpPr>
              <p:cNvPr id="18557" name="Line 49"/>
              <p:cNvSpPr>
                <a:spLocks noChangeShapeType="1"/>
              </p:cNvSpPr>
              <p:nvPr/>
            </p:nvSpPr>
            <p:spPr bwMode="auto">
              <a:xfrm flipH="1">
                <a:off x="1056" y="2832"/>
                <a:ext cx="144" cy="0"/>
              </a:xfrm>
              <a:prstGeom prst="line">
                <a:avLst/>
              </a:prstGeom>
              <a:noFill/>
              <a:ln w="9525">
                <a:solidFill>
                  <a:schemeClr val="tx1"/>
                </a:solidFill>
                <a:round/>
              </a:ln>
            </p:spPr>
            <p:txBody>
              <a:bodyPr/>
              <a:lstStyle/>
              <a:p>
                <a:endParaRPr lang="zh-CN" altLang="en-US"/>
              </a:p>
            </p:txBody>
          </p:sp>
          <p:sp>
            <p:nvSpPr>
              <p:cNvPr id="18558" name="Line 50"/>
              <p:cNvSpPr>
                <a:spLocks noChangeShapeType="1"/>
              </p:cNvSpPr>
              <p:nvPr/>
            </p:nvSpPr>
            <p:spPr bwMode="auto">
              <a:xfrm flipV="1">
                <a:off x="1056" y="2304"/>
                <a:ext cx="0" cy="528"/>
              </a:xfrm>
              <a:prstGeom prst="line">
                <a:avLst/>
              </a:prstGeom>
              <a:noFill/>
              <a:ln w="9525">
                <a:solidFill>
                  <a:schemeClr val="tx1"/>
                </a:solidFill>
                <a:round/>
              </a:ln>
            </p:spPr>
            <p:txBody>
              <a:bodyPr/>
              <a:lstStyle/>
              <a:p>
                <a:endParaRPr lang="zh-CN" altLang="en-US"/>
              </a:p>
            </p:txBody>
          </p:sp>
          <p:sp>
            <p:nvSpPr>
              <p:cNvPr id="18559" name="Line 51"/>
              <p:cNvSpPr>
                <a:spLocks noChangeShapeType="1"/>
              </p:cNvSpPr>
              <p:nvPr/>
            </p:nvSpPr>
            <p:spPr bwMode="auto">
              <a:xfrm flipH="1">
                <a:off x="1056" y="2544"/>
                <a:ext cx="144" cy="0"/>
              </a:xfrm>
              <a:prstGeom prst="line">
                <a:avLst/>
              </a:prstGeom>
              <a:noFill/>
              <a:ln w="9525">
                <a:solidFill>
                  <a:schemeClr val="tx1"/>
                </a:solidFill>
                <a:round/>
              </a:ln>
            </p:spPr>
            <p:txBody>
              <a:bodyPr/>
              <a:lstStyle/>
              <a:p>
                <a:endParaRPr lang="zh-CN" altLang="en-US"/>
              </a:p>
            </p:txBody>
          </p:sp>
          <p:sp>
            <p:nvSpPr>
              <p:cNvPr id="18560" name="Oval 52"/>
              <p:cNvSpPr>
                <a:spLocks noChangeArrowheads="1"/>
              </p:cNvSpPr>
              <p:nvPr/>
            </p:nvSpPr>
            <p:spPr bwMode="auto">
              <a:xfrm>
                <a:off x="1035" y="2523"/>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561" name="Text Box 53"/>
              <p:cNvSpPr txBox="1">
                <a:spLocks noChangeArrowheads="1"/>
              </p:cNvSpPr>
              <p:nvPr/>
            </p:nvSpPr>
            <p:spPr bwMode="auto">
              <a:xfrm>
                <a:off x="912" y="2208"/>
                <a:ext cx="288"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a:t>
                </a:r>
              </a:p>
            </p:txBody>
          </p:sp>
          <p:sp>
            <p:nvSpPr>
              <p:cNvPr id="18562" name="Text Box 54"/>
              <p:cNvSpPr txBox="1">
                <a:spLocks noChangeArrowheads="1"/>
              </p:cNvSpPr>
              <p:nvPr/>
            </p:nvSpPr>
            <p:spPr bwMode="auto">
              <a:xfrm>
                <a:off x="1248" y="2256"/>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FF</a:t>
                </a:r>
                <a:r>
                  <a:rPr lang="en-US" altLang="zh-CN" sz="1600" baseline="-25000">
                    <a:solidFill>
                      <a:schemeClr val="hlink"/>
                    </a:solidFill>
                    <a:ea typeface="Gulim" panose="020B0600000101010101" pitchFamily="50" charset="-127"/>
                  </a:rPr>
                  <a:t>2</a:t>
                </a:r>
              </a:p>
            </p:txBody>
          </p:sp>
        </p:grpSp>
        <p:grpSp>
          <p:nvGrpSpPr>
            <p:cNvPr id="18509" name="Group 55"/>
            <p:cNvGrpSpPr/>
            <p:nvPr/>
          </p:nvGrpSpPr>
          <p:grpSpPr bwMode="auto">
            <a:xfrm>
              <a:off x="3552" y="480"/>
              <a:ext cx="720" cy="720"/>
              <a:chOff x="912" y="2208"/>
              <a:chExt cx="720" cy="720"/>
            </a:xfrm>
          </p:grpSpPr>
          <p:grpSp>
            <p:nvGrpSpPr>
              <p:cNvPr id="18540" name="Group 56"/>
              <p:cNvGrpSpPr/>
              <p:nvPr/>
            </p:nvGrpSpPr>
            <p:grpSpPr bwMode="auto">
              <a:xfrm>
                <a:off x="1152" y="2448"/>
                <a:ext cx="480" cy="480"/>
                <a:chOff x="1152" y="2448"/>
                <a:chExt cx="480" cy="480"/>
              </a:xfrm>
            </p:grpSpPr>
            <p:sp>
              <p:nvSpPr>
                <p:cNvPr id="18547" name="Rectangle 57"/>
                <p:cNvSpPr>
                  <a:spLocks noChangeArrowheads="1"/>
                </p:cNvSpPr>
                <p:nvPr/>
              </p:nvSpPr>
              <p:spPr bwMode="auto">
                <a:xfrm>
                  <a:off x="1200" y="2448"/>
                  <a:ext cx="384" cy="480"/>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548" name="Text Box 58"/>
                <p:cNvSpPr txBox="1">
                  <a:spLocks noChangeArrowheads="1"/>
                </p:cNvSpPr>
                <p:nvPr/>
              </p:nvSpPr>
              <p:spPr bwMode="auto">
                <a:xfrm>
                  <a:off x="1392" y="2448"/>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8549" name="Text Box 59"/>
                <p:cNvSpPr txBox="1">
                  <a:spLocks noChangeArrowheads="1"/>
                </p:cNvSpPr>
                <p:nvPr/>
              </p:nvSpPr>
              <p:spPr bwMode="auto">
                <a:xfrm>
                  <a:off x="1392" y="2736"/>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8550" name="Oval 60"/>
                <p:cNvSpPr>
                  <a:spLocks noChangeArrowheads="1"/>
                </p:cNvSpPr>
                <p:nvPr/>
              </p:nvSpPr>
              <p:spPr bwMode="auto">
                <a:xfrm>
                  <a:off x="1584" y="2832"/>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551" name="Oval 61"/>
                <p:cNvSpPr>
                  <a:spLocks noChangeArrowheads="1"/>
                </p:cNvSpPr>
                <p:nvPr/>
              </p:nvSpPr>
              <p:spPr bwMode="auto">
                <a:xfrm>
                  <a:off x="1152" y="2670"/>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552" name="AutoShape 62"/>
                <p:cNvSpPr>
                  <a:spLocks noChangeArrowheads="1"/>
                </p:cNvSpPr>
                <p:nvPr/>
              </p:nvSpPr>
              <p:spPr bwMode="auto">
                <a:xfrm rot="5400000">
                  <a:off x="1200" y="2649"/>
                  <a:ext cx="96" cy="96"/>
                </a:xfrm>
                <a:prstGeom prst="triangle">
                  <a:avLst>
                    <a:gd name="adj" fmla="val 50000"/>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553" name="Text Box 63"/>
                <p:cNvSpPr txBox="1">
                  <a:spLocks noChangeArrowheads="1"/>
                </p:cNvSpPr>
                <p:nvPr/>
              </p:nvSpPr>
              <p:spPr bwMode="auto">
                <a:xfrm>
                  <a:off x="1200" y="2448"/>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J</a:t>
                  </a:r>
                </a:p>
              </p:txBody>
            </p:sp>
            <p:sp>
              <p:nvSpPr>
                <p:cNvPr id="18554" name="Text Box 64"/>
                <p:cNvSpPr txBox="1">
                  <a:spLocks noChangeArrowheads="1"/>
                </p:cNvSpPr>
                <p:nvPr/>
              </p:nvSpPr>
              <p:spPr bwMode="auto">
                <a:xfrm>
                  <a:off x="1200" y="2736"/>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K</a:t>
                  </a:r>
                </a:p>
              </p:txBody>
            </p:sp>
            <p:sp>
              <p:nvSpPr>
                <p:cNvPr id="18555" name="Line 65"/>
                <p:cNvSpPr>
                  <a:spLocks noChangeShapeType="1"/>
                </p:cNvSpPr>
                <p:nvPr/>
              </p:nvSpPr>
              <p:spPr bwMode="auto">
                <a:xfrm>
                  <a:off x="1467" y="2757"/>
                  <a:ext cx="48" cy="0"/>
                </a:xfrm>
                <a:prstGeom prst="line">
                  <a:avLst/>
                </a:prstGeom>
                <a:noFill/>
                <a:ln w="9525">
                  <a:solidFill>
                    <a:schemeClr val="tx1"/>
                  </a:solidFill>
                  <a:round/>
                </a:ln>
              </p:spPr>
              <p:txBody>
                <a:bodyPr/>
                <a:lstStyle/>
                <a:p>
                  <a:endParaRPr lang="zh-CN" altLang="en-US"/>
                </a:p>
              </p:txBody>
            </p:sp>
          </p:grpSp>
          <p:sp>
            <p:nvSpPr>
              <p:cNvPr id="18541" name="Line 66"/>
              <p:cNvSpPr>
                <a:spLocks noChangeShapeType="1"/>
              </p:cNvSpPr>
              <p:nvPr/>
            </p:nvSpPr>
            <p:spPr bwMode="auto">
              <a:xfrm flipH="1">
                <a:off x="1056" y="2832"/>
                <a:ext cx="144" cy="0"/>
              </a:xfrm>
              <a:prstGeom prst="line">
                <a:avLst/>
              </a:prstGeom>
              <a:noFill/>
              <a:ln w="9525">
                <a:solidFill>
                  <a:schemeClr val="tx1"/>
                </a:solidFill>
                <a:round/>
              </a:ln>
            </p:spPr>
            <p:txBody>
              <a:bodyPr/>
              <a:lstStyle/>
              <a:p>
                <a:endParaRPr lang="zh-CN" altLang="en-US"/>
              </a:p>
            </p:txBody>
          </p:sp>
          <p:sp>
            <p:nvSpPr>
              <p:cNvPr id="18542" name="Line 67"/>
              <p:cNvSpPr>
                <a:spLocks noChangeShapeType="1"/>
              </p:cNvSpPr>
              <p:nvPr/>
            </p:nvSpPr>
            <p:spPr bwMode="auto">
              <a:xfrm flipV="1">
                <a:off x="1056" y="2304"/>
                <a:ext cx="0" cy="528"/>
              </a:xfrm>
              <a:prstGeom prst="line">
                <a:avLst/>
              </a:prstGeom>
              <a:noFill/>
              <a:ln w="9525">
                <a:solidFill>
                  <a:schemeClr val="tx1"/>
                </a:solidFill>
                <a:round/>
              </a:ln>
            </p:spPr>
            <p:txBody>
              <a:bodyPr/>
              <a:lstStyle/>
              <a:p>
                <a:endParaRPr lang="zh-CN" altLang="en-US"/>
              </a:p>
            </p:txBody>
          </p:sp>
          <p:sp>
            <p:nvSpPr>
              <p:cNvPr id="18543" name="Line 68"/>
              <p:cNvSpPr>
                <a:spLocks noChangeShapeType="1"/>
              </p:cNvSpPr>
              <p:nvPr/>
            </p:nvSpPr>
            <p:spPr bwMode="auto">
              <a:xfrm flipH="1">
                <a:off x="1056" y="2544"/>
                <a:ext cx="144" cy="0"/>
              </a:xfrm>
              <a:prstGeom prst="line">
                <a:avLst/>
              </a:prstGeom>
              <a:noFill/>
              <a:ln w="9525">
                <a:solidFill>
                  <a:schemeClr val="tx1"/>
                </a:solidFill>
                <a:round/>
              </a:ln>
            </p:spPr>
            <p:txBody>
              <a:bodyPr/>
              <a:lstStyle/>
              <a:p>
                <a:endParaRPr lang="zh-CN" altLang="en-US"/>
              </a:p>
            </p:txBody>
          </p:sp>
          <p:sp>
            <p:nvSpPr>
              <p:cNvPr id="18544" name="Oval 69"/>
              <p:cNvSpPr>
                <a:spLocks noChangeArrowheads="1"/>
              </p:cNvSpPr>
              <p:nvPr/>
            </p:nvSpPr>
            <p:spPr bwMode="auto">
              <a:xfrm>
                <a:off x="1035" y="2523"/>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545" name="Text Box 70"/>
              <p:cNvSpPr txBox="1">
                <a:spLocks noChangeArrowheads="1"/>
              </p:cNvSpPr>
              <p:nvPr/>
            </p:nvSpPr>
            <p:spPr bwMode="auto">
              <a:xfrm>
                <a:off x="912" y="2208"/>
                <a:ext cx="288"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a:t>
                </a:r>
              </a:p>
            </p:txBody>
          </p:sp>
          <p:sp>
            <p:nvSpPr>
              <p:cNvPr id="18546" name="Text Box 71"/>
              <p:cNvSpPr txBox="1">
                <a:spLocks noChangeArrowheads="1"/>
              </p:cNvSpPr>
              <p:nvPr/>
            </p:nvSpPr>
            <p:spPr bwMode="auto">
              <a:xfrm>
                <a:off x="1248" y="2256"/>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FF</a:t>
                </a:r>
                <a:r>
                  <a:rPr lang="en-US" altLang="zh-CN" sz="1600" baseline="-25000">
                    <a:solidFill>
                      <a:schemeClr val="hlink"/>
                    </a:solidFill>
                    <a:ea typeface="Gulim" panose="020B0600000101010101" pitchFamily="50" charset="-127"/>
                  </a:rPr>
                  <a:t>3</a:t>
                </a:r>
              </a:p>
            </p:txBody>
          </p:sp>
        </p:grpSp>
        <p:grpSp>
          <p:nvGrpSpPr>
            <p:cNvPr id="18510" name="Group 80"/>
            <p:cNvGrpSpPr/>
            <p:nvPr/>
          </p:nvGrpSpPr>
          <p:grpSpPr bwMode="auto">
            <a:xfrm flipV="1">
              <a:off x="1976" y="970"/>
              <a:ext cx="291" cy="144"/>
              <a:chOff x="3168" y="3019"/>
              <a:chExt cx="336" cy="144"/>
            </a:xfrm>
          </p:grpSpPr>
          <p:sp>
            <p:nvSpPr>
              <p:cNvPr id="18537" name="Line 81"/>
              <p:cNvSpPr>
                <a:spLocks noChangeShapeType="1"/>
              </p:cNvSpPr>
              <p:nvPr/>
            </p:nvSpPr>
            <p:spPr bwMode="auto">
              <a:xfrm>
                <a:off x="3168" y="3019"/>
                <a:ext cx="96" cy="0"/>
              </a:xfrm>
              <a:prstGeom prst="line">
                <a:avLst/>
              </a:prstGeom>
              <a:noFill/>
              <a:ln w="28575">
                <a:solidFill>
                  <a:srgbClr val="FF0000"/>
                </a:solidFill>
                <a:round/>
              </a:ln>
            </p:spPr>
            <p:txBody>
              <a:bodyPr/>
              <a:lstStyle/>
              <a:p>
                <a:endParaRPr lang="zh-CN" altLang="en-US"/>
              </a:p>
            </p:txBody>
          </p:sp>
          <p:sp>
            <p:nvSpPr>
              <p:cNvPr id="18538" name="Line 82"/>
              <p:cNvSpPr>
                <a:spLocks noChangeShapeType="1"/>
              </p:cNvSpPr>
              <p:nvPr/>
            </p:nvSpPr>
            <p:spPr bwMode="auto">
              <a:xfrm>
                <a:off x="3264" y="3019"/>
                <a:ext cx="0" cy="144"/>
              </a:xfrm>
              <a:prstGeom prst="line">
                <a:avLst/>
              </a:prstGeom>
              <a:noFill/>
              <a:ln w="28575">
                <a:solidFill>
                  <a:srgbClr val="FF0000"/>
                </a:solidFill>
                <a:round/>
              </a:ln>
            </p:spPr>
            <p:txBody>
              <a:bodyPr/>
              <a:lstStyle/>
              <a:p>
                <a:endParaRPr lang="zh-CN" altLang="en-US"/>
              </a:p>
            </p:txBody>
          </p:sp>
          <p:sp>
            <p:nvSpPr>
              <p:cNvPr id="18539" name="Line 83"/>
              <p:cNvSpPr>
                <a:spLocks noChangeShapeType="1"/>
              </p:cNvSpPr>
              <p:nvPr/>
            </p:nvSpPr>
            <p:spPr bwMode="auto">
              <a:xfrm>
                <a:off x="3264" y="3163"/>
                <a:ext cx="240" cy="0"/>
              </a:xfrm>
              <a:prstGeom prst="line">
                <a:avLst/>
              </a:prstGeom>
              <a:noFill/>
              <a:ln w="28575">
                <a:solidFill>
                  <a:srgbClr val="FF0000"/>
                </a:solidFill>
                <a:round/>
              </a:ln>
            </p:spPr>
            <p:txBody>
              <a:bodyPr/>
              <a:lstStyle/>
              <a:p>
                <a:endParaRPr lang="zh-CN" altLang="en-US"/>
              </a:p>
            </p:txBody>
          </p:sp>
        </p:grpSp>
        <p:sp>
          <p:nvSpPr>
            <p:cNvPr id="18511" name="Line 84"/>
            <p:cNvSpPr>
              <a:spLocks noChangeShapeType="1"/>
            </p:cNvSpPr>
            <p:nvPr/>
          </p:nvSpPr>
          <p:spPr bwMode="auto">
            <a:xfrm>
              <a:off x="1056" y="960"/>
              <a:ext cx="432" cy="0"/>
            </a:xfrm>
            <a:prstGeom prst="line">
              <a:avLst/>
            </a:prstGeom>
            <a:noFill/>
            <a:ln w="9525">
              <a:solidFill>
                <a:schemeClr val="tx1"/>
              </a:solidFill>
              <a:round/>
            </a:ln>
          </p:spPr>
          <p:txBody>
            <a:bodyPr/>
            <a:lstStyle/>
            <a:p>
              <a:endParaRPr lang="zh-CN" altLang="en-US"/>
            </a:p>
          </p:txBody>
        </p:sp>
        <p:sp>
          <p:nvSpPr>
            <p:cNvPr id="18512" name="Text Box 85"/>
            <p:cNvSpPr txBox="1">
              <a:spLocks noChangeArrowheads="1"/>
            </p:cNvSpPr>
            <p:nvPr/>
          </p:nvSpPr>
          <p:spPr bwMode="auto">
            <a:xfrm>
              <a:off x="1008" y="748"/>
              <a:ext cx="288"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sp>
          <p:nvSpPr>
            <p:cNvPr id="18513" name="Line 86"/>
            <p:cNvSpPr>
              <a:spLocks noChangeShapeType="1"/>
            </p:cNvSpPr>
            <p:nvPr/>
          </p:nvSpPr>
          <p:spPr bwMode="auto">
            <a:xfrm>
              <a:off x="4224" y="816"/>
              <a:ext cx="96" cy="0"/>
            </a:xfrm>
            <a:prstGeom prst="line">
              <a:avLst/>
            </a:prstGeom>
            <a:noFill/>
            <a:ln w="9525">
              <a:solidFill>
                <a:schemeClr val="tx1"/>
              </a:solidFill>
              <a:round/>
            </a:ln>
          </p:spPr>
          <p:txBody>
            <a:bodyPr/>
            <a:lstStyle/>
            <a:p>
              <a:endParaRPr lang="zh-CN" altLang="en-US"/>
            </a:p>
          </p:txBody>
        </p:sp>
        <p:grpSp>
          <p:nvGrpSpPr>
            <p:cNvPr id="18514" name="Group 87"/>
            <p:cNvGrpSpPr/>
            <p:nvPr/>
          </p:nvGrpSpPr>
          <p:grpSpPr bwMode="auto">
            <a:xfrm>
              <a:off x="4176" y="336"/>
              <a:ext cx="288" cy="480"/>
              <a:chOff x="3888" y="2064"/>
              <a:chExt cx="288" cy="480"/>
            </a:xfrm>
          </p:grpSpPr>
          <p:sp>
            <p:nvSpPr>
              <p:cNvPr id="18535" name="Line 88"/>
              <p:cNvSpPr>
                <a:spLocks noChangeShapeType="1"/>
              </p:cNvSpPr>
              <p:nvPr/>
            </p:nvSpPr>
            <p:spPr bwMode="auto">
              <a:xfrm flipV="1">
                <a:off x="4032" y="2304"/>
                <a:ext cx="0" cy="240"/>
              </a:xfrm>
              <a:prstGeom prst="line">
                <a:avLst/>
              </a:prstGeom>
              <a:noFill/>
              <a:ln w="9525">
                <a:solidFill>
                  <a:schemeClr val="tx1"/>
                </a:solidFill>
                <a:round/>
                <a:tailEnd type="triangle" w="med" len="med"/>
              </a:ln>
            </p:spPr>
            <p:txBody>
              <a:bodyPr/>
              <a:lstStyle/>
              <a:p>
                <a:endParaRPr lang="zh-CN" altLang="en-US"/>
              </a:p>
            </p:txBody>
          </p:sp>
          <p:sp>
            <p:nvSpPr>
              <p:cNvPr id="18536" name="Text Box 89"/>
              <p:cNvSpPr txBox="1">
                <a:spLocks noChangeArrowheads="1"/>
              </p:cNvSpPr>
              <p:nvPr/>
            </p:nvSpPr>
            <p:spPr bwMode="auto">
              <a:xfrm>
                <a:off x="3888" y="2064"/>
                <a:ext cx="288"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3</a:t>
                </a:r>
                <a:endParaRPr lang="en-US" altLang="zh-CN" sz="1600">
                  <a:solidFill>
                    <a:schemeClr val="hlink"/>
                  </a:solidFill>
                  <a:ea typeface="Gulim" panose="020B0600000101010101" pitchFamily="50" charset="-127"/>
                </a:endParaRPr>
              </a:p>
            </p:txBody>
          </p:sp>
        </p:grpSp>
        <p:grpSp>
          <p:nvGrpSpPr>
            <p:cNvPr id="18515" name="Group 90"/>
            <p:cNvGrpSpPr/>
            <p:nvPr/>
          </p:nvGrpSpPr>
          <p:grpSpPr bwMode="auto">
            <a:xfrm>
              <a:off x="3408" y="336"/>
              <a:ext cx="288" cy="480"/>
              <a:chOff x="3888" y="2064"/>
              <a:chExt cx="288" cy="480"/>
            </a:xfrm>
          </p:grpSpPr>
          <p:sp>
            <p:nvSpPr>
              <p:cNvPr id="18533" name="Line 91"/>
              <p:cNvSpPr>
                <a:spLocks noChangeShapeType="1"/>
              </p:cNvSpPr>
              <p:nvPr/>
            </p:nvSpPr>
            <p:spPr bwMode="auto">
              <a:xfrm flipV="1">
                <a:off x="4032" y="2304"/>
                <a:ext cx="0" cy="240"/>
              </a:xfrm>
              <a:prstGeom prst="line">
                <a:avLst/>
              </a:prstGeom>
              <a:noFill/>
              <a:ln w="9525">
                <a:solidFill>
                  <a:schemeClr val="tx1"/>
                </a:solidFill>
                <a:round/>
                <a:tailEnd type="triangle" w="med" len="med"/>
              </a:ln>
            </p:spPr>
            <p:txBody>
              <a:bodyPr/>
              <a:lstStyle/>
              <a:p>
                <a:endParaRPr lang="zh-CN" altLang="en-US"/>
              </a:p>
            </p:txBody>
          </p:sp>
          <p:sp>
            <p:nvSpPr>
              <p:cNvPr id="18534" name="Text Box 92"/>
              <p:cNvSpPr txBox="1">
                <a:spLocks noChangeArrowheads="1"/>
              </p:cNvSpPr>
              <p:nvPr/>
            </p:nvSpPr>
            <p:spPr bwMode="auto">
              <a:xfrm>
                <a:off x="3888" y="2064"/>
                <a:ext cx="288"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2</a:t>
                </a:r>
                <a:endParaRPr lang="en-US" altLang="zh-CN" sz="1600">
                  <a:solidFill>
                    <a:schemeClr val="hlink"/>
                  </a:solidFill>
                  <a:ea typeface="Gulim" panose="020B0600000101010101" pitchFamily="50" charset="-127"/>
                </a:endParaRPr>
              </a:p>
            </p:txBody>
          </p:sp>
        </p:grpSp>
        <p:grpSp>
          <p:nvGrpSpPr>
            <p:cNvPr id="18516" name="Group 93"/>
            <p:cNvGrpSpPr/>
            <p:nvPr/>
          </p:nvGrpSpPr>
          <p:grpSpPr bwMode="auto">
            <a:xfrm>
              <a:off x="2640" y="336"/>
              <a:ext cx="288" cy="480"/>
              <a:chOff x="3888" y="2064"/>
              <a:chExt cx="288" cy="480"/>
            </a:xfrm>
          </p:grpSpPr>
          <p:sp>
            <p:nvSpPr>
              <p:cNvPr id="18531" name="Line 94"/>
              <p:cNvSpPr>
                <a:spLocks noChangeShapeType="1"/>
              </p:cNvSpPr>
              <p:nvPr/>
            </p:nvSpPr>
            <p:spPr bwMode="auto">
              <a:xfrm flipV="1">
                <a:off x="4032" y="2304"/>
                <a:ext cx="0" cy="240"/>
              </a:xfrm>
              <a:prstGeom prst="line">
                <a:avLst/>
              </a:prstGeom>
              <a:noFill/>
              <a:ln w="9525">
                <a:solidFill>
                  <a:schemeClr val="tx1"/>
                </a:solidFill>
                <a:round/>
                <a:tailEnd type="triangle" w="med" len="med"/>
              </a:ln>
            </p:spPr>
            <p:txBody>
              <a:bodyPr/>
              <a:lstStyle/>
              <a:p>
                <a:endParaRPr lang="zh-CN" altLang="en-US"/>
              </a:p>
            </p:txBody>
          </p:sp>
          <p:sp>
            <p:nvSpPr>
              <p:cNvPr id="18532" name="Text Box 95"/>
              <p:cNvSpPr txBox="1">
                <a:spLocks noChangeArrowheads="1"/>
              </p:cNvSpPr>
              <p:nvPr/>
            </p:nvSpPr>
            <p:spPr bwMode="auto">
              <a:xfrm>
                <a:off x="3888" y="2064"/>
                <a:ext cx="288"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1</a:t>
                </a:r>
                <a:endParaRPr lang="en-US" altLang="zh-CN" sz="1600">
                  <a:solidFill>
                    <a:schemeClr val="hlink"/>
                  </a:solidFill>
                  <a:ea typeface="Gulim" panose="020B0600000101010101" pitchFamily="50" charset="-127"/>
                </a:endParaRPr>
              </a:p>
            </p:txBody>
          </p:sp>
        </p:grpSp>
        <p:grpSp>
          <p:nvGrpSpPr>
            <p:cNvPr id="18517" name="Group 96"/>
            <p:cNvGrpSpPr/>
            <p:nvPr/>
          </p:nvGrpSpPr>
          <p:grpSpPr bwMode="auto">
            <a:xfrm>
              <a:off x="1872" y="336"/>
              <a:ext cx="288" cy="480"/>
              <a:chOff x="3888" y="2064"/>
              <a:chExt cx="288" cy="480"/>
            </a:xfrm>
          </p:grpSpPr>
          <p:sp>
            <p:nvSpPr>
              <p:cNvPr id="18529" name="Line 97"/>
              <p:cNvSpPr>
                <a:spLocks noChangeShapeType="1"/>
              </p:cNvSpPr>
              <p:nvPr/>
            </p:nvSpPr>
            <p:spPr bwMode="auto">
              <a:xfrm flipV="1">
                <a:off x="4032" y="2304"/>
                <a:ext cx="0" cy="240"/>
              </a:xfrm>
              <a:prstGeom prst="line">
                <a:avLst/>
              </a:prstGeom>
              <a:noFill/>
              <a:ln w="9525">
                <a:solidFill>
                  <a:schemeClr val="tx1"/>
                </a:solidFill>
                <a:round/>
                <a:tailEnd type="triangle" w="med" len="med"/>
              </a:ln>
            </p:spPr>
            <p:txBody>
              <a:bodyPr/>
              <a:lstStyle/>
              <a:p>
                <a:endParaRPr lang="zh-CN" altLang="en-US"/>
              </a:p>
            </p:txBody>
          </p:sp>
          <p:sp>
            <p:nvSpPr>
              <p:cNvPr id="18530" name="Text Box 98"/>
              <p:cNvSpPr txBox="1">
                <a:spLocks noChangeArrowheads="1"/>
              </p:cNvSpPr>
              <p:nvPr/>
            </p:nvSpPr>
            <p:spPr bwMode="auto">
              <a:xfrm>
                <a:off x="3888" y="2064"/>
                <a:ext cx="288"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0</a:t>
                </a:r>
                <a:endParaRPr lang="en-US" altLang="zh-CN" sz="1600">
                  <a:solidFill>
                    <a:schemeClr val="hlink"/>
                  </a:solidFill>
                  <a:ea typeface="Gulim" panose="020B0600000101010101" pitchFamily="50" charset="-127"/>
                </a:endParaRPr>
              </a:p>
            </p:txBody>
          </p:sp>
        </p:grpSp>
        <p:grpSp>
          <p:nvGrpSpPr>
            <p:cNvPr id="18518" name="Group 102"/>
            <p:cNvGrpSpPr/>
            <p:nvPr/>
          </p:nvGrpSpPr>
          <p:grpSpPr bwMode="auto">
            <a:xfrm flipV="1">
              <a:off x="2746" y="970"/>
              <a:ext cx="291" cy="144"/>
              <a:chOff x="3168" y="3019"/>
              <a:chExt cx="336" cy="144"/>
            </a:xfrm>
          </p:grpSpPr>
          <p:sp>
            <p:nvSpPr>
              <p:cNvPr id="18526" name="Line 103"/>
              <p:cNvSpPr>
                <a:spLocks noChangeShapeType="1"/>
              </p:cNvSpPr>
              <p:nvPr/>
            </p:nvSpPr>
            <p:spPr bwMode="auto">
              <a:xfrm>
                <a:off x="3168" y="3019"/>
                <a:ext cx="96" cy="0"/>
              </a:xfrm>
              <a:prstGeom prst="line">
                <a:avLst/>
              </a:prstGeom>
              <a:noFill/>
              <a:ln w="9525">
                <a:solidFill>
                  <a:schemeClr val="tx1"/>
                </a:solidFill>
                <a:round/>
              </a:ln>
            </p:spPr>
            <p:txBody>
              <a:bodyPr/>
              <a:lstStyle/>
              <a:p>
                <a:endParaRPr lang="zh-CN" altLang="en-US"/>
              </a:p>
            </p:txBody>
          </p:sp>
          <p:sp>
            <p:nvSpPr>
              <p:cNvPr id="18527" name="Line 104"/>
              <p:cNvSpPr>
                <a:spLocks noChangeShapeType="1"/>
              </p:cNvSpPr>
              <p:nvPr/>
            </p:nvSpPr>
            <p:spPr bwMode="auto">
              <a:xfrm>
                <a:off x="3264" y="3019"/>
                <a:ext cx="0" cy="144"/>
              </a:xfrm>
              <a:prstGeom prst="line">
                <a:avLst/>
              </a:prstGeom>
              <a:noFill/>
              <a:ln w="9525">
                <a:solidFill>
                  <a:schemeClr val="tx1"/>
                </a:solidFill>
                <a:round/>
              </a:ln>
            </p:spPr>
            <p:txBody>
              <a:bodyPr/>
              <a:lstStyle/>
              <a:p>
                <a:endParaRPr lang="zh-CN" altLang="en-US"/>
              </a:p>
            </p:txBody>
          </p:sp>
          <p:sp>
            <p:nvSpPr>
              <p:cNvPr id="18528" name="Line 105"/>
              <p:cNvSpPr>
                <a:spLocks noChangeShapeType="1"/>
              </p:cNvSpPr>
              <p:nvPr/>
            </p:nvSpPr>
            <p:spPr bwMode="auto">
              <a:xfrm>
                <a:off x="3264" y="3163"/>
                <a:ext cx="240" cy="0"/>
              </a:xfrm>
              <a:prstGeom prst="line">
                <a:avLst/>
              </a:prstGeom>
              <a:noFill/>
              <a:ln w="9525">
                <a:solidFill>
                  <a:schemeClr val="tx1"/>
                </a:solidFill>
                <a:round/>
              </a:ln>
            </p:spPr>
            <p:txBody>
              <a:bodyPr/>
              <a:lstStyle/>
              <a:p>
                <a:endParaRPr lang="zh-CN" altLang="en-US"/>
              </a:p>
            </p:txBody>
          </p:sp>
        </p:grpSp>
        <p:grpSp>
          <p:nvGrpSpPr>
            <p:cNvPr id="18519" name="Group 106"/>
            <p:cNvGrpSpPr/>
            <p:nvPr/>
          </p:nvGrpSpPr>
          <p:grpSpPr bwMode="auto">
            <a:xfrm flipV="1">
              <a:off x="3512" y="970"/>
              <a:ext cx="291" cy="144"/>
              <a:chOff x="3168" y="3019"/>
              <a:chExt cx="336" cy="144"/>
            </a:xfrm>
          </p:grpSpPr>
          <p:sp>
            <p:nvSpPr>
              <p:cNvPr id="18523" name="Line 107"/>
              <p:cNvSpPr>
                <a:spLocks noChangeShapeType="1"/>
              </p:cNvSpPr>
              <p:nvPr/>
            </p:nvSpPr>
            <p:spPr bwMode="auto">
              <a:xfrm>
                <a:off x="3168" y="3019"/>
                <a:ext cx="96" cy="0"/>
              </a:xfrm>
              <a:prstGeom prst="line">
                <a:avLst/>
              </a:prstGeom>
              <a:noFill/>
              <a:ln w="9525">
                <a:solidFill>
                  <a:schemeClr val="tx1"/>
                </a:solidFill>
                <a:round/>
              </a:ln>
            </p:spPr>
            <p:txBody>
              <a:bodyPr/>
              <a:lstStyle/>
              <a:p>
                <a:endParaRPr lang="zh-CN" altLang="en-US"/>
              </a:p>
            </p:txBody>
          </p:sp>
          <p:sp>
            <p:nvSpPr>
              <p:cNvPr id="18524" name="Line 108"/>
              <p:cNvSpPr>
                <a:spLocks noChangeShapeType="1"/>
              </p:cNvSpPr>
              <p:nvPr/>
            </p:nvSpPr>
            <p:spPr bwMode="auto">
              <a:xfrm>
                <a:off x="3264" y="3019"/>
                <a:ext cx="0" cy="144"/>
              </a:xfrm>
              <a:prstGeom prst="line">
                <a:avLst/>
              </a:prstGeom>
              <a:noFill/>
              <a:ln w="9525">
                <a:solidFill>
                  <a:schemeClr val="tx1"/>
                </a:solidFill>
                <a:round/>
              </a:ln>
            </p:spPr>
            <p:txBody>
              <a:bodyPr/>
              <a:lstStyle/>
              <a:p>
                <a:endParaRPr lang="zh-CN" altLang="en-US"/>
              </a:p>
            </p:txBody>
          </p:sp>
          <p:sp>
            <p:nvSpPr>
              <p:cNvPr id="18525" name="Line 109"/>
              <p:cNvSpPr>
                <a:spLocks noChangeShapeType="1"/>
              </p:cNvSpPr>
              <p:nvPr/>
            </p:nvSpPr>
            <p:spPr bwMode="auto">
              <a:xfrm>
                <a:off x="3264" y="3163"/>
                <a:ext cx="240" cy="0"/>
              </a:xfrm>
              <a:prstGeom prst="line">
                <a:avLst/>
              </a:prstGeom>
              <a:noFill/>
              <a:ln w="9525">
                <a:solidFill>
                  <a:schemeClr val="tx1"/>
                </a:solidFill>
                <a:round/>
              </a:ln>
            </p:spPr>
            <p:txBody>
              <a:bodyPr/>
              <a:lstStyle/>
              <a:p>
                <a:endParaRPr lang="zh-CN" altLang="en-US"/>
              </a:p>
            </p:txBody>
          </p:sp>
        </p:grpSp>
        <p:sp>
          <p:nvSpPr>
            <p:cNvPr id="18520" name="Line 110"/>
            <p:cNvSpPr>
              <a:spLocks noChangeShapeType="1"/>
            </p:cNvSpPr>
            <p:nvPr/>
          </p:nvSpPr>
          <p:spPr bwMode="auto">
            <a:xfrm>
              <a:off x="1920" y="816"/>
              <a:ext cx="96" cy="0"/>
            </a:xfrm>
            <a:prstGeom prst="line">
              <a:avLst/>
            </a:prstGeom>
            <a:noFill/>
            <a:ln w="9525">
              <a:solidFill>
                <a:schemeClr val="tx1"/>
              </a:solidFill>
              <a:round/>
            </a:ln>
          </p:spPr>
          <p:txBody>
            <a:bodyPr/>
            <a:lstStyle/>
            <a:p>
              <a:endParaRPr lang="zh-CN" altLang="en-US"/>
            </a:p>
          </p:txBody>
        </p:sp>
        <p:sp>
          <p:nvSpPr>
            <p:cNvPr id="18521" name="Line 111"/>
            <p:cNvSpPr>
              <a:spLocks noChangeShapeType="1"/>
            </p:cNvSpPr>
            <p:nvPr/>
          </p:nvSpPr>
          <p:spPr bwMode="auto">
            <a:xfrm>
              <a:off x="2688" y="816"/>
              <a:ext cx="96" cy="0"/>
            </a:xfrm>
            <a:prstGeom prst="line">
              <a:avLst/>
            </a:prstGeom>
            <a:noFill/>
            <a:ln w="9525">
              <a:solidFill>
                <a:schemeClr val="tx1"/>
              </a:solidFill>
              <a:round/>
            </a:ln>
          </p:spPr>
          <p:txBody>
            <a:bodyPr/>
            <a:lstStyle/>
            <a:p>
              <a:endParaRPr lang="zh-CN" altLang="en-US"/>
            </a:p>
          </p:txBody>
        </p:sp>
        <p:sp>
          <p:nvSpPr>
            <p:cNvPr id="18522" name="Line 112"/>
            <p:cNvSpPr>
              <a:spLocks noChangeShapeType="1"/>
            </p:cNvSpPr>
            <p:nvPr/>
          </p:nvSpPr>
          <p:spPr bwMode="auto">
            <a:xfrm>
              <a:off x="3456" y="816"/>
              <a:ext cx="96" cy="0"/>
            </a:xfrm>
            <a:prstGeom prst="line">
              <a:avLst/>
            </a:prstGeom>
            <a:noFill/>
            <a:ln w="9525">
              <a:solidFill>
                <a:schemeClr val="tx1"/>
              </a:solidFill>
              <a:round/>
            </a:ln>
          </p:spPr>
          <p:txBody>
            <a:bodyPr/>
            <a:lstStyle/>
            <a:p>
              <a:endParaRPr lang="zh-CN" altLang="en-US"/>
            </a:p>
          </p:txBody>
        </p:sp>
      </p:grpSp>
      <p:sp>
        <p:nvSpPr>
          <p:cNvPr id="29702" name="Text Box 499"/>
          <p:cNvSpPr txBox="1">
            <a:spLocks noChangeArrowheads="1"/>
          </p:cNvSpPr>
          <p:nvPr/>
        </p:nvSpPr>
        <p:spPr bwMode="auto">
          <a:xfrm>
            <a:off x="2338388" y="2835276"/>
            <a:ext cx="2590800" cy="366713"/>
          </a:xfrm>
          <a:prstGeom prst="rect">
            <a:avLst/>
          </a:prstGeom>
          <a:noFill/>
          <a:ln w="9525">
            <a:noFill/>
            <a:miter lim="800000"/>
          </a:ln>
        </p:spPr>
        <p:txBody>
          <a:bodyPr>
            <a:spAutoFit/>
          </a:bodyPr>
          <a:lstStyle/>
          <a:p>
            <a:pPr algn="just" eaLnBrk="0" hangingPunct="0"/>
            <a:r>
              <a:rPr lang="zh-CN" altLang="en-US">
                <a:solidFill>
                  <a:srgbClr val="C00000"/>
                </a:solidFill>
                <a:latin typeface="Arial" panose="020B0604020202020204" pitchFamily="34" charset="0"/>
                <a:cs typeface="Arial" panose="020B0604020202020204" pitchFamily="34" charset="0"/>
              </a:rPr>
              <a:t>（</a:t>
            </a:r>
            <a:r>
              <a:rPr lang="en-US" altLang="zh-CN">
                <a:solidFill>
                  <a:srgbClr val="C00000"/>
                </a:solidFill>
                <a:latin typeface="Arial" panose="020B0604020202020204" pitchFamily="34" charset="0"/>
                <a:cs typeface="Arial" panose="020B0604020202020204" pitchFamily="34" charset="0"/>
              </a:rPr>
              <a:t>1</a:t>
            </a:r>
            <a:r>
              <a:rPr lang="zh-CN" altLang="en-US">
                <a:solidFill>
                  <a:srgbClr val="C00000"/>
                </a:solidFill>
                <a:latin typeface="Arial" panose="020B0604020202020204" pitchFamily="34" charset="0"/>
                <a:cs typeface="Arial" panose="020B0604020202020204" pitchFamily="34" charset="0"/>
              </a:rPr>
              <a:t>）状态方程</a:t>
            </a:r>
          </a:p>
        </p:txBody>
      </p:sp>
      <p:pic>
        <p:nvPicPr>
          <p:cNvPr id="29703" name="Picture 4" descr="图片2"/>
          <p:cNvPicPr>
            <a:picLocks noChangeAspect="1" noChangeArrowheads="1"/>
          </p:cNvPicPr>
          <p:nvPr/>
        </p:nvPicPr>
        <p:blipFill>
          <a:blip r:embed="rId4" cstate="print"/>
          <a:srcRect/>
          <a:stretch>
            <a:fillRect/>
          </a:stretch>
        </p:blipFill>
        <p:spPr bwMode="auto">
          <a:xfrm>
            <a:off x="2901951" y="3267075"/>
            <a:ext cx="6062663" cy="996950"/>
          </a:xfrm>
          <a:prstGeom prst="rect">
            <a:avLst/>
          </a:prstGeom>
          <a:noFill/>
          <a:ln w="9525">
            <a:noFill/>
            <a:miter lim="800000"/>
            <a:headEnd/>
            <a:tailEnd/>
          </a:ln>
          <a:effectLst>
            <a:prstShdw prst="shdw13" dist="53882" dir="13500000">
              <a:srgbClr val="808080">
                <a:alpha val="50000"/>
              </a:srgbClr>
            </a:prstShdw>
          </a:effectLst>
        </p:spPr>
      </p:pic>
      <p:sp>
        <p:nvSpPr>
          <p:cNvPr id="296" name="Text Box 3"/>
          <p:cNvSpPr txBox="1">
            <a:spLocks noChangeArrowheads="1"/>
          </p:cNvSpPr>
          <p:nvPr/>
        </p:nvSpPr>
        <p:spPr bwMode="auto">
          <a:xfrm>
            <a:off x="2378076" y="4418013"/>
            <a:ext cx="2187575" cy="366712"/>
          </a:xfrm>
          <a:prstGeom prst="rect">
            <a:avLst/>
          </a:prstGeom>
          <a:noFill/>
          <a:ln w="9525">
            <a:noFill/>
            <a:miter lim="800000"/>
          </a:ln>
        </p:spPr>
        <p:txBody>
          <a:bodyPr>
            <a:spAutoFit/>
          </a:bodyPr>
          <a:lstStyle/>
          <a:p>
            <a:pPr algn="just" eaLnBrk="0" hangingPunct="0"/>
            <a:r>
              <a:rPr lang="zh-CN" altLang="en-US">
                <a:solidFill>
                  <a:srgbClr val="C00000"/>
                </a:solidFill>
                <a:latin typeface="Arial" panose="020B0604020202020204" pitchFamily="34" charset="0"/>
                <a:cs typeface="Arial" panose="020B0604020202020204" pitchFamily="34" charset="0"/>
              </a:rPr>
              <a:t>（</a:t>
            </a:r>
            <a:r>
              <a:rPr lang="en-US" altLang="zh-CN">
                <a:solidFill>
                  <a:srgbClr val="C00000"/>
                </a:solidFill>
                <a:latin typeface="Arial" panose="020B0604020202020204" pitchFamily="34" charset="0"/>
                <a:cs typeface="Arial" panose="020B0604020202020204" pitchFamily="34" charset="0"/>
              </a:rPr>
              <a:t>3</a:t>
            </a:r>
            <a:r>
              <a:rPr lang="zh-CN" altLang="en-US">
                <a:solidFill>
                  <a:srgbClr val="C00000"/>
                </a:solidFill>
                <a:latin typeface="Arial" panose="020B0604020202020204" pitchFamily="34" charset="0"/>
                <a:cs typeface="Arial" panose="020B0604020202020204" pitchFamily="34" charset="0"/>
              </a:rPr>
              <a:t>）状态转换图</a:t>
            </a:r>
          </a:p>
        </p:txBody>
      </p:sp>
      <p:grpSp>
        <p:nvGrpSpPr>
          <p:cNvPr id="18" name="Group 84"/>
          <p:cNvGrpSpPr/>
          <p:nvPr/>
        </p:nvGrpSpPr>
        <p:grpSpPr bwMode="auto">
          <a:xfrm>
            <a:off x="2832100" y="4530726"/>
            <a:ext cx="7067550" cy="1685925"/>
            <a:chOff x="636" y="522"/>
            <a:chExt cx="4452" cy="1062"/>
          </a:xfrm>
        </p:grpSpPr>
        <p:graphicFrame>
          <p:nvGraphicFramePr>
            <p:cNvPr id="18434" name="Object 2"/>
            <p:cNvGraphicFramePr>
              <a:graphicFrameLocks noChangeAspect="1"/>
            </p:cNvGraphicFramePr>
            <p:nvPr/>
          </p:nvGraphicFramePr>
          <p:xfrm>
            <a:off x="1719" y="522"/>
            <a:ext cx="727" cy="256"/>
          </p:xfrm>
          <a:graphic>
            <a:graphicData uri="http://schemas.openxmlformats.org/presentationml/2006/ole">
              <mc:AlternateContent xmlns:mc="http://schemas.openxmlformats.org/markup-compatibility/2006">
                <mc:Choice xmlns:v="urn:schemas-microsoft-com:vml" Requires="v">
                  <p:oleObj spid="_x0000_s18466" name="Equation" r:id="rId5" imgW="685800" imgH="241300" progId="Equation.3">
                    <p:embed/>
                  </p:oleObj>
                </mc:Choice>
                <mc:Fallback>
                  <p:oleObj name="Equation" r:id="rId5" imgW="685800" imgH="241300" progId="Equation.3">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9" y="522"/>
                          <a:ext cx="727" cy="256"/>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nvGrpSpPr>
            <p:cNvPr id="18444" name="Group 7"/>
            <p:cNvGrpSpPr/>
            <p:nvPr/>
          </p:nvGrpSpPr>
          <p:grpSpPr bwMode="auto">
            <a:xfrm>
              <a:off x="660" y="826"/>
              <a:ext cx="396" cy="201"/>
              <a:chOff x="3312" y="2727"/>
              <a:chExt cx="396" cy="201"/>
            </a:xfrm>
          </p:grpSpPr>
          <p:sp>
            <p:nvSpPr>
              <p:cNvPr id="18504" name="Oval 8"/>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505" name="Text Box 9"/>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rgbClr val="CC3300"/>
                    </a:solidFill>
                    <a:ea typeface="Gulim" panose="020B0600000101010101" pitchFamily="50" charset="-127"/>
                  </a:rPr>
                  <a:t>0000</a:t>
                </a:r>
              </a:p>
            </p:txBody>
          </p:sp>
        </p:grpSp>
        <p:sp>
          <p:nvSpPr>
            <p:cNvPr id="18445" name="Line 10"/>
            <p:cNvSpPr>
              <a:spLocks noChangeShapeType="1"/>
            </p:cNvSpPr>
            <p:nvPr/>
          </p:nvSpPr>
          <p:spPr bwMode="auto">
            <a:xfrm>
              <a:off x="1044" y="931"/>
              <a:ext cx="192" cy="0"/>
            </a:xfrm>
            <a:prstGeom prst="line">
              <a:avLst/>
            </a:prstGeom>
            <a:noFill/>
            <a:ln w="9525">
              <a:solidFill>
                <a:schemeClr val="tx1"/>
              </a:solidFill>
              <a:round/>
              <a:headEnd type="triangle" w="med" len="med"/>
            </a:ln>
          </p:spPr>
          <p:txBody>
            <a:bodyPr/>
            <a:lstStyle/>
            <a:p>
              <a:endParaRPr lang="zh-CN" altLang="en-US"/>
            </a:p>
          </p:txBody>
        </p:sp>
        <p:grpSp>
          <p:nvGrpSpPr>
            <p:cNvPr id="18446" name="Group 12"/>
            <p:cNvGrpSpPr/>
            <p:nvPr/>
          </p:nvGrpSpPr>
          <p:grpSpPr bwMode="auto">
            <a:xfrm>
              <a:off x="1227" y="835"/>
              <a:ext cx="396" cy="201"/>
              <a:chOff x="3312" y="2727"/>
              <a:chExt cx="396" cy="201"/>
            </a:xfrm>
          </p:grpSpPr>
          <p:sp>
            <p:nvSpPr>
              <p:cNvPr id="18502" name="Oval 13"/>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503" name="Text Box 14"/>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0001</a:t>
                </a:r>
              </a:p>
            </p:txBody>
          </p:sp>
        </p:grpSp>
        <p:sp>
          <p:nvSpPr>
            <p:cNvPr id="18447" name="Line 15"/>
            <p:cNvSpPr>
              <a:spLocks noChangeShapeType="1"/>
            </p:cNvSpPr>
            <p:nvPr/>
          </p:nvSpPr>
          <p:spPr bwMode="auto">
            <a:xfrm>
              <a:off x="1611" y="940"/>
              <a:ext cx="192" cy="0"/>
            </a:xfrm>
            <a:prstGeom prst="line">
              <a:avLst/>
            </a:prstGeom>
            <a:noFill/>
            <a:ln w="9525">
              <a:solidFill>
                <a:schemeClr val="tx1"/>
              </a:solidFill>
              <a:round/>
              <a:headEnd type="triangle" w="med" len="med"/>
            </a:ln>
          </p:spPr>
          <p:txBody>
            <a:bodyPr/>
            <a:lstStyle/>
            <a:p>
              <a:endParaRPr lang="zh-CN" altLang="en-US"/>
            </a:p>
          </p:txBody>
        </p:sp>
        <p:grpSp>
          <p:nvGrpSpPr>
            <p:cNvPr id="18448" name="Group 17"/>
            <p:cNvGrpSpPr/>
            <p:nvPr/>
          </p:nvGrpSpPr>
          <p:grpSpPr bwMode="auto">
            <a:xfrm>
              <a:off x="1800" y="835"/>
              <a:ext cx="396" cy="201"/>
              <a:chOff x="3312" y="2727"/>
              <a:chExt cx="396" cy="201"/>
            </a:xfrm>
          </p:grpSpPr>
          <p:sp>
            <p:nvSpPr>
              <p:cNvPr id="18500" name="Oval 18"/>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501" name="Text Box 19"/>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0010</a:t>
                </a:r>
              </a:p>
            </p:txBody>
          </p:sp>
        </p:grpSp>
        <p:sp>
          <p:nvSpPr>
            <p:cNvPr id="18449" name="Line 20"/>
            <p:cNvSpPr>
              <a:spLocks noChangeShapeType="1"/>
            </p:cNvSpPr>
            <p:nvPr/>
          </p:nvSpPr>
          <p:spPr bwMode="auto">
            <a:xfrm>
              <a:off x="2184" y="940"/>
              <a:ext cx="192" cy="0"/>
            </a:xfrm>
            <a:prstGeom prst="line">
              <a:avLst/>
            </a:prstGeom>
            <a:noFill/>
            <a:ln w="9525">
              <a:solidFill>
                <a:schemeClr val="tx1"/>
              </a:solidFill>
              <a:round/>
              <a:headEnd type="triangle" w="med" len="med"/>
            </a:ln>
          </p:spPr>
          <p:txBody>
            <a:bodyPr/>
            <a:lstStyle/>
            <a:p>
              <a:endParaRPr lang="zh-CN" altLang="en-US"/>
            </a:p>
          </p:txBody>
        </p:sp>
        <p:grpSp>
          <p:nvGrpSpPr>
            <p:cNvPr id="18450" name="Group 22"/>
            <p:cNvGrpSpPr/>
            <p:nvPr/>
          </p:nvGrpSpPr>
          <p:grpSpPr bwMode="auto">
            <a:xfrm>
              <a:off x="2388" y="835"/>
              <a:ext cx="396" cy="201"/>
              <a:chOff x="3312" y="2727"/>
              <a:chExt cx="396" cy="201"/>
            </a:xfrm>
          </p:grpSpPr>
          <p:sp>
            <p:nvSpPr>
              <p:cNvPr id="18498" name="Oval 23"/>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499" name="Text Box 24"/>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0011</a:t>
                </a:r>
              </a:p>
            </p:txBody>
          </p:sp>
        </p:grpSp>
        <p:sp>
          <p:nvSpPr>
            <p:cNvPr id="18451" name="Line 25"/>
            <p:cNvSpPr>
              <a:spLocks noChangeShapeType="1"/>
            </p:cNvSpPr>
            <p:nvPr/>
          </p:nvSpPr>
          <p:spPr bwMode="auto">
            <a:xfrm>
              <a:off x="2772" y="940"/>
              <a:ext cx="192" cy="0"/>
            </a:xfrm>
            <a:prstGeom prst="line">
              <a:avLst/>
            </a:prstGeom>
            <a:noFill/>
            <a:ln w="9525">
              <a:solidFill>
                <a:schemeClr val="tx1"/>
              </a:solidFill>
              <a:round/>
              <a:headEnd type="triangle" w="med" len="med"/>
            </a:ln>
          </p:spPr>
          <p:txBody>
            <a:bodyPr/>
            <a:lstStyle/>
            <a:p>
              <a:endParaRPr lang="zh-CN" altLang="en-US"/>
            </a:p>
          </p:txBody>
        </p:sp>
        <p:sp>
          <p:nvSpPr>
            <p:cNvPr id="18452" name="Line 26"/>
            <p:cNvSpPr>
              <a:spLocks noChangeShapeType="1"/>
            </p:cNvSpPr>
            <p:nvPr/>
          </p:nvSpPr>
          <p:spPr bwMode="auto">
            <a:xfrm>
              <a:off x="4884" y="1047"/>
              <a:ext cx="0" cy="336"/>
            </a:xfrm>
            <a:prstGeom prst="line">
              <a:avLst/>
            </a:prstGeom>
            <a:noFill/>
            <a:ln w="9525">
              <a:solidFill>
                <a:schemeClr val="tx1"/>
              </a:solidFill>
              <a:round/>
              <a:headEnd type="triangle" w="med" len="med"/>
            </a:ln>
          </p:spPr>
          <p:txBody>
            <a:bodyPr/>
            <a:lstStyle/>
            <a:p>
              <a:endParaRPr lang="zh-CN" altLang="en-US"/>
            </a:p>
          </p:txBody>
        </p:sp>
        <p:grpSp>
          <p:nvGrpSpPr>
            <p:cNvPr id="18453" name="Group 28"/>
            <p:cNvGrpSpPr/>
            <p:nvPr/>
          </p:nvGrpSpPr>
          <p:grpSpPr bwMode="auto">
            <a:xfrm>
              <a:off x="4680" y="1383"/>
              <a:ext cx="396" cy="201"/>
              <a:chOff x="3312" y="2727"/>
              <a:chExt cx="396" cy="201"/>
            </a:xfrm>
          </p:grpSpPr>
          <p:sp>
            <p:nvSpPr>
              <p:cNvPr id="18496" name="Oval 29"/>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497" name="Text Box 30"/>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1000</a:t>
                </a:r>
              </a:p>
            </p:txBody>
          </p:sp>
        </p:grpSp>
        <p:sp>
          <p:nvSpPr>
            <p:cNvPr id="18454" name="Line 31"/>
            <p:cNvSpPr>
              <a:spLocks noChangeShapeType="1"/>
            </p:cNvSpPr>
            <p:nvPr/>
          </p:nvSpPr>
          <p:spPr bwMode="auto">
            <a:xfrm flipH="1">
              <a:off x="4488" y="1479"/>
              <a:ext cx="192" cy="0"/>
            </a:xfrm>
            <a:prstGeom prst="line">
              <a:avLst/>
            </a:prstGeom>
            <a:noFill/>
            <a:ln w="9525">
              <a:solidFill>
                <a:schemeClr val="tx1"/>
              </a:solidFill>
              <a:round/>
              <a:headEnd type="triangle" w="med" len="med"/>
            </a:ln>
          </p:spPr>
          <p:txBody>
            <a:bodyPr/>
            <a:lstStyle/>
            <a:p>
              <a:endParaRPr lang="zh-CN" altLang="en-US"/>
            </a:p>
          </p:txBody>
        </p:sp>
        <p:grpSp>
          <p:nvGrpSpPr>
            <p:cNvPr id="18455" name="Group 33"/>
            <p:cNvGrpSpPr/>
            <p:nvPr/>
          </p:nvGrpSpPr>
          <p:grpSpPr bwMode="auto">
            <a:xfrm>
              <a:off x="4104" y="1383"/>
              <a:ext cx="396" cy="201"/>
              <a:chOff x="3312" y="2727"/>
              <a:chExt cx="396" cy="201"/>
            </a:xfrm>
          </p:grpSpPr>
          <p:sp>
            <p:nvSpPr>
              <p:cNvPr id="18494" name="Oval 34"/>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495" name="Text Box 35"/>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1001</a:t>
                </a:r>
              </a:p>
            </p:txBody>
          </p:sp>
        </p:grpSp>
        <p:sp>
          <p:nvSpPr>
            <p:cNvPr id="18456" name="Line 36"/>
            <p:cNvSpPr>
              <a:spLocks noChangeShapeType="1"/>
            </p:cNvSpPr>
            <p:nvPr/>
          </p:nvSpPr>
          <p:spPr bwMode="auto">
            <a:xfrm flipH="1">
              <a:off x="3912" y="1479"/>
              <a:ext cx="192" cy="0"/>
            </a:xfrm>
            <a:prstGeom prst="line">
              <a:avLst/>
            </a:prstGeom>
            <a:noFill/>
            <a:ln w="9525">
              <a:solidFill>
                <a:schemeClr val="tx1"/>
              </a:solidFill>
              <a:round/>
              <a:headEnd type="triangle" w="med" len="med"/>
            </a:ln>
          </p:spPr>
          <p:txBody>
            <a:bodyPr/>
            <a:lstStyle/>
            <a:p>
              <a:endParaRPr lang="zh-CN" altLang="en-US"/>
            </a:p>
          </p:txBody>
        </p:sp>
        <p:grpSp>
          <p:nvGrpSpPr>
            <p:cNvPr id="18457" name="Group 38"/>
            <p:cNvGrpSpPr/>
            <p:nvPr/>
          </p:nvGrpSpPr>
          <p:grpSpPr bwMode="auto">
            <a:xfrm>
              <a:off x="3540" y="1383"/>
              <a:ext cx="396" cy="201"/>
              <a:chOff x="3312" y="2727"/>
              <a:chExt cx="396" cy="201"/>
            </a:xfrm>
          </p:grpSpPr>
          <p:sp>
            <p:nvSpPr>
              <p:cNvPr id="18492" name="Oval 39"/>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493" name="Text Box 40"/>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1010</a:t>
                </a:r>
              </a:p>
            </p:txBody>
          </p:sp>
        </p:grpSp>
        <p:sp>
          <p:nvSpPr>
            <p:cNvPr id="18458" name="Line 41"/>
            <p:cNvSpPr>
              <a:spLocks noChangeShapeType="1"/>
            </p:cNvSpPr>
            <p:nvPr/>
          </p:nvSpPr>
          <p:spPr bwMode="auto">
            <a:xfrm flipH="1">
              <a:off x="3348" y="1479"/>
              <a:ext cx="192" cy="0"/>
            </a:xfrm>
            <a:prstGeom prst="line">
              <a:avLst/>
            </a:prstGeom>
            <a:noFill/>
            <a:ln w="9525">
              <a:solidFill>
                <a:schemeClr val="tx1"/>
              </a:solidFill>
              <a:round/>
              <a:headEnd type="triangle" w="med" len="med"/>
            </a:ln>
          </p:spPr>
          <p:txBody>
            <a:bodyPr/>
            <a:lstStyle/>
            <a:p>
              <a:endParaRPr lang="zh-CN" altLang="en-US"/>
            </a:p>
          </p:txBody>
        </p:sp>
        <p:grpSp>
          <p:nvGrpSpPr>
            <p:cNvPr id="18459" name="Group 43"/>
            <p:cNvGrpSpPr/>
            <p:nvPr/>
          </p:nvGrpSpPr>
          <p:grpSpPr bwMode="auto">
            <a:xfrm>
              <a:off x="2940" y="1383"/>
              <a:ext cx="396" cy="201"/>
              <a:chOff x="3312" y="2727"/>
              <a:chExt cx="396" cy="201"/>
            </a:xfrm>
          </p:grpSpPr>
          <p:sp>
            <p:nvSpPr>
              <p:cNvPr id="18490" name="Oval 44"/>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491" name="Text Box 45"/>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1011</a:t>
                </a:r>
              </a:p>
            </p:txBody>
          </p:sp>
        </p:grpSp>
        <p:sp>
          <p:nvSpPr>
            <p:cNvPr id="18460" name="Line 46"/>
            <p:cNvSpPr>
              <a:spLocks noChangeShapeType="1"/>
            </p:cNvSpPr>
            <p:nvPr/>
          </p:nvSpPr>
          <p:spPr bwMode="auto">
            <a:xfrm flipH="1">
              <a:off x="2748" y="1479"/>
              <a:ext cx="192" cy="0"/>
            </a:xfrm>
            <a:prstGeom prst="line">
              <a:avLst/>
            </a:prstGeom>
            <a:noFill/>
            <a:ln w="9525">
              <a:solidFill>
                <a:schemeClr val="tx1"/>
              </a:solidFill>
              <a:round/>
              <a:headEnd type="triangle" w="med" len="med"/>
            </a:ln>
          </p:spPr>
          <p:txBody>
            <a:bodyPr/>
            <a:lstStyle/>
            <a:p>
              <a:endParaRPr lang="zh-CN" altLang="en-US"/>
            </a:p>
          </p:txBody>
        </p:sp>
        <p:sp>
          <p:nvSpPr>
            <p:cNvPr id="18461" name="Line 47"/>
            <p:cNvSpPr>
              <a:spLocks noChangeShapeType="1"/>
            </p:cNvSpPr>
            <p:nvPr/>
          </p:nvSpPr>
          <p:spPr bwMode="auto">
            <a:xfrm flipV="1">
              <a:off x="852" y="1023"/>
              <a:ext cx="0" cy="360"/>
            </a:xfrm>
            <a:prstGeom prst="line">
              <a:avLst/>
            </a:prstGeom>
            <a:noFill/>
            <a:ln w="9525">
              <a:solidFill>
                <a:schemeClr val="tx1"/>
              </a:solidFill>
              <a:round/>
              <a:headEnd type="triangle" w="med" len="med"/>
            </a:ln>
          </p:spPr>
          <p:txBody>
            <a:bodyPr/>
            <a:lstStyle/>
            <a:p>
              <a:endParaRPr lang="zh-CN" altLang="en-US"/>
            </a:p>
          </p:txBody>
        </p:sp>
        <p:grpSp>
          <p:nvGrpSpPr>
            <p:cNvPr id="18462" name="Group 49"/>
            <p:cNvGrpSpPr/>
            <p:nvPr/>
          </p:nvGrpSpPr>
          <p:grpSpPr bwMode="auto">
            <a:xfrm>
              <a:off x="2964" y="827"/>
              <a:ext cx="396" cy="201"/>
              <a:chOff x="3312" y="2727"/>
              <a:chExt cx="396" cy="201"/>
            </a:xfrm>
          </p:grpSpPr>
          <p:sp>
            <p:nvSpPr>
              <p:cNvPr id="18488" name="Oval 50"/>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489" name="Text Box 51"/>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0100</a:t>
                </a:r>
              </a:p>
            </p:txBody>
          </p:sp>
        </p:grpSp>
        <p:sp>
          <p:nvSpPr>
            <p:cNvPr id="18463" name="Line 52"/>
            <p:cNvSpPr>
              <a:spLocks noChangeShapeType="1"/>
            </p:cNvSpPr>
            <p:nvPr/>
          </p:nvSpPr>
          <p:spPr bwMode="auto">
            <a:xfrm>
              <a:off x="3348" y="932"/>
              <a:ext cx="192" cy="0"/>
            </a:xfrm>
            <a:prstGeom prst="line">
              <a:avLst/>
            </a:prstGeom>
            <a:noFill/>
            <a:ln w="9525">
              <a:solidFill>
                <a:schemeClr val="tx1"/>
              </a:solidFill>
              <a:round/>
              <a:headEnd type="triangle" w="med" len="med"/>
            </a:ln>
          </p:spPr>
          <p:txBody>
            <a:bodyPr/>
            <a:lstStyle/>
            <a:p>
              <a:endParaRPr lang="zh-CN" altLang="en-US"/>
            </a:p>
          </p:txBody>
        </p:sp>
        <p:grpSp>
          <p:nvGrpSpPr>
            <p:cNvPr id="18464" name="Group 54"/>
            <p:cNvGrpSpPr/>
            <p:nvPr/>
          </p:nvGrpSpPr>
          <p:grpSpPr bwMode="auto">
            <a:xfrm>
              <a:off x="3531" y="836"/>
              <a:ext cx="396" cy="201"/>
              <a:chOff x="3312" y="2727"/>
              <a:chExt cx="396" cy="201"/>
            </a:xfrm>
          </p:grpSpPr>
          <p:sp>
            <p:nvSpPr>
              <p:cNvPr id="18486" name="Oval 55"/>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487" name="Text Box 56"/>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0101</a:t>
                </a:r>
              </a:p>
            </p:txBody>
          </p:sp>
        </p:grpSp>
        <p:sp>
          <p:nvSpPr>
            <p:cNvPr id="18465" name="Line 57"/>
            <p:cNvSpPr>
              <a:spLocks noChangeShapeType="1"/>
            </p:cNvSpPr>
            <p:nvPr/>
          </p:nvSpPr>
          <p:spPr bwMode="auto">
            <a:xfrm>
              <a:off x="3915" y="941"/>
              <a:ext cx="192" cy="0"/>
            </a:xfrm>
            <a:prstGeom prst="line">
              <a:avLst/>
            </a:prstGeom>
            <a:noFill/>
            <a:ln w="9525">
              <a:solidFill>
                <a:schemeClr val="tx1"/>
              </a:solidFill>
              <a:round/>
              <a:headEnd type="triangle" w="med" len="med"/>
            </a:ln>
          </p:spPr>
          <p:txBody>
            <a:bodyPr/>
            <a:lstStyle/>
            <a:p>
              <a:endParaRPr lang="zh-CN" altLang="en-US"/>
            </a:p>
          </p:txBody>
        </p:sp>
        <p:grpSp>
          <p:nvGrpSpPr>
            <p:cNvPr id="18466" name="Group 59"/>
            <p:cNvGrpSpPr/>
            <p:nvPr/>
          </p:nvGrpSpPr>
          <p:grpSpPr bwMode="auto">
            <a:xfrm>
              <a:off x="4104" y="836"/>
              <a:ext cx="396" cy="201"/>
              <a:chOff x="3312" y="2727"/>
              <a:chExt cx="396" cy="201"/>
            </a:xfrm>
          </p:grpSpPr>
          <p:sp>
            <p:nvSpPr>
              <p:cNvPr id="18484" name="Oval 60"/>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485" name="Text Box 61"/>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0110</a:t>
                </a:r>
              </a:p>
            </p:txBody>
          </p:sp>
        </p:grpSp>
        <p:sp>
          <p:nvSpPr>
            <p:cNvPr id="18467" name="Line 62"/>
            <p:cNvSpPr>
              <a:spLocks noChangeShapeType="1"/>
            </p:cNvSpPr>
            <p:nvPr/>
          </p:nvSpPr>
          <p:spPr bwMode="auto">
            <a:xfrm>
              <a:off x="4488" y="941"/>
              <a:ext cx="192" cy="0"/>
            </a:xfrm>
            <a:prstGeom prst="line">
              <a:avLst/>
            </a:prstGeom>
            <a:noFill/>
            <a:ln w="9525">
              <a:solidFill>
                <a:schemeClr val="tx1"/>
              </a:solidFill>
              <a:round/>
              <a:headEnd type="triangle" w="med" len="med"/>
            </a:ln>
          </p:spPr>
          <p:txBody>
            <a:bodyPr/>
            <a:lstStyle/>
            <a:p>
              <a:endParaRPr lang="zh-CN" altLang="en-US"/>
            </a:p>
          </p:txBody>
        </p:sp>
        <p:sp>
          <p:nvSpPr>
            <p:cNvPr id="18468" name="Oval 64"/>
            <p:cNvSpPr>
              <a:spLocks noChangeArrowheads="1"/>
            </p:cNvSpPr>
            <p:nvPr/>
          </p:nvSpPr>
          <p:spPr bwMode="auto">
            <a:xfrm>
              <a:off x="4692" y="845"/>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469" name="Text Box 65"/>
            <p:cNvSpPr txBox="1">
              <a:spLocks noChangeArrowheads="1"/>
            </p:cNvSpPr>
            <p:nvPr/>
          </p:nvSpPr>
          <p:spPr bwMode="auto">
            <a:xfrm>
              <a:off x="4704" y="836"/>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0111</a:t>
              </a:r>
            </a:p>
          </p:txBody>
        </p:sp>
        <p:grpSp>
          <p:nvGrpSpPr>
            <p:cNvPr id="18470" name="Group 67"/>
            <p:cNvGrpSpPr/>
            <p:nvPr/>
          </p:nvGrpSpPr>
          <p:grpSpPr bwMode="auto">
            <a:xfrm>
              <a:off x="2376" y="1383"/>
              <a:ext cx="396" cy="201"/>
              <a:chOff x="3312" y="2727"/>
              <a:chExt cx="396" cy="201"/>
            </a:xfrm>
          </p:grpSpPr>
          <p:sp>
            <p:nvSpPr>
              <p:cNvPr id="18482" name="Oval 68"/>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483" name="Text Box 69"/>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1100</a:t>
                </a:r>
              </a:p>
            </p:txBody>
          </p:sp>
        </p:grpSp>
        <p:sp>
          <p:nvSpPr>
            <p:cNvPr id="18471" name="Line 70"/>
            <p:cNvSpPr>
              <a:spLocks noChangeShapeType="1"/>
            </p:cNvSpPr>
            <p:nvPr/>
          </p:nvSpPr>
          <p:spPr bwMode="auto">
            <a:xfrm flipH="1">
              <a:off x="2184" y="1479"/>
              <a:ext cx="192" cy="0"/>
            </a:xfrm>
            <a:prstGeom prst="line">
              <a:avLst/>
            </a:prstGeom>
            <a:noFill/>
            <a:ln w="9525">
              <a:solidFill>
                <a:schemeClr val="tx1"/>
              </a:solidFill>
              <a:round/>
              <a:headEnd type="triangle" w="med" len="med"/>
            </a:ln>
          </p:spPr>
          <p:txBody>
            <a:bodyPr/>
            <a:lstStyle/>
            <a:p>
              <a:endParaRPr lang="zh-CN" altLang="en-US"/>
            </a:p>
          </p:txBody>
        </p:sp>
        <p:grpSp>
          <p:nvGrpSpPr>
            <p:cNvPr id="18472" name="Group 72"/>
            <p:cNvGrpSpPr/>
            <p:nvPr/>
          </p:nvGrpSpPr>
          <p:grpSpPr bwMode="auto">
            <a:xfrm>
              <a:off x="1800" y="1383"/>
              <a:ext cx="396" cy="201"/>
              <a:chOff x="3312" y="2727"/>
              <a:chExt cx="396" cy="201"/>
            </a:xfrm>
          </p:grpSpPr>
          <p:sp>
            <p:nvSpPr>
              <p:cNvPr id="18480" name="Oval 73"/>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481" name="Text Box 74"/>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1101</a:t>
                </a:r>
              </a:p>
            </p:txBody>
          </p:sp>
        </p:grpSp>
        <p:sp>
          <p:nvSpPr>
            <p:cNvPr id="18473" name="Line 75"/>
            <p:cNvSpPr>
              <a:spLocks noChangeShapeType="1"/>
            </p:cNvSpPr>
            <p:nvPr/>
          </p:nvSpPr>
          <p:spPr bwMode="auto">
            <a:xfrm flipH="1">
              <a:off x="1608" y="1479"/>
              <a:ext cx="192" cy="0"/>
            </a:xfrm>
            <a:prstGeom prst="line">
              <a:avLst/>
            </a:prstGeom>
            <a:noFill/>
            <a:ln w="9525">
              <a:solidFill>
                <a:schemeClr val="tx1"/>
              </a:solidFill>
              <a:round/>
              <a:headEnd type="triangle" w="med" len="med"/>
            </a:ln>
          </p:spPr>
          <p:txBody>
            <a:bodyPr/>
            <a:lstStyle/>
            <a:p>
              <a:endParaRPr lang="zh-CN" altLang="en-US"/>
            </a:p>
          </p:txBody>
        </p:sp>
        <p:grpSp>
          <p:nvGrpSpPr>
            <p:cNvPr id="18474" name="Group 77"/>
            <p:cNvGrpSpPr/>
            <p:nvPr/>
          </p:nvGrpSpPr>
          <p:grpSpPr bwMode="auto">
            <a:xfrm>
              <a:off x="1236" y="1383"/>
              <a:ext cx="396" cy="201"/>
              <a:chOff x="3312" y="2727"/>
              <a:chExt cx="396" cy="201"/>
            </a:xfrm>
          </p:grpSpPr>
          <p:sp>
            <p:nvSpPr>
              <p:cNvPr id="18478" name="Oval 78"/>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479" name="Text Box 79"/>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1110</a:t>
                </a:r>
              </a:p>
            </p:txBody>
          </p:sp>
        </p:grpSp>
        <p:sp>
          <p:nvSpPr>
            <p:cNvPr id="18475" name="Line 80"/>
            <p:cNvSpPr>
              <a:spLocks noChangeShapeType="1"/>
            </p:cNvSpPr>
            <p:nvPr/>
          </p:nvSpPr>
          <p:spPr bwMode="auto">
            <a:xfrm flipH="1">
              <a:off x="1044" y="1479"/>
              <a:ext cx="192" cy="0"/>
            </a:xfrm>
            <a:prstGeom prst="line">
              <a:avLst/>
            </a:prstGeom>
            <a:noFill/>
            <a:ln w="9525">
              <a:solidFill>
                <a:schemeClr val="tx1"/>
              </a:solidFill>
              <a:round/>
              <a:headEnd type="triangle" w="med" len="med"/>
            </a:ln>
          </p:spPr>
          <p:txBody>
            <a:bodyPr/>
            <a:lstStyle/>
            <a:p>
              <a:endParaRPr lang="zh-CN" altLang="en-US"/>
            </a:p>
          </p:txBody>
        </p:sp>
        <p:sp>
          <p:nvSpPr>
            <p:cNvPr id="18476" name="Oval 82"/>
            <p:cNvSpPr>
              <a:spLocks noChangeArrowheads="1"/>
            </p:cNvSpPr>
            <p:nvPr/>
          </p:nvSpPr>
          <p:spPr bwMode="auto">
            <a:xfrm>
              <a:off x="636" y="1392"/>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477" name="Text Box 83"/>
            <p:cNvSpPr txBox="1">
              <a:spLocks noChangeArrowheads="1"/>
            </p:cNvSpPr>
            <p:nvPr/>
          </p:nvSpPr>
          <p:spPr bwMode="auto">
            <a:xfrm>
              <a:off x="648" y="1383"/>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1111</a:t>
              </a:r>
            </a:p>
          </p:txBody>
        </p:sp>
      </p:grpSp>
      <p:sp>
        <p:nvSpPr>
          <p:cNvPr id="171" name="矩形 170"/>
          <p:cNvSpPr/>
          <p:nvPr/>
        </p:nvSpPr>
        <p:spPr>
          <a:xfrm>
            <a:off x="8413750" y="1828801"/>
            <a:ext cx="2190750" cy="1108075"/>
          </a:xfrm>
          <a:prstGeom prst="rect">
            <a:avLst/>
          </a:prstGeom>
          <a:solidFill>
            <a:srgbClr val="FFCCFF"/>
          </a:solidFill>
          <a:effectLst>
            <a:outerShdw blurRad="50800" dist="38100" dir="16200000" rotWithShape="0">
              <a:prstClr val="black">
                <a:alpha val="40000"/>
              </a:prstClr>
            </a:outerShdw>
          </a:effectLst>
        </p:spPr>
        <p:txBody>
          <a:bodyPr>
            <a:spAutoFit/>
          </a:bodyPr>
          <a:lstStyle/>
          <a:p>
            <a:pPr>
              <a:lnSpc>
                <a:spcPct val="110000"/>
              </a:lnSpc>
              <a:defRPr/>
            </a:pPr>
            <a:r>
              <a:rPr lang="en-US" altLang="zh-CN" dirty="0">
                <a:latin typeface="Arial" panose="020B0604020202020204" pitchFamily="34" charset="0"/>
                <a:cs typeface="Arial" panose="020B0604020202020204" pitchFamily="34" charset="0"/>
              </a:rPr>
              <a:t>FF</a:t>
            </a:r>
            <a:r>
              <a:rPr lang="en-US" altLang="zh-CN" baseline="-25000" dirty="0">
                <a:latin typeface="Arial" panose="020B0604020202020204" pitchFamily="34" charset="0"/>
                <a:cs typeface="Arial" panose="020B0604020202020204" pitchFamily="34" charset="0"/>
              </a:rPr>
              <a:t>1</a:t>
            </a:r>
            <a:r>
              <a:rPr lang="zh-CN" altLang="zh-CN"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FF</a:t>
            </a:r>
            <a:r>
              <a:rPr lang="en-US" altLang="zh-CN" baseline="-25000" dirty="0">
                <a:latin typeface="Arial" panose="020B0604020202020204" pitchFamily="34" charset="0"/>
                <a:cs typeface="Arial" panose="020B0604020202020204" pitchFamily="34" charset="0"/>
              </a:rPr>
              <a:t>2</a:t>
            </a:r>
            <a:r>
              <a:rPr lang="zh-CN" altLang="zh-CN"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FF</a:t>
            </a:r>
            <a:r>
              <a:rPr lang="en-US" altLang="zh-CN" baseline="-25000" dirty="0">
                <a:latin typeface="Arial" panose="020B0604020202020204" pitchFamily="34" charset="0"/>
                <a:cs typeface="Arial" panose="020B0604020202020204" pitchFamily="34" charset="0"/>
              </a:rPr>
              <a:t>3 </a:t>
            </a:r>
            <a:r>
              <a:rPr lang="zh-CN" altLang="zh-CN" dirty="0">
                <a:latin typeface="Arial" panose="020B0604020202020204" pitchFamily="34" charset="0"/>
                <a:cs typeface="Arial" panose="020B0604020202020204" pitchFamily="34" charset="0"/>
              </a:rPr>
              <a:t>的</a:t>
            </a:r>
            <a:r>
              <a:rPr lang="en-US" altLang="zh-CN" dirty="0">
                <a:latin typeface="Arial" panose="020B0604020202020204" pitchFamily="34" charset="0"/>
                <a:cs typeface="Arial" panose="020B0604020202020204" pitchFamily="34" charset="0"/>
              </a:rPr>
              <a:t>CP</a:t>
            </a:r>
            <a:r>
              <a:rPr lang="zh-CN" altLang="zh-CN" dirty="0">
                <a:latin typeface="Arial" panose="020B0604020202020204" pitchFamily="34" charset="0"/>
                <a:cs typeface="Arial" panose="020B0604020202020204" pitchFamily="34" charset="0"/>
              </a:rPr>
              <a:t>端分别接前级触发器的</a:t>
            </a:r>
            <a:r>
              <a:rPr lang="en-US" altLang="zh-CN" dirty="0">
                <a:solidFill>
                  <a:srgbClr val="CC0066"/>
                </a:solidFill>
                <a:latin typeface="Arial" panose="020B0604020202020204" pitchFamily="34" charset="0"/>
                <a:cs typeface="Arial" panose="020B0604020202020204" pitchFamily="34" charset="0"/>
              </a:rPr>
              <a:t>/Q</a:t>
            </a:r>
            <a:r>
              <a:rPr lang="zh-CN" altLang="zh-CN" dirty="0">
                <a:solidFill>
                  <a:srgbClr val="CC0066"/>
                </a:solidFill>
                <a:latin typeface="Arial" panose="020B0604020202020204" pitchFamily="34" charset="0"/>
                <a:cs typeface="Arial" panose="020B0604020202020204" pitchFamily="34" charset="0"/>
              </a:rPr>
              <a:t>端</a:t>
            </a:r>
            <a:endParaRPr lang="zh-CN" altLang="en-US" dirty="0">
              <a:solidFill>
                <a:srgbClr val="CC0066"/>
              </a:solidFill>
              <a:latin typeface="Arial" panose="020B0604020202020204" pitchFamily="34" charset="0"/>
              <a:cs typeface="Arial" panose="020B0604020202020204" pitchFamily="34" charset="0"/>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blinds(horizontal)">
                                      <p:cBhvr>
                                        <p:cTn id="7" dur="500"/>
                                        <p:tgtEl>
                                          <p:spTgt spid="17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9702"/>
                                        </p:tgtEl>
                                        <p:attrNameLst>
                                          <p:attrName>style.visibility</p:attrName>
                                        </p:attrNameLst>
                                      </p:cBhvr>
                                      <p:to>
                                        <p:strVal val="visible"/>
                                      </p:to>
                                    </p:set>
                                    <p:anim calcmode="lin" valueType="num">
                                      <p:cBhvr additive="base">
                                        <p:cTn id="12" dur="500" fill="hold"/>
                                        <p:tgtEl>
                                          <p:spTgt spid="29702"/>
                                        </p:tgtEl>
                                        <p:attrNameLst>
                                          <p:attrName>ppt_x</p:attrName>
                                        </p:attrNameLst>
                                      </p:cBhvr>
                                      <p:tavLst>
                                        <p:tav tm="0">
                                          <p:val>
                                            <p:strVal val="#ppt_x"/>
                                          </p:val>
                                        </p:tav>
                                        <p:tav tm="100000">
                                          <p:val>
                                            <p:strVal val="#ppt_x"/>
                                          </p:val>
                                        </p:tav>
                                      </p:tavLst>
                                    </p:anim>
                                    <p:anim calcmode="lin" valueType="num">
                                      <p:cBhvr additive="base">
                                        <p:cTn id="13" dur="500" fill="hold"/>
                                        <p:tgtEl>
                                          <p:spTgt spid="29702"/>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3" presetClass="entr" presetSubtype="10" fill="hold" nodeType="afterEffect">
                                  <p:stCondLst>
                                    <p:cond delay="0"/>
                                  </p:stCondLst>
                                  <p:childTnLst>
                                    <p:set>
                                      <p:cBhvr>
                                        <p:cTn id="16" dur="1" fill="hold">
                                          <p:stCondLst>
                                            <p:cond delay="0"/>
                                          </p:stCondLst>
                                        </p:cTn>
                                        <p:tgtEl>
                                          <p:spTgt spid="29703"/>
                                        </p:tgtEl>
                                        <p:attrNameLst>
                                          <p:attrName>style.visibility</p:attrName>
                                        </p:attrNameLst>
                                      </p:cBhvr>
                                      <p:to>
                                        <p:strVal val="visible"/>
                                      </p:to>
                                    </p:set>
                                    <p:animEffect transition="in" filter="blinds(horizontal)">
                                      <p:cBhvr>
                                        <p:cTn id="17" dur="500"/>
                                        <p:tgtEl>
                                          <p:spTgt spid="2970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96"/>
                                        </p:tgtEl>
                                        <p:attrNameLst>
                                          <p:attrName>style.visibility</p:attrName>
                                        </p:attrNameLst>
                                      </p:cBhvr>
                                      <p:to>
                                        <p:strVal val="visible"/>
                                      </p:to>
                                    </p:set>
                                    <p:anim calcmode="lin" valueType="num">
                                      <p:cBhvr additive="base">
                                        <p:cTn id="22" dur="500" fill="hold"/>
                                        <p:tgtEl>
                                          <p:spTgt spid="296"/>
                                        </p:tgtEl>
                                        <p:attrNameLst>
                                          <p:attrName>ppt_x</p:attrName>
                                        </p:attrNameLst>
                                      </p:cBhvr>
                                      <p:tavLst>
                                        <p:tav tm="0">
                                          <p:val>
                                            <p:strVal val="0-#ppt_w/2"/>
                                          </p:val>
                                        </p:tav>
                                        <p:tav tm="100000">
                                          <p:val>
                                            <p:strVal val="#ppt_x"/>
                                          </p:val>
                                        </p:tav>
                                      </p:tavLst>
                                    </p:anim>
                                    <p:anim calcmode="lin" valueType="num">
                                      <p:cBhvr additive="base">
                                        <p:cTn id="23" dur="500" fill="hold"/>
                                        <p:tgtEl>
                                          <p:spTgt spid="296"/>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3" presetClass="entr" presetSubtype="10"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p:bldP spid="296" grpId="0"/>
      <p:bldP spid="171" grpId="0" animBg="1"/>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Grp="1" noChangeArrowheads="1"/>
          </p:cNvSpPr>
          <p:nvPr>
            <p:ph type="title" idx="4294967295"/>
          </p:nvPr>
        </p:nvSpPr>
        <p:spPr>
          <a:xfrm>
            <a:off x="2569028" y="282757"/>
            <a:ext cx="9383486"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异步二进制减法计数器的状态转换表</a:t>
            </a:r>
          </a:p>
        </p:txBody>
      </p:sp>
      <p:sp>
        <p:nvSpPr>
          <p:cNvPr id="122883" name="Rectangle 2"/>
          <p:cNvSpPr>
            <a:spLocks noChangeArrowheads="1"/>
          </p:cNvSpPr>
          <p:nvPr/>
        </p:nvSpPr>
        <p:spPr bwMode="black">
          <a:xfrm>
            <a:off x="6003635" y="-3231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2884" name="Text Box 145"/>
          <p:cNvSpPr txBox="1">
            <a:spLocks noChangeArrowheads="1"/>
          </p:cNvSpPr>
          <p:nvPr/>
        </p:nvSpPr>
        <p:spPr bwMode="black">
          <a:xfrm>
            <a:off x="1898651" y="1393826"/>
            <a:ext cx="2951163" cy="885825"/>
          </a:xfrm>
          <a:prstGeom prst="rect">
            <a:avLst/>
          </a:prstGeom>
          <a:noFill/>
          <a:ln w="9525" algn="ctr">
            <a:noFill/>
            <a:miter lim="800000"/>
          </a:ln>
        </p:spPr>
        <p:txBody>
          <a:bodyPr>
            <a:spAutoFit/>
          </a:bodyPr>
          <a:lstStyle/>
          <a:p>
            <a:pPr algn="l"/>
            <a:r>
              <a:rPr lang="zh-CN" altLang="en-US">
                <a:solidFill>
                  <a:srgbClr val="C00000"/>
                </a:solidFill>
                <a:latin typeface="Arial" panose="020B0604020202020204" pitchFamily="34" charset="0"/>
                <a:cs typeface="Arial" panose="020B0604020202020204" pitchFamily="34" charset="0"/>
              </a:rPr>
              <a:t>（</a:t>
            </a:r>
            <a:r>
              <a:rPr lang="en-US" altLang="zh-CN">
                <a:solidFill>
                  <a:srgbClr val="C00000"/>
                </a:solidFill>
                <a:latin typeface="Arial" panose="020B0604020202020204" pitchFamily="34" charset="0"/>
                <a:cs typeface="Arial" panose="020B0604020202020204" pitchFamily="34" charset="0"/>
              </a:rPr>
              <a:t>2</a:t>
            </a:r>
            <a:r>
              <a:rPr lang="zh-CN" altLang="en-US">
                <a:solidFill>
                  <a:srgbClr val="C00000"/>
                </a:solidFill>
                <a:latin typeface="Arial" panose="020B0604020202020204" pitchFamily="34" charset="0"/>
                <a:cs typeface="Arial" panose="020B0604020202020204" pitchFamily="34" charset="0"/>
              </a:rPr>
              <a:t>）列出状态转换表</a:t>
            </a:r>
            <a:endParaRPr lang="en-US" altLang="zh-CN">
              <a:solidFill>
                <a:srgbClr val="C00000"/>
              </a:solidFill>
              <a:latin typeface="Arial" panose="020B0604020202020204" pitchFamily="34" charset="0"/>
              <a:cs typeface="Arial" panose="020B0604020202020204" pitchFamily="34" charset="0"/>
            </a:endParaRPr>
          </a:p>
          <a:p>
            <a:pPr algn="l"/>
            <a:r>
              <a:rPr lang="zh-CN" altLang="en-US" sz="2400">
                <a:solidFill>
                  <a:srgbClr val="FF0000"/>
                </a:solidFill>
                <a:latin typeface="楷体_GB2312" panose="02010609030101010101" charset="-122"/>
                <a:ea typeface="楷体_GB2312" panose="02010609030101010101" charset="-122"/>
                <a:cs typeface="Arial" panose="020B0604020202020204" pitchFamily="34" charset="0"/>
              </a:rPr>
              <a:t>不要省略！</a:t>
            </a:r>
          </a:p>
        </p:txBody>
      </p:sp>
      <p:graphicFrame>
        <p:nvGraphicFramePr>
          <p:cNvPr id="33863" name="Group 71"/>
          <p:cNvGraphicFramePr>
            <a:graphicFrameLocks noGrp="1"/>
          </p:cNvGraphicFramePr>
          <p:nvPr/>
        </p:nvGraphicFramePr>
        <p:xfrm>
          <a:off x="5087938" y="1182689"/>
          <a:ext cx="5091112" cy="4952049"/>
        </p:xfrm>
        <a:graphic>
          <a:graphicData uri="http://schemas.openxmlformats.org/drawingml/2006/table">
            <a:tbl>
              <a:tblPr/>
              <a:tblGrid>
                <a:gridCol w="2284412">
                  <a:extLst>
                    <a:ext uri="{9D8B030D-6E8A-4147-A177-3AD203B41FA5}">
                      <a16:colId xmlns:a16="http://schemas.microsoft.com/office/drawing/2014/main" val="20000"/>
                    </a:ext>
                  </a:extLst>
                </a:gridCol>
                <a:gridCol w="2806700">
                  <a:extLst>
                    <a:ext uri="{9D8B030D-6E8A-4147-A177-3AD203B41FA5}">
                      <a16:colId xmlns:a16="http://schemas.microsoft.com/office/drawing/2014/main" val="20001"/>
                    </a:ext>
                  </a:extLst>
                </a:gridCol>
              </a:tblGrid>
              <a:tr h="39846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Q</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3</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n</a:t>
                      </a: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Q</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2</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n</a:t>
                      </a: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Q</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1</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n</a:t>
                      </a: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Q</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0</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n</a:t>
                      </a:r>
                    </a:p>
                  </a:txBody>
                  <a:tcPr marL="0" marR="0" marT="0" marB="0" horzOverflow="overflow">
                    <a:lnL w="381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381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r>
                        <a:rPr kumimoji="0" lang="en-US" altLang="zh-CN"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3</a:t>
                      </a:r>
                      <a:r>
                        <a:rPr kumimoji="0" lang="en-US" altLang="zh-CN"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n</a:t>
                      </a:r>
                      <a:r>
                        <a:rPr kumimoji="0" lang="zh-CN" altLang="en-US"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Q</a:t>
                      </a:r>
                      <a:r>
                        <a:rPr kumimoji="0" lang="en-US" altLang="zh-CN"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2</a:t>
                      </a:r>
                      <a:r>
                        <a:rPr kumimoji="0" lang="en-US" altLang="zh-CN"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n</a:t>
                      </a:r>
                      <a:r>
                        <a:rPr kumimoji="0" lang="zh-CN" altLang="en-US"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r>
                        <a:rPr kumimoji="0" lang="en-US" altLang="zh-CN"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a:t>
                      </a:r>
                      <a:r>
                        <a:rPr kumimoji="0" lang="en-US" altLang="zh-CN"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n</a:t>
                      </a:r>
                      <a:r>
                        <a:rPr kumimoji="0" lang="zh-CN" altLang="en-US"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r>
                        <a:rPr kumimoji="0" lang="en-US" altLang="zh-CN"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0</a:t>
                      </a:r>
                      <a:r>
                        <a:rPr kumimoji="0" lang="en-US" altLang="zh-CN"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n</a:t>
                      </a:r>
                      <a:r>
                        <a:rPr kumimoji="0" lang="zh-CN" altLang="en-US"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a:t>
                      </a:r>
                    </a:p>
                  </a:txBody>
                  <a:tcPr marL="0" marR="0" marT="0" marB="0" horzOverflow="overflow">
                    <a:lnL w="381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381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0    0    0    0</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0    0    0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0        0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1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0    0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0        0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01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0    0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0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0        1       0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01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1    0    0</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0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0        1       1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01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1    0    1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0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1        0       0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01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1    1    0</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0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1        0       1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01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1    1    1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0        1        1       0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01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1    0    0    0</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0        1        1       1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301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1    0    0    1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1        0        0       0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1    0    1    0</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1        0        0       1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1    0    1    1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1        0        1       0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1    1    0    0</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1        0        1       1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1    1    0    1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1        1        0       0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1    1    1    0</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1        1        0       1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1    1    1    1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381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381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3863"/>
                                        </p:tgtEl>
                                        <p:attrNameLst>
                                          <p:attrName>style.visibility</p:attrName>
                                        </p:attrNameLst>
                                      </p:cBhvr>
                                      <p:to>
                                        <p:strVal val="visible"/>
                                      </p:to>
                                    </p:set>
                                    <p:animEffect transition="in" filter="blinds(horizontal)">
                                      <p:cBhvr>
                                        <p:cTn id="7" dur="500"/>
                                        <p:tgtEl>
                                          <p:spTgt spid="33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2"/>
          <p:cNvSpPr>
            <a:spLocks noGrp="1" noChangeArrowheads="1"/>
          </p:cNvSpPr>
          <p:nvPr>
            <p:ph type="title"/>
          </p:nvPr>
        </p:nvSpPr>
        <p:spPr>
          <a:xfrm>
            <a:off x="1752600" y="304800"/>
            <a:ext cx="97282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异步二进制减法计数器时序图和电路特点</a:t>
            </a:r>
          </a:p>
        </p:txBody>
      </p:sp>
      <p:sp>
        <p:nvSpPr>
          <p:cNvPr id="72" name="Text Box 85"/>
          <p:cNvSpPr txBox="1">
            <a:spLocks noChangeArrowheads="1"/>
          </p:cNvSpPr>
          <p:nvPr/>
        </p:nvSpPr>
        <p:spPr bwMode="auto">
          <a:xfrm>
            <a:off x="2009775" y="5702300"/>
            <a:ext cx="7696200" cy="783804"/>
          </a:xfrm>
          <a:prstGeom prst="rect">
            <a:avLst/>
          </a:prstGeom>
          <a:noFill/>
          <a:ln w="9525">
            <a:noFill/>
            <a:miter lim="800000"/>
          </a:ln>
        </p:spPr>
        <p:txBody>
          <a:bodyPr>
            <a:spAutoFit/>
          </a:bodyPr>
          <a:lstStyle/>
          <a:p>
            <a:pPr algn="just" eaLnBrk="0" hangingPunct="0"/>
            <a:r>
              <a:rPr lang="zh-CN" altLang="en-US" sz="2400" dirty="0">
                <a:solidFill>
                  <a:srgbClr val="C00000"/>
                </a:solidFill>
                <a:latin typeface="Arial" panose="020B0604020202020204" pitchFamily="34" charset="0"/>
                <a:cs typeface="Arial" panose="020B0604020202020204" pitchFamily="34" charset="0"/>
              </a:rPr>
              <a:t>（</a:t>
            </a:r>
            <a:r>
              <a:rPr lang="en-US" altLang="zh-CN" sz="2400" dirty="0">
                <a:solidFill>
                  <a:srgbClr val="C00000"/>
                </a:solidFill>
                <a:latin typeface="Arial" panose="020B0604020202020204" pitchFamily="34" charset="0"/>
                <a:cs typeface="Arial" panose="020B0604020202020204" pitchFamily="34" charset="0"/>
              </a:rPr>
              <a:t>5</a:t>
            </a:r>
            <a:r>
              <a:rPr lang="zh-CN" altLang="en-US" sz="2400" dirty="0">
                <a:solidFill>
                  <a:srgbClr val="C00000"/>
                </a:solidFill>
                <a:latin typeface="Arial" panose="020B0604020202020204" pitchFamily="34" charset="0"/>
                <a:cs typeface="Arial" panose="020B0604020202020204" pitchFamily="34" charset="0"/>
              </a:rPr>
              <a:t>）电路特点</a:t>
            </a:r>
            <a:endParaRPr lang="en-US" altLang="zh-CN" sz="2400" dirty="0">
              <a:solidFill>
                <a:srgbClr val="C00000"/>
              </a:solidFill>
              <a:latin typeface="Arial" panose="020B0604020202020204" pitchFamily="34" charset="0"/>
              <a:cs typeface="Arial" panose="020B0604020202020204" pitchFamily="34" charset="0"/>
            </a:endParaRPr>
          </a:p>
          <a:p>
            <a:pPr algn="just" eaLnBrk="0" hangingPunct="0">
              <a:lnSpc>
                <a:spcPts val="2800"/>
              </a:lnSpc>
              <a:spcBef>
                <a:spcPct val="0"/>
              </a:spcBef>
            </a:pPr>
            <a:r>
              <a:rPr lang="zh-CN" altLang="en-US" dirty="0">
                <a:latin typeface="Arial" panose="020B0604020202020204" pitchFamily="34" charset="0"/>
                <a:cs typeface="Arial" panose="020B0604020202020204" pitchFamily="34" charset="0"/>
              </a:rPr>
              <a:t>         异步二进制（</a:t>
            </a:r>
            <a:r>
              <a:rPr lang="en-US" altLang="zh-CN" dirty="0">
                <a:latin typeface="Arial" panose="020B0604020202020204" pitchFamily="34" charset="0"/>
                <a:cs typeface="Arial" panose="020B0604020202020204" pitchFamily="34" charset="0"/>
              </a:rPr>
              <a:t>M=16</a:t>
            </a:r>
            <a:r>
              <a:rPr lang="zh-CN" altLang="en-US" dirty="0">
                <a:latin typeface="Arial" panose="020B0604020202020204" pitchFamily="34" charset="0"/>
                <a:cs typeface="Arial" panose="020B0604020202020204" pitchFamily="34" charset="0"/>
              </a:rPr>
              <a:t>）</a:t>
            </a:r>
            <a:r>
              <a:rPr lang="zh-CN" altLang="en-US" dirty="0">
                <a:solidFill>
                  <a:srgbClr val="CC0066"/>
                </a:solidFill>
                <a:latin typeface="Arial" panose="020B0604020202020204" pitchFamily="34" charset="0"/>
                <a:cs typeface="Arial" panose="020B0604020202020204" pitchFamily="34" charset="0"/>
              </a:rPr>
              <a:t>减法</a:t>
            </a:r>
            <a:r>
              <a:rPr lang="zh-CN" altLang="en-US" dirty="0">
                <a:latin typeface="Arial" panose="020B0604020202020204" pitchFamily="34" charset="0"/>
                <a:cs typeface="Arial" panose="020B0604020202020204" pitchFamily="34" charset="0"/>
              </a:rPr>
              <a:t>计数器</a:t>
            </a:r>
          </a:p>
        </p:txBody>
      </p:sp>
      <p:sp>
        <p:nvSpPr>
          <p:cNvPr id="152" name="Text Box 693"/>
          <p:cNvSpPr txBox="1">
            <a:spLocks noChangeArrowheads="1"/>
          </p:cNvSpPr>
          <p:nvPr/>
        </p:nvSpPr>
        <p:spPr bwMode="auto">
          <a:xfrm>
            <a:off x="1925638" y="1165225"/>
            <a:ext cx="2152650" cy="425450"/>
          </a:xfrm>
          <a:prstGeom prst="rect">
            <a:avLst/>
          </a:prstGeom>
          <a:noFill/>
          <a:ln w="9525">
            <a:noFill/>
            <a:miter lim="800000"/>
          </a:ln>
        </p:spPr>
        <p:txBody>
          <a:bodyPr>
            <a:spAutoFit/>
          </a:bodyPr>
          <a:lstStyle/>
          <a:p>
            <a:pPr algn="just" eaLnBrk="0" hangingPunct="0"/>
            <a:r>
              <a:rPr lang="zh-CN" altLang="en-US" sz="2400" dirty="0">
                <a:solidFill>
                  <a:srgbClr val="C00000"/>
                </a:solidFill>
                <a:latin typeface="Arial" panose="020B0604020202020204" pitchFamily="34" charset="0"/>
                <a:cs typeface="Arial" panose="020B0604020202020204" pitchFamily="34" charset="0"/>
              </a:rPr>
              <a:t>（</a:t>
            </a:r>
            <a:r>
              <a:rPr lang="en-US" altLang="zh-CN" sz="2400" dirty="0">
                <a:solidFill>
                  <a:srgbClr val="C00000"/>
                </a:solidFill>
                <a:latin typeface="Arial" panose="020B0604020202020204" pitchFamily="34" charset="0"/>
                <a:cs typeface="Arial" panose="020B0604020202020204" pitchFamily="34" charset="0"/>
              </a:rPr>
              <a:t>4</a:t>
            </a:r>
            <a:r>
              <a:rPr lang="zh-CN" altLang="en-US" sz="2400" dirty="0">
                <a:solidFill>
                  <a:srgbClr val="C00000"/>
                </a:solidFill>
                <a:latin typeface="Arial" panose="020B0604020202020204" pitchFamily="34" charset="0"/>
                <a:cs typeface="Arial" panose="020B0604020202020204" pitchFamily="34" charset="0"/>
              </a:rPr>
              <a:t>）时序图</a:t>
            </a:r>
          </a:p>
        </p:txBody>
      </p:sp>
      <p:grpSp>
        <p:nvGrpSpPr>
          <p:cNvPr id="2" name="Group 504"/>
          <p:cNvGrpSpPr/>
          <p:nvPr/>
        </p:nvGrpSpPr>
        <p:grpSpPr bwMode="auto">
          <a:xfrm>
            <a:off x="2098675" y="1590675"/>
            <a:ext cx="7786688" cy="2133600"/>
            <a:chOff x="432" y="2160"/>
            <a:chExt cx="4905" cy="1344"/>
          </a:xfrm>
        </p:grpSpPr>
        <p:grpSp>
          <p:nvGrpSpPr>
            <p:cNvPr id="123928" name="Group 505"/>
            <p:cNvGrpSpPr/>
            <p:nvPr/>
          </p:nvGrpSpPr>
          <p:grpSpPr bwMode="auto">
            <a:xfrm>
              <a:off x="432" y="2160"/>
              <a:ext cx="384" cy="1330"/>
              <a:chOff x="240" y="336"/>
              <a:chExt cx="384" cy="1330"/>
            </a:xfrm>
          </p:grpSpPr>
          <p:sp>
            <p:nvSpPr>
              <p:cNvPr id="124111" name="Text Box 506"/>
              <p:cNvSpPr txBox="1">
                <a:spLocks noChangeArrowheads="1"/>
              </p:cNvSpPr>
              <p:nvPr/>
            </p:nvSpPr>
            <p:spPr bwMode="auto">
              <a:xfrm>
                <a:off x="240" y="336"/>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sp>
            <p:nvSpPr>
              <p:cNvPr id="124112" name="Text Box 507"/>
              <p:cNvSpPr txBox="1">
                <a:spLocks noChangeArrowheads="1"/>
              </p:cNvSpPr>
              <p:nvPr/>
            </p:nvSpPr>
            <p:spPr bwMode="auto">
              <a:xfrm>
                <a:off x="240" y="652"/>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0</a:t>
                </a:r>
                <a:endParaRPr lang="en-US" altLang="zh-CN" sz="1600">
                  <a:solidFill>
                    <a:schemeClr val="hlink"/>
                  </a:solidFill>
                  <a:ea typeface="Gulim" panose="020B0600000101010101" pitchFamily="50" charset="-127"/>
                </a:endParaRPr>
              </a:p>
            </p:txBody>
          </p:sp>
          <p:sp>
            <p:nvSpPr>
              <p:cNvPr id="124113" name="Text Box 508"/>
              <p:cNvSpPr txBox="1">
                <a:spLocks noChangeArrowheads="1"/>
              </p:cNvSpPr>
              <p:nvPr/>
            </p:nvSpPr>
            <p:spPr bwMode="auto">
              <a:xfrm>
                <a:off x="240" y="912"/>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1</a:t>
                </a:r>
                <a:endParaRPr lang="en-US" altLang="zh-CN" sz="1600">
                  <a:solidFill>
                    <a:schemeClr val="hlink"/>
                  </a:solidFill>
                  <a:ea typeface="Gulim" panose="020B0600000101010101" pitchFamily="50" charset="-127"/>
                </a:endParaRPr>
              </a:p>
            </p:txBody>
          </p:sp>
          <p:sp>
            <p:nvSpPr>
              <p:cNvPr id="124114" name="Text Box 509"/>
              <p:cNvSpPr txBox="1">
                <a:spLocks noChangeArrowheads="1"/>
              </p:cNvSpPr>
              <p:nvPr/>
            </p:nvSpPr>
            <p:spPr bwMode="auto">
              <a:xfrm>
                <a:off x="240" y="1180"/>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2</a:t>
                </a:r>
                <a:endParaRPr lang="en-US" altLang="zh-CN" sz="1600">
                  <a:solidFill>
                    <a:schemeClr val="hlink"/>
                  </a:solidFill>
                  <a:ea typeface="Gulim" panose="020B0600000101010101" pitchFamily="50" charset="-127"/>
                </a:endParaRPr>
              </a:p>
            </p:txBody>
          </p:sp>
          <p:sp>
            <p:nvSpPr>
              <p:cNvPr id="124115" name="Text Box 510"/>
              <p:cNvSpPr txBox="1">
                <a:spLocks noChangeArrowheads="1"/>
              </p:cNvSpPr>
              <p:nvPr/>
            </p:nvSpPr>
            <p:spPr bwMode="auto">
              <a:xfrm>
                <a:off x="240" y="1468"/>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3</a:t>
                </a:r>
                <a:endParaRPr lang="en-US" altLang="zh-CN" sz="1600">
                  <a:solidFill>
                    <a:schemeClr val="hlink"/>
                  </a:solidFill>
                  <a:ea typeface="Gulim" panose="020B0600000101010101" pitchFamily="50" charset="-127"/>
                </a:endParaRPr>
              </a:p>
            </p:txBody>
          </p:sp>
        </p:grpSp>
        <p:grpSp>
          <p:nvGrpSpPr>
            <p:cNvPr id="123929" name="Group 511"/>
            <p:cNvGrpSpPr/>
            <p:nvPr/>
          </p:nvGrpSpPr>
          <p:grpSpPr bwMode="auto">
            <a:xfrm>
              <a:off x="672" y="2206"/>
              <a:ext cx="4658" cy="146"/>
              <a:chOff x="192" y="382"/>
              <a:chExt cx="5501" cy="146"/>
            </a:xfrm>
          </p:grpSpPr>
          <p:grpSp>
            <p:nvGrpSpPr>
              <p:cNvPr id="124022" name="Group 512"/>
              <p:cNvGrpSpPr/>
              <p:nvPr/>
            </p:nvGrpSpPr>
            <p:grpSpPr bwMode="auto">
              <a:xfrm>
                <a:off x="192" y="384"/>
                <a:ext cx="672" cy="144"/>
                <a:chOff x="624" y="1536"/>
                <a:chExt cx="672" cy="144"/>
              </a:xfrm>
            </p:grpSpPr>
            <p:grpSp>
              <p:nvGrpSpPr>
                <p:cNvPr id="124101" name="Group 513"/>
                <p:cNvGrpSpPr/>
                <p:nvPr/>
              </p:nvGrpSpPr>
              <p:grpSpPr bwMode="auto">
                <a:xfrm>
                  <a:off x="624" y="1536"/>
                  <a:ext cx="336" cy="144"/>
                  <a:chOff x="624" y="1536"/>
                  <a:chExt cx="336" cy="144"/>
                </a:xfrm>
              </p:grpSpPr>
              <p:sp>
                <p:nvSpPr>
                  <p:cNvPr id="124107" name="Line 514"/>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24108" name="Line 515"/>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24109" name="Line 516"/>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24110" name="Line 517"/>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124102" name="Group 518"/>
                <p:cNvGrpSpPr/>
                <p:nvPr/>
              </p:nvGrpSpPr>
              <p:grpSpPr bwMode="auto">
                <a:xfrm>
                  <a:off x="960" y="1536"/>
                  <a:ext cx="336" cy="144"/>
                  <a:chOff x="624" y="1536"/>
                  <a:chExt cx="336" cy="144"/>
                </a:xfrm>
              </p:grpSpPr>
              <p:sp>
                <p:nvSpPr>
                  <p:cNvPr id="124103" name="Line 519"/>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24104" name="Line 520"/>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24105" name="Line 521"/>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24106" name="Line 522"/>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grpSp>
            <p:nvGrpSpPr>
              <p:cNvPr id="124023" name="Group 523"/>
              <p:cNvGrpSpPr/>
              <p:nvPr/>
            </p:nvGrpSpPr>
            <p:grpSpPr bwMode="auto">
              <a:xfrm>
                <a:off x="864" y="384"/>
                <a:ext cx="672" cy="144"/>
                <a:chOff x="624" y="1536"/>
                <a:chExt cx="672" cy="144"/>
              </a:xfrm>
            </p:grpSpPr>
            <p:grpSp>
              <p:nvGrpSpPr>
                <p:cNvPr id="124091" name="Group 524"/>
                <p:cNvGrpSpPr/>
                <p:nvPr/>
              </p:nvGrpSpPr>
              <p:grpSpPr bwMode="auto">
                <a:xfrm>
                  <a:off x="624" y="1536"/>
                  <a:ext cx="336" cy="144"/>
                  <a:chOff x="624" y="1536"/>
                  <a:chExt cx="336" cy="144"/>
                </a:xfrm>
              </p:grpSpPr>
              <p:sp>
                <p:nvSpPr>
                  <p:cNvPr id="124097" name="Line 525"/>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24098" name="Line 526"/>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24099" name="Line 527"/>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24100" name="Line 528"/>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124092" name="Group 529"/>
                <p:cNvGrpSpPr/>
                <p:nvPr/>
              </p:nvGrpSpPr>
              <p:grpSpPr bwMode="auto">
                <a:xfrm>
                  <a:off x="960" y="1536"/>
                  <a:ext cx="336" cy="144"/>
                  <a:chOff x="624" y="1536"/>
                  <a:chExt cx="336" cy="144"/>
                </a:xfrm>
              </p:grpSpPr>
              <p:sp>
                <p:nvSpPr>
                  <p:cNvPr id="124093" name="Line 530"/>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24094" name="Line 531"/>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24095" name="Line 532"/>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24096" name="Line 533"/>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grpSp>
            <p:nvGrpSpPr>
              <p:cNvPr id="124024" name="Group 534"/>
              <p:cNvGrpSpPr/>
              <p:nvPr/>
            </p:nvGrpSpPr>
            <p:grpSpPr bwMode="auto">
              <a:xfrm>
                <a:off x="1536" y="384"/>
                <a:ext cx="672" cy="144"/>
                <a:chOff x="624" y="1536"/>
                <a:chExt cx="672" cy="144"/>
              </a:xfrm>
            </p:grpSpPr>
            <p:grpSp>
              <p:nvGrpSpPr>
                <p:cNvPr id="124081" name="Group 535"/>
                <p:cNvGrpSpPr/>
                <p:nvPr/>
              </p:nvGrpSpPr>
              <p:grpSpPr bwMode="auto">
                <a:xfrm>
                  <a:off x="624" y="1536"/>
                  <a:ext cx="336" cy="144"/>
                  <a:chOff x="624" y="1536"/>
                  <a:chExt cx="336" cy="144"/>
                </a:xfrm>
              </p:grpSpPr>
              <p:sp>
                <p:nvSpPr>
                  <p:cNvPr id="124087" name="Line 536"/>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24088" name="Line 537"/>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24089" name="Line 538"/>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24090" name="Line 539"/>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124082" name="Group 540"/>
                <p:cNvGrpSpPr/>
                <p:nvPr/>
              </p:nvGrpSpPr>
              <p:grpSpPr bwMode="auto">
                <a:xfrm>
                  <a:off x="960" y="1536"/>
                  <a:ext cx="336" cy="144"/>
                  <a:chOff x="624" y="1536"/>
                  <a:chExt cx="336" cy="144"/>
                </a:xfrm>
              </p:grpSpPr>
              <p:sp>
                <p:nvSpPr>
                  <p:cNvPr id="124083" name="Line 541"/>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24084" name="Line 542"/>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24085" name="Line 543"/>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24086" name="Line 544"/>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grpSp>
            <p:nvGrpSpPr>
              <p:cNvPr id="124025" name="Group 545"/>
              <p:cNvGrpSpPr/>
              <p:nvPr/>
            </p:nvGrpSpPr>
            <p:grpSpPr bwMode="auto">
              <a:xfrm>
                <a:off x="2208" y="384"/>
                <a:ext cx="672" cy="144"/>
                <a:chOff x="624" y="1536"/>
                <a:chExt cx="672" cy="144"/>
              </a:xfrm>
            </p:grpSpPr>
            <p:grpSp>
              <p:nvGrpSpPr>
                <p:cNvPr id="124071" name="Group 546"/>
                <p:cNvGrpSpPr/>
                <p:nvPr/>
              </p:nvGrpSpPr>
              <p:grpSpPr bwMode="auto">
                <a:xfrm>
                  <a:off x="624" y="1536"/>
                  <a:ext cx="336" cy="144"/>
                  <a:chOff x="624" y="1536"/>
                  <a:chExt cx="336" cy="144"/>
                </a:xfrm>
              </p:grpSpPr>
              <p:sp>
                <p:nvSpPr>
                  <p:cNvPr id="124077" name="Line 547"/>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24078" name="Line 548"/>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24079" name="Line 549"/>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24080" name="Line 550"/>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124072" name="Group 551"/>
                <p:cNvGrpSpPr/>
                <p:nvPr/>
              </p:nvGrpSpPr>
              <p:grpSpPr bwMode="auto">
                <a:xfrm>
                  <a:off x="960" y="1536"/>
                  <a:ext cx="336" cy="144"/>
                  <a:chOff x="624" y="1536"/>
                  <a:chExt cx="336" cy="144"/>
                </a:xfrm>
              </p:grpSpPr>
              <p:sp>
                <p:nvSpPr>
                  <p:cNvPr id="124073" name="Line 552"/>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24074" name="Line 553"/>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24075" name="Line 554"/>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24076" name="Line 555"/>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grpSp>
            <p:nvGrpSpPr>
              <p:cNvPr id="124026" name="Group 556"/>
              <p:cNvGrpSpPr/>
              <p:nvPr/>
            </p:nvGrpSpPr>
            <p:grpSpPr bwMode="auto">
              <a:xfrm>
                <a:off x="2880" y="382"/>
                <a:ext cx="672" cy="146"/>
                <a:chOff x="624" y="1534"/>
                <a:chExt cx="672" cy="146"/>
              </a:xfrm>
            </p:grpSpPr>
            <p:grpSp>
              <p:nvGrpSpPr>
                <p:cNvPr id="124061" name="Group 557"/>
                <p:cNvGrpSpPr/>
                <p:nvPr/>
              </p:nvGrpSpPr>
              <p:grpSpPr bwMode="auto">
                <a:xfrm>
                  <a:off x="624" y="1536"/>
                  <a:ext cx="336" cy="144"/>
                  <a:chOff x="624" y="1536"/>
                  <a:chExt cx="336" cy="144"/>
                </a:xfrm>
              </p:grpSpPr>
              <p:sp>
                <p:nvSpPr>
                  <p:cNvPr id="124067" name="Line 558"/>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24068" name="Line 559"/>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24069" name="Line 560"/>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24070" name="Line 561"/>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124062" name="Group 562"/>
                <p:cNvGrpSpPr/>
                <p:nvPr/>
              </p:nvGrpSpPr>
              <p:grpSpPr bwMode="auto">
                <a:xfrm>
                  <a:off x="960" y="1534"/>
                  <a:ext cx="336" cy="146"/>
                  <a:chOff x="624" y="1534"/>
                  <a:chExt cx="336" cy="146"/>
                </a:xfrm>
              </p:grpSpPr>
              <p:sp>
                <p:nvSpPr>
                  <p:cNvPr id="124063" name="Line 563"/>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24064" name="Line 564"/>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24065" name="Line 565"/>
                  <p:cNvSpPr>
                    <a:spLocks noChangeShapeType="1"/>
                  </p:cNvSpPr>
                  <p:nvPr/>
                </p:nvSpPr>
                <p:spPr bwMode="auto">
                  <a:xfrm>
                    <a:off x="813" y="1534"/>
                    <a:ext cx="144" cy="0"/>
                  </a:xfrm>
                  <a:prstGeom prst="line">
                    <a:avLst/>
                  </a:prstGeom>
                  <a:noFill/>
                  <a:ln w="19050">
                    <a:solidFill>
                      <a:schemeClr val="tx2"/>
                    </a:solidFill>
                    <a:round/>
                  </a:ln>
                </p:spPr>
                <p:txBody>
                  <a:bodyPr/>
                  <a:lstStyle/>
                  <a:p>
                    <a:endParaRPr lang="zh-CN" altLang="en-US"/>
                  </a:p>
                </p:txBody>
              </p:sp>
              <p:sp>
                <p:nvSpPr>
                  <p:cNvPr id="124066" name="Line 566"/>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grpSp>
            <p:nvGrpSpPr>
              <p:cNvPr id="124027" name="Group 567"/>
              <p:cNvGrpSpPr/>
              <p:nvPr/>
            </p:nvGrpSpPr>
            <p:grpSpPr bwMode="auto">
              <a:xfrm>
                <a:off x="3552" y="384"/>
                <a:ext cx="672" cy="144"/>
                <a:chOff x="624" y="1536"/>
                <a:chExt cx="672" cy="144"/>
              </a:xfrm>
            </p:grpSpPr>
            <p:grpSp>
              <p:nvGrpSpPr>
                <p:cNvPr id="124051" name="Group 568"/>
                <p:cNvGrpSpPr/>
                <p:nvPr/>
              </p:nvGrpSpPr>
              <p:grpSpPr bwMode="auto">
                <a:xfrm>
                  <a:off x="624" y="1536"/>
                  <a:ext cx="336" cy="144"/>
                  <a:chOff x="624" y="1536"/>
                  <a:chExt cx="336" cy="144"/>
                </a:xfrm>
              </p:grpSpPr>
              <p:sp>
                <p:nvSpPr>
                  <p:cNvPr id="124057" name="Line 569"/>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24058" name="Line 570"/>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24059" name="Line 571"/>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24060" name="Line 572"/>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124052" name="Group 573"/>
                <p:cNvGrpSpPr/>
                <p:nvPr/>
              </p:nvGrpSpPr>
              <p:grpSpPr bwMode="auto">
                <a:xfrm>
                  <a:off x="960" y="1536"/>
                  <a:ext cx="336" cy="144"/>
                  <a:chOff x="624" y="1536"/>
                  <a:chExt cx="336" cy="144"/>
                </a:xfrm>
              </p:grpSpPr>
              <p:sp>
                <p:nvSpPr>
                  <p:cNvPr id="124053" name="Line 574"/>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24054" name="Line 575"/>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24055" name="Line 576"/>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24056" name="Line 577"/>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grpSp>
            <p:nvGrpSpPr>
              <p:cNvPr id="124028" name="Group 578"/>
              <p:cNvGrpSpPr/>
              <p:nvPr/>
            </p:nvGrpSpPr>
            <p:grpSpPr bwMode="auto">
              <a:xfrm>
                <a:off x="4224" y="384"/>
                <a:ext cx="672" cy="144"/>
                <a:chOff x="624" y="1536"/>
                <a:chExt cx="672" cy="144"/>
              </a:xfrm>
            </p:grpSpPr>
            <p:grpSp>
              <p:nvGrpSpPr>
                <p:cNvPr id="124041" name="Group 579"/>
                <p:cNvGrpSpPr/>
                <p:nvPr/>
              </p:nvGrpSpPr>
              <p:grpSpPr bwMode="auto">
                <a:xfrm>
                  <a:off x="624" y="1536"/>
                  <a:ext cx="336" cy="144"/>
                  <a:chOff x="624" y="1536"/>
                  <a:chExt cx="336" cy="144"/>
                </a:xfrm>
              </p:grpSpPr>
              <p:sp>
                <p:nvSpPr>
                  <p:cNvPr id="124047" name="Line 580"/>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24048" name="Line 581"/>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24049" name="Line 582"/>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24050" name="Line 583"/>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124042" name="Group 584"/>
                <p:cNvGrpSpPr/>
                <p:nvPr/>
              </p:nvGrpSpPr>
              <p:grpSpPr bwMode="auto">
                <a:xfrm>
                  <a:off x="960" y="1536"/>
                  <a:ext cx="336" cy="144"/>
                  <a:chOff x="624" y="1536"/>
                  <a:chExt cx="336" cy="144"/>
                </a:xfrm>
              </p:grpSpPr>
              <p:sp>
                <p:nvSpPr>
                  <p:cNvPr id="124043" name="Line 585"/>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24044" name="Line 586"/>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24045" name="Line 587"/>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24046" name="Line 588"/>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grpSp>
            <p:nvGrpSpPr>
              <p:cNvPr id="124029" name="Group 589"/>
              <p:cNvGrpSpPr/>
              <p:nvPr/>
            </p:nvGrpSpPr>
            <p:grpSpPr bwMode="auto">
              <a:xfrm>
                <a:off x="4896" y="384"/>
                <a:ext cx="672" cy="144"/>
                <a:chOff x="624" y="1536"/>
                <a:chExt cx="672" cy="144"/>
              </a:xfrm>
            </p:grpSpPr>
            <p:grpSp>
              <p:nvGrpSpPr>
                <p:cNvPr id="124031" name="Group 590"/>
                <p:cNvGrpSpPr/>
                <p:nvPr/>
              </p:nvGrpSpPr>
              <p:grpSpPr bwMode="auto">
                <a:xfrm>
                  <a:off x="624" y="1536"/>
                  <a:ext cx="336" cy="144"/>
                  <a:chOff x="624" y="1536"/>
                  <a:chExt cx="336" cy="144"/>
                </a:xfrm>
              </p:grpSpPr>
              <p:sp>
                <p:nvSpPr>
                  <p:cNvPr id="124037" name="Line 591"/>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24038" name="Line 592"/>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24039" name="Line 593"/>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24040" name="Line 594"/>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124032" name="Group 595"/>
                <p:cNvGrpSpPr/>
                <p:nvPr/>
              </p:nvGrpSpPr>
              <p:grpSpPr bwMode="auto">
                <a:xfrm>
                  <a:off x="960" y="1536"/>
                  <a:ext cx="336" cy="144"/>
                  <a:chOff x="624" y="1536"/>
                  <a:chExt cx="336" cy="144"/>
                </a:xfrm>
              </p:grpSpPr>
              <p:sp>
                <p:nvSpPr>
                  <p:cNvPr id="124033" name="Line 596"/>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24034" name="Line 597"/>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24035" name="Line 598"/>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24036" name="Line 599"/>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sp>
            <p:nvSpPr>
              <p:cNvPr id="124030" name="Line 600"/>
              <p:cNvSpPr>
                <a:spLocks noChangeShapeType="1"/>
              </p:cNvSpPr>
              <p:nvPr/>
            </p:nvSpPr>
            <p:spPr bwMode="auto">
              <a:xfrm>
                <a:off x="5568" y="528"/>
                <a:ext cx="125" cy="0"/>
              </a:xfrm>
              <a:prstGeom prst="line">
                <a:avLst/>
              </a:prstGeom>
              <a:noFill/>
              <a:ln w="19050">
                <a:solidFill>
                  <a:schemeClr val="tx2"/>
                </a:solidFill>
                <a:round/>
              </a:ln>
            </p:spPr>
            <p:txBody>
              <a:bodyPr/>
              <a:lstStyle/>
              <a:p>
                <a:endParaRPr lang="zh-CN" altLang="en-US"/>
              </a:p>
            </p:txBody>
          </p:sp>
        </p:grpSp>
        <p:grpSp>
          <p:nvGrpSpPr>
            <p:cNvPr id="123930" name="Group 601"/>
            <p:cNvGrpSpPr/>
            <p:nvPr/>
          </p:nvGrpSpPr>
          <p:grpSpPr bwMode="auto">
            <a:xfrm>
              <a:off x="672" y="2496"/>
              <a:ext cx="4650" cy="144"/>
              <a:chOff x="192" y="672"/>
              <a:chExt cx="5501" cy="144"/>
            </a:xfrm>
          </p:grpSpPr>
          <p:sp>
            <p:nvSpPr>
              <p:cNvPr id="123982" name="Line 602"/>
              <p:cNvSpPr>
                <a:spLocks noChangeShapeType="1"/>
              </p:cNvSpPr>
              <p:nvPr/>
            </p:nvSpPr>
            <p:spPr bwMode="auto">
              <a:xfrm>
                <a:off x="192" y="816"/>
                <a:ext cx="336" cy="0"/>
              </a:xfrm>
              <a:prstGeom prst="line">
                <a:avLst/>
              </a:prstGeom>
              <a:noFill/>
              <a:ln w="19050">
                <a:solidFill>
                  <a:schemeClr val="tx2"/>
                </a:solidFill>
                <a:round/>
              </a:ln>
            </p:spPr>
            <p:txBody>
              <a:bodyPr/>
              <a:lstStyle/>
              <a:p>
                <a:endParaRPr lang="zh-CN" altLang="en-US"/>
              </a:p>
            </p:txBody>
          </p:sp>
          <p:grpSp>
            <p:nvGrpSpPr>
              <p:cNvPr id="123983" name="Group 603"/>
              <p:cNvGrpSpPr/>
              <p:nvPr/>
            </p:nvGrpSpPr>
            <p:grpSpPr bwMode="auto">
              <a:xfrm>
                <a:off x="528" y="672"/>
                <a:ext cx="672" cy="144"/>
                <a:chOff x="1296" y="1680"/>
                <a:chExt cx="672" cy="144"/>
              </a:xfrm>
            </p:grpSpPr>
            <p:sp>
              <p:nvSpPr>
                <p:cNvPr id="124018" name="Line 604"/>
                <p:cNvSpPr>
                  <a:spLocks noChangeShapeType="1"/>
                </p:cNvSpPr>
                <p:nvPr/>
              </p:nvSpPr>
              <p:spPr bwMode="auto">
                <a:xfrm flipV="1">
                  <a:off x="1296" y="1680"/>
                  <a:ext cx="0" cy="144"/>
                </a:xfrm>
                <a:prstGeom prst="line">
                  <a:avLst/>
                </a:prstGeom>
                <a:noFill/>
                <a:ln w="19050">
                  <a:solidFill>
                    <a:schemeClr val="tx2"/>
                  </a:solidFill>
                  <a:round/>
                </a:ln>
              </p:spPr>
              <p:txBody>
                <a:bodyPr/>
                <a:lstStyle/>
                <a:p>
                  <a:endParaRPr lang="zh-CN" altLang="en-US"/>
                </a:p>
              </p:txBody>
            </p:sp>
            <p:sp>
              <p:nvSpPr>
                <p:cNvPr id="124019" name="Line 605"/>
                <p:cNvSpPr>
                  <a:spLocks noChangeShapeType="1"/>
                </p:cNvSpPr>
                <p:nvPr/>
              </p:nvSpPr>
              <p:spPr bwMode="auto">
                <a:xfrm>
                  <a:off x="1296" y="1680"/>
                  <a:ext cx="336" cy="0"/>
                </a:xfrm>
                <a:prstGeom prst="line">
                  <a:avLst/>
                </a:prstGeom>
                <a:noFill/>
                <a:ln w="19050">
                  <a:solidFill>
                    <a:schemeClr val="tx2"/>
                  </a:solidFill>
                  <a:round/>
                </a:ln>
              </p:spPr>
              <p:txBody>
                <a:bodyPr/>
                <a:lstStyle/>
                <a:p>
                  <a:endParaRPr lang="zh-CN" altLang="en-US"/>
                </a:p>
              </p:txBody>
            </p:sp>
            <p:sp>
              <p:nvSpPr>
                <p:cNvPr id="124020" name="Line 606"/>
                <p:cNvSpPr>
                  <a:spLocks noChangeShapeType="1"/>
                </p:cNvSpPr>
                <p:nvPr/>
              </p:nvSpPr>
              <p:spPr bwMode="auto">
                <a:xfrm>
                  <a:off x="1632" y="1680"/>
                  <a:ext cx="0" cy="144"/>
                </a:xfrm>
                <a:prstGeom prst="line">
                  <a:avLst/>
                </a:prstGeom>
                <a:noFill/>
                <a:ln w="19050">
                  <a:solidFill>
                    <a:schemeClr val="tx2"/>
                  </a:solidFill>
                  <a:round/>
                </a:ln>
              </p:spPr>
              <p:txBody>
                <a:bodyPr/>
                <a:lstStyle/>
                <a:p>
                  <a:endParaRPr lang="zh-CN" altLang="en-US"/>
                </a:p>
              </p:txBody>
            </p:sp>
            <p:sp>
              <p:nvSpPr>
                <p:cNvPr id="124021" name="Line 607"/>
                <p:cNvSpPr>
                  <a:spLocks noChangeShapeType="1"/>
                </p:cNvSpPr>
                <p:nvPr/>
              </p:nvSpPr>
              <p:spPr bwMode="auto">
                <a:xfrm>
                  <a:off x="1632" y="1824"/>
                  <a:ext cx="336" cy="0"/>
                </a:xfrm>
                <a:prstGeom prst="line">
                  <a:avLst/>
                </a:prstGeom>
                <a:noFill/>
                <a:ln w="19050">
                  <a:solidFill>
                    <a:schemeClr val="tx2"/>
                  </a:solidFill>
                  <a:round/>
                </a:ln>
              </p:spPr>
              <p:txBody>
                <a:bodyPr/>
                <a:lstStyle/>
                <a:p>
                  <a:endParaRPr lang="zh-CN" altLang="en-US"/>
                </a:p>
              </p:txBody>
            </p:sp>
          </p:grpSp>
          <p:grpSp>
            <p:nvGrpSpPr>
              <p:cNvPr id="123984" name="Group 608"/>
              <p:cNvGrpSpPr/>
              <p:nvPr/>
            </p:nvGrpSpPr>
            <p:grpSpPr bwMode="auto">
              <a:xfrm>
                <a:off x="1200" y="672"/>
                <a:ext cx="672" cy="144"/>
                <a:chOff x="1296" y="1680"/>
                <a:chExt cx="672" cy="144"/>
              </a:xfrm>
            </p:grpSpPr>
            <p:sp>
              <p:nvSpPr>
                <p:cNvPr id="124014" name="Line 609"/>
                <p:cNvSpPr>
                  <a:spLocks noChangeShapeType="1"/>
                </p:cNvSpPr>
                <p:nvPr/>
              </p:nvSpPr>
              <p:spPr bwMode="auto">
                <a:xfrm flipV="1">
                  <a:off x="1296" y="1680"/>
                  <a:ext cx="0" cy="144"/>
                </a:xfrm>
                <a:prstGeom prst="line">
                  <a:avLst/>
                </a:prstGeom>
                <a:noFill/>
                <a:ln w="19050">
                  <a:solidFill>
                    <a:schemeClr val="tx2"/>
                  </a:solidFill>
                  <a:round/>
                </a:ln>
              </p:spPr>
              <p:txBody>
                <a:bodyPr/>
                <a:lstStyle/>
                <a:p>
                  <a:endParaRPr lang="zh-CN" altLang="en-US"/>
                </a:p>
              </p:txBody>
            </p:sp>
            <p:sp>
              <p:nvSpPr>
                <p:cNvPr id="124015" name="Line 610"/>
                <p:cNvSpPr>
                  <a:spLocks noChangeShapeType="1"/>
                </p:cNvSpPr>
                <p:nvPr/>
              </p:nvSpPr>
              <p:spPr bwMode="auto">
                <a:xfrm>
                  <a:off x="1296" y="1680"/>
                  <a:ext cx="336" cy="0"/>
                </a:xfrm>
                <a:prstGeom prst="line">
                  <a:avLst/>
                </a:prstGeom>
                <a:noFill/>
                <a:ln w="19050">
                  <a:solidFill>
                    <a:schemeClr val="tx2"/>
                  </a:solidFill>
                  <a:round/>
                </a:ln>
              </p:spPr>
              <p:txBody>
                <a:bodyPr/>
                <a:lstStyle/>
                <a:p>
                  <a:endParaRPr lang="zh-CN" altLang="en-US"/>
                </a:p>
              </p:txBody>
            </p:sp>
            <p:sp>
              <p:nvSpPr>
                <p:cNvPr id="124016" name="Line 611"/>
                <p:cNvSpPr>
                  <a:spLocks noChangeShapeType="1"/>
                </p:cNvSpPr>
                <p:nvPr/>
              </p:nvSpPr>
              <p:spPr bwMode="auto">
                <a:xfrm>
                  <a:off x="1632" y="1680"/>
                  <a:ext cx="0" cy="144"/>
                </a:xfrm>
                <a:prstGeom prst="line">
                  <a:avLst/>
                </a:prstGeom>
                <a:noFill/>
                <a:ln w="19050">
                  <a:solidFill>
                    <a:schemeClr val="tx2"/>
                  </a:solidFill>
                  <a:round/>
                </a:ln>
              </p:spPr>
              <p:txBody>
                <a:bodyPr/>
                <a:lstStyle/>
                <a:p>
                  <a:endParaRPr lang="zh-CN" altLang="en-US"/>
                </a:p>
              </p:txBody>
            </p:sp>
            <p:sp>
              <p:nvSpPr>
                <p:cNvPr id="124017" name="Line 612"/>
                <p:cNvSpPr>
                  <a:spLocks noChangeShapeType="1"/>
                </p:cNvSpPr>
                <p:nvPr/>
              </p:nvSpPr>
              <p:spPr bwMode="auto">
                <a:xfrm>
                  <a:off x="1632" y="1824"/>
                  <a:ext cx="336" cy="0"/>
                </a:xfrm>
                <a:prstGeom prst="line">
                  <a:avLst/>
                </a:prstGeom>
                <a:noFill/>
                <a:ln w="19050">
                  <a:solidFill>
                    <a:schemeClr val="tx2"/>
                  </a:solidFill>
                  <a:round/>
                </a:ln>
              </p:spPr>
              <p:txBody>
                <a:bodyPr/>
                <a:lstStyle/>
                <a:p>
                  <a:endParaRPr lang="zh-CN" altLang="en-US"/>
                </a:p>
              </p:txBody>
            </p:sp>
          </p:grpSp>
          <p:grpSp>
            <p:nvGrpSpPr>
              <p:cNvPr id="123985" name="Group 613"/>
              <p:cNvGrpSpPr/>
              <p:nvPr/>
            </p:nvGrpSpPr>
            <p:grpSpPr bwMode="auto">
              <a:xfrm>
                <a:off x="1872" y="672"/>
                <a:ext cx="672" cy="144"/>
                <a:chOff x="1296" y="1680"/>
                <a:chExt cx="672" cy="144"/>
              </a:xfrm>
            </p:grpSpPr>
            <p:sp>
              <p:nvSpPr>
                <p:cNvPr id="124010" name="Line 614"/>
                <p:cNvSpPr>
                  <a:spLocks noChangeShapeType="1"/>
                </p:cNvSpPr>
                <p:nvPr/>
              </p:nvSpPr>
              <p:spPr bwMode="auto">
                <a:xfrm flipV="1">
                  <a:off x="1296" y="1680"/>
                  <a:ext cx="0" cy="144"/>
                </a:xfrm>
                <a:prstGeom prst="line">
                  <a:avLst/>
                </a:prstGeom>
                <a:noFill/>
                <a:ln w="19050">
                  <a:solidFill>
                    <a:schemeClr val="tx2"/>
                  </a:solidFill>
                  <a:round/>
                </a:ln>
              </p:spPr>
              <p:txBody>
                <a:bodyPr/>
                <a:lstStyle/>
                <a:p>
                  <a:endParaRPr lang="zh-CN" altLang="en-US"/>
                </a:p>
              </p:txBody>
            </p:sp>
            <p:sp>
              <p:nvSpPr>
                <p:cNvPr id="124011" name="Line 615"/>
                <p:cNvSpPr>
                  <a:spLocks noChangeShapeType="1"/>
                </p:cNvSpPr>
                <p:nvPr/>
              </p:nvSpPr>
              <p:spPr bwMode="auto">
                <a:xfrm>
                  <a:off x="1296" y="1680"/>
                  <a:ext cx="336" cy="0"/>
                </a:xfrm>
                <a:prstGeom prst="line">
                  <a:avLst/>
                </a:prstGeom>
                <a:noFill/>
                <a:ln w="19050">
                  <a:solidFill>
                    <a:schemeClr val="tx2"/>
                  </a:solidFill>
                  <a:round/>
                </a:ln>
              </p:spPr>
              <p:txBody>
                <a:bodyPr/>
                <a:lstStyle/>
                <a:p>
                  <a:endParaRPr lang="zh-CN" altLang="en-US"/>
                </a:p>
              </p:txBody>
            </p:sp>
            <p:sp>
              <p:nvSpPr>
                <p:cNvPr id="124012" name="Line 616"/>
                <p:cNvSpPr>
                  <a:spLocks noChangeShapeType="1"/>
                </p:cNvSpPr>
                <p:nvPr/>
              </p:nvSpPr>
              <p:spPr bwMode="auto">
                <a:xfrm>
                  <a:off x="1632" y="1680"/>
                  <a:ext cx="0" cy="144"/>
                </a:xfrm>
                <a:prstGeom prst="line">
                  <a:avLst/>
                </a:prstGeom>
                <a:noFill/>
                <a:ln w="19050">
                  <a:solidFill>
                    <a:schemeClr val="tx2"/>
                  </a:solidFill>
                  <a:round/>
                </a:ln>
              </p:spPr>
              <p:txBody>
                <a:bodyPr/>
                <a:lstStyle/>
                <a:p>
                  <a:endParaRPr lang="zh-CN" altLang="en-US"/>
                </a:p>
              </p:txBody>
            </p:sp>
            <p:sp>
              <p:nvSpPr>
                <p:cNvPr id="124013" name="Line 617"/>
                <p:cNvSpPr>
                  <a:spLocks noChangeShapeType="1"/>
                </p:cNvSpPr>
                <p:nvPr/>
              </p:nvSpPr>
              <p:spPr bwMode="auto">
                <a:xfrm>
                  <a:off x="1632" y="1824"/>
                  <a:ext cx="336" cy="0"/>
                </a:xfrm>
                <a:prstGeom prst="line">
                  <a:avLst/>
                </a:prstGeom>
                <a:noFill/>
                <a:ln w="19050">
                  <a:solidFill>
                    <a:schemeClr val="tx2"/>
                  </a:solidFill>
                  <a:round/>
                </a:ln>
              </p:spPr>
              <p:txBody>
                <a:bodyPr/>
                <a:lstStyle/>
                <a:p>
                  <a:endParaRPr lang="zh-CN" altLang="en-US"/>
                </a:p>
              </p:txBody>
            </p:sp>
          </p:grpSp>
          <p:grpSp>
            <p:nvGrpSpPr>
              <p:cNvPr id="123986" name="Group 618"/>
              <p:cNvGrpSpPr/>
              <p:nvPr/>
            </p:nvGrpSpPr>
            <p:grpSpPr bwMode="auto">
              <a:xfrm>
                <a:off x="2544" y="672"/>
                <a:ext cx="672" cy="144"/>
                <a:chOff x="1296" y="1680"/>
                <a:chExt cx="672" cy="144"/>
              </a:xfrm>
            </p:grpSpPr>
            <p:sp>
              <p:nvSpPr>
                <p:cNvPr id="124006" name="Line 619"/>
                <p:cNvSpPr>
                  <a:spLocks noChangeShapeType="1"/>
                </p:cNvSpPr>
                <p:nvPr/>
              </p:nvSpPr>
              <p:spPr bwMode="auto">
                <a:xfrm flipV="1">
                  <a:off x="1296" y="1680"/>
                  <a:ext cx="0" cy="144"/>
                </a:xfrm>
                <a:prstGeom prst="line">
                  <a:avLst/>
                </a:prstGeom>
                <a:noFill/>
                <a:ln w="19050">
                  <a:solidFill>
                    <a:schemeClr val="tx2"/>
                  </a:solidFill>
                  <a:round/>
                </a:ln>
              </p:spPr>
              <p:txBody>
                <a:bodyPr/>
                <a:lstStyle/>
                <a:p>
                  <a:endParaRPr lang="zh-CN" altLang="en-US"/>
                </a:p>
              </p:txBody>
            </p:sp>
            <p:sp>
              <p:nvSpPr>
                <p:cNvPr id="124007" name="Line 620"/>
                <p:cNvSpPr>
                  <a:spLocks noChangeShapeType="1"/>
                </p:cNvSpPr>
                <p:nvPr/>
              </p:nvSpPr>
              <p:spPr bwMode="auto">
                <a:xfrm>
                  <a:off x="1296" y="1680"/>
                  <a:ext cx="336" cy="0"/>
                </a:xfrm>
                <a:prstGeom prst="line">
                  <a:avLst/>
                </a:prstGeom>
                <a:noFill/>
                <a:ln w="19050">
                  <a:solidFill>
                    <a:schemeClr val="tx2"/>
                  </a:solidFill>
                  <a:round/>
                </a:ln>
              </p:spPr>
              <p:txBody>
                <a:bodyPr/>
                <a:lstStyle/>
                <a:p>
                  <a:endParaRPr lang="zh-CN" altLang="en-US"/>
                </a:p>
              </p:txBody>
            </p:sp>
            <p:sp>
              <p:nvSpPr>
                <p:cNvPr id="124008" name="Line 621"/>
                <p:cNvSpPr>
                  <a:spLocks noChangeShapeType="1"/>
                </p:cNvSpPr>
                <p:nvPr/>
              </p:nvSpPr>
              <p:spPr bwMode="auto">
                <a:xfrm>
                  <a:off x="1632" y="1680"/>
                  <a:ext cx="0" cy="144"/>
                </a:xfrm>
                <a:prstGeom prst="line">
                  <a:avLst/>
                </a:prstGeom>
                <a:noFill/>
                <a:ln w="19050">
                  <a:solidFill>
                    <a:schemeClr val="tx2"/>
                  </a:solidFill>
                  <a:round/>
                </a:ln>
              </p:spPr>
              <p:txBody>
                <a:bodyPr/>
                <a:lstStyle/>
                <a:p>
                  <a:endParaRPr lang="zh-CN" altLang="en-US"/>
                </a:p>
              </p:txBody>
            </p:sp>
            <p:sp>
              <p:nvSpPr>
                <p:cNvPr id="124009" name="Line 622"/>
                <p:cNvSpPr>
                  <a:spLocks noChangeShapeType="1"/>
                </p:cNvSpPr>
                <p:nvPr/>
              </p:nvSpPr>
              <p:spPr bwMode="auto">
                <a:xfrm>
                  <a:off x="1632" y="1824"/>
                  <a:ext cx="336" cy="0"/>
                </a:xfrm>
                <a:prstGeom prst="line">
                  <a:avLst/>
                </a:prstGeom>
                <a:noFill/>
                <a:ln w="19050">
                  <a:solidFill>
                    <a:schemeClr val="tx2"/>
                  </a:solidFill>
                  <a:round/>
                </a:ln>
              </p:spPr>
              <p:txBody>
                <a:bodyPr/>
                <a:lstStyle/>
                <a:p>
                  <a:endParaRPr lang="zh-CN" altLang="en-US"/>
                </a:p>
              </p:txBody>
            </p:sp>
          </p:grpSp>
          <p:grpSp>
            <p:nvGrpSpPr>
              <p:cNvPr id="123987" name="Group 623"/>
              <p:cNvGrpSpPr/>
              <p:nvPr/>
            </p:nvGrpSpPr>
            <p:grpSpPr bwMode="auto">
              <a:xfrm>
                <a:off x="3216" y="672"/>
                <a:ext cx="672" cy="144"/>
                <a:chOff x="1296" y="1680"/>
                <a:chExt cx="672" cy="144"/>
              </a:xfrm>
            </p:grpSpPr>
            <p:sp>
              <p:nvSpPr>
                <p:cNvPr id="124002" name="Line 624"/>
                <p:cNvSpPr>
                  <a:spLocks noChangeShapeType="1"/>
                </p:cNvSpPr>
                <p:nvPr/>
              </p:nvSpPr>
              <p:spPr bwMode="auto">
                <a:xfrm flipV="1">
                  <a:off x="1296" y="1680"/>
                  <a:ext cx="0" cy="144"/>
                </a:xfrm>
                <a:prstGeom prst="line">
                  <a:avLst/>
                </a:prstGeom>
                <a:noFill/>
                <a:ln w="19050">
                  <a:solidFill>
                    <a:schemeClr val="tx2"/>
                  </a:solidFill>
                  <a:round/>
                </a:ln>
              </p:spPr>
              <p:txBody>
                <a:bodyPr/>
                <a:lstStyle/>
                <a:p>
                  <a:endParaRPr lang="zh-CN" altLang="en-US"/>
                </a:p>
              </p:txBody>
            </p:sp>
            <p:sp>
              <p:nvSpPr>
                <p:cNvPr id="124003" name="Line 625"/>
                <p:cNvSpPr>
                  <a:spLocks noChangeShapeType="1"/>
                </p:cNvSpPr>
                <p:nvPr/>
              </p:nvSpPr>
              <p:spPr bwMode="auto">
                <a:xfrm>
                  <a:off x="1296" y="1680"/>
                  <a:ext cx="336" cy="0"/>
                </a:xfrm>
                <a:prstGeom prst="line">
                  <a:avLst/>
                </a:prstGeom>
                <a:noFill/>
                <a:ln w="19050">
                  <a:solidFill>
                    <a:schemeClr val="tx2"/>
                  </a:solidFill>
                  <a:round/>
                </a:ln>
              </p:spPr>
              <p:txBody>
                <a:bodyPr/>
                <a:lstStyle/>
                <a:p>
                  <a:endParaRPr lang="zh-CN" altLang="en-US"/>
                </a:p>
              </p:txBody>
            </p:sp>
            <p:sp>
              <p:nvSpPr>
                <p:cNvPr id="124004" name="Line 626"/>
                <p:cNvSpPr>
                  <a:spLocks noChangeShapeType="1"/>
                </p:cNvSpPr>
                <p:nvPr/>
              </p:nvSpPr>
              <p:spPr bwMode="auto">
                <a:xfrm>
                  <a:off x="1632" y="1680"/>
                  <a:ext cx="0" cy="144"/>
                </a:xfrm>
                <a:prstGeom prst="line">
                  <a:avLst/>
                </a:prstGeom>
                <a:noFill/>
                <a:ln w="19050">
                  <a:solidFill>
                    <a:schemeClr val="tx2"/>
                  </a:solidFill>
                  <a:round/>
                </a:ln>
              </p:spPr>
              <p:txBody>
                <a:bodyPr/>
                <a:lstStyle/>
                <a:p>
                  <a:endParaRPr lang="zh-CN" altLang="en-US"/>
                </a:p>
              </p:txBody>
            </p:sp>
            <p:sp>
              <p:nvSpPr>
                <p:cNvPr id="124005" name="Line 627"/>
                <p:cNvSpPr>
                  <a:spLocks noChangeShapeType="1"/>
                </p:cNvSpPr>
                <p:nvPr/>
              </p:nvSpPr>
              <p:spPr bwMode="auto">
                <a:xfrm>
                  <a:off x="1632" y="1824"/>
                  <a:ext cx="336" cy="0"/>
                </a:xfrm>
                <a:prstGeom prst="line">
                  <a:avLst/>
                </a:prstGeom>
                <a:noFill/>
                <a:ln w="19050">
                  <a:solidFill>
                    <a:schemeClr val="tx2"/>
                  </a:solidFill>
                  <a:round/>
                </a:ln>
              </p:spPr>
              <p:txBody>
                <a:bodyPr/>
                <a:lstStyle/>
                <a:p>
                  <a:endParaRPr lang="zh-CN" altLang="en-US"/>
                </a:p>
              </p:txBody>
            </p:sp>
          </p:grpSp>
          <p:grpSp>
            <p:nvGrpSpPr>
              <p:cNvPr id="123988" name="Group 628"/>
              <p:cNvGrpSpPr/>
              <p:nvPr/>
            </p:nvGrpSpPr>
            <p:grpSpPr bwMode="auto">
              <a:xfrm>
                <a:off x="3888" y="672"/>
                <a:ext cx="672" cy="144"/>
                <a:chOff x="1296" y="1680"/>
                <a:chExt cx="672" cy="144"/>
              </a:xfrm>
            </p:grpSpPr>
            <p:sp>
              <p:nvSpPr>
                <p:cNvPr id="123998" name="Line 629"/>
                <p:cNvSpPr>
                  <a:spLocks noChangeShapeType="1"/>
                </p:cNvSpPr>
                <p:nvPr/>
              </p:nvSpPr>
              <p:spPr bwMode="auto">
                <a:xfrm flipV="1">
                  <a:off x="1296" y="1680"/>
                  <a:ext cx="0" cy="144"/>
                </a:xfrm>
                <a:prstGeom prst="line">
                  <a:avLst/>
                </a:prstGeom>
                <a:noFill/>
                <a:ln w="19050">
                  <a:solidFill>
                    <a:schemeClr val="tx2"/>
                  </a:solidFill>
                  <a:round/>
                </a:ln>
              </p:spPr>
              <p:txBody>
                <a:bodyPr/>
                <a:lstStyle/>
                <a:p>
                  <a:endParaRPr lang="zh-CN" altLang="en-US"/>
                </a:p>
              </p:txBody>
            </p:sp>
            <p:sp>
              <p:nvSpPr>
                <p:cNvPr id="123999" name="Line 630"/>
                <p:cNvSpPr>
                  <a:spLocks noChangeShapeType="1"/>
                </p:cNvSpPr>
                <p:nvPr/>
              </p:nvSpPr>
              <p:spPr bwMode="auto">
                <a:xfrm>
                  <a:off x="1296" y="1680"/>
                  <a:ext cx="336" cy="0"/>
                </a:xfrm>
                <a:prstGeom prst="line">
                  <a:avLst/>
                </a:prstGeom>
                <a:noFill/>
                <a:ln w="19050">
                  <a:solidFill>
                    <a:schemeClr val="tx2"/>
                  </a:solidFill>
                  <a:round/>
                </a:ln>
              </p:spPr>
              <p:txBody>
                <a:bodyPr/>
                <a:lstStyle/>
                <a:p>
                  <a:endParaRPr lang="zh-CN" altLang="en-US"/>
                </a:p>
              </p:txBody>
            </p:sp>
            <p:sp>
              <p:nvSpPr>
                <p:cNvPr id="124000" name="Line 631"/>
                <p:cNvSpPr>
                  <a:spLocks noChangeShapeType="1"/>
                </p:cNvSpPr>
                <p:nvPr/>
              </p:nvSpPr>
              <p:spPr bwMode="auto">
                <a:xfrm>
                  <a:off x="1632" y="1680"/>
                  <a:ext cx="0" cy="144"/>
                </a:xfrm>
                <a:prstGeom prst="line">
                  <a:avLst/>
                </a:prstGeom>
                <a:noFill/>
                <a:ln w="19050">
                  <a:solidFill>
                    <a:schemeClr val="tx2"/>
                  </a:solidFill>
                  <a:round/>
                </a:ln>
              </p:spPr>
              <p:txBody>
                <a:bodyPr/>
                <a:lstStyle/>
                <a:p>
                  <a:endParaRPr lang="zh-CN" altLang="en-US"/>
                </a:p>
              </p:txBody>
            </p:sp>
            <p:sp>
              <p:nvSpPr>
                <p:cNvPr id="124001" name="Line 632"/>
                <p:cNvSpPr>
                  <a:spLocks noChangeShapeType="1"/>
                </p:cNvSpPr>
                <p:nvPr/>
              </p:nvSpPr>
              <p:spPr bwMode="auto">
                <a:xfrm>
                  <a:off x="1632" y="1824"/>
                  <a:ext cx="336" cy="0"/>
                </a:xfrm>
                <a:prstGeom prst="line">
                  <a:avLst/>
                </a:prstGeom>
                <a:noFill/>
                <a:ln w="19050">
                  <a:solidFill>
                    <a:schemeClr val="tx2"/>
                  </a:solidFill>
                  <a:round/>
                </a:ln>
              </p:spPr>
              <p:txBody>
                <a:bodyPr/>
                <a:lstStyle/>
                <a:p>
                  <a:endParaRPr lang="zh-CN" altLang="en-US"/>
                </a:p>
              </p:txBody>
            </p:sp>
          </p:grpSp>
          <p:grpSp>
            <p:nvGrpSpPr>
              <p:cNvPr id="123989" name="Group 633"/>
              <p:cNvGrpSpPr/>
              <p:nvPr/>
            </p:nvGrpSpPr>
            <p:grpSpPr bwMode="auto">
              <a:xfrm>
                <a:off x="4560" y="672"/>
                <a:ext cx="672" cy="144"/>
                <a:chOff x="1296" y="1680"/>
                <a:chExt cx="672" cy="144"/>
              </a:xfrm>
            </p:grpSpPr>
            <p:sp>
              <p:nvSpPr>
                <p:cNvPr id="123994" name="Line 634"/>
                <p:cNvSpPr>
                  <a:spLocks noChangeShapeType="1"/>
                </p:cNvSpPr>
                <p:nvPr/>
              </p:nvSpPr>
              <p:spPr bwMode="auto">
                <a:xfrm flipV="1">
                  <a:off x="1296" y="1680"/>
                  <a:ext cx="0" cy="144"/>
                </a:xfrm>
                <a:prstGeom prst="line">
                  <a:avLst/>
                </a:prstGeom>
                <a:noFill/>
                <a:ln w="19050">
                  <a:solidFill>
                    <a:schemeClr val="tx2"/>
                  </a:solidFill>
                  <a:round/>
                </a:ln>
              </p:spPr>
              <p:txBody>
                <a:bodyPr/>
                <a:lstStyle/>
                <a:p>
                  <a:endParaRPr lang="zh-CN" altLang="en-US"/>
                </a:p>
              </p:txBody>
            </p:sp>
            <p:sp>
              <p:nvSpPr>
                <p:cNvPr id="123995" name="Line 635"/>
                <p:cNvSpPr>
                  <a:spLocks noChangeShapeType="1"/>
                </p:cNvSpPr>
                <p:nvPr/>
              </p:nvSpPr>
              <p:spPr bwMode="auto">
                <a:xfrm>
                  <a:off x="1296" y="1680"/>
                  <a:ext cx="336" cy="0"/>
                </a:xfrm>
                <a:prstGeom prst="line">
                  <a:avLst/>
                </a:prstGeom>
                <a:noFill/>
                <a:ln w="19050">
                  <a:solidFill>
                    <a:schemeClr val="tx2"/>
                  </a:solidFill>
                  <a:round/>
                </a:ln>
              </p:spPr>
              <p:txBody>
                <a:bodyPr/>
                <a:lstStyle/>
                <a:p>
                  <a:endParaRPr lang="zh-CN" altLang="en-US"/>
                </a:p>
              </p:txBody>
            </p:sp>
            <p:sp>
              <p:nvSpPr>
                <p:cNvPr id="123996" name="Line 636"/>
                <p:cNvSpPr>
                  <a:spLocks noChangeShapeType="1"/>
                </p:cNvSpPr>
                <p:nvPr/>
              </p:nvSpPr>
              <p:spPr bwMode="auto">
                <a:xfrm>
                  <a:off x="1632" y="1680"/>
                  <a:ext cx="0" cy="144"/>
                </a:xfrm>
                <a:prstGeom prst="line">
                  <a:avLst/>
                </a:prstGeom>
                <a:noFill/>
                <a:ln w="19050">
                  <a:solidFill>
                    <a:schemeClr val="tx2"/>
                  </a:solidFill>
                  <a:round/>
                </a:ln>
              </p:spPr>
              <p:txBody>
                <a:bodyPr/>
                <a:lstStyle/>
                <a:p>
                  <a:endParaRPr lang="zh-CN" altLang="en-US"/>
                </a:p>
              </p:txBody>
            </p:sp>
            <p:sp>
              <p:nvSpPr>
                <p:cNvPr id="123997" name="Line 637"/>
                <p:cNvSpPr>
                  <a:spLocks noChangeShapeType="1"/>
                </p:cNvSpPr>
                <p:nvPr/>
              </p:nvSpPr>
              <p:spPr bwMode="auto">
                <a:xfrm>
                  <a:off x="1632" y="1824"/>
                  <a:ext cx="336" cy="0"/>
                </a:xfrm>
                <a:prstGeom prst="line">
                  <a:avLst/>
                </a:prstGeom>
                <a:noFill/>
                <a:ln w="19050">
                  <a:solidFill>
                    <a:schemeClr val="tx2"/>
                  </a:solidFill>
                  <a:round/>
                </a:ln>
              </p:spPr>
              <p:txBody>
                <a:bodyPr/>
                <a:lstStyle/>
                <a:p>
                  <a:endParaRPr lang="zh-CN" altLang="en-US"/>
                </a:p>
              </p:txBody>
            </p:sp>
          </p:grpSp>
          <p:sp>
            <p:nvSpPr>
              <p:cNvPr id="123990" name="Line 638"/>
              <p:cNvSpPr>
                <a:spLocks noChangeShapeType="1"/>
              </p:cNvSpPr>
              <p:nvPr/>
            </p:nvSpPr>
            <p:spPr bwMode="auto">
              <a:xfrm flipV="1">
                <a:off x="5232" y="672"/>
                <a:ext cx="0" cy="144"/>
              </a:xfrm>
              <a:prstGeom prst="line">
                <a:avLst/>
              </a:prstGeom>
              <a:noFill/>
              <a:ln w="19050">
                <a:solidFill>
                  <a:schemeClr val="tx2"/>
                </a:solidFill>
                <a:round/>
              </a:ln>
            </p:spPr>
            <p:txBody>
              <a:bodyPr/>
              <a:lstStyle/>
              <a:p>
                <a:endParaRPr lang="zh-CN" altLang="en-US"/>
              </a:p>
            </p:txBody>
          </p:sp>
          <p:sp>
            <p:nvSpPr>
              <p:cNvPr id="123991" name="Line 639"/>
              <p:cNvSpPr>
                <a:spLocks noChangeShapeType="1"/>
              </p:cNvSpPr>
              <p:nvPr/>
            </p:nvSpPr>
            <p:spPr bwMode="auto">
              <a:xfrm>
                <a:off x="5232" y="672"/>
                <a:ext cx="336" cy="0"/>
              </a:xfrm>
              <a:prstGeom prst="line">
                <a:avLst/>
              </a:prstGeom>
              <a:noFill/>
              <a:ln w="19050">
                <a:solidFill>
                  <a:schemeClr val="tx2"/>
                </a:solidFill>
                <a:round/>
              </a:ln>
            </p:spPr>
            <p:txBody>
              <a:bodyPr/>
              <a:lstStyle/>
              <a:p>
                <a:endParaRPr lang="zh-CN" altLang="en-US"/>
              </a:p>
            </p:txBody>
          </p:sp>
          <p:sp>
            <p:nvSpPr>
              <p:cNvPr id="123992" name="Line 640"/>
              <p:cNvSpPr>
                <a:spLocks noChangeShapeType="1"/>
              </p:cNvSpPr>
              <p:nvPr/>
            </p:nvSpPr>
            <p:spPr bwMode="auto">
              <a:xfrm>
                <a:off x="5568" y="672"/>
                <a:ext cx="0" cy="144"/>
              </a:xfrm>
              <a:prstGeom prst="line">
                <a:avLst/>
              </a:prstGeom>
              <a:noFill/>
              <a:ln w="19050">
                <a:solidFill>
                  <a:schemeClr val="tx2"/>
                </a:solidFill>
                <a:round/>
              </a:ln>
            </p:spPr>
            <p:txBody>
              <a:bodyPr/>
              <a:lstStyle/>
              <a:p>
                <a:endParaRPr lang="zh-CN" altLang="en-US"/>
              </a:p>
            </p:txBody>
          </p:sp>
          <p:sp>
            <p:nvSpPr>
              <p:cNvPr id="123993" name="Line 641"/>
              <p:cNvSpPr>
                <a:spLocks noChangeShapeType="1"/>
              </p:cNvSpPr>
              <p:nvPr/>
            </p:nvSpPr>
            <p:spPr bwMode="auto">
              <a:xfrm>
                <a:off x="5568" y="816"/>
                <a:ext cx="125" cy="0"/>
              </a:xfrm>
              <a:prstGeom prst="line">
                <a:avLst/>
              </a:prstGeom>
              <a:noFill/>
              <a:ln w="19050">
                <a:solidFill>
                  <a:schemeClr val="tx2"/>
                </a:solidFill>
                <a:round/>
              </a:ln>
            </p:spPr>
            <p:txBody>
              <a:bodyPr/>
              <a:lstStyle/>
              <a:p>
                <a:endParaRPr lang="zh-CN" altLang="en-US"/>
              </a:p>
            </p:txBody>
          </p:sp>
        </p:grpSp>
        <p:grpSp>
          <p:nvGrpSpPr>
            <p:cNvPr id="123931" name="Group 642"/>
            <p:cNvGrpSpPr/>
            <p:nvPr/>
          </p:nvGrpSpPr>
          <p:grpSpPr bwMode="auto">
            <a:xfrm>
              <a:off x="955" y="2352"/>
              <a:ext cx="4255" cy="1152"/>
              <a:chOff x="446" y="528"/>
              <a:chExt cx="4255" cy="1536"/>
            </a:xfrm>
          </p:grpSpPr>
          <p:sp>
            <p:nvSpPr>
              <p:cNvPr id="123966" name="Line 643"/>
              <p:cNvSpPr>
                <a:spLocks noChangeShapeType="1"/>
              </p:cNvSpPr>
              <p:nvPr/>
            </p:nvSpPr>
            <p:spPr bwMode="auto">
              <a:xfrm>
                <a:off x="446" y="528"/>
                <a:ext cx="0" cy="1536"/>
              </a:xfrm>
              <a:prstGeom prst="line">
                <a:avLst/>
              </a:prstGeom>
              <a:noFill/>
              <a:ln w="9525">
                <a:solidFill>
                  <a:schemeClr val="tx1"/>
                </a:solidFill>
                <a:prstDash val="dash"/>
                <a:round/>
              </a:ln>
            </p:spPr>
            <p:txBody>
              <a:bodyPr/>
              <a:lstStyle/>
              <a:p>
                <a:endParaRPr lang="zh-CN" altLang="en-US"/>
              </a:p>
            </p:txBody>
          </p:sp>
          <p:sp>
            <p:nvSpPr>
              <p:cNvPr id="123967" name="Line 644"/>
              <p:cNvSpPr>
                <a:spLocks noChangeShapeType="1"/>
              </p:cNvSpPr>
              <p:nvPr/>
            </p:nvSpPr>
            <p:spPr bwMode="auto">
              <a:xfrm>
                <a:off x="722" y="528"/>
                <a:ext cx="0" cy="1536"/>
              </a:xfrm>
              <a:prstGeom prst="line">
                <a:avLst/>
              </a:prstGeom>
              <a:noFill/>
              <a:ln w="9525">
                <a:solidFill>
                  <a:schemeClr val="tx1"/>
                </a:solidFill>
                <a:prstDash val="dash"/>
                <a:round/>
              </a:ln>
            </p:spPr>
            <p:txBody>
              <a:bodyPr/>
              <a:lstStyle/>
              <a:p>
                <a:endParaRPr lang="zh-CN" altLang="en-US"/>
              </a:p>
            </p:txBody>
          </p:sp>
          <p:sp>
            <p:nvSpPr>
              <p:cNvPr id="123968" name="Line 645"/>
              <p:cNvSpPr>
                <a:spLocks noChangeShapeType="1"/>
              </p:cNvSpPr>
              <p:nvPr/>
            </p:nvSpPr>
            <p:spPr bwMode="auto">
              <a:xfrm>
                <a:off x="1021" y="528"/>
                <a:ext cx="0" cy="1536"/>
              </a:xfrm>
              <a:prstGeom prst="line">
                <a:avLst/>
              </a:prstGeom>
              <a:noFill/>
              <a:ln w="9525">
                <a:solidFill>
                  <a:schemeClr val="tx1"/>
                </a:solidFill>
                <a:prstDash val="dash"/>
                <a:round/>
              </a:ln>
            </p:spPr>
            <p:txBody>
              <a:bodyPr/>
              <a:lstStyle/>
              <a:p>
                <a:endParaRPr lang="zh-CN" altLang="en-US"/>
              </a:p>
            </p:txBody>
          </p:sp>
          <p:sp>
            <p:nvSpPr>
              <p:cNvPr id="123969" name="Line 646"/>
              <p:cNvSpPr>
                <a:spLocks noChangeShapeType="1"/>
              </p:cNvSpPr>
              <p:nvPr/>
            </p:nvSpPr>
            <p:spPr bwMode="auto">
              <a:xfrm>
                <a:off x="1596" y="528"/>
                <a:ext cx="0" cy="1536"/>
              </a:xfrm>
              <a:prstGeom prst="line">
                <a:avLst/>
              </a:prstGeom>
              <a:noFill/>
              <a:ln w="9525">
                <a:solidFill>
                  <a:schemeClr val="tx1"/>
                </a:solidFill>
                <a:prstDash val="dash"/>
                <a:round/>
              </a:ln>
            </p:spPr>
            <p:txBody>
              <a:bodyPr/>
              <a:lstStyle/>
              <a:p>
                <a:endParaRPr lang="zh-CN" altLang="en-US"/>
              </a:p>
            </p:txBody>
          </p:sp>
          <p:sp>
            <p:nvSpPr>
              <p:cNvPr id="123970" name="Line 647"/>
              <p:cNvSpPr>
                <a:spLocks noChangeShapeType="1"/>
              </p:cNvSpPr>
              <p:nvPr/>
            </p:nvSpPr>
            <p:spPr bwMode="auto">
              <a:xfrm>
                <a:off x="1872" y="528"/>
                <a:ext cx="0" cy="1536"/>
              </a:xfrm>
              <a:prstGeom prst="line">
                <a:avLst/>
              </a:prstGeom>
              <a:noFill/>
              <a:ln w="9525">
                <a:solidFill>
                  <a:schemeClr val="tx1"/>
                </a:solidFill>
                <a:prstDash val="dash"/>
                <a:round/>
              </a:ln>
            </p:spPr>
            <p:txBody>
              <a:bodyPr/>
              <a:lstStyle/>
              <a:p>
                <a:endParaRPr lang="zh-CN" altLang="en-US"/>
              </a:p>
            </p:txBody>
          </p:sp>
          <p:sp>
            <p:nvSpPr>
              <p:cNvPr id="123971" name="Line 648"/>
              <p:cNvSpPr>
                <a:spLocks noChangeShapeType="1"/>
              </p:cNvSpPr>
              <p:nvPr/>
            </p:nvSpPr>
            <p:spPr bwMode="auto">
              <a:xfrm>
                <a:off x="2148" y="528"/>
                <a:ext cx="0" cy="1536"/>
              </a:xfrm>
              <a:prstGeom prst="line">
                <a:avLst/>
              </a:prstGeom>
              <a:noFill/>
              <a:ln w="9525">
                <a:solidFill>
                  <a:schemeClr val="tx1"/>
                </a:solidFill>
                <a:prstDash val="dash"/>
                <a:round/>
              </a:ln>
            </p:spPr>
            <p:txBody>
              <a:bodyPr/>
              <a:lstStyle/>
              <a:p>
                <a:endParaRPr lang="zh-CN" altLang="en-US"/>
              </a:p>
            </p:txBody>
          </p:sp>
          <p:sp>
            <p:nvSpPr>
              <p:cNvPr id="123972" name="Line 649"/>
              <p:cNvSpPr>
                <a:spLocks noChangeShapeType="1"/>
              </p:cNvSpPr>
              <p:nvPr/>
            </p:nvSpPr>
            <p:spPr bwMode="auto">
              <a:xfrm>
                <a:off x="2424" y="528"/>
                <a:ext cx="0" cy="1536"/>
              </a:xfrm>
              <a:prstGeom prst="line">
                <a:avLst/>
              </a:prstGeom>
              <a:noFill/>
              <a:ln w="9525">
                <a:solidFill>
                  <a:schemeClr val="tx1"/>
                </a:solidFill>
                <a:prstDash val="dash"/>
                <a:round/>
              </a:ln>
            </p:spPr>
            <p:txBody>
              <a:bodyPr/>
              <a:lstStyle/>
              <a:p>
                <a:endParaRPr lang="zh-CN" altLang="en-US"/>
              </a:p>
            </p:txBody>
          </p:sp>
          <p:sp>
            <p:nvSpPr>
              <p:cNvPr id="123973" name="Line 650"/>
              <p:cNvSpPr>
                <a:spLocks noChangeShapeType="1"/>
              </p:cNvSpPr>
              <p:nvPr/>
            </p:nvSpPr>
            <p:spPr bwMode="auto">
              <a:xfrm>
                <a:off x="2723" y="528"/>
                <a:ext cx="0" cy="1536"/>
              </a:xfrm>
              <a:prstGeom prst="line">
                <a:avLst/>
              </a:prstGeom>
              <a:noFill/>
              <a:ln w="9525">
                <a:solidFill>
                  <a:schemeClr val="tx1"/>
                </a:solidFill>
                <a:prstDash val="dash"/>
                <a:round/>
              </a:ln>
            </p:spPr>
            <p:txBody>
              <a:bodyPr/>
              <a:lstStyle/>
              <a:p>
                <a:endParaRPr lang="zh-CN" altLang="en-US"/>
              </a:p>
            </p:txBody>
          </p:sp>
          <p:sp>
            <p:nvSpPr>
              <p:cNvPr id="123974" name="Line 651"/>
              <p:cNvSpPr>
                <a:spLocks noChangeShapeType="1"/>
              </p:cNvSpPr>
              <p:nvPr/>
            </p:nvSpPr>
            <p:spPr bwMode="auto">
              <a:xfrm>
                <a:off x="2999" y="528"/>
                <a:ext cx="0" cy="1536"/>
              </a:xfrm>
              <a:prstGeom prst="line">
                <a:avLst/>
              </a:prstGeom>
              <a:noFill/>
              <a:ln w="9525">
                <a:solidFill>
                  <a:schemeClr val="tx1"/>
                </a:solidFill>
                <a:prstDash val="dash"/>
                <a:round/>
              </a:ln>
            </p:spPr>
            <p:txBody>
              <a:bodyPr/>
              <a:lstStyle/>
              <a:p>
                <a:endParaRPr lang="zh-CN" altLang="en-US"/>
              </a:p>
            </p:txBody>
          </p:sp>
          <p:sp>
            <p:nvSpPr>
              <p:cNvPr id="123975" name="Line 652"/>
              <p:cNvSpPr>
                <a:spLocks noChangeShapeType="1"/>
              </p:cNvSpPr>
              <p:nvPr/>
            </p:nvSpPr>
            <p:spPr bwMode="auto">
              <a:xfrm>
                <a:off x="3298" y="528"/>
                <a:ext cx="0" cy="1536"/>
              </a:xfrm>
              <a:prstGeom prst="line">
                <a:avLst/>
              </a:prstGeom>
              <a:noFill/>
              <a:ln w="9525">
                <a:solidFill>
                  <a:schemeClr val="tx1"/>
                </a:solidFill>
                <a:prstDash val="dash"/>
                <a:round/>
              </a:ln>
            </p:spPr>
            <p:txBody>
              <a:bodyPr/>
              <a:lstStyle/>
              <a:p>
                <a:endParaRPr lang="zh-CN" altLang="en-US"/>
              </a:p>
            </p:txBody>
          </p:sp>
          <p:sp>
            <p:nvSpPr>
              <p:cNvPr id="123976" name="Line 653"/>
              <p:cNvSpPr>
                <a:spLocks noChangeShapeType="1"/>
              </p:cNvSpPr>
              <p:nvPr/>
            </p:nvSpPr>
            <p:spPr bwMode="auto">
              <a:xfrm>
                <a:off x="1297" y="528"/>
                <a:ext cx="0" cy="1536"/>
              </a:xfrm>
              <a:prstGeom prst="line">
                <a:avLst/>
              </a:prstGeom>
              <a:noFill/>
              <a:ln w="9525">
                <a:solidFill>
                  <a:schemeClr val="tx1"/>
                </a:solidFill>
                <a:prstDash val="dash"/>
                <a:round/>
              </a:ln>
            </p:spPr>
            <p:txBody>
              <a:bodyPr/>
              <a:lstStyle/>
              <a:p>
                <a:endParaRPr lang="zh-CN" altLang="en-US"/>
              </a:p>
            </p:txBody>
          </p:sp>
          <p:sp>
            <p:nvSpPr>
              <p:cNvPr id="123977" name="Line 654"/>
              <p:cNvSpPr>
                <a:spLocks noChangeShapeType="1"/>
              </p:cNvSpPr>
              <p:nvPr/>
            </p:nvSpPr>
            <p:spPr bwMode="auto">
              <a:xfrm>
                <a:off x="3574" y="528"/>
                <a:ext cx="0" cy="1536"/>
              </a:xfrm>
              <a:prstGeom prst="line">
                <a:avLst/>
              </a:prstGeom>
              <a:noFill/>
              <a:ln w="9525">
                <a:solidFill>
                  <a:schemeClr val="tx1"/>
                </a:solidFill>
                <a:prstDash val="dash"/>
                <a:round/>
              </a:ln>
            </p:spPr>
            <p:txBody>
              <a:bodyPr/>
              <a:lstStyle/>
              <a:p>
                <a:endParaRPr lang="zh-CN" altLang="en-US"/>
              </a:p>
            </p:txBody>
          </p:sp>
          <p:sp>
            <p:nvSpPr>
              <p:cNvPr id="123978" name="Line 655"/>
              <p:cNvSpPr>
                <a:spLocks noChangeShapeType="1"/>
              </p:cNvSpPr>
              <p:nvPr/>
            </p:nvSpPr>
            <p:spPr bwMode="auto">
              <a:xfrm>
                <a:off x="3865" y="528"/>
                <a:ext cx="0" cy="1536"/>
              </a:xfrm>
              <a:prstGeom prst="line">
                <a:avLst/>
              </a:prstGeom>
              <a:noFill/>
              <a:ln w="9525">
                <a:solidFill>
                  <a:schemeClr val="tx1"/>
                </a:solidFill>
                <a:prstDash val="dash"/>
                <a:round/>
              </a:ln>
            </p:spPr>
            <p:txBody>
              <a:bodyPr/>
              <a:lstStyle/>
              <a:p>
                <a:endParaRPr lang="zh-CN" altLang="en-US"/>
              </a:p>
            </p:txBody>
          </p:sp>
          <p:sp>
            <p:nvSpPr>
              <p:cNvPr id="123979" name="Line 656"/>
              <p:cNvSpPr>
                <a:spLocks noChangeShapeType="1"/>
              </p:cNvSpPr>
              <p:nvPr/>
            </p:nvSpPr>
            <p:spPr bwMode="auto">
              <a:xfrm>
                <a:off x="4126" y="528"/>
                <a:ext cx="0" cy="1536"/>
              </a:xfrm>
              <a:prstGeom prst="line">
                <a:avLst/>
              </a:prstGeom>
              <a:noFill/>
              <a:ln w="9525">
                <a:solidFill>
                  <a:schemeClr val="tx1"/>
                </a:solidFill>
                <a:prstDash val="dash"/>
                <a:round/>
              </a:ln>
            </p:spPr>
            <p:txBody>
              <a:bodyPr/>
              <a:lstStyle/>
              <a:p>
                <a:endParaRPr lang="zh-CN" altLang="en-US"/>
              </a:p>
            </p:txBody>
          </p:sp>
          <p:sp>
            <p:nvSpPr>
              <p:cNvPr id="123980" name="Line 657"/>
              <p:cNvSpPr>
                <a:spLocks noChangeShapeType="1"/>
              </p:cNvSpPr>
              <p:nvPr/>
            </p:nvSpPr>
            <p:spPr bwMode="auto">
              <a:xfrm>
                <a:off x="4425" y="528"/>
                <a:ext cx="0" cy="1536"/>
              </a:xfrm>
              <a:prstGeom prst="line">
                <a:avLst/>
              </a:prstGeom>
              <a:noFill/>
              <a:ln w="9525">
                <a:solidFill>
                  <a:schemeClr val="tx1"/>
                </a:solidFill>
                <a:prstDash val="dash"/>
                <a:round/>
              </a:ln>
            </p:spPr>
            <p:txBody>
              <a:bodyPr/>
              <a:lstStyle/>
              <a:p>
                <a:endParaRPr lang="zh-CN" altLang="en-US"/>
              </a:p>
            </p:txBody>
          </p:sp>
          <p:sp>
            <p:nvSpPr>
              <p:cNvPr id="123981" name="Line 658"/>
              <p:cNvSpPr>
                <a:spLocks noChangeShapeType="1"/>
              </p:cNvSpPr>
              <p:nvPr/>
            </p:nvSpPr>
            <p:spPr bwMode="auto">
              <a:xfrm>
                <a:off x="4701" y="528"/>
                <a:ext cx="0" cy="1536"/>
              </a:xfrm>
              <a:prstGeom prst="line">
                <a:avLst/>
              </a:prstGeom>
              <a:noFill/>
              <a:ln w="9525">
                <a:solidFill>
                  <a:schemeClr val="tx1"/>
                </a:solidFill>
                <a:prstDash val="dash"/>
                <a:round/>
              </a:ln>
            </p:spPr>
            <p:txBody>
              <a:bodyPr/>
              <a:lstStyle/>
              <a:p>
                <a:endParaRPr lang="zh-CN" altLang="en-US"/>
              </a:p>
            </p:txBody>
          </p:sp>
        </p:grpSp>
        <p:grpSp>
          <p:nvGrpSpPr>
            <p:cNvPr id="123932" name="Group 659"/>
            <p:cNvGrpSpPr/>
            <p:nvPr/>
          </p:nvGrpSpPr>
          <p:grpSpPr bwMode="auto">
            <a:xfrm>
              <a:off x="681" y="2784"/>
              <a:ext cx="4656" cy="144"/>
              <a:chOff x="672" y="2784"/>
              <a:chExt cx="4656" cy="144"/>
            </a:xfrm>
          </p:grpSpPr>
          <p:sp>
            <p:nvSpPr>
              <p:cNvPr id="123949" name="Line 660"/>
              <p:cNvSpPr>
                <a:spLocks noChangeShapeType="1"/>
              </p:cNvSpPr>
              <p:nvPr/>
            </p:nvSpPr>
            <p:spPr bwMode="auto">
              <a:xfrm>
                <a:off x="672" y="2928"/>
                <a:ext cx="281" cy="0"/>
              </a:xfrm>
              <a:prstGeom prst="line">
                <a:avLst/>
              </a:prstGeom>
              <a:noFill/>
              <a:ln w="19050">
                <a:solidFill>
                  <a:schemeClr val="tx2"/>
                </a:solidFill>
                <a:round/>
              </a:ln>
            </p:spPr>
            <p:txBody>
              <a:bodyPr/>
              <a:lstStyle/>
              <a:p>
                <a:endParaRPr lang="zh-CN" altLang="en-US"/>
              </a:p>
            </p:txBody>
          </p:sp>
          <p:sp>
            <p:nvSpPr>
              <p:cNvPr id="123950" name="Line 661"/>
              <p:cNvSpPr>
                <a:spLocks noChangeShapeType="1"/>
              </p:cNvSpPr>
              <p:nvPr/>
            </p:nvSpPr>
            <p:spPr bwMode="auto">
              <a:xfrm flipV="1">
                <a:off x="953" y="2784"/>
                <a:ext cx="0" cy="144"/>
              </a:xfrm>
              <a:prstGeom prst="line">
                <a:avLst/>
              </a:prstGeom>
              <a:noFill/>
              <a:ln w="19050">
                <a:solidFill>
                  <a:schemeClr val="tx2"/>
                </a:solidFill>
                <a:round/>
              </a:ln>
            </p:spPr>
            <p:txBody>
              <a:bodyPr/>
              <a:lstStyle/>
              <a:p>
                <a:endParaRPr lang="zh-CN" altLang="en-US"/>
              </a:p>
            </p:txBody>
          </p:sp>
          <p:sp>
            <p:nvSpPr>
              <p:cNvPr id="123951" name="Line 662"/>
              <p:cNvSpPr>
                <a:spLocks noChangeShapeType="1"/>
              </p:cNvSpPr>
              <p:nvPr/>
            </p:nvSpPr>
            <p:spPr bwMode="auto">
              <a:xfrm>
                <a:off x="953" y="2784"/>
                <a:ext cx="569" cy="0"/>
              </a:xfrm>
              <a:prstGeom prst="line">
                <a:avLst/>
              </a:prstGeom>
              <a:noFill/>
              <a:ln w="19050">
                <a:solidFill>
                  <a:schemeClr val="tx2"/>
                </a:solidFill>
                <a:round/>
              </a:ln>
            </p:spPr>
            <p:txBody>
              <a:bodyPr/>
              <a:lstStyle/>
              <a:p>
                <a:endParaRPr lang="zh-CN" altLang="en-US"/>
              </a:p>
            </p:txBody>
          </p:sp>
          <p:sp>
            <p:nvSpPr>
              <p:cNvPr id="123952" name="Line 663"/>
              <p:cNvSpPr>
                <a:spLocks noChangeShapeType="1"/>
              </p:cNvSpPr>
              <p:nvPr/>
            </p:nvSpPr>
            <p:spPr bwMode="auto">
              <a:xfrm>
                <a:off x="1522" y="2784"/>
                <a:ext cx="0" cy="144"/>
              </a:xfrm>
              <a:prstGeom prst="line">
                <a:avLst/>
              </a:prstGeom>
              <a:noFill/>
              <a:ln w="19050">
                <a:solidFill>
                  <a:schemeClr val="tx2"/>
                </a:solidFill>
                <a:round/>
              </a:ln>
            </p:spPr>
            <p:txBody>
              <a:bodyPr/>
              <a:lstStyle/>
              <a:p>
                <a:endParaRPr lang="zh-CN" altLang="en-US"/>
              </a:p>
            </p:txBody>
          </p:sp>
          <p:sp>
            <p:nvSpPr>
              <p:cNvPr id="123953" name="Line 664"/>
              <p:cNvSpPr>
                <a:spLocks noChangeShapeType="1"/>
              </p:cNvSpPr>
              <p:nvPr/>
            </p:nvSpPr>
            <p:spPr bwMode="auto">
              <a:xfrm>
                <a:off x="1522" y="2928"/>
                <a:ext cx="568" cy="0"/>
              </a:xfrm>
              <a:prstGeom prst="line">
                <a:avLst/>
              </a:prstGeom>
              <a:noFill/>
              <a:ln w="19050">
                <a:solidFill>
                  <a:schemeClr val="tx2"/>
                </a:solidFill>
                <a:round/>
              </a:ln>
            </p:spPr>
            <p:txBody>
              <a:bodyPr/>
              <a:lstStyle/>
              <a:p>
                <a:endParaRPr lang="zh-CN" altLang="en-US"/>
              </a:p>
            </p:txBody>
          </p:sp>
          <p:sp>
            <p:nvSpPr>
              <p:cNvPr id="123954" name="Line 665"/>
              <p:cNvSpPr>
                <a:spLocks noChangeShapeType="1"/>
              </p:cNvSpPr>
              <p:nvPr/>
            </p:nvSpPr>
            <p:spPr bwMode="auto">
              <a:xfrm flipV="1">
                <a:off x="2090" y="2784"/>
                <a:ext cx="0" cy="144"/>
              </a:xfrm>
              <a:prstGeom prst="line">
                <a:avLst/>
              </a:prstGeom>
              <a:noFill/>
              <a:ln w="19050">
                <a:solidFill>
                  <a:schemeClr val="tx2"/>
                </a:solidFill>
                <a:round/>
              </a:ln>
            </p:spPr>
            <p:txBody>
              <a:bodyPr/>
              <a:lstStyle/>
              <a:p>
                <a:endParaRPr lang="zh-CN" altLang="en-US"/>
              </a:p>
            </p:txBody>
          </p:sp>
          <p:sp>
            <p:nvSpPr>
              <p:cNvPr id="123955" name="Line 666"/>
              <p:cNvSpPr>
                <a:spLocks noChangeShapeType="1"/>
              </p:cNvSpPr>
              <p:nvPr/>
            </p:nvSpPr>
            <p:spPr bwMode="auto">
              <a:xfrm>
                <a:off x="2090" y="2784"/>
                <a:ext cx="569" cy="0"/>
              </a:xfrm>
              <a:prstGeom prst="line">
                <a:avLst/>
              </a:prstGeom>
              <a:noFill/>
              <a:ln w="19050">
                <a:solidFill>
                  <a:schemeClr val="tx2"/>
                </a:solidFill>
                <a:round/>
              </a:ln>
            </p:spPr>
            <p:txBody>
              <a:bodyPr/>
              <a:lstStyle/>
              <a:p>
                <a:endParaRPr lang="zh-CN" altLang="en-US"/>
              </a:p>
            </p:txBody>
          </p:sp>
          <p:sp>
            <p:nvSpPr>
              <p:cNvPr id="123956" name="Line 667"/>
              <p:cNvSpPr>
                <a:spLocks noChangeShapeType="1"/>
              </p:cNvSpPr>
              <p:nvPr/>
            </p:nvSpPr>
            <p:spPr bwMode="auto">
              <a:xfrm>
                <a:off x="2659" y="2784"/>
                <a:ext cx="0" cy="144"/>
              </a:xfrm>
              <a:prstGeom prst="line">
                <a:avLst/>
              </a:prstGeom>
              <a:noFill/>
              <a:ln w="19050">
                <a:solidFill>
                  <a:schemeClr val="tx2"/>
                </a:solidFill>
                <a:round/>
              </a:ln>
            </p:spPr>
            <p:txBody>
              <a:bodyPr/>
              <a:lstStyle/>
              <a:p>
                <a:endParaRPr lang="zh-CN" altLang="en-US"/>
              </a:p>
            </p:txBody>
          </p:sp>
          <p:sp>
            <p:nvSpPr>
              <p:cNvPr id="123957" name="Line 668"/>
              <p:cNvSpPr>
                <a:spLocks noChangeShapeType="1"/>
              </p:cNvSpPr>
              <p:nvPr/>
            </p:nvSpPr>
            <p:spPr bwMode="auto">
              <a:xfrm>
                <a:off x="2659" y="2928"/>
                <a:ext cx="569" cy="0"/>
              </a:xfrm>
              <a:prstGeom prst="line">
                <a:avLst/>
              </a:prstGeom>
              <a:noFill/>
              <a:ln w="19050">
                <a:solidFill>
                  <a:schemeClr val="tx2"/>
                </a:solidFill>
                <a:round/>
              </a:ln>
            </p:spPr>
            <p:txBody>
              <a:bodyPr/>
              <a:lstStyle/>
              <a:p>
                <a:endParaRPr lang="zh-CN" altLang="en-US"/>
              </a:p>
            </p:txBody>
          </p:sp>
          <p:sp>
            <p:nvSpPr>
              <p:cNvPr id="123958" name="Line 669"/>
              <p:cNvSpPr>
                <a:spLocks noChangeShapeType="1"/>
              </p:cNvSpPr>
              <p:nvPr/>
            </p:nvSpPr>
            <p:spPr bwMode="auto">
              <a:xfrm>
                <a:off x="3228" y="2784"/>
                <a:ext cx="0" cy="144"/>
              </a:xfrm>
              <a:prstGeom prst="line">
                <a:avLst/>
              </a:prstGeom>
              <a:noFill/>
              <a:ln w="19050">
                <a:solidFill>
                  <a:schemeClr val="tx2"/>
                </a:solidFill>
                <a:round/>
              </a:ln>
            </p:spPr>
            <p:txBody>
              <a:bodyPr/>
              <a:lstStyle/>
              <a:p>
                <a:endParaRPr lang="zh-CN" altLang="en-US"/>
              </a:p>
            </p:txBody>
          </p:sp>
          <p:sp>
            <p:nvSpPr>
              <p:cNvPr id="123959" name="Line 670"/>
              <p:cNvSpPr>
                <a:spLocks noChangeShapeType="1"/>
              </p:cNvSpPr>
              <p:nvPr/>
            </p:nvSpPr>
            <p:spPr bwMode="auto">
              <a:xfrm>
                <a:off x="3228" y="2784"/>
                <a:ext cx="569" cy="0"/>
              </a:xfrm>
              <a:prstGeom prst="line">
                <a:avLst/>
              </a:prstGeom>
              <a:noFill/>
              <a:ln w="19050">
                <a:solidFill>
                  <a:schemeClr val="tx2"/>
                </a:solidFill>
                <a:round/>
              </a:ln>
            </p:spPr>
            <p:txBody>
              <a:bodyPr/>
              <a:lstStyle/>
              <a:p>
                <a:endParaRPr lang="zh-CN" altLang="en-US"/>
              </a:p>
            </p:txBody>
          </p:sp>
          <p:sp>
            <p:nvSpPr>
              <p:cNvPr id="123960" name="Line 671"/>
              <p:cNvSpPr>
                <a:spLocks noChangeShapeType="1"/>
              </p:cNvSpPr>
              <p:nvPr/>
            </p:nvSpPr>
            <p:spPr bwMode="auto">
              <a:xfrm>
                <a:off x="3797" y="2928"/>
                <a:ext cx="568" cy="0"/>
              </a:xfrm>
              <a:prstGeom prst="line">
                <a:avLst/>
              </a:prstGeom>
              <a:noFill/>
              <a:ln w="19050">
                <a:solidFill>
                  <a:schemeClr val="tx2"/>
                </a:solidFill>
                <a:round/>
              </a:ln>
            </p:spPr>
            <p:txBody>
              <a:bodyPr/>
              <a:lstStyle/>
              <a:p>
                <a:endParaRPr lang="zh-CN" altLang="en-US"/>
              </a:p>
            </p:txBody>
          </p:sp>
          <p:sp>
            <p:nvSpPr>
              <p:cNvPr id="123961" name="Line 672"/>
              <p:cNvSpPr>
                <a:spLocks noChangeShapeType="1"/>
              </p:cNvSpPr>
              <p:nvPr/>
            </p:nvSpPr>
            <p:spPr bwMode="auto">
              <a:xfrm>
                <a:off x="4365" y="2784"/>
                <a:ext cx="569" cy="0"/>
              </a:xfrm>
              <a:prstGeom prst="line">
                <a:avLst/>
              </a:prstGeom>
              <a:noFill/>
              <a:ln w="19050">
                <a:solidFill>
                  <a:schemeClr val="tx2"/>
                </a:solidFill>
                <a:round/>
              </a:ln>
            </p:spPr>
            <p:txBody>
              <a:bodyPr/>
              <a:lstStyle/>
              <a:p>
                <a:endParaRPr lang="zh-CN" altLang="en-US"/>
              </a:p>
            </p:txBody>
          </p:sp>
          <p:sp>
            <p:nvSpPr>
              <p:cNvPr id="123962" name="Line 673"/>
              <p:cNvSpPr>
                <a:spLocks noChangeShapeType="1"/>
              </p:cNvSpPr>
              <p:nvPr/>
            </p:nvSpPr>
            <p:spPr bwMode="auto">
              <a:xfrm>
                <a:off x="3797" y="2784"/>
                <a:ext cx="0" cy="144"/>
              </a:xfrm>
              <a:prstGeom prst="line">
                <a:avLst/>
              </a:prstGeom>
              <a:noFill/>
              <a:ln w="19050">
                <a:solidFill>
                  <a:schemeClr val="tx2"/>
                </a:solidFill>
                <a:round/>
              </a:ln>
            </p:spPr>
            <p:txBody>
              <a:bodyPr/>
              <a:lstStyle/>
              <a:p>
                <a:endParaRPr lang="zh-CN" altLang="en-US"/>
              </a:p>
            </p:txBody>
          </p:sp>
          <p:sp>
            <p:nvSpPr>
              <p:cNvPr id="123963" name="Line 674"/>
              <p:cNvSpPr>
                <a:spLocks noChangeShapeType="1"/>
              </p:cNvSpPr>
              <p:nvPr/>
            </p:nvSpPr>
            <p:spPr bwMode="auto">
              <a:xfrm>
                <a:off x="4365" y="2784"/>
                <a:ext cx="0" cy="144"/>
              </a:xfrm>
              <a:prstGeom prst="line">
                <a:avLst/>
              </a:prstGeom>
              <a:noFill/>
              <a:ln w="19050">
                <a:solidFill>
                  <a:schemeClr val="tx2"/>
                </a:solidFill>
                <a:round/>
              </a:ln>
            </p:spPr>
            <p:txBody>
              <a:bodyPr/>
              <a:lstStyle/>
              <a:p>
                <a:endParaRPr lang="zh-CN" altLang="en-US"/>
              </a:p>
            </p:txBody>
          </p:sp>
          <p:sp>
            <p:nvSpPr>
              <p:cNvPr id="123964" name="Line 675"/>
              <p:cNvSpPr>
                <a:spLocks noChangeShapeType="1"/>
              </p:cNvSpPr>
              <p:nvPr/>
            </p:nvSpPr>
            <p:spPr bwMode="auto">
              <a:xfrm>
                <a:off x="4934" y="2784"/>
                <a:ext cx="0" cy="144"/>
              </a:xfrm>
              <a:prstGeom prst="line">
                <a:avLst/>
              </a:prstGeom>
              <a:noFill/>
              <a:ln w="19050">
                <a:solidFill>
                  <a:schemeClr val="tx2"/>
                </a:solidFill>
                <a:round/>
              </a:ln>
            </p:spPr>
            <p:txBody>
              <a:bodyPr/>
              <a:lstStyle/>
              <a:p>
                <a:endParaRPr lang="zh-CN" altLang="en-US"/>
              </a:p>
            </p:txBody>
          </p:sp>
          <p:sp>
            <p:nvSpPr>
              <p:cNvPr id="123965" name="Line 676"/>
              <p:cNvSpPr>
                <a:spLocks noChangeShapeType="1"/>
              </p:cNvSpPr>
              <p:nvPr/>
            </p:nvSpPr>
            <p:spPr bwMode="auto">
              <a:xfrm>
                <a:off x="4934" y="2928"/>
                <a:ext cx="394" cy="0"/>
              </a:xfrm>
              <a:prstGeom prst="line">
                <a:avLst/>
              </a:prstGeom>
              <a:noFill/>
              <a:ln w="19050">
                <a:solidFill>
                  <a:schemeClr val="tx2"/>
                </a:solidFill>
                <a:round/>
              </a:ln>
            </p:spPr>
            <p:txBody>
              <a:bodyPr/>
              <a:lstStyle/>
              <a:p>
                <a:endParaRPr lang="zh-CN" altLang="en-US"/>
              </a:p>
            </p:txBody>
          </p:sp>
        </p:grpSp>
        <p:grpSp>
          <p:nvGrpSpPr>
            <p:cNvPr id="123933" name="Group 677"/>
            <p:cNvGrpSpPr/>
            <p:nvPr/>
          </p:nvGrpSpPr>
          <p:grpSpPr bwMode="auto">
            <a:xfrm>
              <a:off x="681" y="3072"/>
              <a:ext cx="4656" cy="144"/>
              <a:chOff x="672" y="3072"/>
              <a:chExt cx="4656" cy="144"/>
            </a:xfrm>
          </p:grpSpPr>
          <p:sp>
            <p:nvSpPr>
              <p:cNvPr id="123940" name="Line 678"/>
              <p:cNvSpPr>
                <a:spLocks noChangeShapeType="1"/>
              </p:cNvSpPr>
              <p:nvPr/>
            </p:nvSpPr>
            <p:spPr bwMode="auto">
              <a:xfrm>
                <a:off x="672" y="3216"/>
                <a:ext cx="274" cy="0"/>
              </a:xfrm>
              <a:prstGeom prst="line">
                <a:avLst/>
              </a:prstGeom>
              <a:noFill/>
              <a:ln w="19050">
                <a:solidFill>
                  <a:schemeClr val="tx2"/>
                </a:solidFill>
                <a:round/>
              </a:ln>
            </p:spPr>
            <p:txBody>
              <a:bodyPr/>
              <a:lstStyle/>
              <a:p>
                <a:endParaRPr lang="zh-CN" altLang="en-US"/>
              </a:p>
            </p:txBody>
          </p:sp>
          <p:sp>
            <p:nvSpPr>
              <p:cNvPr id="123941" name="Line 679"/>
              <p:cNvSpPr>
                <a:spLocks noChangeShapeType="1"/>
              </p:cNvSpPr>
              <p:nvPr/>
            </p:nvSpPr>
            <p:spPr bwMode="auto">
              <a:xfrm flipV="1">
                <a:off x="946" y="3072"/>
                <a:ext cx="0" cy="144"/>
              </a:xfrm>
              <a:prstGeom prst="line">
                <a:avLst/>
              </a:prstGeom>
              <a:noFill/>
              <a:ln w="19050">
                <a:solidFill>
                  <a:schemeClr val="tx2"/>
                </a:solidFill>
                <a:round/>
              </a:ln>
            </p:spPr>
            <p:txBody>
              <a:bodyPr/>
              <a:lstStyle/>
              <a:p>
                <a:endParaRPr lang="zh-CN" altLang="en-US"/>
              </a:p>
            </p:txBody>
          </p:sp>
          <p:sp>
            <p:nvSpPr>
              <p:cNvPr id="123942" name="Line 680"/>
              <p:cNvSpPr>
                <a:spLocks noChangeShapeType="1"/>
              </p:cNvSpPr>
              <p:nvPr/>
            </p:nvSpPr>
            <p:spPr bwMode="auto">
              <a:xfrm>
                <a:off x="946" y="3072"/>
                <a:ext cx="1137" cy="0"/>
              </a:xfrm>
              <a:prstGeom prst="line">
                <a:avLst/>
              </a:prstGeom>
              <a:noFill/>
              <a:ln w="19050">
                <a:solidFill>
                  <a:schemeClr val="tx2"/>
                </a:solidFill>
                <a:round/>
              </a:ln>
            </p:spPr>
            <p:txBody>
              <a:bodyPr/>
              <a:lstStyle/>
              <a:p>
                <a:endParaRPr lang="zh-CN" altLang="en-US"/>
              </a:p>
            </p:txBody>
          </p:sp>
          <p:sp>
            <p:nvSpPr>
              <p:cNvPr id="123943" name="Line 681"/>
              <p:cNvSpPr>
                <a:spLocks noChangeShapeType="1"/>
              </p:cNvSpPr>
              <p:nvPr/>
            </p:nvSpPr>
            <p:spPr bwMode="auto">
              <a:xfrm>
                <a:off x="2083" y="3072"/>
                <a:ext cx="0" cy="144"/>
              </a:xfrm>
              <a:prstGeom prst="line">
                <a:avLst/>
              </a:prstGeom>
              <a:noFill/>
              <a:ln w="19050">
                <a:solidFill>
                  <a:schemeClr val="tx2"/>
                </a:solidFill>
                <a:round/>
              </a:ln>
            </p:spPr>
            <p:txBody>
              <a:bodyPr/>
              <a:lstStyle/>
              <a:p>
                <a:endParaRPr lang="zh-CN" altLang="en-US"/>
              </a:p>
            </p:txBody>
          </p:sp>
          <p:sp>
            <p:nvSpPr>
              <p:cNvPr id="123944" name="Line 682"/>
              <p:cNvSpPr>
                <a:spLocks noChangeShapeType="1"/>
              </p:cNvSpPr>
              <p:nvPr/>
            </p:nvSpPr>
            <p:spPr bwMode="auto">
              <a:xfrm>
                <a:off x="2083" y="3216"/>
                <a:ext cx="1138" cy="0"/>
              </a:xfrm>
              <a:prstGeom prst="line">
                <a:avLst/>
              </a:prstGeom>
              <a:noFill/>
              <a:ln w="19050">
                <a:solidFill>
                  <a:schemeClr val="tx2"/>
                </a:solidFill>
                <a:round/>
              </a:ln>
            </p:spPr>
            <p:txBody>
              <a:bodyPr/>
              <a:lstStyle/>
              <a:p>
                <a:endParaRPr lang="zh-CN" altLang="en-US"/>
              </a:p>
            </p:txBody>
          </p:sp>
          <p:sp>
            <p:nvSpPr>
              <p:cNvPr id="123945" name="Line 683"/>
              <p:cNvSpPr>
                <a:spLocks noChangeShapeType="1"/>
              </p:cNvSpPr>
              <p:nvPr/>
            </p:nvSpPr>
            <p:spPr bwMode="auto">
              <a:xfrm>
                <a:off x="4358" y="3216"/>
                <a:ext cx="970" cy="0"/>
              </a:xfrm>
              <a:prstGeom prst="line">
                <a:avLst/>
              </a:prstGeom>
              <a:noFill/>
              <a:ln w="19050">
                <a:solidFill>
                  <a:schemeClr val="tx2"/>
                </a:solidFill>
                <a:round/>
              </a:ln>
            </p:spPr>
            <p:txBody>
              <a:bodyPr/>
              <a:lstStyle/>
              <a:p>
                <a:endParaRPr lang="zh-CN" altLang="en-US"/>
              </a:p>
            </p:txBody>
          </p:sp>
          <p:sp>
            <p:nvSpPr>
              <p:cNvPr id="123946" name="Line 684"/>
              <p:cNvSpPr>
                <a:spLocks noChangeShapeType="1"/>
              </p:cNvSpPr>
              <p:nvPr/>
            </p:nvSpPr>
            <p:spPr bwMode="auto">
              <a:xfrm>
                <a:off x="3221" y="3072"/>
                <a:ext cx="1137" cy="0"/>
              </a:xfrm>
              <a:prstGeom prst="line">
                <a:avLst/>
              </a:prstGeom>
              <a:noFill/>
              <a:ln w="19050">
                <a:solidFill>
                  <a:schemeClr val="tx2"/>
                </a:solidFill>
                <a:round/>
              </a:ln>
            </p:spPr>
            <p:txBody>
              <a:bodyPr/>
              <a:lstStyle/>
              <a:p>
                <a:endParaRPr lang="zh-CN" altLang="en-US"/>
              </a:p>
            </p:txBody>
          </p:sp>
          <p:sp>
            <p:nvSpPr>
              <p:cNvPr id="123947" name="Line 685"/>
              <p:cNvSpPr>
                <a:spLocks noChangeShapeType="1"/>
              </p:cNvSpPr>
              <p:nvPr/>
            </p:nvSpPr>
            <p:spPr bwMode="auto">
              <a:xfrm>
                <a:off x="3221" y="3072"/>
                <a:ext cx="0" cy="144"/>
              </a:xfrm>
              <a:prstGeom prst="line">
                <a:avLst/>
              </a:prstGeom>
              <a:noFill/>
              <a:ln w="19050">
                <a:solidFill>
                  <a:schemeClr val="tx2"/>
                </a:solidFill>
                <a:round/>
              </a:ln>
            </p:spPr>
            <p:txBody>
              <a:bodyPr/>
              <a:lstStyle/>
              <a:p>
                <a:endParaRPr lang="zh-CN" altLang="en-US"/>
              </a:p>
            </p:txBody>
          </p:sp>
          <p:sp>
            <p:nvSpPr>
              <p:cNvPr id="123948" name="Line 686"/>
              <p:cNvSpPr>
                <a:spLocks noChangeShapeType="1"/>
              </p:cNvSpPr>
              <p:nvPr/>
            </p:nvSpPr>
            <p:spPr bwMode="auto">
              <a:xfrm>
                <a:off x="4358" y="3072"/>
                <a:ext cx="0" cy="144"/>
              </a:xfrm>
              <a:prstGeom prst="line">
                <a:avLst/>
              </a:prstGeom>
              <a:noFill/>
              <a:ln w="19050">
                <a:solidFill>
                  <a:schemeClr val="tx2"/>
                </a:solidFill>
                <a:round/>
              </a:ln>
            </p:spPr>
            <p:txBody>
              <a:bodyPr/>
              <a:lstStyle/>
              <a:p>
                <a:endParaRPr lang="zh-CN" altLang="en-US"/>
              </a:p>
            </p:txBody>
          </p:sp>
        </p:grpSp>
        <p:sp>
          <p:nvSpPr>
            <p:cNvPr id="123934" name="Line 687"/>
            <p:cNvSpPr>
              <a:spLocks noChangeShapeType="1"/>
            </p:cNvSpPr>
            <p:nvPr/>
          </p:nvSpPr>
          <p:spPr bwMode="auto">
            <a:xfrm>
              <a:off x="672" y="3504"/>
              <a:ext cx="289" cy="0"/>
            </a:xfrm>
            <a:prstGeom prst="line">
              <a:avLst/>
            </a:prstGeom>
            <a:noFill/>
            <a:ln w="19050">
              <a:solidFill>
                <a:schemeClr val="tx2"/>
              </a:solidFill>
              <a:round/>
            </a:ln>
          </p:spPr>
          <p:txBody>
            <a:bodyPr/>
            <a:lstStyle/>
            <a:p>
              <a:endParaRPr lang="zh-CN" altLang="en-US"/>
            </a:p>
          </p:txBody>
        </p:sp>
        <p:sp>
          <p:nvSpPr>
            <p:cNvPr id="123935" name="Line 688"/>
            <p:cNvSpPr>
              <a:spLocks noChangeShapeType="1"/>
            </p:cNvSpPr>
            <p:nvPr/>
          </p:nvSpPr>
          <p:spPr bwMode="auto">
            <a:xfrm flipV="1">
              <a:off x="961" y="3360"/>
              <a:ext cx="0" cy="144"/>
            </a:xfrm>
            <a:prstGeom prst="line">
              <a:avLst/>
            </a:prstGeom>
            <a:noFill/>
            <a:ln w="19050">
              <a:solidFill>
                <a:schemeClr val="tx2"/>
              </a:solidFill>
              <a:round/>
            </a:ln>
          </p:spPr>
          <p:txBody>
            <a:bodyPr/>
            <a:lstStyle/>
            <a:p>
              <a:endParaRPr lang="zh-CN" altLang="en-US"/>
            </a:p>
          </p:txBody>
        </p:sp>
        <p:sp>
          <p:nvSpPr>
            <p:cNvPr id="123936" name="Line 689"/>
            <p:cNvSpPr>
              <a:spLocks noChangeShapeType="1"/>
            </p:cNvSpPr>
            <p:nvPr/>
          </p:nvSpPr>
          <p:spPr bwMode="auto">
            <a:xfrm>
              <a:off x="961" y="3360"/>
              <a:ext cx="2275" cy="0"/>
            </a:xfrm>
            <a:prstGeom prst="line">
              <a:avLst/>
            </a:prstGeom>
            <a:noFill/>
            <a:ln w="19050">
              <a:solidFill>
                <a:schemeClr val="tx2"/>
              </a:solidFill>
              <a:round/>
            </a:ln>
          </p:spPr>
          <p:txBody>
            <a:bodyPr/>
            <a:lstStyle/>
            <a:p>
              <a:endParaRPr lang="zh-CN" altLang="en-US"/>
            </a:p>
          </p:txBody>
        </p:sp>
        <p:sp>
          <p:nvSpPr>
            <p:cNvPr id="123937" name="Line 690"/>
            <p:cNvSpPr>
              <a:spLocks noChangeShapeType="1"/>
            </p:cNvSpPr>
            <p:nvPr/>
          </p:nvSpPr>
          <p:spPr bwMode="auto">
            <a:xfrm>
              <a:off x="3236" y="3360"/>
              <a:ext cx="0" cy="144"/>
            </a:xfrm>
            <a:prstGeom prst="line">
              <a:avLst/>
            </a:prstGeom>
            <a:noFill/>
            <a:ln w="19050">
              <a:solidFill>
                <a:schemeClr val="tx2"/>
              </a:solidFill>
              <a:round/>
            </a:ln>
          </p:spPr>
          <p:txBody>
            <a:bodyPr/>
            <a:lstStyle/>
            <a:p>
              <a:endParaRPr lang="zh-CN" altLang="en-US"/>
            </a:p>
          </p:txBody>
        </p:sp>
        <p:sp>
          <p:nvSpPr>
            <p:cNvPr id="123938" name="Line 691"/>
            <p:cNvSpPr>
              <a:spLocks noChangeShapeType="1"/>
            </p:cNvSpPr>
            <p:nvPr/>
          </p:nvSpPr>
          <p:spPr bwMode="auto">
            <a:xfrm>
              <a:off x="3236" y="3504"/>
              <a:ext cx="2092" cy="0"/>
            </a:xfrm>
            <a:prstGeom prst="line">
              <a:avLst/>
            </a:prstGeom>
            <a:noFill/>
            <a:ln w="19050">
              <a:solidFill>
                <a:schemeClr val="tx2"/>
              </a:solidFill>
              <a:round/>
            </a:ln>
          </p:spPr>
          <p:txBody>
            <a:bodyPr/>
            <a:lstStyle/>
            <a:p>
              <a:endParaRPr lang="zh-CN" altLang="en-US"/>
            </a:p>
          </p:txBody>
        </p:sp>
        <p:sp>
          <p:nvSpPr>
            <p:cNvPr id="123939" name="Line 692"/>
            <p:cNvSpPr>
              <a:spLocks noChangeShapeType="1"/>
            </p:cNvSpPr>
            <p:nvPr/>
          </p:nvSpPr>
          <p:spPr bwMode="auto">
            <a:xfrm flipV="1">
              <a:off x="3236" y="3360"/>
              <a:ext cx="0" cy="144"/>
            </a:xfrm>
            <a:prstGeom prst="line">
              <a:avLst/>
            </a:prstGeom>
            <a:noFill/>
            <a:ln w="19050">
              <a:solidFill>
                <a:schemeClr val="tx2"/>
              </a:solidFill>
              <a:round/>
            </a:ln>
          </p:spPr>
          <p:txBody>
            <a:bodyPr/>
            <a:lstStyle/>
            <a:p>
              <a:endParaRPr lang="zh-CN" altLang="en-US"/>
            </a:p>
          </p:txBody>
        </p:sp>
      </p:grpSp>
      <p:sp>
        <p:nvSpPr>
          <p:cNvPr id="342" name="Text Box 360"/>
          <p:cNvSpPr txBox="1">
            <a:spLocks noChangeArrowheads="1"/>
          </p:cNvSpPr>
          <p:nvPr/>
        </p:nvSpPr>
        <p:spPr bwMode="auto">
          <a:xfrm>
            <a:off x="1752600" y="3849688"/>
            <a:ext cx="8686800" cy="2278062"/>
          </a:xfrm>
          <a:prstGeom prst="rect">
            <a:avLst/>
          </a:prstGeom>
          <a:noFill/>
          <a:ln w="9525">
            <a:noFill/>
            <a:miter lim="800000"/>
          </a:ln>
        </p:spPr>
        <p:txBody>
          <a:bodyPr>
            <a:spAutoFit/>
          </a:bodyPr>
          <a:lstStyle/>
          <a:p>
            <a:pPr marL="266700" indent="-266700" algn="just" eaLnBrk="0" hangingPunct="0">
              <a:lnSpc>
                <a:spcPct val="110000"/>
              </a:lnSpc>
              <a:spcBef>
                <a:spcPts val="0"/>
              </a:spcBef>
              <a:buClr>
                <a:schemeClr val="accent5">
                  <a:lumMod val="25000"/>
                </a:schemeClr>
              </a:buClr>
              <a:buSzPct val="90000"/>
              <a:buFont typeface="Wingdings" panose="05000000000000000000" pitchFamily="2" charset="2"/>
              <a:buChar char="u"/>
              <a:defRPr/>
            </a:pPr>
            <a:r>
              <a:rPr lang="zh-CN" altLang="en-US" dirty="0">
                <a:latin typeface="Arial" panose="020B0604020202020204" pitchFamily="34" charset="0"/>
                <a:ea typeface="楷体_GB2312" panose="02010609030101010101" charset="-122"/>
                <a:cs typeface="Arial" panose="020B0604020202020204" pitchFamily="34" charset="0"/>
              </a:rPr>
              <a:t>第</a:t>
            </a:r>
            <a:r>
              <a:rPr lang="en-US" altLang="zh-CN" dirty="0">
                <a:latin typeface="Arial" panose="020B0604020202020204" pitchFamily="34" charset="0"/>
                <a:ea typeface="楷体_GB2312" panose="02010609030101010101" charset="-122"/>
                <a:cs typeface="Arial" panose="020B0604020202020204" pitchFamily="34" charset="0"/>
              </a:rPr>
              <a:t>1</a:t>
            </a:r>
            <a:r>
              <a:rPr lang="zh-CN" altLang="en-US" dirty="0">
                <a:latin typeface="Arial" panose="020B0604020202020204" pitchFamily="34" charset="0"/>
                <a:ea typeface="楷体_GB2312" panose="02010609030101010101" charset="-122"/>
                <a:cs typeface="Arial" panose="020B0604020202020204" pitchFamily="34" charset="0"/>
              </a:rPr>
              <a:t>个</a:t>
            </a:r>
            <a:r>
              <a:rPr lang="en-US" altLang="zh-CN" dirty="0">
                <a:latin typeface="Arial" panose="020B0604020202020204" pitchFamily="34" charset="0"/>
                <a:ea typeface="楷体_GB2312" panose="02010609030101010101" charset="-122"/>
                <a:cs typeface="Arial" panose="020B0604020202020204" pitchFamily="34" charset="0"/>
              </a:rPr>
              <a:t>CP</a:t>
            </a:r>
            <a:r>
              <a:rPr lang="zh-CN" altLang="en-US" dirty="0">
                <a:latin typeface="Arial" panose="020B0604020202020204" pitchFamily="34" charset="0"/>
                <a:ea typeface="楷体_GB2312" panose="02010609030101010101" charset="-122"/>
                <a:cs typeface="Arial" panose="020B0604020202020204" pitchFamily="34" charset="0"/>
              </a:rPr>
              <a:t>下降沿到来时，</a:t>
            </a:r>
            <a:r>
              <a:rPr lang="en-US" altLang="zh-CN" dirty="0">
                <a:latin typeface="Arial" panose="020B0604020202020204" pitchFamily="34" charset="0"/>
                <a:ea typeface="楷体_GB2312" panose="02010609030101010101" charset="-122"/>
                <a:cs typeface="Arial" panose="020B0604020202020204" pitchFamily="34" charset="0"/>
              </a:rPr>
              <a:t> Q</a:t>
            </a:r>
            <a:r>
              <a:rPr lang="en-US" altLang="zh-CN" baseline="-25000" dirty="0">
                <a:latin typeface="Arial" panose="020B0604020202020204" pitchFamily="34" charset="0"/>
                <a:ea typeface="楷体_GB2312" panose="02010609030101010101" charset="-122"/>
                <a:cs typeface="Arial" panose="020B0604020202020204" pitchFamily="34" charset="0"/>
              </a:rPr>
              <a:t>0</a:t>
            </a:r>
            <a:r>
              <a:rPr lang="zh-CN" altLang="en-US" dirty="0">
                <a:latin typeface="Arial" panose="020B0604020202020204" pitchFamily="34" charset="0"/>
                <a:ea typeface="楷体_GB2312" panose="02010609030101010101" charset="-122"/>
                <a:cs typeface="Arial" panose="020B0604020202020204" pitchFamily="34" charset="0"/>
              </a:rPr>
              <a:t>由</a:t>
            </a:r>
            <a:r>
              <a:rPr lang="en-US" altLang="zh-CN" dirty="0">
                <a:solidFill>
                  <a:srgbClr val="CC0099"/>
                </a:solidFill>
                <a:latin typeface="Arial" panose="020B0604020202020204" pitchFamily="34" charset="0"/>
                <a:ea typeface="楷体_GB2312" panose="02010609030101010101" charset="-122"/>
                <a:cs typeface="Arial" panose="020B0604020202020204" pitchFamily="34" charset="0"/>
              </a:rPr>
              <a:t>0</a:t>
            </a:r>
            <a:r>
              <a:rPr lang="zh-CN" altLang="en-US" dirty="0">
                <a:latin typeface="Arial" panose="020B0604020202020204" pitchFamily="34" charset="0"/>
                <a:ea typeface="楷体_GB2312" panose="02010609030101010101" charset="-122"/>
                <a:cs typeface="Arial" panose="020B0604020202020204" pitchFamily="34" charset="0"/>
              </a:rPr>
              <a:t>变为</a:t>
            </a:r>
            <a:r>
              <a:rPr lang="en-US" altLang="zh-CN" dirty="0">
                <a:solidFill>
                  <a:srgbClr val="CC0099"/>
                </a:solidFill>
                <a:latin typeface="Arial" panose="020B0604020202020204" pitchFamily="34" charset="0"/>
                <a:ea typeface="楷体_GB2312" panose="02010609030101010101" charset="-122"/>
                <a:cs typeface="Arial" panose="020B0604020202020204" pitchFamily="34" charset="0"/>
              </a:rPr>
              <a:t>1</a:t>
            </a:r>
            <a:r>
              <a:rPr lang="zh-CN" altLang="en-US" dirty="0">
                <a:latin typeface="Arial" panose="020B0604020202020204" pitchFamily="34" charset="0"/>
                <a:ea typeface="楷体_GB2312" panose="02010609030101010101" charset="-122"/>
                <a:cs typeface="Arial" panose="020B0604020202020204" pitchFamily="34" charset="0"/>
              </a:rPr>
              <a:t>，</a:t>
            </a:r>
            <a:r>
              <a:rPr lang="en-US" altLang="zh-CN" dirty="0">
                <a:latin typeface="Arial" panose="020B0604020202020204" pitchFamily="34" charset="0"/>
                <a:ea typeface="楷体_GB2312" panose="02010609030101010101" charset="-122"/>
                <a:cs typeface="Arial" panose="020B0604020202020204" pitchFamily="34" charset="0"/>
              </a:rPr>
              <a:t>Q</a:t>
            </a:r>
            <a:r>
              <a:rPr lang="en-US" altLang="zh-CN" baseline="-25000" dirty="0">
                <a:latin typeface="Arial" panose="020B0604020202020204" pitchFamily="34" charset="0"/>
                <a:ea typeface="楷体_GB2312" panose="02010609030101010101" charset="-122"/>
                <a:cs typeface="Arial" panose="020B0604020202020204" pitchFamily="34" charset="0"/>
              </a:rPr>
              <a:t>0</a:t>
            </a:r>
            <a:r>
              <a:rPr lang="zh-CN" altLang="en-US" dirty="0">
                <a:latin typeface="Arial" panose="020B0604020202020204" pitchFamily="34" charset="0"/>
                <a:ea typeface="楷体_GB2312" panose="02010609030101010101" charset="-122"/>
                <a:cs typeface="Arial" panose="020B0604020202020204" pitchFamily="34" charset="0"/>
              </a:rPr>
              <a:t>的上升沿又使</a:t>
            </a:r>
            <a:r>
              <a:rPr lang="en-US" altLang="zh-CN" dirty="0">
                <a:latin typeface="Arial" panose="020B0604020202020204" pitchFamily="34" charset="0"/>
                <a:ea typeface="楷体_GB2312" panose="02010609030101010101" charset="-122"/>
                <a:cs typeface="Arial" panose="020B0604020202020204" pitchFamily="34" charset="0"/>
              </a:rPr>
              <a:t>Q</a:t>
            </a:r>
            <a:r>
              <a:rPr lang="en-US" altLang="zh-CN" baseline="-25000" dirty="0">
                <a:latin typeface="Arial" panose="020B0604020202020204" pitchFamily="34" charset="0"/>
                <a:ea typeface="楷体_GB2312" panose="02010609030101010101" charset="-122"/>
                <a:cs typeface="Arial" panose="020B0604020202020204" pitchFamily="34" charset="0"/>
              </a:rPr>
              <a:t>1</a:t>
            </a:r>
            <a:r>
              <a:rPr lang="zh-CN" altLang="en-US" dirty="0">
                <a:latin typeface="Arial" panose="020B0604020202020204" pitchFamily="34" charset="0"/>
                <a:ea typeface="楷体_GB2312" panose="02010609030101010101" charset="-122"/>
                <a:cs typeface="Arial" panose="020B0604020202020204" pitchFamily="34" charset="0"/>
              </a:rPr>
              <a:t>翻转，</a:t>
            </a:r>
            <a:r>
              <a:rPr lang="en-US" altLang="zh-CN" dirty="0">
                <a:latin typeface="Arial" panose="020B0604020202020204" pitchFamily="34" charset="0"/>
                <a:ea typeface="楷体_GB2312" panose="02010609030101010101" charset="-122"/>
                <a:cs typeface="Arial" panose="020B0604020202020204" pitchFamily="34" charset="0"/>
              </a:rPr>
              <a:t>Q</a:t>
            </a:r>
            <a:r>
              <a:rPr lang="en-US" altLang="zh-CN" baseline="-25000" dirty="0">
                <a:latin typeface="Arial" panose="020B0604020202020204" pitchFamily="34" charset="0"/>
                <a:ea typeface="楷体_GB2312" panose="02010609030101010101" charset="-122"/>
                <a:cs typeface="Arial" panose="020B0604020202020204" pitchFamily="34" charset="0"/>
              </a:rPr>
              <a:t>1</a:t>
            </a:r>
            <a:r>
              <a:rPr lang="zh-CN" altLang="en-US" dirty="0">
                <a:latin typeface="Arial" panose="020B0604020202020204" pitchFamily="34" charset="0"/>
                <a:ea typeface="楷体_GB2312" panose="02010609030101010101" charset="-122"/>
                <a:cs typeface="Arial" panose="020B0604020202020204" pitchFamily="34" charset="0"/>
              </a:rPr>
              <a:t>的上升沿又使</a:t>
            </a:r>
            <a:r>
              <a:rPr lang="en-US" altLang="zh-CN" dirty="0">
                <a:latin typeface="Arial" panose="020B0604020202020204" pitchFamily="34" charset="0"/>
                <a:ea typeface="楷体_GB2312" panose="02010609030101010101" charset="-122"/>
                <a:cs typeface="Arial" panose="020B0604020202020204" pitchFamily="34" charset="0"/>
              </a:rPr>
              <a:t>Q</a:t>
            </a:r>
            <a:r>
              <a:rPr lang="en-US" altLang="zh-CN" baseline="-25000" dirty="0">
                <a:latin typeface="Arial" panose="020B0604020202020204" pitchFamily="34" charset="0"/>
                <a:ea typeface="楷体_GB2312" panose="02010609030101010101" charset="-122"/>
                <a:cs typeface="Arial" panose="020B0604020202020204" pitchFamily="34" charset="0"/>
              </a:rPr>
              <a:t>2</a:t>
            </a:r>
            <a:r>
              <a:rPr lang="zh-CN" altLang="en-US" dirty="0">
                <a:latin typeface="Arial" panose="020B0604020202020204" pitchFamily="34" charset="0"/>
                <a:ea typeface="楷体_GB2312" panose="02010609030101010101" charset="-122"/>
                <a:cs typeface="Arial" panose="020B0604020202020204" pitchFamily="34" charset="0"/>
              </a:rPr>
              <a:t>翻转，</a:t>
            </a:r>
            <a:r>
              <a:rPr lang="en-US" altLang="zh-CN" dirty="0">
                <a:latin typeface="Arial" panose="020B0604020202020204" pitchFamily="34" charset="0"/>
                <a:ea typeface="楷体_GB2312" panose="02010609030101010101" charset="-122"/>
                <a:cs typeface="Arial" panose="020B0604020202020204" pitchFamily="34" charset="0"/>
              </a:rPr>
              <a:t> Q</a:t>
            </a:r>
            <a:r>
              <a:rPr lang="en-US" altLang="zh-CN" baseline="-25000" dirty="0">
                <a:latin typeface="Arial" panose="020B0604020202020204" pitchFamily="34" charset="0"/>
                <a:ea typeface="楷体_GB2312" panose="02010609030101010101" charset="-122"/>
                <a:cs typeface="Arial" panose="020B0604020202020204" pitchFamily="34" charset="0"/>
              </a:rPr>
              <a:t>2</a:t>
            </a:r>
            <a:r>
              <a:rPr lang="zh-CN" altLang="en-US" dirty="0">
                <a:latin typeface="Arial" panose="020B0604020202020204" pitchFamily="34" charset="0"/>
                <a:ea typeface="楷体_GB2312" panose="02010609030101010101" charset="-122"/>
                <a:cs typeface="Arial" panose="020B0604020202020204" pitchFamily="34" charset="0"/>
              </a:rPr>
              <a:t>的上升沿又使</a:t>
            </a:r>
            <a:r>
              <a:rPr lang="en-US" altLang="zh-CN" dirty="0">
                <a:latin typeface="Arial" panose="020B0604020202020204" pitchFamily="34" charset="0"/>
                <a:ea typeface="楷体_GB2312" panose="02010609030101010101" charset="-122"/>
                <a:cs typeface="Arial" panose="020B0604020202020204" pitchFamily="34" charset="0"/>
              </a:rPr>
              <a:t>Q</a:t>
            </a:r>
            <a:r>
              <a:rPr lang="en-US" altLang="zh-CN" baseline="-25000" dirty="0">
                <a:latin typeface="Arial" panose="020B0604020202020204" pitchFamily="34" charset="0"/>
                <a:ea typeface="楷体_GB2312" panose="02010609030101010101" charset="-122"/>
                <a:cs typeface="Arial" panose="020B0604020202020204" pitchFamily="34" charset="0"/>
              </a:rPr>
              <a:t>3</a:t>
            </a:r>
            <a:r>
              <a:rPr lang="zh-CN" altLang="en-US" dirty="0">
                <a:latin typeface="Arial" panose="020B0604020202020204" pitchFamily="34" charset="0"/>
                <a:ea typeface="楷体_GB2312" panose="02010609030101010101" charset="-122"/>
                <a:cs typeface="Arial" panose="020B0604020202020204" pitchFamily="34" charset="0"/>
              </a:rPr>
              <a:t>翻转，则</a:t>
            </a:r>
            <a:r>
              <a:rPr lang="en-US" altLang="zh-CN" dirty="0">
                <a:latin typeface="Arial" panose="020B0604020202020204" pitchFamily="34" charset="0"/>
                <a:ea typeface="楷体_GB2312" panose="02010609030101010101" charset="-122"/>
                <a:cs typeface="Arial" panose="020B0604020202020204" pitchFamily="34" charset="0"/>
              </a:rPr>
              <a:t>Q</a:t>
            </a:r>
            <a:r>
              <a:rPr lang="en-US" altLang="zh-CN" baseline="-25000" dirty="0">
                <a:latin typeface="Arial" panose="020B0604020202020204" pitchFamily="34" charset="0"/>
                <a:ea typeface="楷体_GB2312" panose="02010609030101010101" charset="-122"/>
                <a:cs typeface="Arial" panose="020B0604020202020204" pitchFamily="34" charset="0"/>
              </a:rPr>
              <a:t>3 </a:t>
            </a:r>
            <a:r>
              <a:rPr lang="en-US" altLang="zh-CN" dirty="0">
                <a:latin typeface="Arial" panose="020B0604020202020204" pitchFamily="34" charset="0"/>
                <a:ea typeface="楷体_GB2312" panose="02010609030101010101" charset="-122"/>
                <a:cs typeface="Arial" panose="020B0604020202020204" pitchFamily="34" charset="0"/>
              </a:rPr>
              <a:t>Q</a:t>
            </a:r>
            <a:r>
              <a:rPr lang="en-US" altLang="zh-CN" baseline="-25000" dirty="0">
                <a:latin typeface="Arial" panose="020B0604020202020204" pitchFamily="34" charset="0"/>
                <a:ea typeface="楷体_GB2312" panose="02010609030101010101" charset="-122"/>
                <a:cs typeface="Arial" panose="020B0604020202020204" pitchFamily="34" charset="0"/>
              </a:rPr>
              <a:t>2 </a:t>
            </a:r>
            <a:r>
              <a:rPr lang="en-US" altLang="zh-CN" dirty="0">
                <a:latin typeface="Arial" panose="020B0604020202020204" pitchFamily="34" charset="0"/>
                <a:ea typeface="楷体_GB2312" panose="02010609030101010101" charset="-122"/>
                <a:cs typeface="Arial" panose="020B0604020202020204" pitchFamily="34" charset="0"/>
              </a:rPr>
              <a:t>Q</a:t>
            </a:r>
            <a:r>
              <a:rPr lang="en-US" altLang="zh-CN" baseline="-25000" dirty="0">
                <a:latin typeface="Arial" panose="020B0604020202020204" pitchFamily="34" charset="0"/>
                <a:ea typeface="楷体_GB2312" panose="02010609030101010101" charset="-122"/>
                <a:cs typeface="Arial" panose="020B0604020202020204" pitchFamily="34" charset="0"/>
              </a:rPr>
              <a:t>1 </a:t>
            </a:r>
            <a:r>
              <a:rPr lang="en-US" altLang="zh-CN" dirty="0">
                <a:latin typeface="Arial" panose="020B0604020202020204" pitchFamily="34" charset="0"/>
                <a:ea typeface="楷体_GB2312" panose="02010609030101010101" charset="-122"/>
                <a:cs typeface="Arial" panose="020B0604020202020204" pitchFamily="34" charset="0"/>
              </a:rPr>
              <a:t>Q</a:t>
            </a:r>
            <a:r>
              <a:rPr lang="en-US" altLang="zh-CN" baseline="-25000" dirty="0">
                <a:latin typeface="Arial" panose="020B0604020202020204" pitchFamily="34" charset="0"/>
                <a:ea typeface="楷体_GB2312" panose="02010609030101010101" charset="-122"/>
                <a:cs typeface="Arial" panose="020B0604020202020204" pitchFamily="34" charset="0"/>
              </a:rPr>
              <a:t>0</a:t>
            </a:r>
            <a:r>
              <a:rPr lang="zh-CN" altLang="en-US" dirty="0">
                <a:latin typeface="Arial" panose="020B0604020202020204" pitchFamily="34" charset="0"/>
                <a:ea typeface="楷体_GB2312" panose="02010609030101010101" charset="-122"/>
                <a:cs typeface="Arial" panose="020B0604020202020204" pitchFamily="34" charset="0"/>
              </a:rPr>
              <a:t>从</a:t>
            </a:r>
            <a:r>
              <a:rPr lang="en-US" altLang="zh-CN" dirty="0">
                <a:latin typeface="Arial" panose="020B0604020202020204" pitchFamily="34" charset="0"/>
                <a:ea typeface="楷体_GB2312" panose="02010609030101010101" charset="-122"/>
                <a:cs typeface="Arial" panose="020B0604020202020204" pitchFamily="34" charset="0"/>
              </a:rPr>
              <a:t>0000</a:t>
            </a:r>
            <a:r>
              <a:rPr lang="zh-CN" altLang="en-US" dirty="0">
                <a:latin typeface="Arial" panose="020B0604020202020204" pitchFamily="34" charset="0"/>
                <a:ea typeface="楷体_GB2312" panose="02010609030101010101" charset="-122"/>
                <a:cs typeface="Arial" panose="020B0604020202020204" pitchFamily="34" charset="0"/>
              </a:rPr>
              <a:t>变为</a:t>
            </a:r>
            <a:r>
              <a:rPr lang="en-US" altLang="zh-CN" dirty="0">
                <a:latin typeface="Arial" panose="020B0604020202020204" pitchFamily="34" charset="0"/>
                <a:ea typeface="楷体_GB2312" panose="02010609030101010101" charset="-122"/>
                <a:cs typeface="Arial" panose="020B0604020202020204" pitchFamily="34" charset="0"/>
              </a:rPr>
              <a:t>1111</a:t>
            </a:r>
            <a:r>
              <a:rPr lang="zh-CN" altLang="en-US" dirty="0">
                <a:latin typeface="Arial" panose="020B0604020202020204" pitchFamily="34" charset="0"/>
                <a:ea typeface="楷体_GB2312" panose="02010609030101010101" charset="-122"/>
                <a:cs typeface="Arial" panose="020B0604020202020204" pitchFamily="34" charset="0"/>
              </a:rPr>
              <a:t>；</a:t>
            </a:r>
            <a:endParaRPr lang="en-US" altLang="zh-CN" dirty="0">
              <a:latin typeface="Arial" panose="020B0604020202020204" pitchFamily="34" charset="0"/>
              <a:ea typeface="楷体_GB2312" panose="02010609030101010101" charset="-122"/>
              <a:cs typeface="Arial" panose="020B0604020202020204" pitchFamily="34" charset="0"/>
            </a:endParaRPr>
          </a:p>
          <a:p>
            <a:pPr marL="266700" indent="-266700" algn="just" eaLnBrk="0" hangingPunct="0">
              <a:lnSpc>
                <a:spcPct val="110000"/>
              </a:lnSpc>
              <a:spcBef>
                <a:spcPts val="0"/>
              </a:spcBef>
              <a:buClr>
                <a:schemeClr val="accent5">
                  <a:lumMod val="25000"/>
                </a:schemeClr>
              </a:buClr>
              <a:buSzPct val="90000"/>
              <a:buFont typeface="Wingdings" panose="05000000000000000000" pitchFamily="2" charset="2"/>
              <a:buChar char="u"/>
              <a:defRPr/>
            </a:pPr>
            <a:r>
              <a:rPr lang="zh-CN" altLang="en-US" dirty="0">
                <a:latin typeface="Arial" panose="020B0604020202020204" pitchFamily="34" charset="0"/>
                <a:ea typeface="楷体_GB2312" panose="02010609030101010101" charset="-122"/>
                <a:cs typeface="Arial" panose="020B0604020202020204" pitchFamily="34" charset="0"/>
              </a:rPr>
              <a:t>第</a:t>
            </a:r>
            <a:r>
              <a:rPr lang="en-US" altLang="zh-CN" dirty="0">
                <a:latin typeface="Arial" panose="020B0604020202020204" pitchFamily="34" charset="0"/>
                <a:ea typeface="楷体_GB2312" panose="02010609030101010101" charset="-122"/>
                <a:cs typeface="Arial" panose="020B0604020202020204" pitchFamily="34" charset="0"/>
              </a:rPr>
              <a:t>2</a:t>
            </a:r>
            <a:r>
              <a:rPr lang="zh-CN" altLang="en-US" dirty="0">
                <a:latin typeface="Arial" panose="020B0604020202020204" pitchFamily="34" charset="0"/>
                <a:ea typeface="楷体_GB2312" panose="02010609030101010101" charset="-122"/>
                <a:cs typeface="Arial" panose="020B0604020202020204" pitchFamily="34" charset="0"/>
              </a:rPr>
              <a:t>个</a:t>
            </a:r>
            <a:r>
              <a:rPr lang="en-US" altLang="zh-CN" dirty="0">
                <a:latin typeface="Arial" panose="020B0604020202020204" pitchFamily="34" charset="0"/>
                <a:ea typeface="楷体_GB2312" panose="02010609030101010101" charset="-122"/>
                <a:cs typeface="Arial" panose="020B0604020202020204" pitchFamily="34" charset="0"/>
              </a:rPr>
              <a:t>CP</a:t>
            </a:r>
            <a:r>
              <a:rPr lang="zh-CN" altLang="en-US" dirty="0">
                <a:latin typeface="Arial" panose="020B0604020202020204" pitchFamily="34" charset="0"/>
                <a:ea typeface="楷体_GB2312" panose="02010609030101010101" charset="-122"/>
                <a:cs typeface="Arial" panose="020B0604020202020204" pitchFamily="34" charset="0"/>
              </a:rPr>
              <a:t>下降沿到来时，</a:t>
            </a:r>
            <a:r>
              <a:rPr lang="en-US" altLang="zh-CN" dirty="0">
                <a:latin typeface="Arial" panose="020B0604020202020204" pitchFamily="34" charset="0"/>
                <a:ea typeface="楷体_GB2312" panose="02010609030101010101" charset="-122"/>
                <a:cs typeface="Arial" panose="020B0604020202020204" pitchFamily="34" charset="0"/>
              </a:rPr>
              <a:t> Q</a:t>
            </a:r>
            <a:r>
              <a:rPr lang="en-US" altLang="zh-CN" baseline="-25000" dirty="0">
                <a:latin typeface="Arial" panose="020B0604020202020204" pitchFamily="34" charset="0"/>
                <a:ea typeface="楷体_GB2312" panose="02010609030101010101" charset="-122"/>
                <a:cs typeface="Arial" panose="020B0604020202020204" pitchFamily="34" charset="0"/>
              </a:rPr>
              <a:t>0</a:t>
            </a:r>
            <a:r>
              <a:rPr lang="zh-CN" altLang="en-US" dirty="0">
                <a:latin typeface="Arial" panose="020B0604020202020204" pitchFamily="34" charset="0"/>
                <a:ea typeface="楷体_GB2312" panose="02010609030101010101" charset="-122"/>
                <a:cs typeface="Arial" panose="020B0604020202020204" pitchFamily="34" charset="0"/>
              </a:rPr>
              <a:t>由</a:t>
            </a:r>
            <a:r>
              <a:rPr lang="en-US" altLang="zh-CN" dirty="0">
                <a:latin typeface="Arial" panose="020B0604020202020204" pitchFamily="34" charset="0"/>
                <a:ea typeface="楷体_GB2312" panose="02010609030101010101" charset="-122"/>
                <a:cs typeface="Arial" panose="020B0604020202020204" pitchFamily="34" charset="0"/>
              </a:rPr>
              <a:t>1</a:t>
            </a:r>
            <a:r>
              <a:rPr lang="zh-CN" altLang="en-US" dirty="0">
                <a:latin typeface="Arial" panose="020B0604020202020204" pitchFamily="34" charset="0"/>
                <a:ea typeface="楷体_GB2312" panose="02010609030101010101" charset="-122"/>
                <a:cs typeface="Arial" panose="020B0604020202020204" pitchFamily="34" charset="0"/>
              </a:rPr>
              <a:t>变为</a:t>
            </a:r>
            <a:r>
              <a:rPr lang="en-US" altLang="zh-CN" dirty="0">
                <a:latin typeface="Arial" panose="020B0604020202020204" pitchFamily="34" charset="0"/>
                <a:ea typeface="楷体_GB2312" panose="02010609030101010101" charset="-122"/>
                <a:cs typeface="Arial" panose="020B0604020202020204" pitchFamily="34" charset="0"/>
              </a:rPr>
              <a:t>0</a:t>
            </a:r>
            <a:r>
              <a:rPr lang="zh-CN" altLang="en-US" dirty="0">
                <a:latin typeface="Arial" panose="020B0604020202020204" pitchFamily="34" charset="0"/>
                <a:ea typeface="楷体_GB2312" panose="02010609030101010101" charset="-122"/>
                <a:cs typeface="Arial" panose="020B0604020202020204" pitchFamily="34" charset="0"/>
              </a:rPr>
              <a:t>，</a:t>
            </a:r>
            <a:r>
              <a:rPr lang="en-US" altLang="zh-CN" dirty="0">
                <a:latin typeface="Arial" panose="020B0604020202020204" pitchFamily="34" charset="0"/>
                <a:ea typeface="楷体_GB2312" panose="02010609030101010101" charset="-122"/>
                <a:cs typeface="Arial" panose="020B0604020202020204" pitchFamily="34" charset="0"/>
              </a:rPr>
              <a:t> Q</a:t>
            </a:r>
            <a:r>
              <a:rPr lang="en-US" altLang="zh-CN" baseline="-25000" dirty="0">
                <a:latin typeface="Arial" panose="020B0604020202020204" pitchFamily="34" charset="0"/>
                <a:ea typeface="楷体_GB2312" panose="02010609030101010101" charset="-122"/>
                <a:cs typeface="Arial" panose="020B0604020202020204" pitchFamily="34" charset="0"/>
              </a:rPr>
              <a:t>0</a:t>
            </a:r>
            <a:r>
              <a:rPr lang="zh-CN" altLang="en-US" dirty="0">
                <a:latin typeface="Arial" panose="020B0604020202020204" pitchFamily="34" charset="0"/>
                <a:ea typeface="楷体_GB2312" panose="02010609030101010101" charset="-122"/>
                <a:cs typeface="Arial" panose="020B0604020202020204" pitchFamily="34" charset="0"/>
              </a:rPr>
              <a:t>没有上升沿，则</a:t>
            </a:r>
            <a:r>
              <a:rPr lang="en-US" altLang="zh-CN" dirty="0">
                <a:latin typeface="Arial" panose="020B0604020202020204" pitchFamily="34" charset="0"/>
                <a:ea typeface="楷体_GB2312" panose="02010609030101010101" charset="-122"/>
                <a:cs typeface="Arial" panose="020B0604020202020204" pitchFamily="34" charset="0"/>
              </a:rPr>
              <a:t>Q</a:t>
            </a:r>
            <a:r>
              <a:rPr lang="en-US" altLang="zh-CN" baseline="-25000" dirty="0">
                <a:latin typeface="Arial" panose="020B0604020202020204" pitchFamily="34" charset="0"/>
                <a:ea typeface="楷体_GB2312" panose="02010609030101010101" charset="-122"/>
                <a:cs typeface="Arial" panose="020B0604020202020204" pitchFamily="34" charset="0"/>
              </a:rPr>
              <a:t>1</a:t>
            </a:r>
            <a:r>
              <a:rPr lang="zh-CN" altLang="en-US" dirty="0">
                <a:latin typeface="Arial" panose="020B0604020202020204" pitchFamily="34" charset="0"/>
                <a:ea typeface="楷体_GB2312" panose="02010609030101010101" charset="-122"/>
                <a:cs typeface="Arial" panose="020B0604020202020204" pitchFamily="34" charset="0"/>
              </a:rPr>
              <a:t>保持不变，同理，</a:t>
            </a:r>
            <a:r>
              <a:rPr lang="en-US" altLang="zh-CN" dirty="0">
                <a:latin typeface="Arial" panose="020B0604020202020204" pitchFamily="34" charset="0"/>
                <a:ea typeface="楷体_GB2312" panose="02010609030101010101" charset="-122"/>
                <a:cs typeface="Arial" panose="020B0604020202020204" pitchFamily="34" charset="0"/>
              </a:rPr>
              <a:t> Q</a:t>
            </a:r>
            <a:r>
              <a:rPr lang="en-US" altLang="zh-CN" baseline="-25000" dirty="0">
                <a:latin typeface="Arial" panose="020B0604020202020204" pitchFamily="34" charset="0"/>
                <a:ea typeface="楷体_GB2312" panose="02010609030101010101" charset="-122"/>
                <a:cs typeface="Arial" panose="020B0604020202020204" pitchFamily="34" charset="0"/>
              </a:rPr>
              <a:t>2</a:t>
            </a:r>
            <a:r>
              <a:rPr lang="zh-CN" altLang="en-US" baseline="-25000" dirty="0">
                <a:latin typeface="Arial" panose="020B0604020202020204" pitchFamily="34" charset="0"/>
                <a:ea typeface="楷体_GB2312" panose="02010609030101010101" charset="-122"/>
                <a:cs typeface="Arial" panose="020B0604020202020204" pitchFamily="34" charset="0"/>
              </a:rPr>
              <a:t>、</a:t>
            </a:r>
            <a:r>
              <a:rPr lang="en-US" altLang="zh-CN" dirty="0">
                <a:latin typeface="Arial" panose="020B0604020202020204" pitchFamily="34" charset="0"/>
                <a:ea typeface="楷体_GB2312" panose="02010609030101010101" charset="-122"/>
                <a:cs typeface="Arial" panose="020B0604020202020204" pitchFamily="34" charset="0"/>
              </a:rPr>
              <a:t> Q</a:t>
            </a:r>
            <a:r>
              <a:rPr lang="en-US" altLang="zh-CN" baseline="-25000" dirty="0">
                <a:latin typeface="Arial" panose="020B0604020202020204" pitchFamily="34" charset="0"/>
                <a:ea typeface="楷体_GB2312" panose="02010609030101010101" charset="-122"/>
                <a:cs typeface="Arial" panose="020B0604020202020204" pitchFamily="34" charset="0"/>
              </a:rPr>
              <a:t>3</a:t>
            </a:r>
            <a:r>
              <a:rPr lang="zh-CN" altLang="en-US" dirty="0">
                <a:latin typeface="Arial" panose="020B0604020202020204" pitchFamily="34" charset="0"/>
                <a:ea typeface="楷体_GB2312" panose="02010609030101010101" charset="-122"/>
                <a:cs typeface="Arial" panose="020B0604020202020204" pitchFamily="34" charset="0"/>
              </a:rPr>
              <a:t>保持不变，故</a:t>
            </a:r>
            <a:r>
              <a:rPr lang="en-US" altLang="zh-CN" dirty="0">
                <a:latin typeface="Arial" panose="020B0604020202020204" pitchFamily="34" charset="0"/>
                <a:ea typeface="楷体_GB2312" panose="02010609030101010101" charset="-122"/>
                <a:cs typeface="Arial" panose="020B0604020202020204" pitchFamily="34" charset="0"/>
              </a:rPr>
              <a:t>Q</a:t>
            </a:r>
            <a:r>
              <a:rPr lang="en-US" altLang="zh-CN" baseline="-25000" dirty="0">
                <a:latin typeface="Arial" panose="020B0604020202020204" pitchFamily="34" charset="0"/>
                <a:ea typeface="楷体_GB2312" panose="02010609030101010101" charset="-122"/>
                <a:cs typeface="Arial" panose="020B0604020202020204" pitchFamily="34" charset="0"/>
              </a:rPr>
              <a:t>3 </a:t>
            </a:r>
            <a:r>
              <a:rPr lang="en-US" altLang="zh-CN" dirty="0">
                <a:latin typeface="Arial" panose="020B0604020202020204" pitchFamily="34" charset="0"/>
                <a:ea typeface="楷体_GB2312" panose="02010609030101010101" charset="-122"/>
                <a:cs typeface="Arial" panose="020B0604020202020204" pitchFamily="34" charset="0"/>
              </a:rPr>
              <a:t>Q</a:t>
            </a:r>
            <a:r>
              <a:rPr lang="en-US" altLang="zh-CN" baseline="-25000" dirty="0">
                <a:latin typeface="Arial" panose="020B0604020202020204" pitchFamily="34" charset="0"/>
                <a:ea typeface="楷体_GB2312" panose="02010609030101010101" charset="-122"/>
                <a:cs typeface="Arial" panose="020B0604020202020204" pitchFamily="34" charset="0"/>
              </a:rPr>
              <a:t>2 </a:t>
            </a:r>
            <a:r>
              <a:rPr lang="en-US" altLang="zh-CN" dirty="0">
                <a:latin typeface="Arial" panose="020B0604020202020204" pitchFamily="34" charset="0"/>
                <a:ea typeface="楷体_GB2312" panose="02010609030101010101" charset="-122"/>
                <a:cs typeface="Arial" panose="020B0604020202020204" pitchFamily="34" charset="0"/>
              </a:rPr>
              <a:t>Q</a:t>
            </a:r>
            <a:r>
              <a:rPr lang="en-US" altLang="zh-CN" baseline="-25000" dirty="0">
                <a:latin typeface="Arial" panose="020B0604020202020204" pitchFamily="34" charset="0"/>
                <a:ea typeface="楷体_GB2312" panose="02010609030101010101" charset="-122"/>
                <a:cs typeface="Arial" panose="020B0604020202020204" pitchFamily="34" charset="0"/>
              </a:rPr>
              <a:t>1 </a:t>
            </a:r>
            <a:r>
              <a:rPr lang="en-US" altLang="zh-CN" dirty="0">
                <a:latin typeface="Arial" panose="020B0604020202020204" pitchFamily="34" charset="0"/>
                <a:ea typeface="楷体_GB2312" panose="02010609030101010101" charset="-122"/>
                <a:cs typeface="Arial" panose="020B0604020202020204" pitchFamily="34" charset="0"/>
              </a:rPr>
              <a:t>Q</a:t>
            </a:r>
            <a:r>
              <a:rPr lang="en-US" altLang="zh-CN" baseline="-25000" dirty="0">
                <a:latin typeface="Arial" panose="020B0604020202020204" pitchFamily="34" charset="0"/>
                <a:ea typeface="楷体_GB2312" panose="02010609030101010101" charset="-122"/>
                <a:cs typeface="Arial" panose="020B0604020202020204" pitchFamily="34" charset="0"/>
              </a:rPr>
              <a:t>0</a:t>
            </a:r>
            <a:r>
              <a:rPr lang="zh-CN" altLang="en-US" dirty="0">
                <a:latin typeface="Arial" panose="020B0604020202020204" pitchFamily="34" charset="0"/>
                <a:ea typeface="楷体_GB2312" panose="02010609030101010101" charset="-122"/>
                <a:cs typeface="Arial" panose="020B0604020202020204" pitchFamily="34" charset="0"/>
              </a:rPr>
              <a:t>从</a:t>
            </a:r>
            <a:r>
              <a:rPr lang="en-US" altLang="zh-CN" dirty="0">
                <a:latin typeface="Arial" panose="020B0604020202020204" pitchFamily="34" charset="0"/>
                <a:ea typeface="楷体_GB2312" panose="02010609030101010101" charset="-122"/>
                <a:cs typeface="Arial" panose="020B0604020202020204" pitchFamily="34" charset="0"/>
              </a:rPr>
              <a:t>1111</a:t>
            </a:r>
            <a:r>
              <a:rPr lang="zh-CN" altLang="en-US" dirty="0">
                <a:latin typeface="Arial" panose="020B0604020202020204" pitchFamily="34" charset="0"/>
                <a:ea typeface="楷体_GB2312" panose="02010609030101010101" charset="-122"/>
                <a:cs typeface="Arial" panose="020B0604020202020204" pitchFamily="34" charset="0"/>
              </a:rPr>
              <a:t>变为</a:t>
            </a:r>
            <a:r>
              <a:rPr lang="en-US" altLang="zh-CN" dirty="0">
                <a:latin typeface="Arial" panose="020B0604020202020204" pitchFamily="34" charset="0"/>
                <a:ea typeface="楷体_GB2312" panose="02010609030101010101" charset="-122"/>
                <a:cs typeface="Arial" panose="020B0604020202020204" pitchFamily="34" charset="0"/>
              </a:rPr>
              <a:t>1110——</a:t>
            </a:r>
            <a:r>
              <a:rPr lang="zh-CN" altLang="en-US" dirty="0">
                <a:solidFill>
                  <a:srgbClr val="CC0099"/>
                </a:solidFill>
                <a:latin typeface="Arial" panose="020B0604020202020204" pitchFamily="34" charset="0"/>
                <a:ea typeface="楷体_GB2312" panose="02010609030101010101" charset="-122"/>
                <a:cs typeface="Arial" panose="020B0604020202020204" pitchFamily="34" charset="0"/>
              </a:rPr>
              <a:t>减</a:t>
            </a:r>
            <a:r>
              <a:rPr lang="zh-CN" altLang="en-US" dirty="0">
                <a:latin typeface="Arial" panose="020B0604020202020204" pitchFamily="34" charset="0"/>
                <a:ea typeface="楷体_GB2312" panose="02010609030101010101" charset="-122"/>
                <a:cs typeface="Arial" panose="020B0604020202020204" pitchFamily="34" charset="0"/>
              </a:rPr>
              <a:t>计数。</a:t>
            </a:r>
            <a:endParaRPr lang="en-US" altLang="zh-CN" dirty="0">
              <a:latin typeface="Arial" panose="020B0604020202020204" pitchFamily="34" charset="0"/>
              <a:ea typeface="楷体_GB2312" panose="02010609030101010101" charset="-122"/>
              <a:cs typeface="Arial" panose="020B0604020202020204" pitchFamily="34" charset="0"/>
            </a:endParaRPr>
          </a:p>
          <a:p>
            <a:pPr algn="just" eaLnBrk="0" hangingPunct="0">
              <a:lnSpc>
                <a:spcPct val="110000"/>
              </a:lnSpc>
              <a:defRPr/>
            </a:pPr>
            <a:endParaRPr lang="en-US" altLang="zh-CN" dirty="0">
              <a:latin typeface="Arial" panose="020B0604020202020204" pitchFamily="34" charset="0"/>
              <a:ea typeface="楷体_GB2312" panose="02010609030101010101" charset="-122"/>
              <a:cs typeface="Arial" panose="020B0604020202020204" pitchFamily="34" charset="0"/>
            </a:endParaRPr>
          </a:p>
        </p:txBody>
      </p:sp>
      <p:grpSp>
        <p:nvGrpSpPr>
          <p:cNvPr id="73" name="组合 342"/>
          <p:cNvGrpSpPr/>
          <p:nvPr/>
        </p:nvGrpSpPr>
        <p:grpSpPr bwMode="auto">
          <a:xfrm>
            <a:off x="2889250" y="2060575"/>
            <a:ext cx="566738" cy="1754188"/>
            <a:chOff x="1165387" y="3556329"/>
            <a:chExt cx="566303" cy="1753969"/>
          </a:xfrm>
        </p:grpSpPr>
        <p:sp>
          <p:nvSpPr>
            <p:cNvPr id="123924" name="Text Box 15"/>
            <p:cNvSpPr txBox="1">
              <a:spLocks noChangeArrowheads="1"/>
            </p:cNvSpPr>
            <p:nvPr/>
          </p:nvSpPr>
          <p:spPr bwMode="black">
            <a:xfrm>
              <a:off x="1187178" y="3556329"/>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1</a:t>
              </a:r>
            </a:p>
          </p:txBody>
        </p:sp>
        <p:sp>
          <p:nvSpPr>
            <p:cNvPr id="123925" name="Text Box 16"/>
            <p:cNvSpPr txBox="1">
              <a:spLocks noChangeArrowheads="1"/>
            </p:cNvSpPr>
            <p:nvPr/>
          </p:nvSpPr>
          <p:spPr bwMode="black">
            <a:xfrm>
              <a:off x="1181811" y="4016704"/>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1</a:t>
              </a:r>
            </a:p>
          </p:txBody>
        </p:sp>
        <p:sp>
          <p:nvSpPr>
            <p:cNvPr id="123926" name="Text Box 17"/>
            <p:cNvSpPr txBox="1">
              <a:spLocks noChangeArrowheads="1"/>
            </p:cNvSpPr>
            <p:nvPr/>
          </p:nvSpPr>
          <p:spPr bwMode="black">
            <a:xfrm>
              <a:off x="1169166" y="4481732"/>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1</a:t>
              </a:r>
            </a:p>
          </p:txBody>
        </p:sp>
        <p:sp>
          <p:nvSpPr>
            <p:cNvPr id="123927" name="Text Box 18"/>
            <p:cNvSpPr txBox="1">
              <a:spLocks noChangeArrowheads="1"/>
            </p:cNvSpPr>
            <p:nvPr/>
          </p:nvSpPr>
          <p:spPr bwMode="black">
            <a:xfrm>
              <a:off x="1165387" y="4943585"/>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1</a:t>
              </a:r>
            </a:p>
          </p:txBody>
        </p:sp>
      </p:grpSp>
      <p:grpSp>
        <p:nvGrpSpPr>
          <p:cNvPr id="74" name="组合 347"/>
          <p:cNvGrpSpPr/>
          <p:nvPr/>
        </p:nvGrpSpPr>
        <p:grpSpPr bwMode="auto">
          <a:xfrm>
            <a:off x="3362325" y="2060575"/>
            <a:ext cx="566738" cy="1754188"/>
            <a:chOff x="1165387" y="3556329"/>
            <a:chExt cx="566303" cy="1753969"/>
          </a:xfrm>
        </p:grpSpPr>
        <p:sp>
          <p:nvSpPr>
            <p:cNvPr id="123920" name="Text Box 15"/>
            <p:cNvSpPr txBox="1">
              <a:spLocks noChangeArrowheads="1"/>
            </p:cNvSpPr>
            <p:nvPr/>
          </p:nvSpPr>
          <p:spPr bwMode="black">
            <a:xfrm>
              <a:off x="1187178" y="3556329"/>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0</a:t>
              </a:r>
            </a:p>
          </p:txBody>
        </p:sp>
        <p:sp>
          <p:nvSpPr>
            <p:cNvPr id="123921" name="Text Box 16"/>
            <p:cNvSpPr txBox="1">
              <a:spLocks noChangeArrowheads="1"/>
            </p:cNvSpPr>
            <p:nvPr/>
          </p:nvSpPr>
          <p:spPr bwMode="black">
            <a:xfrm>
              <a:off x="1181811" y="4016704"/>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1</a:t>
              </a:r>
            </a:p>
          </p:txBody>
        </p:sp>
        <p:sp>
          <p:nvSpPr>
            <p:cNvPr id="123922" name="Text Box 17"/>
            <p:cNvSpPr txBox="1">
              <a:spLocks noChangeArrowheads="1"/>
            </p:cNvSpPr>
            <p:nvPr/>
          </p:nvSpPr>
          <p:spPr bwMode="black">
            <a:xfrm>
              <a:off x="1169166" y="4481732"/>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1</a:t>
              </a:r>
            </a:p>
          </p:txBody>
        </p:sp>
        <p:sp>
          <p:nvSpPr>
            <p:cNvPr id="123923" name="Text Box 18"/>
            <p:cNvSpPr txBox="1">
              <a:spLocks noChangeArrowheads="1"/>
            </p:cNvSpPr>
            <p:nvPr/>
          </p:nvSpPr>
          <p:spPr bwMode="black">
            <a:xfrm>
              <a:off x="1165387" y="4943585"/>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1</a:t>
              </a:r>
            </a:p>
          </p:txBody>
        </p:sp>
      </p:grpSp>
      <p:grpSp>
        <p:nvGrpSpPr>
          <p:cNvPr id="75" name="组合 352"/>
          <p:cNvGrpSpPr/>
          <p:nvPr/>
        </p:nvGrpSpPr>
        <p:grpSpPr bwMode="auto">
          <a:xfrm>
            <a:off x="2420939" y="2049464"/>
            <a:ext cx="566737" cy="1754187"/>
            <a:chOff x="1165387" y="3556329"/>
            <a:chExt cx="566303" cy="1753969"/>
          </a:xfrm>
        </p:grpSpPr>
        <p:sp>
          <p:nvSpPr>
            <p:cNvPr id="123916" name="Text Box 15"/>
            <p:cNvSpPr txBox="1">
              <a:spLocks noChangeArrowheads="1"/>
            </p:cNvSpPr>
            <p:nvPr/>
          </p:nvSpPr>
          <p:spPr bwMode="black">
            <a:xfrm>
              <a:off x="1187178" y="3556329"/>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0</a:t>
              </a:r>
            </a:p>
          </p:txBody>
        </p:sp>
        <p:sp>
          <p:nvSpPr>
            <p:cNvPr id="123917" name="Text Box 16"/>
            <p:cNvSpPr txBox="1">
              <a:spLocks noChangeArrowheads="1"/>
            </p:cNvSpPr>
            <p:nvPr/>
          </p:nvSpPr>
          <p:spPr bwMode="black">
            <a:xfrm>
              <a:off x="1181811" y="4016704"/>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0</a:t>
              </a:r>
            </a:p>
          </p:txBody>
        </p:sp>
        <p:sp>
          <p:nvSpPr>
            <p:cNvPr id="123918" name="Text Box 17"/>
            <p:cNvSpPr txBox="1">
              <a:spLocks noChangeArrowheads="1"/>
            </p:cNvSpPr>
            <p:nvPr/>
          </p:nvSpPr>
          <p:spPr bwMode="black">
            <a:xfrm>
              <a:off x="1169166" y="4481732"/>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0</a:t>
              </a:r>
            </a:p>
          </p:txBody>
        </p:sp>
        <p:sp>
          <p:nvSpPr>
            <p:cNvPr id="123919" name="Text Box 18"/>
            <p:cNvSpPr txBox="1">
              <a:spLocks noChangeArrowheads="1"/>
            </p:cNvSpPr>
            <p:nvPr/>
          </p:nvSpPr>
          <p:spPr bwMode="black">
            <a:xfrm>
              <a:off x="1165387" y="4943585"/>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0</a:t>
              </a:r>
            </a:p>
          </p:txBody>
        </p:sp>
      </p:grpSp>
      <p:sp>
        <p:nvSpPr>
          <p:cNvPr id="123915" name="Rectangle 90"/>
          <p:cNvSpPr>
            <a:spLocks noChangeArrowheads="1"/>
          </p:cNvSpPr>
          <p:nvPr/>
        </p:nvSpPr>
        <p:spPr bwMode="black">
          <a:xfrm>
            <a:off x="6003635" y="-184666"/>
            <a:ext cx="184731" cy="369332"/>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endParaRPr lang="zh-CN" altLang="en-US"/>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2"/>
                                        </p:tgtEl>
                                        <p:attrNameLst>
                                          <p:attrName>style.visibility</p:attrName>
                                        </p:attrNameLst>
                                      </p:cBhvr>
                                      <p:to>
                                        <p:strVal val="visible"/>
                                      </p:to>
                                    </p:set>
                                    <p:anim calcmode="lin" valueType="num">
                                      <p:cBhvr additive="base">
                                        <p:cTn id="7" dur="500" fill="hold"/>
                                        <p:tgtEl>
                                          <p:spTgt spid="152"/>
                                        </p:tgtEl>
                                        <p:attrNameLst>
                                          <p:attrName>ppt_x</p:attrName>
                                        </p:attrNameLst>
                                      </p:cBhvr>
                                      <p:tavLst>
                                        <p:tav tm="0">
                                          <p:val>
                                            <p:strVal val="#ppt_x"/>
                                          </p:val>
                                        </p:tav>
                                        <p:tav tm="100000">
                                          <p:val>
                                            <p:strVal val="#ppt_x"/>
                                          </p:val>
                                        </p:tav>
                                      </p:tavLst>
                                    </p:anim>
                                    <p:anim calcmode="lin" valueType="num">
                                      <p:cBhvr additive="base">
                                        <p:cTn id="8" dur="500" fill="hold"/>
                                        <p:tgtEl>
                                          <p:spTgt spid="15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wipe(down)">
                                      <p:cBhvr>
                                        <p:cTn id="17" dur="500"/>
                                        <p:tgtEl>
                                          <p:spTgt spid="7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42"/>
                                        </p:tgtEl>
                                        <p:attrNameLst>
                                          <p:attrName>style.visibility</p:attrName>
                                        </p:attrNameLst>
                                      </p:cBhvr>
                                      <p:to>
                                        <p:strVal val="visible"/>
                                      </p:to>
                                    </p:set>
                                    <p:anim calcmode="lin" valueType="num">
                                      <p:cBhvr additive="base">
                                        <p:cTn id="22" dur="500" fill="hold"/>
                                        <p:tgtEl>
                                          <p:spTgt spid="342"/>
                                        </p:tgtEl>
                                        <p:attrNameLst>
                                          <p:attrName>ppt_x</p:attrName>
                                        </p:attrNameLst>
                                      </p:cBhvr>
                                      <p:tavLst>
                                        <p:tav tm="0">
                                          <p:val>
                                            <p:strVal val="#ppt_x"/>
                                          </p:val>
                                        </p:tav>
                                        <p:tav tm="100000">
                                          <p:val>
                                            <p:strVal val="#ppt_x"/>
                                          </p:val>
                                        </p:tav>
                                      </p:tavLst>
                                    </p:anim>
                                    <p:anim calcmode="lin" valueType="num">
                                      <p:cBhvr additive="base">
                                        <p:cTn id="23" dur="500" fill="hold"/>
                                        <p:tgtEl>
                                          <p:spTgt spid="34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wipe(down)">
                                      <p:cBhvr>
                                        <p:cTn id="28" dur="500"/>
                                        <p:tgtEl>
                                          <p:spTgt spid="7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wipe(down)">
                                      <p:cBhvr>
                                        <p:cTn id="33" dur="500"/>
                                        <p:tgtEl>
                                          <p:spTgt spid="7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blinds(horizontal)">
                                      <p:cBhvr>
                                        <p:cTn id="38"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utoUpdateAnimBg="0"/>
      <p:bldP spid="152" grpId="0" autoUpdateAnimBg="0"/>
      <p:bldP spid="342"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idx="4294967295"/>
          </p:nvPr>
        </p:nvSpPr>
        <p:spPr>
          <a:xfrm>
            <a:off x="4800600" y="304800"/>
            <a:ext cx="7391400" cy="609600"/>
          </a:xfrm>
        </p:spPr>
        <p:txBody>
          <a:bodyPr/>
          <a:lstStyle/>
          <a:p>
            <a:pPr algn="just"/>
            <a:r>
              <a:rPr lang="zh-CN" altLang="en-US" sz="2400" dirty="0">
                <a:solidFill>
                  <a:srgbClr val="FFCC00"/>
                </a:solidFill>
                <a:latin typeface="Arial" panose="020B0604020202020204" pitchFamily="34" charset="0"/>
                <a:ea typeface="黑体" panose="02010600030101010101" pitchFamily="49" charset="-122"/>
              </a:rPr>
              <a:t>如何用</a:t>
            </a:r>
            <a:r>
              <a:rPr lang="en-US" altLang="zh-CN" sz="2400" dirty="0">
                <a:solidFill>
                  <a:srgbClr val="FFCC00"/>
                </a:solidFill>
                <a:latin typeface="Arial" panose="020B0604020202020204" pitchFamily="34" charset="0"/>
                <a:ea typeface="黑体" panose="02010600030101010101" pitchFamily="49" charset="-122"/>
              </a:rPr>
              <a:t>D-FF</a:t>
            </a:r>
            <a:r>
              <a:rPr lang="zh-CN" altLang="en-US" sz="2400" dirty="0">
                <a:solidFill>
                  <a:srgbClr val="FFCC00"/>
                </a:solidFill>
                <a:latin typeface="Arial" panose="020B0604020202020204" pitchFamily="34" charset="0"/>
                <a:ea typeface="黑体" panose="02010600030101010101" pitchFamily="49" charset="-122"/>
              </a:rPr>
              <a:t>构成异步二进制加法计数器（</a:t>
            </a:r>
            <a:r>
              <a:rPr lang="en-US" altLang="zh-CN" sz="2400" dirty="0">
                <a:solidFill>
                  <a:srgbClr val="FFCC00"/>
                </a:solidFill>
                <a:latin typeface="Arial" panose="020B0604020202020204" pitchFamily="34" charset="0"/>
                <a:ea typeface="黑体" panose="02010600030101010101" pitchFamily="49" charset="-122"/>
              </a:rPr>
              <a:t>M=8</a:t>
            </a:r>
            <a:r>
              <a:rPr lang="zh-CN" altLang="en-US" sz="2400" dirty="0">
                <a:solidFill>
                  <a:srgbClr val="FFCC00"/>
                </a:solidFill>
                <a:latin typeface="Arial" panose="020B0604020202020204" pitchFamily="34" charset="0"/>
                <a:ea typeface="黑体" panose="02010600030101010101" pitchFamily="49" charset="-122"/>
              </a:rPr>
              <a:t>） ？</a:t>
            </a:r>
            <a:endParaRPr lang="en-US" altLang="zh-CN" sz="2400" dirty="0">
              <a:solidFill>
                <a:srgbClr val="FFCC00"/>
              </a:solidFill>
              <a:latin typeface="Arial" panose="020B0604020202020204" pitchFamily="34" charset="0"/>
              <a:ea typeface="黑体" panose="02010600030101010101" pitchFamily="49" charset="-122"/>
            </a:endParaRPr>
          </a:p>
        </p:txBody>
      </p:sp>
      <p:pic>
        <p:nvPicPr>
          <p:cNvPr id="20588" name="Picture 108"/>
          <p:cNvPicPr>
            <a:picLocks noChangeAspect="1" noChangeArrowheads="1"/>
          </p:cNvPicPr>
          <p:nvPr/>
        </p:nvPicPr>
        <p:blipFill>
          <a:blip r:embed="rId4" cstate="print"/>
          <a:srcRect/>
          <a:stretch>
            <a:fillRect/>
          </a:stretch>
        </p:blipFill>
        <p:spPr bwMode="black">
          <a:xfrm>
            <a:off x="4629150" y="1824038"/>
            <a:ext cx="5448300" cy="2152650"/>
          </a:xfrm>
          <a:prstGeom prst="rect">
            <a:avLst/>
          </a:prstGeom>
          <a:noFill/>
          <a:ln w="9525" cap="flat" cmpd="sng" algn="ctr">
            <a:noFill/>
            <a:prstDash val="solid"/>
            <a:miter lim="800000"/>
            <a:headEnd/>
            <a:tailEnd/>
          </a:ln>
          <a:effectLst>
            <a:prstShdw prst="shdw13" dist="53882" dir="13500000">
              <a:schemeClr val="bg1">
                <a:gamma/>
                <a:shade val="60000"/>
                <a:invGamma/>
                <a:alpha val="50000"/>
              </a:schemeClr>
            </a:prstShdw>
          </a:effectLst>
        </p:spPr>
      </p:pic>
      <p:sp>
        <p:nvSpPr>
          <p:cNvPr id="19464" name="Text Box 223"/>
          <p:cNvSpPr txBox="1">
            <a:spLocks noChangeArrowheads="1"/>
          </p:cNvSpPr>
          <p:nvPr/>
        </p:nvSpPr>
        <p:spPr bwMode="auto">
          <a:xfrm>
            <a:off x="1819276" y="1466851"/>
            <a:ext cx="2638425" cy="1243013"/>
          </a:xfrm>
          <a:prstGeom prst="rect">
            <a:avLst/>
          </a:prstGeom>
          <a:noFill/>
          <a:ln w="9525">
            <a:noFill/>
            <a:miter lim="800000"/>
          </a:ln>
        </p:spPr>
        <p:txBody>
          <a:bodyPr>
            <a:spAutoFit/>
          </a:bodyPr>
          <a:lstStyle/>
          <a:p>
            <a:pPr marL="352425" indent="-352425" algn="l" eaLnBrk="0" hangingPunct="0">
              <a:lnSpc>
                <a:spcPct val="110000"/>
              </a:lnSpc>
              <a:spcBef>
                <a:spcPct val="0"/>
              </a:spcBef>
              <a:buClr>
                <a:schemeClr val="bg2"/>
              </a:buClr>
              <a:buFont typeface="Wingdings" panose="05000000000000000000" pitchFamily="2" charset="2"/>
              <a:buChar char="v"/>
            </a:pPr>
            <a:r>
              <a:rPr lang="zh-CN" altLang="en-US" sz="2400"/>
              <a:t>设计思路</a:t>
            </a:r>
            <a:endParaRPr lang="en-US" altLang="zh-CN" sz="2400"/>
          </a:p>
          <a:p>
            <a:pPr marL="352425" indent="-352425" algn="l" eaLnBrk="0" hangingPunct="0">
              <a:lnSpc>
                <a:spcPct val="110000"/>
              </a:lnSpc>
              <a:spcBef>
                <a:spcPct val="0"/>
              </a:spcBef>
              <a:buClr>
                <a:schemeClr val="bg2"/>
              </a:buClr>
            </a:pPr>
            <a:r>
              <a:rPr lang="zh-CN" altLang="en-US" sz="2200"/>
              <a:t>    假定</a:t>
            </a:r>
            <a:r>
              <a:rPr lang="en-US" altLang="zh-CN" sz="2200"/>
              <a:t>D</a:t>
            </a:r>
            <a:r>
              <a:rPr lang="zh-CN" altLang="en-US" sz="2200"/>
              <a:t>触发器</a:t>
            </a:r>
            <a:r>
              <a:rPr lang="en-US" altLang="zh-CN" sz="2200"/>
              <a:t>CP</a:t>
            </a:r>
            <a:r>
              <a:rPr lang="zh-CN" altLang="en-US" sz="2200">
                <a:solidFill>
                  <a:srgbClr val="CC0099"/>
                </a:solidFill>
              </a:rPr>
              <a:t>上升沿</a:t>
            </a:r>
            <a:r>
              <a:rPr lang="zh-CN" altLang="en-US" sz="2200"/>
              <a:t>触发</a:t>
            </a:r>
            <a:endParaRPr lang="en-US" altLang="zh-CN" sz="2200"/>
          </a:p>
        </p:txBody>
      </p:sp>
      <p:sp>
        <p:nvSpPr>
          <p:cNvPr id="128" name="Text Box 223"/>
          <p:cNvSpPr txBox="1">
            <a:spLocks noChangeArrowheads="1"/>
          </p:cNvSpPr>
          <p:nvPr/>
        </p:nvSpPr>
        <p:spPr bwMode="auto">
          <a:xfrm>
            <a:off x="1914526" y="4191001"/>
            <a:ext cx="4181475" cy="396875"/>
          </a:xfrm>
          <a:prstGeom prst="rect">
            <a:avLst/>
          </a:prstGeom>
          <a:noFill/>
          <a:ln w="9525">
            <a:noFill/>
            <a:miter lim="800000"/>
          </a:ln>
        </p:spPr>
        <p:txBody>
          <a:bodyPr>
            <a:spAutoFit/>
          </a:bodyPr>
          <a:lstStyle/>
          <a:p>
            <a:pPr algn="just" eaLnBrk="0" hangingPunct="0"/>
            <a:r>
              <a:rPr lang="zh-CN" altLang="en-US" sz="2200">
                <a:solidFill>
                  <a:srgbClr val="CC3300"/>
                </a:solidFill>
                <a:latin typeface="Arial" panose="020B0604020202020204" pitchFamily="34" charset="0"/>
                <a:cs typeface="Arial" panose="020B0604020202020204" pitchFamily="34" charset="0"/>
              </a:rPr>
              <a:t>（</a:t>
            </a:r>
            <a:r>
              <a:rPr lang="en-US" altLang="zh-CN" sz="2200">
                <a:solidFill>
                  <a:srgbClr val="CC3300"/>
                </a:solidFill>
                <a:latin typeface="Arial" panose="020B0604020202020204" pitchFamily="34" charset="0"/>
                <a:cs typeface="Arial" panose="020B0604020202020204" pitchFamily="34" charset="0"/>
              </a:rPr>
              <a:t>2</a:t>
            </a:r>
            <a:r>
              <a:rPr lang="zh-CN" altLang="en-US" sz="2200">
                <a:solidFill>
                  <a:srgbClr val="CC3300"/>
                </a:solidFill>
                <a:latin typeface="Arial" panose="020B0604020202020204" pitchFamily="34" charset="0"/>
                <a:cs typeface="Arial" panose="020B0604020202020204" pitchFamily="34" charset="0"/>
              </a:rPr>
              <a:t>）根据时序图写出状态方程</a:t>
            </a:r>
          </a:p>
        </p:txBody>
      </p:sp>
      <p:sp>
        <p:nvSpPr>
          <p:cNvPr id="20590" name="Rectangle 110"/>
          <p:cNvSpPr>
            <a:spLocks noChangeArrowheads="1"/>
          </p:cNvSpPr>
          <p:nvPr/>
        </p:nvSpPr>
        <p:spPr bwMode="black">
          <a:xfrm>
            <a:off x="6003635" y="-184666"/>
            <a:ext cx="184731" cy="369332"/>
          </a:xfrm>
          <a:prstGeom prst="rect">
            <a:avLst/>
          </a:prstGeom>
          <a:noFill/>
          <a:ln w="9525" cap="flat" cmpd="sng" algn="ctr">
            <a:noFill/>
            <a:prstDash val="solid"/>
            <a:miter lim="800000"/>
          </a:ln>
          <a:effectLst>
            <a:prstShdw prst="shdw13" dist="53882" dir="13500000">
              <a:schemeClr val="bg1">
                <a:gamma/>
                <a:shade val="60000"/>
                <a:invGamma/>
                <a:alpha val="50000"/>
              </a:schemeClr>
            </a:prstShdw>
          </a:effectLst>
        </p:spPr>
        <p:txBody>
          <a:bodyPr wrap="none" anchor="ctr">
            <a:spAutoFit/>
          </a:bodyPr>
          <a:lstStyle/>
          <a:p>
            <a:pPr>
              <a:defRPr/>
            </a:pPr>
            <a:endParaRPr lang="zh-CN" altLang="en-US"/>
          </a:p>
        </p:txBody>
      </p:sp>
      <p:graphicFrame>
        <p:nvGraphicFramePr>
          <p:cNvPr id="19458" name="Object 109"/>
          <p:cNvGraphicFramePr>
            <a:graphicFrameLocks noChangeAspect="1"/>
          </p:cNvGraphicFramePr>
          <p:nvPr/>
        </p:nvGraphicFramePr>
        <p:xfrm>
          <a:off x="2647950" y="4724400"/>
          <a:ext cx="2019300" cy="1449388"/>
        </p:xfrm>
        <a:graphic>
          <a:graphicData uri="http://schemas.openxmlformats.org/presentationml/2006/ole">
            <mc:AlternateContent xmlns:mc="http://schemas.openxmlformats.org/markup-compatibility/2006">
              <mc:Choice xmlns:v="urn:schemas-microsoft-com:vml" Requires="v">
                <p:oleObj spid="_x0000_s19522" name="Equation" r:id="rId5" imgW="1180588" imgH="850531" progId="Equation.DSMT4">
                  <p:embed/>
                </p:oleObj>
              </mc:Choice>
              <mc:Fallback>
                <p:oleObj name="Equation" r:id="rId5" imgW="1180588" imgH="850531"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7950" y="4724400"/>
                        <a:ext cx="2019300" cy="1449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 name="Text Box 223"/>
          <p:cNvSpPr txBox="1">
            <a:spLocks noChangeArrowheads="1"/>
          </p:cNvSpPr>
          <p:nvPr/>
        </p:nvSpPr>
        <p:spPr bwMode="auto">
          <a:xfrm>
            <a:off x="6562726" y="4210051"/>
            <a:ext cx="3876675" cy="701675"/>
          </a:xfrm>
          <a:prstGeom prst="rect">
            <a:avLst/>
          </a:prstGeom>
          <a:noFill/>
          <a:ln w="9525">
            <a:noFill/>
            <a:miter lim="800000"/>
          </a:ln>
        </p:spPr>
        <p:txBody>
          <a:bodyPr>
            <a:spAutoFit/>
          </a:bodyPr>
          <a:lstStyle/>
          <a:p>
            <a:pPr algn="just" eaLnBrk="0" hangingPunct="0"/>
            <a:r>
              <a:rPr lang="zh-CN" altLang="en-US" sz="2200">
                <a:solidFill>
                  <a:srgbClr val="CC3300"/>
                </a:solidFill>
                <a:latin typeface="Arial" panose="020B0604020202020204" pitchFamily="34" charset="0"/>
                <a:cs typeface="Arial" panose="020B0604020202020204" pitchFamily="34" charset="0"/>
              </a:rPr>
              <a:t>（</a:t>
            </a:r>
            <a:r>
              <a:rPr lang="en-US" altLang="en-US" sz="2200">
                <a:solidFill>
                  <a:srgbClr val="CC3300"/>
                </a:solidFill>
                <a:latin typeface="Arial" panose="020B0604020202020204" pitchFamily="34" charset="0"/>
                <a:cs typeface="Arial" panose="020B0604020202020204" pitchFamily="34" charset="0"/>
              </a:rPr>
              <a:t>3</a:t>
            </a:r>
            <a:r>
              <a:rPr lang="zh-CN" altLang="en-US" sz="2200">
                <a:solidFill>
                  <a:srgbClr val="CC3300"/>
                </a:solidFill>
                <a:latin typeface="Arial" panose="020B0604020202020204" pitchFamily="34" charset="0"/>
                <a:cs typeface="Arial" panose="020B0604020202020204" pitchFamily="34" charset="0"/>
              </a:rPr>
              <a:t>）将</a:t>
            </a:r>
            <a:r>
              <a:rPr lang="en-US" altLang="en-US" sz="2200">
                <a:solidFill>
                  <a:srgbClr val="CC3300"/>
                </a:solidFill>
                <a:latin typeface="Arial" panose="020B0604020202020204" pitchFamily="34" charset="0"/>
                <a:cs typeface="Arial" panose="020B0604020202020204" pitchFamily="34" charset="0"/>
              </a:rPr>
              <a:t>D-FF</a:t>
            </a:r>
            <a:r>
              <a:rPr lang="zh-CN" altLang="en-US" sz="2200">
                <a:solidFill>
                  <a:srgbClr val="CC3300"/>
                </a:solidFill>
                <a:latin typeface="Arial" panose="020B0604020202020204" pitchFamily="34" charset="0"/>
                <a:cs typeface="Arial" panose="020B0604020202020204" pitchFamily="34" charset="0"/>
              </a:rPr>
              <a:t>的特性方程代入状态方程，得到驱动方程</a:t>
            </a:r>
          </a:p>
        </p:txBody>
      </p:sp>
      <p:sp>
        <p:nvSpPr>
          <p:cNvPr id="20592" name="Rectangle 112"/>
          <p:cNvSpPr>
            <a:spLocks noChangeArrowheads="1"/>
          </p:cNvSpPr>
          <p:nvPr/>
        </p:nvSpPr>
        <p:spPr bwMode="black">
          <a:xfrm>
            <a:off x="6003635" y="-184666"/>
            <a:ext cx="184731" cy="369332"/>
          </a:xfrm>
          <a:prstGeom prst="rect">
            <a:avLst/>
          </a:prstGeom>
          <a:noFill/>
          <a:ln w="9525" cap="flat" cmpd="sng" algn="ctr">
            <a:noFill/>
            <a:prstDash val="solid"/>
            <a:miter lim="800000"/>
          </a:ln>
          <a:effectLst>
            <a:prstShdw prst="shdw13" dist="53882" dir="13500000">
              <a:schemeClr val="bg1">
                <a:gamma/>
                <a:shade val="60000"/>
                <a:invGamma/>
                <a:alpha val="50000"/>
              </a:schemeClr>
            </a:prstShdw>
          </a:effectLst>
        </p:spPr>
        <p:txBody>
          <a:bodyPr wrap="none" anchor="ctr">
            <a:spAutoFit/>
          </a:bodyPr>
          <a:lstStyle/>
          <a:p>
            <a:pPr>
              <a:defRPr/>
            </a:pPr>
            <a:endParaRPr lang="zh-CN" altLang="en-US"/>
          </a:p>
        </p:txBody>
      </p:sp>
      <p:graphicFrame>
        <p:nvGraphicFramePr>
          <p:cNvPr id="20591" name="Object 111"/>
          <p:cNvGraphicFramePr>
            <a:graphicFrameLocks noChangeAspect="1"/>
          </p:cNvGraphicFramePr>
          <p:nvPr/>
        </p:nvGraphicFramePr>
        <p:xfrm>
          <a:off x="7753350" y="4940301"/>
          <a:ext cx="1543050" cy="1260475"/>
        </p:xfrm>
        <a:graphic>
          <a:graphicData uri="http://schemas.openxmlformats.org/presentationml/2006/ole">
            <mc:AlternateContent xmlns:mc="http://schemas.openxmlformats.org/markup-compatibility/2006">
              <mc:Choice xmlns:v="urn:schemas-microsoft-com:vml" Requires="v">
                <p:oleObj spid="_x0000_s19523" name="公式" r:id="rId7" imgW="1040948" imgH="850531" progId="Equation.3">
                  <p:embed/>
                </p:oleObj>
              </mc:Choice>
              <mc:Fallback>
                <p:oleObj name="公式" r:id="rId7" imgW="1040948" imgH="850531" progId="Equation.3">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53350" y="4940301"/>
                        <a:ext cx="1543050" cy="1260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 name="Text Box 223"/>
          <p:cNvSpPr txBox="1">
            <a:spLocks noChangeArrowheads="1"/>
          </p:cNvSpPr>
          <p:nvPr/>
        </p:nvSpPr>
        <p:spPr bwMode="auto">
          <a:xfrm>
            <a:off x="4695826" y="1181101"/>
            <a:ext cx="5343525" cy="396875"/>
          </a:xfrm>
          <a:prstGeom prst="rect">
            <a:avLst/>
          </a:prstGeom>
          <a:noFill/>
          <a:ln w="9525">
            <a:noFill/>
            <a:miter lim="800000"/>
          </a:ln>
        </p:spPr>
        <p:txBody>
          <a:bodyPr>
            <a:spAutoFit/>
          </a:bodyPr>
          <a:lstStyle/>
          <a:p>
            <a:pPr algn="just" eaLnBrk="0" hangingPunct="0"/>
            <a:r>
              <a:rPr lang="zh-CN" altLang="en-US" sz="2200" dirty="0">
                <a:solidFill>
                  <a:srgbClr val="CC3300"/>
                </a:solidFill>
                <a:latin typeface="Arial" panose="020B0604020202020204" pitchFamily="34" charset="0"/>
                <a:cs typeface="Arial" panose="020B0604020202020204" pitchFamily="34" charset="0"/>
              </a:rPr>
              <a:t>（</a:t>
            </a:r>
            <a:r>
              <a:rPr lang="en-US" altLang="zh-CN" sz="2200" dirty="0">
                <a:solidFill>
                  <a:srgbClr val="CC3300"/>
                </a:solidFill>
                <a:latin typeface="Arial" panose="020B0604020202020204" pitchFamily="34" charset="0"/>
                <a:cs typeface="Arial" panose="020B0604020202020204" pitchFamily="34" charset="0"/>
              </a:rPr>
              <a:t>1</a:t>
            </a:r>
            <a:r>
              <a:rPr lang="zh-CN" altLang="en-US" sz="2200" dirty="0">
                <a:solidFill>
                  <a:srgbClr val="CC3300"/>
                </a:solidFill>
                <a:latin typeface="Arial" panose="020B0604020202020204" pitchFamily="34" charset="0"/>
                <a:cs typeface="Arial" panose="020B0604020202020204" pitchFamily="34" charset="0"/>
              </a:rPr>
              <a:t>）根据题意画出加法计数器的时序图</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anim calcmode="lin" valueType="num">
                                      <p:cBhvr additive="base">
                                        <p:cTn id="7" dur="500" fill="hold"/>
                                        <p:tgtEl>
                                          <p:spTgt spid="134"/>
                                        </p:tgtEl>
                                        <p:attrNameLst>
                                          <p:attrName>ppt_x</p:attrName>
                                        </p:attrNameLst>
                                      </p:cBhvr>
                                      <p:tavLst>
                                        <p:tav tm="0">
                                          <p:val>
                                            <p:strVal val="1+#ppt_w/2"/>
                                          </p:val>
                                        </p:tav>
                                        <p:tav tm="100000">
                                          <p:val>
                                            <p:strVal val="#ppt_x"/>
                                          </p:val>
                                        </p:tav>
                                      </p:tavLst>
                                    </p:anim>
                                    <p:anim calcmode="lin" valueType="num">
                                      <p:cBhvr additive="base">
                                        <p:cTn id="8" dur="500" fill="hold"/>
                                        <p:tgtEl>
                                          <p:spTgt spid="1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0588"/>
                                        </p:tgtEl>
                                        <p:attrNameLst>
                                          <p:attrName>style.visibility</p:attrName>
                                        </p:attrNameLst>
                                      </p:cBhvr>
                                      <p:to>
                                        <p:strVal val="visible"/>
                                      </p:to>
                                    </p:set>
                                    <p:animEffect transition="in" filter="blinds(horizontal)">
                                      <p:cBhvr>
                                        <p:cTn id="13" dur="500"/>
                                        <p:tgtEl>
                                          <p:spTgt spid="2058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 calcmode="lin" valueType="num">
                                      <p:cBhvr additive="base">
                                        <p:cTn id="18" dur="500" fill="hold"/>
                                        <p:tgtEl>
                                          <p:spTgt spid="128"/>
                                        </p:tgtEl>
                                        <p:attrNameLst>
                                          <p:attrName>ppt_x</p:attrName>
                                        </p:attrNameLst>
                                      </p:cBhvr>
                                      <p:tavLst>
                                        <p:tav tm="0">
                                          <p:val>
                                            <p:strVal val="0-#ppt_w/2"/>
                                          </p:val>
                                        </p:tav>
                                        <p:tav tm="100000">
                                          <p:val>
                                            <p:strVal val="#ppt_x"/>
                                          </p:val>
                                        </p:tav>
                                      </p:tavLst>
                                    </p:anim>
                                    <p:anim calcmode="lin" valueType="num">
                                      <p:cBhvr additive="base">
                                        <p:cTn id="19" dur="500" fill="hold"/>
                                        <p:tgtEl>
                                          <p:spTgt spid="12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nodeType="clickEffect">
                                  <p:stCondLst>
                                    <p:cond delay="0"/>
                                  </p:stCondLst>
                                  <p:childTnLst>
                                    <p:set>
                                      <p:cBhvr>
                                        <p:cTn id="23" dur="1" fill="hold">
                                          <p:stCondLst>
                                            <p:cond delay="0"/>
                                          </p:stCondLst>
                                        </p:cTn>
                                        <p:tgtEl>
                                          <p:spTgt spid="19458"/>
                                        </p:tgtEl>
                                        <p:attrNameLst>
                                          <p:attrName>style.visibility</p:attrName>
                                        </p:attrNameLst>
                                      </p:cBhvr>
                                      <p:to>
                                        <p:strVal val="visible"/>
                                      </p:to>
                                    </p:set>
                                    <p:anim calcmode="lin" valueType="num">
                                      <p:cBhvr>
                                        <p:cTn id="24" dur="500" fill="hold"/>
                                        <p:tgtEl>
                                          <p:spTgt spid="19458"/>
                                        </p:tgtEl>
                                        <p:attrNameLst>
                                          <p:attrName>ppt_w</p:attrName>
                                        </p:attrNameLst>
                                      </p:cBhvr>
                                      <p:tavLst>
                                        <p:tav tm="0">
                                          <p:val>
                                            <p:fltVal val="0"/>
                                          </p:val>
                                        </p:tav>
                                        <p:tav tm="100000">
                                          <p:val>
                                            <p:strVal val="#ppt_w"/>
                                          </p:val>
                                        </p:tav>
                                      </p:tavLst>
                                    </p:anim>
                                    <p:anim calcmode="lin" valueType="num">
                                      <p:cBhvr>
                                        <p:cTn id="25" dur="500" fill="hold"/>
                                        <p:tgtEl>
                                          <p:spTgt spid="19458"/>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31"/>
                                        </p:tgtEl>
                                        <p:attrNameLst>
                                          <p:attrName>style.visibility</p:attrName>
                                        </p:attrNameLst>
                                      </p:cBhvr>
                                      <p:to>
                                        <p:strVal val="visible"/>
                                      </p:to>
                                    </p:set>
                                    <p:anim calcmode="lin" valueType="num">
                                      <p:cBhvr additive="base">
                                        <p:cTn id="30" dur="500" fill="hold"/>
                                        <p:tgtEl>
                                          <p:spTgt spid="131"/>
                                        </p:tgtEl>
                                        <p:attrNameLst>
                                          <p:attrName>ppt_x</p:attrName>
                                        </p:attrNameLst>
                                      </p:cBhvr>
                                      <p:tavLst>
                                        <p:tav tm="0">
                                          <p:val>
                                            <p:strVal val="1+#ppt_w/2"/>
                                          </p:val>
                                        </p:tav>
                                        <p:tav tm="100000">
                                          <p:val>
                                            <p:strVal val="#ppt_x"/>
                                          </p:val>
                                        </p:tav>
                                      </p:tavLst>
                                    </p:anim>
                                    <p:anim calcmode="lin" valueType="num">
                                      <p:cBhvr additive="base">
                                        <p:cTn id="31" dur="500" fill="hold"/>
                                        <p:tgtEl>
                                          <p:spTgt spid="131"/>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0591"/>
                                        </p:tgtEl>
                                        <p:attrNameLst>
                                          <p:attrName>style.visibility</p:attrName>
                                        </p:attrNameLst>
                                      </p:cBhvr>
                                      <p:to>
                                        <p:strVal val="visible"/>
                                      </p:to>
                                    </p:set>
                                    <p:animEffect transition="in" filter="dissolve">
                                      <p:cBhvr>
                                        <p:cTn id="36" dur="500"/>
                                        <p:tgtEl>
                                          <p:spTgt spid="20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utoUpdateAnimBg="0"/>
      <p:bldP spid="131" grpId="0" autoUpdateAnimBg="0"/>
      <p:bldP spid="134"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1" name="Rectangle 2"/>
          <p:cNvSpPr>
            <a:spLocks noGrp="1" noChangeArrowheads="1"/>
          </p:cNvSpPr>
          <p:nvPr>
            <p:ph type="title" idx="4294967295"/>
          </p:nvPr>
        </p:nvSpPr>
        <p:spPr>
          <a:xfrm>
            <a:off x="4800600" y="304800"/>
            <a:ext cx="7391400" cy="609600"/>
          </a:xfrm>
        </p:spPr>
        <p:txBody>
          <a:bodyPr>
            <a:normAutofit fontScale="90000"/>
          </a:bodyPr>
          <a:lstStyle/>
          <a:p>
            <a:pPr algn="just"/>
            <a:r>
              <a:rPr lang="zh-CN" altLang="en-US" dirty="0" smtClean="0">
                <a:solidFill>
                  <a:srgbClr val="FFCC00"/>
                </a:solidFill>
                <a:latin typeface="Arial" panose="020B0604020202020204" pitchFamily="34" charset="0"/>
                <a:ea typeface="黑体" panose="02010600030101010101" pitchFamily="49" charset="-122"/>
              </a:rPr>
              <a:t>画出电路图</a:t>
            </a:r>
            <a:endParaRPr lang="en-US" altLang="zh-CN" dirty="0" smtClean="0">
              <a:solidFill>
                <a:srgbClr val="FFCC00"/>
              </a:solidFill>
              <a:latin typeface="Arial" panose="020B0604020202020204" pitchFamily="34" charset="0"/>
              <a:ea typeface="黑体" panose="02010600030101010101" pitchFamily="49" charset="-122"/>
            </a:endParaRPr>
          </a:p>
        </p:txBody>
      </p:sp>
      <p:grpSp>
        <p:nvGrpSpPr>
          <p:cNvPr id="2" name="Group 137"/>
          <p:cNvGrpSpPr/>
          <p:nvPr/>
        </p:nvGrpSpPr>
        <p:grpSpPr bwMode="auto">
          <a:xfrm>
            <a:off x="2681289" y="3286126"/>
            <a:ext cx="5945187" cy="1641475"/>
            <a:chOff x="1112" y="2691"/>
            <a:chExt cx="3745" cy="1034"/>
          </a:xfrm>
        </p:grpSpPr>
        <p:grpSp>
          <p:nvGrpSpPr>
            <p:cNvPr id="124936" name="Group 87"/>
            <p:cNvGrpSpPr/>
            <p:nvPr/>
          </p:nvGrpSpPr>
          <p:grpSpPr bwMode="auto">
            <a:xfrm>
              <a:off x="1112" y="2987"/>
              <a:ext cx="1344" cy="720"/>
              <a:chOff x="3792" y="2928"/>
              <a:chExt cx="1344" cy="720"/>
            </a:xfrm>
          </p:grpSpPr>
          <p:sp>
            <p:nvSpPr>
              <p:cNvPr id="124974" name="Rectangle 88"/>
              <p:cNvSpPr>
                <a:spLocks noChangeArrowheads="1"/>
              </p:cNvSpPr>
              <p:nvPr/>
            </p:nvSpPr>
            <p:spPr bwMode="auto">
              <a:xfrm>
                <a:off x="4320" y="3024"/>
                <a:ext cx="480" cy="624"/>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4975" name="Text Box 89"/>
              <p:cNvSpPr txBox="1">
                <a:spLocks noChangeArrowheads="1"/>
              </p:cNvSpPr>
              <p:nvPr/>
            </p:nvSpPr>
            <p:spPr bwMode="auto">
              <a:xfrm>
                <a:off x="4320" y="3072"/>
                <a:ext cx="192"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D</a:t>
                </a:r>
              </a:p>
            </p:txBody>
          </p:sp>
          <p:sp>
            <p:nvSpPr>
              <p:cNvPr id="124976" name="Text Box 90"/>
              <p:cNvSpPr txBox="1">
                <a:spLocks noChangeArrowheads="1"/>
              </p:cNvSpPr>
              <p:nvPr/>
            </p:nvSpPr>
            <p:spPr bwMode="auto">
              <a:xfrm>
                <a:off x="4608" y="3072"/>
                <a:ext cx="240"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p>
            </p:txBody>
          </p:sp>
          <p:sp>
            <p:nvSpPr>
              <p:cNvPr id="124977" name="Text Box 91"/>
              <p:cNvSpPr txBox="1">
                <a:spLocks noChangeArrowheads="1"/>
              </p:cNvSpPr>
              <p:nvPr/>
            </p:nvSpPr>
            <p:spPr bwMode="auto">
              <a:xfrm>
                <a:off x="4608" y="3388"/>
                <a:ext cx="240"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p>
            </p:txBody>
          </p:sp>
          <p:sp>
            <p:nvSpPr>
              <p:cNvPr id="124978" name="Line 92"/>
              <p:cNvSpPr>
                <a:spLocks noChangeShapeType="1"/>
              </p:cNvSpPr>
              <p:nvPr/>
            </p:nvSpPr>
            <p:spPr bwMode="auto">
              <a:xfrm>
                <a:off x="4665" y="3408"/>
                <a:ext cx="96" cy="0"/>
              </a:xfrm>
              <a:prstGeom prst="line">
                <a:avLst/>
              </a:prstGeom>
              <a:noFill/>
              <a:ln w="9525">
                <a:solidFill>
                  <a:schemeClr val="tx1"/>
                </a:solidFill>
                <a:round/>
              </a:ln>
            </p:spPr>
            <p:txBody>
              <a:bodyPr/>
              <a:lstStyle/>
              <a:p>
                <a:endParaRPr lang="zh-CN" altLang="en-US"/>
              </a:p>
            </p:txBody>
          </p:sp>
          <p:sp>
            <p:nvSpPr>
              <p:cNvPr id="124979" name="Oval 93"/>
              <p:cNvSpPr>
                <a:spLocks noChangeArrowheads="1"/>
              </p:cNvSpPr>
              <p:nvPr/>
            </p:nvSpPr>
            <p:spPr bwMode="auto">
              <a:xfrm>
                <a:off x="4800" y="3456"/>
                <a:ext cx="48" cy="48"/>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4980" name="Line 94"/>
              <p:cNvSpPr>
                <a:spLocks noChangeShapeType="1"/>
              </p:cNvSpPr>
              <p:nvPr/>
            </p:nvSpPr>
            <p:spPr bwMode="auto">
              <a:xfrm>
                <a:off x="4800" y="3168"/>
                <a:ext cx="336" cy="0"/>
              </a:xfrm>
              <a:prstGeom prst="line">
                <a:avLst/>
              </a:prstGeom>
              <a:noFill/>
              <a:ln w="9525">
                <a:solidFill>
                  <a:schemeClr val="tx1"/>
                </a:solidFill>
                <a:round/>
              </a:ln>
            </p:spPr>
            <p:txBody>
              <a:bodyPr/>
              <a:lstStyle/>
              <a:p>
                <a:endParaRPr lang="zh-CN" altLang="en-US"/>
              </a:p>
            </p:txBody>
          </p:sp>
          <p:sp>
            <p:nvSpPr>
              <p:cNvPr id="124981" name="Line 95"/>
              <p:cNvSpPr>
                <a:spLocks noChangeShapeType="1"/>
              </p:cNvSpPr>
              <p:nvPr/>
            </p:nvSpPr>
            <p:spPr bwMode="auto">
              <a:xfrm>
                <a:off x="4848" y="3456"/>
                <a:ext cx="144" cy="0"/>
              </a:xfrm>
              <a:prstGeom prst="line">
                <a:avLst/>
              </a:prstGeom>
              <a:noFill/>
              <a:ln w="9525">
                <a:solidFill>
                  <a:schemeClr val="tx1"/>
                </a:solidFill>
                <a:round/>
              </a:ln>
            </p:spPr>
            <p:txBody>
              <a:bodyPr/>
              <a:lstStyle/>
              <a:p>
                <a:endParaRPr lang="zh-CN" altLang="en-US"/>
              </a:p>
            </p:txBody>
          </p:sp>
          <p:sp>
            <p:nvSpPr>
              <p:cNvPr id="124982" name="Line 96"/>
              <p:cNvSpPr>
                <a:spLocks noChangeShapeType="1"/>
              </p:cNvSpPr>
              <p:nvPr/>
            </p:nvSpPr>
            <p:spPr bwMode="auto">
              <a:xfrm flipV="1">
                <a:off x="4992" y="2928"/>
                <a:ext cx="0" cy="528"/>
              </a:xfrm>
              <a:prstGeom prst="line">
                <a:avLst/>
              </a:prstGeom>
              <a:noFill/>
              <a:ln w="9525">
                <a:solidFill>
                  <a:schemeClr val="tx1"/>
                </a:solidFill>
                <a:round/>
              </a:ln>
            </p:spPr>
            <p:txBody>
              <a:bodyPr/>
              <a:lstStyle/>
              <a:p>
                <a:endParaRPr lang="zh-CN" altLang="en-US"/>
              </a:p>
            </p:txBody>
          </p:sp>
          <p:sp>
            <p:nvSpPr>
              <p:cNvPr id="124983" name="Line 97"/>
              <p:cNvSpPr>
                <a:spLocks noChangeShapeType="1"/>
              </p:cNvSpPr>
              <p:nvPr/>
            </p:nvSpPr>
            <p:spPr bwMode="auto">
              <a:xfrm flipH="1">
                <a:off x="4176" y="2928"/>
                <a:ext cx="816" cy="0"/>
              </a:xfrm>
              <a:prstGeom prst="line">
                <a:avLst/>
              </a:prstGeom>
              <a:noFill/>
              <a:ln w="9525">
                <a:solidFill>
                  <a:schemeClr val="tx1"/>
                </a:solidFill>
                <a:round/>
              </a:ln>
            </p:spPr>
            <p:txBody>
              <a:bodyPr/>
              <a:lstStyle/>
              <a:p>
                <a:endParaRPr lang="zh-CN" altLang="en-US"/>
              </a:p>
            </p:txBody>
          </p:sp>
          <p:sp>
            <p:nvSpPr>
              <p:cNvPr id="124984" name="Line 98"/>
              <p:cNvSpPr>
                <a:spLocks noChangeShapeType="1"/>
              </p:cNvSpPr>
              <p:nvPr/>
            </p:nvSpPr>
            <p:spPr bwMode="auto">
              <a:xfrm>
                <a:off x="4176" y="2928"/>
                <a:ext cx="0" cy="240"/>
              </a:xfrm>
              <a:prstGeom prst="line">
                <a:avLst/>
              </a:prstGeom>
              <a:noFill/>
              <a:ln w="9525">
                <a:solidFill>
                  <a:schemeClr val="tx1"/>
                </a:solidFill>
                <a:round/>
              </a:ln>
            </p:spPr>
            <p:txBody>
              <a:bodyPr/>
              <a:lstStyle/>
              <a:p>
                <a:endParaRPr lang="zh-CN" altLang="en-US"/>
              </a:p>
            </p:txBody>
          </p:sp>
          <p:sp>
            <p:nvSpPr>
              <p:cNvPr id="124985" name="Line 99"/>
              <p:cNvSpPr>
                <a:spLocks noChangeShapeType="1"/>
              </p:cNvSpPr>
              <p:nvPr/>
            </p:nvSpPr>
            <p:spPr bwMode="auto">
              <a:xfrm>
                <a:off x="4176" y="3168"/>
                <a:ext cx="144" cy="0"/>
              </a:xfrm>
              <a:prstGeom prst="line">
                <a:avLst/>
              </a:prstGeom>
              <a:noFill/>
              <a:ln w="9525">
                <a:solidFill>
                  <a:schemeClr val="tx1"/>
                </a:solidFill>
                <a:round/>
              </a:ln>
            </p:spPr>
            <p:txBody>
              <a:bodyPr/>
              <a:lstStyle/>
              <a:p>
                <a:endParaRPr lang="zh-CN" altLang="en-US"/>
              </a:p>
            </p:txBody>
          </p:sp>
          <p:sp>
            <p:nvSpPr>
              <p:cNvPr id="124986" name="AutoShape 100"/>
              <p:cNvSpPr>
                <a:spLocks noChangeArrowheads="1"/>
              </p:cNvSpPr>
              <p:nvPr/>
            </p:nvSpPr>
            <p:spPr bwMode="auto">
              <a:xfrm rot="5400000">
                <a:off x="4296" y="3336"/>
                <a:ext cx="144" cy="96"/>
              </a:xfrm>
              <a:prstGeom prst="triangle">
                <a:avLst>
                  <a:gd name="adj" fmla="val 50000"/>
                </a:avLst>
              </a:prstGeom>
              <a:noFill/>
              <a:ln w="9525">
                <a:solidFill>
                  <a:schemeClr val="tx1"/>
                </a:solidFill>
                <a:miter lim="800000"/>
              </a:ln>
            </p:spPr>
            <p:txBody>
              <a:bodyPr rot="10800000" vert="eaVert"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4987" name="Line 101"/>
              <p:cNvSpPr>
                <a:spLocks noChangeShapeType="1"/>
              </p:cNvSpPr>
              <p:nvPr/>
            </p:nvSpPr>
            <p:spPr bwMode="auto">
              <a:xfrm>
                <a:off x="3888" y="3381"/>
                <a:ext cx="432" cy="0"/>
              </a:xfrm>
              <a:prstGeom prst="line">
                <a:avLst/>
              </a:prstGeom>
              <a:noFill/>
              <a:ln w="9525">
                <a:solidFill>
                  <a:schemeClr val="tx1"/>
                </a:solidFill>
                <a:round/>
              </a:ln>
            </p:spPr>
            <p:txBody>
              <a:bodyPr/>
              <a:lstStyle/>
              <a:p>
                <a:endParaRPr lang="zh-CN" altLang="en-US"/>
              </a:p>
            </p:txBody>
          </p:sp>
          <p:sp>
            <p:nvSpPr>
              <p:cNvPr id="124988" name="Text Box 102"/>
              <p:cNvSpPr txBox="1">
                <a:spLocks noChangeArrowheads="1"/>
              </p:cNvSpPr>
              <p:nvPr/>
            </p:nvSpPr>
            <p:spPr bwMode="auto">
              <a:xfrm>
                <a:off x="3792" y="3408"/>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grpSp>
        <p:sp>
          <p:nvSpPr>
            <p:cNvPr id="124937" name="Rectangle 88"/>
            <p:cNvSpPr>
              <a:spLocks noChangeArrowheads="1"/>
            </p:cNvSpPr>
            <p:nvPr/>
          </p:nvSpPr>
          <p:spPr bwMode="auto">
            <a:xfrm>
              <a:off x="2674" y="3078"/>
              <a:ext cx="480" cy="624"/>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4938" name="Text Box 89"/>
            <p:cNvSpPr txBox="1">
              <a:spLocks noChangeArrowheads="1"/>
            </p:cNvSpPr>
            <p:nvPr/>
          </p:nvSpPr>
          <p:spPr bwMode="auto">
            <a:xfrm>
              <a:off x="2674" y="3126"/>
              <a:ext cx="192"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D</a:t>
              </a:r>
            </a:p>
          </p:txBody>
        </p:sp>
        <p:sp>
          <p:nvSpPr>
            <p:cNvPr id="124939" name="Text Box 90"/>
            <p:cNvSpPr txBox="1">
              <a:spLocks noChangeArrowheads="1"/>
            </p:cNvSpPr>
            <p:nvPr/>
          </p:nvSpPr>
          <p:spPr bwMode="auto">
            <a:xfrm>
              <a:off x="2962" y="3126"/>
              <a:ext cx="240"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p>
          </p:txBody>
        </p:sp>
        <p:sp>
          <p:nvSpPr>
            <p:cNvPr id="124940" name="Text Box 91"/>
            <p:cNvSpPr txBox="1">
              <a:spLocks noChangeArrowheads="1"/>
            </p:cNvSpPr>
            <p:nvPr/>
          </p:nvSpPr>
          <p:spPr bwMode="auto">
            <a:xfrm>
              <a:off x="2962" y="3442"/>
              <a:ext cx="240"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p>
          </p:txBody>
        </p:sp>
        <p:sp>
          <p:nvSpPr>
            <p:cNvPr id="124941" name="Line 92"/>
            <p:cNvSpPr>
              <a:spLocks noChangeShapeType="1"/>
            </p:cNvSpPr>
            <p:nvPr/>
          </p:nvSpPr>
          <p:spPr bwMode="auto">
            <a:xfrm>
              <a:off x="3019" y="3462"/>
              <a:ext cx="96" cy="0"/>
            </a:xfrm>
            <a:prstGeom prst="line">
              <a:avLst/>
            </a:prstGeom>
            <a:noFill/>
            <a:ln w="9525">
              <a:solidFill>
                <a:schemeClr val="tx1"/>
              </a:solidFill>
              <a:round/>
            </a:ln>
          </p:spPr>
          <p:txBody>
            <a:bodyPr/>
            <a:lstStyle/>
            <a:p>
              <a:endParaRPr lang="zh-CN" altLang="en-US"/>
            </a:p>
          </p:txBody>
        </p:sp>
        <p:sp>
          <p:nvSpPr>
            <p:cNvPr id="124942" name="Oval 93"/>
            <p:cNvSpPr>
              <a:spLocks noChangeArrowheads="1"/>
            </p:cNvSpPr>
            <p:nvPr/>
          </p:nvSpPr>
          <p:spPr bwMode="auto">
            <a:xfrm>
              <a:off x="3154" y="3510"/>
              <a:ext cx="48" cy="48"/>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4943" name="Line 94"/>
            <p:cNvSpPr>
              <a:spLocks noChangeShapeType="1"/>
            </p:cNvSpPr>
            <p:nvPr/>
          </p:nvSpPr>
          <p:spPr bwMode="auto">
            <a:xfrm>
              <a:off x="3154" y="3222"/>
              <a:ext cx="336" cy="0"/>
            </a:xfrm>
            <a:prstGeom prst="line">
              <a:avLst/>
            </a:prstGeom>
            <a:noFill/>
            <a:ln w="9525">
              <a:solidFill>
                <a:schemeClr val="tx1"/>
              </a:solidFill>
              <a:round/>
            </a:ln>
          </p:spPr>
          <p:txBody>
            <a:bodyPr/>
            <a:lstStyle/>
            <a:p>
              <a:endParaRPr lang="zh-CN" altLang="en-US"/>
            </a:p>
          </p:txBody>
        </p:sp>
        <p:sp>
          <p:nvSpPr>
            <p:cNvPr id="124944" name="Line 95"/>
            <p:cNvSpPr>
              <a:spLocks noChangeShapeType="1"/>
            </p:cNvSpPr>
            <p:nvPr/>
          </p:nvSpPr>
          <p:spPr bwMode="auto">
            <a:xfrm>
              <a:off x="3202" y="3510"/>
              <a:ext cx="144" cy="0"/>
            </a:xfrm>
            <a:prstGeom prst="line">
              <a:avLst/>
            </a:prstGeom>
            <a:noFill/>
            <a:ln w="9525">
              <a:solidFill>
                <a:schemeClr val="tx1"/>
              </a:solidFill>
              <a:round/>
            </a:ln>
          </p:spPr>
          <p:txBody>
            <a:bodyPr/>
            <a:lstStyle/>
            <a:p>
              <a:endParaRPr lang="zh-CN" altLang="en-US"/>
            </a:p>
          </p:txBody>
        </p:sp>
        <p:sp>
          <p:nvSpPr>
            <p:cNvPr id="124945" name="Line 96"/>
            <p:cNvSpPr>
              <a:spLocks noChangeShapeType="1"/>
            </p:cNvSpPr>
            <p:nvPr/>
          </p:nvSpPr>
          <p:spPr bwMode="auto">
            <a:xfrm flipV="1">
              <a:off x="3346" y="2982"/>
              <a:ext cx="0" cy="528"/>
            </a:xfrm>
            <a:prstGeom prst="line">
              <a:avLst/>
            </a:prstGeom>
            <a:noFill/>
            <a:ln w="9525">
              <a:solidFill>
                <a:schemeClr val="tx1"/>
              </a:solidFill>
              <a:round/>
            </a:ln>
          </p:spPr>
          <p:txBody>
            <a:bodyPr/>
            <a:lstStyle/>
            <a:p>
              <a:endParaRPr lang="zh-CN" altLang="en-US"/>
            </a:p>
          </p:txBody>
        </p:sp>
        <p:sp>
          <p:nvSpPr>
            <p:cNvPr id="124946" name="Line 97"/>
            <p:cNvSpPr>
              <a:spLocks noChangeShapeType="1"/>
            </p:cNvSpPr>
            <p:nvPr/>
          </p:nvSpPr>
          <p:spPr bwMode="auto">
            <a:xfrm flipH="1">
              <a:off x="2530" y="2982"/>
              <a:ext cx="816" cy="0"/>
            </a:xfrm>
            <a:prstGeom prst="line">
              <a:avLst/>
            </a:prstGeom>
            <a:noFill/>
            <a:ln w="9525">
              <a:solidFill>
                <a:schemeClr val="tx1"/>
              </a:solidFill>
              <a:round/>
            </a:ln>
          </p:spPr>
          <p:txBody>
            <a:bodyPr/>
            <a:lstStyle/>
            <a:p>
              <a:endParaRPr lang="zh-CN" altLang="en-US"/>
            </a:p>
          </p:txBody>
        </p:sp>
        <p:sp>
          <p:nvSpPr>
            <p:cNvPr id="124947" name="Line 98"/>
            <p:cNvSpPr>
              <a:spLocks noChangeShapeType="1"/>
            </p:cNvSpPr>
            <p:nvPr/>
          </p:nvSpPr>
          <p:spPr bwMode="auto">
            <a:xfrm>
              <a:off x="2530" y="2982"/>
              <a:ext cx="0" cy="240"/>
            </a:xfrm>
            <a:prstGeom prst="line">
              <a:avLst/>
            </a:prstGeom>
            <a:noFill/>
            <a:ln w="9525">
              <a:solidFill>
                <a:schemeClr val="tx1"/>
              </a:solidFill>
              <a:round/>
            </a:ln>
          </p:spPr>
          <p:txBody>
            <a:bodyPr/>
            <a:lstStyle/>
            <a:p>
              <a:endParaRPr lang="zh-CN" altLang="en-US"/>
            </a:p>
          </p:txBody>
        </p:sp>
        <p:sp>
          <p:nvSpPr>
            <p:cNvPr id="124948" name="Line 99"/>
            <p:cNvSpPr>
              <a:spLocks noChangeShapeType="1"/>
            </p:cNvSpPr>
            <p:nvPr/>
          </p:nvSpPr>
          <p:spPr bwMode="auto">
            <a:xfrm>
              <a:off x="2530" y="3222"/>
              <a:ext cx="144" cy="0"/>
            </a:xfrm>
            <a:prstGeom prst="line">
              <a:avLst/>
            </a:prstGeom>
            <a:noFill/>
            <a:ln w="9525">
              <a:solidFill>
                <a:schemeClr val="tx1"/>
              </a:solidFill>
              <a:round/>
            </a:ln>
          </p:spPr>
          <p:txBody>
            <a:bodyPr/>
            <a:lstStyle/>
            <a:p>
              <a:endParaRPr lang="zh-CN" altLang="en-US"/>
            </a:p>
          </p:txBody>
        </p:sp>
        <p:sp>
          <p:nvSpPr>
            <p:cNvPr id="124949" name="AutoShape 100"/>
            <p:cNvSpPr>
              <a:spLocks noChangeArrowheads="1"/>
            </p:cNvSpPr>
            <p:nvPr/>
          </p:nvSpPr>
          <p:spPr bwMode="auto">
            <a:xfrm rot="5400000">
              <a:off x="2650" y="3390"/>
              <a:ext cx="144" cy="96"/>
            </a:xfrm>
            <a:prstGeom prst="triangle">
              <a:avLst>
                <a:gd name="adj" fmla="val 50000"/>
              </a:avLst>
            </a:prstGeom>
            <a:noFill/>
            <a:ln w="9525">
              <a:solidFill>
                <a:schemeClr val="tx1"/>
              </a:solidFill>
              <a:miter lim="800000"/>
            </a:ln>
          </p:spPr>
          <p:txBody>
            <a:bodyPr rot="10800000" vert="eaVert"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4950" name="Rectangle 88"/>
            <p:cNvSpPr>
              <a:spLocks noChangeArrowheads="1"/>
            </p:cNvSpPr>
            <p:nvPr/>
          </p:nvSpPr>
          <p:spPr bwMode="auto">
            <a:xfrm>
              <a:off x="3718" y="3101"/>
              <a:ext cx="480" cy="624"/>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4951" name="Text Box 89"/>
            <p:cNvSpPr txBox="1">
              <a:spLocks noChangeArrowheads="1"/>
            </p:cNvSpPr>
            <p:nvPr/>
          </p:nvSpPr>
          <p:spPr bwMode="auto">
            <a:xfrm>
              <a:off x="3718" y="3149"/>
              <a:ext cx="192"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D</a:t>
              </a:r>
            </a:p>
          </p:txBody>
        </p:sp>
        <p:sp>
          <p:nvSpPr>
            <p:cNvPr id="124952" name="Text Box 90"/>
            <p:cNvSpPr txBox="1">
              <a:spLocks noChangeArrowheads="1"/>
            </p:cNvSpPr>
            <p:nvPr/>
          </p:nvSpPr>
          <p:spPr bwMode="auto">
            <a:xfrm>
              <a:off x="4006" y="3149"/>
              <a:ext cx="240"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p>
          </p:txBody>
        </p:sp>
        <p:sp>
          <p:nvSpPr>
            <p:cNvPr id="124953" name="Text Box 91"/>
            <p:cNvSpPr txBox="1">
              <a:spLocks noChangeArrowheads="1"/>
            </p:cNvSpPr>
            <p:nvPr/>
          </p:nvSpPr>
          <p:spPr bwMode="auto">
            <a:xfrm>
              <a:off x="4006" y="3465"/>
              <a:ext cx="240"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p>
          </p:txBody>
        </p:sp>
        <p:sp>
          <p:nvSpPr>
            <p:cNvPr id="124954" name="Line 92"/>
            <p:cNvSpPr>
              <a:spLocks noChangeShapeType="1"/>
            </p:cNvSpPr>
            <p:nvPr/>
          </p:nvSpPr>
          <p:spPr bwMode="auto">
            <a:xfrm>
              <a:off x="4063" y="3485"/>
              <a:ext cx="96" cy="0"/>
            </a:xfrm>
            <a:prstGeom prst="line">
              <a:avLst/>
            </a:prstGeom>
            <a:noFill/>
            <a:ln w="9525">
              <a:solidFill>
                <a:schemeClr val="tx1"/>
              </a:solidFill>
              <a:round/>
            </a:ln>
          </p:spPr>
          <p:txBody>
            <a:bodyPr/>
            <a:lstStyle/>
            <a:p>
              <a:endParaRPr lang="zh-CN" altLang="en-US"/>
            </a:p>
          </p:txBody>
        </p:sp>
        <p:sp>
          <p:nvSpPr>
            <p:cNvPr id="124955" name="Oval 93"/>
            <p:cNvSpPr>
              <a:spLocks noChangeArrowheads="1"/>
            </p:cNvSpPr>
            <p:nvPr/>
          </p:nvSpPr>
          <p:spPr bwMode="auto">
            <a:xfrm>
              <a:off x="4198" y="3533"/>
              <a:ext cx="48" cy="48"/>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4956" name="Line 94"/>
            <p:cNvSpPr>
              <a:spLocks noChangeShapeType="1"/>
            </p:cNvSpPr>
            <p:nvPr/>
          </p:nvSpPr>
          <p:spPr bwMode="auto">
            <a:xfrm>
              <a:off x="4198" y="3245"/>
              <a:ext cx="336" cy="0"/>
            </a:xfrm>
            <a:prstGeom prst="line">
              <a:avLst/>
            </a:prstGeom>
            <a:noFill/>
            <a:ln w="9525">
              <a:solidFill>
                <a:schemeClr val="tx1"/>
              </a:solidFill>
              <a:round/>
            </a:ln>
          </p:spPr>
          <p:txBody>
            <a:bodyPr/>
            <a:lstStyle/>
            <a:p>
              <a:endParaRPr lang="zh-CN" altLang="en-US"/>
            </a:p>
          </p:txBody>
        </p:sp>
        <p:sp>
          <p:nvSpPr>
            <p:cNvPr id="124957" name="Line 95"/>
            <p:cNvSpPr>
              <a:spLocks noChangeShapeType="1"/>
            </p:cNvSpPr>
            <p:nvPr/>
          </p:nvSpPr>
          <p:spPr bwMode="auto">
            <a:xfrm>
              <a:off x="4246" y="3533"/>
              <a:ext cx="144" cy="0"/>
            </a:xfrm>
            <a:prstGeom prst="line">
              <a:avLst/>
            </a:prstGeom>
            <a:noFill/>
            <a:ln w="9525">
              <a:solidFill>
                <a:schemeClr val="tx1"/>
              </a:solidFill>
              <a:round/>
            </a:ln>
          </p:spPr>
          <p:txBody>
            <a:bodyPr/>
            <a:lstStyle/>
            <a:p>
              <a:endParaRPr lang="zh-CN" altLang="en-US"/>
            </a:p>
          </p:txBody>
        </p:sp>
        <p:sp>
          <p:nvSpPr>
            <p:cNvPr id="124958" name="Line 96"/>
            <p:cNvSpPr>
              <a:spLocks noChangeShapeType="1"/>
            </p:cNvSpPr>
            <p:nvPr/>
          </p:nvSpPr>
          <p:spPr bwMode="auto">
            <a:xfrm flipV="1">
              <a:off x="4390" y="3005"/>
              <a:ext cx="0" cy="528"/>
            </a:xfrm>
            <a:prstGeom prst="line">
              <a:avLst/>
            </a:prstGeom>
            <a:noFill/>
            <a:ln w="9525">
              <a:solidFill>
                <a:schemeClr val="tx1"/>
              </a:solidFill>
              <a:round/>
            </a:ln>
          </p:spPr>
          <p:txBody>
            <a:bodyPr/>
            <a:lstStyle/>
            <a:p>
              <a:endParaRPr lang="zh-CN" altLang="en-US"/>
            </a:p>
          </p:txBody>
        </p:sp>
        <p:sp>
          <p:nvSpPr>
            <p:cNvPr id="124959" name="Line 97"/>
            <p:cNvSpPr>
              <a:spLocks noChangeShapeType="1"/>
            </p:cNvSpPr>
            <p:nvPr/>
          </p:nvSpPr>
          <p:spPr bwMode="auto">
            <a:xfrm flipH="1">
              <a:off x="3574" y="3005"/>
              <a:ext cx="816" cy="0"/>
            </a:xfrm>
            <a:prstGeom prst="line">
              <a:avLst/>
            </a:prstGeom>
            <a:noFill/>
            <a:ln w="9525">
              <a:solidFill>
                <a:schemeClr val="tx1"/>
              </a:solidFill>
              <a:round/>
            </a:ln>
          </p:spPr>
          <p:txBody>
            <a:bodyPr/>
            <a:lstStyle/>
            <a:p>
              <a:endParaRPr lang="zh-CN" altLang="en-US"/>
            </a:p>
          </p:txBody>
        </p:sp>
        <p:sp>
          <p:nvSpPr>
            <p:cNvPr id="124960" name="Line 98"/>
            <p:cNvSpPr>
              <a:spLocks noChangeShapeType="1"/>
            </p:cNvSpPr>
            <p:nvPr/>
          </p:nvSpPr>
          <p:spPr bwMode="auto">
            <a:xfrm>
              <a:off x="3574" y="3005"/>
              <a:ext cx="0" cy="240"/>
            </a:xfrm>
            <a:prstGeom prst="line">
              <a:avLst/>
            </a:prstGeom>
            <a:noFill/>
            <a:ln w="9525">
              <a:solidFill>
                <a:schemeClr val="tx1"/>
              </a:solidFill>
              <a:round/>
            </a:ln>
          </p:spPr>
          <p:txBody>
            <a:bodyPr/>
            <a:lstStyle/>
            <a:p>
              <a:endParaRPr lang="zh-CN" altLang="en-US"/>
            </a:p>
          </p:txBody>
        </p:sp>
        <p:sp>
          <p:nvSpPr>
            <p:cNvPr id="124961" name="Line 99"/>
            <p:cNvSpPr>
              <a:spLocks noChangeShapeType="1"/>
            </p:cNvSpPr>
            <p:nvPr/>
          </p:nvSpPr>
          <p:spPr bwMode="auto">
            <a:xfrm>
              <a:off x="3574" y="3245"/>
              <a:ext cx="144" cy="0"/>
            </a:xfrm>
            <a:prstGeom prst="line">
              <a:avLst/>
            </a:prstGeom>
            <a:noFill/>
            <a:ln w="9525">
              <a:solidFill>
                <a:schemeClr val="tx1"/>
              </a:solidFill>
              <a:round/>
            </a:ln>
          </p:spPr>
          <p:txBody>
            <a:bodyPr/>
            <a:lstStyle/>
            <a:p>
              <a:endParaRPr lang="zh-CN" altLang="en-US"/>
            </a:p>
          </p:txBody>
        </p:sp>
        <p:sp>
          <p:nvSpPr>
            <p:cNvPr id="124962" name="AutoShape 100"/>
            <p:cNvSpPr>
              <a:spLocks noChangeArrowheads="1"/>
            </p:cNvSpPr>
            <p:nvPr/>
          </p:nvSpPr>
          <p:spPr bwMode="auto">
            <a:xfrm rot="5400000">
              <a:off x="3694" y="3413"/>
              <a:ext cx="144" cy="96"/>
            </a:xfrm>
            <a:prstGeom prst="triangle">
              <a:avLst>
                <a:gd name="adj" fmla="val 50000"/>
              </a:avLst>
            </a:prstGeom>
            <a:noFill/>
            <a:ln w="9525">
              <a:solidFill>
                <a:schemeClr val="tx1"/>
              </a:solidFill>
              <a:miter lim="800000"/>
            </a:ln>
          </p:spPr>
          <p:txBody>
            <a:bodyPr rot="10800000" vert="eaVert"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4963" name="Line 180"/>
            <p:cNvSpPr>
              <a:spLocks noChangeShapeType="1"/>
            </p:cNvSpPr>
            <p:nvPr/>
          </p:nvSpPr>
          <p:spPr bwMode="black">
            <a:xfrm>
              <a:off x="2312" y="3453"/>
              <a:ext cx="362" cy="0"/>
            </a:xfrm>
            <a:prstGeom prst="line">
              <a:avLst/>
            </a:prstGeom>
            <a:noFill/>
            <a:ln w="28575">
              <a:solidFill>
                <a:srgbClr val="FF0000"/>
              </a:solidFill>
              <a:round/>
            </a:ln>
          </p:spPr>
          <p:txBody>
            <a:bodyPr>
              <a:spAutoFit/>
            </a:bodyPr>
            <a:lstStyle/>
            <a:p>
              <a:endParaRPr lang="zh-CN" altLang="en-US"/>
            </a:p>
          </p:txBody>
        </p:sp>
        <p:sp>
          <p:nvSpPr>
            <p:cNvPr id="124964" name="Oval 181"/>
            <p:cNvSpPr>
              <a:spLocks noChangeArrowheads="1"/>
            </p:cNvSpPr>
            <p:nvPr/>
          </p:nvSpPr>
          <p:spPr bwMode="black">
            <a:xfrm>
              <a:off x="2230" y="3289"/>
              <a:ext cx="164" cy="327"/>
            </a:xfrm>
            <a:prstGeom prst="ellipse">
              <a:avLst/>
            </a:prstGeom>
            <a:solidFill>
              <a:srgbClr val="000000"/>
            </a:solidFill>
            <a:ln w="9525" algn="ctr">
              <a:solidFill>
                <a:schemeClr val="tx1"/>
              </a:solidFill>
              <a:round/>
            </a:ln>
          </p:spPr>
          <p:txBody>
            <a:bodyPr wrap="none" anchor="ctr">
              <a:spAutoFit/>
            </a:bodyPr>
            <a:lstStyle/>
            <a:p>
              <a:endParaRPr lang="zh-CN" altLang="en-US"/>
            </a:p>
          </p:txBody>
        </p:sp>
        <p:grpSp>
          <p:nvGrpSpPr>
            <p:cNvPr id="124965" name="Group 182"/>
            <p:cNvGrpSpPr/>
            <p:nvPr/>
          </p:nvGrpSpPr>
          <p:grpSpPr bwMode="auto">
            <a:xfrm>
              <a:off x="3265" y="3289"/>
              <a:ext cx="444" cy="327"/>
              <a:chOff x="1876" y="3743"/>
              <a:chExt cx="444" cy="327"/>
            </a:xfrm>
          </p:grpSpPr>
          <p:sp>
            <p:nvSpPr>
              <p:cNvPr id="124972" name="Line 183"/>
              <p:cNvSpPr>
                <a:spLocks noChangeShapeType="1"/>
              </p:cNvSpPr>
              <p:nvPr/>
            </p:nvSpPr>
            <p:spPr bwMode="black">
              <a:xfrm>
                <a:off x="1958" y="3907"/>
                <a:ext cx="362" cy="0"/>
              </a:xfrm>
              <a:prstGeom prst="line">
                <a:avLst/>
              </a:prstGeom>
              <a:noFill/>
              <a:ln w="28575">
                <a:solidFill>
                  <a:srgbClr val="FF0066"/>
                </a:solidFill>
                <a:round/>
              </a:ln>
            </p:spPr>
            <p:txBody>
              <a:bodyPr>
                <a:spAutoFit/>
              </a:bodyPr>
              <a:lstStyle/>
              <a:p>
                <a:endParaRPr lang="zh-CN" altLang="en-US"/>
              </a:p>
            </p:txBody>
          </p:sp>
          <p:sp>
            <p:nvSpPr>
              <p:cNvPr id="124973" name="Oval 184"/>
              <p:cNvSpPr>
                <a:spLocks noChangeArrowheads="1"/>
              </p:cNvSpPr>
              <p:nvPr/>
            </p:nvSpPr>
            <p:spPr bwMode="black">
              <a:xfrm>
                <a:off x="1876" y="3743"/>
                <a:ext cx="164" cy="327"/>
              </a:xfrm>
              <a:prstGeom prst="ellipse">
                <a:avLst/>
              </a:prstGeom>
              <a:solidFill>
                <a:srgbClr val="000000"/>
              </a:solidFill>
              <a:ln w="9525" algn="ctr">
                <a:solidFill>
                  <a:schemeClr val="tx1"/>
                </a:solidFill>
                <a:round/>
              </a:ln>
            </p:spPr>
            <p:txBody>
              <a:bodyPr wrap="none" anchor="ctr">
                <a:spAutoFit/>
              </a:bodyPr>
              <a:lstStyle/>
              <a:p>
                <a:endParaRPr lang="zh-CN" altLang="en-US"/>
              </a:p>
            </p:txBody>
          </p:sp>
        </p:grpSp>
        <p:sp>
          <p:nvSpPr>
            <p:cNvPr id="124966" name="Line 185"/>
            <p:cNvSpPr>
              <a:spLocks noChangeShapeType="1"/>
            </p:cNvSpPr>
            <p:nvPr/>
          </p:nvSpPr>
          <p:spPr bwMode="black">
            <a:xfrm flipV="1">
              <a:off x="2456" y="2846"/>
              <a:ext cx="0" cy="376"/>
            </a:xfrm>
            <a:prstGeom prst="line">
              <a:avLst/>
            </a:prstGeom>
            <a:noFill/>
            <a:ln w="9525">
              <a:solidFill>
                <a:schemeClr val="tx1"/>
              </a:solidFill>
              <a:round/>
              <a:tailEnd type="triangle" w="med" len="med"/>
            </a:ln>
          </p:spPr>
          <p:txBody>
            <a:bodyPr>
              <a:spAutoFit/>
            </a:bodyPr>
            <a:lstStyle/>
            <a:p>
              <a:endParaRPr lang="zh-CN" altLang="en-US"/>
            </a:p>
          </p:txBody>
        </p:sp>
        <p:sp>
          <p:nvSpPr>
            <p:cNvPr id="124967" name="Line 186"/>
            <p:cNvSpPr>
              <a:spLocks noChangeShapeType="1"/>
            </p:cNvSpPr>
            <p:nvPr/>
          </p:nvSpPr>
          <p:spPr bwMode="black">
            <a:xfrm flipV="1">
              <a:off x="3490" y="2846"/>
              <a:ext cx="0" cy="376"/>
            </a:xfrm>
            <a:prstGeom prst="line">
              <a:avLst/>
            </a:prstGeom>
            <a:noFill/>
            <a:ln w="9525">
              <a:solidFill>
                <a:schemeClr val="tx1"/>
              </a:solidFill>
              <a:round/>
              <a:tailEnd type="triangle" w="med" len="med"/>
            </a:ln>
          </p:spPr>
          <p:txBody>
            <a:bodyPr>
              <a:spAutoFit/>
            </a:bodyPr>
            <a:lstStyle/>
            <a:p>
              <a:endParaRPr lang="zh-CN" altLang="en-US"/>
            </a:p>
          </p:txBody>
        </p:sp>
        <p:sp>
          <p:nvSpPr>
            <p:cNvPr id="124968" name="Line 187"/>
            <p:cNvSpPr>
              <a:spLocks noChangeShapeType="1"/>
            </p:cNvSpPr>
            <p:nvPr/>
          </p:nvSpPr>
          <p:spPr bwMode="black">
            <a:xfrm flipV="1">
              <a:off x="4534" y="2863"/>
              <a:ext cx="0" cy="376"/>
            </a:xfrm>
            <a:prstGeom prst="line">
              <a:avLst/>
            </a:prstGeom>
            <a:noFill/>
            <a:ln w="9525">
              <a:solidFill>
                <a:schemeClr val="tx1"/>
              </a:solidFill>
              <a:round/>
              <a:tailEnd type="triangle" w="med" len="med"/>
            </a:ln>
          </p:spPr>
          <p:txBody>
            <a:bodyPr>
              <a:spAutoFit/>
            </a:bodyPr>
            <a:lstStyle/>
            <a:p>
              <a:endParaRPr lang="zh-CN" altLang="en-US"/>
            </a:p>
          </p:txBody>
        </p:sp>
        <p:sp>
          <p:nvSpPr>
            <p:cNvPr id="124969" name="Text Box 90"/>
            <p:cNvSpPr txBox="1">
              <a:spLocks noChangeArrowheads="1"/>
            </p:cNvSpPr>
            <p:nvPr/>
          </p:nvSpPr>
          <p:spPr bwMode="auto">
            <a:xfrm>
              <a:off x="2420" y="2691"/>
              <a:ext cx="33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0</a:t>
              </a:r>
            </a:p>
          </p:txBody>
        </p:sp>
        <p:sp>
          <p:nvSpPr>
            <p:cNvPr id="124970" name="Text Box 90"/>
            <p:cNvSpPr txBox="1">
              <a:spLocks noChangeArrowheads="1"/>
            </p:cNvSpPr>
            <p:nvPr/>
          </p:nvSpPr>
          <p:spPr bwMode="auto">
            <a:xfrm>
              <a:off x="3474" y="2702"/>
              <a:ext cx="33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1</a:t>
              </a:r>
            </a:p>
          </p:txBody>
        </p:sp>
        <p:sp>
          <p:nvSpPr>
            <p:cNvPr id="124971" name="Text Box 90"/>
            <p:cNvSpPr txBox="1">
              <a:spLocks noChangeArrowheads="1"/>
            </p:cNvSpPr>
            <p:nvPr/>
          </p:nvSpPr>
          <p:spPr bwMode="auto">
            <a:xfrm>
              <a:off x="4519" y="2714"/>
              <a:ext cx="33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2</a:t>
              </a:r>
            </a:p>
          </p:txBody>
        </p:sp>
      </p:grpSp>
      <p:sp>
        <p:nvSpPr>
          <p:cNvPr id="104639" name="Text Box 191"/>
          <p:cNvSpPr txBox="1">
            <a:spLocks noChangeArrowheads="1"/>
          </p:cNvSpPr>
          <p:nvPr/>
        </p:nvSpPr>
        <p:spPr bwMode="black">
          <a:xfrm>
            <a:off x="2933700" y="5381625"/>
            <a:ext cx="5562600" cy="369888"/>
          </a:xfrm>
          <a:prstGeom prst="rect">
            <a:avLst/>
          </a:prstGeom>
          <a:noFill/>
          <a:ln w="9525" algn="ctr">
            <a:noFill/>
            <a:miter lim="800000"/>
          </a:ln>
        </p:spPr>
        <p:txBody>
          <a:bodyPr>
            <a:spAutoFit/>
          </a:bodyPr>
          <a:lstStyle/>
          <a:p>
            <a:r>
              <a:rPr lang="en-US" altLang="zh-CN" dirty="0"/>
              <a:t>3</a:t>
            </a:r>
            <a:r>
              <a:rPr lang="zh-CN" altLang="en-US" dirty="0"/>
              <a:t>位二进制（</a:t>
            </a:r>
            <a:r>
              <a:rPr lang="en-US" altLang="zh-CN" dirty="0"/>
              <a:t>M=8</a:t>
            </a:r>
            <a:r>
              <a:rPr lang="zh-CN" altLang="en-US" dirty="0"/>
              <a:t>）异步</a:t>
            </a:r>
            <a:r>
              <a:rPr lang="zh-CN" altLang="en-US" dirty="0">
                <a:solidFill>
                  <a:srgbClr val="CC0066"/>
                </a:solidFill>
              </a:rPr>
              <a:t>加法</a:t>
            </a:r>
            <a:r>
              <a:rPr lang="zh-CN" altLang="en-US" dirty="0"/>
              <a:t>计数器</a:t>
            </a:r>
            <a:endParaRPr lang="en-US" altLang="zh-CN" dirty="0"/>
          </a:p>
        </p:txBody>
      </p:sp>
      <p:sp>
        <p:nvSpPr>
          <p:cNvPr id="124935" name="Text Box 223"/>
          <p:cNvSpPr txBox="1">
            <a:spLocks noChangeArrowheads="1"/>
          </p:cNvSpPr>
          <p:nvPr/>
        </p:nvSpPr>
        <p:spPr bwMode="auto">
          <a:xfrm>
            <a:off x="1971676" y="1409700"/>
            <a:ext cx="8429625" cy="1593850"/>
          </a:xfrm>
          <a:prstGeom prst="rect">
            <a:avLst/>
          </a:prstGeom>
          <a:noFill/>
          <a:ln w="9525">
            <a:noFill/>
            <a:miter lim="800000"/>
          </a:ln>
        </p:spPr>
        <p:txBody>
          <a:bodyPr>
            <a:spAutoFit/>
          </a:bodyPr>
          <a:lstStyle/>
          <a:p>
            <a:pPr algn="just" eaLnBrk="0" hangingPunct="0"/>
            <a:r>
              <a:rPr lang="zh-CN" altLang="en-US" sz="2400" dirty="0">
                <a:solidFill>
                  <a:srgbClr val="CC3300"/>
                </a:solidFill>
                <a:latin typeface="Arial" panose="020B0604020202020204" pitchFamily="34" charset="0"/>
                <a:cs typeface="Arial" panose="020B0604020202020204" pitchFamily="34" charset="0"/>
              </a:rPr>
              <a:t>（</a:t>
            </a:r>
            <a:r>
              <a:rPr lang="en-US" altLang="en-US" sz="2400" dirty="0">
                <a:solidFill>
                  <a:srgbClr val="CC3300"/>
                </a:solidFill>
                <a:latin typeface="Arial" panose="020B0604020202020204" pitchFamily="34" charset="0"/>
                <a:cs typeface="Arial" panose="020B0604020202020204" pitchFamily="34" charset="0"/>
              </a:rPr>
              <a:t>4</a:t>
            </a:r>
            <a:r>
              <a:rPr lang="zh-CN" altLang="en-US" sz="2400" dirty="0">
                <a:solidFill>
                  <a:srgbClr val="CC3300"/>
                </a:solidFill>
                <a:latin typeface="Arial" panose="020B0604020202020204" pitchFamily="34" charset="0"/>
                <a:cs typeface="Arial" panose="020B0604020202020204" pitchFamily="34" charset="0"/>
              </a:rPr>
              <a:t>）画出电路图</a:t>
            </a:r>
            <a:endParaRPr lang="en-US" altLang="zh-CN" sz="2400" dirty="0">
              <a:solidFill>
                <a:srgbClr val="CC3300"/>
              </a:solidFill>
              <a:latin typeface="Arial" panose="020B0604020202020204" pitchFamily="34" charset="0"/>
              <a:cs typeface="Arial" panose="020B0604020202020204" pitchFamily="34" charset="0"/>
            </a:endParaRPr>
          </a:p>
          <a:p>
            <a:pPr algn="just" eaLnBrk="0" hangingPunct="0">
              <a:lnSpc>
                <a:spcPct val="110000"/>
              </a:lnSpc>
            </a:pPr>
            <a:r>
              <a:rPr lang="zh-CN" altLang="en-US" dirty="0"/>
              <a:t>因为假定</a:t>
            </a:r>
            <a:r>
              <a:rPr lang="en-US" altLang="zh-CN" dirty="0"/>
              <a:t>D</a:t>
            </a:r>
            <a:r>
              <a:rPr lang="zh-CN" altLang="en-US" dirty="0"/>
              <a:t>触发器</a:t>
            </a:r>
            <a:r>
              <a:rPr lang="en-US" altLang="zh-CN" dirty="0"/>
              <a:t>CP</a:t>
            </a:r>
            <a:r>
              <a:rPr lang="zh-CN" altLang="en-US" dirty="0">
                <a:solidFill>
                  <a:srgbClr val="CC0066"/>
                </a:solidFill>
              </a:rPr>
              <a:t>上升沿</a:t>
            </a:r>
            <a:r>
              <a:rPr lang="zh-CN" altLang="en-US" dirty="0"/>
              <a:t>触发，而在驱动方程中</a:t>
            </a:r>
            <a:r>
              <a:rPr lang="en-US" altLang="zh-CN" dirty="0"/>
              <a:t>FF</a:t>
            </a:r>
            <a:r>
              <a:rPr lang="en-US" altLang="zh-CN" baseline="-25000" dirty="0"/>
              <a:t>1</a:t>
            </a:r>
            <a:r>
              <a:rPr lang="zh-CN" altLang="en-US" dirty="0"/>
              <a:t>、</a:t>
            </a:r>
            <a:r>
              <a:rPr lang="en-US" altLang="zh-CN" dirty="0"/>
              <a:t>FF</a:t>
            </a:r>
            <a:r>
              <a:rPr lang="en-US" altLang="zh-CN" baseline="-25000" dirty="0"/>
              <a:t>2</a:t>
            </a:r>
            <a:r>
              <a:rPr lang="zh-CN" altLang="en-US" dirty="0"/>
              <a:t>分别是在</a:t>
            </a:r>
            <a:r>
              <a:rPr lang="en-US" altLang="zh-CN" dirty="0"/>
              <a:t>Q</a:t>
            </a:r>
            <a:r>
              <a:rPr lang="en-US" altLang="zh-CN" baseline="-25000" dirty="0"/>
              <a:t>0</a:t>
            </a:r>
            <a:r>
              <a:rPr lang="zh-CN" altLang="en-US" dirty="0"/>
              <a:t>的下降沿和</a:t>
            </a:r>
            <a:r>
              <a:rPr lang="en-US" altLang="zh-CN" dirty="0"/>
              <a:t>Q</a:t>
            </a:r>
            <a:r>
              <a:rPr lang="en-US" altLang="zh-CN" baseline="-25000" dirty="0"/>
              <a:t>1</a:t>
            </a:r>
            <a:r>
              <a:rPr lang="zh-CN" altLang="en-US" dirty="0"/>
              <a:t>的下降沿翻转，也即在</a:t>
            </a:r>
            <a:r>
              <a:rPr lang="en-US" altLang="zh-CN" dirty="0"/>
              <a:t>/Q</a:t>
            </a:r>
            <a:r>
              <a:rPr lang="en-US" altLang="zh-CN" baseline="-25000" dirty="0"/>
              <a:t>0</a:t>
            </a:r>
            <a:r>
              <a:rPr lang="zh-CN" altLang="en-US" dirty="0"/>
              <a:t>的上升沿和</a:t>
            </a:r>
            <a:r>
              <a:rPr lang="en-US" altLang="zh-CN" dirty="0"/>
              <a:t>/Q</a:t>
            </a:r>
            <a:r>
              <a:rPr lang="en-US" altLang="zh-CN" baseline="-25000" dirty="0"/>
              <a:t>1</a:t>
            </a:r>
            <a:r>
              <a:rPr lang="zh-CN" altLang="en-US" dirty="0"/>
              <a:t>的上升沿翻转。故分别将</a:t>
            </a:r>
            <a:r>
              <a:rPr lang="en-US" altLang="zh-CN" dirty="0">
                <a:solidFill>
                  <a:srgbClr val="CC0099"/>
                </a:solidFill>
              </a:rPr>
              <a:t>/Q</a:t>
            </a:r>
            <a:r>
              <a:rPr lang="en-US" altLang="zh-CN" baseline="-25000" dirty="0">
                <a:solidFill>
                  <a:srgbClr val="CC0099"/>
                </a:solidFill>
              </a:rPr>
              <a:t>0</a:t>
            </a:r>
            <a:r>
              <a:rPr lang="zh-CN" altLang="en-US" dirty="0"/>
              <a:t>和</a:t>
            </a:r>
            <a:r>
              <a:rPr lang="en-US" altLang="zh-CN" dirty="0">
                <a:solidFill>
                  <a:srgbClr val="CC0099"/>
                </a:solidFill>
              </a:rPr>
              <a:t>/Q</a:t>
            </a:r>
            <a:r>
              <a:rPr lang="en-US" altLang="zh-CN" baseline="-25000" dirty="0">
                <a:solidFill>
                  <a:srgbClr val="CC0099"/>
                </a:solidFill>
              </a:rPr>
              <a:t>1</a:t>
            </a:r>
            <a:r>
              <a:rPr lang="zh-CN" altLang="en-US" dirty="0"/>
              <a:t>作为</a:t>
            </a:r>
            <a:r>
              <a:rPr lang="en-US" altLang="zh-CN" dirty="0"/>
              <a:t>FF</a:t>
            </a:r>
            <a:r>
              <a:rPr lang="en-US" altLang="zh-CN" baseline="-25000" dirty="0"/>
              <a:t>1</a:t>
            </a:r>
            <a:r>
              <a:rPr lang="zh-CN" altLang="en-US" dirty="0"/>
              <a:t>、</a:t>
            </a:r>
            <a:r>
              <a:rPr lang="en-US" altLang="zh-CN" dirty="0"/>
              <a:t>FF</a:t>
            </a:r>
            <a:r>
              <a:rPr lang="en-US" altLang="zh-CN" baseline="-25000" dirty="0"/>
              <a:t>2</a:t>
            </a:r>
            <a:r>
              <a:rPr lang="zh-CN" altLang="en-US" dirty="0"/>
              <a:t>的时钟信号，由此画出电路图。</a:t>
            </a:r>
            <a:endParaRPr lang="zh-CN" altLang="en-US" dirty="0">
              <a:solidFill>
                <a:srgbClr val="CC3300"/>
              </a:solidFill>
              <a:latin typeface="Arial" panose="020B0604020202020204" pitchFamily="34" charset="0"/>
              <a:cs typeface="Arial" panose="020B0604020202020204" pitchFamily="34" charset="0"/>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4639"/>
                                        </p:tgtEl>
                                        <p:attrNameLst>
                                          <p:attrName>style.visibility</p:attrName>
                                        </p:attrNameLst>
                                      </p:cBhvr>
                                      <p:to>
                                        <p:strVal val="visible"/>
                                      </p:to>
                                    </p:set>
                                    <p:anim calcmode="lin" valueType="num">
                                      <p:cBhvr additive="base">
                                        <p:cTn id="12" dur="500" fill="hold"/>
                                        <p:tgtEl>
                                          <p:spTgt spid="104639"/>
                                        </p:tgtEl>
                                        <p:attrNameLst>
                                          <p:attrName>ppt_x</p:attrName>
                                        </p:attrNameLst>
                                      </p:cBhvr>
                                      <p:tavLst>
                                        <p:tav tm="0">
                                          <p:val>
                                            <p:strVal val="1+#ppt_w/2"/>
                                          </p:val>
                                        </p:tav>
                                        <p:tav tm="100000">
                                          <p:val>
                                            <p:strVal val="#ppt_x"/>
                                          </p:val>
                                        </p:tav>
                                      </p:tavLst>
                                    </p:anim>
                                    <p:anim calcmode="lin" valueType="num">
                                      <p:cBhvr additive="base">
                                        <p:cTn id="13" dur="500" fill="hold"/>
                                        <p:tgtEl>
                                          <p:spTgt spid="1046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639"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2470519" y="523038"/>
            <a:ext cx="7250963" cy="609600"/>
          </a:xfrm>
        </p:spPr>
        <p:txBody>
          <a:bodyPr>
            <a:normAutofit fontScale="90000"/>
          </a:bodyPr>
          <a:lstStyle/>
          <a:p>
            <a:pPr algn="ctr"/>
            <a:r>
              <a:rPr lang="en-US" altLang="zh-CN" dirty="0" smtClean="0">
                <a:solidFill>
                  <a:srgbClr val="FFCC00"/>
                </a:solidFill>
                <a:latin typeface="Arial" panose="020B0604020202020204" pitchFamily="34" charset="0"/>
                <a:ea typeface="黑体" panose="02010600030101010101" pitchFamily="49" charset="-122"/>
              </a:rPr>
              <a:t>9.1.2  </a:t>
            </a:r>
            <a:r>
              <a:rPr lang="zh-CN" altLang="en-US" dirty="0" smtClean="0">
                <a:solidFill>
                  <a:srgbClr val="FFCC00"/>
                </a:solidFill>
                <a:latin typeface="Arial" panose="020B0604020202020204" pitchFamily="34" charset="0"/>
                <a:ea typeface="黑体" panose="02010600030101010101" pitchFamily="49" charset="-122"/>
              </a:rPr>
              <a:t>时序逻辑电路的分析方法</a:t>
            </a:r>
          </a:p>
        </p:txBody>
      </p:sp>
      <p:sp>
        <p:nvSpPr>
          <p:cNvPr id="58371" name="Rectangle 3"/>
          <p:cNvSpPr>
            <a:spLocks noGrp="1" noChangeArrowheads="1"/>
          </p:cNvSpPr>
          <p:nvPr>
            <p:ph idx="1"/>
          </p:nvPr>
        </p:nvSpPr>
        <p:spPr>
          <a:xfrm>
            <a:off x="984166" y="3029677"/>
            <a:ext cx="10181139" cy="3479800"/>
          </a:xfrm>
          <a:solidFill>
            <a:srgbClr val="FFCCFF"/>
          </a:solidFill>
          <a:effectLst>
            <a:outerShdw blurRad="50800" dist="38100" dir="2700000" algn="tl" rotWithShape="0">
              <a:prstClr val="black">
                <a:alpha val="40000"/>
              </a:prstClr>
            </a:outerShdw>
          </a:effectLst>
        </p:spPr>
        <p:txBody>
          <a:bodyPr/>
          <a:lstStyle/>
          <a:p>
            <a:pPr marL="457200" lvl="1" indent="-457200" fontAlgn="base">
              <a:lnSpc>
                <a:spcPct val="100000"/>
              </a:lnSpc>
              <a:spcBef>
                <a:spcPct val="0"/>
              </a:spcBef>
              <a:spcAft>
                <a:spcPct val="0"/>
              </a:spcAft>
              <a:buClr>
                <a:srgbClr val="003399"/>
              </a:buClr>
              <a:buFont typeface="Wingdings" panose="05000000000000000000" pitchFamily="2" charset="2"/>
              <a:buChar char="v"/>
            </a:pPr>
            <a:r>
              <a:rPr lang="zh-CN" altLang="en-US" b="1" dirty="0">
                <a:solidFill>
                  <a:srgbClr val="FF0000"/>
                </a:solidFill>
                <a:latin typeface="宋体" panose="02010600030101010101" pitchFamily="2" charset="-122"/>
                <a:ea typeface="楷体_GB2312" panose="02010609030101010101" charset="-122"/>
              </a:rPr>
              <a:t>时序逻辑电路的分析方法</a:t>
            </a:r>
            <a:endParaRPr lang="en-US" altLang="zh-CN" b="1" dirty="0">
              <a:solidFill>
                <a:srgbClr val="FF0000"/>
              </a:solidFill>
              <a:latin typeface="宋体" panose="02010600030101010101" pitchFamily="2" charset="-122"/>
              <a:ea typeface="楷体_GB2312" panose="02010609030101010101" charset="-122"/>
            </a:endParaRPr>
          </a:p>
          <a:p>
            <a:pPr lvl="1" algn="just">
              <a:lnSpc>
                <a:spcPct val="150000"/>
              </a:lnSpc>
              <a:spcBef>
                <a:spcPct val="5000"/>
              </a:spcBef>
              <a:buSzPct val="90000"/>
              <a:buFont typeface="Wingdings" panose="05000000000000000000" pitchFamily="2" charset="2"/>
              <a:buChar char="u"/>
            </a:pPr>
            <a:r>
              <a:rPr lang="zh-CN" altLang="en-US" sz="2000" dirty="0">
                <a:latin typeface="宋体" panose="02010600030101010101" pitchFamily="2" charset="-122"/>
                <a:ea typeface="楷体_GB2312" panose="02010609030101010101" charset="-122"/>
              </a:rPr>
              <a:t>根据电路结构，写出</a:t>
            </a:r>
            <a:r>
              <a:rPr lang="zh-CN" altLang="en-US" sz="2000" dirty="0">
                <a:solidFill>
                  <a:srgbClr val="CC3300"/>
                </a:solidFill>
                <a:latin typeface="宋体" panose="02010600030101010101" pitchFamily="2" charset="-122"/>
                <a:ea typeface="楷体_GB2312" panose="02010609030101010101" charset="-122"/>
              </a:rPr>
              <a:t>方程式</a:t>
            </a:r>
            <a:r>
              <a:rPr lang="en-US" altLang="zh-CN" sz="2000" dirty="0">
                <a:latin typeface="宋体" panose="02010600030101010101" pitchFamily="2" charset="-122"/>
                <a:ea typeface="楷体_GB2312" panose="02010609030101010101" charset="-122"/>
              </a:rPr>
              <a:t>——</a:t>
            </a:r>
            <a:r>
              <a:rPr lang="zh-CN" altLang="en-US" sz="2000" dirty="0">
                <a:latin typeface="宋体" panose="02010600030101010101" pitchFamily="2" charset="-122"/>
                <a:ea typeface="楷体_GB2312" panose="02010609030101010101" charset="-122"/>
              </a:rPr>
              <a:t>时钟方程（异步时序电路）、输出方程、驱动方程和状态方程（将驱动方程代入触发器的特性方程得到）。</a:t>
            </a:r>
          </a:p>
          <a:p>
            <a:pPr lvl="1" algn="just">
              <a:lnSpc>
                <a:spcPct val="150000"/>
              </a:lnSpc>
              <a:spcBef>
                <a:spcPct val="5000"/>
              </a:spcBef>
              <a:buSzPct val="90000"/>
              <a:buFont typeface="Wingdings" panose="05000000000000000000" pitchFamily="2" charset="2"/>
              <a:buChar char="u"/>
            </a:pPr>
            <a:r>
              <a:rPr lang="zh-CN" altLang="en-US" sz="2000" dirty="0">
                <a:latin typeface="宋体" panose="02010600030101010101" pitchFamily="2" charset="-122"/>
                <a:ea typeface="楷体_GB2312" panose="02010609030101010101" charset="-122"/>
              </a:rPr>
              <a:t>将输入变量和触发器初态的各种取值组合（按</a:t>
            </a:r>
            <a:r>
              <a:rPr lang="zh-CN" altLang="en-US" sz="2000" dirty="0">
                <a:solidFill>
                  <a:srgbClr val="CC0066"/>
                </a:solidFill>
                <a:latin typeface="宋体" panose="02010600030101010101" pitchFamily="2" charset="-122"/>
                <a:ea typeface="楷体_GB2312" panose="02010609030101010101" charset="-122"/>
              </a:rPr>
              <a:t>从小到大</a:t>
            </a:r>
            <a:r>
              <a:rPr lang="zh-CN" altLang="en-US" sz="2000" dirty="0">
                <a:latin typeface="宋体" panose="02010600030101010101" pitchFamily="2" charset="-122"/>
                <a:ea typeface="楷体_GB2312" panose="02010609030101010101" charset="-122"/>
              </a:rPr>
              <a:t>的顺序），代入状态方程和输出方程，计算出各级触发器的</a:t>
            </a:r>
            <a:r>
              <a:rPr lang="zh-CN" altLang="en-US" sz="2000" dirty="0">
                <a:solidFill>
                  <a:srgbClr val="CC0066"/>
                </a:solidFill>
                <a:latin typeface="宋体" panose="02010600030101010101" pitchFamily="2" charset="-122"/>
                <a:ea typeface="楷体_GB2312" panose="02010609030101010101" charset="-122"/>
              </a:rPr>
              <a:t>次态</a:t>
            </a:r>
            <a:r>
              <a:rPr lang="zh-CN" altLang="en-US" sz="2000" dirty="0">
                <a:latin typeface="宋体" panose="02010600030101010101" pitchFamily="2" charset="-122"/>
                <a:ea typeface="楷体_GB2312" panose="02010609030101010101" charset="-122"/>
              </a:rPr>
              <a:t>值和电路的</a:t>
            </a:r>
            <a:r>
              <a:rPr lang="zh-CN" altLang="en-US" sz="2000" dirty="0">
                <a:solidFill>
                  <a:srgbClr val="CC0066"/>
                </a:solidFill>
                <a:latin typeface="宋体" panose="02010600030101010101" pitchFamily="2" charset="-122"/>
                <a:ea typeface="楷体_GB2312" panose="02010609030101010101" charset="-122"/>
              </a:rPr>
              <a:t>输出</a:t>
            </a:r>
            <a:r>
              <a:rPr lang="zh-CN" altLang="en-US" sz="2000" dirty="0">
                <a:latin typeface="宋体" panose="02010600030101010101" pitchFamily="2" charset="-122"/>
                <a:ea typeface="楷体_GB2312" panose="02010609030101010101" charset="-122"/>
              </a:rPr>
              <a:t>值，得到</a:t>
            </a:r>
            <a:r>
              <a:rPr lang="zh-CN" altLang="en-US" sz="2000" dirty="0">
                <a:solidFill>
                  <a:srgbClr val="CC3300"/>
                </a:solidFill>
                <a:latin typeface="宋体" panose="02010600030101010101" pitchFamily="2" charset="-122"/>
                <a:ea typeface="楷体_GB2312" panose="02010609030101010101" charset="-122"/>
              </a:rPr>
              <a:t>状态转换表</a:t>
            </a:r>
            <a:r>
              <a:rPr lang="zh-CN" altLang="en-US" sz="2000" dirty="0">
                <a:latin typeface="宋体" panose="02010600030101010101" pitchFamily="2" charset="-122"/>
                <a:ea typeface="楷体_GB2312" panose="02010609030101010101" charset="-122"/>
              </a:rPr>
              <a:t>。</a:t>
            </a:r>
          </a:p>
          <a:p>
            <a:pPr lvl="1" algn="just">
              <a:lnSpc>
                <a:spcPct val="150000"/>
              </a:lnSpc>
              <a:spcBef>
                <a:spcPct val="5000"/>
              </a:spcBef>
              <a:buSzPct val="90000"/>
              <a:buFont typeface="Wingdings" panose="05000000000000000000" pitchFamily="2" charset="2"/>
              <a:buChar char="u"/>
            </a:pPr>
            <a:r>
              <a:rPr lang="zh-CN" altLang="en-US" sz="2000" dirty="0">
                <a:latin typeface="宋体" panose="02010600030101010101" pitchFamily="2" charset="-122"/>
                <a:ea typeface="楷体_GB2312" panose="02010609030101010101" charset="-122"/>
              </a:rPr>
              <a:t>根据状态转换表，画</a:t>
            </a:r>
            <a:r>
              <a:rPr lang="zh-CN" altLang="en-US" sz="2000" dirty="0">
                <a:solidFill>
                  <a:srgbClr val="CC3300"/>
                </a:solidFill>
                <a:latin typeface="宋体" panose="02010600030101010101" pitchFamily="2" charset="-122"/>
                <a:ea typeface="楷体_GB2312" panose="02010609030101010101" charset="-122"/>
              </a:rPr>
              <a:t>状态转换图</a:t>
            </a:r>
            <a:r>
              <a:rPr lang="zh-CN" altLang="en-US" sz="2000" dirty="0">
                <a:latin typeface="宋体" panose="02010600030101010101" pitchFamily="2" charset="-122"/>
                <a:ea typeface="楷体_GB2312" panose="02010609030101010101" charset="-122"/>
              </a:rPr>
              <a:t>或</a:t>
            </a:r>
            <a:r>
              <a:rPr lang="zh-CN" altLang="en-US" sz="2000" dirty="0">
                <a:solidFill>
                  <a:srgbClr val="CC3300"/>
                </a:solidFill>
                <a:latin typeface="宋体" panose="02010600030101010101" pitchFamily="2" charset="-122"/>
                <a:ea typeface="楷体_GB2312" panose="02010609030101010101" charset="-122"/>
              </a:rPr>
              <a:t>时序图</a:t>
            </a:r>
            <a:r>
              <a:rPr lang="zh-CN" altLang="en-US" sz="2000" dirty="0">
                <a:latin typeface="宋体" panose="02010600030101010101" pitchFamily="2" charset="-122"/>
                <a:ea typeface="楷体_GB2312" panose="02010609030101010101" charset="-122"/>
              </a:rPr>
              <a:t>。</a:t>
            </a:r>
          </a:p>
          <a:p>
            <a:pPr lvl="1" algn="just">
              <a:lnSpc>
                <a:spcPct val="150000"/>
              </a:lnSpc>
              <a:spcBef>
                <a:spcPct val="5000"/>
              </a:spcBef>
              <a:buSzPct val="90000"/>
              <a:buFont typeface="Wingdings" panose="05000000000000000000" pitchFamily="2" charset="2"/>
              <a:buChar char="u"/>
            </a:pPr>
            <a:r>
              <a:rPr lang="zh-CN" altLang="en-US" sz="2000" dirty="0">
                <a:latin typeface="宋体" panose="02010600030101010101" pitchFamily="2" charset="-122"/>
                <a:ea typeface="楷体_GB2312" panose="02010609030101010101" charset="-122"/>
              </a:rPr>
              <a:t>根据状态转换图和时序图，说明电路的</a:t>
            </a:r>
            <a:r>
              <a:rPr lang="zh-CN" altLang="en-US" sz="2000" dirty="0">
                <a:solidFill>
                  <a:srgbClr val="CC3300"/>
                </a:solidFill>
                <a:latin typeface="宋体" panose="02010600030101010101" pitchFamily="2" charset="-122"/>
                <a:ea typeface="楷体_GB2312" panose="02010609030101010101" charset="-122"/>
              </a:rPr>
              <a:t>逻辑功能</a:t>
            </a:r>
            <a:r>
              <a:rPr lang="zh-CN" altLang="en-US" sz="2000" dirty="0">
                <a:latin typeface="宋体" panose="02010600030101010101" pitchFamily="2" charset="-122"/>
                <a:ea typeface="楷体_GB2312" panose="02010609030101010101" charset="-122"/>
              </a:rPr>
              <a:t>。</a:t>
            </a:r>
          </a:p>
        </p:txBody>
      </p:sp>
      <p:sp>
        <p:nvSpPr>
          <p:cNvPr id="5" name="Rectangle 3"/>
          <p:cNvSpPr>
            <a:spLocks noChangeArrowheads="1"/>
          </p:cNvSpPr>
          <p:nvPr/>
        </p:nvSpPr>
        <p:spPr bwMode="auto">
          <a:xfrm>
            <a:off x="984166" y="1383435"/>
            <a:ext cx="10309475" cy="1607428"/>
          </a:xfrm>
          <a:prstGeom prst="rect">
            <a:avLst/>
          </a:prstGeom>
          <a:noFill/>
          <a:ln w="19050">
            <a:noFill/>
            <a:miter lim="800000"/>
          </a:ln>
        </p:spPr>
        <p:txBody>
          <a:bodyPr wrap="square">
            <a:spAutoFit/>
          </a:bodyPr>
          <a:lstStyle/>
          <a:p>
            <a:pPr lvl="1" indent="-457200" algn="l">
              <a:lnSpc>
                <a:spcPct val="150000"/>
              </a:lnSpc>
              <a:spcBef>
                <a:spcPct val="0"/>
              </a:spcBef>
              <a:buClr>
                <a:srgbClr val="003399"/>
              </a:buClr>
              <a:buFont typeface="Wingdings" panose="05000000000000000000" pitchFamily="2" charset="2"/>
              <a:buChar char="v"/>
            </a:pPr>
            <a:r>
              <a:rPr lang="zh-CN" altLang="en-US" sz="2400" dirty="0">
                <a:solidFill>
                  <a:srgbClr val="FF0000"/>
                </a:solidFill>
                <a:latin typeface="宋体" panose="02010600030101010101" pitchFamily="2" charset="-122"/>
                <a:ea typeface="楷体_GB2312" panose="02010609030101010101" charset="-122"/>
              </a:rPr>
              <a:t>时序逻辑电路的</a:t>
            </a:r>
            <a:r>
              <a:rPr lang="zh-CN" altLang="en-US" sz="2400" dirty="0" smtClean="0">
                <a:solidFill>
                  <a:srgbClr val="FF0000"/>
                </a:solidFill>
                <a:latin typeface="宋体" panose="02010600030101010101" pitchFamily="2" charset="-122"/>
                <a:ea typeface="楷体_GB2312" panose="02010609030101010101" charset="-122"/>
              </a:rPr>
              <a:t>分析</a:t>
            </a:r>
            <a:endParaRPr kumimoji="1" lang="en-US" altLang="zh-CN" sz="2400" dirty="0">
              <a:solidFill>
                <a:srgbClr val="FF0000"/>
              </a:solidFill>
              <a:ea typeface="楷体_GB2312" panose="02010609030101010101" charset="-122"/>
            </a:endParaRPr>
          </a:p>
          <a:p>
            <a:pPr marL="0" lvl="1" algn="l">
              <a:lnSpc>
                <a:spcPct val="150000"/>
              </a:lnSpc>
              <a:spcBef>
                <a:spcPct val="0"/>
              </a:spcBef>
              <a:buClr>
                <a:srgbClr val="003399"/>
              </a:buClr>
            </a:pPr>
            <a:r>
              <a:rPr kumimoji="1" lang="en-US" altLang="zh-CN" sz="2400" dirty="0">
                <a:solidFill>
                  <a:srgbClr val="FF0000"/>
                </a:solidFill>
                <a:ea typeface="楷体_GB2312" panose="02010609030101010101" charset="-122"/>
              </a:rPr>
              <a:t> </a:t>
            </a:r>
            <a:r>
              <a:rPr kumimoji="1" lang="en-US" altLang="zh-CN" sz="2400" dirty="0" smtClean="0">
                <a:solidFill>
                  <a:srgbClr val="FF0000"/>
                </a:solidFill>
                <a:ea typeface="楷体_GB2312" panose="02010609030101010101" charset="-122"/>
              </a:rPr>
              <a:t>     </a:t>
            </a:r>
            <a:r>
              <a:rPr kumimoji="1" lang="zh-CN" altLang="en-US" dirty="0" smtClean="0">
                <a:ea typeface="楷体_GB2312" panose="02010609030101010101" charset="-122"/>
              </a:rPr>
              <a:t>找出</a:t>
            </a:r>
            <a:r>
              <a:rPr kumimoji="1" lang="zh-CN" altLang="en-US" dirty="0">
                <a:ea typeface="楷体_GB2312" panose="02010609030101010101" charset="-122"/>
              </a:rPr>
              <a:t>给定电路的逻辑功能，即找出在输入信号和时钟信号作用下的电路状态和输出信号的变化规律。</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1">
                                            <p:bg/>
                                          </p:spTgt>
                                        </p:tgtEl>
                                        <p:attrNameLst>
                                          <p:attrName>style.visibility</p:attrName>
                                        </p:attrNameLst>
                                      </p:cBhvr>
                                      <p:to>
                                        <p:strVal val="visible"/>
                                      </p:to>
                                    </p:set>
                                    <p:anim calcmode="lin" valueType="num">
                                      <p:cBhvr additive="base">
                                        <p:cTn id="7" dur="500" fill="hold"/>
                                        <p:tgtEl>
                                          <p:spTgt spid="58371">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58371">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371">
                                            <p:txEl>
                                              <p:pRg st="0" end="0"/>
                                            </p:txEl>
                                          </p:spTgt>
                                        </p:tgtEl>
                                        <p:attrNameLst>
                                          <p:attrName>style.visibility</p:attrName>
                                        </p:attrNameLst>
                                      </p:cBhvr>
                                      <p:to>
                                        <p:strVal val="visible"/>
                                      </p:to>
                                    </p:set>
                                    <p:anim calcmode="lin" valueType="num">
                                      <p:cBhvr additive="base">
                                        <p:cTn id="13" dur="500" fill="hold"/>
                                        <p:tgtEl>
                                          <p:spTgt spid="5837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8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8371">
                                            <p:txEl>
                                              <p:pRg st="1" end="1"/>
                                            </p:txEl>
                                          </p:spTgt>
                                        </p:tgtEl>
                                        <p:attrNameLst>
                                          <p:attrName>style.visibility</p:attrName>
                                        </p:attrNameLst>
                                      </p:cBhvr>
                                      <p:to>
                                        <p:strVal val="visible"/>
                                      </p:to>
                                    </p:set>
                                    <p:anim calcmode="lin" valueType="num">
                                      <p:cBhvr additive="base">
                                        <p:cTn id="19" dur="500" fill="hold"/>
                                        <p:tgtEl>
                                          <p:spTgt spid="5837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8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8371">
                                            <p:txEl>
                                              <p:pRg st="2" end="2"/>
                                            </p:txEl>
                                          </p:spTgt>
                                        </p:tgtEl>
                                        <p:attrNameLst>
                                          <p:attrName>style.visibility</p:attrName>
                                        </p:attrNameLst>
                                      </p:cBhvr>
                                      <p:to>
                                        <p:strVal val="visible"/>
                                      </p:to>
                                    </p:set>
                                    <p:anim calcmode="lin" valueType="num">
                                      <p:cBhvr additive="base">
                                        <p:cTn id="25" dur="500" fill="hold"/>
                                        <p:tgtEl>
                                          <p:spTgt spid="5837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83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8371">
                                            <p:txEl>
                                              <p:pRg st="3" end="3"/>
                                            </p:txEl>
                                          </p:spTgt>
                                        </p:tgtEl>
                                        <p:attrNameLst>
                                          <p:attrName>style.visibility</p:attrName>
                                        </p:attrNameLst>
                                      </p:cBhvr>
                                      <p:to>
                                        <p:strVal val="visible"/>
                                      </p:to>
                                    </p:set>
                                    <p:anim calcmode="lin" valueType="num">
                                      <p:cBhvr additive="base">
                                        <p:cTn id="31" dur="500" fill="hold"/>
                                        <p:tgtEl>
                                          <p:spTgt spid="5837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3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8371">
                                            <p:txEl>
                                              <p:pRg st="4" end="4"/>
                                            </p:txEl>
                                          </p:spTgt>
                                        </p:tgtEl>
                                        <p:attrNameLst>
                                          <p:attrName>style.visibility</p:attrName>
                                        </p:attrNameLst>
                                      </p:cBhvr>
                                      <p:to>
                                        <p:strVal val="visible"/>
                                      </p:to>
                                    </p:set>
                                    <p:anim calcmode="lin" valueType="num">
                                      <p:cBhvr additive="base">
                                        <p:cTn id="37" dur="500" fill="hold"/>
                                        <p:tgtEl>
                                          <p:spTgt spid="58371">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837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bldLvl="2" animBg="1"/>
    </p:bld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5" name="Rectangle 2"/>
          <p:cNvSpPr>
            <a:spLocks noGrp="1" noChangeArrowheads="1"/>
          </p:cNvSpPr>
          <p:nvPr>
            <p:ph type="title" idx="4294967295"/>
          </p:nvPr>
        </p:nvSpPr>
        <p:spPr>
          <a:xfrm>
            <a:off x="2149642" y="455615"/>
            <a:ext cx="85344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异步二进制加法计数器的实际时序图</a:t>
            </a:r>
            <a:endParaRPr lang="en-US" altLang="zh-CN" dirty="0" smtClean="0">
              <a:solidFill>
                <a:srgbClr val="FFCC00"/>
              </a:solidFill>
              <a:latin typeface="Arial" panose="020B0604020202020204" pitchFamily="34" charset="0"/>
              <a:ea typeface="黑体" panose="02010600030101010101" pitchFamily="49" charset="-122"/>
            </a:endParaRPr>
          </a:p>
        </p:txBody>
      </p:sp>
      <p:sp>
        <p:nvSpPr>
          <p:cNvPr id="105" name="Rectangle 3"/>
          <p:cNvSpPr>
            <a:spLocks noChangeArrowheads="1"/>
          </p:cNvSpPr>
          <p:nvPr/>
        </p:nvSpPr>
        <p:spPr bwMode="auto">
          <a:xfrm>
            <a:off x="1949450" y="4649788"/>
            <a:ext cx="8299450" cy="1770062"/>
          </a:xfrm>
          <a:prstGeom prst="rect">
            <a:avLst/>
          </a:prstGeom>
          <a:solidFill>
            <a:srgbClr val="ECEA8E"/>
          </a:solidFill>
          <a:ln w="9525">
            <a:noFill/>
            <a:miter lim="800000"/>
          </a:ln>
          <a:effectLst>
            <a:prstShdw prst="shdw13" dist="53882" dir="13500000">
              <a:schemeClr val="bg2"/>
            </a:prstShdw>
          </a:effectLst>
        </p:spPr>
        <p:txBody>
          <a:bodyPr anchor="ctr"/>
          <a:lstStyle/>
          <a:p>
            <a:pPr marL="352425" indent="-352425" algn="l">
              <a:lnSpc>
                <a:spcPct val="110000"/>
              </a:lnSpc>
              <a:spcBef>
                <a:spcPct val="0"/>
              </a:spcBef>
              <a:buClr>
                <a:srgbClr val="FF0000"/>
              </a:buClr>
              <a:buFont typeface="Wingdings" panose="05000000000000000000" pitchFamily="2" charset="2"/>
              <a:buChar char="v"/>
            </a:pPr>
            <a:r>
              <a:rPr lang="zh-CN" altLang="en-US" dirty="0"/>
              <a:t>假定各触发器的传输延迟时间为</a:t>
            </a:r>
            <a:r>
              <a:rPr lang="en-US" altLang="zh-CN" dirty="0" err="1"/>
              <a:t>t</a:t>
            </a:r>
            <a:r>
              <a:rPr lang="en-US" altLang="zh-CN" baseline="-25000" dirty="0" err="1"/>
              <a:t>pd</a:t>
            </a:r>
            <a:r>
              <a:rPr lang="zh-CN" altLang="en-US" dirty="0"/>
              <a:t>时，一个</a:t>
            </a:r>
            <a:r>
              <a:rPr lang="en-US" altLang="zh-CN" dirty="0"/>
              <a:t>n </a:t>
            </a:r>
            <a:r>
              <a:rPr lang="zh-CN" altLang="en-US" dirty="0"/>
              <a:t>位二进制异步计数器，从一个计数脉冲（设上升沿触发）到来，到</a:t>
            </a:r>
            <a:r>
              <a:rPr lang="en-US" altLang="zh-CN" dirty="0"/>
              <a:t>n </a:t>
            </a:r>
            <a:r>
              <a:rPr lang="zh-CN" altLang="en-US" dirty="0"/>
              <a:t>个触发器都翻转稳定，需要经历的最长时间是</a:t>
            </a:r>
            <a:r>
              <a:rPr lang="en-US" altLang="zh-CN" dirty="0" err="1"/>
              <a:t>nt</a:t>
            </a:r>
            <a:r>
              <a:rPr lang="en-US" altLang="zh-CN" baseline="-25000" dirty="0" err="1"/>
              <a:t>pd</a:t>
            </a:r>
            <a:r>
              <a:rPr lang="en-US" altLang="zh-CN" baseline="-25000" dirty="0"/>
              <a:t> </a:t>
            </a:r>
            <a:r>
              <a:rPr lang="zh-CN" altLang="en-US" dirty="0"/>
              <a:t>。</a:t>
            </a:r>
            <a:endParaRPr lang="en-US" altLang="zh-CN" dirty="0"/>
          </a:p>
          <a:p>
            <a:pPr marL="352425" indent="-352425" algn="l">
              <a:lnSpc>
                <a:spcPct val="110000"/>
              </a:lnSpc>
              <a:spcBef>
                <a:spcPct val="0"/>
              </a:spcBef>
              <a:buClr>
                <a:srgbClr val="FF0000"/>
              </a:buClr>
              <a:buFont typeface="Wingdings" panose="05000000000000000000" pitchFamily="2" charset="2"/>
              <a:buChar char="v"/>
            </a:pPr>
            <a:r>
              <a:rPr lang="zh-CN" altLang="en-US" dirty="0"/>
              <a:t>为保证计数器的状态能正确反映计数脉冲的个数，下一个计数脉冲必须在</a:t>
            </a:r>
            <a:r>
              <a:rPr lang="en-US" altLang="zh-CN" dirty="0" err="1"/>
              <a:t>nt</a:t>
            </a:r>
            <a:r>
              <a:rPr lang="en-US" altLang="zh-CN" baseline="-25000" dirty="0" err="1"/>
              <a:t>pd</a:t>
            </a:r>
            <a:r>
              <a:rPr lang="en-US" altLang="zh-CN" dirty="0"/>
              <a:t> </a:t>
            </a:r>
            <a:r>
              <a:rPr lang="zh-CN" altLang="en-US" dirty="0"/>
              <a:t>后到来，因此计数脉冲的最小周期</a:t>
            </a:r>
            <a:r>
              <a:rPr lang="en-US" altLang="zh-CN" dirty="0" err="1"/>
              <a:t>T</a:t>
            </a:r>
            <a:r>
              <a:rPr lang="en-US" altLang="zh-CN" baseline="-25000" dirty="0" err="1"/>
              <a:t>min</a:t>
            </a:r>
            <a:r>
              <a:rPr lang="zh-CN" altLang="en-US" dirty="0"/>
              <a:t>＝</a:t>
            </a:r>
            <a:r>
              <a:rPr lang="en-US" altLang="zh-CN" dirty="0" err="1"/>
              <a:t>nt</a:t>
            </a:r>
            <a:r>
              <a:rPr lang="en-US" altLang="zh-CN" baseline="-25000" dirty="0" err="1"/>
              <a:t>pd</a:t>
            </a:r>
            <a:r>
              <a:rPr lang="en-US" altLang="zh-CN" dirty="0"/>
              <a:t> </a:t>
            </a:r>
            <a:r>
              <a:rPr lang="zh-CN" altLang="en-US" dirty="0"/>
              <a:t>。 </a:t>
            </a:r>
            <a:endParaRPr lang="en-US" altLang="zh-CN" dirty="0"/>
          </a:p>
        </p:txBody>
      </p:sp>
      <p:pic>
        <p:nvPicPr>
          <p:cNvPr id="418820" name="Picture 4"/>
          <p:cNvPicPr>
            <a:picLocks noChangeAspect="1" noChangeArrowheads="1"/>
          </p:cNvPicPr>
          <p:nvPr/>
        </p:nvPicPr>
        <p:blipFill>
          <a:blip r:embed="rId3" cstate="print"/>
          <a:srcRect/>
          <a:stretch>
            <a:fillRect/>
          </a:stretch>
        </p:blipFill>
        <p:spPr bwMode="black">
          <a:xfrm>
            <a:off x="2933700" y="1585914"/>
            <a:ext cx="6438900" cy="2543175"/>
          </a:xfrm>
          <a:prstGeom prst="rect">
            <a:avLst/>
          </a:prstGeom>
          <a:noFill/>
          <a:ln w="9525" cap="flat" cmpd="sng" algn="ctr">
            <a:noFill/>
            <a:prstDash val="solid"/>
            <a:miter lim="800000"/>
            <a:headEnd/>
            <a:tailEnd/>
          </a:ln>
          <a:effectLst>
            <a:prstShdw prst="shdw13" dist="53882" dir="13500000">
              <a:schemeClr val="bg1">
                <a:gamma/>
                <a:shade val="60000"/>
                <a:invGamma/>
                <a:alpha val="50000"/>
              </a:schemeClr>
            </a:prstShdw>
          </a:effectLst>
        </p:spPr>
      </p:pic>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anim calcmode="lin" valueType="num">
                                      <p:cBhvr>
                                        <p:cTn id="7" dur="1000" fill="hold"/>
                                        <p:tgtEl>
                                          <p:spTgt spid="105"/>
                                        </p:tgtEl>
                                        <p:attrNameLst>
                                          <p:attrName>ppt_w</p:attrName>
                                        </p:attrNameLst>
                                      </p:cBhvr>
                                      <p:tavLst>
                                        <p:tav tm="0">
                                          <p:val>
                                            <p:strVal val="#ppt_w*0.70"/>
                                          </p:val>
                                        </p:tav>
                                        <p:tav tm="100000">
                                          <p:val>
                                            <p:strVal val="#ppt_w"/>
                                          </p:val>
                                        </p:tav>
                                      </p:tavLst>
                                    </p:anim>
                                    <p:anim calcmode="lin" valueType="num">
                                      <p:cBhvr>
                                        <p:cTn id="8" dur="1000" fill="hold"/>
                                        <p:tgtEl>
                                          <p:spTgt spid="105"/>
                                        </p:tgtEl>
                                        <p:attrNameLst>
                                          <p:attrName>ppt_h</p:attrName>
                                        </p:attrNameLst>
                                      </p:cBhvr>
                                      <p:tavLst>
                                        <p:tav tm="0">
                                          <p:val>
                                            <p:strVal val="#ppt_h"/>
                                          </p:val>
                                        </p:tav>
                                        <p:tav tm="100000">
                                          <p:val>
                                            <p:strVal val="#ppt_h"/>
                                          </p:val>
                                        </p:tav>
                                      </p:tavLst>
                                    </p:anim>
                                    <p:animEffect transition="in" filter="fade">
                                      <p:cBhvr>
                                        <p:cTn id="9" dur="10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2"/>
          <p:cNvSpPr>
            <a:spLocks noGrp="1" noChangeArrowheads="1"/>
          </p:cNvSpPr>
          <p:nvPr>
            <p:ph type="title" idx="4294967295"/>
          </p:nvPr>
        </p:nvSpPr>
        <p:spPr>
          <a:xfrm>
            <a:off x="5334000" y="3048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思考题</a:t>
            </a:r>
          </a:p>
        </p:txBody>
      </p:sp>
      <p:sp>
        <p:nvSpPr>
          <p:cNvPr id="105480" name="Text Box 8"/>
          <p:cNvSpPr txBox="1">
            <a:spLocks noChangeArrowheads="1"/>
          </p:cNvSpPr>
          <p:nvPr/>
        </p:nvSpPr>
        <p:spPr bwMode="black">
          <a:xfrm>
            <a:off x="3040064" y="3022600"/>
            <a:ext cx="6827837" cy="1524000"/>
          </a:xfrm>
          <a:prstGeom prst="rect">
            <a:avLst/>
          </a:prstGeom>
          <a:noFill/>
          <a:ln w="9525" algn="ctr">
            <a:noFill/>
            <a:miter lim="800000"/>
          </a:ln>
        </p:spPr>
        <p:txBody>
          <a:bodyPr>
            <a:spAutoFit/>
          </a:bodyPr>
          <a:lstStyle/>
          <a:p>
            <a:pPr marL="361950" indent="-361950" algn="l">
              <a:lnSpc>
                <a:spcPct val="110000"/>
              </a:lnSpc>
              <a:spcBef>
                <a:spcPct val="0"/>
              </a:spcBef>
              <a:buClr>
                <a:schemeClr val="bg2"/>
              </a:buClr>
              <a:buFont typeface="Wingdings" panose="05000000000000000000" pitchFamily="2" charset="2"/>
              <a:buChar char="v"/>
            </a:pPr>
            <a:r>
              <a:rPr lang="zh-CN" altLang="en-US" dirty="0">
                <a:latin typeface="Arial" panose="020B0604020202020204" pitchFamily="34" charset="0"/>
                <a:ea typeface="楷体_GB2312" panose="02010609030101010101" charset="-122"/>
              </a:rPr>
              <a:t>请同学们自行分析上图的工作原理，说明该电路构成了何种计数器，并画出时序图</a:t>
            </a:r>
            <a:endParaRPr lang="en-US" altLang="zh-CN" dirty="0">
              <a:latin typeface="Arial" panose="020B0604020202020204" pitchFamily="34" charset="0"/>
              <a:ea typeface="楷体_GB2312" panose="02010609030101010101" charset="-122"/>
            </a:endParaRPr>
          </a:p>
          <a:p>
            <a:pPr marL="361950" indent="-361950" algn="l">
              <a:lnSpc>
                <a:spcPct val="110000"/>
              </a:lnSpc>
              <a:spcBef>
                <a:spcPts val="600"/>
              </a:spcBef>
              <a:buClr>
                <a:schemeClr val="bg2"/>
              </a:buClr>
              <a:buFont typeface="Wingdings" panose="05000000000000000000" pitchFamily="2" charset="2"/>
              <a:buChar char="v"/>
            </a:pPr>
            <a:r>
              <a:rPr lang="zh-CN" altLang="en-US" dirty="0">
                <a:solidFill>
                  <a:srgbClr val="CC3300"/>
                </a:solidFill>
                <a:latin typeface="Arial" panose="020B0604020202020204" pitchFamily="34" charset="0"/>
                <a:ea typeface="楷体_GB2312" panose="02010609030101010101" charset="-122"/>
              </a:rPr>
              <a:t>问题：如果</a:t>
            </a:r>
            <a:r>
              <a:rPr lang="en-US" altLang="zh-CN" dirty="0">
                <a:solidFill>
                  <a:srgbClr val="CC3300"/>
                </a:solidFill>
                <a:latin typeface="Arial" panose="020B0604020202020204" pitchFamily="34" charset="0"/>
                <a:ea typeface="楷体_GB2312" panose="02010609030101010101" charset="-122"/>
              </a:rPr>
              <a:t>D</a:t>
            </a:r>
            <a:r>
              <a:rPr lang="zh-CN" altLang="en-US" dirty="0">
                <a:solidFill>
                  <a:srgbClr val="CC3300"/>
                </a:solidFill>
                <a:latin typeface="Arial" panose="020B0604020202020204" pitchFamily="34" charset="0"/>
                <a:ea typeface="楷体_GB2312" panose="02010609030101010101" charset="-122"/>
              </a:rPr>
              <a:t>触发器是下降沿触发，那么</a:t>
            </a:r>
            <a:r>
              <a:rPr lang="en-US" altLang="zh-CN" dirty="0">
                <a:solidFill>
                  <a:srgbClr val="CC3300"/>
                </a:solidFill>
                <a:latin typeface="Arial" panose="020B0604020202020204" pitchFamily="34" charset="0"/>
                <a:ea typeface="楷体_GB2312" panose="02010609030101010101" charset="-122"/>
              </a:rPr>
              <a:t>D</a:t>
            </a:r>
            <a:r>
              <a:rPr lang="zh-CN" altLang="en-US" dirty="0">
                <a:solidFill>
                  <a:srgbClr val="CC3300"/>
                </a:solidFill>
                <a:latin typeface="Arial" panose="020B0604020202020204" pitchFamily="34" charset="0"/>
                <a:ea typeface="楷体_GB2312" panose="02010609030101010101" charset="-122"/>
              </a:rPr>
              <a:t>触发器二进制加法</a:t>
            </a:r>
            <a:r>
              <a:rPr lang="en-US" altLang="zh-CN" dirty="0">
                <a:solidFill>
                  <a:srgbClr val="CC3300"/>
                </a:solidFill>
                <a:latin typeface="Arial" panose="020B0604020202020204" pitchFamily="34" charset="0"/>
                <a:ea typeface="楷体_GB2312" panose="02010609030101010101" charset="-122"/>
              </a:rPr>
              <a:t>/</a:t>
            </a:r>
            <a:r>
              <a:rPr lang="zh-CN" altLang="en-US" dirty="0">
                <a:solidFill>
                  <a:srgbClr val="CC3300"/>
                </a:solidFill>
                <a:latin typeface="Arial" panose="020B0604020202020204" pitchFamily="34" charset="0"/>
                <a:ea typeface="楷体_GB2312" panose="02010609030101010101" charset="-122"/>
              </a:rPr>
              <a:t>减法计数器如何构成？下图是何种计数器？</a:t>
            </a:r>
          </a:p>
        </p:txBody>
      </p:sp>
      <p:sp>
        <p:nvSpPr>
          <p:cNvPr id="118" name="TextBox 117"/>
          <p:cNvSpPr txBox="1">
            <a:spLocks noChangeArrowheads="1"/>
          </p:cNvSpPr>
          <p:nvPr/>
        </p:nvSpPr>
        <p:spPr bwMode="auto">
          <a:xfrm>
            <a:off x="2371725" y="3602039"/>
            <a:ext cx="1308100" cy="1031875"/>
          </a:xfrm>
          <a:prstGeom prst="rect">
            <a:avLst/>
          </a:prstGeom>
          <a:noFill/>
          <a:ln w="9525">
            <a:noFill/>
            <a:miter lim="800000"/>
          </a:ln>
        </p:spPr>
        <p:txBody>
          <a:bodyPr>
            <a:spAutoFit/>
          </a:bodyPr>
          <a:lstStyle/>
          <a:p>
            <a:r>
              <a:rPr lang="zh-CN" altLang="en-US" sz="6600" dirty="0">
                <a:solidFill>
                  <a:srgbClr val="FF0000"/>
                </a:solidFill>
                <a:latin typeface="华文行楷" panose="02010800040101010101" pitchFamily="2" charset="-122"/>
                <a:ea typeface="华文行楷" panose="02010800040101010101" pitchFamily="2" charset="-122"/>
              </a:rPr>
              <a:t>？</a:t>
            </a:r>
          </a:p>
        </p:txBody>
      </p:sp>
      <p:grpSp>
        <p:nvGrpSpPr>
          <p:cNvPr id="126" name="组合 116"/>
          <p:cNvGrpSpPr/>
          <p:nvPr/>
        </p:nvGrpSpPr>
        <p:grpSpPr bwMode="auto">
          <a:xfrm>
            <a:off x="3167856" y="1039911"/>
            <a:ext cx="5507038" cy="1624012"/>
            <a:chOff x="1673225" y="1160463"/>
            <a:chExt cx="5507038" cy="1624012"/>
          </a:xfrm>
        </p:grpSpPr>
        <p:grpSp>
          <p:nvGrpSpPr>
            <p:cNvPr id="127" name="Group 87"/>
            <p:cNvGrpSpPr/>
            <p:nvPr/>
          </p:nvGrpSpPr>
          <p:grpSpPr bwMode="auto">
            <a:xfrm>
              <a:off x="1673225" y="1612900"/>
              <a:ext cx="2133600" cy="1143000"/>
              <a:chOff x="3792" y="2928"/>
              <a:chExt cx="1344" cy="720"/>
            </a:xfrm>
          </p:grpSpPr>
          <p:sp>
            <p:nvSpPr>
              <p:cNvPr id="166" name="Rectangle 88"/>
              <p:cNvSpPr>
                <a:spLocks noChangeArrowheads="1"/>
              </p:cNvSpPr>
              <p:nvPr/>
            </p:nvSpPr>
            <p:spPr bwMode="auto">
              <a:xfrm>
                <a:off x="4320" y="3024"/>
                <a:ext cx="480" cy="624"/>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67" name="Text Box 89"/>
              <p:cNvSpPr txBox="1">
                <a:spLocks noChangeArrowheads="1"/>
              </p:cNvSpPr>
              <p:nvPr/>
            </p:nvSpPr>
            <p:spPr bwMode="auto">
              <a:xfrm>
                <a:off x="4320" y="3072"/>
                <a:ext cx="192"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D</a:t>
                </a:r>
              </a:p>
            </p:txBody>
          </p:sp>
          <p:sp>
            <p:nvSpPr>
              <p:cNvPr id="168" name="Text Box 90"/>
              <p:cNvSpPr txBox="1">
                <a:spLocks noChangeArrowheads="1"/>
              </p:cNvSpPr>
              <p:nvPr/>
            </p:nvSpPr>
            <p:spPr bwMode="auto">
              <a:xfrm>
                <a:off x="4608" y="3072"/>
                <a:ext cx="240"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p>
            </p:txBody>
          </p:sp>
          <p:sp>
            <p:nvSpPr>
              <p:cNvPr id="169" name="Text Box 91"/>
              <p:cNvSpPr txBox="1">
                <a:spLocks noChangeArrowheads="1"/>
              </p:cNvSpPr>
              <p:nvPr/>
            </p:nvSpPr>
            <p:spPr bwMode="auto">
              <a:xfrm>
                <a:off x="4608" y="3388"/>
                <a:ext cx="240"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p>
            </p:txBody>
          </p:sp>
          <p:sp>
            <p:nvSpPr>
              <p:cNvPr id="170" name="Line 92"/>
              <p:cNvSpPr>
                <a:spLocks noChangeShapeType="1"/>
              </p:cNvSpPr>
              <p:nvPr/>
            </p:nvSpPr>
            <p:spPr bwMode="auto">
              <a:xfrm>
                <a:off x="4665" y="3408"/>
                <a:ext cx="96" cy="0"/>
              </a:xfrm>
              <a:prstGeom prst="line">
                <a:avLst/>
              </a:prstGeom>
              <a:noFill/>
              <a:ln w="9525">
                <a:solidFill>
                  <a:schemeClr val="tx1"/>
                </a:solidFill>
                <a:round/>
              </a:ln>
            </p:spPr>
            <p:txBody>
              <a:bodyPr/>
              <a:lstStyle/>
              <a:p>
                <a:endParaRPr lang="zh-CN" altLang="en-US"/>
              </a:p>
            </p:txBody>
          </p:sp>
          <p:sp>
            <p:nvSpPr>
              <p:cNvPr id="171" name="Oval 93"/>
              <p:cNvSpPr>
                <a:spLocks noChangeArrowheads="1"/>
              </p:cNvSpPr>
              <p:nvPr/>
            </p:nvSpPr>
            <p:spPr bwMode="auto">
              <a:xfrm>
                <a:off x="4800" y="3456"/>
                <a:ext cx="48" cy="48"/>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72" name="Line 94"/>
              <p:cNvSpPr>
                <a:spLocks noChangeShapeType="1"/>
              </p:cNvSpPr>
              <p:nvPr/>
            </p:nvSpPr>
            <p:spPr bwMode="auto">
              <a:xfrm>
                <a:off x="4800" y="3168"/>
                <a:ext cx="336" cy="0"/>
              </a:xfrm>
              <a:prstGeom prst="line">
                <a:avLst/>
              </a:prstGeom>
              <a:noFill/>
              <a:ln w="9525">
                <a:solidFill>
                  <a:srgbClr val="FF0000"/>
                </a:solidFill>
                <a:round/>
              </a:ln>
            </p:spPr>
            <p:txBody>
              <a:bodyPr/>
              <a:lstStyle/>
              <a:p>
                <a:endParaRPr lang="zh-CN" altLang="en-US"/>
              </a:p>
            </p:txBody>
          </p:sp>
          <p:sp>
            <p:nvSpPr>
              <p:cNvPr id="173" name="Line 95"/>
              <p:cNvSpPr>
                <a:spLocks noChangeShapeType="1"/>
              </p:cNvSpPr>
              <p:nvPr/>
            </p:nvSpPr>
            <p:spPr bwMode="auto">
              <a:xfrm>
                <a:off x="4848" y="3456"/>
                <a:ext cx="144" cy="0"/>
              </a:xfrm>
              <a:prstGeom prst="line">
                <a:avLst/>
              </a:prstGeom>
              <a:noFill/>
              <a:ln w="9525">
                <a:solidFill>
                  <a:schemeClr val="tx1"/>
                </a:solidFill>
                <a:round/>
              </a:ln>
            </p:spPr>
            <p:txBody>
              <a:bodyPr/>
              <a:lstStyle/>
              <a:p>
                <a:endParaRPr lang="zh-CN" altLang="en-US"/>
              </a:p>
            </p:txBody>
          </p:sp>
          <p:sp>
            <p:nvSpPr>
              <p:cNvPr id="174" name="Line 96"/>
              <p:cNvSpPr>
                <a:spLocks noChangeShapeType="1"/>
              </p:cNvSpPr>
              <p:nvPr/>
            </p:nvSpPr>
            <p:spPr bwMode="auto">
              <a:xfrm flipV="1">
                <a:off x="4992" y="2928"/>
                <a:ext cx="0" cy="528"/>
              </a:xfrm>
              <a:prstGeom prst="line">
                <a:avLst/>
              </a:prstGeom>
              <a:noFill/>
              <a:ln w="9525">
                <a:solidFill>
                  <a:schemeClr val="tx1"/>
                </a:solidFill>
                <a:round/>
              </a:ln>
            </p:spPr>
            <p:txBody>
              <a:bodyPr/>
              <a:lstStyle/>
              <a:p>
                <a:endParaRPr lang="zh-CN" altLang="en-US"/>
              </a:p>
            </p:txBody>
          </p:sp>
          <p:sp>
            <p:nvSpPr>
              <p:cNvPr id="175" name="Line 97"/>
              <p:cNvSpPr>
                <a:spLocks noChangeShapeType="1"/>
              </p:cNvSpPr>
              <p:nvPr/>
            </p:nvSpPr>
            <p:spPr bwMode="auto">
              <a:xfrm flipH="1">
                <a:off x="4176" y="2928"/>
                <a:ext cx="816" cy="0"/>
              </a:xfrm>
              <a:prstGeom prst="line">
                <a:avLst/>
              </a:prstGeom>
              <a:noFill/>
              <a:ln w="9525">
                <a:solidFill>
                  <a:schemeClr val="tx1"/>
                </a:solidFill>
                <a:round/>
              </a:ln>
            </p:spPr>
            <p:txBody>
              <a:bodyPr/>
              <a:lstStyle/>
              <a:p>
                <a:endParaRPr lang="zh-CN" altLang="en-US"/>
              </a:p>
            </p:txBody>
          </p:sp>
          <p:sp>
            <p:nvSpPr>
              <p:cNvPr id="176" name="Line 98"/>
              <p:cNvSpPr>
                <a:spLocks noChangeShapeType="1"/>
              </p:cNvSpPr>
              <p:nvPr/>
            </p:nvSpPr>
            <p:spPr bwMode="auto">
              <a:xfrm>
                <a:off x="4176" y="2928"/>
                <a:ext cx="0" cy="240"/>
              </a:xfrm>
              <a:prstGeom prst="line">
                <a:avLst/>
              </a:prstGeom>
              <a:noFill/>
              <a:ln w="9525">
                <a:solidFill>
                  <a:schemeClr val="tx1"/>
                </a:solidFill>
                <a:round/>
              </a:ln>
            </p:spPr>
            <p:txBody>
              <a:bodyPr/>
              <a:lstStyle/>
              <a:p>
                <a:endParaRPr lang="zh-CN" altLang="en-US"/>
              </a:p>
            </p:txBody>
          </p:sp>
          <p:sp>
            <p:nvSpPr>
              <p:cNvPr id="177" name="Line 99"/>
              <p:cNvSpPr>
                <a:spLocks noChangeShapeType="1"/>
              </p:cNvSpPr>
              <p:nvPr/>
            </p:nvSpPr>
            <p:spPr bwMode="auto">
              <a:xfrm>
                <a:off x="4176" y="3168"/>
                <a:ext cx="144" cy="0"/>
              </a:xfrm>
              <a:prstGeom prst="line">
                <a:avLst/>
              </a:prstGeom>
              <a:noFill/>
              <a:ln w="9525">
                <a:solidFill>
                  <a:schemeClr val="tx1"/>
                </a:solidFill>
                <a:round/>
              </a:ln>
            </p:spPr>
            <p:txBody>
              <a:bodyPr/>
              <a:lstStyle/>
              <a:p>
                <a:endParaRPr lang="zh-CN" altLang="en-US"/>
              </a:p>
            </p:txBody>
          </p:sp>
          <p:sp>
            <p:nvSpPr>
              <p:cNvPr id="178" name="AutoShape 100"/>
              <p:cNvSpPr>
                <a:spLocks noChangeArrowheads="1"/>
              </p:cNvSpPr>
              <p:nvPr/>
            </p:nvSpPr>
            <p:spPr bwMode="auto">
              <a:xfrm rot="5400000">
                <a:off x="4296" y="3336"/>
                <a:ext cx="144" cy="96"/>
              </a:xfrm>
              <a:prstGeom prst="triangle">
                <a:avLst>
                  <a:gd name="adj" fmla="val 50000"/>
                </a:avLst>
              </a:prstGeom>
              <a:noFill/>
              <a:ln w="9525">
                <a:solidFill>
                  <a:schemeClr val="tx1"/>
                </a:solidFill>
                <a:miter lim="800000"/>
              </a:ln>
            </p:spPr>
            <p:txBody>
              <a:bodyPr rot="10800000" vert="eaVert"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79" name="Line 101"/>
              <p:cNvSpPr>
                <a:spLocks noChangeShapeType="1"/>
              </p:cNvSpPr>
              <p:nvPr/>
            </p:nvSpPr>
            <p:spPr bwMode="auto">
              <a:xfrm>
                <a:off x="3888" y="3381"/>
                <a:ext cx="432" cy="0"/>
              </a:xfrm>
              <a:prstGeom prst="line">
                <a:avLst/>
              </a:prstGeom>
              <a:noFill/>
              <a:ln w="9525">
                <a:solidFill>
                  <a:schemeClr val="tx1"/>
                </a:solidFill>
                <a:round/>
              </a:ln>
            </p:spPr>
            <p:txBody>
              <a:bodyPr/>
              <a:lstStyle/>
              <a:p>
                <a:endParaRPr lang="zh-CN" altLang="en-US"/>
              </a:p>
            </p:txBody>
          </p:sp>
          <p:sp>
            <p:nvSpPr>
              <p:cNvPr id="180" name="Text Box 102"/>
              <p:cNvSpPr txBox="1">
                <a:spLocks noChangeArrowheads="1"/>
              </p:cNvSpPr>
              <p:nvPr/>
            </p:nvSpPr>
            <p:spPr bwMode="auto">
              <a:xfrm>
                <a:off x="3792" y="3408"/>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grpSp>
        <p:sp>
          <p:nvSpPr>
            <p:cNvPr id="128" name="Rectangle 88"/>
            <p:cNvSpPr>
              <a:spLocks noChangeArrowheads="1"/>
            </p:cNvSpPr>
            <p:nvPr/>
          </p:nvSpPr>
          <p:spPr bwMode="auto">
            <a:xfrm>
              <a:off x="4152900" y="1757363"/>
              <a:ext cx="762000" cy="990600"/>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9" name="Text Box 89"/>
            <p:cNvSpPr txBox="1">
              <a:spLocks noChangeArrowheads="1"/>
            </p:cNvSpPr>
            <p:nvPr/>
          </p:nvSpPr>
          <p:spPr bwMode="auto">
            <a:xfrm>
              <a:off x="4152900" y="1833563"/>
              <a:ext cx="304800" cy="31273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D</a:t>
              </a:r>
            </a:p>
          </p:txBody>
        </p:sp>
        <p:sp>
          <p:nvSpPr>
            <p:cNvPr id="130" name="Text Box 90"/>
            <p:cNvSpPr txBox="1">
              <a:spLocks noChangeArrowheads="1"/>
            </p:cNvSpPr>
            <p:nvPr/>
          </p:nvSpPr>
          <p:spPr bwMode="auto">
            <a:xfrm>
              <a:off x="4610100" y="1833563"/>
              <a:ext cx="381000" cy="31273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p>
          </p:txBody>
        </p:sp>
        <p:sp>
          <p:nvSpPr>
            <p:cNvPr id="131" name="Text Box 91"/>
            <p:cNvSpPr txBox="1">
              <a:spLocks noChangeArrowheads="1"/>
            </p:cNvSpPr>
            <p:nvPr/>
          </p:nvSpPr>
          <p:spPr bwMode="auto">
            <a:xfrm>
              <a:off x="4610100" y="2335213"/>
              <a:ext cx="381000" cy="31273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p>
          </p:txBody>
        </p:sp>
        <p:sp>
          <p:nvSpPr>
            <p:cNvPr id="132" name="Line 92"/>
            <p:cNvSpPr>
              <a:spLocks noChangeShapeType="1"/>
            </p:cNvSpPr>
            <p:nvPr/>
          </p:nvSpPr>
          <p:spPr bwMode="auto">
            <a:xfrm>
              <a:off x="4700588" y="2366963"/>
              <a:ext cx="152400" cy="0"/>
            </a:xfrm>
            <a:prstGeom prst="line">
              <a:avLst/>
            </a:prstGeom>
            <a:noFill/>
            <a:ln w="9525">
              <a:solidFill>
                <a:schemeClr val="tx1"/>
              </a:solidFill>
              <a:round/>
            </a:ln>
          </p:spPr>
          <p:txBody>
            <a:bodyPr/>
            <a:lstStyle/>
            <a:p>
              <a:endParaRPr lang="zh-CN" altLang="en-US"/>
            </a:p>
          </p:txBody>
        </p:sp>
        <p:sp>
          <p:nvSpPr>
            <p:cNvPr id="133" name="Oval 93"/>
            <p:cNvSpPr>
              <a:spLocks noChangeArrowheads="1"/>
            </p:cNvSpPr>
            <p:nvPr/>
          </p:nvSpPr>
          <p:spPr bwMode="auto">
            <a:xfrm>
              <a:off x="4914900" y="2443163"/>
              <a:ext cx="76200" cy="76200"/>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4" name="Line 94"/>
            <p:cNvSpPr>
              <a:spLocks noChangeShapeType="1"/>
            </p:cNvSpPr>
            <p:nvPr/>
          </p:nvSpPr>
          <p:spPr bwMode="auto">
            <a:xfrm>
              <a:off x="4914900" y="1985963"/>
              <a:ext cx="533400" cy="0"/>
            </a:xfrm>
            <a:prstGeom prst="line">
              <a:avLst/>
            </a:prstGeom>
            <a:noFill/>
            <a:ln w="9525">
              <a:solidFill>
                <a:srgbClr val="FF0000"/>
              </a:solidFill>
              <a:round/>
            </a:ln>
          </p:spPr>
          <p:txBody>
            <a:bodyPr/>
            <a:lstStyle/>
            <a:p>
              <a:endParaRPr lang="zh-CN" altLang="en-US"/>
            </a:p>
          </p:txBody>
        </p:sp>
        <p:sp>
          <p:nvSpPr>
            <p:cNvPr id="135" name="Line 95"/>
            <p:cNvSpPr>
              <a:spLocks noChangeShapeType="1"/>
            </p:cNvSpPr>
            <p:nvPr/>
          </p:nvSpPr>
          <p:spPr bwMode="auto">
            <a:xfrm>
              <a:off x="4991100" y="2443163"/>
              <a:ext cx="228600" cy="0"/>
            </a:xfrm>
            <a:prstGeom prst="line">
              <a:avLst/>
            </a:prstGeom>
            <a:noFill/>
            <a:ln w="9525">
              <a:solidFill>
                <a:schemeClr val="tx1"/>
              </a:solidFill>
              <a:round/>
            </a:ln>
          </p:spPr>
          <p:txBody>
            <a:bodyPr/>
            <a:lstStyle/>
            <a:p>
              <a:endParaRPr lang="zh-CN" altLang="en-US"/>
            </a:p>
          </p:txBody>
        </p:sp>
        <p:sp>
          <p:nvSpPr>
            <p:cNvPr id="136" name="Line 96"/>
            <p:cNvSpPr>
              <a:spLocks noChangeShapeType="1"/>
            </p:cNvSpPr>
            <p:nvPr/>
          </p:nvSpPr>
          <p:spPr bwMode="auto">
            <a:xfrm flipV="1">
              <a:off x="5219700" y="1604963"/>
              <a:ext cx="0" cy="838200"/>
            </a:xfrm>
            <a:prstGeom prst="line">
              <a:avLst/>
            </a:prstGeom>
            <a:noFill/>
            <a:ln w="9525">
              <a:solidFill>
                <a:schemeClr val="tx1"/>
              </a:solidFill>
              <a:round/>
            </a:ln>
          </p:spPr>
          <p:txBody>
            <a:bodyPr/>
            <a:lstStyle/>
            <a:p>
              <a:endParaRPr lang="zh-CN" altLang="en-US"/>
            </a:p>
          </p:txBody>
        </p:sp>
        <p:sp>
          <p:nvSpPr>
            <p:cNvPr id="137" name="Line 97"/>
            <p:cNvSpPr>
              <a:spLocks noChangeShapeType="1"/>
            </p:cNvSpPr>
            <p:nvPr/>
          </p:nvSpPr>
          <p:spPr bwMode="auto">
            <a:xfrm flipH="1">
              <a:off x="3924300" y="1604963"/>
              <a:ext cx="1295400" cy="0"/>
            </a:xfrm>
            <a:prstGeom prst="line">
              <a:avLst/>
            </a:prstGeom>
            <a:noFill/>
            <a:ln w="9525">
              <a:solidFill>
                <a:schemeClr val="tx1"/>
              </a:solidFill>
              <a:round/>
            </a:ln>
          </p:spPr>
          <p:txBody>
            <a:bodyPr/>
            <a:lstStyle/>
            <a:p>
              <a:endParaRPr lang="zh-CN" altLang="en-US"/>
            </a:p>
          </p:txBody>
        </p:sp>
        <p:sp>
          <p:nvSpPr>
            <p:cNvPr id="138" name="Line 98"/>
            <p:cNvSpPr>
              <a:spLocks noChangeShapeType="1"/>
            </p:cNvSpPr>
            <p:nvPr/>
          </p:nvSpPr>
          <p:spPr bwMode="auto">
            <a:xfrm>
              <a:off x="3924300" y="1604963"/>
              <a:ext cx="0" cy="381000"/>
            </a:xfrm>
            <a:prstGeom prst="line">
              <a:avLst/>
            </a:prstGeom>
            <a:noFill/>
            <a:ln w="9525">
              <a:solidFill>
                <a:schemeClr val="tx1"/>
              </a:solidFill>
              <a:round/>
            </a:ln>
          </p:spPr>
          <p:txBody>
            <a:bodyPr/>
            <a:lstStyle/>
            <a:p>
              <a:endParaRPr lang="zh-CN" altLang="en-US"/>
            </a:p>
          </p:txBody>
        </p:sp>
        <p:sp>
          <p:nvSpPr>
            <p:cNvPr id="139" name="Line 99"/>
            <p:cNvSpPr>
              <a:spLocks noChangeShapeType="1"/>
            </p:cNvSpPr>
            <p:nvPr/>
          </p:nvSpPr>
          <p:spPr bwMode="auto">
            <a:xfrm>
              <a:off x="3924300" y="1985963"/>
              <a:ext cx="228600" cy="0"/>
            </a:xfrm>
            <a:prstGeom prst="line">
              <a:avLst/>
            </a:prstGeom>
            <a:noFill/>
            <a:ln w="9525">
              <a:solidFill>
                <a:schemeClr val="tx1"/>
              </a:solidFill>
              <a:round/>
            </a:ln>
          </p:spPr>
          <p:txBody>
            <a:bodyPr/>
            <a:lstStyle/>
            <a:p>
              <a:endParaRPr lang="zh-CN" altLang="en-US"/>
            </a:p>
          </p:txBody>
        </p:sp>
        <p:sp>
          <p:nvSpPr>
            <p:cNvPr id="140" name="AutoShape 100"/>
            <p:cNvSpPr>
              <a:spLocks noChangeArrowheads="1"/>
            </p:cNvSpPr>
            <p:nvPr/>
          </p:nvSpPr>
          <p:spPr bwMode="auto">
            <a:xfrm rot="5400000">
              <a:off x="4114800" y="2252663"/>
              <a:ext cx="228600" cy="152400"/>
            </a:xfrm>
            <a:prstGeom prst="triangle">
              <a:avLst>
                <a:gd name="adj" fmla="val 50000"/>
              </a:avLst>
            </a:prstGeom>
            <a:noFill/>
            <a:ln w="9525">
              <a:solidFill>
                <a:schemeClr val="tx1"/>
              </a:solidFill>
              <a:miter lim="800000"/>
            </a:ln>
          </p:spPr>
          <p:txBody>
            <a:bodyPr rot="10800000" vert="eaVert"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1" name="Rectangle 88"/>
            <p:cNvSpPr>
              <a:spLocks noChangeArrowheads="1"/>
            </p:cNvSpPr>
            <p:nvPr/>
          </p:nvSpPr>
          <p:spPr bwMode="auto">
            <a:xfrm>
              <a:off x="5810250" y="1793875"/>
              <a:ext cx="762000" cy="990600"/>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2" name="Text Box 89"/>
            <p:cNvSpPr txBox="1">
              <a:spLocks noChangeArrowheads="1"/>
            </p:cNvSpPr>
            <p:nvPr/>
          </p:nvSpPr>
          <p:spPr bwMode="auto">
            <a:xfrm>
              <a:off x="5810250" y="1870075"/>
              <a:ext cx="304800" cy="31273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D</a:t>
              </a:r>
            </a:p>
          </p:txBody>
        </p:sp>
        <p:sp>
          <p:nvSpPr>
            <p:cNvPr id="143" name="Text Box 90"/>
            <p:cNvSpPr txBox="1">
              <a:spLocks noChangeArrowheads="1"/>
            </p:cNvSpPr>
            <p:nvPr/>
          </p:nvSpPr>
          <p:spPr bwMode="auto">
            <a:xfrm>
              <a:off x="6267450" y="1870075"/>
              <a:ext cx="381000" cy="31273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p>
          </p:txBody>
        </p:sp>
        <p:sp>
          <p:nvSpPr>
            <p:cNvPr id="144" name="Text Box 91"/>
            <p:cNvSpPr txBox="1">
              <a:spLocks noChangeArrowheads="1"/>
            </p:cNvSpPr>
            <p:nvPr/>
          </p:nvSpPr>
          <p:spPr bwMode="auto">
            <a:xfrm>
              <a:off x="6267450" y="2371725"/>
              <a:ext cx="381000" cy="31273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p>
          </p:txBody>
        </p:sp>
        <p:sp>
          <p:nvSpPr>
            <p:cNvPr id="145" name="Line 92"/>
            <p:cNvSpPr>
              <a:spLocks noChangeShapeType="1"/>
            </p:cNvSpPr>
            <p:nvPr/>
          </p:nvSpPr>
          <p:spPr bwMode="auto">
            <a:xfrm>
              <a:off x="6357938" y="2403475"/>
              <a:ext cx="152400" cy="0"/>
            </a:xfrm>
            <a:prstGeom prst="line">
              <a:avLst/>
            </a:prstGeom>
            <a:noFill/>
            <a:ln w="9525">
              <a:solidFill>
                <a:schemeClr val="tx1"/>
              </a:solidFill>
              <a:round/>
            </a:ln>
          </p:spPr>
          <p:txBody>
            <a:bodyPr/>
            <a:lstStyle/>
            <a:p>
              <a:endParaRPr lang="zh-CN" altLang="en-US"/>
            </a:p>
          </p:txBody>
        </p:sp>
        <p:sp>
          <p:nvSpPr>
            <p:cNvPr id="146" name="Oval 93"/>
            <p:cNvSpPr>
              <a:spLocks noChangeArrowheads="1"/>
            </p:cNvSpPr>
            <p:nvPr/>
          </p:nvSpPr>
          <p:spPr bwMode="auto">
            <a:xfrm>
              <a:off x="6572250" y="2479675"/>
              <a:ext cx="76200" cy="76200"/>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7" name="Line 94"/>
            <p:cNvSpPr>
              <a:spLocks noChangeShapeType="1"/>
            </p:cNvSpPr>
            <p:nvPr/>
          </p:nvSpPr>
          <p:spPr bwMode="auto">
            <a:xfrm>
              <a:off x="6572250" y="2022475"/>
              <a:ext cx="533400" cy="0"/>
            </a:xfrm>
            <a:prstGeom prst="line">
              <a:avLst/>
            </a:prstGeom>
            <a:noFill/>
            <a:ln w="9525">
              <a:solidFill>
                <a:schemeClr val="tx1"/>
              </a:solidFill>
              <a:round/>
            </a:ln>
          </p:spPr>
          <p:txBody>
            <a:bodyPr/>
            <a:lstStyle/>
            <a:p>
              <a:endParaRPr lang="zh-CN" altLang="en-US"/>
            </a:p>
          </p:txBody>
        </p:sp>
        <p:sp>
          <p:nvSpPr>
            <p:cNvPr id="148" name="Line 95"/>
            <p:cNvSpPr>
              <a:spLocks noChangeShapeType="1"/>
            </p:cNvSpPr>
            <p:nvPr/>
          </p:nvSpPr>
          <p:spPr bwMode="auto">
            <a:xfrm>
              <a:off x="6648450" y="2479675"/>
              <a:ext cx="228600" cy="0"/>
            </a:xfrm>
            <a:prstGeom prst="line">
              <a:avLst/>
            </a:prstGeom>
            <a:noFill/>
            <a:ln w="9525">
              <a:solidFill>
                <a:schemeClr val="tx1"/>
              </a:solidFill>
              <a:round/>
            </a:ln>
          </p:spPr>
          <p:txBody>
            <a:bodyPr/>
            <a:lstStyle/>
            <a:p>
              <a:endParaRPr lang="zh-CN" altLang="en-US"/>
            </a:p>
          </p:txBody>
        </p:sp>
        <p:sp>
          <p:nvSpPr>
            <p:cNvPr id="149" name="Line 96"/>
            <p:cNvSpPr>
              <a:spLocks noChangeShapeType="1"/>
            </p:cNvSpPr>
            <p:nvPr/>
          </p:nvSpPr>
          <p:spPr bwMode="auto">
            <a:xfrm flipV="1">
              <a:off x="6877050" y="1641475"/>
              <a:ext cx="0" cy="838200"/>
            </a:xfrm>
            <a:prstGeom prst="line">
              <a:avLst/>
            </a:prstGeom>
            <a:noFill/>
            <a:ln w="9525">
              <a:solidFill>
                <a:schemeClr val="tx1"/>
              </a:solidFill>
              <a:round/>
            </a:ln>
          </p:spPr>
          <p:txBody>
            <a:bodyPr/>
            <a:lstStyle/>
            <a:p>
              <a:endParaRPr lang="zh-CN" altLang="en-US"/>
            </a:p>
          </p:txBody>
        </p:sp>
        <p:sp>
          <p:nvSpPr>
            <p:cNvPr id="150" name="Line 97"/>
            <p:cNvSpPr>
              <a:spLocks noChangeShapeType="1"/>
            </p:cNvSpPr>
            <p:nvPr/>
          </p:nvSpPr>
          <p:spPr bwMode="auto">
            <a:xfrm flipH="1">
              <a:off x="5581650" y="1641475"/>
              <a:ext cx="1295400" cy="0"/>
            </a:xfrm>
            <a:prstGeom prst="line">
              <a:avLst/>
            </a:prstGeom>
            <a:noFill/>
            <a:ln w="9525">
              <a:solidFill>
                <a:schemeClr val="tx1"/>
              </a:solidFill>
              <a:round/>
            </a:ln>
          </p:spPr>
          <p:txBody>
            <a:bodyPr/>
            <a:lstStyle/>
            <a:p>
              <a:endParaRPr lang="zh-CN" altLang="en-US"/>
            </a:p>
          </p:txBody>
        </p:sp>
        <p:sp>
          <p:nvSpPr>
            <p:cNvPr id="151" name="Line 98"/>
            <p:cNvSpPr>
              <a:spLocks noChangeShapeType="1"/>
            </p:cNvSpPr>
            <p:nvPr/>
          </p:nvSpPr>
          <p:spPr bwMode="auto">
            <a:xfrm>
              <a:off x="5581650" y="1641475"/>
              <a:ext cx="0" cy="381000"/>
            </a:xfrm>
            <a:prstGeom prst="line">
              <a:avLst/>
            </a:prstGeom>
            <a:noFill/>
            <a:ln w="9525">
              <a:solidFill>
                <a:schemeClr val="tx1"/>
              </a:solidFill>
              <a:round/>
            </a:ln>
          </p:spPr>
          <p:txBody>
            <a:bodyPr/>
            <a:lstStyle/>
            <a:p>
              <a:endParaRPr lang="zh-CN" altLang="en-US"/>
            </a:p>
          </p:txBody>
        </p:sp>
        <p:sp>
          <p:nvSpPr>
            <p:cNvPr id="152" name="Line 99"/>
            <p:cNvSpPr>
              <a:spLocks noChangeShapeType="1"/>
            </p:cNvSpPr>
            <p:nvPr/>
          </p:nvSpPr>
          <p:spPr bwMode="auto">
            <a:xfrm>
              <a:off x="5581650" y="2022475"/>
              <a:ext cx="228600" cy="0"/>
            </a:xfrm>
            <a:prstGeom prst="line">
              <a:avLst/>
            </a:prstGeom>
            <a:noFill/>
            <a:ln w="9525">
              <a:solidFill>
                <a:schemeClr val="tx1"/>
              </a:solidFill>
              <a:round/>
            </a:ln>
          </p:spPr>
          <p:txBody>
            <a:bodyPr/>
            <a:lstStyle/>
            <a:p>
              <a:endParaRPr lang="zh-CN" altLang="en-US"/>
            </a:p>
          </p:txBody>
        </p:sp>
        <p:sp>
          <p:nvSpPr>
            <p:cNvPr id="153" name="AutoShape 100"/>
            <p:cNvSpPr>
              <a:spLocks noChangeArrowheads="1"/>
            </p:cNvSpPr>
            <p:nvPr/>
          </p:nvSpPr>
          <p:spPr bwMode="auto">
            <a:xfrm rot="5400000">
              <a:off x="5772150" y="2289175"/>
              <a:ext cx="228600" cy="152400"/>
            </a:xfrm>
            <a:prstGeom prst="triangle">
              <a:avLst>
                <a:gd name="adj" fmla="val 50000"/>
              </a:avLst>
            </a:prstGeom>
            <a:noFill/>
            <a:ln w="9525">
              <a:solidFill>
                <a:schemeClr val="tx1"/>
              </a:solidFill>
              <a:miter lim="800000"/>
            </a:ln>
          </p:spPr>
          <p:txBody>
            <a:bodyPr rot="10800000" vert="eaVert"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54" name="Line 52"/>
            <p:cNvSpPr>
              <a:spLocks noChangeShapeType="1"/>
            </p:cNvSpPr>
            <p:nvPr/>
          </p:nvSpPr>
          <p:spPr bwMode="black">
            <a:xfrm>
              <a:off x="3806825" y="2352675"/>
              <a:ext cx="346075" cy="0"/>
            </a:xfrm>
            <a:prstGeom prst="line">
              <a:avLst/>
            </a:prstGeom>
            <a:noFill/>
            <a:ln w="9525">
              <a:solidFill>
                <a:srgbClr val="FF0000"/>
              </a:solidFill>
              <a:round/>
            </a:ln>
          </p:spPr>
          <p:txBody>
            <a:bodyPr>
              <a:spAutoFit/>
            </a:bodyPr>
            <a:lstStyle/>
            <a:p>
              <a:endParaRPr lang="zh-CN" altLang="en-US"/>
            </a:p>
          </p:txBody>
        </p:sp>
        <p:sp>
          <p:nvSpPr>
            <p:cNvPr id="155" name="Line 57"/>
            <p:cNvSpPr>
              <a:spLocks noChangeShapeType="1"/>
            </p:cNvSpPr>
            <p:nvPr/>
          </p:nvSpPr>
          <p:spPr bwMode="black">
            <a:xfrm flipV="1">
              <a:off x="3806825" y="1389063"/>
              <a:ext cx="0" cy="596900"/>
            </a:xfrm>
            <a:prstGeom prst="line">
              <a:avLst/>
            </a:prstGeom>
            <a:noFill/>
            <a:ln w="9525">
              <a:solidFill>
                <a:schemeClr val="tx1"/>
              </a:solidFill>
              <a:round/>
              <a:tailEnd type="triangle" w="med" len="med"/>
            </a:ln>
          </p:spPr>
          <p:txBody>
            <a:bodyPr>
              <a:spAutoFit/>
            </a:bodyPr>
            <a:lstStyle/>
            <a:p>
              <a:endParaRPr lang="zh-CN" altLang="en-US"/>
            </a:p>
          </p:txBody>
        </p:sp>
        <p:sp>
          <p:nvSpPr>
            <p:cNvPr id="156" name="Line 58"/>
            <p:cNvSpPr>
              <a:spLocks noChangeShapeType="1"/>
            </p:cNvSpPr>
            <p:nvPr/>
          </p:nvSpPr>
          <p:spPr bwMode="black">
            <a:xfrm flipV="1">
              <a:off x="5448300" y="1389063"/>
              <a:ext cx="0" cy="596900"/>
            </a:xfrm>
            <a:prstGeom prst="line">
              <a:avLst/>
            </a:prstGeom>
            <a:noFill/>
            <a:ln w="9525">
              <a:solidFill>
                <a:schemeClr val="tx1"/>
              </a:solidFill>
              <a:round/>
              <a:tailEnd type="triangle" w="med" len="med"/>
            </a:ln>
          </p:spPr>
          <p:txBody>
            <a:bodyPr>
              <a:spAutoFit/>
            </a:bodyPr>
            <a:lstStyle/>
            <a:p>
              <a:endParaRPr lang="zh-CN" altLang="en-US"/>
            </a:p>
          </p:txBody>
        </p:sp>
        <p:sp>
          <p:nvSpPr>
            <p:cNvPr id="157" name="Line 59"/>
            <p:cNvSpPr>
              <a:spLocks noChangeShapeType="1"/>
            </p:cNvSpPr>
            <p:nvPr/>
          </p:nvSpPr>
          <p:spPr bwMode="black">
            <a:xfrm flipV="1">
              <a:off x="7105650" y="1416050"/>
              <a:ext cx="0" cy="596900"/>
            </a:xfrm>
            <a:prstGeom prst="line">
              <a:avLst/>
            </a:prstGeom>
            <a:noFill/>
            <a:ln w="9525">
              <a:solidFill>
                <a:schemeClr val="tx1"/>
              </a:solidFill>
              <a:round/>
              <a:tailEnd type="triangle" w="med" len="med"/>
            </a:ln>
          </p:spPr>
          <p:txBody>
            <a:bodyPr>
              <a:spAutoFit/>
            </a:bodyPr>
            <a:lstStyle/>
            <a:p>
              <a:endParaRPr lang="zh-CN" altLang="en-US"/>
            </a:p>
          </p:txBody>
        </p:sp>
        <p:sp>
          <p:nvSpPr>
            <p:cNvPr id="158" name="Text Box 90"/>
            <p:cNvSpPr txBox="1">
              <a:spLocks noChangeArrowheads="1"/>
            </p:cNvSpPr>
            <p:nvPr/>
          </p:nvSpPr>
          <p:spPr bwMode="auto">
            <a:xfrm>
              <a:off x="3387725" y="1200150"/>
              <a:ext cx="536575" cy="31273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0</a:t>
              </a:r>
            </a:p>
          </p:txBody>
        </p:sp>
        <p:sp>
          <p:nvSpPr>
            <p:cNvPr id="159" name="Text Box 90"/>
            <p:cNvSpPr txBox="1">
              <a:spLocks noChangeArrowheads="1"/>
            </p:cNvSpPr>
            <p:nvPr/>
          </p:nvSpPr>
          <p:spPr bwMode="auto">
            <a:xfrm>
              <a:off x="5041900" y="1160463"/>
              <a:ext cx="536575" cy="31273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1</a:t>
              </a:r>
            </a:p>
          </p:txBody>
        </p:sp>
        <p:sp>
          <p:nvSpPr>
            <p:cNvPr id="160" name="Text Box 90"/>
            <p:cNvSpPr txBox="1">
              <a:spLocks noChangeArrowheads="1"/>
            </p:cNvSpPr>
            <p:nvPr/>
          </p:nvSpPr>
          <p:spPr bwMode="auto">
            <a:xfrm>
              <a:off x="6643688" y="1160463"/>
              <a:ext cx="536575" cy="31273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2</a:t>
              </a:r>
            </a:p>
          </p:txBody>
        </p:sp>
        <p:sp>
          <p:nvSpPr>
            <p:cNvPr id="161" name="Line 63"/>
            <p:cNvSpPr>
              <a:spLocks noChangeShapeType="1"/>
            </p:cNvSpPr>
            <p:nvPr/>
          </p:nvSpPr>
          <p:spPr bwMode="black">
            <a:xfrm>
              <a:off x="3806825" y="2003425"/>
              <a:ext cx="0" cy="330200"/>
            </a:xfrm>
            <a:prstGeom prst="line">
              <a:avLst/>
            </a:prstGeom>
            <a:noFill/>
            <a:ln w="9525">
              <a:solidFill>
                <a:srgbClr val="FF0000"/>
              </a:solidFill>
              <a:round/>
            </a:ln>
          </p:spPr>
          <p:txBody>
            <a:bodyPr>
              <a:spAutoFit/>
            </a:bodyPr>
            <a:lstStyle/>
            <a:p>
              <a:endParaRPr lang="zh-CN" altLang="en-US"/>
            </a:p>
          </p:txBody>
        </p:sp>
        <p:sp>
          <p:nvSpPr>
            <p:cNvPr id="162" name="Line 65"/>
            <p:cNvSpPr>
              <a:spLocks noChangeShapeType="1"/>
            </p:cNvSpPr>
            <p:nvPr/>
          </p:nvSpPr>
          <p:spPr bwMode="black">
            <a:xfrm>
              <a:off x="5468938" y="2375009"/>
              <a:ext cx="346075" cy="0"/>
            </a:xfrm>
            <a:prstGeom prst="line">
              <a:avLst/>
            </a:prstGeom>
            <a:noFill/>
            <a:ln w="9525">
              <a:solidFill>
                <a:srgbClr val="FF0000"/>
              </a:solidFill>
              <a:round/>
            </a:ln>
          </p:spPr>
          <p:txBody>
            <a:bodyPr>
              <a:spAutoFit/>
            </a:bodyPr>
            <a:lstStyle/>
            <a:p>
              <a:endParaRPr lang="zh-CN" altLang="en-US"/>
            </a:p>
          </p:txBody>
        </p:sp>
        <p:sp>
          <p:nvSpPr>
            <p:cNvPr id="163" name="Line 66"/>
            <p:cNvSpPr>
              <a:spLocks noChangeShapeType="1"/>
            </p:cNvSpPr>
            <p:nvPr/>
          </p:nvSpPr>
          <p:spPr bwMode="black">
            <a:xfrm>
              <a:off x="5448300" y="1985963"/>
              <a:ext cx="0" cy="385762"/>
            </a:xfrm>
            <a:prstGeom prst="line">
              <a:avLst/>
            </a:prstGeom>
            <a:noFill/>
            <a:ln w="9525">
              <a:solidFill>
                <a:srgbClr val="FF0000"/>
              </a:solidFill>
              <a:round/>
            </a:ln>
          </p:spPr>
          <p:txBody>
            <a:bodyPr>
              <a:spAutoFit/>
            </a:bodyPr>
            <a:lstStyle/>
            <a:p>
              <a:endParaRPr lang="zh-CN" altLang="en-US"/>
            </a:p>
          </p:txBody>
        </p:sp>
        <p:sp>
          <p:nvSpPr>
            <p:cNvPr id="164" name="Oval 111"/>
            <p:cNvSpPr>
              <a:spLocks noChangeArrowheads="1"/>
            </p:cNvSpPr>
            <p:nvPr/>
          </p:nvSpPr>
          <p:spPr bwMode="black">
            <a:xfrm>
              <a:off x="3765162" y="1957494"/>
              <a:ext cx="71438" cy="71437"/>
            </a:xfrm>
            <a:prstGeom prst="ellipse">
              <a:avLst/>
            </a:prstGeom>
            <a:solidFill>
              <a:srgbClr val="000000"/>
            </a:solidFill>
            <a:ln w="9525" algn="ctr">
              <a:solidFill>
                <a:schemeClr val="tx1"/>
              </a:solidFill>
              <a:round/>
            </a:ln>
          </p:spPr>
          <p:txBody>
            <a:bodyPr wrap="none" anchor="ctr">
              <a:spAutoFit/>
            </a:bodyPr>
            <a:lstStyle/>
            <a:p>
              <a:endParaRPr lang="zh-CN" altLang="en-US"/>
            </a:p>
          </p:txBody>
        </p:sp>
        <p:sp>
          <p:nvSpPr>
            <p:cNvPr id="165" name="Oval 111"/>
            <p:cNvSpPr>
              <a:spLocks noChangeArrowheads="1"/>
            </p:cNvSpPr>
            <p:nvPr/>
          </p:nvSpPr>
          <p:spPr bwMode="black">
            <a:xfrm>
              <a:off x="5420592" y="1957494"/>
              <a:ext cx="71438" cy="71437"/>
            </a:xfrm>
            <a:prstGeom prst="ellipse">
              <a:avLst/>
            </a:prstGeom>
            <a:solidFill>
              <a:srgbClr val="000000"/>
            </a:solidFill>
            <a:ln w="9525" algn="ctr">
              <a:solidFill>
                <a:schemeClr val="tx1"/>
              </a:solidFill>
              <a:round/>
            </a:ln>
          </p:spPr>
          <p:txBody>
            <a:bodyPr wrap="none" anchor="ctr">
              <a:spAutoFit/>
            </a:bodyPr>
            <a:lstStyle/>
            <a:p>
              <a:endParaRPr lang="zh-CN" altLang="en-US"/>
            </a:p>
          </p:txBody>
        </p:sp>
      </p:grpSp>
      <p:sp>
        <p:nvSpPr>
          <p:cNvPr id="181" name="矩形 180"/>
          <p:cNvSpPr/>
          <p:nvPr/>
        </p:nvSpPr>
        <p:spPr>
          <a:xfrm>
            <a:off x="4127107" y="2681193"/>
            <a:ext cx="582212" cy="341632"/>
          </a:xfrm>
          <a:prstGeom prst="rect">
            <a:avLst/>
          </a:prstGeom>
        </p:spPr>
        <p:txBody>
          <a:bodyPr wrap="none">
            <a:spAutoFit/>
          </a:bodyPr>
          <a:lstStyle/>
          <a:p>
            <a:r>
              <a:rPr lang="en-US" altLang="zh-CN" sz="1800" dirty="0" smtClean="0"/>
              <a:t>FF0</a:t>
            </a:r>
            <a:endParaRPr lang="zh-CN" altLang="en-US" sz="1800" dirty="0"/>
          </a:p>
        </p:txBody>
      </p:sp>
      <p:sp>
        <p:nvSpPr>
          <p:cNvPr id="182" name="矩形 181"/>
          <p:cNvSpPr/>
          <p:nvPr/>
        </p:nvSpPr>
        <p:spPr>
          <a:xfrm>
            <a:off x="5784457" y="2662143"/>
            <a:ext cx="582212" cy="341632"/>
          </a:xfrm>
          <a:prstGeom prst="rect">
            <a:avLst/>
          </a:prstGeom>
        </p:spPr>
        <p:txBody>
          <a:bodyPr wrap="none">
            <a:spAutoFit/>
          </a:bodyPr>
          <a:lstStyle/>
          <a:p>
            <a:r>
              <a:rPr lang="en-US" altLang="zh-CN" sz="1800" dirty="0" smtClean="0"/>
              <a:t>FF1</a:t>
            </a:r>
            <a:endParaRPr lang="zh-CN" altLang="en-US" sz="1800" dirty="0"/>
          </a:p>
        </p:txBody>
      </p:sp>
      <p:sp>
        <p:nvSpPr>
          <p:cNvPr id="183" name="矩形 182"/>
          <p:cNvSpPr/>
          <p:nvPr/>
        </p:nvSpPr>
        <p:spPr>
          <a:xfrm>
            <a:off x="7422757" y="2700243"/>
            <a:ext cx="582212" cy="341632"/>
          </a:xfrm>
          <a:prstGeom prst="rect">
            <a:avLst/>
          </a:prstGeom>
        </p:spPr>
        <p:txBody>
          <a:bodyPr wrap="none">
            <a:spAutoFit/>
          </a:bodyPr>
          <a:lstStyle/>
          <a:p>
            <a:r>
              <a:rPr lang="en-US" altLang="zh-CN" sz="1800" dirty="0" smtClean="0"/>
              <a:t>FF2</a:t>
            </a:r>
            <a:endParaRPr lang="zh-CN" altLang="en-US" sz="1800" dirty="0"/>
          </a:p>
        </p:txBody>
      </p:sp>
      <p:grpSp>
        <p:nvGrpSpPr>
          <p:cNvPr id="184" name="组合 118"/>
          <p:cNvGrpSpPr/>
          <p:nvPr/>
        </p:nvGrpSpPr>
        <p:grpSpPr bwMode="auto">
          <a:xfrm>
            <a:off x="3541712" y="4547477"/>
            <a:ext cx="5507038" cy="1624012"/>
            <a:chOff x="1917700" y="4338638"/>
            <a:chExt cx="5507038" cy="1624012"/>
          </a:xfrm>
        </p:grpSpPr>
        <p:grpSp>
          <p:nvGrpSpPr>
            <p:cNvPr id="185" name="Group 67"/>
            <p:cNvGrpSpPr/>
            <p:nvPr/>
          </p:nvGrpSpPr>
          <p:grpSpPr bwMode="auto">
            <a:xfrm>
              <a:off x="1917700" y="4338638"/>
              <a:ext cx="5507038" cy="1624012"/>
              <a:chOff x="1112" y="2702"/>
              <a:chExt cx="3469" cy="1023"/>
            </a:xfrm>
          </p:grpSpPr>
          <p:grpSp>
            <p:nvGrpSpPr>
              <p:cNvPr id="189" name="Group 87"/>
              <p:cNvGrpSpPr/>
              <p:nvPr/>
            </p:nvGrpSpPr>
            <p:grpSpPr bwMode="auto">
              <a:xfrm>
                <a:off x="1112" y="2987"/>
                <a:ext cx="1344" cy="720"/>
                <a:chOff x="3792" y="2928"/>
                <a:chExt cx="1344" cy="720"/>
              </a:xfrm>
            </p:grpSpPr>
            <p:sp>
              <p:nvSpPr>
                <p:cNvPr id="227" name="Rectangle 88"/>
                <p:cNvSpPr>
                  <a:spLocks noChangeArrowheads="1"/>
                </p:cNvSpPr>
                <p:nvPr/>
              </p:nvSpPr>
              <p:spPr bwMode="auto">
                <a:xfrm>
                  <a:off x="4320" y="3024"/>
                  <a:ext cx="480" cy="624"/>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28" name="Text Box 89"/>
                <p:cNvSpPr txBox="1">
                  <a:spLocks noChangeArrowheads="1"/>
                </p:cNvSpPr>
                <p:nvPr/>
              </p:nvSpPr>
              <p:spPr bwMode="auto">
                <a:xfrm>
                  <a:off x="4320" y="3072"/>
                  <a:ext cx="192"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D</a:t>
                  </a:r>
                </a:p>
              </p:txBody>
            </p:sp>
            <p:sp>
              <p:nvSpPr>
                <p:cNvPr id="229" name="Text Box 90"/>
                <p:cNvSpPr txBox="1">
                  <a:spLocks noChangeArrowheads="1"/>
                </p:cNvSpPr>
                <p:nvPr/>
              </p:nvSpPr>
              <p:spPr bwMode="auto">
                <a:xfrm>
                  <a:off x="4608" y="3072"/>
                  <a:ext cx="240"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p>
              </p:txBody>
            </p:sp>
            <p:sp>
              <p:nvSpPr>
                <p:cNvPr id="230" name="Text Box 91"/>
                <p:cNvSpPr txBox="1">
                  <a:spLocks noChangeArrowheads="1"/>
                </p:cNvSpPr>
                <p:nvPr/>
              </p:nvSpPr>
              <p:spPr bwMode="auto">
                <a:xfrm>
                  <a:off x="4608" y="3388"/>
                  <a:ext cx="240"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p>
              </p:txBody>
            </p:sp>
            <p:sp>
              <p:nvSpPr>
                <p:cNvPr id="231" name="Line 92"/>
                <p:cNvSpPr>
                  <a:spLocks noChangeShapeType="1"/>
                </p:cNvSpPr>
                <p:nvPr/>
              </p:nvSpPr>
              <p:spPr bwMode="auto">
                <a:xfrm>
                  <a:off x="4665" y="3408"/>
                  <a:ext cx="96" cy="0"/>
                </a:xfrm>
                <a:prstGeom prst="line">
                  <a:avLst/>
                </a:prstGeom>
                <a:noFill/>
                <a:ln w="9525">
                  <a:solidFill>
                    <a:schemeClr val="tx1"/>
                  </a:solidFill>
                  <a:round/>
                </a:ln>
              </p:spPr>
              <p:txBody>
                <a:bodyPr/>
                <a:lstStyle/>
                <a:p>
                  <a:endParaRPr lang="zh-CN" altLang="en-US"/>
                </a:p>
              </p:txBody>
            </p:sp>
            <p:sp>
              <p:nvSpPr>
                <p:cNvPr id="232" name="Oval 93"/>
                <p:cNvSpPr>
                  <a:spLocks noChangeArrowheads="1"/>
                </p:cNvSpPr>
                <p:nvPr/>
              </p:nvSpPr>
              <p:spPr bwMode="auto">
                <a:xfrm>
                  <a:off x="4800" y="3456"/>
                  <a:ext cx="48" cy="48"/>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33" name="Line 94"/>
                <p:cNvSpPr>
                  <a:spLocks noChangeShapeType="1"/>
                </p:cNvSpPr>
                <p:nvPr/>
              </p:nvSpPr>
              <p:spPr bwMode="auto">
                <a:xfrm>
                  <a:off x="4800" y="3168"/>
                  <a:ext cx="336" cy="0"/>
                </a:xfrm>
                <a:prstGeom prst="line">
                  <a:avLst/>
                </a:prstGeom>
                <a:noFill/>
                <a:ln w="9525">
                  <a:solidFill>
                    <a:schemeClr val="tx1"/>
                  </a:solidFill>
                  <a:round/>
                </a:ln>
              </p:spPr>
              <p:txBody>
                <a:bodyPr/>
                <a:lstStyle/>
                <a:p>
                  <a:endParaRPr lang="zh-CN" altLang="en-US"/>
                </a:p>
              </p:txBody>
            </p:sp>
            <p:sp>
              <p:nvSpPr>
                <p:cNvPr id="234" name="Line 95"/>
                <p:cNvSpPr>
                  <a:spLocks noChangeShapeType="1"/>
                </p:cNvSpPr>
                <p:nvPr/>
              </p:nvSpPr>
              <p:spPr bwMode="auto">
                <a:xfrm>
                  <a:off x="4848" y="3456"/>
                  <a:ext cx="144" cy="0"/>
                </a:xfrm>
                <a:prstGeom prst="line">
                  <a:avLst/>
                </a:prstGeom>
                <a:noFill/>
                <a:ln w="9525">
                  <a:solidFill>
                    <a:schemeClr val="tx1"/>
                  </a:solidFill>
                  <a:round/>
                </a:ln>
              </p:spPr>
              <p:txBody>
                <a:bodyPr/>
                <a:lstStyle/>
                <a:p>
                  <a:endParaRPr lang="zh-CN" altLang="en-US"/>
                </a:p>
              </p:txBody>
            </p:sp>
            <p:sp>
              <p:nvSpPr>
                <p:cNvPr id="235" name="Line 96"/>
                <p:cNvSpPr>
                  <a:spLocks noChangeShapeType="1"/>
                </p:cNvSpPr>
                <p:nvPr/>
              </p:nvSpPr>
              <p:spPr bwMode="auto">
                <a:xfrm flipV="1">
                  <a:off x="4992" y="2928"/>
                  <a:ext cx="0" cy="528"/>
                </a:xfrm>
                <a:prstGeom prst="line">
                  <a:avLst/>
                </a:prstGeom>
                <a:noFill/>
                <a:ln w="9525">
                  <a:solidFill>
                    <a:schemeClr val="tx1"/>
                  </a:solidFill>
                  <a:round/>
                </a:ln>
              </p:spPr>
              <p:txBody>
                <a:bodyPr/>
                <a:lstStyle/>
                <a:p>
                  <a:endParaRPr lang="zh-CN" altLang="en-US"/>
                </a:p>
              </p:txBody>
            </p:sp>
            <p:sp>
              <p:nvSpPr>
                <p:cNvPr id="236" name="Line 97"/>
                <p:cNvSpPr>
                  <a:spLocks noChangeShapeType="1"/>
                </p:cNvSpPr>
                <p:nvPr/>
              </p:nvSpPr>
              <p:spPr bwMode="auto">
                <a:xfrm flipH="1">
                  <a:off x="4176" y="2928"/>
                  <a:ext cx="816" cy="0"/>
                </a:xfrm>
                <a:prstGeom prst="line">
                  <a:avLst/>
                </a:prstGeom>
                <a:noFill/>
                <a:ln w="9525">
                  <a:solidFill>
                    <a:schemeClr val="tx1"/>
                  </a:solidFill>
                  <a:round/>
                </a:ln>
              </p:spPr>
              <p:txBody>
                <a:bodyPr/>
                <a:lstStyle/>
                <a:p>
                  <a:endParaRPr lang="zh-CN" altLang="en-US"/>
                </a:p>
              </p:txBody>
            </p:sp>
            <p:sp>
              <p:nvSpPr>
                <p:cNvPr id="237" name="Line 98"/>
                <p:cNvSpPr>
                  <a:spLocks noChangeShapeType="1"/>
                </p:cNvSpPr>
                <p:nvPr/>
              </p:nvSpPr>
              <p:spPr bwMode="auto">
                <a:xfrm>
                  <a:off x="4176" y="2928"/>
                  <a:ext cx="0" cy="240"/>
                </a:xfrm>
                <a:prstGeom prst="line">
                  <a:avLst/>
                </a:prstGeom>
                <a:noFill/>
                <a:ln w="9525">
                  <a:solidFill>
                    <a:schemeClr val="tx1"/>
                  </a:solidFill>
                  <a:round/>
                </a:ln>
              </p:spPr>
              <p:txBody>
                <a:bodyPr/>
                <a:lstStyle/>
                <a:p>
                  <a:endParaRPr lang="zh-CN" altLang="en-US"/>
                </a:p>
              </p:txBody>
            </p:sp>
            <p:sp>
              <p:nvSpPr>
                <p:cNvPr id="238" name="Line 99"/>
                <p:cNvSpPr>
                  <a:spLocks noChangeShapeType="1"/>
                </p:cNvSpPr>
                <p:nvPr/>
              </p:nvSpPr>
              <p:spPr bwMode="auto">
                <a:xfrm>
                  <a:off x="4176" y="3168"/>
                  <a:ext cx="144" cy="0"/>
                </a:xfrm>
                <a:prstGeom prst="line">
                  <a:avLst/>
                </a:prstGeom>
                <a:noFill/>
                <a:ln w="9525">
                  <a:solidFill>
                    <a:schemeClr val="tx1"/>
                  </a:solidFill>
                  <a:round/>
                </a:ln>
              </p:spPr>
              <p:txBody>
                <a:bodyPr/>
                <a:lstStyle/>
                <a:p>
                  <a:endParaRPr lang="zh-CN" altLang="en-US"/>
                </a:p>
              </p:txBody>
            </p:sp>
            <p:sp>
              <p:nvSpPr>
                <p:cNvPr id="239" name="AutoShape 100"/>
                <p:cNvSpPr>
                  <a:spLocks noChangeArrowheads="1"/>
                </p:cNvSpPr>
                <p:nvPr/>
              </p:nvSpPr>
              <p:spPr bwMode="auto">
                <a:xfrm rot="5400000">
                  <a:off x="4296" y="3336"/>
                  <a:ext cx="144" cy="96"/>
                </a:xfrm>
                <a:prstGeom prst="triangle">
                  <a:avLst>
                    <a:gd name="adj" fmla="val 50000"/>
                  </a:avLst>
                </a:prstGeom>
                <a:noFill/>
                <a:ln w="9525">
                  <a:solidFill>
                    <a:schemeClr val="tx1"/>
                  </a:solidFill>
                  <a:miter lim="800000"/>
                </a:ln>
              </p:spPr>
              <p:txBody>
                <a:bodyPr rot="10800000" vert="eaVert"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40" name="Line 101"/>
                <p:cNvSpPr>
                  <a:spLocks noChangeShapeType="1"/>
                </p:cNvSpPr>
                <p:nvPr/>
              </p:nvSpPr>
              <p:spPr bwMode="auto">
                <a:xfrm>
                  <a:off x="3888" y="3381"/>
                  <a:ext cx="432" cy="0"/>
                </a:xfrm>
                <a:prstGeom prst="line">
                  <a:avLst/>
                </a:prstGeom>
                <a:noFill/>
                <a:ln w="9525">
                  <a:solidFill>
                    <a:schemeClr val="tx1"/>
                  </a:solidFill>
                  <a:round/>
                </a:ln>
              </p:spPr>
              <p:txBody>
                <a:bodyPr/>
                <a:lstStyle/>
                <a:p>
                  <a:endParaRPr lang="zh-CN" altLang="en-US"/>
                </a:p>
              </p:txBody>
            </p:sp>
            <p:sp>
              <p:nvSpPr>
                <p:cNvPr id="241" name="Text Box 102"/>
                <p:cNvSpPr txBox="1">
                  <a:spLocks noChangeArrowheads="1"/>
                </p:cNvSpPr>
                <p:nvPr/>
              </p:nvSpPr>
              <p:spPr bwMode="auto">
                <a:xfrm>
                  <a:off x="3792" y="3408"/>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grpSp>
          <p:sp>
            <p:nvSpPr>
              <p:cNvPr id="190" name="Rectangle 88"/>
              <p:cNvSpPr>
                <a:spLocks noChangeArrowheads="1"/>
              </p:cNvSpPr>
              <p:nvPr/>
            </p:nvSpPr>
            <p:spPr bwMode="auto">
              <a:xfrm>
                <a:off x="2674" y="3078"/>
                <a:ext cx="480" cy="624"/>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91" name="Text Box 89"/>
              <p:cNvSpPr txBox="1">
                <a:spLocks noChangeArrowheads="1"/>
              </p:cNvSpPr>
              <p:nvPr/>
            </p:nvSpPr>
            <p:spPr bwMode="auto">
              <a:xfrm>
                <a:off x="2674" y="3126"/>
                <a:ext cx="192"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D</a:t>
                </a:r>
              </a:p>
            </p:txBody>
          </p:sp>
          <p:sp>
            <p:nvSpPr>
              <p:cNvPr id="192" name="Text Box 90"/>
              <p:cNvSpPr txBox="1">
                <a:spLocks noChangeArrowheads="1"/>
              </p:cNvSpPr>
              <p:nvPr/>
            </p:nvSpPr>
            <p:spPr bwMode="auto">
              <a:xfrm>
                <a:off x="2962" y="3126"/>
                <a:ext cx="240"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p>
            </p:txBody>
          </p:sp>
          <p:sp>
            <p:nvSpPr>
              <p:cNvPr id="193" name="Text Box 91"/>
              <p:cNvSpPr txBox="1">
                <a:spLocks noChangeArrowheads="1"/>
              </p:cNvSpPr>
              <p:nvPr/>
            </p:nvSpPr>
            <p:spPr bwMode="auto">
              <a:xfrm>
                <a:off x="2962" y="3442"/>
                <a:ext cx="240"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p>
            </p:txBody>
          </p:sp>
          <p:sp>
            <p:nvSpPr>
              <p:cNvPr id="194" name="Line 92"/>
              <p:cNvSpPr>
                <a:spLocks noChangeShapeType="1"/>
              </p:cNvSpPr>
              <p:nvPr/>
            </p:nvSpPr>
            <p:spPr bwMode="auto">
              <a:xfrm>
                <a:off x="3019" y="3462"/>
                <a:ext cx="96" cy="0"/>
              </a:xfrm>
              <a:prstGeom prst="line">
                <a:avLst/>
              </a:prstGeom>
              <a:noFill/>
              <a:ln w="9525">
                <a:solidFill>
                  <a:schemeClr val="tx1"/>
                </a:solidFill>
                <a:round/>
              </a:ln>
            </p:spPr>
            <p:txBody>
              <a:bodyPr/>
              <a:lstStyle/>
              <a:p>
                <a:endParaRPr lang="zh-CN" altLang="en-US"/>
              </a:p>
            </p:txBody>
          </p:sp>
          <p:sp>
            <p:nvSpPr>
              <p:cNvPr id="195" name="Oval 93"/>
              <p:cNvSpPr>
                <a:spLocks noChangeArrowheads="1"/>
              </p:cNvSpPr>
              <p:nvPr/>
            </p:nvSpPr>
            <p:spPr bwMode="auto">
              <a:xfrm>
                <a:off x="3154" y="3510"/>
                <a:ext cx="48" cy="48"/>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96" name="Line 94"/>
              <p:cNvSpPr>
                <a:spLocks noChangeShapeType="1"/>
              </p:cNvSpPr>
              <p:nvPr/>
            </p:nvSpPr>
            <p:spPr bwMode="auto">
              <a:xfrm>
                <a:off x="3154" y="3222"/>
                <a:ext cx="336" cy="0"/>
              </a:xfrm>
              <a:prstGeom prst="line">
                <a:avLst/>
              </a:prstGeom>
              <a:noFill/>
              <a:ln w="9525">
                <a:solidFill>
                  <a:schemeClr val="tx1"/>
                </a:solidFill>
                <a:round/>
              </a:ln>
            </p:spPr>
            <p:txBody>
              <a:bodyPr/>
              <a:lstStyle/>
              <a:p>
                <a:endParaRPr lang="zh-CN" altLang="en-US"/>
              </a:p>
            </p:txBody>
          </p:sp>
          <p:sp>
            <p:nvSpPr>
              <p:cNvPr id="197" name="Line 95"/>
              <p:cNvSpPr>
                <a:spLocks noChangeShapeType="1"/>
              </p:cNvSpPr>
              <p:nvPr/>
            </p:nvSpPr>
            <p:spPr bwMode="auto">
              <a:xfrm>
                <a:off x="3202" y="3510"/>
                <a:ext cx="144" cy="0"/>
              </a:xfrm>
              <a:prstGeom prst="line">
                <a:avLst/>
              </a:prstGeom>
              <a:noFill/>
              <a:ln w="9525">
                <a:solidFill>
                  <a:schemeClr val="tx1"/>
                </a:solidFill>
                <a:round/>
              </a:ln>
            </p:spPr>
            <p:txBody>
              <a:bodyPr/>
              <a:lstStyle/>
              <a:p>
                <a:endParaRPr lang="zh-CN" altLang="en-US"/>
              </a:p>
            </p:txBody>
          </p:sp>
          <p:sp>
            <p:nvSpPr>
              <p:cNvPr id="198" name="Line 96"/>
              <p:cNvSpPr>
                <a:spLocks noChangeShapeType="1"/>
              </p:cNvSpPr>
              <p:nvPr/>
            </p:nvSpPr>
            <p:spPr bwMode="auto">
              <a:xfrm flipV="1">
                <a:off x="3346" y="2982"/>
                <a:ext cx="0" cy="528"/>
              </a:xfrm>
              <a:prstGeom prst="line">
                <a:avLst/>
              </a:prstGeom>
              <a:noFill/>
              <a:ln w="9525">
                <a:solidFill>
                  <a:schemeClr val="tx1"/>
                </a:solidFill>
                <a:round/>
              </a:ln>
            </p:spPr>
            <p:txBody>
              <a:bodyPr/>
              <a:lstStyle/>
              <a:p>
                <a:endParaRPr lang="zh-CN" altLang="en-US"/>
              </a:p>
            </p:txBody>
          </p:sp>
          <p:sp>
            <p:nvSpPr>
              <p:cNvPr id="199" name="Line 97"/>
              <p:cNvSpPr>
                <a:spLocks noChangeShapeType="1"/>
              </p:cNvSpPr>
              <p:nvPr/>
            </p:nvSpPr>
            <p:spPr bwMode="auto">
              <a:xfrm flipH="1">
                <a:off x="2530" y="2982"/>
                <a:ext cx="816" cy="0"/>
              </a:xfrm>
              <a:prstGeom prst="line">
                <a:avLst/>
              </a:prstGeom>
              <a:noFill/>
              <a:ln w="9525">
                <a:solidFill>
                  <a:schemeClr val="tx1"/>
                </a:solidFill>
                <a:round/>
              </a:ln>
            </p:spPr>
            <p:txBody>
              <a:bodyPr/>
              <a:lstStyle/>
              <a:p>
                <a:endParaRPr lang="zh-CN" altLang="en-US"/>
              </a:p>
            </p:txBody>
          </p:sp>
          <p:sp>
            <p:nvSpPr>
              <p:cNvPr id="200" name="Line 98"/>
              <p:cNvSpPr>
                <a:spLocks noChangeShapeType="1"/>
              </p:cNvSpPr>
              <p:nvPr/>
            </p:nvSpPr>
            <p:spPr bwMode="auto">
              <a:xfrm>
                <a:off x="2530" y="2982"/>
                <a:ext cx="0" cy="240"/>
              </a:xfrm>
              <a:prstGeom prst="line">
                <a:avLst/>
              </a:prstGeom>
              <a:noFill/>
              <a:ln w="9525">
                <a:solidFill>
                  <a:schemeClr val="tx1"/>
                </a:solidFill>
                <a:round/>
              </a:ln>
            </p:spPr>
            <p:txBody>
              <a:bodyPr/>
              <a:lstStyle/>
              <a:p>
                <a:endParaRPr lang="zh-CN" altLang="en-US"/>
              </a:p>
            </p:txBody>
          </p:sp>
          <p:sp>
            <p:nvSpPr>
              <p:cNvPr id="201" name="Line 99"/>
              <p:cNvSpPr>
                <a:spLocks noChangeShapeType="1"/>
              </p:cNvSpPr>
              <p:nvPr/>
            </p:nvSpPr>
            <p:spPr bwMode="auto">
              <a:xfrm>
                <a:off x="2530" y="3222"/>
                <a:ext cx="144" cy="0"/>
              </a:xfrm>
              <a:prstGeom prst="line">
                <a:avLst/>
              </a:prstGeom>
              <a:noFill/>
              <a:ln w="9525">
                <a:solidFill>
                  <a:schemeClr val="tx1"/>
                </a:solidFill>
                <a:round/>
              </a:ln>
            </p:spPr>
            <p:txBody>
              <a:bodyPr/>
              <a:lstStyle/>
              <a:p>
                <a:endParaRPr lang="zh-CN" altLang="en-US"/>
              </a:p>
            </p:txBody>
          </p:sp>
          <p:sp>
            <p:nvSpPr>
              <p:cNvPr id="202" name="AutoShape 100"/>
              <p:cNvSpPr>
                <a:spLocks noChangeArrowheads="1"/>
              </p:cNvSpPr>
              <p:nvPr/>
            </p:nvSpPr>
            <p:spPr bwMode="auto">
              <a:xfrm rot="5400000">
                <a:off x="2650" y="3390"/>
                <a:ext cx="144" cy="96"/>
              </a:xfrm>
              <a:prstGeom prst="triangle">
                <a:avLst>
                  <a:gd name="adj" fmla="val 50000"/>
                </a:avLst>
              </a:prstGeom>
              <a:noFill/>
              <a:ln w="9525">
                <a:solidFill>
                  <a:schemeClr val="tx1"/>
                </a:solidFill>
                <a:miter lim="800000"/>
              </a:ln>
            </p:spPr>
            <p:txBody>
              <a:bodyPr rot="10800000" vert="eaVert"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03" name="Rectangle 88"/>
              <p:cNvSpPr>
                <a:spLocks noChangeArrowheads="1"/>
              </p:cNvSpPr>
              <p:nvPr/>
            </p:nvSpPr>
            <p:spPr bwMode="auto">
              <a:xfrm>
                <a:off x="3718" y="3101"/>
                <a:ext cx="480" cy="624"/>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04" name="Text Box 89"/>
              <p:cNvSpPr txBox="1">
                <a:spLocks noChangeArrowheads="1"/>
              </p:cNvSpPr>
              <p:nvPr/>
            </p:nvSpPr>
            <p:spPr bwMode="auto">
              <a:xfrm>
                <a:off x="3718" y="3149"/>
                <a:ext cx="192"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D</a:t>
                </a:r>
              </a:p>
            </p:txBody>
          </p:sp>
          <p:sp>
            <p:nvSpPr>
              <p:cNvPr id="205" name="Text Box 90"/>
              <p:cNvSpPr txBox="1">
                <a:spLocks noChangeArrowheads="1"/>
              </p:cNvSpPr>
              <p:nvPr/>
            </p:nvSpPr>
            <p:spPr bwMode="auto">
              <a:xfrm>
                <a:off x="4006" y="3149"/>
                <a:ext cx="240"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p>
            </p:txBody>
          </p:sp>
          <p:sp>
            <p:nvSpPr>
              <p:cNvPr id="206" name="Text Box 91"/>
              <p:cNvSpPr txBox="1">
                <a:spLocks noChangeArrowheads="1"/>
              </p:cNvSpPr>
              <p:nvPr/>
            </p:nvSpPr>
            <p:spPr bwMode="auto">
              <a:xfrm>
                <a:off x="4006" y="3465"/>
                <a:ext cx="240"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p>
            </p:txBody>
          </p:sp>
          <p:sp>
            <p:nvSpPr>
              <p:cNvPr id="207" name="Line 92"/>
              <p:cNvSpPr>
                <a:spLocks noChangeShapeType="1"/>
              </p:cNvSpPr>
              <p:nvPr/>
            </p:nvSpPr>
            <p:spPr bwMode="auto">
              <a:xfrm>
                <a:off x="4063" y="3485"/>
                <a:ext cx="96" cy="0"/>
              </a:xfrm>
              <a:prstGeom prst="line">
                <a:avLst/>
              </a:prstGeom>
              <a:noFill/>
              <a:ln w="9525">
                <a:solidFill>
                  <a:schemeClr val="tx1"/>
                </a:solidFill>
                <a:round/>
              </a:ln>
            </p:spPr>
            <p:txBody>
              <a:bodyPr/>
              <a:lstStyle/>
              <a:p>
                <a:endParaRPr lang="zh-CN" altLang="en-US"/>
              </a:p>
            </p:txBody>
          </p:sp>
          <p:sp>
            <p:nvSpPr>
              <p:cNvPr id="208" name="Oval 93"/>
              <p:cNvSpPr>
                <a:spLocks noChangeArrowheads="1"/>
              </p:cNvSpPr>
              <p:nvPr/>
            </p:nvSpPr>
            <p:spPr bwMode="auto">
              <a:xfrm>
                <a:off x="4198" y="3533"/>
                <a:ext cx="48" cy="48"/>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09" name="Line 94"/>
              <p:cNvSpPr>
                <a:spLocks noChangeShapeType="1"/>
              </p:cNvSpPr>
              <p:nvPr/>
            </p:nvSpPr>
            <p:spPr bwMode="auto">
              <a:xfrm>
                <a:off x="4198" y="3245"/>
                <a:ext cx="336" cy="0"/>
              </a:xfrm>
              <a:prstGeom prst="line">
                <a:avLst/>
              </a:prstGeom>
              <a:noFill/>
              <a:ln w="9525">
                <a:solidFill>
                  <a:schemeClr val="tx1"/>
                </a:solidFill>
                <a:round/>
              </a:ln>
            </p:spPr>
            <p:txBody>
              <a:bodyPr/>
              <a:lstStyle/>
              <a:p>
                <a:endParaRPr lang="zh-CN" altLang="en-US"/>
              </a:p>
            </p:txBody>
          </p:sp>
          <p:sp>
            <p:nvSpPr>
              <p:cNvPr id="210" name="Line 95"/>
              <p:cNvSpPr>
                <a:spLocks noChangeShapeType="1"/>
              </p:cNvSpPr>
              <p:nvPr/>
            </p:nvSpPr>
            <p:spPr bwMode="auto">
              <a:xfrm>
                <a:off x="4246" y="3533"/>
                <a:ext cx="144" cy="0"/>
              </a:xfrm>
              <a:prstGeom prst="line">
                <a:avLst/>
              </a:prstGeom>
              <a:noFill/>
              <a:ln w="9525">
                <a:solidFill>
                  <a:schemeClr val="tx1"/>
                </a:solidFill>
                <a:round/>
              </a:ln>
            </p:spPr>
            <p:txBody>
              <a:bodyPr/>
              <a:lstStyle/>
              <a:p>
                <a:endParaRPr lang="zh-CN" altLang="en-US"/>
              </a:p>
            </p:txBody>
          </p:sp>
          <p:sp>
            <p:nvSpPr>
              <p:cNvPr id="211" name="Line 96"/>
              <p:cNvSpPr>
                <a:spLocks noChangeShapeType="1"/>
              </p:cNvSpPr>
              <p:nvPr/>
            </p:nvSpPr>
            <p:spPr bwMode="auto">
              <a:xfrm flipV="1">
                <a:off x="4390" y="3005"/>
                <a:ext cx="0" cy="528"/>
              </a:xfrm>
              <a:prstGeom prst="line">
                <a:avLst/>
              </a:prstGeom>
              <a:noFill/>
              <a:ln w="9525">
                <a:solidFill>
                  <a:schemeClr val="tx1"/>
                </a:solidFill>
                <a:round/>
              </a:ln>
            </p:spPr>
            <p:txBody>
              <a:bodyPr/>
              <a:lstStyle/>
              <a:p>
                <a:endParaRPr lang="zh-CN" altLang="en-US"/>
              </a:p>
            </p:txBody>
          </p:sp>
          <p:sp>
            <p:nvSpPr>
              <p:cNvPr id="212" name="Line 97"/>
              <p:cNvSpPr>
                <a:spLocks noChangeShapeType="1"/>
              </p:cNvSpPr>
              <p:nvPr/>
            </p:nvSpPr>
            <p:spPr bwMode="auto">
              <a:xfrm flipH="1">
                <a:off x="3574" y="3005"/>
                <a:ext cx="816" cy="0"/>
              </a:xfrm>
              <a:prstGeom prst="line">
                <a:avLst/>
              </a:prstGeom>
              <a:noFill/>
              <a:ln w="9525">
                <a:solidFill>
                  <a:schemeClr val="tx1"/>
                </a:solidFill>
                <a:round/>
              </a:ln>
            </p:spPr>
            <p:txBody>
              <a:bodyPr/>
              <a:lstStyle/>
              <a:p>
                <a:endParaRPr lang="zh-CN" altLang="en-US"/>
              </a:p>
            </p:txBody>
          </p:sp>
          <p:sp>
            <p:nvSpPr>
              <p:cNvPr id="213" name="Line 98"/>
              <p:cNvSpPr>
                <a:spLocks noChangeShapeType="1"/>
              </p:cNvSpPr>
              <p:nvPr/>
            </p:nvSpPr>
            <p:spPr bwMode="auto">
              <a:xfrm>
                <a:off x="3574" y="3005"/>
                <a:ext cx="0" cy="240"/>
              </a:xfrm>
              <a:prstGeom prst="line">
                <a:avLst/>
              </a:prstGeom>
              <a:noFill/>
              <a:ln w="9525">
                <a:solidFill>
                  <a:schemeClr val="tx1"/>
                </a:solidFill>
                <a:round/>
              </a:ln>
            </p:spPr>
            <p:txBody>
              <a:bodyPr/>
              <a:lstStyle/>
              <a:p>
                <a:endParaRPr lang="zh-CN" altLang="en-US"/>
              </a:p>
            </p:txBody>
          </p:sp>
          <p:sp>
            <p:nvSpPr>
              <p:cNvPr id="214" name="Line 99"/>
              <p:cNvSpPr>
                <a:spLocks noChangeShapeType="1"/>
              </p:cNvSpPr>
              <p:nvPr/>
            </p:nvSpPr>
            <p:spPr bwMode="auto">
              <a:xfrm>
                <a:off x="3574" y="3245"/>
                <a:ext cx="144" cy="0"/>
              </a:xfrm>
              <a:prstGeom prst="line">
                <a:avLst/>
              </a:prstGeom>
              <a:noFill/>
              <a:ln w="9525">
                <a:solidFill>
                  <a:schemeClr val="tx1"/>
                </a:solidFill>
                <a:round/>
              </a:ln>
            </p:spPr>
            <p:txBody>
              <a:bodyPr/>
              <a:lstStyle/>
              <a:p>
                <a:endParaRPr lang="zh-CN" altLang="en-US"/>
              </a:p>
            </p:txBody>
          </p:sp>
          <p:sp>
            <p:nvSpPr>
              <p:cNvPr id="215" name="AutoShape 100"/>
              <p:cNvSpPr>
                <a:spLocks noChangeArrowheads="1"/>
              </p:cNvSpPr>
              <p:nvPr/>
            </p:nvSpPr>
            <p:spPr bwMode="auto">
              <a:xfrm rot="5400000">
                <a:off x="3694" y="3413"/>
                <a:ext cx="144" cy="96"/>
              </a:xfrm>
              <a:prstGeom prst="triangle">
                <a:avLst>
                  <a:gd name="adj" fmla="val 50000"/>
                </a:avLst>
              </a:prstGeom>
              <a:noFill/>
              <a:ln w="9525">
                <a:solidFill>
                  <a:schemeClr val="tx1"/>
                </a:solidFill>
                <a:miter lim="800000"/>
              </a:ln>
            </p:spPr>
            <p:txBody>
              <a:bodyPr rot="10800000" vert="eaVert"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6" name="Line 110"/>
              <p:cNvSpPr>
                <a:spLocks noChangeShapeType="1"/>
              </p:cNvSpPr>
              <p:nvPr/>
            </p:nvSpPr>
            <p:spPr bwMode="black">
              <a:xfrm>
                <a:off x="2312" y="3453"/>
                <a:ext cx="362" cy="0"/>
              </a:xfrm>
              <a:prstGeom prst="line">
                <a:avLst/>
              </a:prstGeom>
              <a:noFill/>
              <a:ln w="9525">
                <a:solidFill>
                  <a:srgbClr val="FF0000"/>
                </a:solidFill>
                <a:round/>
              </a:ln>
            </p:spPr>
            <p:txBody>
              <a:bodyPr>
                <a:spAutoFit/>
              </a:bodyPr>
              <a:lstStyle/>
              <a:p>
                <a:endParaRPr lang="zh-CN" altLang="en-US"/>
              </a:p>
            </p:txBody>
          </p:sp>
          <p:sp>
            <p:nvSpPr>
              <p:cNvPr id="217" name="Oval 111"/>
              <p:cNvSpPr>
                <a:spLocks noChangeArrowheads="1"/>
              </p:cNvSpPr>
              <p:nvPr/>
            </p:nvSpPr>
            <p:spPr bwMode="black">
              <a:xfrm>
                <a:off x="2289" y="3430"/>
                <a:ext cx="45" cy="45"/>
              </a:xfrm>
              <a:prstGeom prst="ellipse">
                <a:avLst/>
              </a:prstGeom>
              <a:solidFill>
                <a:srgbClr val="000000"/>
              </a:solidFill>
              <a:ln w="9525" algn="ctr">
                <a:solidFill>
                  <a:schemeClr val="tx1"/>
                </a:solidFill>
                <a:round/>
              </a:ln>
            </p:spPr>
            <p:txBody>
              <a:bodyPr wrap="none" anchor="ctr">
                <a:spAutoFit/>
              </a:bodyPr>
              <a:lstStyle/>
              <a:p>
                <a:endParaRPr lang="zh-CN" altLang="en-US"/>
              </a:p>
            </p:txBody>
          </p:sp>
          <p:grpSp>
            <p:nvGrpSpPr>
              <p:cNvPr id="218" name="Group 112"/>
              <p:cNvGrpSpPr/>
              <p:nvPr/>
            </p:nvGrpSpPr>
            <p:grpSpPr bwMode="auto">
              <a:xfrm>
                <a:off x="3324" y="3430"/>
                <a:ext cx="385" cy="45"/>
                <a:chOff x="1935" y="3884"/>
                <a:chExt cx="385" cy="45"/>
              </a:xfrm>
            </p:grpSpPr>
            <p:sp>
              <p:nvSpPr>
                <p:cNvPr id="225" name="Line 113"/>
                <p:cNvSpPr>
                  <a:spLocks noChangeShapeType="1"/>
                </p:cNvSpPr>
                <p:nvPr/>
              </p:nvSpPr>
              <p:spPr bwMode="black">
                <a:xfrm>
                  <a:off x="1958" y="3907"/>
                  <a:ext cx="362" cy="0"/>
                </a:xfrm>
                <a:prstGeom prst="line">
                  <a:avLst/>
                </a:prstGeom>
                <a:noFill/>
                <a:ln w="9525">
                  <a:solidFill>
                    <a:srgbClr val="FF0000"/>
                  </a:solidFill>
                  <a:round/>
                </a:ln>
              </p:spPr>
              <p:txBody>
                <a:bodyPr>
                  <a:spAutoFit/>
                </a:bodyPr>
                <a:lstStyle/>
                <a:p>
                  <a:endParaRPr lang="zh-CN" altLang="en-US"/>
                </a:p>
              </p:txBody>
            </p:sp>
            <p:sp>
              <p:nvSpPr>
                <p:cNvPr id="226" name="Oval 114"/>
                <p:cNvSpPr>
                  <a:spLocks noChangeArrowheads="1"/>
                </p:cNvSpPr>
                <p:nvPr/>
              </p:nvSpPr>
              <p:spPr bwMode="black">
                <a:xfrm>
                  <a:off x="1935" y="3884"/>
                  <a:ext cx="45" cy="45"/>
                </a:xfrm>
                <a:prstGeom prst="ellipse">
                  <a:avLst/>
                </a:prstGeom>
                <a:solidFill>
                  <a:srgbClr val="000000"/>
                </a:solidFill>
                <a:ln w="9525" algn="ctr">
                  <a:solidFill>
                    <a:schemeClr val="tx1"/>
                  </a:solidFill>
                  <a:round/>
                </a:ln>
              </p:spPr>
              <p:txBody>
                <a:bodyPr wrap="none" anchor="ctr">
                  <a:spAutoFit/>
                </a:bodyPr>
                <a:lstStyle/>
                <a:p>
                  <a:endParaRPr lang="zh-CN" altLang="en-US"/>
                </a:p>
              </p:txBody>
            </p:sp>
          </p:grpSp>
          <p:sp>
            <p:nvSpPr>
              <p:cNvPr id="219" name="Line 115"/>
              <p:cNvSpPr>
                <a:spLocks noChangeShapeType="1"/>
              </p:cNvSpPr>
              <p:nvPr/>
            </p:nvSpPr>
            <p:spPr bwMode="black">
              <a:xfrm flipV="1">
                <a:off x="2456" y="2846"/>
                <a:ext cx="0" cy="376"/>
              </a:xfrm>
              <a:prstGeom prst="line">
                <a:avLst/>
              </a:prstGeom>
              <a:noFill/>
              <a:ln w="9525">
                <a:solidFill>
                  <a:schemeClr val="tx1"/>
                </a:solidFill>
                <a:round/>
                <a:tailEnd type="triangle" w="med" len="med"/>
              </a:ln>
            </p:spPr>
            <p:txBody>
              <a:bodyPr>
                <a:spAutoFit/>
              </a:bodyPr>
              <a:lstStyle/>
              <a:p>
                <a:endParaRPr lang="zh-CN" altLang="en-US"/>
              </a:p>
            </p:txBody>
          </p:sp>
          <p:sp>
            <p:nvSpPr>
              <p:cNvPr id="220" name="Line 116"/>
              <p:cNvSpPr>
                <a:spLocks noChangeShapeType="1"/>
              </p:cNvSpPr>
              <p:nvPr/>
            </p:nvSpPr>
            <p:spPr bwMode="black">
              <a:xfrm flipV="1">
                <a:off x="3490" y="2846"/>
                <a:ext cx="0" cy="376"/>
              </a:xfrm>
              <a:prstGeom prst="line">
                <a:avLst/>
              </a:prstGeom>
              <a:noFill/>
              <a:ln w="9525">
                <a:solidFill>
                  <a:schemeClr val="tx1"/>
                </a:solidFill>
                <a:round/>
                <a:tailEnd type="triangle" w="med" len="med"/>
              </a:ln>
            </p:spPr>
            <p:txBody>
              <a:bodyPr>
                <a:spAutoFit/>
              </a:bodyPr>
              <a:lstStyle/>
              <a:p>
                <a:endParaRPr lang="zh-CN" altLang="en-US"/>
              </a:p>
            </p:txBody>
          </p:sp>
          <p:sp>
            <p:nvSpPr>
              <p:cNvPr id="221" name="Line 117"/>
              <p:cNvSpPr>
                <a:spLocks noChangeShapeType="1"/>
              </p:cNvSpPr>
              <p:nvPr/>
            </p:nvSpPr>
            <p:spPr bwMode="black">
              <a:xfrm flipV="1">
                <a:off x="4534" y="2863"/>
                <a:ext cx="0" cy="376"/>
              </a:xfrm>
              <a:prstGeom prst="line">
                <a:avLst/>
              </a:prstGeom>
              <a:noFill/>
              <a:ln w="9525">
                <a:solidFill>
                  <a:schemeClr val="tx1"/>
                </a:solidFill>
                <a:round/>
                <a:tailEnd type="triangle" w="med" len="med"/>
              </a:ln>
            </p:spPr>
            <p:txBody>
              <a:bodyPr>
                <a:spAutoFit/>
              </a:bodyPr>
              <a:lstStyle/>
              <a:p>
                <a:endParaRPr lang="zh-CN" altLang="en-US"/>
              </a:p>
            </p:txBody>
          </p:sp>
          <p:sp>
            <p:nvSpPr>
              <p:cNvPr id="222" name="Text Box 90"/>
              <p:cNvSpPr txBox="1">
                <a:spLocks noChangeArrowheads="1"/>
              </p:cNvSpPr>
              <p:nvPr/>
            </p:nvSpPr>
            <p:spPr bwMode="auto">
              <a:xfrm>
                <a:off x="2192" y="2727"/>
                <a:ext cx="33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0</a:t>
                </a:r>
              </a:p>
            </p:txBody>
          </p:sp>
          <p:sp>
            <p:nvSpPr>
              <p:cNvPr id="223" name="Text Box 90"/>
              <p:cNvSpPr txBox="1">
                <a:spLocks noChangeArrowheads="1"/>
              </p:cNvSpPr>
              <p:nvPr/>
            </p:nvSpPr>
            <p:spPr bwMode="auto">
              <a:xfrm>
                <a:off x="3234" y="2702"/>
                <a:ext cx="33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1</a:t>
                </a:r>
              </a:p>
            </p:txBody>
          </p:sp>
          <p:sp>
            <p:nvSpPr>
              <p:cNvPr id="224" name="Text Box 90"/>
              <p:cNvSpPr txBox="1">
                <a:spLocks noChangeArrowheads="1"/>
              </p:cNvSpPr>
              <p:nvPr/>
            </p:nvSpPr>
            <p:spPr bwMode="auto">
              <a:xfrm>
                <a:off x="4243" y="2702"/>
                <a:ext cx="33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2</a:t>
                </a:r>
              </a:p>
            </p:txBody>
          </p:sp>
        </p:grpSp>
        <p:sp>
          <p:nvSpPr>
            <p:cNvPr id="186" name="Oval 121"/>
            <p:cNvSpPr>
              <a:spLocks noChangeArrowheads="1"/>
            </p:cNvSpPr>
            <p:nvPr/>
          </p:nvSpPr>
          <p:spPr bwMode="black">
            <a:xfrm>
              <a:off x="2700338" y="5481638"/>
              <a:ext cx="71437" cy="71437"/>
            </a:xfrm>
            <a:prstGeom prst="ellipse">
              <a:avLst/>
            </a:prstGeom>
            <a:solidFill>
              <a:schemeClr val="bg1"/>
            </a:solidFill>
            <a:ln w="9525" algn="ctr">
              <a:solidFill>
                <a:schemeClr val="tx1"/>
              </a:solidFill>
              <a:round/>
            </a:ln>
          </p:spPr>
          <p:txBody>
            <a:bodyPr wrap="none" anchor="ctr">
              <a:spAutoFit/>
            </a:bodyPr>
            <a:lstStyle/>
            <a:p>
              <a:endParaRPr lang="zh-CN" altLang="en-US"/>
            </a:p>
          </p:txBody>
        </p:sp>
        <p:sp>
          <p:nvSpPr>
            <p:cNvPr id="187" name="Oval 122"/>
            <p:cNvSpPr>
              <a:spLocks noChangeArrowheads="1"/>
            </p:cNvSpPr>
            <p:nvPr/>
          </p:nvSpPr>
          <p:spPr bwMode="black">
            <a:xfrm>
              <a:off x="4356100" y="5481638"/>
              <a:ext cx="71438" cy="71437"/>
            </a:xfrm>
            <a:prstGeom prst="ellipse">
              <a:avLst/>
            </a:prstGeom>
            <a:solidFill>
              <a:schemeClr val="bg1"/>
            </a:solidFill>
            <a:ln w="9525" algn="ctr">
              <a:solidFill>
                <a:schemeClr val="tx1"/>
              </a:solidFill>
              <a:round/>
            </a:ln>
          </p:spPr>
          <p:txBody>
            <a:bodyPr wrap="none" anchor="ctr">
              <a:spAutoFit/>
            </a:bodyPr>
            <a:lstStyle/>
            <a:p>
              <a:endParaRPr lang="zh-CN" altLang="en-US"/>
            </a:p>
          </p:txBody>
        </p:sp>
        <p:sp>
          <p:nvSpPr>
            <p:cNvPr id="188" name="Oval 123"/>
            <p:cNvSpPr>
              <a:spLocks noChangeArrowheads="1"/>
            </p:cNvSpPr>
            <p:nvPr/>
          </p:nvSpPr>
          <p:spPr bwMode="black">
            <a:xfrm>
              <a:off x="6013450" y="5516563"/>
              <a:ext cx="71438" cy="71437"/>
            </a:xfrm>
            <a:prstGeom prst="ellipse">
              <a:avLst/>
            </a:prstGeom>
            <a:solidFill>
              <a:schemeClr val="bg1"/>
            </a:solidFill>
            <a:ln w="9525" algn="ctr">
              <a:solidFill>
                <a:schemeClr val="tx1"/>
              </a:solidFill>
              <a:round/>
            </a:ln>
          </p:spPr>
          <p:txBody>
            <a:bodyPr wrap="none" anchor="ctr">
              <a:spAutoFit/>
            </a:bodyPr>
            <a:lstStyle/>
            <a:p>
              <a:endParaRPr lang="zh-CN" altLang="en-US"/>
            </a:p>
          </p:txBody>
        </p:sp>
      </p:gr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480">
                                            <p:txEl>
                                              <p:pRg st="0" end="0"/>
                                            </p:txEl>
                                          </p:spTgt>
                                        </p:tgtEl>
                                        <p:attrNameLst>
                                          <p:attrName>style.visibility</p:attrName>
                                        </p:attrNameLst>
                                      </p:cBhvr>
                                      <p:to>
                                        <p:strVal val="visible"/>
                                      </p:to>
                                    </p:set>
                                    <p:animEffect transition="in" filter="blinds(horizontal)">
                                      <p:cBhvr>
                                        <p:cTn id="7" dur="500"/>
                                        <p:tgtEl>
                                          <p:spTgt spid="1054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18"/>
                                        </p:tgtEl>
                                        <p:attrNameLst>
                                          <p:attrName>style.visibility</p:attrName>
                                        </p:attrNameLst>
                                      </p:cBhvr>
                                      <p:to>
                                        <p:strVal val="visible"/>
                                      </p:to>
                                    </p:set>
                                    <p:anim calcmode="lin" valueType="num">
                                      <p:cBhvr>
                                        <p:cTn id="12" dur="500" fill="hold"/>
                                        <p:tgtEl>
                                          <p:spTgt spid="118"/>
                                        </p:tgtEl>
                                        <p:attrNameLst>
                                          <p:attrName>ppt_w</p:attrName>
                                        </p:attrNameLst>
                                      </p:cBhvr>
                                      <p:tavLst>
                                        <p:tav tm="0">
                                          <p:val>
                                            <p:fltVal val="0"/>
                                          </p:val>
                                        </p:tav>
                                        <p:tav tm="100000">
                                          <p:val>
                                            <p:strVal val="#ppt_w"/>
                                          </p:val>
                                        </p:tav>
                                      </p:tavLst>
                                    </p:anim>
                                    <p:anim calcmode="lin" valueType="num">
                                      <p:cBhvr>
                                        <p:cTn id="13" dur="500" fill="hold"/>
                                        <p:tgtEl>
                                          <p:spTgt spid="118"/>
                                        </p:tgtEl>
                                        <p:attrNameLst>
                                          <p:attrName>ppt_h</p:attrName>
                                        </p:attrNameLst>
                                      </p:cBhvr>
                                      <p:tavLst>
                                        <p:tav tm="0">
                                          <p:val>
                                            <p:fltVal val="0"/>
                                          </p:val>
                                        </p:tav>
                                        <p:tav tm="100000">
                                          <p:val>
                                            <p:strVal val="#ppt_h"/>
                                          </p:val>
                                        </p:tav>
                                      </p:tavLst>
                                    </p:anim>
                                  </p:childTnLst>
                                </p:cTn>
                              </p:par>
                            </p:childTnLst>
                          </p:cTn>
                        </p:par>
                        <p:par>
                          <p:cTn id="14" fill="hold">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105480">
                                            <p:txEl>
                                              <p:pRg st="1" end="1"/>
                                            </p:txEl>
                                          </p:spTgt>
                                        </p:tgtEl>
                                        <p:attrNameLst>
                                          <p:attrName>style.visibility</p:attrName>
                                        </p:attrNameLst>
                                      </p:cBhvr>
                                      <p:to>
                                        <p:strVal val="visible"/>
                                      </p:to>
                                    </p:set>
                                    <p:animEffect transition="in" filter="blinds(horizontal)">
                                      <p:cBhvr>
                                        <p:cTn id="17" dur="500"/>
                                        <p:tgtEl>
                                          <p:spTgt spid="10548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4"/>
                                        </p:tgtEl>
                                        <p:attrNameLst>
                                          <p:attrName>style.visibility</p:attrName>
                                        </p:attrNameLst>
                                      </p:cBhvr>
                                      <p:to>
                                        <p:strVal val="visible"/>
                                      </p:to>
                                    </p:set>
                                    <p:animEffect transition="in" filter="blinds(horizontal)">
                                      <p:cBhvr>
                                        <p:cTn id="22" dur="5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0" grpId="0" build="p"/>
      <p:bldP spid="118" grpId="0"/>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思考题的分析思路</a:t>
            </a:r>
          </a:p>
        </p:txBody>
      </p:sp>
      <p:sp>
        <p:nvSpPr>
          <p:cNvPr id="29702" name="Text Box 499"/>
          <p:cNvSpPr txBox="1">
            <a:spLocks noChangeArrowheads="1"/>
          </p:cNvSpPr>
          <p:nvPr/>
        </p:nvSpPr>
        <p:spPr bwMode="auto">
          <a:xfrm>
            <a:off x="1900238" y="3940176"/>
            <a:ext cx="2590800" cy="366713"/>
          </a:xfrm>
          <a:prstGeom prst="rect">
            <a:avLst/>
          </a:prstGeom>
          <a:noFill/>
          <a:ln w="9525">
            <a:noFill/>
            <a:miter lim="800000"/>
          </a:ln>
        </p:spPr>
        <p:txBody>
          <a:bodyPr>
            <a:spAutoFit/>
          </a:bodyPr>
          <a:lstStyle/>
          <a:p>
            <a:pPr algn="just" eaLnBrk="0" hangingPunct="0"/>
            <a:r>
              <a:rPr lang="zh-CN" altLang="en-US" dirty="0">
                <a:solidFill>
                  <a:srgbClr val="C00000"/>
                </a:solidFill>
                <a:latin typeface="Arial" panose="020B0604020202020204" pitchFamily="34" charset="0"/>
                <a:cs typeface="Arial" panose="020B0604020202020204" pitchFamily="34" charset="0"/>
              </a:rPr>
              <a:t>（</a:t>
            </a:r>
            <a:r>
              <a:rPr lang="en-US" altLang="zh-CN" dirty="0">
                <a:solidFill>
                  <a:srgbClr val="C00000"/>
                </a:solidFill>
                <a:latin typeface="Arial" panose="020B0604020202020204" pitchFamily="34" charset="0"/>
                <a:cs typeface="Arial" panose="020B0604020202020204" pitchFamily="34" charset="0"/>
              </a:rPr>
              <a:t>1</a:t>
            </a:r>
            <a:r>
              <a:rPr lang="zh-CN" altLang="en-US" dirty="0">
                <a:solidFill>
                  <a:srgbClr val="C00000"/>
                </a:solidFill>
                <a:latin typeface="Arial" panose="020B0604020202020204" pitchFamily="34" charset="0"/>
                <a:cs typeface="Arial" panose="020B0604020202020204" pitchFamily="34" charset="0"/>
              </a:rPr>
              <a:t>）状态方程</a:t>
            </a:r>
          </a:p>
        </p:txBody>
      </p:sp>
      <p:sp>
        <p:nvSpPr>
          <p:cNvPr id="171" name="矩形 170"/>
          <p:cNvSpPr/>
          <p:nvPr/>
        </p:nvSpPr>
        <p:spPr>
          <a:xfrm>
            <a:off x="2463800" y="1219201"/>
            <a:ext cx="6051550" cy="430887"/>
          </a:xfrm>
          <a:prstGeom prst="rect">
            <a:avLst/>
          </a:prstGeom>
          <a:solidFill>
            <a:srgbClr val="FFCCFF"/>
          </a:solidFill>
          <a:effectLst>
            <a:outerShdw blurRad="50800" dist="38100" dir="16200000" rotWithShape="0">
              <a:prstClr val="black">
                <a:alpha val="40000"/>
              </a:prstClr>
            </a:outerShdw>
          </a:effectLst>
        </p:spPr>
        <p:txBody>
          <a:bodyPr wrap="square">
            <a:spAutoFit/>
          </a:bodyPr>
          <a:lstStyle/>
          <a:p>
            <a:pPr>
              <a:lnSpc>
                <a:spcPct val="110000"/>
              </a:lnSpc>
              <a:defRPr/>
            </a:pPr>
            <a:r>
              <a:rPr lang="en-US" altLang="zh-CN" dirty="0">
                <a:latin typeface="Arial" panose="020B0604020202020204" pitchFamily="34" charset="0"/>
                <a:cs typeface="Arial" panose="020B0604020202020204" pitchFamily="34" charset="0"/>
              </a:rPr>
              <a:t>FF</a:t>
            </a:r>
            <a:r>
              <a:rPr lang="en-US" altLang="zh-CN" baseline="-25000" dirty="0">
                <a:latin typeface="Arial" panose="020B0604020202020204" pitchFamily="34" charset="0"/>
                <a:cs typeface="Arial" panose="020B0604020202020204" pitchFamily="34" charset="0"/>
              </a:rPr>
              <a:t>1</a:t>
            </a:r>
            <a:r>
              <a:rPr lang="zh-CN" altLang="zh-CN"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FF</a:t>
            </a:r>
            <a:r>
              <a:rPr lang="en-US" altLang="zh-CN" baseline="-25000" dirty="0">
                <a:latin typeface="Arial" panose="020B0604020202020204" pitchFamily="34" charset="0"/>
                <a:cs typeface="Arial" panose="020B0604020202020204" pitchFamily="34" charset="0"/>
              </a:rPr>
              <a:t>2</a:t>
            </a:r>
            <a:r>
              <a:rPr lang="zh-CN" altLang="zh-CN" dirty="0">
                <a:latin typeface="Arial" panose="020B0604020202020204" pitchFamily="34" charset="0"/>
                <a:cs typeface="Arial" panose="020B0604020202020204" pitchFamily="34" charset="0"/>
              </a:rPr>
              <a:t>的</a:t>
            </a:r>
            <a:r>
              <a:rPr lang="en-US" altLang="zh-CN" dirty="0">
                <a:latin typeface="Arial" panose="020B0604020202020204" pitchFamily="34" charset="0"/>
                <a:cs typeface="Arial" panose="020B0604020202020204" pitchFamily="34" charset="0"/>
              </a:rPr>
              <a:t>CP</a:t>
            </a:r>
            <a:r>
              <a:rPr lang="zh-CN" altLang="zh-CN" dirty="0">
                <a:latin typeface="Arial" panose="020B0604020202020204" pitchFamily="34" charset="0"/>
                <a:cs typeface="Arial" panose="020B0604020202020204" pitchFamily="34" charset="0"/>
              </a:rPr>
              <a:t>端分别接前级触发器的</a:t>
            </a:r>
            <a:r>
              <a:rPr lang="en-US" altLang="zh-CN" dirty="0">
                <a:solidFill>
                  <a:srgbClr val="CC0066"/>
                </a:solidFill>
                <a:latin typeface="Arial" panose="020B0604020202020204" pitchFamily="34" charset="0"/>
                <a:cs typeface="Arial" panose="020B0604020202020204" pitchFamily="34" charset="0"/>
              </a:rPr>
              <a:t>Q</a:t>
            </a:r>
            <a:r>
              <a:rPr lang="zh-CN" altLang="zh-CN" dirty="0">
                <a:solidFill>
                  <a:srgbClr val="CC0066"/>
                </a:solidFill>
                <a:latin typeface="Arial" panose="020B0604020202020204" pitchFamily="34" charset="0"/>
                <a:cs typeface="Arial" panose="020B0604020202020204" pitchFamily="34" charset="0"/>
              </a:rPr>
              <a:t>端</a:t>
            </a:r>
            <a:endParaRPr lang="zh-CN" altLang="en-US" dirty="0">
              <a:solidFill>
                <a:srgbClr val="CC0066"/>
              </a:solidFill>
              <a:latin typeface="Arial" panose="020B0604020202020204" pitchFamily="34" charset="0"/>
              <a:cs typeface="Arial" panose="020B0604020202020204" pitchFamily="34" charset="0"/>
            </a:endParaRPr>
          </a:p>
        </p:txBody>
      </p:sp>
      <p:sp>
        <p:nvSpPr>
          <p:cNvPr id="779268" name="Rectangle 4"/>
          <p:cNvSpPr>
            <a:spLocks noChangeArrowheads="1"/>
          </p:cNvSpPr>
          <p:nvPr/>
        </p:nvSpPr>
        <p:spPr bwMode="auto">
          <a:xfrm>
            <a:off x="6003635"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779267" name="Object 3"/>
          <p:cNvGraphicFramePr>
            <a:graphicFrameLocks noChangeAspect="1"/>
          </p:cNvGraphicFramePr>
          <p:nvPr/>
        </p:nvGraphicFramePr>
        <p:xfrm>
          <a:off x="2019300" y="4362450"/>
          <a:ext cx="2438400" cy="1356360"/>
        </p:xfrm>
        <a:graphic>
          <a:graphicData uri="http://schemas.openxmlformats.org/presentationml/2006/ole">
            <mc:AlternateContent xmlns:mc="http://schemas.openxmlformats.org/markup-compatibility/2006">
              <mc:Choice xmlns:v="urn:schemas-microsoft-com:vml" Requires="v">
                <p:oleObj spid="_x0000_s779300" name="公式" r:id="rId4" imgW="1524000" imgH="850900" progId="Equation.3">
                  <p:embed/>
                </p:oleObj>
              </mc:Choice>
              <mc:Fallback>
                <p:oleObj name="公式" r:id="rId4" imgW="1524000" imgH="850900" progId="Equation.3">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9300" y="4362450"/>
                        <a:ext cx="2438400" cy="1356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3" name="Text Box 145"/>
          <p:cNvSpPr txBox="1">
            <a:spLocks noChangeArrowheads="1"/>
          </p:cNvSpPr>
          <p:nvPr/>
        </p:nvSpPr>
        <p:spPr bwMode="black">
          <a:xfrm>
            <a:off x="5137151" y="3108325"/>
            <a:ext cx="2951163" cy="369332"/>
          </a:xfrm>
          <a:prstGeom prst="rect">
            <a:avLst/>
          </a:prstGeom>
          <a:noFill/>
          <a:ln w="9525" algn="ctr">
            <a:noFill/>
            <a:miter lim="800000"/>
          </a:ln>
        </p:spPr>
        <p:txBody>
          <a:bodyPr>
            <a:spAutoFit/>
          </a:bodyPr>
          <a:lstStyle/>
          <a:p>
            <a:pPr algn="l"/>
            <a:r>
              <a:rPr lang="zh-CN" altLang="en-US" dirty="0">
                <a:solidFill>
                  <a:srgbClr val="C00000"/>
                </a:solidFill>
                <a:latin typeface="Arial" panose="020B0604020202020204" pitchFamily="34" charset="0"/>
                <a:cs typeface="Arial" panose="020B0604020202020204" pitchFamily="34" charset="0"/>
              </a:rPr>
              <a:t>（</a:t>
            </a:r>
            <a:r>
              <a:rPr lang="en-US" altLang="zh-CN" dirty="0">
                <a:solidFill>
                  <a:srgbClr val="C00000"/>
                </a:solidFill>
                <a:latin typeface="Arial" panose="020B0604020202020204" pitchFamily="34" charset="0"/>
                <a:cs typeface="Arial" panose="020B0604020202020204" pitchFamily="34" charset="0"/>
              </a:rPr>
              <a:t>2</a:t>
            </a:r>
            <a:r>
              <a:rPr lang="zh-CN" altLang="en-US" dirty="0">
                <a:solidFill>
                  <a:srgbClr val="C00000"/>
                </a:solidFill>
                <a:latin typeface="Arial" panose="020B0604020202020204" pitchFamily="34" charset="0"/>
                <a:cs typeface="Arial" panose="020B0604020202020204" pitchFamily="34" charset="0"/>
              </a:rPr>
              <a:t>）列出状态转换表</a:t>
            </a:r>
            <a:endParaRPr lang="en-US" altLang="zh-CN" dirty="0">
              <a:solidFill>
                <a:srgbClr val="C00000"/>
              </a:solidFill>
              <a:latin typeface="Arial" panose="020B0604020202020204" pitchFamily="34" charset="0"/>
              <a:cs typeface="Arial" panose="020B0604020202020204" pitchFamily="34" charset="0"/>
            </a:endParaRPr>
          </a:p>
        </p:txBody>
      </p:sp>
      <p:graphicFrame>
        <p:nvGraphicFramePr>
          <p:cNvPr id="234" name="Group 71"/>
          <p:cNvGraphicFramePr>
            <a:graphicFrameLocks noGrp="1"/>
          </p:cNvGraphicFramePr>
          <p:nvPr/>
        </p:nvGraphicFramePr>
        <p:xfrm>
          <a:off x="5240338" y="3621089"/>
          <a:ext cx="5091112" cy="2669859"/>
        </p:xfrm>
        <a:graphic>
          <a:graphicData uri="http://schemas.openxmlformats.org/drawingml/2006/table">
            <a:tbl>
              <a:tblPr/>
              <a:tblGrid>
                <a:gridCol w="2284412">
                  <a:extLst>
                    <a:ext uri="{9D8B030D-6E8A-4147-A177-3AD203B41FA5}">
                      <a16:colId xmlns:a16="http://schemas.microsoft.com/office/drawing/2014/main" val="20000"/>
                    </a:ext>
                  </a:extLst>
                </a:gridCol>
                <a:gridCol w="2806700">
                  <a:extLst>
                    <a:ext uri="{9D8B030D-6E8A-4147-A177-3AD203B41FA5}">
                      <a16:colId xmlns:a16="http://schemas.microsoft.com/office/drawing/2014/main" val="20001"/>
                    </a:ext>
                  </a:extLst>
                </a:gridCol>
              </a:tblGrid>
              <a:tr h="39846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Q</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2</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n</a:t>
                      </a: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Q</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1</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n</a:t>
                      </a: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Q</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0</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n</a:t>
                      </a:r>
                    </a:p>
                  </a:txBody>
                  <a:tcPr marL="0" marR="0" marT="0" marB="0" horzOverflow="overflow">
                    <a:lnL w="381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381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Q</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2</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n</a:t>
                      </a:r>
                      <a:r>
                        <a:rPr kumimoji="0" lang="zh-CN" altLang="en-US"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1</a:t>
                      </a: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Q</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1</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n</a:t>
                      </a:r>
                      <a:r>
                        <a:rPr kumimoji="0" lang="zh-CN" altLang="en-US"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1</a:t>
                      </a: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Q</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0</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n</a:t>
                      </a:r>
                      <a:r>
                        <a:rPr kumimoji="0" lang="zh-CN" altLang="en-US"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1</a:t>
                      </a:r>
                    </a:p>
                  </a:txBody>
                  <a:tcPr marL="0" marR="0" marT="0" marB="0" horzOverflow="overflow">
                    <a:lnL w="381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381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0    0    0</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0    0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1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01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0        1       0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01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1    0    0</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0        1       1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01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1    0    1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1        0       0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01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1    1    0</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1        0       1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01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1    1    1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1        1       0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779269" name="Rectangle 5"/>
          <p:cNvSpPr>
            <a:spLocks noChangeArrowheads="1"/>
          </p:cNvSpPr>
          <p:nvPr/>
        </p:nvSpPr>
        <p:spPr bwMode="auto">
          <a:xfrm>
            <a:off x="2228850" y="1683600"/>
            <a:ext cx="7505700" cy="1528624"/>
          </a:xfrm>
          <a:prstGeom prst="rect">
            <a:avLst/>
          </a:prstGeom>
          <a:noFill/>
          <a:ln w="9525">
            <a:noFill/>
            <a:miter lim="800000"/>
          </a:ln>
          <a:effectLst/>
        </p:spPr>
        <p:txBody>
          <a:bodyPr vert="horz" wrap="square" lIns="91440" tIns="45720" rIns="91440" bIns="45720" numCol="1" anchor="ctr" anchorCtr="0" compatLnSpc="1">
            <a:spAutoFit/>
          </a:bodyPr>
          <a:lstStyle/>
          <a:p>
            <a:pPr marL="266700" indent="-266700" algn="l">
              <a:lnSpc>
                <a:spcPts val="2800"/>
              </a:lnSpc>
              <a:spcBef>
                <a:spcPct val="0"/>
              </a:spcBef>
              <a:buClr>
                <a:schemeClr val="accent5">
                  <a:lumMod val="25000"/>
                </a:schemeClr>
              </a:buClr>
              <a:buSzPct val="90000"/>
              <a:buFont typeface="Wingdings" panose="05000000000000000000" pitchFamily="2" charset="2"/>
              <a:buChar char="u"/>
            </a:pPr>
            <a:r>
              <a:rPr lang="zh-CN" altLang="en-US" dirty="0">
                <a:latin typeface="Arial" panose="020B0604020202020204" pitchFamily="34" charset="0"/>
                <a:cs typeface="Arial" panose="020B0604020202020204" pitchFamily="34" charset="0"/>
              </a:rPr>
              <a:t>假设初态</a:t>
            </a:r>
            <a:r>
              <a:rPr lang="en-US" altLang="zh-CN" dirty="0">
                <a:latin typeface="Arial" panose="020B0604020202020204" pitchFamily="34" charset="0"/>
                <a:cs typeface="Arial" panose="020B0604020202020204" pitchFamily="34" charset="0"/>
              </a:rPr>
              <a:t>Q</a:t>
            </a:r>
            <a:r>
              <a:rPr lang="en-US" altLang="zh-CN" baseline="-30000" dirty="0">
                <a:latin typeface="Arial" panose="020B0604020202020204" pitchFamily="34" charset="0"/>
                <a:cs typeface="Arial" panose="020B0604020202020204" pitchFamily="34" charset="0"/>
              </a:rPr>
              <a:t>2</a:t>
            </a:r>
            <a:r>
              <a:rPr lang="en-US" altLang="zh-CN" baseline="30000" dirty="0">
                <a:latin typeface="Arial" panose="020B0604020202020204" pitchFamily="34" charset="0"/>
                <a:cs typeface="Arial" panose="020B0604020202020204" pitchFamily="34" charset="0"/>
              </a:rPr>
              <a:t>n</a:t>
            </a:r>
            <a:r>
              <a:rPr lang="en-US" altLang="zh-CN" dirty="0">
                <a:latin typeface="Arial" panose="020B0604020202020204" pitchFamily="34" charset="0"/>
                <a:cs typeface="Arial" panose="020B0604020202020204" pitchFamily="34" charset="0"/>
              </a:rPr>
              <a:t>Q</a:t>
            </a:r>
            <a:r>
              <a:rPr lang="en-US" altLang="zh-CN" baseline="-30000" dirty="0">
                <a:latin typeface="Arial" panose="020B0604020202020204" pitchFamily="34" charset="0"/>
                <a:cs typeface="Arial" panose="020B0604020202020204" pitchFamily="34" charset="0"/>
              </a:rPr>
              <a:t>1</a:t>
            </a:r>
            <a:r>
              <a:rPr lang="en-US" altLang="zh-CN" baseline="30000" dirty="0">
                <a:latin typeface="Arial" panose="020B0604020202020204" pitchFamily="34" charset="0"/>
                <a:cs typeface="Arial" panose="020B0604020202020204" pitchFamily="34" charset="0"/>
              </a:rPr>
              <a:t>n</a:t>
            </a:r>
            <a:r>
              <a:rPr lang="en-US" altLang="zh-CN" dirty="0">
                <a:latin typeface="Arial" panose="020B0604020202020204" pitchFamily="34" charset="0"/>
                <a:cs typeface="Arial" panose="020B0604020202020204" pitchFamily="34" charset="0"/>
              </a:rPr>
              <a:t>Q</a:t>
            </a:r>
            <a:r>
              <a:rPr lang="en-US" altLang="zh-CN" baseline="-30000" dirty="0">
                <a:latin typeface="Arial" panose="020B0604020202020204" pitchFamily="34" charset="0"/>
                <a:cs typeface="Arial" panose="020B0604020202020204" pitchFamily="34" charset="0"/>
              </a:rPr>
              <a:t>0</a:t>
            </a:r>
            <a:r>
              <a:rPr lang="en-US" altLang="zh-CN" baseline="30000" dirty="0">
                <a:latin typeface="Arial" panose="020B0604020202020204" pitchFamily="34" charset="0"/>
                <a:cs typeface="Arial" panose="020B0604020202020204" pitchFamily="34" charset="0"/>
              </a:rPr>
              <a:t>n</a:t>
            </a:r>
            <a:r>
              <a:rPr lang="zh-CN" altLang="en-US" dirty="0">
                <a:latin typeface="Arial" panose="020B0604020202020204" pitchFamily="34" charset="0"/>
                <a:cs typeface="Arial" panose="020B0604020202020204" pitchFamily="34" charset="0"/>
              </a:rPr>
              <a:t>为</a:t>
            </a:r>
            <a:r>
              <a:rPr lang="en-US" altLang="zh-CN" dirty="0">
                <a:latin typeface="Arial" panose="020B0604020202020204" pitchFamily="34" charset="0"/>
                <a:cs typeface="Arial" panose="020B0604020202020204" pitchFamily="34" charset="0"/>
              </a:rPr>
              <a:t>000</a:t>
            </a:r>
            <a:r>
              <a:rPr lang="zh-CN" altLang="en-US" dirty="0">
                <a:latin typeface="Arial" panose="020B0604020202020204" pitchFamily="34" charset="0"/>
                <a:cs typeface="Arial" panose="020B0604020202020204" pitchFamily="34" charset="0"/>
              </a:rPr>
              <a:t>，则当</a:t>
            </a:r>
            <a:r>
              <a:rPr lang="en-US" altLang="zh-CN" dirty="0">
                <a:latin typeface="Arial" panose="020B0604020202020204" pitchFamily="34" charset="0"/>
                <a:cs typeface="Arial" panose="020B0604020202020204" pitchFamily="34" charset="0"/>
              </a:rPr>
              <a:t>CP</a:t>
            </a:r>
            <a:r>
              <a:rPr lang="zh-CN" altLang="en-US" dirty="0">
                <a:latin typeface="Arial" panose="020B0604020202020204" pitchFamily="34" charset="0"/>
                <a:cs typeface="Arial" panose="020B0604020202020204" pitchFamily="34" charset="0"/>
              </a:rPr>
              <a:t>上升沿到来时，</a:t>
            </a:r>
            <a:r>
              <a:rPr lang="en-US" altLang="zh-CN" dirty="0">
                <a:latin typeface="Arial" panose="020B0604020202020204" pitchFamily="34" charset="0"/>
                <a:cs typeface="Arial" panose="020B0604020202020204" pitchFamily="34" charset="0"/>
              </a:rPr>
              <a:t>Q</a:t>
            </a:r>
            <a:r>
              <a:rPr lang="en-US" altLang="zh-CN" baseline="-30000" dirty="0">
                <a:latin typeface="Arial" panose="020B0604020202020204" pitchFamily="34" charset="0"/>
                <a:cs typeface="Arial" panose="020B0604020202020204" pitchFamily="34" charset="0"/>
              </a:rPr>
              <a:t>0</a:t>
            </a:r>
            <a:r>
              <a:rPr lang="en-US" altLang="zh-CN" baseline="30000" dirty="0">
                <a:latin typeface="Arial" panose="020B0604020202020204" pitchFamily="34" charset="0"/>
                <a:cs typeface="Arial" panose="020B0604020202020204" pitchFamily="34" charset="0"/>
              </a:rPr>
              <a:t>n+1</a:t>
            </a:r>
            <a:r>
              <a:rPr lang="en-US" altLang="zh-CN" dirty="0">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；由于</a:t>
            </a:r>
            <a:r>
              <a:rPr lang="en-US" altLang="zh-CN" dirty="0">
                <a:latin typeface="Arial" panose="020B0604020202020204" pitchFamily="34" charset="0"/>
                <a:cs typeface="Arial" panose="020B0604020202020204" pitchFamily="34" charset="0"/>
              </a:rPr>
              <a:t>Q</a:t>
            </a:r>
            <a:r>
              <a:rPr lang="en-US" altLang="zh-CN" baseline="-30000" dirty="0">
                <a:latin typeface="Arial" panose="020B0604020202020204" pitchFamily="34" charset="0"/>
                <a:cs typeface="Arial" panose="020B0604020202020204" pitchFamily="34" charset="0"/>
              </a:rPr>
              <a:t>0</a:t>
            </a:r>
            <a:r>
              <a:rPr lang="zh-CN" altLang="en-US" dirty="0">
                <a:latin typeface="Arial" panose="020B0604020202020204" pitchFamily="34" charset="0"/>
                <a:cs typeface="Arial" panose="020B0604020202020204" pitchFamily="34" charset="0"/>
              </a:rPr>
              <a:t>由</a:t>
            </a:r>
            <a:r>
              <a:rPr lang="en-US" altLang="zh-CN" dirty="0">
                <a:latin typeface="Arial" panose="020B0604020202020204" pitchFamily="34" charset="0"/>
                <a:cs typeface="Arial" panose="020B0604020202020204" pitchFamily="34" charset="0"/>
              </a:rPr>
              <a:t>0</a:t>
            </a:r>
            <a:r>
              <a:rPr lang="zh-CN" altLang="en-US" dirty="0">
                <a:latin typeface="Arial" panose="020B0604020202020204" pitchFamily="34" charset="0"/>
                <a:cs typeface="Arial" panose="020B0604020202020204" pitchFamily="34" charset="0"/>
              </a:rPr>
              <a:t>变为</a:t>
            </a:r>
            <a:r>
              <a:rPr lang="en-US" altLang="zh-CN" dirty="0">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，所以</a:t>
            </a:r>
            <a:r>
              <a:rPr lang="en-US" altLang="zh-CN" dirty="0">
                <a:latin typeface="Arial" panose="020B0604020202020204" pitchFamily="34" charset="0"/>
                <a:cs typeface="Arial" panose="020B0604020202020204" pitchFamily="34" charset="0"/>
              </a:rPr>
              <a:t>Q</a:t>
            </a:r>
            <a:r>
              <a:rPr lang="en-US" altLang="zh-CN" baseline="-30000" dirty="0">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翻转，则</a:t>
            </a:r>
            <a:r>
              <a:rPr lang="en-US" altLang="zh-CN" dirty="0">
                <a:latin typeface="Arial" panose="020B0604020202020204" pitchFamily="34" charset="0"/>
                <a:cs typeface="Arial" panose="020B0604020202020204" pitchFamily="34" charset="0"/>
              </a:rPr>
              <a:t>Q</a:t>
            </a:r>
            <a:r>
              <a:rPr lang="en-US" altLang="zh-CN" baseline="-30000" dirty="0">
                <a:latin typeface="Arial" panose="020B0604020202020204" pitchFamily="34" charset="0"/>
                <a:cs typeface="Arial" panose="020B0604020202020204" pitchFamily="34" charset="0"/>
              </a:rPr>
              <a:t>1</a:t>
            </a:r>
            <a:r>
              <a:rPr lang="en-US" altLang="zh-CN" baseline="30000" dirty="0">
                <a:latin typeface="Arial" panose="020B0604020202020204" pitchFamily="34" charset="0"/>
                <a:cs typeface="Arial" panose="020B0604020202020204" pitchFamily="34" charset="0"/>
              </a:rPr>
              <a:t>n+1</a:t>
            </a:r>
            <a:r>
              <a:rPr lang="en-US" altLang="zh-CN" dirty="0">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；由于</a:t>
            </a:r>
            <a:r>
              <a:rPr lang="en-US" altLang="zh-CN" dirty="0">
                <a:latin typeface="Arial" panose="020B0604020202020204" pitchFamily="34" charset="0"/>
                <a:cs typeface="Arial" panose="020B0604020202020204" pitchFamily="34" charset="0"/>
              </a:rPr>
              <a:t>Q</a:t>
            </a:r>
            <a:r>
              <a:rPr lang="en-US" altLang="zh-CN" baseline="-30000" dirty="0">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由</a:t>
            </a:r>
            <a:r>
              <a:rPr lang="en-US" altLang="zh-CN" dirty="0">
                <a:latin typeface="Arial" panose="020B0604020202020204" pitchFamily="34" charset="0"/>
                <a:cs typeface="Arial" panose="020B0604020202020204" pitchFamily="34" charset="0"/>
              </a:rPr>
              <a:t>0</a:t>
            </a:r>
            <a:r>
              <a:rPr lang="zh-CN" altLang="en-US" dirty="0">
                <a:latin typeface="Arial" panose="020B0604020202020204" pitchFamily="34" charset="0"/>
                <a:cs typeface="Arial" panose="020B0604020202020204" pitchFamily="34" charset="0"/>
              </a:rPr>
              <a:t>变为</a:t>
            </a:r>
            <a:r>
              <a:rPr lang="en-US" altLang="zh-CN" dirty="0">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，所以</a:t>
            </a:r>
            <a:r>
              <a:rPr lang="en-US" altLang="zh-CN" dirty="0">
                <a:latin typeface="Arial" panose="020B0604020202020204" pitchFamily="34" charset="0"/>
                <a:cs typeface="Arial" panose="020B0604020202020204" pitchFamily="34" charset="0"/>
              </a:rPr>
              <a:t>Q</a:t>
            </a:r>
            <a:r>
              <a:rPr lang="en-US" altLang="zh-CN" baseline="-30000" dirty="0">
                <a:latin typeface="Arial" panose="020B0604020202020204" pitchFamily="34" charset="0"/>
                <a:cs typeface="Arial" panose="020B0604020202020204" pitchFamily="34" charset="0"/>
              </a:rPr>
              <a:t>2</a:t>
            </a:r>
            <a:r>
              <a:rPr lang="zh-CN" altLang="en-US" dirty="0">
                <a:latin typeface="Arial" panose="020B0604020202020204" pitchFamily="34" charset="0"/>
                <a:cs typeface="Arial" panose="020B0604020202020204" pitchFamily="34" charset="0"/>
              </a:rPr>
              <a:t>翻转，则</a:t>
            </a:r>
            <a:r>
              <a:rPr lang="en-US" altLang="zh-CN" dirty="0">
                <a:latin typeface="Arial" panose="020B0604020202020204" pitchFamily="34" charset="0"/>
                <a:cs typeface="Arial" panose="020B0604020202020204" pitchFamily="34" charset="0"/>
              </a:rPr>
              <a:t>Q</a:t>
            </a:r>
            <a:r>
              <a:rPr lang="en-US" altLang="zh-CN" baseline="-30000" dirty="0">
                <a:latin typeface="Arial" panose="020B0604020202020204" pitchFamily="34" charset="0"/>
                <a:cs typeface="Arial" panose="020B0604020202020204" pitchFamily="34" charset="0"/>
              </a:rPr>
              <a:t>2</a:t>
            </a:r>
            <a:r>
              <a:rPr lang="en-US" altLang="zh-CN" baseline="30000" dirty="0">
                <a:latin typeface="Arial" panose="020B0604020202020204" pitchFamily="34" charset="0"/>
                <a:cs typeface="Arial" panose="020B0604020202020204" pitchFamily="34" charset="0"/>
              </a:rPr>
              <a:t>n+1</a:t>
            </a:r>
            <a:r>
              <a:rPr lang="en-US" altLang="zh-CN" dirty="0">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marL="266700" indent="-266700" algn="l">
              <a:lnSpc>
                <a:spcPts val="2800"/>
              </a:lnSpc>
              <a:spcBef>
                <a:spcPct val="0"/>
              </a:spcBef>
              <a:buClr>
                <a:schemeClr val="accent5">
                  <a:lumMod val="25000"/>
                </a:schemeClr>
              </a:buClr>
              <a:buSzPct val="90000"/>
              <a:buFont typeface="Wingdings" panose="05000000000000000000" pitchFamily="2" charset="2"/>
              <a:buChar char="u"/>
            </a:pPr>
            <a:r>
              <a:rPr lang="zh-CN" altLang="en-US" dirty="0">
                <a:latin typeface="Arial" panose="020B0604020202020204" pitchFamily="34" charset="0"/>
                <a:cs typeface="Arial" panose="020B0604020202020204" pitchFamily="34" charset="0"/>
              </a:rPr>
              <a:t>故对应原态</a:t>
            </a:r>
            <a:r>
              <a:rPr lang="en-US" altLang="zh-CN" dirty="0">
                <a:latin typeface="Arial" panose="020B0604020202020204" pitchFamily="34" charset="0"/>
                <a:cs typeface="Arial" panose="020B0604020202020204" pitchFamily="34" charset="0"/>
              </a:rPr>
              <a:t>000</a:t>
            </a:r>
            <a:r>
              <a:rPr lang="zh-CN" altLang="en-US" dirty="0">
                <a:latin typeface="Arial" panose="020B0604020202020204" pitchFamily="34" charset="0"/>
                <a:cs typeface="Arial" panose="020B0604020202020204" pitchFamily="34" charset="0"/>
              </a:rPr>
              <a:t>，次态为</a:t>
            </a:r>
            <a:r>
              <a:rPr lang="en-US" altLang="zh-CN" dirty="0">
                <a:latin typeface="Arial" panose="020B0604020202020204" pitchFamily="34" charset="0"/>
                <a:cs typeface="Arial" panose="020B0604020202020204" pitchFamily="34" charset="0"/>
              </a:rPr>
              <a:t>111</a:t>
            </a:r>
            <a:r>
              <a:rPr lang="zh-CN" altLang="en-US" dirty="0">
                <a:latin typeface="Arial" panose="020B0604020202020204" pitchFamily="34" charset="0"/>
                <a:cs typeface="Arial" panose="020B0604020202020204" pitchFamily="34" charset="0"/>
              </a:rPr>
              <a:t>。</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2"/>
                                        </p:tgtEl>
                                        <p:attrNameLst>
                                          <p:attrName>style.visibility</p:attrName>
                                        </p:attrNameLst>
                                      </p:cBhvr>
                                      <p:to>
                                        <p:strVal val="visible"/>
                                      </p:to>
                                    </p:set>
                                    <p:anim calcmode="lin" valueType="num">
                                      <p:cBhvr additive="base">
                                        <p:cTn id="7" dur="500" fill="hold"/>
                                        <p:tgtEl>
                                          <p:spTgt spid="29702"/>
                                        </p:tgtEl>
                                        <p:attrNameLst>
                                          <p:attrName>ppt_x</p:attrName>
                                        </p:attrNameLst>
                                      </p:cBhvr>
                                      <p:tavLst>
                                        <p:tav tm="0">
                                          <p:val>
                                            <p:strVal val="#ppt_x"/>
                                          </p:val>
                                        </p:tav>
                                        <p:tav tm="100000">
                                          <p:val>
                                            <p:strVal val="#ppt_x"/>
                                          </p:val>
                                        </p:tav>
                                      </p:tavLst>
                                    </p:anim>
                                    <p:anim calcmode="lin" valueType="num">
                                      <p:cBhvr additive="base">
                                        <p:cTn id="8" dur="500" fill="hold"/>
                                        <p:tgtEl>
                                          <p:spTgt spid="2970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779267"/>
                                        </p:tgtEl>
                                        <p:attrNameLst>
                                          <p:attrName>style.visibility</p:attrName>
                                        </p:attrNameLst>
                                      </p:cBhvr>
                                      <p:to>
                                        <p:strVal val="visible"/>
                                      </p:to>
                                    </p:set>
                                    <p:animEffect transition="in" filter="dissolve">
                                      <p:cBhvr>
                                        <p:cTn id="12" dur="500"/>
                                        <p:tgtEl>
                                          <p:spTgt spid="77926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9269"/>
                                        </p:tgtEl>
                                        <p:attrNameLst>
                                          <p:attrName>style.visibility</p:attrName>
                                        </p:attrNameLst>
                                      </p:cBhvr>
                                      <p:to>
                                        <p:strVal val="visible"/>
                                      </p:to>
                                    </p:set>
                                    <p:animEffect transition="in" filter="blinds(horizontal)">
                                      <p:cBhvr>
                                        <p:cTn id="17" dur="500"/>
                                        <p:tgtEl>
                                          <p:spTgt spid="77926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233"/>
                                        </p:tgtEl>
                                        <p:attrNameLst>
                                          <p:attrName>style.visibility</p:attrName>
                                        </p:attrNameLst>
                                      </p:cBhvr>
                                      <p:to>
                                        <p:strVal val="visible"/>
                                      </p:to>
                                    </p:set>
                                    <p:anim calcmode="lin" valueType="num">
                                      <p:cBhvr additive="base">
                                        <p:cTn id="22" dur="500" fill="hold"/>
                                        <p:tgtEl>
                                          <p:spTgt spid="233"/>
                                        </p:tgtEl>
                                        <p:attrNameLst>
                                          <p:attrName>ppt_x</p:attrName>
                                        </p:attrNameLst>
                                      </p:cBhvr>
                                      <p:tavLst>
                                        <p:tav tm="0">
                                          <p:val>
                                            <p:strVal val="1+#ppt_w/2"/>
                                          </p:val>
                                        </p:tav>
                                        <p:tav tm="100000">
                                          <p:val>
                                            <p:strVal val="#ppt_x"/>
                                          </p:val>
                                        </p:tav>
                                      </p:tavLst>
                                    </p:anim>
                                    <p:anim calcmode="lin" valueType="num">
                                      <p:cBhvr additive="base">
                                        <p:cTn id="23" dur="500" fill="hold"/>
                                        <p:tgtEl>
                                          <p:spTgt spid="233"/>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3" presetClass="entr" presetSubtype="10" fill="hold" nodeType="afterEffect">
                                  <p:stCondLst>
                                    <p:cond delay="0"/>
                                  </p:stCondLst>
                                  <p:childTnLst>
                                    <p:set>
                                      <p:cBhvr>
                                        <p:cTn id="26" dur="1" fill="hold">
                                          <p:stCondLst>
                                            <p:cond delay="0"/>
                                          </p:stCondLst>
                                        </p:cTn>
                                        <p:tgtEl>
                                          <p:spTgt spid="234"/>
                                        </p:tgtEl>
                                        <p:attrNameLst>
                                          <p:attrName>style.visibility</p:attrName>
                                        </p:attrNameLst>
                                      </p:cBhvr>
                                      <p:to>
                                        <p:strVal val="visible"/>
                                      </p:to>
                                    </p:set>
                                    <p:animEffect transition="in" filter="blinds(horizontal)">
                                      <p:cBhvr>
                                        <p:cTn id="27" dur="5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p:bldP spid="233" grpId="0"/>
      <p:bldP spid="779269" grpId="0"/>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Grp="1" noChangeArrowheads="1"/>
          </p:cNvSpPr>
          <p:nvPr>
            <p:ph type="title" idx="4294967295"/>
          </p:nvPr>
        </p:nvSpPr>
        <p:spPr>
          <a:xfrm>
            <a:off x="5334000" y="3048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思考题的状态转换图</a:t>
            </a:r>
          </a:p>
        </p:txBody>
      </p:sp>
      <p:sp>
        <p:nvSpPr>
          <p:cNvPr id="122883" name="Rectangle 2"/>
          <p:cNvSpPr>
            <a:spLocks noChangeArrowheads="1"/>
          </p:cNvSpPr>
          <p:nvPr/>
        </p:nvSpPr>
        <p:spPr bwMode="black">
          <a:xfrm>
            <a:off x="6003635" y="-3231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7" name="Text Box 3"/>
          <p:cNvSpPr txBox="1">
            <a:spLocks noChangeArrowheads="1"/>
          </p:cNvSpPr>
          <p:nvPr/>
        </p:nvSpPr>
        <p:spPr bwMode="auto">
          <a:xfrm>
            <a:off x="2111376" y="1465263"/>
            <a:ext cx="3203575" cy="424732"/>
          </a:xfrm>
          <a:prstGeom prst="rect">
            <a:avLst/>
          </a:prstGeom>
          <a:noFill/>
          <a:ln w="9525">
            <a:noFill/>
            <a:miter lim="800000"/>
          </a:ln>
        </p:spPr>
        <p:txBody>
          <a:bodyPr wrap="square">
            <a:spAutoFit/>
          </a:bodyPr>
          <a:lstStyle/>
          <a:p>
            <a:pPr algn="just" eaLnBrk="0" hangingPunct="0"/>
            <a:r>
              <a:rPr lang="zh-CN" altLang="en-US" sz="2400" dirty="0">
                <a:solidFill>
                  <a:srgbClr val="C00000"/>
                </a:solidFill>
                <a:latin typeface="Arial" panose="020B0604020202020204" pitchFamily="34" charset="0"/>
                <a:cs typeface="Arial" panose="020B0604020202020204" pitchFamily="34" charset="0"/>
              </a:rPr>
              <a:t>（</a:t>
            </a:r>
            <a:r>
              <a:rPr lang="en-US" altLang="zh-CN" sz="2400" dirty="0">
                <a:solidFill>
                  <a:srgbClr val="C00000"/>
                </a:solidFill>
                <a:latin typeface="Arial" panose="020B0604020202020204" pitchFamily="34" charset="0"/>
                <a:cs typeface="Arial" panose="020B0604020202020204" pitchFamily="34" charset="0"/>
              </a:rPr>
              <a:t>3</a:t>
            </a:r>
            <a:r>
              <a:rPr lang="zh-CN" altLang="en-US" sz="2400" dirty="0">
                <a:solidFill>
                  <a:srgbClr val="C00000"/>
                </a:solidFill>
                <a:latin typeface="Arial" panose="020B0604020202020204" pitchFamily="34" charset="0"/>
                <a:cs typeface="Arial" panose="020B0604020202020204" pitchFamily="34" charset="0"/>
              </a:rPr>
              <a:t>）状态转换图</a:t>
            </a:r>
          </a:p>
        </p:txBody>
      </p:sp>
      <p:graphicFrame>
        <p:nvGraphicFramePr>
          <p:cNvPr id="9" name="Object 2"/>
          <p:cNvGraphicFramePr>
            <a:graphicFrameLocks noChangeAspect="1"/>
          </p:cNvGraphicFramePr>
          <p:nvPr/>
        </p:nvGraphicFramePr>
        <p:xfrm>
          <a:off x="3001964" y="2035175"/>
          <a:ext cx="898525" cy="406400"/>
        </p:xfrm>
        <a:graphic>
          <a:graphicData uri="http://schemas.openxmlformats.org/presentationml/2006/ole">
            <mc:AlternateContent xmlns:mc="http://schemas.openxmlformats.org/markup-compatibility/2006">
              <mc:Choice xmlns:v="urn:schemas-microsoft-com:vml" Requires="v">
                <p:oleObj spid="_x0000_s875555" name="公式" r:id="rId4" imgW="533169" imgH="241195" progId="Equation.3">
                  <p:embed/>
                </p:oleObj>
              </mc:Choice>
              <mc:Fallback>
                <p:oleObj name="公式" r:id="rId4" imgW="533169" imgH="241195" progId="Equation.3">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1964" y="2035175"/>
                        <a:ext cx="898525" cy="406400"/>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nvGrpSpPr>
          <p:cNvPr id="74" name="组合 73"/>
          <p:cNvGrpSpPr/>
          <p:nvPr/>
        </p:nvGrpSpPr>
        <p:grpSpPr>
          <a:xfrm>
            <a:off x="4527550" y="2036757"/>
            <a:ext cx="3467100" cy="1201745"/>
            <a:chOff x="1060450" y="2246306"/>
            <a:chExt cx="3467100" cy="1201745"/>
          </a:xfrm>
        </p:grpSpPr>
        <p:grpSp>
          <p:nvGrpSpPr>
            <p:cNvPr id="10" name="Group 7"/>
            <p:cNvGrpSpPr/>
            <p:nvPr/>
          </p:nvGrpSpPr>
          <p:grpSpPr bwMode="auto">
            <a:xfrm>
              <a:off x="1098550" y="2246306"/>
              <a:ext cx="666750" cy="317500"/>
              <a:chOff x="3312" y="2736"/>
              <a:chExt cx="420" cy="200"/>
            </a:xfrm>
          </p:grpSpPr>
          <p:sp>
            <p:nvSpPr>
              <p:cNvPr id="70" name="Oval 8"/>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71" name="Text Box 9"/>
              <p:cNvSpPr txBox="1">
                <a:spLocks noChangeArrowheads="1"/>
              </p:cNvSpPr>
              <p:nvPr/>
            </p:nvSpPr>
            <p:spPr bwMode="auto">
              <a:xfrm>
                <a:off x="3348" y="2739"/>
                <a:ext cx="384" cy="197"/>
              </a:xfrm>
              <a:prstGeom prst="rect">
                <a:avLst/>
              </a:prstGeom>
              <a:noFill/>
              <a:ln w="9525">
                <a:noFill/>
                <a:miter lim="800000"/>
              </a:ln>
            </p:spPr>
            <p:txBody>
              <a:bodyPr>
                <a:spAutoFit/>
              </a:bodyPr>
              <a:lstStyle/>
              <a:p>
                <a:pPr algn="just" eaLnBrk="0" hangingPunct="0"/>
                <a:r>
                  <a:rPr lang="en-US" altLang="zh-CN" sz="1600" dirty="0">
                    <a:solidFill>
                      <a:srgbClr val="CC3300"/>
                    </a:solidFill>
                    <a:ea typeface="Gulim" panose="020B0600000101010101" pitchFamily="50" charset="-127"/>
                  </a:rPr>
                  <a:t>000</a:t>
                </a:r>
              </a:p>
            </p:txBody>
          </p:sp>
        </p:grpSp>
        <p:sp>
          <p:nvSpPr>
            <p:cNvPr id="11" name="Line 10"/>
            <p:cNvSpPr>
              <a:spLocks noChangeShapeType="1"/>
            </p:cNvSpPr>
            <p:nvPr/>
          </p:nvSpPr>
          <p:spPr bwMode="auto">
            <a:xfrm>
              <a:off x="1708150" y="2398713"/>
              <a:ext cx="304800" cy="0"/>
            </a:xfrm>
            <a:prstGeom prst="line">
              <a:avLst/>
            </a:prstGeom>
            <a:noFill/>
            <a:ln w="9525">
              <a:solidFill>
                <a:schemeClr val="tx1"/>
              </a:solidFill>
              <a:round/>
              <a:headEnd type="triangle" w="med" len="med"/>
            </a:ln>
          </p:spPr>
          <p:txBody>
            <a:bodyPr/>
            <a:lstStyle/>
            <a:p>
              <a:endParaRPr lang="zh-CN" altLang="en-US"/>
            </a:p>
          </p:txBody>
        </p:sp>
        <p:grpSp>
          <p:nvGrpSpPr>
            <p:cNvPr id="12" name="Group 12"/>
            <p:cNvGrpSpPr/>
            <p:nvPr/>
          </p:nvGrpSpPr>
          <p:grpSpPr bwMode="auto">
            <a:xfrm>
              <a:off x="1998663" y="2260594"/>
              <a:ext cx="666750" cy="336550"/>
              <a:chOff x="3312" y="2736"/>
              <a:chExt cx="420" cy="212"/>
            </a:xfrm>
          </p:grpSpPr>
          <p:sp>
            <p:nvSpPr>
              <p:cNvPr id="68" name="Oval 13"/>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69" name="Text Box 14"/>
              <p:cNvSpPr txBox="1">
                <a:spLocks noChangeArrowheads="1"/>
              </p:cNvSpPr>
              <p:nvPr/>
            </p:nvSpPr>
            <p:spPr bwMode="auto">
              <a:xfrm>
                <a:off x="3348" y="2751"/>
                <a:ext cx="384" cy="197"/>
              </a:xfrm>
              <a:prstGeom prst="rect">
                <a:avLst/>
              </a:prstGeom>
              <a:noFill/>
              <a:ln w="9525">
                <a:noFill/>
                <a:miter lim="800000"/>
              </a:ln>
            </p:spPr>
            <p:txBody>
              <a:bodyPr>
                <a:spAutoFit/>
              </a:bodyPr>
              <a:lstStyle/>
              <a:p>
                <a:pPr algn="just" eaLnBrk="0" hangingPunct="0"/>
                <a:r>
                  <a:rPr lang="en-US" altLang="zh-CN" sz="1600" dirty="0">
                    <a:solidFill>
                      <a:schemeClr val="hlink"/>
                    </a:solidFill>
                    <a:ea typeface="Gulim" panose="020B0600000101010101" pitchFamily="50" charset="-127"/>
                  </a:rPr>
                  <a:t>001</a:t>
                </a:r>
              </a:p>
            </p:txBody>
          </p:sp>
        </p:grpSp>
        <p:sp>
          <p:nvSpPr>
            <p:cNvPr id="13" name="Line 15"/>
            <p:cNvSpPr>
              <a:spLocks noChangeShapeType="1"/>
            </p:cNvSpPr>
            <p:nvPr/>
          </p:nvSpPr>
          <p:spPr bwMode="auto">
            <a:xfrm>
              <a:off x="2608263" y="2413000"/>
              <a:ext cx="304800" cy="0"/>
            </a:xfrm>
            <a:prstGeom prst="line">
              <a:avLst/>
            </a:prstGeom>
            <a:noFill/>
            <a:ln w="9525">
              <a:solidFill>
                <a:schemeClr val="tx1"/>
              </a:solidFill>
              <a:round/>
              <a:headEnd type="triangle" w="med" len="med"/>
            </a:ln>
          </p:spPr>
          <p:txBody>
            <a:bodyPr/>
            <a:lstStyle/>
            <a:p>
              <a:endParaRPr lang="zh-CN" altLang="en-US"/>
            </a:p>
          </p:txBody>
        </p:sp>
        <p:grpSp>
          <p:nvGrpSpPr>
            <p:cNvPr id="14" name="Group 17"/>
            <p:cNvGrpSpPr/>
            <p:nvPr/>
          </p:nvGrpSpPr>
          <p:grpSpPr bwMode="auto">
            <a:xfrm>
              <a:off x="2908300" y="2260594"/>
              <a:ext cx="666750" cy="336550"/>
              <a:chOff x="3312" y="2736"/>
              <a:chExt cx="420" cy="212"/>
            </a:xfrm>
          </p:grpSpPr>
          <p:sp>
            <p:nvSpPr>
              <p:cNvPr id="66" name="Oval 18"/>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67" name="Text Box 19"/>
              <p:cNvSpPr txBox="1">
                <a:spLocks noChangeArrowheads="1"/>
              </p:cNvSpPr>
              <p:nvPr/>
            </p:nvSpPr>
            <p:spPr bwMode="auto">
              <a:xfrm>
                <a:off x="3348" y="2751"/>
                <a:ext cx="384" cy="197"/>
              </a:xfrm>
              <a:prstGeom prst="rect">
                <a:avLst/>
              </a:prstGeom>
              <a:noFill/>
              <a:ln w="9525">
                <a:noFill/>
                <a:miter lim="800000"/>
              </a:ln>
            </p:spPr>
            <p:txBody>
              <a:bodyPr>
                <a:spAutoFit/>
              </a:bodyPr>
              <a:lstStyle/>
              <a:p>
                <a:pPr algn="just" eaLnBrk="0" hangingPunct="0"/>
                <a:r>
                  <a:rPr lang="en-US" altLang="zh-CN" sz="1600" dirty="0">
                    <a:solidFill>
                      <a:schemeClr val="hlink"/>
                    </a:solidFill>
                    <a:ea typeface="Gulim" panose="020B0600000101010101" pitchFamily="50" charset="-127"/>
                  </a:rPr>
                  <a:t>010</a:t>
                </a:r>
              </a:p>
            </p:txBody>
          </p:sp>
        </p:grpSp>
        <p:sp>
          <p:nvSpPr>
            <p:cNvPr id="15" name="Line 20"/>
            <p:cNvSpPr>
              <a:spLocks noChangeShapeType="1"/>
            </p:cNvSpPr>
            <p:nvPr/>
          </p:nvSpPr>
          <p:spPr bwMode="auto">
            <a:xfrm>
              <a:off x="3517900" y="2413000"/>
              <a:ext cx="304800" cy="0"/>
            </a:xfrm>
            <a:prstGeom prst="line">
              <a:avLst/>
            </a:prstGeom>
            <a:noFill/>
            <a:ln w="9525">
              <a:solidFill>
                <a:schemeClr val="tx1"/>
              </a:solidFill>
              <a:round/>
              <a:headEnd type="triangle" w="med" len="med"/>
            </a:ln>
          </p:spPr>
          <p:txBody>
            <a:bodyPr/>
            <a:lstStyle/>
            <a:p>
              <a:endParaRPr lang="zh-CN" altLang="en-US"/>
            </a:p>
          </p:txBody>
        </p:sp>
        <p:grpSp>
          <p:nvGrpSpPr>
            <p:cNvPr id="16" name="Group 22"/>
            <p:cNvGrpSpPr/>
            <p:nvPr/>
          </p:nvGrpSpPr>
          <p:grpSpPr bwMode="auto">
            <a:xfrm>
              <a:off x="3841750" y="2260594"/>
              <a:ext cx="685800" cy="336550"/>
              <a:chOff x="3312" y="2736"/>
              <a:chExt cx="432" cy="212"/>
            </a:xfrm>
          </p:grpSpPr>
          <p:sp>
            <p:nvSpPr>
              <p:cNvPr id="64" name="Oval 23"/>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65" name="Text Box 24"/>
              <p:cNvSpPr txBox="1">
                <a:spLocks noChangeArrowheads="1"/>
              </p:cNvSpPr>
              <p:nvPr/>
            </p:nvSpPr>
            <p:spPr bwMode="auto">
              <a:xfrm>
                <a:off x="3360" y="2751"/>
                <a:ext cx="384" cy="197"/>
              </a:xfrm>
              <a:prstGeom prst="rect">
                <a:avLst/>
              </a:prstGeom>
              <a:noFill/>
              <a:ln w="9525">
                <a:noFill/>
                <a:miter lim="800000"/>
              </a:ln>
            </p:spPr>
            <p:txBody>
              <a:bodyPr>
                <a:spAutoFit/>
              </a:bodyPr>
              <a:lstStyle/>
              <a:p>
                <a:pPr algn="just" eaLnBrk="0" hangingPunct="0"/>
                <a:r>
                  <a:rPr lang="en-US" altLang="zh-CN" sz="1600" dirty="0">
                    <a:solidFill>
                      <a:schemeClr val="hlink"/>
                    </a:solidFill>
                    <a:ea typeface="Gulim" panose="020B0600000101010101" pitchFamily="50" charset="-127"/>
                  </a:rPr>
                  <a:t>011</a:t>
                </a:r>
              </a:p>
            </p:txBody>
          </p:sp>
        </p:grpSp>
        <p:sp>
          <p:nvSpPr>
            <p:cNvPr id="18" name="Line 26"/>
            <p:cNvSpPr>
              <a:spLocks noChangeShapeType="1"/>
            </p:cNvSpPr>
            <p:nvPr/>
          </p:nvSpPr>
          <p:spPr bwMode="auto">
            <a:xfrm>
              <a:off x="4089400" y="2544763"/>
              <a:ext cx="0" cy="533400"/>
            </a:xfrm>
            <a:prstGeom prst="line">
              <a:avLst/>
            </a:prstGeom>
            <a:noFill/>
            <a:ln w="9525">
              <a:solidFill>
                <a:schemeClr val="tx1"/>
              </a:solidFill>
              <a:round/>
              <a:headEnd type="triangle" w="med" len="med"/>
            </a:ln>
          </p:spPr>
          <p:txBody>
            <a:bodyPr/>
            <a:lstStyle/>
            <a:p>
              <a:endParaRPr lang="zh-CN" altLang="en-US"/>
            </a:p>
          </p:txBody>
        </p:sp>
        <p:sp>
          <p:nvSpPr>
            <p:cNvPr id="27" name="Line 47"/>
            <p:cNvSpPr>
              <a:spLocks noChangeShapeType="1"/>
            </p:cNvSpPr>
            <p:nvPr/>
          </p:nvSpPr>
          <p:spPr bwMode="auto">
            <a:xfrm flipV="1">
              <a:off x="1403350" y="2544763"/>
              <a:ext cx="0" cy="571500"/>
            </a:xfrm>
            <a:prstGeom prst="line">
              <a:avLst/>
            </a:prstGeom>
            <a:noFill/>
            <a:ln w="9525">
              <a:solidFill>
                <a:schemeClr val="tx1"/>
              </a:solidFill>
              <a:round/>
              <a:headEnd type="triangle" w="med" len="med"/>
            </a:ln>
          </p:spPr>
          <p:txBody>
            <a:bodyPr/>
            <a:lstStyle/>
            <a:p>
              <a:endParaRPr lang="zh-CN" altLang="en-US"/>
            </a:p>
          </p:txBody>
        </p:sp>
        <p:grpSp>
          <p:nvGrpSpPr>
            <p:cNvPr id="36" name="Group 67"/>
            <p:cNvGrpSpPr/>
            <p:nvPr/>
          </p:nvGrpSpPr>
          <p:grpSpPr bwMode="auto">
            <a:xfrm>
              <a:off x="3822700" y="3130544"/>
              <a:ext cx="666750" cy="317500"/>
              <a:chOff x="3312" y="2736"/>
              <a:chExt cx="420" cy="200"/>
            </a:xfrm>
          </p:grpSpPr>
          <p:sp>
            <p:nvSpPr>
              <p:cNvPr id="48" name="Oval 68"/>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49" name="Text Box 69"/>
              <p:cNvSpPr txBox="1">
                <a:spLocks noChangeArrowheads="1"/>
              </p:cNvSpPr>
              <p:nvPr/>
            </p:nvSpPr>
            <p:spPr bwMode="auto">
              <a:xfrm>
                <a:off x="3348" y="2739"/>
                <a:ext cx="384" cy="197"/>
              </a:xfrm>
              <a:prstGeom prst="rect">
                <a:avLst/>
              </a:prstGeom>
              <a:noFill/>
              <a:ln w="9525">
                <a:noFill/>
                <a:miter lim="800000"/>
              </a:ln>
            </p:spPr>
            <p:txBody>
              <a:bodyPr>
                <a:spAutoFit/>
              </a:bodyPr>
              <a:lstStyle/>
              <a:p>
                <a:pPr algn="just" eaLnBrk="0" hangingPunct="0"/>
                <a:r>
                  <a:rPr lang="en-US" altLang="zh-CN" sz="1600" dirty="0">
                    <a:solidFill>
                      <a:schemeClr val="hlink"/>
                    </a:solidFill>
                    <a:ea typeface="Gulim" panose="020B0600000101010101" pitchFamily="50" charset="-127"/>
                  </a:rPr>
                  <a:t>100</a:t>
                </a:r>
              </a:p>
            </p:txBody>
          </p:sp>
        </p:grpSp>
        <p:sp>
          <p:nvSpPr>
            <p:cNvPr id="37" name="Line 70"/>
            <p:cNvSpPr>
              <a:spLocks noChangeShapeType="1"/>
            </p:cNvSpPr>
            <p:nvPr/>
          </p:nvSpPr>
          <p:spPr bwMode="auto">
            <a:xfrm flipH="1">
              <a:off x="3517900" y="3268663"/>
              <a:ext cx="304800" cy="0"/>
            </a:xfrm>
            <a:prstGeom prst="line">
              <a:avLst/>
            </a:prstGeom>
            <a:noFill/>
            <a:ln w="9525">
              <a:solidFill>
                <a:schemeClr val="tx1"/>
              </a:solidFill>
              <a:round/>
              <a:headEnd type="triangle" w="med" len="med"/>
            </a:ln>
          </p:spPr>
          <p:txBody>
            <a:bodyPr/>
            <a:lstStyle/>
            <a:p>
              <a:endParaRPr lang="zh-CN" altLang="en-US"/>
            </a:p>
          </p:txBody>
        </p:sp>
        <p:grpSp>
          <p:nvGrpSpPr>
            <p:cNvPr id="38" name="Group 72"/>
            <p:cNvGrpSpPr/>
            <p:nvPr/>
          </p:nvGrpSpPr>
          <p:grpSpPr bwMode="auto">
            <a:xfrm>
              <a:off x="2908300" y="3130544"/>
              <a:ext cx="685800" cy="317500"/>
              <a:chOff x="3312" y="2736"/>
              <a:chExt cx="432" cy="200"/>
            </a:xfrm>
          </p:grpSpPr>
          <p:sp>
            <p:nvSpPr>
              <p:cNvPr id="46" name="Oval 73"/>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47" name="Text Box 74"/>
              <p:cNvSpPr txBox="1">
                <a:spLocks noChangeArrowheads="1"/>
              </p:cNvSpPr>
              <p:nvPr/>
            </p:nvSpPr>
            <p:spPr bwMode="auto">
              <a:xfrm>
                <a:off x="3360" y="2739"/>
                <a:ext cx="384" cy="197"/>
              </a:xfrm>
              <a:prstGeom prst="rect">
                <a:avLst/>
              </a:prstGeom>
              <a:noFill/>
              <a:ln w="9525">
                <a:noFill/>
                <a:miter lim="800000"/>
              </a:ln>
            </p:spPr>
            <p:txBody>
              <a:bodyPr>
                <a:spAutoFit/>
              </a:bodyPr>
              <a:lstStyle/>
              <a:p>
                <a:pPr algn="just" eaLnBrk="0" hangingPunct="0"/>
                <a:r>
                  <a:rPr lang="en-US" altLang="zh-CN" sz="1600" dirty="0">
                    <a:solidFill>
                      <a:schemeClr val="hlink"/>
                    </a:solidFill>
                    <a:ea typeface="Gulim" panose="020B0600000101010101" pitchFamily="50" charset="-127"/>
                  </a:rPr>
                  <a:t>101</a:t>
                </a:r>
              </a:p>
            </p:txBody>
          </p:sp>
        </p:grpSp>
        <p:sp>
          <p:nvSpPr>
            <p:cNvPr id="39" name="Line 75"/>
            <p:cNvSpPr>
              <a:spLocks noChangeShapeType="1"/>
            </p:cNvSpPr>
            <p:nvPr/>
          </p:nvSpPr>
          <p:spPr bwMode="auto">
            <a:xfrm flipH="1">
              <a:off x="2603500" y="3268663"/>
              <a:ext cx="304800" cy="0"/>
            </a:xfrm>
            <a:prstGeom prst="line">
              <a:avLst/>
            </a:prstGeom>
            <a:noFill/>
            <a:ln w="9525">
              <a:solidFill>
                <a:schemeClr val="tx1"/>
              </a:solidFill>
              <a:round/>
              <a:headEnd type="triangle" w="med" len="med"/>
            </a:ln>
          </p:spPr>
          <p:txBody>
            <a:bodyPr/>
            <a:lstStyle/>
            <a:p>
              <a:endParaRPr lang="zh-CN" altLang="en-US"/>
            </a:p>
          </p:txBody>
        </p:sp>
        <p:grpSp>
          <p:nvGrpSpPr>
            <p:cNvPr id="40" name="Group 77"/>
            <p:cNvGrpSpPr/>
            <p:nvPr/>
          </p:nvGrpSpPr>
          <p:grpSpPr bwMode="auto">
            <a:xfrm>
              <a:off x="2012950" y="3130544"/>
              <a:ext cx="685800" cy="317500"/>
              <a:chOff x="3312" y="2736"/>
              <a:chExt cx="432" cy="200"/>
            </a:xfrm>
          </p:grpSpPr>
          <p:sp>
            <p:nvSpPr>
              <p:cNvPr id="44" name="Oval 78"/>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45" name="Text Box 79"/>
              <p:cNvSpPr txBox="1">
                <a:spLocks noChangeArrowheads="1"/>
              </p:cNvSpPr>
              <p:nvPr/>
            </p:nvSpPr>
            <p:spPr bwMode="auto">
              <a:xfrm>
                <a:off x="3360" y="2739"/>
                <a:ext cx="384" cy="197"/>
              </a:xfrm>
              <a:prstGeom prst="rect">
                <a:avLst/>
              </a:prstGeom>
              <a:noFill/>
              <a:ln w="9525">
                <a:noFill/>
                <a:miter lim="800000"/>
              </a:ln>
            </p:spPr>
            <p:txBody>
              <a:bodyPr>
                <a:spAutoFit/>
              </a:bodyPr>
              <a:lstStyle/>
              <a:p>
                <a:pPr algn="just" eaLnBrk="0" hangingPunct="0"/>
                <a:r>
                  <a:rPr lang="en-US" altLang="zh-CN" sz="1600" dirty="0">
                    <a:solidFill>
                      <a:schemeClr val="hlink"/>
                    </a:solidFill>
                    <a:ea typeface="Gulim" panose="020B0600000101010101" pitchFamily="50" charset="-127"/>
                  </a:rPr>
                  <a:t>110</a:t>
                </a:r>
              </a:p>
            </p:txBody>
          </p:sp>
        </p:grpSp>
        <p:sp>
          <p:nvSpPr>
            <p:cNvPr id="41" name="Line 80"/>
            <p:cNvSpPr>
              <a:spLocks noChangeShapeType="1"/>
            </p:cNvSpPr>
            <p:nvPr/>
          </p:nvSpPr>
          <p:spPr bwMode="auto">
            <a:xfrm flipH="1">
              <a:off x="1708150" y="3268663"/>
              <a:ext cx="304800" cy="0"/>
            </a:xfrm>
            <a:prstGeom prst="line">
              <a:avLst/>
            </a:prstGeom>
            <a:noFill/>
            <a:ln w="9525">
              <a:solidFill>
                <a:schemeClr val="tx1"/>
              </a:solidFill>
              <a:round/>
              <a:headEnd type="triangle" w="med" len="med"/>
            </a:ln>
          </p:spPr>
          <p:txBody>
            <a:bodyPr/>
            <a:lstStyle/>
            <a:p>
              <a:endParaRPr lang="zh-CN" altLang="en-US"/>
            </a:p>
          </p:txBody>
        </p:sp>
        <p:sp>
          <p:nvSpPr>
            <p:cNvPr id="42" name="Oval 82"/>
            <p:cNvSpPr>
              <a:spLocks noChangeArrowheads="1"/>
            </p:cNvSpPr>
            <p:nvPr/>
          </p:nvSpPr>
          <p:spPr bwMode="auto">
            <a:xfrm>
              <a:off x="1060450" y="3130550"/>
              <a:ext cx="609600" cy="304800"/>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43" name="Text Box 83"/>
            <p:cNvSpPr txBox="1">
              <a:spLocks noChangeArrowheads="1"/>
            </p:cNvSpPr>
            <p:nvPr/>
          </p:nvSpPr>
          <p:spPr bwMode="auto">
            <a:xfrm>
              <a:off x="1155700" y="3135313"/>
              <a:ext cx="609600" cy="312738"/>
            </a:xfrm>
            <a:prstGeom prst="rect">
              <a:avLst/>
            </a:prstGeom>
            <a:noFill/>
            <a:ln w="9525">
              <a:noFill/>
              <a:miter lim="800000"/>
            </a:ln>
          </p:spPr>
          <p:txBody>
            <a:bodyPr>
              <a:spAutoFit/>
            </a:bodyPr>
            <a:lstStyle/>
            <a:p>
              <a:pPr algn="just" eaLnBrk="0" hangingPunct="0"/>
              <a:r>
                <a:rPr lang="en-US" altLang="zh-CN" sz="1600" dirty="0">
                  <a:solidFill>
                    <a:schemeClr val="hlink"/>
                  </a:solidFill>
                  <a:ea typeface="Gulim" panose="020B0600000101010101" pitchFamily="50" charset="-127"/>
                </a:rPr>
                <a:t>111</a:t>
              </a:r>
            </a:p>
          </p:txBody>
        </p:sp>
      </p:grpSp>
      <p:sp>
        <p:nvSpPr>
          <p:cNvPr id="72" name="Text Box 85"/>
          <p:cNvSpPr txBox="1">
            <a:spLocks noChangeArrowheads="1"/>
          </p:cNvSpPr>
          <p:nvPr/>
        </p:nvSpPr>
        <p:spPr bwMode="auto">
          <a:xfrm>
            <a:off x="2105025" y="4940300"/>
            <a:ext cx="7696200" cy="913070"/>
          </a:xfrm>
          <a:prstGeom prst="rect">
            <a:avLst/>
          </a:prstGeom>
          <a:noFill/>
          <a:ln w="9525">
            <a:noFill/>
            <a:miter lim="800000"/>
          </a:ln>
        </p:spPr>
        <p:txBody>
          <a:bodyPr>
            <a:spAutoFit/>
          </a:bodyPr>
          <a:lstStyle/>
          <a:p>
            <a:pPr algn="just" eaLnBrk="0" hangingPunct="0">
              <a:lnSpc>
                <a:spcPts val="3200"/>
              </a:lnSpc>
            </a:pPr>
            <a:r>
              <a:rPr lang="zh-CN" altLang="en-US" sz="2400" dirty="0">
                <a:solidFill>
                  <a:srgbClr val="C00000"/>
                </a:solidFill>
                <a:latin typeface="Arial" panose="020B0604020202020204" pitchFamily="34" charset="0"/>
                <a:cs typeface="Arial" panose="020B0604020202020204" pitchFamily="34" charset="0"/>
              </a:rPr>
              <a:t>（</a:t>
            </a:r>
            <a:r>
              <a:rPr lang="en-US" altLang="zh-CN" sz="2400" dirty="0">
                <a:solidFill>
                  <a:srgbClr val="C00000"/>
                </a:solidFill>
                <a:latin typeface="Arial" panose="020B0604020202020204" pitchFamily="34" charset="0"/>
                <a:cs typeface="Arial" panose="020B0604020202020204" pitchFamily="34" charset="0"/>
              </a:rPr>
              <a:t>5</a:t>
            </a:r>
            <a:r>
              <a:rPr lang="zh-CN" altLang="en-US" sz="2400" dirty="0">
                <a:solidFill>
                  <a:srgbClr val="C00000"/>
                </a:solidFill>
                <a:latin typeface="Arial" panose="020B0604020202020204" pitchFamily="34" charset="0"/>
                <a:cs typeface="Arial" panose="020B0604020202020204" pitchFamily="34" charset="0"/>
              </a:rPr>
              <a:t>）电路特点</a:t>
            </a:r>
            <a:endParaRPr lang="en-US" altLang="zh-CN" sz="2400" dirty="0">
              <a:solidFill>
                <a:srgbClr val="C00000"/>
              </a:solidFill>
              <a:latin typeface="Arial" panose="020B0604020202020204" pitchFamily="34" charset="0"/>
              <a:cs typeface="Arial" panose="020B0604020202020204" pitchFamily="34" charset="0"/>
            </a:endParaRPr>
          </a:p>
          <a:p>
            <a:pPr algn="just" eaLnBrk="0" hangingPunct="0">
              <a:lnSpc>
                <a:spcPts val="3200"/>
              </a:lnSpc>
              <a:spcBef>
                <a:spcPct val="0"/>
              </a:spcBef>
            </a:pPr>
            <a:r>
              <a:rPr lang="zh-CN" altLang="en-US" dirty="0">
                <a:latin typeface="Arial" panose="020B0604020202020204" pitchFamily="34" charset="0"/>
                <a:cs typeface="Arial" panose="020B0604020202020204" pitchFamily="34" charset="0"/>
              </a:rPr>
              <a:t>         </a:t>
            </a:r>
            <a:r>
              <a:rPr lang="zh-CN" altLang="en-US" sz="2400" dirty="0">
                <a:latin typeface="Arial" panose="020B0604020202020204" pitchFamily="34" charset="0"/>
                <a:cs typeface="Arial" panose="020B0604020202020204" pitchFamily="34" charset="0"/>
              </a:rPr>
              <a:t>异步二进制（</a:t>
            </a:r>
            <a:r>
              <a:rPr lang="en-US" altLang="zh-CN" sz="2400" dirty="0">
                <a:latin typeface="Arial" panose="020B0604020202020204" pitchFamily="34" charset="0"/>
                <a:cs typeface="Arial" panose="020B0604020202020204" pitchFamily="34" charset="0"/>
              </a:rPr>
              <a:t>M=8</a:t>
            </a:r>
            <a:r>
              <a:rPr lang="zh-CN" altLang="en-US" sz="2400" dirty="0">
                <a:latin typeface="Arial" panose="020B0604020202020204" pitchFamily="34" charset="0"/>
                <a:cs typeface="Arial" panose="020B0604020202020204" pitchFamily="34" charset="0"/>
              </a:rPr>
              <a:t>）</a:t>
            </a:r>
            <a:r>
              <a:rPr lang="zh-CN" altLang="en-US" sz="2400" dirty="0">
                <a:solidFill>
                  <a:srgbClr val="CC0066"/>
                </a:solidFill>
                <a:latin typeface="Arial" panose="020B0604020202020204" pitchFamily="34" charset="0"/>
                <a:cs typeface="Arial" panose="020B0604020202020204" pitchFamily="34" charset="0"/>
              </a:rPr>
              <a:t>减法</a:t>
            </a:r>
            <a:r>
              <a:rPr lang="zh-CN" altLang="en-US" sz="2400" dirty="0">
                <a:latin typeface="Arial" panose="020B0604020202020204" pitchFamily="34" charset="0"/>
                <a:cs typeface="Arial" panose="020B0604020202020204" pitchFamily="34" charset="0"/>
              </a:rPr>
              <a:t>计数器</a:t>
            </a:r>
          </a:p>
        </p:txBody>
      </p:sp>
      <p:sp>
        <p:nvSpPr>
          <p:cNvPr id="73" name="Text Box 693"/>
          <p:cNvSpPr txBox="1">
            <a:spLocks noChangeArrowheads="1"/>
          </p:cNvSpPr>
          <p:nvPr/>
        </p:nvSpPr>
        <p:spPr bwMode="auto">
          <a:xfrm>
            <a:off x="2058988" y="3641725"/>
            <a:ext cx="2152650" cy="941796"/>
          </a:xfrm>
          <a:prstGeom prst="rect">
            <a:avLst/>
          </a:prstGeom>
          <a:noFill/>
          <a:ln w="9525">
            <a:noFill/>
            <a:miter lim="800000"/>
          </a:ln>
        </p:spPr>
        <p:txBody>
          <a:bodyPr>
            <a:spAutoFit/>
          </a:bodyPr>
          <a:lstStyle/>
          <a:p>
            <a:pPr algn="just" eaLnBrk="0" hangingPunct="0"/>
            <a:r>
              <a:rPr lang="zh-CN" altLang="en-US" sz="2400" dirty="0">
                <a:solidFill>
                  <a:srgbClr val="C00000"/>
                </a:solidFill>
                <a:latin typeface="Arial" panose="020B0604020202020204" pitchFamily="34" charset="0"/>
                <a:cs typeface="Arial" panose="020B0604020202020204" pitchFamily="34" charset="0"/>
              </a:rPr>
              <a:t>（</a:t>
            </a:r>
            <a:r>
              <a:rPr lang="en-US" altLang="zh-CN" sz="2400" dirty="0">
                <a:solidFill>
                  <a:srgbClr val="C00000"/>
                </a:solidFill>
                <a:latin typeface="Arial" panose="020B0604020202020204" pitchFamily="34" charset="0"/>
                <a:cs typeface="Arial" panose="020B0604020202020204" pitchFamily="34" charset="0"/>
              </a:rPr>
              <a:t>4</a:t>
            </a:r>
            <a:r>
              <a:rPr lang="zh-CN" altLang="en-US" sz="2400" dirty="0">
                <a:solidFill>
                  <a:srgbClr val="C00000"/>
                </a:solidFill>
                <a:latin typeface="Arial" panose="020B0604020202020204" pitchFamily="34" charset="0"/>
                <a:cs typeface="Arial" panose="020B0604020202020204" pitchFamily="34" charset="0"/>
              </a:rPr>
              <a:t>）时序图</a:t>
            </a:r>
            <a:endParaRPr lang="en-US" altLang="zh-CN" sz="2400" dirty="0">
              <a:solidFill>
                <a:srgbClr val="C00000"/>
              </a:solidFill>
              <a:latin typeface="Arial" panose="020B0604020202020204" pitchFamily="34" charset="0"/>
              <a:cs typeface="Arial" panose="020B0604020202020204" pitchFamily="34" charset="0"/>
            </a:endParaRPr>
          </a:p>
          <a:p>
            <a:pPr algn="just" eaLnBrk="0" hangingPunct="0"/>
            <a:r>
              <a:rPr lang="en-US" altLang="zh-CN" sz="2400" dirty="0">
                <a:solidFill>
                  <a:srgbClr val="C00000"/>
                </a:solidFill>
                <a:latin typeface="Arial" panose="020B0604020202020204" pitchFamily="34" charset="0"/>
                <a:cs typeface="Arial" panose="020B0604020202020204" pitchFamily="34" charset="0"/>
              </a:rPr>
              <a:t>        </a:t>
            </a:r>
            <a:r>
              <a:rPr lang="zh-CN" altLang="en-US" sz="2400" dirty="0">
                <a:latin typeface="Arial" panose="020B0604020202020204" pitchFamily="34" charset="0"/>
                <a:cs typeface="Arial" panose="020B0604020202020204" pitchFamily="34" charset="0"/>
              </a:rPr>
              <a:t>（略）</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0-#ppt_w/2"/>
                                          </p:val>
                                        </p:tav>
                                        <p:tav tm="100000">
                                          <p:val>
                                            <p:strVal val="#ppt_x"/>
                                          </p:val>
                                        </p:tav>
                                      </p:tavLst>
                                    </p:anim>
                                    <p:anim calcmode="lin" valueType="num">
                                      <p:cBhvr additive="base">
                                        <p:cTn id="8"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blinds(horizontal)">
                                      <p:cBhvr>
                                        <p:cTn id="1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utoUpdateAnimBg="0"/>
      <p:bldP spid="73"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2"/>
          <p:cNvSpPr>
            <a:spLocks noGrp="1" noChangeArrowheads="1"/>
          </p:cNvSpPr>
          <p:nvPr>
            <p:ph type="title" idx="4294967295"/>
          </p:nvPr>
        </p:nvSpPr>
        <p:spPr>
          <a:xfrm>
            <a:off x="5334000" y="3048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二进制计数器的设计方法</a:t>
            </a:r>
          </a:p>
        </p:txBody>
      </p:sp>
      <p:sp>
        <p:nvSpPr>
          <p:cNvPr id="105480" name="Text Box 8"/>
          <p:cNvSpPr txBox="1">
            <a:spLocks noChangeArrowheads="1"/>
          </p:cNvSpPr>
          <p:nvPr/>
        </p:nvSpPr>
        <p:spPr bwMode="black">
          <a:xfrm>
            <a:off x="2506664" y="1460501"/>
            <a:ext cx="6827837" cy="904863"/>
          </a:xfrm>
          <a:prstGeom prst="rect">
            <a:avLst/>
          </a:prstGeom>
          <a:noFill/>
          <a:ln w="9525" algn="ctr">
            <a:noFill/>
            <a:miter lim="800000"/>
          </a:ln>
        </p:spPr>
        <p:txBody>
          <a:bodyPr>
            <a:spAutoFit/>
          </a:bodyPr>
          <a:lstStyle/>
          <a:p>
            <a:pPr marL="361950" indent="-361950" algn="l">
              <a:lnSpc>
                <a:spcPct val="110000"/>
              </a:lnSpc>
              <a:spcBef>
                <a:spcPts val="600"/>
              </a:spcBef>
              <a:buClr>
                <a:schemeClr val="bg2"/>
              </a:buClr>
              <a:buFont typeface="Wingdings" panose="05000000000000000000" pitchFamily="2" charset="2"/>
              <a:buChar char="v"/>
            </a:pPr>
            <a:r>
              <a:rPr lang="zh-CN" altLang="en-US" sz="2400" dirty="0">
                <a:solidFill>
                  <a:srgbClr val="CC3300"/>
                </a:solidFill>
                <a:latin typeface="Arial" panose="020B0604020202020204" pitchFamily="34" charset="0"/>
                <a:ea typeface="楷体_GB2312" panose="02010609030101010101" charset="-122"/>
              </a:rPr>
              <a:t>问题：如果</a:t>
            </a:r>
            <a:r>
              <a:rPr lang="en-US" altLang="zh-CN" sz="2400" dirty="0">
                <a:solidFill>
                  <a:srgbClr val="CC3300"/>
                </a:solidFill>
                <a:latin typeface="Arial" panose="020B0604020202020204" pitchFamily="34" charset="0"/>
                <a:ea typeface="楷体_GB2312" panose="02010609030101010101" charset="-122"/>
              </a:rPr>
              <a:t>D</a:t>
            </a:r>
            <a:r>
              <a:rPr lang="zh-CN" altLang="en-US" sz="2400" dirty="0">
                <a:solidFill>
                  <a:srgbClr val="CC3300"/>
                </a:solidFill>
                <a:latin typeface="Arial" panose="020B0604020202020204" pitchFamily="34" charset="0"/>
                <a:ea typeface="楷体_GB2312" panose="02010609030101010101" charset="-122"/>
              </a:rPr>
              <a:t>触发器是下降沿触发，那么</a:t>
            </a:r>
            <a:r>
              <a:rPr lang="en-US" altLang="zh-CN" sz="2400" dirty="0">
                <a:solidFill>
                  <a:srgbClr val="CC3300"/>
                </a:solidFill>
                <a:latin typeface="Arial" panose="020B0604020202020204" pitchFamily="34" charset="0"/>
                <a:ea typeface="楷体_GB2312" panose="02010609030101010101" charset="-122"/>
              </a:rPr>
              <a:t>D</a:t>
            </a:r>
            <a:r>
              <a:rPr lang="zh-CN" altLang="en-US" sz="2400" dirty="0">
                <a:solidFill>
                  <a:srgbClr val="CC3300"/>
                </a:solidFill>
                <a:latin typeface="Arial" panose="020B0604020202020204" pitchFamily="34" charset="0"/>
                <a:ea typeface="楷体_GB2312" panose="02010609030101010101" charset="-122"/>
              </a:rPr>
              <a:t>触发器二进制加法</a:t>
            </a:r>
            <a:r>
              <a:rPr lang="en-US" altLang="zh-CN" sz="2400" dirty="0">
                <a:solidFill>
                  <a:srgbClr val="CC3300"/>
                </a:solidFill>
                <a:latin typeface="Arial" panose="020B0604020202020204" pitchFamily="34" charset="0"/>
                <a:ea typeface="楷体_GB2312" panose="02010609030101010101" charset="-122"/>
              </a:rPr>
              <a:t>/</a:t>
            </a:r>
            <a:r>
              <a:rPr lang="zh-CN" altLang="en-US" sz="2400" dirty="0">
                <a:solidFill>
                  <a:srgbClr val="CC3300"/>
                </a:solidFill>
                <a:latin typeface="Arial" panose="020B0604020202020204" pitchFamily="34" charset="0"/>
                <a:ea typeface="楷体_GB2312" panose="02010609030101010101" charset="-122"/>
              </a:rPr>
              <a:t>减法计数器如何构成？</a:t>
            </a:r>
          </a:p>
        </p:txBody>
      </p:sp>
      <p:sp>
        <p:nvSpPr>
          <p:cNvPr id="118" name="TextBox 117"/>
          <p:cNvSpPr txBox="1">
            <a:spLocks noChangeArrowheads="1"/>
          </p:cNvSpPr>
          <p:nvPr/>
        </p:nvSpPr>
        <p:spPr bwMode="auto">
          <a:xfrm>
            <a:off x="1971675" y="1201739"/>
            <a:ext cx="1308100" cy="1031875"/>
          </a:xfrm>
          <a:prstGeom prst="rect">
            <a:avLst/>
          </a:prstGeom>
          <a:noFill/>
          <a:ln w="9525">
            <a:noFill/>
            <a:miter lim="800000"/>
          </a:ln>
        </p:spPr>
        <p:txBody>
          <a:bodyPr>
            <a:spAutoFit/>
          </a:bodyPr>
          <a:lstStyle/>
          <a:p>
            <a:r>
              <a:rPr lang="zh-CN" altLang="en-US" sz="6600" dirty="0">
                <a:solidFill>
                  <a:srgbClr val="FF0000"/>
                </a:solidFill>
                <a:latin typeface="华文行楷" panose="02010800040101010101" pitchFamily="2" charset="-122"/>
                <a:ea typeface="华文行楷" panose="02010800040101010101" pitchFamily="2" charset="-122"/>
              </a:rPr>
              <a:t>？</a:t>
            </a:r>
          </a:p>
        </p:txBody>
      </p:sp>
      <p:sp>
        <p:nvSpPr>
          <p:cNvPr id="125" name="Text Box 223"/>
          <p:cNvSpPr txBox="1">
            <a:spLocks noChangeArrowheads="1"/>
          </p:cNvSpPr>
          <p:nvPr/>
        </p:nvSpPr>
        <p:spPr bwMode="auto">
          <a:xfrm>
            <a:off x="1138989" y="2647952"/>
            <a:ext cx="10234863" cy="3317831"/>
          </a:xfrm>
          <a:prstGeom prst="rect">
            <a:avLst/>
          </a:prstGeom>
          <a:noFill/>
          <a:ln w="9525">
            <a:noFill/>
            <a:miter lim="800000"/>
          </a:ln>
        </p:spPr>
        <p:txBody>
          <a:bodyPr wrap="square">
            <a:spAutoFit/>
          </a:bodyPr>
          <a:lstStyle/>
          <a:p>
            <a:pPr algn="just" eaLnBrk="0" hangingPunct="0"/>
            <a:r>
              <a:rPr lang="zh-CN" altLang="en-US" sz="2200" dirty="0">
                <a:latin typeface="Arial" panose="020B0604020202020204" pitchFamily="34" charset="0"/>
                <a:cs typeface="Arial" panose="020B0604020202020204" pitchFamily="34" charset="0"/>
              </a:rPr>
              <a:t>（</a:t>
            </a:r>
            <a:r>
              <a:rPr lang="en-US" altLang="zh-CN" sz="2200" dirty="0">
                <a:latin typeface="Arial" panose="020B0604020202020204" pitchFamily="34" charset="0"/>
                <a:cs typeface="Arial" panose="020B0604020202020204" pitchFamily="34" charset="0"/>
              </a:rPr>
              <a:t>1</a:t>
            </a:r>
            <a:r>
              <a:rPr lang="zh-CN" altLang="en-US" sz="2200" dirty="0">
                <a:latin typeface="Arial" panose="020B0604020202020204" pitchFamily="34" charset="0"/>
                <a:cs typeface="Arial" panose="020B0604020202020204" pitchFamily="34" charset="0"/>
              </a:rPr>
              <a:t>）根据题意画出计数器的</a:t>
            </a:r>
            <a:r>
              <a:rPr lang="zh-CN" altLang="en-US" sz="2200" dirty="0">
                <a:solidFill>
                  <a:srgbClr val="CC0099"/>
                </a:solidFill>
                <a:latin typeface="Arial" panose="020B0604020202020204" pitchFamily="34" charset="0"/>
                <a:cs typeface="Arial" panose="020B0604020202020204" pitchFamily="34" charset="0"/>
              </a:rPr>
              <a:t>时序图</a:t>
            </a:r>
            <a:endParaRPr lang="en-US" altLang="zh-CN" sz="2200" dirty="0">
              <a:solidFill>
                <a:srgbClr val="CC0099"/>
              </a:solidFill>
              <a:latin typeface="Arial" panose="020B0604020202020204" pitchFamily="34" charset="0"/>
              <a:cs typeface="Arial" panose="020B0604020202020204" pitchFamily="34" charset="0"/>
            </a:endParaRPr>
          </a:p>
          <a:p>
            <a:pPr algn="just" eaLnBrk="0" hangingPunct="0"/>
            <a:r>
              <a:rPr lang="en-US" altLang="zh-CN" sz="2200" dirty="0">
                <a:solidFill>
                  <a:srgbClr val="CC0099"/>
                </a:solidFill>
                <a:latin typeface="Arial" panose="020B0604020202020204" pitchFamily="34" charset="0"/>
                <a:cs typeface="Arial" panose="020B0604020202020204" pitchFamily="34" charset="0"/>
              </a:rPr>
              <a:t>        </a:t>
            </a:r>
            <a:r>
              <a:rPr lang="zh-CN" altLang="en-US" sz="2200" dirty="0">
                <a:latin typeface="Arial" panose="020B0604020202020204" pitchFamily="34" charset="0"/>
                <a:cs typeface="Arial" panose="020B0604020202020204" pitchFamily="34" charset="0"/>
              </a:rPr>
              <a:t>假定各触发器的初始状态为</a:t>
            </a:r>
            <a:r>
              <a:rPr lang="en-US" altLang="zh-CN" sz="2200" dirty="0">
                <a:latin typeface="Arial" panose="020B0604020202020204" pitchFamily="34" charset="0"/>
                <a:cs typeface="Arial" panose="020B0604020202020204" pitchFamily="34" charset="0"/>
              </a:rPr>
              <a:t>0</a:t>
            </a:r>
            <a:r>
              <a:rPr lang="zh-CN" altLang="en-US" sz="2200" dirty="0">
                <a:latin typeface="Arial" panose="020B0604020202020204" pitchFamily="34" charset="0"/>
                <a:cs typeface="Arial" panose="020B0604020202020204" pitchFamily="34" charset="0"/>
              </a:rPr>
              <a:t>，根据计数器的计数规律，在每个</a:t>
            </a:r>
            <a:r>
              <a:rPr lang="en-US" altLang="zh-CN" sz="2200" dirty="0">
                <a:latin typeface="Arial" panose="020B0604020202020204" pitchFamily="34" charset="0"/>
                <a:cs typeface="Arial" panose="020B0604020202020204" pitchFamily="34" charset="0"/>
              </a:rPr>
              <a:t>CP</a:t>
            </a:r>
            <a:r>
              <a:rPr lang="zh-CN" altLang="en-US" sz="2200" dirty="0">
                <a:latin typeface="Arial" panose="020B0604020202020204" pitchFamily="34" charset="0"/>
                <a:cs typeface="Arial" panose="020B0604020202020204" pitchFamily="34" charset="0"/>
              </a:rPr>
              <a:t>的下降沿到来时，画出各触发器的输出电平。</a:t>
            </a:r>
            <a:endParaRPr lang="en-US" altLang="zh-CN" sz="2200" dirty="0">
              <a:latin typeface="Arial" panose="020B0604020202020204" pitchFamily="34" charset="0"/>
              <a:cs typeface="Arial" panose="020B0604020202020204" pitchFamily="34" charset="0"/>
            </a:endParaRPr>
          </a:p>
          <a:p>
            <a:pPr algn="just" eaLnBrk="0" hangingPunct="0"/>
            <a:r>
              <a:rPr lang="zh-CN" altLang="en-US" sz="2200" dirty="0">
                <a:latin typeface="Arial" panose="020B0604020202020204" pitchFamily="34" charset="0"/>
                <a:cs typeface="Arial" panose="020B0604020202020204" pitchFamily="34" charset="0"/>
              </a:rPr>
              <a:t>（</a:t>
            </a:r>
            <a:r>
              <a:rPr lang="en-US" altLang="zh-CN" sz="2200" dirty="0">
                <a:latin typeface="Arial" panose="020B0604020202020204" pitchFamily="34" charset="0"/>
                <a:cs typeface="Arial" panose="020B0604020202020204" pitchFamily="34" charset="0"/>
              </a:rPr>
              <a:t>2</a:t>
            </a:r>
            <a:r>
              <a:rPr lang="zh-CN" altLang="en-US" sz="2200" dirty="0">
                <a:latin typeface="Arial" panose="020B0604020202020204" pitchFamily="34" charset="0"/>
                <a:cs typeface="Arial" panose="020B0604020202020204" pitchFamily="34" charset="0"/>
              </a:rPr>
              <a:t>）根据时序图写出</a:t>
            </a:r>
            <a:r>
              <a:rPr lang="zh-CN" altLang="en-US" sz="2200" dirty="0">
                <a:solidFill>
                  <a:srgbClr val="CC0099"/>
                </a:solidFill>
                <a:latin typeface="Arial" panose="020B0604020202020204" pitchFamily="34" charset="0"/>
                <a:cs typeface="Arial" panose="020B0604020202020204" pitchFamily="34" charset="0"/>
              </a:rPr>
              <a:t>状态方程</a:t>
            </a:r>
            <a:endParaRPr lang="en-US" altLang="zh-CN" sz="2200" dirty="0">
              <a:solidFill>
                <a:srgbClr val="CC0099"/>
              </a:solidFill>
              <a:latin typeface="Arial" panose="020B0604020202020204" pitchFamily="34" charset="0"/>
              <a:cs typeface="Arial" panose="020B0604020202020204" pitchFamily="34" charset="0"/>
            </a:endParaRPr>
          </a:p>
          <a:p>
            <a:pPr algn="just" eaLnBrk="0" hangingPunct="0"/>
            <a:r>
              <a:rPr lang="zh-CN" altLang="en-US" sz="2200" dirty="0">
                <a:latin typeface="Arial" panose="020B0604020202020204" pitchFamily="34" charset="0"/>
                <a:cs typeface="Arial" panose="020B0604020202020204" pitchFamily="34" charset="0"/>
              </a:rPr>
              <a:t>（</a:t>
            </a:r>
            <a:r>
              <a:rPr lang="en-US" altLang="en-US" sz="2200" dirty="0">
                <a:latin typeface="Arial" panose="020B0604020202020204" pitchFamily="34" charset="0"/>
                <a:cs typeface="Arial" panose="020B0604020202020204" pitchFamily="34" charset="0"/>
              </a:rPr>
              <a:t>3</a:t>
            </a:r>
            <a:r>
              <a:rPr lang="zh-CN" altLang="en-US" sz="2200" dirty="0">
                <a:latin typeface="Arial" panose="020B0604020202020204" pitchFamily="34" charset="0"/>
                <a:cs typeface="Arial" panose="020B0604020202020204" pitchFamily="34" charset="0"/>
              </a:rPr>
              <a:t>）将</a:t>
            </a:r>
            <a:r>
              <a:rPr lang="en-US" altLang="en-US" sz="2200" dirty="0">
                <a:latin typeface="Arial" panose="020B0604020202020204" pitchFamily="34" charset="0"/>
                <a:cs typeface="Arial" panose="020B0604020202020204" pitchFamily="34" charset="0"/>
              </a:rPr>
              <a:t>D-FF</a:t>
            </a:r>
            <a:r>
              <a:rPr lang="zh-CN" altLang="en-US" sz="2200" dirty="0">
                <a:latin typeface="Arial" panose="020B0604020202020204" pitchFamily="34" charset="0"/>
                <a:cs typeface="Arial" panose="020B0604020202020204" pitchFamily="34" charset="0"/>
              </a:rPr>
              <a:t>的特性方程代入状态方程，得到</a:t>
            </a:r>
            <a:r>
              <a:rPr lang="zh-CN" altLang="en-US" sz="2200" dirty="0">
                <a:solidFill>
                  <a:srgbClr val="CC0099"/>
                </a:solidFill>
                <a:latin typeface="Arial" panose="020B0604020202020204" pitchFamily="34" charset="0"/>
                <a:cs typeface="Arial" panose="020B0604020202020204" pitchFamily="34" charset="0"/>
              </a:rPr>
              <a:t>驱动方程</a:t>
            </a:r>
            <a:endParaRPr lang="en-US" altLang="zh-CN" sz="2200" dirty="0">
              <a:solidFill>
                <a:srgbClr val="CC0099"/>
              </a:solidFill>
              <a:latin typeface="Arial" panose="020B0604020202020204" pitchFamily="34" charset="0"/>
              <a:cs typeface="Arial" panose="020B0604020202020204" pitchFamily="34" charset="0"/>
            </a:endParaRPr>
          </a:p>
          <a:p>
            <a:pPr algn="just" eaLnBrk="0" hangingPunct="0">
              <a:lnSpc>
                <a:spcPct val="110000"/>
              </a:lnSpc>
              <a:spcBef>
                <a:spcPts val="600"/>
              </a:spcBef>
            </a:pPr>
            <a:r>
              <a:rPr lang="zh-CN" altLang="en-US" sz="2200" dirty="0">
                <a:latin typeface="Arial" panose="020B0604020202020204" pitchFamily="34" charset="0"/>
                <a:cs typeface="Arial" panose="020B0604020202020204" pitchFamily="34" charset="0"/>
              </a:rPr>
              <a:t>（</a:t>
            </a:r>
            <a:r>
              <a:rPr lang="en-US" altLang="en-US" sz="2200" dirty="0">
                <a:latin typeface="Arial" panose="020B0604020202020204" pitchFamily="34" charset="0"/>
                <a:cs typeface="Arial" panose="020B0604020202020204" pitchFamily="34" charset="0"/>
              </a:rPr>
              <a:t>4</a:t>
            </a:r>
            <a:r>
              <a:rPr lang="zh-CN" altLang="en-US" sz="2200" dirty="0">
                <a:latin typeface="Arial" panose="020B0604020202020204" pitchFamily="34" charset="0"/>
                <a:cs typeface="Arial" panose="020B0604020202020204" pitchFamily="34" charset="0"/>
              </a:rPr>
              <a:t>）根据触发器的触发方式，以及驱动方程中触发器是在</a:t>
            </a:r>
            <a:r>
              <a:rPr lang="en-US" altLang="zh-CN" sz="2200" dirty="0">
                <a:latin typeface="Arial" panose="020B0604020202020204" pitchFamily="34" charset="0"/>
                <a:cs typeface="Arial" panose="020B0604020202020204" pitchFamily="34" charset="0"/>
              </a:rPr>
              <a:t>Q</a:t>
            </a:r>
            <a:r>
              <a:rPr lang="zh-CN" altLang="en-US" sz="2200" dirty="0">
                <a:latin typeface="Arial" panose="020B0604020202020204" pitchFamily="34" charset="0"/>
                <a:cs typeface="Arial" panose="020B0604020202020204" pitchFamily="34" charset="0"/>
              </a:rPr>
              <a:t>的下降沿还是在上升沿翻转，确定是将前级触发器的</a:t>
            </a:r>
            <a:r>
              <a:rPr lang="en-US" altLang="zh-CN" sz="2200" dirty="0">
                <a:latin typeface="Arial" panose="020B0604020202020204" pitchFamily="34" charset="0"/>
                <a:cs typeface="Arial" panose="020B0604020202020204" pitchFamily="34" charset="0"/>
              </a:rPr>
              <a:t>Q</a:t>
            </a:r>
            <a:r>
              <a:rPr lang="zh-CN" altLang="en-US" sz="2200" dirty="0">
                <a:latin typeface="Arial" panose="020B0604020202020204" pitchFamily="34" charset="0"/>
                <a:cs typeface="Arial" panose="020B0604020202020204" pitchFamily="34" charset="0"/>
              </a:rPr>
              <a:t>端还是</a:t>
            </a:r>
            <a:r>
              <a:rPr lang="en-US" altLang="zh-CN" sz="2200" dirty="0">
                <a:latin typeface="Arial" panose="020B0604020202020204" pitchFamily="34" charset="0"/>
                <a:cs typeface="Arial" panose="020B0604020202020204" pitchFamily="34" charset="0"/>
              </a:rPr>
              <a:t>/Q</a:t>
            </a:r>
            <a:r>
              <a:rPr lang="zh-CN" altLang="en-US" sz="2200" dirty="0">
                <a:latin typeface="Arial" panose="020B0604020202020204" pitchFamily="34" charset="0"/>
                <a:cs typeface="Arial" panose="020B0604020202020204" pitchFamily="34" charset="0"/>
              </a:rPr>
              <a:t>端作为触发器的时钟信号，画出</a:t>
            </a:r>
            <a:r>
              <a:rPr lang="zh-CN" altLang="en-US" sz="2200" dirty="0">
                <a:solidFill>
                  <a:srgbClr val="CC0099"/>
                </a:solidFill>
                <a:latin typeface="Arial" panose="020B0604020202020204" pitchFamily="34" charset="0"/>
                <a:cs typeface="Arial" panose="020B0604020202020204" pitchFamily="34" charset="0"/>
              </a:rPr>
              <a:t>电路图</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anim calcmode="lin" valueType="num">
                                      <p:cBhvr>
                                        <p:cTn id="7" dur="500" fill="hold"/>
                                        <p:tgtEl>
                                          <p:spTgt spid="118"/>
                                        </p:tgtEl>
                                        <p:attrNameLst>
                                          <p:attrName>ppt_w</p:attrName>
                                        </p:attrNameLst>
                                      </p:cBhvr>
                                      <p:tavLst>
                                        <p:tav tm="0">
                                          <p:val>
                                            <p:fltVal val="0"/>
                                          </p:val>
                                        </p:tav>
                                        <p:tav tm="100000">
                                          <p:val>
                                            <p:strVal val="#ppt_w"/>
                                          </p:val>
                                        </p:tav>
                                      </p:tavLst>
                                    </p:anim>
                                    <p:anim calcmode="lin" valueType="num">
                                      <p:cBhvr>
                                        <p:cTn id="8" dur="500" fill="hold"/>
                                        <p:tgtEl>
                                          <p:spTgt spid="118"/>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105480">
                                            <p:txEl>
                                              <p:pRg st="0" end="0"/>
                                            </p:txEl>
                                          </p:spTgt>
                                        </p:tgtEl>
                                        <p:attrNameLst>
                                          <p:attrName>style.visibility</p:attrName>
                                        </p:attrNameLst>
                                      </p:cBhvr>
                                      <p:to>
                                        <p:strVal val="visible"/>
                                      </p:to>
                                    </p:set>
                                    <p:animEffect transition="in" filter="blinds(horizontal)">
                                      <p:cBhvr>
                                        <p:cTn id="12" dur="500"/>
                                        <p:tgtEl>
                                          <p:spTgt spid="10548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25"/>
                                        </p:tgtEl>
                                        <p:attrNameLst>
                                          <p:attrName>style.visibility</p:attrName>
                                        </p:attrNameLst>
                                      </p:cBhvr>
                                      <p:to>
                                        <p:strVal val="visible"/>
                                      </p:to>
                                    </p:set>
                                    <p:anim calcmode="lin" valueType="num">
                                      <p:cBhvr additive="base">
                                        <p:cTn id="17" dur="500" fill="hold"/>
                                        <p:tgtEl>
                                          <p:spTgt spid="125"/>
                                        </p:tgtEl>
                                        <p:attrNameLst>
                                          <p:attrName>ppt_x</p:attrName>
                                        </p:attrNameLst>
                                      </p:cBhvr>
                                      <p:tavLst>
                                        <p:tav tm="0">
                                          <p:val>
                                            <p:strVal val="1+#ppt_w/2"/>
                                          </p:val>
                                        </p:tav>
                                        <p:tav tm="100000">
                                          <p:val>
                                            <p:strVal val="#ppt_x"/>
                                          </p:val>
                                        </p:tav>
                                      </p:tavLst>
                                    </p:anim>
                                    <p:anim calcmode="lin" valueType="num">
                                      <p:cBhvr additive="base">
                                        <p:cTn id="18" dur="500" fill="hold"/>
                                        <p:tgtEl>
                                          <p:spTgt spid="1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0" grpId="0" build="p"/>
      <p:bldP spid="118" grpId="0"/>
      <p:bldP spid="125"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3" name="Rectangle 2"/>
          <p:cNvSpPr>
            <a:spLocks noGrp="1" noChangeArrowheads="1"/>
          </p:cNvSpPr>
          <p:nvPr>
            <p:ph type="title"/>
          </p:nvPr>
        </p:nvSpPr>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n</a:t>
            </a:r>
            <a:r>
              <a:rPr lang="zh-CN" altLang="zh-CN" dirty="0" smtClean="0">
                <a:solidFill>
                  <a:srgbClr val="FFCC00"/>
                </a:solidFill>
                <a:latin typeface="Arial" panose="020B0604020202020204" pitchFamily="34" charset="0"/>
                <a:ea typeface="黑体" panose="02010600030101010101" pitchFamily="49" charset="-122"/>
              </a:rPr>
              <a:t>位二进制异步计数器</a:t>
            </a:r>
            <a:r>
              <a:rPr lang="zh-CN" altLang="en-US" dirty="0" smtClean="0">
                <a:solidFill>
                  <a:srgbClr val="FFCC00"/>
                </a:solidFill>
                <a:latin typeface="Arial" panose="020B0604020202020204" pitchFamily="34" charset="0"/>
                <a:ea typeface="黑体" panose="02010600030101010101" pitchFamily="49" charset="-122"/>
              </a:rPr>
              <a:t>总结</a:t>
            </a:r>
          </a:p>
        </p:txBody>
      </p:sp>
      <p:sp>
        <p:nvSpPr>
          <p:cNvPr id="172" name="Rectangle 3"/>
          <p:cNvSpPr>
            <a:spLocks noChangeArrowheads="1"/>
          </p:cNvSpPr>
          <p:nvPr/>
        </p:nvSpPr>
        <p:spPr bwMode="auto">
          <a:xfrm>
            <a:off x="1839914" y="1182688"/>
            <a:ext cx="8828087" cy="5281612"/>
          </a:xfrm>
          <a:prstGeom prst="rect">
            <a:avLst/>
          </a:prstGeom>
          <a:solidFill>
            <a:srgbClr val="ECEA8E"/>
          </a:solidFill>
          <a:ln w="9525">
            <a:noFill/>
            <a:miter lim="800000"/>
          </a:ln>
          <a:effectLst>
            <a:prstShdw prst="shdw13" dist="53882" dir="13500000">
              <a:schemeClr val="bg2"/>
            </a:prstShdw>
          </a:effectLst>
        </p:spPr>
        <p:txBody>
          <a:bodyPr anchor="ctr"/>
          <a:lstStyle/>
          <a:p>
            <a:pPr marL="352425" indent="-352425" algn="l">
              <a:lnSpc>
                <a:spcPct val="110000"/>
              </a:lnSpc>
              <a:spcBef>
                <a:spcPct val="0"/>
              </a:spcBef>
              <a:buClr>
                <a:srgbClr val="FF0000"/>
              </a:buClr>
              <a:buFont typeface="Wingdings" panose="05000000000000000000" pitchFamily="2" charset="2"/>
              <a:buChar char="v"/>
              <a:defRPr/>
            </a:pPr>
            <a:r>
              <a:rPr lang="en-US" altLang="zh-CN" sz="2200" dirty="0"/>
              <a:t>n</a:t>
            </a:r>
            <a:r>
              <a:rPr lang="zh-CN" altLang="zh-CN" sz="2200" dirty="0"/>
              <a:t>位二进制异步计数器由</a:t>
            </a:r>
            <a:r>
              <a:rPr lang="en-US" altLang="zh-CN" sz="2200" dirty="0"/>
              <a:t>n</a:t>
            </a:r>
            <a:r>
              <a:rPr lang="zh-CN" altLang="zh-CN" sz="2200" dirty="0"/>
              <a:t>个处于计数工作状态</a:t>
            </a:r>
            <a:r>
              <a:rPr lang="zh-CN" altLang="en-US" sz="2200" dirty="0"/>
              <a:t>（</a:t>
            </a:r>
            <a:r>
              <a:rPr lang="zh-CN" altLang="zh-CN" sz="2200" dirty="0"/>
              <a:t>对于</a:t>
            </a:r>
            <a:r>
              <a:rPr lang="en-US" altLang="zh-CN" sz="2200" dirty="0"/>
              <a:t>D </a:t>
            </a:r>
            <a:r>
              <a:rPr lang="zh-CN" altLang="zh-CN" sz="2200" dirty="0"/>
              <a:t>触发器，使</a:t>
            </a:r>
            <a:r>
              <a:rPr lang="en-US" altLang="zh-CN" sz="2200" dirty="0">
                <a:solidFill>
                  <a:srgbClr val="CC0066"/>
                </a:solidFill>
              </a:rPr>
              <a:t>D</a:t>
            </a:r>
            <a:r>
              <a:rPr lang="en-US" altLang="zh-CN" sz="2200" baseline="-25000" dirty="0">
                <a:solidFill>
                  <a:srgbClr val="CC0066"/>
                </a:solidFill>
              </a:rPr>
              <a:t>i</a:t>
            </a:r>
            <a:r>
              <a:rPr lang="en-US" altLang="zh-CN" sz="2200" dirty="0">
                <a:solidFill>
                  <a:srgbClr val="CC0066"/>
                </a:solidFill>
              </a:rPr>
              <a:t>=/</a:t>
            </a:r>
            <a:r>
              <a:rPr lang="en-US" altLang="zh-CN" sz="2200" dirty="0" err="1">
                <a:solidFill>
                  <a:srgbClr val="CC0066"/>
                </a:solidFill>
              </a:rPr>
              <a:t>Q</a:t>
            </a:r>
            <a:r>
              <a:rPr lang="en-US" altLang="zh-CN" sz="2200" baseline="-25000" dirty="0" err="1">
                <a:solidFill>
                  <a:srgbClr val="CC0066"/>
                </a:solidFill>
              </a:rPr>
              <a:t>i</a:t>
            </a:r>
            <a:r>
              <a:rPr lang="zh-CN" altLang="zh-CN" sz="2200" dirty="0"/>
              <a:t>；对于</a:t>
            </a:r>
            <a:r>
              <a:rPr lang="en-US" altLang="zh-CN" sz="2200" dirty="0"/>
              <a:t>JK </a:t>
            </a:r>
            <a:r>
              <a:rPr lang="zh-CN" altLang="zh-CN" sz="2200" dirty="0"/>
              <a:t>触发器</a:t>
            </a:r>
            <a:r>
              <a:rPr lang="zh-CN" altLang="en-US" sz="2200" dirty="0"/>
              <a:t>，</a:t>
            </a:r>
            <a:r>
              <a:rPr lang="zh-CN" altLang="zh-CN" sz="2200" dirty="0"/>
              <a:t>使</a:t>
            </a:r>
            <a:r>
              <a:rPr lang="en-US" altLang="zh-CN" sz="2200" dirty="0" err="1">
                <a:solidFill>
                  <a:srgbClr val="CC0066"/>
                </a:solidFill>
              </a:rPr>
              <a:t>J</a:t>
            </a:r>
            <a:r>
              <a:rPr lang="en-US" altLang="zh-CN" sz="2200" baseline="-25000" dirty="0" err="1">
                <a:solidFill>
                  <a:srgbClr val="CC0066"/>
                </a:solidFill>
              </a:rPr>
              <a:t>i</a:t>
            </a:r>
            <a:r>
              <a:rPr lang="en-US" altLang="zh-CN" sz="2200" dirty="0">
                <a:solidFill>
                  <a:srgbClr val="CC0066"/>
                </a:solidFill>
              </a:rPr>
              <a:t>=</a:t>
            </a:r>
            <a:r>
              <a:rPr lang="en-US" altLang="zh-CN" sz="2200" dirty="0" err="1">
                <a:solidFill>
                  <a:srgbClr val="CC0066"/>
                </a:solidFill>
              </a:rPr>
              <a:t>K</a:t>
            </a:r>
            <a:r>
              <a:rPr lang="en-US" altLang="zh-CN" sz="2200" baseline="-25000" dirty="0" err="1">
                <a:solidFill>
                  <a:srgbClr val="CC0066"/>
                </a:solidFill>
              </a:rPr>
              <a:t>i</a:t>
            </a:r>
            <a:r>
              <a:rPr lang="en-US" altLang="zh-CN" sz="2200" dirty="0">
                <a:solidFill>
                  <a:srgbClr val="CC0066"/>
                </a:solidFill>
              </a:rPr>
              <a:t>=1</a:t>
            </a:r>
            <a:r>
              <a:rPr lang="zh-CN" altLang="en-US" sz="2200" dirty="0"/>
              <a:t>）</a:t>
            </a:r>
            <a:r>
              <a:rPr lang="zh-CN" altLang="zh-CN" sz="2200" dirty="0"/>
              <a:t>的触发器组成。各触发器之间的连接方式由</a:t>
            </a:r>
            <a:r>
              <a:rPr lang="zh-CN" altLang="zh-CN" sz="2200" dirty="0">
                <a:solidFill>
                  <a:srgbClr val="CC0066"/>
                </a:solidFill>
              </a:rPr>
              <a:t>加、减计数方式</a:t>
            </a:r>
            <a:r>
              <a:rPr lang="zh-CN" altLang="zh-CN" sz="2200" dirty="0"/>
              <a:t>及触发器的</a:t>
            </a:r>
            <a:r>
              <a:rPr lang="zh-CN" altLang="zh-CN" sz="2200" dirty="0">
                <a:solidFill>
                  <a:srgbClr val="CC0066"/>
                </a:solidFill>
              </a:rPr>
              <a:t>触发方式</a:t>
            </a:r>
            <a:r>
              <a:rPr lang="zh-CN" altLang="zh-CN" sz="2200" dirty="0"/>
              <a:t>决定。</a:t>
            </a:r>
            <a:endParaRPr lang="en-US" altLang="zh-CN" sz="2200" dirty="0"/>
          </a:p>
          <a:p>
            <a:pPr marL="809625" lvl="1" indent="-352425" algn="l">
              <a:lnSpc>
                <a:spcPct val="110000"/>
              </a:lnSpc>
              <a:spcBef>
                <a:spcPct val="0"/>
              </a:spcBef>
              <a:buClr>
                <a:schemeClr val="accent5">
                  <a:lumMod val="25000"/>
                </a:schemeClr>
              </a:buClr>
              <a:buSzPct val="85000"/>
              <a:buFont typeface="Wingdings" panose="05000000000000000000" pitchFamily="2" charset="2"/>
              <a:buChar char="u"/>
              <a:defRPr/>
            </a:pPr>
            <a:r>
              <a:rPr lang="zh-CN" altLang="zh-CN" dirty="0"/>
              <a:t>对于</a:t>
            </a:r>
            <a:r>
              <a:rPr lang="zh-CN" altLang="zh-CN" dirty="0">
                <a:solidFill>
                  <a:srgbClr val="CC0066"/>
                </a:solidFill>
              </a:rPr>
              <a:t>加</a:t>
            </a:r>
            <a:r>
              <a:rPr lang="zh-CN" altLang="zh-CN" dirty="0"/>
              <a:t>计数器</a:t>
            </a:r>
            <a:r>
              <a:rPr lang="zh-CN" altLang="en-US" dirty="0"/>
              <a:t>，</a:t>
            </a:r>
            <a:r>
              <a:rPr lang="zh-CN" altLang="zh-CN" dirty="0"/>
              <a:t>若用</a:t>
            </a:r>
            <a:r>
              <a:rPr lang="zh-CN" altLang="zh-CN" dirty="0">
                <a:solidFill>
                  <a:srgbClr val="CC0066"/>
                </a:solidFill>
              </a:rPr>
              <a:t>上升沿触发</a:t>
            </a:r>
            <a:r>
              <a:rPr lang="zh-CN" altLang="zh-CN" dirty="0"/>
              <a:t>的触发器组成，则应将低位触发器的</a:t>
            </a:r>
            <a:r>
              <a:rPr lang="en-US" altLang="zh-CN" dirty="0">
                <a:solidFill>
                  <a:srgbClr val="CC0066"/>
                </a:solidFill>
              </a:rPr>
              <a:t>Q</a:t>
            </a:r>
            <a:r>
              <a:rPr lang="zh-CN" altLang="zh-CN" dirty="0">
                <a:solidFill>
                  <a:srgbClr val="CC0066"/>
                </a:solidFill>
              </a:rPr>
              <a:t>非端</a:t>
            </a:r>
            <a:r>
              <a:rPr lang="zh-CN" altLang="zh-CN" dirty="0"/>
              <a:t>与相邻高一位触发器的时钟脉冲输入端相连（即进位信号应从触发器的</a:t>
            </a:r>
            <a:r>
              <a:rPr lang="en-US" altLang="zh-CN" dirty="0"/>
              <a:t>Q</a:t>
            </a:r>
            <a:r>
              <a:rPr lang="zh-CN" altLang="zh-CN" dirty="0"/>
              <a:t>非端引出）；若</a:t>
            </a:r>
            <a:r>
              <a:rPr lang="zh-CN" altLang="zh-CN" dirty="0">
                <a:solidFill>
                  <a:srgbClr val="CC0066"/>
                </a:solidFill>
              </a:rPr>
              <a:t>下降沿触发</a:t>
            </a:r>
            <a:r>
              <a:rPr lang="zh-CN" altLang="en-US" dirty="0"/>
              <a:t>，</a:t>
            </a:r>
            <a:r>
              <a:rPr lang="zh-CN" altLang="zh-CN" dirty="0"/>
              <a:t>则应将低位触发器的</a:t>
            </a:r>
            <a:r>
              <a:rPr lang="en-US" altLang="zh-CN" dirty="0">
                <a:solidFill>
                  <a:srgbClr val="CC0066"/>
                </a:solidFill>
              </a:rPr>
              <a:t>Q</a:t>
            </a:r>
            <a:r>
              <a:rPr lang="zh-CN" altLang="zh-CN" dirty="0">
                <a:solidFill>
                  <a:srgbClr val="CC0066"/>
                </a:solidFill>
              </a:rPr>
              <a:t>端</a:t>
            </a:r>
            <a:r>
              <a:rPr lang="zh-CN" altLang="zh-CN" dirty="0"/>
              <a:t>与相邻高一位触发器的时钟脉冲输入端连接。</a:t>
            </a:r>
            <a:endParaRPr lang="en-US" altLang="zh-CN" dirty="0"/>
          </a:p>
          <a:p>
            <a:pPr marL="809625" lvl="1" indent="-352425" algn="l">
              <a:lnSpc>
                <a:spcPct val="110000"/>
              </a:lnSpc>
              <a:spcBef>
                <a:spcPct val="0"/>
              </a:spcBef>
              <a:buClr>
                <a:schemeClr val="accent5">
                  <a:lumMod val="25000"/>
                </a:schemeClr>
              </a:buClr>
              <a:buSzPct val="85000"/>
              <a:buFont typeface="Wingdings" panose="05000000000000000000" pitchFamily="2" charset="2"/>
              <a:buChar char="u"/>
              <a:defRPr/>
            </a:pPr>
            <a:r>
              <a:rPr lang="zh-CN" altLang="zh-CN" dirty="0"/>
              <a:t>对于</a:t>
            </a:r>
            <a:r>
              <a:rPr lang="zh-CN" altLang="zh-CN" dirty="0">
                <a:solidFill>
                  <a:srgbClr val="CC0066"/>
                </a:solidFill>
              </a:rPr>
              <a:t>减</a:t>
            </a:r>
            <a:r>
              <a:rPr lang="zh-CN" altLang="zh-CN" dirty="0"/>
              <a:t>计数器，各触发器的连接方式则相反。若触发器</a:t>
            </a:r>
            <a:r>
              <a:rPr lang="zh-CN" altLang="zh-CN" dirty="0">
                <a:solidFill>
                  <a:srgbClr val="CC0066"/>
                </a:solidFill>
              </a:rPr>
              <a:t>上升沿触发</a:t>
            </a:r>
            <a:r>
              <a:rPr lang="zh-CN" altLang="zh-CN" dirty="0"/>
              <a:t>，则应将低位触发器的</a:t>
            </a:r>
            <a:r>
              <a:rPr lang="en-US" altLang="zh-CN" dirty="0">
                <a:solidFill>
                  <a:srgbClr val="CC0066"/>
                </a:solidFill>
              </a:rPr>
              <a:t>Q</a:t>
            </a:r>
            <a:r>
              <a:rPr lang="zh-CN" altLang="zh-CN" dirty="0">
                <a:solidFill>
                  <a:srgbClr val="CC0066"/>
                </a:solidFill>
              </a:rPr>
              <a:t>端</a:t>
            </a:r>
            <a:r>
              <a:rPr lang="zh-CN" altLang="zh-CN" dirty="0"/>
              <a:t>与相邻高一位触发器的时钟脉冲输入端相连；若</a:t>
            </a:r>
            <a:r>
              <a:rPr lang="zh-CN" altLang="zh-CN" dirty="0">
                <a:solidFill>
                  <a:srgbClr val="CC0066"/>
                </a:solidFill>
              </a:rPr>
              <a:t>下降沿触发</a:t>
            </a:r>
            <a:r>
              <a:rPr lang="zh-CN" altLang="en-US" dirty="0"/>
              <a:t>，</a:t>
            </a:r>
            <a:r>
              <a:rPr lang="zh-CN" altLang="zh-CN" dirty="0"/>
              <a:t>则应将低位触发器的</a:t>
            </a:r>
            <a:r>
              <a:rPr lang="en-US" altLang="zh-CN" dirty="0">
                <a:solidFill>
                  <a:srgbClr val="CC0066"/>
                </a:solidFill>
              </a:rPr>
              <a:t>Q</a:t>
            </a:r>
            <a:r>
              <a:rPr lang="zh-CN" altLang="en-US" dirty="0">
                <a:solidFill>
                  <a:srgbClr val="CC0066"/>
                </a:solidFill>
              </a:rPr>
              <a:t>非</a:t>
            </a:r>
            <a:r>
              <a:rPr lang="zh-CN" altLang="zh-CN" dirty="0">
                <a:solidFill>
                  <a:srgbClr val="CC0066"/>
                </a:solidFill>
              </a:rPr>
              <a:t>端</a:t>
            </a:r>
            <a:r>
              <a:rPr lang="zh-CN" altLang="zh-CN" dirty="0"/>
              <a:t>与相邻高一位触发器的时钟脉冲输入端连接。</a:t>
            </a:r>
            <a:r>
              <a:rPr lang="en-US" altLang="zh-CN" dirty="0"/>
              <a:t> </a:t>
            </a:r>
            <a:endParaRPr lang="zh-CN" altLang="zh-CN" dirty="0"/>
          </a:p>
          <a:p>
            <a:pPr marL="352425" indent="-352425" algn="l">
              <a:lnSpc>
                <a:spcPct val="110000"/>
              </a:lnSpc>
              <a:spcBef>
                <a:spcPct val="0"/>
              </a:spcBef>
              <a:buClr>
                <a:srgbClr val="FF0000"/>
              </a:buClr>
              <a:buFont typeface="Wingdings" panose="05000000000000000000" pitchFamily="2" charset="2"/>
              <a:buChar char="v"/>
              <a:defRPr/>
            </a:pPr>
            <a:r>
              <a:rPr lang="zh-CN" altLang="zh-CN" sz="2200" dirty="0"/>
              <a:t>在二进制异步计数器中，高位触发器的状态翻转必须在低一位触发器产生进位信号（加计数）或借位信号（减计数）之后才能实现。故又称这种类型的计数器为</a:t>
            </a:r>
            <a:r>
              <a:rPr lang="zh-CN" altLang="zh-CN" sz="2200" dirty="0">
                <a:solidFill>
                  <a:srgbClr val="FF0000"/>
                </a:solidFill>
              </a:rPr>
              <a:t>串行计数器</a:t>
            </a:r>
            <a:r>
              <a:rPr lang="zh-CN" altLang="zh-CN" sz="2200" dirty="0"/>
              <a:t>。也正因为如此，异步计数器的工作速度较低。</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2">
                                            <p:bg/>
                                          </p:spTgt>
                                        </p:tgtEl>
                                        <p:attrNameLst>
                                          <p:attrName>style.visibility</p:attrName>
                                        </p:attrNameLst>
                                      </p:cBhvr>
                                      <p:to>
                                        <p:strVal val="visible"/>
                                      </p:to>
                                    </p:set>
                                    <p:animEffect transition="in" filter="blinds(horizontal)">
                                      <p:cBhvr>
                                        <p:cTn id="7" dur="500"/>
                                        <p:tgtEl>
                                          <p:spTgt spid="172">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2">
                                            <p:txEl>
                                              <p:pRg st="0" end="0"/>
                                            </p:txEl>
                                          </p:spTgt>
                                        </p:tgtEl>
                                        <p:attrNameLst>
                                          <p:attrName>style.visibility</p:attrName>
                                        </p:attrNameLst>
                                      </p:cBhvr>
                                      <p:to>
                                        <p:strVal val="visible"/>
                                      </p:to>
                                    </p:set>
                                    <p:animEffect transition="in" filter="blinds(horizontal)">
                                      <p:cBhvr>
                                        <p:cTn id="12" dur="500"/>
                                        <p:tgtEl>
                                          <p:spTgt spid="17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2">
                                            <p:txEl>
                                              <p:pRg st="1" end="1"/>
                                            </p:txEl>
                                          </p:spTgt>
                                        </p:tgtEl>
                                        <p:attrNameLst>
                                          <p:attrName>style.visibility</p:attrName>
                                        </p:attrNameLst>
                                      </p:cBhvr>
                                      <p:to>
                                        <p:strVal val="visible"/>
                                      </p:to>
                                    </p:set>
                                    <p:animEffect transition="in" filter="blinds(horizontal)">
                                      <p:cBhvr>
                                        <p:cTn id="17" dur="500"/>
                                        <p:tgtEl>
                                          <p:spTgt spid="17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2">
                                            <p:txEl>
                                              <p:pRg st="2" end="2"/>
                                            </p:txEl>
                                          </p:spTgt>
                                        </p:tgtEl>
                                        <p:attrNameLst>
                                          <p:attrName>style.visibility</p:attrName>
                                        </p:attrNameLst>
                                      </p:cBhvr>
                                      <p:to>
                                        <p:strVal val="visible"/>
                                      </p:to>
                                    </p:set>
                                    <p:animEffect transition="in" filter="blinds(horizontal)">
                                      <p:cBhvr>
                                        <p:cTn id="22" dur="500"/>
                                        <p:tgtEl>
                                          <p:spTgt spid="17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2">
                                            <p:txEl>
                                              <p:pRg st="3" end="3"/>
                                            </p:txEl>
                                          </p:spTgt>
                                        </p:tgtEl>
                                        <p:attrNameLst>
                                          <p:attrName>style.visibility</p:attrName>
                                        </p:attrNameLst>
                                      </p:cBhvr>
                                      <p:to>
                                        <p:strVal val="visible"/>
                                      </p:to>
                                    </p:set>
                                    <p:animEffect transition="in" filter="blinds(horizontal)">
                                      <p:cBhvr>
                                        <p:cTn id="27" dur="500"/>
                                        <p:tgtEl>
                                          <p:spTgt spid="17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build="p" bldLvl="2" animBg="1"/>
    </p:bld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7" name="Rectangle 2"/>
          <p:cNvSpPr>
            <a:spLocks noGrp="1" noChangeArrowheads="1"/>
          </p:cNvSpPr>
          <p:nvPr>
            <p:ph type="title"/>
          </p:nvPr>
        </p:nvSpPr>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2</a:t>
            </a:r>
            <a:r>
              <a:rPr lang="zh-CN" altLang="en-US" dirty="0" smtClean="0">
                <a:solidFill>
                  <a:srgbClr val="FFCC00"/>
                </a:solidFill>
                <a:latin typeface="Arial" panose="020B0604020202020204" pitchFamily="34" charset="0"/>
                <a:ea typeface="黑体" panose="02010600030101010101" pitchFamily="49" charset="-122"/>
              </a:rPr>
              <a:t>、用反馈复位法实现异步</a:t>
            </a:r>
            <a:r>
              <a:rPr lang="en-US" altLang="zh-CN" dirty="0" smtClean="0">
                <a:solidFill>
                  <a:srgbClr val="FFCC00"/>
                </a:solidFill>
                <a:latin typeface="Arial" panose="020B0604020202020204" pitchFamily="34" charset="0"/>
                <a:ea typeface="黑体" panose="02010600030101010101" pitchFamily="49" charset="-122"/>
              </a:rPr>
              <a:t>M</a:t>
            </a:r>
            <a:r>
              <a:rPr lang="zh-CN" altLang="en-US" dirty="0" smtClean="0">
                <a:solidFill>
                  <a:srgbClr val="FFCC00"/>
                </a:solidFill>
                <a:latin typeface="Arial" panose="020B0604020202020204" pitchFamily="34" charset="0"/>
                <a:ea typeface="黑体" panose="02010600030101010101" pitchFamily="49" charset="-122"/>
              </a:rPr>
              <a:t>制计数器 </a:t>
            </a:r>
          </a:p>
        </p:txBody>
      </p:sp>
      <p:sp>
        <p:nvSpPr>
          <p:cNvPr id="37902" name="矩形 6"/>
          <p:cNvSpPr>
            <a:spLocks noChangeArrowheads="1"/>
          </p:cNvSpPr>
          <p:nvPr/>
        </p:nvSpPr>
        <p:spPr bwMode="auto">
          <a:xfrm>
            <a:off x="1776414" y="4135439"/>
            <a:ext cx="8891587" cy="2344737"/>
          </a:xfrm>
          <a:prstGeom prst="rect">
            <a:avLst/>
          </a:prstGeom>
          <a:noFill/>
          <a:ln w="9525">
            <a:noFill/>
            <a:miter lim="800000"/>
          </a:ln>
        </p:spPr>
        <p:txBody>
          <a:bodyPr>
            <a:spAutoFit/>
          </a:bodyPr>
          <a:lstStyle/>
          <a:p>
            <a:pPr marL="441325" indent="-441325" algn="l">
              <a:lnSpc>
                <a:spcPct val="110000"/>
              </a:lnSpc>
              <a:spcBef>
                <a:spcPts val="0"/>
              </a:spcBef>
              <a:buClr>
                <a:schemeClr val="bg2"/>
              </a:buClr>
              <a:buFont typeface="Wingdings" panose="05000000000000000000" pitchFamily="2" charset="2"/>
              <a:buChar char="v"/>
              <a:defRPr/>
            </a:pPr>
            <a:r>
              <a:rPr lang="zh-CN" altLang="en-US" sz="2400" dirty="0"/>
              <a:t>反馈复位法实现</a:t>
            </a:r>
            <a:r>
              <a:rPr lang="zh-CN" altLang="en-US" sz="2400" dirty="0">
                <a:solidFill>
                  <a:srgbClr val="CC3300"/>
                </a:solidFill>
              </a:rPr>
              <a:t>步骤</a:t>
            </a:r>
            <a:r>
              <a:rPr lang="zh-CN" altLang="en-US" sz="2400" dirty="0"/>
              <a:t>：</a:t>
            </a:r>
            <a:endParaRPr lang="en-US" altLang="zh-CN" sz="2400" dirty="0"/>
          </a:p>
          <a:p>
            <a:pPr algn="just" eaLnBrk="0" hangingPunct="0">
              <a:defRPr/>
            </a:pP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）根据计数器模值，求</a:t>
            </a:r>
            <a:r>
              <a:rPr lang="zh-CN" altLang="en-US" dirty="0">
                <a:solidFill>
                  <a:srgbClr val="CC0066"/>
                </a:solidFill>
                <a:latin typeface="Arial" panose="020B0604020202020204" pitchFamily="34" charset="0"/>
                <a:cs typeface="Arial" panose="020B0604020202020204" pitchFamily="34" charset="0"/>
              </a:rPr>
              <a:t>反馈复位代码</a:t>
            </a:r>
            <a:r>
              <a:rPr lang="en-US" altLang="zh-CN" dirty="0">
                <a:solidFill>
                  <a:srgbClr val="CC0066"/>
                </a:solidFill>
                <a:latin typeface="Arial" panose="020B0604020202020204" pitchFamily="34" charset="0"/>
                <a:cs typeface="Arial" panose="020B0604020202020204" pitchFamily="34" charset="0"/>
              </a:rPr>
              <a:t>S</a:t>
            </a:r>
            <a:r>
              <a:rPr lang="en-US" altLang="zh-CN" baseline="-25000" dirty="0">
                <a:solidFill>
                  <a:srgbClr val="CC0066"/>
                </a:solidFill>
                <a:latin typeface="Arial" panose="020B0604020202020204" pitchFamily="34" charset="0"/>
                <a:cs typeface="Arial" panose="020B0604020202020204" pitchFamily="34" charset="0"/>
              </a:rPr>
              <a:t>M</a:t>
            </a:r>
            <a:r>
              <a:rPr lang="zh-CN" altLang="en-US" dirty="0">
                <a:solidFill>
                  <a:srgbClr val="CC0066"/>
                </a:solidFill>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，即计数器模值的二进制代码；</a:t>
            </a:r>
            <a:endParaRPr lang="en-US" altLang="zh-CN" dirty="0">
              <a:latin typeface="Arial" panose="020B0604020202020204" pitchFamily="34" charset="0"/>
              <a:cs typeface="Arial" panose="020B0604020202020204" pitchFamily="34" charset="0"/>
            </a:endParaRPr>
          </a:p>
          <a:p>
            <a:pPr algn="just" eaLnBrk="0" hangingPunct="0">
              <a:defRPr/>
            </a:pP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2</a:t>
            </a:r>
            <a:r>
              <a:rPr lang="zh-CN" altLang="en-US" dirty="0">
                <a:latin typeface="Arial" panose="020B0604020202020204" pitchFamily="34" charset="0"/>
                <a:cs typeface="Arial" panose="020B0604020202020204" pitchFamily="34" charset="0"/>
              </a:rPr>
              <a:t>）求</a:t>
            </a:r>
            <a:r>
              <a:rPr lang="zh-CN" altLang="en-US" dirty="0">
                <a:solidFill>
                  <a:srgbClr val="CC0066"/>
                </a:solidFill>
                <a:latin typeface="Arial" panose="020B0604020202020204" pitchFamily="34" charset="0"/>
                <a:cs typeface="Arial" panose="020B0604020202020204" pitchFamily="34" charset="0"/>
              </a:rPr>
              <a:t>反馈复位逻辑</a:t>
            </a:r>
            <a:r>
              <a:rPr lang="zh-CN" altLang="en-US" dirty="0">
                <a:latin typeface="Arial" panose="020B0604020202020204" pitchFamily="34" charset="0"/>
                <a:cs typeface="Arial" panose="020B0604020202020204" pitchFamily="34" charset="0"/>
              </a:rPr>
              <a:t>：将输出为</a:t>
            </a:r>
            <a:r>
              <a:rPr lang="en-US" altLang="zh-CN" dirty="0">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的</a:t>
            </a:r>
            <a:r>
              <a:rPr lang="en-US" altLang="zh-CN" dirty="0">
                <a:latin typeface="Arial" panose="020B0604020202020204" pitchFamily="34" charset="0"/>
                <a:cs typeface="Arial" panose="020B0604020202020204" pitchFamily="34" charset="0"/>
              </a:rPr>
              <a:t>FF</a:t>
            </a:r>
            <a:r>
              <a:rPr lang="zh-CN" altLang="en-US" dirty="0">
                <a:latin typeface="Arial" panose="020B0604020202020204" pitchFamily="34" charset="0"/>
                <a:cs typeface="Arial" panose="020B0604020202020204" pitchFamily="34" charset="0"/>
              </a:rPr>
              <a:t>的</a:t>
            </a:r>
            <a:r>
              <a:rPr lang="en-US" altLang="zh-CN" dirty="0">
                <a:latin typeface="Arial" panose="020B0604020202020204" pitchFamily="34" charset="0"/>
                <a:cs typeface="Arial" panose="020B0604020202020204" pitchFamily="34" charset="0"/>
              </a:rPr>
              <a:t>Q</a:t>
            </a:r>
            <a:r>
              <a:rPr lang="zh-CN" altLang="en-US" dirty="0">
                <a:latin typeface="Arial" panose="020B0604020202020204" pitchFamily="34" charset="0"/>
                <a:cs typeface="Arial" panose="020B0604020202020204" pitchFamily="34" charset="0"/>
              </a:rPr>
              <a:t>端信号进行逻辑乘后取反，作为反馈复位信号 ；</a:t>
            </a:r>
          </a:p>
          <a:p>
            <a:pPr algn="just" eaLnBrk="0" hangingPunct="0">
              <a:defRPr/>
            </a:pP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3</a:t>
            </a:r>
            <a:r>
              <a:rPr lang="zh-CN" altLang="en-US" dirty="0">
                <a:latin typeface="Arial" panose="020B0604020202020204" pitchFamily="34" charset="0"/>
                <a:cs typeface="Arial" panose="020B0604020202020204" pitchFamily="34" charset="0"/>
              </a:rPr>
              <a:t>）画逻辑图（先画出由</a:t>
            </a:r>
            <a:r>
              <a:rPr lang="en-US" altLang="zh-CN" dirty="0">
                <a:latin typeface="Arial" panose="020B0604020202020204" pitchFamily="34" charset="0"/>
                <a:cs typeface="Arial" panose="020B0604020202020204" pitchFamily="34" charset="0"/>
              </a:rPr>
              <a:t>N</a:t>
            </a:r>
            <a:r>
              <a:rPr lang="zh-CN" altLang="en-US" dirty="0">
                <a:latin typeface="Arial" panose="020B0604020202020204" pitchFamily="34" charset="0"/>
                <a:cs typeface="Arial" panose="020B0604020202020204" pitchFamily="34" charset="0"/>
              </a:rPr>
              <a:t>级</a:t>
            </a:r>
            <a:r>
              <a:rPr lang="en-US" altLang="zh-CN" dirty="0">
                <a:latin typeface="Arial" panose="020B0604020202020204" pitchFamily="34" charset="0"/>
                <a:cs typeface="Arial" panose="020B0604020202020204" pitchFamily="34" charset="0"/>
              </a:rPr>
              <a:t>FF</a:t>
            </a:r>
            <a:r>
              <a:rPr lang="zh-CN" altLang="en-US" dirty="0">
                <a:latin typeface="Arial" panose="020B0604020202020204" pitchFamily="34" charset="0"/>
                <a:cs typeface="Arial" panose="020B0604020202020204" pitchFamily="34" charset="0"/>
              </a:rPr>
              <a:t>构成的异步二进制计数器，然后加入反馈复位逻辑</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a:t>
            </a:r>
          </a:p>
        </p:txBody>
      </p:sp>
      <p:pic>
        <p:nvPicPr>
          <p:cNvPr id="37903" name="Picture 3" descr="图片3"/>
          <p:cNvPicPr>
            <a:picLocks noChangeAspect="1" noChangeArrowheads="1"/>
          </p:cNvPicPr>
          <p:nvPr/>
        </p:nvPicPr>
        <p:blipFill>
          <a:blip r:embed="rId3" cstate="print"/>
          <a:srcRect/>
          <a:stretch>
            <a:fillRect/>
          </a:stretch>
        </p:blipFill>
        <p:spPr bwMode="auto">
          <a:xfrm>
            <a:off x="3967163" y="5411788"/>
            <a:ext cx="1028700" cy="400050"/>
          </a:xfrm>
          <a:prstGeom prst="rect">
            <a:avLst/>
          </a:prstGeom>
          <a:noFill/>
          <a:ln w="9525">
            <a:noFill/>
            <a:miter lim="800000"/>
            <a:headEnd/>
            <a:tailEnd/>
          </a:ln>
          <a:effectLst>
            <a:prstShdw prst="shdw13" dist="53882" dir="13500000">
              <a:srgbClr val="808080">
                <a:alpha val="50000"/>
              </a:srgbClr>
            </a:prstShdw>
          </a:effectLst>
        </p:spPr>
      </p:pic>
      <p:sp>
        <p:nvSpPr>
          <p:cNvPr id="129030" name="Rectangle 7"/>
          <p:cNvSpPr>
            <a:spLocks noChangeArrowheads="1"/>
          </p:cNvSpPr>
          <p:nvPr/>
        </p:nvSpPr>
        <p:spPr bwMode="black">
          <a:xfrm>
            <a:off x="6003635" y="-3231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6" name="矩形 15"/>
          <p:cNvSpPr>
            <a:spLocks noChangeArrowheads="1"/>
          </p:cNvSpPr>
          <p:nvPr/>
        </p:nvSpPr>
        <p:spPr bwMode="auto">
          <a:xfrm>
            <a:off x="1917701" y="1169989"/>
            <a:ext cx="8245475" cy="2936875"/>
          </a:xfrm>
          <a:prstGeom prst="rect">
            <a:avLst/>
          </a:prstGeom>
          <a:noFill/>
          <a:ln w="9525">
            <a:noFill/>
            <a:miter lim="800000"/>
          </a:ln>
        </p:spPr>
        <p:txBody>
          <a:bodyPr>
            <a:spAutoFit/>
          </a:bodyPr>
          <a:lstStyle/>
          <a:p>
            <a:pPr marL="441325" indent="-441325" algn="l">
              <a:lnSpc>
                <a:spcPct val="110000"/>
              </a:lnSpc>
              <a:spcBef>
                <a:spcPct val="0"/>
              </a:spcBef>
              <a:buClr>
                <a:schemeClr val="bg2"/>
              </a:buClr>
              <a:buFont typeface="Wingdings" panose="05000000000000000000" pitchFamily="2" charset="2"/>
              <a:buChar char="v"/>
            </a:pPr>
            <a:r>
              <a:rPr lang="zh-CN" altLang="en-US" sz="2400"/>
              <a:t>异步二进制的计数器电路简单，它的模值是</a:t>
            </a:r>
            <a:r>
              <a:rPr lang="en-US" altLang="zh-CN" sz="2400"/>
              <a:t>2</a:t>
            </a:r>
            <a:r>
              <a:rPr lang="en-US" altLang="zh-CN" sz="2400" baseline="30000"/>
              <a:t>n</a:t>
            </a:r>
            <a:r>
              <a:rPr lang="zh-CN" altLang="en-US" sz="2400"/>
              <a:t>，如果不能改变这个模值，则使用范围就要受到限制。</a:t>
            </a:r>
            <a:endParaRPr lang="en-US" altLang="zh-CN" sz="2400"/>
          </a:p>
          <a:p>
            <a:pPr marL="441325" indent="-441325" algn="l">
              <a:lnSpc>
                <a:spcPct val="110000"/>
              </a:lnSpc>
              <a:spcBef>
                <a:spcPct val="0"/>
              </a:spcBef>
              <a:buClr>
                <a:schemeClr val="bg2"/>
              </a:buClr>
              <a:buFont typeface="Wingdings" panose="05000000000000000000" pitchFamily="2" charset="2"/>
              <a:buChar char="v"/>
            </a:pPr>
            <a:r>
              <a:rPr lang="zh-CN" altLang="en-US" sz="2400"/>
              <a:t>反馈复位法可以改变计数器的模值，得到任意模值的计数器</a:t>
            </a:r>
            <a:endParaRPr lang="en-US" altLang="zh-CN" sz="2400"/>
          </a:p>
          <a:p>
            <a:pPr marL="441325" indent="-441325" algn="l">
              <a:lnSpc>
                <a:spcPct val="110000"/>
              </a:lnSpc>
              <a:spcBef>
                <a:spcPct val="0"/>
              </a:spcBef>
              <a:buClr>
                <a:schemeClr val="bg2"/>
              </a:buClr>
              <a:buFont typeface="Wingdings" panose="05000000000000000000" pitchFamily="2" charset="2"/>
              <a:buChar char="v"/>
            </a:pPr>
            <a:r>
              <a:rPr lang="zh-CN" altLang="en-US" sz="2400"/>
              <a:t>反馈复位法</a:t>
            </a:r>
            <a:r>
              <a:rPr lang="zh-CN" altLang="en-US" sz="2400">
                <a:solidFill>
                  <a:srgbClr val="CC3300"/>
                </a:solidFill>
              </a:rPr>
              <a:t>原理</a:t>
            </a:r>
            <a:r>
              <a:rPr lang="zh-CN" altLang="en-US" sz="2400"/>
              <a:t>：当计数器计到规定的模值时，将计数器为“</a:t>
            </a:r>
            <a:r>
              <a:rPr lang="en-US" altLang="zh-CN" sz="2400"/>
              <a:t>1”</a:t>
            </a:r>
            <a:r>
              <a:rPr lang="zh-CN" altLang="en-US" sz="2400"/>
              <a:t>的输出送至反馈电路，产生</a:t>
            </a:r>
            <a:r>
              <a:rPr lang="zh-CN" altLang="en-US" sz="2400">
                <a:solidFill>
                  <a:srgbClr val="CC0066"/>
                </a:solidFill>
              </a:rPr>
              <a:t>置</a:t>
            </a:r>
            <a:r>
              <a:rPr lang="en-US" altLang="zh-CN" sz="2400">
                <a:solidFill>
                  <a:srgbClr val="CC0066"/>
                </a:solidFill>
              </a:rPr>
              <a:t>0</a:t>
            </a:r>
            <a:r>
              <a:rPr lang="zh-CN" altLang="en-US" sz="2400"/>
              <a:t>信号</a:t>
            </a:r>
            <a:r>
              <a:rPr lang="en-US" altLang="zh-CN" sz="2400"/>
              <a:t>/R</a:t>
            </a:r>
            <a:r>
              <a:rPr lang="en-US" altLang="zh-CN" sz="2400" baseline="-25000"/>
              <a:t>D</a:t>
            </a:r>
            <a:r>
              <a:rPr lang="zh-CN" altLang="en-US" sz="2400"/>
              <a:t>使计数器复位，完成一次计数循环。</a:t>
            </a:r>
            <a:endParaRPr lang="en-US" altLang="zh-CN" sz="2400"/>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7902">
                                            <p:txEl>
                                              <p:pRg st="0" end="0"/>
                                            </p:txEl>
                                          </p:spTgt>
                                        </p:tgtEl>
                                        <p:attrNameLst>
                                          <p:attrName>style.visibility</p:attrName>
                                        </p:attrNameLst>
                                      </p:cBhvr>
                                      <p:to>
                                        <p:strVal val="visible"/>
                                      </p:to>
                                    </p:set>
                                    <p:animEffect transition="in" filter="blinds(horizontal)">
                                      <p:cBhvr>
                                        <p:cTn id="25" dur="500"/>
                                        <p:tgtEl>
                                          <p:spTgt spid="3790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7902">
                                            <p:txEl>
                                              <p:pRg st="1" end="1"/>
                                            </p:txEl>
                                          </p:spTgt>
                                        </p:tgtEl>
                                        <p:attrNameLst>
                                          <p:attrName>style.visibility</p:attrName>
                                        </p:attrNameLst>
                                      </p:cBhvr>
                                      <p:to>
                                        <p:strVal val="visible"/>
                                      </p:to>
                                    </p:set>
                                    <p:animEffect transition="in" filter="blinds(horizontal)">
                                      <p:cBhvr>
                                        <p:cTn id="30" dur="500"/>
                                        <p:tgtEl>
                                          <p:spTgt spid="37902">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7902">
                                            <p:txEl>
                                              <p:pRg st="2" end="2"/>
                                            </p:txEl>
                                          </p:spTgt>
                                        </p:tgtEl>
                                        <p:attrNameLst>
                                          <p:attrName>style.visibility</p:attrName>
                                        </p:attrNameLst>
                                      </p:cBhvr>
                                      <p:to>
                                        <p:strVal val="visible"/>
                                      </p:to>
                                    </p:set>
                                    <p:animEffect transition="in" filter="blinds(horizontal)">
                                      <p:cBhvr>
                                        <p:cTn id="35" dur="500"/>
                                        <p:tgtEl>
                                          <p:spTgt spid="37902">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nodeType="clickEffect">
                                  <p:stCondLst>
                                    <p:cond delay="0"/>
                                  </p:stCondLst>
                                  <p:childTnLst>
                                    <p:set>
                                      <p:cBhvr>
                                        <p:cTn id="39" dur="1" fill="hold">
                                          <p:stCondLst>
                                            <p:cond delay="0"/>
                                          </p:stCondLst>
                                        </p:cTn>
                                        <p:tgtEl>
                                          <p:spTgt spid="37903"/>
                                        </p:tgtEl>
                                        <p:attrNameLst>
                                          <p:attrName>style.visibility</p:attrName>
                                        </p:attrNameLst>
                                      </p:cBhvr>
                                      <p:to>
                                        <p:strVal val="visible"/>
                                      </p:to>
                                    </p:set>
                                    <p:anim calcmode="lin" valueType="num">
                                      <p:cBhvr>
                                        <p:cTn id="40" dur="500" fill="hold"/>
                                        <p:tgtEl>
                                          <p:spTgt spid="37903"/>
                                        </p:tgtEl>
                                        <p:attrNameLst>
                                          <p:attrName>ppt_w</p:attrName>
                                        </p:attrNameLst>
                                      </p:cBhvr>
                                      <p:tavLst>
                                        <p:tav tm="0">
                                          <p:val>
                                            <p:fltVal val="0"/>
                                          </p:val>
                                        </p:tav>
                                        <p:tav tm="100000">
                                          <p:val>
                                            <p:strVal val="#ppt_w"/>
                                          </p:val>
                                        </p:tav>
                                      </p:tavLst>
                                    </p:anim>
                                    <p:anim calcmode="lin" valueType="num">
                                      <p:cBhvr>
                                        <p:cTn id="41" dur="500" fill="hold"/>
                                        <p:tgtEl>
                                          <p:spTgt spid="37903"/>
                                        </p:tgtEl>
                                        <p:attrNameLst>
                                          <p:attrName>ppt_h</p:attrName>
                                        </p:attrNameLst>
                                      </p:cBhvr>
                                      <p:tavLst>
                                        <p:tav tm="0">
                                          <p:val>
                                            <p:fltVal val="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7902">
                                            <p:txEl>
                                              <p:pRg st="3" end="3"/>
                                            </p:txEl>
                                          </p:spTgt>
                                        </p:tgtEl>
                                        <p:attrNameLst>
                                          <p:attrName>style.visibility</p:attrName>
                                        </p:attrNameLst>
                                      </p:cBhvr>
                                      <p:to>
                                        <p:strVal val="visible"/>
                                      </p:to>
                                    </p:set>
                                    <p:animEffect transition="in" filter="blinds(horizontal)">
                                      <p:cBhvr>
                                        <p:cTn id="46" dur="500"/>
                                        <p:tgtEl>
                                          <p:spTgt spid="3790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2" grpId="0" build="p"/>
      <p:bldP spid="16" grpId="0" build="p"/>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1" name="Rectangle 2"/>
          <p:cNvSpPr>
            <a:spLocks noGrp="1" noChangeArrowheads="1"/>
          </p:cNvSpPr>
          <p:nvPr>
            <p:ph type="title"/>
          </p:nvPr>
        </p:nvSpPr>
        <p:spPr>
          <a:xfrm>
            <a:off x="2857500" y="304800"/>
            <a:ext cx="7810500" cy="609600"/>
          </a:xfrm>
        </p:spPr>
        <p:txBody>
          <a:bodyPr/>
          <a:lstStyle/>
          <a:p>
            <a:r>
              <a:rPr lang="en-US" altLang="zh-CN" sz="2600" dirty="0">
                <a:solidFill>
                  <a:srgbClr val="FFCC00"/>
                </a:solidFill>
                <a:latin typeface="Arial" panose="020B0604020202020204" pitchFamily="34" charset="0"/>
                <a:ea typeface="黑体" panose="02010600030101010101" pitchFamily="49" charset="-122"/>
              </a:rPr>
              <a:t>【</a:t>
            </a:r>
            <a:r>
              <a:rPr lang="zh-CN" altLang="en-US" sz="2600" dirty="0">
                <a:solidFill>
                  <a:srgbClr val="FFCC00"/>
                </a:solidFill>
                <a:latin typeface="Arial" panose="020B0604020202020204" pitchFamily="34" charset="0"/>
                <a:ea typeface="黑体" panose="02010600030101010101" pitchFamily="49" charset="-122"/>
              </a:rPr>
              <a:t>例</a:t>
            </a:r>
            <a:r>
              <a:rPr lang="en-US" altLang="zh-CN" sz="2600" dirty="0">
                <a:solidFill>
                  <a:srgbClr val="FFCC00"/>
                </a:solidFill>
                <a:latin typeface="Arial" panose="020B0604020202020204" pitchFamily="34" charset="0"/>
                <a:ea typeface="黑体" panose="02010600030101010101" pitchFamily="49" charset="-122"/>
              </a:rPr>
              <a:t>9.16】</a:t>
            </a:r>
            <a:r>
              <a:rPr lang="zh-CN" altLang="en-US" sz="2600" dirty="0">
                <a:solidFill>
                  <a:srgbClr val="FFCC00"/>
                </a:solidFill>
                <a:latin typeface="Arial" panose="020B0604020202020204" pitchFamily="34" charset="0"/>
                <a:ea typeface="黑体" panose="02010600030101010101" pitchFamily="49" charset="-122"/>
              </a:rPr>
              <a:t>用反馈复位法设计异步十进制加法计数器</a:t>
            </a:r>
          </a:p>
        </p:txBody>
      </p:sp>
      <p:sp>
        <p:nvSpPr>
          <p:cNvPr id="130052" name="Text Box 7"/>
          <p:cNvSpPr txBox="1">
            <a:spLocks noChangeArrowheads="1"/>
          </p:cNvSpPr>
          <p:nvPr/>
        </p:nvSpPr>
        <p:spPr bwMode="auto">
          <a:xfrm>
            <a:off x="1860551" y="1346200"/>
            <a:ext cx="7972425" cy="902970"/>
          </a:xfrm>
          <a:prstGeom prst="rect">
            <a:avLst/>
          </a:prstGeom>
          <a:noFill/>
          <a:ln w="9525">
            <a:noFill/>
            <a:miter lim="800000"/>
          </a:ln>
        </p:spPr>
        <p:txBody>
          <a:bodyPr>
            <a:spAutoFit/>
          </a:bodyPr>
          <a:lstStyle/>
          <a:p>
            <a:pPr algn="just" eaLnBrk="0" hangingPunct="0">
              <a:lnSpc>
                <a:spcPct val="110000"/>
              </a:lnSpc>
              <a:spcBef>
                <a:spcPct val="0"/>
              </a:spcBef>
            </a:pPr>
            <a:r>
              <a:rPr lang="en-US" altLang="zh-CN" sz="2400" dirty="0">
                <a:solidFill>
                  <a:srgbClr val="FF3399"/>
                </a:solidFill>
                <a:latin typeface="Arial" panose="020B0604020202020204" pitchFamily="34" charset="0"/>
                <a:ea typeface="黑体" panose="02010600030101010101" pitchFamily="49" charset="-122"/>
                <a:cs typeface="Arial" panose="020B0604020202020204" pitchFamily="34" charset="0"/>
              </a:rPr>
              <a:t>【</a:t>
            </a:r>
            <a:r>
              <a:rPr lang="zh-CN" altLang="en-US" sz="2400" dirty="0">
                <a:solidFill>
                  <a:srgbClr val="FF3399"/>
                </a:solidFill>
                <a:latin typeface="Arial" panose="020B0604020202020204" pitchFamily="34" charset="0"/>
                <a:ea typeface="黑体" panose="02010600030101010101" pitchFamily="49" charset="-122"/>
                <a:cs typeface="Arial" panose="020B0604020202020204" pitchFamily="34" charset="0"/>
              </a:rPr>
              <a:t>例</a:t>
            </a:r>
            <a:r>
              <a:rPr lang="en-US" altLang="zh-CN" sz="2400" dirty="0">
                <a:solidFill>
                  <a:srgbClr val="FF3399"/>
                </a:solidFill>
                <a:latin typeface="Arial" panose="020B0604020202020204" pitchFamily="34" charset="0"/>
                <a:ea typeface="黑体" panose="02010600030101010101" pitchFamily="49" charset="-122"/>
                <a:cs typeface="Arial" panose="020B0604020202020204" pitchFamily="34" charset="0"/>
              </a:rPr>
              <a:t>9.16】</a:t>
            </a:r>
            <a:r>
              <a:rPr lang="zh-CN" altLang="en-US" sz="2400" dirty="0">
                <a:latin typeface="Arial" panose="020B0604020202020204" pitchFamily="34" charset="0"/>
                <a:ea typeface="黑体" panose="02010600030101010101" pitchFamily="49" charset="-122"/>
                <a:cs typeface="Arial" panose="020B0604020202020204" pitchFamily="34" charset="0"/>
              </a:rPr>
              <a:t>用反馈复位法设计异步十进制加法计数器。</a:t>
            </a:r>
            <a:r>
              <a:rPr lang="en-US" altLang="zh-CN" sz="2400" dirty="0">
                <a:latin typeface="Arial" panose="020B0604020202020204" pitchFamily="34" charset="0"/>
                <a:ea typeface="黑体" panose="02010600030101010101" pitchFamily="49" charset="-122"/>
                <a:cs typeface="Arial" panose="020B0604020202020204" pitchFamily="34" charset="0"/>
              </a:rPr>
              <a:t>[</a:t>
            </a:r>
            <a:r>
              <a:rPr lang="zh-CN" altLang="en-US" sz="2400" dirty="0">
                <a:latin typeface="Arial" panose="020B0604020202020204" pitchFamily="34" charset="0"/>
                <a:ea typeface="黑体" panose="02010600030101010101" pitchFamily="49" charset="-122"/>
                <a:cs typeface="Arial" panose="020B0604020202020204" pitchFamily="34" charset="0"/>
              </a:rPr>
              <a:t>教材</a:t>
            </a:r>
            <a:r>
              <a:rPr lang="en-US" altLang="zh-CN" sz="2400" dirty="0">
                <a:latin typeface="Arial" panose="020B0604020202020204" pitchFamily="34" charset="0"/>
                <a:ea typeface="黑体" panose="02010600030101010101" pitchFamily="49" charset="-122"/>
                <a:cs typeface="Arial" panose="020B0604020202020204" pitchFamily="34" charset="0"/>
              </a:rPr>
              <a:t>P158</a:t>
            </a:r>
            <a:r>
              <a:rPr lang="zh-CN" altLang="en-US" sz="2400" dirty="0">
                <a:latin typeface="Arial" panose="020B0604020202020204" pitchFamily="34" charset="0"/>
                <a:ea typeface="黑体" panose="02010600030101010101" pitchFamily="49" charset="-122"/>
                <a:cs typeface="Arial" panose="020B0604020202020204" pitchFamily="34" charset="0"/>
              </a:rPr>
              <a:t>例</a:t>
            </a:r>
            <a:r>
              <a:rPr lang="en-US" altLang="zh-CN" sz="2400" dirty="0">
                <a:latin typeface="Arial" panose="020B0604020202020204" pitchFamily="34" charset="0"/>
                <a:ea typeface="黑体" panose="02010600030101010101" pitchFamily="49" charset="-122"/>
                <a:cs typeface="Arial" panose="020B0604020202020204" pitchFamily="34" charset="0"/>
              </a:rPr>
              <a:t>6.5]</a:t>
            </a:r>
            <a:endParaRPr lang="zh-CN" altLang="en-US" sz="2400" dirty="0">
              <a:latin typeface="Arial" panose="020B0604020202020204" pitchFamily="34" charset="0"/>
              <a:ea typeface="黑体" panose="02010600030101010101" pitchFamily="49" charset="-122"/>
              <a:cs typeface="Arial" panose="020B0604020202020204" pitchFamily="34" charset="0"/>
            </a:endParaRPr>
          </a:p>
        </p:txBody>
      </p:sp>
      <p:sp>
        <p:nvSpPr>
          <p:cNvPr id="130053" name="Rectangle 7"/>
          <p:cNvSpPr>
            <a:spLocks noChangeArrowheads="1"/>
          </p:cNvSpPr>
          <p:nvPr/>
        </p:nvSpPr>
        <p:spPr bwMode="black">
          <a:xfrm>
            <a:off x="6003635" y="-3231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30734" name="TextBox 16"/>
          <p:cNvSpPr txBox="1">
            <a:spLocks noChangeArrowheads="1"/>
          </p:cNvSpPr>
          <p:nvPr/>
        </p:nvSpPr>
        <p:spPr bwMode="auto">
          <a:xfrm>
            <a:off x="1892301" y="3567113"/>
            <a:ext cx="2409825" cy="366712"/>
          </a:xfrm>
          <a:prstGeom prst="rect">
            <a:avLst/>
          </a:prstGeom>
          <a:noFill/>
          <a:ln w="9525">
            <a:noFill/>
            <a:miter lim="800000"/>
          </a:ln>
        </p:spPr>
        <p:txBody>
          <a:bodyPr>
            <a:spAutoFit/>
          </a:bodyPr>
          <a:lstStyle/>
          <a:p>
            <a:pPr algn="l">
              <a:spcBef>
                <a:spcPct val="0"/>
              </a:spcBef>
            </a:pPr>
            <a:r>
              <a:rPr lang="zh-CN" altLang="en-US">
                <a:latin typeface="Arial" panose="020B0604020202020204" pitchFamily="34" charset="0"/>
                <a:cs typeface="Arial" panose="020B0604020202020204" pitchFamily="34" charset="0"/>
              </a:rPr>
              <a:t>（</a:t>
            </a:r>
            <a:r>
              <a:rPr lang="en-US" altLang="zh-CN">
                <a:latin typeface="Arial" panose="020B0604020202020204" pitchFamily="34" charset="0"/>
                <a:cs typeface="Arial" panose="020B0604020202020204" pitchFamily="34" charset="0"/>
              </a:rPr>
              <a:t>3</a:t>
            </a:r>
            <a:r>
              <a:rPr lang="zh-CN" altLang="en-US">
                <a:latin typeface="Arial" panose="020B0604020202020204" pitchFamily="34" charset="0"/>
                <a:cs typeface="Arial" panose="020B0604020202020204" pitchFamily="34" charset="0"/>
              </a:rPr>
              <a:t>）画逻辑图</a:t>
            </a:r>
            <a:endParaRPr lang="zh-CN" altLang="en-US">
              <a:latin typeface="宋体" panose="02010600030101010101" pitchFamily="2" charset="-122"/>
              <a:cs typeface="Arial" panose="020B0604020202020204" pitchFamily="34" charset="0"/>
            </a:endParaRPr>
          </a:p>
        </p:txBody>
      </p:sp>
      <p:sp>
        <p:nvSpPr>
          <p:cNvPr id="37900" name="TextBox 14"/>
          <p:cNvSpPr txBox="1">
            <a:spLocks noChangeArrowheads="1"/>
          </p:cNvSpPr>
          <p:nvPr/>
        </p:nvSpPr>
        <p:spPr bwMode="auto">
          <a:xfrm>
            <a:off x="1901826" y="2292350"/>
            <a:ext cx="2733675" cy="369888"/>
          </a:xfrm>
          <a:prstGeom prst="rect">
            <a:avLst/>
          </a:prstGeom>
          <a:noFill/>
          <a:ln w="9525">
            <a:noFill/>
            <a:miter lim="800000"/>
          </a:ln>
        </p:spPr>
        <p:txBody>
          <a:bodyPr>
            <a:spAutoFit/>
          </a:bodyPr>
          <a:lstStyle/>
          <a:p>
            <a:pPr algn="l">
              <a:spcBef>
                <a:spcPct val="0"/>
              </a:spcBef>
            </a:pPr>
            <a:r>
              <a:rPr lang="zh-CN" altLang="en-US">
                <a:latin typeface="Arial" panose="020B0604020202020204" pitchFamily="34" charset="0"/>
                <a:cs typeface="Arial" panose="020B0604020202020204" pitchFamily="34" charset="0"/>
              </a:rPr>
              <a:t>（</a:t>
            </a:r>
            <a:r>
              <a:rPr lang="en-US" altLang="zh-CN">
                <a:latin typeface="Arial" panose="020B0604020202020204" pitchFamily="34" charset="0"/>
                <a:cs typeface="Arial" panose="020B0604020202020204" pitchFamily="34" charset="0"/>
              </a:rPr>
              <a:t>1</a:t>
            </a:r>
            <a:r>
              <a:rPr lang="zh-CN" altLang="en-US">
                <a:latin typeface="Arial" panose="020B0604020202020204" pitchFamily="34" charset="0"/>
                <a:cs typeface="Arial" panose="020B0604020202020204" pitchFamily="34" charset="0"/>
              </a:rPr>
              <a:t>）求</a:t>
            </a:r>
            <a:r>
              <a:rPr lang="zh-CN" altLang="en-US">
                <a:latin typeface="宋体" panose="02010600030101010101" pitchFamily="2" charset="-122"/>
                <a:cs typeface="Arial" panose="020B0604020202020204" pitchFamily="34" charset="0"/>
              </a:rPr>
              <a:t>反馈复位代码</a:t>
            </a:r>
          </a:p>
        </p:txBody>
      </p:sp>
      <p:pic>
        <p:nvPicPr>
          <p:cNvPr id="37901" name="Picture 9" descr="图片1"/>
          <p:cNvPicPr>
            <a:picLocks noChangeAspect="1" noChangeArrowheads="1"/>
          </p:cNvPicPr>
          <p:nvPr/>
        </p:nvPicPr>
        <p:blipFill>
          <a:blip r:embed="rId3" cstate="print"/>
          <a:srcRect/>
          <a:stretch>
            <a:fillRect/>
          </a:stretch>
        </p:blipFill>
        <p:spPr bwMode="auto">
          <a:xfrm>
            <a:off x="4770439" y="2259013"/>
            <a:ext cx="4027487" cy="450850"/>
          </a:xfrm>
          <a:prstGeom prst="rect">
            <a:avLst/>
          </a:prstGeom>
          <a:noFill/>
          <a:ln w="9525">
            <a:noFill/>
            <a:miter lim="800000"/>
            <a:headEnd/>
            <a:tailEnd/>
          </a:ln>
          <a:effectLst>
            <a:prstShdw prst="shdw13" dist="53882" dir="13500000">
              <a:srgbClr val="808080">
                <a:alpha val="50000"/>
              </a:srgbClr>
            </a:prstShdw>
          </a:effectLst>
        </p:spPr>
      </p:pic>
      <p:grpSp>
        <p:nvGrpSpPr>
          <p:cNvPr id="2" name="组合 16"/>
          <p:cNvGrpSpPr/>
          <p:nvPr/>
        </p:nvGrpSpPr>
        <p:grpSpPr bwMode="auto">
          <a:xfrm>
            <a:off x="1876426" y="2870200"/>
            <a:ext cx="4494213" cy="457200"/>
            <a:chOff x="588840" y="4651375"/>
            <a:chExt cx="4494335" cy="457200"/>
          </a:xfrm>
        </p:grpSpPr>
        <p:sp>
          <p:nvSpPr>
            <p:cNvPr id="130186" name="TextBox 15"/>
            <p:cNvSpPr txBox="1">
              <a:spLocks noChangeArrowheads="1"/>
            </p:cNvSpPr>
            <p:nvPr/>
          </p:nvSpPr>
          <p:spPr bwMode="auto">
            <a:xfrm>
              <a:off x="588840" y="4692637"/>
              <a:ext cx="2690387" cy="369332"/>
            </a:xfrm>
            <a:prstGeom prst="rect">
              <a:avLst/>
            </a:prstGeom>
            <a:noFill/>
            <a:ln w="9525">
              <a:noFill/>
              <a:miter lim="800000"/>
            </a:ln>
          </p:spPr>
          <p:txBody>
            <a:bodyPr>
              <a:spAutoFit/>
            </a:bodyPr>
            <a:lstStyle/>
            <a:p>
              <a:pPr algn="l">
                <a:spcBef>
                  <a:spcPct val="0"/>
                </a:spcBef>
              </a:pPr>
              <a:r>
                <a:rPr lang="zh-CN" altLang="en-US">
                  <a:latin typeface="Arial" panose="020B0604020202020204" pitchFamily="34" charset="0"/>
                  <a:cs typeface="Arial" panose="020B0604020202020204" pitchFamily="34" charset="0"/>
                </a:rPr>
                <a:t>（</a:t>
              </a:r>
              <a:r>
                <a:rPr lang="en-US" altLang="zh-CN">
                  <a:latin typeface="Arial" panose="020B0604020202020204" pitchFamily="34" charset="0"/>
                  <a:cs typeface="Arial" panose="020B0604020202020204" pitchFamily="34" charset="0"/>
                </a:rPr>
                <a:t>2</a:t>
              </a:r>
              <a:r>
                <a:rPr lang="zh-CN" altLang="en-US">
                  <a:latin typeface="Arial" panose="020B0604020202020204" pitchFamily="34" charset="0"/>
                  <a:cs typeface="Arial" panose="020B0604020202020204" pitchFamily="34" charset="0"/>
                </a:rPr>
                <a:t>）求</a:t>
              </a:r>
              <a:r>
                <a:rPr lang="zh-CN" altLang="en-US">
                  <a:latin typeface="宋体" panose="02010600030101010101" pitchFamily="2" charset="-122"/>
                  <a:cs typeface="Arial" panose="020B0604020202020204" pitchFamily="34" charset="0"/>
                </a:rPr>
                <a:t>反馈复位逻辑</a:t>
              </a:r>
            </a:p>
          </p:txBody>
        </p:sp>
        <p:pic>
          <p:nvPicPr>
            <p:cNvPr id="130187" name="Picture 11" descr="图片4"/>
            <p:cNvPicPr>
              <a:picLocks noChangeAspect="1" noChangeArrowheads="1"/>
            </p:cNvPicPr>
            <p:nvPr/>
          </p:nvPicPr>
          <p:blipFill>
            <a:blip r:embed="rId4" cstate="print"/>
            <a:srcRect/>
            <a:stretch>
              <a:fillRect/>
            </a:stretch>
          </p:blipFill>
          <p:spPr bwMode="auto">
            <a:xfrm>
              <a:off x="3387725" y="4651375"/>
              <a:ext cx="1695450" cy="457200"/>
            </a:xfrm>
            <a:prstGeom prst="rect">
              <a:avLst/>
            </a:prstGeom>
            <a:noFill/>
            <a:ln w="9525">
              <a:noFill/>
              <a:miter lim="800000"/>
              <a:headEnd/>
              <a:tailEnd/>
            </a:ln>
            <a:effectLst>
              <a:prstShdw prst="shdw13" dist="53882" dir="13500000">
                <a:srgbClr val="808080">
                  <a:alpha val="50000"/>
                </a:srgbClr>
              </a:prstShdw>
            </a:effectLst>
          </p:spPr>
        </p:pic>
      </p:grpSp>
      <p:grpSp>
        <p:nvGrpSpPr>
          <p:cNvPr id="3" name="组合 125"/>
          <p:cNvGrpSpPr/>
          <p:nvPr/>
        </p:nvGrpSpPr>
        <p:grpSpPr bwMode="auto">
          <a:xfrm>
            <a:off x="2955925" y="4140200"/>
            <a:ext cx="6781800" cy="2058990"/>
            <a:chOff x="1524000" y="685800"/>
            <a:chExt cx="6781800" cy="2058990"/>
          </a:xfrm>
        </p:grpSpPr>
        <p:grpSp>
          <p:nvGrpSpPr>
            <p:cNvPr id="130061" name="Group 129"/>
            <p:cNvGrpSpPr/>
            <p:nvPr/>
          </p:nvGrpSpPr>
          <p:grpSpPr bwMode="auto">
            <a:xfrm>
              <a:off x="1524000" y="685800"/>
              <a:ext cx="6248400" cy="1862138"/>
              <a:chOff x="1008" y="528"/>
              <a:chExt cx="3936" cy="1173"/>
            </a:xfrm>
          </p:grpSpPr>
          <p:grpSp>
            <p:nvGrpSpPr>
              <p:cNvPr id="130067" name="Group 4"/>
              <p:cNvGrpSpPr/>
              <p:nvPr/>
            </p:nvGrpSpPr>
            <p:grpSpPr bwMode="auto">
              <a:xfrm>
                <a:off x="1248" y="672"/>
                <a:ext cx="720" cy="720"/>
                <a:chOff x="912" y="2208"/>
                <a:chExt cx="720" cy="720"/>
              </a:xfrm>
            </p:grpSpPr>
            <p:grpSp>
              <p:nvGrpSpPr>
                <p:cNvPr id="130170" name="Group 5"/>
                <p:cNvGrpSpPr/>
                <p:nvPr/>
              </p:nvGrpSpPr>
              <p:grpSpPr bwMode="auto">
                <a:xfrm>
                  <a:off x="1152" y="2448"/>
                  <a:ext cx="480" cy="480"/>
                  <a:chOff x="1152" y="2448"/>
                  <a:chExt cx="480" cy="480"/>
                </a:xfrm>
              </p:grpSpPr>
              <p:sp>
                <p:nvSpPr>
                  <p:cNvPr id="130177" name="Rectangle 6"/>
                  <p:cNvSpPr>
                    <a:spLocks noChangeArrowheads="1"/>
                  </p:cNvSpPr>
                  <p:nvPr/>
                </p:nvSpPr>
                <p:spPr bwMode="auto">
                  <a:xfrm>
                    <a:off x="1200" y="2448"/>
                    <a:ext cx="384" cy="480"/>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0178" name="Text Box 7"/>
                  <p:cNvSpPr txBox="1">
                    <a:spLocks noChangeArrowheads="1"/>
                  </p:cNvSpPr>
                  <p:nvPr/>
                </p:nvSpPr>
                <p:spPr bwMode="auto">
                  <a:xfrm>
                    <a:off x="1392" y="2448"/>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30179" name="Text Box 8"/>
                  <p:cNvSpPr txBox="1">
                    <a:spLocks noChangeArrowheads="1"/>
                  </p:cNvSpPr>
                  <p:nvPr/>
                </p:nvSpPr>
                <p:spPr bwMode="auto">
                  <a:xfrm>
                    <a:off x="1392" y="2736"/>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30180" name="Oval 9"/>
                  <p:cNvSpPr>
                    <a:spLocks noChangeArrowheads="1"/>
                  </p:cNvSpPr>
                  <p:nvPr/>
                </p:nvSpPr>
                <p:spPr bwMode="auto">
                  <a:xfrm>
                    <a:off x="1584" y="2832"/>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0181" name="Oval 10"/>
                  <p:cNvSpPr>
                    <a:spLocks noChangeArrowheads="1"/>
                  </p:cNvSpPr>
                  <p:nvPr/>
                </p:nvSpPr>
                <p:spPr bwMode="auto">
                  <a:xfrm>
                    <a:off x="1152" y="2670"/>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0182" name="AutoShape 11"/>
                  <p:cNvSpPr>
                    <a:spLocks noChangeArrowheads="1"/>
                  </p:cNvSpPr>
                  <p:nvPr/>
                </p:nvSpPr>
                <p:spPr bwMode="auto">
                  <a:xfrm rot="5400000">
                    <a:off x="1200" y="2649"/>
                    <a:ext cx="96" cy="96"/>
                  </a:xfrm>
                  <a:prstGeom prst="triangle">
                    <a:avLst>
                      <a:gd name="adj" fmla="val 50000"/>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0183" name="Text Box 12"/>
                  <p:cNvSpPr txBox="1">
                    <a:spLocks noChangeArrowheads="1"/>
                  </p:cNvSpPr>
                  <p:nvPr/>
                </p:nvSpPr>
                <p:spPr bwMode="auto">
                  <a:xfrm>
                    <a:off x="1200" y="2448"/>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J</a:t>
                    </a:r>
                  </a:p>
                </p:txBody>
              </p:sp>
              <p:sp>
                <p:nvSpPr>
                  <p:cNvPr id="130184" name="Text Box 13"/>
                  <p:cNvSpPr txBox="1">
                    <a:spLocks noChangeArrowheads="1"/>
                  </p:cNvSpPr>
                  <p:nvPr/>
                </p:nvSpPr>
                <p:spPr bwMode="auto">
                  <a:xfrm>
                    <a:off x="1200" y="2736"/>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K</a:t>
                    </a:r>
                  </a:p>
                </p:txBody>
              </p:sp>
              <p:sp>
                <p:nvSpPr>
                  <p:cNvPr id="130185" name="Line 14"/>
                  <p:cNvSpPr>
                    <a:spLocks noChangeShapeType="1"/>
                  </p:cNvSpPr>
                  <p:nvPr/>
                </p:nvSpPr>
                <p:spPr bwMode="auto">
                  <a:xfrm>
                    <a:off x="1467" y="2757"/>
                    <a:ext cx="48" cy="0"/>
                  </a:xfrm>
                  <a:prstGeom prst="line">
                    <a:avLst/>
                  </a:prstGeom>
                  <a:noFill/>
                  <a:ln w="9525">
                    <a:solidFill>
                      <a:schemeClr val="tx1"/>
                    </a:solidFill>
                    <a:round/>
                  </a:ln>
                </p:spPr>
                <p:txBody>
                  <a:bodyPr/>
                  <a:lstStyle/>
                  <a:p>
                    <a:endParaRPr lang="zh-CN" altLang="en-US"/>
                  </a:p>
                </p:txBody>
              </p:sp>
            </p:grpSp>
            <p:sp>
              <p:nvSpPr>
                <p:cNvPr id="130171" name="Line 15"/>
                <p:cNvSpPr>
                  <a:spLocks noChangeShapeType="1"/>
                </p:cNvSpPr>
                <p:nvPr/>
              </p:nvSpPr>
              <p:spPr bwMode="auto">
                <a:xfrm flipH="1">
                  <a:off x="1056" y="2832"/>
                  <a:ext cx="144" cy="0"/>
                </a:xfrm>
                <a:prstGeom prst="line">
                  <a:avLst/>
                </a:prstGeom>
                <a:noFill/>
                <a:ln w="9525">
                  <a:solidFill>
                    <a:schemeClr val="tx1"/>
                  </a:solidFill>
                  <a:round/>
                </a:ln>
              </p:spPr>
              <p:txBody>
                <a:bodyPr/>
                <a:lstStyle/>
                <a:p>
                  <a:endParaRPr lang="zh-CN" altLang="en-US"/>
                </a:p>
              </p:txBody>
            </p:sp>
            <p:sp>
              <p:nvSpPr>
                <p:cNvPr id="130172" name="Line 16"/>
                <p:cNvSpPr>
                  <a:spLocks noChangeShapeType="1"/>
                </p:cNvSpPr>
                <p:nvPr/>
              </p:nvSpPr>
              <p:spPr bwMode="auto">
                <a:xfrm flipV="1">
                  <a:off x="1056" y="2304"/>
                  <a:ext cx="0" cy="528"/>
                </a:xfrm>
                <a:prstGeom prst="line">
                  <a:avLst/>
                </a:prstGeom>
                <a:noFill/>
                <a:ln w="9525">
                  <a:solidFill>
                    <a:schemeClr val="tx1"/>
                  </a:solidFill>
                  <a:round/>
                </a:ln>
              </p:spPr>
              <p:txBody>
                <a:bodyPr/>
                <a:lstStyle/>
                <a:p>
                  <a:endParaRPr lang="zh-CN" altLang="en-US"/>
                </a:p>
              </p:txBody>
            </p:sp>
            <p:sp>
              <p:nvSpPr>
                <p:cNvPr id="130173" name="Line 17"/>
                <p:cNvSpPr>
                  <a:spLocks noChangeShapeType="1"/>
                </p:cNvSpPr>
                <p:nvPr/>
              </p:nvSpPr>
              <p:spPr bwMode="auto">
                <a:xfrm flipH="1">
                  <a:off x="1056" y="2544"/>
                  <a:ext cx="144" cy="0"/>
                </a:xfrm>
                <a:prstGeom prst="line">
                  <a:avLst/>
                </a:prstGeom>
                <a:noFill/>
                <a:ln w="9525">
                  <a:solidFill>
                    <a:schemeClr val="tx1"/>
                  </a:solidFill>
                  <a:round/>
                </a:ln>
              </p:spPr>
              <p:txBody>
                <a:bodyPr/>
                <a:lstStyle/>
                <a:p>
                  <a:endParaRPr lang="zh-CN" altLang="en-US"/>
                </a:p>
              </p:txBody>
            </p:sp>
            <p:sp>
              <p:nvSpPr>
                <p:cNvPr id="130174" name="Oval 18"/>
                <p:cNvSpPr>
                  <a:spLocks noChangeArrowheads="1"/>
                </p:cNvSpPr>
                <p:nvPr/>
              </p:nvSpPr>
              <p:spPr bwMode="auto">
                <a:xfrm>
                  <a:off x="1035" y="2523"/>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0175" name="Text Box 19"/>
                <p:cNvSpPr txBox="1">
                  <a:spLocks noChangeArrowheads="1"/>
                </p:cNvSpPr>
                <p:nvPr/>
              </p:nvSpPr>
              <p:spPr bwMode="auto">
                <a:xfrm>
                  <a:off x="912" y="2208"/>
                  <a:ext cx="288"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a:t>
                  </a:r>
                </a:p>
              </p:txBody>
            </p:sp>
            <p:sp>
              <p:nvSpPr>
                <p:cNvPr id="130176" name="Text Box 20"/>
                <p:cNvSpPr txBox="1">
                  <a:spLocks noChangeArrowheads="1"/>
                </p:cNvSpPr>
                <p:nvPr/>
              </p:nvSpPr>
              <p:spPr bwMode="auto">
                <a:xfrm>
                  <a:off x="1248" y="2256"/>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FF</a:t>
                  </a:r>
                  <a:r>
                    <a:rPr lang="en-US" altLang="zh-CN" sz="1600" baseline="-25000">
                      <a:solidFill>
                        <a:schemeClr val="hlink"/>
                      </a:solidFill>
                      <a:ea typeface="Gulim" panose="020B0600000101010101" pitchFamily="50" charset="-127"/>
                    </a:rPr>
                    <a:t>0</a:t>
                  </a:r>
                </a:p>
              </p:txBody>
            </p:sp>
          </p:grpSp>
          <p:grpSp>
            <p:nvGrpSpPr>
              <p:cNvPr id="130068" name="Group 21"/>
              <p:cNvGrpSpPr/>
              <p:nvPr/>
            </p:nvGrpSpPr>
            <p:grpSpPr bwMode="auto">
              <a:xfrm>
                <a:off x="2016" y="672"/>
                <a:ext cx="720" cy="720"/>
                <a:chOff x="912" y="2208"/>
                <a:chExt cx="720" cy="720"/>
              </a:xfrm>
            </p:grpSpPr>
            <p:grpSp>
              <p:nvGrpSpPr>
                <p:cNvPr id="130154" name="Group 22"/>
                <p:cNvGrpSpPr/>
                <p:nvPr/>
              </p:nvGrpSpPr>
              <p:grpSpPr bwMode="auto">
                <a:xfrm>
                  <a:off x="1152" y="2448"/>
                  <a:ext cx="480" cy="480"/>
                  <a:chOff x="1152" y="2448"/>
                  <a:chExt cx="480" cy="480"/>
                </a:xfrm>
              </p:grpSpPr>
              <p:sp>
                <p:nvSpPr>
                  <p:cNvPr id="130161" name="Rectangle 23"/>
                  <p:cNvSpPr>
                    <a:spLocks noChangeArrowheads="1"/>
                  </p:cNvSpPr>
                  <p:nvPr/>
                </p:nvSpPr>
                <p:spPr bwMode="auto">
                  <a:xfrm>
                    <a:off x="1200" y="2448"/>
                    <a:ext cx="384" cy="480"/>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0162" name="Text Box 24"/>
                  <p:cNvSpPr txBox="1">
                    <a:spLocks noChangeArrowheads="1"/>
                  </p:cNvSpPr>
                  <p:nvPr/>
                </p:nvSpPr>
                <p:spPr bwMode="auto">
                  <a:xfrm>
                    <a:off x="1392" y="2448"/>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30163" name="Text Box 25"/>
                  <p:cNvSpPr txBox="1">
                    <a:spLocks noChangeArrowheads="1"/>
                  </p:cNvSpPr>
                  <p:nvPr/>
                </p:nvSpPr>
                <p:spPr bwMode="auto">
                  <a:xfrm>
                    <a:off x="1392" y="2736"/>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30164" name="Oval 26"/>
                  <p:cNvSpPr>
                    <a:spLocks noChangeArrowheads="1"/>
                  </p:cNvSpPr>
                  <p:nvPr/>
                </p:nvSpPr>
                <p:spPr bwMode="auto">
                  <a:xfrm>
                    <a:off x="1584" y="2832"/>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0165" name="Oval 27"/>
                  <p:cNvSpPr>
                    <a:spLocks noChangeArrowheads="1"/>
                  </p:cNvSpPr>
                  <p:nvPr/>
                </p:nvSpPr>
                <p:spPr bwMode="auto">
                  <a:xfrm>
                    <a:off x="1152" y="2670"/>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0166" name="AutoShape 28"/>
                  <p:cNvSpPr>
                    <a:spLocks noChangeArrowheads="1"/>
                  </p:cNvSpPr>
                  <p:nvPr/>
                </p:nvSpPr>
                <p:spPr bwMode="auto">
                  <a:xfrm rot="5400000">
                    <a:off x="1200" y="2649"/>
                    <a:ext cx="96" cy="96"/>
                  </a:xfrm>
                  <a:prstGeom prst="triangle">
                    <a:avLst>
                      <a:gd name="adj" fmla="val 50000"/>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0167" name="Text Box 29"/>
                  <p:cNvSpPr txBox="1">
                    <a:spLocks noChangeArrowheads="1"/>
                  </p:cNvSpPr>
                  <p:nvPr/>
                </p:nvSpPr>
                <p:spPr bwMode="auto">
                  <a:xfrm>
                    <a:off x="1200" y="2448"/>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J</a:t>
                    </a:r>
                  </a:p>
                </p:txBody>
              </p:sp>
              <p:sp>
                <p:nvSpPr>
                  <p:cNvPr id="130168" name="Text Box 30"/>
                  <p:cNvSpPr txBox="1">
                    <a:spLocks noChangeArrowheads="1"/>
                  </p:cNvSpPr>
                  <p:nvPr/>
                </p:nvSpPr>
                <p:spPr bwMode="auto">
                  <a:xfrm>
                    <a:off x="1200" y="2736"/>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K</a:t>
                    </a:r>
                  </a:p>
                </p:txBody>
              </p:sp>
              <p:sp>
                <p:nvSpPr>
                  <p:cNvPr id="130169" name="Line 31"/>
                  <p:cNvSpPr>
                    <a:spLocks noChangeShapeType="1"/>
                  </p:cNvSpPr>
                  <p:nvPr/>
                </p:nvSpPr>
                <p:spPr bwMode="auto">
                  <a:xfrm>
                    <a:off x="1467" y="2757"/>
                    <a:ext cx="48" cy="0"/>
                  </a:xfrm>
                  <a:prstGeom prst="line">
                    <a:avLst/>
                  </a:prstGeom>
                  <a:noFill/>
                  <a:ln w="9525">
                    <a:solidFill>
                      <a:schemeClr val="tx1"/>
                    </a:solidFill>
                    <a:round/>
                  </a:ln>
                </p:spPr>
                <p:txBody>
                  <a:bodyPr/>
                  <a:lstStyle/>
                  <a:p>
                    <a:endParaRPr lang="zh-CN" altLang="en-US"/>
                  </a:p>
                </p:txBody>
              </p:sp>
            </p:grpSp>
            <p:sp>
              <p:nvSpPr>
                <p:cNvPr id="130155" name="Line 32"/>
                <p:cNvSpPr>
                  <a:spLocks noChangeShapeType="1"/>
                </p:cNvSpPr>
                <p:nvPr/>
              </p:nvSpPr>
              <p:spPr bwMode="auto">
                <a:xfrm flipH="1">
                  <a:off x="1056" y="2832"/>
                  <a:ext cx="144" cy="0"/>
                </a:xfrm>
                <a:prstGeom prst="line">
                  <a:avLst/>
                </a:prstGeom>
                <a:noFill/>
                <a:ln w="9525">
                  <a:solidFill>
                    <a:schemeClr val="tx1"/>
                  </a:solidFill>
                  <a:round/>
                </a:ln>
              </p:spPr>
              <p:txBody>
                <a:bodyPr/>
                <a:lstStyle/>
                <a:p>
                  <a:endParaRPr lang="zh-CN" altLang="en-US"/>
                </a:p>
              </p:txBody>
            </p:sp>
            <p:sp>
              <p:nvSpPr>
                <p:cNvPr id="130156" name="Line 33"/>
                <p:cNvSpPr>
                  <a:spLocks noChangeShapeType="1"/>
                </p:cNvSpPr>
                <p:nvPr/>
              </p:nvSpPr>
              <p:spPr bwMode="auto">
                <a:xfrm flipV="1">
                  <a:off x="1056" y="2304"/>
                  <a:ext cx="0" cy="528"/>
                </a:xfrm>
                <a:prstGeom prst="line">
                  <a:avLst/>
                </a:prstGeom>
                <a:noFill/>
                <a:ln w="9525">
                  <a:solidFill>
                    <a:schemeClr val="tx1"/>
                  </a:solidFill>
                  <a:round/>
                </a:ln>
              </p:spPr>
              <p:txBody>
                <a:bodyPr/>
                <a:lstStyle/>
                <a:p>
                  <a:endParaRPr lang="zh-CN" altLang="en-US"/>
                </a:p>
              </p:txBody>
            </p:sp>
            <p:sp>
              <p:nvSpPr>
                <p:cNvPr id="130157" name="Line 34"/>
                <p:cNvSpPr>
                  <a:spLocks noChangeShapeType="1"/>
                </p:cNvSpPr>
                <p:nvPr/>
              </p:nvSpPr>
              <p:spPr bwMode="auto">
                <a:xfrm flipH="1">
                  <a:off x="1056" y="2544"/>
                  <a:ext cx="144" cy="0"/>
                </a:xfrm>
                <a:prstGeom prst="line">
                  <a:avLst/>
                </a:prstGeom>
                <a:noFill/>
                <a:ln w="9525">
                  <a:solidFill>
                    <a:schemeClr val="tx1"/>
                  </a:solidFill>
                  <a:round/>
                </a:ln>
              </p:spPr>
              <p:txBody>
                <a:bodyPr/>
                <a:lstStyle/>
                <a:p>
                  <a:endParaRPr lang="zh-CN" altLang="en-US"/>
                </a:p>
              </p:txBody>
            </p:sp>
            <p:sp>
              <p:nvSpPr>
                <p:cNvPr id="130158" name="Oval 35"/>
                <p:cNvSpPr>
                  <a:spLocks noChangeArrowheads="1"/>
                </p:cNvSpPr>
                <p:nvPr/>
              </p:nvSpPr>
              <p:spPr bwMode="auto">
                <a:xfrm>
                  <a:off x="1035" y="2523"/>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0159" name="Text Box 36"/>
                <p:cNvSpPr txBox="1">
                  <a:spLocks noChangeArrowheads="1"/>
                </p:cNvSpPr>
                <p:nvPr/>
              </p:nvSpPr>
              <p:spPr bwMode="auto">
                <a:xfrm>
                  <a:off x="912" y="2208"/>
                  <a:ext cx="288"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a:t>
                  </a:r>
                </a:p>
              </p:txBody>
            </p:sp>
            <p:sp>
              <p:nvSpPr>
                <p:cNvPr id="130160" name="Text Box 37"/>
                <p:cNvSpPr txBox="1">
                  <a:spLocks noChangeArrowheads="1"/>
                </p:cNvSpPr>
                <p:nvPr/>
              </p:nvSpPr>
              <p:spPr bwMode="auto">
                <a:xfrm>
                  <a:off x="1248" y="2256"/>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FF</a:t>
                  </a:r>
                  <a:r>
                    <a:rPr lang="en-US" altLang="zh-CN" sz="1600" baseline="-25000">
                      <a:solidFill>
                        <a:schemeClr val="hlink"/>
                      </a:solidFill>
                      <a:ea typeface="Gulim" panose="020B0600000101010101" pitchFamily="50" charset="-127"/>
                    </a:rPr>
                    <a:t>1</a:t>
                  </a:r>
                </a:p>
              </p:txBody>
            </p:sp>
          </p:grpSp>
          <p:grpSp>
            <p:nvGrpSpPr>
              <p:cNvPr id="130069" name="Group 38"/>
              <p:cNvGrpSpPr/>
              <p:nvPr/>
            </p:nvGrpSpPr>
            <p:grpSpPr bwMode="auto">
              <a:xfrm>
                <a:off x="2784" y="672"/>
                <a:ext cx="720" cy="720"/>
                <a:chOff x="912" y="2208"/>
                <a:chExt cx="720" cy="720"/>
              </a:xfrm>
            </p:grpSpPr>
            <p:grpSp>
              <p:nvGrpSpPr>
                <p:cNvPr id="130138" name="Group 39"/>
                <p:cNvGrpSpPr/>
                <p:nvPr/>
              </p:nvGrpSpPr>
              <p:grpSpPr bwMode="auto">
                <a:xfrm>
                  <a:off x="1152" y="2448"/>
                  <a:ext cx="480" cy="480"/>
                  <a:chOff x="1152" y="2448"/>
                  <a:chExt cx="480" cy="480"/>
                </a:xfrm>
              </p:grpSpPr>
              <p:sp>
                <p:nvSpPr>
                  <p:cNvPr id="130145" name="Rectangle 40"/>
                  <p:cNvSpPr>
                    <a:spLocks noChangeArrowheads="1"/>
                  </p:cNvSpPr>
                  <p:nvPr/>
                </p:nvSpPr>
                <p:spPr bwMode="auto">
                  <a:xfrm>
                    <a:off x="1200" y="2448"/>
                    <a:ext cx="384" cy="480"/>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0146" name="Text Box 41"/>
                  <p:cNvSpPr txBox="1">
                    <a:spLocks noChangeArrowheads="1"/>
                  </p:cNvSpPr>
                  <p:nvPr/>
                </p:nvSpPr>
                <p:spPr bwMode="auto">
                  <a:xfrm>
                    <a:off x="1392" y="2448"/>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30147" name="Text Box 42"/>
                  <p:cNvSpPr txBox="1">
                    <a:spLocks noChangeArrowheads="1"/>
                  </p:cNvSpPr>
                  <p:nvPr/>
                </p:nvSpPr>
                <p:spPr bwMode="auto">
                  <a:xfrm>
                    <a:off x="1392" y="2736"/>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30148" name="Oval 43"/>
                  <p:cNvSpPr>
                    <a:spLocks noChangeArrowheads="1"/>
                  </p:cNvSpPr>
                  <p:nvPr/>
                </p:nvSpPr>
                <p:spPr bwMode="auto">
                  <a:xfrm>
                    <a:off x="1584" y="2832"/>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0149" name="Oval 44"/>
                  <p:cNvSpPr>
                    <a:spLocks noChangeArrowheads="1"/>
                  </p:cNvSpPr>
                  <p:nvPr/>
                </p:nvSpPr>
                <p:spPr bwMode="auto">
                  <a:xfrm>
                    <a:off x="1152" y="2670"/>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0150" name="AutoShape 45"/>
                  <p:cNvSpPr>
                    <a:spLocks noChangeArrowheads="1"/>
                  </p:cNvSpPr>
                  <p:nvPr/>
                </p:nvSpPr>
                <p:spPr bwMode="auto">
                  <a:xfrm rot="5400000">
                    <a:off x="1200" y="2649"/>
                    <a:ext cx="96" cy="96"/>
                  </a:xfrm>
                  <a:prstGeom prst="triangle">
                    <a:avLst>
                      <a:gd name="adj" fmla="val 50000"/>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0151" name="Text Box 46"/>
                  <p:cNvSpPr txBox="1">
                    <a:spLocks noChangeArrowheads="1"/>
                  </p:cNvSpPr>
                  <p:nvPr/>
                </p:nvSpPr>
                <p:spPr bwMode="auto">
                  <a:xfrm>
                    <a:off x="1200" y="2448"/>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J</a:t>
                    </a:r>
                  </a:p>
                </p:txBody>
              </p:sp>
              <p:sp>
                <p:nvSpPr>
                  <p:cNvPr id="130152" name="Text Box 47"/>
                  <p:cNvSpPr txBox="1">
                    <a:spLocks noChangeArrowheads="1"/>
                  </p:cNvSpPr>
                  <p:nvPr/>
                </p:nvSpPr>
                <p:spPr bwMode="auto">
                  <a:xfrm>
                    <a:off x="1200" y="2736"/>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K</a:t>
                    </a:r>
                  </a:p>
                </p:txBody>
              </p:sp>
              <p:sp>
                <p:nvSpPr>
                  <p:cNvPr id="130153" name="Line 48"/>
                  <p:cNvSpPr>
                    <a:spLocks noChangeShapeType="1"/>
                  </p:cNvSpPr>
                  <p:nvPr/>
                </p:nvSpPr>
                <p:spPr bwMode="auto">
                  <a:xfrm>
                    <a:off x="1467" y="2757"/>
                    <a:ext cx="48" cy="0"/>
                  </a:xfrm>
                  <a:prstGeom prst="line">
                    <a:avLst/>
                  </a:prstGeom>
                  <a:noFill/>
                  <a:ln w="9525">
                    <a:solidFill>
                      <a:schemeClr val="tx1"/>
                    </a:solidFill>
                    <a:round/>
                  </a:ln>
                </p:spPr>
                <p:txBody>
                  <a:bodyPr/>
                  <a:lstStyle/>
                  <a:p>
                    <a:endParaRPr lang="zh-CN" altLang="en-US"/>
                  </a:p>
                </p:txBody>
              </p:sp>
            </p:grpSp>
            <p:sp>
              <p:nvSpPr>
                <p:cNvPr id="130139" name="Line 49"/>
                <p:cNvSpPr>
                  <a:spLocks noChangeShapeType="1"/>
                </p:cNvSpPr>
                <p:nvPr/>
              </p:nvSpPr>
              <p:spPr bwMode="auto">
                <a:xfrm flipH="1">
                  <a:off x="1056" y="2832"/>
                  <a:ext cx="144" cy="0"/>
                </a:xfrm>
                <a:prstGeom prst="line">
                  <a:avLst/>
                </a:prstGeom>
                <a:noFill/>
                <a:ln w="9525">
                  <a:solidFill>
                    <a:schemeClr val="tx1"/>
                  </a:solidFill>
                  <a:round/>
                </a:ln>
              </p:spPr>
              <p:txBody>
                <a:bodyPr/>
                <a:lstStyle/>
                <a:p>
                  <a:endParaRPr lang="zh-CN" altLang="en-US"/>
                </a:p>
              </p:txBody>
            </p:sp>
            <p:sp>
              <p:nvSpPr>
                <p:cNvPr id="130140" name="Line 50"/>
                <p:cNvSpPr>
                  <a:spLocks noChangeShapeType="1"/>
                </p:cNvSpPr>
                <p:nvPr/>
              </p:nvSpPr>
              <p:spPr bwMode="auto">
                <a:xfrm flipV="1">
                  <a:off x="1056" y="2304"/>
                  <a:ext cx="0" cy="528"/>
                </a:xfrm>
                <a:prstGeom prst="line">
                  <a:avLst/>
                </a:prstGeom>
                <a:noFill/>
                <a:ln w="9525">
                  <a:solidFill>
                    <a:schemeClr val="tx1"/>
                  </a:solidFill>
                  <a:round/>
                </a:ln>
              </p:spPr>
              <p:txBody>
                <a:bodyPr/>
                <a:lstStyle/>
                <a:p>
                  <a:endParaRPr lang="zh-CN" altLang="en-US"/>
                </a:p>
              </p:txBody>
            </p:sp>
            <p:sp>
              <p:nvSpPr>
                <p:cNvPr id="130141" name="Line 51"/>
                <p:cNvSpPr>
                  <a:spLocks noChangeShapeType="1"/>
                </p:cNvSpPr>
                <p:nvPr/>
              </p:nvSpPr>
              <p:spPr bwMode="auto">
                <a:xfrm flipH="1">
                  <a:off x="1056" y="2544"/>
                  <a:ext cx="144" cy="0"/>
                </a:xfrm>
                <a:prstGeom prst="line">
                  <a:avLst/>
                </a:prstGeom>
                <a:noFill/>
                <a:ln w="9525">
                  <a:solidFill>
                    <a:schemeClr val="tx1"/>
                  </a:solidFill>
                  <a:round/>
                </a:ln>
              </p:spPr>
              <p:txBody>
                <a:bodyPr/>
                <a:lstStyle/>
                <a:p>
                  <a:endParaRPr lang="zh-CN" altLang="en-US"/>
                </a:p>
              </p:txBody>
            </p:sp>
            <p:sp>
              <p:nvSpPr>
                <p:cNvPr id="130142" name="Oval 52"/>
                <p:cNvSpPr>
                  <a:spLocks noChangeArrowheads="1"/>
                </p:cNvSpPr>
                <p:nvPr/>
              </p:nvSpPr>
              <p:spPr bwMode="auto">
                <a:xfrm>
                  <a:off x="1035" y="2523"/>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0143" name="Text Box 53"/>
                <p:cNvSpPr txBox="1">
                  <a:spLocks noChangeArrowheads="1"/>
                </p:cNvSpPr>
                <p:nvPr/>
              </p:nvSpPr>
              <p:spPr bwMode="auto">
                <a:xfrm>
                  <a:off x="912" y="2208"/>
                  <a:ext cx="288"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a:t>
                  </a:r>
                </a:p>
              </p:txBody>
            </p:sp>
            <p:sp>
              <p:nvSpPr>
                <p:cNvPr id="130144" name="Text Box 54"/>
                <p:cNvSpPr txBox="1">
                  <a:spLocks noChangeArrowheads="1"/>
                </p:cNvSpPr>
                <p:nvPr/>
              </p:nvSpPr>
              <p:spPr bwMode="auto">
                <a:xfrm>
                  <a:off x="1248" y="2256"/>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FF</a:t>
                  </a:r>
                  <a:r>
                    <a:rPr lang="en-US" altLang="zh-CN" sz="1600" baseline="-25000">
                      <a:solidFill>
                        <a:schemeClr val="hlink"/>
                      </a:solidFill>
                      <a:ea typeface="Gulim" panose="020B0600000101010101" pitchFamily="50" charset="-127"/>
                    </a:rPr>
                    <a:t>2</a:t>
                  </a:r>
                </a:p>
              </p:txBody>
            </p:sp>
          </p:grpSp>
          <p:grpSp>
            <p:nvGrpSpPr>
              <p:cNvPr id="130070" name="Group 55"/>
              <p:cNvGrpSpPr/>
              <p:nvPr/>
            </p:nvGrpSpPr>
            <p:grpSpPr bwMode="auto">
              <a:xfrm>
                <a:off x="3552" y="672"/>
                <a:ext cx="720" cy="720"/>
                <a:chOff x="912" y="2208"/>
                <a:chExt cx="720" cy="720"/>
              </a:xfrm>
            </p:grpSpPr>
            <p:grpSp>
              <p:nvGrpSpPr>
                <p:cNvPr id="130122" name="Group 56"/>
                <p:cNvGrpSpPr/>
                <p:nvPr/>
              </p:nvGrpSpPr>
              <p:grpSpPr bwMode="auto">
                <a:xfrm>
                  <a:off x="1152" y="2448"/>
                  <a:ext cx="480" cy="480"/>
                  <a:chOff x="1152" y="2448"/>
                  <a:chExt cx="480" cy="480"/>
                </a:xfrm>
              </p:grpSpPr>
              <p:sp>
                <p:nvSpPr>
                  <p:cNvPr id="130129" name="Rectangle 57"/>
                  <p:cNvSpPr>
                    <a:spLocks noChangeArrowheads="1"/>
                  </p:cNvSpPr>
                  <p:nvPr/>
                </p:nvSpPr>
                <p:spPr bwMode="auto">
                  <a:xfrm>
                    <a:off x="1200" y="2448"/>
                    <a:ext cx="384" cy="480"/>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0130" name="Text Box 58"/>
                  <p:cNvSpPr txBox="1">
                    <a:spLocks noChangeArrowheads="1"/>
                  </p:cNvSpPr>
                  <p:nvPr/>
                </p:nvSpPr>
                <p:spPr bwMode="auto">
                  <a:xfrm>
                    <a:off x="1392" y="2448"/>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30131" name="Text Box 59"/>
                  <p:cNvSpPr txBox="1">
                    <a:spLocks noChangeArrowheads="1"/>
                  </p:cNvSpPr>
                  <p:nvPr/>
                </p:nvSpPr>
                <p:spPr bwMode="auto">
                  <a:xfrm>
                    <a:off x="1392" y="2736"/>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30132" name="Oval 60"/>
                  <p:cNvSpPr>
                    <a:spLocks noChangeArrowheads="1"/>
                  </p:cNvSpPr>
                  <p:nvPr/>
                </p:nvSpPr>
                <p:spPr bwMode="auto">
                  <a:xfrm>
                    <a:off x="1584" y="2832"/>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0133" name="Oval 61"/>
                  <p:cNvSpPr>
                    <a:spLocks noChangeArrowheads="1"/>
                  </p:cNvSpPr>
                  <p:nvPr/>
                </p:nvSpPr>
                <p:spPr bwMode="auto">
                  <a:xfrm>
                    <a:off x="1152" y="2670"/>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0134" name="AutoShape 62"/>
                  <p:cNvSpPr>
                    <a:spLocks noChangeArrowheads="1"/>
                  </p:cNvSpPr>
                  <p:nvPr/>
                </p:nvSpPr>
                <p:spPr bwMode="auto">
                  <a:xfrm rot="5400000">
                    <a:off x="1200" y="2649"/>
                    <a:ext cx="96" cy="96"/>
                  </a:xfrm>
                  <a:prstGeom prst="triangle">
                    <a:avLst>
                      <a:gd name="adj" fmla="val 50000"/>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0135" name="Text Box 63"/>
                  <p:cNvSpPr txBox="1">
                    <a:spLocks noChangeArrowheads="1"/>
                  </p:cNvSpPr>
                  <p:nvPr/>
                </p:nvSpPr>
                <p:spPr bwMode="auto">
                  <a:xfrm>
                    <a:off x="1200" y="2448"/>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J</a:t>
                    </a:r>
                  </a:p>
                </p:txBody>
              </p:sp>
              <p:sp>
                <p:nvSpPr>
                  <p:cNvPr id="130136" name="Text Box 64"/>
                  <p:cNvSpPr txBox="1">
                    <a:spLocks noChangeArrowheads="1"/>
                  </p:cNvSpPr>
                  <p:nvPr/>
                </p:nvSpPr>
                <p:spPr bwMode="auto">
                  <a:xfrm>
                    <a:off x="1200" y="2736"/>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K</a:t>
                    </a:r>
                  </a:p>
                </p:txBody>
              </p:sp>
              <p:sp>
                <p:nvSpPr>
                  <p:cNvPr id="130137" name="Line 65"/>
                  <p:cNvSpPr>
                    <a:spLocks noChangeShapeType="1"/>
                  </p:cNvSpPr>
                  <p:nvPr/>
                </p:nvSpPr>
                <p:spPr bwMode="auto">
                  <a:xfrm>
                    <a:off x="1467" y="2757"/>
                    <a:ext cx="48" cy="0"/>
                  </a:xfrm>
                  <a:prstGeom prst="line">
                    <a:avLst/>
                  </a:prstGeom>
                  <a:noFill/>
                  <a:ln w="9525">
                    <a:solidFill>
                      <a:schemeClr val="tx1"/>
                    </a:solidFill>
                    <a:round/>
                  </a:ln>
                </p:spPr>
                <p:txBody>
                  <a:bodyPr/>
                  <a:lstStyle/>
                  <a:p>
                    <a:endParaRPr lang="zh-CN" altLang="en-US"/>
                  </a:p>
                </p:txBody>
              </p:sp>
            </p:grpSp>
            <p:sp>
              <p:nvSpPr>
                <p:cNvPr id="130123" name="Line 66"/>
                <p:cNvSpPr>
                  <a:spLocks noChangeShapeType="1"/>
                </p:cNvSpPr>
                <p:nvPr/>
              </p:nvSpPr>
              <p:spPr bwMode="auto">
                <a:xfrm flipH="1">
                  <a:off x="1056" y="2832"/>
                  <a:ext cx="144" cy="0"/>
                </a:xfrm>
                <a:prstGeom prst="line">
                  <a:avLst/>
                </a:prstGeom>
                <a:noFill/>
                <a:ln w="9525">
                  <a:solidFill>
                    <a:schemeClr val="tx1"/>
                  </a:solidFill>
                  <a:round/>
                </a:ln>
              </p:spPr>
              <p:txBody>
                <a:bodyPr/>
                <a:lstStyle/>
                <a:p>
                  <a:endParaRPr lang="zh-CN" altLang="en-US"/>
                </a:p>
              </p:txBody>
            </p:sp>
            <p:sp>
              <p:nvSpPr>
                <p:cNvPr id="130124" name="Line 67"/>
                <p:cNvSpPr>
                  <a:spLocks noChangeShapeType="1"/>
                </p:cNvSpPr>
                <p:nvPr/>
              </p:nvSpPr>
              <p:spPr bwMode="auto">
                <a:xfrm flipV="1">
                  <a:off x="1056" y="2304"/>
                  <a:ext cx="0" cy="528"/>
                </a:xfrm>
                <a:prstGeom prst="line">
                  <a:avLst/>
                </a:prstGeom>
                <a:noFill/>
                <a:ln w="9525">
                  <a:solidFill>
                    <a:schemeClr val="tx1"/>
                  </a:solidFill>
                  <a:round/>
                </a:ln>
              </p:spPr>
              <p:txBody>
                <a:bodyPr/>
                <a:lstStyle/>
                <a:p>
                  <a:endParaRPr lang="zh-CN" altLang="en-US"/>
                </a:p>
              </p:txBody>
            </p:sp>
            <p:sp>
              <p:nvSpPr>
                <p:cNvPr id="130125" name="Line 68"/>
                <p:cNvSpPr>
                  <a:spLocks noChangeShapeType="1"/>
                </p:cNvSpPr>
                <p:nvPr/>
              </p:nvSpPr>
              <p:spPr bwMode="auto">
                <a:xfrm flipH="1">
                  <a:off x="1056" y="2544"/>
                  <a:ext cx="144" cy="0"/>
                </a:xfrm>
                <a:prstGeom prst="line">
                  <a:avLst/>
                </a:prstGeom>
                <a:noFill/>
                <a:ln w="9525">
                  <a:solidFill>
                    <a:schemeClr val="tx1"/>
                  </a:solidFill>
                  <a:round/>
                </a:ln>
              </p:spPr>
              <p:txBody>
                <a:bodyPr/>
                <a:lstStyle/>
                <a:p>
                  <a:endParaRPr lang="zh-CN" altLang="en-US"/>
                </a:p>
              </p:txBody>
            </p:sp>
            <p:sp>
              <p:nvSpPr>
                <p:cNvPr id="130126" name="Oval 69"/>
                <p:cNvSpPr>
                  <a:spLocks noChangeArrowheads="1"/>
                </p:cNvSpPr>
                <p:nvPr/>
              </p:nvSpPr>
              <p:spPr bwMode="auto">
                <a:xfrm>
                  <a:off x="1035" y="2523"/>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0127" name="Text Box 70"/>
                <p:cNvSpPr txBox="1">
                  <a:spLocks noChangeArrowheads="1"/>
                </p:cNvSpPr>
                <p:nvPr/>
              </p:nvSpPr>
              <p:spPr bwMode="auto">
                <a:xfrm>
                  <a:off x="912" y="2208"/>
                  <a:ext cx="288"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a:t>
                  </a:r>
                </a:p>
              </p:txBody>
            </p:sp>
            <p:sp>
              <p:nvSpPr>
                <p:cNvPr id="130128" name="Text Box 71"/>
                <p:cNvSpPr txBox="1">
                  <a:spLocks noChangeArrowheads="1"/>
                </p:cNvSpPr>
                <p:nvPr/>
              </p:nvSpPr>
              <p:spPr bwMode="auto">
                <a:xfrm>
                  <a:off x="1248" y="2256"/>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FF</a:t>
                  </a:r>
                  <a:r>
                    <a:rPr lang="en-US" altLang="zh-CN" sz="1600" baseline="-25000">
                      <a:solidFill>
                        <a:schemeClr val="hlink"/>
                      </a:solidFill>
                      <a:ea typeface="Gulim" panose="020B0600000101010101" pitchFamily="50" charset="-127"/>
                    </a:rPr>
                    <a:t>3</a:t>
                  </a:r>
                </a:p>
              </p:txBody>
            </p:sp>
          </p:grpSp>
          <p:grpSp>
            <p:nvGrpSpPr>
              <p:cNvPr id="130071" name="Group 72"/>
              <p:cNvGrpSpPr/>
              <p:nvPr/>
            </p:nvGrpSpPr>
            <p:grpSpPr bwMode="auto">
              <a:xfrm>
                <a:off x="3456" y="1008"/>
                <a:ext cx="336" cy="144"/>
                <a:chOff x="3168" y="2544"/>
                <a:chExt cx="336" cy="144"/>
              </a:xfrm>
            </p:grpSpPr>
            <p:sp>
              <p:nvSpPr>
                <p:cNvPr id="130119" name="Line 73"/>
                <p:cNvSpPr>
                  <a:spLocks noChangeShapeType="1"/>
                </p:cNvSpPr>
                <p:nvPr/>
              </p:nvSpPr>
              <p:spPr bwMode="auto">
                <a:xfrm>
                  <a:off x="3168" y="2544"/>
                  <a:ext cx="96" cy="0"/>
                </a:xfrm>
                <a:prstGeom prst="line">
                  <a:avLst/>
                </a:prstGeom>
                <a:noFill/>
                <a:ln w="9525">
                  <a:solidFill>
                    <a:schemeClr val="tx1"/>
                  </a:solidFill>
                  <a:round/>
                </a:ln>
              </p:spPr>
              <p:txBody>
                <a:bodyPr/>
                <a:lstStyle/>
                <a:p>
                  <a:endParaRPr lang="zh-CN" altLang="en-US"/>
                </a:p>
              </p:txBody>
            </p:sp>
            <p:sp>
              <p:nvSpPr>
                <p:cNvPr id="130120" name="Line 74"/>
                <p:cNvSpPr>
                  <a:spLocks noChangeShapeType="1"/>
                </p:cNvSpPr>
                <p:nvPr/>
              </p:nvSpPr>
              <p:spPr bwMode="auto">
                <a:xfrm>
                  <a:off x="3264" y="2544"/>
                  <a:ext cx="0" cy="144"/>
                </a:xfrm>
                <a:prstGeom prst="line">
                  <a:avLst/>
                </a:prstGeom>
                <a:noFill/>
                <a:ln w="9525">
                  <a:solidFill>
                    <a:schemeClr val="tx1"/>
                  </a:solidFill>
                  <a:round/>
                </a:ln>
              </p:spPr>
              <p:txBody>
                <a:bodyPr/>
                <a:lstStyle/>
                <a:p>
                  <a:endParaRPr lang="zh-CN" altLang="en-US"/>
                </a:p>
              </p:txBody>
            </p:sp>
            <p:sp>
              <p:nvSpPr>
                <p:cNvPr id="130121" name="Line 75"/>
                <p:cNvSpPr>
                  <a:spLocks noChangeShapeType="1"/>
                </p:cNvSpPr>
                <p:nvPr/>
              </p:nvSpPr>
              <p:spPr bwMode="auto">
                <a:xfrm>
                  <a:off x="3264" y="2688"/>
                  <a:ext cx="240" cy="0"/>
                </a:xfrm>
                <a:prstGeom prst="line">
                  <a:avLst/>
                </a:prstGeom>
                <a:noFill/>
                <a:ln w="9525">
                  <a:solidFill>
                    <a:schemeClr val="tx1"/>
                  </a:solidFill>
                  <a:round/>
                </a:ln>
              </p:spPr>
              <p:txBody>
                <a:bodyPr/>
                <a:lstStyle/>
                <a:p>
                  <a:endParaRPr lang="zh-CN" altLang="en-US"/>
                </a:p>
              </p:txBody>
            </p:sp>
          </p:grpSp>
          <p:grpSp>
            <p:nvGrpSpPr>
              <p:cNvPr id="130072" name="Group 76"/>
              <p:cNvGrpSpPr/>
              <p:nvPr/>
            </p:nvGrpSpPr>
            <p:grpSpPr bwMode="auto">
              <a:xfrm>
                <a:off x="2688" y="1008"/>
                <a:ext cx="336" cy="144"/>
                <a:chOff x="3168" y="2544"/>
                <a:chExt cx="336" cy="144"/>
              </a:xfrm>
            </p:grpSpPr>
            <p:sp>
              <p:nvSpPr>
                <p:cNvPr id="130116" name="Line 77"/>
                <p:cNvSpPr>
                  <a:spLocks noChangeShapeType="1"/>
                </p:cNvSpPr>
                <p:nvPr/>
              </p:nvSpPr>
              <p:spPr bwMode="auto">
                <a:xfrm>
                  <a:off x="3168" y="2544"/>
                  <a:ext cx="96" cy="0"/>
                </a:xfrm>
                <a:prstGeom prst="line">
                  <a:avLst/>
                </a:prstGeom>
                <a:noFill/>
                <a:ln w="9525">
                  <a:solidFill>
                    <a:schemeClr val="tx1"/>
                  </a:solidFill>
                  <a:round/>
                </a:ln>
              </p:spPr>
              <p:txBody>
                <a:bodyPr/>
                <a:lstStyle/>
                <a:p>
                  <a:endParaRPr lang="zh-CN" altLang="en-US"/>
                </a:p>
              </p:txBody>
            </p:sp>
            <p:sp>
              <p:nvSpPr>
                <p:cNvPr id="130117" name="Line 78"/>
                <p:cNvSpPr>
                  <a:spLocks noChangeShapeType="1"/>
                </p:cNvSpPr>
                <p:nvPr/>
              </p:nvSpPr>
              <p:spPr bwMode="auto">
                <a:xfrm>
                  <a:off x="3264" y="2544"/>
                  <a:ext cx="0" cy="144"/>
                </a:xfrm>
                <a:prstGeom prst="line">
                  <a:avLst/>
                </a:prstGeom>
                <a:noFill/>
                <a:ln w="9525">
                  <a:solidFill>
                    <a:schemeClr val="tx1"/>
                  </a:solidFill>
                  <a:round/>
                </a:ln>
              </p:spPr>
              <p:txBody>
                <a:bodyPr/>
                <a:lstStyle/>
                <a:p>
                  <a:endParaRPr lang="zh-CN" altLang="en-US"/>
                </a:p>
              </p:txBody>
            </p:sp>
            <p:sp>
              <p:nvSpPr>
                <p:cNvPr id="130118" name="Line 79"/>
                <p:cNvSpPr>
                  <a:spLocks noChangeShapeType="1"/>
                </p:cNvSpPr>
                <p:nvPr/>
              </p:nvSpPr>
              <p:spPr bwMode="auto">
                <a:xfrm>
                  <a:off x="3264" y="2688"/>
                  <a:ext cx="240" cy="0"/>
                </a:xfrm>
                <a:prstGeom prst="line">
                  <a:avLst/>
                </a:prstGeom>
                <a:noFill/>
                <a:ln w="9525">
                  <a:solidFill>
                    <a:schemeClr val="tx1"/>
                  </a:solidFill>
                  <a:round/>
                </a:ln>
              </p:spPr>
              <p:txBody>
                <a:bodyPr/>
                <a:lstStyle/>
                <a:p>
                  <a:endParaRPr lang="zh-CN" altLang="en-US"/>
                </a:p>
              </p:txBody>
            </p:sp>
          </p:grpSp>
          <p:grpSp>
            <p:nvGrpSpPr>
              <p:cNvPr id="130073" name="Group 80"/>
              <p:cNvGrpSpPr/>
              <p:nvPr/>
            </p:nvGrpSpPr>
            <p:grpSpPr bwMode="auto">
              <a:xfrm>
                <a:off x="1920" y="1008"/>
                <a:ext cx="336" cy="144"/>
                <a:chOff x="3168" y="2544"/>
                <a:chExt cx="336" cy="144"/>
              </a:xfrm>
            </p:grpSpPr>
            <p:sp>
              <p:nvSpPr>
                <p:cNvPr id="130113" name="Line 81"/>
                <p:cNvSpPr>
                  <a:spLocks noChangeShapeType="1"/>
                </p:cNvSpPr>
                <p:nvPr/>
              </p:nvSpPr>
              <p:spPr bwMode="auto">
                <a:xfrm>
                  <a:off x="3168" y="2544"/>
                  <a:ext cx="96" cy="0"/>
                </a:xfrm>
                <a:prstGeom prst="line">
                  <a:avLst/>
                </a:prstGeom>
                <a:noFill/>
                <a:ln w="9525">
                  <a:solidFill>
                    <a:schemeClr val="tx1"/>
                  </a:solidFill>
                  <a:round/>
                </a:ln>
              </p:spPr>
              <p:txBody>
                <a:bodyPr/>
                <a:lstStyle/>
                <a:p>
                  <a:endParaRPr lang="zh-CN" altLang="en-US"/>
                </a:p>
              </p:txBody>
            </p:sp>
            <p:sp>
              <p:nvSpPr>
                <p:cNvPr id="130114" name="Line 82"/>
                <p:cNvSpPr>
                  <a:spLocks noChangeShapeType="1"/>
                </p:cNvSpPr>
                <p:nvPr/>
              </p:nvSpPr>
              <p:spPr bwMode="auto">
                <a:xfrm>
                  <a:off x="3264" y="2544"/>
                  <a:ext cx="0" cy="144"/>
                </a:xfrm>
                <a:prstGeom prst="line">
                  <a:avLst/>
                </a:prstGeom>
                <a:noFill/>
                <a:ln w="9525">
                  <a:solidFill>
                    <a:schemeClr val="tx1"/>
                  </a:solidFill>
                  <a:round/>
                </a:ln>
              </p:spPr>
              <p:txBody>
                <a:bodyPr/>
                <a:lstStyle/>
                <a:p>
                  <a:endParaRPr lang="zh-CN" altLang="en-US"/>
                </a:p>
              </p:txBody>
            </p:sp>
            <p:sp>
              <p:nvSpPr>
                <p:cNvPr id="130115" name="Line 83"/>
                <p:cNvSpPr>
                  <a:spLocks noChangeShapeType="1"/>
                </p:cNvSpPr>
                <p:nvPr/>
              </p:nvSpPr>
              <p:spPr bwMode="auto">
                <a:xfrm>
                  <a:off x="3264" y="2688"/>
                  <a:ext cx="240" cy="0"/>
                </a:xfrm>
                <a:prstGeom prst="line">
                  <a:avLst/>
                </a:prstGeom>
                <a:noFill/>
                <a:ln w="9525">
                  <a:solidFill>
                    <a:schemeClr val="tx1"/>
                  </a:solidFill>
                  <a:round/>
                </a:ln>
              </p:spPr>
              <p:txBody>
                <a:bodyPr/>
                <a:lstStyle/>
                <a:p>
                  <a:endParaRPr lang="zh-CN" altLang="en-US"/>
                </a:p>
              </p:txBody>
            </p:sp>
          </p:grpSp>
          <p:sp>
            <p:nvSpPr>
              <p:cNvPr id="130074" name="Line 84"/>
              <p:cNvSpPr>
                <a:spLocks noChangeShapeType="1"/>
              </p:cNvSpPr>
              <p:nvPr/>
            </p:nvSpPr>
            <p:spPr bwMode="auto">
              <a:xfrm>
                <a:off x="1056" y="1152"/>
                <a:ext cx="432" cy="0"/>
              </a:xfrm>
              <a:prstGeom prst="line">
                <a:avLst/>
              </a:prstGeom>
              <a:noFill/>
              <a:ln w="9525">
                <a:solidFill>
                  <a:schemeClr val="tx1"/>
                </a:solidFill>
                <a:round/>
              </a:ln>
            </p:spPr>
            <p:txBody>
              <a:bodyPr/>
              <a:lstStyle/>
              <a:p>
                <a:endParaRPr lang="zh-CN" altLang="en-US"/>
              </a:p>
            </p:txBody>
          </p:sp>
          <p:sp>
            <p:nvSpPr>
              <p:cNvPr id="130075" name="Text Box 85"/>
              <p:cNvSpPr txBox="1">
                <a:spLocks noChangeArrowheads="1"/>
              </p:cNvSpPr>
              <p:nvPr/>
            </p:nvSpPr>
            <p:spPr bwMode="auto">
              <a:xfrm>
                <a:off x="1008" y="940"/>
                <a:ext cx="288"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sp>
            <p:nvSpPr>
              <p:cNvPr id="130076" name="Line 86"/>
              <p:cNvSpPr>
                <a:spLocks noChangeShapeType="1"/>
              </p:cNvSpPr>
              <p:nvPr/>
            </p:nvSpPr>
            <p:spPr bwMode="auto">
              <a:xfrm>
                <a:off x="4224" y="1008"/>
                <a:ext cx="96" cy="0"/>
              </a:xfrm>
              <a:prstGeom prst="line">
                <a:avLst/>
              </a:prstGeom>
              <a:noFill/>
              <a:ln w="9525">
                <a:solidFill>
                  <a:schemeClr val="tx1"/>
                </a:solidFill>
                <a:round/>
              </a:ln>
            </p:spPr>
            <p:txBody>
              <a:bodyPr/>
              <a:lstStyle/>
              <a:p>
                <a:endParaRPr lang="zh-CN" altLang="en-US"/>
              </a:p>
            </p:txBody>
          </p:sp>
          <p:sp>
            <p:nvSpPr>
              <p:cNvPr id="130077" name="Line 88"/>
              <p:cNvSpPr>
                <a:spLocks noChangeShapeType="1"/>
              </p:cNvSpPr>
              <p:nvPr/>
            </p:nvSpPr>
            <p:spPr bwMode="auto">
              <a:xfrm flipV="1">
                <a:off x="4320" y="768"/>
                <a:ext cx="0" cy="240"/>
              </a:xfrm>
              <a:prstGeom prst="line">
                <a:avLst/>
              </a:prstGeom>
              <a:noFill/>
              <a:ln w="9525">
                <a:solidFill>
                  <a:schemeClr val="tx1"/>
                </a:solidFill>
                <a:round/>
              </a:ln>
            </p:spPr>
            <p:txBody>
              <a:bodyPr/>
              <a:lstStyle/>
              <a:p>
                <a:endParaRPr lang="zh-CN" altLang="en-US"/>
              </a:p>
            </p:txBody>
          </p:sp>
          <p:sp>
            <p:nvSpPr>
              <p:cNvPr id="130078" name="Text Box 89"/>
              <p:cNvSpPr txBox="1">
                <a:spLocks noChangeArrowheads="1"/>
              </p:cNvSpPr>
              <p:nvPr/>
            </p:nvSpPr>
            <p:spPr bwMode="auto">
              <a:xfrm>
                <a:off x="4080" y="528"/>
                <a:ext cx="288"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3</a:t>
                </a:r>
                <a:endParaRPr lang="en-US" altLang="zh-CN" sz="1600">
                  <a:solidFill>
                    <a:schemeClr val="hlink"/>
                  </a:solidFill>
                  <a:ea typeface="Gulim" panose="020B0600000101010101" pitchFamily="50" charset="-127"/>
                </a:endParaRPr>
              </a:p>
            </p:txBody>
          </p:sp>
          <p:sp>
            <p:nvSpPr>
              <p:cNvPr id="130079" name="Line 91"/>
              <p:cNvSpPr>
                <a:spLocks noChangeShapeType="1"/>
              </p:cNvSpPr>
              <p:nvPr/>
            </p:nvSpPr>
            <p:spPr bwMode="auto">
              <a:xfrm flipV="1">
                <a:off x="3552" y="768"/>
                <a:ext cx="0" cy="240"/>
              </a:xfrm>
              <a:prstGeom prst="line">
                <a:avLst/>
              </a:prstGeom>
              <a:noFill/>
              <a:ln w="9525">
                <a:solidFill>
                  <a:schemeClr val="tx1"/>
                </a:solidFill>
                <a:round/>
                <a:tailEnd type="triangle" w="med" len="med"/>
              </a:ln>
            </p:spPr>
            <p:txBody>
              <a:bodyPr/>
              <a:lstStyle/>
              <a:p>
                <a:endParaRPr lang="zh-CN" altLang="en-US"/>
              </a:p>
            </p:txBody>
          </p:sp>
          <p:sp>
            <p:nvSpPr>
              <p:cNvPr id="130080" name="Text Box 92"/>
              <p:cNvSpPr txBox="1">
                <a:spLocks noChangeArrowheads="1"/>
              </p:cNvSpPr>
              <p:nvPr/>
            </p:nvSpPr>
            <p:spPr bwMode="auto">
              <a:xfrm>
                <a:off x="3312" y="528"/>
                <a:ext cx="288"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2</a:t>
                </a:r>
                <a:endParaRPr lang="en-US" altLang="zh-CN" sz="1600">
                  <a:solidFill>
                    <a:schemeClr val="hlink"/>
                  </a:solidFill>
                  <a:ea typeface="Gulim" panose="020B0600000101010101" pitchFamily="50" charset="-127"/>
                </a:endParaRPr>
              </a:p>
            </p:txBody>
          </p:sp>
          <p:sp>
            <p:nvSpPr>
              <p:cNvPr id="130081" name="Line 94"/>
              <p:cNvSpPr>
                <a:spLocks noChangeShapeType="1"/>
              </p:cNvSpPr>
              <p:nvPr/>
            </p:nvSpPr>
            <p:spPr bwMode="auto">
              <a:xfrm flipV="1">
                <a:off x="2784" y="768"/>
                <a:ext cx="0" cy="240"/>
              </a:xfrm>
              <a:prstGeom prst="line">
                <a:avLst/>
              </a:prstGeom>
              <a:noFill/>
              <a:ln w="9525">
                <a:solidFill>
                  <a:schemeClr val="tx1"/>
                </a:solidFill>
                <a:round/>
              </a:ln>
            </p:spPr>
            <p:txBody>
              <a:bodyPr/>
              <a:lstStyle/>
              <a:p>
                <a:endParaRPr lang="zh-CN" altLang="en-US"/>
              </a:p>
            </p:txBody>
          </p:sp>
          <p:sp>
            <p:nvSpPr>
              <p:cNvPr id="130082" name="Text Box 95"/>
              <p:cNvSpPr txBox="1">
                <a:spLocks noChangeArrowheads="1"/>
              </p:cNvSpPr>
              <p:nvPr/>
            </p:nvSpPr>
            <p:spPr bwMode="auto">
              <a:xfrm>
                <a:off x="2544" y="528"/>
                <a:ext cx="288"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1</a:t>
                </a:r>
                <a:endParaRPr lang="en-US" altLang="zh-CN" sz="1600">
                  <a:solidFill>
                    <a:schemeClr val="hlink"/>
                  </a:solidFill>
                  <a:ea typeface="Gulim" panose="020B0600000101010101" pitchFamily="50" charset="-127"/>
                </a:endParaRPr>
              </a:p>
            </p:txBody>
          </p:sp>
          <p:sp>
            <p:nvSpPr>
              <p:cNvPr id="130083" name="Line 97"/>
              <p:cNvSpPr>
                <a:spLocks noChangeShapeType="1"/>
              </p:cNvSpPr>
              <p:nvPr/>
            </p:nvSpPr>
            <p:spPr bwMode="auto">
              <a:xfrm flipV="1">
                <a:off x="2016" y="768"/>
                <a:ext cx="0" cy="240"/>
              </a:xfrm>
              <a:prstGeom prst="line">
                <a:avLst/>
              </a:prstGeom>
              <a:noFill/>
              <a:ln w="9525">
                <a:solidFill>
                  <a:schemeClr val="tx1"/>
                </a:solidFill>
                <a:round/>
                <a:tailEnd type="triangle" w="med" len="med"/>
              </a:ln>
            </p:spPr>
            <p:txBody>
              <a:bodyPr/>
              <a:lstStyle/>
              <a:p>
                <a:endParaRPr lang="zh-CN" altLang="en-US"/>
              </a:p>
            </p:txBody>
          </p:sp>
          <p:sp>
            <p:nvSpPr>
              <p:cNvPr id="130084" name="Text Box 98"/>
              <p:cNvSpPr txBox="1">
                <a:spLocks noChangeArrowheads="1"/>
              </p:cNvSpPr>
              <p:nvPr/>
            </p:nvSpPr>
            <p:spPr bwMode="auto">
              <a:xfrm>
                <a:off x="1776" y="528"/>
                <a:ext cx="288"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0</a:t>
                </a:r>
                <a:endParaRPr lang="en-US" altLang="zh-CN" sz="1600">
                  <a:solidFill>
                    <a:schemeClr val="hlink"/>
                  </a:solidFill>
                  <a:ea typeface="Gulim" panose="020B0600000101010101" pitchFamily="50" charset="-127"/>
                </a:endParaRPr>
              </a:p>
            </p:txBody>
          </p:sp>
          <p:sp>
            <p:nvSpPr>
              <p:cNvPr id="130085" name="Oval 99"/>
              <p:cNvSpPr>
                <a:spLocks noChangeArrowheads="1"/>
              </p:cNvSpPr>
              <p:nvPr/>
            </p:nvSpPr>
            <p:spPr bwMode="auto">
              <a:xfrm>
                <a:off x="1986" y="981"/>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0086" name="Oval 100"/>
              <p:cNvSpPr>
                <a:spLocks noChangeArrowheads="1"/>
              </p:cNvSpPr>
              <p:nvPr/>
            </p:nvSpPr>
            <p:spPr bwMode="auto">
              <a:xfrm>
                <a:off x="2757" y="981"/>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0087" name="Oval 101"/>
              <p:cNvSpPr>
                <a:spLocks noChangeArrowheads="1"/>
              </p:cNvSpPr>
              <p:nvPr/>
            </p:nvSpPr>
            <p:spPr bwMode="auto">
              <a:xfrm>
                <a:off x="3525" y="978"/>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0088" name="Oval 102"/>
              <p:cNvSpPr>
                <a:spLocks noChangeArrowheads="1"/>
              </p:cNvSpPr>
              <p:nvPr/>
            </p:nvSpPr>
            <p:spPr bwMode="auto">
              <a:xfrm>
                <a:off x="1710" y="1392"/>
                <a:ext cx="48" cy="48"/>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0089" name="Oval 103"/>
              <p:cNvSpPr>
                <a:spLocks noChangeArrowheads="1"/>
              </p:cNvSpPr>
              <p:nvPr/>
            </p:nvSpPr>
            <p:spPr bwMode="auto">
              <a:xfrm>
                <a:off x="2478" y="1392"/>
                <a:ext cx="48" cy="48"/>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0090" name="Oval 104"/>
              <p:cNvSpPr>
                <a:spLocks noChangeArrowheads="1"/>
              </p:cNvSpPr>
              <p:nvPr/>
            </p:nvSpPr>
            <p:spPr bwMode="auto">
              <a:xfrm>
                <a:off x="3237" y="1392"/>
                <a:ext cx="48" cy="48"/>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0091" name="Oval 105"/>
              <p:cNvSpPr>
                <a:spLocks noChangeArrowheads="1"/>
              </p:cNvSpPr>
              <p:nvPr/>
            </p:nvSpPr>
            <p:spPr bwMode="auto">
              <a:xfrm>
                <a:off x="4005" y="1392"/>
                <a:ext cx="48" cy="48"/>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nvGrpSpPr>
              <p:cNvPr id="130092" name="Group 108"/>
              <p:cNvGrpSpPr/>
              <p:nvPr/>
            </p:nvGrpSpPr>
            <p:grpSpPr bwMode="auto">
              <a:xfrm>
                <a:off x="1488" y="1420"/>
                <a:ext cx="336" cy="198"/>
                <a:chOff x="1296" y="1584"/>
                <a:chExt cx="336" cy="198"/>
              </a:xfrm>
            </p:grpSpPr>
            <p:sp>
              <p:nvSpPr>
                <p:cNvPr id="130111" name="Text Box 106"/>
                <p:cNvSpPr txBox="1">
                  <a:spLocks noChangeArrowheads="1"/>
                </p:cNvSpPr>
                <p:nvPr/>
              </p:nvSpPr>
              <p:spPr bwMode="auto">
                <a:xfrm>
                  <a:off x="1296" y="1584"/>
                  <a:ext cx="336"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R</a:t>
                  </a:r>
                  <a:r>
                    <a:rPr lang="en-US" altLang="zh-CN" sz="1600" baseline="-25000">
                      <a:solidFill>
                        <a:schemeClr val="hlink"/>
                      </a:solidFill>
                      <a:ea typeface="Gulim" panose="020B0600000101010101" pitchFamily="50" charset="-127"/>
                    </a:rPr>
                    <a:t>D</a:t>
                  </a:r>
                  <a:endParaRPr lang="en-US" altLang="zh-CN" sz="1600">
                    <a:solidFill>
                      <a:schemeClr val="hlink"/>
                    </a:solidFill>
                    <a:ea typeface="Gulim" panose="020B0600000101010101" pitchFamily="50" charset="-127"/>
                  </a:endParaRPr>
                </a:p>
              </p:txBody>
            </p:sp>
            <p:sp>
              <p:nvSpPr>
                <p:cNvPr id="130112" name="Line 107"/>
                <p:cNvSpPr>
                  <a:spLocks noChangeShapeType="1"/>
                </p:cNvSpPr>
                <p:nvPr/>
              </p:nvSpPr>
              <p:spPr bwMode="auto">
                <a:xfrm>
                  <a:off x="1344" y="1614"/>
                  <a:ext cx="96" cy="0"/>
                </a:xfrm>
                <a:prstGeom prst="line">
                  <a:avLst/>
                </a:prstGeom>
                <a:noFill/>
                <a:ln w="9525">
                  <a:solidFill>
                    <a:schemeClr val="tx1"/>
                  </a:solidFill>
                  <a:round/>
                </a:ln>
              </p:spPr>
              <p:txBody>
                <a:bodyPr/>
                <a:lstStyle/>
                <a:p>
                  <a:endParaRPr lang="zh-CN" altLang="en-US"/>
                </a:p>
              </p:txBody>
            </p:sp>
          </p:grpSp>
          <p:grpSp>
            <p:nvGrpSpPr>
              <p:cNvPr id="130093" name="Group 112"/>
              <p:cNvGrpSpPr/>
              <p:nvPr/>
            </p:nvGrpSpPr>
            <p:grpSpPr bwMode="auto">
              <a:xfrm>
                <a:off x="4560" y="1056"/>
                <a:ext cx="384" cy="288"/>
                <a:chOff x="4560" y="1056"/>
                <a:chExt cx="384" cy="288"/>
              </a:xfrm>
            </p:grpSpPr>
            <p:sp>
              <p:nvSpPr>
                <p:cNvPr id="130108" name="Rectangle 109"/>
                <p:cNvSpPr>
                  <a:spLocks noChangeArrowheads="1"/>
                </p:cNvSpPr>
                <p:nvPr/>
              </p:nvSpPr>
              <p:spPr bwMode="auto">
                <a:xfrm>
                  <a:off x="4560" y="1056"/>
                  <a:ext cx="384" cy="240"/>
                </a:xfrm>
                <a:prstGeom prst="rect">
                  <a:avLst/>
                </a:prstGeom>
                <a:noFill/>
                <a:ln w="19050">
                  <a:solidFill>
                    <a:srgbClr val="FF0000"/>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0109" name="Oval 110"/>
                <p:cNvSpPr>
                  <a:spLocks noChangeArrowheads="1"/>
                </p:cNvSpPr>
                <p:nvPr/>
              </p:nvSpPr>
              <p:spPr bwMode="auto">
                <a:xfrm>
                  <a:off x="4725" y="1296"/>
                  <a:ext cx="48" cy="48"/>
                </a:xfrm>
                <a:prstGeom prst="ellipse">
                  <a:avLst/>
                </a:prstGeom>
                <a:noFill/>
                <a:ln w="19050">
                  <a:solidFill>
                    <a:srgbClr val="FF0000"/>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0110" name="Text Box 111"/>
                <p:cNvSpPr txBox="1">
                  <a:spLocks noChangeArrowheads="1"/>
                </p:cNvSpPr>
                <p:nvPr/>
              </p:nvSpPr>
              <p:spPr bwMode="auto">
                <a:xfrm>
                  <a:off x="4656" y="1104"/>
                  <a:ext cx="288"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&amp;</a:t>
                  </a:r>
                </a:p>
              </p:txBody>
            </p:sp>
          </p:grpSp>
          <p:sp>
            <p:nvSpPr>
              <p:cNvPr id="130094" name="Line 113"/>
              <p:cNvSpPr>
                <a:spLocks noChangeShapeType="1"/>
              </p:cNvSpPr>
              <p:nvPr/>
            </p:nvSpPr>
            <p:spPr bwMode="auto">
              <a:xfrm>
                <a:off x="1728" y="1440"/>
                <a:ext cx="0" cy="240"/>
              </a:xfrm>
              <a:prstGeom prst="line">
                <a:avLst/>
              </a:prstGeom>
              <a:noFill/>
              <a:ln w="9525">
                <a:solidFill>
                  <a:srgbClr val="FF0000"/>
                </a:solidFill>
                <a:round/>
              </a:ln>
            </p:spPr>
            <p:txBody>
              <a:bodyPr/>
              <a:lstStyle/>
              <a:p>
                <a:endParaRPr lang="zh-CN" altLang="en-US"/>
              </a:p>
            </p:txBody>
          </p:sp>
          <p:sp>
            <p:nvSpPr>
              <p:cNvPr id="130095" name="Line 114"/>
              <p:cNvSpPr>
                <a:spLocks noChangeShapeType="1"/>
              </p:cNvSpPr>
              <p:nvPr/>
            </p:nvSpPr>
            <p:spPr bwMode="auto">
              <a:xfrm>
                <a:off x="1728" y="1680"/>
                <a:ext cx="3024" cy="0"/>
              </a:xfrm>
              <a:prstGeom prst="line">
                <a:avLst/>
              </a:prstGeom>
              <a:noFill/>
              <a:ln w="9525">
                <a:solidFill>
                  <a:srgbClr val="FF0000"/>
                </a:solidFill>
                <a:round/>
              </a:ln>
            </p:spPr>
            <p:txBody>
              <a:bodyPr/>
              <a:lstStyle/>
              <a:p>
                <a:endParaRPr lang="zh-CN" altLang="en-US"/>
              </a:p>
            </p:txBody>
          </p:sp>
          <p:sp>
            <p:nvSpPr>
              <p:cNvPr id="130096" name="Line 116"/>
              <p:cNvSpPr>
                <a:spLocks noChangeShapeType="1"/>
              </p:cNvSpPr>
              <p:nvPr/>
            </p:nvSpPr>
            <p:spPr bwMode="auto">
              <a:xfrm flipV="1">
                <a:off x="4752" y="1344"/>
                <a:ext cx="0" cy="336"/>
              </a:xfrm>
              <a:prstGeom prst="line">
                <a:avLst/>
              </a:prstGeom>
              <a:noFill/>
              <a:ln w="9525">
                <a:solidFill>
                  <a:srgbClr val="FF0000"/>
                </a:solidFill>
                <a:round/>
              </a:ln>
            </p:spPr>
            <p:txBody>
              <a:bodyPr/>
              <a:lstStyle/>
              <a:p>
                <a:endParaRPr lang="zh-CN" altLang="en-US"/>
              </a:p>
            </p:txBody>
          </p:sp>
          <p:sp>
            <p:nvSpPr>
              <p:cNvPr id="130097" name="Line 117"/>
              <p:cNvSpPr>
                <a:spLocks noChangeShapeType="1"/>
              </p:cNvSpPr>
              <p:nvPr/>
            </p:nvSpPr>
            <p:spPr bwMode="auto">
              <a:xfrm>
                <a:off x="2496" y="1440"/>
                <a:ext cx="0" cy="240"/>
              </a:xfrm>
              <a:prstGeom prst="line">
                <a:avLst/>
              </a:prstGeom>
              <a:noFill/>
              <a:ln w="9525">
                <a:solidFill>
                  <a:srgbClr val="FF0000"/>
                </a:solidFill>
                <a:round/>
              </a:ln>
            </p:spPr>
            <p:txBody>
              <a:bodyPr/>
              <a:lstStyle/>
              <a:p>
                <a:endParaRPr lang="zh-CN" altLang="en-US"/>
              </a:p>
            </p:txBody>
          </p:sp>
          <p:sp>
            <p:nvSpPr>
              <p:cNvPr id="130098" name="Line 118"/>
              <p:cNvSpPr>
                <a:spLocks noChangeShapeType="1"/>
              </p:cNvSpPr>
              <p:nvPr/>
            </p:nvSpPr>
            <p:spPr bwMode="auto">
              <a:xfrm>
                <a:off x="3264" y="1440"/>
                <a:ext cx="0" cy="240"/>
              </a:xfrm>
              <a:prstGeom prst="line">
                <a:avLst/>
              </a:prstGeom>
              <a:noFill/>
              <a:ln w="9525">
                <a:solidFill>
                  <a:srgbClr val="FF0000"/>
                </a:solidFill>
                <a:round/>
              </a:ln>
            </p:spPr>
            <p:txBody>
              <a:bodyPr/>
              <a:lstStyle/>
              <a:p>
                <a:endParaRPr lang="zh-CN" altLang="en-US"/>
              </a:p>
            </p:txBody>
          </p:sp>
          <p:sp>
            <p:nvSpPr>
              <p:cNvPr id="130099" name="Line 119"/>
              <p:cNvSpPr>
                <a:spLocks noChangeShapeType="1"/>
              </p:cNvSpPr>
              <p:nvPr/>
            </p:nvSpPr>
            <p:spPr bwMode="auto">
              <a:xfrm>
                <a:off x="4032" y="1440"/>
                <a:ext cx="0" cy="240"/>
              </a:xfrm>
              <a:prstGeom prst="line">
                <a:avLst/>
              </a:prstGeom>
              <a:noFill/>
              <a:ln w="9525">
                <a:solidFill>
                  <a:srgbClr val="FF0000"/>
                </a:solidFill>
                <a:round/>
              </a:ln>
            </p:spPr>
            <p:txBody>
              <a:bodyPr/>
              <a:lstStyle/>
              <a:p>
                <a:endParaRPr lang="zh-CN" altLang="en-US"/>
              </a:p>
            </p:txBody>
          </p:sp>
          <p:sp>
            <p:nvSpPr>
              <p:cNvPr id="130100" name="Line 120"/>
              <p:cNvSpPr>
                <a:spLocks noChangeShapeType="1"/>
              </p:cNvSpPr>
              <p:nvPr/>
            </p:nvSpPr>
            <p:spPr bwMode="auto">
              <a:xfrm>
                <a:off x="4320" y="768"/>
                <a:ext cx="336" cy="0"/>
              </a:xfrm>
              <a:prstGeom prst="line">
                <a:avLst/>
              </a:prstGeom>
              <a:noFill/>
              <a:ln w="9525">
                <a:solidFill>
                  <a:srgbClr val="FF0000"/>
                </a:solidFill>
                <a:round/>
              </a:ln>
            </p:spPr>
            <p:txBody>
              <a:bodyPr/>
              <a:lstStyle/>
              <a:p>
                <a:endParaRPr lang="zh-CN" altLang="en-US"/>
              </a:p>
            </p:txBody>
          </p:sp>
          <p:sp>
            <p:nvSpPr>
              <p:cNvPr id="130101" name="Line 121"/>
              <p:cNvSpPr>
                <a:spLocks noChangeShapeType="1"/>
              </p:cNvSpPr>
              <p:nvPr/>
            </p:nvSpPr>
            <p:spPr bwMode="auto">
              <a:xfrm>
                <a:off x="4656" y="768"/>
                <a:ext cx="0" cy="288"/>
              </a:xfrm>
              <a:prstGeom prst="line">
                <a:avLst/>
              </a:prstGeom>
              <a:noFill/>
              <a:ln w="9525">
                <a:solidFill>
                  <a:srgbClr val="FF0000"/>
                </a:solidFill>
                <a:round/>
              </a:ln>
            </p:spPr>
            <p:txBody>
              <a:bodyPr/>
              <a:lstStyle/>
              <a:p>
                <a:endParaRPr lang="zh-CN" altLang="en-US"/>
              </a:p>
            </p:txBody>
          </p:sp>
          <p:sp>
            <p:nvSpPr>
              <p:cNvPr id="130102" name="Line 123"/>
              <p:cNvSpPr>
                <a:spLocks noChangeShapeType="1"/>
              </p:cNvSpPr>
              <p:nvPr/>
            </p:nvSpPr>
            <p:spPr bwMode="auto">
              <a:xfrm flipV="1">
                <a:off x="2784" y="528"/>
                <a:ext cx="0" cy="240"/>
              </a:xfrm>
              <a:prstGeom prst="line">
                <a:avLst/>
              </a:prstGeom>
              <a:noFill/>
              <a:ln w="9525">
                <a:solidFill>
                  <a:srgbClr val="FF0000"/>
                </a:solidFill>
                <a:round/>
              </a:ln>
            </p:spPr>
            <p:txBody>
              <a:bodyPr/>
              <a:lstStyle/>
              <a:p>
                <a:endParaRPr lang="zh-CN" altLang="en-US"/>
              </a:p>
            </p:txBody>
          </p:sp>
          <p:sp>
            <p:nvSpPr>
              <p:cNvPr id="130103" name="Line 124"/>
              <p:cNvSpPr>
                <a:spLocks noChangeShapeType="1"/>
              </p:cNvSpPr>
              <p:nvPr/>
            </p:nvSpPr>
            <p:spPr bwMode="auto">
              <a:xfrm>
                <a:off x="2784" y="528"/>
                <a:ext cx="2064" cy="0"/>
              </a:xfrm>
              <a:prstGeom prst="line">
                <a:avLst/>
              </a:prstGeom>
              <a:noFill/>
              <a:ln w="9525">
                <a:solidFill>
                  <a:srgbClr val="FF0000"/>
                </a:solidFill>
                <a:round/>
              </a:ln>
            </p:spPr>
            <p:txBody>
              <a:bodyPr/>
              <a:lstStyle/>
              <a:p>
                <a:endParaRPr lang="zh-CN" altLang="en-US"/>
              </a:p>
            </p:txBody>
          </p:sp>
          <p:sp>
            <p:nvSpPr>
              <p:cNvPr id="130104" name="Line 125"/>
              <p:cNvSpPr>
                <a:spLocks noChangeShapeType="1"/>
              </p:cNvSpPr>
              <p:nvPr/>
            </p:nvSpPr>
            <p:spPr bwMode="auto">
              <a:xfrm>
                <a:off x="4848" y="528"/>
                <a:ext cx="0" cy="528"/>
              </a:xfrm>
              <a:prstGeom prst="line">
                <a:avLst/>
              </a:prstGeom>
              <a:noFill/>
              <a:ln w="9525">
                <a:solidFill>
                  <a:srgbClr val="FF0000"/>
                </a:solidFill>
                <a:round/>
              </a:ln>
            </p:spPr>
            <p:txBody>
              <a:bodyPr/>
              <a:lstStyle/>
              <a:p>
                <a:endParaRPr lang="zh-CN" altLang="en-US"/>
              </a:p>
            </p:txBody>
          </p:sp>
          <p:sp>
            <p:nvSpPr>
              <p:cNvPr id="130105" name="Oval 126"/>
              <p:cNvSpPr>
                <a:spLocks noChangeArrowheads="1"/>
              </p:cNvSpPr>
              <p:nvPr/>
            </p:nvSpPr>
            <p:spPr bwMode="auto">
              <a:xfrm>
                <a:off x="2469" y="1653"/>
                <a:ext cx="48" cy="48"/>
              </a:xfrm>
              <a:prstGeom prst="ellipse">
                <a:avLst/>
              </a:prstGeom>
              <a:solidFill>
                <a:srgbClr val="FF0000"/>
              </a:solidFill>
              <a:ln w="9525">
                <a:solidFill>
                  <a:srgbClr val="FF0000"/>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0106" name="Oval 127"/>
              <p:cNvSpPr>
                <a:spLocks noChangeArrowheads="1"/>
              </p:cNvSpPr>
              <p:nvPr/>
            </p:nvSpPr>
            <p:spPr bwMode="auto">
              <a:xfrm>
                <a:off x="3237" y="1650"/>
                <a:ext cx="48" cy="48"/>
              </a:xfrm>
              <a:prstGeom prst="ellipse">
                <a:avLst/>
              </a:prstGeom>
              <a:solidFill>
                <a:srgbClr val="FF0000"/>
              </a:solidFill>
              <a:ln w="9525">
                <a:solidFill>
                  <a:srgbClr val="FF0000"/>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0107" name="Oval 128"/>
              <p:cNvSpPr>
                <a:spLocks noChangeArrowheads="1"/>
              </p:cNvSpPr>
              <p:nvPr/>
            </p:nvSpPr>
            <p:spPr bwMode="auto">
              <a:xfrm>
                <a:off x="4014" y="1650"/>
                <a:ext cx="48" cy="48"/>
              </a:xfrm>
              <a:prstGeom prst="ellipse">
                <a:avLst/>
              </a:prstGeom>
              <a:solidFill>
                <a:srgbClr val="FF0000"/>
              </a:solidFill>
              <a:ln w="9525">
                <a:solidFill>
                  <a:srgbClr val="FF0000"/>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grpSp>
          <p:nvGrpSpPr>
            <p:cNvPr id="130062" name="Group 426"/>
            <p:cNvGrpSpPr/>
            <p:nvPr/>
          </p:nvGrpSpPr>
          <p:grpSpPr bwMode="auto">
            <a:xfrm>
              <a:off x="7419975" y="2209802"/>
              <a:ext cx="885825" cy="534988"/>
              <a:chOff x="4674" y="1392"/>
              <a:chExt cx="558" cy="337"/>
            </a:xfrm>
          </p:grpSpPr>
          <p:sp>
            <p:nvSpPr>
              <p:cNvPr id="130063" name="Oval 423"/>
              <p:cNvSpPr>
                <a:spLocks noChangeArrowheads="1"/>
              </p:cNvSpPr>
              <p:nvPr/>
            </p:nvSpPr>
            <p:spPr bwMode="auto">
              <a:xfrm>
                <a:off x="4674" y="1554"/>
                <a:ext cx="48" cy="48"/>
              </a:xfrm>
              <a:prstGeom prst="ellipse">
                <a:avLst/>
              </a:prstGeom>
              <a:solidFill>
                <a:srgbClr val="FF0000"/>
              </a:solidFill>
              <a:ln w="9525">
                <a:solidFill>
                  <a:srgbClr val="FF0000"/>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nvGrpSpPr>
              <p:cNvPr id="130064" name="Group 425"/>
              <p:cNvGrpSpPr/>
              <p:nvPr/>
            </p:nvGrpSpPr>
            <p:grpSpPr bwMode="auto">
              <a:xfrm>
                <a:off x="4704" y="1392"/>
                <a:ext cx="528" cy="337"/>
                <a:chOff x="4704" y="1392"/>
                <a:chExt cx="528" cy="337"/>
              </a:xfrm>
            </p:grpSpPr>
            <p:sp>
              <p:nvSpPr>
                <p:cNvPr id="130065" name="Line 422"/>
                <p:cNvSpPr>
                  <a:spLocks noChangeShapeType="1"/>
                </p:cNvSpPr>
                <p:nvPr/>
              </p:nvSpPr>
              <p:spPr bwMode="auto">
                <a:xfrm>
                  <a:off x="4704" y="1584"/>
                  <a:ext cx="288" cy="0"/>
                </a:xfrm>
                <a:prstGeom prst="line">
                  <a:avLst/>
                </a:prstGeom>
                <a:noFill/>
                <a:ln w="9525">
                  <a:solidFill>
                    <a:schemeClr val="tx1"/>
                  </a:solidFill>
                  <a:round/>
                  <a:tailEnd type="triangle" w="med" len="med"/>
                </a:ln>
              </p:spPr>
              <p:txBody>
                <a:bodyPr/>
                <a:lstStyle/>
                <a:p>
                  <a:endParaRPr lang="zh-CN" altLang="en-US"/>
                </a:p>
              </p:txBody>
            </p:sp>
            <p:sp>
              <p:nvSpPr>
                <p:cNvPr id="130066" name="Text Box 424"/>
                <p:cNvSpPr txBox="1">
                  <a:spLocks noChangeArrowheads="1"/>
                </p:cNvSpPr>
                <p:nvPr/>
              </p:nvSpPr>
              <p:spPr bwMode="auto">
                <a:xfrm>
                  <a:off x="4992" y="1392"/>
                  <a:ext cx="240" cy="337"/>
                </a:xfrm>
                <a:prstGeom prst="rect">
                  <a:avLst/>
                </a:prstGeom>
                <a:noFill/>
                <a:ln w="9525">
                  <a:noFill/>
                  <a:miter lim="800000"/>
                </a:ln>
              </p:spPr>
              <p:txBody>
                <a:bodyPr>
                  <a:spAutoFit/>
                </a:bodyPr>
                <a:lstStyle/>
                <a:p>
                  <a:pPr algn="just" eaLnBrk="0" hangingPunct="0"/>
                  <a:r>
                    <a:rPr lang="zh-CN" altLang="en-US" sz="1600">
                      <a:solidFill>
                        <a:schemeClr val="hlink"/>
                      </a:solidFill>
                      <a:ea typeface="Gulim" panose="020B0600000101010101" pitchFamily="50" charset="-127"/>
                    </a:rPr>
                    <a:t>进位</a:t>
                  </a:r>
                </a:p>
              </p:txBody>
            </p:sp>
          </p:grpSp>
        </p:grpSp>
      </p:grpSp>
      <p:sp>
        <p:nvSpPr>
          <p:cNvPr id="138" name="矩形 137"/>
          <p:cNvSpPr>
            <a:spLocks noChangeArrowheads="1"/>
          </p:cNvSpPr>
          <p:nvPr/>
        </p:nvSpPr>
        <p:spPr bwMode="auto">
          <a:xfrm>
            <a:off x="8439150" y="4000500"/>
            <a:ext cx="971550" cy="400110"/>
          </a:xfrm>
          <a:prstGeom prst="rect">
            <a:avLst/>
          </a:prstGeom>
          <a:noFill/>
          <a:ln w="19050" algn="ctr">
            <a:solidFill>
              <a:srgbClr val="006600"/>
            </a:solidFill>
            <a:prstDash val="dash"/>
            <a:round/>
          </a:ln>
        </p:spPr>
        <p:txBody>
          <a:bodyPr>
            <a:spAutoFit/>
          </a:bodyPr>
          <a:lstStyle/>
          <a:p>
            <a:pPr algn="r" eaLnBrk="0" hangingPunct="0">
              <a:lnSpc>
                <a:spcPct val="100000"/>
              </a:lnSpc>
              <a:spcBef>
                <a:spcPct val="0"/>
              </a:spcBef>
            </a:pPr>
            <a:endParaRPr lang="zh-CN" altLang="en-US" u="sng">
              <a:solidFill>
                <a:schemeClr val="accent1"/>
              </a:solidFill>
              <a:latin typeface="Lucida Sans Unicode" panose="020B0602030504020204" pitchFamily="34" charset="0"/>
              <a:ea typeface="Gulim" panose="020B0600000101010101" pitchFamily="50" charset="-127"/>
            </a:endParaRPr>
          </a:p>
        </p:txBody>
      </p:sp>
      <p:sp>
        <p:nvSpPr>
          <p:cNvPr id="139" name="Text Box 18"/>
          <p:cNvSpPr txBox="1">
            <a:spLocks noChangeArrowheads="1"/>
          </p:cNvSpPr>
          <p:nvPr/>
        </p:nvSpPr>
        <p:spPr bwMode="black">
          <a:xfrm>
            <a:off x="8078788" y="3436939"/>
            <a:ext cx="1731962" cy="369887"/>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zh-CN" altLang="en-US">
                <a:solidFill>
                  <a:srgbClr val="006600"/>
                </a:solidFill>
                <a:latin typeface="Arial" panose="020B0604020202020204" pitchFamily="34" charset="0"/>
                <a:ea typeface="楷体_GB2312" panose="02010609030101010101" charset="-122"/>
              </a:rPr>
              <a:t>反馈复位电路</a:t>
            </a:r>
            <a:endParaRPr lang="en-US" altLang="zh-CN">
              <a:solidFill>
                <a:srgbClr val="006600"/>
              </a:solidFill>
              <a:latin typeface="Arial" panose="020B0604020202020204" pitchFamily="34" charset="0"/>
              <a:ea typeface="楷体_GB2312" panose="02010609030101010101"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900"/>
                                        </p:tgtEl>
                                        <p:attrNameLst>
                                          <p:attrName>style.visibility</p:attrName>
                                        </p:attrNameLst>
                                      </p:cBhvr>
                                      <p:to>
                                        <p:strVal val="visible"/>
                                      </p:to>
                                    </p:set>
                                    <p:anim calcmode="lin" valueType="num">
                                      <p:cBhvr additive="base">
                                        <p:cTn id="7" dur="500" fill="hold"/>
                                        <p:tgtEl>
                                          <p:spTgt spid="37900"/>
                                        </p:tgtEl>
                                        <p:attrNameLst>
                                          <p:attrName>ppt_x</p:attrName>
                                        </p:attrNameLst>
                                      </p:cBhvr>
                                      <p:tavLst>
                                        <p:tav tm="0">
                                          <p:val>
                                            <p:strVal val="0-#ppt_w/2"/>
                                          </p:val>
                                        </p:tav>
                                        <p:tav tm="100000">
                                          <p:val>
                                            <p:strVal val="#ppt_x"/>
                                          </p:val>
                                        </p:tav>
                                      </p:tavLst>
                                    </p:anim>
                                    <p:anim calcmode="lin" valueType="num">
                                      <p:cBhvr additive="base">
                                        <p:cTn id="8" dur="500" fill="hold"/>
                                        <p:tgtEl>
                                          <p:spTgt spid="379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7901"/>
                                        </p:tgtEl>
                                        <p:attrNameLst>
                                          <p:attrName>style.visibility</p:attrName>
                                        </p:attrNameLst>
                                      </p:cBhvr>
                                      <p:to>
                                        <p:strVal val="visible"/>
                                      </p:to>
                                    </p:set>
                                    <p:animEffect transition="in" filter="dissolve">
                                      <p:cBhvr>
                                        <p:cTn id="13" dur="500"/>
                                        <p:tgtEl>
                                          <p:spTgt spid="3790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0734"/>
                                        </p:tgtEl>
                                        <p:attrNameLst>
                                          <p:attrName>style.visibility</p:attrName>
                                        </p:attrNameLst>
                                      </p:cBhvr>
                                      <p:to>
                                        <p:strVal val="visible"/>
                                      </p:to>
                                    </p:set>
                                    <p:animEffect transition="in" filter="blinds(horizontal)">
                                      <p:cBhvr>
                                        <p:cTn id="23" dur="500"/>
                                        <p:tgtEl>
                                          <p:spTgt spid="30734"/>
                                        </p:tgtEl>
                                      </p:cBhvr>
                                    </p:animEffect>
                                  </p:childTnLst>
                                </p:cTn>
                              </p:par>
                            </p:childTnLst>
                          </p:cTn>
                        </p:par>
                        <p:par>
                          <p:cTn id="24" fill="hold">
                            <p:stCondLst>
                              <p:cond delay="500"/>
                            </p:stCondLst>
                            <p:childTnLst>
                              <p:par>
                                <p:cTn id="25" presetID="3" presetClass="entr" presetSubtype="1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grpId="0" nodeType="clickEffect">
                                  <p:stCondLst>
                                    <p:cond delay="0"/>
                                  </p:stCondLst>
                                  <p:childTnLst>
                                    <p:set>
                                      <p:cBhvr>
                                        <p:cTn id="31" dur="1" fill="hold">
                                          <p:stCondLst>
                                            <p:cond delay="0"/>
                                          </p:stCondLst>
                                        </p:cTn>
                                        <p:tgtEl>
                                          <p:spTgt spid="138"/>
                                        </p:tgtEl>
                                        <p:attrNameLst>
                                          <p:attrName>style.visibility</p:attrName>
                                        </p:attrNameLst>
                                      </p:cBhvr>
                                      <p:to>
                                        <p:strVal val="visible"/>
                                      </p:to>
                                    </p:set>
                                    <p:anim calcmode="lin" valueType="num">
                                      <p:cBhvr>
                                        <p:cTn id="32" dur="500" fill="hold"/>
                                        <p:tgtEl>
                                          <p:spTgt spid="138"/>
                                        </p:tgtEl>
                                        <p:attrNameLst>
                                          <p:attrName>ppt_w</p:attrName>
                                        </p:attrNameLst>
                                      </p:cBhvr>
                                      <p:tavLst>
                                        <p:tav tm="0">
                                          <p:val>
                                            <p:fltVal val="0"/>
                                          </p:val>
                                        </p:tav>
                                        <p:tav tm="100000">
                                          <p:val>
                                            <p:strVal val="#ppt_w"/>
                                          </p:val>
                                        </p:tav>
                                      </p:tavLst>
                                    </p:anim>
                                    <p:anim calcmode="lin" valueType="num">
                                      <p:cBhvr>
                                        <p:cTn id="33" dur="500" fill="hold"/>
                                        <p:tgtEl>
                                          <p:spTgt spid="138"/>
                                        </p:tgtEl>
                                        <p:attrNameLst>
                                          <p:attrName>ppt_h</p:attrName>
                                        </p:attrNameLst>
                                      </p:cBhvr>
                                      <p:tavLst>
                                        <p:tav tm="0">
                                          <p:val>
                                            <p:fltVal val="0"/>
                                          </p:val>
                                        </p:tav>
                                        <p:tav tm="100000">
                                          <p:val>
                                            <p:strVal val="#ppt_h"/>
                                          </p:val>
                                        </p:tav>
                                      </p:tavLst>
                                    </p:anim>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139"/>
                                        </p:tgtEl>
                                        <p:attrNameLst>
                                          <p:attrName>style.visibility</p:attrName>
                                        </p:attrNameLst>
                                      </p:cBhvr>
                                      <p:to>
                                        <p:strVal val="visible"/>
                                      </p:to>
                                    </p:set>
                                    <p:animEffect transition="in" filter="dissolve">
                                      <p:cBhvr>
                                        <p:cTn id="37"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4" grpId="0"/>
      <p:bldP spid="37900" grpId="0"/>
      <p:bldP spid="138" grpId="0" animBg="1"/>
      <p:bldP spid="139" grpId="0"/>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5" name="Rectangle 2"/>
          <p:cNvSpPr>
            <a:spLocks noGrp="1" noChangeArrowheads="1"/>
          </p:cNvSpPr>
          <p:nvPr>
            <p:ph type="title"/>
          </p:nvPr>
        </p:nvSpPr>
        <p:spPr>
          <a:xfrm>
            <a:off x="3006726" y="304800"/>
            <a:ext cx="7661275"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异步十进制加法计数器时序图</a:t>
            </a:r>
          </a:p>
        </p:txBody>
      </p:sp>
      <p:sp>
        <p:nvSpPr>
          <p:cNvPr id="270" name="Text Box 6"/>
          <p:cNvSpPr>
            <a:spLocks noGrp="1" noChangeArrowheads="1"/>
          </p:cNvSpPr>
          <p:nvPr>
            <p:ph type="body" sz="half" idx="1"/>
          </p:nvPr>
        </p:nvSpPr>
        <p:spPr>
          <a:xfrm>
            <a:off x="2060575" y="4549776"/>
            <a:ext cx="7913688" cy="1692275"/>
          </a:xfrm>
          <a:noFill/>
        </p:spPr>
        <p:txBody>
          <a:bodyPr>
            <a:spAutoFit/>
          </a:bodyPr>
          <a:lstStyle/>
          <a:p>
            <a:pPr algn="just">
              <a:spcBef>
                <a:spcPct val="50000"/>
              </a:spcBef>
            </a:pPr>
            <a:r>
              <a:rPr lang="zh-CN" altLang="en-US" sz="2000">
                <a:cs typeface="Arial" panose="020B0604020202020204" pitchFamily="34" charset="0"/>
              </a:rPr>
              <a:t>当第</a:t>
            </a:r>
            <a:r>
              <a:rPr lang="en-US" altLang="zh-CN" sz="2000">
                <a:cs typeface="Arial" panose="020B0604020202020204" pitchFamily="34" charset="0"/>
              </a:rPr>
              <a:t>10</a:t>
            </a:r>
            <a:r>
              <a:rPr lang="zh-CN" altLang="en-US" sz="2000">
                <a:cs typeface="Arial" panose="020B0604020202020204" pitchFamily="34" charset="0"/>
              </a:rPr>
              <a:t>个</a:t>
            </a:r>
            <a:r>
              <a:rPr lang="en-US" altLang="zh-CN" sz="2000">
                <a:cs typeface="Arial" panose="020B0604020202020204" pitchFamily="34" charset="0"/>
              </a:rPr>
              <a:t>CP</a:t>
            </a:r>
            <a:r>
              <a:rPr lang="zh-CN" altLang="en-US" sz="2000">
                <a:cs typeface="Arial" panose="020B0604020202020204" pitchFamily="34" charset="0"/>
              </a:rPr>
              <a:t>下降沿到来时，计数器进入</a:t>
            </a:r>
            <a:r>
              <a:rPr lang="en-US" altLang="zh-CN" sz="2000">
                <a:solidFill>
                  <a:srgbClr val="C00000"/>
                </a:solidFill>
              </a:rPr>
              <a:t>1</a:t>
            </a:r>
            <a:r>
              <a:rPr lang="en-US" altLang="zh-CN" sz="2000">
                <a:cs typeface="Arial" panose="020B0604020202020204" pitchFamily="34" charset="0"/>
              </a:rPr>
              <a:t>0</a:t>
            </a:r>
            <a:r>
              <a:rPr lang="en-US" altLang="zh-CN" sz="2000">
                <a:solidFill>
                  <a:srgbClr val="C00000"/>
                </a:solidFill>
              </a:rPr>
              <a:t>1</a:t>
            </a:r>
            <a:r>
              <a:rPr lang="en-US" altLang="zh-CN" sz="2000">
                <a:cs typeface="Arial" panose="020B0604020202020204" pitchFamily="34" charset="0"/>
              </a:rPr>
              <a:t>0</a:t>
            </a:r>
            <a:r>
              <a:rPr lang="zh-CN" altLang="en-US" sz="2000">
                <a:cs typeface="Arial" panose="020B0604020202020204" pitchFamily="34" charset="0"/>
              </a:rPr>
              <a:t>状态，</a:t>
            </a:r>
            <a:r>
              <a:rPr lang="en-US" altLang="zh-CN" sz="2000"/>
              <a:t>Q</a:t>
            </a:r>
            <a:r>
              <a:rPr lang="en-US" altLang="zh-CN" sz="2000" baseline="-25000"/>
              <a:t>3</a:t>
            </a:r>
            <a:r>
              <a:rPr lang="en-US" altLang="zh-CN" sz="2000"/>
              <a:t>Q</a:t>
            </a:r>
            <a:r>
              <a:rPr lang="en-US" altLang="zh-CN" sz="2000" baseline="-25000"/>
              <a:t>1</a:t>
            </a:r>
            <a:r>
              <a:rPr lang="en-US" altLang="zh-CN" sz="2000"/>
              <a:t>=11</a:t>
            </a:r>
            <a:r>
              <a:rPr lang="zh-CN" altLang="en-US" sz="2000">
                <a:cs typeface="Arial" panose="020B0604020202020204" pitchFamily="34" charset="0"/>
              </a:rPr>
              <a:t>使</a:t>
            </a:r>
            <a:r>
              <a:rPr lang="en-US" altLang="zh-CN" sz="2000"/>
              <a:t>/R</a:t>
            </a:r>
            <a:r>
              <a:rPr lang="en-US" altLang="zh-CN" sz="2000" baseline="-25000"/>
              <a:t>D</a:t>
            </a:r>
            <a:r>
              <a:rPr lang="en-US" altLang="zh-CN" sz="2000"/>
              <a:t>=0</a:t>
            </a:r>
            <a:r>
              <a:rPr lang="zh-CN" altLang="en-US" sz="2000"/>
              <a:t>，计数器复位，</a:t>
            </a:r>
            <a:r>
              <a:rPr lang="en-US" altLang="zh-CN" sz="2000"/>
              <a:t>Q</a:t>
            </a:r>
            <a:r>
              <a:rPr lang="en-US" altLang="zh-CN" sz="2000" baseline="-25000"/>
              <a:t>3</a:t>
            </a:r>
            <a:r>
              <a:rPr lang="en-US" altLang="zh-CN" sz="2000"/>
              <a:t>Q</a:t>
            </a:r>
            <a:r>
              <a:rPr lang="en-US" altLang="zh-CN" sz="2000" baseline="-25000"/>
              <a:t>2</a:t>
            </a:r>
            <a:r>
              <a:rPr lang="en-US" altLang="zh-CN" sz="2000"/>
              <a:t>Q</a:t>
            </a:r>
            <a:r>
              <a:rPr lang="en-US" altLang="zh-CN" sz="2000" baseline="-25000"/>
              <a:t>1</a:t>
            </a:r>
            <a:r>
              <a:rPr lang="en-US" altLang="zh-CN" sz="2000"/>
              <a:t>Q</a:t>
            </a:r>
            <a:r>
              <a:rPr lang="en-US" altLang="zh-CN" sz="2000" baseline="-25000"/>
              <a:t>0</a:t>
            </a:r>
            <a:r>
              <a:rPr lang="zh-CN" altLang="en-US" sz="2000">
                <a:cs typeface="Arial" panose="020B0604020202020204" pitchFamily="34" charset="0"/>
              </a:rPr>
              <a:t>变为</a:t>
            </a:r>
            <a:r>
              <a:rPr lang="en-US" altLang="zh-CN" sz="2000">
                <a:solidFill>
                  <a:srgbClr val="C00000"/>
                </a:solidFill>
              </a:rPr>
              <a:t>0</a:t>
            </a:r>
            <a:r>
              <a:rPr lang="en-US" altLang="zh-CN" sz="2000"/>
              <a:t>0</a:t>
            </a:r>
            <a:r>
              <a:rPr lang="en-US" altLang="zh-CN" sz="2000">
                <a:solidFill>
                  <a:srgbClr val="C00000"/>
                </a:solidFill>
              </a:rPr>
              <a:t>0</a:t>
            </a:r>
            <a:r>
              <a:rPr lang="en-US" altLang="zh-CN" sz="2000"/>
              <a:t>0</a:t>
            </a:r>
            <a:r>
              <a:rPr lang="zh-CN" altLang="en-US" sz="2000"/>
              <a:t>；</a:t>
            </a:r>
            <a:r>
              <a:rPr lang="en-US" altLang="zh-CN" sz="2000"/>
              <a:t>Q</a:t>
            </a:r>
            <a:r>
              <a:rPr lang="en-US" altLang="zh-CN" sz="2000" baseline="-25000"/>
              <a:t>3</a:t>
            </a:r>
            <a:r>
              <a:rPr lang="en-US" altLang="zh-CN" sz="2000"/>
              <a:t>Q</a:t>
            </a:r>
            <a:r>
              <a:rPr lang="en-US" altLang="zh-CN" sz="2000" baseline="-25000"/>
              <a:t>1</a:t>
            </a:r>
            <a:r>
              <a:rPr lang="en-US" altLang="zh-CN" sz="2000"/>
              <a:t>=00</a:t>
            </a:r>
            <a:r>
              <a:rPr lang="zh-CN" altLang="en-US" sz="2000"/>
              <a:t>又</a:t>
            </a:r>
            <a:r>
              <a:rPr lang="zh-CN" altLang="en-US" sz="2000">
                <a:cs typeface="Arial" panose="020B0604020202020204" pitchFamily="34" charset="0"/>
              </a:rPr>
              <a:t>使</a:t>
            </a:r>
            <a:r>
              <a:rPr lang="en-US" altLang="zh-CN" sz="2000"/>
              <a:t>/R</a:t>
            </a:r>
            <a:r>
              <a:rPr lang="en-US" altLang="zh-CN" sz="2000" baseline="-25000"/>
              <a:t>D</a:t>
            </a:r>
            <a:r>
              <a:rPr lang="zh-CN" altLang="en-US" sz="2000">
                <a:cs typeface="Arial" panose="020B0604020202020204" pitchFamily="34" charset="0"/>
              </a:rPr>
              <a:t>变为 </a:t>
            </a:r>
            <a:r>
              <a:rPr lang="en-US" altLang="zh-CN" sz="2000"/>
              <a:t>1——</a:t>
            </a:r>
            <a:r>
              <a:rPr lang="en-US" altLang="zh-CN" sz="2000">
                <a:solidFill>
                  <a:srgbClr val="CC3300"/>
                </a:solidFill>
              </a:rPr>
              <a:t>1010</a:t>
            </a:r>
            <a:r>
              <a:rPr lang="zh-CN" altLang="en-US" sz="2000">
                <a:solidFill>
                  <a:srgbClr val="CC3300"/>
                </a:solidFill>
              </a:rPr>
              <a:t>状态和</a:t>
            </a:r>
            <a:r>
              <a:rPr lang="en-US" altLang="zh-CN" sz="2000">
                <a:solidFill>
                  <a:srgbClr val="CC3300"/>
                </a:solidFill>
              </a:rPr>
              <a:t>/R</a:t>
            </a:r>
            <a:r>
              <a:rPr lang="en-US" altLang="zh-CN" sz="2000" baseline="-25000">
                <a:solidFill>
                  <a:srgbClr val="CC3300"/>
                </a:solidFill>
              </a:rPr>
              <a:t>D</a:t>
            </a:r>
            <a:r>
              <a:rPr lang="en-US" altLang="zh-CN" sz="2000">
                <a:solidFill>
                  <a:srgbClr val="CC3300"/>
                </a:solidFill>
              </a:rPr>
              <a:t>=0</a:t>
            </a:r>
            <a:r>
              <a:rPr lang="zh-CN" altLang="en-US" sz="2000">
                <a:solidFill>
                  <a:srgbClr val="CC3300"/>
                </a:solidFill>
              </a:rPr>
              <a:t>只出现了瞬间</a:t>
            </a:r>
            <a:endParaRPr lang="en-US" altLang="zh-CN" sz="2000" baseline="-25000">
              <a:solidFill>
                <a:srgbClr val="CC3300"/>
              </a:solidFill>
            </a:endParaRPr>
          </a:p>
          <a:p>
            <a:pPr eaLnBrk="1" hangingPunct="1"/>
            <a:r>
              <a:rPr lang="en-US" altLang="zh-CN" sz="2000"/>
              <a:t>1010</a:t>
            </a:r>
            <a:r>
              <a:rPr lang="zh-CN" altLang="en-US" sz="2000"/>
              <a:t>状态称为</a:t>
            </a:r>
            <a:r>
              <a:rPr lang="zh-CN" altLang="en-US" sz="2000">
                <a:solidFill>
                  <a:srgbClr val="FF0000"/>
                </a:solidFill>
              </a:rPr>
              <a:t>过渡状态</a:t>
            </a:r>
            <a:r>
              <a:rPr lang="zh-CN" altLang="en-US" sz="2000"/>
              <a:t>，它与</a:t>
            </a:r>
            <a:r>
              <a:rPr lang="en-US" altLang="zh-CN" sz="2000"/>
              <a:t>0000</a:t>
            </a:r>
            <a:r>
              <a:rPr lang="zh-CN" altLang="en-US" sz="2000"/>
              <a:t>状态占用一个时钟周期，所以把它们合并在一起。</a:t>
            </a:r>
          </a:p>
        </p:txBody>
      </p:sp>
      <p:grpSp>
        <p:nvGrpSpPr>
          <p:cNvPr id="131076" name="组合 251"/>
          <p:cNvGrpSpPr/>
          <p:nvPr/>
        </p:nvGrpSpPr>
        <p:grpSpPr bwMode="auto">
          <a:xfrm>
            <a:off x="2722563" y="1231900"/>
            <a:ext cx="6781800" cy="2743200"/>
            <a:chOff x="1371600" y="2895600"/>
            <a:chExt cx="6781800" cy="2743200"/>
          </a:xfrm>
        </p:grpSpPr>
        <p:grpSp>
          <p:nvGrpSpPr>
            <p:cNvPr id="131088" name="Group 284"/>
            <p:cNvGrpSpPr/>
            <p:nvPr/>
          </p:nvGrpSpPr>
          <p:grpSpPr bwMode="auto">
            <a:xfrm>
              <a:off x="1371600" y="2895600"/>
              <a:ext cx="6172200" cy="2743200"/>
              <a:chOff x="864" y="1824"/>
              <a:chExt cx="3888" cy="1728"/>
            </a:xfrm>
          </p:grpSpPr>
          <p:grpSp>
            <p:nvGrpSpPr>
              <p:cNvPr id="131092" name="Group 285"/>
              <p:cNvGrpSpPr/>
              <p:nvPr/>
            </p:nvGrpSpPr>
            <p:grpSpPr bwMode="auto">
              <a:xfrm>
                <a:off x="1200" y="1872"/>
                <a:ext cx="3552" cy="1680"/>
                <a:chOff x="1200" y="1872"/>
                <a:chExt cx="3552" cy="1680"/>
              </a:xfrm>
            </p:grpSpPr>
            <p:grpSp>
              <p:nvGrpSpPr>
                <p:cNvPr id="131101" name="Group 286"/>
                <p:cNvGrpSpPr/>
                <p:nvPr/>
              </p:nvGrpSpPr>
              <p:grpSpPr bwMode="auto">
                <a:xfrm>
                  <a:off x="1200" y="1872"/>
                  <a:ext cx="3552" cy="144"/>
                  <a:chOff x="624" y="1536"/>
                  <a:chExt cx="3552" cy="144"/>
                </a:xfrm>
              </p:grpSpPr>
              <p:grpSp>
                <p:nvGrpSpPr>
                  <p:cNvPr id="131167" name="Group 287"/>
                  <p:cNvGrpSpPr/>
                  <p:nvPr/>
                </p:nvGrpSpPr>
                <p:grpSpPr bwMode="auto">
                  <a:xfrm>
                    <a:off x="624" y="1536"/>
                    <a:ext cx="672" cy="144"/>
                    <a:chOff x="624" y="1536"/>
                    <a:chExt cx="672" cy="144"/>
                  </a:xfrm>
                </p:grpSpPr>
                <p:grpSp>
                  <p:nvGrpSpPr>
                    <p:cNvPr id="131213" name="Group 288"/>
                    <p:cNvGrpSpPr/>
                    <p:nvPr/>
                  </p:nvGrpSpPr>
                  <p:grpSpPr bwMode="auto">
                    <a:xfrm>
                      <a:off x="624" y="1536"/>
                      <a:ext cx="336" cy="144"/>
                      <a:chOff x="624" y="1536"/>
                      <a:chExt cx="336" cy="144"/>
                    </a:xfrm>
                  </p:grpSpPr>
                  <p:sp>
                    <p:nvSpPr>
                      <p:cNvPr id="131219" name="Line 289"/>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31220" name="Line 290"/>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31221" name="Line 291"/>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31222" name="Line 292"/>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131214" name="Group 293"/>
                    <p:cNvGrpSpPr/>
                    <p:nvPr/>
                  </p:nvGrpSpPr>
                  <p:grpSpPr bwMode="auto">
                    <a:xfrm>
                      <a:off x="960" y="1536"/>
                      <a:ext cx="336" cy="144"/>
                      <a:chOff x="624" y="1536"/>
                      <a:chExt cx="336" cy="144"/>
                    </a:xfrm>
                  </p:grpSpPr>
                  <p:sp>
                    <p:nvSpPr>
                      <p:cNvPr id="131215" name="Line 294"/>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31216" name="Line 295"/>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31217" name="Line 296"/>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31218" name="Line 297"/>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grpSp>
                <p:nvGrpSpPr>
                  <p:cNvPr id="131168" name="Group 298"/>
                  <p:cNvGrpSpPr/>
                  <p:nvPr/>
                </p:nvGrpSpPr>
                <p:grpSpPr bwMode="auto">
                  <a:xfrm>
                    <a:off x="1296" y="1536"/>
                    <a:ext cx="672" cy="144"/>
                    <a:chOff x="624" y="1536"/>
                    <a:chExt cx="672" cy="144"/>
                  </a:xfrm>
                </p:grpSpPr>
                <p:grpSp>
                  <p:nvGrpSpPr>
                    <p:cNvPr id="131203" name="Group 299"/>
                    <p:cNvGrpSpPr/>
                    <p:nvPr/>
                  </p:nvGrpSpPr>
                  <p:grpSpPr bwMode="auto">
                    <a:xfrm>
                      <a:off x="624" y="1536"/>
                      <a:ext cx="336" cy="144"/>
                      <a:chOff x="624" y="1536"/>
                      <a:chExt cx="336" cy="144"/>
                    </a:xfrm>
                  </p:grpSpPr>
                  <p:sp>
                    <p:nvSpPr>
                      <p:cNvPr id="131209" name="Line 300"/>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31210" name="Line 301"/>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31211" name="Line 302"/>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31212" name="Line 303"/>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131204" name="Group 304"/>
                    <p:cNvGrpSpPr/>
                    <p:nvPr/>
                  </p:nvGrpSpPr>
                  <p:grpSpPr bwMode="auto">
                    <a:xfrm>
                      <a:off x="960" y="1536"/>
                      <a:ext cx="336" cy="144"/>
                      <a:chOff x="624" y="1536"/>
                      <a:chExt cx="336" cy="144"/>
                    </a:xfrm>
                  </p:grpSpPr>
                  <p:sp>
                    <p:nvSpPr>
                      <p:cNvPr id="131205" name="Line 305"/>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31206" name="Line 306"/>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31207" name="Line 307"/>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31208" name="Line 308"/>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grpSp>
                <p:nvGrpSpPr>
                  <p:cNvPr id="131169" name="Group 309"/>
                  <p:cNvGrpSpPr/>
                  <p:nvPr/>
                </p:nvGrpSpPr>
                <p:grpSpPr bwMode="auto">
                  <a:xfrm>
                    <a:off x="1968" y="1536"/>
                    <a:ext cx="672" cy="144"/>
                    <a:chOff x="624" y="1536"/>
                    <a:chExt cx="672" cy="144"/>
                  </a:xfrm>
                </p:grpSpPr>
                <p:grpSp>
                  <p:nvGrpSpPr>
                    <p:cNvPr id="131193" name="Group 310"/>
                    <p:cNvGrpSpPr/>
                    <p:nvPr/>
                  </p:nvGrpSpPr>
                  <p:grpSpPr bwMode="auto">
                    <a:xfrm>
                      <a:off x="624" y="1536"/>
                      <a:ext cx="336" cy="144"/>
                      <a:chOff x="624" y="1536"/>
                      <a:chExt cx="336" cy="144"/>
                    </a:xfrm>
                  </p:grpSpPr>
                  <p:sp>
                    <p:nvSpPr>
                      <p:cNvPr id="131199" name="Line 311"/>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31200" name="Line 312"/>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31201" name="Line 313"/>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31202" name="Line 314"/>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131194" name="Group 315"/>
                    <p:cNvGrpSpPr/>
                    <p:nvPr/>
                  </p:nvGrpSpPr>
                  <p:grpSpPr bwMode="auto">
                    <a:xfrm>
                      <a:off x="960" y="1536"/>
                      <a:ext cx="336" cy="144"/>
                      <a:chOff x="624" y="1536"/>
                      <a:chExt cx="336" cy="144"/>
                    </a:xfrm>
                  </p:grpSpPr>
                  <p:sp>
                    <p:nvSpPr>
                      <p:cNvPr id="131195" name="Line 316"/>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31196" name="Line 317"/>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31197" name="Line 318"/>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31198" name="Line 319"/>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grpSp>
                <p:nvGrpSpPr>
                  <p:cNvPr id="131170" name="Group 320"/>
                  <p:cNvGrpSpPr/>
                  <p:nvPr/>
                </p:nvGrpSpPr>
                <p:grpSpPr bwMode="auto">
                  <a:xfrm>
                    <a:off x="2640" y="1536"/>
                    <a:ext cx="672" cy="144"/>
                    <a:chOff x="624" y="1536"/>
                    <a:chExt cx="672" cy="144"/>
                  </a:xfrm>
                </p:grpSpPr>
                <p:grpSp>
                  <p:nvGrpSpPr>
                    <p:cNvPr id="131183" name="Group 321"/>
                    <p:cNvGrpSpPr/>
                    <p:nvPr/>
                  </p:nvGrpSpPr>
                  <p:grpSpPr bwMode="auto">
                    <a:xfrm>
                      <a:off x="624" y="1536"/>
                      <a:ext cx="336" cy="144"/>
                      <a:chOff x="624" y="1536"/>
                      <a:chExt cx="336" cy="144"/>
                    </a:xfrm>
                  </p:grpSpPr>
                  <p:sp>
                    <p:nvSpPr>
                      <p:cNvPr id="131189" name="Line 322"/>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31190" name="Line 323"/>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31191" name="Line 324"/>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31192" name="Line 325"/>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131184" name="Group 326"/>
                    <p:cNvGrpSpPr/>
                    <p:nvPr/>
                  </p:nvGrpSpPr>
                  <p:grpSpPr bwMode="auto">
                    <a:xfrm>
                      <a:off x="960" y="1536"/>
                      <a:ext cx="336" cy="144"/>
                      <a:chOff x="624" y="1536"/>
                      <a:chExt cx="336" cy="144"/>
                    </a:xfrm>
                  </p:grpSpPr>
                  <p:sp>
                    <p:nvSpPr>
                      <p:cNvPr id="131185" name="Line 327"/>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31186" name="Line 328"/>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31187" name="Line 329"/>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31188" name="Line 330"/>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grpSp>
                <p:nvGrpSpPr>
                  <p:cNvPr id="131171" name="Group 331"/>
                  <p:cNvGrpSpPr/>
                  <p:nvPr/>
                </p:nvGrpSpPr>
                <p:grpSpPr bwMode="auto">
                  <a:xfrm>
                    <a:off x="3312" y="1536"/>
                    <a:ext cx="672" cy="144"/>
                    <a:chOff x="624" y="1536"/>
                    <a:chExt cx="672" cy="144"/>
                  </a:xfrm>
                </p:grpSpPr>
                <p:grpSp>
                  <p:nvGrpSpPr>
                    <p:cNvPr id="131173" name="Group 332"/>
                    <p:cNvGrpSpPr/>
                    <p:nvPr/>
                  </p:nvGrpSpPr>
                  <p:grpSpPr bwMode="auto">
                    <a:xfrm>
                      <a:off x="624" y="1536"/>
                      <a:ext cx="336" cy="144"/>
                      <a:chOff x="624" y="1536"/>
                      <a:chExt cx="336" cy="144"/>
                    </a:xfrm>
                  </p:grpSpPr>
                  <p:sp>
                    <p:nvSpPr>
                      <p:cNvPr id="131179" name="Line 333"/>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31180" name="Line 334"/>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31181" name="Line 335"/>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31182" name="Line 336"/>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131174" name="Group 337"/>
                    <p:cNvGrpSpPr/>
                    <p:nvPr/>
                  </p:nvGrpSpPr>
                  <p:grpSpPr bwMode="auto">
                    <a:xfrm>
                      <a:off x="960" y="1536"/>
                      <a:ext cx="336" cy="144"/>
                      <a:chOff x="624" y="1536"/>
                      <a:chExt cx="336" cy="144"/>
                    </a:xfrm>
                  </p:grpSpPr>
                  <p:sp>
                    <p:nvSpPr>
                      <p:cNvPr id="131175" name="Line 338"/>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31176" name="Line 339"/>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31177" name="Line 340"/>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31178" name="Line 341"/>
                      <p:cNvSpPr>
                        <a:spLocks noChangeShapeType="1"/>
                      </p:cNvSpPr>
                      <p:nvPr/>
                    </p:nvSpPr>
                    <p:spPr bwMode="auto">
                      <a:xfrm>
                        <a:off x="960" y="1536"/>
                        <a:ext cx="0" cy="144"/>
                      </a:xfrm>
                      <a:prstGeom prst="line">
                        <a:avLst/>
                      </a:prstGeom>
                      <a:noFill/>
                      <a:ln w="19050">
                        <a:solidFill>
                          <a:srgbClr val="FF0000"/>
                        </a:solidFill>
                        <a:round/>
                      </a:ln>
                    </p:spPr>
                    <p:txBody>
                      <a:bodyPr/>
                      <a:lstStyle/>
                      <a:p>
                        <a:endParaRPr lang="zh-CN" altLang="en-US"/>
                      </a:p>
                    </p:txBody>
                  </p:sp>
                </p:grpSp>
              </p:grpSp>
              <p:sp>
                <p:nvSpPr>
                  <p:cNvPr id="131172" name="Line 342"/>
                  <p:cNvSpPr>
                    <a:spLocks noChangeShapeType="1"/>
                  </p:cNvSpPr>
                  <p:nvPr/>
                </p:nvSpPr>
                <p:spPr bwMode="auto">
                  <a:xfrm>
                    <a:off x="3984" y="1680"/>
                    <a:ext cx="192" cy="0"/>
                  </a:xfrm>
                  <a:prstGeom prst="line">
                    <a:avLst/>
                  </a:prstGeom>
                  <a:noFill/>
                  <a:ln w="19050">
                    <a:solidFill>
                      <a:schemeClr val="tx2"/>
                    </a:solidFill>
                    <a:round/>
                  </a:ln>
                </p:spPr>
                <p:txBody>
                  <a:bodyPr/>
                  <a:lstStyle/>
                  <a:p>
                    <a:endParaRPr lang="zh-CN" altLang="en-US"/>
                  </a:p>
                </p:txBody>
              </p:sp>
            </p:grpSp>
            <p:grpSp>
              <p:nvGrpSpPr>
                <p:cNvPr id="131102" name="Group 343"/>
                <p:cNvGrpSpPr/>
                <p:nvPr/>
              </p:nvGrpSpPr>
              <p:grpSpPr bwMode="auto">
                <a:xfrm>
                  <a:off x="1536" y="2016"/>
                  <a:ext cx="3024" cy="1536"/>
                  <a:chOff x="1536" y="2016"/>
                  <a:chExt cx="3024" cy="1536"/>
                </a:xfrm>
              </p:grpSpPr>
              <p:sp>
                <p:nvSpPr>
                  <p:cNvPr id="131157" name="Line 344"/>
                  <p:cNvSpPr>
                    <a:spLocks noChangeShapeType="1"/>
                  </p:cNvSpPr>
                  <p:nvPr/>
                </p:nvSpPr>
                <p:spPr bwMode="auto">
                  <a:xfrm>
                    <a:off x="1536" y="2016"/>
                    <a:ext cx="0" cy="1536"/>
                  </a:xfrm>
                  <a:prstGeom prst="line">
                    <a:avLst/>
                  </a:prstGeom>
                  <a:noFill/>
                  <a:ln w="9525">
                    <a:solidFill>
                      <a:schemeClr val="tx1"/>
                    </a:solidFill>
                    <a:prstDash val="dash"/>
                    <a:round/>
                  </a:ln>
                </p:spPr>
                <p:txBody>
                  <a:bodyPr/>
                  <a:lstStyle/>
                  <a:p>
                    <a:endParaRPr lang="zh-CN" altLang="en-US"/>
                  </a:p>
                </p:txBody>
              </p:sp>
              <p:sp>
                <p:nvSpPr>
                  <p:cNvPr id="131158" name="Line 345"/>
                  <p:cNvSpPr>
                    <a:spLocks noChangeShapeType="1"/>
                  </p:cNvSpPr>
                  <p:nvPr/>
                </p:nvSpPr>
                <p:spPr bwMode="auto">
                  <a:xfrm>
                    <a:off x="1872" y="2016"/>
                    <a:ext cx="0" cy="1536"/>
                  </a:xfrm>
                  <a:prstGeom prst="line">
                    <a:avLst/>
                  </a:prstGeom>
                  <a:noFill/>
                  <a:ln w="9525">
                    <a:solidFill>
                      <a:schemeClr val="tx1"/>
                    </a:solidFill>
                    <a:prstDash val="dash"/>
                    <a:round/>
                  </a:ln>
                </p:spPr>
                <p:txBody>
                  <a:bodyPr/>
                  <a:lstStyle/>
                  <a:p>
                    <a:endParaRPr lang="zh-CN" altLang="en-US"/>
                  </a:p>
                </p:txBody>
              </p:sp>
              <p:sp>
                <p:nvSpPr>
                  <p:cNvPr id="131159" name="Line 346"/>
                  <p:cNvSpPr>
                    <a:spLocks noChangeShapeType="1"/>
                  </p:cNvSpPr>
                  <p:nvPr/>
                </p:nvSpPr>
                <p:spPr bwMode="auto">
                  <a:xfrm>
                    <a:off x="2208" y="2016"/>
                    <a:ext cx="0" cy="1536"/>
                  </a:xfrm>
                  <a:prstGeom prst="line">
                    <a:avLst/>
                  </a:prstGeom>
                  <a:noFill/>
                  <a:ln w="9525">
                    <a:solidFill>
                      <a:schemeClr val="tx1"/>
                    </a:solidFill>
                    <a:prstDash val="dash"/>
                    <a:round/>
                  </a:ln>
                </p:spPr>
                <p:txBody>
                  <a:bodyPr/>
                  <a:lstStyle/>
                  <a:p>
                    <a:endParaRPr lang="zh-CN" altLang="en-US"/>
                  </a:p>
                </p:txBody>
              </p:sp>
              <p:sp>
                <p:nvSpPr>
                  <p:cNvPr id="131160" name="Line 347"/>
                  <p:cNvSpPr>
                    <a:spLocks noChangeShapeType="1"/>
                  </p:cNvSpPr>
                  <p:nvPr/>
                </p:nvSpPr>
                <p:spPr bwMode="auto">
                  <a:xfrm>
                    <a:off x="2544" y="2016"/>
                    <a:ext cx="0" cy="1536"/>
                  </a:xfrm>
                  <a:prstGeom prst="line">
                    <a:avLst/>
                  </a:prstGeom>
                  <a:noFill/>
                  <a:ln w="9525">
                    <a:solidFill>
                      <a:schemeClr val="tx1"/>
                    </a:solidFill>
                    <a:prstDash val="dash"/>
                    <a:round/>
                  </a:ln>
                </p:spPr>
                <p:txBody>
                  <a:bodyPr/>
                  <a:lstStyle/>
                  <a:p>
                    <a:endParaRPr lang="zh-CN" altLang="en-US"/>
                  </a:p>
                </p:txBody>
              </p:sp>
              <p:sp>
                <p:nvSpPr>
                  <p:cNvPr id="131161" name="Line 348"/>
                  <p:cNvSpPr>
                    <a:spLocks noChangeShapeType="1"/>
                  </p:cNvSpPr>
                  <p:nvPr/>
                </p:nvSpPr>
                <p:spPr bwMode="auto">
                  <a:xfrm>
                    <a:off x="2880" y="2016"/>
                    <a:ext cx="0" cy="1536"/>
                  </a:xfrm>
                  <a:prstGeom prst="line">
                    <a:avLst/>
                  </a:prstGeom>
                  <a:noFill/>
                  <a:ln w="9525">
                    <a:solidFill>
                      <a:schemeClr val="tx1"/>
                    </a:solidFill>
                    <a:prstDash val="dash"/>
                    <a:round/>
                  </a:ln>
                </p:spPr>
                <p:txBody>
                  <a:bodyPr/>
                  <a:lstStyle/>
                  <a:p>
                    <a:endParaRPr lang="zh-CN" altLang="en-US"/>
                  </a:p>
                </p:txBody>
              </p:sp>
              <p:sp>
                <p:nvSpPr>
                  <p:cNvPr id="131162" name="Line 349"/>
                  <p:cNvSpPr>
                    <a:spLocks noChangeShapeType="1"/>
                  </p:cNvSpPr>
                  <p:nvPr/>
                </p:nvSpPr>
                <p:spPr bwMode="auto">
                  <a:xfrm>
                    <a:off x="3216" y="2016"/>
                    <a:ext cx="0" cy="1536"/>
                  </a:xfrm>
                  <a:prstGeom prst="line">
                    <a:avLst/>
                  </a:prstGeom>
                  <a:noFill/>
                  <a:ln w="9525">
                    <a:solidFill>
                      <a:schemeClr val="tx1"/>
                    </a:solidFill>
                    <a:prstDash val="dash"/>
                    <a:round/>
                  </a:ln>
                </p:spPr>
                <p:txBody>
                  <a:bodyPr/>
                  <a:lstStyle/>
                  <a:p>
                    <a:endParaRPr lang="zh-CN" altLang="en-US"/>
                  </a:p>
                </p:txBody>
              </p:sp>
              <p:sp>
                <p:nvSpPr>
                  <p:cNvPr id="131163" name="Line 350"/>
                  <p:cNvSpPr>
                    <a:spLocks noChangeShapeType="1"/>
                  </p:cNvSpPr>
                  <p:nvPr/>
                </p:nvSpPr>
                <p:spPr bwMode="auto">
                  <a:xfrm>
                    <a:off x="3552" y="2016"/>
                    <a:ext cx="0" cy="1536"/>
                  </a:xfrm>
                  <a:prstGeom prst="line">
                    <a:avLst/>
                  </a:prstGeom>
                  <a:noFill/>
                  <a:ln w="9525">
                    <a:solidFill>
                      <a:schemeClr val="tx1"/>
                    </a:solidFill>
                    <a:prstDash val="dash"/>
                    <a:round/>
                  </a:ln>
                </p:spPr>
                <p:txBody>
                  <a:bodyPr/>
                  <a:lstStyle/>
                  <a:p>
                    <a:endParaRPr lang="zh-CN" altLang="en-US"/>
                  </a:p>
                </p:txBody>
              </p:sp>
              <p:sp>
                <p:nvSpPr>
                  <p:cNvPr id="131164" name="Line 351"/>
                  <p:cNvSpPr>
                    <a:spLocks noChangeShapeType="1"/>
                  </p:cNvSpPr>
                  <p:nvPr/>
                </p:nvSpPr>
                <p:spPr bwMode="auto">
                  <a:xfrm>
                    <a:off x="3888" y="2016"/>
                    <a:ext cx="0" cy="1536"/>
                  </a:xfrm>
                  <a:prstGeom prst="line">
                    <a:avLst/>
                  </a:prstGeom>
                  <a:noFill/>
                  <a:ln w="9525">
                    <a:solidFill>
                      <a:schemeClr val="tx1"/>
                    </a:solidFill>
                    <a:prstDash val="dash"/>
                    <a:round/>
                  </a:ln>
                </p:spPr>
                <p:txBody>
                  <a:bodyPr/>
                  <a:lstStyle/>
                  <a:p>
                    <a:endParaRPr lang="zh-CN" altLang="en-US"/>
                  </a:p>
                </p:txBody>
              </p:sp>
              <p:sp>
                <p:nvSpPr>
                  <p:cNvPr id="131165" name="Line 352"/>
                  <p:cNvSpPr>
                    <a:spLocks noChangeShapeType="1"/>
                  </p:cNvSpPr>
                  <p:nvPr/>
                </p:nvSpPr>
                <p:spPr bwMode="auto">
                  <a:xfrm>
                    <a:off x="4224" y="2016"/>
                    <a:ext cx="0" cy="1536"/>
                  </a:xfrm>
                  <a:prstGeom prst="line">
                    <a:avLst/>
                  </a:prstGeom>
                  <a:noFill/>
                  <a:ln w="9525">
                    <a:solidFill>
                      <a:schemeClr val="tx1"/>
                    </a:solidFill>
                    <a:prstDash val="dash"/>
                    <a:round/>
                  </a:ln>
                </p:spPr>
                <p:txBody>
                  <a:bodyPr/>
                  <a:lstStyle/>
                  <a:p>
                    <a:endParaRPr lang="zh-CN" altLang="en-US"/>
                  </a:p>
                </p:txBody>
              </p:sp>
              <p:sp>
                <p:nvSpPr>
                  <p:cNvPr id="131166" name="Line 353"/>
                  <p:cNvSpPr>
                    <a:spLocks noChangeShapeType="1"/>
                  </p:cNvSpPr>
                  <p:nvPr/>
                </p:nvSpPr>
                <p:spPr bwMode="auto">
                  <a:xfrm>
                    <a:off x="4560" y="2016"/>
                    <a:ext cx="0" cy="1536"/>
                  </a:xfrm>
                  <a:prstGeom prst="line">
                    <a:avLst/>
                  </a:prstGeom>
                  <a:noFill/>
                  <a:ln w="9525">
                    <a:solidFill>
                      <a:schemeClr val="tx1"/>
                    </a:solidFill>
                    <a:prstDash val="dash"/>
                    <a:round/>
                  </a:ln>
                </p:spPr>
                <p:txBody>
                  <a:bodyPr/>
                  <a:lstStyle/>
                  <a:p>
                    <a:endParaRPr lang="zh-CN" altLang="en-US"/>
                  </a:p>
                </p:txBody>
              </p:sp>
            </p:grpSp>
            <p:grpSp>
              <p:nvGrpSpPr>
                <p:cNvPr id="131103" name="Group 354"/>
                <p:cNvGrpSpPr/>
                <p:nvPr/>
              </p:nvGrpSpPr>
              <p:grpSpPr bwMode="auto">
                <a:xfrm>
                  <a:off x="1200" y="2448"/>
                  <a:ext cx="3552" cy="144"/>
                  <a:chOff x="960" y="1680"/>
                  <a:chExt cx="3552" cy="144"/>
                </a:xfrm>
              </p:grpSpPr>
              <p:sp>
                <p:nvSpPr>
                  <p:cNvPr id="131132" name="Line 355"/>
                  <p:cNvSpPr>
                    <a:spLocks noChangeShapeType="1"/>
                  </p:cNvSpPr>
                  <p:nvPr/>
                </p:nvSpPr>
                <p:spPr bwMode="auto">
                  <a:xfrm>
                    <a:off x="960" y="1824"/>
                    <a:ext cx="336" cy="0"/>
                  </a:xfrm>
                  <a:prstGeom prst="line">
                    <a:avLst/>
                  </a:prstGeom>
                  <a:noFill/>
                  <a:ln w="19050">
                    <a:solidFill>
                      <a:schemeClr val="tx2"/>
                    </a:solidFill>
                    <a:round/>
                  </a:ln>
                </p:spPr>
                <p:txBody>
                  <a:bodyPr/>
                  <a:lstStyle/>
                  <a:p>
                    <a:endParaRPr lang="zh-CN" altLang="en-US"/>
                  </a:p>
                </p:txBody>
              </p:sp>
              <p:grpSp>
                <p:nvGrpSpPr>
                  <p:cNvPr id="131133" name="Group 356"/>
                  <p:cNvGrpSpPr/>
                  <p:nvPr/>
                </p:nvGrpSpPr>
                <p:grpSpPr bwMode="auto">
                  <a:xfrm>
                    <a:off x="1296" y="1680"/>
                    <a:ext cx="672" cy="144"/>
                    <a:chOff x="1296" y="1680"/>
                    <a:chExt cx="672" cy="144"/>
                  </a:xfrm>
                </p:grpSpPr>
                <p:sp>
                  <p:nvSpPr>
                    <p:cNvPr id="131153" name="Line 357"/>
                    <p:cNvSpPr>
                      <a:spLocks noChangeShapeType="1"/>
                    </p:cNvSpPr>
                    <p:nvPr/>
                  </p:nvSpPr>
                  <p:spPr bwMode="auto">
                    <a:xfrm flipV="1">
                      <a:off x="1296" y="1680"/>
                      <a:ext cx="0" cy="144"/>
                    </a:xfrm>
                    <a:prstGeom prst="line">
                      <a:avLst/>
                    </a:prstGeom>
                    <a:noFill/>
                    <a:ln w="19050">
                      <a:solidFill>
                        <a:schemeClr val="tx2"/>
                      </a:solidFill>
                      <a:round/>
                    </a:ln>
                  </p:spPr>
                  <p:txBody>
                    <a:bodyPr/>
                    <a:lstStyle/>
                    <a:p>
                      <a:endParaRPr lang="zh-CN" altLang="en-US"/>
                    </a:p>
                  </p:txBody>
                </p:sp>
                <p:sp>
                  <p:nvSpPr>
                    <p:cNvPr id="131154" name="Line 358"/>
                    <p:cNvSpPr>
                      <a:spLocks noChangeShapeType="1"/>
                    </p:cNvSpPr>
                    <p:nvPr/>
                  </p:nvSpPr>
                  <p:spPr bwMode="auto">
                    <a:xfrm>
                      <a:off x="1296" y="1680"/>
                      <a:ext cx="336" cy="0"/>
                    </a:xfrm>
                    <a:prstGeom prst="line">
                      <a:avLst/>
                    </a:prstGeom>
                    <a:noFill/>
                    <a:ln w="19050">
                      <a:solidFill>
                        <a:schemeClr val="tx2"/>
                      </a:solidFill>
                      <a:round/>
                    </a:ln>
                  </p:spPr>
                  <p:txBody>
                    <a:bodyPr/>
                    <a:lstStyle/>
                    <a:p>
                      <a:endParaRPr lang="zh-CN" altLang="en-US"/>
                    </a:p>
                  </p:txBody>
                </p:sp>
                <p:sp>
                  <p:nvSpPr>
                    <p:cNvPr id="131155" name="Line 359"/>
                    <p:cNvSpPr>
                      <a:spLocks noChangeShapeType="1"/>
                    </p:cNvSpPr>
                    <p:nvPr/>
                  </p:nvSpPr>
                  <p:spPr bwMode="auto">
                    <a:xfrm>
                      <a:off x="1632" y="1680"/>
                      <a:ext cx="0" cy="144"/>
                    </a:xfrm>
                    <a:prstGeom prst="line">
                      <a:avLst/>
                    </a:prstGeom>
                    <a:noFill/>
                    <a:ln w="19050">
                      <a:solidFill>
                        <a:schemeClr val="tx2"/>
                      </a:solidFill>
                      <a:round/>
                    </a:ln>
                  </p:spPr>
                  <p:txBody>
                    <a:bodyPr/>
                    <a:lstStyle/>
                    <a:p>
                      <a:endParaRPr lang="zh-CN" altLang="en-US"/>
                    </a:p>
                  </p:txBody>
                </p:sp>
                <p:sp>
                  <p:nvSpPr>
                    <p:cNvPr id="131156" name="Line 360"/>
                    <p:cNvSpPr>
                      <a:spLocks noChangeShapeType="1"/>
                    </p:cNvSpPr>
                    <p:nvPr/>
                  </p:nvSpPr>
                  <p:spPr bwMode="auto">
                    <a:xfrm>
                      <a:off x="1632" y="1824"/>
                      <a:ext cx="336" cy="0"/>
                    </a:xfrm>
                    <a:prstGeom prst="line">
                      <a:avLst/>
                    </a:prstGeom>
                    <a:noFill/>
                    <a:ln w="19050">
                      <a:solidFill>
                        <a:schemeClr val="tx2"/>
                      </a:solidFill>
                      <a:round/>
                    </a:ln>
                  </p:spPr>
                  <p:txBody>
                    <a:bodyPr/>
                    <a:lstStyle/>
                    <a:p>
                      <a:endParaRPr lang="zh-CN" altLang="en-US"/>
                    </a:p>
                  </p:txBody>
                </p:sp>
              </p:grpSp>
              <p:grpSp>
                <p:nvGrpSpPr>
                  <p:cNvPr id="131134" name="Group 361"/>
                  <p:cNvGrpSpPr/>
                  <p:nvPr/>
                </p:nvGrpSpPr>
                <p:grpSpPr bwMode="auto">
                  <a:xfrm>
                    <a:off x="1968" y="1680"/>
                    <a:ext cx="672" cy="144"/>
                    <a:chOff x="1296" y="1680"/>
                    <a:chExt cx="672" cy="144"/>
                  </a:xfrm>
                </p:grpSpPr>
                <p:sp>
                  <p:nvSpPr>
                    <p:cNvPr id="131149" name="Line 362"/>
                    <p:cNvSpPr>
                      <a:spLocks noChangeShapeType="1"/>
                    </p:cNvSpPr>
                    <p:nvPr/>
                  </p:nvSpPr>
                  <p:spPr bwMode="auto">
                    <a:xfrm flipV="1">
                      <a:off x="1296" y="1680"/>
                      <a:ext cx="0" cy="144"/>
                    </a:xfrm>
                    <a:prstGeom prst="line">
                      <a:avLst/>
                    </a:prstGeom>
                    <a:noFill/>
                    <a:ln w="19050">
                      <a:solidFill>
                        <a:schemeClr val="tx2"/>
                      </a:solidFill>
                      <a:round/>
                    </a:ln>
                  </p:spPr>
                  <p:txBody>
                    <a:bodyPr/>
                    <a:lstStyle/>
                    <a:p>
                      <a:endParaRPr lang="zh-CN" altLang="en-US"/>
                    </a:p>
                  </p:txBody>
                </p:sp>
                <p:sp>
                  <p:nvSpPr>
                    <p:cNvPr id="131150" name="Line 363"/>
                    <p:cNvSpPr>
                      <a:spLocks noChangeShapeType="1"/>
                    </p:cNvSpPr>
                    <p:nvPr/>
                  </p:nvSpPr>
                  <p:spPr bwMode="auto">
                    <a:xfrm>
                      <a:off x="1296" y="1680"/>
                      <a:ext cx="336" cy="0"/>
                    </a:xfrm>
                    <a:prstGeom prst="line">
                      <a:avLst/>
                    </a:prstGeom>
                    <a:noFill/>
                    <a:ln w="19050">
                      <a:solidFill>
                        <a:schemeClr val="tx2"/>
                      </a:solidFill>
                      <a:round/>
                    </a:ln>
                  </p:spPr>
                  <p:txBody>
                    <a:bodyPr/>
                    <a:lstStyle/>
                    <a:p>
                      <a:endParaRPr lang="zh-CN" altLang="en-US"/>
                    </a:p>
                  </p:txBody>
                </p:sp>
                <p:sp>
                  <p:nvSpPr>
                    <p:cNvPr id="131151" name="Line 364"/>
                    <p:cNvSpPr>
                      <a:spLocks noChangeShapeType="1"/>
                    </p:cNvSpPr>
                    <p:nvPr/>
                  </p:nvSpPr>
                  <p:spPr bwMode="auto">
                    <a:xfrm>
                      <a:off x="1632" y="1680"/>
                      <a:ext cx="0" cy="144"/>
                    </a:xfrm>
                    <a:prstGeom prst="line">
                      <a:avLst/>
                    </a:prstGeom>
                    <a:noFill/>
                    <a:ln w="19050">
                      <a:solidFill>
                        <a:schemeClr val="tx2"/>
                      </a:solidFill>
                      <a:round/>
                    </a:ln>
                  </p:spPr>
                  <p:txBody>
                    <a:bodyPr/>
                    <a:lstStyle/>
                    <a:p>
                      <a:endParaRPr lang="zh-CN" altLang="en-US"/>
                    </a:p>
                  </p:txBody>
                </p:sp>
                <p:sp>
                  <p:nvSpPr>
                    <p:cNvPr id="131152" name="Line 365"/>
                    <p:cNvSpPr>
                      <a:spLocks noChangeShapeType="1"/>
                    </p:cNvSpPr>
                    <p:nvPr/>
                  </p:nvSpPr>
                  <p:spPr bwMode="auto">
                    <a:xfrm>
                      <a:off x="1632" y="1824"/>
                      <a:ext cx="336" cy="0"/>
                    </a:xfrm>
                    <a:prstGeom prst="line">
                      <a:avLst/>
                    </a:prstGeom>
                    <a:noFill/>
                    <a:ln w="19050">
                      <a:solidFill>
                        <a:schemeClr val="tx2"/>
                      </a:solidFill>
                      <a:round/>
                    </a:ln>
                  </p:spPr>
                  <p:txBody>
                    <a:bodyPr/>
                    <a:lstStyle/>
                    <a:p>
                      <a:endParaRPr lang="zh-CN" altLang="en-US"/>
                    </a:p>
                  </p:txBody>
                </p:sp>
              </p:grpSp>
              <p:grpSp>
                <p:nvGrpSpPr>
                  <p:cNvPr id="131135" name="Group 366"/>
                  <p:cNvGrpSpPr/>
                  <p:nvPr/>
                </p:nvGrpSpPr>
                <p:grpSpPr bwMode="auto">
                  <a:xfrm>
                    <a:off x="2640" y="1680"/>
                    <a:ext cx="672" cy="144"/>
                    <a:chOff x="1296" y="1680"/>
                    <a:chExt cx="672" cy="144"/>
                  </a:xfrm>
                </p:grpSpPr>
                <p:sp>
                  <p:nvSpPr>
                    <p:cNvPr id="131145" name="Line 367"/>
                    <p:cNvSpPr>
                      <a:spLocks noChangeShapeType="1"/>
                    </p:cNvSpPr>
                    <p:nvPr/>
                  </p:nvSpPr>
                  <p:spPr bwMode="auto">
                    <a:xfrm flipV="1">
                      <a:off x="1296" y="1680"/>
                      <a:ext cx="0" cy="144"/>
                    </a:xfrm>
                    <a:prstGeom prst="line">
                      <a:avLst/>
                    </a:prstGeom>
                    <a:noFill/>
                    <a:ln w="19050">
                      <a:solidFill>
                        <a:schemeClr val="tx2"/>
                      </a:solidFill>
                      <a:round/>
                    </a:ln>
                  </p:spPr>
                  <p:txBody>
                    <a:bodyPr/>
                    <a:lstStyle/>
                    <a:p>
                      <a:endParaRPr lang="zh-CN" altLang="en-US"/>
                    </a:p>
                  </p:txBody>
                </p:sp>
                <p:sp>
                  <p:nvSpPr>
                    <p:cNvPr id="131146" name="Line 368"/>
                    <p:cNvSpPr>
                      <a:spLocks noChangeShapeType="1"/>
                    </p:cNvSpPr>
                    <p:nvPr/>
                  </p:nvSpPr>
                  <p:spPr bwMode="auto">
                    <a:xfrm>
                      <a:off x="1296" y="1680"/>
                      <a:ext cx="336" cy="0"/>
                    </a:xfrm>
                    <a:prstGeom prst="line">
                      <a:avLst/>
                    </a:prstGeom>
                    <a:noFill/>
                    <a:ln w="19050">
                      <a:solidFill>
                        <a:schemeClr val="tx2"/>
                      </a:solidFill>
                      <a:round/>
                    </a:ln>
                  </p:spPr>
                  <p:txBody>
                    <a:bodyPr/>
                    <a:lstStyle/>
                    <a:p>
                      <a:endParaRPr lang="zh-CN" altLang="en-US"/>
                    </a:p>
                  </p:txBody>
                </p:sp>
                <p:sp>
                  <p:nvSpPr>
                    <p:cNvPr id="131147" name="Line 369"/>
                    <p:cNvSpPr>
                      <a:spLocks noChangeShapeType="1"/>
                    </p:cNvSpPr>
                    <p:nvPr/>
                  </p:nvSpPr>
                  <p:spPr bwMode="auto">
                    <a:xfrm>
                      <a:off x="1632" y="1680"/>
                      <a:ext cx="0" cy="144"/>
                    </a:xfrm>
                    <a:prstGeom prst="line">
                      <a:avLst/>
                    </a:prstGeom>
                    <a:noFill/>
                    <a:ln w="19050">
                      <a:solidFill>
                        <a:schemeClr val="tx2"/>
                      </a:solidFill>
                      <a:round/>
                    </a:ln>
                  </p:spPr>
                  <p:txBody>
                    <a:bodyPr/>
                    <a:lstStyle/>
                    <a:p>
                      <a:endParaRPr lang="zh-CN" altLang="en-US"/>
                    </a:p>
                  </p:txBody>
                </p:sp>
                <p:sp>
                  <p:nvSpPr>
                    <p:cNvPr id="131148" name="Line 370"/>
                    <p:cNvSpPr>
                      <a:spLocks noChangeShapeType="1"/>
                    </p:cNvSpPr>
                    <p:nvPr/>
                  </p:nvSpPr>
                  <p:spPr bwMode="auto">
                    <a:xfrm>
                      <a:off x="1632" y="1824"/>
                      <a:ext cx="336" cy="0"/>
                    </a:xfrm>
                    <a:prstGeom prst="line">
                      <a:avLst/>
                    </a:prstGeom>
                    <a:noFill/>
                    <a:ln w="19050">
                      <a:solidFill>
                        <a:schemeClr val="tx2"/>
                      </a:solidFill>
                      <a:round/>
                    </a:ln>
                  </p:spPr>
                  <p:txBody>
                    <a:bodyPr/>
                    <a:lstStyle/>
                    <a:p>
                      <a:endParaRPr lang="zh-CN" altLang="en-US"/>
                    </a:p>
                  </p:txBody>
                </p:sp>
              </p:grpSp>
              <p:grpSp>
                <p:nvGrpSpPr>
                  <p:cNvPr id="131136" name="Group 371"/>
                  <p:cNvGrpSpPr/>
                  <p:nvPr/>
                </p:nvGrpSpPr>
                <p:grpSpPr bwMode="auto">
                  <a:xfrm>
                    <a:off x="3312" y="1680"/>
                    <a:ext cx="672" cy="144"/>
                    <a:chOff x="1296" y="1680"/>
                    <a:chExt cx="672" cy="144"/>
                  </a:xfrm>
                </p:grpSpPr>
                <p:sp>
                  <p:nvSpPr>
                    <p:cNvPr id="131141" name="Line 372"/>
                    <p:cNvSpPr>
                      <a:spLocks noChangeShapeType="1"/>
                    </p:cNvSpPr>
                    <p:nvPr/>
                  </p:nvSpPr>
                  <p:spPr bwMode="auto">
                    <a:xfrm flipV="1">
                      <a:off x="1296" y="1680"/>
                      <a:ext cx="0" cy="144"/>
                    </a:xfrm>
                    <a:prstGeom prst="line">
                      <a:avLst/>
                    </a:prstGeom>
                    <a:noFill/>
                    <a:ln w="19050">
                      <a:solidFill>
                        <a:schemeClr val="tx2"/>
                      </a:solidFill>
                      <a:round/>
                    </a:ln>
                  </p:spPr>
                  <p:txBody>
                    <a:bodyPr/>
                    <a:lstStyle/>
                    <a:p>
                      <a:endParaRPr lang="zh-CN" altLang="en-US"/>
                    </a:p>
                  </p:txBody>
                </p:sp>
                <p:sp>
                  <p:nvSpPr>
                    <p:cNvPr id="131142" name="Line 373"/>
                    <p:cNvSpPr>
                      <a:spLocks noChangeShapeType="1"/>
                    </p:cNvSpPr>
                    <p:nvPr/>
                  </p:nvSpPr>
                  <p:spPr bwMode="auto">
                    <a:xfrm>
                      <a:off x="1296" y="1680"/>
                      <a:ext cx="336" cy="0"/>
                    </a:xfrm>
                    <a:prstGeom prst="line">
                      <a:avLst/>
                    </a:prstGeom>
                    <a:noFill/>
                    <a:ln w="19050">
                      <a:solidFill>
                        <a:schemeClr val="tx2"/>
                      </a:solidFill>
                      <a:round/>
                    </a:ln>
                  </p:spPr>
                  <p:txBody>
                    <a:bodyPr/>
                    <a:lstStyle/>
                    <a:p>
                      <a:endParaRPr lang="zh-CN" altLang="en-US"/>
                    </a:p>
                  </p:txBody>
                </p:sp>
                <p:sp>
                  <p:nvSpPr>
                    <p:cNvPr id="131143" name="Line 374"/>
                    <p:cNvSpPr>
                      <a:spLocks noChangeShapeType="1"/>
                    </p:cNvSpPr>
                    <p:nvPr/>
                  </p:nvSpPr>
                  <p:spPr bwMode="auto">
                    <a:xfrm>
                      <a:off x="1632" y="1680"/>
                      <a:ext cx="0" cy="144"/>
                    </a:xfrm>
                    <a:prstGeom prst="line">
                      <a:avLst/>
                    </a:prstGeom>
                    <a:noFill/>
                    <a:ln w="19050">
                      <a:solidFill>
                        <a:schemeClr val="tx2"/>
                      </a:solidFill>
                      <a:round/>
                    </a:ln>
                  </p:spPr>
                  <p:txBody>
                    <a:bodyPr/>
                    <a:lstStyle/>
                    <a:p>
                      <a:endParaRPr lang="zh-CN" altLang="en-US"/>
                    </a:p>
                  </p:txBody>
                </p:sp>
                <p:sp>
                  <p:nvSpPr>
                    <p:cNvPr id="131144" name="Line 375"/>
                    <p:cNvSpPr>
                      <a:spLocks noChangeShapeType="1"/>
                    </p:cNvSpPr>
                    <p:nvPr/>
                  </p:nvSpPr>
                  <p:spPr bwMode="auto">
                    <a:xfrm>
                      <a:off x="1632" y="1824"/>
                      <a:ext cx="336" cy="0"/>
                    </a:xfrm>
                    <a:prstGeom prst="line">
                      <a:avLst/>
                    </a:prstGeom>
                    <a:noFill/>
                    <a:ln w="19050">
                      <a:solidFill>
                        <a:schemeClr val="tx2"/>
                      </a:solidFill>
                      <a:round/>
                    </a:ln>
                  </p:spPr>
                  <p:txBody>
                    <a:bodyPr/>
                    <a:lstStyle/>
                    <a:p>
                      <a:endParaRPr lang="zh-CN" altLang="en-US"/>
                    </a:p>
                  </p:txBody>
                </p:sp>
              </p:grpSp>
              <p:sp>
                <p:nvSpPr>
                  <p:cNvPr id="131137" name="Line 376"/>
                  <p:cNvSpPr>
                    <a:spLocks noChangeShapeType="1"/>
                  </p:cNvSpPr>
                  <p:nvPr/>
                </p:nvSpPr>
                <p:spPr bwMode="auto">
                  <a:xfrm flipV="1">
                    <a:off x="3984" y="1680"/>
                    <a:ext cx="0" cy="144"/>
                  </a:xfrm>
                  <a:prstGeom prst="line">
                    <a:avLst/>
                  </a:prstGeom>
                  <a:noFill/>
                  <a:ln w="19050">
                    <a:solidFill>
                      <a:schemeClr val="tx2"/>
                    </a:solidFill>
                    <a:round/>
                  </a:ln>
                </p:spPr>
                <p:txBody>
                  <a:bodyPr/>
                  <a:lstStyle/>
                  <a:p>
                    <a:endParaRPr lang="zh-CN" altLang="en-US"/>
                  </a:p>
                </p:txBody>
              </p:sp>
              <p:sp>
                <p:nvSpPr>
                  <p:cNvPr id="131138" name="Line 377"/>
                  <p:cNvSpPr>
                    <a:spLocks noChangeShapeType="1"/>
                  </p:cNvSpPr>
                  <p:nvPr/>
                </p:nvSpPr>
                <p:spPr bwMode="auto">
                  <a:xfrm>
                    <a:off x="3984" y="1680"/>
                    <a:ext cx="336" cy="0"/>
                  </a:xfrm>
                  <a:prstGeom prst="line">
                    <a:avLst/>
                  </a:prstGeom>
                  <a:noFill/>
                  <a:ln w="19050">
                    <a:solidFill>
                      <a:schemeClr val="tx2"/>
                    </a:solidFill>
                    <a:round/>
                  </a:ln>
                </p:spPr>
                <p:txBody>
                  <a:bodyPr/>
                  <a:lstStyle/>
                  <a:p>
                    <a:endParaRPr lang="zh-CN" altLang="en-US"/>
                  </a:p>
                </p:txBody>
              </p:sp>
              <p:sp>
                <p:nvSpPr>
                  <p:cNvPr id="131139" name="Line 378"/>
                  <p:cNvSpPr>
                    <a:spLocks noChangeShapeType="1"/>
                  </p:cNvSpPr>
                  <p:nvPr/>
                </p:nvSpPr>
                <p:spPr bwMode="auto">
                  <a:xfrm>
                    <a:off x="4320" y="1680"/>
                    <a:ext cx="0" cy="144"/>
                  </a:xfrm>
                  <a:prstGeom prst="line">
                    <a:avLst/>
                  </a:prstGeom>
                  <a:noFill/>
                  <a:ln w="19050">
                    <a:solidFill>
                      <a:schemeClr val="tx2"/>
                    </a:solidFill>
                    <a:round/>
                  </a:ln>
                </p:spPr>
                <p:txBody>
                  <a:bodyPr/>
                  <a:lstStyle/>
                  <a:p>
                    <a:endParaRPr lang="zh-CN" altLang="en-US"/>
                  </a:p>
                </p:txBody>
              </p:sp>
              <p:sp>
                <p:nvSpPr>
                  <p:cNvPr id="131140" name="Line 379"/>
                  <p:cNvSpPr>
                    <a:spLocks noChangeShapeType="1"/>
                  </p:cNvSpPr>
                  <p:nvPr/>
                </p:nvSpPr>
                <p:spPr bwMode="auto">
                  <a:xfrm>
                    <a:off x="4320" y="1824"/>
                    <a:ext cx="192" cy="0"/>
                  </a:xfrm>
                  <a:prstGeom prst="line">
                    <a:avLst/>
                  </a:prstGeom>
                  <a:noFill/>
                  <a:ln w="19050">
                    <a:solidFill>
                      <a:schemeClr val="tx2"/>
                    </a:solidFill>
                    <a:round/>
                  </a:ln>
                </p:spPr>
                <p:txBody>
                  <a:bodyPr/>
                  <a:lstStyle/>
                  <a:p>
                    <a:endParaRPr lang="zh-CN" altLang="en-US"/>
                  </a:p>
                </p:txBody>
              </p:sp>
            </p:grpSp>
            <p:grpSp>
              <p:nvGrpSpPr>
                <p:cNvPr id="131104" name="Group 380"/>
                <p:cNvGrpSpPr/>
                <p:nvPr/>
              </p:nvGrpSpPr>
              <p:grpSpPr bwMode="auto">
                <a:xfrm>
                  <a:off x="1200" y="3024"/>
                  <a:ext cx="3552" cy="144"/>
                  <a:chOff x="960" y="2208"/>
                  <a:chExt cx="3552" cy="144"/>
                </a:xfrm>
              </p:grpSpPr>
              <p:sp>
                <p:nvSpPr>
                  <p:cNvPr id="131127" name="Line 381"/>
                  <p:cNvSpPr>
                    <a:spLocks noChangeShapeType="1"/>
                  </p:cNvSpPr>
                  <p:nvPr/>
                </p:nvSpPr>
                <p:spPr bwMode="auto">
                  <a:xfrm>
                    <a:off x="960" y="2352"/>
                    <a:ext cx="1344" cy="0"/>
                  </a:xfrm>
                  <a:prstGeom prst="line">
                    <a:avLst/>
                  </a:prstGeom>
                  <a:noFill/>
                  <a:ln w="19050">
                    <a:solidFill>
                      <a:schemeClr val="tx2"/>
                    </a:solidFill>
                    <a:round/>
                  </a:ln>
                </p:spPr>
                <p:txBody>
                  <a:bodyPr/>
                  <a:lstStyle/>
                  <a:p>
                    <a:endParaRPr lang="zh-CN" altLang="en-US"/>
                  </a:p>
                </p:txBody>
              </p:sp>
              <p:sp>
                <p:nvSpPr>
                  <p:cNvPr id="131128" name="Line 382"/>
                  <p:cNvSpPr>
                    <a:spLocks noChangeShapeType="1"/>
                  </p:cNvSpPr>
                  <p:nvPr/>
                </p:nvSpPr>
                <p:spPr bwMode="auto">
                  <a:xfrm flipV="1">
                    <a:off x="2304" y="2208"/>
                    <a:ext cx="0" cy="144"/>
                  </a:xfrm>
                  <a:prstGeom prst="line">
                    <a:avLst/>
                  </a:prstGeom>
                  <a:noFill/>
                  <a:ln w="19050">
                    <a:solidFill>
                      <a:schemeClr val="tx2"/>
                    </a:solidFill>
                    <a:round/>
                  </a:ln>
                </p:spPr>
                <p:txBody>
                  <a:bodyPr/>
                  <a:lstStyle/>
                  <a:p>
                    <a:endParaRPr lang="zh-CN" altLang="en-US"/>
                  </a:p>
                </p:txBody>
              </p:sp>
              <p:sp>
                <p:nvSpPr>
                  <p:cNvPr id="131129" name="Line 383"/>
                  <p:cNvSpPr>
                    <a:spLocks noChangeShapeType="1"/>
                  </p:cNvSpPr>
                  <p:nvPr/>
                </p:nvSpPr>
                <p:spPr bwMode="auto">
                  <a:xfrm>
                    <a:off x="2304" y="2208"/>
                    <a:ext cx="1344" cy="0"/>
                  </a:xfrm>
                  <a:prstGeom prst="line">
                    <a:avLst/>
                  </a:prstGeom>
                  <a:noFill/>
                  <a:ln w="19050">
                    <a:solidFill>
                      <a:schemeClr val="tx2"/>
                    </a:solidFill>
                    <a:round/>
                  </a:ln>
                </p:spPr>
                <p:txBody>
                  <a:bodyPr/>
                  <a:lstStyle/>
                  <a:p>
                    <a:endParaRPr lang="zh-CN" altLang="en-US"/>
                  </a:p>
                </p:txBody>
              </p:sp>
              <p:sp>
                <p:nvSpPr>
                  <p:cNvPr id="131130" name="Line 384"/>
                  <p:cNvSpPr>
                    <a:spLocks noChangeShapeType="1"/>
                  </p:cNvSpPr>
                  <p:nvPr/>
                </p:nvSpPr>
                <p:spPr bwMode="auto">
                  <a:xfrm>
                    <a:off x="3648" y="2208"/>
                    <a:ext cx="0" cy="144"/>
                  </a:xfrm>
                  <a:prstGeom prst="line">
                    <a:avLst/>
                  </a:prstGeom>
                  <a:noFill/>
                  <a:ln w="19050">
                    <a:solidFill>
                      <a:schemeClr val="tx2"/>
                    </a:solidFill>
                    <a:round/>
                  </a:ln>
                </p:spPr>
                <p:txBody>
                  <a:bodyPr/>
                  <a:lstStyle/>
                  <a:p>
                    <a:endParaRPr lang="zh-CN" altLang="en-US"/>
                  </a:p>
                </p:txBody>
              </p:sp>
              <p:sp>
                <p:nvSpPr>
                  <p:cNvPr id="131131" name="Line 385"/>
                  <p:cNvSpPr>
                    <a:spLocks noChangeShapeType="1"/>
                  </p:cNvSpPr>
                  <p:nvPr/>
                </p:nvSpPr>
                <p:spPr bwMode="auto">
                  <a:xfrm>
                    <a:off x="3648" y="2352"/>
                    <a:ext cx="864" cy="0"/>
                  </a:xfrm>
                  <a:prstGeom prst="line">
                    <a:avLst/>
                  </a:prstGeom>
                  <a:noFill/>
                  <a:ln w="19050">
                    <a:solidFill>
                      <a:schemeClr val="tx2"/>
                    </a:solidFill>
                    <a:round/>
                  </a:ln>
                </p:spPr>
                <p:txBody>
                  <a:bodyPr/>
                  <a:lstStyle/>
                  <a:p>
                    <a:endParaRPr lang="zh-CN" altLang="en-US"/>
                  </a:p>
                </p:txBody>
              </p:sp>
            </p:grpSp>
            <p:grpSp>
              <p:nvGrpSpPr>
                <p:cNvPr id="131105" name="Group 386"/>
                <p:cNvGrpSpPr/>
                <p:nvPr/>
              </p:nvGrpSpPr>
              <p:grpSpPr bwMode="auto">
                <a:xfrm>
                  <a:off x="1200" y="3312"/>
                  <a:ext cx="3552" cy="144"/>
                  <a:chOff x="960" y="2496"/>
                  <a:chExt cx="3552" cy="144"/>
                </a:xfrm>
              </p:grpSpPr>
              <p:sp>
                <p:nvSpPr>
                  <p:cNvPr id="131122" name="Line 387"/>
                  <p:cNvSpPr>
                    <a:spLocks noChangeShapeType="1"/>
                  </p:cNvSpPr>
                  <p:nvPr/>
                </p:nvSpPr>
                <p:spPr bwMode="auto">
                  <a:xfrm>
                    <a:off x="960" y="2640"/>
                    <a:ext cx="2688" cy="0"/>
                  </a:xfrm>
                  <a:prstGeom prst="line">
                    <a:avLst/>
                  </a:prstGeom>
                  <a:noFill/>
                  <a:ln w="19050">
                    <a:solidFill>
                      <a:schemeClr val="tx2"/>
                    </a:solidFill>
                    <a:round/>
                  </a:ln>
                </p:spPr>
                <p:txBody>
                  <a:bodyPr/>
                  <a:lstStyle/>
                  <a:p>
                    <a:endParaRPr lang="zh-CN" altLang="en-US"/>
                  </a:p>
                </p:txBody>
              </p:sp>
              <p:sp>
                <p:nvSpPr>
                  <p:cNvPr id="131123" name="Line 388"/>
                  <p:cNvSpPr>
                    <a:spLocks noChangeShapeType="1"/>
                  </p:cNvSpPr>
                  <p:nvPr/>
                </p:nvSpPr>
                <p:spPr bwMode="auto">
                  <a:xfrm flipV="1">
                    <a:off x="3648" y="2496"/>
                    <a:ext cx="0" cy="144"/>
                  </a:xfrm>
                  <a:prstGeom prst="line">
                    <a:avLst/>
                  </a:prstGeom>
                  <a:noFill/>
                  <a:ln w="19050">
                    <a:solidFill>
                      <a:schemeClr val="tx2"/>
                    </a:solidFill>
                    <a:round/>
                  </a:ln>
                </p:spPr>
                <p:txBody>
                  <a:bodyPr/>
                  <a:lstStyle/>
                  <a:p>
                    <a:endParaRPr lang="zh-CN" altLang="en-US"/>
                  </a:p>
                </p:txBody>
              </p:sp>
              <p:sp>
                <p:nvSpPr>
                  <p:cNvPr id="131124" name="Line 389"/>
                  <p:cNvSpPr>
                    <a:spLocks noChangeShapeType="1"/>
                  </p:cNvSpPr>
                  <p:nvPr/>
                </p:nvSpPr>
                <p:spPr bwMode="auto">
                  <a:xfrm>
                    <a:off x="3648" y="2496"/>
                    <a:ext cx="672" cy="0"/>
                  </a:xfrm>
                  <a:prstGeom prst="line">
                    <a:avLst/>
                  </a:prstGeom>
                  <a:noFill/>
                  <a:ln w="19050">
                    <a:solidFill>
                      <a:schemeClr val="tx2"/>
                    </a:solidFill>
                    <a:round/>
                  </a:ln>
                </p:spPr>
                <p:txBody>
                  <a:bodyPr/>
                  <a:lstStyle/>
                  <a:p>
                    <a:endParaRPr lang="zh-CN" altLang="en-US"/>
                  </a:p>
                </p:txBody>
              </p:sp>
              <p:sp>
                <p:nvSpPr>
                  <p:cNvPr id="131125" name="Line 390"/>
                  <p:cNvSpPr>
                    <a:spLocks noChangeShapeType="1"/>
                  </p:cNvSpPr>
                  <p:nvPr/>
                </p:nvSpPr>
                <p:spPr bwMode="auto">
                  <a:xfrm>
                    <a:off x="4320" y="2496"/>
                    <a:ext cx="0" cy="144"/>
                  </a:xfrm>
                  <a:prstGeom prst="line">
                    <a:avLst/>
                  </a:prstGeom>
                  <a:noFill/>
                  <a:ln w="19050">
                    <a:solidFill>
                      <a:schemeClr val="tx2"/>
                    </a:solidFill>
                    <a:round/>
                  </a:ln>
                </p:spPr>
                <p:txBody>
                  <a:bodyPr/>
                  <a:lstStyle/>
                  <a:p>
                    <a:endParaRPr lang="zh-CN" altLang="en-US"/>
                  </a:p>
                </p:txBody>
              </p:sp>
              <p:sp>
                <p:nvSpPr>
                  <p:cNvPr id="131126" name="Line 391"/>
                  <p:cNvSpPr>
                    <a:spLocks noChangeShapeType="1"/>
                  </p:cNvSpPr>
                  <p:nvPr/>
                </p:nvSpPr>
                <p:spPr bwMode="auto">
                  <a:xfrm>
                    <a:off x="4320" y="2640"/>
                    <a:ext cx="192" cy="0"/>
                  </a:xfrm>
                  <a:prstGeom prst="line">
                    <a:avLst/>
                  </a:prstGeom>
                  <a:noFill/>
                  <a:ln w="19050">
                    <a:solidFill>
                      <a:schemeClr val="tx2"/>
                    </a:solidFill>
                    <a:round/>
                  </a:ln>
                </p:spPr>
                <p:txBody>
                  <a:bodyPr/>
                  <a:lstStyle/>
                  <a:p>
                    <a:endParaRPr lang="zh-CN" altLang="en-US"/>
                  </a:p>
                </p:txBody>
              </p:sp>
            </p:grpSp>
            <p:grpSp>
              <p:nvGrpSpPr>
                <p:cNvPr id="131106" name="Group 392"/>
                <p:cNvGrpSpPr/>
                <p:nvPr/>
              </p:nvGrpSpPr>
              <p:grpSpPr bwMode="auto">
                <a:xfrm>
                  <a:off x="1200" y="2160"/>
                  <a:ext cx="3552" cy="144"/>
                  <a:chOff x="1200" y="2160"/>
                  <a:chExt cx="3552" cy="144"/>
                </a:xfrm>
              </p:grpSpPr>
              <p:sp>
                <p:nvSpPr>
                  <p:cNvPr id="131119" name="Line 393"/>
                  <p:cNvSpPr>
                    <a:spLocks noChangeShapeType="1"/>
                  </p:cNvSpPr>
                  <p:nvPr/>
                </p:nvSpPr>
                <p:spPr bwMode="auto">
                  <a:xfrm>
                    <a:off x="1200" y="2160"/>
                    <a:ext cx="3360" cy="0"/>
                  </a:xfrm>
                  <a:prstGeom prst="line">
                    <a:avLst/>
                  </a:prstGeom>
                  <a:noFill/>
                  <a:ln w="19050">
                    <a:solidFill>
                      <a:schemeClr val="tx2"/>
                    </a:solidFill>
                    <a:round/>
                  </a:ln>
                </p:spPr>
                <p:txBody>
                  <a:bodyPr/>
                  <a:lstStyle/>
                  <a:p>
                    <a:endParaRPr lang="zh-CN" altLang="en-US"/>
                  </a:p>
                </p:txBody>
              </p:sp>
              <p:sp>
                <p:nvSpPr>
                  <p:cNvPr id="131120" name="Line 394"/>
                  <p:cNvSpPr>
                    <a:spLocks noChangeShapeType="1"/>
                  </p:cNvSpPr>
                  <p:nvPr/>
                </p:nvSpPr>
                <p:spPr bwMode="auto">
                  <a:xfrm>
                    <a:off x="4560" y="2160"/>
                    <a:ext cx="0" cy="144"/>
                  </a:xfrm>
                  <a:prstGeom prst="line">
                    <a:avLst/>
                  </a:prstGeom>
                  <a:noFill/>
                  <a:ln w="28575">
                    <a:solidFill>
                      <a:srgbClr val="FF0000"/>
                    </a:solidFill>
                    <a:round/>
                  </a:ln>
                </p:spPr>
                <p:txBody>
                  <a:bodyPr/>
                  <a:lstStyle/>
                  <a:p>
                    <a:endParaRPr lang="zh-CN" altLang="en-US"/>
                  </a:p>
                </p:txBody>
              </p:sp>
              <p:sp>
                <p:nvSpPr>
                  <p:cNvPr id="131121" name="Line 395"/>
                  <p:cNvSpPr>
                    <a:spLocks noChangeShapeType="1"/>
                  </p:cNvSpPr>
                  <p:nvPr/>
                </p:nvSpPr>
                <p:spPr bwMode="auto">
                  <a:xfrm>
                    <a:off x="4560" y="2160"/>
                    <a:ext cx="192" cy="0"/>
                  </a:xfrm>
                  <a:prstGeom prst="line">
                    <a:avLst/>
                  </a:prstGeom>
                  <a:noFill/>
                  <a:ln w="19050">
                    <a:solidFill>
                      <a:schemeClr val="tx2"/>
                    </a:solidFill>
                    <a:round/>
                  </a:ln>
                </p:spPr>
                <p:txBody>
                  <a:bodyPr/>
                  <a:lstStyle/>
                  <a:p>
                    <a:endParaRPr lang="zh-CN" altLang="en-US"/>
                  </a:p>
                </p:txBody>
              </p:sp>
            </p:grpSp>
            <p:grpSp>
              <p:nvGrpSpPr>
                <p:cNvPr id="131107" name="Group 396"/>
                <p:cNvGrpSpPr/>
                <p:nvPr/>
              </p:nvGrpSpPr>
              <p:grpSpPr bwMode="auto">
                <a:xfrm>
                  <a:off x="1200" y="2736"/>
                  <a:ext cx="3552" cy="144"/>
                  <a:chOff x="1200" y="2736"/>
                  <a:chExt cx="3552" cy="144"/>
                </a:xfrm>
              </p:grpSpPr>
              <p:grpSp>
                <p:nvGrpSpPr>
                  <p:cNvPr id="131108" name="Group 397"/>
                  <p:cNvGrpSpPr/>
                  <p:nvPr/>
                </p:nvGrpSpPr>
                <p:grpSpPr bwMode="auto">
                  <a:xfrm>
                    <a:off x="1200" y="2736"/>
                    <a:ext cx="3552" cy="144"/>
                    <a:chOff x="960" y="2016"/>
                    <a:chExt cx="3552" cy="144"/>
                  </a:xfrm>
                </p:grpSpPr>
                <p:sp>
                  <p:nvSpPr>
                    <p:cNvPr id="131110" name="Line 398"/>
                    <p:cNvSpPr>
                      <a:spLocks noChangeShapeType="1"/>
                    </p:cNvSpPr>
                    <p:nvPr/>
                  </p:nvSpPr>
                  <p:spPr bwMode="auto">
                    <a:xfrm>
                      <a:off x="960" y="2160"/>
                      <a:ext cx="672" cy="0"/>
                    </a:xfrm>
                    <a:prstGeom prst="line">
                      <a:avLst/>
                    </a:prstGeom>
                    <a:noFill/>
                    <a:ln w="19050">
                      <a:solidFill>
                        <a:schemeClr val="tx2"/>
                      </a:solidFill>
                      <a:round/>
                    </a:ln>
                  </p:spPr>
                  <p:txBody>
                    <a:bodyPr/>
                    <a:lstStyle/>
                    <a:p>
                      <a:endParaRPr lang="zh-CN" altLang="en-US"/>
                    </a:p>
                  </p:txBody>
                </p:sp>
                <p:sp>
                  <p:nvSpPr>
                    <p:cNvPr id="131111" name="Line 399"/>
                    <p:cNvSpPr>
                      <a:spLocks noChangeShapeType="1"/>
                    </p:cNvSpPr>
                    <p:nvPr/>
                  </p:nvSpPr>
                  <p:spPr bwMode="auto">
                    <a:xfrm flipV="1">
                      <a:off x="1632" y="2016"/>
                      <a:ext cx="0" cy="144"/>
                    </a:xfrm>
                    <a:prstGeom prst="line">
                      <a:avLst/>
                    </a:prstGeom>
                    <a:noFill/>
                    <a:ln w="19050">
                      <a:solidFill>
                        <a:schemeClr val="tx2"/>
                      </a:solidFill>
                      <a:round/>
                    </a:ln>
                  </p:spPr>
                  <p:txBody>
                    <a:bodyPr/>
                    <a:lstStyle/>
                    <a:p>
                      <a:endParaRPr lang="zh-CN" altLang="en-US"/>
                    </a:p>
                  </p:txBody>
                </p:sp>
                <p:sp>
                  <p:nvSpPr>
                    <p:cNvPr id="131112" name="Line 400"/>
                    <p:cNvSpPr>
                      <a:spLocks noChangeShapeType="1"/>
                    </p:cNvSpPr>
                    <p:nvPr/>
                  </p:nvSpPr>
                  <p:spPr bwMode="auto">
                    <a:xfrm>
                      <a:off x="1632" y="2016"/>
                      <a:ext cx="672" cy="0"/>
                    </a:xfrm>
                    <a:prstGeom prst="line">
                      <a:avLst/>
                    </a:prstGeom>
                    <a:noFill/>
                    <a:ln w="19050">
                      <a:solidFill>
                        <a:schemeClr val="tx2"/>
                      </a:solidFill>
                      <a:round/>
                    </a:ln>
                  </p:spPr>
                  <p:txBody>
                    <a:bodyPr/>
                    <a:lstStyle/>
                    <a:p>
                      <a:endParaRPr lang="zh-CN" altLang="en-US"/>
                    </a:p>
                  </p:txBody>
                </p:sp>
                <p:sp>
                  <p:nvSpPr>
                    <p:cNvPr id="131113" name="Line 401"/>
                    <p:cNvSpPr>
                      <a:spLocks noChangeShapeType="1"/>
                    </p:cNvSpPr>
                    <p:nvPr/>
                  </p:nvSpPr>
                  <p:spPr bwMode="auto">
                    <a:xfrm>
                      <a:off x="2304" y="2016"/>
                      <a:ext cx="0" cy="144"/>
                    </a:xfrm>
                    <a:prstGeom prst="line">
                      <a:avLst/>
                    </a:prstGeom>
                    <a:noFill/>
                    <a:ln w="19050">
                      <a:solidFill>
                        <a:schemeClr val="tx2"/>
                      </a:solidFill>
                      <a:round/>
                    </a:ln>
                  </p:spPr>
                  <p:txBody>
                    <a:bodyPr/>
                    <a:lstStyle/>
                    <a:p>
                      <a:endParaRPr lang="zh-CN" altLang="en-US"/>
                    </a:p>
                  </p:txBody>
                </p:sp>
                <p:sp>
                  <p:nvSpPr>
                    <p:cNvPr id="131114" name="Line 402"/>
                    <p:cNvSpPr>
                      <a:spLocks noChangeShapeType="1"/>
                    </p:cNvSpPr>
                    <p:nvPr/>
                  </p:nvSpPr>
                  <p:spPr bwMode="auto">
                    <a:xfrm>
                      <a:off x="2304" y="2160"/>
                      <a:ext cx="672" cy="0"/>
                    </a:xfrm>
                    <a:prstGeom prst="line">
                      <a:avLst/>
                    </a:prstGeom>
                    <a:noFill/>
                    <a:ln w="19050">
                      <a:solidFill>
                        <a:schemeClr val="tx2"/>
                      </a:solidFill>
                      <a:round/>
                    </a:ln>
                  </p:spPr>
                  <p:txBody>
                    <a:bodyPr/>
                    <a:lstStyle/>
                    <a:p>
                      <a:endParaRPr lang="zh-CN" altLang="en-US"/>
                    </a:p>
                  </p:txBody>
                </p:sp>
                <p:sp>
                  <p:nvSpPr>
                    <p:cNvPr id="131115" name="Line 403"/>
                    <p:cNvSpPr>
                      <a:spLocks noChangeShapeType="1"/>
                    </p:cNvSpPr>
                    <p:nvPr/>
                  </p:nvSpPr>
                  <p:spPr bwMode="auto">
                    <a:xfrm flipV="1">
                      <a:off x="2976" y="2016"/>
                      <a:ext cx="0" cy="144"/>
                    </a:xfrm>
                    <a:prstGeom prst="line">
                      <a:avLst/>
                    </a:prstGeom>
                    <a:noFill/>
                    <a:ln w="19050">
                      <a:solidFill>
                        <a:schemeClr val="tx2"/>
                      </a:solidFill>
                      <a:round/>
                    </a:ln>
                  </p:spPr>
                  <p:txBody>
                    <a:bodyPr/>
                    <a:lstStyle/>
                    <a:p>
                      <a:endParaRPr lang="zh-CN" altLang="en-US"/>
                    </a:p>
                  </p:txBody>
                </p:sp>
                <p:sp>
                  <p:nvSpPr>
                    <p:cNvPr id="131116" name="Line 404"/>
                    <p:cNvSpPr>
                      <a:spLocks noChangeShapeType="1"/>
                    </p:cNvSpPr>
                    <p:nvPr/>
                  </p:nvSpPr>
                  <p:spPr bwMode="auto">
                    <a:xfrm>
                      <a:off x="2976" y="2016"/>
                      <a:ext cx="672" cy="0"/>
                    </a:xfrm>
                    <a:prstGeom prst="line">
                      <a:avLst/>
                    </a:prstGeom>
                    <a:noFill/>
                    <a:ln w="19050">
                      <a:solidFill>
                        <a:schemeClr val="tx2"/>
                      </a:solidFill>
                      <a:round/>
                    </a:ln>
                  </p:spPr>
                  <p:txBody>
                    <a:bodyPr/>
                    <a:lstStyle/>
                    <a:p>
                      <a:endParaRPr lang="zh-CN" altLang="en-US"/>
                    </a:p>
                  </p:txBody>
                </p:sp>
                <p:sp>
                  <p:nvSpPr>
                    <p:cNvPr id="131117" name="Line 405"/>
                    <p:cNvSpPr>
                      <a:spLocks noChangeShapeType="1"/>
                    </p:cNvSpPr>
                    <p:nvPr/>
                  </p:nvSpPr>
                  <p:spPr bwMode="auto">
                    <a:xfrm>
                      <a:off x="3648" y="2016"/>
                      <a:ext cx="0" cy="144"/>
                    </a:xfrm>
                    <a:prstGeom prst="line">
                      <a:avLst/>
                    </a:prstGeom>
                    <a:noFill/>
                    <a:ln w="19050">
                      <a:solidFill>
                        <a:schemeClr val="tx2"/>
                      </a:solidFill>
                      <a:round/>
                    </a:ln>
                  </p:spPr>
                  <p:txBody>
                    <a:bodyPr/>
                    <a:lstStyle/>
                    <a:p>
                      <a:endParaRPr lang="zh-CN" altLang="en-US"/>
                    </a:p>
                  </p:txBody>
                </p:sp>
                <p:sp>
                  <p:nvSpPr>
                    <p:cNvPr id="131118" name="Line 406"/>
                    <p:cNvSpPr>
                      <a:spLocks noChangeShapeType="1"/>
                    </p:cNvSpPr>
                    <p:nvPr/>
                  </p:nvSpPr>
                  <p:spPr bwMode="auto">
                    <a:xfrm>
                      <a:off x="3648" y="2160"/>
                      <a:ext cx="864" cy="0"/>
                    </a:xfrm>
                    <a:prstGeom prst="line">
                      <a:avLst/>
                    </a:prstGeom>
                    <a:noFill/>
                    <a:ln w="19050">
                      <a:solidFill>
                        <a:schemeClr val="tx2"/>
                      </a:solidFill>
                      <a:round/>
                    </a:ln>
                  </p:spPr>
                  <p:txBody>
                    <a:bodyPr/>
                    <a:lstStyle/>
                    <a:p>
                      <a:endParaRPr lang="zh-CN" altLang="en-US"/>
                    </a:p>
                  </p:txBody>
                </p:sp>
              </p:grpSp>
              <p:sp>
                <p:nvSpPr>
                  <p:cNvPr id="131109" name="Line 407"/>
                  <p:cNvSpPr>
                    <a:spLocks noChangeShapeType="1"/>
                  </p:cNvSpPr>
                  <p:nvPr/>
                </p:nvSpPr>
                <p:spPr bwMode="auto">
                  <a:xfrm flipV="1">
                    <a:off x="4560" y="2736"/>
                    <a:ext cx="0" cy="144"/>
                  </a:xfrm>
                  <a:prstGeom prst="line">
                    <a:avLst/>
                  </a:prstGeom>
                  <a:noFill/>
                  <a:ln w="28575">
                    <a:solidFill>
                      <a:srgbClr val="FF0000"/>
                    </a:solidFill>
                    <a:round/>
                  </a:ln>
                </p:spPr>
                <p:txBody>
                  <a:bodyPr/>
                  <a:lstStyle/>
                  <a:p>
                    <a:endParaRPr lang="zh-CN" altLang="en-US"/>
                  </a:p>
                </p:txBody>
              </p:sp>
            </p:grpSp>
          </p:grpSp>
          <p:grpSp>
            <p:nvGrpSpPr>
              <p:cNvPr id="131093" name="Group 408"/>
              <p:cNvGrpSpPr/>
              <p:nvPr/>
            </p:nvGrpSpPr>
            <p:grpSpPr bwMode="auto">
              <a:xfrm>
                <a:off x="864" y="1824"/>
                <a:ext cx="384" cy="1618"/>
                <a:chOff x="864" y="1824"/>
                <a:chExt cx="384" cy="1618"/>
              </a:xfrm>
            </p:grpSpPr>
            <p:sp>
              <p:nvSpPr>
                <p:cNvPr id="131094" name="Text Box 409"/>
                <p:cNvSpPr txBox="1">
                  <a:spLocks noChangeArrowheads="1"/>
                </p:cNvSpPr>
                <p:nvPr/>
              </p:nvSpPr>
              <p:spPr bwMode="auto">
                <a:xfrm>
                  <a:off x="864" y="1824"/>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sp>
              <p:nvSpPr>
                <p:cNvPr id="131095" name="Text Box 410"/>
                <p:cNvSpPr txBox="1">
                  <a:spLocks noChangeArrowheads="1"/>
                </p:cNvSpPr>
                <p:nvPr/>
              </p:nvSpPr>
              <p:spPr bwMode="auto">
                <a:xfrm>
                  <a:off x="864" y="2400"/>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0</a:t>
                  </a:r>
                  <a:endParaRPr lang="en-US" altLang="zh-CN" sz="1600">
                    <a:solidFill>
                      <a:schemeClr val="hlink"/>
                    </a:solidFill>
                    <a:ea typeface="Gulim" panose="020B0600000101010101" pitchFamily="50" charset="-127"/>
                  </a:endParaRPr>
                </a:p>
              </p:txBody>
            </p:sp>
            <p:sp>
              <p:nvSpPr>
                <p:cNvPr id="131096" name="Text Box 411"/>
                <p:cNvSpPr txBox="1">
                  <a:spLocks noChangeArrowheads="1"/>
                </p:cNvSpPr>
                <p:nvPr/>
              </p:nvSpPr>
              <p:spPr bwMode="auto">
                <a:xfrm>
                  <a:off x="864" y="2688"/>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1</a:t>
                  </a:r>
                  <a:endParaRPr lang="en-US" altLang="zh-CN" sz="1600">
                    <a:solidFill>
                      <a:schemeClr val="hlink"/>
                    </a:solidFill>
                    <a:ea typeface="Gulim" panose="020B0600000101010101" pitchFamily="50" charset="-127"/>
                  </a:endParaRPr>
                </a:p>
              </p:txBody>
            </p:sp>
            <p:sp>
              <p:nvSpPr>
                <p:cNvPr id="131097" name="Text Box 412"/>
                <p:cNvSpPr txBox="1">
                  <a:spLocks noChangeArrowheads="1"/>
                </p:cNvSpPr>
                <p:nvPr/>
              </p:nvSpPr>
              <p:spPr bwMode="auto">
                <a:xfrm>
                  <a:off x="864" y="2956"/>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2</a:t>
                  </a:r>
                  <a:endParaRPr lang="en-US" altLang="zh-CN" sz="1600">
                    <a:solidFill>
                      <a:schemeClr val="hlink"/>
                    </a:solidFill>
                    <a:ea typeface="Gulim" panose="020B0600000101010101" pitchFamily="50" charset="-127"/>
                  </a:endParaRPr>
                </a:p>
              </p:txBody>
            </p:sp>
            <p:sp>
              <p:nvSpPr>
                <p:cNvPr id="131098" name="Text Box 413"/>
                <p:cNvSpPr txBox="1">
                  <a:spLocks noChangeArrowheads="1"/>
                </p:cNvSpPr>
                <p:nvPr/>
              </p:nvSpPr>
              <p:spPr bwMode="auto">
                <a:xfrm>
                  <a:off x="864" y="3244"/>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3</a:t>
                  </a:r>
                  <a:endParaRPr lang="en-US" altLang="zh-CN" sz="1600">
                    <a:solidFill>
                      <a:schemeClr val="hlink"/>
                    </a:solidFill>
                    <a:ea typeface="Gulim" panose="020B0600000101010101" pitchFamily="50" charset="-127"/>
                  </a:endParaRPr>
                </a:p>
              </p:txBody>
            </p:sp>
            <p:sp>
              <p:nvSpPr>
                <p:cNvPr id="131099" name="Text Box 414"/>
                <p:cNvSpPr txBox="1">
                  <a:spLocks noChangeArrowheads="1"/>
                </p:cNvSpPr>
                <p:nvPr/>
              </p:nvSpPr>
              <p:spPr bwMode="auto">
                <a:xfrm>
                  <a:off x="864" y="2112"/>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R</a:t>
                  </a:r>
                  <a:r>
                    <a:rPr lang="en-US" altLang="zh-CN" sz="1600" baseline="-25000">
                      <a:solidFill>
                        <a:schemeClr val="hlink"/>
                      </a:solidFill>
                      <a:ea typeface="Gulim" panose="020B0600000101010101" pitchFamily="50" charset="-127"/>
                    </a:rPr>
                    <a:t>D</a:t>
                  </a:r>
                  <a:endParaRPr lang="en-US" altLang="zh-CN" sz="1600">
                    <a:solidFill>
                      <a:schemeClr val="hlink"/>
                    </a:solidFill>
                    <a:ea typeface="Gulim" panose="020B0600000101010101" pitchFamily="50" charset="-127"/>
                  </a:endParaRPr>
                </a:p>
              </p:txBody>
            </p:sp>
            <p:sp>
              <p:nvSpPr>
                <p:cNvPr id="131100" name="Line 415"/>
                <p:cNvSpPr>
                  <a:spLocks noChangeShapeType="1"/>
                </p:cNvSpPr>
                <p:nvPr/>
              </p:nvSpPr>
              <p:spPr bwMode="auto">
                <a:xfrm>
                  <a:off x="912" y="2142"/>
                  <a:ext cx="96" cy="0"/>
                </a:xfrm>
                <a:prstGeom prst="line">
                  <a:avLst/>
                </a:prstGeom>
                <a:noFill/>
                <a:ln w="9525">
                  <a:solidFill>
                    <a:schemeClr val="tx1"/>
                  </a:solidFill>
                  <a:round/>
                </a:ln>
              </p:spPr>
              <p:txBody>
                <a:bodyPr/>
                <a:lstStyle/>
                <a:p>
                  <a:endParaRPr lang="zh-CN" altLang="en-US"/>
                </a:p>
              </p:txBody>
            </p:sp>
          </p:grpSp>
        </p:grpSp>
        <p:grpSp>
          <p:nvGrpSpPr>
            <p:cNvPr id="131089" name="Group 419"/>
            <p:cNvGrpSpPr/>
            <p:nvPr/>
          </p:nvGrpSpPr>
          <p:grpSpPr bwMode="auto">
            <a:xfrm>
              <a:off x="7239000" y="3505200"/>
              <a:ext cx="914400" cy="1981200"/>
              <a:chOff x="4560" y="2208"/>
              <a:chExt cx="576" cy="1248"/>
            </a:xfrm>
          </p:grpSpPr>
          <p:sp>
            <p:nvSpPr>
              <p:cNvPr id="131090" name="Arc 420"/>
              <p:cNvSpPr/>
              <p:nvPr/>
            </p:nvSpPr>
            <p:spPr bwMode="auto">
              <a:xfrm flipV="1">
                <a:off x="4560" y="2208"/>
                <a:ext cx="288" cy="672"/>
              </a:xfrm>
              <a:custGeom>
                <a:avLst/>
                <a:gdLst>
                  <a:gd name="T0" fmla="*/ 0 w 21600"/>
                  <a:gd name="T1" fmla="*/ 0 h 43195"/>
                  <a:gd name="T2" fmla="*/ 0 w 21600"/>
                  <a:gd name="T3" fmla="*/ 0 h 43195"/>
                  <a:gd name="T4" fmla="*/ 0 w 21600"/>
                  <a:gd name="T5" fmla="*/ 0 h 43195"/>
                  <a:gd name="T6" fmla="*/ 0 60000 65536"/>
                  <a:gd name="T7" fmla="*/ 0 60000 65536"/>
                  <a:gd name="T8" fmla="*/ 0 60000 65536"/>
                  <a:gd name="T9" fmla="*/ 0 w 21600"/>
                  <a:gd name="T10" fmla="*/ 0 h 43195"/>
                  <a:gd name="T11" fmla="*/ 21600 w 21600"/>
                  <a:gd name="T12" fmla="*/ 43195 h 43195"/>
                </a:gdLst>
                <a:ahLst/>
                <a:cxnLst>
                  <a:cxn ang="T6">
                    <a:pos x="T0" y="T1"/>
                  </a:cxn>
                  <a:cxn ang="T7">
                    <a:pos x="T2" y="T3"/>
                  </a:cxn>
                  <a:cxn ang="T8">
                    <a:pos x="T4" y="T5"/>
                  </a:cxn>
                </a:cxnLst>
                <a:rect l="T9" t="T10" r="T11" b="T12"/>
                <a:pathLst>
                  <a:path w="21600" h="43195" fill="none" extrusionOk="0">
                    <a:moveTo>
                      <a:pt x="-1" y="0"/>
                    </a:moveTo>
                    <a:cubicBezTo>
                      <a:pt x="11929" y="0"/>
                      <a:pt x="21600" y="9670"/>
                      <a:pt x="21600" y="21600"/>
                    </a:cubicBezTo>
                    <a:cubicBezTo>
                      <a:pt x="21600" y="33345"/>
                      <a:pt x="12214" y="42938"/>
                      <a:pt x="470" y="43194"/>
                    </a:cubicBezTo>
                  </a:path>
                  <a:path w="21600" h="43195" stroke="0" extrusionOk="0">
                    <a:moveTo>
                      <a:pt x="-1" y="0"/>
                    </a:moveTo>
                    <a:cubicBezTo>
                      <a:pt x="11929" y="0"/>
                      <a:pt x="21600" y="9670"/>
                      <a:pt x="21600" y="21600"/>
                    </a:cubicBezTo>
                    <a:cubicBezTo>
                      <a:pt x="21600" y="33345"/>
                      <a:pt x="12214" y="42938"/>
                      <a:pt x="470" y="43194"/>
                    </a:cubicBezTo>
                    <a:lnTo>
                      <a:pt x="0" y="21600"/>
                    </a:lnTo>
                    <a:close/>
                  </a:path>
                </a:pathLst>
              </a:custGeom>
              <a:noFill/>
              <a:ln w="9525">
                <a:solidFill>
                  <a:schemeClr val="tx1"/>
                </a:solidFill>
                <a:round/>
                <a:headEnd type="triangle" w="med" len="med"/>
              </a:ln>
            </p:spPr>
            <p:txBody>
              <a:bodyPr wrap="none" anchor="ctr"/>
              <a:lstStyle/>
              <a:p>
                <a:endParaRPr lang="zh-CN" altLang="en-US"/>
              </a:p>
            </p:txBody>
          </p:sp>
          <p:sp>
            <p:nvSpPr>
              <p:cNvPr id="131091" name="Arc 421"/>
              <p:cNvSpPr/>
              <p:nvPr/>
            </p:nvSpPr>
            <p:spPr bwMode="auto">
              <a:xfrm flipV="1">
                <a:off x="4560" y="2208"/>
                <a:ext cx="576" cy="1248"/>
              </a:xfrm>
              <a:custGeom>
                <a:avLst/>
                <a:gdLst>
                  <a:gd name="T0" fmla="*/ 0 w 21600"/>
                  <a:gd name="T1" fmla="*/ 0 h 43195"/>
                  <a:gd name="T2" fmla="*/ 0 w 21600"/>
                  <a:gd name="T3" fmla="*/ 0 h 43195"/>
                  <a:gd name="T4" fmla="*/ 0 w 21600"/>
                  <a:gd name="T5" fmla="*/ 0 h 43195"/>
                  <a:gd name="T6" fmla="*/ 0 60000 65536"/>
                  <a:gd name="T7" fmla="*/ 0 60000 65536"/>
                  <a:gd name="T8" fmla="*/ 0 60000 65536"/>
                  <a:gd name="T9" fmla="*/ 0 w 21600"/>
                  <a:gd name="T10" fmla="*/ 0 h 43195"/>
                  <a:gd name="T11" fmla="*/ 21600 w 21600"/>
                  <a:gd name="T12" fmla="*/ 43195 h 43195"/>
                </a:gdLst>
                <a:ahLst/>
                <a:cxnLst>
                  <a:cxn ang="T6">
                    <a:pos x="T0" y="T1"/>
                  </a:cxn>
                  <a:cxn ang="T7">
                    <a:pos x="T2" y="T3"/>
                  </a:cxn>
                  <a:cxn ang="T8">
                    <a:pos x="T4" y="T5"/>
                  </a:cxn>
                </a:cxnLst>
                <a:rect l="T9" t="T10" r="T11" b="T12"/>
                <a:pathLst>
                  <a:path w="21600" h="43195" fill="none" extrusionOk="0">
                    <a:moveTo>
                      <a:pt x="-1" y="0"/>
                    </a:moveTo>
                    <a:cubicBezTo>
                      <a:pt x="11929" y="0"/>
                      <a:pt x="21600" y="9670"/>
                      <a:pt x="21600" y="21600"/>
                    </a:cubicBezTo>
                    <a:cubicBezTo>
                      <a:pt x="21600" y="33345"/>
                      <a:pt x="12214" y="42938"/>
                      <a:pt x="470" y="43194"/>
                    </a:cubicBezTo>
                  </a:path>
                  <a:path w="21600" h="43195" stroke="0" extrusionOk="0">
                    <a:moveTo>
                      <a:pt x="-1" y="0"/>
                    </a:moveTo>
                    <a:cubicBezTo>
                      <a:pt x="11929" y="0"/>
                      <a:pt x="21600" y="9670"/>
                      <a:pt x="21600" y="21600"/>
                    </a:cubicBezTo>
                    <a:cubicBezTo>
                      <a:pt x="21600" y="33345"/>
                      <a:pt x="12214" y="42938"/>
                      <a:pt x="470" y="43194"/>
                    </a:cubicBezTo>
                    <a:lnTo>
                      <a:pt x="0" y="21600"/>
                    </a:lnTo>
                    <a:close/>
                  </a:path>
                </a:pathLst>
              </a:custGeom>
              <a:noFill/>
              <a:ln w="9525">
                <a:solidFill>
                  <a:schemeClr val="tx1"/>
                </a:solidFill>
                <a:round/>
                <a:headEnd type="triangle" w="med" len="med"/>
              </a:ln>
            </p:spPr>
            <p:txBody>
              <a:bodyPr wrap="none" anchor="ctr"/>
              <a:lstStyle/>
              <a:p>
                <a:endParaRPr lang="zh-CN" altLang="en-US"/>
              </a:p>
            </p:txBody>
          </p:sp>
        </p:grpSp>
      </p:grpSp>
      <p:sp>
        <p:nvSpPr>
          <p:cNvPr id="38919" name="Text Box 268"/>
          <p:cNvSpPr txBox="1">
            <a:spLocks noChangeArrowheads="1"/>
          </p:cNvSpPr>
          <p:nvPr/>
        </p:nvSpPr>
        <p:spPr bwMode="black">
          <a:xfrm>
            <a:off x="3349625" y="3959225"/>
            <a:ext cx="5473700" cy="369888"/>
          </a:xfrm>
          <a:prstGeom prst="rect">
            <a:avLst/>
          </a:prstGeom>
          <a:noFill/>
          <a:ln w="9525" algn="ctr">
            <a:noFill/>
            <a:miter lim="800000"/>
          </a:ln>
        </p:spPr>
        <p:txBody>
          <a:bodyPr>
            <a:spAutoFit/>
          </a:bodyPr>
          <a:lstStyle/>
          <a:p>
            <a:pPr algn="l"/>
            <a:r>
              <a:rPr lang="en-US" altLang="zh-CN">
                <a:solidFill>
                  <a:srgbClr val="FF0000"/>
                </a:solidFill>
              </a:rPr>
              <a:t>0</a:t>
            </a:r>
            <a:r>
              <a:rPr lang="zh-CN" altLang="en-US">
                <a:solidFill>
                  <a:srgbClr val="FF0000"/>
                </a:solidFill>
              </a:rPr>
              <a:t>       </a:t>
            </a:r>
            <a:r>
              <a:rPr lang="en-US" altLang="zh-CN">
                <a:solidFill>
                  <a:srgbClr val="FF0000"/>
                </a:solidFill>
              </a:rPr>
              <a:t>1</a:t>
            </a:r>
            <a:r>
              <a:rPr lang="zh-CN" altLang="en-US">
                <a:solidFill>
                  <a:srgbClr val="FF0000"/>
                </a:solidFill>
              </a:rPr>
              <a:t>        </a:t>
            </a:r>
            <a:r>
              <a:rPr lang="en-US" altLang="zh-CN">
                <a:solidFill>
                  <a:srgbClr val="FF0000"/>
                </a:solidFill>
              </a:rPr>
              <a:t>2</a:t>
            </a:r>
            <a:r>
              <a:rPr lang="zh-CN" altLang="en-US">
                <a:solidFill>
                  <a:srgbClr val="FF0000"/>
                </a:solidFill>
              </a:rPr>
              <a:t>     </a:t>
            </a:r>
            <a:r>
              <a:rPr lang="en-US" altLang="zh-CN">
                <a:solidFill>
                  <a:srgbClr val="FF0000"/>
                </a:solidFill>
              </a:rPr>
              <a:t>3</a:t>
            </a:r>
            <a:r>
              <a:rPr lang="zh-CN" altLang="en-US">
                <a:solidFill>
                  <a:srgbClr val="FF0000"/>
                </a:solidFill>
              </a:rPr>
              <a:t>      </a:t>
            </a:r>
            <a:r>
              <a:rPr lang="en-US" altLang="zh-CN">
                <a:solidFill>
                  <a:srgbClr val="FF0000"/>
                </a:solidFill>
              </a:rPr>
              <a:t>4</a:t>
            </a:r>
            <a:r>
              <a:rPr lang="zh-CN" altLang="en-US">
                <a:solidFill>
                  <a:srgbClr val="FF0000"/>
                </a:solidFill>
              </a:rPr>
              <a:t>       </a:t>
            </a:r>
            <a:r>
              <a:rPr lang="en-US" altLang="zh-CN">
                <a:solidFill>
                  <a:srgbClr val="FF0000"/>
                </a:solidFill>
              </a:rPr>
              <a:t>5</a:t>
            </a:r>
            <a:r>
              <a:rPr lang="zh-CN" altLang="en-US">
                <a:solidFill>
                  <a:srgbClr val="FF0000"/>
                </a:solidFill>
              </a:rPr>
              <a:t>      </a:t>
            </a:r>
            <a:r>
              <a:rPr lang="en-US" altLang="zh-CN">
                <a:solidFill>
                  <a:srgbClr val="FF0000"/>
                </a:solidFill>
              </a:rPr>
              <a:t>6</a:t>
            </a:r>
            <a:r>
              <a:rPr lang="zh-CN" altLang="en-US">
                <a:solidFill>
                  <a:srgbClr val="FF0000"/>
                </a:solidFill>
              </a:rPr>
              <a:t>       </a:t>
            </a:r>
            <a:r>
              <a:rPr lang="en-US" altLang="zh-CN">
                <a:solidFill>
                  <a:srgbClr val="FF0000"/>
                </a:solidFill>
              </a:rPr>
              <a:t>7</a:t>
            </a:r>
            <a:r>
              <a:rPr lang="zh-CN" altLang="en-US">
                <a:solidFill>
                  <a:srgbClr val="FF0000"/>
                </a:solidFill>
              </a:rPr>
              <a:t>      </a:t>
            </a:r>
            <a:r>
              <a:rPr lang="en-US" altLang="zh-CN">
                <a:solidFill>
                  <a:srgbClr val="FF0000"/>
                </a:solidFill>
              </a:rPr>
              <a:t>8</a:t>
            </a:r>
            <a:r>
              <a:rPr lang="zh-CN" altLang="en-US">
                <a:solidFill>
                  <a:srgbClr val="FF0000"/>
                </a:solidFill>
              </a:rPr>
              <a:t>       </a:t>
            </a:r>
            <a:r>
              <a:rPr lang="en-US" altLang="zh-CN">
                <a:solidFill>
                  <a:srgbClr val="FF0000"/>
                </a:solidFill>
              </a:rPr>
              <a:t>9</a:t>
            </a:r>
            <a:r>
              <a:rPr lang="zh-CN" altLang="en-US">
                <a:solidFill>
                  <a:srgbClr val="FF0000"/>
                </a:solidFill>
              </a:rPr>
              <a:t>    </a:t>
            </a:r>
            <a:endParaRPr lang="en-US" altLang="zh-CN">
              <a:solidFill>
                <a:srgbClr val="FF0000"/>
              </a:solidFill>
            </a:endParaRPr>
          </a:p>
        </p:txBody>
      </p:sp>
      <p:sp>
        <p:nvSpPr>
          <p:cNvPr id="269" name="矩形 268"/>
          <p:cNvSpPr>
            <a:spLocks noChangeArrowheads="1"/>
          </p:cNvSpPr>
          <p:nvPr/>
        </p:nvSpPr>
        <p:spPr bwMode="auto">
          <a:xfrm>
            <a:off x="1814514" y="3906838"/>
            <a:ext cx="1311275" cy="368300"/>
          </a:xfrm>
          <a:prstGeom prst="rect">
            <a:avLst/>
          </a:prstGeom>
          <a:noFill/>
          <a:ln w="9525">
            <a:noFill/>
            <a:miter lim="800000"/>
          </a:ln>
        </p:spPr>
        <p:txBody>
          <a:bodyPr wrap="none">
            <a:spAutoFit/>
          </a:bodyPr>
          <a:lstStyle/>
          <a:p>
            <a:r>
              <a:rPr lang="en-US" altLang="zh-CN">
                <a:solidFill>
                  <a:srgbClr val="FF0000"/>
                </a:solidFill>
              </a:rPr>
              <a:t>Q</a:t>
            </a:r>
            <a:r>
              <a:rPr lang="en-US" altLang="zh-CN" baseline="-25000">
                <a:solidFill>
                  <a:srgbClr val="FF0000"/>
                </a:solidFill>
              </a:rPr>
              <a:t>3</a:t>
            </a:r>
            <a:r>
              <a:rPr lang="en-US" altLang="zh-CN">
                <a:solidFill>
                  <a:srgbClr val="FF0000"/>
                </a:solidFill>
              </a:rPr>
              <a:t>Q</a:t>
            </a:r>
            <a:r>
              <a:rPr lang="en-US" altLang="zh-CN" baseline="-25000">
                <a:solidFill>
                  <a:srgbClr val="FF0000"/>
                </a:solidFill>
              </a:rPr>
              <a:t>2</a:t>
            </a:r>
            <a:r>
              <a:rPr lang="en-US" altLang="zh-CN">
                <a:solidFill>
                  <a:srgbClr val="FF0000"/>
                </a:solidFill>
              </a:rPr>
              <a:t>Q</a:t>
            </a:r>
            <a:r>
              <a:rPr lang="en-US" altLang="zh-CN" baseline="-25000">
                <a:solidFill>
                  <a:srgbClr val="FF0000"/>
                </a:solidFill>
              </a:rPr>
              <a:t>1</a:t>
            </a:r>
            <a:r>
              <a:rPr lang="en-US" altLang="zh-CN">
                <a:solidFill>
                  <a:srgbClr val="FF0000"/>
                </a:solidFill>
              </a:rPr>
              <a:t>Q</a:t>
            </a:r>
            <a:r>
              <a:rPr lang="en-US" altLang="zh-CN" baseline="-25000">
                <a:solidFill>
                  <a:srgbClr val="FF0000"/>
                </a:solidFill>
              </a:rPr>
              <a:t>0</a:t>
            </a:r>
          </a:p>
        </p:txBody>
      </p:sp>
      <p:sp>
        <p:nvSpPr>
          <p:cNvPr id="271" name="Text Box 268"/>
          <p:cNvSpPr txBox="1">
            <a:spLocks noChangeArrowheads="1"/>
          </p:cNvSpPr>
          <p:nvPr/>
        </p:nvSpPr>
        <p:spPr bwMode="black">
          <a:xfrm>
            <a:off x="8547101" y="2566988"/>
            <a:ext cx="454025" cy="366712"/>
          </a:xfrm>
          <a:prstGeom prst="rect">
            <a:avLst/>
          </a:prstGeom>
          <a:noFill/>
          <a:ln w="9525" algn="ctr">
            <a:noFill/>
            <a:miter lim="800000"/>
          </a:ln>
        </p:spPr>
        <p:txBody>
          <a:bodyPr>
            <a:spAutoFit/>
          </a:bodyPr>
          <a:lstStyle/>
          <a:p>
            <a:pPr>
              <a:defRPr/>
            </a:pPr>
            <a:r>
              <a:rPr lang="en-US" altLang="zh-CN" dirty="0">
                <a:solidFill>
                  <a:schemeClr val="accent2">
                    <a:lumMod val="75000"/>
                  </a:schemeClr>
                </a:solidFill>
              </a:rPr>
              <a:t>0</a:t>
            </a:r>
          </a:p>
        </p:txBody>
      </p:sp>
      <p:sp>
        <p:nvSpPr>
          <p:cNvPr id="272" name="Text Box 268"/>
          <p:cNvSpPr txBox="1">
            <a:spLocks noChangeArrowheads="1"/>
          </p:cNvSpPr>
          <p:nvPr/>
        </p:nvSpPr>
        <p:spPr bwMode="black">
          <a:xfrm>
            <a:off x="8558214" y="3490913"/>
            <a:ext cx="454025" cy="366712"/>
          </a:xfrm>
          <a:prstGeom prst="rect">
            <a:avLst/>
          </a:prstGeom>
          <a:noFill/>
          <a:ln w="9525" algn="ctr">
            <a:noFill/>
            <a:miter lim="800000"/>
          </a:ln>
        </p:spPr>
        <p:txBody>
          <a:bodyPr>
            <a:spAutoFit/>
          </a:bodyPr>
          <a:lstStyle/>
          <a:p>
            <a:pPr>
              <a:defRPr/>
            </a:pPr>
            <a:r>
              <a:rPr lang="en-US" altLang="zh-CN" dirty="0">
                <a:solidFill>
                  <a:schemeClr val="accent2">
                    <a:lumMod val="75000"/>
                  </a:schemeClr>
                </a:solidFill>
              </a:rPr>
              <a:t>0</a:t>
            </a:r>
          </a:p>
        </p:txBody>
      </p:sp>
      <p:sp>
        <p:nvSpPr>
          <p:cNvPr id="273" name="Text Box 268"/>
          <p:cNvSpPr txBox="1">
            <a:spLocks noChangeArrowheads="1"/>
          </p:cNvSpPr>
          <p:nvPr/>
        </p:nvSpPr>
        <p:spPr bwMode="black">
          <a:xfrm>
            <a:off x="8289926" y="2576513"/>
            <a:ext cx="454025" cy="366712"/>
          </a:xfrm>
          <a:prstGeom prst="rect">
            <a:avLst/>
          </a:prstGeom>
          <a:noFill/>
          <a:ln w="9525" algn="ctr">
            <a:noFill/>
            <a:miter lim="800000"/>
          </a:ln>
        </p:spPr>
        <p:txBody>
          <a:bodyPr>
            <a:spAutoFit/>
          </a:bodyPr>
          <a:lstStyle/>
          <a:p>
            <a:r>
              <a:rPr lang="en-US" altLang="zh-CN">
                <a:solidFill>
                  <a:srgbClr val="FF0000"/>
                </a:solidFill>
              </a:rPr>
              <a:t>1</a:t>
            </a:r>
          </a:p>
        </p:txBody>
      </p:sp>
      <p:sp>
        <p:nvSpPr>
          <p:cNvPr id="274" name="Text Box 268"/>
          <p:cNvSpPr txBox="1">
            <a:spLocks noChangeArrowheads="1"/>
          </p:cNvSpPr>
          <p:nvPr/>
        </p:nvSpPr>
        <p:spPr bwMode="black">
          <a:xfrm>
            <a:off x="8301039" y="3502026"/>
            <a:ext cx="454025" cy="366713"/>
          </a:xfrm>
          <a:prstGeom prst="rect">
            <a:avLst/>
          </a:prstGeom>
          <a:noFill/>
          <a:ln w="9525" algn="ctr">
            <a:noFill/>
            <a:miter lim="800000"/>
          </a:ln>
        </p:spPr>
        <p:txBody>
          <a:bodyPr>
            <a:spAutoFit/>
          </a:bodyPr>
          <a:lstStyle/>
          <a:p>
            <a:r>
              <a:rPr lang="en-US" altLang="zh-CN" dirty="0">
                <a:solidFill>
                  <a:srgbClr val="FF0000"/>
                </a:solidFill>
              </a:rPr>
              <a:t>1</a:t>
            </a:r>
          </a:p>
        </p:txBody>
      </p:sp>
      <p:sp>
        <p:nvSpPr>
          <p:cNvPr id="275" name="Text Box 268"/>
          <p:cNvSpPr txBox="1">
            <a:spLocks noChangeArrowheads="1"/>
          </p:cNvSpPr>
          <p:nvPr/>
        </p:nvSpPr>
        <p:spPr bwMode="black">
          <a:xfrm>
            <a:off x="8269289" y="1720851"/>
            <a:ext cx="454025" cy="366713"/>
          </a:xfrm>
          <a:prstGeom prst="rect">
            <a:avLst/>
          </a:prstGeom>
          <a:noFill/>
          <a:ln w="9525" algn="ctr">
            <a:noFill/>
            <a:miter lim="800000"/>
          </a:ln>
        </p:spPr>
        <p:txBody>
          <a:bodyPr>
            <a:spAutoFit/>
          </a:bodyPr>
          <a:lstStyle/>
          <a:p>
            <a:r>
              <a:rPr lang="en-US" altLang="zh-CN">
                <a:solidFill>
                  <a:srgbClr val="FF0000"/>
                </a:solidFill>
              </a:rPr>
              <a:t>0</a:t>
            </a:r>
          </a:p>
        </p:txBody>
      </p:sp>
      <p:sp>
        <p:nvSpPr>
          <p:cNvPr id="276" name="Text Box 268"/>
          <p:cNvSpPr txBox="1">
            <a:spLocks noChangeArrowheads="1"/>
          </p:cNvSpPr>
          <p:nvPr/>
        </p:nvSpPr>
        <p:spPr bwMode="black">
          <a:xfrm>
            <a:off x="8542339" y="1709738"/>
            <a:ext cx="454025" cy="366712"/>
          </a:xfrm>
          <a:prstGeom prst="rect">
            <a:avLst/>
          </a:prstGeom>
          <a:noFill/>
          <a:ln w="9525" algn="ctr">
            <a:noFill/>
            <a:miter lim="800000"/>
          </a:ln>
        </p:spPr>
        <p:txBody>
          <a:bodyPr>
            <a:spAutoFit/>
          </a:bodyPr>
          <a:lstStyle/>
          <a:p>
            <a:pPr>
              <a:defRPr/>
            </a:pPr>
            <a:r>
              <a:rPr lang="en-US" altLang="zh-CN" dirty="0">
                <a:solidFill>
                  <a:schemeClr val="accent2">
                    <a:lumMod val="75000"/>
                  </a:schemeClr>
                </a:solidFill>
              </a:rPr>
              <a:t>1</a:t>
            </a:r>
          </a:p>
        </p:txBody>
      </p:sp>
      <p:sp>
        <p:nvSpPr>
          <p:cNvPr id="39062" name="AutoShape 150"/>
          <p:cNvSpPr>
            <a:spLocks noChangeArrowheads="1"/>
          </p:cNvSpPr>
          <p:nvPr/>
        </p:nvSpPr>
        <p:spPr bwMode="black">
          <a:xfrm>
            <a:off x="8818273" y="2321996"/>
            <a:ext cx="184731" cy="369332"/>
          </a:xfrm>
          <a:prstGeom prst="curvedLeftArrow">
            <a:avLst>
              <a:gd name="adj1" fmla="val 49634"/>
              <a:gd name="adj2" fmla="val 99268"/>
              <a:gd name="adj3" fmla="val 33333"/>
            </a:avLst>
          </a:prstGeom>
          <a:solidFill>
            <a:srgbClr val="FF0066"/>
          </a:solidFill>
          <a:ln w="9525">
            <a:solidFill>
              <a:srgbClr val="FF0066"/>
            </a:solidFill>
            <a:miter lim="800000"/>
          </a:ln>
        </p:spPr>
        <p:txBody>
          <a:bodyPr wrap="none" anchor="ctr">
            <a:spAutoFit/>
          </a:bodyPr>
          <a:lstStyle/>
          <a:p>
            <a:endParaRPr lang="zh-CN" altLang="en-US"/>
          </a:p>
        </p:txBody>
      </p:sp>
      <p:sp>
        <p:nvSpPr>
          <p:cNvPr id="39063" name="AutoShape 151"/>
          <p:cNvSpPr>
            <a:spLocks noChangeArrowheads="1"/>
          </p:cNvSpPr>
          <p:nvPr/>
        </p:nvSpPr>
        <p:spPr bwMode="black">
          <a:xfrm>
            <a:off x="8672514" y="2816503"/>
            <a:ext cx="693737" cy="369332"/>
          </a:xfrm>
          <a:prstGeom prst="curvedLeftArrow">
            <a:avLst>
              <a:gd name="adj1" fmla="val 74554"/>
              <a:gd name="adj2" fmla="val 149108"/>
              <a:gd name="adj3" fmla="val 33333"/>
            </a:avLst>
          </a:prstGeom>
          <a:solidFill>
            <a:srgbClr val="FF0066"/>
          </a:solidFill>
          <a:ln w="9525">
            <a:solidFill>
              <a:srgbClr val="FF0066"/>
            </a:solidFill>
            <a:miter lim="800000"/>
          </a:ln>
        </p:spPr>
        <p:txBody>
          <a:bodyPr anchor="ctr">
            <a:spAutoFit/>
          </a:bodyPr>
          <a:lstStyle/>
          <a:p>
            <a:endParaRPr lang="zh-CN" altLang="en-US"/>
          </a:p>
        </p:txBody>
      </p:sp>
      <p:sp>
        <p:nvSpPr>
          <p:cNvPr id="151" name="Text Box 268"/>
          <p:cNvSpPr txBox="1">
            <a:spLocks noChangeArrowheads="1"/>
          </p:cNvSpPr>
          <p:nvPr/>
        </p:nvSpPr>
        <p:spPr bwMode="black">
          <a:xfrm>
            <a:off x="8301039" y="3044826"/>
            <a:ext cx="454025" cy="366713"/>
          </a:xfrm>
          <a:prstGeom prst="rect">
            <a:avLst/>
          </a:prstGeom>
          <a:noFill/>
          <a:ln w="9525" algn="ctr">
            <a:noFill/>
            <a:miter lim="800000"/>
          </a:ln>
        </p:spPr>
        <p:txBody>
          <a:bodyPr>
            <a:spAutoFit/>
          </a:bodyPr>
          <a:lstStyle/>
          <a:p>
            <a:r>
              <a:rPr lang="en-US" altLang="zh-CN" dirty="0">
                <a:solidFill>
                  <a:srgbClr val="FF0000"/>
                </a:solidFill>
              </a:rPr>
              <a:t>0</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9"/>
                                        </p:tgtEl>
                                        <p:attrNameLst>
                                          <p:attrName>style.visibility</p:attrName>
                                        </p:attrNameLst>
                                      </p:cBhvr>
                                      <p:to>
                                        <p:strVal val="visible"/>
                                      </p:to>
                                    </p:set>
                                    <p:anim calcmode="lin" valueType="num">
                                      <p:cBhvr additive="base">
                                        <p:cTn id="7" dur="500" fill="hold"/>
                                        <p:tgtEl>
                                          <p:spTgt spid="269"/>
                                        </p:tgtEl>
                                        <p:attrNameLst>
                                          <p:attrName>ppt_x</p:attrName>
                                        </p:attrNameLst>
                                      </p:cBhvr>
                                      <p:tavLst>
                                        <p:tav tm="0">
                                          <p:val>
                                            <p:strVal val="0-#ppt_w/2"/>
                                          </p:val>
                                        </p:tav>
                                        <p:tav tm="100000">
                                          <p:val>
                                            <p:strVal val="#ppt_x"/>
                                          </p:val>
                                        </p:tav>
                                      </p:tavLst>
                                    </p:anim>
                                    <p:anim calcmode="lin" valueType="num">
                                      <p:cBhvr additive="base">
                                        <p:cTn id="8" dur="500" fill="hold"/>
                                        <p:tgtEl>
                                          <p:spTgt spid="26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8919"/>
                                        </p:tgtEl>
                                        <p:attrNameLst>
                                          <p:attrName>style.visibility</p:attrName>
                                        </p:attrNameLst>
                                      </p:cBhvr>
                                      <p:to>
                                        <p:strVal val="visible"/>
                                      </p:to>
                                    </p:set>
                                    <p:animEffect transition="in" filter="wipe(left)">
                                      <p:cBhvr>
                                        <p:cTn id="12" dur="1000"/>
                                        <p:tgtEl>
                                          <p:spTgt spid="3891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70">
                                            <p:txEl>
                                              <p:pRg st="0" end="0"/>
                                            </p:txEl>
                                          </p:spTgt>
                                        </p:tgtEl>
                                        <p:attrNameLst>
                                          <p:attrName>style.visibility</p:attrName>
                                        </p:attrNameLst>
                                      </p:cBhvr>
                                      <p:to>
                                        <p:strVal val="visible"/>
                                      </p:to>
                                    </p:set>
                                    <p:anim calcmode="lin" valueType="num">
                                      <p:cBhvr additive="base">
                                        <p:cTn id="17" dur="500" fill="hold"/>
                                        <p:tgtEl>
                                          <p:spTgt spid="270">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274"/>
                                        </p:tgtEl>
                                        <p:attrNameLst>
                                          <p:attrName>style.visibility</p:attrName>
                                        </p:attrNameLst>
                                      </p:cBhvr>
                                      <p:to>
                                        <p:strVal val="visible"/>
                                      </p:to>
                                    </p:set>
                                    <p:anim calcmode="lin" valueType="num">
                                      <p:cBhvr>
                                        <p:cTn id="23" dur="500" fill="hold"/>
                                        <p:tgtEl>
                                          <p:spTgt spid="274"/>
                                        </p:tgtEl>
                                        <p:attrNameLst>
                                          <p:attrName>ppt_w</p:attrName>
                                        </p:attrNameLst>
                                      </p:cBhvr>
                                      <p:tavLst>
                                        <p:tav tm="0">
                                          <p:val>
                                            <p:fltVal val="0"/>
                                          </p:val>
                                        </p:tav>
                                        <p:tav tm="100000">
                                          <p:val>
                                            <p:strVal val="#ppt_w"/>
                                          </p:val>
                                        </p:tav>
                                      </p:tavLst>
                                    </p:anim>
                                    <p:anim calcmode="lin" valueType="num">
                                      <p:cBhvr>
                                        <p:cTn id="24" dur="500" fill="hold"/>
                                        <p:tgtEl>
                                          <p:spTgt spid="274"/>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151"/>
                                        </p:tgtEl>
                                        <p:attrNameLst>
                                          <p:attrName>style.visibility</p:attrName>
                                        </p:attrNameLst>
                                      </p:cBhvr>
                                      <p:to>
                                        <p:strVal val="visible"/>
                                      </p:to>
                                    </p:set>
                                    <p:anim calcmode="lin" valueType="num">
                                      <p:cBhvr>
                                        <p:cTn id="29" dur="500" fill="hold"/>
                                        <p:tgtEl>
                                          <p:spTgt spid="151"/>
                                        </p:tgtEl>
                                        <p:attrNameLst>
                                          <p:attrName>ppt_w</p:attrName>
                                        </p:attrNameLst>
                                      </p:cBhvr>
                                      <p:tavLst>
                                        <p:tav tm="0">
                                          <p:val>
                                            <p:fltVal val="0"/>
                                          </p:val>
                                        </p:tav>
                                        <p:tav tm="100000">
                                          <p:val>
                                            <p:strVal val="#ppt_w"/>
                                          </p:val>
                                        </p:tav>
                                      </p:tavLst>
                                    </p:anim>
                                    <p:anim calcmode="lin" valueType="num">
                                      <p:cBhvr>
                                        <p:cTn id="30" dur="500" fill="hold"/>
                                        <p:tgtEl>
                                          <p:spTgt spid="151"/>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273"/>
                                        </p:tgtEl>
                                        <p:attrNameLst>
                                          <p:attrName>style.visibility</p:attrName>
                                        </p:attrNameLst>
                                      </p:cBhvr>
                                      <p:to>
                                        <p:strVal val="visible"/>
                                      </p:to>
                                    </p:set>
                                    <p:anim calcmode="lin" valueType="num">
                                      <p:cBhvr>
                                        <p:cTn id="35" dur="500" fill="hold"/>
                                        <p:tgtEl>
                                          <p:spTgt spid="273"/>
                                        </p:tgtEl>
                                        <p:attrNameLst>
                                          <p:attrName>ppt_w</p:attrName>
                                        </p:attrNameLst>
                                      </p:cBhvr>
                                      <p:tavLst>
                                        <p:tav tm="0">
                                          <p:val>
                                            <p:fltVal val="0"/>
                                          </p:val>
                                        </p:tav>
                                        <p:tav tm="100000">
                                          <p:val>
                                            <p:strVal val="#ppt_w"/>
                                          </p:val>
                                        </p:tav>
                                      </p:tavLst>
                                    </p:anim>
                                    <p:anim calcmode="lin" valueType="num">
                                      <p:cBhvr>
                                        <p:cTn id="36" dur="500" fill="hold"/>
                                        <p:tgtEl>
                                          <p:spTgt spid="273"/>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grpId="0" nodeType="clickEffect">
                                  <p:stCondLst>
                                    <p:cond delay="0"/>
                                  </p:stCondLst>
                                  <p:childTnLst>
                                    <p:set>
                                      <p:cBhvr>
                                        <p:cTn id="40" dur="1" fill="hold">
                                          <p:stCondLst>
                                            <p:cond delay="0"/>
                                          </p:stCondLst>
                                        </p:cTn>
                                        <p:tgtEl>
                                          <p:spTgt spid="275"/>
                                        </p:tgtEl>
                                        <p:attrNameLst>
                                          <p:attrName>style.visibility</p:attrName>
                                        </p:attrNameLst>
                                      </p:cBhvr>
                                      <p:to>
                                        <p:strVal val="visible"/>
                                      </p:to>
                                    </p:set>
                                    <p:anim calcmode="lin" valueType="num">
                                      <p:cBhvr>
                                        <p:cTn id="41" dur="500" fill="hold"/>
                                        <p:tgtEl>
                                          <p:spTgt spid="275"/>
                                        </p:tgtEl>
                                        <p:attrNameLst>
                                          <p:attrName>ppt_w</p:attrName>
                                        </p:attrNameLst>
                                      </p:cBhvr>
                                      <p:tavLst>
                                        <p:tav tm="0">
                                          <p:val>
                                            <p:fltVal val="0"/>
                                          </p:val>
                                        </p:tav>
                                        <p:tav tm="100000">
                                          <p:val>
                                            <p:strVal val="#ppt_w"/>
                                          </p:val>
                                        </p:tav>
                                      </p:tavLst>
                                    </p:anim>
                                    <p:anim calcmode="lin" valueType="num">
                                      <p:cBhvr>
                                        <p:cTn id="42" dur="500" fill="hold"/>
                                        <p:tgtEl>
                                          <p:spTgt spid="275"/>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9063"/>
                                        </p:tgtEl>
                                        <p:attrNameLst>
                                          <p:attrName>style.visibility</p:attrName>
                                        </p:attrNameLst>
                                      </p:cBhvr>
                                      <p:to>
                                        <p:strVal val="visible"/>
                                      </p:to>
                                    </p:set>
                                    <p:animEffect transition="in" filter="wipe(up)">
                                      <p:cBhvr>
                                        <p:cTn id="47" dur="500"/>
                                        <p:tgtEl>
                                          <p:spTgt spid="39063"/>
                                        </p:tgtEl>
                                      </p:cBhvr>
                                    </p:animEffect>
                                  </p:childTnLst>
                                  <p:subTnLst>
                                    <p:set>
                                      <p:cBhvr override="childStyle">
                                        <p:cTn dur="1" fill="hold" display="0" masterRel="nextClick" afterEffect="1"/>
                                        <p:tgtEl>
                                          <p:spTgt spid="39063"/>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23" presetClass="entr" presetSubtype="16" fill="hold" grpId="0" nodeType="clickEffect">
                                  <p:stCondLst>
                                    <p:cond delay="0"/>
                                  </p:stCondLst>
                                  <p:childTnLst>
                                    <p:set>
                                      <p:cBhvr>
                                        <p:cTn id="51" dur="1" fill="hold">
                                          <p:stCondLst>
                                            <p:cond delay="0"/>
                                          </p:stCondLst>
                                        </p:cTn>
                                        <p:tgtEl>
                                          <p:spTgt spid="272"/>
                                        </p:tgtEl>
                                        <p:attrNameLst>
                                          <p:attrName>style.visibility</p:attrName>
                                        </p:attrNameLst>
                                      </p:cBhvr>
                                      <p:to>
                                        <p:strVal val="visible"/>
                                      </p:to>
                                    </p:set>
                                    <p:anim calcmode="lin" valueType="num">
                                      <p:cBhvr>
                                        <p:cTn id="52" dur="500" fill="hold"/>
                                        <p:tgtEl>
                                          <p:spTgt spid="272"/>
                                        </p:tgtEl>
                                        <p:attrNameLst>
                                          <p:attrName>ppt_w</p:attrName>
                                        </p:attrNameLst>
                                      </p:cBhvr>
                                      <p:tavLst>
                                        <p:tav tm="0">
                                          <p:val>
                                            <p:fltVal val="0"/>
                                          </p:val>
                                        </p:tav>
                                        <p:tav tm="100000">
                                          <p:val>
                                            <p:strVal val="#ppt_w"/>
                                          </p:val>
                                        </p:tav>
                                      </p:tavLst>
                                    </p:anim>
                                    <p:anim calcmode="lin" valueType="num">
                                      <p:cBhvr>
                                        <p:cTn id="53" dur="500" fill="hold"/>
                                        <p:tgtEl>
                                          <p:spTgt spid="272"/>
                                        </p:tgtEl>
                                        <p:attrNameLst>
                                          <p:attrName>ppt_h</p:attrName>
                                        </p:attrNameLst>
                                      </p:cBhvr>
                                      <p:tavLst>
                                        <p:tav tm="0">
                                          <p:val>
                                            <p:fltVal val="0"/>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39062"/>
                                        </p:tgtEl>
                                        <p:attrNameLst>
                                          <p:attrName>style.visibility</p:attrName>
                                        </p:attrNameLst>
                                      </p:cBhvr>
                                      <p:to>
                                        <p:strVal val="visible"/>
                                      </p:to>
                                    </p:set>
                                    <p:animEffect transition="in" filter="wipe(up)">
                                      <p:cBhvr>
                                        <p:cTn id="58" dur="500"/>
                                        <p:tgtEl>
                                          <p:spTgt spid="39062"/>
                                        </p:tgtEl>
                                      </p:cBhvr>
                                    </p:animEffect>
                                  </p:childTnLst>
                                  <p:subTnLst>
                                    <p:set>
                                      <p:cBhvr override="childStyle">
                                        <p:cTn dur="1" fill="hold" display="0" masterRel="nextClick" afterEffect="1"/>
                                        <p:tgtEl>
                                          <p:spTgt spid="39062"/>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23" presetClass="entr" presetSubtype="16" fill="hold" grpId="0" nodeType="clickEffect">
                                  <p:stCondLst>
                                    <p:cond delay="0"/>
                                  </p:stCondLst>
                                  <p:childTnLst>
                                    <p:set>
                                      <p:cBhvr>
                                        <p:cTn id="62" dur="1" fill="hold">
                                          <p:stCondLst>
                                            <p:cond delay="0"/>
                                          </p:stCondLst>
                                        </p:cTn>
                                        <p:tgtEl>
                                          <p:spTgt spid="271"/>
                                        </p:tgtEl>
                                        <p:attrNameLst>
                                          <p:attrName>style.visibility</p:attrName>
                                        </p:attrNameLst>
                                      </p:cBhvr>
                                      <p:to>
                                        <p:strVal val="visible"/>
                                      </p:to>
                                    </p:set>
                                    <p:anim calcmode="lin" valueType="num">
                                      <p:cBhvr>
                                        <p:cTn id="63" dur="500" fill="hold"/>
                                        <p:tgtEl>
                                          <p:spTgt spid="271"/>
                                        </p:tgtEl>
                                        <p:attrNameLst>
                                          <p:attrName>ppt_w</p:attrName>
                                        </p:attrNameLst>
                                      </p:cBhvr>
                                      <p:tavLst>
                                        <p:tav tm="0">
                                          <p:val>
                                            <p:fltVal val="0"/>
                                          </p:val>
                                        </p:tav>
                                        <p:tav tm="100000">
                                          <p:val>
                                            <p:strVal val="#ppt_w"/>
                                          </p:val>
                                        </p:tav>
                                      </p:tavLst>
                                    </p:anim>
                                    <p:anim calcmode="lin" valueType="num">
                                      <p:cBhvr>
                                        <p:cTn id="64" dur="500" fill="hold"/>
                                        <p:tgtEl>
                                          <p:spTgt spid="271"/>
                                        </p:tgtEl>
                                        <p:attrNameLst>
                                          <p:attrName>ppt_h</p:attrName>
                                        </p:attrNameLst>
                                      </p:cBhvr>
                                      <p:tavLst>
                                        <p:tav tm="0">
                                          <p:val>
                                            <p:fltVal val="0"/>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23" presetClass="entr" presetSubtype="16" fill="hold" grpId="0" nodeType="clickEffect">
                                  <p:stCondLst>
                                    <p:cond delay="0"/>
                                  </p:stCondLst>
                                  <p:childTnLst>
                                    <p:set>
                                      <p:cBhvr>
                                        <p:cTn id="68" dur="1" fill="hold">
                                          <p:stCondLst>
                                            <p:cond delay="0"/>
                                          </p:stCondLst>
                                        </p:cTn>
                                        <p:tgtEl>
                                          <p:spTgt spid="276"/>
                                        </p:tgtEl>
                                        <p:attrNameLst>
                                          <p:attrName>style.visibility</p:attrName>
                                        </p:attrNameLst>
                                      </p:cBhvr>
                                      <p:to>
                                        <p:strVal val="visible"/>
                                      </p:to>
                                    </p:set>
                                    <p:anim calcmode="lin" valueType="num">
                                      <p:cBhvr>
                                        <p:cTn id="69" dur="500" fill="hold"/>
                                        <p:tgtEl>
                                          <p:spTgt spid="276"/>
                                        </p:tgtEl>
                                        <p:attrNameLst>
                                          <p:attrName>ppt_w</p:attrName>
                                        </p:attrNameLst>
                                      </p:cBhvr>
                                      <p:tavLst>
                                        <p:tav tm="0">
                                          <p:val>
                                            <p:fltVal val="0"/>
                                          </p:val>
                                        </p:tav>
                                        <p:tav tm="100000">
                                          <p:val>
                                            <p:strVal val="#ppt_w"/>
                                          </p:val>
                                        </p:tav>
                                      </p:tavLst>
                                    </p:anim>
                                    <p:anim calcmode="lin" valueType="num">
                                      <p:cBhvr>
                                        <p:cTn id="70" dur="500" fill="hold"/>
                                        <p:tgtEl>
                                          <p:spTgt spid="276"/>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70">
                                            <p:txEl>
                                              <p:pRg st="1" end="1"/>
                                            </p:txEl>
                                          </p:spTgt>
                                        </p:tgtEl>
                                        <p:attrNameLst>
                                          <p:attrName>style.visibility</p:attrName>
                                        </p:attrNameLst>
                                      </p:cBhvr>
                                      <p:to>
                                        <p:strVal val="visible"/>
                                      </p:to>
                                    </p:set>
                                    <p:anim calcmode="lin" valueType="num">
                                      <p:cBhvr additive="base">
                                        <p:cTn id="75" dur="500" fill="hold"/>
                                        <p:tgtEl>
                                          <p:spTgt spid="270">
                                            <p:txEl>
                                              <p:pRg st="1" end="1"/>
                                            </p:txEl>
                                          </p:spTgt>
                                        </p:tgtEl>
                                        <p:attrNameLst>
                                          <p:attrName>ppt_x</p:attrName>
                                        </p:attrNameLst>
                                      </p:cBhvr>
                                      <p:tavLst>
                                        <p:tav tm="0">
                                          <p:val>
                                            <p:strVal val="0-#ppt_w/2"/>
                                          </p:val>
                                        </p:tav>
                                        <p:tav tm="100000">
                                          <p:val>
                                            <p:strVal val="#ppt_x"/>
                                          </p:val>
                                        </p:tav>
                                      </p:tavLst>
                                    </p:anim>
                                    <p:anim calcmode="lin" valueType="num">
                                      <p:cBhvr additive="base">
                                        <p:cTn id="76" dur="500" fill="hold"/>
                                        <p:tgtEl>
                                          <p:spTgt spid="270">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0" uiExpand="1" build="p"/>
      <p:bldP spid="38919" grpId="0"/>
      <p:bldP spid="269" grpId="0"/>
      <p:bldP spid="271" grpId="0" uiExpand="1"/>
      <p:bldP spid="272" grpId="0" uiExpand="1"/>
      <p:bldP spid="273" grpId="0" uiExpand="1"/>
      <p:bldP spid="274" grpId="0" uiExpand="1"/>
      <p:bldP spid="275" grpId="0" uiExpand="1"/>
      <p:bldP spid="276" grpId="0" uiExpand="1"/>
      <p:bldP spid="39062" grpId="0" uiExpand="1" animBg="1"/>
      <p:bldP spid="39063" grpId="0" uiExpand="1" animBg="1"/>
      <p:bldP spid="151" grpId="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异步十进制激发计数器状态转换图 </a:t>
            </a:r>
          </a:p>
        </p:txBody>
      </p:sp>
      <p:sp>
        <p:nvSpPr>
          <p:cNvPr id="20485" name="矩形 53"/>
          <p:cNvSpPr>
            <a:spLocks noChangeArrowheads="1"/>
          </p:cNvSpPr>
          <p:nvPr/>
        </p:nvSpPr>
        <p:spPr bwMode="auto">
          <a:xfrm>
            <a:off x="6108700" y="2901950"/>
            <a:ext cx="1474788" cy="369888"/>
          </a:xfrm>
          <a:prstGeom prst="rect">
            <a:avLst/>
          </a:prstGeom>
          <a:noFill/>
          <a:ln w="9525">
            <a:noFill/>
            <a:miter lim="800000"/>
          </a:ln>
        </p:spPr>
        <p:txBody>
          <a:bodyPr wrap="none">
            <a:spAutoFit/>
          </a:bodyPr>
          <a:lstStyle/>
          <a:p>
            <a:pPr algn="just" eaLnBrk="0" hangingPunct="0"/>
            <a:r>
              <a:rPr lang="zh-CN" altLang="en-US">
                <a:solidFill>
                  <a:srgbClr val="C00000"/>
                </a:solidFill>
                <a:latin typeface="宋体" panose="02010600030101010101" pitchFamily="2" charset="-122"/>
              </a:rPr>
              <a:t>状态转换图</a:t>
            </a:r>
          </a:p>
        </p:txBody>
      </p:sp>
      <p:grpSp>
        <p:nvGrpSpPr>
          <p:cNvPr id="20486" name="Group 96"/>
          <p:cNvGrpSpPr/>
          <p:nvPr/>
        </p:nvGrpSpPr>
        <p:grpSpPr bwMode="auto">
          <a:xfrm>
            <a:off x="2493964" y="1206500"/>
            <a:ext cx="6937375" cy="1417638"/>
            <a:chOff x="745" y="528"/>
            <a:chExt cx="4103" cy="825"/>
          </a:xfrm>
        </p:grpSpPr>
        <p:grpSp>
          <p:nvGrpSpPr>
            <p:cNvPr id="20488" name="Group 95"/>
            <p:cNvGrpSpPr/>
            <p:nvPr/>
          </p:nvGrpSpPr>
          <p:grpSpPr bwMode="auto">
            <a:xfrm>
              <a:off x="2040" y="528"/>
              <a:ext cx="2808" cy="825"/>
              <a:chOff x="960" y="1680"/>
              <a:chExt cx="2808" cy="825"/>
            </a:xfrm>
          </p:grpSpPr>
          <p:sp>
            <p:nvSpPr>
              <p:cNvPr id="20489" name="Oval 6"/>
              <p:cNvSpPr>
                <a:spLocks noChangeArrowheads="1"/>
              </p:cNvSpPr>
              <p:nvPr/>
            </p:nvSpPr>
            <p:spPr bwMode="auto">
              <a:xfrm>
                <a:off x="960" y="1680"/>
                <a:ext cx="492" cy="268"/>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0490" name="Text Box 7"/>
              <p:cNvSpPr txBox="1">
                <a:spLocks noChangeArrowheads="1"/>
              </p:cNvSpPr>
              <p:nvPr/>
            </p:nvSpPr>
            <p:spPr bwMode="auto">
              <a:xfrm>
                <a:off x="1008" y="1736"/>
                <a:ext cx="456" cy="197"/>
              </a:xfrm>
              <a:prstGeom prst="rect">
                <a:avLst/>
              </a:prstGeom>
              <a:noFill/>
              <a:ln w="9525">
                <a:noFill/>
                <a:miter lim="800000"/>
              </a:ln>
            </p:spPr>
            <p:txBody>
              <a:bodyPr anchor="ctr">
                <a:spAutoFit/>
              </a:bodyPr>
              <a:lstStyle/>
              <a:p>
                <a:pPr algn="just" eaLnBrk="0" hangingPunct="0">
                  <a:lnSpc>
                    <a:spcPct val="25000"/>
                  </a:lnSpc>
                </a:pPr>
                <a:r>
                  <a:rPr lang="en-US" altLang="zh-CN" sz="1600">
                    <a:solidFill>
                      <a:schemeClr val="hlink"/>
                    </a:solidFill>
                    <a:ea typeface="Gulim" panose="020B0600000101010101" pitchFamily="50" charset="-127"/>
                  </a:rPr>
                  <a:t>0000</a:t>
                </a:r>
              </a:p>
              <a:p>
                <a:pPr algn="just" eaLnBrk="0" hangingPunct="0">
                  <a:lnSpc>
                    <a:spcPct val="25000"/>
                  </a:lnSpc>
                </a:pPr>
                <a:r>
                  <a:rPr lang="en-US" altLang="zh-CN" sz="1600">
                    <a:solidFill>
                      <a:schemeClr val="hlink"/>
                    </a:solidFill>
                    <a:ea typeface="Gulim" panose="020B0600000101010101" pitchFamily="50" charset="-127"/>
                  </a:rPr>
                  <a:t>/</a:t>
                </a:r>
                <a:r>
                  <a:rPr lang="en-US" altLang="zh-CN" sz="1600">
                    <a:solidFill>
                      <a:srgbClr val="CC0066"/>
                    </a:solidFill>
                    <a:ea typeface="Gulim" panose="020B0600000101010101" pitchFamily="50" charset="-127"/>
                  </a:rPr>
                  <a:t>1010</a:t>
                </a:r>
              </a:p>
            </p:txBody>
          </p:sp>
          <p:sp>
            <p:nvSpPr>
              <p:cNvPr id="20491" name="Line 8"/>
              <p:cNvSpPr>
                <a:spLocks noChangeShapeType="1"/>
              </p:cNvSpPr>
              <p:nvPr/>
            </p:nvSpPr>
            <p:spPr bwMode="auto">
              <a:xfrm flipV="1">
                <a:off x="1440" y="1852"/>
                <a:ext cx="204" cy="0"/>
              </a:xfrm>
              <a:prstGeom prst="line">
                <a:avLst/>
              </a:prstGeom>
              <a:noFill/>
              <a:ln w="9525">
                <a:solidFill>
                  <a:schemeClr val="tx1"/>
                </a:solidFill>
                <a:round/>
                <a:tailEnd type="triangle" w="med" len="med"/>
              </a:ln>
            </p:spPr>
            <p:txBody>
              <a:bodyPr/>
              <a:lstStyle/>
              <a:p>
                <a:endParaRPr lang="zh-CN" altLang="en-US"/>
              </a:p>
            </p:txBody>
          </p:sp>
          <p:grpSp>
            <p:nvGrpSpPr>
              <p:cNvPr id="20492" name="Group 9"/>
              <p:cNvGrpSpPr/>
              <p:nvPr/>
            </p:nvGrpSpPr>
            <p:grpSpPr bwMode="auto">
              <a:xfrm>
                <a:off x="1635" y="1756"/>
                <a:ext cx="576" cy="201"/>
                <a:chOff x="3312" y="2727"/>
                <a:chExt cx="576" cy="201"/>
              </a:xfrm>
            </p:grpSpPr>
            <p:grpSp>
              <p:nvGrpSpPr>
                <p:cNvPr id="20530" name="Group 10"/>
                <p:cNvGrpSpPr/>
                <p:nvPr/>
              </p:nvGrpSpPr>
              <p:grpSpPr bwMode="auto">
                <a:xfrm>
                  <a:off x="3312" y="2727"/>
                  <a:ext cx="396" cy="201"/>
                  <a:chOff x="3312" y="2727"/>
                  <a:chExt cx="396" cy="201"/>
                </a:xfrm>
              </p:grpSpPr>
              <p:sp>
                <p:nvSpPr>
                  <p:cNvPr id="20532" name="Oval 11"/>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0533" name="Text Box 12"/>
                  <p:cNvSpPr txBox="1">
                    <a:spLocks noChangeArrowheads="1"/>
                  </p:cNvSpPr>
                  <p:nvPr/>
                </p:nvSpPr>
                <p:spPr bwMode="auto">
                  <a:xfrm>
                    <a:off x="3324" y="2727"/>
                    <a:ext cx="384" cy="18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0001</a:t>
                    </a:r>
                  </a:p>
                </p:txBody>
              </p:sp>
            </p:grpSp>
            <p:sp>
              <p:nvSpPr>
                <p:cNvPr id="20531" name="Line 13"/>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20493" name="Group 14"/>
              <p:cNvGrpSpPr/>
              <p:nvPr/>
            </p:nvGrpSpPr>
            <p:grpSpPr bwMode="auto">
              <a:xfrm>
                <a:off x="2208" y="1756"/>
                <a:ext cx="576" cy="201"/>
                <a:chOff x="3312" y="2727"/>
                <a:chExt cx="576" cy="201"/>
              </a:xfrm>
            </p:grpSpPr>
            <p:grpSp>
              <p:nvGrpSpPr>
                <p:cNvPr id="20526" name="Group 15"/>
                <p:cNvGrpSpPr/>
                <p:nvPr/>
              </p:nvGrpSpPr>
              <p:grpSpPr bwMode="auto">
                <a:xfrm>
                  <a:off x="3312" y="2727"/>
                  <a:ext cx="396" cy="201"/>
                  <a:chOff x="3312" y="2727"/>
                  <a:chExt cx="396" cy="201"/>
                </a:xfrm>
              </p:grpSpPr>
              <p:sp>
                <p:nvSpPr>
                  <p:cNvPr id="20528" name="Oval 16"/>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0529" name="Text Box 17"/>
                  <p:cNvSpPr txBox="1">
                    <a:spLocks noChangeArrowheads="1"/>
                  </p:cNvSpPr>
                  <p:nvPr/>
                </p:nvSpPr>
                <p:spPr bwMode="auto">
                  <a:xfrm>
                    <a:off x="3324" y="2727"/>
                    <a:ext cx="384" cy="18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0010</a:t>
                    </a:r>
                  </a:p>
                </p:txBody>
              </p:sp>
            </p:grpSp>
            <p:sp>
              <p:nvSpPr>
                <p:cNvPr id="20527" name="Line 18"/>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20494" name="Group 19"/>
              <p:cNvGrpSpPr/>
              <p:nvPr/>
            </p:nvGrpSpPr>
            <p:grpSpPr bwMode="auto">
              <a:xfrm>
                <a:off x="2796" y="1756"/>
                <a:ext cx="576" cy="201"/>
                <a:chOff x="3312" y="2727"/>
                <a:chExt cx="576" cy="201"/>
              </a:xfrm>
            </p:grpSpPr>
            <p:grpSp>
              <p:nvGrpSpPr>
                <p:cNvPr id="20522" name="Group 20"/>
                <p:cNvGrpSpPr/>
                <p:nvPr/>
              </p:nvGrpSpPr>
              <p:grpSpPr bwMode="auto">
                <a:xfrm>
                  <a:off x="3312" y="2727"/>
                  <a:ext cx="396" cy="201"/>
                  <a:chOff x="3312" y="2727"/>
                  <a:chExt cx="396" cy="201"/>
                </a:xfrm>
              </p:grpSpPr>
              <p:sp>
                <p:nvSpPr>
                  <p:cNvPr id="20524" name="Oval 21"/>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0525" name="Text Box 22"/>
                  <p:cNvSpPr txBox="1">
                    <a:spLocks noChangeArrowheads="1"/>
                  </p:cNvSpPr>
                  <p:nvPr/>
                </p:nvSpPr>
                <p:spPr bwMode="auto">
                  <a:xfrm>
                    <a:off x="3324" y="2727"/>
                    <a:ext cx="384" cy="18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0011</a:t>
                    </a:r>
                  </a:p>
                </p:txBody>
              </p:sp>
            </p:grpSp>
            <p:sp>
              <p:nvSpPr>
                <p:cNvPr id="20523" name="Line 23"/>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20495" name="Group 24"/>
              <p:cNvGrpSpPr/>
              <p:nvPr/>
            </p:nvGrpSpPr>
            <p:grpSpPr bwMode="auto">
              <a:xfrm>
                <a:off x="3372" y="1756"/>
                <a:ext cx="396" cy="201"/>
                <a:chOff x="3312" y="2727"/>
                <a:chExt cx="396" cy="201"/>
              </a:xfrm>
            </p:grpSpPr>
            <p:sp>
              <p:nvSpPr>
                <p:cNvPr id="20520" name="Oval 25"/>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0521" name="Text Box 26"/>
                <p:cNvSpPr txBox="1">
                  <a:spLocks noChangeArrowheads="1"/>
                </p:cNvSpPr>
                <p:nvPr/>
              </p:nvSpPr>
              <p:spPr bwMode="auto">
                <a:xfrm>
                  <a:off x="3324" y="2727"/>
                  <a:ext cx="384" cy="18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0100</a:t>
                  </a:r>
                </a:p>
              </p:txBody>
            </p:sp>
          </p:grpSp>
          <p:sp>
            <p:nvSpPr>
              <p:cNvPr id="20496" name="Line 27"/>
              <p:cNvSpPr>
                <a:spLocks noChangeShapeType="1"/>
              </p:cNvSpPr>
              <p:nvPr/>
            </p:nvSpPr>
            <p:spPr bwMode="auto">
              <a:xfrm>
                <a:off x="3564" y="1968"/>
                <a:ext cx="0" cy="336"/>
              </a:xfrm>
              <a:prstGeom prst="line">
                <a:avLst/>
              </a:prstGeom>
              <a:noFill/>
              <a:ln w="9525">
                <a:solidFill>
                  <a:schemeClr val="tx1"/>
                </a:solidFill>
                <a:round/>
                <a:tailEnd type="triangle" w="med" len="med"/>
              </a:ln>
            </p:spPr>
            <p:txBody>
              <a:bodyPr/>
              <a:lstStyle/>
              <a:p>
                <a:endParaRPr lang="zh-CN" altLang="en-US"/>
              </a:p>
            </p:txBody>
          </p:sp>
          <p:grpSp>
            <p:nvGrpSpPr>
              <p:cNvPr id="20497" name="Group 28"/>
              <p:cNvGrpSpPr/>
              <p:nvPr/>
            </p:nvGrpSpPr>
            <p:grpSpPr bwMode="auto">
              <a:xfrm>
                <a:off x="3180" y="2304"/>
                <a:ext cx="588" cy="201"/>
                <a:chOff x="4848" y="3024"/>
                <a:chExt cx="588" cy="201"/>
              </a:xfrm>
            </p:grpSpPr>
            <p:grpSp>
              <p:nvGrpSpPr>
                <p:cNvPr id="20516" name="Group 29"/>
                <p:cNvGrpSpPr/>
                <p:nvPr/>
              </p:nvGrpSpPr>
              <p:grpSpPr bwMode="auto">
                <a:xfrm>
                  <a:off x="5040" y="3024"/>
                  <a:ext cx="396" cy="201"/>
                  <a:chOff x="3312" y="2727"/>
                  <a:chExt cx="396" cy="201"/>
                </a:xfrm>
              </p:grpSpPr>
              <p:sp>
                <p:nvSpPr>
                  <p:cNvPr id="20518" name="Oval 30"/>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0519" name="Text Box 31"/>
                  <p:cNvSpPr txBox="1">
                    <a:spLocks noChangeArrowheads="1"/>
                  </p:cNvSpPr>
                  <p:nvPr/>
                </p:nvSpPr>
                <p:spPr bwMode="auto">
                  <a:xfrm>
                    <a:off x="3324" y="2727"/>
                    <a:ext cx="384" cy="18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0101</a:t>
                    </a:r>
                  </a:p>
                </p:txBody>
              </p:sp>
            </p:grpSp>
            <p:sp>
              <p:nvSpPr>
                <p:cNvPr id="20517" name="Line 32"/>
                <p:cNvSpPr>
                  <a:spLocks noChangeShapeType="1"/>
                </p:cNvSpPr>
                <p:nvPr/>
              </p:nvSpPr>
              <p:spPr bwMode="auto">
                <a:xfrm flipH="1">
                  <a:off x="4848" y="3120"/>
                  <a:ext cx="192" cy="0"/>
                </a:xfrm>
                <a:prstGeom prst="line">
                  <a:avLst/>
                </a:prstGeom>
                <a:noFill/>
                <a:ln w="9525">
                  <a:solidFill>
                    <a:schemeClr val="tx1"/>
                  </a:solidFill>
                  <a:round/>
                  <a:tailEnd type="triangle" w="med" len="med"/>
                </a:ln>
              </p:spPr>
              <p:txBody>
                <a:bodyPr/>
                <a:lstStyle/>
                <a:p>
                  <a:endParaRPr lang="zh-CN" altLang="en-US"/>
                </a:p>
              </p:txBody>
            </p:sp>
          </p:grpSp>
          <p:grpSp>
            <p:nvGrpSpPr>
              <p:cNvPr id="20498" name="Group 33"/>
              <p:cNvGrpSpPr/>
              <p:nvPr/>
            </p:nvGrpSpPr>
            <p:grpSpPr bwMode="auto">
              <a:xfrm>
                <a:off x="2604" y="2304"/>
                <a:ext cx="588" cy="201"/>
                <a:chOff x="4848" y="3024"/>
                <a:chExt cx="588" cy="201"/>
              </a:xfrm>
            </p:grpSpPr>
            <p:grpSp>
              <p:nvGrpSpPr>
                <p:cNvPr id="20512" name="Group 34"/>
                <p:cNvGrpSpPr/>
                <p:nvPr/>
              </p:nvGrpSpPr>
              <p:grpSpPr bwMode="auto">
                <a:xfrm>
                  <a:off x="5040" y="3024"/>
                  <a:ext cx="396" cy="201"/>
                  <a:chOff x="3312" y="2727"/>
                  <a:chExt cx="396" cy="201"/>
                </a:xfrm>
              </p:grpSpPr>
              <p:sp>
                <p:nvSpPr>
                  <p:cNvPr id="20514" name="Oval 35"/>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0515" name="Text Box 36"/>
                  <p:cNvSpPr txBox="1">
                    <a:spLocks noChangeArrowheads="1"/>
                  </p:cNvSpPr>
                  <p:nvPr/>
                </p:nvSpPr>
                <p:spPr bwMode="auto">
                  <a:xfrm>
                    <a:off x="3324" y="2727"/>
                    <a:ext cx="384" cy="18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0110</a:t>
                    </a:r>
                  </a:p>
                </p:txBody>
              </p:sp>
            </p:grpSp>
            <p:sp>
              <p:nvSpPr>
                <p:cNvPr id="20513" name="Line 37"/>
                <p:cNvSpPr>
                  <a:spLocks noChangeShapeType="1"/>
                </p:cNvSpPr>
                <p:nvPr/>
              </p:nvSpPr>
              <p:spPr bwMode="auto">
                <a:xfrm flipH="1">
                  <a:off x="4848" y="3120"/>
                  <a:ext cx="192" cy="0"/>
                </a:xfrm>
                <a:prstGeom prst="line">
                  <a:avLst/>
                </a:prstGeom>
                <a:noFill/>
                <a:ln w="9525">
                  <a:solidFill>
                    <a:schemeClr val="tx1"/>
                  </a:solidFill>
                  <a:round/>
                  <a:tailEnd type="triangle" w="med" len="med"/>
                </a:ln>
              </p:spPr>
              <p:txBody>
                <a:bodyPr/>
                <a:lstStyle/>
                <a:p>
                  <a:endParaRPr lang="zh-CN" altLang="en-US"/>
                </a:p>
              </p:txBody>
            </p:sp>
          </p:grpSp>
          <p:grpSp>
            <p:nvGrpSpPr>
              <p:cNvPr id="20499" name="Group 38"/>
              <p:cNvGrpSpPr/>
              <p:nvPr/>
            </p:nvGrpSpPr>
            <p:grpSpPr bwMode="auto">
              <a:xfrm>
                <a:off x="2016" y="2304"/>
                <a:ext cx="588" cy="201"/>
                <a:chOff x="4848" y="3024"/>
                <a:chExt cx="588" cy="201"/>
              </a:xfrm>
            </p:grpSpPr>
            <p:grpSp>
              <p:nvGrpSpPr>
                <p:cNvPr id="20508" name="Group 39"/>
                <p:cNvGrpSpPr/>
                <p:nvPr/>
              </p:nvGrpSpPr>
              <p:grpSpPr bwMode="auto">
                <a:xfrm>
                  <a:off x="5040" y="3024"/>
                  <a:ext cx="396" cy="201"/>
                  <a:chOff x="3312" y="2727"/>
                  <a:chExt cx="396" cy="201"/>
                </a:xfrm>
              </p:grpSpPr>
              <p:sp>
                <p:nvSpPr>
                  <p:cNvPr id="20510" name="Oval 40"/>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0511" name="Text Box 41"/>
                  <p:cNvSpPr txBox="1">
                    <a:spLocks noChangeArrowheads="1"/>
                  </p:cNvSpPr>
                  <p:nvPr/>
                </p:nvSpPr>
                <p:spPr bwMode="auto">
                  <a:xfrm>
                    <a:off x="3324" y="2727"/>
                    <a:ext cx="384" cy="18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0111</a:t>
                    </a:r>
                  </a:p>
                </p:txBody>
              </p:sp>
            </p:grpSp>
            <p:sp>
              <p:nvSpPr>
                <p:cNvPr id="20509" name="Line 42"/>
                <p:cNvSpPr>
                  <a:spLocks noChangeShapeType="1"/>
                </p:cNvSpPr>
                <p:nvPr/>
              </p:nvSpPr>
              <p:spPr bwMode="auto">
                <a:xfrm flipH="1">
                  <a:off x="4848" y="3120"/>
                  <a:ext cx="192" cy="0"/>
                </a:xfrm>
                <a:prstGeom prst="line">
                  <a:avLst/>
                </a:prstGeom>
                <a:noFill/>
                <a:ln w="9525">
                  <a:solidFill>
                    <a:schemeClr val="tx1"/>
                  </a:solidFill>
                  <a:round/>
                  <a:tailEnd type="triangle" w="med" len="med"/>
                </a:ln>
              </p:spPr>
              <p:txBody>
                <a:bodyPr/>
                <a:lstStyle/>
                <a:p>
                  <a:endParaRPr lang="zh-CN" altLang="en-US"/>
                </a:p>
              </p:txBody>
            </p:sp>
          </p:grpSp>
          <p:grpSp>
            <p:nvGrpSpPr>
              <p:cNvPr id="20500" name="Group 43"/>
              <p:cNvGrpSpPr/>
              <p:nvPr/>
            </p:nvGrpSpPr>
            <p:grpSpPr bwMode="auto">
              <a:xfrm>
                <a:off x="1440" y="2304"/>
                <a:ext cx="588" cy="201"/>
                <a:chOff x="4848" y="3024"/>
                <a:chExt cx="588" cy="201"/>
              </a:xfrm>
            </p:grpSpPr>
            <p:grpSp>
              <p:nvGrpSpPr>
                <p:cNvPr id="20504" name="Group 44"/>
                <p:cNvGrpSpPr/>
                <p:nvPr/>
              </p:nvGrpSpPr>
              <p:grpSpPr bwMode="auto">
                <a:xfrm>
                  <a:off x="5040" y="3024"/>
                  <a:ext cx="396" cy="201"/>
                  <a:chOff x="3312" y="2727"/>
                  <a:chExt cx="396" cy="201"/>
                </a:xfrm>
              </p:grpSpPr>
              <p:sp>
                <p:nvSpPr>
                  <p:cNvPr id="20506" name="Oval 45"/>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0507" name="Text Box 46"/>
                  <p:cNvSpPr txBox="1">
                    <a:spLocks noChangeArrowheads="1"/>
                  </p:cNvSpPr>
                  <p:nvPr/>
                </p:nvSpPr>
                <p:spPr bwMode="auto">
                  <a:xfrm>
                    <a:off x="3324" y="2727"/>
                    <a:ext cx="384" cy="18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1000</a:t>
                    </a:r>
                  </a:p>
                </p:txBody>
              </p:sp>
            </p:grpSp>
            <p:sp>
              <p:nvSpPr>
                <p:cNvPr id="20505" name="Line 47"/>
                <p:cNvSpPr>
                  <a:spLocks noChangeShapeType="1"/>
                </p:cNvSpPr>
                <p:nvPr/>
              </p:nvSpPr>
              <p:spPr bwMode="auto">
                <a:xfrm flipH="1">
                  <a:off x="4848" y="3120"/>
                  <a:ext cx="192" cy="0"/>
                </a:xfrm>
                <a:prstGeom prst="line">
                  <a:avLst/>
                </a:prstGeom>
                <a:noFill/>
                <a:ln w="9525">
                  <a:solidFill>
                    <a:schemeClr val="tx1"/>
                  </a:solidFill>
                  <a:round/>
                  <a:tailEnd type="triangle" w="med" len="med"/>
                </a:ln>
              </p:spPr>
              <p:txBody>
                <a:bodyPr/>
                <a:lstStyle/>
                <a:p>
                  <a:endParaRPr lang="zh-CN" altLang="en-US"/>
                </a:p>
              </p:txBody>
            </p:sp>
          </p:grpSp>
          <p:sp>
            <p:nvSpPr>
              <p:cNvPr id="20501" name="Oval 49"/>
              <p:cNvSpPr>
                <a:spLocks noChangeArrowheads="1"/>
              </p:cNvSpPr>
              <p:nvPr/>
            </p:nvSpPr>
            <p:spPr bwMode="auto">
              <a:xfrm>
                <a:off x="1056" y="2313"/>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0502" name="Text Box 50"/>
              <p:cNvSpPr txBox="1">
                <a:spLocks noChangeArrowheads="1"/>
              </p:cNvSpPr>
              <p:nvPr/>
            </p:nvSpPr>
            <p:spPr bwMode="auto">
              <a:xfrm>
                <a:off x="1068" y="2304"/>
                <a:ext cx="384" cy="18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1001</a:t>
                </a:r>
              </a:p>
            </p:txBody>
          </p:sp>
          <p:sp>
            <p:nvSpPr>
              <p:cNvPr id="20503" name="Line 51"/>
              <p:cNvSpPr>
                <a:spLocks noChangeShapeType="1"/>
              </p:cNvSpPr>
              <p:nvPr/>
            </p:nvSpPr>
            <p:spPr bwMode="auto">
              <a:xfrm flipV="1">
                <a:off x="1260" y="1944"/>
                <a:ext cx="0" cy="360"/>
              </a:xfrm>
              <a:prstGeom prst="line">
                <a:avLst/>
              </a:prstGeom>
              <a:noFill/>
              <a:ln w="9525">
                <a:solidFill>
                  <a:schemeClr val="tx1"/>
                </a:solidFill>
                <a:round/>
                <a:tailEnd type="triangle" w="med" len="med"/>
              </a:ln>
            </p:spPr>
            <p:txBody>
              <a:bodyPr/>
              <a:lstStyle/>
              <a:p>
                <a:endParaRPr lang="zh-CN" altLang="en-US"/>
              </a:p>
            </p:txBody>
          </p:sp>
        </p:grpSp>
        <p:graphicFrame>
          <p:nvGraphicFramePr>
            <p:cNvPr id="20482" name="Object 2"/>
            <p:cNvGraphicFramePr>
              <a:graphicFrameLocks noChangeAspect="1"/>
            </p:cNvGraphicFramePr>
            <p:nvPr/>
          </p:nvGraphicFramePr>
          <p:xfrm>
            <a:off x="745" y="731"/>
            <a:ext cx="1159" cy="485"/>
          </p:xfrm>
          <a:graphic>
            <a:graphicData uri="http://schemas.openxmlformats.org/presentationml/2006/ole">
              <mc:AlternateContent xmlns:mc="http://schemas.openxmlformats.org/markup-compatibility/2006">
                <mc:Choice xmlns:v="urn:schemas-microsoft-com:vml" Requires="v">
                  <p:oleObj spid="_x0000_s876567" name="Equation" r:id="rId4" imgW="1092200" imgH="457200" progId="Equation.3">
                    <p:embed/>
                  </p:oleObj>
                </mc:Choice>
                <mc:Fallback>
                  <p:oleObj name="Equation" r:id="rId4" imgW="1092200" imgH="4572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 y="731"/>
                          <a:ext cx="1159" cy="485"/>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sp>
        <p:nvSpPr>
          <p:cNvPr id="218" name="Rectangle 3"/>
          <p:cNvSpPr>
            <a:spLocks noChangeArrowheads="1"/>
          </p:cNvSpPr>
          <p:nvPr/>
        </p:nvSpPr>
        <p:spPr bwMode="auto">
          <a:xfrm>
            <a:off x="3071814" y="3657600"/>
            <a:ext cx="6072187" cy="2171700"/>
          </a:xfrm>
          <a:prstGeom prst="rect">
            <a:avLst/>
          </a:prstGeom>
          <a:solidFill>
            <a:srgbClr val="ECEA8E"/>
          </a:solidFill>
          <a:ln w="9525">
            <a:noFill/>
            <a:miter lim="800000"/>
          </a:ln>
          <a:effectLst>
            <a:prstShdw prst="shdw13" dist="53882" dir="13500000">
              <a:schemeClr val="bg2"/>
            </a:prstShdw>
          </a:effectLst>
        </p:spPr>
        <p:txBody>
          <a:bodyPr anchor="ctr"/>
          <a:lstStyle/>
          <a:p>
            <a:pPr marL="352425" indent="-352425" algn="l">
              <a:lnSpc>
                <a:spcPct val="110000"/>
              </a:lnSpc>
              <a:spcBef>
                <a:spcPct val="0"/>
              </a:spcBef>
              <a:buClr>
                <a:srgbClr val="FF0000"/>
              </a:buClr>
              <a:buFont typeface="Wingdings" panose="05000000000000000000" pitchFamily="2" charset="2"/>
              <a:buChar char="v"/>
            </a:pPr>
            <a:r>
              <a:rPr lang="zh-CN" altLang="en-US" sz="2200">
                <a:latin typeface="Arial" panose="020B0604020202020204" pitchFamily="34" charset="0"/>
                <a:cs typeface="Arial" panose="020B0604020202020204" pitchFamily="34" charset="0"/>
              </a:rPr>
              <a:t>上述反馈复位电路存在问题</a:t>
            </a:r>
            <a:r>
              <a:rPr lang="zh-CN" altLang="en-US" sz="2200">
                <a:solidFill>
                  <a:srgbClr val="CC0066"/>
                </a:solidFill>
                <a:latin typeface="Arial" panose="020B0604020202020204" pitchFamily="34" charset="0"/>
                <a:cs typeface="Arial" panose="020B0604020202020204" pitchFamily="34" charset="0"/>
              </a:rPr>
              <a:t>：</a:t>
            </a:r>
            <a:r>
              <a:rPr lang="en-US" altLang="zh-CN" sz="2200">
                <a:solidFill>
                  <a:srgbClr val="CC0066"/>
                </a:solidFill>
                <a:latin typeface="Arial" panose="020B0604020202020204" pitchFamily="34" charset="0"/>
                <a:cs typeface="Arial" panose="020B0604020202020204" pitchFamily="34" charset="0"/>
              </a:rPr>
              <a:t> /R</a:t>
            </a:r>
            <a:r>
              <a:rPr lang="en-US" altLang="zh-CN" sz="2200" baseline="-25000">
                <a:solidFill>
                  <a:srgbClr val="CC0066"/>
                </a:solidFill>
                <a:latin typeface="Arial" panose="020B0604020202020204" pitchFamily="34" charset="0"/>
                <a:cs typeface="Arial" panose="020B0604020202020204" pitchFamily="34" charset="0"/>
              </a:rPr>
              <a:t>D</a:t>
            </a:r>
            <a:r>
              <a:rPr lang="zh-CN" altLang="en-US" sz="2200">
                <a:solidFill>
                  <a:srgbClr val="CC0066"/>
                </a:solidFill>
                <a:latin typeface="Arial" panose="020B0604020202020204" pitchFamily="34" charset="0"/>
                <a:cs typeface="Arial" panose="020B0604020202020204" pitchFamily="34" charset="0"/>
              </a:rPr>
              <a:t>的作用时间非常短暂</a:t>
            </a:r>
            <a:r>
              <a:rPr lang="zh-CN" altLang="en-US" sz="2200">
                <a:latin typeface="Arial" panose="020B0604020202020204" pitchFamily="34" charset="0"/>
                <a:cs typeface="Arial" panose="020B0604020202020204" pitchFamily="34" charset="0"/>
              </a:rPr>
              <a:t>，可能不会使全部</a:t>
            </a:r>
            <a:r>
              <a:rPr lang="en-US" altLang="zh-CN" sz="2200">
                <a:latin typeface="Arial" panose="020B0604020202020204" pitchFamily="34" charset="0"/>
                <a:cs typeface="Arial" panose="020B0604020202020204" pitchFamily="34" charset="0"/>
              </a:rPr>
              <a:t>FF</a:t>
            </a:r>
            <a:r>
              <a:rPr lang="zh-CN" altLang="en-US" sz="2200">
                <a:latin typeface="Arial" panose="020B0604020202020204" pitchFamily="34" charset="0"/>
                <a:cs typeface="Arial" panose="020B0604020202020204" pitchFamily="34" charset="0"/>
              </a:rPr>
              <a:t>复位，达不到反馈复位的目的</a:t>
            </a:r>
            <a:endParaRPr lang="en-US" altLang="zh-CN" sz="2200">
              <a:latin typeface="Arial" panose="020B0604020202020204" pitchFamily="34" charset="0"/>
              <a:cs typeface="Arial" panose="020B0604020202020204" pitchFamily="34" charset="0"/>
            </a:endParaRPr>
          </a:p>
          <a:p>
            <a:pPr marL="352425" indent="-352425" algn="l">
              <a:lnSpc>
                <a:spcPct val="110000"/>
              </a:lnSpc>
              <a:spcBef>
                <a:spcPct val="0"/>
              </a:spcBef>
              <a:buClr>
                <a:srgbClr val="FF0000"/>
              </a:buClr>
              <a:buFont typeface="Wingdings" panose="05000000000000000000" pitchFamily="2" charset="2"/>
              <a:buChar char="v"/>
            </a:pPr>
            <a:r>
              <a:rPr lang="zh-CN" altLang="en-US" sz="2200">
                <a:latin typeface="Arial" panose="020B0604020202020204" pitchFamily="34" charset="0"/>
                <a:cs typeface="Arial" panose="020B0604020202020204" pitchFamily="34" charset="0"/>
              </a:rPr>
              <a:t>改进：</a:t>
            </a:r>
            <a:r>
              <a:rPr lang="zh-CN" altLang="en-US" sz="2200">
                <a:solidFill>
                  <a:srgbClr val="CC0066"/>
                </a:solidFill>
                <a:latin typeface="Arial" panose="020B0604020202020204" pitchFamily="34" charset="0"/>
                <a:cs typeface="Arial" panose="020B0604020202020204" pitchFamily="34" charset="0"/>
              </a:rPr>
              <a:t>增加基本</a:t>
            </a:r>
            <a:r>
              <a:rPr lang="en-US" altLang="zh-CN" sz="2200">
                <a:solidFill>
                  <a:srgbClr val="CC0066"/>
                </a:solidFill>
                <a:latin typeface="Arial" panose="020B0604020202020204" pitchFamily="34" charset="0"/>
                <a:cs typeface="Arial" panose="020B0604020202020204" pitchFamily="34" charset="0"/>
              </a:rPr>
              <a:t>RS</a:t>
            </a:r>
            <a:r>
              <a:rPr lang="zh-CN" altLang="en-US" sz="2200">
                <a:solidFill>
                  <a:srgbClr val="CC0066"/>
                </a:solidFill>
                <a:latin typeface="Arial" panose="020B0604020202020204" pitchFamily="34" charset="0"/>
                <a:cs typeface="Arial" panose="020B0604020202020204" pitchFamily="34" charset="0"/>
              </a:rPr>
              <a:t>触发器</a:t>
            </a:r>
            <a:r>
              <a:rPr lang="zh-CN" altLang="en-US" sz="2200">
                <a:latin typeface="Arial" panose="020B0604020202020204" pitchFamily="34" charset="0"/>
                <a:cs typeface="Arial" panose="020B0604020202020204" pitchFamily="34" charset="0"/>
              </a:rPr>
              <a:t>，增加</a:t>
            </a:r>
            <a:r>
              <a:rPr lang="en-US" altLang="zh-CN" sz="2200">
                <a:latin typeface="Arial" panose="020B0604020202020204" pitchFamily="34" charset="0"/>
                <a:cs typeface="Arial" panose="020B0604020202020204" pitchFamily="34" charset="0"/>
              </a:rPr>
              <a:t>/R</a:t>
            </a:r>
            <a:r>
              <a:rPr lang="en-US" altLang="zh-CN" sz="2200" baseline="-25000">
                <a:latin typeface="Arial" panose="020B0604020202020204" pitchFamily="34" charset="0"/>
                <a:cs typeface="Arial" panose="020B0604020202020204" pitchFamily="34" charset="0"/>
              </a:rPr>
              <a:t>D</a:t>
            </a:r>
            <a:r>
              <a:rPr lang="zh-CN" altLang="en-US" sz="2200">
                <a:latin typeface="Arial" panose="020B0604020202020204" pitchFamily="34" charset="0"/>
                <a:cs typeface="Arial" panose="020B0604020202020204" pitchFamily="34" charset="0"/>
              </a:rPr>
              <a:t>的作用时间</a:t>
            </a:r>
            <a:endParaRPr lang="en-US" altLang="zh-CN" sz="2200">
              <a:latin typeface="Arial" panose="020B0604020202020204" pitchFamily="34" charset="0"/>
              <a:cs typeface="Arial" panose="020B0604020202020204" pitchFamily="34" charset="0"/>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18"/>
                                        </p:tgtEl>
                                        <p:attrNameLst>
                                          <p:attrName>style.visibility</p:attrName>
                                        </p:attrNameLst>
                                      </p:cBhvr>
                                      <p:to>
                                        <p:strVal val="visible"/>
                                      </p:to>
                                    </p:set>
                                    <p:anim calcmode="lin" valueType="num">
                                      <p:cBhvr>
                                        <p:cTn id="7" dur="1000" fill="hold"/>
                                        <p:tgtEl>
                                          <p:spTgt spid="218"/>
                                        </p:tgtEl>
                                        <p:attrNameLst>
                                          <p:attrName>ppt_w</p:attrName>
                                        </p:attrNameLst>
                                      </p:cBhvr>
                                      <p:tavLst>
                                        <p:tav tm="0">
                                          <p:val>
                                            <p:strVal val="#ppt_w*0.70"/>
                                          </p:val>
                                        </p:tav>
                                        <p:tav tm="100000">
                                          <p:val>
                                            <p:strVal val="#ppt_w"/>
                                          </p:val>
                                        </p:tav>
                                      </p:tavLst>
                                    </p:anim>
                                    <p:anim calcmode="lin" valueType="num">
                                      <p:cBhvr>
                                        <p:cTn id="8" dur="1000" fill="hold"/>
                                        <p:tgtEl>
                                          <p:spTgt spid="218"/>
                                        </p:tgtEl>
                                        <p:attrNameLst>
                                          <p:attrName>ppt_h</p:attrName>
                                        </p:attrNameLst>
                                      </p:cBhvr>
                                      <p:tavLst>
                                        <p:tav tm="0">
                                          <p:val>
                                            <p:strVal val="#ppt_h"/>
                                          </p:val>
                                        </p:tav>
                                        <p:tav tm="100000">
                                          <p:val>
                                            <p:strVal val="#ppt_h"/>
                                          </p:val>
                                        </p:tav>
                                      </p:tavLst>
                                    </p:anim>
                                    <p:animEffect transition="in" filter="fade">
                                      <p:cBhvr>
                                        <p:cTn id="9" dur="10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【例</a:t>
            </a:r>
            <a:r>
              <a:rPr lang="en-US" altLang="zh-CN" dirty="0" smtClean="0">
                <a:solidFill>
                  <a:srgbClr val="FFCC00"/>
                </a:solidFill>
                <a:latin typeface="Arial" panose="020B0604020202020204" pitchFamily="34" charset="0"/>
                <a:ea typeface="黑体" panose="02010600030101010101" pitchFamily="49" charset="-122"/>
              </a:rPr>
              <a:t>9.1</a:t>
            </a:r>
            <a:r>
              <a:rPr lang="zh-CN" altLang="en-US" dirty="0" smtClean="0">
                <a:solidFill>
                  <a:srgbClr val="FFCC00"/>
                </a:solidFill>
                <a:latin typeface="Arial" panose="020B0604020202020204" pitchFamily="34" charset="0"/>
                <a:ea typeface="黑体" panose="02010600030101010101" pitchFamily="49" charset="-122"/>
              </a:rPr>
              <a:t>】分析下面电路的逻辑功能</a:t>
            </a:r>
          </a:p>
        </p:txBody>
      </p:sp>
      <p:sp>
        <p:nvSpPr>
          <p:cNvPr id="140" name="Rectangle 21"/>
          <p:cNvSpPr>
            <a:spLocks noChangeArrowheads="1"/>
          </p:cNvSpPr>
          <p:nvPr/>
        </p:nvSpPr>
        <p:spPr bwMode="auto">
          <a:xfrm>
            <a:off x="2268538" y="2401888"/>
            <a:ext cx="1223962" cy="792162"/>
          </a:xfrm>
          <a:prstGeom prst="rect">
            <a:avLst/>
          </a:prstGeom>
          <a:noFill/>
          <a:ln w="28575">
            <a:solidFill>
              <a:schemeClr val="tx1"/>
            </a:solidFill>
            <a:miter lim="800000"/>
          </a:ln>
          <a:effectLst/>
        </p:spPr>
        <p:txBody>
          <a:bodyPr wrap="none" anchor="ctr"/>
          <a:lstStyle/>
          <a:p>
            <a:pPr fontAlgn="auto">
              <a:lnSpc>
                <a:spcPct val="100000"/>
              </a:lnSpc>
              <a:spcBef>
                <a:spcPct val="0"/>
              </a:spcBef>
              <a:spcAft>
                <a:spcPts val="0"/>
              </a:spcAft>
              <a:defRPr/>
            </a:pPr>
            <a:r>
              <a:rPr lang="zh-CN" altLang="en-US" b="0" kern="0" dirty="0"/>
              <a:t>          </a:t>
            </a:r>
            <a:endParaRPr lang="en-US" altLang="zh-CN" b="0" kern="0" dirty="0"/>
          </a:p>
          <a:p>
            <a:pPr fontAlgn="auto">
              <a:lnSpc>
                <a:spcPct val="100000"/>
              </a:lnSpc>
              <a:spcBef>
                <a:spcPct val="0"/>
              </a:spcBef>
              <a:spcAft>
                <a:spcPts val="0"/>
              </a:spcAft>
              <a:defRPr/>
            </a:pPr>
            <a:r>
              <a:rPr lang="en-US" altLang="zh-CN" b="0" kern="0" dirty="0"/>
              <a:t>CP     D</a:t>
            </a:r>
          </a:p>
        </p:txBody>
      </p:sp>
      <p:sp>
        <p:nvSpPr>
          <p:cNvPr id="141" name="Line 22"/>
          <p:cNvSpPr>
            <a:spLocks noChangeShapeType="1"/>
          </p:cNvSpPr>
          <p:nvPr/>
        </p:nvSpPr>
        <p:spPr bwMode="auto">
          <a:xfrm>
            <a:off x="2555875" y="3194050"/>
            <a:ext cx="0" cy="287338"/>
          </a:xfrm>
          <a:prstGeom prst="line">
            <a:avLst/>
          </a:prstGeom>
          <a:noFill/>
          <a:ln w="19050">
            <a:solidFill>
              <a:schemeClr val="tx1"/>
            </a:solidFill>
            <a:round/>
          </a:ln>
          <a:effectLst/>
        </p:spPr>
        <p:txBody>
          <a:bodyPr/>
          <a:lstStyle/>
          <a:p>
            <a:pPr fontAlgn="auto">
              <a:lnSpc>
                <a:spcPct val="100000"/>
              </a:lnSpc>
              <a:spcBef>
                <a:spcPts val="0"/>
              </a:spcBef>
              <a:spcAft>
                <a:spcPts val="0"/>
              </a:spcAft>
              <a:defRPr/>
            </a:pPr>
            <a:endParaRPr lang="zh-CN" altLang="en-US" b="0" kern="0"/>
          </a:p>
        </p:txBody>
      </p:sp>
      <p:sp>
        <p:nvSpPr>
          <p:cNvPr id="142" name="Line 23"/>
          <p:cNvSpPr>
            <a:spLocks noChangeShapeType="1"/>
          </p:cNvSpPr>
          <p:nvPr/>
        </p:nvSpPr>
        <p:spPr bwMode="auto">
          <a:xfrm flipV="1">
            <a:off x="2571750" y="1754188"/>
            <a:ext cx="0" cy="647700"/>
          </a:xfrm>
          <a:prstGeom prst="line">
            <a:avLst/>
          </a:prstGeom>
          <a:noFill/>
          <a:ln w="19050">
            <a:solidFill>
              <a:schemeClr val="tx1"/>
            </a:solidFill>
            <a:round/>
          </a:ln>
          <a:effectLst/>
        </p:spPr>
        <p:txBody>
          <a:bodyPr/>
          <a:lstStyle/>
          <a:p>
            <a:pPr fontAlgn="auto">
              <a:lnSpc>
                <a:spcPct val="100000"/>
              </a:lnSpc>
              <a:spcBef>
                <a:spcPts val="0"/>
              </a:spcBef>
              <a:spcAft>
                <a:spcPts val="0"/>
              </a:spcAft>
              <a:defRPr/>
            </a:pPr>
            <a:endParaRPr lang="zh-CN" altLang="en-US" b="0" kern="0">
              <a:solidFill>
                <a:sysClr val="windowText" lastClr="000000"/>
              </a:solidFill>
            </a:endParaRPr>
          </a:p>
        </p:txBody>
      </p:sp>
      <p:sp>
        <p:nvSpPr>
          <p:cNvPr id="143" name="Rectangle 24"/>
          <p:cNvSpPr>
            <a:spLocks noChangeArrowheads="1"/>
          </p:cNvSpPr>
          <p:nvPr/>
        </p:nvSpPr>
        <p:spPr bwMode="auto">
          <a:xfrm>
            <a:off x="3995738" y="2401888"/>
            <a:ext cx="1223962" cy="792162"/>
          </a:xfrm>
          <a:prstGeom prst="rect">
            <a:avLst/>
          </a:prstGeom>
          <a:noFill/>
          <a:ln w="28575">
            <a:solidFill>
              <a:schemeClr val="tx1"/>
            </a:solidFill>
            <a:miter lim="800000"/>
          </a:ln>
          <a:effectLst/>
        </p:spPr>
        <p:txBody>
          <a:bodyPr wrap="none" anchor="ctr"/>
          <a:lstStyle/>
          <a:p>
            <a:pPr fontAlgn="auto">
              <a:lnSpc>
                <a:spcPct val="100000"/>
              </a:lnSpc>
              <a:spcBef>
                <a:spcPct val="0"/>
              </a:spcBef>
              <a:spcAft>
                <a:spcPts val="0"/>
              </a:spcAft>
              <a:defRPr/>
            </a:pPr>
            <a:r>
              <a:rPr lang="zh-CN" altLang="en-US" b="0" kern="0" dirty="0"/>
              <a:t>          </a:t>
            </a:r>
            <a:endParaRPr lang="en-US" altLang="zh-CN" b="0" kern="0" dirty="0"/>
          </a:p>
          <a:p>
            <a:pPr fontAlgn="auto">
              <a:lnSpc>
                <a:spcPct val="100000"/>
              </a:lnSpc>
              <a:spcBef>
                <a:spcPct val="0"/>
              </a:spcBef>
              <a:spcAft>
                <a:spcPts val="0"/>
              </a:spcAft>
              <a:defRPr/>
            </a:pPr>
            <a:r>
              <a:rPr lang="en-US" altLang="zh-CN" b="0" kern="0" dirty="0"/>
              <a:t>CP     D</a:t>
            </a:r>
          </a:p>
        </p:txBody>
      </p:sp>
      <p:sp>
        <p:nvSpPr>
          <p:cNvPr id="144" name="Line 25"/>
          <p:cNvSpPr>
            <a:spLocks noChangeShapeType="1"/>
          </p:cNvSpPr>
          <p:nvPr/>
        </p:nvSpPr>
        <p:spPr bwMode="auto">
          <a:xfrm>
            <a:off x="4283075" y="3194050"/>
            <a:ext cx="0" cy="287338"/>
          </a:xfrm>
          <a:prstGeom prst="line">
            <a:avLst/>
          </a:prstGeom>
          <a:noFill/>
          <a:ln w="19050">
            <a:solidFill>
              <a:schemeClr val="tx1"/>
            </a:solidFill>
            <a:round/>
          </a:ln>
          <a:effectLst/>
        </p:spPr>
        <p:txBody>
          <a:bodyPr/>
          <a:lstStyle/>
          <a:p>
            <a:pPr fontAlgn="auto">
              <a:lnSpc>
                <a:spcPct val="100000"/>
              </a:lnSpc>
              <a:spcBef>
                <a:spcPts val="0"/>
              </a:spcBef>
              <a:spcAft>
                <a:spcPts val="0"/>
              </a:spcAft>
              <a:defRPr/>
            </a:pPr>
            <a:endParaRPr lang="zh-CN" altLang="en-US" b="0" kern="0"/>
          </a:p>
        </p:txBody>
      </p:sp>
      <p:sp>
        <p:nvSpPr>
          <p:cNvPr id="145" name="Line 26"/>
          <p:cNvSpPr>
            <a:spLocks noChangeShapeType="1"/>
          </p:cNvSpPr>
          <p:nvPr/>
        </p:nvSpPr>
        <p:spPr bwMode="auto">
          <a:xfrm flipV="1">
            <a:off x="4932363" y="1538288"/>
            <a:ext cx="0" cy="863600"/>
          </a:xfrm>
          <a:prstGeom prst="line">
            <a:avLst/>
          </a:prstGeom>
          <a:noFill/>
          <a:ln w="19050">
            <a:solidFill>
              <a:schemeClr val="tx1"/>
            </a:solidFill>
            <a:round/>
          </a:ln>
          <a:effectLst/>
        </p:spPr>
        <p:txBody>
          <a:bodyPr/>
          <a:lstStyle/>
          <a:p>
            <a:pPr fontAlgn="auto">
              <a:lnSpc>
                <a:spcPct val="100000"/>
              </a:lnSpc>
              <a:spcBef>
                <a:spcPts val="0"/>
              </a:spcBef>
              <a:spcAft>
                <a:spcPts val="0"/>
              </a:spcAft>
              <a:defRPr/>
            </a:pPr>
            <a:endParaRPr lang="zh-CN" altLang="en-US" b="0" kern="0">
              <a:solidFill>
                <a:sysClr val="windowText" lastClr="000000"/>
              </a:solidFill>
            </a:endParaRPr>
          </a:p>
        </p:txBody>
      </p:sp>
      <p:sp>
        <p:nvSpPr>
          <p:cNvPr id="146" name="Rectangle 27"/>
          <p:cNvSpPr>
            <a:spLocks noChangeArrowheads="1"/>
          </p:cNvSpPr>
          <p:nvPr/>
        </p:nvSpPr>
        <p:spPr bwMode="auto">
          <a:xfrm>
            <a:off x="6227763" y="2401888"/>
            <a:ext cx="1223962" cy="792162"/>
          </a:xfrm>
          <a:prstGeom prst="rect">
            <a:avLst/>
          </a:prstGeom>
          <a:noFill/>
          <a:ln w="28575">
            <a:solidFill>
              <a:schemeClr val="tx1"/>
            </a:solidFill>
            <a:miter lim="800000"/>
          </a:ln>
          <a:effectLst/>
        </p:spPr>
        <p:txBody>
          <a:bodyPr wrap="none" anchor="ctr"/>
          <a:lstStyle/>
          <a:p>
            <a:pPr fontAlgn="auto">
              <a:lnSpc>
                <a:spcPct val="100000"/>
              </a:lnSpc>
              <a:spcBef>
                <a:spcPct val="0"/>
              </a:spcBef>
              <a:spcAft>
                <a:spcPts val="0"/>
              </a:spcAft>
              <a:defRPr/>
            </a:pPr>
            <a:r>
              <a:rPr lang="zh-CN" altLang="en-US" b="0" kern="0" dirty="0"/>
              <a:t>          </a:t>
            </a:r>
            <a:endParaRPr lang="en-US" altLang="zh-CN" b="0" kern="0" dirty="0"/>
          </a:p>
          <a:p>
            <a:pPr fontAlgn="auto">
              <a:lnSpc>
                <a:spcPct val="100000"/>
              </a:lnSpc>
              <a:spcBef>
                <a:spcPct val="0"/>
              </a:spcBef>
              <a:spcAft>
                <a:spcPts val="0"/>
              </a:spcAft>
              <a:defRPr/>
            </a:pPr>
            <a:r>
              <a:rPr lang="en-US" altLang="zh-CN" b="0" kern="0" dirty="0"/>
              <a:t>CP     D</a:t>
            </a:r>
          </a:p>
        </p:txBody>
      </p:sp>
      <p:sp>
        <p:nvSpPr>
          <p:cNvPr id="147" name="Line 28"/>
          <p:cNvSpPr>
            <a:spLocks noChangeShapeType="1"/>
          </p:cNvSpPr>
          <p:nvPr/>
        </p:nvSpPr>
        <p:spPr bwMode="auto">
          <a:xfrm>
            <a:off x="6515100" y="3194050"/>
            <a:ext cx="0" cy="287338"/>
          </a:xfrm>
          <a:prstGeom prst="line">
            <a:avLst/>
          </a:prstGeom>
          <a:noFill/>
          <a:ln w="19050">
            <a:solidFill>
              <a:schemeClr val="tx1"/>
            </a:solidFill>
            <a:round/>
          </a:ln>
          <a:effectLst/>
        </p:spPr>
        <p:txBody>
          <a:bodyPr/>
          <a:lstStyle/>
          <a:p>
            <a:pPr fontAlgn="auto">
              <a:lnSpc>
                <a:spcPct val="100000"/>
              </a:lnSpc>
              <a:spcBef>
                <a:spcPts val="0"/>
              </a:spcBef>
              <a:spcAft>
                <a:spcPts val="0"/>
              </a:spcAft>
              <a:defRPr/>
            </a:pPr>
            <a:endParaRPr lang="zh-CN" altLang="en-US" b="0" kern="0"/>
          </a:p>
        </p:txBody>
      </p:sp>
      <p:sp>
        <p:nvSpPr>
          <p:cNvPr id="148" name="Line 29"/>
          <p:cNvSpPr>
            <a:spLocks noChangeShapeType="1"/>
          </p:cNvSpPr>
          <p:nvPr/>
        </p:nvSpPr>
        <p:spPr bwMode="auto">
          <a:xfrm flipV="1">
            <a:off x="7164388" y="1538288"/>
            <a:ext cx="0" cy="863600"/>
          </a:xfrm>
          <a:prstGeom prst="line">
            <a:avLst/>
          </a:prstGeom>
          <a:noFill/>
          <a:ln w="19050">
            <a:solidFill>
              <a:schemeClr val="tx1"/>
            </a:solidFill>
            <a:round/>
          </a:ln>
          <a:effectLst/>
        </p:spPr>
        <p:txBody>
          <a:bodyPr/>
          <a:lstStyle/>
          <a:p>
            <a:pPr fontAlgn="auto">
              <a:lnSpc>
                <a:spcPct val="100000"/>
              </a:lnSpc>
              <a:spcBef>
                <a:spcPts val="0"/>
              </a:spcBef>
              <a:spcAft>
                <a:spcPts val="0"/>
              </a:spcAft>
              <a:defRPr/>
            </a:pPr>
            <a:endParaRPr lang="zh-CN" altLang="en-US" b="0" kern="0">
              <a:solidFill>
                <a:sysClr val="windowText" lastClr="000000"/>
              </a:solidFill>
            </a:endParaRPr>
          </a:p>
        </p:txBody>
      </p:sp>
      <p:sp>
        <p:nvSpPr>
          <p:cNvPr id="149" name="Line 30"/>
          <p:cNvSpPr>
            <a:spLocks noChangeShapeType="1"/>
          </p:cNvSpPr>
          <p:nvPr/>
        </p:nvSpPr>
        <p:spPr bwMode="auto">
          <a:xfrm>
            <a:off x="4932363" y="3194051"/>
            <a:ext cx="0" cy="144463"/>
          </a:xfrm>
          <a:prstGeom prst="line">
            <a:avLst/>
          </a:prstGeom>
          <a:noFill/>
          <a:ln w="19050">
            <a:solidFill>
              <a:schemeClr val="tx1"/>
            </a:solidFill>
            <a:round/>
          </a:ln>
          <a:effectLst/>
        </p:spPr>
        <p:txBody>
          <a:bodyPr/>
          <a:lstStyle/>
          <a:p>
            <a:pPr fontAlgn="auto">
              <a:lnSpc>
                <a:spcPct val="100000"/>
              </a:lnSpc>
              <a:spcBef>
                <a:spcPts val="0"/>
              </a:spcBef>
              <a:spcAft>
                <a:spcPts val="0"/>
              </a:spcAft>
              <a:defRPr/>
            </a:pPr>
            <a:endParaRPr lang="zh-CN" altLang="en-US" b="0" kern="0"/>
          </a:p>
        </p:txBody>
      </p:sp>
      <p:sp>
        <p:nvSpPr>
          <p:cNvPr id="150" name="Line 31"/>
          <p:cNvSpPr>
            <a:spLocks noChangeShapeType="1"/>
          </p:cNvSpPr>
          <p:nvPr/>
        </p:nvSpPr>
        <p:spPr bwMode="auto">
          <a:xfrm>
            <a:off x="4932363" y="3338513"/>
            <a:ext cx="1008062" cy="0"/>
          </a:xfrm>
          <a:prstGeom prst="line">
            <a:avLst/>
          </a:prstGeom>
          <a:noFill/>
          <a:ln w="19050">
            <a:solidFill>
              <a:schemeClr val="tx1"/>
            </a:solidFill>
            <a:round/>
          </a:ln>
          <a:effectLst/>
        </p:spPr>
        <p:txBody>
          <a:bodyPr/>
          <a:lstStyle/>
          <a:p>
            <a:pPr fontAlgn="auto">
              <a:lnSpc>
                <a:spcPct val="100000"/>
              </a:lnSpc>
              <a:spcBef>
                <a:spcPts val="0"/>
              </a:spcBef>
              <a:spcAft>
                <a:spcPts val="0"/>
              </a:spcAft>
              <a:defRPr/>
            </a:pPr>
            <a:endParaRPr lang="zh-CN" altLang="en-US" b="0" kern="0"/>
          </a:p>
        </p:txBody>
      </p:sp>
      <p:sp>
        <p:nvSpPr>
          <p:cNvPr id="151" name="Line 32"/>
          <p:cNvSpPr>
            <a:spLocks noChangeShapeType="1"/>
          </p:cNvSpPr>
          <p:nvPr/>
        </p:nvSpPr>
        <p:spPr bwMode="auto">
          <a:xfrm flipH="1">
            <a:off x="1836738" y="3481388"/>
            <a:ext cx="4679950" cy="0"/>
          </a:xfrm>
          <a:prstGeom prst="line">
            <a:avLst/>
          </a:prstGeom>
          <a:noFill/>
          <a:ln w="19050">
            <a:solidFill>
              <a:schemeClr val="tx1"/>
            </a:solidFill>
            <a:round/>
          </a:ln>
          <a:effectLst/>
        </p:spPr>
        <p:txBody>
          <a:bodyPr/>
          <a:lstStyle/>
          <a:p>
            <a:pPr fontAlgn="auto">
              <a:lnSpc>
                <a:spcPct val="100000"/>
              </a:lnSpc>
              <a:spcBef>
                <a:spcPts val="0"/>
              </a:spcBef>
              <a:spcAft>
                <a:spcPts val="0"/>
              </a:spcAft>
              <a:defRPr/>
            </a:pPr>
            <a:endParaRPr lang="zh-CN" altLang="en-US" b="0" kern="0"/>
          </a:p>
        </p:txBody>
      </p:sp>
      <p:sp>
        <p:nvSpPr>
          <p:cNvPr id="152" name="Text Box 33"/>
          <p:cNvSpPr txBox="1">
            <a:spLocks noChangeArrowheads="1"/>
          </p:cNvSpPr>
          <p:nvPr/>
        </p:nvSpPr>
        <p:spPr bwMode="auto">
          <a:xfrm>
            <a:off x="1703388" y="3043238"/>
            <a:ext cx="627062" cy="400050"/>
          </a:xfrm>
          <a:prstGeom prst="rect">
            <a:avLst/>
          </a:prstGeom>
          <a:noFill/>
          <a:ln w="19050">
            <a:noFill/>
            <a:miter lim="800000"/>
          </a:ln>
          <a:effectLst/>
        </p:spPr>
        <p:txBody>
          <a:bodyPr wrap="none">
            <a:spAutoFit/>
          </a:bodyPr>
          <a:lstStyle/>
          <a:p>
            <a:pPr algn="l" fontAlgn="auto">
              <a:lnSpc>
                <a:spcPct val="100000"/>
              </a:lnSpc>
              <a:spcBef>
                <a:spcPct val="0"/>
              </a:spcBef>
              <a:spcAft>
                <a:spcPts val="0"/>
              </a:spcAft>
              <a:defRPr/>
            </a:pPr>
            <a:r>
              <a:rPr lang="en-US" altLang="zh-CN" b="0" kern="0"/>
              <a:t>CP</a:t>
            </a:r>
            <a:r>
              <a:rPr lang="en-US" altLang="zh-CN" b="0" kern="0">
                <a:cs typeface="Times New Roman" panose="02020603050405020304" pitchFamily="18" charset="0"/>
              </a:rPr>
              <a:t>↑</a:t>
            </a:r>
          </a:p>
        </p:txBody>
      </p:sp>
      <p:sp>
        <p:nvSpPr>
          <p:cNvPr id="153" name="Line 34"/>
          <p:cNvSpPr>
            <a:spLocks noChangeShapeType="1"/>
          </p:cNvSpPr>
          <p:nvPr/>
        </p:nvSpPr>
        <p:spPr bwMode="auto">
          <a:xfrm>
            <a:off x="3203575" y="3194050"/>
            <a:ext cx="0" cy="160338"/>
          </a:xfrm>
          <a:prstGeom prst="line">
            <a:avLst/>
          </a:prstGeom>
          <a:noFill/>
          <a:ln w="19050">
            <a:solidFill>
              <a:schemeClr val="tx1"/>
            </a:solidFill>
            <a:round/>
          </a:ln>
          <a:effectLst/>
        </p:spPr>
        <p:txBody>
          <a:bodyPr/>
          <a:lstStyle/>
          <a:p>
            <a:pPr fontAlgn="auto">
              <a:lnSpc>
                <a:spcPct val="100000"/>
              </a:lnSpc>
              <a:spcBef>
                <a:spcPts val="0"/>
              </a:spcBef>
              <a:spcAft>
                <a:spcPts val="0"/>
              </a:spcAft>
              <a:defRPr/>
            </a:pPr>
            <a:endParaRPr lang="zh-CN" altLang="en-US" b="0" kern="0"/>
          </a:p>
        </p:txBody>
      </p:sp>
      <p:sp>
        <p:nvSpPr>
          <p:cNvPr id="154" name="Line 35"/>
          <p:cNvSpPr>
            <a:spLocks noChangeShapeType="1"/>
          </p:cNvSpPr>
          <p:nvPr/>
        </p:nvSpPr>
        <p:spPr bwMode="auto">
          <a:xfrm>
            <a:off x="3203575" y="3354388"/>
            <a:ext cx="649288" cy="0"/>
          </a:xfrm>
          <a:prstGeom prst="line">
            <a:avLst/>
          </a:prstGeom>
          <a:noFill/>
          <a:ln w="19050">
            <a:solidFill>
              <a:schemeClr val="tx1"/>
            </a:solidFill>
            <a:round/>
          </a:ln>
          <a:effectLst/>
        </p:spPr>
        <p:txBody>
          <a:bodyPr/>
          <a:lstStyle/>
          <a:p>
            <a:pPr fontAlgn="auto">
              <a:lnSpc>
                <a:spcPct val="100000"/>
              </a:lnSpc>
              <a:spcBef>
                <a:spcPts val="0"/>
              </a:spcBef>
              <a:spcAft>
                <a:spcPts val="0"/>
              </a:spcAft>
              <a:defRPr/>
            </a:pPr>
            <a:endParaRPr lang="zh-CN" altLang="en-US" b="0" kern="0"/>
          </a:p>
        </p:txBody>
      </p:sp>
      <p:sp>
        <p:nvSpPr>
          <p:cNvPr id="155" name="Line 36"/>
          <p:cNvSpPr>
            <a:spLocks noChangeShapeType="1"/>
          </p:cNvSpPr>
          <p:nvPr/>
        </p:nvSpPr>
        <p:spPr bwMode="auto">
          <a:xfrm>
            <a:off x="7237413" y="3192464"/>
            <a:ext cx="0" cy="720725"/>
          </a:xfrm>
          <a:prstGeom prst="line">
            <a:avLst/>
          </a:prstGeom>
          <a:noFill/>
          <a:ln w="19050">
            <a:solidFill>
              <a:schemeClr val="tx1"/>
            </a:solidFill>
            <a:round/>
          </a:ln>
          <a:effectLst/>
        </p:spPr>
        <p:txBody>
          <a:bodyPr/>
          <a:lstStyle/>
          <a:p>
            <a:pPr fontAlgn="auto">
              <a:lnSpc>
                <a:spcPct val="100000"/>
              </a:lnSpc>
              <a:spcBef>
                <a:spcPts val="0"/>
              </a:spcBef>
              <a:spcAft>
                <a:spcPts val="0"/>
              </a:spcAft>
              <a:defRPr/>
            </a:pPr>
            <a:endParaRPr lang="zh-CN" altLang="en-US" b="0" kern="0">
              <a:solidFill>
                <a:sysClr val="windowText" lastClr="000000"/>
              </a:solidFill>
            </a:endParaRPr>
          </a:p>
        </p:txBody>
      </p:sp>
      <p:sp>
        <p:nvSpPr>
          <p:cNvPr id="156" name="Line 37"/>
          <p:cNvSpPr>
            <a:spLocks noChangeShapeType="1"/>
          </p:cNvSpPr>
          <p:nvPr/>
        </p:nvSpPr>
        <p:spPr bwMode="auto">
          <a:xfrm>
            <a:off x="7237413" y="3913188"/>
            <a:ext cx="647700" cy="0"/>
          </a:xfrm>
          <a:prstGeom prst="line">
            <a:avLst/>
          </a:prstGeom>
          <a:noFill/>
          <a:ln w="19050">
            <a:solidFill>
              <a:schemeClr val="tx1"/>
            </a:solidFill>
            <a:round/>
          </a:ln>
          <a:effectLst/>
        </p:spPr>
        <p:txBody>
          <a:bodyPr/>
          <a:lstStyle/>
          <a:p>
            <a:pPr fontAlgn="auto">
              <a:lnSpc>
                <a:spcPct val="100000"/>
              </a:lnSpc>
              <a:spcBef>
                <a:spcPts val="0"/>
              </a:spcBef>
              <a:spcAft>
                <a:spcPts val="0"/>
              </a:spcAft>
              <a:defRPr/>
            </a:pPr>
            <a:endParaRPr lang="zh-CN" altLang="en-US" b="0" kern="0">
              <a:solidFill>
                <a:sysClr val="windowText" lastClr="000000"/>
              </a:solidFill>
            </a:endParaRPr>
          </a:p>
        </p:txBody>
      </p:sp>
      <p:sp>
        <p:nvSpPr>
          <p:cNvPr id="157" name="Line 38"/>
          <p:cNvSpPr>
            <a:spLocks noChangeShapeType="1"/>
          </p:cNvSpPr>
          <p:nvPr/>
        </p:nvSpPr>
        <p:spPr bwMode="auto">
          <a:xfrm flipV="1">
            <a:off x="5940425" y="1970089"/>
            <a:ext cx="0" cy="1368425"/>
          </a:xfrm>
          <a:prstGeom prst="line">
            <a:avLst/>
          </a:prstGeom>
          <a:noFill/>
          <a:ln w="19050">
            <a:solidFill>
              <a:schemeClr val="tx1"/>
            </a:solidFill>
            <a:round/>
          </a:ln>
          <a:effectLst/>
        </p:spPr>
        <p:txBody>
          <a:bodyPr/>
          <a:lstStyle/>
          <a:p>
            <a:pPr fontAlgn="auto">
              <a:lnSpc>
                <a:spcPct val="100000"/>
              </a:lnSpc>
              <a:spcBef>
                <a:spcPts val="0"/>
              </a:spcBef>
              <a:spcAft>
                <a:spcPts val="0"/>
              </a:spcAft>
              <a:defRPr/>
            </a:pPr>
            <a:endParaRPr lang="zh-CN" altLang="en-US" b="0" kern="0"/>
          </a:p>
        </p:txBody>
      </p:sp>
      <p:sp>
        <p:nvSpPr>
          <p:cNvPr id="158" name="Line 39"/>
          <p:cNvSpPr>
            <a:spLocks noChangeShapeType="1"/>
          </p:cNvSpPr>
          <p:nvPr/>
        </p:nvSpPr>
        <p:spPr bwMode="auto">
          <a:xfrm>
            <a:off x="5940426" y="1970088"/>
            <a:ext cx="1223963" cy="0"/>
          </a:xfrm>
          <a:prstGeom prst="line">
            <a:avLst/>
          </a:prstGeom>
          <a:noFill/>
          <a:ln w="19050">
            <a:solidFill>
              <a:schemeClr val="tx1"/>
            </a:solidFill>
            <a:round/>
          </a:ln>
          <a:effectLst/>
        </p:spPr>
        <p:txBody>
          <a:bodyPr/>
          <a:lstStyle/>
          <a:p>
            <a:pPr fontAlgn="auto">
              <a:lnSpc>
                <a:spcPct val="100000"/>
              </a:lnSpc>
              <a:spcBef>
                <a:spcPts val="0"/>
              </a:spcBef>
              <a:spcAft>
                <a:spcPts val="0"/>
              </a:spcAft>
              <a:defRPr/>
            </a:pPr>
            <a:endParaRPr lang="zh-CN" altLang="en-US" b="0" kern="0"/>
          </a:p>
        </p:txBody>
      </p:sp>
      <p:sp>
        <p:nvSpPr>
          <p:cNvPr id="159" name="Line 40"/>
          <p:cNvSpPr>
            <a:spLocks noChangeShapeType="1"/>
          </p:cNvSpPr>
          <p:nvPr/>
        </p:nvSpPr>
        <p:spPr bwMode="auto">
          <a:xfrm flipV="1">
            <a:off x="7885113" y="1754188"/>
            <a:ext cx="0" cy="2159000"/>
          </a:xfrm>
          <a:prstGeom prst="line">
            <a:avLst/>
          </a:prstGeom>
          <a:noFill/>
          <a:ln w="19050">
            <a:solidFill>
              <a:schemeClr val="tx1"/>
            </a:solidFill>
            <a:round/>
          </a:ln>
          <a:effectLst/>
        </p:spPr>
        <p:txBody>
          <a:bodyPr/>
          <a:lstStyle/>
          <a:p>
            <a:pPr fontAlgn="auto">
              <a:lnSpc>
                <a:spcPct val="100000"/>
              </a:lnSpc>
              <a:spcBef>
                <a:spcPts val="0"/>
              </a:spcBef>
              <a:spcAft>
                <a:spcPts val="0"/>
              </a:spcAft>
              <a:defRPr/>
            </a:pPr>
            <a:endParaRPr lang="zh-CN" altLang="en-US" b="0" kern="0">
              <a:solidFill>
                <a:sysClr val="windowText" lastClr="000000"/>
              </a:solidFill>
            </a:endParaRPr>
          </a:p>
        </p:txBody>
      </p:sp>
      <p:sp>
        <p:nvSpPr>
          <p:cNvPr id="161" name="Line 42"/>
          <p:cNvSpPr>
            <a:spLocks noChangeShapeType="1"/>
          </p:cNvSpPr>
          <p:nvPr/>
        </p:nvSpPr>
        <p:spPr bwMode="auto">
          <a:xfrm flipV="1">
            <a:off x="3197225" y="1538288"/>
            <a:ext cx="0" cy="863600"/>
          </a:xfrm>
          <a:prstGeom prst="line">
            <a:avLst/>
          </a:prstGeom>
          <a:noFill/>
          <a:ln w="19050">
            <a:solidFill>
              <a:schemeClr val="tx1"/>
            </a:solidFill>
            <a:round/>
          </a:ln>
          <a:effectLst/>
        </p:spPr>
        <p:txBody>
          <a:bodyPr/>
          <a:lstStyle/>
          <a:p>
            <a:pPr fontAlgn="auto">
              <a:lnSpc>
                <a:spcPct val="100000"/>
              </a:lnSpc>
              <a:spcBef>
                <a:spcPts val="0"/>
              </a:spcBef>
              <a:spcAft>
                <a:spcPts val="0"/>
              </a:spcAft>
              <a:defRPr/>
            </a:pPr>
            <a:endParaRPr lang="zh-CN" altLang="en-US" b="0" kern="0">
              <a:solidFill>
                <a:sysClr val="windowText" lastClr="000000"/>
              </a:solidFill>
            </a:endParaRPr>
          </a:p>
        </p:txBody>
      </p:sp>
      <p:sp>
        <p:nvSpPr>
          <p:cNvPr id="162" name="Text Box 43"/>
          <p:cNvSpPr txBox="1">
            <a:spLocks noChangeArrowheads="1"/>
          </p:cNvSpPr>
          <p:nvPr/>
        </p:nvSpPr>
        <p:spPr bwMode="auto">
          <a:xfrm>
            <a:off x="2970213" y="1052513"/>
            <a:ext cx="455612" cy="400050"/>
          </a:xfrm>
          <a:prstGeom prst="rect">
            <a:avLst/>
          </a:prstGeom>
          <a:noFill/>
          <a:ln w="38100">
            <a:noFill/>
            <a:miter lim="800000"/>
          </a:ln>
          <a:effectLst/>
        </p:spPr>
        <p:txBody>
          <a:bodyPr wrap="none">
            <a:spAutoFit/>
          </a:bodyPr>
          <a:lstStyle/>
          <a:p>
            <a:pPr algn="l" fontAlgn="auto">
              <a:lnSpc>
                <a:spcPct val="100000"/>
              </a:lnSpc>
              <a:spcBef>
                <a:spcPct val="0"/>
              </a:spcBef>
              <a:spcAft>
                <a:spcPts val="0"/>
              </a:spcAft>
              <a:defRPr/>
            </a:pPr>
            <a:r>
              <a:rPr lang="en-US" altLang="zh-CN" b="0" kern="0" dirty="0"/>
              <a:t>Q</a:t>
            </a:r>
            <a:r>
              <a:rPr lang="en-US" altLang="zh-CN" b="0" kern="0" baseline="-25000" dirty="0"/>
              <a:t>2</a:t>
            </a:r>
          </a:p>
        </p:txBody>
      </p:sp>
      <p:sp>
        <p:nvSpPr>
          <p:cNvPr id="163" name="Text Box 44"/>
          <p:cNvSpPr txBox="1">
            <a:spLocks noChangeArrowheads="1"/>
          </p:cNvSpPr>
          <p:nvPr/>
        </p:nvSpPr>
        <p:spPr bwMode="auto">
          <a:xfrm>
            <a:off x="4695826" y="1052513"/>
            <a:ext cx="455613" cy="400050"/>
          </a:xfrm>
          <a:prstGeom prst="rect">
            <a:avLst/>
          </a:prstGeom>
          <a:noFill/>
          <a:ln w="38100">
            <a:noFill/>
            <a:miter lim="800000"/>
          </a:ln>
          <a:effectLst/>
        </p:spPr>
        <p:txBody>
          <a:bodyPr wrap="none">
            <a:spAutoFit/>
          </a:bodyPr>
          <a:lstStyle/>
          <a:p>
            <a:pPr algn="l" fontAlgn="auto">
              <a:lnSpc>
                <a:spcPct val="100000"/>
              </a:lnSpc>
              <a:spcBef>
                <a:spcPct val="0"/>
              </a:spcBef>
              <a:spcAft>
                <a:spcPts val="0"/>
              </a:spcAft>
              <a:defRPr/>
            </a:pPr>
            <a:r>
              <a:rPr lang="en-US" altLang="zh-CN" b="0" kern="0"/>
              <a:t>Q</a:t>
            </a:r>
            <a:r>
              <a:rPr lang="en-US" altLang="zh-CN" b="0" kern="0" baseline="-25000"/>
              <a:t>1</a:t>
            </a:r>
          </a:p>
        </p:txBody>
      </p:sp>
      <p:sp>
        <p:nvSpPr>
          <p:cNvPr id="164" name="Text Box 45"/>
          <p:cNvSpPr txBox="1">
            <a:spLocks noChangeArrowheads="1"/>
          </p:cNvSpPr>
          <p:nvPr/>
        </p:nvSpPr>
        <p:spPr bwMode="auto">
          <a:xfrm>
            <a:off x="6877051" y="1052513"/>
            <a:ext cx="455613" cy="400050"/>
          </a:xfrm>
          <a:prstGeom prst="rect">
            <a:avLst/>
          </a:prstGeom>
          <a:noFill/>
          <a:ln w="38100">
            <a:noFill/>
            <a:miter lim="800000"/>
          </a:ln>
          <a:effectLst/>
        </p:spPr>
        <p:txBody>
          <a:bodyPr wrap="none">
            <a:spAutoFit/>
          </a:bodyPr>
          <a:lstStyle/>
          <a:p>
            <a:pPr algn="l" fontAlgn="auto">
              <a:lnSpc>
                <a:spcPct val="100000"/>
              </a:lnSpc>
              <a:spcBef>
                <a:spcPct val="0"/>
              </a:spcBef>
              <a:spcAft>
                <a:spcPts val="0"/>
              </a:spcAft>
              <a:defRPr/>
            </a:pPr>
            <a:r>
              <a:rPr lang="en-US" altLang="zh-CN" b="0" kern="0"/>
              <a:t>Q</a:t>
            </a:r>
            <a:r>
              <a:rPr lang="en-US" altLang="zh-CN" b="0" kern="0" baseline="-25000"/>
              <a:t>0</a:t>
            </a:r>
          </a:p>
        </p:txBody>
      </p:sp>
      <p:sp>
        <p:nvSpPr>
          <p:cNvPr id="165" name="Line 46"/>
          <p:cNvSpPr>
            <a:spLocks noChangeShapeType="1"/>
          </p:cNvSpPr>
          <p:nvPr/>
        </p:nvSpPr>
        <p:spPr bwMode="auto">
          <a:xfrm flipH="1">
            <a:off x="3852863" y="2201863"/>
            <a:ext cx="1079500" cy="0"/>
          </a:xfrm>
          <a:prstGeom prst="line">
            <a:avLst/>
          </a:prstGeom>
          <a:noFill/>
          <a:ln w="19050">
            <a:solidFill>
              <a:schemeClr val="tx1"/>
            </a:solidFill>
            <a:round/>
          </a:ln>
          <a:effectLst/>
        </p:spPr>
        <p:txBody>
          <a:bodyPr/>
          <a:lstStyle/>
          <a:p>
            <a:pPr fontAlgn="auto">
              <a:lnSpc>
                <a:spcPct val="100000"/>
              </a:lnSpc>
              <a:spcBef>
                <a:spcPts val="0"/>
              </a:spcBef>
              <a:spcAft>
                <a:spcPts val="0"/>
              </a:spcAft>
              <a:defRPr/>
            </a:pPr>
            <a:endParaRPr lang="zh-CN" altLang="en-US" b="0" kern="0"/>
          </a:p>
        </p:txBody>
      </p:sp>
      <p:sp>
        <p:nvSpPr>
          <p:cNvPr id="166" name="Line 47"/>
          <p:cNvSpPr>
            <a:spLocks noChangeShapeType="1"/>
          </p:cNvSpPr>
          <p:nvPr/>
        </p:nvSpPr>
        <p:spPr bwMode="auto">
          <a:xfrm>
            <a:off x="3852863" y="2201864"/>
            <a:ext cx="0" cy="1152525"/>
          </a:xfrm>
          <a:prstGeom prst="line">
            <a:avLst/>
          </a:prstGeom>
          <a:noFill/>
          <a:ln w="19050">
            <a:solidFill>
              <a:schemeClr val="tx1"/>
            </a:solidFill>
            <a:round/>
          </a:ln>
          <a:effectLst/>
        </p:spPr>
        <p:txBody>
          <a:bodyPr/>
          <a:lstStyle/>
          <a:p>
            <a:pPr fontAlgn="auto">
              <a:lnSpc>
                <a:spcPct val="100000"/>
              </a:lnSpc>
              <a:spcBef>
                <a:spcPts val="0"/>
              </a:spcBef>
              <a:spcAft>
                <a:spcPts val="0"/>
              </a:spcAft>
              <a:defRPr/>
            </a:pPr>
            <a:endParaRPr lang="zh-CN" altLang="en-US" b="0" kern="0"/>
          </a:p>
        </p:txBody>
      </p:sp>
      <p:sp>
        <p:nvSpPr>
          <p:cNvPr id="169" name="Rectangle 50"/>
          <p:cNvSpPr>
            <a:spLocks noChangeArrowheads="1"/>
          </p:cNvSpPr>
          <p:nvPr/>
        </p:nvSpPr>
        <p:spPr bwMode="auto">
          <a:xfrm>
            <a:off x="2463801" y="2454276"/>
            <a:ext cx="65" cy="307777"/>
          </a:xfrm>
          <a:prstGeom prst="rect">
            <a:avLst/>
          </a:prstGeom>
          <a:noFill/>
          <a:ln w="19050">
            <a:noFill/>
            <a:miter lim="800000"/>
          </a:ln>
        </p:spPr>
        <p:txBody>
          <a:bodyPr wrap="none" lIns="0" tIns="0" rIns="0" bIns="0">
            <a:spAutoFit/>
          </a:bodyPr>
          <a:lstStyle/>
          <a:p>
            <a:pPr algn="l" fontAlgn="auto">
              <a:lnSpc>
                <a:spcPct val="100000"/>
              </a:lnSpc>
              <a:spcBef>
                <a:spcPct val="0"/>
              </a:spcBef>
              <a:spcAft>
                <a:spcPts val="0"/>
              </a:spcAft>
              <a:defRPr/>
            </a:pPr>
            <a:endParaRPr kumimoji="1" lang="en-US" altLang="zh-CN" b="0" kern="0" dirty="0"/>
          </a:p>
        </p:txBody>
      </p:sp>
      <p:sp>
        <p:nvSpPr>
          <p:cNvPr id="176" name="Rectangle 78"/>
          <p:cNvSpPr>
            <a:spLocks noChangeArrowheads="1"/>
          </p:cNvSpPr>
          <p:nvPr/>
        </p:nvSpPr>
        <p:spPr bwMode="auto">
          <a:xfrm>
            <a:off x="4167189" y="2422526"/>
            <a:ext cx="185737" cy="307975"/>
          </a:xfrm>
          <a:prstGeom prst="rect">
            <a:avLst/>
          </a:prstGeom>
          <a:noFill/>
          <a:ln w="19050">
            <a:noFill/>
            <a:miter lim="800000"/>
          </a:ln>
        </p:spPr>
        <p:txBody>
          <a:bodyPr wrap="none" lIns="0" tIns="0" rIns="0" bIns="0">
            <a:spAutoFit/>
          </a:bodyPr>
          <a:lstStyle/>
          <a:p>
            <a:pPr algn="l" fontAlgn="auto">
              <a:lnSpc>
                <a:spcPct val="100000"/>
              </a:lnSpc>
              <a:spcBef>
                <a:spcPct val="0"/>
              </a:spcBef>
              <a:spcAft>
                <a:spcPts val="0"/>
              </a:spcAft>
              <a:defRPr/>
            </a:pPr>
            <a:r>
              <a:rPr kumimoji="1" lang="en-US" altLang="zh-CN" b="0" kern="0" dirty="0"/>
              <a:t>Q</a:t>
            </a:r>
          </a:p>
        </p:txBody>
      </p:sp>
      <p:sp>
        <p:nvSpPr>
          <p:cNvPr id="53279" name="Oval 138"/>
          <p:cNvSpPr>
            <a:spLocks noChangeArrowheads="1"/>
          </p:cNvSpPr>
          <p:nvPr/>
        </p:nvSpPr>
        <p:spPr bwMode="auto">
          <a:xfrm>
            <a:off x="2536825" y="3455989"/>
            <a:ext cx="46038" cy="46037"/>
          </a:xfrm>
          <a:prstGeom prst="ellipse">
            <a:avLst/>
          </a:prstGeom>
          <a:solidFill>
            <a:schemeClr val="tx1"/>
          </a:solidFill>
          <a:ln w="19050">
            <a:solidFill>
              <a:schemeClr val="tx1"/>
            </a:solidFill>
            <a:round/>
          </a:ln>
        </p:spPr>
        <p:txBody>
          <a:bodyPr wrap="none" anchor="ctr"/>
          <a:lstStyle/>
          <a:p>
            <a:endParaRPr lang="zh-CN" altLang="en-US"/>
          </a:p>
        </p:txBody>
      </p:sp>
      <p:sp>
        <p:nvSpPr>
          <p:cNvPr id="53280" name="Oval 138"/>
          <p:cNvSpPr>
            <a:spLocks noChangeArrowheads="1"/>
          </p:cNvSpPr>
          <p:nvPr/>
        </p:nvSpPr>
        <p:spPr bwMode="auto">
          <a:xfrm>
            <a:off x="4264025" y="3455989"/>
            <a:ext cx="46038" cy="46037"/>
          </a:xfrm>
          <a:prstGeom prst="ellipse">
            <a:avLst/>
          </a:prstGeom>
          <a:solidFill>
            <a:schemeClr val="tx1"/>
          </a:solidFill>
          <a:ln w="19050">
            <a:solidFill>
              <a:schemeClr val="tx1"/>
            </a:solidFill>
            <a:round/>
          </a:ln>
        </p:spPr>
        <p:txBody>
          <a:bodyPr wrap="none" anchor="ctr"/>
          <a:lstStyle/>
          <a:p>
            <a:endParaRPr lang="zh-CN" altLang="en-US"/>
          </a:p>
        </p:txBody>
      </p:sp>
      <p:sp>
        <p:nvSpPr>
          <p:cNvPr id="53281" name="Oval 138"/>
          <p:cNvSpPr>
            <a:spLocks noChangeArrowheads="1"/>
          </p:cNvSpPr>
          <p:nvPr/>
        </p:nvSpPr>
        <p:spPr bwMode="auto">
          <a:xfrm>
            <a:off x="4913313" y="2160589"/>
            <a:ext cx="44450" cy="46037"/>
          </a:xfrm>
          <a:prstGeom prst="ellipse">
            <a:avLst/>
          </a:prstGeom>
          <a:solidFill>
            <a:schemeClr val="tx1"/>
          </a:solidFill>
          <a:ln w="19050">
            <a:solidFill>
              <a:schemeClr val="tx1"/>
            </a:solidFill>
            <a:round/>
          </a:ln>
        </p:spPr>
        <p:txBody>
          <a:bodyPr wrap="none" anchor="ctr"/>
          <a:lstStyle/>
          <a:p>
            <a:endParaRPr lang="zh-CN" altLang="en-US"/>
          </a:p>
        </p:txBody>
      </p:sp>
      <p:sp>
        <p:nvSpPr>
          <p:cNvPr id="53282" name="Oval 138"/>
          <p:cNvSpPr>
            <a:spLocks noChangeArrowheads="1"/>
          </p:cNvSpPr>
          <p:nvPr/>
        </p:nvSpPr>
        <p:spPr bwMode="auto">
          <a:xfrm>
            <a:off x="7135813" y="1944689"/>
            <a:ext cx="44450" cy="46037"/>
          </a:xfrm>
          <a:prstGeom prst="ellipse">
            <a:avLst/>
          </a:prstGeom>
          <a:solidFill>
            <a:schemeClr val="tx1"/>
          </a:solidFill>
          <a:ln w="19050">
            <a:solidFill>
              <a:schemeClr val="tx1"/>
            </a:solidFill>
            <a:round/>
          </a:ln>
        </p:spPr>
        <p:txBody>
          <a:bodyPr wrap="none" anchor="ctr"/>
          <a:lstStyle/>
          <a:p>
            <a:endParaRPr lang="zh-CN" altLang="en-US"/>
          </a:p>
        </p:txBody>
      </p:sp>
      <p:cxnSp>
        <p:nvCxnSpPr>
          <p:cNvPr id="53283" name="直接连接符 184"/>
          <p:cNvCxnSpPr>
            <a:cxnSpLocks noChangeShapeType="1"/>
          </p:cNvCxnSpPr>
          <p:nvPr/>
        </p:nvCxnSpPr>
        <p:spPr bwMode="auto">
          <a:xfrm>
            <a:off x="4179888" y="2457450"/>
            <a:ext cx="157162" cy="0"/>
          </a:xfrm>
          <a:prstGeom prst="line">
            <a:avLst/>
          </a:prstGeom>
          <a:noFill/>
          <a:ln w="19050" algn="ctr">
            <a:solidFill>
              <a:schemeClr val="tx1"/>
            </a:solidFill>
            <a:round/>
          </a:ln>
        </p:spPr>
      </p:cxnSp>
      <p:sp>
        <p:nvSpPr>
          <p:cNvPr id="188" name="矩形 187"/>
          <p:cNvSpPr/>
          <p:nvPr/>
        </p:nvSpPr>
        <p:spPr bwMode="auto">
          <a:xfrm>
            <a:off x="6329364" y="2422525"/>
            <a:ext cx="371475" cy="400050"/>
          </a:xfrm>
          <a:prstGeom prst="rect">
            <a:avLst/>
          </a:prstGeom>
          <a:ln w="19050">
            <a:noFill/>
          </a:ln>
        </p:spPr>
        <p:txBody>
          <a:bodyPr wrap="none">
            <a:spAutoFit/>
          </a:bodyPr>
          <a:lstStyle/>
          <a:p>
            <a:pPr algn="l" fontAlgn="auto">
              <a:lnSpc>
                <a:spcPct val="100000"/>
              </a:lnSpc>
              <a:spcBef>
                <a:spcPct val="0"/>
              </a:spcBef>
              <a:spcAft>
                <a:spcPts val="0"/>
              </a:spcAft>
              <a:defRPr/>
            </a:pPr>
            <a:r>
              <a:rPr kumimoji="1" lang="en-US" altLang="zh-CN" b="0" kern="0" dirty="0"/>
              <a:t>Q</a:t>
            </a:r>
          </a:p>
        </p:txBody>
      </p:sp>
      <p:cxnSp>
        <p:nvCxnSpPr>
          <p:cNvPr id="53285" name="直接连接符 188"/>
          <p:cNvCxnSpPr>
            <a:cxnSpLocks noChangeShapeType="1"/>
          </p:cNvCxnSpPr>
          <p:nvPr/>
        </p:nvCxnSpPr>
        <p:spPr bwMode="auto">
          <a:xfrm>
            <a:off x="6424613" y="2493963"/>
            <a:ext cx="157162" cy="0"/>
          </a:xfrm>
          <a:prstGeom prst="line">
            <a:avLst/>
          </a:prstGeom>
          <a:noFill/>
          <a:ln w="19050" algn="ctr">
            <a:solidFill>
              <a:schemeClr val="tx1"/>
            </a:solidFill>
            <a:round/>
          </a:ln>
        </p:spPr>
      </p:cxnSp>
      <p:cxnSp>
        <p:nvCxnSpPr>
          <p:cNvPr id="53286" name="直接连接符 189"/>
          <p:cNvCxnSpPr>
            <a:cxnSpLocks noChangeShapeType="1"/>
          </p:cNvCxnSpPr>
          <p:nvPr/>
        </p:nvCxnSpPr>
        <p:spPr bwMode="auto">
          <a:xfrm>
            <a:off x="2500313" y="2493963"/>
            <a:ext cx="157162" cy="0"/>
          </a:xfrm>
          <a:prstGeom prst="line">
            <a:avLst/>
          </a:prstGeom>
          <a:noFill/>
          <a:ln w="19050" algn="ctr">
            <a:noFill/>
            <a:round/>
          </a:ln>
        </p:spPr>
      </p:cxnSp>
      <p:sp>
        <p:nvSpPr>
          <p:cNvPr id="191" name="矩形 190"/>
          <p:cNvSpPr/>
          <p:nvPr/>
        </p:nvSpPr>
        <p:spPr bwMode="auto">
          <a:xfrm>
            <a:off x="2401889" y="2390775"/>
            <a:ext cx="371475" cy="400050"/>
          </a:xfrm>
          <a:prstGeom prst="rect">
            <a:avLst/>
          </a:prstGeom>
          <a:noFill/>
          <a:ln w="19050">
            <a:noFill/>
          </a:ln>
        </p:spPr>
        <p:txBody>
          <a:bodyPr wrap="none">
            <a:spAutoFit/>
          </a:bodyPr>
          <a:lstStyle/>
          <a:p>
            <a:pPr algn="l" fontAlgn="auto">
              <a:lnSpc>
                <a:spcPct val="100000"/>
              </a:lnSpc>
              <a:spcBef>
                <a:spcPct val="0"/>
              </a:spcBef>
              <a:spcAft>
                <a:spcPts val="0"/>
              </a:spcAft>
              <a:defRPr/>
            </a:pPr>
            <a:r>
              <a:rPr kumimoji="1" lang="en-US" altLang="zh-CN" b="0" kern="0" dirty="0"/>
              <a:t>Q</a:t>
            </a:r>
          </a:p>
        </p:txBody>
      </p:sp>
      <p:sp>
        <p:nvSpPr>
          <p:cNvPr id="192" name="Line 32"/>
          <p:cNvSpPr>
            <a:spLocks noChangeShapeType="1"/>
          </p:cNvSpPr>
          <p:nvPr/>
        </p:nvSpPr>
        <p:spPr bwMode="auto">
          <a:xfrm flipH="1">
            <a:off x="2573339" y="1743075"/>
            <a:ext cx="5311775" cy="0"/>
          </a:xfrm>
          <a:prstGeom prst="line">
            <a:avLst/>
          </a:prstGeom>
          <a:noFill/>
          <a:ln w="19050">
            <a:solidFill>
              <a:schemeClr val="tx1"/>
            </a:solidFill>
            <a:round/>
          </a:ln>
          <a:effectLst/>
        </p:spPr>
        <p:txBody>
          <a:bodyPr/>
          <a:lstStyle/>
          <a:p>
            <a:pPr fontAlgn="auto">
              <a:lnSpc>
                <a:spcPct val="100000"/>
              </a:lnSpc>
              <a:spcBef>
                <a:spcPts val="0"/>
              </a:spcBef>
              <a:spcAft>
                <a:spcPts val="0"/>
              </a:spcAft>
              <a:defRPr/>
            </a:pPr>
            <a:endParaRPr lang="zh-CN" altLang="en-US" b="0" kern="0"/>
          </a:p>
        </p:txBody>
      </p:sp>
      <p:sp>
        <p:nvSpPr>
          <p:cNvPr id="193" name="Rectangle 3"/>
          <p:cNvSpPr txBox="1">
            <a:spLocks noChangeArrowheads="1"/>
          </p:cNvSpPr>
          <p:nvPr/>
        </p:nvSpPr>
        <p:spPr bwMode="auto">
          <a:xfrm>
            <a:off x="1524001" y="3629025"/>
            <a:ext cx="6996113" cy="1493838"/>
          </a:xfrm>
          <a:prstGeom prst="rect">
            <a:avLst/>
          </a:prstGeom>
          <a:noFill/>
          <a:ln w="9525">
            <a:noFill/>
            <a:miter lim="800000"/>
          </a:ln>
        </p:spPr>
        <p:txBody>
          <a:bodyPr/>
          <a:lstStyle/>
          <a:p>
            <a:pPr marL="742950" lvl="1" indent="-570230" algn="just" eaLnBrk="0" hangingPunct="0">
              <a:lnSpc>
                <a:spcPct val="100000"/>
              </a:lnSpc>
              <a:spcBef>
                <a:spcPts val="600"/>
              </a:spcBef>
              <a:buClr>
                <a:srgbClr val="006666"/>
              </a:buClr>
              <a:buSzPct val="110000"/>
              <a:defRPr/>
            </a:pPr>
            <a:r>
              <a:rPr lang="zh-CN" altLang="en-US" dirty="0">
                <a:solidFill>
                  <a:srgbClr val="C00000"/>
                </a:solidFill>
                <a:latin typeface="宋体" panose="02010600030101010101" pitchFamily="2" charset="-122"/>
                <a:cs typeface="Arial" panose="020B0604020202020204" pitchFamily="34" charset="0"/>
              </a:rPr>
              <a:t>（</a:t>
            </a:r>
            <a:r>
              <a:rPr lang="en-US" altLang="zh-CN" dirty="0">
                <a:solidFill>
                  <a:srgbClr val="C00000"/>
                </a:solidFill>
                <a:latin typeface="宋体" panose="02010600030101010101" pitchFamily="2" charset="-122"/>
                <a:cs typeface="Arial" panose="020B0604020202020204" pitchFamily="34" charset="0"/>
              </a:rPr>
              <a:t>1</a:t>
            </a:r>
            <a:r>
              <a:rPr lang="zh-CN" altLang="en-US" dirty="0">
                <a:solidFill>
                  <a:srgbClr val="C00000"/>
                </a:solidFill>
                <a:latin typeface="宋体" panose="02010600030101010101" pitchFamily="2" charset="-122"/>
                <a:cs typeface="Arial" panose="020B0604020202020204" pitchFamily="34" charset="0"/>
              </a:rPr>
              <a:t>）写出驱动方程、状态方程和输出方程</a:t>
            </a:r>
            <a:endParaRPr lang="en-US" altLang="zh-CN" dirty="0">
              <a:solidFill>
                <a:srgbClr val="C00000"/>
              </a:solidFill>
              <a:latin typeface="宋体" panose="02010600030101010101" pitchFamily="2" charset="-122"/>
              <a:cs typeface="Arial" panose="020B0604020202020204" pitchFamily="34" charset="0"/>
            </a:endParaRPr>
          </a:p>
          <a:p>
            <a:pPr marL="742950" lvl="1" indent="-285750" algn="just" eaLnBrk="0" hangingPunct="0">
              <a:lnSpc>
                <a:spcPct val="100000"/>
              </a:lnSpc>
              <a:spcBef>
                <a:spcPts val="600"/>
              </a:spcBef>
              <a:buClr>
                <a:srgbClr val="006666"/>
              </a:buClr>
              <a:buSzPct val="110000"/>
              <a:buFont typeface="Wingdings" panose="05000000000000000000" pitchFamily="2" charset="2"/>
              <a:buChar char="w"/>
              <a:defRPr/>
            </a:pPr>
            <a:r>
              <a:rPr lang="zh-CN" altLang="en-US" kern="0" dirty="0">
                <a:latin typeface="宋体" panose="02010600030101010101" pitchFamily="2" charset="-122"/>
              </a:rPr>
              <a:t>根据电路结构，写出</a:t>
            </a:r>
            <a:r>
              <a:rPr lang="zh-CN" altLang="en-US" kern="0" dirty="0">
                <a:solidFill>
                  <a:srgbClr val="CC0066"/>
                </a:solidFill>
                <a:latin typeface="宋体" panose="02010600030101010101" pitchFamily="2" charset="-122"/>
              </a:rPr>
              <a:t>驱动</a:t>
            </a:r>
            <a:r>
              <a:rPr lang="zh-CN" altLang="en-US" kern="0" dirty="0">
                <a:latin typeface="宋体" panose="02010600030101010101" pitchFamily="2" charset="-122"/>
              </a:rPr>
              <a:t>方程；</a:t>
            </a:r>
          </a:p>
          <a:p>
            <a:pPr marL="742950" lvl="1" indent="-285750" algn="just" eaLnBrk="0" hangingPunct="0">
              <a:lnSpc>
                <a:spcPct val="100000"/>
              </a:lnSpc>
              <a:spcBef>
                <a:spcPts val="600"/>
              </a:spcBef>
              <a:buClr>
                <a:srgbClr val="006666"/>
              </a:buClr>
              <a:buSzPct val="110000"/>
              <a:buFont typeface="Wingdings" panose="05000000000000000000" pitchFamily="2" charset="2"/>
              <a:buChar char="w"/>
              <a:defRPr/>
            </a:pPr>
            <a:r>
              <a:rPr lang="zh-CN" altLang="en-US" dirty="0">
                <a:latin typeface="宋体" panose="02010600030101010101" pitchFamily="2" charset="-122"/>
              </a:rPr>
              <a:t>将驱动方程代入触发器的特性方程得到</a:t>
            </a:r>
            <a:r>
              <a:rPr lang="zh-CN" altLang="en-US" kern="0" dirty="0">
                <a:solidFill>
                  <a:srgbClr val="CC0066"/>
                </a:solidFill>
                <a:latin typeface="宋体" panose="02010600030101010101" pitchFamily="2" charset="-122"/>
              </a:rPr>
              <a:t>状态</a:t>
            </a:r>
            <a:r>
              <a:rPr lang="zh-CN" altLang="en-US" kern="0" dirty="0">
                <a:latin typeface="宋体" panose="02010600030101010101" pitchFamily="2" charset="-122"/>
              </a:rPr>
              <a:t>方程；</a:t>
            </a:r>
            <a:endParaRPr lang="en-US" altLang="zh-CN" kern="0" dirty="0">
              <a:latin typeface="宋体" panose="02010600030101010101" pitchFamily="2" charset="-122"/>
            </a:endParaRPr>
          </a:p>
          <a:p>
            <a:pPr marL="742950" lvl="1" indent="-285750" algn="just" eaLnBrk="0" hangingPunct="0">
              <a:lnSpc>
                <a:spcPct val="100000"/>
              </a:lnSpc>
              <a:spcBef>
                <a:spcPts val="600"/>
              </a:spcBef>
              <a:buClr>
                <a:srgbClr val="006666"/>
              </a:buClr>
              <a:buSzPct val="110000"/>
              <a:buFont typeface="Wingdings" panose="05000000000000000000" pitchFamily="2" charset="2"/>
              <a:buChar char="w"/>
              <a:defRPr/>
            </a:pPr>
            <a:r>
              <a:rPr lang="zh-CN" altLang="en-US" kern="0" dirty="0">
                <a:latin typeface="宋体" panose="02010600030101010101" pitchFamily="2" charset="-122"/>
              </a:rPr>
              <a:t>由于该电路的输出就是各触发器的输出，所以</a:t>
            </a:r>
            <a:r>
              <a:rPr lang="zh-CN" altLang="en-US" kern="0" dirty="0">
                <a:solidFill>
                  <a:srgbClr val="CC0066"/>
                </a:solidFill>
                <a:latin typeface="宋体" panose="02010600030101010101" pitchFamily="2" charset="-122"/>
              </a:rPr>
              <a:t>输出</a:t>
            </a:r>
            <a:r>
              <a:rPr lang="zh-CN" altLang="en-US" kern="0" dirty="0">
                <a:latin typeface="宋体" panose="02010600030101010101" pitchFamily="2" charset="-122"/>
              </a:rPr>
              <a:t>方程同状态方程</a:t>
            </a:r>
          </a:p>
        </p:txBody>
      </p:sp>
      <p:grpSp>
        <p:nvGrpSpPr>
          <p:cNvPr id="2" name="组合 200"/>
          <p:cNvGrpSpPr/>
          <p:nvPr/>
        </p:nvGrpSpPr>
        <p:grpSpPr bwMode="auto">
          <a:xfrm>
            <a:off x="8669339" y="1685925"/>
            <a:ext cx="1589087" cy="1617516"/>
            <a:chOff x="7145337" y="1685860"/>
            <a:chExt cx="1588760" cy="1617737"/>
          </a:xfrm>
        </p:grpSpPr>
        <p:sp>
          <p:nvSpPr>
            <p:cNvPr id="138" name="Text Box 5"/>
            <p:cNvSpPr txBox="1">
              <a:spLocks noChangeArrowheads="1"/>
            </p:cNvSpPr>
            <p:nvPr/>
          </p:nvSpPr>
          <p:spPr bwMode="auto">
            <a:xfrm>
              <a:off x="7145337" y="1992290"/>
              <a:ext cx="1568127" cy="1311307"/>
            </a:xfrm>
            <a:prstGeom prst="rect">
              <a:avLst/>
            </a:prstGeom>
            <a:noFill/>
            <a:ln w="38100">
              <a:noFill/>
              <a:miter lim="800000"/>
            </a:ln>
            <a:effectLst/>
          </p:spPr>
          <p:txBody>
            <a:bodyPr>
              <a:spAutoFit/>
            </a:bodyPr>
            <a:lstStyle/>
            <a:p>
              <a:pPr algn="l" fontAlgn="auto">
                <a:lnSpc>
                  <a:spcPct val="110000"/>
                </a:lnSpc>
                <a:spcBef>
                  <a:spcPct val="0"/>
                </a:spcBef>
                <a:spcAft>
                  <a:spcPts val="0"/>
                </a:spcAft>
                <a:defRPr/>
              </a:pPr>
              <a:r>
                <a:rPr lang="en-US" altLang="zh-CN" sz="2400" kern="0" dirty="0">
                  <a:solidFill>
                    <a:srgbClr val="FF0000"/>
                  </a:solidFill>
                </a:rPr>
                <a:t>D</a:t>
              </a:r>
              <a:r>
                <a:rPr lang="en-US" altLang="zh-CN" sz="2400" kern="0" baseline="-25000" dirty="0">
                  <a:solidFill>
                    <a:srgbClr val="FF0000"/>
                  </a:solidFill>
                </a:rPr>
                <a:t>2</a:t>
              </a:r>
              <a:r>
                <a:rPr lang="en-US" altLang="zh-CN" sz="2400" kern="0" dirty="0">
                  <a:solidFill>
                    <a:srgbClr val="FF0000"/>
                  </a:solidFill>
                </a:rPr>
                <a:t>＝Q</a:t>
              </a:r>
              <a:r>
                <a:rPr lang="en-US" altLang="zh-CN" sz="2400" kern="0" baseline="-25000" dirty="0">
                  <a:solidFill>
                    <a:srgbClr val="FF0000"/>
                  </a:solidFill>
                </a:rPr>
                <a:t>1</a:t>
              </a:r>
              <a:r>
                <a:rPr lang="en-US" altLang="zh-CN" sz="2400" kern="0" baseline="30000" dirty="0">
                  <a:solidFill>
                    <a:srgbClr val="FF0000"/>
                  </a:solidFill>
                </a:rPr>
                <a:t>n</a:t>
              </a:r>
            </a:p>
            <a:p>
              <a:pPr algn="l" fontAlgn="auto">
                <a:lnSpc>
                  <a:spcPct val="110000"/>
                </a:lnSpc>
                <a:spcBef>
                  <a:spcPct val="0"/>
                </a:spcBef>
                <a:spcAft>
                  <a:spcPts val="0"/>
                </a:spcAft>
                <a:defRPr/>
              </a:pPr>
              <a:r>
                <a:rPr lang="en-US" altLang="zh-CN" sz="2400" kern="0" dirty="0">
                  <a:solidFill>
                    <a:srgbClr val="FF0000"/>
                  </a:solidFill>
                </a:rPr>
                <a:t>D</a:t>
              </a:r>
              <a:r>
                <a:rPr lang="en-US" altLang="zh-CN" sz="2400" kern="0" baseline="-25000" dirty="0">
                  <a:solidFill>
                    <a:srgbClr val="FF0000"/>
                  </a:solidFill>
                </a:rPr>
                <a:t>1</a:t>
              </a:r>
              <a:r>
                <a:rPr lang="en-US" altLang="zh-CN" sz="2400" kern="0" dirty="0">
                  <a:solidFill>
                    <a:srgbClr val="FF0000"/>
                  </a:solidFill>
                </a:rPr>
                <a:t>＝Q</a:t>
              </a:r>
              <a:r>
                <a:rPr lang="en-US" altLang="zh-CN" sz="2400" kern="0" baseline="-25000" dirty="0">
                  <a:solidFill>
                    <a:srgbClr val="FF0000"/>
                  </a:solidFill>
                </a:rPr>
                <a:t>0</a:t>
              </a:r>
              <a:r>
                <a:rPr lang="en-US" altLang="zh-CN" sz="2400" kern="0" baseline="30000" dirty="0">
                  <a:solidFill>
                    <a:srgbClr val="FF0000"/>
                  </a:solidFill>
                </a:rPr>
                <a:t>n</a:t>
              </a:r>
            </a:p>
            <a:p>
              <a:pPr algn="l" fontAlgn="auto">
                <a:lnSpc>
                  <a:spcPct val="110000"/>
                </a:lnSpc>
                <a:spcBef>
                  <a:spcPct val="0"/>
                </a:spcBef>
                <a:spcAft>
                  <a:spcPts val="0"/>
                </a:spcAft>
                <a:defRPr/>
              </a:pPr>
              <a:r>
                <a:rPr lang="en-US" altLang="zh-CN" sz="2400" kern="0" dirty="0">
                  <a:solidFill>
                    <a:srgbClr val="FF0000"/>
                  </a:solidFill>
                </a:rPr>
                <a:t>D</a:t>
              </a:r>
              <a:r>
                <a:rPr lang="en-US" altLang="zh-CN" sz="2400" kern="0" baseline="-25000" dirty="0">
                  <a:solidFill>
                    <a:srgbClr val="FF0000"/>
                  </a:solidFill>
                </a:rPr>
                <a:t>0</a:t>
              </a:r>
              <a:r>
                <a:rPr lang="en-US" altLang="zh-CN" sz="2400" kern="0" dirty="0">
                  <a:solidFill>
                    <a:srgbClr val="FF0000"/>
                  </a:solidFill>
                </a:rPr>
                <a:t>＝Q</a:t>
              </a:r>
              <a:r>
                <a:rPr lang="en-US" altLang="zh-CN" sz="2400" kern="0" baseline="-25000" dirty="0">
                  <a:solidFill>
                    <a:srgbClr val="FF0000"/>
                  </a:solidFill>
                </a:rPr>
                <a:t>2</a:t>
              </a:r>
              <a:r>
                <a:rPr lang="en-US" altLang="zh-CN" sz="2400" kern="0" baseline="30000" dirty="0">
                  <a:solidFill>
                    <a:srgbClr val="FF0000"/>
                  </a:solidFill>
                </a:rPr>
                <a:t>n</a:t>
              </a:r>
            </a:p>
          </p:txBody>
        </p:sp>
        <p:sp>
          <p:nvSpPr>
            <p:cNvPr id="139" name="Line 6"/>
            <p:cNvSpPr>
              <a:spLocks noChangeShapeType="1"/>
            </p:cNvSpPr>
            <p:nvPr/>
          </p:nvSpPr>
          <p:spPr bwMode="auto">
            <a:xfrm flipV="1">
              <a:off x="7907180" y="2897288"/>
              <a:ext cx="215856" cy="0"/>
            </a:xfrm>
            <a:prstGeom prst="line">
              <a:avLst/>
            </a:prstGeom>
            <a:noFill/>
            <a:ln w="28575">
              <a:solidFill>
                <a:srgbClr val="FF0000"/>
              </a:solidFill>
              <a:round/>
            </a:ln>
            <a:effectLst/>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53305" name="矩形 193"/>
            <p:cNvSpPr>
              <a:spLocks noChangeArrowheads="1"/>
            </p:cNvSpPr>
            <p:nvPr/>
          </p:nvSpPr>
          <p:spPr bwMode="auto">
            <a:xfrm>
              <a:off x="7173309" y="1685860"/>
              <a:ext cx="1560788" cy="369373"/>
            </a:xfrm>
            <a:prstGeom prst="rect">
              <a:avLst/>
            </a:prstGeom>
            <a:noFill/>
            <a:ln w="9525">
              <a:noFill/>
              <a:miter lim="800000"/>
            </a:ln>
          </p:spPr>
          <p:txBody>
            <a:bodyPr>
              <a:spAutoFit/>
            </a:bodyPr>
            <a:lstStyle/>
            <a:p>
              <a:pPr algn="just" eaLnBrk="0" hangingPunct="0"/>
              <a:r>
                <a:rPr lang="zh-CN" altLang="en-US">
                  <a:solidFill>
                    <a:srgbClr val="C00000"/>
                  </a:solidFill>
                  <a:ea typeface="楷体_GB2312" panose="02010609030101010101" charset="-122"/>
                </a:rPr>
                <a:t>驱动方程</a:t>
              </a:r>
            </a:p>
          </p:txBody>
        </p:sp>
      </p:grpSp>
      <p:grpSp>
        <p:nvGrpSpPr>
          <p:cNvPr id="3" name="Group 74"/>
          <p:cNvGrpSpPr/>
          <p:nvPr/>
        </p:nvGrpSpPr>
        <p:grpSpPr bwMode="auto">
          <a:xfrm>
            <a:off x="8081963" y="3794125"/>
            <a:ext cx="2514600" cy="1011238"/>
            <a:chOff x="5568" y="75"/>
            <a:chExt cx="1584" cy="637"/>
          </a:xfrm>
        </p:grpSpPr>
        <p:sp>
          <p:nvSpPr>
            <p:cNvPr id="53301" name="Text Box 112"/>
            <p:cNvSpPr txBox="1">
              <a:spLocks noChangeArrowheads="1"/>
            </p:cNvSpPr>
            <p:nvPr/>
          </p:nvSpPr>
          <p:spPr bwMode="auto">
            <a:xfrm>
              <a:off x="5568" y="75"/>
              <a:ext cx="1584" cy="231"/>
            </a:xfrm>
            <a:prstGeom prst="rect">
              <a:avLst/>
            </a:prstGeom>
            <a:noFill/>
            <a:ln w="9525">
              <a:noFill/>
              <a:miter lim="800000"/>
            </a:ln>
          </p:spPr>
          <p:txBody>
            <a:bodyPr>
              <a:spAutoFit/>
            </a:bodyPr>
            <a:lstStyle/>
            <a:p>
              <a:pPr algn="just" eaLnBrk="0" hangingPunct="0"/>
              <a:r>
                <a:rPr lang="en-US" altLang="zh-CN">
                  <a:solidFill>
                    <a:srgbClr val="C00000"/>
                  </a:solidFill>
                  <a:latin typeface="Arial" panose="020B0604020202020204" pitchFamily="34" charset="0"/>
                  <a:ea typeface="楷体_GB2312" panose="02010609030101010101" charset="-122"/>
                  <a:cs typeface="Arial" panose="020B0604020202020204" pitchFamily="34" charset="0"/>
                </a:rPr>
                <a:t>D</a:t>
              </a:r>
              <a:r>
                <a:rPr lang="zh-CN" altLang="en-US">
                  <a:solidFill>
                    <a:srgbClr val="C00000"/>
                  </a:solidFill>
                  <a:latin typeface="楷体_GB2312" panose="02010609030101010101" charset="-122"/>
                  <a:ea typeface="楷体_GB2312" panose="02010609030101010101" charset="-122"/>
                  <a:cs typeface="Arial" panose="020B0604020202020204" pitchFamily="34" charset="0"/>
                </a:rPr>
                <a:t>触发器的特性方程</a:t>
              </a:r>
            </a:p>
          </p:txBody>
        </p:sp>
        <p:pic>
          <p:nvPicPr>
            <p:cNvPr id="53302" name="图片 3" descr="图片6.png"/>
            <p:cNvPicPr>
              <a:picLocks noChangeAspect="1" noChangeArrowheads="1"/>
            </p:cNvPicPr>
            <p:nvPr/>
          </p:nvPicPr>
          <p:blipFill>
            <a:blip r:embed="rId3" cstate="print"/>
            <a:srcRect/>
            <a:stretch>
              <a:fillRect/>
            </a:stretch>
          </p:blipFill>
          <p:spPr bwMode="auto">
            <a:xfrm>
              <a:off x="6021" y="347"/>
              <a:ext cx="804" cy="365"/>
            </a:xfrm>
            <a:prstGeom prst="rect">
              <a:avLst/>
            </a:prstGeom>
            <a:noFill/>
            <a:ln w="9525">
              <a:noFill/>
              <a:miter lim="800000"/>
              <a:headEnd/>
              <a:tailEnd/>
            </a:ln>
            <a:effectLst>
              <a:prstShdw prst="shdw13" dist="53882" dir="13500000">
                <a:srgbClr val="808080">
                  <a:alpha val="50000"/>
                </a:srgbClr>
              </a:prstShdw>
            </a:effectLst>
          </p:spPr>
        </p:pic>
      </p:grpSp>
      <p:grpSp>
        <p:nvGrpSpPr>
          <p:cNvPr id="4" name="组合 201"/>
          <p:cNvGrpSpPr/>
          <p:nvPr/>
        </p:nvGrpSpPr>
        <p:grpSpPr bwMode="auto">
          <a:xfrm>
            <a:off x="4814888" y="5121276"/>
            <a:ext cx="2062162" cy="1311275"/>
            <a:chOff x="3291632" y="5121188"/>
            <a:chExt cx="2061543" cy="1311128"/>
          </a:xfrm>
        </p:grpSpPr>
        <p:sp>
          <p:nvSpPr>
            <p:cNvPr id="53299" name="Text Box 77"/>
            <p:cNvSpPr txBox="1">
              <a:spLocks noChangeArrowheads="1"/>
            </p:cNvSpPr>
            <p:nvPr/>
          </p:nvSpPr>
          <p:spPr bwMode="auto">
            <a:xfrm>
              <a:off x="3291632" y="5121188"/>
              <a:ext cx="2061543" cy="1311128"/>
            </a:xfrm>
            <a:prstGeom prst="rect">
              <a:avLst/>
            </a:prstGeom>
            <a:noFill/>
            <a:ln w="38100">
              <a:noFill/>
              <a:miter lim="800000"/>
            </a:ln>
          </p:spPr>
          <p:txBody>
            <a:bodyPr>
              <a:spAutoFit/>
            </a:bodyPr>
            <a:lstStyle/>
            <a:p>
              <a:pPr algn="l">
                <a:lnSpc>
                  <a:spcPct val="110000"/>
                </a:lnSpc>
                <a:spcBef>
                  <a:spcPct val="0"/>
                </a:spcBef>
              </a:pPr>
              <a:r>
                <a:rPr lang="en-US" altLang="zh-CN" sz="2400" dirty="0">
                  <a:solidFill>
                    <a:srgbClr val="FF0000"/>
                  </a:solidFill>
                </a:rPr>
                <a:t>Q</a:t>
              </a:r>
              <a:r>
                <a:rPr lang="en-US" altLang="zh-CN" sz="2400" baseline="-25000" dirty="0">
                  <a:solidFill>
                    <a:srgbClr val="FF0000"/>
                  </a:solidFill>
                </a:rPr>
                <a:t>2</a:t>
              </a:r>
              <a:r>
                <a:rPr lang="en-US" altLang="zh-CN" sz="2400" baseline="30000" dirty="0">
                  <a:solidFill>
                    <a:srgbClr val="FF0000"/>
                  </a:solidFill>
                </a:rPr>
                <a:t>n+1</a:t>
              </a:r>
              <a:r>
                <a:rPr lang="en-US" altLang="zh-CN" sz="2400" dirty="0">
                  <a:solidFill>
                    <a:srgbClr val="FF0000"/>
                  </a:solidFill>
                </a:rPr>
                <a:t>=D</a:t>
              </a:r>
              <a:r>
                <a:rPr lang="en-US" altLang="zh-CN" sz="2400" baseline="-25000" dirty="0">
                  <a:solidFill>
                    <a:srgbClr val="FF0000"/>
                  </a:solidFill>
                </a:rPr>
                <a:t>2</a:t>
              </a:r>
              <a:r>
                <a:rPr lang="en-US" altLang="zh-CN" sz="2400" dirty="0">
                  <a:solidFill>
                    <a:srgbClr val="FF0000"/>
                  </a:solidFill>
                </a:rPr>
                <a:t>=Q</a:t>
              </a:r>
              <a:r>
                <a:rPr lang="en-US" altLang="zh-CN" sz="2400" baseline="-25000" dirty="0">
                  <a:solidFill>
                    <a:srgbClr val="FF0000"/>
                  </a:solidFill>
                </a:rPr>
                <a:t>1</a:t>
              </a:r>
              <a:r>
                <a:rPr lang="en-US" altLang="zh-CN" sz="2400" baseline="30000" dirty="0">
                  <a:solidFill>
                    <a:srgbClr val="FF0000"/>
                  </a:solidFill>
                </a:rPr>
                <a:t>n</a:t>
              </a:r>
            </a:p>
            <a:p>
              <a:pPr algn="l">
                <a:lnSpc>
                  <a:spcPct val="110000"/>
                </a:lnSpc>
                <a:spcBef>
                  <a:spcPct val="0"/>
                </a:spcBef>
              </a:pPr>
              <a:r>
                <a:rPr lang="en-US" altLang="zh-CN" sz="2400" dirty="0">
                  <a:solidFill>
                    <a:srgbClr val="FF0000"/>
                  </a:solidFill>
                </a:rPr>
                <a:t>Q</a:t>
              </a:r>
              <a:r>
                <a:rPr lang="en-US" altLang="zh-CN" sz="2400" baseline="-25000" dirty="0">
                  <a:solidFill>
                    <a:srgbClr val="FF0000"/>
                  </a:solidFill>
                </a:rPr>
                <a:t>1</a:t>
              </a:r>
              <a:r>
                <a:rPr lang="en-US" altLang="zh-CN" sz="2400" baseline="30000" dirty="0">
                  <a:solidFill>
                    <a:srgbClr val="FF0000"/>
                  </a:solidFill>
                </a:rPr>
                <a:t>n+1=</a:t>
              </a:r>
              <a:r>
                <a:rPr lang="en-US" altLang="zh-CN" sz="2400" dirty="0">
                  <a:solidFill>
                    <a:srgbClr val="FF0000"/>
                  </a:solidFill>
                </a:rPr>
                <a:t>D</a:t>
              </a:r>
              <a:r>
                <a:rPr lang="en-US" altLang="zh-CN" sz="2400" baseline="-25000" dirty="0">
                  <a:solidFill>
                    <a:srgbClr val="FF0000"/>
                  </a:solidFill>
                </a:rPr>
                <a:t>1</a:t>
              </a:r>
              <a:r>
                <a:rPr lang="en-US" altLang="zh-CN" sz="2400" dirty="0">
                  <a:solidFill>
                    <a:srgbClr val="FF0000"/>
                  </a:solidFill>
                </a:rPr>
                <a:t>=Q</a:t>
              </a:r>
              <a:r>
                <a:rPr lang="en-US" altLang="zh-CN" sz="2400" baseline="-25000" dirty="0">
                  <a:solidFill>
                    <a:srgbClr val="FF0000"/>
                  </a:solidFill>
                </a:rPr>
                <a:t>0</a:t>
              </a:r>
              <a:r>
                <a:rPr lang="en-US" altLang="zh-CN" sz="2400" baseline="30000" dirty="0">
                  <a:solidFill>
                    <a:srgbClr val="FF0000"/>
                  </a:solidFill>
                </a:rPr>
                <a:t>n</a:t>
              </a:r>
            </a:p>
            <a:p>
              <a:pPr algn="l">
                <a:lnSpc>
                  <a:spcPct val="110000"/>
                </a:lnSpc>
                <a:spcBef>
                  <a:spcPct val="0"/>
                </a:spcBef>
              </a:pPr>
              <a:r>
                <a:rPr lang="en-US" altLang="zh-CN" sz="2400" dirty="0">
                  <a:solidFill>
                    <a:srgbClr val="FF0000"/>
                  </a:solidFill>
                </a:rPr>
                <a:t>Q</a:t>
              </a:r>
              <a:r>
                <a:rPr lang="en-US" altLang="zh-CN" sz="2400" baseline="-25000" dirty="0">
                  <a:solidFill>
                    <a:srgbClr val="FF0000"/>
                  </a:solidFill>
                </a:rPr>
                <a:t>0</a:t>
              </a:r>
              <a:r>
                <a:rPr lang="en-US" altLang="zh-CN" sz="2400" baseline="30000" dirty="0">
                  <a:solidFill>
                    <a:srgbClr val="FF0000"/>
                  </a:solidFill>
                </a:rPr>
                <a:t>n+1=</a:t>
              </a:r>
              <a:r>
                <a:rPr lang="en-US" altLang="zh-CN" sz="2400" dirty="0">
                  <a:solidFill>
                    <a:srgbClr val="FF0000"/>
                  </a:solidFill>
                </a:rPr>
                <a:t>D</a:t>
              </a:r>
              <a:r>
                <a:rPr lang="en-US" altLang="zh-CN" sz="2400" baseline="-25000" dirty="0">
                  <a:solidFill>
                    <a:srgbClr val="FF0000"/>
                  </a:solidFill>
                </a:rPr>
                <a:t>0</a:t>
              </a:r>
              <a:r>
                <a:rPr lang="en-US" altLang="zh-CN" sz="2400" dirty="0">
                  <a:solidFill>
                    <a:srgbClr val="FF0000"/>
                  </a:solidFill>
                </a:rPr>
                <a:t>=Q</a:t>
              </a:r>
              <a:r>
                <a:rPr lang="en-US" altLang="zh-CN" sz="2400" baseline="-25000" dirty="0">
                  <a:solidFill>
                    <a:srgbClr val="FF0000"/>
                  </a:solidFill>
                </a:rPr>
                <a:t>2</a:t>
              </a:r>
              <a:r>
                <a:rPr lang="en-US" altLang="zh-CN" sz="2400" baseline="30000" dirty="0">
                  <a:solidFill>
                    <a:srgbClr val="FF0000"/>
                  </a:solidFill>
                </a:rPr>
                <a:t>n</a:t>
              </a:r>
            </a:p>
          </p:txBody>
        </p:sp>
        <p:sp>
          <p:nvSpPr>
            <p:cNvPr id="53300" name="Line 78"/>
            <p:cNvSpPr>
              <a:spLocks noChangeShapeType="1"/>
            </p:cNvSpPr>
            <p:nvPr/>
          </p:nvSpPr>
          <p:spPr bwMode="auto">
            <a:xfrm>
              <a:off x="4648945" y="6022850"/>
              <a:ext cx="271462" cy="1588"/>
            </a:xfrm>
            <a:prstGeom prst="line">
              <a:avLst/>
            </a:prstGeom>
            <a:noFill/>
            <a:ln w="28575">
              <a:solidFill>
                <a:srgbClr val="FF0000"/>
              </a:solidFill>
              <a:round/>
            </a:ln>
          </p:spPr>
          <p:txBody>
            <a:bodyPr/>
            <a:lstStyle/>
            <a:p>
              <a:endParaRPr lang="zh-CN" altLang="en-US"/>
            </a:p>
          </p:txBody>
        </p:sp>
      </p:grpSp>
      <p:sp>
        <p:nvSpPr>
          <p:cNvPr id="52233" name="Text Box 112"/>
          <p:cNvSpPr txBox="1">
            <a:spLocks noChangeArrowheads="1"/>
          </p:cNvSpPr>
          <p:nvPr/>
        </p:nvSpPr>
        <p:spPr bwMode="auto">
          <a:xfrm>
            <a:off x="3173414" y="5634038"/>
            <a:ext cx="1487487" cy="368300"/>
          </a:xfrm>
          <a:prstGeom prst="rect">
            <a:avLst/>
          </a:prstGeom>
          <a:noFill/>
          <a:ln w="9525">
            <a:noFill/>
            <a:miter lim="800000"/>
          </a:ln>
        </p:spPr>
        <p:txBody>
          <a:bodyPr>
            <a:spAutoFit/>
          </a:bodyPr>
          <a:lstStyle/>
          <a:p>
            <a:pPr algn="just" eaLnBrk="0" hangingPunct="0"/>
            <a:r>
              <a:rPr lang="zh-CN" altLang="en-US">
                <a:solidFill>
                  <a:srgbClr val="C00000"/>
                </a:solidFill>
                <a:latin typeface="楷体_GB2312" panose="02010609030101010101" charset="-122"/>
                <a:ea typeface="楷体_GB2312" panose="02010609030101010101" charset="-122"/>
              </a:rPr>
              <a:t>状态方程</a:t>
            </a:r>
          </a:p>
        </p:txBody>
      </p:sp>
      <p:cxnSp>
        <p:nvCxnSpPr>
          <p:cNvPr id="53295" name="直接连接符 184"/>
          <p:cNvCxnSpPr>
            <a:cxnSpLocks noChangeShapeType="1"/>
          </p:cNvCxnSpPr>
          <p:nvPr/>
        </p:nvCxnSpPr>
        <p:spPr bwMode="auto">
          <a:xfrm>
            <a:off x="2503488" y="2468563"/>
            <a:ext cx="157162" cy="0"/>
          </a:xfrm>
          <a:prstGeom prst="line">
            <a:avLst/>
          </a:prstGeom>
          <a:noFill/>
          <a:ln w="19050" algn="ctr">
            <a:solidFill>
              <a:schemeClr val="tx1"/>
            </a:solidFill>
            <a:round/>
          </a:ln>
        </p:spPr>
      </p:cxnSp>
      <p:sp>
        <p:nvSpPr>
          <p:cNvPr id="58" name="矩形 57"/>
          <p:cNvSpPr/>
          <p:nvPr/>
        </p:nvSpPr>
        <p:spPr bwMode="auto">
          <a:xfrm>
            <a:off x="2995614" y="2386013"/>
            <a:ext cx="371475" cy="400050"/>
          </a:xfrm>
          <a:prstGeom prst="rect">
            <a:avLst/>
          </a:prstGeom>
          <a:noFill/>
          <a:ln w="19050">
            <a:noFill/>
          </a:ln>
        </p:spPr>
        <p:txBody>
          <a:bodyPr wrap="none">
            <a:spAutoFit/>
          </a:bodyPr>
          <a:lstStyle/>
          <a:p>
            <a:pPr algn="l" fontAlgn="auto">
              <a:lnSpc>
                <a:spcPct val="100000"/>
              </a:lnSpc>
              <a:spcBef>
                <a:spcPct val="0"/>
              </a:spcBef>
              <a:spcAft>
                <a:spcPts val="0"/>
              </a:spcAft>
              <a:defRPr/>
            </a:pPr>
            <a:r>
              <a:rPr kumimoji="1" lang="en-US" altLang="zh-CN" b="0" kern="0" dirty="0"/>
              <a:t>Q</a:t>
            </a:r>
          </a:p>
        </p:txBody>
      </p:sp>
      <p:sp>
        <p:nvSpPr>
          <p:cNvPr id="59" name="矩形 58"/>
          <p:cNvSpPr/>
          <p:nvPr/>
        </p:nvSpPr>
        <p:spPr bwMode="auto">
          <a:xfrm>
            <a:off x="4714876" y="2386013"/>
            <a:ext cx="371475" cy="400050"/>
          </a:xfrm>
          <a:prstGeom prst="rect">
            <a:avLst/>
          </a:prstGeom>
          <a:noFill/>
          <a:ln w="19050">
            <a:noFill/>
          </a:ln>
        </p:spPr>
        <p:txBody>
          <a:bodyPr wrap="none">
            <a:spAutoFit/>
          </a:bodyPr>
          <a:lstStyle/>
          <a:p>
            <a:pPr algn="l" fontAlgn="auto">
              <a:lnSpc>
                <a:spcPct val="100000"/>
              </a:lnSpc>
              <a:spcBef>
                <a:spcPct val="0"/>
              </a:spcBef>
              <a:spcAft>
                <a:spcPts val="0"/>
              </a:spcAft>
              <a:defRPr/>
            </a:pPr>
            <a:r>
              <a:rPr kumimoji="1" lang="en-US" altLang="zh-CN" b="0" kern="0" dirty="0"/>
              <a:t>Q</a:t>
            </a:r>
          </a:p>
        </p:txBody>
      </p:sp>
      <p:sp>
        <p:nvSpPr>
          <p:cNvPr id="60" name="矩形 59"/>
          <p:cNvSpPr/>
          <p:nvPr/>
        </p:nvSpPr>
        <p:spPr bwMode="auto">
          <a:xfrm>
            <a:off x="6953251" y="2417763"/>
            <a:ext cx="371475" cy="400050"/>
          </a:xfrm>
          <a:prstGeom prst="rect">
            <a:avLst/>
          </a:prstGeom>
          <a:noFill/>
          <a:ln w="19050">
            <a:noFill/>
          </a:ln>
        </p:spPr>
        <p:txBody>
          <a:bodyPr wrap="none">
            <a:spAutoFit/>
          </a:bodyPr>
          <a:lstStyle/>
          <a:p>
            <a:pPr algn="l" fontAlgn="auto">
              <a:lnSpc>
                <a:spcPct val="100000"/>
              </a:lnSpc>
              <a:spcBef>
                <a:spcPct val="0"/>
              </a:spcBef>
              <a:spcAft>
                <a:spcPts val="0"/>
              </a:spcAft>
              <a:defRPr/>
            </a:pPr>
            <a:r>
              <a:rPr kumimoji="1" lang="en-US" altLang="zh-CN" b="0" kern="0" dirty="0"/>
              <a:t>Q</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3">
                                            <p:txEl>
                                              <p:pRg st="0" end="0"/>
                                            </p:txEl>
                                          </p:spTgt>
                                        </p:tgtEl>
                                        <p:attrNameLst>
                                          <p:attrName>style.visibility</p:attrName>
                                        </p:attrNameLst>
                                      </p:cBhvr>
                                      <p:to>
                                        <p:strVal val="visible"/>
                                      </p:to>
                                    </p:set>
                                    <p:anim calcmode="lin" valueType="num">
                                      <p:cBhvr additive="base">
                                        <p:cTn id="7" dur="500" fill="hold"/>
                                        <p:tgtEl>
                                          <p:spTgt spid="19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3">
                                            <p:txEl>
                                              <p:pRg st="1" end="1"/>
                                            </p:txEl>
                                          </p:spTgt>
                                        </p:tgtEl>
                                        <p:attrNameLst>
                                          <p:attrName>style.visibility</p:attrName>
                                        </p:attrNameLst>
                                      </p:cBhvr>
                                      <p:to>
                                        <p:strVal val="visible"/>
                                      </p:to>
                                    </p:set>
                                    <p:anim calcmode="lin" valueType="num">
                                      <p:cBhvr additive="base">
                                        <p:cTn id="11" dur="500" fill="hold"/>
                                        <p:tgtEl>
                                          <p:spTgt spid="19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9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93">
                                            <p:txEl>
                                              <p:pRg st="2" end="2"/>
                                            </p:txEl>
                                          </p:spTgt>
                                        </p:tgtEl>
                                        <p:attrNameLst>
                                          <p:attrName>style.visibility</p:attrName>
                                        </p:attrNameLst>
                                      </p:cBhvr>
                                      <p:to>
                                        <p:strVal val="visible"/>
                                      </p:to>
                                    </p:set>
                                    <p:anim calcmode="lin" valueType="num">
                                      <p:cBhvr additive="base">
                                        <p:cTn id="21" dur="500" fill="hold"/>
                                        <p:tgtEl>
                                          <p:spTgt spid="193">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9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2233"/>
                                        </p:tgtEl>
                                        <p:attrNameLst>
                                          <p:attrName>style.visibility</p:attrName>
                                        </p:attrNameLst>
                                      </p:cBhvr>
                                      <p:to>
                                        <p:strVal val="visible"/>
                                      </p:to>
                                    </p:set>
                                    <p:animEffect transition="in" filter="dissolve">
                                      <p:cBhvr>
                                        <p:cTn id="32" dur="500"/>
                                        <p:tgtEl>
                                          <p:spTgt spid="52233"/>
                                        </p:tgtEl>
                                      </p:cBhvr>
                                    </p:animEffect>
                                  </p:childTnLst>
                                </p:cTn>
                              </p:par>
                            </p:childTnLst>
                          </p:cTn>
                        </p:par>
                        <p:par>
                          <p:cTn id="33" fill="hold">
                            <p:stCondLst>
                              <p:cond delay="500"/>
                            </p:stCondLst>
                            <p:childTnLst>
                              <p:par>
                                <p:cTn id="34" presetID="23" presetClass="entr" presetSubtype="16" fill="hold" nodeType="after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p:cTn id="36" dur="500" fill="hold"/>
                                        <p:tgtEl>
                                          <p:spTgt spid="4"/>
                                        </p:tgtEl>
                                        <p:attrNameLst>
                                          <p:attrName>ppt_w</p:attrName>
                                        </p:attrNameLst>
                                      </p:cBhvr>
                                      <p:tavLst>
                                        <p:tav tm="0">
                                          <p:val>
                                            <p:fltVal val="0"/>
                                          </p:val>
                                        </p:tav>
                                        <p:tav tm="100000">
                                          <p:val>
                                            <p:strVal val="#ppt_w"/>
                                          </p:val>
                                        </p:tav>
                                      </p:tavLst>
                                    </p:anim>
                                    <p:anim calcmode="lin" valueType="num">
                                      <p:cBhvr>
                                        <p:cTn id="37" dur="500" fill="hold"/>
                                        <p:tgtEl>
                                          <p:spTgt spid="4"/>
                                        </p:tgtEl>
                                        <p:attrNameLst>
                                          <p:attrName>ppt_h</p:attrName>
                                        </p:attrNameLst>
                                      </p:cBhvr>
                                      <p:tavLst>
                                        <p:tav tm="0">
                                          <p:val>
                                            <p:fltVal val="0"/>
                                          </p:val>
                                        </p:tav>
                                        <p:tav tm="100000">
                                          <p:val>
                                            <p:strVal val="#ppt_h"/>
                                          </p:val>
                                        </p:tav>
                                      </p:tavLst>
                                    </p:anim>
                                  </p:childTnLst>
                                </p:cTn>
                              </p:par>
                              <p:par>
                                <p:cTn id="38" presetID="2" presetClass="entr" presetSubtype="8" fill="hold" grpId="0" nodeType="withEffect">
                                  <p:stCondLst>
                                    <p:cond delay="0"/>
                                  </p:stCondLst>
                                  <p:childTnLst>
                                    <p:set>
                                      <p:cBhvr>
                                        <p:cTn id="39" dur="1" fill="hold">
                                          <p:stCondLst>
                                            <p:cond delay="0"/>
                                          </p:stCondLst>
                                        </p:cTn>
                                        <p:tgtEl>
                                          <p:spTgt spid="193">
                                            <p:txEl>
                                              <p:pRg st="3" end="3"/>
                                            </p:txEl>
                                          </p:spTgt>
                                        </p:tgtEl>
                                        <p:attrNameLst>
                                          <p:attrName>style.visibility</p:attrName>
                                        </p:attrNameLst>
                                      </p:cBhvr>
                                      <p:to>
                                        <p:strVal val="visible"/>
                                      </p:to>
                                    </p:set>
                                    <p:anim calcmode="lin" valueType="num">
                                      <p:cBhvr additive="base">
                                        <p:cTn id="40" dur="500" fill="hold"/>
                                        <p:tgtEl>
                                          <p:spTgt spid="193">
                                            <p:txEl>
                                              <p:pRg st="3" end="3"/>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19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build="p"/>
      <p:bldP spid="52233" grpId="0"/>
    </p:bld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反馈复位改进电路</a:t>
            </a:r>
          </a:p>
        </p:txBody>
      </p:sp>
      <p:sp>
        <p:nvSpPr>
          <p:cNvPr id="227" name="Text Box 6"/>
          <p:cNvSpPr>
            <a:spLocks noGrp="1" noChangeArrowheads="1"/>
          </p:cNvSpPr>
          <p:nvPr>
            <p:ph type="body" sz="half" idx="1"/>
          </p:nvPr>
        </p:nvSpPr>
        <p:spPr>
          <a:xfrm>
            <a:off x="1870076" y="4329113"/>
            <a:ext cx="8378825" cy="400050"/>
          </a:xfrm>
          <a:noFill/>
        </p:spPr>
        <p:txBody>
          <a:bodyPr>
            <a:spAutoFit/>
          </a:bodyPr>
          <a:lstStyle/>
          <a:p>
            <a:pPr algn="just">
              <a:spcBef>
                <a:spcPct val="50000"/>
              </a:spcBef>
            </a:pPr>
            <a:r>
              <a:rPr lang="zh-CN" altLang="en-US" sz="2000" dirty="0"/>
              <a:t>当</a:t>
            </a:r>
            <a:r>
              <a:rPr lang="en-US" altLang="zh-CN" sz="2000" dirty="0"/>
              <a:t>CP</a:t>
            </a:r>
            <a:r>
              <a:rPr lang="zh-CN" altLang="en-US" sz="2000" dirty="0"/>
              <a:t>为</a:t>
            </a:r>
            <a:r>
              <a:rPr lang="en-US" altLang="zh-CN" sz="2000" dirty="0"/>
              <a:t>1</a:t>
            </a:r>
            <a:r>
              <a:rPr lang="zh-CN" altLang="en-US" sz="2000" dirty="0"/>
              <a:t>时，</a:t>
            </a:r>
            <a:r>
              <a:rPr lang="en-US" altLang="zh-CN" sz="2000" dirty="0"/>
              <a:t>/S</a:t>
            </a:r>
            <a:r>
              <a:rPr lang="en-US" altLang="zh-CN" sz="2000" baseline="-25000" dirty="0"/>
              <a:t>D</a:t>
            </a:r>
            <a:r>
              <a:rPr lang="zh-CN" altLang="en-US" sz="2000" dirty="0"/>
              <a:t>变为</a:t>
            </a:r>
            <a:r>
              <a:rPr lang="en-US" altLang="zh-CN" sz="2000" dirty="0"/>
              <a:t>0</a:t>
            </a:r>
            <a:r>
              <a:rPr lang="zh-CN" altLang="en-US" sz="2000" dirty="0"/>
              <a:t>，基本</a:t>
            </a:r>
            <a:r>
              <a:rPr lang="en-US" altLang="zh-CN" sz="2000" dirty="0"/>
              <a:t>RS</a:t>
            </a:r>
            <a:r>
              <a:rPr lang="zh-CN" altLang="en-US" sz="2000" dirty="0"/>
              <a:t>触发器</a:t>
            </a:r>
            <a:r>
              <a:rPr lang="zh-CN" altLang="en-US" sz="2000" dirty="0">
                <a:solidFill>
                  <a:srgbClr val="CC0099"/>
                </a:solidFill>
              </a:rPr>
              <a:t>置</a:t>
            </a:r>
            <a:r>
              <a:rPr lang="en-US" altLang="zh-CN" sz="2000" dirty="0">
                <a:solidFill>
                  <a:srgbClr val="CC0099"/>
                </a:solidFill>
              </a:rPr>
              <a:t>1</a:t>
            </a:r>
            <a:r>
              <a:rPr lang="zh-CN" altLang="en-US" sz="2000" dirty="0"/>
              <a:t>，计数器不复位。</a:t>
            </a:r>
            <a:endParaRPr lang="en-US" altLang="zh-CN" sz="2000" dirty="0"/>
          </a:p>
        </p:txBody>
      </p:sp>
      <p:grpSp>
        <p:nvGrpSpPr>
          <p:cNvPr id="21509" name="Group 419"/>
          <p:cNvGrpSpPr/>
          <p:nvPr/>
        </p:nvGrpSpPr>
        <p:grpSpPr bwMode="auto">
          <a:xfrm>
            <a:off x="2990850" y="1160463"/>
            <a:ext cx="6248400" cy="2940050"/>
            <a:chOff x="672" y="1440"/>
            <a:chExt cx="3936" cy="1852"/>
          </a:xfrm>
        </p:grpSpPr>
        <p:grpSp>
          <p:nvGrpSpPr>
            <p:cNvPr id="21524" name="Group 418"/>
            <p:cNvGrpSpPr/>
            <p:nvPr/>
          </p:nvGrpSpPr>
          <p:grpSpPr bwMode="auto">
            <a:xfrm>
              <a:off x="672" y="1440"/>
              <a:ext cx="3936" cy="1845"/>
              <a:chOff x="672" y="1440"/>
              <a:chExt cx="3936" cy="1845"/>
            </a:xfrm>
          </p:grpSpPr>
          <p:grpSp>
            <p:nvGrpSpPr>
              <p:cNvPr id="21528" name="Group 256"/>
              <p:cNvGrpSpPr/>
              <p:nvPr/>
            </p:nvGrpSpPr>
            <p:grpSpPr bwMode="auto">
              <a:xfrm>
                <a:off x="672" y="1440"/>
                <a:ext cx="3936" cy="1845"/>
                <a:chOff x="672" y="1707"/>
                <a:chExt cx="3936" cy="1845"/>
              </a:xfrm>
            </p:grpSpPr>
            <p:grpSp>
              <p:nvGrpSpPr>
                <p:cNvPr id="21532" name="Group 257"/>
                <p:cNvGrpSpPr/>
                <p:nvPr/>
              </p:nvGrpSpPr>
              <p:grpSpPr bwMode="auto">
                <a:xfrm>
                  <a:off x="912" y="1851"/>
                  <a:ext cx="720" cy="720"/>
                  <a:chOff x="912" y="2208"/>
                  <a:chExt cx="720" cy="720"/>
                </a:xfrm>
              </p:grpSpPr>
              <p:grpSp>
                <p:nvGrpSpPr>
                  <p:cNvPr id="21670" name="Group 258"/>
                  <p:cNvGrpSpPr/>
                  <p:nvPr/>
                </p:nvGrpSpPr>
                <p:grpSpPr bwMode="auto">
                  <a:xfrm>
                    <a:off x="1152" y="2448"/>
                    <a:ext cx="480" cy="480"/>
                    <a:chOff x="1152" y="2448"/>
                    <a:chExt cx="480" cy="480"/>
                  </a:xfrm>
                </p:grpSpPr>
                <p:sp>
                  <p:nvSpPr>
                    <p:cNvPr id="21677" name="Rectangle 259"/>
                    <p:cNvSpPr>
                      <a:spLocks noChangeArrowheads="1"/>
                    </p:cNvSpPr>
                    <p:nvPr/>
                  </p:nvSpPr>
                  <p:spPr bwMode="auto">
                    <a:xfrm>
                      <a:off x="1200" y="2448"/>
                      <a:ext cx="384" cy="480"/>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678" name="Text Box 260"/>
                    <p:cNvSpPr txBox="1">
                      <a:spLocks noChangeArrowheads="1"/>
                    </p:cNvSpPr>
                    <p:nvPr/>
                  </p:nvSpPr>
                  <p:spPr bwMode="auto">
                    <a:xfrm>
                      <a:off x="1392" y="2448"/>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21679" name="Text Box 261"/>
                    <p:cNvSpPr txBox="1">
                      <a:spLocks noChangeArrowheads="1"/>
                    </p:cNvSpPr>
                    <p:nvPr/>
                  </p:nvSpPr>
                  <p:spPr bwMode="auto">
                    <a:xfrm>
                      <a:off x="1392" y="2736"/>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21680" name="Oval 262"/>
                    <p:cNvSpPr>
                      <a:spLocks noChangeArrowheads="1"/>
                    </p:cNvSpPr>
                    <p:nvPr/>
                  </p:nvSpPr>
                  <p:spPr bwMode="auto">
                    <a:xfrm>
                      <a:off x="1584" y="2832"/>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681" name="Oval 263"/>
                    <p:cNvSpPr>
                      <a:spLocks noChangeArrowheads="1"/>
                    </p:cNvSpPr>
                    <p:nvPr/>
                  </p:nvSpPr>
                  <p:spPr bwMode="auto">
                    <a:xfrm>
                      <a:off x="1152" y="2670"/>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682" name="AutoShape 264"/>
                    <p:cNvSpPr>
                      <a:spLocks noChangeArrowheads="1"/>
                    </p:cNvSpPr>
                    <p:nvPr/>
                  </p:nvSpPr>
                  <p:spPr bwMode="auto">
                    <a:xfrm rot="5400000">
                      <a:off x="1200" y="2649"/>
                      <a:ext cx="96" cy="96"/>
                    </a:xfrm>
                    <a:prstGeom prst="triangle">
                      <a:avLst>
                        <a:gd name="adj" fmla="val 50000"/>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683" name="Text Box 265"/>
                    <p:cNvSpPr txBox="1">
                      <a:spLocks noChangeArrowheads="1"/>
                    </p:cNvSpPr>
                    <p:nvPr/>
                  </p:nvSpPr>
                  <p:spPr bwMode="auto">
                    <a:xfrm>
                      <a:off x="1200" y="2448"/>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J</a:t>
                      </a:r>
                    </a:p>
                  </p:txBody>
                </p:sp>
                <p:sp>
                  <p:nvSpPr>
                    <p:cNvPr id="21684" name="Text Box 266"/>
                    <p:cNvSpPr txBox="1">
                      <a:spLocks noChangeArrowheads="1"/>
                    </p:cNvSpPr>
                    <p:nvPr/>
                  </p:nvSpPr>
                  <p:spPr bwMode="auto">
                    <a:xfrm>
                      <a:off x="1200" y="2736"/>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K</a:t>
                      </a:r>
                    </a:p>
                  </p:txBody>
                </p:sp>
                <p:sp>
                  <p:nvSpPr>
                    <p:cNvPr id="21685" name="Line 267"/>
                    <p:cNvSpPr>
                      <a:spLocks noChangeShapeType="1"/>
                    </p:cNvSpPr>
                    <p:nvPr/>
                  </p:nvSpPr>
                  <p:spPr bwMode="auto">
                    <a:xfrm>
                      <a:off x="1467" y="2757"/>
                      <a:ext cx="48" cy="0"/>
                    </a:xfrm>
                    <a:prstGeom prst="line">
                      <a:avLst/>
                    </a:prstGeom>
                    <a:noFill/>
                    <a:ln w="9525">
                      <a:solidFill>
                        <a:schemeClr val="tx1"/>
                      </a:solidFill>
                      <a:round/>
                    </a:ln>
                  </p:spPr>
                  <p:txBody>
                    <a:bodyPr/>
                    <a:lstStyle/>
                    <a:p>
                      <a:endParaRPr lang="zh-CN" altLang="en-US"/>
                    </a:p>
                  </p:txBody>
                </p:sp>
              </p:grpSp>
              <p:sp>
                <p:nvSpPr>
                  <p:cNvPr id="21671" name="Line 268"/>
                  <p:cNvSpPr>
                    <a:spLocks noChangeShapeType="1"/>
                  </p:cNvSpPr>
                  <p:nvPr/>
                </p:nvSpPr>
                <p:spPr bwMode="auto">
                  <a:xfrm flipH="1">
                    <a:off x="1056" y="2832"/>
                    <a:ext cx="144" cy="0"/>
                  </a:xfrm>
                  <a:prstGeom prst="line">
                    <a:avLst/>
                  </a:prstGeom>
                  <a:noFill/>
                  <a:ln w="9525">
                    <a:solidFill>
                      <a:schemeClr val="tx1"/>
                    </a:solidFill>
                    <a:round/>
                  </a:ln>
                </p:spPr>
                <p:txBody>
                  <a:bodyPr/>
                  <a:lstStyle/>
                  <a:p>
                    <a:endParaRPr lang="zh-CN" altLang="en-US"/>
                  </a:p>
                </p:txBody>
              </p:sp>
              <p:sp>
                <p:nvSpPr>
                  <p:cNvPr id="21672" name="Line 269"/>
                  <p:cNvSpPr>
                    <a:spLocks noChangeShapeType="1"/>
                  </p:cNvSpPr>
                  <p:nvPr/>
                </p:nvSpPr>
                <p:spPr bwMode="auto">
                  <a:xfrm flipV="1">
                    <a:off x="1056" y="2304"/>
                    <a:ext cx="0" cy="528"/>
                  </a:xfrm>
                  <a:prstGeom prst="line">
                    <a:avLst/>
                  </a:prstGeom>
                  <a:noFill/>
                  <a:ln w="9525">
                    <a:solidFill>
                      <a:schemeClr val="tx1"/>
                    </a:solidFill>
                    <a:round/>
                  </a:ln>
                </p:spPr>
                <p:txBody>
                  <a:bodyPr/>
                  <a:lstStyle/>
                  <a:p>
                    <a:endParaRPr lang="zh-CN" altLang="en-US"/>
                  </a:p>
                </p:txBody>
              </p:sp>
              <p:sp>
                <p:nvSpPr>
                  <p:cNvPr id="21673" name="Line 270"/>
                  <p:cNvSpPr>
                    <a:spLocks noChangeShapeType="1"/>
                  </p:cNvSpPr>
                  <p:nvPr/>
                </p:nvSpPr>
                <p:spPr bwMode="auto">
                  <a:xfrm flipH="1">
                    <a:off x="1056" y="2544"/>
                    <a:ext cx="144" cy="0"/>
                  </a:xfrm>
                  <a:prstGeom prst="line">
                    <a:avLst/>
                  </a:prstGeom>
                  <a:noFill/>
                  <a:ln w="9525">
                    <a:solidFill>
                      <a:schemeClr val="tx1"/>
                    </a:solidFill>
                    <a:round/>
                  </a:ln>
                </p:spPr>
                <p:txBody>
                  <a:bodyPr/>
                  <a:lstStyle/>
                  <a:p>
                    <a:endParaRPr lang="zh-CN" altLang="en-US"/>
                  </a:p>
                </p:txBody>
              </p:sp>
              <p:sp>
                <p:nvSpPr>
                  <p:cNvPr id="21674" name="Oval 271"/>
                  <p:cNvSpPr>
                    <a:spLocks noChangeArrowheads="1"/>
                  </p:cNvSpPr>
                  <p:nvPr/>
                </p:nvSpPr>
                <p:spPr bwMode="auto">
                  <a:xfrm>
                    <a:off x="1035" y="2523"/>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675" name="Text Box 272"/>
                  <p:cNvSpPr txBox="1">
                    <a:spLocks noChangeArrowheads="1"/>
                  </p:cNvSpPr>
                  <p:nvPr/>
                </p:nvSpPr>
                <p:spPr bwMode="auto">
                  <a:xfrm>
                    <a:off x="912" y="2208"/>
                    <a:ext cx="288"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a:t>
                    </a:r>
                  </a:p>
                </p:txBody>
              </p:sp>
              <p:sp>
                <p:nvSpPr>
                  <p:cNvPr id="21676" name="Text Box 273"/>
                  <p:cNvSpPr txBox="1">
                    <a:spLocks noChangeArrowheads="1"/>
                  </p:cNvSpPr>
                  <p:nvPr/>
                </p:nvSpPr>
                <p:spPr bwMode="auto">
                  <a:xfrm>
                    <a:off x="1248" y="2256"/>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FF</a:t>
                    </a:r>
                    <a:r>
                      <a:rPr lang="en-US" altLang="zh-CN" sz="1600" baseline="-25000">
                        <a:solidFill>
                          <a:schemeClr val="hlink"/>
                        </a:solidFill>
                        <a:ea typeface="Gulim" panose="020B0600000101010101" pitchFamily="50" charset="-127"/>
                      </a:rPr>
                      <a:t>0</a:t>
                    </a:r>
                  </a:p>
                </p:txBody>
              </p:sp>
            </p:grpSp>
            <p:grpSp>
              <p:nvGrpSpPr>
                <p:cNvPr id="21533" name="Group 274"/>
                <p:cNvGrpSpPr/>
                <p:nvPr/>
              </p:nvGrpSpPr>
              <p:grpSpPr bwMode="auto">
                <a:xfrm>
                  <a:off x="1680" y="1851"/>
                  <a:ext cx="720" cy="720"/>
                  <a:chOff x="912" y="2208"/>
                  <a:chExt cx="720" cy="720"/>
                </a:xfrm>
              </p:grpSpPr>
              <p:grpSp>
                <p:nvGrpSpPr>
                  <p:cNvPr id="21654" name="Group 275"/>
                  <p:cNvGrpSpPr/>
                  <p:nvPr/>
                </p:nvGrpSpPr>
                <p:grpSpPr bwMode="auto">
                  <a:xfrm>
                    <a:off x="1152" y="2448"/>
                    <a:ext cx="480" cy="480"/>
                    <a:chOff x="1152" y="2448"/>
                    <a:chExt cx="480" cy="480"/>
                  </a:xfrm>
                </p:grpSpPr>
                <p:sp>
                  <p:nvSpPr>
                    <p:cNvPr id="21661" name="Rectangle 276"/>
                    <p:cNvSpPr>
                      <a:spLocks noChangeArrowheads="1"/>
                    </p:cNvSpPr>
                    <p:nvPr/>
                  </p:nvSpPr>
                  <p:spPr bwMode="auto">
                    <a:xfrm>
                      <a:off x="1200" y="2448"/>
                      <a:ext cx="384" cy="480"/>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662" name="Text Box 277"/>
                    <p:cNvSpPr txBox="1">
                      <a:spLocks noChangeArrowheads="1"/>
                    </p:cNvSpPr>
                    <p:nvPr/>
                  </p:nvSpPr>
                  <p:spPr bwMode="auto">
                    <a:xfrm>
                      <a:off x="1392" y="2448"/>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21663" name="Text Box 278"/>
                    <p:cNvSpPr txBox="1">
                      <a:spLocks noChangeArrowheads="1"/>
                    </p:cNvSpPr>
                    <p:nvPr/>
                  </p:nvSpPr>
                  <p:spPr bwMode="auto">
                    <a:xfrm>
                      <a:off x="1392" y="2736"/>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21664" name="Oval 279"/>
                    <p:cNvSpPr>
                      <a:spLocks noChangeArrowheads="1"/>
                    </p:cNvSpPr>
                    <p:nvPr/>
                  </p:nvSpPr>
                  <p:spPr bwMode="auto">
                    <a:xfrm>
                      <a:off x="1584" y="2832"/>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665" name="Oval 280"/>
                    <p:cNvSpPr>
                      <a:spLocks noChangeArrowheads="1"/>
                    </p:cNvSpPr>
                    <p:nvPr/>
                  </p:nvSpPr>
                  <p:spPr bwMode="auto">
                    <a:xfrm>
                      <a:off x="1152" y="2670"/>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666" name="AutoShape 281"/>
                    <p:cNvSpPr>
                      <a:spLocks noChangeArrowheads="1"/>
                    </p:cNvSpPr>
                    <p:nvPr/>
                  </p:nvSpPr>
                  <p:spPr bwMode="auto">
                    <a:xfrm rot="5400000">
                      <a:off x="1200" y="2649"/>
                      <a:ext cx="96" cy="96"/>
                    </a:xfrm>
                    <a:prstGeom prst="triangle">
                      <a:avLst>
                        <a:gd name="adj" fmla="val 50000"/>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667" name="Text Box 282"/>
                    <p:cNvSpPr txBox="1">
                      <a:spLocks noChangeArrowheads="1"/>
                    </p:cNvSpPr>
                    <p:nvPr/>
                  </p:nvSpPr>
                  <p:spPr bwMode="auto">
                    <a:xfrm>
                      <a:off x="1200" y="2448"/>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J</a:t>
                      </a:r>
                    </a:p>
                  </p:txBody>
                </p:sp>
                <p:sp>
                  <p:nvSpPr>
                    <p:cNvPr id="21668" name="Text Box 283"/>
                    <p:cNvSpPr txBox="1">
                      <a:spLocks noChangeArrowheads="1"/>
                    </p:cNvSpPr>
                    <p:nvPr/>
                  </p:nvSpPr>
                  <p:spPr bwMode="auto">
                    <a:xfrm>
                      <a:off x="1200" y="2736"/>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K</a:t>
                      </a:r>
                    </a:p>
                  </p:txBody>
                </p:sp>
                <p:sp>
                  <p:nvSpPr>
                    <p:cNvPr id="21669" name="Line 284"/>
                    <p:cNvSpPr>
                      <a:spLocks noChangeShapeType="1"/>
                    </p:cNvSpPr>
                    <p:nvPr/>
                  </p:nvSpPr>
                  <p:spPr bwMode="auto">
                    <a:xfrm>
                      <a:off x="1467" y="2757"/>
                      <a:ext cx="48" cy="0"/>
                    </a:xfrm>
                    <a:prstGeom prst="line">
                      <a:avLst/>
                    </a:prstGeom>
                    <a:noFill/>
                    <a:ln w="9525">
                      <a:solidFill>
                        <a:schemeClr val="tx1"/>
                      </a:solidFill>
                      <a:round/>
                    </a:ln>
                  </p:spPr>
                  <p:txBody>
                    <a:bodyPr/>
                    <a:lstStyle/>
                    <a:p>
                      <a:endParaRPr lang="zh-CN" altLang="en-US"/>
                    </a:p>
                  </p:txBody>
                </p:sp>
              </p:grpSp>
              <p:sp>
                <p:nvSpPr>
                  <p:cNvPr id="21655" name="Line 285"/>
                  <p:cNvSpPr>
                    <a:spLocks noChangeShapeType="1"/>
                  </p:cNvSpPr>
                  <p:nvPr/>
                </p:nvSpPr>
                <p:spPr bwMode="auto">
                  <a:xfrm flipH="1">
                    <a:off x="1056" y="2832"/>
                    <a:ext cx="144" cy="0"/>
                  </a:xfrm>
                  <a:prstGeom prst="line">
                    <a:avLst/>
                  </a:prstGeom>
                  <a:noFill/>
                  <a:ln w="9525">
                    <a:solidFill>
                      <a:schemeClr val="tx1"/>
                    </a:solidFill>
                    <a:round/>
                  </a:ln>
                </p:spPr>
                <p:txBody>
                  <a:bodyPr/>
                  <a:lstStyle/>
                  <a:p>
                    <a:endParaRPr lang="zh-CN" altLang="en-US"/>
                  </a:p>
                </p:txBody>
              </p:sp>
              <p:sp>
                <p:nvSpPr>
                  <p:cNvPr id="21656" name="Line 286"/>
                  <p:cNvSpPr>
                    <a:spLocks noChangeShapeType="1"/>
                  </p:cNvSpPr>
                  <p:nvPr/>
                </p:nvSpPr>
                <p:spPr bwMode="auto">
                  <a:xfrm flipV="1">
                    <a:off x="1056" y="2304"/>
                    <a:ext cx="0" cy="528"/>
                  </a:xfrm>
                  <a:prstGeom prst="line">
                    <a:avLst/>
                  </a:prstGeom>
                  <a:noFill/>
                  <a:ln w="9525">
                    <a:solidFill>
                      <a:schemeClr val="tx1"/>
                    </a:solidFill>
                    <a:round/>
                  </a:ln>
                </p:spPr>
                <p:txBody>
                  <a:bodyPr/>
                  <a:lstStyle/>
                  <a:p>
                    <a:endParaRPr lang="zh-CN" altLang="en-US"/>
                  </a:p>
                </p:txBody>
              </p:sp>
              <p:sp>
                <p:nvSpPr>
                  <p:cNvPr id="21657" name="Line 287"/>
                  <p:cNvSpPr>
                    <a:spLocks noChangeShapeType="1"/>
                  </p:cNvSpPr>
                  <p:nvPr/>
                </p:nvSpPr>
                <p:spPr bwMode="auto">
                  <a:xfrm flipH="1">
                    <a:off x="1056" y="2544"/>
                    <a:ext cx="144" cy="0"/>
                  </a:xfrm>
                  <a:prstGeom prst="line">
                    <a:avLst/>
                  </a:prstGeom>
                  <a:noFill/>
                  <a:ln w="9525">
                    <a:solidFill>
                      <a:schemeClr val="tx1"/>
                    </a:solidFill>
                    <a:round/>
                  </a:ln>
                </p:spPr>
                <p:txBody>
                  <a:bodyPr/>
                  <a:lstStyle/>
                  <a:p>
                    <a:endParaRPr lang="zh-CN" altLang="en-US"/>
                  </a:p>
                </p:txBody>
              </p:sp>
              <p:sp>
                <p:nvSpPr>
                  <p:cNvPr id="21658" name="Oval 288"/>
                  <p:cNvSpPr>
                    <a:spLocks noChangeArrowheads="1"/>
                  </p:cNvSpPr>
                  <p:nvPr/>
                </p:nvSpPr>
                <p:spPr bwMode="auto">
                  <a:xfrm>
                    <a:off x="1035" y="2523"/>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659" name="Text Box 289"/>
                  <p:cNvSpPr txBox="1">
                    <a:spLocks noChangeArrowheads="1"/>
                  </p:cNvSpPr>
                  <p:nvPr/>
                </p:nvSpPr>
                <p:spPr bwMode="auto">
                  <a:xfrm>
                    <a:off x="912" y="2208"/>
                    <a:ext cx="288"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a:t>
                    </a:r>
                  </a:p>
                </p:txBody>
              </p:sp>
              <p:sp>
                <p:nvSpPr>
                  <p:cNvPr id="21660" name="Text Box 290"/>
                  <p:cNvSpPr txBox="1">
                    <a:spLocks noChangeArrowheads="1"/>
                  </p:cNvSpPr>
                  <p:nvPr/>
                </p:nvSpPr>
                <p:spPr bwMode="auto">
                  <a:xfrm>
                    <a:off x="1248" y="2256"/>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FF</a:t>
                    </a:r>
                    <a:r>
                      <a:rPr lang="en-US" altLang="zh-CN" sz="1600" baseline="-25000">
                        <a:solidFill>
                          <a:schemeClr val="hlink"/>
                        </a:solidFill>
                        <a:ea typeface="Gulim" panose="020B0600000101010101" pitchFamily="50" charset="-127"/>
                      </a:rPr>
                      <a:t>1</a:t>
                    </a:r>
                  </a:p>
                </p:txBody>
              </p:sp>
            </p:grpSp>
            <p:grpSp>
              <p:nvGrpSpPr>
                <p:cNvPr id="21534" name="Group 291"/>
                <p:cNvGrpSpPr/>
                <p:nvPr/>
              </p:nvGrpSpPr>
              <p:grpSpPr bwMode="auto">
                <a:xfrm>
                  <a:off x="2448" y="1851"/>
                  <a:ext cx="720" cy="720"/>
                  <a:chOff x="912" y="2208"/>
                  <a:chExt cx="720" cy="720"/>
                </a:xfrm>
              </p:grpSpPr>
              <p:grpSp>
                <p:nvGrpSpPr>
                  <p:cNvPr id="21638" name="Group 292"/>
                  <p:cNvGrpSpPr/>
                  <p:nvPr/>
                </p:nvGrpSpPr>
                <p:grpSpPr bwMode="auto">
                  <a:xfrm>
                    <a:off x="1152" y="2448"/>
                    <a:ext cx="480" cy="480"/>
                    <a:chOff x="1152" y="2448"/>
                    <a:chExt cx="480" cy="480"/>
                  </a:xfrm>
                </p:grpSpPr>
                <p:sp>
                  <p:nvSpPr>
                    <p:cNvPr id="21645" name="Rectangle 293"/>
                    <p:cNvSpPr>
                      <a:spLocks noChangeArrowheads="1"/>
                    </p:cNvSpPr>
                    <p:nvPr/>
                  </p:nvSpPr>
                  <p:spPr bwMode="auto">
                    <a:xfrm>
                      <a:off x="1200" y="2448"/>
                      <a:ext cx="384" cy="480"/>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646" name="Text Box 294"/>
                    <p:cNvSpPr txBox="1">
                      <a:spLocks noChangeArrowheads="1"/>
                    </p:cNvSpPr>
                    <p:nvPr/>
                  </p:nvSpPr>
                  <p:spPr bwMode="auto">
                    <a:xfrm>
                      <a:off x="1392" y="2448"/>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21647" name="Text Box 295"/>
                    <p:cNvSpPr txBox="1">
                      <a:spLocks noChangeArrowheads="1"/>
                    </p:cNvSpPr>
                    <p:nvPr/>
                  </p:nvSpPr>
                  <p:spPr bwMode="auto">
                    <a:xfrm>
                      <a:off x="1392" y="2736"/>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21648" name="Oval 296"/>
                    <p:cNvSpPr>
                      <a:spLocks noChangeArrowheads="1"/>
                    </p:cNvSpPr>
                    <p:nvPr/>
                  </p:nvSpPr>
                  <p:spPr bwMode="auto">
                    <a:xfrm>
                      <a:off x="1584" y="2832"/>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649" name="Oval 297"/>
                    <p:cNvSpPr>
                      <a:spLocks noChangeArrowheads="1"/>
                    </p:cNvSpPr>
                    <p:nvPr/>
                  </p:nvSpPr>
                  <p:spPr bwMode="auto">
                    <a:xfrm>
                      <a:off x="1152" y="2670"/>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650" name="AutoShape 298"/>
                    <p:cNvSpPr>
                      <a:spLocks noChangeArrowheads="1"/>
                    </p:cNvSpPr>
                    <p:nvPr/>
                  </p:nvSpPr>
                  <p:spPr bwMode="auto">
                    <a:xfrm rot="5400000">
                      <a:off x="1200" y="2649"/>
                      <a:ext cx="96" cy="96"/>
                    </a:xfrm>
                    <a:prstGeom prst="triangle">
                      <a:avLst>
                        <a:gd name="adj" fmla="val 50000"/>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651" name="Text Box 299"/>
                    <p:cNvSpPr txBox="1">
                      <a:spLocks noChangeArrowheads="1"/>
                    </p:cNvSpPr>
                    <p:nvPr/>
                  </p:nvSpPr>
                  <p:spPr bwMode="auto">
                    <a:xfrm>
                      <a:off x="1200" y="2448"/>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J</a:t>
                      </a:r>
                    </a:p>
                  </p:txBody>
                </p:sp>
                <p:sp>
                  <p:nvSpPr>
                    <p:cNvPr id="21652" name="Text Box 300"/>
                    <p:cNvSpPr txBox="1">
                      <a:spLocks noChangeArrowheads="1"/>
                    </p:cNvSpPr>
                    <p:nvPr/>
                  </p:nvSpPr>
                  <p:spPr bwMode="auto">
                    <a:xfrm>
                      <a:off x="1200" y="2736"/>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K</a:t>
                      </a:r>
                    </a:p>
                  </p:txBody>
                </p:sp>
                <p:sp>
                  <p:nvSpPr>
                    <p:cNvPr id="21653" name="Line 301"/>
                    <p:cNvSpPr>
                      <a:spLocks noChangeShapeType="1"/>
                    </p:cNvSpPr>
                    <p:nvPr/>
                  </p:nvSpPr>
                  <p:spPr bwMode="auto">
                    <a:xfrm>
                      <a:off x="1467" y="2757"/>
                      <a:ext cx="48" cy="0"/>
                    </a:xfrm>
                    <a:prstGeom prst="line">
                      <a:avLst/>
                    </a:prstGeom>
                    <a:noFill/>
                    <a:ln w="9525">
                      <a:solidFill>
                        <a:schemeClr val="tx1"/>
                      </a:solidFill>
                      <a:round/>
                    </a:ln>
                  </p:spPr>
                  <p:txBody>
                    <a:bodyPr/>
                    <a:lstStyle/>
                    <a:p>
                      <a:endParaRPr lang="zh-CN" altLang="en-US"/>
                    </a:p>
                  </p:txBody>
                </p:sp>
              </p:grpSp>
              <p:sp>
                <p:nvSpPr>
                  <p:cNvPr id="21639" name="Line 302"/>
                  <p:cNvSpPr>
                    <a:spLocks noChangeShapeType="1"/>
                  </p:cNvSpPr>
                  <p:nvPr/>
                </p:nvSpPr>
                <p:spPr bwMode="auto">
                  <a:xfrm flipH="1">
                    <a:off x="1056" y="2832"/>
                    <a:ext cx="144" cy="0"/>
                  </a:xfrm>
                  <a:prstGeom prst="line">
                    <a:avLst/>
                  </a:prstGeom>
                  <a:noFill/>
                  <a:ln w="9525">
                    <a:solidFill>
                      <a:schemeClr val="tx1"/>
                    </a:solidFill>
                    <a:round/>
                  </a:ln>
                </p:spPr>
                <p:txBody>
                  <a:bodyPr/>
                  <a:lstStyle/>
                  <a:p>
                    <a:endParaRPr lang="zh-CN" altLang="en-US"/>
                  </a:p>
                </p:txBody>
              </p:sp>
              <p:sp>
                <p:nvSpPr>
                  <p:cNvPr id="21640" name="Line 303"/>
                  <p:cNvSpPr>
                    <a:spLocks noChangeShapeType="1"/>
                  </p:cNvSpPr>
                  <p:nvPr/>
                </p:nvSpPr>
                <p:spPr bwMode="auto">
                  <a:xfrm flipV="1">
                    <a:off x="1056" y="2304"/>
                    <a:ext cx="0" cy="528"/>
                  </a:xfrm>
                  <a:prstGeom prst="line">
                    <a:avLst/>
                  </a:prstGeom>
                  <a:noFill/>
                  <a:ln w="9525">
                    <a:solidFill>
                      <a:schemeClr val="tx1"/>
                    </a:solidFill>
                    <a:round/>
                  </a:ln>
                </p:spPr>
                <p:txBody>
                  <a:bodyPr/>
                  <a:lstStyle/>
                  <a:p>
                    <a:endParaRPr lang="zh-CN" altLang="en-US"/>
                  </a:p>
                </p:txBody>
              </p:sp>
              <p:sp>
                <p:nvSpPr>
                  <p:cNvPr id="21641" name="Line 304"/>
                  <p:cNvSpPr>
                    <a:spLocks noChangeShapeType="1"/>
                  </p:cNvSpPr>
                  <p:nvPr/>
                </p:nvSpPr>
                <p:spPr bwMode="auto">
                  <a:xfrm flipH="1">
                    <a:off x="1056" y="2544"/>
                    <a:ext cx="144" cy="0"/>
                  </a:xfrm>
                  <a:prstGeom prst="line">
                    <a:avLst/>
                  </a:prstGeom>
                  <a:noFill/>
                  <a:ln w="9525">
                    <a:solidFill>
                      <a:schemeClr val="tx1"/>
                    </a:solidFill>
                    <a:round/>
                  </a:ln>
                </p:spPr>
                <p:txBody>
                  <a:bodyPr/>
                  <a:lstStyle/>
                  <a:p>
                    <a:endParaRPr lang="zh-CN" altLang="en-US"/>
                  </a:p>
                </p:txBody>
              </p:sp>
              <p:sp>
                <p:nvSpPr>
                  <p:cNvPr id="21642" name="Oval 305"/>
                  <p:cNvSpPr>
                    <a:spLocks noChangeArrowheads="1"/>
                  </p:cNvSpPr>
                  <p:nvPr/>
                </p:nvSpPr>
                <p:spPr bwMode="auto">
                  <a:xfrm>
                    <a:off x="1035" y="2523"/>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643" name="Text Box 306"/>
                  <p:cNvSpPr txBox="1">
                    <a:spLocks noChangeArrowheads="1"/>
                  </p:cNvSpPr>
                  <p:nvPr/>
                </p:nvSpPr>
                <p:spPr bwMode="auto">
                  <a:xfrm>
                    <a:off x="912" y="2208"/>
                    <a:ext cx="288"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a:t>
                    </a:r>
                  </a:p>
                </p:txBody>
              </p:sp>
              <p:sp>
                <p:nvSpPr>
                  <p:cNvPr id="21644" name="Text Box 307"/>
                  <p:cNvSpPr txBox="1">
                    <a:spLocks noChangeArrowheads="1"/>
                  </p:cNvSpPr>
                  <p:nvPr/>
                </p:nvSpPr>
                <p:spPr bwMode="auto">
                  <a:xfrm>
                    <a:off x="1248" y="2256"/>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FF</a:t>
                    </a:r>
                    <a:r>
                      <a:rPr lang="en-US" altLang="zh-CN" sz="1600" baseline="-25000">
                        <a:solidFill>
                          <a:schemeClr val="hlink"/>
                        </a:solidFill>
                        <a:ea typeface="Gulim" panose="020B0600000101010101" pitchFamily="50" charset="-127"/>
                      </a:rPr>
                      <a:t>2</a:t>
                    </a:r>
                  </a:p>
                </p:txBody>
              </p:sp>
            </p:grpSp>
            <p:grpSp>
              <p:nvGrpSpPr>
                <p:cNvPr id="21535" name="Group 308"/>
                <p:cNvGrpSpPr/>
                <p:nvPr/>
              </p:nvGrpSpPr>
              <p:grpSpPr bwMode="auto">
                <a:xfrm>
                  <a:off x="3216" y="1851"/>
                  <a:ext cx="720" cy="720"/>
                  <a:chOff x="912" y="2208"/>
                  <a:chExt cx="720" cy="720"/>
                </a:xfrm>
              </p:grpSpPr>
              <p:grpSp>
                <p:nvGrpSpPr>
                  <p:cNvPr id="21622" name="Group 309"/>
                  <p:cNvGrpSpPr/>
                  <p:nvPr/>
                </p:nvGrpSpPr>
                <p:grpSpPr bwMode="auto">
                  <a:xfrm>
                    <a:off x="1152" y="2448"/>
                    <a:ext cx="480" cy="480"/>
                    <a:chOff x="1152" y="2448"/>
                    <a:chExt cx="480" cy="480"/>
                  </a:xfrm>
                </p:grpSpPr>
                <p:sp>
                  <p:nvSpPr>
                    <p:cNvPr id="21629" name="Rectangle 310"/>
                    <p:cNvSpPr>
                      <a:spLocks noChangeArrowheads="1"/>
                    </p:cNvSpPr>
                    <p:nvPr/>
                  </p:nvSpPr>
                  <p:spPr bwMode="auto">
                    <a:xfrm>
                      <a:off x="1200" y="2448"/>
                      <a:ext cx="384" cy="480"/>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630" name="Text Box 311"/>
                    <p:cNvSpPr txBox="1">
                      <a:spLocks noChangeArrowheads="1"/>
                    </p:cNvSpPr>
                    <p:nvPr/>
                  </p:nvSpPr>
                  <p:spPr bwMode="auto">
                    <a:xfrm>
                      <a:off x="1392" y="2448"/>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21631" name="Text Box 312"/>
                    <p:cNvSpPr txBox="1">
                      <a:spLocks noChangeArrowheads="1"/>
                    </p:cNvSpPr>
                    <p:nvPr/>
                  </p:nvSpPr>
                  <p:spPr bwMode="auto">
                    <a:xfrm>
                      <a:off x="1392" y="2736"/>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21632" name="Oval 313"/>
                    <p:cNvSpPr>
                      <a:spLocks noChangeArrowheads="1"/>
                    </p:cNvSpPr>
                    <p:nvPr/>
                  </p:nvSpPr>
                  <p:spPr bwMode="auto">
                    <a:xfrm>
                      <a:off x="1584" y="2832"/>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633" name="Oval 314"/>
                    <p:cNvSpPr>
                      <a:spLocks noChangeArrowheads="1"/>
                    </p:cNvSpPr>
                    <p:nvPr/>
                  </p:nvSpPr>
                  <p:spPr bwMode="auto">
                    <a:xfrm>
                      <a:off x="1152" y="2670"/>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634" name="AutoShape 315"/>
                    <p:cNvSpPr>
                      <a:spLocks noChangeArrowheads="1"/>
                    </p:cNvSpPr>
                    <p:nvPr/>
                  </p:nvSpPr>
                  <p:spPr bwMode="auto">
                    <a:xfrm rot="5400000">
                      <a:off x="1200" y="2649"/>
                      <a:ext cx="96" cy="96"/>
                    </a:xfrm>
                    <a:prstGeom prst="triangle">
                      <a:avLst>
                        <a:gd name="adj" fmla="val 50000"/>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635" name="Text Box 316"/>
                    <p:cNvSpPr txBox="1">
                      <a:spLocks noChangeArrowheads="1"/>
                    </p:cNvSpPr>
                    <p:nvPr/>
                  </p:nvSpPr>
                  <p:spPr bwMode="auto">
                    <a:xfrm>
                      <a:off x="1200" y="2448"/>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J</a:t>
                      </a:r>
                    </a:p>
                  </p:txBody>
                </p:sp>
                <p:sp>
                  <p:nvSpPr>
                    <p:cNvPr id="21636" name="Text Box 317"/>
                    <p:cNvSpPr txBox="1">
                      <a:spLocks noChangeArrowheads="1"/>
                    </p:cNvSpPr>
                    <p:nvPr/>
                  </p:nvSpPr>
                  <p:spPr bwMode="auto">
                    <a:xfrm>
                      <a:off x="1200" y="2736"/>
                      <a:ext cx="240"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K</a:t>
                      </a:r>
                    </a:p>
                  </p:txBody>
                </p:sp>
                <p:sp>
                  <p:nvSpPr>
                    <p:cNvPr id="21637" name="Line 318"/>
                    <p:cNvSpPr>
                      <a:spLocks noChangeShapeType="1"/>
                    </p:cNvSpPr>
                    <p:nvPr/>
                  </p:nvSpPr>
                  <p:spPr bwMode="auto">
                    <a:xfrm>
                      <a:off x="1467" y="2757"/>
                      <a:ext cx="48" cy="0"/>
                    </a:xfrm>
                    <a:prstGeom prst="line">
                      <a:avLst/>
                    </a:prstGeom>
                    <a:noFill/>
                    <a:ln w="9525">
                      <a:solidFill>
                        <a:schemeClr val="tx1"/>
                      </a:solidFill>
                      <a:round/>
                    </a:ln>
                  </p:spPr>
                  <p:txBody>
                    <a:bodyPr/>
                    <a:lstStyle/>
                    <a:p>
                      <a:endParaRPr lang="zh-CN" altLang="en-US"/>
                    </a:p>
                  </p:txBody>
                </p:sp>
              </p:grpSp>
              <p:sp>
                <p:nvSpPr>
                  <p:cNvPr id="21623" name="Line 319"/>
                  <p:cNvSpPr>
                    <a:spLocks noChangeShapeType="1"/>
                  </p:cNvSpPr>
                  <p:nvPr/>
                </p:nvSpPr>
                <p:spPr bwMode="auto">
                  <a:xfrm flipH="1">
                    <a:off x="1056" y="2832"/>
                    <a:ext cx="144" cy="0"/>
                  </a:xfrm>
                  <a:prstGeom prst="line">
                    <a:avLst/>
                  </a:prstGeom>
                  <a:noFill/>
                  <a:ln w="9525">
                    <a:solidFill>
                      <a:schemeClr val="tx1"/>
                    </a:solidFill>
                    <a:round/>
                  </a:ln>
                </p:spPr>
                <p:txBody>
                  <a:bodyPr/>
                  <a:lstStyle/>
                  <a:p>
                    <a:endParaRPr lang="zh-CN" altLang="en-US"/>
                  </a:p>
                </p:txBody>
              </p:sp>
              <p:sp>
                <p:nvSpPr>
                  <p:cNvPr id="21624" name="Line 320"/>
                  <p:cNvSpPr>
                    <a:spLocks noChangeShapeType="1"/>
                  </p:cNvSpPr>
                  <p:nvPr/>
                </p:nvSpPr>
                <p:spPr bwMode="auto">
                  <a:xfrm flipV="1">
                    <a:off x="1056" y="2304"/>
                    <a:ext cx="0" cy="528"/>
                  </a:xfrm>
                  <a:prstGeom prst="line">
                    <a:avLst/>
                  </a:prstGeom>
                  <a:noFill/>
                  <a:ln w="9525">
                    <a:solidFill>
                      <a:schemeClr val="tx1"/>
                    </a:solidFill>
                    <a:round/>
                  </a:ln>
                </p:spPr>
                <p:txBody>
                  <a:bodyPr/>
                  <a:lstStyle/>
                  <a:p>
                    <a:endParaRPr lang="zh-CN" altLang="en-US"/>
                  </a:p>
                </p:txBody>
              </p:sp>
              <p:sp>
                <p:nvSpPr>
                  <p:cNvPr id="21625" name="Line 321"/>
                  <p:cNvSpPr>
                    <a:spLocks noChangeShapeType="1"/>
                  </p:cNvSpPr>
                  <p:nvPr/>
                </p:nvSpPr>
                <p:spPr bwMode="auto">
                  <a:xfrm flipH="1">
                    <a:off x="1056" y="2544"/>
                    <a:ext cx="144" cy="0"/>
                  </a:xfrm>
                  <a:prstGeom prst="line">
                    <a:avLst/>
                  </a:prstGeom>
                  <a:noFill/>
                  <a:ln w="9525">
                    <a:solidFill>
                      <a:schemeClr val="tx1"/>
                    </a:solidFill>
                    <a:round/>
                  </a:ln>
                </p:spPr>
                <p:txBody>
                  <a:bodyPr/>
                  <a:lstStyle/>
                  <a:p>
                    <a:endParaRPr lang="zh-CN" altLang="en-US"/>
                  </a:p>
                </p:txBody>
              </p:sp>
              <p:sp>
                <p:nvSpPr>
                  <p:cNvPr id="21626" name="Oval 322"/>
                  <p:cNvSpPr>
                    <a:spLocks noChangeArrowheads="1"/>
                  </p:cNvSpPr>
                  <p:nvPr/>
                </p:nvSpPr>
                <p:spPr bwMode="auto">
                  <a:xfrm>
                    <a:off x="1035" y="2523"/>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627" name="Text Box 323"/>
                  <p:cNvSpPr txBox="1">
                    <a:spLocks noChangeArrowheads="1"/>
                  </p:cNvSpPr>
                  <p:nvPr/>
                </p:nvSpPr>
                <p:spPr bwMode="auto">
                  <a:xfrm>
                    <a:off x="912" y="2208"/>
                    <a:ext cx="288"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a:t>
                    </a:r>
                  </a:p>
                </p:txBody>
              </p:sp>
              <p:sp>
                <p:nvSpPr>
                  <p:cNvPr id="21628" name="Text Box 324"/>
                  <p:cNvSpPr txBox="1">
                    <a:spLocks noChangeArrowheads="1"/>
                  </p:cNvSpPr>
                  <p:nvPr/>
                </p:nvSpPr>
                <p:spPr bwMode="auto">
                  <a:xfrm>
                    <a:off x="1248" y="2256"/>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FF</a:t>
                    </a:r>
                    <a:r>
                      <a:rPr lang="en-US" altLang="zh-CN" sz="1600" baseline="-25000">
                        <a:solidFill>
                          <a:schemeClr val="hlink"/>
                        </a:solidFill>
                        <a:ea typeface="Gulim" panose="020B0600000101010101" pitchFamily="50" charset="-127"/>
                      </a:rPr>
                      <a:t>3</a:t>
                    </a:r>
                  </a:p>
                </p:txBody>
              </p:sp>
            </p:grpSp>
            <p:grpSp>
              <p:nvGrpSpPr>
                <p:cNvPr id="21536" name="Group 325"/>
                <p:cNvGrpSpPr/>
                <p:nvPr/>
              </p:nvGrpSpPr>
              <p:grpSpPr bwMode="auto">
                <a:xfrm>
                  <a:off x="3120" y="2187"/>
                  <a:ext cx="336" cy="144"/>
                  <a:chOff x="3168" y="2544"/>
                  <a:chExt cx="336" cy="144"/>
                </a:xfrm>
              </p:grpSpPr>
              <p:sp>
                <p:nvSpPr>
                  <p:cNvPr id="21619" name="Line 326"/>
                  <p:cNvSpPr>
                    <a:spLocks noChangeShapeType="1"/>
                  </p:cNvSpPr>
                  <p:nvPr/>
                </p:nvSpPr>
                <p:spPr bwMode="auto">
                  <a:xfrm>
                    <a:off x="3168" y="2544"/>
                    <a:ext cx="96" cy="0"/>
                  </a:xfrm>
                  <a:prstGeom prst="line">
                    <a:avLst/>
                  </a:prstGeom>
                  <a:noFill/>
                  <a:ln w="9525">
                    <a:solidFill>
                      <a:schemeClr val="tx1"/>
                    </a:solidFill>
                    <a:round/>
                  </a:ln>
                </p:spPr>
                <p:txBody>
                  <a:bodyPr/>
                  <a:lstStyle/>
                  <a:p>
                    <a:endParaRPr lang="zh-CN" altLang="en-US"/>
                  </a:p>
                </p:txBody>
              </p:sp>
              <p:sp>
                <p:nvSpPr>
                  <p:cNvPr id="21620" name="Line 327"/>
                  <p:cNvSpPr>
                    <a:spLocks noChangeShapeType="1"/>
                  </p:cNvSpPr>
                  <p:nvPr/>
                </p:nvSpPr>
                <p:spPr bwMode="auto">
                  <a:xfrm>
                    <a:off x="3264" y="2544"/>
                    <a:ext cx="0" cy="144"/>
                  </a:xfrm>
                  <a:prstGeom prst="line">
                    <a:avLst/>
                  </a:prstGeom>
                  <a:noFill/>
                  <a:ln w="9525">
                    <a:solidFill>
                      <a:schemeClr val="tx1"/>
                    </a:solidFill>
                    <a:round/>
                  </a:ln>
                </p:spPr>
                <p:txBody>
                  <a:bodyPr/>
                  <a:lstStyle/>
                  <a:p>
                    <a:endParaRPr lang="zh-CN" altLang="en-US"/>
                  </a:p>
                </p:txBody>
              </p:sp>
              <p:sp>
                <p:nvSpPr>
                  <p:cNvPr id="21621" name="Line 328"/>
                  <p:cNvSpPr>
                    <a:spLocks noChangeShapeType="1"/>
                  </p:cNvSpPr>
                  <p:nvPr/>
                </p:nvSpPr>
                <p:spPr bwMode="auto">
                  <a:xfrm>
                    <a:off x="3264" y="2688"/>
                    <a:ext cx="240" cy="0"/>
                  </a:xfrm>
                  <a:prstGeom prst="line">
                    <a:avLst/>
                  </a:prstGeom>
                  <a:noFill/>
                  <a:ln w="9525">
                    <a:solidFill>
                      <a:schemeClr val="tx1"/>
                    </a:solidFill>
                    <a:round/>
                  </a:ln>
                </p:spPr>
                <p:txBody>
                  <a:bodyPr/>
                  <a:lstStyle/>
                  <a:p>
                    <a:endParaRPr lang="zh-CN" altLang="en-US"/>
                  </a:p>
                </p:txBody>
              </p:sp>
            </p:grpSp>
            <p:grpSp>
              <p:nvGrpSpPr>
                <p:cNvPr id="21537" name="Group 329"/>
                <p:cNvGrpSpPr/>
                <p:nvPr/>
              </p:nvGrpSpPr>
              <p:grpSpPr bwMode="auto">
                <a:xfrm>
                  <a:off x="2352" y="2187"/>
                  <a:ext cx="336" cy="144"/>
                  <a:chOff x="3168" y="2544"/>
                  <a:chExt cx="336" cy="144"/>
                </a:xfrm>
              </p:grpSpPr>
              <p:sp>
                <p:nvSpPr>
                  <p:cNvPr id="21616" name="Line 330"/>
                  <p:cNvSpPr>
                    <a:spLocks noChangeShapeType="1"/>
                  </p:cNvSpPr>
                  <p:nvPr/>
                </p:nvSpPr>
                <p:spPr bwMode="auto">
                  <a:xfrm>
                    <a:off x="3168" y="2544"/>
                    <a:ext cx="96" cy="0"/>
                  </a:xfrm>
                  <a:prstGeom prst="line">
                    <a:avLst/>
                  </a:prstGeom>
                  <a:noFill/>
                  <a:ln w="9525">
                    <a:solidFill>
                      <a:schemeClr val="tx1"/>
                    </a:solidFill>
                    <a:round/>
                  </a:ln>
                </p:spPr>
                <p:txBody>
                  <a:bodyPr/>
                  <a:lstStyle/>
                  <a:p>
                    <a:endParaRPr lang="zh-CN" altLang="en-US"/>
                  </a:p>
                </p:txBody>
              </p:sp>
              <p:sp>
                <p:nvSpPr>
                  <p:cNvPr id="21617" name="Line 331"/>
                  <p:cNvSpPr>
                    <a:spLocks noChangeShapeType="1"/>
                  </p:cNvSpPr>
                  <p:nvPr/>
                </p:nvSpPr>
                <p:spPr bwMode="auto">
                  <a:xfrm>
                    <a:off x="3264" y="2544"/>
                    <a:ext cx="0" cy="144"/>
                  </a:xfrm>
                  <a:prstGeom prst="line">
                    <a:avLst/>
                  </a:prstGeom>
                  <a:noFill/>
                  <a:ln w="9525">
                    <a:solidFill>
                      <a:schemeClr val="tx1"/>
                    </a:solidFill>
                    <a:round/>
                  </a:ln>
                </p:spPr>
                <p:txBody>
                  <a:bodyPr/>
                  <a:lstStyle/>
                  <a:p>
                    <a:endParaRPr lang="zh-CN" altLang="en-US"/>
                  </a:p>
                </p:txBody>
              </p:sp>
              <p:sp>
                <p:nvSpPr>
                  <p:cNvPr id="21618" name="Line 332"/>
                  <p:cNvSpPr>
                    <a:spLocks noChangeShapeType="1"/>
                  </p:cNvSpPr>
                  <p:nvPr/>
                </p:nvSpPr>
                <p:spPr bwMode="auto">
                  <a:xfrm>
                    <a:off x="3264" y="2688"/>
                    <a:ext cx="240" cy="0"/>
                  </a:xfrm>
                  <a:prstGeom prst="line">
                    <a:avLst/>
                  </a:prstGeom>
                  <a:noFill/>
                  <a:ln w="9525">
                    <a:solidFill>
                      <a:schemeClr val="tx1"/>
                    </a:solidFill>
                    <a:round/>
                  </a:ln>
                </p:spPr>
                <p:txBody>
                  <a:bodyPr/>
                  <a:lstStyle/>
                  <a:p>
                    <a:endParaRPr lang="zh-CN" altLang="en-US"/>
                  </a:p>
                </p:txBody>
              </p:sp>
            </p:grpSp>
            <p:grpSp>
              <p:nvGrpSpPr>
                <p:cNvPr id="21538" name="Group 333"/>
                <p:cNvGrpSpPr/>
                <p:nvPr/>
              </p:nvGrpSpPr>
              <p:grpSpPr bwMode="auto">
                <a:xfrm>
                  <a:off x="1584" y="2187"/>
                  <a:ext cx="336" cy="144"/>
                  <a:chOff x="3168" y="2544"/>
                  <a:chExt cx="336" cy="144"/>
                </a:xfrm>
              </p:grpSpPr>
              <p:sp>
                <p:nvSpPr>
                  <p:cNvPr id="21613" name="Line 334"/>
                  <p:cNvSpPr>
                    <a:spLocks noChangeShapeType="1"/>
                  </p:cNvSpPr>
                  <p:nvPr/>
                </p:nvSpPr>
                <p:spPr bwMode="auto">
                  <a:xfrm>
                    <a:off x="3168" y="2544"/>
                    <a:ext cx="96" cy="0"/>
                  </a:xfrm>
                  <a:prstGeom prst="line">
                    <a:avLst/>
                  </a:prstGeom>
                  <a:noFill/>
                  <a:ln w="9525">
                    <a:solidFill>
                      <a:schemeClr val="tx1"/>
                    </a:solidFill>
                    <a:round/>
                  </a:ln>
                </p:spPr>
                <p:txBody>
                  <a:bodyPr/>
                  <a:lstStyle/>
                  <a:p>
                    <a:endParaRPr lang="zh-CN" altLang="en-US"/>
                  </a:p>
                </p:txBody>
              </p:sp>
              <p:sp>
                <p:nvSpPr>
                  <p:cNvPr id="21614" name="Line 335"/>
                  <p:cNvSpPr>
                    <a:spLocks noChangeShapeType="1"/>
                  </p:cNvSpPr>
                  <p:nvPr/>
                </p:nvSpPr>
                <p:spPr bwMode="auto">
                  <a:xfrm>
                    <a:off x="3264" y="2544"/>
                    <a:ext cx="0" cy="144"/>
                  </a:xfrm>
                  <a:prstGeom prst="line">
                    <a:avLst/>
                  </a:prstGeom>
                  <a:noFill/>
                  <a:ln w="9525">
                    <a:solidFill>
                      <a:schemeClr val="tx1"/>
                    </a:solidFill>
                    <a:round/>
                  </a:ln>
                </p:spPr>
                <p:txBody>
                  <a:bodyPr/>
                  <a:lstStyle/>
                  <a:p>
                    <a:endParaRPr lang="zh-CN" altLang="en-US"/>
                  </a:p>
                </p:txBody>
              </p:sp>
              <p:sp>
                <p:nvSpPr>
                  <p:cNvPr id="21615" name="Line 336"/>
                  <p:cNvSpPr>
                    <a:spLocks noChangeShapeType="1"/>
                  </p:cNvSpPr>
                  <p:nvPr/>
                </p:nvSpPr>
                <p:spPr bwMode="auto">
                  <a:xfrm>
                    <a:off x="3264" y="2688"/>
                    <a:ext cx="240" cy="0"/>
                  </a:xfrm>
                  <a:prstGeom prst="line">
                    <a:avLst/>
                  </a:prstGeom>
                  <a:noFill/>
                  <a:ln w="9525">
                    <a:solidFill>
                      <a:schemeClr val="tx1"/>
                    </a:solidFill>
                    <a:round/>
                  </a:ln>
                </p:spPr>
                <p:txBody>
                  <a:bodyPr/>
                  <a:lstStyle/>
                  <a:p>
                    <a:endParaRPr lang="zh-CN" altLang="en-US"/>
                  </a:p>
                </p:txBody>
              </p:sp>
            </p:grpSp>
            <p:sp>
              <p:nvSpPr>
                <p:cNvPr id="21539" name="Line 337"/>
                <p:cNvSpPr>
                  <a:spLocks noChangeShapeType="1"/>
                </p:cNvSpPr>
                <p:nvPr/>
              </p:nvSpPr>
              <p:spPr bwMode="auto">
                <a:xfrm>
                  <a:off x="720" y="2331"/>
                  <a:ext cx="432" cy="0"/>
                </a:xfrm>
                <a:prstGeom prst="line">
                  <a:avLst/>
                </a:prstGeom>
                <a:noFill/>
                <a:ln w="9525">
                  <a:solidFill>
                    <a:schemeClr val="tx1"/>
                  </a:solidFill>
                  <a:round/>
                </a:ln>
              </p:spPr>
              <p:txBody>
                <a:bodyPr/>
                <a:lstStyle/>
                <a:p>
                  <a:endParaRPr lang="zh-CN" altLang="en-US"/>
                </a:p>
              </p:txBody>
            </p:sp>
            <p:sp>
              <p:nvSpPr>
                <p:cNvPr id="21540" name="Text Box 338"/>
                <p:cNvSpPr txBox="1">
                  <a:spLocks noChangeArrowheads="1"/>
                </p:cNvSpPr>
                <p:nvPr/>
              </p:nvSpPr>
              <p:spPr bwMode="auto">
                <a:xfrm>
                  <a:off x="672" y="2119"/>
                  <a:ext cx="288"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sp>
              <p:nvSpPr>
                <p:cNvPr id="21541" name="Line 339"/>
                <p:cNvSpPr>
                  <a:spLocks noChangeShapeType="1"/>
                </p:cNvSpPr>
                <p:nvPr/>
              </p:nvSpPr>
              <p:spPr bwMode="auto">
                <a:xfrm>
                  <a:off x="3888" y="2187"/>
                  <a:ext cx="96" cy="0"/>
                </a:xfrm>
                <a:prstGeom prst="line">
                  <a:avLst/>
                </a:prstGeom>
                <a:noFill/>
                <a:ln w="9525">
                  <a:solidFill>
                    <a:schemeClr val="tx1"/>
                  </a:solidFill>
                  <a:round/>
                </a:ln>
              </p:spPr>
              <p:txBody>
                <a:bodyPr/>
                <a:lstStyle/>
                <a:p>
                  <a:endParaRPr lang="zh-CN" altLang="en-US"/>
                </a:p>
              </p:txBody>
            </p:sp>
            <p:sp>
              <p:nvSpPr>
                <p:cNvPr id="21542" name="Line 340"/>
                <p:cNvSpPr>
                  <a:spLocks noChangeShapeType="1"/>
                </p:cNvSpPr>
                <p:nvPr/>
              </p:nvSpPr>
              <p:spPr bwMode="auto">
                <a:xfrm flipV="1">
                  <a:off x="3984" y="1947"/>
                  <a:ext cx="0" cy="240"/>
                </a:xfrm>
                <a:prstGeom prst="line">
                  <a:avLst/>
                </a:prstGeom>
                <a:noFill/>
                <a:ln w="9525">
                  <a:solidFill>
                    <a:schemeClr val="tx1"/>
                  </a:solidFill>
                  <a:round/>
                </a:ln>
              </p:spPr>
              <p:txBody>
                <a:bodyPr/>
                <a:lstStyle/>
                <a:p>
                  <a:endParaRPr lang="zh-CN" altLang="en-US"/>
                </a:p>
              </p:txBody>
            </p:sp>
            <p:sp>
              <p:nvSpPr>
                <p:cNvPr id="21543" name="Text Box 341"/>
                <p:cNvSpPr txBox="1">
                  <a:spLocks noChangeArrowheads="1"/>
                </p:cNvSpPr>
                <p:nvPr/>
              </p:nvSpPr>
              <p:spPr bwMode="auto">
                <a:xfrm>
                  <a:off x="3744" y="1707"/>
                  <a:ext cx="288"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3</a:t>
                  </a:r>
                  <a:endParaRPr lang="en-US" altLang="zh-CN" sz="1600">
                    <a:solidFill>
                      <a:schemeClr val="hlink"/>
                    </a:solidFill>
                    <a:ea typeface="Gulim" panose="020B0600000101010101" pitchFamily="50" charset="-127"/>
                  </a:endParaRPr>
                </a:p>
              </p:txBody>
            </p:sp>
            <p:sp>
              <p:nvSpPr>
                <p:cNvPr id="21544" name="Line 342"/>
                <p:cNvSpPr>
                  <a:spLocks noChangeShapeType="1"/>
                </p:cNvSpPr>
                <p:nvPr/>
              </p:nvSpPr>
              <p:spPr bwMode="auto">
                <a:xfrm flipV="1">
                  <a:off x="3216" y="1947"/>
                  <a:ext cx="0" cy="240"/>
                </a:xfrm>
                <a:prstGeom prst="line">
                  <a:avLst/>
                </a:prstGeom>
                <a:noFill/>
                <a:ln w="9525">
                  <a:solidFill>
                    <a:schemeClr val="tx1"/>
                  </a:solidFill>
                  <a:round/>
                  <a:tailEnd type="triangle" w="med" len="med"/>
                </a:ln>
              </p:spPr>
              <p:txBody>
                <a:bodyPr/>
                <a:lstStyle/>
                <a:p>
                  <a:endParaRPr lang="zh-CN" altLang="en-US"/>
                </a:p>
              </p:txBody>
            </p:sp>
            <p:sp>
              <p:nvSpPr>
                <p:cNvPr id="21545" name="Text Box 343"/>
                <p:cNvSpPr txBox="1">
                  <a:spLocks noChangeArrowheads="1"/>
                </p:cNvSpPr>
                <p:nvPr/>
              </p:nvSpPr>
              <p:spPr bwMode="auto">
                <a:xfrm>
                  <a:off x="2976" y="1707"/>
                  <a:ext cx="288"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2</a:t>
                  </a:r>
                  <a:endParaRPr lang="en-US" altLang="zh-CN" sz="1600">
                    <a:solidFill>
                      <a:schemeClr val="hlink"/>
                    </a:solidFill>
                    <a:ea typeface="Gulim" panose="020B0600000101010101" pitchFamily="50" charset="-127"/>
                  </a:endParaRPr>
                </a:p>
              </p:txBody>
            </p:sp>
            <p:sp>
              <p:nvSpPr>
                <p:cNvPr id="21546" name="Line 344"/>
                <p:cNvSpPr>
                  <a:spLocks noChangeShapeType="1"/>
                </p:cNvSpPr>
                <p:nvPr/>
              </p:nvSpPr>
              <p:spPr bwMode="auto">
                <a:xfrm flipV="1">
                  <a:off x="2448" y="1947"/>
                  <a:ext cx="0" cy="240"/>
                </a:xfrm>
                <a:prstGeom prst="line">
                  <a:avLst/>
                </a:prstGeom>
                <a:noFill/>
                <a:ln w="9525">
                  <a:solidFill>
                    <a:schemeClr val="tx1"/>
                  </a:solidFill>
                  <a:round/>
                </a:ln>
              </p:spPr>
              <p:txBody>
                <a:bodyPr/>
                <a:lstStyle/>
                <a:p>
                  <a:endParaRPr lang="zh-CN" altLang="en-US"/>
                </a:p>
              </p:txBody>
            </p:sp>
            <p:sp>
              <p:nvSpPr>
                <p:cNvPr id="21547" name="Text Box 345"/>
                <p:cNvSpPr txBox="1">
                  <a:spLocks noChangeArrowheads="1"/>
                </p:cNvSpPr>
                <p:nvPr/>
              </p:nvSpPr>
              <p:spPr bwMode="auto">
                <a:xfrm>
                  <a:off x="2208" y="1707"/>
                  <a:ext cx="288"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1</a:t>
                  </a:r>
                  <a:endParaRPr lang="en-US" altLang="zh-CN" sz="1600">
                    <a:solidFill>
                      <a:schemeClr val="hlink"/>
                    </a:solidFill>
                    <a:ea typeface="Gulim" panose="020B0600000101010101" pitchFamily="50" charset="-127"/>
                  </a:endParaRPr>
                </a:p>
              </p:txBody>
            </p:sp>
            <p:sp>
              <p:nvSpPr>
                <p:cNvPr id="21548" name="Line 346"/>
                <p:cNvSpPr>
                  <a:spLocks noChangeShapeType="1"/>
                </p:cNvSpPr>
                <p:nvPr/>
              </p:nvSpPr>
              <p:spPr bwMode="auto">
                <a:xfrm flipV="1">
                  <a:off x="1680" y="1947"/>
                  <a:ext cx="0" cy="240"/>
                </a:xfrm>
                <a:prstGeom prst="line">
                  <a:avLst/>
                </a:prstGeom>
                <a:noFill/>
                <a:ln w="9525">
                  <a:solidFill>
                    <a:schemeClr val="tx1"/>
                  </a:solidFill>
                  <a:round/>
                  <a:tailEnd type="triangle" w="med" len="med"/>
                </a:ln>
              </p:spPr>
              <p:txBody>
                <a:bodyPr/>
                <a:lstStyle/>
                <a:p>
                  <a:endParaRPr lang="zh-CN" altLang="en-US"/>
                </a:p>
              </p:txBody>
            </p:sp>
            <p:sp>
              <p:nvSpPr>
                <p:cNvPr id="21549" name="Text Box 347"/>
                <p:cNvSpPr txBox="1">
                  <a:spLocks noChangeArrowheads="1"/>
                </p:cNvSpPr>
                <p:nvPr/>
              </p:nvSpPr>
              <p:spPr bwMode="auto">
                <a:xfrm>
                  <a:off x="1440" y="1707"/>
                  <a:ext cx="288"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0</a:t>
                  </a:r>
                  <a:endParaRPr lang="en-US" altLang="zh-CN" sz="1600">
                    <a:solidFill>
                      <a:schemeClr val="hlink"/>
                    </a:solidFill>
                    <a:ea typeface="Gulim" panose="020B0600000101010101" pitchFamily="50" charset="-127"/>
                  </a:endParaRPr>
                </a:p>
              </p:txBody>
            </p:sp>
            <p:sp>
              <p:nvSpPr>
                <p:cNvPr id="21550" name="Oval 348"/>
                <p:cNvSpPr>
                  <a:spLocks noChangeArrowheads="1"/>
                </p:cNvSpPr>
                <p:nvPr/>
              </p:nvSpPr>
              <p:spPr bwMode="auto">
                <a:xfrm>
                  <a:off x="1650" y="2160"/>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551" name="Oval 349"/>
                <p:cNvSpPr>
                  <a:spLocks noChangeArrowheads="1"/>
                </p:cNvSpPr>
                <p:nvPr/>
              </p:nvSpPr>
              <p:spPr bwMode="auto">
                <a:xfrm>
                  <a:off x="2421" y="2160"/>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552" name="Oval 350"/>
                <p:cNvSpPr>
                  <a:spLocks noChangeArrowheads="1"/>
                </p:cNvSpPr>
                <p:nvPr/>
              </p:nvSpPr>
              <p:spPr bwMode="auto">
                <a:xfrm>
                  <a:off x="3189" y="2157"/>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553" name="Oval 351"/>
                <p:cNvSpPr>
                  <a:spLocks noChangeArrowheads="1"/>
                </p:cNvSpPr>
                <p:nvPr/>
              </p:nvSpPr>
              <p:spPr bwMode="auto">
                <a:xfrm>
                  <a:off x="1374" y="2571"/>
                  <a:ext cx="48" cy="48"/>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554" name="Oval 352"/>
                <p:cNvSpPr>
                  <a:spLocks noChangeArrowheads="1"/>
                </p:cNvSpPr>
                <p:nvPr/>
              </p:nvSpPr>
              <p:spPr bwMode="auto">
                <a:xfrm>
                  <a:off x="2142" y="2571"/>
                  <a:ext cx="48" cy="48"/>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555" name="Oval 353"/>
                <p:cNvSpPr>
                  <a:spLocks noChangeArrowheads="1"/>
                </p:cNvSpPr>
                <p:nvPr/>
              </p:nvSpPr>
              <p:spPr bwMode="auto">
                <a:xfrm>
                  <a:off x="2901" y="2571"/>
                  <a:ext cx="48" cy="48"/>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556" name="Oval 354"/>
                <p:cNvSpPr>
                  <a:spLocks noChangeArrowheads="1"/>
                </p:cNvSpPr>
                <p:nvPr/>
              </p:nvSpPr>
              <p:spPr bwMode="auto">
                <a:xfrm>
                  <a:off x="3669" y="2571"/>
                  <a:ext cx="48" cy="48"/>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nvGrpSpPr>
                <p:cNvPr id="21557" name="Group 355"/>
                <p:cNvGrpSpPr/>
                <p:nvPr/>
              </p:nvGrpSpPr>
              <p:grpSpPr bwMode="auto">
                <a:xfrm>
                  <a:off x="1152" y="2592"/>
                  <a:ext cx="336" cy="198"/>
                  <a:chOff x="1296" y="1584"/>
                  <a:chExt cx="336" cy="198"/>
                </a:xfrm>
              </p:grpSpPr>
              <p:sp>
                <p:nvSpPr>
                  <p:cNvPr id="21611" name="Text Box 356"/>
                  <p:cNvSpPr txBox="1">
                    <a:spLocks noChangeArrowheads="1"/>
                  </p:cNvSpPr>
                  <p:nvPr/>
                </p:nvSpPr>
                <p:spPr bwMode="auto">
                  <a:xfrm>
                    <a:off x="1296" y="1584"/>
                    <a:ext cx="336"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R’</a:t>
                    </a:r>
                    <a:r>
                      <a:rPr lang="en-US" altLang="zh-CN" sz="1600" baseline="-25000">
                        <a:solidFill>
                          <a:schemeClr val="hlink"/>
                        </a:solidFill>
                        <a:ea typeface="Gulim" panose="020B0600000101010101" pitchFamily="50" charset="-127"/>
                      </a:rPr>
                      <a:t>D</a:t>
                    </a:r>
                    <a:endParaRPr lang="en-US" altLang="zh-CN" sz="1600">
                      <a:solidFill>
                        <a:schemeClr val="hlink"/>
                      </a:solidFill>
                      <a:ea typeface="Gulim" panose="020B0600000101010101" pitchFamily="50" charset="-127"/>
                    </a:endParaRPr>
                  </a:p>
                </p:txBody>
              </p:sp>
              <p:sp>
                <p:nvSpPr>
                  <p:cNvPr id="21612" name="Line 357"/>
                  <p:cNvSpPr>
                    <a:spLocks noChangeShapeType="1"/>
                  </p:cNvSpPr>
                  <p:nvPr/>
                </p:nvSpPr>
                <p:spPr bwMode="auto">
                  <a:xfrm>
                    <a:off x="1344" y="1614"/>
                    <a:ext cx="96" cy="0"/>
                  </a:xfrm>
                  <a:prstGeom prst="line">
                    <a:avLst/>
                  </a:prstGeom>
                  <a:noFill/>
                  <a:ln w="9525">
                    <a:solidFill>
                      <a:schemeClr val="tx1"/>
                    </a:solidFill>
                    <a:round/>
                  </a:ln>
                </p:spPr>
                <p:txBody>
                  <a:bodyPr/>
                  <a:lstStyle/>
                  <a:p>
                    <a:endParaRPr lang="zh-CN" altLang="en-US"/>
                  </a:p>
                </p:txBody>
              </p:sp>
            </p:grpSp>
            <p:grpSp>
              <p:nvGrpSpPr>
                <p:cNvPr id="21558" name="Group 358"/>
                <p:cNvGrpSpPr/>
                <p:nvPr/>
              </p:nvGrpSpPr>
              <p:grpSpPr bwMode="auto">
                <a:xfrm>
                  <a:off x="4224" y="2235"/>
                  <a:ext cx="384" cy="288"/>
                  <a:chOff x="4560" y="1056"/>
                  <a:chExt cx="384" cy="288"/>
                </a:xfrm>
              </p:grpSpPr>
              <p:sp>
                <p:nvSpPr>
                  <p:cNvPr id="21608" name="Rectangle 359"/>
                  <p:cNvSpPr>
                    <a:spLocks noChangeArrowheads="1"/>
                  </p:cNvSpPr>
                  <p:nvPr/>
                </p:nvSpPr>
                <p:spPr bwMode="auto">
                  <a:xfrm>
                    <a:off x="4560" y="1056"/>
                    <a:ext cx="384" cy="240"/>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609" name="Oval 360"/>
                  <p:cNvSpPr>
                    <a:spLocks noChangeArrowheads="1"/>
                  </p:cNvSpPr>
                  <p:nvPr/>
                </p:nvSpPr>
                <p:spPr bwMode="auto">
                  <a:xfrm>
                    <a:off x="4725" y="1296"/>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610" name="Text Box 361"/>
                  <p:cNvSpPr txBox="1">
                    <a:spLocks noChangeArrowheads="1"/>
                  </p:cNvSpPr>
                  <p:nvPr/>
                </p:nvSpPr>
                <p:spPr bwMode="auto">
                  <a:xfrm>
                    <a:off x="4656" y="1104"/>
                    <a:ext cx="288"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&amp;</a:t>
                    </a:r>
                  </a:p>
                </p:txBody>
              </p:sp>
            </p:grpSp>
            <p:sp>
              <p:nvSpPr>
                <p:cNvPr id="21559" name="Line 362"/>
                <p:cNvSpPr>
                  <a:spLocks noChangeShapeType="1"/>
                </p:cNvSpPr>
                <p:nvPr/>
              </p:nvSpPr>
              <p:spPr bwMode="auto">
                <a:xfrm>
                  <a:off x="1392" y="2619"/>
                  <a:ext cx="0" cy="240"/>
                </a:xfrm>
                <a:prstGeom prst="line">
                  <a:avLst/>
                </a:prstGeom>
                <a:noFill/>
                <a:ln w="9525">
                  <a:solidFill>
                    <a:schemeClr val="tx1"/>
                  </a:solidFill>
                  <a:round/>
                </a:ln>
              </p:spPr>
              <p:txBody>
                <a:bodyPr/>
                <a:lstStyle/>
                <a:p>
                  <a:endParaRPr lang="zh-CN" altLang="en-US"/>
                </a:p>
              </p:txBody>
            </p:sp>
            <p:sp>
              <p:nvSpPr>
                <p:cNvPr id="21560" name="Line 363"/>
                <p:cNvSpPr>
                  <a:spLocks noChangeShapeType="1"/>
                </p:cNvSpPr>
                <p:nvPr/>
              </p:nvSpPr>
              <p:spPr bwMode="auto">
                <a:xfrm>
                  <a:off x="1392" y="2859"/>
                  <a:ext cx="2304" cy="0"/>
                </a:xfrm>
                <a:prstGeom prst="line">
                  <a:avLst/>
                </a:prstGeom>
                <a:noFill/>
                <a:ln w="9525">
                  <a:solidFill>
                    <a:schemeClr val="tx1"/>
                  </a:solidFill>
                  <a:round/>
                </a:ln>
              </p:spPr>
              <p:txBody>
                <a:bodyPr/>
                <a:lstStyle/>
                <a:p>
                  <a:endParaRPr lang="zh-CN" altLang="en-US"/>
                </a:p>
              </p:txBody>
            </p:sp>
            <p:sp>
              <p:nvSpPr>
                <p:cNvPr id="21561" name="Line 364"/>
                <p:cNvSpPr>
                  <a:spLocks noChangeShapeType="1"/>
                </p:cNvSpPr>
                <p:nvPr/>
              </p:nvSpPr>
              <p:spPr bwMode="auto">
                <a:xfrm>
                  <a:off x="2160" y="2619"/>
                  <a:ext cx="0" cy="240"/>
                </a:xfrm>
                <a:prstGeom prst="line">
                  <a:avLst/>
                </a:prstGeom>
                <a:noFill/>
                <a:ln w="9525">
                  <a:solidFill>
                    <a:schemeClr val="tx1"/>
                  </a:solidFill>
                  <a:round/>
                </a:ln>
              </p:spPr>
              <p:txBody>
                <a:bodyPr/>
                <a:lstStyle/>
                <a:p>
                  <a:endParaRPr lang="zh-CN" altLang="en-US"/>
                </a:p>
              </p:txBody>
            </p:sp>
            <p:sp>
              <p:nvSpPr>
                <p:cNvPr id="21562" name="Line 365"/>
                <p:cNvSpPr>
                  <a:spLocks noChangeShapeType="1"/>
                </p:cNvSpPr>
                <p:nvPr/>
              </p:nvSpPr>
              <p:spPr bwMode="auto">
                <a:xfrm>
                  <a:off x="2928" y="2619"/>
                  <a:ext cx="0" cy="240"/>
                </a:xfrm>
                <a:prstGeom prst="line">
                  <a:avLst/>
                </a:prstGeom>
                <a:noFill/>
                <a:ln w="9525">
                  <a:solidFill>
                    <a:schemeClr val="tx1"/>
                  </a:solidFill>
                  <a:round/>
                </a:ln>
              </p:spPr>
              <p:txBody>
                <a:bodyPr/>
                <a:lstStyle/>
                <a:p>
                  <a:endParaRPr lang="zh-CN" altLang="en-US"/>
                </a:p>
              </p:txBody>
            </p:sp>
            <p:sp>
              <p:nvSpPr>
                <p:cNvPr id="21563" name="Line 366"/>
                <p:cNvSpPr>
                  <a:spLocks noChangeShapeType="1"/>
                </p:cNvSpPr>
                <p:nvPr/>
              </p:nvSpPr>
              <p:spPr bwMode="auto">
                <a:xfrm>
                  <a:off x="3696" y="2619"/>
                  <a:ext cx="0" cy="240"/>
                </a:xfrm>
                <a:prstGeom prst="line">
                  <a:avLst/>
                </a:prstGeom>
                <a:noFill/>
                <a:ln w="9525">
                  <a:solidFill>
                    <a:schemeClr val="tx1"/>
                  </a:solidFill>
                  <a:round/>
                </a:ln>
              </p:spPr>
              <p:txBody>
                <a:bodyPr/>
                <a:lstStyle/>
                <a:p>
                  <a:endParaRPr lang="zh-CN" altLang="en-US"/>
                </a:p>
              </p:txBody>
            </p:sp>
            <p:sp>
              <p:nvSpPr>
                <p:cNvPr id="21564" name="Line 367"/>
                <p:cNvSpPr>
                  <a:spLocks noChangeShapeType="1"/>
                </p:cNvSpPr>
                <p:nvPr/>
              </p:nvSpPr>
              <p:spPr bwMode="auto">
                <a:xfrm>
                  <a:off x="3984" y="1947"/>
                  <a:ext cx="336" cy="0"/>
                </a:xfrm>
                <a:prstGeom prst="line">
                  <a:avLst/>
                </a:prstGeom>
                <a:noFill/>
                <a:ln w="9525">
                  <a:solidFill>
                    <a:schemeClr val="tx1"/>
                  </a:solidFill>
                  <a:round/>
                </a:ln>
              </p:spPr>
              <p:txBody>
                <a:bodyPr/>
                <a:lstStyle/>
                <a:p>
                  <a:endParaRPr lang="zh-CN" altLang="en-US"/>
                </a:p>
              </p:txBody>
            </p:sp>
            <p:sp>
              <p:nvSpPr>
                <p:cNvPr id="21565" name="Line 368"/>
                <p:cNvSpPr>
                  <a:spLocks noChangeShapeType="1"/>
                </p:cNvSpPr>
                <p:nvPr/>
              </p:nvSpPr>
              <p:spPr bwMode="auto">
                <a:xfrm>
                  <a:off x="4320" y="1947"/>
                  <a:ext cx="0" cy="288"/>
                </a:xfrm>
                <a:prstGeom prst="line">
                  <a:avLst/>
                </a:prstGeom>
                <a:noFill/>
                <a:ln w="9525">
                  <a:solidFill>
                    <a:schemeClr val="tx1"/>
                  </a:solidFill>
                  <a:round/>
                </a:ln>
              </p:spPr>
              <p:txBody>
                <a:bodyPr/>
                <a:lstStyle/>
                <a:p>
                  <a:endParaRPr lang="zh-CN" altLang="en-US"/>
                </a:p>
              </p:txBody>
            </p:sp>
            <p:sp>
              <p:nvSpPr>
                <p:cNvPr id="21566" name="Line 369"/>
                <p:cNvSpPr>
                  <a:spLocks noChangeShapeType="1"/>
                </p:cNvSpPr>
                <p:nvPr/>
              </p:nvSpPr>
              <p:spPr bwMode="auto">
                <a:xfrm flipV="1">
                  <a:off x="2448" y="1707"/>
                  <a:ext cx="0" cy="240"/>
                </a:xfrm>
                <a:prstGeom prst="line">
                  <a:avLst/>
                </a:prstGeom>
                <a:noFill/>
                <a:ln w="9525">
                  <a:solidFill>
                    <a:schemeClr val="tx1"/>
                  </a:solidFill>
                  <a:round/>
                </a:ln>
              </p:spPr>
              <p:txBody>
                <a:bodyPr/>
                <a:lstStyle/>
                <a:p>
                  <a:endParaRPr lang="zh-CN" altLang="en-US"/>
                </a:p>
              </p:txBody>
            </p:sp>
            <p:sp>
              <p:nvSpPr>
                <p:cNvPr id="21567" name="Line 370"/>
                <p:cNvSpPr>
                  <a:spLocks noChangeShapeType="1"/>
                </p:cNvSpPr>
                <p:nvPr/>
              </p:nvSpPr>
              <p:spPr bwMode="auto">
                <a:xfrm>
                  <a:off x="2448" y="1707"/>
                  <a:ext cx="2064" cy="0"/>
                </a:xfrm>
                <a:prstGeom prst="line">
                  <a:avLst/>
                </a:prstGeom>
                <a:noFill/>
                <a:ln w="9525">
                  <a:solidFill>
                    <a:schemeClr val="tx1"/>
                  </a:solidFill>
                  <a:round/>
                </a:ln>
              </p:spPr>
              <p:txBody>
                <a:bodyPr/>
                <a:lstStyle/>
                <a:p>
                  <a:endParaRPr lang="zh-CN" altLang="en-US"/>
                </a:p>
              </p:txBody>
            </p:sp>
            <p:sp>
              <p:nvSpPr>
                <p:cNvPr id="21568" name="Line 371"/>
                <p:cNvSpPr>
                  <a:spLocks noChangeShapeType="1"/>
                </p:cNvSpPr>
                <p:nvPr/>
              </p:nvSpPr>
              <p:spPr bwMode="auto">
                <a:xfrm>
                  <a:off x="4512" y="1707"/>
                  <a:ext cx="0" cy="528"/>
                </a:xfrm>
                <a:prstGeom prst="line">
                  <a:avLst/>
                </a:prstGeom>
                <a:noFill/>
                <a:ln w="9525">
                  <a:solidFill>
                    <a:schemeClr val="tx1"/>
                  </a:solidFill>
                  <a:round/>
                </a:ln>
              </p:spPr>
              <p:txBody>
                <a:bodyPr/>
                <a:lstStyle/>
                <a:p>
                  <a:endParaRPr lang="zh-CN" altLang="en-US"/>
                </a:p>
              </p:txBody>
            </p:sp>
            <p:sp>
              <p:nvSpPr>
                <p:cNvPr id="21569" name="Oval 372"/>
                <p:cNvSpPr>
                  <a:spLocks noChangeArrowheads="1"/>
                </p:cNvSpPr>
                <p:nvPr/>
              </p:nvSpPr>
              <p:spPr bwMode="auto">
                <a:xfrm>
                  <a:off x="2133" y="2832"/>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570" name="Oval 373"/>
                <p:cNvSpPr>
                  <a:spLocks noChangeArrowheads="1"/>
                </p:cNvSpPr>
                <p:nvPr/>
              </p:nvSpPr>
              <p:spPr bwMode="auto">
                <a:xfrm>
                  <a:off x="2901" y="2829"/>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571" name="Oval 374"/>
                <p:cNvSpPr>
                  <a:spLocks noChangeArrowheads="1"/>
                </p:cNvSpPr>
                <p:nvPr/>
              </p:nvSpPr>
              <p:spPr bwMode="auto">
                <a:xfrm>
                  <a:off x="2217" y="3090"/>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nvGrpSpPr>
                <p:cNvPr id="21572" name="Group 375"/>
                <p:cNvGrpSpPr/>
                <p:nvPr/>
              </p:nvGrpSpPr>
              <p:grpSpPr bwMode="auto">
                <a:xfrm>
                  <a:off x="2064" y="3168"/>
                  <a:ext cx="336" cy="246"/>
                  <a:chOff x="2064" y="3168"/>
                  <a:chExt cx="336" cy="246"/>
                </a:xfrm>
              </p:grpSpPr>
              <p:sp>
                <p:nvSpPr>
                  <p:cNvPr id="21605" name="Rectangle 376"/>
                  <p:cNvSpPr>
                    <a:spLocks noChangeArrowheads="1"/>
                  </p:cNvSpPr>
                  <p:nvPr/>
                </p:nvSpPr>
                <p:spPr bwMode="auto">
                  <a:xfrm>
                    <a:off x="2064" y="3216"/>
                    <a:ext cx="336" cy="192"/>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606" name="Oval 377"/>
                  <p:cNvSpPr>
                    <a:spLocks noChangeArrowheads="1"/>
                  </p:cNvSpPr>
                  <p:nvPr/>
                </p:nvSpPr>
                <p:spPr bwMode="auto">
                  <a:xfrm>
                    <a:off x="2208" y="3168"/>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607" name="Text Box 378"/>
                  <p:cNvSpPr txBox="1">
                    <a:spLocks noChangeArrowheads="1"/>
                  </p:cNvSpPr>
                  <p:nvPr/>
                </p:nvSpPr>
                <p:spPr bwMode="auto">
                  <a:xfrm>
                    <a:off x="2112" y="3216"/>
                    <a:ext cx="240"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&amp;</a:t>
                    </a:r>
                  </a:p>
                </p:txBody>
              </p:sp>
            </p:grpSp>
            <p:grpSp>
              <p:nvGrpSpPr>
                <p:cNvPr id="21573" name="Group 379"/>
                <p:cNvGrpSpPr/>
                <p:nvPr/>
              </p:nvGrpSpPr>
              <p:grpSpPr bwMode="auto">
                <a:xfrm>
                  <a:off x="2574" y="3168"/>
                  <a:ext cx="336" cy="246"/>
                  <a:chOff x="2064" y="3168"/>
                  <a:chExt cx="336" cy="246"/>
                </a:xfrm>
              </p:grpSpPr>
              <p:sp>
                <p:nvSpPr>
                  <p:cNvPr id="21602" name="Rectangle 380"/>
                  <p:cNvSpPr>
                    <a:spLocks noChangeArrowheads="1"/>
                  </p:cNvSpPr>
                  <p:nvPr/>
                </p:nvSpPr>
                <p:spPr bwMode="auto">
                  <a:xfrm>
                    <a:off x="2064" y="3216"/>
                    <a:ext cx="336" cy="192"/>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603" name="Oval 381"/>
                  <p:cNvSpPr>
                    <a:spLocks noChangeArrowheads="1"/>
                  </p:cNvSpPr>
                  <p:nvPr/>
                </p:nvSpPr>
                <p:spPr bwMode="auto">
                  <a:xfrm>
                    <a:off x="2208" y="3168"/>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604" name="Text Box 382"/>
                  <p:cNvSpPr txBox="1">
                    <a:spLocks noChangeArrowheads="1"/>
                  </p:cNvSpPr>
                  <p:nvPr/>
                </p:nvSpPr>
                <p:spPr bwMode="auto">
                  <a:xfrm>
                    <a:off x="2112" y="3216"/>
                    <a:ext cx="240"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&amp;</a:t>
                    </a:r>
                  </a:p>
                </p:txBody>
              </p:sp>
            </p:grpSp>
            <p:sp>
              <p:nvSpPr>
                <p:cNvPr id="21574" name="Line 383"/>
                <p:cNvSpPr>
                  <a:spLocks noChangeShapeType="1"/>
                </p:cNvSpPr>
                <p:nvPr/>
              </p:nvSpPr>
              <p:spPr bwMode="auto">
                <a:xfrm flipV="1">
                  <a:off x="2238" y="2871"/>
                  <a:ext cx="0" cy="288"/>
                </a:xfrm>
                <a:prstGeom prst="line">
                  <a:avLst/>
                </a:prstGeom>
                <a:noFill/>
                <a:ln w="9525">
                  <a:solidFill>
                    <a:schemeClr val="tx1"/>
                  </a:solidFill>
                  <a:round/>
                </a:ln>
              </p:spPr>
              <p:txBody>
                <a:bodyPr/>
                <a:lstStyle/>
                <a:p>
                  <a:endParaRPr lang="zh-CN" altLang="en-US"/>
                </a:p>
              </p:txBody>
            </p:sp>
            <p:sp>
              <p:nvSpPr>
                <p:cNvPr id="21575" name="Line 384"/>
                <p:cNvSpPr>
                  <a:spLocks noChangeShapeType="1"/>
                </p:cNvSpPr>
                <p:nvPr/>
              </p:nvSpPr>
              <p:spPr bwMode="auto">
                <a:xfrm>
                  <a:off x="2256" y="3120"/>
                  <a:ext cx="192" cy="0"/>
                </a:xfrm>
                <a:prstGeom prst="line">
                  <a:avLst/>
                </a:prstGeom>
                <a:noFill/>
                <a:ln w="9525">
                  <a:solidFill>
                    <a:schemeClr val="tx1"/>
                  </a:solidFill>
                  <a:round/>
                </a:ln>
              </p:spPr>
              <p:txBody>
                <a:bodyPr/>
                <a:lstStyle/>
                <a:p>
                  <a:endParaRPr lang="zh-CN" altLang="en-US"/>
                </a:p>
              </p:txBody>
            </p:sp>
            <p:sp>
              <p:nvSpPr>
                <p:cNvPr id="21576" name="Line 385"/>
                <p:cNvSpPr>
                  <a:spLocks noChangeShapeType="1"/>
                </p:cNvSpPr>
                <p:nvPr/>
              </p:nvSpPr>
              <p:spPr bwMode="auto">
                <a:xfrm>
                  <a:off x="2448" y="3120"/>
                  <a:ext cx="96" cy="384"/>
                </a:xfrm>
                <a:prstGeom prst="line">
                  <a:avLst/>
                </a:prstGeom>
                <a:noFill/>
                <a:ln w="9525">
                  <a:solidFill>
                    <a:schemeClr val="tx1"/>
                  </a:solidFill>
                  <a:round/>
                </a:ln>
              </p:spPr>
              <p:txBody>
                <a:bodyPr/>
                <a:lstStyle/>
                <a:p>
                  <a:endParaRPr lang="zh-CN" altLang="en-US"/>
                </a:p>
              </p:txBody>
            </p:sp>
            <p:sp>
              <p:nvSpPr>
                <p:cNvPr id="21577" name="Line 386"/>
                <p:cNvSpPr>
                  <a:spLocks noChangeShapeType="1"/>
                </p:cNvSpPr>
                <p:nvPr/>
              </p:nvSpPr>
              <p:spPr bwMode="auto">
                <a:xfrm>
                  <a:off x="2544" y="3504"/>
                  <a:ext cx="144" cy="0"/>
                </a:xfrm>
                <a:prstGeom prst="line">
                  <a:avLst/>
                </a:prstGeom>
                <a:noFill/>
                <a:ln w="9525">
                  <a:solidFill>
                    <a:schemeClr val="tx1"/>
                  </a:solidFill>
                  <a:round/>
                </a:ln>
              </p:spPr>
              <p:txBody>
                <a:bodyPr/>
                <a:lstStyle/>
                <a:p>
                  <a:endParaRPr lang="zh-CN" altLang="en-US"/>
                </a:p>
              </p:txBody>
            </p:sp>
            <p:sp>
              <p:nvSpPr>
                <p:cNvPr id="21578" name="Line 387"/>
                <p:cNvSpPr>
                  <a:spLocks noChangeShapeType="1"/>
                </p:cNvSpPr>
                <p:nvPr/>
              </p:nvSpPr>
              <p:spPr bwMode="auto">
                <a:xfrm flipV="1">
                  <a:off x="2688" y="3408"/>
                  <a:ext cx="0" cy="96"/>
                </a:xfrm>
                <a:prstGeom prst="line">
                  <a:avLst/>
                </a:prstGeom>
                <a:noFill/>
                <a:ln w="9525">
                  <a:solidFill>
                    <a:schemeClr val="tx1"/>
                  </a:solidFill>
                  <a:round/>
                </a:ln>
              </p:spPr>
              <p:txBody>
                <a:bodyPr/>
                <a:lstStyle/>
                <a:p>
                  <a:endParaRPr lang="zh-CN" altLang="en-US"/>
                </a:p>
              </p:txBody>
            </p:sp>
            <p:sp>
              <p:nvSpPr>
                <p:cNvPr id="21579" name="Line 388"/>
                <p:cNvSpPr>
                  <a:spLocks noChangeShapeType="1"/>
                </p:cNvSpPr>
                <p:nvPr/>
              </p:nvSpPr>
              <p:spPr bwMode="auto">
                <a:xfrm>
                  <a:off x="2736" y="3120"/>
                  <a:ext cx="0" cy="48"/>
                </a:xfrm>
                <a:prstGeom prst="line">
                  <a:avLst/>
                </a:prstGeom>
                <a:noFill/>
                <a:ln w="9525">
                  <a:solidFill>
                    <a:schemeClr val="tx1"/>
                  </a:solidFill>
                  <a:round/>
                </a:ln>
              </p:spPr>
              <p:txBody>
                <a:bodyPr/>
                <a:lstStyle/>
                <a:p>
                  <a:endParaRPr lang="zh-CN" altLang="en-US"/>
                </a:p>
              </p:txBody>
            </p:sp>
            <p:sp>
              <p:nvSpPr>
                <p:cNvPr id="21580" name="Line 389"/>
                <p:cNvSpPr>
                  <a:spLocks noChangeShapeType="1"/>
                </p:cNvSpPr>
                <p:nvPr/>
              </p:nvSpPr>
              <p:spPr bwMode="auto">
                <a:xfrm flipH="1">
                  <a:off x="2544" y="3120"/>
                  <a:ext cx="192" cy="0"/>
                </a:xfrm>
                <a:prstGeom prst="line">
                  <a:avLst/>
                </a:prstGeom>
                <a:noFill/>
                <a:ln w="9525">
                  <a:solidFill>
                    <a:schemeClr val="tx1"/>
                  </a:solidFill>
                  <a:round/>
                </a:ln>
              </p:spPr>
              <p:txBody>
                <a:bodyPr/>
                <a:lstStyle/>
                <a:p>
                  <a:endParaRPr lang="zh-CN" altLang="en-US"/>
                </a:p>
              </p:txBody>
            </p:sp>
            <p:sp>
              <p:nvSpPr>
                <p:cNvPr id="21581" name="Line 390"/>
                <p:cNvSpPr>
                  <a:spLocks noChangeShapeType="1"/>
                </p:cNvSpPr>
                <p:nvPr/>
              </p:nvSpPr>
              <p:spPr bwMode="auto">
                <a:xfrm flipH="1">
                  <a:off x="2448" y="3120"/>
                  <a:ext cx="96" cy="384"/>
                </a:xfrm>
                <a:prstGeom prst="line">
                  <a:avLst/>
                </a:prstGeom>
                <a:noFill/>
                <a:ln w="9525">
                  <a:solidFill>
                    <a:schemeClr val="tx1"/>
                  </a:solidFill>
                  <a:round/>
                </a:ln>
              </p:spPr>
              <p:txBody>
                <a:bodyPr/>
                <a:lstStyle/>
                <a:p>
                  <a:endParaRPr lang="zh-CN" altLang="en-US"/>
                </a:p>
              </p:txBody>
            </p:sp>
            <p:sp>
              <p:nvSpPr>
                <p:cNvPr id="21582" name="Line 391"/>
                <p:cNvSpPr>
                  <a:spLocks noChangeShapeType="1"/>
                </p:cNvSpPr>
                <p:nvPr/>
              </p:nvSpPr>
              <p:spPr bwMode="auto">
                <a:xfrm flipH="1">
                  <a:off x="2304" y="3504"/>
                  <a:ext cx="144" cy="0"/>
                </a:xfrm>
                <a:prstGeom prst="line">
                  <a:avLst/>
                </a:prstGeom>
                <a:noFill/>
                <a:ln w="9525">
                  <a:solidFill>
                    <a:schemeClr val="tx1"/>
                  </a:solidFill>
                  <a:round/>
                </a:ln>
              </p:spPr>
              <p:txBody>
                <a:bodyPr/>
                <a:lstStyle/>
                <a:p>
                  <a:endParaRPr lang="zh-CN" altLang="en-US"/>
                </a:p>
              </p:txBody>
            </p:sp>
            <p:sp>
              <p:nvSpPr>
                <p:cNvPr id="21583" name="Line 392"/>
                <p:cNvSpPr>
                  <a:spLocks noChangeShapeType="1"/>
                </p:cNvSpPr>
                <p:nvPr/>
              </p:nvSpPr>
              <p:spPr bwMode="auto">
                <a:xfrm flipV="1">
                  <a:off x="2304" y="3408"/>
                  <a:ext cx="0" cy="96"/>
                </a:xfrm>
                <a:prstGeom prst="line">
                  <a:avLst/>
                </a:prstGeom>
                <a:noFill/>
                <a:ln w="9525">
                  <a:solidFill>
                    <a:schemeClr val="tx1"/>
                  </a:solidFill>
                  <a:round/>
                </a:ln>
              </p:spPr>
              <p:txBody>
                <a:bodyPr/>
                <a:lstStyle/>
                <a:p>
                  <a:endParaRPr lang="zh-CN" altLang="en-US"/>
                </a:p>
              </p:txBody>
            </p:sp>
            <p:sp>
              <p:nvSpPr>
                <p:cNvPr id="21584" name="Line 393"/>
                <p:cNvSpPr>
                  <a:spLocks noChangeShapeType="1"/>
                </p:cNvSpPr>
                <p:nvPr/>
              </p:nvSpPr>
              <p:spPr bwMode="auto">
                <a:xfrm>
                  <a:off x="2832" y="3408"/>
                  <a:ext cx="0" cy="96"/>
                </a:xfrm>
                <a:prstGeom prst="line">
                  <a:avLst/>
                </a:prstGeom>
                <a:noFill/>
                <a:ln w="9525">
                  <a:solidFill>
                    <a:schemeClr val="tx1"/>
                  </a:solidFill>
                  <a:round/>
                </a:ln>
              </p:spPr>
              <p:txBody>
                <a:bodyPr/>
                <a:lstStyle/>
                <a:p>
                  <a:endParaRPr lang="zh-CN" altLang="en-US"/>
                </a:p>
              </p:txBody>
            </p:sp>
            <p:sp>
              <p:nvSpPr>
                <p:cNvPr id="21585" name="Line 394"/>
                <p:cNvSpPr>
                  <a:spLocks noChangeShapeType="1"/>
                </p:cNvSpPr>
                <p:nvPr/>
              </p:nvSpPr>
              <p:spPr bwMode="auto">
                <a:xfrm>
                  <a:off x="2832" y="3504"/>
                  <a:ext cx="1584" cy="0"/>
                </a:xfrm>
                <a:prstGeom prst="line">
                  <a:avLst/>
                </a:prstGeom>
                <a:noFill/>
                <a:ln w="9525">
                  <a:solidFill>
                    <a:schemeClr val="tx1"/>
                  </a:solidFill>
                  <a:round/>
                </a:ln>
              </p:spPr>
              <p:txBody>
                <a:bodyPr/>
                <a:lstStyle/>
                <a:p>
                  <a:endParaRPr lang="zh-CN" altLang="en-US"/>
                </a:p>
              </p:txBody>
            </p:sp>
            <p:sp>
              <p:nvSpPr>
                <p:cNvPr id="21586" name="Line 395"/>
                <p:cNvSpPr>
                  <a:spLocks noChangeShapeType="1"/>
                </p:cNvSpPr>
                <p:nvPr/>
              </p:nvSpPr>
              <p:spPr bwMode="auto">
                <a:xfrm flipV="1">
                  <a:off x="4416" y="2544"/>
                  <a:ext cx="0" cy="960"/>
                </a:xfrm>
                <a:prstGeom prst="line">
                  <a:avLst/>
                </a:prstGeom>
                <a:noFill/>
                <a:ln w="9525">
                  <a:solidFill>
                    <a:schemeClr val="tx1"/>
                  </a:solidFill>
                  <a:round/>
                </a:ln>
              </p:spPr>
              <p:txBody>
                <a:bodyPr/>
                <a:lstStyle/>
                <a:p>
                  <a:endParaRPr lang="zh-CN" altLang="en-US"/>
                </a:p>
              </p:txBody>
            </p:sp>
            <p:grpSp>
              <p:nvGrpSpPr>
                <p:cNvPr id="21587" name="Group 396"/>
                <p:cNvGrpSpPr/>
                <p:nvPr/>
              </p:nvGrpSpPr>
              <p:grpSpPr bwMode="auto">
                <a:xfrm>
                  <a:off x="1392" y="3186"/>
                  <a:ext cx="240" cy="240"/>
                  <a:chOff x="960" y="3168"/>
                  <a:chExt cx="240" cy="240"/>
                </a:xfrm>
              </p:grpSpPr>
              <p:sp>
                <p:nvSpPr>
                  <p:cNvPr id="21599" name="Rectangle 397"/>
                  <p:cNvSpPr>
                    <a:spLocks noChangeArrowheads="1"/>
                  </p:cNvSpPr>
                  <p:nvPr/>
                </p:nvSpPr>
                <p:spPr bwMode="auto">
                  <a:xfrm>
                    <a:off x="960" y="3168"/>
                    <a:ext cx="192" cy="240"/>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600" name="Oval 398"/>
                  <p:cNvSpPr>
                    <a:spLocks noChangeArrowheads="1"/>
                  </p:cNvSpPr>
                  <p:nvPr/>
                </p:nvSpPr>
                <p:spPr bwMode="auto">
                  <a:xfrm>
                    <a:off x="1152" y="3264"/>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601" name="Text Box 399"/>
                  <p:cNvSpPr txBox="1">
                    <a:spLocks noChangeArrowheads="1"/>
                  </p:cNvSpPr>
                  <p:nvPr/>
                </p:nvSpPr>
                <p:spPr bwMode="auto">
                  <a:xfrm>
                    <a:off x="960" y="3216"/>
                    <a:ext cx="192" cy="180"/>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a:t>
                    </a:r>
                  </a:p>
                </p:txBody>
              </p:sp>
            </p:grpSp>
            <p:sp>
              <p:nvSpPr>
                <p:cNvPr id="21588" name="Line 400"/>
                <p:cNvSpPr>
                  <a:spLocks noChangeShapeType="1"/>
                </p:cNvSpPr>
                <p:nvPr/>
              </p:nvSpPr>
              <p:spPr bwMode="auto">
                <a:xfrm>
                  <a:off x="1632" y="3312"/>
                  <a:ext cx="192" cy="0"/>
                </a:xfrm>
                <a:prstGeom prst="line">
                  <a:avLst/>
                </a:prstGeom>
                <a:noFill/>
                <a:ln w="9525">
                  <a:solidFill>
                    <a:schemeClr val="tx1"/>
                  </a:solidFill>
                  <a:round/>
                </a:ln>
              </p:spPr>
              <p:txBody>
                <a:bodyPr/>
                <a:lstStyle/>
                <a:p>
                  <a:endParaRPr lang="zh-CN" altLang="en-US"/>
                </a:p>
              </p:txBody>
            </p:sp>
            <p:sp>
              <p:nvSpPr>
                <p:cNvPr id="21589" name="Line 401"/>
                <p:cNvSpPr>
                  <a:spLocks noChangeShapeType="1"/>
                </p:cNvSpPr>
                <p:nvPr/>
              </p:nvSpPr>
              <p:spPr bwMode="auto">
                <a:xfrm>
                  <a:off x="1824" y="3312"/>
                  <a:ext cx="0" cy="240"/>
                </a:xfrm>
                <a:prstGeom prst="line">
                  <a:avLst/>
                </a:prstGeom>
                <a:noFill/>
                <a:ln w="9525">
                  <a:solidFill>
                    <a:schemeClr val="tx1"/>
                  </a:solidFill>
                  <a:round/>
                </a:ln>
              </p:spPr>
              <p:txBody>
                <a:bodyPr/>
                <a:lstStyle/>
                <a:p>
                  <a:endParaRPr lang="zh-CN" altLang="en-US"/>
                </a:p>
              </p:txBody>
            </p:sp>
            <p:sp>
              <p:nvSpPr>
                <p:cNvPr id="21590" name="Line 402"/>
                <p:cNvSpPr>
                  <a:spLocks noChangeShapeType="1"/>
                </p:cNvSpPr>
                <p:nvPr/>
              </p:nvSpPr>
              <p:spPr bwMode="auto">
                <a:xfrm>
                  <a:off x="1824" y="3552"/>
                  <a:ext cx="336" cy="0"/>
                </a:xfrm>
                <a:prstGeom prst="line">
                  <a:avLst/>
                </a:prstGeom>
                <a:noFill/>
                <a:ln w="9525">
                  <a:solidFill>
                    <a:schemeClr val="tx1"/>
                  </a:solidFill>
                  <a:round/>
                </a:ln>
              </p:spPr>
              <p:txBody>
                <a:bodyPr/>
                <a:lstStyle/>
                <a:p>
                  <a:endParaRPr lang="zh-CN" altLang="en-US"/>
                </a:p>
              </p:txBody>
            </p:sp>
            <p:sp>
              <p:nvSpPr>
                <p:cNvPr id="21591" name="Line 403"/>
                <p:cNvSpPr>
                  <a:spLocks noChangeShapeType="1"/>
                </p:cNvSpPr>
                <p:nvPr/>
              </p:nvSpPr>
              <p:spPr bwMode="auto">
                <a:xfrm flipV="1">
                  <a:off x="2160" y="3408"/>
                  <a:ext cx="0" cy="144"/>
                </a:xfrm>
                <a:prstGeom prst="line">
                  <a:avLst/>
                </a:prstGeom>
                <a:noFill/>
                <a:ln w="9525">
                  <a:solidFill>
                    <a:schemeClr val="tx1"/>
                  </a:solidFill>
                  <a:round/>
                </a:ln>
              </p:spPr>
              <p:txBody>
                <a:bodyPr/>
                <a:lstStyle/>
                <a:p>
                  <a:endParaRPr lang="zh-CN" altLang="en-US"/>
                </a:p>
              </p:txBody>
            </p:sp>
            <p:sp>
              <p:nvSpPr>
                <p:cNvPr id="21592" name="Line 404"/>
                <p:cNvSpPr>
                  <a:spLocks noChangeShapeType="1"/>
                </p:cNvSpPr>
                <p:nvPr/>
              </p:nvSpPr>
              <p:spPr bwMode="auto">
                <a:xfrm flipH="1">
                  <a:off x="960" y="3312"/>
                  <a:ext cx="432" cy="0"/>
                </a:xfrm>
                <a:prstGeom prst="line">
                  <a:avLst/>
                </a:prstGeom>
                <a:noFill/>
                <a:ln w="9525">
                  <a:solidFill>
                    <a:schemeClr val="tx1"/>
                  </a:solidFill>
                  <a:round/>
                </a:ln>
              </p:spPr>
              <p:txBody>
                <a:bodyPr/>
                <a:lstStyle/>
                <a:p>
                  <a:endParaRPr lang="zh-CN" altLang="en-US"/>
                </a:p>
              </p:txBody>
            </p:sp>
            <p:sp>
              <p:nvSpPr>
                <p:cNvPr id="21593" name="Line 405"/>
                <p:cNvSpPr>
                  <a:spLocks noChangeShapeType="1"/>
                </p:cNvSpPr>
                <p:nvPr/>
              </p:nvSpPr>
              <p:spPr bwMode="auto">
                <a:xfrm flipV="1">
                  <a:off x="960" y="2352"/>
                  <a:ext cx="0" cy="960"/>
                </a:xfrm>
                <a:prstGeom prst="line">
                  <a:avLst/>
                </a:prstGeom>
                <a:noFill/>
                <a:ln w="9525">
                  <a:solidFill>
                    <a:schemeClr val="tx1"/>
                  </a:solidFill>
                  <a:round/>
                </a:ln>
              </p:spPr>
              <p:txBody>
                <a:bodyPr/>
                <a:lstStyle/>
                <a:p>
                  <a:endParaRPr lang="zh-CN" altLang="en-US"/>
                </a:p>
              </p:txBody>
            </p:sp>
            <p:sp>
              <p:nvSpPr>
                <p:cNvPr id="21594" name="Oval 406"/>
                <p:cNvSpPr>
                  <a:spLocks noChangeArrowheads="1"/>
                </p:cNvSpPr>
                <p:nvPr/>
              </p:nvSpPr>
              <p:spPr bwMode="auto">
                <a:xfrm>
                  <a:off x="2217" y="2841"/>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595" name="Oval 407"/>
                <p:cNvSpPr>
                  <a:spLocks noChangeArrowheads="1"/>
                </p:cNvSpPr>
                <p:nvPr/>
              </p:nvSpPr>
              <p:spPr bwMode="auto">
                <a:xfrm>
                  <a:off x="939" y="2313"/>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nvGrpSpPr>
                <p:cNvPr id="21596" name="Group 408"/>
                <p:cNvGrpSpPr/>
                <p:nvPr/>
              </p:nvGrpSpPr>
              <p:grpSpPr bwMode="auto">
                <a:xfrm>
                  <a:off x="4176" y="2544"/>
                  <a:ext cx="336" cy="198"/>
                  <a:chOff x="1296" y="1584"/>
                  <a:chExt cx="336" cy="198"/>
                </a:xfrm>
              </p:grpSpPr>
              <p:sp>
                <p:nvSpPr>
                  <p:cNvPr id="21597" name="Text Box 409"/>
                  <p:cNvSpPr txBox="1">
                    <a:spLocks noChangeArrowheads="1"/>
                  </p:cNvSpPr>
                  <p:nvPr/>
                </p:nvSpPr>
                <p:spPr bwMode="auto">
                  <a:xfrm>
                    <a:off x="1296" y="1584"/>
                    <a:ext cx="336"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R</a:t>
                    </a:r>
                    <a:r>
                      <a:rPr lang="en-US" altLang="zh-CN" sz="1600" baseline="-25000">
                        <a:solidFill>
                          <a:schemeClr val="hlink"/>
                        </a:solidFill>
                        <a:ea typeface="Gulim" panose="020B0600000101010101" pitchFamily="50" charset="-127"/>
                      </a:rPr>
                      <a:t>D</a:t>
                    </a:r>
                    <a:endParaRPr lang="en-US" altLang="zh-CN" sz="1600">
                      <a:solidFill>
                        <a:schemeClr val="hlink"/>
                      </a:solidFill>
                      <a:ea typeface="Gulim" panose="020B0600000101010101" pitchFamily="50" charset="-127"/>
                    </a:endParaRPr>
                  </a:p>
                </p:txBody>
              </p:sp>
              <p:sp>
                <p:nvSpPr>
                  <p:cNvPr id="21598" name="Line 410"/>
                  <p:cNvSpPr>
                    <a:spLocks noChangeShapeType="1"/>
                  </p:cNvSpPr>
                  <p:nvPr/>
                </p:nvSpPr>
                <p:spPr bwMode="auto">
                  <a:xfrm>
                    <a:off x="1344" y="1614"/>
                    <a:ext cx="96" cy="0"/>
                  </a:xfrm>
                  <a:prstGeom prst="line">
                    <a:avLst/>
                  </a:prstGeom>
                  <a:noFill/>
                  <a:ln w="9525">
                    <a:solidFill>
                      <a:schemeClr val="tx1"/>
                    </a:solidFill>
                    <a:round/>
                  </a:ln>
                </p:spPr>
                <p:txBody>
                  <a:bodyPr/>
                  <a:lstStyle/>
                  <a:p>
                    <a:endParaRPr lang="zh-CN" altLang="en-US"/>
                  </a:p>
                </p:txBody>
              </p:sp>
            </p:grpSp>
            <p:graphicFrame>
              <p:nvGraphicFramePr>
                <p:cNvPr id="21506" name="Object 3"/>
                <p:cNvGraphicFramePr>
                  <a:graphicFrameLocks noChangeAspect="1"/>
                </p:cNvGraphicFramePr>
                <p:nvPr/>
              </p:nvGraphicFramePr>
              <p:xfrm>
                <a:off x="1740" y="2928"/>
                <a:ext cx="420" cy="240"/>
              </p:xfrm>
              <a:graphic>
                <a:graphicData uri="http://schemas.openxmlformats.org/presentationml/2006/ole">
                  <mc:AlternateContent xmlns:mc="http://schemas.openxmlformats.org/markup-compatibility/2006">
                    <mc:Choice xmlns:v="urn:schemas-microsoft-com:vml" Requires="v">
                      <p:oleObj spid="_x0000_s21539" name="Equation" r:id="rId4" imgW="444114" imgH="253780" progId="Equation.3">
                        <p:embed/>
                      </p:oleObj>
                    </mc:Choice>
                    <mc:Fallback>
                      <p:oleObj name="Equation" r:id="rId4" imgW="444114" imgH="253780" progId="Equation.3">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0" y="2928"/>
                              <a:ext cx="420" cy="240"/>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grpSp>
            <p:nvGrpSpPr>
              <p:cNvPr id="21529" name="Group 414"/>
              <p:cNvGrpSpPr/>
              <p:nvPr/>
            </p:nvGrpSpPr>
            <p:grpSpPr bwMode="auto">
              <a:xfrm>
                <a:off x="2928" y="3024"/>
                <a:ext cx="336" cy="198"/>
                <a:chOff x="3072" y="2976"/>
                <a:chExt cx="336" cy="198"/>
              </a:xfrm>
            </p:grpSpPr>
            <p:sp>
              <p:nvSpPr>
                <p:cNvPr id="21530" name="Text Box 412"/>
                <p:cNvSpPr txBox="1">
                  <a:spLocks noChangeArrowheads="1"/>
                </p:cNvSpPr>
                <p:nvPr/>
              </p:nvSpPr>
              <p:spPr bwMode="auto">
                <a:xfrm>
                  <a:off x="3072" y="2976"/>
                  <a:ext cx="336"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R</a:t>
                  </a:r>
                  <a:r>
                    <a:rPr lang="en-US" altLang="zh-CN" sz="1600" baseline="-25000">
                      <a:solidFill>
                        <a:schemeClr val="hlink"/>
                      </a:solidFill>
                      <a:ea typeface="Gulim" panose="020B0600000101010101" pitchFamily="50" charset="-127"/>
                    </a:rPr>
                    <a:t>D</a:t>
                  </a:r>
                </a:p>
              </p:txBody>
            </p:sp>
            <p:sp>
              <p:nvSpPr>
                <p:cNvPr id="21531" name="Line 413"/>
                <p:cNvSpPr>
                  <a:spLocks noChangeShapeType="1"/>
                </p:cNvSpPr>
                <p:nvPr/>
              </p:nvSpPr>
              <p:spPr bwMode="auto">
                <a:xfrm>
                  <a:off x="3120" y="3000"/>
                  <a:ext cx="96" cy="0"/>
                </a:xfrm>
                <a:prstGeom prst="line">
                  <a:avLst/>
                </a:prstGeom>
                <a:noFill/>
                <a:ln w="9525">
                  <a:solidFill>
                    <a:schemeClr val="tx1"/>
                  </a:solidFill>
                  <a:round/>
                </a:ln>
              </p:spPr>
              <p:txBody>
                <a:bodyPr/>
                <a:lstStyle/>
                <a:p>
                  <a:endParaRPr lang="zh-CN" altLang="en-US"/>
                </a:p>
              </p:txBody>
            </p:sp>
          </p:grpSp>
        </p:grpSp>
        <p:grpSp>
          <p:nvGrpSpPr>
            <p:cNvPr id="21525" name="Group 415"/>
            <p:cNvGrpSpPr/>
            <p:nvPr/>
          </p:nvGrpSpPr>
          <p:grpSpPr bwMode="auto">
            <a:xfrm>
              <a:off x="1884" y="3094"/>
              <a:ext cx="336" cy="198"/>
              <a:chOff x="3132" y="3046"/>
              <a:chExt cx="336" cy="198"/>
            </a:xfrm>
          </p:grpSpPr>
          <p:sp>
            <p:nvSpPr>
              <p:cNvPr id="21526" name="Text Box 416"/>
              <p:cNvSpPr txBox="1">
                <a:spLocks noChangeArrowheads="1"/>
              </p:cNvSpPr>
              <p:nvPr/>
            </p:nvSpPr>
            <p:spPr bwMode="auto">
              <a:xfrm>
                <a:off x="3132" y="3046"/>
                <a:ext cx="336"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S</a:t>
                </a:r>
                <a:r>
                  <a:rPr lang="en-US" altLang="zh-CN" sz="1600" baseline="-25000">
                    <a:solidFill>
                      <a:schemeClr val="hlink"/>
                    </a:solidFill>
                    <a:ea typeface="Gulim" panose="020B0600000101010101" pitchFamily="50" charset="-127"/>
                  </a:rPr>
                  <a:t>D</a:t>
                </a:r>
              </a:p>
            </p:txBody>
          </p:sp>
          <p:sp>
            <p:nvSpPr>
              <p:cNvPr id="21527" name="Line 417"/>
              <p:cNvSpPr>
                <a:spLocks noChangeShapeType="1"/>
              </p:cNvSpPr>
              <p:nvPr/>
            </p:nvSpPr>
            <p:spPr bwMode="auto">
              <a:xfrm>
                <a:off x="3170" y="3060"/>
                <a:ext cx="96" cy="0"/>
              </a:xfrm>
              <a:prstGeom prst="line">
                <a:avLst/>
              </a:prstGeom>
              <a:noFill/>
              <a:ln w="9525">
                <a:solidFill>
                  <a:schemeClr val="tx1"/>
                </a:solidFill>
                <a:round/>
              </a:ln>
            </p:spPr>
            <p:txBody>
              <a:bodyPr/>
              <a:lstStyle/>
              <a:p>
                <a:endParaRPr lang="zh-CN" altLang="en-US"/>
              </a:p>
            </p:txBody>
          </p:sp>
        </p:grpSp>
      </p:grpSp>
      <p:sp>
        <p:nvSpPr>
          <p:cNvPr id="219" name="矩形 218"/>
          <p:cNvSpPr>
            <a:spLocks noChangeArrowheads="1"/>
          </p:cNvSpPr>
          <p:nvPr/>
        </p:nvSpPr>
        <p:spPr bwMode="auto">
          <a:xfrm>
            <a:off x="4068763" y="3076575"/>
            <a:ext cx="2836862" cy="400110"/>
          </a:xfrm>
          <a:prstGeom prst="rect">
            <a:avLst/>
          </a:prstGeom>
          <a:noFill/>
          <a:ln w="28575" algn="ctr">
            <a:solidFill>
              <a:srgbClr val="FF0000"/>
            </a:solidFill>
            <a:prstDash val="dash"/>
            <a:round/>
          </a:ln>
        </p:spPr>
        <p:txBody>
          <a:bodyPr>
            <a:spAutoFit/>
          </a:bodyPr>
          <a:lstStyle/>
          <a:p>
            <a:pPr algn="r" eaLnBrk="0" hangingPunct="0">
              <a:lnSpc>
                <a:spcPct val="100000"/>
              </a:lnSpc>
              <a:spcBef>
                <a:spcPct val="0"/>
              </a:spcBef>
            </a:pPr>
            <a:endParaRPr lang="zh-CN" altLang="en-US" u="sng">
              <a:solidFill>
                <a:schemeClr val="accent1"/>
              </a:solidFill>
              <a:latin typeface="Lucida Sans Unicode" panose="020B0602030504020204" pitchFamily="34" charset="0"/>
              <a:ea typeface="Gulim" panose="020B0600000101010101" pitchFamily="50" charset="-127"/>
            </a:endParaRPr>
          </a:p>
        </p:txBody>
      </p:sp>
      <p:sp>
        <p:nvSpPr>
          <p:cNvPr id="225" name="Text Box 268"/>
          <p:cNvSpPr txBox="1">
            <a:spLocks noChangeArrowheads="1"/>
          </p:cNvSpPr>
          <p:nvPr/>
        </p:nvSpPr>
        <p:spPr bwMode="black">
          <a:xfrm>
            <a:off x="5200651" y="3913188"/>
            <a:ext cx="454025" cy="366712"/>
          </a:xfrm>
          <a:prstGeom prst="rect">
            <a:avLst/>
          </a:prstGeom>
          <a:noFill/>
          <a:ln w="9525" algn="ctr">
            <a:noFill/>
            <a:miter lim="800000"/>
          </a:ln>
        </p:spPr>
        <p:txBody>
          <a:bodyPr>
            <a:spAutoFit/>
          </a:bodyPr>
          <a:lstStyle/>
          <a:p>
            <a:r>
              <a:rPr lang="en-US" altLang="zh-CN">
                <a:solidFill>
                  <a:srgbClr val="FF0000"/>
                </a:solidFill>
                <a:latin typeface="Arial" panose="020B0604020202020204" pitchFamily="34" charset="0"/>
              </a:rPr>
              <a:t>0</a:t>
            </a:r>
          </a:p>
        </p:txBody>
      </p:sp>
      <p:sp>
        <p:nvSpPr>
          <p:cNvPr id="226" name="Text Box 268"/>
          <p:cNvSpPr txBox="1">
            <a:spLocks noChangeArrowheads="1"/>
          </p:cNvSpPr>
          <p:nvPr/>
        </p:nvSpPr>
        <p:spPr bwMode="black">
          <a:xfrm>
            <a:off x="5421314" y="3046413"/>
            <a:ext cx="454025" cy="366712"/>
          </a:xfrm>
          <a:prstGeom prst="rect">
            <a:avLst/>
          </a:prstGeom>
          <a:noFill/>
          <a:ln w="9525" algn="ctr">
            <a:noFill/>
            <a:miter lim="800000"/>
          </a:ln>
        </p:spPr>
        <p:txBody>
          <a:bodyPr>
            <a:spAutoFit/>
          </a:bodyPr>
          <a:lstStyle/>
          <a:p>
            <a:r>
              <a:rPr lang="en-US" altLang="zh-CN">
                <a:solidFill>
                  <a:srgbClr val="FF0000"/>
                </a:solidFill>
                <a:latin typeface="Arial" panose="020B0604020202020204" pitchFamily="34" charset="0"/>
                <a:ea typeface="楷体_GB2312" panose="02010609030101010101" charset="-122"/>
              </a:rPr>
              <a:t>1</a:t>
            </a:r>
          </a:p>
        </p:txBody>
      </p:sp>
      <p:grpSp>
        <p:nvGrpSpPr>
          <p:cNvPr id="24" name="组合 232"/>
          <p:cNvGrpSpPr/>
          <p:nvPr/>
        </p:nvGrpSpPr>
        <p:grpSpPr bwMode="auto">
          <a:xfrm>
            <a:off x="3017839" y="2408239"/>
            <a:ext cx="236537" cy="536575"/>
            <a:chOff x="3137338" y="4950376"/>
            <a:chExt cx="236483" cy="536027"/>
          </a:xfrm>
        </p:grpSpPr>
        <p:sp>
          <p:nvSpPr>
            <p:cNvPr id="21522" name="矩形 223"/>
            <p:cNvSpPr>
              <a:spLocks noChangeArrowheads="1"/>
            </p:cNvSpPr>
            <p:nvPr/>
          </p:nvSpPr>
          <p:spPr bwMode="auto">
            <a:xfrm>
              <a:off x="3137338" y="4981903"/>
              <a:ext cx="236483" cy="399701"/>
            </a:xfrm>
            <a:prstGeom prst="rect">
              <a:avLst/>
            </a:prstGeom>
            <a:solidFill>
              <a:schemeClr val="bg1"/>
            </a:solidFill>
            <a:ln w="9525" algn="ctr">
              <a:noFill/>
              <a:round/>
            </a:ln>
          </p:spPr>
          <p:txBody>
            <a:bodyPr>
              <a:spAutoFit/>
            </a:bodyPr>
            <a:lstStyle/>
            <a:p>
              <a:pPr algn="r" eaLnBrk="0" hangingPunct="0">
                <a:lnSpc>
                  <a:spcPct val="100000"/>
                </a:lnSpc>
                <a:spcBef>
                  <a:spcPct val="0"/>
                </a:spcBef>
              </a:pPr>
              <a:endParaRPr lang="zh-CN" altLang="en-US" u="sng">
                <a:solidFill>
                  <a:schemeClr val="accent1"/>
                </a:solidFill>
                <a:latin typeface="Lucida Sans Unicode" panose="020B0602030504020204" pitchFamily="34" charset="0"/>
                <a:ea typeface="Gulim" panose="020B0600000101010101" pitchFamily="50" charset="-127"/>
              </a:endParaRPr>
            </a:p>
          </p:txBody>
        </p:sp>
        <p:cxnSp>
          <p:nvCxnSpPr>
            <p:cNvPr id="21521" name="直接箭头连接符 222"/>
            <p:cNvCxnSpPr>
              <a:cxnSpLocks noChangeShapeType="1"/>
            </p:cNvCxnSpPr>
            <p:nvPr/>
          </p:nvCxnSpPr>
          <p:spPr bwMode="auto">
            <a:xfrm rot="5400000">
              <a:off x="2964552" y="5218390"/>
              <a:ext cx="536027" cy="0"/>
            </a:xfrm>
            <a:prstGeom prst="straightConnector1">
              <a:avLst/>
            </a:prstGeom>
            <a:noFill/>
            <a:ln w="28575" algn="ctr">
              <a:solidFill>
                <a:schemeClr val="accent2">
                  <a:lumMod val="50000"/>
                </a:schemeClr>
              </a:solidFill>
              <a:round/>
              <a:tailEnd type="arrow" w="med" len="med"/>
            </a:ln>
          </p:spPr>
        </p:cxnSp>
      </p:grpSp>
      <p:cxnSp>
        <p:nvCxnSpPr>
          <p:cNvPr id="232" name="直接连接符 231"/>
          <p:cNvCxnSpPr>
            <a:cxnSpLocks noChangeShapeType="1"/>
          </p:cNvCxnSpPr>
          <p:nvPr/>
        </p:nvCxnSpPr>
        <p:spPr bwMode="auto">
          <a:xfrm>
            <a:off x="2838450" y="2400300"/>
            <a:ext cx="266700" cy="1588"/>
          </a:xfrm>
          <a:prstGeom prst="line">
            <a:avLst/>
          </a:prstGeom>
          <a:noFill/>
          <a:ln w="28575" algn="ctr">
            <a:solidFill>
              <a:srgbClr val="FF0000"/>
            </a:solidFill>
            <a:round/>
          </a:ln>
        </p:spPr>
      </p:cxnSp>
      <p:sp>
        <p:nvSpPr>
          <p:cNvPr id="233" name="Text Box 6"/>
          <p:cNvSpPr txBox="1">
            <a:spLocks noChangeArrowheads="1"/>
          </p:cNvSpPr>
          <p:nvPr/>
        </p:nvSpPr>
        <p:spPr bwMode="auto">
          <a:xfrm>
            <a:off x="1870076" y="4843464"/>
            <a:ext cx="8378825" cy="1476375"/>
          </a:xfrm>
          <a:prstGeom prst="rect">
            <a:avLst/>
          </a:prstGeom>
          <a:noFill/>
          <a:ln w="9525">
            <a:noFill/>
            <a:miter lim="800000"/>
          </a:ln>
        </p:spPr>
        <p:txBody>
          <a:bodyPr>
            <a:spAutoFit/>
          </a:bodyPr>
          <a:lstStyle/>
          <a:p>
            <a:pPr marL="342900" indent="-342900" algn="just" eaLnBrk="0" hangingPunct="0">
              <a:lnSpc>
                <a:spcPct val="100000"/>
              </a:lnSpc>
              <a:buClr>
                <a:schemeClr val="bg2"/>
              </a:buClr>
              <a:buFont typeface="Wingdings" panose="05000000000000000000" pitchFamily="2" charset="2"/>
              <a:buChar char="v"/>
              <a:defRPr/>
            </a:pPr>
            <a:r>
              <a:rPr lang="zh-CN" altLang="en-US" kern="0" dirty="0">
                <a:latin typeface="Arial" panose="020B0604020202020204" pitchFamily="34" charset="0"/>
              </a:rPr>
              <a:t>当第</a:t>
            </a:r>
            <a:r>
              <a:rPr lang="en-US" altLang="zh-CN" kern="0" dirty="0">
                <a:latin typeface="Arial" panose="020B0604020202020204" pitchFamily="34" charset="0"/>
              </a:rPr>
              <a:t>10</a:t>
            </a:r>
            <a:r>
              <a:rPr lang="zh-CN" altLang="en-US" kern="0" dirty="0">
                <a:latin typeface="Arial" panose="020B0604020202020204" pitchFamily="34" charset="0"/>
              </a:rPr>
              <a:t>个</a:t>
            </a:r>
            <a:r>
              <a:rPr lang="en-US" altLang="zh-CN" kern="0" dirty="0">
                <a:latin typeface="Arial" panose="020B0604020202020204" pitchFamily="34" charset="0"/>
              </a:rPr>
              <a:t>CP</a:t>
            </a:r>
            <a:r>
              <a:rPr lang="zh-CN" altLang="en-US" kern="0" dirty="0">
                <a:latin typeface="Arial" panose="020B0604020202020204" pitchFamily="34" charset="0"/>
              </a:rPr>
              <a:t>下降沿到来时（则</a:t>
            </a:r>
            <a:r>
              <a:rPr lang="en-US" altLang="zh-CN" kern="0" dirty="0">
                <a:solidFill>
                  <a:srgbClr val="CC0099"/>
                </a:solidFill>
                <a:latin typeface="Arial" panose="020B0604020202020204" pitchFamily="34" charset="0"/>
              </a:rPr>
              <a:t>/S</a:t>
            </a:r>
            <a:r>
              <a:rPr lang="en-US" altLang="zh-CN" kern="0" baseline="-25000" dirty="0">
                <a:solidFill>
                  <a:srgbClr val="CC0099"/>
                </a:solidFill>
                <a:latin typeface="Arial" panose="020B0604020202020204" pitchFamily="34" charset="0"/>
              </a:rPr>
              <a:t>D</a:t>
            </a:r>
            <a:r>
              <a:rPr lang="zh-CN" altLang="en-US" kern="0" dirty="0">
                <a:solidFill>
                  <a:srgbClr val="CC0099"/>
                </a:solidFill>
                <a:latin typeface="Arial" panose="020B0604020202020204" pitchFamily="34" charset="0"/>
              </a:rPr>
              <a:t>＝</a:t>
            </a:r>
            <a:r>
              <a:rPr lang="en-US" altLang="zh-CN" kern="0" dirty="0">
                <a:solidFill>
                  <a:srgbClr val="CC0099"/>
                </a:solidFill>
                <a:latin typeface="Arial" panose="020B0604020202020204" pitchFamily="34" charset="0"/>
              </a:rPr>
              <a:t>1</a:t>
            </a:r>
            <a:r>
              <a:rPr lang="zh-CN" altLang="en-US" kern="0" dirty="0">
                <a:latin typeface="Arial" panose="020B0604020202020204" pitchFamily="34" charset="0"/>
              </a:rPr>
              <a:t>），</a:t>
            </a:r>
            <a:r>
              <a:rPr lang="zh-CN" altLang="en-US" kern="0" dirty="0">
                <a:latin typeface="Arial" panose="020B0604020202020204" pitchFamily="34" charset="0"/>
                <a:cs typeface="Arial" panose="020B0604020202020204" pitchFamily="34" charset="0"/>
              </a:rPr>
              <a:t>计数器进入</a:t>
            </a:r>
            <a:r>
              <a:rPr lang="en-US" altLang="zh-CN" kern="0" dirty="0">
                <a:solidFill>
                  <a:srgbClr val="C00000"/>
                </a:solidFill>
                <a:latin typeface="Arial" panose="020B0604020202020204" pitchFamily="34" charset="0"/>
              </a:rPr>
              <a:t>1</a:t>
            </a:r>
            <a:r>
              <a:rPr lang="en-US" altLang="zh-CN" kern="0" dirty="0">
                <a:latin typeface="Arial" panose="020B0604020202020204" pitchFamily="34" charset="0"/>
                <a:cs typeface="Arial" panose="020B0604020202020204" pitchFamily="34" charset="0"/>
              </a:rPr>
              <a:t>0</a:t>
            </a:r>
            <a:r>
              <a:rPr lang="en-US" altLang="zh-CN" kern="0" dirty="0">
                <a:solidFill>
                  <a:srgbClr val="C00000"/>
                </a:solidFill>
                <a:latin typeface="Arial" panose="020B0604020202020204" pitchFamily="34" charset="0"/>
              </a:rPr>
              <a:t>1</a:t>
            </a:r>
            <a:r>
              <a:rPr lang="en-US" altLang="zh-CN" kern="0" dirty="0">
                <a:latin typeface="Arial" panose="020B0604020202020204" pitchFamily="34" charset="0"/>
                <a:cs typeface="Arial" panose="020B0604020202020204" pitchFamily="34" charset="0"/>
              </a:rPr>
              <a:t>0</a:t>
            </a:r>
            <a:r>
              <a:rPr lang="zh-CN" altLang="en-US" kern="0" dirty="0">
                <a:latin typeface="Arial" panose="020B0604020202020204" pitchFamily="34" charset="0"/>
                <a:cs typeface="Arial" panose="020B0604020202020204" pitchFamily="34" charset="0"/>
              </a:rPr>
              <a:t>状态，</a:t>
            </a:r>
            <a:r>
              <a:rPr lang="en-US" altLang="zh-CN" kern="0" dirty="0">
                <a:latin typeface="Arial" panose="020B0604020202020204" pitchFamily="34" charset="0"/>
              </a:rPr>
              <a:t>Q</a:t>
            </a:r>
            <a:r>
              <a:rPr lang="en-US" altLang="zh-CN" kern="0" baseline="-25000" dirty="0">
                <a:latin typeface="Arial" panose="020B0604020202020204" pitchFamily="34" charset="0"/>
              </a:rPr>
              <a:t>3</a:t>
            </a:r>
            <a:r>
              <a:rPr lang="en-US" altLang="zh-CN" kern="0" dirty="0">
                <a:latin typeface="Arial" panose="020B0604020202020204" pitchFamily="34" charset="0"/>
              </a:rPr>
              <a:t>Q</a:t>
            </a:r>
            <a:r>
              <a:rPr lang="en-US" altLang="zh-CN" kern="0" baseline="-25000" dirty="0">
                <a:latin typeface="Arial" panose="020B0604020202020204" pitchFamily="34" charset="0"/>
              </a:rPr>
              <a:t>1</a:t>
            </a:r>
            <a:r>
              <a:rPr lang="en-US" altLang="zh-CN" kern="0" dirty="0">
                <a:latin typeface="Arial" panose="020B0604020202020204" pitchFamily="34" charset="0"/>
              </a:rPr>
              <a:t>=11</a:t>
            </a:r>
            <a:r>
              <a:rPr lang="zh-CN" altLang="en-US" kern="0" dirty="0">
                <a:latin typeface="Arial" panose="020B0604020202020204" pitchFamily="34" charset="0"/>
                <a:cs typeface="Arial" panose="020B0604020202020204" pitchFamily="34" charset="0"/>
              </a:rPr>
              <a:t>使</a:t>
            </a:r>
            <a:r>
              <a:rPr lang="en-US" altLang="zh-CN" kern="0" dirty="0">
                <a:solidFill>
                  <a:srgbClr val="CC0099"/>
                </a:solidFill>
                <a:latin typeface="Arial" panose="020B0604020202020204" pitchFamily="34" charset="0"/>
              </a:rPr>
              <a:t>/R</a:t>
            </a:r>
            <a:r>
              <a:rPr lang="en-US" altLang="zh-CN" kern="0" baseline="-25000" dirty="0">
                <a:solidFill>
                  <a:srgbClr val="CC0099"/>
                </a:solidFill>
                <a:latin typeface="Arial" panose="020B0604020202020204" pitchFamily="34" charset="0"/>
              </a:rPr>
              <a:t>D</a:t>
            </a:r>
            <a:r>
              <a:rPr lang="en-US" altLang="zh-CN" kern="0" dirty="0">
                <a:solidFill>
                  <a:srgbClr val="CC0099"/>
                </a:solidFill>
                <a:latin typeface="Arial" panose="020B0604020202020204" pitchFamily="34" charset="0"/>
              </a:rPr>
              <a:t>=0</a:t>
            </a:r>
            <a:r>
              <a:rPr lang="zh-CN" altLang="en-US" kern="0" dirty="0">
                <a:latin typeface="Arial" panose="020B0604020202020204" pitchFamily="34" charset="0"/>
              </a:rPr>
              <a:t>，故</a:t>
            </a:r>
            <a:r>
              <a:rPr lang="zh-CN" altLang="zh-CN" kern="0" dirty="0">
                <a:latin typeface="Arial" panose="020B0604020202020204" pitchFamily="34" charset="0"/>
              </a:rPr>
              <a:t>基本</a:t>
            </a:r>
            <a:r>
              <a:rPr lang="en-US" altLang="zh-CN" kern="0" dirty="0">
                <a:latin typeface="Arial" panose="020B0604020202020204" pitchFamily="34" charset="0"/>
              </a:rPr>
              <a:t>RS</a:t>
            </a:r>
            <a:r>
              <a:rPr lang="zh-CN" altLang="zh-CN" kern="0" dirty="0">
                <a:latin typeface="Arial" panose="020B0604020202020204" pitchFamily="34" charset="0"/>
              </a:rPr>
              <a:t>触发器</a:t>
            </a:r>
            <a:r>
              <a:rPr lang="zh-CN" altLang="en-US" kern="0" dirty="0">
                <a:solidFill>
                  <a:srgbClr val="CC0099"/>
                </a:solidFill>
                <a:latin typeface="Arial" panose="020B0604020202020204" pitchFamily="34" charset="0"/>
              </a:rPr>
              <a:t>置</a:t>
            </a:r>
            <a:r>
              <a:rPr lang="en-US" altLang="zh-CN" kern="0" dirty="0">
                <a:solidFill>
                  <a:srgbClr val="CC0099"/>
                </a:solidFill>
                <a:latin typeface="Arial" panose="020B0604020202020204" pitchFamily="34" charset="0"/>
              </a:rPr>
              <a:t>0</a:t>
            </a:r>
            <a:r>
              <a:rPr lang="en-US" altLang="zh-CN" kern="0" dirty="0">
                <a:latin typeface="Arial" panose="020B0604020202020204" pitchFamily="34" charset="0"/>
              </a:rPr>
              <a:t>(/R</a:t>
            </a:r>
            <a:r>
              <a:rPr lang="en-US" altLang="zh-CN" kern="0" baseline="-25000" dirty="0">
                <a:latin typeface="Arial" panose="020B0604020202020204" pitchFamily="34" charset="0"/>
              </a:rPr>
              <a:t>D</a:t>
            </a:r>
            <a:r>
              <a:rPr lang="en-US" altLang="zh-CN" kern="0" dirty="0">
                <a:latin typeface="Arial" panose="020B0604020202020204" pitchFamily="34" charset="0"/>
              </a:rPr>
              <a:t>’=0)</a:t>
            </a:r>
            <a:r>
              <a:rPr lang="zh-CN" altLang="en-US" kern="0" dirty="0">
                <a:latin typeface="Arial" panose="020B0604020202020204" pitchFamily="34" charset="0"/>
              </a:rPr>
              <a:t>，使得计数器复位。</a:t>
            </a:r>
            <a:endParaRPr lang="en-US" altLang="zh-CN" kern="0" dirty="0">
              <a:latin typeface="Arial" panose="020B0604020202020204" pitchFamily="34" charset="0"/>
            </a:endParaRPr>
          </a:p>
          <a:p>
            <a:pPr marL="342900" indent="-342900" algn="just" eaLnBrk="0" hangingPunct="0">
              <a:lnSpc>
                <a:spcPct val="100000"/>
              </a:lnSpc>
              <a:buClr>
                <a:schemeClr val="bg2"/>
              </a:buClr>
              <a:buFont typeface="Wingdings" panose="05000000000000000000" pitchFamily="2" charset="2"/>
              <a:buChar char="v"/>
              <a:defRPr/>
            </a:pPr>
            <a:r>
              <a:rPr lang="zh-CN" altLang="en-US" kern="0" dirty="0">
                <a:latin typeface="Arial" panose="020B0604020202020204" pitchFamily="34" charset="0"/>
              </a:rPr>
              <a:t>当</a:t>
            </a:r>
            <a:r>
              <a:rPr lang="en-US" altLang="zh-CN" kern="0" dirty="0">
                <a:latin typeface="Arial" panose="020B0604020202020204" pitchFamily="34" charset="0"/>
              </a:rPr>
              <a:t>/R</a:t>
            </a:r>
            <a:r>
              <a:rPr lang="en-US" altLang="zh-CN" kern="0" baseline="-25000" dirty="0">
                <a:latin typeface="Arial" panose="020B0604020202020204" pitchFamily="34" charset="0"/>
              </a:rPr>
              <a:t>D</a:t>
            </a:r>
            <a:r>
              <a:rPr lang="zh-CN" altLang="en-US" kern="0" dirty="0">
                <a:latin typeface="Arial" panose="020B0604020202020204" pitchFamily="34" charset="0"/>
              </a:rPr>
              <a:t>信号撤销后</a:t>
            </a:r>
            <a:r>
              <a:rPr lang="en-US" altLang="zh-CN" kern="0" dirty="0">
                <a:latin typeface="Arial" panose="020B0604020202020204" pitchFamily="34" charset="0"/>
              </a:rPr>
              <a:t>(</a:t>
            </a:r>
            <a:r>
              <a:rPr lang="zh-CN" altLang="en-US" kern="0" dirty="0">
                <a:latin typeface="Arial" panose="020B0604020202020204" pitchFamily="34" charset="0"/>
              </a:rPr>
              <a:t>即</a:t>
            </a:r>
            <a:r>
              <a:rPr lang="en-US" altLang="zh-CN" kern="0" dirty="0">
                <a:solidFill>
                  <a:srgbClr val="CC0099"/>
                </a:solidFill>
                <a:latin typeface="Arial" panose="020B0604020202020204" pitchFamily="34" charset="0"/>
              </a:rPr>
              <a:t>/R</a:t>
            </a:r>
            <a:r>
              <a:rPr lang="en-US" altLang="zh-CN" kern="0" baseline="-25000" dirty="0">
                <a:solidFill>
                  <a:srgbClr val="CC0099"/>
                </a:solidFill>
                <a:latin typeface="Arial" panose="020B0604020202020204" pitchFamily="34" charset="0"/>
              </a:rPr>
              <a:t>D</a:t>
            </a:r>
            <a:r>
              <a:rPr lang="zh-CN" altLang="en-US" kern="0" dirty="0">
                <a:solidFill>
                  <a:srgbClr val="CC0099"/>
                </a:solidFill>
                <a:latin typeface="Arial" panose="020B0604020202020204" pitchFamily="34" charset="0"/>
              </a:rPr>
              <a:t>＝</a:t>
            </a:r>
            <a:r>
              <a:rPr lang="en-US" altLang="zh-CN" kern="0" dirty="0">
                <a:solidFill>
                  <a:srgbClr val="CC0099"/>
                </a:solidFill>
                <a:latin typeface="Arial" panose="020B0604020202020204" pitchFamily="34" charset="0"/>
              </a:rPr>
              <a:t>1</a:t>
            </a:r>
            <a:r>
              <a:rPr lang="zh-CN" altLang="en-US" kern="0" dirty="0">
                <a:latin typeface="Arial" panose="020B0604020202020204" pitchFamily="34" charset="0"/>
              </a:rPr>
              <a:t>），此时</a:t>
            </a:r>
            <a:r>
              <a:rPr lang="en-US" altLang="zh-CN" kern="0" dirty="0">
                <a:latin typeface="Arial" panose="020B0604020202020204" pitchFamily="34" charset="0"/>
              </a:rPr>
              <a:t>CP</a:t>
            </a:r>
            <a:r>
              <a:rPr lang="zh-CN" altLang="en-US" kern="0" dirty="0">
                <a:latin typeface="Arial" panose="020B0604020202020204" pitchFamily="34" charset="0"/>
              </a:rPr>
              <a:t>＝</a:t>
            </a:r>
            <a:r>
              <a:rPr lang="en-US" altLang="zh-CN" kern="0" dirty="0">
                <a:latin typeface="Arial" panose="020B0604020202020204" pitchFamily="34" charset="0"/>
              </a:rPr>
              <a:t>0</a:t>
            </a:r>
            <a:r>
              <a:rPr lang="zh-CN" altLang="en-US" kern="0" dirty="0">
                <a:latin typeface="Arial" panose="020B0604020202020204" pitchFamily="34" charset="0"/>
              </a:rPr>
              <a:t>，</a:t>
            </a:r>
            <a:r>
              <a:rPr lang="en-US" altLang="zh-CN" kern="0" dirty="0">
                <a:solidFill>
                  <a:srgbClr val="CC0099"/>
                </a:solidFill>
                <a:latin typeface="Arial" panose="020B0604020202020204" pitchFamily="34" charset="0"/>
              </a:rPr>
              <a:t>/S</a:t>
            </a:r>
            <a:r>
              <a:rPr lang="en-US" altLang="zh-CN" kern="0" baseline="-25000" dirty="0">
                <a:solidFill>
                  <a:srgbClr val="CC0099"/>
                </a:solidFill>
                <a:latin typeface="Arial" panose="020B0604020202020204" pitchFamily="34" charset="0"/>
              </a:rPr>
              <a:t>D</a:t>
            </a:r>
            <a:r>
              <a:rPr lang="zh-CN" altLang="en-US" kern="0" dirty="0">
                <a:solidFill>
                  <a:srgbClr val="CC0099"/>
                </a:solidFill>
                <a:latin typeface="Arial" panose="020B0604020202020204" pitchFamily="34" charset="0"/>
              </a:rPr>
              <a:t>为</a:t>
            </a:r>
            <a:r>
              <a:rPr lang="en-US" altLang="zh-CN" kern="0" dirty="0">
                <a:solidFill>
                  <a:srgbClr val="CC0099"/>
                </a:solidFill>
                <a:latin typeface="Arial" panose="020B0604020202020204" pitchFamily="34" charset="0"/>
              </a:rPr>
              <a:t>1</a:t>
            </a:r>
            <a:r>
              <a:rPr lang="zh-CN" altLang="en-US" kern="0" dirty="0">
                <a:latin typeface="Arial" panose="020B0604020202020204" pitchFamily="34" charset="0"/>
              </a:rPr>
              <a:t>，则</a:t>
            </a:r>
            <a:r>
              <a:rPr lang="zh-CN" altLang="zh-CN" kern="0" dirty="0">
                <a:latin typeface="Arial" panose="020B0604020202020204" pitchFamily="34" charset="0"/>
              </a:rPr>
              <a:t>基本</a:t>
            </a:r>
            <a:r>
              <a:rPr lang="en-US" altLang="zh-CN" kern="0" dirty="0">
                <a:latin typeface="Arial" panose="020B0604020202020204" pitchFamily="34" charset="0"/>
              </a:rPr>
              <a:t>RS</a:t>
            </a:r>
            <a:r>
              <a:rPr lang="zh-CN" altLang="zh-CN" kern="0" dirty="0">
                <a:latin typeface="Arial" panose="020B0604020202020204" pitchFamily="34" charset="0"/>
              </a:rPr>
              <a:t>触发器</a:t>
            </a:r>
            <a:r>
              <a:rPr lang="zh-CN" altLang="en-US" kern="0" dirty="0">
                <a:solidFill>
                  <a:srgbClr val="CC0099"/>
                </a:solidFill>
                <a:latin typeface="Arial" panose="020B0604020202020204" pitchFamily="34" charset="0"/>
              </a:rPr>
              <a:t>保持</a:t>
            </a:r>
            <a:r>
              <a:rPr lang="zh-CN" altLang="en-US" kern="0" dirty="0">
                <a:latin typeface="Arial" panose="020B0604020202020204" pitchFamily="34" charset="0"/>
              </a:rPr>
              <a:t>不变</a:t>
            </a:r>
            <a:r>
              <a:rPr lang="en-US" altLang="zh-CN" kern="0" dirty="0">
                <a:latin typeface="Arial" panose="020B0604020202020204" pitchFamily="34" charset="0"/>
              </a:rPr>
              <a:t>(/R</a:t>
            </a:r>
            <a:r>
              <a:rPr lang="en-US" altLang="zh-CN" kern="0" baseline="-25000" dirty="0">
                <a:latin typeface="Arial" panose="020B0604020202020204" pitchFamily="34" charset="0"/>
              </a:rPr>
              <a:t>D</a:t>
            </a:r>
            <a:r>
              <a:rPr lang="en-US" altLang="zh-CN" kern="0" dirty="0">
                <a:latin typeface="Arial" panose="020B0604020202020204" pitchFamily="34" charset="0"/>
              </a:rPr>
              <a:t>’</a:t>
            </a:r>
            <a:r>
              <a:rPr lang="zh-CN" altLang="en-US" kern="0" dirty="0">
                <a:latin typeface="Arial" panose="020B0604020202020204" pitchFamily="34" charset="0"/>
              </a:rPr>
              <a:t>仍</a:t>
            </a:r>
            <a:r>
              <a:rPr lang="en-US" altLang="zh-CN" kern="0" dirty="0">
                <a:latin typeface="Arial" panose="020B0604020202020204" pitchFamily="34" charset="0"/>
              </a:rPr>
              <a:t>=0)</a:t>
            </a:r>
            <a:r>
              <a:rPr lang="zh-CN" altLang="en-US" kern="0" dirty="0">
                <a:latin typeface="Arial" panose="020B0604020202020204" pitchFamily="34" charset="0"/>
              </a:rPr>
              <a:t>，从而保证计数器能够可靠复位。</a:t>
            </a:r>
          </a:p>
        </p:txBody>
      </p:sp>
      <p:sp>
        <p:nvSpPr>
          <p:cNvPr id="234" name="Text Box 268"/>
          <p:cNvSpPr txBox="1">
            <a:spLocks noChangeArrowheads="1"/>
          </p:cNvSpPr>
          <p:nvPr/>
        </p:nvSpPr>
        <p:spPr bwMode="black">
          <a:xfrm>
            <a:off x="5295900" y="3913188"/>
            <a:ext cx="285750" cy="341312"/>
          </a:xfrm>
          <a:prstGeom prst="rect">
            <a:avLst/>
          </a:prstGeom>
          <a:solidFill>
            <a:srgbClr val="FFCCFF"/>
          </a:solidFill>
          <a:ln w="9525" algn="ctr">
            <a:noFill/>
            <a:miter lim="800000"/>
          </a:ln>
        </p:spPr>
        <p:txBody>
          <a:bodyPr>
            <a:spAutoFit/>
          </a:bodyPr>
          <a:lstStyle/>
          <a:p>
            <a:pPr>
              <a:defRPr/>
            </a:pPr>
            <a:r>
              <a:rPr lang="en-US" altLang="zh-CN" sz="1800" dirty="0">
                <a:solidFill>
                  <a:schemeClr val="accent2">
                    <a:lumMod val="50000"/>
                  </a:schemeClr>
                </a:solidFill>
                <a:latin typeface="Arial" panose="020B0604020202020204" pitchFamily="34" charset="0"/>
              </a:rPr>
              <a:t>1</a:t>
            </a:r>
          </a:p>
        </p:txBody>
      </p:sp>
      <p:sp>
        <p:nvSpPr>
          <p:cNvPr id="235" name="Text Box 268"/>
          <p:cNvSpPr txBox="1">
            <a:spLocks noChangeArrowheads="1"/>
          </p:cNvSpPr>
          <p:nvPr/>
        </p:nvSpPr>
        <p:spPr bwMode="black">
          <a:xfrm>
            <a:off x="7010400" y="3665538"/>
            <a:ext cx="285750" cy="341312"/>
          </a:xfrm>
          <a:prstGeom prst="rect">
            <a:avLst/>
          </a:prstGeom>
          <a:solidFill>
            <a:srgbClr val="FFCCFF"/>
          </a:solidFill>
          <a:ln w="9525" algn="ctr">
            <a:noFill/>
            <a:miter lim="800000"/>
          </a:ln>
        </p:spPr>
        <p:txBody>
          <a:bodyPr>
            <a:spAutoFit/>
          </a:bodyPr>
          <a:lstStyle/>
          <a:p>
            <a:pPr>
              <a:defRPr/>
            </a:pPr>
            <a:r>
              <a:rPr lang="en-US" altLang="zh-CN" sz="1800" dirty="0">
                <a:solidFill>
                  <a:schemeClr val="accent2">
                    <a:lumMod val="50000"/>
                  </a:schemeClr>
                </a:solidFill>
                <a:latin typeface="Arial" panose="020B0604020202020204" pitchFamily="34" charset="0"/>
              </a:rPr>
              <a:t>0</a:t>
            </a:r>
          </a:p>
        </p:txBody>
      </p:sp>
      <p:sp>
        <p:nvSpPr>
          <p:cNvPr id="236" name="Text Box 268"/>
          <p:cNvSpPr txBox="1">
            <a:spLocks noChangeArrowheads="1"/>
          </p:cNvSpPr>
          <p:nvPr/>
        </p:nvSpPr>
        <p:spPr bwMode="black">
          <a:xfrm>
            <a:off x="5505450" y="3055938"/>
            <a:ext cx="285750" cy="341312"/>
          </a:xfrm>
          <a:prstGeom prst="rect">
            <a:avLst/>
          </a:prstGeom>
          <a:solidFill>
            <a:srgbClr val="FFCCFF"/>
          </a:solidFill>
          <a:ln w="9525" algn="ctr">
            <a:noFill/>
            <a:miter lim="800000"/>
          </a:ln>
        </p:spPr>
        <p:txBody>
          <a:bodyPr>
            <a:spAutoFit/>
          </a:bodyPr>
          <a:lstStyle/>
          <a:p>
            <a:pPr>
              <a:defRPr/>
            </a:pPr>
            <a:r>
              <a:rPr lang="en-US" altLang="zh-CN" sz="1800" dirty="0">
                <a:solidFill>
                  <a:schemeClr val="accent2">
                    <a:lumMod val="50000"/>
                  </a:schemeClr>
                </a:solidFill>
                <a:latin typeface="Arial" panose="020B0604020202020204" pitchFamily="34" charset="0"/>
              </a:rPr>
              <a:t>0</a:t>
            </a:r>
          </a:p>
        </p:txBody>
      </p:sp>
      <p:cxnSp>
        <p:nvCxnSpPr>
          <p:cNvPr id="238" name="直接箭头连接符 237"/>
          <p:cNvCxnSpPr>
            <a:cxnSpLocks noChangeShapeType="1"/>
          </p:cNvCxnSpPr>
          <p:nvPr/>
        </p:nvCxnSpPr>
        <p:spPr bwMode="auto">
          <a:xfrm>
            <a:off x="7467600" y="3790950"/>
            <a:ext cx="215900" cy="1588"/>
          </a:xfrm>
          <a:prstGeom prst="straightConnector1">
            <a:avLst/>
          </a:prstGeom>
          <a:noFill/>
          <a:ln w="19050" algn="ctr">
            <a:solidFill>
              <a:schemeClr val="tx1"/>
            </a:solidFill>
            <a:round/>
            <a:tailEnd type="arrow" w="med" len="med"/>
          </a:ln>
        </p:spPr>
      </p:cxnSp>
      <p:sp>
        <p:nvSpPr>
          <p:cNvPr id="239" name="Text Box 268"/>
          <p:cNvSpPr txBox="1">
            <a:spLocks noChangeArrowheads="1"/>
          </p:cNvSpPr>
          <p:nvPr/>
        </p:nvSpPr>
        <p:spPr bwMode="black">
          <a:xfrm>
            <a:off x="7753350" y="3646488"/>
            <a:ext cx="285750" cy="341312"/>
          </a:xfrm>
          <a:prstGeom prst="rect">
            <a:avLst/>
          </a:prstGeom>
          <a:solidFill>
            <a:srgbClr val="FFCCFF"/>
          </a:solidFill>
          <a:ln w="9525" algn="ctr">
            <a:noFill/>
            <a:miter lim="800000"/>
          </a:ln>
        </p:spPr>
        <p:txBody>
          <a:bodyPr>
            <a:spAutoFit/>
          </a:bodyPr>
          <a:lstStyle/>
          <a:p>
            <a:r>
              <a:rPr lang="en-US" altLang="zh-CN" sz="1800">
                <a:solidFill>
                  <a:srgbClr val="FF0000"/>
                </a:solidFill>
                <a:latin typeface="Arial" panose="020B0604020202020204" pitchFamily="34" charset="0"/>
              </a:rPr>
              <a:t>1</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19"/>
                                        </p:tgtEl>
                                        <p:attrNameLst>
                                          <p:attrName>style.visibility</p:attrName>
                                        </p:attrNameLst>
                                      </p:cBhvr>
                                      <p:to>
                                        <p:strVal val="visible"/>
                                      </p:to>
                                    </p:set>
                                    <p:anim calcmode="lin" valueType="num">
                                      <p:cBhvr>
                                        <p:cTn id="7" dur="500" fill="hold"/>
                                        <p:tgtEl>
                                          <p:spTgt spid="219"/>
                                        </p:tgtEl>
                                        <p:attrNameLst>
                                          <p:attrName>ppt_w</p:attrName>
                                        </p:attrNameLst>
                                      </p:cBhvr>
                                      <p:tavLst>
                                        <p:tav tm="0">
                                          <p:val>
                                            <p:fltVal val="0"/>
                                          </p:val>
                                        </p:tav>
                                        <p:tav tm="100000">
                                          <p:val>
                                            <p:strVal val="#ppt_w"/>
                                          </p:val>
                                        </p:tav>
                                      </p:tavLst>
                                    </p:anim>
                                    <p:anim calcmode="lin" valueType="num">
                                      <p:cBhvr>
                                        <p:cTn id="8" dur="500" fill="hold"/>
                                        <p:tgtEl>
                                          <p:spTgt spid="21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7">
                                            <p:txEl>
                                              <p:pRg st="0" end="0"/>
                                            </p:txEl>
                                          </p:spTgt>
                                        </p:tgtEl>
                                        <p:attrNameLst>
                                          <p:attrName>style.visibility</p:attrName>
                                        </p:attrNameLst>
                                      </p:cBhvr>
                                      <p:to>
                                        <p:strVal val="visible"/>
                                      </p:to>
                                    </p:set>
                                    <p:anim calcmode="lin" valueType="num">
                                      <p:cBhvr additive="base">
                                        <p:cTn id="13" dur="500" fill="hold"/>
                                        <p:tgtEl>
                                          <p:spTgt spid="22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32"/>
                                        </p:tgtEl>
                                        <p:attrNameLst>
                                          <p:attrName>style.visibility</p:attrName>
                                        </p:attrNameLst>
                                      </p:cBhvr>
                                      <p:to>
                                        <p:strVal val="visible"/>
                                      </p:to>
                                    </p:set>
                                    <p:animEffect transition="in" filter="wipe(left)">
                                      <p:cBhvr>
                                        <p:cTn id="19" dur="500"/>
                                        <p:tgtEl>
                                          <p:spTgt spid="232"/>
                                        </p:tgtEl>
                                      </p:cBhvr>
                                    </p:animEffect>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225"/>
                                        </p:tgtEl>
                                        <p:attrNameLst>
                                          <p:attrName>style.visibility</p:attrName>
                                        </p:attrNameLst>
                                      </p:cBhvr>
                                      <p:to>
                                        <p:strVal val="visible"/>
                                      </p:to>
                                    </p:set>
                                    <p:anim calcmode="lin" valueType="num">
                                      <p:cBhvr>
                                        <p:cTn id="24" dur="500" fill="hold"/>
                                        <p:tgtEl>
                                          <p:spTgt spid="225"/>
                                        </p:tgtEl>
                                        <p:attrNameLst>
                                          <p:attrName>ppt_w</p:attrName>
                                        </p:attrNameLst>
                                      </p:cBhvr>
                                      <p:tavLst>
                                        <p:tav tm="0">
                                          <p:val>
                                            <p:fltVal val="0"/>
                                          </p:val>
                                        </p:tav>
                                        <p:tav tm="100000">
                                          <p:val>
                                            <p:strVal val="#ppt_w"/>
                                          </p:val>
                                        </p:tav>
                                      </p:tavLst>
                                    </p:anim>
                                    <p:anim calcmode="lin" valueType="num">
                                      <p:cBhvr>
                                        <p:cTn id="25" dur="500" fill="hold"/>
                                        <p:tgtEl>
                                          <p:spTgt spid="225"/>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226"/>
                                        </p:tgtEl>
                                        <p:attrNameLst>
                                          <p:attrName>style.visibility</p:attrName>
                                        </p:attrNameLst>
                                      </p:cBhvr>
                                      <p:to>
                                        <p:strVal val="visible"/>
                                      </p:to>
                                    </p:set>
                                    <p:anim calcmode="lin" valueType="num">
                                      <p:cBhvr>
                                        <p:cTn id="30" dur="500" fill="hold"/>
                                        <p:tgtEl>
                                          <p:spTgt spid="226"/>
                                        </p:tgtEl>
                                        <p:attrNameLst>
                                          <p:attrName>ppt_w</p:attrName>
                                        </p:attrNameLst>
                                      </p:cBhvr>
                                      <p:tavLst>
                                        <p:tav tm="0">
                                          <p:val>
                                            <p:fltVal val="0"/>
                                          </p:val>
                                        </p:tav>
                                        <p:tav tm="100000">
                                          <p:val>
                                            <p:strVal val="#ppt_w"/>
                                          </p:val>
                                        </p:tav>
                                      </p:tavLst>
                                    </p:anim>
                                    <p:anim calcmode="lin" valueType="num">
                                      <p:cBhvr>
                                        <p:cTn id="31" dur="500" fill="hold"/>
                                        <p:tgtEl>
                                          <p:spTgt spid="226"/>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33">
                                            <p:txEl>
                                              <p:pRg st="0" end="0"/>
                                            </p:txEl>
                                          </p:spTgt>
                                        </p:tgtEl>
                                        <p:attrNameLst>
                                          <p:attrName>style.visibility</p:attrName>
                                        </p:attrNameLst>
                                      </p:cBhvr>
                                      <p:to>
                                        <p:strVal val="visible"/>
                                      </p:to>
                                    </p:set>
                                    <p:anim calcmode="lin" valueType="num">
                                      <p:cBhvr additive="base">
                                        <p:cTn id="36" dur="500" fill="hold"/>
                                        <p:tgtEl>
                                          <p:spTgt spid="233">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box(in)">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234"/>
                                        </p:tgtEl>
                                        <p:attrNameLst>
                                          <p:attrName>style.visibility</p:attrName>
                                        </p:attrNameLst>
                                      </p:cBhvr>
                                      <p:to>
                                        <p:strVal val="visible"/>
                                      </p:to>
                                    </p:set>
                                    <p:anim calcmode="lin" valueType="num">
                                      <p:cBhvr>
                                        <p:cTn id="47" dur="500" fill="hold"/>
                                        <p:tgtEl>
                                          <p:spTgt spid="234"/>
                                        </p:tgtEl>
                                        <p:attrNameLst>
                                          <p:attrName>ppt_w</p:attrName>
                                        </p:attrNameLst>
                                      </p:cBhvr>
                                      <p:tavLst>
                                        <p:tav tm="0">
                                          <p:val>
                                            <p:fltVal val="0"/>
                                          </p:val>
                                        </p:tav>
                                        <p:tav tm="100000">
                                          <p:val>
                                            <p:strVal val="#ppt_w"/>
                                          </p:val>
                                        </p:tav>
                                      </p:tavLst>
                                    </p:anim>
                                    <p:anim calcmode="lin" valueType="num">
                                      <p:cBhvr>
                                        <p:cTn id="48" dur="500" fill="hold"/>
                                        <p:tgtEl>
                                          <p:spTgt spid="234"/>
                                        </p:tgtEl>
                                        <p:attrNameLst>
                                          <p:attrName>ppt_h</p:attrName>
                                        </p:attrNameLst>
                                      </p:cBhvr>
                                      <p:tavLst>
                                        <p:tav tm="0">
                                          <p:val>
                                            <p:fltVal val="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235"/>
                                        </p:tgtEl>
                                        <p:attrNameLst>
                                          <p:attrName>style.visibility</p:attrName>
                                        </p:attrNameLst>
                                      </p:cBhvr>
                                      <p:to>
                                        <p:strVal val="visible"/>
                                      </p:to>
                                    </p:set>
                                    <p:anim calcmode="lin" valueType="num">
                                      <p:cBhvr>
                                        <p:cTn id="53" dur="500" fill="hold"/>
                                        <p:tgtEl>
                                          <p:spTgt spid="235"/>
                                        </p:tgtEl>
                                        <p:attrNameLst>
                                          <p:attrName>ppt_w</p:attrName>
                                        </p:attrNameLst>
                                      </p:cBhvr>
                                      <p:tavLst>
                                        <p:tav tm="0">
                                          <p:val>
                                            <p:fltVal val="0"/>
                                          </p:val>
                                        </p:tav>
                                        <p:tav tm="100000">
                                          <p:val>
                                            <p:strVal val="#ppt_w"/>
                                          </p:val>
                                        </p:tav>
                                      </p:tavLst>
                                    </p:anim>
                                    <p:anim calcmode="lin" valueType="num">
                                      <p:cBhvr>
                                        <p:cTn id="54" dur="500" fill="hold"/>
                                        <p:tgtEl>
                                          <p:spTgt spid="235"/>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grpId="0" nodeType="clickEffect">
                                  <p:stCondLst>
                                    <p:cond delay="0"/>
                                  </p:stCondLst>
                                  <p:childTnLst>
                                    <p:set>
                                      <p:cBhvr>
                                        <p:cTn id="58" dur="1" fill="hold">
                                          <p:stCondLst>
                                            <p:cond delay="0"/>
                                          </p:stCondLst>
                                        </p:cTn>
                                        <p:tgtEl>
                                          <p:spTgt spid="236"/>
                                        </p:tgtEl>
                                        <p:attrNameLst>
                                          <p:attrName>style.visibility</p:attrName>
                                        </p:attrNameLst>
                                      </p:cBhvr>
                                      <p:to>
                                        <p:strVal val="visible"/>
                                      </p:to>
                                    </p:set>
                                    <p:anim calcmode="lin" valueType="num">
                                      <p:cBhvr>
                                        <p:cTn id="59" dur="500" fill="hold"/>
                                        <p:tgtEl>
                                          <p:spTgt spid="236"/>
                                        </p:tgtEl>
                                        <p:attrNameLst>
                                          <p:attrName>ppt_w</p:attrName>
                                        </p:attrNameLst>
                                      </p:cBhvr>
                                      <p:tavLst>
                                        <p:tav tm="0">
                                          <p:val>
                                            <p:fltVal val="0"/>
                                          </p:val>
                                        </p:tav>
                                        <p:tav tm="100000">
                                          <p:val>
                                            <p:strVal val="#ppt_w"/>
                                          </p:val>
                                        </p:tav>
                                      </p:tavLst>
                                    </p:anim>
                                    <p:anim calcmode="lin" valueType="num">
                                      <p:cBhvr>
                                        <p:cTn id="60" dur="500" fill="hold"/>
                                        <p:tgtEl>
                                          <p:spTgt spid="236"/>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33">
                                            <p:txEl>
                                              <p:pRg st="1" end="1"/>
                                            </p:txEl>
                                          </p:spTgt>
                                        </p:tgtEl>
                                        <p:attrNameLst>
                                          <p:attrName>style.visibility</p:attrName>
                                        </p:attrNameLst>
                                      </p:cBhvr>
                                      <p:to>
                                        <p:strVal val="visible"/>
                                      </p:to>
                                    </p:set>
                                    <p:anim calcmode="lin" valueType="num">
                                      <p:cBhvr additive="base">
                                        <p:cTn id="65" dur="500" fill="hold"/>
                                        <p:tgtEl>
                                          <p:spTgt spid="233">
                                            <p:txEl>
                                              <p:pRg st="1" end="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38"/>
                                        </p:tgtEl>
                                        <p:attrNameLst>
                                          <p:attrName>style.visibility</p:attrName>
                                        </p:attrNameLst>
                                      </p:cBhvr>
                                      <p:to>
                                        <p:strVal val="visible"/>
                                      </p:to>
                                    </p:set>
                                    <p:animEffect transition="in" filter="wipe(left)">
                                      <p:cBhvr>
                                        <p:cTn id="71" dur="500"/>
                                        <p:tgtEl>
                                          <p:spTgt spid="238"/>
                                        </p:tgtEl>
                                      </p:cBhvr>
                                    </p:animEffect>
                                  </p:childTnLst>
                                </p:cTn>
                              </p:par>
                            </p:childTnLst>
                          </p:cTn>
                        </p:par>
                        <p:par>
                          <p:cTn id="72" fill="hold">
                            <p:stCondLst>
                              <p:cond delay="500"/>
                            </p:stCondLst>
                            <p:childTnLst>
                              <p:par>
                                <p:cTn id="73" presetID="23" presetClass="entr" presetSubtype="16" fill="hold" grpId="0" nodeType="afterEffect">
                                  <p:stCondLst>
                                    <p:cond delay="0"/>
                                  </p:stCondLst>
                                  <p:childTnLst>
                                    <p:set>
                                      <p:cBhvr>
                                        <p:cTn id="74" dur="1" fill="hold">
                                          <p:stCondLst>
                                            <p:cond delay="0"/>
                                          </p:stCondLst>
                                        </p:cTn>
                                        <p:tgtEl>
                                          <p:spTgt spid="239"/>
                                        </p:tgtEl>
                                        <p:attrNameLst>
                                          <p:attrName>style.visibility</p:attrName>
                                        </p:attrNameLst>
                                      </p:cBhvr>
                                      <p:to>
                                        <p:strVal val="visible"/>
                                      </p:to>
                                    </p:set>
                                    <p:anim calcmode="lin" valueType="num">
                                      <p:cBhvr>
                                        <p:cTn id="75" dur="500" fill="hold"/>
                                        <p:tgtEl>
                                          <p:spTgt spid="239"/>
                                        </p:tgtEl>
                                        <p:attrNameLst>
                                          <p:attrName>ppt_w</p:attrName>
                                        </p:attrNameLst>
                                      </p:cBhvr>
                                      <p:tavLst>
                                        <p:tav tm="0">
                                          <p:val>
                                            <p:fltVal val="0"/>
                                          </p:val>
                                        </p:tav>
                                        <p:tav tm="100000">
                                          <p:val>
                                            <p:strVal val="#ppt_w"/>
                                          </p:val>
                                        </p:tav>
                                      </p:tavLst>
                                    </p:anim>
                                    <p:anim calcmode="lin" valueType="num">
                                      <p:cBhvr>
                                        <p:cTn id="76" dur="500" fill="hold"/>
                                        <p:tgtEl>
                                          <p:spTgt spid="239"/>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6" presetClass="emph" presetSubtype="0" fill="hold" grpId="1" nodeType="clickEffect">
                                  <p:stCondLst>
                                    <p:cond delay="0"/>
                                  </p:stCondLst>
                                  <p:childTnLst>
                                    <p:animScale>
                                      <p:cBhvr>
                                        <p:cTn id="80" dur="2000" fill="hold"/>
                                        <p:tgtEl>
                                          <p:spTgt spid="23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build="p"/>
      <p:bldP spid="219" grpId="0" animBg="1"/>
      <p:bldP spid="225" grpId="0"/>
      <p:bldP spid="226" grpId="0"/>
      <p:bldP spid="233" grpId="0" build="p"/>
      <p:bldP spid="234" grpId="0" animBg="1"/>
      <p:bldP spid="235" grpId="0" animBg="1"/>
      <p:bldP spid="236" grpId="0" animBg="1"/>
      <p:bldP spid="236" grpId="1" animBg="1"/>
      <p:bldP spid="239" grpId="0" animBg="1"/>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9" name="Rectangle 2"/>
          <p:cNvSpPr>
            <a:spLocks noGrp="1" noChangeArrowheads="1"/>
          </p:cNvSpPr>
          <p:nvPr>
            <p:ph type="title"/>
          </p:nvPr>
        </p:nvSpPr>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反馈复位改进电路的时序图</a:t>
            </a:r>
          </a:p>
        </p:txBody>
      </p:sp>
      <p:grpSp>
        <p:nvGrpSpPr>
          <p:cNvPr id="2" name="Group 164"/>
          <p:cNvGrpSpPr/>
          <p:nvPr/>
        </p:nvGrpSpPr>
        <p:grpSpPr bwMode="auto">
          <a:xfrm>
            <a:off x="2744788" y="1041400"/>
            <a:ext cx="6705600" cy="2971800"/>
            <a:chOff x="864" y="624"/>
            <a:chExt cx="4224" cy="1872"/>
          </a:xfrm>
        </p:grpSpPr>
        <p:grpSp>
          <p:nvGrpSpPr>
            <p:cNvPr id="132109" name="Group 61"/>
            <p:cNvGrpSpPr/>
            <p:nvPr/>
          </p:nvGrpSpPr>
          <p:grpSpPr bwMode="auto">
            <a:xfrm>
              <a:off x="1536" y="816"/>
              <a:ext cx="3024" cy="1536"/>
              <a:chOff x="1536" y="2016"/>
              <a:chExt cx="3024" cy="1536"/>
            </a:xfrm>
          </p:grpSpPr>
          <p:sp>
            <p:nvSpPr>
              <p:cNvPr id="132245" name="Line 62"/>
              <p:cNvSpPr>
                <a:spLocks noChangeShapeType="1"/>
              </p:cNvSpPr>
              <p:nvPr/>
            </p:nvSpPr>
            <p:spPr bwMode="auto">
              <a:xfrm>
                <a:off x="1536" y="2016"/>
                <a:ext cx="0" cy="1536"/>
              </a:xfrm>
              <a:prstGeom prst="line">
                <a:avLst/>
              </a:prstGeom>
              <a:noFill/>
              <a:ln w="9525">
                <a:solidFill>
                  <a:schemeClr val="tx1"/>
                </a:solidFill>
                <a:prstDash val="dash"/>
                <a:round/>
              </a:ln>
            </p:spPr>
            <p:txBody>
              <a:bodyPr/>
              <a:lstStyle/>
              <a:p>
                <a:endParaRPr lang="zh-CN" altLang="en-US"/>
              </a:p>
            </p:txBody>
          </p:sp>
          <p:sp>
            <p:nvSpPr>
              <p:cNvPr id="132246" name="Line 63"/>
              <p:cNvSpPr>
                <a:spLocks noChangeShapeType="1"/>
              </p:cNvSpPr>
              <p:nvPr/>
            </p:nvSpPr>
            <p:spPr bwMode="auto">
              <a:xfrm>
                <a:off x="1872" y="2016"/>
                <a:ext cx="0" cy="1536"/>
              </a:xfrm>
              <a:prstGeom prst="line">
                <a:avLst/>
              </a:prstGeom>
              <a:noFill/>
              <a:ln w="9525">
                <a:solidFill>
                  <a:schemeClr val="tx1"/>
                </a:solidFill>
                <a:prstDash val="dash"/>
                <a:round/>
              </a:ln>
            </p:spPr>
            <p:txBody>
              <a:bodyPr/>
              <a:lstStyle/>
              <a:p>
                <a:endParaRPr lang="zh-CN" altLang="en-US"/>
              </a:p>
            </p:txBody>
          </p:sp>
          <p:sp>
            <p:nvSpPr>
              <p:cNvPr id="132247" name="Line 64"/>
              <p:cNvSpPr>
                <a:spLocks noChangeShapeType="1"/>
              </p:cNvSpPr>
              <p:nvPr/>
            </p:nvSpPr>
            <p:spPr bwMode="auto">
              <a:xfrm>
                <a:off x="2208" y="2016"/>
                <a:ext cx="0" cy="1536"/>
              </a:xfrm>
              <a:prstGeom prst="line">
                <a:avLst/>
              </a:prstGeom>
              <a:noFill/>
              <a:ln w="9525">
                <a:solidFill>
                  <a:schemeClr val="tx1"/>
                </a:solidFill>
                <a:prstDash val="dash"/>
                <a:round/>
              </a:ln>
            </p:spPr>
            <p:txBody>
              <a:bodyPr/>
              <a:lstStyle/>
              <a:p>
                <a:endParaRPr lang="zh-CN" altLang="en-US"/>
              </a:p>
            </p:txBody>
          </p:sp>
          <p:sp>
            <p:nvSpPr>
              <p:cNvPr id="132248" name="Line 65"/>
              <p:cNvSpPr>
                <a:spLocks noChangeShapeType="1"/>
              </p:cNvSpPr>
              <p:nvPr/>
            </p:nvSpPr>
            <p:spPr bwMode="auto">
              <a:xfrm>
                <a:off x="2544" y="2016"/>
                <a:ext cx="0" cy="1536"/>
              </a:xfrm>
              <a:prstGeom prst="line">
                <a:avLst/>
              </a:prstGeom>
              <a:noFill/>
              <a:ln w="9525">
                <a:solidFill>
                  <a:schemeClr val="tx1"/>
                </a:solidFill>
                <a:prstDash val="dash"/>
                <a:round/>
              </a:ln>
            </p:spPr>
            <p:txBody>
              <a:bodyPr/>
              <a:lstStyle/>
              <a:p>
                <a:endParaRPr lang="zh-CN" altLang="en-US"/>
              </a:p>
            </p:txBody>
          </p:sp>
          <p:sp>
            <p:nvSpPr>
              <p:cNvPr id="132249" name="Line 66"/>
              <p:cNvSpPr>
                <a:spLocks noChangeShapeType="1"/>
              </p:cNvSpPr>
              <p:nvPr/>
            </p:nvSpPr>
            <p:spPr bwMode="auto">
              <a:xfrm>
                <a:off x="2880" y="2016"/>
                <a:ext cx="0" cy="1536"/>
              </a:xfrm>
              <a:prstGeom prst="line">
                <a:avLst/>
              </a:prstGeom>
              <a:noFill/>
              <a:ln w="9525">
                <a:solidFill>
                  <a:schemeClr val="tx1"/>
                </a:solidFill>
                <a:prstDash val="dash"/>
                <a:round/>
              </a:ln>
            </p:spPr>
            <p:txBody>
              <a:bodyPr/>
              <a:lstStyle/>
              <a:p>
                <a:endParaRPr lang="zh-CN" altLang="en-US"/>
              </a:p>
            </p:txBody>
          </p:sp>
          <p:sp>
            <p:nvSpPr>
              <p:cNvPr id="132250" name="Line 67"/>
              <p:cNvSpPr>
                <a:spLocks noChangeShapeType="1"/>
              </p:cNvSpPr>
              <p:nvPr/>
            </p:nvSpPr>
            <p:spPr bwMode="auto">
              <a:xfrm>
                <a:off x="3216" y="2016"/>
                <a:ext cx="0" cy="1536"/>
              </a:xfrm>
              <a:prstGeom prst="line">
                <a:avLst/>
              </a:prstGeom>
              <a:noFill/>
              <a:ln w="9525">
                <a:solidFill>
                  <a:schemeClr val="tx1"/>
                </a:solidFill>
                <a:prstDash val="dash"/>
                <a:round/>
              </a:ln>
            </p:spPr>
            <p:txBody>
              <a:bodyPr/>
              <a:lstStyle/>
              <a:p>
                <a:endParaRPr lang="zh-CN" altLang="en-US"/>
              </a:p>
            </p:txBody>
          </p:sp>
          <p:sp>
            <p:nvSpPr>
              <p:cNvPr id="132251" name="Line 68"/>
              <p:cNvSpPr>
                <a:spLocks noChangeShapeType="1"/>
              </p:cNvSpPr>
              <p:nvPr/>
            </p:nvSpPr>
            <p:spPr bwMode="auto">
              <a:xfrm>
                <a:off x="3552" y="2016"/>
                <a:ext cx="0" cy="1536"/>
              </a:xfrm>
              <a:prstGeom prst="line">
                <a:avLst/>
              </a:prstGeom>
              <a:noFill/>
              <a:ln w="9525">
                <a:solidFill>
                  <a:schemeClr val="tx1"/>
                </a:solidFill>
                <a:prstDash val="dash"/>
                <a:round/>
              </a:ln>
            </p:spPr>
            <p:txBody>
              <a:bodyPr/>
              <a:lstStyle/>
              <a:p>
                <a:endParaRPr lang="zh-CN" altLang="en-US"/>
              </a:p>
            </p:txBody>
          </p:sp>
          <p:sp>
            <p:nvSpPr>
              <p:cNvPr id="132252" name="Line 69"/>
              <p:cNvSpPr>
                <a:spLocks noChangeShapeType="1"/>
              </p:cNvSpPr>
              <p:nvPr/>
            </p:nvSpPr>
            <p:spPr bwMode="auto">
              <a:xfrm>
                <a:off x="3888" y="2016"/>
                <a:ext cx="0" cy="1536"/>
              </a:xfrm>
              <a:prstGeom prst="line">
                <a:avLst/>
              </a:prstGeom>
              <a:noFill/>
              <a:ln w="9525">
                <a:solidFill>
                  <a:schemeClr val="tx1"/>
                </a:solidFill>
                <a:prstDash val="dash"/>
                <a:round/>
              </a:ln>
            </p:spPr>
            <p:txBody>
              <a:bodyPr/>
              <a:lstStyle/>
              <a:p>
                <a:endParaRPr lang="zh-CN" altLang="en-US"/>
              </a:p>
            </p:txBody>
          </p:sp>
          <p:sp>
            <p:nvSpPr>
              <p:cNvPr id="132253" name="Line 70"/>
              <p:cNvSpPr>
                <a:spLocks noChangeShapeType="1"/>
              </p:cNvSpPr>
              <p:nvPr/>
            </p:nvSpPr>
            <p:spPr bwMode="auto">
              <a:xfrm>
                <a:off x="4224" y="2016"/>
                <a:ext cx="0" cy="1536"/>
              </a:xfrm>
              <a:prstGeom prst="line">
                <a:avLst/>
              </a:prstGeom>
              <a:noFill/>
              <a:ln w="9525">
                <a:solidFill>
                  <a:schemeClr val="tx1"/>
                </a:solidFill>
                <a:prstDash val="dash"/>
                <a:round/>
              </a:ln>
            </p:spPr>
            <p:txBody>
              <a:bodyPr/>
              <a:lstStyle/>
              <a:p>
                <a:endParaRPr lang="zh-CN" altLang="en-US"/>
              </a:p>
            </p:txBody>
          </p:sp>
          <p:sp>
            <p:nvSpPr>
              <p:cNvPr id="132254" name="Line 71"/>
              <p:cNvSpPr>
                <a:spLocks noChangeShapeType="1"/>
              </p:cNvSpPr>
              <p:nvPr/>
            </p:nvSpPr>
            <p:spPr bwMode="auto">
              <a:xfrm>
                <a:off x="4560" y="2016"/>
                <a:ext cx="0" cy="1536"/>
              </a:xfrm>
              <a:prstGeom prst="line">
                <a:avLst/>
              </a:prstGeom>
              <a:noFill/>
              <a:ln w="9525">
                <a:solidFill>
                  <a:schemeClr val="tx1"/>
                </a:solidFill>
                <a:prstDash val="dash"/>
                <a:round/>
              </a:ln>
            </p:spPr>
            <p:txBody>
              <a:bodyPr/>
              <a:lstStyle/>
              <a:p>
                <a:endParaRPr lang="zh-CN" altLang="en-US"/>
              </a:p>
            </p:txBody>
          </p:sp>
        </p:grpSp>
        <p:grpSp>
          <p:nvGrpSpPr>
            <p:cNvPr id="132110" name="Group 158"/>
            <p:cNvGrpSpPr/>
            <p:nvPr/>
          </p:nvGrpSpPr>
          <p:grpSpPr bwMode="auto">
            <a:xfrm>
              <a:off x="1200" y="2064"/>
              <a:ext cx="3888" cy="144"/>
              <a:chOff x="1200" y="2112"/>
              <a:chExt cx="3888" cy="144"/>
            </a:xfrm>
          </p:grpSpPr>
          <p:sp>
            <p:nvSpPr>
              <p:cNvPr id="132240" name="Line 99"/>
              <p:cNvSpPr>
                <a:spLocks noChangeShapeType="1"/>
              </p:cNvSpPr>
              <p:nvPr/>
            </p:nvSpPr>
            <p:spPr bwMode="auto">
              <a:xfrm>
                <a:off x="1200" y="2256"/>
                <a:ext cx="1344" cy="0"/>
              </a:xfrm>
              <a:prstGeom prst="line">
                <a:avLst/>
              </a:prstGeom>
              <a:noFill/>
              <a:ln w="19050">
                <a:solidFill>
                  <a:schemeClr val="tx2"/>
                </a:solidFill>
                <a:round/>
              </a:ln>
            </p:spPr>
            <p:txBody>
              <a:bodyPr/>
              <a:lstStyle/>
              <a:p>
                <a:endParaRPr lang="zh-CN" altLang="en-US"/>
              </a:p>
            </p:txBody>
          </p:sp>
          <p:sp>
            <p:nvSpPr>
              <p:cNvPr id="132241" name="Line 100"/>
              <p:cNvSpPr>
                <a:spLocks noChangeShapeType="1"/>
              </p:cNvSpPr>
              <p:nvPr/>
            </p:nvSpPr>
            <p:spPr bwMode="auto">
              <a:xfrm flipV="1">
                <a:off x="2544" y="2112"/>
                <a:ext cx="0" cy="144"/>
              </a:xfrm>
              <a:prstGeom prst="line">
                <a:avLst/>
              </a:prstGeom>
              <a:noFill/>
              <a:ln w="19050">
                <a:solidFill>
                  <a:schemeClr val="tx2"/>
                </a:solidFill>
                <a:round/>
              </a:ln>
            </p:spPr>
            <p:txBody>
              <a:bodyPr/>
              <a:lstStyle/>
              <a:p>
                <a:endParaRPr lang="zh-CN" altLang="en-US"/>
              </a:p>
            </p:txBody>
          </p:sp>
          <p:sp>
            <p:nvSpPr>
              <p:cNvPr id="132242" name="Line 101"/>
              <p:cNvSpPr>
                <a:spLocks noChangeShapeType="1"/>
              </p:cNvSpPr>
              <p:nvPr/>
            </p:nvSpPr>
            <p:spPr bwMode="auto">
              <a:xfrm>
                <a:off x="2544" y="2112"/>
                <a:ext cx="1344" cy="0"/>
              </a:xfrm>
              <a:prstGeom prst="line">
                <a:avLst/>
              </a:prstGeom>
              <a:noFill/>
              <a:ln w="19050">
                <a:solidFill>
                  <a:schemeClr val="tx2"/>
                </a:solidFill>
                <a:round/>
              </a:ln>
            </p:spPr>
            <p:txBody>
              <a:bodyPr/>
              <a:lstStyle/>
              <a:p>
                <a:endParaRPr lang="zh-CN" altLang="en-US"/>
              </a:p>
            </p:txBody>
          </p:sp>
          <p:sp>
            <p:nvSpPr>
              <p:cNvPr id="132243" name="Line 102"/>
              <p:cNvSpPr>
                <a:spLocks noChangeShapeType="1"/>
              </p:cNvSpPr>
              <p:nvPr/>
            </p:nvSpPr>
            <p:spPr bwMode="auto">
              <a:xfrm>
                <a:off x="3888" y="2112"/>
                <a:ext cx="0" cy="144"/>
              </a:xfrm>
              <a:prstGeom prst="line">
                <a:avLst/>
              </a:prstGeom>
              <a:noFill/>
              <a:ln w="19050">
                <a:solidFill>
                  <a:schemeClr val="tx2"/>
                </a:solidFill>
                <a:round/>
              </a:ln>
            </p:spPr>
            <p:txBody>
              <a:bodyPr/>
              <a:lstStyle/>
              <a:p>
                <a:endParaRPr lang="zh-CN" altLang="en-US"/>
              </a:p>
            </p:txBody>
          </p:sp>
          <p:sp>
            <p:nvSpPr>
              <p:cNvPr id="132244" name="Line 103"/>
              <p:cNvSpPr>
                <a:spLocks noChangeShapeType="1"/>
              </p:cNvSpPr>
              <p:nvPr/>
            </p:nvSpPr>
            <p:spPr bwMode="auto">
              <a:xfrm>
                <a:off x="3888" y="2256"/>
                <a:ext cx="1200" cy="0"/>
              </a:xfrm>
              <a:prstGeom prst="line">
                <a:avLst/>
              </a:prstGeom>
              <a:noFill/>
              <a:ln w="19050">
                <a:solidFill>
                  <a:schemeClr val="tx2"/>
                </a:solidFill>
                <a:round/>
              </a:ln>
            </p:spPr>
            <p:txBody>
              <a:bodyPr/>
              <a:lstStyle/>
              <a:p>
                <a:endParaRPr lang="zh-CN" altLang="en-US"/>
              </a:p>
            </p:txBody>
          </p:sp>
        </p:grpSp>
        <p:grpSp>
          <p:nvGrpSpPr>
            <p:cNvPr id="132111" name="Group 157"/>
            <p:cNvGrpSpPr/>
            <p:nvPr/>
          </p:nvGrpSpPr>
          <p:grpSpPr bwMode="auto">
            <a:xfrm>
              <a:off x="1200" y="2352"/>
              <a:ext cx="3888" cy="144"/>
              <a:chOff x="1200" y="2352"/>
              <a:chExt cx="3888" cy="144"/>
            </a:xfrm>
          </p:grpSpPr>
          <p:sp>
            <p:nvSpPr>
              <p:cNvPr id="132235" name="Line 105"/>
              <p:cNvSpPr>
                <a:spLocks noChangeShapeType="1"/>
              </p:cNvSpPr>
              <p:nvPr/>
            </p:nvSpPr>
            <p:spPr bwMode="auto">
              <a:xfrm>
                <a:off x="1200" y="2496"/>
                <a:ext cx="2688" cy="0"/>
              </a:xfrm>
              <a:prstGeom prst="line">
                <a:avLst/>
              </a:prstGeom>
              <a:noFill/>
              <a:ln w="19050">
                <a:solidFill>
                  <a:schemeClr val="tx2"/>
                </a:solidFill>
                <a:round/>
              </a:ln>
            </p:spPr>
            <p:txBody>
              <a:bodyPr/>
              <a:lstStyle/>
              <a:p>
                <a:endParaRPr lang="zh-CN" altLang="en-US"/>
              </a:p>
            </p:txBody>
          </p:sp>
          <p:sp>
            <p:nvSpPr>
              <p:cNvPr id="132236" name="Line 106"/>
              <p:cNvSpPr>
                <a:spLocks noChangeShapeType="1"/>
              </p:cNvSpPr>
              <p:nvPr/>
            </p:nvSpPr>
            <p:spPr bwMode="auto">
              <a:xfrm flipV="1">
                <a:off x="3888" y="2352"/>
                <a:ext cx="0" cy="144"/>
              </a:xfrm>
              <a:prstGeom prst="line">
                <a:avLst/>
              </a:prstGeom>
              <a:noFill/>
              <a:ln w="19050">
                <a:solidFill>
                  <a:schemeClr val="tx2"/>
                </a:solidFill>
                <a:round/>
              </a:ln>
            </p:spPr>
            <p:txBody>
              <a:bodyPr/>
              <a:lstStyle/>
              <a:p>
                <a:endParaRPr lang="zh-CN" altLang="en-US"/>
              </a:p>
            </p:txBody>
          </p:sp>
          <p:sp>
            <p:nvSpPr>
              <p:cNvPr id="132237" name="Line 107"/>
              <p:cNvSpPr>
                <a:spLocks noChangeShapeType="1"/>
              </p:cNvSpPr>
              <p:nvPr/>
            </p:nvSpPr>
            <p:spPr bwMode="auto">
              <a:xfrm>
                <a:off x="3888" y="2352"/>
                <a:ext cx="672" cy="0"/>
              </a:xfrm>
              <a:prstGeom prst="line">
                <a:avLst/>
              </a:prstGeom>
              <a:noFill/>
              <a:ln w="19050">
                <a:solidFill>
                  <a:schemeClr val="tx2"/>
                </a:solidFill>
                <a:round/>
              </a:ln>
            </p:spPr>
            <p:txBody>
              <a:bodyPr/>
              <a:lstStyle/>
              <a:p>
                <a:endParaRPr lang="zh-CN" altLang="en-US"/>
              </a:p>
            </p:txBody>
          </p:sp>
          <p:sp>
            <p:nvSpPr>
              <p:cNvPr id="132238" name="Line 108"/>
              <p:cNvSpPr>
                <a:spLocks noChangeShapeType="1"/>
              </p:cNvSpPr>
              <p:nvPr/>
            </p:nvSpPr>
            <p:spPr bwMode="auto">
              <a:xfrm>
                <a:off x="4560" y="2352"/>
                <a:ext cx="0" cy="144"/>
              </a:xfrm>
              <a:prstGeom prst="line">
                <a:avLst/>
              </a:prstGeom>
              <a:noFill/>
              <a:ln w="19050">
                <a:solidFill>
                  <a:schemeClr val="tx2"/>
                </a:solidFill>
                <a:round/>
              </a:ln>
            </p:spPr>
            <p:txBody>
              <a:bodyPr/>
              <a:lstStyle/>
              <a:p>
                <a:endParaRPr lang="zh-CN" altLang="en-US"/>
              </a:p>
            </p:txBody>
          </p:sp>
          <p:sp>
            <p:nvSpPr>
              <p:cNvPr id="132239" name="Line 109"/>
              <p:cNvSpPr>
                <a:spLocks noChangeShapeType="1"/>
              </p:cNvSpPr>
              <p:nvPr/>
            </p:nvSpPr>
            <p:spPr bwMode="auto">
              <a:xfrm>
                <a:off x="4560" y="2496"/>
                <a:ext cx="528" cy="0"/>
              </a:xfrm>
              <a:prstGeom prst="line">
                <a:avLst/>
              </a:prstGeom>
              <a:noFill/>
              <a:ln w="19050">
                <a:solidFill>
                  <a:schemeClr val="tx2"/>
                </a:solidFill>
                <a:round/>
              </a:ln>
            </p:spPr>
            <p:txBody>
              <a:bodyPr/>
              <a:lstStyle/>
              <a:p>
                <a:endParaRPr lang="zh-CN" altLang="en-US"/>
              </a:p>
            </p:txBody>
          </p:sp>
        </p:grpSp>
        <p:sp>
          <p:nvSpPr>
            <p:cNvPr id="132112" name="Line 111"/>
            <p:cNvSpPr>
              <a:spLocks noChangeShapeType="1"/>
            </p:cNvSpPr>
            <p:nvPr/>
          </p:nvSpPr>
          <p:spPr bwMode="auto">
            <a:xfrm>
              <a:off x="1200" y="960"/>
              <a:ext cx="3360" cy="0"/>
            </a:xfrm>
            <a:prstGeom prst="line">
              <a:avLst/>
            </a:prstGeom>
            <a:noFill/>
            <a:ln w="19050">
              <a:solidFill>
                <a:schemeClr val="tx2"/>
              </a:solidFill>
              <a:round/>
            </a:ln>
          </p:spPr>
          <p:txBody>
            <a:bodyPr/>
            <a:lstStyle/>
            <a:p>
              <a:endParaRPr lang="zh-CN" altLang="en-US"/>
            </a:p>
          </p:txBody>
        </p:sp>
        <p:sp>
          <p:nvSpPr>
            <p:cNvPr id="132113" name="Line 112"/>
            <p:cNvSpPr>
              <a:spLocks noChangeShapeType="1"/>
            </p:cNvSpPr>
            <p:nvPr/>
          </p:nvSpPr>
          <p:spPr bwMode="auto">
            <a:xfrm>
              <a:off x="4560" y="960"/>
              <a:ext cx="0" cy="144"/>
            </a:xfrm>
            <a:prstGeom prst="line">
              <a:avLst/>
            </a:prstGeom>
            <a:noFill/>
            <a:ln w="28575">
              <a:solidFill>
                <a:srgbClr val="FF0000"/>
              </a:solidFill>
              <a:round/>
            </a:ln>
          </p:spPr>
          <p:txBody>
            <a:bodyPr/>
            <a:lstStyle/>
            <a:p>
              <a:endParaRPr lang="zh-CN" altLang="en-US"/>
            </a:p>
          </p:txBody>
        </p:sp>
        <p:sp>
          <p:nvSpPr>
            <p:cNvPr id="132114" name="Line 113"/>
            <p:cNvSpPr>
              <a:spLocks noChangeShapeType="1"/>
            </p:cNvSpPr>
            <p:nvPr/>
          </p:nvSpPr>
          <p:spPr bwMode="auto">
            <a:xfrm>
              <a:off x="4560" y="960"/>
              <a:ext cx="528" cy="0"/>
            </a:xfrm>
            <a:prstGeom prst="line">
              <a:avLst/>
            </a:prstGeom>
            <a:noFill/>
            <a:ln w="19050">
              <a:solidFill>
                <a:schemeClr val="tx2"/>
              </a:solidFill>
              <a:round/>
            </a:ln>
          </p:spPr>
          <p:txBody>
            <a:bodyPr/>
            <a:lstStyle/>
            <a:p>
              <a:endParaRPr lang="zh-CN" altLang="en-US"/>
            </a:p>
          </p:txBody>
        </p:sp>
        <p:grpSp>
          <p:nvGrpSpPr>
            <p:cNvPr id="132115" name="Group 159"/>
            <p:cNvGrpSpPr/>
            <p:nvPr/>
          </p:nvGrpSpPr>
          <p:grpSpPr bwMode="auto">
            <a:xfrm>
              <a:off x="1200" y="1776"/>
              <a:ext cx="3888" cy="144"/>
              <a:chOff x="1200" y="1872"/>
              <a:chExt cx="3888" cy="144"/>
            </a:xfrm>
          </p:grpSpPr>
          <p:sp>
            <p:nvSpPr>
              <p:cNvPr id="132225" name="Line 116"/>
              <p:cNvSpPr>
                <a:spLocks noChangeShapeType="1"/>
              </p:cNvSpPr>
              <p:nvPr/>
            </p:nvSpPr>
            <p:spPr bwMode="auto">
              <a:xfrm>
                <a:off x="1200" y="2016"/>
                <a:ext cx="672" cy="0"/>
              </a:xfrm>
              <a:prstGeom prst="line">
                <a:avLst/>
              </a:prstGeom>
              <a:noFill/>
              <a:ln w="19050">
                <a:solidFill>
                  <a:schemeClr val="tx2"/>
                </a:solidFill>
                <a:round/>
              </a:ln>
            </p:spPr>
            <p:txBody>
              <a:bodyPr/>
              <a:lstStyle/>
              <a:p>
                <a:endParaRPr lang="zh-CN" altLang="en-US"/>
              </a:p>
            </p:txBody>
          </p:sp>
          <p:sp>
            <p:nvSpPr>
              <p:cNvPr id="132226" name="Line 117"/>
              <p:cNvSpPr>
                <a:spLocks noChangeShapeType="1"/>
              </p:cNvSpPr>
              <p:nvPr/>
            </p:nvSpPr>
            <p:spPr bwMode="auto">
              <a:xfrm flipV="1">
                <a:off x="1872" y="1872"/>
                <a:ext cx="0" cy="144"/>
              </a:xfrm>
              <a:prstGeom prst="line">
                <a:avLst/>
              </a:prstGeom>
              <a:noFill/>
              <a:ln w="19050">
                <a:solidFill>
                  <a:schemeClr val="tx2"/>
                </a:solidFill>
                <a:round/>
              </a:ln>
            </p:spPr>
            <p:txBody>
              <a:bodyPr/>
              <a:lstStyle/>
              <a:p>
                <a:endParaRPr lang="zh-CN" altLang="en-US"/>
              </a:p>
            </p:txBody>
          </p:sp>
          <p:sp>
            <p:nvSpPr>
              <p:cNvPr id="132227" name="Line 118"/>
              <p:cNvSpPr>
                <a:spLocks noChangeShapeType="1"/>
              </p:cNvSpPr>
              <p:nvPr/>
            </p:nvSpPr>
            <p:spPr bwMode="auto">
              <a:xfrm>
                <a:off x="1872" y="1872"/>
                <a:ext cx="672" cy="0"/>
              </a:xfrm>
              <a:prstGeom prst="line">
                <a:avLst/>
              </a:prstGeom>
              <a:noFill/>
              <a:ln w="19050">
                <a:solidFill>
                  <a:schemeClr val="tx2"/>
                </a:solidFill>
                <a:round/>
              </a:ln>
            </p:spPr>
            <p:txBody>
              <a:bodyPr/>
              <a:lstStyle/>
              <a:p>
                <a:endParaRPr lang="zh-CN" altLang="en-US"/>
              </a:p>
            </p:txBody>
          </p:sp>
          <p:sp>
            <p:nvSpPr>
              <p:cNvPr id="132228" name="Line 119"/>
              <p:cNvSpPr>
                <a:spLocks noChangeShapeType="1"/>
              </p:cNvSpPr>
              <p:nvPr/>
            </p:nvSpPr>
            <p:spPr bwMode="auto">
              <a:xfrm>
                <a:off x="2544" y="1872"/>
                <a:ext cx="0" cy="144"/>
              </a:xfrm>
              <a:prstGeom prst="line">
                <a:avLst/>
              </a:prstGeom>
              <a:noFill/>
              <a:ln w="19050">
                <a:solidFill>
                  <a:schemeClr val="tx2"/>
                </a:solidFill>
                <a:round/>
              </a:ln>
            </p:spPr>
            <p:txBody>
              <a:bodyPr/>
              <a:lstStyle/>
              <a:p>
                <a:endParaRPr lang="zh-CN" altLang="en-US"/>
              </a:p>
            </p:txBody>
          </p:sp>
          <p:sp>
            <p:nvSpPr>
              <p:cNvPr id="132229" name="Line 120"/>
              <p:cNvSpPr>
                <a:spLocks noChangeShapeType="1"/>
              </p:cNvSpPr>
              <p:nvPr/>
            </p:nvSpPr>
            <p:spPr bwMode="auto">
              <a:xfrm>
                <a:off x="2544" y="2016"/>
                <a:ext cx="672" cy="0"/>
              </a:xfrm>
              <a:prstGeom prst="line">
                <a:avLst/>
              </a:prstGeom>
              <a:noFill/>
              <a:ln w="19050">
                <a:solidFill>
                  <a:schemeClr val="tx2"/>
                </a:solidFill>
                <a:round/>
              </a:ln>
            </p:spPr>
            <p:txBody>
              <a:bodyPr/>
              <a:lstStyle/>
              <a:p>
                <a:endParaRPr lang="zh-CN" altLang="en-US"/>
              </a:p>
            </p:txBody>
          </p:sp>
          <p:sp>
            <p:nvSpPr>
              <p:cNvPr id="132230" name="Line 121"/>
              <p:cNvSpPr>
                <a:spLocks noChangeShapeType="1"/>
              </p:cNvSpPr>
              <p:nvPr/>
            </p:nvSpPr>
            <p:spPr bwMode="auto">
              <a:xfrm flipV="1">
                <a:off x="3216" y="1872"/>
                <a:ext cx="0" cy="144"/>
              </a:xfrm>
              <a:prstGeom prst="line">
                <a:avLst/>
              </a:prstGeom>
              <a:noFill/>
              <a:ln w="19050">
                <a:solidFill>
                  <a:schemeClr val="tx2"/>
                </a:solidFill>
                <a:round/>
              </a:ln>
            </p:spPr>
            <p:txBody>
              <a:bodyPr/>
              <a:lstStyle/>
              <a:p>
                <a:endParaRPr lang="zh-CN" altLang="en-US"/>
              </a:p>
            </p:txBody>
          </p:sp>
          <p:sp>
            <p:nvSpPr>
              <p:cNvPr id="132231" name="Line 122"/>
              <p:cNvSpPr>
                <a:spLocks noChangeShapeType="1"/>
              </p:cNvSpPr>
              <p:nvPr/>
            </p:nvSpPr>
            <p:spPr bwMode="auto">
              <a:xfrm>
                <a:off x="3216" y="1872"/>
                <a:ext cx="672" cy="0"/>
              </a:xfrm>
              <a:prstGeom prst="line">
                <a:avLst/>
              </a:prstGeom>
              <a:noFill/>
              <a:ln w="19050">
                <a:solidFill>
                  <a:schemeClr val="tx2"/>
                </a:solidFill>
                <a:round/>
              </a:ln>
            </p:spPr>
            <p:txBody>
              <a:bodyPr/>
              <a:lstStyle/>
              <a:p>
                <a:endParaRPr lang="zh-CN" altLang="en-US"/>
              </a:p>
            </p:txBody>
          </p:sp>
          <p:sp>
            <p:nvSpPr>
              <p:cNvPr id="132232" name="Line 123"/>
              <p:cNvSpPr>
                <a:spLocks noChangeShapeType="1"/>
              </p:cNvSpPr>
              <p:nvPr/>
            </p:nvSpPr>
            <p:spPr bwMode="auto">
              <a:xfrm>
                <a:off x="3888" y="1872"/>
                <a:ext cx="0" cy="144"/>
              </a:xfrm>
              <a:prstGeom prst="line">
                <a:avLst/>
              </a:prstGeom>
              <a:noFill/>
              <a:ln w="19050">
                <a:solidFill>
                  <a:schemeClr val="tx2"/>
                </a:solidFill>
                <a:round/>
              </a:ln>
            </p:spPr>
            <p:txBody>
              <a:bodyPr/>
              <a:lstStyle/>
              <a:p>
                <a:endParaRPr lang="zh-CN" altLang="en-US"/>
              </a:p>
            </p:txBody>
          </p:sp>
          <p:sp>
            <p:nvSpPr>
              <p:cNvPr id="132233" name="Line 124"/>
              <p:cNvSpPr>
                <a:spLocks noChangeShapeType="1"/>
              </p:cNvSpPr>
              <p:nvPr/>
            </p:nvSpPr>
            <p:spPr bwMode="auto">
              <a:xfrm>
                <a:off x="3888" y="2016"/>
                <a:ext cx="1200" cy="0"/>
              </a:xfrm>
              <a:prstGeom prst="line">
                <a:avLst/>
              </a:prstGeom>
              <a:noFill/>
              <a:ln w="19050">
                <a:solidFill>
                  <a:schemeClr val="tx2"/>
                </a:solidFill>
                <a:round/>
              </a:ln>
            </p:spPr>
            <p:txBody>
              <a:bodyPr/>
              <a:lstStyle/>
              <a:p>
                <a:endParaRPr lang="zh-CN" altLang="en-US"/>
              </a:p>
            </p:txBody>
          </p:sp>
          <p:sp>
            <p:nvSpPr>
              <p:cNvPr id="132234" name="Line 125"/>
              <p:cNvSpPr>
                <a:spLocks noChangeShapeType="1"/>
              </p:cNvSpPr>
              <p:nvPr/>
            </p:nvSpPr>
            <p:spPr bwMode="auto">
              <a:xfrm flipV="1">
                <a:off x="4560" y="1872"/>
                <a:ext cx="0" cy="144"/>
              </a:xfrm>
              <a:prstGeom prst="line">
                <a:avLst/>
              </a:prstGeom>
              <a:noFill/>
              <a:ln w="28575">
                <a:solidFill>
                  <a:schemeClr val="tx2"/>
                </a:solidFill>
                <a:round/>
              </a:ln>
            </p:spPr>
            <p:txBody>
              <a:bodyPr/>
              <a:lstStyle/>
              <a:p>
                <a:endParaRPr lang="zh-CN" altLang="en-US"/>
              </a:p>
            </p:txBody>
          </p:sp>
        </p:grpSp>
        <p:sp>
          <p:nvSpPr>
            <p:cNvPr id="132116" name="Text Box 127"/>
            <p:cNvSpPr txBox="1">
              <a:spLocks noChangeArrowheads="1"/>
            </p:cNvSpPr>
            <p:nvPr/>
          </p:nvSpPr>
          <p:spPr bwMode="auto">
            <a:xfrm>
              <a:off x="864" y="624"/>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sp>
          <p:nvSpPr>
            <p:cNvPr id="132117" name="Text Box 128"/>
            <p:cNvSpPr txBox="1">
              <a:spLocks noChangeArrowheads="1"/>
            </p:cNvSpPr>
            <p:nvPr/>
          </p:nvSpPr>
          <p:spPr bwMode="auto">
            <a:xfrm>
              <a:off x="864" y="1392"/>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0</a:t>
              </a:r>
              <a:endParaRPr lang="en-US" altLang="zh-CN" sz="1600">
                <a:solidFill>
                  <a:schemeClr val="hlink"/>
                </a:solidFill>
                <a:ea typeface="Gulim" panose="020B0600000101010101" pitchFamily="50" charset="-127"/>
              </a:endParaRPr>
            </a:p>
          </p:txBody>
        </p:sp>
        <p:sp>
          <p:nvSpPr>
            <p:cNvPr id="132118" name="Text Box 129"/>
            <p:cNvSpPr txBox="1">
              <a:spLocks noChangeArrowheads="1"/>
            </p:cNvSpPr>
            <p:nvPr/>
          </p:nvSpPr>
          <p:spPr bwMode="auto">
            <a:xfrm>
              <a:off x="864" y="1680"/>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1</a:t>
              </a:r>
              <a:endParaRPr lang="en-US" altLang="zh-CN" sz="1600">
                <a:solidFill>
                  <a:schemeClr val="hlink"/>
                </a:solidFill>
                <a:ea typeface="Gulim" panose="020B0600000101010101" pitchFamily="50" charset="-127"/>
              </a:endParaRPr>
            </a:p>
          </p:txBody>
        </p:sp>
        <p:sp>
          <p:nvSpPr>
            <p:cNvPr id="132119" name="Text Box 130"/>
            <p:cNvSpPr txBox="1">
              <a:spLocks noChangeArrowheads="1"/>
            </p:cNvSpPr>
            <p:nvPr/>
          </p:nvSpPr>
          <p:spPr bwMode="auto">
            <a:xfrm>
              <a:off x="864" y="1996"/>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2</a:t>
              </a:r>
              <a:endParaRPr lang="en-US" altLang="zh-CN" sz="1600">
                <a:solidFill>
                  <a:schemeClr val="hlink"/>
                </a:solidFill>
                <a:ea typeface="Gulim" panose="020B0600000101010101" pitchFamily="50" charset="-127"/>
              </a:endParaRPr>
            </a:p>
          </p:txBody>
        </p:sp>
        <p:sp>
          <p:nvSpPr>
            <p:cNvPr id="132120" name="Text Box 131"/>
            <p:cNvSpPr txBox="1">
              <a:spLocks noChangeArrowheads="1"/>
            </p:cNvSpPr>
            <p:nvPr/>
          </p:nvSpPr>
          <p:spPr bwMode="auto">
            <a:xfrm>
              <a:off x="864" y="2284"/>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3</a:t>
              </a:r>
              <a:endParaRPr lang="en-US" altLang="zh-CN" sz="1600">
                <a:solidFill>
                  <a:schemeClr val="hlink"/>
                </a:solidFill>
                <a:ea typeface="Gulim" panose="020B0600000101010101" pitchFamily="50" charset="-127"/>
              </a:endParaRPr>
            </a:p>
          </p:txBody>
        </p:sp>
        <p:grpSp>
          <p:nvGrpSpPr>
            <p:cNvPr id="132121" name="Group 160"/>
            <p:cNvGrpSpPr/>
            <p:nvPr/>
          </p:nvGrpSpPr>
          <p:grpSpPr bwMode="auto">
            <a:xfrm>
              <a:off x="864" y="912"/>
              <a:ext cx="384" cy="197"/>
              <a:chOff x="864" y="912"/>
              <a:chExt cx="384" cy="197"/>
            </a:xfrm>
          </p:grpSpPr>
          <p:sp>
            <p:nvSpPr>
              <p:cNvPr id="132223" name="Text Box 132"/>
              <p:cNvSpPr txBox="1">
                <a:spLocks noChangeArrowheads="1"/>
              </p:cNvSpPr>
              <p:nvPr/>
            </p:nvSpPr>
            <p:spPr bwMode="auto">
              <a:xfrm>
                <a:off x="864" y="912"/>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R</a:t>
                </a:r>
                <a:r>
                  <a:rPr lang="en-US" altLang="zh-CN" sz="1600" baseline="-25000">
                    <a:solidFill>
                      <a:schemeClr val="hlink"/>
                    </a:solidFill>
                    <a:ea typeface="Gulim" panose="020B0600000101010101" pitchFamily="50" charset="-127"/>
                  </a:rPr>
                  <a:t>D</a:t>
                </a:r>
                <a:endParaRPr lang="en-US" altLang="zh-CN" sz="1600">
                  <a:solidFill>
                    <a:schemeClr val="hlink"/>
                  </a:solidFill>
                  <a:ea typeface="Gulim" panose="020B0600000101010101" pitchFamily="50" charset="-127"/>
                </a:endParaRPr>
              </a:p>
            </p:txBody>
          </p:sp>
          <p:sp>
            <p:nvSpPr>
              <p:cNvPr id="132224" name="Line 133"/>
              <p:cNvSpPr>
                <a:spLocks noChangeShapeType="1"/>
              </p:cNvSpPr>
              <p:nvPr/>
            </p:nvSpPr>
            <p:spPr bwMode="auto">
              <a:xfrm>
                <a:off x="912" y="942"/>
                <a:ext cx="96" cy="0"/>
              </a:xfrm>
              <a:prstGeom prst="line">
                <a:avLst/>
              </a:prstGeom>
              <a:noFill/>
              <a:ln w="9525">
                <a:solidFill>
                  <a:schemeClr val="tx1"/>
                </a:solidFill>
                <a:round/>
              </a:ln>
            </p:spPr>
            <p:txBody>
              <a:bodyPr/>
              <a:lstStyle/>
              <a:p>
                <a:endParaRPr lang="zh-CN" altLang="en-US"/>
              </a:p>
            </p:txBody>
          </p:sp>
        </p:grpSp>
        <p:grpSp>
          <p:nvGrpSpPr>
            <p:cNvPr id="132122" name="Group 148"/>
            <p:cNvGrpSpPr/>
            <p:nvPr/>
          </p:nvGrpSpPr>
          <p:grpSpPr bwMode="auto">
            <a:xfrm>
              <a:off x="1200" y="672"/>
              <a:ext cx="3888" cy="144"/>
              <a:chOff x="1200" y="672"/>
              <a:chExt cx="3888" cy="144"/>
            </a:xfrm>
          </p:grpSpPr>
          <p:grpSp>
            <p:nvGrpSpPr>
              <p:cNvPr id="3" name="Group 5"/>
              <p:cNvGrpSpPr/>
              <p:nvPr/>
            </p:nvGrpSpPr>
            <p:grpSpPr bwMode="auto">
              <a:xfrm>
                <a:off x="1200" y="672"/>
                <a:ext cx="672" cy="144"/>
                <a:chOff x="624" y="1536"/>
                <a:chExt cx="672" cy="144"/>
              </a:xfrm>
            </p:grpSpPr>
            <p:grpSp>
              <p:nvGrpSpPr>
                <p:cNvPr id="132213" name="Group 6"/>
                <p:cNvGrpSpPr/>
                <p:nvPr/>
              </p:nvGrpSpPr>
              <p:grpSpPr bwMode="auto">
                <a:xfrm>
                  <a:off x="624" y="1536"/>
                  <a:ext cx="336" cy="144"/>
                  <a:chOff x="624" y="1536"/>
                  <a:chExt cx="336" cy="144"/>
                </a:xfrm>
              </p:grpSpPr>
              <p:sp>
                <p:nvSpPr>
                  <p:cNvPr id="132219" name="Line 7"/>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32220" name="Line 8"/>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32221" name="Line 9"/>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32222" name="Line 10"/>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132214" name="Group 11"/>
                <p:cNvGrpSpPr/>
                <p:nvPr/>
              </p:nvGrpSpPr>
              <p:grpSpPr bwMode="auto">
                <a:xfrm>
                  <a:off x="960" y="1536"/>
                  <a:ext cx="336" cy="144"/>
                  <a:chOff x="624" y="1536"/>
                  <a:chExt cx="336" cy="144"/>
                </a:xfrm>
              </p:grpSpPr>
              <p:sp>
                <p:nvSpPr>
                  <p:cNvPr id="132215" name="Line 12"/>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32216" name="Line 13"/>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32217" name="Line 14"/>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32218" name="Line 15"/>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grpSp>
            <p:nvGrpSpPr>
              <p:cNvPr id="132163" name="Group 16"/>
              <p:cNvGrpSpPr/>
              <p:nvPr/>
            </p:nvGrpSpPr>
            <p:grpSpPr bwMode="auto">
              <a:xfrm>
                <a:off x="1872" y="672"/>
                <a:ext cx="672" cy="144"/>
                <a:chOff x="624" y="1536"/>
                <a:chExt cx="672" cy="144"/>
              </a:xfrm>
            </p:grpSpPr>
            <p:grpSp>
              <p:nvGrpSpPr>
                <p:cNvPr id="132203" name="Group 17"/>
                <p:cNvGrpSpPr/>
                <p:nvPr/>
              </p:nvGrpSpPr>
              <p:grpSpPr bwMode="auto">
                <a:xfrm>
                  <a:off x="624" y="1536"/>
                  <a:ext cx="336" cy="144"/>
                  <a:chOff x="624" y="1536"/>
                  <a:chExt cx="336" cy="144"/>
                </a:xfrm>
              </p:grpSpPr>
              <p:sp>
                <p:nvSpPr>
                  <p:cNvPr id="132209" name="Line 18"/>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32210" name="Line 19"/>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32211" name="Line 20"/>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32212" name="Line 21"/>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132204" name="Group 22"/>
                <p:cNvGrpSpPr/>
                <p:nvPr/>
              </p:nvGrpSpPr>
              <p:grpSpPr bwMode="auto">
                <a:xfrm>
                  <a:off x="960" y="1536"/>
                  <a:ext cx="336" cy="144"/>
                  <a:chOff x="624" y="1536"/>
                  <a:chExt cx="336" cy="144"/>
                </a:xfrm>
              </p:grpSpPr>
              <p:sp>
                <p:nvSpPr>
                  <p:cNvPr id="132205" name="Line 23"/>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32206" name="Line 24"/>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32207" name="Line 25"/>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32208" name="Line 26"/>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grpSp>
            <p:nvGrpSpPr>
              <p:cNvPr id="132164" name="Group 27"/>
              <p:cNvGrpSpPr/>
              <p:nvPr/>
            </p:nvGrpSpPr>
            <p:grpSpPr bwMode="auto">
              <a:xfrm>
                <a:off x="2544" y="672"/>
                <a:ext cx="672" cy="144"/>
                <a:chOff x="624" y="1536"/>
                <a:chExt cx="672" cy="144"/>
              </a:xfrm>
            </p:grpSpPr>
            <p:grpSp>
              <p:nvGrpSpPr>
                <p:cNvPr id="132193" name="Group 28"/>
                <p:cNvGrpSpPr/>
                <p:nvPr/>
              </p:nvGrpSpPr>
              <p:grpSpPr bwMode="auto">
                <a:xfrm>
                  <a:off x="624" y="1536"/>
                  <a:ext cx="336" cy="144"/>
                  <a:chOff x="624" y="1536"/>
                  <a:chExt cx="336" cy="144"/>
                </a:xfrm>
              </p:grpSpPr>
              <p:sp>
                <p:nvSpPr>
                  <p:cNvPr id="132199" name="Line 29"/>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32200" name="Line 30"/>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32201" name="Line 31"/>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32202" name="Line 32"/>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132194" name="Group 33"/>
                <p:cNvGrpSpPr/>
                <p:nvPr/>
              </p:nvGrpSpPr>
              <p:grpSpPr bwMode="auto">
                <a:xfrm>
                  <a:off x="960" y="1536"/>
                  <a:ext cx="336" cy="144"/>
                  <a:chOff x="624" y="1536"/>
                  <a:chExt cx="336" cy="144"/>
                </a:xfrm>
              </p:grpSpPr>
              <p:sp>
                <p:nvSpPr>
                  <p:cNvPr id="132195" name="Line 34"/>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32196" name="Line 35"/>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32197" name="Line 36"/>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32198" name="Line 37"/>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grpSp>
            <p:nvGrpSpPr>
              <p:cNvPr id="132165" name="Group 38"/>
              <p:cNvGrpSpPr/>
              <p:nvPr/>
            </p:nvGrpSpPr>
            <p:grpSpPr bwMode="auto">
              <a:xfrm>
                <a:off x="3216" y="672"/>
                <a:ext cx="672" cy="144"/>
                <a:chOff x="624" y="1536"/>
                <a:chExt cx="672" cy="144"/>
              </a:xfrm>
            </p:grpSpPr>
            <p:grpSp>
              <p:nvGrpSpPr>
                <p:cNvPr id="132183" name="Group 39"/>
                <p:cNvGrpSpPr/>
                <p:nvPr/>
              </p:nvGrpSpPr>
              <p:grpSpPr bwMode="auto">
                <a:xfrm>
                  <a:off x="624" y="1536"/>
                  <a:ext cx="336" cy="144"/>
                  <a:chOff x="624" y="1536"/>
                  <a:chExt cx="336" cy="144"/>
                </a:xfrm>
              </p:grpSpPr>
              <p:sp>
                <p:nvSpPr>
                  <p:cNvPr id="132189" name="Line 40"/>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32190" name="Line 41"/>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32191" name="Line 42"/>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32192" name="Line 43"/>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132184" name="Group 44"/>
                <p:cNvGrpSpPr/>
                <p:nvPr/>
              </p:nvGrpSpPr>
              <p:grpSpPr bwMode="auto">
                <a:xfrm>
                  <a:off x="960" y="1536"/>
                  <a:ext cx="336" cy="144"/>
                  <a:chOff x="624" y="1536"/>
                  <a:chExt cx="336" cy="144"/>
                </a:xfrm>
              </p:grpSpPr>
              <p:sp>
                <p:nvSpPr>
                  <p:cNvPr id="132185" name="Line 45"/>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32186" name="Line 46"/>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32187" name="Line 47"/>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32188" name="Line 48"/>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grpSp>
            <p:nvGrpSpPr>
              <p:cNvPr id="132166" name="Group 49"/>
              <p:cNvGrpSpPr/>
              <p:nvPr/>
            </p:nvGrpSpPr>
            <p:grpSpPr bwMode="auto">
              <a:xfrm>
                <a:off x="3888" y="672"/>
                <a:ext cx="672" cy="144"/>
                <a:chOff x="624" y="1536"/>
                <a:chExt cx="672" cy="144"/>
              </a:xfrm>
            </p:grpSpPr>
            <p:grpSp>
              <p:nvGrpSpPr>
                <p:cNvPr id="132173" name="Group 50"/>
                <p:cNvGrpSpPr/>
                <p:nvPr/>
              </p:nvGrpSpPr>
              <p:grpSpPr bwMode="auto">
                <a:xfrm>
                  <a:off x="624" y="1536"/>
                  <a:ext cx="336" cy="144"/>
                  <a:chOff x="624" y="1536"/>
                  <a:chExt cx="336" cy="144"/>
                </a:xfrm>
              </p:grpSpPr>
              <p:sp>
                <p:nvSpPr>
                  <p:cNvPr id="132179" name="Line 51"/>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32180" name="Line 52"/>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32181" name="Line 53"/>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32182" name="Line 54"/>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132174" name="Group 55"/>
                <p:cNvGrpSpPr/>
                <p:nvPr/>
              </p:nvGrpSpPr>
              <p:grpSpPr bwMode="auto">
                <a:xfrm>
                  <a:off x="960" y="1536"/>
                  <a:ext cx="336" cy="144"/>
                  <a:chOff x="624" y="1536"/>
                  <a:chExt cx="336" cy="144"/>
                </a:xfrm>
              </p:grpSpPr>
              <p:sp>
                <p:nvSpPr>
                  <p:cNvPr id="132175" name="Line 56"/>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32176" name="Line 57"/>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32177" name="Line 58"/>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32178" name="Line 59"/>
                  <p:cNvSpPr>
                    <a:spLocks noChangeShapeType="1"/>
                  </p:cNvSpPr>
                  <p:nvPr/>
                </p:nvSpPr>
                <p:spPr bwMode="auto">
                  <a:xfrm>
                    <a:off x="960" y="1536"/>
                    <a:ext cx="0" cy="144"/>
                  </a:xfrm>
                  <a:prstGeom prst="line">
                    <a:avLst/>
                  </a:prstGeom>
                  <a:noFill/>
                  <a:ln w="19050">
                    <a:solidFill>
                      <a:srgbClr val="FF0000"/>
                    </a:solidFill>
                    <a:round/>
                  </a:ln>
                </p:spPr>
                <p:txBody>
                  <a:bodyPr/>
                  <a:lstStyle/>
                  <a:p>
                    <a:endParaRPr lang="zh-CN" altLang="en-US"/>
                  </a:p>
                </p:txBody>
              </p:sp>
            </p:grpSp>
          </p:grpSp>
          <p:grpSp>
            <p:nvGrpSpPr>
              <p:cNvPr id="132167" name="Group 138"/>
              <p:cNvGrpSpPr/>
              <p:nvPr/>
            </p:nvGrpSpPr>
            <p:grpSpPr bwMode="auto">
              <a:xfrm>
                <a:off x="4560" y="672"/>
                <a:ext cx="336" cy="144"/>
                <a:chOff x="624" y="1536"/>
                <a:chExt cx="336" cy="144"/>
              </a:xfrm>
            </p:grpSpPr>
            <p:sp>
              <p:nvSpPr>
                <p:cNvPr id="132169" name="Line 139"/>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32170" name="Line 140"/>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32171" name="Line 141"/>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32172" name="Line 142"/>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sp>
            <p:nvSpPr>
              <p:cNvPr id="132168" name="Line 144"/>
              <p:cNvSpPr>
                <a:spLocks noChangeShapeType="1"/>
              </p:cNvSpPr>
              <p:nvPr/>
            </p:nvSpPr>
            <p:spPr bwMode="auto">
              <a:xfrm>
                <a:off x="4896" y="816"/>
                <a:ext cx="192" cy="0"/>
              </a:xfrm>
              <a:prstGeom prst="line">
                <a:avLst/>
              </a:prstGeom>
              <a:noFill/>
              <a:ln w="19050">
                <a:solidFill>
                  <a:schemeClr val="tx2"/>
                </a:solidFill>
                <a:round/>
              </a:ln>
            </p:spPr>
            <p:txBody>
              <a:bodyPr/>
              <a:lstStyle/>
              <a:p>
                <a:endParaRPr lang="zh-CN" altLang="en-US"/>
              </a:p>
            </p:txBody>
          </p:sp>
        </p:grpSp>
        <p:sp>
          <p:nvSpPr>
            <p:cNvPr id="132123" name="Line 149"/>
            <p:cNvSpPr>
              <a:spLocks noChangeShapeType="1"/>
            </p:cNvSpPr>
            <p:nvPr/>
          </p:nvSpPr>
          <p:spPr bwMode="auto">
            <a:xfrm>
              <a:off x="4752" y="816"/>
              <a:ext cx="0" cy="528"/>
            </a:xfrm>
            <a:prstGeom prst="line">
              <a:avLst/>
            </a:prstGeom>
            <a:noFill/>
            <a:ln w="9525">
              <a:solidFill>
                <a:schemeClr val="tx1"/>
              </a:solidFill>
              <a:prstDash val="dash"/>
              <a:round/>
            </a:ln>
          </p:spPr>
          <p:txBody>
            <a:bodyPr/>
            <a:lstStyle/>
            <a:p>
              <a:endParaRPr lang="zh-CN" altLang="en-US"/>
            </a:p>
          </p:txBody>
        </p:sp>
        <p:grpSp>
          <p:nvGrpSpPr>
            <p:cNvPr id="132124" name="Group 152"/>
            <p:cNvGrpSpPr/>
            <p:nvPr/>
          </p:nvGrpSpPr>
          <p:grpSpPr bwMode="auto">
            <a:xfrm>
              <a:off x="1200" y="1200"/>
              <a:ext cx="3888" cy="144"/>
              <a:chOff x="1200" y="1200"/>
              <a:chExt cx="3888" cy="144"/>
            </a:xfrm>
          </p:grpSpPr>
          <p:sp>
            <p:nvSpPr>
              <p:cNvPr id="132157" name="Line 134"/>
              <p:cNvSpPr>
                <a:spLocks noChangeShapeType="1"/>
              </p:cNvSpPr>
              <p:nvPr/>
            </p:nvSpPr>
            <p:spPr bwMode="auto">
              <a:xfrm>
                <a:off x="1200" y="1200"/>
                <a:ext cx="3360" cy="0"/>
              </a:xfrm>
              <a:prstGeom prst="line">
                <a:avLst/>
              </a:prstGeom>
              <a:noFill/>
              <a:ln w="19050">
                <a:solidFill>
                  <a:schemeClr val="tx2"/>
                </a:solidFill>
                <a:round/>
              </a:ln>
            </p:spPr>
            <p:txBody>
              <a:bodyPr/>
              <a:lstStyle/>
              <a:p>
                <a:endParaRPr lang="zh-CN" altLang="en-US"/>
              </a:p>
            </p:txBody>
          </p:sp>
          <p:sp>
            <p:nvSpPr>
              <p:cNvPr id="132158" name="Line 135"/>
              <p:cNvSpPr>
                <a:spLocks noChangeShapeType="1"/>
              </p:cNvSpPr>
              <p:nvPr/>
            </p:nvSpPr>
            <p:spPr bwMode="auto">
              <a:xfrm>
                <a:off x="4560" y="1200"/>
                <a:ext cx="0" cy="144"/>
              </a:xfrm>
              <a:prstGeom prst="line">
                <a:avLst/>
              </a:prstGeom>
              <a:noFill/>
              <a:ln w="19050">
                <a:solidFill>
                  <a:schemeClr val="tx2"/>
                </a:solidFill>
                <a:round/>
              </a:ln>
            </p:spPr>
            <p:txBody>
              <a:bodyPr/>
              <a:lstStyle/>
              <a:p>
                <a:endParaRPr lang="zh-CN" altLang="en-US"/>
              </a:p>
            </p:txBody>
          </p:sp>
          <p:sp>
            <p:nvSpPr>
              <p:cNvPr id="132159" name="Line 136"/>
              <p:cNvSpPr>
                <a:spLocks noChangeShapeType="1"/>
              </p:cNvSpPr>
              <p:nvPr/>
            </p:nvSpPr>
            <p:spPr bwMode="auto">
              <a:xfrm>
                <a:off x="4560" y="1344"/>
                <a:ext cx="192" cy="0"/>
              </a:xfrm>
              <a:prstGeom prst="line">
                <a:avLst/>
              </a:prstGeom>
              <a:noFill/>
              <a:ln w="28575">
                <a:solidFill>
                  <a:srgbClr val="FF0000"/>
                </a:solidFill>
                <a:round/>
              </a:ln>
            </p:spPr>
            <p:txBody>
              <a:bodyPr/>
              <a:lstStyle/>
              <a:p>
                <a:endParaRPr lang="zh-CN" altLang="en-US"/>
              </a:p>
            </p:txBody>
          </p:sp>
          <p:sp>
            <p:nvSpPr>
              <p:cNvPr id="132160" name="Line 150"/>
              <p:cNvSpPr>
                <a:spLocks noChangeShapeType="1"/>
              </p:cNvSpPr>
              <p:nvPr/>
            </p:nvSpPr>
            <p:spPr bwMode="auto">
              <a:xfrm flipV="1">
                <a:off x="4752" y="1200"/>
                <a:ext cx="0" cy="144"/>
              </a:xfrm>
              <a:prstGeom prst="line">
                <a:avLst/>
              </a:prstGeom>
              <a:noFill/>
              <a:ln w="19050">
                <a:solidFill>
                  <a:schemeClr val="tx2"/>
                </a:solidFill>
                <a:round/>
              </a:ln>
            </p:spPr>
            <p:txBody>
              <a:bodyPr/>
              <a:lstStyle/>
              <a:p>
                <a:endParaRPr lang="zh-CN" altLang="en-US"/>
              </a:p>
            </p:txBody>
          </p:sp>
          <p:sp>
            <p:nvSpPr>
              <p:cNvPr id="132161" name="Line 151"/>
              <p:cNvSpPr>
                <a:spLocks noChangeShapeType="1"/>
              </p:cNvSpPr>
              <p:nvPr/>
            </p:nvSpPr>
            <p:spPr bwMode="auto">
              <a:xfrm>
                <a:off x="4752" y="1200"/>
                <a:ext cx="336" cy="0"/>
              </a:xfrm>
              <a:prstGeom prst="line">
                <a:avLst/>
              </a:prstGeom>
              <a:noFill/>
              <a:ln w="19050">
                <a:solidFill>
                  <a:schemeClr val="tx2"/>
                </a:solidFill>
                <a:round/>
              </a:ln>
            </p:spPr>
            <p:txBody>
              <a:bodyPr/>
              <a:lstStyle/>
              <a:p>
                <a:endParaRPr lang="zh-CN" altLang="en-US"/>
              </a:p>
            </p:txBody>
          </p:sp>
        </p:grpSp>
        <p:sp>
          <p:nvSpPr>
            <p:cNvPr id="132125" name="Line 153"/>
            <p:cNvSpPr>
              <a:spLocks noChangeShapeType="1"/>
            </p:cNvSpPr>
            <p:nvPr/>
          </p:nvSpPr>
          <p:spPr bwMode="auto">
            <a:xfrm>
              <a:off x="4896" y="816"/>
              <a:ext cx="0" cy="1536"/>
            </a:xfrm>
            <a:prstGeom prst="line">
              <a:avLst/>
            </a:prstGeom>
            <a:noFill/>
            <a:ln w="9525">
              <a:solidFill>
                <a:schemeClr val="tx1"/>
              </a:solidFill>
              <a:prstDash val="dash"/>
              <a:round/>
            </a:ln>
          </p:spPr>
          <p:txBody>
            <a:bodyPr/>
            <a:lstStyle/>
            <a:p>
              <a:endParaRPr lang="zh-CN" altLang="en-US"/>
            </a:p>
          </p:txBody>
        </p:sp>
        <p:grpSp>
          <p:nvGrpSpPr>
            <p:cNvPr id="132126" name="Group 156"/>
            <p:cNvGrpSpPr/>
            <p:nvPr/>
          </p:nvGrpSpPr>
          <p:grpSpPr bwMode="auto">
            <a:xfrm>
              <a:off x="1200" y="1488"/>
              <a:ext cx="3888" cy="144"/>
              <a:chOff x="1200" y="1584"/>
              <a:chExt cx="3888" cy="144"/>
            </a:xfrm>
          </p:grpSpPr>
          <p:sp>
            <p:nvSpPr>
              <p:cNvPr id="132130" name="Line 73"/>
              <p:cNvSpPr>
                <a:spLocks noChangeShapeType="1"/>
              </p:cNvSpPr>
              <p:nvPr/>
            </p:nvSpPr>
            <p:spPr bwMode="auto">
              <a:xfrm>
                <a:off x="1200" y="1728"/>
                <a:ext cx="336" cy="0"/>
              </a:xfrm>
              <a:prstGeom prst="line">
                <a:avLst/>
              </a:prstGeom>
              <a:noFill/>
              <a:ln w="19050">
                <a:solidFill>
                  <a:schemeClr val="tx2"/>
                </a:solidFill>
                <a:round/>
              </a:ln>
            </p:spPr>
            <p:txBody>
              <a:bodyPr/>
              <a:lstStyle/>
              <a:p>
                <a:endParaRPr lang="zh-CN" altLang="en-US"/>
              </a:p>
            </p:txBody>
          </p:sp>
          <p:grpSp>
            <p:nvGrpSpPr>
              <p:cNvPr id="132131" name="Group 74"/>
              <p:cNvGrpSpPr/>
              <p:nvPr/>
            </p:nvGrpSpPr>
            <p:grpSpPr bwMode="auto">
              <a:xfrm>
                <a:off x="1536" y="1584"/>
                <a:ext cx="672" cy="144"/>
                <a:chOff x="1296" y="1680"/>
                <a:chExt cx="672" cy="144"/>
              </a:xfrm>
            </p:grpSpPr>
            <p:sp>
              <p:nvSpPr>
                <p:cNvPr id="132153" name="Line 75"/>
                <p:cNvSpPr>
                  <a:spLocks noChangeShapeType="1"/>
                </p:cNvSpPr>
                <p:nvPr/>
              </p:nvSpPr>
              <p:spPr bwMode="auto">
                <a:xfrm flipV="1">
                  <a:off x="1296" y="1680"/>
                  <a:ext cx="0" cy="144"/>
                </a:xfrm>
                <a:prstGeom prst="line">
                  <a:avLst/>
                </a:prstGeom>
                <a:noFill/>
                <a:ln w="19050">
                  <a:solidFill>
                    <a:schemeClr val="tx2"/>
                  </a:solidFill>
                  <a:round/>
                </a:ln>
              </p:spPr>
              <p:txBody>
                <a:bodyPr/>
                <a:lstStyle/>
                <a:p>
                  <a:endParaRPr lang="zh-CN" altLang="en-US"/>
                </a:p>
              </p:txBody>
            </p:sp>
            <p:sp>
              <p:nvSpPr>
                <p:cNvPr id="132154" name="Line 76"/>
                <p:cNvSpPr>
                  <a:spLocks noChangeShapeType="1"/>
                </p:cNvSpPr>
                <p:nvPr/>
              </p:nvSpPr>
              <p:spPr bwMode="auto">
                <a:xfrm>
                  <a:off x="1296" y="1680"/>
                  <a:ext cx="336" cy="0"/>
                </a:xfrm>
                <a:prstGeom prst="line">
                  <a:avLst/>
                </a:prstGeom>
                <a:noFill/>
                <a:ln w="19050">
                  <a:solidFill>
                    <a:schemeClr val="tx2"/>
                  </a:solidFill>
                  <a:round/>
                </a:ln>
              </p:spPr>
              <p:txBody>
                <a:bodyPr/>
                <a:lstStyle/>
                <a:p>
                  <a:endParaRPr lang="zh-CN" altLang="en-US"/>
                </a:p>
              </p:txBody>
            </p:sp>
            <p:sp>
              <p:nvSpPr>
                <p:cNvPr id="132155" name="Line 77"/>
                <p:cNvSpPr>
                  <a:spLocks noChangeShapeType="1"/>
                </p:cNvSpPr>
                <p:nvPr/>
              </p:nvSpPr>
              <p:spPr bwMode="auto">
                <a:xfrm>
                  <a:off x="1632" y="1680"/>
                  <a:ext cx="0" cy="144"/>
                </a:xfrm>
                <a:prstGeom prst="line">
                  <a:avLst/>
                </a:prstGeom>
                <a:noFill/>
                <a:ln w="19050">
                  <a:solidFill>
                    <a:schemeClr val="tx2"/>
                  </a:solidFill>
                  <a:round/>
                </a:ln>
              </p:spPr>
              <p:txBody>
                <a:bodyPr/>
                <a:lstStyle/>
                <a:p>
                  <a:endParaRPr lang="zh-CN" altLang="en-US"/>
                </a:p>
              </p:txBody>
            </p:sp>
            <p:sp>
              <p:nvSpPr>
                <p:cNvPr id="132156" name="Line 78"/>
                <p:cNvSpPr>
                  <a:spLocks noChangeShapeType="1"/>
                </p:cNvSpPr>
                <p:nvPr/>
              </p:nvSpPr>
              <p:spPr bwMode="auto">
                <a:xfrm>
                  <a:off x="1632" y="1824"/>
                  <a:ext cx="336" cy="0"/>
                </a:xfrm>
                <a:prstGeom prst="line">
                  <a:avLst/>
                </a:prstGeom>
                <a:noFill/>
                <a:ln w="19050">
                  <a:solidFill>
                    <a:schemeClr val="tx2"/>
                  </a:solidFill>
                  <a:round/>
                </a:ln>
              </p:spPr>
              <p:txBody>
                <a:bodyPr/>
                <a:lstStyle/>
                <a:p>
                  <a:endParaRPr lang="zh-CN" altLang="en-US"/>
                </a:p>
              </p:txBody>
            </p:sp>
          </p:grpSp>
          <p:grpSp>
            <p:nvGrpSpPr>
              <p:cNvPr id="132132" name="Group 79"/>
              <p:cNvGrpSpPr/>
              <p:nvPr/>
            </p:nvGrpSpPr>
            <p:grpSpPr bwMode="auto">
              <a:xfrm>
                <a:off x="2208" y="1584"/>
                <a:ext cx="672" cy="144"/>
                <a:chOff x="1296" y="1680"/>
                <a:chExt cx="672" cy="144"/>
              </a:xfrm>
            </p:grpSpPr>
            <p:sp>
              <p:nvSpPr>
                <p:cNvPr id="132149" name="Line 80"/>
                <p:cNvSpPr>
                  <a:spLocks noChangeShapeType="1"/>
                </p:cNvSpPr>
                <p:nvPr/>
              </p:nvSpPr>
              <p:spPr bwMode="auto">
                <a:xfrm flipV="1">
                  <a:off x="1296" y="1680"/>
                  <a:ext cx="0" cy="144"/>
                </a:xfrm>
                <a:prstGeom prst="line">
                  <a:avLst/>
                </a:prstGeom>
                <a:noFill/>
                <a:ln w="19050">
                  <a:solidFill>
                    <a:schemeClr val="tx2"/>
                  </a:solidFill>
                  <a:round/>
                </a:ln>
              </p:spPr>
              <p:txBody>
                <a:bodyPr/>
                <a:lstStyle/>
                <a:p>
                  <a:endParaRPr lang="zh-CN" altLang="en-US"/>
                </a:p>
              </p:txBody>
            </p:sp>
            <p:sp>
              <p:nvSpPr>
                <p:cNvPr id="132150" name="Line 81"/>
                <p:cNvSpPr>
                  <a:spLocks noChangeShapeType="1"/>
                </p:cNvSpPr>
                <p:nvPr/>
              </p:nvSpPr>
              <p:spPr bwMode="auto">
                <a:xfrm>
                  <a:off x="1296" y="1680"/>
                  <a:ext cx="336" cy="0"/>
                </a:xfrm>
                <a:prstGeom prst="line">
                  <a:avLst/>
                </a:prstGeom>
                <a:noFill/>
                <a:ln w="19050">
                  <a:solidFill>
                    <a:schemeClr val="tx2"/>
                  </a:solidFill>
                  <a:round/>
                </a:ln>
              </p:spPr>
              <p:txBody>
                <a:bodyPr/>
                <a:lstStyle/>
                <a:p>
                  <a:endParaRPr lang="zh-CN" altLang="en-US"/>
                </a:p>
              </p:txBody>
            </p:sp>
            <p:sp>
              <p:nvSpPr>
                <p:cNvPr id="132151" name="Line 82"/>
                <p:cNvSpPr>
                  <a:spLocks noChangeShapeType="1"/>
                </p:cNvSpPr>
                <p:nvPr/>
              </p:nvSpPr>
              <p:spPr bwMode="auto">
                <a:xfrm>
                  <a:off x="1632" y="1680"/>
                  <a:ext cx="0" cy="144"/>
                </a:xfrm>
                <a:prstGeom prst="line">
                  <a:avLst/>
                </a:prstGeom>
                <a:noFill/>
                <a:ln w="19050">
                  <a:solidFill>
                    <a:schemeClr val="tx2"/>
                  </a:solidFill>
                  <a:round/>
                </a:ln>
              </p:spPr>
              <p:txBody>
                <a:bodyPr/>
                <a:lstStyle/>
                <a:p>
                  <a:endParaRPr lang="zh-CN" altLang="en-US"/>
                </a:p>
              </p:txBody>
            </p:sp>
            <p:sp>
              <p:nvSpPr>
                <p:cNvPr id="132152" name="Line 83"/>
                <p:cNvSpPr>
                  <a:spLocks noChangeShapeType="1"/>
                </p:cNvSpPr>
                <p:nvPr/>
              </p:nvSpPr>
              <p:spPr bwMode="auto">
                <a:xfrm>
                  <a:off x="1632" y="1824"/>
                  <a:ext cx="336" cy="0"/>
                </a:xfrm>
                <a:prstGeom prst="line">
                  <a:avLst/>
                </a:prstGeom>
                <a:noFill/>
                <a:ln w="19050">
                  <a:solidFill>
                    <a:schemeClr val="tx2"/>
                  </a:solidFill>
                  <a:round/>
                </a:ln>
              </p:spPr>
              <p:txBody>
                <a:bodyPr/>
                <a:lstStyle/>
                <a:p>
                  <a:endParaRPr lang="zh-CN" altLang="en-US"/>
                </a:p>
              </p:txBody>
            </p:sp>
          </p:grpSp>
          <p:grpSp>
            <p:nvGrpSpPr>
              <p:cNvPr id="132133" name="Group 84"/>
              <p:cNvGrpSpPr/>
              <p:nvPr/>
            </p:nvGrpSpPr>
            <p:grpSpPr bwMode="auto">
              <a:xfrm>
                <a:off x="2880" y="1584"/>
                <a:ext cx="672" cy="144"/>
                <a:chOff x="1296" y="1680"/>
                <a:chExt cx="672" cy="144"/>
              </a:xfrm>
            </p:grpSpPr>
            <p:sp>
              <p:nvSpPr>
                <p:cNvPr id="132145" name="Line 85"/>
                <p:cNvSpPr>
                  <a:spLocks noChangeShapeType="1"/>
                </p:cNvSpPr>
                <p:nvPr/>
              </p:nvSpPr>
              <p:spPr bwMode="auto">
                <a:xfrm flipV="1">
                  <a:off x="1296" y="1680"/>
                  <a:ext cx="0" cy="144"/>
                </a:xfrm>
                <a:prstGeom prst="line">
                  <a:avLst/>
                </a:prstGeom>
                <a:noFill/>
                <a:ln w="19050">
                  <a:solidFill>
                    <a:schemeClr val="tx2"/>
                  </a:solidFill>
                  <a:round/>
                </a:ln>
              </p:spPr>
              <p:txBody>
                <a:bodyPr/>
                <a:lstStyle/>
                <a:p>
                  <a:endParaRPr lang="zh-CN" altLang="en-US"/>
                </a:p>
              </p:txBody>
            </p:sp>
            <p:sp>
              <p:nvSpPr>
                <p:cNvPr id="132146" name="Line 86"/>
                <p:cNvSpPr>
                  <a:spLocks noChangeShapeType="1"/>
                </p:cNvSpPr>
                <p:nvPr/>
              </p:nvSpPr>
              <p:spPr bwMode="auto">
                <a:xfrm>
                  <a:off x="1296" y="1680"/>
                  <a:ext cx="336" cy="0"/>
                </a:xfrm>
                <a:prstGeom prst="line">
                  <a:avLst/>
                </a:prstGeom>
                <a:noFill/>
                <a:ln w="19050">
                  <a:solidFill>
                    <a:schemeClr val="tx2"/>
                  </a:solidFill>
                  <a:round/>
                </a:ln>
              </p:spPr>
              <p:txBody>
                <a:bodyPr/>
                <a:lstStyle/>
                <a:p>
                  <a:endParaRPr lang="zh-CN" altLang="en-US"/>
                </a:p>
              </p:txBody>
            </p:sp>
            <p:sp>
              <p:nvSpPr>
                <p:cNvPr id="132147" name="Line 87"/>
                <p:cNvSpPr>
                  <a:spLocks noChangeShapeType="1"/>
                </p:cNvSpPr>
                <p:nvPr/>
              </p:nvSpPr>
              <p:spPr bwMode="auto">
                <a:xfrm>
                  <a:off x="1632" y="1680"/>
                  <a:ext cx="0" cy="144"/>
                </a:xfrm>
                <a:prstGeom prst="line">
                  <a:avLst/>
                </a:prstGeom>
                <a:noFill/>
                <a:ln w="19050">
                  <a:solidFill>
                    <a:schemeClr val="tx2"/>
                  </a:solidFill>
                  <a:round/>
                </a:ln>
              </p:spPr>
              <p:txBody>
                <a:bodyPr/>
                <a:lstStyle/>
                <a:p>
                  <a:endParaRPr lang="zh-CN" altLang="en-US"/>
                </a:p>
              </p:txBody>
            </p:sp>
            <p:sp>
              <p:nvSpPr>
                <p:cNvPr id="132148" name="Line 88"/>
                <p:cNvSpPr>
                  <a:spLocks noChangeShapeType="1"/>
                </p:cNvSpPr>
                <p:nvPr/>
              </p:nvSpPr>
              <p:spPr bwMode="auto">
                <a:xfrm>
                  <a:off x="1632" y="1824"/>
                  <a:ext cx="336" cy="0"/>
                </a:xfrm>
                <a:prstGeom prst="line">
                  <a:avLst/>
                </a:prstGeom>
                <a:noFill/>
                <a:ln w="19050">
                  <a:solidFill>
                    <a:schemeClr val="tx2"/>
                  </a:solidFill>
                  <a:round/>
                </a:ln>
              </p:spPr>
              <p:txBody>
                <a:bodyPr/>
                <a:lstStyle/>
                <a:p>
                  <a:endParaRPr lang="zh-CN" altLang="en-US"/>
                </a:p>
              </p:txBody>
            </p:sp>
          </p:grpSp>
          <p:grpSp>
            <p:nvGrpSpPr>
              <p:cNvPr id="132134" name="Group 89"/>
              <p:cNvGrpSpPr/>
              <p:nvPr/>
            </p:nvGrpSpPr>
            <p:grpSpPr bwMode="auto">
              <a:xfrm>
                <a:off x="3552" y="1584"/>
                <a:ext cx="672" cy="144"/>
                <a:chOff x="1296" y="1680"/>
                <a:chExt cx="672" cy="144"/>
              </a:xfrm>
            </p:grpSpPr>
            <p:sp>
              <p:nvSpPr>
                <p:cNvPr id="132141" name="Line 90"/>
                <p:cNvSpPr>
                  <a:spLocks noChangeShapeType="1"/>
                </p:cNvSpPr>
                <p:nvPr/>
              </p:nvSpPr>
              <p:spPr bwMode="auto">
                <a:xfrm flipV="1">
                  <a:off x="1296" y="1680"/>
                  <a:ext cx="0" cy="144"/>
                </a:xfrm>
                <a:prstGeom prst="line">
                  <a:avLst/>
                </a:prstGeom>
                <a:noFill/>
                <a:ln w="19050">
                  <a:solidFill>
                    <a:schemeClr val="tx2"/>
                  </a:solidFill>
                  <a:round/>
                </a:ln>
              </p:spPr>
              <p:txBody>
                <a:bodyPr/>
                <a:lstStyle/>
                <a:p>
                  <a:endParaRPr lang="zh-CN" altLang="en-US"/>
                </a:p>
              </p:txBody>
            </p:sp>
            <p:sp>
              <p:nvSpPr>
                <p:cNvPr id="132142" name="Line 91"/>
                <p:cNvSpPr>
                  <a:spLocks noChangeShapeType="1"/>
                </p:cNvSpPr>
                <p:nvPr/>
              </p:nvSpPr>
              <p:spPr bwMode="auto">
                <a:xfrm>
                  <a:off x="1296" y="1680"/>
                  <a:ext cx="336" cy="0"/>
                </a:xfrm>
                <a:prstGeom prst="line">
                  <a:avLst/>
                </a:prstGeom>
                <a:noFill/>
                <a:ln w="19050">
                  <a:solidFill>
                    <a:schemeClr val="tx2"/>
                  </a:solidFill>
                  <a:round/>
                </a:ln>
              </p:spPr>
              <p:txBody>
                <a:bodyPr/>
                <a:lstStyle/>
                <a:p>
                  <a:endParaRPr lang="zh-CN" altLang="en-US"/>
                </a:p>
              </p:txBody>
            </p:sp>
            <p:sp>
              <p:nvSpPr>
                <p:cNvPr id="132143" name="Line 92"/>
                <p:cNvSpPr>
                  <a:spLocks noChangeShapeType="1"/>
                </p:cNvSpPr>
                <p:nvPr/>
              </p:nvSpPr>
              <p:spPr bwMode="auto">
                <a:xfrm>
                  <a:off x="1632" y="1680"/>
                  <a:ext cx="0" cy="144"/>
                </a:xfrm>
                <a:prstGeom prst="line">
                  <a:avLst/>
                </a:prstGeom>
                <a:noFill/>
                <a:ln w="19050">
                  <a:solidFill>
                    <a:schemeClr val="tx2"/>
                  </a:solidFill>
                  <a:round/>
                </a:ln>
              </p:spPr>
              <p:txBody>
                <a:bodyPr/>
                <a:lstStyle/>
                <a:p>
                  <a:endParaRPr lang="zh-CN" altLang="en-US"/>
                </a:p>
              </p:txBody>
            </p:sp>
            <p:sp>
              <p:nvSpPr>
                <p:cNvPr id="132144" name="Line 93"/>
                <p:cNvSpPr>
                  <a:spLocks noChangeShapeType="1"/>
                </p:cNvSpPr>
                <p:nvPr/>
              </p:nvSpPr>
              <p:spPr bwMode="auto">
                <a:xfrm>
                  <a:off x="1632" y="1824"/>
                  <a:ext cx="336" cy="0"/>
                </a:xfrm>
                <a:prstGeom prst="line">
                  <a:avLst/>
                </a:prstGeom>
                <a:noFill/>
                <a:ln w="19050">
                  <a:solidFill>
                    <a:schemeClr val="tx2"/>
                  </a:solidFill>
                  <a:round/>
                </a:ln>
              </p:spPr>
              <p:txBody>
                <a:bodyPr/>
                <a:lstStyle/>
                <a:p>
                  <a:endParaRPr lang="zh-CN" altLang="en-US"/>
                </a:p>
              </p:txBody>
            </p:sp>
          </p:grpSp>
          <p:sp>
            <p:nvSpPr>
              <p:cNvPr id="132135" name="Line 94"/>
              <p:cNvSpPr>
                <a:spLocks noChangeShapeType="1"/>
              </p:cNvSpPr>
              <p:nvPr/>
            </p:nvSpPr>
            <p:spPr bwMode="auto">
              <a:xfrm flipV="1">
                <a:off x="4224" y="1584"/>
                <a:ext cx="0" cy="144"/>
              </a:xfrm>
              <a:prstGeom prst="line">
                <a:avLst/>
              </a:prstGeom>
              <a:noFill/>
              <a:ln w="19050">
                <a:solidFill>
                  <a:schemeClr val="tx2"/>
                </a:solidFill>
                <a:round/>
              </a:ln>
            </p:spPr>
            <p:txBody>
              <a:bodyPr/>
              <a:lstStyle/>
              <a:p>
                <a:endParaRPr lang="zh-CN" altLang="en-US"/>
              </a:p>
            </p:txBody>
          </p:sp>
          <p:sp>
            <p:nvSpPr>
              <p:cNvPr id="132136" name="Line 95"/>
              <p:cNvSpPr>
                <a:spLocks noChangeShapeType="1"/>
              </p:cNvSpPr>
              <p:nvPr/>
            </p:nvSpPr>
            <p:spPr bwMode="auto">
              <a:xfrm>
                <a:off x="4224" y="1584"/>
                <a:ext cx="336" cy="0"/>
              </a:xfrm>
              <a:prstGeom prst="line">
                <a:avLst/>
              </a:prstGeom>
              <a:noFill/>
              <a:ln w="19050">
                <a:solidFill>
                  <a:schemeClr val="tx2"/>
                </a:solidFill>
                <a:round/>
              </a:ln>
            </p:spPr>
            <p:txBody>
              <a:bodyPr/>
              <a:lstStyle/>
              <a:p>
                <a:endParaRPr lang="zh-CN" altLang="en-US"/>
              </a:p>
            </p:txBody>
          </p:sp>
          <p:sp>
            <p:nvSpPr>
              <p:cNvPr id="132137" name="Line 96"/>
              <p:cNvSpPr>
                <a:spLocks noChangeShapeType="1"/>
              </p:cNvSpPr>
              <p:nvPr/>
            </p:nvSpPr>
            <p:spPr bwMode="auto">
              <a:xfrm>
                <a:off x="4560" y="1584"/>
                <a:ext cx="0" cy="144"/>
              </a:xfrm>
              <a:prstGeom prst="line">
                <a:avLst/>
              </a:prstGeom>
              <a:noFill/>
              <a:ln w="19050">
                <a:solidFill>
                  <a:schemeClr val="tx2"/>
                </a:solidFill>
                <a:round/>
              </a:ln>
            </p:spPr>
            <p:txBody>
              <a:bodyPr/>
              <a:lstStyle/>
              <a:p>
                <a:endParaRPr lang="zh-CN" altLang="en-US"/>
              </a:p>
            </p:txBody>
          </p:sp>
          <p:sp>
            <p:nvSpPr>
              <p:cNvPr id="132138" name="Line 97"/>
              <p:cNvSpPr>
                <a:spLocks noChangeShapeType="1"/>
              </p:cNvSpPr>
              <p:nvPr/>
            </p:nvSpPr>
            <p:spPr bwMode="auto">
              <a:xfrm>
                <a:off x="4560" y="1728"/>
                <a:ext cx="336" cy="0"/>
              </a:xfrm>
              <a:prstGeom prst="line">
                <a:avLst/>
              </a:prstGeom>
              <a:noFill/>
              <a:ln w="19050">
                <a:solidFill>
                  <a:schemeClr val="tx2"/>
                </a:solidFill>
                <a:round/>
              </a:ln>
            </p:spPr>
            <p:txBody>
              <a:bodyPr/>
              <a:lstStyle/>
              <a:p>
                <a:endParaRPr lang="zh-CN" altLang="en-US"/>
              </a:p>
            </p:txBody>
          </p:sp>
          <p:sp>
            <p:nvSpPr>
              <p:cNvPr id="132139" name="Line 154"/>
              <p:cNvSpPr>
                <a:spLocks noChangeShapeType="1"/>
              </p:cNvSpPr>
              <p:nvPr/>
            </p:nvSpPr>
            <p:spPr bwMode="auto">
              <a:xfrm flipV="1">
                <a:off x="4896" y="1584"/>
                <a:ext cx="0" cy="144"/>
              </a:xfrm>
              <a:prstGeom prst="line">
                <a:avLst/>
              </a:prstGeom>
              <a:noFill/>
              <a:ln w="19050">
                <a:solidFill>
                  <a:schemeClr val="tx2"/>
                </a:solidFill>
                <a:round/>
              </a:ln>
            </p:spPr>
            <p:txBody>
              <a:bodyPr/>
              <a:lstStyle/>
              <a:p>
                <a:endParaRPr lang="zh-CN" altLang="en-US"/>
              </a:p>
            </p:txBody>
          </p:sp>
          <p:sp>
            <p:nvSpPr>
              <p:cNvPr id="132140" name="Line 155"/>
              <p:cNvSpPr>
                <a:spLocks noChangeShapeType="1"/>
              </p:cNvSpPr>
              <p:nvPr/>
            </p:nvSpPr>
            <p:spPr bwMode="auto">
              <a:xfrm>
                <a:off x="4896" y="1584"/>
                <a:ext cx="192" cy="0"/>
              </a:xfrm>
              <a:prstGeom prst="line">
                <a:avLst/>
              </a:prstGeom>
              <a:noFill/>
              <a:ln w="19050">
                <a:solidFill>
                  <a:schemeClr val="tx2"/>
                </a:solidFill>
                <a:round/>
              </a:ln>
            </p:spPr>
            <p:txBody>
              <a:bodyPr/>
              <a:lstStyle/>
              <a:p>
                <a:endParaRPr lang="zh-CN" altLang="en-US"/>
              </a:p>
            </p:txBody>
          </p:sp>
        </p:grpSp>
        <p:grpSp>
          <p:nvGrpSpPr>
            <p:cNvPr id="132127" name="Group 161"/>
            <p:cNvGrpSpPr/>
            <p:nvPr/>
          </p:nvGrpSpPr>
          <p:grpSpPr bwMode="auto">
            <a:xfrm>
              <a:off x="864" y="1152"/>
              <a:ext cx="384" cy="198"/>
              <a:chOff x="864" y="912"/>
              <a:chExt cx="384" cy="198"/>
            </a:xfrm>
          </p:grpSpPr>
          <p:sp>
            <p:nvSpPr>
              <p:cNvPr id="132128" name="Text Box 162"/>
              <p:cNvSpPr txBox="1">
                <a:spLocks noChangeArrowheads="1"/>
              </p:cNvSpPr>
              <p:nvPr/>
            </p:nvSpPr>
            <p:spPr bwMode="auto">
              <a:xfrm>
                <a:off x="864" y="912"/>
                <a:ext cx="384" cy="198"/>
              </a:xfrm>
              <a:prstGeom prst="rect">
                <a:avLst/>
              </a:prstGeom>
              <a:noFill/>
              <a:ln w="9525">
                <a:noFill/>
                <a:miter lim="800000"/>
              </a:ln>
            </p:spPr>
            <p:txBody>
              <a:bodyPr>
                <a:spAutoFit/>
              </a:bodyPr>
              <a:lstStyle/>
              <a:p>
                <a:pPr algn="just" eaLnBrk="0" hangingPunct="0"/>
                <a:r>
                  <a:rPr lang="en-US" altLang="zh-CN" sz="1600">
                    <a:solidFill>
                      <a:srgbClr val="FF0000"/>
                    </a:solidFill>
                    <a:ea typeface="Gulim" panose="020B0600000101010101" pitchFamily="50" charset="-127"/>
                  </a:rPr>
                  <a:t>R’</a:t>
                </a:r>
                <a:r>
                  <a:rPr lang="en-US" altLang="zh-CN" sz="1600" baseline="-25000">
                    <a:solidFill>
                      <a:srgbClr val="FF0000"/>
                    </a:solidFill>
                    <a:ea typeface="Gulim" panose="020B0600000101010101" pitchFamily="50" charset="-127"/>
                  </a:rPr>
                  <a:t>D</a:t>
                </a:r>
                <a:endParaRPr lang="en-US" altLang="zh-CN" sz="1600">
                  <a:solidFill>
                    <a:srgbClr val="FF0000"/>
                  </a:solidFill>
                  <a:ea typeface="Gulim" panose="020B0600000101010101" pitchFamily="50" charset="-127"/>
                </a:endParaRPr>
              </a:p>
            </p:txBody>
          </p:sp>
          <p:sp>
            <p:nvSpPr>
              <p:cNvPr id="132129" name="Line 163"/>
              <p:cNvSpPr>
                <a:spLocks noChangeShapeType="1"/>
              </p:cNvSpPr>
              <p:nvPr/>
            </p:nvSpPr>
            <p:spPr bwMode="auto">
              <a:xfrm>
                <a:off x="912" y="942"/>
                <a:ext cx="96" cy="0"/>
              </a:xfrm>
              <a:prstGeom prst="line">
                <a:avLst/>
              </a:prstGeom>
              <a:noFill/>
              <a:ln w="9525">
                <a:solidFill>
                  <a:srgbClr val="FF0000"/>
                </a:solidFill>
                <a:round/>
              </a:ln>
            </p:spPr>
            <p:txBody>
              <a:bodyPr/>
              <a:lstStyle/>
              <a:p>
                <a:endParaRPr lang="zh-CN" altLang="en-US"/>
              </a:p>
            </p:txBody>
          </p:sp>
        </p:grpSp>
      </p:grpSp>
      <p:sp>
        <p:nvSpPr>
          <p:cNvPr id="154" name="Text Box 268"/>
          <p:cNvSpPr txBox="1">
            <a:spLocks noChangeArrowheads="1"/>
          </p:cNvSpPr>
          <p:nvPr/>
        </p:nvSpPr>
        <p:spPr bwMode="black">
          <a:xfrm>
            <a:off x="3429000" y="4130676"/>
            <a:ext cx="5473700" cy="366713"/>
          </a:xfrm>
          <a:prstGeom prst="rect">
            <a:avLst/>
          </a:prstGeom>
          <a:noFill/>
          <a:ln w="9525" algn="ctr">
            <a:noFill/>
            <a:miter lim="800000"/>
          </a:ln>
        </p:spPr>
        <p:txBody>
          <a:bodyPr>
            <a:spAutoFit/>
          </a:bodyPr>
          <a:lstStyle/>
          <a:p>
            <a:pPr algn="l"/>
            <a:r>
              <a:rPr lang="en-US" altLang="zh-CN">
                <a:solidFill>
                  <a:srgbClr val="FF0000"/>
                </a:solidFill>
              </a:rPr>
              <a:t>0</a:t>
            </a:r>
            <a:r>
              <a:rPr lang="zh-CN" altLang="en-US">
                <a:solidFill>
                  <a:srgbClr val="FF0000"/>
                </a:solidFill>
              </a:rPr>
              <a:t>       </a:t>
            </a:r>
            <a:r>
              <a:rPr lang="en-US" altLang="zh-CN">
                <a:solidFill>
                  <a:srgbClr val="FF0000"/>
                </a:solidFill>
              </a:rPr>
              <a:t>1</a:t>
            </a:r>
            <a:r>
              <a:rPr lang="zh-CN" altLang="en-US">
                <a:solidFill>
                  <a:srgbClr val="FF0000"/>
                </a:solidFill>
              </a:rPr>
              <a:t>       </a:t>
            </a:r>
            <a:r>
              <a:rPr lang="en-US" altLang="zh-CN">
                <a:solidFill>
                  <a:srgbClr val="FF0000"/>
                </a:solidFill>
              </a:rPr>
              <a:t>2</a:t>
            </a:r>
            <a:r>
              <a:rPr lang="zh-CN" altLang="en-US">
                <a:solidFill>
                  <a:srgbClr val="FF0000"/>
                </a:solidFill>
              </a:rPr>
              <a:t>     </a:t>
            </a:r>
            <a:r>
              <a:rPr lang="en-US" altLang="zh-CN">
                <a:solidFill>
                  <a:srgbClr val="FF0000"/>
                </a:solidFill>
              </a:rPr>
              <a:t>3</a:t>
            </a:r>
            <a:r>
              <a:rPr lang="zh-CN" altLang="en-US">
                <a:solidFill>
                  <a:srgbClr val="FF0000"/>
                </a:solidFill>
              </a:rPr>
              <a:t>      </a:t>
            </a:r>
            <a:r>
              <a:rPr lang="en-US" altLang="zh-CN">
                <a:solidFill>
                  <a:srgbClr val="FF0000"/>
                </a:solidFill>
              </a:rPr>
              <a:t>4</a:t>
            </a:r>
            <a:r>
              <a:rPr lang="zh-CN" altLang="en-US">
                <a:solidFill>
                  <a:srgbClr val="FF0000"/>
                </a:solidFill>
              </a:rPr>
              <a:t>       </a:t>
            </a:r>
            <a:r>
              <a:rPr lang="en-US" altLang="zh-CN">
                <a:solidFill>
                  <a:srgbClr val="FF0000"/>
                </a:solidFill>
              </a:rPr>
              <a:t>5</a:t>
            </a:r>
            <a:r>
              <a:rPr lang="zh-CN" altLang="en-US">
                <a:solidFill>
                  <a:srgbClr val="FF0000"/>
                </a:solidFill>
              </a:rPr>
              <a:t>      </a:t>
            </a:r>
            <a:r>
              <a:rPr lang="en-US" altLang="zh-CN">
                <a:solidFill>
                  <a:srgbClr val="FF0000"/>
                </a:solidFill>
              </a:rPr>
              <a:t>6</a:t>
            </a:r>
            <a:r>
              <a:rPr lang="zh-CN" altLang="en-US">
                <a:solidFill>
                  <a:srgbClr val="FF0000"/>
                </a:solidFill>
              </a:rPr>
              <a:t>       </a:t>
            </a:r>
            <a:r>
              <a:rPr lang="en-US" altLang="zh-CN">
                <a:solidFill>
                  <a:srgbClr val="FF0000"/>
                </a:solidFill>
              </a:rPr>
              <a:t>7</a:t>
            </a:r>
            <a:r>
              <a:rPr lang="zh-CN" altLang="en-US">
                <a:solidFill>
                  <a:srgbClr val="FF0000"/>
                </a:solidFill>
              </a:rPr>
              <a:t>      </a:t>
            </a:r>
            <a:r>
              <a:rPr lang="en-US" altLang="zh-CN">
                <a:solidFill>
                  <a:srgbClr val="FF0000"/>
                </a:solidFill>
              </a:rPr>
              <a:t>8</a:t>
            </a:r>
            <a:r>
              <a:rPr lang="zh-CN" altLang="en-US">
                <a:solidFill>
                  <a:srgbClr val="FF0000"/>
                </a:solidFill>
              </a:rPr>
              <a:t>       </a:t>
            </a:r>
            <a:r>
              <a:rPr lang="en-US" altLang="zh-CN">
                <a:solidFill>
                  <a:srgbClr val="FF0000"/>
                </a:solidFill>
              </a:rPr>
              <a:t>9</a:t>
            </a:r>
            <a:r>
              <a:rPr lang="zh-CN" altLang="en-US">
                <a:solidFill>
                  <a:srgbClr val="FF0000"/>
                </a:solidFill>
              </a:rPr>
              <a:t>    </a:t>
            </a:r>
            <a:endParaRPr lang="en-US" altLang="zh-CN">
              <a:solidFill>
                <a:srgbClr val="FF0000"/>
              </a:solidFill>
            </a:endParaRPr>
          </a:p>
        </p:txBody>
      </p:sp>
      <p:sp>
        <p:nvSpPr>
          <p:cNvPr id="155" name="矩形 154"/>
          <p:cNvSpPr>
            <a:spLocks noChangeArrowheads="1"/>
          </p:cNvSpPr>
          <p:nvPr/>
        </p:nvSpPr>
        <p:spPr bwMode="auto">
          <a:xfrm>
            <a:off x="1889729" y="4078288"/>
            <a:ext cx="1319592" cy="369332"/>
          </a:xfrm>
          <a:prstGeom prst="rect">
            <a:avLst/>
          </a:prstGeom>
          <a:noFill/>
          <a:ln w="9525">
            <a:noFill/>
            <a:miter lim="800000"/>
          </a:ln>
        </p:spPr>
        <p:txBody>
          <a:bodyPr wrap="none">
            <a:spAutoFit/>
          </a:bodyPr>
          <a:lstStyle/>
          <a:p>
            <a:r>
              <a:rPr lang="en-US" altLang="zh-CN">
                <a:solidFill>
                  <a:srgbClr val="FF0000"/>
                </a:solidFill>
              </a:rPr>
              <a:t>Q</a:t>
            </a:r>
            <a:r>
              <a:rPr lang="en-US" altLang="zh-CN" baseline="-25000">
                <a:solidFill>
                  <a:srgbClr val="FF0000"/>
                </a:solidFill>
              </a:rPr>
              <a:t>3</a:t>
            </a:r>
            <a:r>
              <a:rPr lang="en-US" altLang="zh-CN">
                <a:solidFill>
                  <a:srgbClr val="FF0000"/>
                </a:solidFill>
              </a:rPr>
              <a:t>Q</a:t>
            </a:r>
            <a:r>
              <a:rPr lang="en-US" altLang="zh-CN" baseline="-25000">
                <a:solidFill>
                  <a:srgbClr val="FF0000"/>
                </a:solidFill>
              </a:rPr>
              <a:t>2</a:t>
            </a:r>
            <a:r>
              <a:rPr lang="en-US" altLang="zh-CN">
                <a:solidFill>
                  <a:srgbClr val="FF0000"/>
                </a:solidFill>
              </a:rPr>
              <a:t>Q</a:t>
            </a:r>
            <a:r>
              <a:rPr lang="en-US" altLang="zh-CN" baseline="-25000">
                <a:solidFill>
                  <a:srgbClr val="FF0000"/>
                </a:solidFill>
              </a:rPr>
              <a:t>1</a:t>
            </a:r>
            <a:r>
              <a:rPr lang="en-US" altLang="zh-CN">
                <a:solidFill>
                  <a:srgbClr val="FF0000"/>
                </a:solidFill>
              </a:rPr>
              <a:t>Q</a:t>
            </a:r>
            <a:r>
              <a:rPr lang="en-US" altLang="zh-CN" baseline="-25000">
                <a:solidFill>
                  <a:srgbClr val="FF0000"/>
                </a:solidFill>
              </a:rPr>
              <a:t>0</a:t>
            </a:r>
          </a:p>
        </p:txBody>
      </p:sp>
      <p:grpSp>
        <p:nvGrpSpPr>
          <p:cNvPr id="132162" name="组合 352"/>
          <p:cNvGrpSpPr/>
          <p:nvPr/>
        </p:nvGrpSpPr>
        <p:grpSpPr bwMode="auto">
          <a:xfrm>
            <a:off x="8540750" y="2354264"/>
            <a:ext cx="566738" cy="1754187"/>
            <a:chOff x="1165387" y="3556329"/>
            <a:chExt cx="566303" cy="1753969"/>
          </a:xfrm>
        </p:grpSpPr>
        <p:sp>
          <p:nvSpPr>
            <p:cNvPr id="132105" name="Text Box 15"/>
            <p:cNvSpPr txBox="1">
              <a:spLocks noChangeArrowheads="1"/>
            </p:cNvSpPr>
            <p:nvPr/>
          </p:nvSpPr>
          <p:spPr bwMode="black">
            <a:xfrm>
              <a:off x="1187178" y="3556329"/>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0</a:t>
              </a:r>
            </a:p>
          </p:txBody>
        </p:sp>
        <p:sp>
          <p:nvSpPr>
            <p:cNvPr id="132106" name="Text Box 16"/>
            <p:cNvSpPr txBox="1">
              <a:spLocks noChangeArrowheads="1"/>
            </p:cNvSpPr>
            <p:nvPr/>
          </p:nvSpPr>
          <p:spPr bwMode="black">
            <a:xfrm>
              <a:off x="1181811" y="4016704"/>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0</a:t>
              </a:r>
            </a:p>
          </p:txBody>
        </p:sp>
        <p:sp>
          <p:nvSpPr>
            <p:cNvPr id="132107" name="Text Box 17"/>
            <p:cNvSpPr txBox="1">
              <a:spLocks noChangeArrowheads="1"/>
            </p:cNvSpPr>
            <p:nvPr/>
          </p:nvSpPr>
          <p:spPr bwMode="black">
            <a:xfrm>
              <a:off x="1169166" y="4481732"/>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0</a:t>
              </a:r>
            </a:p>
          </p:txBody>
        </p:sp>
        <p:sp>
          <p:nvSpPr>
            <p:cNvPr id="132108" name="Text Box 18"/>
            <p:cNvSpPr txBox="1">
              <a:spLocks noChangeArrowheads="1"/>
            </p:cNvSpPr>
            <p:nvPr/>
          </p:nvSpPr>
          <p:spPr bwMode="black">
            <a:xfrm>
              <a:off x="1165387" y="4943585"/>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dirty="0">
                  <a:solidFill>
                    <a:srgbClr val="FF0066"/>
                  </a:solidFill>
                  <a:latin typeface="Arial" panose="020B0604020202020204" pitchFamily="34" charset="0"/>
                </a:rPr>
                <a:t>0</a:t>
              </a:r>
            </a:p>
          </p:txBody>
        </p:sp>
      </p:grpSp>
      <p:sp>
        <p:nvSpPr>
          <p:cNvPr id="40096" name="Rectangle 160"/>
          <p:cNvSpPr>
            <a:spLocks noChangeArrowheads="1"/>
          </p:cNvSpPr>
          <p:nvPr/>
        </p:nvSpPr>
        <p:spPr bwMode="black">
          <a:xfrm>
            <a:off x="1611313" y="4760330"/>
            <a:ext cx="8439150" cy="1754326"/>
          </a:xfrm>
          <a:prstGeom prst="rect">
            <a:avLst/>
          </a:prstGeom>
          <a:noFill/>
          <a:ln w="9525" algn="ctr">
            <a:noFill/>
            <a:miter lim="800000"/>
          </a:ln>
          <a:effectLst>
            <a:prstShdw prst="shdw13" dist="53882" dir="13500000">
              <a:schemeClr val="bg1">
                <a:gamma/>
                <a:shade val="60000"/>
                <a:invGamma/>
                <a:alpha val="50000"/>
              </a:schemeClr>
            </a:prstShdw>
          </a:effectLst>
        </p:spPr>
        <p:txBody>
          <a:bodyPr>
            <a:spAutoFit/>
          </a:bodyPr>
          <a:lstStyle/>
          <a:p>
            <a:pPr marL="361950" indent="-361950" algn="l">
              <a:lnSpc>
                <a:spcPct val="100000"/>
              </a:lnSpc>
              <a:spcBef>
                <a:spcPct val="0"/>
              </a:spcBef>
              <a:buClr>
                <a:srgbClr val="006666"/>
              </a:buClr>
              <a:buSzPct val="85000"/>
              <a:buFont typeface="Wingdings" panose="05000000000000000000" pitchFamily="2" charset="2"/>
              <a:buChar char="u"/>
              <a:defRPr/>
            </a:pPr>
            <a:r>
              <a:rPr lang="zh-CN" altLang="en-US" sz="1800" dirty="0">
                <a:latin typeface="Arial" panose="020B0604020202020204" pitchFamily="34" charset="0"/>
                <a:ea typeface="楷体_GB2312" panose="02010609030101010101" charset="-122"/>
              </a:rPr>
              <a:t>当</a:t>
            </a:r>
            <a:r>
              <a:rPr lang="en-US" altLang="zh-CN" sz="1800" dirty="0">
                <a:latin typeface="Arial" panose="020B0604020202020204" pitchFamily="34" charset="0"/>
                <a:ea typeface="楷体_GB2312" panose="02010609030101010101" charset="-122"/>
              </a:rPr>
              <a:t>CP</a:t>
            </a:r>
            <a:r>
              <a:rPr lang="zh-CN" altLang="en-US" sz="1800" dirty="0">
                <a:latin typeface="Arial" panose="020B0604020202020204" pitchFamily="34" charset="0"/>
                <a:ea typeface="楷体_GB2312" panose="02010609030101010101" charset="-122"/>
              </a:rPr>
              <a:t>为</a:t>
            </a:r>
            <a:r>
              <a:rPr lang="en-US" altLang="zh-CN" sz="1800" dirty="0">
                <a:latin typeface="Arial" panose="020B0604020202020204" pitchFamily="34" charset="0"/>
                <a:ea typeface="楷体_GB2312" panose="02010609030101010101" charset="-122"/>
              </a:rPr>
              <a:t>1</a:t>
            </a:r>
            <a:r>
              <a:rPr lang="zh-CN" altLang="en-US" sz="1800" dirty="0">
                <a:latin typeface="Arial" panose="020B0604020202020204" pitchFamily="34" charset="0"/>
                <a:ea typeface="楷体_GB2312" panose="02010609030101010101" charset="-122"/>
              </a:rPr>
              <a:t>时，</a:t>
            </a:r>
            <a:r>
              <a:rPr lang="en-US" altLang="zh-CN" sz="1800" dirty="0">
                <a:latin typeface="Arial" panose="020B0604020202020204" pitchFamily="34" charset="0"/>
                <a:ea typeface="楷体_GB2312" panose="02010609030101010101" charset="-122"/>
              </a:rPr>
              <a:t>/S</a:t>
            </a:r>
            <a:r>
              <a:rPr lang="en-US" altLang="zh-CN" sz="1800" baseline="-25000" dirty="0">
                <a:latin typeface="Arial" panose="020B0604020202020204" pitchFamily="34" charset="0"/>
                <a:ea typeface="楷体_GB2312" panose="02010609030101010101" charset="-122"/>
              </a:rPr>
              <a:t>D</a:t>
            </a:r>
            <a:r>
              <a:rPr lang="zh-CN" altLang="en-US" sz="1800" dirty="0">
                <a:latin typeface="Arial" panose="020B0604020202020204" pitchFamily="34" charset="0"/>
                <a:ea typeface="楷体_GB2312" panose="02010609030101010101" charset="-122"/>
              </a:rPr>
              <a:t>变为</a:t>
            </a:r>
            <a:r>
              <a:rPr lang="en-US" altLang="zh-CN" sz="1800" dirty="0">
                <a:latin typeface="Arial" panose="020B0604020202020204" pitchFamily="34" charset="0"/>
                <a:ea typeface="楷体_GB2312" panose="02010609030101010101" charset="-122"/>
              </a:rPr>
              <a:t>0</a:t>
            </a:r>
            <a:r>
              <a:rPr lang="zh-CN" altLang="en-US" sz="1800" dirty="0">
                <a:latin typeface="Arial" panose="020B0604020202020204" pitchFamily="34" charset="0"/>
                <a:ea typeface="楷体_GB2312" panose="02010609030101010101" charset="-122"/>
              </a:rPr>
              <a:t>，基本</a:t>
            </a:r>
            <a:r>
              <a:rPr lang="en-US" altLang="zh-CN" sz="1800" dirty="0">
                <a:latin typeface="Arial" panose="020B0604020202020204" pitchFamily="34" charset="0"/>
                <a:ea typeface="楷体_GB2312" panose="02010609030101010101" charset="-122"/>
              </a:rPr>
              <a:t>RS</a:t>
            </a:r>
            <a:r>
              <a:rPr lang="zh-CN" altLang="en-US" sz="1800" dirty="0">
                <a:latin typeface="Arial" panose="020B0604020202020204" pitchFamily="34" charset="0"/>
                <a:ea typeface="楷体_GB2312" panose="02010609030101010101" charset="-122"/>
              </a:rPr>
              <a:t>触发器</a:t>
            </a:r>
            <a:r>
              <a:rPr lang="zh-CN" altLang="en-US" sz="1800" dirty="0">
                <a:solidFill>
                  <a:srgbClr val="CC0099"/>
                </a:solidFill>
                <a:latin typeface="Arial" panose="020B0604020202020204" pitchFamily="34" charset="0"/>
                <a:ea typeface="楷体_GB2312" panose="02010609030101010101" charset="-122"/>
              </a:rPr>
              <a:t>置</a:t>
            </a:r>
            <a:r>
              <a:rPr lang="en-US" altLang="zh-CN" sz="1800" dirty="0">
                <a:solidFill>
                  <a:srgbClr val="CC0099"/>
                </a:solidFill>
                <a:latin typeface="Arial" panose="020B0604020202020204" pitchFamily="34" charset="0"/>
                <a:ea typeface="楷体_GB2312" panose="02010609030101010101" charset="-122"/>
              </a:rPr>
              <a:t>1</a:t>
            </a:r>
            <a:r>
              <a:rPr lang="en-US" altLang="zh-CN" sz="1800" dirty="0">
                <a:latin typeface="Arial" panose="020B0604020202020204" pitchFamily="34" charset="0"/>
                <a:ea typeface="楷体_GB2312" panose="02010609030101010101" charset="-122"/>
              </a:rPr>
              <a:t> (</a:t>
            </a:r>
            <a:r>
              <a:rPr lang="en-US" altLang="zh-CN" sz="1800" dirty="0">
                <a:solidFill>
                  <a:srgbClr val="CC0099"/>
                </a:solidFill>
                <a:latin typeface="Arial" panose="020B0604020202020204" pitchFamily="34" charset="0"/>
                <a:ea typeface="楷体_GB2312" panose="02010609030101010101" charset="-122"/>
              </a:rPr>
              <a:t>/R</a:t>
            </a:r>
            <a:r>
              <a:rPr lang="en-US" altLang="zh-CN" sz="1800" baseline="-25000" dirty="0">
                <a:solidFill>
                  <a:srgbClr val="CC0099"/>
                </a:solidFill>
                <a:latin typeface="Arial" panose="020B0604020202020204" pitchFamily="34" charset="0"/>
                <a:ea typeface="楷体_GB2312" panose="02010609030101010101" charset="-122"/>
              </a:rPr>
              <a:t>D</a:t>
            </a:r>
            <a:r>
              <a:rPr lang="en-US" altLang="zh-CN" sz="1800" dirty="0">
                <a:solidFill>
                  <a:srgbClr val="CC0099"/>
                </a:solidFill>
                <a:latin typeface="Arial" panose="020B0604020202020204" pitchFamily="34" charset="0"/>
                <a:ea typeface="楷体_GB2312" panose="02010609030101010101" charset="-122"/>
              </a:rPr>
              <a:t>‘=1</a:t>
            </a:r>
            <a:r>
              <a:rPr lang="en-US" altLang="zh-CN" sz="1800" dirty="0">
                <a:latin typeface="Arial" panose="020B0604020202020204" pitchFamily="34" charset="0"/>
                <a:ea typeface="楷体_GB2312" panose="02010609030101010101" charset="-122"/>
              </a:rPr>
              <a:t>) </a:t>
            </a:r>
            <a:r>
              <a:rPr lang="zh-CN" altLang="en-US" sz="1800" dirty="0">
                <a:latin typeface="Arial" panose="020B0604020202020204" pitchFamily="34" charset="0"/>
                <a:ea typeface="楷体_GB2312" panose="02010609030101010101" charset="-122"/>
              </a:rPr>
              <a:t>。</a:t>
            </a:r>
          </a:p>
          <a:p>
            <a:pPr marL="361950" indent="-361950" algn="l">
              <a:lnSpc>
                <a:spcPct val="100000"/>
              </a:lnSpc>
              <a:spcBef>
                <a:spcPct val="0"/>
              </a:spcBef>
              <a:buClr>
                <a:srgbClr val="006666"/>
              </a:buClr>
              <a:buSzPct val="85000"/>
              <a:buFont typeface="Wingdings" panose="05000000000000000000" pitchFamily="2" charset="2"/>
              <a:buChar char="u"/>
              <a:defRPr/>
            </a:pPr>
            <a:r>
              <a:rPr lang="zh-CN" altLang="en-US" sz="1800" dirty="0">
                <a:latin typeface="Arial" panose="020B0604020202020204" pitchFamily="34" charset="0"/>
                <a:ea typeface="楷体_GB2312" panose="02010609030101010101" charset="-122"/>
              </a:rPr>
              <a:t>当</a:t>
            </a:r>
            <a:r>
              <a:rPr lang="zh-CN" altLang="en-US" sz="1800" dirty="0"/>
              <a:t>第</a:t>
            </a:r>
            <a:r>
              <a:rPr lang="en-US" altLang="zh-CN" sz="1800" dirty="0"/>
              <a:t>10</a:t>
            </a:r>
            <a:r>
              <a:rPr lang="zh-CN" altLang="en-US" sz="1800" dirty="0"/>
              <a:t>个</a:t>
            </a:r>
            <a:r>
              <a:rPr lang="en-US" altLang="zh-CN" sz="1800" dirty="0">
                <a:latin typeface="Arial" panose="020B0604020202020204" pitchFamily="34" charset="0"/>
                <a:ea typeface="楷体_GB2312" panose="02010609030101010101" charset="-122"/>
              </a:rPr>
              <a:t>CP</a:t>
            </a:r>
            <a:r>
              <a:rPr lang="zh-CN" altLang="en-US" sz="1800" dirty="0">
                <a:solidFill>
                  <a:srgbClr val="CC0099"/>
                </a:solidFill>
                <a:latin typeface="Arial" panose="020B0604020202020204" pitchFamily="34" charset="0"/>
                <a:ea typeface="楷体_GB2312" panose="02010609030101010101" charset="-122"/>
              </a:rPr>
              <a:t>下降沿</a:t>
            </a:r>
            <a:r>
              <a:rPr lang="zh-CN" altLang="en-US" sz="1800" dirty="0">
                <a:latin typeface="Arial" panose="020B0604020202020204" pitchFamily="34" charset="0"/>
                <a:ea typeface="楷体_GB2312" panose="02010609030101010101" charset="-122"/>
              </a:rPr>
              <a:t>到来时（即</a:t>
            </a:r>
            <a:r>
              <a:rPr lang="en-US" altLang="zh-CN" sz="1800" dirty="0">
                <a:latin typeface="Arial" panose="020B0604020202020204" pitchFamily="34" charset="0"/>
                <a:ea typeface="楷体_GB2312" panose="02010609030101010101" charset="-122"/>
              </a:rPr>
              <a:t>/S</a:t>
            </a:r>
            <a:r>
              <a:rPr lang="en-US" altLang="zh-CN" sz="1800" baseline="-25000" dirty="0">
                <a:latin typeface="Arial" panose="020B0604020202020204" pitchFamily="34" charset="0"/>
                <a:ea typeface="楷体_GB2312" panose="02010609030101010101" charset="-122"/>
              </a:rPr>
              <a:t>D</a:t>
            </a:r>
            <a:r>
              <a:rPr lang="zh-CN" altLang="en-US" sz="1800" dirty="0">
                <a:latin typeface="Arial" panose="020B0604020202020204" pitchFamily="34" charset="0"/>
                <a:ea typeface="楷体_GB2312" panose="02010609030101010101" charset="-122"/>
              </a:rPr>
              <a:t>＝</a:t>
            </a:r>
            <a:r>
              <a:rPr lang="en-US" altLang="zh-CN" sz="1800" dirty="0">
                <a:latin typeface="Arial" panose="020B0604020202020204" pitchFamily="34" charset="0"/>
                <a:ea typeface="楷体_GB2312" panose="02010609030101010101" charset="-122"/>
              </a:rPr>
              <a:t>1</a:t>
            </a:r>
            <a:r>
              <a:rPr lang="zh-CN" altLang="en-US" sz="1800" dirty="0">
                <a:latin typeface="Arial" panose="020B0604020202020204" pitchFamily="34" charset="0"/>
                <a:ea typeface="楷体_GB2312" panose="02010609030101010101" charset="-122"/>
              </a:rPr>
              <a:t>），计数器进入</a:t>
            </a:r>
            <a:r>
              <a:rPr lang="en-US" altLang="zh-CN" sz="1800" dirty="0">
                <a:latin typeface="Arial" panose="020B0604020202020204" pitchFamily="34" charset="0"/>
                <a:ea typeface="楷体_GB2312" panose="02010609030101010101" charset="-122"/>
              </a:rPr>
              <a:t>1010</a:t>
            </a:r>
            <a:r>
              <a:rPr lang="zh-CN" altLang="en-US" sz="1800" dirty="0">
                <a:latin typeface="Arial" panose="020B0604020202020204" pitchFamily="34" charset="0"/>
                <a:ea typeface="楷体_GB2312" panose="02010609030101010101" charset="-122"/>
              </a:rPr>
              <a:t>状态，</a:t>
            </a:r>
            <a:r>
              <a:rPr lang="en-US" altLang="zh-CN" sz="1800" dirty="0">
                <a:latin typeface="Arial" panose="020B0604020202020204" pitchFamily="34" charset="0"/>
                <a:ea typeface="楷体_GB2312" panose="02010609030101010101" charset="-122"/>
              </a:rPr>
              <a:t> </a:t>
            </a:r>
            <a:r>
              <a:rPr lang="en-US" altLang="zh-CN" sz="1800" kern="0" dirty="0">
                <a:latin typeface="Arial" panose="020B0604020202020204" pitchFamily="34" charset="0"/>
              </a:rPr>
              <a:t>Q</a:t>
            </a:r>
            <a:r>
              <a:rPr lang="en-US" altLang="zh-CN" sz="1800" kern="0" baseline="-25000" dirty="0">
                <a:latin typeface="Arial" panose="020B0604020202020204" pitchFamily="34" charset="0"/>
              </a:rPr>
              <a:t>3</a:t>
            </a:r>
            <a:r>
              <a:rPr lang="en-US" altLang="zh-CN" sz="1800" kern="0" dirty="0">
                <a:latin typeface="Arial" panose="020B0604020202020204" pitchFamily="34" charset="0"/>
              </a:rPr>
              <a:t>Q</a:t>
            </a:r>
            <a:r>
              <a:rPr lang="en-US" altLang="zh-CN" sz="1800" kern="0" baseline="-25000" dirty="0">
                <a:latin typeface="Arial" panose="020B0604020202020204" pitchFamily="34" charset="0"/>
              </a:rPr>
              <a:t>1</a:t>
            </a:r>
            <a:r>
              <a:rPr lang="en-US" altLang="zh-CN" sz="1800" kern="0" dirty="0">
                <a:latin typeface="Arial" panose="020B0604020202020204" pitchFamily="34" charset="0"/>
              </a:rPr>
              <a:t>=11</a:t>
            </a:r>
            <a:r>
              <a:rPr lang="zh-CN" altLang="en-US" sz="1800" kern="0" dirty="0">
                <a:latin typeface="Arial" panose="020B0604020202020204" pitchFamily="34" charset="0"/>
                <a:cs typeface="Arial" panose="020B0604020202020204" pitchFamily="34" charset="0"/>
              </a:rPr>
              <a:t>使</a:t>
            </a:r>
            <a:r>
              <a:rPr lang="en-US" altLang="zh-CN" sz="1800" kern="0" dirty="0">
                <a:solidFill>
                  <a:srgbClr val="CC0099"/>
                </a:solidFill>
                <a:latin typeface="Arial" panose="020B0604020202020204" pitchFamily="34" charset="0"/>
              </a:rPr>
              <a:t>/R</a:t>
            </a:r>
            <a:r>
              <a:rPr lang="en-US" altLang="zh-CN" sz="1800" kern="0" baseline="-25000" dirty="0">
                <a:solidFill>
                  <a:srgbClr val="CC0099"/>
                </a:solidFill>
                <a:latin typeface="Arial" panose="020B0604020202020204" pitchFamily="34" charset="0"/>
              </a:rPr>
              <a:t>D</a:t>
            </a:r>
            <a:r>
              <a:rPr lang="en-US" altLang="zh-CN" sz="1800" kern="0" dirty="0">
                <a:solidFill>
                  <a:srgbClr val="CC0099"/>
                </a:solidFill>
                <a:latin typeface="Arial" panose="020B0604020202020204" pitchFamily="34" charset="0"/>
              </a:rPr>
              <a:t>=0</a:t>
            </a:r>
            <a:r>
              <a:rPr lang="zh-CN" altLang="en-US" sz="1800" kern="0" dirty="0">
                <a:latin typeface="Arial" panose="020B0604020202020204" pitchFamily="34" charset="0"/>
              </a:rPr>
              <a:t>， 则</a:t>
            </a:r>
            <a:r>
              <a:rPr lang="zh-CN" altLang="zh-CN" sz="1800" dirty="0">
                <a:latin typeface="Arial" panose="020B0604020202020204" pitchFamily="34" charset="0"/>
                <a:ea typeface="楷体_GB2312" panose="02010609030101010101" charset="-122"/>
              </a:rPr>
              <a:t>基本</a:t>
            </a:r>
            <a:r>
              <a:rPr lang="en-US" altLang="zh-CN" sz="1800" dirty="0">
                <a:latin typeface="Arial" panose="020B0604020202020204" pitchFamily="34" charset="0"/>
                <a:ea typeface="楷体_GB2312" panose="02010609030101010101" charset="-122"/>
              </a:rPr>
              <a:t>RS</a:t>
            </a:r>
            <a:r>
              <a:rPr lang="zh-CN" altLang="zh-CN" sz="1800" dirty="0">
                <a:latin typeface="Arial" panose="020B0604020202020204" pitchFamily="34" charset="0"/>
                <a:ea typeface="楷体_GB2312" panose="02010609030101010101" charset="-122"/>
              </a:rPr>
              <a:t>触发器</a:t>
            </a:r>
            <a:r>
              <a:rPr lang="zh-CN" altLang="en-US" sz="1800" dirty="0">
                <a:solidFill>
                  <a:srgbClr val="CC0099"/>
                </a:solidFill>
                <a:latin typeface="Arial" panose="020B0604020202020204" pitchFamily="34" charset="0"/>
                <a:ea typeface="楷体_GB2312" panose="02010609030101010101" charset="-122"/>
              </a:rPr>
              <a:t>置</a:t>
            </a:r>
            <a:r>
              <a:rPr lang="en-US" altLang="zh-CN" sz="1800" dirty="0">
                <a:solidFill>
                  <a:srgbClr val="CC0099"/>
                </a:solidFill>
                <a:latin typeface="Arial" panose="020B0604020202020204" pitchFamily="34" charset="0"/>
                <a:ea typeface="楷体_GB2312" panose="02010609030101010101" charset="-122"/>
              </a:rPr>
              <a:t>0</a:t>
            </a:r>
            <a:r>
              <a:rPr lang="en-US" altLang="zh-CN" sz="1800" dirty="0">
                <a:solidFill>
                  <a:srgbClr val="CC0066"/>
                </a:solidFill>
                <a:latin typeface="Arial" panose="020B0604020202020204" pitchFamily="34" charset="0"/>
                <a:ea typeface="楷体_GB2312" panose="02010609030101010101" charset="-122"/>
              </a:rPr>
              <a:t> </a:t>
            </a:r>
            <a:r>
              <a:rPr lang="en-US" altLang="zh-CN" sz="1800" dirty="0">
                <a:latin typeface="Arial" panose="020B0604020202020204" pitchFamily="34" charset="0"/>
                <a:ea typeface="楷体_GB2312" panose="02010609030101010101" charset="-122"/>
              </a:rPr>
              <a:t>(</a:t>
            </a:r>
            <a:r>
              <a:rPr lang="en-US" altLang="zh-CN" sz="1800" dirty="0">
                <a:solidFill>
                  <a:srgbClr val="CC0066"/>
                </a:solidFill>
                <a:latin typeface="Arial" panose="020B0604020202020204" pitchFamily="34" charset="0"/>
                <a:ea typeface="楷体_GB2312" panose="02010609030101010101" charset="-122"/>
              </a:rPr>
              <a:t>/</a:t>
            </a:r>
            <a:r>
              <a:rPr lang="en-US" altLang="zh-CN" sz="1800" dirty="0">
                <a:solidFill>
                  <a:srgbClr val="CC0099"/>
                </a:solidFill>
                <a:latin typeface="Arial" panose="020B0604020202020204" pitchFamily="34" charset="0"/>
                <a:ea typeface="楷体_GB2312" panose="02010609030101010101" charset="-122"/>
              </a:rPr>
              <a:t>R</a:t>
            </a:r>
            <a:r>
              <a:rPr lang="en-US" altLang="zh-CN" sz="1800" baseline="-25000" dirty="0">
                <a:solidFill>
                  <a:srgbClr val="CC0099"/>
                </a:solidFill>
                <a:latin typeface="Arial" panose="020B0604020202020204" pitchFamily="34" charset="0"/>
                <a:ea typeface="楷体_GB2312" panose="02010609030101010101" charset="-122"/>
              </a:rPr>
              <a:t>D</a:t>
            </a:r>
            <a:r>
              <a:rPr lang="en-US" altLang="zh-CN" sz="1800" dirty="0">
                <a:solidFill>
                  <a:srgbClr val="CC0099"/>
                </a:solidFill>
                <a:latin typeface="Arial" panose="020B0604020202020204" pitchFamily="34" charset="0"/>
                <a:ea typeface="楷体_GB2312" panose="02010609030101010101" charset="-122"/>
              </a:rPr>
              <a:t>‘=0</a:t>
            </a:r>
            <a:r>
              <a:rPr lang="en-US" altLang="zh-CN" sz="1800" dirty="0">
                <a:latin typeface="Arial" panose="020B0604020202020204" pitchFamily="34" charset="0"/>
                <a:ea typeface="楷体_GB2312" panose="02010609030101010101" charset="-122"/>
              </a:rPr>
              <a:t>)</a:t>
            </a:r>
            <a:r>
              <a:rPr lang="zh-CN" altLang="en-US" sz="1800" dirty="0">
                <a:latin typeface="Arial" panose="020B0604020202020204" pitchFamily="34" charset="0"/>
                <a:ea typeface="楷体_GB2312" panose="02010609030101010101" charset="-122"/>
              </a:rPr>
              <a:t> ，</a:t>
            </a:r>
            <a:r>
              <a:rPr lang="zh-CN" altLang="en-US" sz="1800" kern="0" dirty="0">
                <a:latin typeface="Arial" panose="020B0604020202020204" pitchFamily="34" charset="0"/>
              </a:rPr>
              <a:t>使得计数器复位</a:t>
            </a:r>
            <a:r>
              <a:rPr lang="zh-CN" altLang="en-US" sz="1800" dirty="0">
                <a:latin typeface="Arial" panose="020B0604020202020204" pitchFamily="34" charset="0"/>
                <a:ea typeface="楷体_GB2312" panose="02010609030101010101" charset="-122"/>
              </a:rPr>
              <a:t>。当</a:t>
            </a:r>
            <a:r>
              <a:rPr lang="en-US" altLang="zh-CN" sz="1800" dirty="0">
                <a:latin typeface="Arial" panose="020B0604020202020204" pitchFamily="34" charset="0"/>
                <a:ea typeface="楷体_GB2312" panose="02010609030101010101" charset="-122"/>
              </a:rPr>
              <a:t>/R</a:t>
            </a:r>
            <a:r>
              <a:rPr lang="en-US" altLang="zh-CN" sz="1800" baseline="-25000" dirty="0">
                <a:latin typeface="Arial" panose="020B0604020202020204" pitchFamily="34" charset="0"/>
                <a:ea typeface="楷体_GB2312" panose="02010609030101010101" charset="-122"/>
              </a:rPr>
              <a:t>D</a:t>
            </a:r>
            <a:r>
              <a:rPr lang="zh-CN" altLang="en-US" sz="1800" dirty="0">
                <a:latin typeface="Arial" panose="020B0604020202020204" pitchFamily="34" charset="0"/>
                <a:ea typeface="楷体_GB2312" panose="02010609030101010101" charset="-122"/>
              </a:rPr>
              <a:t>信号撤销后，此时</a:t>
            </a:r>
            <a:r>
              <a:rPr lang="en-US" altLang="zh-CN" sz="1800" dirty="0">
                <a:latin typeface="Arial" panose="020B0604020202020204" pitchFamily="34" charset="0"/>
                <a:ea typeface="楷体_GB2312" panose="02010609030101010101" charset="-122"/>
              </a:rPr>
              <a:t>CP</a:t>
            </a:r>
            <a:r>
              <a:rPr lang="zh-CN" altLang="en-US" sz="1800" dirty="0">
                <a:latin typeface="Arial" panose="020B0604020202020204" pitchFamily="34" charset="0"/>
                <a:ea typeface="楷体_GB2312" panose="02010609030101010101" charset="-122"/>
              </a:rPr>
              <a:t>＝</a:t>
            </a:r>
            <a:r>
              <a:rPr lang="en-US" altLang="zh-CN" sz="1800" dirty="0">
                <a:latin typeface="Arial" panose="020B0604020202020204" pitchFamily="34" charset="0"/>
                <a:ea typeface="楷体_GB2312" panose="02010609030101010101" charset="-122"/>
              </a:rPr>
              <a:t>0</a:t>
            </a:r>
            <a:r>
              <a:rPr lang="zh-CN" altLang="en-US" sz="1800" dirty="0">
                <a:latin typeface="Arial" panose="020B0604020202020204" pitchFamily="34" charset="0"/>
                <a:ea typeface="楷体_GB2312" panose="02010609030101010101" charset="-122"/>
              </a:rPr>
              <a:t>， </a:t>
            </a:r>
            <a:r>
              <a:rPr lang="en-US" altLang="zh-CN" sz="1800" dirty="0">
                <a:latin typeface="Arial" panose="020B0604020202020204" pitchFamily="34" charset="0"/>
                <a:ea typeface="楷体_GB2312" panose="02010609030101010101" charset="-122"/>
              </a:rPr>
              <a:t>/S</a:t>
            </a:r>
            <a:r>
              <a:rPr lang="en-US" altLang="zh-CN" sz="1800" baseline="-25000" dirty="0">
                <a:latin typeface="Arial" panose="020B0604020202020204" pitchFamily="34" charset="0"/>
                <a:ea typeface="楷体_GB2312" panose="02010609030101010101" charset="-122"/>
              </a:rPr>
              <a:t>D</a:t>
            </a:r>
            <a:r>
              <a:rPr lang="zh-CN" altLang="en-US" sz="1800" dirty="0">
                <a:latin typeface="Arial" panose="020B0604020202020204" pitchFamily="34" charset="0"/>
                <a:ea typeface="楷体_GB2312" panose="02010609030101010101" charset="-122"/>
              </a:rPr>
              <a:t>为</a:t>
            </a:r>
            <a:r>
              <a:rPr lang="en-US" altLang="zh-CN" sz="1800" dirty="0">
                <a:latin typeface="Arial" panose="020B0604020202020204" pitchFamily="34" charset="0"/>
                <a:ea typeface="楷体_GB2312" panose="02010609030101010101" charset="-122"/>
              </a:rPr>
              <a:t>1</a:t>
            </a:r>
            <a:r>
              <a:rPr lang="zh-CN" altLang="en-US" sz="1800" dirty="0">
                <a:latin typeface="Arial" panose="020B0604020202020204" pitchFamily="34" charset="0"/>
                <a:ea typeface="楷体_GB2312" panose="02010609030101010101" charset="-122"/>
              </a:rPr>
              <a:t>，</a:t>
            </a:r>
            <a:r>
              <a:rPr lang="zh-CN" altLang="zh-CN" sz="1800" dirty="0">
                <a:latin typeface="Arial" panose="020B0604020202020204" pitchFamily="34" charset="0"/>
                <a:ea typeface="楷体_GB2312" panose="02010609030101010101" charset="-122"/>
              </a:rPr>
              <a:t>基本</a:t>
            </a:r>
            <a:r>
              <a:rPr lang="en-US" altLang="zh-CN" sz="1800" dirty="0">
                <a:latin typeface="Arial" panose="020B0604020202020204" pitchFamily="34" charset="0"/>
                <a:ea typeface="楷体_GB2312" panose="02010609030101010101" charset="-122"/>
              </a:rPr>
              <a:t>RS</a:t>
            </a:r>
            <a:r>
              <a:rPr lang="zh-CN" altLang="zh-CN" sz="1800" dirty="0">
                <a:latin typeface="Arial" panose="020B0604020202020204" pitchFamily="34" charset="0"/>
                <a:ea typeface="楷体_GB2312" panose="02010609030101010101" charset="-122"/>
              </a:rPr>
              <a:t>触发器</a:t>
            </a:r>
            <a:r>
              <a:rPr lang="zh-CN" altLang="en-US" sz="1800" dirty="0">
                <a:solidFill>
                  <a:srgbClr val="CC0099"/>
                </a:solidFill>
                <a:latin typeface="Arial" panose="020B0604020202020204" pitchFamily="34" charset="0"/>
                <a:ea typeface="楷体_GB2312" panose="02010609030101010101" charset="-122"/>
              </a:rPr>
              <a:t>保持</a:t>
            </a:r>
            <a:r>
              <a:rPr lang="en-US" altLang="zh-CN" sz="1800" dirty="0">
                <a:latin typeface="Arial" panose="020B0604020202020204" pitchFamily="34" charset="0"/>
                <a:ea typeface="楷体_GB2312" panose="02010609030101010101" charset="-122"/>
              </a:rPr>
              <a:t>0</a:t>
            </a:r>
            <a:r>
              <a:rPr lang="zh-CN" altLang="en-US" sz="1800" dirty="0">
                <a:latin typeface="Arial" panose="020B0604020202020204" pitchFamily="34" charset="0"/>
                <a:ea typeface="楷体_GB2312" panose="02010609030101010101" charset="-122"/>
              </a:rPr>
              <a:t>不变</a:t>
            </a:r>
            <a:r>
              <a:rPr lang="en-US" altLang="zh-CN" sz="1800" dirty="0">
                <a:latin typeface="Arial" panose="020B0604020202020204" pitchFamily="34" charset="0"/>
                <a:ea typeface="楷体_GB2312" panose="02010609030101010101" charset="-122"/>
              </a:rPr>
              <a:t>(</a:t>
            </a:r>
            <a:r>
              <a:rPr lang="en-US" altLang="zh-CN" sz="1800" dirty="0">
                <a:solidFill>
                  <a:srgbClr val="CC0099"/>
                </a:solidFill>
                <a:latin typeface="Arial" panose="020B0604020202020204" pitchFamily="34" charset="0"/>
                <a:ea typeface="楷体_GB2312" panose="02010609030101010101" charset="-122"/>
              </a:rPr>
              <a:t>/R</a:t>
            </a:r>
            <a:r>
              <a:rPr lang="en-US" altLang="zh-CN" sz="1800" baseline="-25000" dirty="0">
                <a:solidFill>
                  <a:srgbClr val="CC0099"/>
                </a:solidFill>
                <a:latin typeface="Arial" panose="020B0604020202020204" pitchFamily="34" charset="0"/>
                <a:ea typeface="楷体_GB2312" panose="02010609030101010101" charset="-122"/>
              </a:rPr>
              <a:t>D</a:t>
            </a:r>
            <a:r>
              <a:rPr lang="en-US" altLang="zh-CN" sz="1800" dirty="0">
                <a:solidFill>
                  <a:srgbClr val="CC0099"/>
                </a:solidFill>
                <a:latin typeface="Arial" panose="020B0604020202020204" pitchFamily="34" charset="0"/>
                <a:ea typeface="楷体_GB2312" panose="02010609030101010101" charset="-122"/>
              </a:rPr>
              <a:t>‘</a:t>
            </a:r>
            <a:r>
              <a:rPr lang="zh-CN" altLang="en-US" sz="1800" dirty="0">
                <a:solidFill>
                  <a:srgbClr val="CC0099"/>
                </a:solidFill>
                <a:latin typeface="Arial" panose="020B0604020202020204" pitchFamily="34" charset="0"/>
                <a:ea typeface="楷体_GB2312" panose="02010609030101010101" charset="-122"/>
              </a:rPr>
              <a:t>仍</a:t>
            </a:r>
            <a:r>
              <a:rPr lang="en-US" altLang="zh-CN" sz="1800" dirty="0">
                <a:solidFill>
                  <a:srgbClr val="CC0099"/>
                </a:solidFill>
                <a:latin typeface="Arial" panose="020B0604020202020204" pitchFamily="34" charset="0"/>
                <a:ea typeface="楷体_GB2312" panose="02010609030101010101" charset="-122"/>
              </a:rPr>
              <a:t>=0)</a:t>
            </a:r>
            <a:r>
              <a:rPr lang="zh-CN" altLang="en-US" sz="1800" dirty="0">
                <a:solidFill>
                  <a:srgbClr val="CC0099"/>
                </a:solidFill>
                <a:latin typeface="Arial" panose="020B0604020202020204" pitchFamily="34" charset="0"/>
                <a:ea typeface="楷体_GB2312" panose="02010609030101010101" charset="-122"/>
              </a:rPr>
              <a:t> </a:t>
            </a:r>
            <a:r>
              <a:rPr lang="zh-CN" altLang="en-US" sz="1800" dirty="0">
                <a:latin typeface="Arial" panose="020B0604020202020204" pitchFamily="34" charset="0"/>
                <a:ea typeface="楷体_GB2312" panose="02010609030101010101" charset="-122"/>
              </a:rPr>
              <a:t>，计数器仍为</a:t>
            </a:r>
            <a:r>
              <a:rPr lang="en-US" altLang="zh-CN" sz="1800" dirty="0">
                <a:latin typeface="Arial" panose="020B0604020202020204" pitchFamily="34" charset="0"/>
                <a:ea typeface="楷体_GB2312" panose="02010609030101010101" charset="-122"/>
              </a:rPr>
              <a:t>0000</a:t>
            </a:r>
            <a:r>
              <a:rPr lang="zh-CN" altLang="en-US" sz="1800" dirty="0">
                <a:latin typeface="Arial" panose="020B0604020202020204" pitchFamily="34" charset="0"/>
                <a:ea typeface="楷体_GB2312" panose="02010609030101010101" charset="-122"/>
              </a:rPr>
              <a:t>。</a:t>
            </a:r>
          </a:p>
          <a:p>
            <a:pPr marL="361950" indent="-361950" algn="l">
              <a:lnSpc>
                <a:spcPct val="100000"/>
              </a:lnSpc>
              <a:spcBef>
                <a:spcPct val="0"/>
              </a:spcBef>
              <a:buClr>
                <a:srgbClr val="006666"/>
              </a:buClr>
              <a:buSzPct val="85000"/>
              <a:buFont typeface="Wingdings" panose="05000000000000000000" pitchFamily="2" charset="2"/>
              <a:buChar char="u"/>
              <a:defRPr/>
            </a:pPr>
            <a:r>
              <a:rPr lang="zh-CN" altLang="en-US" sz="1800" dirty="0">
                <a:latin typeface="Arial" panose="020B0604020202020204" pitchFamily="34" charset="0"/>
                <a:ea typeface="楷体_GB2312" panose="02010609030101010101" charset="-122"/>
              </a:rPr>
              <a:t>只有当</a:t>
            </a:r>
            <a:r>
              <a:rPr lang="en-US" altLang="zh-CN" sz="1800" dirty="0">
                <a:latin typeface="Arial" panose="020B0604020202020204" pitchFamily="34" charset="0"/>
                <a:ea typeface="楷体_GB2312" panose="02010609030101010101" charset="-122"/>
              </a:rPr>
              <a:t>CP</a:t>
            </a:r>
            <a:r>
              <a:rPr lang="zh-CN" altLang="en-US" sz="1800" dirty="0">
                <a:latin typeface="Arial" panose="020B0604020202020204" pitchFamily="34" charset="0"/>
                <a:ea typeface="楷体_GB2312" panose="02010609030101010101" charset="-122"/>
              </a:rPr>
              <a:t>上升沿再次到来时，</a:t>
            </a:r>
            <a:r>
              <a:rPr lang="en-US" altLang="zh-CN" sz="1800" dirty="0">
                <a:latin typeface="Arial" panose="020B0604020202020204" pitchFamily="34" charset="0"/>
                <a:ea typeface="楷体_GB2312" panose="02010609030101010101" charset="-122"/>
              </a:rPr>
              <a:t>/R</a:t>
            </a:r>
            <a:r>
              <a:rPr lang="en-US" altLang="zh-CN" sz="1800" baseline="-25000" dirty="0">
                <a:latin typeface="Arial" panose="020B0604020202020204" pitchFamily="34" charset="0"/>
                <a:ea typeface="楷体_GB2312" panose="02010609030101010101" charset="-122"/>
              </a:rPr>
              <a:t>D</a:t>
            </a:r>
            <a:r>
              <a:rPr lang="en-US" altLang="zh-CN" sz="1800" dirty="0">
                <a:latin typeface="Arial" panose="020B0604020202020204" pitchFamily="34" charset="0"/>
                <a:ea typeface="楷体_GB2312" panose="02010609030101010101" charset="-122"/>
              </a:rPr>
              <a:t>‘</a:t>
            </a:r>
            <a:r>
              <a:rPr lang="zh-CN" altLang="en-US" sz="1800" dirty="0">
                <a:latin typeface="Arial" panose="020B0604020202020204" pitchFamily="34" charset="0"/>
                <a:ea typeface="楷体_GB2312" panose="02010609030101010101" charset="-122"/>
              </a:rPr>
              <a:t>才从</a:t>
            </a:r>
            <a:r>
              <a:rPr lang="en-US" altLang="zh-CN" sz="1800" dirty="0">
                <a:latin typeface="Arial" panose="020B0604020202020204" pitchFamily="34" charset="0"/>
                <a:ea typeface="楷体_GB2312" panose="02010609030101010101" charset="-122"/>
              </a:rPr>
              <a:t>0</a:t>
            </a:r>
            <a:r>
              <a:rPr lang="zh-CN" altLang="en-US" sz="1800" dirty="0">
                <a:latin typeface="Arial" panose="020B0604020202020204" pitchFamily="34" charset="0"/>
                <a:ea typeface="楷体_GB2312" panose="02010609030101010101" charset="-122"/>
              </a:rPr>
              <a:t>变为</a:t>
            </a:r>
            <a:r>
              <a:rPr lang="en-US" altLang="zh-CN" sz="1800" dirty="0">
                <a:latin typeface="Arial" panose="020B0604020202020204" pitchFamily="34" charset="0"/>
                <a:ea typeface="楷体_GB2312" panose="02010609030101010101" charset="-122"/>
              </a:rPr>
              <a:t>1</a:t>
            </a:r>
            <a:r>
              <a:rPr lang="zh-CN" altLang="en-US" sz="1800" dirty="0">
                <a:latin typeface="Arial" panose="020B0604020202020204" pitchFamily="34" charset="0"/>
                <a:ea typeface="楷体_GB2312" panose="02010609030101010101" charset="-122"/>
              </a:rPr>
              <a:t>。</a:t>
            </a:r>
            <a:r>
              <a:rPr lang="en-US" altLang="zh-CN" sz="1800" dirty="0">
                <a:solidFill>
                  <a:srgbClr val="CC3300"/>
                </a:solidFill>
                <a:latin typeface="Arial" panose="020B0604020202020204" pitchFamily="34" charset="0"/>
                <a:ea typeface="楷体_GB2312" panose="02010609030101010101" charset="-122"/>
              </a:rPr>
              <a:t>/R</a:t>
            </a:r>
            <a:r>
              <a:rPr lang="en-US" altLang="zh-CN" sz="1800" baseline="-25000" dirty="0">
                <a:solidFill>
                  <a:srgbClr val="CC3300"/>
                </a:solidFill>
                <a:latin typeface="Arial" panose="020B0604020202020204" pitchFamily="34" charset="0"/>
                <a:ea typeface="楷体_GB2312" panose="02010609030101010101" charset="-122"/>
              </a:rPr>
              <a:t>D</a:t>
            </a:r>
            <a:r>
              <a:rPr lang="en-US" altLang="zh-CN" sz="1800" dirty="0">
                <a:solidFill>
                  <a:srgbClr val="CC3300"/>
                </a:solidFill>
                <a:latin typeface="Arial" panose="020B0604020202020204" pitchFamily="34" charset="0"/>
                <a:ea typeface="楷体_GB2312" panose="02010609030101010101" charset="-122"/>
              </a:rPr>
              <a:t>‘</a:t>
            </a:r>
            <a:r>
              <a:rPr lang="zh-CN" altLang="en-US" sz="1800" dirty="0">
                <a:solidFill>
                  <a:srgbClr val="CC3300"/>
                </a:solidFill>
                <a:latin typeface="Arial" panose="020B0604020202020204" pitchFamily="34" charset="0"/>
                <a:ea typeface="楷体_GB2312" panose="02010609030101010101" charset="-122"/>
              </a:rPr>
              <a:t>的低电平时间等于时钟的低电平时间</a:t>
            </a:r>
            <a:r>
              <a:rPr lang="zh-CN" altLang="en-US" sz="1800" dirty="0">
                <a:latin typeface="Arial" panose="020B0604020202020204" pitchFamily="34" charset="0"/>
                <a:ea typeface="楷体_GB2312" panose="02010609030101010101" charset="-122"/>
              </a:rPr>
              <a:t>。</a:t>
            </a:r>
          </a:p>
        </p:txBody>
      </p:sp>
      <p:sp>
        <p:nvSpPr>
          <p:cNvPr id="159" name="椭圆 158"/>
          <p:cNvSpPr/>
          <p:nvPr/>
        </p:nvSpPr>
        <p:spPr bwMode="auto">
          <a:xfrm>
            <a:off x="8572500" y="2095500"/>
            <a:ext cx="400050" cy="562630"/>
          </a:xfrm>
          <a:prstGeom prst="ellipse">
            <a:avLst/>
          </a:prstGeom>
          <a:noFill/>
          <a:ln w="9525" cap="flat" cmpd="sng" algn="ctr">
            <a:solidFill>
              <a:srgbClr val="CC0099"/>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algn="r" eaLnBrk="0" hangingPunct="0">
              <a:lnSpc>
                <a:spcPct val="100000"/>
              </a:lnSpc>
              <a:spcBef>
                <a:spcPct val="0"/>
              </a:spcBef>
            </a:pPr>
            <a:endParaRPr lang="zh-CN" altLang="en-US" u="sng">
              <a:solidFill>
                <a:schemeClr val="accent1"/>
              </a:solidFill>
              <a:latin typeface="Lucida Sans Unicode" panose="020B0602030504020204" pitchFamily="34" charset="0"/>
              <a:ea typeface="Gulim" panose="020B0600000101010101" pitchFamily="50" charset="-127"/>
            </a:endParaRPr>
          </a:p>
        </p:txBody>
      </p:sp>
      <p:sp>
        <p:nvSpPr>
          <p:cNvPr id="160" name="AutoShape 8"/>
          <p:cNvSpPr>
            <a:spLocks noChangeArrowheads="1"/>
          </p:cNvSpPr>
          <p:nvPr/>
        </p:nvSpPr>
        <p:spPr bwMode="auto">
          <a:xfrm>
            <a:off x="1524001" y="2292350"/>
            <a:ext cx="1238250" cy="603250"/>
          </a:xfrm>
          <a:prstGeom prst="wedgeRoundRectCallout">
            <a:avLst>
              <a:gd name="adj1" fmla="val 53736"/>
              <a:gd name="adj2" fmla="val -99113"/>
              <a:gd name="adj3" fmla="val 16667"/>
            </a:avLst>
          </a:prstGeom>
          <a:solidFill>
            <a:srgbClr val="FFFF99"/>
          </a:solidFill>
          <a:ln w="9525">
            <a:solidFill>
              <a:srgbClr val="FF9966"/>
            </a:solidFill>
            <a:miter lim="800000"/>
          </a:ln>
          <a:effectLst>
            <a:prstShdw prst="shdw17" dist="17961" dir="2700000">
              <a:srgbClr val="99995C"/>
            </a:prstShdw>
          </a:effectLst>
        </p:spPr>
        <p:txBody>
          <a:bodyPr anchor="b"/>
          <a:lstStyle/>
          <a:p>
            <a:pPr algn="l">
              <a:lnSpc>
                <a:spcPct val="100000"/>
              </a:lnSpc>
              <a:spcBef>
                <a:spcPct val="0"/>
              </a:spcBef>
            </a:pPr>
            <a:r>
              <a:rPr lang="zh-CN" altLang="en-US" sz="1800" dirty="0"/>
              <a:t>触发器的复位信号</a:t>
            </a:r>
            <a:endParaRPr lang="en-US" altLang="zh-CN" sz="1800" dirty="0">
              <a:ea typeface="楷体_GB2312" panose="02010609030101010101"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60"/>
                                        </p:tgtEl>
                                        <p:attrNameLst>
                                          <p:attrName>style.visibility</p:attrName>
                                        </p:attrNameLst>
                                      </p:cBhvr>
                                      <p:to>
                                        <p:strVal val="visible"/>
                                      </p:to>
                                    </p:set>
                                    <p:animEffect transition="in" filter="dissolve">
                                      <p:cBhvr>
                                        <p:cTn id="13" dur="500"/>
                                        <p:tgtEl>
                                          <p:spTgt spid="16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55"/>
                                        </p:tgtEl>
                                        <p:attrNameLst>
                                          <p:attrName>style.visibility</p:attrName>
                                        </p:attrNameLst>
                                      </p:cBhvr>
                                      <p:to>
                                        <p:strVal val="visible"/>
                                      </p:to>
                                    </p:set>
                                    <p:anim calcmode="lin" valueType="num">
                                      <p:cBhvr additive="base">
                                        <p:cTn id="18" dur="500" fill="hold"/>
                                        <p:tgtEl>
                                          <p:spTgt spid="155"/>
                                        </p:tgtEl>
                                        <p:attrNameLst>
                                          <p:attrName>ppt_x</p:attrName>
                                        </p:attrNameLst>
                                      </p:cBhvr>
                                      <p:tavLst>
                                        <p:tav tm="0">
                                          <p:val>
                                            <p:strVal val="0-#ppt_w/2"/>
                                          </p:val>
                                        </p:tav>
                                        <p:tav tm="100000">
                                          <p:val>
                                            <p:strVal val="#ppt_x"/>
                                          </p:val>
                                        </p:tav>
                                      </p:tavLst>
                                    </p:anim>
                                    <p:anim calcmode="lin" valueType="num">
                                      <p:cBhvr additive="base">
                                        <p:cTn id="19" dur="500" fill="hold"/>
                                        <p:tgtEl>
                                          <p:spTgt spid="155"/>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54"/>
                                        </p:tgtEl>
                                        <p:attrNameLst>
                                          <p:attrName>style.visibility</p:attrName>
                                        </p:attrNameLst>
                                      </p:cBhvr>
                                      <p:to>
                                        <p:strVal val="visible"/>
                                      </p:to>
                                    </p:set>
                                    <p:animEffect transition="in" filter="wipe(left)">
                                      <p:cBhvr>
                                        <p:cTn id="23" dur="1000"/>
                                        <p:tgtEl>
                                          <p:spTgt spid="15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0096">
                                            <p:txEl>
                                              <p:pRg st="0" end="0"/>
                                            </p:txEl>
                                          </p:spTgt>
                                        </p:tgtEl>
                                        <p:attrNameLst>
                                          <p:attrName>style.visibility</p:attrName>
                                        </p:attrNameLst>
                                      </p:cBhvr>
                                      <p:to>
                                        <p:strVal val="visible"/>
                                      </p:to>
                                    </p:set>
                                    <p:animEffect transition="in" filter="blinds(horizontal)">
                                      <p:cBhvr>
                                        <p:cTn id="28" dur="500"/>
                                        <p:tgtEl>
                                          <p:spTgt spid="40096">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0096">
                                            <p:txEl>
                                              <p:pRg st="1" end="1"/>
                                            </p:txEl>
                                          </p:spTgt>
                                        </p:tgtEl>
                                        <p:attrNameLst>
                                          <p:attrName>style.visibility</p:attrName>
                                        </p:attrNameLst>
                                      </p:cBhvr>
                                      <p:to>
                                        <p:strVal val="visible"/>
                                      </p:to>
                                    </p:set>
                                    <p:animEffect transition="in" filter="blinds(horizontal)">
                                      <p:cBhvr>
                                        <p:cTn id="33" dur="500"/>
                                        <p:tgtEl>
                                          <p:spTgt spid="40096">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32162"/>
                                        </p:tgtEl>
                                        <p:attrNameLst>
                                          <p:attrName>style.visibility</p:attrName>
                                        </p:attrNameLst>
                                      </p:cBhvr>
                                      <p:to>
                                        <p:strVal val="visible"/>
                                      </p:to>
                                    </p:set>
                                    <p:animEffect transition="in" filter="wipe(down)">
                                      <p:cBhvr>
                                        <p:cTn id="38" dur="500"/>
                                        <p:tgtEl>
                                          <p:spTgt spid="132162"/>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59"/>
                                        </p:tgtEl>
                                        <p:attrNameLst>
                                          <p:attrName>style.visibility</p:attrName>
                                        </p:attrNameLst>
                                      </p:cBhvr>
                                      <p:to>
                                        <p:strVal val="visible"/>
                                      </p:to>
                                    </p:set>
                                    <p:anim calcmode="lin" valueType="num">
                                      <p:cBhvr>
                                        <p:cTn id="43" dur="500" fill="hold"/>
                                        <p:tgtEl>
                                          <p:spTgt spid="159"/>
                                        </p:tgtEl>
                                        <p:attrNameLst>
                                          <p:attrName>ppt_w</p:attrName>
                                        </p:attrNameLst>
                                      </p:cBhvr>
                                      <p:tavLst>
                                        <p:tav tm="0">
                                          <p:val>
                                            <p:fltVal val="0"/>
                                          </p:val>
                                        </p:tav>
                                        <p:tav tm="100000">
                                          <p:val>
                                            <p:strVal val="#ppt_w"/>
                                          </p:val>
                                        </p:tav>
                                      </p:tavLst>
                                    </p:anim>
                                    <p:anim calcmode="lin" valueType="num">
                                      <p:cBhvr>
                                        <p:cTn id="44" dur="500" fill="hold"/>
                                        <p:tgtEl>
                                          <p:spTgt spid="159"/>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40096">
                                            <p:txEl>
                                              <p:pRg st="2" end="2"/>
                                            </p:txEl>
                                          </p:spTgt>
                                        </p:tgtEl>
                                        <p:attrNameLst>
                                          <p:attrName>style.visibility</p:attrName>
                                        </p:attrNameLst>
                                      </p:cBhvr>
                                      <p:to>
                                        <p:strVal val="visible"/>
                                      </p:to>
                                    </p:set>
                                    <p:animEffect transition="in" filter="blinds(horizontal)">
                                      <p:cBhvr>
                                        <p:cTn id="49" dur="500"/>
                                        <p:tgtEl>
                                          <p:spTgt spid="400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155" grpId="0"/>
      <p:bldP spid="40096" grpId="0" uiExpand="1" build="p"/>
      <p:bldP spid="159" grpId="0" animBg="1"/>
      <p:bldP spid="160" grpId="0" animBg="1"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3" name="Rectangle 2"/>
          <p:cNvSpPr>
            <a:spLocks noGrp="1" noChangeArrowheads="1"/>
          </p:cNvSpPr>
          <p:nvPr>
            <p:ph type="title"/>
          </p:nvPr>
        </p:nvSpPr>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9.4.3  </a:t>
            </a:r>
            <a:r>
              <a:rPr lang="zh-CN" altLang="en-US" dirty="0" smtClean="0">
                <a:solidFill>
                  <a:srgbClr val="FFCC00"/>
                </a:solidFill>
                <a:latin typeface="Arial" panose="020B0604020202020204" pitchFamily="34" charset="0"/>
                <a:ea typeface="黑体" panose="02010600030101010101" pitchFamily="49" charset="-122"/>
              </a:rPr>
              <a:t>集成计数器</a:t>
            </a:r>
          </a:p>
        </p:txBody>
      </p:sp>
      <p:sp>
        <p:nvSpPr>
          <p:cNvPr id="133124" name="Rectangle 3"/>
          <p:cNvSpPr>
            <a:spLocks noGrp="1" noChangeArrowheads="1"/>
          </p:cNvSpPr>
          <p:nvPr>
            <p:ph type="body" sz="half" idx="1"/>
          </p:nvPr>
        </p:nvSpPr>
        <p:spPr>
          <a:xfrm>
            <a:off x="1865314" y="1066800"/>
            <a:ext cx="8472487" cy="1658938"/>
          </a:xfrm>
        </p:spPr>
        <p:txBody>
          <a:bodyPr>
            <a:normAutofit lnSpcReduction="10000"/>
          </a:bodyPr>
          <a:lstStyle/>
          <a:p>
            <a:pPr algn="just">
              <a:lnSpc>
                <a:spcPct val="110000"/>
              </a:lnSpc>
              <a:spcBef>
                <a:spcPct val="0"/>
              </a:spcBef>
            </a:pPr>
            <a:r>
              <a:rPr lang="zh-CN" altLang="en-US" sz="2000"/>
              <a:t>集成计数器包括</a:t>
            </a:r>
            <a:r>
              <a:rPr lang="zh-CN" altLang="en-US" sz="2000">
                <a:solidFill>
                  <a:srgbClr val="CC0066"/>
                </a:solidFill>
              </a:rPr>
              <a:t>异步</a:t>
            </a:r>
            <a:r>
              <a:rPr lang="zh-CN" altLang="en-US" sz="2000"/>
              <a:t>和</a:t>
            </a:r>
            <a:r>
              <a:rPr lang="zh-CN" altLang="en-US" sz="2000">
                <a:solidFill>
                  <a:srgbClr val="CC0066"/>
                </a:solidFill>
              </a:rPr>
              <a:t>同步</a:t>
            </a:r>
            <a:r>
              <a:rPr lang="zh-CN" altLang="en-US" sz="2000"/>
              <a:t>计数器。异步计数器有二进制、十进制及可变进制异步计数器。同步计数器包括加法、减法、 加</a:t>
            </a:r>
            <a:r>
              <a:rPr lang="en-US" altLang="zh-CN" sz="2000"/>
              <a:t>/</a:t>
            </a:r>
            <a:r>
              <a:rPr lang="zh-CN" altLang="en-US" sz="2000"/>
              <a:t>减（可逆）二进制、十进制同步计数器。</a:t>
            </a:r>
          </a:p>
          <a:p>
            <a:pPr algn="just">
              <a:lnSpc>
                <a:spcPct val="110000"/>
              </a:lnSpc>
              <a:spcBef>
                <a:spcPct val="0"/>
              </a:spcBef>
            </a:pPr>
            <a:r>
              <a:rPr lang="en-US" altLang="zh-CN" sz="2000">
                <a:cs typeface="Arial" panose="020B0604020202020204" pitchFamily="34" charset="0"/>
              </a:rPr>
              <a:t>4</a:t>
            </a:r>
            <a:r>
              <a:rPr lang="zh-CN" altLang="en-US" sz="2000">
                <a:cs typeface="Arial" panose="020B0604020202020204" pitchFamily="34" charset="0"/>
              </a:rPr>
              <a:t>位同步二进制加法计数器</a:t>
            </a:r>
            <a:r>
              <a:rPr lang="en-US" altLang="zh-CN" sz="2000">
                <a:solidFill>
                  <a:srgbClr val="CC0066"/>
                </a:solidFill>
                <a:cs typeface="Arial" panose="020B0604020202020204" pitchFamily="34" charset="0"/>
              </a:rPr>
              <a:t>74161</a:t>
            </a:r>
            <a:r>
              <a:rPr lang="zh-CN" altLang="en-US" sz="2000">
                <a:cs typeface="Arial" panose="020B0604020202020204" pitchFamily="34" charset="0"/>
              </a:rPr>
              <a:t>（异步清除）、</a:t>
            </a:r>
            <a:r>
              <a:rPr lang="en-US" altLang="zh-CN" sz="2000">
                <a:solidFill>
                  <a:srgbClr val="CC0066"/>
                </a:solidFill>
                <a:cs typeface="Arial" panose="020B0604020202020204" pitchFamily="34" charset="0"/>
              </a:rPr>
              <a:t>74163</a:t>
            </a:r>
            <a:r>
              <a:rPr lang="zh-CN" altLang="en-US" sz="2000">
                <a:cs typeface="Arial" panose="020B0604020202020204" pitchFamily="34" charset="0"/>
              </a:rPr>
              <a:t>（同步清除），同步十进制加法计数器</a:t>
            </a:r>
            <a:r>
              <a:rPr lang="en-US" altLang="zh-CN" sz="2000">
                <a:solidFill>
                  <a:srgbClr val="CC0066"/>
                </a:solidFill>
                <a:cs typeface="Arial" panose="020B0604020202020204" pitchFamily="34" charset="0"/>
              </a:rPr>
              <a:t>74160</a:t>
            </a:r>
            <a:r>
              <a:rPr lang="en-US" altLang="zh-CN" sz="2000">
                <a:cs typeface="Arial" panose="020B0604020202020204" pitchFamily="34" charset="0"/>
              </a:rPr>
              <a:t> </a:t>
            </a:r>
            <a:r>
              <a:rPr lang="zh-CN" altLang="en-US" sz="2000">
                <a:cs typeface="Arial" panose="020B0604020202020204" pitchFamily="34" charset="0"/>
              </a:rPr>
              <a:t>（异步清除） 、</a:t>
            </a:r>
            <a:r>
              <a:rPr lang="en-US" altLang="zh-CN" sz="2000">
                <a:solidFill>
                  <a:srgbClr val="CC0066"/>
                </a:solidFill>
                <a:cs typeface="Arial" panose="020B0604020202020204" pitchFamily="34" charset="0"/>
              </a:rPr>
              <a:t>74162</a:t>
            </a:r>
            <a:r>
              <a:rPr lang="zh-CN" altLang="en-US" sz="2000">
                <a:cs typeface="Arial" panose="020B0604020202020204" pitchFamily="34" charset="0"/>
              </a:rPr>
              <a:t>（同步清除）</a:t>
            </a:r>
          </a:p>
        </p:txBody>
      </p:sp>
      <p:sp>
        <p:nvSpPr>
          <p:cNvPr id="6" name="Text Box 64"/>
          <p:cNvSpPr txBox="1">
            <a:spLocks noChangeArrowheads="1"/>
          </p:cNvSpPr>
          <p:nvPr/>
        </p:nvSpPr>
        <p:spPr bwMode="auto">
          <a:xfrm>
            <a:off x="2125663" y="2922588"/>
            <a:ext cx="4191000" cy="366712"/>
          </a:xfrm>
          <a:prstGeom prst="rect">
            <a:avLst/>
          </a:prstGeom>
          <a:noFill/>
          <a:ln w="9525">
            <a:noFill/>
            <a:miter lim="800000"/>
          </a:ln>
        </p:spPr>
        <p:txBody>
          <a:bodyPr>
            <a:spAutoFit/>
          </a:bodyPr>
          <a:lstStyle/>
          <a:p>
            <a:pPr algn="just" eaLnBrk="0" hangingPunct="0"/>
            <a:r>
              <a:rPr lang="en-US" altLang="zh-CN">
                <a:solidFill>
                  <a:srgbClr val="C00000"/>
                </a:solidFill>
                <a:latin typeface="Arial" panose="020B0604020202020204" pitchFamily="34" charset="0"/>
                <a:cs typeface="Arial" panose="020B0604020202020204" pitchFamily="34" charset="0"/>
              </a:rPr>
              <a:t> </a:t>
            </a:r>
            <a:r>
              <a:rPr lang="zh-CN" altLang="en-US">
                <a:solidFill>
                  <a:srgbClr val="C00000"/>
                </a:solidFill>
                <a:latin typeface="Arial" panose="020B0604020202020204" pitchFamily="34" charset="0"/>
                <a:ea typeface="楷体_GB2312" panose="02010609030101010101" charset="-122"/>
                <a:cs typeface="Arial" panose="020B0604020202020204" pitchFamily="34" charset="0"/>
              </a:rPr>
              <a:t>逻辑符号</a:t>
            </a:r>
            <a:r>
              <a:rPr lang="zh-CN" altLang="en-US">
                <a:latin typeface="Arial" panose="020B0604020202020204" pitchFamily="34" charset="0"/>
                <a:cs typeface="Arial" panose="020B0604020202020204" pitchFamily="34" charset="0"/>
              </a:rPr>
              <a:t>（</a:t>
            </a:r>
            <a:r>
              <a:rPr lang="en-US" altLang="zh-CN">
                <a:latin typeface="Arial" panose="020B0604020202020204" pitchFamily="34" charset="0"/>
                <a:cs typeface="Arial" panose="020B0604020202020204" pitchFamily="34" charset="0"/>
              </a:rPr>
              <a:t>74161</a:t>
            </a:r>
            <a:r>
              <a:rPr lang="zh-CN" altLang="en-US">
                <a:latin typeface="Arial" panose="020B0604020202020204" pitchFamily="34" charset="0"/>
                <a:cs typeface="Arial" panose="020B0604020202020204" pitchFamily="34" charset="0"/>
              </a:rPr>
              <a:t>与</a:t>
            </a:r>
            <a:r>
              <a:rPr lang="en-US" altLang="zh-CN">
                <a:latin typeface="Arial" panose="020B0604020202020204" pitchFamily="34" charset="0"/>
                <a:cs typeface="Arial" panose="020B0604020202020204" pitchFamily="34" charset="0"/>
              </a:rPr>
              <a:t>74160</a:t>
            </a:r>
            <a:r>
              <a:rPr lang="zh-CN" altLang="en-US">
                <a:latin typeface="Arial" panose="020B0604020202020204" pitchFamily="34" charset="0"/>
                <a:cs typeface="Arial" panose="020B0604020202020204" pitchFamily="34" charset="0"/>
              </a:rPr>
              <a:t>相同）</a:t>
            </a:r>
            <a:endParaRPr lang="zh-CN" altLang="en-US" sz="1600">
              <a:latin typeface="Arial" panose="020B0604020202020204" pitchFamily="34" charset="0"/>
              <a:cs typeface="Arial" panose="020B0604020202020204" pitchFamily="34" charset="0"/>
            </a:endParaRPr>
          </a:p>
        </p:txBody>
      </p:sp>
      <p:grpSp>
        <p:nvGrpSpPr>
          <p:cNvPr id="2" name="Group 65"/>
          <p:cNvGrpSpPr/>
          <p:nvPr/>
        </p:nvGrpSpPr>
        <p:grpSpPr bwMode="auto">
          <a:xfrm>
            <a:off x="2293938" y="3363913"/>
            <a:ext cx="3352800" cy="1828800"/>
            <a:chOff x="480" y="1776"/>
            <a:chExt cx="2112" cy="1152"/>
          </a:xfrm>
        </p:grpSpPr>
        <p:sp>
          <p:nvSpPr>
            <p:cNvPr id="133143" name="Rectangle 66"/>
            <p:cNvSpPr>
              <a:spLocks noChangeArrowheads="1"/>
            </p:cNvSpPr>
            <p:nvPr/>
          </p:nvSpPr>
          <p:spPr bwMode="auto">
            <a:xfrm>
              <a:off x="768" y="2016"/>
              <a:ext cx="1536" cy="672"/>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3144" name="Text Box 67"/>
            <p:cNvSpPr txBox="1">
              <a:spLocks noChangeArrowheads="1"/>
            </p:cNvSpPr>
            <p:nvPr/>
          </p:nvSpPr>
          <p:spPr bwMode="auto">
            <a:xfrm>
              <a:off x="1104" y="2016"/>
              <a:ext cx="912"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0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1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2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3</a:t>
              </a:r>
            </a:p>
          </p:txBody>
        </p:sp>
        <p:sp>
          <p:nvSpPr>
            <p:cNvPr id="133145" name="Text Box 68"/>
            <p:cNvSpPr txBox="1">
              <a:spLocks noChangeArrowheads="1"/>
            </p:cNvSpPr>
            <p:nvPr/>
          </p:nvSpPr>
          <p:spPr bwMode="auto">
            <a:xfrm>
              <a:off x="1104" y="2448"/>
              <a:ext cx="912"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0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1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2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3</a:t>
              </a:r>
            </a:p>
          </p:txBody>
        </p:sp>
        <p:sp>
          <p:nvSpPr>
            <p:cNvPr id="133146" name="Text Box 69"/>
            <p:cNvSpPr txBox="1">
              <a:spLocks noChangeArrowheads="1"/>
            </p:cNvSpPr>
            <p:nvPr/>
          </p:nvSpPr>
          <p:spPr bwMode="auto">
            <a:xfrm>
              <a:off x="816" y="2064"/>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ET</a:t>
              </a:r>
            </a:p>
          </p:txBody>
        </p:sp>
        <p:sp>
          <p:nvSpPr>
            <p:cNvPr id="133147" name="Text Box 70"/>
            <p:cNvSpPr txBox="1">
              <a:spLocks noChangeArrowheads="1"/>
            </p:cNvSpPr>
            <p:nvPr/>
          </p:nvSpPr>
          <p:spPr bwMode="auto">
            <a:xfrm>
              <a:off x="816" y="2256"/>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EP</a:t>
              </a:r>
            </a:p>
          </p:txBody>
        </p:sp>
        <p:sp>
          <p:nvSpPr>
            <p:cNvPr id="133148" name="Text Box 71"/>
            <p:cNvSpPr txBox="1">
              <a:spLocks noChangeArrowheads="1"/>
            </p:cNvSpPr>
            <p:nvPr/>
          </p:nvSpPr>
          <p:spPr bwMode="auto">
            <a:xfrm>
              <a:off x="816" y="2476"/>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sp>
          <p:nvSpPr>
            <p:cNvPr id="133149" name="Text Box 72"/>
            <p:cNvSpPr txBox="1">
              <a:spLocks noChangeArrowheads="1"/>
            </p:cNvSpPr>
            <p:nvPr/>
          </p:nvSpPr>
          <p:spPr bwMode="auto">
            <a:xfrm>
              <a:off x="2064" y="2044"/>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a:t>
              </a:r>
            </a:p>
          </p:txBody>
        </p:sp>
        <p:grpSp>
          <p:nvGrpSpPr>
            <p:cNvPr id="133150" name="Group 73"/>
            <p:cNvGrpSpPr/>
            <p:nvPr/>
          </p:nvGrpSpPr>
          <p:grpSpPr bwMode="auto">
            <a:xfrm>
              <a:off x="2064" y="2236"/>
              <a:ext cx="336" cy="197"/>
              <a:chOff x="2064" y="2236"/>
              <a:chExt cx="336" cy="197"/>
            </a:xfrm>
          </p:grpSpPr>
          <p:sp>
            <p:nvSpPr>
              <p:cNvPr id="133171" name="Text Box 74"/>
              <p:cNvSpPr txBox="1">
                <a:spLocks noChangeArrowheads="1"/>
              </p:cNvSpPr>
              <p:nvPr/>
            </p:nvSpPr>
            <p:spPr bwMode="auto">
              <a:xfrm>
                <a:off x="2064" y="2236"/>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LD</a:t>
                </a:r>
              </a:p>
            </p:txBody>
          </p:sp>
          <p:sp>
            <p:nvSpPr>
              <p:cNvPr id="133172" name="Line 75"/>
              <p:cNvSpPr>
                <a:spLocks noChangeShapeType="1"/>
              </p:cNvSpPr>
              <p:nvPr/>
            </p:nvSpPr>
            <p:spPr bwMode="auto">
              <a:xfrm>
                <a:off x="2112" y="2244"/>
                <a:ext cx="144" cy="0"/>
              </a:xfrm>
              <a:prstGeom prst="line">
                <a:avLst/>
              </a:prstGeom>
              <a:noFill/>
              <a:ln w="9525">
                <a:solidFill>
                  <a:schemeClr val="tx1"/>
                </a:solidFill>
                <a:round/>
              </a:ln>
            </p:spPr>
            <p:txBody>
              <a:bodyPr/>
              <a:lstStyle/>
              <a:p>
                <a:endParaRPr lang="zh-CN" altLang="en-US"/>
              </a:p>
            </p:txBody>
          </p:sp>
        </p:grpSp>
        <p:grpSp>
          <p:nvGrpSpPr>
            <p:cNvPr id="133151" name="Group 76"/>
            <p:cNvGrpSpPr/>
            <p:nvPr/>
          </p:nvGrpSpPr>
          <p:grpSpPr bwMode="auto">
            <a:xfrm>
              <a:off x="2064" y="2428"/>
              <a:ext cx="336" cy="197"/>
              <a:chOff x="2064" y="2236"/>
              <a:chExt cx="336" cy="197"/>
            </a:xfrm>
          </p:grpSpPr>
          <p:sp>
            <p:nvSpPr>
              <p:cNvPr id="133169" name="Text Box 77"/>
              <p:cNvSpPr txBox="1">
                <a:spLocks noChangeArrowheads="1"/>
              </p:cNvSpPr>
              <p:nvPr/>
            </p:nvSpPr>
            <p:spPr bwMode="auto">
              <a:xfrm>
                <a:off x="2064" y="2236"/>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R</a:t>
                </a:r>
                <a:r>
                  <a:rPr lang="en-US" altLang="zh-CN" sz="1600" baseline="-25000">
                    <a:solidFill>
                      <a:schemeClr val="hlink"/>
                    </a:solidFill>
                    <a:ea typeface="Gulim" panose="020B0600000101010101" pitchFamily="50" charset="-127"/>
                  </a:rPr>
                  <a:t>D</a:t>
                </a:r>
              </a:p>
            </p:txBody>
          </p:sp>
          <p:sp>
            <p:nvSpPr>
              <p:cNvPr id="133170" name="Line 78"/>
              <p:cNvSpPr>
                <a:spLocks noChangeShapeType="1"/>
              </p:cNvSpPr>
              <p:nvPr/>
            </p:nvSpPr>
            <p:spPr bwMode="auto">
              <a:xfrm>
                <a:off x="2112" y="2244"/>
                <a:ext cx="144" cy="0"/>
              </a:xfrm>
              <a:prstGeom prst="line">
                <a:avLst/>
              </a:prstGeom>
              <a:noFill/>
              <a:ln w="9525">
                <a:solidFill>
                  <a:schemeClr val="tx1"/>
                </a:solidFill>
                <a:round/>
              </a:ln>
            </p:spPr>
            <p:txBody>
              <a:bodyPr/>
              <a:lstStyle/>
              <a:p>
                <a:endParaRPr lang="zh-CN" altLang="en-US"/>
              </a:p>
            </p:txBody>
          </p:sp>
        </p:grpSp>
        <p:sp>
          <p:nvSpPr>
            <p:cNvPr id="133152" name="Text Box 79"/>
            <p:cNvSpPr txBox="1">
              <a:spLocks noChangeArrowheads="1"/>
            </p:cNvSpPr>
            <p:nvPr/>
          </p:nvSpPr>
          <p:spPr bwMode="auto">
            <a:xfrm>
              <a:off x="1104" y="2236"/>
              <a:ext cx="912"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74161/160</a:t>
              </a:r>
            </a:p>
          </p:txBody>
        </p:sp>
        <p:sp>
          <p:nvSpPr>
            <p:cNvPr id="133153" name="Line 80"/>
            <p:cNvSpPr>
              <a:spLocks noChangeShapeType="1"/>
            </p:cNvSpPr>
            <p:nvPr/>
          </p:nvSpPr>
          <p:spPr bwMode="auto">
            <a:xfrm>
              <a:off x="1248" y="2688"/>
              <a:ext cx="0" cy="240"/>
            </a:xfrm>
            <a:prstGeom prst="line">
              <a:avLst/>
            </a:prstGeom>
            <a:noFill/>
            <a:ln w="9525">
              <a:solidFill>
                <a:schemeClr val="tx1"/>
              </a:solidFill>
              <a:round/>
            </a:ln>
          </p:spPr>
          <p:txBody>
            <a:bodyPr/>
            <a:lstStyle/>
            <a:p>
              <a:endParaRPr lang="zh-CN" altLang="en-US"/>
            </a:p>
          </p:txBody>
        </p:sp>
        <p:sp>
          <p:nvSpPr>
            <p:cNvPr id="133154" name="Line 81"/>
            <p:cNvSpPr>
              <a:spLocks noChangeShapeType="1"/>
            </p:cNvSpPr>
            <p:nvPr/>
          </p:nvSpPr>
          <p:spPr bwMode="auto">
            <a:xfrm>
              <a:off x="1440" y="2688"/>
              <a:ext cx="0" cy="240"/>
            </a:xfrm>
            <a:prstGeom prst="line">
              <a:avLst/>
            </a:prstGeom>
            <a:noFill/>
            <a:ln w="9525">
              <a:solidFill>
                <a:schemeClr val="tx1"/>
              </a:solidFill>
              <a:round/>
            </a:ln>
          </p:spPr>
          <p:txBody>
            <a:bodyPr/>
            <a:lstStyle/>
            <a:p>
              <a:endParaRPr lang="zh-CN" altLang="en-US"/>
            </a:p>
          </p:txBody>
        </p:sp>
        <p:sp>
          <p:nvSpPr>
            <p:cNvPr id="133155" name="Line 82"/>
            <p:cNvSpPr>
              <a:spLocks noChangeShapeType="1"/>
            </p:cNvSpPr>
            <p:nvPr/>
          </p:nvSpPr>
          <p:spPr bwMode="auto">
            <a:xfrm>
              <a:off x="1632" y="2688"/>
              <a:ext cx="0" cy="240"/>
            </a:xfrm>
            <a:prstGeom prst="line">
              <a:avLst/>
            </a:prstGeom>
            <a:noFill/>
            <a:ln w="9525">
              <a:solidFill>
                <a:schemeClr val="tx1"/>
              </a:solidFill>
              <a:round/>
            </a:ln>
          </p:spPr>
          <p:txBody>
            <a:bodyPr/>
            <a:lstStyle/>
            <a:p>
              <a:endParaRPr lang="zh-CN" altLang="en-US"/>
            </a:p>
          </p:txBody>
        </p:sp>
        <p:sp>
          <p:nvSpPr>
            <p:cNvPr id="133156" name="Line 83"/>
            <p:cNvSpPr>
              <a:spLocks noChangeShapeType="1"/>
            </p:cNvSpPr>
            <p:nvPr/>
          </p:nvSpPr>
          <p:spPr bwMode="auto">
            <a:xfrm>
              <a:off x="1824" y="2688"/>
              <a:ext cx="0" cy="240"/>
            </a:xfrm>
            <a:prstGeom prst="line">
              <a:avLst/>
            </a:prstGeom>
            <a:noFill/>
            <a:ln w="9525">
              <a:solidFill>
                <a:schemeClr val="tx1"/>
              </a:solidFill>
              <a:round/>
            </a:ln>
          </p:spPr>
          <p:txBody>
            <a:bodyPr/>
            <a:lstStyle/>
            <a:p>
              <a:endParaRPr lang="zh-CN" altLang="en-US"/>
            </a:p>
          </p:txBody>
        </p:sp>
        <p:sp>
          <p:nvSpPr>
            <p:cNvPr id="133157" name="Line 84"/>
            <p:cNvSpPr>
              <a:spLocks noChangeShapeType="1"/>
            </p:cNvSpPr>
            <p:nvPr/>
          </p:nvSpPr>
          <p:spPr bwMode="auto">
            <a:xfrm>
              <a:off x="1248" y="1776"/>
              <a:ext cx="0" cy="240"/>
            </a:xfrm>
            <a:prstGeom prst="line">
              <a:avLst/>
            </a:prstGeom>
            <a:noFill/>
            <a:ln w="9525">
              <a:solidFill>
                <a:schemeClr val="tx1"/>
              </a:solidFill>
              <a:round/>
            </a:ln>
          </p:spPr>
          <p:txBody>
            <a:bodyPr/>
            <a:lstStyle/>
            <a:p>
              <a:endParaRPr lang="zh-CN" altLang="en-US"/>
            </a:p>
          </p:txBody>
        </p:sp>
        <p:sp>
          <p:nvSpPr>
            <p:cNvPr id="133158" name="Line 85"/>
            <p:cNvSpPr>
              <a:spLocks noChangeShapeType="1"/>
            </p:cNvSpPr>
            <p:nvPr/>
          </p:nvSpPr>
          <p:spPr bwMode="auto">
            <a:xfrm>
              <a:off x="1440" y="1776"/>
              <a:ext cx="0" cy="240"/>
            </a:xfrm>
            <a:prstGeom prst="line">
              <a:avLst/>
            </a:prstGeom>
            <a:noFill/>
            <a:ln w="9525">
              <a:solidFill>
                <a:schemeClr val="tx1"/>
              </a:solidFill>
              <a:round/>
            </a:ln>
          </p:spPr>
          <p:txBody>
            <a:bodyPr/>
            <a:lstStyle/>
            <a:p>
              <a:endParaRPr lang="zh-CN" altLang="en-US"/>
            </a:p>
          </p:txBody>
        </p:sp>
        <p:sp>
          <p:nvSpPr>
            <p:cNvPr id="133159" name="Line 86"/>
            <p:cNvSpPr>
              <a:spLocks noChangeShapeType="1"/>
            </p:cNvSpPr>
            <p:nvPr/>
          </p:nvSpPr>
          <p:spPr bwMode="auto">
            <a:xfrm>
              <a:off x="1632" y="1776"/>
              <a:ext cx="0" cy="240"/>
            </a:xfrm>
            <a:prstGeom prst="line">
              <a:avLst/>
            </a:prstGeom>
            <a:noFill/>
            <a:ln w="9525">
              <a:solidFill>
                <a:schemeClr val="tx1"/>
              </a:solidFill>
              <a:round/>
            </a:ln>
          </p:spPr>
          <p:txBody>
            <a:bodyPr/>
            <a:lstStyle/>
            <a:p>
              <a:endParaRPr lang="zh-CN" altLang="en-US"/>
            </a:p>
          </p:txBody>
        </p:sp>
        <p:sp>
          <p:nvSpPr>
            <p:cNvPr id="133160" name="Line 87"/>
            <p:cNvSpPr>
              <a:spLocks noChangeShapeType="1"/>
            </p:cNvSpPr>
            <p:nvPr/>
          </p:nvSpPr>
          <p:spPr bwMode="auto">
            <a:xfrm>
              <a:off x="1824" y="1776"/>
              <a:ext cx="0" cy="240"/>
            </a:xfrm>
            <a:prstGeom prst="line">
              <a:avLst/>
            </a:prstGeom>
            <a:noFill/>
            <a:ln w="9525">
              <a:solidFill>
                <a:schemeClr val="tx1"/>
              </a:solidFill>
              <a:round/>
            </a:ln>
          </p:spPr>
          <p:txBody>
            <a:bodyPr/>
            <a:lstStyle/>
            <a:p>
              <a:endParaRPr lang="zh-CN" altLang="en-US"/>
            </a:p>
          </p:txBody>
        </p:sp>
        <p:sp>
          <p:nvSpPr>
            <p:cNvPr id="133161" name="Line 88"/>
            <p:cNvSpPr>
              <a:spLocks noChangeShapeType="1"/>
            </p:cNvSpPr>
            <p:nvPr/>
          </p:nvSpPr>
          <p:spPr bwMode="auto">
            <a:xfrm>
              <a:off x="480" y="2160"/>
              <a:ext cx="288" cy="0"/>
            </a:xfrm>
            <a:prstGeom prst="line">
              <a:avLst/>
            </a:prstGeom>
            <a:noFill/>
            <a:ln w="9525">
              <a:solidFill>
                <a:schemeClr val="tx1"/>
              </a:solidFill>
              <a:round/>
            </a:ln>
          </p:spPr>
          <p:txBody>
            <a:bodyPr/>
            <a:lstStyle/>
            <a:p>
              <a:endParaRPr lang="zh-CN" altLang="en-US"/>
            </a:p>
          </p:txBody>
        </p:sp>
        <p:sp>
          <p:nvSpPr>
            <p:cNvPr id="133162" name="Line 89"/>
            <p:cNvSpPr>
              <a:spLocks noChangeShapeType="1"/>
            </p:cNvSpPr>
            <p:nvPr/>
          </p:nvSpPr>
          <p:spPr bwMode="auto">
            <a:xfrm>
              <a:off x="480" y="2352"/>
              <a:ext cx="288" cy="0"/>
            </a:xfrm>
            <a:prstGeom prst="line">
              <a:avLst/>
            </a:prstGeom>
            <a:noFill/>
            <a:ln w="9525">
              <a:solidFill>
                <a:schemeClr val="tx1"/>
              </a:solidFill>
              <a:round/>
            </a:ln>
          </p:spPr>
          <p:txBody>
            <a:bodyPr/>
            <a:lstStyle/>
            <a:p>
              <a:endParaRPr lang="zh-CN" altLang="en-US"/>
            </a:p>
          </p:txBody>
        </p:sp>
        <p:sp>
          <p:nvSpPr>
            <p:cNvPr id="133163" name="Line 90"/>
            <p:cNvSpPr>
              <a:spLocks noChangeShapeType="1"/>
            </p:cNvSpPr>
            <p:nvPr/>
          </p:nvSpPr>
          <p:spPr bwMode="auto">
            <a:xfrm>
              <a:off x="480" y="2544"/>
              <a:ext cx="288" cy="0"/>
            </a:xfrm>
            <a:prstGeom prst="line">
              <a:avLst/>
            </a:prstGeom>
            <a:noFill/>
            <a:ln w="9525">
              <a:solidFill>
                <a:schemeClr val="tx1"/>
              </a:solidFill>
              <a:round/>
            </a:ln>
          </p:spPr>
          <p:txBody>
            <a:bodyPr/>
            <a:lstStyle/>
            <a:p>
              <a:endParaRPr lang="zh-CN" altLang="en-US"/>
            </a:p>
          </p:txBody>
        </p:sp>
        <p:sp>
          <p:nvSpPr>
            <p:cNvPr id="133164" name="Line 91"/>
            <p:cNvSpPr>
              <a:spLocks noChangeShapeType="1"/>
            </p:cNvSpPr>
            <p:nvPr/>
          </p:nvSpPr>
          <p:spPr bwMode="auto">
            <a:xfrm>
              <a:off x="2304" y="2160"/>
              <a:ext cx="288" cy="0"/>
            </a:xfrm>
            <a:prstGeom prst="line">
              <a:avLst/>
            </a:prstGeom>
            <a:noFill/>
            <a:ln w="9525">
              <a:solidFill>
                <a:schemeClr val="tx1"/>
              </a:solidFill>
              <a:round/>
            </a:ln>
          </p:spPr>
          <p:txBody>
            <a:bodyPr/>
            <a:lstStyle/>
            <a:p>
              <a:endParaRPr lang="zh-CN" altLang="en-US"/>
            </a:p>
          </p:txBody>
        </p:sp>
        <p:sp>
          <p:nvSpPr>
            <p:cNvPr id="133165" name="Oval 92"/>
            <p:cNvSpPr>
              <a:spLocks noChangeArrowheads="1"/>
            </p:cNvSpPr>
            <p:nvPr/>
          </p:nvSpPr>
          <p:spPr bwMode="auto">
            <a:xfrm>
              <a:off x="2304" y="2304"/>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3166" name="Oval 93"/>
            <p:cNvSpPr>
              <a:spLocks noChangeArrowheads="1"/>
            </p:cNvSpPr>
            <p:nvPr/>
          </p:nvSpPr>
          <p:spPr bwMode="auto">
            <a:xfrm>
              <a:off x="2304" y="2496"/>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33167" name="Line 94"/>
            <p:cNvSpPr>
              <a:spLocks noChangeShapeType="1"/>
            </p:cNvSpPr>
            <p:nvPr/>
          </p:nvSpPr>
          <p:spPr bwMode="auto">
            <a:xfrm>
              <a:off x="2352" y="2325"/>
              <a:ext cx="240" cy="0"/>
            </a:xfrm>
            <a:prstGeom prst="line">
              <a:avLst/>
            </a:prstGeom>
            <a:noFill/>
            <a:ln w="9525">
              <a:solidFill>
                <a:schemeClr val="tx1"/>
              </a:solidFill>
              <a:round/>
            </a:ln>
          </p:spPr>
          <p:txBody>
            <a:bodyPr/>
            <a:lstStyle/>
            <a:p>
              <a:endParaRPr lang="zh-CN" altLang="en-US"/>
            </a:p>
          </p:txBody>
        </p:sp>
        <p:sp>
          <p:nvSpPr>
            <p:cNvPr id="133168" name="Line 95"/>
            <p:cNvSpPr>
              <a:spLocks noChangeShapeType="1"/>
            </p:cNvSpPr>
            <p:nvPr/>
          </p:nvSpPr>
          <p:spPr bwMode="auto">
            <a:xfrm>
              <a:off x="2352" y="2517"/>
              <a:ext cx="240" cy="0"/>
            </a:xfrm>
            <a:prstGeom prst="line">
              <a:avLst/>
            </a:prstGeom>
            <a:noFill/>
            <a:ln w="9525">
              <a:solidFill>
                <a:schemeClr val="tx1"/>
              </a:solidFill>
              <a:round/>
            </a:ln>
          </p:spPr>
          <p:txBody>
            <a:bodyPr/>
            <a:lstStyle/>
            <a:p>
              <a:endParaRPr lang="zh-CN" altLang="en-US"/>
            </a:p>
          </p:txBody>
        </p:sp>
      </p:grpSp>
      <p:sp>
        <p:nvSpPr>
          <p:cNvPr id="38" name="Text Box 112"/>
          <p:cNvSpPr txBox="1">
            <a:spLocks noChangeArrowheads="1"/>
          </p:cNvSpPr>
          <p:nvPr/>
        </p:nvSpPr>
        <p:spPr bwMode="auto">
          <a:xfrm>
            <a:off x="2505075" y="5183188"/>
            <a:ext cx="2173288" cy="366712"/>
          </a:xfrm>
          <a:prstGeom prst="rect">
            <a:avLst/>
          </a:prstGeom>
          <a:noFill/>
          <a:ln w="9525">
            <a:noFill/>
            <a:miter lim="800000"/>
          </a:ln>
        </p:spPr>
        <p:txBody>
          <a:bodyPr>
            <a:spAutoFit/>
          </a:bodyPr>
          <a:lstStyle/>
          <a:p>
            <a:pPr algn="just" eaLnBrk="0" hangingPunct="0"/>
            <a:r>
              <a:rPr lang="zh-CN" altLang="en-US">
                <a:latin typeface="Arial" panose="020B0604020202020204" pitchFamily="34" charset="0"/>
                <a:cs typeface="Arial" panose="020B0604020202020204" pitchFamily="34" charset="0"/>
              </a:rPr>
              <a:t>进位输出</a:t>
            </a:r>
            <a:r>
              <a:rPr lang="en-US" altLang="zh-CN">
                <a:latin typeface="Arial" panose="020B0604020202020204" pitchFamily="34" charset="0"/>
                <a:cs typeface="Arial" panose="020B0604020202020204" pitchFamily="34" charset="0"/>
              </a:rPr>
              <a:t>C:</a:t>
            </a:r>
            <a:endParaRPr lang="en-US" altLang="zh-CN" sz="1600">
              <a:latin typeface="Arial" panose="020B0604020202020204" pitchFamily="34" charset="0"/>
              <a:cs typeface="Arial" panose="020B0604020202020204" pitchFamily="34" charset="0"/>
            </a:endParaRPr>
          </a:p>
        </p:txBody>
      </p:sp>
      <p:pic>
        <p:nvPicPr>
          <p:cNvPr id="31750" name="Picture 6" descr="图片1"/>
          <p:cNvPicPr>
            <a:picLocks noChangeAspect="1" noChangeArrowheads="1"/>
          </p:cNvPicPr>
          <p:nvPr/>
        </p:nvPicPr>
        <p:blipFill>
          <a:blip r:embed="rId3" cstate="print"/>
          <a:srcRect/>
          <a:stretch>
            <a:fillRect/>
          </a:stretch>
        </p:blipFill>
        <p:spPr bwMode="auto">
          <a:xfrm>
            <a:off x="2543176" y="5559425"/>
            <a:ext cx="3305175" cy="781050"/>
          </a:xfrm>
          <a:prstGeom prst="rect">
            <a:avLst/>
          </a:prstGeom>
          <a:noFill/>
          <a:ln w="9525">
            <a:noFill/>
            <a:miter lim="800000"/>
            <a:headEnd/>
            <a:tailEnd/>
          </a:ln>
          <a:effectLst>
            <a:prstShdw prst="shdw13" dist="53882" dir="13500000">
              <a:srgbClr val="808080">
                <a:alpha val="50000"/>
              </a:srgbClr>
            </a:prstShdw>
          </a:effectLst>
        </p:spPr>
      </p:pic>
      <p:sp>
        <p:nvSpPr>
          <p:cNvPr id="40" name="Text Box 97"/>
          <p:cNvSpPr txBox="1">
            <a:spLocks noChangeArrowheads="1"/>
          </p:cNvSpPr>
          <p:nvPr/>
        </p:nvSpPr>
        <p:spPr bwMode="auto">
          <a:xfrm>
            <a:off x="6838950" y="2832100"/>
            <a:ext cx="3752850" cy="369888"/>
          </a:xfrm>
          <a:prstGeom prst="rect">
            <a:avLst/>
          </a:prstGeom>
          <a:noFill/>
          <a:ln w="9525">
            <a:noFill/>
            <a:miter lim="800000"/>
          </a:ln>
        </p:spPr>
        <p:txBody>
          <a:bodyPr>
            <a:spAutoFit/>
          </a:bodyPr>
          <a:lstStyle/>
          <a:p>
            <a:pPr algn="just" eaLnBrk="0" hangingPunct="0"/>
            <a:r>
              <a:rPr lang="en-US" altLang="zh-CN">
                <a:solidFill>
                  <a:srgbClr val="C00000"/>
                </a:solidFill>
                <a:latin typeface="楷体" panose="02010609060101010101" pitchFamily="49" charset="-122"/>
                <a:ea typeface="楷体" panose="02010609060101010101" pitchFamily="49" charset="-122"/>
                <a:cs typeface="Arial" panose="020B0604020202020204" pitchFamily="34" charset="0"/>
              </a:rPr>
              <a:t> </a:t>
            </a:r>
            <a:r>
              <a:rPr lang="en-US" altLang="zh-CN">
                <a:solidFill>
                  <a:srgbClr val="C00000"/>
                </a:solidFill>
                <a:latin typeface="Arial" panose="020B0604020202020204" pitchFamily="34" charset="0"/>
                <a:ea typeface="楷体_GB2312" panose="02010609030101010101" charset="-122"/>
                <a:cs typeface="Arial" panose="020B0604020202020204" pitchFamily="34" charset="0"/>
              </a:rPr>
              <a:t>74161</a:t>
            </a:r>
            <a:r>
              <a:rPr lang="zh-CN" altLang="en-US">
                <a:solidFill>
                  <a:srgbClr val="C00000"/>
                </a:solidFill>
                <a:latin typeface="Arial" panose="020B0604020202020204" pitchFamily="34" charset="0"/>
                <a:ea typeface="楷体_GB2312" panose="02010609030101010101" charset="-122"/>
                <a:cs typeface="Arial" panose="020B0604020202020204" pitchFamily="34" charset="0"/>
              </a:rPr>
              <a:t>与</a:t>
            </a:r>
            <a:r>
              <a:rPr lang="en-US" altLang="zh-CN">
                <a:solidFill>
                  <a:srgbClr val="C00000"/>
                </a:solidFill>
                <a:latin typeface="Arial" panose="020B0604020202020204" pitchFamily="34" charset="0"/>
                <a:ea typeface="楷体_GB2312" panose="02010609030101010101" charset="-122"/>
                <a:cs typeface="Arial" panose="020B0604020202020204" pitchFamily="34" charset="0"/>
              </a:rPr>
              <a:t>74160</a:t>
            </a:r>
            <a:r>
              <a:rPr lang="zh-CN" altLang="en-US">
                <a:solidFill>
                  <a:srgbClr val="C00000"/>
                </a:solidFill>
                <a:latin typeface="Arial" panose="020B0604020202020204" pitchFamily="34" charset="0"/>
                <a:ea typeface="楷体_GB2312" panose="02010609030101010101" charset="-122"/>
                <a:cs typeface="Arial" panose="020B0604020202020204" pitchFamily="34" charset="0"/>
              </a:rPr>
              <a:t>的功能表</a:t>
            </a:r>
          </a:p>
        </p:txBody>
      </p:sp>
      <p:grpSp>
        <p:nvGrpSpPr>
          <p:cNvPr id="5" name="Group 98"/>
          <p:cNvGrpSpPr/>
          <p:nvPr/>
        </p:nvGrpSpPr>
        <p:grpSpPr bwMode="auto">
          <a:xfrm>
            <a:off x="6942138" y="3225801"/>
            <a:ext cx="2971800" cy="2138363"/>
            <a:chOff x="2928" y="1882"/>
            <a:chExt cx="1872" cy="1347"/>
          </a:xfrm>
        </p:grpSpPr>
        <p:sp>
          <p:nvSpPr>
            <p:cNvPr id="133133" name="Rectangle 99"/>
            <p:cNvSpPr>
              <a:spLocks noChangeArrowheads="1"/>
            </p:cNvSpPr>
            <p:nvPr/>
          </p:nvSpPr>
          <p:spPr bwMode="auto">
            <a:xfrm>
              <a:off x="4080" y="2093"/>
              <a:ext cx="720" cy="1136"/>
            </a:xfrm>
            <a:prstGeom prst="rect">
              <a:avLst/>
            </a:prstGeom>
            <a:noFill/>
            <a:ln w="9525">
              <a:noFill/>
              <a:miter lim="800000"/>
            </a:ln>
          </p:spPr>
          <p:txBody>
            <a:bodyPr/>
            <a:lstStyle/>
            <a:p>
              <a:pPr>
                <a:spcBef>
                  <a:spcPct val="20000"/>
                </a:spcBef>
                <a:buClr>
                  <a:schemeClr val="folHlink"/>
                </a:buClr>
                <a:buSzPct val="85000"/>
                <a:buFont typeface="Wingdings 2" panose="05020102010507070707" pitchFamily="18" charset="2"/>
                <a:buNone/>
              </a:pPr>
              <a:r>
                <a:rPr lang="zh-CN" altLang="en-US" sz="1600">
                  <a:solidFill>
                    <a:srgbClr val="CC0099"/>
                  </a:solidFill>
                  <a:latin typeface="楷体_GB2312" panose="02010609030101010101" charset="-122"/>
                  <a:ea typeface="楷体_GB2312" panose="02010609030101010101" charset="-122"/>
                </a:rPr>
                <a:t>异步</a:t>
              </a:r>
              <a:r>
                <a:rPr lang="zh-CN" altLang="en-US" sz="1600">
                  <a:solidFill>
                    <a:schemeClr val="hlink"/>
                  </a:solidFill>
                  <a:latin typeface="楷体_GB2312" panose="02010609030101010101" charset="-122"/>
                  <a:ea typeface="楷体_GB2312" panose="02010609030101010101" charset="-122"/>
                </a:rPr>
                <a:t>复位</a:t>
              </a:r>
            </a:p>
            <a:p>
              <a:pPr>
                <a:spcBef>
                  <a:spcPct val="20000"/>
                </a:spcBef>
                <a:buClr>
                  <a:schemeClr val="folHlink"/>
                </a:buClr>
                <a:buSzPct val="85000"/>
                <a:buFont typeface="Wingdings 2" panose="05020102010507070707" pitchFamily="18" charset="2"/>
                <a:buNone/>
              </a:pPr>
              <a:r>
                <a:rPr lang="zh-CN" altLang="en-US" sz="1600">
                  <a:solidFill>
                    <a:srgbClr val="CC0099"/>
                  </a:solidFill>
                  <a:latin typeface="楷体_GB2312" panose="02010609030101010101" charset="-122"/>
                  <a:ea typeface="楷体_GB2312" panose="02010609030101010101" charset="-122"/>
                </a:rPr>
                <a:t>同步</a:t>
              </a:r>
              <a:r>
                <a:rPr lang="zh-CN" altLang="en-US" sz="1600">
                  <a:solidFill>
                    <a:schemeClr val="hlink"/>
                  </a:solidFill>
                  <a:latin typeface="楷体_GB2312" panose="02010609030101010101" charset="-122"/>
                  <a:ea typeface="楷体_GB2312" panose="02010609030101010101" charset="-122"/>
                </a:rPr>
                <a:t>预置</a:t>
              </a:r>
            </a:p>
            <a:p>
              <a:pPr>
                <a:spcBef>
                  <a:spcPct val="20000"/>
                </a:spcBef>
                <a:buClr>
                  <a:schemeClr val="folHlink"/>
                </a:buClr>
                <a:buSzPct val="85000"/>
                <a:buFont typeface="Wingdings 2" panose="05020102010507070707" pitchFamily="18" charset="2"/>
                <a:buNone/>
              </a:pPr>
              <a:r>
                <a:rPr lang="zh-CN" altLang="en-US" sz="1600">
                  <a:solidFill>
                    <a:schemeClr val="hlink"/>
                  </a:solidFill>
                  <a:latin typeface="楷体_GB2312" panose="02010609030101010101" charset="-122"/>
                  <a:ea typeface="楷体_GB2312" panose="02010609030101010101" charset="-122"/>
                </a:rPr>
                <a:t>保持</a:t>
              </a:r>
            </a:p>
            <a:p>
              <a:pPr>
                <a:spcBef>
                  <a:spcPct val="20000"/>
                </a:spcBef>
                <a:buClr>
                  <a:schemeClr val="folHlink"/>
                </a:buClr>
                <a:buSzPct val="85000"/>
                <a:buFont typeface="Wingdings 2" panose="05020102010507070707" pitchFamily="18" charset="2"/>
                <a:buNone/>
              </a:pPr>
              <a:r>
                <a:rPr lang="zh-CN" altLang="en-US" sz="1600">
                  <a:solidFill>
                    <a:schemeClr val="hlink"/>
                  </a:solidFill>
                  <a:latin typeface="楷体_GB2312" panose="02010609030101010101" charset="-122"/>
                  <a:ea typeface="楷体_GB2312" panose="02010609030101010101" charset="-122"/>
                </a:rPr>
                <a:t>保持</a:t>
              </a:r>
            </a:p>
            <a:p>
              <a:pPr>
                <a:spcBef>
                  <a:spcPct val="20000"/>
                </a:spcBef>
                <a:buClr>
                  <a:schemeClr val="folHlink"/>
                </a:buClr>
                <a:buSzPct val="85000"/>
                <a:buFont typeface="Wingdings 2" panose="05020102010507070707" pitchFamily="18" charset="2"/>
                <a:buNone/>
              </a:pPr>
              <a:r>
                <a:rPr lang="zh-CN" altLang="en-US" sz="1600">
                  <a:solidFill>
                    <a:schemeClr val="hlink"/>
                  </a:solidFill>
                  <a:latin typeface="楷体_GB2312" panose="02010609030101010101" charset="-122"/>
                  <a:ea typeface="楷体_GB2312" panose="02010609030101010101" charset="-122"/>
                </a:rPr>
                <a:t>保持</a:t>
              </a:r>
            </a:p>
            <a:p>
              <a:pPr>
                <a:spcBef>
                  <a:spcPct val="20000"/>
                </a:spcBef>
                <a:buClr>
                  <a:schemeClr val="folHlink"/>
                </a:buClr>
                <a:buSzPct val="85000"/>
                <a:buFont typeface="Wingdings 2" panose="05020102010507070707" pitchFamily="18" charset="2"/>
                <a:buNone/>
              </a:pPr>
              <a:r>
                <a:rPr lang="zh-CN" altLang="en-US" sz="1600">
                  <a:solidFill>
                    <a:srgbClr val="CC0066"/>
                  </a:solidFill>
                  <a:latin typeface="楷体_GB2312" panose="02010609030101010101" charset="-122"/>
                  <a:ea typeface="楷体_GB2312" panose="02010609030101010101" charset="-122"/>
                </a:rPr>
                <a:t>计数</a:t>
              </a:r>
              <a:r>
                <a:rPr lang="zh-CN" altLang="en-US" sz="1600">
                  <a:solidFill>
                    <a:schemeClr val="hlink"/>
                  </a:solidFill>
                  <a:latin typeface="楷体_GB2312" panose="02010609030101010101" charset="-122"/>
                  <a:ea typeface="楷体_GB2312" panose="02010609030101010101" charset="-122"/>
                </a:rPr>
                <a:t> </a:t>
              </a:r>
            </a:p>
          </p:txBody>
        </p:sp>
        <p:sp>
          <p:nvSpPr>
            <p:cNvPr id="133134" name="Rectangle 100"/>
            <p:cNvSpPr>
              <a:spLocks noChangeArrowheads="1"/>
            </p:cNvSpPr>
            <p:nvPr/>
          </p:nvSpPr>
          <p:spPr bwMode="auto">
            <a:xfrm>
              <a:off x="2928" y="2093"/>
              <a:ext cx="1152" cy="1136"/>
            </a:xfrm>
            <a:prstGeom prst="rect">
              <a:avLst/>
            </a:prstGeom>
            <a:noFill/>
            <a:ln w="9525">
              <a:noFill/>
              <a:miter lim="800000"/>
            </a:ln>
          </p:spPr>
          <p:txBody>
            <a:bodyPr/>
            <a:lstStyle/>
            <a:p>
              <a:pPr>
                <a:spcBef>
                  <a:spcPct val="20000"/>
                </a:spcBef>
                <a:buClr>
                  <a:schemeClr val="folHlink"/>
                </a:buClr>
                <a:buSzPct val="85000"/>
                <a:buFont typeface="Wingdings 2" panose="05020102010507070707" pitchFamily="18" charset="2"/>
                <a:buNone/>
              </a:pPr>
              <a:r>
                <a:rPr lang="en-US" altLang="zh-CN" sz="1600" dirty="0">
                  <a:solidFill>
                    <a:schemeClr val="hlink"/>
                  </a:solidFill>
                  <a:latin typeface="Arial" panose="020B0604020202020204" pitchFamily="34" charset="0"/>
                  <a:ea typeface="Gulim" panose="020B0600000101010101" pitchFamily="50" charset="-127"/>
                </a:rPr>
                <a:t>0  </a:t>
              </a:r>
              <a:r>
                <a:rPr lang="en-US" altLang="zh-CN" sz="1600" dirty="0">
                  <a:solidFill>
                    <a:schemeClr val="hlink"/>
                  </a:solidFill>
                  <a:ea typeface="Gulim" panose="020B0600000101010101" pitchFamily="50" charset="-127"/>
                </a:rPr>
                <a:t>×</a:t>
              </a:r>
              <a:r>
                <a:rPr lang="en-US" altLang="zh-CN" sz="1600" dirty="0">
                  <a:solidFill>
                    <a:schemeClr val="hlink"/>
                  </a:solidFill>
                  <a:latin typeface="Arial" panose="020B0604020202020204" pitchFamily="34" charset="0"/>
                  <a:ea typeface="Gulim" panose="020B0600000101010101" pitchFamily="50" charset="-127"/>
                </a:rPr>
                <a:t>  </a:t>
              </a:r>
              <a:r>
                <a:rPr lang="en-US" altLang="zh-CN" sz="1600" dirty="0">
                  <a:solidFill>
                    <a:schemeClr val="hlink"/>
                  </a:solidFill>
                  <a:ea typeface="Gulim" panose="020B0600000101010101" pitchFamily="50" charset="-127"/>
                </a:rPr>
                <a:t>×</a:t>
              </a:r>
              <a:r>
                <a:rPr lang="en-US" altLang="zh-CN" sz="1600" dirty="0">
                  <a:solidFill>
                    <a:schemeClr val="hlink"/>
                  </a:solidFill>
                  <a:latin typeface="Arial" panose="020B0604020202020204" pitchFamily="34" charset="0"/>
                  <a:ea typeface="Gulim" panose="020B0600000101010101" pitchFamily="50" charset="-127"/>
                </a:rPr>
                <a:t>  </a:t>
              </a:r>
              <a:r>
                <a:rPr lang="en-US" altLang="zh-CN" sz="1600" dirty="0">
                  <a:solidFill>
                    <a:schemeClr val="hlink"/>
                  </a:solidFill>
                  <a:ea typeface="Gulim" panose="020B0600000101010101" pitchFamily="50" charset="-127"/>
                </a:rPr>
                <a:t>×</a:t>
              </a:r>
              <a:r>
                <a:rPr lang="en-US" altLang="zh-CN" sz="1600" dirty="0">
                  <a:solidFill>
                    <a:schemeClr val="hlink"/>
                  </a:solidFill>
                  <a:latin typeface="Arial" panose="020B0604020202020204" pitchFamily="34" charset="0"/>
                  <a:ea typeface="Gulim" panose="020B0600000101010101" pitchFamily="50" charset="-127"/>
                </a:rPr>
                <a:t>   </a:t>
              </a:r>
              <a:r>
                <a:rPr lang="en-US" altLang="zh-CN" sz="1600" dirty="0">
                  <a:solidFill>
                    <a:schemeClr val="hlink"/>
                  </a:solidFill>
                  <a:ea typeface="Gulim" panose="020B0600000101010101" pitchFamily="50" charset="-127"/>
                </a:rPr>
                <a:t>×</a:t>
              </a:r>
              <a:endParaRPr lang="en-US" altLang="zh-CN" sz="1600" dirty="0">
                <a:solidFill>
                  <a:schemeClr val="hlink"/>
                </a:solidFill>
                <a:latin typeface="Arial" panose="020B0604020202020204" pitchFamily="34" charset="0"/>
                <a:ea typeface="Gulim" panose="020B0600000101010101" pitchFamily="50" charset="-127"/>
              </a:endParaRPr>
            </a:p>
            <a:p>
              <a:pPr>
                <a:spcBef>
                  <a:spcPct val="20000"/>
                </a:spcBef>
                <a:buClr>
                  <a:schemeClr val="folHlink"/>
                </a:buClr>
                <a:buSzPct val="85000"/>
                <a:buFont typeface="Wingdings 2" panose="05020102010507070707" pitchFamily="18" charset="2"/>
                <a:buNone/>
              </a:pPr>
              <a:r>
                <a:rPr lang="en-US" altLang="zh-CN" sz="1600" dirty="0">
                  <a:solidFill>
                    <a:schemeClr val="hlink"/>
                  </a:solidFill>
                  <a:latin typeface="Arial" panose="020B0604020202020204" pitchFamily="34" charset="0"/>
                  <a:ea typeface="Gulim" panose="020B0600000101010101" pitchFamily="50" charset="-127"/>
                </a:rPr>
                <a:t> 1   0   </a:t>
              </a:r>
              <a:r>
                <a:rPr lang="en-US" altLang="zh-CN" sz="1600" dirty="0">
                  <a:solidFill>
                    <a:schemeClr val="hlink"/>
                  </a:solidFill>
                  <a:ea typeface="Gulim" panose="020B0600000101010101" pitchFamily="50" charset="-127"/>
                </a:rPr>
                <a:t>× </a:t>
              </a:r>
              <a:r>
                <a:rPr lang="en-US" altLang="zh-CN" sz="1600" dirty="0">
                  <a:solidFill>
                    <a:schemeClr val="hlink"/>
                  </a:solidFill>
                  <a:latin typeface="Arial" panose="020B0604020202020204" pitchFamily="34" charset="0"/>
                  <a:ea typeface="Gulim" panose="020B0600000101010101" pitchFamily="50" charset="-127"/>
                </a:rPr>
                <a:t>  </a:t>
              </a:r>
              <a:r>
                <a:rPr lang="en-US" altLang="zh-CN" sz="1600" dirty="0">
                  <a:solidFill>
                    <a:schemeClr val="hlink"/>
                  </a:solidFill>
                  <a:ea typeface="Gulim" panose="020B0600000101010101" pitchFamily="50" charset="-127"/>
                </a:rPr>
                <a:t>×</a:t>
              </a:r>
              <a:r>
                <a:rPr lang="en-US" altLang="zh-CN" sz="1600" dirty="0">
                  <a:solidFill>
                    <a:schemeClr val="hlink"/>
                  </a:solidFill>
                  <a:latin typeface="Arial" panose="020B0604020202020204" pitchFamily="34" charset="0"/>
                  <a:ea typeface="Gulim" panose="020B0600000101010101" pitchFamily="50" charset="-127"/>
                </a:rPr>
                <a:t>  </a:t>
              </a:r>
              <a:r>
                <a:rPr lang="en-US" altLang="zh-CN" sz="1600" dirty="0">
                  <a:solidFill>
                    <a:schemeClr val="hlink"/>
                  </a:solidFill>
                  <a:ea typeface="Gulim" panose="020B0600000101010101" pitchFamily="50" charset="-127"/>
                </a:rPr>
                <a:t>↑</a:t>
              </a:r>
              <a:endParaRPr lang="en-US" altLang="zh-CN" sz="1600" dirty="0">
                <a:solidFill>
                  <a:schemeClr val="hlink"/>
                </a:solidFill>
                <a:latin typeface="Arial" panose="020B0604020202020204" pitchFamily="34" charset="0"/>
                <a:ea typeface="Gulim" panose="020B0600000101010101" pitchFamily="50" charset="-127"/>
              </a:endParaRPr>
            </a:p>
            <a:p>
              <a:pPr>
                <a:spcBef>
                  <a:spcPct val="20000"/>
                </a:spcBef>
                <a:buClr>
                  <a:schemeClr val="folHlink"/>
                </a:buClr>
                <a:buSzPct val="85000"/>
                <a:buFont typeface="Wingdings 2" panose="05020102010507070707" pitchFamily="18" charset="2"/>
                <a:buNone/>
              </a:pPr>
              <a:r>
                <a:rPr lang="en-US" altLang="zh-CN" sz="1600" dirty="0">
                  <a:solidFill>
                    <a:schemeClr val="hlink"/>
                  </a:solidFill>
                  <a:latin typeface="Arial" panose="020B0604020202020204" pitchFamily="34" charset="0"/>
                  <a:ea typeface="Gulim" panose="020B0600000101010101" pitchFamily="50" charset="-127"/>
                </a:rPr>
                <a:t> 1   1   0    0   </a:t>
              </a:r>
              <a:r>
                <a:rPr lang="en-US" altLang="zh-CN" sz="1600" b="0" dirty="0">
                  <a:solidFill>
                    <a:schemeClr val="hlink"/>
                  </a:solidFill>
                  <a:ea typeface="Gulim" panose="020B0600000101010101" pitchFamily="50" charset="-127"/>
                </a:rPr>
                <a:t>↑</a:t>
              </a:r>
              <a:endParaRPr lang="en-US" altLang="zh-CN" sz="1600" b="0" dirty="0">
                <a:solidFill>
                  <a:schemeClr val="hlink"/>
                </a:solidFill>
                <a:latin typeface="Arial" panose="020B0604020202020204" pitchFamily="34" charset="0"/>
                <a:ea typeface="Gulim" panose="020B0600000101010101" pitchFamily="50" charset="-127"/>
              </a:endParaRPr>
            </a:p>
            <a:p>
              <a:pPr>
                <a:spcBef>
                  <a:spcPct val="20000"/>
                </a:spcBef>
                <a:buClr>
                  <a:schemeClr val="folHlink"/>
                </a:buClr>
                <a:buSzPct val="85000"/>
                <a:buFont typeface="Wingdings 2" panose="05020102010507070707" pitchFamily="18" charset="2"/>
                <a:buNone/>
              </a:pPr>
              <a:r>
                <a:rPr lang="en-US" altLang="zh-CN" sz="1600" dirty="0">
                  <a:solidFill>
                    <a:schemeClr val="hlink"/>
                  </a:solidFill>
                  <a:latin typeface="Arial" panose="020B0604020202020204" pitchFamily="34" charset="0"/>
                  <a:ea typeface="Gulim" panose="020B0600000101010101" pitchFamily="50" charset="-127"/>
                </a:rPr>
                <a:t> 1   1   0    1   </a:t>
              </a:r>
              <a:r>
                <a:rPr lang="en-US" altLang="zh-CN" sz="1600" dirty="0">
                  <a:solidFill>
                    <a:schemeClr val="hlink"/>
                  </a:solidFill>
                  <a:ea typeface="Gulim" panose="020B0600000101010101" pitchFamily="50" charset="-127"/>
                </a:rPr>
                <a:t>↑</a:t>
              </a:r>
              <a:endParaRPr lang="en-US" altLang="zh-CN" sz="1600" dirty="0">
                <a:solidFill>
                  <a:schemeClr val="hlink"/>
                </a:solidFill>
                <a:latin typeface="Arial" panose="020B0604020202020204" pitchFamily="34" charset="0"/>
                <a:ea typeface="Gulim" panose="020B0600000101010101" pitchFamily="50" charset="-127"/>
              </a:endParaRPr>
            </a:p>
            <a:p>
              <a:pPr>
                <a:spcBef>
                  <a:spcPct val="20000"/>
                </a:spcBef>
                <a:buClr>
                  <a:schemeClr val="folHlink"/>
                </a:buClr>
                <a:buSzPct val="85000"/>
                <a:buFont typeface="Wingdings 2" panose="05020102010507070707" pitchFamily="18" charset="2"/>
                <a:buNone/>
              </a:pPr>
              <a:r>
                <a:rPr lang="en-US" altLang="zh-CN" sz="1600" dirty="0">
                  <a:solidFill>
                    <a:schemeClr val="hlink"/>
                  </a:solidFill>
                  <a:latin typeface="Arial" panose="020B0604020202020204" pitchFamily="34" charset="0"/>
                  <a:ea typeface="Gulim" panose="020B0600000101010101" pitchFamily="50" charset="-127"/>
                </a:rPr>
                <a:t> 1   1   1    0   </a:t>
              </a:r>
              <a:r>
                <a:rPr lang="en-US" altLang="zh-CN" sz="1600" b="0" dirty="0">
                  <a:solidFill>
                    <a:schemeClr val="hlink"/>
                  </a:solidFill>
                  <a:ea typeface="Gulim" panose="020B0600000101010101" pitchFamily="50" charset="-127"/>
                </a:rPr>
                <a:t>↑</a:t>
              </a:r>
              <a:endParaRPr lang="en-US" altLang="zh-CN" sz="1600" b="0" dirty="0">
                <a:solidFill>
                  <a:schemeClr val="hlink"/>
                </a:solidFill>
                <a:latin typeface="Arial" panose="020B0604020202020204" pitchFamily="34" charset="0"/>
                <a:ea typeface="Gulim" panose="020B0600000101010101" pitchFamily="50" charset="-127"/>
              </a:endParaRPr>
            </a:p>
            <a:p>
              <a:pPr>
                <a:spcBef>
                  <a:spcPct val="20000"/>
                </a:spcBef>
                <a:buClr>
                  <a:schemeClr val="folHlink"/>
                </a:buClr>
                <a:buSzPct val="85000"/>
                <a:buFont typeface="Wingdings 2" panose="05020102010507070707" pitchFamily="18" charset="2"/>
                <a:buNone/>
              </a:pPr>
              <a:r>
                <a:rPr lang="en-US" altLang="zh-CN" sz="1600" dirty="0">
                  <a:solidFill>
                    <a:schemeClr val="hlink"/>
                  </a:solidFill>
                  <a:latin typeface="Arial" panose="020B0604020202020204" pitchFamily="34" charset="0"/>
                  <a:ea typeface="Gulim" panose="020B0600000101010101" pitchFamily="50" charset="-127"/>
                </a:rPr>
                <a:t>  1   1   </a:t>
              </a:r>
              <a:r>
                <a:rPr lang="en-US" altLang="zh-CN" sz="1600" dirty="0">
                  <a:solidFill>
                    <a:srgbClr val="CC0066"/>
                  </a:solidFill>
                  <a:latin typeface="Arial" panose="020B0604020202020204" pitchFamily="34" charset="0"/>
                  <a:ea typeface="Gulim" panose="020B0600000101010101" pitchFamily="50" charset="-127"/>
                </a:rPr>
                <a:t>1    1</a:t>
              </a:r>
              <a:r>
                <a:rPr lang="en-US" altLang="zh-CN" sz="1600" dirty="0">
                  <a:solidFill>
                    <a:schemeClr val="hlink"/>
                  </a:solidFill>
                  <a:latin typeface="Arial" panose="020B0604020202020204" pitchFamily="34" charset="0"/>
                  <a:ea typeface="Gulim" panose="020B0600000101010101" pitchFamily="50" charset="-127"/>
                </a:rPr>
                <a:t>  </a:t>
              </a:r>
              <a:r>
                <a:rPr lang="en-US" altLang="zh-CN" sz="1600" dirty="0">
                  <a:solidFill>
                    <a:schemeClr val="hlink"/>
                  </a:solidFill>
                  <a:latin typeface="宋体" panose="02010600030101010101" pitchFamily="2" charset="-122"/>
                  <a:ea typeface="Gulim" panose="020B0600000101010101" pitchFamily="50" charset="-127"/>
                </a:rPr>
                <a:t>↑</a:t>
              </a:r>
              <a:r>
                <a:rPr lang="en-US" altLang="zh-CN" sz="1600" dirty="0">
                  <a:solidFill>
                    <a:schemeClr val="hlink"/>
                  </a:solidFill>
                  <a:latin typeface="Arial" panose="020B0604020202020204" pitchFamily="34" charset="0"/>
                  <a:ea typeface="Gulim" panose="020B0600000101010101" pitchFamily="50" charset="-127"/>
                </a:rPr>
                <a:t> </a:t>
              </a:r>
            </a:p>
          </p:txBody>
        </p:sp>
        <p:sp>
          <p:nvSpPr>
            <p:cNvPr id="133135" name="Rectangle 101"/>
            <p:cNvSpPr>
              <a:spLocks noChangeArrowheads="1"/>
            </p:cNvSpPr>
            <p:nvPr/>
          </p:nvSpPr>
          <p:spPr bwMode="auto">
            <a:xfrm>
              <a:off x="4080" y="1882"/>
              <a:ext cx="720" cy="211"/>
            </a:xfrm>
            <a:prstGeom prst="rect">
              <a:avLst/>
            </a:prstGeom>
            <a:noFill/>
            <a:ln w="9525">
              <a:noFill/>
              <a:miter lim="800000"/>
            </a:ln>
          </p:spPr>
          <p:txBody>
            <a:bodyPr/>
            <a:lstStyle/>
            <a:p>
              <a:pPr>
                <a:spcBef>
                  <a:spcPct val="20000"/>
                </a:spcBef>
                <a:buClr>
                  <a:schemeClr val="folHlink"/>
                </a:buClr>
                <a:buSzPct val="85000"/>
                <a:buFont typeface="Wingdings 2" panose="05020102010507070707" pitchFamily="18" charset="2"/>
                <a:buNone/>
              </a:pPr>
              <a:r>
                <a:rPr lang="zh-CN" altLang="en-US" sz="1600">
                  <a:solidFill>
                    <a:schemeClr val="hlink"/>
                  </a:solidFill>
                  <a:latin typeface="宋体" panose="02010600030101010101" pitchFamily="2" charset="-122"/>
                  <a:ea typeface="楷体_GB2312" panose="02010609030101010101" charset="-122"/>
                </a:rPr>
                <a:t>功能</a:t>
              </a:r>
              <a:r>
                <a:rPr lang="zh-CN" altLang="en-US" sz="1600">
                  <a:solidFill>
                    <a:schemeClr val="hlink"/>
                  </a:solidFill>
                  <a:latin typeface="Arial" panose="020B0604020202020204" pitchFamily="34" charset="0"/>
                  <a:ea typeface="Gulim" panose="020B0600000101010101" pitchFamily="50" charset="-127"/>
                </a:rPr>
                <a:t> </a:t>
              </a:r>
            </a:p>
          </p:txBody>
        </p:sp>
        <p:sp>
          <p:nvSpPr>
            <p:cNvPr id="133136" name="Rectangle 102"/>
            <p:cNvSpPr>
              <a:spLocks noChangeArrowheads="1"/>
            </p:cNvSpPr>
            <p:nvPr/>
          </p:nvSpPr>
          <p:spPr bwMode="auto">
            <a:xfrm>
              <a:off x="2928" y="1882"/>
              <a:ext cx="1152" cy="211"/>
            </a:xfrm>
            <a:prstGeom prst="rect">
              <a:avLst/>
            </a:prstGeom>
            <a:noFill/>
            <a:ln w="9525">
              <a:noFill/>
              <a:miter lim="800000"/>
            </a:ln>
          </p:spPr>
          <p:txBody>
            <a:bodyPr/>
            <a:lstStyle/>
            <a:p>
              <a:pPr>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 R</a:t>
              </a:r>
              <a:r>
                <a:rPr lang="en-US" altLang="zh-CN" sz="1600" baseline="-25000">
                  <a:solidFill>
                    <a:schemeClr val="hlink"/>
                  </a:solidFill>
                  <a:latin typeface="Arial" panose="020B0604020202020204" pitchFamily="34" charset="0"/>
                  <a:ea typeface="Gulim" panose="020B0600000101010101" pitchFamily="50" charset="-127"/>
                </a:rPr>
                <a:t>D </a:t>
              </a:r>
              <a:r>
                <a:rPr lang="en-US" altLang="zh-CN" sz="1600">
                  <a:solidFill>
                    <a:schemeClr val="hlink"/>
                  </a:solidFill>
                  <a:latin typeface="Arial" panose="020B0604020202020204" pitchFamily="34" charset="0"/>
                  <a:ea typeface="Gulim" panose="020B0600000101010101" pitchFamily="50" charset="-127"/>
                </a:rPr>
                <a:t>LD </a:t>
              </a:r>
              <a:r>
                <a:rPr lang="en-US" altLang="zh-CN" sz="1600">
                  <a:solidFill>
                    <a:srgbClr val="CC0066"/>
                  </a:solidFill>
                  <a:latin typeface="Arial" panose="020B0604020202020204" pitchFamily="34" charset="0"/>
                  <a:ea typeface="Gulim" panose="020B0600000101010101" pitchFamily="50" charset="-127"/>
                </a:rPr>
                <a:t>EP ET</a:t>
              </a:r>
              <a:r>
                <a:rPr lang="en-US" altLang="zh-CN" sz="1600" i="1">
                  <a:solidFill>
                    <a:schemeClr val="hlink"/>
                  </a:solidFill>
                  <a:latin typeface="Arial" panose="020B0604020202020204" pitchFamily="34" charset="0"/>
                  <a:ea typeface="Gulim" panose="020B0600000101010101" pitchFamily="50" charset="-127"/>
                </a:rPr>
                <a:t> </a:t>
              </a:r>
              <a:r>
                <a:rPr lang="en-US" altLang="zh-CN" sz="1600">
                  <a:solidFill>
                    <a:schemeClr val="hlink"/>
                  </a:solidFill>
                  <a:latin typeface="Arial" panose="020B0604020202020204" pitchFamily="34" charset="0"/>
                  <a:ea typeface="Gulim" panose="020B0600000101010101" pitchFamily="50" charset="-127"/>
                </a:rPr>
                <a:t>CP </a:t>
              </a:r>
            </a:p>
          </p:txBody>
        </p:sp>
        <p:sp>
          <p:nvSpPr>
            <p:cNvPr id="133137" name="Line 103"/>
            <p:cNvSpPr>
              <a:spLocks noChangeShapeType="1"/>
            </p:cNvSpPr>
            <p:nvPr/>
          </p:nvSpPr>
          <p:spPr bwMode="auto">
            <a:xfrm>
              <a:off x="2928" y="1882"/>
              <a:ext cx="1872" cy="0"/>
            </a:xfrm>
            <a:prstGeom prst="line">
              <a:avLst/>
            </a:prstGeom>
            <a:noFill/>
            <a:ln w="28575" cap="sq">
              <a:solidFill>
                <a:schemeClr val="tx1"/>
              </a:solidFill>
              <a:round/>
            </a:ln>
          </p:spPr>
          <p:txBody>
            <a:bodyPr/>
            <a:lstStyle/>
            <a:p>
              <a:endParaRPr lang="zh-CN" altLang="en-US"/>
            </a:p>
          </p:txBody>
        </p:sp>
        <p:sp>
          <p:nvSpPr>
            <p:cNvPr id="133138" name="Line 104"/>
            <p:cNvSpPr>
              <a:spLocks noChangeShapeType="1"/>
            </p:cNvSpPr>
            <p:nvPr/>
          </p:nvSpPr>
          <p:spPr bwMode="auto">
            <a:xfrm>
              <a:off x="2928" y="2093"/>
              <a:ext cx="1872" cy="0"/>
            </a:xfrm>
            <a:prstGeom prst="line">
              <a:avLst/>
            </a:prstGeom>
            <a:noFill/>
            <a:ln w="12700">
              <a:solidFill>
                <a:schemeClr val="tx1"/>
              </a:solidFill>
              <a:round/>
            </a:ln>
          </p:spPr>
          <p:txBody>
            <a:bodyPr/>
            <a:lstStyle/>
            <a:p>
              <a:endParaRPr lang="zh-CN" altLang="en-US"/>
            </a:p>
          </p:txBody>
        </p:sp>
        <p:sp>
          <p:nvSpPr>
            <p:cNvPr id="133139" name="Line 105"/>
            <p:cNvSpPr>
              <a:spLocks noChangeShapeType="1"/>
            </p:cNvSpPr>
            <p:nvPr/>
          </p:nvSpPr>
          <p:spPr bwMode="auto">
            <a:xfrm>
              <a:off x="2928" y="3229"/>
              <a:ext cx="1872" cy="0"/>
            </a:xfrm>
            <a:prstGeom prst="line">
              <a:avLst/>
            </a:prstGeom>
            <a:noFill/>
            <a:ln w="28575" cap="sq">
              <a:solidFill>
                <a:schemeClr val="tx1"/>
              </a:solidFill>
              <a:round/>
            </a:ln>
          </p:spPr>
          <p:txBody>
            <a:bodyPr/>
            <a:lstStyle/>
            <a:p>
              <a:endParaRPr lang="zh-CN" altLang="en-US"/>
            </a:p>
          </p:txBody>
        </p:sp>
        <p:sp>
          <p:nvSpPr>
            <p:cNvPr id="133140" name="Line 107"/>
            <p:cNvSpPr>
              <a:spLocks noChangeShapeType="1"/>
            </p:cNvSpPr>
            <p:nvPr/>
          </p:nvSpPr>
          <p:spPr bwMode="auto">
            <a:xfrm>
              <a:off x="4080" y="1882"/>
              <a:ext cx="0" cy="1347"/>
            </a:xfrm>
            <a:prstGeom prst="line">
              <a:avLst/>
            </a:prstGeom>
            <a:noFill/>
            <a:ln w="12700">
              <a:solidFill>
                <a:schemeClr val="tx1"/>
              </a:solidFill>
              <a:round/>
            </a:ln>
          </p:spPr>
          <p:txBody>
            <a:bodyPr/>
            <a:lstStyle/>
            <a:p>
              <a:endParaRPr lang="zh-CN" altLang="en-US"/>
            </a:p>
          </p:txBody>
        </p:sp>
        <p:sp>
          <p:nvSpPr>
            <p:cNvPr id="133141" name="Line 109"/>
            <p:cNvSpPr>
              <a:spLocks noChangeShapeType="1"/>
            </p:cNvSpPr>
            <p:nvPr/>
          </p:nvSpPr>
          <p:spPr bwMode="auto">
            <a:xfrm>
              <a:off x="3042" y="1899"/>
              <a:ext cx="96" cy="0"/>
            </a:xfrm>
            <a:prstGeom prst="line">
              <a:avLst/>
            </a:prstGeom>
            <a:noFill/>
            <a:ln w="9525">
              <a:solidFill>
                <a:schemeClr val="tx1"/>
              </a:solidFill>
              <a:round/>
            </a:ln>
          </p:spPr>
          <p:txBody>
            <a:bodyPr/>
            <a:lstStyle/>
            <a:p>
              <a:endParaRPr lang="zh-CN" altLang="en-US"/>
            </a:p>
          </p:txBody>
        </p:sp>
        <p:sp>
          <p:nvSpPr>
            <p:cNvPr id="133142" name="Line 110"/>
            <p:cNvSpPr>
              <a:spLocks noChangeShapeType="1"/>
            </p:cNvSpPr>
            <p:nvPr/>
          </p:nvSpPr>
          <p:spPr bwMode="auto">
            <a:xfrm>
              <a:off x="3234" y="1899"/>
              <a:ext cx="126" cy="0"/>
            </a:xfrm>
            <a:prstGeom prst="line">
              <a:avLst/>
            </a:prstGeom>
            <a:noFill/>
            <a:ln w="9525">
              <a:solidFill>
                <a:schemeClr val="tx1"/>
              </a:solidFill>
              <a:round/>
            </a:ln>
          </p:spPr>
          <p:txBody>
            <a:bodyPr/>
            <a:lstStyle/>
            <a:p>
              <a:endParaRPr lang="zh-CN" altLang="en-US"/>
            </a:p>
          </p:txBody>
        </p:sp>
      </p:grpSp>
      <p:sp>
        <p:nvSpPr>
          <p:cNvPr id="105480" name="Text Box 8"/>
          <p:cNvSpPr txBox="1">
            <a:spLocks noChangeArrowheads="1"/>
          </p:cNvSpPr>
          <p:nvPr/>
        </p:nvSpPr>
        <p:spPr bwMode="black">
          <a:xfrm>
            <a:off x="6130925" y="5430839"/>
            <a:ext cx="4300538" cy="915987"/>
          </a:xfrm>
          <a:prstGeom prst="rect">
            <a:avLst/>
          </a:prstGeom>
          <a:noFill/>
          <a:ln w="9525" algn="ctr">
            <a:noFill/>
            <a:miter lim="800000"/>
          </a:ln>
        </p:spPr>
        <p:txBody>
          <a:bodyPr>
            <a:spAutoFit/>
          </a:bodyPr>
          <a:lstStyle/>
          <a:p>
            <a:pPr marL="361950" indent="-361950" algn="l">
              <a:buClr>
                <a:srgbClr val="006666"/>
              </a:buClr>
              <a:buSzPct val="85000"/>
              <a:buFont typeface="Wingdings" panose="05000000000000000000" pitchFamily="2" charset="2"/>
              <a:buChar char="u"/>
            </a:pPr>
            <a:r>
              <a:rPr lang="en-US" altLang="zh-CN">
                <a:latin typeface="Arial" panose="020B0604020202020204" pitchFamily="34" charset="0"/>
                <a:ea typeface="楷体_GB2312" panose="02010609030101010101" charset="-122"/>
              </a:rPr>
              <a:t>EP</a:t>
            </a:r>
            <a:r>
              <a:rPr lang="zh-CN" altLang="en-US">
                <a:latin typeface="Arial" panose="020B0604020202020204" pitchFamily="34" charset="0"/>
                <a:ea typeface="楷体_GB2312" panose="02010609030101010101" charset="-122"/>
              </a:rPr>
              <a:t>、</a:t>
            </a:r>
            <a:r>
              <a:rPr lang="en-US" altLang="zh-CN">
                <a:latin typeface="Arial" panose="020B0604020202020204" pitchFamily="34" charset="0"/>
                <a:ea typeface="楷体_GB2312" panose="02010609030101010101" charset="-122"/>
              </a:rPr>
              <a:t>ET</a:t>
            </a:r>
            <a:r>
              <a:rPr lang="zh-CN" altLang="en-US">
                <a:latin typeface="Arial" panose="020B0604020202020204" pitchFamily="34" charset="0"/>
                <a:ea typeface="楷体_GB2312" panose="02010609030101010101" charset="-122"/>
              </a:rPr>
              <a:t>：功能控制端，为</a:t>
            </a:r>
            <a:r>
              <a:rPr lang="en-US" altLang="zh-CN">
                <a:solidFill>
                  <a:srgbClr val="CC0066"/>
                </a:solidFill>
                <a:latin typeface="Arial" panose="020B0604020202020204" pitchFamily="34" charset="0"/>
                <a:ea typeface="楷体_GB2312" panose="02010609030101010101" charset="-122"/>
              </a:rPr>
              <a:t>11</a:t>
            </a:r>
            <a:r>
              <a:rPr lang="zh-CN" altLang="en-US">
                <a:latin typeface="Arial" panose="020B0604020202020204" pitchFamily="34" charset="0"/>
                <a:ea typeface="楷体_GB2312" panose="02010609030101010101" charset="-122"/>
              </a:rPr>
              <a:t>时计数器</a:t>
            </a:r>
            <a:r>
              <a:rPr lang="zh-CN" altLang="en-US">
                <a:solidFill>
                  <a:srgbClr val="CC0066"/>
                </a:solidFill>
                <a:latin typeface="Arial" panose="020B0604020202020204" pitchFamily="34" charset="0"/>
                <a:ea typeface="楷体_GB2312" panose="02010609030101010101" charset="-122"/>
              </a:rPr>
              <a:t>计数</a:t>
            </a:r>
            <a:r>
              <a:rPr lang="zh-CN" altLang="en-US">
                <a:latin typeface="Arial" panose="020B0604020202020204" pitchFamily="34" charset="0"/>
                <a:ea typeface="楷体_GB2312" panose="02010609030101010101" charset="-122"/>
              </a:rPr>
              <a:t>，其他情况下计数器保持。用于多个计数器的级联</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blinds(horizontal)">
                                      <p:cBhvr>
                                        <p:cTn id="17" dur="500"/>
                                        <p:tgtEl>
                                          <p:spTgt spid="38"/>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31750"/>
                                        </p:tgtEl>
                                        <p:attrNameLst>
                                          <p:attrName>style.visibility</p:attrName>
                                        </p:attrNameLst>
                                      </p:cBhvr>
                                      <p:to>
                                        <p:strVal val="visible"/>
                                      </p:to>
                                    </p:set>
                                    <p:animEffect transition="in" filter="blinds(horizontal)">
                                      <p:cBhvr>
                                        <p:cTn id="21" dur="500"/>
                                        <p:tgtEl>
                                          <p:spTgt spid="31750"/>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500" fill="hold"/>
                                        <p:tgtEl>
                                          <p:spTgt spid="40"/>
                                        </p:tgtEl>
                                        <p:attrNameLst>
                                          <p:attrName>ppt_x</p:attrName>
                                        </p:attrNameLst>
                                      </p:cBhvr>
                                      <p:tavLst>
                                        <p:tav tm="0">
                                          <p:val>
                                            <p:strVal val="#ppt_x"/>
                                          </p:val>
                                        </p:tav>
                                        <p:tav tm="100000">
                                          <p:val>
                                            <p:strVal val="#ppt_x"/>
                                          </p:val>
                                        </p:tav>
                                      </p:tavLst>
                                    </p:anim>
                                    <p:anim calcmode="lin" valueType="num">
                                      <p:cBhvr additive="base">
                                        <p:cTn id="27" dur="500" fill="hold"/>
                                        <p:tgtEl>
                                          <p:spTgt spid="40"/>
                                        </p:tgtEl>
                                        <p:attrNameLst>
                                          <p:attrName>ppt_y</p:attrName>
                                        </p:attrNameLst>
                                      </p:cBhvr>
                                      <p:tavLst>
                                        <p:tav tm="0">
                                          <p:val>
                                            <p:strVal val="1+#ppt_h/2"/>
                                          </p:val>
                                        </p:tav>
                                        <p:tav tm="100000">
                                          <p:val>
                                            <p:strVal val="#ppt_y"/>
                                          </p:val>
                                        </p:tav>
                                      </p:tavLst>
                                    </p:anim>
                                  </p:childTnLst>
                                </p:cTn>
                              </p:par>
                            </p:childTnLst>
                          </p:cTn>
                        </p:par>
                        <p:par>
                          <p:cTn id="28" fill="hold">
                            <p:stCondLst>
                              <p:cond delay="500"/>
                            </p:stCondLst>
                            <p:childTnLst>
                              <p:par>
                                <p:cTn id="29" presetID="3" presetClass="entr" presetSubtype="1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linds(horizontal)">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05480">
                                            <p:txEl>
                                              <p:pRg st="0" end="0"/>
                                            </p:txEl>
                                          </p:spTgt>
                                        </p:tgtEl>
                                        <p:attrNameLst>
                                          <p:attrName>style.visibility</p:attrName>
                                        </p:attrNameLst>
                                      </p:cBhvr>
                                      <p:to>
                                        <p:strVal val="visible"/>
                                      </p:to>
                                    </p:set>
                                    <p:animEffect transition="in" filter="blinds(horizontal)">
                                      <p:cBhvr>
                                        <p:cTn id="36" dur="500"/>
                                        <p:tgtEl>
                                          <p:spTgt spid="1054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8" grpId="0"/>
      <p:bldP spid="40" grpId="0"/>
      <p:bldP spid="105480" grpId="0" build="p"/>
    </p:bld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7" name="Rectangle 2"/>
          <p:cNvSpPr>
            <a:spLocks noGrp="1" noChangeArrowheads="1"/>
          </p:cNvSpPr>
          <p:nvPr>
            <p:ph type="title" idx="4294967295"/>
          </p:nvPr>
        </p:nvSpPr>
        <p:spPr>
          <a:xfrm>
            <a:off x="1480457" y="116113"/>
            <a:ext cx="10450286" cy="609600"/>
          </a:xfrm>
        </p:spPr>
        <p:txBody>
          <a:bodyPr>
            <a:normAutofit fontScale="90000"/>
          </a:bodyPr>
          <a:lstStyle/>
          <a:p>
            <a:pPr algn="r"/>
            <a:r>
              <a:rPr lang="zh-CN" altLang="en-US" dirty="0" smtClean="0">
                <a:solidFill>
                  <a:srgbClr val="FFCC00"/>
                </a:solidFill>
                <a:latin typeface="Arial" panose="020B0604020202020204" pitchFamily="34" charset="0"/>
                <a:ea typeface="黑体" panose="02010600030101010101" pitchFamily="49" charset="-122"/>
                <a:cs typeface="Arial" panose="020B0604020202020204" pitchFamily="34" charset="0"/>
              </a:rPr>
              <a:t>同步二进制加法计数器</a:t>
            </a:r>
            <a:r>
              <a:rPr lang="en-US" altLang="zh-CN" dirty="0" smtClean="0">
                <a:solidFill>
                  <a:srgbClr val="FFCC00"/>
                </a:solidFill>
                <a:latin typeface="Arial" panose="020B0604020202020204" pitchFamily="34" charset="0"/>
                <a:ea typeface="黑体" panose="02010600030101010101" pitchFamily="49" charset="-122"/>
                <a:cs typeface="Arial" panose="020B0604020202020204" pitchFamily="34" charset="0"/>
              </a:rPr>
              <a:t>74161/74163</a:t>
            </a:r>
            <a:r>
              <a:rPr lang="zh-CN" altLang="en-US" dirty="0" smtClean="0">
                <a:solidFill>
                  <a:srgbClr val="FFCC00"/>
                </a:solidFill>
                <a:latin typeface="Arial" panose="020B0604020202020204" pitchFamily="34" charset="0"/>
                <a:ea typeface="黑体" panose="02010600030101010101" pitchFamily="49" charset="-122"/>
                <a:cs typeface="Arial" panose="020B0604020202020204" pitchFamily="34" charset="0"/>
              </a:rPr>
              <a:t>的电路图</a:t>
            </a:r>
          </a:p>
        </p:txBody>
      </p:sp>
      <p:pic>
        <p:nvPicPr>
          <p:cNvPr id="134148" name="Picture 5"/>
          <p:cNvPicPr>
            <a:picLocks noChangeAspect="1" noChangeArrowheads="1"/>
          </p:cNvPicPr>
          <p:nvPr/>
        </p:nvPicPr>
        <p:blipFill>
          <a:blip r:embed="rId3" cstate="print"/>
          <a:srcRect/>
          <a:stretch>
            <a:fillRect/>
          </a:stretch>
        </p:blipFill>
        <p:spPr bwMode="black">
          <a:xfrm>
            <a:off x="3081339" y="895350"/>
            <a:ext cx="5481637" cy="5962650"/>
          </a:xfrm>
          <a:prstGeom prst="rect">
            <a:avLst/>
          </a:prstGeom>
          <a:noFill/>
          <a:ln w="9525" algn="ctr">
            <a:noFill/>
            <a:miter lim="800000"/>
            <a:headEnd/>
            <a:tailEnd/>
          </a:ln>
        </p:spPr>
      </p:pic>
      <p:sp>
        <p:nvSpPr>
          <p:cNvPr id="75" name="AutoShape 59"/>
          <p:cNvSpPr>
            <a:spLocks noChangeArrowheads="1"/>
          </p:cNvSpPr>
          <p:nvPr/>
        </p:nvSpPr>
        <p:spPr bwMode="auto">
          <a:xfrm>
            <a:off x="8193089" y="5334000"/>
            <a:ext cx="1635125" cy="946150"/>
          </a:xfrm>
          <a:prstGeom prst="wedgeRoundRectCallout">
            <a:avLst>
              <a:gd name="adj1" fmla="val -38833"/>
              <a:gd name="adj2" fmla="val 84352"/>
              <a:gd name="adj3" fmla="val 16667"/>
            </a:avLst>
          </a:prstGeom>
          <a:solidFill>
            <a:srgbClr val="FFFFBD"/>
          </a:solidFill>
          <a:ln w="9525">
            <a:solidFill>
              <a:srgbClr val="CC6600"/>
            </a:solidFill>
            <a:miter lim="800000"/>
          </a:ln>
          <a:effectLst>
            <a:prstShdw prst="shdw17" dist="17961" dir="2700000">
              <a:srgbClr val="7A3D00"/>
            </a:prstShdw>
          </a:effectLst>
        </p:spPr>
        <p:txBody>
          <a:bodyPr anchor="b"/>
          <a:lstStyle/>
          <a:p>
            <a:pPr algn="l">
              <a:lnSpc>
                <a:spcPct val="100000"/>
              </a:lnSpc>
              <a:spcBef>
                <a:spcPct val="0"/>
              </a:spcBef>
            </a:pPr>
            <a:r>
              <a:rPr lang="zh-CN" altLang="en-US" sz="1800">
                <a:solidFill>
                  <a:srgbClr val="CC3300"/>
                </a:solidFill>
                <a:latin typeface="Arial" panose="020B0604020202020204" pitchFamily="34" charset="0"/>
                <a:ea typeface="楷体_GB2312" panose="02010609030101010101" charset="-122"/>
              </a:rPr>
              <a:t>进位输出</a:t>
            </a:r>
            <a:r>
              <a:rPr lang="en-US" altLang="zh-CN" sz="1800">
                <a:solidFill>
                  <a:srgbClr val="CC3300"/>
                </a:solidFill>
                <a:latin typeface="Arial" panose="020B0604020202020204" pitchFamily="34" charset="0"/>
                <a:ea typeface="楷体_GB2312" panose="02010609030101010101" charset="-122"/>
              </a:rPr>
              <a:t>RCO=Q</a:t>
            </a:r>
            <a:r>
              <a:rPr lang="en-US" altLang="zh-CN" sz="1800" baseline="-25000">
                <a:solidFill>
                  <a:srgbClr val="CC3300"/>
                </a:solidFill>
                <a:latin typeface="Arial" panose="020B0604020202020204" pitchFamily="34" charset="0"/>
                <a:ea typeface="楷体_GB2312" panose="02010609030101010101" charset="-122"/>
              </a:rPr>
              <a:t>D</a:t>
            </a:r>
            <a:r>
              <a:rPr lang="en-US" altLang="zh-CN" sz="1800">
                <a:solidFill>
                  <a:srgbClr val="CC3300"/>
                </a:solidFill>
                <a:latin typeface="Arial" panose="020B0604020202020204" pitchFamily="34" charset="0"/>
                <a:ea typeface="楷体_GB2312" panose="02010609030101010101" charset="-122"/>
              </a:rPr>
              <a:t>·Q</a:t>
            </a:r>
            <a:r>
              <a:rPr lang="en-US" altLang="zh-CN" sz="1800" baseline="-25000">
                <a:solidFill>
                  <a:srgbClr val="CC3300"/>
                </a:solidFill>
                <a:latin typeface="Arial" panose="020B0604020202020204" pitchFamily="34" charset="0"/>
                <a:ea typeface="楷体_GB2312" panose="02010609030101010101" charset="-122"/>
              </a:rPr>
              <a:t>C</a:t>
            </a:r>
            <a:r>
              <a:rPr lang="en-US" altLang="zh-CN" sz="1800">
                <a:solidFill>
                  <a:srgbClr val="CC3300"/>
                </a:solidFill>
                <a:latin typeface="Arial" panose="020B0604020202020204" pitchFamily="34" charset="0"/>
                <a:ea typeface="楷体_GB2312" panose="02010609030101010101" charset="-122"/>
              </a:rPr>
              <a:t>·Q</a:t>
            </a:r>
            <a:r>
              <a:rPr lang="en-US" altLang="zh-CN" sz="1800" baseline="-25000">
                <a:solidFill>
                  <a:srgbClr val="CC3300"/>
                </a:solidFill>
                <a:latin typeface="Arial" panose="020B0604020202020204" pitchFamily="34" charset="0"/>
                <a:ea typeface="楷体_GB2312" panose="02010609030101010101" charset="-122"/>
              </a:rPr>
              <a:t>B</a:t>
            </a:r>
            <a:r>
              <a:rPr lang="en-US" altLang="zh-CN" sz="1800">
                <a:solidFill>
                  <a:srgbClr val="CC3300"/>
                </a:solidFill>
                <a:latin typeface="Arial" panose="020B0604020202020204" pitchFamily="34" charset="0"/>
                <a:ea typeface="楷体_GB2312" panose="02010609030101010101" charset="-122"/>
              </a:rPr>
              <a:t>·Q</a:t>
            </a:r>
            <a:r>
              <a:rPr lang="en-US" altLang="zh-CN" sz="1800" baseline="-25000">
                <a:solidFill>
                  <a:srgbClr val="CC3300"/>
                </a:solidFill>
                <a:latin typeface="Arial" panose="020B0604020202020204" pitchFamily="34" charset="0"/>
                <a:ea typeface="楷体_GB2312" panose="02010609030101010101" charset="-122"/>
              </a:rPr>
              <a:t>A</a:t>
            </a:r>
            <a:r>
              <a:rPr lang="en-US" altLang="zh-CN" sz="1800">
                <a:solidFill>
                  <a:srgbClr val="CC3300"/>
                </a:solidFill>
                <a:latin typeface="Arial" panose="020B0604020202020204" pitchFamily="34" charset="0"/>
                <a:ea typeface="楷体_GB2312" panose="02010609030101010101" charset="-122"/>
              </a:rPr>
              <a:t>·ENT</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dissolve">
                                      <p:cBhvr>
                                        <p:cTn id="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84006" name="Picture 6"/>
          <p:cNvPicPr>
            <a:picLocks noChangeAspect="1" noChangeArrowheads="1"/>
          </p:cNvPicPr>
          <p:nvPr/>
        </p:nvPicPr>
        <p:blipFill>
          <a:blip r:embed="rId3" cstate="print"/>
          <a:srcRect/>
          <a:stretch>
            <a:fillRect/>
          </a:stretch>
        </p:blipFill>
        <p:spPr bwMode="black">
          <a:xfrm>
            <a:off x="2925763" y="0"/>
            <a:ext cx="6811962" cy="6510338"/>
          </a:xfrm>
          <a:prstGeom prst="rect">
            <a:avLst/>
          </a:prstGeom>
          <a:noFill/>
          <a:ln w="9525" algn="ctr">
            <a:noFill/>
            <a:miter lim="800000"/>
            <a:headEnd/>
            <a:tailEnd/>
          </a:ln>
          <a:effectLst>
            <a:prstShdw prst="shdw13" dist="53882" dir="13500000">
              <a:schemeClr val="bg1">
                <a:gamma/>
                <a:shade val="60000"/>
                <a:invGamma/>
                <a:alpha val="50000"/>
              </a:schemeClr>
            </a:prstShdw>
          </a:effectLst>
        </p:spPr>
      </p:pic>
      <p:sp>
        <p:nvSpPr>
          <p:cNvPr id="135172" name="Rectangle 2"/>
          <p:cNvSpPr>
            <a:spLocks noGrp="1" noChangeArrowheads="1"/>
          </p:cNvSpPr>
          <p:nvPr>
            <p:ph type="title" idx="4294967295"/>
          </p:nvPr>
        </p:nvSpPr>
        <p:spPr>
          <a:xfrm>
            <a:off x="8802688" y="5848350"/>
            <a:ext cx="3389312" cy="609600"/>
          </a:xfrm>
        </p:spPr>
        <p:txBody>
          <a:bodyPr/>
          <a:lstStyle/>
          <a:p>
            <a:r>
              <a:rPr lang="en-US" altLang="zh-CN" sz="2400" dirty="0">
                <a:solidFill>
                  <a:srgbClr val="CC3300"/>
                </a:solidFill>
                <a:latin typeface="Arial" panose="020B0604020202020204" pitchFamily="34" charset="0"/>
                <a:ea typeface="黑体" panose="02010600030101010101" pitchFamily="49" charset="-122"/>
                <a:cs typeface="Arial" panose="020B0604020202020204" pitchFamily="34" charset="0"/>
              </a:rPr>
              <a:t>74161/74163</a:t>
            </a:r>
            <a:r>
              <a:rPr lang="zh-CN" altLang="en-US" sz="2400" dirty="0">
                <a:solidFill>
                  <a:srgbClr val="CC3300"/>
                </a:solidFill>
                <a:latin typeface="Arial" panose="020B0604020202020204" pitchFamily="34" charset="0"/>
                <a:ea typeface="黑体" panose="02010600030101010101" pitchFamily="49" charset="-122"/>
                <a:cs typeface="Arial" panose="020B0604020202020204" pitchFamily="34" charset="0"/>
              </a:rPr>
              <a:t>的时序图</a:t>
            </a:r>
          </a:p>
        </p:txBody>
      </p:sp>
      <p:sp>
        <p:nvSpPr>
          <p:cNvPr id="75" name="AutoShape 59"/>
          <p:cNvSpPr>
            <a:spLocks noChangeArrowheads="1"/>
          </p:cNvSpPr>
          <p:nvPr/>
        </p:nvSpPr>
        <p:spPr bwMode="auto">
          <a:xfrm>
            <a:off x="2914650" y="5643563"/>
            <a:ext cx="1289050" cy="595312"/>
          </a:xfrm>
          <a:prstGeom prst="wedgeRoundRectCallout">
            <a:avLst>
              <a:gd name="adj1" fmla="val 60838"/>
              <a:gd name="adj2" fmla="val -35333"/>
              <a:gd name="adj3" fmla="val 16667"/>
            </a:avLst>
          </a:prstGeom>
          <a:solidFill>
            <a:srgbClr val="FFFFBD"/>
          </a:solidFill>
          <a:ln w="9525">
            <a:solidFill>
              <a:srgbClr val="CC6600"/>
            </a:solidFill>
            <a:miter lim="800000"/>
          </a:ln>
          <a:effectLst>
            <a:prstShdw prst="shdw17" dist="17961" dir="2700000">
              <a:srgbClr val="7A3D00"/>
            </a:prstShdw>
          </a:effectLst>
        </p:spPr>
        <p:txBody>
          <a:bodyPr anchor="b"/>
          <a:lstStyle/>
          <a:p>
            <a:pPr algn="l">
              <a:lnSpc>
                <a:spcPct val="100000"/>
              </a:lnSpc>
              <a:spcBef>
                <a:spcPct val="0"/>
              </a:spcBef>
            </a:pPr>
            <a:r>
              <a:rPr lang="en-US" altLang="zh-CN" sz="1800">
                <a:solidFill>
                  <a:srgbClr val="CC3300"/>
                </a:solidFill>
                <a:latin typeface="Arial" panose="020B0604020202020204" pitchFamily="34" charset="0"/>
                <a:ea typeface="楷体_GB2312" panose="02010609030101010101" charset="-122"/>
              </a:rPr>
              <a:t>74161</a:t>
            </a:r>
            <a:r>
              <a:rPr lang="zh-CN" altLang="en-US" sz="1800">
                <a:solidFill>
                  <a:srgbClr val="CC3300"/>
                </a:solidFill>
                <a:latin typeface="Arial" panose="020B0604020202020204" pitchFamily="34" charset="0"/>
                <a:ea typeface="楷体_GB2312" panose="02010609030101010101" charset="-122"/>
              </a:rPr>
              <a:t>是异步清除</a:t>
            </a:r>
          </a:p>
        </p:txBody>
      </p:sp>
      <p:grpSp>
        <p:nvGrpSpPr>
          <p:cNvPr id="2" name="Group 12"/>
          <p:cNvGrpSpPr/>
          <p:nvPr/>
        </p:nvGrpSpPr>
        <p:grpSpPr bwMode="auto">
          <a:xfrm>
            <a:off x="6142039" y="3554414"/>
            <a:ext cx="566737" cy="1595437"/>
            <a:chOff x="2909" y="2239"/>
            <a:chExt cx="357" cy="1005"/>
          </a:xfrm>
        </p:grpSpPr>
        <p:sp>
          <p:nvSpPr>
            <p:cNvPr id="135179" name="Text Box 15"/>
            <p:cNvSpPr txBox="1">
              <a:spLocks noChangeArrowheads="1"/>
            </p:cNvSpPr>
            <p:nvPr/>
          </p:nvSpPr>
          <p:spPr bwMode="black">
            <a:xfrm>
              <a:off x="2923" y="2239"/>
              <a:ext cx="343"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1</a:t>
              </a:r>
            </a:p>
          </p:txBody>
        </p:sp>
        <p:sp>
          <p:nvSpPr>
            <p:cNvPr id="135180" name="Text Box 16"/>
            <p:cNvSpPr txBox="1">
              <a:spLocks noChangeArrowheads="1"/>
            </p:cNvSpPr>
            <p:nvPr/>
          </p:nvSpPr>
          <p:spPr bwMode="black">
            <a:xfrm>
              <a:off x="2909" y="2499"/>
              <a:ext cx="344"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1</a:t>
              </a:r>
            </a:p>
          </p:txBody>
        </p:sp>
        <p:sp>
          <p:nvSpPr>
            <p:cNvPr id="135181" name="Text Box 17"/>
            <p:cNvSpPr txBox="1">
              <a:spLocks noChangeArrowheads="1"/>
            </p:cNvSpPr>
            <p:nvPr/>
          </p:nvSpPr>
          <p:spPr bwMode="black">
            <a:xfrm>
              <a:off x="2911" y="2752"/>
              <a:ext cx="344"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1</a:t>
              </a:r>
            </a:p>
          </p:txBody>
        </p:sp>
        <p:sp>
          <p:nvSpPr>
            <p:cNvPr id="135182" name="Text Box 18"/>
            <p:cNvSpPr txBox="1">
              <a:spLocks noChangeArrowheads="1"/>
            </p:cNvSpPr>
            <p:nvPr/>
          </p:nvSpPr>
          <p:spPr bwMode="black">
            <a:xfrm>
              <a:off x="2909" y="3013"/>
              <a:ext cx="343"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1</a:t>
              </a:r>
            </a:p>
          </p:txBody>
        </p:sp>
      </p:grpSp>
      <p:sp>
        <p:nvSpPr>
          <p:cNvPr id="384013" name="Oval 13"/>
          <p:cNvSpPr>
            <a:spLocks noChangeArrowheads="1"/>
          </p:cNvSpPr>
          <p:nvPr/>
        </p:nvSpPr>
        <p:spPr bwMode="black">
          <a:xfrm>
            <a:off x="6149750" y="5111516"/>
            <a:ext cx="648000" cy="180000"/>
          </a:xfrm>
          <a:prstGeom prst="ellipse">
            <a:avLst/>
          </a:prstGeom>
          <a:noFill/>
          <a:ln w="28575" algn="ctr">
            <a:solidFill>
              <a:srgbClr val="FF0000"/>
            </a:solidFill>
            <a:round/>
          </a:ln>
        </p:spPr>
        <p:txBody>
          <a:bodyPr wrap="square" anchor="ctr">
            <a:spAutoFit/>
          </a:bodyPr>
          <a:lstStyle/>
          <a:p>
            <a:endParaRPr lang="zh-CN" altLang="en-US"/>
          </a:p>
        </p:txBody>
      </p:sp>
      <p:sp>
        <p:nvSpPr>
          <p:cNvPr id="12" name="AutoShape 59"/>
          <p:cNvSpPr>
            <a:spLocks noChangeArrowheads="1"/>
          </p:cNvSpPr>
          <p:nvPr/>
        </p:nvSpPr>
        <p:spPr bwMode="auto">
          <a:xfrm>
            <a:off x="5086350" y="5948363"/>
            <a:ext cx="1289050" cy="595312"/>
          </a:xfrm>
          <a:prstGeom prst="wedgeRoundRectCallout">
            <a:avLst>
              <a:gd name="adj1" fmla="val -78079"/>
              <a:gd name="adj2" fmla="val -76935"/>
              <a:gd name="adj3" fmla="val 16667"/>
            </a:avLst>
          </a:prstGeom>
          <a:solidFill>
            <a:srgbClr val="FFCCFF"/>
          </a:solidFill>
          <a:ln w="9525">
            <a:solidFill>
              <a:srgbClr val="CC6600"/>
            </a:solidFill>
            <a:miter lim="800000"/>
          </a:ln>
          <a:effectLst>
            <a:prstShdw prst="shdw17" dist="17961" dir="2700000">
              <a:srgbClr val="7A3D00"/>
            </a:prstShdw>
          </a:effectLst>
        </p:spPr>
        <p:txBody>
          <a:bodyPr anchor="b"/>
          <a:lstStyle/>
          <a:p>
            <a:pPr algn="l">
              <a:lnSpc>
                <a:spcPct val="100000"/>
              </a:lnSpc>
              <a:spcBef>
                <a:spcPct val="0"/>
              </a:spcBef>
            </a:pPr>
            <a:r>
              <a:rPr lang="en-US" altLang="zh-CN" sz="1800">
                <a:solidFill>
                  <a:srgbClr val="CC3300"/>
                </a:solidFill>
                <a:latin typeface="Arial" panose="020B0604020202020204" pitchFamily="34" charset="0"/>
                <a:ea typeface="楷体_GB2312" panose="02010609030101010101" charset="-122"/>
              </a:rPr>
              <a:t>74163</a:t>
            </a:r>
            <a:r>
              <a:rPr lang="zh-CN" altLang="en-US" sz="1800">
                <a:solidFill>
                  <a:srgbClr val="CC3300"/>
                </a:solidFill>
                <a:latin typeface="Arial" panose="020B0604020202020204" pitchFamily="34" charset="0"/>
                <a:ea typeface="楷体_GB2312" panose="02010609030101010101" charset="-122"/>
              </a:rPr>
              <a:t>是同步清除</a:t>
            </a:r>
          </a:p>
        </p:txBody>
      </p:sp>
      <p:cxnSp>
        <p:nvCxnSpPr>
          <p:cNvPr id="14" name="直接连接符 13"/>
          <p:cNvCxnSpPr>
            <a:cxnSpLocks noChangeShapeType="1"/>
          </p:cNvCxnSpPr>
          <p:nvPr/>
        </p:nvCxnSpPr>
        <p:spPr bwMode="auto">
          <a:xfrm rot="16200000" flipH="1">
            <a:off x="1695450" y="2914650"/>
            <a:ext cx="5314950" cy="19050"/>
          </a:xfrm>
          <a:prstGeom prst="line">
            <a:avLst/>
          </a:prstGeom>
          <a:noFill/>
          <a:ln w="19050" algn="ctr">
            <a:solidFill>
              <a:srgbClr val="FF0000"/>
            </a:solidFill>
            <a:prstDash val="dash"/>
            <a:round/>
          </a:ln>
        </p:spPr>
      </p:cxnSp>
      <p:cxnSp>
        <p:nvCxnSpPr>
          <p:cNvPr id="15" name="直接连接符 14"/>
          <p:cNvCxnSpPr/>
          <p:nvPr/>
        </p:nvCxnSpPr>
        <p:spPr bwMode="auto">
          <a:xfrm rot="16200000" flipH="1">
            <a:off x="2019300" y="2876550"/>
            <a:ext cx="5314950" cy="19050"/>
          </a:xfrm>
          <a:prstGeom prst="line">
            <a:avLst/>
          </a:prstGeom>
          <a:noFill/>
          <a:ln w="19050" cap="flat" cmpd="sng" algn="ctr">
            <a:solidFill>
              <a:schemeClr val="accent2">
                <a:lumMod val="50000"/>
              </a:schemeClr>
            </a:solidFill>
            <a:prstDash val="dash"/>
            <a:round/>
            <a:headEnd type="none" w="med" len="med"/>
            <a:tailEnd type="none" w="med" len="med"/>
          </a:ln>
          <a:effectLst/>
        </p:spPr>
      </p:cxn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dissolve">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grpId="0" nodeType="clickEffect">
                                  <p:stCondLst>
                                    <p:cond delay="0"/>
                                  </p:stCondLst>
                                  <p:childTnLst>
                                    <p:set>
                                      <p:cBhvr>
                                        <p:cTn id="31" dur="1" fill="hold">
                                          <p:stCondLst>
                                            <p:cond delay="0"/>
                                          </p:stCondLst>
                                        </p:cTn>
                                        <p:tgtEl>
                                          <p:spTgt spid="384013"/>
                                        </p:tgtEl>
                                        <p:attrNameLst>
                                          <p:attrName>style.visibility</p:attrName>
                                        </p:attrNameLst>
                                      </p:cBhvr>
                                      <p:to>
                                        <p:strVal val="visible"/>
                                      </p:to>
                                    </p:set>
                                    <p:anim calcmode="lin" valueType="num">
                                      <p:cBhvr>
                                        <p:cTn id="32" dur="500" fill="hold"/>
                                        <p:tgtEl>
                                          <p:spTgt spid="384013"/>
                                        </p:tgtEl>
                                        <p:attrNameLst>
                                          <p:attrName>ppt_w</p:attrName>
                                        </p:attrNameLst>
                                      </p:cBhvr>
                                      <p:tavLst>
                                        <p:tav tm="0">
                                          <p:val>
                                            <p:fltVal val="0"/>
                                          </p:val>
                                        </p:tav>
                                        <p:tav tm="100000">
                                          <p:val>
                                            <p:strVal val="#ppt_w"/>
                                          </p:val>
                                        </p:tav>
                                      </p:tavLst>
                                    </p:anim>
                                    <p:anim calcmode="lin" valueType="num">
                                      <p:cBhvr>
                                        <p:cTn id="33" dur="500" fill="hold"/>
                                        <p:tgtEl>
                                          <p:spTgt spid="3840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autoUpdateAnimBg="0"/>
      <p:bldP spid="384013" grpId="0" animBg="1"/>
      <p:bldP spid="12" grpId="0" animBg="1"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5" name="Rectangle 2"/>
          <p:cNvSpPr>
            <a:spLocks noGrp="1" noChangeArrowheads="1"/>
          </p:cNvSpPr>
          <p:nvPr>
            <p:ph type="title" idx="4294967295"/>
          </p:nvPr>
        </p:nvSpPr>
        <p:spPr>
          <a:xfrm>
            <a:off x="1507958" y="304800"/>
            <a:ext cx="10684042"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cs typeface="Arial" panose="020B0604020202020204" pitchFamily="34" charset="0"/>
              </a:rPr>
              <a:t>同步</a:t>
            </a:r>
            <a:r>
              <a:rPr lang="zh-CN" altLang="en-US" dirty="0" smtClean="0">
                <a:latin typeface="Arial" panose="020B0604020202020204" pitchFamily="34" charset="0"/>
                <a:ea typeface="黑体" panose="02010600030101010101" pitchFamily="49" charset="-122"/>
                <a:cs typeface="Arial" panose="020B0604020202020204" pitchFamily="34" charset="0"/>
              </a:rPr>
              <a:t>十进制</a:t>
            </a:r>
            <a:r>
              <a:rPr lang="zh-CN" altLang="en-US" dirty="0" smtClean="0">
                <a:solidFill>
                  <a:srgbClr val="FFCC00"/>
                </a:solidFill>
                <a:latin typeface="Arial" panose="020B0604020202020204" pitchFamily="34" charset="0"/>
                <a:ea typeface="黑体" panose="02010600030101010101" pitchFamily="49" charset="-122"/>
                <a:cs typeface="Arial" panose="020B0604020202020204" pitchFamily="34" charset="0"/>
              </a:rPr>
              <a:t>加法计数器</a:t>
            </a:r>
            <a:r>
              <a:rPr lang="en-US" altLang="zh-CN" dirty="0" smtClean="0">
                <a:latin typeface="Arial" panose="020B0604020202020204" pitchFamily="34" charset="0"/>
                <a:ea typeface="黑体" panose="02010600030101010101" pitchFamily="49" charset="-122"/>
                <a:cs typeface="Arial" panose="020B0604020202020204" pitchFamily="34" charset="0"/>
              </a:rPr>
              <a:t>74160/162</a:t>
            </a:r>
            <a:r>
              <a:rPr lang="zh-CN" altLang="en-US" dirty="0" smtClean="0">
                <a:solidFill>
                  <a:srgbClr val="FFCC00"/>
                </a:solidFill>
                <a:latin typeface="Arial" panose="020B0604020202020204" pitchFamily="34" charset="0"/>
                <a:ea typeface="黑体" panose="02010600030101010101" pitchFamily="49" charset="-122"/>
                <a:cs typeface="Arial" panose="020B0604020202020204" pitchFamily="34" charset="0"/>
              </a:rPr>
              <a:t>的电路图</a:t>
            </a:r>
          </a:p>
        </p:txBody>
      </p:sp>
      <p:pic>
        <p:nvPicPr>
          <p:cNvPr id="136196" name="Picture 159"/>
          <p:cNvPicPr>
            <a:picLocks noChangeAspect="1" noChangeArrowheads="1"/>
          </p:cNvPicPr>
          <p:nvPr/>
        </p:nvPicPr>
        <p:blipFill>
          <a:blip r:embed="rId3" cstate="print"/>
          <a:srcRect/>
          <a:stretch>
            <a:fillRect/>
          </a:stretch>
        </p:blipFill>
        <p:spPr bwMode="black">
          <a:xfrm>
            <a:off x="3132139" y="1054100"/>
            <a:ext cx="6021387" cy="5221288"/>
          </a:xfrm>
          <a:prstGeom prst="rect">
            <a:avLst/>
          </a:prstGeom>
          <a:noFill/>
          <a:ln w="9525" algn="ctr">
            <a:noFill/>
            <a:miter lim="800000"/>
            <a:headEnd/>
            <a:tailEnd/>
          </a:ln>
        </p:spPr>
      </p:pic>
      <p:sp>
        <p:nvSpPr>
          <p:cNvPr id="75" name="AutoShape 59"/>
          <p:cNvSpPr>
            <a:spLocks noChangeArrowheads="1"/>
          </p:cNvSpPr>
          <p:nvPr/>
        </p:nvSpPr>
        <p:spPr bwMode="auto">
          <a:xfrm>
            <a:off x="8743951" y="5233989"/>
            <a:ext cx="1635125" cy="611187"/>
          </a:xfrm>
          <a:prstGeom prst="wedgeRoundRectCallout">
            <a:avLst>
              <a:gd name="adj1" fmla="val -38833"/>
              <a:gd name="adj2" fmla="val 87921"/>
              <a:gd name="adj3" fmla="val 16667"/>
            </a:avLst>
          </a:prstGeom>
          <a:solidFill>
            <a:srgbClr val="FFFFBD"/>
          </a:solidFill>
          <a:ln w="9525">
            <a:solidFill>
              <a:srgbClr val="CC6600"/>
            </a:solidFill>
            <a:miter lim="800000"/>
          </a:ln>
          <a:effectLst>
            <a:prstShdw prst="shdw17" dist="17961" dir="2700000">
              <a:srgbClr val="7A3D00"/>
            </a:prstShdw>
          </a:effectLst>
        </p:spPr>
        <p:txBody>
          <a:bodyPr anchor="b"/>
          <a:lstStyle/>
          <a:p>
            <a:pPr algn="l">
              <a:lnSpc>
                <a:spcPct val="100000"/>
              </a:lnSpc>
              <a:spcBef>
                <a:spcPct val="0"/>
              </a:spcBef>
            </a:pPr>
            <a:r>
              <a:rPr lang="en-US" altLang="zh-CN" sz="1800">
                <a:solidFill>
                  <a:srgbClr val="CC3300"/>
                </a:solidFill>
                <a:latin typeface="Arial" panose="020B0604020202020204" pitchFamily="34" charset="0"/>
                <a:ea typeface="楷体_GB2312" panose="02010609030101010101" charset="-122"/>
              </a:rPr>
              <a:t>RCO=Q</a:t>
            </a:r>
            <a:r>
              <a:rPr lang="en-US" altLang="zh-CN" sz="1800" baseline="-25000">
                <a:solidFill>
                  <a:srgbClr val="CC3300"/>
                </a:solidFill>
                <a:latin typeface="Arial" panose="020B0604020202020204" pitchFamily="34" charset="0"/>
                <a:ea typeface="楷体_GB2312" panose="02010609030101010101" charset="-122"/>
              </a:rPr>
              <a:t>D</a:t>
            </a:r>
            <a:r>
              <a:rPr lang="en-US" altLang="zh-CN" sz="1800">
                <a:solidFill>
                  <a:srgbClr val="CC3300"/>
                </a:solidFill>
                <a:latin typeface="Arial" panose="020B0604020202020204" pitchFamily="34" charset="0"/>
                <a:ea typeface="楷体_GB2312" panose="02010609030101010101" charset="-122"/>
              </a:rPr>
              <a:t>·Q</a:t>
            </a:r>
            <a:r>
              <a:rPr lang="en-US" altLang="zh-CN" sz="1800" baseline="-25000">
                <a:solidFill>
                  <a:srgbClr val="CC3300"/>
                </a:solidFill>
                <a:latin typeface="Arial" panose="020B0604020202020204" pitchFamily="34" charset="0"/>
                <a:ea typeface="楷体_GB2312" panose="02010609030101010101" charset="-122"/>
              </a:rPr>
              <a:t>A</a:t>
            </a:r>
            <a:r>
              <a:rPr lang="en-US" altLang="zh-CN" sz="1800">
                <a:solidFill>
                  <a:srgbClr val="CC3300"/>
                </a:solidFill>
                <a:latin typeface="Arial" panose="020B0604020202020204" pitchFamily="34" charset="0"/>
                <a:ea typeface="楷体_GB2312" panose="02010609030101010101" charset="-122"/>
              </a:rPr>
              <a:t>·ENT</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dissolve">
                                      <p:cBhvr>
                                        <p:cTn id="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86054" name="Picture 6"/>
          <p:cNvPicPr>
            <a:picLocks noChangeAspect="1" noChangeArrowheads="1"/>
          </p:cNvPicPr>
          <p:nvPr/>
        </p:nvPicPr>
        <p:blipFill>
          <a:blip r:embed="rId3" cstate="print"/>
          <a:srcRect/>
          <a:stretch>
            <a:fillRect/>
          </a:stretch>
        </p:blipFill>
        <p:spPr bwMode="black">
          <a:xfrm>
            <a:off x="2668589" y="212725"/>
            <a:ext cx="6853237" cy="6364288"/>
          </a:xfrm>
          <a:prstGeom prst="rect">
            <a:avLst/>
          </a:prstGeom>
          <a:noFill/>
          <a:ln w="9525" algn="ctr">
            <a:noFill/>
            <a:miter lim="800000"/>
            <a:headEnd/>
            <a:tailEnd/>
          </a:ln>
          <a:effectLst>
            <a:prstShdw prst="shdw13" dist="53882" dir="13500000">
              <a:schemeClr val="bg1">
                <a:gamma/>
                <a:shade val="60000"/>
                <a:invGamma/>
                <a:alpha val="50000"/>
              </a:schemeClr>
            </a:prstShdw>
          </a:effectLst>
        </p:spPr>
      </p:pic>
      <p:sp>
        <p:nvSpPr>
          <p:cNvPr id="137220" name="Rectangle 2"/>
          <p:cNvSpPr>
            <a:spLocks noChangeArrowheads="1"/>
          </p:cNvSpPr>
          <p:nvPr/>
        </p:nvSpPr>
        <p:spPr bwMode="white">
          <a:xfrm>
            <a:off x="6486526" y="6000750"/>
            <a:ext cx="3389313" cy="609600"/>
          </a:xfrm>
          <a:prstGeom prst="rect">
            <a:avLst/>
          </a:prstGeom>
          <a:noFill/>
          <a:ln w="9525">
            <a:noFill/>
            <a:miter lim="800000"/>
          </a:ln>
        </p:spPr>
        <p:txBody>
          <a:bodyPr anchor="ctr"/>
          <a:lstStyle/>
          <a:p>
            <a:pPr algn="l" eaLnBrk="0" hangingPunct="0">
              <a:lnSpc>
                <a:spcPct val="100000"/>
              </a:lnSpc>
              <a:spcBef>
                <a:spcPct val="0"/>
              </a:spcBef>
            </a:pPr>
            <a:r>
              <a:rPr lang="en-US" altLang="zh-CN" sz="2400" dirty="0">
                <a:solidFill>
                  <a:srgbClr val="CC3300"/>
                </a:solidFill>
                <a:latin typeface="Arial" panose="020B0604020202020204" pitchFamily="34" charset="0"/>
                <a:ea typeface="黑体" panose="02010600030101010101" pitchFamily="49" charset="-122"/>
                <a:cs typeface="Arial" panose="020B0604020202020204" pitchFamily="34" charset="0"/>
              </a:rPr>
              <a:t>74160/74162</a:t>
            </a:r>
            <a:r>
              <a:rPr lang="zh-CN" altLang="en-US" sz="2400" dirty="0">
                <a:solidFill>
                  <a:srgbClr val="CC3300"/>
                </a:solidFill>
                <a:latin typeface="Arial" panose="020B0604020202020204" pitchFamily="34" charset="0"/>
                <a:ea typeface="黑体" panose="02010600030101010101" pitchFamily="49" charset="-122"/>
                <a:cs typeface="Arial" panose="020B0604020202020204" pitchFamily="34" charset="0"/>
              </a:rPr>
              <a:t>的时序图</a:t>
            </a:r>
          </a:p>
        </p:txBody>
      </p:sp>
      <p:sp>
        <p:nvSpPr>
          <p:cNvPr id="75" name="AutoShape 59"/>
          <p:cNvSpPr>
            <a:spLocks noChangeArrowheads="1"/>
          </p:cNvSpPr>
          <p:nvPr/>
        </p:nvSpPr>
        <p:spPr bwMode="auto">
          <a:xfrm>
            <a:off x="2551113" y="5673726"/>
            <a:ext cx="1289050" cy="627063"/>
          </a:xfrm>
          <a:prstGeom prst="wedgeRoundRectCallout">
            <a:avLst>
              <a:gd name="adj1" fmla="val 73153"/>
              <a:gd name="adj2" fmla="val 29241"/>
              <a:gd name="adj3" fmla="val 16667"/>
            </a:avLst>
          </a:prstGeom>
          <a:solidFill>
            <a:srgbClr val="FFCC99"/>
          </a:solidFill>
          <a:ln w="9525">
            <a:solidFill>
              <a:srgbClr val="CC6600"/>
            </a:solidFill>
            <a:miter lim="800000"/>
          </a:ln>
          <a:effectLst>
            <a:prstShdw prst="shdw17" dist="17961" dir="2700000">
              <a:srgbClr val="7A3D00"/>
            </a:prstShdw>
          </a:effectLst>
        </p:spPr>
        <p:txBody>
          <a:bodyPr anchor="b"/>
          <a:lstStyle/>
          <a:p>
            <a:pPr algn="l">
              <a:lnSpc>
                <a:spcPct val="100000"/>
              </a:lnSpc>
              <a:spcBef>
                <a:spcPct val="0"/>
              </a:spcBef>
            </a:pPr>
            <a:r>
              <a:rPr lang="en-US" altLang="zh-CN" sz="1800">
                <a:solidFill>
                  <a:srgbClr val="CC3300"/>
                </a:solidFill>
                <a:latin typeface="Arial" panose="020B0604020202020204" pitchFamily="34" charset="0"/>
                <a:ea typeface="楷体_GB2312" panose="02010609030101010101" charset="-122"/>
              </a:rPr>
              <a:t>74160</a:t>
            </a:r>
            <a:r>
              <a:rPr lang="zh-CN" altLang="en-US" sz="1800">
                <a:solidFill>
                  <a:srgbClr val="CC3300"/>
                </a:solidFill>
                <a:latin typeface="Arial" panose="020B0604020202020204" pitchFamily="34" charset="0"/>
                <a:ea typeface="楷体_GB2312" panose="02010609030101010101" charset="-122"/>
              </a:rPr>
              <a:t>是异步清除</a:t>
            </a:r>
          </a:p>
        </p:txBody>
      </p:sp>
      <p:grpSp>
        <p:nvGrpSpPr>
          <p:cNvPr id="2" name="Group 9"/>
          <p:cNvGrpSpPr/>
          <p:nvPr/>
        </p:nvGrpSpPr>
        <p:grpSpPr bwMode="auto">
          <a:xfrm>
            <a:off x="5565775" y="3811589"/>
            <a:ext cx="566738" cy="1595437"/>
            <a:chOff x="2909" y="2239"/>
            <a:chExt cx="357" cy="1005"/>
          </a:xfrm>
        </p:grpSpPr>
        <p:sp>
          <p:nvSpPr>
            <p:cNvPr id="137227" name="Text Box 15"/>
            <p:cNvSpPr txBox="1">
              <a:spLocks noChangeArrowheads="1"/>
            </p:cNvSpPr>
            <p:nvPr/>
          </p:nvSpPr>
          <p:spPr bwMode="black">
            <a:xfrm>
              <a:off x="2923" y="2239"/>
              <a:ext cx="343"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1</a:t>
              </a:r>
            </a:p>
          </p:txBody>
        </p:sp>
        <p:sp>
          <p:nvSpPr>
            <p:cNvPr id="137228" name="Text Box 16"/>
            <p:cNvSpPr txBox="1">
              <a:spLocks noChangeArrowheads="1"/>
            </p:cNvSpPr>
            <p:nvPr/>
          </p:nvSpPr>
          <p:spPr bwMode="black">
            <a:xfrm>
              <a:off x="2909" y="2499"/>
              <a:ext cx="344"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0</a:t>
              </a:r>
            </a:p>
          </p:txBody>
        </p:sp>
        <p:sp>
          <p:nvSpPr>
            <p:cNvPr id="137229" name="Text Box 17"/>
            <p:cNvSpPr txBox="1">
              <a:spLocks noChangeArrowheads="1"/>
            </p:cNvSpPr>
            <p:nvPr/>
          </p:nvSpPr>
          <p:spPr bwMode="black">
            <a:xfrm>
              <a:off x="2911" y="2752"/>
              <a:ext cx="344"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0</a:t>
              </a:r>
            </a:p>
          </p:txBody>
        </p:sp>
        <p:sp>
          <p:nvSpPr>
            <p:cNvPr id="137230" name="Text Box 18"/>
            <p:cNvSpPr txBox="1">
              <a:spLocks noChangeArrowheads="1"/>
            </p:cNvSpPr>
            <p:nvPr/>
          </p:nvSpPr>
          <p:spPr bwMode="black">
            <a:xfrm>
              <a:off x="2909" y="3013"/>
              <a:ext cx="343"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1</a:t>
              </a:r>
            </a:p>
          </p:txBody>
        </p:sp>
      </p:grpSp>
      <p:sp>
        <p:nvSpPr>
          <p:cNvPr id="386062" name="Oval 14"/>
          <p:cNvSpPr>
            <a:spLocks noChangeArrowheads="1"/>
          </p:cNvSpPr>
          <p:nvPr/>
        </p:nvSpPr>
        <p:spPr bwMode="black">
          <a:xfrm>
            <a:off x="5726405" y="5239426"/>
            <a:ext cx="259766" cy="519351"/>
          </a:xfrm>
          <a:prstGeom prst="ellipse">
            <a:avLst/>
          </a:prstGeom>
          <a:noFill/>
          <a:ln w="28575" algn="ctr">
            <a:solidFill>
              <a:srgbClr val="FF0000"/>
            </a:solidFill>
            <a:round/>
          </a:ln>
        </p:spPr>
        <p:txBody>
          <a:bodyPr wrap="none" anchor="ctr">
            <a:spAutoFit/>
          </a:bodyPr>
          <a:lstStyle/>
          <a:p>
            <a:endParaRPr lang="zh-CN" altLang="en-US"/>
          </a:p>
        </p:txBody>
      </p:sp>
      <p:sp>
        <p:nvSpPr>
          <p:cNvPr id="12" name="AutoShape 59"/>
          <p:cNvSpPr>
            <a:spLocks noChangeArrowheads="1"/>
          </p:cNvSpPr>
          <p:nvPr/>
        </p:nvSpPr>
        <p:spPr bwMode="auto">
          <a:xfrm>
            <a:off x="4838700" y="6196013"/>
            <a:ext cx="1289050" cy="595312"/>
          </a:xfrm>
          <a:prstGeom prst="wedgeRoundRectCallout">
            <a:avLst>
              <a:gd name="adj1" fmla="val -78079"/>
              <a:gd name="adj2" fmla="val -76935"/>
              <a:gd name="adj3" fmla="val 16667"/>
            </a:avLst>
          </a:prstGeom>
          <a:solidFill>
            <a:srgbClr val="FFCCFF"/>
          </a:solidFill>
          <a:ln w="9525">
            <a:solidFill>
              <a:srgbClr val="CC6600"/>
            </a:solidFill>
            <a:miter lim="800000"/>
          </a:ln>
          <a:effectLst>
            <a:prstShdw prst="shdw17" dist="17961" dir="2700000">
              <a:srgbClr val="7A3D00"/>
            </a:prstShdw>
          </a:effectLst>
        </p:spPr>
        <p:txBody>
          <a:bodyPr anchor="b"/>
          <a:lstStyle/>
          <a:p>
            <a:pPr algn="l">
              <a:lnSpc>
                <a:spcPct val="100000"/>
              </a:lnSpc>
              <a:spcBef>
                <a:spcPct val="0"/>
              </a:spcBef>
            </a:pPr>
            <a:r>
              <a:rPr lang="en-US" altLang="zh-CN" sz="1800">
                <a:solidFill>
                  <a:srgbClr val="CC3300"/>
                </a:solidFill>
                <a:latin typeface="Arial" panose="020B0604020202020204" pitchFamily="34" charset="0"/>
                <a:ea typeface="楷体_GB2312" panose="02010609030101010101" charset="-122"/>
              </a:rPr>
              <a:t>74162</a:t>
            </a:r>
            <a:r>
              <a:rPr lang="zh-CN" altLang="en-US" sz="1800">
                <a:solidFill>
                  <a:srgbClr val="CC3300"/>
                </a:solidFill>
                <a:latin typeface="Arial" panose="020B0604020202020204" pitchFamily="34" charset="0"/>
                <a:ea typeface="楷体_GB2312" panose="02010609030101010101" charset="-122"/>
              </a:rPr>
              <a:t>是同步清除</a:t>
            </a:r>
          </a:p>
        </p:txBody>
      </p:sp>
      <p:cxnSp>
        <p:nvCxnSpPr>
          <p:cNvPr id="13" name="直接连接符 12"/>
          <p:cNvCxnSpPr>
            <a:cxnSpLocks noChangeShapeType="1"/>
          </p:cNvCxnSpPr>
          <p:nvPr/>
        </p:nvCxnSpPr>
        <p:spPr bwMode="auto">
          <a:xfrm rot="5400000">
            <a:off x="1533525" y="3152775"/>
            <a:ext cx="5295900" cy="19050"/>
          </a:xfrm>
          <a:prstGeom prst="line">
            <a:avLst/>
          </a:prstGeom>
          <a:noFill/>
          <a:ln w="19050" algn="ctr">
            <a:solidFill>
              <a:srgbClr val="FF0000"/>
            </a:solidFill>
            <a:prstDash val="dash"/>
            <a:round/>
          </a:ln>
        </p:spPr>
      </p:cxnSp>
      <p:cxnSp>
        <p:nvCxnSpPr>
          <p:cNvPr id="14" name="直接连接符 13"/>
          <p:cNvCxnSpPr/>
          <p:nvPr/>
        </p:nvCxnSpPr>
        <p:spPr bwMode="auto">
          <a:xfrm rot="16200000" flipH="1">
            <a:off x="1809750" y="3124200"/>
            <a:ext cx="5314950" cy="19050"/>
          </a:xfrm>
          <a:prstGeom prst="line">
            <a:avLst/>
          </a:prstGeom>
          <a:noFill/>
          <a:ln w="19050" cap="flat" cmpd="sng" algn="ctr">
            <a:solidFill>
              <a:schemeClr val="accent2">
                <a:lumMod val="50000"/>
              </a:schemeClr>
            </a:solidFill>
            <a:prstDash val="dash"/>
            <a:round/>
            <a:headEnd type="none" w="med" len="med"/>
            <a:tailEnd type="none" w="med" len="med"/>
          </a:ln>
          <a:effectLst/>
        </p:spPr>
      </p:cxn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dissolve">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grpId="0" nodeType="clickEffect">
                                  <p:stCondLst>
                                    <p:cond delay="0"/>
                                  </p:stCondLst>
                                  <p:childTnLst>
                                    <p:set>
                                      <p:cBhvr>
                                        <p:cTn id="31" dur="1" fill="hold">
                                          <p:stCondLst>
                                            <p:cond delay="0"/>
                                          </p:stCondLst>
                                        </p:cTn>
                                        <p:tgtEl>
                                          <p:spTgt spid="386062"/>
                                        </p:tgtEl>
                                        <p:attrNameLst>
                                          <p:attrName>style.visibility</p:attrName>
                                        </p:attrNameLst>
                                      </p:cBhvr>
                                      <p:to>
                                        <p:strVal val="visible"/>
                                      </p:to>
                                    </p:set>
                                    <p:anim calcmode="lin" valueType="num">
                                      <p:cBhvr>
                                        <p:cTn id="32" dur="500" fill="hold"/>
                                        <p:tgtEl>
                                          <p:spTgt spid="386062"/>
                                        </p:tgtEl>
                                        <p:attrNameLst>
                                          <p:attrName>ppt_w</p:attrName>
                                        </p:attrNameLst>
                                      </p:cBhvr>
                                      <p:tavLst>
                                        <p:tav tm="0">
                                          <p:val>
                                            <p:fltVal val="0"/>
                                          </p:val>
                                        </p:tav>
                                        <p:tav tm="100000">
                                          <p:val>
                                            <p:strVal val="#ppt_w"/>
                                          </p:val>
                                        </p:tav>
                                      </p:tavLst>
                                    </p:anim>
                                    <p:anim calcmode="lin" valueType="num">
                                      <p:cBhvr>
                                        <p:cTn id="33" dur="500" fill="hold"/>
                                        <p:tgtEl>
                                          <p:spTgt spid="38606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autoUpdateAnimBg="0"/>
      <p:bldP spid="386062" grpId="0" animBg="1"/>
      <p:bldP spid="12" grpId="0" animBg="1"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3" name="Rectangle 2"/>
          <p:cNvSpPr>
            <a:spLocks noGrp="1" noChangeArrowheads="1"/>
          </p:cNvSpPr>
          <p:nvPr>
            <p:ph type="title" idx="4294967295"/>
          </p:nvPr>
        </p:nvSpPr>
        <p:spPr>
          <a:xfrm>
            <a:off x="2021306" y="352426"/>
            <a:ext cx="9657347"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cs typeface="Arial" panose="020B0604020202020204" pitchFamily="34" charset="0"/>
              </a:rPr>
              <a:t>纹波模式进位电路构成</a:t>
            </a:r>
            <a:r>
              <a:rPr lang="en-US" altLang="zh-CN" dirty="0" smtClean="0">
                <a:solidFill>
                  <a:srgbClr val="FFCC00"/>
                </a:solidFill>
                <a:latin typeface="Arial" panose="020B0604020202020204" pitchFamily="34" charset="0"/>
                <a:ea typeface="黑体" panose="02010600030101010101" pitchFamily="49" charset="-122"/>
                <a:cs typeface="Arial" panose="020B0604020202020204" pitchFamily="34" charset="0"/>
              </a:rPr>
              <a:t>N</a:t>
            </a:r>
            <a:r>
              <a:rPr lang="zh-CN" altLang="en-US" dirty="0" smtClean="0">
                <a:solidFill>
                  <a:srgbClr val="FFCC00"/>
                </a:solidFill>
                <a:latin typeface="Arial" panose="020B0604020202020204" pitchFamily="34" charset="0"/>
                <a:ea typeface="黑体" panose="02010600030101010101" pitchFamily="49" charset="-122"/>
                <a:cs typeface="Arial" panose="020B0604020202020204" pitchFamily="34" charset="0"/>
              </a:rPr>
              <a:t>位同步计数器</a:t>
            </a:r>
          </a:p>
        </p:txBody>
      </p:sp>
      <p:sp>
        <p:nvSpPr>
          <p:cNvPr id="138244" name="Rectangle 3"/>
          <p:cNvSpPr>
            <a:spLocks noChangeArrowheads="1"/>
          </p:cNvSpPr>
          <p:nvPr/>
        </p:nvSpPr>
        <p:spPr bwMode="auto">
          <a:xfrm>
            <a:off x="1865314" y="1223963"/>
            <a:ext cx="8472487" cy="996950"/>
          </a:xfrm>
          <a:prstGeom prst="rect">
            <a:avLst/>
          </a:prstGeom>
          <a:noFill/>
          <a:ln w="9525">
            <a:noFill/>
            <a:miter lim="800000"/>
          </a:ln>
        </p:spPr>
        <p:txBody>
          <a:bodyPr/>
          <a:lstStyle/>
          <a:p>
            <a:pPr marL="342900" indent="-342900" algn="just" eaLnBrk="0" hangingPunct="0">
              <a:lnSpc>
                <a:spcPct val="110000"/>
              </a:lnSpc>
              <a:spcBef>
                <a:spcPct val="0"/>
              </a:spcBef>
              <a:buClr>
                <a:schemeClr val="bg2"/>
              </a:buClr>
              <a:buFont typeface="Wingdings" panose="05000000000000000000" pitchFamily="2" charset="2"/>
              <a:buChar char="v"/>
            </a:pPr>
            <a:r>
              <a:rPr lang="zh-CN" altLang="en-US" sz="2400">
                <a:latin typeface="Arial" panose="020B0604020202020204" pitchFamily="34" charset="0"/>
                <a:cs typeface="Arial" panose="020B0604020202020204" pitchFamily="34" charset="0"/>
              </a:rPr>
              <a:t>将多个计数器级联，构成</a:t>
            </a:r>
            <a:r>
              <a:rPr lang="en-US" altLang="zh-CN" sz="2400">
                <a:latin typeface="Arial" panose="020B0604020202020204" pitchFamily="34" charset="0"/>
                <a:cs typeface="Arial" panose="020B0604020202020204" pitchFamily="34" charset="0"/>
              </a:rPr>
              <a:t>N</a:t>
            </a:r>
            <a:r>
              <a:rPr lang="zh-CN" altLang="en-US" sz="2400">
                <a:latin typeface="Arial" panose="020B0604020202020204" pitchFamily="34" charset="0"/>
                <a:cs typeface="Arial" panose="020B0604020202020204" pitchFamily="34" charset="0"/>
              </a:rPr>
              <a:t>位同步计数器。</a:t>
            </a:r>
            <a:r>
              <a:rPr lang="en-US" altLang="zh-CN" sz="2400">
                <a:latin typeface="Arial" panose="020B0604020202020204" pitchFamily="34" charset="0"/>
                <a:cs typeface="Arial" panose="020B0604020202020204" pitchFamily="34" charset="0"/>
              </a:rPr>
              <a:t>74160/162</a:t>
            </a:r>
            <a:r>
              <a:rPr lang="zh-CN" altLang="en-US" sz="2400">
                <a:latin typeface="Arial" panose="020B0604020202020204" pitchFamily="34" charset="0"/>
                <a:cs typeface="Arial" panose="020B0604020202020204" pitchFamily="34" charset="0"/>
              </a:rPr>
              <a:t>以</a:t>
            </a:r>
            <a:r>
              <a:rPr lang="en-US" altLang="zh-CN" sz="2400">
                <a:latin typeface="Arial" panose="020B0604020202020204" pitchFamily="34" charset="0"/>
                <a:cs typeface="Arial" panose="020B0604020202020204" pitchFamily="34" charset="0"/>
              </a:rPr>
              <a:t>BCD</a:t>
            </a:r>
            <a:r>
              <a:rPr lang="zh-CN" altLang="en-US" sz="2400">
                <a:latin typeface="Arial" panose="020B0604020202020204" pitchFamily="34" charset="0"/>
                <a:cs typeface="Arial" panose="020B0604020202020204" pitchFamily="34" charset="0"/>
              </a:rPr>
              <a:t>计数，</a:t>
            </a:r>
            <a:r>
              <a:rPr lang="en-US" altLang="zh-CN" sz="2400">
                <a:latin typeface="Arial" panose="020B0604020202020204" pitchFamily="34" charset="0"/>
                <a:cs typeface="Arial" panose="020B0604020202020204" pitchFamily="34" charset="0"/>
              </a:rPr>
              <a:t>74161/163</a:t>
            </a:r>
            <a:r>
              <a:rPr lang="zh-CN" altLang="en-US" sz="2400">
                <a:latin typeface="Arial" panose="020B0604020202020204" pitchFamily="34" charset="0"/>
                <a:cs typeface="Arial" panose="020B0604020202020204" pitchFamily="34" charset="0"/>
              </a:rPr>
              <a:t>以二进制计数</a:t>
            </a:r>
            <a:r>
              <a:rPr lang="zh-CN" altLang="en-US" sz="2400">
                <a:latin typeface="Arial" panose="020B0604020202020204" pitchFamily="34" charset="0"/>
              </a:rPr>
              <a:t>。</a:t>
            </a:r>
          </a:p>
        </p:txBody>
      </p:sp>
      <p:pic>
        <p:nvPicPr>
          <p:cNvPr id="138245" name="Picture 7"/>
          <p:cNvPicPr>
            <a:picLocks noChangeAspect="1" noChangeArrowheads="1"/>
          </p:cNvPicPr>
          <p:nvPr/>
        </p:nvPicPr>
        <p:blipFill>
          <a:blip r:embed="rId3" cstate="print"/>
          <a:srcRect/>
          <a:stretch>
            <a:fillRect/>
          </a:stretch>
        </p:blipFill>
        <p:spPr bwMode="black">
          <a:xfrm>
            <a:off x="2135188" y="2149475"/>
            <a:ext cx="7759700" cy="3779838"/>
          </a:xfrm>
          <a:prstGeom prst="rect">
            <a:avLst/>
          </a:prstGeom>
          <a:noFill/>
          <a:ln w="9525" algn="ctr">
            <a:noFill/>
            <a:miter lim="800000"/>
            <a:headEnd/>
            <a:tailEnd/>
          </a:ln>
        </p:spPr>
      </p:pic>
      <p:sp>
        <p:nvSpPr>
          <p:cNvPr id="219146" name="Rectangle 10"/>
          <p:cNvSpPr>
            <a:spLocks noChangeArrowheads="1"/>
          </p:cNvSpPr>
          <p:nvPr/>
        </p:nvSpPr>
        <p:spPr bwMode="black">
          <a:xfrm>
            <a:off x="4100513" y="5892800"/>
            <a:ext cx="4514850" cy="762000"/>
          </a:xfrm>
          <a:prstGeom prst="rect">
            <a:avLst/>
          </a:prstGeom>
          <a:noFill/>
          <a:ln w="9525" algn="ctr">
            <a:noFill/>
            <a:miter lim="800000"/>
          </a:ln>
          <a:effectLst>
            <a:prstShdw prst="shdw13" dist="53882" dir="13500000">
              <a:schemeClr val="bg1">
                <a:gamma/>
                <a:shade val="60000"/>
                <a:invGamma/>
                <a:alpha val="50000"/>
              </a:schemeClr>
            </a:prstShdw>
          </a:effectLst>
        </p:spPr>
        <p:txBody>
          <a:bodyPr>
            <a:spAutoFit/>
          </a:bodyPr>
          <a:lstStyle/>
          <a:p>
            <a:pPr algn="l">
              <a:lnSpc>
                <a:spcPct val="110000"/>
              </a:lnSpc>
              <a:spcBef>
                <a:spcPct val="0"/>
              </a:spcBef>
              <a:buClr>
                <a:schemeClr val="tx2"/>
              </a:buClr>
              <a:buSzPct val="80000"/>
              <a:buFont typeface="Wingdings" panose="05000000000000000000" pitchFamily="2" charset="2"/>
              <a:buNone/>
              <a:defRPr/>
            </a:pPr>
            <a:r>
              <a:rPr lang="zh-CN" altLang="en-US" dirty="0">
                <a:solidFill>
                  <a:srgbClr val="CC3300"/>
                </a:solidFill>
                <a:latin typeface="Arial" panose="020B0604020202020204" pitchFamily="34" charset="0"/>
                <a:ea typeface="楷体_GB2312" panose="02010609030101010101" charset="-122"/>
              </a:rPr>
              <a:t>由于前级的</a:t>
            </a:r>
            <a:r>
              <a:rPr lang="en-US" altLang="zh-CN" dirty="0">
                <a:solidFill>
                  <a:srgbClr val="CC3300"/>
                </a:solidFill>
                <a:latin typeface="Arial" panose="020B0604020202020204" pitchFamily="34" charset="0"/>
                <a:ea typeface="楷体_GB2312" panose="02010609030101010101" charset="-122"/>
              </a:rPr>
              <a:t>RCO</a:t>
            </a:r>
            <a:r>
              <a:rPr lang="zh-CN" altLang="en-US" dirty="0">
                <a:solidFill>
                  <a:srgbClr val="CC3300"/>
                </a:solidFill>
                <a:latin typeface="Arial" panose="020B0604020202020204" pitchFamily="34" charset="0"/>
                <a:ea typeface="楷体_GB2312" panose="02010609030101010101" charset="-122"/>
              </a:rPr>
              <a:t>接后级的</a:t>
            </a:r>
            <a:r>
              <a:rPr lang="en-US" altLang="zh-CN" dirty="0">
                <a:solidFill>
                  <a:srgbClr val="CC3300"/>
                </a:solidFill>
                <a:latin typeface="Arial" panose="020B0604020202020204" pitchFamily="34" charset="0"/>
                <a:ea typeface="楷体_GB2312" panose="02010609030101010101" charset="-122"/>
              </a:rPr>
              <a:t>ENT</a:t>
            </a:r>
            <a:r>
              <a:rPr lang="zh-CN" altLang="en-US" dirty="0">
                <a:solidFill>
                  <a:srgbClr val="CC3300"/>
                </a:solidFill>
                <a:latin typeface="Arial" panose="020B0604020202020204" pitchFamily="34" charset="0"/>
                <a:ea typeface="楷体_GB2312" panose="02010609030101010101" charset="-122"/>
              </a:rPr>
              <a:t>，级数越多，系统工作频率越下降</a:t>
            </a:r>
          </a:p>
        </p:txBody>
      </p:sp>
      <p:cxnSp>
        <p:nvCxnSpPr>
          <p:cNvPr id="138247" name="直接连接符 7"/>
          <p:cNvCxnSpPr>
            <a:cxnSpLocks noChangeShapeType="1"/>
          </p:cNvCxnSpPr>
          <p:nvPr/>
        </p:nvCxnSpPr>
        <p:spPr bwMode="auto">
          <a:xfrm>
            <a:off x="4210050" y="3886200"/>
            <a:ext cx="419100" cy="1588"/>
          </a:xfrm>
          <a:prstGeom prst="line">
            <a:avLst/>
          </a:prstGeom>
          <a:noFill/>
          <a:ln w="19050" algn="ctr">
            <a:solidFill>
              <a:srgbClr val="FF0000"/>
            </a:solidFill>
            <a:round/>
          </a:ln>
        </p:spPr>
      </p:cxnSp>
      <p:cxnSp>
        <p:nvCxnSpPr>
          <p:cNvPr id="138248" name="直接连接符 8"/>
          <p:cNvCxnSpPr>
            <a:cxnSpLocks noChangeShapeType="1"/>
          </p:cNvCxnSpPr>
          <p:nvPr/>
        </p:nvCxnSpPr>
        <p:spPr bwMode="auto">
          <a:xfrm>
            <a:off x="5715000" y="3886200"/>
            <a:ext cx="419100" cy="1588"/>
          </a:xfrm>
          <a:prstGeom prst="line">
            <a:avLst/>
          </a:prstGeom>
          <a:noFill/>
          <a:ln w="19050" algn="ctr">
            <a:solidFill>
              <a:srgbClr val="FF0000"/>
            </a:solidFill>
            <a:round/>
          </a:ln>
        </p:spPr>
      </p:cxnSp>
      <p:cxnSp>
        <p:nvCxnSpPr>
          <p:cNvPr id="138249" name="直接连接符 9"/>
          <p:cNvCxnSpPr>
            <a:cxnSpLocks noChangeShapeType="1"/>
          </p:cNvCxnSpPr>
          <p:nvPr/>
        </p:nvCxnSpPr>
        <p:spPr bwMode="auto">
          <a:xfrm>
            <a:off x="7200900" y="3886200"/>
            <a:ext cx="419100" cy="1588"/>
          </a:xfrm>
          <a:prstGeom prst="line">
            <a:avLst/>
          </a:prstGeom>
          <a:noFill/>
          <a:ln w="19050" algn="ctr">
            <a:solidFill>
              <a:srgbClr val="FF0000"/>
            </a:solidFill>
            <a:round/>
          </a:ln>
        </p:spPr>
      </p:cxn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9146"/>
                                        </p:tgtEl>
                                        <p:attrNameLst>
                                          <p:attrName>style.visibility</p:attrName>
                                        </p:attrNameLst>
                                      </p:cBhvr>
                                      <p:to>
                                        <p:strVal val="visible"/>
                                      </p:to>
                                    </p:set>
                                    <p:animEffect transition="in" filter="blinds(horizontal)">
                                      <p:cBhvr>
                                        <p:cTn id="7" dur="500"/>
                                        <p:tgtEl>
                                          <p:spTgt spid="219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6" grpId="0"/>
    </p:bld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7" name="Rectangle 2"/>
          <p:cNvSpPr>
            <a:spLocks noGrp="1" noChangeArrowheads="1"/>
          </p:cNvSpPr>
          <p:nvPr>
            <p:ph type="title" idx="4294967295"/>
          </p:nvPr>
        </p:nvSpPr>
        <p:spPr>
          <a:xfrm>
            <a:off x="4800600" y="304800"/>
            <a:ext cx="73914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cs typeface="Arial" panose="020B0604020202020204" pitchFamily="34" charset="0"/>
              </a:rPr>
              <a:t>由</a:t>
            </a:r>
            <a:r>
              <a:rPr lang="en-US" altLang="zh-CN" dirty="0" smtClean="0">
                <a:solidFill>
                  <a:srgbClr val="FFCC00"/>
                </a:solidFill>
                <a:latin typeface="Arial" panose="020B0604020202020204" pitchFamily="34" charset="0"/>
                <a:ea typeface="黑体" panose="02010600030101010101" pitchFamily="49" charset="-122"/>
                <a:cs typeface="Arial" panose="020B0604020202020204" pitchFamily="34" charset="0"/>
              </a:rPr>
              <a:t>74160</a:t>
            </a:r>
            <a:r>
              <a:rPr lang="zh-CN" altLang="en-US" dirty="0" smtClean="0">
                <a:solidFill>
                  <a:srgbClr val="FFCC00"/>
                </a:solidFill>
                <a:latin typeface="Arial" panose="020B0604020202020204" pitchFamily="34" charset="0"/>
                <a:ea typeface="黑体" panose="02010600030101010101" pitchFamily="49" charset="-122"/>
                <a:cs typeface="Arial" panose="020B0604020202020204" pitchFamily="34" charset="0"/>
              </a:rPr>
              <a:t>构成的</a:t>
            </a:r>
            <a:r>
              <a:rPr lang="en-US" altLang="zh-CN" dirty="0" smtClean="0">
                <a:solidFill>
                  <a:srgbClr val="FFCC00"/>
                </a:solidFill>
                <a:latin typeface="Arial" panose="020B0604020202020204" pitchFamily="34" charset="0"/>
                <a:ea typeface="黑体" panose="02010600030101010101" pitchFamily="49" charset="-122"/>
                <a:cs typeface="Arial" panose="020B0604020202020204" pitchFamily="34" charset="0"/>
              </a:rPr>
              <a:t>3</a:t>
            </a:r>
            <a:r>
              <a:rPr lang="zh-CN" altLang="en-US" dirty="0" smtClean="0">
                <a:solidFill>
                  <a:srgbClr val="FFCC00"/>
                </a:solidFill>
                <a:latin typeface="Arial" panose="020B0604020202020204" pitchFamily="34" charset="0"/>
                <a:ea typeface="黑体" panose="02010600030101010101" pitchFamily="49" charset="-122"/>
                <a:cs typeface="Arial" panose="020B0604020202020204" pitchFamily="34" charset="0"/>
              </a:rPr>
              <a:t>位</a:t>
            </a:r>
            <a:r>
              <a:rPr lang="en-US" altLang="zh-CN" dirty="0" smtClean="0">
                <a:solidFill>
                  <a:srgbClr val="FFCC00"/>
                </a:solidFill>
                <a:latin typeface="Arial" panose="020B0604020202020204" pitchFamily="34" charset="0"/>
                <a:ea typeface="黑体" panose="02010600030101010101" pitchFamily="49" charset="-122"/>
                <a:cs typeface="Arial" panose="020B0604020202020204" pitchFamily="34" charset="0"/>
              </a:rPr>
              <a:t>BCD</a:t>
            </a:r>
            <a:r>
              <a:rPr lang="zh-CN" altLang="en-US" dirty="0" smtClean="0">
                <a:solidFill>
                  <a:srgbClr val="FFCC00"/>
                </a:solidFill>
                <a:latin typeface="Arial" panose="020B0604020202020204" pitchFamily="34" charset="0"/>
                <a:ea typeface="黑体" panose="02010600030101010101" pitchFamily="49" charset="-122"/>
                <a:cs typeface="Arial" panose="020B0604020202020204" pitchFamily="34" charset="0"/>
              </a:rPr>
              <a:t>计数器</a:t>
            </a:r>
          </a:p>
        </p:txBody>
      </p:sp>
      <p:pic>
        <p:nvPicPr>
          <p:cNvPr id="139268" name="Picture 5"/>
          <p:cNvPicPr>
            <a:picLocks noChangeAspect="1" noChangeArrowheads="1"/>
          </p:cNvPicPr>
          <p:nvPr/>
        </p:nvPicPr>
        <p:blipFill>
          <a:blip r:embed="rId3" cstate="print"/>
          <a:srcRect/>
          <a:stretch>
            <a:fillRect/>
          </a:stretch>
        </p:blipFill>
        <p:spPr bwMode="black">
          <a:xfrm>
            <a:off x="1552576" y="1462089"/>
            <a:ext cx="9085263" cy="3933825"/>
          </a:xfrm>
          <a:prstGeom prst="rect">
            <a:avLst/>
          </a:prstGeom>
          <a:noFill/>
          <a:ln w="9525" algn="ctr">
            <a:noFill/>
            <a:miter lim="800000"/>
            <a:headEnd/>
            <a:tailEnd/>
          </a:ln>
        </p:spPr>
      </p:pic>
    </p:spTree>
  </p:cSld>
  <p:clrMapOvr>
    <a:masterClrMapping/>
  </p:clrMapOvr>
  <p:transition spd="med">
    <p:blinds dir="vert"/>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1" name="Rectangle 2"/>
          <p:cNvSpPr>
            <a:spLocks noGrp="1" noChangeArrowheads="1"/>
          </p:cNvSpPr>
          <p:nvPr>
            <p:ph type="title" idx="4294967295"/>
          </p:nvPr>
        </p:nvSpPr>
        <p:spPr>
          <a:xfrm>
            <a:off x="1649664" y="350996"/>
            <a:ext cx="9403346"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cs typeface="Arial" panose="020B0604020202020204" pitchFamily="34" charset="0"/>
              </a:rPr>
              <a:t>由</a:t>
            </a:r>
            <a:r>
              <a:rPr lang="en-US" altLang="zh-CN" dirty="0" smtClean="0">
                <a:solidFill>
                  <a:srgbClr val="FFCC00"/>
                </a:solidFill>
                <a:latin typeface="Arial" panose="020B0604020202020204" pitchFamily="34" charset="0"/>
                <a:ea typeface="黑体" panose="02010600030101010101" pitchFamily="49" charset="-122"/>
                <a:cs typeface="Arial" panose="020B0604020202020204" pitchFamily="34" charset="0"/>
              </a:rPr>
              <a:t>74160</a:t>
            </a:r>
            <a:r>
              <a:rPr lang="zh-CN" altLang="en-US" dirty="0" smtClean="0">
                <a:solidFill>
                  <a:srgbClr val="FFCC00"/>
                </a:solidFill>
                <a:latin typeface="Arial" panose="020B0604020202020204" pitchFamily="34" charset="0"/>
                <a:ea typeface="黑体" panose="02010600030101010101" pitchFamily="49" charset="-122"/>
                <a:cs typeface="Arial" panose="020B0604020202020204" pitchFamily="34" charset="0"/>
              </a:rPr>
              <a:t>构成的</a:t>
            </a:r>
            <a:r>
              <a:rPr lang="en-US" altLang="zh-CN" dirty="0" smtClean="0">
                <a:solidFill>
                  <a:srgbClr val="FFCC00"/>
                </a:solidFill>
                <a:latin typeface="Arial" panose="020B0604020202020204" pitchFamily="34" charset="0"/>
                <a:ea typeface="黑体" panose="02010600030101010101" pitchFamily="49" charset="-122"/>
                <a:cs typeface="Arial" panose="020B0604020202020204" pitchFamily="34" charset="0"/>
              </a:rPr>
              <a:t>3</a:t>
            </a:r>
            <a:r>
              <a:rPr lang="zh-CN" altLang="en-US" dirty="0" smtClean="0">
                <a:solidFill>
                  <a:srgbClr val="FFCC00"/>
                </a:solidFill>
                <a:latin typeface="Arial" panose="020B0604020202020204" pitchFamily="34" charset="0"/>
                <a:ea typeface="黑体" panose="02010600030101010101" pitchFamily="49" charset="-122"/>
                <a:cs typeface="Arial" panose="020B0604020202020204" pitchFamily="34" charset="0"/>
              </a:rPr>
              <a:t>位</a:t>
            </a:r>
            <a:r>
              <a:rPr lang="en-US" altLang="zh-CN" dirty="0" smtClean="0">
                <a:solidFill>
                  <a:srgbClr val="FFCC00"/>
                </a:solidFill>
                <a:latin typeface="Arial" panose="020B0604020202020204" pitchFamily="34" charset="0"/>
                <a:ea typeface="黑体" panose="02010600030101010101" pitchFamily="49" charset="-122"/>
                <a:cs typeface="Arial" panose="020B0604020202020204" pitchFamily="34" charset="0"/>
              </a:rPr>
              <a:t>BCD</a:t>
            </a:r>
            <a:r>
              <a:rPr lang="zh-CN" altLang="en-US" dirty="0" smtClean="0">
                <a:solidFill>
                  <a:srgbClr val="FFCC00"/>
                </a:solidFill>
                <a:latin typeface="Arial" panose="020B0604020202020204" pitchFamily="34" charset="0"/>
                <a:ea typeface="黑体" panose="02010600030101010101" pitchFamily="49" charset="-122"/>
                <a:cs typeface="Arial" panose="020B0604020202020204" pitchFamily="34" charset="0"/>
              </a:rPr>
              <a:t>计数器仿真波形</a:t>
            </a:r>
          </a:p>
        </p:txBody>
      </p:sp>
      <p:pic>
        <p:nvPicPr>
          <p:cNvPr id="422914" name="Picture 2"/>
          <p:cNvPicPr>
            <a:picLocks noChangeAspect="1" noChangeArrowheads="1"/>
          </p:cNvPicPr>
          <p:nvPr/>
        </p:nvPicPr>
        <p:blipFill>
          <a:blip r:embed="rId3" cstate="print"/>
          <a:srcRect/>
          <a:stretch>
            <a:fillRect/>
          </a:stretch>
        </p:blipFill>
        <p:spPr bwMode="black">
          <a:xfrm>
            <a:off x="2082801" y="1204914"/>
            <a:ext cx="8137525" cy="3062287"/>
          </a:xfrm>
          <a:prstGeom prst="rect">
            <a:avLst/>
          </a:prstGeom>
          <a:noFill/>
          <a:ln w="9525" cap="flat" cmpd="sng" algn="ctr">
            <a:noFill/>
            <a:prstDash val="solid"/>
            <a:miter lim="800000"/>
            <a:headEnd/>
            <a:tailEnd/>
          </a:ln>
          <a:effectLst>
            <a:prstShdw prst="shdw13" dist="53882" dir="13500000">
              <a:schemeClr val="bg1">
                <a:gamma/>
                <a:shade val="60000"/>
                <a:invGamma/>
                <a:alpha val="50000"/>
              </a:schemeClr>
            </a:prstShdw>
          </a:effectLst>
        </p:spPr>
      </p:pic>
      <p:sp>
        <p:nvSpPr>
          <p:cNvPr id="5" name="Oval 14"/>
          <p:cNvSpPr>
            <a:spLocks noChangeArrowheads="1"/>
          </p:cNvSpPr>
          <p:nvPr/>
        </p:nvSpPr>
        <p:spPr bwMode="black">
          <a:xfrm>
            <a:off x="7879055" y="3753526"/>
            <a:ext cx="259766" cy="519351"/>
          </a:xfrm>
          <a:prstGeom prst="ellipse">
            <a:avLst/>
          </a:prstGeom>
          <a:noFill/>
          <a:ln w="28575" algn="ctr">
            <a:solidFill>
              <a:srgbClr val="FF0000"/>
            </a:solidFill>
            <a:round/>
          </a:ln>
        </p:spPr>
        <p:txBody>
          <a:bodyPr wrap="none" anchor="ctr">
            <a:spAutoFit/>
          </a:bodyPr>
          <a:lstStyle/>
          <a:p>
            <a:endParaRPr lang="zh-CN" altLang="en-US"/>
          </a:p>
        </p:txBody>
      </p:sp>
      <p:cxnSp>
        <p:nvCxnSpPr>
          <p:cNvPr id="7" name="直接箭头连接符 6"/>
          <p:cNvCxnSpPr>
            <a:cxnSpLocks noChangeShapeType="1"/>
          </p:cNvCxnSpPr>
          <p:nvPr/>
        </p:nvCxnSpPr>
        <p:spPr bwMode="auto">
          <a:xfrm flipV="1">
            <a:off x="7981950" y="3638550"/>
            <a:ext cx="342900" cy="247650"/>
          </a:xfrm>
          <a:prstGeom prst="straightConnector1">
            <a:avLst/>
          </a:prstGeom>
          <a:noFill/>
          <a:ln w="19050" algn="ctr">
            <a:solidFill>
              <a:srgbClr val="FF0000"/>
            </a:solidFill>
            <a:round/>
            <a:tailEnd type="arrow" w="med" len="med"/>
          </a:ln>
        </p:spPr>
      </p:cxnSp>
      <p:sp>
        <p:nvSpPr>
          <p:cNvPr id="9" name="Text Box 6"/>
          <p:cNvSpPr txBox="1">
            <a:spLocks noChangeArrowheads="1"/>
          </p:cNvSpPr>
          <p:nvPr/>
        </p:nvSpPr>
        <p:spPr bwMode="auto">
          <a:xfrm>
            <a:off x="1870076" y="4443414"/>
            <a:ext cx="8569325" cy="1938337"/>
          </a:xfrm>
          <a:prstGeom prst="rect">
            <a:avLst/>
          </a:prstGeom>
          <a:noFill/>
          <a:ln w="9525">
            <a:noFill/>
            <a:miter lim="800000"/>
          </a:ln>
        </p:spPr>
        <p:txBody>
          <a:bodyPr>
            <a:spAutoFit/>
          </a:bodyPr>
          <a:lstStyle/>
          <a:p>
            <a:pPr marL="342900" indent="-342900" algn="just" eaLnBrk="0" hangingPunct="0">
              <a:lnSpc>
                <a:spcPct val="100000"/>
              </a:lnSpc>
              <a:buClr>
                <a:schemeClr val="bg2"/>
              </a:buClr>
              <a:buFont typeface="Wingdings" panose="05000000000000000000" pitchFamily="2" charset="2"/>
              <a:buChar char="v"/>
              <a:defRPr/>
            </a:pPr>
            <a:r>
              <a:rPr lang="zh-CN" altLang="zh-CN" dirty="0">
                <a:latin typeface="Arial" panose="020B0604020202020204" pitchFamily="34" charset="0"/>
              </a:rPr>
              <a:t>当第</a:t>
            </a:r>
            <a:r>
              <a:rPr lang="en-US" altLang="zh-CN" dirty="0">
                <a:latin typeface="Arial" panose="020B0604020202020204" pitchFamily="34" charset="0"/>
              </a:rPr>
              <a:t>1</a:t>
            </a:r>
            <a:r>
              <a:rPr lang="zh-CN" altLang="zh-CN" dirty="0">
                <a:latin typeface="Arial" panose="020B0604020202020204" pitchFamily="34" charset="0"/>
              </a:rPr>
              <a:t>级计数器计到</a:t>
            </a:r>
            <a:r>
              <a:rPr lang="en-US" altLang="zh-CN" kern="0" dirty="0">
                <a:solidFill>
                  <a:srgbClr val="CC0099"/>
                </a:solidFill>
                <a:latin typeface="Arial" panose="020B0604020202020204" pitchFamily="34" charset="0"/>
              </a:rPr>
              <a:t>1001</a:t>
            </a:r>
            <a:r>
              <a:rPr lang="zh-CN" altLang="zh-CN" dirty="0">
                <a:latin typeface="Arial" panose="020B0604020202020204" pitchFamily="34" charset="0"/>
              </a:rPr>
              <a:t>（</a:t>
            </a:r>
            <a:r>
              <a:rPr lang="en-US" altLang="zh-CN" dirty="0">
                <a:latin typeface="Arial" panose="020B0604020202020204" pitchFamily="34" charset="0"/>
              </a:rPr>
              <a:t>9</a:t>
            </a:r>
            <a:r>
              <a:rPr lang="en-US" altLang="zh-CN" baseline="-25000" dirty="0">
                <a:latin typeface="Arial" panose="020B0604020202020204" pitchFamily="34" charset="0"/>
              </a:rPr>
              <a:t>10</a:t>
            </a:r>
            <a:r>
              <a:rPr lang="zh-CN" altLang="zh-CN" dirty="0">
                <a:latin typeface="Arial" panose="020B0604020202020204" pitchFamily="34" charset="0"/>
              </a:rPr>
              <a:t>）时，其</a:t>
            </a:r>
            <a:r>
              <a:rPr lang="en-US" altLang="zh-CN" kern="0" dirty="0">
                <a:solidFill>
                  <a:srgbClr val="CC0099"/>
                </a:solidFill>
                <a:latin typeface="Arial" panose="020B0604020202020204" pitchFamily="34" charset="0"/>
              </a:rPr>
              <a:t>RCO=1</a:t>
            </a:r>
            <a:r>
              <a:rPr lang="zh-CN" altLang="zh-CN" dirty="0">
                <a:latin typeface="Arial" panose="020B0604020202020204" pitchFamily="34" charset="0"/>
              </a:rPr>
              <a:t>，使第</a:t>
            </a:r>
            <a:r>
              <a:rPr lang="en-US" altLang="zh-CN" dirty="0">
                <a:latin typeface="Arial" panose="020B0604020202020204" pitchFamily="34" charset="0"/>
              </a:rPr>
              <a:t>2</a:t>
            </a:r>
            <a:r>
              <a:rPr lang="zh-CN" altLang="zh-CN" dirty="0">
                <a:latin typeface="Arial" panose="020B0604020202020204" pitchFamily="34" charset="0"/>
              </a:rPr>
              <a:t>级计数器的</a:t>
            </a:r>
            <a:r>
              <a:rPr lang="en-US" altLang="zh-CN" kern="0" dirty="0">
                <a:solidFill>
                  <a:srgbClr val="CC0099"/>
                </a:solidFill>
                <a:latin typeface="Arial" panose="020B0604020202020204" pitchFamily="34" charset="0"/>
              </a:rPr>
              <a:t>ENT=1</a:t>
            </a:r>
            <a:r>
              <a:rPr lang="zh-CN" altLang="en-US" dirty="0">
                <a:latin typeface="Arial" panose="020B0604020202020204" pitchFamily="34" charset="0"/>
              </a:rPr>
              <a:t>；</a:t>
            </a:r>
            <a:r>
              <a:rPr lang="zh-CN" altLang="zh-CN" dirty="0">
                <a:latin typeface="Arial" panose="020B0604020202020204" pitchFamily="34" charset="0"/>
              </a:rPr>
              <a:t>在下一个</a:t>
            </a:r>
            <a:r>
              <a:rPr lang="en-US" altLang="zh-CN" dirty="0">
                <a:latin typeface="Arial" panose="020B0604020202020204" pitchFamily="34" charset="0"/>
              </a:rPr>
              <a:t>CLK</a:t>
            </a:r>
            <a:r>
              <a:rPr lang="zh-CN" altLang="zh-CN" dirty="0">
                <a:latin typeface="Arial" panose="020B0604020202020204" pitchFamily="34" charset="0"/>
              </a:rPr>
              <a:t>到来时，第</a:t>
            </a:r>
            <a:r>
              <a:rPr lang="en-US" altLang="zh-CN" dirty="0">
                <a:latin typeface="Arial" panose="020B0604020202020204" pitchFamily="34" charset="0"/>
              </a:rPr>
              <a:t>2</a:t>
            </a:r>
            <a:r>
              <a:rPr lang="zh-CN" altLang="zh-CN" dirty="0">
                <a:latin typeface="Arial" panose="020B0604020202020204" pitchFamily="34" charset="0"/>
              </a:rPr>
              <a:t>级计数器开始计数，</a:t>
            </a:r>
            <a:r>
              <a:rPr lang="zh-CN" altLang="en-US" dirty="0">
                <a:latin typeface="Arial" panose="020B0604020202020204" pitchFamily="34" charset="0"/>
              </a:rPr>
              <a:t>即</a:t>
            </a:r>
            <a:r>
              <a:rPr lang="en-US" altLang="zh-CN" dirty="0">
                <a:solidFill>
                  <a:srgbClr val="CC0099"/>
                </a:solidFill>
                <a:latin typeface="Arial" panose="020B0604020202020204" pitchFamily="34" charset="0"/>
              </a:rPr>
              <a:t>Q</a:t>
            </a:r>
            <a:r>
              <a:rPr lang="en-US" altLang="zh-CN" baseline="-25000" dirty="0">
                <a:solidFill>
                  <a:srgbClr val="CC0099"/>
                </a:solidFill>
                <a:latin typeface="Arial" panose="020B0604020202020204" pitchFamily="34" charset="0"/>
              </a:rPr>
              <a:t>7</a:t>
            </a:r>
            <a:r>
              <a:rPr lang="en-US" altLang="zh-CN" dirty="0">
                <a:solidFill>
                  <a:srgbClr val="CC0099"/>
                </a:solidFill>
                <a:latin typeface="Arial" panose="020B0604020202020204" pitchFamily="34" charset="0"/>
              </a:rPr>
              <a:t>Q</a:t>
            </a:r>
            <a:r>
              <a:rPr lang="en-US" altLang="zh-CN" baseline="-25000" dirty="0">
                <a:solidFill>
                  <a:srgbClr val="CC0099"/>
                </a:solidFill>
                <a:latin typeface="Arial" panose="020B0604020202020204" pitchFamily="34" charset="0"/>
              </a:rPr>
              <a:t>6</a:t>
            </a:r>
            <a:r>
              <a:rPr lang="en-US" altLang="zh-CN" dirty="0">
                <a:solidFill>
                  <a:srgbClr val="CC0099"/>
                </a:solidFill>
                <a:latin typeface="Arial" panose="020B0604020202020204" pitchFamily="34" charset="0"/>
              </a:rPr>
              <a:t>Q</a:t>
            </a:r>
            <a:r>
              <a:rPr lang="en-US" altLang="zh-CN" baseline="-25000" dirty="0">
                <a:solidFill>
                  <a:srgbClr val="CC0099"/>
                </a:solidFill>
                <a:latin typeface="Arial" panose="020B0604020202020204" pitchFamily="34" charset="0"/>
              </a:rPr>
              <a:t>5</a:t>
            </a:r>
            <a:r>
              <a:rPr lang="en-US" altLang="zh-CN" dirty="0">
                <a:solidFill>
                  <a:srgbClr val="CC0099"/>
                </a:solidFill>
                <a:latin typeface="Arial" panose="020B0604020202020204" pitchFamily="34" charset="0"/>
              </a:rPr>
              <a:t>Q</a:t>
            </a:r>
            <a:r>
              <a:rPr lang="en-US" altLang="zh-CN" baseline="-25000" dirty="0">
                <a:solidFill>
                  <a:srgbClr val="CC0099"/>
                </a:solidFill>
                <a:latin typeface="Arial" panose="020B0604020202020204" pitchFamily="34" charset="0"/>
              </a:rPr>
              <a:t>4</a:t>
            </a:r>
            <a:r>
              <a:rPr lang="en-US" altLang="zh-CN" dirty="0">
                <a:solidFill>
                  <a:srgbClr val="CC0099"/>
                </a:solidFill>
                <a:latin typeface="Arial" panose="020B0604020202020204" pitchFamily="34" charset="0"/>
              </a:rPr>
              <a:t>=0001</a:t>
            </a:r>
            <a:r>
              <a:rPr lang="zh-CN" altLang="zh-CN" dirty="0">
                <a:latin typeface="Arial" panose="020B0604020202020204" pitchFamily="34" charset="0"/>
              </a:rPr>
              <a:t>（</a:t>
            </a:r>
            <a:r>
              <a:rPr lang="en-US" altLang="zh-CN" dirty="0">
                <a:latin typeface="Arial" panose="020B0604020202020204" pitchFamily="34" charset="0"/>
              </a:rPr>
              <a:t>1</a:t>
            </a:r>
            <a:r>
              <a:rPr lang="en-US" altLang="zh-CN" baseline="-25000" dirty="0">
                <a:latin typeface="Arial" panose="020B0604020202020204" pitchFamily="34" charset="0"/>
              </a:rPr>
              <a:t>10</a:t>
            </a:r>
            <a:r>
              <a:rPr lang="zh-CN" altLang="zh-CN" dirty="0">
                <a:latin typeface="Arial" panose="020B0604020202020204" pitchFamily="34" charset="0"/>
              </a:rPr>
              <a:t>）</a:t>
            </a:r>
            <a:r>
              <a:rPr lang="zh-CN" altLang="en-US" dirty="0">
                <a:latin typeface="Arial" panose="020B0604020202020204" pitchFamily="34" charset="0"/>
              </a:rPr>
              <a:t>，</a:t>
            </a:r>
            <a:r>
              <a:rPr lang="zh-CN" altLang="zh-CN" dirty="0">
                <a:latin typeface="Arial" panose="020B0604020202020204" pitchFamily="34" charset="0"/>
              </a:rPr>
              <a:t>第</a:t>
            </a:r>
            <a:r>
              <a:rPr lang="en-US" altLang="zh-CN" dirty="0">
                <a:latin typeface="Arial" panose="020B0604020202020204" pitchFamily="34" charset="0"/>
              </a:rPr>
              <a:t>1</a:t>
            </a:r>
            <a:r>
              <a:rPr lang="zh-CN" altLang="zh-CN" dirty="0">
                <a:latin typeface="Arial" panose="020B0604020202020204" pitchFamily="34" charset="0"/>
              </a:rPr>
              <a:t>级计数器变为</a:t>
            </a:r>
            <a:r>
              <a:rPr lang="en-US" altLang="zh-CN" dirty="0">
                <a:solidFill>
                  <a:schemeClr val="accent2">
                    <a:lumMod val="50000"/>
                  </a:schemeClr>
                </a:solidFill>
                <a:latin typeface="Arial" panose="020B0604020202020204" pitchFamily="34" charset="0"/>
              </a:rPr>
              <a:t>0000</a:t>
            </a:r>
            <a:r>
              <a:rPr lang="zh-CN" altLang="zh-CN" dirty="0">
                <a:latin typeface="Arial" panose="020B0604020202020204" pitchFamily="34" charset="0"/>
              </a:rPr>
              <a:t>，则其</a:t>
            </a:r>
            <a:r>
              <a:rPr lang="en-US" altLang="zh-CN" dirty="0">
                <a:solidFill>
                  <a:schemeClr val="accent2">
                    <a:lumMod val="50000"/>
                  </a:schemeClr>
                </a:solidFill>
                <a:latin typeface="Arial" panose="020B0604020202020204" pitchFamily="34" charset="0"/>
              </a:rPr>
              <a:t>RCO=0</a:t>
            </a:r>
            <a:r>
              <a:rPr lang="zh-CN" altLang="en-US" dirty="0">
                <a:solidFill>
                  <a:schemeClr val="accent2">
                    <a:lumMod val="50000"/>
                  </a:schemeClr>
                </a:solidFill>
                <a:latin typeface="Arial" panose="020B0604020202020204" pitchFamily="34" charset="0"/>
              </a:rPr>
              <a:t>；</a:t>
            </a:r>
            <a:r>
              <a:rPr lang="zh-CN" altLang="zh-CN" dirty="0">
                <a:latin typeface="Arial" panose="020B0604020202020204" pitchFamily="34" charset="0"/>
              </a:rPr>
              <a:t>在下一个</a:t>
            </a:r>
            <a:r>
              <a:rPr lang="en-US" altLang="zh-CN" dirty="0">
                <a:latin typeface="Arial" panose="020B0604020202020204" pitchFamily="34" charset="0"/>
              </a:rPr>
              <a:t>CLK </a:t>
            </a:r>
            <a:r>
              <a:rPr lang="zh-CN" altLang="zh-CN" dirty="0">
                <a:latin typeface="Arial" panose="020B0604020202020204" pitchFamily="34" charset="0"/>
              </a:rPr>
              <a:t>到来时，第</a:t>
            </a:r>
            <a:r>
              <a:rPr lang="en-US" altLang="zh-CN" dirty="0">
                <a:latin typeface="Arial" panose="020B0604020202020204" pitchFamily="34" charset="0"/>
              </a:rPr>
              <a:t>2</a:t>
            </a:r>
            <a:r>
              <a:rPr lang="zh-CN" altLang="zh-CN" dirty="0">
                <a:latin typeface="Arial" panose="020B0604020202020204" pitchFamily="34" charset="0"/>
              </a:rPr>
              <a:t>级计数器</a:t>
            </a:r>
            <a:r>
              <a:rPr lang="zh-CN" altLang="zh-CN" dirty="0">
                <a:solidFill>
                  <a:schemeClr val="accent2">
                    <a:lumMod val="50000"/>
                  </a:schemeClr>
                </a:solidFill>
                <a:latin typeface="Arial" panose="020B0604020202020204" pitchFamily="34" charset="0"/>
              </a:rPr>
              <a:t>保持</a:t>
            </a:r>
            <a:r>
              <a:rPr lang="zh-CN" altLang="zh-CN" dirty="0">
                <a:latin typeface="Arial" panose="020B0604020202020204" pitchFamily="34" charset="0"/>
              </a:rPr>
              <a:t>刚才的状态</a:t>
            </a:r>
            <a:r>
              <a:rPr lang="en-US" altLang="zh-CN" dirty="0">
                <a:solidFill>
                  <a:schemeClr val="accent2">
                    <a:lumMod val="50000"/>
                  </a:schemeClr>
                </a:solidFill>
                <a:latin typeface="Arial" panose="020B0604020202020204" pitchFamily="34" charset="0"/>
              </a:rPr>
              <a:t>0001</a:t>
            </a:r>
            <a:r>
              <a:rPr lang="zh-CN" altLang="en-US" dirty="0">
                <a:solidFill>
                  <a:schemeClr val="accent2">
                    <a:lumMod val="50000"/>
                  </a:schemeClr>
                </a:solidFill>
                <a:latin typeface="Arial" panose="020B0604020202020204" pitchFamily="34" charset="0"/>
              </a:rPr>
              <a:t>，</a:t>
            </a:r>
            <a:r>
              <a:rPr lang="zh-CN" altLang="zh-CN" dirty="0">
                <a:latin typeface="Arial" panose="020B0604020202020204" pitchFamily="34" charset="0"/>
              </a:rPr>
              <a:t>接着第</a:t>
            </a:r>
            <a:r>
              <a:rPr lang="en-US" altLang="zh-CN" dirty="0">
                <a:latin typeface="Arial" panose="020B0604020202020204" pitchFamily="34" charset="0"/>
              </a:rPr>
              <a:t>1</a:t>
            </a:r>
            <a:r>
              <a:rPr lang="zh-CN" altLang="zh-CN" dirty="0">
                <a:latin typeface="Arial" panose="020B0604020202020204" pitchFamily="34" charset="0"/>
              </a:rPr>
              <a:t>级计数器继续计数，</a:t>
            </a:r>
            <a:r>
              <a:rPr lang="zh-CN" altLang="en-US" dirty="0">
                <a:latin typeface="Arial" panose="020B0604020202020204" pitchFamily="34" charset="0"/>
              </a:rPr>
              <a:t>故</a:t>
            </a:r>
            <a:r>
              <a:rPr lang="en-US" altLang="zh-CN" dirty="0">
                <a:latin typeface="Arial" panose="020B0604020202020204" pitchFamily="34" charset="0"/>
              </a:rPr>
              <a:t>BCD</a:t>
            </a:r>
            <a:r>
              <a:rPr lang="zh-CN" altLang="en-US" dirty="0">
                <a:latin typeface="Arial" panose="020B0604020202020204" pitchFamily="34" charset="0"/>
              </a:rPr>
              <a:t>计数器的</a:t>
            </a:r>
            <a:r>
              <a:rPr lang="zh-CN" altLang="en-US" dirty="0">
                <a:solidFill>
                  <a:schemeClr val="accent2">
                    <a:lumMod val="50000"/>
                  </a:schemeClr>
                </a:solidFill>
                <a:latin typeface="Arial" panose="020B0604020202020204" pitchFamily="34" charset="0"/>
              </a:rPr>
              <a:t>十位保持为</a:t>
            </a:r>
            <a:r>
              <a:rPr lang="en-US" altLang="zh-CN" dirty="0">
                <a:solidFill>
                  <a:schemeClr val="accent2">
                    <a:lumMod val="50000"/>
                  </a:schemeClr>
                </a:solidFill>
                <a:latin typeface="Arial" panose="020B0604020202020204" pitchFamily="34" charset="0"/>
              </a:rPr>
              <a:t>1</a:t>
            </a:r>
            <a:r>
              <a:rPr lang="zh-CN" altLang="en-US" dirty="0">
                <a:latin typeface="Arial" panose="020B0604020202020204" pitchFamily="34" charset="0"/>
              </a:rPr>
              <a:t>，个位分别为</a:t>
            </a:r>
            <a:r>
              <a:rPr lang="en-US" altLang="zh-CN" dirty="0">
                <a:latin typeface="Arial" panose="020B0604020202020204" pitchFamily="34" charset="0"/>
              </a:rPr>
              <a:t>1</a:t>
            </a:r>
            <a:r>
              <a:rPr lang="zh-CN" altLang="en-US" dirty="0">
                <a:latin typeface="Arial" panose="020B0604020202020204" pitchFamily="34" charset="0"/>
              </a:rPr>
              <a:t>、</a:t>
            </a:r>
            <a:r>
              <a:rPr lang="en-US" altLang="zh-CN" dirty="0">
                <a:latin typeface="Arial" panose="020B0604020202020204" pitchFamily="34" charset="0"/>
              </a:rPr>
              <a:t>2</a:t>
            </a:r>
            <a:r>
              <a:rPr lang="zh-CN" altLang="en-US" dirty="0">
                <a:latin typeface="Arial" panose="020B0604020202020204" pitchFamily="34" charset="0"/>
              </a:rPr>
              <a:t>、</a:t>
            </a:r>
            <a:r>
              <a:rPr lang="en-US" altLang="zh-CN" dirty="0">
                <a:latin typeface="Arial" panose="020B0604020202020204" pitchFamily="34" charset="0"/>
              </a:rPr>
              <a:t>3……</a:t>
            </a:r>
            <a:r>
              <a:rPr lang="zh-CN" altLang="zh-CN" dirty="0">
                <a:latin typeface="Arial" panose="020B0604020202020204" pitchFamily="34" charset="0"/>
              </a:rPr>
              <a:t>，直到</a:t>
            </a:r>
            <a:r>
              <a:rPr lang="en-US" altLang="zh-CN" dirty="0">
                <a:latin typeface="Arial" panose="020B0604020202020204" pitchFamily="34" charset="0"/>
              </a:rPr>
              <a:t>9</a:t>
            </a:r>
            <a:r>
              <a:rPr lang="zh-CN" altLang="zh-CN" dirty="0">
                <a:latin typeface="Arial" panose="020B0604020202020204" pitchFamily="34" charset="0"/>
              </a:rPr>
              <a:t>。</a:t>
            </a:r>
            <a:endParaRPr lang="zh-CN" altLang="en-US" kern="0" dirty="0">
              <a:latin typeface="Arial" panose="020B0604020202020204" pitchFamily="34" charset="0"/>
            </a:endParaRPr>
          </a:p>
        </p:txBody>
      </p:sp>
      <p:cxnSp>
        <p:nvCxnSpPr>
          <p:cNvPr id="11" name="直接箭头连接符 10"/>
          <p:cNvCxnSpPr>
            <a:cxnSpLocks noChangeShapeType="1"/>
          </p:cNvCxnSpPr>
          <p:nvPr/>
        </p:nvCxnSpPr>
        <p:spPr bwMode="auto">
          <a:xfrm>
            <a:off x="5448300" y="2533650"/>
            <a:ext cx="0" cy="1009650"/>
          </a:xfrm>
          <a:prstGeom prst="straightConnector1">
            <a:avLst/>
          </a:prstGeom>
          <a:noFill/>
          <a:ln w="28575" algn="ctr">
            <a:solidFill>
              <a:srgbClr val="FF0000"/>
            </a:solidFill>
            <a:round/>
            <a:tailEnd type="arrow" w="med" len="med"/>
          </a:ln>
        </p:spPr>
      </p:cxnSp>
      <p:sp>
        <p:nvSpPr>
          <p:cNvPr id="12" name="Rectangle 10"/>
          <p:cNvSpPr>
            <a:spLocks noChangeArrowheads="1"/>
          </p:cNvSpPr>
          <p:nvPr/>
        </p:nvSpPr>
        <p:spPr bwMode="black">
          <a:xfrm>
            <a:off x="5357814" y="2597150"/>
            <a:ext cx="1195387" cy="397032"/>
          </a:xfrm>
          <a:prstGeom prst="rect">
            <a:avLst/>
          </a:prstGeom>
          <a:noFill/>
          <a:ln w="9525" algn="ctr">
            <a:noFill/>
            <a:miter lim="800000"/>
          </a:ln>
          <a:effectLst>
            <a:prstShdw prst="shdw13" dist="53882" dir="13500000">
              <a:schemeClr val="bg1">
                <a:gamma/>
                <a:shade val="60000"/>
                <a:invGamma/>
                <a:alpha val="50000"/>
              </a:schemeClr>
            </a:prstShdw>
          </a:effectLst>
        </p:spPr>
        <p:txBody>
          <a:bodyPr>
            <a:spAutoFit/>
          </a:bodyPr>
          <a:lstStyle/>
          <a:p>
            <a:pPr algn="l">
              <a:lnSpc>
                <a:spcPct val="110000"/>
              </a:lnSpc>
              <a:spcBef>
                <a:spcPct val="0"/>
              </a:spcBef>
              <a:buClr>
                <a:schemeClr val="tx2"/>
              </a:buClr>
              <a:buSzPct val="80000"/>
              <a:buFont typeface="Wingdings" panose="05000000000000000000" pitchFamily="2" charset="2"/>
              <a:buNone/>
              <a:defRPr/>
            </a:pPr>
            <a:r>
              <a:rPr lang="zh-CN" altLang="en-US" sz="1800" dirty="0">
                <a:solidFill>
                  <a:srgbClr val="CC3300"/>
                </a:solidFill>
                <a:latin typeface="Arial" panose="020B0604020202020204" pitchFamily="34" charset="0"/>
                <a:ea typeface="楷体_GB2312" panose="02010609030101010101" charset="-122"/>
              </a:rPr>
              <a:t>预置</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dissolv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363913" y="3048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画出状态转换表</a:t>
            </a:r>
          </a:p>
        </p:txBody>
      </p:sp>
      <p:sp>
        <p:nvSpPr>
          <p:cNvPr id="54275" name="Rectangle 2"/>
          <p:cNvSpPr txBox="1">
            <a:spLocks noChangeArrowheads="1"/>
          </p:cNvSpPr>
          <p:nvPr/>
        </p:nvSpPr>
        <p:spPr bwMode="white">
          <a:xfrm>
            <a:off x="2176464" y="1489075"/>
            <a:ext cx="2738437" cy="339725"/>
          </a:xfrm>
          <a:prstGeom prst="rect">
            <a:avLst/>
          </a:prstGeom>
          <a:noFill/>
          <a:ln w="9525">
            <a:noFill/>
            <a:miter lim="800000"/>
          </a:ln>
        </p:spPr>
        <p:txBody>
          <a:bodyPr anchor="ctr"/>
          <a:lstStyle/>
          <a:p>
            <a:pPr algn="l" eaLnBrk="0" hangingPunct="0">
              <a:lnSpc>
                <a:spcPct val="100000"/>
              </a:lnSpc>
            </a:pPr>
            <a:r>
              <a:rPr lang="zh-CN" altLang="en-US" sz="2200" dirty="0">
                <a:solidFill>
                  <a:srgbClr val="C00000"/>
                </a:solidFill>
                <a:ea typeface="楷体_GB2312" panose="02010609030101010101" charset="-122"/>
              </a:rPr>
              <a:t>（</a:t>
            </a:r>
            <a:r>
              <a:rPr lang="en-US" altLang="zh-CN" sz="2200" dirty="0">
                <a:solidFill>
                  <a:srgbClr val="C00000"/>
                </a:solidFill>
                <a:ea typeface="楷体_GB2312" panose="02010609030101010101" charset="-122"/>
              </a:rPr>
              <a:t>2</a:t>
            </a:r>
            <a:r>
              <a:rPr lang="zh-CN" altLang="en-US" sz="2200" dirty="0">
                <a:solidFill>
                  <a:srgbClr val="C00000"/>
                </a:solidFill>
                <a:ea typeface="楷体_GB2312" panose="02010609030101010101" charset="-122"/>
              </a:rPr>
              <a:t>）状态转换表</a:t>
            </a:r>
          </a:p>
        </p:txBody>
      </p:sp>
      <p:graphicFrame>
        <p:nvGraphicFramePr>
          <p:cNvPr id="47" name="Group 75"/>
          <p:cNvGraphicFramePr>
            <a:graphicFrameLocks noGrp="1"/>
          </p:cNvGraphicFramePr>
          <p:nvPr/>
        </p:nvGraphicFramePr>
        <p:xfrm>
          <a:off x="4660900" y="2287588"/>
          <a:ext cx="4304862" cy="3423922"/>
        </p:xfrm>
        <a:graphic>
          <a:graphicData uri="http://schemas.openxmlformats.org/drawingml/2006/table">
            <a:tbl>
              <a:tblPr/>
              <a:tblGrid>
                <a:gridCol w="1737798">
                  <a:extLst>
                    <a:ext uri="{9D8B030D-6E8A-4147-A177-3AD203B41FA5}">
                      <a16:colId xmlns:a16="http://schemas.microsoft.com/office/drawing/2014/main" val="20000"/>
                    </a:ext>
                  </a:extLst>
                </a:gridCol>
                <a:gridCol w="2567064">
                  <a:extLst>
                    <a:ext uri="{9D8B030D-6E8A-4147-A177-3AD203B41FA5}">
                      <a16:colId xmlns:a16="http://schemas.microsoft.com/office/drawing/2014/main" val="20001"/>
                    </a:ext>
                  </a:extLst>
                </a:gridCol>
              </a:tblGrid>
              <a:tr h="404813">
                <a:tc>
                  <a:txBody>
                    <a:bodyPr/>
                    <a:lstStyle/>
                    <a:p>
                      <a:pPr marL="0" marR="0" lvl="0" indent="0" algn="ctr" defTabSz="914400" rtl="0" eaLnBrk="0" fontAlgn="base" latinLnBrk="0" hangingPunct="0">
                        <a:lnSpc>
                          <a:spcPts val="19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rPr>
                        <a:t>Q</a:t>
                      </a:r>
                      <a:r>
                        <a:rPr kumimoji="0" lang="en-US" altLang="zh-CN" sz="2000" b="1" i="0" u="none" strike="noStrike" cap="none" normalizeH="0" baseline="-25000" dirty="0" smtClean="0">
                          <a:ln>
                            <a:noFill/>
                          </a:ln>
                          <a:solidFill>
                            <a:schemeClr val="tx1"/>
                          </a:solidFill>
                          <a:effectLst/>
                          <a:latin typeface="Arial" panose="020B0604020202020204" pitchFamily="34" charset="0"/>
                          <a:ea typeface="Gulim" panose="020B0600000101010101" pitchFamily="50" charset="-127"/>
                        </a:rPr>
                        <a:t>2</a:t>
                      </a:r>
                      <a:r>
                        <a:rPr kumimoji="0" lang="en-US" altLang="zh-CN" sz="2000" b="1" i="0" u="none" strike="noStrike" cap="none" normalizeH="0" baseline="30000" dirty="0" smtClean="0">
                          <a:ln>
                            <a:noFill/>
                          </a:ln>
                          <a:solidFill>
                            <a:schemeClr val="tx1"/>
                          </a:solidFill>
                          <a:effectLst/>
                          <a:latin typeface="Arial" panose="020B0604020202020204" pitchFamily="34" charset="0"/>
                          <a:ea typeface="Gulim" panose="020B0600000101010101" pitchFamily="50" charset="-127"/>
                        </a:rPr>
                        <a:t>n</a:t>
                      </a:r>
                      <a:r>
                        <a:rPr kumimoji="0" lang="en-US" altLang="zh-CN"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rPr>
                        <a:t>Q</a:t>
                      </a:r>
                      <a:r>
                        <a:rPr kumimoji="0" lang="en-US" altLang="zh-CN" sz="2000" b="1" i="0" u="none" strike="noStrike" cap="none" normalizeH="0" baseline="-25000" dirty="0" smtClean="0">
                          <a:ln>
                            <a:noFill/>
                          </a:ln>
                          <a:solidFill>
                            <a:schemeClr val="tx1"/>
                          </a:solidFill>
                          <a:effectLst/>
                          <a:latin typeface="Arial" panose="020B0604020202020204" pitchFamily="34" charset="0"/>
                          <a:ea typeface="Gulim" panose="020B0600000101010101" pitchFamily="50" charset="-127"/>
                        </a:rPr>
                        <a:t>1</a:t>
                      </a:r>
                      <a:r>
                        <a:rPr kumimoji="0" lang="en-US" altLang="zh-CN" sz="2000" b="1" i="0" u="none" strike="noStrike" cap="none" normalizeH="0" baseline="30000" dirty="0" smtClean="0">
                          <a:ln>
                            <a:noFill/>
                          </a:ln>
                          <a:solidFill>
                            <a:schemeClr val="tx1"/>
                          </a:solidFill>
                          <a:effectLst/>
                          <a:latin typeface="Arial" panose="020B0604020202020204" pitchFamily="34" charset="0"/>
                          <a:ea typeface="Gulim" panose="020B0600000101010101" pitchFamily="50" charset="-127"/>
                        </a:rPr>
                        <a:t>n</a:t>
                      </a:r>
                      <a:r>
                        <a:rPr kumimoji="0" lang="en-US" altLang="zh-CN"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rPr>
                        <a:t>Q</a:t>
                      </a:r>
                      <a:r>
                        <a:rPr kumimoji="0" lang="en-US" altLang="zh-CN" sz="2000" b="1" i="0" u="none" strike="noStrike" cap="none" normalizeH="0" baseline="-25000" dirty="0" smtClean="0">
                          <a:ln>
                            <a:noFill/>
                          </a:ln>
                          <a:solidFill>
                            <a:schemeClr val="tx1"/>
                          </a:solidFill>
                          <a:effectLst/>
                          <a:latin typeface="Arial" panose="020B0604020202020204" pitchFamily="34" charset="0"/>
                          <a:ea typeface="Gulim" panose="020B0600000101010101" pitchFamily="50" charset="-127"/>
                        </a:rPr>
                        <a:t>0</a:t>
                      </a:r>
                      <a:r>
                        <a:rPr kumimoji="0" lang="en-US" altLang="zh-CN" sz="2000" b="1" i="0" u="none" strike="noStrike" cap="none" normalizeH="0" baseline="30000" dirty="0" smtClean="0">
                          <a:ln>
                            <a:noFill/>
                          </a:ln>
                          <a:solidFill>
                            <a:schemeClr val="tx1"/>
                          </a:solidFill>
                          <a:effectLst/>
                          <a:latin typeface="Arial" panose="020B0604020202020204" pitchFamily="34" charset="0"/>
                          <a:ea typeface="Gulim" panose="020B0600000101010101" pitchFamily="50" charset="-127"/>
                        </a:rPr>
                        <a:t>n</a:t>
                      </a:r>
                    </a:p>
                  </a:txBody>
                  <a:tcPr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381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19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Gulim" panose="020B0600000101010101" pitchFamily="50" charset="-127"/>
                        </a:rPr>
                        <a:t>Q</a:t>
                      </a:r>
                      <a:r>
                        <a:rPr kumimoji="0" lang="en-US" altLang="zh-CN" sz="2000" b="1" i="0" u="none" strike="noStrike" cap="none" normalizeH="0" baseline="-25000" smtClean="0">
                          <a:ln>
                            <a:noFill/>
                          </a:ln>
                          <a:solidFill>
                            <a:schemeClr val="tx1"/>
                          </a:solidFill>
                          <a:effectLst/>
                          <a:latin typeface="Arial" panose="020B0604020202020204" pitchFamily="34" charset="0"/>
                          <a:ea typeface="Gulim" panose="020B0600000101010101" pitchFamily="50" charset="-127"/>
                        </a:rPr>
                        <a:t>2</a:t>
                      </a:r>
                      <a:r>
                        <a:rPr kumimoji="0" lang="en-US" altLang="zh-CN" sz="2000" b="1" i="0" u="none" strike="noStrike" cap="none" normalizeH="0" baseline="30000" smtClean="0">
                          <a:ln>
                            <a:noFill/>
                          </a:ln>
                          <a:solidFill>
                            <a:schemeClr val="tx1"/>
                          </a:solidFill>
                          <a:effectLst/>
                          <a:latin typeface="Arial" panose="020B0604020202020204" pitchFamily="34" charset="0"/>
                          <a:ea typeface="Gulim" panose="020B0600000101010101" pitchFamily="50" charset="-127"/>
                        </a:rPr>
                        <a:t>n+1</a:t>
                      </a:r>
                      <a:r>
                        <a:rPr kumimoji="0" lang="en-US" altLang="zh-CN" sz="2000" b="1" i="0" u="none" strike="noStrike" cap="none" normalizeH="0" baseline="0" smtClean="0">
                          <a:ln>
                            <a:noFill/>
                          </a:ln>
                          <a:solidFill>
                            <a:schemeClr val="tx1"/>
                          </a:solidFill>
                          <a:effectLst/>
                          <a:latin typeface="Arial" panose="020B0604020202020204" pitchFamily="34" charset="0"/>
                          <a:ea typeface="Gulim" panose="020B0600000101010101" pitchFamily="50" charset="-127"/>
                        </a:rPr>
                        <a:t>Q</a:t>
                      </a:r>
                      <a:r>
                        <a:rPr kumimoji="0" lang="en-US" altLang="zh-CN" sz="2000" b="1" i="0" u="none" strike="noStrike" cap="none" normalizeH="0" baseline="-25000" smtClean="0">
                          <a:ln>
                            <a:noFill/>
                          </a:ln>
                          <a:solidFill>
                            <a:schemeClr val="tx1"/>
                          </a:solidFill>
                          <a:effectLst/>
                          <a:latin typeface="Arial" panose="020B0604020202020204" pitchFamily="34" charset="0"/>
                          <a:ea typeface="Gulim" panose="020B0600000101010101" pitchFamily="50" charset="-127"/>
                        </a:rPr>
                        <a:t>1</a:t>
                      </a:r>
                      <a:r>
                        <a:rPr kumimoji="0" lang="en-US" altLang="zh-CN" sz="2000" b="1" i="0" u="none" strike="noStrike" cap="none" normalizeH="0" baseline="30000" smtClean="0">
                          <a:ln>
                            <a:noFill/>
                          </a:ln>
                          <a:solidFill>
                            <a:schemeClr val="tx1"/>
                          </a:solidFill>
                          <a:effectLst/>
                          <a:latin typeface="Arial" panose="020B0604020202020204" pitchFamily="34" charset="0"/>
                          <a:ea typeface="Gulim" panose="020B0600000101010101" pitchFamily="50" charset="-127"/>
                        </a:rPr>
                        <a:t>n+1</a:t>
                      </a:r>
                      <a:r>
                        <a:rPr kumimoji="0" lang="en-US" altLang="zh-CN" sz="2000" b="1" i="0" u="none" strike="noStrike" cap="none" normalizeH="0" baseline="0" smtClean="0">
                          <a:ln>
                            <a:noFill/>
                          </a:ln>
                          <a:solidFill>
                            <a:schemeClr val="tx1"/>
                          </a:solidFill>
                          <a:effectLst/>
                          <a:latin typeface="Arial" panose="020B0604020202020204" pitchFamily="34" charset="0"/>
                          <a:ea typeface="Gulim" panose="020B0600000101010101" pitchFamily="50" charset="-127"/>
                        </a:rPr>
                        <a:t>Q</a:t>
                      </a:r>
                      <a:r>
                        <a:rPr kumimoji="0" lang="en-US" altLang="zh-CN" sz="2000" b="1" i="0" u="none" strike="noStrike" cap="none" normalizeH="0" baseline="-25000" smtClean="0">
                          <a:ln>
                            <a:noFill/>
                          </a:ln>
                          <a:solidFill>
                            <a:schemeClr val="tx1"/>
                          </a:solidFill>
                          <a:effectLst/>
                          <a:latin typeface="Arial" panose="020B0604020202020204" pitchFamily="34" charset="0"/>
                          <a:ea typeface="Gulim" panose="020B0600000101010101" pitchFamily="50" charset="-127"/>
                        </a:rPr>
                        <a:t>0</a:t>
                      </a:r>
                      <a:r>
                        <a:rPr kumimoji="0" lang="en-US" altLang="zh-CN" sz="2000" b="1" i="0" u="none" strike="noStrike" cap="none" normalizeH="0" baseline="30000" smtClean="0">
                          <a:ln>
                            <a:noFill/>
                          </a:ln>
                          <a:solidFill>
                            <a:schemeClr val="tx1"/>
                          </a:solidFill>
                          <a:effectLst/>
                          <a:latin typeface="Arial" panose="020B0604020202020204" pitchFamily="34" charset="0"/>
                          <a:ea typeface="Gulim" panose="020B0600000101010101" pitchFamily="50" charset="-127"/>
                        </a:rPr>
                        <a:t>n+1</a:t>
                      </a:r>
                    </a:p>
                  </a:txBody>
                  <a:tcPr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381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3225">
                <a:tc>
                  <a:txBody>
                    <a:bodyPr/>
                    <a:lstStyle/>
                    <a:p>
                      <a:pPr marL="0" marR="0" lvl="0" indent="0" algn="ctr" defTabSz="914400" rtl="0" eaLnBrk="0" fontAlgn="base" latinLnBrk="0" hangingPunct="0">
                        <a:lnSpc>
                          <a:spcPts val="19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rPr>
                        <a:t>0   0   0</a:t>
                      </a:r>
                    </a:p>
                  </a:txBody>
                  <a:tcPr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19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rPr>
                        <a:t>0       0       1</a:t>
                      </a:r>
                    </a:p>
                  </a:txBody>
                  <a:tcPr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4813">
                <a:tc>
                  <a:txBody>
                    <a:bodyPr/>
                    <a:lstStyle/>
                    <a:p>
                      <a:pPr marL="0" marR="0" lvl="0" indent="0" algn="ctr" defTabSz="914400" rtl="0" eaLnBrk="0" fontAlgn="base" latinLnBrk="0" hangingPunct="0">
                        <a:lnSpc>
                          <a:spcPts val="19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rPr>
                        <a:t>0   0   1</a:t>
                      </a:r>
                    </a:p>
                  </a:txBody>
                  <a:tcPr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19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rPr>
                        <a:t>0       1       1</a:t>
                      </a:r>
                    </a:p>
                  </a:txBody>
                  <a:tcPr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4813">
                <a:tc>
                  <a:txBody>
                    <a:bodyPr/>
                    <a:lstStyle/>
                    <a:p>
                      <a:pPr marL="0" marR="0" lvl="0" indent="0" algn="ctr" defTabSz="914400" rtl="0" eaLnBrk="0" fontAlgn="base" latinLnBrk="0" hangingPunct="0">
                        <a:lnSpc>
                          <a:spcPts val="1900"/>
                        </a:lnSpc>
                        <a:spcBef>
                          <a:spcPct val="0"/>
                        </a:spcBef>
                        <a:spcAft>
                          <a:spcPct val="0"/>
                        </a:spcAft>
                        <a:buClrTx/>
                        <a:buSzTx/>
                        <a:buFontTx/>
                        <a:buNone/>
                      </a:pPr>
                      <a:r>
                        <a:rPr kumimoji="0" lang="zh-CN" altLang="en-US" sz="2000" b="1" i="0" u="none" strike="noStrike" cap="none" normalizeH="0" baseline="0" dirty="0" smtClean="0">
                          <a:ln>
                            <a:noFill/>
                          </a:ln>
                          <a:solidFill>
                            <a:srgbClr val="FF0000"/>
                          </a:solidFill>
                          <a:effectLst/>
                          <a:latin typeface="Arial" panose="020B0604020202020204" pitchFamily="34" charset="0"/>
                          <a:ea typeface="Gulim" panose="020B0600000101010101" pitchFamily="50" charset="-127"/>
                        </a:rPr>
                        <a:t>0   1   </a:t>
                      </a:r>
                      <a:r>
                        <a:rPr kumimoji="0" lang="en-US" altLang="zh-CN" sz="2000" b="1" i="0" u="none" strike="noStrike" cap="none" normalizeH="0" baseline="0" dirty="0" smtClean="0">
                          <a:ln>
                            <a:noFill/>
                          </a:ln>
                          <a:solidFill>
                            <a:srgbClr val="FF0000"/>
                          </a:solidFill>
                          <a:effectLst/>
                          <a:latin typeface="Arial" panose="020B0604020202020204" pitchFamily="34" charset="0"/>
                          <a:ea typeface="Gulim" panose="020B0600000101010101" pitchFamily="50" charset="-127"/>
                        </a:rPr>
                        <a:t>0</a:t>
                      </a:r>
                      <a:endParaRPr kumimoji="0" lang="zh-CN" altLang="en-US" sz="2000" b="1" i="0" u="none" strike="noStrike" cap="none" normalizeH="0" baseline="0" dirty="0" smtClean="0">
                        <a:ln>
                          <a:noFill/>
                        </a:ln>
                        <a:solidFill>
                          <a:srgbClr val="FF0000"/>
                        </a:solidFill>
                        <a:effectLst/>
                        <a:latin typeface="Arial" panose="020B0604020202020204" pitchFamily="34" charset="0"/>
                        <a:ea typeface="Gulim" panose="020B0600000101010101" pitchFamily="50" charset="-127"/>
                      </a:endParaRPr>
                    </a:p>
                  </a:txBody>
                  <a:tcPr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1900"/>
                        </a:lnSpc>
                        <a:spcBef>
                          <a:spcPct val="0"/>
                        </a:spcBef>
                        <a:spcAft>
                          <a:spcPct val="0"/>
                        </a:spcAft>
                        <a:buClrTx/>
                        <a:buSzTx/>
                        <a:buFontTx/>
                        <a:buNone/>
                      </a:pPr>
                      <a:r>
                        <a:rPr kumimoji="0" lang="zh-CN" altLang="en-US" sz="2000" b="1" i="0" u="none" strike="noStrike" cap="none" normalizeH="0" baseline="0" dirty="0" smtClean="0">
                          <a:ln>
                            <a:noFill/>
                          </a:ln>
                          <a:solidFill>
                            <a:srgbClr val="FF0000"/>
                          </a:solidFill>
                          <a:effectLst/>
                          <a:latin typeface="Arial" panose="020B0604020202020204" pitchFamily="34" charset="0"/>
                          <a:ea typeface="Gulim" panose="020B0600000101010101" pitchFamily="50" charset="-127"/>
                        </a:rPr>
                        <a:t>1       </a:t>
                      </a:r>
                      <a:r>
                        <a:rPr kumimoji="0" lang="en-US" altLang="zh-CN" sz="2000" b="1" i="0" u="none" strike="noStrike" cap="none" normalizeH="0" baseline="0" dirty="0" smtClean="0">
                          <a:ln>
                            <a:noFill/>
                          </a:ln>
                          <a:solidFill>
                            <a:srgbClr val="FF0000"/>
                          </a:solidFill>
                          <a:effectLst/>
                          <a:latin typeface="Arial" panose="020B0604020202020204" pitchFamily="34" charset="0"/>
                          <a:ea typeface="Gulim" panose="020B0600000101010101" pitchFamily="50" charset="-127"/>
                        </a:rPr>
                        <a:t>0</a:t>
                      </a:r>
                      <a:r>
                        <a:rPr kumimoji="0" lang="zh-CN" altLang="en-US" sz="2000" b="1" i="0" u="none" strike="noStrike" cap="none" normalizeH="0" baseline="0" dirty="0" smtClean="0">
                          <a:ln>
                            <a:noFill/>
                          </a:ln>
                          <a:solidFill>
                            <a:srgbClr val="FF0000"/>
                          </a:solidFill>
                          <a:effectLst/>
                          <a:latin typeface="Arial" panose="020B0604020202020204" pitchFamily="34" charset="0"/>
                          <a:ea typeface="Gulim" panose="020B0600000101010101" pitchFamily="50" charset="-127"/>
                        </a:rPr>
                        <a:t>       1</a:t>
                      </a:r>
                    </a:p>
                  </a:txBody>
                  <a:tcPr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4813">
                <a:tc>
                  <a:txBody>
                    <a:bodyPr/>
                    <a:lstStyle/>
                    <a:p>
                      <a:pPr marL="0" marR="0" lvl="0" indent="0" algn="ctr" defTabSz="914400" rtl="0" eaLnBrk="0" fontAlgn="base" latinLnBrk="0" hangingPunct="0">
                        <a:lnSpc>
                          <a:spcPts val="19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rPr>
                        <a:t>0</a:t>
                      </a:r>
                      <a:r>
                        <a:rPr kumimoji="0" lang="zh-CN" altLang="en-US"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rPr>
                        <a:t>   1   1</a:t>
                      </a:r>
                    </a:p>
                  </a:txBody>
                  <a:tcPr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19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rPr>
                        <a:t>1       1       </a:t>
                      </a:r>
                      <a:r>
                        <a:rPr kumimoji="0" lang="en-US" altLang="zh-CN"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rPr>
                        <a:t>1</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endParaRPr>
                    </a:p>
                  </a:txBody>
                  <a:tcPr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225">
                <a:tc>
                  <a:txBody>
                    <a:bodyPr/>
                    <a:lstStyle/>
                    <a:p>
                      <a:pPr marL="0" marR="0" lvl="0" indent="0" algn="ctr" defTabSz="914400" rtl="0" eaLnBrk="0" fontAlgn="base" latinLnBrk="0" hangingPunct="0">
                        <a:lnSpc>
                          <a:spcPts val="19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rPr>
                        <a:t>1   0   0</a:t>
                      </a:r>
                    </a:p>
                  </a:txBody>
                  <a:tcPr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19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rPr>
                        <a:t>0       0       0</a:t>
                      </a:r>
                    </a:p>
                  </a:txBody>
                  <a:tcPr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90500">
                <a:tc>
                  <a:txBody>
                    <a:bodyPr/>
                    <a:lstStyle/>
                    <a:p>
                      <a:pPr marL="0" marR="0" lvl="0" indent="0" algn="ctr" defTabSz="914400" rtl="0" eaLnBrk="0" fontAlgn="base" latinLnBrk="0" hangingPunct="0">
                        <a:lnSpc>
                          <a:spcPts val="1900"/>
                        </a:lnSpc>
                        <a:spcBef>
                          <a:spcPct val="0"/>
                        </a:spcBef>
                        <a:spcAft>
                          <a:spcPct val="0"/>
                        </a:spcAft>
                        <a:buClrTx/>
                        <a:buSzTx/>
                        <a:buFontTx/>
                        <a:buNone/>
                      </a:pPr>
                      <a:r>
                        <a:rPr kumimoji="0" lang="zh-CN" altLang="en-US" sz="2000" b="1" i="0" u="none" strike="noStrike" cap="none" normalizeH="0" baseline="0" dirty="0" smtClean="0">
                          <a:ln>
                            <a:noFill/>
                          </a:ln>
                          <a:solidFill>
                            <a:srgbClr val="FF0000"/>
                          </a:solidFill>
                          <a:effectLst/>
                          <a:latin typeface="Arial" panose="020B0604020202020204" pitchFamily="34" charset="0"/>
                          <a:ea typeface="Gulim" panose="020B0600000101010101" pitchFamily="50" charset="-127"/>
                        </a:rPr>
                        <a:t>1   0   </a:t>
                      </a:r>
                      <a:r>
                        <a:rPr kumimoji="0" lang="en-US" altLang="zh-CN" sz="2000" b="1" i="0" u="none" strike="noStrike" cap="none" normalizeH="0" baseline="0" dirty="0" smtClean="0">
                          <a:ln>
                            <a:noFill/>
                          </a:ln>
                          <a:solidFill>
                            <a:srgbClr val="FF0000"/>
                          </a:solidFill>
                          <a:effectLst/>
                          <a:latin typeface="Arial" panose="020B0604020202020204" pitchFamily="34" charset="0"/>
                          <a:ea typeface="Gulim" panose="020B0600000101010101" pitchFamily="50" charset="-127"/>
                        </a:rPr>
                        <a:t>1</a:t>
                      </a:r>
                      <a:endParaRPr kumimoji="0" lang="zh-CN" altLang="en-US" sz="2000" b="1" i="0" u="none" strike="noStrike" cap="none" normalizeH="0" baseline="0" dirty="0" smtClean="0">
                        <a:ln>
                          <a:noFill/>
                        </a:ln>
                        <a:solidFill>
                          <a:srgbClr val="FF0000"/>
                        </a:solidFill>
                        <a:effectLst/>
                        <a:latin typeface="Arial" panose="020B0604020202020204" pitchFamily="34" charset="0"/>
                        <a:ea typeface="Gulim" panose="020B0600000101010101" pitchFamily="50" charset="-127"/>
                      </a:endParaRPr>
                    </a:p>
                  </a:txBody>
                  <a:tcPr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1900"/>
                        </a:lnSpc>
                        <a:spcBef>
                          <a:spcPct val="0"/>
                        </a:spcBef>
                        <a:spcAft>
                          <a:spcPct val="0"/>
                        </a:spcAft>
                        <a:buClrTx/>
                        <a:buSzTx/>
                        <a:buFontTx/>
                        <a:buNone/>
                      </a:pPr>
                      <a:r>
                        <a:rPr kumimoji="0" lang="zh-CN" altLang="en-US" sz="2000" b="1" i="0" u="none" strike="noStrike" cap="none" normalizeH="0" baseline="0" dirty="0" smtClean="0">
                          <a:ln>
                            <a:noFill/>
                          </a:ln>
                          <a:solidFill>
                            <a:srgbClr val="FF0000"/>
                          </a:solidFill>
                          <a:effectLst/>
                          <a:latin typeface="Arial" panose="020B0604020202020204" pitchFamily="34" charset="0"/>
                          <a:ea typeface="Gulim" panose="020B0600000101010101" pitchFamily="50" charset="-127"/>
                        </a:rPr>
                        <a:t>0       </a:t>
                      </a:r>
                      <a:r>
                        <a:rPr kumimoji="0" lang="en-US" altLang="zh-CN" sz="2000" b="1" i="0" u="none" strike="noStrike" cap="none" normalizeH="0" baseline="0" dirty="0" smtClean="0">
                          <a:ln>
                            <a:noFill/>
                          </a:ln>
                          <a:solidFill>
                            <a:srgbClr val="FF0000"/>
                          </a:solidFill>
                          <a:effectLst/>
                          <a:latin typeface="Arial" panose="020B0604020202020204" pitchFamily="34" charset="0"/>
                          <a:ea typeface="Gulim" panose="020B0600000101010101" pitchFamily="50" charset="-127"/>
                        </a:rPr>
                        <a:t>1</a:t>
                      </a:r>
                      <a:r>
                        <a:rPr kumimoji="0" lang="zh-CN" altLang="en-US" sz="2000" b="1" i="0" u="none" strike="noStrike" cap="none" normalizeH="0" baseline="0" dirty="0" smtClean="0">
                          <a:ln>
                            <a:noFill/>
                          </a:ln>
                          <a:solidFill>
                            <a:srgbClr val="FF0000"/>
                          </a:solidFill>
                          <a:effectLst/>
                          <a:latin typeface="Arial" panose="020B0604020202020204" pitchFamily="34" charset="0"/>
                          <a:ea typeface="Gulim" panose="020B0600000101010101" pitchFamily="50" charset="-127"/>
                        </a:rPr>
                        <a:t>       0</a:t>
                      </a:r>
                    </a:p>
                  </a:txBody>
                  <a:tcPr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90500">
                <a:tc>
                  <a:txBody>
                    <a:bodyPr/>
                    <a:lstStyle/>
                    <a:p>
                      <a:pPr marL="0" marR="0" lvl="0" indent="0" algn="ctr" defTabSz="914400" rtl="0" eaLnBrk="0" fontAlgn="base" latinLnBrk="0" hangingPunct="0">
                        <a:lnSpc>
                          <a:spcPts val="19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rPr>
                        <a:t>1   1   0</a:t>
                      </a:r>
                    </a:p>
                  </a:txBody>
                  <a:tcPr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19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rPr>
                        <a:t>1       0       0</a:t>
                      </a:r>
                    </a:p>
                  </a:txBody>
                  <a:tcPr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90500">
                <a:tc>
                  <a:txBody>
                    <a:bodyPr/>
                    <a:lstStyle/>
                    <a:p>
                      <a:pPr marL="0" marR="0" lvl="0" indent="0" algn="ctr" defTabSz="914400" rtl="0" eaLnBrk="0" fontAlgn="base" latinLnBrk="0" hangingPunct="0">
                        <a:lnSpc>
                          <a:spcPts val="19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rPr>
                        <a:t>1   1   1</a:t>
                      </a:r>
                    </a:p>
                  </a:txBody>
                  <a:tcPr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381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19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rPr>
                        <a:t>1       1       0</a:t>
                      </a:r>
                    </a:p>
                  </a:txBody>
                  <a:tcPr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381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0" name="AutoShape 7"/>
          <p:cNvSpPr>
            <a:spLocks noChangeArrowheads="1"/>
          </p:cNvSpPr>
          <p:nvPr/>
        </p:nvSpPr>
        <p:spPr bwMode="auto">
          <a:xfrm>
            <a:off x="2170114" y="3756025"/>
            <a:ext cx="2465387" cy="1100138"/>
          </a:xfrm>
          <a:prstGeom prst="wedgeRoundRectCallout">
            <a:avLst>
              <a:gd name="adj1" fmla="val 47389"/>
              <a:gd name="adj2" fmla="val -80477"/>
              <a:gd name="adj3" fmla="val 16667"/>
            </a:avLst>
          </a:prstGeom>
          <a:solidFill>
            <a:srgbClr val="FFFF99"/>
          </a:solidFill>
          <a:ln w="9525">
            <a:solidFill>
              <a:srgbClr val="FF9966"/>
            </a:solidFill>
            <a:miter lim="800000"/>
          </a:ln>
          <a:effectLst>
            <a:prstShdw prst="shdw17" dist="17961" dir="2700000">
              <a:srgbClr val="99995C"/>
            </a:prstShdw>
          </a:effectLst>
        </p:spPr>
        <p:txBody>
          <a:bodyPr anchor="b"/>
          <a:lstStyle/>
          <a:p>
            <a:pPr algn="l">
              <a:lnSpc>
                <a:spcPct val="100000"/>
              </a:lnSpc>
              <a:spcBef>
                <a:spcPct val="0"/>
              </a:spcBef>
            </a:pPr>
            <a:r>
              <a:rPr lang="zh-CN" altLang="en-US">
                <a:latin typeface="宋体" panose="02010600030101010101" pitchFamily="2" charset="-122"/>
                <a:ea typeface="楷体_GB2312" panose="02010609030101010101" charset="-122"/>
              </a:rPr>
              <a:t>按</a:t>
            </a:r>
            <a:r>
              <a:rPr lang="zh-CN" altLang="en-US">
                <a:solidFill>
                  <a:srgbClr val="CC0066"/>
                </a:solidFill>
                <a:latin typeface="宋体" panose="02010600030101010101" pitchFamily="2" charset="-122"/>
                <a:ea typeface="楷体_GB2312" panose="02010609030101010101" charset="-122"/>
              </a:rPr>
              <a:t>从小到大</a:t>
            </a:r>
            <a:r>
              <a:rPr lang="zh-CN" altLang="en-US">
                <a:latin typeface="宋体" panose="02010600030101010101" pitchFamily="2" charset="-122"/>
                <a:ea typeface="楷体_GB2312" panose="02010609030101010101" charset="-122"/>
              </a:rPr>
              <a:t>的顺序写出触发器初态的各种取值组合</a:t>
            </a:r>
            <a:endParaRPr lang="zh-CN" altLang="en-US">
              <a:solidFill>
                <a:srgbClr val="FF0066"/>
              </a:solidFill>
              <a:latin typeface="Arial" panose="020B0604020202020204" pitchFamily="34" charset="0"/>
              <a:ea typeface="楷体_GB2312" panose="02010609030101010101" charset="-122"/>
            </a:endParaRPr>
          </a:p>
        </p:txBody>
      </p:sp>
      <p:sp>
        <p:nvSpPr>
          <p:cNvPr id="6" name="Text Box 77"/>
          <p:cNvSpPr txBox="1">
            <a:spLocks noChangeArrowheads="1"/>
          </p:cNvSpPr>
          <p:nvPr/>
        </p:nvSpPr>
        <p:spPr bwMode="auto">
          <a:xfrm>
            <a:off x="9415463" y="1658937"/>
            <a:ext cx="2062162" cy="1311275"/>
          </a:xfrm>
          <a:prstGeom prst="rect">
            <a:avLst/>
          </a:prstGeom>
          <a:noFill/>
          <a:ln w="38100">
            <a:noFill/>
            <a:miter lim="800000"/>
          </a:ln>
        </p:spPr>
        <p:txBody>
          <a:bodyPr>
            <a:spAutoFit/>
          </a:bodyPr>
          <a:lstStyle/>
          <a:p>
            <a:pPr algn="l">
              <a:lnSpc>
                <a:spcPct val="110000"/>
              </a:lnSpc>
              <a:spcBef>
                <a:spcPct val="0"/>
              </a:spcBef>
            </a:pPr>
            <a:r>
              <a:rPr lang="en-US" altLang="zh-CN" sz="2400" dirty="0">
                <a:solidFill>
                  <a:srgbClr val="FF0000"/>
                </a:solidFill>
              </a:rPr>
              <a:t>Q</a:t>
            </a:r>
            <a:r>
              <a:rPr lang="en-US" altLang="zh-CN" sz="2400" baseline="-25000" dirty="0">
                <a:solidFill>
                  <a:srgbClr val="FF0000"/>
                </a:solidFill>
              </a:rPr>
              <a:t>2</a:t>
            </a:r>
            <a:r>
              <a:rPr lang="en-US" altLang="zh-CN" sz="2400" baseline="30000" dirty="0">
                <a:solidFill>
                  <a:srgbClr val="FF0000"/>
                </a:solidFill>
              </a:rPr>
              <a:t>n+1</a:t>
            </a:r>
            <a:r>
              <a:rPr lang="en-US" altLang="zh-CN" sz="2400" dirty="0">
                <a:solidFill>
                  <a:srgbClr val="FF0000"/>
                </a:solidFill>
              </a:rPr>
              <a:t>=D</a:t>
            </a:r>
            <a:r>
              <a:rPr lang="en-US" altLang="zh-CN" sz="2400" baseline="-25000" dirty="0">
                <a:solidFill>
                  <a:srgbClr val="FF0000"/>
                </a:solidFill>
              </a:rPr>
              <a:t>2</a:t>
            </a:r>
            <a:r>
              <a:rPr lang="en-US" altLang="zh-CN" sz="2400" dirty="0">
                <a:solidFill>
                  <a:srgbClr val="FF0000"/>
                </a:solidFill>
              </a:rPr>
              <a:t>=Q</a:t>
            </a:r>
            <a:r>
              <a:rPr lang="en-US" altLang="zh-CN" sz="2400" baseline="-25000" dirty="0">
                <a:solidFill>
                  <a:srgbClr val="FF0000"/>
                </a:solidFill>
              </a:rPr>
              <a:t>1</a:t>
            </a:r>
            <a:r>
              <a:rPr lang="en-US" altLang="zh-CN" sz="2400" baseline="30000" dirty="0">
                <a:solidFill>
                  <a:srgbClr val="FF0000"/>
                </a:solidFill>
              </a:rPr>
              <a:t>n</a:t>
            </a:r>
          </a:p>
          <a:p>
            <a:pPr algn="l">
              <a:lnSpc>
                <a:spcPct val="110000"/>
              </a:lnSpc>
              <a:spcBef>
                <a:spcPct val="0"/>
              </a:spcBef>
            </a:pPr>
            <a:r>
              <a:rPr lang="en-US" altLang="zh-CN" sz="2400" dirty="0">
                <a:solidFill>
                  <a:srgbClr val="FF0000"/>
                </a:solidFill>
              </a:rPr>
              <a:t>Q</a:t>
            </a:r>
            <a:r>
              <a:rPr lang="en-US" altLang="zh-CN" sz="2400" baseline="-25000" dirty="0">
                <a:solidFill>
                  <a:srgbClr val="FF0000"/>
                </a:solidFill>
              </a:rPr>
              <a:t>1</a:t>
            </a:r>
            <a:r>
              <a:rPr lang="en-US" altLang="zh-CN" sz="2400" baseline="30000" dirty="0">
                <a:solidFill>
                  <a:srgbClr val="FF0000"/>
                </a:solidFill>
              </a:rPr>
              <a:t>n+1=</a:t>
            </a:r>
            <a:r>
              <a:rPr lang="en-US" altLang="zh-CN" sz="2400" dirty="0">
                <a:solidFill>
                  <a:srgbClr val="FF0000"/>
                </a:solidFill>
              </a:rPr>
              <a:t>D</a:t>
            </a:r>
            <a:r>
              <a:rPr lang="en-US" altLang="zh-CN" sz="2400" baseline="-25000" dirty="0">
                <a:solidFill>
                  <a:srgbClr val="FF0000"/>
                </a:solidFill>
              </a:rPr>
              <a:t>1</a:t>
            </a:r>
            <a:r>
              <a:rPr lang="en-US" altLang="zh-CN" sz="2400" dirty="0">
                <a:solidFill>
                  <a:srgbClr val="FF0000"/>
                </a:solidFill>
              </a:rPr>
              <a:t>=Q</a:t>
            </a:r>
            <a:r>
              <a:rPr lang="en-US" altLang="zh-CN" sz="2400" baseline="-25000" dirty="0">
                <a:solidFill>
                  <a:srgbClr val="FF0000"/>
                </a:solidFill>
              </a:rPr>
              <a:t>0</a:t>
            </a:r>
            <a:r>
              <a:rPr lang="en-US" altLang="zh-CN" sz="2400" baseline="30000" dirty="0">
                <a:solidFill>
                  <a:srgbClr val="FF0000"/>
                </a:solidFill>
              </a:rPr>
              <a:t>n</a:t>
            </a:r>
          </a:p>
          <a:p>
            <a:pPr algn="l">
              <a:lnSpc>
                <a:spcPct val="110000"/>
              </a:lnSpc>
              <a:spcBef>
                <a:spcPct val="0"/>
              </a:spcBef>
            </a:pPr>
            <a:r>
              <a:rPr lang="en-US" altLang="zh-CN" sz="2400" dirty="0">
                <a:solidFill>
                  <a:srgbClr val="FF0000"/>
                </a:solidFill>
              </a:rPr>
              <a:t>Q</a:t>
            </a:r>
            <a:r>
              <a:rPr lang="en-US" altLang="zh-CN" sz="2400" baseline="-25000" dirty="0">
                <a:solidFill>
                  <a:srgbClr val="FF0000"/>
                </a:solidFill>
              </a:rPr>
              <a:t>0</a:t>
            </a:r>
            <a:r>
              <a:rPr lang="en-US" altLang="zh-CN" sz="2400" baseline="30000" dirty="0">
                <a:solidFill>
                  <a:srgbClr val="FF0000"/>
                </a:solidFill>
              </a:rPr>
              <a:t>n+1=</a:t>
            </a:r>
            <a:r>
              <a:rPr lang="en-US" altLang="zh-CN" sz="2400" dirty="0">
                <a:solidFill>
                  <a:srgbClr val="FF0000"/>
                </a:solidFill>
              </a:rPr>
              <a:t>D</a:t>
            </a:r>
            <a:r>
              <a:rPr lang="en-US" altLang="zh-CN" sz="2400" baseline="-25000" dirty="0">
                <a:solidFill>
                  <a:srgbClr val="FF0000"/>
                </a:solidFill>
              </a:rPr>
              <a:t>0</a:t>
            </a:r>
            <a:r>
              <a:rPr lang="en-US" altLang="zh-CN" sz="2400" dirty="0">
                <a:solidFill>
                  <a:srgbClr val="FF0000"/>
                </a:solidFill>
              </a:rPr>
              <a:t>=Q</a:t>
            </a:r>
            <a:r>
              <a:rPr lang="en-US" altLang="zh-CN" sz="2400" baseline="-25000" dirty="0">
                <a:solidFill>
                  <a:srgbClr val="FF0000"/>
                </a:solidFill>
              </a:rPr>
              <a:t>2</a:t>
            </a:r>
            <a:r>
              <a:rPr lang="en-US" altLang="zh-CN" sz="2400" baseline="30000" dirty="0">
                <a:solidFill>
                  <a:srgbClr val="FF0000"/>
                </a:solidFill>
              </a:rPr>
              <a:t>n</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5" name="Rectangle 2"/>
          <p:cNvSpPr>
            <a:spLocks noGrp="1" noChangeArrowheads="1"/>
          </p:cNvSpPr>
          <p:nvPr>
            <p:ph type="title"/>
          </p:nvPr>
        </p:nvSpPr>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集成计数器的同步扩展 </a:t>
            </a:r>
          </a:p>
        </p:txBody>
      </p:sp>
      <p:sp>
        <p:nvSpPr>
          <p:cNvPr id="141316" name="Text Box 3"/>
          <p:cNvSpPr txBox="1">
            <a:spLocks noChangeArrowheads="1"/>
          </p:cNvSpPr>
          <p:nvPr/>
        </p:nvSpPr>
        <p:spPr bwMode="auto">
          <a:xfrm>
            <a:off x="2490789" y="1122363"/>
            <a:ext cx="7832725" cy="366712"/>
          </a:xfrm>
          <a:prstGeom prst="rect">
            <a:avLst/>
          </a:prstGeom>
          <a:noFill/>
          <a:ln w="9525">
            <a:noFill/>
            <a:miter lim="800000"/>
          </a:ln>
        </p:spPr>
        <p:txBody>
          <a:bodyPr>
            <a:spAutoFit/>
          </a:bodyPr>
          <a:lstStyle/>
          <a:p>
            <a:pPr algn="just" eaLnBrk="0" hangingPunct="0"/>
            <a:r>
              <a:rPr lang="zh-CN" altLang="en-US" dirty="0">
                <a:latin typeface="Arial" panose="020B0604020202020204" pitchFamily="34" charset="0"/>
                <a:cs typeface="Arial" panose="020B0604020202020204" pitchFamily="34" charset="0"/>
              </a:rPr>
              <a:t>将若干片</a:t>
            </a:r>
            <a:r>
              <a:rPr lang="zh-CN" altLang="en-US" dirty="0"/>
              <a:t>集成计数器级联起来，形成有较大模值的计数系统。</a:t>
            </a:r>
            <a:endParaRPr lang="zh-CN" altLang="en-US" dirty="0">
              <a:latin typeface="Arial" panose="020B0604020202020204" pitchFamily="34" charset="0"/>
              <a:cs typeface="Arial" panose="020B0604020202020204" pitchFamily="34" charset="0"/>
            </a:endParaRPr>
          </a:p>
        </p:txBody>
      </p:sp>
      <p:sp>
        <p:nvSpPr>
          <p:cNvPr id="74" name="AutoShape 59"/>
          <p:cNvSpPr>
            <a:spLocks noChangeArrowheads="1"/>
          </p:cNvSpPr>
          <p:nvPr/>
        </p:nvSpPr>
        <p:spPr bwMode="auto">
          <a:xfrm>
            <a:off x="5589589" y="1593851"/>
            <a:ext cx="1939925" cy="619125"/>
          </a:xfrm>
          <a:prstGeom prst="wedgeRoundRectCallout">
            <a:avLst>
              <a:gd name="adj1" fmla="val -21194"/>
              <a:gd name="adj2" fmla="val 95130"/>
              <a:gd name="adj3" fmla="val 16667"/>
            </a:avLst>
          </a:prstGeom>
          <a:solidFill>
            <a:srgbClr val="FFCC99"/>
          </a:solidFill>
          <a:ln w="9525">
            <a:solidFill>
              <a:srgbClr val="CC6600"/>
            </a:solidFill>
            <a:miter lim="800000"/>
          </a:ln>
          <a:effectLst>
            <a:prstShdw prst="shdw17" dist="17961" dir="2700000">
              <a:srgbClr val="7A3D00"/>
            </a:prstShdw>
          </a:effectLst>
        </p:spPr>
        <p:txBody>
          <a:bodyPr anchor="b"/>
          <a:lstStyle/>
          <a:p>
            <a:pPr algn="l">
              <a:lnSpc>
                <a:spcPct val="100000"/>
              </a:lnSpc>
              <a:spcBef>
                <a:spcPct val="0"/>
              </a:spcBef>
            </a:pPr>
            <a:r>
              <a:rPr lang="en-US" altLang="zh-CN" sz="1800">
                <a:latin typeface="Arial" panose="020B0604020202020204" pitchFamily="34" charset="0"/>
                <a:ea typeface="楷体_GB2312" panose="02010609030101010101" charset="-122"/>
              </a:rPr>
              <a:t>C</a:t>
            </a:r>
            <a:r>
              <a:rPr lang="zh-CN" altLang="en-US" sz="1800">
                <a:latin typeface="Arial" panose="020B0604020202020204" pitchFamily="34" charset="0"/>
                <a:ea typeface="楷体_GB2312" panose="02010609030101010101" charset="-122"/>
              </a:rPr>
              <a:t>为高电平时</a:t>
            </a:r>
            <a:r>
              <a:rPr lang="zh-CN" altLang="en-US">
                <a:solidFill>
                  <a:srgbClr val="CC3300"/>
                </a:solidFill>
              </a:rPr>
              <a:t>②</a:t>
            </a:r>
            <a:r>
              <a:rPr lang="zh-CN" altLang="en-US" sz="1800">
                <a:latin typeface="Arial" panose="020B0604020202020204" pitchFamily="34" charset="0"/>
                <a:ea typeface="楷体_GB2312" panose="02010609030101010101" charset="-122"/>
              </a:rPr>
              <a:t>才具有计数功能</a:t>
            </a:r>
          </a:p>
        </p:txBody>
      </p:sp>
      <p:sp>
        <p:nvSpPr>
          <p:cNvPr id="75" name="AutoShape 59"/>
          <p:cNvSpPr>
            <a:spLocks noChangeArrowheads="1"/>
          </p:cNvSpPr>
          <p:nvPr/>
        </p:nvSpPr>
        <p:spPr bwMode="auto">
          <a:xfrm>
            <a:off x="1524001" y="3495675"/>
            <a:ext cx="1635125" cy="611188"/>
          </a:xfrm>
          <a:prstGeom prst="wedgeRoundRectCallout">
            <a:avLst>
              <a:gd name="adj1" fmla="val 30583"/>
              <a:gd name="adj2" fmla="val -172565"/>
              <a:gd name="adj3" fmla="val 16667"/>
            </a:avLst>
          </a:prstGeom>
          <a:solidFill>
            <a:srgbClr val="FFFFBD"/>
          </a:solidFill>
          <a:ln w="9525">
            <a:solidFill>
              <a:srgbClr val="CC6600"/>
            </a:solidFill>
            <a:miter lim="800000"/>
          </a:ln>
          <a:effectLst>
            <a:prstShdw prst="shdw17" dist="17961" dir="2700000">
              <a:srgbClr val="7A3D00"/>
            </a:prstShdw>
          </a:effectLst>
        </p:spPr>
        <p:txBody>
          <a:bodyPr anchor="b"/>
          <a:lstStyle/>
          <a:p>
            <a:pPr algn="l">
              <a:lnSpc>
                <a:spcPct val="100000"/>
              </a:lnSpc>
              <a:spcBef>
                <a:spcPct val="0"/>
              </a:spcBef>
            </a:pPr>
            <a:r>
              <a:rPr lang="zh-CN" altLang="en-US" sz="1800" dirty="0">
                <a:solidFill>
                  <a:srgbClr val="CC3300"/>
                </a:solidFill>
                <a:latin typeface="Arial" panose="020B0604020202020204" pitchFamily="34" charset="0"/>
                <a:ea typeface="楷体_GB2312" panose="02010609030101010101" charset="-122"/>
              </a:rPr>
              <a:t>①</a:t>
            </a:r>
            <a:r>
              <a:rPr lang="zh-CN" altLang="en-US" sz="1800" dirty="0">
                <a:latin typeface="Arial" panose="020B0604020202020204" pitchFamily="34" charset="0"/>
                <a:ea typeface="楷体_GB2312" panose="02010609030101010101" charset="-122"/>
              </a:rPr>
              <a:t>片始终具有计数功能</a:t>
            </a:r>
          </a:p>
        </p:txBody>
      </p:sp>
      <p:sp>
        <p:nvSpPr>
          <p:cNvPr id="40" name="Text Box 97"/>
          <p:cNvSpPr txBox="1">
            <a:spLocks noChangeArrowheads="1"/>
          </p:cNvSpPr>
          <p:nvPr/>
        </p:nvSpPr>
        <p:spPr bwMode="auto">
          <a:xfrm>
            <a:off x="5054600" y="3908426"/>
            <a:ext cx="2649538" cy="366713"/>
          </a:xfrm>
          <a:prstGeom prst="rect">
            <a:avLst/>
          </a:prstGeom>
          <a:noFill/>
          <a:ln w="9525">
            <a:noFill/>
            <a:miter lim="800000"/>
          </a:ln>
        </p:spPr>
        <p:txBody>
          <a:bodyPr>
            <a:spAutoFit/>
          </a:bodyPr>
          <a:lstStyle/>
          <a:p>
            <a:pPr algn="just" eaLnBrk="0" hangingPunct="0"/>
            <a:r>
              <a:rPr lang="en-US" altLang="zh-CN" dirty="0">
                <a:solidFill>
                  <a:srgbClr val="C00000"/>
                </a:solidFill>
                <a:latin typeface="Arial" panose="020B0604020202020204" pitchFamily="34" charset="0"/>
                <a:ea typeface="楷体_GB2312" panose="02010609030101010101" charset="-122"/>
                <a:cs typeface="Arial" panose="020B0604020202020204" pitchFamily="34" charset="0"/>
              </a:rPr>
              <a:t>8</a:t>
            </a:r>
            <a:r>
              <a:rPr lang="zh-CN" altLang="en-US" dirty="0">
                <a:solidFill>
                  <a:srgbClr val="C00000"/>
                </a:solidFill>
                <a:latin typeface="Arial" panose="020B0604020202020204" pitchFamily="34" charset="0"/>
                <a:ea typeface="楷体_GB2312" panose="02010609030101010101" charset="-122"/>
                <a:cs typeface="Arial" panose="020B0604020202020204" pitchFamily="34" charset="0"/>
              </a:rPr>
              <a:t>位二进制同步计数器</a:t>
            </a:r>
          </a:p>
        </p:txBody>
      </p:sp>
      <p:grpSp>
        <p:nvGrpSpPr>
          <p:cNvPr id="141324" name="Group 283"/>
          <p:cNvGrpSpPr/>
          <p:nvPr/>
        </p:nvGrpSpPr>
        <p:grpSpPr bwMode="auto">
          <a:xfrm>
            <a:off x="2090739" y="1549400"/>
            <a:ext cx="8397875" cy="2459038"/>
            <a:chOff x="357" y="820"/>
            <a:chExt cx="5290" cy="1549"/>
          </a:xfrm>
        </p:grpSpPr>
        <p:grpSp>
          <p:nvGrpSpPr>
            <p:cNvPr id="141326" name="Group 273"/>
            <p:cNvGrpSpPr/>
            <p:nvPr/>
          </p:nvGrpSpPr>
          <p:grpSpPr bwMode="auto">
            <a:xfrm>
              <a:off x="357" y="820"/>
              <a:ext cx="5290" cy="1549"/>
              <a:chOff x="357" y="820"/>
              <a:chExt cx="5290" cy="1549"/>
            </a:xfrm>
          </p:grpSpPr>
          <p:sp>
            <p:nvSpPr>
              <p:cNvPr id="141329" name="Text Box 95"/>
              <p:cNvSpPr txBox="1">
                <a:spLocks noChangeArrowheads="1"/>
              </p:cNvSpPr>
              <p:nvPr/>
            </p:nvSpPr>
            <p:spPr bwMode="auto">
              <a:xfrm>
                <a:off x="357" y="1183"/>
                <a:ext cx="2304" cy="250"/>
              </a:xfrm>
              <a:prstGeom prst="rect">
                <a:avLst/>
              </a:prstGeom>
              <a:noFill/>
              <a:ln w="9525">
                <a:noFill/>
                <a:miter lim="800000"/>
              </a:ln>
            </p:spPr>
            <p:txBody>
              <a:bodyPr>
                <a:spAutoFit/>
              </a:bodyPr>
              <a:lstStyle/>
              <a:p>
                <a:pPr algn="l">
                  <a:lnSpc>
                    <a:spcPct val="100000"/>
                  </a:lnSpc>
                </a:pPr>
                <a:endParaRPr kumimoji="1" lang="zh-CN" altLang="en-US">
                  <a:latin typeface="Arial" panose="020B0604020202020204" pitchFamily="34" charset="0"/>
                </a:endParaRPr>
              </a:p>
            </p:txBody>
          </p:sp>
          <p:sp>
            <p:nvSpPr>
              <p:cNvPr id="141330" name="Rectangle 652"/>
              <p:cNvSpPr>
                <a:spLocks noChangeArrowheads="1"/>
              </p:cNvSpPr>
              <p:nvPr/>
            </p:nvSpPr>
            <p:spPr bwMode="auto">
              <a:xfrm>
                <a:off x="1039" y="1260"/>
                <a:ext cx="1536" cy="672"/>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1331" name="Text Box 653"/>
              <p:cNvSpPr txBox="1">
                <a:spLocks noChangeArrowheads="1"/>
              </p:cNvSpPr>
              <p:nvPr/>
            </p:nvSpPr>
            <p:spPr bwMode="auto">
              <a:xfrm>
                <a:off x="1375" y="1260"/>
                <a:ext cx="912"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0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1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2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3</a:t>
                </a:r>
              </a:p>
            </p:txBody>
          </p:sp>
          <p:sp>
            <p:nvSpPr>
              <p:cNvPr id="141332" name="Text Box 654"/>
              <p:cNvSpPr txBox="1">
                <a:spLocks noChangeArrowheads="1"/>
              </p:cNvSpPr>
              <p:nvPr/>
            </p:nvSpPr>
            <p:spPr bwMode="auto">
              <a:xfrm>
                <a:off x="1375" y="1692"/>
                <a:ext cx="912"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0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1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2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3</a:t>
                </a:r>
              </a:p>
            </p:txBody>
          </p:sp>
          <p:sp>
            <p:nvSpPr>
              <p:cNvPr id="141333" name="Text Box 655"/>
              <p:cNvSpPr txBox="1">
                <a:spLocks noChangeArrowheads="1"/>
              </p:cNvSpPr>
              <p:nvPr/>
            </p:nvSpPr>
            <p:spPr bwMode="auto">
              <a:xfrm>
                <a:off x="1087" y="1308"/>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ET</a:t>
                </a:r>
              </a:p>
            </p:txBody>
          </p:sp>
          <p:sp>
            <p:nvSpPr>
              <p:cNvPr id="141334" name="Text Box 656"/>
              <p:cNvSpPr txBox="1">
                <a:spLocks noChangeArrowheads="1"/>
              </p:cNvSpPr>
              <p:nvPr/>
            </p:nvSpPr>
            <p:spPr bwMode="auto">
              <a:xfrm>
                <a:off x="1087" y="1500"/>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EP</a:t>
                </a:r>
              </a:p>
            </p:txBody>
          </p:sp>
          <p:sp>
            <p:nvSpPr>
              <p:cNvPr id="141335" name="Text Box 657"/>
              <p:cNvSpPr txBox="1">
                <a:spLocks noChangeArrowheads="1"/>
              </p:cNvSpPr>
              <p:nvPr/>
            </p:nvSpPr>
            <p:spPr bwMode="auto">
              <a:xfrm>
                <a:off x="1087" y="1720"/>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sp>
            <p:nvSpPr>
              <p:cNvPr id="141336" name="Text Box 658"/>
              <p:cNvSpPr txBox="1">
                <a:spLocks noChangeArrowheads="1"/>
              </p:cNvSpPr>
              <p:nvPr/>
            </p:nvSpPr>
            <p:spPr bwMode="auto">
              <a:xfrm>
                <a:off x="2335" y="1288"/>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a:t>
                </a:r>
              </a:p>
            </p:txBody>
          </p:sp>
          <p:grpSp>
            <p:nvGrpSpPr>
              <p:cNvPr id="141337" name="Group 659"/>
              <p:cNvGrpSpPr/>
              <p:nvPr/>
            </p:nvGrpSpPr>
            <p:grpSpPr bwMode="auto">
              <a:xfrm>
                <a:off x="2335" y="1480"/>
                <a:ext cx="336" cy="197"/>
                <a:chOff x="2064" y="2236"/>
                <a:chExt cx="336" cy="197"/>
              </a:xfrm>
            </p:grpSpPr>
            <p:sp>
              <p:nvSpPr>
                <p:cNvPr id="141421" name="Text Box 660"/>
                <p:cNvSpPr txBox="1">
                  <a:spLocks noChangeArrowheads="1"/>
                </p:cNvSpPr>
                <p:nvPr/>
              </p:nvSpPr>
              <p:spPr bwMode="auto">
                <a:xfrm>
                  <a:off x="2064" y="2236"/>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LD</a:t>
                  </a:r>
                </a:p>
              </p:txBody>
            </p:sp>
            <p:sp>
              <p:nvSpPr>
                <p:cNvPr id="141422" name="Line 661"/>
                <p:cNvSpPr>
                  <a:spLocks noChangeShapeType="1"/>
                </p:cNvSpPr>
                <p:nvPr/>
              </p:nvSpPr>
              <p:spPr bwMode="auto">
                <a:xfrm>
                  <a:off x="2112" y="2256"/>
                  <a:ext cx="144" cy="0"/>
                </a:xfrm>
                <a:prstGeom prst="line">
                  <a:avLst/>
                </a:prstGeom>
                <a:noFill/>
                <a:ln w="9525">
                  <a:solidFill>
                    <a:schemeClr val="tx1"/>
                  </a:solidFill>
                  <a:round/>
                </a:ln>
              </p:spPr>
              <p:txBody>
                <a:bodyPr/>
                <a:lstStyle/>
                <a:p>
                  <a:endParaRPr lang="zh-CN" altLang="en-US"/>
                </a:p>
              </p:txBody>
            </p:sp>
          </p:grpSp>
          <p:grpSp>
            <p:nvGrpSpPr>
              <p:cNvPr id="141338" name="Group 662"/>
              <p:cNvGrpSpPr/>
              <p:nvPr/>
            </p:nvGrpSpPr>
            <p:grpSpPr bwMode="auto">
              <a:xfrm>
                <a:off x="2335" y="1672"/>
                <a:ext cx="336" cy="197"/>
                <a:chOff x="2064" y="2236"/>
                <a:chExt cx="336" cy="197"/>
              </a:xfrm>
            </p:grpSpPr>
            <p:sp>
              <p:nvSpPr>
                <p:cNvPr id="141419" name="Text Box 663"/>
                <p:cNvSpPr txBox="1">
                  <a:spLocks noChangeArrowheads="1"/>
                </p:cNvSpPr>
                <p:nvPr/>
              </p:nvSpPr>
              <p:spPr bwMode="auto">
                <a:xfrm>
                  <a:off x="2064" y="2236"/>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R</a:t>
                  </a:r>
                  <a:r>
                    <a:rPr lang="en-US" altLang="zh-CN" sz="1600" baseline="-25000">
                      <a:solidFill>
                        <a:schemeClr val="hlink"/>
                      </a:solidFill>
                      <a:ea typeface="Gulim" panose="020B0600000101010101" pitchFamily="50" charset="-127"/>
                    </a:rPr>
                    <a:t>D</a:t>
                  </a:r>
                </a:p>
              </p:txBody>
            </p:sp>
            <p:sp>
              <p:nvSpPr>
                <p:cNvPr id="141420" name="Line 664"/>
                <p:cNvSpPr>
                  <a:spLocks noChangeShapeType="1"/>
                </p:cNvSpPr>
                <p:nvPr/>
              </p:nvSpPr>
              <p:spPr bwMode="auto">
                <a:xfrm>
                  <a:off x="2112" y="2256"/>
                  <a:ext cx="144" cy="0"/>
                </a:xfrm>
                <a:prstGeom prst="line">
                  <a:avLst/>
                </a:prstGeom>
                <a:noFill/>
                <a:ln w="9525">
                  <a:solidFill>
                    <a:schemeClr val="tx1"/>
                  </a:solidFill>
                  <a:round/>
                </a:ln>
              </p:spPr>
              <p:txBody>
                <a:bodyPr/>
                <a:lstStyle/>
                <a:p>
                  <a:endParaRPr lang="zh-CN" altLang="en-US"/>
                </a:p>
              </p:txBody>
            </p:sp>
          </p:grpSp>
          <p:sp>
            <p:nvSpPr>
              <p:cNvPr id="141339" name="Text Box 665"/>
              <p:cNvSpPr txBox="1">
                <a:spLocks noChangeArrowheads="1"/>
              </p:cNvSpPr>
              <p:nvPr/>
            </p:nvSpPr>
            <p:spPr bwMode="auto">
              <a:xfrm>
                <a:off x="1375" y="1480"/>
                <a:ext cx="912"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74161</a:t>
                </a:r>
              </a:p>
            </p:txBody>
          </p:sp>
          <p:sp>
            <p:nvSpPr>
              <p:cNvPr id="141340" name="Line 666"/>
              <p:cNvSpPr>
                <a:spLocks noChangeShapeType="1"/>
              </p:cNvSpPr>
              <p:nvPr/>
            </p:nvSpPr>
            <p:spPr bwMode="auto">
              <a:xfrm>
                <a:off x="1519" y="1932"/>
                <a:ext cx="0" cy="240"/>
              </a:xfrm>
              <a:prstGeom prst="line">
                <a:avLst/>
              </a:prstGeom>
              <a:noFill/>
              <a:ln w="9525">
                <a:solidFill>
                  <a:schemeClr val="tx1"/>
                </a:solidFill>
                <a:round/>
              </a:ln>
            </p:spPr>
            <p:txBody>
              <a:bodyPr/>
              <a:lstStyle/>
              <a:p>
                <a:endParaRPr lang="zh-CN" altLang="en-US"/>
              </a:p>
            </p:txBody>
          </p:sp>
          <p:sp>
            <p:nvSpPr>
              <p:cNvPr id="141341" name="Line 667"/>
              <p:cNvSpPr>
                <a:spLocks noChangeShapeType="1"/>
              </p:cNvSpPr>
              <p:nvPr/>
            </p:nvSpPr>
            <p:spPr bwMode="auto">
              <a:xfrm>
                <a:off x="1711" y="1932"/>
                <a:ext cx="0" cy="240"/>
              </a:xfrm>
              <a:prstGeom prst="line">
                <a:avLst/>
              </a:prstGeom>
              <a:noFill/>
              <a:ln w="9525">
                <a:solidFill>
                  <a:schemeClr val="tx1"/>
                </a:solidFill>
                <a:round/>
              </a:ln>
            </p:spPr>
            <p:txBody>
              <a:bodyPr/>
              <a:lstStyle/>
              <a:p>
                <a:endParaRPr lang="zh-CN" altLang="en-US"/>
              </a:p>
            </p:txBody>
          </p:sp>
          <p:sp>
            <p:nvSpPr>
              <p:cNvPr id="141342" name="Line 668"/>
              <p:cNvSpPr>
                <a:spLocks noChangeShapeType="1"/>
              </p:cNvSpPr>
              <p:nvPr/>
            </p:nvSpPr>
            <p:spPr bwMode="auto">
              <a:xfrm>
                <a:off x="1903" y="1932"/>
                <a:ext cx="0" cy="240"/>
              </a:xfrm>
              <a:prstGeom prst="line">
                <a:avLst/>
              </a:prstGeom>
              <a:noFill/>
              <a:ln w="9525">
                <a:solidFill>
                  <a:schemeClr val="tx1"/>
                </a:solidFill>
                <a:round/>
              </a:ln>
            </p:spPr>
            <p:txBody>
              <a:bodyPr/>
              <a:lstStyle/>
              <a:p>
                <a:endParaRPr lang="zh-CN" altLang="en-US"/>
              </a:p>
            </p:txBody>
          </p:sp>
          <p:sp>
            <p:nvSpPr>
              <p:cNvPr id="141343" name="Line 669"/>
              <p:cNvSpPr>
                <a:spLocks noChangeShapeType="1"/>
              </p:cNvSpPr>
              <p:nvPr/>
            </p:nvSpPr>
            <p:spPr bwMode="auto">
              <a:xfrm>
                <a:off x="2095" y="1932"/>
                <a:ext cx="0" cy="240"/>
              </a:xfrm>
              <a:prstGeom prst="line">
                <a:avLst/>
              </a:prstGeom>
              <a:noFill/>
              <a:ln w="9525">
                <a:solidFill>
                  <a:schemeClr val="tx1"/>
                </a:solidFill>
                <a:round/>
              </a:ln>
            </p:spPr>
            <p:txBody>
              <a:bodyPr/>
              <a:lstStyle/>
              <a:p>
                <a:endParaRPr lang="zh-CN" altLang="en-US"/>
              </a:p>
            </p:txBody>
          </p:sp>
          <p:sp>
            <p:nvSpPr>
              <p:cNvPr id="141344" name="Line 670"/>
              <p:cNvSpPr>
                <a:spLocks noChangeShapeType="1"/>
              </p:cNvSpPr>
              <p:nvPr/>
            </p:nvSpPr>
            <p:spPr bwMode="auto">
              <a:xfrm>
                <a:off x="1519" y="1020"/>
                <a:ext cx="0" cy="240"/>
              </a:xfrm>
              <a:prstGeom prst="line">
                <a:avLst/>
              </a:prstGeom>
              <a:noFill/>
              <a:ln w="9525">
                <a:solidFill>
                  <a:schemeClr val="tx1"/>
                </a:solidFill>
                <a:round/>
              </a:ln>
            </p:spPr>
            <p:txBody>
              <a:bodyPr/>
              <a:lstStyle/>
              <a:p>
                <a:endParaRPr lang="zh-CN" altLang="en-US"/>
              </a:p>
            </p:txBody>
          </p:sp>
          <p:sp>
            <p:nvSpPr>
              <p:cNvPr id="141345" name="Line 671"/>
              <p:cNvSpPr>
                <a:spLocks noChangeShapeType="1"/>
              </p:cNvSpPr>
              <p:nvPr/>
            </p:nvSpPr>
            <p:spPr bwMode="auto">
              <a:xfrm>
                <a:off x="1711" y="1020"/>
                <a:ext cx="0" cy="240"/>
              </a:xfrm>
              <a:prstGeom prst="line">
                <a:avLst/>
              </a:prstGeom>
              <a:noFill/>
              <a:ln w="9525">
                <a:solidFill>
                  <a:schemeClr val="tx1"/>
                </a:solidFill>
                <a:round/>
              </a:ln>
            </p:spPr>
            <p:txBody>
              <a:bodyPr/>
              <a:lstStyle/>
              <a:p>
                <a:endParaRPr lang="zh-CN" altLang="en-US"/>
              </a:p>
            </p:txBody>
          </p:sp>
          <p:sp>
            <p:nvSpPr>
              <p:cNvPr id="141346" name="Line 672"/>
              <p:cNvSpPr>
                <a:spLocks noChangeShapeType="1"/>
              </p:cNvSpPr>
              <p:nvPr/>
            </p:nvSpPr>
            <p:spPr bwMode="auto">
              <a:xfrm>
                <a:off x="1903" y="1020"/>
                <a:ext cx="0" cy="240"/>
              </a:xfrm>
              <a:prstGeom prst="line">
                <a:avLst/>
              </a:prstGeom>
              <a:noFill/>
              <a:ln w="9525">
                <a:solidFill>
                  <a:schemeClr val="tx1"/>
                </a:solidFill>
                <a:round/>
              </a:ln>
            </p:spPr>
            <p:txBody>
              <a:bodyPr/>
              <a:lstStyle/>
              <a:p>
                <a:endParaRPr lang="zh-CN" altLang="en-US"/>
              </a:p>
            </p:txBody>
          </p:sp>
          <p:sp>
            <p:nvSpPr>
              <p:cNvPr id="141347" name="Line 673"/>
              <p:cNvSpPr>
                <a:spLocks noChangeShapeType="1"/>
              </p:cNvSpPr>
              <p:nvPr/>
            </p:nvSpPr>
            <p:spPr bwMode="auto">
              <a:xfrm>
                <a:off x="2095" y="1020"/>
                <a:ext cx="0" cy="240"/>
              </a:xfrm>
              <a:prstGeom prst="line">
                <a:avLst/>
              </a:prstGeom>
              <a:noFill/>
              <a:ln w="9525">
                <a:solidFill>
                  <a:schemeClr val="tx1"/>
                </a:solidFill>
                <a:round/>
              </a:ln>
            </p:spPr>
            <p:txBody>
              <a:bodyPr/>
              <a:lstStyle/>
              <a:p>
                <a:endParaRPr lang="zh-CN" altLang="en-US"/>
              </a:p>
            </p:txBody>
          </p:sp>
          <p:sp>
            <p:nvSpPr>
              <p:cNvPr id="141348" name="Line 674"/>
              <p:cNvSpPr>
                <a:spLocks noChangeShapeType="1"/>
              </p:cNvSpPr>
              <p:nvPr/>
            </p:nvSpPr>
            <p:spPr bwMode="auto">
              <a:xfrm>
                <a:off x="751" y="1404"/>
                <a:ext cx="288" cy="0"/>
              </a:xfrm>
              <a:prstGeom prst="line">
                <a:avLst/>
              </a:prstGeom>
              <a:noFill/>
              <a:ln w="28575">
                <a:solidFill>
                  <a:srgbClr val="FF0000"/>
                </a:solidFill>
                <a:round/>
              </a:ln>
            </p:spPr>
            <p:txBody>
              <a:bodyPr/>
              <a:lstStyle/>
              <a:p>
                <a:endParaRPr lang="zh-CN" altLang="en-US"/>
              </a:p>
            </p:txBody>
          </p:sp>
          <p:sp>
            <p:nvSpPr>
              <p:cNvPr id="141349" name="Line 675"/>
              <p:cNvSpPr>
                <a:spLocks noChangeShapeType="1"/>
              </p:cNvSpPr>
              <p:nvPr/>
            </p:nvSpPr>
            <p:spPr bwMode="auto">
              <a:xfrm>
                <a:off x="751" y="1596"/>
                <a:ext cx="288" cy="0"/>
              </a:xfrm>
              <a:prstGeom prst="line">
                <a:avLst/>
              </a:prstGeom>
              <a:noFill/>
              <a:ln w="28575">
                <a:solidFill>
                  <a:srgbClr val="FF0000"/>
                </a:solidFill>
                <a:round/>
              </a:ln>
            </p:spPr>
            <p:txBody>
              <a:bodyPr/>
              <a:lstStyle/>
              <a:p>
                <a:endParaRPr lang="zh-CN" altLang="en-US"/>
              </a:p>
            </p:txBody>
          </p:sp>
          <p:sp>
            <p:nvSpPr>
              <p:cNvPr id="141350" name="Line 676"/>
              <p:cNvSpPr>
                <a:spLocks noChangeShapeType="1"/>
              </p:cNvSpPr>
              <p:nvPr/>
            </p:nvSpPr>
            <p:spPr bwMode="auto">
              <a:xfrm>
                <a:off x="751" y="1788"/>
                <a:ext cx="288" cy="0"/>
              </a:xfrm>
              <a:prstGeom prst="line">
                <a:avLst/>
              </a:prstGeom>
              <a:noFill/>
              <a:ln w="9525">
                <a:solidFill>
                  <a:schemeClr val="tx1"/>
                </a:solidFill>
                <a:round/>
              </a:ln>
            </p:spPr>
            <p:txBody>
              <a:bodyPr/>
              <a:lstStyle/>
              <a:p>
                <a:endParaRPr lang="zh-CN" altLang="en-US"/>
              </a:p>
            </p:txBody>
          </p:sp>
          <p:sp>
            <p:nvSpPr>
              <p:cNvPr id="141351" name="Line 677"/>
              <p:cNvSpPr>
                <a:spLocks noChangeShapeType="1"/>
              </p:cNvSpPr>
              <p:nvPr/>
            </p:nvSpPr>
            <p:spPr bwMode="auto">
              <a:xfrm>
                <a:off x="2575" y="1404"/>
                <a:ext cx="288" cy="0"/>
              </a:xfrm>
              <a:prstGeom prst="line">
                <a:avLst/>
              </a:prstGeom>
              <a:noFill/>
              <a:ln w="28575">
                <a:solidFill>
                  <a:srgbClr val="FF0000"/>
                </a:solidFill>
                <a:round/>
              </a:ln>
            </p:spPr>
            <p:txBody>
              <a:bodyPr/>
              <a:lstStyle/>
              <a:p>
                <a:endParaRPr lang="zh-CN" altLang="en-US"/>
              </a:p>
            </p:txBody>
          </p:sp>
          <p:sp>
            <p:nvSpPr>
              <p:cNvPr id="141352" name="Oval 678"/>
              <p:cNvSpPr>
                <a:spLocks noChangeArrowheads="1"/>
              </p:cNvSpPr>
              <p:nvPr/>
            </p:nvSpPr>
            <p:spPr bwMode="auto">
              <a:xfrm>
                <a:off x="2575" y="1548"/>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1353" name="Oval 679"/>
              <p:cNvSpPr>
                <a:spLocks noChangeArrowheads="1"/>
              </p:cNvSpPr>
              <p:nvPr/>
            </p:nvSpPr>
            <p:spPr bwMode="auto">
              <a:xfrm>
                <a:off x="2575" y="1740"/>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1354" name="Line 680"/>
              <p:cNvSpPr>
                <a:spLocks noChangeShapeType="1"/>
              </p:cNvSpPr>
              <p:nvPr/>
            </p:nvSpPr>
            <p:spPr bwMode="auto">
              <a:xfrm>
                <a:off x="2623" y="1569"/>
                <a:ext cx="320" cy="0"/>
              </a:xfrm>
              <a:prstGeom prst="line">
                <a:avLst/>
              </a:prstGeom>
              <a:noFill/>
              <a:ln w="9525">
                <a:solidFill>
                  <a:schemeClr val="tx1"/>
                </a:solidFill>
                <a:round/>
              </a:ln>
            </p:spPr>
            <p:txBody>
              <a:bodyPr/>
              <a:lstStyle/>
              <a:p>
                <a:endParaRPr lang="zh-CN" altLang="en-US"/>
              </a:p>
            </p:txBody>
          </p:sp>
          <p:sp>
            <p:nvSpPr>
              <p:cNvPr id="141355" name="Line 681"/>
              <p:cNvSpPr>
                <a:spLocks noChangeShapeType="1"/>
              </p:cNvSpPr>
              <p:nvPr/>
            </p:nvSpPr>
            <p:spPr bwMode="auto">
              <a:xfrm>
                <a:off x="2623" y="1761"/>
                <a:ext cx="240" cy="0"/>
              </a:xfrm>
              <a:prstGeom prst="line">
                <a:avLst/>
              </a:prstGeom>
              <a:noFill/>
              <a:ln w="9525">
                <a:solidFill>
                  <a:schemeClr val="tx1"/>
                </a:solidFill>
                <a:round/>
              </a:ln>
            </p:spPr>
            <p:txBody>
              <a:bodyPr/>
              <a:lstStyle/>
              <a:p>
                <a:endParaRPr lang="zh-CN" altLang="en-US"/>
              </a:p>
            </p:txBody>
          </p:sp>
          <p:sp>
            <p:nvSpPr>
              <p:cNvPr id="141356" name="Rectangle 683"/>
              <p:cNvSpPr>
                <a:spLocks noChangeArrowheads="1"/>
              </p:cNvSpPr>
              <p:nvPr/>
            </p:nvSpPr>
            <p:spPr bwMode="auto">
              <a:xfrm>
                <a:off x="3487" y="1260"/>
                <a:ext cx="1536" cy="672"/>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1357" name="Text Box 684"/>
              <p:cNvSpPr txBox="1">
                <a:spLocks noChangeArrowheads="1"/>
              </p:cNvSpPr>
              <p:nvPr/>
            </p:nvSpPr>
            <p:spPr bwMode="auto">
              <a:xfrm>
                <a:off x="3823" y="1260"/>
                <a:ext cx="912"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0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1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2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3</a:t>
                </a:r>
              </a:p>
            </p:txBody>
          </p:sp>
          <p:sp>
            <p:nvSpPr>
              <p:cNvPr id="141358" name="Text Box 685"/>
              <p:cNvSpPr txBox="1">
                <a:spLocks noChangeArrowheads="1"/>
              </p:cNvSpPr>
              <p:nvPr/>
            </p:nvSpPr>
            <p:spPr bwMode="auto">
              <a:xfrm>
                <a:off x="3823" y="1692"/>
                <a:ext cx="912"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0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1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2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3</a:t>
                </a:r>
              </a:p>
            </p:txBody>
          </p:sp>
          <p:sp>
            <p:nvSpPr>
              <p:cNvPr id="141359" name="Text Box 686"/>
              <p:cNvSpPr txBox="1">
                <a:spLocks noChangeArrowheads="1"/>
              </p:cNvSpPr>
              <p:nvPr/>
            </p:nvSpPr>
            <p:spPr bwMode="auto">
              <a:xfrm>
                <a:off x="3535" y="1308"/>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ET</a:t>
                </a:r>
              </a:p>
            </p:txBody>
          </p:sp>
          <p:sp>
            <p:nvSpPr>
              <p:cNvPr id="141360" name="Text Box 687"/>
              <p:cNvSpPr txBox="1">
                <a:spLocks noChangeArrowheads="1"/>
              </p:cNvSpPr>
              <p:nvPr/>
            </p:nvSpPr>
            <p:spPr bwMode="auto">
              <a:xfrm>
                <a:off x="3535" y="1500"/>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EP</a:t>
                </a:r>
              </a:p>
            </p:txBody>
          </p:sp>
          <p:sp>
            <p:nvSpPr>
              <p:cNvPr id="141361" name="Text Box 688"/>
              <p:cNvSpPr txBox="1">
                <a:spLocks noChangeArrowheads="1"/>
              </p:cNvSpPr>
              <p:nvPr/>
            </p:nvSpPr>
            <p:spPr bwMode="auto">
              <a:xfrm>
                <a:off x="3535" y="1720"/>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sp>
            <p:nvSpPr>
              <p:cNvPr id="141362" name="Text Box 689"/>
              <p:cNvSpPr txBox="1">
                <a:spLocks noChangeArrowheads="1"/>
              </p:cNvSpPr>
              <p:nvPr/>
            </p:nvSpPr>
            <p:spPr bwMode="auto">
              <a:xfrm>
                <a:off x="4783" y="1288"/>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a:t>
                </a:r>
              </a:p>
            </p:txBody>
          </p:sp>
          <p:grpSp>
            <p:nvGrpSpPr>
              <p:cNvPr id="141363" name="Group 690"/>
              <p:cNvGrpSpPr/>
              <p:nvPr/>
            </p:nvGrpSpPr>
            <p:grpSpPr bwMode="auto">
              <a:xfrm>
                <a:off x="4783" y="1480"/>
                <a:ext cx="336" cy="197"/>
                <a:chOff x="2064" y="2236"/>
                <a:chExt cx="336" cy="197"/>
              </a:xfrm>
            </p:grpSpPr>
            <p:sp>
              <p:nvSpPr>
                <p:cNvPr id="141417" name="Text Box 691"/>
                <p:cNvSpPr txBox="1">
                  <a:spLocks noChangeArrowheads="1"/>
                </p:cNvSpPr>
                <p:nvPr/>
              </p:nvSpPr>
              <p:spPr bwMode="auto">
                <a:xfrm>
                  <a:off x="2064" y="2236"/>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LD</a:t>
                  </a:r>
                </a:p>
              </p:txBody>
            </p:sp>
            <p:sp>
              <p:nvSpPr>
                <p:cNvPr id="141418" name="Line 692"/>
                <p:cNvSpPr>
                  <a:spLocks noChangeShapeType="1"/>
                </p:cNvSpPr>
                <p:nvPr/>
              </p:nvSpPr>
              <p:spPr bwMode="auto">
                <a:xfrm>
                  <a:off x="2112" y="2256"/>
                  <a:ext cx="144" cy="0"/>
                </a:xfrm>
                <a:prstGeom prst="line">
                  <a:avLst/>
                </a:prstGeom>
                <a:noFill/>
                <a:ln w="9525">
                  <a:solidFill>
                    <a:schemeClr val="tx1"/>
                  </a:solidFill>
                  <a:round/>
                </a:ln>
              </p:spPr>
              <p:txBody>
                <a:bodyPr/>
                <a:lstStyle/>
                <a:p>
                  <a:endParaRPr lang="zh-CN" altLang="en-US"/>
                </a:p>
              </p:txBody>
            </p:sp>
          </p:grpSp>
          <p:grpSp>
            <p:nvGrpSpPr>
              <p:cNvPr id="141364" name="Group 693"/>
              <p:cNvGrpSpPr/>
              <p:nvPr/>
            </p:nvGrpSpPr>
            <p:grpSpPr bwMode="auto">
              <a:xfrm>
                <a:off x="4783" y="1672"/>
                <a:ext cx="336" cy="197"/>
                <a:chOff x="2064" y="2236"/>
                <a:chExt cx="336" cy="197"/>
              </a:xfrm>
            </p:grpSpPr>
            <p:sp>
              <p:nvSpPr>
                <p:cNvPr id="141415" name="Text Box 694"/>
                <p:cNvSpPr txBox="1">
                  <a:spLocks noChangeArrowheads="1"/>
                </p:cNvSpPr>
                <p:nvPr/>
              </p:nvSpPr>
              <p:spPr bwMode="auto">
                <a:xfrm>
                  <a:off x="2064" y="2236"/>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R</a:t>
                  </a:r>
                  <a:r>
                    <a:rPr lang="en-US" altLang="zh-CN" sz="1600" baseline="-25000">
                      <a:solidFill>
                        <a:schemeClr val="hlink"/>
                      </a:solidFill>
                      <a:ea typeface="Gulim" panose="020B0600000101010101" pitchFamily="50" charset="-127"/>
                    </a:rPr>
                    <a:t>D</a:t>
                  </a:r>
                </a:p>
              </p:txBody>
            </p:sp>
            <p:sp>
              <p:nvSpPr>
                <p:cNvPr id="141416" name="Line 695"/>
                <p:cNvSpPr>
                  <a:spLocks noChangeShapeType="1"/>
                </p:cNvSpPr>
                <p:nvPr/>
              </p:nvSpPr>
              <p:spPr bwMode="auto">
                <a:xfrm>
                  <a:off x="2112" y="2256"/>
                  <a:ext cx="144" cy="0"/>
                </a:xfrm>
                <a:prstGeom prst="line">
                  <a:avLst/>
                </a:prstGeom>
                <a:noFill/>
                <a:ln w="9525">
                  <a:solidFill>
                    <a:schemeClr val="tx1"/>
                  </a:solidFill>
                  <a:round/>
                </a:ln>
              </p:spPr>
              <p:txBody>
                <a:bodyPr/>
                <a:lstStyle/>
                <a:p>
                  <a:endParaRPr lang="zh-CN" altLang="en-US"/>
                </a:p>
              </p:txBody>
            </p:sp>
          </p:grpSp>
          <p:sp>
            <p:nvSpPr>
              <p:cNvPr id="141365" name="Text Box 696"/>
              <p:cNvSpPr txBox="1">
                <a:spLocks noChangeArrowheads="1"/>
              </p:cNvSpPr>
              <p:nvPr/>
            </p:nvSpPr>
            <p:spPr bwMode="auto">
              <a:xfrm>
                <a:off x="3823" y="1480"/>
                <a:ext cx="912"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74161</a:t>
                </a:r>
              </a:p>
            </p:txBody>
          </p:sp>
          <p:sp>
            <p:nvSpPr>
              <p:cNvPr id="141366" name="Line 697"/>
              <p:cNvSpPr>
                <a:spLocks noChangeShapeType="1"/>
              </p:cNvSpPr>
              <p:nvPr/>
            </p:nvSpPr>
            <p:spPr bwMode="auto">
              <a:xfrm>
                <a:off x="3967" y="1932"/>
                <a:ext cx="0" cy="240"/>
              </a:xfrm>
              <a:prstGeom prst="line">
                <a:avLst/>
              </a:prstGeom>
              <a:noFill/>
              <a:ln w="9525">
                <a:solidFill>
                  <a:schemeClr val="tx1"/>
                </a:solidFill>
                <a:round/>
              </a:ln>
            </p:spPr>
            <p:txBody>
              <a:bodyPr/>
              <a:lstStyle/>
              <a:p>
                <a:endParaRPr lang="zh-CN" altLang="en-US"/>
              </a:p>
            </p:txBody>
          </p:sp>
          <p:sp>
            <p:nvSpPr>
              <p:cNvPr id="141367" name="Line 698"/>
              <p:cNvSpPr>
                <a:spLocks noChangeShapeType="1"/>
              </p:cNvSpPr>
              <p:nvPr/>
            </p:nvSpPr>
            <p:spPr bwMode="auto">
              <a:xfrm>
                <a:off x="4159" y="1932"/>
                <a:ext cx="0" cy="240"/>
              </a:xfrm>
              <a:prstGeom prst="line">
                <a:avLst/>
              </a:prstGeom>
              <a:noFill/>
              <a:ln w="9525">
                <a:solidFill>
                  <a:schemeClr val="tx1"/>
                </a:solidFill>
                <a:round/>
              </a:ln>
            </p:spPr>
            <p:txBody>
              <a:bodyPr/>
              <a:lstStyle/>
              <a:p>
                <a:endParaRPr lang="zh-CN" altLang="en-US"/>
              </a:p>
            </p:txBody>
          </p:sp>
          <p:sp>
            <p:nvSpPr>
              <p:cNvPr id="141368" name="Line 699"/>
              <p:cNvSpPr>
                <a:spLocks noChangeShapeType="1"/>
              </p:cNvSpPr>
              <p:nvPr/>
            </p:nvSpPr>
            <p:spPr bwMode="auto">
              <a:xfrm>
                <a:off x="4351" y="1932"/>
                <a:ext cx="0" cy="240"/>
              </a:xfrm>
              <a:prstGeom prst="line">
                <a:avLst/>
              </a:prstGeom>
              <a:noFill/>
              <a:ln w="9525">
                <a:solidFill>
                  <a:schemeClr val="tx1"/>
                </a:solidFill>
                <a:round/>
              </a:ln>
            </p:spPr>
            <p:txBody>
              <a:bodyPr/>
              <a:lstStyle/>
              <a:p>
                <a:endParaRPr lang="zh-CN" altLang="en-US"/>
              </a:p>
            </p:txBody>
          </p:sp>
          <p:sp>
            <p:nvSpPr>
              <p:cNvPr id="141369" name="Line 700"/>
              <p:cNvSpPr>
                <a:spLocks noChangeShapeType="1"/>
              </p:cNvSpPr>
              <p:nvPr/>
            </p:nvSpPr>
            <p:spPr bwMode="auto">
              <a:xfrm>
                <a:off x="4543" y="1932"/>
                <a:ext cx="0" cy="240"/>
              </a:xfrm>
              <a:prstGeom prst="line">
                <a:avLst/>
              </a:prstGeom>
              <a:noFill/>
              <a:ln w="9525">
                <a:solidFill>
                  <a:schemeClr val="tx1"/>
                </a:solidFill>
                <a:round/>
              </a:ln>
            </p:spPr>
            <p:txBody>
              <a:bodyPr/>
              <a:lstStyle/>
              <a:p>
                <a:endParaRPr lang="zh-CN" altLang="en-US"/>
              </a:p>
            </p:txBody>
          </p:sp>
          <p:sp>
            <p:nvSpPr>
              <p:cNvPr id="141370" name="Line 701"/>
              <p:cNvSpPr>
                <a:spLocks noChangeShapeType="1"/>
              </p:cNvSpPr>
              <p:nvPr/>
            </p:nvSpPr>
            <p:spPr bwMode="auto">
              <a:xfrm>
                <a:off x="3967" y="1020"/>
                <a:ext cx="0" cy="240"/>
              </a:xfrm>
              <a:prstGeom prst="line">
                <a:avLst/>
              </a:prstGeom>
              <a:noFill/>
              <a:ln w="9525">
                <a:solidFill>
                  <a:schemeClr val="tx1"/>
                </a:solidFill>
                <a:round/>
              </a:ln>
            </p:spPr>
            <p:txBody>
              <a:bodyPr/>
              <a:lstStyle/>
              <a:p>
                <a:endParaRPr lang="zh-CN" altLang="en-US"/>
              </a:p>
            </p:txBody>
          </p:sp>
          <p:sp>
            <p:nvSpPr>
              <p:cNvPr id="141371" name="Line 702"/>
              <p:cNvSpPr>
                <a:spLocks noChangeShapeType="1"/>
              </p:cNvSpPr>
              <p:nvPr/>
            </p:nvSpPr>
            <p:spPr bwMode="auto">
              <a:xfrm>
                <a:off x="4159" y="1020"/>
                <a:ext cx="0" cy="240"/>
              </a:xfrm>
              <a:prstGeom prst="line">
                <a:avLst/>
              </a:prstGeom>
              <a:noFill/>
              <a:ln w="9525">
                <a:solidFill>
                  <a:schemeClr val="tx1"/>
                </a:solidFill>
                <a:round/>
              </a:ln>
            </p:spPr>
            <p:txBody>
              <a:bodyPr/>
              <a:lstStyle/>
              <a:p>
                <a:endParaRPr lang="zh-CN" altLang="en-US"/>
              </a:p>
            </p:txBody>
          </p:sp>
          <p:sp>
            <p:nvSpPr>
              <p:cNvPr id="141372" name="Line 703"/>
              <p:cNvSpPr>
                <a:spLocks noChangeShapeType="1"/>
              </p:cNvSpPr>
              <p:nvPr/>
            </p:nvSpPr>
            <p:spPr bwMode="auto">
              <a:xfrm>
                <a:off x="4351" y="1020"/>
                <a:ext cx="0" cy="240"/>
              </a:xfrm>
              <a:prstGeom prst="line">
                <a:avLst/>
              </a:prstGeom>
              <a:noFill/>
              <a:ln w="9525">
                <a:solidFill>
                  <a:schemeClr val="tx1"/>
                </a:solidFill>
                <a:round/>
              </a:ln>
            </p:spPr>
            <p:txBody>
              <a:bodyPr/>
              <a:lstStyle/>
              <a:p>
                <a:endParaRPr lang="zh-CN" altLang="en-US"/>
              </a:p>
            </p:txBody>
          </p:sp>
          <p:sp>
            <p:nvSpPr>
              <p:cNvPr id="141373" name="Line 704"/>
              <p:cNvSpPr>
                <a:spLocks noChangeShapeType="1"/>
              </p:cNvSpPr>
              <p:nvPr/>
            </p:nvSpPr>
            <p:spPr bwMode="auto">
              <a:xfrm>
                <a:off x="4543" y="1020"/>
                <a:ext cx="0" cy="240"/>
              </a:xfrm>
              <a:prstGeom prst="line">
                <a:avLst/>
              </a:prstGeom>
              <a:noFill/>
              <a:ln w="9525">
                <a:solidFill>
                  <a:schemeClr val="tx1"/>
                </a:solidFill>
                <a:round/>
              </a:ln>
            </p:spPr>
            <p:txBody>
              <a:bodyPr/>
              <a:lstStyle/>
              <a:p>
                <a:endParaRPr lang="zh-CN" altLang="en-US"/>
              </a:p>
            </p:txBody>
          </p:sp>
          <p:sp>
            <p:nvSpPr>
              <p:cNvPr id="141374" name="Line 705"/>
              <p:cNvSpPr>
                <a:spLocks noChangeShapeType="1"/>
              </p:cNvSpPr>
              <p:nvPr/>
            </p:nvSpPr>
            <p:spPr bwMode="auto">
              <a:xfrm>
                <a:off x="3109" y="1404"/>
                <a:ext cx="378" cy="0"/>
              </a:xfrm>
              <a:prstGeom prst="line">
                <a:avLst/>
              </a:prstGeom>
              <a:noFill/>
              <a:ln w="28575">
                <a:solidFill>
                  <a:srgbClr val="FF0000"/>
                </a:solidFill>
                <a:round/>
              </a:ln>
            </p:spPr>
            <p:txBody>
              <a:bodyPr/>
              <a:lstStyle/>
              <a:p>
                <a:endParaRPr lang="zh-CN" altLang="en-US"/>
              </a:p>
            </p:txBody>
          </p:sp>
          <p:sp>
            <p:nvSpPr>
              <p:cNvPr id="141375" name="Line 706"/>
              <p:cNvSpPr>
                <a:spLocks noChangeShapeType="1"/>
              </p:cNvSpPr>
              <p:nvPr/>
            </p:nvSpPr>
            <p:spPr bwMode="auto">
              <a:xfrm>
                <a:off x="3199" y="1596"/>
                <a:ext cx="288" cy="0"/>
              </a:xfrm>
              <a:prstGeom prst="line">
                <a:avLst/>
              </a:prstGeom>
              <a:noFill/>
              <a:ln w="28575">
                <a:solidFill>
                  <a:srgbClr val="FF0000"/>
                </a:solidFill>
                <a:round/>
              </a:ln>
            </p:spPr>
            <p:txBody>
              <a:bodyPr/>
              <a:lstStyle/>
              <a:p>
                <a:endParaRPr lang="zh-CN" altLang="en-US"/>
              </a:p>
            </p:txBody>
          </p:sp>
          <p:sp>
            <p:nvSpPr>
              <p:cNvPr id="141376" name="Line 707"/>
              <p:cNvSpPr>
                <a:spLocks noChangeShapeType="1"/>
              </p:cNvSpPr>
              <p:nvPr/>
            </p:nvSpPr>
            <p:spPr bwMode="auto">
              <a:xfrm>
                <a:off x="3199" y="1788"/>
                <a:ext cx="288" cy="0"/>
              </a:xfrm>
              <a:prstGeom prst="line">
                <a:avLst/>
              </a:prstGeom>
              <a:noFill/>
              <a:ln w="9525">
                <a:solidFill>
                  <a:schemeClr val="tx1"/>
                </a:solidFill>
                <a:round/>
              </a:ln>
            </p:spPr>
            <p:txBody>
              <a:bodyPr/>
              <a:lstStyle/>
              <a:p>
                <a:endParaRPr lang="zh-CN" altLang="en-US"/>
              </a:p>
            </p:txBody>
          </p:sp>
          <p:sp>
            <p:nvSpPr>
              <p:cNvPr id="141377" name="Line 708"/>
              <p:cNvSpPr>
                <a:spLocks noChangeShapeType="1"/>
              </p:cNvSpPr>
              <p:nvPr/>
            </p:nvSpPr>
            <p:spPr bwMode="auto">
              <a:xfrm>
                <a:off x="5023" y="1404"/>
                <a:ext cx="288" cy="0"/>
              </a:xfrm>
              <a:prstGeom prst="line">
                <a:avLst/>
              </a:prstGeom>
              <a:noFill/>
              <a:ln w="9525">
                <a:solidFill>
                  <a:schemeClr val="tx1"/>
                </a:solidFill>
                <a:round/>
              </a:ln>
            </p:spPr>
            <p:txBody>
              <a:bodyPr/>
              <a:lstStyle/>
              <a:p>
                <a:endParaRPr lang="zh-CN" altLang="en-US"/>
              </a:p>
            </p:txBody>
          </p:sp>
          <p:sp>
            <p:nvSpPr>
              <p:cNvPr id="141378" name="Oval 709"/>
              <p:cNvSpPr>
                <a:spLocks noChangeArrowheads="1"/>
              </p:cNvSpPr>
              <p:nvPr/>
            </p:nvSpPr>
            <p:spPr bwMode="auto">
              <a:xfrm>
                <a:off x="5023" y="1548"/>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1379" name="Oval 710"/>
              <p:cNvSpPr>
                <a:spLocks noChangeArrowheads="1"/>
              </p:cNvSpPr>
              <p:nvPr/>
            </p:nvSpPr>
            <p:spPr bwMode="auto">
              <a:xfrm>
                <a:off x="5023" y="1740"/>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1380" name="Line 711"/>
              <p:cNvSpPr>
                <a:spLocks noChangeShapeType="1"/>
              </p:cNvSpPr>
              <p:nvPr/>
            </p:nvSpPr>
            <p:spPr bwMode="auto">
              <a:xfrm>
                <a:off x="5071" y="1569"/>
                <a:ext cx="240" cy="0"/>
              </a:xfrm>
              <a:prstGeom prst="line">
                <a:avLst/>
              </a:prstGeom>
              <a:noFill/>
              <a:ln w="9525">
                <a:solidFill>
                  <a:schemeClr val="tx1"/>
                </a:solidFill>
                <a:round/>
              </a:ln>
            </p:spPr>
            <p:txBody>
              <a:bodyPr/>
              <a:lstStyle/>
              <a:p>
                <a:endParaRPr lang="zh-CN" altLang="en-US"/>
              </a:p>
            </p:txBody>
          </p:sp>
          <p:sp>
            <p:nvSpPr>
              <p:cNvPr id="141381" name="Line 712"/>
              <p:cNvSpPr>
                <a:spLocks noChangeShapeType="1"/>
              </p:cNvSpPr>
              <p:nvPr/>
            </p:nvSpPr>
            <p:spPr bwMode="auto">
              <a:xfrm>
                <a:off x="5071" y="1761"/>
                <a:ext cx="240" cy="0"/>
              </a:xfrm>
              <a:prstGeom prst="line">
                <a:avLst/>
              </a:prstGeom>
              <a:noFill/>
              <a:ln w="9525">
                <a:solidFill>
                  <a:schemeClr val="tx1"/>
                </a:solidFill>
                <a:round/>
              </a:ln>
            </p:spPr>
            <p:txBody>
              <a:bodyPr/>
              <a:lstStyle/>
              <a:p>
                <a:endParaRPr lang="zh-CN" altLang="en-US"/>
              </a:p>
            </p:txBody>
          </p:sp>
          <p:sp>
            <p:nvSpPr>
              <p:cNvPr id="141382" name="Text Box 713"/>
              <p:cNvSpPr txBox="1">
                <a:spLocks noChangeArrowheads="1"/>
              </p:cNvSpPr>
              <p:nvPr/>
            </p:nvSpPr>
            <p:spPr bwMode="auto">
              <a:xfrm>
                <a:off x="511" y="1308"/>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ET</a:t>
                </a:r>
              </a:p>
            </p:txBody>
          </p:sp>
          <p:sp>
            <p:nvSpPr>
              <p:cNvPr id="141383" name="Text Box 714"/>
              <p:cNvSpPr txBox="1">
                <a:spLocks noChangeArrowheads="1"/>
              </p:cNvSpPr>
              <p:nvPr/>
            </p:nvSpPr>
            <p:spPr bwMode="auto">
              <a:xfrm>
                <a:off x="1423" y="2172"/>
                <a:ext cx="864"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0</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1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2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3</a:t>
                </a:r>
              </a:p>
            </p:txBody>
          </p:sp>
          <p:sp>
            <p:nvSpPr>
              <p:cNvPr id="141384" name="Text Box 715"/>
              <p:cNvSpPr txBox="1">
                <a:spLocks noChangeArrowheads="1"/>
              </p:cNvSpPr>
              <p:nvPr/>
            </p:nvSpPr>
            <p:spPr bwMode="auto">
              <a:xfrm>
                <a:off x="1375" y="870"/>
                <a:ext cx="960"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0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1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2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3</a:t>
                </a:r>
              </a:p>
            </p:txBody>
          </p:sp>
          <p:sp>
            <p:nvSpPr>
              <p:cNvPr id="141385" name="Text Box 716"/>
              <p:cNvSpPr txBox="1">
                <a:spLocks noChangeArrowheads="1"/>
              </p:cNvSpPr>
              <p:nvPr/>
            </p:nvSpPr>
            <p:spPr bwMode="auto">
              <a:xfrm>
                <a:off x="3775" y="820"/>
                <a:ext cx="960"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4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5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6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7</a:t>
                </a:r>
              </a:p>
            </p:txBody>
          </p:sp>
          <p:sp>
            <p:nvSpPr>
              <p:cNvPr id="141386" name="Text Box 717"/>
              <p:cNvSpPr txBox="1">
                <a:spLocks noChangeArrowheads="1"/>
              </p:cNvSpPr>
              <p:nvPr/>
            </p:nvSpPr>
            <p:spPr bwMode="auto">
              <a:xfrm>
                <a:off x="3871" y="2172"/>
                <a:ext cx="864"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4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5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6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7</a:t>
                </a:r>
              </a:p>
            </p:txBody>
          </p:sp>
          <p:sp>
            <p:nvSpPr>
              <p:cNvPr id="141387" name="Line 718"/>
              <p:cNvSpPr>
                <a:spLocks noChangeShapeType="1"/>
              </p:cNvSpPr>
              <p:nvPr/>
            </p:nvSpPr>
            <p:spPr bwMode="auto">
              <a:xfrm>
                <a:off x="2815" y="1404"/>
                <a:ext cx="294" cy="0"/>
              </a:xfrm>
              <a:prstGeom prst="line">
                <a:avLst/>
              </a:prstGeom>
              <a:noFill/>
              <a:ln w="28575">
                <a:solidFill>
                  <a:srgbClr val="FF0000"/>
                </a:solidFill>
                <a:round/>
              </a:ln>
            </p:spPr>
            <p:txBody>
              <a:bodyPr/>
              <a:lstStyle/>
              <a:p>
                <a:endParaRPr lang="zh-CN" altLang="en-US"/>
              </a:p>
            </p:txBody>
          </p:sp>
          <p:sp>
            <p:nvSpPr>
              <p:cNvPr id="141388" name="Line 719"/>
              <p:cNvSpPr>
                <a:spLocks noChangeShapeType="1"/>
              </p:cNvSpPr>
              <p:nvPr/>
            </p:nvSpPr>
            <p:spPr bwMode="auto">
              <a:xfrm>
                <a:off x="3199" y="1788"/>
                <a:ext cx="0" cy="240"/>
              </a:xfrm>
              <a:prstGeom prst="line">
                <a:avLst/>
              </a:prstGeom>
              <a:noFill/>
              <a:ln w="9525">
                <a:solidFill>
                  <a:schemeClr val="tx1"/>
                </a:solidFill>
                <a:round/>
              </a:ln>
            </p:spPr>
            <p:txBody>
              <a:bodyPr/>
              <a:lstStyle/>
              <a:p>
                <a:endParaRPr lang="zh-CN" altLang="en-US"/>
              </a:p>
            </p:txBody>
          </p:sp>
          <p:sp>
            <p:nvSpPr>
              <p:cNvPr id="141389" name="Line 720"/>
              <p:cNvSpPr>
                <a:spLocks noChangeShapeType="1"/>
              </p:cNvSpPr>
              <p:nvPr/>
            </p:nvSpPr>
            <p:spPr bwMode="auto">
              <a:xfrm flipH="1">
                <a:off x="895" y="2028"/>
                <a:ext cx="2304" cy="0"/>
              </a:xfrm>
              <a:prstGeom prst="line">
                <a:avLst/>
              </a:prstGeom>
              <a:noFill/>
              <a:ln w="9525">
                <a:solidFill>
                  <a:schemeClr val="tx1"/>
                </a:solidFill>
                <a:round/>
              </a:ln>
            </p:spPr>
            <p:txBody>
              <a:bodyPr/>
              <a:lstStyle/>
              <a:p>
                <a:endParaRPr lang="zh-CN" altLang="en-US"/>
              </a:p>
            </p:txBody>
          </p:sp>
          <p:sp>
            <p:nvSpPr>
              <p:cNvPr id="141390" name="Line 721"/>
              <p:cNvSpPr>
                <a:spLocks noChangeShapeType="1"/>
              </p:cNvSpPr>
              <p:nvPr/>
            </p:nvSpPr>
            <p:spPr bwMode="auto">
              <a:xfrm flipV="1">
                <a:off x="895" y="1788"/>
                <a:ext cx="0" cy="240"/>
              </a:xfrm>
              <a:prstGeom prst="line">
                <a:avLst/>
              </a:prstGeom>
              <a:noFill/>
              <a:ln w="9525">
                <a:solidFill>
                  <a:schemeClr val="tx1"/>
                </a:solidFill>
                <a:round/>
              </a:ln>
            </p:spPr>
            <p:txBody>
              <a:bodyPr/>
              <a:lstStyle/>
              <a:p>
                <a:endParaRPr lang="zh-CN" altLang="en-US"/>
              </a:p>
            </p:txBody>
          </p:sp>
          <p:sp>
            <p:nvSpPr>
              <p:cNvPr id="141391" name="Line 722"/>
              <p:cNvSpPr>
                <a:spLocks noChangeShapeType="1"/>
              </p:cNvSpPr>
              <p:nvPr/>
            </p:nvSpPr>
            <p:spPr bwMode="auto">
              <a:xfrm flipH="1">
                <a:off x="3103" y="1596"/>
                <a:ext cx="96" cy="0"/>
              </a:xfrm>
              <a:prstGeom prst="line">
                <a:avLst/>
              </a:prstGeom>
              <a:noFill/>
              <a:ln w="28575">
                <a:solidFill>
                  <a:srgbClr val="FF0000"/>
                </a:solidFill>
                <a:round/>
              </a:ln>
            </p:spPr>
            <p:txBody>
              <a:bodyPr/>
              <a:lstStyle/>
              <a:p>
                <a:endParaRPr lang="zh-CN" altLang="en-US"/>
              </a:p>
            </p:txBody>
          </p:sp>
          <p:sp>
            <p:nvSpPr>
              <p:cNvPr id="141392" name="Line 723"/>
              <p:cNvSpPr>
                <a:spLocks noChangeShapeType="1"/>
              </p:cNvSpPr>
              <p:nvPr/>
            </p:nvSpPr>
            <p:spPr bwMode="auto">
              <a:xfrm flipV="1">
                <a:off x="3103" y="1399"/>
                <a:ext cx="0" cy="197"/>
              </a:xfrm>
              <a:prstGeom prst="line">
                <a:avLst/>
              </a:prstGeom>
              <a:noFill/>
              <a:ln w="28575">
                <a:solidFill>
                  <a:srgbClr val="FF0000"/>
                </a:solidFill>
                <a:round/>
              </a:ln>
            </p:spPr>
            <p:txBody>
              <a:bodyPr/>
              <a:lstStyle/>
              <a:p>
                <a:endParaRPr lang="zh-CN" altLang="en-US"/>
              </a:p>
            </p:txBody>
          </p:sp>
          <p:grpSp>
            <p:nvGrpSpPr>
              <p:cNvPr id="141393" name="Group 726"/>
              <p:cNvGrpSpPr/>
              <p:nvPr/>
            </p:nvGrpSpPr>
            <p:grpSpPr bwMode="auto">
              <a:xfrm>
                <a:off x="2863" y="1758"/>
                <a:ext cx="2304" cy="218"/>
                <a:chOff x="2640" y="1680"/>
                <a:chExt cx="2304" cy="240"/>
              </a:xfrm>
            </p:grpSpPr>
            <p:sp>
              <p:nvSpPr>
                <p:cNvPr id="141412" name="Line 727"/>
                <p:cNvSpPr>
                  <a:spLocks noChangeShapeType="1"/>
                </p:cNvSpPr>
                <p:nvPr/>
              </p:nvSpPr>
              <p:spPr bwMode="auto">
                <a:xfrm>
                  <a:off x="2640" y="1680"/>
                  <a:ext cx="0" cy="240"/>
                </a:xfrm>
                <a:prstGeom prst="line">
                  <a:avLst/>
                </a:prstGeom>
                <a:noFill/>
                <a:ln w="9525">
                  <a:solidFill>
                    <a:schemeClr val="tx1"/>
                  </a:solidFill>
                  <a:round/>
                </a:ln>
              </p:spPr>
              <p:txBody>
                <a:bodyPr/>
                <a:lstStyle/>
                <a:p>
                  <a:endParaRPr lang="zh-CN" altLang="en-US"/>
                </a:p>
              </p:txBody>
            </p:sp>
            <p:sp>
              <p:nvSpPr>
                <p:cNvPr id="141413" name="Line 728"/>
                <p:cNvSpPr>
                  <a:spLocks noChangeShapeType="1"/>
                </p:cNvSpPr>
                <p:nvPr/>
              </p:nvSpPr>
              <p:spPr bwMode="auto">
                <a:xfrm>
                  <a:off x="2640" y="1920"/>
                  <a:ext cx="2304" cy="0"/>
                </a:xfrm>
                <a:prstGeom prst="line">
                  <a:avLst/>
                </a:prstGeom>
                <a:noFill/>
                <a:ln w="9525">
                  <a:solidFill>
                    <a:schemeClr val="tx1"/>
                  </a:solidFill>
                  <a:round/>
                </a:ln>
              </p:spPr>
              <p:txBody>
                <a:bodyPr/>
                <a:lstStyle/>
                <a:p>
                  <a:endParaRPr lang="zh-CN" altLang="en-US"/>
                </a:p>
              </p:txBody>
            </p:sp>
            <p:sp>
              <p:nvSpPr>
                <p:cNvPr id="141414" name="Line 729"/>
                <p:cNvSpPr>
                  <a:spLocks noChangeShapeType="1"/>
                </p:cNvSpPr>
                <p:nvPr/>
              </p:nvSpPr>
              <p:spPr bwMode="auto">
                <a:xfrm flipV="1">
                  <a:off x="4944" y="1680"/>
                  <a:ext cx="0" cy="240"/>
                </a:xfrm>
                <a:prstGeom prst="line">
                  <a:avLst/>
                </a:prstGeom>
                <a:noFill/>
                <a:ln w="9525">
                  <a:solidFill>
                    <a:schemeClr val="tx1"/>
                  </a:solidFill>
                  <a:round/>
                </a:ln>
              </p:spPr>
              <p:txBody>
                <a:bodyPr/>
                <a:lstStyle/>
                <a:p>
                  <a:endParaRPr lang="zh-CN" altLang="en-US"/>
                </a:p>
              </p:txBody>
            </p:sp>
          </p:grpSp>
          <p:sp>
            <p:nvSpPr>
              <p:cNvPr id="141394" name="Line 732"/>
              <p:cNvSpPr>
                <a:spLocks noChangeShapeType="1"/>
              </p:cNvSpPr>
              <p:nvPr/>
            </p:nvSpPr>
            <p:spPr bwMode="auto">
              <a:xfrm>
                <a:off x="2959" y="1560"/>
                <a:ext cx="0" cy="556"/>
              </a:xfrm>
              <a:prstGeom prst="line">
                <a:avLst/>
              </a:prstGeom>
              <a:noFill/>
              <a:ln w="9525">
                <a:solidFill>
                  <a:schemeClr val="tx1"/>
                </a:solidFill>
                <a:round/>
              </a:ln>
            </p:spPr>
            <p:txBody>
              <a:bodyPr/>
              <a:lstStyle/>
              <a:p>
                <a:endParaRPr lang="zh-CN" altLang="en-US"/>
              </a:p>
            </p:txBody>
          </p:sp>
          <p:sp>
            <p:nvSpPr>
              <p:cNvPr id="141395" name="Line 733"/>
              <p:cNvSpPr>
                <a:spLocks noChangeShapeType="1"/>
              </p:cNvSpPr>
              <p:nvPr/>
            </p:nvSpPr>
            <p:spPr bwMode="auto">
              <a:xfrm>
                <a:off x="2959" y="2116"/>
                <a:ext cx="2304" cy="0"/>
              </a:xfrm>
              <a:prstGeom prst="line">
                <a:avLst/>
              </a:prstGeom>
              <a:noFill/>
              <a:ln w="9525">
                <a:solidFill>
                  <a:schemeClr val="tx1"/>
                </a:solidFill>
                <a:round/>
              </a:ln>
            </p:spPr>
            <p:txBody>
              <a:bodyPr/>
              <a:lstStyle/>
              <a:p>
                <a:endParaRPr lang="zh-CN" altLang="en-US"/>
              </a:p>
            </p:txBody>
          </p:sp>
          <p:sp>
            <p:nvSpPr>
              <p:cNvPr id="141396" name="Line 734"/>
              <p:cNvSpPr>
                <a:spLocks noChangeShapeType="1"/>
              </p:cNvSpPr>
              <p:nvPr/>
            </p:nvSpPr>
            <p:spPr bwMode="auto">
              <a:xfrm flipV="1">
                <a:off x="5263" y="1540"/>
                <a:ext cx="0" cy="576"/>
              </a:xfrm>
              <a:prstGeom prst="line">
                <a:avLst/>
              </a:prstGeom>
              <a:noFill/>
              <a:ln w="9525">
                <a:solidFill>
                  <a:schemeClr val="tx1"/>
                </a:solidFill>
                <a:round/>
              </a:ln>
            </p:spPr>
            <p:txBody>
              <a:bodyPr/>
              <a:lstStyle/>
              <a:p>
                <a:endParaRPr lang="zh-CN" altLang="en-US"/>
              </a:p>
            </p:txBody>
          </p:sp>
          <p:sp>
            <p:nvSpPr>
              <p:cNvPr id="141397" name="Oval 735"/>
              <p:cNvSpPr>
                <a:spLocks noChangeArrowheads="1"/>
              </p:cNvSpPr>
              <p:nvPr/>
            </p:nvSpPr>
            <p:spPr bwMode="auto">
              <a:xfrm>
                <a:off x="791" y="1569"/>
                <a:ext cx="48" cy="48"/>
              </a:xfrm>
              <a:prstGeom prst="ellipse">
                <a:avLst/>
              </a:prstGeom>
              <a:solidFill>
                <a:srgbClr val="FF0000"/>
              </a:solidFill>
              <a:ln w="9525">
                <a:solidFill>
                  <a:srgbClr val="FF0000"/>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1398" name="Oval 736"/>
              <p:cNvSpPr>
                <a:spLocks noChangeArrowheads="1"/>
              </p:cNvSpPr>
              <p:nvPr/>
            </p:nvSpPr>
            <p:spPr bwMode="auto">
              <a:xfrm>
                <a:off x="868" y="1758"/>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1399" name="Oval 737"/>
              <p:cNvSpPr>
                <a:spLocks noChangeArrowheads="1"/>
              </p:cNvSpPr>
              <p:nvPr/>
            </p:nvSpPr>
            <p:spPr bwMode="auto">
              <a:xfrm>
                <a:off x="5146" y="1740"/>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1400" name="Oval 738"/>
              <p:cNvSpPr>
                <a:spLocks noChangeArrowheads="1"/>
              </p:cNvSpPr>
              <p:nvPr/>
            </p:nvSpPr>
            <p:spPr bwMode="auto">
              <a:xfrm>
                <a:off x="5242" y="1538"/>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1401" name="Text Box 739"/>
              <p:cNvSpPr txBox="1">
                <a:spLocks noChangeArrowheads="1"/>
              </p:cNvSpPr>
              <p:nvPr/>
            </p:nvSpPr>
            <p:spPr bwMode="auto">
              <a:xfrm>
                <a:off x="531" y="1500"/>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EP</a:t>
                </a:r>
              </a:p>
            </p:txBody>
          </p:sp>
          <p:sp>
            <p:nvSpPr>
              <p:cNvPr id="141402" name="Text Box 740"/>
              <p:cNvSpPr txBox="1">
                <a:spLocks noChangeArrowheads="1"/>
              </p:cNvSpPr>
              <p:nvPr/>
            </p:nvSpPr>
            <p:spPr bwMode="auto">
              <a:xfrm>
                <a:off x="511" y="1692"/>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sp>
            <p:nvSpPr>
              <p:cNvPr id="141403" name="Text Box 741"/>
              <p:cNvSpPr txBox="1">
                <a:spLocks noChangeArrowheads="1"/>
              </p:cNvSpPr>
              <p:nvPr/>
            </p:nvSpPr>
            <p:spPr bwMode="auto">
              <a:xfrm>
                <a:off x="5311" y="1308"/>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a:t>
                </a:r>
              </a:p>
            </p:txBody>
          </p:sp>
          <p:sp>
            <p:nvSpPr>
              <p:cNvPr id="141404" name="Text Box 742"/>
              <p:cNvSpPr txBox="1">
                <a:spLocks noChangeArrowheads="1"/>
              </p:cNvSpPr>
              <p:nvPr/>
            </p:nvSpPr>
            <p:spPr bwMode="auto">
              <a:xfrm>
                <a:off x="5311" y="1452"/>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LD</a:t>
                </a:r>
              </a:p>
            </p:txBody>
          </p:sp>
          <p:sp>
            <p:nvSpPr>
              <p:cNvPr id="141405" name="Text Box 743"/>
              <p:cNvSpPr txBox="1">
                <a:spLocks noChangeArrowheads="1"/>
              </p:cNvSpPr>
              <p:nvPr/>
            </p:nvSpPr>
            <p:spPr bwMode="auto">
              <a:xfrm>
                <a:off x="5311" y="1644"/>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R</a:t>
                </a:r>
                <a:r>
                  <a:rPr lang="en-US" altLang="zh-CN" sz="1600" baseline="-25000">
                    <a:solidFill>
                      <a:schemeClr val="hlink"/>
                    </a:solidFill>
                    <a:ea typeface="Gulim" panose="020B0600000101010101" pitchFamily="50" charset="-127"/>
                  </a:rPr>
                  <a:t>D</a:t>
                </a:r>
              </a:p>
            </p:txBody>
          </p:sp>
          <p:sp>
            <p:nvSpPr>
              <p:cNvPr id="141406" name="Line 744"/>
              <p:cNvSpPr>
                <a:spLocks noChangeShapeType="1"/>
              </p:cNvSpPr>
              <p:nvPr/>
            </p:nvSpPr>
            <p:spPr bwMode="auto">
              <a:xfrm>
                <a:off x="5368" y="1674"/>
                <a:ext cx="96" cy="0"/>
              </a:xfrm>
              <a:prstGeom prst="line">
                <a:avLst/>
              </a:prstGeom>
              <a:noFill/>
              <a:ln w="9525">
                <a:solidFill>
                  <a:schemeClr val="tx1"/>
                </a:solidFill>
                <a:round/>
              </a:ln>
            </p:spPr>
            <p:txBody>
              <a:bodyPr/>
              <a:lstStyle/>
              <a:p>
                <a:endParaRPr lang="zh-CN" altLang="en-US"/>
              </a:p>
            </p:txBody>
          </p:sp>
          <p:sp>
            <p:nvSpPr>
              <p:cNvPr id="141407" name="Line 745"/>
              <p:cNvSpPr>
                <a:spLocks noChangeShapeType="1"/>
              </p:cNvSpPr>
              <p:nvPr/>
            </p:nvSpPr>
            <p:spPr bwMode="auto">
              <a:xfrm>
                <a:off x="5371" y="1491"/>
                <a:ext cx="144" cy="0"/>
              </a:xfrm>
              <a:prstGeom prst="line">
                <a:avLst/>
              </a:prstGeom>
              <a:noFill/>
              <a:ln w="9525">
                <a:solidFill>
                  <a:schemeClr val="tx1"/>
                </a:solidFill>
                <a:round/>
              </a:ln>
            </p:spPr>
            <p:txBody>
              <a:bodyPr/>
              <a:lstStyle/>
              <a:p>
                <a:endParaRPr lang="zh-CN" altLang="en-US"/>
              </a:p>
            </p:txBody>
          </p:sp>
          <p:sp>
            <p:nvSpPr>
              <p:cNvPr id="141408" name="Line 268"/>
              <p:cNvSpPr>
                <a:spLocks noChangeShapeType="1"/>
              </p:cNvSpPr>
              <p:nvPr/>
            </p:nvSpPr>
            <p:spPr bwMode="black">
              <a:xfrm flipV="1">
                <a:off x="816" y="1183"/>
                <a:ext cx="0" cy="387"/>
              </a:xfrm>
              <a:prstGeom prst="line">
                <a:avLst/>
              </a:prstGeom>
              <a:noFill/>
              <a:ln w="28575">
                <a:solidFill>
                  <a:srgbClr val="FF0000"/>
                </a:solidFill>
                <a:round/>
              </a:ln>
            </p:spPr>
            <p:txBody>
              <a:bodyPr>
                <a:spAutoFit/>
              </a:bodyPr>
              <a:lstStyle/>
              <a:p>
                <a:endParaRPr lang="zh-CN" altLang="en-US"/>
              </a:p>
            </p:txBody>
          </p:sp>
          <p:sp>
            <p:nvSpPr>
              <p:cNvPr id="141409" name="Text Box 269"/>
              <p:cNvSpPr txBox="1">
                <a:spLocks noChangeArrowheads="1"/>
              </p:cNvSpPr>
              <p:nvPr/>
            </p:nvSpPr>
            <p:spPr bwMode="black">
              <a:xfrm>
                <a:off x="799" y="1020"/>
                <a:ext cx="240" cy="231"/>
              </a:xfrm>
              <a:prstGeom prst="rect">
                <a:avLst/>
              </a:prstGeom>
              <a:noFill/>
              <a:ln w="9525" algn="ctr">
                <a:noFill/>
                <a:miter lim="800000"/>
              </a:ln>
            </p:spPr>
            <p:txBody>
              <a:bodyPr>
                <a:spAutoFit/>
              </a:bodyPr>
              <a:lstStyle/>
              <a:p>
                <a:r>
                  <a:rPr lang="en-US" altLang="zh-CN"/>
                  <a:t>1</a:t>
                </a:r>
              </a:p>
            </p:txBody>
          </p:sp>
          <p:sp>
            <p:nvSpPr>
              <p:cNvPr id="141410" name="Oval 735"/>
              <p:cNvSpPr>
                <a:spLocks noChangeArrowheads="1"/>
              </p:cNvSpPr>
              <p:nvPr/>
            </p:nvSpPr>
            <p:spPr bwMode="auto">
              <a:xfrm>
                <a:off x="791" y="1386"/>
                <a:ext cx="48" cy="48"/>
              </a:xfrm>
              <a:prstGeom prst="ellipse">
                <a:avLst/>
              </a:prstGeom>
              <a:solidFill>
                <a:srgbClr val="FF0000"/>
              </a:solidFill>
              <a:ln w="9525">
                <a:solidFill>
                  <a:srgbClr val="FF0000"/>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1411" name="Oval 735"/>
              <p:cNvSpPr>
                <a:spLocks noChangeArrowheads="1"/>
              </p:cNvSpPr>
              <p:nvPr/>
            </p:nvSpPr>
            <p:spPr bwMode="auto">
              <a:xfrm>
                <a:off x="3071" y="1379"/>
                <a:ext cx="48" cy="48"/>
              </a:xfrm>
              <a:prstGeom prst="ellipse">
                <a:avLst/>
              </a:prstGeom>
              <a:solidFill>
                <a:srgbClr val="FF0000"/>
              </a:solidFill>
              <a:ln w="9525">
                <a:solidFill>
                  <a:srgbClr val="FF0000"/>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sp>
          <p:nvSpPr>
            <p:cNvPr id="39193" name="Rectangle 281"/>
            <p:cNvSpPr>
              <a:spLocks noChangeArrowheads="1"/>
            </p:cNvSpPr>
            <p:nvPr/>
          </p:nvSpPr>
          <p:spPr bwMode="black">
            <a:xfrm>
              <a:off x="1063" y="1032"/>
              <a:ext cx="277" cy="231"/>
            </a:xfrm>
            <a:prstGeom prst="rect">
              <a:avLst/>
            </a:prstGeom>
            <a:noFill/>
            <a:ln w="9525" algn="ctr">
              <a:noFill/>
              <a:miter lim="800000"/>
            </a:ln>
            <a:effectLst>
              <a:prstShdw prst="shdw13" dist="53882" dir="13500000">
                <a:schemeClr val="bg1">
                  <a:gamma/>
                  <a:shade val="60000"/>
                  <a:invGamma/>
                  <a:alpha val="50000"/>
                </a:schemeClr>
              </a:prstShdw>
            </a:effectLst>
          </p:spPr>
          <p:txBody>
            <a:bodyPr wrap="none">
              <a:spAutoFit/>
            </a:bodyPr>
            <a:lstStyle/>
            <a:p>
              <a:pPr>
                <a:defRPr/>
              </a:pPr>
              <a:r>
                <a:rPr lang="zh-CN" altLang="en-US">
                  <a:solidFill>
                    <a:srgbClr val="CC3300"/>
                  </a:solidFill>
                  <a:latin typeface="Arial" panose="020B0604020202020204" pitchFamily="34" charset="0"/>
                </a:rPr>
                <a:t>①</a:t>
              </a:r>
            </a:p>
          </p:txBody>
        </p:sp>
        <p:sp>
          <p:nvSpPr>
            <p:cNvPr id="39194" name="Rectangle 282"/>
            <p:cNvSpPr>
              <a:spLocks noChangeArrowheads="1"/>
            </p:cNvSpPr>
            <p:nvPr/>
          </p:nvSpPr>
          <p:spPr bwMode="black">
            <a:xfrm>
              <a:off x="4639" y="1032"/>
              <a:ext cx="277" cy="231"/>
            </a:xfrm>
            <a:prstGeom prst="rect">
              <a:avLst/>
            </a:prstGeom>
            <a:noFill/>
            <a:ln w="9525" algn="ctr">
              <a:noFill/>
              <a:miter lim="800000"/>
            </a:ln>
            <a:effectLst>
              <a:prstShdw prst="shdw13" dist="53882" dir="13500000">
                <a:schemeClr val="bg1">
                  <a:gamma/>
                  <a:shade val="60000"/>
                  <a:invGamma/>
                  <a:alpha val="50000"/>
                </a:schemeClr>
              </a:prstShdw>
            </a:effectLst>
          </p:spPr>
          <p:txBody>
            <a:bodyPr wrap="none">
              <a:spAutoFit/>
            </a:bodyPr>
            <a:lstStyle/>
            <a:p>
              <a:pPr>
                <a:defRPr/>
              </a:pPr>
              <a:r>
                <a:rPr lang="zh-CN" altLang="en-US">
                  <a:solidFill>
                    <a:srgbClr val="CC3300"/>
                  </a:solidFill>
                  <a:latin typeface="Arial" panose="020B0604020202020204" pitchFamily="34" charset="0"/>
                </a:rPr>
                <a:t>②</a:t>
              </a:r>
            </a:p>
          </p:txBody>
        </p:sp>
      </p:grpSp>
      <p:sp>
        <p:nvSpPr>
          <p:cNvPr id="284" name="Text Box 6"/>
          <p:cNvSpPr txBox="1">
            <a:spLocks noChangeArrowheads="1"/>
          </p:cNvSpPr>
          <p:nvPr/>
        </p:nvSpPr>
        <p:spPr bwMode="auto">
          <a:xfrm>
            <a:off x="1831976" y="4367213"/>
            <a:ext cx="8569325" cy="1785104"/>
          </a:xfrm>
          <a:prstGeom prst="rect">
            <a:avLst/>
          </a:prstGeom>
          <a:noFill/>
          <a:ln w="9525">
            <a:noFill/>
            <a:miter lim="800000"/>
          </a:ln>
        </p:spPr>
        <p:txBody>
          <a:bodyPr wrap="square">
            <a:spAutoFit/>
          </a:bodyPr>
          <a:lstStyle/>
          <a:p>
            <a:pPr marL="342900" indent="-342900" algn="just" eaLnBrk="0" hangingPunct="0">
              <a:lnSpc>
                <a:spcPct val="100000"/>
              </a:lnSpc>
              <a:buClr>
                <a:schemeClr val="bg2"/>
              </a:buClr>
              <a:buFont typeface="Wingdings" panose="05000000000000000000" pitchFamily="2" charset="2"/>
              <a:buChar char="v"/>
              <a:defRPr/>
            </a:pPr>
            <a:r>
              <a:rPr lang="zh-CN" altLang="zh-CN" dirty="0">
                <a:solidFill>
                  <a:srgbClr val="FF0000"/>
                </a:solidFill>
              </a:rPr>
              <a:t>同步扩展</a:t>
            </a:r>
            <a:r>
              <a:rPr lang="zh-CN" altLang="zh-CN" dirty="0"/>
              <a:t>指所有计数器使用同一个时钟信号来同步，即把两片</a:t>
            </a:r>
            <a:r>
              <a:rPr lang="en-US" altLang="zh-CN" dirty="0"/>
              <a:t>4</a:t>
            </a:r>
            <a:r>
              <a:rPr lang="zh-CN" altLang="zh-CN" dirty="0"/>
              <a:t>位二进制计数器的</a:t>
            </a:r>
            <a:r>
              <a:rPr lang="en-US" altLang="zh-CN" dirty="0"/>
              <a:t>CP</a:t>
            </a:r>
            <a:r>
              <a:rPr lang="zh-CN" altLang="zh-CN" dirty="0"/>
              <a:t>并联后接时钟信号</a:t>
            </a:r>
            <a:r>
              <a:rPr lang="en-US" altLang="zh-CN" dirty="0"/>
              <a:t>CP</a:t>
            </a:r>
            <a:r>
              <a:rPr lang="zh-CN" altLang="zh-CN" dirty="0"/>
              <a:t>。</a:t>
            </a:r>
            <a:endParaRPr lang="en-US" altLang="zh-CN" dirty="0"/>
          </a:p>
          <a:p>
            <a:pPr marL="342900" indent="-342900" algn="just" eaLnBrk="0" hangingPunct="0">
              <a:lnSpc>
                <a:spcPct val="100000"/>
              </a:lnSpc>
              <a:buClr>
                <a:schemeClr val="bg2"/>
              </a:buClr>
              <a:buFont typeface="Wingdings" panose="05000000000000000000" pitchFamily="2" charset="2"/>
              <a:buChar char="v"/>
              <a:defRPr/>
            </a:pPr>
            <a:r>
              <a:rPr lang="zh-CN" altLang="en-US" dirty="0"/>
              <a:t>低位片的</a:t>
            </a:r>
            <a:r>
              <a:rPr lang="en-US" altLang="zh-CN" dirty="0"/>
              <a:t>ET</a:t>
            </a:r>
            <a:r>
              <a:rPr lang="zh-CN" altLang="en-US" dirty="0"/>
              <a:t>、</a:t>
            </a:r>
            <a:r>
              <a:rPr lang="en-US" altLang="zh-CN" dirty="0"/>
              <a:t>EP</a:t>
            </a:r>
            <a:r>
              <a:rPr lang="zh-CN" altLang="en-US" dirty="0"/>
              <a:t>接高电平，使低位片始终具有计数功能；高位片的</a:t>
            </a:r>
            <a:r>
              <a:rPr lang="en-US" altLang="zh-CN" dirty="0"/>
              <a:t>ET</a:t>
            </a:r>
            <a:r>
              <a:rPr lang="zh-CN" altLang="en-US" dirty="0"/>
              <a:t>、</a:t>
            </a:r>
            <a:r>
              <a:rPr lang="en-US" altLang="zh-CN" dirty="0"/>
              <a:t>EP</a:t>
            </a:r>
            <a:r>
              <a:rPr lang="zh-CN" altLang="en-US" dirty="0"/>
              <a:t>接低位片的进位输出端</a:t>
            </a:r>
            <a:r>
              <a:rPr lang="en-US" altLang="zh-CN" dirty="0"/>
              <a:t>C</a:t>
            </a:r>
            <a:r>
              <a:rPr lang="zh-CN" altLang="en-US" dirty="0"/>
              <a:t>，只有当</a:t>
            </a:r>
            <a:r>
              <a:rPr lang="en-US" altLang="zh-CN" dirty="0"/>
              <a:t>C</a:t>
            </a:r>
            <a:r>
              <a:rPr lang="zh-CN" altLang="en-US" dirty="0"/>
              <a:t>为高电平时，高位片才具有计数功能。</a:t>
            </a:r>
            <a:endParaRPr lang="zh-CN" altLang="en-US" kern="0" dirty="0">
              <a:latin typeface="Arial" panose="020B0604020202020204" pitchFamily="34" charset="0"/>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141324"/>
                                        </p:tgtEl>
                                        <p:attrNameLst>
                                          <p:attrName>style.visibility</p:attrName>
                                        </p:attrNameLst>
                                      </p:cBhvr>
                                      <p:to>
                                        <p:strVal val="visible"/>
                                      </p:to>
                                    </p:set>
                                    <p:animEffect transition="in" filter="blinds(horizontal)">
                                      <p:cBhvr>
                                        <p:cTn id="12" dur="500"/>
                                        <p:tgtEl>
                                          <p:spTgt spid="1413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4"/>
                                        </p:tgtEl>
                                        <p:attrNameLst>
                                          <p:attrName>style.visibility</p:attrName>
                                        </p:attrNameLst>
                                      </p:cBhvr>
                                      <p:to>
                                        <p:strVal val="visible"/>
                                      </p:to>
                                    </p:set>
                                    <p:animEffect transition="in" filter="blinds(horizontal)">
                                      <p:cBhvr>
                                        <p:cTn id="17" dur="500"/>
                                        <p:tgtEl>
                                          <p:spTgt spid="28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dissolve">
                                      <p:cBhvr>
                                        <p:cTn id="22" dur="500"/>
                                        <p:tgtEl>
                                          <p:spTgt spid="7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dissolve">
                                      <p:cBhvr>
                                        <p:cTn id="2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autoUpdateAnimBg="0"/>
      <p:bldP spid="75" grpId="0" animBg="1" autoUpdateAnimBg="0"/>
      <p:bldP spid="40" grpId="0"/>
      <p:bldP spid="284" grpId="0"/>
    </p:bldLst>
  </p:timing>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5" name="Rectangle 2"/>
          <p:cNvSpPr>
            <a:spLocks noGrp="1" noChangeArrowheads="1"/>
          </p:cNvSpPr>
          <p:nvPr>
            <p:ph type="title"/>
          </p:nvPr>
        </p:nvSpPr>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集成计数器的同步扩展</a:t>
            </a:r>
            <a:r>
              <a:rPr lang="en-US" altLang="zh-CN" dirty="0" smtClean="0">
                <a:solidFill>
                  <a:srgbClr val="FFCC00"/>
                </a:solidFill>
                <a:latin typeface="Arial" panose="020B0604020202020204" pitchFamily="34" charset="0"/>
                <a:ea typeface="黑体" panose="02010600030101010101" pitchFamily="49" charset="-122"/>
              </a:rPr>
              <a:t>——</a:t>
            </a:r>
            <a:r>
              <a:rPr lang="zh-CN" altLang="en-US" dirty="0" smtClean="0">
                <a:solidFill>
                  <a:srgbClr val="FFCC00"/>
                </a:solidFill>
                <a:latin typeface="Arial" panose="020B0604020202020204" pitchFamily="34" charset="0"/>
                <a:ea typeface="黑体" panose="02010600030101010101" pitchFamily="49" charset="-122"/>
              </a:rPr>
              <a:t>原理分析 </a:t>
            </a:r>
          </a:p>
        </p:txBody>
      </p:sp>
      <p:grpSp>
        <p:nvGrpSpPr>
          <p:cNvPr id="2" name="组合 265"/>
          <p:cNvGrpSpPr/>
          <p:nvPr/>
        </p:nvGrpSpPr>
        <p:grpSpPr bwMode="auto">
          <a:xfrm>
            <a:off x="2843214" y="1001714"/>
            <a:ext cx="6249987" cy="2522537"/>
            <a:chOff x="1219200" y="3767138"/>
            <a:chExt cx="6249988" cy="2522538"/>
          </a:xfrm>
        </p:grpSpPr>
        <p:grpSp>
          <p:nvGrpSpPr>
            <p:cNvPr id="3" name="组合 264"/>
            <p:cNvGrpSpPr/>
            <p:nvPr/>
          </p:nvGrpSpPr>
          <p:grpSpPr bwMode="auto">
            <a:xfrm>
              <a:off x="1219200" y="3767138"/>
              <a:ext cx="6249988" cy="2522538"/>
              <a:chOff x="1219200" y="3767138"/>
              <a:chExt cx="6249988" cy="2522538"/>
            </a:xfrm>
          </p:grpSpPr>
          <p:grpSp>
            <p:nvGrpSpPr>
              <p:cNvPr id="5" name="组合 263"/>
              <p:cNvGrpSpPr/>
              <p:nvPr/>
            </p:nvGrpSpPr>
            <p:grpSpPr bwMode="auto">
              <a:xfrm>
                <a:off x="1219200" y="3767138"/>
                <a:ext cx="6249988" cy="2522538"/>
                <a:chOff x="1219200" y="3767138"/>
                <a:chExt cx="6249988" cy="2522538"/>
              </a:xfrm>
            </p:grpSpPr>
            <p:grpSp>
              <p:nvGrpSpPr>
                <p:cNvPr id="6" name="Group 487"/>
                <p:cNvGrpSpPr/>
                <p:nvPr/>
              </p:nvGrpSpPr>
              <p:grpSpPr bwMode="auto">
                <a:xfrm>
                  <a:off x="1219200" y="3767138"/>
                  <a:ext cx="6249988" cy="2522538"/>
                  <a:chOff x="471" y="576"/>
                  <a:chExt cx="3937" cy="1589"/>
                </a:xfrm>
              </p:grpSpPr>
              <p:grpSp>
                <p:nvGrpSpPr>
                  <p:cNvPr id="7" name="Group 488"/>
                  <p:cNvGrpSpPr/>
                  <p:nvPr/>
                </p:nvGrpSpPr>
                <p:grpSpPr bwMode="auto">
                  <a:xfrm>
                    <a:off x="471" y="576"/>
                    <a:ext cx="384" cy="1329"/>
                    <a:chOff x="240" y="336"/>
                    <a:chExt cx="384" cy="1329"/>
                  </a:xfrm>
                </p:grpSpPr>
                <p:sp>
                  <p:nvSpPr>
                    <p:cNvPr id="141590" name="Text Box 489"/>
                    <p:cNvSpPr txBox="1">
                      <a:spLocks noChangeArrowheads="1"/>
                    </p:cNvSpPr>
                    <p:nvPr/>
                  </p:nvSpPr>
                  <p:spPr bwMode="auto">
                    <a:xfrm>
                      <a:off x="240" y="336"/>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sp>
                  <p:nvSpPr>
                    <p:cNvPr id="141591" name="Text Box 490"/>
                    <p:cNvSpPr txBox="1">
                      <a:spLocks noChangeArrowheads="1"/>
                    </p:cNvSpPr>
                    <p:nvPr/>
                  </p:nvSpPr>
                  <p:spPr bwMode="auto">
                    <a:xfrm>
                      <a:off x="240" y="652"/>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0</a:t>
                      </a:r>
                      <a:endParaRPr lang="en-US" altLang="zh-CN" sz="1600">
                        <a:solidFill>
                          <a:schemeClr val="hlink"/>
                        </a:solidFill>
                        <a:ea typeface="Gulim" panose="020B0600000101010101" pitchFamily="50" charset="-127"/>
                      </a:endParaRPr>
                    </a:p>
                  </p:txBody>
                </p:sp>
                <p:sp>
                  <p:nvSpPr>
                    <p:cNvPr id="141592" name="Text Box 491"/>
                    <p:cNvSpPr txBox="1">
                      <a:spLocks noChangeArrowheads="1"/>
                    </p:cNvSpPr>
                    <p:nvPr/>
                  </p:nvSpPr>
                  <p:spPr bwMode="auto">
                    <a:xfrm>
                      <a:off x="240" y="912"/>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1</a:t>
                      </a:r>
                      <a:endParaRPr lang="en-US" altLang="zh-CN" sz="1600">
                        <a:solidFill>
                          <a:schemeClr val="hlink"/>
                        </a:solidFill>
                        <a:ea typeface="Gulim" panose="020B0600000101010101" pitchFamily="50" charset="-127"/>
                      </a:endParaRPr>
                    </a:p>
                  </p:txBody>
                </p:sp>
                <p:sp>
                  <p:nvSpPr>
                    <p:cNvPr id="141593" name="Text Box 492"/>
                    <p:cNvSpPr txBox="1">
                      <a:spLocks noChangeArrowheads="1"/>
                    </p:cNvSpPr>
                    <p:nvPr/>
                  </p:nvSpPr>
                  <p:spPr bwMode="auto">
                    <a:xfrm>
                      <a:off x="240" y="1180"/>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2</a:t>
                      </a:r>
                      <a:endParaRPr lang="en-US" altLang="zh-CN" sz="1600">
                        <a:solidFill>
                          <a:schemeClr val="hlink"/>
                        </a:solidFill>
                        <a:ea typeface="Gulim" panose="020B0600000101010101" pitchFamily="50" charset="-127"/>
                      </a:endParaRPr>
                    </a:p>
                  </p:txBody>
                </p:sp>
                <p:sp>
                  <p:nvSpPr>
                    <p:cNvPr id="141594" name="Text Box 493"/>
                    <p:cNvSpPr txBox="1">
                      <a:spLocks noChangeArrowheads="1"/>
                    </p:cNvSpPr>
                    <p:nvPr/>
                  </p:nvSpPr>
                  <p:spPr bwMode="auto">
                    <a:xfrm>
                      <a:off x="240" y="1468"/>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3</a:t>
                      </a:r>
                      <a:endParaRPr lang="en-US" altLang="zh-CN" sz="1600">
                        <a:solidFill>
                          <a:schemeClr val="hlink"/>
                        </a:solidFill>
                        <a:ea typeface="Gulim" panose="020B0600000101010101" pitchFamily="50" charset="-127"/>
                      </a:endParaRPr>
                    </a:p>
                  </p:txBody>
                </p:sp>
              </p:grpSp>
              <p:grpSp>
                <p:nvGrpSpPr>
                  <p:cNvPr id="8" name="Group 494"/>
                  <p:cNvGrpSpPr/>
                  <p:nvPr/>
                </p:nvGrpSpPr>
                <p:grpSpPr bwMode="auto">
                  <a:xfrm>
                    <a:off x="864" y="768"/>
                    <a:ext cx="3417" cy="1392"/>
                    <a:chOff x="864" y="768"/>
                    <a:chExt cx="3417" cy="2592"/>
                  </a:xfrm>
                </p:grpSpPr>
                <p:sp>
                  <p:nvSpPr>
                    <p:cNvPr id="141580" name="Line 495"/>
                    <p:cNvSpPr>
                      <a:spLocks noChangeShapeType="1"/>
                    </p:cNvSpPr>
                    <p:nvPr/>
                  </p:nvSpPr>
                  <p:spPr bwMode="auto">
                    <a:xfrm flipH="1">
                      <a:off x="4002" y="768"/>
                      <a:ext cx="0" cy="2591"/>
                    </a:xfrm>
                    <a:prstGeom prst="line">
                      <a:avLst/>
                    </a:prstGeom>
                    <a:noFill/>
                    <a:ln w="9525">
                      <a:solidFill>
                        <a:schemeClr val="tx1"/>
                      </a:solidFill>
                      <a:prstDash val="dash"/>
                      <a:round/>
                    </a:ln>
                  </p:spPr>
                  <p:txBody>
                    <a:bodyPr/>
                    <a:lstStyle/>
                    <a:p>
                      <a:endParaRPr lang="zh-CN" altLang="en-US"/>
                    </a:p>
                  </p:txBody>
                </p:sp>
                <p:grpSp>
                  <p:nvGrpSpPr>
                    <p:cNvPr id="9" name="Group 496"/>
                    <p:cNvGrpSpPr/>
                    <p:nvPr/>
                  </p:nvGrpSpPr>
                  <p:grpSpPr bwMode="auto">
                    <a:xfrm>
                      <a:off x="864" y="768"/>
                      <a:ext cx="3417" cy="2592"/>
                      <a:chOff x="864" y="768"/>
                      <a:chExt cx="3417" cy="1152"/>
                    </a:xfrm>
                  </p:grpSpPr>
                  <p:sp>
                    <p:nvSpPr>
                      <p:cNvPr id="141582" name="Line 497"/>
                      <p:cNvSpPr>
                        <a:spLocks noChangeShapeType="1"/>
                      </p:cNvSpPr>
                      <p:nvPr/>
                    </p:nvSpPr>
                    <p:spPr bwMode="auto">
                      <a:xfrm>
                        <a:off x="864" y="768"/>
                        <a:ext cx="0" cy="1152"/>
                      </a:xfrm>
                      <a:prstGeom prst="line">
                        <a:avLst/>
                      </a:prstGeom>
                      <a:noFill/>
                      <a:ln w="9525">
                        <a:solidFill>
                          <a:schemeClr val="tx1"/>
                        </a:solidFill>
                        <a:prstDash val="dash"/>
                        <a:round/>
                      </a:ln>
                    </p:spPr>
                    <p:txBody>
                      <a:bodyPr/>
                      <a:lstStyle/>
                      <a:p>
                        <a:endParaRPr lang="zh-CN" altLang="en-US"/>
                      </a:p>
                    </p:txBody>
                  </p:sp>
                  <p:sp>
                    <p:nvSpPr>
                      <p:cNvPr id="141583" name="Line 498"/>
                      <p:cNvSpPr>
                        <a:spLocks noChangeShapeType="1"/>
                      </p:cNvSpPr>
                      <p:nvPr/>
                    </p:nvSpPr>
                    <p:spPr bwMode="auto">
                      <a:xfrm>
                        <a:off x="1152" y="768"/>
                        <a:ext cx="0" cy="1152"/>
                      </a:xfrm>
                      <a:prstGeom prst="line">
                        <a:avLst/>
                      </a:prstGeom>
                      <a:noFill/>
                      <a:ln w="9525">
                        <a:solidFill>
                          <a:schemeClr val="tx1"/>
                        </a:solidFill>
                        <a:prstDash val="dash"/>
                        <a:round/>
                      </a:ln>
                    </p:spPr>
                    <p:txBody>
                      <a:bodyPr/>
                      <a:lstStyle/>
                      <a:p>
                        <a:endParaRPr lang="zh-CN" altLang="en-US"/>
                      </a:p>
                    </p:txBody>
                  </p:sp>
                  <p:sp>
                    <p:nvSpPr>
                      <p:cNvPr id="141584" name="Line 499"/>
                      <p:cNvSpPr>
                        <a:spLocks noChangeShapeType="1"/>
                      </p:cNvSpPr>
                      <p:nvPr/>
                    </p:nvSpPr>
                    <p:spPr bwMode="auto">
                      <a:xfrm>
                        <a:off x="2304" y="768"/>
                        <a:ext cx="0" cy="1152"/>
                      </a:xfrm>
                      <a:prstGeom prst="line">
                        <a:avLst/>
                      </a:prstGeom>
                      <a:noFill/>
                      <a:ln w="9525">
                        <a:solidFill>
                          <a:schemeClr val="tx1"/>
                        </a:solidFill>
                        <a:prstDash val="dash"/>
                        <a:round/>
                      </a:ln>
                    </p:spPr>
                    <p:txBody>
                      <a:bodyPr/>
                      <a:lstStyle/>
                      <a:p>
                        <a:endParaRPr lang="zh-CN" altLang="en-US"/>
                      </a:p>
                    </p:txBody>
                  </p:sp>
                  <p:sp>
                    <p:nvSpPr>
                      <p:cNvPr id="141585" name="Line 500"/>
                      <p:cNvSpPr>
                        <a:spLocks noChangeShapeType="1"/>
                      </p:cNvSpPr>
                      <p:nvPr/>
                    </p:nvSpPr>
                    <p:spPr bwMode="auto">
                      <a:xfrm>
                        <a:off x="2574" y="768"/>
                        <a:ext cx="0" cy="1152"/>
                      </a:xfrm>
                      <a:prstGeom prst="line">
                        <a:avLst/>
                      </a:prstGeom>
                      <a:noFill/>
                      <a:ln w="9525">
                        <a:solidFill>
                          <a:schemeClr val="tx1"/>
                        </a:solidFill>
                        <a:prstDash val="dash"/>
                        <a:round/>
                      </a:ln>
                    </p:spPr>
                    <p:txBody>
                      <a:bodyPr/>
                      <a:lstStyle/>
                      <a:p>
                        <a:endParaRPr lang="zh-CN" altLang="en-US"/>
                      </a:p>
                    </p:txBody>
                  </p:sp>
                  <p:sp>
                    <p:nvSpPr>
                      <p:cNvPr id="141586" name="Line 501"/>
                      <p:cNvSpPr>
                        <a:spLocks noChangeShapeType="1"/>
                      </p:cNvSpPr>
                      <p:nvPr/>
                    </p:nvSpPr>
                    <p:spPr bwMode="auto">
                      <a:xfrm>
                        <a:off x="3438" y="768"/>
                        <a:ext cx="0" cy="1152"/>
                      </a:xfrm>
                      <a:prstGeom prst="line">
                        <a:avLst/>
                      </a:prstGeom>
                      <a:noFill/>
                      <a:ln w="9525">
                        <a:solidFill>
                          <a:schemeClr val="tx1"/>
                        </a:solidFill>
                        <a:prstDash val="dash"/>
                        <a:round/>
                      </a:ln>
                    </p:spPr>
                    <p:txBody>
                      <a:bodyPr/>
                      <a:lstStyle/>
                      <a:p>
                        <a:endParaRPr lang="zh-CN" altLang="en-US"/>
                      </a:p>
                    </p:txBody>
                  </p:sp>
                  <p:sp>
                    <p:nvSpPr>
                      <p:cNvPr id="141587" name="Line 502"/>
                      <p:cNvSpPr>
                        <a:spLocks noChangeShapeType="1"/>
                      </p:cNvSpPr>
                      <p:nvPr/>
                    </p:nvSpPr>
                    <p:spPr bwMode="auto">
                      <a:xfrm>
                        <a:off x="3717" y="768"/>
                        <a:ext cx="0" cy="1152"/>
                      </a:xfrm>
                      <a:prstGeom prst="line">
                        <a:avLst/>
                      </a:prstGeom>
                      <a:noFill/>
                      <a:ln w="9525">
                        <a:solidFill>
                          <a:schemeClr val="tx1"/>
                        </a:solidFill>
                        <a:prstDash val="dash"/>
                        <a:round/>
                      </a:ln>
                    </p:spPr>
                    <p:txBody>
                      <a:bodyPr/>
                      <a:lstStyle/>
                      <a:p>
                        <a:endParaRPr lang="zh-CN" altLang="en-US"/>
                      </a:p>
                    </p:txBody>
                  </p:sp>
                  <p:sp>
                    <p:nvSpPr>
                      <p:cNvPr id="141588" name="Line 503"/>
                      <p:cNvSpPr>
                        <a:spLocks noChangeShapeType="1"/>
                      </p:cNvSpPr>
                      <p:nvPr/>
                    </p:nvSpPr>
                    <p:spPr bwMode="auto">
                      <a:xfrm>
                        <a:off x="2016" y="768"/>
                        <a:ext cx="0" cy="1152"/>
                      </a:xfrm>
                      <a:prstGeom prst="line">
                        <a:avLst/>
                      </a:prstGeom>
                      <a:noFill/>
                      <a:ln w="9525">
                        <a:solidFill>
                          <a:schemeClr val="tx1"/>
                        </a:solidFill>
                        <a:prstDash val="dash"/>
                        <a:round/>
                      </a:ln>
                    </p:spPr>
                    <p:txBody>
                      <a:bodyPr/>
                      <a:lstStyle/>
                      <a:p>
                        <a:endParaRPr lang="zh-CN" altLang="en-US"/>
                      </a:p>
                    </p:txBody>
                  </p:sp>
                  <p:sp>
                    <p:nvSpPr>
                      <p:cNvPr id="141589" name="Line 504"/>
                      <p:cNvSpPr>
                        <a:spLocks noChangeShapeType="1"/>
                      </p:cNvSpPr>
                      <p:nvPr/>
                    </p:nvSpPr>
                    <p:spPr bwMode="auto">
                      <a:xfrm>
                        <a:off x="4281" y="768"/>
                        <a:ext cx="0" cy="1152"/>
                      </a:xfrm>
                      <a:prstGeom prst="line">
                        <a:avLst/>
                      </a:prstGeom>
                      <a:noFill/>
                      <a:ln w="9525">
                        <a:solidFill>
                          <a:schemeClr val="tx1"/>
                        </a:solidFill>
                        <a:prstDash val="dash"/>
                        <a:round/>
                      </a:ln>
                    </p:spPr>
                    <p:txBody>
                      <a:bodyPr/>
                      <a:lstStyle/>
                      <a:p>
                        <a:endParaRPr lang="zh-CN" altLang="en-US"/>
                      </a:p>
                    </p:txBody>
                  </p:sp>
                </p:grpSp>
              </p:grpSp>
              <p:grpSp>
                <p:nvGrpSpPr>
                  <p:cNvPr id="10" name="Group 505"/>
                  <p:cNvGrpSpPr/>
                  <p:nvPr/>
                </p:nvGrpSpPr>
                <p:grpSpPr bwMode="auto">
                  <a:xfrm>
                    <a:off x="712" y="604"/>
                    <a:ext cx="1784" cy="180"/>
                    <a:chOff x="712" y="604"/>
                    <a:chExt cx="1784" cy="180"/>
                  </a:xfrm>
                </p:grpSpPr>
                <p:grpSp>
                  <p:nvGrpSpPr>
                    <p:cNvPr id="11" name="Group 506"/>
                    <p:cNvGrpSpPr/>
                    <p:nvPr/>
                  </p:nvGrpSpPr>
                  <p:grpSpPr bwMode="auto">
                    <a:xfrm>
                      <a:off x="712" y="624"/>
                      <a:ext cx="570" cy="144"/>
                      <a:chOff x="624" y="1536"/>
                      <a:chExt cx="672" cy="144"/>
                    </a:xfrm>
                  </p:grpSpPr>
                  <p:grpSp>
                    <p:nvGrpSpPr>
                      <p:cNvPr id="12" name="Group 507"/>
                      <p:cNvGrpSpPr/>
                      <p:nvPr/>
                    </p:nvGrpSpPr>
                    <p:grpSpPr bwMode="auto">
                      <a:xfrm>
                        <a:off x="624" y="1536"/>
                        <a:ext cx="336" cy="144"/>
                        <a:chOff x="624" y="1536"/>
                        <a:chExt cx="336" cy="144"/>
                      </a:xfrm>
                    </p:grpSpPr>
                    <p:sp>
                      <p:nvSpPr>
                        <p:cNvPr id="141576" name="Line 508"/>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41577" name="Line 509"/>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41578" name="Line 510"/>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41579" name="Line 511"/>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13" name="Group 512"/>
                      <p:cNvGrpSpPr/>
                      <p:nvPr/>
                    </p:nvGrpSpPr>
                    <p:grpSpPr bwMode="auto">
                      <a:xfrm>
                        <a:off x="960" y="1536"/>
                        <a:ext cx="336" cy="144"/>
                        <a:chOff x="624" y="1536"/>
                        <a:chExt cx="336" cy="144"/>
                      </a:xfrm>
                    </p:grpSpPr>
                    <p:sp>
                      <p:nvSpPr>
                        <p:cNvPr id="141572" name="Line 513"/>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41573" name="Line 514"/>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41574" name="Line 515"/>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41575" name="Line 516"/>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grpSp>
                  <p:nvGrpSpPr>
                    <p:cNvPr id="14" name="Group 517"/>
                    <p:cNvGrpSpPr/>
                    <p:nvPr/>
                  </p:nvGrpSpPr>
                  <p:grpSpPr bwMode="auto">
                    <a:xfrm>
                      <a:off x="1849" y="624"/>
                      <a:ext cx="568" cy="144"/>
                      <a:chOff x="624" y="1536"/>
                      <a:chExt cx="672" cy="144"/>
                    </a:xfrm>
                  </p:grpSpPr>
                  <p:grpSp>
                    <p:nvGrpSpPr>
                      <p:cNvPr id="15" name="Group 518"/>
                      <p:cNvGrpSpPr/>
                      <p:nvPr/>
                    </p:nvGrpSpPr>
                    <p:grpSpPr bwMode="auto">
                      <a:xfrm>
                        <a:off x="624" y="1536"/>
                        <a:ext cx="336" cy="144"/>
                        <a:chOff x="624" y="1536"/>
                        <a:chExt cx="336" cy="144"/>
                      </a:xfrm>
                    </p:grpSpPr>
                    <p:sp>
                      <p:nvSpPr>
                        <p:cNvPr id="141566" name="Line 519"/>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41567" name="Line 520"/>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41568" name="Line 521"/>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41569" name="Line 522"/>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16" name="Group 523"/>
                      <p:cNvGrpSpPr/>
                      <p:nvPr/>
                    </p:nvGrpSpPr>
                    <p:grpSpPr bwMode="auto">
                      <a:xfrm>
                        <a:off x="960" y="1536"/>
                        <a:ext cx="336" cy="144"/>
                        <a:chOff x="624" y="1536"/>
                        <a:chExt cx="336" cy="144"/>
                      </a:xfrm>
                    </p:grpSpPr>
                    <p:sp>
                      <p:nvSpPr>
                        <p:cNvPr id="141562" name="Line 524"/>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41563" name="Line 525"/>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41564" name="Line 526"/>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41565" name="Line 527"/>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sp>
                  <p:nvSpPr>
                    <p:cNvPr id="141555" name="Text Box 528"/>
                    <p:cNvSpPr txBox="1">
                      <a:spLocks noChangeArrowheads="1"/>
                    </p:cNvSpPr>
                    <p:nvPr/>
                  </p:nvSpPr>
                  <p:spPr bwMode="auto">
                    <a:xfrm>
                      <a:off x="873" y="622"/>
                      <a:ext cx="240" cy="162"/>
                    </a:xfrm>
                    <a:prstGeom prst="rect">
                      <a:avLst/>
                    </a:prstGeom>
                    <a:noFill/>
                    <a:ln w="9525">
                      <a:noFill/>
                      <a:miter lim="800000"/>
                    </a:ln>
                  </p:spPr>
                  <p:txBody>
                    <a:bodyPr>
                      <a:spAutoFit/>
                    </a:bodyPr>
                    <a:lstStyle/>
                    <a:p>
                      <a:pPr algn="just" eaLnBrk="0" hangingPunct="0"/>
                      <a:r>
                        <a:rPr lang="en-US" altLang="zh-CN" sz="1200">
                          <a:solidFill>
                            <a:schemeClr val="hlink"/>
                          </a:solidFill>
                          <a:ea typeface="Gulim" panose="020B0600000101010101" pitchFamily="50" charset="-127"/>
                        </a:rPr>
                        <a:t>1</a:t>
                      </a:r>
                    </a:p>
                  </p:txBody>
                </p:sp>
                <p:sp>
                  <p:nvSpPr>
                    <p:cNvPr id="141556" name="Text Box 529"/>
                    <p:cNvSpPr txBox="1">
                      <a:spLocks noChangeArrowheads="1"/>
                    </p:cNvSpPr>
                    <p:nvPr/>
                  </p:nvSpPr>
                  <p:spPr bwMode="auto">
                    <a:xfrm>
                      <a:off x="1152" y="604"/>
                      <a:ext cx="240" cy="162"/>
                    </a:xfrm>
                    <a:prstGeom prst="rect">
                      <a:avLst/>
                    </a:prstGeom>
                    <a:noFill/>
                    <a:ln w="9525">
                      <a:noFill/>
                      <a:miter lim="800000"/>
                    </a:ln>
                  </p:spPr>
                  <p:txBody>
                    <a:bodyPr>
                      <a:spAutoFit/>
                    </a:bodyPr>
                    <a:lstStyle/>
                    <a:p>
                      <a:pPr algn="just" eaLnBrk="0" hangingPunct="0"/>
                      <a:r>
                        <a:rPr lang="en-US" altLang="zh-CN" sz="1200">
                          <a:solidFill>
                            <a:schemeClr val="hlink"/>
                          </a:solidFill>
                          <a:ea typeface="Gulim" panose="020B0600000101010101" pitchFamily="50" charset="-127"/>
                        </a:rPr>
                        <a:t>2</a:t>
                      </a:r>
                    </a:p>
                  </p:txBody>
                </p:sp>
                <p:sp>
                  <p:nvSpPr>
                    <p:cNvPr id="141557" name="Text Box 530"/>
                    <p:cNvSpPr txBox="1">
                      <a:spLocks noChangeArrowheads="1"/>
                    </p:cNvSpPr>
                    <p:nvPr/>
                  </p:nvSpPr>
                  <p:spPr bwMode="auto">
                    <a:xfrm>
                      <a:off x="1977" y="612"/>
                      <a:ext cx="240" cy="162"/>
                    </a:xfrm>
                    <a:prstGeom prst="rect">
                      <a:avLst/>
                    </a:prstGeom>
                    <a:noFill/>
                    <a:ln w="9525">
                      <a:noFill/>
                      <a:miter lim="800000"/>
                    </a:ln>
                  </p:spPr>
                  <p:txBody>
                    <a:bodyPr>
                      <a:spAutoFit/>
                    </a:bodyPr>
                    <a:lstStyle/>
                    <a:p>
                      <a:pPr algn="just" eaLnBrk="0" hangingPunct="0"/>
                      <a:r>
                        <a:rPr lang="en-US" altLang="zh-CN" sz="1200">
                          <a:solidFill>
                            <a:schemeClr val="hlink"/>
                          </a:solidFill>
                          <a:ea typeface="Gulim" panose="020B0600000101010101" pitchFamily="50" charset="-127"/>
                        </a:rPr>
                        <a:t>15</a:t>
                      </a:r>
                    </a:p>
                  </p:txBody>
                </p:sp>
                <p:sp>
                  <p:nvSpPr>
                    <p:cNvPr id="141558" name="Text Box 531"/>
                    <p:cNvSpPr txBox="1">
                      <a:spLocks noChangeArrowheads="1"/>
                    </p:cNvSpPr>
                    <p:nvPr/>
                  </p:nvSpPr>
                  <p:spPr bwMode="auto">
                    <a:xfrm>
                      <a:off x="2256" y="615"/>
                      <a:ext cx="240" cy="162"/>
                    </a:xfrm>
                    <a:prstGeom prst="rect">
                      <a:avLst/>
                    </a:prstGeom>
                    <a:noFill/>
                    <a:ln w="9525">
                      <a:noFill/>
                      <a:miter lim="800000"/>
                    </a:ln>
                  </p:spPr>
                  <p:txBody>
                    <a:bodyPr>
                      <a:spAutoFit/>
                    </a:bodyPr>
                    <a:lstStyle/>
                    <a:p>
                      <a:pPr algn="just" eaLnBrk="0" hangingPunct="0"/>
                      <a:r>
                        <a:rPr lang="en-US" altLang="zh-CN" sz="1200">
                          <a:solidFill>
                            <a:schemeClr val="hlink"/>
                          </a:solidFill>
                          <a:ea typeface="Gulim" panose="020B0600000101010101" pitchFamily="50" charset="-127"/>
                        </a:rPr>
                        <a:t>16</a:t>
                      </a:r>
                    </a:p>
                  </p:txBody>
                </p:sp>
                <p:sp>
                  <p:nvSpPr>
                    <p:cNvPr id="141559" name="Line 532"/>
                    <p:cNvSpPr>
                      <a:spLocks noChangeShapeType="1"/>
                    </p:cNvSpPr>
                    <p:nvPr/>
                  </p:nvSpPr>
                  <p:spPr bwMode="auto">
                    <a:xfrm>
                      <a:off x="1296" y="768"/>
                      <a:ext cx="576" cy="0"/>
                    </a:xfrm>
                    <a:prstGeom prst="line">
                      <a:avLst/>
                    </a:prstGeom>
                    <a:noFill/>
                    <a:ln w="19050">
                      <a:solidFill>
                        <a:schemeClr val="tx2"/>
                      </a:solidFill>
                      <a:prstDash val="dash"/>
                      <a:round/>
                    </a:ln>
                  </p:spPr>
                  <p:txBody>
                    <a:bodyPr/>
                    <a:lstStyle/>
                    <a:p>
                      <a:endParaRPr lang="zh-CN" altLang="en-US"/>
                    </a:p>
                  </p:txBody>
                </p:sp>
              </p:grpSp>
              <p:grpSp>
                <p:nvGrpSpPr>
                  <p:cNvPr id="17" name="Group 533"/>
                  <p:cNvGrpSpPr/>
                  <p:nvPr/>
                </p:nvGrpSpPr>
                <p:grpSpPr bwMode="auto">
                  <a:xfrm>
                    <a:off x="711" y="912"/>
                    <a:ext cx="1596" cy="144"/>
                    <a:chOff x="711" y="912"/>
                    <a:chExt cx="1596" cy="144"/>
                  </a:xfrm>
                </p:grpSpPr>
                <p:sp>
                  <p:nvSpPr>
                    <p:cNvPr id="141543" name="Line 534"/>
                    <p:cNvSpPr>
                      <a:spLocks noChangeShapeType="1"/>
                    </p:cNvSpPr>
                    <p:nvPr/>
                  </p:nvSpPr>
                  <p:spPr bwMode="auto">
                    <a:xfrm>
                      <a:off x="711" y="1056"/>
                      <a:ext cx="153" cy="0"/>
                    </a:xfrm>
                    <a:prstGeom prst="line">
                      <a:avLst/>
                    </a:prstGeom>
                    <a:noFill/>
                    <a:ln w="19050">
                      <a:solidFill>
                        <a:schemeClr val="tx2"/>
                      </a:solidFill>
                      <a:round/>
                    </a:ln>
                  </p:spPr>
                  <p:txBody>
                    <a:bodyPr/>
                    <a:lstStyle/>
                    <a:p>
                      <a:endParaRPr lang="zh-CN" altLang="en-US"/>
                    </a:p>
                  </p:txBody>
                </p:sp>
                <p:grpSp>
                  <p:nvGrpSpPr>
                    <p:cNvPr id="18" name="Group 535"/>
                    <p:cNvGrpSpPr/>
                    <p:nvPr/>
                  </p:nvGrpSpPr>
                  <p:grpSpPr bwMode="auto">
                    <a:xfrm>
                      <a:off x="858" y="912"/>
                      <a:ext cx="302" cy="144"/>
                      <a:chOff x="1091" y="1680"/>
                      <a:chExt cx="302" cy="144"/>
                    </a:xfrm>
                  </p:grpSpPr>
                  <p:sp>
                    <p:nvSpPr>
                      <p:cNvPr id="141550" name="Line 536"/>
                      <p:cNvSpPr>
                        <a:spLocks noChangeShapeType="1"/>
                      </p:cNvSpPr>
                      <p:nvPr/>
                    </p:nvSpPr>
                    <p:spPr bwMode="auto">
                      <a:xfrm flipV="1">
                        <a:off x="1091" y="1680"/>
                        <a:ext cx="0" cy="144"/>
                      </a:xfrm>
                      <a:prstGeom prst="line">
                        <a:avLst/>
                      </a:prstGeom>
                      <a:noFill/>
                      <a:ln w="19050">
                        <a:solidFill>
                          <a:schemeClr val="tx2"/>
                        </a:solidFill>
                        <a:round/>
                      </a:ln>
                    </p:spPr>
                    <p:txBody>
                      <a:bodyPr/>
                      <a:lstStyle/>
                      <a:p>
                        <a:endParaRPr lang="zh-CN" altLang="en-US"/>
                      </a:p>
                    </p:txBody>
                  </p:sp>
                  <p:sp>
                    <p:nvSpPr>
                      <p:cNvPr id="141551" name="Line 537"/>
                      <p:cNvSpPr>
                        <a:spLocks noChangeShapeType="1"/>
                      </p:cNvSpPr>
                      <p:nvPr/>
                    </p:nvSpPr>
                    <p:spPr bwMode="auto">
                      <a:xfrm>
                        <a:off x="1091" y="1680"/>
                        <a:ext cx="302" cy="0"/>
                      </a:xfrm>
                      <a:prstGeom prst="line">
                        <a:avLst/>
                      </a:prstGeom>
                      <a:noFill/>
                      <a:ln w="19050">
                        <a:solidFill>
                          <a:schemeClr val="tx2"/>
                        </a:solidFill>
                        <a:round/>
                      </a:ln>
                    </p:spPr>
                    <p:txBody>
                      <a:bodyPr/>
                      <a:lstStyle/>
                      <a:p>
                        <a:endParaRPr lang="zh-CN" altLang="en-US"/>
                      </a:p>
                    </p:txBody>
                  </p:sp>
                  <p:sp>
                    <p:nvSpPr>
                      <p:cNvPr id="141552" name="Line 538"/>
                      <p:cNvSpPr>
                        <a:spLocks noChangeShapeType="1"/>
                      </p:cNvSpPr>
                      <p:nvPr/>
                    </p:nvSpPr>
                    <p:spPr bwMode="auto">
                      <a:xfrm>
                        <a:off x="1390" y="1680"/>
                        <a:ext cx="0" cy="144"/>
                      </a:xfrm>
                      <a:prstGeom prst="line">
                        <a:avLst/>
                      </a:prstGeom>
                      <a:noFill/>
                      <a:ln w="19050">
                        <a:solidFill>
                          <a:schemeClr val="tx2"/>
                        </a:solidFill>
                        <a:round/>
                      </a:ln>
                    </p:spPr>
                    <p:txBody>
                      <a:bodyPr/>
                      <a:lstStyle/>
                      <a:p>
                        <a:endParaRPr lang="zh-CN" altLang="en-US"/>
                      </a:p>
                    </p:txBody>
                  </p:sp>
                </p:grpSp>
                <p:grpSp>
                  <p:nvGrpSpPr>
                    <p:cNvPr id="19" name="Group 540"/>
                    <p:cNvGrpSpPr/>
                    <p:nvPr/>
                  </p:nvGrpSpPr>
                  <p:grpSpPr bwMode="auto">
                    <a:xfrm>
                      <a:off x="2008" y="912"/>
                      <a:ext cx="299" cy="144"/>
                      <a:chOff x="1087" y="1680"/>
                      <a:chExt cx="299" cy="144"/>
                    </a:xfrm>
                  </p:grpSpPr>
                  <p:sp>
                    <p:nvSpPr>
                      <p:cNvPr id="141547" name="Line 541"/>
                      <p:cNvSpPr>
                        <a:spLocks noChangeShapeType="1"/>
                      </p:cNvSpPr>
                      <p:nvPr/>
                    </p:nvSpPr>
                    <p:spPr bwMode="auto">
                      <a:xfrm flipV="1">
                        <a:off x="1087" y="1680"/>
                        <a:ext cx="0" cy="144"/>
                      </a:xfrm>
                      <a:prstGeom prst="line">
                        <a:avLst/>
                      </a:prstGeom>
                      <a:noFill/>
                      <a:ln w="19050">
                        <a:solidFill>
                          <a:schemeClr val="tx2"/>
                        </a:solidFill>
                        <a:round/>
                      </a:ln>
                    </p:spPr>
                    <p:txBody>
                      <a:bodyPr/>
                      <a:lstStyle/>
                      <a:p>
                        <a:endParaRPr lang="zh-CN" altLang="en-US"/>
                      </a:p>
                    </p:txBody>
                  </p:sp>
                  <p:sp>
                    <p:nvSpPr>
                      <p:cNvPr id="141548" name="Line 542"/>
                      <p:cNvSpPr>
                        <a:spLocks noChangeShapeType="1"/>
                      </p:cNvSpPr>
                      <p:nvPr/>
                    </p:nvSpPr>
                    <p:spPr bwMode="auto">
                      <a:xfrm>
                        <a:off x="1087" y="1680"/>
                        <a:ext cx="295" cy="0"/>
                      </a:xfrm>
                      <a:prstGeom prst="line">
                        <a:avLst/>
                      </a:prstGeom>
                      <a:noFill/>
                      <a:ln w="19050">
                        <a:solidFill>
                          <a:schemeClr val="tx2"/>
                        </a:solidFill>
                        <a:round/>
                      </a:ln>
                    </p:spPr>
                    <p:txBody>
                      <a:bodyPr/>
                      <a:lstStyle/>
                      <a:p>
                        <a:endParaRPr lang="zh-CN" altLang="en-US"/>
                      </a:p>
                    </p:txBody>
                  </p:sp>
                  <p:sp>
                    <p:nvSpPr>
                      <p:cNvPr id="141549" name="Line 543"/>
                      <p:cNvSpPr>
                        <a:spLocks noChangeShapeType="1"/>
                      </p:cNvSpPr>
                      <p:nvPr/>
                    </p:nvSpPr>
                    <p:spPr bwMode="auto">
                      <a:xfrm>
                        <a:off x="1386" y="1680"/>
                        <a:ext cx="0" cy="144"/>
                      </a:xfrm>
                      <a:prstGeom prst="line">
                        <a:avLst/>
                      </a:prstGeom>
                      <a:noFill/>
                      <a:ln w="19050">
                        <a:solidFill>
                          <a:schemeClr val="tx2"/>
                        </a:solidFill>
                        <a:round/>
                      </a:ln>
                    </p:spPr>
                    <p:txBody>
                      <a:bodyPr/>
                      <a:lstStyle/>
                      <a:p>
                        <a:endParaRPr lang="zh-CN" altLang="en-US"/>
                      </a:p>
                    </p:txBody>
                  </p:sp>
                </p:grpSp>
                <p:sp>
                  <p:nvSpPr>
                    <p:cNvPr id="141546" name="Line 546"/>
                    <p:cNvSpPr>
                      <a:spLocks noChangeShapeType="1"/>
                    </p:cNvSpPr>
                    <p:nvPr/>
                  </p:nvSpPr>
                  <p:spPr bwMode="auto">
                    <a:xfrm>
                      <a:off x="1440" y="912"/>
                      <a:ext cx="576" cy="0"/>
                    </a:xfrm>
                    <a:prstGeom prst="line">
                      <a:avLst/>
                    </a:prstGeom>
                    <a:noFill/>
                    <a:ln w="9525">
                      <a:solidFill>
                        <a:schemeClr val="tx2"/>
                      </a:solidFill>
                      <a:prstDash val="dash"/>
                      <a:round/>
                    </a:ln>
                  </p:spPr>
                  <p:txBody>
                    <a:bodyPr/>
                    <a:lstStyle/>
                    <a:p>
                      <a:endParaRPr lang="zh-CN" altLang="en-US"/>
                    </a:p>
                  </p:txBody>
                </p:sp>
              </p:grpSp>
              <p:grpSp>
                <p:nvGrpSpPr>
                  <p:cNvPr id="20" name="Group 547"/>
                  <p:cNvGrpSpPr/>
                  <p:nvPr/>
                </p:nvGrpSpPr>
                <p:grpSpPr bwMode="auto">
                  <a:xfrm>
                    <a:off x="720" y="1200"/>
                    <a:ext cx="1872" cy="144"/>
                    <a:chOff x="720" y="1200"/>
                    <a:chExt cx="1872" cy="144"/>
                  </a:xfrm>
                </p:grpSpPr>
                <p:sp>
                  <p:nvSpPr>
                    <p:cNvPr id="141537" name="Line 548"/>
                    <p:cNvSpPr>
                      <a:spLocks noChangeShapeType="1"/>
                    </p:cNvSpPr>
                    <p:nvPr/>
                  </p:nvSpPr>
                  <p:spPr bwMode="auto">
                    <a:xfrm>
                      <a:off x="720" y="1344"/>
                      <a:ext cx="432" cy="0"/>
                    </a:xfrm>
                    <a:prstGeom prst="line">
                      <a:avLst/>
                    </a:prstGeom>
                    <a:noFill/>
                    <a:ln w="19050">
                      <a:solidFill>
                        <a:schemeClr val="tx2"/>
                      </a:solidFill>
                      <a:round/>
                    </a:ln>
                  </p:spPr>
                  <p:txBody>
                    <a:bodyPr/>
                    <a:lstStyle/>
                    <a:p>
                      <a:endParaRPr lang="zh-CN" altLang="en-US"/>
                    </a:p>
                  </p:txBody>
                </p:sp>
                <p:sp>
                  <p:nvSpPr>
                    <p:cNvPr id="141538" name="Line 549"/>
                    <p:cNvSpPr>
                      <a:spLocks noChangeShapeType="1"/>
                    </p:cNvSpPr>
                    <p:nvPr/>
                  </p:nvSpPr>
                  <p:spPr bwMode="auto">
                    <a:xfrm>
                      <a:off x="1735" y="1200"/>
                      <a:ext cx="569" cy="0"/>
                    </a:xfrm>
                    <a:prstGeom prst="line">
                      <a:avLst/>
                    </a:prstGeom>
                    <a:noFill/>
                    <a:ln w="19050">
                      <a:solidFill>
                        <a:schemeClr val="tx2"/>
                      </a:solidFill>
                      <a:round/>
                    </a:ln>
                  </p:spPr>
                  <p:txBody>
                    <a:bodyPr/>
                    <a:lstStyle/>
                    <a:p>
                      <a:endParaRPr lang="zh-CN" altLang="en-US"/>
                    </a:p>
                  </p:txBody>
                </p:sp>
                <p:sp>
                  <p:nvSpPr>
                    <p:cNvPr id="141539" name="Line 550"/>
                    <p:cNvSpPr>
                      <a:spLocks noChangeShapeType="1"/>
                    </p:cNvSpPr>
                    <p:nvPr/>
                  </p:nvSpPr>
                  <p:spPr bwMode="auto">
                    <a:xfrm>
                      <a:off x="2304" y="1200"/>
                      <a:ext cx="0" cy="144"/>
                    </a:xfrm>
                    <a:prstGeom prst="line">
                      <a:avLst/>
                    </a:prstGeom>
                    <a:noFill/>
                    <a:ln w="19050">
                      <a:solidFill>
                        <a:schemeClr val="tx2"/>
                      </a:solidFill>
                      <a:round/>
                    </a:ln>
                  </p:spPr>
                  <p:txBody>
                    <a:bodyPr/>
                    <a:lstStyle/>
                    <a:p>
                      <a:endParaRPr lang="zh-CN" altLang="en-US"/>
                    </a:p>
                  </p:txBody>
                </p:sp>
                <p:sp>
                  <p:nvSpPr>
                    <p:cNvPr id="141540" name="Line 551"/>
                    <p:cNvSpPr>
                      <a:spLocks noChangeShapeType="1"/>
                    </p:cNvSpPr>
                    <p:nvPr/>
                  </p:nvSpPr>
                  <p:spPr bwMode="auto">
                    <a:xfrm>
                      <a:off x="1152" y="1344"/>
                      <a:ext cx="576" cy="0"/>
                    </a:xfrm>
                    <a:prstGeom prst="line">
                      <a:avLst/>
                    </a:prstGeom>
                    <a:noFill/>
                    <a:ln w="9525">
                      <a:solidFill>
                        <a:schemeClr val="tx2"/>
                      </a:solidFill>
                      <a:prstDash val="dash"/>
                      <a:round/>
                    </a:ln>
                  </p:spPr>
                  <p:txBody>
                    <a:bodyPr/>
                    <a:lstStyle/>
                    <a:p>
                      <a:endParaRPr lang="zh-CN" altLang="en-US"/>
                    </a:p>
                  </p:txBody>
                </p:sp>
                <p:sp>
                  <p:nvSpPr>
                    <p:cNvPr id="141541" name="Line 552"/>
                    <p:cNvSpPr>
                      <a:spLocks noChangeShapeType="1"/>
                    </p:cNvSpPr>
                    <p:nvPr/>
                  </p:nvSpPr>
                  <p:spPr bwMode="auto">
                    <a:xfrm>
                      <a:off x="1152" y="1200"/>
                      <a:ext cx="576" cy="0"/>
                    </a:xfrm>
                    <a:prstGeom prst="line">
                      <a:avLst/>
                    </a:prstGeom>
                    <a:noFill/>
                    <a:ln w="9525">
                      <a:solidFill>
                        <a:schemeClr val="tx2"/>
                      </a:solidFill>
                      <a:prstDash val="dash"/>
                      <a:round/>
                    </a:ln>
                  </p:spPr>
                  <p:txBody>
                    <a:bodyPr/>
                    <a:lstStyle/>
                    <a:p>
                      <a:endParaRPr lang="zh-CN" altLang="en-US"/>
                    </a:p>
                  </p:txBody>
                </p:sp>
                <p:sp>
                  <p:nvSpPr>
                    <p:cNvPr id="141542" name="Line 553"/>
                    <p:cNvSpPr>
                      <a:spLocks noChangeShapeType="1"/>
                    </p:cNvSpPr>
                    <p:nvPr/>
                  </p:nvSpPr>
                  <p:spPr bwMode="auto">
                    <a:xfrm>
                      <a:off x="2303" y="1344"/>
                      <a:ext cx="289" cy="0"/>
                    </a:xfrm>
                    <a:prstGeom prst="line">
                      <a:avLst/>
                    </a:prstGeom>
                    <a:noFill/>
                    <a:ln w="19050">
                      <a:solidFill>
                        <a:schemeClr val="tx2"/>
                      </a:solidFill>
                      <a:round/>
                    </a:ln>
                  </p:spPr>
                  <p:txBody>
                    <a:bodyPr/>
                    <a:lstStyle/>
                    <a:p>
                      <a:endParaRPr lang="zh-CN" altLang="en-US"/>
                    </a:p>
                  </p:txBody>
                </p:sp>
              </p:grpSp>
              <p:grpSp>
                <p:nvGrpSpPr>
                  <p:cNvPr id="21" name="Group 554"/>
                  <p:cNvGrpSpPr/>
                  <p:nvPr/>
                </p:nvGrpSpPr>
                <p:grpSpPr bwMode="auto">
                  <a:xfrm>
                    <a:off x="720" y="1488"/>
                    <a:ext cx="1872" cy="144"/>
                    <a:chOff x="720" y="1200"/>
                    <a:chExt cx="1872" cy="144"/>
                  </a:xfrm>
                </p:grpSpPr>
                <p:sp>
                  <p:nvSpPr>
                    <p:cNvPr id="141531" name="Line 555"/>
                    <p:cNvSpPr>
                      <a:spLocks noChangeShapeType="1"/>
                    </p:cNvSpPr>
                    <p:nvPr/>
                  </p:nvSpPr>
                  <p:spPr bwMode="auto">
                    <a:xfrm>
                      <a:off x="720" y="1344"/>
                      <a:ext cx="432" cy="0"/>
                    </a:xfrm>
                    <a:prstGeom prst="line">
                      <a:avLst/>
                    </a:prstGeom>
                    <a:noFill/>
                    <a:ln w="19050">
                      <a:solidFill>
                        <a:schemeClr val="tx2"/>
                      </a:solidFill>
                      <a:round/>
                    </a:ln>
                  </p:spPr>
                  <p:txBody>
                    <a:bodyPr/>
                    <a:lstStyle/>
                    <a:p>
                      <a:endParaRPr lang="zh-CN" altLang="en-US"/>
                    </a:p>
                  </p:txBody>
                </p:sp>
                <p:sp>
                  <p:nvSpPr>
                    <p:cNvPr id="141532" name="Line 556"/>
                    <p:cNvSpPr>
                      <a:spLocks noChangeShapeType="1"/>
                    </p:cNvSpPr>
                    <p:nvPr/>
                  </p:nvSpPr>
                  <p:spPr bwMode="auto">
                    <a:xfrm>
                      <a:off x="1735" y="1200"/>
                      <a:ext cx="569" cy="0"/>
                    </a:xfrm>
                    <a:prstGeom prst="line">
                      <a:avLst/>
                    </a:prstGeom>
                    <a:noFill/>
                    <a:ln w="19050">
                      <a:solidFill>
                        <a:schemeClr val="tx2"/>
                      </a:solidFill>
                      <a:round/>
                    </a:ln>
                  </p:spPr>
                  <p:txBody>
                    <a:bodyPr/>
                    <a:lstStyle/>
                    <a:p>
                      <a:endParaRPr lang="zh-CN" altLang="en-US"/>
                    </a:p>
                  </p:txBody>
                </p:sp>
                <p:sp>
                  <p:nvSpPr>
                    <p:cNvPr id="141533" name="Line 557"/>
                    <p:cNvSpPr>
                      <a:spLocks noChangeShapeType="1"/>
                    </p:cNvSpPr>
                    <p:nvPr/>
                  </p:nvSpPr>
                  <p:spPr bwMode="auto">
                    <a:xfrm>
                      <a:off x="2304" y="1200"/>
                      <a:ext cx="0" cy="144"/>
                    </a:xfrm>
                    <a:prstGeom prst="line">
                      <a:avLst/>
                    </a:prstGeom>
                    <a:noFill/>
                    <a:ln w="19050">
                      <a:solidFill>
                        <a:schemeClr val="tx2"/>
                      </a:solidFill>
                      <a:round/>
                    </a:ln>
                  </p:spPr>
                  <p:txBody>
                    <a:bodyPr/>
                    <a:lstStyle/>
                    <a:p>
                      <a:endParaRPr lang="zh-CN" altLang="en-US"/>
                    </a:p>
                  </p:txBody>
                </p:sp>
                <p:sp>
                  <p:nvSpPr>
                    <p:cNvPr id="141534" name="Line 558"/>
                    <p:cNvSpPr>
                      <a:spLocks noChangeShapeType="1"/>
                    </p:cNvSpPr>
                    <p:nvPr/>
                  </p:nvSpPr>
                  <p:spPr bwMode="auto">
                    <a:xfrm>
                      <a:off x="1152" y="1344"/>
                      <a:ext cx="576" cy="0"/>
                    </a:xfrm>
                    <a:prstGeom prst="line">
                      <a:avLst/>
                    </a:prstGeom>
                    <a:noFill/>
                    <a:ln w="9525">
                      <a:solidFill>
                        <a:schemeClr val="tx2"/>
                      </a:solidFill>
                      <a:prstDash val="dash"/>
                      <a:round/>
                    </a:ln>
                  </p:spPr>
                  <p:txBody>
                    <a:bodyPr/>
                    <a:lstStyle/>
                    <a:p>
                      <a:endParaRPr lang="zh-CN" altLang="en-US"/>
                    </a:p>
                  </p:txBody>
                </p:sp>
                <p:sp>
                  <p:nvSpPr>
                    <p:cNvPr id="141535" name="Line 559"/>
                    <p:cNvSpPr>
                      <a:spLocks noChangeShapeType="1"/>
                    </p:cNvSpPr>
                    <p:nvPr/>
                  </p:nvSpPr>
                  <p:spPr bwMode="auto">
                    <a:xfrm>
                      <a:off x="1152" y="1200"/>
                      <a:ext cx="576" cy="0"/>
                    </a:xfrm>
                    <a:prstGeom prst="line">
                      <a:avLst/>
                    </a:prstGeom>
                    <a:noFill/>
                    <a:ln w="9525">
                      <a:solidFill>
                        <a:schemeClr val="tx2"/>
                      </a:solidFill>
                      <a:prstDash val="dash"/>
                      <a:round/>
                    </a:ln>
                  </p:spPr>
                  <p:txBody>
                    <a:bodyPr/>
                    <a:lstStyle/>
                    <a:p>
                      <a:endParaRPr lang="zh-CN" altLang="en-US"/>
                    </a:p>
                  </p:txBody>
                </p:sp>
                <p:sp>
                  <p:nvSpPr>
                    <p:cNvPr id="141536" name="Line 560"/>
                    <p:cNvSpPr>
                      <a:spLocks noChangeShapeType="1"/>
                    </p:cNvSpPr>
                    <p:nvPr/>
                  </p:nvSpPr>
                  <p:spPr bwMode="auto">
                    <a:xfrm>
                      <a:off x="2303" y="1344"/>
                      <a:ext cx="289" cy="0"/>
                    </a:xfrm>
                    <a:prstGeom prst="line">
                      <a:avLst/>
                    </a:prstGeom>
                    <a:noFill/>
                    <a:ln w="19050">
                      <a:solidFill>
                        <a:schemeClr val="tx2"/>
                      </a:solidFill>
                      <a:round/>
                    </a:ln>
                  </p:spPr>
                  <p:txBody>
                    <a:bodyPr/>
                    <a:lstStyle/>
                    <a:p>
                      <a:endParaRPr lang="zh-CN" altLang="en-US"/>
                    </a:p>
                  </p:txBody>
                </p:sp>
              </p:grpSp>
              <p:grpSp>
                <p:nvGrpSpPr>
                  <p:cNvPr id="22" name="Group 561"/>
                  <p:cNvGrpSpPr/>
                  <p:nvPr/>
                </p:nvGrpSpPr>
                <p:grpSpPr bwMode="auto">
                  <a:xfrm>
                    <a:off x="720" y="1776"/>
                    <a:ext cx="1872" cy="144"/>
                    <a:chOff x="720" y="1200"/>
                    <a:chExt cx="1872" cy="144"/>
                  </a:xfrm>
                </p:grpSpPr>
                <p:sp>
                  <p:nvSpPr>
                    <p:cNvPr id="141525" name="Line 562"/>
                    <p:cNvSpPr>
                      <a:spLocks noChangeShapeType="1"/>
                    </p:cNvSpPr>
                    <p:nvPr/>
                  </p:nvSpPr>
                  <p:spPr bwMode="auto">
                    <a:xfrm>
                      <a:off x="720" y="1344"/>
                      <a:ext cx="432" cy="0"/>
                    </a:xfrm>
                    <a:prstGeom prst="line">
                      <a:avLst/>
                    </a:prstGeom>
                    <a:noFill/>
                    <a:ln w="19050">
                      <a:solidFill>
                        <a:schemeClr val="tx2"/>
                      </a:solidFill>
                      <a:round/>
                    </a:ln>
                  </p:spPr>
                  <p:txBody>
                    <a:bodyPr/>
                    <a:lstStyle/>
                    <a:p>
                      <a:endParaRPr lang="zh-CN" altLang="en-US"/>
                    </a:p>
                  </p:txBody>
                </p:sp>
                <p:sp>
                  <p:nvSpPr>
                    <p:cNvPr id="141526" name="Line 563"/>
                    <p:cNvSpPr>
                      <a:spLocks noChangeShapeType="1"/>
                    </p:cNvSpPr>
                    <p:nvPr/>
                  </p:nvSpPr>
                  <p:spPr bwMode="auto">
                    <a:xfrm>
                      <a:off x="1735" y="1200"/>
                      <a:ext cx="569" cy="0"/>
                    </a:xfrm>
                    <a:prstGeom prst="line">
                      <a:avLst/>
                    </a:prstGeom>
                    <a:noFill/>
                    <a:ln w="19050">
                      <a:solidFill>
                        <a:schemeClr val="tx2"/>
                      </a:solidFill>
                      <a:round/>
                    </a:ln>
                  </p:spPr>
                  <p:txBody>
                    <a:bodyPr/>
                    <a:lstStyle/>
                    <a:p>
                      <a:endParaRPr lang="zh-CN" altLang="en-US"/>
                    </a:p>
                  </p:txBody>
                </p:sp>
                <p:sp>
                  <p:nvSpPr>
                    <p:cNvPr id="141527" name="Line 564"/>
                    <p:cNvSpPr>
                      <a:spLocks noChangeShapeType="1"/>
                    </p:cNvSpPr>
                    <p:nvPr/>
                  </p:nvSpPr>
                  <p:spPr bwMode="auto">
                    <a:xfrm>
                      <a:off x="2304" y="1200"/>
                      <a:ext cx="0" cy="144"/>
                    </a:xfrm>
                    <a:prstGeom prst="line">
                      <a:avLst/>
                    </a:prstGeom>
                    <a:noFill/>
                    <a:ln w="19050">
                      <a:solidFill>
                        <a:schemeClr val="tx2"/>
                      </a:solidFill>
                      <a:round/>
                    </a:ln>
                  </p:spPr>
                  <p:txBody>
                    <a:bodyPr/>
                    <a:lstStyle/>
                    <a:p>
                      <a:endParaRPr lang="zh-CN" altLang="en-US"/>
                    </a:p>
                  </p:txBody>
                </p:sp>
                <p:sp>
                  <p:nvSpPr>
                    <p:cNvPr id="141528" name="Line 565"/>
                    <p:cNvSpPr>
                      <a:spLocks noChangeShapeType="1"/>
                    </p:cNvSpPr>
                    <p:nvPr/>
                  </p:nvSpPr>
                  <p:spPr bwMode="auto">
                    <a:xfrm>
                      <a:off x="1152" y="1344"/>
                      <a:ext cx="576" cy="0"/>
                    </a:xfrm>
                    <a:prstGeom prst="line">
                      <a:avLst/>
                    </a:prstGeom>
                    <a:noFill/>
                    <a:ln w="9525">
                      <a:solidFill>
                        <a:schemeClr val="tx2"/>
                      </a:solidFill>
                      <a:prstDash val="dash"/>
                      <a:round/>
                    </a:ln>
                  </p:spPr>
                  <p:txBody>
                    <a:bodyPr/>
                    <a:lstStyle/>
                    <a:p>
                      <a:endParaRPr lang="zh-CN" altLang="en-US"/>
                    </a:p>
                  </p:txBody>
                </p:sp>
                <p:sp>
                  <p:nvSpPr>
                    <p:cNvPr id="141529" name="Line 566"/>
                    <p:cNvSpPr>
                      <a:spLocks noChangeShapeType="1"/>
                    </p:cNvSpPr>
                    <p:nvPr/>
                  </p:nvSpPr>
                  <p:spPr bwMode="auto">
                    <a:xfrm>
                      <a:off x="1152" y="1200"/>
                      <a:ext cx="576" cy="0"/>
                    </a:xfrm>
                    <a:prstGeom prst="line">
                      <a:avLst/>
                    </a:prstGeom>
                    <a:noFill/>
                    <a:ln w="9525">
                      <a:solidFill>
                        <a:schemeClr val="tx2"/>
                      </a:solidFill>
                      <a:prstDash val="dash"/>
                      <a:round/>
                    </a:ln>
                  </p:spPr>
                  <p:txBody>
                    <a:bodyPr/>
                    <a:lstStyle/>
                    <a:p>
                      <a:endParaRPr lang="zh-CN" altLang="en-US"/>
                    </a:p>
                  </p:txBody>
                </p:sp>
                <p:sp>
                  <p:nvSpPr>
                    <p:cNvPr id="141530" name="Line 567"/>
                    <p:cNvSpPr>
                      <a:spLocks noChangeShapeType="1"/>
                    </p:cNvSpPr>
                    <p:nvPr/>
                  </p:nvSpPr>
                  <p:spPr bwMode="auto">
                    <a:xfrm>
                      <a:off x="2303" y="1344"/>
                      <a:ext cx="289" cy="0"/>
                    </a:xfrm>
                    <a:prstGeom prst="line">
                      <a:avLst/>
                    </a:prstGeom>
                    <a:noFill/>
                    <a:ln w="19050">
                      <a:solidFill>
                        <a:schemeClr val="tx2"/>
                      </a:solidFill>
                      <a:round/>
                    </a:ln>
                  </p:spPr>
                  <p:txBody>
                    <a:bodyPr/>
                    <a:lstStyle/>
                    <a:p>
                      <a:endParaRPr lang="zh-CN" altLang="en-US"/>
                    </a:p>
                  </p:txBody>
                </p:sp>
              </p:grpSp>
              <p:grpSp>
                <p:nvGrpSpPr>
                  <p:cNvPr id="23" name="Group 568"/>
                  <p:cNvGrpSpPr/>
                  <p:nvPr/>
                </p:nvGrpSpPr>
                <p:grpSpPr bwMode="auto">
                  <a:xfrm>
                    <a:off x="2583" y="912"/>
                    <a:ext cx="1703" cy="144"/>
                    <a:chOff x="874" y="912"/>
                    <a:chExt cx="1703" cy="144"/>
                  </a:xfrm>
                </p:grpSpPr>
                <p:grpSp>
                  <p:nvGrpSpPr>
                    <p:cNvPr id="24" name="Group 570"/>
                    <p:cNvGrpSpPr/>
                    <p:nvPr/>
                  </p:nvGrpSpPr>
                  <p:grpSpPr bwMode="auto">
                    <a:xfrm>
                      <a:off x="874" y="912"/>
                      <a:ext cx="521" cy="144"/>
                      <a:chOff x="1107" y="1680"/>
                      <a:chExt cx="521" cy="144"/>
                    </a:xfrm>
                  </p:grpSpPr>
                  <p:sp>
                    <p:nvSpPr>
                      <p:cNvPr id="141521" name="Line 571"/>
                      <p:cNvSpPr>
                        <a:spLocks noChangeShapeType="1"/>
                      </p:cNvSpPr>
                      <p:nvPr/>
                    </p:nvSpPr>
                    <p:spPr bwMode="auto">
                      <a:xfrm flipV="1">
                        <a:off x="1107" y="1680"/>
                        <a:ext cx="0" cy="144"/>
                      </a:xfrm>
                      <a:prstGeom prst="line">
                        <a:avLst/>
                      </a:prstGeom>
                      <a:noFill/>
                      <a:ln w="19050">
                        <a:solidFill>
                          <a:schemeClr val="tx2"/>
                        </a:solidFill>
                        <a:round/>
                      </a:ln>
                    </p:spPr>
                    <p:txBody>
                      <a:bodyPr/>
                      <a:lstStyle/>
                      <a:p>
                        <a:endParaRPr lang="zh-CN" altLang="en-US"/>
                      </a:p>
                    </p:txBody>
                  </p:sp>
                  <p:sp>
                    <p:nvSpPr>
                      <p:cNvPr id="141522" name="Line 572"/>
                      <p:cNvSpPr>
                        <a:spLocks noChangeShapeType="1"/>
                      </p:cNvSpPr>
                      <p:nvPr/>
                    </p:nvSpPr>
                    <p:spPr bwMode="auto">
                      <a:xfrm>
                        <a:off x="1107" y="1680"/>
                        <a:ext cx="239" cy="0"/>
                      </a:xfrm>
                      <a:prstGeom prst="line">
                        <a:avLst/>
                      </a:prstGeom>
                      <a:noFill/>
                      <a:ln w="19050">
                        <a:solidFill>
                          <a:schemeClr val="tx2"/>
                        </a:solidFill>
                        <a:round/>
                      </a:ln>
                    </p:spPr>
                    <p:txBody>
                      <a:bodyPr/>
                      <a:lstStyle/>
                      <a:p>
                        <a:endParaRPr lang="zh-CN" altLang="en-US"/>
                      </a:p>
                    </p:txBody>
                  </p:sp>
                  <p:sp>
                    <p:nvSpPr>
                      <p:cNvPr id="141523" name="Line 573"/>
                      <p:cNvSpPr>
                        <a:spLocks noChangeShapeType="1"/>
                      </p:cNvSpPr>
                      <p:nvPr/>
                    </p:nvSpPr>
                    <p:spPr bwMode="auto">
                      <a:xfrm>
                        <a:off x="1337" y="1680"/>
                        <a:ext cx="0" cy="144"/>
                      </a:xfrm>
                      <a:prstGeom prst="line">
                        <a:avLst/>
                      </a:prstGeom>
                      <a:noFill/>
                      <a:ln w="19050">
                        <a:solidFill>
                          <a:schemeClr val="tx2"/>
                        </a:solidFill>
                        <a:round/>
                      </a:ln>
                    </p:spPr>
                    <p:txBody>
                      <a:bodyPr/>
                      <a:lstStyle/>
                      <a:p>
                        <a:endParaRPr lang="zh-CN" altLang="en-US"/>
                      </a:p>
                    </p:txBody>
                  </p:sp>
                  <p:sp>
                    <p:nvSpPr>
                      <p:cNvPr id="141524" name="Line 574"/>
                      <p:cNvSpPr>
                        <a:spLocks noChangeShapeType="1"/>
                      </p:cNvSpPr>
                      <p:nvPr/>
                    </p:nvSpPr>
                    <p:spPr bwMode="auto">
                      <a:xfrm flipV="1">
                        <a:off x="1337" y="1816"/>
                        <a:ext cx="291" cy="5"/>
                      </a:xfrm>
                      <a:prstGeom prst="line">
                        <a:avLst/>
                      </a:prstGeom>
                      <a:noFill/>
                      <a:ln w="19050">
                        <a:solidFill>
                          <a:schemeClr val="tx2"/>
                        </a:solidFill>
                        <a:round/>
                      </a:ln>
                    </p:spPr>
                    <p:txBody>
                      <a:bodyPr/>
                      <a:lstStyle/>
                      <a:p>
                        <a:endParaRPr lang="zh-CN" altLang="en-US"/>
                      </a:p>
                    </p:txBody>
                  </p:sp>
                </p:grpSp>
                <p:grpSp>
                  <p:nvGrpSpPr>
                    <p:cNvPr id="25" name="Group 575"/>
                    <p:cNvGrpSpPr/>
                    <p:nvPr/>
                  </p:nvGrpSpPr>
                  <p:grpSpPr bwMode="auto">
                    <a:xfrm>
                      <a:off x="2001" y="912"/>
                      <a:ext cx="576" cy="144"/>
                      <a:chOff x="1080" y="1680"/>
                      <a:chExt cx="576" cy="144"/>
                    </a:xfrm>
                  </p:grpSpPr>
                  <p:sp>
                    <p:nvSpPr>
                      <p:cNvPr id="141517" name="Line 576"/>
                      <p:cNvSpPr>
                        <a:spLocks noChangeShapeType="1"/>
                      </p:cNvSpPr>
                      <p:nvPr/>
                    </p:nvSpPr>
                    <p:spPr bwMode="auto">
                      <a:xfrm flipV="1">
                        <a:off x="1080" y="1680"/>
                        <a:ext cx="0" cy="144"/>
                      </a:xfrm>
                      <a:prstGeom prst="line">
                        <a:avLst/>
                      </a:prstGeom>
                      <a:noFill/>
                      <a:ln w="19050">
                        <a:solidFill>
                          <a:schemeClr val="tx2"/>
                        </a:solidFill>
                        <a:round/>
                      </a:ln>
                    </p:spPr>
                    <p:txBody>
                      <a:bodyPr/>
                      <a:lstStyle/>
                      <a:p>
                        <a:endParaRPr lang="zh-CN" altLang="en-US"/>
                      </a:p>
                    </p:txBody>
                  </p:sp>
                  <p:sp>
                    <p:nvSpPr>
                      <p:cNvPr id="141518" name="Line 577"/>
                      <p:cNvSpPr>
                        <a:spLocks noChangeShapeType="1"/>
                      </p:cNvSpPr>
                      <p:nvPr/>
                    </p:nvSpPr>
                    <p:spPr bwMode="auto">
                      <a:xfrm>
                        <a:off x="1080" y="1680"/>
                        <a:ext cx="283" cy="0"/>
                      </a:xfrm>
                      <a:prstGeom prst="line">
                        <a:avLst/>
                      </a:prstGeom>
                      <a:noFill/>
                      <a:ln w="19050">
                        <a:solidFill>
                          <a:schemeClr val="tx2"/>
                        </a:solidFill>
                        <a:round/>
                      </a:ln>
                    </p:spPr>
                    <p:txBody>
                      <a:bodyPr/>
                      <a:lstStyle/>
                      <a:p>
                        <a:endParaRPr lang="zh-CN" altLang="en-US"/>
                      </a:p>
                    </p:txBody>
                  </p:sp>
                  <p:sp>
                    <p:nvSpPr>
                      <p:cNvPr id="141519" name="Line 578"/>
                      <p:cNvSpPr>
                        <a:spLocks noChangeShapeType="1"/>
                      </p:cNvSpPr>
                      <p:nvPr/>
                    </p:nvSpPr>
                    <p:spPr bwMode="auto">
                      <a:xfrm>
                        <a:off x="1364" y="1680"/>
                        <a:ext cx="0" cy="144"/>
                      </a:xfrm>
                      <a:prstGeom prst="line">
                        <a:avLst/>
                      </a:prstGeom>
                      <a:noFill/>
                      <a:ln w="19050">
                        <a:solidFill>
                          <a:schemeClr val="tx2"/>
                        </a:solidFill>
                        <a:round/>
                      </a:ln>
                    </p:spPr>
                    <p:txBody>
                      <a:bodyPr/>
                      <a:lstStyle/>
                      <a:p>
                        <a:endParaRPr lang="zh-CN" altLang="en-US"/>
                      </a:p>
                    </p:txBody>
                  </p:sp>
                  <p:sp>
                    <p:nvSpPr>
                      <p:cNvPr id="141520" name="Line 579"/>
                      <p:cNvSpPr>
                        <a:spLocks noChangeShapeType="1"/>
                      </p:cNvSpPr>
                      <p:nvPr/>
                    </p:nvSpPr>
                    <p:spPr bwMode="auto">
                      <a:xfrm>
                        <a:off x="1379" y="1824"/>
                        <a:ext cx="277" cy="0"/>
                      </a:xfrm>
                      <a:prstGeom prst="line">
                        <a:avLst/>
                      </a:prstGeom>
                      <a:noFill/>
                      <a:ln w="19050">
                        <a:solidFill>
                          <a:schemeClr val="tx2"/>
                        </a:solidFill>
                        <a:round/>
                      </a:ln>
                    </p:spPr>
                    <p:txBody>
                      <a:bodyPr/>
                      <a:lstStyle/>
                      <a:p>
                        <a:endParaRPr lang="zh-CN" altLang="en-US"/>
                      </a:p>
                    </p:txBody>
                  </p:sp>
                </p:grpSp>
                <p:sp>
                  <p:nvSpPr>
                    <p:cNvPr id="141515" name="Line 580"/>
                    <p:cNvSpPr>
                      <a:spLocks noChangeShapeType="1"/>
                    </p:cNvSpPr>
                    <p:nvPr/>
                  </p:nvSpPr>
                  <p:spPr bwMode="auto">
                    <a:xfrm>
                      <a:off x="1440" y="1051"/>
                      <a:ext cx="576" cy="0"/>
                    </a:xfrm>
                    <a:prstGeom prst="line">
                      <a:avLst/>
                    </a:prstGeom>
                    <a:noFill/>
                    <a:ln w="9525">
                      <a:solidFill>
                        <a:schemeClr val="tx2"/>
                      </a:solidFill>
                      <a:prstDash val="dash"/>
                      <a:round/>
                    </a:ln>
                  </p:spPr>
                  <p:txBody>
                    <a:bodyPr/>
                    <a:lstStyle/>
                    <a:p>
                      <a:endParaRPr lang="zh-CN" altLang="en-US"/>
                    </a:p>
                  </p:txBody>
                </p:sp>
                <p:sp>
                  <p:nvSpPr>
                    <p:cNvPr id="141516" name="Line 581"/>
                    <p:cNvSpPr>
                      <a:spLocks noChangeShapeType="1"/>
                    </p:cNvSpPr>
                    <p:nvPr/>
                  </p:nvSpPr>
                  <p:spPr bwMode="auto">
                    <a:xfrm>
                      <a:off x="1440" y="912"/>
                      <a:ext cx="576" cy="0"/>
                    </a:xfrm>
                    <a:prstGeom prst="line">
                      <a:avLst/>
                    </a:prstGeom>
                    <a:noFill/>
                    <a:ln w="9525">
                      <a:solidFill>
                        <a:schemeClr val="tx2"/>
                      </a:solidFill>
                      <a:prstDash val="dash"/>
                      <a:round/>
                    </a:ln>
                  </p:spPr>
                  <p:txBody>
                    <a:bodyPr/>
                    <a:lstStyle/>
                    <a:p>
                      <a:endParaRPr lang="zh-CN" altLang="en-US"/>
                    </a:p>
                  </p:txBody>
                </p:sp>
              </p:grpSp>
              <p:grpSp>
                <p:nvGrpSpPr>
                  <p:cNvPr id="26" name="Group 582"/>
                  <p:cNvGrpSpPr/>
                  <p:nvPr/>
                </p:nvGrpSpPr>
                <p:grpSpPr bwMode="auto">
                  <a:xfrm>
                    <a:off x="2418" y="623"/>
                    <a:ext cx="284" cy="144"/>
                    <a:chOff x="624" y="1536"/>
                    <a:chExt cx="336" cy="144"/>
                  </a:xfrm>
                </p:grpSpPr>
                <p:sp>
                  <p:nvSpPr>
                    <p:cNvPr id="141509" name="Line 583"/>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41510" name="Line 584"/>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41511" name="Line 585"/>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41512" name="Line 586"/>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27" name="Group 587"/>
                  <p:cNvGrpSpPr/>
                  <p:nvPr/>
                </p:nvGrpSpPr>
                <p:grpSpPr bwMode="auto">
                  <a:xfrm>
                    <a:off x="3271" y="623"/>
                    <a:ext cx="568" cy="144"/>
                    <a:chOff x="624" y="1536"/>
                    <a:chExt cx="672" cy="144"/>
                  </a:xfrm>
                </p:grpSpPr>
                <p:grpSp>
                  <p:nvGrpSpPr>
                    <p:cNvPr id="28" name="Group 588"/>
                    <p:cNvGrpSpPr/>
                    <p:nvPr/>
                  </p:nvGrpSpPr>
                  <p:grpSpPr bwMode="auto">
                    <a:xfrm>
                      <a:off x="624" y="1536"/>
                      <a:ext cx="336" cy="144"/>
                      <a:chOff x="624" y="1536"/>
                      <a:chExt cx="336" cy="144"/>
                    </a:xfrm>
                  </p:grpSpPr>
                  <p:sp>
                    <p:nvSpPr>
                      <p:cNvPr id="141505" name="Line 589"/>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41506" name="Line 590"/>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41507" name="Line 591"/>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41508" name="Line 592"/>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29" name="Group 593"/>
                    <p:cNvGrpSpPr/>
                    <p:nvPr/>
                  </p:nvGrpSpPr>
                  <p:grpSpPr bwMode="auto">
                    <a:xfrm>
                      <a:off x="960" y="1536"/>
                      <a:ext cx="336" cy="144"/>
                      <a:chOff x="624" y="1536"/>
                      <a:chExt cx="336" cy="144"/>
                    </a:xfrm>
                  </p:grpSpPr>
                  <p:sp>
                    <p:nvSpPr>
                      <p:cNvPr id="141501" name="Line 594"/>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41502" name="Line 595"/>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41503" name="Line 596"/>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41504" name="Line 597"/>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sp>
                <p:nvSpPr>
                  <p:cNvPr id="141447" name="Text Box 598"/>
                  <p:cNvSpPr txBox="1">
                    <a:spLocks noChangeArrowheads="1"/>
                  </p:cNvSpPr>
                  <p:nvPr/>
                </p:nvSpPr>
                <p:spPr bwMode="auto">
                  <a:xfrm>
                    <a:off x="2544" y="621"/>
                    <a:ext cx="240" cy="162"/>
                  </a:xfrm>
                  <a:prstGeom prst="rect">
                    <a:avLst/>
                  </a:prstGeom>
                  <a:noFill/>
                  <a:ln w="9525">
                    <a:noFill/>
                    <a:miter lim="800000"/>
                  </a:ln>
                </p:spPr>
                <p:txBody>
                  <a:bodyPr>
                    <a:spAutoFit/>
                  </a:bodyPr>
                  <a:lstStyle/>
                  <a:p>
                    <a:pPr algn="just" eaLnBrk="0" hangingPunct="0"/>
                    <a:r>
                      <a:rPr lang="en-US" altLang="zh-CN" sz="1200">
                        <a:solidFill>
                          <a:schemeClr val="hlink"/>
                        </a:solidFill>
                        <a:ea typeface="Gulim" panose="020B0600000101010101" pitchFamily="50" charset="-127"/>
                      </a:rPr>
                      <a:t>17</a:t>
                    </a:r>
                  </a:p>
                </p:txBody>
              </p:sp>
              <p:sp>
                <p:nvSpPr>
                  <p:cNvPr id="141448" name="Text Box 599"/>
                  <p:cNvSpPr txBox="1">
                    <a:spLocks noChangeArrowheads="1"/>
                  </p:cNvSpPr>
                  <p:nvPr/>
                </p:nvSpPr>
                <p:spPr bwMode="auto">
                  <a:xfrm>
                    <a:off x="3399" y="611"/>
                    <a:ext cx="240" cy="162"/>
                  </a:xfrm>
                  <a:prstGeom prst="rect">
                    <a:avLst/>
                  </a:prstGeom>
                  <a:noFill/>
                  <a:ln w="9525">
                    <a:noFill/>
                    <a:miter lim="800000"/>
                  </a:ln>
                </p:spPr>
                <p:txBody>
                  <a:bodyPr>
                    <a:spAutoFit/>
                  </a:bodyPr>
                  <a:lstStyle/>
                  <a:p>
                    <a:pPr algn="just" eaLnBrk="0" hangingPunct="0"/>
                    <a:r>
                      <a:rPr lang="en-US" altLang="zh-CN" sz="1200">
                        <a:solidFill>
                          <a:schemeClr val="hlink"/>
                        </a:solidFill>
                        <a:ea typeface="Gulim" panose="020B0600000101010101" pitchFamily="50" charset="-127"/>
                      </a:rPr>
                      <a:t>30</a:t>
                    </a:r>
                  </a:p>
                </p:txBody>
              </p:sp>
              <p:sp>
                <p:nvSpPr>
                  <p:cNvPr id="141449" name="Text Box 600"/>
                  <p:cNvSpPr txBox="1">
                    <a:spLocks noChangeArrowheads="1"/>
                  </p:cNvSpPr>
                  <p:nvPr/>
                </p:nvSpPr>
                <p:spPr bwMode="auto">
                  <a:xfrm>
                    <a:off x="3678" y="614"/>
                    <a:ext cx="240" cy="162"/>
                  </a:xfrm>
                  <a:prstGeom prst="rect">
                    <a:avLst/>
                  </a:prstGeom>
                  <a:noFill/>
                  <a:ln w="9525">
                    <a:noFill/>
                    <a:miter lim="800000"/>
                  </a:ln>
                </p:spPr>
                <p:txBody>
                  <a:bodyPr>
                    <a:spAutoFit/>
                  </a:bodyPr>
                  <a:lstStyle/>
                  <a:p>
                    <a:pPr algn="just" eaLnBrk="0" hangingPunct="0"/>
                    <a:r>
                      <a:rPr lang="en-US" altLang="zh-CN" sz="1200">
                        <a:solidFill>
                          <a:schemeClr val="hlink"/>
                        </a:solidFill>
                        <a:ea typeface="Gulim" panose="020B0600000101010101" pitchFamily="50" charset="-127"/>
                      </a:rPr>
                      <a:t>31</a:t>
                    </a:r>
                  </a:p>
                </p:txBody>
              </p:sp>
              <p:sp>
                <p:nvSpPr>
                  <p:cNvPr id="141450" name="Line 601"/>
                  <p:cNvSpPr>
                    <a:spLocks noChangeShapeType="1"/>
                  </p:cNvSpPr>
                  <p:nvPr/>
                </p:nvSpPr>
                <p:spPr bwMode="auto">
                  <a:xfrm>
                    <a:off x="2718" y="767"/>
                    <a:ext cx="576" cy="0"/>
                  </a:xfrm>
                  <a:prstGeom prst="line">
                    <a:avLst/>
                  </a:prstGeom>
                  <a:noFill/>
                  <a:ln w="19050">
                    <a:solidFill>
                      <a:schemeClr val="tx2"/>
                    </a:solidFill>
                    <a:prstDash val="dash"/>
                    <a:round/>
                  </a:ln>
                </p:spPr>
                <p:txBody>
                  <a:bodyPr/>
                  <a:lstStyle/>
                  <a:p>
                    <a:endParaRPr lang="zh-CN" altLang="en-US"/>
                  </a:p>
                </p:txBody>
              </p:sp>
              <p:grpSp>
                <p:nvGrpSpPr>
                  <p:cNvPr id="30" name="Group 602"/>
                  <p:cNvGrpSpPr/>
                  <p:nvPr/>
                </p:nvGrpSpPr>
                <p:grpSpPr bwMode="auto">
                  <a:xfrm>
                    <a:off x="3840" y="624"/>
                    <a:ext cx="568" cy="144"/>
                    <a:chOff x="624" y="1536"/>
                    <a:chExt cx="672" cy="144"/>
                  </a:xfrm>
                </p:grpSpPr>
                <p:grpSp>
                  <p:nvGrpSpPr>
                    <p:cNvPr id="31" name="Group 603"/>
                    <p:cNvGrpSpPr/>
                    <p:nvPr/>
                  </p:nvGrpSpPr>
                  <p:grpSpPr bwMode="auto">
                    <a:xfrm>
                      <a:off x="624" y="1536"/>
                      <a:ext cx="336" cy="144"/>
                      <a:chOff x="624" y="1536"/>
                      <a:chExt cx="336" cy="144"/>
                    </a:xfrm>
                  </p:grpSpPr>
                  <p:sp>
                    <p:nvSpPr>
                      <p:cNvPr id="141495" name="Line 604"/>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41496" name="Line 605"/>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41497" name="Line 606"/>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41498" name="Line 607"/>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141312" name="Group 608"/>
                    <p:cNvGrpSpPr/>
                    <p:nvPr/>
                  </p:nvGrpSpPr>
                  <p:grpSpPr bwMode="auto">
                    <a:xfrm>
                      <a:off x="960" y="1536"/>
                      <a:ext cx="336" cy="144"/>
                      <a:chOff x="624" y="1536"/>
                      <a:chExt cx="336" cy="144"/>
                    </a:xfrm>
                  </p:grpSpPr>
                  <p:sp>
                    <p:nvSpPr>
                      <p:cNvPr id="141491" name="Line 609"/>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41492" name="Line 610"/>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41493" name="Line 611"/>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41494" name="Line 612"/>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sp>
                <p:nvSpPr>
                  <p:cNvPr id="141452" name="Text Box 613"/>
                  <p:cNvSpPr txBox="1">
                    <a:spLocks noChangeArrowheads="1"/>
                  </p:cNvSpPr>
                  <p:nvPr/>
                </p:nvSpPr>
                <p:spPr bwMode="auto">
                  <a:xfrm>
                    <a:off x="3975" y="615"/>
                    <a:ext cx="240" cy="162"/>
                  </a:xfrm>
                  <a:prstGeom prst="rect">
                    <a:avLst/>
                  </a:prstGeom>
                  <a:noFill/>
                  <a:ln w="9525">
                    <a:noFill/>
                    <a:miter lim="800000"/>
                  </a:ln>
                </p:spPr>
                <p:txBody>
                  <a:bodyPr>
                    <a:spAutoFit/>
                  </a:bodyPr>
                  <a:lstStyle/>
                  <a:p>
                    <a:pPr algn="just" eaLnBrk="0" hangingPunct="0"/>
                    <a:r>
                      <a:rPr lang="en-US" altLang="zh-CN" sz="1200">
                        <a:solidFill>
                          <a:schemeClr val="hlink"/>
                        </a:solidFill>
                        <a:ea typeface="Gulim" panose="020B0600000101010101" pitchFamily="50" charset="-127"/>
                      </a:rPr>
                      <a:t>32</a:t>
                    </a:r>
                  </a:p>
                </p:txBody>
              </p:sp>
              <p:grpSp>
                <p:nvGrpSpPr>
                  <p:cNvPr id="141313" name="Group 614"/>
                  <p:cNvGrpSpPr/>
                  <p:nvPr/>
                </p:nvGrpSpPr>
                <p:grpSpPr bwMode="auto">
                  <a:xfrm>
                    <a:off x="2418" y="1200"/>
                    <a:ext cx="1872" cy="144"/>
                    <a:chOff x="720" y="1200"/>
                    <a:chExt cx="1872" cy="144"/>
                  </a:xfrm>
                </p:grpSpPr>
                <p:sp>
                  <p:nvSpPr>
                    <p:cNvPr id="141483" name="Line 615"/>
                    <p:cNvSpPr>
                      <a:spLocks noChangeShapeType="1"/>
                    </p:cNvSpPr>
                    <p:nvPr/>
                  </p:nvSpPr>
                  <p:spPr bwMode="auto">
                    <a:xfrm>
                      <a:off x="720" y="1344"/>
                      <a:ext cx="432" cy="0"/>
                    </a:xfrm>
                    <a:prstGeom prst="line">
                      <a:avLst/>
                    </a:prstGeom>
                    <a:noFill/>
                    <a:ln w="19050">
                      <a:solidFill>
                        <a:schemeClr val="tx2"/>
                      </a:solidFill>
                      <a:round/>
                    </a:ln>
                  </p:spPr>
                  <p:txBody>
                    <a:bodyPr/>
                    <a:lstStyle/>
                    <a:p>
                      <a:endParaRPr lang="zh-CN" altLang="en-US"/>
                    </a:p>
                  </p:txBody>
                </p:sp>
                <p:sp>
                  <p:nvSpPr>
                    <p:cNvPr id="141484" name="Line 616"/>
                    <p:cNvSpPr>
                      <a:spLocks noChangeShapeType="1"/>
                    </p:cNvSpPr>
                    <p:nvPr/>
                  </p:nvSpPr>
                  <p:spPr bwMode="auto">
                    <a:xfrm>
                      <a:off x="1735" y="1200"/>
                      <a:ext cx="569" cy="0"/>
                    </a:xfrm>
                    <a:prstGeom prst="line">
                      <a:avLst/>
                    </a:prstGeom>
                    <a:noFill/>
                    <a:ln w="19050">
                      <a:solidFill>
                        <a:schemeClr val="tx2"/>
                      </a:solidFill>
                      <a:round/>
                    </a:ln>
                  </p:spPr>
                  <p:txBody>
                    <a:bodyPr/>
                    <a:lstStyle/>
                    <a:p>
                      <a:endParaRPr lang="zh-CN" altLang="en-US"/>
                    </a:p>
                  </p:txBody>
                </p:sp>
                <p:sp>
                  <p:nvSpPr>
                    <p:cNvPr id="141485" name="Line 617"/>
                    <p:cNvSpPr>
                      <a:spLocks noChangeShapeType="1"/>
                    </p:cNvSpPr>
                    <p:nvPr/>
                  </p:nvSpPr>
                  <p:spPr bwMode="auto">
                    <a:xfrm>
                      <a:off x="2304" y="1200"/>
                      <a:ext cx="0" cy="144"/>
                    </a:xfrm>
                    <a:prstGeom prst="line">
                      <a:avLst/>
                    </a:prstGeom>
                    <a:noFill/>
                    <a:ln w="19050">
                      <a:solidFill>
                        <a:schemeClr val="tx2"/>
                      </a:solidFill>
                      <a:round/>
                    </a:ln>
                  </p:spPr>
                  <p:txBody>
                    <a:bodyPr/>
                    <a:lstStyle/>
                    <a:p>
                      <a:endParaRPr lang="zh-CN" altLang="en-US"/>
                    </a:p>
                  </p:txBody>
                </p:sp>
                <p:sp>
                  <p:nvSpPr>
                    <p:cNvPr id="141486" name="Line 618"/>
                    <p:cNvSpPr>
                      <a:spLocks noChangeShapeType="1"/>
                    </p:cNvSpPr>
                    <p:nvPr/>
                  </p:nvSpPr>
                  <p:spPr bwMode="auto">
                    <a:xfrm>
                      <a:off x="1152" y="1344"/>
                      <a:ext cx="576" cy="0"/>
                    </a:xfrm>
                    <a:prstGeom prst="line">
                      <a:avLst/>
                    </a:prstGeom>
                    <a:noFill/>
                    <a:ln w="9525">
                      <a:solidFill>
                        <a:schemeClr val="tx2"/>
                      </a:solidFill>
                      <a:prstDash val="dash"/>
                      <a:round/>
                    </a:ln>
                  </p:spPr>
                  <p:txBody>
                    <a:bodyPr/>
                    <a:lstStyle/>
                    <a:p>
                      <a:endParaRPr lang="zh-CN" altLang="en-US"/>
                    </a:p>
                  </p:txBody>
                </p:sp>
                <p:sp>
                  <p:nvSpPr>
                    <p:cNvPr id="141487" name="Line 619"/>
                    <p:cNvSpPr>
                      <a:spLocks noChangeShapeType="1"/>
                    </p:cNvSpPr>
                    <p:nvPr/>
                  </p:nvSpPr>
                  <p:spPr bwMode="auto">
                    <a:xfrm>
                      <a:off x="1152" y="1200"/>
                      <a:ext cx="576" cy="0"/>
                    </a:xfrm>
                    <a:prstGeom prst="line">
                      <a:avLst/>
                    </a:prstGeom>
                    <a:noFill/>
                    <a:ln w="9525">
                      <a:solidFill>
                        <a:schemeClr val="tx2"/>
                      </a:solidFill>
                      <a:prstDash val="dash"/>
                      <a:round/>
                    </a:ln>
                  </p:spPr>
                  <p:txBody>
                    <a:bodyPr/>
                    <a:lstStyle/>
                    <a:p>
                      <a:endParaRPr lang="zh-CN" altLang="en-US"/>
                    </a:p>
                  </p:txBody>
                </p:sp>
                <p:sp>
                  <p:nvSpPr>
                    <p:cNvPr id="141488" name="Line 620"/>
                    <p:cNvSpPr>
                      <a:spLocks noChangeShapeType="1"/>
                    </p:cNvSpPr>
                    <p:nvPr/>
                  </p:nvSpPr>
                  <p:spPr bwMode="auto">
                    <a:xfrm>
                      <a:off x="2303" y="1344"/>
                      <a:ext cx="289" cy="0"/>
                    </a:xfrm>
                    <a:prstGeom prst="line">
                      <a:avLst/>
                    </a:prstGeom>
                    <a:noFill/>
                    <a:ln w="19050">
                      <a:solidFill>
                        <a:schemeClr val="tx2"/>
                      </a:solidFill>
                      <a:round/>
                    </a:ln>
                  </p:spPr>
                  <p:txBody>
                    <a:bodyPr/>
                    <a:lstStyle/>
                    <a:p>
                      <a:endParaRPr lang="zh-CN" altLang="en-US"/>
                    </a:p>
                  </p:txBody>
                </p:sp>
              </p:grpSp>
              <p:grpSp>
                <p:nvGrpSpPr>
                  <p:cNvPr id="141317" name="Group 621"/>
                  <p:cNvGrpSpPr/>
                  <p:nvPr/>
                </p:nvGrpSpPr>
                <p:grpSpPr bwMode="auto">
                  <a:xfrm>
                    <a:off x="2418" y="1488"/>
                    <a:ext cx="1872" cy="144"/>
                    <a:chOff x="720" y="1200"/>
                    <a:chExt cx="1872" cy="144"/>
                  </a:xfrm>
                </p:grpSpPr>
                <p:sp>
                  <p:nvSpPr>
                    <p:cNvPr id="141477" name="Line 622"/>
                    <p:cNvSpPr>
                      <a:spLocks noChangeShapeType="1"/>
                    </p:cNvSpPr>
                    <p:nvPr/>
                  </p:nvSpPr>
                  <p:spPr bwMode="auto">
                    <a:xfrm>
                      <a:off x="720" y="1344"/>
                      <a:ext cx="432" cy="0"/>
                    </a:xfrm>
                    <a:prstGeom prst="line">
                      <a:avLst/>
                    </a:prstGeom>
                    <a:noFill/>
                    <a:ln w="19050">
                      <a:solidFill>
                        <a:schemeClr val="tx2"/>
                      </a:solidFill>
                      <a:round/>
                    </a:ln>
                  </p:spPr>
                  <p:txBody>
                    <a:bodyPr/>
                    <a:lstStyle/>
                    <a:p>
                      <a:endParaRPr lang="zh-CN" altLang="en-US"/>
                    </a:p>
                  </p:txBody>
                </p:sp>
                <p:sp>
                  <p:nvSpPr>
                    <p:cNvPr id="141478" name="Line 623"/>
                    <p:cNvSpPr>
                      <a:spLocks noChangeShapeType="1"/>
                    </p:cNvSpPr>
                    <p:nvPr/>
                  </p:nvSpPr>
                  <p:spPr bwMode="auto">
                    <a:xfrm>
                      <a:off x="1735" y="1200"/>
                      <a:ext cx="569" cy="0"/>
                    </a:xfrm>
                    <a:prstGeom prst="line">
                      <a:avLst/>
                    </a:prstGeom>
                    <a:noFill/>
                    <a:ln w="19050">
                      <a:solidFill>
                        <a:schemeClr val="tx2"/>
                      </a:solidFill>
                      <a:round/>
                    </a:ln>
                  </p:spPr>
                  <p:txBody>
                    <a:bodyPr/>
                    <a:lstStyle/>
                    <a:p>
                      <a:endParaRPr lang="zh-CN" altLang="en-US"/>
                    </a:p>
                  </p:txBody>
                </p:sp>
                <p:sp>
                  <p:nvSpPr>
                    <p:cNvPr id="141479" name="Line 624"/>
                    <p:cNvSpPr>
                      <a:spLocks noChangeShapeType="1"/>
                    </p:cNvSpPr>
                    <p:nvPr/>
                  </p:nvSpPr>
                  <p:spPr bwMode="auto">
                    <a:xfrm>
                      <a:off x="2304" y="1200"/>
                      <a:ext cx="0" cy="144"/>
                    </a:xfrm>
                    <a:prstGeom prst="line">
                      <a:avLst/>
                    </a:prstGeom>
                    <a:noFill/>
                    <a:ln w="19050">
                      <a:solidFill>
                        <a:schemeClr val="tx2"/>
                      </a:solidFill>
                      <a:round/>
                    </a:ln>
                  </p:spPr>
                  <p:txBody>
                    <a:bodyPr/>
                    <a:lstStyle/>
                    <a:p>
                      <a:endParaRPr lang="zh-CN" altLang="en-US"/>
                    </a:p>
                  </p:txBody>
                </p:sp>
                <p:sp>
                  <p:nvSpPr>
                    <p:cNvPr id="141480" name="Line 625"/>
                    <p:cNvSpPr>
                      <a:spLocks noChangeShapeType="1"/>
                    </p:cNvSpPr>
                    <p:nvPr/>
                  </p:nvSpPr>
                  <p:spPr bwMode="auto">
                    <a:xfrm>
                      <a:off x="1152" y="1344"/>
                      <a:ext cx="576" cy="0"/>
                    </a:xfrm>
                    <a:prstGeom prst="line">
                      <a:avLst/>
                    </a:prstGeom>
                    <a:noFill/>
                    <a:ln w="9525">
                      <a:solidFill>
                        <a:schemeClr val="tx2"/>
                      </a:solidFill>
                      <a:prstDash val="dash"/>
                      <a:round/>
                    </a:ln>
                  </p:spPr>
                  <p:txBody>
                    <a:bodyPr/>
                    <a:lstStyle/>
                    <a:p>
                      <a:endParaRPr lang="zh-CN" altLang="en-US"/>
                    </a:p>
                  </p:txBody>
                </p:sp>
                <p:sp>
                  <p:nvSpPr>
                    <p:cNvPr id="141481" name="Line 626"/>
                    <p:cNvSpPr>
                      <a:spLocks noChangeShapeType="1"/>
                    </p:cNvSpPr>
                    <p:nvPr/>
                  </p:nvSpPr>
                  <p:spPr bwMode="auto">
                    <a:xfrm>
                      <a:off x="1152" y="1200"/>
                      <a:ext cx="576" cy="0"/>
                    </a:xfrm>
                    <a:prstGeom prst="line">
                      <a:avLst/>
                    </a:prstGeom>
                    <a:noFill/>
                    <a:ln w="9525">
                      <a:solidFill>
                        <a:schemeClr val="tx2"/>
                      </a:solidFill>
                      <a:prstDash val="dash"/>
                      <a:round/>
                    </a:ln>
                  </p:spPr>
                  <p:txBody>
                    <a:bodyPr/>
                    <a:lstStyle/>
                    <a:p>
                      <a:endParaRPr lang="zh-CN" altLang="en-US"/>
                    </a:p>
                  </p:txBody>
                </p:sp>
                <p:sp>
                  <p:nvSpPr>
                    <p:cNvPr id="141482" name="Line 627"/>
                    <p:cNvSpPr>
                      <a:spLocks noChangeShapeType="1"/>
                    </p:cNvSpPr>
                    <p:nvPr/>
                  </p:nvSpPr>
                  <p:spPr bwMode="auto">
                    <a:xfrm>
                      <a:off x="2303" y="1344"/>
                      <a:ext cx="289" cy="0"/>
                    </a:xfrm>
                    <a:prstGeom prst="line">
                      <a:avLst/>
                    </a:prstGeom>
                    <a:noFill/>
                    <a:ln w="19050">
                      <a:solidFill>
                        <a:schemeClr val="tx2"/>
                      </a:solidFill>
                      <a:round/>
                    </a:ln>
                  </p:spPr>
                  <p:txBody>
                    <a:bodyPr/>
                    <a:lstStyle/>
                    <a:p>
                      <a:endParaRPr lang="zh-CN" altLang="en-US"/>
                    </a:p>
                  </p:txBody>
                </p:sp>
              </p:grpSp>
              <p:grpSp>
                <p:nvGrpSpPr>
                  <p:cNvPr id="141318" name="Group 628"/>
                  <p:cNvGrpSpPr/>
                  <p:nvPr/>
                </p:nvGrpSpPr>
                <p:grpSpPr bwMode="auto">
                  <a:xfrm>
                    <a:off x="2418" y="1776"/>
                    <a:ext cx="1872" cy="144"/>
                    <a:chOff x="720" y="1200"/>
                    <a:chExt cx="1872" cy="144"/>
                  </a:xfrm>
                </p:grpSpPr>
                <p:sp>
                  <p:nvSpPr>
                    <p:cNvPr id="141471" name="Line 629"/>
                    <p:cNvSpPr>
                      <a:spLocks noChangeShapeType="1"/>
                    </p:cNvSpPr>
                    <p:nvPr/>
                  </p:nvSpPr>
                  <p:spPr bwMode="auto">
                    <a:xfrm>
                      <a:off x="720" y="1344"/>
                      <a:ext cx="432" cy="0"/>
                    </a:xfrm>
                    <a:prstGeom prst="line">
                      <a:avLst/>
                    </a:prstGeom>
                    <a:noFill/>
                    <a:ln w="19050">
                      <a:solidFill>
                        <a:schemeClr val="tx2"/>
                      </a:solidFill>
                      <a:round/>
                    </a:ln>
                  </p:spPr>
                  <p:txBody>
                    <a:bodyPr/>
                    <a:lstStyle/>
                    <a:p>
                      <a:endParaRPr lang="zh-CN" altLang="en-US"/>
                    </a:p>
                  </p:txBody>
                </p:sp>
                <p:sp>
                  <p:nvSpPr>
                    <p:cNvPr id="141472" name="Line 630"/>
                    <p:cNvSpPr>
                      <a:spLocks noChangeShapeType="1"/>
                    </p:cNvSpPr>
                    <p:nvPr/>
                  </p:nvSpPr>
                  <p:spPr bwMode="auto">
                    <a:xfrm>
                      <a:off x="1735" y="1200"/>
                      <a:ext cx="569" cy="0"/>
                    </a:xfrm>
                    <a:prstGeom prst="line">
                      <a:avLst/>
                    </a:prstGeom>
                    <a:noFill/>
                    <a:ln w="19050">
                      <a:solidFill>
                        <a:schemeClr val="tx2"/>
                      </a:solidFill>
                      <a:round/>
                    </a:ln>
                  </p:spPr>
                  <p:txBody>
                    <a:bodyPr/>
                    <a:lstStyle/>
                    <a:p>
                      <a:endParaRPr lang="zh-CN" altLang="en-US"/>
                    </a:p>
                  </p:txBody>
                </p:sp>
                <p:sp>
                  <p:nvSpPr>
                    <p:cNvPr id="141473" name="Line 631"/>
                    <p:cNvSpPr>
                      <a:spLocks noChangeShapeType="1"/>
                    </p:cNvSpPr>
                    <p:nvPr/>
                  </p:nvSpPr>
                  <p:spPr bwMode="auto">
                    <a:xfrm>
                      <a:off x="2304" y="1200"/>
                      <a:ext cx="0" cy="144"/>
                    </a:xfrm>
                    <a:prstGeom prst="line">
                      <a:avLst/>
                    </a:prstGeom>
                    <a:noFill/>
                    <a:ln w="19050">
                      <a:solidFill>
                        <a:schemeClr val="tx2"/>
                      </a:solidFill>
                      <a:round/>
                    </a:ln>
                  </p:spPr>
                  <p:txBody>
                    <a:bodyPr/>
                    <a:lstStyle/>
                    <a:p>
                      <a:endParaRPr lang="zh-CN" altLang="en-US"/>
                    </a:p>
                  </p:txBody>
                </p:sp>
                <p:sp>
                  <p:nvSpPr>
                    <p:cNvPr id="141474" name="Line 632"/>
                    <p:cNvSpPr>
                      <a:spLocks noChangeShapeType="1"/>
                    </p:cNvSpPr>
                    <p:nvPr/>
                  </p:nvSpPr>
                  <p:spPr bwMode="auto">
                    <a:xfrm>
                      <a:off x="1152" y="1344"/>
                      <a:ext cx="576" cy="0"/>
                    </a:xfrm>
                    <a:prstGeom prst="line">
                      <a:avLst/>
                    </a:prstGeom>
                    <a:noFill/>
                    <a:ln w="9525">
                      <a:solidFill>
                        <a:schemeClr val="tx2"/>
                      </a:solidFill>
                      <a:prstDash val="dash"/>
                      <a:round/>
                    </a:ln>
                  </p:spPr>
                  <p:txBody>
                    <a:bodyPr/>
                    <a:lstStyle/>
                    <a:p>
                      <a:endParaRPr lang="zh-CN" altLang="en-US"/>
                    </a:p>
                  </p:txBody>
                </p:sp>
                <p:sp>
                  <p:nvSpPr>
                    <p:cNvPr id="141475" name="Line 633"/>
                    <p:cNvSpPr>
                      <a:spLocks noChangeShapeType="1"/>
                    </p:cNvSpPr>
                    <p:nvPr/>
                  </p:nvSpPr>
                  <p:spPr bwMode="auto">
                    <a:xfrm>
                      <a:off x="1152" y="1200"/>
                      <a:ext cx="576" cy="0"/>
                    </a:xfrm>
                    <a:prstGeom prst="line">
                      <a:avLst/>
                    </a:prstGeom>
                    <a:noFill/>
                    <a:ln w="9525">
                      <a:solidFill>
                        <a:schemeClr val="tx2"/>
                      </a:solidFill>
                      <a:prstDash val="dash"/>
                      <a:round/>
                    </a:ln>
                  </p:spPr>
                  <p:txBody>
                    <a:bodyPr/>
                    <a:lstStyle/>
                    <a:p>
                      <a:endParaRPr lang="zh-CN" altLang="en-US"/>
                    </a:p>
                  </p:txBody>
                </p:sp>
                <p:sp>
                  <p:nvSpPr>
                    <p:cNvPr id="141476" name="Line 634"/>
                    <p:cNvSpPr>
                      <a:spLocks noChangeShapeType="1"/>
                    </p:cNvSpPr>
                    <p:nvPr/>
                  </p:nvSpPr>
                  <p:spPr bwMode="auto">
                    <a:xfrm>
                      <a:off x="2303" y="1344"/>
                      <a:ext cx="289" cy="0"/>
                    </a:xfrm>
                    <a:prstGeom prst="line">
                      <a:avLst/>
                    </a:prstGeom>
                    <a:noFill/>
                    <a:ln w="19050">
                      <a:solidFill>
                        <a:schemeClr val="tx2"/>
                      </a:solidFill>
                      <a:round/>
                    </a:ln>
                  </p:spPr>
                  <p:txBody>
                    <a:bodyPr/>
                    <a:lstStyle/>
                    <a:p>
                      <a:endParaRPr lang="zh-CN" altLang="en-US"/>
                    </a:p>
                  </p:txBody>
                </p:sp>
              </p:grpSp>
              <p:grpSp>
                <p:nvGrpSpPr>
                  <p:cNvPr id="141319" name="Group 635"/>
                  <p:cNvGrpSpPr/>
                  <p:nvPr/>
                </p:nvGrpSpPr>
                <p:grpSpPr bwMode="auto">
                  <a:xfrm>
                    <a:off x="720" y="2016"/>
                    <a:ext cx="3657" cy="144"/>
                    <a:chOff x="720" y="2016"/>
                    <a:chExt cx="3657" cy="144"/>
                  </a:xfrm>
                </p:grpSpPr>
                <p:grpSp>
                  <p:nvGrpSpPr>
                    <p:cNvPr id="141320" name="Group 636"/>
                    <p:cNvGrpSpPr/>
                    <p:nvPr/>
                  </p:nvGrpSpPr>
                  <p:grpSpPr bwMode="auto">
                    <a:xfrm>
                      <a:off x="720" y="2016"/>
                      <a:ext cx="1584" cy="144"/>
                      <a:chOff x="720" y="2016"/>
                      <a:chExt cx="1584" cy="144"/>
                    </a:xfrm>
                  </p:grpSpPr>
                  <p:sp>
                    <p:nvSpPr>
                      <p:cNvPr id="141467" name="Line 637"/>
                      <p:cNvSpPr>
                        <a:spLocks noChangeShapeType="1"/>
                      </p:cNvSpPr>
                      <p:nvPr/>
                    </p:nvSpPr>
                    <p:spPr bwMode="auto">
                      <a:xfrm>
                        <a:off x="720" y="2160"/>
                        <a:ext cx="1296" cy="0"/>
                      </a:xfrm>
                      <a:prstGeom prst="line">
                        <a:avLst/>
                      </a:prstGeom>
                      <a:noFill/>
                      <a:ln w="19050">
                        <a:solidFill>
                          <a:schemeClr val="tx2"/>
                        </a:solidFill>
                        <a:round/>
                      </a:ln>
                    </p:spPr>
                    <p:txBody>
                      <a:bodyPr/>
                      <a:lstStyle/>
                      <a:p>
                        <a:endParaRPr lang="zh-CN" altLang="en-US"/>
                      </a:p>
                    </p:txBody>
                  </p:sp>
                  <p:sp>
                    <p:nvSpPr>
                      <p:cNvPr id="141468" name="Line 638"/>
                      <p:cNvSpPr>
                        <a:spLocks noChangeShapeType="1"/>
                      </p:cNvSpPr>
                      <p:nvPr/>
                    </p:nvSpPr>
                    <p:spPr bwMode="auto">
                      <a:xfrm flipV="1">
                        <a:off x="2016" y="2016"/>
                        <a:ext cx="0" cy="144"/>
                      </a:xfrm>
                      <a:prstGeom prst="line">
                        <a:avLst/>
                      </a:prstGeom>
                      <a:noFill/>
                      <a:ln w="19050">
                        <a:solidFill>
                          <a:schemeClr val="tx2"/>
                        </a:solidFill>
                        <a:round/>
                      </a:ln>
                    </p:spPr>
                    <p:txBody>
                      <a:bodyPr/>
                      <a:lstStyle/>
                      <a:p>
                        <a:endParaRPr lang="zh-CN" altLang="en-US"/>
                      </a:p>
                    </p:txBody>
                  </p:sp>
                  <p:sp>
                    <p:nvSpPr>
                      <p:cNvPr id="141469" name="Line 639"/>
                      <p:cNvSpPr>
                        <a:spLocks noChangeShapeType="1"/>
                      </p:cNvSpPr>
                      <p:nvPr/>
                    </p:nvSpPr>
                    <p:spPr bwMode="auto">
                      <a:xfrm>
                        <a:off x="2016" y="2016"/>
                        <a:ext cx="288" cy="0"/>
                      </a:xfrm>
                      <a:prstGeom prst="line">
                        <a:avLst/>
                      </a:prstGeom>
                      <a:noFill/>
                      <a:ln w="28575">
                        <a:solidFill>
                          <a:srgbClr val="FF0000"/>
                        </a:solidFill>
                        <a:round/>
                      </a:ln>
                    </p:spPr>
                    <p:txBody>
                      <a:bodyPr/>
                      <a:lstStyle/>
                      <a:p>
                        <a:endParaRPr lang="zh-CN" altLang="en-US"/>
                      </a:p>
                    </p:txBody>
                  </p:sp>
                  <p:sp>
                    <p:nvSpPr>
                      <p:cNvPr id="141470" name="Line 640"/>
                      <p:cNvSpPr>
                        <a:spLocks noChangeShapeType="1"/>
                      </p:cNvSpPr>
                      <p:nvPr/>
                    </p:nvSpPr>
                    <p:spPr bwMode="auto">
                      <a:xfrm>
                        <a:off x="2304" y="2016"/>
                        <a:ext cx="0" cy="144"/>
                      </a:xfrm>
                      <a:prstGeom prst="line">
                        <a:avLst/>
                      </a:prstGeom>
                      <a:noFill/>
                      <a:ln w="19050">
                        <a:solidFill>
                          <a:schemeClr val="tx2"/>
                        </a:solidFill>
                        <a:round/>
                      </a:ln>
                    </p:spPr>
                    <p:txBody>
                      <a:bodyPr/>
                      <a:lstStyle/>
                      <a:p>
                        <a:endParaRPr lang="zh-CN" altLang="en-US"/>
                      </a:p>
                    </p:txBody>
                  </p:sp>
                </p:grpSp>
                <p:sp>
                  <p:nvSpPr>
                    <p:cNvPr id="141459" name="Line 641"/>
                    <p:cNvSpPr>
                      <a:spLocks noChangeShapeType="1"/>
                    </p:cNvSpPr>
                    <p:nvPr/>
                  </p:nvSpPr>
                  <p:spPr bwMode="auto">
                    <a:xfrm flipV="1">
                      <a:off x="3714" y="2016"/>
                      <a:ext cx="0" cy="144"/>
                    </a:xfrm>
                    <a:prstGeom prst="line">
                      <a:avLst/>
                    </a:prstGeom>
                    <a:noFill/>
                    <a:ln w="19050">
                      <a:solidFill>
                        <a:schemeClr val="tx2"/>
                      </a:solidFill>
                      <a:round/>
                    </a:ln>
                  </p:spPr>
                  <p:txBody>
                    <a:bodyPr/>
                    <a:lstStyle/>
                    <a:p>
                      <a:endParaRPr lang="zh-CN" altLang="en-US"/>
                    </a:p>
                  </p:txBody>
                </p:sp>
                <p:grpSp>
                  <p:nvGrpSpPr>
                    <p:cNvPr id="141321" name="Group 642"/>
                    <p:cNvGrpSpPr/>
                    <p:nvPr/>
                  </p:nvGrpSpPr>
                  <p:grpSpPr bwMode="auto">
                    <a:xfrm>
                      <a:off x="2421" y="2016"/>
                      <a:ext cx="1584" cy="144"/>
                      <a:chOff x="720" y="2016"/>
                      <a:chExt cx="1584" cy="144"/>
                    </a:xfrm>
                  </p:grpSpPr>
                  <p:sp>
                    <p:nvSpPr>
                      <p:cNvPr id="141463" name="Line 643"/>
                      <p:cNvSpPr>
                        <a:spLocks noChangeShapeType="1"/>
                      </p:cNvSpPr>
                      <p:nvPr/>
                    </p:nvSpPr>
                    <p:spPr bwMode="auto">
                      <a:xfrm>
                        <a:off x="720" y="2160"/>
                        <a:ext cx="1296" cy="0"/>
                      </a:xfrm>
                      <a:prstGeom prst="line">
                        <a:avLst/>
                      </a:prstGeom>
                      <a:noFill/>
                      <a:ln w="19050">
                        <a:solidFill>
                          <a:schemeClr val="tx2"/>
                        </a:solidFill>
                        <a:round/>
                      </a:ln>
                    </p:spPr>
                    <p:txBody>
                      <a:bodyPr/>
                      <a:lstStyle/>
                      <a:p>
                        <a:endParaRPr lang="zh-CN" altLang="en-US"/>
                      </a:p>
                    </p:txBody>
                  </p:sp>
                  <p:sp>
                    <p:nvSpPr>
                      <p:cNvPr id="141464" name="Line 644"/>
                      <p:cNvSpPr>
                        <a:spLocks noChangeShapeType="1"/>
                      </p:cNvSpPr>
                      <p:nvPr/>
                    </p:nvSpPr>
                    <p:spPr bwMode="auto">
                      <a:xfrm flipV="1">
                        <a:off x="2016" y="2016"/>
                        <a:ext cx="0" cy="144"/>
                      </a:xfrm>
                      <a:prstGeom prst="line">
                        <a:avLst/>
                      </a:prstGeom>
                      <a:noFill/>
                      <a:ln w="19050">
                        <a:solidFill>
                          <a:schemeClr val="tx2"/>
                        </a:solidFill>
                        <a:round/>
                      </a:ln>
                    </p:spPr>
                    <p:txBody>
                      <a:bodyPr/>
                      <a:lstStyle/>
                      <a:p>
                        <a:endParaRPr lang="zh-CN" altLang="en-US"/>
                      </a:p>
                    </p:txBody>
                  </p:sp>
                  <p:sp>
                    <p:nvSpPr>
                      <p:cNvPr id="141465" name="Line 645"/>
                      <p:cNvSpPr>
                        <a:spLocks noChangeShapeType="1"/>
                      </p:cNvSpPr>
                      <p:nvPr/>
                    </p:nvSpPr>
                    <p:spPr bwMode="auto">
                      <a:xfrm>
                        <a:off x="2016" y="2016"/>
                        <a:ext cx="288" cy="0"/>
                      </a:xfrm>
                      <a:prstGeom prst="line">
                        <a:avLst/>
                      </a:prstGeom>
                      <a:noFill/>
                      <a:ln w="19050">
                        <a:solidFill>
                          <a:schemeClr val="tx2"/>
                        </a:solidFill>
                        <a:round/>
                      </a:ln>
                    </p:spPr>
                    <p:txBody>
                      <a:bodyPr/>
                      <a:lstStyle/>
                      <a:p>
                        <a:endParaRPr lang="zh-CN" altLang="en-US"/>
                      </a:p>
                    </p:txBody>
                  </p:sp>
                  <p:sp>
                    <p:nvSpPr>
                      <p:cNvPr id="141466" name="Line 646"/>
                      <p:cNvSpPr>
                        <a:spLocks noChangeShapeType="1"/>
                      </p:cNvSpPr>
                      <p:nvPr/>
                    </p:nvSpPr>
                    <p:spPr bwMode="auto">
                      <a:xfrm>
                        <a:off x="2304" y="2016"/>
                        <a:ext cx="0" cy="144"/>
                      </a:xfrm>
                      <a:prstGeom prst="line">
                        <a:avLst/>
                      </a:prstGeom>
                      <a:noFill/>
                      <a:ln w="19050">
                        <a:solidFill>
                          <a:schemeClr val="tx2"/>
                        </a:solidFill>
                        <a:round/>
                      </a:ln>
                    </p:spPr>
                    <p:txBody>
                      <a:bodyPr/>
                      <a:lstStyle/>
                      <a:p>
                        <a:endParaRPr lang="zh-CN" altLang="en-US"/>
                      </a:p>
                    </p:txBody>
                  </p:sp>
                </p:grpSp>
                <p:sp>
                  <p:nvSpPr>
                    <p:cNvPr id="141461" name="Line 647"/>
                    <p:cNvSpPr>
                      <a:spLocks noChangeShapeType="1"/>
                    </p:cNvSpPr>
                    <p:nvPr/>
                  </p:nvSpPr>
                  <p:spPr bwMode="auto">
                    <a:xfrm flipH="1">
                      <a:off x="2304" y="2160"/>
                      <a:ext cx="144" cy="0"/>
                    </a:xfrm>
                    <a:prstGeom prst="line">
                      <a:avLst/>
                    </a:prstGeom>
                    <a:noFill/>
                    <a:ln w="19050">
                      <a:solidFill>
                        <a:schemeClr val="tx2"/>
                      </a:solidFill>
                      <a:round/>
                    </a:ln>
                  </p:spPr>
                  <p:txBody>
                    <a:bodyPr/>
                    <a:lstStyle/>
                    <a:p>
                      <a:endParaRPr lang="zh-CN" altLang="en-US"/>
                    </a:p>
                  </p:txBody>
                </p:sp>
                <p:sp>
                  <p:nvSpPr>
                    <p:cNvPr id="141462" name="Line 648"/>
                    <p:cNvSpPr>
                      <a:spLocks noChangeShapeType="1"/>
                    </p:cNvSpPr>
                    <p:nvPr/>
                  </p:nvSpPr>
                  <p:spPr bwMode="auto">
                    <a:xfrm>
                      <a:off x="3993" y="2160"/>
                      <a:ext cx="384" cy="0"/>
                    </a:xfrm>
                    <a:prstGeom prst="line">
                      <a:avLst/>
                    </a:prstGeom>
                    <a:noFill/>
                    <a:ln w="19050">
                      <a:solidFill>
                        <a:schemeClr val="tx2"/>
                      </a:solidFill>
                      <a:round/>
                    </a:ln>
                  </p:spPr>
                  <p:txBody>
                    <a:bodyPr/>
                    <a:lstStyle/>
                    <a:p>
                      <a:endParaRPr lang="zh-CN" altLang="en-US"/>
                    </a:p>
                  </p:txBody>
                </p:sp>
              </p:grpSp>
              <p:sp>
                <p:nvSpPr>
                  <p:cNvPr id="141457" name="Text Box 649"/>
                  <p:cNvSpPr txBox="1">
                    <a:spLocks noChangeArrowheads="1"/>
                  </p:cNvSpPr>
                  <p:nvPr/>
                </p:nvSpPr>
                <p:spPr bwMode="auto">
                  <a:xfrm>
                    <a:off x="480" y="1968"/>
                    <a:ext cx="384" cy="197"/>
                  </a:xfrm>
                  <a:prstGeom prst="rect">
                    <a:avLst/>
                  </a:prstGeom>
                  <a:noFill/>
                  <a:ln w="9525">
                    <a:noFill/>
                    <a:miter lim="800000"/>
                  </a:ln>
                </p:spPr>
                <p:txBody>
                  <a:bodyPr lIns="18000" rIns="18000">
                    <a:spAutoFit/>
                  </a:bodyPr>
                  <a:lstStyle/>
                  <a:p>
                    <a:pPr algn="just" eaLnBrk="0" hangingPunct="0"/>
                    <a:r>
                      <a:rPr lang="en-US" altLang="zh-CN" sz="1600">
                        <a:solidFill>
                          <a:schemeClr val="hlink"/>
                        </a:solidFill>
                        <a:ea typeface="Gulim" panose="020B0600000101010101" pitchFamily="50" charset="-127"/>
                      </a:rPr>
                      <a:t>C/ET</a:t>
                    </a:r>
                  </a:p>
                </p:txBody>
              </p:sp>
            </p:grpSp>
            <p:sp>
              <p:nvSpPr>
                <p:cNvPr id="141436" name="Line 579"/>
                <p:cNvSpPr>
                  <a:spLocks noChangeShapeType="1"/>
                </p:cNvSpPr>
                <p:nvPr/>
              </p:nvSpPr>
              <p:spPr bwMode="auto">
                <a:xfrm>
                  <a:off x="2317750" y="4495800"/>
                  <a:ext cx="439738" cy="0"/>
                </a:xfrm>
                <a:prstGeom prst="line">
                  <a:avLst/>
                </a:prstGeom>
                <a:noFill/>
                <a:ln w="19050">
                  <a:solidFill>
                    <a:schemeClr val="tx2"/>
                  </a:solidFill>
                  <a:round/>
                </a:ln>
              </p:spPr>
              <p:txBody>
                <a:bodyPr/>
                <a:lstStyle/>
                <a:p>
                  <a:endParaRPr lang="zh-CN" altLang="en-US"/>
                </a:p>
              </p:txBody>
            </p:sp>
          </p:grpSp>
          <p:sp>
            <p:nvSpPr>
              <p:cNvPr id="141434" name="Line 546"/>
              <p:cNvSpPr>
                <a:spLocks noChangeShapeType="1"/>
              </p:cNvSpPr>
              <p:nvPr/>
            </p:nvSpPr>
            <p:spPr bwMode="auto">
              <a:xfrm>
                <a:off x="2746375" y="4487863"/>
                <a:ext cx="914400" cy="0"/>
              </a:xfrm>
              <a:prstGeom prst="line">
                <a:avLst/>
              </a:prstGeom>
              <a:noFill/>
              <a:ln w="9525">
                <a:solidFill>
                  <a:schemeClr val="tx2"/>
                </a:solidFill>
                <a:prstDash val="dash"/>
                <a:round/>
              </a:ln>
            </p:spPr>
            <p:txBody>
              <a:bodyPr/>
              <a:lstStyle/>
              <a:p>
                <a:endParaRPr lang="zh-CN" altLang="en-US"/>
              </a:p>
            </p:txBody>
          </p:sp>
        </p:grpSp>
        <p:sp>
          <p:nvSpPr>
            <p:cNvPr id="141432" name="Line 577"/>
            <p:cNvSpPr>
              <a:spLocks noChangeShapeType="1"/>
            </p:cNvSpPr>
            <p:nvPr/>
          </p:nvSpPr>
          <p:spPr bwMode="auto">
            <a:xfrm>
              <a:off x="4133850" y="4487863"/>
              <a:ext cx="449263" cy="0"/>
            </a:xfrm>
            <a:prstGeom prst="line">
              <a:avLst/>
            </a:prstGeom>
            <a:noFill/>
            <a:ln w="19050">
              <a:solidFill>
                <a:schemeClr val="tx2"/>
              </a:solidFill>
              <a:round/>
            </a:ln>
          </p:spPr>
          <p:txBody>
            <a:bodyPr/>
            <a:lstStyle/>
            <a:p>
              <a:endParaRPr lang="zh-CN" altLang="en-US"/>
            </a:p>
          </p:txBody>
        </p:sp>
      </p:grpSp>
      <p:grpSp>
        <p:nvGrpSpPr>
          <p:cNvPr id="141322" name="组合 352"/>
          <p:cNvGrpSpPr/>
          <p:nvPr/>
        </p:nvGrpSpPr>
        <p:grpSpPr bwMode="auto">
          <a:xfrm>
            <a:off x="5211764" y="1482725"/>
            <a:ext cx="566737" cy="1754188"/>
            <a:chOff x="1165387" y="3556329"/>
            <a:chExt cx="566303" cy="1753969"/>
          </a:xfrm>
        </p:grpSpPr>
        <p:sp>
          <p:nvSpPr>
            <p:cNvPr id="141427" name="Text Box 15"/>
            <p:cNvSpPr txBox="1">
              <a:spLocks noChangeArrowheads="1"/>
            </p:cNvSpPr>
            <p:nvPr/>
          </p:nvSpPr>
          <p:spPr bwMode="black">
            <a:xfrm>
              <a:off x="1187178" y="3556329"/>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1</a:t>
              </a:r>
            </a:p>
          </p:txBody>
        </p:sp>
        <p:sp>
          <p:nvSpPr>
            <p:cNvPr id="141428" name="Text Box 16"/>
            <p:cNvSpPr txBox="1">
              <a:spLocks noChangeArrowheads="1"/>
            </p:cNvSpPr>
            <p:nvPr/>
          </p:nvSpPr>
          <p:spPr bwMode="black">
            <a:xfrm>
              <a:off x="1181811" y="4016704"/>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1</a:t>
              </a:r>
            </a:p>
          </p:txBody>
        </p:sp>
        <p:sp>
          <p:nvSpPr>
            <p:cNvPr id="141429" name="Text Box 17"/>
            <p:cNvSpPr txBox="1">
              <a:spLocks noChangeArrowheads="1"/>
            </p:cNvSpPr>
            <p:nvPr/>
          </p:nvSpPr>
          <p:spPr bwMode="black">
            <a:xfrm>
              <a:off x="1169166" y="4481732"/>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1</a:t>
              </a:r>
            </a:p>
          </p:txBody>
        </p:sp>
        <p:sp>
          <p:nvSpPr>
            <p:cNvPr id="141430" name="Text Box 18"/>
            <p:cNvSpPr txBox="1">
              <a:spLocks noChangeArrowheads="1"/>
            </p:cNvSpPr>
            <p:nvPr/>
          </p:nvSpPr>
          <p:spPr bwMode="black">
            <a:xfrm>
              <a:off x="1165387" y="4943585"/>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1</a:t>
              </a:r>
            </a:p>
          </p:txBody>
        </p:sp>
      </p:grpSp>
      <p:sp>
        <p:nvSpPr>
          <p:cNvPr id="226" name="Text Box 268"/>
          <p:cNvSpPr txBox="1">
            <a:spLocks noChangeArrowheads="1"/>
          </p:cNvSpPr>
          <p:nvPr/>
        </p:nvSpPr>
        <p:spPr bwMode="black">
          <a:xfrm>
            <a:off x="5289551" y="3311526"/>
            <a:ext cx="454025" cy="366713"/>
          </a:xfrm>
          <a:prstGeom prst="rect">
            <a:avLst/>
          </a:prstGeom>
          <a:noFill/>
          <a:ln w="9525" algn="ctr">
            <a:noFill/>
            <a:miter lim="800000"/>
          </a:ln>
        </p:spPr>
        <p:txBody>
          <a:bodyPr>
            <a:spAutoFit/>
          </a:bodyPr>
          <a:lstStyle/>
          <a:p>
            <a:r>
              <a:rPr lang="en-US" altLang="zh-CN">
                <a:solidFill>
                  <a:srgbClr val="FF0000"/>
                </a:solidFill>
                <a:latin typeface="Arial" panose="020B0604020202020204" pitchFamily="34" charset="0"/>
              </a:rPr>
              <a:t>1</a:t>
            </a:r>
          </a:p>
        </p:txBody>
      </p:sp>
      <p:grpSp>
        <p:nvGrpSpPr>
          <p:cNvPr id="141323" name="组合 352"/>
          <p:cNvGrpSpPr/>
          <p:nvPr/>
        </p:nvGrpSpPr>
        <p:grpSpPr bwMode="auto">
          <a:xfrm>
            <a:off x="5668964" y="1419225"/>
            <a:ext cx="566737" cy="1754188"/>
            <a:chOff x="1165387" y="3556329"/>
            <a:chExt cx="566303" cy="1753969"/>
          </a:xfrm>
        </p:grpSpPr>
        <p:sp>
          <p:nvSpPr>
            <p:cNvPr id="141423" name="Text Box 15"/>
            <p:cNvSpPr txBox="1">
              <a:spLocks noChangeArrowheads="1"/>
            </p:cNvSpPr>
            <p:nvPr/>
          </p:nvSpPr>
          <p:spPr bwMode="black">
            <a:xfrm>
              <a:off x="1187178" y="3556329"/>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0000FF"/>
                  </a:solidFill>
                  <a:latin typeface="Arial" panose="020B0604020202020204" pitchFamily="34" charset="0"/>
                </a:rPr>
                <a:t>0</a:t>
              </a:r>
            </a:p>
          </p:txBody>
        </p:sp>
        <p:sp>
          <p:nvSpPr>
            <p:cNvPr id="141424" name="Text Box 16"/>
            <p:cNvSpPr txBox="1">
              <a:spLocks noChangeArrowheads="1"/>
            </p:cNvSpPr>
            <p:nvPr/>
          </p:nvSpPr>
          <p:spPr bwMode="black">
            <a:xfrm>
              <a:off x="1181811" y="4016704"/>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0000FF"/>
                  </a:solidFill>
                  <a:latin typeface="Arial" panose="020B0604020202020204" pitchFamily="34" charset="0"/>
                </a:rPr>
                <a:t>0</a:t>
              </a:r>
            </a:p>
          </p:txBody>
        </p:sp>
        <p:sp>
          <p:nvSpPr>
            <p:cNvPr id="141425" name="Text Box 17"/>
            <p:cNvSpPr txBox="1">
              <a:spLocks noChangeArrowheads="1"/>
            </p:cNvSpPr>
            <p:nvPr/>
          </p:nvSpPr>
          <p:spPr bwMode="black">
            <a:xfrm>
              <a:off x="1169166" y="4481732"/>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0000FF"/>
                  </a:solidFill>
                  <a:latin typeface="Arial" panose="020B0604020202020204" pitchFamily="34" charset="0"/>
                </a:rPr>
                <a:t>0</a:t>
              </a:r>
            </a:p>
          </p:txBody>
        </p:sp>
        <p:sp>
          <p:nvSpPr>
            <p:cNvPr id="141426" name="Text Box 18"/>
            <p:cNvSpPr txBox="1">
              <a:spLocks noChangeArrowheads="1"/>
            </p:cNvSpPr>
            <p:nvPr/>
          </p:nvSpPr>
          <p:spPr bwMode="black">
            <a:xfrm>
              <a:off x="1165387" y="4943585"/>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0000FF"/>
                  </a:solidFill>
                  <a:latin typeface="Arial" panose="020B0604020202020204" pitchFamily="34" charset="0"/>
                </a:rPr>
                <a:t>0</a:t>
              </a:r>
            </a:p>
          </p:txBody>
        </p:sp>
      </p:grpSp>
      <p:sp>
        <p:nvSpPr>
          <p:cNvPr id="4" name="Text Box 268"/>
          <p:cNvSpPr txBox="1">
            <a:spLocks noChangeArrowheads="1"/>
          </p:cNvSpPr>
          <p:nvPr/>
        </p:nvSpPr>
        <p:spPr bwMode="black">
          <a:xfrm>
            <a:off x="5721351" y="3190876"/>
            <a:ext cx="454025" cy="366713"/>
          </a:xfrm>
          <a:prstGeom prst="rect">
            <a:avLst/>
          </a:prstGeom>
          <a:noFill/>
          <a:ln w="9525" algn="ctr">
            <a:noFill/>
            <a:miter lim="800000"/>
          </a:ln>
        </p:spPr>
        <p:txBody>
          <a:bodyPr>
            <a:spAutoFit/>
          </a:bodyPr>
          <a:lstStyle/>
          <a:p>
            <a:r>
              <a:rPr lang="en-US" altLang="zh-CN">
                <a:solidFill>
                  <a:srgbClr val="0000FF"/>
                </a:solidFill>
                <a:latin typeface="Arial" panose="020B0604020202020204" pitchFamily="34" charset="0"/>
              </a:rPr>
              <a:t>0</a:t>
            </a:r>
          </a:p>
        </p:txBody>
      </p:sp>
      <p:sp>
        <p:nvSpPr>
          <p:cNvPr id="283" name="Rectangle 2"/>
          <p:cNvSpPr>
            <a:spLocks noChangeArrowheads="1"/>
          </p:cNvSpPr>
          <p:nvPr/>
        </p:nvSpPr>
        <p:spPr bwMode="white">
          <a:xfrm>
            <a:off x="5019676" y="3467100"/>
            <a:ext cx="1933575" cy="609600"/>
          </a:xfrm>
          <a:prstGeom prst="rect">
            <a:avLst/>
          </a:prstGeom>
          <a:noFill/>
          <a:ln w="9525">
            <a:noFill/>
            <a:miter lim="800000"/>
          </a:ln>
        </p:spPr>
        <p:txBody>
          <a:bodyPr anchor="ctr"/>
          <a:lstStyle/>
          <a:p>
            <a:pPr algn="l" eaLnBrk="0" hangingPunct="0">
              <a:lnSpc>
                <a:spcPct val="100000"/>
              </a:lnSpc>
              <a:spcBef>
                <a:spcPct val="0"/>
              </a:spcBef>
            </a:pPr>
            <a:r>
              <a:rPr lang="zh-CN" altLang="en-US" dirty="0">
                <a:solidFill>
                  <a:srgbClr val="CC3300"/>
                </a:solidFill>
                <a:latin typeface="Arial" panose="020B0604020202020204" pitchFamily="34" charset="0"/>
                <a:ea typeface="黑体" panose="02010600030101010101" pitchFamily="49" charset="-122"/>
                <a:cs typeface="Arial" panose="020B0604020202020204" pitchFamily="34" charset="0"/>
              </a:rPr>
              <a:t>①片的时序图</a:t>
            </a:r>
          </a:p>
        </p:txBody>
      </p:sp>
      <p:sp>
        <p:nvSpPr>
          <p:cNvPr id="284" name="Text Box 6"/>
          <p:cNvSpPr txBox="1">
            <a:spLocks noChangeArrowheads="1"/>
          </p:cNvSpPr>
          <p:nvPr/>
        </p:nvSpPr>
        <p:spPr bwMode="auto">
          <a:xfrm>
            <a:off x="1812926" y="3978116"/>
            <a:ext cx="8569325" cy="2708434"/>
          </a:xfrm>
          <a:prstGeom prst="rect">
            <a:avLst/>
          </a:prstGeom>
          <a:solidFill>
            <a:srgbClr val="FFFFBD"/>
          </a:solidFill>
          <a:ln w="9525">
            <a:solidFill>
              <a:srgbClr val="CC3300"/>
            </a:solidFill>
            <a:miter lim="800000"/>
          </a:ln>
        </p:spPr>
        <p:txBody>
          <a:bodyPr wrap="square">
            <a:spAutoFit/>
          </a:bodyPr>
          <a:lstStyle/>
          <a:p>
            <a:pPr marL="342900" indent="-342900" algn="just" eaLnBrk="0" hangingPunct="0">
              <a:lnSpc>
                <a:spcPct val="100000"/>
              </a:lnSpc>
              <a:spcBef>
                <a:spcPts val="600"/>
              </a:spcBef>
              <a:buClr>
                <a:schemeClr val="bg2"/>
              </a:buClr>
              <a:buFont typeface="Wingdings" panose="05000000000000000000" pitchFamily="2" charset="2"/>
              <a:buChar char="v"/>
              <a:defRPr/>
            </a:pPr>
            <a:r>
              <a:rPr lang="zh-CN" altLang="zh-CN" dirty="0"/>
              <a:t>假定计数器从</a:t>
            </a:r>
            <a:r>
              <a:rPr lang="en-US" altLang="zh-CN" dirty="0"/>
              <a:t>0000</a:t>
            </a:r>
            <a:r>
              <a:rPr lang="zh-CN" altLang="en-US" dirty="0"/>
              <a:t>状态开始计数。在输入</a:t>
            </a:r>
            <a:r>
              <a:rPr lang="en-US" altLang="zh-CN" dirty="0"/>
              <a:t>15</a:t>
            </a:r>
            <a:r>
              <a:rPr lang="zh-CN" altLang="en-US" dirty="0"/>
              <a:t>个</a:t>
            </a:r>
            <a:r>
              <a:rPr lang="en-US" altLang="zh-CN" dirty="0"/>
              <a:t>CP</a:t>
            </a:r>
            <a:r>
              <a:rPr lang="zh-CN" altLang="en-US" dirty="0"/>
              <a:t>之前，低位片按时钟信号加</a:t>
            </a:r>
            <a:r>
              <a:rPr lang="en-US" altLang="zh-CN" dirty="0"/>
              <a:t>1</a:t>
            </a:r>
            <a:r>
              <a:rPr lang="zh-CN" altLang="en-US" dirty="0"/>
              <a:t>计数，其进位输出</a:t>
            </a:r>
            <a:r>
              <a:rPr lang="en-US" altLang="zh-CN" dirty="0"/>
              <a:t>C</a:t>
            </a:r>
            <a:r>
              <a:rPr lang="zh-CN" altLang="en-US" dirty="0"/>
              <a:t>都为</a:t>
            </a:r>
            <a:r>
              <a:rPr lang="en-US" altLang="zh-CN" dirty="0"/>
              <a:t>0</a:t>
            </a:r>
            <a:r>
              <a:rPr lang="zh-CN" altLang="en-US" dirty="0"/>
              <a:t>，则高位片的</a:t>
            </a:r>
            <a:r>
              <a:rPr lang="en-US" altLang="zh-CN" dirty="0"/>
              <a:t>ET</a:t>
            </a:r>
            <a:r>
              <a:rPr lang="zh-CN" altLang="en-US" dirty="0"/>
              <a:t>、</a:t>
            </a:r>
            <a:r>
              <a:rPr lang="en-US" altLang="zh-CN" dirty="0"/>
              <a:t>EP=0</a:t>
            </a:r>
            <a:r>
              <a:rPr lang="zh-CN" altLang="en-US" dirty="0"/>
              <a:t>，高位片不工作，保持</a:t>
            </a:r>
            <a:r>
              <a:rPr lang="en-US" altLang="zh-CN" dirty="0"/>
              <a:t>0000</a:t>
            </a:r>
            <a:r>
              <a:rPr lang="zh-CN" altLang="en-US" dirty="0"/>
              <a:t>不变。</a:t>
            </a:r>
            <a:endParaRPr lang="en-US" altLang="zh-CN" dirty="0"/>
          </a:p>
          <a:p>
            <a:pPr marL="342900" indent="-342900" algn="just" eaLnBrk="0" hangingPunct="0">
              <a:lnSpc>
                <a:spcPct val="100000"/>
              </a:lnSpc>
              <a:spcBef>
                <a:spcPts val="600"/>
              </a:spcBef>
              <a:buClr>
                <a:schemeClr val="bg2"/>
              </a:buClr>
              <a:buFont typeface="Wingdings" panose="05000000000000000000" pitchFamily="2" charset="2"/>
              <a:buChar char="v"/>
              <a:defRPr/>
            </a:pPr>
            <a:r>
              <a:rPr lang="zh-CN" altLang="en-US" dirty="0"/>
              <a:t>输入</a:t>
            </a:r>
            <a:r>
              <a:rPr lang="en-US" altLang="zh-CN" dirty="0">
                <a:solidFill>
                  <a:srgbClr val="CC0099"/>
                </a:solidFill>
              </a:rPr>
              <a:t>15</a:t>
            </a:r>
            <a:r>
              <a:rPr lang="zh-CN" altLang="en-US" dirty="0"/>
              <a:t>个</a:t>
            </a:r>
            <a:r>
              <a:rPr lang="en-US" altLang="zh-CN" dirty="0"/>
              <a:t>CP</a:t>
            </a:r>
            <a:r>
              <a:rPr lang="zh-CN" altLang="en-US" dirty="0"/>
              <a:t>后，低位片的状态变为</a:t>
            </a:r>
            <a:r>
              <a:rPr lang="en-US" altLang="zh-CN" dirty="0">
                <a:solidFill>
                  <a:srgbClr val="CC0099"/>
                </a:solidFill>
              </a:rPr>
              <a:t>1111</a:t>
            </a:r>
            <a:r>
              <a:rPr lang="zh-CN" altLang="en-US" dirty="0"/>
              <a:t>，使其进位输出</a:t>
            </a:r>
            <a:r>
              <a:rPr lang="en-US" altLang="zh-CN" dirty="0">
                <a:solidFill>
                  <a:srgbClr val="CC0099"/>
                </a:solidFill>
              </a:rPr>
              <a:t>C=1</a:t>
            </a:r>
            <a:r>
              <a:rPr lang="zh-CN" altLang="en-US" dirty="0"/>
              <a:t>；</a:t>
            </a:r>
            <a:endParaRPr lang="en-US" altLang="zh-CN" dirty="0"/>
          </a:p>
          <a:p>
            <a:pPr marL="342900" indent="-342900" algn="just" eaLnBrk="0" hangingPunct="0">
              <a:lnSpc>
                <a:spcPct val="100000"/>
              </a:lnSpc>
              <a:spcBef>
                <a:spcPts val="600"/>
              </a:spcBef>
              <a:buClr>
                <a:schemeClr val="bg2"/>
              </a:buClr>
              <a:buFont typeface="Wingdings" panose="05000000000000000000" pitchFamily="2" charset="2"/>
              <a:buChar char="v"/>
              <a:defRPr/>
            </a:pPr>
            <a:r>
              <a:rPr lang="zh-CN" altLang="en-US" dirty="0"/>
              <a:t>当第</a:t>
            </a:r>
            <a:r>
              <a:rPr lang="en-US" altLang="zh-CN" dirty="0">
                <a:solidFill>
                  <a:srgbClr val="CC0099"/>
                </a:solidFill>
              </a:rPr>
              <a:t>16</a:t>
            </a:r>
            <a:r>
              <a:rPr lang="zh-CN" altLang="en-US" dirty="0"/>
              <a:t>个</a:t>
            </a:r>
            <a:r>
              <a:rPr lang="en-US" altLang="zh-CN" dirty="0"/>
              <a:t>CP</a:t>
            </a:r>
            <a:r>
              <a:rPr lang="zh-CN" altLang="en-US" dirty="0"/>
              <a:t>到来后，低位片和高位片同时计数，低位片的状态由</a:t>
            </a:r>
            <a:r>
              <a:rPr lang="en-US" altLang="zh-CN" dirty="0"/>
              <a:t>1111</a:t>
            </a:r>
            <a:r>
              <a:rPr lang="zh-CN" altLang="en-US" dirty="0"/>
              <a:t>变为</a:t>
            </a:r>
            <a:r>
              <a:rPr lang="en-US" altLang="zh-CN" dirty="0">
                <a:solidFill>
                  <a:srgbClr val="CC0099"/>
                </a:solidFill>
              </a:rPr>
              <a:t>0000</a:t>
            </a:r>
            <a:r>
              <a:rPr lang="zh-CN" altLang="en-US" dirty="0"/>
              <a:t>，其进位输出</a:t>
            </a:r>
            <a:r>
              <a:rPr lang="en-US" altLang="zh-CN" dirty="0">
                <a:solidFill>
                  <a:srgbClr val="CC0099"/>
                </a:solidFill>
              </a:rPr>
              <a:t>C</a:t>
            </a:r>
            <a:r>
              <a:rPr lang="zh-CN" altLang="en-US" dirty="0"/>
              <a:t>从</a:t>
            </a:r>
            <a:r>
              <a:rPr lang="en-US" altLang="zh-CN" dirty="0"/>
              <a:t>1</a:t>
            </a:r>
            <a:r>
              <a:rPr lang="zh-CN" altLang="en-US" dirty="0"/>
              <a:t>变为</a:t>
            </a:r>
            <a:r>
              <a:rPr lang="en-US" altLang="zh-CN" dirty="0">
                <a:solidFill>
                  <a:srgbClr val="CC0099"/>
                </a:solidFill>
              </a:rPr>
              <a:t>0</a:t>
            </a:r>
            <a:r>
              <a:rPr lang="zh-CN" altLang="en-US" dirty="0"/>
              <a:t>，高位片的状态由</a:t>
            </a:r>
            <a:r>
              <a:rPr lang="en-US" altLang="zh-CN" dirty="0"/>
              <a:t>0000</a:t>
            </a:r>
            <a:r>
              <a:rPr lang="zh-CN" altLang="en-US" dirty="0"/>
              <a:t>递增到</a:t>
            </a:r>
            <a:r>
              <a:rPr lang="en-US" altLang="zh-CN" dirty="0">
                <a:solidFill>
                  <a:srgbClr val="CC0099"/>
                </a:solidFill>
              </a:rPr>
              <a:t>0001</a:t>
            </a:r>
            <a:r>
              <a:rPr lang="zh-CN" altLang="en-US" dirty="0"/>
              <a:t>。可见高位片是每隔</a:t>
            </a:r>
            <a:r>
              <a:rPr lang="en-US" altLang="zh-CN" dirty="0"/>
              <a:t>16</a:t>
            </a:r>
            <a:r>
              <a:rPr lang="zh-CN" altLang="en-US" dirty="0"/>
              <a:t>个</a:t>
            </a:r>
            <a:r>
              <a:rPr lang="en-US" altLang="zh-CN" dirty="0"/>
              <a:t>CP</a:t>
            </a:r>
            <a:r>
              <a:rPr lang="zh-CN" altLang="en-US" dirty="0"/>
              <a:t>，才能完成一次计数操作。当第</a:t>
            </a:r>
            <a:r>
              <a:rPr lang="en-US" altLang="zh-CN" dirty="0"/>
              <a:t>16</a:t>
            </a:r>
            <a:r>
              <a:rPr lang="zh-CN" altLang="en-US" dirty="0"/>
              <a:t>个</a:t>
            </a:r>
            <a:r>
              <a:rPr lang="en-US" altLang="zh-CN" dirty="0"/>
              <a:t>CP</a:t>
            </a:r>
            <a:r>
              <a:rPr lang="zh-CN" altLang="en-US" dirty="0"/>
              <a:t>到来后，低位片加</a:t>
            </a:r>
            <a:r>
              <a:rPr lang="en-US" altLang="zh-CN" dirty="0"/>
              <a:t>1</a:t>
            </a:r>
            <a:r>
              <a:rPr lang="zh-CN" altLang="en-US" dirty="0"/>
              <a:t>计数，而高位片保持状态</a:t>
            </a:r>
            <a:r>
              <a:rPr lang="en-US" altLang="zh-CN" dirty="0"/>
              <a:t>0001</a:t>
            </a:r>
            <a:r>
              <a:rPr lang="zh-CN" altLang="en-US" dirty="0"/>
              <a:t>不变（因为</a:t>
            </a:r>
            <a:r>
              <a:rPr lang="en-US" altLang="zh-CN" dirty="0"/>
              <a:t>ET=EP=C=0</a:t>
            </a:r>
            <a:r>
              <a:rPr lang="zh-CN" altLang="en-US" dirty="0"/>
              <a:t>）。</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83"/>
                                        </p:tgtEl>
                                        <p:attrNameLst>
                                          <p:attrName>style.visibility</p:attrName>
                                        </p:attrNameLst>
                                      </p:cBhvr>
                                      <p:to>
                                        <p:strVal val="visible"/>
                                      </p:to>
                                    </p:set>
                                    <p:anim calcmode="lin" valueType="num">
                                      <p:cBhvr>
                                        <p:cTn id="7" dur="1000" fill="hold"/>
                                        <p:tgtEl>
                                          <p:spTgt spid="283"/>
                                        </p:tgtEl>
                                        <p:attrNameLst>
                                          <p:attrName>ppt_w</p:attrName>
                                        </p:attrNameLst>
                                      </p:cBhvr>
                                      <p:tavLst>
                                        <p:tav tm="0">
                                          <p:val>
                                            <p:strVal val="#ppt_w*0.70"/>
                                          </p:val>
                                        </p:tav>
                                        <p:tav tm="100000">
                                          <p:val>
                                            <p:strVal val="#ppt_w"/>
                                          </p:val>
                                        </p:tav>
                                      </p:tavLst>
                                    </p:anim>
                                    <p:anim calcmode="lin" valueType="num">
                                      <p:cBhvr>
                                        <p:cTn id="8" dur="1000" fill="hold"/>
                                        <p:tgtEl>
                                          <p:spTgt spid="283"/>
                                        </p:tgtEl>
                                        <p:attrNameLst>
                                          <p:attrName>ppt_h</p:attrName>
                                        </p:attrNameLst>
                                      </p:cBhvr>
                                      <p:tavLst>
                                        <p:tav tm="0">
                                          <p:val>
                                            <p:strVal val="#ppt_h"/>
                                          </p:val>
                                        </p:tav>
                                        <p:tav tm="100000">
                                          <p:val>
                                            <p:strVal val="#ppt_h"/>
                                          </p:val>
                                        </p:tav>
                                      </p:tavLst>
                                    </p:anim>
                                    <p:animEffect transition="in" filter="fade">
                                      <p:cBhvr>
                                        <p:cTn id="9" dur="1000"/>
                                        <p:tgtEl>
                                          <p:spTgt spid="283"/>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284"/>
                                        </p:tgtEl>
                                        <p:attrNameLst>
                                          <p:attrName>style.visibility</p:attrName>
                                        </p:attrNameLst>
                                      </p:cBhvr>
                                      <p:to>
                                        <p:strVal val="visible"/>
                                      </p:to>
                                    </p:set>
                                    <p:animEffect transition="in" filter="blinds(horizontal)">
                                      <p:cBhvr>
                                        <p:cTn id="14" dur="500"/>
                                        <p:tgtEl>
                                          <p:spTgt spid="28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41322"/>
                                        </p:tgtEl>
                                        <p:attrNameLst>
                                          <p:attrName>style.visibility</p:attrName>
                                        </p:attrNameLst>
                                      </p:cBhvr>
                                      <p:to>
                                        <p:strVal val="visible"/>
                                      </p:to>
                                    </p:set>
                                    <p:animEffect transition="in" filter="wipe(down)">
                                      <p:cBhvr>
                                        <p:cTn id="19" dur="500"/>
                                        <p:tgtEl>
                                          <p:spTgt spid="141322"/>
                                        </p:tgtEl>
                                      </p:cBhvr>
                                    </p:animEffect>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226"/>
                                        </p:tgtEl>
                                        <p:attrNameLst>
                                          <p:attrName>style.visibility</p:attrName>
                                        </p:attrNameLst>
                                      </p:cBhvr>
                                      <p:to>
                                        <p:strVal val="visible"/>
                                      </p:to>
                                    </p:set>
                                    <p:anim calcmode="lin" valueType="num">
                                      <p:cBhvr>
                                        <p:cTn id="24" dur="500" fill="hold"/>
                                        <p:tgtEl>
                                          <p:spTgt spid="226"/>
                                        </p:tgtEl>
                                        <p:attrNameLst>
                                          <p:attrName>ppt_w</p:attrName>
                                        </p:attrNameLst>
                                      </p:cBhvr>
                                      <p:tavLst>
                                        <p:tav tm="0">
                                          <p:val>
                                            <p:fltVal val="0"/>
                                          </p:val>
                                        </p:tav>
                                        <p:tav tm="100000">
                                          <p:val>
                                            <p:strVal val="#ppt_w"/>
                                          </p:val>
                                        </p:tav>
                                      </p:tavLst>
                                    </p:anim>
                                    <p:anim calcmode="lin" valueType="num">
                                      <p:cBhvr>
                                        <p:cTn id="25" dur="500" fill="hold"/>
                                        <p:tgtEl>
                                          <p:spTgt spid="226"/>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41323"/>
                                        </p:tgtEl>
                                        <p:attrNameLst>
                                          <p:attrName>style.visibility</p:attrName>
                                        </p:attrNameLst>
                                      </p:cBhvr>
                                      <p:to>
                                        <p:strVal val="visible"/>
                                      </p:to>
                                    </p:set>
                                    <p:animEffect transition="in" filter="wipe(down)">
                                      <p:cBhvr>
                                        <p:cTn id="30" dur="500"/>
                                        <p:tgtEl>
                                          <p:spTgt spid="141323"/>
                                        </p:tgtEl>
                                      </p:cBhvr>
                                    </p:animEffect>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fltVal val="0"/>
                                          </p:val>
                                        </p:tav>
                                        <p:tav tm="100000">
                                          <p:val>
                                            <p:strVal val="#ppt_w"/>
                                          </p:val>
                                        </p:tav>
                                      </p:tavLst>
                                    </p:anim>
                                    <p:anim calcmode="lin" valueType="num">
                                      <p:cBhvr>
                                        <p:cTn id="36"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p:bldP spid="4" grpId="0"/>
      <p:bldP spid="283" grpId="0"/>
      <p:bldP spid="284" grpId="0" animBg="1"/>
    </p:bld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5334000" y="3048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状态转换表</a:t>
            </a:r>
          </a:p>
        </p:txBody>
      </p:sp>
      <p:sp>
        <p:nvSpPr>
          <p:cNvPr id="142339" name="Rectangle 2"/>
          <p:cNvSpPr>
            <a:spLocks noChangeArrowheads="1"/>
          </p:cNvSpPr>
          <p:nvPr/>
        </p:nvSpPr>
        <p:spPr bwMode="black">
          <a:xfrm>
            <a:off x="6003635" y="-3231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aphicFrame>
        <p:nvGraphicFramePr>
          <p:cNvPr id="40020" name="Group 84"/>
          <p:cNvGraphicFramePr>
            <a:graphicFrameLocks noGrp="1"/>
          </p:cNvGraphicFramePr>
          <p:nvPr/>
        </p:nvGraphicFramePr>
        <p:xfrm>
          <a:off x="1906589" y="1328739"/>
          <a:ext cx="8670925" cy="4990149"/>
        </p:xfrm>
        <a:graphic>
          <a:graphicData uri="http://schemas.openxmlformats.org/drawingml/2006/table">
            <a:tbl>
              <a:tblPr/>
              <a:tblGrid>
                <a:gridCol w="3436937">
                  <a:extLst>
                    <a:ext uri="{9D8B030D-6E8A-4147-A177-3AD203B41FA5}">
                      <a16:colId xmlns:a16="http://schemas.microsoft.com/office/drawing/2014/main" val="20000"/>
                    </a:ext>
                  </a:extLst>
                </a:gridCol>
                <a:gridCol w="4635500">
                  <a:extLst>
                    <a:ext uri="{9D8B030D-6E8A-4147-A177-3AD203B41FA5}">
                      <a16:colId xmlns:a16="http://schemas.microsoft.com/office/drawing/2014/main" val="20001"/>
                    </a:ext>
                  </a:extLst>
                </a:gridCol>
                <a:gridCol w="598488">
                  <a:extLst>
                    <a:ext uri="{9D8B030D-6E8A-4147-A177-3AD203B41FA5}">
                      <a16:colId xmlns:a16="http://schemas.microsoft.com/office/drawing/2014/main" val="20002"/>
                    </a:ext>
                  </a:extLst>
                </a:gridCol>
              </a:tblGrid>
              <a:tr h="43656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Q</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7</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n</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Q</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6</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n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Q</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5</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n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Q</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4</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n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Q</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3</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n</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Q</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2</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n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Q</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1</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n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Q</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0</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n</a:t>
                      </a:r>
                    </a:p>
                  </a:txBody>
                  <a:tcPr marL="0" marR="0" marT="0" marB="0" horzOverflow="overflow">
                    <a:lnL w="381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381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r>
                        <a:rPr kumimoji="0"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7</a:t>
                      </a:r>
                      <a:r>
                        <a:rPr kumimoji="0"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n</a:t>
                      </a:r>
                      <a:r>
                        <a:rPr kumimoji="0" lang="zh-CN" altLang="en-US"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a:t>
                      </a: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Q</a:t>
                      </a:r>
                      <a:r>
                        <a:rPr kumimoji="0"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6</a:t>
                      </a:r>
                      <a:r>
                        <a:rPr kumimoji="0"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n</a:t>
                      </a:r>
                      <a:r>
                        <a:rPr kumimoji="0" lang="zh-CN" altLang="en-US"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 </a:t>
                      </a: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r>
                        <a:rPr kumimoji="0"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5</a:t>
                      </a:r>
                      <a:r>
                        <a:rPr kumimoji="0"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n</a:t>
                      </a:r>
                      <a:r>
                        <a:rPr kumimoji="0" lang="zh-CN" altLang="en-US"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 </a:t>
                      </a: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r>
                        <a:rPr kumimoji="0"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4</a:t>
                      </a:r>
                      <a:r>
                        <a:rPr kumimoji="0"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n</a:t>
                      </a:r>
                      <a:r>
                        <a:rPr kumimoji="0" lang="zh-CN" altLang="en-US"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a:t>
                      </a: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Q</a:t>
                      </a:r>
                      <a:r>
                        <a:rPr kumimoji="0"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3</a:t>
                      </a:r>
                      <a:r>
                        <a:rPr kumimoji="0"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n</a:t>
                      </a:r>
                      <a:r>
                        <a:rPr kumimoji="0" lang="zh-CN" altLang="en-US"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a:t>
                      </a: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Q</a:t>
                      </a:r>
                      <a:r>
                        <a:rPr kumimoji="0"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2</a:t>
                      </a:r>
                      <a:r>
                        <a:rPr kumimoji="0"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n</a:t>
                      </a:r>
                      <a:r>
                        <a:rPr kumimoji="0" lang="zh-CN" altLang="en-US"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a:t>
                      </a: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r>
                        <a:rPr kumimoji="0"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a:t>
                      </a:r>
                      <a:r>
                        <a:rPr kumimoji="0"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n</a:t>
                      </a:r>
                      <a:r>
                        <a:rPr kumimoji="0" lang="zh-CN" altLang="en-US"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 </a:t>
                      </a: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r>
                        <a:rPr kumimoji="0"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0</a:t>
                      </a:r>
                      <a:r>
                        <a:rPr kumimoji="0"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n</a:t>
                      </a:r>
                      <a:r>
                        <a:rPr kumimoji="0" lang="zh-CN" altLang="en-US"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a:t>
                      </a:r>
                    </a:p>
                  </a:txBody>
                  <a:tcPr marL="0" marR="0" marT="0" marB="0" horzOverflow="overflow">
                    <a:lnL w="381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381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t>
                      </a:r>
                    </a:p>
                  </a:txBody>
                  <a:tcPr marL="0" marR="0" marT="0" marB="0" horzOverflow="overflow">
                    <a:lnL w="381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381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0    0    0    0     0    0     0     0  </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0      0      0       0       0      0       0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0    0    0    0     0    0     0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0       0 </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188">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0    0 </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1     0</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0       0</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0188">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0    0</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0       0</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1       0       0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0188">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0    0</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1     0     0</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0      0      0       0       0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1       0       1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0188">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0    0    0    0     0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1     0     1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0      0      0       0       0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1       1       0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0188">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0    0    0    0     0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1     1     0</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0      0      0       0       0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1       1       1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0188">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0    0    0    0     0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1     1     1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0      0      0       0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1      0       0       0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01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30188">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0    0    0    0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1    1    1      0</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0      0      0       0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1      1       1       1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88925">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0    0    0    0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1    1    1      1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381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0      0      0       </a:t>
                      </a:r>
                      <a:r>
                        <a:rPr kumimoji="0" lang="en-US" altLang="zh-CN" sz="1800" b="1" i="0" u="none" strike="noStrike" cap="none" normalizeH="0" baseline="0" dirty="0" smtClean="0">
                          <a:ln>
                            <a:noFill/>
                          </a:ln>
                          <a:solidFill>
                            <a:srgbClr val="FF0066"/>
                          </a:solidFill>
                          <a:effectLst/>
                          <a:latin typeface="Arial" panose="020B0604020202020204" pitchFamily="34" charset="0"/>
                          <a:ea typeface="宋体" panose="02010600030101010101" pitchFamily="2" charset="-122"/>
                        </a:rPr>
                        <a:t>1</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0      0       0       0</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dist"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88925">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0    0     0     0</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381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0      0      0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1       0      0       0       </a:t>
                      </a:r>
                      <a:r>
                        <a:rPr kumimoji="0" lang="en-US" altLang="zh-CN" sz="1800" b="1" i="0" u="none" strike="noStrike" cap="none" normalizeH="0" baseline="0" dirty="0" smtClean="0">
                          <a:ln>
                            <a:noFill/>
                          </a:ln>
                          <a:solidFill>
                            <a:srgbClr val="FF0066"/>
                          </a:solidFill>
                          <a:effectLst/>
                          <a:latin typeface="Arial" panose="020B0604020202020204" pitchFamily="34" charset="0"/>
                          <a:ea typeface="宋体" panose="02010600030101010101" pitchFamily="2" charset="-122"/>
                        </a:rPr>
                        <a:t>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88925">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0    0    0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1     0    0     0     1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1       0      0       1       0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1    1    1    1     1    1     1     0</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1      1      1       1       1      1       1       1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88925">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1    1    1    1     1    1     1     1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381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0      0      0       0       0      0       0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381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1" i="0" u="none" strike="noStrike" cap="none" normalizeH="0" baseline="0" dirty="0" smtClean="0">
                          <a:ln>
                            <a:noFill/>
                          </a:ln>
                          <a:solidFill>
                            <a:srgbClr val="FF0066"/>
                          </a:solidFill>
                          <a:effectLst/>
                          <a:latin typeface="Arial" panose="020B0604020202020204" pitchFamily="34" charset="0"/>
                          <a:ea typeface="宋体" panose="02010600030101010101" pitchFamily="2" charset="-122"/>
                        </a:rPr>
                        <a:t>1</a:t>
                      </a:r>
                    </a:p>
                  </a:txBody>
                  <a:tcPr marL="0" marR="0" marT="0" marB="0"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381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
        <p:nvSpPr>
          <p:cNvPr id="213112" name="Oval 120"/>
          <p:cNvSpPr>
            <a:spLocks noChangeArrowheads="1"/>
          </p:cNvSpPr>
          <p:nvPr/>
        </p:nvSpPr>
        <p:spPr bwMode="black">
          <a:xfrm>
            <a:off x="5407025" y="4486157"/>
            <a:ext cx="4427538" cy="519351"/>
          </a:xfrm>
          <a:prstGeom prst="ellipse">
            <a:avLst/>
          </a:prstGeom>
          <a:noFill/>
          <a:ln w="19050" algn="ctr">
            <a:solidFill>
              <a:srgbClr val="FF0000"/>
            </a:solidFill>
            <a:round/>
          </a:ln>
        </p:spPr>
        <p:txBody>
          <a:bodyPr anchor="ctr">
            <a:spAutoFit/>
          </a:bodyPr>
          <a:lstStyle/>
          <a:p>
            <a:endParaRPr lang="zh-CN" altLang="en-US"/>
          </a:p>
        </p:txBody>
      </p:sp>
      <p:grpSp>
        <p:nvGrpSpPr>
          <p:cNvPr id="2" name="组合 352"/>
          <p:cNvGrpSpPr/>
          <p:nvPr/>
        </p:nvGrpSpPr>
        <p:grpSpPr bwMode="auto">
          <a:xfrm>
            <a:off x="1482726" y="1730375"/>
            <a:ext cx="550863" cy="1309688"/>
            <a:chOff x="1181811" y="3556329"/>
            <a:chExt cx="549879" cy="1309767"/>
          </a:xfrm>
        </p:grpSpPr>
        <p:sp>
          <p:nvSpPr>
            <p:cNvPr id="142431" name="Text Box 15"/>
            <p:cNvSpPr txBox="1">
              <a:spLocks noChangeArrowheads="1"/>
            </p:cNvSpPr>
            <p:nvPr/>
          </p:nvSpPr>
          <p:spPr bwMode="black">
            <a:xfrm>
              <a:off x="1187178" y="3556329"/>
              <a:ext cx="544512" cy="341589"/>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sz="1800">
                  <a:solidFill>
                    <a:srgbClr val="FF0066"/>
                  </a:solidFill>
                  <a:latin typeface="Arial" panose="020B0604020202020204" pitchFamily="34" charset="0"/>
                </a:rPr>
                <a:t>0</a:t>
              </a:r>
            </a:p>
          </p:txBody>
        </p:sp>
        <p:sp>
          <p:nvSpPr>
            <p:cNvPr id="142432" name="Text Box 16"/>
            <p:cNvSpPr txBox="1">
              <a:spLocks noChangeArrowheads="1"/>
            </p:cNvSpPr>
            <p:nvPr/>
          </p:nvSpPr>
          <p:spPr bwMode="black">
            <a:xfrm>
              <a:off x="1181811" y="3921408"/>
              <a:ext cx="544512" cy="341589"/>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sz="1800">
                  <a:solidFill>
                    <a:srgbClr val="FF0066"/>
                  </a:solidFill>
                  <a:latin typeface="Arial" panose="020B0604020202020204" pitchFamily="34" charset="0"/>
                </a:rPr>
                <a:t>1</a:t>
              </a:r>
            </a:p>
          </p:txBody>
        </p:sp>
        <p:sp>
          <p:nvSpPr>
            <p:cNvPr id="142433" name="Text Box 17"/>
            <p:cNvSpPr txBox="1">
              <a:spLocks noChangeArrowheads="1"/>
            </p:cNvSpPr>
            <p:nvPr/>
          </p:nvSpPr>
          <p:spPr bwMode="black">
            <a:xfrm>
              <a:off x="1184428" y="4234087"/>
              <a:ext cx="544514" cy="341587"/>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sz="1800">
                  <a:solidFill>
                    <a:srgbClr val="FF0066"/>
                  </a:solidFill>
                  <a:latin typeface="Arial" panose="020B0604020202020204" pitchFamily="34" charset="0"/>
                </a:rPr>
                <a:t>2</a:t>
              </a:r>
            </a:p>
          </p:txBody>
        </p:sp>
        <p:sp>
          <p:nvSpPr>
            <p:cNvPr id="142434" name="Text Box 18"/>
            <p:cNvSpPr txBox="1">
              <a:spLocks noChangeArrowheads="1"/>
            </p:cNvSpPr>
            <p:nvPr/>
          </p:nvSpPr>
          <p:spPr bwMode="black">
            <a:xfrm>
              <a:off x="1184427" y="4524509"/>
              <a:ext cx="544514" cy="341587"/>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sz="1800">
                  <a:solidFill>
                    <a:srgbClr val="FF0066"/>
                  </a:solidFill>
                  <a:latin typeface="Arial" panose="020B0604020202020204" pitchFamily="34" charset="0"/>
                </a:rPr>
                <a:t>3</a:t>
              </a:r>
            </a:p>
          </p:txBody>
        </p:sp>
      </p:grpSp>
      <p:grpSp>
        <p:nvGrpSpPr>
          <p:cNvPr id="3" name="组合 352"/>
          <p:cNvGrpSpPr/>
          <p:nvPr/>
        </p:nvGrpSpPr>
        <p:grpSpPr bwMode="auto">
          <a:xfrm>
            <a:off x="1485901" y="2949575"/>
            <a:ext cx="550863" cy="1176338"/>
            <a:chOff x="1181811" y="3556329"/>
            <a:chExt cx="549879" cy="1176434"/>
          </a:xfrm>
        </p:grpSpPr>
        <p:sp>
          <p:nvSpPr>
            <p:cNvPr id="142427" name="Text Box 15"/>
            <p:cNvSpPr txBox="1">
              <a:spLocks noChangeArrowheads="1"/>
            </p:cNvSpPr>
            <p:nvPr/>
          </p:nvSpPr>
          <p:spPr bwMode="black">
            <a:xfrm>
              <a:off x="1187178" y="3556329"/>
              <a:ext cx="544512" cy="341589"/>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sz="1800">
                  <a:solidFill>
                    <a:srgbClr val="FF0066"/>
                  </a:solidFill>
                  <a:latin typeface="Arial" panose="020B0604020202020204" pitchFamily="34" charset="0"/>
                </a:rPr>
                <a:t>4</a:t>
              </a:r>
            </a:p>
          </p:txBody>
        </p:sp>
        <p:sp>
          <p:nvSpPr>
            <p:cNvPr id="142428" name="Text Box 16"/>
            <p:cNvSpPr txBox="1">
              <a:spLocks noChangeArrowheads="1"/>
            </p:cNvSpPr>
            <p:nvPr/>
          </p:nvSpPr>
          <p:spPr bwMode="black">
            <a:xfrm>
              <a:off x="1181811" y="3864266"/>
              <a:ext cx="544512" cy="341589"/>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sz="1800">
                  <a:solidFill>
                    <a:srgbClr val="FF0066"/>
                  </a:solidFill>
                  <a:latin typeface="Arial" panose="020B0604020202020204" pitchFamily="34" charset="0"/>
                </a:rPr>
                <a:t>5</a:t>
              </a:r>
            </a:p>
          </p:txBody>
        </p:sp>
        <p:sp>
          <p:nvSpPr>
            <p:cNvPr id="142429" name="Text Box 17"/>
            <p:cNvSpPr txBox="1">
              <a:spLocks noChangeArrowheads="1"/>
            </p:cNvSpPr>
            <p:nvPr/>
          </p:nvSpPr>
          <p:spPr bwMode="black">
            <a:xfrm>
              <a:off x="1184428" y="4119802"/>
              <a:ext cx="544514" cy="341587"/>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sz="1800">
                  <a:solidFill>
                    <a:srgbClr val="FF0066"/>
                  </a:solidFill>
                  <a:latin typeface="Arial" panose="020B0604020202020204" pitchFamily="34" charset="0"/>
                </a:rPr>
                <a:t>6</a:t>
              </a:r>
            </a:p>
          </p:txBody>
        </p:sp>
        <p:sp>
          <p:nvSpPr>
            <p:cNvPr id="142430" name="Text Box 18"/>
            <p:cNvSpPr txBox="1">
              <a:spLocks noChangeArrowheads="1"/>
            </p:cNvSpPr>
            <p:nvPr/>
          </p:nvSpPr>
          <p:spPr bwMode="black">
            <a:xfrm>
              <a:off x="1184427" y="4391176"/>
              <a:ext cx="544514" cy="341587"/>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sz="1800">
                  <a:solidFill>
                    <a:srgbClr val="FF0066"/>
                  </a:solidFill>
                  <a:latin typeface="Arial" panose="020B0604020202020204" pitchFamily="34" charset="0"/>
                </a:rPr>
                <a:t>7</a:t>
              </a:r>
            </a:p>
          </p:txBody>
        </p:sp>
      </p:grpSp>
      <p:grpSp>
        <p:nvGrpSpPr>
          <p:cNvPr id="4" name="组合 352"/>
          <p:cNvGrpSpPr/>
          <p:nvPr/>
        </p:nvGrpSpPr>
        <p:grpSpPr bwMode="auto">
          <a:xfrm>
            <a:off x="1428751" y="4321175"/>
            <a:ext cx="550863" cy="1195388"/>
            <a:chOff x="1181811" y="3537281"/>
            <a:chExt cx="549879" cy="1195482"/>
          </a:xfrm>
        </p:grpSpPr>
        <p:sp>
          <p:nvSpPr>
            <p:cNvPr id="142423" name="Text Box 15"/>
            <p:cNvSpPr txBox="1">
              <a:spLocks noChangeArrowheads="1"/>
            </p:cNvSpPr>
            <p:nvPr/>
          </p:nvSpPr>
          <p:spPr bwMode="black">
            <a:xfrm>
              <a:off x="1187178" y="3537281"/>
              <a:ext cx="544512" cy="341589"/>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sz="1800">
                  <a:solidFill>
                    <a:srgbClr val="FF0066"/>
                  </a:solidFill>
                  <a:latin typeface="Arial" panose="020B0604020202020204" pitchFamily="34" charset="0"/>
                </a:rPr>
                <a:t>14</a:t>
              </a:r>
            </a:p>
          </p:txBody>
        </p:sp>
        <p:sp>
          <p:nvSpPr>
            <p:cNvPr id="142424" name="Text Box 16"/>
            <p:cNvSpPr txBox="1">
              <a:spLocks noChangeArrowheads="1"/>
            </p:cNvSpPr>
            <p:nvPr/>
          </p:nvSpPr>
          <p:spPr bwMode="black">
            <a:xfrm>
              <a:off x="1181811" y="3845220"/>
              <a:ext cx="544512" cy="341589"/>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sz="1800">
                  <a:solidFill>
                    <a:srgbClr val="FF0066"/>
                  </a:solidFill>
                  <a:latin typeface="Arial" panose="020B0604020202020204" pitchFamily="34" charset="0"/>
                </a:rPr>
                <a:t>15</a:t>
              </a:r>
            </a:p>
          </p:txBody>
        </p:sp>
        <p:sp>
          <p:nvSpPr>
            <p:cNvPr id="142425" name="Text Box 17"/>
            <p:cNvSpPr txBox="1">
              <a:spLocks noChangeArrowheads="1"/>
            </p:cNvSpPr>
            <p:nvPr/>
          </p:nvSpPr>
          <p:spPr bwMode="black">
            <a:xfrm>
              <a:off x="1184428" y="4100756"/>
              <a:ext cx="544514" cy="341587"/>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sz="1800">
                  <a:solidFill>
                    <a:srgbClr val="FF0066"/>
                  </a:solidFill>
                  <a:latin typeface="Arial" panose="020B0604020202020204" pitchFamily="34" charset="0"/>
                </a:rPr>
                <a:t>16</a:t>
              </a:r>
            </a:p>
          </p:txBody>
        </p:sp>
        <p:sp>
          <p:nvSpPr>
            <p:cNvPr id="142426" name="Text Box 18"/>
            <p:cNvSpPr txBox="1">
              <a:spLocks noChangeArrowheads="1"/>
            </p:cNvSpPr>
            <p:nvPr/>
          </p:nvSpPr>
          <p:spPr bwMode="black">
            <a:xfrm>
              <a:off x="1184427" y="4391176"/>
              <a:ext cx="544514" cy="341587"/>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sz="1800">
                  <a:solidFill>
                    <a:srgbClr val="FF0066"/>
                  </a:solidFill>
                  <a:latin typeface="Arial" panose="020B0604020202020204" pitchFamily="34" charset="0"/>
                </a:rPr>
                <a:t>17</a:t>
              </a:r>
            </a:p>
          </p:txBody>
        </p:sp>
      </p:grpSp>
      <p:sp>
        <p:nvSpPr>
          <p:cNvPr id="22" name="Text Box 18"/>
          <p:cNvSpPr txBox="1">
            <a:spLocks noChangeArrowheads="1"/>
          </p:cNvSpPr>
          <p:nvPr/>
        </p:nvSpPr>
        <p:spPr bwMode="black">
          <a:xfrm>
            <a:off x="1390650" y="6013451"/>
            <a:ext cx="666750" cy="3413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sz="1800">
                <a:solidFill>
                  <a:srgbClr val="FF0066"/>
                </a:solidFill>
                <a:latin typeface="Arial" panose="020B0604020202020204" pitchFamily="34" charset="0"/>
              </a:rPr>
              <a:t>255</a:t>
            </a:r>
          </a:p>
        </p:txBody>
      </p:sp>
      <p:sp>
        <p:nvSpPr>
          <p:cNvPr id="23" name="矩形 22"/>
          <p:cNvSpPr/>
          <p:nvPr/>
        </p:nvSpPr>
        <p:spPr>
          <a:xfrm>
            <a:off x="3375186" y="6450568"/>
            <a:ext cx="5022529" cy="369332"/>
          </a:xfrm>
          <a:prstGeom prst="rect">
            <a:avLst/>
          </a:prstGeom>
          <a:solidFill>
            <a:srgbClr val="CCFFFF"/>
          </a:solidFill>
        </p:spPr>
        <p:txBody>
          <a:bodyPr wrap="none">
            <a:spAutoFit/>
          </a:bodyPr>
          <a:lstStyle/>
          <a:p>
            <a:r>
              <a:rPr lang="zh-CN" altLang="en-US" dirty="0">
                <a:solidFill>
                  <a:srgbClr val="CC3300"/>
                </a:solidFill>
                <a:latin typeface="Arial" panose="020B0604020202020204" pitchFamily="34" charset="0"/>
                <a:ea typeface="楷体_GB2312" panose="02010609030101010101" charset="-122"/>
              </a:rPr>
              <a:t>问题：</a:t>
            </a:r>
            <a:r>
              <a:rPr lang="en-US" altLang="zh-CN" dirty="0">
                <a:solidFill>
                  <a:srgbClr val="CC3300"/>
                </a:solidFill>
                <a:latin typeface="Arial" panose="020B0604020202020204" pitchFamily="34" charset="0"/>
                <a:ea typeface="楷体_GB2312" panose="02010609030101010101" charset="-122"/>
              </a:rPr>
              <a:t> 8</a:t>
            </a:r>
            <a:r>
              <a:rPr lang="zh-CN" altLang="zh-CN" dirty="0">
                <a:solidFill>
                  <a:srgbClr val="CC3300"/>
                </a:solidFill>
                <a:latin typeface="Arial" panose="020B0604020202020204" pitchFamily="34" charset="0"/>
                <a:ea typeface="楷体_GB2312" panose="02010609030101010101" charset="-122"/>
              </a:rPr>
              <a:t>位二进制同步计数器模值为多少？</a:t>
            </a:r>
            <a:endParaRPr lang="zh-CN" altLang="en-US" dirty="0">
              <a:solidFill>
                <a:srgbClr val="CC3300"/>
              </a:solidFill>
              <a:latin typeface="Arial" panose="020B0604020202020204" pitchFamily="34" charset="0"/>
              <a:ea typeface="楷体_GB2312" panose="02010609030101010101"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0020"/>
                                        </p:tgtEl>
                                        <p:attrNameLst>
                                          <p:attrName>style.visibility</p:attrName>
                                        </p:attrNameLst>
                                      </p:cBhvr>
                                      <p:to>
                                        <p:strVal val="visible"/>
                                      </p:to>
                                    </p:set>
                                    <p:animEffect transition="in" filter="blinds(horizontal)">
                                      <p:cBhvr>
                                        <p:cTn id="7" dur="500"/>
                                        <p:tgtEl>
                                          <p:spTgt spid="400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213112"/>
                                        </p:tgtEl>
                                        <p:attrNameLst>
                                          <p:attrName>style.visibility</p:attrName>
                                        </p:attrNameLst>
                                      </p:cBhvr>
                                      <p:to>
                                        <p:strVal val="visible"/>
                                      </p:to>
                                    </p:set>
                                    <p:anim calcmode="lin" valueType="num">
                                      <p:cBhvr>
                                        <p:cTn id="27" dur="500" fill="hold"/>
                                        <p:tgtEl>
                                          <p:spTgt spid="213112"/>
                                        </p:tgtEl>
                                        <p:attrNameLst>
                                          <p:attrName>ppt_w</p:attrName>
                                        </p:attrNameLst>
                                      </p:cBhvr>
                                      <p:tavLst>
                                        <p:tav tm="0">
                                          <p:val>
                                            <p:fltVal val="0"/>
                                          </p:val>
                                        </p:tav>
                                        <p:tav tm="100000">
                                          <p:val>
                                            <p:strVal val="#ppt_w"/>
                                          </p:val>
                                        </p:tav>
                                      </p:tavLst>
                                    </p:anim>
                                    <p:anim calcmode="lin" valueType="num">
                                      <p:cBhvr>
                                        <p:cTn id="28" dur="500" fill="hold"/>
                                        <p:tgtEl>
                                          <p:spTgt spid="213112"/>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p:cTn id="39" dur="1000" fill="hold"/>
                                        <p:tgtEl>
                                          <p:spTgt spid="23"/>
                                        </p:tgtEl>
                                        <p:attrNameLst>
                                          <p:attrName>ppt_w</p:attrName>
                                        </p:attrNameLst>
                                      </p:cBhvr>
                                      <p:tavLst>
                                        <p:tav tm="0">
                                          <p:val>
                                            <p:strVal val="#ppt_w*0.70"/>
                                          </p:val>
                                        </p:tav>
                                        <p:tav tm="100000">
                                          <p:val>
                                            <p:strVal val="#ppt_w"/>
                                          </p:val>
                                        </p:tav>
                                      </p:tavLst>
                                    </p:anim>
                                    <p:anim calcmode="lin" valueType="num">
                                      <p:cBhvr>
                                        <p:cTn id="40" dur="1000" fill="hold"/>
                                        <p:tgtEl>
                                          <p:spTgt spid="23"/>
                                        </p:tgtEl>
                                        <p:attrNameLst>
                                          <p:attrName>ppt_h</p:attrName>
                                        </p:attrNameLst>
                                      </p:cBhvr>
                                      <p:tavLst>
                                        <p:tav tm="0">
                                          <p:val>
                                            <p:strVal val="#ppt_h"/>
                                          </p:val>
                                        </p:tav>
                                        <p:tav tm="100000">
                                          <p:val>
                                            <p:strVal val="#ppt_h"/>
                                          </p:val>
                                        </p:tav>
                                      </p:tavLst>
                                    </p:anim>
                                    <p:animEffect transition="in" filter="fade">
                                      <p:cBhvr>
                                        <p:cTn id="41"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112" grpId="0" animBg="1"/>
      <p:bldP spid="22" grpId="0"/>
      <p:bldP spid="23" grpId="0" animBg="1"/>
    </p:bld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3" name="Rectangle 2"/>
          <p:cNvSpPr>
            <a:spLocks noGrp="1" noChangeArrowheads="1"/>
          </p:cNvSpPr>
          <p:nvPr>
            <p:ph type="title"/>
          </p:nvPr>
        </p:nvSpPr>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集成计数器的异步扩展（异步法）</a:t>
            </a:r>
          </a:p>
        </p:txBody>
      </p:sp>
      <p:grpSp>
        <p:nvGrpSpPr>
          <p:cNvPr id="143365" name="Group 282"/>
          <p:cNvGrpSpPr/>
          <p:nvPr/>
        </p:nvGrpSpPr>
        <p:grpSpPr bwMode="auto">
          <a:xfrm>
            <a:off x="1981200" y="1311275"/>
            <a:ext cx="8153400" cy="2325688"/>
            <a:chOff x="288" y="826"/>
            <a:chExt cx="5136" cy="1465"/>
          </a:xfrm>
        </p:grpSpPr>
        <p:grpSp>
          <p:nvGrpSpPr>
            <p:cNvPr id="143382" name="Group 3"/>
            <p:cNvGrpSpPr/>
            <p:nvPr/>
          </p:nvGrpSpPr>
          <p:grpSpPr bwMode="auto">
            <a:xfrm>
              <a:off x="528" y="942"/>
              <a:ext cx="2112" cy="1152"/>
              <a:chOff x="480" y="1776"/>
              <a:chExt cx="2112" cy="1152"/>
            </a:xfrm>
          </p:grpSpPr>
          <p:sp>
            <p:nvSpPr>
              <p:cNvPr id="143449" name="Rectangle 4"/>
              <p:cNvSpPr>
                <a:spLocks noChangeArrowheads="1"/>
              </p:cNvSpPr>
              <p:nvPr/>
            </p:nvSpPr>
            <p:spPr bwMode="auto">
              <a:xfrm>
                <a:off x="768" y="2016"/>
                <a:ext cx="1536" cy="672"/>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3450" name="Text Box 5"/>
              <p:cNvSpPr txBox="1">
                <a:spLocks noChangeArrowheads="1"/>
              </p:cNvSpPr>
              <p:nvPr/>
            </p:nvSpPr>
            <p:spPr bwMode="auto">
              <a:xfrm>
                <a:off x="1104" y="2016"/>
                <a:ext cx="912"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0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1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2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3</a:t>
                </a:r>
              </a:p>
            </p:txBody>
          </p:sp>
          <p:sp>
            <p:nvSpPr>
              <p:cNvPr id="143451" name="Text Box 6"/>
              <p:cNvSpPr txBox="1">
                <a:spLocks noChangeArrowheads="1"/>
              </p:cNvSpPr>
              <p:nvPr/>
            </p:nvSpPr>
            <p:spPr bwMode="auto">
              <a:xfrm>
                <a:off x="1104" y="2448"/>
                <a:ext cx="912"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0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1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2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3</a:t>
                </a:r>
              </a:p>
            </p:txBody>
          </p:sp>
          <p:sp>
            <p:nvSpPr>
              <p:cNvPr id="143452" name="Text Box 7"/>
              <p:cNvSpPr txBox="1">
                <a:spLocks noChangeArrowheads="1"/>
              </p:cNvSpPr>
              <p:nvPr/>
            </p:nvSpPr>
            <p:spPr bwMode="auto">
              <a:xfrm>
                <a:off x="816" y="2064"/>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ET</a:t>
                </a:r>
              </a:p>
            </p:txBody>
          </p:sp>
          <p:sp>
            <p:nvSpPr>
              <p:cNvPr id="143453" name="Text Box 8"/>
              <p:cNvSpPr txBox="1">
                <a:spLocks noChangeArrowheads="1"/>
              </p:cNvSpPr>
              <p:nvPr/>
            </p:nvSpPr>
            <p:spPr bwMode="auto">
              <a:xfrm>
                <a:off x="816" y="2256"/>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EP</a:t>
                </a:r>
              </a:p>
            </p:txBody>
          </p:sp>
          <p:sp>
            <p:nvSpPr>
              <p:cNvPr id="143454" name="Text Box 9"/>
              <p:cNvSpPr txBox="1">
                <a:spLocks noChangeArrowheads="1"/>
              </p:cNvSpPr>
              <p:nvPr/>
            </p:nvSpPr>
            <p:spPr bwMode="auto">
              <a:xfrm>
                <a:off x="816" y="2476"/>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sp>
            <p:nvSpPr>
              <p:cNvPr id="143455" name="Text Box 10"/>
              <p:cNvSpPr txBox="1">
                <a:spLocks noChangeArrowheads="1"/>
              </p:cNvSpPr>
              <p:nvPr/>
            </p:nvSpPr>
            <p:spPr bwMode="auto">
              <a:xfrm>
                <a:off x="2064" y="2044"/>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a:t>
                </a:r>
              </a:p>
            </p:txBody>
          </p:sp>
          <p:grpSp>
            <p:nvGrpSpPr>
              <p:cNvPr id="143456" name="Group 11"/>
              <p:cNvGrpSpPr/>
              <p:nvPr/>
            </p:nvGrpSpPr>
            <p:grpSpPr bwMode="auto">
              <a:xfrm>
                <a:off x="2064" y="2236"/>
                <a:ext cx="336" cy="197"/>
                <a:chOff x="2064" y="2236"/>
                <a:chExt cx="336" cy="197"/>
              </a:xfrm>
            </p:grpSpPr>
            <p:sp>
              <p:nvSpPr>
                <p:cNvPr id="143477" name="Text Box 12"/>
                <p:cNvSpPr txBox="1">
                  <a:spLocks noChangeArrowheads="1"/>
                </p:cNvSpPr>
                <p:nvPr/>
              </p:nvSpPr>
              <p:spPr bwMode="auto">
                <a:xfrm>
                  <a:off x="2064" y="2236"/>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LD</a:t>
                  </a:r>
                </a:p>
              </p:txBody>
            </p:sp>
            <p:sp>
              <p:nvSpPr>
                <p:cNvPr id="143478" name="Line 13"/>
                <p:cNvSpPr>
                  <a:spLocks noChangeShapeType="1"/>
                </p:cNvSpPr>
                <p:nvPr/>
              </p:nvSpPr>
              <p:spPr bwMode="auto">
                <a:xfrm>
                  <a:off x="2112" y="2256"/>
                  <a:ext cx="144" cy="0"/>
                </a:xfrm>
                <a:prstGeom prst="line">
                  <a:avLst/>
                </a:prstGeom>
                <a:noFill/>
                <a:ln w="9525">
                  <a:solidFill>
                    <a:schemeClr val="tx1"/>
                  </a:solidFill>
                  <a:round/>
                </a:ln>
              </p:spPr>
              <p:txBody>
                <a:bodyPr/>
                <a:lstStyle/>
                <a:p>
                  <a:endParaRPr lang="zh-CN" altLang="en-US"/>
                </a:p>
              </p:txBody>
            </p:sp>
          </p:grpSp>
          <p:grpSp>
            <p:nvGrpSpPr>
              <p:cNvPr id="143457" name="Group 14"/>
              <p:cNvGrpSpPr/>
              <p:nvPr/>
            </p:nvGrpSpPr>
            <p:grpSpPr bwMode="auto">
              <a:xfrm>
                <a:off x="2064" y="2428"/>
                <a:ext cx="336" cy="197"/>
                <a:chOff x="2064" y="2236"/>
                <a:chExt cx="336" cy="197"/>
              </a:xfrm>
            </p:grpSpPr>
            <p:sp>
              <p:nvSpPr>
                <p:cNvPr id="143475" name="Text Box 15"/>
                <p:cNvSpPr txBox="1">
                  <a:spLocks noChangeArrowheads="1"/>
                </p:cNvSpPr>
                <p:nvPr/>
              </p:nvSpPr>
              <p:spPr bwMode="auto">
                <a:xfrm>
                  <a:off x="2064" y="2236"/>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R</a:t>
                  </a:r>
                  <a:r>
                    <a:rPr lang="en-US" altLang="zh-CN" sz="1600" baseline="-25000">
                      <a:solidFill>
                        <a:schemeClr val="hlink"/>
                      </a:solidFill>
                      <a:ea typeface="Gulim" panose="020B0600000101010101" pitchFamily="50" charset="-127"/>
                    </a:rPr>
                    <a:t>D</a:t>
                  </a:r>
                </a:p>
              </p:txBody>
            </p:sp>
            <p:sp>
              <p:nvSpPr>
                <p:cNvPr id="143476" name="Line 16"/>
                <p:cNvSpPr>
                  <a:spLocks noChangeShapeType="1"/>
                </p:cNvSpPr>
                <p:nvPr/>
              </p:nvSpPr>
              <p:spPr bwMode="auto">
                <a:xfrm>
                  <a:off x="2112" y="2256"/>
                  <a:ext cx="144" cy="0"/>
                </a:xfrm>
                <a:prstGeom prst="line">
                  <a:avLst/>
                </a:prstGeom>
                <a:noFill/>
                <a:ln w="9525">
                  <a:solidFill>
                    <a:schemeClr val="tx1"/>
                  </a:solidFill>
                  <a:round/>
                </a:ln>
              </p:spPr>
              <p:txBody>
                <a:bodyPr/>
                <a:lstStyle/>
                <a:p>
                  <a:endParaRPr lang="zh-CN" altLang="en-US"/>
                </a:p>
              </p:txBody>
            </p:sp>
          </p:grpSp>
          <p:sp>
            <p:nvSpPr>
              <p:cNvPr id="143458" name="Text Box 17"/>
              <p:cNvSpPr txBox="1">
                <a:spLocks noChangeArrowheads="1"/>
              </p:cNvSpPr>
              <p:nvPr/>
            </p:nvSpPr>
            <p:spPr bwMode="auto">
              <a:xfrm>
                <a:off x="1104" y="2236"/>
                <a:ext cx="912"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74161</a:t>
                </a:r>
              </a:p>
            </p:txBody>
          </p:sp>
          <p:sp>
            <p:nvSpPr>
              <p:cNvPr id="143459" name="Line 18"/>
              <p:cNvSpPr>
                <a:spLocks noChangeShapeType="1"/>
              </p:cNvSpPr>
              <p:nvPr/>
            </p:nvSpPr>
            <p:spPr bwMode="auto">
              <a:xfrm>
                <a:off x="1248" y="2688"/>
                <a:ext cx="0" cy="240"/>
              </a:xfrm>
              <a:prstGeom prst="line">
                <a:avLst/>
              </a:prstGeom>
              <a:noFill/>
              <a:ln w="9525">
                <a:solidFill>
                  <a:schemeClr val="tx1"/>
                </a:solidFill>
                <a:round/>
              </a:ln>
            </p:spPr>
            <p:txBody>
              <a:bodyPr/>
              <a:lstStyle/>
              <a:p>
                <a:endParaRPr lang="zh-CN" altLang="en-US"/>
              </a:p>
            </p:txBody>
          </p:sp>
          <p:sp>
            <p:nvSpPr>
              <p:cNvPr id="143460" name="Line 19"/>
              <p:cNvSpPr>
                <a:spLocks noChangeShapeType="1"/>
              </p:cNvSpPr>
              <p:nvPr/>
            </p:nvSpPr>
            <p:spPr bwMode="auto">
              <a:xfrm>
                <a:off x="1440" y="2688"/>
                <a:ext cx="0" cy="240"/>
              </a:xfrm>
              <a:prstGeom prst="line">
                <a:avLst/>
              </a:prstGeom>
              <a:noFill/>
              <a:ln w="9525">
                <a:solidFill>
                  <a:schemeClr val="tx1"/>
                </a:solidFill>
                <a:round/>
              </a:ln>
            </p:spPr>
            <p:txBody>
              <a:bodyPr/>
              <a:lstStyle/>
              <a:p>
                <a:endParaRPr lang="zh-CN" altLang="en-US"/>
              </a:p>
            </p:txBody>
          </p:sp>
          <p:sp>
            <p:nvSpPr>
              <p:cNvPr id="143461" name="Line 20"/>
              <p:cNvSpPr>
                <a:spLocks noChangeShapeType="1"/>
              </p:cNvSpPr>
              <p:nvPr/>
            </p:nvSpPr>
            <p:spPr bwMode="auto">
              <a:xfrm>
                <a:off x="1632" y="2688"/>
                <a:ext cx="0" cy="240"/>
              </a:xfrm>
              <a:prstGeom prst="line">
                <a:avLst/>
              </a:prstGeom>
              <a:noFill/>
              <a:ln w="9525">
                <a:solidFill>
                  <a:schemeClr val="tx1"/>
                </a:solidFill>
                <a:round/>
              </a:ln>
            </p:spPr>
            <p:txBody>
              <a:bodyPr/>
              <a:lstStyle/>
              <a:p>
                <a:endParaRPr lang="zh-CN" altLang="en-US"/>
              </a:p>
            </p:txBody>
          </p:sp>
          <p:sp>
            <p:nvSpPr>
              <p:cNvPr id="143462" name="Line 21"/>
              <p:cNvSpPr>
                <a:spLocks noChangeShapeType="1"/>
              </p:cNvSpPr>
              <p:nvPr/>
            </p:nvSpPr>
            <p:spPr bwMode="auto">
              <a:xfrm>
                <a:off x="1824" y="2688"/>
                <a:ext cx="0" cy="240"/>
              </a:xfrm>
              <a:prstGeom prst="line">
                <a:avLst/>
              </a:prstGeom>
              <a:noFill/>
              <a:ln w="9525">
                <a:solidFill>
                  <a:schemeClr val="tx1"/>
                </a:solidFill>
                <a:round/>
              </a:ln>
            </p:spPr>
            <p:txBody>
              <a:bodyPr/>
              <a:lstStyle/>
              <a:p>
                <a:endParaRPr lang="zh-CN" altLang="en-US"/>
              </a:p>
            </p:txBody>
          </p:sp>
          <p:sp>
            <p:nvSpPr>
              <p:cNvPr id="143463" name="Line 22"/>
              <p:cNvSpPr>
                <a:spLocks noChangeShapeType="1"/>
              </p:cNvSpPr>
              <p:nvPr/>
            </p:nvSpPr>
            <p:spPr bwMode="auto">
              <a:xfrm>
                <a:off x="1248" y="1776"/>
                <a:ext cx="0" cy="240"/>
              </a:xfrm>
              <a:prstGeom prst="line">
                <a:avLst/>
              </a:prstGeom>
              <a:noFill/>
              <a:ln w="9525">
                <a:solidFill>
                  <a:schemeClr val="tx1"/>
                </a:solidFill>
                <a:round/>
              </a:ln>
            </p:spPr>
            <p:txBody>
              <a:bodyPr/>
              <a:lstStyle/>
              <a:p>
                <a:endParaRPr lang="zh-CN" altLang="en-US"/>
              </a:p>
            </p:txBody>
          </p:sp>
          <p:sp>
            <p:nvSpPr>
              <p:cNvPr id="143464" name="Line 23"/>
              <p:cNvSpPr>
                <a:spLocks noChangeShapeType="1"/>
              </p:cNvSpPr>
              <p:nvPr/>
            </p:nvSpPr>
            <p:spPr bwMode="auto">
              <a:xfrm>
                <a:off x="1440" y="1776"/>
                <a:ext cx="0" cy="240"/>
              </a:xfrm>
              <a:prstGeom prst="line">
                <a:avLst/>
              </a:prstGeom>
              <a:noFill/>
              <a:ln w="9525">
                <a:solidFill>
                  <a:schemeClr val="tx1"/>
                </a:solidFill>
                <a:round/>
              </a:ln>
            </p:spPr>
            <p:txBody>
              <a:bodyPr/>
              <a:lstStyle/>
              <a:p>
                <a:endParaRPr lang="zh-CN" altLang="en-US"/>
              </a:p>
            </p:txBody>
          </p:sp>
          <p:sp>
            <p:nvSpPr>
              <p:cNvPr id="143465" name="Line 24"/>
              <p:cNvSpPr>
                <a:spLocks noChangeShapeType="1"/>
              </p:cNvSpPr>
              <p:nvPr/>
            </p:nvSpPr>
            <p:spPr bwMode="auto">
              <a:xfrm>
                <a:off x="1632" y="1776"/>
                <a:ext cx="0" cy="240"/>
              </a:xfrm>
              <a:prstGeom prst="line">
                <a:avLst/>
              </a:prstGeom>
              <a:noFill/>
              <a:ln w="9525">
                <a:solidFill>
                  <a:schemeClr val="tx1"/>
                </a:solidFill>
                <a:round/>
              </a:ln>
            </p:spPr>
            <p:txBody>
              <a:bodyPr/>
              <a:lstStyle/>
              <a:p>
                <a:endParaRPr lang="zh-CN" altLang="en-US"/>
              </a:p>
            </p:txBody>
          </p:sp>
          <p:sp>
            <p:nvSpPr>
              <p:cNvPr id="143466" name="Line 25"/>
              <p:cNvSpPr>
                <a:spLocks noChangeShapeType="1"/>
              </p:cNvSpPr>
              <p:nvPr/>
            </p:nvSpPr>
            <p:spPr bwMode="auto">
              <a:xfrm>
                <a:off x="1824" y="1776"/>
                <a:ext cx="0" cy="240"/>
              </a:xfrm>
              <a:prstGeom prst="line">
                <a:avLst/>
              </a:prstGeom>
              <a:noFill/>
              <a:ln w="9525">
                <a:solidFill>
                  <a:schemeClr val="tx1"/>
                </a:solidFill>
                <a:round/>
              </a:ln>
            </p:spPr>
            <p:txBody>
              <a:bodyPr/>
              <a:lstStyle/>
              <a:p>
                <a:endParaRPr lang="zh-CN" altLang="en-US"/>
              </a:p>
            </p:txBody>
          </p:sp>
          <p:sp>
            <p:nvSpPr>
              <p:cNvPr id="143467" name="Line 26"/>
              <p:cNvSpPr>
                <a:spLocks noChangeShapeType="1"/>
              </p:cNvSpPr>
              <p:nvPr/>
            </p:nvSpPr>
            <p:spPr bwMode="auto">
              <a:xfrm>
                <a:off x="480" y="2160"/>
                <a:ext cx="288" cy="0"/>
              </a:xfrm>
              <a:prstGeom prst="line">
                <a:avLst/>
              </a:prstGeom>
              <a:noFill/>
              <a:ln w="9525">
                <a:solidFill>
                  <a:schemeClr val="tx1"/>
                </a:solidFill>
                <a:round/>
              </a:ln>
            </p:spPr>
            <p:txBody>
              <a:bodyPr/>
              <a:lstStyle/>
              <a:p>
                <a:endParaRPr lang="zh-CN" altLang="en-US"/>
              </a:p>
            </p:txBody>
          </p:sp>
          <p:sp>
            <p:nvSpPr>
              <p:cNvPr id="143468" name="Line 27"/>
              <p:cNvSpPr>
                <a:spLocks noChangeShapeType="1"/>
              </p:cNvSpPr>
              <p:nvPr/>
            </p:nvSpPr>
            <p:spPr bwMode="auto">
              <a:xfrm>
                <a:off x="480" y="2352"/>
                <a:ext cx="288" cy="0"/>
              </a:xfrm>
              <a:prstGeom prst="line">
                <a:avLst/>
              </a:prstGeom>
              <a:noFill/>
              <a:ln w="9525">
                <a:solidFill>
                  <a:schemeClr val="tx1"/>
                </a:solidFill>
                <a:round/>
              </a:ln>
            </p:spPr>
            <p:txBody>
              <a:bodyPr/>
              <a:lstStyle/>
              <a:p>
                <a:endParaRPr lang="zh-CN" altLang="en-US"/>
              </a:p>
            </p:txBody>
          </p:sp>
          <p:sp>
            <p:nvSpPr>
              <p:cNvPr id="143469" name="Line 28"/>
              <p:cNvSpPr>
                <a:spLocks noChangeShapeType="1"/>
              </p:cNvSpPr>
              <p:nvPr/>
            </p:nvSpPr>
            <p:spPr bwMode="auto">
              <a:xfrm>
                <a:off x="480" y="2544"/>
                <a:ext cx="288" cy="0"/>
              </a:xfrm>
              <a:prstGeom prst="line">
                <a:avLst/>
              </a:prstGeom>
              <a:noFill/>
              <a:ln w="9525">
                <a:solidFill>
                  <a:schemeClr val="tx1"/>
                </a:solidFill>
                <a:round/>
              </a:ln>
            </p:spPr>
            <p:txBody>
              <a:bodyPr/>
              <a:lstStyle/>
              <a:p>
                <a:endParaRPr lang="zh-CN" altLang="en-US"/>
              </a:p>
            </p:txBody>
          </p:sp>
          <p:sp>
            <p:nvSpPr>
              <p:cNvPr id="143470" name="Line 29"/>
              <p:cNvSpPr>
                <a:spLocks noChangeShapeType="1"/>
              </p:cNvSpPr>
              <p:nvPr/>
            </p:nvSpPr>
            <p:spPr bwMode="auto">
              <a:xfrm>
                <a:off x="2304" y="2160"/>
                <a:ext cx="288" cy="0"/>
              </a:xfrm>
              <a:prstGeom prst="line">
                <a:avLst/>
              </a:prstGeom>
              <a:noFill/>
              <a:ln w="28575">
                <a:solidFill>
                  <a:srgbClr val="FF0000"/>
                </a:solidFill>
                <a:round/>
              </a:ln>
            </p:spPr>
            <p:txBody>
              <a:bodyPr/>
              <a:lstStyle/>
              <a:p>
                <a:endParaRPr lang="zh-CN" altLang="en-US"/>
              </a:p>
            </p:txBody>
          </p:sp>
          <p:sp>
            <p:nvSpPr>
              <p:cNvPr id="143471" name="Oval 30"/>
              <p:cNvSpPr>
                <a:spLocks noChangeArrowheads="1"/>
              </p:cNvSpPr>
              <p:nvPr/>
            </p:nvSpPr>
            <p:spPr bwMode="auto">
              <a:xfrm>
                <a:off x="2304" y="2304"/>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3472" name="Oval 31"/>
              <p:cNvSpPr>
                <a:spLocks noChangeArrowheads="1"/>
              </p:cNvSpPr>
              <p:nvPr/>
            </p:nvSpPr>
            <p:spPr bwMode="auto">
              <a:xfrm>
                <a:off x="2304" y="2496"/>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3473" name="Line 32"/>
              <p:cNvSpPr>
                <a:spLocks noChangeShapeType="1"/>
              </p:cNvSpPr>
              <p:nvPr/>
            </p:nvSpPr>
            <p:spPr bwMode="auto">
              <a:xfrm>
                <a:off x="2352" y="2325"/>
                <a:ext cx="240" cy="0"/>
              </a:xfrm>
              <a:prstGeom prst="line">
                <a:avLst/>
              </a:prstGeom>
              <a:noFill/>
              <a:ln w="9525">
                <a:solidFill>
                  <a:schemeClr val="tx1"/>
                </a:solidFill>
                <a:round/>
              </a:ln>
            </p:spPr>
            <p:txBody>
              <a:bodyPr/>
              <a:lstStyle/>
              <a:p>
                <a:endParaRPr lang="zh-CN" altLang="en-US"/>
              </a:p>
            </p:txBody>
          </p:sp>
          <p:sp>
            <p:nvSpPr>
              <p:cNvPr id="143474" name="Line 33"/>
              <p:cNvSpPr>
                <a:spLocks noChangeShapeType="1"/>
              </p:cNvSpPr>
              <p:nvPr/>
            </p:nvSpPr>
            <p:spPr bwMode="auto">
              <a:xfrm>
                <a:off x="2352" y="2517"/>
                <a:ext cx="240" cy="0"/>
              </a:xfrm>
              <a:prstGeom prst="line">
                <a:avLst/>
              </a:prstGeom>
              <a:noFill/>
              <a:ln w="9525">
                <a:solidFill>
                  <a:schemeClr val="tx1"/>
                </a:solidFill>
                <a:round/>
              </a:ln>
            </p:spPr>
            <p:txBody>
              <a:bodyPr/>
              <a:lstStyle/>
              <a:p>
                <a:endParaRPr lang="zh-CN" altLang="en-US"/>
              </a:p>
            </p:txBody>
          </p:sp>
        </p:grpSp>
        <p:sp>
          <p:nvSpPr>
            <p:cNvPr id="143383" name="Rectangle 34"/>
            <p:cNvSpPr>
              <a:spLocks noChangeArrowheads="1"/>
            </p:cNvSpPr>
            <p:nvPr/>
          </p:nvSpPr>
          <p:spPr bwMode="auto">
            <a:xfrm>
              <a:off x="3264" y="1182"/>
              <a:ext cx="1536" cy="672"/>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3384" name="Text Box 35"/>
            <p:cNvSpPr txBox="1">
              <a:spLocks noChangeArrowheads="1"/>
            </p:cNvSpPr>
            <p:nvPr/>
          </p:nvSpPr>
          <p:spPr bwMode="auto">
            <a:xfrm>
              <a:off x="3600" y="1182"/>
              <a:ext cx="912"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0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1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2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3</a:t>
              </a:r>
            </a:p>
          </p:txBody>
        </p:sp>
        <p:sp>
          <p:nvSpPr>
            <p:cNvPr id="143385" name="Text Box 36"/>
            <p:cNvSpPr txBox="1">
              <a:spLocks noChangeArrowheads="1"/>
            </p:cNvSpPr>
            <p:nvPr/>
          </p:nvSpPr>
          <p:spPr bwMode="auto">
            <a:xfrm>
              <a:off x="3600" y="1614"/>
              <a:ext cx="912"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0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1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2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3</a:t>
              </a:r>
            </a:p>
          </p:txBody>
        </p:sp>
        <p:sp>
          <p:nvSpPr>
            <p:cNvPr id="143386" name="Text Box 37"/>
            <p:cNvSpPr txBox="1">
              <a:spLocks noChangeArrowheads="1"/>
            </p:cNvSpPr>
            <p:nvPr/>
          </p:nvSpPr>
          <p:spPr bwMode="auto">
            <a:xfrm>
              <a:off x="3312" y="1230"/>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ET</a:t>
              </a:r>
            </a:p>
          </p:txBody>
        </p:sp>
        <p:sp>
          <p:nvSpPr>
            <p:cNvPr id="143387" name="Text Box 38"/>
            <p:cNvSpPr txBox="1">
              <a:spLocks noChangeArrowheads="1"/>
            </p:cNvSpPr>
            <p:nvPr/>
          </p:nvSpPr>
          <p:spPr bwMode="auto">
            <a:xfrm>
              <a:off x="3312" y="1422"/>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EP</a:t>
              </a:r>
            </a:p>
          </p:txBody>
        </p:sp>
        <p:sp>
          <p:nvSpPr>
            <p:cNvPr id="143388" name="Text Box 39"/>
            <p:cNvSpPr txBox="1">
              <a:spLocks noChangeArrowheads="1"/>
            </p:cNvSpPr>
            <p:nvPr/>
          </p:nvSpPr>
          <p:spPr bwMode="auto">
            <a:xfrm>
              <a:off x="3312" y="1642"/>
              <a:ext cx="288" cy="197"/>
            </a:xfrm>
            <a:prstGeom prst="rect">
              <a:avLst/>
            </a:prstGeom>
            <a:noFill/>
            <a:ln w="9525">
              <a:noFill/>
              <a:miter lim="800000"/>
            </a:ln>
          </p:spPr>
          <p:txBody>
            <a:bodyPr lIns="18000" rIns="18000">
              <a:spAutoFit/>
            </a:bodyPr>
            <a:lstStyle/>
            <a:p>
              <a:pPr algn="just" eaLnBrk="0" hangingPunct="0"/>
              <a:r>
                <a:rPr lang="en-US" altLang="zh-CN" sz="1600">
                  <a:solidFill>
                    <a:schemeClr val="hlink"/>
                  </a:solidFill>
                  <a:ea typeface="Gulim" panose="020B0600000101010101" pitchFamily="50" charset="-127"/>
                </a:rPr>
                <a:t>CP2</a:t>
              </a:r>
            </a:p>
          </p:txBody>
        </p:sp>
        <p:sp>
          <p:nvSpPr>
            <p:cNvPr id="143389" name="Text Box 40"/>
            <p:cNvSpPr txBox="1">
              <a:spLocks noChangeArrowheads="1"/>
            </p:cNvSpPr>
            <p:nvPr/>
          </p:nvSpPr>
          <p:spPr bwMode="auto">
            <a:xfrm>
              <a:off x="4560" y="1210"/>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a:t>
              </a:r>
            </a:p>
          </p:txBody>
        </p:sp>
        <p:grpSp>
          <p:nvGrpSpPr>
            <p:cNvPr id="143390" name="Group 41"/>
            <p:cNvGrpSpPr/>
            <p:nvPr/>
          </p:nvGrpSpPr>
          <p:grpSpPr bwMode="auto">
            <a:xfrm>
              <a:off x="4560" y="1402"/>
              <a:ext cx="336" cy="197"/>
              <a:chOff x="2064" y="2236"/>
              <a:chExt cx="336" cy="197"/>
            </a:xfrm>
          </p:grpSpPr>
          <p:sp>
            <p:nvSpPr>
              <p:cNvPr id="143447" name="Text Box 42"/>
              <p:cNvSpPr txBox="1">
                <a:spLocks noChangeArrowheads="1"/>
              </p:cNvSpPr>
              <p:nvPr/>
            </p:nvSpPr>
            <p:spPr bwMode="auto">
              <a:xfrm>
                <a:off x="2064" y="2236"/>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LD</a:t>
                </a:r>
              </a:p>
            </p:txBody>
          </p:sp>
          <p:sp>
            <p:nvSpPr>
              <p:cNvPr id="143448" name="Line 43"/>
              <p:cNvSpPr>
                <a:spLocks noChangeShapeType="1"/>
              </p:cNvSpPr>
              <p:nvPr/>
            </p:nvSpPr>
            <p:spPr bwMode="auto">
              <a:xfrm>
                <a:off x="2112" y="2256"/>
                <a:ext cx="144" cy="0"/>
              </a:xfrm>
              <a:prstGeom prst="line">
                <a:avLst/>
              </a:prstGeom>
              <a:noFill/>
              <a:ln w="9525">
                <a:solidFill>
                  <a:schemeClr val="tx1"/>
                </a:solidFill>
                <a:round/>
              </a:ln>
            </p:spPr>
            <p:txBody>
              <a:bodyPr/>
              <a:lstStyle/>
              <a:p>
                <a:endParaRPr lang="zh-CN" altLang="en-US"/>
              </a:p>
            </p:txBody>
          </p:sp>
        </p:grpSp>
        <p:grpSp>
          <p:nvGrpSpPr>
            <p:cNvPr id="143391" name="Group 44"/>
            <p:cNvGrpSpPr/>
            <p:nvPr/>
          </p:nvGrpSpPr>
          <p:grpSpPr bwMode="auto">
            <a:xfrm>
              <a:off x="4560" y="1594"/>
              <a:ext cx="336" cy="197"/>
              <a:chOff x="2064" y="2236"/>
              <a:chExt cx="336" cy="197"/>
            </a:xfrm>
          </p:grpSpPr>
          <p:sp>
            <p:nvSpPr>
              <p:cNvPr id="143445" name="Text Box 45"/>
              <p:cNvSpPr txBox="1">
                <a:spLocks noChangeArrowheads="1"/>
              </p:cNvSpPr>
              <p:nvPr/>
            </p:nvSpPr>
            <p:spPr bwMode="auto">
              <a:xfrm>
                <a:off x="2064" y="2236"/>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R</a:t>
                </a:r>
                <a:r>
                  <a:rPr lang="en-US" altLang="zh-CN" sz="1600" baseline="-25000">
                    <a:solidFill>
                      <a:schemeClr val="hlink"/>
                    </a:solidFill>
                    <a:ea typeface="Gulim" panose="020B0600000101010101" pitchFamily="50" charset="-127"/>
                  </a:rPr>
                  <a:t>D</a:t>
                </a:r>
              </a:p>
            </p:txBody>
          </p:sp>
          <p:sp>
            <p:nvSpPr>
              <p:cNvPr id="143446" name="Line 46"/>
              <p:cNvSpPr>
                <a:spLocks noChangeShapeType="1"/>
              </p:cNvSpPr>
              <p:nvPr/>
            </p:nvSpPr>
            <p:spPr bwMode="auto">
              <a:xfrm>
                <a:off x="2112" y="2256"/>
                <a:ext cx="144" cy="0"/>
              </a:xfrm>
              <a:prstGeom prst="line">
                <a:avLst/>
              </a:prstGeom>
              <a:noFill/>
              <a:ln w="9525">
                <a:solidFill>
                  <a:schemeClr val="tx1"/>
                </a:solidFill>
                <a:round/>
              </a:ln>
            </p:spPr>
            <p:txBody>
              <a:bodyPr/>
              <a:lstStyle/>
              <a:p>
                <a:endParaRPr lang="zh-CN" altLang="en-US"/>
              </a:p>
            </p:txBody>
          </p:sp>
        </p:grpSp>
        <p:sp>
          <p:nvSpPr>
            <p:cNvPr id="143392" name="Text Box 47"/>
            <p:cNvSpPr txBox="1">
              <a:spLocks noChangeArrowheads="1"/>
            </p:cNvSpPr>
            <p:nvPr/>
          </p:nvSpPr>
          <p:spPr bwMode="auto">
            <a:xfrm>
              <a:off x="3600" y="1402"/>
              <a:ext cx="912"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74161</a:t>
              </a:r>
            </a:p>
          </p:txBody>
        </p:sp>
        <p:sp>
          <p:nvSpPr>
            <p:cNvPr id="143393" name="Line 48"/>
            <p:cNvSpPr>
              <a:spLocks noChangeShapeType="1"/>
            </p:cNvSpPr>
            <p:nvPr/>
          </p:nvSpPr>
          <p:spPr bwMode="auto">
            <a:xfrm>
              <a:off x="3744" y="1854"/>
              <a:ext cx="0" cy="240"/>
            </a:xfrm>
            <a:prstGeom prst="line">
              <a:avLst/>
            </a:prstGeom>
            <a:noFill/>
            <a:ln w="9525">
              <a:solidFill>
                <a:schemeClr val="tx1"/>
              </a:solidFill>
              <a:round/>
            </a:ln>
          </p:spPr>
          <p:txBody>
            <a:bodyPr/>
            <a:lstStyle/>
            <a:p>
              <a:endParaRPr lang="zh-CN" altLang="en-US"/>
            </a:p>
          </p:txBody>
        </p:sp>
        <p:sp>
          <p:nvSpPr>
            <p:cNvPr id="143394" name="Line 49"/>
            <p:cNvSpPr>
              <a:spLocks noChangeShapeType="1"/>
            </p:cNvSpPr>
            <p:nvPr/>
          </p:nvSpPr>
          <p:spPr bwMode="auto">
            <a:xfrm>
              <a:off x="3936" y="1854"/>
              <a:ext cx="0" cy="240"/>
            </a:xfrm>
            <a:prstGeom prst="line">
              <a:avLst/>
            </a:prstGeom>
            <a:noFill/>
            <a:ln w="9525">
              <a:solidFill>
                <a:schemeClr val="tx1"/>
              </a:solidFill>
              <a:round/>
            </a:ln>
          </p:spPr>
          <p:txBody>
            <a:bodyPr/>
            <a:lstStyle/>
            <a:p>
              <a:endParaRPr lang="zh-CN" altLang="en-US"/>
            </a:p>
          </p:txBody>
        </p:sp>
        <p:sp>
          <p:nvSpPr>
            <p:cNvPr id="143395" name="Line 50"/>
            <p:cNvSpPr>
              <a:spLocks noChangeShapeType="1"/>
            </p:cNvSpPr>
            <p:nvPr/>
          </p:nvSpPr>
          <p:spPr bwMode="auto">
            <a:xfrm>
              <a:off x="4128" y="1854"/>
              <a:ext cx="0" cy="240"/>
            </a:xfrm>
            <a:prstGeom prst="line">
              <a:avLst/>
            </a:prstGeom>
            <a:noFill/>
            <a:ln w="9525">
              <a:solidFill>
                <a:schemeClr val="tx1"/>
              </a:solidFill>
              <a:round/>
            </a:ln>
          </p:spPr>
          <p:txBody>
            <a:bodyPr/>
            <a:lstStyle/>
            <a:p>
              <a:endParaRPr lang="zh-CN" altLang="en-US"/>
            </a:p>
          </p:txBody>
        </p:sp>
        <p:sp>
          <p:nvSpPr>
            <p:cNvPr id="143396" name="Line 51"/>
            <p:cNvSpPr>
              <a:spLocks noChangeShapeType="1"/>
            </p:cNvSpPr>
            <p:nvPr/>
          </p:nvSpPr>
          <p:spPr bwMode="auto">
            <a:xfrm>
              <a:off x="4320" y="1854"/>
              <a:ext cx="0" cy="240"/>
            </a:xfrm>
            <a:prstGeom prst="line">
              <a:avLst/>
            </a:prstGeom>
            <a:noFill/>
            <a:ln w="9525">
              <a:solidFill>
                <a:schemeClr val="tx1"/>
              </a:solidFill>
              <a:round/>
            </a:ln>
          </p:spPr>
          <p:txBody>
            <a:bodyPr/>
            <a:lstStyle/>
            <a:p>
              <a:endParaRPr lang="zh-CN" altLang="en-US"/>
            </a:p>
          </p:txBody>
        </p:sp>
        <p:sp>
          <p:nvSpPr>
            <p:cNvPr id="143397" name="Line 52"/>
            <p:cNvSpPr>
              <a:spLocks noChangeShapeType="1"/>
            </p:cNvSpPr>
            <p:nvPr/>
          </p:nvSpPr>
          <p:spPr bwMode="auto">
            <a:xfrm>
              <a:off x="3744" y="942"/>
              <a:ext cx="0" cy="240"/>
            </a:xfrm>
            <a:prstGeom prst="line">
              <a:avLst/>
            </a:prstGeom>
            <a:noFill/>
            <a:ln w="9525">
              <a:solidFill>
                <a:schemeClr val="tx1"/>
              </a:solidFill>
              <a:round/>
            </a:ln>
          </p:spPr>
          <p:txBody>
            <a:bodyPr/>
            <a:lstStyle/>
            <a:p>
              <a:endParaRPr lang="zh-CN" altLang="en-US"/>
            </a:p>
          </p:txBody>
        </p:sp>
        <p:sp>
          <p:nvSpPr>
            <p:cNvPr id="143398" name="Line 53"/>
            <p:cNvSpPr>
              <a:spLocks noChangeShapeType="1"/>
            </p:cNvSpPr>
            <p:nvPr/>
          </p:nvSpPr>
          <p:spPr bwMode="auto">
            <a:xfrm>
              <a:off x="3936" y="942"/>
              <a:ext cx="0" cy="240"/>
            </a:xfrm>
            <a:prstGeom prst="line">
              <a:avLst/>
            </a:prstGeom>
            <a:noFill/>
            <a:ln w="9525">
              <a:solidFill>
                <a:schemeClr val="tx1"/>
              </a:solidFill>
              <a:round/>
            </a:ln>
          </p:spPr>
          <p:txBody>
            <a:bodyPr/>
            <a:lstStyle/>
            <a:p>
              <a:endParaRPr lang="zh-CN" altLang="en-US"/>
            </a:p>
          </p:txBody>
        </p:sp>
        <p:sp>
          <p:nvSpPr>
            <p:cNvPr id="143399" name="Line 54"/>
            <p:cNvSpPr>
              <a:spLocks noChangeShapeType="1"/>
            </p:cNvSpPr>
            <p:nvPr/>
          </p:nvSpPr>
          <p:spPr bwMode="auto">
            <a:xfrm>
              <a:off x="4128" y="942"/>
              <a:ext cx="0" cy="240"/>
            </a:xfrm>
            <a:prstGeom prst="line">
              <a:avLst/>
            </a:prstGeom>
            <a:noFill/>
            <a:ln w="9525">
              <a:solidFill>
                <a:schemeClr val="tx1"/>
              </a:solidFill>
              <a:round/>
            </a:ln>
          </p:spPr>
          <p:txBody>
            <a:bodyPr/>
            <a:lstStyle/>
            <a:p>
              <a:endParaRPr lang="zh-CN" altLang="en-US"/>
            </a:p>
          </p:txBody>
        </p:sp>
        <p:sp>
          <p:nvSpPr>
            <p:cNvPr id="143400" name="Line 55"/>
            <p:cNvSpPr>
              <a:spLocks noChangeShapeType="1"/>
            </p:cNvSpPr>
            <p:nvPr/>
          </p:nvSpPr>
          <p:spPr bwMode="auto">
            <a:xfrm>
              <a:off x="4320" y="942"/>
              <a:ext cx="0" cy="240"/>
            </a:xfrm>
            <a:prstGeom prst="line">
              <a:avLst/>
            </a:prstGeom>
            <a:noFill/>
            <a:ln w="9525">
              <a:solidFill>
                <a:schemeClr val="tx1"/>
              </a:solidFill>
              <a:round/>
            </a:ln>
          </p:spPr>
          <p:txBody>
            <a:bodyPr/>
            <a:lstStyle/>
            <a:p>
              <a:endParaRPr lang="zh-CN" altLang="en-US"/>
            </a:p>
          </p:txBody>
        </p:sp>
        <p:sp>
          <p:nvSpPr>
            <p:cNvPr id="143401" name="Line 56"/>
            <p:cNvSpPr>
              <a:spLocks noChangeShapeType="1"/>
            </p:cNvSpPr>
            <p:nvPr/>
          </p:nvSpPr>
          <p:spPr bwMode="auto">
            <a:xfrm>
              <a:off x="2976" y="1710"/>
              <a:ext cx="288" cy="0"/>
            </a:xfrm>
            <a:prstGeom prst="line">
              <a:avLst/>
            </a:prstGeom>
            <a:noFill/>
            <a:ln w="28575">
              <a:solidFill>
                <a:srgbClr val="FF0000"/>
              </a:solidFill>
              <a:round/>
            </a:ln>
          </p:spPr>
          <p:txBody>
            <a:bodyPr/>
            <a:lstStyle/>
            <a:p>
              <a:endParaRPr lang="zh-CN" altLang="en-US"/>
            </a:p>
          </p:txBody>
        </p:sp>
        <p:sp>
          <p:nvSpPr>
            <p:cNvPr id="143402" name="Line 57"/>
            <p:cNvSpPr>
              <a:spLocks noChangeShapeType="1"/>
            </p:cNvSpPr>
            <p:nvPr/>
          </p:nvSpPr>
          <p:spPr bwMode="auto">
            <a:xfrm>
              <a:off x="4800" y="1326"/>
              <a:ext cx="288" cy="0"/>
            </a:xfrm>
            <a:prstGeom prst="line">
              <a:avLst/>
            </a:prstGeom>
            <a:noFill/>
            <a:ln w="9525">
              <a:solidFill>
                <a:schemeClr val="tx1"/>
              </a:solidFill>
              <a:round/>
            </a:ln>
          </p:spPr>
          <p:txBody>
            <a:bodyPr/>
            <a:lstStyle/>
            <a:p>
              <a:endParaRPr lang="zh-CN" altLang="en-US"/>
            </a:p>
          </p:txBody>
        </p:sp>
        <p:sp>
          <p:nvSpPr>
            <p:cNvPr id="143403" name="Oval 58"/>
            <p:cNvSpPr>
              <a:spLocks noChangeArrowheads="1"/>
            </p:cNvSpPr>
            <p:nvPr/>
          </p:nvSpPr>
          <p:spPr bwMode="auto">
            <a:xfrm>
              <a:off x="4800" y="1470"/>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3404" name="Oval 59"/>
            <p:cNvSpPr>
              <a:spLocks noChangeArrowheads="1"/>
            </p:cNvSpPr>
            <p:nvPr/>
          </p:nvSpPr>
          <p:spPr bwMode="auto">
            <a:xfrm>
              <a:off x="4800" y="1662"/>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3405" name="Line 60"/>
            <p:cNvSpPr>
              <a:spLocks noChangeShapeType="1"/>
            </p:cNvSpPr>
            <p:nvPr/>
          </p:nvSpPr>
          <p:spPr bwMode="auto">
            <a:xfrm>
              <a:off x="4848" y="1491"/>
              <a:ext cx="240" cy="0"/>
            </a:xfrm>
            <a:prstGeom prst="line">
              <a:avLst/>
            </a:prstGeom>
            <a:noFill/>
            <a:ln w="9525">
              <a:solidFill>
                <a:schemeClr val="tx1"/>
              </a:solidFill>
              <a:round/>
            </a:ln>
          </p:spPr>
          <p:txBody>
            <a:bodyPr/>
            <a:lstStyle/>
            <a:p>
              <a:endParaRPr lang="zh-CN" altLang="en-US"/>
            </a:p>
          </p:txBody>
        </p:sp>
        <p:sp>
          <p:nvSpPr>
            <p:cNvPr id="143406" name="Line 61"/>
            <p:cNvSpPr>
              <a:spLocks noChangeShapeType="1"/>
            </p:cNvSpPr>
            <p:nvPr/>
          </p:nvSpPr>
          <p:spPr bwMode="auto">
            <a:xfrm>
              <a:off x="4848" y="1683"/>
              <a:ext cx="240" cy="0"/>
            </a:xfrm>
            <a:prstGeom prst="line">
              <a:avLst/>
            </a:prstGeom>
            <a:noFill/>
            <a:ln w="9525">
              <a:solidFill>
                <a:schemeClr val="tx1"/>
              </a:solidFill>
              <a:round/>
            </a:ln>
          </p:spPr>
          <p:txBody>
            <a:bodyPr/>
            <a:lstStyle/>
            <a:p>
              <a:endParaRPr lang="zh-CN" altLang="en-US"/>
            </a:p>
          </p:txBody>
        </p:sp>
        <p:sp>
          <p:nvSpPr>
            <p:cNvPr id="143407" name="Text Box 62"/>
            <p:cNvSpPr txBox="1">
              <a:spLocks noChangeArrowheads="1"/>
            </p:cNvSpPr>
            <p:nvPr/>
          </p:nvSpPr>
          <p:spPr bwMode="auto">
            <a:xfrm>
              <a:off x="288" y="1230"/>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ET</a:t>
              </a:r>
            </a:p>
          </p:txBody>
        </p:sp>
        <p:sp>
          <p:nvSpPr>
            <p:cNvPr id="143408" name="Text Box 63"/>
            <p:cNvSpPr txBox="1">
              <a:spLocks noChangeArrowheads="1"/>
            </p:cNvSpPr>
            <p:nvPr/>
          </p:nvSpPr>
          <p:spPr bwMode="auto">
            <a:xfrm>
              <a:off x="1200" y="2094"/>
              <a:ext cx="864"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0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1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2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3</a:t>
              </a:r>
            </a:p>
          </p:txBody>
        </p:sp>
        <p:sp>
          <p:nvSpPr>
            <p:cNvPr id="143409" name="Text Box 64"/>
            <p:cNvSpPr txBox="1">
              <a:spLocks noChangeArrowheads="1"/>
            </p:cNvSpPr>
            <p:nvPr/>
          </p:nvSpPr>
          <p:spPr bwMode="auto">
            <a:xfrm>
              <a:off x="1152" y="829"/>
              <a:ext cx="960"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0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1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2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3</a:t>
              </a:r>
            </a:p>
          </p:txBody>
        </p:sp>
        <p:sp>
          <p:nvSpPr>
            <p:cNvPr id="143410" name="Text Box 65"/>
            <p:cNvSpPr txBox="1">
              <a:spLocks noChangeArrowheads="1"/>
            </p:cNvSpPr>
            <p:nvPr/>
          </p:nvSpPr>
          <p:spPr bwMode="auto">
            <a:xfrm>
              <a:off x="3552" y="829"/>
              <a:ext cx="960"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4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5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6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7</a:t>
              </a:r>
            </a:p>
          </p:txBody>
        </p:sp>
        <p:sp>
          <p:nvSpPr>
            <p:cNvPr id="143411" name="Text Box 66"/>
            <p:cNvSpPr txBox="1">
              <a:spLocks noChangeArrowheads="1"/>
            </p:cNvSpPr>
            <p:nvPr/>
          </p:nvSpPr>
          <p:spPr bwMode="auto">
            <a:xfrm>
              <a:off x="3648" y="2094"/>
              <a:ext cx="864"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4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5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6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7</a:t>
              </a:r>
            </a:p>
          </p:txBody>
        </p:sp>
        <p:grpSp>
          <p:nvGrpSpPr>
            <p:cNvPr id="143412" name="Group 67"/>
            <p:cNvGrpSpPr/>
            <p:nvPr/>
          </p:nvGrpSpPr>
          <p:grpSpPr bwMode="auto">
            <a:xfrm>
              <a:off x="2640" y="1680"/>
              <a:ext cx="2304" cy="218"/>
              <a:chOff x="2640" y="1680"/>
              <a:chExt cx="2304" cy="240"/>
            </a:xfrm>
          </p:grpSpPr>
          <p:sp>
            <p:nvSpPr>
              <p:cNvPr id="143442" name="Line 68"/>
              <p:cNvSpPr>
                <a:spLocks noChangeShapeType="1"/>
              </p:cNvSpPr>
              <p:nvPr/>
            </p:nvSpPr>
            <p:spPr bwMode="auto">
              <a:xfrm>
                <a:off x="2640" y="1680"/>
                <a:ext cx="0" cy="240"/>
              </a:xfrm>
              <a:prstGeom prst="line">
                <a:avLst/>
              </a:prstGeom>
              <a:noFill/>
              <a:ln w="9525">
                <a:solidFill>
                  <a:schemeClr val="tx1"/>
                </a:solidFill>
                <a:round/>
              </a:ln>
            </p:spPr>
            <p:txBody>
              <a:bodyPr/>
              <a:lstStyle/>
              <a:p>
                <a:endParaRPr lang="zh-CN" altLang="en-US"/>
              </a:p>
            </p:txBody>
          </p:sp>
          <p:sp>
            <p:nvSpPr>
              <p:cNvPr id="143443" name="Line 69"/>
              <p:cNvSpPr>
                <a:spLocks noChangeShapeType="1"/>
              </p:cNvSpPr>
              <p:nvPr/>
            </p:nvSpPr>
            <p:spPr bwMode="auto">
              <a:xfrm>
                <a:off x="2640" y="1920"/>
                <a:ext cx="2304" cy="0"/>
              </a:xfrm>
              <a:prstGeom prst="line">
                <a:avLst/>
              </a:prstGeom>
              <a:noFill/>
              <a:ln w="9525">
                <a:solidFill>
                  <a:schemeClr val="tx1"/>
                </a:solidFill>
                <a:round/>
              </a:ln>
            </p:spPr>
            <p:txBody>
              <a:bodyPr/>
              <a:lstStyle/>
              <a:p>
                <a:endParaRPr lang="zh-CN" altLang="en-US"/>
              </a:p>
            </p:txBody>
          </p:sp>
          <p:sp>
            <p:nvSpPr>
              <p:cNvPr id="143444" name="Line 70"/>
              <p:cNvSpPr>
                <a:spLocks noChangeShapeType="1"/>
              </p:cNvSpPr>
              <p:nvPr/>
            </p:nvSpPr>
            <p:spPr bwMode="auto">
              <a:xfrm flipV="1">
                <a:off x="4944" y="1680"/>
                <a:ext cx="0" cy="240"/>
              </a:xfrm>
              <a:prstGeom prst="line">
                <a:avLst/>
              </a:prstGeom>
              <a:noFill/>
              <a:ln w="9525">
                <a:solidFill>
                  <a:schemeClr val="tx1"/>
                </a:solidFill>
                <a:round/>
              </a:ln>
            </p:spPr>
            <p:txBody>
              <a:bodyPr/>
              <a:lstStyle/>
              <a:p>
                <a:endParaRPr lang="zh-CN" altLang="en-US"/>
              </a:p>
            </p:txBody>
          </p:sp>
        </p:grpSp>
        <p:grpSp>
          <p:nvGrpSpPr>
            <p:cNvPr id="143413" name="Group 71"/>
            <p:cNvGrpSpPr/>
            <p:nvPr/>
          </p:nvGrpSpPr>
          <p:grpSpPr bwMode="auto">
            <a:xfrm>
              <a:off x="2640" y="1492"/>
              <a:ext cx="2400" cy="576"/>
              <a:chOff x="2640" y="1321"/>
              <a:chExt cx="2400" cy="576"/>
            </a:xfrm>
          </p:grpSpPr>
          <p:sp>
            <p:nvSpPr>
              <p:cNvPr id="143438" name="Line 72"/>
              <p:cNvSpPr>
                <a:spLocks noChangeShapeType="1"/>
              </p:cNvSpPr>
              <p:nvPr/>
            </p:nvSpPr>
            <p:spPr bwMode="auto">
              <a:xfrm>
                <a:off x="2640" y="1321"/>
                <a:ext cx="96" cy="0"/>
              </a:xfrm>
              <a:prstGeom prst="line">
                <a:avLst/>
              </a:prstGeom>
              <a:noFill/>
              <a:ln w="9525">
                <a:solidFill>
                  <a:schemeClr val="tx1"/>
                </a:solidFill>
                <a:round/>
              </a:ln>
            </p:spPr>
            <p:txBody>
              <a:bodyPr/>
              <a:lstStyle/>
              <a:p>
                <a:endParaRPr lang="zh-CN" altLang="en-US"/>
              </a:p>
            </p:txBody>
          </p:sp>
          <p:sp>
            <p:nvSpPr>
              <p:cNvPr id="143439" name="Line 73"/>
              <p:cNvSpPr>
                <a:spLocks noChangeShapeType="1"/>
              </p:cNvSpPr>
              <p:nvPr/>
            </p:nvSpPr>
            <p:spPr bwMode="auto">
              <a:xfrm>
                <a:off x="2736" y="1321"/>
                <a:ext cx="0" cy="576"/>
              </a:xfrm>
              <a:prstGeom prst="line">
                <a:avLst/>
              </a:prstGeom>
              <a:noFill/>
              <a:ln w="9525">
                <a:solidFill>
                  <a:schemeClr val="tx1"/>
                </a:solidFill>
                <a:round/>
              </a:ln>
            </p:spPr>
            <p:txBody>
              <a:bodyPr/>
              <a:lstStyle/>
              <a:p>
                <a:endParaRPr lang="zh-CN" altLang="en-US"/>
              </a:p>
            </p:txBody>
          </p:sp>
          <p:sp>
            <p:nvSpPr>
              <p:cNvPr id="143440" name="Line 74"/>
              <p:cNvSpPr>
                <a:spLocks noChangeShapeType="1"/>
              </p:cNvSpPr>
              <p:nvPr/>
            </p:nvSpPr>
            <p:spPr bwMode="auto">
              <a:xfrm>
                <a:off x="2736" y="1897"/>
                <a:ext cx="2304" cy="0"/>
              </a:xfrm>
              <a:prstGeom prst="line">
                <a:avLst/>
              </a:prstGeom>
              <a:noFill/>
              <a:ln w="9525">
                <a:solidFill>
                  <a:schemeClr val="tx1"/>
                </a:solidFill>
                <a:round/>
              </a:ln>
            </p:spPr>
            <p:txBody>
              <a:bodyPr/>
              <a:lstStyle/>
              <a:p>
                <a:endParaRPr lang="zh-CN" altLang="en-US"/>
              </a:p>
            </p:txBody>
          </p:sp>
          <p:sp>
            <p:nvSpPr>
              <p:cNvPr id="143441" name="Line 75"/>
              <p:cNvSpPr>
                <a:spLocks noChangeShapeType="1"/>
              </p:cNvSpPr>
              <p:nvPr/>
            </p:nvSpPr>
            <p:spPr bwMode="auto">
              <a:xfrm flipV="1">
                <a:off x="5040" y="1321"/>
                <a:ext cx="0" cy="576"/>
              </a:xfrm>
              <a:prstGeom prst="line">
                <a:avLst/>
              </a:prstGeom>
              <a:noFill/>
              <a:ln w="9525">
                <a:solidFill>
                  <a:schemeClr val="tx1"/>
                </a:solidFill>
                <a:round/>
              </a:ln>
            </p:spPr>
            <p:txBody>
              <a:bodyPr/>
              <a:lstStyle/>
              <a:p>
                <a:endParaRPr lang="zh-CN" altLang="en-US"/>
              </a:p>
            </p:txBody>
          </p:sp>
        </p:grpSp>
        <p:sp>
          <p:nvSpPr>
            <p:cNvPr id="143414" name="Oval 76"/>
            <p:cNvSpPr>
              <a:spLocks noChangeArrowheads="1"/>
            </p:cNvSpPr>
            <p:nvPr/>
          </p:nvSpPr>
          <p:spPr bwMode="auto">
            <a:xfrm>
              <a:off x="4923" y="1662"/>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3415" name="Oval 77"/>
            <p:cNvSpPr>
              <a:spLocks noChangeArrowheads="1"/>
            </p:cNvSpPr>
            <p:nvPr/>
          </p:nvSpPr>
          <p:spPr bwMode="auto">
            <a:xfrm>
              <a:off x="5019" y="1470"/>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3416" name="Text Box 78"/>
            <p:cNvSpPr txBox="1">
              <a:spLocks noChangeArrowheads="1"/>
            </p:cNvSpPr>
            <p:nvPr/>
          </p:nvSpPr>
          <p:spPr bwMode="auto">
            <a:xfrm>
              <a:off x="288" y="1402"/>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EP</a:t>
              </a:r>
            </a:p>
          </p:txBody>
        </p:sp>
        <p:sp>
          <p:nvSpPr>
            <p:cNvPr id="143417" name="Text Box 79"/>
            <p:cNvSpPr txBox="1">
              <a:spLocks noChangeArrowheads="1"/>
            </p:cNvSpPr>
            <p:nvPr/>
          </p:nvSpPr>
          <p:spPr bwMode="auto">
            <a:xfrm>
              <a:off x="288" y="1614"/>
              <a:ext cx="336" cy="197"/>
            </a:xfrm>
            <a:prstGeom prst="rect">
              <a:avLst/>
            </a:prstGeom>
            <a:noFill/>
            <a:ln w="9525">
              <a:noFill/>
              <a:miter lim="800000"/>
            </a:ln>
          </p:spPr>
          <p:txBody>
            <a:bodyPr lIns="18000" rIns="18000">
              <a:spAutoFit/>
            </a:bodyPr>
            <a:lstStyle/>
            <a:p>
              <a:pPr algn="just" eaLnBrk="0" hangingPunct="0"/>
              <a:r>
                <a:rPr lang="en-US" altLang="zh-CN" sz="1600">
                  <a:solidFill>
                    <a:schemeClr val="hlink"/>
                  </a:solidFill>
                  <a:ea typeface="Gulim" panose="020B0600000101010101" pitchFamily="50" charset="-127"/>
                </a:rPr>
                <a:t>CP1</a:t>
              </a:r>
            </a:p>
          </p:txBody>
        </p:sp>
        <p:sp>
          <p:nvSpPr>
            <p:cNvPr id="143418" name="Text Box 80"/>
            <p:cNvSpPr txBox="1">
              <a:spLocks noChangeArrowheads="1"/>
            </p:cNvSpPr>
            <p:nvPr/>
          </p:nvSpPr>
          <p:spPr bwMode="auto">
            <a:xfrm>
              <a:off x="5088" y="1230"/>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a:t>
              </a:r>
            </a:p>
          </p:txBody>
        </p:sp>
        <p:sp>
          <p:nvSpPr>
            <p:cNvPr id="143419" name="Text Box 81"/>
            <p:cNvSpPr txBox="1">
              <a:spLocks noChangeArrowheads="1"/>
            </p:cNvSpPr>
            <p:nvPr/>
          </p:nvSpPr>
          <p:spPr bwMode="auto">
            <a:xfrm>
              <a:off x="5088" y="1374"/>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LD</a:t>
              </a:r>
            </a:p>
          </p:txBody>
        </p:sp>
        <p:sp>
          <p:nvSpPr>
            <p:cNvPr id="143420" name="Text Box 82"/>
            <p:cNvSpPr txBox="1">
              <a:spLocks noChangeArrowheads="1"/>
            </p:cNvSpPr>
            <p:nvPr/>
          </p:nvSpPr>
          <p:spPr bwMode="auto">
            <a:xfrm>
              <a:off x="5088" y="1566"/>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R</a:t>
              </a:r>
              <a:r>
                <a:rPr lang="en-US" altLang="zh-CN" sz="1600" baseline="-25000">
                  <a:solidFill>
                    <a:schemeClr val="hlink"/>
                  </a:solidFill>
                  <a:ea typeface="Gulim" panose="020B0600000101010101" pitchFamily="50" charset="-127"/>
                </a:rPr>
                <a:t>D</a:t>
              </a:r>
            </a:p>
          </p:txBody>
        </p:sp>
        <p:sp>
          <p:nvSpPr>
            <p:cNvPr id="143421" name="Line 83"/>
            <p:cNvSpPr>
              <a:spLocks noChangeShapeType="1"/>
            </p:cNvSpPr>
            <p:nvPr/>
          </p:nvSpPr>
          <p:spPr bwMode="auto">
            <a:xfrm>
              <a:off x="5145" y="1596"/>
              <a:ext cx="96" cy="0"/>
            </a:xfrm>
            <a:prstGeom prst="line">
              <a:avLst/>
            </a:prstGeom>
            <a:noFill/>
            <a:ln w="9525">
              <a:solidFill>
                <a:schemeClr val="tx1"/>
              </a:solidFill>
              <a:round/>
            </a:ln>
          </p:spPr>
          <p:txBody>
            <a:bodyPr/>
            <a:lstStyle/>
            <a:p>
              <a:endParaRPr lang="zh-CN" altLang="en-US"/>
            </a:p>
          </p:txBody>
        </p:sp>
        <p:sp>
          <p:nvSpPr>
            <p:cNvPr id="143422" name="Line 84"/>
            <p:cNvSpPr>
              <a:spLocks noChangeShapeType="1"/>
            </p:cNvSpPr>
            <p:nvPr/>
          </p:nvSpPr>
          <p:spPr bwMode="auto">
            <a:xfrm>
              <a:off x="5148" y="1403"/>
              <a:ext cx="144" cy="0"/>
            </a:xfrm>
            <a:prstGeom prst="line">
              <a:avLst/>
            </a:prstGeom>
            <a:noFill/>
            <a:ln w="9525">
              <a:solidFill>
                <a:schemeClr val="tx1"/>
              </a:solidFill>
              <a:round/>
            </a:ln>
          </p:spPr>
          <p:txBody>
            <a:bodyPr/>
            <a:lstStyle/>
            <a:p>
              <a:endParaRPr lang="zh-CN" altLang="en-US"/>
            </a:p>
          </p:txBody>
        </p:sp>
        <p:sp>
          <p:nvSpPr>
            <p:cNvPr id="143423" name="Line 85"/>
            <p:cNvSpPr>
              <a:spLocks noChangeShapeType="1"/>
            </p:cNvSpPr>
            <p:nvPr/>
          </p:nvSpPr>
          <p:spPr bwMode="auto">
            <a:xfrm>
              <a:off x="3120" y="1306"/>
              <a:ext cx="144" cy="0"/>
            </a:xfrm>
            <a:prstGeom prst="line">
              <a:avLst/>
            </a:prstGeom>
            <a:noFill/>
            <a:ln w="9525">
              <a:solidFill>
                <a:schemeClr val="tx1"/>
              </a:solidFill>
              <a:round/>
            </a:ln>
          </p:spPr>
          <p:txBody>
            <a:bodyPr/>
            <a:lstStyle/>
            <a:p>
              <a:endParaRPr lang="zh-CN" altLang="en-US"/>
            </a:p>
          </p:txBody>
        </p:sp>
        <p:sp>
          <p:nvSpPr>
            <p:cNvPr id="143424" name="Line 86"/>
            <p:cNvSpPr>
              <a:spLocks noChangeShapeType="1"/>
            </p:cNvSpPr>
            <p:nvPr/>
          </p:nvSpPr>
          <p:spPr bwMode="auto">
            <a:xfrm>
              <a:off x="3120" y="1546"/>
              <a:ext cx="144" cy="0"/>
            </a:xfrm>
            <a:prstGeom prst="line">
              <a:avLst/>
            </a:prstGeom>
            <a:noFill/>
            <a:ln w="9525">
              <a:solidFill>
                <a:schemeClr val="tx1"/>
              </a:solidFill>
              <a:round/>
            </a:ln>
          </p:spPr>
          <p:txBody>
            <a:bodyPr/>
            <a:lstStyle/>
            <a:p>
              <a:endParaRPr lang="zh-CN" altLang="en-US"/>
            </a:p>
          </p:txBody>
        </p:sp>
        <p:sp>
          <p:nvSpPr>
            <p:cNvPr id="143425" name="Line 87"/>
            <p:cNvSpPr>
              <a:spLocks noChangeShapeType="1"/>
            </p:cNvSpPr>
            <p:nvPr/>
          </p:nvSpPr>
          <p:spPr bwMode="auto">
            <a:xfrm flipV="1">
              <a:off x="3120" y="1066"/>
              <a:ext cx="0" cy="480"/>
            </a:xfrm>
            <a:prstGeom prst="line">
              <a:avLst/>
            </a:prstGeom>
            <a:noFill/>
            <a:ln w="9525">
              <a:solidFill>
                <a:schemeClr val="tx1"/>
              </a:solidFill>
              <a:round/>
            </a:ln>
          </p:spPr>
          <p:txBody>
            <a:bodyPr/>
            <a:lstStyle/>
            <a:p>
              <a:endParaRPr lang="zh-CN" altLang="en-US"/>
            </a:p>
          </p:txBody>
        </p:sp>
        <p:sp>
          <p:nvSpPr>
            <p:cNvPr id="143426" name="Oval 88"/>
            <p:cNvSpPr>
              <a:spLocks noChangeArrowheads="1"/>
            </p:cNvSpPr>
            <p:nvPr/>
          </p:nvSpPr>
          <p:spPr bwMode="auto">
            <a:xfrm>
              <a:off x="3099" y="1279"/>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3427" name="Text Box 89"/>
            <p:cNvSpPr txBox="1">
              <a:spLocks noChangeArrowheads="1"/>
            </p:cNvSpPr>
            <p:nvPr/>
          </p:nvSpPr>
          <p:spPr bwMode="auto">
            <a:xfrm>
              <a:off x="3024" y="826"/>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a:t>
              </a:r>
            </a:p>
          </p:txBody>
        </p:sp>
        <p:grpSp>
          <p:nvGrpSpPr>
            <p:cNvPr id="143428" name="Group 90"/>
            <p:cNvGrpSpPr/>
            <p:nvPr/>
          </p:nvGrpSpPr>
          <p:grpSpPr bwMode="auto">
            <a:xfrm>
              <a:off x="2634" y="1220"/>
              <a:ext cx="198" cy="210"/>
              <a:chOff x="2640" y="2670"/>
              <a:chExt cx="198" cy="210"/>
            </a:xfrm>
          </p:grpSpPr>
          <p:sp>
            <p:nvSpPr>
              <p:cNvPr id="143435" name="Rectangle 91"/>
              <p:cNvSpPr>
                <a:spLocks noChangeArrowheads="1"/>
              </p:cNvSpPr>
              <p:nvPr/>
            </p:nvSpPr>
            <p:spPr bwMode="auto">
              <a:xfrm>
                <a:off x="2640" y="2688"/>
                <a:ext cx="144" cy="192"/>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3436" name="Oval 92"/>
              <p:cNvSpPr>
                <a:spLocks noChangeArrowheads="1"/>
              </p:cNvSpPr>
              <p:nvPr/>
            </p:nvSpPr>
            <p:spPr bwMode="auto">
              <a:xfrm>
                <a:off x="2784" y="2754"/>
                <a:ext cx="48" cy="48"/>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3437" name="Text Box 93"/>
              <p:cNvSpPr txBox="1">
                <a:spLocks noChangeArrowheads="1"/>
              </p:cNvSpPr>
              <p:nvPr/>
            </p:nvSpPr>
            <p:spPr bwMode="auto">
              <a:xfrm>
                <a:off x="2646" y="2670"/>
                <a:ext cx="192"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a:t>
                </a:r>
              </a:p>
            </p:txBody>
          </p:sp>
        </p:grpSp>
        <p:grpSp>
          <p:nvGrpSpPr>
            <p:cNvPr id="143429" name="Group 94"/>
            <p:cNvGrpSpPr/>
            <p:nvPr/>
          </p:nvGrpSpPr>
          <p:grpSpPr bwMode="auto">
            <a:xfrm>
              <a:off x="2832" y="1342"/>
              <a:ext cx="144" cy="358"/>
              <a:chOff x="2832" y="3233"/>
              <a:chExt cx="144" cy="358"/>
            </a:xfrm>
          </p:grpSpPr>
          <p:sp>
            <p:nvSpPr>
              <p:cNvPr id="143433" name="Line 95"/>
              <p:cNvSpPr>
                <a:spLocks noChangeShapeType="1"/>
              </p:cNvSpPr>
              <p:nvPr/>
            </p:nvSpPr>
            <p:spPr bwMode="auto">
              <a:xfrm>
                <a:off x="2832" y="3233"/>
                <a:ext cx="141" cy="0"/>
              </a:xfrm>
              <a:prstGeom prst="line">
                <a:avLst/>
              </a:prstGeom>
              <a:noFill/>
              <a:ln w="28575">
                <a:solidFill>
                  <a:srgbClr val="FF0000"/>
                </a:solidFill>
                <a:round/>
              </a:ln>
            </p:spPr>
            <p:txBody>
              <a:bodyPr/>
              <a:lstStyle/>
              <a:p>
                <a:endParaRPr lang="zh-CN" altLang="en-US"/>
              </a:p>
            </p:txBody>
          </p:sp>
          <p:sp>
            <p:nvSpPr>
              <p:cNvPr id="143434" name="Line 96"/>
              <p:cNvSpPr>
                <a:spLocks noChangeShapeType="1"/>
              </p:cNvSpPr>
              <p:nvPr/>
            </p:nvSpPr>
            <p:spPr bwMode="auto">
              <a:xfrm>
                <a:off x="2976" y="3233"/>
                <a:ext cx="0" cy="358"/>
              </a:xfrm>
              <a:prstGeom prst="line">
                <a:avLst/>
              </a:prstGeom>
              <a:noFill/>
              <a:ln w="28575">
                <a:solidFill>
                  <a:srgbClr val="FF0000"/>
                </a:solidFill>
                <a:round/>
              </a:ln>
            </p:spPr>
            <p:txBody>
              <a:bodyPr/>
              <a:lstStyle/>
              <a:p>
                <a:endParaRPr lang="zh-CN" altLang="en-US"/>
              </a:p>
            </p:txBody>
          </p:sp>
        </p:grpSp>
        <p:sp>
          <p:nvSpPr>
            <p:cNvPr id="143430" name="Line 279"/>
            <p:cNvSpPr>
              <a:spLocks noChangeShapeType="1"/>
            </p:cNvSpPr>
            <p:nvPr/>
          </p:nvSpPr>
          <p:spPr bwMode="black">
            <a:xfrm flipV="1">
              <a:off x="624" y="1066"/>
              <a:ext cx="0" cy="452"/>
            </a:xfrm>
            <a:prstGeom prst="line">
              <a:avLst/>
            </a:prstGeom>
            <a:noFill/>
            <a:ln w="9525">
              <a:solidFill>
                <a:schemeClr val="tx1"/>
              </a:solidFill>
              <a:round/>
            </a:ln>
          </p:spPr>
          <p:txBody>
            <a:bodyPr>
              <a:spAutoFit/>
            </a:bodyPr>
            <a:lstStyle/>
            <a:p>
              <a:endParaRPr lang="zh-CN" altLang="en-US"/>
            </a:p>
          </p:txBody>
        </p:sp>
        <p:sp>
          <p:nvSpPr>
            <p:cNvPr id="143431" name="Oval 735"/>
            <p:cNvSpPr>
              <a:spLocks noChangeArrowheads="1"/>
            </p:cNvSpPr>
            <p:nvPr/>
          </p:nvSpPr>
          <p:spPr bwMode="auto">
            <a:xfrm>
              <a:off x="609" y="1298"/>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3432" name="Text Box 282"/>
            <p:cNvSpPr txBox="1">
              <a:spLocks noChangeArrowheads="1"/>
            </p:cNvSpPr>
            <p:nvPr/>
          </p:nvSpPr>
          <p:spPr bwMode="black">
            <a:xfrm>
              <a:off x="657" y="942"/>
              <a:ext cx="207" cy="197"/>
            </a:xfrm>
            <a:prstGeom prst="rect">
              <a:avLst/>
            </a:prstGeom>
            <a:noFill/>
            <a:ln w="9525" algn="ctr">
              <a:noFill/>
              <a:miter lim="800000"/>
            </a:ln>
          </p:spPr>
          <p:txBody>
            <a:bodyPr>
              <a:spAutoFit/>
            </a:bodyPr>
            <a:lstStyle/>
            <a:p>
              <a:r>
                <a:rPr lang="en-US" altLang="zh-CN" sz="1600">
                  <a:solidFill>
                    <a:schemeClr val="hlink"/>
                  </a:solidFill>
                  <a:ea typeface="Gulim" panose="020B0600000101010101" pitchFamily="50" charset="-127"/>
                </a:rPr>
                <a:t>1</a:t>
              </a:r>
            </a:p>
          </p:txBody>
        </p:sp>
      </p:grpSp>
      <p:sp>
        <p:nvSpPr>
          <p:cNvPr id="143366" name="Oval 735"/>
          <p:cNvSpPr>
            <a:spLocks noChangeArrowheads="1"/>
          </p:cNvSpPr>
          <p:nvPr/>
        </p:nvSpPr>
        <p:spPr bwMode="auto">
          <a:xfrm>
            <a:off x="2486025" y="2386013"/>
            <a:ext cx="76200" cy="76200"/>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41340" name="Rectangle 380"/>
          <p:cNvSpPr>
            <a:spLocks noChangeArrowheads="1"/>
          </p:cNvSpPr>
          <p:nvPr/>
        </p:nvSpPr>
        <p:spPr bwMode="black">
          <a:xfrm>
            <a:off x="2944814" y="1511301"/>
            <a:ext cx="439737" cy="366713"/>
          </a:xfrm>
          <a:prstGeom prst="rect">
            <a:avLst/>
          </a:prstGeom>
          <a:noFill/>
          <a:ln w="9525" algn="ctr">
            <a:noFill/>
            <a:miter lim="800000"/>
          </a:ln>
          <a:effectLst>
            <a:prstShdw prst="shdw13" dist="53882" dir="13500000">
              <a:schemeClr val="bg1">
                <a:gamma/>
                <a:shade val="60000"/>
                <a:invGamma/>
                <a:alpha val="50000"/>
              </a:schemeClr>
            </a:prstShdw>
          </a:effectLst>
        </p:spPr>
        <p:txBody>
          <a:bodyPr wrap="none">
            <a:spAutoFit/>
          </a:bodyPr>
          <a:lstStyle/>
          <a:p>
            <a:pPr>
              <a:defRPr/>
            </a:pPr>
            <a:r>
              <a:rPr lang="zh-CN" altLang="en-US">
                <a:solidFill>
                  <a:srgbClr val="CC3300"/>
                </a:solidFill>
              </a:rPr>
              <a:t>①</a:t>
            </a:r>
          </a:p>
        </p:txBody>
      </p:sp>
      <p:sp>
        <p:nvSpPr>
          <p:cNvPr id="41341" name="Rectangle 381"/>
          <p:cNvSpPr>
            <a:spLocks noChangeArrowheads="1"/>
          </p:cNvSpPr>
          <p:nvPr/>
        </p:nvSpPr>
        <p:spPr bwMode="black">
          <a:xfrm>
            <a:off x="8620125" y="1465263"/>
            <a:ext cx="439738" cy="366712"/>
          </a:xfrm>
          <a:prstGeom prst="rect">
            <a:avLst/>
          </a:prstGeom>
          <a:noFill/>
          <a:ln w="9525" algn="ctr">
            <a:noFill/>
            <a:miter lim="800000"/>
          </a:ln>
          <a:effectLst>
            <a:prstShdw prst="shdw13" dist="53882" dir="13500000">
              <a:schemeClr val="bg1">
                <a:gamma/>
                <a:shade val="60000"/>
                <a:invGamma/>
                <a:alpha val="50000"/>
              </a:schemeClr>
            </a:prstShdw>
          </a:effectLst>
        </p:spPr>
        <p:txBody>
          <a:bodyPr wrap="none">
            <a:spAutoFit/>
          </a:bodyPr>
          <a:lstStyle/>
          <a:p>
            <a:pPr>
              <a:defRPr/>
            </a:pPr>
            <a:r>
              <a:rPr lang="zh-CN" altLang="en-US">
                <a:solidFill>
                  <a:srgbClr val="CC3300"/>
                </a:solidFill>
              </a:rPr>
              <a:t>②</a:t>
            </a:r>
          </a:p>
        </p:txBody>
      </p:sp>
      <p:sp>
        <p:nvSpPr>
          <p:cNvPr id="296" name="Text Box 6"/>
          <p:cNvSpPr txBox="1">
            <a:spLocks noChangeArrowheads="1"/>
          </p:cNvSpPr>
          <p:nvPr/>
        </p:nvSpPr>
        <p:spPr bwMode="auto">
          <a:xfrm>
            <a:off x="2095500" y="4062413"/>
            <a:ext cx="8191501" cy="1477328"/>
          </a:xfrm>
          <a:prstGeom prst="rect">
            <a:avLst/>
          </a:prstGeom>
          <a:noFill/>
          <a:ln w="9525">
            <a:noFill/>
            <a:miter lim="800000"/>
          </a:ln>
        </p:spPr>
        <p:txBody>
          <a:bodyPr wrap="square">
            <a:spAutoFit/>
          </a:bodyPr>
          <a:lstStyle/>
          <a:p>
            <a:pPr marL="342900" indent="-342900" algn="just" eaLnBrk="0" hangingPunct="0">
              <a:lnSpc>
                <a:spcPct val="100000"/>
              </a:lnSpc>
              <a:buClr>
                <a:schemeClr val="bg2"/>
              </a:buClr>
              <a:buFont typeface="Wingdings" panose="05000000000000000000" pitchFamily="2" charset="2"/>
              <a:buChar char="v"/>
              <a:defRPr/>
            </a:pPr>
            <a:r>
              <a:rPr lang="zh-CN" altLang="zh-CN" dirty="0">
                <a:solidFill>
                  <a:srgbClr val="FF0000"/>
                </a:solidFill>
              </a:rPr>
              <a:t>异步</a:t>
            </a:r>
            <a:r>
              <a:rPr lang="zh-CN" altLang="zh-CN" dirty="0"/>
              <a:t>指多个计数器不是统一由一个时钟信号来同步的，各自有单独的时钟。</a:t>
            </a:r>
            <a:endParaRPr lang="en-US" altLang="zh-CN" dirty="0"/>
          </a:p>
          <a:p>
            <a:pPr marL="342900" indent="-342900" algn="just" eaLnBrk="0" hangingPunct="0">
              <a:lnSpc>
                <a:spcPct val="100000"/>
              </a:lnSpc>
              <a:buClr>
                <a:schemeClr val="bg2"/>
              </a:buClr>
              <a:buFont typeface="Wingdings" panose="05000000000000000000" pitchFamily="2" charset="2"/>
              <a:buChar char="v"/>
              <a:defRPr/>
            </a:pPr>
            <a:r>
              <a:rPr lang="zh-CN" altLang="en-US" dirty="0"/>
              <a:t>低位片</a:t>
            </a:r>
            <a:r>
              <a:rPr lang="en-US" altLang="zh-CN" dirty="0"/>
              <a:t>4</a:t>
            </a:r>
            <a:r>
              <a:rPr lang="zh-CN" altLang="en-US" dirty="0"/>
              <a:t>位二进制计数器的</a:t>
            </a:r>
            <a:r>
              <a:rPr lang="en-US" altLang="zh-CN" dirty="0"/>
              <a:t>CP</a:t>
            </a:r>
            <a:r>
              <a:rPr lang="zh-CN" altLang="en-US" dirty="0"/>
              <a:t>接系统时钟信号</a:t>
            </a:r>
            <a:r>
              <a:rPr lang="en-US" altLang="zh-CN" dirty="0"/>
              <a:t>CP1</a:t>
            </a:r>
            <a:r>
              <a:rPr lang="zh-CN" altLang="en-US" dirty="0"/>
              <a:t>，低位片的进位输出端</a:t>
            </a:r>
            <a:r>
              <a:rPr lang="en-US" altLang="zh-CN" dirty="0"/>
              <a:t>C</a:t>
            </a:r>
            <a:r>
              <a:rPr lang="zh-CN" altLang="en-US" dirty="0"/>
              <a:t>经反相后接高位片的</a:t>
            </a:r>
            <a:r>
              <a:rPr lang="en-US" altLang="zh-CN" dirty="0"/>
              <a:t>CP</a:t>
            </a:r>
            <a:r>
              <a:rPr lang="zh-CN" altLang="en-US" dirty="0"/>
              <a:t>端。</a:t>
            </a:r>
            <a:endParaRPr lang="zh-CN" altLang="en-US" kern="0" dirty="0">
              <a:latin typeface="Arial" panose="020B0604020202020204" pitchFamily="34" charset="0"/>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
                                        </p:tgtEl>
                                        <p:attrNameLst>
                                          <p:attrName>style.visibility</p:attrName>
                                        </p:attrNameLst>
                                      </p:cBhvr>
                                      <p:to>
                                        <p:strVal val="visible"/>
                                      </p:to>
                                    </p:set>
                                    <p:animEffect transition="in" filter="blinds(horizontal)">
                                      <p:cBhvr>
                                        <p:cTn id="7"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0"/>
    </p:bldLst>
  </p:timing>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3" name="Rectangle 2"/>
          <p:cNvSpPr>
            <a:spLocks noGrp="1" noChangeArrowheads="1"/>
          </p:cNvSpPr>
          <p:nvPr>
            <p:ph type="title"/>
          </p:nvPr>
        </p:nvSpPr>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集成计数器的异步扩展</a:t>
            </a:r>
            <a:r>
              <a:rPr lang="en-US" altLang="zh-CN" dirty="0" smtClean="0">
                <a:solidFill>
                  <a:srgbClr val="FFCC00"/>
                </a:solidFill>
                <a:latin typeface="Arial" panose="020B0604020202020204" pitchFamily="34" charset="0"/>
                <a:ea typeface="黑体" panose="02010600030101010101" pitchFamily="49" charset="-122"/>
              </a:rPr>
              <a:t>——</a:t>
            </a:r>
            <a:r>
              <a:rPr lang="zh-CN" altLang="en-US" dirty="0" smtClean="0">
                <a:solidFill>
                  <a:srgbClr val="FFCC00"/>
                </a:solidFill>
                <a:latin typeface="Arial" panose="020B0604020202020204" pitchFamily="34" charset="0"/>
                <a:ea typeface="黑体" panose="02010600030101010101" pitchFamily="49" charset="-122"/>
              </a:rPr>
              <a:t>原理分析</a:t>
            </a:r>
          </a:p>
        </p:txBody>
      </p:sp>
      <p:grpSp>
        <p:nvGrpSpPr>
          <p:cNvPr id="2" name="组合 277"/>
          <p:cNvGrpSpPr/>
          <p:nvPr/>
        </p:nvGrpSpPr>
        <p:grpSpPr bwMode="auto">
          <a:xfrm>
            <a:off x="2554289" y="1060450"/>
            <a:ext cx="7024687" cy="2878138"/>
            <a:chOff x="1030288" y="3575050"/>
            <a:chExt cx="7023898" cy="2878138"/>
          </a:xfrm>
        </p:grpSpPr>
        <p:grpSp>
          <p:nvGrpSpPr>
            <p:cNvPr id="3" name="Group 275"/>
            <p:cNvGrpSpPr/>
            <p:nvPr/>
          </p:nvGrpSpPr>
          <p:grpSpPr bwMode="auto">
            <a:xfrm>
              <a:off x="1030288" y="3575050"/>
              <a:ext cx="7023898" cy="2878138"/>
              <a:chOff x="480" y="1968"/>
              <a:chExt cx="4032" cy="1824"/>
            </a:xfrm>
          </p:grpSpPr>
          <p:grpSp>
            <p:nvGrpSpPr>
              <p:cNvPr id="5" name="Group 98"/>
              <p:cNvGrpSpPr/>
              <p:nvPr/>
            </p:nvGrpSpPr>
            <p:grpSpPr bwMode="auto">
              <a:xfrm>
                <a:off x="575" y="1968"/>
                <a:ext cx="384" cy="1331"/>
                <a:chOff x="240" y="336"/>
                <a:chExt cx="384" cy="1331"/>
              </a:xfrm>
            </p:grpSpPr>
            <p:sp>
              <p:nvSpPr>
                <p:cNvPr id="143651" name="Text Box 99"/>
                <p:cNvSpPr txBox="1">
                  <a:spLocks noChangeArrowheads="1"/>
                </p:cNvSpPr>
                <p:nvPr/>
              </p:nvSpPr>
              <p:spPr bwMode="auto">
                <a:xfrm>
                  <a:off x="240" y="336"/>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CP1</a:t>
                  </a:r>
                </a:p>
              </p:txBody>
            </p:sp>
            <p:sp>
              <p:nvSpPr>
                <p:cNvPr id="143652" name="Text Box 100"/>
                <p:cNvSpPr txBox="1">
                  <a:spLocks noChangeArrowheads="1"/>
                </p:cNvSpPr>
                <p:nvPr/>
              </p:nvSpPr>
              <p:spPr bwMode="auto">
                <a:xfrm>
                  <a:off x="240" y="652"/>
                  <a:ext cx="384" cy="19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0</a:t>
                  </a:r>
                  <a:endParaRPr lang="en-US" altLang="zh-CN" sz="1600">
                    <a:solidFill>
                      <a:schemeClr val="hlink"/>
                    </a:solidFill>
                    <a:ea typeface="Gulim" panose="020B0600000101010101" pitchFamily="50" charset="-127"/>
                  </a:endParaRPr>
                </a:p>
              </p:txBody>
            </p:sp>
            <p:sp>
              <p:nvSpPr>
                <p:cNvPr id="143653" name="Text Box 101"/>
                <p:cNvSpPr txBox="1">
                  <a:spLocks noChangeArrowheads="1"/>
                </p:cNvSpPr>
                <p:nvPr/>
              </p:nvSpPr>
              <p:spPr bwMode="auto">
                <a:xfrm>
                  <a:off x="240" y="912"/>
                  <a:ext cx="384" cy="19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1</a:t>
                  </a:r>
                  <a:endParaRPr lang="en-US" altLang="zh-CN" sz="1600">
                    <a:solidFill>
                      <a:schemeClr val="hlink"/>
                    </a:solidFill>
                    <a:ea typeface="Gulim" panose="020B0600000101010101" pitchFamily="50" charset="-127"/>
                  </a:endParaRPr>
                </a:p>
              </p:txBody>
            </p:sp>
            <p:sp>
              <p:nvSpPr>
                <p:cNvPr id="143654" name="Text Box 102"/>
                <p:cNvSpPr txBox="1">
                  <a:spLocks noChangeArrowheads="1"/>
                </p:cNvSpPr>
                <p:nvPr/>
              </p:nvSpPr>
              <p:spPr bwMode="auto">
                <a:xfrm>
                  <a:off x="240" y="1180"/>
                  <a:ext cx="384" cy="19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2</a:t>
                  </a:r>
                  <a:endParaRPr lang="en-US" altLang="zh-CN" sz="1600">
                    <a:solidFill>
                      <a:schemeClr val="hlink"/>
                    </a:solidFill>
                    <a:ea typeface="Gulim" panose="020B0600000101010101" pitchFamily="50" charset="-127"/>
                  </a:endParaRPr>
                </a:p>
              </p:txBody>
            </p:sp>
            <p:sp>
              <p:nvSpPr>
                <p:cNvPr id="143655" name="Text Box 103"/>
                <p:cNvSpPr txBox="1">
                  <a:spLocks noChangeArrowheads="1"/>
                </p:cNvSpPr>
                <p:nvPr/>
              </p:nvSpPr>
              <p:spPr bwMode="auto">
                <a:xfrm>
                  <a:off x="240" y="1468"/>
                  <a:ext cx="384" cy="19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3</a:t>
                  </a:r>
                  <a:endParaRPr lang="en-US" altLang="zh-CN" sz="1600">
                    <a:solidFill>
                      <a:schemeClr val="hlink"/>
                    </a:solidFill>
                    <a:ea typeface="Gulim" panose="020B0600000101010101" pitchFamily="50" charset="-127"/>
                  </a:endParaRPr>
                </a:p>
              </p:txBody>
            </p:sp>
          </p:grpSp>
          <p:grpSp>
            <p:nvGrpSpPr>
              <p:cNvPr id="6" name="Group 104"/>
              <p:cNvGrpSpPr/>
              <p:nvPr/>
            </p:nvGrpSpPr>
            <p:grpSpPr bwMode="auto">
              <a:xfrm>
                <a:off x="968" y="2160"/>
                <a:ext cx="3417" cy="1488"/>
                <a:chOff x="864" y="768"/>
                <a:chExt cx="3417" cy="2592"/>
              </a:xfrm>
            </p:grpSpPr>
            <p:sp>
              <p:nvSpPr>
                <p:cNvPr id="143641" name="Line 105"/>
                <p:cNvSpPr>
                  <a:spLocks noChangeShapeType="1"/>
                </p:cNvSpPr>
                <p:nvPr/>
              </p:nvSpPr>
              <p:spPr bwMode="auto">
                <a:xfrm flipH="1">
                  <a:off x="4002" y="768"/>
                  <a:ext cx="0" cy="2591"/>
                </a:xfrm>
                <a:prstGeom prst="line">
                  <a:avLst/>
                </a:prstGeom>
                <a:noFill/>
                <a:ln w="9525">
                  <a:solidFill>
                    <a:schemeClr val="tx1"/>
                  </a:solidFill>
                  <a:prstDash val="dash"/>
                  <a:round/>
                </a:ln>
              </p:spPr>
              <p:txBody>
                <a:bodyPr/>
                <a:lstStyle/>
                <a:p>
                  <a:endParaRPr lang="zh-CN" altLang="en-US"/>
                </a:p>
              </p:txBody>
            </p:sp>
            <p:grpSp>
              <p:nvGrpSpPr>
                <p:cNvPr id="7" name="Group 106"/>
                <p:cNvGrpSpPr/>
                <p:nvPr/>
              </p:nvGrpSpPr>
              <p:grpSpPr bwMode="auto">
                <a:xfrm>
                  <a:off x="864" y="768"/>
                  <a:ext cx="3417" cy="2592"/>
                  <a:chOff x="864" y="768"/>
                  <a:chExt cx="3417" cy="1152"/>
                </a:xfrm>
              </p:grpSpPr>
              <p:sp>
                <p:nvSpPr>
                  <p:cNvPr id="143643" name="Line 107"/>
                  <p:cNvSpPr>
                    <a:spLocks noChangeShapeType="1"/>
                  </p:cNvSpPr>
                  <p:nvPr/>
                </p:nvSpPr>
                <p:spPr bwMode="auto">
                  <a:xfrm>
                    <a:off x="864" y="768"/>
                    <a:ext cx="0" cy="1152"/>
                  </a:xfrm>
                  <a:prstGeom prst="line">
                    <a:avLst/>
                  </a:prstGeom>
                  <a:noFill/>
                  <a:ln w="9525">
                    <a:solidFill>
                      <a:schemeClr val="tx1"/>
                    </a:solidFill>
                    <a:prstDash val="dash"/>
                    <a:round/>
                  </a:ln>
                </p:spPr>
                <p:txBody>
                  <a:bodyPr/>
                  <a:lstStyle/>
                  <a:p>
                    <a:endParaRPr lang="zh-CN" altLang="en-US"/>
                  </a:p>
                </p:txBody>
              </p:sp>
              <p:sp>
                <p:nvSpPr>
                  <p:cNvPr id="143644" name="Line 108"/>
                  <p:cNvSpPr>
                    <a:spLocks noChangeShapeType="1"/>
                  </p:cNvSpPr>
                  <p:nvPr/>
                </p:nvSpPr>
                <p:spPr bwMode="auto">
                  <a:xfrm>
                    <a:off x="1152" y="768"/>
                    <a:ext cx="0" cy="1152"/>
                  </a:xfrm>
                  <a:prstGeom prst="line">
                    <a:avLst/>
                  </a:prstGeom>
                  <a:noFill/>
                  <a:ln w="9525">
                    <a:solidFill>
                      <a:schemeClr val="tx1"/>
                    </a:solidFill>
                    <a:prstDash val="dash"/>
                    <a:round/>
                  </a:ln>
                </p:spPr>
                <p:txBody>
                  <a:bodyPr/>
                  <a:lstStyle/>
                  <a:p>
                    <a:endParaRPr lang="zh-CN" altLang="en-US"/>
                  </a:p>
                </p:txBody>
              </p:sp>
              <p:sp>
                <p:nvSpPr>
                  <p:cNvPr id="143645" name="Line 109"/>
                  <p:cNvSpPr>
                    <a:spLocks noChangeShapeType="1"/>
                  </p:cNvSpPr>
                  <p:nvPr/>
                </p:nvSpPr>
                <p:spPr bwMode="auto">
                  <a:xfrm>
                    <a:off x="2304" y="768"/>
                    <a:ext cx="0" cy="1152"/>
                  </a:xfrm>
                  <a:prstGeom prst="line">
                    <a:avLst/>
                  </a:prstGeom>
                  <a:noFill/>
                  <a:ln w="9525">
                    <a:solidFill>
                      <a:schemeClr val="tx1"/>
                    </a:solidFill>
                    <a:prstDash val="dash"/>
                    <a:round/>
                  </a:ln>
                </p:spPr>
                <p:txBody>
                  <a:bodyPr/>
                  <a:lstStyle/>
                  <a:p>
                    <a:endParaRPr lang="zh-CN" altLang="en-US"/>
                  </a:p>
                </p:txBody>
              </p:sp>
              <p:sp>
                <p:nvSpPr>
                  <p:cNvPr id="143646" name="Line 110"/>
                  <p:cNvSpPr>
                    <a:spLocks noChangeShapeType="1"/>
                  </p:cNvSpPr>
                  <p:nvPr/>
                </p:nvSpPr>
                <p:spPr bwMode="auto">
                  <a:xfrm>
                    <a:off x="2574" y="768"/>
                    <a:ext cx="0" cy="1152"/>
                  </a:xfrm>
                  <a:prstGeom prst="line">
                    <a:avLst/>
                  </a:prstGeom>
                  <a:noFill/>
                  <a:ln w="9525">
                    <a:solidFill>
                      <a:schemeClr val="tx1"/>
                    </a:solidFill>
                    <a:prstDash val="dash"/>
                    <a:round/>
                  </a:ln>
                </p:spPr>
                <p:txBody>
                  <a:bodyPr/>
                  <a:lstStyle/>
                  <a:p>
                    <a:endParaRPr lang="zh-CN" altLang="en-US"/>
                  </a:p>
                </p:txBody>
              </p:sp>
              <p:sp>
                <p:nvSpPr>
                  <p:cNvPr id="143647" name="Line 111"/>
                  <p:cNvSpPr>
                    <a:spLocks noChangeShapeType="1"/>
                  </p:cNvSpPr>
                  <p:nvPr/>
                </p:nvSpPr>
                <p:spPr bwMode="auto">
                  <a:xfrm>
                    <a:off x="3438" y="768"/>
                    <a:ext cx="0" cy="1152"/>
                  </a:xfrm>
                  <a:prstGeom prst="line">
                    <a:avLst/>
                  </a:prstGeom>
                  <a:noFill/>
                  <a:ln w="9525">
                    <a:solidFill>
                      <a:schemeClr val="tx1"/>
                    </a:solidFill>
                    <a:prstDash val="dash"/>
                    <a:round/>
                  </a:ln>
                </p:spPr>
                <p:txBody>
                  <a:bodyPr/>
                  <a:lstStyle/>
                  <a:p>
                    <a:endParaRPr lang="zh-CN" altLang="en-US"/>
                  </a:p>
                </p:txBody>
              </p:sp>
              <p:sp>
                <p:nvSpPr>
                  <p:cNvPr id="143648" name="Line 112"/>
                  <p:cNvSpPr>
                    <a:spLocks noChangeShapeType="1"/>
                  </p:cNvSpPr>
                  <p:nvPr/>
                </p:nvSpPr>
                <p:spPr bwMode="auto">
                  <a:xfrm>
                    <a:off x="3717" y="768"/>
                    <a:ext cx="0" cy="1152"/>
                  </a:xfrm>
                  <a:prstGeom prst="line">
                    <a:avLst/>
                  </a:prstGeom>
                  <a:noFill/>
                  <a:ln w="9525">
                    <a:solidFill>
                      <a:schemeClr val="tx1"/>
                    </a:solidFill>
                    <a:prstDash val="dash"/>
                    <a:round/>
                  </a:ln>
                </p:spPr>
                <p:txBody>
                  <a:bodyPr/>
                  <a:lstStyle/>
                  <a:p>
                    <a:endParaRPr lang="zh-CN" altLang="en-US"/>
                  </a:p>
                </p:txBody>
              </p:sp>
              <p:sp>
                <p:nvSpPr>
                  <p:cNvPr id="143649" name="Line 113"/>
                  <p:cNvSpPr>
                    <a:spLocks noChangeShapeType="1"/>
                  </p:cNvSpPr>
                  <p:nvPr/>
                </p:nvSpPr>
                <p:spPr bwMode="auto">
                  <a:xfrm>
                    <a:off x="2016" y="768"/>
                    <a:ext cx="0" cy="1152"/>
                  </a:xfrm>
                  <a:prstGeom prst="line">
                    <a:avLst/>
                  </a:prstGeom>
                  <a:noFill/>
                  <a:ln w="9525">
                    <a:solidFill>
                      <a:schemeClr val="tx1"/>
                    </a:solidFill>
                    <a:prstDash val="dash"/>
                    <a:round/>
                  </a:ln>
                </p:spPr>
                <p:txBody>
                  <a:bodyPr/>
                  <a:lstStyle/>
                  <a:p>
                    <a:endParaRPr lang="zh-CN" altLang="en-US"/>
                  </a:p>
                </p:txBody>
              </p:sp>
              <p:sp>
                <p:nvSpPr>
                  <p:cNvPr id="143650" name="Line 114"/>
                  <p:cNvSpPr>
                    <a:spLocks noChangeShapeType="1"/>
                  </p:cNvSpPr>
                  <p:nvPr/>
                </p:nvSpPr>
                <p:spPr bwMode="auto">
                  <a:xfrm>
                    <a:off x="4281" y="768"/>
                    <a:ext cx="0" cy="1152"/>
                  </a:xfrm>
                  <a:prstGeom prst="line">
                    <a:avLst/>
                  </a:prstGeom>
                  <a:noFill/>
                  <a:ln w="9525">
                    <a:solidFill>
                      <a:schemeClr val="tx1"/>
                    </a:solidFill>
                    <a:prstDash val="dash"/>
                    <a:round/>
                  </a:ln>
                </p:spPr>
                <p:txBody>
                  <a:bodyPr/>
                  <a:lstStyle/>
                  <a:p>
                    <a:endParaRPr lang="zh-CN" altLang="en-US"/>
                  </a:p>
                </p:txBody>
              </p:sp>
            </p:grpSp>
          </p:grpSp>
          <p:grpSp>
            <p:nvGrpSpPr>
              <p:cNvPr id="8" name="Group 115"/>
              <p:cNvGrpSpPr/>
              <p:nvPr/>
            </p:nvGrpSpPr>
            <p:grpSpPr bwMode="auto">
              <a:xfrm>
                <a:off x="816" y="1996"/>
                <a:ext cx="1784" cy="182"/>
                <a:chOff x="712" y="604"/>
                <a:chExt cx="1784" cy="182"/>
              </a:xfrm>
            </p:grpSpPr>
            <p:grpSp>
              <p:nvGrpSpPr>
                <p:cNvPr id="9" name="Group 116"/>
                <p:cNvGrpSpPr/>
                <p:nvPr/>
              </p:nvGrpSpPr>
              <p:grpSpPr bwMode="auto">
                <a:xfrm>
                  <a:off x="712" y="624"/>
                  <a:ext cx="570" cy="144"/>
                  <a:chOff x="624" y="1536"/>
                  <a:chExt cx="672" cy="144"/>
                </a:xfrm>
              </p:grpSpPr>
              <p:grpSp>
                <p:nvGrpSpPr>
                  <p:cNvPr id="10" name="Group 117"/>
                  <p:cNvGrpSpPr/>
                  <p:nvPr/>
                </p:nvGrpSpPr>
                <p:grpSpPr bwMode="auto">
                  <a:xfrm>
                    <a:off x="624" y="1536"/>
                    <a:ext cx="336" cy="144"/>
                    <a:chOff x="624" y="1536"/>
                    <a:chExt cx="336" cy="144"/>
                  </a:xfrm>
                </p:grpSpPr>
                <p:sp>
                  <p:nvSpPr>
                    <p:cNvPr id="143637" name="Line 118"/>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43638" name="Line 119"/>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43639" name="Line 120"/>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43640" name="Line 121"/>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11" name="Group 122"/>
                  <p:cNvGrpSpPr/>
                  <p:nvPr/>
                </p:nvGrpSpPr>
                <p:grpSpPr bwMode="auto">
                  <a:xfrm>
                    <a:off x="960" y="1536"/>
                    <a:ext cx="336" cy="144"/>
                    <a:chOff x="624" y="1536"/>
                    <a:chExt cx="336" cy="144"/>
                  </a:xfrm>
                </p:grpSpPr>
                <p:sp>
                  <p:nvSpPr>
                    <p:cNvPr id="143633" name="Line 123"/>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43634" name="Line 124"/>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43635" name="Line 125"/>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43636" name="Line 126"/>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grpSp>
              <p:nvGrpSpPr>
                <p:cNvPr id="12" name="Group 127"/>
                <p:cNvGrpSpPr/>
                <p:nvPr/>
              </p:nvGrpSpPr>
              <p:grpSpPr bwMode="auto">
                <a:xfrm>
                  <a:off x="1849" y="624"/>
                  <a:ext cx="568" cy="144"/>
                  <a:chOff x="624" y="1536"/>
                  <a:chExt cx="672" cy="144"/>
                </a:xfrm>
              </p:grpSpPr>
              <p:grpSp>
                <p:nvGrpSpPr>
                  <p:cNvPr id="13" name="Group 128"/>
                  <p:cNvGrpSpPr/>
                  <p:nvPr/>
                </p:nvGrpSpPr>
                <p:grpSpPr bwMode="auto">
                  <a:xfrm>
                    <a:off x="624" y="1536"/>
                    <a:ext cx="336" cy="144"/>
                    <a:chOff x="624" y="1536"/>
                    <a:chExt cx="336" cy="144"/>
                  </a:xfrm>
                </p:grpSpPr>
                <p:sp>
                  <p:nvSpPr>
                    <p:cNvPr id="143627" name="Line 129"/>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43628" name="Line 130"/>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43629" name="Line 131"/>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43630" name="Line 132"/>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14" name="Group 133"/>
                  <p:cNvGrpSpPr/>
                  <p:nvPr/>
                </p:nvGrpSpPr>
                <p:grpSpPr bwMode="auto">
                  <a:xfrm>
                    <a:off x="960" y="1536"/>
                    <a:ext cx="336" cy="144"/>
                    <a:chOff x="624" y="1536"/>
                    <a:chExt cx="336" cy="144"/>
                  </a:xfrm>
                </p:grpSpPr>
                <p:sp>
                  <p:nvSpPr>
                    <p:cNvPr id="143623" name="Line 134"/>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43624" name="Line 135"/>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43625" name="Line 136"/>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43626" name="Line 137"/>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sp>
              <p:nvSpPr>
                <p:cNvPr id="143616" name="Text Box 138"/>
                <p:cNvSpPr txBox="1">
                  <a:spLocks noChangeArrowheads="1"/>
                </p:cNvSpPr>
                <p:nvPr/>
              </p:nvSpPr>
              <p:spPr bwMode="auto">
                <a:xfrm>
                  <a:off x="873" y="622"/>
                  <a:ext cx="240" cy="164"/>
                </a:xfrm>
                <a:prstGeom prst="rect">
                  <a:avLst/>
                </a:prstGeom>
                <a:noFill/>
                <a:ln w="9525">
                  <a:noFill/>
                  <a:miter lim="800000"/>
                </a:ln>
              </p:spPr>
              <p:txBody>
                <a:bodyPr>
                  <a:spAutoFit/>
                </a:bodyPr>
                <a:lstStyle/>
                <a:p>
                  <a:pPr algn="just" eaLnBrk="0" hangingPunct="0"/>
                  <a:r>
                    <a:rPr lang="en-US" altLang="zh-CN" sz="1200">
                      <a:solidFill>
                        <a:schemeClr val="hlink"/>
                      </a:solidFill>
                      <a:ea typeface="Gulim" panose="020B0600000101010101" pitchFamily="50" charset="-127"/>
                    </a:rPr>
                    <a:t>1</a:t>
                  </a:r>
                </a:p>
              </p:txBody>
            </p:sp>
            <p:sp>
              <p:nvSpPr>
                <p:cNvPr id="143617" name="Text Box 139"/>
                <p:cNvSpPr txBox="1">
                  <a:spLocks noChangeArrowheads="1"/>
                </p:cNvSpPr>
                <p:nvPr/>
              </p:nvSpPr>
              <p:spPr bwMode="auto">
                <a:xfrm>
                  <a:off x="1152" y="604"/>
                  <a:ext cx="240" cy="164"/>
                </a:xfrm>
                <a:prstGeom prst="rect">
                  <a:avLst/>
                </a:prstGeom>
                <a:noFill/>
                <a:ln w="9525">
                  <a:noFill/>
                  <a:miter lim="800000"/>
                </a:ln>
              </p:spPr>
              <p:txBody>
                <a:bodyPr>
                  <a:spAutoFit/>
                </a:bodyPr>
                <a:lstStyle/>
                <a:p>
                  <a:pPr algn="just" eaLnBrk="0" hangingPunct="0"/>
                  <a:r>
                    <a:rPr lang="en-US" altLang="zh-CN" sz="1200">
                      <a:solidFill>
                        <a:schemeClr val="hlink"/>
                      </a:solidFill>
                      <a:ea typeface="Gulim" panose="020B0600000101010101" pitchFamily="50" charset="-127"/>
                    </a:rPr>
                    <a:t>2</a:t>
                  </a:r>
                </a:p>
              </p:txBody>
            </p:sp>
            <p:sp>
              <p:nvSpPr>
                <p:cNvPr id="143618" name="Text Box 140"/>
                <p:cNvSpPr txBox="1">
                  <a:spLocks noChangeArrowheads="1"/>
                </p:cNvSpPr>
                <p:nvPr/>
              </p:nvSpPr>
              <p:spPr bwMode="auto">
                <a:xfrm>
                  <a:off x="1977" y="612"/>
                  <a:ext cx="240" cy="164"/>
                </a:xfrm>
                <a:prstGeom prst="rect">
                  <a:avLst/>
                </a:prstGeom>
                <a:noFill/>
                <a:ln w="9525">
                  <a:noFill/>
                  <a:miter lim="800000"/>
                </a:ln>
              </p:spPr>
              <p:txBody>
                <a:bodyPr>
                  <a:spAutoFit/>
                </a:bodyPr>
                <a:lstStyle/>
                <a:p>
                  <a:pPr algn="just" eaLnBrk="0" hangingPunct="0"/>
                  <a:r>
                    <a:rPr lang="en-US" altLang="zh-CN" sz="1200">
                      <a:solidFill>
                        <a:schemeClr val="hlink"/>
                      </a:solidFill>
                      <a:ea typeface="Gulim" panose="020B0600000101010101" pitchFamily="50" charset="-127"/>
                    </a:rPr>
                    <a:t>15</a:t>
                  </a:r>
                </a:p>
              </p:txBody>
            </p:sp>
            <p:sp>
              <p:nvSpPr>
                <p:cNvPr id="143619" name="Text Box 141"/>
                <p:cNvSpPr txBox="1">
                  <a:spLocks noChangeArrowheads="1"/>
                </p:cNvSpPr>
                <p:nvPr/>
              </p:nvSpPr>
              <p:spPr bwMode="auto">
                <a:xfrm>
                  <a:off x="2256" y="615"/>
                  <a:ext cx="240" cy="164"/>
                </a:xfrm>
                <a:prstGeom prst="rect">
                  <a:avLst/>
                </a:prstGeom>
                <a:noFill/>
                <a:ln w="9525">
                  <a:noFill/>
                  <a:miter lim="800000"/>
                </a:ln>
              </p:spPr>
              <p:txBody>
                <a:bodyPr>
                  <a:spAutoFit/>
                </a:bodyPr>
                <a:lstStyle/>
                <a:p>
                  <a:pPr algn="just" eaLnBrk="0" hangingPunct="0"/>
                  <a:r>
                    <a:rPr lang="en-US" altLang="zh-CN" sz="1200">
                      <a:solidFill>
                        <a:schemeClr val="hlink"/>
                      </a:solidFill>
                      <a:ea typeface="Gulim" panose="020B0600000101010101" pitchFamily="50" charset="-127"/>
                    </a:rPr>
                    <a:t>16</a:t>
                  </a:r>
                </a:p>
              </p:txBody>
            </p:sp>
            <p:sp>
              <p:nvSpPr>
                <p:cNvPr id="143620" name="Line 142"/>
                <p:cNvSpPr>
                  <a:spLocks noChangeShapeType="1"/>
                </p:cNvSpPr>
                <p:nvPr/>
              </p:nvSpPr>
              <p:spPr bwMode="auto">
                <a:xfrm>
                  <a:off x="1296" y="768"/>
                  <a:ext cx="576" cy="0"/>
                </a:xfrm>
                <a:prstGeom prst="line">
                  <a:avLst/>
                </a:prstGeom>
                <a:noFill/>
                <a:ln w="19050">
                  <a:solidFill>
                    <a:schemeClr val="tx2"/>
                  </a:solidFill>
                  <a:prstDash val="dash"/>
                  <a:round/>
                </a:ln>
              </p:spPr>
              <p:txBody>
                <a:bodyPr/>
                <a:lstStyle/>
                <a:p>
                  <a:endParaRPr lang="zh-CN" altLang="en-US"/>
                </a:p>
              </p:txBody>
            </p:sp>
          </p:grpSp>
          <p:grpSp>
            <p:nvGrpSpPr>
              <p:cNvPr id="15" name="Group 143"/>
              <p:cNvGrpSpPr/>
              <p:nvPr/>
            </p:nvGrpSpPr>
            <p:grpSpPr bwMode="auto">
              <a:xfrm>
                <a:off x="815" y="2304"/>
                <a:ext cx="1593" cy="150"/>
                <a:chOff x="711" y="912"/>
                <a:chExt cx="1593" cy="150"/>
              </a:xfrm>
            </p:grpSpPr>
            <p:sp>
              <p:nvSpPr>
                <p:cNvPr id="143602" name="Line 144"/>
                <p:cNvSpPr>
                  <a:spLocks noChangeShapeType="1"/>
                </p:cNvSpPr>
                <p:nvPr/>
              </p:nvSpPr>
              <p:spPr bwMode="auto">
                <a:xfrm>
                  <a:off x="711" y="1056"/>
                  <a:ext cx="153" cy="0"/>
                </a:xfrm>
                <a:prstGeom prst="line">
                  <a:avLst/>
                </a:prstGeom>
                <a:noFill/>
                <a:ln w="19050">
                  <a:solidFill>
                    <a:schemeClr val="tx2"/>
                  </a:solidFill>
                  <a:round/>
                </a:ln>
              </p:spPr>
              <p:txBody>
                <a:bodyPr/>
                <a:lstStyle/>
                <a:p>
                  <a:endParaRPr lang="zh-CN" altLang="en-US"/>
                </a:p>
              </p:txBody>
            </p:sp>
            <p:grpSp>
              <p:nvGrpSpPr>
                <p:cNvPr id="16" name="Group 145"/>
                <p:cNvGrpSpPr/>
                <p:nvPr/>
              </p:nvGrpSpPr>
              <p:grpSpPr bwMode="auto">
                <a:xfrm>
                  <a:off x="858" y="912"/>
                  <a:ext cx="534" cy="144"/>
                  <a:chOff x="1091" y="1680"/>
                  <a:chExt cx="534" cy="144"/>
                </a:xfrm>
              </p:grpSpPr>
              <p:sp>
                <p:nvSpPr>
                  <p:cNvPr id="143610" name="Line 146"/>
                  <p:cNvSpPr>
                    <a:spLocks noChangeShapeType="1"/>
                  </p:cNvSpPr>
                  <p:nvPr/>
                </p:nvSpPr>
                <p:spPr bwMode="auto">
                  <a:xfrm flipV="1">
                    <a:off x="1091" y="1680"/>
                    <a:ext cx="0" cy="144"/>
                  </a:xfrm>
                  <a:prstGeom prst="line">
                    <a:avLst/>
                  </a:prstGeom>
                  <a:noFill/>
                  <a:ln w="19050">
                    <a:solidFill>
                      <a:schemeClr val="tx2"/>
                    </a:solidFill>
                    <a:round/>
                  </a:ln>
                </p:spPr>
                <p:txBody>
                  <a:bodyPr/>
                  <a:lstStyle/>
                  <a:p>
                    <a:endParaRPr lang="zh-CN" altLang="en-US"/>
                  </a:p>
                </p:txBody>
              </p:sp>
              <p:sp>
                <p:nvSpPr>
                  <p:cNvPr id="143611" name="Line 147"/>
                  <p:cNvSpPr>
                    <a:spLocks noChangeShapeType="1"/>
                  </p:cNvSpPr>
                  <p:nvPr/>
                </p:nvSpPr>
                <p:spPr bwMode="auto">
                  <a:xfrm>
                    <a:off x="1111" y="1680"/>
                    <a:ext cx="274" cy="0"/>
                  </a:xfrm>
                  <a:prstGeom prst="line">
                    <a:avLst/>
                  </a:prstGeom>
                  <a:noFill/>
                  <a:ln w="19050">
                    <a:solidFill>
                      <a:schemeClr val="tx2"/>
                    </a:solidFill>
                    <a:round/>
                  </a:ln>
                </p:spPr>
                <p:txBody>
                  <a:bodyPr/>
                  <a:lstStyle/>
                  <a:p>
                    <a:endParaRPr lang="zh-CN" altLang="en-US"/>
                  </a:p>
                </p:txBody>
              </p:sp>
              <p:sp>
                <p:nvSpPr>
                  <p:cNvPr id="143612" name="Line 148"/>
                  <p:cNvSpPr>
                    <a:spLocks noChangeShapeType="1"/>
                  </p:cNvSpPr>
                  <p:nvPr/>
                </p:nvSpPr>
                <p:spPr bwMode="auto">
                  <a:xfrm>
                    <a:off x="1384" y="1680"/>
                    <a:ext cx="0" cy="144"/>
                  </a:xfrm>
                  <a:prstGeom prst="line">
                    <a:avLst/>
                  </a:prstGeom>
                  <a:noFill/>
                  <a:ln w="19050">
                    <a:solidFill>
                      <a:schemeClr val="tx2"/>
                    </a:solidFill>
                    <a:round/>
                  </a:ln>
                </p:spPr>
                <p:txBody>
                  <a:bodyPr/>
                  <a:lstStyle/>
                  <a:p>
                    <a:endParaRPr lang="zh-CN" altLang="en-US"/>
                  </a:p>
                </p:txBody>
              </p:sp>
              <p:sp>
                <p:nvSpPr>
                  <p:cNvPr id="143613" name="Line 149"/>
                  <p:cNvSpPr>
                    <a:spLocks noChangeShapeType="1"/>
                  </p:cNvSpPr>
                  <p:nvPr/>
                </p:nvSpPr>
                <p:spPr bwMode="auto">
                  <a:xfrm>
                    <a:off x="1384" y="1824"/>
                    <a:ext cx="241" cy="0"/>
                  </a:xfrm>
                  <a:prstGeom prst="line">
                    <a:avLst/>
                  </a:prstGeom>
                  <a:noFill/>
                  <a:ln w="19050">
                    <a:solidFill>
                      <a:schemeClr val="tx2"/>
                    </a:solidFill>
                    <a:round/>
                  </a:ln>
                </p:spPr>
                <p:txBody>
                  <a:bodyPr/>
                  <a:lstStyle/>
                  <a:p>
                    <a:endParaRPr lang="zh-CN" altLang="en-US"/>
                  </a:p>
                </p:txBody>
              </p:sp>
            </p:grpSp>
            <p:grpSp>
              <p:nvGrpSpPr>
                <p:cNvPr id="17" name="Group 150"/>
                <p:cNvGrpSpPr/>
                <p:nvPr/>
              </p:nvGrpSpPr>
              <p:grpSpPr bwMode="auto">
                <a:xfrm>
                  <a:off x="1990" y="912"/>
                  <a:ext cx="314" cy="144"/>
                  <a:chOff x="1069" y="1680"/>
                  <a:chExt cx="314" cy="144"/>
                </a:xfrm>
              </p:grpSpPr>
              <p:sp>
                <p:nvSpPr>
                  <p:cNvPr id="143607" name="Line 151"/>
                  <p:cNvSpPr>
                    <a:spLocks noChangeShapeType="1"/>
                  </p:cNvSpPr>
                  <p:nvPr/>
                </p:nvSpPr>
                <p:spPr bwMode="auto">
                  <a:xfrm flipV="1">
                    <a:off x="1090" y="1680"/>
                    <a:ext cx="0" cy="144"/>
                  </a:xfrm>
                  <a:prstGeom prst="line">
                    <a:avLst/>
                  </a:prstGeom>
                  <a:noFill/>
                  <a:ln w="19050">
                    <a:solidFill>
                      <a:schemeClr val="tx2"/>
                    </a:solidFill>
                    <a:round/>
                  </a:ln>
                </p:spPr>
                <p:txBody>
                  <a:bodyPr/>
                  <a:lstStyle/>
                  <a:p>
                    <a:endParaRPr lang="zh-CN" altLang="en-US"/>
                  </a:p>
                </p:txBody>
              </p:sp>
              <p:sp>
                <p:nvSpPr>
                  <p:cNvPr id="143608" name="Line 152"/>
                  <p:cNvSpPr>
                    <a:spLocks noChangeShapeType="1"/>
                  </p:cNvSpPr>
                  <p:nvPr/>
                </p:nvSpPr>
                <p:spPr bwMode="auto">
                  <a:xfrm>
                    <a:off x="1069" y="1680"/>
                    <a:ext cx="313" cy="0"/>
                  </a:xfrm>
                  <a:prstGeom prst="line">
                    <a:avLst/>
                  </a:prstGeom>
                  <a:noFill/>
                  <a:ln w="19050">
                    <a:solidFill>
                      <a:schemeClr val="tx2"/>
                    </a:solidFill>
                    <a:round/>
                  </a:ln>
                </p:spPr>
                <p:txBody>
                  <a:bodyPr/>
                  <a:lstStyle/>
                  <a:p>
                    <a:endParaRPr lang="zh-CN" altLang="en-US"/>
                  </a:p>
                </p:txBody>
              </p:sp>
              <p:sp>
                <p:nvSpPr>
                  <p:cNvPr id="143609" name="Line 153"/>
                  <p:cNvSpPr>
                    <a:spLocks noChangeShapeType="1"/>
                  </p:cNvSpPr>
                  <p:nvPr/>
                </p:nvSpPr>
                <p:spPr bwMode="auto">
                  <a:xfrm>
                    <a:off x="1383" y="1680"/>
                    <a:ext cx="0" cy="144"/>
                  </a:xfrm>
                  <a:prstGeom prst="line">
                    <a:avLst/>
                  </a:prstGeom>
                  <a:noFill/>
                  <a:ln w="19050">
                    <a:solidFill>
                      <a:schemeClr val="tx2"/>
                    </a:solidFill>
                    <a:round/>
                  </a:ln>
                </p:spPr>
                <p:txBody>
                  <a:bodyPr/>
                  <a:lstStyle/>
                  <a:p>
                    <a:endParaRPr lang="zh-CN" altLang="en-US"/>
                  </a:p>
                </p:txBody>
              </p:sp>
            </p:grpSp>
            <p:sp>
              <p:nvSpPr>
                <p:cNvPr id="143605" name="Line 155"/>
                <p:cNvSpPr>
                  <a:spLocks noChangeShapeType="1"/>
                </p:cNvSpPr>
                <p:nvPr/>
              </p:nvSpPr>
              <p:spPr bwMode="auto">
                <a:xfrm>
                  <a:off x="1440" y="1062"/>
                  <a:ext cx="576" cy="0"/>
                </a:xfrm>
                <a:prstGeom prst="line">
                  <a:avLst/>
                </a:prstGeom>
                <a:noFill/>
                <a:ln w="9525">
                  <a:solidFill>
                    <a:schemeClr val="tx2"/>
                  </a:solidFill>
                  <a:prstDash val="dash"/>
                  <a:round/>
                </a:ln>
              </p:spPr>
              <p:txBody>
                <a:bodyPr/>
                <a:lstStyle/>
                <a:p>
                  <a:endParaRPr lang="zh-CN" altLang="en-US"/>
                </a:p>
              </p:txBody>
            </p:sp>
            <p:sp>
              <p:nvSpPr>
                <p:cNvPr id="143606" name="Line 156"/>
                <p:cNvSpPr>
                  <a:spLocks noChangeShapeType="1"/>
                </p:cNvSpPr>
                <p:nvPr/>
              </p:nvSpPr>
              <p:spPr bwMode="auto">
                <a:xfrm>
                  <a:off x="1440" y="912"/>
                  <a:ext cx="576" cy="0"/>
                </a:xfrm>
                <a:prstGeom prst="line">
                  <a:avLst/>
                </a:prstGeom>
                <a:noFill/>
                <a:ln w="9525">
                  <a:solidFill>
                    <a:schemeClr val="tx2"/>
                  </a:solidFill>
                  <a:prstDash val="dash"/>
                  <a:round/>
                </a:ln>
              </p:spPr>
              <p:txBody>
                <a:bodyPr/>
                <a:lstStyle/>
                <a:p>
                  <a:endParaRPr lang="zh-CN" altLang="en-US"/>
                </a:p>
              </p:txBody>
            </p:sp>
          </p:grpSp>
          <p:grpSp>
            <p:nvGrpSpPr>
              <p:cNvPr id="18" name="Group 157"/>
              <p:cNvGrpSpPr/>
              <p:nvPr/>
            </p:nvGrpSpPr>
            <p:grpSpPr bwMode="auto">
              <a:xfrm>
                <a:off x="824" y="2592"/>
                <a:ext cx="1872" cy="144"/>
                <a:chOff x="720" y="1200"/>
                <a:chExt cx="1872" cy="144"/>
              </a:xfrm>
            </p:grpSpPr>
            <p:sp>
              <p:nvSpPr>
                <p:cNvPr id="143596" name="Line 158"/>
                <p:cNvSpPr>
                  <a:spLocks noChangeShapeType="1"/>
                </p:cNvSpPr>
                <p:nvPr/>
              </p:nvSpPr>
              <p:spPr bwMode="auto">
                <a:xfrm>
                  <a:off x="720" y="1344"/>
                  <a:ext cx="432" cy="0"/>
                </a:xfrm>
                <a:prstGeom prst="line">
                  <a:avLst/>
                </a:prstGeom>
                <a:noFill/>
                <a:ln w="19050">
                  <a:solidFill>
                    <a:schemeClr val="tx2"/>
                  </a:solidFill>
                  <a:round/>
                </a:ln>
              </p:spPr>
              <p:txBody>
                <a:bodyPr/>
                <a:lstStyle/>
                <a:p>
                  <a:endParaRPr lang="zh-CN" altLang="en-US"/>
                </a:p>
              </p:txBody>
            </p:sp>
            <p:sp>
              <p:nvSpPr>
                <p:cNvPr id="143597" name="Line 159"/>
                <p:cNvSpPr>
                  <a:spLocks noChangeShapeType="1"/>
                </p:cNvSpPr>
                <p:nvPr/>
              </p:nvSpPr>
              <p:spPr bwMode="auto">
                <a:xfrm>
                  <a:off x="1735" y="1200"/>
                  <a:ext cx="569" cy="0"/>
                </a:xfrm>
                <a:prstGeom prst="line">
                  <a:avLst/>
                </a:prstGeom>
                <a:noFill/>
                <a:ln w="19050">
                  <a:solidFill>
                    <a:schemeClr val="tx2"/>
                  </a:solidFill>
                  <a:round/>
                </a:ln>
              </p:spPr>
              <p:txBody>
                <a:bodyPr/>
                <a:lstStyle/>
                <a:p>
                  <a:endParaRPr lang="zh-CN" altLang="en-US"/>
                </a:p>
              </p:txBody>
            </p:sp>
            <p:sp>
              <p:nvSpPr>
                <p:cNvPr id="143598" name="Line 160"/>
                <p:cNvSpPr>
                  <a:spLocks noChangeShapeType="1"/>
                </p:cNvSpPr>
                <p:nvPr/>
              </p:nvSpPr>
              <p:spPr bwMode="auto">
                <a:xfrm>
                  <a:off x="2304" y="1200"/>
                  <a:ext cx="0" cy="144"/>
                </a:xfrm>
                <a:prstGeom prst="line">
                  <a:avLst/>
                </a:prstGeom>
                <a:noFill/>
                <a:ln w="19050">
                  <a:solidFill>
                    <a:schemeClr val="tx2"/>
                  </a:solidFill>
                  <a:round/>
                </a:ln>
              </p:spPr>
              <p:txBody>
                <a:bodyPr/>
                <a:lstStyle/>
                <a:p>
                  <a:endParaRPr lang="zh-CN" altLang="en-US"/>
                </a:p>
              </p:txBody>
            </p:sp>
            <p:sp>
              <p:nvSpPr>
                <p:cNvPr id="143599" name="Line 161"/>
                <p:cNvSpPr>
                  <a:spLocks noChangeShapeType="1"/>
                </p:cNvSpPr>
                <p:nvPr/>
              </p:nvSpPr>
              <p:spPr bwMode="auto">
                <a:xfrm>
                  <a:off x="1152" y="1344"/>
                  <a:ext cx="576" cy="0"/>
                </a:xfrm>
                <a:prstGeom prst="line">
                  <a:avLst/>
                </a:prstGeom>
                <a:noFill/>
                <a:ln w="9525">
                  <a:solidFill>
                    <a:schemeClr val="tx2"/>
                  </a:solidFill>
                  <a:prstDash val="dash"/>
                  <a:round/>
                </a:ln>
              </p:spPr>
              <p:txBody>
                <a:bodyPr/>
                <a:lstStyle/>
                <a:p>
                  <a:endParaRPr lang="zh-CN" altLang="en-US"/>
                </a:p>
              </p:txBody>
            </p:sp>
            <p:sp>
              <p:nvSpPr>
                <p:cNvPr id="143600" name="Line 162"/>
                <p:cNvSpPr>
                  <a:spLocks noChangeShapeType="1"/>
                </p:cNvSpPr>
                <p:nvPr/>
              </p:nvSpPr>
              <p:spPr bwMode="auto">
                <a:xfrm>
                  <a:off x="1152" y="1200"/>
                  <a:ext cx="576" cy="0"/>
                </a:xfrm>
                <a:prstGeom prst="line">
                  <a:avLst/>
                </a:prstGeom>
                <a:noFill/>
                <a:ln w="9525">
                  <a:solidFill>
                    <a:schemeClr val="tx2"/>
                  </a:solidFill>
                  <a:prstDash val="dash"/>
                  <a:round/>
                </a:ln>
              </p:spPr>
              <p:txBody>
                <a:bodyPr/>
                <a:lstStyle/>
                <a:p>
                  <a:endParaRPr lang="zh-CN" altLang="en-US"/>
                </a:p>
              </p:txBody>
            </p:sp>
            <p:sp>
              <p:nvSpPr>
                <p:cNvPr id="143601" name="Line 163"/>
                <p:cNvSpPr>
                  <a:spLocks noChangeShapeType="1"/>
                </p:cNvSpPr>
                <p:nvPr/>
              </p:nvSpPr>
              <p:spPr bwMode="auto">
                <a:xfrm>
                  <a:off x="2303" y="1344"/>
                  <a:ext cx="289" cy="0"/>
                </a:xfrm>
                <a:prstGeom prst="line">
                  <a:avLst/>
                </a:prstGeom>
                <a:noFill/>
                <a:ln w="19050">
                  <a:solidFill>
                    <a:schemeClr val="tx2"/>
                  </a:solidFill>
                  <a:round/>
                </a:ln>
              </p:spPr>
              <p:txBody>
                <a:bodyPr/>
                <a:lstStyle/>
                <a:p>
                  <a:endParaRPr lang="zh-CN" altLang="en-US"/>
                </a:p>
              </p:txBody>
            </p:sp>
          </p:grpSp>
          <p:grpSp>
            <p:nvGrpSpPr>
              <p:cNvPr id="19" name="Group 164"/>
              <p:cNvGrpSpPr/>
              <p:nvPr/>
            </p:nvGrpSpPr>
            <p:grpSpPr bwMode="auto">
              <a:xfrm>
                <a:off x="824" y="2880"/>
                <a:ext cx="1872" cy="144"/>
                <a:chOff x="720" y="1200"/>
                <a:chExt cx="1872" cy="144"/>
              </a:xfrm>
            </p:grpSpPr>
            <p:sp>
              <p:nvSpPr>
                <p:cNvPr id="143590" name="Line 165"/>
                <p:cNvSpPr>
                  <a:spLocks noChangeShapeType="1"/>
                </p:cNvSpPr>
                <p:nvPr/>
              </p:nvSpPr>
              <p:spPr bwMode="auto">
                <a:xfrm>
                  <a:off x="720" y="1344"/>
                  <a:ext cx="432" cy="0"/>
                </a:xfrm>
                <a:prstGeom prst="line">
                  <a:avLst/>
                </a:prstGeom>
                <a:noFill/>
                <a:ln w="19050">
                  <a:solidFill>
                    <a:schemeClr val="tx2"/>
                  </a:solidFill>
                  <a:round/>
                </a:ln>
              </p:spPr>
              <p:txBody>
                <a:bodyPr/>
                <a:lstStyle/>
                <a:p>
                  <a:endParaRPr lang="zh-CN" altLang="en-US"/>
                </a:p>
              </p:txBody>
            </p:sp>
            <p:sp>
              <p:nvSpPr>
                <p:cNvPr id="143591" name="Line 166"/>
                <p:cNvSpPr>
                  <a:spLocks noChangeShapeType="1"/>
                </p:cNvSpPr>
                <p:nvPr/>
              </p:nvSpPr>
              <p:spPr bwMode="auto">
                <a:xfrm>
                  <a:off x="1735" y="1200"/>
                  <a:ext cx="569" cy="0"/>
                </a:xfrm>
                <a:prstGeom prst="line">
                  <a:avLst/>
                </a:prstGeom>
                <a:noFill/>
                <a:ln w="19050">
                  <a:solidFill>
                    <a:schemeClr val="tx2"/>
                  </a:solidFill>
                  <a:round/>
                </a:ln>
              </p:spPr>
              <p:txBody>
                <a:bodyPr/>
                <a:lstStyle/>
                <a:p>
                  <a:endParaRPr lang="zh-CN" altLang="en-US"/>
                </a:p>
              </p:txBody>
            </p:sp>
            <p:sp>
              <p:nvSpPr>
                <p:cNvPr id="143592" name="Line 167"/>
                <p:cNvSpPr>
                  <a:spLocks noChangeShapeType="1"/>
                </p:cNvSpPr>
                <p:nvPr/>
              </p:nvSpPr>
              <p:spPr bwMode="auto">
                <a:xfrm>
                  <a:off x="2304" y="1200"/>
                  <a:ext cx="0" cy="144"/>
                </a:xfrm>
                <a:prstGeom prst="line">
                  <a:avLst/>
                </a:prstGeom>
                <a:noFill/>
                <a:ln w="19050">
                  <a:solidFill>
                    <a:schemeClr val="tx2"/>
                  </a:solidFill>
                  <a:round/>
                </a:ln>
              </p:spPr>
              <p:txBody>
                <a:bodyPr/>
                <a:lstStyle/>
                <a:p>
                  <a:endParaRPr lang="zh-CN" altLang="en-US"/>
                </a:p>
              </p:txBody>
            </p:sp>
            <p:sp>
              <p:nvSpPr>
                <p:cNvPr id="143593" name="Line 168"/>
                <p:cNvSpPr>
                  <a:spLocks noChangeShapeType="1"/>
                </p:cNvSpPr>
                <p:nvPr/>
              </p:nvSpPr>
              <p:spPr bwMode="auto">
                <a:xfrm>
                  <a:off x="1152" y="1344"/>
                  <a:ext cx="576" cy="0"/>
                </a:xfrm>
                <a:prstGeom prst="line">
                  <a:avLst/>
                </a:prstGeom>
                <a:noFill/>
                <a:ln w="9525">
                  <a:solidFill>
                    <a:schemeClr val="tx2"/>
                  </a:solidFill>
                  <a:prstDash val="dash"/>
                  <a:round/>
                </a:ln>
              </p:spPr>
              <p:txBody>
                <a:bodyPr/>
                <a:lstStyle/>
                <a:p>
                  <a:endParaRPr lang="zh-CN" altLang="en-US"/>
                </a:p>
              </p:txBody>
            </p:sp>
            <p:sp>
              <p:nvSpPr>
                <p:cNvPr id="143594" name="Line 169"/>
                <p:cNvSpPr>
                  <a:spLocks noChangeShapeType="1"/>
                </p:cNvSpPr>
                <p:nvPr/>
              </p:nvSpPr>
              <p:spPr bwMode="auto">
                <a:xfrm>
                  <a:off x="1152" y="1200"/>
                  <a:ext cx="576" cy="0"/>
                </a:xfrm>
                <a:prstGeom prst="line">
                  <a:avLst/>
                </a:prstGeom>
                <a:noFill/>
                <a:ln w="9525">
                  <a:solidFill>
                    <a:schemeClr val="tx2"/>
                  </a:solidFill>
                  <a:prstDash val="dash"/>
                  <a:round/>
                </a:ln>
              </p:spPr>
              <p:txBody>
                <a:bodyPr/>
                <a:lstStyle/>
                <a:p>
                  <a:endParaRPr lang="zh-CN" altLang="en-US"/>
                </a:p>
              </p:txBody>
            </p:sp>
            <p:sp>
              <p:nvSpPr>
                <p:cNvPr id="143595" name="Line 170"/>
                <p:cNvSpPr>
                  <a:spLocks noChangeShapeType="1"/>
                </p:cNvSpPr>
                <p:nvPr/>
              </p:nvSpPr>
              <p:spPr bwMode="auto">
                <a:xfrm>
                  <a:off x="2303" y="1344"/>
                  <a:ext cx="289" cy="0"/>
                </a:xfrm>
                <a:prstGeom prst="line">
                  <a:avLst/>
                </a:prstGeom>
                <a:noFill/>
                <a:ln w="19050">
                  <a:solidFill>
                    <a:schemeClr val="tx2"/>
                  </a:solidFill>
                  <a:round/>
                </a:ln>
              </p:spPr>
              <p:txBody>
                <a:bodyPr/>
                <a:lstStyle/>
                <a:p>
                  <a:endParaRPr lang="zh-CN" altLang="en-US"/>
                </a:p>
              </p:txBody>
            </p:sp>
          </p:grpSp>
          <p:grpSp>
            <p:nvGrpSpPr>
              <p:cNvPr id="20" name="Group 171"/>
              <p:cNvGrpSpPr/>
              <p:nvPr/>
            </p:nvGrpSpPr>
            <p:grpSpPr bwMode="auto">
              <a:xfrm>
                <a:off x="824" y="3168"/>
                <a:ext cx="1872" cy="144"/>
                <a:chOff x="720" y="1200"/>
                <a:chExt cx="1872" cy="144"/>
              </a:xfrm>
            </p:grpSpPr>
            <p:sp>
              <p:nvSpPr>
                <p:cNvPr id="143584" name="Line 172"/>
                <p:cNvSpPr>
                  <a:spLocks noChangeShapeType="1"/>
                </p:cNvSpPr>
                <p:nvPr/>
              </p:nvSpPr>
              <p:spPr bwMode="auto">
                <a:xfrm>
                  <a:off x="720" y="1344"/>
                  <a:ext cx="432" cy="0"/>
                </a:xfrm>
                <a:prstGeom prst="line">
                  <a:avLst/>
                </a:prstGeom>
                <a:noFill/>
                <a:ln w="19050">
                  <a:solidFill>
                    <a:schemeClr val="tx2"/>
                  </a:solidFill>
                  <a:round/>
                </a:ln>
              </p:spPr>
              <p:txBody>
                <a:bodyPr/>
                <a:lstStyle/>
                <a:p>
                  <a:endParaRPr lang="zh-CN" altLang="en-US"/>
                </a:p>
              </p:txBody>
            </p:sp>
            <p:sp>
              <p:nvSpPr>
                <p:cNvPr id="143585" name="Line 173"/>
                <p:cNvSpPr>
                  <a:spLocks noChangeShapeType="1"/>
                </p:cNvSpPr>
                <p:nvPr/>
              </p:nvSpPr>
              <p:spPr bwMode="auto">
                <a:xfrm>
                  <a:off x="1735" y="1200"/>
                  <a:ext cx="569" cy="0"/>
                </a:xfrm>
                <a:prstGeom prst="line">
                  <a:avLst/>
                </a:prstGeom>
                <a:noFill/>
                <a:ln w="19050">
                  <a:solidFill>
                    <a:schemeClr val="tx2"/>
                  </a:solidFill>
                  <a:round/>
                </a:ln>
              </p:spPr>
              <p:txBody>
                <a:bodyPr/>
                <a:lstStyle/>
                <a:p>
                  <a:endParaRPr lang="zh-CN" altLang="en-US"/>
                </a:p>
              </p:txBody>
            </p:sp>
            <p:sp>
              <p:nvSpPr>
                <p:cNvPr id="143586" name="Line 174"/>
                <p:cNvSpPr>
                  <a:spLocks noChangeShapeType="1"/>
                </p:cNvSpPr>
                <p:nvPr/>
              </p:nvSpPr>
              <p:spPr bwMode="auto">
                <a:xfrm>
                  <a:off x="2304" y="1200"/>
                  <a:ext cx="0" cy="144"/>
                </a:xfrm>
                <a:prstGeom prst="line">
                  <a:avLst/>
                </a:prstGeom>
                <a:noFill/>
                <a:ln w="19050">
                  <a:solidFill>
                    <a:schemeClr val="tx2"/>
                  </a:solidFill>
                  <a:round/>
                </a:ln>
              </p:spPr>
              <p:txBody>
                <a:bodyPr/>
                <a:lstStyle/>
                <a:p>
                  <a:endParaRPr lang="zh-CN" altLang="en-US"/>
                </a:p>
              </p:txBody>
            </p:sp>
            <p:sp>
              <p:nvSpPr>
                <p:cNvPr id="143587" name="Line 175"/>
                <p:cNvSpPr>
                  <a:spLocks noChangeShapeType="1"/>
                </p:cNvSpPr>
                <p:nvPr/>
              </p:nvSpPr>
              <p:spPr bwMode="auto">
                <a:xfrm>
                  <a:off x="1152" y="1344"/>
                  <a:ext cx="576" cy="0"/>
                </a:xfrm>
                <a:prstGeom prst="line">
                  <a:avLst/>
                </a:prstGeom>
                <a:noFill/>
                <a:ln w="9525">
                  <a:solidFill>
                    <a:schemeClr val="tx2"/>
                  </a:solidFill>
                  <a:prstDash val="dash"/>
                  <a:round/>
                </a:ln>
              </p:spPr>
              <p:txBody>
                <a:bodyPr/>
                <a:lstStyle/>
                <a:p>
                  <a:endParaRPr lang="zh-CN" altLang="en-US"/>
                </a:p>
              </p:txBody>
            </p:sp>
            <p:sp>
              <p:nvSpPr>
                <p:cNvPr id="143588" name="Line 176"/>
                <p:cNvSpPr>
                  <a:spLocks noChangeShapeType="1"/>
                </p:cNvSpPr>
                <p:nvPr/>
              </p:nvSpPr>
              <p:spPr bwMode="auto">
                <a:xfrm>
                  <a:off x="1152" y="1200"/>
                  <a:ext cx="576" cy="0"/>
                </a:xfrm>
                <a:prstGeom prst="line">
                  <a:avLst/>
                </a:prstGeom>
                <a:noFill/>
                <a:ln w="9525">
                  <a:solidFill>
                    <a:schemeClr val="tx2"/>
                  </a:solidFill>
                  <a:prstDash val="dash"/>
                  <a:round/>
                </a:ln>
              </p:spPr>
              <p:txBody>
                <a:bodyPr/>
                <a:lstStyle/>
                <a:p>
                  <a:endParaRPr lang="zh-CN" altLang="en-US"/>
                </a:p>
              </p:txBody>
            </p:sp>
            <p:sp>
              <p:nvSpPr>
                <p:cNvPr id="143589" name="Line 177"/>
                <p:cNvSpPr>
                  <a:spLocks noChangeShapeType="1"/>
                </p:cNvSpPr>
                <p:nvPr/>
              </p:nvSpPr>
              <p:spPr bwMode="auto">
                <a:xfrm>
                  <a:off x="2303" y="1344"/>
                  <a:ext cx="289" cy="0"/>
                </a:xfrm>
                <a:prstGeom prst="line">
                  <a:avLst/>
                </a:prstGeom>
                <a:noFill/>
                <a:ln w="19050">
                  <a:solidFill>
                    <a:schemeClr val="tx2"/>
                  </a:solidFill>
                  <a:round/>
                </a:ln>
              </p:spPr>
              <p:txBody>
                <a:bodyPr/>
                <a:lstStyle/>
                <a:p>
                  <a:endParaRPr lang="zh-CN" altLang="en-US"/>
                </a:p>
              </p:txBody>
            </p:sp>
          </p:grpSp>
          <p:grpSp>
            <p:nvGrpSpPr>
              <p:cNvPr id="21" name="Group 178"/>
              <p:cNvGrpSpPr/>
              <p:nvPr/>
            </p:nvGrpSpPr>
            <p:grpSpPr bwMode="auto">
              <a:xfrm>
                <a:off x="2673" y="2292"/>
                <a:ext cx="1697" cy="156"/>
                <a:chOff x="860" y="900"/>
                <a:chExt cx="1697" cy="156"/>
              </a:xfrm>
            </p:grpSpPr>
            <p:grpSp>
              <p:nvGrpSpPr>
                <p:cNvPr id="22" name="Group 180"/>
                <p:cNvGrpSpPr/>
                <p:nvPr/>
              </p:nvGrpSpPr>
              <p:grpSpPr bwMode="auto">
                <a:xfrm>
                  <a:off x="860" y="900"/>
                  <a:ext cx="574" cy="156"/>
                  <a:chOff x="1093" y="1668"/>
                  <a:chExt cx="574" cy="156"/>
                </a:xfrm>
              </p:grpSpPr>
              <p:sp>
                <p:nvSpPr>
                  <p:cNvPr id="143580" name="Line 181"/>
                  <p:cNvSpPr>
                    <a:spLocks noChangeShapeType="1"/>
                  </p:cNvSpPr>
                  <p:nvPr/>
                </p:nvSpPr>
                <p:spPr bwMode="auto">
                  <a:xfrm flipV="1">
                    <a:off x="1093" y="1680"/>
                    <a:ext cx="0" cy="144"/>
                  </a:xfrm>
                  <a:prstGeom prst="line">
                    <a:avLst/>
                  </a:prstGeom>
                  <a:noFill/>
                  <a:ln w="19050">
                    <a:solidFill>
                      <a:schemeClr val="tx2"/>
                    </a:solidFill>
                    <a:round/>
                  </a:ln>
                </p:spPr>
                <p:txBody>
                  <a:bodyPr/>
                  <a:lstStyle/>
                  <a:p>
                    <a:endParaRPr lang="zh-CN" altLang="en-US"/>
                  </a:p>
                </p:txBody>
              </p:sp>
              <p:sp>
                <p:nvSpPr>
                  <p:cNvPr id="143581" name="Line 182"/>
                  <p:cNvSpPr>
                    <a:spLocks noChangeShapeType="1"/>
                  </p:cNvSpPr>
                  <p:nvPr/>
                </p:nvSpPr>
                <p:spPr bwMode="auto">
                  <a:xfrm>
                    <a:off x="1101" y="1680"/>
                    <a:ext cx="226" cy="0"/>
                  </a:xfrm>
                  <a:prstGeom prst="line">
                    <a:avLst/>
                  </a:prstGeom>
                  <a:noFill/>
                  <a:ln w="19050">
                    <a:solidFill>
                      <a:schemeClr val="tx2"/>
                    </a:solidFill>
                    <a:round/>
                  </a:ln>
                </p:spPr>
                <p:txBody>
                  <a:bodyPr/>
                  <a:lstStyle/>
                  <a:p>
                    <a:endParaRPr lang="zh-CN" altLang="en-US"/>
                  </a:p>
                </p:txBody>
              </p:sp>
              <p:sp>
                <p:nvSpPr>
                  <p:cNvPr id="143582" name="Line 183"/>
                  <p:cNvSpPr>
                    <a:spLocks noChangeShapeType="1"/>
                  </p:cNvSpPr>
                  <p:nvPr/>
                </p:nvSpPr>
                <p:spPr bwMode="auto">
                  <a:xfrm>
                    <a:off x="1337" y="1668"/>
                    <a:ext cx="0" cy="144"/>
                  </a:xfrm>
                  <a:prstGeom prst="line">
                    <a:avLst/>
                  </a:prstGeom>
                  <a:noFill/>
                  <a:ln w="19050">
                    <a:solidFill>
                      <a:schemeClr val="tx2"/>
                    </a:solidFill>
                    <a:round/>
                  </a:ln>
                </p:spPr>
                <p:txBody>
                  <a:bodyPr/>
                  <a:lstStyle/>
                  <a:p>
                    <a:endParaRPr lang="zh-CN" altLang="en-US"/>
                  </a:p>
                </p:txBody>
              </p:sp>
              <p:sp>
                <p:nvSpPr>
                  <p:cNvPr id="143583" name="Line 184"/>
                  <p:cNvSpPr>
                    <a:spLocks noChangeShapeType="1"/>
                  </p:cNvSpPr>
                  <p:nvPr/>
                </p:nvSpPr>
                <p:spPr bwMode="auto">
                  <a:xfrm>
                    <a:off x="1331" y="1824"/>
                    <a:ext cx="336" cy="0"/>
                  </a:xfrm>
                  <a:prstGeom prst="line">
                    <a:avLst/>
                  </a:prstGeom>
                  <a:noFill/>
                  <a:ln w="19050">
                    <a:solidFill>
                      <a:schemeClr val="tx2"/>
                    </a:solidFill>
                    <a:round/>
                  </a:ln>
                </p:spPr>
                <p:txBody>
                  <a:bodyPr/>
                  <a:lstStyle/>
                  <a:p>
                    <a:endParaRPr lang="zh-CN" altLang="en-US"/>
                  </a:p>
                </p:txBody>
              </p:sp>
            </p:grpSp>
            <p:grpSp>
              <p:nvGrpSpPr>
                <p:cNvPr id="23" name="Group 185"/>
                <p:cNvGrpSpPr/>
                <p:nvPr/>
              </p:nvGrpSpPr>
              <p:grpSpPr bwMode="auto">
                <a:xfrm>
                  <a:off x="2013" y="912"/>
                  <a:ext cx="544" cy="144"/>
                  <a:chOff x="1092" y="1680"/>
                  <a:chExt cx="544" cy="144"/>
                </a:xfrm>
              </p:grpSpPr>
              <p:sp>
                <p:nvSpPr>
                  <p:cNvPr id="143576" name="Line 186"/>
                  <p:cNvSpPr>
                    <a:spLocks noChangeShapeType="1"/>
                  </p:cNvSpPr>
                  <p:nvPr/>
                </p:nvSpPr>
                <p:spPr bwMode="auto">
                  <a:xfrm flipV="1">
                    <a:off x="1092" y="1680"/>
                    <a:ext cx="0" cy="144"/>
                  </a:xfrm>
                  <a:prstGeom prst="line">
                    <a:avLst/>
                  </a:prstGeom>
                  <a:noFill/>
                  <a:ln w="19050">
                    <a:solidFill>
                      <a:schemeClr val="tx2"/>
                    </a:solidFill>
                    <a:round/>
                  </a:ln>
                </p:spPr>
                <p:txBody>
                  <a:bodyPr/>
                  <a:lstStyle/>
                  <a:p>
                    <a:endParaRPr lang="zh-CN" altLang="en-US"/>
                  </a:p>
                </p:txBody>
              </p:sp>
              <p:sp>
                <p:nvSpPr>
                  <p:cNvPr id="143577" name="Line 187"/>
                  <p:cNvSpPr>
                    <a:spLocks noChangeShapeType="1"/>
                  </p:cNvSpPr>
                  <p:nvPr/>
                </p:nvSpPr>
                <p:spPr bwMode="auto">
                  <a:xfrm>
                    <a:off x="1098" y="1680"/>
                    <a:ext cx="278" cy="0"/>
                  </a:xfrm>
                  <a:prstGeom prst="line">
                    <a:avLst/>
                  </a:prstGeom>
                  <a:noFill/>
                  <a:ln w="19050">
                    <a:solidFill>
                      <a:schemeClr val="tx2"/>
                    </a:solidFill>
                    <a:round/>
                  </a:ln>
                </p:spPr>
                <p:txBody>
                  <a:bodyPr/>
                  <a:lstStyle/>
                  <a:p>
                    <a:endParaRPr lang="zh-CN" altLang="en-US"/>
                  </a:p>
                </p:txBody>
              </p:sp>
              <p:sp>
                <p:nvSpPr>
                  <p:cNvPr id="143578" name="Line 188"/>
                  <p:cNvSpPr>
                    <a:spLocks noChangeShapeType="1"/>
                  </p:cNvSpPr>
                  <p:nvPr/>
                </p:nvSpPr>
                <p:spPr bwMode="auto">
                  <a:xfrm>
                    <a:off x="1372" y="1680"/>
                    <a:ext cx="0" cy="144"/>
                  </a:xfrm>
                  <a:prstGeom prst="line">
                    <a:avLst/>
                  </a:prstGeom>
                  <a:noFill/>
                  <a:ln w="19050">
                    <a:solidFill>
                      <a:schemeClr val="tx2"/>
                    </a:solidFill>
                    <a:round/>
                  </a:ln>
                </p:spPr>
                <p:txBody>
                  <a:bodyPr/>
                  <a:lstStyle/>
                  <a:p>
                    <a:endParaRPr lang="zh-CN" altLang="en-US"/>
                  </a:p>
                </p:txBody>
              </p:sp>
              <p:sp>
                <p:nvSpPr>
                  <p:cNvPr id="143579" name="Line 189"/>
                  <p:cNvSpPr>
                    <a:spLocks noChangeShapeType="1"/>
                  </p:cNvSpPr>
                  <p:nvPr/>
                </p:nvSpPr>
                <p:spPr bwMode="auto">
                  <a:xfrm>
                    <a:off x="1372" y="1824"/>
                    <a:ext cx="264" cy="0"/>
                  </a:xfrm>
                  <a:prstGeom prst="line">
                    <a:avLst/>
                  </a:prstGeom>
                  <a:noFill/>
                  <a:ln w="19050">
                    <a:solidFill>
                      <a:schemeClr val="tx2"/>
                    </a:solidFill>
                    <a:round/>
                  </a:ln>
                </p:spPr>
                <p:txBody>
                  <a:bodyPr/>
                  <a:lstStyle/>
                  <a:p>
                    <a:endParaRPr lang="zh-CN" altLang="en-US"/>
                  </a:p>
                </p:txBody>
              </p:sp>
            </p:grpSp>
            <p:sp>
              <p:nvSpPr>
                <p:cNvPr id="143574" name="Line 190"/>
                <p:cNvSpPr>
                  <a:spLocks noChangeShapeType="1"/>
                </p:cNvSpPr>
                <p:nvPr/>
              </p:nvSpPr>
              <p:spPr bwMode="auto">
                <a:xfrm>
                  <a:off x="1445" y="1053"/>
                  <a:ext cx="576" cy="0"/>
                </a:xfrm>
                <a:prstGeom prst="line">
                  <a:avLst/>
                </a:prstGeom>
                <a:noFill/>
                <a:ln w="9525">
                  <a:solidFill>
                    <a:schemeClr val="tx2"/>
                  </a:solidFill>
                  <a:prstDash val="dash"/>
                  <a:round/>
                </a:ln>
              </p:spPr>
              <p:txBody>
                <a:bodyPr/>
                <a:lstStyle/>
                <a:p>
                  <a:endParaRPr lang="zh-CN" altLang="en-US"/>
                </a:p>
              </p:txBody>
            </p:sp>
            <p:sp>
              <p:nvSpPr>
                <p:cNvPr id="143575" name="Line 191"/>
                <p:cNvSpPr>
                  <a:spLocks noChangeShapeType="1"/>
                </p:cNvSpPr>
                <p:nvPr/>
              </p:nvSpPr>
              <p:spPr bwMode="auto">
                <a:xfrm>
                  <a:off x="1440" y="912"/>
                  <a:ext cx="576" cy="0"/>
                </a:xfrm>
                <a:prstGeom prst="line">
                  <a:avLst/>
                </a:prstGeom>
                <a:noFill/>
                <a:ln w="9525">
                  <a:solidFill>
                    <a:schemeClr val="tx2"/>
                  </a:solidFill>
                  <a:prstDash val="dash"/>
                  <a:round/>
                </a:ln>
              </p:spPr>
              <p:txBody>
                <a:bodyPr/>
                <a:lstStyle/>
                <a:p>
                  <a:endParaRPr lang="zh-CN" altLang="en-US"/>
                </a:p>
              </p:txBody>
            </p:sp>
          </p:grpSp>
          <p:grpSp>
            <p:nvGrpSpPr>
              <p:cNvPr id="24" name="Group 192"/>
              <p:cNvGrpSpPr/>
              <p:nvPr/>
            </p:nvGrpSpPr>
            <p:grpSpPr bwMode="auto">
              <a:xfrm>
                <a:off x="2522" y="2015"/>
                <a:ext cx="284" cy="144"/>
                <a:chOff x="624" y="1536"/>
                <a:chExt cx="336" cy="144"/>
              </a:xfrm>
            </p:grpSpPr>
            <p:sp>
              <p:nvSpPr>
                <p:cNvPr id="143568" name="Line 193"/>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43569" name="Line 194"/>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43570" name="Line 195"/>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43571" name="Line 196"/>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25" name="Group 197"/>
              <p:cNvGrpSpPr/>
              <p:nvPr/>
            </p:nvGrpSpPr>
            <p:grpSpPr bwMode="auto">
              <a:xfrm>
                <a:off x="3375" y="2015"/>
                <a:ext cx="568" cy="144"/>
                <a:chOff x="624" y="1536"/>
                <a:chExt cx="672" cy="144"/>
              </a:xfrm>
            </p:grpSpPr>
            <p:grpSp>
              <p:nvGrpSpPr>
                <p:cNvPr id="26" name="Group 198"/>
                <p:cNvGrpSpPr/>
                <p:nvPr/>
              </p:nvGrpSpPr>
              <p:grpSpPr bwMode="auto">
                <a:xfrm>
                  <a:off x="624" y="1536"/>
                  <a:ext cx="336" cy="144"/>
                  <a:chOff x="624" y="1536"/>
                  <a:chExt cx="336" cy="144"/>
                </a:xfrm>
              </p:grpSpPr>
              <p:sp>
                <p:nvSpPr>
                  <p:cNvPr id="143564" name="Line 199"/>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43565" name="Line 200"/>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43566" name="Line 201"/>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43567" name="Line 202"/>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27" name="Group 203"/>
                <p:cNvGrpSpPr/>
                <p:nvPr/>
              </p:nvGrpSpPr>
              <p:grpSpPr bwMode="auto">
                <a:xfrm>
                  <a:off x="960" y="1536"/>
                  <a:ext cx="336" cy="144"/>
                  <a:chOff x="624" y="1536"/>
                  <a:chExt cx="336" cy="144"/>
                </a:xfrm>
              </p:grpSpPr>
              <p:sp>
                <p:nvSpPr>
                  <p:cNvPr id="143560" name="Line 204"/>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43561" name="Line 205"/>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43562" name="Line 206"/>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43563" name="Line 207"/>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sp>
            <p:nvSpPr>
              <p:cNvPr id="143491" name="Text Box 208"/>
              <p:cNvSpPr txBox="1">
                <a:spLocks noChangeArrowheads="1"/>
              </p:cNvSpPr>
              <p:nvPr/>
            </p:nvSpPr>
            <p:spPr bwMode="auto">
              <a:xfrm>
                <a:off x="2648" y="2013"/>
                <a:ext cx="240" cy="164"/>
              </a:xfrm>
              <a:prstGeom prst="rect">
                <a:avLst/>
              </a:prstGeom>
              <a:noFill/>
              <a:ln w="9525">
                <a:noFill/>
                <a:miter lim="800000"/>
              </a:ln>
            </p:spPr>
            <p:txBody>
              <a:bodyPr>
                <a:spAutoFit/>
              </a:bodyPr>
              <a:lstStyle/>
              <a:p>
                <a:pPr algn="just" eaLnBrk="0" hangingPunct="0"/>
                <a:r>
                  <a:rPr lang="en-US" altLang="zh-CN" sz="1200">
                    <a:solidFill>
                      <a:schemeClr val="hlink"/>
                    </a:solidFill>
                    <a:ea typeface="Gulim" panose="020B0600000101010101" pitchFamily="50" charset="-127"/>
                  </a:rPr>
                  <a:t>17</a:t>
                </a:r>
              </a:p>
            </p:txBody>
          </p:sp>
          <p:sp>
            <p:nvSpPr>
              <p:cNvPr id="143492" name="Text Box 209"/>
              <p:cNvSpPr txBox="1">
                <a:spLocks noChangeArrowheads="1"/>
              </p:cNvSpPr>
              <p:nvPr/>
            </p:nvSpPr>
            <p:spPr bwMode="auto">
              <a:xfrm>
                <a:off x="3503" y="2003"/>
                <a:ext cx="240" cy="164"/>
              </a:xfrm>
              <a:prstGeom prst="rect">
                <a:avLst/>
              </a:prstGeom>
              <a:noFill/>
              <a:ln w="9525">
                <a:noFill/>
                <a:miter lim="800000"/>
              </a:ln>
            </p:spPr>
            <p:txBody>
              <a:bodyPr>
                <a:spAutoFit/>
              </a:bodyPr>
              <a:lstStyle/>
              <a:p>
                <a:pPr algn="just" eaLnBrk="0" hangingPunct="0"/>
                <a:r>
                  <a:rPr lang="en-US" altLang="zh-CN" sz="1200">
                    <a:solidFill>
                      <a:schemeClr val="hlink"/>
                    </a:solidFill>
                    <a:ea typeface="Gulim" panose="020B0600000101010101" pitchFamily="50" charset="-127"/>
                  </a:rPr>
                  <a:t>30</a:t>
                </a:r>
              </a:p>
            </p:txBody>
          </p:sp>
          <p:sp>
            <p:nvSpPr>
              <p:cNvPr id="143493" name="Text Box 210"/>
              <p:cNvSpPr txBox="1">
                <a:spLocks noChangeArrowheads="1"/>
              </p:cNvSpPr>
              <p:nvPr/>
            </p:nvSpPr>
            <p:spPr bwMode="auto">
              <a:xfrm>
                <a:off x="3782" y="2006"/>
                <a:ext cx="240" cy="164"/>
              </a:xfrm>
              <a:prstGeom prst="rect">
                <a:avLst/>
              </a:prstGeom>
              <a:noFill/>
              <a:ln w="9525">
                <a:noFill/>
                <a:miter lim="800000"/>
              </a:ln>
            </p:spPr>
            <p:txBody>
              <a:bodyPr>
                <a:spAutoFit/>
              </a:bodyPr>
              <a:lstStyle/>
              <a:p>
                <a:pPr algn="just" eaLnBrk="0" hangingPunct="0"/>
                <a:r>
                  <a:rPr lang="en-US" altLang="zh-CN" sz="1200">
                    <a:solidFill>
                      <a:schemeClr val="hlink"/>
                    </a:solidFill>
                    <a:ea typeface="Gulim" panose="020B0600000101010101" pitchFamily="50" charset="-127"/>
                  </a:rPr>
                  <a:t>31</a:t>
                </a:r>
              </a:p>
            </p:txBody>
          </p:sp>
          <p:sp>
            <p:nvSpPr>
              <p:cNvPr id="143494" name="Line 211"/>
              <p:cNvSpPr>
                <a:spLocks noChangeShapeType="1"/>
              </p:cNvSpPr>
              <p:nvPr/>
            </p:nvSpPr>
            <p:spPr bwMode="auto">
              <a:xfrm>
                <a:off x="2822" y="2159"/>
                <a:ext cx="576" cy="0"/>
              </a:xfrm>
              <a:prstGeom prst="line">
                <a:avLst/>
              </a:prstGeom>
              <a:noFill/>
              <a:ln w="19050">
                <a:solidFill>
                  <a:schemeClr val="tx2"/>
                </a:solidFill>
                <a:prstDash val="dash"/>
                <a:round/>
              </a:ln>
            </p:spPr>
            <p:txBody>
              <a:bodyPr/>
              <a:lstStyle/>
              <a:p>
                <a:endParaRPr lang="zh-CN" altLang="en-US"/>
              </a:p>
            </p:txBody>
          </p:sp>
          <p:grpSp>
            <p:nvGrpSpPr>
              <p:cNvPr id="28" name="Group 212"/>
              <p:cNvGrpSpPr/>
              <p:nvPr/>
            </p:nvGrpSpPr>
            <p:grpSpPr bwMode="auto">
              <a:xfrm>
                <a:off x="3944" y="2016"/>
                <a:ext cx="568" cy="144"/>
                <a:chOff x="624" y="1536"/>
                <a:chExt cx="672" cy="144"/>
              </a:xfrm>
            </p:grpSpPr>
            <p:grpSp>
              <p:nvGrpSpPr>
                <p:cNvPr id="29" name="Group 213"/>
                <p:cNvGrpSpPr/>
                <p:nvPr/>
              </p:nvGrpSpPr>
              <p:grpSpPr bwMode="auto">
                <a:xfrm>
                  <a:off x="624" y="1536"/>
                  <a:ext cx="336" cy="144"/>
                  <a:chOff x="624" y="1536"/>
                  <a:chExt cx="336" cy="144"/>
                </a:xfrm>
              </p:grpSpPr>
              <p:sp>
                <p:nvSpPr>
                  <p:cNvPr id="143554" name="Line 214"/>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43555" name="Line 215"/>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43556" name="Line 216"/>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43557" name="Line 217"/>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nvGrpSpPr>
                <p:cNvPr id="30" name="Group 218"/>
                <p:cNvGrpSpPr/>
                <p:nvPr/>
              </p:nvGrpSpPr>
              <p:grpSpPr bwMode="auto">
                <a:xfrm>
                  <a:off x="960" y="1536"/>
                  <a:ext cx="336" cy="144"/>
                  <a:chOff x="624" y="1536"/>
                  <a:chExt cx="336" cy="144"/>
                </a:xfrm>
              </p:grpSpPr>
              <p:sp>
                <p:nvSpPr>
                  <p:cNvPr id="143550" name="Line 219"/>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43551" name="Line 220"/>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43552" name="Line 221"/>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43553" name="Line 222"/>
                  <p:cNvSpPr>
                    <a:spLocks noChangeShapeType="1"/>
                  </p:cNvSpPr>
                  <p:nvPr/>
                </p:nvSpPr>
                <p:spPr bwMode="auto">
                  <a:xfrm>
                    <a:off x="960" y="1536"/>
                    <a:ext cx="0" cy="144"/>
                  </a:xfrm>
                  <a:prstGeom prst="line">
                    <a:avLst/>
                  </a:prstGeom>
                  <a:noFill/>
                  <a:ln w="19050">
                    <a:solidFill>
                      <a:schemeClr val="tx2"/>
                    </a:solidFill>
                    <a:round/>
                  </a:ln>
                </p:spPr>
                <p:txBody>
                  <a:bodyPr/>
                  <a:lstStyle/>
                  <a:p>
                    <a:endParaRPr lang="zh-CN" altLang="en-US"/>
                  </a:p>
                </p:txBody>
              </p:sp>
            </p:grpSp>
          </p:grpSp>
          <p:sp>
            <p:nvSpPr>
              <p:cNvPr id="143496" name="Text Box 223"/>
              <p:cNvSpPr txBox="1">
                <a:spLocks noChangeArrowheads="1"/>
              </p:cNvSpPr>
              <p:nvPr/>
            </p:nvSpPr>
            <p:spPr bwMode="auto">
              <a:xfrm>
                <a:off x="4079" y="2007"/>
                <a:ext cx="240" cy="164"/>
              </a:xfrm>
              <a:prstGeom prst="rect">
                <a:avLst/>
              </a:prstGeom>
              <a:noFill/>
              <a:ln w="9525">
                <a:noFill/>
                <a:miter lim="800000"/>
              </a:ln>
            </p:spPr>
            <p:txBody>
              <a:bodyPr>
                <a:spAutoFit/>
              </a:bodyPr>
              <a:lstStyle/>
              <a:p>
                <a:pPr algn="just" eaLnBrk="0" hangingPunct="0"/>
                <a:r>
                  <a:rPr lang="en-US" altLang="zh-CN" sz="1200">
                    <a:solidFill>
                      <a:schemeClr val="hlink"/>
                    </a:solidFill>
                    <a:ea typeface="Gulim" panose="020B0600000101010101" pitchFamily="50" charset="-127"/>
                  </a:rPr>
                  <a:t>32</a:t>
                </a:r>
              </a:p>
            </p:txBody>
          </p:sp>
          <p:grpSp>
            <p:nvGrpSpPr>
              <p:cNvPr id="31" name="Group 224"/>
              <p:cNvGrpSpPr/>
              <p:nvPr/>
            </p:nvGrpSpPr>
            <p:grpSpPr bwMode="auto">
              <a:xfrm>
                <a:off x="2522" y="2592"/>
                <a:ext cx="1872" cy="144"/>
                <a:chOff x="720" y="1200"/>
                <a:chExt cx="1872" cy="144"/>
              </a:xfrm>
            </p:grpSpPr>
            <p:sp>
              <p:nvSpPr>
                <p:cNvPr id="143542" name="Line 225"/>
                <p:cNvSpPr>
                  <a:spLocks noChangeShapeType="1"/>
                </p:cNvSpPr>
                <p:nvPr/>
              </p:nvSpPr>
              <p:spPr bwMode="auto">
                <a:xfrm>
                  <a:off x="720" y="1344"/>
                  <a:ext cx="432" cy="0"/>
                </a:xfrm>
                <a:prstGeom prst="line">
                  <a:avLst/>
                </a:prstGeom>
                <a:noFill/>
                <a:ln w="19050">
                  <a:solidFill>
                    <a:schemeClr val="tx2"/>
                  </a:solidFill>
                  <a:round/>
                </a:ln>
              </p:spPr>
              <p:txBody>
                <a:bodyPr/>
                <a:lstStyle/>
                <a:p>
                  <a:endParaRPr lang="zh-CN" altLang="en-US"/>
                </a:p>
              </p:txBody>
            </p:sp>
            <p:sp>
              <p:nvSpPr>
                <p:cNvPr id="143543" name="Line 226"/>
                <p:cNvSpPr>
                  <a:spLocks noChangeShapeType="1"/>
                </p:cNvSpPr>
                <p:nvPr/>
              </p:nvSpPr>
              <p:spPr bwMode="auto">
                <a:xfrm>
                  <a:off x="1735" y="1200"/>
                  <a:ext cx="569" cy="0"/>
                </a:xfrm>
                <a:prstGeom prst="line">
                  <a:avLst/>
                </a:prstGeom>
                <a:noFill/>
                <a:ln w="19050">
                  <a:solidFill>
                    <a:schemeClr val="tx2"/>
                  </a:solidFill>
                  <a:round/>
                </a:ln>
              </p:spPr>
              <p:txBody>
                <a:bodyPr/>
                <a:lstStyle/>
                <a:p>
                  <a:endParaRPr lang="zh-CN" altLang="en-US"/>
                </a:p>
              </p:txBody>
            </p:sp>
            <p:sp>
              <p:nvSpPr>
                <p:cNvPr id="143544" name="Line 227"/>
                <p:cNvSpPr>
                  <a:spLocks noChangeShapeType="1"/>
                </p:cNvSpPr>
                <p:nvPr/>
              </p:nvSpPr>
              <p:spPr bwMode="auto">
                <a:xfrm>
                  <a:off x="2304" y="1200"/>
                  <a:ext cx="0" cy="144"/>
                </a:xfrm>
                <a:prstGeom prst="line">
                  <a:avLst/>
                </a:prstGeom>
                <a:noFill/>
                <a:ln w="19050">
                  <a:solidFill>
                    <a:schemeClr val="tx2"/>
                  </a:solidFill>
                  <a:round/>
                </a:ln>
              </p:spPr>
              <p:txBody>
                <a:bodyPr/>
                <a:lstStyle/>
                <a:p>
                  <a:endParaRPr lang="zh-CN" altLang="en-US"/>
                </a:p>
              </p:txBody>
            </p:sp>
            <p:sp>
              <p:nvSpPr>
                <p:cNvPr id="143545" name="Line 228"/>
                <p:cNvSpPr>
                  <a:spLocks noChangeShapeType="1"/>
                </p:cNvSpPr>
                <p:nvPr/>
              </p:nvSpPr>
              <p:spPr bwMode="auto">
                <a:xfrm>
                  <a:off x="1152" y="1344"/>
                  <a:ext cx="576" cy="0"/>
                </a:xfrm>
                <a:prstGeom prst="line">
                  <a:avLst/>
                </a:prstGeom>
                <a:noFill/>
                <a:ln w="9525">
                  <a:solidFill>
                    <a:schemeClr val="tx2"/>
                  </a:solidFill>
                  <a:prstDash val="dash"/>
                  <a:round/>
                </a:ln>
              </p:spPr>
              <p:txBody>
                <a:bodyPr/>
                <a:lstStyle/>
                <a:p>
                  <a:endParaRPr lang="zh-CN" altLang="en-US"/>
                </a:p>
              </p:txBody>
            </p:sp>
            <p:sp>
              <p:nvSpPr>
                <p:cNvPr id="143546" name="Line 229"/>
                <p:cNvSpPr>
                  <a:spLocks noChangeShapeType="1"/>
                </p:cNvSpPr>
                <p:nvPr/>
              </p:nvSpPr>
              <p:spPr bwMode="auto">
                <a:xfrm>
                  <a:off x="1152" y="1200"/>
                  <a:ext cx="576" cy="0"/>
                </a:xfrm>
                <a:prstGeom prst="line">
                  <a:avLst/>
                </a:prstGeom>
                <a:noFill/>
                <a:ln w="9525">
                  <a:solidFill>
                    <a:schemeClr val="tx2"/>
                  </a:solidFill>
                  <a:prstDash val="dash"/>
                  <a:round/>
                </a:ln>
              </p:spPr>
              <p:txBody>
                <a:bodyPr/>
                <a:lstStyle/>
                <a:p>
                  <a:endParaRPr lang="zh-CN" altLang="en-US"/>
                </a:p>
              </p:txBody>
            </p:sp>
            <p:sp>
              <p:nvSpPr>
                <p:cNvPr id="143547" name="Line 230"/>
                <p:cNvSpPr>
                  <a:spLocks noChangeShapeType="1"/>
                </p:cNvSpPr>
                <p:nvPr/>
              </p:nvSpPr>
              <p:spPr bwMode="auto">
                <a:xfrm>
                  <a:off x="2303" y="1344"/>
                  <a:ext cx="289" cy="0"/>
                </a:xfrm>
                <a:prstGeom prst="line">
                  <a:avLst/>
                </a:prstGeom>
                <a:noFill/>
                <a:ln w="19050">
                  <a:solidFill>
                    <a:schemeClr val="tx2"/>
                  </a:solidFill>
                  <a:round/>
                </a:ln>
              </p:spPr>
              <p:txBody>
                <a:bodyPr/>
                <a:lstStyle/>
                <a:p>
                  <a:endParaRPr lang="zh-CN" altLang="en-US"/>
                </a:p>
              </p:txBody>
            </p:sp>
          </p:grpSp>
          <p:grpSp>
            <p:nvGrpSpPr>
              <p:cNvPr id="143548" name="Group 231"/>
              <p:cNvGrpSpPr/>
              <p:nvPr/>
            </p:nvGrpSpPr>
            <p:grpSpPr bwMode="auto">
              <a:xfrm>
                <a:off x="2522" y="2880"/>
                <a:ext cx="1872" cy="144"/>
                <a:chOff x="720" y="1200"/>
                <a:chExt cx="1872" cy="144"/>
              </a:xfrm>
            </p:grpSpPr>
            <p:sp>
              <p:nvSpPr>
                <p:cNvPr id="143536" name="Line 232"/>
                <p:cNvSpPr>
                  <a:spLocks noChangeShapeType="1"/>
                </p:cNvSpPr>
                <p:nvPr/>
              </p:nvSpPr>
              <p:spPr bwMode="auto">
                <a:xfrm>
                  <a:off x="720" y="1344"/>
                  <a:ext cx="432" cy="0"/>
                </a:xfrm>
                <a:prstGeom prst="line">
                  <a:avLst/>
                </a:prstGeom>
                <a:noFill/>
                <a:ln w="19050">
                  <a:solidFill>
                    <a:schemeClr val="tx2"/>
                  </a:solidFill>
                  <a:round/>
                </a:ln>
              </p:spPr>
              <p:txBody>
                <a:bodyPr/>
                <a:lstStyle/>
                <a:p>
                  <a:endParaRPr lang="zh-CN" altLang="en-US"/>
                </a:p>
              </p:txBody>
            </p:sp>
            <p:sp>
              <p:nvSpPr>
                <p:cNvPr id="143537" name="Line 233"/>
                <p:cNvSpPr>
                  <a:spLocks noChangeShapeType="1"/>
                </p:cNvSpPr>
                <p:nvPr/>
              </p:nvSpPr>
              <p:spPr bwMode="auto">
                <a:xfrm>
                  <a:off x="1735" y="1200"/>
                  <a:ext cx="569" cy="0"/>
                </a:xfrm>
                <a:prstGeom prst="line">
                  <a:avLst/>
                </a:prstGeom>
                <a:noFill/>
                <a:ln w="19050">
                  <a:solidFill>
                    <a:schemeClr val="tx2"/>
                  </a:solidFill>
                  <a:round/>
                </a:ln>
              </p:spPr>
              <p:txBody>
                <a:bodyPr/>
                <a:lstStyle/>
                <a:p>
                  <a:endParaRPr lang="zh-CN" altLang="en-US"/>
                </a:p>
              </p:txBody>
            </p:sp>
            <p:sp>
              <p:nvSpPr>
                <p:cNvPr id="143538" name="Line 234"/>
                <p:cNvSpPr>
                  <a:spLocks noChangeShapeType="1"/>
                </p:cNvSpPr>
                <p:nvPr/>
              </p:nvSpPr>
              <p:spPr bwMode="auto">
                <a:xfrm>
                  <a:off x="2304" y="1200"/>
                  <a:ext cx="0" cy="144"/>
                </a:xfrm>
                <a:prstGeom prst="line">
                  <a:avLst/>
                </a:prstGeom>
                <a:noFill/>
                <a:ln w="19050">
                  <a:solidFill>
                    <a:schemeClr val="tx2"/>
                  </a:solidFill>
                  <a:round/>
                </a:ln>
              </p:spPr>
              <p:txBody>
                <a:bodyPr/>
                <a:lstStyle/>
                <a:p>
                  <a:endParaRPr lang="zh-CN" altLang="en-US"/>
                </a:p>
              </p:txBody>
            </p:sp>
            <p:sp>
              <p:nvSpPr>
                <p:cNvPr id="143539" name="Line 235"/>
                <p:cNvSpPr>
                  <a:spLocks noChangeShapeType="1"/>
                </p:cNvSpPr>
                <p:nvPr/>
              </p:nvSpPr>
              <p:spPr bwMode="auto">
                <a:xfrm>
                  <a:off x="1152" y="1344"/>
                  <a:ext cx="576" cy="0"/>
                </a:xfrm>
                <a:prstGeom prst="line">
                  <a:avLst/>
                </a:prstGeom>
                <a:noFill/>
                <a:ln w="9525">
                  <a:solidFill>
                    <a:schemeClr val="tx2"/>
                  </a:solidFill>
                  <a:prstDash val="dash"/>
                  <a:round/>
                </a:ln>
              </p:spPr>
              <p:txBody>
                <a:bodyPr/>
                <a:lstStyle/>
                <a:p>
                  <a:endParaRPr lang="zh-CN" altLang="en-US"/>
                </a:p>
              </p:txBody>
            </p:sp>
            <p:sp>
              <p:nvSpPr>
                <p:cNvPr id="143540" name="Line 236"/>
                <p:cNvSpPr>
                  <a:spLocks noChangeShapeType="1"/>
                </p:cNvSpPr>
                <p:nvPr/>
              </p:nvSpPr>
              <p:spPr bwMode="auto">
                <a:xfrm>
                  <a:off x="1152" y="1200"/>
                  <a:ext cx="576" cy="0"/>
                </a:xfrm>
                <a:prstGeom prst="line">
                  <a:avLst/>
                </a:prstGeom>
                <a:noFill/>
                <a:ln w="9525">
                  <a:solidFill>
                    <a:schemeClr val="tx2"/>
                  </a:solidFill>
                  <a:prstDash val="dash"/>
                  <a:round/>
                </a:ln>
              </p:spPr>
              <p:txBody>
                <a:bodyPr/>
                <a:lstStyle/>
                <a:p>
                  <a:endParaRPr lang="zh-CN" altLang="en-US"/>
                </a:p>
              </p:txBody>
            </p:sp>
            <p:sp>
              <p:nvSpPr>
                <p:cNvPr id="143541" name="Line 237"/>
                <p:cNvSpPr>
                  <a:spLocks noChangeShapeType="1"/>
                </p:cNvSpPr>
                <p:nvPr/>
              </p:nvSpPr>
              <p:spPr bwMode="auto">
                <a:xfrm>
                  <a:off x="2303" y="1344"/>
                  <a:ext cx="289" cy="0"/>
                </a:xfrm>
                <a:prstGeom prst="line">
                  <a:avLst/>
                </a:prstGeom>
                <a:noFill/>
                <a:ln w="19050">
                  <a:solidFill>
                    <a:schemeClr val="tx2"/>
                  </a:solidFill>
                  <a:round/>
                </a:ln>
              </p:spPr>
              <p:txBody>
                <a:bodyPr/>
                <a:lstStyle/>
                <a:p>
                  <a:endParaRPr lang="zh-CN" altLang="en-US"/>
                </a:p>
              </p:txBody>
            </p:sp>
          </p:grpSp>
          <p:grpSp>
            <p:nvGrpSpPr>
              <p:cNvPr id="143549" name="Group 238"/>
              <p:cNvGrpSpPr/>
              <p:nvPr/>
            </p:nvGrpSpPr>
            <p:grpSpPr bwMode="auto">
              <a:xfrm>
                <a:off x="2522" y="3168"/>
                <a:ext cx="1872" cy="144"/>
                <a:chOff x="720" y="1200"/>
                <a:chExt cx="1872" cy="144"/>
              </a:xfrm>
            </p:grpSpPr>
            <p:sp>
              <p:nvSpPr>
                <p:cNvPr id="143530" name="Line 239"/>
                <p:cNvSpPr>
                  <a:spLocks noChangeShapeType="1"/>
                </p:cNvSpPr>
                <p:nvPr/>
              </p:nvSpPr>
              <p:spPr bwMode="auto">
                <a:xfrm>
                  <a:off x="720" y="1344"/>
                  <a:ext cx="432" cy="0"/>
                </a:xfrm>
                <a:prstGeom prst="line">
                  <a:avLst/>
                </a:prstGeom>
                <a:noFill/>
                <a:ln w="19050">
                  <a:solidFill>
                    <a:schemeClr val="tx2"/>
                  </a:solidFill>
                  <a:round/>
                </a:ln>
              </p:spPr>
              <p:txBody>
                <a:bodyPr/>
                <a:lstStyle/>
                <a:p>
                  <a:endParaRPr lang="zh-CN" altLang="en-US"/>
                </a:p>
              </p:txBody>
            </p:sp>
            <p:sp>
              <p:nvSpPr>
                <p:cNvPr id="143531" name="Line 240"/>
                <p:cNvSpPr>
                  <a:spLocks noChangeShapeType="1"/>
                </p:cNvSpPr>
                <p:nvPr/>
              </p:nvSpPr>
              <p:spPr bwMode="auto">
                <a:xfrm>
                  <a:off x="1735" y="1200"/>
                  <a:ext cx="569" cy="0"/>
                </a:xfrm>
                <a:prstGeom prst="line">
                  <a:avLst/>
                </a:prstGeom>
                <a:noFill/>
                <a:ln w="19050">
                  <a:solidFill>
                    <a:schemeClr val="tx2"/>
                  </a:solidFill>
                  <a:round/>
                </a:ln>
              </p:spPr>
              <p:txBody>
                <a:bodyPr/>
                <a:lstStyle/>
                <a:p>
                  <a:endParaRPr lang="zh-CN" altLang="en-US"/>
                </a:p>
              </p:txBody>
            </p:sp>
            <p:sp>
              <p:nvSpPr>
                <p:cNvPr id="143532" name="Line 241"/>
                <p:cNvSpPr>
                  <a:spLocks noChangeShapeType="1"/>
                </p:cNvSpPr>
                <p:nvPr/>
              </p:nvSpPr>
              <p:spPr bwMode="auto">
                <a:xfrm>
                  <a:off x="2304" y="1200"/>
                  <a:ext cx="0" cy="144"/>
                </a:xfrm>
                <a:prstGeom prst="line">
                  <a:avLst/>
                </a:prstGeom>
                <a:noFill/>
                <a:ln w="19050">
                  <a:solidFill>
                    <a:schemeClr val="tx2"/>
                  </a:solidFill>
                  <a:round/>
                </a:ln>
              </p:spPr>
              <p:txBody>
                <a:bodyPr/>
                <a:lstStyle/>
                <a:p>
                  <a:endParaRPr lang="zh-CN" altLang="en-US"/>
                </a:p>
              </p:txBody>
            </p:sp>
            <p:sp>
              <p:nvSpPr>
                <p:cNvPr id="143533" name="Line 242"/>
                <p:cNvSpPr>
                  <a:spLocks noChangeShapeType="1"/>
                </p:cNvSpPr>
                <p:nvPr/>
              </p:nvSpPr>
              <p:spPr bwMode="auto">
                <a:xfrm>
                  <a:off x="1152" y="1344"/>
                  <a:ext cx="576" cy="0"/>
                </a:xfrm>
                <a:prstGeom prst="line">
                  <a:avLst/>
                </a:prstGeom>
                <a:noFill/>
                <a:ln w="9525">
                  <a:solidFill>
                    <a:schemeClr val="tx2"/>
                  </a:solidFill>
                  <a:prstDash val="dash"/>
                  <a:round/>
                </a:ln>
              </p:spPr>
              <p:txBody>
                <a:bodyPr/>
                <a:lstStyle/>
                <a:p>
                  <a:endParaRPr lang="zh-CN" altLang="en-US"/>
                </a:p>
              </p:txBody>
            </p:sp>
            <p:sp>
              <p:nvSpPr>
                <p:cNvPr id="143534" name="Line 243"/>
                <p:cNvSpPr>
                  <a:spLocks noChangeShapeType="1"/>
                </p:cNvSpPr>
                <p:nvPr/>
              </p:nvSpPr>
              <p:spPr bwMode="auto">
                <a:xfrm>
                  <a:off x="1152" y="1200"/>
                  <a:ext cx="576" cy="0"/>
                </a:xfrm>
                <a:prstGeom prst="line">
                  <a:avLst/>
                </a:prstGeom>
                <a:noFill/>
                <a:ln w="9525">
                  <a:solidFill>
                    <a:schemeClr val="tx2"/>
                  </a:solidFill>
                  <a:prstDash val="dash"/>
                  <a:round/>
                </a:ln>
              </p:spPr>
              <p:txBody>
                <a:bodyPr/>
                <a:lstStyle/>
                <a:p>
                  <a:endParaRPr lang="zh-CN" altLang="en-US"/>
                </a:p>
              </p:txBody>
            </p:sp>
            <p:sp>
              <p:nvSpPr>
                <p:cNvPr id="143535" name="Line 244"/>
                <p:cNvSpPr>
                  <a:spLocks noChangeShapeType="1"/>
                </p:cNvSpPr>
                <p:nvPr/>
              </p:nvSpPr>
              <p:spPr bwMode="auto">
                <a:xfrm>
                  <a:off x="2303" y="1344"/>
                  <a:ext cx="289" cy="0"/>
                </a:xfrm>
                <a:prstGeom prst="line">
                  <a:avLst/>
                </a:prstGeom>
                <a:noFill/>
                <a:ln w="19050">
                  <a:solidFill>
                    <a:schemeClr val="tx2"/>
                  </a:solidFill>
                  <a:round/>
                </a:ln>
              </p:spPr>
              <p:txBody>
                <a:bodyPr/>
                <a:lstStyle/>
                <a:p>
                  <a:endParaRPr lang="zh-CN" altLang="en-US"/>
                </a:p>
              </p:txBody>
            </p:sp>
          </p:grpSp>
          <p:grpSp>
            <p:nvGrpSpPr>
              <p:cNvPr id="143558" name="Group 245"/>
              <p:cNvGrpSpPr/>
              <p:nvPr/>
            </p:nvGrpSpPr>
            <p:grpSpPr bwMode="auto">
              <a:xfrm>
                <a:off x="824" y="3408"/>
                <a:ext cx="3657" cy="144"/>
                <a:chOff x="720" y="2016"/>
                <a:chExt cx="3657" cy="144"/>
              </a:xfrm>
            </p:grpSpPr>
            <p:grpSp>
              <p:nvGrpSpPr>
                <p:cNvPr id="143559" name="Group 246"/>
                <p:cNvGrpSpPr/>
                <p:nvPr/>
              </p:nvGrpSpPr>
              <p:grpSpPr bwMode="auto">
                <a:xfrm>
                  <a:off x="720" y="2016"/>
                  <a:ext cx="1584" cy="144"/>
                  <a:chOff x="720" y="2016"/>
                  <a:chExt cx="1584" cy="144"/>
                </a:xfrm>
              </p:grpSpPr>
              <p:sp>
                <p:nvSpPr>
                  <p:cNvPr id="143526" name="Line 247"/>
                  <p:cNvSpPr>
                    <a:spLocks noChangeShapeType="1"/>
                  </p:cNvSpPr>
                  <p:nvPr/>
                </p:nvSpPr>
                <p:spPr bwMode="auto">
                  <a:xfrm>
                    <a:off x="720" y="2160"/>
                    <a:ext cx="1296" cy="0"/>
                  </a:xfrm>
                  <a:prstGeom prst="line">
                    <a:avLst/>
                  </a:prstGeom>
                  <a:noFill/>
                  <a:ln w="19050">
                    <a:solidFill>
                      <a:schemeClr val="tx2"/>
                    </a:solidFill>
                    <a:round/>
                  </a:ln>
                </p:spPr>
                <p:txBody>
                  <a:bodyPr/>
                  <a:lstStyle/>
                  <a:p>
                    <a:endParaRPr lang="zh-CN" altLang="en-US"/>
                  </a:p>
                </p:txBody>
              </p:sp>
              <p:sp>
                <p:nvSpPr>
                  <p:cNvPr id="143527" name="Line 248"/>
                  <p:cNvSpPr>
                    <a:spLocks noChangeShapeType="1"/>
                  </p:cNvSpPr>
                  <p:nvPr/>
                </p:nvSpPr>
                <p:spPr bwMode="auto">
                  <a:xfrm flipV="1">
                    <a:off x="2016" y="2016"/>
                    <a:ext cx="0" cy="144"/>
                  </a:xfrm>
                  <a:prstGeom prst="line">
                    <a:avLst/>
                  </a:prstGeom>
                  <a:noFill/>
                  <a:ln w="19050">
                    <a:solidFill>
                      <a:schemeClr val="tx2"/>
                    </a:solidFill>
                    <a:round/>
                  </a:ln>
                </p:spPr>
                <p:txBody>
                  <a:bodyPr/>
                  <a:lstStyle/>
                  <a:p>
                    <a:endParaRPr lang="zh-CN" altLang="en-US"/>
                  </a:p>
                </p:txBody>
              </p:sp>
              <p:sp>
                <p:nvSpPr>
                  <p:cNvPr id="143528" name="Line 249"/>
                  <p:cNvSpPr>
                    <a:spLocks noChangeShapeType="1"/>
                  </p:cNvSpPr>
                  <p:nvPr/>
                </p:nvSpPr>
                <p:spPr bwMode="auto">
                  <a:xfrm>
                    <a:off x="2016" y="2016"/>
                    <a:ext cx="288" cy="0"/>
                  </a:xfrm>
                  <a:prstGeom prst="line">
                    <a:avLst/>
                  </a:prstGeom>
                  <a:noFill/>
                  <a:ln w="28575">
                    <a:solidFill>
                      <a:srgbClr val="FF0000"/>
                    </a:solidFill>
                    <a:round/>
                  </a:ln>
                </p:spPr>
                <p:txBody>
                  <a:bodyPr/>
                  <a:lstStyle/>
                  <a:p>
                    <a:endParaRPr lang="zh-CN" altLang="en-US"/>
                  </a:p>
                </p:txBody>
              </p:sp>
              <p:sp>
                <p:nvSpPr>
                  <p:cNvPr id="143529" name="Line 250"/>
                  <p:cNvSpPr>
                    <a:spLocks noChangeShapeType="1"/>
                  </p:cNvSpPr>
                  <p:nvPr/>
                </p:nvSpPr>
                <p:spPr bwMode="auto">
                  <a:xfrm>
                    <a:off x="2304" y="2016"/>
                    <a:ext cx="0" cy="144"/>
                  </a:xfrm>
                  <a:prstGeom prst="line">
                    <a:avLst/>
                  </a:prstGeom>
                  <a:noFill/>
                  <a:ln w="19050">
                    <a:solidFill>
                      <a:schemeClr val="tx2"/>
                    </a:solidFill>
                    <a:round/>
                  </a:ln>
                </p:spPr>
                <p:txBody>
                  <a:bodyPr/>
                  <a:lstStyle/>
                  <a:p>
                    <a:endParaRPr lang="zh-CN" altLang="en-US"/>
                  </a:p>
                </p:txBody>
              </p:sp>
            </p:grpSp>
            <p:sp>
              <p:nvSpPr>
                <p:cNvPr id="143518" name="Line 251"/>
                <p:cNvSpPr>
                  <a:spLocks noChangeShapeType="1"/>
                </p:cNvSpPr>
                <p:nvPr/>
              </p:nvSpPr>
              <p:spPr bwMode="auto">
                <a:xfrm flipV="1">
                  <a:off x="3714" y="2016"/>
                  <a:ext cx="0" cy="144"/>
                </a:xfrm>
                <a:prstGeom prst="line">
                  <a:avLst/>
                </a:prstGeom>
                <a:noFill/>
                <a:ln w="19050">
                  <a:solidFill>
                    <a:schemeClr val="tx2"/>
                  </a:solidFill>
                  <a:round/>
                </a:ln>
              </p:spPr>
              <p:txBody>
                <a:bodyPr/>
                <a:lstStyle/>
                <a:p>
                  <a:endParaRPr lang="zh-CN" altLang="en-US"/>
                </a:p>
              </p:txBody>
            </p:sp>
            <p:grpSp>
              <p:nvGrpSpPr>
                <p:cNvPr id="143572" name="Group 252"/>
                <p:cNvGrpSpPr/>
                <p:nvPr/>
              </p:nvGrpSpPr>
              <p:grpSpPr bwMode="auto">
                <a:xfrm>
                  <a:off x="2421" y="2016"/>
                  <a:ext cx="1584" cy="144"/>
                  <a:chOff x="720" y="2016"/>
                  <a:chExt cx="1584" cy="144"/>
                </a:xfrm>
              </p:grpSpPr>
              <p:sp>
                <p:nvSpPr>
                  <p:cNvPr id="143522" name="Line 253"/>
                  <p:cNvSpPr>
                    <a:spLocks noChangeShapeType="1"/>
                  </p:cNvSpPr>
                  <p:nvPr/>
                </p:nvSpPr>
                <p:spPr bwMode="auto">
                  <a:xfrm>
                    <a:off x="720" y="2160"/>
                    <a:ext cx="1296" cy="0"/>
                  </a:xfrm>
                  <a:prstGeom prst="line">
                    <a:avLst/>
                  </a:prstGeom>
                  <a:noFill/>
                  <a:ln w="19050">
                    <a:solidFill>
                      <a:schemeClr val="tx2"/>
                    </a:solidFill>
                    <a:round/>
                  </a:ln>
                </p:spPr>
                <p:txBody>
                  <a:bodyPr/>
                  <a:lstStyle/>
                  <a:p>
                    <a:endParaRPr lang="zh-CN" altLang="en-US"/>
                  </a:p>
                </p:txBody>
              </p:sp>
              <p:sp>
                <p:nvSpPr>
                  <p:cNvPr id="143523" name="Line 254"/>
                  <p:cNvSpPr>
                    <a:spLocks noChangeShapeType="1"/>
                  </p:cNvSpPr>
                  <p:nvPr/>
                </p:nvSpPr>
                <p:spPr bwMode="auto">
                  <a:xfrm flipV="1">
                    <a:off x="2016" y="2016"/>
                    <a:ext cx="0" cy="144"/>
                  </a:xfrm>
                  <a:prstGeom prst="line">
                    <a:avLst/>
                  </a:prstGeom>
                  <a:noFill/>
                  <a:ln w="19050">
                    <a:solidFill>
                      <a:schemeClr val="tx2"/>
                    </a:solidFill>
                    <a:round/>
                  </a:ln>
                </p:spPr>
                <p:txBody>
                  <a:bodyPr/>
                  <a:lstStyle/>
                  <a:p>
                    <a:endParaRPr lang="zh-CN" altLang="en-US"/>
                  </a:p>
                </p:txBody>
              </p:sp>
              <p:sp>
                <p:nvSpPr>
                  <p:cNvPr id="143524" name="Line 255"/>
                  <p:cNvSpPr>
                    <a:spLocks noChangeShapeType="1"/>
                  </p:cNvSpPr>
                  <p:nvPr/>
                </p:nvSpPr>
                <p:spPr bwMode="auto">
                  <a:xfrm>
                    <a:off x="2016" y="2016"/>
                    <a:ext cx="288" cy="0"/>
                  </a:xfrm>
                  <a:prstGeom prst="line">
                    <a:avLst/>
                  </a:prstGeom>
                  <a:noFill/>
                  <a:ln w="19050">
                    <a:solidFill>
                      <a:schemeClr val="tx2"/>
                    </a:solidFill>
                    <a:round/>
                  </a:ln>
                </p:spPr>
                <p:txBody>
                  <a:bodyPr/>
                  <a:lstStyle/>
                  <a:p>
                    <a:endParaRPr lang="zh-CN" altLang="en-US"/>
                  </a:p>
                </p:txBody>
              </p:sp>
              <p:sp>
                <p:nvSpPr>
                  <p:cNvPr id="143525" name="Line 256"/>
                  <p:cNvSpPr>
                    <a:spLocks noChangeShapeType="1"/>
                  </p:cNvSpPr>
                  <p:nvPr/>
                </p:nvSpPr>
                <p:spPr bwMode="auto">
                  <a:xfrm>
                    <a:off x="2304" y="2016"/>
                    <a:ext cx="0" cy="144"/>
                  </a:xfrm>
                  <a:prstGeom prst="line">
                    <a:avLst/>
                  </a:prstGeom>
                  <a:noFill/>
                  <a:ln w="19050">
                    <a:solidFill>
                      <a:schemeClr val="tx2"/>
                    </a:solidFill>
                    <a:round/>
                  </a:ln>
                </p:spPr>
                <p:txBody>
                  <a:bodyPr/>
                  <a:lstStyle/>
                  <a:p>
                    <a:endParaRPr lang="zh-CN" altLang="en-US"/>
                  </a:p>
                </p:txBody>
              </p:sp>
            </p:grpSp>
            <p:sp>
              <p:nvSpPr>
                <p:cNvPr id="143520" name="Line 257"/>
                <p:cNvSpPr>
                  <a:spLocks noChangeShapeType="1"/>
                </p:cNvSpPr>
                <p:nvPr/>
              </p:nvSpPr>
              <p:spPr bwMode="auto">
                <a:xfrm flipH="1">
                  <a:off x="2304" y="2160"/>
                  <a:ext cx="144" cy="0"/>
                </a:xfrm>
                <a:prstGeom prst="line">
                  <a:avLst/>
                </a:prstGeom>
                <a:noFill/>
                <a:ln w="19050">
                  <a:solidFill>
                    <a:schemeClr val="tx2"/>
                  </a:solidFill>
                  <a:round/>
                </a:ln>
              </p:spPr>
              <p:txBody>
                <a:bodyPr/>
                <a:lstStyle/>
                <a:p>
                  <a:endParaRPr lang="zh-CN" altLang="en-US"/>
                </a:p>
              </p:txBody>
            </p:sp>
            <p:sp>
              <p:nvSpPr>
                <p:cNvPr id="143521" name="Line 258"/>
                <p:cNvSpPr>
                  <a:spLocks noChangeShapeType="1"/>
                </p:cNvSpPr>
                <p:nvPr/>
              </p:nvSpPr>
              <p:spPr bwMode="auto">
                <a:xfrm>
                  <a:off x="3993" y="2160"/>
                  <a:ext cx="384" cy="0"/>
                </a:xfrm>
                <a:prstGeom prst="line">
                  <a:avLst/>
                </a:prstGeom>
                <a:noFill/>
                <a:ln w="19050">
                  <a:solidFill>
                    <a:schemeClr val="tx2"/>
                  </a:solidFill>
                  <a:round/>
                </a:ln>
              </p:spPr>
              <p:txBody>
                <a:bodyPr/>
                <a:lstStyle/>
                <a:p>
                  <a:endParaRPr lang="zh-CN" altLang="en-US"/>
                </a:p>
              </p:txBody>
            </p:sp>
          </p:grpSp>
          <p:sp>
            <p:nvSpPr>
              <p:cNvPr id="143501" name="Text Box 259"/>
              <p:cNvSpPr txBox="1">
                <a:spLocks noChangeArrowheads="1"/>
              </p:cNvSpPr>
              <p:nvPr/>
            </p:nvSpPr>
            <p:spPr bwMode="auto">
              <a:xfrm>
                <a:off x="584" y="3360"/>
                <a:ext cx="384" cy="19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a:t>
                </a:r>
              </a:p>
            </p:txBody>
          </p:sp>
          <p:grpSp>
            <p:nvGrpSpPr>
              <p:cNvPr id="143573" name="Group 260"/>
              <p:cNvGrpSpPr/>
              <p:nvPr/>
            </p:nvGrpSpPr>
            <p:grpSpPr bwMode="auto">
              <a:xfrm flipV="1">
                <a:off x="825" y="3648"/>
                <a:ext cx="3657" cy="144"/>
                <a:chOff x="720" y="2016"/>
                <a:chExt cx="3657" cy="144"/>
              </a:xfrm>
            </p:grpSpPr>
            <p:grpSp>
              <p:nvGrpSpPr>
                <p:cNvPr id="64" name="Group 261"/>
                <p:cNvGrpSpPr/>
                <p:nvPr/>
              </p:nvGrpSpPr>
              <p:grpSpPr bwMode="auto">
                <a:xfrm>
                  <a:off x="720" y="2016"/>
                  <a:ext cx="1584" cy="144"/>
                  <a:chOff x="720" y="2016"/>
                  <a:chExt cx="1584" cy="144"/>
                </a:xfrm>
              </p:grpSpPr>
              <p:sp>
                <p:nvSpPr>
                  <p:cNvPr id="143513" name="Line 262"/>
                  <p:cNvSpPr>
                    <a:spLocks noChangeShapeType="1"/>
                  </p:cNvSpPr>
                  <p:nvPr/>
                </p:nvSpPr>
                <p:spPr bwMode="auto">
                  <a:xfrm>
                    <a:off x="720" y="2160"/>
                    <a:ext cx="1296" cy="0"/>
                  </a:xfrm>
                  <a:prstGeom prst="line">
                    <a:avLst/>
                  </a:prstGeom>
                  <a:noFill/>
                  <a:ln w="19050">
                    <a:solidFill>
                      <a:schemeClr val="tx2"/>
                    </a:solidFill>
                    <a:round/>
                  </a:ln>
                </p:spPr>
                <p:txBody>
                  <a:bodyPr/>
                  <a:lstStyle/>
                  <a:p>
                    <a:endParaRPr lang="zh-CN" altLang="en-US"/>
                  </a:p>
                </p:txBody>
              </p:sp>
              <p:sp>
                <p:nvSpPr>
                  <p:cNvPr id="143514" name="Line 263"/>
                  <p:cNvSpPr>
                    <a:spLocks noChangeShapeType="1"/>
                  </p:cNvSpPr>
                  <p:nvPr/>
                </p:nvSpPr>
                <p:spPr bwMode="auto">
                  <a:xfrm flipV="1">
                    <a:off x="2016" y="2016"/>
                    <a:ext cx="0" cy="144"/>
                  </a:xfrm>
                  <a:prstGeom prst="line">
                    <a:avLst/>
                  </a:prstGeom>
                  <a:noFill/>
                  <a:ln w="19050">
                    <a:solidFill>
                      <a:schemeClr val="tx2"/>
                    </a:solidFill>
                    <a:round/>
                  </a:ln>
                </p:spPr>
                <p:txBody>
                  <a:bodyPr/>
                  <a:lstStyle/>
                  <a:p>
                    <a:endParaRPr lang="zh-CN" altLang="en-US"/>
                  </a:p>
                </p:txBody>
              </p:sp>
              <p:sp>
                <p:nvSpPr>
                  <p:cNvPr id="143515" name="Line 264"/>
                  <p:cNvSpPr>
                    <a:spLocks noChangeShapeType="1"/>
                  </p:cNvSpPr>
                  <p:nvPr/>
                </p:nvSpPr>
                <p:spPr bwMode="auto">
                  <a:xfrm>
                    <a:off x="2016" y="2016"/>
                    <a:ext cx="288" cy="0"/>
                  </a:xfrm>
                  <a:prstGeom prst="line">
                    <a:avLst/>
                  </a:prstGeom>
                  <a:noFill/>
                  <a:ln w="28575">
                    <a:solidFill>
                      <a:srgbClr val="FF0000"/>
                    </a:solidFill>
                    <a:round/>
                  </a:ln>
                </p:spPr>
                <p:txBody>
                  <a:bodyPr/>
                  <a:lstStyle/>
                  <a:p>
                    <a:endParaRPr lang="zh-CN" altLang="en-US"/>
                  </a:p>
                </p:txBody>
              </p:sp>
              <p:sp>
                <p:nvSpPr>
                  <p:cNvPr id="143516" name="Line 265"/>
                  <p:cNvSpPr>
                    <a:spLocks noChangeShapeType="1"/>
                  </p:cNvSpPr>
                  <p:nvPr/>
                </p:nvSpPr>
                <p:spPr bwMode="auto">
                  <a:xfrm>
                    <a:off x="2304" y="2016"/>
                    <a:ext cx="0" cy="144"/>
                  </a:xfrm>
                  <a:prstGeom prst="line">
                    <a:avLst/>
                  </a:prstGeom>
                  <a:noFill/>
                  <a:ln w="28575">
                    <a:solidFill>
                      <a:srgbClr val="0000FF"/>
                    </a:solidFill>
                    <a:round/>
                  </a:ln>
                </p:spPr>
                <p:txBody>
                  <a:bodyPr/>
                  <a:lstStyle/>
                  <a:p>
                    <a:endParaRPr lang="zh-CN" altLang="en-US"/>
                  </a:p>
                </p:txBody>
              </p:sp>
            </p:grpSp>
            <p:sp>
              <p:nvSpPr>
                <p:cNvPr id="143505" name="Line 266"/>
                <p:cNvSpPr>
                  <a:spLocks noChangeShapeType="1"/>
                </p:cNvSpPr>
                <p:nvPr/>
              </p:nvSpPr>
              <p:spPr bwMode="auto">
                <a:xfrm flipV="1">
                  <a:off x="3714" y="2016"/>
                  <a:ext cx="0" cy="144"/>
                </a:xfrm>
                <a:prstGeom prst="line">
                  <a:avLst/>
                </a:prstGeom>
                <a:noFill/>
                <a:ln w="19050">
                  <a:solidFill>
                    <a:schemeClr val="tx2"/>
                  </a:solidFill>
                  <a:round/>
                </a:ln>
              </p:spPr>
              <p:txBody>
                <a:bodyPr/>
                <a:lstStyle/>
                <a:p>
                  <a:endParaRPr lang="zh-CN" altLang="en-US"/>
                </a:p>
              </p:txBody>
            </p:sp>
            <p:grpSp>
              <p:nvGrpSpPr>
                <p:cNvPr id="65" name="Group 267"/>
                <p:cNvGrpSpPr/>
                <p:nvPr/>
              </p:nvGrpSpPr>
              <p:grpSpPr bwMode="auto">
                <a:xfrm>
                  <a:off x="2421" y="2016"/>
                  <a:ext cx="1584" cy="144"/>
                  <a:chOff x="720" y="2016"/>
                  <a:chExt cx="1584" cy="144"/>
                </a:xfrm>
              </p:grpSpPr>
              <p:sp>
                <p:nvSpPr>
                  <p:cNvPr id="143509" name="Line 268"/>
                  <p:cNvSpPr>
                    <a:spLocks noChangeShapeType="1"/>
                  </p:cNvSpPr>
                  <p:nvPr/>
                </p:nvSpPr>
                <p:spPr bwMode="auto">
                  <a:xfrm>
                    <a:off x="720" y="2160"/>
                    <a:ext cx="1296" cy="0"/>
                  </a:xfrm>
                  <a:prstGeom prst="line">
                    <a:avLst/>
                  </a:prstGeom>
                  <a:noFill/>
                  <a:ln w="19050">
                    <a:solidFill>
                      <a:schemeClr val="tx2"/>
                    </a:solidFill>
                    <a:round/>
                  </a:ln>
                </p:spPr>
                <p:txBody>
                  <a:bodyPr/>
                  <a:lstStyle/>
                  <a:p>
                    <a:endParaRPr lang="zh-CN" altLang="en-US"/>
                  </a:p>
                </p:txBody>
              </p:sp>
              <p:sp>
                <p:nvSpPr>
                  <p:cNvPr id="143510" name="Line 269"/>
                  <p:cNvSpPr>
                    <a:spLocks noChangeShapeType="1"/>
                  </p:cNvSpPr>
                  <p:nvPr/>
                </p:nvSpPr>
                <p:spPr bwMode="auto">
                  <a:xfrm flipV="1">
                    <a:off x="2016" y="2016"/>
                    <a:ext cx="0" cy="144"/>
                  </a:xfrm>
                  <a:prstGeom prst="line">
                    <a:avLst/>
                  </a:prstGeom>
                  <a:noFill/>
                  <a:ln w="19050">
                    <a:solidFill>
                      <a:schemeClr val="tx2"/>
                    </a:solidFill>
                    <a:round/>
                  </a:ln>
                </p:spPr>
                <p:txBody>
                  <a:bodyPr/>
                  <a:lstStyle/>
                  <a:p>
                    <a:endParaRPr lang="zh-CN" altLang="en-US"/>
                  </a:p>
                </p:txBody>
              </p:sp>
              <p:sp>
                <p:nvSpPr>
                  <p:cNvPr id="143511" name="Line 270"/>
                  <p:cNvSpPr>
                    <a:spLocks noChangeShapeType="1"/>
                  </p:cNvSpPr>
                  <p:nvPr/>
                </p:nvSpPr>
                <p:spPr bwMode="auto">
                  <a:xfrm>
                    <a:off x="2016" y="2016"/>
                    <a:ext cx="288" cy="0"/>
                  </a:xfrm>
                  <a:prstGeom prst="line">
                    <a:avLst/>
                  </a:prstGeom>
                  <a:noFill/>
                  <a:ln w="19050">
                    <a:solidFill>
                      <a:schemeClr val="tx2"/>
                    </a:solidFill>
                    <a:round/>
                  </a:ln>
                </p:spPr>
                <p:txBody>
                  <a:bodyPr/>
                  <a:lstStyle/>
                  <a:p>
                    <a:endParaRPr lang="zh-CN" altLang="en-US"/>
                  </a:p>
                </p:txBody>
              </p:sp>
              <p:sp>
                <p:nvSpPr>
                  <p:cNvPr id="143512" name="Line 271"/>
                  <p:cNvSpPr>
                    <a:spLocks noChangeShapeType="1"/>
                  </p:cNvSpPr>
                  <p:nvPr/>
                </p:nvSpPr>
                <p:spPr bwMode="auto">
                  <a:xfrm>
                    <a:off x="2304" y="2016"/>
                    <a:ext cx="0" cy="144"/>
                  </a:xfrm>
                  <a:prstGeom prst="line">
                    <a:avLst/>
                  </a:prstGeom>
                  <a:noFill/>
                  <a:ln w="19050">
                    <a:solidFill>
                      <a:schemeClr val="tx2"/>
                    </a:solidFill>
                    <a:round/>
                  </a:ln>
                </p:spPr>
                <p:txBody>
                  <a:bodyPr/>
                  <a:lstStyle/>
                  <a:p>
                    <a:endParaRPr lang="zh-CN" altLang="en-US"/>
                  </a:p>
                </p:txBody>
              </p:sp>
            </p:grpSp>
            <p:sp>
              <p:nvSpPr>
                <p:cNvPr id="143507" name="Line 272"/>
                <p:cNvSpPr>
                  <a:spLocks noChangeShapeType="1"/>
                </p:cNvSpPr>
                <p:nvPr/>
              </p:nvSpPr>
              <p:spPr bwMode="auto">
                <a:xfrm flipH="1">
                  <a:off x="2304" y="2160"/>
                  <a:ext cx="144" cy="0"/>
                </a:xfrm>
                <a:prstGeom prst="line">
                  <a:avLst/>
                </a:prstGeom>
                <a:noFill/>
                <a:ln w="28575">
                  <a:solidFill>
                    <a:srgbClr val="0000FF"/>
                  </a:solidFill>
                  <a:round/>
                </a:ln>
              </p:spPr>
              <p:txBody>
                <a:bodyPr/>
                <a:lstStyle/>
                <a:p>
                  <a:endParaRPr lang="zh-CN" altLang="en-US"/>
                </a:p>
              </p:txBody>
            </p:sp>
            <p:sp>
              <p:nvSpPr>
                <p:cNvPr id="143508" name="Line 273"/>
                <p:cNvSpPr>
                  <a:spLocks noChangeShapeType="1"/>
                </p:cNvSpPr>
                <p:nvPr/>
              </p:nvSpPr>
              <p:spPr bwMode="auto">
                <a:xfrm>
                  <a:off x="3993" y="2160"/>
                  <a:ext cx="384" cy="0"/>
                </a:xfrm>
                <a:prstGeom prst="line">
                  <a:avLst/>
                </a:prstGeom>
                <a:noFill/>
                <a:ln w="19050">
                  <a:solidFill>
                    <a:schemeClr val="tx2"/>
                  </a:solidFill>
                  <a:round/>
                </a:ln>
              </p:spPr>
              <p:txBody>
                <a:bodyPr/>
                <a:lstStyle/>
                <a:p>
                  <a:endParaRPr lang="zh-CN" altLang="en-US"/>
                </a:p>
              </p:txBody>
            </p:sp>
          </p:grpSp>
          <p:sp>
            <p:nvSpPr>
              <p:cNvPr id="143503" name="Text Box 274"/>
              <p:cNvSpPr txBox="1">
                <a:spLocks noChangeArrowheads="1"/>
              </p:cNvSpPr>
              <p:nvPr/>
            </p:nvSpPr>
            <p:spPr bwMode="auto">
              <a:xfrm>
                <a:off x="480" y="3532"/>
                <a:ext cx="384" cy="19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CP2</a:t>
                </a:r>
              </a:p>
            </p:txBody>
          </p:sp>
        </p:grpSp>
        <p:sp>
          <p:nvSpPr>
            <p:cNvPr id="143480" name="Line 147"/>
            <p:cNvSpPr>
              <a:spLocks noChangeShapeType="1"/>
            </p:cNvSpPr>
            <p:nvPr/>
          </p:nvSpPr>
          <p:spPr bwMode="auto">
            <a:xfrm>
              <a:off x="4389438" y="4341813"/>
              <a:ext cx="476250" cy="0"/>
            </a:xfrm>
            <a:prstGeom prst="line">
              <a:avLst/>
            </a:prstGeom>
            <a:noFill/>
            <a:ln w="19050">
              <a:solidFill>
                <a:schemeClr val="tx2"/>
              </a:solidFill>
              <a:round/>
            </a:ln>
          </p:spPr>
          <p:txBody>
            <a:bodyPr/>
            <a:lstStyle/>
            <a:p>
              <a:endParaRPr lang="zh-CN" altLang="en-US"/>
            </a:p>
          </p:txBody>
        </p:sp>
      </p:grpSp>
      <p:grpSp>
        <p:nvGrpSpPr>
          <p:cNvPr id="77" name="组合 352"/>
          <p:cNvGrpSpPr/>
          <p:nvPr/>
        </p:nvGrpSpPr>
        <p:grpSpPr bwMode="auto">
          <a:xfrm>
            <a:off x="5345114" y="1309689"/>
            <a:ext cx="566737" cy="1754187"/>
            <a:chOff x="1165387" y="3556329"/>
            <a:chExt cx="566303" cy="1753969"/>
          </a:xfrm>
        </p:grpSpPr>
        <p:sp>
          <p:nvSpPr>
            <p:cNvPr id="143378" name="Text Box 15"/>
            <p:cNvSpPr txBox="1">
              <a:spLocks noChangeArrowheads="1"/>
            </p:cNvSpPr>
            <p:nvPr/>
          </p:nvSpPr>
          <p:spPr bwMode="black">
            <a:xfrm>
              <a:off x="1187178" y="3556329"/>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1</a:t>
              </a:r>
            </a:p>
          </p:txBody>
        </p:sp>
        <p:sp>
          <p:nvSpPr>
            <p:cNvPr id="143379" name="Text Box 16"/>
            <p:cNvSpPr txBox="1">
              <a:spLocks noChangeArrowheads="1"/>
            </p:cNvSpPr>
            <p:nvPr/>
          </p:nvSpPr>
          <p:spPr bwMode="black">
            <a:xfrm>
              <a:off x="1181811" y="4016704"/>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1</a:t>
              </a:r>
            </a:p>
          </p:txBody>
        </p:sp>
        <p:sp>
          <p:nvSpPr>
            <p:cNvPr id="143380" name="Text Box 17"/>
            <p:cNvSpPr txBox="1">
              <a:spLocks noChangeArrowheads="1"/>
            </p:cNvSpPr>
            <p:nvPr/>
          </p:nvSpPr>
          <p:spPr bwMode="black">
            <a:xfrm>
              <a:off x="1169166" y="4481732"/>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1</a:t>
              </a:r>
            </a:p>
          </p:txBody>
        </p:sp>
        <p:sp>
          <p:nvSpPr>
            <p:cNvPr id="143381" name="Text Box 18"/>
            <p:cNvSpPr txBox="1">
              <a:spLocks noChangeArrowheads="1"/>
            </p:cNvSpPr>
            <p:nvPr/>
          </p:nvSpPr>
          <p:spPr bwMode="black">
            <a:xfrm>
              <a:off x="1165387" y="4943585"/>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dirty="0">
                  <a:solidFill>
                    <a:srgbClr val="FF0066"/>
                  </a:solidFill>
                  <a:latin typeface="Arial" panose="020B0604020202020204" pitchFamily="34" charset="0"/>
                </a:rPr>
                <a:t>1</a:t>
              </a:r>
            </a:p>
          </p:txBody>
        </p:sp>
      </p:grpSp>
      <p:sp>
        <p:nvSpPr>
          <p:cNvPr id="226" name="Text Box 268"/>
          <p:cNvSpPr txBox="1">
            <a:spLocks noChangeArrowheads="1"/>
          </p:cNvSpPr>
          <p:nvPr/>
        </p:nvSpPr>
        <p:spPr bwMode="black">
          <a:xfrm>
            <a:off x="5405439" y="3313113"/>
            <a:ext cx="454025" cy="366712"/>
          </a:xfrm>
          <a:prstGeom prst="rect">
            <a:avLst/>
          </a:prstGeom>
          <a:noFill/>
          <a:ln w="9525" algn="ctr">
            <a:noFill/>
            <a:miter lim="800000"/>
          </a:ln>
        </p:spPr>
        <p:txBody>
          <a:bodyPr>
            <a:spAutoFit/>
          </a:bodyPr>
          <a:lstStyle/>
          <a:p>
            <a:r>
              <a:rPr lang="en-US" altLang="zh-CN">
                <a:solidFill>
                  <a:srgbClr val="FF0000"/>
                </a:solidFill>
                <a:latin typeface="Arial" panose="020B0604020202020204" pitchFamily="34" charset="0"/>
              </a:rPr>
              <a:t>1</a:t>
            </a:r>
          </a:p>
        </p:txBody>
      </p:sp>
      <p:grpSp>
        <p:nvGrpSpPr>
          <p:cNvPr id="78" name="组合 352"/>
          <p:cNvGrpSpPr/>
          <p:nvPr/>
        </p:nvGrpSpPr>
        <p:grpSpPr bwMode="auto">
          <a:xfrm>
            <a:off x="5832475" y="1452564"/>
            <a:ext cx="566738" cy="1754187"/>
            <a:chOff x="1165387" y="3556329"/>
            <a:chExt cx="566303" cy="1753969"/>
          </a:xfrm>
        </p:grpSpPr>
        <p:sp>
          <p:nvSpPr>
            <p:cNvPr id="143374" name="Text Box 15"/>
            <p:cNvSpPr txBox="1">
              <a:spLocks noChangeArrowheads="1"/>
            </p:cNvSpPr>
            <p:nvPr/>
          </p:nvSpPr>
          <p:spPr bwMode="black">
            <a:xfrm>
              <a:off x="1187178" y="3556329"/>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0000FF"/>
                  </a:solidFill>
                  <a:latin typeface="Arial" panose="020B0604020202020204" pitchFamily="34" charset="0"/>
                </a:rPr>
                <a:t>0</a:t>
              </a:r>
            </a:p>
          </p:txBody>
        </p:sp>
        <p:sp>
          <p:nvSpPr>
            <p:cNvPr id="143375" name="Text Box 16"/>
            <p:cNvSpPr txBox="1">
              <a:spLocks noChangeArrowheads="1"/>
            </p:cNvSpPr>
            <p:nvPr/>
          </p:nvSpPr>
          <p:spPr bwMode="black">
            <a:xfrm>
              <a:off x="1181811" y="4016704"/>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0000FF"/>
                  </a:solidFill>
                  <a:latin typeface="Arial" panose="020B0604020202020204" pitchFamily="34" charset="0"/>
                </a:rPr>
                <a:t>0</a:t>
              </a:r>
            </a:p>
          </p:txBody>
        </p:sp>
        <p:sp>
          <p:nvSpPr>
            <p:cNvPr id="143376" name="Text Box 17"/>
            <p:cNvSpPr txBox="1">
              <a:spLocks noChangeArrowheads="1"/>
            </p:cNvSpPr>
            <p:nvPr/>
          </p:nvSpPr>
          <p:spPr bwMode="black">
            <a:xfrm>
              <a:off x="1169166" y="4481732"/>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0000FF"/>
                  </a:solidFill>
                  <a:latin typeface="Arial" panose="020B0604020202020204" pitchFamily="34" charset="0"/>
                </a:rPr>
                <a:t>0</a:t>
              </a:r>
            </a:p>
          </p:txBody>
        </p:sp>
        <p:sp>
          <p:nvSpPr>
            <p:cNvPr id="143377" name="Text Box 18"/>
            <p:cNvSpPr txBox="1">
              <a:spLocks noChangeArrowheads="1"/>
            </p:cNvSpPr>
            <p:nvPr/>
          </p:nvSpPr>
          <p:spPr bwMode="black">
            <a:xfrm>
              <a:off x="1165387" y="4943585"/>
              <a:ext cx="544512" cy="366713"/>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0000FF"/>
                  </a:solidFill>
                  <a:latin typeface="Arial" panose="020B0604020202020204" pitchFamily="34" charset="0"/>
                </a:rPr>
                <a:t>0</a:t>
              </a:r>
            </a:p>
          </p:txBody>
        </p:sp>
      </p:grpSp>
      <p:sp>
        <p:nvSpPr>
          <p:cNvPr id="4" name="Text Box 268"/>
          <p:cNvSpPr txBox="1">
            <a:spLocks noChangeArrowheads="1"/>
          </p:cNvSpPr>
          <p:nvPr/>
        </p:nvSpPr>
        <p:spPr bwMode="black">
          <a:xfrm>
            <a:off x="5884864" y="3224213"/>
            <a:ext cx="454025" cy="366712"/>
          </a:xfrm>
          <a:prstGeom prst="rect">
            <a:avLst/>
          </a:prstGeom>
          <a:noFill/>
          <a:ln w="9525" algn="ctr">
            <a:noFill/>
            <a:miter lim="800000"/>
          </a:ln>
        </p:spPr>
        <p:txBody>
          <a:bodyPr>
            <a:spAutoFit/>
          </a:bodyPr>
          <a:lstStyle/>
          <a:p>
            <a:r>
              <a:rPr lang="en-US" altLang="zh-CN">
                <a:solidFill>
                  <a:srgbClr val="0000FF"/>
                </a:solidFill>
                <a:latin typeface="Arial" panose="020B0604020202020204" pitchFamily="34" charset="0"/>
              </a:rPr>
              <a:t>0</a:t>
            </a:r>
          </a:p>
        </p:txBody>
      </p:sp>
      <p:sp>
        <p:nvSpPr>
          <p:cNvPr id="74" name="AutoShape 59"/>
          <p:cNvSpPr>
            <a:spLocks noChangeArrowheads="1"/>
          </p:cNvSpPr>
          <p:nvPr/>
        </p:nvSpPr>
        <p:spPr bwMode="auto">
          <a:xfrm>
            <a:off x="6421438" y="3179764"/>
            <a:ext cx="1687512" cy="477837"/>
          </a:xfrm>
          <a:prstGeom prst="wedgeRoundRectCallout">
            <a:avLst>
              <a:gd name="adj1" fmla="val -72575"/>
              <a:gd name="adj2" fmla="val 53654"/>
              <a:gd name="adj3" fmla="val 16667"/>
            </a:avLst>
          </a:prstGeom>
          <a:solidFill>
            <a:srgbClr val="FFCC99"/>
          </a:solidFill>
          <a:ln w="9525">
            <a:solidFill>
              <a:srgbClr val="CC6600"/>
            </a:solidFill>
            <a:miter lim="800000"/>
          </a:ln>
          <a:effectLst>
            <a:prstShdw prst="shdw17" dist="17961" dir="2700000">
              <a:srgbClr val="7A3D00"/>
            </a:prstShdw>
          </a:effectLst>
        </p:spPr>
        <p:txBody>
          <a:bodyPr anchor="b"/>
          <a:lstStyle/>
          <a:p>
            <a:pPr algn="l">
              <a:lnSpc>
                <a:spcPct val="100000"/>
              </a:lnSpc>
              <a:spcBef>
                <a:spcPct val="0"/>
              </a:spcBef>
            </a:pPr>
            <a:r>
              <a:rPr lang="zh-CN" altLang="en-US">
                <a:solidFill>
                  <a:srgbClr val="CC3300"/>
                </a:solidFill>
              </a:rPr>
              <a:t>②</a:t>
            </a:r>
            <a:r>
              <a:rPr lang="zh-CN" altLang="en-US" sz="1800">
                <a:latin typeface="Arial" panose="020B0604020202020204" pitchFamily="34" charset="0"/>
                <a:ea typeface="楷体_GB2312" panose="02010609030101010101" charset="-122"/>
              </a:rPr>
              <a:t>片加</a:t>
            </a:r>
            <a:r>
              <a:rPr lang="en-US" altLang="zh-CN" sz="1800">
                <a:latin typeface="Arial" panose="020B0604020202020204" pitchFamily="34" charset="0"/>
                <a:ea typeface="楷体_GB2312" panose="02010609030101010101" charset="-122"/>
              </a:rPr>
              <a:t>1</a:t>
            </a:r>
            <a:r>
              <a:rPr lang="zh-CN" altLang="en-US" sz="1800">
                <a:latin typeface="Arial" panose="020B0604020202020204" pitchFamily="34" charset="0"/>
                <a:ea typeface="楷体_GB2312" panose="02010609030101010101" charset="-122"/>
              </a:rPr>
              <a:t>计数</a:t>
            </a:r>
          </a:p>
        </p:txBody>
      </p:sp>
      <p:sp>
        <p:nvSpPr>
          <p:cNvPr id="296" name="Text Box 6"/>
          <p:cNvSpPr txBox="1">
            <a:spLocks noChangeArrowheads="1"/>
          </p:cNvSpPr>
          <p:nvPr/>
        </p:nvSpPr>
        <p:spPr bwMode="auto">
          <a:xfrm>
            <a:off x="1812926" y="3978116"/>
            <a:ext cx="8569325" cy="2862322"/>
          </a:xfrm>
          <a:prstGeom prst="rect">
            <a:avLst/>
          </a:prstGeom>
          <a:solidFill>
            <a:srgbClr val="FFFFBD"/>
          </a:solidFill>
          <a:ln w="9525">
            <a:solidFill>
              <a:srgbClr val="CC3300"/>
            </a:solidFill>
            <a:miter lim="800000"/>
          </a:ln>
        </p:spPr>
        <p:txBody>
          <a:bodyPr wrap="square">
            <a:spAutoFit/>
          </a:bodyPr>
          <a:lstStyle/>
          <a:p>
            <a:pPr marL="342900" indent="-342900" algn="just" eaLnBrk="0" hangingPunct="0">
              <a:lnSpc>
                <a:spcPct val="100000"/>
              </a:lnSpc>
              <a:spcBef>
                <a:spcPts val="0"/>
              </a:spcBef>
              <a:buClr>
                <a:schemeClr val="bg2"/>
              </a:buClr>
              <a:buFont typeface="Wingdings" panose="05000000000000000000" pitchFamily="2" charset="2"/>
              <a:buChar char="v"/>
              <a:defRPr/>
            </a:pPr>
            <a:r>
              <a:rPr lang="zh-CN" altLang="en-US" dirty="0"/>
              <a:t>假定计数器从</a:t>
            </a:r>
            <a:r>
              <a:rPr lang="en-US" altLang="zh-CN" dirty="0"/>
              <a:t>0000</a:t>
            </a:r>
            <a:r>
              <a:rPr lang="zh-CN" altLang="en-US" dirty="0"/>
              <a:t>状态开始计数。在输入</a:t>
            </a:r>
            <a:r>
              <a:rPr lang="en-US" altLang="zh-CN" dirty="0">
                <a:solidFill>
                  <a:srgbClr val="CC0099"/>
                </a:solidFill>
              </a:rPr>
              <a:t>15</a:t>
            </a:r>
            <a:r>
              <a:rPr lang="zh-CN" altLang="en-US" dirty="0"/>
              <a:t>个</a:t>
            </a:r>
            <a:r>
              <a:rPr lang="en-US" altLang="zh-CN" dirty="0"/>
              <a:t>CP</a:t>
            </a:r>
            <a:r>
              <a:rPr lang="zh-CN" altLang="en-US" dirty="0"/>
              <a:t>之前，低位片按时钟信号加</a:t>
            </a:r>
            <a:r>
              <a:rPr lang="en-US" altLang="zh-CN" dirty="0"/>
              <a:t>1</a:t>
            </a:r>
            <a:r>
              <a:rPr lang="zh-CN" altLang="en-US" dirty="0"/>
              <a:t>计数，其进位输出</a:t>
            </a:r>
            <a:r>
              <a:rPr lang="en-US" altLang="zh-CN" dirty="0">
                <a:solidFill>
                  <a:srgbClr val="CC0099"/>
                </a:solidFill>
              </a:rPr>
              <a:t>C</a:t>
            </a:r>
            <a:r>
              <a:rPr lang="zh-CN" altLang="en-US" dirty="0"/>
              <a:t>都为</a:t>
            </a:r>
            <a:r>
              <a:rPr lang="en-US" altLang="zh-CN" dirty="0">
                <a:solidFill>
                  <a:srgbClr val="CC0099"/>
                </a:solidFill>
              </a:rPr>
              <a:t>0</a:t>
            </a:r>
            <a:r>
              <a:rPr lang="zh-CN" altLang="en-US" dirty="0"/>
              <a:t>，则</a:t>
            </a:r>
            <a:r>
              <a:rPr lang="en-US" altLang="zh-CN" dirty="0"/>
              <a:t>CP2=/C=1</a:t>
            </a:r>
            <a:r>
              <a:rPr lang="zh-CN" altLang="en-US" dirty="0"/>
              <a:t>，高位片不工作，保持</a:t>
            </a:r>
            <a:r>
              <a:rPr lang="en-US" altLang="zh-CN" dirty="0"/>
              <a:t>0000</a:t>
            </a:r>
            <a:r>
              <a:rPr lang="zh-CN" altLang="en-US" dirty="0"/>
              <a:t>不变。</a:t>
            </a:r>
            <a:endParaRPr lang="en-US" altLang="zh-CN" dirty="0"/>
          </a:p>
          <a:p>
            <a:pPr marL="342900" indent="-342900" algn="just" eaLnBrk="0" hangingPunct="0">
              <a:lnSpc>
                <a:spcPct val="100000"/>
              </a:lnSpc>
              <a:spcBef>
                <a:spcPts val="0"/>
              </a:spcBef>
              <a:buClr>
                <a:schemeClr val="bg2"/>
              </a:buClr>
              <a:buFont typeface="Wingdings" panose="05000000000000000000" pitchFamily="2" charset="2"/>
              <a:buChar char="v"/>
              <a:defRPr/>
            </a:pPr>
            <a:r>
              <a:rPr lang="zh-CN" altLang="en-US" dirty="0"/>
              <a:t>当输入</a:t>
            </a:r>
            <a:r>
              <a:rPr lang="en-US" altLang="zh-CN" dirty="0">
                <a:solidFill>
                  <a:srgbClr val="CC0099"/>
                </a:solidFill>
              </a:rPr>
              <a:t>15</a:t>
            </a:r>
            <a:r>
              <a:rPr lang="zh-CN" altLang="en-US" dirty="0"/>
              <a:t>个</a:t>
            </a:r>
            <a:r>
              <a:rPr lang="en-US" altLang="zh-CN" dirty="0"/>
              <a:t>CP</a:t>
            </a:r>
            <a:r>
              <a:rPr lang="zh-CN" altLang="en-US" dirty="0"/>
              <a:t>后，低位片的状态变为</a:t>
            </a:r>
            <a:r>
              <a:rPr lang="en-US" altLang="zh-CN" dirty="0">
                <a:solidFill>
                  <a:srgbClr val="CC0099"/>
                </a:solidFill>
              </a:rPr>
              <a:t>1111</a:t>
            </a:r>
            <a:r>
              <a:rPr lang="zh-CN" altLang="en-US" dirty="0"/>
              <a:t>，使其进位输出</a:t>
            </a:r>
            <a:r>
              <a:rPr lang="en-US" altLang="zh-CN" dirty="0">
                <a:solidFill>
                  <a:srgbClr val="CC0099"/>
                </a:solidFill>
              </a:rPr>
              <a:t>C</a:t>
            </a:r>
            <a:r>
              <a:rPr lang="zh-CN" altLang="en-US" dirty="0"/>
              <a:t>从</a:t>
            </a:r>
            <a:r>
              <a:rPr lang="en-US" altLang="zh-CN" dirty="0"/>
              <a:t>0</a:t>
            </a:r>
            <a:r>
              <a:rPr lang="zh-CN" altLang="en-US" dirty="0"/>
              <a:t>变为</a:t>
            </a:r>
            <a:r>
              <a:rPr lang="en-US" altLang="zh-CN" dirty="0">
                <a:solidFill>
                  <a:srgbClr val="CC0099"/>
                </a:solidFill>
              </a:rPr>
              <a:t>1</a:t>
            </a:r>
            <a:r>
              <a:rPr lang="zh-CN" altLang="en-US" dirty="0"/>
              <a:t>，则</a:t>
            </a:r>
            <a:r>
              <a:rPr lang="en-US" altLang="zh-CN" dirty="0"/>
              <a:t>CP2=/C=0</a:t>
            </a:r>
            <a:r>
              <a:rPr lang="zh-CN" altLang="en-US" dirty="0"/>
              <a:t>。</a:t>
            </a:r>
            <a:endParaRPr lang="en-US" altLang="zh-CN" dirty="0"/>
          </a:p>
          <a:p>
            <a:pPr marL="342900" indent="-342900" algn="just" eaLnBrk="0" hangingPunct="0">
              <a:lnSpc>
                <a:spcPct val="100000"/>
              </a:lnSpc>
              <a:spcBef>
                <a:spcPts val="0"/>
              </a:spcBef>
              <a:buClr>
                <a:schemeClr val="bg2"/>
              </a:buClr>
              <a:buFont typeface="Wingdings" panose="05000000000000000000" pitchFamily="2" charset="2"/>
              <a:buChar char="v"/>
              <a:defRPr/>
            </a:pPr>
            <a:r>
              <a:rPr lang="zh-CN" altLang="en-US" dirty="0"/>
              <a:t>当第</a:t>
            </a:r>
            <a:r>
              <a:rPr lang="en-US" altLang="zh-CN" dirty="0">
                <a:solidFill>
                  <a:srgbClr val="CC0099"/>
                </a:solidFill>
              </a:rPr>
              <a:t>16</a:t>
            </a:r>
            <a:r>
              <a:rPr lang="zh-CN" altLang="en-US" dirty="0"/>
              <a:t>个</a:t>
            </a:r>
            <a:r>
              <a:rPr lang="en-US" altLang="zh-CN" dirty="0"/>
              <a:t>CP</a:t>
            </a:r>
            <a:r>
              <a:rPr lang="zh-CN" altLang="en-US" dirty="0"/>
              <a:t>到来后，低位片的状态由</a:t>
            </a:r>
            <a:r>
              <a:rPr lang="en-US" altLang="zh-CN" dirty="0"/>
              <a:t>1111</a:t>
            </a:r>
            <a:r>
              <a:rPr lang="zh-CN" altLang="en-US" dirty="0"/>
              <a:t>变为</a:t>
            </a:r>
            <a:r>
              <a:rPr lang="en-US" altLang="zh-CN" dirty="0">
                <a:solidFill>
                  <a:srgbClr val="CC0099"/>
                </a:solidFill>
              </a:rPr>
              <a:t>0000</a:t>
            </a:r>
            <a:r>
              <a:rPr lang="zh-CN" altLang="en-US" dirty="0"/>
              <a:t>，</a:t>
            </a:r>
            <a:r>
              <a:rPr lang="en-US" altLang="zh-CN" dirty="0"/>
              <a:t>C</a:t>
            </a:r>
            <a:r>
              <a:rPr lang="zh-CN" altLang="en-US" dirty="0"/>
              <a:t>从</a:t>
            </a:r>
            <a:r>
              <a:rPr lang="en-US" altLang="zh-CN" dirty="0"/>
              <a:t>1</a:t>
            </a:r>
            <a:r>
              <a:rPr lang="zh-CN" altLang="en-US" dirty="0"/>
              <a:t>变为</a:t>
            </a:r>
            <a:r>
              <a:rPr lang="en-US" altLang="zh-CN" dirty="0"/>
              <a:t>0</a:t>
            </a:r>
            <a:r>
              <a:rPr lang="zh-CN" altLang="en-US" dirty="0"/>
              <a:t>，则</a:t>
            </a:r>
            <a:r>
              <a:rPr lang="en-US" altLang="zh-CN" dirty="0">
                <a:solidFill>
                  <a:srgbClr val="CC0099"/>
                </a:solidFill>
              </a:rPr>
              <a:t>CP2</a:t>
            </a:r>
            <a:r>
              <a:rPr lang="zh-CN" altLang="en-US" dirty="0">
                <a:solidFill>
                  <a:srgbClr val="CC0099"/>
                </a:solidFill>
              </a:rPr>
              <a:t>从</a:t>
            </a:r>
            <a:r>
              <a:rPr lang="en-US" altLang="zh-CN" dirty="0">
                <a:solidFill>
                  <a:srgbClr val="CC0099"/>
                </a:solidFill>
              </a:rPr>
              <a:t>0</a:t>
            </a:r>
            <a:r>
              <a:rPr lang="zh-CN" altLang="en-US" dirty="0">
                <a:solidFill>
                  <a:srgbClr val="CC0099"/>
                </a:solidFill>
              </a:rPr>
              <a:t>变为</a:t>
            </a:r>
            <a:r>
              <a:rPr lang="en-US" altLang="zh-CN" dirty="0">
                <a:solidFill>
                  <a:srgbClr val="CC0099"/>
                </a:solidFill>
              </a:rPr>
              <a:t>1</a:t>
            </a:r>
            <a:r>
              <a:rPr lang="zh-CN" altLang="en-US" dirty="0"/>
              <a:t>，使高位片加</a:t>
            </a:r>
            <a:r>
              <a:rPr lang="en-US" altLang="zh-CN" dirty="0"/>
              <a:t>1</a:t>
            </a:r>
            <a:r>
              <a:rPr lang="zh-CN" altLang="en-US" dirty="0"/>
              <a:t>计数，状态由</a:t>
            </a:r>
            <a:r>
              <a:rPr lang="en-US" altLang="zh-CN" dirty="0"/>
              <a:t>0000</a:t>
            </a:r>
            <a:r>
              <a:rPr lang="zh-CN" altLang="en-US" dirty="0"/>
              <a:t>变为</a:t>
            </a:r>
            <a:r>
              <a:rPr lang="en-US" altLang="zh-CN" dirty="0">
                <a:solidFill>
                  <a:srgbClr val="CC0099"/>
                </a:solidFill>
              </a:rPr>
              <a:t>0001</a:t>
            </a:r>
            <a:r>
              <a:rPr lang="zh-CN" altLang="en-US" dirty="0"/>
              <a:t>。</a:t>
            </a:r>
            <a:endParaRPr lang="en-US" altLang="zh-CN" dirty="0"/>
          </a:p>
          <a:p>
            <a:pPr marL="342900" indent="-342900" algn="just" eaLnBrk="0" hangingPunct="0">
              <a:lnSpc>
                <a:spcPct val="100000"/>
              </a:lnSpc>
              <a:spcBef>
                <a:spcPts val="0"/>
              </a:spcBef>
              <a:buClr>
                <a:schemeClr val="bg2"/>
              </a:buClr>
              <a:buFont typeface="Wingdings" panose="05000000000000000000" pitchFamily="2" charset="2"/>
              <a:buChar char="v"/>
              <a:defRPr/>
            </a:pPr>
            <a:r>
              <a:rPr lang="zh-CN" altLang="en-US" dirty="0"/>
              <a:t>当第</a:t>
            </a:r>
            <a:r>
              <a:rPr lang="en-US" altLang="zh-CN" dirty="0">
                <a:solidFill>
                  <a:srgbClr val="CC0099"/>
                </a:solidFill>
              </a:rPr>
              <a:t>17</a:t>
            </a:r>
            <a:r>
              <a:rPr lang="zh-CN" altLang="en-US" dirty="0"/>
              <a:t>个</a:t>
            </a:r>
            <a:r>
              <a:rPr lang="en-US" altLang="zh-CN" dirty="0"/>
              <a:t>CP</a:t>
            </a:r>
            <a:r>
              <a:rPr lang="zh-CN" altLang="en-US" dirty="0"/>
              <a:t>到来后，低位片的状态由</a:t>
            </a:r>
            <a:r>
              <a:rPr lang="en-US" altLang="zh-CN" dirty="0"/>
              <a:t>0000</a:t>
            </a:r>
            <a:r>
              <a:rPr lang="zh-CN" altLang="en-US" dirty="0"/>
              <a:t>变为</a:t>
            </a:r>
            <a:r>
              <a:rPr lang="en-US" altLang="zh-CN" dirty="0">
                <a:solidFill>
                  <a:srgbClr val="CC0099"/>
                </a:solidFill>
              </a:rPr>
              <a:t>0001</a:t>
            </a:r>
            <a:r>
              <a:rPr lang="zh-CN" altLang="en-US" dirty="0"/>
              <a:t>；由于低位片的</a:t>
            </a:r>
            <a:r>
              <a:rPr lang="en-US" altLang="zh-CN" dirty="0"/>
              <a:t>C</a:t>
            </a:r>
            <a:r>
              <a:rPr lang="zh-CN" altLang="en-US" dirty="0"/>
              <a:t>为</a:t>
            </a:r>
            <a:r>
              <a:rPr lang="en-US" altLang="zh-CN" dirty="0"/>
              <a:t>0</a:t>
            </a:r>
            <a:r>
              <a:rPr lang="zh-CN" altLang="en-US" dirty="0"/>
              <a:t>，则</a:t>
            </a:r>
            <a:r>
              <a:rPr lang="en-US" altLang="zh-CN" dirty="0">
                <a:solidFill>
                  <a:srgbClr val="CC0099"/>
                </a:solidFill>
              </a:rPr>
              <a:t>CP2=/C=1</a:t>
            </a:r>
            <a:r>
              <a:rPr lang="zh-CN" altLang="en-US" dirty="0"/>
              <a:t>，</a:t>
            </a:r>
            <a:r>
              <a:rPr lang="zh-CN" altLang="en-US" dirty="0">
                <a:solidFill>
                  <a:srgbClr val="CC0099"/>
                </a:solidFill>
              </a:rPr>
              <a:t>高位片不工作</a:t>
            </a:r>
            <a:r>
              <a:rPr lang="zh-CN" altLang="en-US" dirty="0"/>
              <a:t>，保持状态</a:t>
            </a:r>
            <a:r>
              <a:rPr lang="en-US" altLang="zh-CN" dirty="0"/>
              <a:t>0001</a:t>
            </a:r>
            <a:r>
              <a:rPr lang="zh-CN" altLang="en-US" dirty="0"/>
              <a:t>不变。</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
                                        </p:tgtEl>
                                        <p:attrNameLst>
                                          <p:attrName>style.visibility</p:attrName>
                                        </p:attrNameLst>
                                      </p:cBhvr>
                                      <p:to>
                                        <p:strVal val="visible"/>
                                      </p:to>
                                    </p:set>
                                    <p:animEffect transition="in" filter="blinds(horizontal)">
                                      <p:cBhvr>
                                        <p:cTn id="7" dur="500"/>
                                        <p:tgtEl>
                                          <p:spTgt spid="2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down)">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226"/>
                                        </p:tgtEl>
                                        <p:attrNameLst>
                                          <p:attrName>style.visibility</p:attrName>
                                        </p:attrNameLst>
                                      </p:cBhvr>
                                      <p:to>
                                        <p:strVal val="visible"/>
                                      </p:to>
                                    </p:set>
                                    <p:anim calcmode="lin" valueType="num">
                                      <p:cBhvr>
                                        <p:cTn id="17" dur="500" fill="hold"/>
                                        <p:tgtEl>
                                          <p:spTgt spid="226"/>
                                        </p:tgtEl>
                                        <p:attrNameLst>
                                          <p:attrName>ppt_w</p:attrName>
                                        </p:attrNameLst>
                                      </p:cBhvr>
                                      <p:tavLst>
                                        <p:tav tm="0">
                                          <p:val>
                                            <p:fltVal val="0"/>
                                          </p:val>
                                        </p:tav>
                                        <p:tav tm="100000">
                                          <p:val>
                                            <p:strVal val="#ppt_w"/>
                                          </p:val>
                                        </p:tav>
                                      </p:tavLst>
                                    </p:anim>
                                    <p:anim calcmode="lin" valueType="num">
                                      <p:cBhvr>
                                        <p:cTn id="18" dur="500" fill="hold"/>
                                        <p:tgtEl>
                                          <p:spTgt spid="22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78"/>
                                        </p:tgtEl>
                                        <p:attrNameLst>
                                          <p:attrName>style.visibility</p:attrName>
                                        </p:attrNameLst>
                                      </p:cBhvr>
                                      <p:to>
                                        <p:strVal val="visible"/>
                                      </p:to>
                                    </p:set>
                                    <p:animEffect transition="in" filter="wipe(down)">
                                      <p:cBhvr>
                                        <p:cTn id="23" dur="500"/>
                                        <p:tgtEl>
                                          <p:spTgt spid="78"/>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74"/>
                                        </p:tgtEl>
                                        <p:attrNameLst>
                                          <p:attrName>style.visibility</p:attrName>
                                        </p:attrNameLst>
                                      </p:cBhvr>
                                      <p:to>
                                        <p:strVal val="visible"/>
                                      </p:to>
                                    </p:set>
                                    <p:animEffect transition="in" filter="dissolve">
                                      <p:cBhvr>
                                        <p:cTn id="3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p:bldP spid="4" grpId="0"/>
      <p:bldP spid="74" grpId="0" animBg="1" autoUpdateAnimBg="0"/>
      <p:bldP spid="296" grpId="0" animBg="1"/>
    </p:bldLst>
  </p:timing>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Rectangle 2"/>
          <p:cNvSpPr>
            <a:spLocks noGrp="1" noChangeArrowheads="1"/>
          </p:cNvSpPr>
          <p:nvPr>
            <p:ph type="title"/>
          </p:nvPr>
        </p:nvSpPr>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集成计数器实现</a:t>
            </a:r>
            <a:r>
              <a:rPr lang="en-US" altLang="zh-CN" dirty="0" smtClean="0">
                <a:solidFill>
                  <a:srgbClr val="FFCC00"/>
                </a:solidFill>
                <a:latin typeface="Arial" panose="020B0604020202020204" pitchFamily="34" charset="0"/>
                <a:ea typeface="黑体" panose="02010600030101010101" pitchFamily="49" charset="-122"/>
              </a:rPr>
              <a:t>M</a:t>
            </a:r>
            <a:r>
              <a:rPr lang="zh-CN" altLang="en-US" dirty="0" smtClean="0">
                <a:solidFill>
                  <a:srgbClr val="FFCC00"/>
                </a:solidFill>
                <a:latin typeface="Arial" panose="020B0604020202020204" pitchFamily="34" charset="0"/>
                <a:ea typeface="黑体" panose="02010600030101010101" pitchFamily="49" charset="-122"/>
              </a:rPr>
              <a:t>进制计数 </a:t>
            </a:r>
          </a:p>
        </p:txBody>
      </p:sp>
      <p:sp>
        <p:nvSpPr>
          <p:cNvPr id="144388" name="Text Box 95"/>
          <p:cNvSpPr txBox="1">
            <a:spLocks noChangeArrowheads="1"/>
          </p:cNvSpPr>
          <p:nvPr/>
        </p:nvSpPr>
        <p:spPr bwMode="auto">
          <a:xfrm>
            <a:off x="2090738" y="1878014"/>
            <a:ext cx="3657600" cy="396875"/>
          </a:xfrm>
          <a:prstGeom prst="rect">
            <a:avLst/>
          </a:prstGeom>
          <a:noFill/>
          <a:ln w="9525">
            <a:noFill/>
            <a:miter lim="800000"/>
          </a:ln>
        </p:spPr>
        <p:txBody>
          <a:bodyPr>
            <a:spAutoFit/>
          </a:bodyPr>
          <a:lstStyle/>
          <a:p>
            <a:pPr algn="l">
              <a:lnSpc>
                <a:spcPct val="100000"/>
              </a:lnSpc>
            </a:pPr>
            <a:endParaRPr kumimoji="1" lang="zh-CN" altLang="en-US">
              <a:latin typeface="Arial" panose="020B0604020202020204" pitchFamily="34" charset="0"/>
            </a:endParaRPr>
          </a:p>
        </p:txBody>
      </p:sp>
      <p:sp>
        <p:nvSpPr>
          <p:cNvPr id="36870" name="矩形 7"/>
          <p:cNvSpPr>
            <a:spLocks noChangeArrowheads="1"/>
          </p:cNvSpPr>
          <p:nvPr/>
        </p:nvSpPr>
        <p:spPr bwMode="auto">
          <a:xfrm>
            <a:off x="1908175" y="1176338"/>
            <a:ext cx="7804150" cy="1107996"/>
          </a:xfrm>
          <a:prstGeom prst="rect">
            <a:avLst/>
          </a:prstGeom>
          <a:noFill/>
          <a:ln w="9525">
            <a:noFill/>
            <a:miter lim="800000"/>
          </a:ln>
        </p:spPr>
        <p:txBody>
          <a:bodyPr>
            <a:spAutoFit/>
          </a:bodyPr>
          <a:lstStyle/>
          <a:p>
            <a:pPr marL="361950" indent="-361950" algn="just" eaLnBrk="0" hangingPunct="0">
              <a:lnSpc>
                <a:spcPct val="110000"/>
              </a:lnSpc>
              <a:spcBef>
                <a:spcPct val="0"/>
              </a:spcBef>
              <a:buClr>
                <a:srgbClr val="003399"/>
              </a:buClr>
              <a:buFont typeface="Wingdings" panose="05000000000000000000" pitchFamily="2" charset="2"/>
              <a:buChar char="v"/>
            </a:pPr>
            <a:r>
              <a:rPr lang="zh-CN" altLang="en-US">
                <a:latin typeface="Arial" panose="020B0604020202020204" pitchFamily="34" charset="0"/>
                <a:cs typeface="Arial" panose="020B0604020202020204" pitchFamily="34" charset="0"/>
              </a:rPr>
              <a:t>假如一个计数器模值为</a:t>
            </a:r>
            <a:r>
              <a:rPr lang="en-US" altLang="zh-CN">
                <a:latin typeface="Arial" panose="020B0604020202020204" pitchFamily="34" charset="0"/>
                <a:cs typeface="Arial" panose="020B0604020202020204" pitchFamily="34" charset="0"/>
              </a:rPr>
              <a:t>M</a:t>
            </a:r>
            <a:r>
              <a:rPr lang="zh-CN" altLang="en-US">
                <a:latin typeface="Arial" panose="020B0604020202020204" pitchFamily="34" charset="0"/>
                <a:cs typeface="Arial" panose="020B0604020202020204" pitchFamily="34" charset="0"/>
              </a:rPr>
              <a:t>，则两片级联后，模值变为</a:t>
            </a:r>
            <a:r>
              <a:rPr lang="en-US" altLang="zh-CN">
                <a:solidFill>
                  <a:srgbClr val="CC0066"/>
                </a:solidFill>
                <a:latin typeface="Arial" panose="020B0604020202020204" pitchFamily="34" charset="0"/>
                <a:cs typeface="Arial" panose="020B0604020202020204" pitchFamily="34" charset="0"/>
              </a:rPr>
              <a:t>M</a:t>
            </a:r>
            <a:r>
              <a:rPr lang="en-US" altLang="zh-CN" baseline="30000">
                <a:solidFill>
                  <a:srgbClr val="CC0066"/>
                </a:solidFill>
                <a:latin typeface="Arial" panose="020B0604020202020204" pitchFamily="34" charset="0"/>
                <a:cs typeface="Arial" panose="020B0604020202020204" pitchFamily="34" charset="0"/>
              </a:rPr>
              <a:t>2</a:t>
            </a:r>
            <a:r>
              <a:rPr lang="zh-CN" altLang="en-US">
                <a:latin typeface="Arial" panose="020B0604020202020204" pitchFamily="34" charset="0"/>
                <a:cs typeface="Arial" panose="020B0604020202020204" pitchFamily="34" charset="0"/>
              </a:rPr>
              <a:t>。但有时需要的计数器模值不是</a:t>
            </a:r>
            <a:r>
              <a:rPr lang="en-US" altLang="zh-CN">
                <a:latin typeface="Arial" panose="020B0604020202020204" pitchFamily="34" charset="0"/>
                <a:cs typeface="Arial" panose="020B0604020202020204" pitchFamily="34" charset="0"/>
              </a:rPr>
              <a:t>M</a:t>
            </a:r>
            <a:r>
              <a:rPr lang="en-US" altLang="zh-CN" baseline="30000">
                <a:latin typeface="Arial" panose="020B0604020202020204" pitchFamily="34" charset="0"/>
                <a:cs typeface="Arial" panose="020B0604020202020204" pitchFamily="34" charset="0"/>
              </a:rPr>
              <a:t>2</a:t>
            </a:r>
            <a:r>
              <a:rPr lang="zh-CN" altLang="en-US">
                <a:latin typeface="Arial" panose="020B0604020202020204" pitchFamily="34" charset="0"/>
                <a:cs typeface="Arial" panose="020B0604020202020204" pitchFamily="34" charset="0"/>
              </a:rPr>
              <a:t>，例如</a:t>
            </a:r>
            <a:r>
              <a:rPr lang="en-US" altLang="zh-CN">
                <a:latin typeface="Arial" panose="020B0604020202020204" pitchFamily="34" charset="0"/>
                <a:cs typeface="Arial" panose="020B0604020202020204" pitchFamily="34" charset="0"/>
              </a:rPr>
              <a:t>60</a:t>
            </a:r>
            <a:r>
              <a:rPr lang="zh-CN" altLang="en-US">
                <a:latin typeface="Arial" panose="020B0604020202020204" pitchFamily="34" charset="0"/>
                <a:cs typeface="Arial" panose="020B0604020202020204" pitchFamily="34" charset="0"/>
              </a:rPr>
              <a:t>进制、</a:t>
            </a:r>
            <a:r>
              <a:rPr lang="en-US" altLang="zh-CN">
                <a:latin typeface="Arial" panose="020B0604020202020204" pitchFamily="34" charset="0"/>
                <a:cs typeface="Arial" panose="020B0604020202020204" pitchFamily="34" charset="0"/>
              </a:rPr>
              <a:t>24</a:t>
            </a:r>
            <a:r>
              <a:rPr lang="zh-CN" altLang="en-US">
                <a:latin typeface="Arial" panose="020B0604020202020204" pitchFamily="34" charset="0"/>
                <a:cs typeface="Arial" panose="020B0604020202020204" pitchFamily="34" charset="0"/>
              </a:rPr>
              <a:t>进制</a:t>
            </a:r>
          </a:p>
          <a:p>
            <a:pPr marL="361950" indent="-361950" algn="just" eaLnBrk="0" hangingPunct="0">
              <a:lnSpc>
                <a:spcPct val="110000"/>
              </a:lnSpc>
              <a:spcBef>
                <a:spcPct val="0"/>
              </a:spcBef>
              <a:buClr>
                <a:srgbClr val="003399"/>
              </a:buClr>
              <a:buFont typeface="Wingdings" panose="05000000000000000000" pitchFamily="2" charset="2"/>
              <a:buChar char="v"/>
            </a:pPr>
            <a:r>
              <a:rPr lang="zh-CN" altLang="en-US">
                <a:solidFill>
                  <a:srgbClr val="CC0066"/>
                </a:solidFill>
                <a:latin typeface="Arial" panose="020B0604020202020204" pitchFamily="34" charset="0"/>
                <a:cs typeface="Arial" panose="020B0604020202020204" pitchFamily="34" charset="0"/>
              </a:rPr>
              <a:t>反馈复位法</a:t>
            </a:r>
            <a:r>
              <a:rPr lang="zh-CN" altLang="en-US">
                <a:latin typeface="Arial" panose="020B0604020202020204" pitchFamily="34" charset="0"/>
                <a:cs typeface="Arial" panose="020B0604020202020204" pitchFamily="34" charset="0"/>
              </a:rPr>
              <a:t>或</a:t>
            </a:r>
            <a:r>
              <a:rPr lang="zh-CN" altLang="en-US">
                <a:solidFill>
                  <a:srgbClr val="CC0066"/>
                </a:solidFill>
                <a:latin typeface="Arial" panose="020B0604020202020204" pitchFamily="34" charset="0"/>
                <a:cs typeface="Arial" panose="020B0604020202020204" pitchFamily="34" charset="0"/>
              </a:rPr>
              <a:t>预置法</a:t>
            </a:r>
            <a:r>
              <a:rPr lang="zh-CN" altLang="en-US">
                <a:latin typeface="Arial" panose="020B0604020202020204" pitchFamily="34" charset="0"/>
                <a:cs typeface="Arial" panose="020B0604020202020204" pitchFamily="34" charset="0"/>
              </a:rPr>
              <a:t>，可以得到任意进制计数器</a:t>
            </a:r>
            <a:endParaRPr lang="en-US" altLang="zh-CN">
              <a:latin typeface="Arial" panose="020B0604020202020204" pitchFamily="34" charset="0"/>
              <a:cs typeface="Arial" panose="020B0604020202020204" pitchFamily="34" charset="0"/>
            </a:endParaRPr>
          </a:p>
        </p:txBody>
      </p:sp>
      <p:sp>
        <p:nvSpPr>
          <p:cNvPr id="36984" name="TextBox 16"/>
          <p:cNvSpPr txBox="1">
            <a:spLocks noChangeArrowheads="1"/>
          </p:cNvSpPr>
          <p:nvPr/>
        </p:nvSpPr>
        <p:spPr bwMode="auto">
          <a:xfrm>
            <a:off x="1922464" y="3622676"/>
            <a:ext cx="2409825" cy="366713"/>
          </a:xfrm>
          <a:prstGeom prst="rect">
            <a:avLst/>
          </a:prstGeom>
          <a:noFill/>
          <a:ln w="9525">
            <a:noFill/>
            <a:miter lim="800000"/>
          </a:ln>
        </p:spPr>
        <p:txBody>
          <a:bodyPr>
            <a:spAutoFit/>
          </a:bodyPr>
          <a:lstStyle/>
          <a:p>
            <a:pPr algn="l">
              <a:spcBef>
                <a:spcPct val="0"/>
              </a:spcBef>
              <a:buClr>
                <a:srgbClr val="006666"/>
              </a:buClr>
              <a:buSzPct val="110000"/>
              <a:buFont typeface="Wingdings" panose="05000000000000000000" pitchFamily="2" charset="2"/>
              <a:buChar char="w"/>
            </a:pPr>
            <a:r>
              <a:rPr lang="zh-CN" altLang="en-US">
                <a:latin typeface="Arial" panose="020B0604020202020204" pitchFamily="34" charset="0"/>
                <a:cs typeface="Arial" panose="020B0604020202020204" pitchFamily="34" charset="0"/>
              </a:rPr>
              <a:t>画逻辑图</a:t>
            </a:r>
            <a:endParaRPr lang="zh-CN" altLang="en-US">
              <a:latin typeface="宋体" panose="02010600030101010101" pitchFamily="2" charset="-122"/>
              <a:cs typeface="Arial" panose="020B0604020202020204" pitchFamily="34" charset="0"/>
            </a:endParaRPr>
          </a:p>
        </p:txBody>
      </p:sp>
      <p:grpSp>
        <p:nvGrpSpPr>
          <p:cNvPr id="2" name="组合 121"/>
          <p:cNvGrpSpPr/>
          <p:nvPr/>
        </p:nvGrpSpPr>
        <p:grpSpPr bwMode="auto">
          <a:xfrm>
            <a:off x="1922464" y="2779714"/>
            <a:ext cx="7996237" cy="409575"/>
            <a:chOff x="1176339" y="2398704"/>
            <a:chExt cx="7996236" cy="409575"/>
          </a:xfrm>
        </p:grpSpPr>
        <p:sp>
          <p:nvSpPr>
            <p:cNvPr id="144510" name="TextBox 14"/>
            <p:cNvSpPr txBox="1">
              <a:spLocks noChangeArrowheads="1"/>
            </p:cNvSpPr>
            <p:nvPr/>
          </p:nvSpPr>
          <p:spPr bwMode="auto">
            <a:xfrm>
              <a:off x="1176339" y="2438392"/>
              <a:ext cx="2409825" cy="366712"/>
            </a:xfrm>
            <a:prstGeom prst="rect">
              <a:avLst/>
            </a:prstGeom>
            <a:noFill/>
            <a:ln w="9525">
              <a:noFill/>
              <a:miter lim="800000"/>
            </a:ln>
          </p:spPr>
          <p:txBody>
            <a:bodyPr>
              <a:spAutoFit/>
            </a:bodyPr>
            <a:lstStyle/>
            <a:p>
              <a:pPr algn="l">
                <a:spcBef>
                  <a:spcPct val="0"/>
                </a:spcBef>
                <a:buClr>
                  <a:srgbClr val="006666"/>
                </a:buClr>
                <a:buSzPct val="110000"/>
                <a:buFont typeface="Wingdings" panose="05000000000000000000" pitchFamily="2" charset="2"/>
                <a:buChar char="w"/>
              </a:pPr>
              <a:r>
                <a:rPr lang="zh-CN" altLang="en-US">
                  <a:latin typeface="宋体" panose="02010600030101010101" pitchFamily="2" charset="-122"/>
                  <a:cs typeface="Arial" panose="020B0604020202020204" pitchFamily="34" charset="0"/>
                </a:rPr>
                <a:t>反馈复位代码</a:t>
              </a:r>
            </a:p>
          </p:txBody>
        </p:sp>
        <p:pic>
          <p:nvPicPr>
            <p:cNvPr id="144511" name="Picture 7" descr="图片5"/>
            <p:cNvPicPr>
              <a:picLocks noChangeAspect="1" noChangeArrowheads="1"/>
            </p:cNvPicPr>
            <p:nvPr/>
          </p:nvPicPr>
          <p:blipFill>
            <a:blip r:embed="rId3" cstate="print"/>
            <a:srcRect/>
            <a:stretch>
              <a:fillRect/>
            </a:stretch>
          </p:blipFill>
          <p:spPr bwMode="auto">
            <a:xfrm>
              <a:off x="3257550" y="2398704"/>
              <a:ext cx="5915025" cy="409575"/>
            </a:xfrm>
            <a:prstGeom prst="rect">
              <a:avLst/>
            </a:prstGeom>
            <a:noFill/>
            <a:ln w="9525">
              <a:noFill/>
              <a:miter lim="800000"/>
              <a:headEnd/>
              <a:tailEnd/>
            </a:ln>
            <a:effectLst>
              <a:prstShdw prst="shdw13" dist="53882" dir="13500000">
                <a:srgbClr val="808080">
                  <a:alpha val="50000"/>
                </a:srgbClr>
              </a:prstShdw>
            </a:effectLst>
          </p:spPr>
        </p:pic>
      </p:grpSp>
      <p:grpSp>
        <p:nvGrpSpPr>
          <p:cNvPr id="3" name="组合 122"/>
          <p:cNvGrpSpPr/>
          <p:nvPr/>
        </p:nvGrpSpPr>
        <p:grpSpPr bwMode="auto">
          <a:xfrm>
            <a:off x="1922464" y="3198814"/>
            <a:ext cx="4338637" cy="428625"/>
            <a:chOff x="1176338" y="2817810"/>
            <a:chExt cx="4338637" cy="428625"/>
          </a:xfrm>
        </p:grpSpPr>
        <p:sp>
          <p:nvSpPr>
            <p:cNvPr id="144508" name="TextBox 15"/>
            <p:cNvSpPr txBox="1">
              <a:spLocks noChangeArrowheads="1"/>
            </p:cNvSpPr>
            <p:nvPr/>
          </p:nvSpPr>
          <p:spPr bwMode="auto">
            <a:xfrm>
              <a:off x="1176338" y="2840035"/>
              <a:ext cx="2409825" cy="366713"/>
            </a:xfrm>
            <a:prstGeom prst="rect">
              <a:avLst/>
            </a:prstGeom>
            <a:noFill/>
            <a:ln w="9525">
              <a:noFill/>
              <a:miter lim="800000"/>
            </a:ln>
          </p:spPr>
          <p:txBody>
            <a:bodyPr>
              <a:spAutoFit/>
            </a:bodyPr>
            <a:lstStyle/>
            <a:p>
              <a:pPr algn="l">
                <a:spcBef>
                  <a:spcPct val="0"/>
                </a:spcBef>
                <a:buClr>
                  <a:srgbClr val="006666"/>
                </a:buClr>
                <a:buSzPct val="110000"/>
                <a:buFont typeface="Wingdings" panose="05000000000000000000" pitchFamily="2" charset="2"/>
                <a:buChar char="w"/>
              </a:pPr>
              <a:r>
                <a:rPr lang="zh-CN" altLang="en-US">
                  <a:latin typeface="宋体" panose="02010600030101010101" pitchFamily="2" charset="-122"/>
                  <a:cs typeface="Arial" panose="020B0604020202020204" pitchFamily="34" charset="0"/>
                </a:rPr>
                <a:t>反馈复位逻辑</a:t>
              </a:r>
            </a:p>
          </p:txBody>
        </p:sp>
        <p:pic>
          <p:nvPicPr>
            <p:cNvPr id="144509" name="Picture 9" descr="图片6"/>
            <p:cNvPicPr>
              <a:picLocks noChangeAspect="1" noChangeArrowheads="1"/>
            </p:cNvPicPr>
            <p:nvPr/>
          </p:nvPicPr>
          <p:blipFill>
            <a:blip r:embed="rId4" cstate="print"/>
            <a:srcRect/>
            <a:stretch>
              <a:fillRect/>
            </a:stretch>
          </p:blipFill>
          <p:spPr bwMode="auto">
            <a:xfrm>
              <a:off x="3257550" y="2817810"/>
              <a:ext cx="2257425" cy="428625"/>
            </a:xfrm>
            <a:prstGeom prst="rect">
              <a:avLst/>
            </a:prstGeom>
            <a:noFill/>
            <a:ln w="9525">
              <a:noFill/>
              <a:miter lim="800000"/>
              <a:headEnd/>
              <a:tailEnd/>
            </a:ln>
            <a:effectLst>
              <a:prstShdw prst="shdw13" dist="53882" dir="13500000">
                <a:srgbClr val="808080">
                  <a:alpha val="50000"/>
                </a:srgbClr>
              </a:prstShdw>
            </a:effectLst>
          </p:spPr>
        </p:pic>
      </p:grpSp>
      <p:sp>
        <p:nvSpPr>
          <p:cNvPr id="121" name="矩形 7"/>
          <p:cNvSpPr>
            <a:spLocks noChangeArrowheads="1"/>
          </p:cNvSpPr>
          <p:nvPr/>
        </p:nvSpPr>
        <p:spPr bwMode="auto">
          <a:xfrm>
            <a:off x="2003426" y="2333625"/>
            <a:ext cx="8664575" cy="368300"/>
          </a:xfrm>
          <a:prstGeom prst="rect">
            <a:avLst/>
          </a:prstGeom>
          <a:noFill/>
          <a:ln w="9525">
            <a:noFill/>
            <a:miter lim="800000"/>
          </a:ln>
        </p:spPr>
        <p:txBody>
          <a:bodyPr>
            <a:spAutoFit/>
          </a:bodyPr>
          <a:lstStyle/>
          <a:p>
            <a:pPr algn="just" eaLnBrk="0" hangingPunct="0"/>
            <a:r>
              <a:rPr lang="en-US" altLang="zh-CN" dirty="0">
                <a:solidFill>
                  <a:srgbClr val="FF0066"/>
                </a:solidFill>
                <a:latin typeface="Arial" panose="020B0604020202020204" pitchFamily="34" charset="0"/>
                <a:cs typeface="Arial" panose="020B0604020202020204" pitchFamily="34" charset="0"/>
              </a:rPr>
              <a:t>【</a:t>
            </a:r>
            <a:r>
              <a:rPr lang="zh-CN" altLang="en-US" dirty="0">
                <a:solidFill>
                  <a:srgbClr val="FF0066"/>
                </a:solidFill>
                <a:latin typeface="Arial" panose="020B0604020202020204" pitchFamily="34" charset="0"/>
                <a:cs typeface="Arial" panose="020B0604020202020204" pitchFamily="34" charset="0"/>
              </a:rPr>
              <a:t>例</a:t>
            </a:r>
            <a:r>
              <a:rPr lang="en-US" altLang="zh-CN" dirty="0">
                <a:solidFill>
                  <a:srgbClr val="FF0066"/>
                </a:solidFill>
                <a:latin typeface="Arial" panose="020B0604020202020204" pitchFamily="34" charset="0"/>
                <a:cs typeface="Arial" panose="020B0604020202020204" pitchFamily="34" charset="0"/>
              </a:rPr>
              <a:t>9.17】</a:t>
            </a:r>
            <a:r>
              <a:rPr lang="zh-CN" altLang="en-US" dirty="0">
                <a:latin typeface="Arial" panose="020B0604020202020204" pitchFamily="34" charset="0"/>
                <a:cs typeface="Arial" panose="020B0604020202020204" pitchFamily="34" charset="0"/>
              </a:rPr>
              <a:t>用</a:t>
            </a:r>
            <a:r>
              <a:rPr lang="en-US" altLang="zh-CN" dirty="0">
                <a:latin typeface="Arial" panose="020B0604020202020204" pitchFamily="34" charset="0"/>
                <a:cs typeface="Arial" panose="020B0604020202020204" pitchFamily="34" charset="0"/>
              </a:rPr>
              <a:t>74161</a:t>
            </a:r>
            <a:r>
              <a:rPr lang="zh-CN" altLang="en-US" dirty="0">
                <a:latin typeface="Arial" panose="020B0604020202020204" pitchFamily="34" charset="0"/>
                <a:cs typeface="Arial" panose="020B0604020202020204" pitchFamily="34" charset="0"/>
              </a:rPr>
              <a:t>（</a:t>
            </a:r>
            <a:r>
              <a:rPr lang="zh-CN" altLang="en-US" dirty="0">
                <a:cs typeface="Arial" panose="020B0604020202020204" pitchFamily="34" charset="0"/>
              </a:rPr>
              <a:t>二进制）</a:t>
            </a:r>
            <a:r>
              <a:rPr lang="zh-CN" altLang="en-US" dirty="0">
                <a:latin typeface="Arial" panose="020B0604020202020204" pitchFamily="34" charset="0"/>
                <a:cs typeface="Arial" panose="020B0604020202020204" pitchFamily="34" charset="0"/>
              </a:rPr>
              <a:t>实现</a:t>
            </a:r>
            <a:r>
              <a:rPr lang="en-US" altLang="zh-CN" dirty="0">
                <a:solidFill>
                  <a:srgbClr val="CC0066"/>
                </a:solidFill>
                <a:latin typeface="Arial" panose="020B0604020202020204" pitchFamily="34" charset="0"/>
                <a:cs typeface="Arial" panose="020B0604020202020204" pitchFamily="34" charset="0"/>
              </a:rPr>
              <a:t>M=60</a:t>
            </a:r>
            <a:r>
              <a:rPr lang="zh-CN" altLang="en-US" dirty="0">
                <a:latin typeface="Arial" panose="020B0604020202020204" pitchFamily="34" charset="0"/>
                <a:cs typeface="Arial" panose="020B0604020202020204" pitchFamily="34" charset="0"/>
              </a:rPr>
              <a:t>的加法计数器 </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教材</a:t>
            </a:r>
            <a:r>
              <a:rPr lang="en-US" altLang="zh-CN" dirty="0">
                <a:latin typeface="Arial" panose="020B0604020202020204" pitchFamily="34" charset="0"/>
                <a:cs typeface="Arial" panose="020B0604020202020204" pitchFamily="34" charset="0"/>
              </a:rPr>
              <a:t>P161</a:t>
            </a:r>
            <a:r>
              <a:rPr lang="zh-CN" altLang="en-US" dirty="0">
                <a:latin typeface="Arial" panose="020B0604020202020204" pitchFamily="34" charset="0"/>
                <a:cs typeface="Arial" panose="020B0604020202020204" pitchFamily="34" charset="0"/>
              </a:rPr>
              <a:t>例</a:t>
            </a:r>
            <a:r>
              <a:rPr lang="en-US" altLang="zh-CN" dirty="0">
                <a:latin typeface="Arial" panose="020B0604020202020204" pitchFamily="34" charset="0"/>
                <a:cs typeface="Arial" panose="020B0604020202020204" pitchFamily="34" charset="0"/>
              </a:rPr>
              <a:t>6.7]</a:t>
            </a:r>
            <a:endParaRPr lang="zh-CN" altLang="en-US" dirty="0">
              <a:latin typeface="Arial" panose="020B0604020202020204" pitchFamily="34" charset="0"/>
              <a:cs typeface="Arial" panose="020B0604020202020204" pitchFamily="34" charset="0"/>
            </a:endParaRPr>
          </a:p>
        </p:txBody>
      </p:sp>
      <p:grpSp>
        <p:nvGrpSpPr>
          <p:cNvPr id="4" name="Group 129"/>
          <p:cNvGrpSpPr/>
          <p:nvPr/>
        </p:nvGrpSpPr>
        <p:grpSpPr bwMode="auto">
          <a:xfrm>
            <a:off x="5938838" y="4432300"/>
            <a:ext cx="709612" cy="247650"/>
            <a:chOff x="2781" y="2792"/>
            <a:chExt cx="447" cy="156"/>
          </a:xfrm>
        </p:grpSpPr>
        <p:sp>
          <p:nvSpPr>
            <p:cNvPr id="144503" name="Line 124"/>
            <p:cNvSpPr>
              <a:spLocks noChangeShapeType="1"/>
            </p:cNvSpPr>
            <p:nvPr/>
          </p:nvSpPr>
          <p:spPr bwMode="black">
            <a:xfrm>
              <a:off x="2781" y="2936"/>
              <a:ext cx="144" cy="0"/>
            </a:xfrm>
            <a:prstGeom prst="line">
              <a:avLst/>
            </a:prstGeom>
            <a:noFill/>
            <a:ln w="9525">
              <a:solidFill>
                <a:schemeClr val="tx1"/>
              </a:solidFill>
              <a:round/>
            </a:ln>
          </p:spPr>
          <p:txBody>
            <a:bodyPr>
              <a:spAutoFit/>
            </a:bodyPr>
            <a:lstStyle/>
            <a:p>
              <a:endParaRPr lang="zh-CN" altLang="en-US"/>
            </a:p>
          </p:txBody>
        </p:sp>
        <p:sp>
          <p:nvSpPr>
            <p:cNvPr id="144504" name="Line 125"/>
            <p:cNvSpPr>
              <a:spLocks noChangeShapeType="1"/>
            </p:cNvSpPr>
            <p:nvPr/>
          </p:nvSpPr>
          <p:spPr bwMode="black">
            <a:xfrm>
              <a:off x="2940" y="2792"/>
              <a:ext cx="144" cy="0"/>
            </a:xfrm>
            <a:prstGeom prst="line">
              <a:avLst/>
            </a:prstGeom>
            <a:noFill/>
            <a:ln w="9525">
              <a:solidFill>
                <a:schemeClr val="tx1"/>
              </a:solidFill>
              <a:round/>
            </a:ln>
          </p:spPr>
          <p:txBody>
            <a:bodyPr>
              <a:spAutoFit/>
            </a:bodyPr>
            <a:lstStyle/>
            <a:p>
              <a:endParaRPr lang="zh-CN" altLang="en-US"/>
            </a:p>
          </p:txBody>
        </p:sp>
        <p:sp>
          <p:nvSpPr>
            <p:cNvPr id="144505" name="Line 126"/>
            <p:cNvSpPr>
              <a:spLocks noChangeShapeType="1"/>
            </p:cNvSpPr>
            <p:nvPr/>
          </p:nvSpPr>
          <p:spPr bwMode="black">
            <a:xfrm>
              <a:off x="3084" y="2942"/>
              <a:ext cx="144" cy="0"/>
            </a:xfrm>
            <a:prstGeom prst="line">
              <a:avLst/>
            </a:prstGeom>
            <a:noFill/>
            <a:ln w="9525">
              <a:solidFill>
                <a:schemeClr val="tx1"/>
              </a:solidFill>
              <a:round/>
            </a:ln>
          </p:spPr>
          <p:txBody>
            <a:bodyPr>
              <a:spAutoFit/>
            </a:bodyPr>
            <a:lstStyle/>
            <a:p>
              <a:endParaRPr lang="zh-CN" altLang="en-US"/>
            </a:p>
          </p:txBody>
        </p:sp>
        <p:sp>
          <p:nvSpPr>
            <p:cNvPr id="144506" name="Line 127"/>
            <p:cNvSpPr>
              <a:spLocks noChangeShapeType="1"/>
            </p:cNvSpPr>
            <p:nvPr/>
          </p:nvSpPr>
          <p:spPr bwMode="black">
            <a:xfrm>
              <a:off x="2925" y="2792"/>
              <a:ext cx="0" cy="144"/>
            </a:xfrm>
            <a:prstGeom prst="line">
              <a:avLst/>
            </a:prstGeom>
            <a:noFill/>
            <a:ln w="9525">
              <a:solidFill>
                <a:schemeClr val="tx1"/>
              </a:solidFill>
              <a:round/>
            </a:ln>
          </p:spPr>
          <p:txBody>
            <a:bodyPr>
              <a:spAutoFit/>
            </a:bodyPr>
            <a:lstStyle/>
            <a:p>
              <a:endParaRPr lang="zh-CN" altLang="en-US"/>
            </a:p>
          </p:txBody>
        </p:sp>
        <p:sp>
          <p:nvSpPr>
            <p:cNvPr id="144507" name="Line 128"/>
            <p:cNvSpPr>
              <a:spLocks noChangeShapeType="1"/>
            </p:cNvSpPr>
            <p:nvPr/>
          </p:nvSpPr>
          <p:spPr bwMode="black">
            <a:xfrm>
              <a:off x="3084" y="2804"/>
              <a:ext cx="0" cy="144"/>
            </a:xfrm>
            <a:prstGeom prst="line">
              <a:avLst/>
            </a:prstGeom>
            <a:noFill/>
            <a:ln w="9525">
              <a:solidFill>
                <a:schemeClr val="tx1"/>
              </a:solidFill>
              <a:round/>
            </a:ln>
          </p:spPr>
          <p:txBody>
            <a:bodyPr>
              <a:spAutoFit/>
            </a:bodyPr>
            <a:lstStyle/>
            <a:p>
              <a:endParaRPr lang="zh-CN" altLang="en-US"/>
            </a:p>
          </p:txBody>
        </p:sp>
      </p:grpSp>
      <p:grpSp>
        <p:nvGrpSpPr>
          <p:cNvPr id="5" name="组合 130"/>
          <p:cNvGrpSpPr/>
          <p:nvPr/>
        </p:nvGrpSpPr>
        <p:grpSpPr bwMode="auto">
          <a:xfrm>
            <a:off x="2479675" y="3790950"/>
            <a:ext cx="7924800" cy="2554288"/>
            <a:chOff x="955675" y="3790950"/>
            <a:chExt cx="7924800" cy="2554288"/>
          </a:xfrm>
        </p:grpSpPr>
        <p:grpSp>
          <p:nvGrpSpPr>
            <p:cNvPr id="144397" name="Group 452"/>
            <p:cNvGrpSpPr/>
            <p:nvPr/>
          </p:nvGrpSpPr>
          <p:grpSpPr bwMode="auto">
            <a:xfrm>
              <a:off x="955675" y="3790950"/>
              <a:ext cx="7924800" cy="2554288"/>
              <a:chOff x="336" y="2072"/>
              <a:chExt cx="4992" cy="1609"/>
            </a:xfrm>
          </p:grpSpPr>
          <p:grpSp>
            <p:nvGrpSpPr>
              <p:cNvPr id="144400" name="Group 453"/>
              <p:cNvGrpSpPr/>
              <p:nvPr/>
            </p:nvGrpSpPr>
            <p:grpSpPr bwMode="auto">
              <a:xfrm>
                <a:off x="576" y="2332"/>
                <a:ext cx="2112" cy="1152"/>
                <a:chOff x="480" y="1776"/>
                <a:chExt cx="2112" cy="1152"/>
              </a:xfrm>
            </p:grpSpPr>
            <p:sp>
              <p:nvSpPr>
                <p:cNvPr id="144473" name="Rectangle 454"/>
                <p:cNvSpPr>
                  <a:spLocks noChangeArrowheads="1"/>
                </p:cNvSpPr>
                <p:nvPr/>
              </p:nvSpPr>
              <p:spPr bwMode="auto">
                <a:xfrm>
                  <a:off x="768" y="2016"/>
                  <a:ext cx="1536" cy="672"/>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4474" name="Text Box 455"/>
                <p:cNvSpPr txBox="1">
                  <a:spLocks noChangeArrowheads="1"/>
                </p:cNvSpPr>
                <p:nvPr/>
              </p:nvSpPr>
              <p:spPr bwMode="auto">
                <a:xfrm>
                  <a:off x="1104" y="2016"/>
                  <a:ext cx="912"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0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1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2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3</a:t>
                  </a:r>
                </a:p>
              </p:txBody>
            </p:sp>
            <p:sp>
              <p:nvSpPr>
                <p:cNvPr id="144475" name="Text Box 456"/>
                <p:cNvSpPr txBox="1">
                  <a:spLocks noChangeArrowheads="1"/>
                </p:cNvSpPr>
                <p:nvPr/>
              </p:nvSpPr>
              <p:spPr bwMode="auto">
                <a:xfrm>
                  <a:off x="1104" y="2448"/>
                  <a:ext cx="912"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0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1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2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3</a:t>
                  </a:r>
                </a:p>
              </p:txBody>
            </p:sp>
            <p:sp>
              <p:nvSpPr>
                <p:cNvPr id="144476" name="Text Box 457"/>
                <p:cNvSpPr txBox="1">
                  <a:spLocks noChangeArrowheads="1"/>
                </p:cNvSpPr>
                <p:nvPr/>
              </p:nvSpPr>
              <p:spPr bwMode="auto">
                <a:xfrm>
                  <a:off x="816" y="2064"/>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ET</a:t>
                  </a:r>
                </a:p>
              </p:txBody>
            </p:sp>
            <p:sp>
              <p:nvSpPr>
                <p:cNvPr id="144477" name="Text Box 458"/>
                <p:cNvSpPr txBox="1">
                  <a:spLocks noChangeArrowheads="1"/>
                </p:cNvSpPr>
                <p:nvPr/>
              </p:nvSpPr>
              <p:spPr bwMode="auto">
                <a:xfrm>
                  <a:off x="816" y="2256"/>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EP</a:t>
                  </a:r>
                </a:p>
              </p:txBody>
            </p:sp>
            <p:sp>
              <p:nvSpPr>
                <p:cNvPr id="144478" name="Text Box 459"/>
                <p:cNvSpPr txBox="1">
                  <a:spLocks noChangeArrowheads="1"/>
                </p:cNvSpPr>
                <p:nvPr/>
              </p:nvSpPr>
              <p:spPr bwMode="auto">
                <a:xfrm>
                  <a:off x="816" y="2476"/>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sp>
              <p:nvSpPr>
                <p:cNvPr id="144479" name="Text Box 460"/>
                <p:cNvSpPr txBox="1">
                  <a:spLocks noChangeArrowheads="1"/>
                </p:cNvSpPr>
                <p:nvPr/>
              </p:nvSpPr>
              <p:spPr bwMode="auto">
                <a:xfrm>
                  <a:off x="2064" y="2044"/>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a:t>
                  </a:r>
                </a:p>
              </p:txBody>
            </p:sp>
            <p:grpSp>
              <p:nvGrpSpPr>
                <p:cNvPr id="144480" name="Group 461"/>
                <p:cNvGrpSpPr/>
                <p:nvPr/>
              </p:nvGrpSpPr>
              <p:grpSpPr bwMode="auto">
                <a:xfrm>
                  <a:off x="2064" y="2236"/>
                  <a:ext cx="336" cy="197"/>
                  <a:chOff x="2064" y="2236"/>
                  <a:chExt cx="336" cy="197"/>
                </a:xfrm>
              </p:grpSpPr>
              <p:sp>
                <p:nvSpPr>
                  <p:cNvPr id="144501" name="Text Box 462"/>
                  <p:cNvSpPr txBox="1">
                    <a:spLocks noChangeArrowheads="1"/>
                  </p:cNvSpPr>
                  <p:nvPr/>
                </p:nvSpPr>
                <p:spPr bwMode="auto">
                  <a:xfrm>
                    <a:off x="2064" y="2236"/>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LD</a:t>
                    </a:r>
                  </a:p>
                </p:txBody>
              </p:sp>
              <p:sp>
                <p:nvSpPr>
                  <p:cNvPr id="144502" name="Line 463"/>
                  <p:cNvSpPr>
                    <a:spLocks noChangeShapeType="1"/>
                  </p:cNvSpPr>
                  <p:nvPr/>
                </p:nvSpPr>
                <p:spPr bwMode="auto">
                  <a:xfrm>
                    <a:off x="2112" y="2256"/>
                    <a:ext cx="144" cy="0"/>
                  </a:xfrm>
                  <a:prstGeom prst="line">
                    <a:avLst/>
                  </a:prstGeom>
                  <a:noFill/>
                  <a:ln w="9525">
                    <a:solidFill>
                      <a:schemeClr val="tx1"/>
                    </a:solidFill>
                    <a:round/>
                  </a:ln>
                </p:spPr>
                <p:txBody>
                  <a:bodyPr/>
                  <a:lstStyle/>
                  <a:p>
                    <a:endParaRPr lang="zh-CN" altLang="en-US"/>
                  </a:p>
                </p:txBody>
              </p:sp>
            </p:grpSp>
            <p:grpSp>
              <p:nvGrpSpPr>
                <p:cNvPr id="144481" name="Group 464"/>
                <p:cNvGrpSpPr/>
                <p:nvPr/>
              </p:nvGrpSpPr>
              <p:grpSpPr bwMode="auto">
                <a:xfrm>
                  <a:off x="2064" y="2428"/>
                  <a:ext cx="336" cy="197"/>
                  <a:chOff x="2064" y="2236"/>
                  <a:chExt cx="336" cy="197"/>
                </a:xfrm>
              </p:grpSpPr>
              <p:sp>
                <p:nvSpPr>
                  <p:cNvPr id="144499" name="Text Box 465"/>
                  <p:cNvSpPr txBox="1">
                    <a:spLocks noChangeArrowheads="1"/>
                  </p:cNvSpPr>
                  <p:nvPr/>
                </p:nvSpPr>
                <p:spPr bwMode="auto">
                  <a:xfrm>
                    <a:off x="2064" y="2236"/>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R</a:t>
                    </a:r>
                    <a:r>
                      <a:rPr lang="en-US" altLang="zh-CN" sz="1600" baseline="-25000">
                        <a:solidFill>
                          <a:schemeClr val="hlink"/>
                        </a:solidFill>
                        <a:ea typeface="Gulim" panose="020B0600000101010101" pitchFamily="50" charset="-127"/>
                      </a:rPr>
                      <a:t>D</a:t>
                    </a:r>
                  </a:p>
                </p:txBody>
              </p:sp>
              <p:sp>
                <p:nvSpPr>
                  <p:cNvPr id="144500" name="Line 466"/>
                  <p:cNvSpPr>
                    <a:spLocks noChangeShapeType="1"/>
                  </p:cNvSpPr>
                  <p:nvPr/>
                </p:nvSpPr>
                <p:spPr bwMode="auto">
                  <a:xfrm>
                    <a:off x="2112" y="2256"/>
                    <a:ext cx="144" cy="0"/>
                  </a:xfrm>
                  <a:prstGeom prst="line">
                    <a:avLst/>
                  </a:prstGeom>
                  <a:noFill/>
                  <a:ln w="9525">
                    <a:solidFill>
                      <a:schemeClr val="tx1"/>
                    </a:solidFill>
                    <a:round/>
                  </a:ln>
                </p:spPr>
                <p:txBody>
                  <a:bodyPr/>
                  <a:lstStyle/>
                  <a:p>
                    <a:endParaRPr lang="zh-CN" altLang="en-US"/>
                  </a:p>
                </p:txBody>
              </p:sp>
            </p:grpSp>
            <p:sp>
              <p:nvSpPr>
                <p:cNvPr id="144482" name="Text Box 467"/>
                <p:cNvSpPr txBox="1">
                  <a:spLocks noChangeArrowheads="1"/>
                </p:cNvSpPr>
                <p:nvPr/>
              </p:nvSpPr>
              <p:spPr bwMode="auto">
                <a:xfrm>
                  <a:off x="1104" y="2236"/>
                  <a:ext cx="912"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74161</a:t>
                  </a:r>
                </a:p>
              </p:txBody>
            </p:sp>
            <p:sp>
              <p:nvSpPr>
                <p:cNvPr id="144483" name="Line 468"/>
                <p:cNvSpPr>
                  <a:spLocks noChangeShapeType="1"/>
                </p:cNvSpPr>
                <p:nvPr/>
              </p:nvSpPr>
              <p:spPr bwMode="auto">
                <a:xfrm>
                  <a:off x="1248" y="2688"/>
                  <a:ext cx="0" cy="240"/>
                </a:xfrm>
                <a:prstGeom prst="line">
                  <a:avLst/>
                </a:prstGeom>
                <a:noFill/>
                <a:ln w="9525">
                  <a:solidFill>
                    <a:schemeClr val="tx1"/>
                  </a:solidFill>
                  <a:round/>
                </a:ln>
              </p:spPr>
              <p:txBody>
                <a:bodyPr/>
                <a:lstStyle/>
                <a:p>
                  <a:endParaRPr lang="zh-CN" altLang="en-US"/>
                </a:p>
              </p:txBody>
            </p:sp>
            <p:sp>
              <p:nvSpPr>
                <p:cNvPr id="144484" name="Line 469"/>
                <p:cNvSpPr>
                  <a:spLocks noChangeShapeType="1"/>
                </p:cNvSpPr>
                <p:nvPr/>
              </p:nvSpPr>
              <p:spPr bwMode="auto">
                <a:xfrm>
                  <a:off x="1440" y="2688"/>
                  <a:ext cx="0" cy="240"/>
                </a:xfrm>
                <a:prstGeom prst="line">
                  <a:avLst/>
                </a:prstGeom>
                <a:noFill/>
                <a:ln w="9525">
                  <a:solidFill>
                    <a:schemeClr val="tx1"/>
                  </a:solidFill>
                  <a:round/>
                </a:ln>
              </p:spPr>
              <p:txBody>
                <a:bodyPr/>
                <a:lstStyle/>
                <a:p>
                  <a:endParaRPr lang="zh-CN" altLang="en-US"/>
                </a:p>
              </p:txBody>
            </p:sp>
            <p:sp>
              <p:nvSpPr>
                <p:cNvPr id="144485" name="Line 470"/>
                <p:cNvSpPr>
                  <a:spLocks noChangeShapeType="1"/>
                </p:cNvSpPr>
                <p:nvPr/>
              </p:nvSpPr>
              <p:spPr bwMode="auto">
                <a:xfrm>
                  <a:off x="1632" y="2688"/>
                  <a:ext cx="0" cy="240"/>
                </a:xfrm>
                <a:prstGeom prst="line">
                  <a:avLst/>
                </a:prstGeom>
                <a:noFill/>
                <a:ln w="9525">
                  <a:solidFill>
                    <a:schemeClr val="tx1"/>
                  </a:solidFill>
                  <a:round/>
                </a:ln>
              </p:spPr>
              <p:txBody>
                <a:bodyPr/>
                <a:lstStyle/>
                <a:p>
                  <a:endParaRPr lang="zh-CN" altLang="en-US"/>
                </a:p>
              </p:txBody>
            </p:sp>
            <p:sp>
              <p:nvSpPr>
                <p:cNvPr id="144486" name="Line 471"/>
                <p:cNvSpPr>
                  <a:spLocks noChangeShapeType="1"/>
                </p:cNvSpPr>
                <p:nvPr/>
              </p:nvSpPr>
              <p:spPr bwMode="auto">
                <a:xfrm>
                  <a:off x="1824" y="2688"/>
                  <a:ext cx="0" cy="240"/>
                </a:xfrm>
                <a:prstGeom prst="line">
                  <a:avLst/>
                </a:prstGeom>
                <a:noFill/>
                <a:ln w="9525">
                  <a:solidFill>
                    <a:schemeClr val="tx1"/>
                  </a:solidFill>
                  <a:round/>
                </a:ln>
              </p:spPr>
              <p:txBody>
                <a:bodyPr/>
                <a:lstStyle/>
                <a:p>
                  <a:endParaRPr lang="zh-CN" altLang="en-US"/>
                </a:p>
              </p:txBody>
            </p:sp>
            <p:sp>
              <p:nvSpPr>
                <p:cNvPr id="144487" name="Line 472"/>
                <p:cNvSpPr>
                  <a:spLocks noChangeShapeType="1"/>
                </p:cNvSpPr>
                <p:nvPr/>
              </p:nvSpPr>
              <p:spPr bwMode="auto">
                <a:xfrm>
                  <a:off x="1248" y="1776"/>
                  <a:ext cx="0" cy="240"/>
                </a:xfrm>
                <a:prstGeom prst="line">
                  <a:avLst/>
                </a:prstGeom>
                <a:noFill/>
                <a:ln w="9525">
                  <a:solidFill>
                    <a:schemeClr val="tx1"/>
                  </a:solidFill>
                  <a:round/>
                </a:ln>
              </p:spPr>
              <p:txBody>
                <a:bodyPr/>
                <a:lstStyle/>
                <a:p>
                  <a:endParaRPr lang="zh-CN" altLang="en-US"/>
                </a:p>
              </p:txBody>
            </p:sp>
            <p:sp>
              <p:nvSpPr>
                <p:cNvPr id="144488" name="Line 473"/>
                <p:cNvSpPr>
                  <a:spLocks noChangeShapeType="1"/>
                </p:cNvSpPr>
                <p:nvPr/>
              </p:nvSpPr>
              <p:spPr bwMode="auto">
                <a:xfrm>
                  <a:off x="1440" y="1776"/>
                  <a:ext cx="0" cy="240"/>
                </a:xfrm>
                <a:prstGeom prst="line">
                  <a:avLst/>
                </a:prstGeom>
                <a:noFill/>
                <a:ln w="9525">
                  <a:solidFill>
                    <a:schemeClr val="tx1"/>
                  </a:solidFill>
                  <a:round/>
                </a:ln>
              </p:spPr>
              <p:txBody>
                <a:bodyPr/>
                <a:lstStyle/>
                <a:p>
                  <a:endParaRPr lang="zh-CN" altLang="en-US"/>
                </a:p>
              </p:txBody>
            </p:sp>
            <p:sp>
              <p:nvSpPr>
                <p:cNvPr id="144489" name="Line 474"/>
                <p:cNvSpPr>
                  <a:spLocks noChangeShapeType="1"/>
                </p:cNvSpPr>
                <p:nvPr/>
              </p:nvSpPr>
              <p:spPr bwMode="auto">
                <a:xfrm>
                  <a:off x="1632" y="1776"/>
                  <a:ext cx="0" cy="240"/>
                </a:xfrm>
                <a:prstGeom prst="line">
                  <a:avLst/>
                </a:prstGeom>
                <a:noFill/>
                <a:ln w="9525">
                  <a:solidFill>
                    <a:schemeClr val="tx1"/>
                  </a:solidFill>
                  <a:round/>
                </a:ln>
              </p:spPr>
              <p:txBody>
                <a:bodyPr/>
                <a:lstStyle/>
                <a:p>
                  <a:endParaRPr lang="zh-CN" altLang="en-US"/>
                </a:p>
              </p:txBody>
            </p:sp>
            <p:sp>
              <p:nvSpPr>
                <p:cNvPr id="144490" name="Line 475"/>
                <p:cNvSpPr>
                  <a:spLocks noChangeShapeType="1"/>
                </p:cNvSpPr>
                <p:nvPr/>
              </p:nvSpPr>
              <p:spPr bwMode="auto">
                <a:xfrm>
                  <a:off x="1824" y="1776"/>
                  <a:ext cx="0" cy="240"/>
                </a:xfrm>
                <a:prstGeom prst="line">
                  <a:avLst/>
                </a:prstGeom>
                <a:noFill/>
                <a:ln w="9525">
                  <a:solidFill>
                    <a:schemeClr val="tx1"/>
                  </a:solidFill>
                  <a:round/>
                </a:ln>
              </p:spPr>
              <p:txBody>
                <a:bodyPr/>
                <a:lstStyle/>
                <a:p>
                  <a:endParaRPr lang="zh-CN" altLang="en-US"/>
                </a:p>
              </p:txBody>
            </p:sp>
            <p:sp>
              <p:nvSpPr>
                <p:cNvPr id="144491" name="Line 476"/>
                <p:cNvSpPr>
                  <a:spLocks noChangeShapeType="1"/>
                </p:cNvSpPr>
                <p:nvPr/>
              </p:nvSpPr>
              <p:spPr bwMode="auto">
                <a:xfrm>
                  <a:off x="480" y="2160"/>
                  <a:ext cx="288" cy="0"/>
                </a:xfrm>
                <a:prstGeom prst="line">
                  <a:avLst/>
                </a:prstGeom>
                <a:noFill/>
                <a:ln w="9525">
                  <a:solidFill>
                    <a:schemeClr val="tx1"/>
                  </a:solidFill>
                  <a:round/>
                </a:ln>
              </p:spPr>
              <p:txBody>
                <a:bodyPr/>
                <a:lstStyle/>
                <a:p>
                  <a:endParaRPr lang="zh-CN" altLang="en-US"/>
                </a:p>
              </p:txBody>
            </p:sp>
            <p:sp>
              <p:nvSpPr>
                <p:cNvPr id="144492" name="Line 477"/>
                <p:cNvSpPr>
                  <a:spLocks noChangeShapeType="1"/>
                </p:cNvSpPr>
                <p:nvPr/>
              </p:nvSpPr>
              <p:spPr bwMode="auto">
                <a:xfrm>
                  <a:off x="480" y="2352"/>
                  <a:ext cx="288" cy="0"/>
                </a:xfrm>
                <a:prstGeom prst="line">
                  <a:avLst/>
                </a:prstGeom>
                <a:noFill/>
                <a:ln w="9525">
                  <a:solidFill>
                    <a:schemeClr val="tx1"/>
                  </a:solidFill>
                  <a:round/>
                </a:ln>
              </p:spPr>
              <p:txBody>
                <a:bodyPr/>
                <a:lstStyle/>
                <a:p>
                  <a:endParaRPr lang="zh-CN" altLang="en-US"/>
                </a:p>
              </p:txBody>
            </p:sp>
            <p:sp>
              <p:nvSpPr>
                <p:cNvPr id="144493" name="Line 478"/>
                <p:cNvSpPr>
                  <a:spLocks noChangeShapeType="1"/>
                </p:cNvSpPr>
                <p:nvPr/>
              </p:nvSpPr>
              <p:spPr bwMode="auto">
                <a:xfrm>
                  <a:off x="480" y="2544"/>
                  <a:ext cx="288" cy="0"/>
                </a:xfrm>
                <a:prstGeom prst="line">
                  <a:avLst/>
                </a:prstGeom>
                <a:noFill/>
                <a:ln w="9525">
                  <a:solidFill>
                    <a:schemeClr val="tx1"/>
                  </a:solidFill>
                  <a:round/>
                </a:ln>
              </p:spPr>
              <p:txBody>
                <a:bodyPr/>
                <a:lstStyle/>
                <a:p>
                  <a:endParaRPr lang="zh-CN" altLang="en-US"/>
                </a:p>
              </p:txBody>
            </p:sp>
            <p:sp>
              <p:nvSpPr>
                <p:cNvPr id="144494" name="Line 479"/>
                <p:cNvSpPr>
                  <a:spLocks noChangeShapeType="1"/>
                </p:cNvSpPr>
                <p:nvPr/>
              </p:nvSpPr>
              <p:spPr bwMode="auto">
                <a:xfrm>
                  <a:off x="2304" y="2160"/>
                  <a:ext cx="288" cy="0"/>
                </a:xfrm>
                <a:prstGeom prst="line">
                  <a:avLst/>
                </a:prstGeom>
                <a:noFill/>
                <a:ln w="9525">
                  <a:solidFill>
                    <a:schemeClr val="tx1"/>
                  </a:solidFill>
                  <a:round/>
                </a:ln>
              </p:spPr>
              <p:txBody>
                <a:bodyPr/>
                <a:lstStyle/>
                <a:p>
                  <a:endParaRPr lang="zh-CN" altLang="en-US"/>
                </a:p>
              </p:txBody>
            </p:sp>
            <p:sp>
              <p:nvSpPr>
                <p:cNvPr id="144495" name="Oval 480"/>
                <p:cNvSpPr>
                  <a:spLocks noChangeArrowheads="1"/>
                </p:cNvSpPr>
                <p:nvPr/>
              </p:nvSpPr>
              <p:spPr bwMode="auto">
                <a:xfrm>
                  <a:off x="2304" y="2304"/>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4496" name="Oval 481"/>
                <p:cNvSpPr>
                  <a:spLocks noChangeArrowheads="1"/>
                </p:cNvSpPr>
                <p:nvPr/>
              </p:nvSpPr>
              <p:spPr bwMode="auto">
                <a:xfrm>
                  <a:off x="2304" y="2496"/>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4497" name="Line 482"/>
                <p:cNvSpPr>
                  <a:spLocks noChangeShapeType="1"/>
                </p:cNvSpPr>
                <p:nvPr/>
              </p:nvSpPr>
              <p:spPr bwMode="auto">
                <a:xfrm>
                  <a:off x="2352" y="2340"/>
                  <a:ext cx="240" cy="0"/>
                </a:xfrm>
                <a:prstGeom prst="line">
                  <a:avLst/>
                </a:prstGeom>
                <a:noFill/>
                <a:ln w="9525">
                  <a:solidFill>
                    <a:schemeClr val="tx1"/>
                  </a:solidFill>
                  <a:round/>
                </a:ln>
              </p:spPr>
              <p:txBody>
                <a:bodyPr/>
                <a:lstStyle/>
                <a:p>
                  <a:endParaRPr lang="zh-CN" altLang="en-US"/>
                </a:p>
              </p:txBody>
            </p:sp>
            <p:sp>
              <p:nvSpPr>
                <p:cNvPr id="144498" name="Line 483"/>
                <p:cNvSpPr>
                  <a:spLocks noChangeShapeType="1"/>
                </p:cNvSpPr>
                <p:nvPr/>
              </p:nvSpPr>
              <p:spPr bwMode="auto">
                <a:xfrm>
                  <a:off x="2352" y="2517"/>
                  <a:ext cx="240" cy="0"/>
                </a:xfrm>
                <a:prstGeom prst="line">
                  <a:avLst/>
                </a:prstGeom>
                <a:noFill/>
                <a:ln w="28575">
                  <a:solidFill>
                    <a:srgbClr val="FF0000"/>
                  </a:solidFill>
                  <a:round/>
                </a:ln>
              </p:spPr>
              <p:txBody>
                <a:bodyPr/>
                <a:lstStyle/>
                <a:p>
                  <a:endParaRPr lang="zh-CN" altLang="en-US"/>
                </a:p>
              </p:txBody>
            </p:sp>
          </p:grpSp>
          <p:grpSp>
            <p:nvGrpSpPr>
              <p:cNvPr id="144401" name="Group 484"/>
              <p:cNvGrpSpPr/>
              <p:nvPr/>
            </p:nvGrpSpPr>
            <p:grpSpPr bwMode="auto">
              <a:xfrm>
                <a:off x="3024" y="2332"/>
                <a:ext cx="2112" cy="1152"/>
                <a:chOff x="480" y="1776"/>
                <a:chExt cx="2112" cy="1152"/>
              </a:xfrm>
            </p:grpSpPr>
            <p:sp>
              <p:nvSpPr>
                <p:cNvPr id="144443" name="Rectangle 485"/>
                <p:cNvSpPr>
                  <a:spLocks noChangeArrowheads="1"/>
                </p:cNvSpPr>
                <p:nvPr/>
              </p:nvSpPr>
              <p:spPr bwMode="auto">
                <a:xfrm>
                  <a:off x="768" y="2016"/>
                  <a:ext cx="1536" cy="672"/>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4444" name="Text Box 486"/>
                <p:cNvSpPr txBox="1">
                  <a:spLocks noChangeArrowheads="1"/>
                </p:cNvSpPr>
                <p:nvPr/>
              </p:nvSpPr>
              <p:spPr bwMode="auto">
                <a:xfrm>
                  <a:off x="1104" y="2016"/>
                  <a:ext cx="912"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0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1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2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3</a:t>
                  </a:r>
                </a:p>
              </p:txBody>
            </p:sp>
            <p:sp>
              <p:nvSpPr>
                <p:cNvPr id="144445" name="Text Box 487"/>
                <p:cNvSpPr txBox="1">
                  <a:spLocks noChangeArrowheads="1"/>
                </p:cNvSpPr>
                <p:nvPr/>
              </p:nvSpPr>
              <p:spPr bwMode="auto">
                <a:xfrm>
                  <a:off x="1104" y="2448"/>
                  <a:ext cx="912"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0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1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2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3</a:t>
                  </a:r>
                </a:p>
              </p:txBody>
            </p:sp>
            <p:sp>
              <p:nvSpPr>
                <p:cNvPr id="144446" name="Text Box 488"/>
                <p:cNvSpPr txBox="1">
                  <a:spLocks noChangeArrowheads="1"/>
                </p:cNvSpPr>
                <p:nvPr/>
              </p:nvSpPr>
              <p:spPr bwMode="auto">
                <a:xfrm>
                  <a:off x="816" y="2064"/>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ET</a:t>
                  </a:r>
                </a:p>
              </p:txBody>
            </p:sp>
            <p:sp>
              <p:nvSpPr>
                <p:cNvPr id="144447" name="Text Box 489"/>
                <p:cNvSpPr txBox="1">
                  <a:spLocks noChangeArrowheads="1"/>
                </p:cNvSpPr>
                <p:nvPr/>
              </p:nvSpPr>
              <p:spPr bwMode="auto">
                <a:xfrm>
                  <a:off x="816" y="2256"/>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EP</a:t>
                  </a:r>
                </a:p>
              </p:txBody>
            </p:sp>
            <p:sp>
              <p:nvSpPr>
                <p:cNvPr id="144448" name="Text Box 490"/>
                <p:cNvSpPr txBox="1">
                  <a:spLocks noChangeArrowheads="1"/>
                </p:cNvSpPr>
                <p:nvPr/>
              </p:nvSpPr>
              <p:spPr bwMode="auto">
                <a:xfrm>
                  <a:off x="816" y="2476"/>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sp>
              <p:nvSpPr>
                <p:cNvPr id="144449" name="Text Box 491"/>
                <p:cNvSpPr txBox="1">
                  <a:spLocks noChangeArrowheads="1"/>
                </p:cNvSpPr>
                <p:nvPr/>
              </p:nvSpPr>
              <p:spPr bwMode="auto">
                <a:xfrm>
                  <a:off x="2064" y="2044"/>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a:t>
                  </a:r>
                </a:p>
              </p:txBody>
            </p:sp>
            <p:grpSp>
              <p:nvGrpSpPr>
                <p:cNvPr id="144450" name="Group 492"/>
                <p:cNvGrpSpPr/>
                <p:nvPr/>
              </p:nvGrpSpPr>
              <p:grpSpPr bwMode="auto">
                <a:xfrm>
                  <a:off x="2064" y="2236"/>
                  <a:ext cx="336" cy="197"/>
                  <a:chOff x="2064" y="2236"/>
                  <a:chExt cx="336" cy="197"/>
                </a:xfrm>
              </p:grpSpPr>
              <p:sp>
                <p:nvSpPr>
                  <p:cNvPr id="144471" name="Text Box 493"/>
                  <p:cNvSpPr txBox="1">
                    <a:spLocks noChangeArrowheads="1"/>
                  </p:cNvSpPr>
                  <p:nvPr/>
                </p:nvSpPr>
                <p:spPr bwMode="auto">
                  <a:xfrm>
                    <a:off x="2064" y="2236"/>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LD</a:t>
                    </a:r>
                  </a:p>
                </p:txBody>
              </p:sp>
              <p:sp>
                <p:nvSpPr>
                  <p:cNvPr id="144472" name="Line 494"/>
                  <p:cNvSpPr>
                    <a:spLocks noChangeShapeType="1"/>
                  </p:cNvSpPr>
                  <p:nvPr/>
                </p:nvSpPr>
                <p:spPr bwMode="auto">
                  <a:xfrm>
                    <a:off x="2112" y="2256"/>
                    <a:ext cx="144" cy="0"/>
                  </a:xfrm>
                  <a:prstGeom prst="line">
                    <a:avLst/>
                  </a:prstGeom>
                  <a:noFill/>
                  <a:ln w="9525">
                    <a:solidFill>
                      <a:schemeClr val="tx1"/>
                    </a:solidFill>
                    <a:round/>
                  </a:ln>
                </p:spPr>
                <p:txBody>
                  <a:bodyPr/>
                  <a:lstStyle/>
                  <a:p>
                    <a:endParaRPr lang="zh-CN" altLang="en-US"/>
                  </a:p>
                </p:txBody>
              </p:sp>
            </p:grpSp>
            <p:grpSp>
              <p:nvGrpSpPr>
                <p:cNvPr id="144451" name="Group 495"/>
                <p:cNvGrpSpPr/>
                <p:nvPr/>
              </p:nvGrpSpPr>
              <p:grpSpPr bwMode="auto">
                <a:xfrm>
                  <a:off x="2064" y="2428"/>
                  <a:ext cx="336" cy="197"/>
                  <a:chOff x="2064" y="2236"/>
                  <a:chExt cx="336" cy="197"/>
                </a:xfrm>
              </p:grpSpPr>
              <p:sp>
                <p:nvSpPr>
                  <p:cNvPr id="144469" name="Text Box 496"/>
                  <p:cNvSpPr txBox="1">
                    <a:spLocks noChangeArrowheads="1"/>
                  </p:cNvSpPr>
                  <p:nvPr/>
                </p:nvSpPr>
                <p:spPr bwMode="auto">
                  <a:xfrm>
                    <a:off x="2064" y="2236"/>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R</a:t>
                    </a:r>
                    <a:r>
                      <a:rPr lang="en-US" altLang="zh-CN" sz="1600" baseline="-25000">
                        <a:solidFill>
                          <a:schemeClr val="hlink"/>
                        </a:solidFill>
                        <a:ea typeface="Gulim" panose="020B0600000101010101" pitchFamily="50" charset="-127"/>
                      </a:rPr>
                      <a:t>D</a:t>
                    </a:r>
                  </a:p>
                </p:txBody>
              </p:sp>
              <p:sp>
                <p:nvSpPr>
                  <p:cNvPr id="144470" name="Line 497"/>
                  <p:cNvSpPr>
                    <a:spLocks noChangeShapeType="1"/>
                  </p:cNvSpPr>
                  <p:nvPr/>
                </p:nvSpPr>
                <p:spPr bwMode="auto">
                  <a:xfrm>
                    <a:off x="2112" y="2256"/>
                    <a:ext cx="144" cy="0"/>
                  </a:xfrm>
                  <a:prstGeom prst="line">
                    <a:avLst/>
                  </a:prstGeom>
                  <a:noFill/>
                  <a:ln w="9525">
                    <a:solidFill>
                      <a:schemeClr val="tx1"/>
                    </a:solidFill>
                    <a:round/>
                  </a:ln>
                </p:spPr>
                <p:txBody>
                  <a:bodyPr/>
                  <a:lstStyle/>
                  <a:p>
                    <a:endParaRPr lang="zh-CN" altLang="en-US"/>
                  </a:p>
                </p:txBody>
              </p:sp>
            </p:grpSp>
            <p:sp>
              <p:nvSpPr>
                <p:cNvPr id="144452" name="Text Box 498"/>
                <p:cNvSpPr txBox="1">
                  <a:spLocks noChangeArrowheads="1"/>
                </p:cNvSpPr>
                <p:nvPr/>
              </p:nvSpPr>
              <p:spPr bwMode="auto">
                <a:xfrm>
                  <a:off x="1104" y="2236"/>
                  <a:ext cx="912"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74161</a:t>
                  </a:r>
                </a:p>
              </p:txBody>
            </p:sp>
            <p:sp>
              <p:nvSpPr>
                <p:cNvPr id="144453" name="Line 499"/>
                <p:cNvSpPr>
                  <a:spLocks noChangeShapeType="1"/>
                </p:cNvSpPr>
                <p:nvPr/>
              </p:nvSpPr>
              <p:spPr bwMode="auto">
                <a:xfrm>
                  <a:off x="1248" y="2688"/>
                  <a:ext cx="0" cy="240"/>
                </a:xfrm>
                <a:prstGeom prst="line">
                  <a:avLst/>
                </a:prstGeom>
                <a:noFill/>
                <a:ln w="9525">
                  <a:solidFill>
                    <a:schemeClr val="tx1"/>
                  </a:solidFill>
                  <a:round/>
                </a:ln>
              </p:spPr>
              <p:txBody>
                <a:bodyPr/>
                <a:lstStyle/>
                <a:p>
                  <a:endParaRPr lang="zh-CN" altLang="en-US"/>
                </a:p>
              </p:txBody>
            </p:sp>
            <p:sp>
              <p:nvSpPr>
                <p:cNvPr id="144454" name="Line 500"/>
                <p:cNvSpPr>
                  <a:spLocks noChangeShapeType="1"/>
                </p:cNvSpPr>
                <p:nvPr/>
              </p:nvSpPr>
              <p:spPr bwMode="auto">
                <a:xfrm>
                  <a:off x="1440" y="2688"/>
                  <a:ext cx="0" cy="240"/>
                </a:xfrm>
                <a:prstGeom prst="line">
                  <a:avLst/>
                </a:prstGeom>
                <a:noFill/>
                <a:ln w="9525">
                  <a:solidFill>
                    <a:schemeClr val="tx1"/>
                  </a:solidFill>
                  <a:round/>
                </a:ln>
              </p:spPr>
              <p:txBody>
                <a:bodyPr/>
                <a:lstStyle/>
                <a:p>
                  <a:endParaRPr lang="zh-CN" altLang="en-US"/>
                </a:p>
              </p:txBody>
            </p:sp>
            <p:sp>
              <p:nvSpPr>
                <p:cNvPr id="144455" name="Line 501"/>
                <p:cNvSpPr>
                  <a:spLocks noChangeShapeType="1"/>
                </p:cNvSpPr>
                <p:nvPr/>
              </p:nvSpPr>
              <p:spPr bwMode="auto">
                <a:xfrm>
                  <a:off x="1632" y="2688"/>
                  <a:ext cx="0" cy="240"/>
                </a:xfrm>
                <a:prstGeom prst="line">
                  <a:avLst/>
                </a:prstGeom>
                <a:noFill/>
                <a:ln w="9525">
                  <a:solidFill>
                    <a:schemeClr val="tx1"/>
                  </a:solidFill>
                  <a:round/>
                </a:ln>
              </p:spPr>
              <p:txBody>
                <a:bodyPr/>
                <a:lstStyle/>
                <a:p>
                  <a:endParaRPr lang="zh-CN" altLang="en-US"/>
                </a:p>
              </p:txBody>
            </p:sp>
            <p:sp>
              <p:nvSpPr>
                <p:cNvPr id="144456" name="Line 502"/>
                <p:cNvSpPr>
                  <a:spLocks noChangeShapeType="1"/>
                </p:cNvSpPr>
                <p:nvPr/>
              </p:nvSpPr>
              <p:spPr bwMode="auto">
                <a:xfrm>
                  <a:off x="1824" y="2688"/>
                  <a:ext cx="0" cy="240"/>
                </a:xfrm>
                <a:prstGeom prst="line">
                  <a:avLst/>
                </a:prstGeom>
                <a:noFill/>
                <a:ln w="9525">
                  <a:solidFill>
                    <a:schemeClr val="tx1"/>
                  </a:solidFill>
                  <a:round/>
                </a:ln>
              </p:spPr>
              <p:txBody>
                <a:bodyPr/>
                <a:lstStyle/>
                <a:p>
                  <a:endParaRPr lang="zh-CN" altLang="en-US"/>
                </a:p>
              </p:txBody>
            </p:sp>
            <p:sp>
              <p:nvSpPr>
                <p:cNvPr id="144457" name="Line 503"/>
                <p:cNvSpPr>
                  <a:spLocks noChangeShapeType="1"/>
                </p:cNvSpPr>
                <p:nvPr/>
              </p:nvSpPr>
              <p:spPr bwMode="auto">
                <a:xfrm>
                  <a:off x="1248" y="1776"/>
                  <a:ext cx="0" cy="240"/>
                </a:xfrm>
                <a:prstGeom prst="line">
                  <a:avLst/>
                </a:prstGeom>
                <a:noFill/>
                <a:ln w="9525">
                  <a:solidFill>
                    <a:schemeClr val="tx1"/>
                  </a:solidFill>
                  <a:round/>
                </a:ln>
              </p:spPr>
              <p:txBody>
                <a:bodyPr/>
                <a:lstStyle/>
                <a:p>
                  <a:endParaRPr lang="zh-CN" altLang="en-US"/>
                </a:p>
              </p:txBody>
            </p:sp>
            <p:sp>
              <p:nvSpPr>
                <p:cNvPr id="144458" name="Line 504"/>
                <p:cNvSpPr>
                  <a:spLocks noChangeShapeType="1"/>
                </p:cNvSpPr>
                <p:nvPr/>
              </p:nvSpPr>
              <p:spPr bwMode="auto">
                <a:xfrm>
                  <a:off x="1440" y="1776"/>
                  <a:ext cx="0" cy="240"/>
                </a:xfrm>
                <a:prstGeom prst="line">
                  <a:avLst/>
                </a:prstGeom>
                <a:noFill/>
                <a:ln w="9525">
                  <a:solidFill>
                    <a:schemeClr val="tx1"/>
                  </a:solidFill>
                  <a:round/>
                </a:ln>
              </p:spPr>
              <p:txBody>
                <a:bodyPr/>
                <a:lstStyle/>
                <a:p>
                  <a:endParaRPr lang="zh-CN" altLang="en-US"/>
                </a:p>
              </p:txBody>
            </p:sp>
            <p:sp>
              <p:nvSpPr>
                <p:cNvPr id="144459" name="Line 505"/>
                <p:cNvSpPr>
                  <a:spLocks noChangeShapeType="1"/>
                </p:cNvSpPr>
                <p:nvPr/>
              </p:nvSpPr>
              <p:spPr bwMode="auto">
                <a:xfrm>
                  <a:off x="1632" y="1776"/>
                  <a:ext cx="0" cy="240"/>
                </a:xfrm>
                <a:prstGeom prst="line">
                  <a:avLst/>
                </a:prstGeom>
                <a:noFill/>
                <a:ln w="9525">
                  <a:solidFill>
                    <a:schemeClr val="tx1"/>
                  </a:solidFill>
                  <a:round/>
                </a:ln>
              </p:spPr>
              <p:txBody>
                <a:bodyPr/>
                <a:lstStyle/>
                <a:p>
                  <a:endParaRPr lang="zh-CN" altLang="en-US"/>
                </a:p>
              </p:txBody>
            </p:sp>
            <p:sp>
              <p:nvSpPr>
                <p:cNvPr id="144460" name="Line 506"/>
                <p:cNvSpPr>
                  <a:spLocks noChangeShapeType="1"/>
                </p:cNvSpPr>
                <p:nvPr/>
              </p:nvSpPr>
              <p:spPr bwMode="auto">
                <a:xfrm>
                  <a:off x="1824" y="1776"/>
                  <a:ext cx="0" cy="240"/>
                </a:xfrm>
                <a:prstGeom prst="line">
                  <a:avLst/>
                </a:prstGeom>
                <a:noFill/>
                <a:ln w="9525">
                  <a:solidFill>
                    <a:schemeClr val="tx1"/>
                  </a:solidFill>
                  <a:round/>
                </a:ln>
              </p:spPr>
              <p:txBody>
                <a:bodyPr/>
                <a:lstStyle/>
                <a:p>
                  <a:endParaRPr lang="zh-CN" altLang="en-US"/>
                </a:p>
              </p:txBody>
            </p:sp>
            <p:sp>
              <p:nvSpPr>
                <p:cNvPr id="144461" name="Line 507"/>
                <p:cNvSpPr>
                  <a:spLocks noChangeShapeType="1"/>
                </p:cNvSpPr>
                <p:nvPr/>
              </p:nvSpPr>
              <p:spPr bwMode="auto">
                <a:xfrm>
                  <a:off x="480" y="2160"/>
                  <a:ext cx="288" cy="0"/>
                </a:xfrm>
                <a:prstGeom prst="line">
                  <a:avLst/>
                </a:prstGeom>
                <a:noFill/>
                <a:ln w="9525">
                  <a:solidFill>
                    <a:schemeClr val="tx1"/>
                  </a:solidFill>
                  <a:round/>
                </a:ln>
              </p:spPr>
              <p:txBody>
                <a:bodyPr/>
                <a:lstStyle/>
                <a:p>
                  <a:endParaRPr lang="zh-CN" altLang="en-US"/>
                </a:p>
              </p:txBody>
            </p:sp>
            <p:sp>
              <p:nvSpPr>
                <p:cNvPr id="144462" name="Line 508"/>
                <p:cNvSpPr>
                  <a:spLocks noChangeShapeType="1"/>
                </p:cNvSpPr>
                <p:nvPr/>
              </p:nvSpPr>
              <p:spPr bwMode="auto">
                <a:xfrm>
                  <a:off x="480" y="2352"/>
                  <a:ext cx="288" cy="0"/>
                </a:xfrm>
                <a:prstGeom prst="line">
                  <a:avLst/>
                </a:prstGeom>
                <a:noFill/>
                <a:ln w="9525">
                  <a:solidFill>
                    <a:schemeClr val="tx1"/>
                  </a:solidFill>
                  <a:round/>
                </a:ln>
              </p:spPr>
              <p:txBody>
                <a:bodyPr/>
                <a:lstStyle/>
                <a:p>
                  <a:endParaRPr lang="zh-CN" altLang="en-US"/>
                </a:p>
              </p:txBody>
            </p:sp>
            <p:sp>
              <p:nvSpPr>
                <p:cNvPr id="144463" name="Line 509"/>
                <p:cNvSpPr>
                  <a:spLocks noChangeShapeType="1"/>
                </p:cNvSpPr>
                <p:nvPr/>
              </p:nvSpPr>
              <p:spPr bwMode="auto">
                <a:xfrm>
                  <a:off x="480" y="2544"/>
                  <a:ext cx="288" cy="0"/>
                </a:xfrm>
                <a:prstGeom prst="line">
                  <a:avLst/>
                </a:prstGeom>
                <a:noFill/>
                <a:ln w="9525">
                  <a:solidFill>
                    <a:schemeClr val="tx1"/>
                  </a:solidFill>
                  <a:round/>
                </a:ln>
              </p:spPr>
              <p:txBody>
                <a:bodyPr/>
                <a:lstStyle/>
                <a:p>
                  <a:endParaRPr lang="zh-CN" altLang="en-US"/>
                </a:p>
              </p:txBody>
            </p:sp>
            <p:sp>
              <p:nvSpPr>
                <p:cNvPr id="144464" name="Line 510"/>
                <p:cNvSpPr>
                  <a:spLocks noChangeShapeType="1"/>
                </p:cNvSpPr>
                <p:nvPr/>
              </p:nvSpPr>
              <p:spPr bwMode="auto">
                <a:xfrm>
                  <a:off x="2304" y="2160"/>
                  <a:ext cx="288" cy="0"/>
                </a:xfrm>
                <a:prstGeom prst="line">
                  <a:avLst/>
                </a:prstGeom>
                <a:noFill/>
                <a:ln w="9525">
                  <a:solidFill>
                    <a:schemeClr val="tx1"/>
                  </a:solidFill>
                  <a:round/>
                </a:ln>
              </p:spPr>
              <p:txBody>
                <a:bodyPr/>
                <a:lstStyle/>
                <a:p>
                  <a:endParaRPr lang="zh-CN" altLang="en-US"/>
                </a:p>
              </p:txBody>
            </p:sp>
            <p:sp>
              <p:nvSpPr>
                <p:cNvPr id="144465" name="Oval 511"/>
                <p:cNvSpPr>
                  <a:spLocks noChangeArrowheads="1"/>
                </p:cNvSpPr>
                <p:nvPr/>
              </p:nvSpPr>
              <p:spPr bwMode="auto">
                <a:xfrm>
                  <a:off x="2304" y="2304"/>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4466" name="Oval 512"/>
                <p:cNvSpPr>
                  <a:spLocks noChangeArrowheads="1"/>
                </p:cNvSpPr>
                <p:nvPr/>
              </p:nvSpPr>
              <p:spPr bwMode="auto">
                <a:xfrm>
                  <a:off x="2304" y="2496"/>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4467" name="Line 513"/>
                <p:cNvSpPr>
                  <a:spLocks noChangeShapeType="1"/>
                </p:cNvSpPr>
                <p:nvPr/>
              </p:nvSpPr>
              <p:spPr bwMode="auto">
                <a:xfrm>
                  <a:off x="2352" y="2325"/>
                  <a:ext cx="240" cy="0"/>
                </a:xfrm>
                <a:prstGeom prst="line">
                  <a:avLst/>
                </a:prstGeom>
                <a:noFill/>
                <a:ln w="9525">
                  <a:solidFill>
                    <a:schemeClr val="tx1"/>
                  </a:solidFill>
                  <a:round/>
                </a:ln>
              </p:spPr>
              <p:txBody>
                <a:bodyPr/>
                <a:lstStyle/>
                <a:p>
                  <a:endParaRPr lang="zh-CN" altLang="en-US"/>
                </a:p>
              </p:txBody>
            </p:sp>
            <p:sp>
              <p:nvSpPr>
                <p:cNvPr id="144468" name="Line 514"/>
                <p:cNvSpPr>
                  <a:spLocks noChangeShapeType="1"/>
                </p:cNvSpPr>
                <p:nvPr/>
              </p:nvSpPr>
              <p:spPr bwMode="auto">
                <a:xfrm>
                  <a:off x="2352" y="2517"/>
                  <a:ext cx="240" cy="0"/>
                </a:xfrm>
                <a:prstGeom prst="line">
                  <a:avLst/>
                </a:prstGeom>
                <a:noFill/>
                <a:ln w="28575">
                  <a:solidFill>
                    <a:srgbClr val="FF0000"/>
                  </a:solidFill>
                  <a:round/>
                </a:ln>
              </p:spPr>
              <p:txBody>
                <a:bodyPr/>
                <a:lstStyle/>
                <a:p>
                  <a:endParaRPr lang="zh-CN" altLang="en-US"/>
                </a:p>
              </p:txBody>
            </p:sp>
          </p:grpSp>
          <p:sp>
            <p:nvSpPr>
              <p:cNvPr id="144402" name="Text Box 515"/>
              <p:cNvSpPr txBox="1">
                <a:spLocks noChangeArrowheads="1"/>
              </p:cNvSpPr>
              <p:nvPr/>
            </p:nvSpPr>
            <p:spPr bwMode="auto">
              <a:xfrm>
                <a:off x="1248" y="3484"/>
                <a:ext cx="864"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0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1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2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3</a:t>
                </a:r>
              </a:p>
            </p:txBody>
          </p:sp>
          <p:sp>
            <p:nvSpPr>
              <p:cNvPr id="144403" name="Text Box 516"/>
              <p:cNvSpPr txBox="1">
                <a:spLocks noChangeArrowheads="1"/>
              </p:cNvSpPr>
              <p:nvPr/>
            </p:nvSpPr>
            <p:spPr bwMode="auto">
              <a:xfrm>
                <a:off x="1200" y="2092"/>
                <a:ext cx="960"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0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1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2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3</a:t>
                </a:r>
              </a:p>
            </p:txBody>
          </p:sp>
          <p:sp>
            <p:nvSpPr>
              <p:cNvPr id="144404" name="Text Box 517"/>
              <p:cNvSpPr txBox="1">
                <a:spLocks noChangeArrowheads="1"/>
              </p:cNvSpPr>
              <p:nvPr/>
            </p:nvSpPr>
            <p:spPr bwMode="auto">
              <a:xfrm>
                <a:off x="3600" y="2072"/>
                <a:ext cx="960"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4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5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6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7</a:t>
                </a:r>
              </a:p>
            </p:txBody>
          </p:sp>
          <p:sp>
            <p:nvSpPr>
              <p:cNvPr id="144405" name="Text Box 518"/>
              <p:cNvSpPr txBox="1">
                <a:spLocks noChangeArrowheads="1"/>
              </p:cNvSpPr>
              <p:nvPr/>
            </p:nvSpPr>
            <p:spPr bwMode="auto">
              <a:xfrm>
                <a:off x="3696" y="3484"/>
                <a:ext cx="864"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4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5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6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7</a:t>
                </a:r>
              </a:p>
            </p:txBody>
          </p:sp>
          <p:sp>
            <p:nvSpPr>
              <p:cNvPr id="144406" name="Line 519"/>
              <p:cNvSpPr>
                <a:spLocks noChangeShapeType="1"/>
              </p:cNvSpPr>
              <p:nvPr/>
            </p:nvSpPr>
            <p:spPr bwMode="auto">
              <a:xfrm>
                <a:off x="2640" y="2716"/>
                <a:ext cx="384" cy="0"/>
              </a:xfrm>
              <a:prstGeom prst="line">
                <a:avLst/>
              </a:prstGeom>
              <a:noFill/>
              <a:ln w="9525">
                <a:solidFill>
                  <a:schemeClr val="tx1"/>
                </a:solidFill>
                <a:round/>
              </a:ln>
            </p:spPr>
            <p:txBody>
              <a:bodyPr/>
              <a:lstStyle/>
              <a:p>
                <a:endParaRPr lang="zh-CN" altLang="en-US"/>
              </a:p>
            </p:txBody>
          </p:sp>
          <p:sp>
            <p:nvSpPr>
              <p:cNvPr id="144407" name="Line 520"/>
              <p:cNvSpPr>
                <a:spLocks noChangeShapeType="1"/>
              </p:cNvSpPr>
              <p:nvPr/>
            </p:nvSpPr>
            <p:spPr bwMode="auto">
              <a:xfrm>
                <a:off x="3024" y="3100"/>
                <a:ext cx="0" cy="240"/>
              </a:xfrm>
              <a:prstGeom prst="line">
                <a:avLst/>
              </a:prstGeom>
              <a:noFill/>
              <a:ln w="9525">
                <a:solidFill>
                  <a:schemeClr val="tx1"/>
                </a:solidFill>
                <a:round/>
              </a:ln>
            </p:spPr>
            <p:txBody>
              <a:bodyPr/>
              <a:lstStyle/>
              <a:p>
                <a:endParaRPr lang="zh-CN" altLang="en-US"/>
              </a:p>
            </p:txBody>
          </p:sp>
          <p:sp>
            <p:nvSpPr>
              <p:cNvPr id="144408" name="Line 521"/>
              <p:cNvSpPr>
                <a:spLocks noChangeShapeType="1"/>
              </p:cNvSpPr>
              <p:nvPr/>
            </p:nvSpPr>
            <p:spPr bwMode="auto">
              <a:xfrm flipH="1">
                <a:off x="720" y="3340"/>
                <a:ext cx="2304" cy="0"/>
              </a:xfrm>
              <a:prstGeom prst="line">
                <a:avLst/>
              </a:prstGeom>
              <a:noFill/>
              <a:ln w="9525">
                <a:solidFill>
                  <a:schemeClr val="tx1"/>
                </a:solidFill>
                <a:round/>
              </a:ln>
            </p:spPr>
            <p:txBody>
              <a:bodyPr/>
              <a:lstStyle/>
              <a:p>
                <a:endParaRPr lang="zh-CN" altLang="en-US"/>
              </a:p>
            </p:txBody>
          </p:sp>
          <p:sp>
            <p:nvSpPr>
              <p:cNvPr id="144409" name="Line 522"/>
              <p:cNvSpPr>
                <a:spLocks noChangeShapeType="1"/>
              </p:cNvSpPr>
              <p:nvPr/>
            </p:nvSpPr>
            <p:spPr bwMode="auto">
              <a:xfrm flipV="1">
                <a:off x="720" y="3100"/>
                <a:ext cx="0" cy="240"/>
              </a:xfrm>
              <a:prstGeom prst="line">
                <a:avLst/>
              </a:prstGeom>
              <a:noFill/>
              <a:ln w="9525">
                <a:solidFill>
                  <a:schemeClr val="tx1"/>
                </a:solidFill>
                <a:round/>
              </a:ln>
            </p:spPr>
            <p:txBody>
              <a:bodyPr/>
              <a:lstStyle/>
              <a:p>
                <a:endParaRPr lang="zh-CN" altLang="en-US"/>
              </a:p>
            </p:txBody>
          </p:sp>
          <p:sp>
            <p:nvSpPr>
              <p:cNvPr id="144410" name="Line 523"/>
              <p:cNvSpPr>
                <a:spLocks noChangeShapeType="1"/>
              </p:cNvSpPr>
              <p:nvPr/>
            </p:nvSpPr>
            <p:spPr bwMode="auto">
              <a:xfrm flipH="1">
                <a:off x="2928" y="2908"/>
                <a:ext cx="96" cy="0"/>
              </a:xfrm>
              <a:prstGeom prst="line">
                <a:avLst/>
              </a:prstGeom>
              <a:noFill/>
              <a:ln w="9525">
                <a:solidFill>
                  <a:schemeClr val="tx1"/>
                </a:solidFill>
                <a:round/>
              </a:ln>
            </p:spPr>
            <p:txBody>
              <a:bodyPr/>
              <a:lstStyle/>
              <a:p>
                <a:endParaRPr lang="zh-CN" altLang="en-US"/>
              </a:p>
            </p:txBody>
          </p:sp>
          <p:grpSp>
            <p:nvGrpSpPr>
              <p:cNvPr id="144411" name="Group 527"/>
              <p:cNvGrpSpPr/>
              <p:nvPr/>
            </p:nvGrpSpPr>
            <p:grpSpPr bwMode="auto">
              <a:xfrm>
                <a:off x="2688" y="3070"/>
                <a:ext cx="2304" cy="218"/>
                <a:chOff x="2640" y="1680"/>
                <a:chExt cx="2304" cy="240"/>
              </a:xfrm>
            </p:grpSpPr>
            <p:sp>
              <p:nvSpPr>
                <p:cNvPr id="144440" name="Line 528"/>
                <p:cNvSpPr>
                  <a:spLocks noChangeShapeType="1"/>
                </p:cNvSpPr>
                <p:nvPr/>
              </p:nvSpPr>
              <p:spPr bwMode="auto">
                <a:xfrm>
                  <a:off x="2640" y="1680"/>
                  <a:ext cx="0" cy="240"/>
                </a:xfrm>
                <a:prstGeom prst="line">
                  <a:avLst/>
                </a:prstGeom>
                <a:noFill/>
                <a:ln w="28575">
                  <a:solidFill>
                    <a:srgbClr val="FF0000"/>
                  </a:solidFill>
                  <a:round/>
                </a:ln>
              </p:spPr>
              <p:txBody>
                <a:bodyPr/>
                <a:lstStyle/>
                <a:p>
                  <a:endParaRPr lang="zh-CN" altLang="en-US"/>
                </a:p>
              </p:txBody>
            </p:sp>
            <p:sp>
              <p:nvSpPr>
                <p:cNvPr id="144441" name="Line 529"/>
                <p:cNvSpPr>
                  <a:spLocks noChangeShapeType="1"/>
                </p:cNvSpPr>
                <p:nvPr/>
              </p:nvSpPr>
              <p:spPr bwMode="auto">
                <a:xfrm>
                  <a:off x="2640" y="1920"/>
                  <a:ext cx="2304" cy="0"/>
                </a:xfrm>
                <a:prstGeom prst="line">
                  <a:avLst/>
                </a:prstGeom>
                <a:noFill/>
                <a:ln w="28575">
                  <a:solidFill>
                    <a:srgbClr val="FF0000"/>
                  </a:solidFill>
                  <a:round/>
                </a:ln>
              </p:spPr>
              <p:txBody>
                <a:bodyPr/>
                <a:lstStyle/>
                <a:p>
                  <a:endParaRPr lang="zh-CN" altLang="en-US"/>
                </a:p>
              </p:txBody>
            </p:sp>
            <p:sp>
              <p:nvSpPr>
                <p:cNvPr id="144442" name="Line 530"/>
                <p:cNvSpPr>
                  <a:spLocks noChangeShapeType="1"/>
                </p:cNvSpPr>
                <p:nvPr/>
              </p:nvSpPr>
              <p:spPr bwMode="auto">
                <a:xfrm flipV="1">
                  <a:off x="4944" y="1680"/>
                  <a:ext cx="0" cy="240"/>
                </a:xfrm>
                <a:prstGeom prst="line">
                  <a:avLst/>
                </a:prstGeom>
                <a:noFill/>
                <a:ln w="28575">
                  <a:solidFill>
                    <a:srgbClr val="FF0000"/>
                  </a:solidFill>
                  <a:round/>
                </a:ln>
              </p:spPr>
              <p:txBody>
                <a:bodyPr/>
                <a:lstStyle/>
                <a:p>
                  <a:endParaRPr lang="zh-CN" altLang="en-US"/>
                </a:p>
              </p:txBody>
            </p:sp>
          </p:grpSp>
          <p:grpSp>
            <p:nvGrpSpPr>
              <p:cNvPr id="144412" name="Group 531"/>
              <p:cNvGrpSpPr/>
              <p:nvPr/>
            </p:nvGrpSpPr>
            <p:grpSpPr bwMode="auto">
              <a:xfrm>
                <a:off x="2688" y="2895"/>
                <a:ext cx="2400" cy="576"/>
                <a:chOff x="2640" y="1334"/>
                <a:chExt cx="2400" cy="576"/>
              </a:xfrm>
            </p:grpSpPr>
            <p:sp>
              <p:nvSpPr>
                <p:cNvPr id="144436" name="Line 532"/>
                <p:cNvSpPr>
                  <a:spLocks noChangeShapeType="1"/>
                </p:cNvSpPr>
                <p:nvPr/>
              </p:nvSpPr>
              <p:spPr bwMode="auto">
                <a:xfrm>
                  <a:off x="2640" y="1334"/>
                  <a:ext cx="96" cy="0"/>
                </a:xfrm>
                <a:prstGeom prst="line">
                  <a:avLst/>
                </a:prstGeom>
                <a:noFill/>
                <a:ln w="9525">
                  <a:solidFill>
                    <a:schemeClr val="tx1"/>
                  </a:solidFill>
                  <a:round/>
                </a:ln>
              </p:spPr>
              <p:txBody>
                <a:bodyPr/>
                <a:lstStyle/>
                <a:p>
                  <a:endParaRPr lang="zh-CN" altLang="en-US"/>
                </a:p>
              </p:txBody>
            </p:sp>
            <p:sp>
              <p:nvSpPr>
                <p:cNvPr id="144437" name="Line 533"/>
                <p:cNvSpPr>
                  <a:spLocks noChangeShapeType="1"/>
                </p:cNvSpPr>
                <p:nvPr/>
              </p:nvSpPr>
              <p:spPr bwMode="auto">
                <a:xfrm>
                  <a:off x="2736" y="1334"/>
                  <a:ext cx="0" cy="576"/>
                </a:xfrm>
                <a:prstGeom prst="line">
                  <a:avLst/>
                </a:prstGeom>
                <a:noFill/>
                <a:ln w="9525">
                  <a:solidFill>
                    <a:schemeClr val="tx1"/>
                  </a:solidFill>
                  <a:round/>
                </a:ln>
              </p:spPr>
              <p:txBody>
                <a:bodyPr/>
                <a:lstStyle/>
                <a:p>
                  <a:endParaRPr lang="zh-CN" altLang="en-US"/>
                </a:p>
              </p:txBody>
            </p:sp>
            <p:sp>
              <p:nvSpPr>
                <p:cNvPr id="144438" name="Line 534"/>
                <p:cNvSpPr>
                  <a:spLocks noChangeShapeType="1"/>
                </p:cNvSpPr>
                <p:nvPr/>
              </p:nvSpPr>
              <p:spPr bwMode="auto">
                <a:xfrm>
                  <a:off x="2736" y="1910"/>
                  <a:ext cx="2304" cy="0"/>
                </a:xfrm>
                <a:prstGeom prst="line">
                  <a:avLst/>
                </a:prstGeom>
                <a:noFill/>
                <a:ln w="9525">
                  <a:solidFill>
                    <a:schemeClr val="tx1"/>
                  </a:solidFill>
                  <a:round/>
                </a:ln>
              </p:spPr>
              <p:txBody>
                <a:bodyPr/>
                <a:lstStyle/>
                <a:p>
                  <a:endParaRPr lang="zh-CN" altLang="en-US"/>
                </a:p>
              </p:txBody>
            </p:sp>
            <p:sp>
              <p:nvSpPr>
                <p:cNvPr id="144439" name="Line 535"/>
                <p:cNvSpPr>
                  <a:spLocks noChangeShapeType="1"/>
                </p:cNvSpPr>
                <p:nvPr/>
              </p:nvSpPr>
              <p:spPr bwMode="auto">
                <a:xfrm flipV="1">
                  <a:off x="5040" y="1334"/>
                  <a:ext cx="0" cy="576"/>
                </a:xfrm>
                <a:prstGeom prst="line">
                  <a:avLst/>
                </a:prstGeom>
                <a:noFill/>
                <a:ln w="9525">
                  <a:solidFill>
                    <a:schemeClr val="tx1"/>
                  </a:solidFill>
                  <a:round/>
                </a:ln>
              </p:spPr>
              <p:txBody>
                <a:bodyPr/>
                <a:lstStyle/>
                <a:p>
                  <a:endParaRPr lang="zh-CN" altLang="en-US"/>
                </a:p>
              </p:txBody>
            </p:sp>
          </p:grpSp>
          <p:sp>
            <p:nvSpPr>
              <p:cNvPr id="144413" name="Oval 537"/>
              <p:cNvSpPr>
                <a:spLocks noChangeArrowheads="1"/>
              </p:cNvSpPr>
              <p:nvPr/>
            </p:nvSpPr>
            <p:spPr bwMode="auto">
              <a:xfrm>
                <a:off x="693" y="3070"/>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4414" name="Oval 538"/>
              <p:cNvSpPr>
                <a:spLocks noChangeArrowheads="1"/>
              </p:cNvSpPr>
              <p:nvPr/>
            </p:nvSpPr>
            <p:spPr bwMode="auto">
              <a:xfrm>
                <a:off x="4971" y="3042"/>
                <a:ext cx="48" cy="48"/>
              </a:xfrm>
              <a:prstGeom prst="ellipse">
                <a:avLst/>
              </a:prstGeom>
              <a:solidFill>
                <a:srgbClr val="FF0066"/>
              </a:solidFill>
              <a:ln w="9525">
                <a:solidFill>
                  <a:srgbClr val="FF0000"/>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4415" name="Oval 539"/>
              <p:cNvSpPr>
                <a:spLocks noChangeArrowheads="1"/>
              </p:cNvSpPr>
              <p:nvPr/>
            </p:nvSpPr>
            <p:spPr bwMode="auto">
              <a:xfrm>
                <a:off x="5067" y="2860"/>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4416" name="Text Box 540"/>
              <p:cNvSpPr txBox="1">
                <a:spLocks noChangeArrowheads="1"/>
              </p:cNvSpPr>
              <p:nvPr/>
            </p:nvSpPr>
            <p:spPr bwMode="auto">
              <a:xfrm>
                <a:off x="336" y="3004"/>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sp>
            <p:nvSpPr>
              <p:cNvPr id="144417" name="Line 541"/>
              <p:cNvSpPr>
                <a:spLocks noChangeShapeType="1"/>
              </p:cNvSpPr>
              <p:nvPr/>
            </p:nvSpPr>
            <p:spPr bwMode="auto">
              <a:xfrm flipV="1">
                <a:off x="576" y="2478"/>
                <a:ext cx="0" cy="432"/>
              </a:xfrm>
              <a:prstGeom prst="line">
                <a:avLst/>
              </a:prstGeom>
              <a:noFill/>
              <a:ln w="9525">
                <a:solidFill>
                  <a:schemeClr val="tx1"/>
                </a:solidFill>
                <a:round/>
              </a:ln>
            </p:spPr>
            <p:txBody>
              <a:bodyPr/>
              <a:lstStyle/>
              <a:p>
                <a:endParaRPr lang="zh-CN" altLang="en-US"/>
              </a:p>
            </p:txBody>
          </p:sp>
          <p:sp>
            <p:nvSpPr>
              <p:cNvPr id="144418" name="Oval 542"/>
              <p:cNvSpPr>
                <a:spLocks noChangeArrowheads="1"/>
              </p:cNvSpPr>
              <p:nvPr/>
            </p:nvSpPr>
            <p:spPr bwMode="auto">
              <a:xfrm>
                <a:off x="549" y="2688"/>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4419" name="Text Box 543"/>
              <p:cNvSpPr txBox="1">
                <a:spLocks noChangeArrowheads="1"/>
              </p:cNvSpPr>
              <p:nvPr/>
            </p:nvSpPr>
            <p:spPr bwMode="auto">
              <a:xfrm>
                <a:off x="384" y="2428"/>
                <a:ext cx="240"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a:t>
                </a:r>
              </a:p>
            </p:txBody>
          </p:sp>
          <p:sp>
            <p:nvSpPr>
              <p:cNvPr id="144420" name="Line 544"/>
              <p:cNvSpPr>
                <a:spLocks noChangeShapeType="1"/>
              </p:cNvSpPr>
              <p:nvPr/>
            </p:nvSpPr>
            <p:spPr bwMode="auto">
              <a:xfrm>
                <a:off x="3984" y="2496"/>
                <a:ext cx="1008" cy="0"/>
              </a:xfrm>
              <a:prstGeom prst="line">
                <a:avLst/>
              </a:prstGeom>
              <a:noFill/>
              <a:ln w="9525">
                <a:solidFill>
                  <a:schemeClr val="tx1"/>
                </a:solidFill>
                <a:round/>
              </a:ln>
            </p:spPr>
            <p:txBody>
              <a:bodyPr/>
              <a:lstStyle/>
              <a:p>
                <a:endParaRPr lang="zh-CN" altLang="en-US"/>
              </a:p>
            </p:txBody>
          </p:sp>
          <p:sp>
            <p:nvSpPr>
              <p:cNvPr id="144421" name="Line 545"/>
              <p:cNvSpPr>
                <a:spLocks noChangeShapeType="1"/>
              </p:cNvSpPr>
              <p:nvPr/>
            </p:nvSpPr>
            <p:spPr bwMode="auto">
              <a:xfrm>
                <a:off x="3792" y="2448"/>
                <a:ext cx="1200" cy="0"/>
              </a:xfrm>
              <a:prstGeom prst="line">
                <a:avLst/>
              </a:prstGeom>
              <a:noFill/>
              <a:ln w="9525">
                <a:solidFill>
                  <a:schemeClr val="tx1"/>
                </a:solidFill>
                <a:round/>
              </a:ln>
            </p:spPr>
            <p:txBody>
              <a:bodyPr/>
              <a:lstStyle/>
              <a:p>
                <a:endParaRPr lang="zh-CN" altLang="en-US"/>
              </a:p>
            </p:txBody>
          </p:sp>
          <p:sp>
            <p:nvSpPr>
              <p:cNvPr id="144422" name="Line 546"/>
              <p:cNvSpPr>
                <a:spLocks noChangeShapeType="1"/>
              </p:cNvSpPr>
              <p:nvPr/>
            </p:nvSpPr>
            <p:spPr bwMode="auto">
              <a:xfrm>
                <a:off x="1920" y="2400"/>
                <a:ext cx="3072" cy="0"/>
              </a:xfrm>
              <a:prstGeom prst="line">
                <a:avLst/>
              </a:prstGeom>
              <a:noFill/>
              <a:ln w="9525">
                <a:solidFill>
                  <a:schemeClr val="tx1"/>
                </a:solidFill>
                <a:round/>
              </a:ln>
            </p:spPr>
            <p:txBody>
              <a:bodyPr/>
              <a:lstStyle/>
              <a:p>
                <a:endParaRPr lang="zh-CN" altLang="en-US"/>
              </a:p>
            </p:txBody>
          </p:sp>
          <p:sp>
            <p:nvSpPr>
              <p:cNvPr id="144423" name="Line 547"/>
              <p:cNvSpPr>
                <a:spLocks noChangeShapeType="1"/>
              </p:cNvSpPr>
              <p:nvPr/>
            </p:nvSpPr>
            <p:spPr bwMode="auto">
              <a:xfrm flipH="1">
                <a:off x="1728" y="2304"/>
                <a:ext cx="3264" cy="0"/>
              </a:xfrm>
              <a:prstGeom prst="line">
                <a:avLst/>
              </a:prstGeom>
              <a:noFill/>
              <a:ln w="9525">
                <a:solidFill>
                  <a:schemeClr val="tx1"/>
                </a:solidFill>
                <a:round/>
              </a:ln>
            </p:spPr>
            <p:txBody>
              <a:bodyPr/>
              <a:lstStyle/>
              <a:p>
                <a:endParaRPr lang="zh-CN" altLang="en-US"/>
              </a:p>
            </p:txBody>
          </p:sp>
          <p:sp>
            <p:nvSpPr>
              <p:cNvPr id="144424" name="Line 548"/>
              <p:cNvSpPr>
                <a:spLocks noChangeShapeType="1"/>
              </p:cNvSpPr>
              <p:nvPr/>
            </p:nvSpPr>
            <p:spPr bwMode="auto">
              <a:xfrm>
                <a:off x="1728" y="2304"/>
                <a:ext cx="0" cy="48"/>
              </a:xfrm>
              <a:prstGeom prst="line">
                <a:avLst/>
              </a:prstGeom>
              <a:noFill/>
              <a:ln w="9525">
                <a:solidFill>
                  <a:schemeClr val="tx1"/>
                </a:solidFill>
                <a:round/>
              </a:ln>
            </p:spPr>
            <p:txBody>
              <a:bodyPr/>
              <a:lstStyle/>
              <a:p>
                <a:endParaRPr lang="zh-CN" altLang="en-US"/>
              </a:p>
            </p:txBody>
          </p:sp>
          <p:grpSp>
            <p:nvGrpSpPr>
              <p:cNvPr id="144425" name="Group 549"/>
              <p:cNvGrpSpPr/>
              <p:nvPr/>
            </p:nvGrpSpPr>
            <p:grpSpPr bwMode="auto">
              <a:xfrm>
                <a:off x="4992" y="2226"/>
                <a:ext cx="240" cy="336"/>
                <a:chOff x="4992" y="2208"/>
                <a:chExt cx="240" cy="336"/>
              </a:xfrm>
            </p:grpSpPr>
            <p:sp>
              <p:nvSpPr>
                <p:cNvPr id="144433" name="Rectangle 550"/>
                <p:cNvSpPr>
                  <a:spLocks noChangeArrowheads="1"/>
                </p:cNvSpPr>
                <p:nvPr/>
              </p:nvSpPr>
              <p:spPr bwMode="auto">
                <a:xfrm>
                  <a:off x="4992" y="2208"/>
                  <a:ext cx="192" cy="336"/>
                </a:xfrm>
                <a:prstGeom prst="rect">
                  <a:avLst/>
                </a:prstGeom>
                <a:noFill/>
                <a:ln w="28575">
                  <a:solidFill>
                    <a:srgbClr val="FF0000"/>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4434" name="Oval 551"/>
                <p:cNvSpPr>
                  <a:spLocks noChangeArrowheads="1"/>
                </p:cNvSpPr>
                <p:nvPr/>
              </p:nvSpPr>
              <p:spPr bwMode="auto">
                <a:xfrm>
                  <a:off x="5184" y="2352"/>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4435" name="Text Box 552"/>
                <p:cNvSpPr txBox="1">
                  <a:spLocks noChangeArrowheads="1"/>
                </p:cNvSpPr>
                <p:nvPr/>
              </p:nvSpPr>
              <p:spPr bwMode="auto">
                <a:xfrm>
                  <a:off x="4992" y="2256"/>
                  <a:ext cx="240"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&amp;</a:t>
                  </a:r>
                </a:p>
              </p:txBody>
            </p:sp>
          </p:grpSp>
          <p:sp>
            <p:nvSpPr>
              <p:cNvPr id="144426" name="Oval 553"/>
              <p:cNvSpPr>
                <a:spLocks noChangeArrowheads="1"/>
              </p:cNvSpPr>
              <p:nvPr/>
            </p:nvSpPr>
            <p:spPr bwMode="auto">
              <a:xfrm>
                <a:off x="1893" y="2373"/>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4427" name="Oval 554"/>
              <p:cNvSpPr>
                <a:spLocks noChangeArrowheads="1"/>
              </p:cNvSpPr>
              <p:nvPr/>
            </p:nvSpPr>
            <p:spPr bwMode="auto">
              <a:xfrm>
                <a:off x="3765" y="2424"/>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4428" name="Oval 555"/>
              <p:cNvSpPr>
                <a:spLocks noChangeArrowheads="1"/>
              </p:cNvSpPr>
              <p:nvPr/>
            </p:nvSpPr>
            <p:spPr bwMode="auto">
              <a:xfrm>
                <a:off x="3957" y="2478"/>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4429" name="Line 556"/>
              <p:cNvSpPr>
                <a:spLocks noChangeShapeType="1"/>
              </p:cNvSpPr>
              <p:nvPr/>
            </p:nvSpPr>
            <p:spPr bwMode="auto">
              <a:xfrm>
                <a:off x="5136" y="3072"/>
                <a:ext cx="192" cy="0"/>
              </a:xfrm>
              <a:prstGeom prst="line">
                <a:avLst/>
              </a:prstGeom>
              <a:noFill/>
              <a:ln w="28575">
                <a:solidFill>
                  <a:srgbClr val="FF0000"/>
                </a:solidFill>
                <a:round/>
              </a:ln>
            </p:spPr>
            <p:txBody>
              <a:bodyPr/>
              <a:lstStyle/>
              <a:p>
                <a:endParaRPr lang="zh-CN" altLang="en-US"/>
              </a:p>
            </p:txBody>
          </p:sp>
          <p:grpSp>
            <p:nvGrpSpPr>
              <p:cNvPr id="144430" name="Group 557"/>
              <p:cNvGrpSpPr/>
              <p:nvPr/>
            </p:nvGrpSpPr>
            <p:grpSpPr bwMode="auto">
              <a:xfrm>
                <a:off x="5232" y="2400"/>
                <a:ext cx="96" cy="672"/>
                <a:chOff x="5232" y="2352"/>
                <a:chExt cx="96" cy="720"/>
              </a:xfrm>
            </p:grpSpPr>
            <p:sp>
              <p:nvSpPr>
                <p:cNvPr id="144431" name="Line 558"/>
                <p:cNvSpPr>
                  <a:spLocks noChangeShapeType="1"/>
                </p:cNvSpPr>
                <p:nvPr/>
              </p:nvSpPr>
              <p:spPr bwMode="auto">
                <a:xfrm flipV="1">
                  <a:off x="5328" y="2352"/>
                  <a:ext cx="0" cy="720"/>
                </a:xfrm>
                <a:prstGeom prst="line">
                  <a:avLst/>
                </a:prstGeom>
                <a:noFill/>
                <a:ln w="28575">
                  <a:solidFill>
                    <a:srgbClr val="FF0000"/>
                  </a:solidFill>
                  <a:round/>
                </a:ln>
              </p:spPr>
              <p:txBody>
                <a:bodyPr/>
                <a:lstStyle/>
                <a:p>
                  <a:endParaRPr lang="zh-CN" altLang="en-US"/>
                </a:p>
              </p:txBody>
            </p:sp>
            <p:sp>
              <p:nvSpPr>
                <p:cNvPr id="144432" name="Line 559"/>
                <p:cNvSpPr>
                  <a:spLocks noChangeShapeType="1"/>
                </p:cNvSpPr>
                <p:nvPr/>
              </p:nvSpPr>
              <p:spPr bwMode="auto">
                <a:xfrm>
                  <a:off x="5232" y="2352"/>
                  <a:ext cx="96" cy="0"/>
                </a:xfrm>
                <a:prstGeom prst="line">
                  <a:avLst/>
                </a:prstGeom>
                <a:noFill/>
                <a:ln w="28575">
                  <a:solidFill>
                    <a:srgbClr val="FF0000"/>
                  </a:solidFill>
                  <a:round/>
                </a:ln>
              </p:spPr>
              <p:txBody>
                <a:bodyPr/>
                <a:lstStyle/>
                <a:p>
                  <a:endParaRPr lang="zh-CN" altLang="en-US"/>
                </a:p>
              </p:txBody>
            </p:sp>
          </p:grpSp>
        </p:grpSp>
        <p:sp>
          <p:nvSpPr>
            <p:cNvPr id="144398" name="Line 522"/>
            <p:cNvSpPr>
              <a:spLocks noChangeShapeType="1"/>
            </p:cNvSpPr>
            <p:nvPr/>
          </p:nvSpPr>
          <p:spPr bwMode="auto">
            <a:xfrm flipV="1">
              <a:off x="5059965" y="4824247"/>
              <a:ext cx="766" cy="296479"/>
            </a:xfrm>
            <a:prstGeom prst="line">
              <a:avLst/>
            </a:prstGeom>
            <a:noFill/>
            <a:ln w="9525">
              <a:solidFill>
                <a:schemeClr val="tx1"/>
              </a:solidFill>
              <a:round/>
            </a:ln>
          </p:spPr>
          <p:txBody>
            <a:bodyPr/>
            <a:lstStyle/>
            <a:p>
              <a:endParaRPr lang="zh-CN" altLang="en-US"/>
            </a:p>
          </p:txBody>
        </p:sp>
        <p:sp>
          <p:nvSpPr>
            <p:cNvPr id="144399" name="Oval 536"/>
            <p:cNvSpPr>
              <a:spLocks noChangeArrowheads="1"/>
            </p:cNvSpPr>
            <p:nvPr/>
          </p:nvSpPr>
          <p:spPr bwMode="auto">
            <a:xfrm>
              <a:off x="5026246" y="4775684"/>
              <a:ext cx="76200" cy="76200"/>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sp>
        <p:nvSpPr>
          <p:cNvPr id="130" name="Oval 120"/>
          <p:cNvSpPr>
            <a:spLocks noChangeArrowheads="1"/>
          </p:cNvSpPr>
          <p:nvPr/>
        </p:nvSpPr>
        <p:spPr bwMode="black">
          <a:xfrm rot="-5400000">
            <a:off x="9614695" y="4048920"/>
            <a:ext cx="796925" cy="519113"/>
          </a:xfrm>
          <a:prstGeom prst="ellipse">
            <a:avLst/>
          </a:prstGeom>
          <a:noFill/>
          <a:ln w="19050" algn="ctr">
            <a:solidFill>
              <a:srgbClr val="FF0000"/>
            </a:solidFill>
            <a:round/>
          </a:ln>
        </p:spPr>
        <p:txBody>
          <a:bodyPr anchor="ctr">
            <a:spAutoFit/>
          </a:bodyPr>
          <a:lstStyle/>
          <a:p>
            <a:endParaRPr lang="zh-CN" altLang="en-US"/>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70"/>
                                        </p:tgtEl>
                                        <p:attrNameLst>
                                          <p:attrName>style.visibility</p:attrName>
                                        </p:attrNameLst>
                                      </p:cBhvr>
                                      <p:to>
                                        <p:strVal val="visible"/>
                                      </p:to>
                                    </p:set>
                                    <p:anim calcmode="lin" valueType="num">
                                      <p:cBhvr additive="base">
                                        <p:cTn id="7" dur="500" fill="hold"/>
                                        <p:tgtEl>
                                          <p:spTgt spid="36870"/>
                                        </p:tgtEl>
                                        <p:attrNameLst>
                                          <p:attrName>ppt_x</p:attrName>
                                        </p:attrNameLst>
                                      </p:cBhvr>
                                      <p:tavLst>
                                        <p:tav tm="0">
                                          <p:val>
                                            <p:strVal val="0-#ppt_w/2"/>
                                          </p:val>
                                        </p:tav>
                                        <p:tav tm="100000">
                                          <p:val>
                                            <p:strVal val="#ppt_x"/>
                                          </p:val>
                                        </p:tav>
                                      </p:tavLst>
                                    </p:anim>
                                    <p:anim calcmode="lin" valueType="num">
                                      <p:cBhvr additive="base">
                                        <p:cTn id="8" dur="500" fill="hold"/>
                                        <p:tgtEl>
                                          <p:spTgt spid="368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1"/>
                                        </p:tgtEl>
                                        <p:attrNameLst>
                                          <p:attrName>style.visibility</p:attrName>
                                        </p:attrNameLst>
                                      </p:cBhvr>
                                      <p:to>
                                        <p:strVal val="visible"/>
                                      </p:to>
                                    </p:set>
                                    <p:anim calcmode="lin" valueType="num">
                                      <p:cBhvr additive="base">
                                        <p:cTn id="13" dur="500" fill="hold"/>
                                        <p:tgtEl>
                                          <p:spTgt spid="121"/>
                                        </p:tgtEl>
                                        <p:attrNameLst>
                                          <p:attrName>ppt_x</p:attrName>
                                        </p:attrNameLst>
                                      </p:cBhvr>
                                      <p:tavLst>
                                        <p:tav tm="0">
                                          <p:val>
                                            <p:strVal val="0-#ppt_w/2"/>
                                          </p:val>
                                        </p:tav>
                                        <p:tav tm="100000">
                                          <p:val>
                                            <p:strVal val="#ppt_x"/>
                                          </p:val>
                                        </p:tav>
                                      </p:tavLst>
                                    </p:anim>
                                    <p:anim calcmode="lin" valueType="num">
                                      <p:cBhvr additive="base">
                                        <p:cTn id="14" dur="500" fill="hold"/>
                                        <p:tgtEl>
                                          <p:spTgt spid="12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6984"/>
                                        </p:tgtEl>
                                        <p:attrNameLst>
                                          <p:attrName>style.visibility</p:attrName>
                                        </p:attrNameLst>
                                      </p:cBhvr>
                                      <p:to>
                                        <p:strVal val="visible"/>
                                      </p:to>
                                    </p:set>
                                    <p:anim calcmode="lin" valueType="num">
                                      <p:cBhvr additive="base">
                                        <p:cTn id="31" dur="500" fill="hold"/>
                                        <p:tgtEl>
                                          <p:spTgt spid="36984"/>
                                        </p:tgtEl>
                                        <p:attrNameLst>
                                          <p:attrName>ppt_x</p:attrName>
                                        </p:attrNameLst>
                                      </p:cBhvr>
                                      <p:tavLst>
                                        <p:tav tm="0">
                                          <p:val>
                                            <p:strVal val="#ppt_x"/>
                                          </p:val>
                                        </p:tav>
                                        <p:tav tm="100000">
                                          <p:val>
                                            <p:strVal val="#ppt_x"/>
                                          </p:val>
                                        </p:tav>
                                      </p:tavLst>
                                    </p:anim>
                                    <p:anim calcmode="lin" valueType="num">
                                      <p:cBhvr additive="base">
                                        <p:cTn id="32" dur="500" fill="hold"/>
                                        <p:tgtEl>
                                          <p:spTgt spid="36984"/>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2" presetClass="entr" presetSubtype="4" fill="hold" nodeType="after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ppt_x"/>
                                          </p:val>
                                        </p:tav>
                                        <p:tav tm="100000">
                                          <p:val>
                                            <p:strVal val="#ppt_x"/>
                                          </p:val>
                                        </p:tav>
                                      </p:tavLst>
                                    </p:anim>
                                    <p:anim calcmode="lin" valueType="num">
                                      <p:cBhvr additive="base">
                                        <p:cTn id="3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3" presetClass="entr" presetSubtype="16" fill="hold" grpId="0" nodeType="clickEffect">
                                  <p:stCondLst>
                                    <p:cond delay="0"/>
                                  </p:stCondLst>
                                  <p:childTnLst>
                                    <p:set>
                                      <p:cBhvr>
                                        <p:cTn id="47" dur="1" fill="hold">
                                          <p:stCondLst>
                                            <p:cond delay="0"/>
                                          </p:stCondLst>
                                        </p:cTn>
                                        <p:tgtEl>
                                          <p:spTgt spid="130"/>
                                        </p:tgtEl>
                                        <p:attrNameLst>
                                          <p:attrName>style.visibility</p:attrName>
                                        </p:attrNameLst>
                                      </p:cBhvr>
                                      <p:to>
                                        <p:strVal val="visible"/>
                                      </p:to>
                                    </p:set>
                                    <p:anim calcmode="lin" valueType="num">
                                      <p:cBhvr>
                                        <p:cTn id="48" dur="500" fill="hold"/>
                                        <p:tgtEl>
                                          <p:spTgt spid="130"/>
                                        </p:tgtEl>
                                        <p:attrNameLst>
                                          <p:attrName>ppt_w</p:attrName>
                                        </p:attrNameLst>
                                      </p:cBhvr>
                                      <p:tavLst>
                                        <p:tav tm="0">
                                          <p:val>
                                            <p:fltVal val="0"/>
                                          </p:val>
                                        </p:tav>
                                        <p:tav tm="100000">
                                          <p:val>
                                            <p:strVal val="#ppt_w"/>
                                          </p:val>
                                        </p:tav>
                                      </p:tavLst>
                                    </p:anim>
                                    <p:anim calcmode="lin" valueType="num">
                                      <p:cBhvr>
                                        <p:cTn id="49" dur="500" fill="hold"/>
                                        <p:tgtEl>
                                          <p:spTgt spid="13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p:bldP spid="36984" grpId="0"/>
      <p:bldP spid="121" grpId="0"/>
      <p:bldP spid="130" grpId="0" animBg="1"/>
    </p:bldLst>
  </p:timing>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a:t>
            </a:r>
            <a:r>
              <a:rPr lang="en-US" altLang="zh-CN" dirty="0" smtClean="0">
                <a:solidFill>
                  <a:srgbClr val="FFCC00"/>
                </a:solidFill>
                <a:latin typeface="Arial" panose="020B0604020202020204" pitchFamily="34" charset="0"/>
                <a:ea typeface="黑体" panose="02010600030101010101" pitchFamily="49" charset="-122"/>
              </a:rPr>
              <a:t>1</a:t>
            </a:r>
            <a:r>
              <a:rPr lang="zh-CN" altLang="en-US" dirty="0" smtClean="0">
                <a:solidFill>
                  <a:srgbClr val="FFCC00"/>
                </a:solidFill>
                <a:latin typeface="Arial" panose="020B0604020202020204" pitchFamily="34" charset="0"/>
                <a:ea typeface="黑体" panose="02010600030101010101" pitchFamily="49" charset="-122"/>
              </a:rPr>
              <a:t>）输出</a:t>
            </a:r>
            <a:r>
              <a:rPr lang="en-US" altLang="zh-CN" dirty="0" smtClean="0">
                <a:solidFill>
                  <a:srgbClr val="FFCC00"/>
                </a:solidFill>
                <a:latin typeface="Arial" panose="020B0604020202020204" pitchFamily="34" charset="0"/>
                <a:ea typeface="黑体" panose="02010600030101010101" pitchFamily="49" charset="-122"/>
              </a:rPr>
              <a:t>C</a:t>
            </a:r>
            <a:r>
              <a:rPr lang="zh-CN" altLang="en-US" dirty="0" smtClean="0">
                <a:solidFill>
                  <a:srgbClr val="FFCC00"/>
                </a:solidFill>
                <a:latin typeface="Arial" panose="020B0604020202020204" pitchFamily="34" charset="0"/>
                <a:ea typeface="黑体" panose="02010600030101010101" pitchFamily="49" charset="-122"/>
              </a:rPr>
              <a:t>预置法 </a:t>
            </a:r>
          </a:p>
        </p:txBody>
      </p:sp>
      <p:sp>
        <p:nvSpPr>
          <p:cNvPr id="8" name="Text Box 2"/>
          <p:cNvSpPr txBox="1">
            <a:spLocks noChangeArrowheads="1"/>
          </p:cNvSpPr>
          <p:nvPr/>
        </p:nvSpPr>
        <p:spPr bwMode="auto">
          <a:xfrm>
            <a:off x="2095500" y="1168401"/>
            <a:ext cx="8077200" cy="2678113"/>
          </a:xfrm>
          <a:prstGeom prst="rect">
            <a:avLst/>
          </a:prstGeom>
          <a:noFill/>
          <a:ln w="9525">
            <a:noFill/>
            <a:miter lim="800000"/>
          </a:ln>
        </p:spPr>
        <p:txBody>
          <a:bodyPr>
            <a:spAutoFit/>
          </a:bodyPr>
          <a:lstStyle/>
          <a:p>
            <a:pPr marL="361950" indent="-361950" algn="just" eaLnBrk="0" hangingPunct="0">
              <a:lnSpc>
                <a:spcPct val="110000"/>
              </a:lnSpc>
              <a:spcBef>
                <a:spcPct val="0"/>
              </a:spcBef>
              <a:buClr>
                <a:srgbClr val="003399"/>
              </a:buClr>
              <a:buFont typeface="Wingdings" panose="05000000000000000000" pitchFamily="2" charset="2"/>
              <a:buChar char="v"/>
              <a:defRPr/>
            </a:pPr>
            <a:r>
              <a:rPr lang="zh-CN" altLang="en-US" sz="2400" dirty="0">
                <a:solidFill>
                  <a:srgbClr val="FF0000"/>
                </a:solidFill>
                <a:latin typeface="Arial" panose="020B0604020202020204" pitchFamily="34" charset="0"/>
                <a:cs typeface="Arial" panose="020B0604020202020204" pitchFamily="34" charset="0"/>
              </a:rPr>
              <a:t>预置法</a:t>
            </a:r>
            <a:r>
              <a:rPr lang="en-US" altLang="zh-CN" sz="2400" dirty="0">
                <a:latin typeface="Arial" panose="020B0604020202020204" pitchFamily="34" charset="0"/>
                <a:cs typeface="Arial" panose="020B0604020202020204" pitchFamily="34" charset="0"/>
              </a:rPr>
              <a:t>——</a:t>
            </a:r>
            <a:r>
              <a:rPr lang="zh-CN" altLang="en-US" sz="2400" dirty="0"/>
              <a:t>利用计数器的</a:t>
            </a:r>
            <a:r>
              <a:rPr lang="zh-CN" altLang="en-US" sz="2400" dirty="0">
                <a:solidFill>
                  <a:srgbClr val="CC0099"/>
                </a:solidFill>
              </a:rPr>
              <a:t>预置</a:t>
            </a:r>
            <a:r>
              <a:rPr lang="zh-CN" altLang="en-US" sz="2400" dirty="0"/>
              <a:t>功能，改变计数器的模值，得到任意进制计数器。</a:t>
            </a:r>
            <a:endParaRPr lang="en-US" altLang="zh-CN" sz="2400" dirty="0"/>
          </a:p>
          <a:p>
            <a:pPr marL="361950" indent="-361950" algn="just" eaLnBrk="0" hangingPunct="0">
              <a:lnSpc>
                <a:spcPct val="110000"/>
              </a:lnSpc>
              <a:spcBef>
                <a:spcPct val="0"/>
              </a:spcBef>
              <a:buClr>
                <a:srgbClr val="003399"/>
              </a:buClr>
              <a:buFont typeface="Wingdings" panose="05000000000000000000" pitchFamily="2" charset="2"/>
              <a:buChar char="v"/>
              <a:defRPr/>
            </a:pPr>
            <a:r>
              <a:rPr lang="zh-CN" altLang="en-US" sz="2400" dirty="0">
                <a:latin typeface="Arial" panose="020B0604020202020204" pitchFamily="34" charset="0"/>
                <a:cs typeface="Arial" panose="020B0604020202020204" pitchFamily="34" charset="0"/>
              </a:rPr>
              <a:t>包括输出</a:t>
            </a:r>
            <a:r>
              <a:rPr lang="en-US" altLang="zh-CN" sz="2400" dirty="0">
                <a:latin typeface="Arial" panose="020B0604020202020204" pitchFamily="34" charset="0"/>
                <a:cs typeface="Arial" panose="020B0604020202020204" pitchFamily="34" charset="0"/>
              </a:rPr>
              <a:t>C</a:t>
            </a:r>
            <a:r>
              <a:rPr lang="zh-CN" altLang="en-US" sz="2400" dirty="0">
                <a:latin typeface="Arial" panose="020B0604020202020204" pitchFamily="34" charset="0"/>
                <a:cs typeface="Arial" panose="020B0604020202020204" pitchFamily="34" charset="0"/>
              </a:rPr>
              <a:t>预置法和输出</a:t>
            </a:r>
            <a:r>
              <a:rPr lang="en-US" altLang="zh-CN" sz="2400" dirty="0">
                <a:latin typeface="Arial" panose="020B0604020202020204" pitchFamily="34" charset="0"/>
                <a:cs typeface="Arial" panose="020B0604020202020204" pitchFamily="34" charset="0"/>
              </a:rPr>
              <a:t>Q</a:t>
            </a:r>
            <a:r>
              <a:rPr lang="zh-CN" altLang="en-US" sz="2400" dirty="0">
                <a:latin typeface="Arial" panose="020B0604020202020204" pitchFamily="34" charset="0"/>
                <a:cs typeface="Arial" panose="020B0604020202020204" pitchFamily="34" charset="0"/>
              </a:rPr>
              <a:t>预置法。</a:t>
            </a:r>
          </a:p>
          <a:p>
            <a:pPr marL="457200" indent="-457200" algn="just" eaLnBrk="0" hangingPunct="0">
              <a:defRPr/>
            </a:pPr>
            <a:r>
              <a:rPr lang="zh-CN" altLang="en-US" sz="2400" dirty="0">
                <a:solidFill>
                  <a:srgbClr val="CC3300"/>
                </a:solidFill>
                <a:latin typeface="Arial" panose="020B0604020202020204" pitchFamily="34" charset="0"/>
                <a:cs typeface="Arial" panose="020B0604020202020204" pitchFamily="34" charset="0"/>
              </a:rPr>
              <a:t>（</a:t>
            </a:r>
            <a:r>
              <a:rPr lang="en-US" altLang="zh-CN" sz="2400" dirty="0">
                <a:solidFill>
                  <a:srgbClr val="CC3300"/>
                </a:solidFill>
                <a:latin typeface="Arial" panose="020B0604020202020204" pitchFamily="34" charset="0"/>
                <a:cs typeface="Arial" panose="020B0604020202020204" pitchFamily="34" charset="0"/>
              </a:rPr>
              <a:t>1</a:t>
            </a:r>
            <a:r>
              <a:rPr lang="zh-CN" altLang="en-US" sz="2400" dirty="0">
                <a:solidFill>
                  <a:srgbClr val="CC3300"/>
                </a:solidFill>
                <a:latin typeface="Arial" panose="020B0604020202020204" pitchFamily="34" charset="0"/>
                <a:cs typeface="Arial" panose="020B0604020202020204" pitchFamily="34" charset="0"/>
              </a:rPr>
              <a:t>）输出</a:t>
            </a:r>
            <a:r>
              <a:rPr lang="en-US" altLang="zh-CN" sz="2400" dirty="0">
                <a:solidFill>
                  <a:srgbClr val="CC3300"/>
                </a:solidFill>
                <a:latin typeface="Arial" panose="020B0604020202020204" pitchFamily="34" charset="0"/>
                <a:cs typeface="Arial" panose="020B0604020202020204" pitchFamily="34" charset="0"/>
              </a:rPr>
              <a:t>C</a:t>
            </a:r>
            <a:r>
              <a:rPr lang="zh-CN" altLang="en-US" sz="2400" dirty="0">
                <a:solidFill>
                  <a:srgbClr val="CC3300"/>
                </a:solidFill>
                <a:latin typeface="Arial" panose="020B0604020202020204" pitchFamily="34" charset="0"/>
                <a:cs typeface="Arial" panose="020B0604020202020204" pitchFamily="34" charset="0"/>
              </a:rPr>
              <a:t>预置法</a:t>
            </a:r>
            <a:endParaRPr lang="en-US" altLang="zh-CN" sz="2400" dirty="0">
              <a:solidFill>
                <a:srgbClr val="CC3300"/>
              </a:solidFill>
              <a:latin typeface="Arial" panose="020B0604020202020204" pitchFamily="34" charset="0"/>
              <a:cs typeface="Arial" panose="020B0604020202020204" pitchFamily="34" charset="0"/>
            </a:endParaRPr>
          </a:p>
          <a:p>
            <a:pPr algn="just" eaLnBrk="0" hangingPunct="0">
              <a:defRPr/>
            </a:pPr>
            <a:r>
              <a:rPr lang="zh-CN" altLang="en-US" sz="2400" dirty="0"/>
              <a:t> 将输出</a:t>
            </a:r>
            <a:r>
              <a:rPr lang="en-US" altLang="zh-CN" sz="2400" dirty="0"/>
              <a:t>C</a:t>
            </a:r>
            <a:r>
              <a:rPr lang="zh-CN" altLang="en-US" sz="2400" dirty="0"/>
              <a:t>经反相后送预置端</a:t>
            </a:r>
            <a:r>
              <a:rPr lang="en-US" altLang="zh-CN" sz="2400" dirty="0"/>
              <a:t>/LD</a:t>
            </a:r>
            <a:r>
              <a:rPr lang="zh-CN" altLang="en-US" sz="2400" dirty="0"/>
              <a:t>；将计数器的预置数据输入端</a:t>
            </a:r>
            <a:r>
              <a:rPr lang="en-US" altLang="zh-CN" sz="2400" dirty="0"/>
              <a:t>D3~D0</a:t>
            </a:r>
            <a:r>
              <a:rPr lang="zh-CN" altLang="en-US" sz="2400" dirty="0"/>
              <a:t>接好计算得到的预置数据</a:t>
            </a:r>
            <a:endParaRPr lang="zh-CN" altLang="en-US" sz="2400" dirty="0">
              <a:solidFill>
                <a:srgbClr val="CC3300"/>
              </a:solidFill>
              <a:latin typeface="Arial" panose="020B0604020202020204" pitchFamily="34" charset="0"/>
              <a:cs typeface="Arial" panose="020B0604020202020204" pitchFamily="34" charset="0"/>
            </a:endParaRPr>
          </a:p>
        </p:txBody>
      </p:sp>
      <p:grpSp>
        <p:nvGrpSpPr>
          <p:cNvPr id="2" name="组合 135"/>
          <p:cNvGrpSpPr/>
          <p:nvPr/>
        </p:nvGrpSpPr>
        <p:grpSpPr bwMode="auto">
          <a:xfrm>
            <a:off x="2365376" y="3917950"/>
            <a:ext cx="6524625" cy="865188"/>
            <a:chOff x="774700" y="1973263"/>
            <a:chExt cx="6061075" cy="865187"/>
          </a:xfrm>
        </p:grpSpPr>
        <p:sp>
          <p:nvSpPr>
            <p:cNvPr id="22537" name="矩形 138"/>
            <p:cNvSpPr>
              <a:spLocks noChangeArrowheads="1"/>
            </p:cNvSpPr>
            <p:nvPr/>
          </p:nvSpPr>
          <p:spPr bwMode="auto">
            <a:xfrm>
              <a:off x="774700" y="2044700"/>
              <a:ext cx="6061075" cy="793750"/>
            </a:xfrm>
            <a:prstGeom prst="rect">
              <a:avLst/>
            </a:prstGeom>
            <a:noFill/>
            <a:ln w="9525">
              <a:noFill/>
              <a:miter lim="800000"/>
            </a:ln>
          </p:spPr>
          <p:txBody>
            <a:bodyPr>
              <a:spAutoFit/>
            </a:bodyPr>
            <a:lstStyle/>
            <a:p>
              <a:pPr marL="457200" indent="-457200" algn="just" eaLnBrk="0" hangingPunct="0">
                <a:buClr>
                  <a:srgbClr val="006666"/>
                </a:buClr>
                <a:buSzPct val="90000"/>
                <a:buFont typeface="Wingdings" panose="05000000000000000000" pitchFamily="2" charset="2"/>
                <a:buChar char="u"/>
              </a:pPr>
              <a:r>
                <a:rPr lang="zh-CN" altLang="en-US" dirty="0">
                  <a:latin typeface="Arial" panose="020B0604020202020204" pitchFamily="34" charset="0"/>
                  <a:cs typeface="Arial" panose="020B0604020202020204" pitchFamily="34" charset="0"/>
                </a:rPr>
                <a:t>                即将进位输出</a:t>
              </a:r>
              <a:r>
                <a:rPr lang="en-US" altLang="zh-CN" dirty="0">
                  <a:latin typeface="Arial" panose="020B0604020202020204" pitchFamily="34" charset="0"/>
                  <a:cs typeface="Arial" panose="020B0604020202020204" pitchFamily="34" charset="0"/>
                </a:rPr>
                <a:t>C</a:t>
              </a:r>
              <a:r>
                <a:rPr lang="zh-CN" altLang="en-US" dirty="0">
                  <a:latin typeface="Arial" panose="020B0604020202020204" pitchFamily="34" charset="0"/>
                  <a:cs typeface="Arial" panose="020B0604020202020204" pitchFamily="34" charset="0"/>
                </a:rPr>
                <a:t>经反相后送        端</a:t>
              </a:r>
              <a:endParaRPr lang="en-US" altLang="zh-CN" dirty="0">
                <a:latin typeface="Arial" panose="020B0604020202020204" pitchFamily="34" charset="0"/>
                <a:cs typeface="Arial" panose="020B0604020202020204" pitchFamily="34" charset="0"/>
              </a:endParaRPr>
            </a:p>
            <a:p>
              <a:pPr marL="457200" indent="-457200" algn="just" eaLnBrk="0" hangingPunct="0">
                <a:buClr>
                  <a:srgbClr val="006666"/>
                </a:buClr>
                <a:buSzPct val="90000"/>
                <a:buFont typeface="Wingdings" panose="05000000000000000000" pitchFamily="2" charset="2"/>
                <a:buChar char="u"/>
              </a:pPr>
              <a:r>
                <a:rPr lang="en-US" altLang="zh-CN" dirty="0">
                  <a:solidFill>
                    <a:srgbClr val="CC0099"/>
                  </a:solidFill>
                  <a:latin typeface="Arial" panose="020B0604020202020204" pitchFamily="34" charset="0"/>
                  <a:cs typeface="Arial" panose="020B0604020202020204" pitchFamily="34" charset="0"/>
                </a:rPr>
                <a:t>(</a:t>
              </a:r>
              <a:r>
                <a:rPr lang="zh-CN" altLang="en-US" dirty="0">
                  <a:solidFill>
                    <a:srgbClr val="CC0099"/>
                  </a:solidFill>
                  <a:latin typeface="Arial" panose="020B0604020202020204" pitchFamily="34" charset="0"/>
                  <a:cs typeface="Arial" panose="020B0604020202020204" pitchFamily="34" charset="0"/>
                </a:rPr>
                <a:t>预置数据</a:t>
              </a:r>
              <a:r>
                <a:rPr lang="en-US" altLang="zh-CN" dirty="0">
                  <a:solidFill>
                    <a:srgbClr val="CC0099"/>
                  </a:solidFill>
                  <a:latin typeface="Arial" panose="020B0604020202020204" pitchFamily="34" charset="0"/>
                  <a:cs typeface="Arial" panose="020B0604020202020204" pitchFamily="34" charset="0"/>
                </a:rPr>
                <a:t>)</a:t>
              </a:r>
              <a:r>
                <a:rPr lang="en-US" altLang="zh-CN" baseline="-25000" dirty="0">
                  <a:solidFill>
                    <a:srgbClr val="CC0099"/>
                  </a:solidFill>
                  <a:latin typeface="Arial" panose="020B0604020202020204" pitchFamily="34" charset="0"/>
                  <a:cs typeface="Arial" panose="020B0604020202020204" pitchFamily="34" charset="0"/>
                </a:rPr>
                <a:t>2</a:t>
              </a:r>
              <a:r>
                <a:rPr lang="en-US" altLang="zh-CN" dirty="0">
                  <a:solidFill>
                    <a:srgbClr val="CC0099"/>
                  </a:solidFill>
                  <a:latin typeface="Arial" panose="020B0604020202020204" pitchFamily="34" charset="0"/>
                  <a:cs typeface="Arial" panose="020B0604020202020204" pitchFamily="34" charset="0"/>
                </a:rPr>
                <a:t>=(</a:t>
              </a:r>
              <a:r>
                <a:rPr lang="zh-CN" altLang="en-US" dirty="0">
                  <a:solidFill>
                    <a:srgbClr val="CC0099"/>
                  </a:solidFill>
                  <a:latin typeface="Arial" panose="020B0604020202020204" pitchFamily="34" charset="0"/>
                  <a:cs typeface="Arial" panose="020B0604020202020204" pitchFamily="34" charset="0"/>
                </a:rPr>
                <a:t>计数器的模值</a:t>
              </a:r>
              <a:r>
                <a:rPr lang="en-US" altLang="zh-CN" dirty="0">
                  <a:solidFill>
                    <a:srgbClr val="CC0099"/>
                  </a:solidFill>
                  <a:latin typeface="Arial" panose="020B0604020202020204" pitchFamily="34" charset="0"/>
                  <a:cs typeface="Arial" panose="020B0604020202020204" pitchFamily="34" charset="0"/>
                </a:rPr>
                <a:t>)-(</a:t>
              </a:r>
              <a:r>
                <a:rPr lang="zh-CN" altLang="en-US" dirty="0">
                  <a:solidFill>
                    <a:srgbClr val="CC0099"/>
                  </a:solidFill>
                  <a:latin typeface="Arial" panose="020B0604020202020204" pitchFamily="34" charset="0"/>
                  <a:cs typeface="Arial" panose="020B0604020202020204" pitchFamily="34" charset="0"/>
                </a:rPr>
                <a:t>改变后的模值</a:t>
              </a:r>
              <a:r>
                <a:rPr lang="en-US" altLang="zh-CN" dirty="0">
                  <a:solidFill>
                    <a:srgbClr val="CC0099"/>
                  </a:solidFill>
                  <a:latin typeface="Arial" panose="020B0604020202020204" pitchFamily="34" charset="0"/>
                  <a:cs typeface="Arial" panose="020B0604020202020204" pitchFamily="34" charset="0"/>
                </a:rPr>
                <a:t>M)</a:t>
              </a:r>
              <a:endParaRPr lang="zh-CN" altLang="en-US" dirty="0">
                <a:solidFill>
                  <a:srgbClr val="CC0099"/>
                </a:solidFill>
                <a:latin typeface="Arial" panose="020B0604020202020204" pitchFamily="34" charset="0"/>
                <a:cs typeface="Arial" panose="020B0604020202020204" pitchFamily="34" charset="0"/>
              </a:endParaRPr>
            </a:p>
          </p:txBody>
        </p:sp>
        <p:graphicFrame>
          <p:nvGraphicFramePr>
            <p:cNvPr id="22530" name="Object 10"/>
            <p:cNvGraphicFramePr>
              <a:graphicFrameLocks noChangeAspect="1"/>
            </p:cNvGraphicFramePr>
            <p:nvPr/>
          </p:nvGraphicFramePr>
          <p:xfrm>
            <a:off x="1331913" y="1973263"/>
            <a:ext cx="939800" cy="396875"/>
          </p:xfrm>
          <a:graphic>
            <a:graphicData uri="http://schemas.openxmlformats.org/presentationml/2006/ole">
              <mc:AlternateContent xmlns:mc="http://schemas.openxmlformats.org/markup-compatibility/2006">
                <mc:Choice xmlns:v="urn:schemas-microsoft-com:vml" Requires="v">
                  <p:oleObj spid="_x0000_s22590" name="Microsoft 公式 3.0" r:id="rId4" imgW="507780" imgH="215806" progId="Equation.3">
                    <p:embed/>
                  </p:oleObj>
                </mc:Choice>
                <mc:Fallback>
                  <p:oleObj name="Microsoft 公式 3.0" r:id="rId4" imgW="507780" imgH="215806" progId="Equation.3">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1973263"/>
                          <a:ext cx="939800" cy="396875"/>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aphicFrame>
          <p:nvGraphicFramePr>
            <p:cNvPr id="22531" name="Object 11"/>
            <p:cNvGraphicFramePr>
              <a:graphicFrameLocks noChangeAspect="1"/>
            </p:cNvGraphicFramePr>
            <p:nvPr/>
          </p:nvGraphicFramePr>
          <p:xfrm>
            <a:off x="5148525" y="1987550"/>
            <a:ext cx="431800" cy="346075"/>
          </p:xfrm>
          <a:graphic>
            <a:graphicData uri="http://schemas.openxmlformats.org/presentationml/2006/ole">
              <mc:AlternateContent xmlns:mc="http://schemas.openxmlformats.org/markup-compatibility/2006">
                <mc:Choice xmlns:v="urn:schemas-microsoft-com:vml" Requires="v">
                  <p:oleObj spid="_x0000_s22591" name="Equation" r:id="rId6" imgW="253780" imgH="203024" progId="Equation.3">
                    <p:embed/>
                  </p:oleObj>
                </mc:Choice>
                <mc:Fallback>
                  <p:oleObj name="Equation" r:id="rId6" imgW="253780" imgH="203024" progId="Equation.3">
                    <p:embed/>
                    <p:pic>
                      <p:nvPicPr>
                        <p:cNvPr id="0"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8525" y="1987550"/>
                          <a:ext cx="431800" cy="346075"/>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sp>
        <p:nvSpPr>
          <p:cNvPr id="143" name="Rectangle 3"/>
          <p:cNvSpPr>
            <a:spLocks noChangeArrowheads="1"/>
          </p:cNvSpPr>
          <p:nvPr/>
        </p:nvSpPr>
        <p:spPr bwMode="auto">
          <a:xfrm>
            <a:off x="2057400" y="4857750"/>
            <a:ext cx="7981950" cy="1809750"/>
          </a:xfrm>
          <a:prstGeom prst="rect">
            <a:avLst/>
          </a:prstGeom>
          <a:solidFill>
            <a:srgbClr val="ECEA8E"/>
          </a:solidFill>
          <a:ln w="9525">
            <a:noFill/>
            <a:miter lim="800000"/>
          </a:ln>
          <a:effectLst>
            <a:prstShdw prst="shdw13" dist="53882" dir="13500000">
              <a:schemeClr val="bg2"/>
            </a:prstShdw>
          </a:effectLst>
        </p:spPr>
        <p:txBody>
          <a:bodyPr anchor="ctr"/>
          <a:lstStyle/>
          <a:p>
            <a:pPr marL="352425" indent="-352425" algn="l">
              <a:lnSpc>
                <a:spcPct val="110000"/>
              </a:lnSpc>
              <a:spcBef>
                <a:spcPct val="0"/>
              </a:spcBef>
              <a:buClr>
                <a:srgbClr val="FF0000"/>
              </a:buClr>
              <a:buFont typeface="Wingdings" panose="05000000000000000000" pitchFamily="2" charset="2"/>
              <a:buChar char="v"/>
            </a:pPr>
            <a:r>
              <a:rPr lang="zh-CN" altLang="en-US" sz="2200">
                <a:latin typeface="Arial" panose="020B0604020202020204" pitchFamily="34" charset="0"/>
                <a:ea typeface="楷体_GB2312" panose="02010609030101010101" charset="-122"/>
                <a:cs typeface="Arial" panose="020B0604020202020204" pitchFamily="34" charset="0"/>
              </a:rPr>
              <a:t>当计数器未计到最大值时，</a:t>
            </a:r>
            <a:r>
              <a:rPr lang="en-US" altLang="zh-CN" sz="2200">
                <a:solidFill>
                  <a:srgbClr val="CC0099"/>
                </a:solidFill>
                <a:latin typeface="Arial" panose="020B0604020202020204" pitchFamily="34" charset="0"/>
                <a:ea typeface="楷体_GB2312" panose="02010609030101010101" charset="-122"/>
                <a:cs typeface="Arial" panose="020B0604020202020204" pitchFamily="34" charset="0"/>
              </a:rPr>
              <a:t>C=0</a:t>
            </a:r>
            <a:r>
              <a:rPr lang="zh-CN" altLang="en-US" sz="2200">
                <a:latin typeface="Arial" panose="020B0604020202020204" pitchFamily="34" charset="0"/>
                <a:ea typeface="楷体_GB2312" panose="02010609030101010101" charset="-122"/>
                <a:cs typeface="Arial" panose="020B0604020202020204" pitchFamily="34" charset="0"/>
              </a:rPr>
              <a:t>，则</a:t>
            </a:r>
            <a:r>
              <a:rPr lang="en-US" altLang="zh-CN" sz="2200">
                <a:solidFill>
                  <a:srgbClr val="CC0099"/>
                </a:solidFill>
                <a:latin typeface="Arial" panose="020B0604020202020204" pitchFamily="34" charset="0"/>
                <a:ea typeface="楷体_GB2312" panose="02010609030101010101" charset="-122"/>
                <a:cs typeface="Arial" panose="020B0604020202020204" pitchFamily="34" charset="0"/>
              </a:rPr>
              <a:t>/LD=1</a:t>
            </a:r>
            <a:r>
              <a:rPr lang="zh-CN" altLang="en-US" sz="2200">
                <a:latin typeface="Arial" panose="020B0604020202020204" pitchFamily="34" charset="0"/>
                <a:ea typeface="楷体_GB2312" panose="02010609030101010101" charset="-122"/>
                <a:cs typeface="Arial" panose="020B0604020202020204" pitchFamily="34" charset="0"/>
              </a:rPr>
              <a:t>，计数器为</a:t>
            </a:r>
            <a:r>
              <a:rPr lang="zh-CN" altLang="en-US" sz="2200">
                <a:solidFill>
                  <a:srgbClr val="CC0099"/>
                </a:solidFill>
                <a:latin typeface="Arial" panose="020B0604020202020204" pitchFamily="34" charset="0"/>
                <a:ea typeface="楷体_GB2312" panose="02010609030101010101" charset="-122"/>
                <a:cs typeface="Arial" panose="020B0604020202020204" pitchFamily="34" charset="0"/>
              </a:rPr>
              <a:t>计数</a:t>
            </a:r>
            <a:r>
              <a:rPr lang="zh-CN" altLang="en-US" sz="2200">
                <a:latin typeface="Arial" panose="020B0604020202020204" pitchFamily="34" charset="0"/>
                <a:ea typeface="楷体_GB2312" panose="02010609030101010101" charset="-122"/>
                <a:cs typeface="Arial" panose="020B0604020202020204" pitchFamily="34" charset="0"/>
              </a:rPr>
              <a:t>方式；</a:t>
            </a:r>
            <a:endParaRPr lang="en-US" altLang="zh-CN" sz="2200">
              <a:latin typeface="Arial" panose="020B0604020202020204" pitchFamily="34" charset="0"/>
              <a:ea typeface="楷体_GB2312" panose="02010609030101010101" charset="-122"/>
              <a:cs typeface="Arial" panose="020B0604020202020204" pitchFamily="34" charset="0"/>
            </a:endParaRPr>
          </a:p>
          <a:p>
            <a:pPr marL="352425" indent="-352425" algn="l">
              <a:lnSpc>
                <a:spcPct val="110000"/>
              </a:lnSpc>
              <a:spcBef>
                <a:spcPct val="0"/>
              </a:spcBef>
              <a:buClr>
                <a:srgbClr val="FF0000"/>
              </a:buClr>
              <a:buFont typeface="Wingdings" panose="05000000000000000000" pitchFamily="2" charset="2"/>
              <a:buChar char="v"/>
            </a:pPr>
            <a:r>
              <a:rPr lang="zh-CN" altLang="en-US" sz="2200">
                <a:latin typeface="Arial" panose="020B0604020202020204" pitchFamily="34" charset="0"/>
                <a:ea typeface="楷体_GB2312" panose="02010609030101010101" charset="-122"/>
                <a:cs typeface="Arial" panose="020B0604020202020204" pitchFamily="34" charset="0"/>
              </a:rPr>
              <a:t>当计数器计到最大值时，</a:t>
            </a:r>
            <a:r>
              <a:rPr lang="en-US" altLang="zh-CN" sz="2200">
                <a:solidFill>
                  <a:srgbClr val="CC0099"/>
                </a:solidFill>
                <a:latin typeface="Arial" panose="020B0604020202020204" pitchFamily="34" charset="0"/>
                <a:ea typeface="楷体_GB2312" panose="02010609030101010101" charset="-122"/>
                <a:cs typeface="Arial" panose="020B0604020202020204" pitchFamily="34" charset="0"/>
              </a:rPr>
              <a:t>C=1</a:t>
            </a:r>
            <a:r>
              <a:rPr lang="zh-CN" altLang="en-US" sz="2200">
                <a:latin typeface="Arial" panose="020B0604020202020204" pitchFamily="34" charset="0"/>
                <a:ea typeface="楷体_GB2312" panose="02010609030101010101" charset="-122"/>
                <a:cs typeface="Arial" panose="020B0604020202020204" pitchFamily="34" charset="0"/>
              </a:rPr>
              <a:t>，则</a:t>
            </a:r>
            <a:r>
              <a:rPr lang="en-US" altLang="zh-CN" sz="2200">
                <a:solidFill>
                  <a:srgbClr val="CC0099"/>
                </a:solidFill>
                <a:latin typeface="Arial" panose="020B0604020202020204" pitchFamily="34" charset="0"/>
                <a:ea typeface="楷体_GB2312" panose="02010609030101010101" charset="-122"/>
                <a:cs typeface="Arial" panose="020B0604020202020204" pitchFamily="34" charset="0"/>
              </a:rPr>
              <a:t>/LD=0</a:t>
            </a:r>
            <a:r>
              <a:rPr lang="zh-CN" altLang="en-US" sz="2200">
                <a:latin typeface="Arial" panose="020B0604020202020204" pitchFamily="34" charset="0"/>
                <a:ea typeface="楷体_GB2312" panose="02010609030101010101" charset="-122"/>
                <a:cs typeface="Arial" panose="020B0604020202020204" pitchFamily="34" charset="0"/>
              </a:rPr>
              <a:t>，计数器为</a:t>
            </a:r>
            <a:r>
              <a:rPr lang="zh-CN" altLang="en-US" sz="2200">
                <a:solidFill>
                  <a:srgbClr val="CC0099"/>
                </a:solidFill>
                <a:latin typeface="Arial" panose="020B0604020202020204" pitchFamily="34" charset="0"/>
                <a:ea typeface="楷体_GB2312" panose="02010609030101010101" charset="-122"/>
                <a:cs typeface="Arial" panose="020B0604020202020204" pitchFamily="34" charset="0"/>
              </a:rPr>
              <a:t>预置</a:t>
            </a:r>
            <a:r>
              <a:rPr lang="zh-CN" altLang="en-US" sz="2200">
                <a:latin typeface="Arial" panose="020B0604020202020204" pitchFamily="34" charset="0"/>
                <a:ea typeface="楷体_GB2312" panose="02010609030101010101" charset="-122"/>
                <a:cs typeface="Arial" panose="020B0604020202020204" pitchFamily="34" charset="0"/>
              </a:rPr>
              <a:t>方式，</a:t>
            </a:r>
            <a:r>
              <a:rPr lang="en-US" altLang="zh-CN" sz="2200">
                <a:latin typeface="Arial" panose="020B0604020202020204" pitchFamily="34" charset="0"/>
                <a:ea typeface="楷体_GB2312" panose="02010609030101010101" charset="-122"/>
                <a:cs typeface="Arial" panose="020B0604020202020204" pitchFamily="34" charset="0"/>
              </a:rPr>
              <a:t>CP</a:t>
            </a:r>
            <a:r>
              <a:rPr lang="zh-CN" altLang="en-US" sz="2200">
                <a:latin typeface="Arial" panose="020B0604020202020204" pitchFamily="34" charset="0"/>
                <a:ea typeface="楷体_GB2312" panose="02010609030101010101" charset="-122"/>
                <a:cs typeface="Arial" panose="020B0604020202020204" pitchFamily="34" charset="0"/>
              </a:rPr>
              <a:t>到来时，则计数器结束本次计数循环，打入预置数据，并开始下一轮循环。</a:t>
            </a:r>
            <a:endParaRPr lang="en-US" altLang="zh-CN" sz="2200">
              <a:latin typeface="Arial" panose="020B0604020202020204" pitchFamily="34" charset="0"/>
              <a:ea typeface="楷体_GB2312" panose="02010609030101010101" charset="-122"/>
              <a:cs typeface="Arial" panose="020B0604020202020204" pitchFamily="34" charset="0"/>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anim calcmode="lin" valueType="num">
                                      <p:cBhvr>
                                        <p:cTn id="13" dur="1000" fill="hold"/>
                                        <p:tgtEl>
                                          <p:spTgt spid="143"/>
                                        </p:tgtEl>
                                        <p:attrNameLst>
                                          <p:attrName>ppt_w</p:attrName>
                                        </p:attrNameLst>
                                      </p:cBhvr>
                                      <p:tavLst>
                                        <p:tav tm="0">
                                          <p:val>
                                            <p:strVal val="#ppt_w*0.70"/>
                                          </p:val>
                                        </p:tav>
                                        <p:tav tm="100000">
                                          <p:val>
                                            <p:strVal val="#ppt_w"/>
                                          </p:val>
                                        </p:tav>
                                      </p:tavLst>
                                    </p:anim>
                                    <p:anim calcmode="lin" valueType="num">
                                      <p:cBhvr>
                                        <p:cTn id="14" dur="1000" fill="hold"/>
                                        <p:tgtEl>
                                          <p:spTgt spid="143"/>
                                        </p:tgtEl>
                                        <p:attrNameLst>
                                          <p:attrName>ppt_h</p:attrName>
                                        </p:attrNameLst>
                                      </p:cBhvr>
                                      <p:tavLst>
                                        <p:tav tm="0">
                                          <p:val>
                                            <p:strVal val="#ppt_h"/>
                                          </p:val>
                                        </p:tav>
                                        <p:tav tm="100000">
                                          <p:val>
                                            <p:strVal val="#ppt_h"/>
                                          </p:val>
                                        </p:tav>
                                      </p:tavLst>
                                    </p:anim>
                                    <p:animEffect transition="in" filter="fade">
                                      <p:cBhvr>
                                        <p:cTn id="15" dur="10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Lst>
  </p:timing>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输出</a:t>
            </a:r>
            <a:r>
              <a:rPr lang="en-US" altLang="zh-CN" dirty="0" smtClean="0">
                <a:solidFill>
                  <a:srgbClr val="FFCC00"/>
                </a:solidFill>
                <a:latin typeface="Arial" panose="020B0604020202020204" pitchFamily="34" charset="0"/>
                <a:ea typeface="黑体" panose="02010600030101010101" pitchFamily="49" charset="-122"/>
              </a:rPr>
              <a:t>C</a:t>
            </a:r>
            <a:r>
              <a:rPr lang="zh-CN" altLang="en-US" dirty="0" smtClean="0">
                <a:solidFill>
                  <a:srgbClr val="FFCC00"/>
                </a:solidFill>
                <a:latin typeface="Arial" panose="020B0604020202020204" pitchFamily="34" charset="0"/>
                <a:ea typeface="黑体" panose="02010600030101010101" pitchFamily="49" charset="-122"/>
              </a:rPr>
              <a:t>预置法举例 </a:t>
            </a:r>
          </a:p>
        </p:txBody>
      </p:sp>
      <p:sp>
        <p:nvSpPr>
          <p:cNvPr id="23557" name="Text Box 5"/>
          <p:cNvSpPr txBox="1">
            <a:spLocks noChangeArrowheads="1"/>
          </p:cNvSpPr>
          <p:nvPr/>
        </p:nvSpPr>
        <p:spPr bwMode="auto">
          <a:xfrm>
            <a:off x="1800226" y="1303338"/>
            <a:ext cx="8562975" cy="939800"/>
          </a:xfrm>
          <a:prstGeom prst="rect">
            <a:avLst/>
          </a:prstGeom>
          <a:noFill/>
          <a:ln w="9525">
            <a:noFill/>
            <a:miter lim="800000"/>
          </a:ln>
        </p:spPr>
        <p:txBody>
          <a:bodyPr>
            <a:spAutoFit/>
          </a:bodyPr>
          <a:lstStyle/>
          <a:p>
            <a:pPr algn="just" eaLnBrk="0" hangingPunct="0"/>
            <a:r>
              <a:rPr lang="en-US" altLang="zh-CN" sz="2400" dirty="0">
                <a:solidFill>
                  <a:srgbClr val="FF0066"/>
                </a:solidFill>
                <a:latin typeface="Arial" panose="020B0604020202020204" pitchFamily="34" charset="0"/>
                <a:cs typeface="Arial" panose="020B0604020202020204" pitchFamily="34" charset="0"/>
              </a:rPr>
              <a:t>【</a:t>
            </a:r>
            <a:r>
              <a:rPr lang="zh-CN" altLang="en-US" sz="2400" dirty="0">
                <a:solidFill>
                  <a:srgbClr val="FF0066"/>
                </a:solidFill>
                <a:latin typeface="Arial" panose="020B0604020202020204" pitchFamily="34" charset="0"/>
                <a:cs typeface="Arial" panose="020B0604020202020204" pitchFamily="34" charset="0"/>
              </a:rPr>
              <a:t>例</a:t>
            </a:r>
            <a:r>
              <a:rPr lang="en-US" altLang="zh-CN" sz="2400" dirty="0">
                <a:solidFill>
                  <a:srgbClr val="FF0066"/>
                </a:solidFill>
                <a:latin typeface="Arial" panose="020B0604020202020204" pitchFamily="34" charset="0"/>
                <a:cs typeface="Arial" panose="020B0604020202020204" pitchFamily="34" charset="0"/>
              </a:rPr>
              <a:t>9.18】</a:t>
            </a:r>
            <a:r>
              <a:rPr lang="zh-CN" altLang="en-US" sz="2400" dirty="0">
                <a:latin typeface="Arial" panose="020B0604020202020204" pitchFamily="34" charset="0"/>
                <a:cs typeface="Arial" panose="020B0604020202020204" pitchFamily="34" charset="0"/>
              </a:rPr>
              <a:t>采用</a:t>
            </a:r>
            <a:r>
              <a:rPr lang="zh-CN" altLang="en-US" sz="2400" dirty="0">
                <a:solidFill>
                  <a:srgbClr val="CC0066"/>
                </a:solidFill>
                <a:latin typeface="Arial" panose="020B0604020202020204" pitchFamily="34" charset="0"/>
                <a:cs typeface="Arial" panose="020B0604020202020204" pitchFamily="34" charset="0"/>
              </a:rPr>
              <a:t>输出</a:t>
            </a:r>
            <a:r>
              <a:rPr lang="en-US" altLang="zh-CN" sz="2400" dirty="0">
                <a:solidFill>
                  <a:srgbClr val="CC0066"/>
                </a:solidFill>
                <a:latin typeface="Arial" panose="020B0604020202020204" pitchFamily="34" charset="0"/>
                <a:cs typeface="Arial" panose="020B0604020202020204" pitchFamily="34" charset="0"/>
              </a:rPr>
              <a:t>C</a:t>
            </a:r>
            <a:r>
              <a:rPr lang="zh-CN" altLang="en-US" sz="2400" dirty="0">
                <a:solidFill>
                  <a:srgbClr val="CC0066"/>
                </a:solidFill>
                <a:latin typeface="Arial" panose="020B0604020202020204" pitchFamily="34" charset="0"/>
                <a:cs typeface="Arial" panose="020B0604020202020204" pitchFamily="34" charset="0"/>
              </a:rPr>
              <a:t>预置法</a:t>
            </a:r>
            <a:r>
              <a:rPr lang="zh-CN" altLang="en-US" sz="2400" dirty="0">
                <a:latin typeface="Arial" panose="020B0604020202020204" pitchFamily="34" charset="0"/>
                <a:cs typeface="Arial" panose="020B0604020202020204" pitchFamily="34" charset="0"/>
              </a:rPr>
              <a:t>用</a:t>
            </a:r>
            <a:r>
              <a:rPr lang="en-US" altLang="zh-CN" sz="2400" dirty="0">
                <a:latin typeface="Arial" panose="020B0604020202020204" pitchFamily="34" charset="0"/>
                <a:cs typeface="Arial" panose="020B0604020202020204" pitchFamily="34" charset="0"/>
              </a:rPr>
              <a:t>74161</a:t>
            </a:r>
            <a:r>
              <a:rPr lang="zh-CN" altLang="en-US" sz="2400" dirty="0">
                <a:latin typeface="Arial" panose="020B0604020202020204" pitchFamily="34" charset="0"/>
                <a:cs typeface="Arial" panose="020B0604020202020204" pitchFamily="34" charset="0"/>
              </a:rPr>
              <a:t>实现</a:t>
            </a:r>
            <a:r>
              <a:rPr lang="en-US" altLang="zh-CN" sz="2400" dirty="0">
                <a:latin typeface="Arial" panose="020B0604020202020204" pitchFamily="34" charset="0"/>
                <a:cs typeface="Arial" panose="020B0604020202020204" pitchFamily="34" charset="0"/>
              </a:rPr>
              <a:t>M=10</a:t>
            </a:r>
            <a:r>
              <a:rPr lang="zh-CN" altLang="en-US" sz="2400" dirty="0">
                <a:latin typeface="Arial" panose="020B0604020202020204" pitchFamily="34" charset="0"/>
                <a:cs typeface="Arial" panose="020B0604020202020204" pitchFamily="34" charset="0"/>
              </a:rPr>
              <a:t>加法计数器</a:t>
            </a:r>
          </a:p>
          <a:p>
            <a:pPr algn="just" eaLnBrk="0" hangingPunct="0"/>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预置数据</a:t>
            </a:r>
            <a:r>
              <a:rPr lang="en-US" altLang="zh-CN" sz="2400" dirty="0">
                <a:latin typeface="Arial" panose="020B0604020202020204" pitchFamily="34" charset="0"/>
                <a:cs typeface="Arial" panose="020B0604020202020204" pitchFamily="34" charset="0"/>
              </a:rPr>
              <a:t>)</a:t>
            </a:r>
            <a:r>
              <a:rPr lang="en-US" altLang="zh-CN" sz="2400" baseline="-25000" dirty="0">
                <a:latin typeface="Arial" panose="020B0604020202020204" pitchFamily="34" charset="0"/>
                <a:cs typeface="Arial" panose="020B0604020202020204" pitchFamily="34" charset="0"/>
              </a:rPr>
              <a:t>2</a:t>
            </a:r>
            <a:r>
              <a:rPr lang="en-US" altLang="zh-CN" sz="2400" dirty="0">
                <a:latin typeface="Arial" panose="020B0604020202020204" pitchFamily="34" charset="0"/>
                <a:cs typeface="Arial" panose="020B0604020202020204" pitchFamily="34" charset="0"/>
              </a:rPr>
              <a:t>= (16-10)</a:t>
            </a:r>
            <a:r>
              <a:rPr lang="en-US" altLang="zh-CN" sz="2400" baseline="-25000" dirty="0">
                <a:latin typeface="Arial" panose="020B0604020202020204" pitchFamily="34" charset="0"/>
                <a:cs typeface="Arial" panose="020B0604020202020204" pitchFamily="34" charset="0"/>
              </a:rPr>
              <a:t>10</a:t>
            </a:r>
            <a:r>
              <a:rPr lang="en-US" altLang="zh-CN" sz="2400" dirty="0">
                <a:latin typeface="Arial" panose="020B0604020202020204" pitchFamily="34" charset="0"/>
                <a:cs typeface="Arial" panose="020B0604020202020204" pitchFamily="34" charset="0"/>
              </a:rPr>
              <a:t>= (6)</a:t>
            </a:r>
            <a:r>
              <a:rPr lang="en-US" altLang="zh-CN" sz="2400" baseline="-25000" dirty="0">
                <a:latin typeface="Arial" panose="020B0604020202020204" pitchFamily="34" charset="0"/>
                <a:cs typeface="Arial" panose="020B0604020202020204" pitchFamily="34" charset="0"/>
              </a:rPr>
              <a:t>10</a:t>
            </a:r>
            <a:r>
              <a:rPr lang="en-US" altLang="zh-CN" sz="2400" dirty="0">
                <a:latin typeface="Arial" panose="020B0604020202020204" pitchFamily="34" charset="0"/>
                <a:cs typeface="Arial" panose="020B0604020202020204" pitchFamily="34" charset="0"/>
              </a:rPr>
              <a:t>= (0110)</a:t>
            </a:r>
            <a:r>
              <a:rPr lang="en-US" altLang="zh-CN" sz="2400" baseline="-25000" dirty="0">
                <a:latin typeface="Arial" panose="020B0604020202020204" pitchFamily="34" charset="0"/>
                <a:cs typeface="Arial" panose="020B0604020202020204" pitchFamily="34" charset="0"/>
              </a:rPr>
              <a:t>2</a:t>
            </a:r>
            <a:r>
              <a:rPr lang="en-US" altLang="zh-CN" sz="2400" dirty="0">
                <a:latin typeface="Arial" panose="020B0604020202020204" pitchFamily="34" charset="0"/>
                <a:cs typeface="Arial" panose="020B0604020202020204" pitchFamily="34" charset="0"/>
              </a:rPr>
              <a:t>= D</a:t>
            </a:r>
            <a:r>
              <a:rPr lang="en-US" altLang="zh-CN" sz="2400" baseline="-25000" dirty="0">
                <a:latin typeface="Arial" panose="020B0604020202020204" pitchFamily="34" charset="0"/>
                <a:cs typeface="Arial" panose="020B0604020202020204" pitchFamily="34" charset="0"/>
              </a:rPr>
              <a:t>3</a:t>
            </a:r>
            <a:r>
              <a:rPr lang="en-US" altLang="zh-CN" sz="2400" dirty="0">
                <a:latin typeface="Arial" panose="020B0604020202020204" pitchFamily="34" charset="0"/>
                <a:cs typeface="Arial" panose="020B0604020202020204" pitchFamily="34" charset="0"/>
              </a:rPr>
              <a:t>D</a:t>
            </a:r>
            <a:r>
              <a:rPr lang="en-US" altLang="zh-CN" sz="2400" baseline="-25000" dirty="0">
                <a:latin typeface="Arial" panose="020B0604020202020204" pitchFamily="34" charset="0"/>
                <a:cs typeface="Arial" panose="020B0604020202020204" pitchFamily="34" charset="0"/>
              </a:rPr>
              <a:t>2</a:t>
            </a:r>
            <a:r>
              <a:rPr lang="en-US" altLang="zh-CN" sz="2400" dirty="0">
                <a:latin typeface="Arial" panose="020B0604020202020204" pitchFamily="34" charset="0"/>
                <a:cs typeface="Arial" panose="020B0604020202020204" pitchFamily="34" charset="0"/>
              </a:rPr>
              <a:t>D</a:t>
            </a:r>
            <a:r>
              <a:rPr lang="en-US" altLang="zh-CN" sz="2400" baseline="-25000" dirty="0">
                <a:latin typeface="Arial" panose="020B0604020202020204" pitchFamily="34" charset="0"/>
                <a:cs typeface="Arial" panose="020B0604020202020204" pitchFamily="34" charset="0"/>
              </a:rPr>
              <a:t>1</a:t>
            </a:r>
            <a:r>
              <a:rPr lang="en-US" altLang="zh-CN" sz="2400" dirty="0">
                <a:latin typeface="Arial" panose="020B0604020202020204" pitchFamily="34" charset="0"/>
                <a:cs typeface="Arial" panose="020B0604020202020204" pitchFamily="34" charset="0"/>
              </a:rPr>
              <a:t>D</a:t>
            </a:r>
            <a:r>
              <a:rPr lang="en-US" altLang="zh-CN" sz="2400" baseline="-25000" dirty="0">
                <a:latin typeface="Arial" panose="020B0604020202020204" pitchFamily="34" charset="0"/>
                <a:cs typeface="Arial" panose="020B0604020202020204" pitchFamily="34" charset="0"/>
              </a:rPr>
              <a:t>0</a:t>
            </a:r>
          </a:p>
        </p:txBody>
      </p:sp>
      <p:grpSp>
        <p:nvGrpSpPr>
          <p:cNvPr id="2" name="Group 54"/>
          <p:cNvGrpSpPr/>
          <p:nvPr/>
        </p:nvGrpSpPr>
        <p:grpSpPr bwMode="auto">
          <a:xfrm>
            <a:off x="1530350" y="2784476"/>
            <a:ext cx="4419600" cy="2111375"/>
            <a:chOff x="480" y="2352"/>
            <a:chExt cx="2784" cy="1330"/>
          </a:xfrm>
        </p:grpSpPr>
        <p:grpSp>
          <p:nvGrpSpPr>
            <p:cNvPr id="23648" name="Group 8"/>
            <p:cNvGrpSpPr/>
            <p:nvPr/>
          </p:nvGrpSpPr>
          <p:grpSpPr bwMode="auto">
            <a:xfrm>
              <a:off x="768" y="2352"/>
              <a:ext cx="2112" cy="1152"/>
              <a:chOff x="480" y="1776"/>
              <a:chExt cx="2112" cy="1152"/>
            </a:xfrm>
          </p:grpSpPr>
          <p:sp>
            <p:nvSpPr>
              <p:cNvPr id="23663" name="Rectangle 9"/>
              <p:cNvSpPr>
                <a:spLocks noChangeArrowheads="1"/>
              </p:cNvSpPr>
              <p:nvPr/>
            </p:nvSpPr>
            <p:spPr bwMode="auto">
              <a:xfrm>
                <a:off x="768" y="2016"/>
                <a:ext cx="1536" cy="672"/>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3664" name="Text Box 10"/>
              <p:cNvSpPr txBox="1">
                <a:spLocks noChangeArrowheads="1"/>
              </p:cNvSpPr>
              <p:nvPr/>
            </p:nvSpPr>
            <p:spPr bwMode="auto">
              <a:xfrm>
                <a:off x="1104" y="2016"/>
                <a:ext cx="912" cy="198"/>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0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1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2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3</a:t>
                </a:r>
              </a:p>
            </p:txBody>
          </p:sp>
          <p:sp>
            <p:nvSpPr>
              <p:cNvPr id="23665" name="Text Box 11"/>
              <p:cNvSpPr txBox="1">
                <a:spLocks noChangeArrowheads="1"/>
              </p:cNvSpPr>
              <p:nvPr/>
            </p:nvSpPr>
            <p:spPr bwMode="auto">
              <a:xfrm>
                <a:off x="1104" y="2448"/>
                <a:ext cx="912" cy="198"/>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0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1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2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3</a:t>
                </a:r>
              </a:p>
            </p:txBody>
          </p:sp>
          <p:sp>
            <p:nvSpPr>
              <p:cNvPr id="23666" name="Text Box 12"/>
              <p:cNvSpPr txBox="1">
                <a:spLocks noChangeArrowheads="1"/>
              </p:cNvSpPr>
              <p:nvPr/>
            </p:nvSpPr>
            <p:spPr bwMode="auto">
              <a:xfrm>
                <a:off x="816" y="2064"/>
                <a:ext cx="288"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ET</a:t>
                </a:r>
              </a:p>
            </p:txBody>
          </p:sp>
          <p:sp>
            <p:nvSpPr>
              <p:cNvPr id="23667" name="Text Box 13"/>
              <p:cNvSpPr txBox="1">
                <a:spLocks noChangeArrowheads="1"/>
              </p:cNvSpPr>
              <p:nvPr/>
            </p:nvSpPr>
            <p:spPr bwMode="auto">
              <a:xfrm>
                <a:off x="816" y="2256"/>
                <a:ext cx="288"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EP</a:t>
                </a:r>
              </a:p>
            </p:txBody>
          </p:sp>
          <p:sp>
            <p:nvSpPr>
              <p:cNvPr id="23668" name="Text Box 14"/>
              <p:cNvSpPr txBox="1">
                <a:spLocks noChangeArrowheads="1"/>
              </p:cNvSpPr>
              <p:nvPr/>
            </p:nvSpPr>
            <p:spPr bwMode="auto">
              <a:xfrm>
                <a:off x="816" y="2476"/>
                <a:ext cx="288"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sp>
            <p:nvSpPr>
              <p:cNvPr id="23669" name="Text Box 15"/>
              <p:cNvSpPr txBox="1">
                <a:spLocks noChangeArrowheads="1"/>
              </p:cNvSpPr>
              <p:nvPr/>
            </p:nvSpPr>
            <p:spPr bwMode="auto">
              <a:xfrm>
                <a:off x="2064" y="2044"/>
                <a:ext cx="288"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a:t>
                </a:r>
              </a:p>
            </p:txBody>
          </p:sp>
          <p:grpSp>
            <p:nvGrpSpPr>
              <p:cNvPr id="23670" name="Group 16"/>
              <p:cNvGrpSpPr/>
              <p:nvPr/>
            </p:nvGrpSpPr>
            <p:grpSpPr bwMode="auto">
              <a:xfrm>
                <a:off x="2064" y="2236"/>
                <a:ext cx="336" cy="198"/>
                <a:chOff x="2064" y="2236"/>
                <a:chExt cx="336" cy="198"/>
              </a:xfrm>
            </p:grpSpPr>
            <p:sp>
              <p:nvSpPr>
                <p:cNvPr id="23691" name="Text Box 17"/>
                <p:cNvSpPr txBox="1">
                  <a:spLocks noChangeArrowheads="1"/>
                </p:cNvSpPr>
                <p:nvPr/>
              </p:nvSpPr>
              <p:spPr bwMode="auto">
                <a:xfrm>
                  <a:off x="2064" y="2236"/>
                  <a:ext cx="336"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LD</a:t>
                  </a:r>
                </a:p>
              </p:txBody>
            </p:sp>
            <p:sp>
              <p:nvSpPr>
                <p:cNvPr id="23692" name="Line 18"/>
                <p:cNvSpPr>
                  <a:spLocks noChangeShapeType="1"/>
                </p:cNvSpPr>
                <p:nvPr/>
              </p:nvSpPr>
              <p:spPr bwMode="auto">
                <a:xfrm>
                  <a:off x="2112" y="2256"/>
                  <a:ext cx="144" cy="0"/>
                </a:xfrm>
                <a:prstGeom prst="line">
                  <a:avLst/>
                </a:prstGeom>
                <a:noFill/>
                <a:ln w="9525">
                  <a:solidFill>
                    <a:schemeClr val="tx1"/>
                  </a:solidFill>
                  <a:round/>
                </a:ln>
              </p:spPr>
              <p:txBody>
                <a:bodyPr/>
                <a:lstStyle/>
                <a:p>
                  <a:endParaRPr lang="zh-CN" altLang="en-US"/>
                </a:p>
              </p:txBody>
            </p:sp>
          </p:grpSp>
          <p:grpSp>
            <p:nvGrpSpPr>
              <p:cNvPr id="23671" name="Group 19"/>
              <p:cNvGrpSpPr/>
              <p:nvPr/>
            </p:nvGrpSpPr>
            <p:grpSpPr bwMode="auto">
              <a:xfrm>
                <a:off x="2064" y="2428"/>
                <a:ext cx="336" cy="198"/>
                <a:chOff x="2064" y="2236"/>
                <a:chExt cx="336" cy="198"/>
              </a:xfrm>
            </p:grpSpPr>
            <p:sp>
              <p:nvSpPr>
                <p:cNvPr id="23689" name="Text Box 20"/>
                <p:cNvSpPr txBox="1">
                  <a:spLocks noChangeArrowheads="1"/>
                </p:cNvSpPr>
                <p:nvPr/>
              </p:nvSpPr>
              <p:spPr bwMode="auto">
                <a:xfrm>
                  <a:off x="2064" y="2236"/>
                  <a:ext cx="336"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R</a:t>
                  </a:r>
                  <a:r>
                    <a:rPr lang="en-US" altLang="zh-CN" sz="1600" baseline="-25000">
                      <a:solidFill>
                        <a:schemeClr val="hlink"/>
                      </a:solidFill>
                      <a:ea typeface="Gulim" panose="020B0600000101010101" pitchFamily="50" charset="-127"/>
                    </a:rPr>
                    <a:t>D</a:t>
                  </a:r>
                </a:p>
              </p:txBody>
            </p:sp>
            <p:sp>
              <p:nvSpPr>
                <p:cNvPr id="23690" name="Line 21"/>
                <p:cNvSpPr>
                  <a:spLocks noChangeShapeType="1"/>
                </p:cNvSpPr>
                <p:nvPr/>
              </p:nvSpPr>
              <p:spPr bwMode="auto">
                <a:xfrm>
                  <a:off x="2112" y="2256"/>
                  <a:ext cx="144" cy="0"/>
                </a:xfrm>
                <a:prstGeom prst="line">
                  <a:avLst/>
                </a:prstGeom>
                <a:noFill/>
                <a:ln w="9525">
                  <a:solidFill>
                    <a:schemeClr val="tx1"/>
                  </a:solidFill>
                  <a:round/>
                </a:ln>
              </p:spPr>
              <p:txBody>
                <a:bodyPr/>
                <a:lstStyle/>
                <a:p>
                  <a:endParaRPr lang="zh-CN" altLang="en-US"/>
                </a:p>
              </p:txBody>
            </p:sp>
          </p:grpSp>
          <p:sp>
            <p:nvSpPr>
              <p:cNvPr id="23672" name="Text Box 22"/>
              <p:cNvSpPr txBox="1">
                <a:spLocks noChangeArrowheads="1"/>
              </p:cNvSpPr>
              <p:nvPr/>
            </p:nvSpPr>
            <p:spPr bwMode="auto">
              <a:xfrm>
                <a:off x="1104" y="2236"/>
                <a:ext cx="912" cy="198"/>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74161</a:t>
                </a:r>
              </a:p>
            </p:txBody>
          </p:sp>
          <p:sp>
            <p:nvSpPr>
              <p:cNvPr id="23673" name="Line 23"/>
              <p:cNvSpPr>
                <a:spLocks noChangeShapeType="1"/>
              </p:cNvSpPr>
              <p:nvPr/>
            </p:nvSpPr>
            <p:spPr bwMode="auto">
              <a:xfrm>
                <a:off x="1248" y="2688"/>
                <a:ext cx="0" cy="240"/>
              </a:xfrm>
              <a:prstGeom prst="line">
                <a:avLst/>
              </a:prstGeom>
              <a:noFill/>
              <a:ln w="9525">
                <a:solidFill>
                  <a:schemeClr val="tx1"/>
                </a:solidFill>
                <a:round/>
              </a:ln>
            </p:spPr>
            <p:txBody>
              <a:bodyPr/>
              <a:lstStyle/>
              <a:p>
                <a:endParaRPr lang="zh-CN" altLang="en-US"/>
              </a:p>
            </p:txBody>
          </p:sp>
          <p:sp>
            <p:nvSpPr>
              <p:cNvPr id="23674" name="Line 24"/>
              <p:cNvSpPr>
                <a:spLocks noChangeShapeType="1"/>
              </p:cNvSpPr>
              <p:nvPr/>
            </p:nvSpPr>
            <p:spPr bwMode="auto">
              <a:xfrm>
                <a:off x="1440" y="2688"/>
                <a:ext cx="0" cy="240"/>
              </a:xfrm>
              <a:prstGeom prst="line">
                <a:avLst/>
              </a:prstGeom>
              <a:noFill/>
              <a:ln w="9525">
                <a:solidFill>
                  <a:schemeClr val="tx1"/>
                </a:solidFill>
                <a:round/>
              </a:ln>
            </p:spPr>
            <p:txBody>
              <a:bodyPr/>
              <a:lstStyle/>
              <a:p>
                <a:endParaRPr lang="zh-CN" altLang="en-US"/>
              </a:p>
            </p:txBody>
          </p:sp>
          <p:sp>
            <p:nvSpPr>
              <p:cNvPr id="23675" name="Line 25"/>
              <p:cNvSpPr>
                <a:spLocks noChangeShapeType="1"/>
              </p:cNvSpPr>
              <p:nvPr/>
            </p:nvSpPr>
            <p:spPr bwMode="auto">
              <a:xfrm>
                <a:off x="1632" y="2688"/>
                <a:ext cx="0" cy="240"/>
              </a:xfrm>
              <a:prstGeom prst="line">
                <a:avLst/>
              </a:prstGeom>
              <a:noFill/>
              <a:ln w="9525">
                <a:solidFill>
                  <a:schemeClr val="tx1"/>
                </a:solidFill>
                <a:round/>
              </a:ln>
            </p:spPr>
            <p:txBody>
              <a:bodyPr/>
              <a:lstStyle/>
              <a:p>
                <a:endParaRPr lang="zh-CN" altLang="en-US"/>
              </a:p>
            </p:txBody>
          </p:sp>
          <p:sp>
            <p:nvSpPr>
              <p:cNvPr id="23676" name="Line 26"/>
              <p:cNvSpPr>
                <a:spLocks noChangeShapeType="1"/>
              </p:cNvSpPr>
              <p:nvPr/>
            </p:nvSpPr>
            <p:spPr bwMode="auto">
              <a:xfrm>
                <a:off x="1824" y="2688"/>
                <a:ext cx="0" cy="240"/>
              </a:xfrm>
              <a:prstGeom prst="line">
                <a:avLst/>
              </a:prstGeom>
              <a:noFill/>
              <a:ln w="9525">
                <a:solidFill>
                  <a:schemeClr val="tx1"/>
                </a:solidFill>
                <a:round/>
              </a:ln>
            </p:spPr>
            <p:txBody>
              <a:bodyPr/>
              <a:lstStyle/>
              <a:p>
                <a:endParaRPr lang="zh-CN" altLang="en-US"/>
              </a:p>
            </p:txBody>
          </p:sp>
          <p:sp>
            <p:nvSpPr>
              <p:cNvPr id="23677" name="Line 27"/>
              <p:cNvSpPr>
                <a:spLocks noChangeShapeType="1"/>
              </p:cNvSpPr>
              <p:nvPr/>
            </p:nvSpPr>
            <p:spPr bwMode="auto">
              <a:xfrm>
                <a:off x="1248" y="1776"/>
                <a:ext cx="0" cy="240"/>
              </a:xfrm>
              <a:prstGeom prst="line">
                <a:avLst/>
              </a:prstGeom>
              <a:noFill/>
              <a:ln w="9525">
                <a:solidFill>
                  <a:schemeClr val="tx1"/>
                </a:solidFill>
                <a:round/>
              </a:ln>
            </p:spPr>
            <p:txBody>
              <a:bodyPr/>
              <a:lstStyle/>
              <a:p>
                <a:endParaRPr lang="zh-CN" altLang="en-US"/>
              </a:p>
            </p:txBody>
          </p:sp>
          <p:sp>
            <p:nvSpPr>
              <p:cNvPr id="23678" name="Line 28"/>
              <p:cNvSpPr>
                <a:spLocks noChangeShapeType="1"/>
              </p:cNvSpPr>
              <p:nvPr/>
            </p:nvSpPr>
            <p:spPr bwMode="auto">
              <a:xfrm>
                <a:off x="1440" y="1776"/>
                <a:ext cx="0" cy="240"/>
              </a:xfrm>
              <a:prstGeom prst="line">
                <a:avLst/>
              </a:prstGeom>
              <a:noFill/>
              <a:ln w="9525">
                <a:solidFill>
                  <a:schemeClr val="tx1"/>
                </a:solidFill>
                <a:round/>
              </a:ln>
            </p:spPr>
            <p:txBody>
              <a:bodyPr/>
              <a:lstStyle/>
              <a:p>
                <a:endParaRPr lang="zh-CN" altLang="en-US"/>
              </a:p>
            </p:txBody>
          </p:sp>
          <p:sp>
            <p:nvSpPr>
              <p:cNvPr id="23679" name="Line 29"/>
              <p:cNvSpPr>
                <a:spLocks noChangeShapeType="1"/>
              </p:cNvSpPr>
              <p:nvPr/>
            </p:nvSpPr>
            <p:spPr bwMode="auto">
              <a:xfrm>
                <a:off x="1632" y="1776"/>
                <a:ext cx="0" cy="240"/>
              </a:xfrm>
              <a:prstGeom prst="line">
                <a:avLst/>
              </a:prstGeom>
              <a:noFill/>
              <a:ln w="9525">
                <a:solidFill>
                  <a:schemeClr val="tx1"/>
                </a:solidFill>
                <a:round/>
              </a:ln>
            </p:spPr>
            <p:txBody>
              <a:bodyPr/>
              <a:lstStyle/>
              <a:p>
                <a:endParaRPr lang="zh-CN" altLang="en-US"/>
              </a:p>
            </p:txBody>
          </p:sp>
          <p:sp>
            <p:nvSpPr>
              <p:cNvPr id="23680" name="Line 30"/>
              <p:cNvSpPr>
                <a:spLocks noChangeShapeType="1"/>
              </p:cNvSpPr>
              <p:nvPr/>
            </p:nvSpPr>
            <p:spPr bwMode="auto">
              <a:xfrm>
                <a:off x="1824" y="1776"/>
                <a:ext cx="0" cy="240"/>
              </a:xfrm>
              <a:prstGeom prst="line">
                <a:avLst/>
              </a:prstGeom>
              <a:noFill/>
              <a:ln w="9525">
                <a:solidFill>
                  <a:schemeClr val="tx1"/>
                </a:solidFill>
                <a:round/>
              </a:ln>
            </p:spPr>
            <p:txBody>
              <a:bodyPr/>
              <a:lstStyle/>
              <a:p>
                <a:endParaRPr lang="zh-CN" altLang="en-US"/>
              </a:p>
            </p:txBody>
          </p:sp>
          <p:sp>
            <p:nvSpPr>
              <p:cNvPr id="23681" name="Line 31"/>
              <p:cNvSpPr>
                <a:spLocks noChangeShapeType="1"/>
              </p:cNvSpPr>
              <p:nvPr/>
            </p:nvSpPr>
            <p:spPr bwMode="auto">
              <a:xfrm>
                <a:off x="480" y="2160"/>
                <a:ext cx="288" cy="0"/>
              </a:xfrm>
              <a:prstGeom prst="line">
                <a:avLst/>
              </a:prstGeom>
              <a:noFill/>
              <a:ln w="9525">
                <a:solidFill>
                  <a:schemeClr val="tx1"/>
                </a:solidFill>
                <a:round/>
              </a:ln>
            </p:spPr>
            <p:txBody>
              <a:bodyPr/>
              <a:lstStyle/>
              <a:p>
                <a:endParaRPr lang="zh-CN" altLang="en-US"/>
              </a:p>
            </p:txBody>
          </p:sp>
          <p:sp>
            <p:nvSpPr>
              <p:cNvPr id="23682" name="Line 32"/>
              <p:cNvSpPr>
                <a:spLocks noChangeShapeType="1"/>
              </p:cNvSpPr>
              <p:nvPr/>
            </p:nvSpPr>
            <p:spPr bwMode="auto">
              <a:xfrm>
                <a:off x="480" y="2352"/>
                <a:ext cx="288" cy="0"/>
              </a:xfrm>
              <a:prstGeom prst="line">
                <a:avLst/>
              </a:prstGeom>
              <a:noFill/>
              <a:ln w="9525">
                <a:solidFill>
                  <a:schemeClr val="tx1"/>
                </a:solidFill>
                <a:round/>
              </a:ln>
            </p:spPr>
            <p:txBody>
              <a:bodyPr/>
              <a:lstStyle/>
              <a:p>
                <a:endParaRPr lang="zh-CN" altLang="en-US"/>
              </a:p>
            </p:txBody>
          </p:sp>
          <p:sp>
            <p:nvSpPr>
              <p:cNvPr id="23683" name="Line 33"/>
              <p:cNvSpPr>
                <a:spLocks noChangeShapeType="1"/>
              </p:cNvSpPr>
              <p:nvPr/>
            </p:nvSpPr>
            <p:spPr bwMode="auto">
              <a:xfrm>
                <a:off x="480" y="2544"/>
                <a:ext cx="288" cy="0"/>
              </a:xfrm>
              <a:prstGeom prst="line">
                <a:avLst/>
              </a:prstGeom>
              <a:noFill/>
              <a:ln w="9525">
                <a:solidFill>
                  <a:schemeClr val="tx1"/>
                </a:solidFill>
                <a:round/>
              </a:ln>
            </p:spPr>
            <p:txBody>
              <a:bodyPr/>
              <a:lstStyle/>
              <a:p>
                <a:endParaRPr lang="zh-CN" altLang="en-US"/>
              </a:p>
            </p:txBody>
          </p:sp>
          <p:sp>
            <p:nvSpPr>
              <p:cNvPr id="23684" name="Line 34"/>
              <p:cNvSpPr>
                <a:spLocks noChangeShapeType="1"/>
              </p:cNvSpPr>
              <p:nvPr/>
            </p:nvSpPr>
            <p:spPr bwMode="auto">
              <a:xfrm>
                <a:off x="2304" y="2160"/>
                <a:ext cx="288" cy="0"/>
              </a:xfrm>
              <a:prstGeom prst="line">
                <a:avLst/>
              </a:prstGeom>
              <a:noFill/>
              <a:ln w="9525">
                <a:solidFill>
                  <a:schemeClr val="tx1"/>
                </a:solidFill>
                <a:round/>
              </a:ln>
            </p:spPr>
            <p:txBody>
              <a:bodyPr/>
              <a:lstStyle/>
              <a:p>
                <a:endParaRPr lang="zh-CN" altLang="en-US"/>
              </a:p>
            </p:txBody>
          </p:sp>
          <p:sp>
            <p:nvSpPr>
              <p:cNvPr id="23685" name="Oval 35"/>
              <p:cNvSpPr>
                <a:spLocks noChangeArrowheads="1"/>
              </p:cNvSpPr>
              <p:nvPr/>
            </p:nvSpPr>
            <p:spPr bwMode="auto">
              <a:xfrm>
                <a:off x="2304" y="2304"/>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3686" name="Oval 36"/>
              <p:cNvSpPr>
                <a:spLocks noChangeArrowheads="1"/>
              </p:cNvSpPr>
              <p:nvPr/>
            </p:nvSpPr>
            <p:spPr bwMode="auto">
              <a:xfrm>
                <a:off x="2304" y="2496"/>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3687" name="Line 37"/>
              <p:cNvSpPr>
                <a:spLocks noChangeShapeType="1"/>
              </p:cNvSpPr>
              <p:nvPr/>
            </p:nvSpPr>
            <p:spPr bwMode="auto">
              <a:xfrm>
                <a:off x="2352" y="2325"/>
                <a:ext cx="240" cy="0"/>
              </a:xfrm>
              <a:prstGeom prst="line">
                <a:avLst/>
              </a:prstGeom>
              <a:noFill/>
              <a:ln w="9525">
                <a:solidFill>
                  <a:schemeClr val="tx1"/>
                </a:solidFill>
                <a:round/>
              </a:ln>
            </p:spPr>
            <p:txBody>
              <a:bodyPr/>
              <a:lstStyle/>
              <a:p>
                <a:endParaRPr lang="zh-CN" altLang="en-US"/>
              </a:p>
            </p:txBody>
          </p:sp>
          <p:sp>
            <p:nvSpPr>
              <p:cNvPr id="23688" name="Line 38"/>
              <p:cNvSpPr>
                <a:spLocks noChangeShapeType="1"/>
              </p:cNvSpPr>
              <p:nvPr/>
            </p:nvSpPr>
            <p:spPr bwMode="auto">
              <a:xfrm>
                <a:off x="2352" y="2517"/>
                <a:ext cx="240" cy="0"/>
              </a:xfrm>
              <a:prstGeom prst="line">
                <a:avLst/>
              </a:prstGeom>
              <a:noFill/>
              <a:ln w="9525">
                <a:solidFill>
                  <a:schemeClr val="tx1"/>
                </a:solidFill>
                <a:round/>
              </a:ln>
            </p:spPr>
            <p:txBody>
              <a:bodyPr/>
              <a:lstStyle/>
              <a:p>
                <a:endParaRPr lang="zh-CN" altLang="en-US"/>
              </a:p>
            </p:txBody>
          </p:sp>
        </p:grpSp>
        <p:grpSp>
          <p:nvGrpSpPr>
            <p:cNvPr id="23649" name="Group 43"/>
            <p:cNvGrpSpPr/>
            <p:nvPr/>
          </p:nvGrpSpPr>
          <p:grpSpPr bwMode="auto">
            <a:xfrm>
              <a:off x="2880" y="2601"/>
              <a:ext cx="240" cy="240"/>
              <a:chOff x="3312" y="2496"/>
              <a:chExt cx="240" cy="240"/>
            </a:xfrm>
          </p:grpSpPr>
          <p:sp>
            <p:nvSpPr>
              <p:cNvPr id="23660" name="Rectangle 40"/>
              <p:cNvSpPr>
                <a:spLocks noChangeArrowheads="1"/>
              </p:cNvSpPr>
              <p:nvPr/>
            </p:nvSpPr>
            <p:spPr bwMode="auto">
              <a:xfrm>
                <a:off x="3312" y="2496"/>
                <a:ext cx="192" cy="240"/>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3661" name="Oval 41"/>
              <p:cNvSpPr>
                <a:spLocks noChangeArrowheads="1"/>
              </p:cNvSpPr>
              <p:nvPr/>
            </p:nvSpPr>
            <p:spPr bwMode="auto">
              <a:xfrm>
                <a:off x="3504" y="2592"/>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3662" name="Text Box 42"/>
              <p:cNvSpPr txBox="1">
                <a:spLocks noChangeArrowheads="1"/>
              </p:cNvSpPr>
              <p:nvPr/>
            </p:nvSpPr>
            <p:spPr bwMode="auto">
              <a:xfrm>
                <a:off x="3324" y="2524"/>
                <a:ext cx="192"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a:t>
                </a:r>
              </a:p>
            </p:txBody>
          </p:sp>
        </p:grpSp>
        <p:grpSp>
          <p:nvGrpSpPr>
            <p:cNvPr id="23650" name="Group 47"/>
            <p:cNvGrpSpPr/>
            <p:nvPr/>
          </p:nvGrpSpPr>
          <p:grpSpPr bwMode="auto">
            <a:xfrm>
              <a:off x="2880" y="2709"/>
              <a:ext cx="384" cy="192"/>
              <a:chOff x="2880" y="2736"/>
              <a:chExt cx="384" cy="192"/>
            </a:xfrm>
          </p:grpSpPr>
          <p:sp>
            <p:nvSpPr>
              <p:cNvPr id="23657" name="Line 44"/>
              <p:cNvSpPr>
                <a:spLocks noChangeShapeType="1"/>
              </p:cNvSpPr>
              <p:nvPr/>
            </p:nvSpPr>
            <p:spPr bwMode="auto">
              <a:xfrm>
                <a:off x="2880" y="2928"/>
                <a:ext cx="384" cy="0"/>
              </a:xfrm>
              <a:prstGeom prst="line">
                <a:avLst/>
              </a:prstGeom>
              <a:noFill/>
              <a:ln w="9525">
                <a:solidFill>
                  <a:schemeClr val="tx1"/>
                </a:solidFill>
                <a:round/>
              </a:ln>
            </p:spPr>
            <p:txBody>
              <a:bodyPr/>
              <a:lstStyle/>
              <a:p>
                <a:endParaRPr lang="zh-CN" altLang="en-US"/>
              </a:p>
            </p:txBody>
          </p:sp>
          <p:sp>
            <p:nvSpPr>
              <p:cNvPr id="23658" name="Line 45"/>
              <p:cNvSpPr>
                <a:spLocks noChangeShapeType="1"/>
              </p:cNvSpPr>
              <p:nvPr/>
            </p:nvSpPr>
            <p:spPr bwMode="auto">
              <a:xfrm flipV="1">
                <a:off x="3264" y="2736"/>
                <a:ext cx="0" cy="192"/>
              </a:xfrm>
              <a:prstGeom prst="line">
                <a:avLst/>
              </a:prstGeom>
              <a:noFill/>
              <a:ln w="9525">
                <a:solidFill>
                  <a:schemeClr val="tx1"/>
                </a:solidFill>
                <a:round/>
              </a:ln>
            </p:spPr>
            <p:txBody>
              <a:bodyPr/>
              <a:lstStyle/>
              <a:p>
                <a:endParaRPr lang="zh-CN" altLang="en-US"/>
              </a:p>
            </p:txBody>
          </p:sp>
          <p:sp>
            <p:nvSpPr>
              <p:cNvPr id="23659" name="Line 46"/>
              <p:cNvSpPr>
                <a:spLocks noChangeShapeType="1"/>
              </p:cNvSpPr>
              <p:nvPr/>
            </p:nvSpPr>
            <p:spPr bwMode="auto">
              <a:xfrm flipH="1">
                <a:off x="3120" y="2736"/>
                <a:ext cx="144" cy="0"/>
              </a:xfrm>
              <a:prstGeom prst="line">
                <a:avLst/>
              </a:prstGeom>
              <a:noFill/>
              <a:ln w="9525">
                <a:solidFill>
                  <a:schemeClr val="tx1"/>
                </a:solidFill>
                <a:round/>
              </a:ln>
            </p:spPr>
            <p:txBody>
              <a:bodyPr/>
              <a:lstStyle/>
              <a:p>
                <a:endParaRPr lang="zh-CN" altLang="en-US"/>
              </a:p>
            </p:txBody>
          </p:sp>
        </p:grpSp>
        <p:sp>
          <p:nvSpPr>
            <p:cNvPr id="23651" name="Text Box 48"/>
            <p:cNvSpPr txBox="1">
              <a:spLocks noChangeArrowheads="1"/>
            </p:cNvSpPr>
            <p:nvPr/>
          </p:nvSpPr>
          <p:spPr bwMode="auto">
            <a:xfrm>
              <a:off x="2880" y="2976"/>
              <a:ext cx="192"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a:t>
              </a:r>
            </a:p>
          </p:txBody>
        </p:sp>
        <p:sp>
          <p:nvSpPr>
            <p:cNvPr id="23652" name="Line 49"/>
            <p:cNvSpPr>
              <a:spLocks noChangeShapeType="1"/>
            </p:cNvSpPr>
            <p:nvPr/>
          </p:nvSpPr>
          <p:spPr bwMode="auto">
            <a:xfrm flipV="1">
              <a:off x="768" y="2544"/>
              <a:ext cx="0" cy="384"/>
            </a:xfrm>
            <a:prstGeom prst="line">
              <a:avLst/>
            </a:prstGeom>
            <a:noFill/>
            <a:ln w="9525">
              <a:solidFill>
                <a:schemeClr val="tx1"/>
              </a:solidFill>
              <a:round/>
            </a:ln>
          </p:spPr>
          <p:txBody>
            <a:bodyPr/>
            <a:lstStyle/>
            <a:p>
              <a:endParaRPr lang="zh-CN" altLang="en-US"/>
            </a:p>
          </p:txBody>
        </p:sp>
        <p:sp>
          <p:nvSpPr>
            <p:cNvPr id="23653" name="Text Box 50"/>
            <p:cNvSpPr txBox="1">
              <a:spLocks noChangeArrowheads="1"/>
            </p:cNvSpPr>
            <p:nvPr/>
          </p:nvSpPr>
          <p:spPr bwMode="auto">
            <a:xfrm>
              <a:off x="768" y="2428"/>
              <a:ext cx="240"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a:t>
              </a:r>
            </a:p>
          </p:txBody>
        </p:sp>
        <p:sp>
          <p:nvSpPr>
            <p:cNvPr id="23654" name="Oval 51"/>
            <p:cNvSpPr>
              <a:spLocks noChangeArrowheads="1"/>
            </p:cNvSpPr>
            <p:nvPr/>
          </p:nvSpPr>
          <p:spPr bwMode="auto">
            <a:xfrm>
              <a:off x="747" y="2715"/>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3655" name="Text Box 52"/>
            <p:cNvSpPr txBox="1">
              <a:spLocks noChangeArrowheads="1"/>
            </p:cNvSpPr>
            <p:nvPr/>
          </p:nvSpPr>
          <p:spPr bwMode="auto">
            <a:xfrm>
              <a:off x="480" y="3024"/>
              <a:ext cx="336"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sp>
          <p:nvSpPr>
            <p:cNvPr id="23656" name="Text Box 53"/>
            <p:cNvSpPr txBox="1">
              <a:spLocks noChangeArrowheads="1"/>
            </p:cNvSpPr>
            <p:nvPr/>
          </p:nvSpPr>
          <p:spPr bwMode="auto">
            <a:xfrm>
              <a:off x="1296" y="3484"/>
              <a:ext cx="1104" cy="198"/>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0    1    1   0</a:t>
              </a:r>
            </a:p>
          </p:txBody>
        </p:sp>
      </p:grpSp>
      <p:grpSp>
        <p:nvGrpSpPr>
          <p:cNvPr id="8" name="Group 149"/>
          <p:cNvGrpSpPr/>
          <p:nvPr/>
        </p:nvGrpSpPr>
        <p:grpSpPr bwMode="auto">
          <a:xfrm>
            <a:off x="6338888" y="3209926"/>
            <a:ext cx="4284662" cy="2868613"/>
            <a:chOff x="2772" y="1418"/>
            <a:chExt cx="2725" cy="1807"/>
          </a:xfrm>
        </p:grpSpPr>
        <p:graphicFrame>
          <p:nvGraphicFramePr>
            <p:cNvPr id="23554" name="Object 8"/>
            <p:cNvGraphicFramePr>
              <a:graphicFrameLocks noChangeAspect="1"/>
            </p:cNvGraphicFramePr>
            <p:nvPr/>
          </p:nvGraphicFramePr>
          <p:xfrm>
            <a:off x="4541" y="1418"/>
            <a:ext cx="956" cy="256"/>
          </p:xfrm>
          <a:graphic>
            <a:graphicData uri="http://schemas.openxmlformats.org/presentationml/2006/ole">
              <mc:AlternateContent xmlns:mc="http://schemas.openxmlformats.org/markup-compatibility/2006">
                <mc:Choice xmlns:v="urn:schemas-microsoft-com:vml" Requires="v">
                  <p:oleObj spid="_x0000_s23585" name="Equation" r:id="rId4" imgW="901309" imgH="241195" progId="Equation.3">
                    <p:embed/>
                  </p:oleObj>
                </mc:Choice>
                <mc:Fallback>
                  <p:oleObj name="Equation" r:id="rId4" imgW="901309" imgH="241195" progId="Equation.3">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1" y="1418"/>
                          <a:ext cx="956" cy="256"/>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nvGrpSpPr>
            <p:cNvPr id="23569" name="Group 151"/>
            <p:cNvGrpSpPr/>
            <p:nvPr/>
          </p:nvGrpSpPr>
          <p:grpSpPr bwMode="auto">
            <a:xfrm>
              <a:off x="2772" y="1728"/>
              <a:ext cx="2712" cy="1497"/>
              <a:chOff x="2772" y="1728"/>
              <a:chExt cx="2712" cy="1497"/>
            </a:xfrm>
          </p:grpSpPr>
          <p:grpSp>
            <p:nvGrpSpPr>
              <p:cNvPr id="23570" name="Group 152"/>
              <p:cNvGrpSpPr/>
              <p:nvPr/>
            </p:nvGrpSpPr>
            <p:grpSpPr bwMode="auto">
              <a:xfrm>
                <a:off x="2784" y="2467"/>
                <a:ext cx="576" cy="201"/>
                <a:chOff x="3312" y="2727"/>
                <a:chExt cx="576" cy="201"/>
              </a:xfrm>
            </p:grpSpPr>
            <p:grpSp>
              <p:nvGrpSpPr>
                <p:cNvPr id="23644" name="Group 153"/>
                <p:cNvGrpSpPr/>
                <p:nvPr/>
              </p:nvGrpSpPr>
              <p:grpSpPr bwMode="auto">
                <a:xfrm>
                  <a:off x="3312" y="2727"/>
                  <a:ext cx="396" cy="201"/>
                  <a:chOff x="3312" y="2727"/>
                  <a:chExt cx="396" cy="201"/>
                </a:xfrm>
              </p:grpSpPr>
              <p:sp>
                <p:nvSpPr>
                  <p:cNvPr id="23646" name="Oval 154"/>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3647" name="Text Box 155"/>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rgbClr val="CC0066"/>
                        </a:solidFill>
                        <a:ea typeface="Gulim" panose="020B0600000101010101" pitchFamily="50" charset="-127"/>
                      </a:rPr>
                      <a:t>0110</a:t>
                    </a:r>
                  </a:p>
                </p:txBody>
              </p:sp>
            </p:grpSp>
            <p:sp>
              <p:nvSpPr>
                <p:cNvPr id="23645" name="Line 156"/>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23571" name="Group 157"/>
              <p:cNvGrpSpPr/>
              <p:nvPr/>
            </p:nvGrpSpPr>
            <p:grpSpPr bwMode="auto">
              <a:xfrm>
                <a:off x="3351" y="2476"/>
                <a:ext cx="576" cy="201"/>
                <a:chOff x="3312" y="2727"/>
                <a:chExt cx="576" cy="201"/>
              </a:xfrm>
            </p:grpSpPr>
            <p:grpSp>
              <p:nvGrpSpPr>
                <p:cNvPr id="23640" name="Group 158"/>
                <p:cNvGrpSpPr/>
                <p:nvPr/>
              </p:nvGrpSpPr>
              <p:grpSpPr bwMode="auto">
                <a:xfrm>
                  <a:off x="3312" y="2727"/>
                  <a:ext cx="396" cy="201"/>
                  <a:chOff x="3312" y="2727"/>
                  <a:chExt cx="396" cy="201"/>
                </a:xfrm>
              </p:grpSpPr>
              <p:sp>
                <p:nvSpPr>
                  <p:cNvPr id="23642" name="Oval 159"/>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3643" name="Text Box 160"/>
                  <p:cNvSpPr txBox="1">
                    <a:spLocks noChangeArrowheads="1"/>
                  </p:cNvSpPr>
                  <p:nvPr/>
                </p:nvSpPr>
                <p:spPr bwMode="auto">
                  <a:xfrm>
                    <a:off x="3324" y="2727"/>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0111</a:t>
                    </a:r>
                  </a:p>
                </p:txBody>
              </p:sp>
            </p:grpSp>
            <p:sp>
              <p:nvSpPr>
                <p:cNvPr id="23641" name="Line 161"/>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23572" name="Group 162"/>
              <p:cNvGrpSpPr/>
              <p:nvPr/>
            </p:nvGrpSpPr>
            <p:grpSpPr bwMode="auto">
              <a:xfrm>
                <a:off x="3924" y="2476"/>
                <a:ext cx="576" cy="201"/>
                <a:chOff x="3312" y="2727"/>
                <a:chExt cx="576" cy="201"/>
              </a:xfrm>
            </p:grpSpPr>
            <p:grpSp>
              <p:nvGrpSpPr>
                <p:cNvPr id="23636" name="Group 163"/>
                <p:cNvGrpSpPr/>
                <p:nvPr/>
              </p:nvGrpSpPr>
              <p:grpSpPr bwMode="auto">
                <a:xfrm>
                  <a:off x="3312" y="2727"/>
                  <a:ext cx="396" cy="201"/>
                  <a:chOff x="3312" y="2727"/>
                  <a:chExt cx="396" cy="201"/>
                </a:xfrm>
              </p:grpSpPr>
              <p:sp>
                <p:nvSpPr>
                  <p:cNvPr id="23638" name="Oval 164"/>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3639" name="Text Box 165"/>
                  <p:cNvSpPr txBox="1">
                    <a:spLocks noChangeArrowheads="1"/>
                  </p:cNvSpPr>
                  <p:nvPr/>
                </p:nvSpPr>
                <p:spPr bwMode="auto">
                  <a:xfrm>
                    <a:off x="3324" y="2727"/>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1000</a:t>
                    </a:r>
                  </a:p>
                </p:txBody>
              </p:sp>
            </p:grpSp>
            <p:sp>
              <p:nvSpPr>
                <p:cNvPr id="23637" name="Line 166"/>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23573" name="Group 167"/>
              <p:cNvGrpSpPr/>
              <p:nvPr/>
            </p:nvGrpSpPr>
            <p:grpSpPr bwMode="auto">
              <a:xfrm>
                <a:off x="4512" y="2476"/>
                <a:ext cx="576" cy="201"/>
                <a:chOff x="3312" y="2727"/>
                <a:chExt cx="576" cy="201"/>
              </a:xfrm>
            </p:grpSpPr>
            <p:grpSp>
              <p:nvGrpSpPr>
                <p:cNvPr id="23632" name="Group 168"/>
                <p:cNvGrpSpPr/>
                <p:nvPr/>
              </p:nvGrpSpPr>
              <p:grpSpPr bwMode="auto">
                <a:xfrm>
                  <a:off x="3312" y="2727"/>
                  <a:ext cx="396" cy="201"/>
                  <a:chOff x="3312" y="2727"/>
                  <a:chExt cx="396" cy="201"/>
                </a:xfrm>
              </p:grpSpPr>
              <p:sp>
                <p:nvSpPr>
                  <p:cNvPr id="23634" name="Oval 169"/>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3635" name="Text Box 170"/>
                  <p:cNvSpPr txBox="1">
                    <a:spLocks noChangeArrowheads="1"/>
                  </p:cNvSpPr>
                  <p:nvPr/>
                </p:nvSpPr>
                <p:spPr bwMode="auto">
                  <a:xfrm>
                    <a:off x="3324" y="2727"/>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1001</a:t>
                    </a:r>
                  </a:p>
                </p:txBody>
              </p:sp>
            </p:grpSp>
            <p:sp>
              <p:nvSpPr>
                <p:cNvPr id="23633" name="Line 171"/>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23574" name="Group 172"/>
              <p:cNvGrpSpPr/>
              <p:nvPr/>
            </p:nvGrpSpPr>
            <p:grpSpPr bwMode="auto">
              <a:xfrm>
                <a:off x="5088" y="2476"/>
                <a:ext cx="396" cy="201"/>
                <a:chOff x="3312" y="2727"/>
                <a:chExt cx="396" cy="201"/>
              </a:xfrm>
            </p:grpSpPr>
            <p:sp>
              <p:nvSpPr>
                <p:cNvPr id="23630" name="Oval 173"/>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3631" name="Text Box 174"/>
                <p:cNvSpPr txBox="1">
                  <a:spLocks noChangeArrowheads="1"/>
                </p:cNvSpPr>
                <p:nvPr/>
              </p:nvSpPr>
              <p:spPr bwMode="auto">
                <a:xfrm>
                  <a:off x="3324" y="2727"/>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1010</a:t>
                  </a:r>
                </a:p>
              </p:txBody>
            </p:sp>
          </p:grpSp>
          <p:sp>
            <p:nvSpPr>
              <p:cNvPr id="23575" name="Line 175"/>
              <p:cNvSpPr>
                <a:spLocks noChangeShapeType="1"/>
              </p:cNvSpPr>
              <p:nvPr/>
            </p:nvSpPr>
            <p:spPr bwMode="auto">
              <a:xfrm>
                <a:off x="5280" y="2688"/>
                <a:ext cx="0" cy="336"/>
              </a:xfrm>
              <a:prstGeom prst="line">
                <a:avLst/>
              </a:prstGeom>
              <a:noFill/>
              <a:ln w="9525">
                <a:solidFill>
                  <a:schemeClr val="tx1"/>
                </a:solidFill>
                <a:round/>
                <a:tailEnd type="triangle" w="med" len="med"/>
              </a:ln>
            </p:spPr>
            <p:txBody>
              <a:bodyPr/>
              <a:lstStyle/>
              <a:p>
                <a:endParaRPr lang="zh-CN" altLang="en-US"/>
              </a:p>
            </p:txBody>
          </p:sp>
          <p:grpSp>
            <p:nvGrpSpPr>
              <p:cNvPr id="23576" name="Group 176"/>
              <p:cNvGrpSpPr/>
              <p:nvPr/>
            </p:nvGrpSpPr>
            <p:grpSpPr bwMode="auto">
              <a:xfrm>
                <a:off x="4896" y="3024"/>
                <a:ext cx="588" cy="201"/>
                <a:chOff x="4848" y="3024"/>
                <a:chExt cx="588" cy="201"/>
              </a:xfrm>
            </p:grpSpPr>
            <p:grpSp>
              <p:nvGrpSpPr>
                <p:cNvPr id="23626" name="Group 177"/>
                <p:cNvGrpSpPr/>
                <p:nvPr/>
              </p:nvGrpSpPr>
              <p:grpSpPr bwMode="auto">
                <a:xfrm>
                  <a:off x="5040" y="3024"/>
                  <a:ext cx="396" cy="201"/>
                  <a:chOff x="3312" y="2727"/>
                  <a:chExt cx="396" cy="201"/>
                </a:xfrm>
              </p:grpSpPr>
              <p:sp>
                <p:nvSpPr>
                  <p:cNvPr id="23628" name="Oval 178"/>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3629" name="Text Box 179"/>
                  <p:cNvSpPr txBox="1">
                    <a:spLocks noChangeArrowheads="1"/>
                  </p:cNvSpPr>
                  <p:nvPr/>
                </p:nvSpPr>
                <p:spPr bwMode="auto">
                  <a:xfrm>
                    <a:off x="3324" y="2727"/>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1011</a:t>
                    </a:r>
                  </a:p>
                </p:txBody>
              </p:sp>
            </p:grpSp>
            <p:sp>
              <p:nvSpPr>
                <p:cNvPr id="23627" name="Line 180"/>
                <p:cNvSpPr>
                  <a:spLocks noChangeShapeType="1"/>
                </p:cNvSpPr>
                <p:nvPr/>
              </p:nvSpPr>
              <p:spPr bwMode="auto">
                <a:xfrm flipH="1">
                  <a:off x="4848" y="3120"/>
                  <a:ext cx="192" cy="0"/>
                </a:xfrm>
                <a:prstGeom prst="line">
                  <a:avLst/>
                </a:prstGeom>
                <a:noFill/>
                <a:ln w="9525">
                  <a:solidFill>
                    <a:schemeClr val="tx1"/>
                  </a:solidFill>
                  <a:round/>
                  <a:tailEnd type="triangle" w="med" len="med"/>
                </a:ln>
              </p:spPr>
              <p:txBody>
                <a:bodyPr/>
                <a:lstStyle/>
                <a:p>
                  <a:endParaRPr lang="zh-CN" altLang="en-US"/>
                </a:p>
              </p:txBody>
            </p:sp>
          </p:grpSp>
          <p:grpSp>
            <p:nvGrpSpPr>
              <p:cNvPr id="23577" name="Group 181"/>
              <p:cNvGrpSpPr/>
              <p:nvPr/>
            </p:nvGrpSpPr>
            <p:grpSpPr bwMode="auto">
              <a:xfrm>
                <a:off x="4320" y="3024"/>
                <a:ext cx="588" cy="201"/>
                <a:chOff x="4848" y="3024"/>
                <a:chExt cx="588" cy="201"/>
              </a:xfrm>
            </p:grpSpPr>
            <p:grpSp>
              <p:nvGrpSpPr>
                <p:cNvPr id="23622" name="Group 182"/>
                <p:cNvGrpSpPr/>
                <p:nvPr/>
              </p:nvGrpSpPr>
              <p:grpSpPr bwMode="auto">
                <a:xfrm>
                  <a:off x="5040" y="3024"/>
                  <a:ext cx="396" cy="201"/>
                  <a:chOff x="3312" y="2727"/>
                  <a:chExt cx="396" cy="201"/>
                </a:xfrm>
              </p:grpSpPr>
              <p:sp>
                <p:nvSpPr>
                  <p:cNvPr id="23624" name="Oval 183"/>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3625" name="Text Box 184"/>
                  <p:cNvSpPr txBox="1">
                    <a:spLocks noChangeArrowheads="1"/>
                  </p:cNvSpPr>
                  <p:nvPr/>
                </p:nvSpPr>
                <p:spPr bwMode="auto">
                  <a:xfrm>
                    <a:off x="3324" y="2727"/>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1100</a:t>
                    </a:r>
                  </a:p>
                </p:txBody>
              </p:sp>
            </p:grpSp>
            <p:sp>
              <p:nvSpPr>
                <p:cNvPr id="23623" name="Line 185"/>
                <p:cNvSpPr>
                  <a:spLocks noChangeShapeType="1"/>
                </p:cNvSpPr>
                <p:nvPr/>
              </p:nvSpPr>
              <p:spPr bwMode="auto">
                <a:xfrm flipH="1">
                  <a:off x="4848" y="3120"/>
                  <a:ext cx="192" cy="0"/>
                </a:xfrm>
                <a:prstGeom prst="line">
                  <a:avLst/>
                </a:prstGeom>
                <a:noFill/>
                <a:ln w="9525">
                  <a:solidFill>
                    <a:schemeClr val="tx1"/>
                  </a:solidFill>
                  <a:round/>
                  <a:tailEnd type="triangle" w="med" len="med"/>
                </a:ln>
              </p:spPr>
              <p:txBody>
                <a:bodyPr/>
                <a:lstStyle/>
                <a:p>
                  <a:endParaRPr lang="zh-CN" altLang="en-US"/>
                </a:p>
              </p:txBody>
            </p:sp>
          </p:grpSp>
          <p:grpSp>
            <p:nvGrpSpPr>
              <p:cNvPr id="23578" name="Group 186"/>
              <p:cNvGrpSpPr/>
              <p:nvPr/>
            </p:nvGrpSpPr>
            <p:grpSpPr bwMode="auto">
              <a:xfrm>
                <a:off x="3732" y="3024"/>
                <a:ext cx="588" cy="201"/>
                <a:chOff x="4848" y="3024"/>
                <a:chExt cx="588" cy="201"/>
              </a:xfrm>
            </p:grpSpPr>
            <p:grpSp>
              <p:nvGrpSpPr>
                <p:cNvPr id="23618" name="Group 187"/>
                <p:cNvGrpSpPr/>
                <p:nvPr/>
              </p:nvGrpSpPr>
              <p:grpSpPr bwMode="auto">
                <a:xfrm>
                  <a:off x="5040" y="3024"/>
                  <a:ext cx="396" cy="201"/>
                  <a:chOff x="3312" y="2727"/>
                  <a:chExt cx="396" cy="201"/>
                </a:xfrm>
              </p:grpSpPr>
              <p:sp>
                <p:nvSpPr>
                  <p:cNvPr id="23620" name="Oval 188"/>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3621" name="Text Box 189"/>
                  <p:cNvSpPr txBox="1">
                    <a:spLocks noChangeArrowheads="1"/>
                  </p:cNvSpPr>
                  <p:nvPr/>
                </p:nvSpPr>
                <p:spPr bwMode="auto">
                  <a:xfrm>
                    <a:off x="3324" y="2727"/>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1101</a:t>
                    </a:r>
                  </a:p>
                </p:txBody>
              </p:sp>
            </p:grpSp>
            <p:sp>
              <p:nvSpPr>
                <p:cNvPr id="23619" name="Line 190"/>
                <p:cNvSpPr>
                  <a:spLocks noChangeShapeType="1"/>
                </p:cNvSpPr>
                <p:nvPr/>
              </p:nvSpPr>
              <p:spPr bwMode="auto">
                <a:xfrm flipH="1">
                  <a:off x="4848" y="3120"/>
                  <a:ext cx="192" cy="0"/>
                </a:xfrm>
                <a:prstGeom prst="line">
                  <a:avLst/>
                </a:prstGeom>
                <a:noFill/>
                <a:ln w="9525">
                  <a:solidFill>
                    <a:schemeClr val="tx1"/>
                  </a:solidFill>
                  <a:round/>
                  <a:tailEnd type="triangle" w="med" len="med"/>
                </a:ln>
              </p:spPr>
              <p:txBody>
                <a:bodyPr/>
                <a:lstStyle/>
                <a:p>
                  <a:endParaRPr lang="zh-CN" altLang="en-US"/>
                </a:p>
              </p:txBody>
            </p:sp>
          </p:grpSp>
          <p:grpSp>
            <p:nvGrpSpPr>
              <p:cNvPr id="23579" name="Group 191"/>
              <p:cNvGrpSpPr/>
              <p:nvPr/>
            </p:nvGrpSpPr>
            <p:grpSpPr bwMode="auto">
              <a:xfrm>
                <a:off x="3156" y="3024"/>
                <a:ext cx="588" cy="201"/>
                <a:chOff x="4848" y="3024"/>
                <a:chExt cx="588" cy="201"/>
              </a:xfrm>
            </p:grpSpPr>
            <p:grpSp>
              <p:nvGrpSpPr>
                <p:cNvPr id="23614" name="Group 192"/>
                <p:cNvGrpSpPr/>
                <p:nvPr/>
              </p:nvGrpSpPr>
              <p:grpSpPr bwMode="auto">
                <a:xfrm>
                  <a:off x="5040" y="3024"/>
                  <a:ext cx="396" cy="201"/>
                  <a:chOff x="3312" y="2727"/>
                  <a:chExt cx="396" cy="201"/>
                </a:xfrm>
              </p:grpSpPr>
              <p:sp>
                <p:nvSpPr>
                  <p:cNvPr id="23616" name="Oval 193"/>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3617" name="Text Box 194"/>
                  <p:cNvSpPr txBox="1">
                    <a:spLocks noChangeArrowheads="1"/>
                  </p:cNvSpPr>
                  <p:nvPr/>
                </p:nvSpPr>
                <p:spPr bwMode="auto">
                  <a:xfrm>
                    <a:off x="3324" y="2727"/>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1110</a:t>
                    </a:r>
                  </a:p>
                </p:txBody>
              </p:sp>
            </p:grpSp>
            <p:sp>
              <p:nvSpPr>
                <p:cNvPr id="23615" name="Line 195"/>
                <p:cNvSpPr>
                  <a:spLocks noChangeShapeType="1"/>
                </p:cNvSpPr>
                <p:nvPr/>
              </p:nvSpPr>
              <p:spPr bwMode="auto">
                <a:xfrm flipH="1">
                  <a:off x="4848" y="3120"/>
                  <a:ext cx="192" cy="0"/>
                </a:xfrm>
                <a:prstGeom prst="line">
                  <a:avLst/>
                </a:prstGeom>
                <a:noFill/>
                <a:ln w="9525">
                  <a:solidFill>
                    <a:schemeClr val="tx1"/>
                  </a:solidFill>
                  <a:round/>
                  <a:tailEnd type="triangle" w="med" len="med"/>
                </a:ln>
              </p:spPr>
              <p:txBody>
                <a:bodyPr/>
                <a:lstStyle/>
                <a:p>
                  <a:endParaRPr lang="zh-CN" altLang="en-US"/>
                </a:p>
              </p:txBody>
            </p:sp>
          </p:grpSp>
          <p:grpSp>
            <p:nvGrpSpPr>
              <p:cNvPr id="23580" name="Group 196"/>
              <p:cNvGrpSpPr/>
              <p:nvPr/>
            </p:nvGrpSpPr>
            <p:grpSpPr bwMode="auto">
              <a:xfrm>
                <a:off x="2772" y="3024"/>
                <a:ext cx="396" cy="201"/>
                <a:chOff x="3312" y="2727"/>
                <a:chExt cx="396" cy="201"/>
              </a:xfrm>
            </p:grpSpPr>
            <p:sp>
              <p:nvSpPr>
                <p:cNvPr id="23612" name="Oval 197"/>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3613" name="Text Box 198"/>
                <p:cNvSpPr txBox="1">
                  <a:spLocks noChangeArrowheads="1"/>
                </p:cNvSpPr>
                <p:nvPr/>
              </p:nvSpPr>
              <p:spPr bwMode="auto">
                <a:xfrm>
                  <a:off x="3324" y="2727"/>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1111</a:t>
                  </a:r>
                </a:p>
              </p:txBody>
            </p:sp>
          </p:grpSp>
          <p:sp>
            <p:nvSpPr>
              <p:cNvPr id="23581" name="Line 199"/>
              <p:cNvSpPr>
                <a:spLocks noChangeShapeType="1"/>
              </p:cNvSpPr>
              <p:nvPr/>
            </p:nvSpPr>
            <p:spPr bwMode="auto">
              <a:xfrm flipV="1">
                <a:off x="2976" y="2664"/>
                <a:ext cx="0" cy="360"/>
              </a:xfrm>
              <a:prstGeom prst="line">
                <a:avLst/>
              </a:prstGeom>
              <a:noFill/>
              <a:ln w="9525">
                <a:solidFill>
                  <a:schemeClr val="tx1"/>
                </a:solidFill>
                <a:round/>
                <a:tailEnd type="triangle" w="med" len="med"/>
              </a:ln>
            </p:spPr>
            <p:txBody>
              <a:bodyPr/>
              <a:lstStyle/>
              <a:p>
                <a:endParaRPr lang="zh-CN" altLang="en-US"/>
              </a:p>
            </p:txBody>
          </p:sp>
          <p:sp>
            <p:nvSpPr>
              <p:cNvPr id="23582" name="Text Box 200"/>
              <p:cNvSpPr txBox="1">
                <a:spLocks noChangeArrowheads="1"/>
              </p:cNvSpPr>
              <p:nvPr/>
            </p:nvSpPr>
            <p:spPr bwMode="auto">
              <a:xfrm>
                <a:off x="2784" y="2736"/>
                <a:ext cx="288"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a:t>
                </a:r>
                <a:r>
                  <a:rPr lang="en-US" altLang="zh-CN" sz="1600">
                    <a:solidFill>
                      <a:srgbClr val="FF0000"/>
                    </a:solidFill>
                    <a:ea typeface="Gulim" panose="020B0600000101010101" pitchFamily="50" charset="-127"/>
                  </a:rPr>
                  <a:t>1</a:t>
                </a:r>
              </a:p>
            </p:txBody>
          </p:sp>
          <p:grpSp>
            <p:nvGrpSpPr>
              <p:cNvPr id="23583" name="Group 201"/>
              <p:cNvGrpSpPr/>
              <p:nvPr/>
            </p:nvGrpSpPr>
            <p:grpSpPr bwMode="auto">
              <a:xfrm>
                <a:off x="2772" y="1728"/>
                <a:ext cx="2124" cy="201"/>
                <a:chOff x="2064" y="1824"/>
                <a:chExt cx="2124" cy="201"/>
              </a:xfrm>
            </p:grpSpPr>
            <p:grpSp>
              <p:nvGrpSpPr>
                <p:cNvPr id="23594" name="Group 202"/>
                <p:cNvGrpSpPr/>
                <p:nvPr/>
              </p:nvGrpSpPr>
              <p:grpSpPr bwMode="auto">
                <a:xfrm>
                  <a:off x="2064" y="1824"/>
                  <a:ext cx="576" cy="201"/>
                  <a:chOff x="3312" y="2727"/>
                  <a:chExt cx="576" cy="201"/>
                </a:xfrm>
              </p:grpSpPr>
              <p:grpSp>
                <p:nvGrpSpPr>
                  <p:cNvPr id="23608" name="Group 203"/>
                  <p:cNvGrpSpPr/>
                  <p:nvPr/>
                </p:nvGrpSpPr>
                <p:grpSpPr bwMode="auto">
                  <a:xfrm>
                    <a:off x="3312" y="2727"/>
                    <a:ext cx="396" cy="201"/>
                    <a:chOff x="3312" y="2727"/>
                    <a:chExt cx="396" cy="201"/>
                  </a:xfrm>
                </p:grpSpPr>
                <p:sp>
                  <p:nvSpPr>
                    <p:cNvPr id="23610" name="Oval 204"/>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3611" name="Text Box 205"/>
                    <p:cNvSpPr txBox="1">
                      <a:spLocks noChangeArrowheads="1"/>
                    </p:cNvSpPr>
                    <p:nvPr/>
                  </p:nvSpPr>
                  <p:spPr bwMode="auto">
                    <a:xfrm>
                      <a:off x="3324" y="2727"/>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0000</a:t>
                      </a:r>
                    </a:p>
                  </p:txBody>
                </p:sp>
              </p:grpSp>
              <p:sp>
                <p:nvSpPr>
                  <p:cNvPr id="23609" name="Line 206"/>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23595" name="Group 207"/>
                <p:cNvGrpSpPr/>
                <p:nvPr/>
              </p:nvGrpSpPr>
              <p:grpSpPr bwMode="auto">
                <a:xfrm>
                  <a:off x="2640" y="1824"/>
                  <a:ext cx="576" cy="201"/>
                  <a:chOff x="3312" y="2727"/>
                  <a:chExt cx="576" cy="201"/>
                </a:xfrm>
              </p:grpSpPr>
              <p:grpSp>
                <p:nvGrpSpPr>
                  <p:cNvPr id="23604" name="Group 208"/>
                  <p:cNvGrpSpPr/>
                  <p:nvPr/>
                </p:nvGrpSpPr>
                <p:grpSpPr bwMode="auto">
                  <a:xfrm>
                    <a:off x="3312" y="2727"/>
                    <a:ext cx="396" cy="201"/>
                    <a:chOff x="3312" y="2727"/>
                    <a:chExt cx="396" cy="201"/>
                  </a:xfrm>
                </p:grpSpPr>
                <p:sp>
                  <p:nvSpPr>
                    <p:cNvPr id="23606" name="Oval 209"/>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3607" name="Text Box 210"/>
                    <p:cNvSpPr txBox="1">
                      <a:spLocks noChangeArrowheads="1"/>
                    </p:cNvSpPr>
                    <p:nvPr/>
                  </p:nvSpPr>
                  <p:spPr bwMode="auto">
                    <a:xfrm>
                      <a:off x="3324" y="2727"/>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0001</a:t>
                      </a:r>
                    </a:p>
                  </p:txBody>
                </p:sp>
              </p:grpSp>
              <p:sp>
                <p:nvSpPr>
                  <p:cNvPr id="23605" name="Line 211"/>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23596" name="Group 212"/>
                <p:cNvGrpSpPr/>
                <p:nvPr/>
              </p:nvGrpSpPr>
              <p:grpSpPr bwMode="auto">
                <a:xfrm>
                  <a:off x="3216" y="1824"/>
                  <a:ext cx="576" cy="201"/>
                  <a:chOff x="3312" y="2727"/>
                  <a:chExt cx="576" cy="201"/>
                </a:xfrm>
              </p:grpSpPr>
              <p:grpSp>
                <p:nvGrpSpPr>
                  <p:cNvPr id="23600" name="Group 213"/>
                  <p:cNvGrpSpPr/>
                  <p:nvPr/>
                </p:nvGrpSpPr>
                <p:grpSpPr bwMode="auto">
                  <a:xfrm>
                    <a:off x="3312" y="2727"/>
                    <a:ext cx="396" cy="201"/>
                    <a:chOff x="3312" y="2727"/>
                    <a:chExt cx="396" cy="201"/>
                  </a:xfrm>
                </p:grpSpPr>
                <p:sp>
                  <p:nvSpPr>
                    <p:cNvPr id="23602" name="Oval 214"/>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3603" name="Text Box 215"/>
                    <p:cNvSpPr txBox="1">
                      <a:spLocks noChangeArrowheads="1"/>
                    </p:cNvSpPr>
                    <p:nvPr/>
                  </p:nvSpPr>
                  <p:spPr bwMode="auto">
                    <a:xfrm>
                      <a:off x="3324" y="2727"/>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0010</a:t>
                      </a:r>
                    </a:p>
                  </p:txBody>
                </p:sp>
              </p:grpSp>
              <p:sp>
                <p:nvSpPr>
                  <p:cNvPr id="23601" name="Line 216"/>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23597" name="Group 217"/>
                <p:cNvGrpSpPr/>
                <p:nvPr/>
              </p:nvGrpSpPr>
              <p:grpSpPr bwMode="auto">
                <a:xfrm>
                  <a:off x="3792" y="1824"/>
                  <a:ext cx="396" cy="201"/>
                  <a:chOff x="3312" y="2727"/>
                  <a:chExt cx="396" cy="201"/>
                </a:xfrm>
              </p:grpSpPr>
              <p:sp>
                <p:nvSpPr>
                  <p:cNvPr id="23598" name="Oval 218"/>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3599" name="Text Box 219"/>
                  <p:cNvSpPr txBox="1">
                    <a:spLocks noChangeArrowheads="1"/>
                  </p:cNvSpPr>
                  <p:nvPr/>
                </p:nvSpPr>
                <p:spPr bwMode="auto">
                  <a:xfrm>
                    <a:off x="3324" y="2727"/>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0011</a:t>
                    </a:r>
                  </a:p>
                </p:txBody>
              </p:sp>
            </p:grpSp>
          </p:grpSp>
          <p:grpSp>
            <p:nvGrpSpPr>
              <p:cNvPr id="23584" name="Group 220"/>
              <p:cNvGrpSpPr/>
              <p:nvPr/>
            </p:nvGrpSpPr>
            <p:grpSpPr bwMode="auto">
              <a:xfrm>
                <a:off x="4512" y="2112"/>
                <a:ext cx="396" cy="201"/>
                <a:chOff x="3312" y="2727"/>
                <a:chExt cx="396" cy="201"/>
              </a:xfrm>
            </p:grpSpPr>
            <p:sp>
              <p:nvSpPr>
                <p:cNvPr id="23592" name="Oval 221"/>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3593" name="Text Box 222"/>
                <p:cNvSpPr txBox="1">
                  <a:spLocks noChangeArrowheads="1"/>
                </p:cNvSpPr>
                <p:nvPr/>
              </p:nvSpPr>
              <p:spPr bwMode="auto">
                <a:xfrm>
                  <a:off x="3324" y="2727"/>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0100</a:t>
                  </a:r>
                </a:p>
              </p:txBody>
            </p:sp>
          </p:grpSp>
          <p:grpSp>
            <p:nvGrpSpPr>
              <p:cNvPr id="23585" name="Group 223"/>
              <p:cNvGrpSpPr/>
              <p:nvPr/>
            </p:nvGrpSpPr>
            <p:grpSpPr bwMode="auto">
              <a:xfrm>
                <a:off x="3924" y="2112"/>
                <a:ext cx="396" cy="201"/>
                <a:chOff x="3312" y="2727"/>
                <a:chExt cx="396" cy="201"/>
              </a:xfrm>
            </p:grpSpPr>
            <p:sp>
              <p:nvSpPr>
                <p:cNvPr id="23590" name="Oval 224"/>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3591" name="Text Box 225"/>
                <p:cNvSpPr txBox="1">
                  <a:spLocks noChangeArrowheads="1"/>
                </p:cNvSpPr>
                <p:nvPr/>
              </p:nvSpPr>
              <p:spPr bwMode="auto">
                <a:xfrm>
                  <a:off x="3324" y="2727"/>
                  <a:ext cx="384"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0101</a:t>
                  </a:r>
                </a:p>
              </p:txBody>
            </p:sp>
          </p:grpSp>
          <p:sp>
            <p:nvSpPr>
              <p:cNvPr id="23586" name="Line 226"/>
              <p:cNvSpPr>
                <a:spLocks noChangeShapeType="1"/>
              </p:cNvSpPr>
              <p:nvPr/>
            </p:nvSpPr>
            <p:spPr bwMode="auto">
              <a:xfrm>
                <a:off x="4704" y="1920"/>
                <a:ext cx="0" cy="192"/>
              </a:xfrm>
              <a:prstGeom prst="line">
                <a:avLst/>
              </a:prstGeom>
              <a:noFill/>
              <a:ln w="9525">
                <a:solidFill>
                  <a:schemeClr val="tx1"/>
                </a:solidFill>
                <a:round/>
                <a:tailEnd type="triangle" w="med" len="med"/>
              </a:ln>
            </p:spPr>
            <p:txBody>
              <a:bodyPr/>
              <a:lstStyle/>
              <a:p>
                <a:endParaRPr lang="zh-CN" altLang="en-US"/>
              </a:p>
            </p:txBody>
          </p:sp>
          <p:sp>
            <p:nvSpPr>
              <p:cNvPr id="23587" name="Line 227"/>
              <p:cNvSpPr>
                <a:spLocks noChangeShapeType="1"/>
              </p:cNvSpPr>
              <p:nvPr/>
            </p:nvSpPr>
            <p:spPr bwMode="auto">
              <a:xfrm flipH="1">
                <a:off x="4320" y="2208"/>
                <a:ext cx="192" cy="0"/>
              </a:xfrm>
              <a:prstGeom prst="line">
                <a:avLst/>
              </a:prstGeom>
              <a:noFill/>
              <a:ln w="9525">
                <a:solidFill>
                  <a:schemeClr val="tx1"/>
                </a:solidFill>
                <a:round/>
                <a:tailEnd type="triangle" w="med" len="med"/>
              </a:ln>
            </p:spPr>
            <p:txBody>
              <a:bodyPr/>
              <a:lstStyle/>
              <a:p>
                <a:endParaRPr lang="zh-CN" altLang="en-US"/>
              </a:p>
            </p:txBody>
          </p:sp>
          <p:sp>
            <p:nvSpPr>
              <p:cNvPr id="23588" name="Line 228"/>
              <p:cNvSpPr>
                <a:spLocks noChangeShapeType="1"/>
              </p:cNvSpPr>
              <p:nvPr/>
            </p:nvSpPr>
            <p:spPr bwMode="auto">
              <a:xfrm flipH="1">
                <a:off x="3216" y="2208"/>
                <a:ext cx="720" cy="0"/>
              </a:xfrm>
              <a:prstGeom prst="line">
                <a:avLst/>
              </a:prstGeom>
              <a:noFill/>
              <a:ln w="9525">
                <a:solidFill>
                  <a:schemeClr val="tx1"/>
                </a:solidFill>
                <a:round/>
              </a:ln>
            </p:spPr>
            <p:txBody>
              <a:bodyPr/>
              <a:lstStyle/>
              <a:p>
                <a:endParaRPr lang="zh-CN" altLang="en-US"/>
              </a:p>
            </p:txBody>
          </p:sp>
          <p:sp>
            <p:nvSpPr>
              <p:cNvPr id="23589" name="Line 229"/>
              <p:cNvSpPr>
                <a:spLocks noChangeShapeType="1"/>
              </p:cNvSpPr>
              <p:nvPr/>
            </p:nvSpPr>
            <p:spPr bwMode="auto">
              <a:xfrm flipH="1">
                <a:off x="3024" y="2208"/>
                <a:ext cx="192" cy="288"/>
              </a:xfrm>
              <a:prstGeom prst="line">
                <a:avLst/>
              </a:prstGeom>
              <a:noFill/>
              <a:ln w="9525">
                <a:solidFill>
                  <a:schemeClr val="tx1"/>
                </a:solidFill>
                <a:round/>
                <a:tailEnd type="triangle" w="med" len="med"/>
              </a:ln>
            </p:spPr>
            <p:txBody>
              <a:bodyPr/>
              <a:lstStyle/>
              <a:p>
                <a:endParaRPr lang="zh-CN" altLang="en-US"/>
              </a:p>
            </p:txBody>
          </p:sp>
        </p:grpSp>
      </p:grpSp>
      <p:sp>
        <p:nvSpPr>
          <p:cNvPr id="10378" name="Text Box 138"/>
          <p:cNvSpPr txBox="1">
            <a:spLocks noChangeArrowheads="1"/>
          </p:cNvSpPr>
          <p:nvPr/>
        </p:nvSpPr>
        <p:spPr bwMode="black">
          <a:xfrm>
            <a:off x="7848601" y="5454651"/>
            <a:ext cx="511175" cy="366713"/>
          </a:xfrm>
          <a:prstGeom prst="rect">
            <a:avLst/>
          </a:prstGeom>
          <a:noFill/>
          <a:ln w="9525" algn="ctr">
            <a:noFill/>
            <a:miter lim="800000"/>
          </a:ln>
        </p:spPr>
        <p:txBody>
          <a:bodyPr>
            <a:spAutoFit/>
          </a:bodyPr>
          <a:lstStyle/>
          <a:p>
            <a:r>
              <a:rPr lang="en-US" altLang="zh-CN"/>
              <a:t>/0</a:t>
            </a:r>
          </a:p>
        </p:txBody>
      </p:sp>
      <p:sp>
        <p:nvSpPr>
          <p:cNvPr id="12427" name="Oval 139"/>
          <p:cNvSpPr>
            <a:spLocks noChangeArrowheads="1"/>
          </p:cNvSpPr>
          <p:nvPr/>
        </p:nvSpPr>
        <p:spPr bwMode="black">
          <a:xfrm>
            <a:off x="4752975" y="3159800"/>
            <a:ext cx="1435100" cy="519351"/>
          </a:xfrm>
          <a:prstGeom prst="ellipse">
            <a:avLst/>
          </a:prstGeom>
          <a:noFill/>
          <a:ln w="28575" algn="ctr">
            <a:solidFill>
              <a:srgbClr val="FF0000"/>
            </a:solidFill>
            <a:round/>
          </a:ln>
        </p:spPr>
        <p:txBody>
          <a:bodyPr anchor="ctr">
            <a:spAutoFit/>
          </a:bodyPr>
          <a:lstStyle/>
          <a:p>
            <a:endParaRPr lang="zh-CN" altLang="en-US"/>
          </a:p>
        </p:txBody>
      </p:sp>
      <p:sp>
        <p:nvSpPr>
          <p:cNvPr id="12428" name="Oval 140"/>
          <p:cNvSpPr>
            <a:spLocks noChangeArrowheads="1"/>
          </p:cNvSpPr>
          <p:nvPr/>
        </p:nvSpPr>
        <p:spPr bwMode="black">
          <a:xfrm>
            <a:off x="3019425" y="4483776"/>
            <a:ext cx="1449388" cy="519351"/>
          </a:xfrm>
          <a:prstGeom prst="ellipse">
            <a:avLst/>
          </a:prstGeom>
          <a:noFill/>
          <a:ln w="28575" algn="ctr">
            <a:solidFill>
              <a:srgbClr val="FF0000"/>
            </a:solidFill>
            <a:round/>
          </a:ln>
        </p:spPr>
        <p:txBody>
          <a:bodyPr anchor="ctr">
            <a:spAutoFit/>
          </a:bodyPr>
          <a:lstStyle/>
          <a:p>
            <a:endParaRPr lang="zh-CN" altLang="en-US"/>
          </a:p>
        </p:txBody>
      </p:sp>
      <p:sp>
        <p:nvSpPr>
          <p:cNvPr id="226" name="Text Box 268"/>
          <p:cNvSpPr txBox="1">
            <a:spLocks noChangeArrowheads="1"/>
          </p:cNvSpPr>
          <p:nvPr/>
        </p:nvSpPr>
        <p:spPr bwMode="black">
          <a:xfrm>
            <a:off x="6488113" y="5272088"/>
            <a:ext cx="958850" cy="366712"/>
          </a:xfrm>
          <a:prstGeom prst="rect">
            <a:avLst/>
          </a:prstGeom>
          <a:noFill/>
          <a:ln w="9525" algn="ctr">
            <a:noFill/>
            <a:miter lim="800000"/>
          </a:ln>
        </p:spPr>
        <p:txBody>
          <a:bodyPr>
            <a:spAutoFit/>
          </a:bodyPr>
          <a:lstStyle/>
          <a:p>
            <a:r>
              <a:rPr lang="zh-CN" altLang="en-US">
                <a:solidFill>
                  <a:srgbClr val="FF0000"/>
                </a:solidFill>
                <a:latin typeface="Arial" panose="020B0604020202020204" pitchFamily="34" charset="0"/>
                <a:ea typeface="楷体_GB2312" panose="02010609030101010101" charset="-122"/>
              </a:rPr>
              <a:t>预置</a:t>
            </a:r>
          </a:p>
        </p:txBody>
      </p:sp>
      <p:sp>
        <p:nvSpPr>
          <p:cNvPr id="141" name="AutoShape 59"/>
          <p:cNvSpPr>
            <a:spLocks noChangeArrowheads="1"/>
          </p:cNvSpPr>
          <p:nvPr/>
        </p:nvSpPr>
        <p:spPr bwMode="auto">
          <a:xfrm>
            <a:off x="4613276" y="6048375"/>
            <a:ext cx="1635125" cy="604838"/>
          </a:xfrm>
          <a:prstGeom prst="wedgeRoundRectCallout">
            <a:avLst>
              <a:gd name="adj1" fmla="val 60472"/>
              <a:gd name="adj2" fmla="val -81329"/>
              <a:gd name="adj3" fmla="val 16667"/>
            </a:avLst>
          </a:prstGeom>
          <a:solidFill>
            <a:srgbClr val="FFFFBD"/>
          </a:solidFill>
          <a:ln w="9525">
            <a:solidFill>
              <a:srgbClr val="CC6600"/>
            </a:solidFill>
            <a:miter lim="800000"/>
          </a:ln>
          <a:effectLst>
            <a:prstShdw prst="shdw17" dist="17961" dir="2700000">
              <a:srgbClr val="7A3D00"/>
            </a:prstShdw>
          </a:effectLst>
        </p:spPr>
        <p:txBody>
          <a:bodyPr anchor="b"/>
          <a:lstStyle/>
          <a:p>
            <a:pPr algn="l">
              <a:lnSpc>
                <a:spcPct val="100000"/>
              </a:lnSpc>
              <a:spcBef>
                <a:spcPct val="0"/>
              </a:spcBef>
            </a:pPr>
            <a:r>
              <a:rPr lang="zh-CN" altLang="en-US" sz="1800"/>
              <a:t>计到</a:t>
            </a:r>
            <a:r>
              <a:rPr lang="en-US" altLang="zh-CN" sz="1800"/>
              <a:t>1111</a:t>
            </a:r>
            <a:r>
              <a:rPr lang="zh-CN" altLang="en-US" sz="1800"/>
              <a:t>时，预置数据</a:t>
            </a:r>
            <a:r>
              <a:rPr lang="en-US" altLang="zh-CN" sz="1800"/>
              <a:t>0110</a:t>
            </a:r>
            <a:endParaRPr lang="zh-CN" altLang="en-US" sz="1800">
              <a:latin typeface="Arial" panose="020B0604020202020204" pitchFamily="34" charset="0"/>
              <a:ea typeface="楷体_GB2312" panose="02010609030101010101" charset="-122"/>
            </a:endParaRPr>
          </a:p>
        </p:txBody>
      </p:sp>
      <p:sp>
        <p:nvSpPr>
          <p:cNvPr id="142" name="矩形 141"/>
          <p:cNvSpPr>
            <a:spLocks noChangeArrowheads="1"/>
          </p:cNvSpPr>
          <p:nvPr/>
        </p:nvSpPr>
        <p:spPr bwMode="auto">
          <a:xfrm>
            <a:off x="6172200" y="4781550"/>
            <a:ext cx="4476750" cy="400110"/>
          </a:xfrm>
          <a:prstGeom prst="rect">
            <a:avLst/>
          </a:prstGeom>
          <a:noFill/>
          <a:ln w="19050" algn="ctr">
            <a:solidFill>
              <a:srgbClr val="FF0000"/>
            </a:solidFill>
            <a:prstDash val="dash"/>
            <a:round/>
          </a:ln>
        </p:spPr>
        <p:txBody>
          <a:bodyPr>
            <a:spAutoFit/>
          </a:bodyPr>
          <a:lstStyle/>
          <a:p>
            <a:pPr algn="r" eaLnBrk="0" hangingPunct="0">
              <a:lnSpc>
                <a:spcPct val="100000"/>
              </a:lnSpc>
              <a:spcBef>
                <a:spcPct val="0"/>
              </a:spcBef>
            </a:pPr>
            <a:endParaRPr lang="zh-CN" altLang="en-US" u="sng">
              <a:solidFill>
                <a:schemeClr val="accent1"/>
              </a:solidFill>
              <a:latin typeface="Lucida Sans Unicode" panose="020B0602030504020204" pitchFamily="34" charset="0"/>
              <a:ea typeface="Gulim" panose="020B0600000101010101" pitchFamily="50" charset="-127"/>
            </a:endParaRPr>
          </a:p>
        </p:txBody>
      </p:sp>
      <p:sp>
        <p:nvSpPr>
          <p:cNvPr id="143" name="Text Box 268"/>
          <p:cNvSpPr txBox="1">
            <a:spLocks noChangeArrowheads="1"/>
          </p:cNvSpPr>
          <p:nvPr/>
        </p:nvSpPr>
        <p:spPr bwMode="black">
          <a:xfrm>
            <a:off x="5135563" y="5024438"/>
            <a:ext cx="958850" cy="366712"/>
          </a:xfrm>
          <a:prstGeom prst="rect">
            <a:avLst/>
          </a:prstGeom>
          <a:noFill/>
          <a:ln w="9525" algn="ctr">
            <a:noFill/>
            <a:miter lim="800000"/>
          </a:ln>
        </p:spPr>
        <p:txBody>
          <a:bodyPr>
            <a:spAutoFit/>
          </a:bodyPr>
          <a:lstStyle/>
          <a:p>
            <a:r>
              <a:rPr lang="en-US" altLang="zh-CN">
                <a:solidFill>
                  <a:srgbClr val="FF0000"/>
                </a:solidFill>
                <a:latin typeface="Arial" panose="020B0604020202020204" pitchFamily="34" charset="0"/>
                <a:ea typeface="楷体_GB2312" panose="02010609030101010101" charset="-122"/>
              </a:rPr>
              <a:t>M=10</a:t>
            </a:r>
            <a:endParaRPr lang="zh-CN" altLang="en-US">
              <a:solidFill>
                <a:srgbClr val="FF0000"/>
              </a:solidFill>
              <a:latin typeface="Arial" panose="020B0604020202020204" pitchFamily="34" charset="0"/>
              <a:ea typeface="楷体_GB2312" panose="02010609030101010101" charset="-122"/>
            </a:endParaRPr>
          </a:p>
        </p:txBody>
      </p:sp>
      <p:sp>
        <p:nvSpPr>
          <p:cNvPr id="144" name="Text Box 268"/>
          <p:cNvSpPr txBox="1">
            <a:spLocks noChangeArrowheads="1"/>
          </p:cNvSpPr>
          <p:nvPr/>
        </p:nvSpPr>
        <p:spPr bwMode="black">
          <a:xfrm>
            <a:off x="4811714" y="3100389"/>
            <a:ext cx="731837" cy="369887"/>
          </a:xfrm>
          <a:prstGeom prst="rect">
            <a:avLst/>
          </a:prstGeom>
          <a:noFill/>
          <a:ln w="9525" algn="ctr">
            <a:noFill/>
            <a:miter lim="800000"/>
          </a:ln>
        </p:spPr>
        <p:txBody>
          <a:bodyPr>
            <a:spAutoFit/>
          </a:bodyPr>
          <a:lstStyle/>
          <a:p>
            <a:r>
              <a:rPr lang="en-US" altLang="zh-CN">
                <a:solidFill>
                  <a:srgbClr val="FF0000"/>
                </a:solidFill>
                <a:latin typeface="Arial" panose="020B0604020202020204" pitchFamily="34" charset="0"/>
                <a:ea typeface="楷体_GB2312" panose="02010609030101010101" charset="-122"/>
              </a:rPr>
              <a:t>1</a:t>
            </a:r>
            <a:endParaRPr lang="zh-CN" altLang="en-US">
              <a:solidFill>
                <a:srgbClr val="FF0000"/>
              </a:solidFill>
              <a:latin typeface="Arial" panose="020B0604020202020204" pitchFamily="34" charset="0"/>
              <a:ea typeface="楷体_GB2312" panose="02010609030101010101" charset="-122"/>
            </a:endParaRPr>
          </a:p>
        </p:txBody>
      </p:sp>
      <p:sp>
        <p:nvSpPr>
          <p:cNvPr id="145" name="Text Box 268"/>
          <p:cNvSpPr txBox="1">
            <a:spLocks noChangeArrowheads="1"/>
          </p:cNvSpPr>
          <p:nvPr/>
        </p:nvSpPr>
        <p:spPr bwMode="black">
          <a:xfrm>
            <a:off x="4811714" y="3595689"/>
            <a:ext cx="808037" cy="369887"/>
          </a:xfrm>
          <a:prstGeom prst="rect">
            <a:avLst/>
          </a:prstGeom>
          <a:noFill/>
          <a:ln w="9525" algn="ctr">
            <a:noFill/>
            <a:miter lim="800000"/>
          </a:ln>
        </p:spPr>
        <p:txBody>
          <a:bodyPr>
            <a:spAutoFit/>
          </a:bodyPr>
          <a:lstStyle/>
          <a:p>
            <a:r>
              <a:rPr lang="en-US" altLang="zh-CN" dirty="0">
                <a:solidFill>
                  <a:srgbClr val="FF0000"/>
                </a:solidFill>
                <a:latin typeface="Arial" panose="020B0604020202020204" pitchFamily="34" charset="0"/>
                <a:ea typeface="楷体_GB2312" panose="02010609030101010101" charset="-122"/>
              </a:rPr>
              <a:t>0</a:t>
            </a:r>
            <a:endParaRPr lang="zh-CN" altLang="en-US" dirty="0">
              <a:solidFill>
                <a:srgbClr val="FF0000"/>
              </a:solidFill>
              <a:latin typeface="Arial" panose="020B0604020202020204" pitchFamily="34" charset="0"/>
              <a:ea typeface="楷体_GB2312" panose="02010609030101010101"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2427"/>
                                        </p:tgtEl>
                                        <p:attrNameLst>
                                          <p:attrName>style.visibility</p:attrName>
                                        </p:attrNameLst>
                                      </p:cBhvr>
                                      <p:to>
                                        <p:strVal val="visible"/>
                                      </p:to>
                                    </p:set>
                                    <p:anim calcmode="lin" valueType="num">
                                      <p:cBhvr>
                                        <p:cTn id="13" dur="500" fill="hold"/>
                                        <p:tgtEl>
                                          <p:spTgt spid="12427"/>
                                        </p:tgtEl>
                                        <p:attrNameLst>
                                          <p:attrName>ppt_w</p:attrName>
                                        </p:attrNameLst>
                                      </p:cBhvr>
                                      <p:tavLst>
                                        <p:tav tm="0">
                                          <p:val>
                                            <p:fltVal val="0"/>
                                          </p:val>
                                        </p:tav>
                                        <p:tav tm="100000">
                                          <p:val>
                                            <p:strVal val="#ppt_w"/>
                                          </p:val>
                                        </p:tav>
                                      </p:tavLst>
                                    </p:anim>
                                    <p:anim calcmode="lin" valueType="num">
                                      <p:cBhvr>
                                        <p:cTn id="14" dur="500" fill="hold"/>
                                        <p:tgtEl>
                                          <p:spTgt spid="12427"/>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2" fill="hold" grpId="0" nodeType="afterEffect">
                                  <p:stCondLst>
                                    <p:cond delay="0"/>
                                  </p:stCondLst>
                                  <p:childTnLst>
                                    <p:set>
                                      <p:cBhvr>
                                        <p:cTn id="23" dur="1" fill="hold">
                                          <p:stCondLst>
                                            <p:cond delay="0"/>
                                          </p:stCondLst>
                                        </p:cTn>
                                        <p:tgtEl>
                                          <p:spTgt spid="10378"/>
                                        </p:tgtEl>
                                        <p:attrNameLst>
                                          <p:attrName>style.visibility</p:attrName>
                                        </p:attrNameLst>
                                      </p:cBhvr>
                                      <p:to>
                                        <p:strVal val="visible"/>
                                      </p:to>
                                    </p:set>
                                    <p:anim calcmode="lin" valueType="num">
                                      <p:cBhvr additive="base">
                                        <p:cTn id="24" dur="500" fill="hold"/>
                                        <p:tgtEl>
                                          <p:spTgt spid="10378"/>
                                        </p:tgtEl>
                                        <p:attrNameLst>
                                          <p:attrName>ppt_x</p:attrName>
                                        </p:attrNameLst>
                                      </p:cBhvr>
                                      <p:tavLst>
                                        <p:tav tm="0">
                                          <p:val>
                                            <p:strVal val="1+#ppt_w/2"/>
                                          </p:val>
                                        </p:tav>
                                        <p:tav tm="100000">
                                          <p:val>
                                            <p:strVal val="#ppt_x"/>
                                          </p:val>
                                        </p:tav>
                                      </p:tavLst>
                                    </p:anim>
                                    <p:anim calcmode="lin" valueType="num">
                                      <p:cBhvr additive="base">
                                        <p:cTn id="25" dur="500" fill="hold"/>
                                        <p:tgtEl>
                                          <p:spTgt spid="1037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41"/>
                                        </p:tgtEl>
                                        <p:attrNameLst>
                                          <p:attrName>style.visibility</p:attrName>
                                        </p:attrNameLst>
                                      </p:cBhvr>
                                      <p:to>
                                        <p:strVal val="visible"/>
                                      </p:to>
                                    </p:set>
                                    <p:animEffect transition="in" filter="dissolve">
                                      <p:cBhvr>
                                        <p:cTn id="30" dur="500"/>
                                        <p:tgtEl>
                                          <p:spTgt spid="141"/>
                                        </p:tgtEl>
                                      </p:cBhvr>
                                    </p:animEffect>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144"/>
                                        </p:tgtEl>
                                        <p:attrNameLst>
                                          <p:attrName>style.visibility</p:attrName>
                                        </p:attrNameLst>
                                      </p:cBhvr>
                                      <p:to>
                                        <p:strVal val="visible"/>
                                      </p:to>
                                    </p:set>
                                    <p:anim calcmode="lin" valueType="num">
                                      <p:cBhvr>
                                        <p:cTn id="35" dur="500" fill="hold"/>
                                        <p:tgtEl>
                                          <p:spTgt spid="144"/>
                                        </p:tgtEl>
                                        <p:attrNameLst>
                                          <p:attrName>ppt_w</p:attrName>
                                        </p:attrNameLst>
                                      </p:cBhvr>
                                      <p:tavLst>
                                        <p:tav tm="0">
                                          <p:val>
                                            <p:fltVal val="0"/>
                                          </p:val>
                                        </p:tav>
                                        <p:tav tm="100000">
                                          <p:val>
                                            <p:strVal val="#ppt_w"/>
                                          </p:val>
                                        </p:tav>
                                      </p:tavLst>
                                    </p:anim>
                                    <p:anim calcmode="lin" valueType="num">
                                      <p:cBhvr>
                                        <p:cTn id="36" dur="500" fill="hold"/>
                                        <p:tgtEl>
                                          <p:spTgt spid="144"/>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grpId="0" nodeType="clickEffect">
                                  <p:stCondLst>
                                    <p:cond delay="0"/>
                                  </p:stCondLst>
                                  <p:childTnLst>
                                    <p:set>
                                      <p:cBhvr>
                                        <p:cTn id="40" dur="1" fill="hold">
                                          <p:stCondLst>
                                            <p:cond delay="0"/>
                                          </p:stCondLst>
                                        </p:cTn>
                                        <p:tgtEl>
                                          <p:spTgt spid="145"/>
                                        </p:tgtEl>
                                        <p:attrNameLst>
                                          <p:attrName>style.visibility</p:attrName>
                                        </p:attrNameLst>
                                      </p:cBhvr>
                                      <p:to>
                                        <p:strVal val="visible"/>
                                      </p:to>
                                    </p:set>
                                    <p:anim calcmode="lin" valueType="num">
                                      <p:cBhvr>
                                        <p:cTn id="41" dur="500" fill="hold"/>
                                        <p:tgtEl>
                                          <p:spTgt spid="145"/>
                                        </p:tgtEl>
                                        <p:attrNameLst>
                                          <p:attrName>ppt_w</p:attrName>
                                        </p:attrNameLst>
                                      </p:cBhvr>
                                      <p:tavLst>
                                        <p:tav tm="0">
                                          <p:val>
                                            <p:fltVal val="0"/>
                                          </p:val>
                                        </p:tav>
                                        <p:tav tm="100000">
                                          <p:val>
                                            <p:strVal val="#ppt_w"/>
                                          </p:val>
                                        </p:tav>
                                      </p:tavLst>
                                    </p:anim>
                                    <p:anim calcmode="lin" valueType="num">
                                      <p:cBhvr>
                                        <p:cTn id="42" dur="500" fill="hold"/>
                                        <p:tgtEl>
                                          <p:spTgt spid="145"/>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12428"/>
                                        </p:tgtEl>
                                        <p:attrNameLst>
                                          <p:attrName>style.visibility</p:attrName>
                                        </p:attrNameLst>
                                      </p:cBhvr>
                                      <p:to>
                                        <p:strVal val="visible"/>
                                      </p:to>
                                    </p:set>
                                    <p:anim calcmode="lin" valueType="num">
                                      <p:cBhvr>
                                        <p:cTn id="47" dur="500" fill="hold"/>
                                        <p:tgtEl>
                                          <p:spTgt spid="12428"/>
                                        </p:tgtEl>
                                        <p:attrNameLst>
                                          <p:attrName>ppt_w</p:attrName>
                                        </p:attrNameLst>
                                      </p:cBhvr>
                                      <p:tavLst>
                                        <p:tav tm="0">
                                          <p:val>
                                            <p:fltVal val="0"/>
                                          </p:val>
                                        </p:tav>
                                        <p:tav tm="100000">
                                          <p:val>
                                            <p:strVal val="#ppt_w"/>
                                          </p:val>
                                        </p:tav>
                                      </p:tavLst>
                                    </p:anim>
                                    <p:anim calcmode="lin" valueType="num">
                                      <p:cBhvr>
                                        <p:cTn id="48" dur="500" fill="hold"/>
                                        <p:tgtEl>
                                          <p:spTgt spid="12428"/>
                                        </p:tgtEl>
                                        <p:attrNameLst>
                                          <p:attrName>ppt_h</p:attrName>
                                        </p:attrNameLst>
                                      </p:cBhvr>
                                      <p:tavLst>
                                        <p:tav tm="0">
                                          <p:val>
                                            <p:fltVal val="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226"/>
                                        </p:tgtEl>
                                        <p:attrNameLst>
                                          <p:attrName>style.visibility</p:attrName>
                                        </p:attrNameLst>
                                      </p:cBhvr>
                                      <p:to>
                                        <p:strVal val="visible"/>
                                      </p:to>
                                    </p:set>
                                    <p:anim calcmode="lin" valueType="num">
                                      <p:cBhvr>
                                        <p:cTn id="53" dur="500" fill="hold"/>
                                        <p:tgtEl>
                                          <p:spTgt spid="226"/>
                                        </p:tgtEl>
                                        <p:attrNameLst>
                                          <p:attrName>ppt_w</p:attrName>
                                        </p:attrNameLst>
                                      </p:cBhvr>
                                      <p:tavLst>
                                        <p:tav tm="0">
                                          <p:val>
                                            <p:fltVal val="0"/>
                                          </p:val>
                                        </p:tav>
                                        <p:tav tm="100000">
                                          <p:val>
                                            <p:strVal val="#ppt_w"/>
                                          </p:val>
                                        </p:tav>
                                      </p:tavLst>
                                    </p:anim>
                                    <p:anim calcmode="lin" valueType="num">
                                      <p:cBhvr>
                                        <p:cTn id="54" dur="500" fill="hold"/>
                                        <p:tgtEl>
                                          <p:spTgt spid="226"/>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grpId="0" nodeType="clickEffect">
                                  <p:stCondLst>
                                    <p:cond delay="0"/>
                                  </p:stCondLst>
                                  <p:childTnLst>
                                    <p:set>
                                      <p:cBhvr>
                                        <p:cTn id="58" dur="1" fill="hold">
                                          <p:stCondLst>
                                            <p:cond delay="0"/>
                                          </p:stCondLst>
                                        </p:cTn>
                                        <p:tgtEl>
                                          <p:spTgt spid="142"/>
                                        </p:tgtEl>
                                        <p:attrNameLst>
                                          <p:attrName>style.visibility</p:attrName>
                                        </p:attrNameLst>
                                      </p:cBhvr>
                                      <p:to>
                                        <p:strVal val="visible"/>
                                      </p:to>
                                    </p:set>
                                    <p:anim calcmode="lin" valueType="num">
                                      <p:cBhvr>
                                        <p:cTn id="59" dur="500" fill="hold"/>
                                        <p:tgtEl>
                                          <p:spTgt spid="142"/>
                                        </p:tgtEl>
                                        <p:attrNameLst>
                                          <p:attrName>ppt_w</p:attrName>
                                        </p:attrNameLst>
                                      </p:cBhvr>
                                      <p:tavLst>
                                        <p:tav tm="0">
                                          <p:val>
                                            <p:fltVal val="0"/>
                                          </p:val>
                                        </p:tav>
                                        <p:tav tm="100000">
                                          <p:val>
                                            <p:strVal val="#ppt_w"/>
                                          </p:val>
                                        </p:tav>
                                      </p:tavLst>
                                    </p:anim>
                                    <p:anim calcmode="lin" valueType="num">
                                      <p:cBhvr>
                                        <p:cTn id="60" dur="500" fill="hold"/>
                                        <p:tgtEl>
                                          <p:spTgt spid="142"/>
                                        </p:tgtEl>
                                        <p:attrNameLst>
                                          <p:attrName>ppt_h</p:attrName>
                                        </p:attrNameLst>
                                      </p:cBhvr>
                                      <p:tavLst>
                                        <p:tav tm="0">
                                          <p:val>
                                            <p:fltVal val="0"/>
                                          </p:val>
                                        </p:tav>
                                        <p:tav tm="100000">
                                          <p:val>
                                            <p:strVal val="#ppt_h"/>
                                          </p:val>
                                        </p:tav>
                                      </p:tavLst>
                                    </p:anim>
                                  </p:childTnLst>
                                </p:cTn>
                              </p:par>
                            </p:childTnLst>
                          </p:cTn>
                        </p:par>
                        <p:par>
                          <p:cTn id="61" fill="hold">
                            <p:stCondLst>
                              <p:cond delay="500"/>
                            </p:stCondLst>
                            <p:childTnLst>
                              <p:par>
                                <p:cTn id="62" presetID="23" presetClass="entr" presetSubtype="16" fill="hold" grpId="0" nodeType="afterEffect">
                                  <p:stCondLst>
                                    <p:cond delay="0"/>
                                  </p:stCondLst>
                                  <p:childTnLst>
                                    <p:set>
                                      <p:cBhvr>
                                        <p:cTn id="63" dur="1" fill="hold">
                                          <p:stCondLst>
                                            <p:cond delay="0"/>
                                          </p:stCondLst>
                                        </p:cTn>
                                        <p:tgtEl>
                                          <p:spTgt spid="143"/>
                                        </p:tgtEl>
                                        <p:attrNameLst>
                                          <p:attrName>style.visibility</p:attrName>
                                        </p:attrNameLst>
                                      </p:cBhvr>
                                      <p:to>
                                        <p:strVal val="visible"/>
                                      </p:to>
                                    </p:set>
                                    <p:anim calcmode="lin" valueType="num">
                                      <p:cBhvr>
                                        <p:cTn id="64" dur="500" fill="hold"/>
                                        <p:tgtEl>
                                          <p:spTgt spid="143"/>
                                        </p:tgtEl>
                                        <p:attrNameLst>
                                          <p:attrName>ppt_w</p:attrName>
                                        </p:attrNameLst>
                                      </p:cBhvr>
                                      <p:tavLst>
                                        <p:tav tm="0">
                                          <p:val>
                                            <p:fltVal val="0"/>
                                          </p:val>
                                        </p:tav>
                                        <p:tav tm="100000">
                                          <p:val>
                                            <p:strVal val="#ppt_w"/>
                                          </p:val>
                                        </p:tav>
                                      </p:tavLst>
                                    </p:anim>
                                    <p:anim calcmode="lin" valueType="num">
                                      <p:cBhvr>
                                        <p:cTn id="65" dur="500" fill="hold"/>
                                        <p:tgtEl>
                                          <p:spTgt spid="14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78" grpId="0"/>
      <p:bldP spid="12427" grpId="0" animBg="1"/>
      <p:bldP spid="12428" grpId="0" animBg="1"/>
      <p:bldP spid="226" grpId="0"/>
      <p:bldP spid="141" grpId="0" animBg="1" autoUpdateAnimBg="0"/>
      <p:bldP spid="142" grpId="0" animBg="1"/>
      <p:bldP spid="143" grpId="0"/>
      <p:bldP spid="144" grpId="0"/>
      <p:bldP spid="145" grpId="0"/>
    </p:bldLst>
  </p:timing>
</p:sld>
</file>

<file path=ppt/slides/slide1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1" name="Rectangle 2"/>
          <p:cNvSpPr>
            <a:spLocks noGrp="1" noChangeArrowheads="1"/>
          </p:cNvSpPr>
          <p:nvPr>
            <p:ph type="title"/>
          </p:nvPr>
        </p:nvSpPr>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a:t>
            </a:r>
            <a:r>
              <a:rPr lang="en-US" altLang="zh-CN" dirty="0" smtClean="0">
                <a:solidFill>
                  <a:srgbClr val="FFCC00"/>
                </a:solidFill>
                <a:latin typeface="Arial" panose="020B0604020202020204" pitchFamily="34" charset="0"/>
                <a:ea typeface="黑体" panose="02010600030101010101" pitchFamily="49" charset="-122"/>
              </a:rPr>
              <a:t>2</a:t>
            </a:r>
            <a:r>
              <a:rPr lang="zh-CN" altLang="en-US" dirty="0" smtClean="0">
                <a:solidFill>
                  <a:srgbClr val="FFCC00"/>
                </a:solidFill>
                <a:latin typeface="Arial" panose="020B0604020202020204" pitchFamily="34" charset="0"/>
                <a:ea typeface="黑体" panose="02010600030101010101" pitchFamily="49" charset="-122"/>
              </a:rPr>
              <a:t>）输出</a:t>
            </a:r>
            <a:r>
              <a:rPr lang="en-US" altLang="zh-CN" dirty="0" smtClean="0">
                <a:solidFill>
                  <a:srgbClr val="FFCC00"/>
                </a:solidFill>
                <a:latin typeface="Arial" panose="020B0604020202020204" pitchFamily="34" charset="0"/>
                <a:ea typeface="黑体" panose="02010600030101010101" pitchFamily="49" charset="-122"/>
              </a:rPr>
              <a:t>Q</a:t>
            </a:r>
            <a:r>
              <a:rPr lang="zh-CN" altLang="en-US" dirty="0" smtClean="0">
                <a:solidFill>
                  <a:srgbClr val="FFCC00"/>
                </a:solidFill>
                <a:latin typeface="Arial" panose="020B0604020202020204" pitchFamily="34" charset="0"/>
                <a:ea typeface="黑体" panose="02010600030101010101" pitchFamily="49" charset="-122"/>
              </a:rPr>
              <a:t>预置法</a:t>
            </a:r>
          </a:p>
        </p:txBody>
      </p:sp>
      <p:sp>
        <p:nvSpPr>
          <p:cNvPr id="145412" name="Rectangle 136"/>
          <p:cNvSpPr>
            <a:spLocks noGrp="1" noChangeArrowheads="1"/>
          </p:cNvSpPr>
          <p:nvPr>
            <p:ph type="body" sz="half" idx="1"/>
          </p:nvPr>
        </p:nvSpPr>
        <p:spPr>
          <a:xfrm>
            <a:off x="1744663" y="1317625"/>
            <a:ext cx="8515350" cy="1042988"/>
          </a:xfrm>
        </p:spPr>
        <p:txBody>
          <a:bodyPr/>
          <a:lstStyle/>
          <a:p>
            <a:pPr>
              <a:buFont typeface="Wingdings" panose="05000000000000000000" pitchFamily="2" charset="2"/>
              <a:buNone/>
            </a:pPr>
            <a:r>
              <a:rPr lang="zh-CN" altLang="en-US" sz="2400">
                <a:solidFill>
                  <a:srgbClr val="CC3300"/>
                </a:solidFill>
              </a:rPr>
              <a:t>（</a:t>
            </a:r>
            <a:r>
              <a:rPr lang="en-US" altLang="zh-CN" sz="2400">
                <a:solidFill>
                  <a:srgbClr val="CC3300"/>
                </a:solidFill>
              </a:rPr>
              <a:t>2</a:t>
            </a:r>
            <a:r>
              <a:rPr lang="zh-CN" altLang="en-US" sz="2400">
                <a:solidFill>
                  <a:srgbClr val="CC3300"/>
                </a:solidFill>
              </a:rPr>
              <a:t>）输出</a:t>
            </a:r>
            <a:r>
              <a:rPr lang="en-US" altLang="zh-CN" sz="2400">
                <a:solidFill>
                  <a:srgbClr val="CC3300"/>
                </a:solidFill>
              </a:rPr>
              <a:t>Q</a:t>
            </a:r>
            <a:r>
              <a:rPr lang="zh-CN" altLang="en-US" sz="2400">
                <a:solidFill>
                  <a:srgbClr val="CC3300"/>
                </a:solidFill>
              </a:rPr>
              <a:t>预置法</a:t>
            </a:r>
          </a:p>
          <a:p>
            <a:pPr>
              <a:buFont typeface="Wingdings" panose="05000000000000000000" pitchFamily="2" charset="2"/>
              <a:buNone/>
            </a:pPr>
            <a:r>
              <a:rPr lang="zh-CN" altLang="en-US" sz="2400"/>
              <a:t>  利用计数器的</a:t>
            </a:r>
            <a:r>
              <a:rPr lang="en-US" altLang="zh-CN" sz="2400"/>
              <a:t>Q</a:t>
            </a:r>
            <a:r>
              <a:rPr lang="zh-CN" altLang="en-US" sz="2400"/>
              <a:t>输出接至预置端也可以改变计数器的模值</a:t>
            </a:r>
          </a:p>
        </p:txBody>
      </p:sp>
      <p:pic>
        <p:nvPicPr>
          <p:cNvPr id="11270" name="Picture 7" descr="图片7"/>
          <p:cNvPicPr>
            <a:picLocks noChangeAspect="1" noChangeArrowheads="1"/>
          </p:cNvPicPr>
          <p:nvPr/>
        </p:nvPicPr>
        <p:blipFill>
          <a:blip r:embed="rId3" cstate="print"/>
          <a:srcRect/>
          <a:stretch>
            <a:fillRect/>
          </a:stretch>
        </p:blipFill>
        <p:spPr bwMode="auto">
          <a:xfrm>
            <a:off x="8440738" y="4044950"/>
            <a:ext cx="1733550" cy="438150"/>
          </a:xfrm>
          <a:prstGeom prst="rect">
            <a:avLst/>
          </a:prstGeom>
          <a:noFill/>
          <a:ln w="9525">
            <a:noFill/>
            <a:miter lim="800000"/>
            <a:headEnd/>
            <a:tailEnd/>
          </a:ln>
          <a:effectLst>
            <a:prstShdw prst="shdw13" dist="53882" dir="13500000">
              <a:srgbClr val="808080">
                <a:alpha val="50000"/>
              </a:srgbClr>
            </a:prstShdw>
          </a:effectLst>
        </p:spPr>
      </p:pic>
      <p:sp>
        <p:nvSpPr>
          <p:cNvPr id="11271" name="矩形 9"/>
          <p:cNvSpPr>
            <a:spLocks noChangeArrowheads="1"/>
          </p:cNvSpPr>
          <p:nvPr/>
        </p:nvSpPr>
        <p:spPr bwMode="auto">
          <a:xfrm>
            <a:off x="2813360" y="4813300"/>
            <a:ext cx="2201244" cy="369332"/>
          </a:xfrm>
          <a:prstGeom prst="rect">
            <a:avLst/>
          </a:prstGeom>
          <a:noFill/>
          <a:ln w="9525">
            <a:noFill/>
            <a:miter lim="800000"/>
          </a:ln>
        </p:spPr>
        <p:txBody>
          <a:bodyPr wrap="none">
            <a:spAutoFit/>
          </a:bodyPr>
          <a:lstStyle/>
          <a:p>
            <a:pPr algn="dist">
              <a:spcBef>
                <a:spcPct val="0"/>
              </a:spcBef>
            </a:pPr>
            <a:r>
              <a:rPr lang="en-US" altLang="zh-CN">
                <a:latin typeface="Arial" panose="020B0604020202020204" pitchFamily="34" charset="0"/>
                <a:cs typeface="Arial" panose="020B0604020202020204" pitchFamily="34" charset="0"/>
              </a:rPr>
              <a:t>(</a:t>
            </a:r>
            <a:r>
              <a:rPr lang="zh-CN" altLang="en-US">
                <a:latin typeface="Arial" panose="020B0604020202020204" pitchFamily="34" charset="0"/>
                <a:cs typeface="Arial" panose="020B0604020202020204" pitchFamily="34" charset="0"/>
              </a:rPr>
              <a:t>预置数据</a:t>
            </a:r>
            <a:r>
              <a:rPr lang="en-US" altLang="zh-CN">
                <a:latin typeface="Arial" panose="020B0604020202020204" pitchFamily="34" charset="0"/>
                <a:cs typeface="Arial" panose="020B0604020202020204" pitchFamily="34" charset="0"/>
              </a:rPr>
              <a:t>)</a:t>
            </a:r>
            <a:r>
              <a:rPr lang="en-US" altLang="zh-CN" baseline="-25000">
                <a:latin typeface="Arial" panose="020B0604020202020204" pitchFamily="34" charset="0"/>
                <a:cs typeface="Arial" panose="020B0604020202020204" pitchFamily="34" charset="0"/>
              </a:rPr>
              <a:t>2</a:t>
            </a:r>
            <a:r>
              <a:rPr lang="en-US" altLang="zh-CN">
                <a:latin typeface="Arial" panose="020B0604020202020204" pitchFamily="34" charset="0"/>
                <a:cs typeface="Arial" panose="020B0604020202020204" pitchFamily="34" charset="0"/>
              </a:rPr>
              <a:t>=0000</a:t>
            </a:r>
            <a:endParaRPr lang="zh-CN" altLang="en-US">
              <a:latin typeface="Arial" panose="020B0604020202020204" pitchFamily="34" charset="0"/>
              <a:cs typeface="Arial" panose="020B0604020202020204" pitchFamily="34" charset="0"/>
            </a:endParaRPr>
          </a:p>
        </p:txBody>
      </p:sp>
      <p:sp>
        <p:nvSpPr>
          <p:cNvPr id="37902" name="矩形 6"/>
          <p:cNvSpPr>
            <a:spLocks noChangeArrowheads="1"/>
          </p:cNvSpPr>
          <p:nvPr/>
        </p:nvSpPr>
        <p:spPr bwMode="auto">
          <a:xfrm>
            <a:off x="2170113" y="2371725"/>
            <a:ext cx="7993062" cy="2444750"/>
          </a:xfrm>
          <a:prstGeom prst="rect">
            <a:avLst/>
          </a:prstGeom>
          <a:noFill/>
          <a:ln w="9525">
            <a:noFill/>
            <a:miter lim="800000"/>
          </a:ln>
        </p:spPr>
        <p:txBody>
          <a:bodyPr>
            <a:spAutoFit/>
          </a:bodyPr>
          <a:lstStyle/>
          <a:p>
            <a:pPr marL="441325" indent="-441325" algn="l">
              <a:lnSpc>
                <a:spcPct val="110000"/>
              </a:lnSpc>
              <a:spcBef>
                <a:spcPct val="0"/>
              </a:spcBef>
              <a:buClr>
                <a:schemeClr val="bg2"/>
              </a:buClr>
              <a:buFont typeface="Wingdings" panose="05000000000000000000" pitchFamily="2" charset="2"/>
              <a:buChar char="v"/>
            </a:pPr>
            <a:r>
              <a:rPr lang="zh-CN" altLang="en-US" sz="2400">
                <a:solidFill>
                  <a:srgbClr val="CC3300"/>
                </a:solidFill>
              </a:rPr>
              <a:t>步骤</a:t>
            </a:r>
            <a:r>
              <a:rPr lang="zh-CN" altLang="en-US" sz="2400"/>
              <a:t>：</a:t>
            </a:r>
            <a:endParaRPr lang="en-US" altLang="zh-CN" sz="2400"/>
          </a:p>
          <a:p>
            <a:pPr marL="441325" indent="-441325" algn="just" eaLnBrk="0" hangingPunct="0">
              <a:lnSpc>
                <a:spcPct val="110000"/>
              </a:lnSpc>
              <a:spcBef>
                <a:spcPct val="30000"/>
              </a:spcBef>
            </a:pPr>
            <a:r>
              <a:rPr lang="zh-CN" altLang="en-US">
                <a:latin typeface="黑体" panose="02010600030101010101" pitchFamily="49" charset="-122"/>
                <a:ea typeface="黑体" panose="02010600030101010101" pitchFamily="49" charset="-122"/>
                <a:cs typeface="Arial" panose="020B0604020202020204" pitchFamily="34" charset="0"/>
              </a:rPr>
              <a:t>① </a:t>
            </a:r>
            <a:r>
              <a:rPr lang="zh-CN" altLang="en-US">
                <a:latin typeface="Arial" panose="020B0604020202020204" pitchFamily="34" charset="0"/>
                <a:cs typeface="Arial" panose="020B0604020202020204" pitchFamily="34" charset="0"/>
              </a:rPr>
              <a:t>根据计数器的新模值，求</a:t>
            </a:r>
            <a:r>
              <a:rPr lang="zh-CN" altLang="en-US">
                <a:solidFill>
                  <a:srgbClr val="CC0066"/>
                </a:solidFill>
                <a:latin typeface="Arial" panose="020B0604020202020204" pitchFamily="34" charset="0"/>
                <a:cs typeface="Arial" panose="020B0604020202020204" pitchFamily="34" charset="0"/>
              </a:rPr>
              <a:t>预置代码</a:t>
            </a:r>
            <a:r>
              <a:rPr lang="en-US" altLang="zh-CN">
                <a:solidFill>
                  <a:srgbClr val="CC0066"/>
                </a:solidFill>
                <a:latin typeface="Arial" panose="020B0604020202020204" pitchFamily="34" charset="0"/>
                <a:cs typeface="Arial" panose="020B0604020202020204" pitchFamily="34" charset="0"/>
              </a:rPr>
              <a:t>S</a:t>
            </a:r>
            <a:r>
              <a:rPr lang="en-US" altLang="zh-CN" baseline="-25000">
                <a:solidFill>
                  <a:srgbClr val="CC0066"/>
                </a:solidFill>
                <a:latin typeface="Arial" panose="020B0604020202020204" pitchFamily="34" charset="0"/>
                <a:cs typeface="Arial" panose="020B0604020202020204" pitchFamily="34" charset="0"/>
              </a:rPr>
              <a:t>M-1</a:t>
            </a:r>
            <a:r>
              <a:rPr lang="zh-CN" altLang="en-US">
                <a:solidFill>
                  <a:srgbClr val="CC0066"/>
                </a:solidFill>
                <a:latin typeface="Arial" panose="020B0604020202020204" pitchFamily="34" charset="0"/>
                <a:cs typeface="Arial" panose="020B0604020202020204" pitchFamily="34" charset="0"/>
              </a:rPr>
              <a:t> </a:t>
            </a:r>
            <a:r>
              <a:rPr lang="zh-CN" altLang="en-US">
                <a:latin typeface="Arial" panose="020B0604020202020204" pitchFamily="34" charset="0"/>
                <a:cs typeface="Arial" panose="020B0604020202020204" pitchFamily="34" charset="0"/>
              </a:rPr>
              <a:t>，即（</a:t>
            </a:r>
            <a:r>
              <a:rPr lang="zh-CN" altLang="en-US">
                <a:solidFill>
                  <a:srgbClr val="FF0000"/>
                </a:solidFill>
                <a:latin typeface="Arial" panose="020B0604020202020204" pitchFamily="34" charset="0"/>
                <a:cs typeface="Arial" panose="020B0604020202020204" pitchFamily="34" charset="0"/>
              </a:rPr>
              <a:t>计数器新模值</a:t>
            </a:r>
            <a:r>
              <a:rPr lang="en-US" altLang="zh-CN">
                <a:solidFill>
                  <a:srgbClr val="FF0000"/>
                </a:solidFill>
                <a:latin typeface="Arial" panose="020B0604020202020204" pitchFamily="34" charset="0"/>
                <a:cs typeface="Arial" panose="020B0604020202020204" pitchFamily="34" charset="0"/>
              </a:rPr>
              <a:t>-1</a:t>
            </a:r>
            <a:r>
              <a:rPr lang="zh-CN" altLang="en-US">
                <a:latin typeface="Arial" panose="020B0604020202020204" pitchFamily="34" charset="0"/>
                <a:cs typeface="Arial" panose="020B0604020202020204" pitchFamily="34" charset="0"/>
              </a:rPr>
              <a:t>）的二进制代码；</a:t>
            </a:r>
            <a:endParaRPr lang="en-US" altLang="zh-CN">
              <a:latin typeface="Arial" panose="020B0604020202020204" pitchFamily="34" charset="0"/>
              <a:cs typeface="Arial" panose="020B0604020202020204" pitchFamily="34" charset="0"/>
            </a:endParaRPr>
          </a:p>
          <a:p>
            <a:pPr marL="441325" indent="-441325" algn="just" eaLnBrk="0" hangingPunct="0">
              <a:lnSpc>
                <a:spcPct val="110000"/>
              </a:lnSpc>
              <a:spcBef>
                <a:spcPct val="30000"/>
              </a:spcBef>
            </a:pPr>
            <a:r>
              <a:rPr lang="zh-CN" altLang="en-US">
                <a:latin typeface="黑体" panose="02010600030101010101" pitchFamily="49" charset="-122"/>
                <a:ea typeface="黑体" panose="02010600030101010101" pitchFamily="49" charset="-122"/>
              </a:rPr>
              <a:t>② </a:t>
            </a:r>
            <a:r>
              <a:rPr lang="zh-CN" altLang="en-US">
                <a:latin typeface="Arial" panose="020B0604020202020204" pitchFamily="34" charset="0"/>
                <a:cs typeface="Arial" panose="020B0604020202020204" pitchFamily="34" charset="0"/>
              </a:rPr>
              <a:t>求</a:t>
            </a:r>
            <a:r>
              <a:rPr lang="zh-CN" altLang="en-US">
                <a:solidFill>
                  <a:srgbClr val="CC0066"/>
                </a:solidFill>
                <a:latin typeface="Arial" panose="020B0604020202020204" pitchFamily="34" charset="0"/>
                <a:cs typeface="Arial" panose="020B0604020202020204" pitchFamily="34" charset="0"/>
              </a:rPr>
              <a:t>预置逻辑</a:t>
            </a:r>
            <a:r>
              <a:rPr lang="zh-CN" altLang="en-US">
                <a:latin typeface="Arial" panose="020B0604020202020204" pitchFamily="34" charset="0"/>
                <a:cs typeface="Arial" panose="020B0604020202020204" pitchFamily="34" charset="0"/>
              </a:rPr>
              <a:t>：当计数器计到（新模值</a:t>
            </a:r>
            <a:r>
              <a:rPr lang="en-US" altLang="zh-CN">
                <a:latin typeface="Arial" panose="020B0604020202020204" pitchFamily="34" charset="0"/>
                <a:cs typeface="Arial" panose="020B0604020202020204" pitchFamily="34" charset="0"/>
              </a:rPr>
              <a:t>-1</a:t>
            </a:r>
            <a:r>
              <a:rPr lang="zh-CN" altLang="en-US">
                <a:latin typeface="Arial" panose="020B0604020202020204" pitchFamily="34" charset="0"/>
                <a:cs typeface="Arial" panose="020B0604020202020204" pitchFamily="34" charset="0"/>
              </a:rPr>
              <a:t>）时，将输出为</a:t>
            </a:r>
            <a:r>
              <a:rPr lang="en-US" altLang="zh-CN">
                <a:latin typeface="Arial" panose="020B0604020202020204" pitchFamily="34" charset="0"/>
                <a:cs typeface="Arial" panose="020B0604020202020204" pitchFamily="34" charset="0"/>
              </a:rPr>
              <a:t>1</a:t>
            </a:r>
            <a:r>
              <a:rPr lang="zh-CN" altLang="en-US">
                <a:latin typeface="Arial" panose="020B0604020202020204" pitchFamily="34" charset="0"/>
                <a:cs typeface="Arial" panose="020B0604020202020204" pitchFamily="34" charset="0"/>
              </a:rPr>
              <a:t>的</a:t>
            </a:r>
            <a:r>
              <a:rPr lang="en-US" altLang="zh-CN">
                <a:latin typeface="Arial" panose="020B0604020202020204" pitchFamily="34" charset="0"/>
                <a:cs typeface="Arial" panose="020B0604020202020204" pitchFamily="34" charset="0"/>
              </a:rPr>
              <a:t>FF</a:t>
            </a:r>
            <a:r>
              <a:rPr lang="zh-CN" altLang="en-US">
                <a:latin typeface="Arial" panose="020B0604020202020204" pitchFamily="34" charset="0"/>
                <a:cs typeface="Arial" panose="020B0604020202020204" pitchFamily="34" charset="0"/>
              </a:rPr>
              <a:t>的</a:t>
            </a:r>
            <a:r>
              <a:rPr lang="en-US" altLang="zh-CN">
                <a:latin typeface="Arial" panose="020B0604020202020204" pitchFamily="34" charset="0"/>
                <a:cs typeface="Arial" panose="020B0604020202020204" pitchFamily="34" charset="0"/>
              </a:rPr>
              <a:t>Q</a:t>
            </a:r>
            <a:r>
              <a:rPr lang="zh-CN" altLang="en-US">
                <a:latin typeface="Arial" panose="020B0604020202020204" pitchFamily="34" charset="0"/>
                <a:cs typeface="Arial" panose="020B0604020202020204" pitchFamily="34" charset="0"/>
              </a:rPr>
              <a:t>端信号进行逻辑乘后取反，作为预置信号 ；</a:t>
            </a:r>
          </a:p>
          <a:p>
            <a:pPr marL="441325" indent="-441325" algn="just" eaLnBrk="0" hangingPunct="0">
              <a:lnSpc>
                <a:spcPct val="110000"/>
              </a:lnSpc>
              <a:spcBef>
                <a:spcPct val="30000"/>
              </a:spcBef>
            </a:pPr>
            <a:r>
              <a:rPr lang="zh-CN" altLang="en-US"/>
              <a:t>③  </a:t>
            </a:r>
            <a:r>
              <a:rPr lang="zh-CN" altLang="en-US">
                <a:latin typeface="Arial" panose="020B0604020202020204" pitchFamily="34" charset="0"/>
                <a:cs typeface="Arial" panose="020B0604020202020204" pitchFamily="34" charset="0"/>
              </a:rPr>
              <a:t>画逻辑图（使并行数据输入即预置数据输入信号恒等于</a:t>
            </a:r>
            <a:r>
              <a:rPr lang="en-US" altLang="zh-CN">
                <a:latin typeface="Arial" panose="020B0604020202020204" pitchFamily="34" charset="0"/>
                <a:cs typeface="Arial" panose="020B0604020202020204" pitchFamily="34" charset="0"/>
              </a:rPr>
              <a:t>0</a:t>
            </a:r>
            <a:r>
              <a:rPr lang="zh-CN" altLang="en-US">
                <a:latin typeface="Arial" panose="020B0604020202020204" pitchFamily="34" charset="0"/>
                <a:cs typeface="Arial" panose="020B0604020202020204" pitchFamily="34" charset="0"/>
              </a:rPr>
              <a:t>。</a:t>
            </a:r>
            <a:r>
              <a:rPr lang="en-US" altLang="zh-CN">
                <a:latin typeface="Arial" panose="020B0604020202020204" pitchFamily="34" charset="0"/>
                <a:cs typeface="Arial" panose="020B0604020202020204" pitchFamily="34" charset="0"/>
              </a:rPr>
              <a:t>)</a:t>
            </a:r>
            <a:endParaRPr lang="zh-CN" altLang="en-US">
              <a:latin typeface="Arial" panose="020B0604020202020204" pitchFamily="34" charset="0"/>
              <a:cs typeface="Arial" panose="020B0604020202020204" pitchFamily="34" charset="0"/>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02">
                                            <p:txEl>
                                              <p:pRg st="0" end="0"/>
                                            </p:txEl>
                                          </p:spTgt>
                                        </p:tgtEl>
                                        <p:attrNameLst>
                                          <p:attrName>style.visibility</p:attrName>
                                        </p:attrNameLst>
                                      </p:cBhvr>
                                      <p:to>
                                        <p:strVal val="visible"/>
                                      </p:to>
                                    </p:set>
                                    <p:animEffect transition="in" filter="blinds(horizontal)">
                                      <p:cBhvr>
                                        <p:cTn id="7" dur="500"/>
                                        <p:tgtEl>
                                          <p:spTgt spid="379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902">
                                            <p:txEl>
                                              <p:pRg st="1" end="1"/>
                                            </p:txEl>
                                          </p:spTgt>
                                        </p:tgtEl>
                                        <p:attrNameLst>
                                          <p:attrName>style.visibility</p:attrName>
                                        </p:attrNameLst>
                                      </p:cBhvr>
                                      <p:to>
                                        <p:strVal val="visible"/>
                                      </p:to>
                                    </p:set>
                                    <p:animEffect transition="in" filter="blinds(horizontal)">
                                      <p:cBhvr>
                                        <p:cTn id="12" dur="500"/>
                                        <p:tgtEl>
                                          <p:spTgt spid="379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902">
                                            <p:txEl>
                                              <p:pRg st="2" end="2"/>
                                            </p:txEl>
                                          </p:spTgt>
                                        </p:tgtEl>
                                        <p:attrNameLst>
                                          <p:attrName>style.visibility</p:attrName>
                                        </p:attrNameLst>
                                      </p:cBhvr>
                                      <p:to>
                                        <p:strVal val="visible"/>
                                      </p:to>
                                    </p:set>
                                    <p:animEffect transition="in" filter="blinds(horizontal)">
                                      <p:cBhvr>
                                        <p:cTn id="17" dur="500"/>
                                        <p:tgtEl>
                                          <p:spTgt spid="379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270"/>
                                        </p:tgtEl>
                                        <p:attrNameLst>
                                          <p:attrName>style.visibility</p:attrName>
                                        </p:attrNameLst>
                                      </p:cBhvr>
                                      <p:to>
                                        <p:strVal val="visible"/>
                                      </p:to>
                                    </p:set>
                                    <p:animEffect transition="in" filter="blinds(horizontal)">
                                      <p:cBhvr>
                                        <p:cTn id="22" dur="500"/>
                                        <p:tgtEl>
                                          <p:spTgt spid="1127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902">
                                            <p:txEl>
                                              <p:pRg st="3" end="3"/>
                                            </p:txEl>
                                          </p:spTgt>
                                        </p:tgtEl>
                                        <p:attrNameLst>
                                          <p:attrName>style.visibility</p:attrName>
                                        </p:attrNameLst>
                                      </p:cBhvr>
                                      <p:to>
                                        <p:strVal val="visible"/>
                                      </p:to>
                                    </p:set>
                                    <p:animEffect transition="in" filter="blinds(horizontal)">
                                      <p:cBhvr>
                                        <p:cTn id="27" dur="500"/>
                                        <p:tgtEl>
                                          <p:spTgt spid="3790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271"/>
                                        </p:tgtEl>
                                        <p:attrNameLst>
                                          <p:attrName>style.visibility</p:attrName>
                                        </p:attrNameLst>
                                      </p:cBhvr>
                                      <p:to>
                                        <p:strVal val="visible"/>
                                      </p:to>
                                    </p:set>
                                    <p:animEffect transition="in" filter="blinds(horizontal)">
                                      <p:cBhvr>
                                        <p:cTn id="32" dur="5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p:bldP spid="37902" grpId="0" build="p"/>
    </p:bldLst>
  </p:timing>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r>
              <a:rPr lang="zh-CN" altLang="en-US" dirty="0" smtClean="0">
                <a:solidFill>
                  <a:srgbClr val="FFCC00"/>
                </a:solidFill>
                <a:latin typeface="Arial" panose="020B0604020202020204" pitchFamily="34" charset="0"/>
                <a:ea typeface="黑体" panose="02010600030101010101" pitchFamily="49" charset="-122"/>
              </a:rPr>
              <a:t>输出</a:t>
            </a:r>
            <a:r>
              <a:rPr lang="en-US" altLang="zh-CN" dirty="0" smtClean="0">
                <a:solidFill>
                  <a:srgbClr val="FFCC00"/>
                </a:solidFill>
                <a:latin typeface="Arial" panose="020B0604020202020204" pitchFamily="34" charset="0"/>
                <a:ea typeface="黑体" panose="02010600030101010101" pitchFamily="49" charset="-122"/>
              </a:rPr>
              <a:t>Q</a:t>
            </a:r>
            <a:r>
              <a:rPr lang="zh-CN" altLang="en-US" dirty="0" smtClean="0">
                <a:solidFill>
                  <a:srgbClr val="FFCC00"/>
                </a:solidFill>
                <a:latin typeface="Arial" panose="020B0604020202020204" pitchFamily="34" charset="0"/>
                <a:ea typeface="黑体" panose="02010600030101010101" pitchFamily="49" charset="-122"/>
              </a:rPr>
              <a:t>预置法举例</a:t>
            </a:r>
          </a:p>
        </p:txBody>
      </p:sp>
      <p:sp>
        <p:nvSpPr>
          <p:cNvPr id="11271" name="矩形 9"/>
          <p:cNvSpPr>
            <a:spLocks noChangeArrowheads="1"/>
          </p:cNvSpPr>
          <p:nvPr/>
        </p:nvSpPr>
        <p:spPr bwMode="auto">
          <a:xfrm>
            <a:off x="2140013" y="3679825"/>
            <a:ext cx="3565400" cy="369332"/>
          </a:xfrm>
          <a:prstGeom prst="rect">
            <a:avLst/>
          </a:prstGeom>
          <a:noFill/>
          <a:ln w="9525">
            <a:noFill/>
            <a:miter lim="800000"/>
          </a:ln>
        </p:spPr>
        <p:txBody>
          <a:bodyPr wrap="none">
            <a:spAutoFit/>
          </a:bodyPr>
          <a:lstStyle/>
          <a:p>
            <a:pPr algn="dist">
              <a:spcBef>
                <a:spcPct val="0"/>
              </a:spcBef>
            </a:pPr>
            <a:r>
              <a:rPr lang="en-US" altLang="zh-CN">
                <a:latin typeface="Arial" panose="020B0604020202020204" pitchFamily="34" charset="0"/>
                <a:cs typeface="Arial" panose="020B0604020202020204" pitchFamily="34" charset="0"/>
              </a:rPr>
              <a:t>(</a:t>
            </a:r>
            <a:r>
              <a:rPr lang="zh-CN" altLang="en-US">
                <a:latin typeface="Arial" panose="020B0604020202020204" pitchFamily="34" charset="0"/>
                <a:cs typeface="Arial" panose="020B0604020202020204" pitchFamily="34" charset="0"/>
              </a:rPr>
              <a:t>预置数据</a:t>
            </a:r>
            <a:r>
              <a:rPr lang="en-US" altLang="zh-CN">
                <a:latin typeface="Arial" panose="020B0604020202020204" pitchFamily="34" charset="0"/>
                <a:cs typeface="Arial" panose="020B0604020202020204" pitchFamily="34" charset="0"/>
              </a:rPr>
              <a:t>)</a:t>
            </a:r>
            <a:r>
              <a:rPr lang="en-US" altLang="zh-CN" baseline="-25000">
                <a:latin typeface="Arial" panose="020B0604020202020204" pitchFamily="34" charset="0"/>
                <a:cs typeface="Arial" panose="020B0604020202020204" pitchFamily="34" charset="0"/>
              </a:rPr>
              <a:t>2</a:t>
            </a:r>
            <a:r>
              <a:rPr lang="en-US" altLang="zh-CN">
                <a:latin typeface="Arial" panose="020B0604020202020204" pitchFamily="34" charset="0"/>
                <a:cs typeface="Arial" panose="020B0604020202020204" pitchFamily="34" charset="0"/>
              </a:rPr>
              <a:t>=0000 </a:t>
            </a:r>
            <a:r>
              <a:rPr lang="en-US" altLang="zh-CN"/>
              <a:t>= D</a:t>
            </a:r>
            <a:r>
              <a:rPr lang="en-US" altLang="zh-CN" baseline="-25000"/>
              <a:t>3</a:t>
            </a:r>
            <a:r>
              <a:rPr lang="en-US" altLang="zh-CN"/>
              <a:t>D</a:t>
            </a:r>
            <a:r>
              <a:rPr lang="en-US" altLang="zh-CN" baseline="-25000"/>
              <a:t>2</a:t>
            </a:r>
            <a:r>
              <a:rPr lang="en-US" altLang="zh-CN"/>
              <a:t>D</a:t>
            </a:r>
            <a:r>
              <a:rPr lang="en-US" altLang="zh-CN" baseline="-25000"/>
              <a:t>1</a:t>
            </a:r>
            <a:r>
              <a:rPr lang="en-US" altLang="zh-CN"/>
              <a:t>D</a:t>
            </a:r>
            <a:r>
              <a:rPr lang="en-US" altLang="zh-CN" baseline="-25000"/>
              <a:t>0</a:t>
            </a:r>
            <a:endParaRPr lang="zh-CN" altLang="en-US" baseline="-25000"/>
          </a:p>
        </p:txBody>
      </p:sp>
      <p:sp>
        <p:nvSpPr>
          <p:cNvPr id="24583" name="Text Box 235"/>
          <p:cNvSpPr txBox="1">
            <a:spLocks noChangeArrowheads="1"/>
          </p:cNvSpPr>
          <p:nvPr/>
        </p:nvSpPr>
        <p:spPr bwMode="auto">
          <a:xfrm>
            <a:off x="1749426" y="1243013"/>
            <a:ext cx="4283075" cy="768350"/>
          </a:xfrm>
          <a:prstGeom prst="rect">
            <a:avLst/>
          </a:prstGeom>
          <a:noFill/>
          <a:ln w="9525">
            <a:noFill/>
            <a:miter lim="800000"/>
          </a:ln>
        </p:spPr>
        <p:txBody>
          <a:bodyPr>
            <a:spAutoFit/>
          </a:bodyPr>
          <a:lstStyle/>
          <a:p>
            <a:pPr algn="just" eaLnBrk="0" hangingPunct="0">
              <a:lnSpc>
                <a:spcPct val="110000"/>
              </a:lnSpc>
              <a:spcBef>
                <a:spcPct val="0"/>
              </a:spcBef>
            </a:pPr>
            <a:r>
              <a:rPr lang="en-US" altLang="zh-CN" dirty="0">
                <a:solidFill>
                  <a:srgbClr val="FF0066"/>
                </a:solidFill>
                <a:latin typeface="Arial" panose="020B0604020202020204" pitchFamily="34" charset="0"/>
                <a:cs typeface="Arial" panose="020B0604020202020204" pitchFamily="34" charset="0"/>
              </a:rPr>
              <a:t>【</a:t>
            </a:r>
            <a:r>
              <a:rPr lang="zh-CN" altLang="en-US" dirty="0">
                <a:solidFill>
                  <a:srgbClr val="FF0066"/>
                </a:solidFill>
                <a:latin typeface="Arial" panose="020B0604020202020204" pitchFamily="34" charset="0"/>
                <a:cs typeface="Arial" panose="020B0604020202020204" pitchFamily="34" charset="0"/>
              </a:rPr>
              <a:t>例</a:t>
            </a:r>
            <a:r>
              <a:rPr lang="en-US" altLang="zh-CN" dirty="0">
                <a:solidFill>
                  <a:srgbClr val="FF0066"/>
                </a:solidFill>
                <a:latin typeface="Arial" panose="020B0604020202020204" pitchFamily="34" charset="0"/>
                <a:cs typeface="Arial" panose="020B0604020202020204" pitchFamily="34" charset="0"/>
              </a:rPr>
              <a:t>9.19】</a:t>
            </a:r>
            <a:r>
              <a:rPr lang="zh-CN" altLang="en-US" dirty="0">
                <a:latin typeface="Arial" panose="020B0604020202020204" pitchFamily="34" charset="0"/>
                <a:cs typeface="Arial" panose="020B0604020202020204" pitchFamily="34" charset="0"/>
              </a:rPr>
              <a:t>采用</a:t>
            </a:r>
            <a:r>
              <a:rPr lang="zh-CN" altLang="en-US" dirty="0">
                <a:solidFill>
                  <a:srgbClr val="CC0066"/>
                </a:solidFill>
                <a:latin typeface="Arial" panose="020B0604020202020204" pitchFamily="34" charset="0"/>
                <a:cs typeface="Arial" panose="020B0604020202020204" pitchFamily="34" charset="0"/>
              </a:rPr>
              <a:t>输出</a:t>
            </a:r>
            <a:r>
              <a:rPr lang="en-US" altLang="zh-CN" dirty="0">
                <a:solidFill>
                  <a:srgbClr val="CC0066"/>
                </a:solidFill>
                <a:latin typeface="Arial" panose="020B0604020202020204" pitchFamily="34" charset="0"/>
                <a:cs typeface="Arial" panose="020B0604020202020204" pitchFamily="34" charset="0"/>
              </a:rPr>
              <a:t>Q</a:t>
            </a:r>
            <a:r>
              <a:rPr lang="zh-CN" altLang="en-US" dirty="0">
                <a:solidFill>
                  <a:srgbClr val="CC0066"/>
                </a:solidFill>
                <a:latin typeface="Arial" panose="020B0604020202020204" pitchFamily="34" charset="0"/>
                <a:cs typeface="Arial" panose="020B0604020202020204" pitchFamily="34" charset="0"/>
              </a:rPr>
              <a:t>预置法</a:t>
            </a:r>
            <a:r>
              <a:rPr lang="zh-CN" altLang="en-US" dirty="0">
                <a:latin typeface="Arial" panose="020B0604020202020204" pitchFamily="34" charset="0"/>
                <a:cs typeface="Arial" panose="020B0604020202020204" pitchFamily="34" charset="0"/>
              </a:rPr>
              <a:t>用</a:t>
            </a:r>
            <a:r>
              <a:rPr lang="en-US" altLang="zh-CN" dirty="0">
                <a:latin typeface="Arial" panose="020B0604020202020204" pitchFamily="34" charset="0"/>
                <a:cs typeface="Arial" panose="020B0604020202020204" pitchFamily="34" charset="0"/>
              </a:rPr>
              <a:t>74161</a:t>
            </a:r>
            <a:r>
              <a:rPr lang="zh-CN" altLang="en-US" dirty="0">
                <a:latin typeface="Arial" panose="020B0604020202020204" pitchFamily="34" charset="0"/>
                <a:cs typeface="Arial" panose="020B0604020202020204" pitchFamily="34" charset="0"/>
              </a:rPr>
              <a:t>实现</a:t>
            </a:r>
            <a:r>
              <a:rPr lang="en-US" altLang="zh-CN" dirty="0">
                <a:latin typeface="Arial" panose="020B0604020202020204" pitchFamily="34" charset="0"/>
                <a:cs typeface="Arial" panose="020B0604020202020204" pitchFamily="34" charset="0"/>
              </a:rPr>
              <a:t>M=10</a:t>
            </a:r>
            <a:r>
              <a:rPr lang="zh-CN" altLang="en-US" dirty="0">
                <a:latin typeface="Arial" panose="020B0604020202020204" pitchFamily="34" charset="0"/>
                <a:cs typeface="Arial" panose="020B0604020202020204" pitchFamily="34" charset="0"/>
              </a:rPr>
              <a:t>加法计数器</a:t>
            </a:r>
            <a:endParaRPr lang="en-US" altLang="zh-CN" baseline="-25000" dirty="0">
              <a:latin typeface="Arial" panose="020B0604020202020204" pitchFamily="34" charset="0"/>
              <a:cs typeface="Arial" panose="020B0604020202020204" pitchFamily="34" charset="0"/>
            </a:endParaRPr>
          </a:p>
        </p:txBody>
      </p:sp>
      <p:grpSp>
        <p:nvGrpSpPr>
          <p:cNvPr id="7" name="Group 330"/>
          <p:cNvGrpSpPr/>
          <p:nvPr/>
        </p:nvGrpSpPr>
        <p:grpSpPr bwMode="auto">
          <a:xfrm>
            <a:off x="3143251" y="3908426"/>
            <a:ext cx="6138863" cy="2301875"/>
            <a:chOff x="1773" y="2379"/>
            <a:chExt cx="3867" cy="1450"/>
          </a:xfrm>
        </p:grpSpPr>
        <p:graphicFrame>
          <p:nvGraphicFramePr>
            <p:cNvPr id="24579" name="Object 8"/>
            <p:cNvGraphicFramePr>
              <a:graphicFrameLocks noChangeAspect="1"/>
            </p:cNvGraphicFramePr>
            <p:nvPr/>
          </p:nvGraphicFramePr>
          <p:xfrm>
            <a:off x="3712" y="2379"/>
            <a:ext cx="956" cy="256"/>
          </p:xfrm>
          <a:graphic>
            <a:graphicData uri="http://schemas.openxmlformats.org/presentationml/2006/ole">
              <mc:AlternateContent xmlns:mc="http://schemas.openxmlformats.org/markup-compatibility/2006">
                <mc:Choice xmlns:v="urn:schemas-microsoft-com:vml" Requires="v">
                  <p:oleObj spid="_x0000_s24640" name="公式" r:id="rId4" imgW="901309" imgH="241195" progId="Equation.3">
                    <p:embed/>
                  </p:oleObj>
                </mc:Choice>
                <mc:Fallback>
                  <p:oleObj name="公式" r:id="rId4" imgW="901309" imgH="241195" progId="Equation.3">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2" y="2379"/>
                          <a:ext cx="956" cy="256"/>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nvGrpSpPr>
            <p:cNvPr id="24593" name="Group 252"/>
            <p:cNvGrpSpPr/>
            <p:nvPr/>
          </p:nvGrpSpPr>
          <p:grpSpPr bwMode="auto">
            <a:xfrm>
              <a:off x="2940" y="3071"/>
              <a:ext cx="576" cy="201"/>
              <a:chOff x="3312" y="2727"/>
              <a:chExt cx="576" cy="201"/>
            </a:xfrm>
          </p:grpSpPr>
          <p:grpSp>
            <p:nvGrpSpPr>
              <p:cNvPr id="24666" name="Group 253"/>
              <p:cNvGrpSpPr/>
              <p:nvPr/>
            </p:nvGrpSpPr>
            <p:grpSpPr bwMode="auto">
              <a:xfrm>
                <a:off x="3312" y="2727"/>
                <a:ext cx="396" cy="201"/>
                <a:chOff x="3312" y="2727"/>
                <a:chExt cx="396" cy="201"/>
              </a:xfrm>
            </p:grpSpPr>
            <p:sp>
              <p:nvSpPr>
                <p:cNvPr id="24668" name="Oval 254"/>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4669" name="Text Box 255"/>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rgbClr val="CC0066"/>
                      </a:solidFill>
                      <a:ea typeface="Gulim" panose="020B0600000101010101" pitchFamily="50" charset="-127"/>
                    </a:rPr>
                    <a:t>0000</a:t>
                  </a:r>
                </a:p>
              </p:txBody>
            </p:sp>
          </p:grpSp>
          <p:sp>
            <p:nvSpPr>
              <p:cNvPr id="24667" name="Line 256"/>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3" name="Group 257"/>
            <p:cNvGrpSpPr/>
            <p:nvPr/>
          </p:nvGrpSpPr>
          <p:grpSpPr bwMode="auto">
            <a:xfrm>
              <a:off x="3507" y="3080"/>
              <a:ext cx="576" cy="201"/>
              <a:chOff x="3312" y="2727"/>
              <a:chExt cx="576" cy="201"/>
            </a:xfrm>
          </p:grpSpPr>
          <p:grpSp>
            <p:nvGrpSpPr>
              <p:cNvPr id="24662" name="Group 258"/>
              <p:cNvGrpSpPr/>
              <p:nvPr/>
            </p:nvGrpSpPr>
            <p:grpSpPr bwMode="auto">
              <a:xfrm>
                <a:off x="3312" y="2727"/>
                <a:ext cx="396" cy="201"/>
                <a:chOff x="3312" y="2727"/>
                <a:chExt cx="396" cy="201"/>
              </a:xfrm>
            </p:grpSpPr>
            <p:sp>
              <p:nvSpPr>
                <p:cNvPr id="24664" name="Oval 259"/>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4665" name="Text Box 260"/>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0001</a:t>
                  </a:r>
                </a:p>
              </p:txBody>
            </p:sp>
          </p:grpSp>
          <p:sp>
            <p:nvSpPr>
              <p:cNvPr id="24663" name="Line 261"/>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24595" name="Group 262"/>
            <p:cNvGrpSpPr/>
            <p:nvPr/>
          </p:nvGrpSpPr>
          <p:grpSpPr bwMode="auto">
            <a:xfrm>
              <a:off x="4080" y="3080"/>
              <a:ext cx="576" cy="201"/>
              <a:chOff x="3312" y="2727"/>
              <a:chExt cx="576" cy="201"/>
            </a:xfrm>
          </p:grpSpPr>
          <p:grpSp>
            <p:nvGrpSpPr>
              <p:cNvPr id="24658" name="Group 263"/>
              <p:cNvGrpSpPr/>
              <p:nvPr/>
            </p:nvGrpSpPr>
            <p:grpSpPr bwMode="auto">
              <a:xfrm>
                <a:off x="3312" y="2727"/>
                <a:ext cx="396" cy="201"/>
                <a:chOff x="3312" y="2727"/>
                <a:chExt cx="396" cy="201"/>
              </a:xfrm>
            </p:grpSpPr>
            <p:sp>
              <p:nvSpPr>
                <p:cNvPr id="24660" name="Oval 264"/>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4661" name="Text Box 265"/>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0010</a:t>
                  </a:r>
                </a:p>
              </p:txBody>
            </p:sp>
          </p:grpSp>
          <p:sp>
            <p:nvSpPr>
              <p:cNvPr id="24659" name="Line 266"/>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24596" name="Group 267"/>
            <p:cNvGrpSpPr/>
            <p:nvPr/>
          </p:nvGrpSpPr>
          <p:grpSpPr bwMode="auto">
            <a:xfrm>
              <a:off x="4668" y="3080"/>
              <a:ext cx="576" cy="201"/>
              <a:chOff x="3312" y="2727"/>
              <a:chExt cx="576" cy="201"/>
            </a:xfrm>
          </p:grpSpPr>
          <p:grpSp>
            <p:nvGrpSpPr>
              <p:cNvPr id="24654" name="Group 268"/>
              <p:cNvGrpSpPr/>
              <p:nvPr/>
            </p:nvGrpSpPr>
            <p:grpSpPr bwMode="auto">
              <a:xfrm>
                <a:off x="3312" y="2727"/>
                <a:ext cx="396" cy="201"/>
                <a:chOff x="3312" y="2727"/>
                <a:chExt cx="396" cy="201"/>
              </a:xfrm>
            </p:grpSpPr>
            <p:sp>
              <p:nvSpPr>
                <p:cNvPr id="24656" name="Oval 269"/>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4657" name="Text Box 270"/>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0011</a:t>
                  </a:r>
                </a:p>
              </p:txBody>
            </p:sp>
          </p:grpSp>
          <p:sp>
            <p:nvSpPr>
              <p:cNvPr id="24655" name="Line 271"/>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24597" name="Group 272"/>
            <p:cNvGrpSpPr/>
            <p:nvPr/>
          </p:nvGrpSpPr>
          <p:grpSpPr bwMode="auto">
            <a:xfrm>
              <a:off x="5244" y="3080"/>
              <a:ext cx="396" cy="201"/>
              <a:chOff x="3312" y="2727"/>
              <a:chExt cx="396" cy="201"/>
            </a:xfrm>
          </p:grpSpPr>
          <p:sp>
            <p:nvSpPr>
              <p:cNvPr id="24652" name="Oval 273"/>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4653" name="Text Box 274"/>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0100</a:t>
                </a:r>
              </a:p>
            </p:txBody>
          </p:sp>
        </p:grpSp>
        <p:sp>
          <p:nvSpPr>
            <p:cNvPr id="24598" name="Line 275"/>
            <p:cNvSpPr>
              <a:spLocks noChangeShapeType="1"/>
            </p:cNvSpPr>
            <p:nvPr/>
          </p:nvSpPr>
          <p:spPr bwMode="auto">
            <a:xfrm>
              <a:off x="5436" y="3292"/>
              <a:ext cx="0" cy="336"/>
            </a:xfrm>
            <a:prstGeom prst="line">
              <a:avLst/>
            </a:prstGeom>
            <a:noFill/>
            <a:ln w="9525">
              <a:solidFill>
                <a:schemeClr val="tx1"/>
              </a:solidFill>
              <a:round/>
              <a:tailEnd type="triangle" w="med" len="med"/>
            </a:ln>
          </p:spPr>
          <p:txBody>
            <a:bodyPr/>
            <a:lstStyle/>
            <a:p>
              <a:endParaRPr lang="zh-CN" altLang="en-US"/>
            </a:p>
          </p:txBody>
        </p:sp>
        <p:grpSp>
          <p:nvGrpSpPr>
            <p:cNvPr id="24599" name="Group 276"/>
            <p:cNvGrpSpPr/>
            <p:nvPr/>
          </p:nvGrpSpPr>
          <p:grpSpPr bwMode="auto">
            <a:xfrm>
              <a:off x="5052" y="3628"/>
              <a:ext cx="588" cy="201"/>
              <a:chOff x="4848" y="3024"/>
              <a:chExt cx="588" cy="201"/>
            </a:xfrm>
          </p:grpSpPr>
          <p:grpSp>
            <p:nvGrpSpPr>
              <p:cNvPr id="24648" name="Group 277"/>
              <p:cNvGrpSpPr/>
              <p:nvPr/>
            </p:nvGrpSpPr>
            <p:grpSpPr bwMode="auto">
              <a:xfrm>
                <a:off x="5040" y="3024"/>
                <a:ext cx="396" cy="201"/>
                <a:chOff x="3312" y="2727"/>
                <a:chExt cx="396" cy="201"/>
              </a:xfrm>
            </p:grpSpPr>
            <p:sp>
              <p:nvSpPr>
                <p:cNvPr id="24650" name="Oval 278"/>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4651" name="Text Box 279"/>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0101</a:t>
                  </a:r>
                </a:p>
              </p:txBody>
            </p:sp>
          </p:grpSp>
          <p:sp>
            <p:nvSpPr>
              <p:cNvPr id="24649" name="Line 280"/>
              <p:cNvSpPr>
                <a:spLocks noChangeShapeType="1"/>
              </p:cNvSpPr>
              <p:nvPr/>
            </p:nvSpPr>
            <p:spPr bwMode="auto">
              <a:xfrm flipH="1">
                <a:off x="4848" y="3120"/>
                <a:ext cx="192" cy="0"/>
              </a:xfrm>
              <a:prstGeom prst="line">
                <a:avLst/>
              </a:prstGeom>
              <a:noFill/>
              <a:ln w="9525">
                <a:solidFill>
                  <a:schemeClr val="tx1"/>
                </a:solidFill>
                <a:round/>
                <a:tailEnd type="triangle" w="med" len="med"/>
              </a:ln>
            </p:spPr>
            <p:txBody>
              <a:bodyPr/>
              <a:lstStyle/>
              <a:p>
                <a:endParaRPr lang="zh-CN" altLang="en-US"/>
              </a:p>
            </p:txBody>
          </p:sp>
        </p:grpSp>
        <p:grpSp>
          <p:nvGrpSpPr>
            <p:cNvPr id="24600" name="Group 281"/>
            <p:cNvGrpSpPr/>
            <p:nvPr/>
          </p:nvGrpSpPr>
          <p:grpSpPr bwMode="auto">
            <a:xfrm>
              <a:off x="4476" y="3628"/>
              <a:ext cx="588" cy="201"/>
              <a:chOff x="4848" y="3024"/>
              <a:chExt cx="588" cy="201"/>
            </a:xfrm>
          </p:grpSpPr>
          <p:grpSp>
            <p:nvGrpSpPr>
              <p:cNvPr id="24644" name="Group 282"/>
              <p:cNvGrpSpPr/>
              <p:nvPr/>
            </p:nvGrpSpPr>
            <p:grpSpPr bwMode="auto">
              <a:xfrm>
                <a:off x="5040" y="3024"/>
                <a:ext cx="396" cy="201"/>
                <a:chOff x="3312" y="2727"/>
                <a:chExt cx="396" cy="201"/>
              </a:xfrm>
            </p:grpSpPr>
            <p:sp>
              <p:nvSpPr>
                <p:cNvPr id="24646" name="Oval 283"/>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4647" name="Text Box 284"/>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0110</a:t>
                  </a:r>
                </a:p>
              </p:txBody>
            </p:sp>
          </p:grpSp>
          <p:sp>
            <p:nvSpPr>
              <p:cNvPr id="24645" name="Line 285"/>
              <p:cNvSpPr>
                <a:spLocks noChangeShapeType="1"/>
              </p:cNvSpPr>
              <p:nvPr/>
            </p:nvSpPr>
            <p:spPr bwMode="auto">
              <a:xfrm flipH="1">
                <a:off x="4848" y="3120"/>
                <a:ext cx="192" cy="0"/>
              </a:xfrm>
              <a:prstGeom prst="line">
                <a:avLst/>
              </a:prstGeom>
              <a:noFill/>
              <a:ln w="9525">
                <a:solidFill>
                  <a:schemeClr val="tx1"/>
                </a:solidFill>
                <a:round/>
                <a:tailEnd type="triangle" w="med" len="med"/>
              </a:ln>
            </p:spPr>
            <p:txBody>
              <a:bodyPr/>
              <a:lstStyle/>
              <a:p>
                <a:endParaRPr lang="zh-CN" altLang="en-US"/>
              </a:p>
            </p:txBody>
          </p:sp>
        </p:grpSp>
        <p:grpSp>
          <p:nvGrpSpPr>
            <p:cNvPr id="24601" name="Group 286"/>
            <p:cNvGrpSpPr/>
            <p:nvPr/>
          </p:nvGrpSpPr>
          <p:grpSpPr bwMode="auto">
            <a:xfrm>
              <a:off x="3888" y="3628"/>
              <a:ext cx="588" cy="201"/>
              <a:chOff x="4848" y="3024"/>
              <a:chExt cx="588" cy="201"/>
            </a:xfrm>
          </p:grpSpPr>
          <p:grpSp>
            <p:nvGrpSpPr>
              <p:cNvPr id="24640" name="Group 287"/>
              <p:cNvGrpSpPr/>
              <p:nvPr/>
            </p:nvGrpSpPr>
            <p:grpSpPr bwMode="auto">
              <a:xfrm>
                <a:off x="5040" y="3024"/>
                <a:ext cx="396" cy="201"/>
                <a:chOff x="3312" y="2727"/>
                <a:chExt cx="396" cy="201"/>
              </a:xfrm>
            </p:grpSpPr>
            <p:sp>
              <p:nvSpPr>
                <p:cNvPr id="24642" name="Oval 288"/>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4643" name="Text Box 289"/>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0111</a:t>
                  </a:r>
                </a:p>
              </p:txBody>
            </p:sp>
          </p:grpSp>
          <p:sp>
            <p:nvSpPr>
              <p:cNvPr id="24641" name="Line 290"/>
              <p:cNvSpPr>
                <a:spLocks noChangeShapeType="1"/>
              </p:cNvSpPr>
              <p:nvPr/>
            </p:nvSpPr>
            <p:spPr bwMode="auto">
              <a:xfrm flipH="1">
                <a:off x="4848" y="3120"/>
                <a:ext cx="192" cy="0"/>
              </a:xfrm>
              <a:prstGeom prst="line">
                <a:avLst/>
              </a:prstGeom>
              <a:noFill/>
              <a:ln w="9525">
                <a:solidFill>
                  <a:schemeClr val="tx1"/>
                </a:solidFill>
                <a:round/>
                <a:tailEnd type="triangle" w="med" len="med"/>
              </a:ln>
            </p:spPr>
            <p:txBody>
              <a:bodyPr/>
              <a:lstStyle/>
              <a:p>
                <a:endParaRPr lang="zh-CN" altLang="en-US"/>
              </a:p>
            </p:txBody>
          </p:sp>
        </p:grpSp>
        <p:grpSp>
          <p:nvGrpSpPr>
            <p:cNvPr id="24602" name="Group 291"/>
            <p:cNvGrpSpPr/>
            <p:nvPr/>
          </p:nvGrpSpPr>
          <p:grpSpPr bwMode="auto">
            <a:xfrm>
              <a:off x="3312" y="3628"/>
              <a:ext cx="588" cy="201"/>
              <a:chOff x="4848" y="3024"/>
              <a:chExt cx="588" cy="201"/>
            </a:xfrm>
          </p:grpSpPr>
          <p:grpSp>
            <p:nvGrpSpPr>
              <p:cNvPr id="24636" name="Group 292"/>
              <p:cNvGrpSpPr/>
              <p:nvPr/>
            </p:nvGrpSpPr>
            <p:grpSpPr bwMode="auto">
              <a:xfrm>
                <a:off x="5040" y="3024"/>
                <a:ext cx="396" cy="201"/>
                <a:chOff x="3312" y="2727"/>
                <a:chExt cx="396" cy="201"/>
              </a:xfrm>
            </p:grpSpPr>
            <p:sp>
              <p:nvSpPr>
                <p:cNvPr id="24638" name="Oval 293"/>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4639" name="Text Box 294"/>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1000</a:t>
                  </a:r>
                </a:p>
              </p:txBody>
            </p:sp>
          </p:grpSp>
          <p:sp>
            <p:nvSpPr>
              <p:cNvPr id="24637" name="Line 295"/>
              <p:cNvSpPr>
                <a:spLocks noChangeShapeType="1"/>
              </p:cNvSpPr>
              <p:nvPr/>
            </p:nvSpPr>
            <p:spPr bwMode="auto">
              <a:xfrm flipH="1">
                <a:off x="4848" y="3120"/>
                <a:ext cx="192" cy="0"/>
              </a:xfrm>
              <a:prstGeom prst="line">
                <a:avLst/>
              </a:prstGeom>
              <a:noFill/>
              <a:ln w="9525">
                <a:solidFill>
                  <a:schemeClr val="tx1"/>
                </a:solidFill>
                <a:round/>
                <a:tailEnd type="triangle" w="med" len="med"/>
              </a:ln>
            </p:spPr>
            <p:txBody>
              <a:bodyPr/>
              <a:lstStyle/>
              <a:p>
                <a:endParaRPr lang="zh-CN" altLang="en-US"/>
              </a:p>
            </p:txBody>
          </p:sp>
        </p:grpSp>
        <p:grpSp>
          <p:nvGrpSpPr>
            <p:cNvPr id="24603" name="Group 296"/>
            <p:cNvGrpSpPr/>
            <p:nvPr/>
          </p:nvGrpSpPr>
          <p:grpSpPr bwMode="auto">
            <a:xfrm>
              <a:off x="2928" y="3628"/>
              <a:ext cx="396" cy="201"/>
              <a:chOff x="3312" y="2727"/>
              <a:chExt cx="396" cy="201"/>
            </a:xfrm>
          </p:grpSpPr>
          <p:sp>
            <p:nvSpPr>
              <p:cNvPr id="24634" name="Oval 297"/>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4635" name="Text Box 298"/>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rgbClr val="CC0066"/>
                    </a:solidFill>
                    <a:ea typeface="Gulim" panose="020B0600000101010101" pitchFamily="50" charset="-127"/>
                  </a:rPr>
                  <a:t>1001</a:t>
                </a:r>
              </a:p>
            </p:txBody>
          </p:sp>
        </p:grpSp>
        <p:sp>
          <p:nvSpPr>
            <p:cNvPr id="24604" name="Line 299"/>
            <p:cNvSpPr>
              <a:spLocks noChangeShapeType="1"/>
            </p:cNvSpPr>
            <p:nvPr/>
          </p:nvSpPr>
          <p:spPr bwMode="auto">
            <a:xfrm flipV="1">
              <a:off x="3132" y="3268"/>
              <a:ext cx="0" cy="360"/>
            </a:xfrm>
            <a:prstGeom prst="line">
              <a:avLst/>
            </a:prstGeom>
            <a:noFill/>
            <a:ln w="28575">
              <a:solidFill>
                <a:srgbClr val="FF0000"/>
              </a:solidFill>
              <a:round/>
              <a:tailEnd type="triangle" w="med" len="med"/>
            </a:ln>
          </p:spPr>
          <p:txBody>
            <a:bodyPr/>
            <a:lstStyle/>
            <a:p>
              <a:endParaRPr lang="zh-CN" altLang="en-US"/>
            </a:p>
          </p:txBody>
        </p:sp>
        <p:sp>
          <p:nvSpPr>
            <p:cNvPr id="24605" name="Text Box 300"/>
            <p:cNvSpPr txBox="1">
              <a:spLocks noChangeArrowheads="1"/>
            </p:cNvSpPr>
            <p:nvPr/>
          </p:nvSpPr>
          <p:spPr bwMode="auto">
            <a:xfrm>
              <a:off x="2940" y="3340"/>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a:t>
              </a:r>
            </a:p>
          </p:txBody>
        </p:sp>
        <p:grpSp>
          <p:nvGrpSpPr>
            <p:cNvPr id="24606" name="Group 302"/>
            <p:cNvGrpSpPr/>
            <p:nvPr/>
          </p:nvGrpSpPr>
          <p:grpSpPr bwMode="auto">
            <a:xfrm>
              <a:off x="1773" y="3067"/>
              <a:ext cx="576" cy="201"/>
              <a:chOff x="3312" y="2727"/>
              <a:chExt cx="576" cy="201"/>
            </a:xfrm>
          </p:grpSpPr>
          <p:grpSp>
            <p:nvGrpSpPr>
              <p:cNvPr id="24630" name="Group 303"/>
              <p:cNvGrpSpPr/>
              <p:nvPr/>
            </p:nvGrpSpPr>
            <p:grpSpPr bwMode="auto">
              <a:xfrm>
                <a:off x="3312" y="2727"/>
                <a:ext cx="396" cy="201"/>
                <a:chOff x="3312" y="2727"/>
                <a:chExt cx="396" cy="201"/>
              </a:xfrm>
            </p:grpSpPr>
            <p:sp>
              <p:nvSpPr>
                <p:cNvPr id="24632" name="Oval 304"/>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4633" name="Text Box 305"/>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1010</a:t>
                  </a:r>
                </a:p>
              </p:txBody>
            </p:sp>
          </p:grpSp>
          <p:sp>
            <p:nvSpPr>
              <p:cNvPr id="24631" name="Line 306"/>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24607" name="Group 307"/>
            <p:cNvGrpSpPr/>
            <p:nvPr/>
          </p:nvGrpSpPr>
          <p:grpSpPr bwMode="auto">
            <a:xfrm>
              <a:off x="2349" y="3067"/>
              <a:ext cx="576" cy="201"/>
              <a:chOff x="3312" y="2727"/>
              <a:chExt cx="576" cy="201"/>
            </a:xfrm>
          </p:grpSpPr>
          <p:grpSp>
            <p:nvGrpSpPr>
              <p:cNvPr id="24626" name="Group 308"/>
              <p:cNvGrpSpPr/>
              <p:nvPr/>
            </p:nvGrpSpPr>
            <p:grpSpPr bwMode="auto">
              <a:xfrm>
                <a:off x="3312" y="2727"/>
                <a:ext cx="396" cy="201"/>
                <a:chOff x="3312" y="2727"/>
                <a:chExt cx="396" cy="201"/>
              </a:xfrm>
            </p:grpSpPr>
            <p:sp>
              <p:nvSpPr>
                <p:cNvPr id="24628" name="Oval 309"/>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4629" name="Text Box 310"/>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1011</a:t>
                  </a:r>
                </a:p>
              </p:txBody>
            </p:sp>
          </p:grpSp>
          <p:sp>
            <p:nvSpPr>
              <p:cNvPr id="24627" name="Line 311"/>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24608" name="Group 312"/>
            <p:cNvGrpSpPr/>
            <p:nvPr/>
          </p:nvGrpSpPr>
          <p:grpSpPr bwMode="auto">
            <a:xfrm>
              <a:off x="2226" y="2719"/>
              <a:ext cx="576" cy="201"/>
              <a:chOff x="3312" y="2727"/>
              <a:chExt cx="576" cy="201"/>
            </a:xfrm>
          </p:grpSpPr>
          <p:grpSp>
            <p:nvGrpSpPr>
              <p:cNvPr id="24622" name="Group 313"/>
              <p:cNvGrpSpPr/>
              <p:nvPr/>
            </p:nvGrpSpPr>
            <p:grpSpPr bwMode="auto">
              <a:xfrm>
                <a:off x="3312" y="2727"/>
                <a:ext cx="396" cy="201"/>
                <a:chOff x="3312" y="2727"/>
                <a:chExt cx="396" cy="201"/>
              </a:xfrm>
            </p:grpSpPr>
            <p:sp>
              <p:nvSpPr>
                <p:cNvPr id="24624" name="Oval 314"/>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4625" name="Text Box 315"/>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1100</a:t>
                  </a:r>
                </a:p>
              </p:txBody>
            </p:sp>
          </p:grpSp>
          <p:sp>
            <p:nvSpPr>
              <p:cNvPr id="24623" name="Line 316"/>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24609" name="Group 317"/>
            <p:cNvGrpSpPr/>
            <p:nvPr/>
          </p:nvGrpSpPr>
          <p:grpSpPr bwMode="auto">
            <a:xfrm>
              <a:off x="2802" y="2719"/>
              <a:ext cx="396" cy="201"/>
              <a:chOff x="3312" y="2727"/>
              <a:chExt cx="396" cy="201"/>
            </a:xfrm>
          </p:grpSpPr>
          <p:sp>
            <p:nvSpPr>
              <p:cNvPr id="24620" name="Oval 318"/>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4621" name="Text Box 319"/>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1101</a:t>
                </a:r>
              </a:p>
            </p:txBody>
          </p:sp>
        </p:grpSp>
        <p:grpSp>
          <p:nvGrpSpPr>
            <p:cNvPr id="24610" name="Group 320"/>
            <p:cNvGrpSpPr/>
            <p:nvPr/>
          </p:nvGrpSpPr>
          <p:grpSpPr bwMode="auto">
            <a:xfrm>
              <a:off x="4668" y="2716"/>
              <a:ext cx="396" cy="201"/>
              <a:chOff x="3312" y="2727"/>
              <a:chExt cx="396" cy="201"/>
            </a:xfrm>
          </p:grpSpPr>
          <p:sp>
            <p:nvSpPr>
              <p:cNvPr id="24618" name="Oval 321"/>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4619" name="Text Box 322"/>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1110</a:t>
                </a:r>
              </a:p>
            </p:txBody>
          </p:sp>
        </p:grpSp>
        <p:grpSp>
          <p:nvGrpSpPr>
            <p:cNvPr id="24611" name="Group 323"/>
            <p:cNvGrpSpPr/>
            <p:nvPr/>
          </p:nvGrpSpPr>
          <p:grpSpPr bwMode="auto">
            <a:xfrm>
              <a:off x="4080" y="2716"/>
              <a:ext cx="396" cy="201"/>
              <a:chOff x="3312" y="2727"/>
              <a:chExt cx="396" cy="201"/>
            </a:xfrm>
          </p:grpSpPr>
          <p:sp>
            <p:nvSpPr>
              <p:cNvPr id="24616" name="Oval 324"/>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4617" name="Text Box 325"/>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1111</a:t>
                </a:r>
              </a:p>
            </p:txBody>
          </p:sp>
        </p:grpSp>
        <p:sp>
          <p:nvSpPr>
            <p:cNvPr id="24612" name="Line 326"/>
            <p:cNvSpPr>
              <a:spLocks noChangeShapeType="1"/>
            </p:cNvSpPr>
            <p:nvPr/>
          </p:nvSpPr>
          <p:spPr bwMode="auto">
            <a:xfrm>
              <a:off x="3016" y="2921"/>
              <a:ext cx="0" cy="192"/>
            </a:xfrm>
            <a:prstGeom prst="line">
              <a:avLst/>
            </a:prstGeom>
            <a:noFill/>
            <a:ln w="9525">
              <a:solidFill>
                <a:schemeClr val="tx1"/>
              </a:solidFill>
              <a:round/>
              <a:tailEnd type="triangle" w="med" len="med"/>
            </a:ln>
          </p:spPr>
          <p:txBody>
            <a:bodyPr/>
            <a:lstStyle/>
            <a:p>
              <a:endParaRPr lang="zh-CN" altLang="en-US"/>
            </a:p>
          </p:txBody>
        </p:sp>
        <p:sp>
          <p:nvSpPr>
            <p:cNvPr id="24613" name="Line 327"/>
            <p:cNvSpPr>
              <a:spLocks noChangeShapeType="1"/>
            </p:cNvSpPr>
            <p:nvPr/>
          </p:nvSpPr>
          <p:spPr bwMode="auto">
            <a:xfrm flipH="1">
              <a:off x="4476" y="2812"/>
              <a:ext cx="192" cy="0"/>
            </a:xfrm>
            <a:prstGeom prst="line">
              <a:avLst/>
            </a:prstGeom>
            <a:noFill/>
            <a:ln w="9525">
              <a:solidFill>
                <a:schemeClr val="tx1"/>
              </a:solidFill>
              <a:round/>
              <a:tailEnd type="triangle" w="med" len="med"/>
            </a:ln>
          </p:spPr>
          <p:txBody>
            <a:bodyPr/>
            <a:lstStyle/>
            <a:p>
              <a:endParaRPr lang="zh-CN" altLang="en-US"/>
            </a:p>
          </p:txBody>
        </p:sp>
        <p:sp>
          <p:nvSpPr>
            <p:cNvPr id="24614" name="Line 328"/>
            <p:cNvSpPr>
              <a:spLocks noChangeShapeType="1"/>
            </p:cNvSpPr>
            <p:nvPr/>
          </p:nvSpPr>
          <p:spPr bwMode="auto">
            <a:xfrm flipH="1">
              <a:off x="3372" y="2812"/>
              <a:ext cx="720" cy="0"/>
            </a:xfrm>
            <a:prstGeom prst="line">
              <a:avLst/>
            </a:prstGeom>
            <a:noFill/>
            <a:ln w="9525">
              <a:solidFill>
                <a:schemeClr val="tx1"/>
              </a:solidFill>
              <a:round/>
            </a:ln>
          </p:spPr>
          <p:txBody>
            <a:bodyPr/>
            <a:lstStyle/>
            <a:p>
              <a:endParaRPr lang="zh-CN" altLang="en-US"/>
            </a:p>
          </p:txBody>
        </p:sp>
        <p:sp>
          <p:nvSpPr>
            <p:cNvPr id="24615" name="Line 329"/>
            <p:cNvSpPr>
              <a:spLocks noChangeShapeType="1"/>
            </p:cNvSpPr>
            <p:nvPr/>
          </p:nvSpPr>
          <p:spPr bwMode="auto">
            <a:xfrm flipH="1">
              <a:off x="3180" y="2812"/>
              <a:ext cx="192" cy="288"/>
            </a:xfrm>
            <a:prstGeom prst="line">
              <a:avLst/>
            </a:prstGeom>
            <a:noFill/>
            <a:ln w="9525">
              <a:solidFill>
                <a:schemeClr val="tx1"/>
              </a:solidFill>
              <a:round/>
              <a:tailEnd type="triangle" w="med" len="med"/>
            </a:ln>
          </p:spPr>
          <p:txBody>
            <a:bodyPr/>
            <a:lstStyle/>
            <a:p>
              <a:endParaRPr lang="zh-CN" altLang="en-US"/>
            </a:p>
          </p:txBody>
        </p:sp>
      </p:grpSp>
      <p:sp>
        <p:nvSpPr>
          <p:cNvPr id="216201" name="Rectangle 137"/>
          <p:cNvSpPr>
            <a:spLocks noChangeArrowheads="1"/>
          </p:cNvSpPr>
          <p:nvPr/>
        </p:nvSpPr>
        <p:spPr bwMode="black">
          <a:xfrm>
            <a:off x="1924890" y="2016125"/>
            <a:ext cx="3897222" cy="369332"/>
          </a:xfrm>
          <a:prstGeom prst="rect">
            <a:avLst/>
          </a:prstGeom>
          <a:noFill/>
          <a:ln w="9525" algn="ctr">
            <a:noFill/>
            <a:miter lim="800000"/>
          </a:ln>
          <a:effectLst>
            <a:prstShdw prst="shdw13" dist="53882" dir="13500000">
              <a:srgbClr val="808080">
                <a:alpha val="50000"/>
              </a:srgbClr>
            </a:prstShdw>
          </a:effectLst>
        </p:spPr>
        <p:txBody>
          <a:bodyPr wrap="none">
            <a:spAutoFit/>
          </a:bodyPr>
          <a:lstStyle/>
          <a:p>
            <a:r>
              <a:rPr lang="zh-CN" altLang="en-US"/>
              <a:t>① 求</a:t>
            </a:r>
            <a:r>
              <a:rPr lang="zh-CN" altLang="en-US">
                <a:solidFill>
                  <a:srgbClr val="CC0066"/>
                </a:solidFill>
              </a:rPr>
              <a:t>预置代码</a:t>
            </a:r>
            <a:r>
              <a:rPr lang="en-US" altLang="zh-CN">
                <a:solidFill>
                  <a:srgbClr val="CC0066"/>
                </a:solidFill>
              </a:rPr>
              <a:t>S</a:t>
            </a:r>
            <a:r>
              <a:rPr lang="en-US" altLang="zh-CN" baseline="-25000">
                <a:solidFill>
                  <a:srgbClr val="CC0066"/>
                </a:solidFill>
              </a:rPr>
              <a:t>M-1</a:t>
            </a:r>
            <a:r>
              <a:rPr lang="zh-CN" altLang="en-US">
                <a:solidFill>
                  <a:srgbClr val="CC0066"/>
                </a:solidFill>
              </a:rPr>
              <a:t> </a:t>
            </a:r>
            <a:r>
              <a:rPr lang="en-US" altLang="zh-CN"/>
              <a:t>= S</a:t>
            </a:r>
            <a:r>
              <a:rPr lang="en-US" altLang="zh-CN" baseline="-25000"/>
              <a:t>10-1</a:t>
            </a:r>
            <a:r>
              <a:rPr lang="en-US" altLang="zh-CN"/>
              <a:t>=(1001)</a:t>
            </a:r>
            <a:r>
              <a:rPr lang="en-US" altLang="zh-CN" baseline="-25000">
                <a:latin typeface="Arial" panose="020B0604020202020204" pitchFamily="34" charset="0"/>
                <a:cs typeface="Arial" panose="020B0604020202020204" pitchFamily="34" charset="0"/>
              </a:rPr>
              <a:t>2</a:t>
            </a:r>
            <a:endParaRPr lang="zh-CN" altLang="en-US"/>
          </a:p>
        </p:txBody>
      </p:sp>
      <p:sp>
        <p:nvSpPr>
          <p:cNvPr id="216202" name="Rectangle 138"/>
          <p:cNvSpPr>
            <a:spLocks noChangeArrowheads="1"/>
          </p:cNvSpPr>
          <p:nvPr/>
        </p:nvSpPr>
        <p:spPr bwMode="black">
          <a:xfrm>
            <a:off x="1974851" y="2444751"/>
            <a:ext cx="1781175" cy="366713"/>
          </a:xfrm>
          <a:prstGeom prst="rect">
            <a:avLst/>
          </a:prstGeom>
          <a:noFill/>
          <a:ln w="9525" algn="ctr">
            <a:noFill/>
            <a:miter lim="800000"/>
          </a:ln>
          <a:effectLst>
            <a:prstShdw prst="shdw13" dist="53882" dir="13500000">
              <a:srgbClr val="808080">
                <a:alpha val="50000"/>
              </a:srgbClr>
            </a:prstShdw>
          </a:effectLst>
        </p:spPr>
        <p:txBody>
          <a:bodyPr wrap="none">
            <a:spAutoFit/>
          </a:bodyPr>
          <a:lstStyle/>
          <a:p>
            <a:r>
              <a:rPr lang="zh-CN" altLang="en-US"/>
              <a:t>② 求</a:t>
            </a:r>
            <a:r>
              <a:rPr lang="zh-CN" altLang="en-US">
                <a:solidFill>
                  <a:srgbClr val="CC0066"/>
                </a:solidFill>
              </a:rPr>
              <a:t>预置逻辑</a:t>
            </a:r>
          </a:p>
        </p:txBody>
      </p:sp>
      <p:sp>
        <p:nvSpPr>
          <p:cNvPr id="24589" name="Rectangle 140"/>
          <p:cNvSpPr>
            <a:spLocks noChangeArrowheads="1"/>
          </p:cNvSpPr>
          <p:nvPr/>
        </p:nvSpPr>
        <p:spPr bwMode="black">
          <a:xfrm>
            <a:off x="6003635" y="3087172"/>
            <a:ext cx="184731" cy="369332"/>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endParaRPr lang="zh-CN" altLang="en-US"/>
          </a:p>
        </p:txBody>
      </p:sp>
      <p:graphicFrame>
        <p:nvGraphicFramePr>
          <p:cNvPr id="216203" name="Object 139"/>
          <p:cNvGraphicFramePr>
            <a:graphicFrameLocks noChangeAspect="1"/>
          </p:cNvGraphicFramePr>
          <p:nvPr/>
        </p:nvGraphicFramePr>
        <p:xfrm>
          <a:off x="2297114" y="2941639"/>
          <a:ext cx="2547937" cy="600075"/>
        </p:xfrm>
        <a:graphic>
          <a:graphicData uri="http://schemas.openxmlformats.org/presentationml/2006/ole">
            <mc:AlternateContent xmlns:mc="http://schemas.openxmlformats.org/markup-compatibility/2006">
              <mc:Choice xmlns:v="urn:schemas-microsoft-com:vml" Requires="v">
                <p:oleObj spid="_x0000_s24641" name="公式" r:id="rId6" imgW="1332921" imgH="317362" progId="Equation.3">
                  <p:embed/>
                </p:oleObj>
              </mc:Choice>
              <mc:Fallback>
                <p:oleObj name="公式" r:id="rId6" imgW="1332921" imgH="317362" progId="Equation.3">
                  <p:embed/>
                  <p:pic>
                    <p:nvPicPr>
                      <p:cNvPr id="0"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7114" y="2941639"/>
                        <a:ext cx="2547937" cy="600075"/>
                      </a:xfrm>
                      <a:prstGeom prst="rect">
                        <a:avLst/>
                      </a:prstGeom>
                      <a:solidFill>
                        <a:srgbClr val="FFFFCC"/>
                      </a:solidFill>
                      <a:effectLst>
                        <a:outerShdw dist="53882" dir="13500000" algn="ctr" rotWithShape="0">
                          <a:srgbClr val="808080">
                            <a:alpha val="50000"/>
                          </a:srgbClr>
                        </a:outerShdw>
                      </a:effectLst>
                    </p:spPr>
                  </p:pic>
                </p:oleObj>
              </mc:Fallback>
            </mc:AlternateContent>
          </a:graphicData>
        </a:graphic>
      </p:graphicFrame>
      <p:sp>
        <p:nvSpPr>
          <p:cNvPr id="216205" name="Rectangle 141"/>
          <p:cNvSpPr>
            <a:spLocks noChangeArrowheads="1"/>
          </p:cNvSpPr>
          <p:nvPr/>
        </p:nvSpPr>
        <p:spPr bwMode="black">
          <a:xfrm>
            <a:off x="5586414" y="2962276"/>
            <a:ext cx="1589087" cy="366713"/>
          </a:xfrm>
          <a:prstGeom prst="rect">
            <a:avLst/>
          </a:prstGeom>
          <a:noFill/>
          <a:ln w="9525" algn="ctr">
            <a:noFill/>
            <a:miter lim="800000"/>
          </a:ln>
          <a:effectLst>
            <a:prstShdw prst="shdw13" dist="53882" dir="13500000">
              <a:srgbClr val="808080">
                <a:alpha val="50000"/>
              </a:srgbClr>
            </a:prstShdw>
          </a:effectLst>
        </p:spPr>
        <p:txBody>
          <a:bodyPr wrap="none">
            <a:spAutoFit/>
          </a:bodyPr>
          <a:lstStyle/>
          <a:p>
            <a:r>
              <a:rPr lang="zh-CN" altLang="en-US"/>
              <a:t>③  画逻辑图</a:t>
            </a:r>
          </a:p>
        </p:txBody>
      </p:sp>
      <p:sp>
        <p:nvSpPr>
          <p:cNvPr id="226" name="Text Box 268"/>
          <p:cNvSpPr txBox="1">
            <a:spLocks noChangeArrowheads="1"/>
          </p:cNvSpPr>
          <p:nvPr/>
        </p:nvSpPr>
        <p:spPr bwMode="black">
          <a:xfrm>
            <a:off x="5287963" y="5461001"/>
            <a:ext cx="722312" cy="366713"/>
          </a:xfrm>
          <a:prstGeom prst="rect">
            <a:avLst/>
          </a:prstGeom>
          <a:noFill/>
          <a:ln w="9525" algn="ctr">
            <a:noFill/>
            <a:miter lim="800000"/>
          </a:ln>
        </p:spPr>
        <p:txBody>
          <a:bodyPr>
            <a:spAutoFit/>
          </a:bodyPr>
          <a:lstStyle/>
          <a:p>
            <a:r>
              <a:rPr lang="zh-CN" altLang="en-US">
                <a:solidFill>
                  <a:srgbClr val="FF0000"/>
                </a:solidFill>
                <a:latin typeface="Arial" panose="020B0604020202020204" pitchFamily="34" charset="0"/>
                <a:ea typeface="楷体_GB2312" panose="02010609030101010101" charset="-122"/>
              </a:rPr>
              <a:t>预置</a:t>
            </a:r>
          </a:p>
        </p:txBody>
      </p:sp>
      <p:sp>
        <p:nvSpPr>
          <p:cNvPr id="139" name="AutoShape 59"/>
          <p:cNvSpPr>
            <a:spLocks noChangeArrowheads="1"/>
          </p:cNvSpPr>
          <p:nvPr/>
        </p:nvSpPr>
        <p:spPr bwMode="auto">
          <a:xfrm>
            <a:off x="3241676" y="6253164"/>
            <a:ext cx="1635125" cy="604837"/>
          </a:xfrm>
          <a:prstGeom prst="wedgeRoundRectCallout">
            <a:avLst>
              <a:gd name="adj1" fmla="val 60472"/>
              <a:gd name="adj2" fmla="val -81329"/>
              <a:gd name="adj3" fmla="val 16667"/>
            </a:avLst>
          </a:prstGeom>
          <a:solidFill>
            <a:srgbClr val="FFFFBD"/>
          </a:solidFill>
          <a:ln w="9525">
            <a:solidFill>
              <a:srgbClr val="CC6600"/>
            </a:solidFill>
            <a:miter lim="800000"/>
          </a:ln>
          <a:effectLst>
            <a:prstShdw prst="shdw17" dist="17961" dir="2700000">
              <a:srgbClr val="7A3D00"/>
            </a:prstShdw>
          </a:effectLst>
        </p:spPr>
        <p:txBody>
          <a:bodyPr anchor="b"/>
          <a:lstStyle/>
          <a:p>
            <a:pPr algn="l">
              <a:lnSpc>
                <a:spcPct val="100000"/>
              </a:lnSpc>
              <a:spcBef>
                <a:spcPct val="0"/>
              </a:spcBef>
            </a:pPr>
            <a:r>
              <a:rPr lang="zh-CN" altLang="en-US" sz="1800"/>
              <a:t>计到</a:t>
            </a:r>
            <a:r>
              <a:rPr lang="en-US" altLang="zh-CN" sz="1800"/>
              <a:t>1001</a:t>
            </a:r>
            <a:r>
              <a:rPr lang="zh-CN" altLang="en-US" sz="1800"/>
              <a:t>时，预置数据</a:t>
            </a:r>
            <a:r>
              <a:rPr lang="en-US" altLang="zh-CN" sz="1800"/>
              <a:t>0000</a:t>
            </a:r>
            <a:endParaRPr lang="zh-CN" altLang="en-US" sz="1800">
              <a:latin typeface="Arial" panose="020B0604020202020204" pitchFamily="34" charset="0"/>
              <a:ea typeface="楷体_GB2312" panose="02010609030101010101" charset="-122"/>
            </a:endParaRPr>
          </a:p>
        </p:txBody>
      </p:sp>
      <p:sp>
        <p:nvSpPr>
          <p:cNvPr id="140" name="矩形 139"/>
          <p:cNvSpPr>
            <a:spLocks noChangeArrowheads="1"/>
          </p:cNvSpPr>
          <p:nvPr/>
        </p:nvSpPr>
        <p:spPr bwMode="auto">
          <a:xfrm>
            <a:off x="4895850" y="4895850"/>
            <a:ext cx="4476750" cy="400110"/>
          </a:xfrm>
          <a:prstGeom prst="rect">
            <a:avLst/>
          </a:prstGeom>
          <a:noFill/>
          <a:ln w="19050" algn="ctr">
            <a:solidFill>
              <a:srgbClr val="FF0000"/>
            </a:solidFill>
            <a:prstDash val="dash"/>
            <a:round/>
          </a:ln>
        </p:spPr>
        <p:txBody>
          <a:bodyPr>
            <a:spAutoFit/>
          </a:bodyPr>
          <a:lstStyle/>
          <a:p>
            <a:pPr algn="r" eaLnBrk="0" hangingPunct="0">
              <a:lnSpc>
                <a:spcPct val="100000"/>
              </a:lnSpc>
              <a:spcBef>
                <a:spcPct val="0"/>
              </a:spcBef>
            </a:pPr>
            <a:endParaRPr lang="zh-CN" altLang="en-US" u="sng">
              <a:solidFill>
                <a:schemeClr val="accent1"/>
              </a:solidFill>
              <a:latin typeface="Lucida Sans Unicode" panose="020B0602030504020204" pitchFamily="34" charset="0"/>
              <a:ea typeface="Gulim" panose="020B0600000101010101" pitchFamily="50" charset="-127"/>
            </a:endParaRPr>
          </a:p>
        </p:txBody>
      </p:sp>
      <p:sp>
        <p:nvSpPr>
          <p:cNvPr id="141" name="Text Box 268"/>
          <p:cNvSpPr txBox="1">
            <a:spLocks noChangeArrowheads="1"/>
          </p:cNvSpPr>
          <p:nvPr/>
        </p:nvSpPr>
        <p:spPr bwMode="black">
          <a:xfrm>
            <a:off x="3897313" y="5519738"/>
            <a:ext cx="958850" cy="366712"/>
          </a:xfrm>
          <a:prstGeom prst="rect">
            <a:avLst/>
          </a:prstGeom>
          <a:noFill/>
          <a:ln w="9525" algn="ctr">
            <a:noFill/>
            <a:miter lim="800000"/>
          </a:ln>
        </p:spPr>
        <p:txBody>
          <a:bodyPr>
            <a:spAutoFit/>
          </a:bodyPr>
          <a:lstStyle/>
          <a:p>
            <a:r>
              <a:rPr lang="en-US" altLang="zh-CN" dirty="0">
                <a:solidFill>
                  <a:srgbClr val="FF0000"/>
                </a:solidFill>
                <a:latin typeface="Arial" panose="020B0604020202020204" pitchFamily="34" charset="0"/>
                <a:ea typeface="楷体_GB2312" panose="02010609030101010101" charset="-122"/>
              </a:rPr>
              <a:t>M=10</a:t>
            </a:r>
            <a:endParaRPr lang="zh-CN" altLang="en-US" dirty="0">
              <a:solidFill>
                <a:srgbClr val="FF0000"/>
              </a:solidFill>
              <a:latin typeface="Arial" panose="020B0604020202020204" pitchFamily="34" charset="0"/>
              <a:ea typeface="楷体_GB2312" panose="02010609030101010101" charset="-122"/>
            </a:endParaRPr>
          </a:p>
        </p:txBody>
      </p:sp>
      <p:grpSp>
        <p:nvGrpSpPr>
          <p:cNvPr id="197" name="Group 248"/>
          <p:cNvGrpSpPr/>
          <p:nvPr/>
        </p:nvGrpSpPr>
        <p:grpSpPr bwMode="auto">
          <a:xfrm>
            <a:off x="6684214" y="1071409"/>
            <a:ext cx="4845050" cy="2222500"/>
            <a:chOff x="1824" y="2230"/>
            <a:chExt cx="3052" cy="1400"/>
          </a:xfrm>
        </p:grpSpPr>
        <p:grpSp>
          <p:nvGrpSpPr>
            <p:cNvPr id="198" name="Group 246"/>
            <p:cNvGrpSpPr/>
            <p:nvPr/>
          </p:nvGrpSpPr>
          <p:grpSpPr bwMode="auto">
            <a:xfrm>
              <a:off x="1824" y="2230"/>
              <a:ext cx="3052" cy="1400"/>
              <a:chOff x="1824" y="2230"/>
              <a:chExt cx="3052" cy="1400"/>
            </a:xfrm>
          </p:grpSpPr>
          <p:grpSp>
            <p:nvGrpSpPr>
              <p:cNvPr id="200" name="Group 131"/>
              <p:cNvGrpSpPr/>
              <p:nvPr/>
            </p:nvGrpSpPr>
            <p:grpSpPr bwMode="auto">
              <a:xfrm>
                <a:off x="2112" y="2238"/>
                <a:ext cx="2112" cy="1200"/>
                <a:chOff x="480" y="1728"/>
                <a:chExt cx="2112" cy="1200"/>
              </a:xfrm>
            </p:grpSpPr>
            <p:sp>
              <p:nvSpPr>
                <p:cNvPr id="214" name="Rectangle 132"/>
                <p:cNvSpPr>
                  <a:spLocks noChangeArrowheads="1"/>
                </p:cNvSpPr>
                <p:nvPr/>
              </p:nvSpPr>
              <p:spPr bwMode="auto">
                <a:xfrm>
                  <a:off x="768" y="2016"/>
                  <a:ext cx="1536" cy="672"/>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5" name="Text Box 133"/>
                <p:cNvSpPr txBox="1">
                  <a:spLocks noChangeArrowheads="1"/>
                </p:cNvSpPr>
                <p:nvPr/>
              </p:nvSpPr>
              <p:spPr bwMode="auto">
                <a:xfrm>
                  <a:off x="1104" y="2016"/>
                  <a:ext cx="912" cy="212"/>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0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1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2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3</a:t>
                  </a:r>
                </a:p>
              </p:txBody>
            </p:sp>
            <p:sp>
              <p:nvSpPr>
                <p:cNvPr id="216" name="Text Box 134"/>
                <p:cNvSpPr txBox="1">
                  <a:spLocks noChangeArrowheads="1"/>
                </p:cNvSpPr>
                <p:nvPr/>
              </p:nvSpPr>
              <p:spPr bwMode="auto">
                <a:xfrm>
                  <a:off x="1104" y="2448"/>
                  <a:ext cx="912" cy="212"/>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0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1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2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3</a:t>
                  </a:r>
                </a:p>
              </p:txBody>
            </p:sp>
            <p:sp>
              <p:nvSpPr>
                <p:cNvPr id="217" name="Text Box 135"/>
                <p:cNvSpPr txBox="1">
                  <a:spLocks noChangeArrowheads="1"/>
                </p:cNvSpPr>
                <p:nvPr/>
              </p:nvSpPr>
              <p:spPr bwMode="auto">
                <a:xfrm>
                  <a:off x="816" y="2064"/>
                  <a:ext cx="288" cy="21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ET</a:t>
                  </a:r>
                </a:p>
              </p:txBody>
            </p:sp>
            <p:sp>
              <p:nvSpPr>
                <p:cNvPr id="218" name="Text Box 136"/>
                <p:cNvSpPr txBox="1">
                  <a:spLocks noChangeArrowheads="1"/>
                </p:cNvSpPr>
                <p:nvPr/>
              </p:nvSpPr>
              <p:spPr bwMode="auto">
                <a:xfrm>
                  <a:off x="816" y="2256"/>
                  <a:ext cx="288" cy="21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EP</a:t>
                  </a:r>
                </a:p>
              </p:txBody>
            </p:sp>
            <p:sp>
              <p:nvSpPr>
                <p:cNvPr id="219" name="Text Box 137"/>
                <p:cNvSpPr txBox="1">
                  <a:spLocks noChangeArrowheads="1"/>
                </p:cNvSpPr>
                <p:nvPr/>
              </p:nvSpPr>
              <p:spPr bwMode="auto">
                <a:xfrm>
                  <a:off x="816" y="2476"/>
                  <a:ext cx="288" cy="21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sp>
              <p:nvSpPr>
                <p:cNvPr id="220" name="Text Box 138"/>
                <p:cNvSpPr txBox="1">
                  <a:spLocks noChangeArrowheads="1"/>
                </p:cNvSpPr>
                <p:nvPr/>
              </p:nvSpPr>
              <p:spPr bwMode="auto">
                <a:xfrm>
                  <a:off x="2064" y="2044"/>
                  <a:ext cx="288" cy="21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a:t>
                  </a:r>
                </a:p>
              </p:txBody>
            </p:sp>
            <p:grpSp>
              <p:nvGrpSpPr>
                <p:cNvPr id="221" name="Group 139"/>
                <p:cNvGrpSpPr/>
                <p:nvPr/>
              </p:nvGrpSpPr>
              <p:grpSpPr bwMode="auto">
                <a:xfrm>
                  <a:off x="2064" y="2236"/>
                  <a:ext cx="336" cy="212"/>
                  <a:chOff x="2064" y="2236"/>
                  <a:chExt cx="336" cy="212"/>
                </a:xfrm>
              </p:grpSpPr>
              <p:sp>
                <p:nvSpPr>
                  <p:cNvPr id="243" name="Text Box 140"/>
                  <p:cNvSpPr txBox="1">
                    <a:spLocks noChangeArrowheads="1"/>
                  </p:cNvSpPr>
                  <p:nvPr/>
                </p:nvSpPr>
                <p:spPr bwMode="auto">
                  <a:xfrm>
                    <a:off x="2064" y="2236"/>
                    <a:ext cx="336" cy="21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LD</a:t>
                    </a:r>
                  </a:p>
                </p:txBody>
              </p:sp>
              <p:sp>
                <p:nvSpPr>
                  <p:cNvPr id="244" name="Line 141"/>
                  <p:cNvSpPr>
                    <a:spLocks noChangeShapeType="1"/>
                  </p:cNvSpPr>
                  <p:nvPr/>
                </p:nvSpPr>
                <p:spPr bwMode="auto">
                  <a:xfrm>
                    <a:off x="2112" y="2256"/>
                    <a:ext cx="144" cy="0"/>
                  </a:xfrm>
                  <a:prstGeom prst="line">
                    <a:avLst/>
                  </a:prstGeom>
                  <a:noFill/>
                  <a:ln w="9525">
                    <a:solidFill>
                      <a:schemeClr val="tx1"/>
                    </a:solidFill>
                    <a:round/>
                  </a:ln>
                </p:spPr>
                <p:txBody>
                  <a:bodyPr/>
                  <a:lstStyle/>
                  <a:p>
                    <a:endParaRPr lang="zh-CN" altLang="en-US"/>
                  </a:p>
                </p:txBody>
              </p:sp>
            </p:grpSp>
            <p:grpSp>
              <p:nvGrpSpPr>
                <p:cNvPr id="222" name="Group 142"/>
                <p:cNvGrpSpPr/>
                <p:nvPr/>
              </p:nvGrpSpPr>
              <p:grpSpPr bwMode="auto">
                <a:xfrm>
                  <a:off x="2064" y="2428"/>
                  <a:ext cx="336" cy="212"/>
                  <a:chOff x="2064" y="2236"/>
                  <a:chExt cx="336" cy="212"/>
                </a:xfrm>
              </p:grpSpPr>
              <p:sp>
                <p:nvSpPr>
                  <p:cNvPr id="241" name="Text Box 143"/>
                  <p:cNvSpPr txBox="1">
                    <a:spLocks noChangeArrowheads="1"/>
                  </p:cNvSpPr>
                  <p:nvPr/>
                </p:nvSpPr>
                <p:spPr bwMode="auto">
                  <a:xfrm>
                    <a:off x="2064" y="2236"/>
                    <a:ext cx="336" cy="21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R</a:t>
                    </a:r>
                    <a:r>
                      <a:rPr lang="en-US" altLang="zh-CN" sz="1600" baseline="-25000">
                        <a:solidFill>
                          <a:schemeClr val="hlink"/>
                        </a:solidFill>
                        <a:ea typeface="Gulim" panose="020B0600000101010101" pitchFamily="50" charset="-127"/>
                      </a:rPr>
                      <a:t>D</a:t>
                    </a:r>
                  </a:p>
                </p:txBody>
              </p:sp>
              <p:sp>
                <p:nvSpPr>
                  <p:cNvPr id="242" name="Line 144"/>
                  <p:cNvSpPr>
                    <a:spLocks noChangeShapeType="1"/>
                  </p:cNvSpPr>
                  <p:nvPr/>
                </p:nvSpPr>
                <p:spPr bwMode="auto">
                  <a:xfrm>
                    <a:off x="2112" y="2256"/>
                    <a:ext cx="144" cy="0"/>
                  </a:xfrm>
                  <a:prstGeom prst="line">
                    <a:avLst/>
                  </a:prstGeom>
                  <a:noFill/>
                  <a:ln w="9525">
                    <a:solidFill>
                      <a:schemeClr val="tx1"/>
                    </a:solidFill>
                    <a:round/>
                  </a:ln>
                </p:spPr>
                <p:txBody>
                  <a:bodyPr/>
                  <a:lstStyle/>
                  <a:p>
                    <a:endParaRPr lang="zh-CN" altLang="en-US"/>
                  </a:p>
                </p:txBody>
              </p:sp>
            </p:grpSp>
            <p:sp>
              <p:nvSpPr>
                <p:cNvPr id="223" name="Text Box 145"/>
                <p:cNvSpPr txBox="1">
                  <a:spLocks noChangeArrowheads="1"/>
                </p:cNvSpPr>
                <p:nvPr/>
              </p:nvSpPr>
              <p:spPr bwMode="auto">
                <a:xfrm>
                  <a:off x="1104" y="2236"/>
                  <a:ext cx="912" cy="212"/>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74161</a:t>
                  </a:r>
                </a:p>
              </p:txBody>
            </p:sp>
            <p:sp>
              <p:nvSpPr>
                <p:cNvPr id="224" name="Line 146"/>
                <p:cNvSpPr>
                  <a:spLocks noChangeShapeType="1"/>
                </p:cNvSpPr>
                <p:nvPr/>
              </p:nvSpPr>
              <p:spPr bwMode="auto">
                <a:xfrm>
                  <a:off x="1248" y="2688"/>
                  <a:ext cx="0" cy="240"/>
                </a:xfrm>
                <a:prstGeom prst="line">
                  <a:avLst/>
                </a:prstGeom>
                <a:noFill/>
                <a:ln w="9525">
                  <a:solidFill>
                    <a:schemeClr val="tx1"/>
                  </a:solidFill>
                  <a:round/>
                </a:ln>
              </p:spPr>
              <p:txBody>
                <a:bodyPr/>
                <a:lstStyle/>
                <a:p>
                  <a:endParaRPr lang="zh-CN" altLang="en-US"/>
                </a:p>
              </p:txBody>
            </p:sp>
            <p:sp>
              <p:nvSpPr>
                <p:cNvPr id="225" name="Line 147"/>
                <p:cNvSpPr>
                  <a:spLocks noChangeShapeType="1"/>
                </p:cNvSpPr>
                <p:nvPr/>
              </p:nvSpPr>
              <p:spPr bwMode="auto">
                <a:xfrm>
                  <a:off x="1440" y="2688"/>
                  <a:ext cx="0" cy="240"/>
                </a:xfrm>
                <a:prstGeom prst="line">
                  <a:avLst/>
                </a:prstGeom>
                <a:noFill/>
                <a:ln w="9525">
                  <a:solidFill>
                    <a:schemeClr val="tx1"/>
                  </a:solidFill>
                  <a:round/>
                </a:ln>
              </p:spPr>
              <p:txBody>
                <a:bodyPr/>
                <a:lstStyle/>
                <a:p>
                  <a:endParaRPr lang="zh-CN" altLang="en-US"/>
                </a:p>
              </p:txBody>
            </p:sp>
            <p:sp>
              <p:nvSpPr>
                <p:cNvPr id="227" name="Line 148"/>
                <p:cNvSpPr>
                  <a:spLocks noChangeShapeType="1"/>
                </p:cNvSpPr>
                <p:nvPr/>
              </p:nvSpPr>
              <p:spPr bwMode="auto">
                <a:xfrm>
                  <a:off x="1632" y="2688"/>
                  <a:ext cx="0" cy="240"/>
                </a:xfrm>
                <a:prstGeom prst="line">
                  <a:avLst/>
                </a:prstGeom>
                <a:noFill/>
                <a:ln w="9525">
                  <a:solidFill>
                    <a:schemeClr val="tx1"/>
                  </a:solidFill>
                  <a:round/>
                </a:ln>
              </p:spPr>
              <p:txBody>
                <a:bodyPr/>
                <a:lstStyle/>
                <a:p>
                  <a:endParaRPr lang="zh-CN" altLang="en-US"/>
                </a:p>
              </p:txBody>
            </p:sp>
            <p:sp>
              <p:nvSpPr>
                <p:cNvPr id="228" name="Line 149"/>
                <p:cNvSpPr>
                  <a:spLocks noChangeShapeType="1"/>
                </p:cNvSpPr>
                <p:nvPr/>
              </p:nvSpPr>
              <p:spPr bwMode="auto">
                <a:xfrm>
                  <a:off x="1824" y="2688"/>
                  <a:ext cx="0" cy="240"/>
                </a:xfrm>
                <a:prstGeom prst="line">
                  <a:avLst/>
                </a:prstGeom>
                <a:noFill/>
                <a:ln w="9525">
                  <a:solidFill>
                    <a:schemeClr val="tx1"/>
                  </a:solidFill>
                  <a:round/>
                </a:ln>
              </p:spPr>
              <p:txBody>
                <a:bodyPr/>
                <a:lstStyle/>
                <a:p>
                  <a:endParaRPr lang="zh-CN" altLang="en-US"/>
                </a:p>
              </p:txBody>
            </p:sp>
            <p:sp>
              <p:nvSpPr>
                <p:cNvPr id="229" name="Line 150"/>
                <p:cNvSpPr>
                  <a:spLocks noChangeShapeType="1"/>
                </p:cNvSpPr>
                <p:nvPr/>
              </p:nvSpPr>
              <p:spPr bwMode="auto">
                <a:xfrm>
                  <a:off x="1248" y="1728"/>
                  <a:ext cx="0" cy="288"/>
                </a:xfrm>
                <a:prstGeom prst="line">
                  <a:avLst/>
                </a:prstGeom>
                <a:noFill/>
                <a:ln w="9525">
                  <a:solidFill>
                    <a:schemeClr val="tx1"/>
                  </a:solidFill>
                  <a:round/>
                </a:ln>
              </p:spPr>
              <p:txBody>
                <a:bodyPr/>
                <a:lstStyle/>
                <a:p>
                  <a:endParaRPr lang="zh-CN" altLang="en-US"/>
                </a:p>
              </p:txBody>
            </p:sp>
            <p:sp>
              <p:nvSpPr>
                <p:cNvPr id="230" name="Line 151"/>
                <p:cNvSpPr>
                  <a:spLocks noChangeShapeType="1"/>
                </p:cNvSpPr>
                <p:nvPr/>
              </p:nvSpPr>
              <p:spPr bwMode="auto">
                <a:xfrm>
                  <a:off x="1440" y="1776"/>
                  <a:ext cx="0" cy="240"/>
                </a:xfrm>
                <a:prstGeom prst="line">
                  <a:avLst/>
                </a:prstGeom>
                <a:noFill/>
                <a:ln w="9525">
                  <a:solidFill>
                    <a:schemeClr val="tx1"/>
                  </a:solidFill>
                  <a:round/>
                </a:ln>
              </p:spPr>
              <p:txBody>
                <a:bodyPr/>
                <a:lstStyle/>
                <a:p>
                  <a:endParaRPr lang="zh-CN" altLang="en-US"/>
                </a:p>
              </p:txBody>
            </p:sp>
            <p:sp>
              <p:nvSpPr>
                <p:cNvPr id="231" name="Line 152"/>
                <p:cNvSpPr>
                  <a:spLocks noChangeShapeType="1"/>
                </p:cNvSpPr>
                <p:nvPr/>
              </p:nvSpPr>
              <p:spPr bwMode="auto">
                <a:xfrm>
                  <a:off x="1632" y="1776"/>
                  <a:ext cx="0" cy="240"/>
                </a:xfrm>
                <a:prstGeom prst="line">
                  <a:avLst/>
                </a:prstGeom>
                <a:noFill/>
                <a:ln w="9525">
                  <a:solidFill>
                    <a:schemeClr val="tx1"/>
                  </a:solidFill>
                  <a:round/>
                </a:ln>
              </p:spPr>
              <p:txBody>
                <a:bodyPr/>
                <a:lstStyle/>
                <a:p>
                  <a:endParaRPr lang="zh-CN" altLang="en-US"/>
                </a:p>
              </p:txBody>
            </p:sp>
            <p:sp>
              <p:nvSpPr>
                <p:cNvPr id="232" name="Line 153"/>
                <p:cNvSpPr>
                  <a:spLocks noChangeShapeType="1"/>
                </p:cNvSpPr>
                <p:nvPr/>
              </p:nvSpPr>
              <p:spPr bwMode="auto">
                <a:xfrm>
                  <a:off x="1824" y="1812"/>
                  <a:ext cx="0" cy="204"/>
                </a:xfrm>
                <a:prstGeom prst="line">
                  <a:avLst/>
                </a:prstGeom>
                <a:noFill/>
                <a:ln w="9525">
                  <a:solidFill>
                    <a:schemeClr val="tx1"/>
                  </a:solidFill>
                  <a:round/>
                </a:ln>
              </p:spPr>
              <p:txBody>
                <a:bodyPr/>
                <a:lstStyle/>
                <a:p>
                  <a:endParaRPr lang="zh-CN" altLang="en-US"/>
                </a:p>
              </p:txBody>
            </p:sp>
            <p:sp>
              <p:nvSpPr>
                <p:cNvPr id="233" name="Line 154"/>
                <p:cNvSpPr>
                  <a:spLocks noChangeShapeType="1"/>
                </p:cNvSpPr>
                <p:nvPr/>
              </p:nvSpPr>
              <p:spPr bwMode="auto">
                <a:xfrm>
                  <a:off x="480" y="2160"/>
                  <a:ext cx="288" cy="0"/>
                </a:xfrm>
                <a:prstGeom prst="line">
                  <a:avLst/>
                </a:prstGeom>
                <a:noFill/>
                <a:ln w="9525">
                  <a:solidFill>
                    <a:schemeClr val="tx1"/>
                  </a:solidFill>
                  <a:round/>
                </a:ln>
              </p:spPr>
              <p:txBody>
                <a:bodyPr/>
                <a:lstStyle/>
                <a:p>
                  <a:endParaRPr lang="zh-CN" altLang="en-US"/>
                </a:p>
              </p:txBody>
            </p:sp>
            <p:sp>
              <p:nvSpPr>
                <p:cNvPr id="234" name="Line 155"/>
                <p:cNvSpPr>
                  <a:spLocks noChangeShapeType="1"/>
                </p:cNvSpPr>
                <p:nvPr/>
              </p:nvSpPr>
              <p:spPr bwMode="auto">
                <a:xfrm>
                  <a:off x="480" y="2352"/>
                  <a:ext cx="288" cy="0"/>
                </a:xfrm>
                <a:prstGeom prst="line">
                  <a:avLst/>
                </a:prstGeom>
                <a:noFill/>
                <a:ln w="9525">
                  <a:solidFill>
                    <a:schemeClr val="tx1"/>
                  </a:solidFill>
                  <a:round/>
                </a:ln>
              </p:spPr>
              <p:txBody>
                <a:bodyPr/>
                <a:lstStyle/>
                <a:p>
                  <a:endParaRPr lang="zh-CN" altLang="en-US"/>
                </a:p>
              </p:txBody>
            </p:sp>
            <p:sp>
              <p:nvSpPr>
                <p:cNvPr id="235" name="Line 156"/>
                <p:cNvSpPr>
                  <a:spLocks noChangeShapeType="1"/>
                </p:cNvSpPr>
                <p:nvPr/>
              </p:nvSpPr>
              <p:spPr bwMode="auto">
                <a:xfrm>
                  <a:off x="480" y="2544"/>
                  <a:ext cx="288" cy="0"/>
                </a:xfrm>
                <a:prstGeom prst="line">
                  <a:avLst/>
                </a:prstGeom>
                <a:noFill/>
                <a:ln w="9525">
                  <a:solidFill>
                    <a:schemeClr val="tx1"/>
                  </a:solidFill>
                  <a:round/>
                </a:ln>
              </p:spPr>
              <p:txBody>
                <a:bodyPr/>
                <a:lstStyle/>
                <a:p>
                  <a:endParaRPr lang="zh-CN" altLang="en-US"/>
                </a:p>
              </p:txBody>
            </p:sp>
            <p:sp>
              <p:nvSpPr>
                <p:cNvPr id="236" name="Line 157"/>
                <p:cNvSpPr>
                  <a:spLocks noChangeShapeType="1"/>
                </p:cNvSpPr>
                <p:nvPr/>
              </p:nvSpPr>
              <p:spPr bwMode="auto">
                <a:xfrm>
                  <a:off x="2304" y="2160"/>
                  <a:ext cx="288" cy="0"/>
                </a:xfrm>
                <a:prstGeom prst="line">
                  <a:avLst/>
                </a:prstGeom>
                <a:noFill/>
                <a:ln w="9525">
                  <a:solidFill>
                    <a:schemeClr val="tx1"/>
                  </a:solidFill>
                  <a:round/>
                </a:ln>
              </p:spPr>
              <p:txBody>
                <a:bodyPr/>
                <a:lstStyle/>
                <a:p>
                  <a:endParaRPr lang="zh-CN" altLang="en-US"/>
                </a:p>
              </p:txBody>
            </p:sp>
            <p:sp>
              <p:nvSpPr>
                <p:cNvPr id="237" name="Oval 158"/>
                <p:cNvSpPr>
                  <a:spLocks noChangeArrowheads="1"/>
                </p:cNvSpPr>
                <p:nvPr/>
              </p:nvSpPr>
              <p:spPr bwMode="auto">
                <a:xfrm>
                  <a:off x="2304" y="2304"/>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38" name="Oval 159"/>
                <p:cNvSpPr>
                  <a:spLocks noChangeArrowheads="1"/>
                </p:cNvSpPr>
                <p:nvPr/>
              </p:nvSpPr>
              <p:spPr bwMode="auto">
                <a:xfrm>
                  <a:off x="2304" y="2496"/>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39" name="Line 160"/>
                <p:cNvSpPr>
                  <a:spLocks noChangeShapeType="1"/>
                </p:cNvSpPr>
                <p:nvPr/>
              </p:nvSpPr>
              <p:spPr bwMode="auto">
                <a:xfrm>
                  <a:off x="2352" y="2325"/>
                  <a:ext cx="240" cy="0"/>
                </a:xfrm>
                <a:prstGeom prst="line">
                  <a:avLst/>
                </a:prstGeom>
                <a:noFill/>
                <a:ln w="9525">
                  <a:solidFill>
                    <a:schemeClr val="tx1"/>
                  </a:solidFill>
                  <a:round/>
                </a:ln>
              </p:spPr>
              <p:txBody>
                <a:bodyPr/>
                <a:lstStyle/>
                <a:p>
                  <a:endParaRPr lang="zh-CN" altLang="en-US"/>
                </a:p>
              </p:txBody>
            </p:sp>
            <p:sp>
              <p:nvSpPr>
                <p:cNvPr id="240" name="Line 161"/>
                <p:cNvSpPr>
                  <a:spLocks noChangeShapeType="1"/>
                </p:cNvSpPr>
                <p:nvPr/>
              </p:nvSpPr>
              <p:spPr bwMode="auto">
                <a:xfrm>
                  <a:off x="2352" y="2517"/>
                  <a:ext cx="240" cy="0"/>
                </a:xfrm>
                <a:prstGeom prst="line">
                  <a:avLst/>
                </a:prstGeom>
                <a:noFill/>
                <a:ln w="9525">
                  <a:solidFill>
                    <a:schemeClr val="tx1"/>
                  </a:solidFill>
                  <a:round/>
                </a:ln>
              </p:spPr>
              <p:txBody>
                <a:bodyPr/>
                <a:lstStyle/>
                <a:p>
                  <a:endParaRPr lang="zh-CN" altLang="en-US"/>
                </a:p>
              </p:txBody>
            </p:sp>
          </p:grpSp>
          <p:sp>
            <p:nvSpPr>
              <p:cNvPr id="201" name="Text Box 170"/>
              <p:cNvSpPr txBox="1">
                <a:spLocks noChangeArrowheads="1"/>
              </p:cNvSpPr>
              <p:nvPr/>
            </p:nvSpPr>
            <p:spPr bwMode="auto">
              <a:xfrm>
                <a:off x="4224" y="2910"/>
                <a:ext cx="192" cy="21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a:t>
                </a:r>
              </a:p>
            </p:txBody>
          </p:sp>
          <p:sp>
            <p:nvSpPr>
              <p:cNvPr id="202" name="Line 171"/>
              <p:cNvSpPr>
                <a:spLocks noChangeShapeType="1"/>
              </p:cNvSpPr>
              <p:nvPr/>
            </p:nvSpPr>
            <p:spPr bwMode="auto">
              <a:xfrm flipV="1">
                <a:off x="2112" y="2478"/>
                <a:ext cx="0" cy="384"/>
              </a:xfrm>
              <a:prstGeom prst="line">
                <a:avLst/>
              </a:prstGeom>
              <a:noFill/>
              <a:ln w="9525">
                <a:solidFill>
                  <a:schemeClr val="tx1"/>
                </a:solidFill>
                <a:round/>
              </a:ln>
            </p:spPr>
            <p:txBody>
              <a:bodyPr/>
              <a:lstStyle/>
              <a:p>
                <a:endParaRPr lang="zh-CN" altLang="en-US"/>
              </a:p>
            </p:txBody>
          </p:sp>
          <p:sp>
            <p:nvSpPr>
              <p:cNvPr id="203" name="Text Box 172"/>
              <p:cNvSpPr txBox="1">
                <a:spLocks noChangeArrowheads="1"/>
              </p:cNvSpPr>
              <p:nvPr/>
            </p:nvSpPr>
            <p:spPr bwMode="auto">
              <a:xfrm>
                <a:off x="2112" y="2362"/>
                <a:ext cx="240" cy="21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a:t>
                </a:r>
              </a:p>
            </p:txBody>
          </p:sp>
          <p:sp>
            <p:nvSpPr>
              <p:cNvPr id="204" name="Oval 173"/>
              <p:cNvSpPr>
                <a:spLocks noChangeArrowheads="1"/>
              </p:cNvSpPr>
              <p:nvPr/>
            </p:nvSpPr>
            <p:spPr bwMode="auto">
              <a:xfrm>
                <a:off x="2091" y="2649"/>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05" name="Text Box 174"/>
              <p:cNvSpPr txBox="1">
                <a:spLocks noChangeArrowheads="1"/>
              </p:cNvSpPr>
              <p:nvPr/>
            </p:nvSpPr>
            <p:spPr bwMode="auto">
              <a:xfrm>
                <a:off x="1824" y="2958"/>
                <a:ext cx="336" cy="21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sp>
            <p:nvSpPr>
              <p:cNvPr id="206" name="Text Box 175"/>
              <p:cNvSpPr txBox="1">
                <a:spLocks noChangeArrowheads="1"/>
              </p:cNvSpPr>
              <p:nvPr/>
            </p:nvSpPr>
            <p:spPr bwMode="auto">
              <a:xfrm>
                <a:off x="2638" y="3418"/>
                <a:ext cx="1104" cy="212"/>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0    0   0    0</a:t>
                </a:r>
              </a:p>
            </p:txBody>
          </p:sp>
          <p:sp>
            <p:nvSpPr>
              <p:cNvPr id="207" name="Line 178"/>
              <p:cNvSpPr>
                <a:spLocks noChangeShapeType="1"/>
              </p:cNvSpPr>
              <p:nvPr/>
            </p:nvSpPr>
            <p:spPr bwMode="auto">
              <a:xfrm flipH="1">
                <a:off x="3456" y="2322"/>
                <a:ext cx="1104" cy="0"/>
              </a:xfrm>
              <a:prstGeom prst="line">
                <a:avLst/>
              </a:prstGeom>
              <a:noFill/>
              <a:ln w="28575">
                <a:solidFill>
                  <a:srgbClr val="FF0000"/>
                </a:solidFill>
                <a:round/>
              </a:ln>
            </p:spPr>
            <p:txBody>
              <a:bodyPr/>
              <a:lstStyle/>
              <a:p>
                <a:endParaRPr lang="zh-CN" altLang="en-US"/>
              </a:p>
            </p:txBody>
          </p:sp>
          <p:sp>
            <p:nvSpPr>
              <p:cNvPr id="208" name="Rectangle 238"/>
              <p:cNvSpPr>
                <a:spLocks noChangeArrowheads="1"/>
              </p:cNvSpPr>
              <p:nvPr/>
            </p:nvSpPr>
            <p:spPr bwMode="auto">
              <a:xfrm>
                <a:off x="4513" y="2478"/>
                <a:ext cx="363" cy="181"/>
              </a:xfrm>
              <a:prstGeom prst="rect">
                <a:avLst/>
              </a:prstGeom>
              <a:noFill/>
              <a:ln w="28575">
                <a:solidFill>
                  <a:srgbClr val="FF0000"/>
                </a:solidFill>
                <a:miter lim="800000"/>
              </a:ln>
            </p:spPr>
            <p:txBody>
              <a:bodyPr wrap="none" lIns="90000" tIns="46800" rIns="90000" bIns="46800"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09" name="Line 241"/>
              <p:cNvSpPr>
                <a:spLocks noChangeShapeType="1"/>
              </p:cNvSpPr>
              <p:nvPr/>
            </p:nvSpPr>
            <p:spPr bwMode="auto">
              <a:xfrm>
                <a:off x="2880" y="2230"/>
                <a:ext cx="1905" cy="0"/>
              </a:xfrm>
              <a:prstGeom prst="line">
                <a:avLst/>
              </a:prstGeom>
              <a:noFill/>
              <a:ln w="28575">
                <a:solidFill>
                  <a:srgbClr val="FF0000"/>
                </a:solidFill>
                <a:round/>
              </a:ln>
            </p:spPr>
            <p:txBody>
              <a:bodyPr lIns="90000" tIns="46800" rIns="90000" bIns="46800">
                <a:spAutoFit/>
              </a:bodyPr>
              <a:lstStyle/>
              <a:p>
                <a:endParaRPr lang="zh-CN" altLang="en-US"/>
              </a:p>
            </p:txBody>
          </p:sp>
          <p:sp>
            <p:nvSpPr>
              <p:cNvPr id="210" name="Line 242"/>
              <p:cNvSpPr>
                <a:spLocks noChangeShapeType="1"/>
              </p:cNvSpPr>
              <p:nvPr/>
            </p:nvSpPr>
            <p:spPr bwMode="auto">
              <a:xfrm>
                <a:off x="4785" y="2238"/>
                <a:ext cx="0" cy="240"/>
              </a:xfrm>
              <a:prstGeom prst="line">
                <a:avLst/>
              </a:prstGeom>
              <a:noFill/>
              <a:ln w="28575">
                <a:solidFill>
                  <a:srgbClr val="FF0000"/>
                </a:solidFill>
                <a:round/>
              </a:ln>
            </p:spPr>
            <p:txBody>
              <a:bodyPr lIns="90000" tIns="46800" rIns="90000" bIns="46800">
                <a:spAutoFit/>
              </a:bodyPr>
              <a:lstStyle/>
              <a:p>
                <a:endParaRPr lang="zh-CN" altLang="en-US"/>
              </a:p>
            </p:txBody>
          </p:sp>
          <p:sp>
            <p:nvSpPr>
              <p:cNvPr id="211" name="Oval 243"/>
              <p:cNvSpPr>
                <a:spLocks noChangeArrowheads="1"/>
              </p:cNvSpPr>
              <p:nvPr/>
            </p:nvSpPr>
            <p:spPr bwMode="auto">
              <a:xfrm>
                <a:off x="4649" y="2659"/>
                <a:ext cx="45" cy="45"/>
              </a:xfrm>
              <a:prstGeom prst="ellipse">
                <a:avLst/>
              </a:prstGeom>
              <a:noFill/>
              <a:ln w="9525">
                <a:solidFill>
                  <a:schemeClr val="tx1"/>
                </a:solidFill>
                <a:round/>
              </a:ln>
            </p:spPr>
            <p:txBody>
              <a:bodyPr wrap="none" lIns="90000" tIns="46800" rIns="90000" bIns="46800"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2" name="Line 244"/>
              <p:cNvSpPr>
                <a:spLocks noChangeShapeType="1"/>
              </p:cNvSpPr>
              <p:nvPr/>
            </p:nvSpPr>
            <p:spPr bwMode="auto">
              <a:xfrm>
                <a:off x="4171" y="2840"/>
                <a:ext cx="499" cy="0"/>
              </a:xfrm>
              <a:prstGeom prst="line">
                <a:avLst/>
              </a:prstGeom>
              <a:noFill/>
              <a:ln w="28575">
                <a:solidFill>
                  <a:srgbClr val="FF0000"/>
                </a:solidFill>
                <a:round/>
              </a:ln>
            </p:spPr>
            <p:txBody>
              <a:bodyPr lIns="90000" tIns="46800" rIns="90000" bIns="46800">
                <a:spAutoFit/>
              </a:bodyPr>
              <a:lstStyle/>
              <a:p>
                <a:endParaRPr lang="zh-CN" altLang="en-US"/>
              </a:p>
            </p:txBody>
          </p:sp>
          <p:sp>
            <p:nvSpPr>
              <p:cNvPr id="213" name="Line 245"/>
              <p:cNvSpPr>
                <a:spLocks noChangeShapeType="1"/>
              </p:cNvSpPr>
              <p:nvPr/>
            </p:nvSpPr>
            <p:spPr bwMode="auto">
              <a:xfrm flipV="1">
                <a:off x="4678" y="2704"/>
                <a:ext cx="0" cy="136"/>
              </a:xfrm>
              <a:prstGeom prst="line">
                <a:avLst/>
              </a:prstGeom>
              <a:noFill/>
              <a:ln w="28575">
                <a:solidFill>
                  <a:srgbClr val="FF0000"/>
                </a:solidFill>
                <a:round/>
              </a:ln>
            </p:spPr>
            <p:txBody>
              <a:bodyPr lIns="90000" tIns="46800" rIns="90000" bIns="46800">
                <a:spAutoFit/>
              </a:bodyPr>
              <a:lstStyle/>
              <a:p>
                <a:endParaRPr lang="zh-CN" altLang="en-US"/>
              </a:p>
            </p:txBody>
          </p:sp>
        </p:grpSp>
        <p:sp>
          <p:nvSpPr>
            <p:cNvPr id="199" name="Text Box 247"/>
            <p:cNvSpPr txBox="1">
              <a:spLocks noChangeArrowheads="1"/>
            </p:cNvSpPr>
            <p:nvPr/>
          </p:nvSpPr>
          <p:spPr bwMode="auto">
            <a:xfrm>
              <a:off x="4558" y="2478"/>
              <a:ext cx="318" cy="192"/>
            </a:xfrm>
            <a:prstGeom prst="rect">
              <a:avLst/>
            </a:prstGeom>
            <a:noFill/>
            <a:ln w="9525">
              <a:noFill/>
              <a:miter lim="800000"/>
            </a:ln>
          </p:spPr>
          <p:txBody>
            <a:bodyPr lIns="90000" tIns="46800" rIns="90000" bIns="46800">
              <a:spAutoFit/>
            </a:bodyPr>
            <a:lstStyle/>
            <a:p>
              <a:pPr eaLnBrk="0" hangingPunct="0"/>
              <a:r>
                <a:rPr lang="en-US" altLang="zh-CN" sz="1400">
                  <a:solidFill>
                    <a:schemeClr val="hlink"/>
                  </a:solidFill>
                  <a:ea typeface="Gulim" panose="020B0600000101010101" pitchFamily="50" charset="-127"/>
                </a:rPr>
                <a:t>&amp;</a:t>
              </a:r>
            </a:p>
          </p:txBody>
        </p:sp>
      </p:grpSp>
      <p:sp>
        <p:nvSpPr>
          <p:cNvPr id="245" name="Line 153"/>
          <p:cNvSpPr>
            <a:spLocks noChangeShapeType="1"/>
          </p:cNvSpPr>
          <p:nvPr/>
        </p:nvSpPr>
        <p:spPr bwMode="auto">
          <a:xfrm>
            <a:off x="11018089" y="1217459"/>
            <a:ext cx="0" cy="260350"/>
          </a:xfrm>
          <a:prstGeom prst="line">
            <a:avLst/>
          </a:prstGeom>
          <a:noFill/>
          <a:ln w="28575">
            <a:solidFill>
              <a:srgbClr val="FF0000"/>
            </a:solidFill>
            <a:round/>
          </a:ln>
        </p:spPr>
        <p:txBody>
          <a:bodyPr/>
          <a:lstStyle/>
          <a:p>
            <a:endParaRPr lang="zh-CN" altLang="en-US"/>
          </a:p>
        </p:txBody>
      </p:sp>
      <p:sp>
        <p:nvSpPr>
          <p:cNvPr id="247" name="Text Box 268"/>
          <p:cNvSpPr txBox="1">
            <a:spLocks noChangeArrowheads="1"/>
          </p:cNvSpPr>
          <p:nvPr/>
        </p:nvSpPr>
        <p:spPr bwMode="black">
          <a:xfrm>
            <a:off x="10308477" y="1744509"/>
            <a:ext cx="808037" cy="369887"/>
          </a:xfrm>
          <a:prstGeom prst="rect">
            <a:avLst/>
          </a:prstGeom>
          <a:noFill/>
          <a:ln w="9525" algn="ctr">
            <a:noFill/>
            <a:miter lim="800000"/>
          </a:ln>
        </p:spPr>
        <p:txBody>
          <a:bodyPr>
            <a:spAutoFit/>
          </a:bodyPr>
          <a:lstStyle/>
          <a:p>
            <a:r>
              <a:rPr lang="en-US" altLang="zh-CN" dirty="0">
                <a:solidFill>
                  <a:srgbClr val="FF0000"/>
                </a:solidFill>
                <a:latin typeface="Arial" panose="020B0604020202020204" pitchFamily="34" charset="0"/>
                <a:ea typeface="楷体_GB2312" panose="02010609030101010101" charset="-122"/>
              </a:rPr>
              <a:t>0</a:t>
            </a:r>
            <a:endParaRPr lang="zh-CN" altLang="en-US" dirty="0">
              <a:solidFill>
                <a:srgbClr val="FF0000"/>
              </a:solidFill>
              <a:latin typeface="Arial" panose="020B0604020202020204" pitchFamily="34" charset="0"/>
              <a:ea typeface="楷体_GB2312" panose="02010609030101010101" charset="-122"/>
            </a:endParaRPr>
          </a:p>
        </p:txBody>
      </p:sp>
      <p:grpSp>
        <p:nvGrpSpPr>
          <p:cNvPr id="248" name="组合 247"/>
          <p:cNvGrpSpPr/>
          <p:nvPr/>
        </p:nvGrpSpPr>
        <p:grpSpPr>
          <a:xfrm>
            <a:off x="7987135" y="1222227"/>
            <a:ext cx="1513721" cy="377923"/>
            <a:chOff x="6814721" y="3282956"/>
            <a:chExt cx="1513721" cy="377923"/>
          </a:xfrm>
        </p:grpSpPr>
        <p:sp>
          <p:nvSpPr>
            <p:cNvPr id="249" name="Text Box 15"/>
            <p:cNvSpPr txBox="1">
              <a:spLocks noChangeArrowheads="1"/>
            </p:cNvSpPr>
            <p:nvPr/>
          </p:nvSpPr>
          <p:spPr bwMode="black">
            <a:xfrm>
              <a:off x="6814721" y="3290888"/>
              <a:ext cx="544929" cy="366759"/>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dirty="0">
                  <a:solidFill>
                    <a:srgbClr val="FF0066"/>
                  </a:solidFill>
                  <a:latin typeface="Arial" panose="020B0604020202020204" pitchFamily="34" charset="0"/>
                </a:rPr>
                <a:t>1</a:t>
              </a:r>
            </a:p>
          </p:txBody>
        </p:sp>
        <p:grpSp>
          <p:nvGrpSpPr>
            <p:cNvPr id="250" name="组合 249"/>
            <p:cNvGrpSpPr/>
            <p:nvPr/>
          </p:nvGrpSpPr>
          <p:grpSpPr>
            <a:xfrm>
              <a:off x="7152250" y="3282956"/>
              <a:ext cx="1176192" cy="377923"/>
              <a:chOff x="6085450" y="1225556"/>
              <a:chExt cx="1176192" cy="377923"/>
            </a:xfrm>
          </p:grpSpPr>
          <p:sp>
            <p:nvSpPr>
              <p:cNvPr id="251" name="Text Box 16"/>
              <p:cNvSpPr txBox="1">
                <a:spLocks noChangeArrowheads="1"/>
              </p:cNvSpPr>
              <p:nvPr/>
            </p:nvSpPr>
            <p:spPr bwMode="black">
              <a:xfrm>
                <a:off x="6085450" y="1236720"/>
                <a:ext cx="544929" cy="366759"/>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dirty="0" smtClean="0">
                    <a:solidFill>
                      <a:srgbClr val="FF0066"/>
                    </a:solidFill>
                    <a:latin typeface="Arial" panose="020B0604020202020204" pitchFamily="34" charset="0"/>
                  </a:rPr>
                  <a:t>0</a:t>
                </a:r>
                <a:endParaRPr lang="en-US" altLang="zh-CN" dirty="0">
                  <a:solidFill>
                    <a:srgbClr val="FF0066"/>
                  </a:solidFill>
                  <a:latin typeface="Arial" panose="020B0604020202020204" pitchFamily="34" charset="0"/>
                </a:endParaRPr>
              </a:p>
            </p:txBody>
          </p:sp>
          <p:sp>
            <p:nvSpPr>
              <p:cNvPr id="252" name="Text Box 17"/>
              <p:cNvSpPr txBox="1">
                <a:spLocks noChangeArrowheads="1"/>
              </p:cNvSpPr>
              <p:nvPr/>
            </p:nvSpPr>
            <p:spPr bwMode="black">
              <a:xfrm>
                <a:off x="6377595" y="1225556"/>
                <a:ext cx="544929" cy="366759"/>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dirty="0" smtClean="0">
                    <a:solidFill>
                      <a:srgbClr val="FF0066"/>
                    </a:solidFill>
                    <a:latin typeface="Arial" panose="020B0604020202020204" pitchFamily="34" charset="0"/>
                  </a:rPr>
                  <a:t>0</a:t>
                </a:r>
                <a:endParaRPr lang="en-US" altLang="zh-CN" dirty="0">
                  <a:solidFill>
                    <a:srgbClr val="FF0066"/>
                  </a:solidFill>
                  <a:latin typeface="Arial" panose="020B0604020202020204" pitchFamily="34" charset="0"/>
                </a:endParaRPr>
              </a:p>
            </p:txBody>
          </p:sp>
          <p:sp>
            <p:nvSpPr>
              <p:cNvPr id="253" name="Text Box 18"/>
              <p:cNvSpPr txBox="1">
                <a:spLocks noChangeArrowheads="1"/>
              </p:cNvSpPr>
              <p:nvPr/>
            </p:nvSpPr>
            <p:spPr bwMode="black">
              <a:xfrm>
                <a:off x="6716713" y="1230266"/>
                <a:ext cx="544929" cy="366759"/>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dirty="0">
                    <a:solidFill>
                      <a:srgbClr val="FF0066"/>
                    </a:solidFill>
                    <a:latin typeface="Arial" panose="020B0604020202020204" pitchFamily="34" charset="0"/>
                  </a:rPr>
                  <a:t>1</a:t>
                </a:r>
              </a:p>
            </p:txBody>
          </p:sp>
        </p:grpSp>
      </p:gr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6201"/>
                                        </p:tgtEl>
                                        <p:attrNameLst>
                                          <p:attrName>style.visibility</p:attrName>
                                        </p:attrNameLst>
                                      </p:cBhvr>
                                      <p:to>
                                        <p:strVal val="visible"/>
                                      </p:to>
                                    </p:set>
                                    <p:anim calcmode="lin" valueType="num">
                                      <p:cBhvr additive="base">
                                        <p:cTn id="7" dur="500" fill="hold"/>
                                        <p:tgtEl>
                                          <p:spTgt spid="216201"/>
                                        </p:tgtEl>
                                        <p:attrNameLst>
                                          <p:attrName>ppt_x</p:attrName>
                                        </p:attrNameLst>
                                      </p:cBhvr>
                                      <p:tavLst>
                                        <p:tav tm="0">
                                          <p:val>
                                            <p:strVal val="0-#ppt_w/2"/>
                                          </p:val>
                                        </p:tav>
                                        <p:tav tm="100000">
                                          <p:val>
                                            <p:strVal val="#ppt_x"/>
                                          </p:val>
                                        </p:tav>
                                      </p:tavLst>
                                    </p:anim>
                                    <p:anim calcmode="lin" valueType="num">
                                      <p:cBhvr additive="base">
                                        <p:cTn id="8" dur="500" fill="hold"/>
                                        <p:tgtEl>
                                          <p:spTgt spid="21620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6202"/>
                                        </p:tgtEl>
                                        <p:attrNameLst>
                                          <p:attrName>style.visibility</p:attrName>
                                        </p:attrNameLst>
                                      </p:cBhvr>
                                      <p:to>
                                        <p:strVal val="visible"/>
                                      </p:to>
                                    </p:set>
                                    <p:anim calcmode="lin" valueType="num">
                                      <p:cBhvr additive="base">
                                        <p:cTn id="13" dur="500" fill="hold"/>
                                        <p:tgtEl>
                                          <p:spTgt spid="216202"/>
                                        </p:tgtEl>
                                        <p:attrNameLst>
                                          <p:attrName>ppt_x</p:attrName>
                                        </p:attrNameLst>
                                      </p:cBhvr>
                                      <p:tavLst>
                                        <p:tav tm="0">
                                          <p:val>
                                            <p:strVal val="0-#ppt_w/2"/>
                                          </p:val>
                                        </p:tav>
                                        <p:tav tm="100000">
                                          <p:val>
                                            <p:strVal val="#ppt_x"/>
                                          </p:val>
                                        </p:tav>
                                      </p:tavLst>
                                    </p:anim>
                                    <p:anim calcmode="lin" valueType="num">
                                      <p:cBhvr additive="base">
                                        <p:cTn id="14" dur="500" fill="hold"/>
                                        <p:tgtEl>
                                          <p:spTgt spid="216202"/>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3" presetClass="entr" presetSubtype="16" fill="hold" nodeType="afterEffect">
                                  <p:stCondLst>
                                    <p:cond delay="0"/>
                                  </p:stCondLst>
                                  <p:childTnLst>
                                    <p:set>
                                      <p:cBhvr>
                                        <p:cTn id="17" dur="1" fill="hold">
                                          <p:stCondLst>
                                            <p:cond delay="0"/>
                                          </p:stCondLst>
                                        </p:cTn>
                                        <p:tgtEl>
                                          <p:spTgt spid="216203"/>
                                        </p:tgtEl>
                                        <p:attrNameLst>
                                          <p:attrName>style.visibility</p:attrName>
                                        </p:attrNameLst>
                                      </p:cBhvr>
                                      <p:to>
                                        <p:strVal val="visible"/>
                                      </p:to>
                                    </p:set>
                                    <p:anim calcmode="lin" valueType="num">
                                      <p:cBhvr>
                                        <p:cTn id="18" dur="500" fill="hold"/>
                                        <p:tgtEl>
                                          <p:spTgt spid="216203"/>
                                        </p:tgtEl>
                                        <p:attrNameLst>
                                          <p:attrName>ppt_w</p:attrName>
                                        </p:attrNameLst>
                                      </p:cBhvr>
                                      <p:tavLst>
                                        <p:tav tm="0">
                                          <p:val>
                                            <p:fltVal val="0"/>
                                          </p:val>
                                        </p:tav>
                                        <p:tav tm="100000">
                                          <p:val>
                                            <p:strVal val="#ppt_w"/>
                                          </p:val>
                                        </p:tav>
                                      </p:tavLst>
                                    </p:anim>
                                    <p:anim calcmode="lin" valueType="num">
                                      <p:cBhvr>
                                        <p:cTn id="19" dur="500" fill="hold"/>
                                        <p:tgtEl>
                                          <p:spTgt spid="216203"/>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1271"/>
                                        </p:tgtEl>
                                        <p:attrNameLst>
                                          <p:attrName>style.visibility</p:attrName>
                                        </p:attrNameLst>
                                      </p:cBhvr>
                                      <p:to>
                                        <p:strVal val="visible"/>
                                      </p:to>
                                    </p:set>
                                    <p:animEffect transition="in" filter="blinds(horizontal)">
                                      <p:cBhvr>
                                        <p:cTn id="24" dur="500"/>
                                        <p:tgtEl>
                                          <p:spTgt spid="1127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16205"/>
                                        </p:tgtEl>
                                        <p:attrNameLst>
                                          <p:attrName>style.visibility</p:attrName>
                                        </p:attrNameLst>
                                      </p:cBhvr>
                                      <p:to>
                                        <p:strVal val="visible"/>
                                      </p:to>
                                    </p:set>
                                    <p:animEffect transition="in" filter="blinds(horizontal)">
                                      <p:cBhvr>
                                        <p:cTn id="29" dur="500"/>
                                        <p:tgtEl>
                                          <p:spTgt spid="216205"/>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linds(horizontal)">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39"/>
                                        </p:tgtEl>
                                        <p:attrNameLst>
                                          <p:attrName>style.visibility</p:attrName>
                                        </p:attrNameLst>
                                      </p:cBhvr>
                                      <p:to>
                                        <p:strVal val="visible"/>
                                      </p:to>
                                    </p:set>
                                    <p:animEffect transition="in" filter="dissolve">
                                      <p:cBhvr>
                                        <p:cTn id="39" dur="500"/>
                                        <p:tgtEl>
                                          <p:spTgt spid="139"/>
                                        </p:tgtEl>
                                      </p:cBhvr>
                                    </p:animEffect>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grpId="0" nodeType="clickEffect">
                                  <p:stCondLst>
                                    <p:cond delay="0"/>
                                  </p:stCondLst>
                                  <p:childTnLst>
                                    <p:set>
                                      <p:cBhvr>
                                        <p:cTn id="43" dur="1" fill="hold">
                                          <p:stCondLst>
                                            <p:cond delay="0"/>
                                          </p:stCondLst>
                                        </p:cTn>
                                        <p:tgtEl>
                                          <p:spTgt spid="226"/>
                                        </p:tgtEl>
                                        <p:attrNameLst>
                                          <p:attrName>style.visibility</p:attrName>
                                        </p:attrNameLst>
                                      </p:cBhvr>
                                      <p:to>
                                        <p:strVal val="visible"/>
                                      </p:to>
                                    </p:set>
                                    <p:anim calcmode="lin" valueType="num">
                                      <p:cBhvr>
                                        <p:cTn id="44" dur="500" fill="hold"/>
                                        <p:tgtEl>
                                          <p:spTgt spid="226"/>
                                        </p:tgtEl>
                                        <p:attrNameLst>
                                          <p:attrName>ppt_w</p:attrName>
                                        </p:attrNameLst>
                                      </p:cBhvr>
                                      <p:tavLst>
                                        <p:tav tm="0">
                                          <p:val>
                                            <p:fltVal val="0"/>
                                          </p:val>
                                        </p:tav>
                                        <p:tav tm="100000">
                                          <p:val>
                                            <p:strVal val="#ppt_w"/>
                                          </p:val>
                                        </p:tav>
                                      </p:tavLst>
                                    </p:anim>
                                    <p:anim calcmode="lin" valueType="num">
                                      <p:cBhvr>
                                        <p:cTn id="45" dur="500" fill="hold"/>
                                        <p:tgtEl>
                                          <p:spTgt spid="226"/>
                                        </p:tgtEl>
                                        <p:attrNameLst>
                                          <p:attrName>ppt_h</p:attrName>
                                        </p:attrNameLst>
                                      </p:cBhvr>
                                      <p:tavLst>
                                        <p:tav tm="0">
                                          <p:val>
                                            <p:fltVal val="0"/>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140"/>
                                        </p:tgtEl>
                                        <p:attrNameLst>
                                          <p:attrName>style.visibility</p:attrName>
                                        </p:attrNameLst>
                                      </p:cBhvr>
                                      <p:to>
                                        <p:strVal val="visible"/>
                                      </p:to>
                                    </p:set>
                                    <p:anim calcmode="lin" valueType="num">
                                      <p:cBhvr>
                                        <p:cTn id="50" dur="500" fill="hold"/>
                                        <p:tgtEl>
                                          <p:spTgt spid="140"/>
                                        </p:tgtEl>
                                        <p:attrNameLst>
                                          <p:attrName>ppt_w</p:attrName>
                                        </p:attrNameLst>
                                      </p:cBhvr>
                                      <p:tavLst>
                                        <p:tav tm="0">
                                          <p:val>
                                            <p:fltVal val="0"/>
                                          </p:val>
                                        </p:tav>
                                        <p:tav tm="100000">
                                          <p:val>
                                            <p:strVal val="#ppt_w"/>
                                          </p:val>
                                        </p:tav>
                                      </p:tavLst>
                                    </p:anim>
                                    <p:anim calcmode="lin" valueType="num">
                                      <p:cBhvr>
                                        <p:cTn id="51" dur="500" fill="hold"/>
                                        <p:tgtEl>
                                          <p:spTgt spid="140"/>
                                        </p:tgtEl>
                                        <p:attrNameLst>
                                          <p:attrName>ppt_h</p:attrName>
                                        </p:attrNameLst>
                                      </p:cBhvr>
                                      <p:tavLst>
                                        <p:tav tm="0">
                                          <p:val>
                                            <p:fltVal val="0"/>
                                          </p:val>
                                        </p:tav>
                                        <p:tav tm="100000">
                                          <p:val>
                                            <p:strVal val="#ppt_h"/>
                                          </p:val>
                                        </p:tav>
                                      </p:tavLst>
                                    </p:anim>
                                  </p:childTnLst>
                                </p:cTn>
                              </p:par>
                            </p:childTnLst>
                          </p:cTn>
                        </p:par>
                        <p:par>
                          <p:cTn id="52" fill="hold">
                            <p:stCondLst>
                              <p:cond delay="500"/>
                            </p:stCondLst>
                            <p:childTnLst>
                              <p:par>
                                <p:cTn id="53" presetID="23" presetClass="entr" presetSubtype="16" fill="hold" grpId="0" nodeType="afterEffect">
                                  <p:stCondLst>
                                    <p:cond delay="0"/>
                                  </p:stCondLst>
                                  <p:childTnLst>
                                    <p:set>
                                      <p:cBhvr>
                                        <p:cTn id="54" dur="1" fill="hold">
                                          <p:stCondLst>
                                            <p:cond delay="0"/>
                                          </p:stCondLst>
                                        </p:cTn>
                                        <p:tgtEl>
                                          <p:spTgt spid="141"/>
                                        </p:tgtEl>
                                        <p:attrNameLst>
                                          <p:attrName>style.visibility</p:attrName>
                                        </p:attrNameLst>
                                      </p:cBhvr>
                                      <p:to>
                                        <p:strVal val="visible"/>
                                      </p:to>
                                    </p:set>
                                    <p:anim calcmode="lin" valueType="num">
                                      <p:cBhvr>
                                        <p:cTn id="55" dur="500" fill="hold"/>
                                        <p:tgtEl>
                                          <p:spTgt spid="141"/>
                                        </p:tgtEl>
                                        <p:attrNameLst>
                                          <p:attrName>ppt_w</p:attrName>
                                        </p:attrNameLst>
                                      </p:cBhvr>
                                      <p:tavLst>
                                        <p:tav tm="0">
                                          <p:val>
                                            <p:fltVal val="0"/>
                                          </p:val>
                                        </p:tav>
                                        <p:tav tm="100000">
                                          <p:val>
                                            <p:strVal val="#ppt_w"/>
                                          </p:val>
                                        </p:tav>
                                      </p:tavLst>
                                    </p:anim>
                                    <p:anim calcmode="lin" valueType="num">
                                      <p:cBhvr>
                                        <p:cTn id="56" dur="500" fill="hold"/>
                                        <p:tgtEl>
                                          <p:spTgt spid="141"/>
                                        </p:tgtEl>
                                        <p:attrNameLst>
                                          <p:attrName>ppt_h</p:attrName>
                                        </p:attrNameLst>
                                      </p:cBhvr>
                                      <p:tavLst>
                                        <p:tav tm="0">
                                          <p:val>
                                            <p:fltVal val="0"/>
                                          </p:val>
                                        </p:tav>
                                        <p:tav tm="100000">
                                          <p:val>
                                            <p:strVal val="#ppt_h"/>
                                          </p:val>
                                        </p:tav>
                                      </p:tavLst>
                                    </p:anim>
                                  </p:childTnLst>
                                </p:cTn>
                              </p:par>
                            </p:childTnLst>
                          </p:cTn>
                        </p:par>
                        <p:par>
                          <p:cTn id="57" fill="hold">
                            <p:stCondLst>
                              <p:cond delay="1000"/>
                            </p:stCondLst>
                            <p:childTnLst>
                              <p:par>
                                <p:cTn id="58" presetID="3" presetClass="entr" presetSubtype="10" fill="hold" nodeType="afterEffect">
                                  <p:stCondLst>
                                    <p:cond delay="0"/>
                                  </p:stCondLst>
                                  <p:childTnLst>
                                    <p:set>
                                      <p:cBhvr>
                                        <p:cTn id="59" dur="1" fill="hold">
                                          <p:stCondLst>
                                            <p:cond delay="0"/>
                                          </p:stCondLst>
                                        </p:cTn>
                                        <p:tgtEl>
                                          <p:spTgt spid="197"/>
                                        </p:tgtEl>
                                        <p:attrNameLst>
                                          <p:attrName>style.visibility</p:attrName>
                                        </p:attrNameLst>
                                      </p:cBhvr>
                                      <p:to>
                                        <p:strVal val="visible"/>
                                      </p:to>
                                    </p:set>
                                    <p:animEffect transition="in" filter="blinds(horizontal)">
                                      <p:cBhvr>
                                        <p:cTn id="60" dur="500"/>
                                        <p:tgtEl>
                                          <p:spTgt spid="19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nodeType="clickEffect">
                                  <p:stCondLst>
                                    <p:cond delay="0"/>
                                  </p:stCondLst>
                                  <p:childTnLst>
                                    <p:set>
                                      <p:cBhvr>
                                        <p:cTn id="64" dur="1" fill="hold">
                                          <p:stCondLst>
                                            <p:cond delay="0"/>
                                          </p:stCondLst>
                                        </p:cTn>
                                        <p:tgtEl>
                                          <p:spTgt spid="248"/>
                                        </p:tgtEl>
                                        <p:attrNameLst>
                                          <p:attrName>style.visibility</p:attrName>
                                        </p:attrNameLst>
                                      </p:cBhvr>
                                      <p:to>
                                        <p:strVal val="visible"/>
                                      </p:to>
                                    </p:set>
                                    <p:animEffect transition="in" filter="wipe(right)">
                                      <p:cBhvr>
                                        <p:cTn id="65" dur="500"/>
                                        <p:tgtEl>
                                          <p:spTgt spid="248"/>
                                        </p:tgtEl>
                                      </p:cBhvr>
                                    </p:animEffect>
                                  </p:childTnLst>
                                </p:cTn>
                              </p:par>
                            </p:childTnLst>
                          </p:cTn>
                        </p:par>
                      </p:childTnLst>
                    </p:cTn>
                  </p:par>
                  <p:par>
                    <p:cTn id="66" fill="hold">
                      <p:stCondLst>
                        <p:cond delay="indefinite"/>
                      </p:stCondLst>
                      <p:childTnLst>
                        <p:par>
                          <p:cTn id="67" fill="hold">
                            <p:stCondLst>
                              <p:cond delay="0"/>
                            </p:stCondLst>
                            <p:childTnLst>
                              <p:par>
                                <p:cTn id="68" presetID="23" presetClass="entr" presetSubtype="16" fill="hold" grpId="0" nodeType="clickEffect">
                                  <p:stCondLst>
                                    <p:cond delay="0"/>
                                  </p:stCondLst>
                                  <p:childTnLst>
                                    <p:set>
                                      <p:cBhvr>
                                        <p:cTn id="69" dur="1" fill="hold">
                                          <p:stCondLst>
                                            <p:cond delay="0"/>
                                          </p:stCondLst>
                                        </p:cTn>
                                        <p:tgtEl>
                                          <p:spTgt spid="247"/>
                                        </p:tgtEl>
                                        <p:attrNameLst>
                                          <p:attrName>style.visibility</p:attrName>
                                        </p:attrNameLst>
                                      </p:cBhvr>
                                      <p:to>
                                        <p:strVal val="visible"/>
                                      </p:to>
                                    </p:set>
                                    <p:anim calcmode="lin" valueType="num">
                                      <p:cBhvr>
                                        <p:cTn id="70" dur="500" fill="hold"/>
                                        <p:tgtEl>
                                          <p:spTgt spid="247"/>
                                        </p:tgtEl>
                                        <p:attrNameLst>
                                          <p:attrName>ppt_w</p:attrName>
                                        </p:attrNameLst>
                                      </p:cBhvr>
                                      <p:tavLst>
                                        <p:tav tm="0">
                                          <p:val>
                                            <p:fltVal val="0"/>
                                          </p:val>
                                        </p:tav>
                                        <p:tav tm="100000">
                                          <p:val>
                                            <p:strVal val="#ppt_w"/>
                                          </p:val>
                                        </p:tav>
                                      </p:tavLst>
                                    </p:anim>
                                    <p:anim calcmode="lin" valueType="num">
                                      <p:cBhvr>
                                        <p:cTn id="71" dur="500" fill="hold"/>
                                        <p:tgtEl>
                                          <p:spTgt spid="24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p:bldP spid="216201" grpId="0"/>
      <p:bldP spid="216202" grpId="0"/>
      <p:bldP spid="216205" grpId="0"/>
      <p:bldP spid="226" grpId="0"/>
      <p:bldP spid="139" grpId="0" animBg="1" autoUpdateAnimBg="0"/>
      <p:bldP spid="140" grpId="0" animBg="1"/>
      <p:bldP spid="141" grpId="0"/>
      <p:bldP spid="247"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363913" y="3048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画出状态转换图</a:t>
            </a:r>
          </a:p>
        </p:txBody>
      </p:sp>
      <p:sp>
        <p:nvSpPr>
          <p:cNvPr id="58" name="Text Box 60"/>
          <p:cNvSpPr txBox="1">
            <a:spLocks noChangeArrowheads="1"/>
          </p:cNvSpPr>
          <p:nvPr/>
        </p:nvSpPr>
        <p:spPr bwMode="auto">
          <a:xfrm>
            <a:off x="2239964" y="5114926"/>
            <a:ext cx="2016125" cy="701675"/>
          </a:xfrm>
          <a:prstGeom prst="rect">
            <a:avLst/>
          </a:prstGeom>
          <a:noFill/>
          <a:ln w="38100">
            <a:noFill/>
            <a:miter lim="800000"/>
          </a:ln>
        </p:spPr>
        <p:txBody>
          <a:bodyPr>
            <a:spAutoFit/>
          </a:bodyPr>
          <a:lstStyle/>
          <a:p>
            <a:pPr algn="l">
              <a:lnSpc>
                <a:spcPct val="100000"/>
              </a:lnSpc>
            </a:pPr>
            <a:r>
              <a:rPr lang="zh-CN" altLang="en-US"/>
              <a:t>假设</a:t>
            </a:r>
            <a:r>
              <a:rPr lang="en-US" altLang="zh-CN"/>
              <a:t>Q</a:t>
            </a:r>
            <a:r>
              <a:rPr lang="en-US" altLang="zh-CN" baseline="-25000"/>
              <a:t>2</a:t>
            </a:r>
            <a:r>
              <a:rPr lang="en-US" altLang="zh-CN"/>
              <a:t>Q</a:t>
            </a:r>
            <a:r>
              <a:rPr lang="en-US" altLang="zh-CN" baseline="-25000"/>
              <a:t>1</a:t>
            </a:r>
            <a:r>
              <a:rPr lang="en-US" altLang="zh-CN"/>
              <a:t>Q</a:t>
            </a:r>
            <a:r>
              <a:rPr lang="en-US" altLang="zh-CN" baseline="-25000"/>
              <a:t>0</a:t>
            </a:r>
            <a:r>
              <a:rPr lang="zh-CN" altLang="en-US"/>
              <a:t>初始状态:  0 0 0</a:t>
            </a:r>
            <a:endParaRPr lang="en-US" altLang="zh-CN" baseline="-25000"/>
          </a:p>
        </p:txBody>
      </p:sp>
      <p:grpSp>
        <p:nvGrpSpPr>
          <p:cNvPr id="2" name="组合 30"/>
          <p:cNvGrpSpPr/>
          <p:nvPr/>
        </p:nvGrpSpPr>
        <p:grpSpPr bwMode="auto">
          <a:xfrm>
            <a:off x="4451350" y="4495800"/>
            <a:ext cx="3589338" cy="1087438"/>
            <a:chOff x="2527580" y="4666590"/>
            <a:chExt cx="3589445" cy="1087817"/>
          </a:xfrm>
        </p:grpSpPr>
        <p:sp>
          <p:nvSpPr>
            <p:cNvPr id="54323" name="Rectangle 52"/>
            <p:cNvSpPr>
              <a:spLocks noChangeArrowheads="1"/>
            </p:cNvSpPr>
            <p:nvPr/>
          </p:nvSpPr>
          <p:spPr bwMode="auto">
            <a:xfrm>
              <a:off x="2543346" y="4698122"/>
              <a:ext cx="783184" cy="331076"/>
            </a:xfrm>
            <a:prstGeom prst="rect">
              <a:avLst/>
            </a:prstGeom>
            <a:noFill/>
            <a:ln w="38100">
              <a:solidFill>
                <a:schemeClr val="tx1"/>
              </a:solidFill>
              <a:miter lim="800000"/>
            </a:ln>
          </p:spPr>
          <p:txBody>
            <a:bodyPr wrap="none" anchor="ctr"/>
            <a:lstStyle/>
            <a:p>
              <a:pPr>
                <a:lnSpc>
                  <a:spcPct val="100000"/>
                </a:lnSpc>
                <a:spcBef>
                  <a:spcPct val="0"/>
                </a:spcBef>
              </a:pPr>
              <a:r>
                <a:rPr lang="zh-CN" altLang="en-US" sz="2400"/>
                <a:t>000</a:t>
              </a:r>
            </a:p>
          </p:txBody>
        </p:sp>
        <p:sp>
          <p:nvSpPr>
            <p:cNvPr id="54324" name="Rectangle 53"/>
            <p:cNvSpPr>
              <a:spLocks noChangeArrowheads="1"/>
            </p:cNvSpPr>
            <p:nvPr/>
          </p:nvSpPr>
          <p:spPr bwMode="auto">
            <a:xfrm>
              <a:off x="3927851" y="4698122"/>
              <a:ext cx="754514" cy="331076"/>
            </a:xfrm>
            <a:prstGeom prst="rect">
              <a:avLst/>
            </a:prstGeom>
            <a:noFill/>
            <a:ln w="38100">
              <a:solidFill>
                <a:schemeClr val="tx1"/>
              </a:solidFill>
              <a:miter lim="800000"/>
            </a:ln>
          </p:spPr>
          <p:txBody>
            <a:bodyPr wrap="none" anchor="ctr"/>
            <a:lstStyle/>
            <a:p>
              <a:pPr>
                <a:lnSpc>
                  <a:spcPct val="100000"/>
                </a:lnSpc>
                <a:spcBef>
                  <a:spcPct val="0"/>
                </a:spcBef>
              </a:pPr>
              <a:r>
                <a:rPr lang="zh-CN" altLang="en-US" sz="2400"/>
                <a:t>001</a:t>
              </a:r>
            </a:p>
          </p:txBody>
        </p:sp>
        <p:sp>
          <p:nvSpPr>
            <p:cNvPr id="54325" name="Rectangle 54"/>
            <p:cNvSpPr>
              <a:spLocks noChangeArrowheads="1"/>
            </p:cNvSpPr>
            <p:nvPr/>
          </p:nvSpPr>
          <p:spPr bwMode="auto">
            <a:xfrm>
              <a:off x="3975161" y="5373806"/>
              <a:ext cx="738735" cy="364842"/>
            </a:xfrm>
            <a:prstGeom prst="rect">
              <a:avLst/>
            </a:prstGeom>
            <a:noFill/>
            <a:ln w="38100">
              <a:solidFill>
                <a:schemeClr val="tx1"/>
              </a:solidFill>
              <a:miter lim="800000"/>
            </a:ln>
          </p:spPr>
          <p:txBody>
            <a:bodyPr wrap="none" anchor="ctr"/>
            <a:lstStyle/>
            <a:p>
              <a:pPr>
                <a:lnSpc>
                  <a:spcPct val="100000"/>
                </a:lnSpc>
                <a:spcBef>
                  <a:spcPct val="0"/>
                </a:spcBef>
              </a:pPr>
              <a:r>
                <a:rPr lang="zh-CN" altLang="en-US" sz="2400"/>
                <a:t>110</a:t>
              </a:r>
            </a:p>
          </p:txBody>
        </p:sp>
        <p:sp>
          <p:nvSpPr>
            <p:cNvPr id="54326" name="Rectangle 55"/>
            <p:cNvSpPr>
              <a:spLocks noChangeArrowheads="1"/>
            </p:cNvSpPr>
            <p:nvPr/>
          </p:nvSpPr>
          <p:spPr bwMode="auto">
            <a:xfrm>
              <a:off x="5310794" y="5342272"/>
              <a:ext cx="806231" cy="364844"/>
            </a:xfrm>
            <a:prstGeom prst="rect">
              <a:avLst/>
            </a:prstGeom>
            <a:noFill/>
            <a:ln w="38100">
              <a:solidFill>
                <a:schemeClr val="tx1"/>
              </a:solidFill>
              <a:miter lim="800000"/>
            </a:ln>
          </p:spPr>
          <p:txBody>
            <a:bodyPr wrap="none" anchor="ctr"/>
            <a:lstStyle/>
            <a:p>
              <a:pPr>
                <a:lnSpc>
                  <a:spcPct val="100000"/>
                </a:lnSpc>
                <a:spcBef>
                  <a:spcPct val="0"/>
                </a:spcBef>
              </a:pPr>
              <a:r>
                <a:rPr lang="zh-CN" altLang="en-US" sz="2400"/>
                <a:t>111</a:t>
              </a:r>
            </a:p>
          </p:txBody>
        </p:sp>
        <p:sp>
          <p:nvSpPr>
            <p:cNvPr id="54327" name="Rectangle 56"/>
            <p:cNvSpPr>
              <a:spLocks noChangeArrowheads="1"/>
            </p:cNvSpPr>
            <p:nvPr/>
          </p:nvSpPr>
          <p:spPr bwMode="auto">
            <a:xfrm>
              <a:off x="5295001" y="4666590"/>
              <a:ext cx="774700" cy="346840"/>
            </a:xfrm>
            <a:prstGeom prst="rect">
              <a:avLst/>
            </a:prstGeom>
            <a:noFill/>
            <a:ln w="38100">
              <a:solidFill>
                <a:schemeClr val="tx1"/>
              </a:solidFill>
              <a:miter lim="800000"/>
            </a:ln>
          </p:spPr>
          <p:txBody>
            <a:bodyPr wrap="none" anchor="ctr"/>
            <a:lstStyle/>
            <a:p>
              <a:pPr>
                <a:lnSpc>
                  <a:spcPct val="100000"/>
                </a:lnSpc>
                <a:spcBef>
                  <a:spcPct val="0"/>
                </a:spcBef>
              </a:pPr>
              <a:r>
                <a:rPr lang="zh-CN" altLang="en-US" sz="2400"/>
                <a:t>011</a:t>
              </a:r>
            </a:p>
          </p:txBody>
        </p:sp>
        <p:sp>
          <p:nvSpPr>
            <p:cNvPr id="54328" name="Rectangle 57"/>
            <p:cNvSpPr>
              <a:spLocks noChangeArrowheads="1"/>
            </p:cNvSpPr>
            <p:nvPr/>
          </p:nvSpPr>
          <p:spPr bwMode="auto">
            <a:xfrm>
              <a:off x="2527580" y="5405329"/>
              <a:ext cx="814715" cy="349078"/>
            </a:xfrm>
            <a:prstGeom prst="rect">
              <a:avLst/>
            </a:prstGeom>
            <a:noFill/>
            <a:ln w="38100">
              <a:solidFill>
                <a:schemeClr val="tx1"/>
              </a:solidFill>
              <a:miter lim="800000"/>
            </a:ln>
          </p:spPr>
          <p:txBody>
            <a:bodyPr wrap="none" anchor="ctr"/>
            <a:lstStyle/>
            <a:p>
              <a:pPr>
                <a:lnSpc>
                  <a:spcPct val="100000"/>
                </a:lnSpc>
                <a:spcBef>
                  <a:spcPct val="0"/>
                </a:spcBef>
              </a:pPr>
              <a:r>
                <a:rPr lang="zh-CN" altLang="en-US" sz="2400"/>
                <a:t>100</a:t>
              </a:r>
            </a:p>
          </p:txBody>
        </p:sp>
        <p:sp>
          <p:nvSpPr>
            <p:cNvPr id="54329" name="Line 58"/>
            <p:cNvSpPr>
              <a:spLocks noChangeShapeType="1"/>
            </p:cNvSpPr>
            <p:nvPr/>
          </p:nvSpPr>
          <p:spPr bwMode="auto">
            <a:xfrm flipV="1">
              <a:off x="2922043" y="5058164"/>
              <a:ext cx="0" cy="324000"/>
            </a:xfrm>
            <a:prstGeom prst="line">
              <a:avLst/>
            </a:prstGeom>
            <a:noFill/>
            <a:ln w="19050">
              <a:solidFill>
                <a:schemeClr val="tx1"/>
              </a:solidFill>
              <a:round/>
              <a:tailEnd type="stealth" w="sm" len="lg"/>
            </a:ln>
          </p:spPr>
          <p:txBody>
            <a:bodyPr/>
            <a:lstStyle/>
            <a:p>
              <a:endParaRPr lang="zh-CN" altLang="en-US"/>
            </a:p>
          </p:txBody>
        </p:sp>
        <p:sp>
          <p:nvSpPr>
            <p:cNvPr id="54330" name="Line 59"/>
            <p:cNvSpPr>
              <a:spLocks noChangeShapeType="1"/>
            </p:cNvSpPr>
            <p:nvPr/>
          </p:nvSpPr>
          <p:spPr bwMode="auto">
            <a:xfrm>
              <a:off x="5705262" y="5026632"/>
              <a:ext cx="0" cy="324000"/>
            </a:xfrm>
            <a:prstGeom prst="line">
              <a:avLst/>
            </a:prstGeom>
            <a:noFill/>
            <a:ln w="19050">
              <a:solidFill>
                <a:schemeClr val="tx1"/>
              </a:solidFill>
              <a:round/>
              <a:tailEnd type="stealth" w="sm" len="lg"/>
            </a:ln>
          </p:spPr>
          <p:txBody>
            <a:bodyPr/>
            <a:lstStyle/>
            <a:p>
              <a:endParaRPr lang="zh-CN" altLang="en-US"/>
            </a:p>
          </p:txBody>
        </p:sp>
        <p:sp>
          <p:nvSpPr>
            <p:cNvPr id="54331" name="Line 61"/>
            <p:cNvSpPr>
              <a:spLocks noChangeShapeType="1"/>
            </p:cNvSpPr>
            <p:nvPr/>
          </p:nvSpPr>
          <p:spPr bwMode="auto">
            <a:xfrm flipH="1">
              <a:off x="3345085" y="5548756"/>
              <a:ext cx="612000" cy="0"/>
            </a:xfrm>
            <a:prstGeom prst="line">
              <a:avLst/>
            </a:prstGeom>
            <a:noFill/>
            <a:ln w="19050">
              <a:solidFill>
                <a:schemeClr val="tx1"/>
              </a:solidFill>
              <a:round/>
              <a:tailEnd type="stealth" w="sm" len="lg"/>
            </a:ln>
          </p:spPr>
          <p:txBody>
            <a:bodyPr/>
            <a:lstStyle/>
            <a:p>
              <a:endParaRPr lang="zh-CN" altLang="en-US"/>
            </a:p>
          </p:txBody>
        </p:sp>
        <p:sp>
          <p:nvSpPr>
            <p:cNvPr id="54332" name="Line 62"/>
            <p:cNvSpPr>
              <a:spLocks noChangeShapeType="1"/>
            </p:cNvSpPr>
            <p:nvPr/>
          </p:nvSpPr>
          <p:spPr bwMode="auto">
            <a:xfrm flipH="1">
              <a:off x="4685157" y="5517226"/>
              <a:ext cx="612000" cy="0"/>
            </a:xfrm>
            <a:prstGeom prst="line">
              <a:avLst/>
            </a:prstGeom>
            <a:noFill/>
            <a:ln w="19050">
              <a:solidFill>
                <a:schemeClr val="tx1"/>
              </a:solidFill>
              <a:round/>
              <a:tailEnd type="stealth" w="sm" len="lg"/>
            </a:ln>
          </p:spPr>
          <p:txBody>
            <a:bodyPr/>
            <a:lstStyle/>
            <a:p>
              <a:endParaRPr lang="zh-CN" altLang="en-US"/>
            </a:p>
          </p:txBody>
        </p:sp>
        <p:sp>
          <p:nvSpPr>
            <p:cNvPr id="54333" name="Line 63"/>
            <p:cNvSpPr>
              <a:spLocks noChangeShapeType="1"/>
            </p:cNvSpPr>
            <p:nvPr/>
          </p:nvSpPr>
          <p:spPr bwMode="auto">
            <a:xfrm>
              <a:off x="3318210" y="4854854"/>
              <a:ext cx="612000" cy="0"/>
            </a:xfrm>
            <a:prstGeom prst="line">
              <a:avLst/>
            </a:prstGeom>
            <a:noFill/>
            <a:ln w="19050">
              <a:solidFill>
                <a:schemeClr val="tx1"/>
              </a:solidFill>
              <a:round/>
              <a:tailEnd type="stealth" w="sm" len="lg"/>
            </a:ln>
          </p:spPr>
          <p:txBody>
            <a:bodyPr/>
            <a:lstStyle/>
            <a:p>
              <a:endParaRPr lang="zh-CN" altLang="en-US"/>
            </a:p>
          </p:txBody>
        </p:sp>
        <p:sp>
          <p:nvSpPr>
            <p:cNvPr id="54334" name="Line 64"/>
            <p:cNvSpPr>
              <a:spLocks noChangeShapeType="1"/>
            </p:cNvSpPr>
            <p:nvPr/>
          </p:nvSpPr>
          <p:spPr bwMode="auto">
            <a:xfrm>
              <a:off x="4702706" y="4805860"/>
              <a:ext cx="612000" cy="0"/>
            </a:xfrm>
            <a:prstGeom prst="line">
              <a:avLst/>
            </a:prstGeom>
            <a:noFill/>
            <a:ln w="19050">
              <a:solidFill>
                <a:schemeClr val="tx1"/>
              </a:solidFill>
              <a:round/>
              <a:tailEnd type="stealth" w="sm" len="lg"/>
            </a:ln>
          </p:spPr>
          <p:txBody>
            <a:bodyPr/>
            <a:lstStyle/>
            <a:p>
              <a:endParaRPr lang="zh-CN" altLang="en-US"/>
            </a:p>
          </p:txBody>
        </p:sp>
      </p:grpSp>
      <p:sp>
        <p:nvSpPr>
          <p:cNvPr id="63" name="Rectangle 65"/>
          <p:cNvSpPr>
            <a:spLocks noChangeArrowheads="1"/>
          </p:cNvSpPr>
          <p:nvPr/>
        </p:nvSpPr>
        <p:spPr bwMode="auto">
          <a:xfrm>
            <a:off x="4541839" y="5788025"/>
            <a:ext cx="860425" cy="361950"/>
          </a:xfrm>
          <a:prstGeom prst="rect">
            <a:avLst/>
          </a:prstGeom>
          <a:solidFill>
            <a:srgbClr val="FFFFBD"/>
          </a:solidFill>
          <a:ln w="38100">
            <a:solidFill>
              <a:schemeClr val="tx1"/>
            </a:solidFill>
            <a:miter lim="800000"/>
          </a:ln>
        </p:spPr>
        <p:txBody>
          <a:bodyPr wrap="none" anchor="ctr"/>
          <a:lstStyle/>
          <a:p>
            <a:pPr>
              <a:lnSpc>
                <a:spcPct val="100000"/>
              </a:lnSpc>
              <a:spcBef>
                <a:spcPct val="0"/>
              </a:spcBef>
            </a:pPr>
            <a:r>
              <a:rPr lang="zh-CN" altLang="en-US" sz="2400"/>
              <a:t>010</a:t>
            </a:r>
          </a:p>
        </p:txBody>
      </p:sp>
      <p:sp>
        <p:nvSpPr>
          <p:cNvPr id="64" name="Line 66"/>
          <p:cNvSpPr>
            <a:spLocks noChangeShapeType="1"/>
          </p:cNvSpPr>
          <p:nvPr/>
        </p:nvSpPr>
        <p:spPr bwMode="auto">
          <a:xfrm>
            <a:off x="5411789" y="5845175"/>
            <a:ext cx="611187" cy="0"/>
          </a:xfrm>
          <a:prstGeom prst="line">
            <a:avLst/>
          </a:prstGeom>
          <a:noFill/>
          <a:ln w="19050">
            <a:solidFill>
              <a:schemeClr val="tx1"/>
            </a:solidFill>
            <a:round/>
            <a:tailEnd type="stealth" w="sm" len="lg"/>
          </a:ln>
        </p:spPr>
        <p:txBody>
          <a:bodyPr/>
          <a:lstStyle/>
          <a:p>
            <a:endParaRPr lang="zh-CN" altLang="en-US"/>
          </a:p>
        </p:txBody>
      </p:sp>
      <p:sp>
        <p:nvSpPr>
          <p:cNvPr id="65" name="Rectangle 67"/>
          <p:cNvSpPr>
            <a:spLocks noChangeArrowheads="1"/>
          </p:cNvSpPr>
          <p:nvPr/>
        </p:nvSpPr>
        <p:spPr bwMode="auto">
          <a:xfrm>
            <a:off x="6054726" y="5756275"/>
            <a:ext cx="866775" cy="361950"/>
          </a:xfrm>
          <a:prstGeom prst="rect">
            <a:avLst/>
          </a:prstGeom>
          <a:solidFill>
            <a:srgbClr val="FFFFBD"/>
          </a:solidFill>
          <a:ln w="38100">
            <a:solidFill>
              <a:schemeClr val="tx1"/>
            </a:solidFill>
            <a:miter lim="800000"/>
          </a:ln>
        </p:spPr>
        <p:txBody>
          <a:bodyPr wrap="none" anchor="ctr"/>
          <a:lstStyle/>
          <a:p>
            <a:pPr>
              <a:lnSpc>
                <a:spcPct val="100000"/>
              </a:lnSpc>
              <a:spcBef>
                <a:spcPct val="0"/>
              </a:spcBef>
            </a:pPr>
            <a:r>
              <a:rPr lang="zh-CN" altLang="en-US" sz="2400"/>
              <a:t>101</a:t>
            </a:r>
          </a:p>
        </p:txBody>
      </p:sp>
      <p:sp>
        <p:nvSpPr>
          <p:cNvPr id="66" name="Line 68"/>
          <p:cNvSpPr>
            <a:spLocks noChangeShapeType="1"/>
          </p:cNvSpPr>
          <p:nvPr/>
        </p:nvSpPr>
        <p:spPr bwMode="auto">
          <a:xfrm>
            <a:off x="5411789" y="6029325"/>
            <a:ext cx="611187" cy="0"/>
          </a:xfrm>
          <a:prstGeom prst="line">
            <a:avLst/>
          </a:prstGeom>
          <a:noFill/>
          <a:ln w="19050">
            <a:solidFill>
              <a:schemeClr val="tx1"/>
            </a:solidFill>
            <a:round/>
            <a:headEnd type="stealth" w="sm" len="lg"/>
          </a:ln>
        </p:spPr>
        <p:txBody>
          <a:bodyPr/>
          <a:lstStyle/>
          <a:p>
            <a:endParaRPr lang="zh-CN" altLang="en-US"/>
          </a:p>
        </p:txBody>
      </p:sp>
      <p:grpSp>
        <p:nvGrpSpPr>
          <p:cNvPr id="3" name="Group 69"/>
          <p:cNvGrpSpPr/>
          <p:nvPr/>
        </p:nvGrpSpPr>
        <p:grpSpPr bwMode="auto">
          <a:xfrm>
            <a:off x="8326439" y="4576763"/>
            <a:ext cx="966787" cy="722312"/>
            <a:chOff x="4879" y="2734"/>
            <a:chExt cx="609" cy="455"/>
          </a:xfrm>
        </p:grpSpPr>
        <p:sp>
          <p:nvSpPr>
            <p:cNvPr id="54321" name="AutoShape 70"/>
            <p:cNvSpPr>
              <a:spLocks noChangeArrowheads="1"/>
            </p:cNvSpPr>
            <p:nvPr/>
          </p:nvSpPr>
          <p:spPr bwMode="auto">
            <a:xfrm>
              <a:off x="4879" y="2744"/>
              <a:ext cx="535" cy="445"/>
            </a:xfrm>
            <a:prstGeom prst="roundRect">
              <a:avLst>
                <a:gd name="adj" fmla="val 16667"/>
              </a:avLst>
            </a:prstGeom>
            <a:solidFill>
              <a:srgbClr val="FFFFFF"/>
            </a:solidFill>
            <a:ln w="38100">
              <a:solidFill>
                <a:srgbClr val="FF3399"/>
              </a:solidFill>
              <a:round/>
            </a:ln>
          </p:spPr>
          <p:txBody>
            <a:bodyPr wrap="none" anchor="ctr"/>
            <a:lstStyle/>
            <a:p>
              <a:endParaRPr lang="zh-CN" altLang="en-US"/>
            </a:p>
          </p:txBody>
        </p:sp>
        <p:sp>
          <p:nvSpPr>
            <p:cNvPr id="54322" name="Text Box 71"/>
            <p:cNvSpPr txBox="1">
              <a:spLocks noChangeArrowheads="1"/>
            </p:cNvSpPr>
            <p:nvPr/>
          </p:nvSpPr>
          <p:spPr bwMode="auto">
            <a:xfrm>
              <a:off x="4901" y="2734"/>
              <a:ext cx="587" cy="446"/>
            </a:xfrm>
            <a:prstGeom prst="rect">
              <a:avLst/>
            </a:prstGeom>
            <a:noFill/>
            <a:ln w="38100">
              <a:noFill/>
              <a:miter lim="800000"/>
            </a:ln>
          </p:spPr>
          <p:txBody>
            <a:bodyPr>
              <a:spAutoFit/>
            </a:bodyPr>
            <a:lstStyle/>
            <a:p>
              <a:pPr algn="l">
                <a:lnSpc>
                  <a:spcPct val="100000"/>
                </a:lnSpc>
              </a:pPr>
              <a:r>
                <a:rPr kumimoji="1" lang="zh-CN" altLang="en-US">
                  <a:solidFill>
                    <a:srgbClr val="CC3300"/>
                  </a:solidFill>
                  <a:ea typeface="楷体_GB2312" panose="02010609030101010101" charset="-122"/>
                </a:rPr>
                <a:t>有效循环</a:t>
              </a:r>
            </a:p>
          </p:txBody>
        </p:sp>
      </p:grpSp>
      <p:grpSp>
        <p:nvGrpSpPr>
          <p:cNvPr id="4" name="Group 72"/>
          <p:cNvGrpSpPr/>
          <p:nvPr/>
        </p:nvGrpSpPr>
        <p:grpSpPr bwMode="auto">
          <a:xfrm>
            <a:off x="7562850" y="5648326"/>
            <a:ext cx="1989138" cy="454025"/>
            <a:chOff x="3581" y="3706"/>
            <a:chExt cx="1253" cy="286"/>
          </a:xfrm>
        </p:grpSpPr>
        <p:sp>
          <p:nvSpPr>
            <p:cNvPr id="54319" name="AutoShape 73"/>
            <p:cNvSpPr>
              <a:spLocks noChangeArrowheads="1"/>
            </p:cNvSpPr>
            <p:nvPr/>
          </p:nvSpPr>
          <p:spPr bwMode="auto">
            <a:xfrm>
              <a:off x="3581" y="3716"/>
              <a:ext cx="897" cy="276"/>
            </a:xfrm>
            <a:prstGeom prst="roundRect">
              <a:avLst>
                <a:gd name="adj" fmla="val 16667"/>
              </a:avLst>
            </a:prstGeom>
            <a:solidFill>
              <a:srgbClr val="FFFFFF"/>
            </a:solidFill>
            <a:ln w="38100">
              <a:solidFill>
                <a:srgbClr val="FF3399"/>
              </a:solidFill>
              <a:round/>
            </a:ln>
          </p:spPr>
          <p:txBody>
            <a:bodyPr wrap="none" anchor="ctr"/>
            <a:lstStyle/>
            <a:p>
              <a:endParaRPr lang="zh-CN" altLang="en-US"/>
            </a:p>
          </p:txBody>
        </p:sp>
        <p:sp>
          <p:nvSpPr>
            <p:cNvPr id="54320" name="Text Box 74"/>
            <p:cNvSpPr txBox="1">
              <a:spLocks noChangeArrowheads="1"/>
            </p:cNvSpPr>
            <p:nvPr/>
          </p:nvSpPr>
          <p:spPr bwMode="auto">
            <a:xfrm>
              <a:off x="3603" y="3706"/>
              <a:ext cx="1231" cy="252"/>
            </a:xfrm>
            <a:prstGeom prst="rect">
              <a:avLst/>
            </a:prstGeom>
            <a:noFill/>
            <a:ln w="38100">
              <a:noFill/>
              <a:miter lim="800000"/>
            </a:ln>
          </p:spPr>
          <p:txBody>
            <a:bodyPr>
              <a:spAutoFit/>
            </a:bodyPr>
            <a:lstStyle/>
            <a:p>
              <a:pPr algn="l">
                <a:lnSpc>
                  <a:spcPct val="100000"/>
                </a:lnSpc>
              </a:pPr>
              <a:r>
                <a:rPr kumimoji="1" lang="zh-CN" altLang="en-US">
                  <a:solidFill>
                    <a:srgbClr val="CC3300"/>
                  </a:solidFill>
                  <a:ea typeface="楷体_GB2312" panose="02010609030101010101" charset="-122"/>
                </a:rPr>
                <a:t>无效循环</a:t>
              </a:r>
            </a:p>
          </p:txBody>
        </p:sp>
      </p:grpSp>
      <p:sp>
        <p:nvSpPr>
          <p:cNvPr id="41015" name="Rectangle 55"/>
          <p:cNvSpPr>
            <a:spLocks noChangeArrowheads="1"/>
          </p:cNvSpPr>
          <p:nvPr/>
        </p:nvSpPr>
        <p:spPr bwMode="black">
          <a:xfrm>
            <a:off x="1951038" y="1281113"/>
            <a:ext cx="2830512" cy="397032"/>
          </a:xfrm>
          <a:prstGeom prst="rect">
            <a:avLst/>
          </a:prstGeom>
          <a:noFill/>
          <a:ln w="9525" algn="ctr">
            <a:noFill/>
            <a:miter lim="800000"/>
          </a:ln>
          <a:effectLst>
            <a:prstShdw prst="shdw13" dist="53882" dir="13500000">
              <a:srgbClr val="808080">
                <a:alpha val="50000"/>
              </a:srgbClr>
            </a:prstShdw>
          </a:effectLst>
        </p:spPr>
        <p:txBody>
          <a:bodyPr wrap="square">
            <a:spAutoFit/>
          </a:bodyPr>
          <a:lstStyle/>
          <a:p>
            <a:r>
              <a:rPr lang="zh-CN" altLang="en-US" sz="2200" dirty="0">
                <a:solidFill>
                  <a:srgbClr val="C00000"/>
                </a:solidFill>
                <a:ea typeface="楷体_GB2312" panose="02010609030101010101" charset="-122"/>
              </a:rPr>
              <a:t>（</a:t>
            </a:r>
            <a:r>
              <a:rPr lang="en-US" altLang="zh-CN" sz="2200" dirty="0">
                <a:solidFill>
                  <a:srgbClr val="C00000"/>
                </a:solidFill>
                <a:ea typeface="楷体_GB2312" panose="02010609030101010101" charset="-122"/>
              </a:rPr>
              <a:t>3</a:t>
            </a:r>
            <a:r>
              <a:rPr lang="zh-CN" altLang="en-US" sz="2200" dirty="0">
                <a:solidFill>
                  <a:srgbClr val="C00000"/>
                </a:solidFill>
                <a:ea typeface="楷体_GB2312" panose="02010609030101010101" charset="-122"/>
              </a:rPr>
              <a:t>）状态转换图</a:t>
            </a:r>
          </a:p>
        </p:txBody>
      </p:sp>
      <p:sp>
        <p:nvSpPr>
          <p:cNvPr id="32" name="Rectangle 4"/>
          <p:cNvSpPr>
            <a:spLocks noChangeArrowheads="1"/>
          </p:cNvSpPr>
          <p:nvPr/>
        </p:nvSpPr>
        <p:spPr bwMode="auto">
          <a:xfrm>
            <a:off x="2312988" y="1797051"/>
            <a:ext cx="7859713" cy="2246769"/>
          </a:xfrm>
          <a:prstGeom prst="rect">
            <a:avLst/>
          </a:prstGeom>
          <a:noFill/>
          <a:ln w="19050">
            <a:noFill/>
            <a:miter lim="800000"/>
          </a:ln>
        </p:spPr>
        <p:txBody>
          <a:bodyPr wrap="square">
            <a:spAutoFit/>
          </a:bodyPr>
          <a:lstStyle/>
          <a:p>
            <a:pPr marL="357505" indent="-357505" algn="l">
              <a:lnSpc>
                <a:spcPts val="2800"/>
              </a:lnSpc>
              <a:spcBef>
                <a:spcPct val="0"/>
              </a:spcBef>
              <a:buClr>
                <a:schemeClr val="hlink"/>
              </a:buClr>
              <a:buFont typeface="Wingdings" panose="05000000000000000000" pitchFamily="2" charset="2"/>
              <a:buChar char="v"/>
            </a:pPr>
            <a:r>
              <a:rPr lang="zh-CN" altLang="en-US" dirty="0">
                <a:latin typeface="宋体" panose="02010600030101010101" pitchFamily="2" charset="-122"/>
              </a:rPr>
              <a:t>根据状态转换表，画出</a:t>
            </a:r>
            <a:r>
              <a:rPr lang="zh-CN" altLang="en-US" dirty="0">
                <a:solidFill>
                  <a:srgbClr val="CC0066"/>
                </a:solidFill>
                <a:latin typeface="宋体" panose="02010600030101010101" pitchFamily="2" charset="-122"/>
              </a:rPr>
              <a:t>状态转换图</a:t>
            </a:r>
            <a:endParaRPr lang="en-US" altLang="zh-CN" dirty="0">
              <a:solidFill>
                <a:srgbClr val="CC0066"/>
              </a:solidFill>
              <a:latin typeface="宋体" panose="02010600030101010101" pitchFamily="2" charset="-122"/>
            </a:endParaRPr>
          </a:p>
          <a:p>
            <a:pPr marL="814705" lvl="1" indent="-357505" algn="l">
              <a:lnSpc>
                <a:spcPts val="2800"/>
              </a:lnSpc>
              <a:spcBef>
                <a:spcPct val="0"/>
              </a:spcBef>
              <a:buClr>
                <a:schemeClr val="accent5">
                  <a:lumMod val="25000"/>
                </a:schemeClr>
              </a:buClr>
              <a:buSzPct val="80000"/>
              <a:buFont typeface="Wingdings" panose="05000000000000000000" pitchFamily="2" charset="2"/>
              <a:buChar char="u"/>
            </a:pPr>
            <a:r>
              <a:rPr lang="zh-CN" altLang="en-US" dirty="0">
                <a:solidFill>
                  <a:srgbClr val="CC0066"/>
                </a:solidFill>
                <a:latin typeface="宋体" panose="02010600030101010101" pitchFamily="2" charset="-122"/>
              </a:rPr>
              <a:t>从</a:t>
            </a:r>
            <a:r>
              <a:rPr lang="zh-CN" altLang="en-US" dirty="0"/>
              <a:t>初始状态000画，在次态输出列中找到其对应下一状态的取值，画出；</a:t>
            </a:r>
            <a:endParaRPr lang="en-US" altLang="zh-CN" dirty="0"/>
          </a:p>
          <a:p>
            <a:pPr marL="814705" lvl="1" indent="-357505" algn="l">
              <a:lnSpc>
                <a:spcPts val="2800"/>
              </a:lnSpc>
              <a:spcBef>
                <a:spcPct val="0"/>
              </a:spcBef>
              <a:buClr>
                <a:schemeClr val="accent5">
                  <a:lumMod val="25000"/>
                </a:schemeClr>
              </a:buClr>
              <a:buSzPct val="80000"/>
              <a:buFont typeface="Wingdings" panose="05000000000000000000" pitchFamily="2" charset="2"/>
              <a:buChar char="u"/>
            </a:pPr>
            <a:r>
              <a:rPr lang="zh-CN" altLang="en-US" dirty="0"/>
              <a:t>然后将其作为初态，在原态输出列中找到它，再在次态输出列中找到其对应下一状态的取值，画出；</a:t>
            </a:r>
            <a:r>
              <a:rPr lang="en-US" altLang="zh-CN" dirty="0"/>
              <a:t>……</a:t>
            </a:r>
          </a:p>
          <a:p>
            <a:pPr marL="814705" lvl="1" indent="-357505" algn="l">
              <a:lnSpc>
                <a:spcPts val="2800"/>
              </a:lnSpc>
              <a:spcBef>
                <a:spcPct val="0"/>
              </a:spcBef>
              <a:buClr>
                <a:schemeClr val="accent5">
                  <a:lumMod val="25000"/>
                </a:schemeClr>
              </a:buClr>
              <a:buSzPct val="80000"/>
              <a:buFont typeface="Wingdings" panose="05000000000000000000" pitchFamily="2" charset="2"/>
              <a:buChar char="u"/>
            </a:pPr>
            <a:r>
              <a:rPr lang="zh-CN" altLang="en-US" dirty="0"/>
              <a:t>确保每个状态在</a:t>
            </a:r>
            <a:r>
              <a:rPr lang="zh-CN" altLang="en-US" dirty="0">
                <a:solidFill>
                  <a:srgbClr val="CC0066"/>
                </a:solidFill>
                <a:latin typeface="宋体" panose="02010600030101010101" pitchFamily="2" charset="-122"/>
              </a:rPr>
              <a:t>状态转换图中都应出现一次，且仅有一次。</a:t>
            </a:r>
            <a:endParaRPr kumimoji="1" lang="zh-CN" altLang="en-US" dirty="0">
              <a:ea typeface="楷体_GB2312" panose="02010609030101010101"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dissolve">
                                      <p:cBhvr>
                                        <p:cTn id="22" dur="5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wipe(left)">
                                      <p:cBhvr>
                                        <p:cTn id="27" dur="500"/>
                                        <p:tgtEl>
                                          <p:spTgt spid="64"/>
                                        </p:tgtEl>
                                      </p:cBhvr>
                                    </p:animEffect>
                                  </p:childTnLst>
                                </p:cTn>
                              </p:par>
                            </p:childTnLst>
                          </p:cTn>
                        </p:par>
                        <p:par>
                          <p:cTn id="28" fill="hold">
                            <p:stCondLst>
                              <p:cond delay="500"/>
                            </p:stCondLst>
                            <p:childTnLst>
                              <p:par>
                                <p:cTn id="29" presetID="9" presetClass="entr" presetSubtype="0" fill="hold" grpId="0" nodeType="afterEffect">
                                  <p:stCondLst>
                                    <p:cond delay="1000"/>
                                  </p:stCondLst>
                                  <p:childTnLst>
                                    <p:set>
                                      <p:cBhvr>
                                        <p:cTn id="30" dur="1" fill="hold">
                                          <p:stCondLst>
                                            <p:cond delay="0"/>
                                          </p:stCondLst>
                                        </p:cTn>
                                        <p:tgtEl>
                                          <p:spTgt spid="65"/>
                                        </p:tgtEl>
                                        <p:attrNameLst>
                                          <p:attrName>style.visibility</p:attrName>
                                        </p:attrNameLst>
                                      </p:cBhvr>
                                      <p:to>
                                        <p:strVal val="visible"/>
                                      </p:to>
                                    </p:set>
                                    <p:animEffect transition="in" filter="dissolve">
                                      <p:cBhvr>
                                        <p:cTn id="31" dur="500"/>
                                        <p:tgtEl>
                                          <p:spTgt spid="6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wipe(right)">
                                      <p:cBhvr>
                                        <p:cTn id="36" dur="500"/>
                                        <p:tgtEl>
                                          <p:spTgt spid="66"/>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1+#ppt_w/2"/>
                                          </p:val>
                                        </p:tav>
                                        <p:tav tm="100000">
                                          <p:val>
                                            <p:strVal val="#ppt_x"/>
                                          </p:val>
                                        </p:tav>
                                      </p:tavLst>
                                    </p:anim>
                                    <p:anim calcmode="lin" valueType="num">
                                      <p:cBhvr additive="base">
                                        <p:cTn id="4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utoUpdateAnimBg="0"/>
      <p:bldP spid="63" grpId="0" animBg="1" autoUpdateAnimBg="0"/>
      <p:bldP spid="64" grpId="0" animBg="1"/>
      <p:bldP spid="65" grpId="0" animBg="1" autoUpdateAnimBg="0"/>
      <p:bldP spid="66" grpId="0" animBg="1"/>
    </p:bldLst>
  </p:timing>
</p:sld>
</file>

<file path=ppt/slides/slide1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r>
              <a:rPr lang="en-US" altLang="zh-CN" dirty="0" smtClean="0">
                <a:solidFill>
                  <a:srgbClr val="FFCC00"/>
                </a:solidFill>
                <a:latin typeface="Arial" panose="020B0604020202020204" pitchFamily="34" charset="0"/>
                <a:ea typeface="黑体" panose="02010600030101010101" pitchFamily="49" charset="-122"/>
              </a:rPr>
              <a:t>3</a:t>
            </a:r>
            <a:r>
              <a:rPr lang="zh-CN" altLang="en-US" dirty="0" smtClean="0">
                <a:solidFill>
                  <a:srgbClr val="FFCC00"/>
                </a:solidFill>
                <a:latin typeface="Arial" panose="020B0604020202020204" pitchFamily="34" charset="0"/>
                <a:ea typeface="黑体" panose="02010600030101010101" pitchFamily="49" charset="-122"/>
              </a:rPr>
              <a:t>种改变模值方法比较</a:t>
            </a:r>
            <a:r>
              <a:rPr lang="en-US" altLang="zh-CN" dirty="0" smtClean="0">
                <a:solidFill>
                  <a:srgbClr val="FFCC00"/>
                </a:solidFill>
                <a:latin typeface="Arial" panose="020B0604020202020204" pitchFamily="34" charset="0"/>
                <a:ea typeface="黑体" panose="02010600030101010101" pitchFamily="49" charset="-122"/>
              </a:rPr>
              <a:t> </a:t>
            </a:r>
            <a:endParaRPr lang="zh-CN" altLang="en-US" dirty="0" smtClean="0">
              <a:solidFill>
                <a:srgbClr val="FFCC00"/>
              </a:solidFill>
              <a:latin typeface="Arial" panose="020B0604020202020204" pitchFamily="34" charset="0"/>
              <a:ea typeface="黑体" panose="02010600030101010101" pitchFamily="49" charset="-122"/>
            </a:endParaRPr>
          </a:p>
        </p:txBody>
      </p:sp>
      <p:sp>
        <p:nvSpPr>
          <p:cNvPr id="24589" name="Rectangle 140"/>
          <p:cNvSpPr>
            <a:spLocks noChangeArrowheads="1"/>
          </p:cNvSpPr>
          <p:nvPr/>
        </p:nvSpPr>
        <p:spPr bwMode="black">
          <a:xfrm>
            <a:off x="6003635" y="3087172"/>
            <a:ext cx="184731" cy="369332"/>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endParaRPr lang="zh-CN" altLang="en-US"/>
          </a:p>
        </p:txBody>
      </p:sp>
      <p:sp>
        <p:nvSpPr>
          <p:cNvPr id="149" name="Text Box 8"/>
          <p:cNvSpPr txBox="1">
            <a:spLocks noChangeArrowheads="1"/>
          </p:cNvSpPr>
          <p:nvPr/>
        </p:nvSpPr>
        <p:spPr bwMode="black">
          <a:xfrm>
            <a:off x="1866900" y="1157394"/>
            <a:ext cx="8801100" cy="5309146"/>
          </a:xfrm>
          <a:prstGeom prst="rect">
            <a:avLst/>
          </a:prstGeom>
          <a:noFill/>
          <a:ln w="9525" algn="ctr">
            <a:noFill/>
            <a:miter lim="800000"/>
          </a:ln>
        </p:spPr>
        <p:txBody>
          <a:bodyPr wrap="square">
            <a:spAutoFit/>
          </a:bodyPr>
          <a:lstStyle/>
          <a:p>
            <a:pPr marL="361950" indent="-361950" algn="l">
              <a:lnSpc>
                <a:spcPct val="120000"/>
              </a:lnSpc>
              <a:spcBef>
                <a:spcPts val="600"/>
              </a:spcBef>
              <a:buClr>
                <a:schemeClr val="bg2"/>
              </a:buClr>
              <a:buFont typeface="Wingdings" panose="05000000000000000000" pitchFamily="2" charset="2"/>
              <a:buChar char="v"/>
            </a:pPr>
            <a:r>
              <a:rPr lang="zh-CN" altLang="zh-CN" sz="2400" dirty="0"/>
              <a:t>以将</a:t>
            </a:r>
            <a:r>
              <a:rPr lang="en-US" altLang="zh-CN" sz="2400" dirty="0"/>
              <a:t>4</a:t>
            </a:r>
            <a:r>
              <a:rPr lang="zh-CN" altLang="zh-CN" sz="2400" dirty="0"/>
              <a:t>位二进制计数器改变模值为</a:t>
            </a:r>
            <a:r>
              <a:rPr lang="en-US" altLang="zh-CN" sz="2400" dirty="0"/>
              <a:t>10</a:t>
            </a:r>
            <a:r>
              <a:rPr lang="zh-CN" altLang="zh-CN" sz="2400" dirty="0"/>
              <a:t>为例</a:t>
            </a:r>
            <a:endParaRPr lang="en-US" altLang="zh-CN" sz="2400" dirty="0"/>
          </a:p>
          <a:p>
            <a:pPr marL="361950" indent="-361950" algn="l">
              <a:lnSpc>
                <a:spcPct val="120000"/>
              </a:lnSpc>
              <a:spcBef>
                <a:spcPts val="600"/>
              </a:spcBef>
              <a:buClr>
                <a:schemeClr val="bg2"/>
              </a:buClr>
            </a:pPr>
            <a:r>
              <a:rPr lang="zh-CN" altLang="en-US" sz="2200" dirty="0">
                <a:solidFill>
                  <a:srgbClr val="CC0099"/>
                </a:solidFill>
              </a:rPr>
              <a:t>（</a:t>
            </a:r>
            <a:r>
              <a:rPr lang="en-US" altLang="zh-CN" sz="2200" dirty="0">
                <a:solidFill>
                  <a:srgbClr val="CC0099"/>
                </a:solidFill>
              </a:rPr>
              <a:t>1</a:t>
            </a:r>
            <a:r>
              <a:rPr lang="zh-CN" altLang="en-US" sz="2200" dirty="0">
                <a:solidFill>
                  <a:srgbClr val="CC0099"/>
                </a:solidFill>
              </a:rPr>
              <a:t>）</a:t>
            </a:r>
            <a:r>
              <a:rPr lang="zh-CN" altLang="zh-CN" sz="2200" dirty="0">
                <a:solidFill>
                  <a:srgbClr val="CC0099"/>
                </a:solidFill>
              </a:rPr>
              <a:t>反馈复位法</a:t>
            </a:r>
            <a:r>
              <a:rPr lang="zh-CN" altLang="zh-CN" sz="2200" dirty="0"/>
              <a:t>是使计数器在计到</a:t>
            </a:r>
            <a:r>
              <a:rPr lang="zh-CN" altLang="zh-CN" sz="2200" dirty="0">
                <a:solidFill>
                  <a:srgbClr val="CC0099"/>
                </a:solidFill>
              </a:rPr>
              <a:t>规定的模值</a:t>
            </a:r>
            <a:r>
              <a:rPr lang="zh-CN" altLang="en-US" sz="2200" dirty="0">
                <a:solidFill>
                  <a:srgbClr val="CC0099"/>
                </a:solidFill>
              </a:rPr>
              <a:t>（</a:t>
            </a:r>
            <a:r>
              <a:rPr lang="en-US" altLang="zh-CN" sz="2200" dirty="0">
                <a:solidFill>
                  <a:srgbClr val="CC0099"/>
                </a:solidFill>
              </a:rPr>
              <a:t>1010</a:t>
            </a:r>
            <a:r>
              <a:rPr lang="zh-CN" altLang="en-US" sz="2200" dirty="0">
                <a:solidFill>
                  <a:srgbClr val="CC0099"/>
                </a:solidFill>
              </a:rPr>
              <a:t>）</a:t>
            </a:r>
            <a:r>
              <a:rPr lang="zh-CN" altLang="zh-CN" sz="2200" dirty="0"/>
              <a:t>时，产生一个</a:t>
            </a:r>
            <a:r>
              <a:rPr lang="zh-CN" altLang="zh-CN" sz="2200" dirty="0">
                <a:solidFill>
                  <a:srgbClr val="CC0099"/>
                </a:solidFill>
              </a:rPr>
              <a:t>复位</a:t>
            </a:r>
            <a:r>
              <a:rPr lang="zh-CN" altLang="zh-CN" sz="2200" dirty="0"/>
              <a:t>信号，使计数器回到</a:t>
            </a:r>
            <a:r>
              <a:rPr lang="en-US" altLang="zh-CN" sz="2200" dirty="0"/>
              <a:t>0000</a:t>
            </a:r>
            <a:r>
              <a:rPr lang="zh-CN" altLang="zh-CN" sz="2200" dirty="0"/>
              <a:t>状态，完成一次计数循环。</a:t>
            </a:r>
            <a:endParaRPr lang="en-US" altLang="zh-CN" sz="2200" dirty="0"/>
          </a:p>
          <a:p>
            <a:pPr marL="361950" indent="-361950" algn="l">
              <a:lnSpc>
                <a:spcPct val="120000"/>
              </a:lnSpc>
              <a:spcBef>
                <a:spcPts val="600"/>
              </a:spcBef>
              <a:buClr>
                <a:schemeClr val="bg2"/>
              </a:buClr>
            </a:pPr>
            <a:r>
              <a:rPr lang="zh-CN" altLang="en-US" sz="2200" dirty="0">
                <a:solidFill>
                  <a:srgbClr val="CC0099"/>
                </a:solidFill>
              </a:rPr>
              <a:t>（</a:t>
            </a:r>
            <a:r>
              <a:rPr lang="en-US" altLang="zh-CN" sz="2200" dirty="0">
                <a:solidFill>
                  <a:srgbClr val="CC0099"/>
                </a:solidFill>
              </a:rPr>
              <a:t>2</a:t>
            </a:r>
            <a:r>
              <a:rPr lang="zh-CN" altLang="en-US" sz="2200" dirty="0">
                <a:solidFill>
                  <a:srgbClr val="CC0099"/>
                </a:solidFill>
              </a:rPr>
              <a:t>）</a:t>
            </a:r>
            <a:r>
              <a:rPr lang="zh-CN" altLang="zh-CN" sz="2200" dirty="0">
                <a:solidFill>
                  <a:srgbClr val="CC0099"/>
                </a:solidFill>
              </a:rPr>
              <a:t>输出</a:t>
            </a:r>
            <a:r>
              <a:rPr lang="en-US" altLang="zh-CN" sz="2200" dirty="0">
                <a:solidFill>
                  <a:srgbClr val="CC0099"/>
                </a:solidFill>
              </a:rPr>
              <a:t>C</a:t>
            </a:r>
            <a:r>
              <a:rPr lang="zh-CN" altLang="zh-CN" sz="2200" dirty="0">
                <a:solidFill>
                  <a:srgbClr val="CC0099"/>
                </a:solidFill>
              </a:rPr>
              <a:t>预置法</a:t>
            </a:r>
            <a:r>
              <a:rPr lang="zh-CN" altLang="zh-CN" sz="2200" dirty="0"/>
              <a:t>是当计数器在计到最大值时，</a:t>
            </a:r>
            <a:r>
              <a:rPr lang="en-US" altLang="zh-CN" sz="2200" dirty="0"/>
              <a:t>C=1</a:t>
            </a:r>
            <a:r>
              <a:rPr lang="zh-CN" altLang="zh-CN" sz="2200" dirty="0"/>
              <a:t>，产生一个</a:t>
            </a:r>
            <a:r>
              <a:rPr lang="zh-CN" altLang="zh-CN" sz="2200" dirty="0">
                <a:solidFill>
                  <a:srgbClr val="CC0099"/>
                </a:solidFill>
              </a:rPr>
              <a:t>预置</a:t>
            </a:r>
            <a:r>
              <a:rPr lang="zh-CN" altLang="zh-CN" sz="2200" dirty="0"/>
              <a:t>信号（</a:t>
            </a:r>
            <a:r>
              <a:rPr lang="en-US" altLang="zh-CN" sz="2200" dirty="0"/>
              <a:t>LD=/C</a:t>
            </a:r>
            <a:r>
              <a:rPr lang="zh-CN" altLang="zh-CN" sz="2200" dirty="0"/>
              <a:t>），将计数器预置为一个计算好的预置数据</a:t>
            </a:r>
            <a:r>
              <a:rPr lang="en-US" altLang="zh-CN" sz="2400" dirty="0">
                <a:solidFill>
                  <a:srgbClr val="CC0099"/>
                </a:solidFill>
                <a:latin typeface="Arial" panose="020B0604020202020204" pitchFamily="34" charset="0"/>
                <a:cs typeface="Arial" panose="020B0604020202020204" pitchFamily="34" charset="0"/>
              </a:rPr>
              <a:t>=(</a:t>
            </a:r>
            <a:r>
              <a:rPr lang="zh-CN" altLang="en-US" sz="2400" dirty="0">
                <a:solidFill>
                  <a:srgbClr val="CC0099"/>
                </a:solidFill>
                <a:latin typeface="Arial" panose="020B0604020202020204" pitchFamily="34" charset="0"/>
                <a:cs typeface="Arial" panose="020B0604020202020204" pitchFamily="34" charset="0"/>
              </a:rPr>
              <a:t>计数器原模值</a:t>
            </a:r>
            <a:r>
              <a:rPr lang="en-US" altLang="zh-CN" sz="2400" dirty="0">
                <a:solidFill>
                  <a:srgbClr val="CC0099"/>
                </a:solidFill>
                <a:latin typeface="Arial" panose="020B0604020202020204" pitchFamily="34" charset="0"/>
                <a:cs typeface="Arial" panose="020B0604020202020204" pitchFamily="34" charset="0"/>
              </a:rPr>
              <a:t>)-(</a:t>
            </a:r>
            <a:r>
              <a:rPr lang="zh-CN" altLang="en-US" sz="2400" dirty="0">
                <a:solidFill>
                  <a:srgbClr val="CC0099"/>
                </a:solidFill>
                <a:latin typeface="Arial" panose="020B0604020202020204" pitchFamily="34" charset="0"/>
                <a:cs typeface="Arial" panose="020B0604020202020204" pitchFamily="34" charset="0"/>
              </a:rPr>
              <a:t>改变后的模值</a:t>
            </a:r>
            <a:r>
              <a:rPr lang="en-US" altLang="zh-CN" sz="2400" dirty="0">
                <a:solidFill>
                  <a:srgbClr val="CC0099"/>
                </a:solidFill>
                <a:latin typeface="Arial" panose="020B0604020202020204" pitchFamily="34" charset="0"/>
                <a:cs typeface="Arial" panose="020B0604020202020204" pitchFamily="34" charset="0"/>
              </a:rPr>
              <a:t>M)</a:t>
            </a:r>
            <a:r>
              <a:rPr lang="zh-CN" altLang="zh-CN" sz="2200" dirty="0"/>
              <a:t>（</a:t>
            </a:r>
            <a:r>
              <a:rPr lang="en-US" altLang="zh-CN" sz="2200" dirty="0">
                <a:solidFill>
                  <a:srgbClr val="CC0099"/>
                </a:solidFill>
              </a:rPr>
              <a:t>0110</a:t>
            </a:r>
            <a:r>
              <a:rPr lang="zh-CN" altLang="zh-CN" sz="2200" dirty="0"/>
              <a:t>）；当再来一个时钟脉冲，则计数器结束本次计数循环，并以预置数据作为起始值，开始下一轮计数循环。</a:t>
            </a:r>
            <a:endParaRPr lang="en-US" altLang="zh-CN" sz="2200" dirty="0"/>
          </a:p>
          <a:p>
            <a:pPr marL="361950" indent="-361950" algn="l">
              <a:lnSpc>
                <a:spcPct val="120000"/>
              </a:lnSpc>
              <a:spcBef>
                <a:spcPts val="600"/>
              </a:spcBef>
              <a:buClr>
                <a:schemeClr val="bg2"/>
              </a:buClr>
            </a:pPr>
            <a:r>
              <a:rPr lang="zh-CN" altLang="en-US" sz="2200" dirty="0">
                <a:solidFill>
                  <a:srgbClr val="CC0099"/>
                </a:solidFill>
              </a:rPr>
              <a:t>（</a:t>
            </a:r>
            <a:r>
              <a:rPr lang="en-US" altLang="zh-CN" sz="2200" dirty="0">
                <a:solidFill>
                  <a:srgbClr val="CC0099"/>
                </a:solidFill>
              </a:rPr>
              <a:t>3</a:t>
            </a:r>
            <a:r>
              <a:rPr lang="zh-CN" altLang="en-US" sz="2200" dirty="0">
                <a:solidFill>
                  <a:srgbClr val="CC0099"/>
                </a:solidFill>
              </a:rPr>
              <a:t>）</a:t>
            </a:r>
            <a:r>
              <a:rPr lang="zh-CN" altLang="zh-CN" sz="2200" dirty="0">
                <a:solidFill>
                  <a:srgbClr val="CC0099"/>
                </a:solidFill>
              </a:rPr>
              <a:t>输出</a:t>
            </a:r>
            <a:r>
              <a:rPr lang="en-US" altLang="zh-CN" sz="2200" dirty="0">
                <a:solidFill>
                  <a:srgbClr val="CC0099"/>
                </a:solidFill>
              </a:rPr>
              <a:t>Q</a:t>
            </a:r>
            <a:r>
              <a:rPr lang="zh-CN" altLang="zh-CN" sz="2200" dirty="0">
                <a:solidFill>
                  <a:srgbClr val="CC0099"/>
                </a:solidFill>
              </a:rPr>
              <a:t>预置法</a:t>
            </a:r>
            <a:r>
              <a:rPr lang="zh-CN" altLang="zh-CN" sz="2200" dirty="0"/>
              <a:t>是使计数器在计到</a:t>
            </a:r>
            <a:r>
              <a:rPr lang="zh-CN" altLang="zh-CN" sz="2200" dirty="0">
                <a:solidFill>
                  <a:srgbClr val="CC0099"/>
                </a:solidFill>
              </a:rPr>
              <a:t>（规定的模值</a:t>
            </a:r>
            <a:r>
              <a:rPr lang="en-US" altLang="zh-CN" sz="2200" dirty="0">
                <a:solidFill>
                  <a:srgbClr val="CC0099"/>
                </a:solidFill>
              </a:rPr>
              <a:t>-1</a:t>
            </a:r>
            <a:r>
              <a:rPr lang="zh-CN" altLang="zh-CN" sz="2200" dirty="0">
                <a:solidFill>
                  <a:srgbClr val="CC0099"/>
                </a:solidFill>
              </a:rPr>
              <a:t>）</a:t>
            </a:r>
            <a:r>
              <a:rPr lang="zh-CN" altLang="zh-CN" sz="2200" dirty="0"/>
              <a:t>时，产生一个</a:t>
            </a:r>
            <a:r>
              <a:rPr lang="zh-CN" altLang="zh-CN" sz="2200" dirty="0">
                <a:solidFill>
                  <a:srgbClr val="CC0099"/>
                </a:solidFill>
              </a:rPr>
              <a:t>预置</a:t>
            </a:r>
            <a:r>
              <a:rPr lang="zh-CN" altLang="zh-CN" sz="2200" dirty="0"/>
              <a:t>信号</a:t>
            </a:r>
            <a:r>
              <a:rPr lang="en-US" altLang="zh-CN" sz="2200" dirty="0"/>
              <a:t>                       </a:t>
            </a:r>
            <a:r>
              <a:rPr lang="zh-CN" altLang="zh-CN" sz="2200" dirty="0"/>
              <a:t>，将计数器预置为</a:t>
            </a:r>
            <a:r>
              <a:rPr lang="en-US" altLang="zh-CN" sz="2200" dirty="0">
                <a:solidFill>
                  <a:srgbClr val="CC0099"/>
                </a:solidFill>
              </a:rPr>
              <a:t>0000</a:t>
            </a:r>
            <a:r>
              <a:rPr lang="zh-CN" altLang="zh-CN" sz="2200" dirty="0"/>
              <a:t>；当再来一个时钟脉冲，则计数器结束本次计数循环，并以</a:t>
            </a:r>
            <a:r>
              <a:rPr lang="en-US" altLang="zh-CN" sz="2200" dirty="0"/>
              <a:t>0000</a:t>
            </a:r>
            <a:r>
              <a:rPr lang="zh-CN" altLang="zh-CN" sz="2200" dirty="0"/>
              <a:t>作为起始值，开始下一轮计数循环。</a:t>
            </a:r>
            <a:endParaRPr lang="en-US" altLang="zh-CN" sz="2200" dirty="0">
              <a:solidFill>
                <a:srgbClr val="CC3300"/>
              </a:solidFill>
              <a:latin typeface="Arial" panose="020B0604020202020204" pitchFamily="34" charset="0"/>
              <a:ea typeface="楷体_GB2312" panose="02010609030101010101" charset="-122"/>
            </a:endParaRPr>
          </a:p>
        </p:txBody>
      </p:sp>
      <p:sp>
        <p:nvSpPr>
          <p:cNvPr id="978946" name="Rectangle 2"/>
          <p:cNvSpPr>
            <a:spLocks noChangeArrowheads="1"/>
          </p:cNvSpPr>
          <p:nvPr/>
        </p:nvSpPr>
        <p:spPr bwMode="auto">
          <a:xfrm>
            <a:off x="6003635"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978945" name="Object 1"/>
          <p:cNvGraphicFramePr>
            <a:graphicFrameLocks noChangeAspect="1"/>
          </p:cNvGraphicFramePr>
          <p:nvPr/>
        </p:nvGraphicFramePr>
        <p:xfrm>
          <a:off x="3600450" y="5162550"/>
          <a:ext cx="1416326" cy="342900"/>
        </p:xfrm>
        <a:graphic>
          <a:graphicData uri="http://schemas.openxmlformats.org/presentationml/2006/ole">
            <mc:AlternateContent xmlns:mc="http://schemas.openxmlformats.org/markup-compatibility/2006">
              <mc:Choice xmlns:v="urn:schemas-microsoft-com:vml" Requires="v">
                <p:oleObj spid="_x0000_s978977" name="公式" r:id="rId4" imgW="1282144" imgH="317362" progId="Equation.3">
                  <p:embed/>
                </p:oleObj>
              </mc:Choice>
              <mc:Fallback>
                <p:oleObj name="公式" r:id="rId4" imgW="1282144" imgH="317362" progId="Equation.3">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0450" y="5162550"/>
                        <a:ext cx="1416326" cy="342900"/>
                      </a:xfrm>
                      <a:prstGeom prst="rect">
                        <a:avLst/>
                      </a:prstGeom>
                      <a:solidFill>
                        <a:srgbClr val="FFFFCC"/>
                      </a:solidFill>
                    </p:spPr>
                  </p:pic>
                </p:oleObj>
              </mc:Fallback>
            </mc:AlternateContent>
          </a:graphicData>
        </a:graphic>
      </p:graphicFrame>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blinds(horizontal)">
                                      <p:cBhvr>
                                        <p:cTn id="7"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p:bldLst>
  </p:timing>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21468" y="611188"/>
            <a:ext cx="9625264" cy="609600"/>
          </a:xfrm>
        </p:spPr>
        <p:txBody>
          <a:bodyPr>
            <a:normAutofit fontScale="90000"/>
          </a:bodyPr>
          <a:lstStyle/>
          <a:p>
            <a:r>
              <a:rPr lang="en-US" altLang="zh-CN" dirty="0" smtClean="0">
                <a:latin typeface="Arial" panose="020B0604020202020204" pitchFamily="34" charset="0"/>
                <a:ea typeface="黑体" panose="02010600030101010101" pitchFamily="49" charset="-122"/>
              </a:rPr>
              <a:t>9.5</a:t>
            </a:r>
            <a:r>
              <a:rPr lang="zh-CN" altLang="en-US" dirty="0" smtClean="0">
                <a:latin typeface="Arial" panose="020B0604020202020204" pitchFamily="34" charset="0"/>
                <a:ea typeface="黑体" panose="02010600030101010101" pitchFamily="49" charset="-122"/>
              </a:rPr>
              <a:t>  </a:t>
            </a:r>
            <a:r>
              <a:rPr lang="zh-CN" altLang="zh-CN" dirty="0" smtClean="0">
                <a:ea typeface="宋体" panose="02010600030101010101" pitchFamily="2" charset="-122"/>
              </a:rPr>
              <a:t>基于</a:t>
            </a:r>
            <a:r>
              <a:rPr lang="en-US" altLang="zh-CN" dirty="0" err="1" smtClean="0">
                <a:ea typeface="宋体" panose="02010600030101010101" pitchFamily="2" charset="-122"/>
              </a:rPr>
              <a:t>Verilog</a:t>
            </a:r>
            <a:r>
              <a:rPr lang="en-US" altLang="zh-CN" dirty="0" smtClean="0">
                <a:ea typeface="宋体" panose="02010600030101010101" pitchFamily="2" charset="-122"/>
              </a:rPr>
              <a:t> HDL</a:t>
            </a:r>
            <a:r>
              <a:rPr lang="zh-CN" altLang="zh-CN" dirty="0" smtClean="0">
                <a:ea typeface="宋体" panose="02010600030101010101" pitchFamily="2" charset="-122"/>
              </a:rPr>
              <a:t>的</a:t>
            </a:r>
            <a:r>
              <a:rPr lang="zh-CN" altLang="en-US" dirty="0" smtClean="0">
                <a:latin typeface="Arial" panose="020B0604020202020204" pitchFamily="34" charset="0"/>
                <a:ea typeface="黑体" panose="02010600030101010101" pitchFamily="49" charset="-122"/>
              </a:rPr>
              <a:t>时序逻辑电路设计 </a:t>
            </a:r>
          </a:p>
        </p:txBody>
      </p:sp>
      <p:sp>
        <p:nvSpPr>
          <p:cNvPr id="75779" name="Rectangle 3"/>
          <p:cNvSpPr>
            <a:spLocks noGrp="1" noChangeArrowheads="1"/>
          </p:cNvSpPr>
          <p:nvPr>
            <p:ph idx="1"/>
          </p:nvPr>
        </p:nvSpPr>
        <p:spPr>
          <a:xfrm>
            <a:off x="4152900" y="2819400"/>
            <a:ext cx="4706938" cy="3213100"/>
          </a:xfrm>
        </p:spPr>
        <p:txBody>
          <a:bodyPr/>
          <a:lstStyle/>
          <a:p>
            <a:pPr marL="722630" indent="-722630">
              <a:buNone/>
            </a:pPr>
            <a:r>
              <a:rPr lang="en-US" altLang="zh-CN" sz="2400" dirty="0">
                <a:solidFill>
                  <a:srgbClr val="A50021"/>
                </a:solidFill>
                <a:ea typeface="黑体" panose="02010600030101010101" pitchFamily="49" charset="-122"/>
              </a:rPr>
              <a:t>9.5.1  </a:t>
            </a:r>
            <a:r>
              <a:rPr lang="zh-CN" altLang="en-US" sz="2400" dirty="0">
                <a:solidFill>
                  <a:srgbClr val="A50021"/>
                </a:solidFill>
                <a:ea typeface="黑体" panose="02010600030101010101" pitchFamily="49" charset="-122"/>
              </a:rPr>
              <a:t>数码寄存器的设计 </a:t>
            </a:r>
          </a:p>
          <a:p>
            <a:pPr marL="722630" indent="-722630">
              <a:buNone/>
            </a:pPr>
            <a:r>
              <a:rPr lang="en-US" altLang="zh-CN" sz="2400" dirty="0">
                <a:solidFill>
                  <a:srgbClr val="A50021"/>
                </a:solidFill>
                <a:ea typeface="黑体" panose="02010600030101010101" pitchFamily="49" charset="-122"/>
              </a:rPr>
              <a:t>9.5.2  </a:t>
            </a:r>
            <a:r>
              <a:rPr lang="zh-CN" altLang="en-US" sz="2400" dirty="0">
                <a:solidFill>
                  <a:srgbClr val="A50021"/>
                </a:solidFill>
                <a:ea typeface="黑体" panose="02010600030101010101" pitchFamily="49" charset="-122"/>
              </a:rPr>
              <a:t>移位寄存器的设计</a:t>
            </a:r>
          </a:p>
          <a:p>
            <a:pPr marL="722630" indent="-722630">
              <a:buNone/>
            </a:pPr>
            <a:r>
              <a:rPr lang="en-US" altLang="zh-CN" sz="2400" dirty="0">
                <a:solidFill>
                  <a:srgbClr val="A50021"/>
                </a:solidFill>
                <a:ea typeface="黑体" panose="02010600030101010101" pitchFamily="49" charset="-122"/>
              </a:rPr>
              <a:t>9.5.3  </a:t>
            </a:r>
            <a:r>
              <a:rPr lang="zh-CN" altLang="en-US" sz="2400" dirty="0">
                <a:solidFill>
                  <a:srgbClr val="A50021"/>
                </a:solidFill>
                <a:ea typeface="黑体" panose="02010600030101010101" pitchFamily="49" charset="-122"/>
              </a:rPr>
              <a:t>计数器的设计</a:t>
            </a:r>
            <a:endParaRPr lang="en-US" altLang="zh-CN" sz="2400" dirty="0">
              <a:solidFill>
                <a:srgbClr val="A50021"/>
              </a:solidFill>
              <a:ea typeface="黑体" panose="02010600030101010101" pitchFamily="49" charset="-122"/>
            </a:endParaRPr>
          </a:p>
          <a:p>
            <a:pPr marL="722630" indent="-722630">
              <a:buNone/>
            </a:pPr>
            <a:r>
              <a:rPr lang="en-US" altLang="zh-CN" sz="2400" dirty="0">
                <a:solidFill>
                  <a:srgbClr val="A50021"/>
                </a:solidFill>
                <a:ea typeface="黑体" panose="02010600030101010101" pitchFamily="49" charset="-122"/>
              </a:rPr>
              <a:t>9.5.4  </a:t>
            </a:r>
            <a:r>
              <a:rPr lang="zh-CN" altLang="en-US" sz="2400" dirty="0">
                <a:solidFill>
                  <a:srgbClr val="A50021"/>
                </a:solidFill>
                <a:ea typeface="黑体" panose="02010600030101010101" pitchFamily="49" charset="-122"/>
              </a:rPr>
              <a:t>顺序脉冲发生器的设计 </a:t>
            </a:r>
            <a:endParaRPr lang="en-US" altLang="zh-CN" sz="2400" dirty="0">
              <a:solidFill>
                <a:srgbClr val="A50021"/>
              </a:solidFill>
              <a:ea typeface="黑体" panose="02010600030101010101" pitchFamily="49" charset="-122"/>
            </a:endParaRPr>
          </a:p>
          <a:p>
            <a:pPr marL="722630" indent="-722630">
              <a:buNone/>
            </a:pPr>
            <a:r>
              <a:rPr lang="en-US" altLang="zh-CN" sz="2400" dirty="0">
                <a:solidFill>
                  <a:srgbClr val="A50021"/>
                </a:solidFill>
                <a:ea typeface="黑体" panose="02010600030101010101" pitchFamily="49" charset="-122"/>
              </a:rPr>
              <a:t>9.5.5  </a:t>
            </a:r>
            <a:r>
              <a:rPr lang="zh-CN" altLang="en-US" sz="2400" dirty="0">
                <a:solidFill>
                  <a:srgbClr val="A50021"/>
                </a:solidFill>
                <a:ea typeface="黑体" panose="02010600030101010101" pitchFamily="49" charset="-122"/>
              </a:rPr>
              <a:t>序列信号发生器的设计</a:t>
            </a:r>
            <a:endParaRPr lang="en-US" altLang="zh-CN" sz="2400" dirty="0">
              <a:solidFill>
                <a:srgbClr val="A50021"/>
              </a:solidFill>
              <a:ea typeface="黑体" panose="02010600030101010101" pitchFamily="49" charset="-122"/>
            </a:endParaRPr>
          </a:p>
          <a:p>
            <a:pPr marL="722630" indent="-722630">
              <a:buNone/>
            </a:pPr>
            <a:r>
              <a:rPr lang="en-US" altLang="zh-CN" sz="2400" dirty="0">
                <a:solidFill>
                  <a:srgbClr val="A50021"/>
                </a:solidFill>
                <a:ea typeface="黑体" panose="02010600030101010101" pitchFamily="49" charset="-122"/>
              </a:rPr>
              <a:t>9.5.6  </a:t>
            </a:r>
            <a:r>
              <a:rPr lang="zh-CN" altLang="en-US" sz="2400" dirty="0">
                <a:solidFill>
                  <a:srgbClr val="A50021"/>
                </a:solidFill>
                <a:ea typeface="黑体" panose="02010600030101010101" pitchFamily="49" charset="-122"/>
              </a:rPr>
              <a:t>序列信号检测器的设计</a:t>
            </a:r>
          </a:p>
          <a:p>
            <a:pPr marL="722630" indent="-722630">
              <a:buNone/>
            </a:pPr>
            <a:endParaRPr lang="zh-CN" altLang="en-US" sz="2400" dirty="0">
              <a:solidFill>
                <a:srgbClr val="A50021"/>
              </a:solidFill>
              <a:ea typeface="黑体" panose="02010600030101010101" pitchFamily="49" charset="-122"/>
            </a:endParaRPr>
          </a:p>
        </p:txBody>
      </p:sp>
      <p:sp>
        <p:nvSpPr>
          <p:cNvPr id="75780" name="Oval 4"/>
          <p:cNvSpPr>
            <a:spLocks noChangeArrowheads="1"/>
          </p:cNvSpPr>
          <p:nvPr/>
        </p:nvSpPr>
        <p:spPr bwMode="auto">
          <a:xfrm>
            <a:off x="3810001" y="1716088"/>
            <a:ext cx="4949825" cy="722312"/>
          </a:xfrm>
          <a:prstGeom prst="ellipse">
            <a:avLst/>
          </a:prstGeom>
          <a:gradFill rotWithShape="0">
            <a:gsLst>
              <a:gs pos="0">
                <a:srgbClr val="66FFFF"/>
              </a:gs>
              <a:gs pos="100000">
                <a:srgbClr val="66FFFF">
                  <a:gamma/>
                  <a:shade val="46275"/>
                  <a:invGamma/>
                </a:srgbClr>
              </a:gs>
            </a:gsLst>
            <a:lin ang="5400000" scaled="1"/>
          </a:gradFill>
          <a:ln w="9525">
            <a:noFill/>
            <a:round/>
          </a:ln>
          <a:effectLst/>
        </p:spPr>
        <p:txBody>
          <a:bodyPr wrap="none" anchor="ctr"/>
          <a:lstStyle/>
          <a:p>
            <a:pPr>
              <a:lnSpc>
                <a:spcPct val="100000"/>
              </a:lnSpc>
              <a:spcBef>
                <a:spcPct val="0"/>
              </a:spcBef>
              <a:defRPr/>
            </a:pPr>
            <a:r>
              <a:rPr lang="zh-CN" altLang="en-US" sz="4400" dirty="0">
                <a:solidFill>
                  <a:srgbClr val="FFCC00"/>
                </a:solidFill>
                <a:effectLst>
                  <a:outerShdw blurRad="38100" dist="38100" dir="2700000" algn="tl">
                    <a:srgbClr val="000000"/>
                  </a:outerShdw>
                </a:effectLst>
                <a:latin typeface="Arial" panose="020B0604020202020204" pitchFamily="34" charset="0"/>
                <a:ea typeface="隶书" panose="02010509060101010101" pitchFamily="49" charset="-122"/>
              </a:rPr>
              <a:t>内容概要</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5778"/>
                                        </p:tgtEl>
                                        <p:attrNameLst>
                                          <p:attrName>style.visibility</p:attrName>
                                        </p:attrNameLst>
                                      </p:cBhvr>
                                      <p:to>
                                        <p:strVal val="visible"/>
                                      </p:to>
                                    </p:set>
                                    <p:anim calcmode="lin" valueType="num">
                                      <p:cBhvr additive="base">
                                        <p:cTn id="7" dur="500" fill="hold"/>
                                        <p:tgtEl>
                                          <p:spTgt spid="75778"/>
                                        </p:tgtEl>
                                        <p:attrNameLst>
                                          <p:attrName>ppt_x</p:attrName>
                                        </p:attrNameLst>
                                      </p:cBhvr>
                                      <p:tavLst>
                                        <p:tav tm="0">
                                          <p:val>
                                            <p:strVal val="#ppt_x"/>
                                          </p:val>
                                        </p:tav>
                                        <p:tav tm="100000">
                                          <p:val>
                                            <p:strVal val="#ppt_x"/>
                                          </p:val>
                                        </p:tav>
                                      </p:tavLst>
                                    </p:anim>
                                    <p:anim calcmode="lin" valueType="num">
                                      <p:cBhvr additive="base">
                                        <p:cTn id="8" dur="500" fill="hold"/>
                                        <p:tgtEl>
                                          <p:spTgt spid="7577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75780"/>
                                        </p:tgtEl>
                                        <p:attrNameLst>
                                          <p:attrName>style.visibility</p:attrName>
                                        </p:attrNameLst>
                                      </p:cBhvr>
                                      <p:to>
                                        <p:strVal val="visible"/>
                                      </p:to>
                                    </p:set>
                                    <p:animEffect transition="in" filter="dissolve">
                                      <p:cBhvr>
                                        <p:cTn id="12" dur="500"/>
                                        <p:tgtEl>
                                          <p:spTgt spid="75780"/>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75779"/>
                                        </p:tgtEl>
                                        <p:attrNameLst>
                                          <p:attrName>style.visibility</p:attrName>
                                        </p:attrNameLst>
                                      </p:cBhvr>
                                      <p:to>
                                        <p:strVal val="visible"/>
                                      </p:to>
                                    </p:set>
                                    <p:anim calcmode="lin" valueType="num">
                                      <p:cBhvr additive="base">
                                        <p:cTn id="16" dur="500" fill="hold"/>
                                        <p:tgtEl>
                                          <p:spTgt spid="75779"/>
                                        </p:tgtEl>
                                        <p:attrNameLst>
                                          <p:attrName>ppt_x</p:attrName>
                                        </p:attrNameLst>
                                      </p:cBhvr>
                                      <p:tavLst>
                                        <p:tav tm="0">
                                          <p:val>
                                            <p:strVal val="#ppt_x"/>
                                          </p:val>
                                        </p:tav>
                                        <p:tav tm="100000">
                                          <p:val>
                                            <p:strVal val="#ppt_x"/>
                                          </p:val>
                                        </p:tav>
                                      </p:tavLst>
                                    </p:anim>
                                    <p:anim calcmode="lin" valueType="num">
                                      <p:cBhvr additive="base">
                                        <p:cTn id="17" dur="500" fill="hold"/>
                                        <p:tgtEl>
                                          <p:spTgt spid="7577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autoUpdateAnimBg="0"/>
      <p:bldP spid="75779" grpId="0" autoUpdateAnimBg="0"/>
      <p:bldP spid="75780" grpId="0" animBg="1"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9" name="Rectangle 2"/>
          <p:cNvSpPr>
            <a:spLocks noGrp="1" noChangeArrowheads="1"/>
          </p:cNvSpPr>
          <p:nvPr>
            <p:ph type="title"/>
          </p:nvPr>
        </p:nvSpPr>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9.5.1  </a:t>
            </a:r>
            <a:r>
              <a:rPr lang="zh-CN" altLang="en-US" dirty="0" smtClean="0">
                <a:solidFill>
                  <a:srgbClr val="FFCC00"/>
                </a:solidFill>
                <a:latin typeface="Arial" panose="020B0604020202020204" pitchFamily="34" charset="0"/>
                <a:ea typeface="黑体" panose="02010600030101010101" pitchFamily="49" charset="-122"/>
              </a:rPr>
              <a:t>数码寄存器的设计 </a:t>
            </a:r>
          </a:p>
        </p:txBody>
      </p:sp>
      <p:sp>
        <p:nvSpPr>
          <p:cNvPr id="80899" name="Rectangle 3"/>
          <p:cNvSpPr>
            <a:spLocks noGrp="1" noChangeArrowheads="1"/>
          </p:cNvSpPr>
          <p:nvPr>
            <p:ph type="body" sz="half" idx="1"/>
          </p:nvPr>
        </p:nvSpPr>
        <p:spPr>
          <a:xfrm>
            <a:off x="1928814" y="2597150"/>
            <a:ext cx="4619625" cy="565150"/>
          </a:xfrm>
        </p:spPr>
        <p:txBody>
          <a:bodyPr/>
          <a:lstStyle/>
          <a:p>
            <a:pPr marL="457200" indent="-457200">
              <a:lnSpc>
                <a:spcPct val="110000"/>
              </a:lnSpc>
              <a:buNone/>
            </a:pPr>
            <a:r>
              <a:rPr kumimoji="1" lang="en-US" altLang="zh-CN" sz="2400">
                <a:solidFill>
                  <a:srgbClr val="CC3300"/>
                </a:solidFill>
              </a:rPr>
              <a:t>1</a:t>
            </a:r>
            <a:r>
              <a:rPr kumimoji="1" lang="zh-CN" altLang="en-US" sz="2400">
                <a:solidFill>
                  <a:srgbClr val="CC3300"/>
                </a:solidFill>
              </a:rPr>
              <a:t>、</a:t>
            </a:r>
            <a:r>
              <a:rPr kumimoji="1" lang="en-US" altLang="zh-CN" sz="2400">
                <a:solidFill>
                  <a:srgbClr val="CC3300"/>
                </a:solidFill>
              </a:rPr>
              <a:t>CT74273</a:t>
            </a:r>
            <a:r>
              <a:rPr kumimoji="1" lang="zh-CN" altLang="en-US" sz="2400">
                <a:solidFill>
                  <a:srgbClr val="CC3300"/>
                </a:solidFill>
              </a:rPr>
              <a:t>的设计</a:t>
            </a:r>
          </a:p>
        </p:txBody>
      </p:sp>
      <p:sp>
        <p:nvSpPr>
          <p:cNvPr id="147461" name="Text Box 95"/>
          <p:cNvSpPr txBox="1">
            <a:spLocks noChangeArrowheads="1"/>
          </p:cNvSpPr>
          <p:nvPr/>
        </p:nvSpPr>
        <p:spPr bwMode="auto">
          <a:xfrm>
            <a:off x="2090738" y="1878014"/>
            <a:ext cx="3657600" cy="396875"/>
          </a:xfrm>
          <a:prstGeom prst="rect">
            <a:avLst/>
          </a:prstGeom>
          <a:noFill/>
          <a:ln w="9525">
            <a:noFill/>
            <a:miter lim="800000"/>
          </a:ln>
        </p:spPr>
        <p:txBody>
          <a:bodyPr>
            <a:spAutoFit/>
          </a:bodyPr>
          <a:lstStyle/>
          <a:p>
            <a:pPr algn="l">
              <a:lnSpc>
                <a:spcPct val="100000"/>
              </a:lnSpc>
            </a:pPr>
            <a:endParaRPr kumimoji="1" lang="zh-CN" altLang="en-US">
              <a:latin typeface="Arial" panose="020B0604020202020204" pitchFamily="34" charset="0"/>
            </a:endParaRPr>
          </a:p>
        </p:txBody>
      </p:sp>
      <p:sp>
        <p:nvSpPr>
          <p:cNvPr id="39942" name="矩形 5"/>
          <p:cNvSpPr>
            <a:spLocks noChangeArrowheads="1"/>
          </p:cNvSpPr>
          <p:nvPr/>
        </p:nvSpPr>
        <p:spPr bwMode="auto">
          <a:xfrm>
            <a:off x="2182814" y="3130551"/>
            <a:ext cx="5768975" cy="3066415"/>
          </a:xfrm>
          <a:prstGeom prst="rect">
            <a:avLst/>
          </a:prstGeom>
          <a:noFill/>
          <a:ln w="9525">
            <a:noFill/>
            <a:miter lim="800000"/>
          </a:ln>
        </p:spPr>
        <p:txBody>
          <a:bodyPr>
            <a:spAutoFit/>
          </a:bodyPr>
          <a:lstStyle/>
          <a:p>
            <a:pPr marL="361950" indent="-361950" algn="l">
              <a:lnSpc>
                <a:spcPts val="2900"/>
              </a:lnSpc>
              <a:spcBef>
                <a:spcPct val="0"/>
              </a:spcBef>
              <a:buClr>
                <a:srgbClr val="1E116F"/>
              </a:buClr>
            </a:pPr>
            <a:r>
              <a:rPr lang="en-US" altLang="zh-CN" sz="2400" dirty="0">
                <a:solidFill>
                  <a:srgbClr val="FF0066"/>
                </a:solidFill>
                <a:latin typeface="Arial" panose="020B0604020202020204" pitchFamily="34" charset="0"/>
                <a:ea typeface="黑体" panose="02010600030101010101" pitchFamily="49" charset="-122"/>
              </a:rPr>
              <a:t>【</a:t>
            </a:r>
            <a:r>
              <a:rPr lang="zh-CN" altLang="en-US" sz="2400" b="0" dirty="0">
                <a:solidFill>
                  <a:srgbClr val="FF0066"/>
                </a:solidFill>
                <a:latin typeface="Arial" panose="020B0604020202020204" pitchFamily="34" charset="0"/>
                <a:ea typeface="黑体" panose="02010600030101010101" pitchFamily="49" charset="-122"/>
              </a:rPr>
              <a:t>例</a:t>
            </a:r>
            <a:r>
              <a:rPr lang="en-US" altLang="zh-CN" sz="2400" dirty="0">
                <a:solidFill>
                  <a:srgbClr val="FF0066"/>
                </a:solidFill>
                <a:latin typeface="Arial" panose="020B0604020202020204" pitchFamily="34" charset="0"/>
                <a:ea typeface="黑体" panose="02010600030101010101" pitchFamily="49" charset="-122"/>
              </a:rPr>
              <a:t>9.20】</a:t>
            </a:r>
            <a:r>
              <a:rPr lang="zh-CN" altLang="en-US" sz="2400" dirty="0">
                <a:latin typeface="Arial" panose="020B0604020202020204" pitchFamily="34" charset="0"/>
              </a:rPr>
              <a:t>用</a:t>
            </a:r>
            <a:r>
              <a:rPr lang="en-US" altLang="zh-CN" sz="2400" dirty="0">
                <a:latin typeface="Arial" panose="020B0604020202020204" pitchFamily="34" charset="0"/>
              </a:rPr>
              <a:t>always</a:t>
            </a:r>
            <a:r>
              <a:rPr lang="zh-CN" altLang="en-US" sz="2400" dirty="0">
                <a:latin typeface="Arial" panose="020B0604020202020204" pitchFamily="34" charset="0"/>
              </a:rPr>
              <a:t>块语句设计</a:t>
            </a:r>
            <a:r>
              <a:rPr lang="en-US" altLang="zh-CN" sz="2400" dirty="0">
                <a:latin typeface="Arial" panose="020B0604020202020204" pitchFamily="34" charset="0"/>
              </a:rPr>
              <a:t>8D</a:t>
            </a:r>
            <a:r>
              <a:rPr lang="zh-CN" altLang="en-US" sz="2400" dirty="0">
                <a:latin typeface="Arial" panose="020B0604020202020204" pitchFamily="34" charset="0"/>
              </a:rPr>
              <a:t>锁存器</a:t>
            </a:r>
            <a:r>
              <a:rPr lang="en-US" altLang="zh-CN" sz="2400" dirty="0">
                <a:latin typeface="Arial" panose="020B0604020202020204" pitchFamily="34" charset="0"/>
              </a:rPr>
              <a:t>CT74273</a:t>
            </a:r>
          </a:p>
          <a:p>
            <a:pPr marL="361950" indent="-361950" algn="l">
              <a:lnSpc>
                <a:spcPts val="2900"/>
              </a:lnSpc>
              <a:spcBef>
                <a:spcPct val="0"/>
              </a:spcBef>
              <a:buClr>
                <a:srgbClr val="006666"/>
              </a:buClr>
              <a:buSzPct val="85000"/>
              <a:buFont typeface="Wingdings" panose="05000000000000000000" pitchFamily="2" charset="2"/>
              <a:buChar char="u"/>
            </a:pPr>
            <a:r>
              <a:rPr kumimoji="1" lang="zh-CN" altLang="en-US" sz="2400" dirty="0">
                <a:latin typeface="Arial" panose="020B0604020202020204" pitchFamily="34" charset="0"/>
                <a:ea typeface="楷体_GB2312" panose="02010609030101010101" charset="-122"/>
              </a:rPr>
              <a:t>并行数据输入端：</a:t>
            </a:r>
            <a:r>
              <a:rPr kumimoji="1" lang="en-US" altLang="zh-CN" sz="2400" dirty="0">
                <a:latin typeface="Arial" panose="020B0604020202020204" pitchFamily="34" charset="0"/>
                <a:ea typeface="楷体_GB2312" panose="02010609030101010101" charset="-122"/>
                <a:cs typeface="Arial" panose="020B0604020202020204" pitchFamily="34" charset="0"/>
              </a:rPr>
              <a:t>D8-D1</a:t>
            </a:r>
            <a:r>
              <a:rPr kumimoji="1" lang="zh-CN" altLang="en-US" sz="2400" dirty="0">
                <a:latin typeface="Arial" panose="020B0604020202020204" pitchFamily="34" charset="0"/>
                <a:ea typeface="楷体_GB2312" panose="02010609030101010101" charset="-122"/>
                <a:cs typeface="Arial" panose="020B0604020202020204" pitchFamily="34" charset="0"/>
              </a:rPr>
              <a:t>，</a:t>
            </a:r>
            <a:r>
              <a:rPr kumimoji="1" lang="en-US" altLang="zh-CN" sz="2400" dirty="0">
                <a:latin typeface="Arial" panose="020B0604020202020204" pitchFamily="34" charset="0"/>
                <a:ea typeface="楷体_GB2312" panose="02010609030101010101" charset="-122"/>
                <a:cs typeface="Arial" panose="020B0604020202020204" pitchFamily="34" charset="0"/>
              </a:rPr>
              <a:t>8</a:t>
            </a:r>
            <a:r>
              <a:rPr kumimoji="1" lang="zh-CN" altLang="en-US" sz="2400" dirty="0">
                <a:latin typeface="Arial" panose="020B0604020202020204" pitchFamily="34" charset="0"/>
                <a:ea typeface="楷体_GB2312" panose="02010609030101010101" charset="-122"/>
                <a:cs typeface="Arial" panose="020B0604020202020204" pitchFamily="34" charset="0"/>
              </a:rPr>
              <a:t>位；</a:t>
            </a:r>
          </a:p>
          <a:p>
            <a:pPr marL="361950" indent="-361950" algn="l">
              <a:lnSpc>
                <a:spcPts val="2900"/>
              </a:lnSpc>
              <a:spcBef>
                <a:spcPct val="0"/>
              </a:spcBef>
              <a:buClr>
                <a:srgbClr val="006666"/>
              </a:buClr>
              <a:buSzPct val="85000"/>
              <a:buFont typeface="Wingdings" panose="05000000000000000000" pitchFamily="2" charset="2"/>
              <a:buChar char="u"/>
            </a:pPr>
            <a:r>
              <a:rPr kumimoji="1" lang="zh-CN" altLang="en-US" sz="2400" dirty="0">
                <a:latin typeface="Arial" panose="020B0604020202020204" pitchFamily="34" charset="0"/>
                <a:ea typeface="楷体_GB2312" panose="02010609030101010101" charset="-122"/>
                <a:cs typeface="Arial" panose="020B0604020202020204" pitchFamily="34" charset="0"/>
              </a:rPr>
              <a:t> 时钟输入端：</a:t>
            </a:r>
            <a:r>
              <a:rPr kumimoji="1" lang="en-US" altLang="zh-CN" sz="2400" dirty="0">
                <a:latin typeface="Arial" panose="020B0604020202020204" pitchFamily="34" charset="0"/>
                <a:ea typeface="楷体_GB2312" panose="02010609030101010101" charset="-122"/>
                <a:cs typeface="Arial" panose="020B0604020202020204" pitchFamily="34" charset="0"/>
              </a:rPr>
              <a:t>CP</a:t>
            </a:r>
            <a:r>
              <a:rPr kumimoji="1" lang="zh-CN" altLang="en-US" sz="2400" dirty="0">
                <a:latin typeface="Arial" panose="020B0604020202020204" pitchFamily="34" charset="0"/>
                <a:ea typeface="楷体_GB2312" panose="02010609030101010101" charset="-122"/>
                <a:cs typeface="Arial" panose="020B0604020202020204" pitchFamily="34" charset="0"/>
              </a:rPr>
              <a:t>，</a:t>
            </a:r>
            <a:r>
              <a:rPr kumimoji="1" lang="zh-CN" altLang="en-US" sz="2400" dirty="0">
                <a:solidFill>
                  <a:srgbClr val="CC0066"/>
                </a:solidFill>
                <a:latin typeface="Arial" panose="020B0604020202020204" pitchFamily="34" charset="0"/>
                <a:ea typeface="楷体_GB2312" panose="02010609030101010101" charset="-122"/>
                <a:cs typeface="Arial" panose="020B0604020202020204" pitchFamily="34" charset="0"/>
              </a:rPr>
              <a:t>上升沿</a:t>
            </a:r>
            <a:r>
              <a:rPr kumimoji="1" lang="zh-CN" altLang="en-US" sz="2400" dirty="0">
                <a:latin typeface="Arial" panose="020B0604020202020204" pitchFamily="34" charset="0"/>
                <a:ea typeface="楷体_GB2312" panose="02010609030101010101" charset="-122"/>
                <a:cs typeface="Arial" panose="020B0604020202020204" pitchFamily="34" charset="0"/>
              </a:rPr>
              <a:t>有效；</a:t>
            </a:r>
          </a:p>
          <a:p>
            <a:pPr marL="361950" indent="-361950" algn="l">
              <a:lnSpc>
                <a:spcPts val="2900"/>
              </a:lnSpc>
              <a:spcBef>
                <a:spcPct val="0"/>
              </a:spcBef>
              <a:buClr>
                <a:srgbClr val="006666"/>
              </a:buClr>
              <a:buSzPct val="85000"/>
              <a:buFont typeface="Wingdings" panose="05000000000000000000" pitchFamily="2" charset="2"/>
              <a:buChar char="u"/>
            </a:pPr>
            <a:r>
              <a:rPr kumimoji="1" lang="zh-CN" altLang="en-US" sz="2400" dirty="0">
                <a:latin typeface="Arial" panose="020B0604020202020204" pitchFamily="34" charset="0"/>
                <a:ea typeface="楷体_GB2312" panose="02010609030101010101" charset="-122"/>
              </a:rPr>
              <a:t> 并行数据输出端： </a:t>
            </a:r>
            <a:r>
              <a:rPr kumimoji="1" lang="en-US" altLang="zh-CN" sz="2400" dirty="0">
                <a:latin typeface="Arial" panose="020B0604020202020204" pitchFamily="34" charset="0"/>
                <a:ea typeface="楷体_GB2312" panose="02010609030101010101" charset="-122"/>
              </a:rPr>
              <a:t>Q8-Q1</a:t>
            </a:r>
            <a:r>
              <a:rPr kumimoji="1" lang="zh-CN" altLang="en-US" sz="2400" dirty="0">
                <a:latin typeface="Arial" panose="020B0604020202020204" pitchFamily="34" charset="0"/>
                <a:ea typeface="楷体_GB2312" panose="02010609030101010101" charset="-122"/>
              </a:rPr>
              <a:t>， </a:t>
            </a:r>
            <a:r>
              <a:rPr kumimoji="1" lang="en-US" altLang="zh-CN" sz="2400" dirty="0">
                <a:latin typeface="Arial" panose="020B0604020202020204" pitchFamily="34" charset="0"/>
                <a:ea typeface="楷体_GB2312" panose="02010609030101010101" charset="-122"/>
              </a:rPr>
              <a:t>8</a:t>
            </a:r>
            <a:r>
              <a:rPr kumimoji="1" lang="zh-CN" altLang="en-US" sz="2400" dirty="0">
                <a:latin typeface="Arial" panose="020B0604020202020204" pitchFamily="34" charset="0"/>
                <a:ea typeface="楷体_GB2312" panose="02010609030101010101" charset="-122"/>
              </a:rPr>
              <a:t>位</a:t>
            </a:r>
          </a:p>
          <a:p>
            <a:pPr marL="361950" indent="-361950" algn="l">
              <a:lnSpc>
                <a:spcPts val="2900"/>
              </a:lnSpc>
              <a:spcBef>
                <a:spcPct val="0"/>
              </a:spcBef>
              <a:buClr>
                <a:srgbClr val="006666"/>
              </a:buClr>
              <a:buSzPct val="85000"/>
              <a:buFont typeface="Wingdings" panose="05000000000000000000" pitchFamily="2" charset="2"/>
              <a:buChar char="u"/>
            </a:pPr>
            <a:r>
              <a:rPr kumimoji="1" lang="zh-CN" altLang="en-US" sz="2400" dirty="0">
                <a:latin typeface="Arial" panose="020B0604020202020204" pitchFamily="34" charset="0"/>
                <a:ea typeface="楷体_GB2312" panose="02010609030101010101" charset="-122"/>
              </a:rPr>
              <a:t> </a:t>
            </a:r>
            <a:r>
              <a:rPr kumimoji="1" lang="zh-CN" altLang="en-US" sz="2400" dirty="0">
                <a:solidFill>
                  <a:srgbClr val="CC0066"/>
                </a:solidFill>
                <a:latin typeface="Arial" panose="020B0604020202020204" pitchFamily="34" charset="0"/>
                <a:ea typeface="楷体_GB2312" panose="02010609030101010101" charset="-122"/>
              </a:rPr>
              <a:t>异步</a:t>
            </a:r>
            <a:r>
              <a:rPr kumimoji="1" lang="zh-CN" altLang="en-US" sz="2400" dirty="0">
                <a:latin typeface="Arial" panose="020B0604020202020204" pitchFamily="34" charset="0"/>
                <a:ea typeface="楷体_GB2312" panose="02010609030101010101" charset="-122"/>
              </a:rPr>
              <a:t>复位控制输入端：</a:t>
            </a:r>
            <a:r>
              <a:rPr kumimoji="1" lang="en-US" altLang="zh-CN" sz="2400" dirty="0">
                <a:latin typeface="Arial" panose="020B0604020202020204" pitchFamily="34" charset="0"/>
                <a:ea typeface="楷体_GB2312" panose="02010609030101010101" charset="-122"/>
              </a:rPr>
              <a:t>CRN</a:t>
            </a:r>
            <a:r>
              <a:rPr kumimoji="1" lang="zh-CN" altLang="en-US" sz="2400" dirty="0">
                <a:latin typeface="Arial" panose="020B0604020202020204" pitchFamily="34" charset="0"/>
                <a:ea typeface="楷体_GB2312" panose="02010609030101010101" charset="-122"/>
              </a:rPr>
              <a:t>，低电平有效，当</a:t>
            </a:r>
            <a:r>
              <a:rPr kumimoji="1" lang="en-US" altLang="zh-CN" sz="2400" dirty="0">
                <a:latin typeface="Arial" panose="020B0604020202020204" pitchFamily="34" charset="0"/>
                <a:ea typeface="楷体_GB2312" panose="02010609030101010101" charset="-122"/>
              </a:rPr>
              <a:t>CRN=0</a:t>
            </a:r>
            <a:r>
              <a:rPr kumimoji="1" lang="zh-CN" altLang="en-US" sz="2400" dirty="0">
                <a:latin typeface="Arial" panose="020B0604020202020204" pitchFamily="34" charset="0"/>
                <a:ea typeface="楷体_GB2312" panose="02010609030101010101" charset="-122"/>
              </a:rPr>
              <a:t>时，锁存器被复位（清零）。</a:t>
            </a:r>
            <a:r>
              <a:rPr lang="zh-CN" altLang="en-US" dirty="0">
                <a:latin typeface="Arial" panose="020B0604020202020204" pitchFamily="34" charset="0"/>
                <a:cs typeface="Arial" panose="020B0604020202020204" pitchFamily="34" charset="0"/>
              </a:rPr>
              <a:t> </a:t>
            </a:r>
          </a:p>
        </p:txBody>
      </p:sp>
      <p:grpSp>
        <p:nvGrpSpPr>
          <p:cNvPr id="2" name="Group 166"/>
          <p:cNvGrpSpPr/>
          <p:nvPr/>
        </p:nvGrpSpPr>
        <p:grpSpPr bwMode="auto">
          <a:xfrm>
            <a:off x="7208839" y="2392364"/>
            <a:ext cx="3705225" cy="3392487"/>
            <a:chOff x="3721" y="3318"/>
            <a:chExt cx="3060" cy="3351"/>
          </a:xfrm>
        </p:grpSpPr>
        <p:sp>
          <p:nvSpPr>
            <p:cNvPr id="147465" name="Text Box 167"/>
            <p:cNvSpPr txBox="1">
              <a:spLocks noChangeArrowheads="1"/>
            </p:cNvSpPr>
            <p:nvPr/>
          </p:nvSpPr>
          <p:spPr bwMode="auto">
            <a:xfrm>
              <a:off x="3721" y="6201"/>
              <a:ext cx="3060" cy="468"/>
            </a:xfrm>
            <a:prstGeom prst="rect">
              <a:avLst/>
            </a:prstGeom>
            <a:noFill/>
            <a:ln w="9525">
              <a:noFill/>
              <a:miter lim="800000"/>
            </a:ln>
          </p:spPr>
          <p:txBody>
            <a:bodyPr/>
            <a:lstStyle/>
            <a:p>
              <a:pPr>
                <a:lnSpc>
                  <a:spcPct val="104000"/>
                </a:lnSpc>
                <a:spcBef>
                  <a:spcPct val="0"/>
                </a:spcBef>
              </a:pPr>
              <a:r>
                <a:rPr lang="en-US" altLang="zh-CN" sz="1800">
                  <a:latin typeface="Arial" panose="020B0604020202020204" pitchFamily="34" charset="0"/>
                  <a:cs typeface="Arial" panose="020B0604020202020204" pitchFamily="34" charset="0"/>
                </a:rPr>
                <a:t>CT74273</a:t>
              </a:r>
              <a:r>
                <a:rPr lang="zh-CN" altLang="en-US" sz="1800">
                  <a:latin typeface="Arial" panose="020B0604020202020204" pitchFamily="34" charset="0"/>
                  <a:cs typeface="Arial" panose="020B0604020202020204" pitchFamily="34" charset="0"/>
                </a:rPr>
                <a:t>的元件符号图</a:t>
              </a:r>
            </a:p>
          </p:txBody>
        </p:sp>
        <p:pic>
          <p:nvPicPr>
            <p:cNvPr id="147466" name="Picture 168"/>
            <p:cNvPicPr>
              <a:picLocks noChangeAspect="1" noChangeArrowheads="1"/>
            </p:cNvPicPr>
            <p:nvPr/>
          </p:nvPicPr>
          <p:blipFill>
            <a:blip r:embed="rId4" cstate="print"/>
            <a:srcRect l="42520" t="31496" r="37796" b="31496"/>
            <a:stretch>
              <a:fillRect/>
            </a:stretch>
          </p:blipFill>
          <p:spPr bwMode="auto">
            <a:xfrm>
              <a:off x="4203" y="3318"/>
              <a:ext cx="2031" cy="2863"/>
            </a:xfrm>
            <a:prstGeom prst="rect">
              <a:avLst/>
            </a:prstGeom>
            <a:noFill/>
            <a:ln w="9525">
              <a:noFill/>
              <a:miter lim="800000"/>
              <a:headEnd/>
              <a:tailEnd/>
            </a:ln>
          </p:spPr>
        </p:pic>
      </p:grpSp>
      <p:sp>
        <p:nvSpPr>
          <p:cNvPr id="10" name="矩形 5"/>
          <p:cNvSpPr>
            <a:spLocks noChangeArrowheads="1"/>
          </p:cNvSpPr>
          <p:nvPr/>
        </p:nvSpPr>
        <p:spPr bwMode="auto">
          <a:xfrm>
            <a:off x="1846263" y="1295400"/>
            <a:ext cx="7561262" cy="1208088"/>
          </a:xfrm>
          <a:prstGeom prst="rect">
            <a:avLst/>
          </a:prstGeom>
          <a:noFill/>
          <a:ln w="9525">
            <a:noFill/>
            <a:miter lim="800000"/>
          </a:ln>
        </p:spPr>
        <p:txBody>
          <a:bodyPr>
            <a:spAutoFit/>
          </a:bodyPr>
          <a:lstStyle/>
          <a:p>
            <a:pPr marL="361950" indent="-361950" algn="l">
              <a:lnSpc>
                <a:spcPts val="2900"/>
              </a:lnSpc>
              <a:spcBef>
                <a:spcPct val="0"/>
              </a:spcBef>
              <a:buClr>
                <a:srgbClr val="1E116F"/>
              </a:buClr>
              <a:buFont typeface="Wingdings" panose="05000000000000000000" pitchFamily="2" charset="2"/>
              <a:buChar char="v"/>
            </a:pPr>
            <a:r>
              <a:rPr lang="zh-CN" altLang="en-US" sz="2400">
                <a:latin typeface="Arial" panose="020B0604020202020204" pitchFamily="34" charset="0"/>
              </a:rPr>
              <a:t>常用的数码寄存器有</a:t>
            </a:r>
            <a:r>
              <a:rPr lang="en-US" altLang="zh-CN" sz="2400">
                <a:latin typeface="Arial" panose="020B0604020202020204" pitchFamily="34" charset="0"/>
              </a:rPr>
              <a:t>8D</a:t>
            </a:r>
            <a:r>
              <a:rPr lang="zh-CN" altLang="en-US" sz="2400">
                <a:latin typeface="Arial" panose="020B0604020202020204" pitchFamily="34" charset="0"/>
              </a:rPr>
              <a:t>锁存器</a:t>
            </a:r>
            <a:r>
              <a:rPr lang="en-US" altLang="zh-CN" sz="2400">
                <a:latin typeface="Arial" panose="020B0604020202020204" pitchFamily="34" charset="0"/>
              </a:rPr>
              <a:t>CT74273</a:t>
            </a:r>
            <a:r>
              <a:rPr lang="zh-CN" altLang="en-US" sz="2400">
                <a:latin typeface="Arial" panose="020B0604020202020204" pitchFamily="34" charset="0"/>
              </a:rPr>
              <a:t>和</a:t>
            </a:r>
            <a:r>
              <a:rPr lang="en-US" altLang="zh-CN" sz="2400">
                <a:latin typeface="Arial" panose="020B0604020202020204" pitchFamily="34" charset="0"/>
              </a:rPr>
              <a:t>CT74373</a:t>
            </a:r>
          </a:p>
          <a:p>
            <a:pPr marL="819150" lvl="1" indent="-361950" algn="l">
              <a:lnSpc>
                <a:spcPts val="2900"/>
              </a:lnSpc>
              <a:spcBef>
                <a:spcPct val="0"/>
              </a:spcBef>
              <a:buClr>
                <a:srgbClr val="006666"/>
              </a:buClr>
              <a:buSzPct val="85000"/>
              <a:buFont typeface="Wingdings" panose="05000000000000000000" pitchFamily="2" charset="2"/>
              <a:buChar char="u"/>
            </a:pPr>
            <a:r>
              <a:rPr lang="en-US" altLang="zh-CN" sz="2400">
                <a:latin typeface="Arial" panose="020B0604020202020204" pitchFamily="34" charset="0"/>
              </a:rPr>
              <a:t>CT74273</a:t>
            </a:r>
            <a:r>
              <a:rPr lang="zh-CN" altLang="en-US" sz="2400">
                <a:latin typeface="Arial" panose="020B0604020202020204" pitchFamily="34" charset="0"/>
              </a:rPr>
              <a:t>是普通的锁存器</a:t>
            </a:r>
            <a:endParaRPr lang="en-US" altLang="zh-CN" sz="2400">
              <a:latin typeface="Arial" panose="020B0604020202020204" pitchFamily="34" charset="0"/>
            </a:endParaRPr>
          </a:p>
          <a:p>
            <a:pPr marL="819150" lvl="1" indent="-361950" algn="l">
              <a:lnSpc>
                <a:spcPts val="2900"/>
              </a:lnSpc>
              <a:spcBef>
                <a:spcPct val="0"/>
              </a:spcBef>
              <a:buClr>
                <a:srgbClr val="006666"/>
              </a:buClr>
              <a:buSzPct val="85000"/>
              <a:buFont typeface="Wingdings" panose="05000000000000000000" pitchFamily="2" charset="2"/>
              <a:buChar char="u"/>
            </a:pPr>
            <a:r>
              <a:rPr lang="en-US" altLang="zh-CN" sz="2400">
                <a:latin typeface="Arial" panose="020B0604020202020204" pitchFamily="34" charset="0"/>
              </a:rPr>
              <a:t>CT74373</a:t>
            </a:r>
            <a:r>
              <a:rPr lang="zh-CN" altLang="en-US" sz="2400">
                <a:latin typeface="Arial" panose="020B0604020202020204" pitchFamily="34" charset="0"/>
              </a:rPr>
              <a:t>是带三态输出的锁存器</a:t>
            </a:r>
            <a:r>
              <a:rPr kumimoji="1" lang="zh-CN" altLang="en-US" sz="2400">
                <a:latin typeface="Arial" panose="020B0604020202020204" pitchFamily="34" charset="0"/>
                <a:ea typeface="楷体_GB2312" panose="02010609030101010101" charset="-122"/>
              </a:rPr>
              <a:t> </a:t>
            </a:r>
            <a:endParaRPr lang="zh-CN" altLang="en-US">
              <a:latin typeface="Arial" panose="020B0604020202020204" pitchFamily="34" charset="0"/>
              <a:cs typeface="Arial" panose="020B0604020202020204" pitchFamily="34" charset="0"/>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0899"/>
                                        </p:tgtEl>
                                        <p:attrNameLst>
                                          <p:attrName>style.visibility</p:attrName>
                                        </p:attrNameLst>
                                      </p:cBhvr>
                                      <p:to>
                                        <p:strVal val="visible"/>
                                      </p:to>
                                    </p:set>
                                    <p:anim calcmode="lin" valueType="num">
                                      <p:cBhvr additive="base">
                                        <p:cTn id="12" dur="500" fill="hold"/>
                                        <p:tgtEl>
                                          <p:spTgt spid="80899"/>
                                        </p:tgtEl>
                                        <p:attrNameLst>
                                          <p:attrName>ppt_x</p:attrName>
                                        </p:attrNameLst>
                                      </p:cBhvr>
                                      <p:tavLst>
                                        <p:tav tm="0">
                                          <p:val>
                                            <p:strVal val="0-#ppt_w/2"/>
                                          </p:val>
                                        </p:tav>
                                        <p:tav tm="100000">
                                          <p:val>
                                            <p:strVal val="#ppt_x"/>
                                          </p:val>
                                        </p:tav>
                                      </p:tavLst>
                                    </p:anim>
                                    <p:anim calcmode="lin" valueType="num">
                                      <p:cBhvr additive="base">
                                        <p:cTn id="13" dur="500" fill="hold"/>
                                        <p:tgtEl>
                                          <p:spTgt spid="8089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9942"/>
                                        </p:tgtEl>
                                        <p:attrNameLst>
                                          <p:attrName>style.visibility</p:attrName>
                                        </p:attrNameLst>
                                      </p:cBhvr>
                                      <p:to>
                                        <p:strVal val="visible"/>
                                      </p:to>
                                    </p:set>
                                    <p:animEffect transition="in" filter="blinds(horizontal)">
                                      <p:cBhvr>
                                        <p:cTn id="18" dur="500"/>
                                        <p:tgtEl>
                                          <p:spTgt spid="39942"/>
                                        </p:tgtEl>
                                      </p:cBhvr>
                                    </p:animEffect>
                                  </p:childTnLst>
                                </p:cTn>
                              </p:par>
                            </p:childTnLst>
                          </p:cTn>
                        </p:par>
                        <p:par>
                          <p:cTn id="19" fill="hold">
                            <p:stCondLst>
                              <p:cond delay="500"/>
                            </p:stCondLst>
                            <p:childTnLst>
                              <p:par>
                                <p:cTn id="20" presetID="3" presetClass="entr" presetSubtype="1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autoUpdateAnimBg="0"/>
      <p:bldP spid="39942" grpId="0"/>
      <p:bldP spid="10" grpId="0"/>
    </p:bldLst>
  </p:timing>
</p:sld>
</file>

<file path=ppt/slides/slide1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2"/>
          <p:cNvSpPr>
            <a:spLocks noGrp="1" noChangeArrowheads="1"/>
          </p:cNvSpPr>
          <p:nvPr>
            <p:ph type="title" idx="4294967295"/>
          </p:nvPr>
        </p:nvSpPr>
        <p:spPr>
          <a:xfrm>
            <a:off x="5334000" y="304800"/>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CT74273</a:t>
            </a:r>
            <a:r>
              <a:rPr lang="zh-CN" altLang="en-US" dirty="0" smtClean="0">
                <a:solidFill>
                  <a:srgbClr val="FFCC00"/>
                </a:solidFill>
                <a:latin typeface="Arial" panose="020B0604020202020204" pitchFamily="34" charset="0"/>
                <a:ea typeface="黑体" panose="02010600030101010101" pitchFamily="49" charset="-122"/>
              </a:rPr>
              <a:t>的电路结构图</a:t>
            </a:r>
          </a:p>
        </p:txBody>
      </p:sp>
      <p:graphicFrame>
        <p:nvGraphicFramePr>
          <p:cNvPr id="173066" name="Object 10"/>
          <p:cNvGraphicFramePr>
            <a:graphicFrameLocks noChangeAspect="1"/>
          </p:cNvGraphicFramePr>
          <p:nvPr/>
        </p:nvGraphicFramePr>
        <p:xfrm>
          <a:off x="1682750" y="1992313"/>
          <a:ext cx="8783638" cy="3314700"/>
        </p:xfrm>
        <a:graphic>
          <a:graphicData uri="http://schemas.openxmlformats.org/presentationml/2006/ole">
            <mc:AlternateContent xmlns:mc="http://schemas.openxmlformats.org/markup-compatibility/2006">
              <mc:Choice xmlns:v="urn:schemas-microsoft-com:vml" Requires="v">
                <p:oleObj spid="_x0000_s25634" name="位图图像" r:id="rId4" imgW="8783276" imgH="3315163" progId="PBrush">
                  <p:embed/>
                </p:oleObj>
              </mc:Choice>
              <mc:Fallback>
                <p:oleObj name="位图图像" r:id="rId4" imgW="8783276" imgH="3315163" progId="PBrush">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2750" y="1992313"/>
                        <a:ext cx="8783638"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13500000" algn="ctr" rotWithShape="0">
                                <a:srgbClr val="808080">
                                  <a:alpha val="50000"/>
                                </a:srgbClr>
                              </a:outerShdw>
                            </a:effectLst>
                          </a14:hiddenEffects>
                        </a:ext>
                      </a:extLst>
                    </p:spPr>
                  </p:pic>
                </p:oleObj>
              </mc:Fallback>
            </mc:AlternateContent>
          </a:graphicData>
        </a:graphic>
      </p:graphicFrame>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3066"/>
                                        </p:tgtEl>
                                        <p:attrNameLst>
                                          <p:attrName>style.visibility</p:attrName>
                                        </p:attrNameLst>
                                      </p:cBhvr>
                                      <p:to>
                                        <p:strVal val="visible"/>
                                      </p:to>
                                    </p:set>
                                    <p:animEffect transition="in" filter="blinds(horizontal)">
                                      <p:cBhvr>
                                        <p:cTn id="7" dur="500"/>
                                        <p:tgtEl>
                                          <p:spTgt spid="173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Grp="1" noChangeArrowheads="1"/>
          </p:cNvSpPr>
          <p:nvPr>
            <p:ph type="title"/>
          </p:nvPr>
        </p:nvSpPr>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CT74273</a:t>
            </a:r>
            <a:r>
              <a:rPr lang="zh-CN" altLang="en-US" dirty="0" smtClean="0">
                <a:solidFill>
                  <a:srgbClr val="FFCC00"/>
                </a:solidFill>
                <a:latin typeface="Arial" panose="020B0604020202020204" pitchFamily="34" charset="0"/>
                <a:ea typeface="黑体" panose="02010600030101010101" pitchFamily="49" charset="-122"/>
              </a:rPr>
              <a:t>的</a:t>
            </a:r>
            <a:r>
              <a:rPr lang="en-US" altLang="zh-CN" dirty="0" smtClean="0">
                <a:solidFill>
                  <a:srgbClr val="FFCC00"/>
                </a:solidFill>
                <a:latin typeface="Arial" panose="020B0604020202020204" pitchFamily="34" charset="0"/>
                <a:ea typeface="黑体" panose="02010600030101010101" pitchFamily="49" charset="-122"/>
              </a:rPr>
              <a:t>HDL</a:t>
            </a:r>
            <a:r>
              <a:rPr lang="zh-CN" altLang="en-US" dirty="0" smtClean="0">
                <a:solidFill>
                  <a:srgbClr val="FFCC00"/>
                </a:solidFill>
                <a:latin typeface="Arial" panose="020B0604020202020204" pitchFamily="34" charset="0"/>
                <a:ea typeface="黑体" panose="02010600030101010101" pitchFamily="49" charset="-122"/>
              </a:rPr>
              <a:t>设计 </a:t>
            </a:r>
          </a:p>
        </p:txBody>
      </p:sp>
      <p:sp>
        <p:nvSpPr>
          <p:cNvPr id="148484" name="Text Box 95"/>
          <p:cNvSpPr txBox="1">
            <a:spLocks noChangeArrowheads="1"/>
          </p:cNvSpPr>
          <p:nvPr/>
        </p:nvSpPr>
        <p:spPr bwMode="auto">
          <a:xfrm>
            <a:off x="2090738" y="1878014"/>
            <a:ext cx="3657600" cy="396875"/>
          </a:xfrm>
          <a:prstGeom prst="rect">
            <a:avLst/>
          </a:prstGeom>
          <a:noFill/>
          <a:ln w="9525">
            <a:noFill/>
            <a:miter lim="800000"/>
          </a:ln>
        </p:spPr>
        <p:txBody>
          <a:bodyPr>
            <a:spAutoFit/>
          </a:bodyPr>
          <a:lstStyle/>
          <a:p>
            <a:pPr algn="l">
              <a:lnSpc>
                <a:spcPct val="100000"/>
              </a:lnSpc>
            </a:pPr>
            <a:endParaRPr kumimoji="1" lang="zh-CN" altLang="en-US">
              <a:latin typeface="Arial" panose="020B0604020202020204" pitchFamily="34" charset="0"/>
            </a:endParaRPr>
          </a:p>
        </p:txBody>
      </p:sp>
      <p:sp>
        <p:nvSpPr>
          <p:cNvPr id="40965" name="Text Box 4"/>
          <p:cNvSpPr txBox="1">
            <a:spLocks noChangeArrowheads="1"/>
          </p:cNvSpPr>
          <p:nvPr/>
        </p:nvSpPr>
        <p:spPr bwMode="auto">
          <a:xfrm>
            <a:off x="2738439" y="1033463"/>
            <a:ext cx="7058025" cy="3486150"/>
          </a:xfrm>
          <a:prstGeom prst="rect">
            <a:avLst/>
          </a:prstGeom>
          <a:solidFill>
            <a:srgbClr val="ADD6FF"/>
          </a:solidFill>
          <a:ln w="9525">
            <a:solidFill>
              <a:schemeClr val="tx1"/>
            </a:solidFill>
            <a:miter lim="800000"/>
          </a:ln>
        </p:spPr>
        <p:txBody>
          <a:bodyPr lIns="90000" tIns="46800" rIns="90000" bIns="46800">
            <a:spAutoFit/>
          </a:bodyPr>
          <a:lstStyle/>
          <a:p>
            <a:pPr algn="l">
              <a:lnSpc>
                <a:spcPct val="95000"/>
              </a:lnSpc>
              <a:spcBef>
                <a:spcPct val="0"/>
              </a:spcBef>
            </a:pPr>
            <a:r>
              <a:rPr lang="en-US" altLang="zh-CN" sz="1800">
                <a:latin typeface="Arial" panose="020B0604020202020204" pitchFamily="34" charset="0"/>
                <a:ea typeface="Gulim" panose="020B0600000101010101" pitchFamily="50" charset="-127"/>
              </a:rPr>
              <a:t>module	   CT74273(D1,D2,D3,D4,D5,D6,D7,  </a:t>
            </a:r>
          </a:p>
          <a:p>
            <a:pPr algn="l">
              <a:lnSpc>
                <a:spcPct val="95000"/>
              </a:lnSpc>
              <a:spcBef>
                <a:spcPct val="0"/>
              </a:spcBef>
            </a:pPr>
            <a:r>
              <a:rPr lang="en-US" altLang="zh-CN" sz="1800">
                <a:latin typeface="Arial" panose="020B0604020202020204" pitchFamily="34" charset="0"/>
                <a:ea typeface="Gulim" panose="020B0600000101010101" pitchFamily="50" charset="-127"/>
              </a:rPr>
              <a:t>                                  D8,CRN,CP,Q1,Q2,Q3,Q4,Q5,Q6,Q7,Q8);</a:t>
            </a:r>
          </a:p>
          <a:p>
            <a:pPr algn="l">
              <a:lnSpc>
                <a:spcPct val="95000"/>
              </a:lnSpc>
              <a:spcBef>
                <a:spcPct val="0"/>
              </a:spcBef>
            </a:pPr>
            <a:r>
              <a:rPr lang="en-US" altLang="zh-CN" sz="1800">
                <a:latin typeface="Arial" panose="020B0604020202020204" pitchFamily="34" charset="0"/>
                <a:ea typeface="Gulim" panose="020B0600000101010101" pitchFamily="50" charset="-127"/>
              </a:rPr>
              <a:t>      input	D1,D2,D3,D4,D5,D6,D7,D8,CRN,CP;</a:t>
            </a:r>
          </a:p>
          <a:p>
            <a:pPr algn="l">
              <a:lnSpc>
                <a:spcPct val="95000"/>
              </a:lnSpc>
              <a:spcBef>
                <a:spcPct val="0"/>
              </a:spcBef>
            </a:pPr>
            <a:r>
              <a:rPr lang="en-US" altLang="zh-CN" sz="1800">
                <a:latin typeface="Arial" panose="020B0604020202020204" pitchFamily="34" charset="0"/>
                <a:ea typeface="Gulim" panose="020B0600000101010101" pitchFamily="50" charset="-127"/>
              </a:rPr>
              <a:t>      output	Q1,Q2,Q3,Q4,Q5,Q6,Q7,Q8;</a:t>
            </a:r>
          </a:p>
          <a:p>
            <a:pPr algn="l">
              <a:lnSpc>
                <a:spcPct val="95000"/>
              </a:lnSpc>
              <a:spcBef>
                <a:spcPct val="0"/>
              </a:spcBef>
            </a:pPr>
            <a:r>
              <a:rPr lang="en-US" altLang="zh-CN" sz="1800">
                <a:latin typeface="Arial" panose="020B0604020202020204" pitchFamily="34" charset="0"/>
                <a:ea typeface="Gulim" panose="020B0600000101010101" pitchFamily="50" charset="-127"/>
              </a:rPr>
              <a:t>      reg	               Q1,Q2,Q3,Q4,Q5,Q6,Q7,Q8;</a:t>
            </a:r>
          </a:p>
          <a:p>
            <a:pPr algn="l">
              <a:lnSpc>
                <a:spcPct val="95000"/>
              </a:lnSpc>
              <a:spcBef>
                <a:spcPct val="0"/>
              </a:spcBef>
            </a:pPr>
            <a:r>
              <a:rPr lang="en-US" altLang="zh-CN" sz="1800">
                <a:latin typeface="Arial" panose="020B0604020202020204" pitchFamily="34" charset="0"/>
                <a:ea typeface="Gulim" panose="020B0600000101010101" pitchFamily="50" charset="-127"/>
              </a:rPr>
              <a:t>      reg[1:8]	Q_TEMP;</a:t>
            </a:r>
          </a:p>
          <a:p>
            <a:pPr algn="l">
              <a:lnSpc>
                <a:spcPct val="95000"/>
              </a:lnSpc>
              <a:spcBef>
                <a:spcPct val="0"/>
              </a:spcBef>
            </a:pPr>
            <a:r>
              <a:rPr lang="en-US" altLang="zh-CN" sz="1800">
                <a:solidFill>
                  <a:srgbClr val="FF0066"/>
                </a:solidFill>
                <a:latin typeface="Arial" panose="020B0604020202020204" pitchFamily="34" charset="0"/>
                <a:ea typeface="Gulim" panose="020B0600000101010101" pitchFamily="50" charset="-127"/>
              </a:rPr>
              <a:t>      always @(posedge CP or negedge CRN)</a:t>
            </a:r>
          </a:p>
          <a:p>
            <a:pPr algn="l">
              <a:lnSpc>
                <a:spcPct val="95000"/>
              </a:lnSpc>
              <a:spcBef>
                <a:spcPct val="0"/>
              </a:spcBef>
            </a:pPr>
            <a:r>
              <a:rPr lang="en-US" altLang="zh-CN" sz="1800">
                <a:latin typeface="Arial" panose="020B0604020202020204" pitchFamily="34" charset="0"/>
                <a:ea typeface="Gulim" panose="020B0600000101010101" pitchFamily="50" charset="-127"/>
              </a:rPr>
              <a:t>          begin</a:t>
            </a:r>
          </a:p>
          <a:p>
            <a:pPr algn="l">
              <a:lnSpc>
                <a:spcPct val="95000"/>
              </a:lnSpc>
              <a:spcBef>
                <a:spcPct val="0"/>
              </a:spcBef>
            </a:pPr>
            <a:r>
              <a:rPr lang="en-US" altLang="zh-CN" sz="1800">
                <a:latin typeface="Arial" panose="020B0604020202020204" pitchFamily="34" charset="0"/>
                <a:ea typeface="Gulim" panose="020B0600000101010101" pitchFamily="50" charset="-127"/>
              </a:rPr>
              <a:t>	if (!CRN) Q_TEMP = 8'b00000000; </a:t>
            </a:r>
          </a:p>
          <a:p>
            <a:pPr algn="l">
              <a:lnSpc>
                <a:spcPct val="95000"/>
              </a:lnSpc>
              <a:spcBef>
                <a:spcPct val="0"/>
              </a:spcBef>
            </a:pPr>
            <a:r>
              <a:rPr lang="en-US" altLang="zh-CN" sz="1800">
                <a:latin typeface="Arial" panose="020B0604020202020204" pitchFamily="34" charset="0"/>
                <a:ea typeface="Gulim" panose="020B0600000101010101" pitchFamily="50" charset="-127"/>
              </a:rPr>
              <a:t>	else Q_TEMP = {D1,D2,D3,D4,D5,D6,D7,D8};</a:t>
            </a:r>
          </a:p>
          <a:p>
            <a:pPr algn="l">
              <a:lnSpc>
                <a:spcPct val="95000"/>
              </a:lnSpc>
              <a:spcBef>
                <a:spcPct val="0"/>
              </a:spcBef>
            </a:pPr>
            <a:r>
              <a:rPr lang="en-US" altLang="zh-CN" sz="1800">
                <a:latin typeface="Arial" panose="020B0604020202020204" pitchFamily="34" charset="0"/>
                <a:ea typeface="Gulim" panose="020B0600000101010101" pitchFamily="50" charset="-127"/>
              </a:rPr>
              <a:t>	{Q1,Q2,Q3,Q4,Q5,Q6,Q7,Q8} = Q_TEMP;</a:t>
            </a:r>
          </a:p>
          <a:p>
            <a:pPr algn="l">
              <a:lnSpc>
                <a:spcPct val="95000"/>
              </a:lnSpc>
              <a:spcBef>
                <a:spcPct val="0"/>
              </a:spcBef>
            </a:pPr>
            <a:r>
              <a:rPr lang="en-US" altLang="zh-CN" sz="1800">
                <a:latin typeface="Arial" panose="020B0604020202020204" pitchFamily="34" charset="0"/>
                <a:ea typeface="Gulim" panose="020B0600000101010101" pitchFamily="50" charset="-127"/>
              </a:rPr>
              <a:t>         end</a:t>
            </a:r>
          </a:p>
          <a:p>
            <a:pPr algn="l">
              <a:lnSpc>
                <a:spcPct val="95000"/>
              </a:lnSpc>
              <a:spcBef>
                <a:spcPct val="0"/>
              </a:spcBef>
            </a:pPr>
            <a:r>
              <a:rPr lang="en-US" altLang="zh-CN" sz="1800">
                <a:latin typeface="Arial" panose="020B0604020202020204" pitchFamily="34" charset="0"/>
                <a:ea typeface="Gulim" panose="020B0600000101010101" pitchFamily="50" charset="-127"/>
              </a:rPr>
              <a:t>endmodule </a:t>
            </a:r>
          </a:p>
        </p:txBody>
      </p:sp>
      <p:pic>
        <p:nvPicPr>
          <p:cNvPr id="51208" name="Picture 8"/>
          <p:cNvPicPr>
            <a:picLocks noChangeAspect="1" noChangeArrowheads="1"/>
          </p:cNvPicPr>
          <p:nvPr/>
        </p:nvPicPr>
        <p:blipFill>
          <a:blip r:embed="rId3" cstate="print"/>
          <a:srcRect/>
          <a:stretch>
            <a:fillRect/>
          </a:stretch>
        </p:blipFill>
        <p:spPr bwMode="auto">
          <a:xfrm>
            <a:off x="1930401" y="4560889"/>
            <a:ext cx="8405813" cy="1982787"/>
          </a:xfrm>
          <a:prstGeom prst="rect">
            <a:avLst/>
          </a:prstGeom>
          <a:noFill/>
          <a:ln w="9525">
            <a:noFill/>
            <a:miter lim="800000"/>
            <a:headEnd/>
            <a:tailEnd/>
          </a:ln>
        </p:spPr>
      </p:pic>
      <p:sp>
        <p:nvSpPr>
          <p:cNvPr id="75" name="AutoShape 59"/>
          <p:cNvSpPr>
            <a:spLocks noChangeArrowheads="1"/>
          </p:cNvSpPr>
          <p:nvPr/>
        </p:nvSpPr>
        <p:spPr bwMode="auto">
          <a:xfrm>
            <a:off x="8245475" y="1871663"/>
            <a:ext cx="1493838" cy="1009650"/>
          </a:xfrm>
          <a:prstGeom prst="wedgeRoundRectCallout">
            <a:avLst>
              <a:gd name="adj1" fmla="val -98245"/>
              <a:gd name="adj2" fmla="val -50787"/>
              <a:gd name="adj3" fmla="val 16667"/>
            </a:avLst>
          </a:prstGeom>
          <a:solidFill>
            <a:srgbClr val="FFFFBD"/>
          </a:solidFill>
          <a:ln w="9525">
            <a:solidFill>
              <a:srgbClr val="CC6600"/>
            </a:solidFill>
            <a:miter lim="800000"/>
          </a:ln>
          <a:effectLst>
            <a:prstShdw prst="shdw17" dist="17961" dir="2700000">
              <a:srgbClr val="7A3D00"/>
            </a:prstShdw>
          </a:effectLst>
        </p:spPr>
        <p:txBody>
          <a:bodyPr anchor="b"/>
          <a:lstStyle/>
          <a:p>
            <a:pPr algn="l">
              <a:lnSpc>
                <a:spcPct val="100000"/>
              </a:lnSpc>
              <a:spcBef>
                <a:spcPct val="0"/>
              </a:spcBef>
            </a:pPr>
            <a:r>
              <a:rPr lang="zh-CN" altLang="en-US" sz="1800">
                <a:latin typeface="Arial" panose="020B0604020202020204" pitchFamily="34" charset="0"/>
                <a:ea typeface="楷体_GB2312" panose="02010609030101010101" charset="-122"/>
              </a:rPr>
              <a:t>输入输出用总线表示更简洁！</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0965"/>
                                        </p:tgtEl>
                                        <p:attrNameLst>
                                          <p:attrName>style.visibility</p:attrName>
                                        </p:attrNameLst>
                                      </p:cBhvr>
                                      <p:to>
                                        <p:strVal val="visible"/>
                                      </p:to>
                                    </p:set>
                                    <p:animEffect transition="in" filter="blinds(horizontal)">
                                      <p:cBhvr>
                                        <p:cTn id="7" dur="500"/>
                                        <p:tgtEl>
                                          <p:spTgt spid="4096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dissolve">
                                      <p:cBhvr>
                                        <p:cTn id="12" dur="500"/>
                                        <p:tgtEl>
                                          <p:spTgt spid="7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208"/>
                                        </p:tgtEl>
                                        <p:attrNameLst>
                                          <p:attrName>style.visibility</p:attrName>
                                        </p:attrNameLst>
                                      </p:cBhvr>
                                      <p:to>
                                        <p:strVal val="visible"/>
                                      </p:to>
                                    </p:set>
                                    <p:animEffect transition="in" filter="blinds(horizontal)">
                                      <p:cBhvr>
                                        <p:cTn id="17" dur="500"/>
                                        <p:tgtEl>
                                          <p:spTgt spid="51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autoUpdateAnimBg="0"/>
      <p:bldP spid="75" grpId="0" animBg="1"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2"/>
          <p:cNvSpPr>
            <a:spLocks noGrp="1" noChangeArrowheads="1"/>
          </p:cNvSpPr>
          <p:nvPr>
            <p:ph type="title"/>
          </p:nvPr>
        </p:nvSpPr>
        <p:spPr/>
        <p:txBody>
          <a:bodyPr>
            <a:normAutofit fontScale="90000"/>
          </a:bodyPr>
          <a:lstStyle/>
          <a:p>
            <a:pPr marL="533400" indent="-533400"/>
            <a:r>
              <a:rPr lang="en-US" altLang="zh-CN" dirty="0" smtClean="0">
                <a:solidFill>
                  <a:srgbClr val="FFCC00"/>
                </a:solidFill>
                <a:latin typeface="Arial" panose="020B0604020202020204" pitchFamily="34" charset="0"/>
                <a:ea typeface="黑体" panose="02010600030101010101" pitchFamily="49" charset="-122"/>
              </a:rPr>
              <a:t>8D</a:t>
            </a:r>
            <a:r>
              <a:rPr lang="zh-CN" altLang="en-US" dirty="0" smtClean="0">
                <a:solidFill>
                  <a:srgbClr val="FFCC00"/>
                </a:solidFill>
                <a:latin typeface="Arial" panose="020B0604020202020204" pitchFamily="34" charset="0"/>
                <a:ea typeface="黑体" panose="02010600030101010101" pitchFamily="49" charset="-122"/>
              </a:rPr>
              <a:t>锁存器（三态输出）</a:t>
            </a:r>
            <a:r>
              <a:rPr lang="en-US" altLang="zh-CN" dirty="0" smtClean="0">
                <a:solidFill>
                  <a:srgbClr val="FFCC00"/>
                </a:solidFill>
                <a:latin typeface="Arial" panose="020B0604020202020204" pitchFamily="34" charset="0"/>
                <a:ea typeface="黑体" panose="02010600030101010101" pitchFamily="49" charset="-122"/>
              </a:rPr>
              <a:t>CT74373</a:t>
            </a:r>
            <a:r>
              <a:rPr lang="zh-CN" altLang="en-US" dirty="0" smtClean="0">
                <a:solidFill>
                  <a:srgbClr val="FFCC00"/>
                </a:solidFill>
                <a:latin typeface="Arial" panose="020B0604020202020204" pitchFamily="34" charset="0"/>
                <a:ea typeface="黑体" panose="02010600030101010101" pitchFamily="49" charset="-122"/>
              </a:rPr>
              <a:t>的设计</a:t>
            </a:r>
          </a:p>
        </p:txBody>
      </p:sp>
      <p:pic>
        <p:nvPicPr>
          <p:cNvPr id="52231" name="Picture 10"/>
          <p:cNvPicPr>
            <a:picLocks noChangeAspect="1" noChangeArrowheads="1"/>
          </p:cNvPicPr>
          <p:nvPr/>
        </p:nvPicPr>
        <p:blipFill>
          <a:blip r:embed="rId4" cstate="print"/>
          <a:srcRect l="42520" t="37796" r="37796" b="28346"/>
          <a:stretch>
            <a:fillRect/>
          </a:stretch>
        </p:blipFill>
        <p:spPr bwMode="auto">
          <a:xfrm>
            <a:off x="5078414" y="4572000"/>
            <a:ext cx="1838325" cy="2286000"/>
          </a:xfrm>
          <a:prstGeom prst="rect">
            <a:avLst/>
          </a:prstGeom>
          <a:noFill/>
          <a:ln w="9525">
            <a:noFill/>
            <a:miter lim="800000"/>
            <a:headEnd/>
            <a:tailEnd/>
          </a:ln>
        </p:spPr>
      </p:pic>
      <p:sp>
        <p:nvSpPr>
          <p:cNvPr id="39942" name="矩形 5"/>
          <p:cNvSpPr>
            <a:spLocks noChangeArrowheads="1"/>
          </p:cNvSpPr>
          <p:nvPr/>
        </p:nvSpPr>
        <p:spPr bwMode="auto">
          <a:xfrm>
            <a:off x="1927225" y="1647826"/>
            <a:ext cx="5200650" cy="3066415"/>
          </a:xfrm>
          <a:prstGeom prst="rect">
            <a:avLst/>
          </a:prstGeom>
          <a:noFill/>
          <a:ln w="9525">
            <a:noFill/>
            <a:miter lim="800000"/>
          </a:ln>
        </p:spPr>
        <p:txBody>
          <a:bodyPr>
            <a:spAutoFit/>
          </a:bodyPr>
          <a:lstStyle/>
          <a:p>
            <a:pPr marL="361950" indent="-361950" algn="l">
              <a:lnSpc>
                <a:spcPts val="2900"/>
              </a:lnSpc>
              <a:spcBef>
                <a:spcPct val="0"/>
              </a:spcBef>
              <a:buClr>
                <a:srgbClr val="1E116F"/>
              </a:buClr>
            </a:pPr>
            <a:r>
              <a:rPr lang="en-US" altLang="zh-CN" sz="2200" dirty="0">
                <a:solidFill>
                  <a:srgbClr val="FF0066"/>
                </a:solidFill>
              </a:rPr>
              <a:t>【</a:t>
            </a:r>
            <a:r>
              <a:rPr lang="zh-CN" altLang="en-US" sz="2200" dirty="0">
                <a:solidFill>
                  <a:srgbClr val="FF0066"/>
                </a:solidFill>
              </a:rPr>
              <a:t>例</a:t>
            </a:r>
            <a:r>
              <a:rPr lang="en-US" altLang="zh-CN" sz="2200" dirty="0">
                <a:solidFill>
                  <a:srgbClr val="FF0066"/>
                </a:solidFill>
              </a:rPr>
              <a:t>9.21】</a:t>
            </a:r>
            <a:r>
              <a:rPr lang="zh-CN" altLang="en-US" sz="2200" dirty="0"/>
              <a:t>用</a:t>
            </a:r>
            <a:r>
              <a:rPr lang="en-US" altLang="zh-CN" sz="2200" dirty="0"/>
              <a:t>always</a:t>
            </a:r>
            <a:r>
              <a:rPr lang="zh-CN" altLang="en-US" sz="2200" dirty="0"/>
              <a:t>块语句设计</a:t>
            </a:r>
            <a:r>
              <a:rPr lang="en-US" altLang="zh-CN" sz="2200" dirty="0"/>
              <a:t>8D</a:t>
            </a:r>
            <a:r>
              <a:rPr lang="zh-CN" altLang="en-US" sz="2200" dirty="0"/>
              <a:t>锁存器</a:t>
            </a:r>
            <a:r>
              <a:rPr lang="en-US" altLang="zh-CN" sz="2200" dirty="0"/>
              <a:t>CT74373</a:t>
            </a:r>
          </a:p>
          <a:p>
            <a:pPr marL="361950" indent="-361950" algn="l">
              <a:lnSpc>
                <a:spcPct val="110000"/>
              </a:lnSpc>
              <a:spcBef>
                <a:spcPct val="0"/>
              </a:spcBef>
              <a:buClr>
                <a:srgbClr val="006666"/>
              </a:buClr>
              <a:buSzPct val="85000"/>
              <a:buFont typeface="Wingdings" panose="05000000000000000000" pitchFamily="2" charset="2"/>
              <a:buChar char="u"/>
            </a:pPr>
            <a:r>
              <a:rPr kumimoji="1" lang="zh-CN" altLang="en-US" sz="2200" dirty="0">
                <a:latin typeface="Arial" panose="020B0604020202020204" pitchFamily="34" charset="0"/>
                <a:ea typeface="楷体_GB2312" panose="02010609030101010101" charset="-122"/>
              </a:rPr>
              <a:t>并行数据输入端：</a:t>
            </a:r>
            <a:r>
              <a:rPr kumimoji="1" lang="en-US" altLang="zh-CN" sz="2200" dirty="0">
                <a:latin typeface="Arial" panose="020B0604020202020204" pitchFamily="34" charset="0"/>
                <a:ea typeface="楷体_GB2312" panose="02010609030101010101" charset="-122"/>
                <a:cs typeface="Arial" panose="020B0604020202020204" pitchFamily="34" charset="0"/>
              </a:rPr>
              <a:t>D8-D1</a:t>
            </a:r>
            <a:r>
              <a:rPr kumimoji="1" lang="zh-CN" altLang="en-US" sz="2200" dirty="0">
                <a:latin typeface="Arial" panose="020B0604020202020204" pitchFamily="34" charset="0"/>
                <a:ea typeface="楷体_GB2312" panose="02010609030101010101" charset="-122"/>
                <a:cs typeface="Arial" panose="020B0604020202020204" pitchFamily="34" charset="0"/>
              </a:rPr>
              <a:t>，</a:t>
            </a:r>
            <a:r>
              <a:rPr kumimoji="1" lang="en-US" altLang="zh-CN" sz="2200" dirty="0">
                <a:latin typeface="Arial" panose="020B0604020202020204" pitchFamily="34" charset="0"/>
                <a:ea typeface="楷体_GB2312" panose="02010609030101010101" charset="-122"/>
                <a:cs typeface="Arial" panose="020B0604020202020204" pitchFamily="34" charset="0"/>
              </a:rPr>
              <a:t>8</a:t>
            </a:r>
            <a:r>
              <a:rPr kumimoji="1" lang="zh-CN" altLang="en-US" sz="2200" dirty="0">
                <a:latin typeface="Arial" panose="020B0604020202020204" pitchFamily="34" charset="0"/>
                <a:ea typeface="楷体_GB2312" panose="02010609030101010101" charset="-122"/>
                <a:cs typeface="Arial" panose="020B0604020202020204" pitchFamily="34" charset="0"/>
              </a:rPr>
              <a:t>位；</a:t>
            </a:r>
          </a:p>
          <a:p>
            <a:pPr marL="361950" indent="-361950" algn="l">
              <a:lnSpc>
                <a:spcPct val="110000"/>
              </a:lnSpc>
              <a:spcBef>
                <a:spcPct val="0"/>
              </a:spcBef>
              <a:buClr>
                <a:srgbClr val="006666"/>
              </a:buClr>
              <a:buSzPct val="85000"/>
              <a:buFont typeface="Wingdings" panose="05000000000000000000" pitchFamily="2" charset="2"/>
              <a:buChar char="u"/>
            </a:pPr>
            <a:r>
              <a:rPr kumimoji="1" lang="zh-CN" altLang="en-US" sz="2200" dirty="0">
                <a:latin typeface="Arial" panose="020B0604020202020204" pitchFamily="34" charset="0"/>
                <a:ea typeface="楷体_GB2312" panose="02010609030101010101" charset="-122"/>
                <a:cs typeface="Arial" panose="020B0604020202020204" pitchFamily="34" charset="0"/>
              </a:rPr>
              <a:t>时钟输入端：</a:t>
            </a:r>
            <a:r>
              <a:rPr kumimoji="1" lang="en-US" altLang="zh-CN" sz="2200" dirty="0">
                <a:latin typeface="Arial" panose="020B0604020202020204" pitchFamily="34" charset="0"/>
                <a:ea typeface="楷体_GB2312" panose="02010609030101010101" charset="-122"/>
                <a:cs typeface="Arial" panose="020B0604020202020204" pitchFamily="34" charset="0"/>
              </a:rPr>
              <a:t>CP</a:t>
            </a:r>
            <a:r>
              <a:rPr kumimoji="1" lang="zh-CN" altLang="en-US" sz="2200" dirty="0">
                <a:latin typeface="Arial" panose="020B0604020202020204" pitchFamily="34" charset="0"/>
                <a:ea typeface="楷体_GB2312" panose="02010609030101010101" charset="-122"/>
                <a:cs typeface="Arial" panose="020B0604020202020204" pitchFamily="34" charset="0"/>
              </a:rPr>
              <a:t>，</a:t>
            </a:r>
            <a:r>
              <a:rPr kumimoji="1" lang="zh-CN" altLang="en-US" sz="2200" dirty="0">
                <a:solidFill>
                  <a:srgbClr val="CC0066"/>
                </a:solidFill>
                <a:latin typeface="Arial" panose="020B0604020202020204" pitchFamily="34" charset="0"/>
                <a:ea typeface="楷体_GB2312" panose="02010609030101010101" charset="-122"/>
                <a:cs typeface="Arial" panose="020B0604020202020204" pitchFamily="34" charset="0"/>
              </a:rPr>
              <a:t>上升沿</a:t>
            </a:r>
            <a:r>
              <a:rPr kumimoji="1" lang="zh-CN" altLang="en-US" sz="2200" dirty="0">
                <a:latin typeface="Arial" panose="020B0604020202020204" pitchFamily="34" charset="0"/>
                <a:ea typeface="楷体_GB2312" panose="02010609030101010101" charset="-122"/>
                <a:cs typeface="Arial" panose="020B0604020202020204" pitchFamily="34" charset="0"/>
              </a:rPr>
              <a:t>有效；</a:t>
            </a:r>
          </a:p>
          <a:p>
            <a:pPr marL="361950" indent="-361950" algn="l">
              <a:lnSpc>
                <a:spcPct val="110000"/>
              </a:lnSpc>
              <a:spcBef>
                <a:spcPct val="0"/>
              </a:spcBef>
              <a:buClr>
                <a:srgbClr val="006666"/>
              </a:buClr>
              <a:buSzPct val="85000"/>
              <a:buFont typeface="Wingdings" panose="05000000000000000000" pitchFamily="2" charset="2"/>
              <a:buChar char="u"/>
            </a:pPr>
            <a:r>
              <a:rPr kumimoji="1" lang="zh-CN" altLang="en-US" sz="2200" dirty="0">
                <a:latin typeface="Arial" panose="020B0604020202020204" pitchFamily="34" charset="0"/>
                <a:ea typeface="楷体_GB2312" panose="02010609030101010101" charset="-122"/>
              </a:rPr>
              <a:t>并行数据输出端： </a:t>
            </a:r>
            <a:r>
              <a:rPr kumimoji="1" lang="en-US" altLang="zh-CN" sz="2200" dirty="0">
                <a:latin typeface="Arial" panose="020B0604020202020204" pitchFamily="34" charset="0"/>
                <a:ea typeface="楷体_GB2312" panose="02010609030101010101" charset="-122"/>
              </a:rPr>
              <a:t>Q8-Q1</a:t>
            </a:r>
            <a:r>
              <a:rPr kumimoji="1" lang="zh-CN" altLang="en-US" sz="2200" dirty="0">
                <a:latin typeface="Arial" panose="020B0604020202020204" pitchFamily="34" charset="0"/>
                <a:ea typeface="楷体_GB2312" panose="02010609030101010101" charset="-122"/>
              </a:rPr>
              <a:t>， </a:t>
            </a:r>
            <a:r>
              <a:rPr kumimoji="1" lang="en-US" altLang="zh-CN" sz="2200" dirty="0">
                <a:latin typeface="Arial" panose="020B0604020202020204" pitchFamily="34" charset="0"/>
                <a:ea typeface="楷体_GB2312" panose="02010609030101010101" charset="-122"/>
              </a:rPr>
              <a:t>8</a:t>
            </a:r>
            <a:r>
              <a:rPr kumimoji="1" lang="zh-CN" altLang="en-US" sz="2200" dirty="0">
                <a:latin typeface="Arial" panose="020B0604020202020204" pitchFamily="34" charset="0"/>
                <a:ea typeface="楷体_GB2312" panose="02010609030101010101" charset="-122"/>
              </a:rPr>
              <a:t>位</a:t>
            </a:r>
          </a:p>
          <a:p>
            <a:pPr marL="361950" indent="-361950" algn="l">
              <a:lnSpc>
                <a:spcPct val="110000"/>
              </a:lnSpc>
              <a:spcBef>
                <a:spcPct val="0"/>
              </a:spcBef>
              <a:buClr>
                <a:srgbClr val="006666"/>
              </a:buClr>
              <a:buSzPct val="85000"/>
              <a:buFont typeface="Wingdings" panose="05000000000000000000" pitchFamily="2" charset="2"/>
              <a:buChar char="u"/>
            </a:pPr>
            <a:r>
              <a:rPr kumimoji="1" lang="zh-CN" altLang="en-US" sz="2200" dirty="0">
                <a:latin typeface="Arial" panose="020B0604020202020204" pitchFamily="34" charset="0"/>
                <a:ea typeface="楷体_GB2312" panose="02010609030101010101" charset="-122"/>
              </a:rPr>
              <a:t>三态控制输入端：</a:t>
            </a:r>
            <a:r>
              <a:rPr kumimoji="1" lang="en-US" altLang="zh-CN" sz="2200" dirty="0">
                <a:solidFill>
                  <a:srgbClr val="CC0066"/>
                </a:solidFill>
                <a:latin typeface="Arial" panose="020B0604020202020204" pitchFamily="34" charset="0"/>
                <a:ea typeface="楷体_GB2312" panose="02010609030101010101" charset="-122"/>
              </a:rPr>
              <a:t>OEN</a:t>
            </a:r>
            <a:r>
              <a:rPr kumimoji="1" lang="zh-CN" altLang="en-US" sz="2200" dirty="0">
                <a:latin typeface="Arial" panose="020B0604020202020204" pitchFamily="34" charset="0"/>
                <a:ea typeface="楷体_GB2312" panose="02010609030101010101" charset="-122"/>
              </a:rPr>
              <a:t>，低电平有效，当</a:t>
            </a:r>
            <a:r>
              <a:rPr kumimoji="1" lang="en-US" altLang="zh-CN" sz="2200" dirty="0">
                <a:latin typeface="Arial" panose="020B0604020202020204" pitchFamily="34" charset="0"/>
                <a:ea typeface="楷体_GB2312" panose="02010609030101010101" charset="-122"/>
              </a:rPr>
              <a:t>OEN=0</a:t>
            </a:r>
            <a:r>
              <a:rPr kumimoji="1" lang="zh-CN" altLang="en-US" sz="2200" dirty="0">
                <a:latin typeface="Arial" panose="020B0604020202020204" pitchFamily="34" charset="0"/>
                <a:ea typeface="楷体_GB2312" panose="02010609030101010101" charset="-122"/>
              </a:rPr>
              <a:t>时，锁存器工作；当</a:t>
            </a:r>
            <a:r>
              <a:rPr kumimoji="1" lang="en-US" altLang="zh-CN" sz="2200" dirty="0">
                <a:latin typeface="Arial" panose="020B0604020202020204" pitchFamily="34" charset="0"/>
                <a:ea typeface="楷体_GB2312" panose="02010609030101010101" charset="-122"/>
              </a:rPr>
              <a:t>OEN=1</a:t>
            </a:r>
            <a:r>
              <a:rPr kumimoji="1" lang="zh-CN" altLang="en-US" sz="2200" dirty="0">
                <a:latin typeface="Arial" panose="020B0604020202020204" pitchFamily="34" charset="0"/>
                <a:ea typeface="楷体_GB2312" panose="02010609030101010101" charset="-122"/>
              </a:rPr>
              <a:t>时，锁存器被禁止，输出为高阻态。</a:t>
            </a:r>
          </a:p>
        </p:txBody>
      </p:sp>
      <p:pic>
        <p:nvPicPr>
          <p:cNvPr id="52234" name="Picture 10"/>
          <p:cNvPicPr>
            <a:picLocks noChangeAspect="1" noChangeArrowheads="1"/>
          </p:cNvPicPr>
          <p:nvPr/>
        </p:nvPicPr>
        <p:blipFill>
          <a:blip r:embed="rId5" cstate="print"/>
          <a:srcRect/>
          <a:stretch>
            <a:fillRect/>
          </a:stretch>
        </p:blipFill>
        <p:spPr bwMode="auto">
          <a:xfrm>
            <a:off x="7132639" y="1139826"/>
            <a:ext cx="3254375" cy="5718175"/>
          </a:xfrm>
          <a:prstGeom prst="rect">
            <a:avLst/>
          </a:prstGeom>
          <a:noFill/>
          <a:ln w="9525">
            <a:noFill/>
            <a:miter lim="800000"/>
            <a:headEnd/>
            <a:tailEnd/>
          </a:ln>
        </p:spPr>
      </p:pic>
      <p:sp>
        <p:nvSpPr>
          <p:cNvPr id="80899" name="Rectangle 3"/>
          <p:cNvSpPr>
            <a:spLocks noChangeArrowheads="1"/>
          </p:cNvSpPr>
          <p:nvPr/>
        </p:nvSpPr>
        <p:spPr bwMode="auto">
          <a:xfrm>
            <a:off x="1855789" y="1195388"/>
            <a:ext cx="4619625" cy="565150"/>
          </a:xfrm>
          <a:prstGeom prst="rect">
            <a:avLst/>
          </a:prstGeom>
          <a:noFill/>
          <a:ln w="9525">
            <a:noFill/>
            <a:miter lim="800000"/>
          </a:ln>
        </p:spPr>
        <p:txBody>
          <a:bodyPr/>
          <a:lstStyle/>
          <a:p>
            <a:pPr marL="457200" indent="-457200" algn="l" eaLnBrk="0" hangingPunct="0">
              <a:lnSpc>
                <a:spcPct val="110000"/>
              </a:lnSpc>
              <a:spcBef>
                <a:spcPct val="20000"/>
              </a:spcBef>
              <a:buClr>
                <a:schemeClr val="bg2"/>
              </a:buClr>
            </a:pPr>
            <a:r>
              <a:rPr kumimoji="1" lang="en-US" altLang="zh-CN" sz="2400">
                <a:solidFill>
                  <a:srgbClr val="CC3300"/>
                </a:solidFill>
                <a:latin typeface="Arial" panose="020B0604020202020204" pitchFamily="34" charset="0"/>
              </a:rPr>
              <a:t>2</a:t>
            </a:r>
            <a:r>
              <a:rPr kumimoji="1" lang="zh-CN" altLang="en-US" sz="2400">
                <a:solidFill>
                  <a:srgbClr val="CC3300"/>
                </a:solidFill>
                <a:latin typeface="Arial" panose="020B0604020202020204" pitchFamily="34" charset="0"/>
              </a:rPr>
              <a:t>、</a:t>
            </a:r>
            <a:r>
              <a:rPr kumimoji="1" lang="en-US" altLang="zh-CN" sz="2400">
                <a:solidFill>
                  <a:srgbClr val="CC3300"/>
                </a:solidFill>
                <a:latin typeface="Arial" panose="020B0604020202020204" pitchFamily="34" charset="0"/>
              </a:rPr>
              <a:t>CT74373</a:t>
            </a:r>
            <a:r>
              <a:rPr kumimoji="1" lang="zh-CN" altLang="en-US" sz="2400">
                <a:solidFill>
                  <a:srgbClr val="CC3300"/>
                </a:solidFill>
                <a:latin typeface="Arial" panose="020B0604020202020204" pitchFamily="34" charset="0"/>
              </a:rPr>
              <a:t>的设计</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0899"/>
                                        </p:tgtEl>
                                        <p:attrNameLst>
                                          <p:attrName>style.visibility</p:attrName>
                                        </p:attrNameLst>
                                      </p:cBhvr>
                                      <p:to>
                                        <p:strVal val="visible"/>
                                      </p:to>
                                    </p:set>
                                    <p:anim calcmode="lin" valueType="num">
                                      <p:cBhvr additive="base">
                                        <p:cTn id="7" dur="500" fill="hold"/>
                                        <p:tgtEl>
                                          <p:spTgt spid="80899"/>
                                        </p:tgtEl>
                                        <p:attrNameLst>
                                          <p:attrName>ppt_x</p:attrName>
                                        </p:attrNameLst>
                                      </p:cBhvr>
                                      <p:tavLst>
                                        <p:tav tm="0">
                                          <p:val>
                                            <p:strVal val="0-#ppt_w/2"/>
                                          </p:val>
                                        </p:tav>
                                        <p:tav tm="100000">
                                          <p:val>
                                            <p:strVal val="#ppt_x"/>
                                          </p:val>
                                        </p:tav>
                                      </p:tavLst>
                                    </p:anim>
                                    <p:anim calcmode="lin" valueType="num">
                                      <p:cBhvr additive="base">
                                        <p:cTn id="8" dur="500" fill="hold"/>
                                        <p:tgtEl>
                                          <p:spTgt spid="8089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39942"/>
                                        </p:tgtEl>
                                        <p:attrNameLst>
                                          <p:attrName>style.visibility</p:attrName>
                                        </p:attrNameLst>
                                      </p:cBhvr>
                                      <p:to>
                                        <p:strVal val="visible"/>
                                      </p:to>
                                    </p:set>
                                    <p:animEffect transition="in" filter="blinds(horizontal)">
                                      <p:cBhvr>
                                        <p:cTn id="12" dur="500"/>
                                        <p:tgtEl>
                                          <p:spTgt spid="39942"/>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2231"/>
                                        </p:tgtEl>
                                        <p:attrNameLst>
                                          <p:attrName>style.visibility</p:attrName>
                                        </p:attrNameLst>
                                      </p:cBhvr>
                                      <p:to>
                                        <p:strVal val="visible"/>
                                      </p:to>
                                    </p:set>
                                    <p:anim calcmode="lin" valueType="num">
                                      <p:cBhvr additive="base">
                                        <p:cTn id="16" dur="500" fill="hold"/>
                                        <p:tgtEl>
                                          <p:spTgt spid="52231"/>
                                        </p:tgtEl>
                                        <p:attrNameLst>
                                          <p:attrName>ppt_x</p:attrName>
                                        </p:attrNameLst>
                                      </p:cBhvr>
                                      <p:tavLst>
                                        <p:tav tm="0">
                                          <p:val>
                                            <p:strVal val="#ppt_x"/>
                                          </p:val>
                                        </p:tav>
                                        <p:tav tm="100000">
                                          <p:val>
                                            <p:strVal val="#ppt_x"/>
                                          </p:val>
                                        </p:tav>
                                      </p:tavLst>
                                    </p:anim>
                                    <p:anim calcmode="lin" valueType="num">
                                      <p:cBhvr additive="base">
                                        <p:cTn id="17" dur="500" fill="hold"/>
                                        <p:tgtEl>
                                          <p:spTgt spid="52231"/>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2234"/>
                                        </p:tgtEl>
                                        <p:attrNameLst>
                                          <p:attrName>style.visibility</p:attrName>
                                        </p:attrNameLst>
                                      </p:cBhvr>
                                      <p:to>
                                        <p:strVal val="visible"/>
                                      </p:to>
                                    </p:set>
                                    <p:animEffect transition="in" filter="blinds(horizontal)">
                                      <p:cBhvr>
                                        <p:cTn id="22" dur="500"/>
                                        <p:tgtEl>
                                          <p:spTgt spid="52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autoUpdateAnimBg="0"/>
      <p:bldP spid="80899" grpId="0" autoUpdateAnimBg="0"/>
    </p:bldLst>
  </p:timing>
</p:sld>
</file>

<file path=ppt/slides/slide1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1" name="Rectangle 2"/>
          <p:cNvSpPr>
            <a:spLocks noGrp="1" noChangeArrowheads="1"/>
          </p:cNvSpPr>
          <p:nvPr>
            <p:ph type="title" idx="4294967295"/>
          </p:nvPr>
        </p:nvSpPr>
        <p:spPr>
          <a:xfrm>
            <a:off x="5334000" y="304800"/>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CT74373</a:t>
            </a:r>
            <a:r>
              <a:rPr lang="zh-CN" altLang="en-US" dirty="0" smtClean="0">
                <a:solidFill>
                  <a:srgbClr val="FFCC00"/>
                </a:solidFill>
                <a:latin typeface="Arial" panose="020B0604020202020204" pitchFamily="34" charset="0"/>
                <a:ea typeface="黑体" panose="02010600030101010101" pitchFamily="49" charset="-122"/>
              </a:rPr>
              <a:t>的</a:t>
            </a:r>
            <a:r>
              <a:rPr lang="en-US" altLang="zh-CN" dirty="0" smtClean="0">
                <a:solidFill>
                  <a:srgbClr val="FFCC00"/>
                </a:solidFill>
                <a:latin typeface="Arial" panose="020B0604020202020204" pitchFamily="34" charset="0"/>
                <a:ea typeface="黑体" panose="02010600030101010101" pitchFamily="49" charset="-122"/>
              </a:rPr>
              <a:t>HDL</a:t>
            </a:r>
            <a:r>
              <a:rPr lang="zh-CN" altLang="en-US" dirty="0" smtClean="0">
                <a:solidFill>
                  <a:srgbClr val="FFCC00"/>
                </a:solidFill>
                <a:latin typeface="Arial" panose="020B0604020202020204" pitchFamily="34" charset="0"/>
                <a:ea typeface="黑体" panose="02010600030101010101" pitchFamily="49" charset="-122"/>
              </a:rPr>
              <a:t>设计 </a:t>
            </a:r>
          </a:p>
        </p:txBody>
      </p:sp>
      <p:sp>
        <p:nvSpPr>
          <p:cNvPr id="150532" name="Text Box 95"/>
          <p:cNvSpPr txBox="1">
            <a:spLocks noChangeArrowheads="1"/>
          </p:cNvSpPr>
          <p:nvPr/>
        </p:nvSpPr>
        <p:spPr bwMode="auto">
          <a:xfrm>
            <a:off x="2090738" y="1878014"/>
            <a:ext cx="3657600" cy="396875"/>
          </a:xfrm>
          <a:prstGeom prst="rect">
            <a:avLst/>
          </a:prstGeom>
          <a:noFill/>
          <a:ln w="9525">
            <a:noFill/>
            <a:miter lim="800000"/>
          </a:ln>
        </p:spPr>
        <p:txBody>
          <a:bodyPr>
            <a:spAutoFit/>
          </a:bodyPr>
          <a:lstStyle/>
          <a:p>
            <a:pPr algn="l">
              <a:lnSpc>
                <a:spcPct val="100000"/>
              </a:lnSpc>
            </a:pPr>
            <a:endParaRPr kumimoji="1" lang="zh-CN" altLang="en-US">
              <a:latin typeface="Arial" panose="020B0604020202020204" pitchFamily="34" charset="0"/>
            </a:endParaRPr>
          </a:p>
        </p:txBody>
      </p:sp>
      <p:sp>
        <p:nvSpPr>
          <p:cNvPr id="40965" name="Text Box 4"/>
          <p:cNvSpPr txBox="1">
            <a:spLocks noChangeArrowheads="1"/>
          </p:cNvSpPr>
          <p:nvPr/>
        </p:nvSpPr>
        <p:spPr bwMode="auto">
          <a:xfrm>
            <a:off x="1806576" y="1271589"/>
            <a:ext cx="8524875" cy="4338637"/>
          </a:xfrm>
          <a:prstGeom prst="rect">
            <a:avLst/>
          </a:prstGeom>
          <a:solidFill>
            <a:srgbClr val="ADD6FF"/>
          </a:solidFill>
          <a:ln w="9525">
            <a:solidFill>
              <a:schemeClr val="tx1"/>
            </a:solidFill>
            <a:miter lim="800000"/>
          </a:ln>
        </p:spPr>
        <p:txBody>
          <a:bodyPr lIns="90000" tIns="46800" rIns="90000" bIns="46800">
            <a:spAutoFit/>
          </a:bodyPr>
          <a:lstStyle/>
          <a:p>
            <a:pPr algn="l">
              <a:spcBef>
                <a:spcPct val="10000"/>
              </a:spcBef>
            </a:pPr>
            <a:r>
              <a:rPr lang="en-US" altLang="zh-CN"/>
              <a:t>module CT74373(D1,D2,D3,D4,D5,D6,D7,D8,OEN,CP,</a:t>
            </a:r>
          </a:p>
          <a:p>
            <a:pPr algn="l">
              <a:spcBef>
                <a:spcPct val="10000"/>
              </a:spcBef>
            </a:pPr>
            <a:r>
              <a:rPr lang="en-US" altLang="zh-CN"/>
              <a:t>                               Q1,Q2,Q3,Q4,Q5,Q6,Q7,Q8);</a:t>
            </a:r>
          </a:p>
          <a:p>
            <a:pPr algn="l">
              <a:spcBef>
                <a:spcPct val="10000"/>
              </a:spcBef>
            </a:pPr>
            <a:r>
              <a:rPr lang="en-US" altLang="zh-CN"/>
              <a:t>      input      D1,D2,D3,D4,D5,D6,D7,D8,OEN,CP;</a:t>
            </a:r>
          </a:p>
          <a:p>
            <a:pPr algn="l">
              <a:spcBef>
                <a:spcPct val="10000"/>
              </a:spcBef>
            </a:pPr>
            <a:r>
              <a:rPr lang="en-US" altLang="zh-CN"/>
              <a:t>      output    Q1,Q2,Q3,Q4,Q5,Q6,Q7,Q8;</a:t>
            </a:r>
          </a:p>
          <a:p>
            <a:pPr algn="l">
              <a:spcBef>
                <a:spcPct val="10000"/>
              </a:spcBef>
            </a:pPr>
            <a:r>
              <a:rPr lang="en-US" altLang="zh-CN"/>
              <a:t>      reg	       Q1,Q2,Q3,Q4,Q5,Q6,Q7,Q8;</a:t>
            </a:r>
          </a:p>
          <a:p>
            <a:pPr algn="l">
              <a:spcBef>
                <a:spcPct val="10000"/>
              </a:spcBef>
            </a:pPr>
            <a:r>
              <a:rPr lang="en-US" altLang="zh-CN"/>
              <a:t>      reg[1:8]  Q_TEMP;</a:t>
            </a:r>
          </a:p>
          <a:p>
            <a:pPr algn="l">
              <a:spcBef>
                <a:spcPct val="10000"/>
              </a:spcBef>
            </a:pPr>
            <a:r>
              <a:rPr lang="en-US" altLang="zh-CN"/>
              <a:t>      always @(posedge CP)   //</a:t>
            </a:r>
            <a:r>
              <a:rPr lang="zh-CN" altLang="en-US">
                <a:solidFill>
                  <a:srgbClr val="FF3399"/>
                </a:solidFill>
                <a:ea typeface="楷体_GB2312" panose="02010609030101010101" charset="-122"/>
              </a:rPr>
              <a:t>数据暂存到</a:t>
            </a:r>
            <a:r>
              <a:rPr lang="en-US" altLang="zh-CN">
                <a:solidFill>
                  <a:srgbClr val="FF3399"/>
                </a:solidFill>
                <a:ea typeface="楷体_GB2312" panose="02010609030101010101" charset="-122"/>
              </a:rPr>
              <a:t>Q_TEMP</a:t>
            </a:r>
            <a:r>
              <a:rPr lang="zh-CN" altLang="en-US">
                <a:solidFill>
                  <a:srgbClr val="FF3399"/>
                </a:solidFill>
                <a:ea typeface="楷体_GB2312" panose="02010609030101010101" charset="-122"/>
              </a:rPr>
              <a:t>中</a:t>
            </a:r>
          </a:p>
          <a:p>
            <a:pPr algn="l">
              <a:spcBef>
                <a:spcPct val="10000"/>
              </a:spcBef>
            </a:pPr>
            <a:r>
              <a:rPr lang="en-US" altLang="zh-CN"/>
              <a:t>           Q_TEMP = {D1,D2,D3,D4,D5,D6,D7,D8};</a:t>
            </a:r>
          </a:p>
          <a:p>
            <a:pPr algn="l">
              <a:spcBef>
                <a:spcPct val="10000"/>
              </a:spcBef>
            </a:pPr>
            <a:r>
              <a:rPr lang="en-US" altLang="zh-CN"/>
              <a:t>      always @(OEN)</a:t>
            </a:r>
          </a:p>
          <a:p>
            <a:pPr algn="l">
              <a:spcBef>
                <a:spcPct val="10000"/>
              </a:spcBef>
            </a:pPr>
            <a:r>
              <a:rPr lang="en-US" altLang="zh-CN"/>
              <a:t>           begin</a:t>
            </a:r>
          </a:p>
          <a:p>
            <a:pPr algn="l">
              <a:spcBef>
                <a:spcPct val="10000"/>
              </a:spcBef>
            </a:pPr>
            <a:r>
              <a:rPr lang="en-US" altLang="zh-CN"/>
              <a:t>	if (</a:t>
            </a:r>
            <a:r>
              <a:rPr lang="en-US" altLang="zh-CN">
                <a:solidFill>
                  <a:srgbClr val="FF0000"/>
                </a:solidFill>
              </a:rPr>
              <a:t>!</a:t>
            </a:r>
            <a:r>
              <a:rPr lang="en-US" altLang="zh-CN">
                <a:solidFill>
                  <a:srgbClr val="FF3399"/>
                </a:solidFill>
              </a:rPr>
              <a:t>OEN</a:t>
            </a:r>
            <a:r>
              <a:rPr lang="en-US" altLang="zh-CN"/>
              <a:t>) {Q1,Q2,Q3,Q4,Q5,Q6,Q7,Q8} = Q_TEMP</a:t>
            </a:r>
            <a:r>
              <a:rPr lang="en-US" altLang="zh-CN">
                <a:latin typeface="楷体_GB2312" panose="02010609030101010101" charset="-122"/>
                <a:ea typeface="楷体_GB2312" panose="02010609030101010101" charset="-122"/>
              </a:rPr>
              <a:t>;</a:t>
            </a:r>
            <a:r>
              <a:rPr lang="en-US" altLang="zh-CN">
                <a:ea typeface="楷体_GB2312" panose="02010609030101010101" charset="-122"/>
              </a:rPr>
              <a:t>//</a:t>
            </a:r>
            <a:r>
              <a:rPr lang="zh-CN" altLang="en-US">
                <a:solidFill>
                  <a:srgbClr val="FF3399"/>
                </a:solidFill>
                <a:ea typeface="楷体_GB2312" panose="02010609030101010101" charset="-122"/>
              </a:rPr>
              <a:t>锁存器工作</a:t>
            </a:r>
          </a:p>
          <a:p>
            <a:pPr algn="l">
              <a:spcBef>
                <a:spcPct val="10000"/>
              </a:spcBef>
            </a:pPr>
            <a:r>
              <a:rPr lang="en-US" altLang="zh-CN"/>
              <a:t>	else {Q1,Q2,Q3,Q4,Q5,Q6,Q7,Q8} = 8‘bzzzzzzzz; ;//</a:t>
            </a:r>
            <a:r>
              <a:rPr lang="zh-CN" altLang="en-US">
                <a:solidFill>
                  <a:srgbClr val="FF3399"/>
                </a:solidFill>
                <a:ea typeface="楷体_GB2312" panose="02010609030101010101" charset="-122"/>
              </a:rPr>
              <a:t>锁存器为高阻态</a:t>
            </a:r>
            <a:endParaRPr lang="en-US" altLang="zh-CN">
              <a:solidFill>
                <a:srgbClr val="FF3399"/>
              </a:solidFill>
              <a:ea typeface="楷体_GB2312" panose="02010609030101010101" charset="-122"/>
            </a:endParaRPr>
          </a:p>
          <a:p>
            <a:pPr algn="l">
              <a:spcBef>
                <a:spcPct val="10000"/>
              </a:spcBef>
            </a:pPr>
            <a:r>
              <a:rPr lang="en-US" altLang="zh-CN"/>
              <a:t>           end</a:t>
            </a:r>
          </a:p>
          <a:p>
            <a:pPr algn="l">
              <a:spcBef>
                <a:spcPct val="10000"/>
              </a:spcBef>
            </a:pPr>
            <a:r>
              <a:rPr lang="en-US" altLang="zh-CN"/>
              <a:t>endmodule</a:t>
            </a:r>
            <a:r>
              <a:rPr lang="en-US" altLang="zh-CN" b="0"/>
              <a:t> </a:t>
            </a:r>
          </a:p>
        </p:txBody>
      </p:sp>
      <p:sp>
        <p:nvSpPr>
          <p:cNvPr id="7" name="Text Box 8"/>
          <p:cNvSpPr txBox="1">
            <a:spLocks noChangeArrowheads="1"/>
          </p:cNvSpPr>
          <p:nvPr/>
        </p:nvSpPr>
        <p:spPr bwMode="black">
          <a:xfrm>
            <a:off x="3001964" y="5784851"/>
            <a:ext cx="6827837" cy="464743"/>
          </a:xfrm>
          <a:prstGeom prst="rect">
            <a:avLst/>
          </a:prstGeom>
          <a:noFill/>
          <a:ln w="9525" algn="ctr">
            <a:noFill/>
            <a:miter lim="800000"/>
          </a:ln>
        </p:spPr>
        <p:txBody>
          <a:bodyPr>
            <a:spAutoFit/>
          </a:bodyPr>
          <a:lstStyle/>
          <a:p>
            <a:pPr marL="361950" indent="-361950" algn="l">
              <a:lnSpc>
                <a:spcPct val="110000"/>
              </a:lnSpc>
              <a:spcBef>
                <a:spcPts val="600"/>
              </a:spcBef>
              <a:buClr>
                <a:schemeClr val="bg2"/>
              </a:buClr>
              <a:buFont typeface="Wingdings" panose="05000000000000000000" pitchFamily="2" charset="2"/>
              <a:buChar char="v"/>
            </a:pPr>
            <a:r>
              <a:rPr lang="zh-CN" altLang="en-US" sz="2200">
                <a:solidFill>
                  <a:srgbClr val="CC3300"/>
                </a:solidFill>
                <a:latin typeface="Arial" panose="020B0604020202020204" pitchFamily="34" charset="0"/>
                <a:ea typeface="楷体_GB2312" panose="02010609030101010101" charset="-122"/>
              </a:rPr>
              <a:t>思考：能否用一个</a:t>
            </a:r>
            <a:r>
              <a:rPr lang="en-US" altLang="zh-CN" sz="2200">
                <a:solidFill>
                  <a:srgbClr val="CC3300"/>
                </a:solidFill>
                <a:latin typeface="Arial" panose="020B0604020202020204" pitchFamily="34" charset="0"/>
                <a:ea typeface="楷体_GB2312" panose="02010609030101010101" charset="-122"/>
              </a:rPr>
              <a:t>always</a:t>
            </a:r>
            <a:r>
              <a:rPr lang="zh-CN" altLang="en-US" sz="2200">
                <a:solidFill>
                  <a:srgbClr val="CC3300"/>
                </a:solidFill>
                <a:latin typeface="Arial" panose="020B0604020202020204" pitchFamily="34" charset="0"/>
                <a:ea typeface="楷体_GB2312" panose="02010609030101010101" charset="-122"/>
              </a:rPr>
              <a:t>块表示</a:t>
            </a:r>
            <a:r>
              <a:rPr lang="en-US" altLang="zh-CN" sz="2200">
                <a:solidFill>
                  <a:srgbClr val="CC3300"/>
                </a:solidFill>
                <a:latin typeface="Arial" panose="020B0604020202020204" pitchFamily="34" charset="0"/>
                <a:ea typeface="楷体_GB2312" panose="02010609030101010101" charset="-122"/>
              </a:rPr>
              <a:t>?</a:t>
            </a:r>
            <a:endParaRPr lang="zh-CN" altLang="en-US" sz="2200">
              <a:solidFill>
                <a:srgbClr val="CC3300"/>
              </a:solidFill>
              <a:latin typeface="Arial" panose="020B0604020202020204" pitchFamily="34" charset="0"/>
              <a:ea typeface="楷体_GB2312" panose="02010609030101010101" charset="-122"/>
            </a:endParaRPr>
          </a:p>
        </p:txBody>
      </p:sp>
      <p:sp>
        <p:nvSpPr>
          <p:cNvPr id="8" name="TextBox 7"/>
          <p:cNvSpPr txBox="1">
            <a:spLocks noChangeArrowheads="1"/>
          </p:cNvSpPr>
          <p:nvPr/>
        </p:nvSpPr>
        <p:spPr bwMode="auto">
          <a:xfrm>
            <a:off x="2428875" y="5597526"/>
            <a:ext cx="1308100" cy="1031875"/>
          </a:xfrm>
          <a:prstGeom prst="rect">
            <a:avLst/>
          </a:prstGeom>
          <a:noFill/>
          <a:ln w="9525">
            <a:noFill/>
            <a:miter lim="800000"/>
          </a:ln>
        </p:spPr>
        <p:txBody>
          <a:bodyPr>
            <a:spAutoFit/>
          </a:bodyPr>
          <a:lstStyle/>
          <a:p>
            <a:r>
              <a:rPr lang="zh-CN" altLang="en-US" sz="6600">
                <a:solidFill>
                  <a:srgbClr val="FF0000"/>
                </a:solidFill>
                <a:latin typeface="华文行楷" panose="02010800040101010101" pitchFamily="2" charset="-122"/>
                <a:ea typeface="华文行楷" panose="02010800040101010101" pitchFamily="2" charset="-122"/>
              </a:rPr>
              <a:t>？</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0965"/>
                                        </p:tgtEl>
                                        <p:attrNameLst>
                                          <p:attrName>style.visibility</p:attrName>
                                        </p:attrNameLst>
                                      </p:cBhvr>
                                      <p:to>
                                        <p:strVal val="visible"/>
                                      </p:to>
                                    </p:set>
                                    <p:animEffect transition="in" filter="blinds(horizontal)">
                                      <p:cBhvr>
                                        <p:cTn id="7" dur="500"/>
                                        <p:tgtEl>
                                          <p:spTgt spid="40965"/>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childTnLst>
                                </p:cTn>
                              </p:par>
                            </p:childTnLst>
                          </p:cTn>
                        </p:par>
                        <p:par>
                          <p:cTn id="14" fill="hold">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linds(horizontal)">
                                      <p:cBhvr>
                                        <p:cTn id="1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p:bldP spid="7" grpId="0" build="p"/>
      <p:bldP spid="8" grpId="0"/>
    </p:bldLst>
  </p:timing>
</p:sld>
</file>

<file path=ppt/slides/slide1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8" name="Rectangle 2"/>
          <p:cNvSpPr>
            <a:spLocks noGrp="1" noChangeArrowheads="1"/>
          </p:cNvSpPr>
          <p:nvPr>
            <p:ph type="title" idx="4294967295"/>
          </p:nvPr>
        </p:nvSpPr>
        <p:spPr>
          <a:xfrm>
            <a:off x="5334000" y="304800"/>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CT74373</a:t>
            </a:r>
            <a:r>
              <a:rPr lang="zh-CN" altLang="en-US" dirty="0" smtClean="0">
                <a:solidFill>
                  <a:srgbClr val="FFCC00"/>
                </a:solidFill>
                <a:latin typeface="Arial" panose="020B0604020202020204" pitchFamily="34" charset="0"/>
                <a:ea typeface="黑体" panose="02010600030101010101" pitchFamily="49" charset="-122"/>
              </a:rPr>
              <a:t>的仿真波形图</a:t>
            </a:r>
            <a:r>
              <a:rPr lang="zh-CN" altLang="en-US" sz="2400" dirty="0">
                <a:solidFill>
                  <a:srgbClr val="FFCC00"/>
                </a:solidFill>
                <a:latin typeface="Arial" panose="020B0604020202020204" pitchFamily="34" charset="0"/>
                <a:ea typeface="黑体" panose="02010600030101010101" pitchFamily="49" charset="-122"/>
              </a:rPr>
              <a:t> </a:t>
            </a:r>
          </a:p>
        </p:txBody>
      </p:sp>
      <p:sp>
        <p:nvSpPr>
          <p:cNvPr id="26629" name="Text Box 95"/>
          <p:cNvSpPr txBox="1">
            <a:spLocks noChangeArrowheads="1"/>
          </p:cNvSpPr>
          <p:nvPr/>
        </p:nvSpPr>
        <p:spPr bwMode="auto">
          <a:xfrm>
            <a:off x="2090738" y="1878014"/>
            <a:ext cx="3657600" cy="396875"/>
          </a:xfrm>
          <a:prstGeom prst="rect">
            <a:avLst/>
          </a:prstGeom>
          <a:noFill/>
          <a:ln w="9525">
            <a:noFill/>
            <a:miter lim="800000"/>
          </a:ln>
        </p:spPr>
        <p:txBody>
          <a:bodyPr>
            <a:spAutoFit/>
          </a:bodyPr>
          <a:lstStyle/>
          <a:p>
            <a:pPr algn="l">
              <a:lnSpc>
                <a:spcPct val="100000"/>
              </a:lnSpc>
            </a:pPr>
            <a:endParaRPr kumimoji="1" lang="zh-CN" altLang="en-US">
              <a:latin typeface="Arial" panose="020B0604020202020204" pitchFamily="34" charset="0"/>
            </a:endParaRPr>
          </a:p>
        </p:txBody>
      </p:sp>
      <p:graphicFrame>
        <p:nvGraphicFramePr>
          <p:cNvPr id="175110" name="Object 6"/>
          <p:cNvGraphicFramePr>
            <a:graphicFrameLocks noChangeAspect="1"/>
          </p:cNvGraphicFramePr>
          <p:nvPr/>
        </p:nvGraphicFramePr>
        <p:xfrm>
          <a:off x="1647825" y="2027238"/>
          <a:ext cx="8972550" cy="2195512"/>
        </p:xfrm>
        <a:graphic>
          <a:graphicData uri="http://schemas.openxmlformats.org/presentationml/2006/ole">
            <mc:AlternateContent xmlns:mc="http://schemas.openxmlformats.org/markup-compatibility/2006">
              <mc:Choice xmlns:v="urn:schemas-microsoft-com:vml" Requires="v">
                <p:oleObj spid="_x0000_s26658" name="位图图像" r:id="rId4" imgW="8066667" imgH="1238423" progId="PBrush">
                  <p:embed/>
                </p:oleObj>
              </mc:Choice>
              <mc:Fallback>
                <p:oleObj name="位图图像" r:id="rId4" imgW="8066667" imgH="1238423" progId="PBrush">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7825" y="2027238"/>
                        <a:ext cx="8972550" cy="219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13500000" algn="ctr" rotWithShape="0">
                                <a:srgbClr val="808080">
                                  <a:alpha val="50000"/>
                                </a:srgbClr>
                              </a:outerShdw>
                            </a:effectLst>
                          </a14:hiddenEffects>
                        </a:ext>
                      </a:extLst>
                    </p:spPr>
                  </p:pic>
                </p:oleObj>
              </mc:Fallback>
            </mc:AlternateContent>
          </a:graphicData>
        </a:graphic>
      </p:graphicFrame>
      <p:sp>
        <p:nvSpPr>
          <p:cNvPr id="2115602" name="Line 18"/>
          <p:cNvSpPr>
            <a:spLocks noChangeShapeType="1"/>
          </p:cNvSpPr>
          <p:nvPr/>
        </p:nvSpPr>
        <p:spPr bwMode="auto">
          <a:xfrm>
            <a:off x="3065464" y="3455988"/>
            <a:ext cx="339725" cy="355600"/>
          </a:xfrm>
          <a:prstGeom prst="line">
            <a:avLst/>
          </a:prstGeom>
          <a:noFill/>
          <a:ln w="25400">
            <a:solidFill>
              <a:srgbClr val="FF3399"/>
            </a:solidFill>
            <a:round/>
            <a:tailEnd type="triangle" w="med" len="med"/>
          </a:ln>
        </p:spPr>
        <p:txBody>
          <a:bodyPr anchor="b"/>
          <a:lstStyle/>
          <a:p>
            <a:endParaRPr lang="zh-CN" altLang="en-US"/>
          </a:p>
        </p:txBody>
      </p:sp>
      <p:sp>
        <p:nvSpPr>
          <p:cNvPr id="2115593" name="Text Box 9"/>
          <p:cNvSpPr txBox="1">
            <a:spLocks noChangeArrowheads="1"/>
          </p:cNvSpPr>
          <p:nvPr/>
        </p:nvSpPr>
        <p:spPr bwMode="auto">
          <a:xfrm>
            <a:off x="3052764" y="4165601"/>
            <a:ext cx="1392237" cy="701675"/>
          </a:xfrm>
          <a:prstGeom prst="rect">
            <a:avLst/>
          </a:prstGeom>
          <a:noFill/>
          <a:ln w="9525">
            <a:noFill/>
            <a:miter lim="800000"/>
          </a:ln>
        </p:spPr>
        <p:txBody>
          <a:bodyPr anchor="b">
            <a:spAutoFit/>
          </a:bodyPr>
          <a:lstStyle/>
          <a:p>
            <a:pPr algn="l">
              <a:lnSpc>
                <a:spcPct val="100000"/>
              </a:lnSpc>
            </a:pPr>
            <a:r>
              <a:rPr lang="en-US" altLang="zh-CN">
                <a:solidFill>
                  <a:srgbClr val="FF33CC"/>
                </a:solidFill>
                <a:latin typeface="Arial" panose="020B0604020202020204" pitchFamily="34" charset="0"/>
                <a:ea typeface="楷体_GB2312" panose="02010609030101010101" charset="-122"/>
              </a:rPr>
              <a:t>OEN=0</a:t>
            </a:r>
            <a:r>
              <a:rPr lang="zh-CN" altLang="en-US">
                <a:solidFill>
                  <a:srgbClr val="FF33CC"/>
                </a:solidFill>
                <a:latin typeface="Arial" panose="020B0604020202020204" pitchFamily="34" charset="0"/>
                <a:ea typeface="楷体_GB2312" panose="02010609030101010101" charset="-122"/>
              </a:rPr>
              <a:t>，打入数据</a:t>
            </a:r>
          </a:p>
        </p:txBody>
      </p:sp>
      <p:sp>
        <p:nvSpPr>
          <p:cNvPr id="75" name="AutoShape 59"/>
          <p:cNvSpPr>
            <a:spLocks noChangeArrowheads="1"/>
          </p:cNvSpPr>
          <p:nvPr/>
        </p:nvSpPr>
        <p:spPr bwMode="auto">
          <a:xfrm>
            <a:off x="7953375" y="4473575"/>
            <a:ext cx="1398588" cy="679450"/>
          </a:xfrm>
          <a:prstGeom prst="wedgeRoundRectCallout">
            <a:avLst>
              <a:gd name="adj1" fmla="val 18218"/>
              <a:gd name="adj2" fmla="val -136449"/>
              <a:gd name="adj3" fmla="val 16667"/>
            </a:avLst>
          </a:prstGeom>
          <a:solidFill>
            <a:srgbClr val="FFFFBD"/>
          </a:solidFill>
          <a:ln w="9525">
            <a:solidFill>
              <a:srgbClr val="CC6600"/>
            </a:solidFill>
            <a:miter lim="800000"/>
          </a:ln>
          <a:effectLst>
            <a:prstShdw prst="shdw17" dist="17961" dir="2700000">
              <a:srgbClr val="7A3D00"/>
            </a:prstShdw>
          </a:effectLst>
        </p:spPr>
        <p:txBody>
          <a:bodyPr anchor="b"/>
          <a:lstStyle/>
          <a:p>
            <a:pPr algn="l">
              <a:lnSpc>
                <a:spcPct val="100000"/>
              </a:lnSpc>
              <a:spcBef>
                <a:spcPct val="0"/>
              </a:spcBef>
            </a:pPr>
            <a:r>
              <a:rPr lang="en-US" altLang="zh-CN">
                <a:solidFill>
                  <a:srgbClr val="FF33CC"/>
                </a:solidFill>
                <a:latin typeface="Arial" panose="020B0604020202020204" pitchFamily="34" charset="0"/>
                <a:ea typeface="楷体_GB2312" panose="02010609030101010101" charset="-122"/>
              </a:rPr>
              <a:t>OEN=1</a:t>
            </a:r>
            <a:r>
              <a:rPr lang="zh-CN" altLang="en-US">
                <a:solidFill>
                  <a:srgbClr val="FF33CC"/>
                </a:solidFill>
                <a:latin typeface="Arial" panose="020B0604020202020204" pitchFamily="34" charset="0"/>
                <a:ea typeface="楷体_GB2312" panose="02010609030101010101" charset="-122"/>
              </a:rPr>
              <a:t>，高阻态</a:t>
            </a:r>
            <a:endParaRPr lang="en-US" altLang="zh-CN">
              <a:solidFill>
                <a:srgbClr val="FF33CC"/>
              </a:solidFill>
              <a:latin typeface="Arial" panose="020B0604020202020204" pitchFamily="34" charset="0"/>
              <a:ea typeface="楷体_GB2312" panose="02010609030101010101"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75110"/>
                                        </p:tgtEl>
                                        <p:attrNameLst>
                                          <p:attrName>style.visibility</p:attrName>
                                        </p:attrNameLst>
                                      </p:cBhvr>
                                      <p:to>
                                        <p:strVal val="visible"/>
                                      </p:to>
                                    </p:set>
                                    <p:anim calcmode="lin" valueType="num">
                                      <p:cBhvr additive="base">
                                        <p:cTn id="7" dur="500" fill="hold"/>
                                        <p:tgtEl>
                                          <p:spTgt spid="175110"/>
                                        </p:tgtEl>
                                        <p:attrNameLst>
                                          <p:attrName>ppt_x</p:attrName>
                                        </p:attrNameLst>
                                      </p:cBhvr>
                                      <p:tavLst>
                                        <p:tav tm="0">
                                          <p:val>
                                            <p:strVal val="#ppt_x"/>
                                          </p:val>
                                        </p:tav>
                                        <p:tav tm="100000">
                                          <p:val>
                                            <p:strVal val="#ppt_x"/>
                                          </p:val>
                                        </p:tav>
                                      </p:tavLst>
                                    </p:anim>
                                    <p:anim calcmode="lin" valueType="num">
                                      <p:cBhvr additive="base">
                                        <p:cTn id="8" dur="500" fill="hold"/>
                                        <p:tgtEl>
                                          <p:spTgt spid="1751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2115602"/>
                                        </p:tgtEl>
                                        <p:attrNameLst>
                                          <p:attrName>style.visibility</p:attrName>
                                        </p:attrNameLst>
                                      </p:cBhvr>
                                      <p:to>
                                        <p:strVal val="visible"/>
                                      </p:to>
                                    </p:set>
                                    <p:anim calcmode="lin" valueType="num">
                                      <p:cBhvr>
                                        <p:cTn id="13" dur="500" fill="hold"/>
                                        <p:tgtEl>
                                          <p:spTgt spid="2115602"/>
                                        </p:tgtEl>
                                        <p:attrNameLst>
                                          <p:attrName>ppt_x</p:attrName>
                                        </p:attrNameLst>
                                      </p:cBhvr>
                                      <p:tavLst>
                                        <p:tav tm="0">
                                          <p:val>
                                            <p:strVal val="#ppt_x"/>
                                          </p:val>
                                        </p:tav>
                                        <p:tav tm="100000">
                                          <p:val>
                                            <p:strVal val="#ppt_x"/>
                                          </p:val>
                                        </p:tav>
                                      </p:tavLst>
                                    </p:anim>
                                    <p:anim calcmode="lin" valueType="num">
                                      <p:cBhvr>
                                        <p:cTn id="14" dur="500" fill="hold"/>
                                        <p:tgtEl>
                                          <p:spTgt spid="2115602"/>
                                        </p:tgtEl>
                                        <p:attrNameLst>
                                          <p:attrName>ppt_y</p:attrName>
                                        </p:attrNameLst>
                                      </p:cBhvr>
                                      <p:tavLst>
                                        <p:tav tm="0">
                                          <p:val>
                                            <p:strVal val="#ppt_y-#ppt_h/2"/>
                                          </p:val>
                                        </p:tav>
                                        <p:tav tm="100000">
                                          <p:val>
                                            <p:strVal val="#ppt_y"/>
                                          </p:val>
                                        </p:tav>
                                      </p:tavLst>
                                    </p:anim>
                                    <p:anim calcmode="lin" valueType="num">
                                      <p:cBhvr>
                                        <p:cTn id="15" dur="500" fill="hold"/>
                                        <p:tgtEl>
                                          <p:spTgt spid="2115602"/>
                                        </p:tgtEl>
                                        <p:attrNameLst>
                                          <p:attrName>ppt_w</p:attrName>
                                        </p:attrNameLst>
                                      </p:cBhvr>
                                      <p:tavLst>
                                        <p:tav tm="0">
                                          <p:val>
                                            <p:strVal val="#ppt_w"/>
                                          </p:val>
                                        </p:tav>
                                        <p:tav tm="100000">
                                          <p:val>
                                            <p:strVal val="#ppt_w"/>
                                          </p:val>
                                        </p:tav>
                                      </p:tavLst>
                                    </p:anim>
                                    <p:anim calcmode="lin" valueType="num">
                                      <p:cBhvr>
                                        <p:cTn id="16" dur="500" fill="hold"/>
                                        <p:tgtEl>
                                          <p:spTgt spid="2115602"/>
                                        </p:tgtEl>
                                        <p:attrNameLst>
                                          <p:attrName>ppt_h</p:attrName>
                                        </p:attrNameLst>
                                      </p:cBhvr>
                                      <p:tavLst>
                                        <p:tav tm="0">
                                          <p:val>
                                            <p:fltVal val="0"/>
                                          </p:val>
                                        </p:tav>
                                        <p:tav tm="100000">
                                          <p:val>
                                            <p:strVal val="#ppt_h"/>
                                          </p:val>
                                        </p:tav>
                                      </p:tavLst>
                                    </p:anim>
                                  </p:childTnLst>
                                </p:cTn>
                              </p:par>
                            </p:childTnLst>
                          </p:cTn>
                        </p:par>
                        <p:par>
                          <p:cTn id="17" fill="hold">
                            <p:stCondLst>
                              <p:cond delay="500"/>
                            </p:stCondLst>
                            <p:childTnLst>
                              <p:par>
                                <p:cTn id="18" presetID="23" presetClass="entr" presetSubtype="16" fill="hold" grpId="0" nodeType="afterEffect">
                                  <p:stCondLst>
                                    <p:cond delay="0"/>
                                  </p:stCondLst>
                                  <p:childTnLst>
                                    <p:set>
                                      <p:cBhvr>
                                        <p:cTn id="19" dur="1" fill="hold">
                                          <p:stCondLst>
                                            <p:cond delay="0"/>
                                          </p:stCondLst>
                                        </p:cTn>
                                        <p:tgtEl>
                                          <p:spTgt spid="2115593"/>
                                        </p:tgtEl>
                                        <p:attrNameLst>
                                          <p:attrName>style.visibility</p:attrName>
                                        </p:attrNameLst>
                                      </p:cBhvr>
                                      <p:to>
                                        <p:strVal val="visible"/>
                                      </p:to>
                                    </p:set>
                                    <p:anim calcmode="lin" valueType="num">
                                      <p:cBhvr>
                                        <p:cTn id="20" dur="500" fill="hold"/>
                                        <p:tgtEl>
                                          <p:spTgt spid="2115593"/>
                                        </p:tgtEl>
                                        <p:attrNameLst>
                                          <p:attrName>ppt_w</p:attrName>
                                        </p:attrNameLst>
                                      </p:cBhvr>
                                      <p:tavLst>
                                        <p:tav tm="0">
                                          <p:val>
                                            <p:fltVal val="0"/>
                                          </p:val>
                                        </p:tav>
                                        <p:tav tm="100000">
                                          <p:val>
                                            <p:strVal val="#ppt_w"/>
                                          </p:val>
                                        </p:tav>
                                      </p:tavLst>
                                    </p:anim>
                                    <p:anim calcmode="lin" valueType="num">
                                      <p:cBhvr>
                                        <p:cTn id="21" dur="500" fill="hold"/>
                                        <p:tgtEl>
                                          <p:spTgt spid="2115593"/>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75"/>
                                        </p:tgtEl>
                                        <p:attrNameLst>
                                          <p:attrName>style.visibility</p:attrName>
                                        </p:attrNameLst>
                                      </p:cBhvr>
                                      <p:to>
                                        <p:strVal val="visible"/>
                                      </p:to>
                                    </p:set>
                                    <p:animEffect transition="in" filter="dissolve">
                                      <p:cBhvr>
                                        <p:cTn id="26"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5602" grpId="0" animBg="1"/>
      <p:bldP spid="2115593" grpId="0" autoUpdateAnimBg="0"/>
      <p:bldP spid="75" grpId="0" animBg="1" autoUpdateAnimBg="0"/>
    </p:bldLst>
  </p:timing>
</p:sld>
</file>

<file path=ppt/slides/slide1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5" name="Rectangle 2"/>
          <p:cNvSpPr>
            <a:spLocks noGrp="1" noChangeArrowheads="1"/>
          </p:cNvSpPr>
          <p:nvPr>
            <p:ph type="title"/>
          </p:nvPr>
        </p:nvSpPr>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9.5.2  </a:t>
            </a:r>
            <a:r>
              <a:rPr lang="zh-CN" altLang="en-US" dirty="0" smtClean="0">
                <a:solidFill>
                  <a:srgbClr val="FFCC00"/>
                </a:solidFill>
                <a:latin typeface="Arial" panose="020B0604020202020204" pitchFamily="34" charset="0"/>
                <a:ea typeface="黑体" panose="02010600030101010101" pitchFamily="49" charset="-122"/>
              </a:rPr>
              <a:t>移位寄存器的设计</a:t>
            </a:r>
          </a:p>
        </p:txBody>
      </p:sp>
      <p:sp>
        <p:nvSpPr>
          <p:cNvPr id="1838085" name="Rectangle 5"/>
          <p:cNvSpPr>
            <a:spLocks noChangeArrowheads="1"/>
          </p:cNvSpPr>
          <p:nvPr/>
        </p:nvSpPr>
        <p:spPr bwMode="auto">
          <a:xfrm>
            <a:off x="1858964" y="1392239"/>
            <a:ext cx="8607425" cy="2428875"/>
          </a:xfrm>
          <a:prstGeom prst="rect">
            <a:avLst/>
          </a:prstGeom>
          <a:noFill/>
          <a:ln w="9525">
            <a:noFill/>
            <a:miter lim="800000"/>
          </a:ln>
        </p:spPr>
        <p:txBody>
          <a:bodyPr/>
          <a:lstStyle/>
          <a:p>
            <a:pPr marL="342900" indent="-342900" algn="l">
              <a:lnSpc>
                <a:spcPct val="120000"/>
              </a:lnSpc>
              <a:spcBef>
                <a:spcPct val="0"/>
              </a:spcBef>
            </a:pPr>
            <a:r>
              <a:rPr lang="en-US" altLang="zh-CN" sz="2400" dirty="0">
                <a:solidFill>
                  <a:srgbClr val="FF0066"/>
                </a:solidFill>
                <a:latin typeface="Arial" panose="020B0604020202020204" pitchFamily="34" charset="0"/>
              </a:rPr>
              <a:t>【</a:t>
            </a:r>
            <a:r>
              <a:rPr lang="zh-CN" altLang="en-US" sz="2400" dirty="0">
                <a:solidFill>
                  <a:srgbClr val="FF0066"/>
                </a:solidFill>
                <a:latin typeface="Arial" panose="020B0604020202020204" pitchFamily="34" charset="0"/>
              </a:rPr>
              <a:t>例</a:t>
            </a:r>
            <a:r>
              <a:rPr lang="en-US" altLang="zh-CN" sz="2400" dirty="0">
                <a:solidFill>
                  <a:srgbClr val="FF0066"/>
                </a:solidFill>
                <a:latin typeface="Arial" panose="020B0604020202020204" pitchFamily="34" charset="0"/>
              </a:rPr>
              <a:t>9.22】</a:t>
            </a:r>
            <a:r>
              <a:rPr lang="zh-CN" altLang="en-US" sz="2400" dirty="0">
                <a:solidFill>
                  <a:srgbClr val="000000"/>
                </a:solidFill>
                <a:latin typeface="Arial" panose="020B0604020202020204" pitchFamily="34" charset="0"/>
              </a:rPr>
              <a:t>用</a:t>
            </a:r>
            <a:r>
              <a:rPr lang="en-US" altLang="zh-CN" sz="2400" dirty="0">
                <a:solidFill>
                  <a:srgbClr val="000000"/>
                </a:solidFill>
                <a:latin typeface="Arial" panose="020B0604020202020204" pitchFamily="34" charset="0"/>
              </a:rPr>
              <a:t>always</a:t>
            </a:r>
            <a:r>
              <a:rPr lang="zh-CN" altLang="en-US" sz="2400" dirty="0">
                <a:solidFill>
                  <a:srgbClr val="000000"/>
                </a:solidFill>
                <a:latin typeface="Arial" panose="020B0604020202020204" pitchFamily="34" charset="0"/>
              </a:rPr>
              <a:t>块语句设计</a:t>
            </a:r>
            <a:r>
              <a:rPr lang="en-US" altLang="zh-CN" sz="2400" dirty="0">
                <a:solidFill>
                  <a:srgbClr val="000000"/>
                </a:solidFill>
                <a:latin typeface="Arial" panose="020B0604020202020204" pitchFamily="34" charset="0"/>
              </a:rPr>
              <a:t>8</a:t>
            </a:r>
            <a:r>
              <a:rPr lang="zh-CN" altLang="en-US" sz="2400" dirty="0">
                <a:solidFill>
                  <a:srgbClr val="000000"/>
                </a:solidFill>
                <a:latin typeface="Arial" panose="020B0604020202020204" pitchFamily="34" charset="0"/>
              </a:rPr>
              <a:t>位双向</a:t>
            </a:r>
            <a:r>
              <a:rPr kumimoji="1" lang="zh-CN" altLang="en-US" sz="2400" dirty="0">
                <a:solidFill>
                  <a:srgbClr val="FF0000"/>
                </a:solidFill>
                <a:latin typeface="Arial" panose="020B0604020202020204" pitchFamily="34" charset="0"/>
              </a:rPr>
              <a:t>移位</a:t>
            </a:r>
            <a:r>
              <a:rPr lang="zh-CN" altLang="en-US" sz="2400" dirty="0">
                <a:solidFill>
                  <a:srgbClr val="000000"/>
                </a:solidFill>
                <a:latin typeface="Arial" panose="020B0604020202020204" pitchFamily="34" charset="0"/>
              </a:rPr>
              <a:t>寄存器</a:t>
            </a:r>
          </a:p>
          <a:p>
            <a:pPr marL="342900" indent="-342900" algn="just">
              <a:lnSpc>
                <a:spcPct val="120000"/>
              </a:lnSpc>
              <a:spcBef>
                <a:spcPct val="0"/>
              </a:spcBef>
              <a:buClr>
                <a:schemeClr val="tx2"/>
              </a:buClr>
              <a:buSzPct val="80000"/>
            </a:pPr>
            <a:r>
              <a:rPr lang="zh-CN" altLang="en-US" sz="2200" dirty="0">
                <a:solidFill>
                  <a:srgbClr val="000000"/>
                </a:solidFill>
                <a:latin typeface="Arial" panose="020B0604020202020204" pitchFamily="34" charset="0"/>
                <a:ea typeface="楷体_GB2312" panose="02010609030101010101" charset="-122"/>
              </a:rPr>
              <a:t>  功能：同步复位；同步预置；串入左移；串入右移</a:t>
            </a:r>
          </a:p>
          <a:p>
            <a:pPr marL="342900" indent="-342900" algn="just">
              <a:lnSpc>
                <a:spcPct val="120000"/>
              </a:lnSpc>
              <a:spcBef>
                <a:spcPct val="0"/>
              </a:spcBef>
              <a:buClr>
                <a:schemeClr val="tx2"/>
              </a:buClr>
              <a:buSzPct val="80000"/>
            </a:pPr>
            <a:r>
              <a:rPr lang="zh-CN" altLang="en-US" sz="2200" dirty="0">
                <a:solidFill>
                  <a:srgbClr val="000000"/>
                </a:solidFill>
                <a:latin typeface="Arial" panose="020B0604020202020204" pitchFamily="34" charset="0"/>
                <a:ea typeface="楷体_GB2312" panose="02010609030101010101" charset="-122"/>
              </a:rPr>
              <a:t>  信号：</a:t>
            </a:r>
            <a:r>
              <a:rPr lang="en-US" altLang="zh-CN" sz="2200" dirty="0">
                <a:solidFill>
                  <a:srgbClr val="000000"/>
                </a:solidFill>
                <a:latin typeface="Arial" panose="020B0604020202020204" pitchFamily="34" charset="0"/>
                <a:ea typeface="楷体_GB2312" panose="02010609030101010101" charset="-122"/>
              </a:rPr>
              <a:t>d[9..0]</a:t>
            </a:r>
            <a:r>
              <a:rPr lang="zh-CN" altLang="en-US" sz="2200" dirty="0">
                <a:solidFill>
                  <a:srgbClr val="000000"/>
                </a:solidFill>
                <a:latin typeface="Arial" panose="020B0604020202020204" pitchFamily="34" charset="0"/>
                <a:ea typeface="楷体_GB2312" panose="02010609030101010101" charset="-122"/>
              </a:rPr>
              <a:t>是预置输入数据信号；</a:t>
            </a:r>
            <a:r>
              <a:rPr lang="en-US" altLang="zh-CN" sz="2200" dirty="0" err="1">
                <a:solidFill>
                  <a:srgbClr val="000000"/>
                </a:solidFill>
                <a:latin typeface="Arial" panose="020B0604020202020204" pitchFamily="34" charset="0"/>
                <a:ea typeface="楷体_GB2312" panose="02010609030101010101" charset="-122"/>
              </a:rPr>
              <a:t>clk</a:t>
            </a:r>
            <a:r>
              <a:rPr lang="zh-CN" altLang="en-US" sz="2200" dirty="0">
                <a:solidFill>
                  <a:srgbClr val="000000"/>
                </a:solidFill>
                <a:latin typeface="Arial" panose="020B0604020202020204" pitchFamily="34" charset="0"/>
                <a:ea typeface="楷体_GB2312" panose="02010609030101010101" charset="-122"/>
              </a:rPr>
              <a:t>是时钟信号，</a:t>
            </a:r>
            <a:r>
              <a:rPr lang="zh-CN" altLang="en-US" sz="2200" dirty="0">
                <a:solidFill>
                  <a:srgbClr val="CC0066"/>
                </a:solidFill>
                <a:latin typeface="Arial" panose="020B0604020202020204" pitchFamily="34" charset="0"/>
                <a:ea typeface="楷体_GB2312" panose="02010609030101010101" charset="-122"/>
              </a:rPr>
              <a:t>上升沿</a:t>
            </a:r>
            <a:r>
              <a:rPr lang="zh-CN" altLang="en-US" sz="2200" dirty="0">
                <a:solidFill>
                  <a:srgbClr val="000000"/>
                </a:solidFill>
                <a:latin typeface="Arial" panose="020B0604020202020204" pitchFamily="34" charset="0"/>
                <a:ea typeface="楷体_GB2312" panose="02010609030101010101" charset="-122"/>
              </a:rPr>
              <a:t>触发；</a:t>
            </a:r>
          </a:p>
          <a:p>
            <a:pPr marL="342900" indent="-342900" algn="just">
              <a:lnSpc>
                <a:spcPct val="120000"/>
              </a:lnSpc>
              <a:spcBef>
                <a:spcPct val="0"/>
              </a:spcBef>
              <a:buClr>
                <a:schemeClr val="tx2"/>
              </a:buClr>
              <a:buSzPct val="80000"/>
            </a:pPr>
            <a:r>
              <a:rPr lang="en-US" altLang="zh-CN" sz="2200" dirty="0">
                <a:solidFill>
                  <a:srgbClr val="000000"/>
                </a:solidFill>
                <a:latin typeface="Arial" panose="020B0604020202020204" pitchFamily="34" charset="0"/>
                <a:ea typeface="楷体_GB2312" panose="02010609030101010101" charset="-122"/>
              </a:rPr>
              <a:t>             </a:t>
            </a:r>
            <a:r>
              <a:rPr lang="en-US" altLang="zh-CN" sz="2200" dirty="0" err="1">
                <a:solidFill>
                  <a:srgbClr val="000000"/>
                </a:solidFill>
                <a:latin typeface="Arial" panose="020B0604020202020204" pitchFamily="34" charset="0"/>
                <a:ea typeface="楷体_GB2312" panose="02010609030101010101" charset="-122"/>
              </a:rPr>
              <a:t>clr</a:t>
            </a:r>
            <a:r>
              <a:rPr lang="zh-CN" altLang="en-US" sz="2200" dirty="0">
                <a:solidFill>
                  <a:srgbClr val="000000"/>
                </a:solidFill>
                <a:latin typeface="Arial" panose="020B0604020202020204" pitchFamily="34" charset="0"/>
                <a:ea typeface="楷体_GB2312" panose="02010609030101010101" charset="-122"/>
              </a:rPr>
              <a:t>是复位控制输入端，</a:t>
            </a:r>
            <a:r>
              <a:rPr lang="zh-CN" altLang="en-US" sz="2200" dirty="0">
                <a:solidFill>
                  <a:srgbClr val="CC0066"/>
                </a:solidFill>
                <a:latin typeface="Arial" panose="020B0604020202020204" pitchFamily="34" charset="0"/>
                <a:ea typeface="楷体_GB2312" panose="02010609030101010101" charset="-122"/>
              </a:rPr>
              <a:t>低</a:t>
            </a:r>
            <a:r>
              <a:rPr lang="zh-CN" altLang="en-US" sz="2200" dirty="0">
                <a:solidFill>
                  <a:srgbClr val="000000"/>
                </a:solidFill>
                <a:latin typeface="Arial" panose="020B0604020202020204" pitchFamily="34" charset="0"/>
                <a:ea typeface="楷体_GB2312" panose="02010609030101010101" charset="-122"/>
              </a:rPr>
              <a:t>有效；</a:t>
            </a:r>
            <a:r>
              <a:rPr lang="en-US" altLang="zh-CN" sz="2200" dirty="0" err="1">
                <a:solidFill>
                  <a:srgbClr val="000000"/>
                </a:solidFill>
                <a:latin typeface="Arial" panose="020B0604020202020204" pitchFamily="34" charset="0"/>
                <a:ea typeface="楷体_GB2312" panose="02010609030101010101" charset="-122"/>
              </a:rPr>
              <a:t>lod</a:t>
            </a:r>
            <a:r>
              <a:rPr lang="zh-CN" altLang="en-US" sz="2200" dirty="0">
                <a:solidFill>
                  <a:srgbClr val="000000"/>
                </a:solidFill>
                <a:latin typeface="Arial" panose="020B0604020202020204" pitchFamily="34" charset="0"/>
                <a:ea typeface="楷体_GB2312" panose="02010609030101010101" charset="-122"/>
              </a:rPr>
              <a:t>是预置控制输入端，</a:t>
            </a:r>
            <a:r>
              <a:rPr lang="zh-CN" altLang="en-US" sz="2200" dirty="0">
                <a:solidFill>
                  <a:srgbClr val="CC0066"/>
                </a:solidFill>
                <a:latin typeface="Arial" panose="020B0604020202020204" pitchFamily="34" charset="0"/>
                <a:ea typeface="楷体_GB2312" panose="02010609030101010101" charset="-122"/>
              </a:rPr>
              <a:t>高</a:t>
            </a:r>
            <a:r>
              <a:rPr lang="zh-CN" altLang="en-US" sz="2200" dirty="0">
                <a:solidFill>
                  <a:srgbClr val="000000"/>
                </a:solidFill>
                <a:latin typeface="Arial" panose="020B0604020202020204" pitchFamily="34" charset="0"/>
                <a:ea typeface="楷体_GB2312" panose="02010609030101010101" charset="-122"/>
              </a:rPr>
              <a:t>有效；</a:t>
            </a:r>
          </a:p>
          <a:p>
            <a:pPr marL="342900" indent="-342900" algn="just">
              <a:lnSpc>
                <a:spcPct val="120000"/>
              </a:lnSpc>
              <a:spcBef>
                <a:spcPct val="0"/>
              </a:spcBef>
              <a:buClr>
                <a:schemeClr val="tx2"/>
              </a:buClr>
              <a:buSzPct val="80000"/>
            </a:pPr>
            <a:r>
              <a:rPr lang="en-US" altLang="zh-CN" sz="2200" dirty="0">
                <a:solidFill>
                  <a:srgbClr val="000000"/>
                </a:solidFill>
                <a:latin typeface="Arial" panose="020B0604020202020204" pitchFamily="34" charset="0"/>
                <a:ea typeface="楷体_GB2312" panose="02010609030101010101" charset="-122"/>
              </a:rPr>
              <a:t>             s</a:t>
            </a:r>
            <a:r>
              <a:rPr lang="zh-CN" altLang="en-US" sz="2200" dirty="0">
                <a:solidFill>
                  <a:srgbClr val="000000"/>
                </a:solidFill>
                <a:latin typeface="Arial" panose="020B0604020202020204" pitchFamily="34" charset="0"/>
                <a:ea typeface="楷体_GB2312" panose="02010609030101010101" charset="-122"/>
              </a:rPr>
              <a:t>是移位方向控制输入端，</a:t>
            </a:r>
            <a:r>
              <a:rPr lang="en-US" altLang="zh-CN" sz="2200" dirty="0">
                <a:solidFill>
                  <a:srgbClr val="CC0066"/>
                </a:solidFill>
                <a:latin typeface="Arial" panose="020B0604020202020204" pitchFamily="34" charset="0"/>
                <a:ea typeface="楷体_GB2312" panose="02010609030101010101" charset="-122"/>
              </a:rPr>
              <a:t>s=1</a:t>
            </a:r>
            <a:r>
              <a:rPr lang="zh-CN" altLang="en-US" sz="2200" dirty="0">
                <a:solidFill>
                  <a:srgbClr val="CC0066"/>
                </a:solidFill>
                <a:latin typeface="Arial" panose="020B0604020202020204" pitchFamily="34" charset="0"/>
                <a:ea typeface="楷体_GB2312" panose="02010609030101010101" charset="-122"/>
              </a:rPr>
              <a:t>时右移</a:t>
            </a:r>
            <a:r>
              <a:rPr lang="zh-CN" altLang="en-US" sz="2200" dirty="0">
                <a:solidFill>
                  <a:srgbClr val="000000"/>
                </a:solidFill>
                <a:latin typeface="Arial" panose="020B0604020202020204" pitchFamily="34" charset="0"/>
                <a:ea typeface="楷体_GB2312" panose="02010609030101010101" charset="-122"/>
              </a:rPr>
              <a:t>，</a:t>
            </a:r>
            <a:r>
              <a:rPr lang="en-US" altLang="zh-CN" sz="2200" dirty="0">
                <a:solidFill>
                  <a:srgbClr val="CC0066"/>
                </a:solidFill>
                <a:latin typeface="Arial" panose="020B0604020202020204" pitchFamily="34" charset="0"/>
                <a:ea typeface="楷体_GB2312" panose="02010609030101010101" charset="-122"/>
              </a:rPr>
              <a:t>s=0</a:t>
            </a:r>
            <a:r>
              <a:rPr lang="zh-CN" altLang="en-US" sz="2200" dirty="0">
                <a:solidFill>
                  <a:srgbClr val="CC0066"/>
                </a:solidFill>
                <a:latin typeface="Arial" panose="020B0604020202020204" pitchFamily="34" charset="0"/>
                <a:ea typeface="楷体_GB2312" panose="02010609030101010101" charset="-122"/>
              </a:rPr>
              <a:t>时左移</a:t>
            </a:r>
            <a:r>
              <a:rPr lang="zh-CN" altLang="en-US" sz="2200" dirty="0">
                <a:solidFill>
                  <a:srgbClr val="000000"/>
                </a:solidFill>
                <a:latin typeface="Arial" panose="020B0604020202020204" pitchFamily="34" charset="0"/>
                <a:ea typeface="楷体_GB2312" panose="02010609030101010101" charset="-122"/>
              </a:rPr>
              <a:t>；</a:t>
            </a:r>
          </a:p>
          <a:p>
            <a:pPr marL="342900" indent="-342900" algn="just">
              <a:lnSpc>
                <a:spcPct val="120000"/>
              </a:lnSpc>
              <a:spcBef>
                <a:spcPct val="0"/>
              </a:spcBef>
              <a:buClr>
                <a:schemeClr val="tx2"/>
              </a:buClr>
              <a:buSzPct val="80000"/>
            </a:pPr>
            <a:r>
              <a:rPr lang="en-US" altLang="zh-CN" sz="2200" dirty="0">
                <a:solidFill>
                  <a:srgbClr val="000000"/>
                </a:solidFill>
                <a:latin typeface="Arial" panose="020B0604020202020204" pitchFamily="34" charset="0"/>
                <a:ea typeface="楷体_GB2312" panose="02010609030101010101" charset="-122"/>
              </a:rPr>
              <a:t>             dir</a:t>
            </a:r>
            <a:r>
              <a:rPr lang="zh-CN" altLang="en-US" sz="2200" dirty="0">
                <a:solidFill>
                  <a:srgbClr val="000000"/>
                </a:solidFill>
                <a:latin typeface="Arial" panose="020B0604020202020204" pitchFamily="34" charset="0"/>
                <a:ea typeface="楷体_GB2312" panose="02010609030101010101" charset="-122"/>
              </a:rPr>
              <a:t>是右移串入输入信号；</a:t>
            </a:r>
            <a:r>
              <a:rPr lang="en-US" altLang="zh-CN" sz="2200" dirty="0" err="1">
                <a:solidFill>
                  <a:srgbClr val="000000"/>
                </a:solidFill>
                <a:latin typeface="Arial" panose="020B0604020202020204" pitchFamily="34" charset="0"/>
                <a:ea typeface="楷体_GB2312" panose="02010609030101010101" charset="-122"/>
              </a:rPr>
              <a:t>dil</a:t>
            </a:r>
            <a:r>
              <a:rPr lang="zh-CN" altLang="en-US" sz="2200" dirty="0">
                <a:solidFill>
                  <a:srgbClr val="000000"/>
                </a:solidFill>
                <a:latin typeface="Arial" panose="020B0604020202020204" pitchFamily="34" charset="0"/>
                <a:ea typeface="楷体_GB2312" panose="02010609030101010101" charset="-122"/>
              </a:rPr>
              <a:t>是左移串入输入信号。</a:t>
            </a:r>
          </a:p>
          <a:p>
            <a:pPr marL="342900" indent="-342900" algn="just">
              <a:lnSpc>
                <a:spcPct val="120000"/>
              </a:lnSpc>
              <a:spcBef>
                <a:spcPct val="0"/>
              </a:spcBef>
              <a:buClr>
                <a:schemeClr val="tx2"/>
              </a:buClr>
              <a:buSzPct val="80000"/>
            </a:pPr>
            <a:r>
              <a:rPr lang="zh-CN" altLang="en-US" sz="2200" dirty="0">
                <a:solidFill>
                  <a:srgbClr val="000000"/>
                </a:solidFill>
                <a:latin typeface="Arial" panose="020B0604020202020204" pitchFamily="34" charset="0"/>
                <a:ea typeface="楷体_GB2312" panose="02010609030101010101" charset="-122"/>
              </a:rPr>
              <a:t> </a:t>
            </a:r>
          </a:p>
        </p:txBody>
      </p:sp>
      <p:graphicFrame>
        <p:nvGraphicFramePr>
          <p:cNvPr id="54283" name="Group 11"/>
          <p:cNvGraphicFramePr>
            <a:graphicFrameLocks noGrp="1"/>
          </p:cNvGraphicFramePr>
          <p:nvPr/>
        </p:nvGraphicFramePr>
        <p:xfrm>
          <a:off x="4808539" y="4783139"/>
          <a:ext cx="2613025" cy="466725"/>
        </p:xfrm>
        <a:graphic>
          <a:graphicData uri="http://schemas.openxmlformats.org/drawingml/2006/table">
            <a:tbl>
              <a:tblPr/>
              <a:tblGrid>
                <a:gridCol w="306387">
                  <a:extLst>
                    <a:ext uri="{9D8B030D-6E8A-4147-A177-3AD203B41FA5}">
                      <a16:colId xmlns:a16="http://schemas.microsoft.com/office/drawing/2014/main" val="20000"/>
                    </a:ext>
                  </a:extLst>
                </a:gridCol>
                <a:gridCol w="306388">
                  <a:extLst>
                    <a:ext uri="{9D8B030D-6E8A-4147-A177-3AD203B41FA5}">
                      <a16:colId xmlns:a16="http://schemas.microsoft.com/office/drawing/2014/main" val="20001"/>
                    </a:ext>
                  </a:extLst>
                </a:gridCol>
                <a:gridCol w="319087">
                  <a:extLst>
                    <a:ext uri="{9D8B030D-6E8A-4147-A177-3AD203B41FA5}">
                      <a16:colId xmlns:a16="http://schemas.microsoft.com/office/drawing/2014/main" val="20002"/>
                    </a:ext>
                  </a:extLst>
                </a:gridCol>
                <a:gridCol w="1400175">
                  <a:extLst>
                    <a:ext uri="{9D8B030D-6E8A-4147-A177-3AD203B41FA5}">
                      <a16:colId xmlns:a16="http://schemas.microsoft.com/office/drawing/2014/main" val="20003"/>
                    </a:ext>
                  </a:extLst>
                </a:gridCol>
                <a:gridCol w="280988">
                  <a:extLst>
                    <a:ext uri="{9D8B030D-6E8A-4147-A177-3AD203B41FA5}">
                      <a16:colId xmlns:a16="http://schemas.microsoft.com/office/drawing/2014/main" val="20004"/>
                    </a:ext>
                  </a:extLst>
                </a:gridCol>
              </a:tblGrid>
              <a:tr h="466725">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4297" name="Text Box 25"/>
          <p:cNvSpPr txBox="1">
            <a:spLocks noChangeArrowheads="1"/>
          </p:cNvSpPr>
          <p:nvPr/>
        </p:nvSpPr>
        <p:spPr bwMode="auto">
          <a:xfrm>
            <a:off x="4625975" y="4457700"/>
            <a:ext cx="3011488" cy="336550"/>
          </a:xfrm>
          <a:prstGeom prst="rect">
            <a:avLst/>
          </a:prstGeom>
          <a:noFill/>
          <a:ln w="9525">
            <a:noFill/>
            <a:miter lim="800000"/>
          </a:ln>
          <a:effectLst>
            <a:prstShdw prst="shdw13" dist="53882" dir="13500000">
              <a:schemeClr val="accent1">
                <a:gamma/>
                <a:shade val="60000"/>
                <a:invGamma/>
                <a:alpha val="50000"/>
              </a:schemeClr>
            </a:prstShdw>
          </a:effectLst>
        </p:spPr>
        <p:txBody>
          <a:bodyPr anchor="b">
            <a:spAutoFit/>
          </a:bodyPr>
          <a:lstStyle/>
          <a:p>
            <a:pPr algn="l">
              <a:lnSpc>
                <a:spcPct val="100000"/>
              </a:lnSpc>
              <a:defRPr/>
            </a:pPr>
            <a:r>
              <a:rPr lang="en-US" altLang="zh-CN" sz="1600">
                <a:solidFill>
                  <a:srgbClr val="FF33CC"/>
                </a:solidFill>
              </a:rPr>
              <a:t>Q7  Q6  Q5                            Q0</a:t>
            </a:r>
            <a:r>
              <a:rPr lang="en-US" altLang="zh-CN" sz="1600">
                <a:solidFill>
                  <a:srgbClr val="FF33CC"/>
                </a:solidFill>
                <a:latin typeface="Tahoma" panose="020B0604030504040204" pitchFamily="34" charset="0"/>
              </a:rPr>
              <a:t>   </a:t>
            </a:r>
          </a:p>
        </p:txBody>
      </p:sp>
      <p:sp>
        <p:nvSpPr>
          <p:cNvPr id="54298" name="Text Box 26"/>
          <p:cNvSpPr txBox="1">
            <a:spLocks noChangeArrowheads="1"/>
          </p:cNvSpPr>
          <p:nvPr/>
        </p:nvSpPr>
        <p:spPr bwMode="auto">
          <a:xfrm>
            <a:off x="3725863" y="4849813"/>
            <a:ext cx="635000" cy="336550"/>
          </a:xfrm>
          <a:prstGeom prst="rect">
            <a:avLst/>
          </a:prstGeom>
          <a:noFill/>
          <a:ln w="9525">
            <a:noFill/>
            <a:miter lim="800000"/>
          </a:ln>
          <a:effectLst>
            <a:prstShdw prst="shdw13" dist="53882" dir="13500000">
              <a:schemeClr val="accent1">
                <a:gamma/>
                <a:shade val="60000"/>
                <a:invGamma/>
                <a:alpha val="50000"/>
              </a:schemeClr>
            </a:prstShdw>
          </a:effectLst>
        </p:spPr>
        <p:txBody>
          <a:bodyPr anchor="b">
            <a:spAutoFit/>
          </a:bodyPr>
          <a:lstStyle/>
          <a:p>
            <a:pPr algn="l">
              <a:lnSpc>
                <a:spcPct val="100000"/>
              </a:lnSpc>
              <a:defRPr/>
            </a:pPr>
            <a:r>
              <a:rPr lang="en-US" altLang="zh-CN" sz="1600">
                <a:ea typeface="楷体_GB2312" panose="02010609030101010101" charset="-122"/>
              </a:rPr>
              <a:t>DIR</a:t>
            </a:r>
          </a:p>
        </p:txBody>
      </p:sp>
      <p:sp>
        <p:nvSpPr>
          <p:cNvPr id="54299" name="Line 27"/>
          <p:cNvSpPr>
            <a:spLocks noChangeShapeType="1"/>
          </p:cNvSpPr>
          <p:nvPr/>
        </p:nvSpPr>
        <p:spPr bwMode="auto">
          <a:xfrm>
            <a:off x="4291014" y="5041900"/>
            <a:ext cx="384175" cy="0"/>
          </a:xfrm>
          <a:prstGeom prst="line">
            <a:avLst/>
          </a:prstGeom>
          <a:noFill/>
          <a:ln w="28575">
            <a:solidFill>
              <a:srgbClr val="FF0000"/>
            </a:solidFill>
            <a:round/>
            <a:tailEnd type="triangle" w="med" len="med"/>
          </a:ln>
        </p:spPr>
        <p:txBody>
          <a:bodyPr anchor="b"/>
          <a:lstStyle/>
          <a:p>
            <a:endParaRPr lang="zh-CN" altLang="en-US"/>
          </a:p>
        </p:txBody>
      </p:sp>
      <p:sp>
        <p:nvSpPr>
          <p:cNvPr id="54300" name="Text Box 28"/>
          <p:cNvSpPr txBox="1">
            <a:spLocks noChangeArrowheads="1"/>
          </p:cNvSpPr>
          <p:nvPr/>
        </p:nvSpPr>
        <p:spPr bwMode="auto">
          <a:xfrm>
            <a:off x="8018463" y="4829175"/>
            <a:ext cx="635000" cy="336550"/>
          </a:xfrm>
          <a:prstGeom prst="rect">
            <a:avLst/>
          </a:prstGeom>
          <a:noFill/>
          <a:ln w="9525">
            <a:noFill/>
            <a:miter lim="800000"/>
          </a:ln>
          <a:effectLst>
            <a:prstShdw prst="shdw13" dist="53882" dir="13500000">
              <a:schemeClr val="accent1">
                <a:gamma/>
                <a:shade val="60000"/>
                <a:invGamma/>
                <a:alpha val="50000"/>
              </a:schemeClr>
            </a:prstShdw>
          </a:effectLst>
        </p:spPr>
        <p:txBody>
          <a:bodyPr anchor="b">
            <a:spAutoFit/>
          </a:bodyPr>
          <a:lstStyle/>
          <a:p>
            <a:pPr algn="l">
              <a:lnSpc>
                <a:spcPct val="100000"/>
              </a:lnSpc>
              <a:defRPr/>
            </a:pPr>
            <a:r>
              <a:rPr lang="en-US" altLang="zh-CN" sz="1600">
                <a:ea typeface="楷体_GB2312" panose="02010609030101010101" charset="-122"/>
              </a:rPr>
              <a:t>DIL</a:t>
            </a:r>
          </a:p>
        </p:txBody>
      </p:sp>
      <p:sp>
        <p:nvSpPr>
          <p:cNvPr id="54301" name="Line 29"/>
          <p:cNvSpPr>
            <a:spLocks noChangeShapeType="1"/>
          </p:cNvSpPr>
          <p:nvPr/>
        </p:nvSpPr>
        <p:spPr bwMode="auto">
          <a:xfrm flipH="1" flipV="1">
            <a:off x="7631114" y="4995863"/>
            <a:ext cx="384175" cy="0"/>
          </a:xfrm>
          <a:prstGeom prst="line">
            <a:avLst/>
          </a:prstGeom>
          <a:noFill/>
          <a:ln w="28575">
            <a:solidFill>
              <a:srgbClr val="FF0000"/>
            </a:solidFill>
            <a:round/>
            <a:tailEnd type="triangle" w="med" len="med"/>
          </a:ln>
        </p:spPr>
        <p:txBody>
          <a:bodyPr anchor="b"/>
          <a:lstStyle/>
          <a:p>
            <a:endParaRPr lang="zh-CN" altLang="en-US"/>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8085"/>
                                        </p:tgtEl>
                                        <p:attrNameLst>
                                          <p:attrName>style.visibility</p:attrName>
                                        </p:attrNameLst>
                                      </p:cBhvr>
                                      <p:to>
                                        <p:strVal val="visible"/>
                                      </p:to>
                                    </p:set>
                                    <p:anim calcmode="lin" valueType="num">
                                      <p:cBhvr additive="base">
                                        <p:cTn id="7" dur="500" fill="hold"/>
                                        <p:tgtEl>
                                          <p:spTgt spid="1838085"/>
                                        </p:tgtEl>
                                        <p:attrNameLst>
                                          <p:attrName>ppt_x</p:attrName>
                                        </p:attrNameLst>
                                      </p:cBhvr>
                                      <p:tavLst>
                                        <p:tav tm="0">
                                          <p:val>
                                            <p:strVal val="0-#ppt_w/2"/>
                                          </p:val>
                                        </p:tav>
                                        <p:tav tm="100000">
                                          <p:val>
                                            <p:strVal val="#ppt_x"/>
                                          </p:val>
                                        </p:tav>
                                      </p:tavLst>
                                    </p:anim>
                                    <p:anim calcmode="lin" valueType="num">
                                      <p:cBhvr additive="base">
                                        <p:cTn id="8" dur="500" fill="hold"/>
                                        <p:tgtEl>
                                          <p:spTgt spid="183808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54283"/>
                                        </p:tgtEl>
                                        <p:attrNameLst>
                                          <p:attrName>style.visibility</p:attrName>
                                        </p:attrNameLst>
                                      </p:cBhvr>
                                      <p:to>
                                        <p:strVal val="visible"/>
                                      </p:to>
                                    </p:set>
                                    <p:animEffect transition="in" filter="dissolve">
                                      <p:cBhvr>
                                        <p:cTn id="13" dur="500"/>
                                        <p:tgtEl>
                                          <p:spTgt spid="54283"/>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54297"/>
                                        </p:tgtEl>
                                        <p:attrNameLst>
                                          <p:attrName>style.visibility</p:attrName>
                                        </p:attrNameLst>
                                      </p:cBhvr>
                                      <p:to>
                                        <p:strVal val="visible"/>
                                      </p:to>
                                    </p:set>
                                    <p:animEffect transition="in" filter="dissolve">
                                      <p:cBhvr>
                                        <p:cTn id="17" dur="500"/>
                                        <p:tgtEl>
                                          <p:spTgt spid="54297"/>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54298"/>
                                        </p:tgtEl>
                                        <p:attrNameLst>
                                          <p:attrName>style.visibility</p:attrName>
                                        </p:attrNameLst>
                                      </p:cBhvr>
                                      <p:to>
                                        <p:strVal val="visible"/>
                                      </p:to>
                                    </p:set>
                                    <p:anim calcmode="lin" valueType="num">
                                      <p:cBhvr>
                                        <p:cTn id="22" dur="500" fill="hold"/>
                                        <p:tgtEl>
                                          <p:spTgt spid="54298"/>
                                        </p:tgtEl>
                                        <p:attrNameLst>
                                          <p:attrName>ppt_w</p:attrName>
                                        </p:attrNameLst>
                                      </p:cBhvr>
                                      <p:tavLst>
                                        <p:tav tm="0">
                                          <p:val>
                                            <p:fltVal val="0"/>
                                          </p:val>
                                        </p:tav>
                                        <p:tav tm="100000">
                                          <p:val>
                                            <p:strVal val="#ppt_w"/>
                                          </p:val>
                                        </p:tav>
                                      </p:tavLst>
                                    </p:anim>
                                    <p:anim calcmode="lin" valueType="num">
                                      <p:cBhvr>
                                        <p:cTn id="23" dur="500" fill="hold"/>
                                        <p:tgtEl>
                                          <p:spTgt spid="54298"/>
                                        </p:tgtEl>
                                        <p:attrNameLst>
                                          <p:attrName>ppt_h</p:attrName>
                                        </p:attrNameLst>
                                      </p:cBhvr>
                                      <p:tavLst>
                                        <p:tav tm="0">
                                          <p:val>
                                            <p:fltVal val="0"/>
                                          </p:val>
                                        </p:tav>
                                        <p:tav tm="100000">
                                          <p:val>
                                            <p:strVal val="#ppt_h"/>
                                          </p:val>
                                        </p:tav>
                                      </p:tavLst>
                                    </p:anim>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54299"/>
                                        </p:tgtEl>
                                        <p:attrNameLst>
                                          <p:attrName>style.visibility</p:attrName>
                                        </p:attrNameLst>
                                      </p:cBhvr>
                                      <p:to>
                                        <p:strVal val="visible"/>
                                      </p:to>
                                    </p:set>
                                    <p:animEffect transition="in" filter="wipe(left)">
                                      <p:cBhvr>
                                        <p:cTn id="27" dur="500"/>
                                        <p:tgtEl>
                                          <p:spTgt spid="54299"/>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grpId="0" nodeType="clickEffect">
                                  <p:stCondLst>
                                    <p:cond delay="0"/>
                                  </p:stCondLst>
                                  <p:childTnLst>
                                    <p:set>
                                      <p:cBhvr>
                                        <p:cTn id="31" dur="1" fill="hold">
                                          <p:stCondLst>
                                            <p:cond delay="0"/>
                                          </p:stCondLst>
                                        </p:cTn>
                                        <p:tgtEl>
                                          <p:spTgt spid="54300"/>
                                        </p:tgtEl>
                                        <p:attrNameLst>
                                          <p:attrName>style.visibility</p:attrName>
                                        </p:attrNameLst>
                                      </p:cBhvr>
                                      <p:to>
                                        <p:strVal val="visible"/>
                                      </p:to>
                                    </p:set>
                                    <p:anim calcmode="lin" valueType="num">
                                      <p:cBhvr>
                                        <p:cTn id="32" dur="500" fill="hold"/>
                                        <p:tgtEl>
                                          <p:spTgt spid="54300"/>
                                        </p:tgtEl>
                                        <p:attrNameLst>
                                          <p:attrName>ppt_w</p:attrName>
                                        </p:attrNameLst>
                                      </p:cBhvr>
                                      <p:tavLst>
                                        <p:tav tm="0">
                                          <p:val>
                                            <p:fltVal val="0"/>
                                          </p:val>
                                        </p:tav>
                                        <p:tav tm="100000">
                                          <p:val>
                                            <p:strVal val="#ppt_w"/>
                                          </p:val>
                                        </p:tav>
                                      </p:tavLst>
                                    </p:anim>
                                    <p:anim calcmode="lin" valueType="num">
                                      <p:cBhvr>
                                        <p:cTn id="33" dur="500" fill="hold"/>
                                        <p:tgtEl>
                                          <p:spTgt spid="54300"/>
                                        </p:tgtEl>
                                        <p:attrNameLst>
                                          <p:attrName>ppt_h</p:attrName>
                                        </p:attrNameLst>
                                      </p:cBhvr>
                                      <p:tavLst>
                                        <p:tav tm="0">
                                          <p:val>
                                            <p:fltVal val="0"/>
                                          </p:val>
                                        </p:tav>
                                        <p:tav tm="100000">
                                          <p:val>
                                            <p:strVal val="#ppt_h"/>
                                          </p:val>
                                        </p:tav>
                                      </p:tavLst>
                                    </p:anim>
                                  </p:childTnLst>
                                </p:cTn>
                              </p:par>
                            </p:childTnLst>
                          </p:cTn>
                        </p:par>
                        <p:par>
                          <p:cTn id="34" fill="hold">
                            <p:stCondLst>
                              <p:cond delay="500"/>
                            </p:stCondLst>
                            <p:childTnLst>
                              <p:par>
                                <p:cTn id="35" presetID="22" presetClass="entr" presetSubtype="2" fill="hold" grpId="0" nodeType="afterEffect">
                                  <p:stCondLst>
                                    <p:cond delay="0"/>
                                  </p:stCondLst>
                                  <p:childTnLst>
                                    <p:set>
                                      <p:cBhvr>
                                        <p:cTn id="36" dur="1" fill="hold">
                                          <p:stCondLst>
                                            <p:cond delay="0"/>
                                          </p:stCondLst>
                                        </p:cTn>
                                        <p:tgtEl>
                                          <p:spTgt spid="54301"/>
                                        </p:tgtEl>
                                        <p:attrNameLst>
                                          <p:attrName>style.visibility</p:attrName>
                                        </p:attrNameLst>
                                      </p:cBhvr>
                                      <p:to>
                                        <p:strVal val="visible"/>
                                      </p:to>
                                    </p:set>
                                    <p:animEffect transition="in" filter="wipe(right)">
                                      <p:cBhvr>
                                        <p:cTn id="37" dur="500"/>
                                        <p:tgtEl>
                                          <p:spTgt spid="54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8085" grpId="0"/>
      <p:bldP spid="54297" grpId="0"/>
      <p:bldP spid="54298" grpId="0"/>
      <p:bldP spid="54299" grpId="0" animBg="1"/>
      <p:bldP spid="54300" grpId="0"/>
      <p:bldP spid="54301" grpId="0" animBg="1"/>
    </p:bldLst>
  </p:timing>
</p:sld>
</file>

<file path=ppt/slides/slide1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9" name="Rectangle 2"/>
          <p:cNvSpPr>
            <a:spLocks noGrp="1" noChangeArrowheads="1"/>
          </p:cNvSpPr>
          <p:nvPr>
            <p:ph type="title"/>
          </p:nvPr>
        </p:nvSpPr>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移位寄存器的</a:t>
            </a:r>
            <a:r>
              <a:rPr lang="en-US" altLang="zh-CN" dirty="0" smtClean="0">
                <a:solidFill>
                  <a:srgbClr val="FFCC00"/>
                </a:solidFill>
                <a:latin typeface="Arial" panose="020B0604020202020204" pitchFamily="34" charset="0"/>
                <a:ea typeface="黑体" panose="02010600030101010101" pitchFamily="49" charset="-122"/>
              </a:rPr>
              <a:t>HDL</a:t>
            </a:r>
            <a:r>
              <a:rPr lang="zh-CN" altLang="en-US" dirty="0" smtClean="0">
                <a:solidFill>
                  <a:srgbClr val="FFCC00"/>
                </a:solidFill>
                <a:latin typeface="Arial" panose="020B0604020202020204" pitchFamily="34" charset="0"/>
                <a:ea typeface="黑体" panose="02010600030101010101" pitchFamily="49" charset="-122"/>
              </a:rPr>
              <a:t>设计</a:t>
            </a:r>
          </a:p>
        </p:txBody>
      </p:sp>
      <p:sp>
        <p:nvSpPr>
          <p:cNvPr id="152580" name="Text Box 95"/>
          <p:cNvSpPr txBox="1">
            <a:spLocks noChangeArrowheads="1"/>
          </p:cNvSpPr>
          <p:nvPr/>
        </p:nvSpPr>
        <p:spPr bwMode="auto">
          <a:xfrm>
            <a:off x="2090738" y="1878014"/>
            <a:ext cx="3657600" cy="396875"/>
          </a:xfrm>
          <a:prstGeom prst="rect">
            <a:avLst/>
          </a:prstGeom>
          <a:noFill/>
          <a:ln w="9525">
            <a:noFill/>
            <a:miter lim="800000"/>
          </a:ln>
        </p:spPr>
        <p:txBody>
          <a:bodyPr>
            <a:spAutoFit/>
          </a:bodyPr>
          <a:lstStyle/>
          <a:p>
            <a:pPr algn="l">
              <a:lnSpc>
                <a:spcPct val="100000"/>
              </a:lnSpc>
            </a:pPr>
            <a:endParaRPr kumimoji="1" lang="zh-CN" altLang="en-US">
              <a:latin typeface="Arial" panose="020B0604020202020204" pitchFamily="34" charset="0"/>
            </a:endParaRPr>
          </a:p>
        </p:txBody>
      </p:sp>
      <p:sp>
        <p:nvSpPr>
          <p:cNvPr id="152581" name="Text Box 4"/>
          <p:cNvSpPr txBox="1">
            <a:spLocks noChangeArrowheads="1"/>
          </p:cNvSpPr>
          <p:nvPr/>
        </p:nvSpPr>
        <p:spPr bwMode="auto">
          <a:xfrm>
            <a:off x="1804988" y="1096964"/>
            <a:ext cx="8578850" cy="5286375"/>
          </a:xfrm>
          <a:prstGeom prst="rect">
            <a:avLst/>
          </a:prstGeom>
          <a:solidFill>
            <a:srgbClr val="CCECFF"/>
          </a:solidFill>
          <a:ln w="12700">
            <a:solidFill>
              <a:schemeClr val="tx1"/>
            </a:solidFill>
            <a:miter lim="800000"/>
          </a:ln>
        </p:spPr>
        <p:txBody>
          <a:bodyPr anchor="b">
            <a:spAutoFit/>
          </a:bodyPr>
          <a:lstStyle/>
          <a:p>
            <a:pPr algn="l">
              <a:lnSpc>
                <a:spcPct val="100000"/>
              </a:lnSpc>
              <a:spcBef>
                <a:spcPct val="0"/>
              </a:spcBef>
            </a:pPr>
            <a:r>
              <a:rPr lang="en-US" altLang="zh-CN"/>
              <a:t>module rlshift(q,d, clk,clr,lod, s,dir,dil);</a:t>
            </a:r>
          </a:p>
          <a:p>
            <a:pPr algn="l">
              <a:lnSpc>
                <a:spcPct val="100000"/>
              </a:lnSpc>
              <a:spcBef>
                <a:spcPct val="0"/>
              </a:spcBef>
            </a:pPr>
            <a:r>
              <a:rPr lang="en-US" altLang="zh-CN"/>
              <a:t>      input [7:0]   d;</a:t>
            </a:r>
          </a:p>
          <a:p>
            <a:pPr algn="l">
              <a:lnSpc>
                <a:spcPct val="100000"/>
              </a:lnSpc>
              <a:spcBef>
                <a:spcPct val="0"/>
              </a:spcBef>
            </a:pPr>
            <a:r>
              <a:rPr lang="en-US" altLang="zh-CN"/>
              <a:t>      input             clk, clr, lod, s, dir, dil;</a:t>
            </a:r>
          </a:p>
          <a:p>
            <a:pPr algn="l">
              <a:lnSpc>
                <a:spcPct val="100000"/>
              </a:lnSpc>
              <a:spcBef>
                <a:spcPct val="0"/>
              </a:spcBef>
            </a:pPr>
            <a:r>
              <a:rPr lang="en-US" altLang="zh-CN"/>
              <a:t>      output [7:0] q;</a:t>
            </a:r>
          </a:p>
          <a:p>
            <a:pPr algn="l">
              <a:lnSpc>
                <a:spcPct val="100000"/>
              </a:lnSpc>
              <a:spcBef>
                <a:spcPct val="0"/>
              </a:spcBef>
            </a:pPr>
            <a:r>
              <a:rPr lang="en-US" altLang="zh-CN"/>
              <a:t>      reg  [7:0]      q;</a:t>
            </a:r>
          </a:p>
          <a:p>
            <a:pPr algn="l">
              <a:lnSpc>
                <a:spcPct val="100000"/>
              </a:lnSpc>
              <a:spcBef>
                <a:spcPct val="0"/>
              </a:spcBef>
            </a:pPr>
            <a:r>
              <a:rPr lang="en-US" altLang="zh-CN"/>
              <a:t>      </a:t>
            </a:r>
            <a:r>
              <a:rPr lang="en-US" altLang="zh-CN">
                <a:solidFill>
                  <a:srgbClr val="FF0066"/>
                </a:solidFill>
              </a:rPr>
              <a:t>always @(posedge clk)</a:t>
            </a:r>
            <a:r>
              <a:rPr lang="en-US" altLang="zh-CN"/>
              <a:t> // </a:t>
            </a:r>
            <a:r>
              <a:rPr lang="zh-CN" altLang="en-US">
                <a:ea typeface="楷体_GB2312" panose="02010609030101010101" charset="-122"/>
              </a:rPr>
              <a:t>沿触发</a:t>
            </a:r>
            <a:endParaRPr lang="en-US" altLang="zh-CN">
              <a:ea typeface="楷体_GB2312" panose="02010609030101010101" charset="-122"/>
            </a:endParaRPr>
          </a:p>
          <a:p>
            <a:pPr algn="l">
              <a:lnSpc>
                <a:spcPct val="100000"/>
              </a:lnSpc>
              <a:spcBef>
                <a:spcPct val="0"/>
              </a:spcBef>
            </a:pPr>
            <a:r>
              <a:rPr lang="en-US" altLang="zh-CN"/>
              <a:t>          begin</a:t>
            </a:r>
          </a:p>
          <a:p>
            <a:pPr algn="l">
              <a:lnSpc>
                <a:spcPct val="100000"/>
              </a:lnSpc>
              <a:spcBef>
                <a:spcPct val="0"/>
              </a:spcBef>
            </a:pPr>
            <a:r>
              <a:rPr lang="en-US" altLang="zh-CN"/>
              <a:t>              if (!clr)	q = 8‘b00000000;//</a:t>
            </a:r>
            <a:r>
              <a:rPr lang="zh-CN" altLang="en-US">
                <a:ea typeface="楷体_GB2312" panose="02010609030101010101" charset="-122"/>
              </a:rPr>
              <a:t>同步复位</a:t>
            </a:r>
          </a:p>
          <a:p>
            <a:pPr algn="l">
              <a:lnSpc>
                <a:spcPct val="100000"/>
              </a:lnSpc>
              <a:spcBef>
                <a:spcPct val="0"/>
              </a:spcBef>
            </a:pPr>
            <a:r>
              <a:rPr lang="en-US" altLang="zh-CN">
                <a:solidFill>
                  <a:srgbClr val="FF0000"/>
                </a:solidFill>
              </a:rPr>
              <a:t>              </a:t>
            </a:r>
            <a:r>
              <a:rPr lang="en-US" altLang="zh-CN"/>
              <a:t>else if (lod)	q = d;	//</a:t>
            </a:r>
            <a:r>
              <a:rPr lang="zh-CN" altLang="en-US">
                <a:ea typeface="楷体_GB2312" panose="02010609030101010101" charset="-122"/>
              </a:rPr>
              <a:t>同步预置</a:t>
            </a:r>
            <a:endParaRPr lang="en-US" altLang="zh-CN">
              <a:ea typeface="楷体_GB2312" panose="02010609030101010101" charset="-122"/>
            </a:endParaRPr>
          </a:p>
          <a:p>
            <a:pPr algn="l">
              <a:lnSpc>
                <a:spcPct val="100000"/>
              </a:lnSpc>
              <a:spcBef>
                <a:spcPct val="0"/>
              </a:spcBef>
            </a:pPr>
            <a:r>
              <a:rPr lang="en-US" altLang="zh-CN"/>
              <a:t>              else if (s) begin</a:t>
            </a:r>
          </a:p>
          <a:p>
            <a:pPr algn="l">
              <a:lnSpc>
                <a:spcPct val="100000"/>
              </a:lnSpc>
              <a:spcBef>
                <a:spcPct val="0"/>
              </a:spcBef>
            </a:pPr>
            <a:r>
              <a:rPr lang="en-US" altLang="zh-CN"/>
              <a:t>                 q = q &gt;&gt; 1;		//</a:t>
            </a:r>
            <a:r>
              <a:rPr lang="zh-CN" altLang="en-US">
                <a:ea typeface="楷体_GB2312" panose="02010609030101010101" charset="-122"/>
              </a:rPr>
              <a:t>实现</a:t>
            </a:r>
            <a:r>
              <a:rPr lang="zh-CN" altLang="en-US">
                <a:solidFill>
                  <a:srgbClr val="FF0066"/>
                </a:solidFill>
                <a:ea typeface="楷体_GB2312" panose="02010609030101010101" charset="-122"/>
              </a:rPr>
              <a:t>右移</a:t>
            </a:r>
            <a:r>
              <a:rPr lang="zh-CN" altLang="en-US">
                <a:ea typeface="楷体_GB2312" panose="02010609030101010101" charset="-122"/>
              </a:rPr>
              <a:t>操作</a:t>
            </a:r>
          </a:p>
          <a:p>
            <a:pPr algn="l">
              <a:lnSpc>
                <a:spcPct val="100000"/>
              </a:lnSpc>
              <a:spcBef>
                <a:spcPct val="0"/>
              </a:spcBef>
            </a:pPr>
            <a:r>
              <a:rPr lang="en-US" altLang="zh-CN"/>
              <a:t>                 q[7] = dir; end                //</a:t>
            </a:r>
            <a:r>
              <a:rPr lang="zh-CN" altLang="en-US">
                <a:ea typeface="楷体_GB2312" panose="02010609030101010101" charset="-122"/>
              </a:rPr>
              <a:t>寄存器的</a:t>
            </a:r>
            <a:r>
              <a:rPr lang="zh-CN" altLang="en-US">
                <a:solidFill>
                  <a:srgbClr val="FF0066"/>
                </a:solidFill>
                <a:ea typeface="楷体_GB2312" panose="02010609030101010101" charset="-122"/>
              </a:rPr>
              <a:t>最高</a:t>
            </a:r>
            <a:r>
              <a:rPr lang="zh-CN" altLang="en-US">
                <a:ea typeface="楷体_GB2312" panose="02010609030101010101" charset="-122"/>
              </a:rPr>
              <a:t>位接收串行右移输入信号</a:t>
            </a:r>
            <a:endParaRPr lang="en-US" altLang="zh-CN">
              <a:ea typeface="楷体_GB2312" panose="02010609030101010101" charset="-122"/>
            </a:endParaRPr>
          </a:p>
          <a:p>
            <a:pPr algn="l">
              <a:lnSpc>
                <a:spcPct val="100000"/>
              </a:lnSpc>
              <a:spcBef>
                <a:spcPct val="0"/>
              </a:spcBef>
            </a:pPr>
            <a:r>
              <a:rPr lang="en-US" altLang="zh-CN"/>
              <a:t>              else  begin</a:t>
            </a:r>
          </a:p>
          <a:p>
            <a:pPr algn="l">
              <a:lnSpc>
                <a:spcPct val="100000"/>
              </a:lnSpc>
              <a:spcBef>
                <a:spcPct val="0"/>
              </a:spcBef>
            </a:pPr>
            <a:r>
              <a:rPr lang="en-US" altLang="zh-CN"/>
              <a:t>	   q = q &lt;&lt; 1;		//</a:t>
            </a:r>
            <a:r>
              <a:rPr lang="zh-CN" altLang="en-US">
                <a:ea typeface="楷体_GB2312" panose="02010609030101010101" charset="-122"/>
              </a:rPr>
              <a:t>实现</a:t>
            </a:r>
            <a:r>
              <a:rPr lang="zh-CN" altLang="en-US">
                <a:solidFill>
                  <a:srgbClr val="FF0066"/>
                </a:solidFill>
                <a:ea typeface="楷体_GB2312" panose="02010609030101010101" charset="-122"/>
              </a:rPr>
              <a:t>左移</a:t>
            </a:r>
            <a:r>
              <a:rPr lang="zh-CN" altLang="en-US">
                <a:ea typeface="楷体_GB2312" panose="02010609030101010101" charset="-122"/>
              </a:rPr>
              <a:t>操作</a:t>
            </a:r>
          </a:p>
          <a:p>
            <a:pPr algn="l">
              <a:lnSpc>
                <a:spcPct val="100000"/>
              </a:lnSpc>
              <a:spcBef>
                <a:spcPct val="0"/>
              </a:spcBef>
            </a:pPr>
            <a:r>
              <a:rPr lang="zh-CN" altLang="en-US"/>
              <a:t>	   </a:t>
            </a:r>
            <a:r>
              <a:rPr lang="en-US" altLang="zh-CN"/>
              <a:t>q[0] = dil; end               //</a:t>
            </a:r>
            <a:r>
              <a:rPr lang="zh-CN" altLang="en-US">
                <a:ea typeface="楷体_GB2312" panose="02010609030101010101" charset="-122"/>
              </a:rPr>
              <a:t>寄存器</a:t>
            </a:r>
            <a:r>
              <a:rPr lang="zh-CN" altLang="en-US">
                <a:latin typeface="Tahoma" panose="020B0604030504040204" pitchFamily="34" charset="0"/>
                <a:ea typeface="楷体_GB2312" panose="02010609030101010101" charset="-122"/>
              </a:rPr>
              <a:t>的</a:t>
            </a:r>
            <a:r>
              <a:rPr lang="zh-CN" altLang="en-US">
                <a:solidFill>
                  <a:srgbClr val="FF0066"/>
                </a:solidFill>
                <a:ea typeface="楷体_GB2312" panose="02010609030101010101" charset="-122"/>
              </a:rPr>
              <a:t>最低</a:t>
            </a:r>
            <a:r>
              <a:rPr lang="zh-CN" altLang="en-US">
                <a:latin typeface="Tahoma" panose="020B0604030504040204" pitchFamily="34" charset="0"/>
                <a:ea typeface="楷体_GB2312" panose="02010609030101010101" charset="-122"/>
              </a:rPr>
              <a:t>位</a:t>
            </a:r>
            <a:r>
              <a:rPr lang="zh-CN" altLang="en-US">
                <a:ea typeface="楷体_GB2312" panose="02010609030101010101" charset="-122"/>
              </a:rPr>
              <a:t>接收串行左移输入信号</a:t>
            </a:r>
            <a:endParaRPr lang="en-US" altLang="zh-CN">
              <a:ea typeface="楷体_GB2312" panose="02010609030101010101" charset="-122"/>
            </a:endParaRPr>
          </a:p>
          <a:p>
            <a:pPr algn="l">
              <a:lnSpc>
                <a:spcPct val="100000"/>
              </a:lnSpc>
              <a:spcBef>
                <a:spcPct val="0"/>
              </a:spcBef>
            </a:pPr>
            <a:r>
              <a:rPr lang="en-US" altLang="zh-CN"/>
              <a:t>          end</a:t>
            </a:r>
          </a:p>
          <a:p>
            <a:pPr algn="l">
              <a:lnSpc>
                <a:spcPct val="100000"/>
              </a:lnSpc>
              <a:spcBef>
                <a:spcPct val="0"/>
              </a:spcBef>
            </a:pPr>
            <a:r>
              <a:rPr lang="en-US" altLang="zh-CN"/>
              <a:t>endmodule</a:t>
            </a:r>
          </a:p>
        </p:txBody>
      </p:sp>
    </p:spTree>
  </p:cSld>
  <p:clrMapOvr>
    <a:masterClrMapping/>
  </p:clrMapOvr>
  <p:transition spd="med">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363913" y="3048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计数器相关概念</a:t>
            </a:r>
          </a:p>
        </p:txBody>
      </p:sp>
      <p:sp>
        <p:nvSpPr>
          <p:cNvPr id="55300" name="Text Box 9"/>
          <p:cNvSpPr txBox="1">
            <a:spLocks noChangeArrowheads="1"/>
          </p:cNvSpPr>
          <p:nvPr/>
        </p:nvSpPr>
        <p:spPr bwMode="auto">
          <a:xfrm>
            <a:off x="2000251" y="1812925"/>
            <a:ext cx="8037513" cy="3949700"/>
          </a:xfrm>
          <a:prstGeom prst="rect">
            <a:avLst/>
          </a:prstGeom>
          <a:noFill/>
          <a:ln w="9525">
            <a:noFill/>
            <a:miter lim="800000"/>
          </a:ln>
        </p:spPr>
        <p:txBody>
          <a:bodyPr>
            <a:spAutoFit/>
          </a:bodyPr>
          <a:lstStyle/>
          <a:p>
            <a:pPr algn="just" eaLnBrk="0" hangingPunct="0">
              <a:lnSpc>
                <a:spcPct val="120000"/>
              </a:lnSpc>
              <a:buClr>
                <a:schemeClr val="bg2"/>
              </a:buClr>
              <a:buFont typeface="Wingdings" panose="05000000000000000000" pitchFamily="2" charset="2"/>
              <a:buChar char="v"/>
            </a:pPr>
            <a:r>
              <a:rPr lang="zh-CN" altLang="en-US" sz="2400">
                <a:latin typeface="Arial" panose="020B0604020202020204" pitchFamily="34" charset="0"/>
              </a:rPr>
              <a:t>几个概念</a:t>
            </a:r>
            <a:endParaRPr lang="en-US" altLang="zh-CN" sz="2400">
              <a:latin typeface="Arial" panose="020B0604020202020204" pitchFamily="34" charset="0"/>
            </a:endParaRPr>
          </a:p>
          <a:p>
            <a:pPr marL="725805" lvl="1" indent="-268605" algn="just" eaLnBrk="0" hangingPunct="0">
              <a:lnSpc>
                <a:spcPct val="120000"/>
              </a:lnSpc>
              <a:spcBef>
                <a:spcPct val="0"/>
              </a:spcBef>
              <a:buClr>
                <a:srgbClr val="0F5C62"/>
              </a:buClr>
              <a:buSzPct val="80000"/>
              <a:buFont typeface="Wingdings" panose="05000000000000000000" pitchFamily="2" charset="2"/>
              <a:buChar char="u"/>
            </a:pPr>
            <a:r>
              <a:rPr lang="zh-CN" altLang="en-US" sz="2400">
                <a:solidFill>
                  <a:srgbClr val="FF0000"/>
                </a:solidFill>
                <a:latin typeface="Arial" panose="020B0604020202020204" pitchFamily="34" charset="0"/>
              </a:rPr>
              <a:t>有效状态（编码状态）</a:t>
            </a:r>
            <a:r>
              <a:rPr lang="en-US" altLang="zh-CN" sz="2400">
                <a:latin typeface="Arial" panose="020B0604020202020204" pitchFamily="34" charset="0"/>
              </a:rPr>
              <a:t>——</a:t>
            </a:r>
            <a:r>
              <a:rPr lang="zh-CN" altLang="en-US" sz="2400">
                <a:latin typeface="Arial" panose="020B0604020202020204" pitchFamily="34" charset="0"/>
              </a:rPr>
              <a:t>设计时选中进入计数循环的状态</a:t>
            </a:r>
            <a:endParaRPr lang="en-US" altLang="zh-CN" sz="2400">
              <a:latin typeface="Arial" panose="020B0604020202020204" pitchFamily="34" charset="0"/>
            </a:endParaRPr>
          </a:p>
          <a:p>
            <a:pPr marL="725805" lvl="1" indent="-268605" algn="just" eaLnBrk="0" hangingPunct="0">
              <a:lnSpc>
                <a:spcPct val="120000"/>
              </a:lnSpc>
              <a:spcBef>
                <a:spcPct val="0"/>
              </a:spcBef>
              <a:buClr>
                <a:srgbClr val="0F5C62"/>
              </a:buClr>
              <a:buSzPct val="80000"/>
              <a:buFont typeface="Wingdings" panose="05000000000000000000" pitchFamily="2" charset="2"/>
              <a:buChar char="u"/>
            </a:pPr>
            <a:r>
              <a:rPr lang="zh-CN" altLang="en-US" sz="2400">
                <a:solidFill>
                  <a:srgbClr val="FF0000"/>
                </a:solidFill>
                <a:latin typeface="Arial" panose="020B0604020202020204" pitchFamily="34" charset="0"/>
              </a:rPr>
              <a:t>无效状态（非编码状态）</a:t>
            </a:r>
            <a:r>
              <a:rPr lang="en-US" altLang="zh-CN" sz="2400">
                <a:latin typeface="Arial" panose="020B0604020202020204" pitchFamily="34" charset="0"/>
              </a:rPr>
              <a:t>——</a:t>
            </a:r>
            <a:r>
              <a:rPr lang="zh-CN" altLang="en-US" sz="2400">
                <a:latin typeface="Arial" panose="020B0604020202020204" pitchFamily="34" charset="0"/>
              </a:rPr>
              <a:t>设计时未选中进入计数循环的状态（</a:t>
            </a:r>
            <a:r>
              <a:rPr lang="en-US" altLang="zh-CN" sz="2400">
                <a:latin typeface="Arial" panose="020B0604020202020204" pitchFamily="34" charset="0"/>
              </a:rPr>
              <a:t>010</a:t>
            </a:r>
            <a:r>
              <a:rPr lang="zh-CN" altLang="en-US" sz="2400">
                <a:latin typeface="Arial" panose="020B0604020202020204" pitchFamily="34" charset="0"/>
              </a:rPr>
              <a:t>、</a:t>
            </a:r>
            <a:r>
              <a:rPr lang="en-US" altLang="zh-CN" sz="2400">
                <a:latin typeface="Arial" panose="020B0604020202020204" pitchFamily="34" charset="0"/>
              </a:rPr>
              <a:t>101</a:t>
            </a:r>
            <a:r>
              <a:rPr lang="zh-CN" altLang="en-US" sz="2400">
                <a:latin typeface="Arial" panose="020B0604020202020204" pitchFamily="34" charset="0"/>
              </a:rPr>
              <a:t>）</a:t>
            </a:r>
            <a:endParaRPr lang="en-US" altLang="zh-CN" sz="2400">
              <a:latin typeface="Arial" panose="020B0604020202020204" pitchFamily="34" charset="0"/>
            </a:endParaRPr>
          </a:p>
          <a:p>
            <a:pPr marL="725805" lvl="1" indent="-268605" algn="just" eaLnBrk="0" hangingPunct="0">
              <a:lnSpc>
                <a:spcPct val="120000"/>
              </a:lnSpc>
              <a:spcBef>
                <a:spcPct val="0"/>
              </a:spcBef>
              <a:buClr>
                <a:srgbClr val="0F5C62"/>
              </a:buClr>
              <a:buSzPct val="80000"/>
              <a:buFont typeface="Wingdings" panose="05000000000000000000" pitchFamily="2" charset="2"/>
              <a:buChar char="u"/>
            </a:pPr>
            <a:r>
              <a:rPr lang="zh-CN" altLang="en-US" sz="2400">
                <a:solidFill>
                  <a:srgbClr val="FF0000"/>
                </a:solidFill>
                <a:latin typeface="Arial" panose="020B0604020202020204" pitchFamily="34" charset="0"/>
              </a:rPr>
              <a:t>死循环（无效循环）</a:t>
            </a:r>
            <a:r>
              <a:rPr lang="en-US" altLang="zh-CN" sz="2400">
                <a:latin typeface="Arial" panose="020B0604020202020204" pitchFamily="34" charset="0"/>
              </a:rPr>
              <a:t>——</a:t>
            </a:r>
            <a:r>
              <a:rPr lang="zh-CN" altLang="en-US" sz="2400">
                <a:latin typeface="Arial" panose="020B0604020202020204" pitchFamily="34" charset="0"/>
              </a:rPr>
              <a:t>由无效状态构成的循环</a:t>
            </a:r>
            <a:endParaRPr lang="en-US" altLang="zh-CN" sz="2400">
              <a:latin typeface="Arial" panose="020B0604020202020204" pitchFamily="34" charset="0"/>
            </a:endParaRPr>
          </a:p>
          <a:p>
            <a:pPr marL="725805" lvl="1" indent="-268605" algn="just" eaLnBrk="0" hangingPunct="0">
              <a:lnSpc>
                <a:spcPct val="120000"/>
              </a:lnSpc>
              <a:spcBef>
                <a:spcPct val="0"/>
              </a:spcBef>
              <a:buClr>
                <a:srgbClr val="0F5C62"/>
              </a:buClr>
              <a:buSzPct val="80000"/>
              <a:buFont typeface="Wingdings" panose="05000000000000000000" pitchFamily="2" charset="2"/>
              <a:buChar char="u"/>
            </a:pPr>
            <a:r>
              <a:rPr lang="zh-CN" altLang="en-US" sz="2400">
                <a:solidFill>
                  <a:srgbClr val="FF0000"/>
                </a:solidFill>
                <a:latin typeface="Arial" panose="020B0604020202020204" pitchFamily="34" charset="0"/>
              </a:rPr>
              <a:t>自启动</a:t>
            </a:r>
            <a:r>
              <a:rPr lang="en-US" altLang="zh-CN" sz="2400">
                <a:latin typeface="Arial" panose="020B0604020202020204" pitchFamily="34" charset="0"/>
              </a:rPr>
              <a:t>——</a:t>
            </a:r>
            <a:r>
              <a:rPr lang="zh-CN" altLang="en-US" sz="2400">
                <a:latin typeface="Arial" panose="020B0604020202020204" pitchFamily="34" charset="0"/>
              </a:rPr>
              <a:t>不存在死循环，计数循环以外的状态，都能回到计数循环中来</a:t>
            </a:r>
          </a:p>
          <a:p>
            <a:pPr marL="725805" lvl="1" indent="-268605" algn="just" eaLnBrk="0" hangingPunct="0">
              <a:lnSpc>
                <a:spcPct val="110000"/>
              </a:lnSpc>
              <a:spcBef>
                <a:spcPct val="0"/>
              </a:spcBef>
              <a:buClr>
                <a:srgbClr val="0F5C62"/>
              </a:buClr>
              <a:buSzPct val="80000"/>
              <a:buFont typeface="Wingdings" panose="05000000000000000000" pitchFamily="2" charset="2"/>
              <a:buChar char="u"/>
            </a:pPr>
            <a:endParaRPr lang="zh-CN" altLang="en-US">
              <a:latin typeface="Arial" panose="020B0604020202020204" pitchFamily="34" charset="0"/>
            </a:endParaRPr>
          </a:p>
        </p:txBody>
      </p:sp>
    </p:spTree>
  </p:cSld>
  <p:clrMapOvr>
    <a:masterClrMapping/>
  </p:clrMapOvr>
  <p:transition>
    <p:blinds dir="vert"/>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2"/>
          <p:cNvSpPr>
            <a:spLocks noGrp="1" noChangeArrowheads="1"/>
          </p:cNvSpPr>
          <p:nvPr>
            <p:ph type="title" idx="4294967295"/>
          </p:nvPr>
        </p:nvSpPr>
        <p:spPr>
          <a:xfrm>
            <a:off x="2746376" y="450058"/>
            <a:ext cx="845185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8</a:t>
            </a:r>
            <a:r>
              <a:rPr lang="zh-CN" altLang="en-US" dirty="0" smtClean="0">
                <a:solidFill>
                  <a:srgbClr val="FFCC00"/>
                </a:solidFill>
                <a:latin typeface="Arial" panose="020B0604020202020204" pitchFamily="34" charset="0"/>
                <a:ea typeface="黑体" panose="02010600030101010101" pitchFamily="49" charset="-122"/>
              </a:rPr>
              <a:t>位双向移位寄存器的仿真波形</a:t>
            </a:r>
          </a:p>
        </p:txBody>
      </p:sp>
      <p:pic>
        <p:nvPicPr>
          <p:cNvPr id="176134" name="Picture 5"/>
          <p:cNvPicPr preferRelativeResize="0">
            <a:picLocks noChangeAspect="1" noChangeArrowheads="1"/>
          </p:cNvPicPr>
          <p:nvPr/>
        </p:nvPicPr>
        <p:blipFill>
          <a:blip r:embed="rId3" cstate="print"/>
          <a:srcRect l="4724" t="17638" r="2362" b="44095"/>
          <a:stretch>
            <a:fillRect/>
          </a:stretch>
        </p:blipFill>
        <p:spPr bwMode="auto">
          <a:xfrm>
            <a:off x="1831976" y="1736726"/>
            <a:ext cx="8664575" cy="3097213"/>
          </a:xfrm>
          <a:prstGeom prst="rect">
            <a:avLst/>
          </a:prstGeom>
          <a:noFill/>
          <a:ln w="9525">
            <a:noFill/>
            <a:miter lim="800000"/>
            <a:headEnd/>
            <a:tailEnd/>
          </a:ln>
        </p:spPr>
      </p:pic>
      <p:sp>
        <p:nvSpPr>
          <p:cNvPr id="74" name="AutoShape 59"/>
          <p:cNvSpPr>
            <a:spLocks noChangeArrowheads="1"/>
          </p:cNvSpPr>
          <p:nvPr/>
        </p:nvSpPr>
        <p:spPr bwMode="auto">
          <a:xfrm>
            <a:off x="7088189" y="5160963"/>
            <a:ext cx="1482725" cy="461962"/>
          </a:xfrm>
          <a:prstGeom prst="wedgeRoundRectCallout">
            <a:avLst>
              <a:gd name="adj1" fmla="val -53856"/>
              <a:gd name="adj2" fmla="val -179898"/>
              <a:gd name="adj3" fmla="val 16667"/>
            </a:avLst>
          </a:prstGeom>
          <a:solidFill>
            <a:srgbClr val="FFCC99"/>
          </a:solidFill>
          <a:ln w="9525">
            <a:solidFill>
              <a:srgbClr val="CC6600"/>
            </a:solidFill>
            <a:miter lim="800000"/>
          </a:ln>
          <a:effectLst>
            <a:prstShdw prst="shdw17" dist="17961" dir="2700000">
              <a:srgbClr val="7A3D00"/>
            </a:prstShdw>
          </a:effectLst>
        </p:spPr>
        <p:txBody>
          <a:bodyPr anchor="b"/>
          <a:lstStyle/>
          <a:p>
            <a:pPr algn="l">
              <a:lnSpc>
                <a:spcPct val="100000"/>
              </a:lnSpc>
              <a:spcBef>
                <a:spcPct val="0"/>
              </a:spcBef>
            </a:pPr>
            <a:r>
              <a:rPr lang="en-US" altLang="zh-CN" sz="1800">
                <a:latin typeface="Arial" panose="020B0604020202020204" pitchFamily="34" charset="0"/>
                <a:ea typeface="楷体_GB2312" panose="02010609030101010101" charset="-122"/>
              </a:rPr>
              <a:t>0000_0001</a:t>
            </a:r>
            <a:endParaRPr lang="zh-CN" altLang="en-US" sz="1800">
              <a:latin typeface="Arial" panose="020B0604020202020204" pitchFamily="34" charset="0"/>
              <a:ea typeface="楷体_GB2312" panose="02010609030101010101" charset="-122"/>
            </a:endParaRPr>
          </a:p>
        </p:txBody>
      </p:sp>
      <p:sp>
        <p:nvSpPr>
          <p:cNvPr id="75" name="AutoShape 59"/>
          <p:cNvSpPr>
            <a:spLocks noChangeArrowheads="1"/>
          </p:cNvSpPr>
          <p:nvPr/>
        </p:nvSpPr>
        <p:spPr bwMode="auto">
          <a:xfrm>
            <a:off x="5510214" y="5135564"/>
            <a:ext cx="1462087" cy="396875"/>
          </a:xfrm>
          <a:prstGeom prst="wedgeRoundRectCallout">
            <a:avLst>
              <a:gd name="adj1" fmla="val 19597"/>
              <a:gd name="adj2" fmla="val -198000"/>
              <a:gd name="adj3" fmla="val 16667"/>
            </a:avLst>
          </a:prstGeom>
          <a:solidFill>
            <a:srgbClr val="FFFFBD"/>
          </a:solidFill>
          <a:ln w="9525">
            <a:solidFill>
              <a:srgbClr val="CC6600"/>
            </a:solidFill>
            <a:miter lim="800000"/>
          </a:ln>
          <a:effectLst>
            <a:prstShdw prst="shdw17" dist="17961" dir="2700000">
              <a:srgbClr val="7A3D00"/>
            </a:prstShdw>
          </a:effectLst>
        </p:spPr>
        <p:txBody>
          <a:bodyPr anchor="b"/>
          <a:lstStyle/>
          <a:p>
            <a:pPr algn="l">
              <a:lnSpc>
                <a:spcPct val="100000"/>
              </a:lnSpc>
              <a:spcBef>
                <a:spcPct val="0"/>
              </a:spcBef>
            </a:pPr>
            <a:r>
              <a:rPr lang="en-US" altLang="zh-CN" sz="1800">
                <a:latin typeface="Arial" panose="020B0604020202020204" pitchFamily="34" charset="0"/>
                <a:ea typeface="楷体_GB2312" panose="02010609030101010101" charset="-122"/>
              </a:rPr>
              <a:t>0000_0011</a:t>
            </a:r>
          </a:p>
        </p:txBody>
      </p:sp>
      <p:sp>
        <p:nvSpPr>
          <p:cNvPr id="2115592" name="Text Box 8"/>
          <p:cNvSpPr txBox="1">
            <a:spLocks noChangeArrowheads="1"/>
          </p:cNvSpPr>
          <p:nvPr/>
        </p:nvSpPr>
        <p:spPr bwMode="auto">
          <a:xfrm>
            <a:off x="3740150" y="4605338"/>
            <a:ext cx="871538" cy="366712"/>
          </a:xfrm>
          <a:prstGeom prst="rect">
            <a:avLst/>
          </a:prstGeom>
          <a:noFill/>
          <a:ln w="9525">
            <a:noFill/>
            <a:miter lim="800000"/>
          </a:ln>
        </p:spPr>
        <p:txBody>
          <a:bodyPr anchor="b">
            <a:spAutoFit/>
          </a:bodyPr>
          <a:lstStyle/>
          <a:p>
            <a:pPr algn="l">
              <a:lnSpc>
                <a:spcPct val="100000"/>
              </a:lnSpc>
            </a:pPr>
            <a:r>
              <a:rPr lang="zh-CN" altLang="en-US" sz="1800">
                <a:solidFill>
                  <a:srgbClr val="FF33CC"/>
                </a:solidFill>
                <a:latin typeface="Tahoma" panose="020B0604030504040204" pitchFamily="34" charset="0"/>
                <a:ea typeface="楷体_GB2312" panose="02010609030101010101" charset="-122"/>
              </a:rPr>
              <a:t>复位</a:t>
            </a:r>
          </a:p>
        </p:txBody>
      </p:sp>
      <p:sp>
        <p:nvSpPr>
          <p:cNvPr id="2115593" name="Text Box 9"/>
          <p:cNvSpPr txBox="1">
            <a:spLocks noChangeArrowheads="1"/>
          </p:cNvSpPr>
          <p:nvPr/>
        </p:nvSpPr>
        <p:spPr bwMode="auto">
          <a:xfrm>
            <a:off x="5195889" y="2465388"/>
            <a:ext cx="871537" cy="366712"/>
          </a:xfrm>
          <a:prstGeom prst="rect">
            <a:avLst/>
          </a:prstGeom>
          <a:noFill/>
          <a:ln w="9525">
            <a:noFill/>
            <a:miter lim="800000"/>
          </a:ln>
        </p:spPr>
        <p:txBody>
          <a:bodyPr anchor="b">
            <a:spAutoFit/>
          </a:bodyPr>
          <a:lstStyle/>
          <a:p>
            <a:pPr algn="l">
              <a:lnSpc>
                <a:spcPct val="100000"/>
              </a:lnSpc>
            </a:pPr>
            <a:r>
              <a:rPr lang="zh-CN" altLang="en-US" sz="1800">
                <a:solidFill>
                  <a:srgbClr val="FF33CC"/>
                </a:solidFill>
                <a:latin typeface="Tahoma" panose="020B0604030504040204" pitchFamily="34" charset="0"/>
                <a:ea typeface="楷体_GB2312" panose="02010609030101010101" charset="-122"/>
              </a:rPr>
              <a:t>预置</a:t>
            </a:r>
          </a:p>
        </p:txBody>
      </p:sp>
      <p:sp>
        <p:nvSpPr>
          <p:cNvPr id="2115601" name="Line 17"/>
          <p:cNvSpPr>
            <a:spLocks noChangeShapeType="1"/>
          </p:cNvSpPr>
          <p:nvPr/>
        </p:nvSpPr>
        <p:spPr bwMode="auto">
          <a:xfrm flipH="1">
            <a:off x="3963989" y="3638551"/>
            <a:ext cx="7937" cy="874713"/>
          </a:xfrm>
          <a:prstGeom prst="line">
            <a:avLst/>
          </a:prstGeom>
          <a:noFill/>
          <a:ln w="25400">
            <a:solidFill>
              <a:srgbClr val="FF3399"/>
            </a:solidFill>
            <a:round/>
            <a:tailEnd type="triangle" w="med" len="med"/>
          </a:ln>
        </p:spPr>
        <p:txBody>
          <a:bodyPr anchor="b"/>
          <a:lstStyle/>
          <a:p>
            <a:endParaRPr lang="zh-CN" altLang="en-US"/>
          </a:p>
        </p:txBody>
      </p:sp>
      <p:sp>
        <p:nvSpPr>
          <p:cNvPr id="2115602" name="Line 18"/>
          <p:cNvSpPr>
            <a:spLocks noChangeShapeType="1"/>
          </p:cNvSpPr>
          <p:nvPr/>
        </p:nvSpPr>
        <p:spPr bwMode="auto">
          <a:xfrm>
            <a:off x="4957763" y="4229101"/>
            <a:ext cx="292100" cy="214313"/>
          </a:xfrm>
          <a:prstGeom prst="line">
            <a:avLst/>
          </a:prstGeom>
          <a:noFill/>
          <a:ln w="25400">
            <a:solidFill>
              <a:srgbClr val="FF3399"/>
            </a:solidFill>
            <a:round/>
            <a:tailEnd type="triangle" w="med" len="med"/>
          </a:ln>
        </p:spPr>
        <p:txBody>
          <a:bodyPr anchor="b"/>
          <a:lstStyle/>
          <a:p>
            <a:endParaRPr lang="zh-CN" altLang="en-US"/>
          </a:p>
        </p:txBody>
      </p:sp>
      <p:sp>
        <p:nvSpPr>
          <p:cNvPr id="101" name="Oval 8"/>
          <p:cNvSpPr>
            <a:spLocks noChangeArrowheads="1"/>
          </p:cNvSpPr>
          <p:nvPr/>
        </p:nvSpPr>
        <p:spPr bwMode="auto">
          <a:xfrm>
            <a:off x="5024439" y="2284413"/>
            <a:ext cx="960437" cy="227012"/>
          </a:xfrm>
          <a:prstGeom prst="ellipse">
            <a:avLst/>
          </a:prstGeom>
          <a:noFill/>
          <a:ln w="22225">
            <a:solidFill>
              <a:srgbClr val="FF3399"/>
            </a:solidFill>
            <a:round/>
          </a:ln>
        </p:spPr>
        <p:txBody>
          <a:bodyPr wrap="none" anchor="ctr"/>
          <a:lstStyle/>
          <a:p>
            <a:pPr algn="l">
              <a:lnSpc>
                <a:spcPct val="100000"/>
              </a:lnSpc>
              <a:spcBef>
                <a:spcPct val="0"/>
              </a:spcBef>
            </a:pPr>
            <a:endParaRPr lang="zh-CN" altLang="en-US" sz="1600">
              <a:solidFill>
                <a:srgbClr val="FF33CC"/>
              </a:solidFill>
              <a:latin typeface="Tahoma" panose="020B0604030504040204" pitchFamily="34" charset="0"/>
            </a:endParaRPr>
          </a:p>
        </p:txBody>
      </p:sp>
      <p:sp>
        <p:nvSpPr>
          <p:cNvPr id="2" name="Line 18"/>
          <p:cNvSpPr>
            <a:spLocks noChangeShapeType="1"/>
          </p:cNvSpPr>
          <p:nvPr/>
        </p:nvSpPr>
        <p:spPr bwMode="auto">
          <a:xfrm>
            <a:off x="5548313" y="4219576"/>
            <a:ext cx="292100" cy="214313"/>
          </a:xfrm>
          <a:prstGeom prst="line">
            <a:avLst/>
          </a:prstGeom>
          <a:noFill/>
          <a:ln w="25400">
            <a:solidFill>
              <a:srgbClr val="FF3399"/>
            </a:solidFill>
            <a:round/>
            <a:tailEnd type="triangle" w="med" len="med"/>
          </a:ln>
        </p:spPr>
        <p:txBody>
          <a:bodyPr anchor="b"/>
          <a:lstStyle/>
          <a:p>
            <a:endParaRPr lang="zh-CN" altLang="en-US"/>
          </a:p>
        </p:txBody>
      </p:sp>
      <p:sp>
        <p:nvSpPr>
          <p:cNvPr id="3" name="Text Box 9"/>
          <p:cNvSpPr txBox="1">
            <a:spLocks noChangeArrowheads="1"/>
          </p:cNvSpPr>
          <p:nvPr/>
        </p:nvSpPr>
        <p:spPr bwMode="auto">
          <a:xfrm>
            <a:off x="6494463" y="2124076"/>
            <a:ext cx="1408112" cy="366713"/>
          </a:xfrm>
          <a:prstGeom prst="rect">
            <a:avLst/>
          </a:prstGeom>
          <a:noFill/>
          <a:ln w="9525">
            <a:noFill/>
            <a:miter lim="800000"/>
          </a:ln>
        </p:spPr>
        <p:txBody>
          <a:bodyPr anchor="b">
            <a:spAutoFit/>
          </a:bodyPr>
          <a:lstStyle/>
          <a:p>
            <a:pPr algn="l">
              <a:lnSpc>
                <a:spcPct val="100000"/>
              </a:lnSpc>
            </a:pPr>
            <a:r>
              <a:rPr lang="zh-CN" altLang="en-US" sz="1800">
                <a:solidFill>
                  <a:srgbClr val="FF33CC"/>
                </a:solidFill>
                <a:latin typeface="Tahoma" panose="020B0604030504040204" pitchFamily="34" charset="0"/>
                <a:ea typeface="楷体_GB2312" panose="02010609030101010101" charset="-122"/>
              </a:rPr>
              <a:t>串入右移</a:t>
            </a:r>
          </a:p>
        </p:txBody>
      </p:sp>
      <p:sp>
        <p:nvSpPr>
          <p:cNvPr id="57362" name="Rectangle 18"/>
          <p:cNvSpPr>
            <a:spLocks noChangeArrowheads="1"/>
          </p:cNvSpPr>
          <p:nvPr/>
        </p:nvSpPr>
        <p:spPr bwMode="black">
          <a:xfrm>
            <a:off x="5195888" y="4619626"/>
            <a:ext cx="1327150" cy="366713"/>
          </a:xfrm>
          <a:prstGeom prst="rect">
            <a:avLst/>
          </a:prstGeom>
          <a:noFill/>
          <a:ln w="9525" algn="ctr">
            <a:noFill/>
            <a:miter lim="800000"/>
          </a:ln>
          <a:effectLst>
            <a:prstShdw prst="shdw13" dist="53882" dir="13500000">
              <a:schemeClr val="bg1">
                <a:gamma/>
                <a:shade val="60000"/>
                <a:invGamma/>
                <a:alpha val="50000"/>
              </a:schemeClr>
            </a:prstShdw>
          </a:effectLst>
        </p:spPr>
        <p:txBody>
          <a:bodyPr wrap="none">
            <a:spAutoFit/>
          </a:bodyPr>
          <a:lstStyle/>
          <a:p>
            <a:pPr>
              <a:defRPr/>
            </a:pPr>
            <a:r>
              <a:rPr lang="en-US" altLang="zh-CN">
                <a:solidFill>
                  <a:srgbClr val="FF0066"/>
                </a:solidFill>
              </a:rPr>
              <a:t>0000_0110</a:t>
            </a:r>
          </a:p>
        </p:txBody>
      </p:sp>
      <p:sp>
        <p:nvSpPr>
          <p:cNvPr id="4" name="Line 18"/>
          <p:cNvSpPr>
            <a:spLocks noChangeShapeType="1"/>
          </p:cNvSpPr>
          <p:nvPr/>
        </p:nvSpPr>
        <p:spPr bwMode="auto">
          <a:xfrm>
            <a:off x="8832850" y="4257676"/>
            <a:ext cx="292100" cy="214313"/>
          </a:xfrm>
          <a:prstGeom prst="line">
            <a:avLst/>
          </a:prstGeom>
          <a:noFill/>
          <a:ln w="25400">
            <a:solidFill>
              <a:srgbClr val="FF3399"/>
            </a:solidFill>
            <a:round/>
            <a:tailEnd type="triangle" w="med" len="med"/>
          </a:ln>
        </p:spPr>
        <p:txBody>
          <a:bodyPr anchor="b"/>
          <a:lstStyle/>
          <a:p>
            <a:endParaRPr lang="zh-CN" altLang="en-US"/>
          </a:p>
        </p:txBody>
      </p:sp>
      <p:sp>
        <p:nvSpPr>
          <p:cNvPr id="5" name="Text Box 9"/>
          <p:cNvSpPr txBox="1">
            <a:spLocks noChangeArrowheads="1"/>
          </p:cNvSpPr>
          <p:nvPr/>
        </p:nvSpPr>
        <p:spPr bwMode="auto">
          <a:xfrm>
            <a:off x="9259888" y="2019301"/>
            <a:ext cx="1408112" cy="366713"/>
          </a:xfrm>
          <a:prstGeom prst="rect">
            <a:avLst/>
          </a:prstGeom>
          <a:noFill/>
          <a:ln w="9525">
            <a:noFill/>
            <a:miter lim="800000"/>
          </a:ln>
        </p:spPr>
        <p:txBody>
          <a:bodyPr anchor="b">
            <a:spAutoFit/>
          </a:bodyPr>
          <a:lstStyle/>
          <a:p>
            <a:pPr algn="l">
              <a:lnSpc>
                <a:spcPct val="100000"/>
              </a:lnSpc>
            </a:pPr>
            <a:r>
              <a:rPr lang="zh-CN" altLang="en-US" sz="1800">
                <a:solidFill>
                  <a:srgbClr val="FF33CC"/>
                </a:solidFill>
                <a:latin typeface="Tahoma" panose="020B0604030504040204" pitchFamily="34" charset="0"/>
                <a:ea typeface="楷体_GB2312" panose="02010609030101010101" charset="-122"/>
              </a:rPr>
              <a:t>串入左移</a:t>
            </a:r>
          </a:p>
        </p:txBody>
      </p:sp>
      <p:sp>
        <p:nvSpPr>
          <p:cNvPr id="6" name="AutoShape 59"/>
          <p:cNvSpPr>
            <a:spLocks noChangeArrowheads="1"/>
          </p:cNvSpPr>
          <p:nvPr/>
        </p:nvSpPr>
        <p:spPr bwMode="auto">
          <a:xfrm>
            <a:off x="9185276" y="5260976"/>
            <a:ext cx="1482725" cy="461963"/>
          </a:xfrm>
          <a:prstGeom prst="wedgeRoundRectCallout">
            <a:avLst>
              <a:gd name="adj1" fmla="val -14454"/>
              <a:gd name="adj2" fmla="val -207046"/>
              <a:gd name="adj3" fmla="val 16667"/>
            </a:avLst>
          </a:prstGeom>
          <a:solidFill>
            <a:srgbClr val="FFCC99"/>
          </a:solidFill>
          <a:ln w="9525">
            <a:solidFill>
              <a:srgbClr val="CC6600"/>
            </a:solidFill>
            <a:miter lim="800000"/>
          </a:ln>
          <a:effectLst>
            <a:prstShdw prst="shdw17" dist="17961" dir="2700000">
              <a:srgbClr val="7A3D00"/>
            </a:prstShdw>
          </a:effectLst>
        </p:spPr>
        <p:txBody>
          <a:bodyPr anchor="b"/>
          <a:lstStyle/>
          <a:p>
            <a:pPr algn="l">
              <a:lnSpc>
                <a:spcPct val="100000"/>
              </a:lnSpc>
              <a:spcBef>
                <a:spcPct val="0"/>
              </a:spcBef>
            </a:pPr>
            <a:r>
              <a:rPr lang="en-US" altLang="zh-CN" sz="1800">
                <a:latin typeface="Arial" panose="020B0604020202020204" pitchFamily="34" charset="0"/>
                <a:ea typeface="楷体_GB2312" panose="02010609030101010101" charset="-122"/>
              </a:rPr>
              <a:t>0010_0100</a:t>
            </a:r>
            <a:endParaRPr lang="zh-CN" altLang="en-US" sz="1800">
              <a:latin typeface="Arial" panose="020B0604020202020204" pitchFamily="34" charset="0"/>
              <a:ea typeface="楷体_GB2312" panose="02010609030101010101" charset="-122"/>
            </a:endParaRPr>
          </a:p>
        </p:txBody>
      </p:sp>
      <p:sp>
        <p:nvSpPr>
          <p:cNvPr id="7" name="AutoShape 59"/>
          <p:cNvSpPr>
            <a:spLocks noChangeArrowheads="1"/>
          </p:cNvSpPr>
          <p:nvPr/>
        </p:nvSpPr>
        <p:spPr bwMode="auto">
          <a:xfrm>
            <a:off x="7961314" y="4714876"/>
            <a:ext cx="1462087" cy="396875"/>
          </a:xfrm>
          <a:prstGeom prst="wedgeRoundRectCallout">
            <a:avLst>
              <a:gd name="adj1" fmla="val 28176"/>
              <a:gd name="adj2" fmla="val -98398"/>
              <a:gd name="adj3" fmla="val 16667"/>
            </a:avLst>
          </a:prstGeom>
          <a:solidFill>
            <a:srgbClr val="FFFFBD"/>
          </a:solidFill>
          <a:ln w="9525">
            <a:solidFill>
              <a:srgbClr val="CC6600"/>
            </a:solidFill>
            <a:miter lim="800000"/>
          </a:ln>
          <a:effectLst>
            <a:prstShdw prst="shdw17" dist="17961" dir="2700000">
              <a:srgbClr val="7A3D00"/>
            </a:prstShdw>
          </a:effectLst>
        </p:spPr>
        <p:txBody>
          <a:bodyPr anchor="b"/>
          <a:lstStyle/>
          <a:p>
            <a:pPr algn="l">
              <a:lnSpc>
                <a:spcPct val="100000"/>
              </a:lnSpc>
              <a:spcBef>
                <a:spcPct val="0"/>
              </a:spcBef>
            </a:pPr>
            <a:r>
              <a:rPr lang="en-US" altLang="zh-CN" sz="1800">
                <a:latin typeface="Arial" panose="020B0604020202020204" pitchFamily="34" charset="0"/>
                <a:ea typeface="楷体_GB2312" panose="02010609030101010101" charset="-122"/>
              </a:rPr>
              <a:t>0001_0010</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76134"/>
                                        </p:tgtEl>
                                        <p:attrNameLst>
                                          <p:attrName>style.visibility</p:attrName>
                                        </p:attrNameLst>
                                      </p:cBhvr>
                                      <p:to>
                                        <p:strVal val="visible"/>
                                      </p:to>
                                    </p:set>
                                    <p:anim calcmode="lin" valueType="num">
                                      <p:cBhvr additive="base">
                                        <p:cTn id="7" dur="500" fill="hold"/>
                                        <p:tgtEl>
                                          <p:spTgt spid="176134"/>
                                        </p:tgtEl>
                                        <p:attrNameLst>
                                          <p:attrName>ppt_x</p:attrName>
                                        </p:attrNameLst>
                                      </p:cBhvr>
                                      <p:tavLst>
                                        <p:tav tm="0">
                                          <p:val>
                                            <p:strVal val="#ppt_x"/>
                                          </p:val>
                                        </p:tav>
                                        <p:tav tm="100000">
                                          <p:val>
                                            <p:strVal val="#ppt_x"/>
                                          </p:val>
                                        </p:tav>
                                      </p:tavLst>
                                    </p:anim>
                                    <p:anim calcmode="lin" valueType="num">
                                      <p:cBhvr additive="base">
                                        <p:cTn id="8" dur="500" fill="hold"/>
                                        <p:tgtEl>
                                          <p:spTgt spid="1761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2115601"/>
                                        </p:tgtEl>
                                        <p:attrNameLst>
                                          <p:attrName>style.visibility</p:attrName>
                                        </p:attrNameLst>
                                      </p:cBhvr>
                                      <p:to>
                                        <p:strVal val="visible"/>
                                      </p:to>
                                    </p:set>
                                    <p:anim calcmode="lin" valueType="num">
                                      <p:cBhvr>
                                        <p:cTn id="13" dur="500" fill="hold"/>
                                        <p:tgtEl>
                                          <p:spTgt spid="2115601"/>
                                        </p:tgtEl>
                                        <p:attrNameLst>
                                          <p:attrName>ppt_x</p:attrName>
                                        </p:attrNameLst>
                                      </p:cBhvr>
                                      <p:tavLst>
                                        <p:tav tm="0">
                                          <p:val>
                                            <p:strVal val="#ppt_x"/>
                                          </p:val>
                                        </p:tav>
                                        <p:tav tm="100000">
                                          <p:val>
                                            <p:strVal val="#ppt_x"/>
                                          </p:val>
                                        </p:tav>
                                      </p:tavLst>
                                    </p:anim>
                                    <p:anim calcmode="lin" valueType="num">
                                      <p:cBhvr>
                                        <p:cTn id="14" dur="500" fill="hold"/>
                                        <p:tgtEl>
                                          <p:spTgt spid="2115601"/>
                                        </p:tgtEl>
                                        <p:attrNameLst>
                                          <p:attrName>ppt_y</p:attrName>
                                        </p:attrNameLst>
                                      </p:cBhvr>
                                      <p:tavLst>
                                        <p:tav tm="0">
                                          <p:val>
                                            <p:strVal val="#ppt_y-#ppt_h/2"/>
                                          </p:val>
                                        </p:tav>
                                        <p:tav tm="100000">
                                          <p:val>
                                            <p:strVal val="#ppt_y"/>
                                          </p:val>
                                        </p:tav>
                                      </p:tavLst>
                                    </p:anim>
                                    <p:anim calcmode="lin" valueType="num">
                                      <p:cBhvr>
                                        <p:cTn id="15" dur="500" fill="hold"/>
                                        <p:tgtEl>
                                          <p:spTgt spid="2115601"/>
                                        </p:tgtEl>
                                        <p:attrNameLst>
                                          <p:attrName>ppt_w</p:attrName>
                                        </p:attrNameLst>
                                      </p:cBhvr>
                                      <p:tavLst>
                                        <p:tav tm="0">
                                          <p:val>
                                            <p:strVal val="#ppt_w"/>
                                          </p:val>
                                        </p:tav>
                                        <p:tav tm="100000">
                                          <p:val>
                                            <p:strVal val="#ppt_w"/>
                                          </p:val>
                                        </p:tav>
                                      </p:tavLst>
                                    </p:anim>
                                    <p:anim calcmode="lin" valueType="num">
                                      <p:cBhvr>
                                        <p:cTn id="16" dur="500" fill="hold"/>
                                        <p:tgtEl>
                                          <p:spTgt spid="2115601"/>
                                        </p:tgtEl>
                                        <p:attrNameLst>
                                          <p:attrName>ppt_h</p:attrName>
                                        </p:attrNameLst>
                                      </p:cBhvr>
                                      <p:tavLst>
                                        <p:tav tm="0">
                                          <p:val>
                                            <p:fltVal val="0"/>
                                          </p:val>
                                        </p:tav>
                                        <p:tav tm="100000">
                                          <p:val>
                                            <p:strVal val="#ppt_h"/>
                                          </p:val>
                                        </p:tav>
                                      </p:tavLst>
                                    </p:anim>
                                  </p:childTnLst>
                                </p:cTn>
                              </p:par>
                            </p:childTnLst>
                          </p:cTn>
                        </p:par>
                        <p:par>
                          <p:cTn id="17" fill="hold">
                            <p:stCondLst>
                              <p:cond delay="500"/>
                            </p:stCondLst>
                            <p:childTnLst>
                              <p:par>
                                <p:cTn id="18" presetID="23" presetClass="entr" presetSubtype="16" fill="hold" grpId="0" nodeType="afterEffect">
                                  <p:stCondLst>
                                    <p:cond delay="0"/>
                                  </p:stCondLst>
                                  <p:childTnLst>
                                    <p:set>
                                      <p:cBhvr>
                                        <p:cTn id="19" dur="1" fill="hold">
                                          <p:stCondLst>
                                            <p:cond delay="0"/>
                                          </p:stCondLst>
                                        </p:cTn>
                                        <p:tgtEl>
                                          <p:spTgt spid="2115592"/>
                                        </p:tgtEl>
                                        <p:attrNameLst>
                                          <p:attrName>style.visibility</p:attrName>
                                        </p:attrNameLst>
                                      </p:cBhvr>
                                      <p:to>
                                        <p:strVal val="visible"/>
                                      </p:to>
                                    </p:set>
                                    <p:anim calcmode="lin" valueType="num">
                                      <p:cBhvr>
                                        <p:cTn id="20" dur="500" fill="hold"/>
                                        <p:tgtEl>
                                          <p:spTgt spid="2115592"/>
                                        </p:tgtEl>
                                        <p:attrNameLst>
                                          <p:attrName>ppt_w</p:attrName>
                                        </p:attrNameLst>
                                      </p:cBhvr>
                                      <p:tavLst>
                                        <p:tav tm="0">
                                          <p:val>
                                            <p:fltVal val="0"/>
                                          </p:val>
                                        </p:tav>
                                        <p:tav tm="100000">
                                          <p:val>
                                            <p:strVal val="#ppt_w"/>
                                          </p:val>
                                        </p:tav>
                                      </p:tavLst>
                                    </p:anim>
                                    <p:anim calcmode="lin" valueType="num">
                                      <p:cBhvr>
                                        <p:cTn id="21" dur="500" fill="hold"/>
                                        <p:tgtEl>
                                          <p:spTgt spid="2115592"/>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grpId="0" nodeType="clickEffect">
                                  <p:stCondLst>
                                    <p:cond delay="0"/>
                                  </p:stCondLst>
                                  <p:childTnLst>
                                    <p:set>
                                      <p:cBhvr>
                                        <p:cTn id="25" dur="1" fill="hold">
                                          <p:stCondLst>
                                            <p:cond delay="0"/>
                                          </p:stCondLst>
                                        </p:cTn>
                                        <p:tgtEl>
                                          <p:spTgt spid="101"/>
                                        </p:tgtEl>
                                        <p:attrNameLst>
                                          <p:attrName>style.visibility</p:attrName>
                                        </p:attrNameLst>
                                      </p:cBhvr>
                                      <p:to>
                                        <p:strVal val="visible"/>
                                      </p:to>
                                    </p:set>
                                    <p:anim calcmode="lin" valueType="num">
                                      <p:cBhvr>
                                        <p:cTn id="26" dur="500" fill="hold"/>
                                        <p:tgtEl>
                                          <p:spTgt spid="101"/>
                                        </p:tgtEl>
                                        <p:attrNameLst>
                                          <p:attrName>ppt_w</p:attrName>
                                        </p:attrNameLst>
                                      </p:cBhvr>
                                      <p:tavLst>
                                        <p:tav tm="0">
                                          <p:val>
                                            <p:fltVal val="0"/>
                                          </p:val>
                                        </p:tav>
                                        <p:tav tm="100000">
                                          <p:val>
                                            <p:strVal val="#ppt_w"/>
                                          </p:val>
                                        </p:tav>
                                      </p:tavLst>
                                    </p:anim>
                                    <p:anim calcmode="lin" valueType="num">
                                      <p:cBhvr>
                                        <p:cTn id="27" dur="500" fill="hold"/>
                                        <p:tgtEl>
                                          <p:spTgt spid="101"/>
                                        </p:tgtEl>
                                        <p:attrNameLst>
                                          <p:attrName>ppt_h</p:attrName>
                                        </p:attrNameLst>
                                      </p:cBhvr>
                                      <p:tavLst>
                                        <p:tav tm="0">
                                          <p:val>
                                            <p:fltVal val="0"/>
                                          </p:val>
                                        </p:tav>
                                        <p:tav tm="100000">
                                          <p:val>
                                            <p:strVal val="#ppt_h"/>
                                          </p:val>
                                        </p:tav>
                                      </p:tavLst>
                                    </p:anim>
                                  </p:childTnLst>
                                </p:cTn>
                              </p:par>
                            </p:childTnLst>
                          </p:cTn>
                        </p:par>
                        <p:par>
                          <p:cTn id="28" fill="hold">
                            <p:stCondLst>
                              <p:cond delay="500"/>
                            </p:stCondLst>
                            <p:childTnLst>
                              <p:par>
                                <p:cTn id="29" presetID="23" presetClass="entr" presetSubtype="16" fill="hold" grpId="0" nodeType="afterEffect">
                                  <p:stCondLst>
                                    <p:cond delay="0"/>
                                  </p:stCondLst>
                                  <p:childTnLst>
                                    <p:set>
                                      <p:cBhvr>
                                        <p:cTn id="30" dur="1" fill="hold">
                                          <p:stCondLst>
                                            <p:cond delay="0"/>
                                          </p:stCondLst>
                                        </p:cTn>
                                        <p:tgtEl>
                                          <p:spTgt spid="2115593"/>
                                        </p:tgtEl>
                                        <p:attrNameLst>
                                          <p:attrName>style.visibility</p:attrName>
                                        </p:attrNameLst>
                                      </p:cBhvr>
                                      <p:to>
                                        <p:strVal val="visible"/>
                                      </p:to>
                                    </p:set>
                                    <p:anim calcmode="lin" valueType="num">
                                      <p:cBhvr>
                                        <p:cTn id="31" dur="500" fill="hold"/>
                                        <p:tgtEl>
                                          <p:spTgt spid="2115593"/>
                                        </p:tgtEl>
                                        <p:attrNameLst>
                                          <p:attrName>ppt_w</p:attrName>
                                        </p:attrNameLst>
                                      </p:cBhvr>
                                      <p:tavLst>
                                        <p:tav tm="0">
                                          <p:val>
                                            <p:fltVal val="0"/>
                                          </p:val>
                                        </p:tav>
                                        <p:tav tm="100000">
                                          <p:val>
                                            <p:strVal val="#ppt_w"/>
                                          </p:val>
                                        </p:tav>
                                      </p:tavLst>
                                    </p:anim>
                                    <p:anim calcmode="lin" valueType="num">
                                      <p:cBhvr>
                                        <p:cTn id="32" dur="500" fill="hold"/>
                                        <p:tgtEl>
                                          <p:spTgt spid="2115593"/>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 fill="hold" grpId="0" nodeType="clickEffect">
                                  <p:stCondLst>
                                    <p:cond delay="0"/>
                                  </p:stCondLst>
                                  <p:childTnLst>
                                    <p:set>
                                      <p:cBhvr>
                                        <p:cTn id="36" dur="1" fill="hold">
                                          <p:stCondLst>
                                            <p:cond delay="0"/>
                                          </p:stCondLst>
                                        </p:cTn>
                                        <p:tgtEl>
                                          <p:spTgt spid="2115602"/>
                                        </p:tgtEl>
                                        <p:attrNameLst>
                                          <p:attrName>style.visibility</p:attrName>
                                        </p:attrNameLst>
                                      </p:cBhvr>
                                      <p:to>
                                        <p:strVal val="visible"/>
                                      </p:to>
                                    </p:set>
                                    <p:anim calcmode="lin" valueType="num">
                                      <p:cBhvr>
                                        <p:cTn id="37" dur="500" fill="hold"/>
                                        <p:tgtEl>
                                          <p:spTgt spid="2115602"/>
                                        </p:tgtEl>
                                        <p:attrNameLst>
                                          <p:attrName>ppt_x</p:attrName>
                                        </p:attrNameLst>
                                      </p:cBhvr>
                                      <p:tavLst>
                                        <p:tav tm="0">
                                          <p:val>
                                            <p:strVal val="#ppt_x"/>
                                          </p:val>
                                        </p:tav>
                                        <p:tav tm="100000">
                                          <p:val>
                                            <p:strVal val="#ppt_x"/>
                                          </p:val>
                                        </p:tav>
                                      </p:tavLst>
                                    </p:anim>
                                    <p:anim calcmode="lin" valueType="num">
                                      <p:cBhvr>
                                        <p:cTn id="38" dur="500" fill="hold"/>
                                        <p:tgtEl>
                                          <p:spTgt spid="2115602"/>
                                        </p:tgtEl>
                                        <p:attrNameLst>
                                          <p:attrName>ppt_y</p:attrName>
                                        </p:attrNameLst>
                                      </p:cBhvr>
                                      <p:tavLst>
                                        <p:tav tm="0">
                                          <p:val>
                                            <p:strVal val="#ppt_y-#ppt_h/2"/>
                                          </p:val>
                                        </p:tav>
                                        <p:tav tm="100000">
                                          <p:val>
                                            <p:strVal val="#ppt_y"/>
                                          </p:val>
                                        </p:tav>
                                      </p:tavLst>
                                    </p:anim>
                                    <p:anim calcmode="lin" valueType="num">
                                      <p:cBhvr>
                                        <p:cTn id="39" dur="500" fill="hold"/>
                                        <p:tgtEl>
                                          <p:spTgt spid="2115602"/>
                                        </p:tgtEl>
                                        <p:attrNameLst>
                                          <p:attrName>ppt_w</p:attrName>
                                        </p:attrNameLst>
                                      </p:cBhvr>
                                      <p:tavLst>
                                        <p:tav tm="0">
                                          <p:val>
                                            <p:strVal val="#ppt_w"/>
                                          </p:val>
                                        </p:tav>
                                        <p:tav tm="100000">
                                          <p:val>
                                            <p:strVal val="#ppt_w"/>
                                          </p:val>
                                        </p:tav>
                                      </p:tavLst>
                                    </p:anim>
                                    <p:anim calcmode="lin" valueType="num">
                                      <p:cBhvr>
                                        <p:cTn id="40" dur="500" fill="hold"/>
                                        <p:tgtEl>
                                          <p:spTgt spid="2115602"/>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1"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p:cTn id="45" dur="500" fill="hold"/>
                                        <p:tgtEl>
                                          <p:spTgt spid="2"/>
                                        </p:tgtEl>
                                        <p:attrNameLst>
                                          <p:attrName>ppt_x</p:attrName>
                                        </p:attrNameLst>
                                      </p:cBhvr>
                                      <p:tavLst>
                                        <p:tav tm="0">
                                          <p:val>
                                            <p:strVal val="#ppt_x"/>
                                          </p:val>
                                        </p:tav>
                                        <p:tav tm="100000">
                                          <p:val>
                                            <p:strVal val="#ppt_x"/>
                                          </p:val>
                                        </p:tav>
                                      </p:tavLst>
                                    </p:anim>
                                    <p:anim calcmode="lin" valueType="num">
                                      <p:cBhvr>
                                        <p:cTn id="46" dur="500" fill="hold"/>
                                        <p:tgtEl>
                                          <p:spTgt spid="2"/>
                                        </p:tgtEl>
                                        <p:attrNameLst>
                                          <p:attrName>ppt_y</p:attrName>
                                        </p:attrNameLst>
                                      </p:cBhvr>
                                      <p:tavLst>
                                        <p:tav tm="0">
                                          <p:val>
                                            <p:strVal val="#ppt_y-#ppt_h/2"/>
                                          </p:val>
                                        </p:tav>
                                        <p:tav tm="100000">
                                          <p:val>
                                            <p:strVal val="#ppt_y"/>
                                          </p:val>
                                        </p:tav>
                                      </p:tavLst>
                                    </p:anim>
                                    <p:anim calcmode="lin" valueType="num">
                                      <p:cBhvr>
                                        <p:cTn id="47" dur="500" fill="hold"/>
                                        <p:tgtEl>
                                          <p:spTgt spid="2"/>
                                        </p:tgtEl>
                                        <p:attrNameLst>
                                          <p:attrName>ppt_w</p:attrName>
                                        </p:attrNameLst>
                                      </p:cBhvr>
                                      <p:tavLst>
                                        <p:tav tm="0">
                                          <p:val>
                                            <p:strVal val="#ppt_w"/>
                                          </p:val>
                                        </p:tav>
                                        <p:tav tm="100000">
                                          <p:val>
                                            <p:strVal val="#ppt_w"/>
                                          </p:val>
                                        </p:tav>
                                      </p:tavLst>
                                    </p:anim>
                                    <p:anim calcmode="lin" valueType="num">
                                      <p:cBhvr>
                                        <p:cTn id="4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p:cTn id="53" dur="500" fill="hold"/>
                                        <p:tgtEl>
                                          <p:spTgt spid="3"/>
                                        </p:tgtEl>
                                        <p:attrNameLst>
                                          <p:attrName>ppt_w</p:attrName>
                                        </p:attrNameLst>
                                      </p:cBhvr>
                                      <p:tavLst>
                                        <p:tav tm="0">
                                          <p:val>
                                            <p:fltVal val="0"/>
                                          </p:val>
                                        </p:tav>
                                        <p:tav tm="100000">
                                          <p:val>
                                            <p:strVal val="#ppt_w"/>
                                          </p:val>
                                        </p:tav>
                                      </p:tavLst>
                                    </p:anim>
                                    <p:anim calcmode="lin" valueType="num">
                                      <p:cBhvr>
                                        <p:cTn id="54"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grpId="0" nodeType="clickEffect">
                                  <p:stCondLst>
                                    <p:cond delay="0"/>
                                  </p:stCondLst>
                                  <p:childTnLst>
                                    <p:set>
                                      <p:cBhvr>
                                        <p:cTn id="58" dur="1" fill="hold">
                                          <p:stCondLst>
                                            <p:cond delay="0"/>
                                          </p:stCondLst>
                                        </p:cTn>
                                        <p:tgtEl>
                                          <p:spTgt spid="57362"/>
                                        </p:tgtEl>
                                        <p:attrNameLst>
                                          <p:attrName>style.visibility</p:attrName>
                                        </p:attrNameLst>
                                      </p:cBhvr>
                                      <p:to>
                                        <p:strVal val="visible"/>
                                      </p:to>
                                    </p:set>
                                    <p:anim calcmode="lin" valueType="num">
                                      <p:cBhvr>
                                        <p:cTn id="59" dur="500" fill="hold"/>
                                        <p:tgtEl>
                                          <p:spTgt spid="57362"/>
                                        </p:tgtEl>
                                        <p:attrNameLst>
                                          <p:attrName>ppt_w</p:attrName>
                                        </p:attrNameLst>
                                      </p:cBhvr>
                                      <p:tavLst>
                                        <p:tav tm="0">
                                          <p:val>
                                            <p:fltVal val="0"/>
                                          </p:val>
                                        </p:tav>
                                        <p:tav tm="100000">
                                          <p:val>
                                            <p:strVal val="#ppt_w"/>
                                          </p:val>
                                        </p:tav>
                                      </p:tavLst>
                                    </p:anim>
                                    <p:anim calcmode="lin" valueType="num">
                                      <p:cBhvr>
                                        <p:cTn id="60" dur="500" fill="hold"/>
                                        <p:tgtEl>
                                          <p:spTgt spid="57362"/>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75"/>
                                        </p:tgtEl>
                                        <p:attrNameLst>
                                          <p:attrName>style.visibility</p:attrName>
                                        </p:attrNameLst>
                                      </p:cBhvr>
                                      <p:to>
                                        <p:strVal val="visible"/>
                                      </p:to>
                                    </p:set>
                                    <p:animEffect transition="in" filter="dissolve">
                                      <p:cBhvr>
                                        <p:cTn id="65" dur="500"/>
                                        <p:tgtEl>
                                          <p:spTgt spid="75"/>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74"/>
                                        </p:tgtEl>
                                        <p:attrNameLst>
                                          <p:attrName>style.visibility</p:attrName>
                                        </p:attrNameLst>
                                      </p:cBhvr>
                                      <p:to>
                                        <p:strVal val="visible"/>
                                      </p:to>
                                    </p:set>
                                    <p:animEffect transition="in" filter="dissolve">
                                      <p:cBhvr>
                                        <p:cTn id="70" dur="500"/>
                                        <p:tgtEl>
                                          <p:spTgt spid="74"/>
                                        </p:tgtEl>
                                      </p:cBhvr>
                                    </p:animEffect>
                                  </p:childTnLst>
                                </p:cTn>
                              </p:par>
                            </p:childTnLst>
                          </p:cTn>
                        </p:par>
                      </p:childTnLst>
                    </p:cTn>
                  </p:par>
                  <p:par>
                    <p:cTn id="71" fill="hold">
                      <p:stCondLst>
                        <p:cond delay="indefinite"/>
                      </p:stCondLst>
                      <p:childTnLst>
                        <p:par>
                          <p:cTn id="72" fill="hold">
                            <p:stCondLst>
                              <p:cond delay="0"/>
                            </p:stCondLst>
                            <p:childTnLst>
                              <p:par>
                                <p:cTn id="73" presetID="17" presetClass="entr" presetSubtype="1" fill="hold" grpId="0" nodeType="clickEffect">
                                  <p:stCondLst>
                                    <p:cond delay="0"/>
                                  </p:stCondLst>
                                  <p:childTnLst>
                                    <p:set>
                                      <p:cBhvr>
                                        <p:cTn id="74" dur="1" fill="hold">
                                          <p:stCondLst>
                                            <p:cond delay="0"/>
                                          </p:stCondLst>
                                        </p:cTn>
                                        <p:tgtEl>
                                          <p:spTgt spid="4"/>
                                        </p:tgtEl>
                                        <p:attrNameLst>
                                          <p:attrName>style.visibility</p:attrName>
                                        </p:attrNameLst>
                                      </p:cBhvr>
                                      <p:to>
                                        <p:strVal val="visible"/>
                                      </p:to>
                                    </p:set>
                                    <p:anim calcmode="lin" valueType="num">
                                      <p:cBhvr>
                                        <p:cTn id="75" dur="500" fill="hold"/>
                                        <p:tgtEl>
                                          <p:spTgt spid="4"/>
                                        </p:tgtEl>
                                        <p:attrNameLst>
                                          <p:attrName>ppt_x</p:attrName>
                                        </p:attrNameLst>
                                      </p:cBhvr>
                                      <p:tavLst>
                                        <p:tav tm="0">
                                          <p:val>
                                            <p:strVal val="#ppt_x"/>
                                          </p:val>
                                        </p:tav>
                                        <p:tav tm="100000">
                                          <p:val>
                                            <p:strVal val="#ppt_x"/>
                                          </p:val>
                                        </p:tav>
                                      </p:tavLst>
                                    </p:anim>
                                    <p:anim calcmode="lin" valueType="num">
                                      <p:cBhvr>
                                        <p:cTn id="76" dur="500" fill="hold"/>
                                        <p:tgtEl>
                                          <p:spTgt spid="4"/>
                                        </p:tgtEl>
                                        <p:attrNameLst>
                                          <p:attrName>ppt_y</p:attrName>
                                        </p:attrNameLst>
                                      </p:cBhvr>
                                      <p:tavLst>
                                        <p:tav tm="0">
                                          <p:val>
                                            <p:strVal val="#ppt_y-#ppt_h/2"/>
                                          </p:val>
                                        </p:tav>
                                        <p:tav tm="100000">
                                          <p:val>
                                            <p:strVal val="#ppt_y"/>
                                          </p:val>
                                        </p:tav>
                                      </p:tavLst>
                                    </p:anim>
                                    <p:anim calcmode="lin" valueType="num">
                                      <p:cBhvr>
                                        <p:cTn id="77" dur="500" fill="hold"/>
                                        <p:tgtEl>
                                          <p:spTgt spid="4"/>
                                        </p:tgtEl>
                                        <p:attrNameLst>
                                          <p:attrName>ppt_w</p:attrName>
                                        </p:attrNameLst>
                                      </p:cBhvr>
                                      <p:tavLst>
                                        <p:tav tm="0">
                                          <p:val>
                                            <p:strVal val="#ppt_w"/>
                                          </p:val>
                                        </p:tav>
                                        <p:tav tm="100000">
                                          <p:val>
                                            <p:strVal val="#ppt_w"/>
                                          </p:val>
                                        </p:tav>
                                      </p:tavLst>
                                    </p:anim>
                                    <p:anim calcmode="lin" valueType="num">
                                      <p:cBhvr>
                                        <p:cTn id="7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dissolve">
                                      <p:cBhvr>
                                        <p:cTn id="83" dur="500"/>
                                        <p:tgtEl>
                                          <p:spTgt spid="7"/>
                                        </p:tgtEl>
                                      </p:cBhvr>
                                    </p:animEffect>
                                  </p:childTnLst>
                                </p:cTn>
                              </p:par>
                            </p:childTnLst>
                          </p:cTn>
                        </p:par>
                      </p:childTnLst>
                    </p:cTn>
                  </p:par>
                  <p:par>
                    <p:cTn id="84" fill="hold">
                      <p:stCondLst>
                        <p:cond delay="indefinite"/>
                      </p:stCondLst>
                      <p:childTnLst>
                        <p:par>
                          <p:cTn id="85" fill="hold">
                            <p:stCondLst>
                              <p:cond delay="0"/>
                            </p:stCondLst>
                            <p:childTnLst>
                              <p:par>
                                <p:cTn id="86" presetID="23" presetClass="entr" presetSubtype="16" fill="hold" grpId="0" nodeType="clickEffect">
                                  <p:stCondLst>
                                    <p:cond delay="0"/>
                                  </p:stCondLst>
                                  <p:childTnLst>
                                    <p:set>
                                      <p:cBhvr>
                                        <p:cTn id="87" dur="1" fill="hold">
                                          <p:stCondLst>
                                            <p:cond delay="0"/>
                                          </p:stCondLst>
                                        </p:cTn>
                                        <p:tgtEl>
                                          <p:spTgt spid="5"/>
                                        </p:tgtEl>
                                        <p:attrNameLst>
                                          <p:attrName>style.visibility</p:attrName>
                                        </p:attrNameLst>
                                      </p:cBhvr>
                                      <p:to>
                                        <p:strVal val="visible"/>
                                      </p:to>
                                    </p:set>
                                    <p:anim calcmode="lin" valueType="num">
                                      <p:cBhvr>
                                        <p:cTn id="88" dur="500" fill="hold"/>
                                        <p:tgtEl>
                                          <p:spTgt spid="5"/>
                                        </p:tgtEl>
                                        <p:attrNameLst>
                                          <p:attrName>ppt_w</p:attrName>
                                        </p:attrNameLst>
                                      </p:cBhvr>
                                      <p:tavLst>
                                        <p:tav tm="0">
                                          <p:val>
                                            <p:fltVal val="0"/>
                                          </p:val>
                                        </p:tav>
                                        <p:tav tm="100000">
                                          <p:val>
                                            <p:strVal val="#ppt_w"/>
                                          </p:val>
                                        </p:tav>
                                      </p:tavLst>
                                    </p:anim>
                                    <p:anim calcmode="lin" valueType="num">
                                      <p:cBhvr>
                                        <p:cTn id="89"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6"/>
                                        </p:tgtEl>
                                        <p:attrNameLst>
                                          <p:attrName>style.visibility</p:attrName>
                                        </p:attrNameLst>
                                      </p:cBhvr>
                                      <p:to>
                                        <p:strVal val="visible"/>
                                      </p:to>
                                    </p:set>
                                    <p:animEffect transition="in" filter="dissolve">
                                      <p:cBhvr>
                                        <p:cTn id="9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autoUpdateAnimBg="0"/>
      <p:bldP spid="75" grpId="0" animBg="1" autoUpdateAnimBg="0"/>
      <p:bldP spid="2115592" grpId="0" autoUpdateAnimBg="0"/>
      <p:bldP spid="2115593" grpId="0" autoUpdateAnimBg="0"/>
      <p:bldP spid="2115601" grpId="0" animBg="1"/>
      <p:bldP spid="2115602" grpId="0" animBg="1"/>
      <p:bldP spid="101" grpId="0" animBg="1"/>
      <p:bldP spid="2" grpId="0" animBg="1"/>
      <p:bldP spid="3" grpId="0" autoUpdateAnimBg="0"/>
      <p:bldP spid="57362" grpId="0"/>
      <p:bldP spid="4" grpId="0" animBg="1"/>
      <p:bldP spid="5" grpId="0" autoUpdateAnimBg="0"/>
      <p:bldP spid="6" grpId="0" animBg="1" autoUpdateAnimBg="0"/>
      <p:bldP spid="7" grpId="0" animBg="1" autoUpdateAnimBg="0"/>
    </p:bldLst>
  </p:timing>
</p:sld>
</file>

<file path=ppt/slides/slide1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7" name="Rectangle 2"/>
          <p:cNvSpPr>
            <a:spLocks noGrp="1" noChangeArrowheads="1"/>
          </p:cNvSpPr>
          <p:nvPr>
            <p:ph type="title" idx="4294967295"/>
          </p:nvPr>
        </p:nvSpPr>
        <p:spPr>
          <a:xfrm>
            <a:off x="5334000" y="304800"/>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9.5.3  </a:t>
            </a:r>
            <a:r>
              <a:rPr lang="zh-CN" altLang="en-US" dirty="0" smtClean="0">
                <a:solidFill>
                  <a:srgbClr val="FFCC00"/>
                </a:solidFill>
                <a:latin typeface="Arial" panose="020B0604020202020204" pitchFamily="34" charset="0"/>
                <a:ea typeface="黑体" panose="02010600030101010101" pitchFamily="49" charset="-122"/>
              </a:rPr>
              <a:t>计数器的设计</a:t>
            </a:r>
          </a:p>
        </p:txBody>
      </p:sp>
      <p:sp>
        <p:nvSpPr>
          <p:cNvPr id="80899" name="Rectangle 3"/>
          <p:cNvSpPr>
            <a:spLocks noGrp="1" noChangeArrowheads="1"/>
          </p:cNvSpPr>
          <p:nvPr>
            <p:ph type="body" sz="half" idx="4294967295"/>
          </p:nvPr>
        </p:nvSpPr>
        <p:spPr>
          <a:xfrm>
            <a:off x="850231" y="951706"/>
            <a:ext cx="7281863" cy="730250"/>
          </a:xfrm>
        </p:spPr>
        <p:txBody>
          <a:bodyPr/>
          <a:lstStyle/>
          <a:p>
            <a:pPr marL="365125" indent="-365125">
              <a:lnSpc>
                <a:spcPct val="110000"/>
              </a:lnSpc>
              <a:buNone/>
            </a:pPr>
            <a:r>
              <a:rPr lang="en-US" altLang="zh-CN" sz="2400" dirty="0">
                <a:solidFill>
                  <a:srgbClr val="CC3300"/>
                </a:solidFill>
              </a:rPr>
              <a:t>1</a:t>
            </a:r>
            <a:r>
              <a:rPr lang="zh-CN" altLang="en-US" sz="2400" dirty="0">
                <a:solidFill>
                  <a:srgbClr val="CC3300"/>
                </a:solidFill>
              </a:rPr>
              <a:t>、十进制同步计数器（异步清除）</a:t>
            </a:r>
            <a:r>
              <a:rPr lang="en-US" altLang="zh-CN" sz="2400" dirty="0">
                <a:solidFill>
                  <a:srgbClr val="CC3300"/>
                </a:solidFill>
              </a:rPr>
              <a:t>CT74160</a:t>
            </a:r>
            <a:endParaRPr kumimoji="1" lang="zh-CN" altLang="en-US" sz="2000" dirty="0">
              <a:solidFill>
                <a:srgbClr val="CC3300"/>
              </a:solidFill>
            </a:endParaRPr>
          </a:p>
        </p:txBody>
      </p:sp>
      <p:pic>
        <p:nvPicPr>
          <p:cNvPr id="45064" name="Picture 10"/>
          <p:cNvPicPr>
            <a:picLocks noChangeAspect="1" noChangeArrowheads="1"/>
          </p:cNvPicPr>
          <p:nvPr/>
        </p:nvPicPr>
        <p:blipFill>
          <a:blip r:embed="rId3" cstate="print"/>
          <a:srcRect l="43553" t="34448" r="43553" b="39371"/>
          <a:stretch>
            <a:fillRect/>
          </a:stretch>
        </p:blipFill>
        <p:spPr bwMode="auto">
          <a:xfrm>
            <a:off x="7729538" y="1662113"/>
            <a:ext cx="2690812" cy="3255962"/>
          </a:xfrm>
          <a:prstGeom prst="rect">
            <a:avLst/>
          </a:prstGeom>
          <a:noFill/>
          <a:ln w="9525">
            <a:noFill/>
            <a:miter lim="800000"/>
            <a:headEnd/>
            <a:tailEnd/>
          </a:ln>
        </p:spPr>
      </p:pic>
      <p:sp>
        <p:nvSpPr>
          <p:cNvPr id="39942" name="矩形 5"/>
          <p:cNvSpPr>
            <a:spLocks noChangeArrowheads="1"/>
          </p:cNvSpPr>
          <p:nvPr/>
        </p:nvSpPr>
        <p:spPr bwMode="auto">
          <a:xfrm>
            <a:off x="2139951" y="1462088"/>
            <a:ext cx="5641975" cy="4993640"/>
          </a:xfrm>
          <a:prstGeom prst="rect">
            <a:avLst/>
          </a:prstGeom>
          <a:noFill/>
          <a:ln w="9525">
            <a:noFill/>
            <a:miter lim="800000"/>
          </a:ln>
        </p:spPr>
        <p:txBody>
          <a:bodyPr>
            <a:spAutoFit/>
          </a:bodyPr>
          <a:lstStyle/>
          <a:p>
            <a:pPr marL="361950" indent="-361950" algn="l">
              <a:lnSpc>
                <a:spcPct val="110000"/>
              </a:lnSpc>
              <a:spcBef>
                <a:spcPct val="0"/>
              </a:spcBef>
              <a:buClr>
                <a:srgbClr val="1E116F"/>
              </a:buClr>
            </a:pPr>
            <a:r>
              <a:rPr lang="en-US" altLang="zh-CN" sz="2400" dirty="0">
                <a:solidFill>
                  <a:srgbClr val="FF0066"/>
                </a:solidFill>
                <a:latin typeface="Arial" panose="020B0604020202020204" pitchFamily="34" charset="0"/>
              </a:rPr>
              <a:t>【</a:t>
            </a:r>
            <a:r>
              <a:rPr lang="zh-CN" altLang="en-US" sz="2400" dirty="0">
                <a:solidFill>
                  <a:srgbClr val="FF0066"/>
                </a:solidFill>
                <a:latin typeface="Arial" panose="020B0604020202020204" pitchFamily="34" charset="0"/>
              </a:rPr>
              <a:t>例</a:t>
            </a:r>
            <a:r>
              <a:rPr lang="en-US" altLang="zh-CN" sz="2400" dirty="0">
                <a:solidFill>
                  <a:srgbClr val="FF0066"/>
                </a:solidFill>
                <a:latin typeface="Arial" panose="020B0604020202020204" pitchFamily="34" charset="0"/>
              </a:rPr>
              <a:t>9.23】</a:t>
            </a:r>
            <a:r>
              <a:rPr lang="zh-CN" altLang="en-US" sz="2400" dirty="0">
                <a:latin typeface="Arial" panose="020B0604020202020204" pitchFamily="34" charset="0"/>
              </a:rPr>
              <a:t>用</a:t>
            </a:r>
            <a:r>
              <a:rPr lang="en-US" altLang="zh-CN" sz="2400" dirty="0">
                <a:latin typeface="Arial" panose="020B0604020202020204" pitchFamily="34" charset="0"/>
              </a:rPr>
              <a:t>always</a:t>
            </a:r>
            <a:r>
              <a:rPr lang="zh-CN" altLang="en-US" sz="2400" dirty="0">
                <a:latin typeface="Arial" panose="020B0604020202020204" pitchFamily="34" charset="0"/>
              </a:rPr>
              <a:t>块语句设计</a:t>
            </a:r>
            <a:r>
              <a:rPr lang="zh-CN" altLang="en-US" sz="2400" dirty="0">
                <a:solidFill>
                  <a:schemeClr val="tx2"/>
                </a:solidFill>
                <a:latin typeface="Arial" panose="020B0604020202020204" pitchFamily="34" charset="0"/>
              </a:rPr>
              <a:t>十进制同步计数器</a:t>
            </a:r>
            <a:r>
              <a:rPr lang="en-US" altLang="zh-CN" sz="2400" dirty="0">
                <a:latin typeface="Arial" panose="020B0604020202020204" pitchFamily="34" charset="0"/>
              </a:rPr>
              <a:t>CT74160</a:t>
            </a:r>
            <a:endParaRPr kumimoji="1" lang="zh-CN" altLang="en-US" sz="2400" dirty="0">
              <a:latin typeface="Arial" panose="020B0604020202020204" pitchFamily="34" charset="0"/>
              <a:ea typeface="楷体_GB2312" panose="02010609030101010101" charset="-122"/>
            </a:endParaRPr>
          </a:p>
          <a:p>
            <a:pPr marL="361950" indent="-361950" algn="l">
              <a:lnSpc>
                <a:spcPct val="110000"/>
              </a:lnSpc>
              <a:spcBef>
                <a:spcPct val="0"/>
              </a:spcBef>
              <a:buClr>
                <a:srgbClr val="006666"/>
              </a:buClr>
              <a:buSzPct val="85000"/>
              <a:buFont typeface="Wingdings" panose="05000000000000000000" pitchFamily="2" charset="2"/>
              <a:buChar char="u"/>
            </a:pPr>
            <a:r>
              <a:rPr lang="zh-CN" altLang="en-US" sz="2200" dirty="0">
                <a:latin typeface="Arial" panose="020B0604020202020204" pitchFamily="34" charset="0"/>
                <a:ea typeface="楷体_GB2312" panose="02010609030101010101" charset="-122"/>
              </a:rPr>
              <a:t>并行数据输入端：</a:t>
            </a:r>
            <a:r>
              <a:rPr lang="en-US" altLang="zh-CN" sz="2200" dirty="0">
                <a:latin typeface="Arial" panose="020B0604020202020204" pitchFamily="34" charset="0"/>
                <a:ea typeface="楷体_GB2312" panose="02010609030101010101" charset="-122"/>
                <a:cs typeface="Arial" panose="020B0604020202020204" pitchFamily="34" charset="0"/>
              </a:rPr>
              <a:t>D3-D0</a:t>
            </a:r>
            <a:endParaRPr lang="zh-CN" altLang="en-US" sz="2200" dirty="0">
              <a:latin typeface="Arial" panose="020B0604020202020204" pitchFamily="34" charset="0"/>
              <a:ea typeface="楷体_GB2312" panose="02010609030101010101" charset="-122"/>
              <a:cs typeface="Arial" panose="020B0604020202020204" pitchFamily="34" charset="0"/>
            </a:endParaRPr>
          </a:p>
          <a:p>
            <a:pPr marL="361950" indent="-361950" algn="l">
              <a:lnSpc>
                <a:spcPct val="110000"/>
              </a:lnSpc>
              <a:spcBef>
                <a:spcPct val="0"/>
              </a:spcBef>
              <a:buClr>
                <a:srgbClr val="006666"/>
              </a:buClr>
              <a:buSzPct val="85000"/>
              <a:buFont typeface="Wingdings" panose="05000000000000000000" pitchFamily="2" charset="2"/>
              <a:buChar char="u"/>
            </a:pPr>
            <a:r>
              <a:rPr lang="zh-CN" altLang="en-US" sz="2200" dirty="0">
                <a:latin typeface="Arial" panose="020B0604020202020204" pitchFamily="34" charset="0"/>
                <a:ea typeface="楷体_GB2312" panose="02010609030101010101" charset="-122"/>
                <a:cs typeface="Arial" panose="020B0604020202020204" pitchFamily="34" charset="0"/>
              </a:rPr>
              <a:t> 时钟输入端：</a:t>
            </a:r>
            <a:r>
              <a:rPr lang="en-US" altLang="zh-CN" sz="2200" dirty="0">
                <a:latin typeface="Arial" panose="020B0604020202020204" pitchFamily="34" charset="0"/>
                <a:ea typeface="楷体_GB2312" panose="02010609030101010101" charset="-122"/>
                <a:cs typeface="Arial" panose="020B0604020202020204" pitchFamily="34" charset="0"/>
              </a:rPr>
              <a:t>CP</a:t>
            </a:r>
            <a:r>
              <a:rPr lang="zh-CN" altLang="en-US" sz="2200" dirty="0">
                <a:latin typeface="Arial" panose="020B0604020202020204" pitchFamily="34" charset="0"/>
                <a:ea typeface="楷体_GB2312" panose="02010609030101010101" charset="-122"/>
                <a:cs typeface="Arial" panose="020B0604020202020204" pitchFamily="34" charset="0"/>
              </a:rPr>
              <a:t>，</a:t>
            </a:r>
            <a:r>
              <a:rPr lang="zh-CN" altLang="en-US" sz="2200" dirty="0">
                <a:solidFill>
                  <a:srgbClr val="CC0066"/>
                </a:solidFill>
                <a:latin typeface="Arial" panose="020B0604020202020204" pitchFamily="34" charset="0"/>
                <a:ea typeface="楷体_GB2312" panose="02010609030101010101" charset="-122"/>
                <a:cs typeface="Arial" panose="020B0604020202020204" pitchFamily="34" charset="0"/>
              </a:rPr>
              <a:t>上升沿</a:t>
            </a:r>
            <a:r>
              <a:rPr lang="zh-CN" altLang="en-US" sz="2200" dirty="0">
                <a:latin typeface="Arial" panose="020B0604020202020204" pitchFamily="34" charset="0"/>
                <a:ea typeface="楷体_GB2312" panose="02010609030101010101" charset="-122"/>
                <a:cs typeface="Arial" panose="020B0604020202020204" pitchFamily="34" charset="0"/>
              </a:rPr>
              <a:t>有效</a:t>
            </a:r>
          </a:p>
          <a:p>
            <a:pPr marL="361950" indent="-361950" algn="l">
              <a:lnSpc>
                <a:spcPct val="110000"/>
              </a:lnSpc>
              <a:spcBef>
                <a:spcPct val="0"/>
              </a:spcBef>
              <a:buClr>
                <a:srgbClr val="006666"/>
              </a:buClr>
              <a:buSzPct val="85000"/>
              <a:buFont typeface="Wingdings" panose="05000000000000000000" pitchFamily="2" charset="2"/>
              <a:buChar char="u"/>
            </a:pPr>
            <a:r>
              <a:rPr lang="zh-CN" altLang="en-US" sz="2200" dirty="0">
                <a:latin typeface="Arial" panose="020B0604020202020204" pitchFamily="34" charset="0"/>
                <a:ea typeface="楷体_GB2312" panose="02010609030101010101" charset="-122"/>
              </a:rPr>
              <a:t> 状态输出端： </a:t>
            </a:r>
            <a:r>
              <a:rPr lang="en-US" altLang="zh-CN" sz="2200" dirty="0">
                <a:latin typeface="Arial" panose="020B0604020202020204" pitchFamily="34" charset="0"/>
                <a:ea typeface="楷体_GB2312" panose="02010609030101010101" charset="-122"/>
              </a:rPr>
              <a:t>Q3-Q0</a:t>
            </a:r>
            <a:r>
              <a:rPr lang="zh-CN" altLang="en-US" sz="2200" dirty="0">
                <a:latin typeface="Arial" panose="020B0604020202020204" pitchFamily="34" charset="0"/>
                <a:ea typeface="楷体_GB2312" panose="02010609030101010101" charset="-122"/>
              </a:rPr>
              <a:t>， </a:t>
            </a:r>
            <a:r>
              <a:rPr lang="en-US" altLang="zh-CN" sz="2200" dirty="0">
                <a:latin typeface="Arial" panose="020B0604020202020204" pitchFamily="34" charset="0"/>
                <a:ea typeface="楷体_GB2312" panose="02010609030101010101" charset="-122"/>
              </a:rPr>
              <a:t>Q3</a:t>
            </a:r>
            <a:r>
              <a:rPr lang="zh-CN" altLang="en-US" sz="2200" dirty="0">
                <a:latin typeface="Arial" panose="020B0604020202020204" pitchFamily="34" charset="0"/>
                <a:ea typeface="楷体_GB2312" panose="02010609030101010101" charset="-122"/>
              </a:rPr>
              <a:t>、</a:t>
            </a:r>
            <a:r>
              <a:rPr lang="en-US" altLang="zh-CN" sz="2200" dirty="0">
                <a:latin typeface="Arial" panose="020B0604020202020204" pitchFamily="34" charset="0"/>
                <a:ea typeface="楷体_GB2312" panose="02010609030101010101" charset="-122"/>
              </a:rPr>
              <a:t>Q2</a:t>
            </a:r>
            <a:r>
              <a:rPr lang="zh-CN" altLang="en-US" sz="2200" dirty="0">
                <a:latin typeface="Arial" panose="020B0604020202020204" pitchFamily="34" charset="0"/>
                <a:ea typeface="楷体_GB2312" panose="02010609030101010101" charset="-122"/>
              </a:rPr>
              <a:t>、</a:t>
            </a:r>
            <a:r>
              <a:rPr lang="en-US" altLang="zh-CN" sz="2200" dirty="0">
                <a:latin typeface="Arial" panose="020B0604020202020204" pitchFamily="34" charset="0"/>
                <a:ea typeface="楷体_GB2312" panose="02010609030101010101" charset="-122"/>
              </a:rPr>
              <a:t>Q1</a:t>
            </a:r>
            <a:r>
              <a:rPr lang="zh-CN" altLang="en-US" sz="2200" dirty="0">
                <a:latin typeface="Arial" panose="020B0604020202020204" pitchFamily="34" charset="0"/>
                <a:ea typeface="楷体_GB2312" panose="02010609030101010101" charset="-122"/>
              </a:rPr>
              <a:t>和</a:t>
            </a:r>
            <a:r>
              <a:rPr lang="en-US" altLang="zh-CN" sz="2200" dirty="0">
                <a:latin typeface="Arial" panose="020B0604020202020204" pitchFamily="34" charset="0"/>
                <a:ea typeface="楷体_GB2312" panose="02010609030101010101" charset="-122"/>
              </a:rPr>
              <a:t>Q0</a:t>
            </a:r>
            <a:r>
              <a:rPr lang="zh-CN" altLang="en-US" sz="2200" dirty="0">
                <a:latin typeface="Arial" panose="020B0604020202020204" pitchFamily="34" charset="0"/>
                <a:ea typeface="楷体_GB2312" panose="02010609030101010101" charset="-122"/>
              </a:rPr>
              <a:t>的权值依次为</a:t>
            </a:r>
            <a:r>
              <a:rPr lang="en-US" altLang="zh-CN" sz="2200" dirty="0">
                <a:latin typeface="Arial" panose="020B0604020202020204" pitchFamily="34" charset="0"/>
                <a:ea typeface="楷体_GB2312" panose="02010609030101010101" charset="-122"/>
              </a:rPr>
              <a:t>2</a:t>
            </a:r>
            <a:r>
              <a:rPr lang="en-US" altLang="zh-CN" sz="2200" baseline="30000" dirty="0">
                <a:latin typeface="Arial" panose="020B0604020202020204" pitchFamily="34" charset="0"/>
                <a:ea typeface="楷体_GB2312" panose="02010609030101010101" charset="-122"/>
              </a:rPr>
              <a:t>3</a:t>
            </a:r>
            <a:r>
              <a:rPr lang="zh-CN" altLang="en-US" sz="2200" dirty="0">
                <a:latin typeface="Arial" panose="020B0604020202020204" pitchFamily="34" charset="0"/>
                <a:ea typeface="楷体_GB2312" panose="02010609030101010101" charset="-122"/>
              </a:rPr>
              <a:t>、</a:t>
            </a:r>
            <a:r>
              <a:rPr lang="en-US" altLang="zh-CN" sz="2200" dirty="0">
                <a:latin typeface="Arial" panose="020B0604020202020204" pitchFamily="34" charset="0"/>
                <a:ea typeface="楷体_GB2312" panose="02010609030101010101" charset="-122"/>
              </a:rPr>
              <a:t>2</a:t>
            </a:r>
            <a:r>
              <a:rPr lang="en-US" altLang="zh-CN" sz="2200" baseline="30000" dirty="0">
                <a:latin typeface="Arial" panose="020B0604020202020204" pitchFamily="34" charset="0"/>
                <a:ea typeface="楷体_GB2312" panose="02010609030101010101" charset="-122"/>
              </a:rPr>
              <a:t>2</a:t>
            </a:r>
            <a:r>
              <a:rPr lang="zh-CN" altLang="en-US" sz="2200" dirty="0">
                <a:latin typeface="Arial" panose="020B0604020202020204" pitchFamily="34" charset="0"/>
                <a:ea typeface="楷体_GB2312" panose="02010609030101010101" charset="-122"/>
              </a:rPr>
              <a:t>、</a:t>
            </a:r>
            <a:r>
              <a:rPr lang="en-US" altLang="zh-CN" sz="2200" dirty="0">
                <a:latin typeface="Arial" panose="020B0604020202020204" pitchFamily="34" charset="0"/>
                <a:ea typeface="楷体_GB2312" panose="02010609030101010101" charset="-122"/>
              </a:rPr>
              <a:t>2</a:t>
            </a:r>
            <a:r>
              <a:rPr lang="en-US" altLang="zh-CN" sz="2200" baseline="30000" dirty="0">
                <a:latin typeface="Arial" panose="020B0604020202020204" pitchFamily="34" charset="0"/>
                <a:ea typeface="楷体_GB2312" panose="02010609030101010101" charset="-122"/>
              </a:rPr>
              <a:t>1</a:t>
            </a:r>
            <a:r>
              <a:rPr lang="zh-CN" altLang="en-US" sz="2200" dirty="0">
                <a:latin typeface="Arial" panose="020B0604020202020204" pitchFamily="34" charset="0"/>
                <a:ea typeface="楷体_GB2312" panose="02010609030101010101" charset="-122"/>
              </a:rPr>
              <a:t>和</a:t>
            </a:r>
            <a:r>
              <a:rPr lang="en-US" altLang="zh-CN" sz="2200" dirty="0">
                <a:latin typeface="Arial" panose="020B0604020202020204" pitchFamily="34" charset="0"/>
                <a:ea typeface="楷体_GB2312" panose="02010609030101010101" charset="-122"/>
              </a:rPr>
              <a:t>2</a:t>
            </a:r>
            <a:r>
              <a:rPr lang="en-US" altLang="zh-CN" sz="2200" baseline="30000" dirty="0">
                <a:latin typeface="Arial" panose="020B0604020202020204" pitchFamily="34" charset="0"/>
                <a:ea typeface="楷体_GB2312" panose="02010609030101010101" charset="-122"/>
              </a:rPr>
              <a:t>0</a:t>
            </a:r>
            <a:endParaRPr lang="zh-CN" altLang="en-US" sz="2200" dirty="0">
              <a:latin typeface="Arial" panose="020B0604020202020204" pitchFamily="34" charset="0"/>
              <a:ea typeface="楷体_GB2312" panose="02010609030101010101" charset="-122"/>
            </a:endParaRPr>
          </a:p>
          <a:p>
            <a:pPr marL="361950" indent="-361950" algn="l">
              <a:lnSpc>
                <a:spcPct val="110000"/>
              </a:lnSpc>
              <a:spcBef>
                <a:spcPct val="0"/>
              </a:spcBef>
              <a:buClr>
                <a:srgbClr val="006666"/>
              </a:buClr>
              <a:buSzPct val="85000"/>
              <a:buFont typeface="Wingdings" panose="05000000000000000000" pitchFamily="2" charset="2"/>
              <a:buChar char="u"/>
            </a:pPr>
            <a:r>
              <a:rPr kumimoji="1" lang="zh-CN" altLang="en-US" sz="2200" dirty="0">
                <a:solidFill>
                  <a:srgbClr val="CC0066"/>
                </a:solidFill>
                <a:latin typeface="Arial" panose="020B0604020202020204" pitchFamily="34" charset="0"/>
                <a:ea typeface="楷体_GB2312" panose="02010609030101010101" charset="-122"/>
              </a:rPr>
              <a:t>异步复位</a:t>
            </a:r>
            <a:r>
              <a:rPr kumimoji="1" lang="zh-CN" altLang="en-US" sz="2200" dirty="0">
                <a:latin typeface="Arial" panose="020B0604020202020204" pitchFamily="34" charset="0"/>
                <a:ea typeface="楷体_GB2312" panose="02010609030101010101" charset="-122"/>
              </a:rPr>
              <a:t>输入端：</a:t>
            </a:r>
            <a:r>
              <a:rPr kumimoji="1" lang="en-US" altLang="zh-CN" sz="2200" dirty="0">
                <a:latin typeface="Arial" panose="020B0604020202020204" pitchFamily="34" charset="0"/>
                <a:ea typeface="楷体_GB2312" panose="02010609030101010101" charset="-122"/>
              </a:rPr>
              <a:t>CRN</a:t>
            </a:r>
            <a:r>
              <a:rPr kumimoji="1" lang="zh-CN" altLang="en-US" sz="2200" dirty="0">
                <a:latin typeface="Arial" panose="020B0604020202020204" pitchFamily="34" charset="0"/>
                <a:ea typeface="楷体_GB2312" panose="02010609030101010101" charset="-122"/>
              </a:rPr>
              <a:t>，低电平有效</a:t>
            </a:r>
          </a:p>
          <a:p>
            <a:pPr marL="361950" indent="-361950" algn="l">
              <a:lnSpc>
                <a:spcPct val="110000"/>
              </a:lnSpc>
              <a:spcBef>
                <a:spcPct val="0"/>
              </a:spcBef>
              <a:buClr>
                <a:srgbClr val="006666"/>
              </a:buClr>
              <a:buSzPct val="85000"/>
              <a:buFont typeface="Wingdings" panose="05000000000000000000" pitchFamily="2" charset="2"/>
              <a:buChar char="u"/>
            </a:pPr>
            <a:r>
              <a:rPr kumimoji="1" lang="zh-CN" altLang="en-US" sz="2200" dirty="0">
                <a:latin typeface="Arial" panose="020B0604020202020204" pitchFamily="34" charset="0"/>
                <a:ea typeface="楷体_GB2312" panose="02010609030101010101" charset="-122"/>
              </a:rPr>
              <a:t>同步预置控制输入端：</a:t>
            </a:r>
            <a:r>
              <a:rPr kumimoji="1" lang="en-US" altLang="zh-CN" sz="2200" dirty="0">
                <a:latin typeface="Arial" panose="020B0604020202020204" pitchFamily="34" charset="0"/>
                <a:ea typeface="楷体_GB2312" panose="02010609030101010101" charset="-122"/>
              </a:rPr>
              <a:t>LDN</a:t>
            </a:r>
            <a:r>
              <a:rPr kumimoji="1" lang="zh-CN" altLang="en-US" sz="2200" dirty="0">
                <a:latin typeface="Arial" panose="020B0604020202020204" pitchFamily="34" charset="0"/>
                <a:ea typeface="楷体_GB2312" panose="02010609030101010101" charset="-122"/>
              </a:rPr>
              <a:t>，低电平有效</a:t>
            </a:r>
          </a:p>
          <a:p>
            <a:pPr marL="361950" indent="-361950" algn="l">
              <a:lnSpc>
                <a:spcPct val="110000"/>
              </a:lnSpc>
              <a:spcBef>
                <a:spcPct val="0"/>
              </a:spcBef>
              <a:buClr>
                <a:srgbClr val="006666"/>
              </a:buClr>
              <a:buSzPct val="85000"/>
              <a:buFont typeface="Wingdings" panose="05000000000000000000" pitchFamily="2" charset="2"/>
              <a:buChar char="u"/>
            </a:pPr>
            <a:r>
              <a:rPr kumimoji="1" lang="zh-CN" altLang="en-US" sz="2200" dirty="0">
                <a:solidFill>
                  <a:srgbClr val="CC0066"/>
                </a:solidFill>
                <a:latin typeface="Arial" panose="020B0604020202020204" pitchFamily="34" charset="0"/>
                <a:ea typeface="楷体_GB2312" panose="02010609030101010101" charset="-122"/>
              </a:rPr>
              <a:t>使能控制</a:t>
            </a:r>
            <a:r>
              <a:rPr kumimoji="1" lang="zh-CN" altLang="en-US" sz="2200" dirty="0">
                <a:latin typeface="Arial" panose="020B0604020202020204" pitchFamily="34" charset="0"/>
                <a:ea typeface="楷体_GB2312" panose="02010609030101010101" charset="-122"/>
              </a:rPr>
              <a:t>输入端：</a:t>
            </a:r>
            <a:r>
              <a:rPr kumimoji="1" lang="en-US" altLang="zh-CN" sz="2200" dirty="0">
                <a:latin typeface="Arial" panose="020B0604020202020204" pitchFamily="34" charset="0"/>
                <a:ea typeface="楷体_GB2312" panose="02010609030101010101" charset="-122"/>
              </a:rPr>
              <a:t>EP</a:t>
            </a:r>
            <a:r>
              <a:rPr kumimoji="1" lang="zh-CN" altLang="en-US" sz="2200" dirty="0">
                <a:latin typeface="Arial" panose="020B0604020202020204" pitchFamily="34" charset="0"/>
                <a:ea typeface="楷体_GB2312" panose="02010609030101010101" charset="-122"/>
              </a:rPr>
              <a:t>和</a:t>
            </a:r>
            <a:r>
              <a:rPr kumimoji="1" lang="en-US" altLang="zh-CN" sz="2200" dirty="0">
                <a:latin typeface="Arial" panose="020B0604020202020204" pitchFamily="34" charset="0"/>
                <a:ea typeface="楷体_GB2312" panose="02010609030101010101" charset="-122"/>
              </a:rPr>
              <a:t>ET</a:t>
            </a:r>
            <a:r>
              <a:rPr kumimoji="1" lang="zh-CN" altLang="en-US" sz="2200" dirty="0">
                <a:latin typeface="Arial" panose="020B0604020202020204" pitchFamily="34" charset="0"/>
                <a:ea typeface="楷体_GB2312" panose="02010609030101010101" charset="-122"/>
              </a:rPr>
              <a:t>，高电平有效，</a:t>
            </a:r>
            <a:r>
              <a:rPr kumimoji="1" lang="zh-CN" altLang="en-US" sz="2200" dirty="0">
                <a:solidFill>
                  <a:srgbClr val="CC0066"/>
                </a:solidFill>
                <a:latin typeface="Arial" panose="020B0604020202020204" pitchFamily="34" charset="0"/>
                <a:ea typeface="楷体_GB2312" panose="02010609030101010101" charset="-122"/>
              </a:rPr>
              <a:t>均为</a:t>
            </a:r>
            <a:r>
              <a:rPr kumimoji="1" lang="en-US" altLang="zh-CN" sz="2200" dirty="0">
                <a:solidFill>
                  <a:srgbClr val="CC0066"/>
                </a:solidFill>
                <a:latin typeface="Arial" panose="020B0604020202020204" pitchFamily="34" charset="0"/>
                <a:ea typeface="楷体_GB2312" panose="02010609030101010101" charset="-122"/>
              </a:rPr>
              <a:t>1</a:t>
            </a:r>
            <a:r>
              <a:rPr kumimoji="1" lang="zh-CN" altLang="en-US" sz="2200" dirty="0">
                <a:solidFill>
                  <a:srgbClr val="CC0066"/>
                </a:solidFill>
                <a:latin typeface="Arial" panose="020B0604020202020204" pitchFamily="34" charset="0"/>
                <a:ea typeface="楷体_GB2312" panose="02010609030101010101" charset="-122"/>
              </a:rPr>
              <a:t>时</a:t>
            </a:r>
            <a:r>
              <a:rPr kumimoji="1" lang="zh-CN" altLang="en-US" sz="2200" dirty="0">
                <a:latin typeface="Arial" panose="020B0604020202020204" pitchFamily="34" charset="0"/>
                <a:ea typeface="楷体_GB2312" panose="02010609030101010101" charset="-122"/>
              </a:rPr>
              <a:t>计数器</a:t>
            </a:r>
            <a:r>
              <a:rPr kumimoji="1" lang="zh-CN" altLang="en-US" sz="2200" dirty="0">
                <a:solidFill>
                  <a:srgbClr val="CC0066"/>
                </a:solidFill>
                <a:latin typeface="Arial" panose="020B0604020202020204" pitchFamily="34" charset="0"/>
                <a:ea typeface="楷体_GB2312" panose="02010609030101010101" charset="-122"/>
              </a:rPr>
              <a:t>工作</a:t>
            </a:r>
            <a:r>
              <a:rPr kumimoji="1" lang="zh-CN" altLang="en-US" sz="2200" dirty="0">
                <a:latin typeface="Arial" panose="020B0604020202020204" pitchFamily="34" charset="0"/>
                <a:ea typeface="楷体_GB2312" panose="02010609030101010101" charset="-122"/>
              </a:rPr>
              <a:t>，只要有</a:t>
            </a:r>
            <a:r>
              <a:rPr kumimoji="1" lang="en-US" altLang="zh-CN" sz="2200" dirty="0">
                <a:latin typeface="Arial" panose="020B0604020202020204" pitchFamily="34" charset="0"/>
                <a:ea typeface="楷体_GB2312" panose="02010609030101010101" charset="-122"/>
              </a:rPr>
              <a:t>1</a:t>
            </a:r>
            <a:r>
              <a:rPr kumimoji="1" lang="zh-CN" altLang="en-US" sz="2200" dirty="0">
                <a:latin typeface="Arial" panose="020B0604020202020204" pitchFamily="34" charset="0"/>
                <a:ea typeface="楷体_GB2312" panose="02010609030101010101" charset="-122"/>
              </a:rPr>
              <a:t>个信号为</a:t>
            </a:r>
            <a:r>
              <a:rPr kumimoji="1" lang="en-US" altLang="zh-CN" sz="2200" dirty="0">
                <a:latin typeface="Arial" panose="020B0604020202020204" pitchFamily="34" charset="0"/>
                <a:ea typeface="楷体_GB2312" panose="02010609030101010101" charset="-122"/>
              </a:rPr>
              <a:t>0</a:t>
            </a:r>
            <a:r>
              <a:rPr kumimoji="1" lang="zh-CN" altLang="en-US" sz="2200" dirty="0">
                <a:latin typeface="Arial" panose="020B0604020202020204" pitchFamily="34" charset="0"/>
                <a:ea typeface="楷体_GB2312" panose="02010609030101010101" charset="-122"/>
              </a:rPr>
              <a:t>，则计数器保持</a:t>
            </a:r>
          </a:p>
          <a:p>
            <a:pPr marL="361950" indent="-361950" algn="l">
              <a:lnSpc>
                <a:spcPct val="110000"/>
              </a:lnSpc>
              <a:spcBef>
                <a:spcPct val="0"/>
              </a:spcBef>
              <a:buClr>
                <a:srgbClr val="006666"/>
              </a:buClr>
              <a:buSzPct val="85000"/>
              <a:buFont typeface="Wingdings" panose="05000000000000000000" pitchFamily="2" charset="2"/>
              <a:buChar char="u"/>
            </a:pPr>
            <a:r>
              <a:rPr kumimoji="1" lang="zh-CN" altLang="en-US" sz="2200" dirty="0">
                <a:latin typeface="Arial" panose="020B0604020202020204" pitchFamily="34" charset="0"/>
                <a:ea typeface="楷体_GB2312" panose="02010609030101010101" charset="-122"/>
              </a:rPr>
              <a:t>进位输出端</a:t>
            </a:r>
            <a:r>
              <a:rPr kumimoji="1" lang="en-US" altLang="zh-CN" sz="2200" dirty="0">
                <a:latin typeface="Arial" panose="020B0604020202020204" pitchFamily="34" charset="0"/>
                <a:ea typeface="楷体_GB2312" panose="02010609030101010101" charset="-122"/>
              </a:rPr>
              <a:t>: OC, Q3Q2Q1Q0=1001</a:t>
            </a:r>
            <a:r>
              <a:rPr kumimoji="1" lang="zh-CN" altLang="en-US" sz="2200" dirty="0">
                <a:latin typeface="Arial" panose="020B0604020202020204" pitchFamily="34" charset="0"/>
                <a:ea typeface="楷体_GB2312" panose="02010609030101010101" charset="-122"/>
              </a:rPr>
              <a:t>且</a:t>
            </a:r>
            <a:r>
              <a:rPr kumimoji="1" lang="en-US" altLang="zh-CN" sz="2200" dirty="0">
                <a:latin typeface="Arial" panose="020B0604020202020204" pitchFamily="34" charset="0"/>
                <a:ea typeface="楷体_GB2312" panose="02010609030101010101" charset="-122"/>
              </a:rPr>
              <a:t>ET=1</a:t>
            </a:r>
            <a:r>
              <a:rPr kumimoji="1" lang="zh-CN" altLang="en-US" sz="2200" dirty="0">
                <a:latin typeface="Arial" panose="020B0604020202020204" pitchFamily="34" charset="0"/>
                <a:ea typeface="楷体_GB2312" panose="02010609030101010101" charset="-122"/>
              </a:rPr>
              <a:t>时，</a:t>
            </a:r>
            <a:r>
              <a:rPr kumimoji="1" lang="en-US" altLang="zh-CN" sz="2200" dirty="0">
                <a:latin typeface="Arial" panose="020B0604020202020204" pitchFamily="34" charset="0"/>
                <a:ea typeface="楷体_GB2312" panose="02010609030101010101" charset="-122"/>
              </a:rPr>
              <a:t>OC=1</a:t>
            </a:r>
            <a:endParaRPr lang="zh-CN" altLang="en-US" sz="2200" dirty="0">
              <a:latin typeface="Arial" panose="020B0604020202020204" pitchFamily="34" charset="0"/>
              <a:ea typeface="楷体_GB2312" panose="02010609030101010101" charset="-122"/>
            </a:endParaRPr>
          </a:p>
        </p:txBody>
      </p:sp>
      <p:sp>
        <p:nvSpPr>
          <p:cNvPr id="219146" name="Rectangle 10"/>
          <p:cNvSpPr>
            <a:spLocks noChangeArrowheads="1"/>
          </p:cNvSpPr>
          <p:nvPr/>
        </p:nvSpPr>
        <p:spPr bwMode="black">
          <a:xfrm>
            <a:off x="7632700" y="5140326"/>
            <a:ext cx="2717800" cy="830997"/>
          </a:xfrm>
          <a:prstGeom prst="rect">
            <a:avLst/>
          </a:prstGeom>
          <a:noFill/>
          <a:ln w="9525" algn="ctr">
            <a:noFill/>
            <a:miter lim="800000"/>
          </a:ln>
          <a:effectLst>
            <a:prstShdw prst="shdw13" dist="53882" dir="13500000">
              <a:schemeClr val="bg1">
                <a:gamma/>
                <a:shade val="60000"/>
                <a:invGamma/>
                <a:alpha val="50000"/>
              </a:schemeClr>
            </a:prstShdw>
          </a:effectLst>
        </p:spPr>
        <p:txBody>
          <a:bodyPr>
            <a:spAutoFit/>
          </a:bodyPr>
          <a:lstStyle/>
          <a:p>
            <a:pPr algn="l">
              <a:lnSpc>
                <a:spcPct val="120000"/>
              </a:lnSpc>
              <a:spcBef>
                <a:spcPct val="0"/>
              </a:spcBef>
              <a:buClr>
                <a:schemeClr val="tx2"/>
              </a:buClr>
              <a:buSzPct val="80000"/>
              <a:buFont typeface="Wingdings" panose="05000000000000000000" pitchFamily="2" charset="2"/>
              <a:buNone/>
              <a:defRPr/>
            </a:pPr>
            <a:r>
              <a:rPr lang="zh-CN" altLang="en-US" dirty="0">
                <a:solidFill>
                  <a:srgbClr val="000000"/>
                </a:solidFill>
                <a:ea typeface="楷体_GB2312" panose="02010609030101010101" charset="-122"/>
              </a:rPr>
              <a:t>功能：异步复位；同步预置；计数；保持</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 calcmode="lin" valueType="num">
                                      <p:cBhvr additive="base">
                                        <p:cTn id="7" dur="500" fill="hold"/>
                                        <p:tgtEl>
                                          <p:spTgt spid="808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8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9942"/>
                                        </p:tgtEl>
                                        <p:attrNameLst>
                                          <p:attrName>style.visibility</p:attrName>
                                        </p:attrNameLst>
                                      </p:cBhvr>
                                      <p:to>
                                        <p:strVal val="visible"/>
                                      </p:to>
                                    </p:set>
                                    <p:animEffect transition="in" filter="blinds(horizontal)">
                                      <p:cBhvr>
                                        <p:cTn id="13" dur="500"/>
                                        <p:tgtEl>
                                          <p:spTgt spid="39942"/>
                                        </p:tgtEl>
                                      </p:cBhvr>
                                    </p:animEffect>
                                  </p:childTnLst>
                                </p:cTn>
                              </p:par>
                            </p:childTnLst>
                          </p:cTn>
                        </p:par>
                        <p:par>
                          <p:cTn id="14" fill="hold">
                            <p:stCondLst>
                              <p:cond delay="500"/>
                            </p:stCondLst>
                            <p:childTnLst>
                              <p:par>
                                <p:cTn id="15" presetID="3" presetClass="entr" presetSubtype="10" fill="hold" nodeType="afterEffect">
                                  <p:stCondLst>
                                    <p:cond delay="0"/>
                                  </p:stCondLst>
                                  <p:childTnLst>
                                    <p:set>
                                      <p:cBhvr>
                                        <p:cTn id="16" dur="1" fill="hold">
                                          <p:stCondLst>
                                            <p:cond delay="0"/>
                                          </p:stCondLst>
                                        </p:cTn>
                                        <p:tgtEl>
                                          <p:spTgt spid="45064"/>
                                        </p:tgtEl>
                                        <p:attrNameLst>
                                          <p:attrName>style.visibility</p:attrName>
                                        </p:attrNameLst>
                                      </p:cBhvr>
                                      <p:to>
                                        <p:strVal val="visible"/>
                                      </p:to>
                                    </p:set>
                                    <p:animEffect transition="in" filter="blinds(horizontal)">
                                      <p:cBhvr>
                                        <p:cTn id="17" dur="500"/>
                                        <p:tgtEl>
                                          <p:spTgt spid="4506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9146"/>
                                        </p:tgtEl>
                                        <p:attrNameLst>
                                          <p:attrName>style.visibility</p:attrName>
                                        </p:attrNameLst>
                                      </p:cBhvr>
                                      <p:to>
                                        <p:strVal val="visible"/>
                                      </p:to>
                                    </p:set>
                                    <p:animEffect transition="in" filter="blinds(horizontal)">
                                      <p:cBhvr>
                                        <p:cTn id="22" dur="500"/>
                                        <p:tgtEl>
                                          <p:spTgt spid="219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P spid="219146" grpId="0"/>
    </p:bldLst>
  </p:timing>
</p:sld>
</file>

<file path=ppt/slides/slide1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1" name="Rectangle 2"/>
          <p:cNvSpPr>
            <a:spLocks noGrp="1" noChangeArrowheads="1"/>
          </p:cNvSpPr>
          <p:nvPr>
            <p:ph type="title" idx="4294967295"/>
          </p:nvPr>
        </p:nvSpPr>
        <p:spPr>
          <a:xfrm>
            <a:off x="5334000" y="304800"/>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 CT74160</a:t>
            </a:r>
            <a:r>
              <a:rPr lang="zh-CN" altLang="en-US" dirty="0" smtClean="0">
                <a:solidFill>
                  <a:srgbClr val="FFCC00"/>
                </a:solidFill>
                <a:latin typeface="Arial" panose="020B0604020202020204" pitchFamily="34" charset="0"/>
                <a:ea typeface="黑体" panose="02010600030101010101" pitchFamily="49" charset="-122"/>
              </a:rPr>
              <a:t>的</a:t>
            </a:r>
            <a:r>
              <a:rPr lang="en-US" altLang="zh-CN" dirty="0" smtClean="0">
                <a:solidFill>
                  <a:srgbClr val="FFCC00"/>
                </a:solidFill>
                <a:latin typeface="Arial" panose="020B0604020202020204" pitchFamily="34" charset="0"/>
                <a:ea typeface="黑体" panose="02010600030101010101" pitchFamily="49" charset="-122"/>
              </a:rPr>
              <a:t>HDL</a:t>
            </a:r>
            <a:r>
              <a:rPr lang="zh-CN" altLang="en-US" dirty="0" smtClean="0">
                <a:solidFill>
                  <a:srgbClr val="FFCC00"/>
                </a:solidFill>
                <a:latin typeface="Arial" panose="020B0604020202020204" pitchFamily="34" charset="0"/>
                <a:ea typeface="黑体" panose="02010600030101010101" pitchFamily="49" charset="-122"/>
              </a:rPr>
              <a:t>设计</a:t>
            </a:r>
          </a:p>
        </p:txBody>
      </p:sp>
      <p:sp>
        <p:nvSpPr>
          <p:cNvPr id="155652" name="Text Box 5"/>
          <p:cNvSpPr txBox="1">
            <a:spLocks noChangeArrowheads="1"/>
          </p:cNvSpPr>
          <p:nvPr/>
        </p:nvSpPr>
        <p:spPr bwMode="auto">
          <a:xfrm>
            <a:off x="2354264" y="1150938"/>
            <a:ext cx="7570787" cy="5080000"/>
          </a:xfrm>
          <a:prstGeom prst="rect">
            <a:avLst/>
          </a:prstGeom>
          <a:solidFill>
            <a:srgbClr val="ADD6FF"/>
          </a:solidFill>
          <a:ln w="9525">
            <a:solidFill>
              <a:schemeClr val="tx1"/>
            </a:solidFill>
            <a:miter lim="800000"/>
          </a:ln>
        </p:spPr>
        <p:txBody>
          <a:bodyPr lIns="90000" tIns="46800" rIns="90000" bIns="46800">
            <a:spAutoFit/>
          </a:bodyPr>
          <a:lstStyle/>
          <a:p>
            <a:pPr algn="l">
              <a:lnSpc>
                <a:spcPct val="100000"/>
              </a:lnSpc>
              <a:spcBef>
                <a:spcPct val="0"/>
              </a:spcBef>
            </a:pPr>
            <a:r>
              <a:rPr lang="en-US" altLang="zh-CN" sz="1800">
                <a:latin typeface="Arial" panose="020B0604020202020204" pitchFamily="34" charset="0"/>
                <a:ea typeface="Gulim" panose="020B0600000101010101" pitchFamily="50" charset="-127"/>
                <a:cs typeface="Arial" panose="020B0604020202020204" pitchFamily="34" charset="0"/>
              </a:rPr>
              <a:t>module	CT74160(LDN,D3,D2,D1,D0,CP,CRN,EP,ET,Q3,Q2,Q1,Q0,OC);</a:t>
            </a:r>
          </a:p>
          <a:p>
            <a:pPr algn="l">
              <a:lnSpc>
                <a:spcPct val="100000"/>
              </a:lnSpc>
              <a:spcBef>
                <a:spcPct val="0"/>
              </a:spcBef>
            </a:pPr>
            <a:r>
              <a:rPr lang="en-US" altLang="zh-CN" sz="1800">
                <a:latin typeface="Arial" panose="020B0604020202020204" pitchFamily="34" charset="0"/>
                <a:ea typeface="Gulim" panose="020B0600000101010101" pitchFamily="50" charset="-127"/>
                <a:cs typeface="Arial" panose="020B0604020202020204" pitchFamily="34" charset="0"/>
              </a:rPr>
              <a:t>     input	LDN,D3,D2,D1,D0,CP,CRN,EP,ET;</a:t>
            </a:r>
          </a:p>
          <a:p>
            <a:pPr algn="l">
              <a:lnSpc>
                <a:spcPct val="100000"/>
              </a:lnSpc>
              <a:spcBef>
                <a:spcPct val="0"/>
              </a:spcBef>
            </a:pPr>
            <a:r>
              <a:rPr lang="en-US" altLang="zh-CN" sz="1800">
                <a:latin typeface="Arial" panose="020B0604020202020204" pitchFamily="34" charset="0"/>
                <a:ea typeface="Gulim" panose="020B0600000101010101" pitchFamily="50" charset="-127"/>
                <a:cs typeface="Arial" panose="020B0604020202020204" pitchFamily="34" charset="0"/>
              </a:rPr>
              <a:t>     output  Q3,Q2,Q1,Q0,OC;</a:t>
            </a:r>
          </a:p>
          <a:p>
            <a:pPr algn="l">
              <a:lnSpc>
                <a:spcPct val="100000"/>
              </a:lnSpc>
              <a:spcBef>
                <a:spcPct val="0"/>
              </a:spcBef>
            </a:pPr>
            <a:r>
              <a:rPr lang="en-US" altLang="zh-CN" sz="1800">
                <a:latin typeface="Arial" panose="020B0604020202020204" pitchFamily="34" charset="0"/>
                <a:ea typeface="Gulim" panose="020B0600000101010101" pitchFamily="50" charset="-127"/>
                <a:cs typeface="Arial" panose="020B0604020202020204" pitchFamily="34" charset="0"/>
              </a:rPr>
              <a:t>     reg  Q3,Q2,Q1,Q0,OC;</a:t>
            </a:r>
          </a:p>
          <a:p>
            <a:pPr algn="l">
              <a:lnSpc>
                <a:spcPct val="100000"/>
              </a:lnSpc>
              <a:spcBef>
                <a:spcPct val="0"/>
              </a:spcBef>
            </a:pPr>
            <a:r>
              <a:rPr lang="en-US" altLang="zh-CN" sz="1800">
                <a:latin typeface="Arial" panose="020B0604020202020204" pitchFamily="34" charset="0"/>
                <a:ea typeface="Gulim" panose="020B0600000101010101" pitchFamily="50" charset="-127"/>
                <a:cs typeface="Arial" panose="020B0604020202020204" pitchFamily="34" charset="0"/>
              </a:rPr>
              <a:t>     reg[3:0]  Q_TEMP;</a:t>
            </a:r>
          </a:p>
          <a:p>
            <a:pPr algn="l">
              <a:lnSpc>
                <a:spcPct val="100000"/>
              </a:lnSpc>
              <a:spcBef>
                <a:spcPct val="0"/>
              </a:spcBef>
            </a:pPr>
            <a:r>
              <a:rPr lang="en-US" altLang="zh-CN" sz="1800">
                <a:latin typeface="Arial" panose="020B0604020202020204" pitchFamily="34" charset="0"/>
                <a:ea typeface="Gulim" panose="020B0600000101010101" pitchFamily="50" charset="-127"/>
                <a:cs typeface="Arial" panose="020B0604020202020204" pitchFamily="34" charset="0"/>
              </a:rPr>
              <a:t>     </a:t>
            </a:r>
            <a:r>
              <a:rPr lang="en-US" altLang="zh-CN" sz="1800">
                <a:solidFill>
                  <a:srgbClr val="FF3399"/>
                </a:solidFill>
                <a:latin typeface="Arial" panose="020B0604020202020204" pitchFamily="34" charset="0"/>
                <a:ea typeface="Gulim" panose="020B0600000101010101" pitchFamily="50" charset="-127"/>
                <a:cs typeface="Arial" panose="020B0604020202020204" pitchFamily="34" charset="0"/>
              </a:rPr>
              <a:t>always@(posedge CP or negedge CRN )</a:t>
            </a:r>
            <a:r>
              <a:rPr lang="en-US" altLang="zh-CN" sz="1800">
                <a:latin typeface="Arial" panose="020B0604020202020204" pitchFamily="34" charset="0"/>
                <a:ea typeface="Gulim" panose="020B0600000101010101" pitchFamily="50" charset="-127"/>
                <a:cs typeface="Arial" panose="020B0604020202020204" pitchFamily="34" charset="0"/>
              </a:rPr>
              <a:t> </a:t>
            </a:r>
            <a:endParaRPr lang="zh-CN" altLang="en-US" sz="1800">
              <a:latin typeface="Arial" panose="020B0604020202020204" pitchFamily="34" charset="0"/>
              <a:ea typeface="Gulim" panose="020B0600000101010101" pitchFamily="50" charset="-127"/>
              <a:cs typeface="Arial" panose="020B0604020202020204" pitchFamily="34" charset="0"/>
            </a:endParaRPr>
          </a:p>
          <a:p>
            <a:pPr algn="l">
              <a:lnSpc>
                <a:spcPct val="100000"/>
              </a:lnSpc>
              <a:spcBef>
                <a:spcPct val="0"/>
              </a:spcBef>
            </a:pPr>
            <a:r>
              <a:rPr lang="en-US" altLang="zh-CN" sz="1800">
                <a:latin typeface="Arial" panose="020B0604020202020204" pitchFamily="34" charset="0"/>
                <a:ea typeface="Gulim" panose="020B0600000101010101" pitchFamily="50" charset="-127"/>
                <a:cs typeface="Arial" panose="020B0604020202020204" pitchFamily="34" charset="0"/>
              </a:rPr>
              <a:t>         begin</a:t>
            </a:r>
          </a:p>
          <a:p>
            <a:pPr algn="l">
              <a:lnSpc>
                <a:spcPct val="100000"/>
              </a:lnSpc>
              <a:spcBef>
                <a:spcPct val="0"/>
              </a:spcBef>
            </a:pPr>
            <a:r>
              <a:rPr lang="en-US" altLang="zh-CN" sz="1800">
                <a:latin typeface="Arial" panose="020B0604020202020204" pitchFamily="34" charset="0"/>
                <a:ea typeface="Gulim" panose="020B0600000101010101" pitchFamily="50" charset="-127"/>
                <a:cs typeface="Arial" panose="020B0604020202020204" pitchFamily="34" charset="0"/>
              </a:rPr>
              <a:t>              if (!CRN) Q_TEMP = 4‘b0000; 		</a:t>
            </a:r>
            <a:r>
              <a:rPr lang="en-US" altLang="zh-CN" sz="1800">
                <a:ea typeface="Gulim" panose="020B0600000101010101" pitchFamily="50" charset="-127"/>
                <a:cs typeface="Arial" panose="020B0604020202020204" pitchFamily="34" charset="0"/>
              </a:rPr>
              <a:t>//</a:t>
            </a:r>
            <a:r>
              <a:rPr lang="zh-CN" altLang="en-US" sz="1800">
                <a:solidFill>
                  <a:srgbClr val="CC0066"/>
                </a:solidFill>
                <a:ea typeface="楷体_GB2312" panose="02010609030101010101" charset="-122"/>
                <a:cs typeface="Arial" panose="020B0604020202020204" pitchFamily="34" charset="0"/>
              </a:rPr>
              <a:t>异步</a:t>
            </a:r>
            <a:r>
              <a:rPr lang="zh-CN" altLang="en-US" sz="1800">
                <a:ea typeface="楷体_GB2312" panose="02010609030101010101" charset="-122"/>
                <a:cs typeface="Arial" panose="020B0604020202020204" pitchFamily="34" charset="0"/>
              </a:rPr>
              <a:t>复位</a:t>
            </a:r>
            <a:endParaRPr lang="zh-CN" altLang="en-US" sz="1800">
              <a:latin typeface="Arial" panose="020B0604020202020204" pitchFamily="34" charset="0"/>
              <a:ea typeface="楷体_GB2312" panose="02010609030101010101" charset="-122"/>
            </a:endParaRPr>
          </a:p>
          <a:p>
            <a:pPr algn="l">
              <a:lnSpc>
                <a:spcPct val="100000"/>
              </a:lnSpc>
              <a:spcBef>
                <a:spcPct val="0"/>
              </a:spcBef>
            </a:pPr>
            <a:r>
              <a:rPr lang="en-US" altLang="zh-CN" sz="1800">
                <a:latin typeface="Arial" panose="020B0604020202020204" pitchFamily="34" charset="0"/>
                <a:ea typeface="Gulim" panose="020B0600000101010101" pitchFamily="50" charset="-127"/>
              </a:rPr>
              <a:t>              else</a:t>
            </a:r>
          </a:p>
          <a:p>
            <a:pPr algn="l">
              <a:lnSpc>
                <a:spcPct val="100000"/>
              </a:lnSpc>
              <a:spcBef>
                <a:spcPct val="0"/>
              </a:spcBef>
            </a:pPr>
            <a:r>
              <a:rPr lang="zh-CN" altLang="en-US" sz="1800">
                <a:latin typeface="Arial" panose="020B0604020202020204" pitchFamily="34" charset="0"/>
                <a:ea typeface="Gulim" panose="020B0600000101010101" pitchFamily="50" charset="-127"/>
              </a:rPr>
              <a:t>                 </a:t>
            </a:r>
            <a:r>
              <a:rPr lang="en-US" altLang="zh-CN" sz="1800">
                <a:latin typeface="Arial" panose="020B0604020202020204" pitchFamily="34" charset="0"/>
                <a:ea typeface="Gulim" panose="020B0600000101010101" pitchFamily="50" charset="-127"/>
              </a:rPr>
              <a:t>begin</a:t>
            </a:r>
          </a:p>
          <a:p>
            <a:pPr algn="l">
              <a:lnSpc>
                <a:spcPct val="100000"/>
              </a:lnSpc>
              <a:spcBef>
                <a:spcPct val="0"/>
              </a:spcBef>
            </a:pPr>
            <a:r>
              <a:rPr lang="zh-CN" altLang="en-US" sz="1800">
                <a:solidFill>
                  <a:srgbClr val="FF3399"/>
                </a:solidFill>
                <a:latin typeface="Arial" panose="020B0604020202020204" pitchFamily="34" charset="0"/>
                <a:ea typeface="Gulim" panose="020B0600000101010101" pitchFamily="50" charset="-127"/>
              </a:rPr>
              <a:t>                    </a:t>
            </a:r>
            <a:r>
              <a:rPr lang="en-US" altLang="zh-CN" sz="1800">
                <a:solidFill>
                  <a:srgbClr val="FF3399"/>
                </a:solidFill>
                <a:latin typeface="Arial" panose="020B0604020202020204" pitchFamily="34" charset="0"/>
                <a:ea typeface="Gulim" panose="020B0600000101010101" pitchFamily="50" charset="-127"/>
              </a:rPr>
              <a:t> if (!LDN) Q_TEMP = {D3,D2,D1,D0};</a:t>
            </a:r>
            <a:r>
              <a:rPr lang="en-US" altLang="zh-CN" sz="1800">
                <a:latin typeface="Arial" panose="020B0604020202020204" pitchFamily="34" charset="0"/>
                <a:ea typeface="Gulim" panose="020B0600000101010101" pitchFamily="50" charset="-127"/>
              </a:rPr>
              <a:t> 	</a:t>
            </a:r>
            <a:r>
              <a:rPr lang="en-US" altLang="zh-CN" sz="1800"/>
              <a:t>//</a:t>
            </a:r>
            <a:r>
              <a:rPr lang="zh-CN" altLang="en-US" sz="1800">
                <a:solidFill>
                  <a:srgbClr val="CC0066"/>
                </a:solidFill>
                <a:ea typeface="楷体_GB2312" panose="02010609030101010101" charset="-122"/>
              </a:rPr>
              <a:t>同步</a:t>
            </a:r>
            <a:r>
              <a:rPr lang="zh-CN" altLang="en-US" sz="1800">
                <a:ea typeface="楷体_GB2312" panose="02010609030101010101" charset="-122"/>
              </a:rPr>
              <a:t>预置</a:t>
            </a:r>
            <a:endParaRPr lang="en-US" altLang="zh-CN" sz="1800">
              <a:latin typeface="Arial" panose="020B0604020202020204" pitchFamily="34" charset="0"/>
              <a:ea typeface="楷体_GB2312" panose="02010609030101010101" charset="-122"/>
            </a:endParaRPr>
          </a:p>
          <a:p>
            <a:pPr algn="l">
              <a:lnSpc>
                <a:spcPct val="100000"/>
              </a:lnSpc>
              <a:spcBef>
                <a:spcPct val="0"/>
              </a:spcBef>
            </a:pPr>
            <a:r>
              <a:rPr lang="en-US" altLang="zh-CN" sz="1800">
                <a:latin typeface="Arial" panose="020B0604020202020204" pitchFamily="34" charset="0"/>
                <a:ea typeface="Gulim" panose="020B0600000101010101" pitchFamily="50" charset="-127"/>
              </a:rPr>
              <a:t>             </a:t>
            </a:r>
            <a:r>
              <a:rPr lang="zh-CN" altLang="en-US" sz="1800">
                <a:latin typeface="Arial" panose="020B0604020202020204" pitchFamily="34" charset="0"/>
                <a:ea typeface="Gulim" panose="020B0600000101010101" pitchFamily="50" charset="-127"/>
              </a:rPr>
              <a:t>       </a:t>
            </a:r>
            <a:r>
              <a:rPr lang="en-US" altLang="zh-CN" sz="1800">
                <a:latin typeface="Arial" panose="020B0604020202020204" pitchFamily="34" charset="0"/>
                <a:ea typeface="Gulim" panose="020B0600000101010101" pitchFamily="50" charset="-127"/>
              </a:rPr>
              <a:t> else if (EP &amp;&amp; ET)			//</a:t>
            </a:r>
            <a:r>
              <a:rPr lang="zh-CN" altLang="en-US" sz="1800">
                <a:solidFill>
                  <a:srgbClr val="CC0066"/>
                </a:solidFill>
                <a:ea typeface="楷体_GB2312" panose="02010609030101010101" charset="-122"/>
              </a:rPr>
              <a:t>计数</a:t>
            </a:r>
          </a:p>
          <a:p>
            <a:pPr algn="l">
              <a:lnSpc>
                <a:spcPct val="100000"/>
              </a:lnSpc>
              <a:spcBef>
                <a:spcPct val="0"/>
              </a:spcBef>
            </a:pPr>
            <a:r>
              <a:rPr lang="en-US" altLang="zh-CN" sz="1800">
                <a:latin typeface="Arial" panose="020B0604020202020204" pitchFamily="34" charset="0"/>
                <a:ea typeface="Gulim" panose="020B0600000101010101" pitchFamily="50" charset="-127"/>
              </a:rPr>
              <a:t>	   </a:t>
            </a:r>
            <a:r>
              <a:rPr lang="zh-CN" altLang="en-US" sz="1800">
                <a:latin typeface="Arial" panose="020B0604020202020204" pitchFamily="34" charset="0"/>
                <a:ea typeface="Gulim" panose="020B0600000101010101" pitchFamily="50" charset="-127"/>
              </a:rPr>
              <a:t>      </a:t>
            </a:r>
            <a:r>
              <a:rPr lang="en-US" altLang="zh-CN" sz="1800">
                <a:latin typeface="Arial" panose="020B0604020202020204" pitchFamily="34" charset="0"/>
                <a:ea typeface="Gulim" panose="020B0600000101010101" pitchFamily="50" charset="-127"/>
              </a:rPr>
              <a:t> if (Q_TEMP &lt; 4'b</a:t>
            </a:r>
            <a:r>
              <a:rPr lang="en-US" altLang="zh-CN" sz="1800">
                <a:solidFill>
                  <a:srgbClr val="FF0000"/>
                </a:solidFill>
                <a:latin typeface="Arial" panose="020B0604020202020204" pitchFamily="34" charset="0"/>
                <a:ea typeface="Gulim" panose="020B0600000101010101" pitchFamily="50" charset="-127"/>
              </a:rPr>
              <a:t>1001</a:t>
            </a:r>
            <a:r>
              <a:rPr lang="en-US" altLang="zh-CN" sz="1800">
                <a:latin typeface="Arial" panose="020B0604020202020204" pitchFamily="34" charset="0"/>
                <a:ea typeface="Gulim" panose="020B0600000101010101" pitchFamily="50" charset="-127"/>
              </a:rPr>
              <a:t>) Q_TEMP = Q_TEMP + 1;</a:t>
            </a:r>
          </a:p>
          <a:p>
            <a:pPr algn="l">
              <a:lnSpc>
                <a:spcPct val="100000"/>
              </a:lnSpc>
              <a:spcBef>
                <a:spcPct val="0"/>
              </a:spcBef>
            </a:pPr>
            <a:r>
              <a:rPr lang="en-US" altLang="zh-CN" sz="1800">
                <a:latin typeface="Arial" panose="020B0604020202020204" pitchFamily="34" charset="0"/>
                <a:ea typeface="Gulim" panose="020B0600000101010101" pitchFamily="50" charset="-127"/>
              </a:rPr>
              <a:t>	   </a:t>
            </a:r>
            <a:r>
              <a:rPr lang="zh-CN" altLang="en-US" sz="1800">
                <a:latin typeface="Arial" panose="020B0604020202020204" pitchFamily="34" charset="0"/>
                <a:ea typeface="Gulim" panose="020B0600000101010101" pitchFamily="50" charset="-127"/>
              </a:rPr>
              <a:t>      </a:t>
            </a:r>
            <a:r>
              <a:rPr lang="en-US" altLang="zh-CN" sz="1800">
                <a:latin typeface="Arial" panose="020B0604020202020204" pitchFamily="34" charset="0"/>
                <a:ea typeface="Gulim" panose="020B0600000101010101" pitchFamily="50" charset="-127"/>
              </a:rPr>
              <a:t> </a:t>
            </a:r>
            <a:r>
              <a:rPr lang="en-US" altLang="zh-CN" sz="1800">
                <a:solidFill>
                  <a:srgbClr val="FF0000"/>
                </a:solidFill>
                <a:latin typeface="Arial" panose="020B0604020202020204" pitchFamily="34" charset="0"/>
                <a:ea typeface="Gulim" panose="020B0600000101010101" pitchFamily="50" charset="-127"/>
              </a:rPr>
              <a:t>else  Q_TEMP = 4'b0000;</a:t>
            </a:r>
            <a:r>
              <a:rPr lang="en-US" altLang="zh-CN" sz="1800">
                <a:latin typeface="Arial" panose="020B0604020202020204" pitchFamily="34" charset="0"/>
                <a:ea typeface="Gulim" panose="020B0600000101010101" pitchFamily="50" charset="-127"/>
              </a:rPr>
              <a:t> </a:t>
            </a:r>
          </a:p>
          <a:p>
            <a:pPr algn="l">
              <a:lnSpc>
                <a:spcPct val="100000"/>
              </a:lnSpc>
              <a:spcBef>
                <a:spcPct val="0"/>
              </a:spcBef>
            </a:pPr>
            <a:r>
              <a:rPr lang="en-US" altLang="zh-CN" sz="1800">
                <a:latin typeface="Arial" panose="020B0604020202020204" pitchFamily="34" charset="0"/>
                <a:ea typeface="Gulim" panose="020B0600000101010101" pitchFamily="50" charset="-127"/>
              </a:rPr>
              <a:t>            </a:t>
            </a:r>
            <a:r>
              <a:rPr lang="zh-CN" altLang="en-US" sz="1800">
                <a:latin typeface="Arial" panose="020B0604020202020204" pitchFamily="34" charset="0"/>
                <a:ea typeface="Gulim" panose="020B0600000101010101" pitchFamily="50" charset="-127"/>
              </a:rPr>
              <a:t>   </a:t>
            </a:r>
            <a:r>
              <a:rPr lang="en-US" altLang="zh-CN" sz="1800">
                <a:latin typeface="Arial" panose="020B0604020202020204" pitchFamily="34" charset="0"/>
                <a:ea typeface="Gulim" panose="020B0600000101010101" pitchFamily="50" charset="-127"/>
              </a:rPr>
              <a:t> </a:t>
            </a:r>
            <a:r>
              <a:rPr lang="zh-CN" altLang="en-US" sz="1800">
                <a:latin typeface="Arial" panose="020B0604020202020204" pitchFamily="34" charset="0"/>
                <a:ea typeface="Gulim" panose="020B0600000101010101" pitchFamily="50" charset="-127"/>
              </a:rPr>
              <a:t>    </a:t>
            </a:r>
            <a:r>
              <a:rPr lang="en-US" altLang="zh-CN" sz="1800">
                <a:latin typeface="Arial" panose="020B0604020202020204" pitchFamily="34" charset="0"/>
                <a:ea typeface="Gulim" panose="020B0600000101010101" pitchFamily="50" charset="-127"/>
              </a:rPr>
              <a:t> else Q_TEMP = Q_TEMP; //</a:t>
            </a:r>
            <a:r>
              <a:rPr lang="zh-CN" altLang="en-US" sz="1800">
                <a:solidFill>
                  <a:srgbClr val="CC0066"/>
                </a:solidFill>
                <a:latin typeface="Arial" panose="020B0604020202020204" pitchFamily="34" charset="0"/>
              </a:rPr>
              <a:t>保持</a:t>
            </a:r>
            <a:r>
              <a:rPr lang="en-US" altLang="zh-CN" sz="1800">
                <a:latin typeface="Arial" panose="020B0604020202020204" pitchFamily="34" charset="0"/>
                <a:ea typeface="Gulim" panose="020B0600000101010101" pitchFamily="50" charset="-127"/>
              </a:rPr>
              <a:t>	</a:t>
            </a:r>
          </a:p>
          <a:p>
            <a:pPr algn="l">
              <a:lnSpc>
                <a:spcPct val="100000"/>
              </a:lnSpc>
              <a:spcBef>
                <a:spcPct val="0"/>
              </a:spcBef>
            </a:pPr>
            <a:r>
              <a:rPr lang="zh-CN" altLang="en-US" sz="1800">
                <a:latin typeface="Arial" panose="020B0604020202020204" pitchFamily="34" charset="0"/>
                <a:ea typeface="Gulim" panose="020B0600000101010101" pitchFamily="50" charset="-127"/>
              </a:rPr>
              <a:t>                  </a:t>
            </a:r>
            <a:r>
              <a:rPr lang="en-US" altLang="zh-CN" sz="1800">
                <a:latin typeface="Arial" panose="020B0604020202020204" pitchFamily="34" charset="0"/>
                <a:ea typeface="Gulim" panose="020B0600000101010101" pitchFamily="50" charset="-127"/>
              </a:rPr>
              <a:t>end		</a:t>
            </a:r>
            <a:endParaRPr lang="zh-CN" altLang="en-US" sz="1800">
              <a:solidFill>
                <a:srgbClr val="CC0066"/>
              </a:solidFill>
              <a:latin typeface="Arial" panose="020B0604020202020204" pitchFamily="34" charset="0"/>
            </a:endParaRPr>
          </a:p>
          <a:p>
            <a:pPr algn="l">
              <a:lnSpc>
                <a:spcPct val="100000"/>
              </a:lnSpc>
              <a:spcBef>
                <a:spcPct val="0"/>
              </a:spcBef>
            </a:pPr>
            <a:r>
              <a:rPr lang="en-US" altLang="zh-CN" sz="1800">
                <a:latin typeface="Arial" panose="020B0604020202020204" pitchFamily="34" charset="0"/>
                <a:ea typeface="Gulim" panose="020B0600000101010101" pitchFamily="50" charset="-127"/>
              </a:rPr>
              <a:t>          end</a:t>
            </a:r>
          </a:p>
          <a:p>
            <a:pPr algn="l">
              <a:lnSpc>
                <a:spcPct val="100000"/>
              </a:lnSpc>
              <a:spcBef>
                <a:spcPct val="0"/>
              </a:spcBef>
            </a:pPr>
            <a:r>
              <a:rPr lang="en-US" altLang="zh-CN" sz="1800">
                <a:latin typeface="Arial" panose="020B0604020202020204" pitchFamily="34" charset="0"/>
                <a:ea typeface="Gulim" panose="020B0600000101010101" pitchFamily="50" charset="-127"/>
              </a:rPr>
              <a:t>    </a:t>
            </a:r>
          </a:p>
        </p:txBody>
      </p:sp>
      <p:sp>
        <p:nvSpPr>
          <p:cNvPr id="101" name="Oval 8"/>
          <p:cNvSpPr>
            <a:spLocks noChangeArrowheads="1"/>
          </p:cNvSpPr>
          <p:nvPr/>
        </p:nvSpPr>
        <p:spPr bwMode="auto">
          <a:xfrm>
            <a:off x="5397501" y="2511426"/>
            <a:ext cx="1655763" cy="371475"/>
          </a:xfrm>
          <a:prstGeom prst="ellipse">
            <a:avLst/>
          </a:prstGeom>
          <a:noFill/>
          <a:ln w="22225">
            <a:solidFill>
              <a:srgbClr val="FF0000"/>
            </a:solidFill>
            <a:round/>
          </a:ln>
        </p:spPr>
        <p:txBody>
          <a:bodyPr wrap="none" anchor="ctr"/>
          <a:lstStyle/>
          <a:p>
            <a:pPr algn="l"/>
            <a:endParaRPr lang="zh-CN" altLang="en-US"/>
          </a:p>
        </p:txBody>
      </p:sp>
      <p:sp>
        <p:nvSpPr>
          <p:cNvPr id="75" name="AutoShape 59"/>
          <p:cNvSpPr>
            <a:spLocks noChangeArrowheads="1"/>
          </p:cNvSpPr>
          <p:nvPr/>
        </p:nvSpPr>
        <p:spPr bwMode="auto">
          <a:xfrm>
            <a:off x="6535738" y="1857376"/>
            <a:ext cx="1382712" cy="396875"/>
          </a:xfrm>
          <a:prstGeom prst="wedgeRoundRectCallout">
            <a:avLst>
              <a:gd name="adj1" fmla="val -57347"/>
              <a:gd name="adj2" fmla="val 88000"/>
              <a:gd name="adj3" fmla="val 16667"/>
            </a:avLst>
          </a:prstGeom>
          <a:solidFill>
            <a:srgbClr val="FFFFBD"/>
          </a:solidFill>
          <a:ln w="9525">
            <a:solidFill>
              <a:srgbClr val="CC6600"/>
            </a:solidFill>
            <a:miter lim="800000"/>
          </a:ln>
          <a:effectLst>
            <a:prstShdw prst="shdw17" dist="17961" dir="2700000">
              <a:srgbClr val="7A3D00"/>
            </a:prstShdw>
          </a:effectLst>
        </p:spPr>
        <p:txBody>
          <a:bodyPr anchor="b"/>
          <a:lstStyle/>
          <a:p>
            <a:pPr algn="l">
              <a:lnSpc>
                <a:spcPct val="100000"/>
              </a:lnSpc>
              <a:spcBef>
                <a:spcPct val="0"/>
              </a:spcBef>
            </a:pPr>
            <a:r>
              <a:rPr lang="zh-CN" altLang="en-US">
                <a:solidFill>
                  <a:srgbClr val="CC0066"/>
                </a:solidFill>
                <a:ea typeface="楷体_GB2312" panose="02010609030101010101" charset="-122"/>
              </a:rPr>
              <a:t>异步</a:t>
            </a:r>
            <a:r>
              <a:rPr lang="zh-CN" altLang="en-US">
                <a:ea typeface="楷体_GB2312" panose="02010609030101010101" charset="-122"/>
              </a:rPr>
              <a:t>复位</a:t>
            </a:r>
            <a:endParaRPr lang="en-US" altLang="zh-CN">
              <a:ea typeface="楷体_GB2312" panose="02010609030101010101" charset="-122"/>
            </a:endParaRPr>
          </a:p>
        </p:txBody>
      </p:sp>
      <p:sp>
        <p:nvSpPr>
          <p:cNvPr id="74" name="AutoShape 59"/>
          <p:cNvSpPr>
            <a:spLocks noChangeArrowheads="1"/>
          </p:cNvSpPr>
          <p:nvPr/>
        </p:nvSpPr>
        <p:spPr bwMode="auto">
          <a:xfrm>
            <a:off x="7126288" y="4897438"/>
            <a:ext cx="1687512" cy="461962"/>
          </a:xfrm>
          <a:prstGeom prst="wedgeRoundRectCallout">
            <a:avLst>
              <a:gd name="adj1" fmla="val -77847"/>
              <a:gd name="adj2" fmla="val -49657"/>
              <a:gd name="adj3" fmla="val 16667"/>
            </a:avLst>
          </a:prstGeom>
          <a:solidFill>
            <a:srgbClr val="FFCC99"/>
          </a:solidFill>
          <a:ln w="9525">
            <a:solidFill>
              <a:srgbClr val="CC6600"/>
            </a:solidFill>
            <a:miter lim="800000"/>
          </a:ln>
          <a:effectLst>
            <a:prstShdw prst="shdw17" dist="17961" dir="2700000">
              <a:srgbClr val="7A3D00"/>
            </a:prstShdw>
          </a:effectLst>
        </p:spPr>
        <p:txBody>
          <a:bodyPr anchor="b"/>
          <a:lstStyle/>
          <a:p>
            <a:pPr algn="l">
              <a:lnSpc>
                <a:spcPct val="100000"/>
              </a:lnSpc>
              <a:spcBef>
                <a:spcPct val="0"/>
              </a:spcBef>
            </a:pPr>
            <a:r>
              <a:rPr lang="zh-CN" altLang="en-US" sz="1800">
                <a:latin typeface="Arial" panose="020B0604020202020204" pitchFamily="34" charset="0"/>
                <a:ea typeface="楷体_GB2312" panose="02010609030101010101" charset="-122"/>
              </a:rPr>
              <a:t>最大只计到</a:t>
            </a:r>
            <a:r>
              <a:rPr lang="en-US" altLang="zh-CN" sz="1800">
                <a:latin typeface="Arial" panose="020B0604020202020204" pitchFamily="34" charset="0"/>
                <a:ea typeface="楷体_GB2312" panose="02010609030101010101" charset="-122"/>
              </a:rPr>
              <a:t>9</a:t>
            </a:r>
          </a:p>
        </p:txBody>
      </p:sp>
      <p:sp>
        <p:nvSpPr>
          <p:cNvPr id="9" name="矩形 8"/>
          <p:cNvSpPr>
            <a:spLocks noChangeArrowheads="1"/>
          </p:cNvSpPr>
          <p:nvPr/>
        </p:nvSpPr>
        <p:spPr bwMode="auto">
          <a:xfrm>
            <a:off x="2609850" y="2590800"/>
            <a:ext cx="6516688" cy="400110"/>
          </a:xfrm>
          <a:prstGeom prst="rect">
            <a:avLst/>
          </a:prstGeom>
          <a:noFill/>
          <a:ln w="19050" algn="ctr">
            <a:solidFill>
              <a:srgbClr val="FF0000"/>
            </a:solidFill>
            <a:prstDash val="dash"/>
            <a:round/>
          </a:ln>
        </p:spPr>
        <p:txBody>
          <a:bodyPr>
            <a:spAutoFit/>
          </a:bodyPr>
          <a:lstStyle/>
          <a:p>
            <a:pPr algn="r" eaLnBrk="0" hangingPunct="0">
              <a:lnSpc>
                <a:spcPct val="100000"/>
              </a:lnSpc>
              <a:spcBef>
                <a:spcPct val="0"/>
              </a:spcBef>
            </a:pPr>
            <a:endParaRPr lang="zh-CN" altLang="en-US" u="sng">
              <a:solidFill>
                <a:schemeClr val="accent1"/>
              </a:solidFill>
              <a:latin typeface="Lucida Sans Unicode" panose="020B0602030504020204" pitchFamily="34" charset="0"/>
              <a:ea typeface="Gulim" panose="020B0600000101010101" pitchFamily="50" charset="-127"/>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01"/>
                                        </p:tgtEl>
                                        <p:attrNameLst>
                                          <p:attrName>style.visibility</p:attrName>
                                        </p:attrNameLst>
                                      </p:cBhvr>
                                      <p:to>
                                        <p:strVal val="visible"/>
                                      </p:to>
                                    </p:set>
                                    <p:anim calcmode="lin" valueType="num">
                                      <p:cBhvr>
                                        <p:cTn id="13" dur="500" fill="hold"/>
                                        <p:tgtEl>
                                          <p:spTgt spid="101"/>
                                        </p:tgtEl>
                                        <p:attrNameLst>
                                          <p:attrName>ppt_w</p:attrName>
                                        </p:attrNameLst>
                                      </p:cBhvr>
                                      <p:tavLst>
                                        <p:tav tm="0">
                                          <p:val>
                                            <p:fltVal val="0"/>
                                          </p:val>
                                        </p:tav>
                                        <p:tav tm="100000">
                                          <p:val>
                                            <p:strVal val="#ppt_w"/>
                                          </p:val>
                                        </p:tav>
                                      </p:tavLst>
                                    </p:anim>
                                    <p:anim calcmode="lin" valueType="num">
                                      <p:cBhvr>
                                        <p:cTn id="14" dur="500" fill="hold"/>
                                        <p:tgtEl>
                                          <p:spTgt spid="101"/>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75"/>
                                        </p:tgtEl>
                                        <p:attrNameLst>
                                          <p:attrName>style.visibility</p:attrName>
                                        </p:attrNameLst>
                                      </p:cBhvr>
                                      <p:to>
                                        <p:strVal val="visible"/>
                                      </p:to>
                                    </p:set>
                                    <p:animEffect transition="in" filter="dissolve">
                                      <p:cBhvr>
                                        <p:cTn id="18" dur="500"/>
                                        <p:tgtEl>
                                          <p:spTgt spid="7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dissolve">
                                      <p:cBhvr>
                                        <p:cTn id="2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75" grpId="0" animBg="1" autoUpdateAnimBg="0"/>
      <p:bldP spid="74" grpId="0" animBg="1" autoUpdateAnimBg="0"/>
      <p:bldP spid="9" grpId="0" animBg="1"/>
    </p:bldLst>
  </p:timing>
</p:sld>
</file>

<file path=ppt/slides/slide1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5" name="Rectangle 2"/>
          <p:cNvSpPr>
            <a:spLocks noGrp="1" noChangeArrowheads="1"/>
          </p:cNvSpPr>
          <p:nvPr>
            <p:ph type="title" idx="4294967295"/>
          </p:nvPr>
        </p:nvSpPr>
        <p:spPr>
          <a:xfrm>
            <a:off x="5334000" y="304800"/>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 CT74160</a:t>
            </a:r>
            <a:r>
              <a:rPr lang="zh-CN" altLang="en-US" dirty="0" smtClean="0">
                <a:solidFill>
                  <a:srgbClr val="FFCC00"/>
                </a:solidFill>
                <a:latin typeface="Arial" panose="020B0604020202020204" pitchFamily="34" charset="0"/>
                <a:ea typeface="黑体" panose="02010600030101010101" pitchFamily="49" charset="-122"/>
              </a:rPr>
              <a:t>的</a:t>
            </a:r>
            <a:r>
              <a:rPr lang="en-US" altLang="zh-CN" dirty="0" smtClean="0">
                <a:solidFill>
                  <a:srgbClr val="FFCC00"/>
                </a:solidFill>
                <a:latin typeface="Arial" panose="020B0604020202020204" pitchFamily="34" charset="0"/>
                <a:ea typeface="黑体" panose="02010600030101010101" pitchFamily="49" charset="-122"/>
              </a:rPr>
              <a:t>HDL</a:t>
            </a:r>
            <a:r>
              <a:rPr lang="zh-CN" altLang="en-US" dirty="0" smtClean="0">
                <a:solidFill>
                  <a:srgbClr val="FFCC00"/>
                </a:solidFill>
                <a:latin typeface="Arial" panose="020B0604020202020204" pitchFamily="34" charset="0"/>
                <a:ea typeface="黑体" panose="02010600030101010101" pitchFamily="49" charset="-122"/>
              </a:rPr>
              <a:t>设计（续）</a:t>
            </a:r>
          </a:p>
        </p:txBody>
      </p:sp>
      <p:sp>
        <p:nvSpPr>
          <p:cNvPr id="156676" name="Text Box 5"/>
          <p:cNvSpPr txBox="1">
            <a:spLocks noChangeArrowheads="1"/>
          </p:cNvSpPr>
          <p:nvPr/>
        </p:nvSpPr>
        <p:spPr bwMode="auto">
          <a:xfrm>
            <a:off x="2316164" y="2038350"/>
            <a:ext cx="7570787" cy="2279650"/>
          </a:xfrm>
          <a:prstGeom prst="rect">
            <a:avLst/>
          </a:prstGeom>
          <a:solidFill>
            <a:srgbClr val="ADD6FF"/>
          </a:solidFill>
          <a:ln w="9525">
            <a:solidFill>
              <a:schemeClr val="tx1"/>
            </a:solidFill>
            <a:miter lim="800000"/>
          </a:ln>
        </p:spPr>
        <p:txBody>
          <a:bodyPr lIns="90000" tIns="46800" rIns="90000" bIns="46800">
            <a:spAutoFit/>
          </a:bodyPr>
          <a:lstStyle/>
          <a:p>
            <a:pPr algn="l">
              <a:lnSpc>
                <a:spcPct val="100000"/>
              </a:lnSpc>
              <a:spcBef>
                <a:spcPct val="0"/>
              </a:spcBef>
            </a:pPr>
            <a:endParaRPr lang="en-US" altLang="zh-CN" sz="1600">
              <a:latin typeface="Arial" panose="020B0604020202020204" pitchFamily="34" charset="0"/>
              <a:ea typeface="Gulim" panose="020B0600000101010101" pitchFamily="50" charset="-127"/>
            </a:endParaRPr>
          </a:p>
          <a:p>
            <a:pPr algn="l">
              <a:lnSpc>
                <a:spcPct val="100000"/>
              </a:lnSpc>
              <a:spcBef>
                <a:spcPct val="0"/>
              </a:spcBef>
            </a:pPr>
            <a:r>
              <a:rPr lang="en-US" altLang="zh-CN" sz="1600">
                <a:latin typeface="Arial" panose="020B0604020202020204" pitchFamily="34" charset="0"/>
                <a:ea typeface="Gulim" panose="020B0600000101010101" pitchFamily="50" charset="-127"/>
              </a:rPr>
              <a:t>    </a:t>
            </a:r>
            <a:r>
              <a:rPr lang="en-US" altLang="zh-CN" sz="1800">
                <a:solidFill>
                  <a:srgbClr val="FF3399"/>
                </a:solidFill>
                <a:latin typeface="Arial" panose="020B0604020202020204" pitchFamily="34" charset="0"/>
                <a:ea typeface="Gulim" panose="020B0600000101010101" pitchFamily="50" charset="-127"/>
              </a:rPr>
              <a:t>always			</a:t>
            </a:r>
            <a:r>
              <a:rPr lang="en-US" altLang="zh-CN" sz="1800">
                <a:ea typeface="楷体_GB2312" panose="02010609030101010101" charset="-122"/>
              </a:rPr>
              <a:t>//</a:t>
            </a:r>
            <a:r>
              <a:rPr lang="zh-CN" altLang="en-US" sz="1800">
                <a:ea typeface="楷体_GB2312" panose="02010609030101010101" charset="-122"/>
              </a:rPr>
              <a:t>产生进位输出和对最终输出赋值</a:t>
            </a:r>
            <a:endParaRPr lang="en-US" altLang="zh-CN" sz="1800">
              <a:ea typeface="楷体_GB2312" panose="02010609030101010101" charset="-122"/>
            </a:endParaRPr>
          </a:p>
          <a:p>
            <a:pPr algn="l">
              <a:lnSpc>
                <a:spcPct val="100000"/>
              </a:lnSpc>
              <a:spcBef>
                <a:spcPct val="0"/>
              </a:spcBef>
            </a:pPr>
            <a:r>
              <a:rPr lang="en-US" altLang="zh-CN" sz="1800">
                <a:latin typeface="Arial" panose="020B0604020202020204" pitchFamily="34" charset="0"/>
                <a:ea typeface="Gulim" panose="020B0600000101010101" pitchFamily="50" charset="-127"/>
              </a:rPr>
              <a:t>       begin</a:t>
            </a:r>
          </a:p>
          <a:p>
            <a:pPr algn="l">
              <a:lnSpc>
                <a:spcPct val="100000"/>
              </a:lnSpc>
              <a:spcBef>
                <a:spcPct val="0"/>
              </a:spcBef>
            </a:pPr>
            <a:r>
              <a:rPr lang="en-US" altLang="zh-CN" sz="1800">
                <a:latin typeface="Arial" panose="020B0604020202020204" pitchFamily="34" charset="0"/>
                <a:ea typeface="Gulim" panose="020B0600000101010101" pitchFamily="50" charset="-127"/>
              </a:rPr>
              <a:t>            if (Q_TEMP == 4'b</a:t>
            </a:r>
            <a:r>
              <a:rPr lang="en-US" altLang="zh-CN" sz="1800">
                <a:solidFill>
                  <a:srgbClr val="FF0000"/>
                </a:solidFill>
                <a:latin typeface="Arial" panose="020B0604020202020204" pitchFamily="34" charset="0"/>
                <a:ea typeface="Gulim" panose="020B0600000101010101" pitchFamily="50" charset="-127"/>
              </a:rPr>
              <a:t>1001</a:t>
            </a:r>
            <a:r>
              <a:rPr lang="en-US" altLang="zh-CN" sz="1800">
                <a:latin typeface="Arial" panose="020B0604020202020204" pitchFamily="34" charset="0"/>
                <a:ea typeface="Gulim" panose="020B0600000101010101" pitchFamily="50" charset="-127"/>
              </a:rPr>
              <a:t> &amp;&amp; ET == 1'b1) OC = 1'b1;</a:t>
            </a:r>
          </a:p>
          <a:p>
            <a:pPr algn="l">
              <a:lnSpc>
                <a:spcPct val="100000"/>
              </a:lnSpc>
              <a:spcBef>
                <a:spcPct val="0"/>
              </a:spcBef>
            </a:pPr>
            <a:r>
              <a:rPr lang="en-US" altLang="zh-CN" sz="1800">
                <a:latin typeface="Arial" panose="020B0604020202020204" pitchFamily="34" charset="0"/>
                <a:ea typeface="Gulim" panose="020B0600000101010101" pitchFamily="50" charset="-127"/>
              </a:rPr>
              <a:t>            else 	OC = 1'b0;</a:t>
            </a:r>
          </a:p>
          <a:p>
            <a:pPr algn="l">
              <a:lnSpc>
                <a:spcPct val="100000"/>
              </a:lnSpc>
              <a:spcBef>
                <a:spcPct val="0"/>
              </a:spcBef>
            </a:pPr>
            <a:r>
              <a:rPr lang="en-US" altLang="zh-CN" sz="1800">
                <a:latin typeface="Arial" panose="020B0604020202020204" pitchFamily="34" charset="0"/>
                <a:ea typeface="Gulim" panose="020B0600000101010101" pitchFamily="50" charset="-127"/>
              </a:rPr>
              <a:t>            {Q3,Q2,Q1,Q0} = Q_TEMP;</a:t>
            </a:r>
          </a:p>
          <a:p>
            <a:pPr algn="l">
              <a:lnSpc>
                <a:spcPct val="100000"/>
              </a:lnSpc>
              <a:spcBef>
                <a:spcPct val="0"/>
              </a:spcBef>
            </a:pPr>
            <a:r>
              <a:rPr lang="en-US" altLang="zh-CN" sz="1800">
                <a:latin typeface="Arial" panose="020B0604020202020204" pitchFamily="34" charset="0"/>
                <a:ea typeface="Gulim" panose="020B0600000101010101" pitchFamily="50" charset="-127"/>
              </a:rPr>
              <a:t>       end</a:t>
            </a:r>
          </a:p>
          <a:p>
            <a:pPr algn="l">
              <a:lnSpc>
                <a:spcPct val="100000"/>
              </a:lnSpc>
              <a:spcBef>
                <a:spcPct val="0"/>
              </a:spcBef>
            </a:pPr>
            <a:r>
              <a:rPr lang="en-US" altLang="zh-CN" sz="1800">
                <a:latin typeface="Arial" panose="020B0604020202020204" pitchFamily="34" charset="0"/>
                <a:ea typeface="Gulim" panose="020B0600000101010101" pitchFamily="50" charset="-127"/>
              </a:rPr>
              <a:t>endmodule</a:t>
            </a:r>
          </a:p>
        </p:txBody>
      </p:sp>
      <p:sp>
        <p:nvSpPr>
          <p:cNvPr id="156677" name="矩形 7"/>
          <p:cNvSpPr>
            <a:spLocks noChangeArrowheads="1"/>
          </p:cNvSpPr>
          <p:nvPr/>
        </p:nvSpPr>
        <p:spPr bwMode="auto">
          <a:xfrm>
            <a:off x="6937376" y="5232400"/>
            <a:ext cx="2117725" cy="369888"/>
          </a:xfrm>
          <a:prstGeom prst="rect">
            <a:avLst/>
          </a:prstGeom>
          <a:noFill/>
          <a:ln w="9525">
            <a:noFill/>
            <a:miter lim="800000"/>
          </a:ln>
        </p:spPr>
        <p:txBody>
          <a:bodyPr wrap="none">
            <a:spAutoFit/>
          </a:bodyPr>
          <a:lstStyle/>
          <a:p>
            <a:r>
              <a:rPr lang="zh-CN" altLang="en-US">
                <a:solidFill>
                  <a:srgbClr val="CC0066"/>
                </a:solidFill>
                <a:ea typeface="楷体_GB2312" panose="02010609030101010101" charset="-122"/>
                <a:hlinkClick r:id="rId3" action="ppaction://hlinksldjump"/>
              </a:rPr>
              <a:t>返回</a:t>
            </a:r>
            <a:r>
              <a:rPr lang="en-US" altLang="zh-CN">
                <a:solidFill>
                  <a:srgbClr val="CC0066"/>
                </a:solidFill>
                <a:ea typeface="楷体_GB2312" panose="02010609030101010101" charset="-122"/>
                <a:hlinkClick r:id="rId3" action="ppaction://hlinksldjump"/>
              </a:rPr>
              <a:t>74161</a:t>
            </a:r>
            <a:r>
              <a:rPr lang="zh-CN" altLang="en-US">
                <a:solidFill>
                  <a:srgbClr val="CC0066"/>
                </a:solidFill>
                <a:ea typeface="楷体_GB2312" panose="02010609030101010101" charset="-122"/>
                <a:hlinkClick r:id="rId3" action="ppaction://hlinksldjump"/>
              </a:rPr>
              <a:t>的设计</a:t>
            </a:r>
            <a:endParaRPr lang="zh-CN" altLang="en-US">
              <a:solidFill>
                <a:srgbClr val="CC0066"/>
              </a:solidFill>
              <a:ea typeface="楷体_GB2312" panose="02010609030101010101" charset="-122"/>
              <a:hlinkClick r:id="rId4" action="ppaction://hlinksldjump"/>
            </a:endParaRPr>
          </a:p>
        </p:txBody>
      </p:sp>
      <p:sp>
        <p:nvSpPr>
          <p:cNvPr id="10" name="矩形 9"/>
          <p:cNvSpPr>
            <a:spLocks noChangeArrowheads="1"/>
          </p:cNvSpPr>
          <p:nvPr/>
        </p:nvSpPr>
        <p:spPr bwMode="auto">
          <a:xfrm>
            <a:off x="2400301" y="2247900"/>
            <a:ext cx="7127875" cy="400110"/>
          </a:xfrm>
          <a:prstGeom prst="rect">
            <a:avLst/>
          </a:prstGeom>
          <a:noFill/>
          <a:ln w="19050" algn="ctr">
            <a:solidFill>
              <a:srgbClr val="00B050"/>
            </a:solidFill>
            <a:prstDash val="dash"/>
            <a:round/>
          </a:ln>
        </p:spPr>
        <p:txBody>
          <a:bodyPr>
            <a:spAutoFit/>
          </a:bodyPr>
          <a:lstStyle/>
          <a:p>
            <a:pPr algn="r" eaLnBrk="0" hangingPunct="0">
              <a:lnSpc>
                <a:spcPct val="100000"/>
              </a:lnSpc>
              <a:spcBef>
                <a:spcPct val="0"/>
              </a:spcBef>
            </a:pPr>
            <a:endParaRPr lang="zh-CN" altLang="en-US" u="sng">
              <a:solidFill>
                <a:schemeClr val="accent1"/>
              </a:solidFill>
              <a:latin typeface="Lucida Sans Unicode" panose="020B0602030504020204" pitchFamily="34" charset="0"/>
              <a:ea typeface="Gulim" panose="020B0600000101010101" pitchFamily="50" charset="-127"/>
            </a:endParaRPr>
          </a:p>
        </p:txBody>
      </p:sp>
      <p:sp>
        <p:nvSpPr>
          <p:cNvPr id="7" name="AutoShape 59"/>
          <p:cNvSpPr>
            <a:spLocks noChangeArrowheads="1"/>
          </p:cNvSpPr>
          <p:nvPr/>
        </p:nvSpPr>
        <p:spPr bwMode="auto">
          <a:xfrm>
            <a:off x="2592388" y="1400176"/>
            <a:ext cx="1382712" cy="396875"/>
          </a:xfrm>
          <a:prstGeom prst="wedgeRoundRectCallout">
            <a:avLst>
              <a:gd name="adj1" fmla="val 41849"/>
              <a:gd name="adj2" fmla="val 164800"/>
              <a:gd name="adj3" fmla="val 16667"/>
            </a:avLst>
          </a:prstGeom>
          <a:solidFill>
            <a:srgbClr val="FFFFBD"/>
          </a:solidFill>
          <a:ln w="9525">
            <a:solidFill>
              <a:srgbClr val="CC6600"/>
            </a:solidFill>
            <a:miter lim="800000"/>
          </a:ln>
          <a:effectLst>
            <a:prstShdw prst="shdw17" dist="17961" dir="2700000">
              <a:srgbClr val="7A3D00"/>
            </a:prstShdw>
          </a:effectLst>
        </p:spPr>
        <p:txBody>
          <a:bodyPr anchor="b"/>
          <a:lstStyle/>
          <a:p>
            <a:pPr algn="l">
              <a:lnSpc>
                <a:spcPct val="100000"/>
              </a:lnSpc>
              <a:spcBef>
                <a:spcPct val="0"/>
              </a:spcBef>
            </a:pPr>
            <a:r>
              <a:rPr lang="zh-CN" altLang="en-US" dirty="0">
                <a:ea typeface="楷体_GB2312" panose="02010609030101010101" charset="-122"/>
              </a:rPr>
              <a:t>组合逻辑</a:t>
            </a:r>
            <a:endParaRPr lang="en-US" altLang="zh-CN" dirty="0">
              <a:ea typeface="楷体_GB2312" panose="02010609030101010101"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animBg="1" autoUpdateAnimBg="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2"/>
          <p:cNvSpPr>
            <a:spLocks noGrp="1" noChangeArrowheads="1"/>
          </p:cNvSpPr>
          <p:nvPr>
            <p:ph type="title" idx="4294967295"/>
          </p:nvPr>
        </p:nvSpPr>
        <p:spPr>
          <a:xfrm>
            <a:off x="5334000" y="304800"/>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CT74160</a:t>
            </a:r>
            <a:r>
              <a:rPr lang="zh-CN" altLang="en-US" dirty="0" smtClean="0">
                <a:solidFill>
                  <a:srgbClr val="FFCC00"/>
                </a:solidFill>
                <a:latin typeface="Arial" panose="020B0604020202020204" pitchFamily="34" charset="0"/>
                <a:ea typeface="黑体" panose="02010600030101010101" pitchFamily="49" charset="-122"/>
              </a:rPr>
              <a:t>的仿真波形图</a:t>
            </a:r>
          </a:p>
        </p:txBody>
      </p:sp>
      <p:pic>
        <p:nvPicPr>
          <p:cNvPr id="157700" name="Picture 5"/>
          <p:cNvPicPr>
            <a:picLocks noChangeAspect="1" noChangeArrowheads="1"/>
          </p:cNvPicPr>
          <p:nvPr/>
        </p:nvPicPr>
        <p:blipFill>
          <a:blip r:embed="rId3" cstate="print"/>
          <a:srcRect l="3691" t="14764" r="1845" b="54134"/>
          <a:stretch>
            <a:fillRect/>
          </a:stretch>
        </p:blipFill>
        <p:spPr bwMode="auto">
          <a:xfrm>
            <a:off x="1739901" y="2349501"/>
            <a:ext cx="8856663" cy="2555875"/>
          </a:xfrm>
          <a:prstGeom prst="rect">
            <a:avLst/>
          </a:prstGeom>
          <a:noFill/>
          <a:ln w="9525">
            <a:noFill/>
            <a:miter lim="800000"/>
            <a:headEnd/>
            <a:tailEnd/>
          </a:ln>
        </p:spPr>
      </p:pic>
      <p:sp>
        <p:nvSpPr>
          <p:cNvPr id="2115602" name="Line 18"/>
          <p:cNvSpPr>
            <a:spLocks noChangeShapeType="1"/>
          </p:cNvSpPr>
          <p:nvPr/>
        </p:nvSpPr>
        <p:spPr bwMode="auto">
          <a:xfrm>
            <a:off x="3727450" y="3567114"/>
            <a:ext cx="88900" cy="669925"/>
          </a:xfrm>
          <a:prstGeom prst="line">
            <a:avLst/>
          </a:prstGeom>
          <a:noFill/>
          <a:ln w="25400">
            <a:solidFill>
              <a:srgbClr val="FF3399"/>
            </a:solidFill>
            <a:round/>
            <a:tailEnd type="triangle" w="med" len="med"/>
          </a:ln>
        </p:spPr>
        <p:txBody>
          <a:bodyPr anchor="b"/>
          <a:lstStyle/>
          <a:p>
            <a:endParaRPr lang="zh-CN" altLang="en-US"/>
          </a:p>
        </p:txBody>
      </p:sp>
      <p:sp>
        <p:nvSpPr>
          <p:cNvPr id="2115593" name="Text Box 9"/>
          <p:cNvSpPr txBox="1">
            <a:spLocks noChangeArrowheads="1"/>
          </p:cNvSpPr>
          <p:nvPr/>
        </p:nvSpPr>
        <p:spPr bwMode="auto">
          <a:xfrm>
            <a:off x="3162300" y="2797176"/>
            <a:ext cx="1138238" cy="366713"/>
          </a:xfrm>
          <a:prstGeom prst="rect">
            <a:avLst/>
          </a:prstGeom>
          <a:noFill/>
          <a:ln w="9525">
            <a:noFill/>
            <a:miter lim="800000"/>
          </a:ln>
        </p:spPr>
        <p:txBody>
          <a:bodyPr anchor="b">
            <a:spAutoFit/>
          </a:bodyPr>
          <a:lstStyle/>
          <a:p>
            <a:pPr algn="l">
              <a:lnSpc>
                <a:spcPct val="100000"/>
              </a:lnSpc>
            </a:pPr>
            <a:r>
              <a:rPr lang="zh-CN" altLang="en-US" sz="1800">
                <a:solidFill>
                  <a:srgbClr val="FF33CC"/>
                </a:solidFill>
                <a:latin typeface="Tahoma" panose="020B0604030504040204" pitchFamily="34" charset="0"/>
                <a:ea typeface="楷体_GB2312" panose="02010609030101010101" charset="-122"/>
              </a:rPr>
              <a:t>同步预置</a:t>
            </a:r>
          </a:p>
        </p:txBody>
      </p:sp>
      <p:sp>
        <p:nvSpPr>
          <p:cNvPr id="101" name="Oval 8"/>
          <p:cNvSpPr>
            <a:spLocks noChangeArrowheads="1"/>
          </p:cNvSpPr>
          <p:nvPr/>
        </p:nvSpPr>
        <p:spPr bwMode="auto">
          <a:xfrm>
            <a:off x="3370264" y="2632076"/>
            <a:ext cx="439737" cy="227013"/>
          </a:xfrm>
          <a:prstGeom prst="ellipse">
            <a:avLst/>
          </a:prstGeom>
          <a:noFill/>
          <a:ln w="22225">
            <a:solidFill>
              <a:srgbClr val="FF3399"/>
            </a:solidFill>
            <a:round/>
          </a:ln>
        </p:spPr>
        <p:txBody>
          <a:bodyPr wrap="none" anchor="ctr"/>
          <a:lstStyle/>
          <a:p>
            <a:pPr algn="l">
              <a:lnSpc>
                <a:spcPct val="100000"/>
              </a:lnSpc>
              <a:spcBef>
                <a:spcPct val="0"/>
              </a:spcBef>
            </a:pPr>
            <a:endParaRPr lang="zh-CN" altLang="en-US" sz="1600">
              <a:solidFill>
                <a:srgbClr val="FF33CC"/>
              </a:solidFill>
              <a:latin typeface="Tahoma" panose="020B0604030504040204" pitchFamily="34" charset="0"/>
            </a:endParaRPr>
          </a:p>
        </p:txBody>
      </p:sp>
      <p:sp>
        <p:nvSpPr>
          <p:cNvPr id="2" name="Text Box 9"/>
          <p:cNvSpPr txBox="1">
            <a:spLocks noChangeArrowheads="1"/>
          </p:cNvSpPr>
          <p:nvPr/>
        </p:nvSpPr>
        <p:spPr bwMode="auto">
          <a:xfrm>
            <a:off x="4298950" y="4368801"/>
            <a:ext cx="871538" cy="339725"/>
          </a:xfrm>
          <a:prstGeom prst="rect">
            <a:avLst/>
          </a:prstGeom>
          <a:noFill/>
          <a:ln w="9525">
            <a:noFill/>
            <a:miter lim="800000"/>
          </a:ln>
        </p:spPr>
        <p:txBody>
          <a:bodyPr anchor="b">
            <a:spAutoFit/>
          </a:bodyPr>
          <a:lstStyle/>
          <a:p>
            <a:pPr algn="l"/>
            <a:r>
              <a:rPr lang="zh-CN" altLang="en-US" sz="1800">
                <a:solidFill>
                  <a:srgbClr val="FF33CC"/>
                </a:solidFill>
                <a:latin typeface="Tahoma" panose="020B0604030504040204" pitchFamily="34" charset="0"/>
                <a:ea typeface="楷体_GB2312" panose="02010609030101010101" charset="-122"/>
              </a:rPr>
              <a:t>计数</a:t>
            </a:r>
            <a:endParaRPr lang="zh-CN" altLang="en-US"/>
          </a:p>
        </p:txBody>
      </p:sp>
      <p:sp>
        <p:nvSpPr>
          <p:cNvPr id="3" name="Oval 8"/>
          <p:cNvSpPr>
            <a:spLocks noChangeArrowheads="1"/>
          </p:cNvSpPr>
          <p:nvPr/>
        </p:nvSpPr>
        <p:spPr bwMode="auto">
          <a:xfrm>
            <a:off x="4048126" y="4144964"/>
            <a:ext cx="1952625" cy="257175"/>
          </a:xfrm>
          <a:prstGeom prst="ellipse">
            <a:avLst/>
          </a:prstGeom>
          <a:noFill/>
          <a:ln w="22225">
            <a:solidFill>
              <a:srgbClr val="FF3399"/>
            </a:solidFill>
            <a:round/>
          </a:ln>
        </p:spPr>
        <p:txBody>
          <a:bodyPr wrap="none" anchor="ctr"/>
          <a:lstStyle/>
          <a:p>
            <a:pPr algn="l"/>
            <a:endParaRPr lang="zh-CN" altLang="en-US"/>
          </a:p>
        </p:txBody>
      </p:sp>
      <p:sp>
        <p:nvSpPr>
          <p:cNvPr id="4" name="Text Box 9"/>
          <p:cNvSpPr txBox="1">
            <a:spLocks noChangeArrowheads="1"/>
          </p:cNvSpPr>
          <p:nvPr/>
        </p:nvSpPr>
        <p:spPr bwMode="auto">
          <a:xfrm>
            <a:off x="6030914" y="3138489"/>
            <a:ext cx="871537" cy="339725"/>
          </a:xfrm>
          <a:prstGeom prst="rect">
            <a:avLst/>
          </a:prstGeom>
          <a:noFill/>
          <a:ln w="9525">
            <a:noFill/>
            <a:miter lim="800000"/>
          </a:ln>
        </p:spPr>
        <p:txBody>
          <a:bodyPr anchor="b">
            <a:spAutoFit/>
          </a:bodyPr>
          <a:lstStyle/>
          <a:p>
            <a:pPr algn="l"/>
            <a:r>
              <a:rPr lang="zh-CN" altLang="en-US" sz="1800">
                <a:solidFill>
                  <a:srgbClr val="FF33CC"/>
                </a:solidFill>
                <a:latin typeface="Tahoma" panose="020B0604030504040204" pitchFamily="34" charset="0"/>
                <a:ea typeface="楷体_GB2312" panose="02010609030101010101" charset="-122"/>
              </a:rPr>
              <a:t>保持</a:t>
            </a:r>
            <a:endParaRPr lang="zh-CN" altLang="en-US"/>
          </a:p>
        </p:txBody>
      </p:sp>
      <p:sp>
        <p:nvSpPr>
          <p:cNvPr id="5" name="Oval 8"/>
          <p:cNvSpPr>
            <a:spLocks noChangeArrowheads="1"/>
          </p:cNvSpPr>
          <p:nvPr/>
        </p:nvSpPr>
        <p:spPr bwMode="auto">
          <a:xfrm>
            <a:off x="5938838" y="2960688"/>
            <a:ext cx="754062" cy="196850"/>
          </a:xfrm>
          <a:prstGeom prst="ellipse">
            <a:avLst/>
          </a:prstGeom>
          <a:noFill/>
          <a:ln w="22225">
            <a:solidFill>
              <a:srgbClr val="FF3399"/>
            </a:solidFill>
            <a:round/>
          </a:ln>
        </p:spPr>
        <p:txBody>
          <a:bodyPr wrap="none" anchor="ctr"/>
          <a:lstStyle/>
          <a:p>
            <a:pPr algn="l"/>
            <a:endParaRPr lang="zh-CN" altLang="en-US"/>
          </a:p>
        </p:txBody>
      </p:sp>
      <p:sp>
        <p:nvSpPr>
          <p:cNvPr id="75" name="AutoShape 59"/>
          <p:cNvSpPr>
            <a:spLocks noChangeArrowheads="1"/>
          </p:cNvSpPr>
          <p:nvPr/>
        </p:nvSpPr>
        <p:spPr bwMode="auto">
          <a:xfrm>
            <a:off x="5021264" y="4914901"/>
            <a:ext cx="1698625" cy="396875"/>
          </a:xfrm>
          <a:prstGeom prst="wedgeRoundRectCallout">
            <a:avLst>
              <a:gd name="adj1" fmla="val 23833"/>
              <a:gd name="adj2" fmla="val -198000"/>
              <a:gd name="adj3" fmla="val 16667"/>
            </a:avLst>
          </a:prstGeom>
          <a:solidFill>
            <a:srgbClr val="FFFFBD"/>
          </a:solidFill>
          <a:ln w="9525">
            <a:solidFill>
              <a:srgbClr val="CC6600"/>
            </a:solidFill>
            <a:miter lim="800000"/>
          </a:ln>
          <a:effectLst>
            <a:prstShdw prst="shdw17" dist="17961" dir="2700000">
              <a:srgbClr val="7A3D00"/>
            </a:prstShdw>
          </a:effectLst>
        </p:spPr>
        <p:txBody>
          <a:bodyPr anchor="b"/>
          <a:lstStyle/>
          <a:p>
            <a:pPr algn="l">
              <a:lnSpc>
                <a:spcPct val="100000"/>
              </a:lnSpc>
              <a:spcBef>
                <a:spcPct val="0"/>
              </a:spcBef>
            </a:pPr>
            <a:r>
              <a:rPr lang="en-US" altLang="zh-CN" sz="1800">
                <a:latin typeface="Arial" panose="020B0604020202020204" pitchFamily="34" charset="0"/>
                <a:ea typeface="楷体_GB2312" panose="02010609030101010101" charset="-122"/>
              </a:rPr>
              <a:t>ET=0 </a:t>
            </a:r>
            <a:r>
              <a:rPr lang="zh-CN" altLang="en-US" sz="1800">
                <a:latin typeface="Arial" panose="020B0604020202020204" pitchFamily="34" charset="0"/>
                <a:ea typeface="楷体_GB2312" panose="02010609030101010101" charset="-122"/>
              </a:rPr>
              <a:t>时保持</a:t>
            </a:r>
            <a:endParaRPr lang="en-US" altLang="zh-CN" sz="1800">
              <a:latin typeface="Arial" panose="020B0604020202020204" pitchFamily="34" charset="0"/>
              <a:ea typeface="楷体_GB2312" panose="02010609030101010101" charset="-122"/>
            </a:endParaRPr>
          </a:p>
        </p:txBody>
      </p:sp>
      <p:sp>
        <p:nvSpPr>
          <p:cNvPr id="74" name="AutoShape 59"/>
          <p:cNvSpPr>
            <a:spLocks noChangeArrowheads="1"/>
          </p:cNvSpPr>
          <p:nvPr/>
        </p:nvSpPr>
        <p:spPr bwMode="auto">
          <a:xfrm>
            <a:off x="2516188" y="5018088"/>
            <a:ext cx="1325562" cy="461962"/>
          </a:xfrm>
          <a:prstGeom prst="wedgeRoundRectCallout">
            <a:avLst>
              <a:gd name="adj1" fmla="val 11079"/>
              <a:gd name="adj2" fmla="val -292269"/>
              <a:gd name="adj3" fmla="val 16667"/>
            </a:avLst>
          </a:prstGeom>
          <a:solidFill>
            <a:srgbClr val="FFCC99"/>
          </a:solidFill>
          <a:ln w="9525">
            <a:solidFill>
              <a:srgbClr val="CC6600"/>
            </a:solidFill>
            <a:miter lim="800000"/>
          </a:ln>
          <a:effectLst>
            <a:prstShdw prst="shdw17" dist="17961" dir="2700000">
              <a:srgbClr val="7A3D00"/>
            </a:prstShdw>
          </a:effectLst>
        </p:spPr>
        <p:txBody>
          <a:bodyPr anchor="b"/>
          <a:lstStyle/>
          <a:p>
            <a:pPr algn="l">
              <a:lnSpc>
                <a:spcPct val="100000"/>
              </a:lnSpc>
              <a:spcBef>
                <a:spcPct val="0"/>
              </a:spcBef>
            </a:pPr>
            <a:r>
              <a:rPr lang="zh-CN" altLang="en-US" sz="1800">
                <a:latin typeface="Arial" panose="020B0604020202020204" pitchFamily="34" charset="0"/>
                <a:ea typeface="楷体_GB2312" panose="02010609030101010101" charset="-122"/>
              </a:rPr>
              <a:t>异步复位</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dissolve">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 calcmode="lin" valueType="num">
                                      <p:cBhvr>
                                        <p:cTn id="12" dur="500" fill="hold"/>
                                        <p:tgtEl>
                                          <p:spTgt spid="101"/>
                                        </p:tgtEl>
                                        <p:attrNameLst>
                                          <p:attrName>ppt_w</p:attrName>
                                        </p:attrNameLst>
                                      </p:cBhvr>
                                      <p:tavLst>
                                        <p:tav tm="0">
                                          <p:val>
                                            <p:fltVal val="0"/>
                                          </p:val>
                                        </p:tav>
                                        <p:tav tm="100000">
                                          <p:val>
                                            <p:strVal val="#ppt_w"/>
                                          </p:val>
                                        </p:tav>
                                      </p:tavLst>
                                    </p:anim>
                                    <p:anim calcmode="lin" valueType="num">
                                      <p:cBhvr>
                                        <p:cTn id="13" dur="500" fill="hold"/>
                                        <p:tgtEl>
                                          <p:spTgt spid="101"/>
                                        </p:tgtEl>
                                        <p:attrNameLst>
                                          <p:attrName>ppt_h</p:attrName>
                                        </p:attrNameLst>
                                      </p:cBhvr>
                                      <p:tavLst>
                                        <p:tav tm="0">
                                          <p:val>
                                            <p:fltVal val="0"/>
                                          </p:val>
                                        </p:tav>
                                        <p:tav tm="100000">
                                          <p:val>
                                            <p:strVal val="#ppt_h"/>
                                          </p:val>
                                        </p:tav>
                                      </p:tavLst>
                                    </p:anim>
                                  </p:childTnLst>
                                </p:cTn>
                              </p:par>
                            </p:childTnLst>
                          </p:cTn>
                        </p:par>
                        <p:par>
                          <p:cTn id="14" fill="hold">
                            <p:stCondLst>
                              <p:cond delay="500"/>
                            </p:stCondLst>
                            <p:childTnLst>
                              <p:par>
                                <p:cTn id="15" presetID="23" presetClass="entr" presetSubtype="16" fill="hold" grpId="0" nodeType="afterEffect">
                                  <p:stCondLst>
                                    <p:cond delay="0"/>
                                  </p:stCondLst>
                                  <p:childTnLst>
                                    <p:set>
                                      <p:cBhvr>
                                        <p:cTn id="16" dur="1" fill="hold">
                                          <p:stCondLst>
                                            <p:cond delay="0"/>
                                          </p:stCondLst>
                                        </p:cTn>
                                        <p:tgtEl>
                                          <p:spTgt spid="2115593"/>
                                        </p:tgtEl>
                                        <p:attrNameLst>
                                          <p:attrName>style.visibility</p:attrName>
                                        </p:attrNameLst>
                                      </p:cBhvr>
                                      <p:to>
                                        <p:strVal val="visible"/>
                                      </p:to>
                                    </p:set>
                                    <p:anim calcmode="lin" valueType="num">
                                      <p:cBhvr>
                                        <p:cTn id="17" dur="500" fill="hold"/>
                                        <p:tgtEl>
                                          <p:spTgt spid="2115593"/>
                                        </p:tgtEl>
                                        <p:attrNameLst>
                                          <p:attrName>ppt_w</p:attrName>
                                        </p:attrNameLst>
                                      </p:cBhvr>
                                      <p:tavLst>
                                        <p:tav tm="0">
                                          <p:val>
                                            <p:fltVal val="0"/>
                                          </p:val>
                                        </p:tav>
                                        <p:tav tm="100000">
                                          <p:val>
                                            <p:strVal val="#ppt_w"/>
                                          </p:val>
                                        </p:tav>
                                      </p:tavLst>
                                    </p:anim>
                                    <p:anim calcmode="lin" valueType="num">
                                      <p:cBhvr>
                                        <p:cTn id="18" dur="500" fill="hold"/>
                                        <p:tgtEl>
                                          <p:spTgt spid="2115593"/>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 fill="hold" grpId="0" nodeType="clickEffect">
                                  <p:stCondLst>
                                    <p:cond delay="0"/>
                                  </p:stCondLst>
                                  <p:childTnLst>
                                    <p:set>
                                      <p:cBhvr>
                                        <p:cTn id="22" dur="1" fill="hold">
                                          <p:stCondLst>
                                            <p:cond delay="0"/>
                                          </p:stCondLst>
                                        </p:cTn>
                                        <p:tgtEl>
                                          <p:spTgt spid="2115602"/>
                                        </p:tgtEl>
                                        <p:attrNameLst>
                                          <p:attrName>style.visibility</p:attrName>
                                        </p:attrNameLst>
                                      </p:cBhvr>
                                      <p:to>
                                        <p:strVal val="visible"/>
                                      </p:to>
                                    </p:set>
                                    <p:anim calcmode="lin" valueType="num">
                                      <p:cBhvr>
                                        <p:cTn id="23" dur="500" fill="hold"/>
                                        <p:tgtEl>
                                          <p:spTgt spid="2115602"/>
                                        </p:tgtEl>
                                        <p:attrNameLst>
                                          <p:attrName>ppt_x</p:attrName>
                                        </p:attrNameLst>
                                      </p:cBhvr>
                                      <p:tavLst>
                                        <p:tav tm="0">
                                          <p:val>
                                            <p:strVal val="#ppt_x"/>
                                          </p:val>
                                        </p:tav>
                                        <p:tav tm="100000">
                                          <p:val>
                                            <p:strVal val="#ppt_x"/>
                                          </p:val>
                                        </p:tav>
                                      </p:tavLst>
                                    </p:anim>
                                    <p:anim calcmode="lin" valueType="num">
                                      <p:cBhvr>
                                        <p:cTn id="24" dur="500" fill="hold"/>
                                        <p:tgtEl>
                                          <p:spTgt spid="2115602"/>
                                        </p:tgtEl>
                                        <p:attrNameLst>
                                          <p:attrName>ppt_y</p:attrName>
                                        </p:attrNameLst>
                                      </p:cBhvr>
                                      <p:tavLst>
                                        <p:tav tm="0">
                                          <p:val>
                                            <p:strVal val="#ppt_y-#ppt_h/2"/>
                                          </p:val>
                                        </p:tav>
                                        <p:tav tm="100000">
                                          <p:val>
                                            <p:strVal val="#ppt_y"/>
                                          </p:val>
                                        </p:tav>
                                      </p:tavLst>
                                    </p:anim>
                                    <p:anim calcmode="lin" valueType="num">
                                      <p:cBhvr>
                                        <p:cTn id="25" dur="500" fill="hold"/>
                                        <p:tgtEl>
                                          <p:spTgt spid="2115602"/>
                                        </p:tgtEl>
                                        <p:attrNameLst>
                                          <p:attrName>ppt_w</p:attrName>
                                        </p:attrNameLst>
                                      </p:cBhvr>
                                      <p:tavLst>
                                        <p:tav tm="0">
                                          <p:val>
                                            <p:strVal val="#ppt_w"/>
                                          </p:val>
                                        </p:tav>
                                        <p:tav tm="100000">
                                          <p:val>
                                            <p:strVal val="#ppt_w"/>
                                          </p:val>
                                        </p:tav>
                                      </p:tavLst>
                                    </p:anim>
                                    <p:anim calcmode="lin" valueType="num">
                                      <p:cBhvr>
                                        <p:cTn id="26" dur="500" fill="hold"/>
                                        <p:tgtEl>
                                          <p:spTgt spid="2115602"/>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ppt_w</p:attrName>
                                        </p:attrNameLst>
                                      </p:cBhvr>
                                      <p:tavLst>
                                        <p:tav tm="0">
                                          <p:val>
                                            <p:fltVal val="0"/>
                                          </p:val>
                                        </p:tav>
                                        <p:tav tm="100000">
                                          <p:val>
                                            <p:strVal val="#ppt_w"/>
                                          </p:val>
                                        </p:tav>
                                      </p:tavLst>
                                    </p:anim>
                                    <p:anim calcmode="lin" valueType="num">
                                      <p:cBhvr>
                                        <p:cTn id="32" dur="500" fill="hold"/>
                                        <p:tgtEl>
                                          <p:spTgt spid="3"/>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dissolve">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p:cTn id="41" dur="500" fill="hold"/>
                                        <p:tgtEl>
                                          <p:spTgt spid="5"/>
                                        </p:tgtEl>
                                        <p:attrNameLst>
                                          <p:attrName>ppt_w</p:attrName>
                                        </p:attrNameLst>
                                      </p:cBhvr>
                                      <p:tavLst>
                                        <p:tav tm="0">
                                          <p:val>
                                            <p:fltVal val="0"/>
                                          </p:val>
                                        </p:tav>
                                        <p:tav tm="100000">
                                          <p:val>
                                            <p:strVal val="#ppt_w"/>
                                          </p:val>
                                        </p:tav>
                                      </p:tavLst>
                                    </p:anim>
                                    <p:anim calcmode="lin" valueType="num">
                                      <p:cBhvr>
                                        <p:cTn id="42" dur="500" fill="hold"/>
                                        <p:tgtEl>
                                          <p:spTgt spid="5"/>
                                        </p:tgtEl>
                                        <p:attrNameLst>
                                          <p:attrName>ppt_h</p:attrName>
                                        </p:attrNameLst>
                                      </p:cBhvr>
                                      <p:tavLst>
                                        <p:tav tm="0">
                                          <p:val>
                                            <p:fltVal val="0"/>
                                          </p:val>
                                        </p:tav>
                                        <p:tav tm="100000">
                                          <p:val>
                                            <p:strVal val="#ppt_h"/>
                                          </p:val>
                                        </p:tav>
                                      </p:tavLst>
                                    </p:anim>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dissolve">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75"/>
                                        </p:tgtEl>
                                        <p:attrNameLst>
                                          <p:attrName>style.visibility</p:attrName>
                                        </p:attrNameLst>
                                      </p:cBhvr>
                                      <p:to>
                                        <p:strVal val="visible"/>
                                      </p:to>
                                    </p:set>
                                    <p:animEffect transition="in" filter="dissolve">
                                      <p:cBhvr>
                                        <p:cTn id="51"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5602" grpId="0" animBg="1"/>
      <p:bldP spid="2115593" grpId="0" autoUpdateAnimBg="0"/>
      <p:bldP spid="101" grpId="0" animBg="1" autoUpdateAnimBg="0"/>
      <p:bldP spid="2" grpId="0"/>
      <p:bldP spid="3" grpId="0" animBg="1"/>
      <p:bldP spid="4" grpId="0"/>
      <p:bldP spid="5" grpId="0" animBg="1"/>
      <p:bldP spid="75" grpId="0" animBg="1" autoUpdateAnimBg="0"/>
      <p:bldP spid="74" grpId="0" animBg="1" autoUpdateAnimBg="0"/>
    </p:bldLst>
  </p:timing>
</p:sld>
</file>

<file path=ppt/slides/slide1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3" name="Rectangle 2"/>
          <p:cNvSpPr>
            <a:spLocks noGrp="1" noChangeArrowheads="1"/>
          </p:cNvSpPr>
          <p:nvPr>
            <p:ph type="title" idx="4294967295"/>
          </p:nvPr>
        </p:nvSpPr>
        <p:spPr>
          <a:xfrm>
            <a:off x="4800600" y="304800"/>
            <a:ext cx="7391400" cy="609600"/>
          </a:xfrm>
        </p:spPr>
        <p:txBody>
          <a:bodyPr/>
          <a:lstStyle/>
          <a:p>
            <a:r>
              <a:rPr lang="en-US" altLang="zh-CN" sz="2600" dirty="0">
                <a:solidFill>
                  <a:srgbClr val="FFCC00"/>
                </a:solidFill>
                <a:latin typeface="Arial" panose="020B0604020202020204" pitchFamily="34" charset="0"/>
                <a:ea typeface="黑体" panose="02010600030101010101" pitchFamily="49" charset="-122"/>
              </a:rPr>
              <a:t>【</a:t>
            </a:r>
            <a:r>
              <a:rPr lang="zh-CN" altLang="en-US" sz="2600" dirty="0">
                <a:solidFill>
                  <a:srgbClr val="FFCC00"/>
                </a:solidFill>
                <a:latin typeface="Arial" panose="020B0604020202020204" pitchFamily="34" charset="0"/>
                <a:ea typeface="黑体" panose="02010600030101010101" pitchFamily="49" charset="-122"/>
              </a:rPr>
              <a:t>例</a:t>
            </a:r>
            <a:r>
              <a:rPr lang="en-US" altLang="zh-CN" sz="2600" dirty="0">
                <a:solidFill>
                  <a:srgbClr val="FFCC00"/>
                </a:solidFill>
                <a:latin typeface="Arial" panose="020B0604020202020204" pitchFamily="34" charset="0"/>
                <a:ea typeface="黑体" panose="02010600030101010101" pitchFamily="49" charset="-122"/>
              </a:rPr>
              <a:t>9.24】</a:t>
            </a:r>
            <a:r>
              <a:rPr lang="zh-CN" altLang="en-US" sz="2600" dirty="0">
                <a:solidFill>
                  <a:srgbClr val="FFCC00"/>
                </a:solidFill>
                <a:latin typeface="Arial" panose="020B0604020202020204" pitchFamily="34" charset="0"/>
                <a:ea typeface="黑体" panose="02010600030101010101" pitchFamily="49" charset="-122"/>
              </a:rPr>
              <a:t>二进制同步计数器</a:t>
            </a:r>
            <a:r>
              <a:rPr lang="en-US" altLang="zh-CN" sz="2600" dirty="0">
                <a:solidFill>
                  <a:srgbClr val="FFCC00"/>
                </a:solidFill>
                <a:latin typeface="Arial" panose="020B0604020202020204" pitchFamily="34" charset="0"/>
                <a:ea typeface="黑体" panose="02010600030101010101" pitchFamily="49" charset="-122"/>
              </a:rPr>
              <a:t>CT74161(</a:t>
            </a:r>
            <a:r>
              <a:rPr lang="zh-CN" altLang="en-US" sz="2600" dirty="0">
                <a:solidFill>
                  <a:srgbClr val="FFCC00"/>
                </a:solidFill>
                <a:latin typeface="Arial" panose="020B0604020202020204" pitchFamily="34" charset="0"/>
                <a:ea typeface="黑体" panose="02010600030101010101" pitchFamily="49" charset="-122"/>
              </a:rPr>
              <a:t>异步清除</a:t>
            </a:r>
            <a:r>
              <a:rPr lang="en-US" altLang="zh-CN" sz="2600" dirty="0">
                <a:solidFill>
                  <a:srgbClr val="FFCC00"/>
                </a:solidFill>
                <a:latin typeface="Arial" panose="020B0604020202020204" pitchFamily="34" charset="0"/>
                <a:ea typeface="黑体" panose="02010600030101010101" pitchFamily="49" charset="-122"/>
              </a:rPr>
              <a:t>)</a:t>
            </a:r>
            <a:endParaRPr lang="zh-CN" altLang="en-US" sz="2600" dirty="0">
              <a:solidFill>
                <a:srgbClr val="FFCC00"/>
              </a:solidFill>
              <a:latin typeface="Arial" panose="020B0604020202020204" pitchFamily="34" charset="0"/>
              <a:ea typeface="黑体" panose="02010600030101010101" pitchFamily="49" charset="-122"/>
            </a:endParaRPr>
          </a:p>
        </p:txBody>
      </p:sp>
      <p:pic>
        <p:nvPicPr>
          <p:cNvPr id="48135" name="Picture 9"/>
          <p:cNvPicPr>
            <a:picLocks noChangeAspect="1" noChangeArrowheads="1"/>
          </p:cNvPicPr>
          <p:nvPr/>
        </p:nvPicPr>
        <p:blipFill>
          <a:blip r:embed="rId3" cstate="print"/>
          <a:srcRect l="40601" t="34448" r="44292" b="39371"/>
          <a:stretch>
            <a:fillRect/>
          </a:stretch>
        </p:blipFill>
        <p:spPr bwMode="auto">
          <a:xfrm>
            <a:off x="7927976" y="1700213"/>
            <a:ext cx="2740025" cy="3509962"/>
          </a:xfrm>
          <a:prstGeom prst="rect">
            <a:avLst/>
          </a:prstGeom>
          <a:noFill/>
          <a:ln w="9525">
            <a:noFill/>
            <a:miter lim="800000"/>
            <a:headEnd/>
            <a:tailEnd/>
          </a:ln>
        </p:spPr>
      </p:pic>
      <p:sp>
        <p:nvSpPr>
          <p:cNvPr id="39942" name="矩形 5"/>
          <p:cNvSpPr>
            <a:spLocks noChangeArrowheads="1"/>
          </p:cNvSpPr>
          <p:nvPr/>
        </p:nvSpPr>
        <p:spPr bwMode="auto">
          <a:xfrm>
            <a:off x="2166939" y="1565276"/>
            <a:ext cx="5895975" cy="4925695"/>
          </a:xfrm>
          <a:prstGeom prst="rect">
            <a:avLst/>
          </a:prstGeom>
          <a:noFill/>
          <a:ln w="9525">
            <a:noFill/>
            <a:miter lim="800000"/>
          </a:ln>
        </p:spPr>
        <p:txBody>
          <a:bodyPr>
            <a:spAutoFit/>
          </a:bodyPr>
          <a:lstStyle/>
          <a:p>
            <a:pPr marL="361950" indent="-361950" algn="l">
              <a:lnSpc>
                <a:spcPct val="110000"/>
              </a:lnSpc>
              <a:spcBef>
                <a:spcPct val="0"/>
              </a:spcBef>
              <a:buClr>
                <a:srgbClr val="006666"/>
              </a:buClr>
              <a:buSzPct val="85000"/>
            </a:pPr>
            <a:r>
              <a:rPr lang="en-US" altLang="zh-CN" sz="2200" dirty="0">
                <a:solidFill>
                  <a:srgbClr val="FF0066"/>
                </a:solidFill>
              </a:rPr>
              <a:t>【</a:t>
            </a:r>
            <a:r>
              <a:rPr lang="zh-CN" altLang="en-US" sz="2200" dirty="0">
                <a:solidFill>
                  <a:srgbClr val="FF0066"/>
                </a:solidFill>
              </a:rPr>
              <a:t>例</a:t>
            </a:r>
            <a:r>
              <a:rPr lang="en-US" altLang="zh-CN" sz="2200" dirty="0">
                <a:solidFill>
                  <a:srgbClr val="FF0066"/>
                </a:solidFill>
              </a:rPr>
              <a:t>9.24】</a:t>
            </a:r>
            <a:r>
              <a:rPr lang="zh-CN" altLang="en-US" sz="2200" dirty="0"/>
              <a:t>用</a:t>
            </a:r>
            <a:r>
              <a:rPr lang="en-US" altLang="zh-CN" sz="2200" dirty="0"/>
              <a:t>always</a:t>
            </a:r>
            <a:r>
              <a:rPr lang="zh-CN" altLang="en-US" sz="2200" dirty="0"/>
              <a:t>块语句设计</a:t>
            </a:r>
            <a:r>
              <a:rPr lang="zh-CN" altLang="en-US" sz="2200" dirty="0">
                <a:solidFill>
                  <a:schemeClr val="tx2"/>
                </a:solidFill>
              </a:rPr>
              <a:t>二进制同步计数器</a:t>
            </a:r>
            <a:r>
              <a:rPr lang="en-US" altLang="zh-CN" sz="2200" dirty="0"/>
              <a:t>CT74161</a:t>
            </a:r>
            <a:endParaRPr kumimoji="1" lang="zh-CN" altLang="en-US" sz="2200" dirty="0">
              <a:latin typeface="Arial" panose="020B0604020202020204" pitchFamily="34" charset="0"/>
              <a:ea typeface="楷体_GB2312" panose="02010609030101010101" charset="-122"/>
            </a:endParaRPr>
          </a:p>
          <a:p>
            <a:pPr marL="361950" indent="-361950" algn="l">
              <a:lnSpc>
                <a:spcPct val="110000"/>
              </a:lnSpc>
              <a:spcBef>
                <a:spcPct val="0"/>
              </a:spcBef>
              <a:buClr>
                <a:srgbClr val="006666"/>
              </a:buClr>
              <a:buSzPct val="85000"/>
              <a:buFont typeface="Wingdings" panose="05000000000000000000" pitchFamily="2" charset="2"/>
              <a:buChar char="u"/>
            </a:pPr>
            <a:r>
              <a:rPr kumimoji="1" lang="zh-CN" altLang="en-US" sz="2200" dirty="0">
                <a:latin typeface="Arial" panose="020B0604020202020204" pitchFamily="34" charset="0"/>
                <a:ea typeface="楷体_GB2312" panose="02010609030101010101" charset="-122"/>
              </a:rPr>
              <a:t>并行数据输入端：</a:t>
            </a:r>
            <a:r>
              <a:rPr kumimoji="1" lang="en-US" altLang="zh-CN" sz="2200" dirty="0">
                <a:latin typeface="Arial" panose="020B0604020202020204" pitchFamily="34" charset="0"/>
                <a:ea typeface="楷体_GB2312" panose="02010609030101010101" charset="-122"/>
                <a:cs typeface="Arial" panose="020B0604020202020204" pitchFamily="34" charset="0"/>
              </a:rPr>
              <a:t>D3-D0</a:t>
            </a:r>
            <a:endParaRPr kumimoji="1" lang="zh-CN" altLang="en-US" sz="2200" dirty="0">
              <a:latin typeface="Arial" panose="020B0604020202020204" pitchFamily="34" charset="0"/>
              <a:ea typeface="楷体_GB2312" panose="02010609030101010101" charset="-122"/>
              <a:cs typeface="Arial" panose="020B0604020202020204" pitchFamily="34" charset="0"/>
            </a:endParaRPr>
          </a:p>
          <a:p>
            <a:pPr marL="361950" indent="-361950" algn="l">
              <a:lnSpc>
                <a:spcPct val="110000"/>
              </a:lnSpc>
              <a:spcBef>
                <a:spcPct val="0"/>
              </a:spcBef>
              <a:buClr>
                <a:srgbClr val="006666"/>
              </a:buClr>
              <a:buSzPct val="85000"/>
              <a:buFont typeface="Wingdings" panose="05000000000000000000" pitchFamily="2" charset="2"/>
              <a:buChar char="u"/>
            </a:pPr>
            <a:r>
              <a:rPr kumimoji="1" lang="zh-CN" altLang="en-US" sz="2200" dirty="0">
                <a:latin typeface="Arial" panose="020B0604020202020204" pitchFamily="34" charset="0"/>
                <a:ea typeface="楷体_GB2312" panose="02010609030101010101" charset="-122"/>
                <a:cs typeface="Arial" panose="020B0604020202020204" pitchFamily="34" charset="0"/>
              </a:rPr>
              <a:t>时钟输入端：</a:t>
            </a:r>
            <a:r>
              <a:rPr kumimoji="1" lang="en-US" altLang="zh-CN" sz="2200" dirty="0">
                <a:latin typeface="Arial" panose="020B0604020202020204" pitchFamily="34" charset="0"/>
                <a:ea typeface="楷体_GB2312" panose="02010609030101010101" charset="-122"/>
                <a:cs typeface="Arial" panose="020B0604020202020204" pitchFamily="34" charset="0"/>
              </a:rPr>
              <a:t>CP</a:t>
            </a:r>
            <a:r>
              <a:rPr kumimoji="1" lang="zh-CN" altLang="en-US" sz="2200" dirty="0">
                <a:latin typeface="Arial" panose="020B0604020202020204" pitchFamily="34" charset="0"/>
                <a:ea typeface="楷体_GB2312" panose="02010609030101010101" charset="-122"/>
                <a:cs typeface="Arial" panose="020B0604020202020204" pitchFamily="34" charset="0"/>
              </a:rPr>
              <a:t>，</a:t>
            </a:r>
            <a:r>
              <a:rPr kumimoji="1" lang="zh-CN" altLang="en-US" sz="2200" dirty="0">
                <a:solidFill>
                  <a:srgbClr val="CC0066"/>
                </a:solidFill>
                <a:latin typeface="Arial" panose="020B0604020202020204" pitchFamily="34" charset="0"/>
                <a:ea typeface="楷体_GB2312" panose="02010609030101010101" charset="-122"/>
                <a:cs typeface="Arial" panose="020B0604020202020204" pitchFamily="34" charset="0"/>
              </a:rPr>
              <a:t>上升沿</a:t>
            </a:r>
            <a:r>
              <a:rPr kumimoji="1" lang="zh-CN" altLang="en-US" sz="2200" dirty="0">
                <a:latin typeface="Arial" panose="020B0604020202020204" pitchFamily="34" charset="0"/>
                <a:ea typeface="楷体_GB2312" panose="02010609030101010101" charset="-122"/>
                <a:cs typeface="Arial" panose="020B0604020202020204" pitchFamily="34" charset="0"/>
              </a:rPr>
              <a:t>有效</a:t>
            </a:r>
          </a:p>
          <a:p>
            <a:pPr marL="361950" indent="-361950" algn="l">
              <a:lnSpc>
                <a:spcPct val="110000"/>
              </a:lnSpc>
              <a:spcBef>
                <a:spcPct val="0"/>
              </a:spcBef>
              <a:buClr>
                <a:srgbClr val="006666"/>
              </a:buClr>
              <a:buSzPct val="85000"/>
              <a:buFont typeface="Wingdings" panose="05000000000000000000" pitchFamily="2" charset="2"/>
              <a:buChar char="u"/>
            </a:pPr>
            <a:r>
              <a:rPr kumimoji="1" lang="zh-CN" altLang="en-US" sz="2200" dirty="0">
                <a:latin typeface="Arial" panose="020B0604020202020204" pitchFamily="34" charset="0"/>
                <a:ea typeface="楷体_GB2312" panose="02010609030101010101" charset="-122"/>
              </a:rPr>
              <a:t>状态输出端： </a:t>
            </a:r>
            <a:r>
              <a:rPr kumimoji="1" lang="en-US" altLang="zh-CN" sz="2200" dirty="0">
                <a:latin typeface="Arial" panose="020B0604020202020204" pitchFamily="34" charset="0"/>
                <a:ea typeface="楷体_GB2312" panose="02010609030101010101" charset="-122"/>
              </a:rPr>
              <a:t>Q3-Q0</a:t>
            </a:r>
            <a:r>
              <a:rPr kumimoji="1" lang="zh-CN" altLang="en-US" sz="2200" dirty="0">
                <a:latin typeface="Arial" panose="020B0604020202020204" pitchFamily="34" charset="0"/>
                <a:ea typeface="楷体_GB2312" panose="02010609030101010101" charset="-122"/>
              </a:rPr>
              <a:t>， </a:t>
            </a:r>
            <a:r>
              <a:rPr kumimoji="1" lang="en-US" altLang="zh-CN" sz="2200" dirty="0">
                <a:latin typeface="Arial" panose="020B0604020202020204" pitchFamily="34" charset="0"/>
                <a:ea typeface="楷体_GB2312" panose="02010609030101010101" charset="-122"/>
              </a:rPr>
              <a:t>Q3</a:t>
            </a:r>
            <a:r>
              <a:rPr kumimoji="1" lang="zh-CN" altLang="en-US" sz="2200" dirty="0">
                <a:latin typeface="Arial" panose="020B0604020202020204" pitchFamily="34" charset="0"/>
                <a:ea typeface="楷体_GB2312" panose="02010609030101010101" charset="-122"/>
              </a:rPr>
              <a:t>、</a:t>
            </a:r>
            <a:r>
              <a:rPr kumimoji="1" lang="en-US" altLang="zh-CN" sz="2200" dirty="0">
                <a:latin typeface="Arial" panose="020B0604020202020204" pitchFamily="34" charset="0"/>
                <a:ea typeface="楷体_GB2312" panose="02010609030101010101" charset="-122"/>
              </a:rPr>
              <a:t>Q2</a:t>
            </a:r>
            <a:r>
              <a:rPr kumimoji="1" lang="zh-CN" altLang="en-US" sz="2200" dirty="0">
                <a:latin typeface="Arial" panose="020B0604020202020204" pitchFamily="34" charset="0"/>
                <a:ea typeface="楷体_GB2312" panose="02010609030101010101" charset="-122"/>
              </a:rPr>
              <a:t>、</a:t>
            </a:r>
            <a:r>
              <a:rPr kumimoji="1" lang="en-US" altLang="zh-CN" sz="2200" dirty="0">
                <a:latin typeface="Arial" panose="020B0604020202020204" pitchFamily="34" charset="0"/>
                <a:ea typeface="楷体_GB2312" panose="02010609030101010101" charset="-122"/>
              </a:rPr>
              <a:t>Q1</a:t>
            </a:r>
            <a:r>
              <a:rPr kumimoji="1" lang="zh-CN" altLang="en-US" sz="2200" dirty="0">
                <a:latin typeface="Arial" panose="020B0604020202020204" pitchFamily="34" charset="0"/>
                <a:ea typeface="楷体_GB2312" panose="02010609030101010101" charset="-122"/>
              </a:rPr>
              <a:t>和</a:t>
            </a:r>
            <a:r>
              <a:rPr kumimoji="1" lang="en-US" altLang="zh-CN" sz="2200" dirty="0">
                <a:latin typeface="Arial" panose="020B0604020202020204" pitchFamily="34" charset="0"/>
                <a:ea typeface="楷体_GB2312" panose="02010609030101010101" charset="-122"/>
              </a:rPr>
              <a:t>Q0</a:t>
            </a:r>
            <a:r>
              <a:rPr kumimoji="1" lang="zh-CN" altLang="en-US" sz="2200" dirty="0">
                <a:latin typeface="Arial" panose="020B0604020202020204" pitchFamily="34" charset="0"/>
                <a:ea typeface="楷体_GB2312" panose="02010609030101010101" charset="-122"/>
              </a:rPr>
              <a:t>的权值依次为</a:t>
            </a:r>
            <a:r>
              <a:rPr kumimoji="1" lang="en-US" altLang="zh-CN" sz="2200" dirty="0">
                <a:latin typeface="Arial" panose="020B0604020202020204" pitchFamily="34" charset="0"/>
                <a:ea typeface="楷体_GB2312" panose="02010609030101010101" charset="-122"/>
              </a:rPr>
              <a:t>2</a:t>
            </a:r>
            <a:r>
              <a:rPr kumimoji="1" lang="en-US" altLang="zh-CN" sz="2200" baseline="30000" dirty="0">
                <a:latin typeface="Arial" panose="020B0604020202020204" pitchFamily="34" charset="0"/>
                <a:ea typeface="楷体_GB2312" panose="02010609030101010101" charset="-122"/>
              </a:rPr>
              <a:t>3</a:t>
            </a:r>
            <a:r>
              <a:rPr kumimoji="1" lang="zh-CN" altLang="en-US" sz="2200" dirty="0">
                <a:latin typeface="Arial" panose="020B0604020202020204" pitchFamily="34" charset="0"/>
                <a:ea typeface="楷体_GB2312" panose="02010609030101010101" charset="-122"/>
              </a:rPr>
              <a:t>、</a:t>
            </a:r>
            <a:r>
              <a:rPr kumimoji="1" lang="en-US" altLang="zh-CN" sz="2200" dirty="0">
                <a:latin typeface="Arial" panose="020B0604020202020204" pitchFamily="34" charset="0"/>
                <a:ea typeface="楷体_GB2312" panose="02010609030101010101" charset="-122"/>
              </a:rPr>
              <a:t>2</a:t>
            </a:r>
            <a:r>
              <a:rPr kumimoji="1" lang="en-US" altLang="zh-CN" sz="2200" baseline="30000" dirty="0">
                <a:latin typeface="Arial" panose="020B0604020202020204" pitchFamily="34" charset="0"/>
                <a:ea typeface="楷体_GB2312" panose="02010609030101010101" charset="-122"/>
              </a:rPr>
              <a:t>2</a:t>
            </a:r>
            <a:r>
              <a:rPr kumimoji="1" lang="zh-CN" altLang="en-US" sz="2200" dirty="0">
                <a:latin typeface="Arial" panose="020B0604020202020204" pitchFamily="34" charset="0"/>
                <a:ea typeface="楷体_GB2312" panose="02010609030101010101" charset="-122"/>
              </a:rPr>
              <a:t>、</a:t>
            </a:r>
            <a:r>
              <a:rPr kumimoji="1" lang="en-US" altLang="zh-CN" sz="2200" dirty="0">
                <a:latin typeface="Arial" panose="020B0604020202020204" pitchFamily="34" charset="0"/>
                <a:ea typeface="楷体_GB2312" panose="02010609030101010101" charset="-122"/>
              </a:rPr>
              <a:t>2</a:t>
            </a:r>
            <a:r>
              <a:rPr kumimoji="1" lang="en-US" altLang="zh-CN" sz="2200" baseline="30000" dirty="0">
                <a:latin typeface="Arial" panose="020B0604020202020204" pitchFamily="34" charset="0"/>
                <a:ea typeface="楷体_GB2312" panose="02010609030101010101" charset="-122"/>
              </a:rPr>
              <a:t>1</a:t>
            </a:r>
            <a:r>
              <a:rPr kumimoji="1" lang="zh-CN" altLang="en-US" sz="2200" dirty="0">
                <a:latin typeface="Arial" panose="020B0604020202020204" pitchFamily="34" charset="0"/>
                <a:ea typeface="楷体_GB2312" panose="02010609030101010101" charset="-122"/>
              </a:rPr>
              <a:t>和</a:t>
            </a:r>
            <a:r>
              <a:rPr kumimoji="1" lang="en-US" altLang="zh-CN" sz="2200" dirty="0">
                <a:latin typeface="Arial" panose="020B0604020202020204" pitchFamily="34" charset="0"/>
                <a:ea typeface="楷体_GB2312" panose="02010609030101010101" charset="-122"/>
              </a:rPr>
              <a:t>2</a:t>
            </a:r>
            <a:r>
              <a:rPr kumimoji="1" lang="en-US" altLang="zh-CN" sz="2200" baseline="30000" dirty="0">
                <a:latin typeface="Arial" panose="020B0604020202020204" pitchFamily="34" charset="0"/>
                <a:ea typeface="楷体_GB2312" panose="02010609030101010101" charset="-122"/>
              </a:rPr>
              <a:t>0</a:t>
            </a:r>
            <a:endParaRPr kumimoji="1" lang="zh-CN" altLang="en-US" sz="2200" dirty="0">
              <a:latin typeface="Arial" panose="020B0604020202020204" pitchFamily="34" charset="0"/>
              <a:ea typeface="楷体_GB2312" panose="02010609030101010101" charset="-122"/>
            </a:endParaRPr>
          </a:p>
          <a:p>
            <a:pPr marL="361950" indent="-361950" algn="l">
              <a:lnSpc>
                <a:spcPct val="110000"/>
              </a:lnSpc>
              <a:spcBef>
                <a:spcPct val="0"/>
              </a:spcBef>
              <a:buClr>
                <a:srgbClr val="006666"/>
              </a:buClr>
              <a:buSzPct val="85000"/>
              <a:buFont typeface="Wingdings" panose="05000000000000000000" pitchFamily="2" charset="2"/>
              <a:buChar char="u"/>
            </a:pPr>
            <a:r>
              <a:rPr kumimoji="1" lang="zh-CN" altLang="en-US" sz="2200" dirty="0">
                <a:solidFill>
                  <a:srgbClr val="CC0066"/>
                </a:solidFill>
                <a:latin typeface="Arial" panose="020B0604020202020204" pitchFamily="34" charset="0"/>
                <a:ea typeface="楷体_GB2312" panose="02010609030101010101" charset="-122"/>
              </a:rPr>
              <a:t>异步复位</a:t>
            </a:r>
            <a:r>
              <a:rPr kumimoji="1" lang="zh-CN" altLang="en-US" sz="2200" dirty="0">
                <a:latin typeface="Arial" panose="020B0604020202020204" pitchFamily="34" charset="0"/>
                <a:ea typeface="楷体_GB2312" panose="02010609030101010101" charset="-122"/>
              </a:rPr>
              <a:t>输入端：</a:t>
            </a:r>
            <a:r>
              <a:rPr kumimoji="1" lang="en-US" altLang="zh-CN" sz="2200" dirty="0">
                <a:latin typeface="Arial" panose="020B0604020202020204" pitchFamily="34" charset="0"/>
                <a:ea typeface="楷体_GB2312" panose="02010609030101010101" charset="-122"/>
              </a:rPr>
              <a:t>CRN</a:t>
            </a:r>
            <a:r>
              <a:rPr kumimoji="1" lang="zh-CN" altLang="en-US" sz="2200" dirty="0">
                <a:latin typeface="Arial" panose="020B0604020202020204" pitchFamily="34" charset="0"/>
                <a:ea typeface="楷体_GB2312" panose="02010609030101010101" charset="-122"/>
              </a:rPr>
              <a:t>，低电平有效</a:t>
            </a:r>
          </a:p>
          <a:p>
            <a:pPr marL="361950" indent="-361950" algn="l">
              <a:lnSpc>
                <a:spcPct val="110000"/>
              </a:lnSpc>
              <a:spcBef>
                <a:spcPct val="0"/>
              </a:spcBef>
              <a:buClr>
                <a:srgbClr val="006666"/>
              </a:buClr>
              <a:buSzPct val="85000"/>
              <a:buFont typeface="Wingdings" panose="05000000000000000000" pitchFamily="2" charset="2"/>
              <a:buChar char="u"/>
            </a:pPr>
            <a:r>
              <a:rPr kumimoji="1" lang="zh-CN" altLang="en-US" sz="2200" dirty="0">
                <a:latin typeface="Arial" panose="020B0604020202020204" pitchFamily="34" charset="0"/>
                <a:ea typeface="楷体_GB2312" panose="02010609030101010101" charset="-122"/>
              </a:rPr>
              <a:t>同步预置控制输入端：</a:t>
            </a:r>
            <a:r>
              <a:rPr kumimoji="1" lang="en-US" altLang="zh-CN" sz="2200" dirty="0">
                <a:latin typeface="Arial" panose="020B0604020202020204" pitchFamily="34" charset="0"/>
                <a:ea typeface="楷体_GB2312" panose="02010609030101010101" charset="-122"/>
              </a:rPr>
              <a:t>LDN </a:t>
            </a:r>
            <a:r>
              <a:rPr kumimoji="1" lang="zh-CN" altLang="en-US" sz="2200" dirty="0">
                <a:latin typeface="Arial" panose="020B0604020202020204" pitchFamily="34" charset="0"/>
                <a:ea typeface="楷体_GB2312" panose="02010609030101010101" charset="-122"/>
              </a:rPr>
              <a:t>，低电平有效</a:t>
            </a:r>
          </a:p>
          <a:p>
            <a:pPr marL="361950" indent="-361950" algn="l">
              <a:lnSpc>
                <a:spcPct val="110000"/>
              </a:lnSpc>
              <a:spcBef>
                <a:spcPct val="0"/>
              </a:spcBef>
              <a:buClr>
                <a:srgbClr val="006666"/>
              </a:buClr>
              <a:buSzPct val="85000"/>
              <a:buFont typeface="Wingdings" panose="05000000000000000000" pitchFamily="2" charset="2"/>
              <a:buChar char="u"/>
            </a:pPr>
            <a:r>
              <a:rPr kumimoji="1" lang="zh-CN" altLang="en-US" sz="2200" dirty="0">
                <a:solidFill>
                  <a:srgbClr val="CC0066"/>
                </a:solidFill>
                <a:latin typeface="Arial" panose="020B0604020202020204" pitchFamily="34" charset="0"/>
                <a:ea typeface="楷体_GB2312" panose="02010609030101010101" charset="-122"/>
              </a:rPr>
              <a:t>使能控制</a:t>
            </a:r>
            <a:r>
              <a:rPr kumimoji="1" lang="zh-CN" altLang="en-US" sz="2200" dirty="0">
                <a:latin typeface="Arial" panose="020B0604020202020204" pitchFamily="34" charset="0"/>
                <a:ea typeface="楷体_GB2312" panose="02010609030101010101" charset="-122"/>
              </a:rPr>
              <a:t>输入端：</a:t>
            </a:r>
            <a:r>
              <a:rPr kumimoji="1" lang="en-US" altLang="zh-CN" sz="2200" dirty="0">
                <a:latin typeface="Arial" panose="020B0604020202020204" pitchFamily="34" charset="0"/>
                <a:ea typeface="楷体_GB2312" panose="02010609030101010101" charset="-122"/>
              </a:rPr>
              <a:t>EP</a:t>
            </a:r>
            <a:r>
              <a:rPr kumimoji="1" lang="zh-CN" altLang="en-US" sz="2200" dirty="0">
                <a:latin typeface="Arial" panose="020B0604020202020204" pitchFamily="34" charset="0"/>
                <a:ea typeface="楷体_GB2312" panose="02010609030101010101" charset="-122"/>
              </a:rPr>
              <a:t>和</a:t>
            </a:r>
            <a:r>
              <a:rPr kumimoji="1" lang="en-US" altLang="zh-CN" sz="2200" dirty="0">
                <a:latin typeface="Arial" panose="020B0604020202020204" pitchFamily="34" charset="0"/>
                <a:ea typeface="楷体_GB2312" panose="02010609030101010101" charset="-122"/>
              </a:rPr>
              <a:t>ET</a:t>
            </a:r>
            <a:r>
              <a:rPr kumimoji="1" lang="zh-CN" altLang="en-US" sz="2200" dirty="0">
                <a:latin typeface="Arial" panose="020B0604020202020204" pitchFamily="34" charset="0"/>
                <a:ea typeface="楷体_GB2312" panose="02010609030101010101" charset="-122"/>
              </a:rPr>
              <a:t>，高电平有效，</a:t>
            </a:r>
            <a:r>
              <a:rPr kumimoji="1" lang="zh-CN" altLang="en-US" sz="2200" dirty="0">
                <a:solidFill>
                  <a:srgbClr val="CC0066"/>
                </a:solidFill>
                <a:latin typeface="Arial" panose="020B0604020202020204" pitchFamily="34" charset="0"/>
                <a:ea typeface="楷体_GB2312" panose="02010609030101010101" charset="-122"/>
              </a:rPr>
              <a:t>均为</a:t>
            </a:r>
            <a:r>
              <a:rPr kumimoji="1" lang="en-US" altLang="zh-CN" sz="2200" dirty="0">
                <a:solidFill>
                  <a:srgbClr val="CC0066"/>
                </a:solidFill>
                <a:latin typeface="Arial" panose="020B0604020202020204" pitchFamily="34" charset="0"/>
                <a:ea typeface="楷体_GB2312" panose="02010609030101010101" charset="-122"/>
              </a:rPr>
              <a:t>1</a:t>
            </a:r>
            <a:r>
              <a:rPr kumimoji="1" lang="zh-CN" altLang="en-US" sz="2200" dirty="0">
                <a:solidFill>
                  <a:srgbClr val="CC0066"/>
                </a:solidFill>
                <a:latin typeface="Arial" panose="020B0604020202020204" pitchFamily="34" charset="0"/>
                <a:ea typeface="楷体_GB2312" panose="02010609030101010101" charset="-122"/>
              </a:rPr>
              <a:t>时</a:t>
            </a:r>
            <a:r>
              <a:rPr kumimoji="1" lang="zh-CN" altLang="en-US" sz="2200" dirty="0">
                <a:latin typeface="Arial" panose="020B0604020202020204" pitchFamily="34" charset="0"/>
                <a:ea typeface="楷体_GB2312" panose="02010609030101010101" charset="-122"/>
              </a:rPr>
              <a:t>计数器</a:t>
            </a:r>
            <a:r>
              <a:rPr kumimoji="1" lang="zh-CN" altLang="en-US" sz="2200" dirty="0">
                <a:solidFill>
                  <a:srgbClr val="CC0066"/>
                </a:solidFill>
                <a:latin typeface="Arial" panose="020B0604020202020204" pitchFamily="34" charset="0"/>
                <a:ea typeface="楷体_GB2312" panose="02010609030101010101" charset="-122"/>
              </a:rPr>
              <a:t>工作</a:t>
            </a:r>
            <a:r>
              <a:rPr kumimoji="1" lang="zh-CN" altLang="en-US" sz="2200" dirty="0">
                <a:latin typeface="Arial" panose="020B0604020202020204" pitchFamily="34" charset="0"/>
                <a:ea typeface="楷体_GB2312" panose="02010609030101010101" charset="-122"/>
              </a:rPr>
              <a:t>，只要有</a:t>
            </a:r>
            <a:r>
              <a:rPr kumimoji="1" lang="en-US" altLang="zh-CN" sz="2200" dirty="0">
                <a:latin typeface="Arial" panose="020B0604020202020204" pitchFamily="34" charset="0"/>
                <a:ea typeface="楷体_GB2312" panose="02010609030101010101" charset="-122"/>
              </a:rPr>
              <a:t>1</a:t>
            </a:r>
            <a:r>
              <a:rPr kumimoji="1" lang="zh-CN" altLang="en-US" sz="2200" dirty="0">
                <a:latin typeface="Arial" panose="020B0604020202020204" pitchFamily="34" charset="0"/>
                <a:ea typeface="楷体_GB2312" panose="02010609030101010101" charset="-122"/>
              </a:rPr>
              <a:t>个信号为</a:t>
            </a:r>
            <a:r>
              <a:rPr kumimoji="1" lang="en-US" altLang="zh-CN" sz="2200" dirty="0">
                <a:latin typeface="Arial" panose="020B0604020202020204" pitchFamily="34" charset="0"/>
                <a:ea typeface="楷体_GB2312" panose="02010609030101010101" charset="-122"/>
              </a:rPr>
              <a:t>0</a:t>
            </a:r>
            <a:r>
              <a:rPr kumimoji="1" lang="zh-CN" altLang="en-US" sz="2200" dirty="0">
                <a:latin typeface="Arial" panose="020B0604020202020204" pitchFamily="34" charset="0"/>
                <a:ea typeface="楷体_GB2312" panose="02010609030101010101" charset="-122"/>
              </a:rPr>
              <a:t>，则计数器保持</a:t>
            </a:r>
          </a:p>
          <a:p>
            <a:pPr marL="361950" indent="-361950" algn="l">
              <a:lnSpc>
                <a:spcPct val="110000"/>
              </a:lnSpc>
              <a:spcBef>
                <a:spcPct val="0"/>
              </a:spcBef>
              <a:buClr>
                <a:srgbClr val="006666"/>
              </a:buClr>
              <a:buSzPct val="85000"/>
              <a:buFont typeface="Wingdings" panose="05000000000000000000" pitchFamily="2" charset="2"/>
              <a:buChar char="u"/>
            </a:pPr>
            <a:r>
              <a:rPr kumimoji="1" lang="zh-CN" altLang="en-US" sz="2200" dirty="0">
                <a:latin typeface="Arial" panose="020B0604020202020204" pitchFamily="34" charset="0"/>
                <a:ea typeface="楷体_GB2312" panose="02010609030101010101" charset="-122"/>
              </a:rPr>
              <a:t>进位输出端：</a:t>
            </a:r>
            <a:r>
              <a:rPr kumimoji="1" lang="en-US" altLang="zh-CN" sz="2200" dirty="0">
                <a:latin typeface="Arial" panose="020B0604020202020204" pitchFamily="34" charset="0"/>
                <a:ea typeface="楷体_GB2312" panose="02010609030101010101" charset="-122"/>
              </a:rPr>
              <a:t>OC, Q3Q2Q1Q0=</a:t>
            </a:r>
            <a:r>
              <a:rPr kumimoji="1" lang="en-US" altLang="zh-CN" sz="2200" dirty="0">
                <a:solidFill>
                  <a:srgbClr val="CC0066"/>
                </a:solidFill>
                <a:latin typeface="Arial" panose="020B0604020202020204" pitchFamily="34" charset="0"/>
                <a:ea typeface="楷体_GB2312" panose="02010609030101010101" charset="-122"/>
              </a:rPr>
              <a:t>1111</a:t>
            </a:r>
            <a:r>
              <a:rPr kumimoji="1" lang="zh-CN" altLang="en-US" sz="2200" dirty="0">
                <a:latin typeface="Arial" panose="020B0604020202020204" pitchFamily="34" charset="0"/>
                <a:ea typeface="楷体_GB2312" panose="02010609030101010101" charset="-122"/>
              </a:rPr>
              <a:t>且</a:t>
            </a:r>
            <a:r>
              <a:rPr kumimoji="1" lang="en-US" altLang="zh-CN" sz="2200" dirty="0">
                <a:latin typeface="Arial" panose="020B0604020202020204" pitchFamily="34" charset="0"/>
                <a:ea typeface="楷体_GB2312" panose="02010609030101010101" charset="-122"/>
              </a:rPr>
              <a:t>ET=1</a:t>
            </a:r>
            <a:r>
              <a:rPr kumimoji="1" lang="zh-CN" altLang="en-US" sz="2200" dirty="0">
                <a:latin typeface="Arial" panose="020B0604020202020204" pitchFamily="34" charset="0"/>
                <a:ea typeface="楷体_GB2312" panose="02010609030101010101" charset="-122"/>
              </a:rPr>
              <a:t>时，</a:t>
            </a:r>
            <a:r>
              <a:rPr kumimoji="1" lang="en-US" altLang="zh-CN" sz="2200" dirty="0">
                <a:latin typeface="Arial" panose="020B0604020202020204" pitchFamily="34" charset="0"/>
                <a:ea typeface="楷体_GB2312" panose="02010609030101010101" charset="-122"/>
              </a:rPr>
              <a:t>OC=1</a:t>
            </a:r>
            <a:endParaRPr kumimoji="1" lang="zh-CN" altLang="en-US" sz="2200" dirty="0">
              <a:latin typeface="Arial" panose="020B0604020202020204" pitchFamily="34" charset="0"/>
              <a:ea typeface="楷体_GB2312" panose="02010609030101010101" charset="-122"/>
            </a:endParaRPr>
          </a:p>
        </p:txBody>
      </p:sp>
      <p:sp>
        <p:nvSpPr>
          <p:cNvPr id="80899" name="Rectangle 3"/>
          <p:cNvSpPr>
            <a:spLocks noChangeArrowheads="1"/>
          </p:cNvSpPr>
          <p:nvPr/>
        </p:nvSpPr>
        <p:spPr bwMode="auto">
          <a:xfrm>
            <a:off x="1995488" y="1089025"/>
            <a:ext cx="7281862" cy="477838"/>
          </a:xfrm>
          <a:prstGeom prst="rect">
            <a:avLst/>
          </a:prstGeom>
          <a:noFill/>
          <a:ln w="9525">
            <a:noFill/>
            <a:miter lim="800000"/>
          </a:ln>
        </p:spPr>
        <p:txBody>
          <a:bodyPr/>
          <a:lstStyle/>
          <a:p>
            <a:pPr marL="365125" indent="-365125" algn="l" eaLnBrk="0" hangingPunct="0">
              <a:lnSpc>
                <a:spcPct val="110000"/>
              </a:lnSpc>
              <a:spcBef>
                <a:spcPct val="20000"/>
              </a:spcBef>
              <a:buClr>
                <a:schemeClr val="bg2"/>
              </a:buClr>
            </a:pPr>
            <a:r>
              <a:rPr lang="en-US" altLang="zh-CN" sz="2400">
                <a:solidFill>
                  <a:srgbClr val="CC3300"/>
                </a:solidFill>
                <a:latin typeface="Arial" panose="020B0604020202020204" pitchFamily="34" charset="0"/>
              </a:rPr>
              <a:t>2</a:t>
            </a:r>
            <a:r>
              <a:rPr lang="zh-CN" altLang="en-US" sz="2400">
                <a:solidFill>
                  <a:srgbClr val="CC3300"/>
                </a:solidFill>
                <a:latin typeface="Arial" panose="020B0604020202020204" pitchFamily="34" charset="0"/>
              </a:rPr>
              <a:t>、</a:t>
            </a:r>
            <a:r>
              <a:rPr lang="en-US" altLang="zh-CN" sz="2400">
                <a:solidFill>
                  <a:srgbClr val="CC3300"/>
                </a:solidFill>
                <a:latin typeface="Arial" panose="020B0604020202020204" pitchFamily="34" charset="0"/>
              </a:rPr>
              <a:t>4</a:t>
            </a:r>
            <a:r>
              <a:rPr lang="zh-CN" altLang="en-US" sz="2400">
                <a:solidFill>
                  <a:srgbClr val="CC3300"/>
                </a:solidFill>
                <a:latin typeface="Arial" panose="020B0604020202020204" pitchFamily="34" charset="0"/>
              </a:rPr>
              <a:t>位二进制同步计数器（异步清除）</a:t>
            </a:r>
            <a:r>
              <a:rPr lang="en-US" altLang="zh-CN" sz="2400">
                <a:solidFill>
                  <a:srgbClr val="CC3300"/>
                </a:solidFill>
                <a:latin typeface="Arial" panose="020B0604020202020204" pitchFamily="34" charset="0"/>
              </a:rPr>
              <a:t>CT74161</a:t>
            </a:r>
            <a:endParaRPr kumimoji="1" lang="zh-CN" altLang="en-US">
              <a:solidFill>
                <a:srgbClr val="CC3300"/>
              </a:solidFill>
              <a:latin typeface="Arial" panose="020B0604020202020204" pitchFamily="34" charset="0"/>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 calcmode="lin" valueType="num">
                                      <p:cBhvr additive="base">
                                        <p:cTn id="7" dur="500" fill="hold"/>
                                        <p:tgtEl>
                                          <p:spTgt spid="808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8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9942"/>
                                        </p:tgtEl>
                                        <p:attrNameLst>
                                          <p:attrName>style.visibility</p:attrName>
                                        </p:attrNameLst>
                                      </p:cBhvr>
                                      <p:to>
                                        <p:strVal val="visible"/>
                                      </p:to>
                                    </p:set>
                                    <p:animEffect transition="in" filter="blinds(horizontal)">
                                      <p:cBhvr>
                                        <p:cTn id="13" dur="500"/>
                                        <p:tgtEl>
                                          <p:spTgt spid="3994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8135"/>
                                        </p:tgtEl>
                                        <p:attrNameLst>
                                          <p:attrName>style.visibility</p:attrName>
                                        </p:attrNameLst>
                                      </p:cBhvr>
                                      <p:to>
                                        <p:strVal val="visible"/>
                                      </p:to>
                                    </p:set>
                                    <p:animEffect transition="in" filter="blinds(horizontal)">
                                      <p:cBhvr>
                                        <p:cTn id="18" dur="500"/>
                                        <p:tgtEl>
                                          <p:spTgt spid="48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p:bldP spid="80899" grpId="0" build="p"/>
    </p:bldLst>
  </p:timing>
</p:sld>
</file>

<file path=ppt/slides/slide1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7" name="Rectangle 2"/>
          <p:cNvSpPr>
            <a:spLocks noGrp="1" noChangeArrowheads="1"/>
          </p:cNvSpPr>
          <p:nvPr>
            <p:ph type="title" idx="4294967295"/>
          </p:nvPr>
        </p:nvSpPr>
        <p:spPr>
          <a:xfrm>
            <a:off x="5334000" y="304800"/>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CT74161</a:t>
            </a:r>
            <a:r>
              <a:rPr lang="zh-CN" altLang="en-US" dirty="0" smtClean="0">
                <a:solidFill>
                  <a:srgbClr val="FFCC00"/>
                </a:solidFill>
                <a:latin typeface="Arial" panose="020B0604020202020204" pitchFamily="34" charset="0"/>
                <a:ea typeface="黑体" panose="02010600030101010101" pitchFamily="49" charset="-122"/>
              </a:rPr>
              <a:t>的</a:t>
            </a:r>
            <a:r>
              <a:rPr lang="en-US" altLang="zh-CN" dirty="0" smtClean="0">
                <a:solidFill>
                  <a:srgbClr val="FFCC00"/>
                </a:solidFill>
                <a:latin typeface="Arial" panose="020B0604020202020204" pitchFamily="34" charset="0"/>
                <a:ea typeface="黑体" panose="02010600030101010101" pitchFamily="49" charset="-122"/>
              </a:rPr>
              <a:t>HDL</a:t>
            </a:r>
            <a:r>
              <a:rPr lang="zh-CN" altLang="en-US" dirty="0" smtClean="0">
                <a:solidFill>
                  <a:srgbClr val="FFCC00"/>
                </a:solidFill>
                <a:latin typeface="Arial" panose="020B0604020202020204" pitchFamily="34" charset="0"/>
                <a:ea typeface="黑体" panose="02010600030101010101" pitchFamily="49" charset="-122"/>
              </a:rPr>
              <a:t>设计</a:t>
            </a:r>
          </a:p>
        </p:txBody>
      </p:sp>
      <p:sp>
        <p:nvSpPr>
          <p:cNvPr id="159748" name="Text Box 5"/>
          <p:cNvSpPr txBox="1">
            <a:spLocks noChangeArrowheads="1"/>
          </p:cNvSpPr>
          <p:nvPr/>
        </p:nvSpPr>
        <p:spPr bwMode="auto">
          <a:xfrm>
            <a:off x="2154239" y="1244601"/>
            <a:ext cx="7921625" cy="4557713"/>
          </a:xfrm>
          <a:prstGeom prst="rect">
            <a:avLst/>
          </a:prstGeom>
          <a:solidFill>
            <a:srgbClr val="ADD6FF"/>
          </a:solidFill>
          <a:ln w="9525">
            <a:solidFill>
              <a:schemeClr val="tx1"/>
            </a:solidFill>
            <a:miter lim="800000"/>
          </a:ln>
        </p:spPr>
        <p:txBody>
          <a:bodyPr lIns="90000" tIns="46800" rIns="90000" bIns="46800">
            <a:spAutoFit/>
          </a:bodyPr>
          <a:lstStyle/>
          <a:p>
            <a:pPr algn="l">
              <a:lnSpc>
                <a:spcPct val="100000"/>
              </a:lnSpc>
              <a:spcBef>
                <a:spcPct val="0"/>
              </a:spcBef>
            </a:pPr>
            <a:r>
              <a:rPr lang="en-US" altLang="zh-CN" sz="1800">
                <a:latin typeface="Arial" panose="020B0604020202020204" pitchFamily="34" charset="0"/>
                <a:cs typeface="Arial" panose="020B0604020202020204" pitchFamily="34" charset="0"/>
              </a:rPr>
              <a:t>module  CT74161(LDN,D3,D2,D1,D0,CP,CRN,EP,ET,Q3,Q2,Q1,Q0,OC);</a:t>
            </a:r>
          </a:p>
          <a:p>
            <a:pPr algn="l">
              <a:lnSpc>
                <a:spcPct val="100000"/>
              </a:lnSpc>
              <a:spcBef>
                <a:spcPct val="0"/>
              </a:spcBef>
            </a:pPr>
            <a:r>
              <a:rPr lang="en-US" altLang="zh-CN" sz="1800">
                <a:latin typeface="Arial" panose="020B0604020202020204" pitchFamily="34" charset="0"/>
                <a:cs typeface="Arial" panose="020B0604020202020204" pitchFamily="34" charset="0"/>
              </a:rPr>
              <a:t>      input         LDN,D3,D2,D1,D0,CP,CRN,EP,ET;</a:t>
            </a:r>
          </a:p>
          <a:p>
            <a:pPr algn="l">
              <a:lnSpc>
                <a:spcPct val="100000"/>
              </a:lnSpc>
              <a:spcBef>
                <a:spcPct val="0"/>
              </a:spcBef>
            </a:pPr>
            <a:r>
              <a:rPr lang="en-US" altLang="zh-CN" sz="1800">
                <a:latin typeface="Arial" panose="020B0604020202020204" pitchFamily="34" charset="0"/>
                <a:cs typeface="Arial" panose="020B0604020202020204" pitchFamily="34" charset="0"/>
              </a:rPr>
              <a:t>      output      Q3,Q2,Q1,Q0,OC;</a:t>
            </a:r>
          </a:p>
          <a:p>
            <a:pPr algn="l">
              <a:lnSpc>
                <a:spcPct val="100000"/>
              </a:lnSpc>
              <a:spcBef>
                <a:spcPct val="0"/>
              </a:spcBef>
            </a:pPr>
            <a:r>
              <a:rPr lang="en-US" altLang="zh-CN" sz="1800">
                <a:latin typeface="Arial" panose="020B0604020202020204" pitchFamily="34" charset="0"/>
                <a:cs typeface="Arial" panose="020B0604020202020204" pitchFamily="34" charset="0"/>
              </a:rPr>
              <a:t>      reg	         Q3,Q2,Q1,Q0,OC;</a:t>
            </a:r>
          </a:p>
          <a:p>
            <a:pPr algn="l">
              <a:lnSpc>
                <a:spcPct val="100000"/>
              </a:lnSpc>
              <a:spcBef>
                <a:spcPct val="0"/>
              </a:spcBef>
            </a:pPr>
            <a:r>
              <a:rPr lang="en-US" altLang="zh-CN" sz="1800">
                <a:latin typeface="Arial" panose="020B0604020202020204" pitchFamily="34" charset="0"/>
                <a:cs typeface="Arial" panose="020B0604020202020204" pitchFamily="34" charset="0"/>
              </a:rPr>
              <a:t>      reg[3:0]    Q_TEMP;</a:t>
            </a:r>
          </a:p>
          <a:p>
            <a:pPr algn="l">
              <a:lnSpc>
                <a:spcPct val="100000"/>
              </a:lnSpc>
              <a:spcBef>
                <a:spcPct val="0"/>
              </a:spcBef>
            </a:pPr>
            <a:r>
              <a:rPr lang="en-US" altLang="zh-CN" sz="1800">
                <a:latin typeface="Arial" panose="020B0604020202020204" pitchFamily="34" charset="0"/>
                <a:cs typeface="Arial" panose="020B0604020202020204" pitchFamily="34" charset="0"/>
              </a:rPr>
              <a:t>      always@(posedge CP or </a:t>
            </a:r>
            <a:r>
              <a:rPr lang="en-US" altLang="zh-CN" sz="1800">
                <a:solidFill>
                  <a:srgbClr val="FF0000"/>
                </a:solidFill>
                <a:latin typeface="Arial" panose="020B0604020202020204" pitchFamily="34" charset="0"/>
                <a:cs typeface="Arial" panose="020B0604020202020204" pitchFamily="34" charset="0"/>
              </a:rPr>
              <a:t>negedge CRN</a:t>
            </a:r>
            <a:r>
              <a:rPr lang="en-US" altLang="zh-CN" sz="1800">
                <a:latin typeface="Arial" panose="020B0604020202020204" pitchFamily="34" charset="0"/>
                <a:cs typeface="Arial" panose="020B0604020202020204" pitchFamily="34" charset="0"/>
              </a:rPr>
              <a:t> )</a:t>
            </a:r>
          </a:p>
          <a:p>
            <a:pPr algn="l">
              <a:lnSpc>
                <a:spcPct val="100000"/>
              </a:lnSpc>
              <a:spcBef>
                <a:spcPct val="0"/>
              </a:spcBef>
            </a:pPr>
            <a:r>
              <a:rPr lang="en-US" altLang="zh-CN" sz="1800">
                <a:latin typeface="Arial" panose="020B0604020202020204" pitchFamily="34" charset="0"/>
                <a:cs typeface="Arial" panose="020B0604020202020204" pitchFamily="34" charset="0"/>
              </a:rPr>
              <a:t>         begin</a:t>
            </a:r>
          </a:p>
          <a:p>
            <a:pPr algn="l">
              <a:lnSpc>
                <a:spcPct val="100000"/>
              </a:lnSpc>
              <a:spcBef>
                <a:spcPct val="0"/>
              </a:spcBef>
            </a:pPr>
            <a:r>
              <a:rPr lang="en-US" altLang="zh-CN" sz="1800">
                <a:latin typeface="Arial" panose="020B0604020202020204" pitchFamily="34" charset="0"/>
                <a:cs typeface="Arial" panose="020B0604020202020204" pitchFamily="34" charset="0"/>
              </a:rPr>
              <a:t>              if (!CRN) Q_TEMP = 4‘b0000;                   </a:t>
            </a:r>
            <a:r>
              <a:rPr lang="en-US" altLang="zh-CN"/>
              <a:t>//</a:t>
            </a:r>
            <a:r>
              <a:rPr lang="zh-CN" altLang="en-US">
                <a:solidFill>
                  <a:srgbClr val="CC0066"/>
                </a:solidFill>
                <a:ea typeface="楷体_GB2312" panose="02010609030101010101" charset="-122"/>
              </a:rPr>
              <a:t>异步</a:t>
            </a:r>
            <a:r>
              <a:rPr lang="zh-CN" altLang="en-US">
                <a:ea typeface="楷体_GB2312" panose="02010609030101010101" charset="-122"/>
              </a:rPr>
              <a:t>复位</a:t>
            </a:r>
            <a:endParaRPr lang="zh-CN" altLang="en-US" sz="1800">
              <a:latin typeface="Arial" panose="020B0604020202020204" pitchFamily="34" charset="0"/>
              <a:ea typeface="楷体_GB2312" panose="02010609030101010101" charset="-122"/>
              <a:cs typeface="Arial" panose="020B0604020202020204" pitchFamily="34" charset="0"/>
            </a:endParaRPr>
          </a:p>
          <a:p>
            <a:pPr algn="l">
              <a:lnSpc>
                <a:spcPct val="100000"/>
              </a:lnSpc>
              <a:spcBef>
                <a:spcPct val="0"/>
              </a:spcBef>
            </a:pPr>
            <a:r>
              <a:rPr lang="en-US" altLang="zh-CN" sz="1800">
                <a:latin typeface="Arial" panose="020B0604020202020204" pitchFamily="34" charset="0"/>
                <a:cs typeface="Arial" panose="020B0604020202020204" pitchFamily="34" charset="0"/>
              </a:rPr>
              <a:t>              else</a:t>
            </a:r>
          </a:p>
          <a:p>
            <a:pPr algn="l">
              <a:lnSpc>
                <a:spcPct val="100000"/>
              </a:lnSpc>
              <a:spcBef>
                <a:spcPct val="0"/>
              </a:spcBef>
            </a:pPr>
            <a:r>
              <a:rPr lang="zh-CN" altLang="en-US" sz="1800">
                <a:latin typeface="Arial" panose="020B0604020202020204" pitchFamily="34" charset="0"/>
                <a:cs typeface="Arial" panose="020B0604020202020204" pitchFamily="34" charset="0"/>
              </a:rPr>
              <a:t>                  </a:t>
            </a:r>
            <a:r>
              <a:rPr lang="en-US" altLang="zh-CN" sz="1800">
                <a:latin typeface="Arial" panose="020B0604020202020204" pitchFamily="34" charset="0"/>
                <a:cs typeface="Arial" panose="020B0604020202020204" pitchFamily="34" charset="0"/>
              </a:rPr>
              <a:t>begin</a:t>
            </a:r>
          </a:p>
          <a:p>
            <a:pPr algn="l">
              <a:lnSpc>
                <a:spcPct val="100000"/>
              </a:lnSpc>
              <a:spcBef>
                <a:spcPct val="0"/>
              </a:spcBef>
            </a:pPr>
            <a:r>
              <a:rPr lang="zh-CN" altLang="en-US" sz="1800">
                <a:latin typeface="Arial" panose="020B0604020202020204" pitchFamily="34" charset="0"/>
                <a:cs typeface="Arial" panose="020B0604020202020204" pitchFamily="34" charset="0"/>
              </a:rPr>
              <a:t>                     </a:t>
            </a:r>
            <a:r>
              <a:rPr lang="en-US" altLang="zh-CN" sz="1800">
                <a:latin typeface="Arial" panose="020B0604020202020204" pitchFamily="34" charset="0"/>
                <a:cs typeface="Arial" panose="020B0604020202020204" pitchFamily="34" charset="0"/>
              </a:rPr>
              <a:t> if (!LDN) Q_TEMP = {D3,D2,D1,D0};</a:t>
            </a:r>
            <a:r>
              <a:rPr lang="en-US" altLang="zh-CN" sz="1800"/>
              <a:t> //</a:t>
            </a:r>
            <a:r>
              <a:rPr lang="zh-CN" altLang="en-US" sz="1800">
                <a:solidFill>
                  <a:srgbClr val="CC0066"/>
                </a:solidFill>
                <a:ea typeface="楷体_GB2312" panose="02010609030101010101" charset="-122"/>
              </a:rPr>
              <a:t>同步</a:t>
            </a:r>
            <a:r>
              <a:rPr lang="zh-CN" altLang="en-US" sz="1800">
                <a:ea typeface="楷体_GB2312" panose="02010609030101010101" charset="-122"/>
              </a:rPr>
              <a:t>预置</a:t>
            </a:r>
            <a:endParaRPr lang="en-US" altLang="zh-CN" sz="1800">
              <a:latin typeface="Arial" panose="020B0604020202020204" pitchFamily="34" charset="0"/>
              <a:cs typeface="Arial" panose="020B0604020202020204" pitchFamily="34" charset="0"/>
            </a:endParaRPr>
          </a:p>
          <a:p>
            <a:pPr algn="l">
              <a:lnSpc>
                <a:spcPct val="100000"/>
              </a:lnSpc>
              <a:spcBef>
                <a:spcPct val="0"/>
              </a:spcBef>
            </a:pPr>
            <a:r>
              <a:rPr lang="en-US" altLang="zh-CN" sz="1800">
                <a:latin typeface="Arial" panose="020B0604020202020204" pitchFamily="34" charset="0"/>
                <a:cs typeface="Arial" panose="020B0604020202020204" pitchFamily="34" charset="0"/>
              </a:rPr>
              <a:t>                      </a:t>
            </a:r>
            <a:r>
              <a:rPr lang="en-US" altLang="zh-CN" sz="1800">
                <a:solidFill>
                  <a:srgbClr val="FF0000"/>
                </a:solidFill>
                <a:latin typeface="Arial" panose="020B0604020202020204" pitchFamily="34" charset="0"/>
                <a:cs typeface="Arial" panose="020B0604020202020204" pitchFamily="34" charset="0"/>
              </a:rPr>
              <a:t>else if (EP &amp;&amp; ET) Q_TEMP = Q_TEMP + 1;</a:t>
            </a:r>
            <a:r>
              <a:rPr lang="en-US" altLang="zh-CN" sz="1800">
                <a:latin typeface="Arial" panose="020B0604020202020204" pitchFamily="34" charset="0"/>
                <a:cs typeface="Arial" panose="020B0604020202020204" pitchFamily="34" charset="0"/>
              </a:rPr>
              <a:t> </a:t>
            </a:r>
            <a:r>
              <a:rPr lang="en-US" altLang="zh-CN" sz="1800">
                <a:latin typeface="Arial" panose="020B0604020202020204" pitchFamily="34" charset="0"/>
                <a:ea typeface="Gulim" panose="020B0600000101010101" pitchFamily="50" charset="-127"/>
              </a:rPr>
              <a:t>//</a:t>
            </a:r>
            <a:r>
              <a:rPr lang="zh-CN" altLang="en-US" sz="1800">
                <a:solidFill>
                  <a:srgbClr val="CC0066"/>
                </a:solidFill>
                <a:ea typeface="楷体_GB2312" panose="02010609030101010101" charset="-122"/>
              </a:rPr>
              <a:t>计数</a:t>
            </a:r>
            <a:r>
              <a:rPr lang="en-US" altLang="zh-CN" sz="1800">
                <a:latin typeface="Arial" panose="020B0604020202020204" pitchFamily="34" charset="0"/>
                <a:cs typeface="Arial" panose="020B0604020202020204" pitchFamily="34" charset="0"/>
              </a:rPr>
              <a:t>	</a:t>
            </a:r>
          </a:p>
          <a:p>
            <a:pPr algn="l">
              <a:lnSpc>
                <a:spcPct val="100000"/>
              </a:lnSpc>
              <a:spcBef>
                <a:spcPct val="0"/>
              </a:spcBef>
            </a:pPr>
            <a:r>
              <a:rPr lang="en-US" altLang="zh-CN" sz="1800">
                <a:latin typeface="Arial" panose="020B0604020202020204" pitchFamily="34" charset="0"/>
                <a:cs typeface="Arial" panose="020B0604020202020204" pitchFamily="34" charset="0"/>
              </a:rPr>
              <a:t>                      else Q_TEMP = Q_TEMP;</a:t>
            </a:r>
            <a:r>
              <a:rPr lang="en-US" altLang="zh-CN" sz="1800">
                <a:latin typeface="Arial" panose="020B0604020202020204" pitchFamily="34" charset="0"/>
                <a:ea typeface="Gulim" panose="020B0600000101010101" pitchFamily="50" charset="-127"/>
              </a:rPr>
              <a:t> //</a:t>
            </a:r>
            <a:r>
              <a:rPr lang="zh-CN" altLang="en-US" sz="1800">
                <a:solidFill>
                  <a:srgbClr val="CC0066"/>
                </a:solidFill>
                <a:latin typeface="Arial" panose="020B0604020202020204" pitchFamily="34" charset="0"/>
              </a:rPr>
              <a:t>保持</a:t>
            </a:r>
            <a:endParaRPr lang="en-US" altLang="zh-CN" sz="1800">
              <a:solidFill>
                <a:srgbClr val="CC0066"/>
              </a:solidFill>
              <a:latin typeface="Arial" panose="020B0604020202020204" pitchFamily="34" charset="0"/>
            </a:endParaRPr>
          </a:p>
          <a:p>
            <a:pPr algn="l">
              <a:lnSpc>
                <a:spcPct val="100000"/>
              </a:lnSpc>
              <a:spcBef>
                <a:spcPct val="0"/>
              </a:spcBef>
            </a:pPr>
            <a:r>
              <a:rPr lang="en-US" altLang="zh-CN" sz="1800">
                <a:latin typeface="Arial" panose="020B0604020202020204" pitchFamily="34" charset="0"/>
                <a:cs typeface="Arial" panose="020B0604020202020204" pitchFamily="34" charset="0"/>
              </a:rPr>
              <a:t>                  end</a:t>
            </a:r>
          </a:p>
          <a:p>
            <a:pPr algn="l">
              <a:lnSpc>
                <a:spcPct val="100000"/>
              </a:lnSpc>
              <a:spcBef>
                <a:spcPct val="0"/>
              </a:spcBef>
            </a:pPr>
            <a:r>
              <a:rPr lang="en-US" altLang="zh-CN" sz="1800">
                <a:latin typeface="Arial" panose="020B0604020202020204" pitchFamily="34" charset="0"/>
                <a:cs typeface="Arial" panose="020B0604020202020204" pitchFamily="34" charset="0"/>
              </a:rPr>
              <a:t>         end</a:t>
            </a:r>
          </a:p>
          <a:p>
            <a:pPr algn="l">
              <a:lnSpc>
                <a:spcPct val="100000"/>
              </a:lnSpc>
              <a:spcBef>
                <a:spcPct val="0"/>
              </a:spcBef>
            </a:pPr>
            <a:endParaRPr lang="en-US" altLang="zh-CN" sz="1800">
              <a:latin typeface="Arial" panose="020B0604020202020204" pitchFamily="34" charset="0"/>
              <a:cs typeface="Arial" panose="020B0604020202020204" pitchFamily="34" charset="0"/>
            </a:endParaRPr>
          </a:p>
        </p:txBody>
      </p:sp>
      <p:sp>
        <p:nvSpPr>
          <p:cNvPr id="75" name="AutoShape 59"/>
          <p:cNvSpPr>
            <a:spLocks noChangeArrowheads="1"/>
          </p:cNvSpPr>
          <p:nvPr/>
        </p:nvSpPr>
        <p:spPr bwMode="auto">
          <a:xfrm>
            <a:off x="8020050" y="4795838"/>
            <a:ext cx="2228850" cy="1738312"/>
          </a:xfrm>
          <a:prstGeom prst="wedgeRoundRectCallout">
            <a:avLst>
              <a:gd name="adj1" fmla="val -80551"/>
              <a:gd name="adj2" fmla="val -61139"/>
              <a:gd name="adj3" fmla="val 16667"/>
            </a:avLst>
          </a:prstGeom>
          <a:solidFill>
            <a:srgbClr val="FFFFBD"/>
          </a:solidFill>
          <a:ln w="9525">
            <a:solidFill>
              <a:srgbClr val="CC6600"/>
            </a:solidFill>
            <a:miter lim="800000"/>
          </a:ln>
          <a:effectLst>
            <a:prstShdw prst="shdw17" dist="17961" dir="2700000">
              <a:srgbClr val="7A3D00"/>
            </a:prstShdw>
          </a:effectLst>
        </p:spPr>
        <p:txBody>
          <a:bodyPr anchor="b"/>
          <a:lstStyle/>
          <a:p>
            <a:pPr algn="l">
              <a:lnSpc>
                <a:spcPct val="100000"/>
              </a:lnSpc>
              <a:spcBef>
                <a:spcPct val="0"/>
              </a:spcBef>
            </a:pPr>
            <a:r>
              <a:rPr lang="zh-CN" altLang="en-US">
                <a:solidFill>
                  <a:srgbClr val="CC0066"/>
                </a:solidFill>
                <a:ea typeface="楷体_GB2312" panose="02010609030101010101" charset="-122"/>
              </a:rPr>
              <a:t>与</a:t>
            </a:r>
            <a:r>
              <a:rPr lang="en-US" altLang="zh-CN">
                <a:solidFill>
                  <a:srgbClr val="CC0066"/>
                </a:solidFill>
                <a:ea typeface="楷体_GB2312" panose="02010609030101010101" charset="-122"/>
              </a:rPr>
              <a:t>CT74160</a:t>
            </a:r>
            <a:r>
              <a:rPr lang="zh-CN" altLang="en-US">
                <a:solidFill>
                  <a:srgbClr val="CC0066"/>
                </a:solidFill>
                <a:ea typeface="楷体_GB2312" panose="02010609030101010101" charset="-122"/>
              </a:rPr>
              <a:t>的区别</a:t>
            </a:r>
            <a:r>
              <a:rPr lang="en-US" altLang="zh-CN">
                <a:solidFill>
                  <a:srgbClr val="CC0066"/>
                </a:solidFill>
                <a:ea typeface="楷体_GB2312" panose="02010609030101010101" charset="-122"/>
              </a:rPr>
              <a:t>:</a:t>
            </a:r>
            <a:r>
              <a:rPr lang="zh-CN" altLang="en-US"/>
              <a:t>不必判断计数最大值为多少，每来一个时钟脉冲，都加</a:t>
            </a:r>
            <a:r>
              <a:rPr lang="en-US" altLang="zh-CN"/>
              <a:t>1</a:t>
            </a:r>
            <a:r>
              <a:rPr lang="zh-CN" altLang="en-US"/>
              <a:t>计数</a:t>
            </a:r>
            <a:endParaRPr lang="zh-CN" altLang="en-US">
              <a:ea typeface="楷体_GB2312" panose="02010609030101010101"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dissolve">
                                      <p:cBhvr>
                                        <p:cTn id="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autoUpdateAnimBg="0"/>
    </p:bldLst>
  </p:timing>
</p:sld>
</file>

<file path=ppt/slides/slide1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1" name="Rectangle 2"/>
          <p:cNvSpPr>
            <a:spLocks noGrp="1" noChangeArrowheads="1"/>
          </p:cNvSpPr>
          <p:nvPr>
            <p:ph type="title" idx="4294967295"/>
          </p:nvPr>
        </p:nvSpPr>
        <p:spPr>
          <a:xfrm>
            <a:off x="5334000" y="304800"/>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CT74161</a:t>
            </a:r>
            <a:r>
              <a:rPr lang="zh-CN" altLang="en-US" dirty="0" smtClean="0">
                <a:solidFill>
                  <a:srgbClr val="FFCC00"/>
                </a:solidFill>
                <a:latin typeface="Arial" panose="020B0604020202020204" pitchFamily="34" charset="0"/>
                <a:ea typeface="黑体" panose="02010600030101010101" pitchFamily="49" charset="-122"/>
              </a:rPr>
              <a:t>的</a:t>
            </a:r>
            <a:r>
              <a:rPr lang="en-US" altLang="zh-CN" dirty="0" smtClean="0">
                <a:solidFill>
                  <a:srgbClr val="FFCC00"/>
                </a:solidFill>
                <a:latin typeface="Arial" panose="020B0604020202020204" pitchFamily="34" charset="0"/>
                <a:ea typeface="黑体" panose="02010600030101010101" pitchFamily="49" charset="-122"/>
              </a:rPr>
              <a:t>HDL</a:t>
            </a:r>
            <a:r>
              <a:rPr lang="zh-CN" altLang="en-US" dirty="0" smtClean="0">
                <a:solidFill>
                  <a:srgbClr val="FFCC00"/>
                </a:solidFill>
                <a:latin typeface="Arial" panose="020B0604020202020204" pitchFamily="34" charset="0"/>
                <a:ea typeface="黑体" panose="02010600030101010101" pitchFamily="49" charset="-122"/>
              </a:rPr>
              <a:t>设计（续）</a:t>
            </a:r>
          </a:p>
        </p:txBody>
      </p:sp>
      <p:sp>
        <p:nvSpPr>
          <p:cNvPr id="160772" name="Text Box 5"/>
          <p:cNvSpPr txBox="1">
            <a:spLocks noChangeArrowheads="1"/>
          </p:cNvSpPr>
          <p:nvPr/>
        </p:nvSpPr>
        <p:spPr bwMode="auto">
          <a:xfrm>
            <a:off x="2116139" y="2025650"/>
            <a:ext cx="7921625" cy="2063750"/>
          </a:xfrm>
          <a:prstGeom prst="rect">
            <a:avLst/>
          </a:prstGeom>
          <a:solidFill>
            <a:srgbClr val="ADD6FF"/>
          </a:solidFill>
          <a:ln w="9525">
            <a:solidFill>
              <a:schemeClr val="tx1"/>
            </a:solidFill>
            <a:miter lim="800000"/>
          </a:ln>
        </p:spPr>
        <p:txBody>
          <a:bodyPr lIns="90000" tIns="46800" rIns="90000" bIns="46800">
            <a:spAutoFit/>
          </a:bodyPr>
          <a:lstStyle/>
          <a:p>
            <a:pPr algn="l">
              <a:lnSpc>
                <a:spcPct val="100000"/>
              </a:lnSpc>
              <a:spcBef>
                <a:spcPct val="0"/>
              </a:spcBef>
            </a:pPr>
            <a:r>
              <a:rPr lang="en-US" altLang="zh-CN" sz="1800">
                <a:latin typeface="Arial" panose="020B0604020202020204" pitchFamily="34" charset="0"/>
                <a:cs typeface="Arial" panose="020B0604020202020204" pitchFamily="34" charset="0"/>
              </a:rPr>
              <a:t>always</a:t>
            </a:r>
            <a:r>
              <a:rPr lang="en-US" altLang="zh-CN">
                <a:ea typeface="楷体_GB2312" panose="02010609030101010101" charset="-122"/>
              </a:rPr>
              <a:t>//</a:t>
            </a:r>
            <a:r>
              <a:rPr lang="zh-CN" altLang="en-US">
                <a:ea typeface="楷体_GB2312" panose="02010609030101010101" charset="-122"/>
              </a:rPr>
              <a:t>产生进位输出和对最终输出赋值</a:t>
            </a:r>
            <a:r>
              <a:rPr lang="en-US" altLang="zh-CN" sz="1800">
                <a:latin typeface="Arial" panose="020B0604020202020204" pitchFamily="34" charset="0"/>
                <a:cs typeface="Arial" panose="020B0604020202020204" pitchFamily="34" charset="0"/>
              </a:rPr>
              <a:t>	</a:t>
            </a:r>
          </a:p>
          <a:p>
            <a:pPr algn="l">
              <a:lnSpc>
                <a:spcPct val="100000"/>
              </a:lnSpc>
              <a:spcBef>
                <a:spcPct val="0"/>
              </a:spcBef>
            </a:pPr>
            <a:r>
              <a:rPr lang="en-US" altLang="zh-CN" sz="1800">
                <a:latin typeface="Arial" panose="020B0604020202020204" pitchFamily="34" charset="0"/>
                <a:cs typeface="Arial" panose="020B0604020202020204" pitchFamily="34" charset="0"/>
              </a:rPr>
              <a:t>          begin</a:t>
            </a:r>
          </a:p>
          <a:p>
            <a:pPr algn="l">
              <a:lnSpc>
                <a:spcPct val="100000"/>
              </a:lnSpc>
              <a:spcBef>
                <a:spcPct val="0"/>
              </a:spcBef>
            </a:pPr>
            <a:r>
              <a:rPr lang="en-US" altLang="zh-CN" sz="1800">
                <a:latin typeface="Arial" panose="020B0604020202020204" pitchFamily="34" charset="0"/>
                <a:cs typeface="Arial" panose="020B0604020202020204" pitchFamily="34" charset="0"/>
              </a:rPr>
              <a:t>               if (Q_TEMP == 4'b</a:t>
            </a:r>
            <a:r>
              <a:rPr lang="en-US" altLang="zh-CN" sz="1800">
                <a:solidFill>
                  <a:srgbClr val="FF0000"/>
                </a:solidFill>
                <a:latin typeface="Arial" panose="020B0604020202020204" pitchFamily="34" charset="0"/>
                <a:cs typeface="Arial" panose="020B0604020202020204" pitchFamily="34" charset="0"/>
              </a:rPr>
              <a:t>1111</a:t>
            </a:r>
            <a:r>
              <a:rPr lang="en-US" altLang="zh-CN" sz="1800">
                <a:latin typeface="Arial" panose="020B0604020202020204" pitchFamily="34" charset="0"/>
                <a:cs typeface="Arial" panose="020B0604020202020204" pitchFamily="34" charset="0"/>
              </a:rPr>
              <a:t> &amp;&amp; ET == 1'b1) OC = 1'b1;</a:t>
            </a:r>
          </a:p>
          <a:p>
            <a:pPr algn="l">
              <a:lnSpc>
                <a:spcPct val="100000"/>
              </a:lnSpc>
              <a:spcBef>
                <a:spcPct val="0"/>
              </a:spcBef>
            </a:pPr>
            <a:r>
              <a:rPr lang="en-US" altLang="zh-CN" sz="1800">
                <a:latin typeface="Arial" panose="020B0604020202020204" pitchFamily="34" charset="0"/>
                <a:cs typeface="Arial" panose="020B0604020202020204" pitchFamily="34" charset="0"/>
              </a:rPr>
              <a:t>               else 	OC = 1'b0;</a:t>
            </a:r>
          </a:p>
          <a:p>
            <a:pPr algn="l">
              <a:lnSpc>
                <a:spcPct val="100000"/>
              </a:lnSpc>
              <a:spcBef>
                <a:spcPct val="0"/>
              </a:spcBef>
            </a:pPr>
            <a:r>
              <a:rPr lang="en-US" altLang="zh-CN" sz="1800">
                <a:latin typeface="Arial" panose="020B0604020202020204" pitchFamily="34" charset="0"/>
                <a:cs typeface="Arial" panose="020B0604020202020204" pitchFamily="34" charset="0"/>
              </a:rPr>
              <a:t>	{Q3,Q2,Q1,Q0} = Q_TEMP; </a:t>
            </a:r>
          </a:p>
          <a:p>
            <a:pPr algn="l">
              <a:lnSpc>
                <a:spcPct val="100000"/>
              </a:lnSpc>
              <a:spcBef>
                <a:spcPct val="0"/>
              </a:spcBef>
            </a:pPr>
            <a:r>
              <a:rPr lang="en-US" altLang="zh-CN" sz="1800">
                <a:latin typeface="Arial" panose="020B0604020202020204" pitchFamily="34" charset="0"/>
                <a:cs typeface="Arial" panose="020B0604020202020204" pitchFamily="34" charset="0"/>
              </a:rPr>
              <a:t>          end</a:t>
            </a:r>
          </a:p>
          <a:p>
            <a:pPr algn="l">
              <a:lnSpc>
                <a:spcPct val="100000"/>
              </a:lnSpc>
              <a:spcBef>
                <a:spcPct val="0"/>
              </a:spcBef>
            </a:pPr>
            <a:r>
              <a:rPr lang="en-US" altLang="zh-CN" sz="1800">
                <a:latin typeface="Arial" panose="020B0604020202020204" pitchFamily="34" charset="0"/>
                <a:cs typeface="Arial" panose="020B0604020202020204" pitchFamily="34" charset="0"/>
              </a:rPr>
              <a:t>endmodule</a:t>
            </a:r>
          </a:p>
        </p:txBody>
      </p:sp>
      <p:sp>
        <p:nvSpPr>
          <p:cNvPr id="6" name="AutoShape 59"/>
          <p:cNvSpPr>
            <a:spLocks noChangeArrowheads="1"/>
          </p:cNvSpPr>
          <p:nvPr/>
        </p:nvSpPr>
        <p:spPr bwMode="auto">
          <a:xfrm>
            <a:off x="5972175" y="2935289"/>
            <a:ext cx="1728788" cy="681037"/>
          </a:xfrm>
          <a:prstGeom prst="wedgeRoundRectCallout">
            <a:avLst>
              <a:gd name="adj1" fmla="val -75940"/>
              <a:gd name="adj2" fmla="val -57491"/>
              <a:gd name="adj3" fmla="val 16667"/>
            </a:avLst>
          </a:prstGeom>
          <a:solidFill>
            <a:srgbClr val="FFFFBD"/>
          </a:solidFill>
          <a:ln w="9525">
            <a:solidFill>
              <a:srgbClr val="CC6600"/>
            </a:solidFill>
            <a:miter lim="800000"/>
          </a:ln>
          <a:effectLst>
            <a:prstShdw prst="shdw17" dist="17961" dir="2700000">
              <a:srgbClr val="7A3D00"/>
            </a:prstShdw>
          </a:effectLst>
        </p:spPr>
        <p:txBody>
          <a:bodyPr anchor="b"/>
          <a:lstStyle/>
          <a:p>
            <a:pPr algn="l">
              <a:lnSpc>
                <a:spcPct val="100000"/>
              </a:lnSpc>
              <a:spcBef>
                <a:spcPct val="0"/>
              </a:spcBef>
            </a:pPr>
            <a:r>
              <a:rPr lang="zh-CN" altLang="en-US">
                <a:solidFill>
                  <a:srgbClr val="CC0066"/>
                </a:solidFill>
                <a:ea typeface="楷体_GB2312" panose="02010609030101010101" charset="-122"/>
              </a:rPr>
              <a:t>与</a:t>
            </a:r>
            <a:r>
              <a:rPr lang="en-US" altLang="zh-CN">
                <a:solidFill>
                  <a:srgbClr val="CC0066"/>
                </a:solidFill>
                <a:ea typeface="楷体_GB2312" panose="02010609030101010101" charset="-122"/>
              </a:rPr>
              <a:t>CT74160</a:t>
            </a:r>
            <a:r>
              <a:rPr lang="zh-CN" altLang="en-US">
                <a:solidFill>
                  <a:srgbClr val="CC0066"/>
                </a:solidFill>
                <a:ea typeface="楷体_GB2312" panose="02010609030101010101" charset="-122"/>
              </a:rPr>
              <a:t>的区别</a:t>
            </a:r>
            <a:endParaRPr lang="zh-CN" altLang="en-US">
              <a:ea typeface="楷体_GB2312" panose="02010609030101010101" charset="-122"/>
            </a:endParaRPr>
          </a:p>
        </p:txBody>
      </p:sp>
      <p:sp>
        <p:nvSpPr>
          <p:cNvPr id="160774" name="矩形 6"/>
          <p:cNvSpPr>
            <a:spLocks noChangeArrowheads="1"/>
          </p:cNvSpPr>
          <p:nvPr/>
        </p:nvSpPr>
        <p:spPr bwMode="auto">
          <a:xfrm>
            <a:off x="5816601" y="5270500"/>
            <a:ext cx="1958975" cy="369888"/>
          </a:xfrm>
          <a:prstGeom prst="rect">
            <a:avLst/>
          </a:prstGeom>
          <a:noFill/>
          <a:ln w="9525">
            <a:noFill/>
            <a:miter lim="800000"/>
          </a:ln>
        </p:spPr>
        <p:txBody>
          <a:bodyPr wrap="none">
            <a:spAutoFit/>
          </a:bodyPr>
          <a:lstStyle/>
          <a:p>
            <a:r>
              <a:rPr lang="en-US" altLang="zh-CN">
                <a:solidFill>
                  <a:srgbClr val="CC0066"/>
                </a:solidFill>
                <a:ea typeface="楷体_GB2312" panose="02010609030101010101" charset="-122"/>
                <a:hlinkClick r:id="rId3" action="ppaction://hlinksldjump"/>
              </a:rPr>
              <a:t>CT74160</a:t>
            </a:r>
            <a:r>
              <a:rPr lang="zh-CN" altLang="en-US">
                <a:solidFill>
                  <a:srgbClr val="CC0066"/>
                </a:solidFill>
                <a:ea typeface="楷体_GB2312" panose="02010609030101010101" charset="-122"/>
                <a:hlinkClick r:id="rId3" action="ppaction://hlinksldjump"/>
              </a:rPr>
              <a:t>源程序</a:t>
            </a:r>
            <a:endParaRPr lang="zh-CN" altLang="en-US">
              <a:solidFill>
                <a:srgbClr val="FF0066"/>
              </a:solidFill>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1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5" name="Rectangle 2"/>
          <p:cNvSpPr>
            <a:spLocks noGrp="1" noChangeArrowheads="1"/>
          </p:cNvSpPr>
          <p:nvPr>
            <p:ph type="title" idx="4294967295"/>
          </p:nvPr>
        </p:nvSpPr>
        <p:spPr>
          <a:xfrm>
            <a:off x="5334000" y="304800"/>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CT74161</a:t>
            </a:r>
            <a:r>
              <a:rPr lang="zh-CN" altLang="en-US" dirty="0" smtClean="0">
                <a:solidFill>
                  <a:srgbClr val="FFCC00"/>
                </a:solidFill>
                <a:latin typeface="Arial" panose="020B0604020202020204" pitchFamily="34" charset="0"/>
                <a:ea typeface="黑体" panose="02010600030101010101" pitchFamily="49" charset="-122"/>
              </a:rPr>
              <a:t>的仿真波形图</a:t>
            </a:r>
          </a:p>
        </p:txBody>
      </p:sp>
      <p:pic>
        <p:nvPicPr>
          <p:cNvPr id="161796" name="Picture 6"/>
          <p:cNvPicPr>
            <a:picLocks noChangeAspect="1" noChangeArrowheads="1"/>
          </p:cNvPicPr>
          <p:nvPr/>
        </p:nvPicPr>
        <p:blipFill>
          <a:blip r:embed="rId3" cstate="print"/>
          <a:srcRect l="3691" t="14764" r="1845" b="56595"/>
          <a:stretch>
            <a:fillRect/>
          </a:stretch>
        </p:blipFill>
        <p:spPr bwMode="auto">
          <a:xfrm>
            <a:off x="1619250" y="1503363"/>
            <a:ext cx="8764588" cy="3924300"/>
          </a:xfrm>
          <a:prstGeom prst="rect">
            <a:avLst/>
          </a:prstGeom>
          <a:noFill/>
          <a:ln w="9525">
            <a:noFill/>
            <a:miter lim="800000"/>
            <a:headEnd/>
            <a:tailEnd/>
          </a:ln>
        </p:spPr>
      </p:pic>
      <p:sp>
        <p:nvSpPr>
          <p:cNvPr id="49161" name="Oval 9"/>
          <p:cNvSpPr>
            <a:spLocks noChangeArrowheads="1"/>
          </p:cNvSpPr>
          <p:nvPr/>
        </p:nvSpPr>
        <p:spPr bwMode="black">
          <a:xfrm>
            <a:off x="9879305" y="4860807"/>
            <a:ext cx="259766" cy="519351"/>
          </a:xfrm>
          <a:prstGeom prst="ellipse">
            <a:avLst/>
          </a:prstGeom>
          <a:solidFill>
            <a:schemeClr val="bg1">
              <a:alpha val="0"/>
            </a:schemeClr>
          </a:solidFill>
          <a:ln w="9525" algn="ctr">
            <a:solidFill>
              <a:srgbClr val="FF0000"/>
            </a:solidFill>
            <a:round/>
          </a:ln>
        </p:spPr>
        <p:txBody>
          <a:bodyPr wrap="none" anchor="ctr">
            <a:spAutoFit/>
          </a:bodyPr>
          <a:lstStyle/>
          <a:p>
            <a:endParaRPr lang="zh-CN" altLang="en-US"/>
          </a:p>
        </p:txBody>
      </p:sp>
      <p:sp>
        <p:nvSpPr>
          <p:cNvPr id="49162" name="Text Box 10"/>
          <p:cNvSpPr txBox="1">
            <a:spLocks noChangeArrowheads="1"/>
          </p:cNvSpPr>
          <p:nvPr/>
        </p:nvSpPr>
        <p:spPr bwMode="black">
          <a:xfrm>
            <a:off x="8731251" y="5508626"/>
            <a:ext cx="1230313" cy="366713"/>
          </a:xfrm>
          <a:prstGeom prst="rect">
            <a:avLst/>
          </a:prstGeom>
          <a:noFill/>
          <a:ln w="9525" algn="ctr">
            <a:noFill/>
            <a:miter lim="800000"/>
          </a:ln>
        </p:spPr>
        <p:txBody>
          <a:bodyPr>
            <a:spAutoFit/>
          </a:bodyPr>
          <a:lstStyle/>
          <a:p>
            <a:r>
              <a:rPr lang="zh-CN" altLang="en-US">
                <a:solidFill>
                  <a:srgbClr val="CC0066"/>
                </a:solidFill>
                <a:ea typeface="楷体_GB2312" panose="02010609030101010101" charset="-122"/>
              </a:rPr>
              <a:t>毛刺</a:t>
            </a:r>
          </a:p>
        </p:txBody>
      </p:sp>
      <p:sp>
        <p:nvSpPr>
          <p:cNvPr id="49163" name="Line 11"/>
          <p:cNvSpPr>
            <a:spLocks noChangeShapeType="1"/>
          </p:cNvSpPr>
          <p:nvPr/>
        </p:nvSpPr>
        <p:spPr bwMode="black">
          <a:xfrm flipV="1">
            <a:off x="9404351" y="5214939"/>
            <a:ext cx="493713" cy="325437"/>
          </a:xfrm>
          <a:prstGeom prst="line">
            <a:avLst/>
          </a:prstGeom>
          <a:noFill/>
          <a:ln w="9525">
            <a:solidFill>
              <a:srgbClr val="FF0000"/>
            </a:solidFill>
            <a:round/>
            <a:tailEnd type="triangle" w="med" len="med"/>
          </a:ln>
        </p:spPr>
        <p:txBody>
          <a:bodyPr>
            <a:spAutoFit/>
          </a:bodyPr>
          <a:lstStyle/>
          <a:p>
            <a:endParaRPr lang="zh-CN" altLang="en-US"/>
          </a:p>
        </p:txBody>
      </p:sp>
      <p:sp>
        <p:nvSpPr>
          <p:cNvPr id="52233" name="Text Box 9"/>
          <p:cNvSpPr txBox="1">
            <a:spLocks noChangeArrowheads="1"/>
          </p:cNvSpPr>
          <p:nvPr/>
        </p:nvSpPr>
        <p:spPr bwMode="black">
          <a:xfrm>
            <a:off x="2276475" y="5508626"/>
            <a:ext cx="1231900" cy="366713"/>
          </a:xfrm>
          <a:prstGeom prst="rect">
            <a:avLst/>
          </a:prstGeom>
          <a:noFill/>
          <a:ln w="9525" algn="ctr">
            <a:noFill/>
            <a:miter lim="800000"/>
          </a:ln>
        </p:spPr>
        <p:txBody>
          <a:bodyPr>
            <a:spAutoFit/>
          </a:bodyPr>
          <a:lstStyle/>
          <a:p>
            <a:r>
              <a:rPr lang="zh-CN" altLang="en-US">
                <a:solidFill>
                  <a:srgbClr val="CC0066"/>
                </a:solidFill>
                <a:ea typeface="楷体_GB2312" panose="02010609030101010101" charset="-122"/>
              </a:rPr>
              <a:t>异步复位</a:t>
            </a:r>
          </a:p>
        </p:txBody>
      </p:sp>
      <p:sp>
        <p:nvSpPr>
          <p:cNvPr id="52234" name="Line 10"/>
          <p:cNvSpPr>
            <a:spLocks noChangeShapeType="1"/>
          </p:cNvSpPr>
          <p:nvPr/>
        </p:nvSpPr>
        <p:spPr bwMode="black">
          <a:xfrm flipV="1">
            <a:off x="2941639" y="4737101"/>
            <a:ext cx="395287" cy="893763"/>
          </a:xfrm>
          <a:prstGeom prst="line">
            <a:avLst/>
          </a:prstGeom>
          <a:noFill/>
          <a:ln w="9525">
            <a:solidFill>
              <a:srgbClr val="FF0000"/>
            </a:solidFill>
            <a:round/>
            <a:tailEnd type="triangle" w="med" len="med"/>
          </a:ln>
        </p:spPr>
        <p:txBody>
          <a:bodyPr>
            <a:spAutoFit/>
          </a:bodyPr>
          <a:lstStyle/>
          <a:p>
            <a:endParaRPr lang="zh-CN" altLang="en-US"/>
          </a:p>
        </p:txBody>
      </p:sp>
      <p:sp>
        <p:nvSpPr>
          <p:cNvPr id="10" name="Text Box 9"/>
          <p:cNvSpPr txBox="1">
            <a:spLocks noChangeArrowheads="1"/>
          </p:cNvSpPr>
          <p:nvPr/>
        </p:nvSpPr>
        <p:spPr bwMode="black">
          <a:xfrm>
            <a:off x="5495925" y="5546726"/>
            <a:ext cx="1231900" cy="646113"/>
          </a:xfrm>
          <a:prstGeom prst="rect">
            <a:avLst/>
          </a:prstGeom>
          <a:noFill/>
          <a:ln w="9525" algn="ctr">
            <a:noFill/>
            <a:miter lim="800000"/>
          </a:ln>
        </p:spPr>
        <p:txBody>
          <a:bodyPr>
            <a:spAutoFit/>
          </a:bodyPr>
          <a:lstStyle/>
          <a:p>
            <a:r>
              <a:rPr lang="zh-CN" altLang="en-US">
                <a:solidFill>
                  <a:srgbClr val="CC0066"/>
                </a:solidFill>
                <a:ea typeface="楷体_GB2312" panose="02010609030101010101" charset="-122"/>
              </a:rPr>
              <a:t>最大计到</a:t>
            </a:r>
            <a:r>
              <a:rPr lang="en-US" altLang="zh-CN">
                <a:solidFill>
                  <a:srgbClr val="CC0066"/>
                </a:solidFill>
                <a:ea typeface="楷体_GB2312" panose="02010609030101010101" charset="-122"/>
              </a:rPr>
              <a:t>(1111)</a:t>
            </a:r>
            <a:r>
              <a:rPr lang="en-US" altLang="zh-CN" baseline="-25000">
                <a:solidFill>
                  <a:srgbClr val="CC0066"/>
                </a:solidFill>
                <a:ea typeface="楷体_GB2312" panose="02010609030101010101" charset="-122"/>
              </a:rPr>
              <a:t>2</a:t>
            </a:r>
            <a:endParaRPr lang="zh-CN" altLang="en-US" baseline="-25000">
              <a:solidFill>
                <a:srgbClr val="CC0066"/>
              </a:solidFill>
              <a:ea typeface="楷体_GB2312" panose="02010609030101010101" charset="-122"/>
            </a:endParaRPr>
          </a:p>
        </p:txBody>
      </p:sp>
      <p:sp>
        <p:nvSpPr>
          <p:cNvPr id="11" name="Line 10"/>
          <p:cNvSpPr>
            <a:spLocks noChangeShapeType="1"/>
          </p:cNvSpPr>
          <p:nvPr/>
        </p:nvSpPr>
        <p:spPr bwMode="black">
          <a:xfrm flipV="1">
            <a:off x="6161089" y="4775201"/>
            <a:ext cx="395287" cy="893763"/>
          </a:xfrm>
          <a:prstGeom prst="line">
            <a:avLst/>
          </a:prstGeom>
          <a:noFill/>
          <a:ln w="9525">
            <a:solidFill>
              <a:srgbClr val="FF0000"/>
            </a:solidFill>
            <a:round/>
            <a:tailEnd type="triangle" w="med" len="med"/>
          </a:ln>
        </p:spPr>
        <p:txBody>
          <a:bodyPr>
            <a:spAutoFit/>
          </a:bodyPr>
          <a:lstStyle/>
          <a:p>
            <a:endParaRPr lang="zh-CN" altLang="en-US"/>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34"/>
                                        </p:tgtEl>
                                        <p:attrNameLst>
                                          <p:attrName>style.visibility</p:attrName>
                                        </p:attrNameLst>
                                      </p:cBhvr>
                                      <p:to>
                                        <p:strVal val="visible"/>
                                      </p:to>
                                    </p:set>
                                    <p:anim calcmode="lin" valueType="num">
                                      <p:cBhvr additive="base">
                                        <p:cTn id="7" dur="500" fill="hold"/>
                                        <p:tgtEl>
                                          <p:spTgt spid="52234"/>
                                        </p:tgtEl>
                                        <p:attrNameLst>
                                          <p:attrName>ppt_x</p:attrName>
                                        </p:attrNameLst>
                                      </p:cBhvr>
                                      <p:tavLst>
                                        <p:tav tm="0">
                                          <p:val>
                                            <p:strVal val="#ppt_x"/>
                                          </p:val>
                                        </p:tav>
                                        <p:tav tm="100000">
                                          <p:val>
                                            <p:strVal val="#ppt_x"/>
                                          </p:val>
                                        </p:tav>
                                      </p:tavLst>
                                    </p:anim>
                                    <p:anim calcmode="lin" valueType="num">
                                      <p:cBhvr additive="base">
                                        <p:cTn id="8" dur="500" fill="hold"/>
                                        <p:tgtEl>
                                          <p:spTgt spid="5223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233"/>
                                        </p:tgtEl>
                                        <p:attrNameLst>
                                          <p:attrName>style.visibility</p:attrName>
                                        </p:attrNameLst>
                                      </p:cBhvr>
                                      <p:to>
                                        <p:strVal val="visible"/>
                                      </p:to>
                                    </p:set>
                                    <p:anim calcmode="lin" valueType="num">
                                      <p:cBhvr additive="base">
                                        <p:cTn id="11" dur="500" fill="hold"/>
                                        <p:tgtEl>
                                          <p:spTgt spid="52233"/>
                                        </p:tgtEl>
                                        <p:attrNameLst>
                                          <p:attrName>ppt_x</p:attrName>
                                        </p:attrNameLst>
                                      </p:cBhvr>
                                      <p:tavLst>
                                        <p:tav tm="0">
                                          <p:val>
                                            <p:strVal val="#ppt_x"/>
                                          </p:val>
                                        </p:tav>
                                        <p:tav tm="100000">
                                          <p:val>
                                            <p:strVal val="#ppt_x"/>
                                          </p:val>
                                        </p:tav>
                                      </p:tavLst>
                                    </p:anim>
                                    <p:anim calcmode="lin" valueType="num">
                                      <p:cBhvr additive="base">
                                        <p:cTn id="12" dur="500" fill="hold"/>
                                        <p:tgtEl>
                                          <p:spTgt spid="5223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9163"/>
                                        </p:tgtEl>
                                        <p:attrNameLst>
                                          <p:attrName>style.visibility</p:attrName>
                                        </p:attrNameLst>
                                      </p:cBhvr>
                                      <p:to>
                                        <p:strVal val="visible"/>
                                      </p:to>
                                    </p:set>
                                    <p:anim calcmode="lin" valueType="num">
                                      <p:cBhvr additive="base">
                                        <p:cTn id="27" dur="500" fill="hold"/>
                                        <p:tgtEl>
                                          <p:spTgt spid="49163"/>
                                        </p:tgtEl>
                                        <p:attrNameLst>
                                          <p:attrName>ppt_x</p:attrName>
                                        </p:attrNameLst>
                                      </p:cBhvr>
                                      <p:tavLst>
                                        <p:tav tm="0">
                                          <p:val>
                                            <p:strVal val="#ppt_x"/>
                                          </p:val>
                                        </p:tav>
                                        <p:tav tm="100000">
                                          <p:val>
                                            <p:strVal val="#ppt_x"/>
                                          </p:val>
                                        </p:tav>
                                      </p:tavLst>
                                    </p:anim>
                                    <p:anim calcmode="lin" valueType="num">
                                      <p:cBhvr additive="base">
                                        <p:cTn id="28" dur="500" fill="hold"/>
                                        <p:tgtEl>
                                          <p:spTgt spid="4916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9161"/>
                                        </p:tgtEl>
                                        <p:attrNameLst>
                                          <p:attrName>style.visibility</p:attrName>
                                        </p:attrNameLst>
                                      </p:cBhvr>
                                      <p:to>
                                        <p:strVal val="visible"/>
                                      </p:to>
                                    </p:set>
                                    <p:anim calcmode="lin" valueType="num">
                                      <p:cBhvr additive="base">
                                        <p:cTn id="31" dur="500" fill="hold"/>
                                        <p:tgtEl>
                                          <p:spTgt spid="49161"/>
                                        </p:tgtEl>
                                        <p:attrNameLst>
                                          <p:attrName>ppt_x</p:attrName>
                                        </p:attrNameLst>
                                      </p:cBhvr>
                                      <p:tavLst>
                                        <p:tav tm="0">
                                          <p:val>
                                            <p:strVal val="#ppt_x"/>
                                          </p:val>
                                        </p:tav>
                                        <p:tav tm="100000">
                                          <p:val>
                                            <p:strVal val="#ppt_x"/>
                                          </p:val>
                                        </p:tav>
                                      </p:tavLst>
                                    </p:anim>
                                    <p:anim calcmode="lin" valueType="num">
                                      <p:cBhvr additive="base">
                                        <p:cTn id="32" dur="500" fill="hold"/>
                                        <p:tgtEl>
                                          <p:spTgt spid="4916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9162"/>
                                        </p:tgtEl>
                                        <p:attrNameLst>
                                          <p:attrName>style.visibility</p:attrName>
                                        </p:attrNameLst>
                                      </p:cBhvr>
                                      <p:to>
                                        <p:strVal val="visible"/>
                                      </p:to>
                                    </p:set>
                                    <p:anim calcmode="lin" valueType="num">
                                      <p:cBhvr additive="base">
                                        <p:cTn id="35" dur="500" fill="hold"/>
                                        <p:tgtEl>
                                          <p:spTgt spid="49162"/>
                                        </p:tgtEl>
                                        <p:attrNameLst>
                                          <p:attrName>ppt_x</p:attrName>
                                        </p:attrNameLst>
                                      </p:cBhvr>
                                      <p:tavLst>
                                        <p:tav tm="0">
                                          <p:val>
                                            <p:strVal val="#ppt_x"/>
                                          </p:val>
                                        </p:tav>
                                        <p:tav tm="100000">
                                          <p:val>
                                            <p:strVal val="#ppt_x"/>
                                          </p:val>
                                        </p:tav>
                                      </p:tavLst>
                                    </p:anim>
                                    <p:anim calcmode="lin" valueType="num">
                                      <p:cBhvr additive="base">
                                        <p:cTn id="36" dur="500" fill="hold"/>
                                        <p:tgtEl>
                                          <p:spTgt spid="491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1" grpId="0" animBg="1"/>
      <p:bldP spid="49162" grpId="0"/>
      <p:bldP spid="49163" grpId="0" animBg="1"/>
      <p:bldP spid="52233" grpId="0"/>
      <p:bldP spid="52234" grpId="0" animBg="1"/>
      <p:bldP spid="10" grpId="0"/>
      <p:bldP spid="11" grpId="0" animBg="1"/>
    </p:bldLst>
  </p:timing>
</p:sld>
</file>

<file path=ppt/slides/slide1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1207" name="Picture 7"/>
          <p:cNvPicPr>
            <a:picLocks noChangeAspect="1" noChangeArrowheads="1"/>
          </p:cNvPicPr>
          <p:nvPr/>
        </p:nvPicPr>
        <p:blipFill>
          <a:blip r:embed="rId3" cstate="print"/>
          <a:srcRect l="40601" t="36909" r="44292" b="36909"/>
          <a:stretch>
            <a:fillRect/>
          </a:stretch>
        </p:blipFill>
        <p:spPr bwMode="auto">
          <a:xfrm>
            <a:off x="7666038" y="1484314"/>
            <a:ext cx="2520950" cy="3786187"/>
          </a:xfrm>
          <a:prstGeom prst="rect">
            <a:avLst/>
          </a:prstGeom>
          <a:noFill/>
          <a:ln w="9525">
            <a:noFill/>
            <a:miter lim="800000"/>
            <a:headEnd/>
            <a:tailEnd/>
          </a:ln>
        </p:spPr>
      </p:pic>
      <p:sp>
        <p:nvSpPr>
          <p:cNvPr id="162820" name="Rectangle 2"/>
          <p:cNvSpPr>
            <a:spLocks noGrp="1" noChangeArrowheads="1"/>
          </p:cNvSpPr>
          <p:nvPr>
            <p:ph type="title" idx="4294967295"/>
          </p:nvPr>
        </p:nvSpPr>
        <p:spPr>
          <a:xfrm>
            <a:off x="5334000" y="304800"/>
            <a:ext cx="6858000" cy="609600"/>
          </a:xfrm>
        </p:spPr>
        <p:txBody>
          <a:bodyPr/>
          <a:lstStyle/>
          <a:p>
            <a:r>
              <a:rPr lang="en-US" altLang="zh-CN" sz="2600" dirty="0">
                <a:solidFill>
                  <a:srgbClr val="FFCC00"/>
                </a:solidFill>
                <a:latin typeface="Arial" panose="020B0604020202020204" pitchFamily="34" charset="0"/>
                <a:ea typeface="黑体" panose="02010600030101010101" pitchFamily="49" charset="-122"/>
              </a:rPr>
              <a:t>【</a:t>
            </a:r>
            <a:r>
              <a:rPr lang="zh-CN" altLang="en-US" sz="2600" dirty="0">
                <a:solidFill>
                  <a:srgbClr val="FFCC00"/>
                </a:solidFill>
                <a:latin typeface="Arial" panose="020B0604020202020204" pitchFamily="34" charset="0"/>
                <a:ea typeface="黑体" panose="02010600030101010101" pitchFamily="49" charset="-122"/>
              </a:rPr>
              <a:t>例</a:t>
            </a:r>
            <a:r>
              <a:rPr lang="en-US" altLang="zh-CN" sz="2600" dirty="0">
                <a:solidFill>
                  <a:srgbClr val="FFCC00"/>
                </a:solidFill>
                <a:latin typeface="Arial" panose="020B0604020202020204" pitchFamily="34" charset="0"/>
                <a:ea typeface="黑体" panose="02010600030101010101" pitchFamily="49" charset="-122"/>
              </a:rPr>
              <a:t>9.25】</a:t>
            </a:r>
            <a:r>
              <a:rPr lang="zh-CN" altLang="en-US" sz="2600" dirty="0">
                <a:solidFill>
                  <a:srgbClr val="FFCC00"/>
                </a:solidFill>
                <a:latin typeface="Arial" panose="020B0604020202020204" pitchFamily="34" charset="0"/>
                <a:ea typeface="黑体" panose="02010600030101010101" pitchFamily="49" charset="-122"/>
              </a:rPr>
              <a:t>同步计数器</a:t>
            </a:r>
            <a:r>
              <a:rPr lang="en-US" altLang="zh-CN" sz="2600" dirty="0">
                <a:solidFill>
                  <a:srgbClr val="FFCC00"/>
                </a:solidFill>
                <a:latin typeface="Arial" panose="020B0604020202020204" pitchFamily="34" charset="0"/>
                <a:ea typeface="黑体" panose="02010600030101010101" pitchFamily="49" charset="-122"/>
              </a:rPr>
              <a:t>CT74163</a:t>
            </a:r>
            <a:r>
              <a:rPr lang="zh-CN" altLang="en-US" sz="2600" dirty="0">
                <a:solidFill>
                  <a:srgbClr val="FFCC00"/>
                </a:solidFill>
                <a:latin typeface="Arial" panose="020B0604020202020204" pitchFamily="34" charset="0"/>
                <a:ea typeface="黑体" panose="02010600030101010101" pitchFamily="49" charset="-122"/>
              </a:rPr>
              <a:t>（同步清除）</a:t>
            </a:r>
          </a:p>
        </p:txBody>
      </p:sp>
      <p:sp>
        <p:nvSpPr>
          <p:cNvPr id="162821" name="Rectangle 3"/>
          <p:cNvSpPr>
            <a:spLocks noGrp="1" noChangeArrowheads="1"/>
          </p:cNvSpPr>
          <p:nvPr>
            <p:ph type="body" sz="half" idx="4294967295"/>
          </p:nvPr>
        </p:nvSpPr>
        <p:spPr>
          <a:xfrm>
            <a:off x="0" y="1096963"/>
            <a:ext cx="7329488" cy="620712"/>
          </a:xfrm>
        </p:spPr>
        <p:txBody>
          <a:bodyPr/>
          <a:lstStyle/>
          <a:p>
            <a:pPr marL="365125" indent="-365125">
              <a:lnSpc>
                <a:spcPct val="110000"/>
              </a:lnSpc>
              <a:buNone/>
            </a:pPr>
            <a:r>
              <a:rPr lang="en-US" altLang="zh-CN" sz="2400">
                <a:solidFill>
                  <a:srgbClr val="CC3300"/>
                </a:solidFill>
              </a:rPr>
              <a:t>3</a:t>
            </a:r>
            <a:r>
              <a:rPr lang="zh-CN" altLang="en-US" sz="2400">
                <a:solidFill>
                  <a:srgbClr val="CC3300"/>
                </a:solidFill>
              </a:rPr>
              <a:t>、</a:t>
            </a:r>
            <a:r>
              <a:rPr lang="en-US" altLang="zh-CN" sz="2400">
                <a:solidFill>
                  <a:srgbClr val="CC3300"/>
                </a:solidFill>
              </a:rPr>
              <a:t>4</a:t>
            </a:r>
            <a:r>
              <a:rPr lang="zh-CN" altLang="en-US" sz="2400">
                <a:solidFill>
                  <a:srgbClr val="CC3300"/>
                </a:solidFill>
              </a:rPr>
              <a:t>位二进制同步计数器</a:t>
            </a:r>
            <a:r>
              <a:rPr lang="en-US" altLang="zh-CN" sz="2400">
                <a:solidFill>
                  <a:srgbClr val="CC3300"/>
                </a:solidFill>
              </a:rPr>
              <a:t>CT74163</a:t>
            </a:r>
            <a:endParaRPr lang="zh-CN" altLang="en-US" sz="2400">
              <a:solidFill>
                <a:srgbClr val="CC3300"/>
              </a:solidFill>
            </a:endParaRPr>
          </a:p>
        </p:txBody>
      </p:sp>
      <p:sp>
        <p:nvSpPr>
          <p:cNvPr id="39942" name="矩形 5"/>
          <p:cNvSpPr>
            <a:spLocks noChangeArrowheads="1"/>
          </p:cNvSpPr>
          <p:nvPr/>
        </p:nvSpPr>
        <p:spPr bwMode="auto">
          <a:xfrm>
            <a:off x="2000250" y="1547814"/>
            <a:ext cx="5721350" cy="4774565"/>
          </a:xfrm>
          <a:prstGeom prst="rect">
            <a:avLst/>
          </a:prstGeom>
          <a:noFill/>
          <a:ln w="9525">
            <a:noFill/>
            <a:miter lim="800000"/>
          </a:ln>
        </p:spPr>
        <p:txBody>
          <a:bodyPr>
            <a:spAutoFit/>
          </a:bodyPr>
          <a:lstStyle/>
          <a:p>
            <a:pPr marL="361950" indent="-361950" algn="l">
              <a:lnSpc>
                <a:spcPct val="110000"/>
              </a:lnSpc>
              <a:spcBef>
                <a:spcPct val="0"/>
              </a:spcBef>
              <a:buClr>
                <a:srgbClr val="006666"/>
              </a:buClr>
              <a:buSzPct val="85000"/>
            </a:pPr>
            <a:r>
              <a:rPr lang="en-US" altLang="zh-CN" sz="2200" dirty="0">
                <a:solidFill>
                  <a:srgbClr val="FF0066"/>
                </a:solidFill>
              </a:rPr>
              <a:t>【</a:t>
            </a:r>
            <a:r>
              <a:rPr lang="zh-CN" altLang="en-US" sz="2200" dirty="0">
                <a:solidFill>
                  <a:srgbClr val="FF0066"/>
                </a:solidFill>
              </a:rPr>
              <a:t>例</a:t>
            </a:r>
            <a:r>
              <a:rPr lang="en-US" altLang="zh-CN" sz="2200" dirty="0">
                <a:solidFill>
                  <a:srgbClr val="FF0066"/>
                </a:solidFill>
              </a:rPr>
              <a:t>9.25】</a:t>
            </a:r>
            <a:r>
              <a:rPr lang="zh-CN" altLang="en-US" sz="2200" dirty="0"/>
              <a:t>用</a:t>
            </a:r>
            <a:r>
              <a:rPr lang="en-US" altLang="zh-CN" sz="2200" dirty="0"/>
              <a:t>always</a:t>
            </a:r>
            <a:r>
              <a:rPr lang="zh-CN" altLang="en-US" sz="2200" dirty="0"/>
              <a:t>块语句设计</a:t>
            </a:r>
            <a:r>
              <a:rPr lang="zh-CN" altLang="en-US" sz="2200" dirty="0">
                <a:solidFill>
                  <a:schemeClr val="tx2"/>
                </a:solidFill>
              </a:rPr>
              <a:t>二进制同步计数器</a:t>
            </a:r>
            <a:r>
              <a:rPr lang="en-US" altLang="zh-CN" sz="2200" dirty="0"/>
              <a:t>CT74163 </a:t>
            </a:r>
            <a:r>
              <a:rPr lang="zh-CN" altLang="en-US" sz="2200" dirty="0"/>
              <a:t>（</a:t>
            </a:r>
            <a:r>
              <a:rPr lang="zh-CN" altLang="en-US" sz="2200" dirty="0">
                <a:solidFill>
                  <a:srgbClr val="FF0000"/>
                </a:solidFill>
              </a:rPr>
              <a:t>同步</a:t>
            </a:r>
            <a:r>
              <a:rPr lang="zh-CN" altLang="en-US" sz="2200" dirty="0"/>
              <a:t>清除）</a:t>
            </a:r>
          </a:p>
          <a:p>
            <a:pPr marL="361950" indent="-361950" algn="l">
              <a:lnSpc>
                <a:spcPct val="105000"/>
              </a:lnSpc>
              <a:spcBef>
                <a:spcPct val="0"/>
              </a:spcBef>
              <a:buClr>
                <a:srgbClr val="006666"/>
              </a:buClr>
              <a:buSzPct val="85000"/>
              <a:buFont typeface="Wingdings" panose="05000000000000000000" pitchFamily="2" charset="2"/>
              <a:buChar char="u"/>
            </a:pPr>
            <a:r>
              <a:rPr kumimoji="1" lang="zh-CN" altLang="en-US" sz="2400" dirty="0">
                <a:latin typeface="Arial" panose="020B0604020202020204" pitchFamily="34" charset="0"/>
                <a:ea typeface="楷体_GB2312" panose="02010609030101010101" charset="-122"/>
              </a:rPr>
              <a:t> </a:t>
            </a:r>
            <a:r>
              <a:rPr kumimoji="1" lang="zh-CN" altLang="en-US" sz="2200" dirty="0">
                <a:latin typeface="Arial" panose="020B0604020202020204" pitchFamily="34" charset="0"/>
                <a:ea typeface="楷体_GB2312" panose="02010609030101010101" charset="-122"/>
              </a:rPr>
              <a:t>并行数据输入端：</a:t>
            </a:r>
            <a:r>
              <a:rPr kumimoji="1" lang="en-US" altLang="zh-CN" sz="2200" dirty="0">
                <a:latin typeface="Arial" panose="020B0604020202020204" pitchFamily="34" charset="0"/>
                <a:ea typeface="楷体_GB2312" panose="02010609030101010101" charset="-122"/>
                <a:cs typeface="Arial" panose="020B0604020202020204" pitchFamily="34" charset="0"/>
              </a:rPr>
              <a:t>D3-D0</a:t>
            </a:r>
            <a:r>
              <a:rPr kumimoji="1" lang="zh-CN" altLang="en-US" sz="2200" dirty="0">
                <a:latin typeface="Arial" panose="020B0604020202020204" pitchFamily="34" charset="0"/>
                <a:ea typeface="楷体_GB2312" panose="02010609030101010101" charset="-122"/>
                <a:cs typeface="Arial" panose="020B0604020202020204" pitchFamily="34" charset="0"/>
              </a:rPr>
              <a:t>；</a:t>
            </a:r>
          </a:p>
          <a:p>
            <a:pPr marL="361950" indent="-361950" algn="l">
              <a:lnSpc>
                <a:spcPct val="105000"/>
              </a:lnSpc>
              <a:spcBef>
                <a:spcPct val="0"/>
              </a:spcBef>
              <a:buClr>
                <a:srgbClr val="006666"/>
              </a:buClr>
              <a:buSzPct val="85000"/>
              <a:buFont typeface="Wingdings" panose="05000000000000000000" pitchFamily="2" charset="2"/>
              <a:buChar char="u"/>
            </a:pPr>
            <a:r>
              <a:rPr kumimoji="1" lang="zh-CN" altLang="en-US" sz="2200" dirty="0">
                <a:latin typeface="Arial" panose="020B0604020202020204" pitchFamily="34" charset="0"/>
                <a:ea typeface="楷体_GB2312" panose="02010609030101010101" charset="-122"/>
                <a:cs typeface="Arial" panose="020B0604020202020204" pitchFamily="34" charset="0"/>
              </a:rPr>
              <a:t> 时钟输入端：</a:t>
            </a:r>
            <a:r>
              <a:rPr kumimoji="1" lang="en-US" altLang="zh-CN" sz="2200" dirty="0">
                <a:latin typeface="Arial" panose="020B0604020202020204" pitchFamily="34" charset="0"/>
                <a:ea typeface="楷体_GB2312" panose="02010609030101010101" charset="-122"/>
                <a:cs typeface="Arial" panose="020B0604020202020204" pitchFamily="34" charset="0"/>
              </a:rPr>
              <a:t>CP</a:t>
            </a:r>
            <a:r>
              <a:rPr kumimoji="1" lang="zh-CN" altLang="en-US" sz="2200" dirty="0">
                <a:latin typeface="Arial" panose="020B0604020202020204" pitchFamily="34" charset="0"/>
                <a:ea typeface="楷体_GB2312" panose="02010609030101010101" charset="-122"/>
                <a:cs typeface="Arial" panose="020B0604020202020204" pitchFamily="34" charset="0"/>
              </a:rPr>
              <a:t>，</a:t>
            </a:r>
            <a:r>
              <a:rPr kumimoji="1" lang="zh-CN" altLang="en-US" sz="2200" dirty="0">
                <a:solidFill>
                  <a:srgbClr val="CC0066"/>
                </a:solidFill>
                <a:latin typeface="Arial" panose="020B0604020202020204" pitchFamily="34" charset="0"/>
                <a:ea typeface="楷体_GB2312" panose="02010609030101010101" charset="-122"/>
                <a:cs typeface="Arial" panose="020B0604020202020204" pitchFamily="34" charset="0"/>
              </a:rPr>
              <a:t>上升沿</a:t>
            </a:r>
            <a:r>
              <a:rPr kumimoji="1" lang="zh-CN" altLang="en-US" sz="2200" dirty="0">
                <a:latin typeface="Arial" panose="020B0604020202020204" pitchFamily="34" charset="0"/>
                <a:ea typeface="楷体_GB2312" panose="02010609030101010101" charset="-122"/>
                <a:cs typeface="Arial" panose="020B0604020202020204" pitchFamily="34" charset="0"/>
              </a:rPr>
              <a:t>有效；</a:t>
            </a:r>
          </a:p>
          <a:p>
            <a:pPr marL="361950" indent="-361950" algn="l">
              <a:lnSpc>
                <a:spcPct val="105000"/>
              </a:lnSpc>
              <a:spcBef>
                <a:spcPct val="0"/>
              </a:spcBef>
              <a:buClr>
                <a:srgbClr val="006666"/>
              </a:buClr>
              <a:buSzPct val="85000"/>
              <a:buFont typeface="Wingdings" panose="05000000000000000000" pitchFamily="2" charset="2"/>
              <a:buChar char="u"/>
            </a:pPr>
            <a:r>
              <a:rPr kumimoji="1" lang="zh-CN" altLang="en-US" sz="2200" dirty="0">
                <a:latin typeface="Arial" panose="020B0604020202020204" pitchFamily="34" charset="0"/>
                <a:ea typeface="楷体_GB2312" panose="02010609030101010101" charset="-122"/>
              </a:rPr>
              <a:t> 状态输出端： </a:t>
            </a:r>
            <a:r>
              <a:rPr kumimoji="1" lang="en-US" altLang="zh-CN" sz="2200" dirty="0">
                <a:latin typeface="Arial" panose="020B0604020202020204" pitchFamily="34" charset="0"/>
                <a:ea typeface="楷体_GB2312" panose="02010609030101010101" charset="-122"/>
              </a:rPr>
              <a:t>Q3-Q0</a:t>
            </a:r>
            <a:r>
              <a:rPr kumimoji="1" lang="zh-CN" altLang="en-US" sz="2200" dirty="0">
                <a:latin typeface="Arial" panose="020B0604020202020204" pitchFamily="34" charset="0"/>
                <a:ea typeface="楷体_GB2312" panose="02010609030101010101" charset="-122"/>
              </a:rPr>
              <a:t>， </a:t>
            </a:r>
            <a:r>
              <a:rPr kumimoji="1" lang="en-US" altLang="zh-CN" sz="2200" dirty="0">
                <a:latin typeface="Arial" panose="020B0604020202020204" pitchFamily="34" charset="0"/>
                <a:ea typeface="楷体_GB2312" panose="02010609030101010101" charset="-122"/>
              </a:rPr>
              <a:t>Q3</a:t>
            </a:r>
            <a:r>
              <a:rPr kumimoji="1" lang="zh-CN" altLang="en-US" sz="2200" dirty="0">
                <a:latin typeface="Arial" panose="020B0604020202020204" pitchFamily="34" charset="0"/>
                <a:ea typeface="楷体_GB2312" panose="02010609030101010101" charset="-122"/>
              </a:rPr>
              <a:t>、</a:t>
            </a:r>
            <a:r>
              <a:rPr kumimoji="1" lang="en-US" altLang="zh-CN" sz="2200" dirty="0">
                <a:latin typeface="Arial" panose="020B0604020202020204" pitchFamily="34" charset="0"/>
                <a:ea typeface="楷体_GB2312" panose="02010609030101010101" charset="-122"/>
              </a:rPr>
              <a:t>Q2</a:t>
            </a:r>
            <a:r>
              <a:rPr kumimoji="1" lang="zh-CN" altLang="en-US" sz="2200" dirty="0">
                <a:latin typeface="Arial" panose="020B0604020202020204" pitchFamily="34" charset="0"/>
                <a:ea typeface="楷体_GB2312" panose="02010609030101010101" charset="-122"/>
              </a:rPr>
              <a:t>、 </a:t>
            </a:r>
            <a:r>
              <a:rPr kumimoji="1" lang="en-US" altLang="zh-CN" sz="2200" dirty="0">
                <a:latin typeface="Arial" panose="020B0604020202020204" pitchFamily="34" charset="0"/>
                <a:ea typeface="楷体_GB2312" panose="02010609030101010101" charset="-122"/>
              </a:rPr>
              <a:t>Q1</a:t>
            </a:r>
            <a:r>
              <a:rPr kumimoji="1" lang="zh-CN" altLang="en-US" sz="2200" dirty="0">
                <a:latin typeface="Arial" panose="020B0604020202020204" pitchFamily="34" charset="0"/>
                <a:ea typeface="楷体_GB2312" panose="02010609030101010101" charset="-122"/>
              </a:rPr>
              <a:t>和</a:t>
            </a:r>
            <a:r>
              <a:rPr kumimoji="1" lang="en-US" altLang="zh-CN" sz="2200" dirty="0">
                <a:latin typeface="Arial" panose="020B0604020202020204" pitchFamily="34" charset="0"/>
                <a:ea typeface="楷体_GB2312" panose="02010609030101010101" charset="-122"/>
              </a:rPr>
              <a:t>Q0</a:t>
            </a:r>
            <a:r>
              <a:rPr kumimoji="1" lang="zh-CN" altLang="en-US" sz="2200" dirty="0">
                <a:latin typeface="Arial" panose="020B0604020202020204" pitchFamily="34" charset="0"/>
                <a:ea typeface="楷体_GB2312" panose="02010609030101010101" charset="-122"/>
              </a:rPr>
              <a:t>的权值依次为</a:t>
            </a:r>
            <a:r>
              <a:rPr kumimoji="1" lang="en-US" altLang="zh-CN" sz="2200" dirty="0">
                <a:latin typeface="Arial" panose="020B0604020202020204" pitchFamily="34" charset="0"/>
                <a:ea typeface="楷体_GB2312" panose="02010609030101010101" charset="-122"/>
              </a:rPr>
              <a:t>2</a:t>
            </a:r>
            <a:r>
              <a:rPr kumimoji="1" lang="en-US" altLang="zh-CN" sz="2200" baseline="30000" dirty="0">
                <a:latin typeface="Arial" panose="020B0604020202020204" pitchFamily="34" charset="0"/>
                <a:ea typeface="楷体_GB2312" panose="02010609030101010101" charset="-122"/>
              </a:rPr>
              <a:t>3</a:t>
            </a:r>
            <a:r>
              <a:rPr kumimoji="1" lang="zh-CN" altLang="en-US" sz="2200" dirty="0">
                <a:latin typeface="Arial" panose="020B0604020202020204" pitchFamily="34" charset="0"/>
                <a:ea typeface="楷体_GB2312" panose="02010609030101010101" charset="-122"/>
              </a:rPr>
              <a:t>、</a:t>
            </a:r>
            <a:r>
              <a:rPr kumimoji="1" lang="en-US" altLang="zh-CN" sz="2200" dirty="0">
                <a:latin typeface="Arial" panose="020B0604020202020204" pitchFamily="34" charset="0"/>
                <a:ea typeface="楷体_GB2312" panose="02010609030101010101" charset="-122"/>
              </a:rPr>
              <a:t>2</a:t>
            </a:r>
            <a:r>
              <a:rPr kumimoji="1" lang="en-US" altLang="zh-CN" sz="2200" baseline="30000" dirty="0">
                <a:latin typeface="Arial" panose="020B0604020202020204" pitchFamily="34" charset="0"/>
                <a:ea typeface="楷体_GB2312" panose="02010609030101010101" charset="-122"/>
              </a:rPr>
              <a:t>2</a:t>
            </a:r>
            <a:r>
              <a:rPr kumimoji="1" lang="zh-CN" altLang="en-US" sz="2200" dirty="0">
                <a:latin typeface="Arial" panose="020B0604020202020204" pitchFamily="34" charset="0"/>
                <a:ea typeface="楷体_GB2312" panose="02010609030101010101" charset="-122"/>
              </a:rPr>
              <a:t>、</a:t>
            </a:r>
            <a:r>
              <a:rPr kumimoji="1" lang="en-US" altLang="zh-CN" sz="2200" dirty="0">
                <a:latin typeface="Arial" panose="020B0604020202020204" pitchFamily="34" charset="0"/>
                <a:ea typeface="楷体_GB2312" panose="02010609030101010101" charset="-122"/>
              </a:rPr>
              <a:t>2</a:t>
            </a:r>
            <a:r>
              <a:rPr kumimoji="1" lang="en-US" altLang="zh-CN" sz="2200" baseline="30000" dirty="0">
                <a:latin typeface="Arial" panose="020B0604020202020204" pitchFamily="34" charset="0"/>
                <a:ea typeface="楷体_GB2312" panose="02010609030101010101" charset="-122"/>
              </a:rPr>
              <a:t>1</a:t>
            </a:r>
            <a:r>
              <a:rPr kumimoji="1" lang="zh-CN" altLang="en-US" sz="2200" dirty="0">
                <a:latin typeface="Arial" panose="020B0604020202020204" pitchFamily="34" charset="0"/>
                <a:ea typeface="楷体_GB2312" panose="02010609030101010101" charset="-122"/>
              </a:rPr>
              <a:t>和</a:t>
            </a:r>
            <a:r>
              <a:rPr kumimoji="1" lang="en-US" altLang="zh-CN" sz="2200" dirty="0">
                <a:latin typeface="Arial" panose="020B0604020202020204" pitchFamily="34" charset="0"/>
                <a:ea typeface="楷体_GB2312" panose="02010609030101010101" charset="-122"/>
              </a:rPr>
              <a:t>2</a:t>
            </a:r>
            <a:r>
              <a:rPr kumimoji="1" lang="en-US" altLang="zh-CN" sz="2200" baseline="30000" dirty="0">
                <a:latin typeface="Arial" panose="020B0604020202020204" pitchFamily="34" charset="0"/>
                <a:ea typeface="楷体_GB2312" panose="02010609030101010101" charset="-122"/>
              </a:rPr>
              <a:t>0</a:t>
            </a:r>
            <a:endParaRPr kumimoji="1" lang="zh-CN" altLang="en-US" sz="2200" dirty="0">
              <a:latin typeface="Arial" panose="020B0604020202020204" pitchFamily="34" charset="0"/>
              <a:ea typeface="楷体_GB2312" panose="02010609030101010101" charset="-122"/>
            </a:endParaRPr>
          </a:p>
          <a:p>
            <a:pPr marL="361950" indent="-361950" algn="l">
              <a:lnSpc>
                <a:spcPct val="105000"/>
              </a:lnSpc>
              <a:spcBef>
                <a:spcPct val="0"/>
              </a:spcBef>
              <a:buClr>
                <a:srgbClr val="006666"/>
              </a:buClr>
              <a:buSzPct val="85000"/>
              <a:buFont typeface="Wingdings" panose="05000000000000000000" pitchFamily="2" charset="2"/>
              <a:buChar char="u"/>
            </a:pPr>
            <a:r>
              <a:rPr kumimoji="1" lang="zh-CN" altLang="en-US" sz="2200" dirty="0">
                <a:solidFill>
                  <a:srgbClr val="CC0066"/>
                </a:solidFill>
                <a:latin typeface="Arial" panose="020B0604020202020204" pitchFamily="34" charset="0"/>
                <a:ea typeface="楷体_GB2312" panose="02010609030101010101" charset="-122"/>
              </a:rPr>
              <a:t>同步复位</a:t>
            </a:r>
            <a:r>
              <a:rPr kumimoji="1" lang="zh-CN" altLang="en-US" sz="2200" dirty="0">
                <a:latin typeface="Arial" panose="020B0604020202020204" pitchFamily="34" charset="0"/>
                <a:ea typeface="楷体_GB2312" panose="02010609030101010101" charset="-122"/>
              </a:rPr>
              <a:t>输入端：</a:t>
            </a:r>
            <a:r>
              <a:rPr kumimoji="1" lang="en-US" altLang="zh-CN" sz="2200" dirty="0">
                <a:latin typeface="Arial" panose="020B0604020202020204" pitchFamily="34" charset="0"/>
                <a:ea typeface="楷体_GB2312" panose="02010609030101010101" charset="-122"/>
              </a:rPr>
              <a:t>CRN</a:t>
            </a:r>
            <a:r>
              <a:rPr kumimoji="1" lang="zh-CN" altLang="en-US" sz="2200" dirty="0">
                <a:latin typeface="Arial" panose="020B0604020202020204" pitchFamily="34" charset="0"/>
                <a:ea typeface="楷体_GB2312" panose="02010609030101010101" charset="-122"/>
              </a:rPr>
              <a:t>，低电平有效</a:t>
            </a:r>
          </a:p>
          <a:p>
            <a:pPr marL="361950" indent="-361950" algn="l">
              <a:lnSpc>
                <a:spcPct val="105000"/>
              </a:lnSpc>
              <a:spcBef>
                <a:spcPct val="0"/>
              </a:spcBef>
              <a:buClr>
                <a:srgbClr val="006666"/>
              </a:buClr>
              <a:buSzPct val="85000"/>
              <a:buFont typeface="Wingdings" panose="05000000000000000000" pitchFamily="2" charset="2"/>
              <a:buChar char="u"/>
            </a:pPr>
            <a:r>
              <a:rPr kumimoji="1" lang="zh-CN" altLang="en-US" sz="2200" dirty="0">
                <a:latin typeface="Arial" panose="020B0604020202020204" pitchFamily="34" charset="0"/>
                <a:ea typeface="楷体_GB2312" panose="02010609030101010101" charset="-122"/>
              </a:rPr>
              <a:t>同步预置控制输入端：</a:t>
            </a:r>
            <a:r>
              <a:rPr kumimoji="1" lang="en-US" altLang="zh-CN" sz="2200" dirty="0">
                <a:latin typeface="Arial" panose="020B0604020202020204" pitchFamily="34" charset="0"/>
                <a:ea typeface="楷体_GB2312" panose="02010609030101010101" charset="-122"/>
              </a:rPr>
              <a:t>LDN </a:t>
            </a:r>
            <a:r>
              <a:rPr kumimoji="1" lang="zh-CN" altLang="en-US" sz="2200" dirty="0">
                <a:latin typeface="Arial" panose="020B0604020202020204" pitchFamily="34" charset="0"/>
                <a:ea typeface="楷体_GB2312" panose="02010609030101010101" charset="-122"/>
              </a:rPr>
              <a:t>，低电平有效</a:t>
            </a:r>
          </a:p>
          <a:p>
            <a:pPr marL="361950" indent="-361950" algn="l">
              <a:lnSpc>
                <a:spcPct val="105000"/>
              </a:lnSpc>
              <a:spcBef>
                <a:spcPct val="0"/>
              </a:spcBef>
              <a:buClr>
                <a:srgbClr val="006666"/>
              </a:buClr>
              <a:buSzPct val="85000"/>
              <a:buFont typeface="Wingdings" panose="05000000000000000000" pitchFamily="2" charset="2"/>
              <a:buChar char="u"/>
            </a:pPr>
            <a:r>
              <a:rPr kumimoji="1" lang="zh-CN" altLang="en-US" sz="2200" dirty="0">
                <a:solidFill>
                  <a:srgbClr val="CC0066"/>
                </a:solidFill>
                <a:latin typeface="Arial" panose="020B0604020202020204" pitchFamily="34" charset="0"/>
                <a:ea typeface="楷体_GB2312" panose="02010609030101010101" charset="-122"/>
              </a:rPr>
              <a:t>使能控制</a:t>
            </a:r>
            <a:r>
              <a:rPr kumimoji="1" lang="zh-CN" altLang="en-US" sz="2200" dirty="0">
                <a:latin typeface="Arial" panose="020B0604020202020204" pitchFamily="34" charset="0"/>
                <a:ea typeface="楷体_GB2312" panose="02010609030101010101" charset="-122"/>
              </a:rPr>
              <a:t>输入端：</a:t>
            </a:r>
            <a:r>
              <a:rPr kumimoji="1" lang="en-US" altLang="zh-CN" sz="2200" dirty="0">
                <a:latin typeface="Arial" panose="020B0604020202020204" pitchFamily="34" charset="0"/>
                <a:ea typeface="楷体_GB2312" panose="02010609030101010101" charset="-122"/>
              </a:rPr>
              <a:t>EP</a:t>
            </a:r>
            <a:r>
              <a:rPr kumimoji="1" lang="zh-CN" altLang="en-US" sz="2200" dirty="0">
                <a:latin typeface="Arial" panose="020B0604020202020204" pitchFamily="34" charset="0"/>
                <a:ea typeface="楷体_GB2312" panose="02010609030101010101" charset="-122"/>
              </a:rPr>
              <a:t>和</a:t>
            </a:r>
            <a:r>
              <a:rPr kumimoji="1" lang="en-US" altLang="zh-CN" sz="2200" dirty="0">
                <a:latin typeface="Arial" panose="020B0604020202020204" pitchFamily="34" charset="0"/>
                <a:ea typeface="楷体_GB2312" panose="02010609030101010101" charset="-122"/>
              </a:rPr>
              <a:t>ET</a:t>
            </a:r>
            <a:r>
              <a:rPr kumimoji="1" lang="zh-CN" altLang="en-US" sz="2200" dirty="0">
                <a:latin typeface="Arial" panose="020B0604020202020204" pitchFamily="34" charset="0"/>
                <a:ea typeface="楷体_GB2312" panose="02010609030101010101" charset="-122"/>
              </a:rPr>
              <a:t>，高电平有效，</a:t>
            </a:r>
            <a:r>
              <a:rPr kumimoji="1" lang="zh-CN" altLang="en-US" sz="2200" dirty="0">
                <a:solidFill>
                  <a:srgbClr val="CC0066"/>
                </a:solidFill>
                <a:latin typeface="Arial" panose="020B0604020202020204" pitchFamily="34" charset="0"/>
                <a:ea typeface="楷体_GB2312" panose="02010609030101010101" charset="-122"/>
              </a:rPr>
              <a:t>均为</a:t>
            </a:r>
            <a:r>
              <a:rPr kumimoji="1" lang="en-US" altLang="zh-CN" sz="2200" dirty="0">
                <a:solidFill>
                  <a:srgbClr val="CC0066"/>
                </a:solidFill>
                <a:latin typeface="Arial" panose="020B0604020202020204" pitchFamily="34" charset="0"/>
                <a:ea typeface="楷体_GB2312" panose="02010609030101010101" charset="-122"/>
              </a:rPr>
              <a:t>1</a:t>
            </a:r>
            <a:r>
              <a:rPr kumimoji="1" lang="zh-CN" altLang="en-US" sz="2200" dirty="0">
                <a:solidFill>
                  <a:srgbClr val="CC0066"/>
                </a:solidFill>
                <a:latin typeface="Arial" panose="020B0604020202020204" pitchFamily="34" charset="0"/>
                <a:ea typeface="楷体_GB2312" panose="02010609030101010101" charset="-122"/>
              </a:rPr>
              <a:t>时</a:t>
            </a:r>
            <a:r>
              <a:rPr kumimoji="1" lang="zh-CN" altLang="en-US" sz="2200" dirty="0">
                <a:latin typeface="Arial" panose="020B0604020202020204" pitchFamily="34" charset="0"/>
                <a:ea typeface="楷体_GB2312" panose="02010609030101010101" charset="-122"/>
              </a:rPr>
              <a:t>计数器</a:t>
            </a:r>
            <a:r>
              <a:rPr kumimoji="1" lang="zh-CN" altLang="en-US" sz="2200" dirty="0">
                <a:solidFill>
                  <a:srgbClr val="CC0066"/>
                </a:solidFill>
                <a:latin typeface="Arial" panose="020B0604020202020204" pitchFamily="34" charset="0"/>
                <a:ea typeface="楷体_GB2312" panose="02010609030101010101" charset="-122"/>
              </a:rPr>
              <a:t>工作</a:t>
            </a:r>
            <a:r>
              <a:rPr kumimoji="1" lang="zh-CN" altLang="en-US" sz="2200" dirty="0">
                <a:latin typeface="Arial" panose="020B0604020202020204" pitchFamily="34" charset="0"/>
                <a:ea typeface="楷体_GB2312" panose="02010609030101010101" charset="-122"/>
              </a:rPr>
              <a:t>，只要有</a:t>
            </a:r>
            <a:r>
              <a:rPr kumimoji="1" lang="en-US" altLang="zh-CN" sz="2200" dirty="0">
                <a:latin typeface="Arial" panose="020B0604020202020204" pitchFamily="34" charset="0"/>
                <a:ea typeface="楷体_GB2312" panose="02010609030101010101" charset="-122"/>
              </a:rPr>
              <a:t>1</a:t>
            </a:r>
            <a:r>
              <a:rPr kumimoji="1" lang="zh-CN" altLang="en-US" sz="2200" dirty="0">
                <a:latin typeface="Arial" panose="020B0604020202020204" pitchFamily="34" charset="0"/>
                <a:ea typeface="楷体_GB2312" panose="02010609030101010101" charset="-122"/>
              </a:rPr>
              <a:t>个信号为</a:t>
            </a:r>
            <a:r>
              <a:rPr kumimoji="1" lang="en-US" altLang="zh-CN" sz="2200" dirty="0">
                <a:latin typeface="Arial" panose="020B0604020202020204" pitchFamily="34" charset="0"/>
                <a:ea typeface="楷体_GB2312" panose="02010609030101010101" charset="-122"/>
              </a:rPr>
              <a:t>0</a:t>
            </a:r>
            <a:r>
              <a:rPr kumimoji="1" lang="zh-CN" altLang="en-US" sz="2200" dirty="0">
                <a:latin typeface="Arial" panose="020B0604020202020204" pitchFamily="34" charset="0"/>
                <a:ea typeface="楷体_GB2312" panose="02010609030101010101" charset="-122"/>
              </a:rPr>
              <a:t>，则计数器保持</a:t>
            </a:r>
          </a:p>
          <a:p>
            <a:pPr marL="361950" indent="-361950" algn="l">
              <a:lnSpc>
                <a:spcPct val="105000"/>
              </a:lnSpc>
              <a:spcBef>
                <a:spcPct val="0"/>
              </a:spcBef>
              <a:buClr>
                <a:srgbClr val="006666"/>
              </a:buClr>
              <a:buSzPct val="85000"/>
              <a:buFont typeface="Wingdings" panose="05000000000000000000" pitchFamily="2" charset="2"/>
              <a:buChar char="u"/>
            </a:pPr>
            <a:r>
              <a:rPr kumimoji="1" lang="zh-CN" altLang="en-US" sz="2200" dirty="0">
                <a:latin typeface="Arial" panose="020B0604020202020204" pitchFamily="34" charset="0"/>
                <a:ea typeface="楷体_GB2312" panose="02010609030101010101" charset="-122"/>
              </a:rPr>
              <a:t>进位输出端：</a:t>
            </a:r>
            <a:r>
              <a:rPr kumimoji="1" lang="en-US" altLang="zh-CN" sz="2200" dirty="0">
                <a:latin typeface="Arial" panose="020B0604020202020204" pitchFamily="34" charset="0"/>
                <a:ea typeface="楷体_GB2312" panose="02010609030101010101" charset="-122"/>
              </a:rPr>
              <a:t>OC, Q3Q2Q1Q0=</a:t>
            </a:r>
            <a:r>
              <a:rPr kumimoji="1" lang="en-US" altLang="zh-CN" sz="2200" dirty="0">
                <a:solidFill>
                  <a:srgbClr val="CC0066"/>
                </a:solidFill>
                <a:latin typeface="Arial" panose="020B0604020202020204" pitchFamily="34" charset="0"/>
                <a:ea typeface="楷体_GB2312" panose="02010609030101010101" charset="-122"/>
              </a:rPr>
              <a:t>1111</a:t>
            </a:r>
            <a:r>
              <a:rPr kumimoji="1" lang="zh-CN" altLang="en-US" sz="2200" dirty="0">
                <a:latin typeface="Arial" panose="020B0604020202020204" pitchFamily="34" charset="0"/>
                <a:ea typeface="楷体_GB2312" panose="02010609030101010101" charset="-122"/>
              </a:rPr>
              <a:t>且</a:t>
            </a:r>
            <a:r>
              <a:rPr kumimoji="1" lang="en-US" altLang="zh-CN" sz="2200" dirty="0">
                <a:latin typeface="Arial" panose="020B0604020202020204" pitchFamily="34" charset="0"/>
                <a:ea typeface="楷体_GB2312" panose="02010609030101010101" charset="-122"/>
              </a:rPr>
              <a:t>ET=1</a:t>
            </a:r>
            <a:r>
              <a:rPr kumimoji="1" lang="zh-CN" altLang="en-US" sz="2200" dirty="0">
                <a:latin typeface="Arial" panose="020B0604020202020204" pitchFamily="34" charset="0"/>
                <a:ea typeface="楷体_GB2312" panose="02010609030101010101" charset="-122"/>
              </a:rPr>
              <a:t>时，</a:t>
            </a:r>
            <a:r>
              <a:rPr kumimoji="1" lang="en-US" altLang="zh-CN" sz="2200" dirty="0">
                <a:latin typeface="Arial" panose="020B0604020202020204" pitchFamily="34" charset="0"/>
                <a:ea typeface="楷体_GB2312" panose="02010609030101010101" charset="-122"/>
              </a:rPr>
              <a:t>OC=1</a:t>
            </a:r>
            <a:endParaRPr kumimoji="1" lang="zh-CN" altLang="en-US" sz="2200" dirty="0">
              <a:latin typeface="Arial" panose="020B0604020202020204" pitchFamily="34" charset="0"/>
              <a:ea typeface="楷体_GB2312" panose="02010609030101010101"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1207"/>
                                        </p:tgtEl>
                                        <p:attrNameLst>
                                          <p:attrName>style.visibility</p:attrName>
                                        </p:attrNameLst>
                                      </p:cBhvr>
                                      <p:to>
                                        <p:strVal val="visible"/>
                                      </p:to>
                                    </p:set>
                                    <p:anim calcmode="lin" valueType="num">
                                      <p:cBhvr additive="base">
                                        <p:cTn id="7" dur="500" fill="hold"/>
                                        <p:tgtEl>
                                          <p:spTgt spid="51207"/>
                                        </p:tgtEl>
                                        <p:attrNameLst>
                                          <p:attrName>ppt_x</p:attrName>
                                        </p:attrNameLst>
                                      </p:cBhvr>
                                      <p:tavLst>
                                        <p:tav tm="0">
                                          <p:val>
                                            <p:strVal val="1+#ppt_w/2"/>
                                          </p:val>
                                        </p:tav>
                                        <p:tav tm="100000">
                                          <p:val>
                                            <p:strVal val="#ppt_x"/>
                                          </p:val>
                                        </p:tav>
                                      </p:tavLst>
                                    </p:anim>
                                    <p:anim calcmode="lin" valueType="num">
                                      <p:cBhvr additive="base">
                                        <p:cTn id="8" dur="500" fill="hold"/>
                                        <p:tgtEl>
                                          <p:spTgt spid="5120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39942"/>
                                        </p:tgtEl>
                                        <p:attrNameLst>
                                          <p:attrName>style.visibility</p:attrName>
                                        </p:attrNameLst>
                                      </p:cBhvr>
                                      <p:to>
                                        <p:strVal val="visible"/>
                                      </p:to>
                                    </p:set>
                                    <p:animEffect transition="in" filter="blinds(horizontal)">
                                      <p:cBhvr>
                                        <p:cTn id="12" dur="500"/>
                                        <p:tgtEl>
                                          <p:spTgt spid="3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363913" y="3048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a:t>
            </a:r>
            <a:r>
              <a:rPr lang="en-US" altLang="zh-CN" dirty="0" smtClean="0">
                <a:solidFill>
                  <a:srgbClr val="FFCC00"/>
                </a:solidFill>
                <a:latin typeface="Arial" panose="020B0604020202020204" pitchFamily="34" charset="0"/>
                <a:ea typeface="黑体" panose="02010600030101010101" pitchFamily="49" charset="-122"/>
              </a:rPr>
              <a:t>4</a:t>
            </a:r>
            <a:r>
              <a:rPr lang="zh-CN" altLang="en-US" dirty="0" smtClean="0">
                <a:solidFill>
                  <a:srgbClr val="FFCC00"/>
                </a:solidFill>
                <a:latin typeface="Arial" panose="020B0604020202020204" pitchFamily="34" charset="0"/>
                <a:ea typeface="黑体" panose="02010600030101010101" pitchFamily="49" charset="-122"/>
              </a:rPr>
              <a:t>）时序图</a:t>
            </a:r>
          </a:p>
        </p:txBody>
      </p:sp>
      <p:grpSp>
        <p:nvGrpSpPr>
          <p:cNvPr id="56323" name="Group 3"/>
          <p:cNvGrpSpPr/>
          <p:nvPr/>
        </p:nvGrpSpPr>
        <p:grpSpPr bwMode="auto">
          <a:xfrm>
            <a:off x="2254251" y="1163639"/>
            <a:ext cx="8056563" cy="3068637"/>
            <a:chOff x="291" y="733"/>
            <a:chExt cx="5075" cy="1933"/>
          </a:xfrm>
        </p:grpSpPr>
        <p:sp>
          <p:nvSpPr>
            <p:cNvPr id="56330" name="Line 4"/>
            <p:cNvSpPr>
              <a:spLocks noChangeShapeType="1"/>
            </p:cNvSpPr>
            <p:nvPr/>
          </p:nvSpPr>
          <p:spPr bwMode="auto">
            <a:xfrm>
              <a:off x="920" y="778"/>
              <a:ext cx="317" cy="0"/>
            </a:xfrm>
            <a:prstGeom prst="line">
              <a:avLst/>
            </a:prstGeom>
            <a:noFill/>
            <a:ln w="38100">
              <a:solidFill>
                <a:schemeClr val="tx1"/>
              </a:solidFill>
              <a:round/>
            </a:ln>
          </p:spPr>
          <p:txBody>
            <a:bodyPr/>
            <a:lstStyle/>
            <a:p>
              <a:endParaRPr lang="zh-CN" altLang="en-US"/>
            </a:p>
          </p:txBody>
        </p:sp>
        <p:sp>
          <p:nvSpPr>
            <p:cNvPr id="56331" name="Line 5"/>
            <p:cNvSpPr>
              <a:spLocks noChangeShapeType="1"/>
            </p:cNvSpPr>
            <p:nvPr/>
          </p:nvSpPr>
          <p:spPr bwMode="auto">
            <a:xfrm>
              <a:off x="920" y="778"/>
              <a:ext cx="0" cy="273"/>
            </a:xfrm>
            <a:prstGeom prst="line">
              <a:avLst/>
            </a:prstGeom>
            <a:noFill/>
            <a:ln w="38100">
              <a:solidFill>
                <a:schemeClr val="tx1"/>
              </a:solidFill>
              <a:round/>
            </a:ln>
          </p:spPr>
          <p:txBody>
            <a:bodyPr/>
            <a:lstStyle/>
            <a:p>
              <a:endParaRPr lang="zh-CN" altLang="en-US"/>
            </a:p>
          </p:txBody>
        </p:sp>
        <p:sp>
          <p:nvSpPr>
            <p:cNvPr id="56332" name="Line 6"/>
            <p:cNvSpPr>
              <a:spLocks noChangeShapeType="1"/>
            </p:cNvSpPr>
            <p:nvPr/>
          </p:nvSpPr>
          <p:spPr bwMode="auto">
            <a:xfrm>
              <a:off x="1237" y="1051"/>
              <a:ext cx="317" cy="0"/>
            </a:xfrm>
            <a:prstGeom prst="line">
              <a:avLst/>
            </a:prstGeom>
            <a:noFill/>
            <a:ln w="38100">
              <a:solidFill>
                <a:schemeClr val="tx1"/>
              </a:solidFill>
              <a:round/>
            </a:ln>
          </p:spPr>
          <p:txBody>
            <a:bodyPr/>
            <a:lstStyle/>
            <a:p>
              <a:endParaRPr lang="zh-CN" altLang="en-US"/>
            </a:p>
          </p:txBody>
        </p:sp>
        <p:sp>
          <p:nvSpPr>
            <p:cNvPr id="56333" name="Line 7"/>
            <p:cNvSpPr>
              <a:spLocks noChangeShapeType="1"/>
            </p:cNvSpPr>
            <p:nvPr/>
          </p:nvSpPr>
          <p:spPr bwMode="auto">
            <a:xfrm>
              <a:off x="1237" y="778"/>
              <a:ext cx="0" cy="273"/>
            </a:xfrm>
            <a:prstGeom prst="line">
              <a:avLst/>
            </a:prstGeom>
            <a:noFill/>
            <a:ln w="38100">
              <a:solidFill>
                <a:schemeClr val="tx1"/>
              </a:solidFill>
              <a:round/>
            </a:ln>
          </p:spPr>
          <p:txBody>
            <a:bodyPr/>
            <a:lstStyle/>
            <a:p>
              <a:endParaRPr lang="zh-CN" altLang="en-US"/>
            </a:p>
          </p:txBody>
        </p:sp>
        <p:sp>
          <p:nvSpPr>
            <p:cNvPr id="56334" name="Line 8"/>
            <p:cNvSpPr>
              <a:spLocks noChangeShapeType="1"/>
            </p:cNvSpPr>
            <p:nvPr/>
          </p:nvSpPr>
          <p:spPr bwMode="auto">
            <a:xfrm>
              <a:off x="1555" y="778"/>
              <a:ext cx="317" cy="0"/>
            </a:xfrm>
            <a:prstGeom prst="line">
              <a:avLst/>
            </a:prstGeom>
            <a:noFill/>
            <a:ln w="38100">
              <a:solidFill>
                <a:schemeClr val="tx1"/>
              </a:solidFill>
              <a:round/>
            </a:ln>
          </p:spPr>
          <p:txBody>
            <a:bodyPr/>
            <a:lstStyle/>
            <a:p>
              <a:endParaRPr lang="zh-CN" altLang="en-US"/>
            </a:p>
          </p:txBody>
        </p:sp>
        <p:sp>
          <p:nvSpPr>
            <p:cNvPr id="56335" name="Line 9"/>
            <p:cNvSpPr>
              <a:spLocks noChangeShapeType="1"/>
            </p:cNvSpPr>
            <p:nvPr/>
          </p:nvSpPr>
          <p:spPr bwMode="auto">
            <a:xfrm>
              <a:off x="1555" y="778"/>
              <a:ext cx="0" cy="273"/>
            </a:xfrm>
            <a:prstGeom prst="line">
              <a:avLst/>
            </a:prstGeom>
            <a:noFill/>
            <a:ln w="38100">
              <a:solidFill>
                <a:schemeClr val="tx1"/>
              </a:solidFill>
              <a:round/>
            </a:ln>
          </p:spPr>
          <p:txBody>
            <a:bodyPr/>
            <a:lstStyle/>
            <a:p>
              <a:endParaRPr lang="zh-CN" altLang="en-US"/>
            </a:p>
          </p:txBody>
        </p:sp>
        <p:sp>
          <p:nvSpPr>
            <p:cNvPr id="56336" name="Line 10"/>
            <p:cNvSpPr>
              <a:spLocks noChangeShapeType="1"/>
            </p:cNvSpPr>
            <p:nvPr/>
          </p:nvSpPr>
          <p:spPr bwMode="auto">
            <a:xfrm>
              <a:off x="1872" y="1051"/>
              <a:ext cx="317" cy="0"/>
            </a:xfrm>
            <a:prstGeom prst="line">
              <a:avLst/>
            </a:prstGeom>
            <a:noFill/>
            <a:ln w="38100">
              <a:solidFill>
                <a:schemeClr val="tx1"/>
              </a:solidFill>
              <a:round/>
            </a:ln>
          </p:spPr>
          <p:txBody>
            <a:bodyPr/>
            <a:lstStyle/>
            <a:p>
              <a:endParaRPr lang="zh-CN" altLang="en-US"/>
            </a:p>
          </p:txBody>
        </p:sp>
        <p:sp>
          <p:nvSpPr>
            <p:cNvPr id="56337" name="Line 11"/>
            <p:cNvSpPr>
              <a:spLocks noChangeShapeType="1"/>
            </p:cNvSpPr>
            <p:nvPr/>
          </p:nvSpPr>
          <p:spPr bwMode="auto">
            <a:xfrm>
              <a:off x="1872" y="778"/>
              <a:ext cx="0" cy="273"/>
            </a:xfrm>
            <a:prstGeom prst="line">
              <a:avLst/>
            </a:prstGeom>
            <a:noFill/>
            <a:ln w="38100">
              <a:solidFill>
                <a:schemeClr val="tx1"/>
              </a:solidFill>
              <a:round/>
            </a:ln>
          </p:spPr>
          <p:txBody>
            <a:bodyPr/>
            <a:lstStyle/>
            <a:p>
              <a:endParaRPr lang="zh-CN" altLang="en-US"/>
            </a:p>
          </p:txBody>
        </p:sp>
        <p:sp>
          <p:nvSpPr>
            <p:cNvPr id="56338" name="Line 12"/>
            <p:cNvSpPr>
              <a:spLocks noChangeShapeType="1"/>
            </p:cNvSpPr>
            <p:nvPr/>
          </p:nvSpPr>
          <p:spPr bwMode="auto">
            <a:xfrm>
              <a:off x="2191" y="778"/>
              <a:ext cx="317" cy="0"/>
            </a:xfrm>
            <a:prstGeom prst="line">
              <a:avLst/>
            </a:prstGeom>
            <a:noFill/>
            <a:ln w="38100">
              <a:solidFill>
                <a:schemeClr val="tx1"/>
              </a:solidFill>
              <a:round/>
            </a:ln>
          </p:spPr>
          <p:txBody>
            <a:bodyPr/>
            <a:lstStyle/>
            <a:p>
              <a:endParaRPr lang="zh-CN" altLang="en-US"/>
            </a:p>
          </p:txBody>
        </p:sp>
        <p:sp>
          <p:nvSpPr>
            <p:cNvPr id="56339" name="Line 13"/>
            <p:cNvSpPr>
              <a:spLocks noChangeShapeType="1"/>
            </p:cNvSpPr>
            <p:nvPr/>
          </p:nvSpPr>
          <p:spPr bwMode="auto">
            <a:xfrm>
              <a:off x="2191" y="778"/>
              <a:ext cx="0" cy="273"/>
            </a:xfrm>
            <a:prstGeom prst="line">
              <a:avLst/>
            </a:prstGeom>
            <a:noFill/>
            <a:ln w="38100">
              <a:solidFill>
                <a:schemeClr val="tx1"/>
              </a:solidFill>
              <a:round/>
            </a:ln>
          </p:spPr>
          <p:txBody>
            <a:bodyPr/>
            <a:lstStyle/>
            <a:p>
              <a:endParaRPr lang="zh-CN" altLang="en-US"/>
            </a:p>
          </p:txBody>
        </p:sp>
        <p:sp>
          <p:nvSpPr>
            <p:cNvPr id="56340" name="Line 14"/>
            <p:cNvSpPr>
              <a:spLocks noChangeShapeType="1"/>
            </p:cNvSpPr>
            <p:nvPr/>
          </p:nvSpPr>
          <p:spPr bwMode="auto">
            <a:xfrm>
              <a:off x="2508" y="1051"/>
              <a:ext cx="317" cy="0"/>
            </a:xfrm>
            <a:prstGeom prst="line">
              <a:avLst/>
            </a:prstGeom>
            <a:noFill/>
            <a:ln w="38100">
              <a:solidFill>
                <a:schemeClr val="tx1"/>
              </a:solidFill>
              <a:round/>
            </a:ln>
          </p:spPr>
          <p:txBody>
            <a:bodyPr/>
            <a:lstStyle/>
            <a:p>
              <a:endParaRPr lang="zh-CN" altLang="en-US"/>
            </a:p>
          </p:txBody>
        </p:sp>
        <p:sp>
          <p:nvSpPr>
            <p:cNvPr id="56341" name="Line 15"/>
            <p:cNvSpPr>
              <a:spLocks noChangeShapeType="1"/>
            </p:cNvSpPr>
            <p:nvPr/>
          </p:nvSpPr>
          <p:spPr bwMode="auto">
            <a:xfrm>
              <a:off x="2508" y="778"/>
              <a:ext cx="0" cy="273"/>
            </a:xfrm>
            <a:prstGeom prst="line">
              <a:avLst/>
            </a:prstGeom>
            <a:noFill/>
            <a:ln w="38100">
              <a:solidFill>
                <a:schemeClr val="tx1"/>
              </a:solidFill>
              <a:round/>
            </a:ln>
          </p:spPr>
          <p:txBody>
            <a:bodyPr/>
            <a:lstStyle/>
            <a:p>
              <a:endParaRPr lang="zh-CN" altLang="en-US"/>
            </a:p>
          </p:txBody>
        </p:sp>
        <p:sp>
          <p:nvSpPr>
            <p:cNvPr id="56342" name="Line 16"/>
            <p:cNvSpPr>
              <a:spLocks noChangeShapeType="1"/>
            </p:cNvSpPr>
            <p:nvPr/>
          </p:nvSpPr>
          <p:spPr bwMode="auto">
            <a:xfrm>
              <a:off x="2826" y="778"/>
              <a:ext cx="317" cy="0"/>
            </a:xfrm>
            <a:prstGeom prst="line">
              <a:avLst/>
            </a:prstGeom>
            <a:noFill/>
            <a:ln w="38100">
              <a:solidFill>
                <a:schemeClr val="tx1"/>
              </a:solidFill>
              <a:round/>
            </a:ln>
          </p:spPr>
          <p:txBody>
            <a:bodyPr/>
            <a:lstStyle/>
            <a:p>
              <a:endParaRPr lang="zh-CN" altLang="en-US"/>
            </a:p>
          </p:txBody>
        </p:sp>
        <p:sp>
          <p:nvSpPr>
            <p:cNvPr id="56343" name="Line 17"/>
            <p:cNvSpPr>
              <a:spLocks noChangeShapeType="1"/>
            </p:cNvSpPr>
            <p:nvPr/>
          </p:nvSpPr>
          <p:spPr bwMode="auto">
            <a:xfrm>
              <a:off x="2826" y="778"/>
              <a:ext cx="0" cy="273"/>
            </a:xfrm>
            <a:prstGeom prst="line">
              <a:avLst/>
            </a:prstGeom>
            <a:noFill/>
            <a:ln w="38100">
              <a:solidFill>
                <a:schemeClr val="tx1"/>
              </a:solidFill>
              <a:round/>
            </a:ln>
          </p:spPr>
          <p:txBody>
            <a:bodyPr/>
            <a:lstStyle/>
            <a:p>
              <a:endParaRPr lang="zh-CN" altLang="en-US"/>
            </a:p>
          </p:txBody>
        </p:sp>
        <p:sp>
          <p:nvSpPr>
            <p:cNvPr id="56344" name="Line 18"/>
            <p:cNvSpPr>
              <a:spLocks noChangeShapeType="1"/>
            </p:cNvSpPr>
            <p:nvPr/>
          </p:nvSpPr>
          <p:spPr bwMode="auto">
            <a:xfrm>
              <a:off x="3143" y="1051"/>
              <a:ext cx="317" cy="0"/>
            </a:xfrm>
            <a:prstGeom prst="line">
              <a:avLst/>
            </a:prstGeom>
            <a:noFill/>
            <a:ln w="38100">
              <a:solidFill>
                <a:schemeClr val="tx1"/>
              </a:solidFill>
              <a:round/>
            </a:ln>
          </p:spPr>
          <p:txBody>
            <a:bodyPr/>
            <a:lstStyle/>
            <a:p>
              <a:endParaRPr lang="zh-CN" altLang="en-US"/>
            </a:p>
          </p:txBody>
        </p:sp>
        <p:sp>
          <p:nvSpPr>
            <p:cNvPr id="56345" name="Line 19"/>
            <p:cNvSpPr>
              <a:spLocks noChangeShapeType="1"/>
            </p:cNvSpPr>
            <p:nvPr/>
          </p:nvSpPr>
          <p:spPr bwMode="auto">
            <a:xfrm>
              <a:off x="3143" y="778"/>
              <a:ext cx="0" cy="273"/>
            </a:xfrm>
            <a:prstGeom prst="line">
              <a:avLst/>
            </a:prstGeom>
            <a:noFill/>
            <a:ln w="38100">
              <a:solidFill>
                <a:schemeClr val="tx1"/>
              </a:solidFill>
              <a:round/>
            </a:ln>
          </p:spPr>
          <p:txBody>
            <a:bodyPr/>
            <a:lstStyle/>
            <a:p>
              <a:endParaRPr lang="zh-CN" altLang="en-US"/>
            </a:p>
          </p:txBody>
        </p:sp>
        <p:sp>
          <p:nvSpPr>
            <p:cNvPr id="56346" name="Line 20"/>
            <p:cNvSpPr>
              <a:spLocks noChangeShapeType="1"/>
            </p:cNvSpPr>
            <p:nvPr/>
          </p:nvSpPr>
          <p:spPr bwMode="auto">
            <a:xfrm>
              <a:off x="3461" y="778"/>
              <a:ext cx="317" cy="0"/>
            </a:xfrm>
            <a:prstGeom prst="line">
              <a:avLst/>
            </a:prstGeom>
            <a:noFill/>
            <a:ln w="38100">
              <a:solidFill>
                <a:schemeClr val="tx1"/>
              </a:solidFill>
              <a:round/>
            </a:ln>
          </p:spPr>
          <p:txBody>
            <a:bodyPr/>
            <a:lstStyle/>
            <a:p>
              <a:endParaRPr lang="zh-CN" altLang="en-US"/>
            </a:p>
          </p:txBody>
        </p:sp>
        <p:sp>
          <p:nvSpPr>
            <p:cNvPr id="56347" name="Line 21"/>
            <p:cNvSpPr>
              <a:spLocks noChangeShapeType="1"/>
            </p:cNvSpPr>
            <p:nvPr/>
          </p:nvSpPr>
          <p:spPr bwMode="auto">
            <a:xfrm>
              <a:off x="3461" y="778"/>
              <a:ext cx="0" cy="273"/>
            </a:xfrm>
            <a:prstGeom prst="line">
              <a:avLst/>
            </a:prstGeom>
            <a:noFill/>
            <a:ln w="38100">
              <a:solidFill>
                <a:schemeClr val="tx1"/>
              </a:solidFill>
              <a:round/>
            </a:ln>
          </p:spPr>
          <p:txBody>
            <a:bodyPr/>
            <a:lstStyle/>
            <a:p>
              <a:endParaRPr lang="zh-CN" altLang="en-US"/>
            </a:p>
          </p:txBody>
        </p:sp>
        <p:sp>
          <p:nvSpPr>
            <p:cNvPr id="56348" name="Line 22"/>
            <p:cNvSpPr>
              <a:spLocks noChangeShapeType="1"/>
            </p:cNvSpPr>
            <p:nvPr/>
          </p:nvSpPr>
          <p:spPr bwMode="auto">
            <a:xfrm>
              <a:off x="3778" y="1051"/>
              <a:ext cx="317" cy="0"/>
            </a:xfrm>
            <a:prstGeom prst="line">
              <a:avLst/>
            </a:prstGeom>
            <a:noFill/>
            <a:ln w="38100">
              <a:solidFill>
                <a:schemeClr val="tx1"/>
              </a:solidFill>
              <a:round/>
            </a:ln>
          </p:spPr>
          <p:txBody>
            <a:bodyPr/>
            <a:lstStyle/>
            <a:p>
              <a:endParaRPr lang="zh-CN" altLang="en-US"/>
            </a:p>
          </p:txBody>
        </p:sp>
        <p:sp>
          <p:nvSpPr>
            <p:cNvPr id="56349" name="Line 23"/>
            <p:cNvSpPr>
              <a:spLocks noChangeShapeType="1"/>
            </p:cNvSpPr>
            <p:nvPr/>
          </p:nvSpPr>
          <p:spPr bwMode="auto">
            <a:xfrm>
              <a:off x="3778" y="778"/>
              <a:ext cx="0" cy="273"/>
            </a:xfrm>
            <a:prstGeom prst="line">
              <a:avLst/>
            </a:prstGeom>
            <a:noFill/>
            <a:ln w="38100">
              <a:solidFill>
                <a:schemeClr val="tx1"/>
              </a:solidFill>
              <a:round/>
            </a:ln>
          </p:spPr>
          <p:txBody>
            <a:bodyPr/>
            <a:lstStyle/>
            <a:p>
              <a:endParaRPr lang="zh-CN" altLang="en-US"/>
            </a:p>
          </p:txBody>
        </p:sp>
        <p:sp>
          <p:nvSpPr>
            <p:cNvPr id="56350" name="Line 24"/>
            <p:cNvSpPr>
              <a:spLocks noChangeShapeType="1"/>
            </p:cNvSpPr>
            <p:nvPr/>
          </p:nvSpPr>
          <p:spPr bwMode="auto">
            <a:xfrm>
              <a:off x="4096" y="778"/>
              <a:ext cx="317" cy="0"/>
            </a:xfrm>
            <a:prstGeom prst="line">
              <a:avLst/>
            </a:prstGeom>
            <a:noFill/>
            <a:ln w="38100">
              <a:solidFill>
                <a:schemeClr val="tx1"/>
              </a:solidFill>
              <a:round/>
            </a:ln>
          </p:spPr>
          <p:txBody>
            <a:bodyPr/>
            <a:lstStyle/>
            <a:p>
              <a:endParaRPr lang="zh-CN" altLang="en-US"/>
            </a:p>
          </p:txBody>
        </p:sp>
        <p:sp>
          <p:nvSpPr>
            <p:cNvPr id="56351" name="Line 25"/>
            <p:cNvSpPr>
              <a:spLocks noChangeShapeType="1"/>
            </p:cNvSpPr>
            <p:nvPr/>
          </p:nvSpPr>
          <p:spPr bwMode="auto">
            <a:xfrm>
              <a:off x="4096" y="778"/>
              <a:ext cx="0" cy="273"/>
            </a:xfrm>
            <a:prstGeom prst="line">
              <a:avLst/>
            </a:prstGeom>
            <a:noFill/>
            <a:ln w="38100">
              <a:solidFill>
                <a:schemeClr val="tx1"/>
              </a:solidFill>
              <a:round/>
            </a:ln>
          </p:spPr>
          <p:txBody>
            <a:bodyPr/>
            <a:lstStyle/>
            <a:p>
              <a:endParaRPr lang="zh-CN" altLang="en-US"/>
            </a:p>
          </p:txBody>
        </p:sp>
        <p:sp>
          <p:nvSpPr>
            <p:cNvPr id="56352" name="Line 26"/>
            <p:cNvSpPr>
              <a:spLocks noChangeShapeType="1"/>
            </p:cNvSpPr>
            <p:nvPr/>
          </p:nvSpPr>
          <p:spPr bwMode="auto">
            <a:xfrm>
              <a:off x="4413" y="1051"/>
              <a:ext cx="317" cy="0"/>
            </a:xfrm>
            <a:prstGeom prst="line">
              <a:avLst/>
            </a:prstGeom>
            <a:noFill/>
            <a:ln w="38100">
              <a:solidFill>
                <a:schemeClr val="tx1"/>
              </a:solidFill>
              <a:round/>
            </a:ln>
          </p:spPr>
          <p:txBody>
            <a:bodyPr/>
            <a:lstStyle/>
            <a:p>
              <a:endParaRPr lang="zh-CN" altLang="en-US"/>
            </a:p>
          </p:txBody>
        </p:sp>
        <p:sp>
          <p:nvSpPr>
            <p:cNvPr id="56353" name="Line 27"/>
            <p:cNvSpPr>
              <a:spLocks noChangeShapeType="1"/>
            </p:cNvSpPr>
            <p:nvPr/>
          </p:nvSpPr>
          <p:spPr bwMode="auto">
            <a:xfrm>
              <a:off x="4413" y="778"/>
              <a:ext cx="0" cy="273"/>
            </a:xfrm>
            <a:prstGeom prst="line">
              <a:avLst/>
            </a:prstGeom>
            <a:noFill/>
            <a:ln w="38100">
              <a:solidFill>
                <a:schemeClr val="tx1"/>
              </a:solidFill>
              <a:round/>
            </a:ln>
          </p:spPr>
          <p:txBody>
            <a:bodyPr/>
            <a:lstStyle/>
            <a:p>
              <a:endParaRPr lang="zh-CN" altLang="en-US"/>
            </a:p>
          </p:txBody>
        </p:sp>
        <p:sp>
          <p:nvSpPr>
            <p:cNvPr id="56354" name="Line 28"/>
            <p:cNvSpPr>
              <a:spLocks noChangeShapeType="1"/>
            </p:cNvSpPr>
            <p:nvPr/>
          </p:nvSpPr>
          <p:spPr bwMode="auto">
            <a:xfrm>
              <a:off x="4731" y="778"/>
              <a:ext cx="317" cy="0"/>
            </a:xfrm>
            <a:prstGeom prst="line">
              <a:avLst/>
            </a:prstGeom>
            <a:noFill/>
            <a:ln w="38100">
              <a:solidFill>
                <a:schemeClr val="tx1"/>
              </a:solidFill>
              <a:round/>
            </a:ln>
          </p:spPr>
          <p:txBody>
            <a:bodyPr/>
            <a:lstStyle/>
            <a:p>
              <a:endParaRPr lang="zh-CN" altLang="en-US"/>
            </a:p>
          </p:txBody>
        </p:sp>
        <p:sp>
          <p:nvSpPr>
            <p:cNvPr id="56355" name="Line 29"/>
            <p:cNvSpPr>
              <a:spLocks noChangeShapeType="1"/>
            </p:cNvSpPr>
            <p:nvPr/>
          </p:nvSpPr>
          <p:spPr bwMode="auto">
            <a:xfrm>
              <a:off x="4731" y="778"/>
              <a:ext cx="0" cy="273"/>
            </a:xfrm>
            <a:prstGeom prst="line">
              <a:avLst/>
            </a:prstGeom>
            <a:noFill/>
            <a:ln w="38100">
              <a:solidFill>
                <a:schemeClr val="tx1"/>
              </a:solidFill>
              <a:round/>
            </a:ln>
          </p:spPr>
          <p:txBody>
            <a:bodyPr/>
            <a:lstStyle/>
            <a:p>
              <a:endParaRPr lang="zh-CN" altLang="en-US"/>
            </a:p>
          </p:txBody>
        </p:sp>
        <p:sp>
          <p:nvSpPr>
            <p:cNvPr id="56356" name="Line 30"/>
            <p:cNvSpPr>
              <a:spLocks noChangeShapeType="1"/>
            </p:cNvSpPr>
            <p:nvPr/>
          </p:nvSpPr>
          <p:spPr bwMode="auto">
            <a:xfrm>
              <a:off x="5048" y="1051"/>
              <a:ext cx="317" cy="0"/>
            </a:xfrm>
            <a:prstGeom prst="line">
              <a:avLst/>
            </a:prstGeom>
            <a:noFill/>
            <a:ln w="38100">
              <a:solidFill>
                <a:schemeClr val="tx1"/>
              </a:solidFill>
              <a:round/>
            </a:ln>
          </p:spPr>
          <p:txBody>
            <a:bodyPr/>
            <a:lstStyle/>
            <a:p>
              <a:endParaRPr lang="zh-CN" altLang="en-US"/>
            </a:p>
          </p:txBody>
        </p:sp>
        <p:sp>
          <p:nvSpPr>
            <p:cNvPr id="56357" name="Line 31"/>
            <p:cNvSpPr>
              <a:spLocks noChangeShapeType="1"/>
            </p:cNvSpPr>
            <p:nvPr/>
          </p:nvSpPr>
          <p:spPr bwMode="auto">
            <a:xfrm>
              <a:off x="5048" y="778"/>
              <a:ext cx="0" cy="273"/>
            </a:xfrm>
            <a:prstGeom prst="line">
              <a:avLst/>
            </a:prstGeom>
            <a:noFill/>
            <a:ln w="38100">
              <a:solidFill>
                <a:schemeClr val="tx1"/>
              </a:solidFill>
              <a:round/>
            </a:ln>
          </p:spPr>
          <p:txBody>
            <a:bodyPr/>
            <a:lstStyle/>
            <a:p>
              <a:endParaRPr lang="zh-CN" altLang="en-US"/>
            </a:p>
          </p:txBody>
        </p:sp>
        <p:sp>
          <p:nvSpPr>
            <p:cNvPr id="56358" name="Line 32"/>
            <p:cNvSpPr>
              <a:spLocks noChangeShapeType="1"/>
            </p:cNvSpPr>
            <p:nvPr/>
          </p:nvSpPr>
          <p:spPr bwMode="auto">
            <a:xfrm flipH="1">
              <a:off x="556" y="1051"/>
              <a:ext cx="363" cy="0"/>
            </a:xfrm>
            <a:prstGeom prst="line">
              <a:avLst/>
            </a:prstGeom>
            <a:noFill/>
            <a:ln w="38100">
              <a:solidFill>
                <a:schemeClr val="tx1"/>
              </a:solidFill>
              <a:round/>
            </a:ln>
          </p:spPr>
          <p:txBody>
            <a:bodyPr/>
            <a:lstStyle/>
            <a:p>
              <a:endParaRPr lang="zh-CN" altLang="en-US"/>
            </a:p>
          </p:txBody>
        </p:sp>
        <p:sp>
          <p:nvSpPr>
            <p:cNvPr id="56359" name="Line 33"/>
            <p:cNvSpPr>
              <a:spLocks noChangeShapeType="1"/>
            </p:cNvSpPr>
            <p:nvPr/>
          </p:nvSpPr>
          <p:spPr bwMode="auto">
            <a:xfrm>
              <a:off x="919" y="1233"/>
              <a:ext cx="1905" cy="0"/>
            </a:xfrm>
            <a:prstGeom prst="line">
              <a:avLst/>
            </a:prstGeom>
            <a:noFill/>
            <a:ln w="38100">
              <a:solidFill>
                <a:schemeClr val="tx1"/>
              </a:solidFill>
              <a:round/>
            </a:ln>
          </p:spPr>
          <p:txBody>
            <a:bodyPr/>
            <a:lstStyle/>
            <a:p>
              <a:endParaRPr lang="zh-CN" altLang="en-US"/>
            </a:p>
          </p:txBody>
        </p:sp>
        <p:sp>
          <p:nvSpPr>
            <p:cNvPr id="56360" name="Line 34"/>
            <p:cNvSpPr>
              <a:spLocks noChangeShapeType="1"/>
            </p:cNvSpPr>
            <p:nvPr/>
          </p:nvSpPr>
          <p:spPr bwMode="auto">
            <a:xfrm>
              <a:off x="2825" y="1505"/>
              <a:ext cx="1905" cy="0"/>
            </a:xfrm>
            <a:prstGeom prst="line">
              <a:avLst/>
            </a:prstGeom>
            <a:noFill/>
            <a:ln w="38100">
              <a:solidFill>
                <a:schemeClr val="tx1"/>
              </a:solidFill>
              <a:round/>
            </a:ln>
          </p:spPr>
          <p:txBody>
            <a:bodyPr/>
            <a:lstStyle/>
            <a:p>
              <a:endParaRPr lang="zh-CN" altLang="en-US"/>
            </a:p>
          </p:txBody>
        </p:sp>
        <p:sp>
          <p:nvSpPr>
            <p:cNvPr id="56361" name="Line 35"/>
            <p:cNvSpPr>
              <a:spLocks noChangeShapeType="1"/>
            </p:cNvSpPr>
            <p:nvPr/>
          </p:nvSpPr>
          <p:spPr bwMode="auto">
            <a:xfrm>
              <a:off x="2824" y="1232"/>
              <a:ext cx="0" cy="273"/>
            </a:xfrm>
            <a:prstGeom prst="line">
              <a:avLst/>
            </a:prstGeom>
            <a:noFill/>
            <a:ln w="38100">
              <a:solidFill>
                <a:schemeClr val="tx1"/>
              </a:solidFill>
              <a:round/>
            </a:ln>
          </p:spPr>
          <p:txBody>
            <a:bodyPr/>
            <a:lstStyle/>
            <a:p>
              <a:endParaRPr lang="zh-CN" altLang="en-US"/>
            </a:p>
          </p:txBody>
        </p:sp>
        <p:sp>
          <p:nvSpPr>
            <p:cNvPr id="56362" name="Line 36"/>
            <p:cNvSpPr>
              <a:spLocks noChangeShapeType="1"/>
            </p:cNvSpPr>
            <p:nvPr/>
          </p:nvSpPr>
          <p:spPr bwMode="auto">
            <a:xfrm>
              <a:off x="4730" y="1233"/>
              <a:ext cx="0" cy="273"/>
            </a:xfrm>
            <a:prstGeom prst="line">
              <a:avLst/>
            </a:prstGeom>
            <a:noFill/>
            <a:ln w="38100">
              <a:solidFill>
                <a:schemeClr val="tx1"/>
              </a:solidFill>
              <a:round/>
            </a:ln>
          </p:spPr>
          <p:txBody>
            <a:bodyPr/>
            <a:lstStyle/>
            <a:p>
              <a:endParaRPr lang="zh-CN" altLang="en-US"/>
            </a:p>
          </p:txBody>
        </p:sp>
        <p:sp>
          <p:nvSpPr>
            <p:cNvPr id="56363" name="Line 37"/>
            <p:cNvSpPr>
              <a:spLocks noChangeShapeType="1"/>
            </p:cNvSpPr>
            <p:nvPr/>
          </p:nvSpPr>
          <p:spPr bwMode="auto">
            <a:xfrm>
              <a:off x="919" y="1233"/>
              <a:ext cx="0" cy="273"/>
            </a:xfrm>
            <a:prstGeom prst="line">
              <a:avLst/>
            </a:prstGeom>
            <a:noFill/>
            <a:ln w="38100">
              <a:solidFill>
                <a:schemeClr val="tx1"/>
              </a:solidFill>
              <a:round/>
            </a:ln>
          </p:spPr>
          <p:txBody>
            <a:bodyPr/>
            <a:lstStyle/>
            <a:p>
              <a:endParaRPr lang="zh-CN" altLang="en-US"/>
            </a:p>
          </p:txBody>
        </p:sp>
        <p:sp>
          <p:nvSpPr>
            <p:cNvPr id="56364" name="Line 38"/>
            <p:cNvSpPr>
              <a:spLocks noChangeShapeType="1"/>
            </p:cNvSpPr>
            <p:nvPr/>
          </p:nvSpPr>
          <p:spPr bwMode="auto">
            <a:xfrm flipH="1">
              <a:off x="556" y="1505"/>
              <a:ext cx="363" cy="0"/>
            </a:xfrm>
            <a:prstGeom prst="line">
              <a:avLst/>
            </a:prstGeom>
            <a:noFill/>
            <a:ln w="38100">
              <a:solidFill>
                <a:schemeClr val="tx1"/>
              </a:solidFill>
              <a:round/>
            </a:ln>
          </p:spPr>
          <p:txBody>
            <a:bodyPr/>
            <a:lstStyle/>
            <a:p>
              <a:endParaRPr lang="zh-CN" altLang="en-US"/>
            </a:p>
          </p:txBody>
        </p:sp>
        <p:sp>
          <p:nvSpPr>
            <p:cNvPr id="56365" name="Line 39"/>
            <p:cNvSpPr>
              <a:spLocks noChangeShapeType="1"/>
            </p:cNvSpPr>
            <p:nvPr/>
          </p:nvSpPr>
          <p:spPr bwMode="auto">
            <a:xfrm>
              <a:off x="4730" y="1233"/>
              <a:ext cx="589" cy="0"/>
            </a:xfrm>
            <a:prstGeom prst="line">
              <a:avLst/>
            </a:prstGeom>
            <a:noFill/>
            <a:ln w="38100">
              <a:solidFill>
                <a:schemeClr val="tx1"/>
              </a:solidFill>
              <a:round/>
            </a:ln>
          </p:spPr>
          <p:txBody>
            <a:bodyPr/>
            <a:lstStyle/>
            <a:p>
              <a:endParaRPr lang="zh-CN" altLang="en-US"/>
            </a:p>
          </p:txBody>
        </p:sp>
        <p:sp>
          <p:nvSpPr>
            <p:cNvPr id="56366" name="Line 40"/>
            <p:cNvSpPr>
              <a:spLocks noChangeShapeType="1"/>
            </p:cNvSpPr>
            <p:nvPr/>
          </p:nvSpPr>
          <p:spPr bwMode="auto">
            <a:xfrm>
              <a:off x="1555" y="1731"/>
              <a:ext cx="1905" cy="0"/>
            </a:xfrm>
            <a:prstGeom prst="line">
              <a:avLst/>
            </a:prstGeom>
            <a:noFill/>
            <a:ln w="38100">
              <a:solidFill>
                <a:schemeClr val="tx1"/>
              </a:solidFill>
              <a:round/>
            </a:ln>
          </p:spPr>
          <p:txBody>
            <a:bodyPr/>
            <a:lstStyle/>
            <a:p>
              <a:endParaRPr lang="zh-CN" altLang="en-US"/>
            </a:p>
          </p:txBody>
        </p:sp>
        <p:sp>
          <p:nvSpPr>
            <p:cNvPr id="56367" name="Line 41"/>
            <p:cNvSpPr>
              <a:spLocks noChangeShapeType="1"/>
            </p:cNvSpPr>
            <p:nvPr/>
          </p:nvSpPr>
          <p:spPr bwMode="auto">
            <a:xfrm>
              <a:off x="3461" y="2003"/>
              <a:ext cx="1905" cy="0"/>
            </a:xfrm>
            <a:prstGeom prst="line">
              <a:avLst/>
            </a:prstGeom>
            <a:noFill/>
            <a:ln w="38100">
              <a:solidFill>
                <a:schemeClr val="tx1"/>
              </a:solidFill>
              <a:round/>
            </a:ln>
          </p:spPr>
          <p:txBody>
            <a:bodyPr/>
            <a:lstStyle/>
            <a:p>
              <a:endParaRPr lang="zh-CN" altLang="en-US"/>
            </a:p>
          </p:txBody>
        </p:sp>
        <p:sp>
          <p:nvSpPr>
            <p:cNvPr id="56368" name="Line 42"/>
            <p:cNvSpPr>
              <a:spLocks noChangeShapeType="1"/>
            </p:cNvSpPr>
            <p:nvPr/>
          </p:nvSpPr>
          <p:spPr bwMode="auto">
            <a:xfrm>
              <a:off x="3460" y="1730"/>
              <a:ext cx="0" cy="273"/>
            </a:xfrm>
            <a:prstGeom prst="line">
              <a:avLst/>
            </a:prstGeom>
            <a:noFill/>
            <a:ln w="38100">
              <a:solidFill>
                <a:schemeClr val="tx1"/>
              </a:solidFill>
              <a:round/>
            </a:ln>
          </p:spPr>
          <p:txBody>
            <a:bodyPr/>
            <a:lstStyle/>
            <a:p>
              <a:endParaRPr lang="zh-CN" altLang="en-US"/>
            </a:p>
          </p:txBody>
        </p:sp>
        <p:sp>
          <p:nvSpPr>
            <p:cNvPr id="56369" name="Line 43"/>
            <p:cNvSpPr>
              <a:spLocks noChangeShapeType="1"/>
            </p:cNvSpPr>
            <p:nvPr/>
          </p:nvSpPr>
          <p:spPr bwMode="auto">
            <a:xfrm>
              <a:off x="1555" y="1731"/>
              <a:ext cx="0" cy="273"/>
            </a:xfrm>
            <a:prstGeom prst="line">
              <a:avLst/>
            </a:prstGeom>
            <a:noFill/>
            <a:ln w="38100">
              <a:solidFill>
                <a:schemeClr val="tx1"/>
              </a:solidFill>
              <a:round/>
            </a:ln>
          </p:spPr>
          <p:txBody>
            <a:bodyPr/>
            <a:lstStyle/>
            <a:p>
              <a:endParaRPr lang="zh-CN" altLang="en-US"/>
            </a:p>
          </p:txBody>
        </p:sp>
        <p:sp>
          <p:nvSpPr>
            <p:cNvPr id="56370" name="Line 44"/>
            <p:cNvSpPr>
              <a:spLocks noChangeShapeType="1"/>
            </p:cNvSpPr>
            <p:nvPr/>
          </p:nvSpPr>
          <p:spPr bwMode="auto">
            <a:xfrm flipH="1">
              <a:off x="556" y="2003"/>
              <a:ext cx="999" cy="1"/>
            </a:xfrm>
            <a:prstGeom prst="line">
              <a:avLst/>
            </a:prstGeom>
            <a:noFill/>
            <a:ln w="38100">
              <a:solidFill>
                <a:schemeClr val="tx1"/>
              </a:solidFill>
              <a:round/>
            </a:ln>
          </p:spPr>
          <p:txBody>
            <a:bodyPr/>
            <a:lstStyle/>
            <a:p>
              <a:endParaRPr lang="zh-CN" altLang="en-US"/>
            </a:p>
          </p:txBody>
        </p:sp>
        <p:sp>
          <p:nvSpPr>
            <p:cNvPr id="56371" name="Line 45"/>
            <p:cNvSpPr>
              <a:spLocks noChangeShapeType="1"/>
            </p:cNvSpPr>
            <p:nvPr/>
          </p:nvSpPr>
          <p:spPr bwMode="auto">
            <a:xfrm>
              <a:off x="2190" y="2230"/>
              <a:ext cx="1905" cy="0"/>
            </a:xfrm>
            <a:prstGeom prst="line">
              <a:avLst/>
            </a:prstGeom>
            <a:noFill/>
            <a:ln w="38100">
              <a:solidFill>
                <a:schemeClr val="tx1"/>
              </a:solidFill>
              <a:round/>
            </a:ln>
          </p:spPr>
          <p:txBody>
            <a:bodyPr/>
            <a:lstStyle/>
            <a:p>
              <a:endParaRPr lang="zh-CN" altLang="en-US"/>
            </a:p>
          </p:txBody>
        </p:sp>
        <p:sp>
          <p:nvSpPr>
            <p:cNvPr id="56372" name="Line 46"/>
            <p:cNvSpPr>
              <a:spLocks noChangeShapeType="1"/>
            </p:cNvSpPr>
            <p:nvPr/>
          </p:nvSpPr>
          <p:spPr bwMode="auto">
            <a:xfrm>
              <a:off x="4096" y="2502"/>
              <a:ext cx="1269" cy="1"/>
            </a:xfrm>
            <a:prstGeom prst="line">
              <a:avLst/>
            </a:prstGeom>
            <a:noFill/>
            <a:ln w="38100">
              <a:solidFill>
                <a:schemeClr val="tx1"/>
              </a:solidFill>
              <a:round/>
            </a:ln>
          </p:spPr>
          <p:txBody>
            <a:bodyPr/>
            <a:lstStyle/>
            <a:p>
              <a:endParaRPr lang="zh-CN" altLang="en-US"/>
            </a:p>
          </p:txBody>
        </p:sp>
        <p:sp>
          <p:nvSpPr>
            <p:cNvPr id="56373" name="Line 47"/>
            <p:cNvSpPr>
              <a:spLocks noChangeShapeType="1"/>
            </p:cNvSpPr>
            <p:nvPr/>
          </p:nvSpPr>
          <p:spPr bwMode="auto">
            <a:xfrm>
              <a:off x="4095" y="2229"/>
              <a:ext cx="0" cy="273"/>
            </a:xfrm>
            <a:prstGeom prst="line">
              <a:avLst/>
            </a:prstGeom>
            <a:noFill/>
            <a:ln w="38100">
              <a:solidFill>
                <a:schemeClr val="tx1"/>
              </a:solidFill>
              <a:round/>
            </a:ln>
          </p:spPr>
          <p:txBody>
            <a:bodyPr/>
            <a:lstStyle/>
            <a:p>
              <a:endParaRPr lang="zh-CN" altLang="en-US"/>
            </a:p>
          </p:txBody>
        </p:sp>
        <p:sp>
          <p:nvSpPr>
            <p:cNvPr id="56374" name="Line 48"/>
            <p:cNvSpPr>
              <a:spLocks noChangeShapeType="1"/>
            </p:cNvSpPr>
            <p:nvPr/>
          </p:nvSpPr>
          <p:spPr bwMode="auto">
            <a:xfrm>
              <a:off x="2190" y="2230"/>
              <a:ext cx="0" cy="273"/>
            </a:xfrm>
            <a:prstGeom prst="line">
              <a:avLst/>
            </a:prstGeom>
            <a:noFill/>
            <a:ln w="38100">
              <a:solidFill>
                <a:schemeClr val="tx1"/>
              </a:solidFill>
              <a:round/>
            </a:ln>
          </p:spPr>
          <p:txBody>
            <a:bodyPr/>
            <a:lstStyle/>
            <a:p>
              <a:endParaRPr lang="zh-CN" altLang="en-US"/>
            </a:p>
          </p:txBody>
        </p:sp>
        <p:sp>
          <p:nvSpPr>
            <p:cNvPr id="56375" name="Line 49"/>
            <p:cNvSpPr>
              <a:spLocks noChangeShapeType="1"/>
            </p:cNvSpPr>
            <p:nvPr/>
          </p:nvSpPr>
          <p:spPr bwMode="auto">
            <a:xfrm flipH="1" flipV="1">
              <a:off x="556" y="2503"/>
              <a:ext cx="1634" cy="3"/>
            </a:xfrm>
            <a:prstGeom prst="line">
              <a:avLst/>
            </a:prstGeom>
            <a:noFill/>
            <a:ln w="38100">
              <a:solidFill>
                <a:schemeClr val="tx1"/>
              </a:solidFill>
              <a:round/>
            </a:ln>
          </p:spPr>
          <p:txBody>
            <a:bodyPr/>
            <a:lstStyle/>
            <a:p>
              <a:endParaRPr lang="zh-CN" altLang="en-US"/>
            </a:p>
          </p:txBody>
        </p:sp>
        <p:sp>
          <p:nvSpPr>
            <p:cNvPr id="223" name="Text Box 51"/>
            <p:cNvSpPr txBox="1">
              <a:spLocks noChangeArrowheads="1"/>
            </p:cNvSpPr>
            <p:nvPr/>
          </p:nvSpPr>
          <p:spPr bwMode="auto">
            <a:xfrm>
              <a:off x="291" y="734"/>
              <a:ext cx="372" cy="288"/>
            </a:xfrm>
            <a:prstGeom prst="rect">
              <a:avLst/>
            </a:prstGeom>
            <a:noFill/>
            <a:ln w="38100">
              <a:noFill/>
              <a:miter lim="800000"/>
            </a:ln>
            <a:effectLst/>
          </p:spPr>
          <p:txBody>
            <a:bodyPr wrap="none">
              <a:spAutoFit/>
            </a:bodyPr>
            <a:lstStyle/>
            <a:p>
              <a:pPr algn="l">
                <a:lnSpc>
                  <a:spcPct val="100000"/>
                </a:lnSpc>
                <a:spcBef>
                  <a:spcPct val="0"/>
                </a:spcBef>
                <a:defRPr/>
              </a:pPr>
              <a:r>
                <a:rPr lang="en-US" altLang="zh-CN" sz="2400" dirty="0">
                  <a:solidFill>
                    <a:schemeClr val="accent2">
                      <a:lumMod val="50000"/>
                    </a:schemeClr>
                  </a:solidFill>
                </a:rPr>
                <a:t>CP</a:t>
              </a:r>
            </a:p>
          </p:txBody>
        </p:sp>
        <p:sp>
          <p:nvSpPr>
            <p:cNvPr id="224" name="Text Box 52"/>
            <p:cNvSpPr txBox="1">
              <a:spLocks noChangeArrowheads="1"/>
            </p:cNvSpPr>
            <p:nvPr/>
          </p:nvSpPr>
          <p:spPr bwMode="auto">
            <a:xfrm>
              <a:off x="304" y="1217"/>
              <a:ext cx="329" cy="288"/>
            </a:xfrm>
            <a:prstGeom prst="rect">
              <a:avLst/>
            </a:prstGeom>
            <a:noFill/>
            <a:ln w="38100">
              <a:noFill/>
              <a:miter lim="800000"/>
            </a:ln>
            <a:effectLst/>
          </p:spPr>
          <p:txBody>
            <a:bodyPr wrap="none">
              <a:spAutoFit/>
            </a:bodyPr>
            <a:lstStyle/>
            <a:p>
              <a:pPr algn="l">
                <a:lnSpc>
                  <a:spcPct val="100000"/>
                </a:lnSpc>
                <a:spcBef>
                  <a:spcPct val="0"/>
                </a:spcBef>
                <a:defRPr/>
              </a:pPr>
              <a:r>
                <a:rPr lang="en-US" altLang="zh-CN" sz="2400" dirty="0">
                  <a:solidFill>
                    <a:schemeClr val="accent2">
                      <a:lumMod val="50000"/>
                    </a:schemeClr>
                  </a:solidFill>
                </a:rPr>
                <a:t>Q</a:t>
              </a:r>
              <a:r>
                <a:rPr lang="en-US" altLang="zh-CN" sz="2400" baseline="-25000" dirty="0">
                  <a:solidFill>
                    <a:schemeClr val="accent2">
                      <a:lumMod val="50000"/>
                    </a:schemeClr>
                  </a:solidFill>
                </a:rPr>
                <a:t>0</a:t>
              </a:r>
              <a:endParaRPr lang="en-US" altLang="zh-CN" sz="2400" dirty="0">
                <a:solidFill>
                  <a:schemeClr val="accent2">
                    <a:lumMod val="50000"/>
                  </a:schemeClr>
                </a:solidFill>
              </a:endParaRPr>
            </a:p>
          </p:txBody>
        </p:sp>
        <p:sp>
          <p:nvSpPr>
            <p:cNvPr id="225" name="Text Box 53"/>
            <p:cNvSpPr txBox="1">
              <a:spLocks noChangeArrowheads="1"/>
            </p:cNvSpPr>
            <p:nvPr/>
          </p:nvSpPr>
          <p:spPr bwMode="auto">
            <a:xfrm>
              <a:off x="304" y="1670"/>
              <a:ext cx="329" cy="288"/>
            </a:xfrm>
            <a:prstGeom prst="rect">
              <a:avLst/>
            </a:prstGeom>
            <a:noFill/>
            <a:ln w="38100">
              <a:noFill/>
              <a:miter lim="800000"/>
            </a:ln>
            <a:effectLst/>
          </p:spPr>
          <p:txBody>
            <a:bodyPr wrap="none">
              <a:spAutoFit/>
            </a:bodyPr>
            <a:lstStyle/>
            <a:p>
              <a:pPr algn="l">
                <a:lnSpc>
                  <a:spcPct val="100000"/>
                </a:lnSpc>
                <a:spcBef>
                  <a:spcPct val="0"/>
                </a:spcBef>
                <a:defRPr/>
              </a:pPr>
              <a:r>
                <a:rPr lang="en-US" altLang="zh-CN" sz="2400" dirty="0">
                  <a:solidFill>
                    <a:schemeClr val="accent2">
                      <a:lumMod val="50000"/>
                    </a:schemeClr>
                  </a:solidFill>
                </a:rPr>
                <a:t>Q</a:t>
              </a:r>
              <a:r>
                <a:rPr lang="en-US" altLang="zh-CN" sz="2400" baseline="-25000" dirty="0">
                  <a:solidFill>
                    <a:schemeClr val="accent2">
                      <a:lumMod val="50000"/>
                    </a:schemeClr>
                  </a:solidFill>
                </a:rPr>
                <a:t>1</a:t>
              </a:r>
              <a:endParaRPr lang="en-US" altLang="zh-CN" sz="2400" dirty="0">
                <a:solidFill>
                  <a:schemeClr val="accent2">
                    <a:lumMod val="50000"/>
                  </a:schemeClr>
                </a:solidFill>
              </a:endParaRPr>
            </a:p>
          </p:txBody>
        </p:sp>
        <p:sp>
          <p:nvSpPr>
            <p:cNvPr id="226" name="Text Box 54"/>
            <p:cNvSpPr txBox="1">
              <a:spLocks noChangeArrowheads="1"/>
            </p:cNvSpPr>
            <p:nvPr/>
          </p:nvSpPr>
          <p:spPr bwMode="auto">
            <a:xfrm>
              <a:off x="304" y="2215"/>
              <a:ext cx="329" cy="288"/>
            </a:xfrm>
            <a:prstGeom prst="rect">
              <a:avLst/>
            </a:prstGeom>
            <a:noFill/>
            <a:ln w="38100">
              <a:noFill/>
              <a:miter lim="800000"/>
            </a:ln>
            <a:effectLst/>
          </p:spPr>
          <p:txBody>
            <a:bodyPr wrap="none">
              <a:spAutoFit/>
            </a:bodyPr>
            <a:lstStyle/>
            <a:p>
              <a:pPr algn="l">
                <a:lnSpc>
                  <a:spcPct val="100000"/>
                </a:lnSpc>
                <a:spcBef>
                  <a:spcPct val="0"/>
                </a:spcBef>
                <a:defRPr/>
              </a:pPr>
              <a:r>
                <a:rPr lang="en-US" altLang="zh-CN" sz="2400" dirty="0">
                  <a:solidFill>
                    <a:schemeClr val="accent2">
                      <a:lumMod val="50000"/>
                    </a:schemeClr>
                  </a:solidFill>
                </a:rPr>
                <a:t>Q</a:t>
              </a:r>
              <a:r>
                <a:rPr lang="en-US" altLang="zh-CN" sz="2400" baseline="-25000" dirty="0">
                  <a:solidFill>
                    <a:schemeClr val="accent2">
                      <a:lumMod val="50000"/>
                    </a:schemeClr>
                  </a:solidFill>
                </a:rPr>
                <a:t>2</a:t>
              </a:r>
              <a:endParaRPr lang="en-US" altLang="zh-CN" sz="2400" dirty="0">
                <a:solidFill>
                  <a:schemeClr val="accent2">
                    <a:lumMod val="50000"/>
                  </a:schemeClr>
                </a:solidFill>
              </a:endParaRPr>
            </a:p>
          </p:txBody>
        </p:sp>
        <p:sp>
          <p:nvSpPr>
            <p:cNvPr id="56380" name="Line 55"/>
            <p:cNvSpPr>
              <a:spLocks noChangeShapeType="1"/>
            </p:cNvSpPr>
            <p:nvPr/>
          </p:nvSpPr>
          <p:spPr bwMode="auto">
            <a:xfrm>
              <a:off x="919" y="733"/>
              <a:ext cx="0" cy="1888"/>
            </a:xfrm>
            <a:prstGeom prst="line">
              <a:avLst/>
            </a:prstGeom>
            <a:noFill/>
            <a:ln w="12700">
              <a:solidFill>
                <a:schemeClr val="tx1"/>
              </a:solidFill>
              <a:prstDash val="dash"/>
              <a:round/>
            </a:ln>
          </p:spPr>
          <p:txBody>
            <a:bodyPr/>
            <a:lstStyle/>
            <a:p>
              <a:endParaRPr lang="zh-CN" altLang="en-US"/>
            </a:p>
          </p:txBody>
        </p:sp>
        <p:sp>
          <p:nvSpPr>
            <p:cNvPr id="56381" name="Line 56"/>
            <p:cNvSpPr>
              <a:spLocks noChangeShapeType="1"/>
            </p:cNvSpPr>
            <p:nvPr/>
          </p:nvSpPr>
          <p:spPr bwMode="auto">
            <a:xfrm>
              <a:off x="1554" y="778"/>
              <a:ext cx="0" cy="1888"/>
            </a:xfrm>
            <a:prstGeom prst="line">
              <a:avLst/>
            </a:prstGeom>
            <a:noFill/>
            <a:ln w="12700">
              <a:solidFill>
                <a:schemeClr val="tx1"/>
              </a:solidFill>
              <a:prstDash val="dash"/>
              <a:round/>
            </a:ln>
          </p:spPr>
          <p:txBody>
            <a:bodyPr/>
            <a:lstStyle/>
            <a:p>
              <a:endParaRPr lang="zh-CN" altLang="en-US"/>
            </a:p>
          </p:txBody>
        </p:sp>
        <p:sp>
          <p:nvSpPr>
            <p:cNvPr id="56382" name="Line 57"/>
            <p:cNvSpPr>
              <a:spLocks noChangeShapeType="1"/>
            </p:cNvSpPr>
            <p:nvPr/>
          </p:nvSpPr>
          <p:spPr bwMode="auto">
            <a:xfrm>
              <a:off x="2189" y="778"/>
              <a:ext cx="0" cy="1888"/>
            </a:xfrm>
            <a:prstGeom prst="line">
              <a:avLst/>
            </a:prstGeom>
            <a:noFill/>
            <a:ln w="12700">
              <a:solidFill>
                <a:schemeClr val="tx1"/>
              </a:solidFill>
              <a:prstDash val="dash"/>
              <a:round/>
            </a:ln>
          </p:spPr>
          <p:txBody>
            <a:bodyPr/>
            <a:lstStyle/>
            <a:p>
              <a:endParaRPr lang="zh-CN" altLang="en-US"/>
            </a:p>
          </p:txBody>
        </p:sp>
        <p:sp>
          <p:nvSpPr>
            <p:cNvPr id="56383" name="Line 58"/>
            <p:cNvSpPr>
              <a:spLocks noChangeShapeType="1"/>
            </p:cNvSpPr>
            <p:nvPr/>
          </p:nvSpPr>
          <p:spPr bwMode="auto">
            <a:xfrm>
              <a:off x="2813" y="778"/>
              <a:ext cx="0" cy="1888"/>
            </a:xfrm>
            <a:prstGeom prst="line">
              <a:avLst/>
            </a:prstGeom>
            <a:noFill/>
            <a:ln w="12700">
              <a:solidFill>
                <a:schemeClr val="tx1"/>
              </a:solidFill>
              <a:prstDash val="dash"/>
              <a:round/>
            </a:ln>
          </p:spPr>
          <p:txBody>
            <a:bodyPr/>
            <a:lstStyle/>
            <a:p>
              <a:endParaRPr lang="zh-CN" altLang="en-US"/>
            </a:p>
          </p:txBody>
        </p:sp>
        <p:sp>
          <p:nvSpPr>
            <p:cNvPr id="56384" name="Line 59"/>
            <p:cNvSpPr>
              <a:spLocks noChangeShapeType="1"/>
            </p:cNvSpPr>
            <p:nvPr/>
          </p:nvSpPr>
          <p:spPr bwMode="auto">
            <a:xfrm>
              <a:off x="3459" y="778"/>
              <a:ext cx="0" cy="1888"/>
            </a:xfrm>
            <a:prstGeom prst="line">
              <a:avLst/>
            </a:prstGeom>
            <a:noFill/>
            <a:ln w="12700">
              <a:solidFill>
                <a:schemeClr val="tx1"/>
              </a:solidFill>
              <a:prstDash val="dash"/>
              <a:round/>
            </a:ln>
          </p:spPr>
          <p:txBody>
            <a:bodyPr/>
            <a:lstStyle/>
            <a:p>
              <a:endParaRPr lang="zh-CN" altLang="en-US"/>
            </a:p>
          </p:txBody>
        </p:sp>
        <p:sp>
          <p:nvSpPr>
            <p:cNvPr id="56385" name="Line 60"/>
            <p:cNvSpPr>
              <a:spLocks noChangeShapeType="1"/>
            </p:cNvSpPr>
            <p:nvPr/>
          </p:nvSpPr>
          <p:spPr bwMode="auto">
            <a:xfrm>
              <a:off x="4095" y="778"/>
              <a:ext cx="0" cy="1888"/>
            </a:xfrm>
            <a:prstGeom prst="line">
              <a:avLst/>
            </a:prstGeom>
            <a:noFill/>
            <a:ln w="12700">
              <a:solidFill>
                <a:schemeClr val="tx1"/>
              </a:solidFill>
              <a:prstDash val="dash"/>
              <a:round/>
            </a:ln>
          </p:spPr>
          <p:txBody>
            <a:bodyPr/>
            <a:lstStyle/>
            <a:p>
              <a:endParaRPr lang="zh-CN" altLang="en-US"/>
            </a:p>
          </p:txBody>
        </p:sp>
        <p:sp>
          <p:nvSpPr>
            <p:cNvPr id="56386" name="Line 61"/>
            <p:cNvSpPr>
              <a:spLocks noChangeShapeType="1"/>
            </p:cNvSpPr>
            <p:nvPr/>
          </p:nvSpPr>
          <p:spPr bwMode="auto">
            <a:xfrm>
              <a:off x="4730" y="778"/>
              <a:ext cx="0" cy="1888"/>
            </a:xfrm>
            <a:prstGeom prst="line">
              <a:avLst/>
            </a:prstGeom>
            <a:noFill/>
            <a:ln w="12700">
              <a:solidFill>
                <a:schemeClr val="tx1"/>
              </a:solidFill>
              <a:prstDash val="dash"/>
              <a:round/>
            </a:ln>
          </p:spPr>
          <p:txBody>
            <a:bodyPr/>
            <a:lstStyle/>
            <a:p>
              <a:endParaRPr lang="zh-CN" altLang="en-US"/>
            </a:p>
          </p:txBody>
        </p:sp>
      </p:grpSp>
      <p:sp>
        <p:nvSpPr>
          <p:cNvPr id="234" name="Rectangle 62"/>
          <p:cNvSpPr>
            <a:spLocks noChangeArrowheads="1"/>
          </p:cNvSpPr>
          <p:nvPr/>
        </p:nvSpPr>
        <p:spPr bwMode="auto">
          <a:xfrm>
            <a:off x="786809" y="4824412"/>
            <a:ext cx="7581900" cy="460375"/>
          </a:xfrm>
          <a:prstGeom prst="rect">
            <a:avLst/>
          </a:prstGeom>
          <a:noFill/>
          <a:ln w="28575">
            <a:noFill/>
            <a:miter lim="800000"/>
          </a:ln>
        </p:spPr>
        <p:txBody>
          <a:bodyPr>
            <a:spAutoFit/>
          </a:bodyPr>
          <a:lstStyle/>
          <a:p>
            <a:pPr algn="l">
              <a:lnSpc>
                <a:spcPct val="100000"/>
              </a:lnSpc>
              <a:spcBef>
                <a:spcPct val="0"/>
              </a:spcBef>
            </a:pPr>
            <a:r>
              <a:rPr lang="zh-CN" altLang="en-US" sz="2400" dirty="0"/>
              <a:t>电路功能：同步</a:t>
            </a:r>
            <a:r>
              <a:rPr lang="en-US" altLang="zh-CN" sz="2400" dirty="0"/>
              <a:t>3</a:t>
            </a:r>
            <a:r>
              <a:rPr lang="zh-CN" altLang="en-US" sz="2400" dirty="0"/>
              <a:t>位格雷码计数器或</a:t>
            </a:r>
            <a:r>
              <a:rPr kumimoji="1" lang="zh-CN" altLang="en-US" sz="2400" dirty="0">
                <a:solidFill>
                  <a:srgbClr val="000000"/>
                </a:solidFill>
              </a:rPr>
              <a:t>同步六进制计数器</a:t>
            </a:r>
            <a:endParaRPr lang="zh-CN" altLang="en-US" sz="2800" dirty="0"/>
          </a:p>
        </p:txBody>
      </p:sp>
      <p:sp>
        <p:nvSpPr>
          <p:cNvPr id="235" name="Text Box 63"/>
          <p:cNvSpPr txBox="1">
            <a:spLocks noChangeArrowheads="1"/>
          </p:cNvSpPr>
          <p:nvPr/>
        </p:nvSpPr>
        <p:spPr bwMode="auto">
          <a:xfrm>
            <a:off x="786809" y="5351463"/>
            <a:ext cx="11079125" cy="461665"/>
          </a:xfrm>
          <a:prstGeom prst="rect">
            <a:avLst/>
          </a:prstGeom>
          <a:noFill/>
          <a:ln w="38100">
            <a:noFill/>
            <a:miter lim="800000"/>
          </a:ln>
          <a:effectLst/>
        </p:spPr>
        <p:txBody>
          <a:bodyPr wrap="square">
            <a:spAutoFit/>
          </a:bodyPr>
          <a:lstStyle/>
          <a:p>
            <a:pPr marL="363855" indent="-363855" algn="l">
              <a:lnSpc>
                <a:spcPct val="100000"/>
              </a:lnSpc>
              <a:buClr>
                <a:schemeClr val="accent5">
                  <a:lumMod val="25000"/>
                </a:schemeClr>
              </a:buClr>
              <a:buSzPct val="80000"/>
              <a:buFont typeface="Wingdings" panose="05000000000000000000" pitchFamily="2" charset="2"/>
              <a:buChar char="u"/>
              <a:defRPr/>
            </a:pPr>
            <a:r>
              <a:rPr kumimoji="1" lang="zh-CN" altLang="en-US" sz="2400" dirty="0"/>
              <a:t>由于计数循环以外的状态不能回到计数循环里来，所以该计数器</a:t>
            </a:r>
            <a:r>
              <a:rPr kumimoji="1" lang="zh-CN" altLang="en-US" sz="2400" dirty="0">
                <a:solidFill>
                  <a:srgbClr val="FF0000"/>
                </a:solidFill>
              </a:rPr>
              <a:t>不能自启动</a:t>
            </a:r>
          </a:p>
        </p:txBody>
      </p:sp>
      <p:grpSp>
        <p:nvGrpSpPr>
          <p:cNvPr id="3" name="组合 238"/>
          <p:cNvGrpSpPr/>
          <p:nvPr/>
        </p:nvGrpSpPr>
        <p:grpSpPr bwMode="auto">
          <a:xfrm>
            <a:off x="1533526" y="4303713"/>
            <a:ext cx="7693025" cy="457200"/>
            <a:chOff x="151671" y="4303948"/>
            <a:chExt cx="7692911" cy="457200"/>
          </a:xfrm>
        </p:grpSpPr>
        <p:sp>
          <p:nvSpPr>
            <p:cNvPr id="56328" name="Text Box 66"/>
            <p:cNvSpPr txBox="1">
              <a:spLocks noChangeArrowheads="1"/>
            </p:cNvSpPr>
            <p:nvPr/>
          </p:nvSpPr>
          <p:spPr bwMode="black">
            <a:xfrm>
              <a:off x="151671" y="4322427"/>
              <a:ext cx="1202569" cy="366713"/>
            </a:xfrm>
            <a:prstGeom prst="rect">
              <a:avLst/>
            </a:prstGeom>
            <a:noFill/>
            <a:ln w="9525" algn="ctr">
              <a:noFill/>
              <a:miter lim="800000"/>
            </a:ln>
          </p:spPr>
          <p:txBody>
            <a:bodyPr>
              <a:spAutoFit/>
            </a:bodyPr>
            <a:lstStyle/>
            <a:p>
              <a:r>
                <a:rPr lang="en-US" altLang="zh-CN">
                  <a:solidFill>
                    <a:srgbClr val="C00000"/>
                  </a:solidFill>
                </a:rPr>
                <a:t>Q</a:t>
              </a:r>
              <a:r>
                <a:rPr lang="en-US" altLang="zh-CN" baseline="-25000">
                  <a:solidFill>
                    <a:srgbClr val="C00000"/>
                  </a:solidFill>
                </a:rPr>
                <a:t>2</a:t>
              </a:r>
              <a:r>
                <a:rPr lang="en-US" altLang="zh-CN">
                  <a:solidFill>
                    <a:srgbClr val="C00000"/>
                  </a:solidFill>
                </a:rPr>
                <a:t>Q</a:t>
              </a:r>
              <a:r>
                <a:rPr lang="en-US" altLang="zh-CN" baseline="-25000">
                  <a:solidFill>
                    <a:srgbClr val="C00000"/>
                  </a:solidFill>
                </a:rPr>
                <a:t>1</a:t>
              </a:r>
              <a:r>
                <a:rPr lang="en-US" altLang="zh-CN">
                  <a:solidFill>
                    <a:srgbClr val="C00000"/>
                  </a:solidFill>
                </a:rPr>
                <a:t>Q</a:t>
              </a:r>
              <a:r>
                <a:rPr lang="en-US" altLang="zh-CN" baseline="-25000">
                  <a:solidFill>
                    <a:srgbClr val="C00000"/>
                  </a:solidFill>
                </a:rPr>
                <a:t>0</a:t>
              </a:r>
              <a:endParaRPr lang="zh-CN" altLang="en-US" baseline="-25000">
                <a:solidFill>
                  <a:srgbClr val="C00000"/>
                </a:solidFill>
              </a:endParaRPr>
            </a:p>
          </p:txBody>
        </p:sp>
        <p:sp>
          <p:nvSpPr>
            <p:cNvPr id="56329" name="Text Box 50"/>
            <p:cNvSpPr txBox="1">
              <a:spLocks noChangeArrowheads="1"/>
            </p:cNvSpPr>
            <p:nvPr/>
          </p:nvSpPr>
          <p:spPr bwMode="auto">
            <a:xfrm>
              <a:off x="1259632" y="4303948"/>
              <a:ext cx="6584950" cy="457200"/>
            </a:xfrm>
            <a:prstGeom prst="rect">
              <a:avLst/>
            </a:prstGeom>
            <a:noFill/>
            <a:ln w="38100">
              <a:noFill/>
              <a:miter lim="800000"/>
            </a:ln>
          </p:spPr>
          <p:txBody>
            <a:bodyPr wrap="none">
              <a:spAutoFit/>
            </a:bodyPr>
            <a:lstStyle/>
            <a:p>
              <a:pPr algn="l">
                <a:lnSpc>
                  <a:spcPct val="100000"/>
                </a:lnSpc>
                <a:spcBef>
                  <a:spcPct val="0"/>
                </a:spcBef>
              </a:pPr>
              <a:r>
                <a:rPr lang="zh-CN" altLang="en-US" sz="2400">
                  <a:solidFill>
                    <a:srgbClr val="C00000"/>
                  </a:solidFill>
                </a:rPr>
                <a:t>000      001       011        111        110       100     000</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4"/>
                                        </p:tgtEl>
                                        <p:attrNameLst>
                                          <p:attrName>style.visibility</p:attrName>
                                        </p:attrNameLst>
                                      </p:cBhvr>
                                      <p:to>
                                        <p:strVal val="visible"/>
                                      </p:to>
                                    </p:set>
                                    <p:anim calcmode="lin" valueType="num">
                                      <p:cBhvr additive="base">
                                        <p:cTn id="12" dur="500" fill="hold"/>
                                        <p:tgtEl>
                                          <p:spTgt spid="234"/>
                                        </p:tgtEl>
                                        <p:attrNameLst>
                                          <p:attrName>ppt_x</p:attrName>
                                        </p:attrNameLst>
                                      </p:cBhvr>
                                      <p:tavLst>
                                        <p:tav tm="0">
                                          <p:val>
                                            <p:strVal val="#ppt_x"/>
                                          </p:val>
                                        </p:tav>
                                        <p:tav tm="100000">
                                          <p:val>
                                            <p:strVal val="#ppt_x"/>
                                          </p:val>
                                        </p:tav>
                                      </p:tavLst>
                                    </p:anim>
                                    <p:anim calcmode="lin" valueType="num">
                                      <p:cBhvr additive="base">
                                        <p:cTn id="13" dur="500" fill="hold"/>
                                        <p:tgtEl>
                                          <p:spTgt spid="234"/>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35"/>
                                        </p:tgtEl>
                                        <p:attrNameLst>
                                          <p:attrName>style.visibility</p:attrName>
                                        </p:attrNameLst>
                                      </p:cBhvr>
                                      <p:to>
                                        <p:strVal val="visible"/>
                                      </p:to>
                                    </p:set>
                                    <p:anim calcmode="lin" valueType="num">
                                      <p:cBhvr additive="base">
                                        <p:cTn id="17" dur="500" fill="hold"/>
                                        <p:tgtEl>
                                          <p:spTgt spid="235"/>
                                        </p:tgtEl>
                                        <p:attrNameLst>
                                          <p:attrName>ppt_x</p:attrName>
                                        </p:attrNameLst>
                                      </p:cBhvr>
                                      <p:tavLst>
                                        <p:tav tm="0">
                                          <p:val>
                                            <p:strVal val="#ppt_x"/>
                                          </p:val>
                                        </p:tav>
                                        <p:tav tm="100000">
                                          <p:val>
                                            <p:strVal val="#ppt_x"/>
                                          </p:val>
                                        </p:tav>
                                      </p:tavLst>
                                    </p:anim>
                                    <p:anim calcmode="lin" valueType="num">
                                      <p:cBhvr additive="base">
                                        <p:cTn id="18" dur="500" fill="hold"/>
                                        <p:tgtEl>
                                          <p:spTgt spid="2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p:bldP spid="235" grpId="0"/>
    </p:bldLst>
  </p:timing>
</p:sld>
</file>

<file path=ppt/slides/slide1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3" name="Rectangle 2"/>
          <p:cNvSpPr>
            <a:spLocks noGrp="1" noChangeArrowheads="1"/>
          </p:cNvSpPr>
          <p:nvPr>
            <p:ph type="title" idx="4294967295"/>
          </p:nvPr>
        </p:nvSpPr>
        <p:spPr>
          <a:xfrm>
            <a:off x="5334000" y="304800"/>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CT74163</a:t>
            </a:r>
            <a:r>
              <a:rPr lang="zh-CN" altLang="en-US" dirty="0" smtClean="0">
                <a:solidFill>
                  <a:srgbClr val="FFCC00"/>
                </a:solidFill>
                <a:latin typeface="Arial" panose="020B0604020202020204" pitchFamily="34" charset="0"/>
                <a:ea typeface="黑体" panose="02010600030101010101" pitchFamily="49" charset="-122"/>
              </a:rPr>
              <a:t>的</a:t>
            </a:r>
            <a:r>
              <a:rPr lang="en-US" altLang="zh-CN" dirty="0" smtClean="0">
                <a:solidFill>
                  <a:srgbClr val="FFCC00"/>
                </a:solidFill>
                <a:latin typeface="Arial" panose="020B0604020202020204" pitchFamily="34" charset="0"/>
                <a:ea typeface="黑体" panose="02010600030101010101" pitchFamily="49" charset="-122"/>
              </a:rPr>
              <a:t>HDL</a:t>
            </a:r>
            <a:r>
              <a:rPr lang="zh-CN" altLang="en-US" dirty="0" smtClean="0">
                <a:solidFill>
                  <a:srgbClr val="FFCC00"/>
                </a:solidFill>
                <a:latin typeface="Arial" panose="020B0604020202020204" pitchFamily="34" charset="0"/>
                <a:ea typeface="黑体" panose="02010600030101010101" pitchFamily="49" charset="-122"/>
              </a:rPr>
              <a:t>设计</a:t>
            </a:r>
          </a:p>
        </p:txBody>
      </p:sp>
      <p:sp>
        <p:nvSpPr>
          <p:cNvPr id="53252" name="Text Box 4"/>
          <p:cNvSpPr txBox="1">
            <a:spLocks noChangeArrowheads="1"/>
          </p:cNvSpPr>
          <p:nvPr/>
        </p:nvSpPr>
        <p:spPr bwMode="auto">
          <a:xfrm>
            <a:off x="2178050" y="1049338"/>
            <a:ext cx="8007350" cy="5573712"/>
          </a:xfrm>
          <a:prstGeom prst="rect">
            <a:avLst/>
          </a:prstGeom>
          <a:solidFill>
            <a:srgbClr val="ADD6FF"/>
          </a:solidFill>
          <a:ln w="9525">
            <a:solidFill>
              <a:schemeClr val="tx1"/>
            </a:solidFill>
            <a:miter lim="800000"/>
          </a:ln>
        </p:spPr>
        <p:txBody>
          <a:bodyPr lIns="90000" tIns="46800" rIns="90000" bIns="46800">
            <a:spAutoFit/>
          </a:bodyPr>
          <a:lstStyle/>
          <a:p>
            <a:pPr algn="l">
              <a:lnSpc>
                <a:spcPct val="100000"/>
              </a:lnSpc>
              <a:spcBef>
                <a:spcPct val="0"/>
              </a:spcBef>
            </a:pPr>
            <a:r>
              <a:rPr lang="en-US" altLang="zh-CN" sz="1800">
                <a:latin typeface="Arial" panose="020B0604020202020204" pitchFamily="34" charset="0"/>
                <a:cs typeface="Arial" panose="020B0604020202020204" pitchFamily="34" charset="0"/>
              </a:rPr>
              <a:t>module	CT74163(LDN,D3,D2,D1,D0,CP,CRN,EP,ET,Q3,Q2,Q1,Q0,OC);</a:t>
            </a:r>
          </a:p>
          <a:p>
            <a:pPr algn="l">
              <a:lnSpc>
                <a:spcPct val="100000"/>
              </a:lnSpc>
              <a:spcBef>
                <a:spcPct val="0"/>
              </a:spcBef>
            </a:pPr>
            <a:r>
              <a:rPr lang="en-US" altLang="zh-CN" sz="1800">
                <a:latin typeface="Arial" panose="020B0604020202020204" pitchFamily="34" charset="0"/>
                <a:cs typeface="Arial" panose="020B0604020202020204" pitchFamily="34" charset="0"/>
              </a:rPr>
              <a:t>      input	LDN,D3,D2,D1,D0,CP,CRN,EP,ET;</a:t>
            </a:r>
          </a:p>
          <a:p>
            <a:pPr algn="l">
              <a:lnSpc>
                <a:spcPct val="100000"/>
              </a:lnSpc>
              <a:spcBef>
                <a:spcPct val="0"/>
              </a:spcBef>
            </a:pPr>
            <a:r>
              <a:rPr lang="en-US" altLang="zh-CN" sz="1800">
                <a:latin typeface="Arial" panose="020B0604020202020204" pitchFamily="34" charset="0"/>
                <a:cs typeface="Arial" panose="020B0604020202020204" pitchFamily="34" charset="0"/>
              </a:rPr>
              <a:t>      output	Q3,Q2,Q1,Q0,OC;</a:t>
            </a:r>
          </a:p>
          <a:p>
            <a:pPr algn="l">
              <a:lnSpc>
                <a:spcPct val="100000"/>
              </a:lnSpc>
              <a:spcBef>
                <a:spcPct val="0"/>
              </a:spcBef>
            </a:pPr>
            <a:r>
              <a:rPr lang="en-US" altLang="zh-CN" sz="1800">
                <a:latin typeface="Arial" panose="020B0604020202020204" pitchFamily="34" charset="0"/>
                <a:cs typeface="Arial" panose="020B0604020202020204" pitchFamily="34" charset="0"/>
              </a:rPr>
              <a:t>      reg		Q3,Q2,Q1,Q0,OC;</a:t>
            </a:r>
          </a:p>
          <a:p>
            <a:pPr algn="l">
              <a:lnSpc>
                <a:spcPct val="100000"/>
              </a:lnSpc>
              <a:spcBef>
                <a:spcPct val="0"/>
              </a:spcBef>
            </a:pPr>
            <a:r>
              <a:rPr lang="en-US" altLang="zh-CN" sz="1800">
                <a:latin typeface="Arial" panose="020B0604020202020204" pitchFamily="34" charset="0"/>
                <a:cs typeface="Arial" panose="020B0604020202020204" pitchFamily="34" charset="0"/>
              </a:rPr>
              <a:t>      reg[3:0]    	Q_TEMP;</a:t>
            </a:r>
          </a:p>
          <a:p>
            <a:pPr algn="l">
              <a:lnSpc>
                <a:spcPct val="100000"/>
              </a:lnSpc>
              <a:spcBef>
                <a:spcPct val="0"/>
              </a:spcBef>
            </a:pPr>
            <a:r>
              <a:rPr lang="en-US" altLang="zh-CN" sz="1800">
                <a:latin typeface="Arial" panose="020B0604020202020204" pitchFamily="34" charset="0"/>
                <a:cs typeface="Arial" panose="020B0604020202020204" pitchFamily="34" charset="0"/>
              </a:rPr>
              <a:t>      always	</a:t>
            </a:r>
            <a:r>
              <a:rPr lang="en-US" altLang="zh-CN" sz="1800">
                <a:solidFill>
                  <a:srgbClr val="FF0000"/>
                </a:solidFill>
                <a:latin typeface="Arial" panose="020B0604020202020204" pitchFamily="34" charset="0"/>
                <a:cs typeface="Arial" panose="020B0604020202020204" pitchFamily="34" charset="0"/>
              </a:rPr>
              <a:t>@(posedge CP )</a:t>
            </a:r>
          </a:p>
          <a:p>
            <a:pPr algn="l">
              <a:lnSpc>
                <a:spcPct val="100000"/>
              </a:lnSpc>
              <a:spcBef>
                <a:spcPct val="0"/>
              </a:spcBef>
            </a:pPr>
            <a:r>
              <a:rPr lang="en-US" altLang="zh-CN" sz="1800">
                <a:latin typeface="Arial" panose="020B0604020202020204" pitchFamily="34" charset="0"/>
                <a:cs typeface="Arial" panose="020B0604020202020204" pitchFamily="34" charset="0"/>
              </a:rPr>
              <a:t>          begin</a:t>
            </a:r>
          </a:p>
          <a:p>
            <a:pPr algn="l">
              <a:lnSpc>
                <a:spcPct val="100000"/>
              </a:lnSpc>
              <a:spcBef>
                <a:spcPct val="0"/>
              </a:spcBef>
            </a:pPr>
            <a:r>
              <a:rPr lang="en-US" altLang="zh-CN" sz="1800">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if (!CRN) Q_TEMP = 4‘b0000;</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 </a:t>
            </a:r>
            <a:r>
              <a:rPr lang="en-US" altLang="zh-CN"/>
              <a:t>//</a:t>
            </a:r>
            <a:r>
              <a:rPr lang="zh-CN" altLang="en-US">
                <a:solidFill>
                  <a:srgbClr val="CC0066"/>
                </a:solidFill>
                <a:ea typeface="楷体_GB2312" panose="02010609030101010101" charset="-122"/>
              </a:rPr>
              <a:t>同步</a:t>
            </a:r>
            <a:r>
              <a:rPr lang="zh-CN" altLang="en-US">
                <a:ea typeface="楷体_GB2312" panose="02010609030101010101" charset="-122"/>
              </a:rPr>
              <a:t>复位</a:t>
            </a:r>
            <a:endParaRPr lang="en-US" altLang="zh-CN">
              <a:latin typeface="Arial" panose="020B0604020202020204" pitchFamily="34" charset="0"/>
              <a:cs typeface="Arial" panose="020B0604020202020204" pitchFamily="34" charset="0"/>
            </a:endParaRPr>
          </a:p>
          <a:p>
            <a:pPr algn="l">
              <a:lnSpc>
                <a:spcPct val="100000"/>
              </a:lnSpc>
              <a:spcBef>
                <a:spcPct val="0"/>
              </a:spcBef>
            </a:pPr>
            <a:r>
              <a:rPr lang="en-US" altLang="zh-CN">
                <a:latin typeface="Arial" panose="020B0604020202020204" pitchFamily="34" charset="0"/>
                <a:cs typeface="Arial" panose="020B0604020202020204" pitchFamily="34" charset="0"/>
              </a:rPr>
              <a:t>	else if (!LDN) Q_TEMP = {D3,D2,D1,D0};</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a:t>
            </a:r>
            <a:r>
              <a:rPr lang="zh-CN" altLang="en-US">
                <a:solidFill>
                  <a:srgbClr val="CC0066"/>
                </a:solidFill>
                <a:ea typeface="楷体_GB2312" panose="02010609030101010101" charset="-122"/>
              </a:rPr>
              <a:t>同步</a:t>
            </a:r>
            <a:r>
              <a:rPr lang="zh-CN" altLang="en-US">
                <a:ea typeface="楷体_GB2312" panose="02010609030101010101" charset="-122"/>
              </a:rPr>
              <a:t>预置</a:t>
            </a:r>
            <a:endParaRPr lang="en-US" altLang="zh-CN">
              <a:ea typeface="楷体_GB2312" panose="02010609030101010101" charset="-122"/>
            </a:endParaRPr>
          </a:p>
          <a:p>
            <a:pPr algn="l">
              <a:lnSpc>
                <a:spcPct val="100000"/>
              </a:lnSpc>
              <a:spcBef>
                <a:spcPct val="0"/>
              </a:spcBef>
            </a:pPr>
            <a:r>
              <a:rPr lang="en-US" altLang="zh-CN">
                <a:latin typeface="Arial" panose="020B0604020202020204" pitchFamily="34" charset="0"/>
                <a:cs typeface="Arial" panose="020B0604020202020204" pitchFamily="34" charset="0"/>
              </a:rPr>
              <a:t>	else if (EP &amp;&amp; ET) Q_TEMP = Q_TEMP + 1; </a:t>
            </a:r>
            <a:r>
              <a:rPr lang="en-US" altLang="zh-CN">
                <a:latin typeface="Arial" panose="020B0604020202020204" pitchFamily="34" charset="0"/>
                <a:ea typeface="Gulim" panose="020B0600000101010101" pitchFamily="50" charset="-127"/>
              </a:rPr>
              <a:t>//</a:t>
            </a:r>
            <a:r>
              <a:rPr lang="zh-CN" altLang="en-US">
                <a:solidFill>
                  <a:srgbClr val="CC0066"/>
                </a:solidFill>
                <a:ea typeface="楷体_GB2312" panose="02010609030101010101" charset="-122"/>
              </a:rPr>
              <a:t>计数</a:t>
            </a:r>
            <a:r>
              <a:rPr lang="en-US" altLang="zh-CN">
                <a:latin typeface="Arial" panose="020B0604020202020204" pitchFamily="34" charset="0"/>
                <a:cs typeface="Arial" panose="020B0604020202020204" pitchFamily="34" charset="0"/>
              </a:rPr>
              <a:t>	</a:t>
            </a:r>
          </a:p>
          <a:p>
            <a:pPr algn="l">
              <a:lnSpc>
                <a:spcPct val="100000"/>
              </a:lnSpc>
              <a:spcBef>
                <a:spcPct val="0"/>
              </a:spcBef>
            </a:pPr>
            <a:r>
              <a:rPr lang="en-US" altLang="zh-CN">
                <a:latin typeface="Arial" panose="020B0604020202020204" pitchFamily="34" charset="0"/>
                <a:cs typeface="Arial" panose="020B0604020202020204" pitchFamily="34" charset="0"/>
              </a:rPr>
              <a:t>	else Q_TEMP = Q_TEMP;                             </a:t>
            </a:r>
            <a:r>
              <a:rPr lang="en-US" altLang="zh-CN">
                <a:latin typeface="Arial" panose="020B0604020202020204" pitchFamily="34" charset="0"/>
                <a:ea typeface="Gulim" panose="020B0600000101010101" pitchFamily="50" charset="-127"/>
              </a:rPr>
              <a:t> //</a:t>
            </a:r>
            <a:r>
              <a:rPr lang="zh-CN" altLang="en-US">
                <a:solidFill>
                  <a:srgbClr val="CC0066"/>
                </a:solidFill>
                <a:latin typeface="Arial" panose="020B0604020202020204" pitchFamily="34" charset="0"/>
              </a:rPr>
              <a:t>保持</a:t>
            </a:r>
            <a:endParaRPr lang="en-US" altLang="zh-CN">
              <a:latin typeface="Arial" panose="020B0604020202020204" pitchFamily="34" charset="0"/>
              <a:cs typeface="Arial" panose="020B0604020202020204" pitchFamily="34" charset="0"/>
            </a:endParaRPr>
          </a:p>
          <a:p>
            <a:pPr algn="l">
              <a:lnSpc>
                <a:spcPct val="100000"/>
              </a:lnSpc>
              <a:spcBef>
                <a:spcPct val="0"/>
              </a:spcBef>
            </a:pPr>
            <a:r>
              <a:rPr lang="en-US" altLang="zh-CN">
                <a:latin typeface="Arial" panose="020B0604020202020204" pitchFamily="34" charset="0"/>
                <a:cs typeface="Arial" panose="020B0604020202020204" pitchFamily="34" charset="0"/>
              </a:rPr>
              <a:t>         end</a:t>
            </a:r>
          </a:p>
          <a:p>
            <a:pPr algn="l">
              <a:lnSpc>
                <a:spcPct val="100000"/>
              </a:lnSpc>
              <a:spcBef>
                <a:spcPct val="0"/>
              </a:spcBef>
            </a:pPr>
            <a:r>
              <a:rPr lang="en-US" altLang="zh-CN">
                <a:latin typeface="Arial" panose="020B0604020202020204" pitchFamily="34" charset="0"/>
                <a:cs typeface="Arial" panose="020B0604020202020204" pitchFamily="34" charset="0"/>
              </a:rPr>
              <a:t>     always	</a:t>
            </a:r>
          </a:p>
          <a:p>
            <a:pPr algn="l">
              <a:lnSpc>
                <a:spcPct val="100000"/>
              </a:lnSpc>
              <a:spcBef>
                <a:spcPct val="0"/>
              </a:spcBef>
            </a:pPr>
            <a:r>
              <a:rPr lang="en-US" altLang="zh-CN">
                <a:latin typeface="Arial" panose="020B0604020202020204" pitchFamily="34" charset="0"/>
                <a:cs typeface="Arial" panose="020B0604020202020204" pitchFamily="34" charset="0"/>
              </a:rPr>
              <a:t>         begin</a:t>
            </a:r>
          </a:p>
          <a:p>
            <a:pPr algn="l">
              <a:lnSpc>
                <a:spcPct val="100000"/>
              </a:lnSpc>
              <a:spcBef>
                <a:spcPct val="0"/>
              </a:spcBef>
            </a:pPr>
            <a:r>
              <a:rPr lang="en-US" altLang="zh-CN" sz="1800">
                <a:latin typeface="Arial" panose="020B0604020202020204" pitchFamily="34" charset="0"/>
                <a:cs typeface="Arial" panose="020B0604020202020204" pitchFamily="34" charset="0"/>
              </a:rPr>
              <a:t>	if (Q_TEMP == 4'b1111 &amp;&amp; ET == 1'b1) OC = 1'b1;</a:t>
            </a:r>
          </a:p>
          <a:p>
            <a:pPr algn="l">
              <a:lnSpc>
                <a:spcPct val="100000"/>
              </a:lnSpc>
              <a:spcBef>
                <a:spcPct val="0"/>
              </a:spcBef>
            </a:pPr>
            <a:r>
              <a:rPr lang="en-US" altLang="zh-CN" sz="1800">
                <a:latin typeface="Arial" panose="020B0604020202020204" pitchFamily="34" charset="0"/>
                <a:cs typeface="Arial" panose="020B0604020202020204" pitchFamily="34" charset="0"/>
              </a:rPr>
              <a:t>	else 	OC = 1'b0;</a:t>
            </a:r>
          </a:p>
          <a:p>
            <a:pPr algn="l">
              <a:lnSpc>
                <a:spcPct val="100000"/>
              </a:lnSpc>
              <a:spcBef>
                <a:spcPct val="0"/>
              </a:spcBef>
            </a:pPr>
            <a:r>
              <a:rPr lang="en-US" altLang="zh-CN" sz="1800">
                <a:latin typeface="Arial" panose="020B0604020202020204" pitchFamily="34" charset="0"/>
                <a:cs typeface="Arial" panose="020B0604020202020204" pitchFamily="34" charset="0"/>
              </a:rPr>
              <a:t>	{Q3,Q2,Q1,Q0} = Q_TEMP;</a:t>
            </a:r>
          </a:p>
          <a:p>
            <a:pPr algn="l">
              <a:lnSpc>
                <a:spcPct val="100000"/>
              </a:lnSpc>
              <a:spcBef>
                <a:spcPct val="0"/>
              </a:spcBef>
            </a:pPr>
            <a:r>
              <a:rPr lang="en-US" altLang="zh-CN" sz="1800">
                <a:latin typeface="Arial" panose="020B0604020202020204" pitchFamily="34" charset="0"/>
                <a:cs typeface="Arial" panose="020B0604020202020204" pitchFamily="34" charset="0"/>
              </a:rPr>
              <a:t>         end</a:t>
            </a:r>
          </a:p>
          <a:p>
            <a:pPr algn="l">
              <a:lnSpc>
                <a:spcPct val="100000"/>
              </a:lnSpc>
              <a:spcBef>
                <a:spcPct val="0"/>
              </a:spcBef>
            </a:pPr>
            <a:r>
              <a:rPr lang="en-US" altLang="zh-CN" sz="1800">
                <a:latin typeface="Arial" panose="020B0604020202020204" pitchFamily="34" charset="0"/>
                <a:cs typeface="Arial" panose="020B0604020202020204" pitchFamily="34" charset="0"/>
              </a:rPr>
              <a:t>endmodule </a:t>
            </a:r>
          </a:p>
        </p:txBody>
      </p:sp>
      <p:sp>
        <p:nvSpPr>
          <p:cNvPr id="105480" name="Text Box 8"/>
          <p:cNvSpPr txBox="1">
            <a:spLocks noChangeArrowheads="1"/>
          </p:cNvSpPr>
          <p:nvPr/>
        </p:nvSpPr>
        <p:spPr bwMode="black">
          <a:xfrm>
            <a:off x="7124701" y="2008189"/>
            <a:ext cx="2867025" cy="860425"/>
          </a:xfrm>
          <a:prstGeom prst="rect">
            <a:avLst/>
          </a:prstGeom>
          <a:noFill/>
          <a:ln w="9525" algn="ctr">
            <a:noFill/>
            <a:miter lim="800000"/>
          </a:ln>
        </p:spPr>
        <p:txBody>
          <a:bodyPr>
            <a:spAutoFit/>
          </a:bodyPr>
          <a:lstStyle/>
          <a:p>
            <a:pPr marL="361950" indent="-361950" algn="l">
              <a:buClr>
                <a:schemeClr val="bg2"/>
              </a:buClr>
            </a:pPr>
            <a:r>
              <a:rPr lang="zh-CN" altLang="en-US" sz="2800">
                <a:solidFill>
                  <a:srgbClr val="CC3300"/>
                </a:solidFill>
                <a:ea typeface="华文行楷" panose="02010800040101010101" pitchFamily="2" charset="-122"/>
              </a:rPr>
              <a:t>程序与</a:t>
            </a:r>
            <a:r>
              <a:rPr lang="en-US" altLang="zh-CN" sz="2800">
                <a:solidFill>
                  <a:srgbClr val="CC3300"/>
                </a:solidFill>
                <a:ea typeface="华文行楷" panose="02010800040101010101" pitchFamily="2" charset="-122"/>
              </a:rPr>
              <a:t>CT74161</a:t>
            </a:r>
            <a:r>
              <a:rPr lang="zh-CN" altLang="en-US" sz="2800">
                <a:solidFill>
                  <a:srgbClr val="CC3300"/>
                </a:solidFill>
                <a:ea typeface="华文行楷" panose="02010800040101010101" pitchFamily="2" charset="-122"/>
              </a:rPr>
              <a:t>有何区别？</a:t>
            </a:r>
          </a:p>
        </p:txBody>
      </p:sp>
      <p:sp>
        <p:nvSpPr>
          <p:cNvPr id="118" name="TextBox 117"/>
          <p:cNvSpPr txBox="1">
            <a:spLocks noChangeArrowheads="1"/>
          </p:cNvSpPr>
          <p:nvPr/>
        </p:nvSpPr>
        <p:spPr bwMode="auto">
          <a:xfrm>
            <a:off x="6537325" y="1876425"/>
            <a:ext cx="1308100" cy="998538"/>
          </a:xfrm>
          <a:prstGeom prst="rect">
            <a:avLst/>
          </a:prstGeom>
          <a:noFill/>
          <a:ln w="9525">
            <a:noFill/>
            <a:miter lim="800000"/>
          </a:ln>
        </p:spPr>
        <p:txBody>
          <a:bodyPr>
            <a:spAutoFit/>
          </a:bodyPr>
          <a:lstStyle/>
          <a:p>
            <a:r>
              <a:rPr lang="zh-CN" altLang="en-US" sz="6600">
                <a:solidFill>
                  <a:srgbClr val="FF0000"/>
                </a:solidFill>
                <a:latin typeface="华文行楷" panose="02010800040101010101" pitchFamily="2" charset="-122"/>
                <a:ea typeface="华文行楷" panose="02010800040101010101" pitchFamily="2" charset="-122"/>
              </a:rPr>
              <a:t>？</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blinds(horizontal)">
                                      <p:cBhvr>
                                        <p:cTn id="7" dur="500"/>
                                        <p:tgtEl>
                                          <p:spTgt spid="5325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18"/>
                                        </p:tgtEl>
                                        <p:attrNameLst>
                                          <p:attrName>style.visibility</p:attrName>
                                        </p:attrNameLst>
                                      </p:cBhvr>
                                      <p:to>
                                        <p:strVal val="visible"/>
                                      </p:to>
                                    </p:set>
                                    <p:anim calcmode="lin" valueType="num">
                                      <p:cBhvr>
                                        <p:cTn id="12" dur="500" fill="hold"/>
                                        <p:tgtEl>
                                          <p:spTgt spid="118"/>
                                        </p:tgtEl>
                                        <p:attrNameLst>
                                          <p:attrName>ppt_w</p:attrName>
                                        </p:attrNameLst>
                                      </p:cBhvr>
                                      <p:tavLst>
                                        <p:tav tm="0">
                                          <p:val>
                                            <p:fltVal val="0"/>
                                          </p:val>
                                        </p:tav>
                                        <p:tav tm="100000">
                                          <p:val>
                                            <p:strVal val="#ppt_w"/>
                                          </p:val>
                                        </p:tav>
                                      </p:tavLst>
                                    </p:anim>
                                    <p:anim calcmode="lin" valueType="num">
                                      <p:cBhvr>
                                        <p:cTn id="13" dur="500" fill="hold"/>
                                        <p:tgtEl>
                                          <p:spTgt spid="118"/>
                                        </p:tgtEl>
                                        <p:attrNameLst>
                                          <p:attrName>ppt_h</p:attrName>
                                        </p:attrNameLst>
                                      </p:cBhvr>
                                      <p:tavLst>
                                        <p:tav tm="0">
                                          <p:val>
                                            <p:fltVal val="0"/>
                                          </p:val>
                                        </p:tav>
                                        <p:tav tm="100000">
                                          <p:val>
                                            <p:strVal val="#ppt_h"/>
                                          </p:val>
                                        </p:tav>
                                      </p:tavLst>
                                    </p:anim>
                                  </p:childTnLst>
                                </p:cTn>
                              </p:par>
                            </p:childTnLst>
                          </p:cTn>
                        </p:par>
                        <p:par>
                          <p:cTn id="14" fill="hold">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105480">
                                            <p:txEl>
                                              <p:pRg st="0" end="0"/>
                                            </p:txEl>
                                          </p:spTgt>
                                        </p:tgtEl>
                                        <p:attrNameLst>
                                          <p:attrName>style.visibility</p:attrName>
                                        </p:attrNameLst>
                                      </p:cBhvr>
                                      <p:to>
                                        <p:strVal val="visible"/>
                                      </p:to>
                                    </p:set>
                                    <p:animEffect transition="in" filter="blinds(horizontal)">
                                      <p:cBhvr>
                                        <p:cTn id="17" dur="500"/>
                                        <p:tgtEl>
                                          <p:spTgt spid="1054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animBg="1"/>
      <p:bldP spid="105480" grpId="0" build="p"/>
      <p:bldP spid="118" grpId="0"/>
    </p:bldLst>
  </p:timing>
</p:sld>
</file>

<file path=ppt/slides/slide1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7" name="Rectangle 2"/>
          <p:cNvSpPr>
            <a:spLocks noGrp="1" noChangeArrowheads="1"/>
          </p:cNvSpPr>
          <p:nvPr>
            <p:ph type="title" idx="4294967295"/>
          </p:nvPr>
        </p:nvSpPr>
        <p:spPr>
          <a:xfrm>
            <a:off x="5334000" y="304800"/>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CT74163</a:t>
            </a:r>
            <a:r>
              <a:rPr lang="zh-CN" altLang="en-US" dirty="0" smtClean="0">
                <a:solidFill>
                  <a:srgbClr val="FFCC00"/>
                </a:solidFill>
                <a:latin typeface="Arial" panose="020B0604020202020204" pitchFamily="34" charset="0"/>
                <a:ea typeface="黑体" panose="02010600030101010101" pitchFamily="49" charset="-122"/>
              </a:rPr>
              <a:t>的设计的仿真波形图</a:t>
            </a:r>
          </a:p>
        </p:txBody>
      </p:sp>
      <p:pic>
        <p:nvPicPr>
          <p:cNvPr id="164868" name="Picture 5"/>
          <p:cNvPicPr>
            <a:picLocks noChangeAspect="1" noChangeArrowheads="1"/>
          </p:cNvPicPr>
          <p:nvPr/>
        </p:nvPicPr>
        <p:blipFill>
          <a:blip r:embed="rId3" cstate="print"/>
          <a:srcRect l="3691" t="14764" r="1845" b="54134"/>
          <a:stretch>
            <a:fillRect/>
          </a:stretch>
        </p:blipFill>
        <p:spPr bwMode="auto">
          <a:xfrm>
            <a:off x="1671638" y="1736726"/>
            <a:ext cx="8824912" cy="3768725"/>
          </a:xfrm>
          <a:prstGeom prst="rect">
            <a:avLst/>
          </a:prstGeom>
          <a:noFill/>
          <a:ln w="9525">
            <a:noFill/>
            <a:miter lim="800000"/>
            <a:headEnd/>
            <a:tailEnd/>
          </a:ln>
        </p:spPr>
      </p:pic>
      <p:sp>
        <p:nvSpPr>
          <p:cNvPr id="52233" name="Text Box 9"/>
          <p:cNvSpPr txBox="1">
            <a:spLocks noChangeArrowheads="1"/>
          </p:cNvSpPr>
          <p:nvPr/>
        </p:nvSpPr>
        <p:spPr bwMode="black">
          <a:xfrm>
            <a:off x="4151313" y="5430838"/>
            <a:ext cx="1231900" cy="366712"/>
          </a:xfrm>
          <a:prstGeom prst="rect">
            <a:avLst/>
          </a:prstGeom>
          <a:noFill/>
          <a:ln w="9525" algn="ctr">
            <a:noFill/>
            <a:miter lim="800000"/>
          </a:ln>
        </p:spPr>
        <p:txBody>
          <a:bodyPr>
            <a:spAutoFit/>
          </a:bodyPr>
          <a:lstStyle/>
          <a:p>
            <a:r>
              <a:rPr lang="zh-CN" altLang="en-US">
                <a:solidFill>
                  <a:srgbClr val="CC0066"/>
                </a:solidFill>
                <a:ea typeface="楷体_GB2312" panose="02010609030101010101" charset="-122"/>
              </a:rPr>
              <a:t>同步复位</a:t>
            </a:r>
          </a:p>
        </p:txBody>
      </p:sp>
      <p:sp>
        <p:nvSpPr>
          <p:cNvPr id="52234" name="Line 10"/>
          <p:cNvSpPr>
            <a:spLocks noChangeShapeType="1"/>
          </p:cNvSpPr>
          <p:nvPr/>
        </p:nvSpPr>
        <p:spPr bwMode="black">
          <a:xfrm flipV="1">
            <a:off x="5335588" y="5337176"/>
            <a:ext cx="615950" cy="200025"/>
          </a:xfrm>
          <a:prstGeom prst="line">
            <a:avLst/>
          </a:prstGeom>
          <a:noFill/>
          <a:ln w="9525">
            <a:solidFill>
              <a:srgbClr val="FF0000"/>
            </a:solidFill>
            <a:round/>
            <a:tailEnd type="triangle" w="med" len="med"/>
          </a:ln>
        </p:spPr>
        <p:txBody>
          <a:bodyPr>
            <a:spAutoFit/>
          </a:bodyPr>
          <a:lstStyle/>
          <a:p>
            <a:endParaRPr lang="zh-CN" altLang="en-US"/>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34"/>
                                        </p:tgtEl>
                                        <p:attrNameLst>
                                          <p:attrName>style.visibility</p:attrName>
                                        </p:attrNameLst>
                                      </p:cBhvr>
                                      <p:to>
                                        <p:strVal val="visible"/>
                                      </p:to>
                                    </p:set>
                                    <p:anim calcmode="lin" valueType="num">
                                      <p:cBhvr additive="base">
                                        <p:cTn id="7" dur="500" fill="hold"/>
                                        <p:tgtEl>
                                          <p:spTgt spid="52234"/>
                                        </p:tgtEl>
                                        <p:attrNameLst>
                                          <p:attrName>ppt_x</p:attrName>
                                        </p:attrNameLst>
                                      </p:cBhvr>
                                      <p:tavLst>
                                        <p:tav tm="0">
                                          <p:val>
                                            <p:strVal val="#ppt_x"/>
                                          </p:val>
                                        </p:tav>
                                        <p:tav tm="100000">
                                          <p:val>
                                            <p:strVal val="#ppt_x"/>
                                          </p:val>
                                        </p:tav>
                                      </p:tavLst>
                                    </p:anim>
                                    <p:anim calcmode="lin" valueType="num">
                                      <p:cBhvr additive="base">
                                        <p:cTn id="8" dur="500" fill="hold"/>
                                        <p:tgtEl>
                                          <p:spTgt spid="5223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233"/>
                                        </p:tgtEl>
                                        <p:attrNameLst>
                                          <p:attrName>style.visibility</p:attrName>
                                        </p:attrNameLst>
                                      </p:cBhvr>
                                      <p:to>
                                        <p:strVal val="visible"/>
                                      </p:to>
                                    </p:set>
                                    <p:anim calcmode="lin" valueType="num">
                                      <p:cBhvr additive="base">
                                        <p:cTn id="11" dur="500" fill="hold"/>
                                        <p:tgtEl>
                                          <p:spTgt spid="52233"/>
                                        </p:tgtEl>
                                        <p:attrNameLst>
                                          <p:attrName>ppt_x</p:attrName>
                                        </p:attrNameLst>
                                      </p:cBhvr>
                                      <p:tavLst>
                                        <p:tav tm="0">
                                          <p:val>
                                            <p:strVal val="#ppt_x"/>
                                          </p:val>
                                        </p:tav>
                                        <p:tav tm="100000">
                                          <p:val>
                                            <p:strVal val="#ppt_x"/>
                                          </p:val>
                                        </p:tav>
                                      </p:tavLst>
                                    </p:anim>
                                    <p:anim calcmode="lin" valueType="num">
                                      <p:cBhvr additive="base">
                                        <p:cTn id="12" dur="500" fill="hold"/>
                                        <p:tgtEl>
                                          <p:spTgt spid="522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3" grpId="0"/>
      <p:bldP spid="52234" grpId="0" animBg="1"/>
    </p:bldLst>
  </p:timing>
</p:sld>
</file>

<file path=ppt/slides/slide1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2"/>
          <p:cNvSpPr>
            <a:spLocks noGrp="1" noChangeArrowheads="1"/>
          </p:cNvSpPr>
          <p:nvPr>
            <p:ph type="title" idx="4294967295"/>
          </p:nvPr>
        </p:nvSpPr>
        <p:spPr>
          <a:xfrm>
            <a:off x="5334000" y="304800"/>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4</a:t>
            </a:r>
            <a:r>
              <a:rPr lang="zh-CN" altLang="en-US" dirty="0" smtClean="0">
                <a:solidFill>
                  <a:srgbClr val="FFCC00"/>
                </a:solidFill>
                <a:latin typeface="Arial" panose="020B0604020202020204" pitchFamily="34" charset="0"/>
                <a:ea typeface="黑体" panose="02010600030101010101" pitchFamily="49" charset="-122"/>
              </a:rPr>
              <a:t>、同步加</a:t>
            </a:r>
            <a:r>
              <a:rPr lang="en-US" altLang="zh-CN" dirty="0" smtClean="0">
                <a:solidFill>
                  <a:srgbClr val="FFCC00"/>
                </a:solidFill>
                <a:latin typeface="Arial" panose="020B0604020202020204" pitchFamily="34" charset="0"/>
                <a:ea typeface="黑体" panose="02010600030101010101" pitchFamily="49" charset="-122"/>
              </a:rPr>
              <a:t>/</a:t>
            </a:r>
            <a:r>
              <a:rPr lang="zh-CN" altLang="en-US" dirty="0" smtClean="0">
                <a:solidFill>
                  <a:srgbClr val="FFCC00"/>
                </a:solidFill>
                <a:latin typeface="Arial" panose="020B0604020202020204" pitchFamily="34" charset="0"/>
                <a:ea typeface="黑体" panose="02010600030101010101" pitchFamily="49" charset="-122"/>
              </a:rPr>
              <a:t>减计数器</a:t>
            </a:r>
            <a:r>
              <a:rPr lang="en-US" altLang="zh-CN" dirty="0" smtClean="0">
                <a:solidFill>
                  <a:srgbClr val="FFCC00"/>
                </a:solidFill>
                <a:latin typeface="Arial" panose="020B0604020202020204" pitchFamily="34" charset="0"/>
                <a:ea typeface="黑体" panose="02010600030101010101" pitchFamily="49" charset="-122"/>
              </a:rPr>
              <a:t>CT74191</a:t>
            </a:r>
            <a:endParaRPr lang="zh-CN" altLang="en-US" dirty="0" smtClean="0">
              <a:solidFill>
                <a:srgbClr val="FFCC00"/>
              </a:solidFill>
              <a:latin typeface="Arial" panose="020B0604020202020204" pitchFamily="34" charset="0"/>
              <a:ea typeface="黑体" panose="02010600030101010101" pitchFamily="49" charset="-122"/>
            </a:endParaRPr>
          </a:p>
        </p:txBody>
      </p:sp>
      <p:sp>
        <p:nvSpPr>
          <p:cNvPr id="27653" name="Rectangle 3"/>
          <p:cNvSpPr>
            <a:spLocks noGrp="1" noChangeArrowheads="1"/>
          </p:cNvSpPr>
          <p:nvPr>
            <p:ph type="body" sz="half" idx="4294967295"/>
          </p:nvPr>
        </p:nvSpPr>
        <p:spPr>
          <a:xfrm>
            <a:off x="0" y="1185863"/>
            <a:ext cx="7329488" cy="677862"/>
          </a:xfrm>
        </p:spPr>
        <p:txBody>
          <a:bodyPr/>
          <a:lstStyle/>
          <a:p>
            <a:pPr marL="365125" indent="-365125">
              <a:lnSpc>
                <a:spcPct val="110000"/>
              </a:lnSpc>
              <a:buNone/>
            </a:pPr>
            <a:r>
              <a:rPr lang="en-US" altLang="zh-CN" sz="2400" dirty="0">
                <a:solidFill>
                  <a:srgbClr val="FF0066"/>
                </a:solidFill>
              </a:rPr>
              <a:t>【</a:t>
            </a:r>
            <a:r>
              <a:rPr lang="zh-CN" altLang="en-US" sz="2400" dirty="0">
                <a:solidFill>
                  <a:srgbClr val="FF0066"/>
                </a:solidFill>
              </a:rPr>
              <a:t>例</a:t>
            </a:r>
            <a:r>
              <a:rPr lang="en-US" altLang="zh-CN" sz="2400" dirty="0">
                <a:solidFill>
                  <a:srgbClr val="FF0066"/>
                </a:solidFill>
              </a:rPr>
              <a:t>9.26】</a:t>
            </a:r>
            <a:r>
              <a:rPr lang="en-US" altLang="zh-CN" sz="2400" dirty="0">
                <a:solidFill>
                  <a:srgbClr val="CC3300"/>
                </a:solidFill>
              </a:rPr>
              <a:t>4</a:t>
            </a:r>
            <a:r>
              <a:rPr lang="zh-CN" altLang="en-US" sz="2400" dirty="0">
                <a:solidFill>
                  <a:srgbClr val="CC3300"/>
                </a:solidFill>
              </a:rPr>
              <a:t>位二进制同步加</a:t>
            </a:r>
            <a:r>
              <a:rPr lang="en-US" altLang="zh-CN" sz="2400" dirty="0">
                <a:solidFill>
                  <a:srgbClr val="CC3300"/>
                </a:solidFill>
              </a:rPr>
              <a:t>/</a:t>
            </a:r>
            <a:r>
              <a:rPr lang="zh-CN" altLang="en-US" sz="2400" dirty="0">
                <a:solidFill>
                  <a:srgbClr val="CC3300"/>
                </a:solidFill>
              </a:rPr>
              <a:t>减计数器</a:t>
            </a:r>
            <a:r>
              <a:rPr lang="en-US" altLang="zh-CN" sz="2400" dirty="0">
                <a:solidFill>
                  <a:srgbClr val="CC3300"/>
                </a:solidFill>
              </a:rPr>
              <a:t>CT74191</a:t>
            </a:r>
            <a:endParaRPr lang="zh-CN" altLang="en-US" sz="2400" dirty="0">
              <a:solidFill>
                <a:srgbClr val="CC3300"/>
              </a:solidFill>
            </a:endParaRPr>
          </a:p>
        </p:txBody>
      </p:sp>
      <p:graphicFrame>
        <p:nvGraphicFramePr>
          <p:cNvPr id="54280" name="Object 8"/>
          <p:cNvGraphicFramePr>
            <a:graphicFrameLocks noChangeAspect="1"/>
          </p:cNvGraphicFramePr>
          <p:nvPr/>
        </p:nvGraphicFramePr>
        <p:xfrm>
          <a:off x="7993064" y="1768476"/>
          <a:ext cx="2674937" cy="4498975"/>
        </p:xfrm>
        <a:graphic>
          <a:graphicData uri="http://schemas.openxmlformats.org/presentationml/2006/ole">
            <mc:AlternateContent xmlns:mc="http://schemas.openxmlformats.org/markup-compatibility/2006">
              <mc:Choice xmlns:v="urn:schemas-microsoft-com:vml" Requires="v">
                <p:oleObj spid="_x0000_s27681" name="位图图像" r:id="rId4" imgW="2066667" imgH="3476190" progId="PBrush">
                  <p:embed/>
                </p:oleObj>
              </mc:Choice>
              <mc:Fallback>
                <p:oleObj name="位图图像" r:id="rId4" imgW="2066667" imgH="3476190" progId="PBrush">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3064" y="1768476"/>
                        <a:ext cx="2674937"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13500000" algn="ctr" rotWithShape="0">
                                <a:srgbClr val="808080">
                                  <a:alpha val="50000"/>
                                </a:srgbClr>
                              </a:outerShdw>
                            </a:effectLst>
                          </a14:hiddenEffects>
                        </a:ext>
                      </a:extLst>
                    </p:spPr>
                  </p:pic>
                </p:oleObj>
              </mc:Fallback>
            </mc:AlternateContent>
          </a:graphicData>
        </a:graphic>
      </p:graphicFrame>
      <p:sp>
        <p:nvSpPr>
          <p:cNvPr id="39942" name="矩形 5"/>
          <p:cNvSpPr>
            <a:spLocks noChangeArrowheads="1"/>
          </p:cNvSpPr>
          <p:nvPr/>
        </p:nvSpPr>
        <p:spPr bwMode="auto">
          <a:xfrm>
            <a:off x="1855788" y="1558926"/>
            <a:ext cx="6273800" cy="4879975"/>
          </a:xfrm>
          <a:prstGeom prst="rect">
            <a:avLst/>
          </a:prstGeom>
          <a:noFill/>
          <a:ln w="9525">
            <a:noFill/>
            <a:miter lim="800000"/>
          </a:ln>
        </p:spPr>
        <p:txBody>
          <a:bodyPr>
            <a:spAutoFit/>
          </a:bodyPr>
          <a:lstStyle/>
          <a:p>
            <a:pPr marL="361950" indent="-361950" algn="l">
              <a:lnSpc>
                <a:spcPts val="2900"/>
              </a:lnSpc>
              <a:spcBef>
                <a:spcPct val="0"/>
              </a:spcBef>
              <a:buClr>
                <a:srgbClr val="0F5C62"/>
              </a:buClr>
              <a:buSzPct val="85000"/>
              <a:buFont typeface="Wingdings" panose="05000000000000000000" pitchFamily="2" charset="2"/>
              <a:buChar char="u"/>
            </a:pPr>
            <a:r>
              <a:rPr kumimoji="1" lang="zh-CN" altLang="en-US" sz="2200">
                <a:latin typeface="Arial" panose="020B0604020202020204" pitchFamily="34" charset="0"/>
                <a:ea typeface="楷体_GB2312" panose="02010609030101010101" charset="-122"/>
                <a:cs typeface="Arial" panose="020B0604020202020204" pitchFamily="34" charset="0"/>
              </a:rPr>
              <a:t>并行数据输入端：</a:t>
            </a:r>
            <a:r>
              <a:rPr kumimoji="1" lang="en-US" altLang="zh-CN" sz="2200">
                <a:latin typeface="Arial" panose="020B0604020202020204" pitchFamily="34" charset="0"/>
                <a:ea typeface="楷体_GB2312" panose="02010609030101010101" charset="-122"/>
                <a:cs typeface="Arial" panose="020B0604020202020204" pitchFamily="34" charset="0"/>
              </a:rPr>
              <a:t>D3-D0</a:t>
            </a:r>
            <a:endParaRPr kumimoji="1" lang="zh-CN" altLang="en-US" sz="2200">
              <a:latin typeface="Arial" panose="020B0604020202020204" pitchFamily="34" charset="0"/>
              <a:ea typeface="楷体_GB2312" panose="02010609030101010101" charset="-122"/>
              <a:cs typeface="Arial" panose="020B0604020202020204" pitchFamily="34" charset="0"/>
            </a:endParaRPr>
          </a:p>
          <a:p>
            <a:pPr marL="361950" indent="-361950" algn="l">
              <a:lnSpc>
                <a:spcPts val="2900"/>
              </a:lnSpc>
              <a:spcBef>
                <a:spcPct val="0"/>
              </a:spcBef>
              <a:buClr>
                <a:srgbClr val="0F5C62"/>
              </a:buClr>
              <a:buSzPct val="85000"/>
              <a:buFont typeface="Wingdings" panose="05000000000000000000" pitchFamily="2" charset="2"/>
              <a:buChar char="u"/>
            </a:pPr>
            <a:r>
              <a:rPr kumimoji="1" lang="zh-CN" altLang="en-US" sz="2200">
                <a:latin typeface="Arial" panose="020B0604020202020204" pitchFamily="34" charset="0"/>
                <a:ea typeface="楷体_GB2312" panose="02010609030101010101" charset="-122"/>
                <a:cs typeface="Arial" panose="020B0604020202020204" pitchFamily="34" charset="0"/>
              </a:rPr>
              <a:t> 时钟输入端：</a:t>
            </a:r>
            <a:r>
              <a:rPr kumimoji="1" lang="en-US" altLang="zh-CN" sz="2200">
                <a:latin typeface="Arial" panose="020B0604020202020204" pitchFamily="34" charset="0"/>
                <a:ea typeface="楷体_GB2312" panose="02010609030101010101" charset="-122"/>
                <a:cs typeface="Arial" panose="020B0604020202020204" pitchFamily="34" charset="0"/>
              </a:rPr>
              <a:t>CP</a:t>
            </a:r>
            <a:r>
              <a:rPr kumimoji="1" lang="zh-CN" altLang="en-US" sz="2200">
                <a:latin typeface="Arial" panose="020B0604020202020204" pitchFamily="34" charset="0"/>
                <a:ea typeface="楷体_GB2312" panose="02010609030101010101" charset="-122"/>
                <a:cs typeface="Arial" panose="020B0604020202020204" pitchFamily="34" charset="0"/>
              </a:rPr>
              <a:t>，上升沿有效</a:t>
            </a:r>
          </a:p>
          <a:p>
            <a:pPr marL="361950" indent="-361950" algn="l">
              <a:lnSpc>
                <a:spcPts val="2900"/>
              </a:lnSpc>
              <a:spcBef>
                <a:spcPct val="0"/>
              </a:spcBef>
              <a:buClr>
                <a:srgbClr val="0F5C62"/>
              </a:buClr>
              <a:buSzPct val="85000"/>
              <a:buFont typeface="Wingdings" panose="05000000000000000000" pitchFamily="2" charset="2"/>
              <a:buChar char="u"/>
            </a:pPr>
            <a:r>
              <a:rPr kumimoji="1" lang="zh-CN" altLang="en-US" sz="2200">
                <a:latin typeface="Arial" panose="020B0604020202020204" pitchFamily="34" charset="0"/>
                <a:ea typeface="楷体_GB2312" panose="02010609030101010101" charset="-122"/>
                <a:cs typeface="Arial" panose="020B0604020202020204" pitchFamily="34" charset="0"/>
              </a:rPr>
              <a:t>状态输出端： </a:t>
            </a:r>
            <a:r>
              <a:rPr kumimoji="1" lang="en-US" altLang="zh-CN" sz="2200">
                <a:latin typeface="Arial" panose="020B0604020202020204" pitchFamily="34" charset="0"/>
                <a:ea typeface="楷体_GB2312" panose="02010609030101010101" charset="-122"/>
                <a:cs typeface="Arial" panose="020B0604020202020204" pitchFamily="34" charset="0"/>
              </a:rPr>
              <a:t>Q3-Q0</a:t>
            </a:r>
            <a:r>
              <a:rPr kumimoji="1" lang="zh-CN" altLang="en-US" sz="2200">
                <a:latin typeface="Arial" panose="020B0604020202020204" pitchFamily="34" charset="0"/>
                <a:ea typeface="楷体_GB2312" panose="02010609030101010101" charset="-122"/>
                <a:cs typeface="Arial" panose="020B0604020202020204" pitchFamily="34" charset="0"/>
              </a:rPr>
              <a:t>， </a:t>
            </a:r>
            <a:r>
              <a:rPr kumimoji="1" lang="en-US" altLang="zh-CN" sz="2200">
                <a:latin typeface="Arial" panose="020B0604020202020204" pitchFamily="34" charset="0"/>
                <a:ea typeface="楷体_GB2312" panose="02010609030101010101" charset="-122"/>
                <a:cs typeface="Arial" panose="020B0604020202020204" pitchFamily="34" charset="0"/>
              </a:rPr>
              <a:t>Q3</a:t>
            </a:r>
            <a:r>
              <a:rPr kumimoji="1" lang="zh-CN" altLang="en-US" sz="2200">
                <a:latin typeface="Arial" panose="020B0604020202020204" pitchFamily="34" charset="0"/>
                <a:ea typeface="楷体_GB2312" panose="02010609030101010101" charset="-122"/>
                <a:cs typeface="Arial" panose="020B0604020202020204" pitchFamily="34" charset="0"/>
              </a:rPr>
              <a:t>、</a:t>
            </a:r>
            <a:r>
              <a:rPr kumimoji="1" lang="en-US" altLang="zh-CN" sz="2200">
                <a:latin typeface="Arial" panose="020B0604020202020204" pitchFamily="34" charset="0"/>
                <a:ea typeface="楷体_GB2312" panose="02010609030101010101" charset="-122"/>
                <a:cs typeface="Arial" panose="020B0604020202020204" pitchFamily="34" charset="0"/>
              </a:rPr>
              <a:t>Q2</a:t>
            </a:r>
            <a:r>
              <a:rPr kumimoji="1" lang="zh-CN" altLang="en-US" sz="2200">
                <a:latin typeface="Arial" panose="020B0604020202020204" pitchFamily="34" charset="0"/>
                <a:ea typeface="楷体_GB2312" panose="02010609030101010101" charset="-122"/>
                <a:cs typeface="Arial" panose="020B0604020202020204" pitchFamily="34" charset="0"/>
              </a:rPr>
              <a:t>、   </a:t>
            </a:r>
            <a:r>
              <a:rPr kumimoji="1" lang="en-US" altLang="zh-CN" sz="2200">
                <a:latin typeface="Arial" panose="020B0604020202020204" pitchFamily="34" charset="0"/>
                <a:ea typeface="楷体_GB2312" panose="02010609030101010101" charset="-122"/>
                <a:cs typeface="Arial" panose="020B0604020202020204" pitchFamily="34" charset="0"/>
              </a:rPr>
              <a:t>Q1</a:t>
            </a:r>
            <a:r>
              <a:rPr kumimoji="1" lang="zh-CN" altLang="en-US" sz="2200">
                <a:latin typeface="Arial" panose="020B0604020202020204" pitchFamily="34" charset="0"/>
                <a:ea typeface="楷体_GB2312" panose="02010609030101010101" charset="-122"/>
                <a:cs typeface="Arial" panose="020B0604020202020204" pitchFamily="34" charset="0"/>
              </a:rPr>
              <a:t>和</a:t>
            </a:r>
            <a:r>
              <a:rPr kumimoji="1" lang="en-US" altLang="zh-CN" sz="2200">
                <a:latin typeface="Arial" panose="020B0604020202020204" pitchFamily="34" charset="0"/>
                <a:ea typeface="楷体_GB2312" panose="02010609030101010101" charset="-122"/>
                <a:cs typeface="Arial" panose="020B0604020202020204" pitchFamily="34" charset="0"/>
              </a:rPr>
              <a:t>Q0</a:t>
            </a:r>
            <a:r>
              <a:rPr kumimoji="1" lang="zh-CN" altLang="en-US" sz="2200">
                <a:latin typeface="Arial" panose="020B0604020202020204" pitchFamily="34" charset="0"/>
                <a:ea typeface="楷体_GB2312" panose="02010609030101010101" charset="-122"/>
                <a:cs typeface="Arial" panose="020B0604020202020204" pitchFamily="34" charset="0"/>
              </a:rPr>
              <a:t>的权值依次为</a:t>
            </a:r>
            <a:r>
              <a:rPr kumimoji="1" lang="en-US" altLang="zh-CN" sz="2200">
                <a:latin typeface="Arial" panose="020B0604020202020204" pitchFamily="34" charset="0"/>
                <a:ea typeface="楷体_GB2312" panose="02010609030101010101" charset="-122"/>
                <a:cs typeface="Arial" panose="020B0604020202020204" pitchFamily="34" charset="0"/>
              </a:rPr>
              <a:t>2</a:t>
            </a:r>
            <a:r>
              <a:rPr kumimoji="1" lang="en-US" altLang="zh-CN" sz="2200" baseline="30000">
                <a:latin typeface="Arial" panose="020B0604020202020204" pitchFamily="34" charset="0"/>
                <a:ea typeface="楷体_GB2312" panose="02010609030101010101" charset="-122"/>
                <a:cs typeface="Arial" panose="020B0604020202020204" pitchFamily="34" charset="0"/>
              </a:rPr>
              <a:t>3</a:t>
            </a:r>
            <a:r>
              <a:rPr kumimoji="1" lang="zh-CN" altLang="en-US" sz="2200">
                <a:latin typeface="Arial" panose="020B0604020202020204" pitchFamily="34" charset="0"/>
                <a:ea typeface="楷体_GB2312" panose="02010609030101010101" charset="-122"/>
                <a:cs typeface="Arial" panose="020B0604020202020204" pitchFamily="34" charset="0"/>
              </a:rPr>
              <a:t>、</a:t>
            </a:r>
            <a:r>
              <a:rPr kumimoji="1" lang="en-US" altLang="zh-CN" sz="2200">
                <a:latin typeface="Arial" panose="020B0604020202020204" pitchFamily="34" charset="0"/>
                <a:ea typeface="楷体_GB2312" panose="02010609030101010101" charset="-122"/>
                <a:cs typeface="Arial" panose="020B0604020202020204" pitchFamily="34" charset="0"/>
              </a:rPr>
              <a:t>2</a:t>
            </a:r>
            <a:r>
              <a:rPr kumimoji="1" lang="en-US" altLang="zh-CN" sz="2200" baseline="30000">
                <a:latin typeface="Arial" panose="020B0604020202020204" pitchFamily="34" charset="0"/>
                <a:ea typeface="楷体_GB2312" panose="02010609030101010101" charset="-122"/>
                <a:cs typeface="Arial" panose="020B0604020202020204" pitchFamily="34" charset="0"/>
              </a:rPr>
              <a:t>2</a:t>
            </a:r>
            <a:r>
              <a:rPr kumimoji="1" lang="zh-CN" altLang="en-US" sz="2200">
                <a:latin typeface="Arial" panose="020B0604020202020204" pitchFamily="34" charset="0"/>
                <a:ea typeface="楷体_GB2312" panose="02010609030101010101" charset="-122"/>
                <a:cs typeface="Arial" panose="020B0604020202020204" pitchFamily="34" charset="0"/>
              </a:rPr>
              <a:t>、</a:t>
            </a:r>
            <a:r>
              <a:rPr kumimoji="1" lang="en-US" altLang="zh-CN" sz="2200">
                <a:latin typeface="Arial" panose="020B0604020202020204" pitchFamily="34" charset="0"/>
                <a:ea typeface="楷体_GB2312" panose="02010609030101010101" charset="-122"/>
                <a:cs typeface="Arial" panose="020B0604020202020204" pitchFamily="34" charset="0"/>
              </a:rPr>
              <a:t>2</a:t>
            </a:r>
            <a:r>
              <a:rPr kumimoji="1" lang="en-US" altLang="zh-CN" sz="2200" baseline="30000">
                <a:latin typeface="Arial" panose="020B0604020202020204" pitchFamily="34" charset="0"/>
                <a:ea typeface="楷体_GB2312" panose="02010609030101010101" charset="-122"/>
                <a:cs typeface="Arial" panose="020B0604020202020204" pitchFamily="34" charset="0"/>
              </a:rPr>
              <a:t>1</a:t>
            </a:r>
            <a:r>
              <a:rPr kumimoji="1" lang="zh-CN" altLang="en-US" sz="2200">
                <a:latin typeface="Arial" panose="020B0604020202020204" pitchFamily="34" charset="0"/>
                <a:ea typeface="楷体_GB2312" panose="02010609030101010101" charset="-122"/>
                <a:cs typeface="Arial" panose="020B0604020202020204" pitchFamily="34" charset="0"/>
              </a:rPr>
              <a:t>和</a:t>
            </a:r>
            <a:r>
              <a:rPr kumimoji="1" lang="en-US" altLang="zh-CN" sz="2200">
                <a:latin typeface="Arial" panose="020B0604020202020204" pitchFamily="34" charset="0"/>
                <a:ea typeface="楷体_GB2312" panose="02010609030101010101" charset="-122"/>
                <a:cs typeface="Arial" panose="020B0604020202020204" pitchFamily="34" charset="0"/>
              </a:rPr>
              <a:t>2</a:t>
            </a:r>
            <a:r>
              <a:rPr kumimoji="1" lang="en-US" altLang="zh-CN" sz="2200" baseline="30000">
                <a:latin typeface="Arial" panose="020B0604020202020204" pitchFamily="34" charset="0"/>
                <a:ea typeface="楷体_GB2312" panose="02010609030101010101" charset="-122"/>
                <a:cs typeface="Arial" panose="020B0604020202020204" pitchFamily="34" charset="0"/>
              </a:rPr>
              <a:t>0</a:t>
            </a:r>
            <a:endParaRPr kumimoji="1" lang="zh-CN" altLang="en-US" sz="2200">
              <a:latin typeface="Arial" panose="020B0604020202020204" pitchFamily="34" charset="0"/>
              <a:ea typeface="楷体_GB2312" panose="02010609030101010101" charset="-122"/>
              <a:cs typeface="Arial" panose="020B0604020202020204" pitchFamily="34" charset="0"/>
            </a:endParaRPr>
          </a:p>
          <a:p>
            <a:pPr marL="361950" indent="-361950" algn="l">
              <a:lnSpc>
                <a:spcPts val="2900"/>
              </a:lnSpc>
              <a:spcBef>
                <a:spcPct val="0"/>
              </a:spcBef>
              <a:buClr>
                <a:srgbClr val="0F5C62"/>
              </a:buClr>
              <a:buSzPct val="85000"/>
              <a:buFont typeface="Wingdings" panose="05000000000000000000" pitchFamily="2" charset="2"/>
              <a:buChar char="u"/>
            </a:pPr>
            <a:r>
              <a:rPr kumimoji="1" lang="zh-CN" altLang="en-US" sz="2200">
                <a:solidFill>
                  <a:srgbClr val="CC0066"/>
                </a:solidFill>
                <a:latin typeface="Arial" panose="020B0604020202020204" pitchFamily="34" charset="0"/>
                <a:ea typeface="楷体_GB2312" panose="02010609030101010101" charset="-122"/>
                <a:cs typeface="Arial" panose="020B0604020202020204" pitchFamily="34" charset="0"/>
              </a:rPr>
              <a:t>加</a:t>
            </a:r>
            <a:r>
              <a:rPr kumimoji="1" lang="en-US" altLang="zh-CN" sz="2200">
                <a:solidFill>
                  <a:srgbClr val="CC0066"/>
                </a:solidFill>
                <a:latin typeface="Arial" panose="020B0604020202020204" pitchFamily="34" charset="0"/>
                <a:ea typeface="楷体_GB2312" panose="02010609030101010101" charset="-122"/>
                <a:cs typeface="Arial" panose="020B0604020202020204" pitchFamily="34" charset="0"/>
              </a:rPr>
              <a:t>/</a:t>
            </a:r>
            <a:r>
              <a:rPr kumimoji="1" lang="zh-CN" altLang="en-US" sz="2200">
                <a:solidFill>
                  <a:srgbClr val="CC0066"/>
                </a:solidFill>
                <a:latin typeface="Arial" panose="020B0604020202020204" pitchFamily="34" charset="0"/>
                <a:ea typeface="楷体_GB2312" panose="02010609030101010101" charset="-122"/>
                <a:cs typeface="Arial" panose="020B0604020202020204" pitchFamily="34" charset="0"/>
              </a:rPr>
              <a:t>减控制</a:t>
            </a:r>
            <a:r>
              <a:rPr kumimoji="1" lang="zh-CN" altLang="en-US" sz="2200">
                <a:latin typeface="Arial" panose="020B0604020202020204" pitchFamily="34" charset="0"/>
                <a:ea typeface="楷体_GB2312" panose="02010609030101010101" charset="-122"/>
                <a:cs typeface="Arial" panose="020B0604020202020204" pitchFamily="34" charset="0"/>
              </a:rPr>
              <a:t>输入端：</a:t>
            </a:r>
            <a:r>
              <a:rPr kumimoji="1" lang="en-US" altLang="zh-CN" sz="2200">
                <a:latin typeface="Arial" panose="020B0604020202020204" pitchFamily="34" charset="0"/>
                <a:ea typeface="楷体_GB2312" panose="02010609030101010101" charset="-122"/>
                <a:cs typeface="Arial" panose="020B0604020202020204" pitchFamily="34" charset="0"/>
              </a:rPr>
              <a:t>M</a:t>
            </a:r>
            <a:r>
              <a:rPr kumimoji="1" lang="zh-CN" altLang="en-US" sz="2200">
                <a:latin typeface="Arial" panose="020B0604020202020204" pitchFamily="34" charset="0"/>
                <a:ea typeface="楷体_GB2312" panose="02010609030101010101" charset="-122"/>
                <a:cs typeface="Arial" panose="020B0604020202020204" pitchFamily="34" charset="0"/>
              </a:rPr>
              <a:t>，</a:t>
            </a:r>
            <a:r>
              <a:rPr kumimoji="1" lang="en-US" altLang="zh-CN" sz="2200">
                <a:solidFill>
                  <a:srgbClr val="CC0066"/>
                </a:solidFill>
                <a:latin typeface="Arial" panose="020B0604020202020204" pitchFamily="34" charset="0"/>
                <a:ea typeface="楷体_GB2312" panose="02010609030101010101" charset="-122"/>
                <a:cs typeface="Arial" panose="020B0604020202020204" pitchFamily="34" charset="0"/>
              </a:rPr>
              <a:t>M=0</a:t>
            </a:r>
            <a:r>
              <a:rPr kumimoji="1" lang="zh-CN" altLang="en-US" sz="2200">
                <a:latin typeface="Arial" panose="020B0604020202020204" pitchFamily="34" charset="0"/>
                <a:ea typeface="楷体_GB2312" panose="02010609030101010101" charset="-122"/>
                <a:cs typeface="Arial" panose="020B0604020202020204" pitchFamily="34" charset="0"/>
              </a:rPr>
              <a:t>时，计数器</a:t>
            </a:r>
            <a:r>
              <a:rPr kumimoji="1" lang="zh-CN" altLang="en-US" sz="2200">
                <a:solidFill>
                  <a:srgbClr val="CC0066"/>
                </a:solidFill>
                <a:latin typeface="Arial" panose="020B0604020202020204" pitchFamily="34" charset="0"/>
                <a:ea typeface="楷体_GB2312" panose="02010609030101010101" charset="-122"/>
                <a:cs typeface="Arial" panose="020B0604020202020204" pitchFamily="34" charset="0"/>
              </a:rPr>
              <a:t>加</a:t>
            </a:r>
            <a:r>
              <a:rPr kumimoji="1" lang="zh-CN" altLang="en-US" sz="2200">
                <a:latin typeface="Arial" panose="020B0604020202020204" pitchFamily="34" charset="0"/>
                <a:ea typeface="楷体_GB2312" panose="02010609030101010101" charset="-122"/>
                <a:cs typeface="Arial" panose="020B0604020202020204" pitchFamily="34" charset="0"/>
              </a:rPr>
              <a:t>计数；</a:t>
            </a:r>
            <a:r>
              <a:rPr kumimoji="1" lang="en-US" altLang="zh-CN" sz="2200">
                <a:solidFill>
                  <a:srgbClr val="CC0066"/>
                </a:solidFill>
                <a:latin typeface="Arial" panose="020B0604020202020204" pitchFamily="34" charset="0"/>
                <a:ea typeface="楷体_GB2312" panose="02010609030101010101" charset="-122"/>
                <a:cs typeface="Arial" panose="020B0604020202020204" pitchFamily="34" charset="0"/>
              </a:rPr>
              <a:t>M=1</a:t>
            </a:r>
            <a:r>
              <a:rPr kumimoji="1" lang="zh-CN" altLang="en-US" sz="2200">
                <a:latin typeface="Arial" panose="020B0604020202020204" pitchFamily="34" charset="0"/>
                <a:ea typeface="楷体_GB2312" panose="02010609030101010101" charset="-122"/>
                <a:cs typeface="Arial" panose="020B0604020202020204" pitchFamily="34" charset="0"/>
              </a:rPr>
              <a:t>时，计数器</a:t>
            </a:r>
            <a:r>
              <a:rPr kumimoji="1" lang="zh-CN" altLang="en-US" sz="2200">
                <a:solidFill>
                  <a:srgbClr val="CC0066"/>
                </a:solidFill>
                <a:latin typeface="Arial" panose="020B0604020202020204" pitchFamily="34" charset="0"/>
                <a:ea typeface="楷体_GB2312" panose="02010609030101010101" charset="-122"/>
                <a:cs typeface="Arial" panose="020B0604020202020204" pitchFamily="34" charset="0"/>
              </a:rPr>
              <a:t>减</a:t>
            </a:r>
            <a:r>
              <a:rPr kumimoji="1" lang="zh-CN" altLang="en-US" sz="2200">
                <a:latin typeface="Arial" panose="020B0604020202020204" pitchFamily="34" charset="0"/>
                <a:ea typeface="楷体_GB2312" panose="02010609030101010101" charset="-122"/>
                <a:cs typeface="Arial" panose="020B0604020202020204" pitchFamily="34" charset="0"/>
              </a:rPr>
              <a:t>计数</a:t>
            </a:r>
            <a:endParaRPr kumimoji="1" lang="en-US" altLang="zh-CN" sz="2200">
              <a:latin typeface="Arial" panose="020B0604020202020204" pitchFamily="34" charset="0"/>
              <a:ea typeface="楷体_GB2312" panose="02010609030101010101" charset="-122"/>
              <a:cs typeface="Arial" panose="020B0604020202020204" pitchFamily="34" charset="0"/>
            </a:endParaRPr>
          </a:p>
          <a:p>
            <a:pPr marL="361950" indent="-361950" algn="l">
              <a:lnSpc>
                <a:spcPts val="2900"/>
              </a:lnSpc>
              <a:spcBef>
                <a:spcPct val="0"/>
              </a:spcBef>
              <a:buClr>
                <a:srgbClr val="0F5C62"/>
              </a:buClr>
              <a:buSzPct val="85000"/>
              <a:buFont typeface="Wingdings" panose="05000000000000000000" pitchFamily="2" charset="2"/>
              <a:buChar char="u"/>
            </a:pPr>
            <a:r>
              <a:rPr kumimoji="1" lang="zh-CN" altLang="en-US" sz="2200">
                <a:solidFill>
                  <a:srgbClr val="CC0066"/>
                </a:solidFill>
                <a:latin typeface="Arial" panose="020B0604020202020204" pitchFamily="34" charset="0"/>
                <a:ea typeface="楷体_GB2312" panose="02010609030101010101" charset="-122"/>
                <a:cs typeface="Arial" panose="020B0604020202020204" pitchFamily="34" charset="0"/>
              </a:rPr>
              <a:t>使能控制</a:t>
            </a:r>
            <a:r>
              <a:rPr kumimoji="1" lang="zh-CN" altLang="en-US" sz="2200">
                <a:latin typeface="Arial" panose="020B0604020202020204" pitchFamily="34" charset="0"/>
                <a:ea typeface="楷体_GB2312" panose="02010609030101010101" charset="-122"/>
                <a:cs typeface="Arial" panose="020B0604020202020204" pitchFamily="34" charset="0"/>
              </a:rPr>
              <a:t>输入端：</a:t>
            </a:r>
            <a:r>
              <a:rPr kumimoji="1" lang="en-US" altLang="zh-CN" sz="2200">
                <a:latin typeface="Arial" panose="020B0604020202020204" pitchFamily="34" charset="0"/>
                <a:ea typeface="楷体_GB2312" panose="02010609030101010101" charset="-122"/>
                <a:cs typeface="Arial" panose="020B0604020202020204" pitchFamily="34" charset="0"/>
              </a:rPr>
              <a:t>SN</a:t>
            </a:r>
            <a:r>
              <a:rPr kumimoji="1" lang="zh-CN" altLang="en-US" sz="2200">
                <a:latin typeface="Arial" panose="020B0604020202020204" pitchFamily="34" charset="0"/>
                <a:ea typeface="楷体_GB2312" panose="02010609030101010101" charset="-122"/>
                <a:cs typeface="Arial" panose="020B0604020202020204" pitchFamily="34" charset="0"/>
              </a:rPr>
              <a:t>，低电平有效</a:t>
            </a:r>
            <a:endParaRPr kumimoji="1" lang="en-US" altLang="zh-CN" sz="2200">
              <a:latin typeface="Arial" panose="020B0604020202020204" pitchFamily="34" charset="0"/>
              <a:ea typeface="楷体_GB2312" panose="02010609030101010101" charset="-122"/>
              <a:cs typeface="Arial" panose="020B0604020202020204" pitchFamily="34" charset="0"/>
            </a:endParaRPr>
          </a:p>
          <a:p>
            <a:pPr marL="361950" indent="-361950" algn="l">
              <a:lnSpc>
                <a:spcPts val="2900"/>
              </a:lnSpc>
              <a:spcBef>
                <a:spcPct val="0"/>
              </a:spcBef>
              <a:buClr>
                <a:srgbClr val="0F5C62"/>
              </a:buClr>
              <a:buSzPct val="85000"/>
              <a:buFont typeface="Wingdings" panose="05000000000000000000" pitchFamily="2" charset="2"/>
              <a:buChar char="u"/>
            </a:pPr>
            <a:r>
              <a:rPr kumimoji="1" lang="zh-CN" altLang="en-US" sz="2200">
                <a:latin typeface="Arial" panose="020B0604020202020204" pitchFamily="34" charset="0"/>
                <a:ea typeface="楷体_GB2312" panose="02010609030101010101" charset="-122"/>
                <a:cs typeface="Arial" panose="020B0604020202020204" pitchFamily="34" charset="0"/>
              </a:rPr>
              <a:t>同步预置控制输入端：</a:t>
            </a:r>
            <a:r>
              <a:rPr kumimoji="1" lang="en-US" altLang="zh-CN" sz="2200">
                <a:latin typeface="Arial" panose="020B0604020202020204" pitchFamily="34" charset="0"/>
                <a:ea typeface="楷体_GB2312" panose="02010609030101010101" charset="-122"/>
                <a:cs typeface="Arial" panose="020B0604020202020204" pitchFamily="34" charset="0"/>
              </a:rPr>
              <a:t>LDN</a:t>
            </a:r>
            <a:r>
              <a:rPr kumimoji="1" lang="zh-CN" altLang="en-US" sz="2200">
                <a:latin typeface="Arial" panose="020B0604020202020204" pitchFamily="34" charset="0"/>
                <a:ea typeface="楷体_GB2312" panose="02010609030101010101" charset="-122"/>
                <a:cs typeface="Arial" panose="020B0604020202020204" pitchFamily="34" charset="0"/>
              </a:rPr>
              <a:t>，低电平有效</a:t>
            </a:r>
            <a:endParaRPr kumimoji="1" lang="en-US" altLang="zh-CN" sz="2200">
              <a:latin typeface="Arial" panose="020B0604020202020204" pitchFamily="34" charset="0"/>
              <a:ea typeface="楷体_GB2312" panose="02010609030101010101" charset="-122"/>
              <a:cs typeface="Arial" panose="020B0604020202020204" pitchFamily="34" charset="0"/>
            </a:endParaRPr>
          </a:p>
          <a:p>
            <a:pPr marL="361950" indent="-361950" algn="l">
              <a:lnSpc>
                <a:spcPts val="2900"/>
              </a:lnSpc>
              <a:spcBef>
                <a:spcPct val="0"/>
              </a:spcBef>
              <a:buClr>
                <a:srgbClr val="0F5C62"/>
              </a:buClr>
              <a:buSzPct val="85000"/>
              <a:buFont typeface="Wingdings" panose="05000000000000000000" pitchFamily="2" charset="2"/>
              <a:buChar char="u"/>
            </a:pPr>
            <a:r>
              <a:rPr kumimoji="1" lang="zh-CN" altLang="en-US" sz="2200">
                <a:solidFill>
                  <a:srgbClr val="CC0066"/>
                </a:solidFill>
                <a:latin typeface="Arial" panose="020B0604020202020204" pitchFamily="34" charset="0"/>
                <a:ea typeface="楷体_GB2312" panose="02010609030101010101" charset="-122"/>
                <a:cs typeface="Arial" panose="020B0604020202020204" pitchFamily="34" charset="0"/>
              </a:rPr>
              <a:t>进位</a:t>
            </a:r>
            <a:r>
              <a:rPr kumimoji="1" lang="en-US" altLang="zh-CN" sz="2200">
                <a:solidFill>
                  <a:srgbClr val="CC0066"/>
                </a:solidFill>
                <a:latin typeface="Arial" panose="020B0604020202020204" pitchFamily="34" charset="0"/>
                <a:ea typeface="楷体_GB2312" panose="02010609030101010101" charset="-122"/>
                <a:cs typeface="Arial" panose="020B0604020202020204" pitchFamily="34" charset="0"/>
              </a:rPr>
              <a:t>/</a:t>
            </a:r>
            <a:r>
              <a:rPr kumimoji="1" lang="zh-CN" altLang="en-US" sz="2200">
                <a:solidFill>
                  <a:srgbClr val="CC0066"/>
                </a:solidFill>
                <a:latin typeface="Arial" panose="020B0604020202020204" pitchFamily="34" charset="0"/>
                <a:ea typeface="楷体_GB2312" panose="02010609030101010101" charset="-122"/>
                <a:cs typeface="Arial" panose="020B0604020202020204" pitchFamily="34" charset="0"/>
              </a:rPr>
              <a:t>借位</a:t>
            </a:r>
            <a:r>
              <a:rPr kumimoji="1" lang="zh-CN" altLang="en-US" sz="2200">
                <a:latin typeface="Arial" panose="020B0604020202020204" pitchFamily="34" charset="0"/>
                <a:ea typeface="楷体_GB2312" panose="02010609030101010101" charset="-122"/>
                <a:cs typeface="Arial" panose="020B0604020202020204" pitchFamily="34" charset="0"/>
              </a:rPr>
              <a:t>输出端：</a:t>
            </a:r>
            <a:r>
              <a:rPr kumimoji="1" lang="en-US" altLang="zh-CN" sz="2200">
                <a:latin typeface="Arial" panose="020B0604020202020204" pitchFamily="34" charset="0"/>
                <a:ea typeface="楷体_GB2312" panose="02010609030101010101" charset="-122"/>
                <a:cs typeface="Arial" panose="020B0604020202020204" pitchFamily="34" charset="0"/>
              </a:rPr>
              <a:t>OC_OB</a:t>
            </a:r>
            <a:r>
              <a:rPr kumimoji="1" lang="zh-CN" altLang="en-US" sz="2200">
                <a:latin typeface="Arial" panose="020B0604020202020204" pitchFamily="34" charset="0"/>
                <a:ea typeface="楷体_GB2312" panose="02010609030101010101" charset="-122"/>
                <a:cs typeface="Arial" panose="020B0604020202020204" pitchFamily="34" charset="0"/>
              </a:rPr>
              <a:t>，加法计数时，当</a:t>
            </a:r>
            <a:r>
              <a:rPr kumimoji="1" lang="en-US" altLang="zh-CN" sz="2200">
                <a:latin typeface="Arial" panose="020B0604020202020204" pitchFamily="34" charset="0"/>
                <a:ea typeface="楷体_GB2312" panose="02010609030101010101" charset="-122"/>
                <a:cs typeface="Arial" panose="020B0604020202020204" pitchFamily="34" charset="0"/>
              </a:rPr>
              <a:t>Q3Q2Q1Q0=1111</a:t>
            </a:r>
            <a:r>
              <a:rPr kumimoji="1" lang="zh-CN" altLang="en-US" sz="2200">
                <a:latin typeface="Arial" panose="020B0604020202020204" pitchFamily="34" charset="0"/>
                <a:ea typeface="楷体_GB2312" panose="02010609030101010101" charset="-122"/>
                <a:cs typeface="Arial" panose="020B0604020202020204" pitchFamily="34" charset="0"/>
              </a:rPr>
              <a:t>时，</a:t>
            </a:r>
            <a:r>
              <a:rPr kumimoji="1" lang="en-US" altLang="zh-CN" sz="2200">
                <a:latin typeface="Arial" panose="020B0604020202020204" pitchFamily="34" charset="0"/>
                <a:ea typeface="楷体_GB2312" panose="02010609030101010101" charset="-122"/>
                <a:cs typeface="Arial" panose="020B0604020202020204" pitchFamily="34" charset="0"/>
              </a:rPr>
              <a:t>OC_OB=1</a:t>
            </a:r>
            <a:r>
              <a:rPr kumimoji="1" lang="zh-CN" altLang="en-US" sz="2200">
                <a:latin typeface="Arial" panose="020B0604020202020204" pitchFamily="34" charset="0"/>
                <a:ea typeface="楷体_GB2312" panose="02010609030101010101" charset="-122"/>
                <a:cs typeface="Arial" panose="020B0604020202020204" pitchFamily="34" charset="0"/>
              </a:rPr>
              <a:t>；减法计数时，当</a:t>
            </a:r>
            <a:r>
              <a:rPr kumimoji="1" lang="en-US" altLang="zh-CN" sz="2200">
                <a:latin typeface="Arial" panose="020B0604020202020204" pitchFamily="34" charset="0"/>
                <a:ea typeface="楷体_GB2312" panose="02010609030101010101" charset="-122"/>
                <a:cs typeface="Arial" panose="020B0604020202020204" pitchFamily="34" charset="0"/>
              </a:rPr>
              <a:t>Q3Q2Q1Q0=0000</a:t>
            </a:r>
            <a:r>
              <a:rPr kumimoji="1" lang="zh-CN" altLang="en-US" sz="2200">
                <a:latin typeface="Arial" panose="020B0604020202020204" pitchFamily="34" charset="0"/>
                <a:ea typeface="楷体_GB2312" panose="02010609030101010101" charset="-122"/>
                <a:cs typeface="Arial" panose="020B0604020202020204" pitchFamily="34" charset="0"/>
              </a:rPr>
              <a:t>时，</a:t>
            </a:r>
            <a:r>
              <a:rPr kumimoji="1" lang="en-US" altLang="zh-CN" sz="2200">
                <a:latin typeface="Arial" panose="020B0604020202020204" pitchFamily="34" charset="0"/>
                <a:ea typeface="楷体_GB2312" panose="02010609030101010101" charset="-122"/>
                <a:cs typeface="Arial" panose="020B0604020202020204" pitchFamily="34" charset="0"/>
              </a:rPr>
              <a:t>OC_OB=1</a:t>
            </a:r>
            <a:r>
              <a:rPr kumimoji="1" lang="zh-CN" altLang="en-US" sz="2200">
                <a:latin typeface="Arial" panose="020B0604020202020204" pitchFamily="34" charset="0"/>
                <a:ea typeface="楷体_GB2312" panose="02010609030101010101" charset="-122"/>
                <a:cs typeface="Arial" panose="020B0604020202020204" pitchFamily="34" charset="0"/>
              </a:rPr>
              <a:t> ；</a:t>
            </a:r>
            <a:endParaRPr kumimoji="1" lang="en-US" altLang="zh-CN" sz="2200">
              <a:latin typeface="Arial" panose="020B0604020202020204" pitchFamily="34" charset="0"/>
              <a:ea typeface="楷体_GB2312" panose="02010609030101010101" charset="-122"/>
              <a:cs typeface="Arial" panose="020B0604020202020204" pitchFamily="34" charset="0"/>
            </a:endParaRPr>
          </a:p>
          <a:p>
            <a:pPr marL="361950" indent="-361950" algn="l">
              <a:lnSpc>
                <a:spcPts val="2900"/>
              </a:lnSpc>
              <a:spcBef>
                <a:spcPct val="0"/>
              </a:spcBef>
              <a:buClr>
                <a:srgbClr val="0F5C62"/>
              </a:buClr>
              <a:buSzPct val="85000"/>
              <a:buFont typeface="Wingdings" panose="05000000000000000000" pitchFamily="2" charset="2"/>
              <a:buChar char="u"/>
            </a:pPr>
            <a:r>
              <a:rPr kumimoji="1" lang="en-US" altLang="zh-CN" sz="2200">
                <a:solidFill>
                  <a:srgbClr val="CC0066"/>
                </a:solidFill>
                <a:latin typeface="Arial" panose="020B0604020202020204" pitchFamily="34" charset="0"/>
                <a:ea typeface="楷体_GB2312" panose="02010609030101010101" charset="-122"/>
                <a:cs typeface="Arial" panose="020B0604020202020204" pitchFamily="34" charset="0"/>
              </a:rPr>
              <a:t>OC_OB</a:t>
            </a:r>
            <a:r>
              <a:rPr kumimoji="1" lang="zh-CN" altLang="en-US" sz="2200">
                <a:solidFill>
                  <a:srgbClr val="CC0066"/>
                </a:solidFill>
                <a:latin typeface="Arial" panose="020B0604020202020204" pitchFamily="34" charset="0"/>
                <a:ea typeface="楷体_GB2312" panose="02010609030101010101" charset="-122"/>
                <a:cs typeface="Arial" panose="020B0604020202020204" pitchFamily="34" charset="0"/>
              </a:rPr>
              <a:t>的反相输出端</a:t>
            </a:r>
            <a:r>
              <a:rPr kumimoji="1" lang="en-US" altLang="zh-CN" sz="2200">
                <a:latin typeface="Arial" panose="020B0604020202020204" pitchFamily="34" charset="0"/>
                <a:ea typeface="楷体_GB2312" panose="02010609030101010101" charset="-122"/>
                <a:cs typeface="Arial" panose="020B0604020202020204" pitchFamily="34" charset="0"/>
              </a:rPr>
              <a:t>: OCN</a:t>
            </a:r>
            <a:r>
              <a:rPr kumimoji="1" lang="zh-CN" altLang="en-US" sz="2200">
                <a:latin typeface="Arial" panose="020B0604020202020204" pitchFamily="34" charset="0"/>
                <a:ea typeface="楷体_GB2312" panose="02010609030101010101" charset="-122"/>
                <a:cs typeface="Arial" panose="020B0604020202020204" pitchFamily="34" charset="0"/>
              </a:rPr>
              <a:t>，输出脉冲宽度为半个时钟周期（低电平段）</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42"/>
                                        </p:tgtEl>
                                        <p:attrNameLst>
                                          <p:attrName>style.visibility</p:attrName>
                                        </p:attrNameLst>
                                      </p:cBhvr>
                                      <p:to>
                                        <p:strVal val="visible"/>
                                      </p:to>
                                    </p:set>
                                    <p:animEffect transition="in" filter="blinds(horizontal)">
                                      <p:cBhvr>
                                        <p:cTn id="7" dur="500"/>
                                        <p:tgtEl>
                                          <p:spTgt spid="399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280"/>
                                        </p:tgtEl>
                                        <p:attrNameLst>
                                          <p:attrName>style.visibility</p:attrName>
                                        </p:attrNameLst>
                                      </p:cBhvr>
                                      <p:to>
                                        <p:strVal val="visible"/>
                                      </p:to>
                                    </p:set>
                                    <p:animEffect transition="in" filter="blinds(horizontal)">
                                      <p:cBhvr>
                                        <p:cTn id="12" dur="500"/>
                                        <p:tgtEl>
                                          <p:spTgt spid="54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p:bldLst>
  </p:timing>
</p:sld>
</file>

<file path=ppt/slides/slide1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1" name="Rectangle 2"/>
          <p:cNvSpPr>
            <a:spLocks noGrp="1" noChangeArrowheads="1"/>
          </p:cNvSpPr>
          <p:nvPr>
            <p:ph type="title" idx="4294967295"/>
          </p:nvPr>
        </p:nvSpPr>
        <p:spPr>
          <a:xfrm>
            <a:off x="5334000" y="304800"/>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CT74191</a:t>
            </a:r>
            <a:r>
              <a:rPr lang="zh-CN" altLang="en-US" dirty="0" smtClean="0">
                <a:solidFill>
                  <a:srgbClr val="FFCC00"/>
                </a:solidFill>
                <a:latin typeface="Arial" panose="020B0604020202020204" pitchFamily="34" charset="0"/>
                <a:ea typeface="黑体" panose="02010600030101010101" pitchFamily="49" charset="-122"/>
              </a:rPr>
              <a:t>的</a:t>
            </a:r>
            <a:r>
              <a:rPr lang="en-US" altLang="zh-CN" dirty="0" smtClean="0">
                <a:solidFill>
                  <a:srgbClr val="FFCC00"/>
                </a:solidFill>
                <a:latin typeface="Arial" panose="020B0604020202020204" pitchFamily="34" charset="0"/>
                <a:ea typeface="黑体" panose="02010600030101010101" pitchFamily="49" charset="-122"/>
              </a:rPr>
              <a:t>HDL</a:t>
            </a:r>
            <a:r>
              <a:rPr lang="zh-CN" altLang="en-US" dirty="0" smtClean="0">
                <a:solidFill>
                  <a:srgbClr val="FFCC00"/>
                </a:solidFill>
                <a:latin typeface="Arial" panose="020B0604020202020204" pitchFamily="34" charset="0"/>
                <a:ea typeface="黑体" panose="02010600030101010101" pitchFamily="49" charset="-122"/>
              </a:rPr>
              <a:t>设计</a:t>
            </a:r>
          </a:p>
        </p:txBody>
      </p:sp>
      <p:sp>
        <p:nvSpPr>
          <p:cNvPr id="165892" name="Text Box 5"/>
          <p:cNvSpPr txBox="1">
            <a:spLocks noChangeArrowheads="1"/>
          </p:cNvSpPr>
          <p:nvPr/>
        </p:nvSpPr>
        <p:spPr bwMode="auto">
          <a:xfrm>
            <a:off x="2376489" y="1381126"/>
            <a:ext cx="7597775" cy="4403725"/>
          </a:xfrm>
          <a:prstGeom prst="rect">
            <a:avLst/>
          </a:prstGeom>
          <a:solidFill>
            <a:srgbClr val="ADD6FF"/>
          </a:solidFill>
          <a:ln w="9525">
            <a:solidFill>
              <a:schemeClr val="tx1"/>
            </a:solidFill>
            <a:miter lim="800000"/>
          </a:ln>
        </p:spPr>
        <p:txBody>
          <a:bodyPr lIns="90000" tIns="46800" rIns="90000" bIns="46800">
            <a:spAutoFit/>
          </a:bodyPr>
          <a:lstStyle/>
          <a:p>
            <a:pPr algn="l">
              <a:lnSpc>
                <a:spcPct val="100000"/>
              </a:lnSpc>
              <a:spcBef>
                <a:spcPct val="0"/>
              </a:spcBef>
            </a:pPr>
            <a:r>
              <a:rPr lang="en-US" altLang="zh-CN">
                <a:latin typeface="Arial" panose="020B0604020202020204" pitchFamily="34" charset="0"/>
                <a:cs typeface="Arial" panose="020B0604020202020204" pitchFamily="34" charset="0"/>
              </a:rPr>
              <a:t>module	</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CT74191(LDN,D3,D2,D1,D0,CP,M,SN,</a:t>
            </a:r>
          </a:p>
          <a:p>
            <a:pPr algn="l">
              <a:lnSpc>
                <a:spcPct val="100000"/>
              </a:lnSpc>
              <a:spcBef>
                <a:spcPct val="0"/>
              </a:spcBef>
            </a:pP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Q3,Q2,Q1,Q0,OC_OB,OCN);</a:t>
            </a:r>
          </a:p>
          <a:p>
            <a:pPr algn="l">
              <a:lnSpc>
                <a:spcPct val="100000"/>
              </a:lnSpc>
              <a:spcBef>
                <a:spcPct val="0"/>
              </a:spcBef>
            </a:pPr>
            <a:r>
              <a:rPr lang="en-US" altLang="zh-CN">
                <a:latin typeface="Arial" panose="020B0604020202020204" pitchFamily="34" charset="0"/>
                <a:cs typeface="Arial" panose="020B0604020202020204" pitchFamily="34" charset="0"/>
              </a:rPr>
              <a:t>      input</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 LDN,D3,D2,D1,D0,CP,M,SN;</a:t>
            </a:r>
          </a:p>
          <a:p>
            <a:pPr algn="l">
              <a:lnSpc>
                <a:spcPct val="100000"/>
              </a:lnSpc>
              <a:spcBef>
                <a:spcPct val="0"/>
              </a:spcBef>
            </a:pPr>
            <a:r>
              <a:rPr lang="en-US" altLang="zh-CN">
                <a:latin typeface="Arial" panose="020B0604020202020204" pitchFamily="34" charset="0"/>
                <a:cs typeface="Arial" panose="020B0604020202020204" pitchFamily="34" charset="0"/>
              </a:rPr>
              <a:t>      output</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 Q3,Q2,Q1,Q0,OC_OB,OCN;</a:t>
            </a:r>
          </a:p>
          <a:p>
            <a:pPr algn="l">
              <a:lnSpc>
                <a:spcPct val="100000"/>
              </a:lnSpc>
              <a:spcBef>
                <a:spcPct val="0"/>
              </a:spcBef>
            </a:pPr>
            <a:r>
              <a:rPr lang="en-US" altLang="zh-CN">
                <a:latin typeface="Arial" panose="020B0604020202020204" pitchFamily="34" charset="0"/>
                <a:cs typeface="Arial" panose="020B0604020202020204" pitchFamily="34" charset="0"/>
              </a:rPr>
              <a:t>      reg	 </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Q3,Q2,Q1,Q0,OC_OB,OCN;</a:t>
            </a:r>
          </a:p>
          <a:p>
            <a:pPr algn="l">
              <a:lnSpc>
                <a:spcPct val="100000"/>
              </a:lnSpc>
              <a:spcBef>
                <a:spcPct val="0"/>
              </a:spcBef>
            </a:pPr>
            <a:r>
              <a:rPr lang="en-US" altLang="zh-CN">
                <a:latin typeface="Arial" panose="020B0604020202020204" pitchFamily="34" charset="0"/>
                <a:cs typeface="Arial" panose="020B0604020202020204" pitchFamily="34" charset="0"/>
              </a:rPr>
              <a:t>      reg[3:0]</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 Q_TEMP;</a:t>
            </a:r>
          </a:p>
          <a:p>
            <a:pPr algn="l">
              <a:lnSpc>
                <a:spcPct val="100000"/>
              </a:lnSpc>
              <a:spcBef>
                <a:spcPct val="0"/>
              </a:spcBef>
            </a:pPr>
            <a:r>
              <a:rPr lang="en-US" altLang="zh-CN">
                <a:latin typeface="Arial" panose="020B0604020202020204" pitchFamily="34" charset="0"/>
                <a:cs typeface="Arial" panose="020B0604020202020204" pitchFamily="34" charset="0"/>
              </a:rPr>
              <a:t>      always</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a:t>
            </a:r>
            <a:r>
              <a:rPr lang="en-US" altLang="zh-CN">
                <a:solidFill>
                  <a:srgbClr val="FF3399"/>
                </a:solidFill>
                <a:latin typeface="Arial" panose="020B0604020202020204" pitchFamily="34" charset="0"/>
                <a:cs typeface="Arial" panose="020B0604020202020204" pitchFamily="34" charset="0"/>
              </a:rPr>
              <a:t>posedge CP </a:t>
            </a:r>
            <a:r>
              <a:rPr lang="en-US" altLang="zh-CN">
                <a:latin typeface="Arial" panose="020B0604020202020204" pitchFamily="34" charset="0"/>
                <a:cs typeface="Arial" panose="020B0604020202020204" pitchFamily="34" charset="0"/>
              </a:rPr>
              <a:t>)</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a:t>
            </a:r>
            <a:r>
              <a:rPr lang="zh-CN" altLang="en-US">
                <a:solidFill>
                  <a:srgbClr val="FF3399"/>
                </a:solidFill>
                <a:latin typeface="Arial" panose="020B0604020202020204" pitchFamily="34" charset="0"/>
                <a:ea typeface="楷体_GB2312" panose="02010609030101010101" charset="-122"/>
                <a:cs typeface="Arial" panose="020B0604020202020204" pitchFamily="34" charset="0"/>
              </a:rPr>
              <a:t>（</a:t>
            </a:r>
            <a:r>
              <a:rPr lang="en-US" altLang="zh-CN">
                <a:solidFill>
                  <a:srgbClr val="FF3399"/>
                </a:solidFill>
                <a:latin typeface="Arial" panose="020B0604020202020204" pitchFamily="34" charset="0"/>
                <a:ea typeface="楷体_GB2312" panose="02010609030101010101" charset="-122"/>
                <a:cs typeface="Arial" panose="020B0604020202020204" pitchFamily="34" charset="0"/>
              </a:rPr>
              <a:t>1</a:t>
            </a:r>
            <a:r>
              <a:rPr lang="zh-CN" altLang="en-US">
                <a:solidFill>
                  <a:srgbClr val="FF3399"/>
                </a:solidFill>
                <a:latin typeface="Arial" panose="020B0604020202020204" pitchFamily="34" charset="0"/>
                <a:ea typeface="楷体_GB2312" panose="02010609030101010101" charset="-122"/>
                <a:cs typeface="Arial" panose="020B0604020202020204" pitchFamily="34" charset="0"/>
              </a:rPr>
              <a:t>）处理加</a:t>
            </a:r>
            <a:r>
              <a:rPr lang="en-US" altLang="zh-CN">
                <a:solidFill>
                  <a:srgbClr val="FF3399"/>
                </a:solidFill>
                <a:latin typeface="Arial" panose="020B0604020202020204" pitchFamily="34" charset="0"/>
                <a:ea typeface="楷体_GB2312" panose="02010609030101010101" charset="-122"/>
                <a:cs typeface="Arial" panose="020B0604020202020204" pitchFamily="34" charset="0"/>
              </a:rPr>
              <a:t>/</a:t>
            </a:r>
            <a:r>
              <a:rPr lang="zh-CN" altLang="en-US">
                <a:solidFill>
                  <a:srgbClr val="FF3399"/>
                </a:solidFill>
                <a:latin typeface="Arial" panose="020B0604020202020204" pitchFamily="34" charset="0"/>
                <a:ea typeface="楷体_GB2312" panose="02010609030101010101" charset="-122"/>
                <a:cs typeface="Arial" panose="020B0604020202020204" pitchFamily="34" charset="0"/>
              </a:rPr>
              <a:t>减操作</a:t>
            </a:r>
            <a:endParaRPr lang="en-US" altLang="zh-CN">
              <a:solidFill>
                <a:srgbClr val="FF3399"/>
              </a:solidFill>
              <a:latin typeface="Arial" panose="020B0604020202020204" pitchFamily="34" charset="0"/>
              <a:ea typeface="楷体_GB2312" panose="02010609030101010101" charset="-122"/>
              <a:cs typeface="Arial" panose="020B0604020202020204" pitchFamily="34" charset="0"/>
            </a:endParaRPr>
          </a:p>
          <a:p>
            <a:pPr algn="l">
              <a:lnSpc>
                <a:spcPct val="100000"/>
              </a:lnSpc>
              <a:spcBef>
                <a:spcPct val="0"/>
              </a:spcBef>
            </a:pPr>
            <a:r>
              <a:rPr lang="en-US" altLang="zh-CN">
                <a:latin typeface="Arial" panose="020B0604020202020204" pitchFamily="34" charset="0"/>
                <a:cs typeface="Arial" panose="020B0604020202020204" pitchFamily="34" charset="0"/>
              </a:rPr>
              <a:t>     </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 begin</a:t>
            </a:r>
          </a:p>
          <a:p>
            <a:pPr algn="l">
              <a:lnSpc>
                <a:spcPct val="100000"/>
              </a:lnSpc>
              <a:spcBef>
                <a:spcPct val="0"/>
              </a:spcBef>
            </a:pPr>
            <a:r>
              <a:rPr lang="en-US" altLang="zh-CN">
                <a:latin typeface="Arial" panose="020B0604020202020204" pitchFamily="34" charset="0"/>
                <a:cs typeface="Arial" panose="020B0604020202020204" pitchFamily="34" charset="0"/>
              </a:rPr>
              <a:t>	</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if </a:t>
            </a:r>
            <a:r>
              <a:rPr lang="en-US" altLang="zh-CN">
                <a:solidFill>
                  <a:srgbClr val="FF0000"/>
                </a:solidFill>
                <a:latin typeface="Arial" panose="020B0604020202020204" pitchFamily="34" charset="0"/>
                <a:cs typeface="Arial" panose="020B0604020202020204" pitchFamily="34" charset="0"/>
              </a:rPr>
              <a:t>(!LDN</a:t>
            </a:r>
            <a:r>
              <a:rPr lang="en-US" altLang="zh-CN">
                <a:latin typeface="Arial" panose="020B0604020202020204" pitchFamily="34" charset="0"/>
                <a:cs typeface="Arial" panose="020B0604020202020204" pitchFamily="34" charset="0"/>
              </a:rPr>
              <a:t>) Q_TEMP = {D3,D2,D1,D0};	</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a:t>
            </a:r>
            <a:r>
              <a:rPr lang="zh-CN" altLang="en-US">
                <a:latin typeface="Arial" panose="020B0604020202020204" pitchFamily="34" charset="0"/>
                <a:cs typeface="Arial" panose="020B0604020202020204" pitchFamily="34" charset="0"/>
              </a:rPr>
              <a:t>同步预置</a:t>
            </a:r>
            <a:endParaRPr lang="en-US" altLang="zh-CN">
              <a:latin typeface="Arial" panose="020B0604020202020204" pitchFamily="34" charset="0"/>
              <a:cs typeface="Arial" panose="020B0604020202020204" pitchFamily="34" charset="0"/>
            </a:endParaRPr>
          </a:p>
          <a:p>
            <a:pPr algn="l">
              <a:lnSpc>
                <a:spcPct val="100000"/>
              </a:lnSpc>
              <a:spcBef>
                <a:spcPct val="0"/>
              </a:spcBef>
            </a:pPr>
            <a:r>
              <a:rPr lang="en-US" altLang="zh-CN">
                <a:latin typeface="Arial" panose="020B0604020202020204" pitchFamily="34" charset="0"/>
                <a:cs typeface="Arial" panose="020B0604020202020204" pitchFamily="34" charset="0"/>
              </a:rPr>
              <a:t>	</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else if </a:t>
            </a:r>
            <a:r>
              <a:rPr lang="en-US" altLang="zh-CN">
                <a:solidFill>
                  <a:srgbClr val="FF0000"/>
                </a:solidFill>
                <a:latin typeface="Arial" panose="020B0604020202020204" pitchFamily="34" charset="0"/>
                <a:cs typeface="Arial" panose="020B0604020202020204" pitchFamily="34" charset="0"/>
              </a:rPr>
              <a:t>(!SN</a:t>
            </a:r>
            <a:r>
              <a:rPr lang="en-US" altLang="zh-CN">
                <a:latin typeface="Arial" panose="020B0604020202020204" pitchFamily="34" charset="0"/>
                <a:cs typeface="Arial" panose="020B0604020202020204" pitchFamily="34" charset="0"/>
              </a:rPr>
              <a:t>)				 //</a:t>
            </a:r>
            <a:r>
              <a:rPr lang="zh-CN" altLang="en-US">
                <a:latin typeface="Arial" panose="020B0604020202020204" pitchFamily="34" charset="0"/>
                <a:ea typeface="楷体_GB2312" panose="02010609030101010101" charset="-122"/>
              </a:rPr>
              <a:t>计数器工作</a:t>
            </a:r>
            <a:endParaRPr lang="en-US" altLang="zh-CN">
              <a:latin typeface="Arial" panose="020B0604020202020204" pitchFamily="34" charset="0"/>
              <a:cs typeface="Arial" panose="020B0604020202020204" pitchFamily="34" charset="0"/>
            </a:endParaRPr>
          </a:p>
          <a:p>
            <a:pPr algn="l">
              <a:lnSpc>
                <a:spcPct val="100000"/>
              </a:lnSpc>
              <a:spcBef>
                <a:spcPct val="0"/>
              </a:spcBef>
            </a:pPr>
            <a:r>
              <a:rPr lang="en-US" altLang="zh-CN">
                <a:latin typeface="Arial" panose="020B0604020202020204" pitchFamily="34" charset="0"/>
                <a:cs typeface="Arial" panose="020B0604020202020204" pitchFamily="34" charset="0"/>
              </a:rPr>
              <a:t>	      if </a:t>
            </a:r>
            <a:r>
              <a:rPr lang="en-US" altLang="zh-CN">
                <a:solidFill>
                  <a:srgbClr val="FF0000"/>
                </a:solidFill>
                <a:latin typeface="Arial" panose="020B0604020202020204" pitchFamily="34" charset="0"/>
                <a:cs typeface="Arial" panose="020B0604020202020204" pitchFamily="34" charset="0"/>
              </a:rPr>
              <a:t>(!M</a:t>
            </a:r>
            <a:r>
              <a:rPr lang="en-US" altLang="zh-CN">
                <a:latin typeface="Arial" panose="020B0604020202020204" pitchFamily="34" charset="0"/>
                <a:cs typeface="Arial" panose="020B0604020202020204" pitchFamily="34" charset="0"/>
              </a:rPr>
              <a:t>) </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Q_TEMP = Q_TEMP + 1;  //</a:t>
            </a:r>
            <a:r>
              <a:rPr lang="zh-CN" altLang="en-US">
                <a:latin typeface="Arial" panose="020B0604020202020204" pitchFamily="34" charset="0"/>
                <a:ea typeface="楷体_GB2312" panose="02010609030101010101" charset="-122"/>
              </a:rPr>
              <a:t>若</a:t>
            </a:r>
            <a:r>
              <a:rPr lang="en-US" altLang="zh-CN">
                <a:latin typeface="Arial" panose="020B0604020202020204" pitchFamily="34" charset="0"/>
                <a:ea typeface="楷体_GB2312" panose="02010609030101010101" charset="-122"/>
              </a:rPr>
              <a:t>M</a:t>
            </a:r>
            <a:r>
              <a:rPr lang="zh-CN" altLang="en-US">
                <a:latin typeface="Arial" panose="020B0604020202020204" pitchFamily="34" charset="0"/>
                <a:ea typeface="楷体_GB2312" panose="02010609030101010101" charset="-122"/>
              </a:rPr>
              <a:t>为</a:t>
            </a:r>
            <a:r>
              <a:rPr lang="en-US" altLang="zh-CN">
                <a:latin typeface="Arial" panose="020B0604020202020204" pitchFamily="34" charset="0"/>
                <a:ea typeface="楷体_GB2312" panose="02010609030101010101" charset="-122"/>
              </a:rPr>
              <a:t>0</a:t>
            </a:r>
            <a:r>
              <a:rPr lang="zh-CN" altLang="en-US">
                <a:latin typeface="Arial" panose="020B0604020202020204" pitchFamily="34" charset="0"/>
                <a:ea typeface="楷体_GB2312" panose="02010609030101010101" charset="-122"/>
              </a:rPr>
              <a:t>，做加法</a:t>
            </a:r>
          </a:p>
          <a:p>
            <a:pPr algn="l">
              <a:lnSpc>
                <a:spcPct val="100000"/>
              </a:lnSpc>
              <a:spcBef>
                <a:spcPct val="0"/>
              </a:spcBef>
            </a:pPr>
            <a:r>
              <a:rPr lang="en-US" altLang="zh-CN">
                <a:latin typeface="Arial" panose="020B0604020202020204" pitchFamily="34" charset="0"/>
                <a:cs typeface="Arial" panose="020B0604020202020204" pitchFamily="34" charset="0"/>
              </a:rPr>
              <a:t>	</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else Q_TEMP = Q_TEMP - 1;</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a:t>
            </a:r>
            <a:r>
              <a:rPr lang="zh-CN" altLang="en-US">
                <a:latin typeface="Arial" panose="020B0604020202020204" pitchFamily="34" charset="0"/>
                <a:ea typeface="楷体_GB2312" panose="02010609030101010101" charset="-122"/>
              </a:rPr>
              <a:t>若</a:t>
            </a:r>
            <a:r>
              <a:rPr lang="en-US" altLang="zh-CN">
                <a:latin typeface="Arial" panose="020B0604020202020204" pitchFamily="34" charset="0"/>
                <a:ea typeface="楷体_GB2312" panose="02010609030101010101" charset="-122"/>
              </a:rPr>
              <a:t>M</a:t>
            </a:r>
            <a:r>
              <a:rPr lang="zh-CN" altLang="en-US">
                <a:latin typeface="Arial" panose="020B0604020202020204" pitchFamily="34" charset="0"/>
                <a:ea typeface="楷体_GB2312" panose="02010609030101010101" charset="-122"/>
              </a:rPr>
              <a:t>为</a:t>
            </a:r>
            <a:r>
              <a:rPr lang="en-US" altLang="zh-CN">
                <a:latin typeface="Arial" panose="020B0604020202020204" pitchFamily="34" charset="0"/>
                <a:ea typeface="楷体_GB2312" panose="02010609030101010101" charset="-122"/>
              </a:rPr>
              <a:t>1</a:t>
            </a:r>
            <a:r>
              <a:rPr lang="zh-CN" altLang="en-US">
                <a:latin typeface="Arial" panose="020B0604020202020204" pitchFamily="34" charset="0"/>
                <a:ea typeface="楷体_GB2312" panose="02010609030101010101" charset="-122"/>
              </a:rPr>
              <a:t>，做减法</a:t>
            </a:r>
          </a:p>
          <a:p>
            <a:pPr algn="l">
              <a:lnSpc>
                <a:spcPct val="100000"/>
              </a:lnSpc>
              <a:spcBef>
                <a:spcPct val="0"/>
              </a:spcBef>
            </a:pPr>
            <a:r>
              <a:rPr lang="en-US" altLang="zh-CN">
                <a:latin typeface="Arial" panose="020B0604020202020204" pitchFamily="34" charset="0"/>
                <a:cs typeface="Arial" panose="020B0604020202020204" pitchFamily="34" charset="0"/>
              </a:rPr>
              <a:t>	</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 else Q_TEMP = Q_TEMP;		//</a:t>
            </a:r>
            <a:r>
              <a:rPr lang="zh-CN" altLang="en-US">
                <a:latin typeface="Arial" panose="020B0604020202020204" pitchFamily="34" charset="0"/>
                <a:ea typeface="楷体_GB2312" panose="02010609030101010101" charset="-122"/>
              </a:rPr>
              <a:t>计数器保持</a:t>
            </a:r>
            <a:endParaRPr lang="en-US" altLang="zh-CN">
              <a:latin typeface="Arial" panose="020B0604020202020204" pitchFamily="34" charset="0"/>
              <a:ea typeface="楷体_GB2312" panose="02010609030101010101" charset="-122"/>
            </a:endParaRPr>
          </a:p>
          <a:p>
            <a:pPr algn="l">
              <a:lnSpc>
                <a:spcPct val="100000"/>
              </a:lnSpc>
              <a:spcBef>
                <a:spcPct val="0"/>
              </a:spcBef>
            </a:pPr>
            <a:r>
              <a:rPr lang="en-US" altLang="zh-CN">
                <a:latin typeface="Arial" panose="020B0604020202020204" pitchFamily="34" charset="0"/>
                <a:cs typeface="Arial" panose="020B0604020202020204" pitchFamily="34" charset="0"/>
              </a:rPr>
              <a:t>     </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 end</a:t>
            </a:r>
          </a:p>
        </p:txBody>
      </p:sp>
    </p:spTree>
  </p:cSld>
  <p:clrMapOvr>
    <a:masterClrMapping/>
  </p:clrMapOvr>
  <p:transition spd="med">
    <p:blinds dir="vert"/>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5" name="Rectangle 2"/>
          <p:cNvSpPr>
            <a:spLocks noGrp="1" noChangeArrowheads="1"/>
          </p:cNvSpPr>
          <p:nvPr>
            <p:ph type="title" idx="4294967295"/>
          </p:nvPr>
        </p:nvSpPr>
        <p:spPr>
          <a:xfrm>
            <a:off x="5334000" y="304800"/>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CT74191</a:t>
            </a:r>
            <a:r>
              <a:rPr lang="zh-CN" altLang="en-US" dirty="0" smtClean="0">
                <a:solidFill>
                  <a:srgbClr val="FFCC00"/>
                </a:solidFill>
                <a:latin typeface="Arial" panose="020B0604020202020204" pitchFamily="34" charset="0"/>
                <a:ea typeface="黑体" panose="02010600030101010101" pitchFamily="49" charset="-122"/>
              </a:rPr>
              <a:t>的</a:t>
            </a:r>
            <a:r>
              <a:rPr lang="en-US" altLang="zh-CN" dirty="0" smtClean="0">
                <a:solidFill>
                  <a:srgbClr val="FFCC00"/>
                </a:solidFill>
                <a:latin typeface="Arial" panose="020B0604020202020204" pitchFamily="34" charset="0"/>
                <a:ea typeface="黑体" panose="02010600030101010101" pitchFamily="49" charset="-122"/>
              </a:rPr>
              <a:t>HDL</a:t>
            </a:r>
            <a:r>
              <a:rPr lang="zh-CN" altLang="en-US" dirty="0" smtClean="0">
                <a:solidFill>
                  <a:srgbClr val="FFCC00"/>
                </a:solidFill>
                <a:latin typeface="Arial" panose="020B0604020202020204" pitchFamily="34" charset="0"/>
                <a:ea typeface="黑体" panose="02010600030101010101" pitchFamily="49" charset="-122"/>
              </a:rPr>
              <a:t>设计（续）</a:t>
            </a:r>
          </a:p>
        </p:txBody>
      </p:sp>
      <p:sp>
        <p:nvSpPr>
          <p:cNvPr id="166916" name="Text Box 5"/>
          <p:cNvSpPr txBox="1">
            <a:spLocks noChangeArrowheads="1"/>
          </p:cNvSpPr>
          <p:nvPr/>
        </p:nvSpPr>
        <p:spPr bwMode="auto">
          <a:xfrm>
            <a:off x="2801939" y="1160464"/>
            <a:ext cx="6651625" cy="5019675"/>
          </a:xfrm>
          <a:prstGeom prst="rect">
            <a:avLst/>
          </a:prstGeom>
          <a:solidFill>
            <a:srgbClr val="ADD6FF"/>
          </a:solidFill>
          <a:ln w="9525">
            <a:solidFill>
              <a:schemeClr val="tx1"/>
            </a:solidFill>
            <a:miter lim="800000"/>
          </a:ln>
        </p:spPr>
        <p:txBody>
          <a:bodyPr lIns="90000" tIns="46800" rIns="90000" bIns="46800">
            <a:spAutoFit/>
          </a:bodyPr>
          <a:lstStyle/>
          <a:p>
            <a:pPr algn="l">
              <a:lnSpc>
                <a:spcPct val="100000"/>
              </a:lnSpc>
              <a:spcBef>
                <a:spcPct val="0"/>
              </a:spcBef>
            </a:pPr>
            <a:r>
              <a:rPr lang="en-US" altLang="zh-CN">
                <a:latin typeface="Arial" panose="020B0604020202020204" pitchFamily="34" charset="0"/>
                <a:cs typeface="Arial" panose="020B0604020202020204" pitchFamily="34" charset="0"/>
              </a:rPr>
              <a:t>always	//</a:t>
            </a:r>
            <a:r>
              <a:rPr lang="zh-CN" altLang="en-US">
                <a:solidFill>
                  <a:srgbClr val="FF3399"/>
                </a:solidFill>
                <a:latin typeface="Arial" panose="020B0604020202020204" pitchFamily="34" charset="0"/>
                <a:ea typeface="楷体_GB2312" panose="02010609030101010101" charset="-122"/>
                <a:cs typeface="Arial" panose="020B0604020202020204" pitchFamily="34" charset="0"/>
              </a:rPr>
              <a:t>（</a:t>
            </a:r>
            <a:r>
              <a:rPr lang="en-US" altLang="zh-CN">
                <a:solidFill>
                  <a:srgbClr val="FF3399"/>
                </a:solidFill>
                <a:latin typeface="Arial" panose="020B0604020202020204" pitchFamily="34" charset="0"/>
                <a:ea typeface="楷体_GB2312" panose="02010609030101010101" charset="-122"/>
                <a:cs typeface="Arial" panose="020B0604020202020204" pitchFamily="34" charset="0"/>
              </a:rPr>
              <a:t>2</a:t>
            </a:r>
            <a:r>
              <a:rPr lang="zh-CN" altLang="en-US">
                <a:solidFill>
                  <a:srgbClr val="FF3399"/>
                </a:solidFill>
                <a:latin typeface="Arial" panose="020B0604020202020204" pitchFamily="34" charset="0"/>
                <a:ea typeface="楷体_GB2312" panose="02010609030101010101" charset="-122"/>
                <a:cs typeface="Arial" panose="020B0604020202020204" pitchFamily="34" charset="0"/>
              </a:rPr>
              <a:t>）处理进位</a:t>
            </a:r>
            <a:r>
              <a:rPr lang="en-US" altLang="zh-CN">
                <a:solidFill>
                  <a:srgbClr val="FF3399"/>
                </a:solidFill>
                <a:latin typeface="Arial" panose="020B0604020202020204" pitchFamily="34" charset="0"/>
                <a:ea typeface="楷体_GB2312" panose="02010609030101010101" charset="-122"/>
                <a:cs typeface="Arial" panose="020B0604020202020204" pitchFamily="34" charset="0"/>
              </a:rPr>
              <a:t>/</a:t>
            </a:r>
            <a:r>
              <a:rPr lang="zh-CN" altLang="en-US">
                <a:solidFill>
                  <a:srgbClr val="FF3399"/>
                </a:solidFill>
                <a:latin typeface="Arial" panose="020B0604020202020204" pitchFamily="34" charset="0"/>
                <a:ea typeface="楷体_GB2312" panose="02010609030101010101" charset="-122"/>
                <a:cs typeface="Arial" panose="020B0604020202020204" pitchFamily="34" charset="0"/>
              </a:rPr>
              <a:t>借位操作</a:t>
            </a:r>
            <a:endParaRPr lang="en-US" altLang="zh-CN">
              <a:solidFill>
                <a:srgbClr val="FF3399"/>
              </a:solidFill>
              <a:latin typeface="Arial" panose="020B0604020202020204" pitchFamily="34" charset="0"/>
              <a:ea typeface="楷体_GB2312" panose="02010609030101010101" charset="-122"/>
              <a:cs typeface="Arial" panose="020B0604020202020204" pitchFamily="34" charset="0"/>
            </a:endParaRPr>
          </a:p>
          <a:p>
            <a:pPr algn="l">
              <a:lnSpc>
                <a:spcPct val="100000"/>
              </a:lnSpc>
              <a:spcBef>
                <a:spcPct val="0"/>
              </a:spcBef>
            </a:pPr>
            <a:r>
              <a:rPr lang="en-US" altLang="zh-CN">
                <a:latin typeface="Arial" panose="020B0604020202020204" pitchFamily="34" charset="0"/>
                <a:cs typeface="Arial" panose="020B0604020202020204" pitchFamily="34" charset="0"/>
              </a:rPr>
              <a:t>      begin</a:t>
            </a:r>
          </a:p>
          <a:p>
            <a:pPr algn="l">
              <a:lnSpc>
                <a:spcPct val="100000"/>
              </a:lnSpc>
              <a:spcBef>
                <a:spcPct val="0"/>
              </a:spcBef>
            </a:pPr>
            <a:r>
              <a:rPr lang="en-US" altLang="zh-CN">
                <a:latin typeface="Arial" panose="020B0604020202020204" pitchFamily="34" charset="0"/>
                <a:cs typeface="Arial" panose="020B0604020202020204" pitchFamily="34" charset="0"/>
              </a:rPr>
              <a:t>     </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 </a:t>
            </a:r>
            <a:r>
              <a:rPr lang="en-US" altLang="zh-CN">
                <a:solidFill>
                  <a:srgbClr val="FF3399"/>
                </a:solidFill>
                <a:latin typeface="Arial" panose="020B0604020202020204" pitchFamily="34" charset="0"/>
                <a:cs typeface="Arial" panose="020B0604020202020204" pitchFamily="34" charset="0"/>
              </a:rPr>
              <a:t>if</a:t>
            </a:r>
            <a:r>
              <a:rPr lang="en-US" altLang="zh-CN">
                <a:latin typeface="Arial" panose="020B0604020202020204" pitchFamily="34" charset="0"/>
                <a:cs typeface="Arial" panose="020B0604020202020204" pitchFamily="34" charset="0"/>
              </a:rPr>
              <a:t> (Q_TEMP == 4'b1111 &amp;&amp; M == 1'b0)</a:t>
            </a:r>
          </a:p>
          <a:p>
            <a:pPr algn="l">
              <a:lnSpc>
                <a:spcPct val="100000"/>
              </a:lnSpc>
              <a:spcBef>
                <a:spcPct val="0"/>
              </a:spcBef>
            </a:pP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 begin </a:t>
            </a:r>
          </a:p>
          <a:p>
            <a:pPr algn="l">
              <a:lnSpc>
                <a:spcPct val="100000"/>
              </a:lnSpc>
              <a:spcBef>
                <a:spcPct val="0"/>
              </a:spcBef>
            </a:pPr>
            <a:r>
              <a:rPr lang="en-US" altLang="zh-CN">
                <a:latin typeface="Arial" panose="020B0604020202020204" pitchFamily="34" charset="0"/>
                <a:cs typeface="Arial" panose="020B0604020202020204" pitchFamily="34" charset="0"/>
              </a:rPr>
              <a:t>	</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OC_OB = 1‘b1;		//</a:t>
            </a:r>
            <a:r>
              <a:rPr lang="zh-CN" altLang="en-US">
                <a:latin typeface="Arial" panose="020B0604020202020204" pitchFamily="34" charset="0"/>
                <a:ea typeface="楷体_GB2312" panose="02010609030101010101" charset="-122"/>
              </a:rPr>
              <a:t>产生</a:t>
            </a:r>
            <a:r>
              <a:rPr lang="zh-CN" altLang="en-US">
                <a:solidFill>
                  <a:srgbClr val="FF3399"/>
                </a:solidFill>
                <a:latin typeface="Arial" panose="020B0604020202020204" pitchFamily="34" charset="0"/>
                <a:ea typeface="楷体_GB2312" panose="02010609030101010101" charset="-122"/>
              </a:rPr>
              <a:t>进位</a:t>
            </a:r>
            <a:endParaRPr lang="en-US" altLang="zh-CN">
              <a:solidFill>
                <a:srgbClr val="FF3399"/>
              </a:solidFill>
              <a:latin typeface="Arial" panose="020B0604020202020204" pitchFamily="34" charset="0"/>
              <a:ea typeface="楷体_GB2312" panose="02010609030101010101" charset="-122"/>
            </a:endParaRPr>
          </a:p>
          <a:p>
            <a:pPr algn="l">
              <a:lnSpc>
                <a:spcPct val="100000"/>
              </a:lnSpc>
              <a:spcBef>
                <a:spcPct val="0"/>
              </a:spcBef>
            </a:pPr>
            <a:r>
              <a:rPr lang="en-US" altLang="zh-CN">
                <a:latin typeface="Arial" panose="020B0604020202020204" pitchFamily="34" charset="0"/>
                <a:cs typeface="Arial" panose="020B0604020202020204" pitchFamily="34" charset="0"/>
              </a:rPr>
              <a:t>	</a:t>
            </a:r>
            <a:r>
              <a:rPr lang="zh-CN" altLang="en-US">
                <a:solidFill>
                  <a:srgbClr val="FF0000"/>
                </a:solidFill>
                <a:latin typeface="Arial" panose="020B0604020202020204" pitchFamily="34" charset="0"/>
                <a:cs typeface="Arial" panose="020B0604020202020204" pitchFamily="34" charset="0"/>
              </a:rPr>
              <a:t>     </a:t>
            </a:r>
            <a:r>
              <a:rPr lang="en-US" altLang="zh-CN">
                <a:solidFill>
                  <a:srgbClr val="FF0000"/>
                </a:solidFill>
                <a:latin typeface="Arial" panose="020B0604020202020204" pitchFamily="34" charset="0"/>
                <a:cs typeface="Arial" panose="020B0604020202020204" pitchFamily="34" charset="0"/>
              </a:rPr>
              <a:t>OCN = (OC_OB &amp;&amp; CP);</a:t>
            </a:r>
          </a:p>
          <a:p>
            <a:pPr algn="l">
              <a:lnSpc>
                <a:spcPct val="100000"/>
              </a:lnSpc>
              <a:spcBef>
                <a:spcPct val="0"/>
              </a:spcBef>
            </a:pP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end</a:t>
            </a:r>
          </a:p>
          <a:p>
            <a:pPr algn="l">
              <a:lnSpc>
                <a:spcPct val="100000"/>
              </a:lnSpc>
              <a:spcBef>
                <a:spcPct val="0"/>
              </a:spcBef>
            </a:pP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 </a:t>
            </a:r>
            <a:r>
              <a:rPr lang="en-US" altLang="zh-CN">
                <a:solidFill>
                  <a:srgbClr val="FF3399"/>
                </a:solidFill>
                <a:latin typeface="Arial" panose="020B0604020202020204" pitchFamily="34" charset="0"/>
                <a:cs typeface="Arial" panose="020B0604020202020204" pitchFamily="34" charset="0"/>
              </a:rPr>
              <a:t>else if </a:t>
            </a:r>
            <a:r>
              <a:rPr lang="en-US" altLang="zh-CN">
                <a:latin typeface="Arial" panose="020B0604020202020204" pitchFamily="34" charset="0"/>
                <a:cs typeface="Arial" panose="020B0604020202020204" pitchFamily="34" charset="0"/>
              </a:rPr>
              <a:t>(Q_TEMP == 4'b0000 &amp;&amp; M == 1'b1)</a:t>
            </a:r>
          </a:p>
          <a:p>
            <a:pPr algn="l">
              <a:lnSpc>
                <a:spcPct val="100000"/>
              </a:lnSpc>
              <a:spcBef>
                <a:spcPct val="0"/>
              </a:spcBef>
            </a:pP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begin </a:t>
            </a:r>
          </a:p>
          <a:p>
            <a:pPr algn="l">
              <a:lnSpc>
                <a:spcPct val="100000"/>
              </a:lnSpc>
              <a:spcBef>
                <a:spcPct val="0"/>
              </a:spcBef>
            </a:pPr>
            <a:r>
              <a:rPr lang="en-US" altLang="zh-CN">
                <a:latin typeface="Arial" panose="020B0604020202020204" pitchFamily="34" charset="0"/>
                <a:cs typeface="Arial" panose="020B0604020202020204" pitchFamily="34" charset="0"/>
              </a:rPr>
              <a:t>                  OC_OB = 1‘b1;		 //</a:t>
            </a:r>
            <a:r>
              <a:rPr lang="zh-CN" altLang="en-US">
                <a:latin typeface="Arial" panose="020B0604020202020204" pitchFamily="34" charset="0"/>
                <a:ea typeface="楷体_GB2312" panose="02010609030101010101" charset="-122"/>
              </a:rPr>
              <a:t>产生</a:t>
            </a:r>
            <a:r>
              <a:rPr lang="zh-CN" altLang="en-US">
                <a:solidFill>
                  <a:srgbClr val="FF3399"/>
                </a:solidFill>
                <a:latin typeface="Arial" panose="020B0604020202020204" pitchFamily="34" charset="0"/>
                <a:ea typeface="楷体_GB2312" panose="02010609030101010101" charset="-122"/>
              </a:rPr>
              <a:t>借位</a:t>
            </a:r>
            <a:endParaRPr lang="en-US" altLang="zh-CN">
              <a:solidFill>
                <a:srgbClr val="FF3399"/>
              </a:solidFill>
              <a:latin typeface="Arial" panose="020B0604020202020204" pitchFamily="34" charset="0"/>
              <a:ea typeface="楷体_GB2312" panose="02010609030101010101" charset="-122"/>
            </a:endParaRPr>
          </a:p>
          <a:p>
            <a:pPr algn="l">
              <a:lnSpc>
                <a:spcPct val="100000"/>
              </a:lnSpc>
              <a:spcBef>
                <a:spcPct val="0"/>
              </a:spcBef>
            </a:pPr>
            <a:r>
              <a:rPr lang="en-US" altLang="zh-CN">
                <a:latin typeface="Arial" panose="020B0604020202020204" pitchFamily="34" charset="0"/>
                <a:cs typeface="Arial" panose="020B0604020202020204" pitchFamily="34" charset="0"/>
              </a:rPr>
              <a:t>	</a:t>
            </a:r>
            <a:r>
              <a:rPr lang="en-US" altLang="zh-CN">
                <a:solidFill>
                  <a:srgbClr val="FF0000"/>
                </a:solidFill>
                <a:latin typeface="Arial" panose="020B0604020202020204" pitchFamily="34" charset="0"/>
                <a:cs typeface="Arial" panose="020B0604020202020204" pitchFamily="34" charset="0"/>
              </a:rPr>
              <a:t>   </a:t>
            </a:r>
            <a:r>
              <a:rPr lang="zh-CN" altLang="en-US">
                <a:solidFill>
                  <a:srgbClr val="FF0000"/>
                </a:solidFill>
                <a:latin typeface="Arial" panose="020B0604020202020204" pitchFamily="34" charset="0"/>
                <a:cs typeface="Arial" panose="020B0604020202020204" pitchFamily="34" charset="0"/>
              </a:rPr>
              <a:t> </a:t>
            </a:r>
            <a:r>
              <a:rPr lang="en-US" altLang="zh-CN">
                <a:solidFill>
                  <a:srgbClr val="FF0000"/>
                </a:solidFill>
                <a:latin typeface="Arial" panose="020B0604020202020204" pitchFamily="34" charset="0"/>
                <a:cs typeface="Arial" panose="020B0604020202020204" pitchFamily="34" charset="0"/>
              </a:rPr>
              <a:t> OCN = (OC_OB &amp;&amp; CP);</a:t>
            </a:r>
          </a:p>
          <a:p>
            <a:pPr algn="l">
              <a:lnSpc>
                <a:spcPct val="100000"/>
              </a:lnSpc>
              <a:spcBef>
                <a:spcPct val="0"/>
              </a:spcBef>
            </a:pP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end</a:t>
            </a:r>
          </a:p>
          <a:p>
            <a:pPr algn="l">
              <a:lnSpc>
                <a:spcPct val="100000"/>
              </a:lnSpc>
              <a:spcBef>
                <a:spcPct val="0"/>
              </a:spcBef>
            </a:pPr>
            <a:r>
              <a:rPr lang="zh-CN" altLang="en-US">
                <a:latin typeface="Arial" panose="020B0604020202020204" pitchFamily="34" charset="0"/>
                <a:cs typeface="Arial" panose="020B0604020202020204" pitchFamily="34" charset="0"/>
              </a:rPr>
              <a:t>           </a:t>
            </a:r>
            <a:r>
              <a:rPr lang="en-US" altLang="zh-CN">
                <a:solidFill>
                  <a:srgbClr val="FF3399"/>
                </a:solidFill>
                <a:latin typeface="Arial" panose="020B0604020202020204" pitchFamily="34" charset="0"/>
                <a:cs typeface="Arial" panose="020B0604020202020204" pitchFamily="34" charset="0"/>
              </a:rPr>
              <a:t>else</a:t>
            </a:r>
            <a:r>
              <a:rPr lang="en-US" altLang="zh-CN">
                <a:latin typeface="Arial" panose="020B0604020202020204" pitchFamily="34" charset="0"/>
                <a:cs typeface="Arial" panose="020B0604020202020204" pitchFamily="34" charset="0"/>
              </a:rPr>
              <a:t> </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OC_OB = 1'b0;</a:t>
            </a:r>
          </a:p>
          <a:p>
            <a:pPr algn="l">
              <a:lnSpc>
                <a:spcPct val="100000"/>
              </a:lnSpc>
              <a:spcBef>
                <a:spcPct val="0"/>
              </a:spcBef>
            </a:pP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{Q3,Q2,Q1,Q0} = Q_TEMP;	 </a:t>
            </a:r>
          </a:p>
          <a:p>
            <a:pPr algn="l">
              <a:lnSpc>
                <a:spcPct val="100000"/>
              </a:lnSpc>
              <a:spcBef>
                <a:spcPct val="0"/>
              </a:spcBef>
            </a:pPr>
            <a:r>
              <a:rPr lang="en-US" altLang="zh-CN">
                <a:latin typeface="Arial" panose="020B0604020202020204" pitchFamily="34" charset="0"/>
                <a:cs typeface="Arial" panose="020B0604020202020204" pitchFamily="34" charset="0"/>
              </a:rPr>
              <a:t>     end</a:t>
            </a:r>
          </a:p>
          <a:p>
            <a:pPr algn="l">
              <a:lnSpc>
                <a:spcPct val="100000"/>
              </a:lnSpc>
              <a:spcBef>
                <a:spcPct val="0"/>
              </a:spcBef>
            </a:pPr>
            <a:r>
              <a:rPr lang="en-US" altLang="zh-CN">
                <a:latin typeface="Arial" panose="020B0604020202020204" pitchFamily="34" charset="0"/>
                <a:cs typeface="Arial" panose="020B0604020202020204" pitchFamily="34" charset="0"/>
              </a:rPr>
              <a:t>endmodule</a:t>
            </a:r>
          </a:p>
        </p:txBody>
      </p:sp>
    </p:spTree>
  </p:cSld>
  <p:clrMapOvr>
    <a:masterClrMapping/>
  </p:clrMapOvr>
  <p:transition spd="med">
    <p:blinds dir="vert"/>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9" name="Rectangle 2"/>
          <p:cNvSpPr>
            <a:spLocks noGrp="1" noChangeArrowheads="1"/>
          </p:cNvSpPr>
          <p:nvPr>
            <p:ph type="title" idx="4294967295"/>
          </p:nvPr>
        </p:nvSpPr>
        <p:spPr>
          <a:xfrm>
            <a:off x="5334000" y="304800"/>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CT74191</a:t>
            </a:r>
            <a:r>
              <a:rPr lang="zh-CN" altLang="en-US" dirty="0" smtClean="0">
                <a:solidFill>
                  <a:srgbClr val="FFCC00"/>
                </a:solidFill>
                <a:latin typeface="Arial" panose="020B0604020202020204" pitchFamily="34" charset="0"/>
                <a:ea typeface="黑体" panose="02010600030101010101" pitchFamily="49" charset="-122"/>
              </a:rPr>
              <a:t>的仿真波形图</a:t>
            </a:r>
          </a:p>
        </p:txBody>
      </p:sp>
      <p:pic>
        <p:nvPicPr>
          <p:cNvPr id="167940" name="Picture 5"/>
          <p:cNvPicPr>
            <a:picLocks noChangeAspect="1" noChangeArrowheads="1"/>
          </p:cNvPicPr>
          <p:nvPr/>
        </p:nvPicPr>
        <p:blipFill>
          <a:blip r:embed="rId3" cstate="print"/>
          <a:srcRect l="3691" t="14764" r="1845" b="54134"/>
          <a:stretch>
            <a:fillRect/>
          </a:stretch>
        </p:blipFill>
        <p:spPr bwMode="auto">
          <a:xfrm>
            <a:off x="2149475" y="1989138"/>
            <a:ext cx="7837488" cy="3378200"/>
          </a:xfrm>
          <a:prstGeom prst="rect">
            <a:avLst/>
          </a:prstGeom>
          <a:noFill/>
          <a:ln w="9525">
            <a:noFill/>
            <a:miter lim="800000"/>
            <a:headEnd/>
            <a:tailEnd/>
          </a:ln>
        </p:spPr>
      </p:pic>
      <p:sp>
        <p:nvSpPr>
          <p:cNvPr id="5" name="矩形 4"/>
          <p:cNvSpPr>
            <a:spLocks noChangeArrowheads="1"/>
          </p:cNvSpPr>
          <p:nvPr/>
        </p:nvSpPr>
        <p:spPr bwMode="auto">
          <a:xfrm>
            <a:off x="4075113" y="2676525"/>
            <a:ext cx="1866900" cy="369888"/>
          </a:xfrm>
          <a:prstGeom prst="rect">
            <a:avLst/>
          </a:prstGeom>
          <a:noFill/>
          <a:ln w="9525">
            <a:noFill/>
            <a:miter lim="800000"/>
          </a:ln>
        </p:spPr>
        <p:txBody>
          <a:bodyPr wrap="none">
            <a:spAutoFit/>
          </a:bodyPr>
          <a:lstStyle/>
          <a:p>
            <a:r>
              <a:rPr kumimoji="1" lang="en-US" altLang="zh-CN">
                <a:solidFill>
                  <a:srgbClr val="CC0066"/>
                </a:solidFill>
                <a:latin typeface="Arial" panose="020B0604020202020204" pitchFamily="34" charset="0"/>
                <a:ea typeface="楷体_GB2312" panose="02010609030101010101" charset="-122"/>
                <a:cs typeface="Arial" panose="020B0604020202020204" pitchFamily="34" charset="0"/>
              </a:rPr>
              <a:t>M=1</a:t>
            </a:r>
            <a:r>
              <a:rPr kumimoji="1" lang="zh-CN" altLang="en-US">
                <a:latin typeface="Arial" panose="020B0604020202020204" pitchFamily="34" charset="0"/>
                <a:ea typeface="楷体_GB2312" panose="02010609030101010101" charset="-122"/>
                <a:cs typeface="Arial" panose="020B0604020202020204" pitchFamily="34" charset="0"/>
              </a:rPr>
              <a:t>时</a:t>
            </a:r>
            <a:r>
              <a:rPr kumimoji="1" lang="en-US" altLang="zh-CN">
                <a:latin typeface="Arial" panose="020B0604020202020204" pitchFamily="34" charset="0"/>
                <a:ea typeface="楷体_GB2312" panose="02010609030101010101" charset="-122"/>
                <a:cs typeface="Arial" panose="020B0604020202020204" pitchFamily="34" charset="0"/>
              </a:rPr>
              <a:t>,</a:t>
            </a:r>
            <a:r>
              <a:rPr kumimoji="1" lang="zh-CN" altLang="en-US">
                <a:latin typeface="Arial" panose="020B0604020202020204" pitchFamily="34" charset="0"/>
                <a:ea typeface="楷体_GB2312" panose="02010609030101010101" charset="-122"/>
                <a:cs typeface="Arial" panose="020B0604020202020204" pitchFamily="34" charset="0"/>
              </a:rPr>
              <a:t> </a:t>
            </a:r>
            <a:r>
              <a:rPr kumimoji="1" lang="zh-CN" altLang="en-US">
                <a:solidFill>
                  <a:srgbClr val="CC0066"/>
                </a:solidFill>
                <a:latin typeface="Arial" panose="020B0604020202020204" pitchFamily="34" charset="0"/>
                <a:ea typeface="楷体_GB2312" panose="02010609030101010101" charset="-122"/>
                <a:cs typeface="Arial" panose="020B0604020202020204" pitchFamily="34" charset="0"/>
              </a:rPr>
              <a:t>减</a:t>
            </a:r>
            <a:r>
              <a:rPr kumimoji="1" lang="zh-CN" altLang="en-US">
                <a:latin typeface="Arial" panose="020B0604020202020204" pitchFamily="34" charset="0"/>
                <a:ea typeface="楷体_GB2312" panose="02010609030101010101" charset="-122"/>
                <a:cs typeface="Arial" panose="020B0604020202020204" pitchFamily="34" charset="0"/>
              </a:rPr>
              <a:t>计数</a:t>
            </a:r>
            <a:endParaRPr lang="zh-CN" altLang="en-US">
              <a:latin typeface="Arial" panose="020B0604020202020204" pitchFamily="34" charset="0"/>
              <a:ea typeface="楷体_GB2312" panose="02010609030101010101" charset="-122"/>
              <a:cs typeface="Arial" panose="020B0604020202020204" pitchFamily="34" charset="0"/>
            </a:endParaRPr>
          </a:p>
        </p:txBody>
      </p:sp>
      <p:sp>
        <p:nvSpPr>
          <p:cNvPr id="6" name="Text Box 9"/>
          <p:cNvSpPr txBox="1">
            <a:spLocks noChangeArrowheads="1"/>
          </p:cNvSpPr>
          <p:nvPr/>
        </p:nvSpPr>
        <p:spPr bwMode="auto">
          <a:xfrm>
            <a:off x="3981450" y="2290763"/>
            <a:ext cx="1957388" cy="368300"/>
          </a:xfrm>
          <a:prstGeom prst="rect">
            <a:avLst/>
          </a:prstGeom>
          <a:noFill/>
          <a:ln w="9525">
            <a:noFill/>
            <a:miter lim="800000"/>
          </a:ln>
        </p:spPr>
        <p:txBody>
          <a:bodyPr anchor="b">
            <a:spAutoFit/>
          </a:bodyPr>
          <a:lstStyle/>
          <a:p>
            <a:pPr algn="l">
              <a:lnSpc>
                <a:spcPct val="100000"/>
              </a:lnSpc>
            </a:pPr>
            <a:r>
              <a:rPr lang="en-US" altLang="zh-CN" sz="1800">
                <a:solidFill>
                  <a:srgbClr val="FF33CC"/>
                </a:solidFill>
                <a:latin typeface="Arial" panose="020B0604020202020204" pitchFamily="34" charset="0"/>
                <a:ea typeface="楷体_GB2312" panose="02010609030101010101" charset="-122"/>
                <a:cs typeface="Arial" panose="020B0604020202020204" pitchFamily="34" charset="0"/>
              </a:rPr>
              <a:t>SN=0</a:t>
            </a:r>
            <a:r>
              <a:rPr lang="zh-CN" altLang="en-US" sz="1800">
                <a:solidFill>
                  <a:srgbClr val="FF33CC"/>
                </a:solidFill>
                <a:latin typeface="Arial" panose="020B0604020202020204" pitchFamily="34" charset="0"/>
                <a:ea typeface="楷体_GB2312" panose="02010609030101010101" charset="-122"/>
                <a:cs typeface="Arial" panose="020B0604020202020204" pitchFamily="34" charset="0"/>
              </a:rPr>
              <a:t>时，工作</a:t>
            </a:r>
          </a:p>
        </p:txBody>
      </p:sp>
      <p:sp>
        <p:nvSpPr>
          <p:cNvPr id="7" name="Oval 8"/>
          <p:cNvSpPr>
            <a:spLocks noChangeArrowheads="1"/>
          </p:cNvSpPr>
          <p:nvPr/>
        </p:nvSpPr>
        <p:spPr bwMode="auto">
          <a:xfrm>
            <a:off x="3527425" y="3184525"/>
            <a:ext cx="534988" cy="204788"/>
          </a:xfrm>
          <a:prstGeom prst="ellipse">
            <a:avLst/>
          </a:prstGeom>
          <a:noFill/>
          <a:ln w="22225">
            <a:solidFill>
              <a:srgbClr val="FF3399"/>
            </a:solidFill>
            <a:round/>
          </a:ln>
        </p:spPr>
        <p:txBody>
          <a:bodyPr wrap="none" anchor="ctr"/>
          <a:lstStyle/>
          <a:p>
            <a:pPr algn="l">
              <a:lnSpc>
                <a:spcPct val="100000"/>
              </a:lnSpc>
              <a:spcBef>
                <a:spcPct val="0"/>
              </a:spcBef>
            </a:pPr>
            <a:endParaRPr lang="zh-CN" altLang="en-US" sz="1600">
              <a:solidFill>
                <a:srgbClr val="FF33CC"/>
              </a:solidFill>
              <a:latin typeface="Tahoma" panose="020B0604030504040204" pitchFamily="34" charset="0"/>
            </a:endParaRPr>
          </a:p>
        </p:txBody>
      </p:sp>
      <p:sp>
        <p:nvSpPr>
          <p:cNvPr id="8" name="Text Box 9"/>
          <p:cNvSpPr txBox="1">
            <a:spLocks noChangeArrowheads="1"/>
          </p:cNvSpPr>
          <p:nvPr/>
        </p:nvSpPr>
        <p:spPr bwMode="auto">
          <a:xfrm>
            <a:off x="8934450" y="2411413"/>
            <a:ext cx="1512888" cy="341312"/>
          </a:xfrm>
          <a:prstGeom prst="rect">
            <a:avLst/>
          </a:prstGeom>
          <a:noFill/>
          <a:ln w="9525">
            <a:noFill/>
            <a:miter lim="800000"/>
          </a:ln>
        </p:spPr>
        <p:txBody>
          <a:bodyPr anchor="b">
            <a:spAutoFit/>
          </a:bodyPr>
          <a:lstStyle/>
          <a:p>
            <a:pPr algn="l"/>
            <a:r>
              <a:rPr lang="en-US" altLang="zh-CN" sz="1800">
                <a:solidFill>
                  <a:srgbClr val="FF33CC"/>
                </a:solidFill>
                <a:latin typeface="Arial" panose="020B0604020202020204" pitchFamily="34" charset="0"/>
                <a:ea typeface="楷体_GB2312" panose="02010609030101010101" charset="-122"/>
                <a:cs typeface="Arial" panose="020B0604020202020204" pitchFamily="34" charset="0"/>
              </a:rPr>
              <a:t>SN=1</a:t>
            </a:r>
            <a:r>
              <a:rPr lang="zh-CN" altLang="en-US" sz="1800">
                <a:solidFill>
                  <a:srgbClr val="FF33CC"/>
                </a:solidFill>
                <a:latin typeface="Arial" panose="020B0604020202020204" pitchFamily="34" charset="0"/>
                <a:ea typeface="楷体_GB2312" panose="02010609030101010101" charset="-122"/>
                <a:cs typeface="Arial" panose="020B0604020202020204" pitchFamily="34" charset="0"/>
              </a:rPr>
              <a:t>时</a:t>
            </a:r>
            <a:r>
              <a:rPr lang="zh-CN" altLang="en-US" sz="1800">
                <a:solidFill>
                  <a:srgbClr val="FF33CC"/>
                </a:solidFill>
                <a:latin typeface="Tahoma" panose="020B0604030504040204" pitchFamily="34" charset="0"/>
                <a:ea typeface="楷体_GB2312" panose="02010609030101010101" charset="-122"/>
                <a:cs typeface="Arial" panose="020B0604020202020204" pitchFamily="34" charset="0"/>
              </a:rPr>
              <a:t>保持</a:t>
            </a:r>
            <a:endParaRPr lang="zh-CN" altLang="en-US">
              <a:ea typeface="楷体_GB2312" panose="02010609030101010101" charset="-122"/>
              <a:cs typeface="Arial" panose="020B0604020202020204" pitchFamily="34" charset="0"/>
            </a:endParaRPr>
          </a:p>
        </p:txBody>
      </p:sp>
      <p:sp>
        <p:nvSpPr>
          <p:cNvPr id="9" name="Oval 8"/>
          <p:cNvSpPr>
            <a:spLocks noChangeArrowheads="1"/>
          </p:cNvSpPr>
          <p:nvPr/>
        </p:nvSpPr>
        <p:spPr bwMode="auto">
          <a:xfrm>
            <a:off x="8934450" y="4095750"/>
            <a:ext cx="992188" cy="223838"/>
          </a:xfrm>
          <a:prstGeom prst="ellipse">
            <a:avLst/>
          </a:prstGeom>
          <a:noFill/>
          <a:ln w="22225">
            <a:solidFill>
              <a:srgbClr val="FF3399"/>
            </a:solidFill>
            <a:round/>
          </a:ln>
        </p:spPr>
        <p:txBody>
          <a:bodyPr wrap="none" anchor="ctr"/>
          <a:lstStyle/>
          <a:p>
            <a:pPr algn="l"/>
            <a:endParaRPr lang="zh-CN" altLang="en-US"/>
          </a:p>
        </p:txBody>
      </p:sp>
      <p:sp>
        <p:nvSpPr>
          <p:cNvPr id="10" name="AutoShape 59"/>
          <p:cNvSpPr>
            <a:spLocks noChangeArrowheads="1"/>
          </p:cNvSpPr>
          <p:nvPr/>
        </p:nvSpPr>
        <p:spPr bwMode="auto">
          <a:xfrm>
            <a:off x="5951538" y="4757739"/>
            <a:ext cx="742950" cy="396875"/>
          </a:xfrm>
          <a:prstGeom prst="wedgeRoundRectCallout">
            <a:avLst>
              <a:gd name="adj1" fmla="val -59699"/>
              <a:gd name="adj2" fmla="val -130472"/>
              <a:gd name="adj3" fmla="val 16667"/>
            </a:avLst>
          </a:prstGeom>
          <a:solidFill>
            <a:srgbClr val="FFFFBD"/>
          </a:solidFill>
          <a:ln w="9525">
            <a:solidFill>
              <a:srgbClr val="CC6600"/>
            </a:solidFill>
            <a:miter lim="800000"/>
          </a:ln>
          <a:effectLst>
            <a:prstShdw prst="shdw17" dist="17961" dir="2700000">
              <a:srgbClr val="7A3D00"/>
            </a:prstShdw>
          </a:effectLst>
        </p:spPr>
        <p:txBody>
          <a:bodyPr anchor="b"/>
          <a:lstStyle/>
          <a:p>
            <a:pPr algn="l">
              <a:lnSpc>
                <a:spcPct val="100000"/>
              </a:lnSpc>
              <a:spcBef>
                <a:spcPct val="0"/>
              </a:spcBef>
            </a:pPr>
            <a:r>
              <a:rPr lang="zh-CN" altLang="en-US" sz="1800">
                <a:latin typeface="Arial" panose="020B0604020202020204" pitchFamily="34" charset="0"/>
                <a:ea typeface="楷体_GB2312" panose="02010609030101010101" charset="-122"/>
              </a:rPr>
              <a:t>借位</a:t>
            </a:r>
            <a:endParaRPr lang="en-US" altLang="zh-CN" sz="1800">
              <a:latin typeface="Arial" panose="020B0604020202020204" pitchFamily="34" charset="0"/>
              <a:ea typeface="楷体_GB2312" panose="02010609030101010101" charset="-122"/>
            </a:endParaRPr>
          </a:p>
        </p:txBody>
      </p:sp>
      <p:sp>
        <p:nvSpPr>
          <p:cNvPr id="11" name="AutoShape 59"/>
          <p:cNvSpPr>
            <a:spLocks noChangeArrowheads="1"/>
          </p:cNvSpPr>
          <p:nvPr/>
        </p:nvSpPr>
        <p:spPr bwMode="auto">
          <a:xfrm>
            <a:off x="3525838" y="5218114"/>
            <a:ext cx="773112" cy="441325"/>
          </a:xfrm>
          <a:prstGeom prst="wedgeRoundRectCallout">
            <a:avLst>
              <a:gd name="adj1" fmla="val -13083"/>
              <a:gd name="adj2" fmla="val -260125"/>
              <a:gd name="adj3" fmla="val 16667"/>
            </a:avLst>
          </a:prstGeom>
          <a:solidFill>
            <a:srgbClr val="FFCC99"/>
          </a:solidFill>
          <a:ln w="9525">
            <a:solidFill>
              <a:srgbClr val="CC6600"/>
            </a:solidFill>
            <a:miter lim="800000"/>
          </a:ln>
          <a:effectLst>
            <a:prstShdw prst="shdw17" dist="17961" dir="2700000">
              <a:srgbClr val="7A3D00"/>
            </a:prstShdw>
          </a:effectLst>
        </p:spPr>
        <p:txBody>
          <a:bodyPr anchor="b"/>
          <a:lstStyle/>
          <a:p>
            <a:pPr algn="l">
              <a:lnSpc>
                <a:spcPct val="100000"/>
              </a:lnSpc>
              <a:spcBef>
                <a:spcPct val="0"/>
              </a:spcBef>
            </a:pPr>
            <a:r>
              <a:rPr lang="zh-CN" altLang="en-US" sz="1800">
                <a:latin typeface="Arial" panose="020B0604020202020204" pitchFamily="34" charset="0"/>
                <a:ea typeface="楷体_GB2312" panose="02010609030101010101" charset="-122"/>
              </a:rPr>
              <a:t>预置</a:t>
            </a:r>
          </a:p>
        </p:txBody>
      </p:sp>
      <p:sp>
        <p:nvSpPr>
          <p:cNvPr id="12" name="AutoShape 59"/>
          <p:cNvSpPr>
            <a:spLocks noChangeArrowheads="1"/>
          </p:cNvSpPr>
          <p:nvPr/>
        </p:nvSpPr>
        <p:spPr bwMode="auto">
          <a:xfrm>
            <a:off x="7869239" y="4830764"/>
            <a:ext cx="765175" cy="396875"/>
          </a:xfrm>
          <a:prstGeom prst="wedgeRoundRectCallout">
            <a:avLst>
              <a:gd name="adj1" fmla="val -65042"/>
              <a:gd name="adj2" fmla="val -150333"/>
              <a:gd name="adj3" fmla="val 16667"/>
            </a:avLst>
          </a:prstGeom>
          <a:solidFill>
            <a:srgbClr val="FFFFBD"/>
          </a:solidFill>
          <a:ln w="9525">
            <a:solidFill>
              <a:srgbClr val="CC6600"/>
            </a:solidFill>
            <a:miter lim="800000"/>
          </a:ln>
          <a:effectLst>
            <a:prstShdw prst="shdw17" dist="17961" dir="2700000">
              <a:srgbClr val="7A3D00"/>
            </a:prstShdw>
          </a:effectLst>
        </p:spPr>
        <p:txBody>
          <a:bodyPr anchor="b"/>
          <a:lstStyle/>
          <a:p>
            <a:pPr algn="l">
              <a:lnSpc>
                <a:spcPct val="100000"/>
              </a:lnSpc>
              <a:spcBef>
                <a:spcPct val="0"/>
              </a:spcBef>
            </a:pPr>
            <a:r>
              <a:rPr lang="zh-CN" altLang="en-US" sz="1800">
                <a:latin typeface="Arial" panose="020B0604020202020204" pitchFamily="34" charset="0"/>
                <a:ea typeface="楷体_GB2312" panose="02010609030101010101" charset="-122"/>
              </a:rPr>
              <a:t>进位</a:t>
            </a:r>
            <a:endParaRPr lang="en-US" altLang="zh-CN" sz="1800">
              <a:latin typeface="Arial" panose="020B0604020202020204" pitchFamily="34" charset="0"/>
              <a:ea typeface="楷体_GB2312" panose="02010609030101010101" charset="-122"/>
            </a:endParaRPr>
          </a:p>
        </p:txBody>
      </p:sp>
      <p:sp>
        <p:nvSpPr>
          <p:cNvPr id="13" name="矩形 12"/>
          <p:cNvSpPr>
            <a:spLocks noChangeArrowheads="1"/>
          </p:cNvSpPr>
          <p:nvPr/>
        </p:nvSpPr>
        <p:spPr bwMode="auto">
          <a:xfrm>
            <a:off x="7080250" y="2640014"/>
            <a:ext cx="1866900" cy="369887"/>
          </a:xfrm>
          <a:prstGeom prst="rect">
            <a:avLst/>
          </a:prstGeom>
          <a:noFill/>
          <a:ln w="9525">
            <a:noFill/>
            <a:miter lim="800000"/>
          </a:ln>
        </p:spPr>
        <p:txBody>
          <a:bodyPr wrap="none">
            <a:spAutoFit/>
          </a:bodyPr>
          <a:lstStyle/>
          <a:p>
            <a:r>
              <a:rPr kumimoji="1" lang="en-US" altLang="zh-CN">
                <a:solidFill>
                  <a:srgbClr val="CC0066"/>
                </a:solidFill>
                <a:latin typeface="Arial" panose="020B0604020202020204" pitchFamily="34" charset="0"/>
                <a:ea typeface="楷体_GB2312" panose="02010609030101010101" charset="-122"/>
                <a:cs typeface="Arial" panose="020B0604020202020204" pitchFamily="34" charset="0"/>
              </a:rPr>
              <a:t>M=0</a:t>
            </a:r>
            <a:r>
              <a:rPr kumimoji="1" lang="zh-CN" altLang="en-US">
                <a:latin typeface="Arial" panose="020B0604020202020204" pitchFamily="34" charset="0"/>
                <a:ea typeface="楷体_GB2312" panose="02010609030101010101" charset="-122"/>
                <a:cs typeface="Arial" panose="020B0604020202020204" pitchFamily="34" charset="0"/>
              </a:rPr>
              <a:t>时</a:t>
            </a:r>
            <a:r>
              <a:rPr kumimoji="1" lang="en-US" altLang="zh-CN">
                <a:latin typeface="Arial" panose="020B0604020202020204" pitchFamily="34" charset="0"/>
                <a:ea typeface="楷体_GB2312" panose="02010609030101010101" charset="-122"/>
                <a:cs typeface="Arial" panose="020B0604020202020204" pitchFamily="34" charset="0"/>
              </a:rPr>
              <a:t>,</a:t>
            </a:r>
            <a:r>
              <a:rPr kumimoji="1" lang="zh-CN" altLang="en-US">
                <a:latin typeface="Arial" panose="020B0604020202020204" pitchFamily="34" charset="0"/>
                <a:ea typeface="楷体_GB2312" panose="02010609030101010101" charset="-122"/>
                <a:cs typeface="Arial" panose="020B0604020202020204" pitchFamily="34" charset="0"/>
              </a:rPr>
              <a:t> </a:t>
            </a:r>
            <a:r>
              <a:rPr kumimoji="1" lang="zh-CN" altLang="en-US">
                <a:solidFill>
                  <a:srgbClr val="CC0066"/>
                </a:solidFill>
                <a:latin typeface="Arial" panose="020B0604020202020204" pitchFamily="34" charset="0"/>
                <a:ea typeface="楷体_GB2312" panose="02010609030101010101" charset="-122"/>
                <a:cs typeface="Arial" panose="020B0604020202020204" pitchFamily="34" charset="0"/>
              </a:rPr>
              <a:t>加</a:t>
            </a:r>
            <a:r>
              <a:rPr kumimoji="1" lang="zh-CN" altLang="en-US">
                <a:latin typeface="Arial" panose="020B0604020202020204" pitchFamily="34" charset="0"/>
                <a:ea typeface="楷体_GB2312" panose="02010609030101010101" charset="-122"/>
                <a:cs typeface="Arial" panose="020B0604020202020204" pitchFamily="34" charset="0"/>
              </a:rPr>
              <a:t>计数</a:t>
            </a:r>
            <a:endParaRPr lang="zh-CN" altLang="en-US">
              <a:latin typeface="Arial" panose="020B0604020202020204" pitchFamily="34" charset="0"/>
              <a:ea typeface="楷体_GB2312" panose="02010609030101010101" charset="-122"/>
              <a:cs typeface="Arial" panose="020B0604020202020204" pitchFamily="34" charset="0"/>
            </a:endParaRPr>
          </a:p>
        </p:txBody>
      </p:sp>
      <p:cxnSp>
        <p:nvCxnSpPr>
          <p:cNvPr id="15" name="直接箭头连接符 14"/>
          <p:cNvCxnSpPr>
            <a:cxnSpLocks noChangeShapeType="1"/>
          </p:cNvCxnSpPr>
          <p:nvPr/>
        </p:nvCxnSpPr>
        <p:spPr bwMode="auto">
          <a:xfrm rot="16200000" flipH="1">
            <a:off x="8509001" y="3184526"/>
            <a:ext cx="1717675" cy="15875"/>
          </a:xfrm>
          <a:prstGeom prst="straightConnector1">
            <a:avLst/>
          </a:prstGeom>
          <a:noFill/>
          <a:ln w="28575" algn="ctr">
            <a:solidFill>
              <a:srgbClr val="FF0000"/>
            </a:solidFill>
            <a:round/>
            <a:tailEnd type="arrow" w="med" len="med"/>
          </a:ln>
        </p:spPr>
      </p:cxn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dissolv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dissolve">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up)">
                                      <p:cBhvr>
                                        <p:cTn id="50" dur="500"/>
                                        <p:tgtEl>
                                          <p:spTgt spid="15"/>
                                        </p:tgtEl>
                                      </p:cBhvr>
                                    </p:animEffect>
                                  </p:childTnLst>
                                </p:cTn>
                              </p:par>
                            </p:childTnLst>
                          </p:cTn>
                        </p:par>
                        <p:par>
                          <p:cTn id="51" fill="hold">
                            <p:stCondLst>
                              <p:cond delay="500"/>
                            </p:stCondLst>
                            <p:childTnLst>
                              <p:par>
                                <p:cTn id="52" presetID="23" presetClass="entr" presetSubtype="16" fill="hold" grpId="0" nodeType="after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p:cTn id="54" dur="500" fill="hold"/>
                                        <p:tgtEl>
                                          <p:spTgt spid="9"/>
                                        </p:tgtEl>
                                        <p:attrNameLst>
                                          <p:attrName>ppt_w</p:attrName>
                                        </p:attrNameLst>
                                      </p:cBhvr>
                                      <p:tavLst>
                                        <p:tav tm="0">
                                          <p:val>
                                            <p:fltVal val="0"/>
                                          </p:val>
                                        </p:tav>
                                        <p:tav tm="100000">
                                          <p:val>
                                            <p:strVal val="#ppt_w"/>
                                          </p:val>
                                        </p:tav>
                                      </p:tavLst>
                                    </p:anim>
                                    <p:anim calcmode="lin" valueType="num">
                                      <p:cBhvr>
                                        <p:cTn id="55"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utoUpdateAnimBg="0"/>
      <p:bldP spid="7" grpId="0" animBg="1" autoUpdateAnimBg="0"/>
      <p:bldP spid="8" grpId="0"/>
      <p:bldP spid="9" grpId="0" animBg="1"/>
      <p:bldP spid="10" grpId="0" animBg="1" autoUpdateAnimBg="0"/>
      <p:bldP spid="11" grpId="0" animBg="1" autoUpdateAnimBg="0"/>
      <p:bldP spid="12" grpId="0" animBg="1" autoUpdateAnimBg="0"/>
      <p:bldP spid="13" grpId="0"/>
    </p:bldLst>
  </p:timing>
</p:sld>
</file>

<file path=ppt/slides/slide1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3" name="Rectangle 2"/>
          <p:cNvSpPr>
            <a:spLocks noGrp="1" noChangeArrowheads="1"/>
          </p:cNvSpPr>
          <p:nvPr>
            <p:ph type="title"/>
          </p:nvPr>
        </p:nvSpPr>
        <p:spPr>
          <a:xfrm>
            <a:off x="3251200" y="230188"/>
            <a:ext cx="7772400" cy="677862"/>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计数器同步清零与异步清零</a:t>
            </a:r>
            <a:endParaRPr lang="en-US" altLang="zh-CN" dirty="0" smtClean="0">
              <a:solidFill>
                <a:srgbClr val="FFCC00"/>
              </a:solidFill>
              <a:latin typeface="Arial" panose="020B0604020202020204" pitchFamily="34" charset="0"/>
              <a:ea typeface="黑体" panose="02010600030101010101" pitchFamily="49" charset="-122"/>
            </a:endParaRPr>
          </a:p>
        </p:txBody>
      </p:sp>
      <p:sp>
        <p:nvSpPr>
          <p:cNvPr id="695299" name="Rectangle 3"/>
          <p:cNvSpPr>
            <a:spLocks noGrp="1" noChangeArrowheads="1"/>
          </p:cNvSpPr>
          <p:nvPr>
            <p:ph idx="1"/>
          </p:nvPr>
        </p:nvSpPr>
        <p:spPr>
          <a:xfrm>
            <a:off x="2459039" y="1187450"/>
            <a:ext cx="7534275" cy="838200"/>
          </a:xfrm>
        </p:spPr>
        <p:txBody>
          <a:bodyPr/>
          <a:lstStyle/>
          <a:p>
            <a:pPr marL="0" indent="0" eaLnBrk="1" hangingPunct="1">
              <a:lnSpc>
                <a:spcPct val="110000"/>
              </a:lnSpc>
              <a:buClr>
                <a:schemeClr val="accent5">
                  <a:lumMod val="25000"/>
                </a:schemeClr>
              </a:buClr>
              <a:buSzPct val="80000"/>
              <a:buFont typeface="Wingdings" panose="05000000000000000000" pitchFamily="2" charset="2"/>
              <a:buChar char="u"/>
              <a:defRPr/>
            </a:pPr>
            <a:r>
              <a:rPr lang="zh-CN" altLang="en-US" sz="2000" dirty="0">
                <a:ea typeface="楷体_GB2312" panose="02010609030101010101" charset="-122"/>
              </a:rPr>
              <a:t>通常采用</a:t>
            </a:r>
            <a:r>
              <a:rPr lang="zh-CN" altLang="en-US" sz="2000" dirty="0">
                <a:solidFill>
                  <a:srgbClr val="CC0066"/>
                </a:solidFill>
                <a:ea typeface="楷体_GB2312" panose="02010609030101010101" charset="-122"/>
              </a:rPr>
              <a:t>异步</a:t>
            </a:r>
            <a:r>
              <a:rPr lang="zh-CN" altLang="en-US" sz="2000" dirty="0">
                <a:ea typeface="楷体_GB2312" panose="02010609030101010101" charset="-122"/>
              </a:rPr>
              <a:t>清零</a:t>
            </a:r>
            <a:r>
              <a:rPr lang="en-US" altLang="zh-CN" sz="2000" dirty="0">
                <a:ea typeface="楷体_GB2312" panose="02010609030101010101" charset="-122"/>
              </a:rPr>
              <a:t>——</a:t>
            </a:r>
            <a:r>
              <a:rPr lang="zh-CN" altLang="en-US" sz="2000" dirty="0">
                <a:ea typeface="楷体_GB2312" panose="02010609030101010101" charset="-122"/>
              </a:rPr>
              <a:t>只要清零信号有效，则无论有无时钟脉冲到来，计数器输出立刻被清零。    </a:t>
            </a:r>
            <a:endParaRPr lang="en-US" altLang="zh-CN" sz="2000" dirty="0">
              <a:ea typeface="楷体_GB2312" panose="02010609030101010101" charset="-122"/>
            </a:endParaRPr>
          </a:p>
        </p:txBody>
      </p:sp>
      <p:sp>
        <p:nvSpPr>
          <p:cNvPr id="420869" name="Text Box 5"/>
          <p:cNvSpPr txBox="1">
            <a:spLocks noChangeArrowheads="1"/>
          </p:cNvSpPr>
          <p:nvPr/>
        </p:nvSpPr>
        <p:spPr bwMode="auto">
          <a:xfrm>
            <a:off x="3702050" y="5105400"/>
            <a:ext cx="4851400" cy="1752600"/>
          </a:xfrm>
          <a:prstGeom prst="rect">
            <a:avLst/>
          </a:prstGeom>
          <a:solidFill>
            <a:srgbClr val="ADD6FF"/>
          </a:solidFill>
          <a:ln w="12700">
            <a:solidFill>
              <a:schemeClr val="tx1"/>
            </a:solidFill>
            <a:miter lim="800000"/>
          </a:ln>
          <a:effectLst>
            <a:outerShdw dist="107763" dir="2700000" algn="ctr" rotWithShape="0">
              <a:schemeClr val="bg2"/>
            </a:outerShdw>
          </a:effectLst>
        </p:spPr>
        <p:txBody>
          <a:bodyPr anchor="b">
            <a:spAutoFit/>
          </a:bodyPr>
          <a:lstStyle/>
          <a:p>
            <a:pPr algn="l">
              <a:spcBef>
                <a:spcPct val="0"/>
              </a:spcBef>
              <a:buClr>
                <a:srgbClr val="3333FF"/>
              </a:buClr>
              <a:buFont typeface="Wingdings" panose="05000000000000000000" pitchFamily="2" charset="2"/>
              <a:buNone/>
              <a:defRPr/>
            </a:pPr>
            <a:r>
              <a:rPr lang="en-US" altLang="zh-CN" dirty="0"/>
              <a:t>always @ (</a:t>
            </a:r>
            <a:r>
              <a:rPr lang="en-US" altLang="zh-CN" dirty="0" err="1"/>
              <a:t>posedge</a:t>
            </a:r>
            <a:r>
              <a:rPr lang="en-US" altLang="zh-CN" dirty="0"/>
              <a:t> CP </a:t>
            </a:r>
            <a:r>
              <a:rPr lang="en-US" altLang="zh-CN" dirty="0">
                <a:solidFill>
                  <a:srgbClr val="FF0066"/>
                </a:solidFill>
              </a:rPr>
              <a:t>or </a:t>
            </a:r>
            <a:r>
              <a:rPr lang="en-US" altLang="zh-CN" dirty="0" err="1">
                <a:solidFill>
                  <a:srgbClr val="FF0066"/>
                </a:solidFill>
              </a:rPr>
              <a:t>negedge</a:t>
            </a:r>
            <a:r>
              <a:rPr lang="en-US" altLang="zh-CN" dirty="0">
                <a:solidFill>
                  <a:srgbClr val="FF0066"/>
                </a:solidFill>
              </a:rPr>
              <a:t> CRN</a:t>
            </a:r>
            <a:r>
              <a:rPr lang="en-US" altLang="zh-CN" dirty="0"/>
              <a:t>)</a:t>
            </a:r>
          </a:p>
          <a:p>
            <a:pPr algn="l">
              <a:spcBef>
                <a:spcPct val="0"/>
              </a:spcBef>
              <a:buClr>
                <a:srgbClr val="3333FF"/>
              </a:buClr>
              <a:buFont typeface="Wingdings" panose="05000000000000000000" pitchFamily="2" charset="2"/>
              <a:buNone/>
              <a:defRPr/>
            </a:pPr>
            <a:r>
              <a:rPr lang="en-US" altLang="zh-CN" dirty="0"/>
              <a:t>   </a:t>
            </a:r>
            <a:r>
              <a:rPr lang="en-US" altLang="zh-CN" dirty="0">
                <a:solidFill>
                  <a:srgbClr val="E43600"/>
                </a:solidFill>
              </a:rPr>
              <a:t>begin</a:t>
            </a:r>
          </a:p>
          <a:p>
            <a:pPr algn="l">
              <a:spcBef>
                <a:spcPct val="0"/>
              </a:spcBef>
              <a:buClr>
                <a:srgbClr val="3333FF"/>
              </a:buClr>
              <a:buFont typeface="Wingdings" panose="05000000000000000000" pitchFamily="2" charset="2"/>
              <a:buNone/>
              <a:defRPr/>
            </a:pPr>
            <a:r>
              <a:rPr lang="en-US" altLang="zh-CN" dirty="0"/>
              <a:t>      if (!CRN)                 //</a:t>
            </a:r>
            <a:r>
              <a:rPr lang="zh-CN" altLang="en-US" dirty="0"/>
              <a:t>异步清零</a:t>
            </a:r>
          </a:p>
          <a:p>
            <a:pPr algn="l">
              <a:spcBef>
                <a:spcPct val="0"/>
              </a:spcBef>
              <a:buClr>
                <a:srgbClr val="3333FF"/>
              </a:buClr>
              <a:buFont typeface="Wingdings" panose="05000000000000000000" pitchFamily="2" charset="2"/>
              <a:buNone/>
              <a:defRPr/>
            </a:pPr>
            <a:r>
              <a:rPr lang="zh-CN" altLang="en-US" dirty="0"/>
              <a:t>         </a:t>
            </a:r>
            <a:r>
              <a:rPr lang="en-US" altLang="zh-CN" dirty="0"/>
              <a:t>Q&lt;=4’b0000;</a:t>
            </a:r>
          </a:p>
          <a:p>
            <a:pPr algn="l">
              <a:spcBef>
                <a:spcPct val="0"/>
              </a:spcBef>
              <a:buClr>
                <a:srgbClr val="3333FF"/>
              </a:buClr>
              <a:buFont typeface="Wingdings" panose="05000000000000000000" pitchFamily="2" charset="2"/>
              <a:buNone/>
              <a:defRPr/>
            </a:pPr>
            <a:r>
              <a:rPr lang="en-US" altLang="zh-CN" dirty="0"/>
              <a:t>       </a:t>
            </a:r>
            <a:r>
              <a:rPr lang="en-US" altLang="zh-CN" dirty="0">
                <a:solidFill>
                  <a:srgbClr val="FF3399"/>
                </a:solidFill>
              </a:rPr>
              <a:t>……</a:t>
            </a:r>
            <a:endParaRPr lang="en-US" altLang="zh-CN" dirty="0"/>
          </a:p>
          <a:p>
            <a:pPr algn="l">
              <a:spcBef>
                <a:spcPct val="0"/>
              </a:spcBef>
              <a:defRPr/>
            </a:pPr>
            <a:r>
              <a:rPr lang="en-US" altLang="zh-CN" dirty="0"/>
              <a:t>    </a:t>
            </a:r>
            <a:r>
              <a:rPr lang="en-US" altLang="zh-CN" dirty="0">
                <a:solidFill>
                  <a:srgbClr val="E43600"/>
                </a:solidFill>
              </a:rPr>
              <a:t>end</a:t>
            </a:r>
            <a:r>
              <a:rPr lang="en-US" altLang="zh-CN" dirty="0"/>
              <a:t>  </a:t>
            </a:r>
          </a:p>
        </p:txBody>
      </p:sp>
      <p:pic>
        <p:nvPicPr>
          <p:cNvPr id="8" name="Picture 6"/>
          <p:cNvPicPr>
            <a:picLocks noChangeAspect="1" noChangeArrowheads="1"/>
          </p:cNvPicPr>
          <p:nvPr/>
        </p:nvPicPr>
        <p:blipFill>
          <a:blip r:embed="rId3" cstate="print"/>
          <a:srcRect l="3691" t="14764" r="1845" b="56595"/>
          <a:stretch>
            <a:fillRect/>
          </a:stretch>
        </p:blipFill>
        <p:spPr bwMode="auto">
          <a:xfrm>
            <a:off x="2667000" y="1866900"/>
            <a:ext cx="6934200" cy="3105150"/>
          </a:xfrm>
          <a:prstGeom prst="rect">
            <a:avLst/>
          </a:prstGeom>
          <a:noFill/>
          <a:ln w="9525">
            <a:noFill/>
            <a:miter lim="800000"/>
            <a:headEnd/>
            <a:tailEnd/>
          </a:ln>
        </p:spPr>
      </p:pic>
      <p:sp>
        <p:nvSpPr>
          <p:cNvPr id="9" name="Text Box 9"/>
          <p:cNvSpPr txBox="1">
            <a:spLocks noChangeArrowheads="1"/>
          </p:cNvSpPr>
          <p:nvPr/>
        </p:nvSpPr>
        <p:spPr bwMode="black">
          <a:xfrm>
            <a:off x="3781425" y="4586288"/>
            <a:ext cx="1231900" cy="366712"/>
          </a:xfrm>
          <a:prstGeom prst="rect">
            <a:avLst/>
          </a:prstGeom>
          <a:noFill/>
          <a:ln w="9525" algn="ctr">
            <a:noFill/>
            <a:miter lim="800000"/>
          </a:ln>
        </p:spPr>
        <p:txBody>
          <a:bodyPr>
            <a:spAutoFit/>
          </a:bodyPr>
          <a:lstStyle/>
          <a:p>
            <a:r>
              <a:rPr lang="zh-CN" altLang="en-US">
                <a:solidFill>
                  <a:srgbClr val="CC0066"/>
                </a:solidFill>
                <a:ea typeface="楷体_GB2312" panose="02010609030101010101" charset="-122"/>
              </a:rPr>
              <a:t>异步清零</a:t>
            </a:r>
          </a:p>
        </p:txBody>
      </p:sp>
      <p:sp>
        <p:nvSpPr>
          <p:cNvPr id="11" name="Oval 8"/>
          <p:cNvSpPr>
            <a:spLocks noChangeArrowheads="1"/>
          </p:cNvSpPr>
          <p:nvPr/>
        </p:nvSpPr>
        <p:spPr bwMode="auto">
          <a:xfrm>
            <a:off x="3870326" y="4308476"/>
            <a:ext cx="792163" cy="252413"/>
          </a:xfrm>
          <a:prstGeom prst="ellipse">
            <a:avLst/>
          </a:prstGeom>
          <a:noFill/>
          <a:ln w="22225">
            <a:solidFill>
              <a:srgbClr val="FF3399"/>
            </a:solidFill>
            <a:round/>
          </a:ln>
        </p:spPr>
        <p:txBody>
          <a:bodyPr wrap="none" anchor="ctr"/>
          <a:lstStyle/>
          <a:p>
            <a:pPr algn="l">
              <a:lnSpc>
                <a:spcPct val="100000"/>
              </a:lnSpc>
              <a:spcBef>
                <a:spcPct val="0"/>
              </a:spcBef>
            </a:pPr>
            <a:endParaRPr lang="zh-CN" altLang="en-US" sz="1600">
              <a:solidFill>
                <a:srgbClr val="FF33CC"/>
              </a:solidFill>
              <a:latin typeface="Tahoma" panose="020B060403050404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20869"/>
                                        </p:tgtEl>
                                        <p:attrNameLst>
                                          <p:attrName>style.visibility</p:attrName>
                                        </p:attrNameLst>
                                      </p:cBhvr>
                                      <p:to>
                                        <p:strVal val="visible"/>
                                      </p:to>
                                    </p:set>
                                    <p:anim calcmode="lin" valueType="num">
                                      <p:cBhvr additive="base">
                                        <p:cTn id="22" dur="500" fill="hold"/>
                                        <p:tgtEl>
                                          <p:spTgt spid="420869"/>
                                        </p:tgtEl>
                                        <p:attrNameLst>
                                          <p:attrName>ppt_x</p:attrName>
                                        </p:attrNameLst>
                                      </p:cBhvr>
                                      <p:tavLst>
                                        <p:tav tm="0">
                                          <p:val>
                                            <p:strVal val="#ppt_x"/>
                                          </p:val>
                                        </p:tav>
                                        <p:tav tm="100000">
                                          <p:val>
                                            <p:strVal val="#ppt_x"/>
                                          </p:val>
                                        </p:tav>
                                      </p:tavLst>
                                    </p:anim>
                                    <p:anim calcmode="lin" valueType="num">
                                      <p:cBhvr additive="base">
                                        <p:cTn id="23" dur="500" fill="hold"/>
                                        <p:tgtEl>
                                          <p:spTgt spid="4208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9" grpId="0" animBg="1" autoUpdateAnimBg="0"/>
      <p:bldP spid="9" grpId="0"/>
      <p:bldP spid="11" grpId="0" animBg="1" autoUpdateAnimBg="0"/>
    </p:bldLst>
  </p:timing>
</p:sld>
</file>

<file path=ppt/slides/slide1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7" name="Rectangle 2"/>
          <p:cNvSpPr>
            <a:spLocks noGrp="1" noChangeArrowheads="1"/>
          </p:cNvSpPr>
          <p:nvPr>
            <p:ph type="title"/>
          </p:nvPr>
        </p:nvSpPr>
        <p:spPr>
          <a:xfrm>
            <a:off x="3251200" y="230188"/>
            <a:ext cx="7772400" cy="677862"/>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计数器同步清零与异步清零（续）</a:t>
            </a:r>
            <a:endParaRPr lang="en-US" altLang="zh-CN" dirty="0" smtClean="0">
              <a:solidFill>
                <a:srgbClr val="FFCC00"/>
              </a:solidFill>
              <a:latin typeface="Arial" panose="020B0604020202020204" pitchFamily="34" charset="0"/>
              <a:ea typeface="黑体" panose="02010600030101010101" pitchFamily="49" charset="-122"/>
            </a:endParaRPr>
          </a:p>
        </p:txBody>
      </p:sp>
      <p:sp>
        <p:nvSpPr>
          <p:cNvPr id="169988" name="Rectangle 8"/>
          <p:cNvSpPr>
            <a:spLocks noChangeArrowheads="1"/>
          </p:cNvSpPr>
          <p:nvPr/>
        </p:nvSpPr>
        <p:spPr bwMode="auto">
          <a:xfrm>
            <a:off x="2408239" y="1100139"/>
            <a:ext cx="7534275" cy="1241425"/>
          </a:xfrm>
          <a:prstGeom prst="rect">
            <a:avLst/>
          </a:prstGeom>
          <a:noFill/>
          <a:ln w="9525">
            <a:noFill/>
            <a:miter lim="800000"/>
          </a:ln>
        </p:spPr>
        <p:txBody>
          <a:bodyPr/>
          <a:lstStyle/>
          <a:p>
            <a:pPr marL="342900" indent="-342900" algn="l">
              <a:spcBef>
                <a:spcPct val="0"/>
              </a:spcBef>
              <a:buClr>
                <a:srgbClr val="006666"/>
              </a:buClr>
              <a:buSzPct val="110000"/>
              <a:buFont typeface="Wingdings" panose="05000000000000000000" pitchFamily="2" charset="2"/>
              <a:buChar char="u"/>
            </a:pPr>
            <a:r>
              <a:rPr lang="zh-CN" altLang="en-US">
                <a:latin typeface="Arial" panose="020B0604020202020204" pitchFamily="34" charset="0"/>
                <a:ea typeface="楷体_GB2312" panose="02010609030101010101" charset="-122"/>
              </a:rPr>
              <a:t>只有在时钟周期很小或清零信号为电平信号时（容易捕捉到清零信号）采用</a:t>
            </a:r>
            <a:r>
              <a:rPr lang="zh-CN" altLang="en-US">
                <a:solidFill>
                  <a:srgbClr val="CC0066"/>
                </a:solidFill>
                <a:latin typeface="Arial" panose="020B0604020202020204" pitchFamily="34" charset="0"/>
                <a:ea typeface="楷体_GB2312" panose="02010609030101010101" charset="-122"/>
              </a:rPr>
              <a:t>同步</a:t>
            </a:r>
            <a:r>
              <a:rPr lang="zh-CN" altLang="en-US">
                <a:latin typeface="Arial" panose="020B0604020202020204" pitchFamily="34" charset="0"/>
                <a:ea typeface="楷体_GB2312" panose="02010609030101010101" charset="-122"/>
              </a:rPr>
              <a:t>清零</a:t>
            </a:r>
            <a:r>
              <a:rPr lang="en-US" altLang="zh-CN">
                <a:latin typeface="Arial" panose="020B0604020202020204" pitchFamily="34" charset="0"/>
                <a:ea typeface="楷体_GB2312" panose="02010609030101010101" charset="-122"/>
              </a:rPr>
              <a:t>——</a:t>
            </a:r>
            <a:r>
              <a:rPr lang="zh-CN" altLang="en-US">
                <a:latin typeface="Arial" panose="020B0604020202020204" pitchFamily="34" charset="0"/>
                <a:ea typeface="楷体_GB2312" panose="02010609030101010101" charset="-122"/>
              </a:rPr>
              <a:t>当清零信号有效时，若来一个时钟脉冲，则计数器输出被清零。</a:t>
            </a:r>
            <a:endParaRPr lang="en-US" altLang="zh-CN">
              <a:latin typeface="Arial" panose="020B0604020202020204" pitchFamily="34" charset="0"/>
              <a:ea typeface="楷体_GB2312" panose="02010609030101010101" charset="-122"/>
            </a:endParaRPr>
          </a:p>
        </p:txBody>
      </p:sp>
      <p:sp>
        <p:nvSpPr>
          <p:cNvPr id="420870" name="Text Box 6"/>
          <p:cNvSpPr txBox="1">
            <a:spLocks noChangeArrowheads="1"/>
          </p:cNvSpPr>
          <p:nvPr/>
        </p:nvSpPr>
        <p:spPr bwMode="auto">
          <a:xfrm>
            <a:off x="3905250" y="4857750"/>
            <a:ext cx="4210050" cy="1752600"/>
          </a:xfrm>
          <a:prstGeom prst="rect">
            <a:avLst/>
          </a:prstGeom>
          <a:solidFill>
            <a:srgbClr val="ADD6FF"/>
          </a:solidFill>
          <a:ln w="12700">
            <a:solidFill>
              <a:schemeClr val="tx1"/>
            </a:solidFill>
            <a:miter lim="800000"/>
          </a:ln>
          <a:effectLst>
            <a:outerShdw dist="107763" dir="2700000" algn="ctr" rotWithShape="0">
              <a:schemeClr val="bg2"/>
            </a:outerShdw>
          </a:effectLst>
        </p:spPr>
        <p:txBody>
          <a:bodyPr anchor="b">
            <a:spAutoFit/>
          </a:bodyPr>
          <a:lstStyle/>
          <a:p>
            <a:pPr algn="l">
              <a:spcBef>
                <a:spcPct val="0"/>
              </a:spcBef>
              <a:buClr>
                <a:srgbClr val="3333FF"/>
              </a:buClr>
              <a:buFont typeface="Wingdings" panose="05000000000000000000" pitchFamily="2" charset="2"/>
              <a:buNone/>
              <a:defRPr/>
            </a:pPr>
            <a:r>
              <a:rPr lang="en-US" altLang="zh-CN" dirty="0"/>
              <a:t>always @ (</a:t>
            </a:r>
            <a:r>
              <a:rPr lang="en-US" altLang="zh-CN" dirty="0" err="1"/>
              <a:t>posedge</a:t>
            </a:r>
            <a:r>
              <a:rPr lang="en-US" altLang="zh-CN" dirty="0"/>
              <a:t> CP)</a:t>
            </a:r>
          </a:p>
          <a:p>
            <a:pPr algn="l">
              <a:spcBef>
                <a:spcPct val="0"/>
              </a:spcBef>
              <a:buClr>
                <a:srgbClr val="3333FF"/>
              </a:buClr>
              <a:buFont typeface="Wingdings" panose="05000000000000000000" pitchFamily="2" charset="2"/>
              <a:buNone/>
              <a:defRPr/>
            </a:pPr>
            <a:r>
              <a:rPr lang="en-US" altLang="zh-CN" dirty="0"/>
              <a:t>   </a:t>
            </a:r>
            <a:r>
              <a:rPr lang="en-US" altLang="zh-CN" dirty="0">
                <a:solidFill>
                  <a:srgbClr val="E43600"/>
                </a:solidFill>
              </a:rPr>
              <a:t>begin</a:t>
            </a:r>
          </a:p>
          <a:p>
            <a:pPr algn="l">
              <a:spcBef>
                <a:spcPct val="0"/>
              </a:spcBef>
              <a:buClr>
                <a:srgbClr val="3333FF"/>
              </a:buClr>
              <a:buFont typeface="Wingdings" panose="05000000000000000000" pitchFamily="2" charset="2"/>
              <a:buNone/>
              <a:defRPr/>
            </a:pPr>
            <a:r>
              <a:rPr lang="en-US" altLang="zh-CN" dirty="0"/>
              <a:t>      if (!CRN)                 //</a:t>
            </a:r>
            <a:r>
              <a:rPr lang="zh-CN" altLang="en-US" dirty="0"/>
              <a:t>同步清零</a:t>
            </a:r>
          </a:p>
          <a:p>
            <a:pPr algn="l">
              <a:spcBef>
                <a:spcPct val="0"/>
              </a:spcBef>
              <a:buClr>
                <a:srgbClr val="3333FF"/>
              </a:buClr>
              <a:buFont typeface="Wingdings" panose="05000000000000000000" pitchFamily="2" charset="2"/>
              <a:buNone/>
              <a:defRPr/>
            </a:pPr>
            <a:r>
              <a:rPr lang="zh-CN" altLang="en-US" dirty="0"/>
              <a:t>         </a:t>
            </a:r>
            <a:r>
              <a:rPr lang="en-US" altLang="zh-CN" dirty="0"/>
              <a:t>Q&lt;=4’b0000;</a:t>
            </a:r>
          </a:p>
          <a:p>
            <a:pPr algn="l">
              <a:spcBef>
                <a:spcPct val="0"/>
              </a:spcBef>
              <a:buClr>
                <a:srgbClr val="3333FF"/>
              </a:buClr>
              <a:buFont typeface="Wingdings" panose="05000000000000000000" pitchFamily="2" charset="2"/>
              <a:buNone/>
              <a:defRPr/>
            </a:pPr>
            <a:r>
              <a:rPr lang="en-US" altLang="zh-CN" dirty="0"/>
              <a:t>       </a:t>
            </a:r>
            <a:r>
              <a:rPr lang="en-US" altLang="zh-CN" dirty="0">
                <a:solidFill>
                  <a:srgbClr val="FF3399"/>
                </a:solidFill>
              </a:rPr>
              <a:t>……</a:t>
            </a:r>
            <a:endParaRPr lang="en-US" altLang="zh-CN" dirty="0"/>
          </a:p>
          <a:p>
            <a:pPr algn="l">
              <a:spcBef>
                <a:spcPct val="0"/>
              </a:spcBef>
              <a:defRPr/>
            </a:pPr>
            <a:r>
              <a:rPr lang="en-US" altLang="zh-CN" dirty="0"/>
              <a:t>    </a:t>
            </a:r>
            <a:r>
              <a:rPr lang="en-US" altLang="zh-CN" dirty="0">
                <a:solidFill>
                  <a:srgbClr val="E43600"/>
                </a:solidFill>
              </a:rPr>
              <a:t>end</a:t>
            </a:r>
            <a:endParaRPr lang="en-US" altLang="zh-CN" dirty="0"/>
          </a:p>
        </p:txBody>
      </p:sp>
      <p:pic>
        <p:nvPicPr>
          <p:cNvPr id="10" name="Picture 5"/>
          <p:cNvPicPr>
            <a:picLocks noChangeAspect="1" noChangeArrowheads="1"/>
          </p:cNvPicPr>
          <p:nvPr/>
        </p:nvPicPr>
        <p:blipFill>
          <a:blip r:embed="rId3" cstate="print"/>
          <a:srcRect l="3691" t="14764" r="1845" b="54134"/>
          <a:stretch>
            <a:fillRect/>
          </a:stretch>
        </p:blipFill>
        <p:spPr bwMode="auto">
          <a:xfrm>
            <a:off x="2762250" y="2055814"/>
            <a:ext cx="6648450" cy="2840037"/>
          </a:xfrm>
          <a:prstGeom prst="rect">
            <a:avLst/>
          </a:prstGeom>
          <a:noFill/>
          <a:ln w="9525">
            <a:noFill/>
            <a:miter lim="800000"/>
            <a:headEnd/>
            <a:tailEnd/>
          </a:ln>
        </p:spPr>
      </p:pic>
      <p:sp>
        <p:nvSpPr>
          <p:cNvPr id="11" name="Text Box 9"/>
          <p:cNvSpPr txBox="1">
            <a:spLocks noChangeArrowheads="1"/>
          </p:cNvSpPr>
          <p:nvPr/>
        </p:nvSpPr>
        <p:spPr bwMode="black">
          <a:xfrm>
            <a:off x="6265863" y="4306889"/>
            <a:ext cx="1231900" cy="369887"/>
          </a:xfrm>
          <a:prstGeom prst="rect">
            <a:avLst/>
          </a:prstGeom>
          <a:noFill/>
          <a:ln w="9525" algn="ctr">
            <a:noFill/>
            <a:miter lim="800000"/>
          </a:ln>
        </p:spPr>
        <p:txBody>
          <a:bodyPr>
            <a:spAutoFit/>
          </a:bodyPr>
          <a:lstStyle/>
          <a:p>
            <a:r>
              <a:rPr lang="zh-CN" altLang="en-US">
                <a:solidFill>
                  <a:srgbClr val="CC0066"/>
                </a:solidFill>
                <a:ea typeface="楷体_GB2312" panose="02010609030101010101" charset="-122"/>
              </a:rPr>
              <a:t>同步清零</a:t>
            </a:r>
          </a:p>
        </p:txBody>
      </p:sp>
      <p:sp>
        <p:nvSpPr>
          <p:cNvPr id="12" name="Line 10"/>
          <p:cNvSpPr>
            <a:spLocks noChangeShapeType="1"/>
          </p:cNvSpPr>
          <p:nvPr/>
        </p:nvSpPr>
        <p:spPr bwMode="black">
          <a:xfrm>
            <a:off x="6000750" y="3886200"/>
            <a:ext cx="209550" cy="342900"/>
          </a:xfrm>
          <a:prstGeom prst="line">
            <a:avLst/>
          </a:prstGeom>
          <a:noFill/>
          <a:ln w="9525">
            <a:solidFill>
              <a:srgbClr val="FF0000"/>
            </a:solidFill>
            <a:round/>
            <a:tailEnd type="triangle" w="med" len="med"/>
          </a:ln>
        </p:spPr>
        <p:txBody>
          <a:bodyPr>
            <a:spAutoFit/>
          </a:bodyPr>
          <a:lstStyle/>
          <a:p>
            <a:endParaRPr lang="zh-CN" altLang="en-US"/>
          </a:p>
        </p:txBody>
      </p:sp>
      <p:sp>
        <p:nvSpPr>
          <p:cNvPr id="13" name="Oval 8"/>
          <p:cNvSpPr>
            <a:spLocks noChangeArrowheads="1"/>
          </p:cNvSpPr>
          <p:nvPr/>
        </p:nvSpPr>
        <p:spPr bwMode="auto">
          <a:xfrm>
            <a:off x="5794376" y="3660776"/>
            <a:ext cx="576263" cy="144463"/>
          </a:xfrm>
          <a:prstGeom prst="ellipse">
            <a:avLst/>
          </a:prstGeom>
          <a:noFill/>
          <a:ln w="22225">
            <a:solidFill>
              <a:srgbClr val="FF3399"/>
            </a:solidFill>
            <a:round/>
          </a:ln>
        </p:spPr>
        <p:txBody>
          <a:bodyPr wrap="none" anchor="ctr"/>
          <a:lstStyle/>
          <a:p>
            <a:pPr algn="l">
              <a:lnSpc>
                <a:spcPct val="100000"/>
              </a:lnSpc>
              <a:spcBef>
                <a:spcPct val="0"/>
              </a:spcBef>
            </a:pPr>
            <a:endParaRPr lang="zh-CN" altLang="en-US" sz="1600">
              <a:solidFill>
                <a:srgbClr val="FF33CC"/>
              </a:solidFill>
              <a:latin typeface="Tahoma" panose="020B060403050404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420870"/>
                                        </p:tgtEl>
                                        <p:attrNameLst>
                                          <p:attrName>style.visibility</p:attrName>
                                        </p:attrNameLst>
                                      </p:cBhvr>
                                      <p:to>
                                        <p:strVal val="visible"/>
                                      </p:to>
                                    </p:set>
                                    <p:anim calcmode="lin" valueType="num">
                                      <p:cBhvr additive="base">
                                        <p:cTn id="28" dur="500" fill="hold"/>
                                        <p:tgtEl>
                                          <p:spTgt spid="420870"/>
                                        </p:tgtEl>
                                        <p:attrNameLst>
                                          <p:attrName>ppt_x</p:attrName>
                                        </p:attrNameLst>
                                      </p:cBhvr>
                                      <p:tavLst>
                                        <p:tav tm="0">
                                          <p:val>
                                            <p:strVal val="#ppt_x"/>
                                          </p:val>
                                        </p:tav>
                                        <p:tav tm="100000">
                                          <p:val>
                                            <p:strVal val="#ppt_x"/>
                                          </p:val>
                                        </p:tav>
                                      </p:tavLst>
                                    </p:anim>
                                    <p:anim calcmode="lin" valueType="num">
                                      <p:cBhvr additive="base">
                                        <p:cTn id="29" dur="500" fill="hold"/>
                                        <p:tgtEl>
                                          <p:spTgt spid="4208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70" grpId="0" animBg="1" autoUpdateAnimBg="0"/>
      <p:bldP spid="11" grpId="0"/>
      <p:bldP spid="12" grpId="0" animBg="1"/>
      <p:bldP spid="13" grpId="0" animBg="1" autoUpdateAnimBg="0"/>
    </p:bldLst>
  </p:timing>
</p:sld>
</file>

<file path=ppt/slides/slide1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1" name="Rectangle 2"/>
          <p:cNvSpPr>
            <a:spLocks noGrp="1" noChangeArrowheads="1"/>
          </p:cNvSpPr>
          <p:nvPr>
            <p:ph type="title" idx="4294967295"/>
          </p:nvPr>
        </p:nvSpPr>
        <p:spPr>
          <a:xfrm>
            <a:off x="5334000" y="304800"/>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9.5.4  </a:t>
            </a:r>
            <a:r>
              <a:rPr lang="zh-CN" altLang="en-US" dirty="0" smtClean="0">
                <a:solidFill>
                  <a:srgbClr val="FFCC00"/>
                </a:solidFill>
                <a:latin typeface="Arial" panose="020B0604020202020204" pitchFamily="34" charset="0"/>
                <a:ea typeface="黑体" panose="02010600030101010101" pitchFamily="49" charset="-122"/>
              </a:rPr>
              <a:t>顺序脉冲发生器的设计 </a:t>
            </a:r>
          </a:p>
        </p:txBody>
      </p:sp>
      <p:sp>
        <p:nvSpPr>
          <p:cNvPr id="57349" name="矩形 8"/>
          <p:cNvSpPr>
            <a:spLocks noChangeArrowheads="1"/>
          </p:cNvSpPr>
          <p:nvPr/>
        </p:nvSpPr>
        <p:spPr bwMode="auto">
          <a:xfrm>
            <a:off x="1835151" y="1020764"/>
            <a:ext cx="5395913" cy="4156075"/>
          </a:xfrm>
          <a:prstGeom prst="rect">
            <a:avLst/>
          </a:prstGeom>
          <a:noFill/>
          <a:ln w="9525">
            <a:noFill/>
            <a:miter lim="800000"/>
          </a:ln>
        </p:spPr>
        <p:txBody>
          <a:bodyPr>
            <a:spAutoFit/>
          </a:bodyPr>
          <a:lstStyle/>
          <a:p>
            <a:pPr marL="361950" indent="-361950" algn="l">
              <a:lnSpc>
                <a:spcPts val="3200"/>
              </a:lnSpc>
              <a:spcBef>
                <a:spcPct val="0"/>
              </a:spcBef>
              <a:buClr>
                <a:schemeClr val="bg2"/>
              </a:buClr>
              <a:buFont typeface="Wingdings" panose="05000000000000000000" pitchFamily="2" charset="2"/>
              <a:buChar char="v"/>
            </a:pPr>
            <a:r>
              <a:rPr lang="zh-CN" altLang="en-US" sz="2400">
                <a:latin typeface="Arial" panose="020B0604020202020204" pitchFamily="34" charset="0"/>
                <a:cs typeface="Arial" panose="020B0604020202020204" pitchFamily="34" charset="0"/>
              </a:rPr>
              <a:t>在时钟脉冲的控制下，各触发器输出端顺序产生脉冲信号的电路称为</a:t>
            </a:r>
            <a:r>
              <a:rPr lang="zh-CN" altLang="en-US" sz="2400">
                <a:solidFill>
                  <a:srgbClr val="FF0000"/>
                </a:solidFill>
                <a:latin typeface="Arial" panose="020B0604020202020204" pitchFamily="34" charset="0"/>
                <a:cs typeface="Arial" panose="020B0604020202020204" pitchFamily="34" charset="0"/>
              </a:rPr>
              <a:t>顺序脉冲发生器</a:t>
            </a:r>
            <a:r>
              <a:rPr lang="zh-CN" altLang="en-US" sz="2400">
                <a:latin typeface="Arial" panose="020B0604020202020204" pitchFamily="34" charset="0"/>
                <a:cs typeface="Arial" panose="020B0604020202020204" pitchFamily="34" charset="0"/>
              </a:rPr>
              <a:t>。</a:t>
            </a:r>
            <a:endParaRPr lang="en-US" altLang="zh-CN" sz="2400">
              <a:latin typeface="Arial" panose="020B0604020202020204" pitchFamily="34" charset="0"/>
              <a:cs typeface="Arial" panose="020B0604020202020204" pitchFamily="34" charset="0"/>
            </a:endParaRPr>
          </a:p>
          <a:p>
            <a:pPr marL="361950" indent="-361950" algn="l">
              <a:lnSpc>
                <a:spcPts val="3200"/>
              </a:lnSpc>
              <a:spcBef>
                <a:spcPct val="0"/>
              </a:spcBef>
              <a:buClr>
                <a:schemeClr val="bg2"/>
              </a:buClr>
              <a:buFont typeface="Wingdings" panose="05000000000000000000" pitchFamily="2" charset="2"/>
              <a:buChar char="v"/>
            </a:pPr>
            <a:r>
              <a:rPr lang="zh-CN" altLang="en-US" sz="2400">
                <a:latin typeface="Arial" panose="020B0604020202020204" pitchFamily="34" charset="0"/>
                <a:cs typeface="Arial" panose="020B0604020202020204" pitchFamily="34" charset="0"/>
              </a:rPr>
              <a:t>顺序脉冲发生器由多个触发器构成</a:t>
            </a:r>
            <a:endParaRPr lang="en-US" altLang="zh-CN" sz="2400">
              <a:latin typeface="Arial" panose="020B0604020202020204" pitchFamily="34" charset="0"/>
              <a:cs typeface="Arial" panose="020B0604020202020204" pitchFamily="34" charset="0"/>
            </a:endParaRPr>
          </a:p>
          <a:p>
            <a:pPr marL="361950" indent="-361950" algn="l">
              <a:lnSpc>
                <a:spcPts val="3200"/>
              </a:lnSpc>
              <a:spcBef>
                <a:spcPct val="0"/>
              </a:spcBef>
              <a:buClr>
                <a:schemeClr val="bg2"/>
              </a:buClr>
              <a:buFont typeface="Wingdings" panose="05000000000000000000" pitchFamily="2" charset="2"/>
              <a:buChar char="v"/>
            </a:pPr>
            <a:r>
              <a:rPr lang="en-US" altLang="zh-CN" sz="2400">
                <a:latin typeface="Arial" panose="020B0604020202020204" pitchFamily="34" charset="0"/>
                <a:cs typeface="Arial" panose="020B0604020202020204" pitchFamily="34" charset="0"/>
              </a:rPr>
              <a:t>4</a:t>
            </a:r>
            <a:r>
              <a:rPr lang="zh-CN" altLang="en-US" sz="2400">
                <a:latin typeface="Arial" panose="020B0604020202020204" pitchFamily="34" charset="0"/>
                <a:cs typeface="Arial" panose="020B0604020202020204" pitchFamily="34" charset="0"/>
              </a:rPr>
              <a:t>位顺序脉冲发生器，由</a:t>
            </a:r>
            <a:r>
              <a:rPr lang="en-US" altLang="zh-CN" sz="2400">
                <a:latin typeface="Arial" panose="020B0604020202020204" pitchFamily="34" charset="0"/>
                <a:cs typeface="Arial" panose="020B0604020202020204" pitchFamily="34" charset="0"/>
              </a:rPr>
              <a:t>4</a:t>
            </a:r>
            <a:r>
              <a:rPr lang="zh-CN" altLang="en-US" sz="2400">
                <a:latin typeface="Arial" panose="020B0604020202020204" pitchFamily="34" charset="0"/>
                <a:cs typeface="Arial" panose="020B0604020202020204" pitchFamily="34" charset="0"/>
              </a:rPr>
              <a:t>个状态构成，每个状态编码中“</a:t>
            </a:r>
            <a:r>
              <a:rPr lang="en-US" altLang="zh-CN" sz="2400">
                <a:latin typeface="Arial" panose="020B0604020202020204" pitchFamily="34" charset="0"/>
                <a:cs typeface="Arial" panose="020B0604020202020204" pitchFamily="34" charset="0"/>
              </a:rPr>
              <a:t>1”</a:t>
            </a:r>
            <a:r>
              <a:rPr lang="zh-CN" altLang="en-US" sz="2400">
                <a:latin typeface="Arial" panose="020B0604020202020204" pitchFamily="34" charset="0"/>
                <a:cs typeface="Arial" panose="020B0604020202020204" pitchFamily="34" charset="0"/>
              </a:rPr>
              <a:t>的个数都是</a:t>
            </a:r>
            <a:r>
              <a:rPr lang="en-US" altLang="zh-CN" sz="2400">
                <a:latin typeface="Arial" panose="020B0604020202020204" pitchFamily="34" charset="0"/>
                <a:cs typeface="Arial" panose="020B0604020202020204" pitchFamily="34" charset="0"/>
              </a:rPr>
              <a:t>1</a:t>
            </a:r>
            <a:r>
              <a:rPr lang="zh-CN" altLang="en-US" sz="2400">
                <a:latin typeface="Arial" panose="020B0604020202020204" pitchFamily="34" charset="0"/>
                <a:cs typeface="Arial" panose="020B0604020202020204" pitchFamily="34" charset="0"/>
              </a:rPr>
              <a:t>个，表示每个时钟周期内只有一个触发器的输出端为高电平（脉冲），而且是轮流出现，因而生成顺序脉冲信号。</a:t>
            </a:r>
            <a:endParaRPr lang="en-US" altLang="zh-CN" sz="2400">
              <a:latin typeface="Arial" panose="020B0604020202020204" pitchFamily="34" charset="0"/>
              <a:cs typeface="Arial" panose="020B0604020202020204" pitchFamily="34" charset="0"/>
            </a:endParaRPr>
          </a:p>
        </p:txBody>
      </p:sp>
      <p:grpSp>
        <p:nvGrpSpPr>
          <p:cNvPr id="2" name="Group 9"/>
          <p:cNvGrpSpPr/>
          <p:nvPr/>
        </p:nvGrpSpPr>
        <p:grpSpPr bwMode="auto">
          <a:xfrm>
            <a:off x="7032626" y="2236788"/>
            <a:ext cx="3635375" cy="2087562"/>
            <a:chOff x="5851" y="10775"/>
            <a:chExt cx="3420" cy="2177"/>
          </a:xfrm>
        </p:grpSpPr>
        <p:sp>
          <p:nvSpPr>
            <p:cNvPr id="171016" name="Text Box 10"/>
            <p:cNvSpPr txBox="1">
              <a:spLocks noChangeArrowheads="1"/>
            </p:cNvSpPr>
            <p:nvPr/>
          </p:nvSpPr>
          <p:spPr bwMode="auto">
            <a:xfrm>
              <a:off x="5851" y="12484"/>
              <a:ext cx="3420" cy="468"/>
            </a:xfrm>
            <a:prstGeom prst="rect">
              <a:avLst/>
            </a:prstGeom>
            <a:noFill/>
            <a:ln w="9525">
              <a:noFill/>
              <a:miter lim="800000"/>
            </a:ln>
          </p:spPr>
          <p:txBody>
            <a:bodyPr/>
            <a:lstStyle/>
            <a:p>
              <a:pPr>
                <a:lnSpc>
                  <a:spcPct val="104000"/>
                </a:lnSpc>
                <a:spcBef>
                  <a:spcPct val="0"/>
                </a:spcBef>
              </a:pPr>
              <a:r>
                <a:rPr lang="en-US" altLang="zh-CN" sz="1800">
                  <a:solidFill>
                    <a:srgbClr val="CC3300"/>
                  </a:solidFill>
                  <a:latin typeface="宋体" panose="02010600030101010101" pitchFamily="2" charset="-122"/>
                  <a:ea typeface="楷体_GB2312" panose="02010609030101010101" charset="-122"/>
                </a:rPr>
                <a:t> 4</a:t>
              </a:r>
              <a:r>
                <a:rPr lang="zh-CN" altLang="en-US" sz="1800">
                  <a:solidFill>
                    <a:srgbClr val="CC3300"/>
                  </a:solidFill>
                  <a:latin typeface="宋体" panose="02010600030101010101" pitchFamily="2" charset="-122"/>
                  <a:ea typeface="楷体_GB2312" panose="02010609030101010101" charset="-122"/>
                </a:rPr>
                <a:t>位顺序脉冲发生器的状态图</a:t>
              </a:r>
            </a:p>
          </p:txBody>
        </p:sp>
        <p:grpSp>
          <p:nvGrpSpPr>
            <p:cNvPr id="171017" name="Group 11"/>
            <p:cNvGrpSpPr/>
            <p:nvPr/>
          </p:nvGrpSpPr>
          <p:grpSpPr bwMode="auto">
            <a:xfrm>
              <a:off x="6575" y="10775"/>
              <a:ext cx="2160" cy="1673"/>
              <a:chOff x="6575" y="10775"/>
              <a:chExt cx="2160" cy="1673"/>
            </a:xfrm>
          </p:grpSpPr>
          <p:grpSp>
            <p:nvGrpSpPr>
              <p:cNvPr id="171018" name="Group 12"/>
              <p:cNvGrpSpPr/>
              <p:nvPr/>
            </p:nvGrpSpPr>
            <p:grpSpPr bwMode="auto">
              <a:xfrm>
                <a:off x="6575" y="11044"/>
                <a:ext cx="2160" cy="1404"/>
                <a:chOff x="6421" y="2538"/>
                <a:chExt cx="2160" cy="1404"/>
              </a:xfrm>
            </p:grpSpPr>
            <p:grpSp>
              <p:nvGrpSpPr>
                <p:cNvPr id="171024" name="Group 13"/>
                <p:cNvGrpSpPr/>
                <p:nvPr/>
              </p:nvGrpSpPr>
              <p:grpSpPr bwMode="auto">
                <a:xfrm>
                  <a:off x="6421" y="2538"/>
                  <a:ext cx="2160" cy="1404"/>
                  <a:chOff x="6421" y="2538"/>
                  <a:chExt cx="2160" cy="1404"/>
                </a:xfrm>
              </p:grpSpPr>
              <p:grpSp>
                <p:nvGrpSpPr>
                  <p:cNvPr id="171029" name="Group 14"/>
                  <p:cNvGrpSpPr/>
                  <p:nvPr/>
                </p:nvGrpSpPr>
                <p:grpSpPr bwMode="auto">
                  <a:xfrm>
                    <a:off x="7141" y="2538"/>
                    <a:ext cx="720" cy="468"/>
                    <a:chOff x="4621" y="2382"/>
                    <a:chExt cx="720" cy="468"/>
                  </a:xfrm>
                </p:grpSpPr>
                <p:sp>
                  <p:nvSpPr>
                    <p:cNvPr id="171039" name="Oval 15"/>
                    <p:cNvSpPr>
                      <a:spLocks noChangeArrowheads="1"/>
                    </p:cNvSpPr>
                    <p:nvPr/>
                  </p:nvSpPr>
                  <p:spPr bwMode="auto">
                    <a:xfrm>
                      <a:off x="4636" y="2442"/>
                      <a:ext cx="540" cy="312"/>
                    </a:xfrm>
                    <a:prstGeom prst="ellipse">
                      <a:avLst/>
                    </a:prstGeom>
                    <a:noFill/>
                    <a:ln w="9525">
                      <a:solidFill>
                        <a:srgbClr val="000000"/>
                      </a:solidFill>
                      <a:round/>
                    </a:ln>
                  </p:spPr>
                  <p:txBody>
                    <a:bodyPr/>
                    <a:lstStyle/>
                    <a:p>
                      <a:pPr algn="dist">
                        <a:spcBef>
                          <a:spcPct val="0"/>
                        </a:spcBef>
                      </a:pPr>
                      <a:endParaRPr lang="zh-CN" altLang="en-US" sz="1600">
                        <a:solidFill>
                          <a:schemeClr val="hlink"/>
                        </a:solidFill>
                        <a:latin typeface="宋体" panose="02010600030101010101" pitchFamily="2" charset="-122"/>
                      </a:endParaRPr>
                    </a:p>
                  </p:txBody>
                </p:sp>
                <p:sp>
                  <p:nvSpPr>
                    <p:cNvPr id="171040" name="Text Box 16"/>
                    <p:cNvSpPr txBox="1">
                      <a:spLocks noChangeArrowheads="1"/>
                    </p:cNvSpPr>
                    <p:nvPr/>
                  </p:nvSpPr>
                  <p:spPr bwMode="auto">
                    <a:xfrm>
                      <a:off x="4621" y="2382"/>
                      <a:ext cx="720" cy="468"/>
                    </a:xfrm>
                    <a:prstGeom prst="rect">
                      <a:avLst/>
                    </a:prstGeom>
                    <a:noFill/>
                    <a:ln w="9525">
                      <a:noFill/>
                      <a:miter lim="800000"/>
                    </a:ln>
                  </p:spPr>
                  <p:txBody>
                    <a:bodyPr/>
                    <a:lstStyle/>
                    <a:p>
                      <a:pPr algn="just">
                        <a:spcBef>
                          <a:spcPct val="0"/>
                        </a:spcBef>
                      </a:pPr>
                      <a:r>
                        <a:rPr lang="en-US" altLang="zh-CN" sz="1600">
                          <a:solidFill>
                            <a:schemeClr val="hlink"/>
                          </a:solidFill>
                          <a:latin typeface="宋体" panose="02010600030101010101" pitchFamily="2" charset="-122"/>
                        </a:rPr>
                        <a:t>0001</a:t>
                      </a:r>
                    </a:p>
                  </p:txBody>
                </p:sp>
              </p:grpSp>
              <p:grpSp>
                <p:nvGrpSpPr>
                  <p:cNvPr id="171030" name="Group 17"/>
                  <p:cNvGrpSpPr/>
                  <p:nvPr/>
                </p:nvGrpSpPr>
                <p:grpSpPr bwMode="auto">
                  <a:xfrm>
                    <a:off x="7861" y="3006"/>
                    <a:ext cx="720" cy="468"/>
                    <a:chOff x="4621" y="2382"/>
                    <a:chExt cx="720" cy="468"/>
                  </a:xfrm>
                </p:grpSpPr>
                <p:sp>
                  <p:nvSpPr>
                    <p:cNvPr id="171037" name="Oval 18"/>
                    <p:cNvSpPr>
                      <a:spLocks noChangeArrowheads="1"/>
                    </p:cNvSpPr>
                    <p:nvPr/>
                  </p:nvSpPr>
                  <p:spPr bwMode="auto">
                    <a:xfrm>
                      <a:off x="4636" y="2442"/>
                      <a:ext cx="540" cy="312"/>
                    </a:xfrm>
                    <a:prstGeom prst="ellipse">
                      <a:avLst/>
                    </a:prstGeom>
                    <a:noFill/>
                    <a:ln w="9525">
                      <a:solidFill>
                        <a:srgbClr val="000000"/>
                      </a:solidFill>
                      <a:round/>
                    </a:ln>
                  </p:spPr>
                  <p:txBody>
                    <a:bodyPr/>
                    <a:lstStyle/>
                    <a:p>
                      <a:pPr algn="dist">
                        <a:spcBef>
                          <a:spcPct val="0"/>
                        </a:spcBef>
                      </a:pPr>
                      <a:endParaRPr lang="zh-CN" altLang="en-US" sz="1600">
                        <a:solidFill>
                          <a:schemeClr val="hlink"/>
                        </a:solidFill>
                        <a:latin typeface="宋体" panose="02010600030101010101" pitchFamily="2" charset="-122"/>
                      </a:endParaRPr>
                    </a:p>
                  </p:txBody>
                </p:sp>
                <p:sp>
                  <p:nvSpPr>
                    <p:cNvPr id="171038" name="Text Box 19"/>
                    <p:cNvSpPr txBox="1">
                      <a:spLocks noChangeArrowheads="1"/>
                    </p:cNvSpPr>
                    <p:nvPr/>
                  </p:nvSpPr>
                  <p:spPr bwMode="auto">
                    <a:xfrm>
                      <a:off x="4621" y="2382"/>
                      <a:ext cx="720" cy="468"/>
                    </a:xfrm>
                    <a:prstGeom prst="rect">
                      <a:avLst/>
                    </a:prstGeom>
                    <a:noFill/>
                    <a:ln w="9525">
                      <a:noFill/>
                      <a:miter lim="800000"/>
                    </a:ln>
                  </p:spPr>
                  <p:txBody>
                    <a:bodyPr/>
                    <a:lstStyle/>
                    <a:p>
                      <a:pPr algn="just">
                        <a:spcBef>
                          <a:spcPct val="0"/>
                        </a:spcBef>
                      </a:pPr>
                      <a:r>
                        <a:rPr lang="en-US" altLang="zh-CN" sz="1600">
                          <a:solidFill>
                            <a:schemeClr val="hlink"/>
                          </a:solidFill>
                          <a:latin typeface="宋体" panose="02010600030101010101" pitchFamily="2" charset="-122"/>
                        </a:rPr>
                        <a:t>1000</a:t>
                      </a:r>
                    </a:p>
                  </p:txBody>
                </p:sp>
              </p:grpSp>
              <p:grpSp>
                <p:nvGrpSpPr>
                  <p:cNvPr id="171031" name="Group 20"/>
                  <p:cNvGrpSpPr/>
                  <p:nvPr/>
                </p:nvGrpSpPr>
                <p:grpSpPr bwMode="auto">
                  <a:xfrm>
                    <a:off x="6421" y="3006"/>
                    <a:ext cx="720" cy="468"/>
                    <a:chOff x="4621" y="2382"/>
                    <a:chExt cx="720" cy="468"/>
                  </a:xfrm>
                </p:grpSpPr>
                <p:sp>
                  <p:nvSpPr>
                    <p:cNvPr id="171035" name="Oval 21"/>
                    <p:cNvSpPr>
                      <a:spLocks noChangeArrowheads="1"/>
                    </p:cNvSpPr>
                    <p:nvPr/>
                  </p:nvSpPr>
                  <p:spPr bwMode="auto">
                    <a:xfrm>
                      <a:off x="4636" y="2442"/>
                      <a:ext cx="540" cy="312"/>
                    </a:xfrm>
                    <a:prstGeom prst="ellipse">
                      <a:avLst/>
                    </a:prstGeom>
                    <a:noFill/>
                    <a:ln w="9525">
                      <a:solidFill>
                        <a:srgbClr val="000000"/>
                      </a:solidFill>
                      <a:round/>
                    </a:ln>
                  </p:spPr>
                  <p:txBody>
                    <a:bodyPr/>
                    <a:lstStyle/>
                    <a:p>
                      <a:pPr algn="dist">
                        <a:spcBef>
                          <a:spcPct val="0"/>
                        </a:spcBef>
                      </a:pPr>
                      <a:endParaRPr lang="zh-CN" altLang="en-US" sz="1600">
                        <a:solidFill>
                          <a:schemeClr val="hlink"/>
                        </a:solidFill>
                        <a:latin typeface="宋体" panose="02010600030101010101" pitchFamily="2" charset="-122"/>
                      </a:endParaRPr>
                    </a:p>
                  </p:txBody>
                </p:sp>
                <p:sp>
                  <p:nvSpPr>
                    <p:cNvPr id="171036" name="Text Box 22"/>
                    <p:cNvSpPr txBox="1">
                      <a:spLocks noChangeArrowheads="1"/>
                    </p:cNvSpPr>
                    <p:nvPr/>
                  </p:nvSpPr>
                  <p:spPr bwMode="auto">
                    <a:xfrm>
                      <a:off x="4621" y="2382"/>
                      <a:ext cx="720" cy="468"/>
                    </a:xfrm>
                    <a:prstGeom prst="rect">
                      <a:avLst/>
                    </a:prstGeom>
                    <a:noFill/>
                    <a:ln w="9525">
                      <a:noFill/>
                      <a:miter lim="800000"/>
                    </a:ln>
                  </p:spPr>
                  <p:txBody>
                    <a:bodyPr/>
                    <a:lstStyle/>
                    <a:p>
                      <a:pPr algn="just">
                        <a:spcBef>
                          <a:spcPct val="0"/>
                        </a:spcBef>
                      </a:pPr>
                      <a:r>
                        <a:rPr lang="en-US" altLang="zh-CN" sz="1600">
                          <a:solidFill>
                            <a:schemeClr val="hlink"/>
                          </a:solidFill>
                          <a:latin typeface="宋体" panose="02010600030101010101" pitchFamily="2" charset="-122"/>
                        </a:rPr>
                        <a:t>0010</a:t>
                      </a:r>
                    </a:p>
                  </p:txBody>
                </p:sp>
              </p:grpSp>
              <p:grpSp>
                <p:nvGrpSpPr>
                  <p:cNvPr id="171032" name="Group 23"/>
                  <p:cNvGrpSpPr/>
                  <p:nvPr/>
                </p:nvGrpSpPr>
                <p:grpSpPr bwMode="auto">
                  <a:xfrm>
                    <a:off x="7141" y="3474"/>
                    <a:ext cx="720" cy="468"/>
                    <a:chOff x="4621" y="2382"/>
                    <a:chExt cx="720" cy="468"/>
                  </a:xfrm>
                </p:grpSpPr>
                <p:sp>
                  <p:nvSpPr>
                    <p:cNvPr id="171033" name="Oval 24"/>
                    <p:cNvSpPr>
                      <a:spLocks noChangeArrowheads="1"/>
                    </p:cNvSpPr>
                    <p:nvPr/>
                  </p:nvSpPr>
                  <p:spPr bwMode="auto">
                    <a:xfrm>
                      <a:off x="4636" y="2442"/>
                      <a:ext cx="540" cy="312"/>
                    </a:xfrm>
                    <a:prstGeom prst="ellipse">
                      <a:avLst/>
                    </a:prstGeom>
                    <a:noFill/>
                    <a:ln w="9525">
                      <a:solidFill>
                        <a:srgbClr val="000000"/>
                      </a:solidFill>
                      <a:round/>
                    </a:ln>
                  </p:spPr>
                  <p:txBody>
                    <a:bodyPr/>
                    <a:lstStyle/>
                    <a:p>
                      <a:pPr algn="dist">
                        <a:spcBef>
                          <a:spcPct val="0"/>
                        </a:spcBef>
                      </a:pPr>
                      <a:endParaRPr lang="zh-CN" altLang="en-US" sz="1600">
                        <a:solidFill>
                          <a:schemeClr val="hlink"/>
                        </a:solidFill>
                        <a:latin typeface="宋体" panose="02010600030101010101" pitchFamily="2" charset="-122"/>
                      </a:endParaRPr>
                    </a:p>
                  </p:txBody>
                </p:sp>
                <p:sp>
                  <p:nvSpPr>
                    <p:cNvPr id="171034" name="Text Box 25"/>
                    <p:cNvSpPr txBox="1">
                      <a:spLocks noChangeArrowheads="1"/>
                    </p:cNvSpPr>
                    <p:nvPr/>
                  </p:nvSpPr>
                  <p:spPr bwMode="auto">
                    <a:xfrm>
                      <a:off x="4621" y="2382"/>
                      <a:ext cx="720" cy="468"/>
                    </a:xfrm>
                    <a:prstGeom prst="rect">
                      <a:avLst/>
                    </a:prstGeom>
                    <a:noFill/>
                    <a:ln w="9525">
                      <a:noFill/>
                      <a:miter lim="800000"/>
                    </a:ln>
                  </p:spPr>
                  <p:txBody>
                    <a:bodyPr/>
                    <a:lstStyle/>
                    <a:p>
                      <a:pPr algn="just">
                        <a:spcBef>
                          <a:spcPct val="0"/>
                        </a:spcBef>
                      </a:pPr>
                      <a:r>
                        <a:rPr lang="en-US" altLang="zh-CN" sz="1600">
                          <a:solidFill>
                            <a:schemeClr val="hlink"/>
                          </a:solidFill>
                          <a:latin typeface="宋体" panose="02010600030101010101" pitchFamily="2" charset="-122"/>
                        </a:rPr>
                        <a:t>0100</a:t>
                      </a:r>
                    </a:p>
                  </p:txBody>
                </p:sp>
              </p:grpSp>
            </p:grpSp>
            <p:sp>
              <p:nvSpPr>
                <p:cNvPr id="171025" name="Line 26"/>
                <p:cNvSpPr>
                  <a:spLocks noChangeShapeType="1"/>
                </p:cNvSpPr>
                <p:nvPr/>
              </p:nvSpPr>
              <p:spPr bwMode="auto">
                <a:xfrm>
                  <a:off x="7681" y="2850"/>
                  <a:ext cx="306" cy="283"/>
                </a:xfrm>
                <a:prstGeom prst="line">
                  <a:avLst/>
                </a:prstGeom>
                <a:noFill/>
                <a:ln w="9525">
                  <a:solidFill>
                    <a:srgbClr val="000000"/>
                  </a:solidFill>
                  <a:round/>
                  <a:tailEnd type="triangle" w="sm" len="sm"/>
                </a:ln>
              </p:spPr>
              <p:txBody>
                <a:bodyPr/>
                <a:lstStyle/>
                <a:p>
                  <a:endParaRPr lang="zh-CN" altLang="en-US"/>
                </a:p>
              </p:txBody>
            </p:sp>
            <p:sp>
              <p:nvSpPr>
                <p:cNvPr id="171026" name="Line 27"/>
                <p:cNvSpPr>
                  <a:spLocks noChangeShapeType="1"/>
                </p:cNvSpPr>
                <p:nvPr/>
              </p:nvSpPr>
              <p:spPr bwMode="auto">
                <a:xfrm flipH="1">
                  <a:off x="7654" y="3351"/>
                  <a:ext cx="306" cy="283"/>
                </a:xfrm>
                <a:prstGeom prst="line">
                  <a:avLst/>
                </a:prstGeom>
                <a:noFill/>
                <a:ln w="9525">
                  <a:solidFill>
                    <a:srgbClr val="000000"/>
                  </a:solidFill>
                  <a:round/>
                  <a:tailEnd type="triangle" w="sm" len="sm"/>
                </a:ln>
              </p:spPr>
              <p:txBody>
                <a:bodyPr/>
                <a:lstStyle/>
                <a:p>
                  <a:endParaRPr lang="zh-CN" altLang="en-US"/>
                </a:p>
              </p:txBody>
            </p:sp>
            <p:sp>
              <p:nvSpPr>
                <p:cNvPr id="171027" name="Line 28"/>
                <p:cNvSpPr>
                  <a:spLocks noChangeShapeType="1"/>
                </p:cNvSpPr>
                <p:nvPr/>
              </p:nvSpPr>
              <p:spPr bwMode="auto">
                <a:xfrm flipH="1" flipV="1">
                  <a:off x="6856" y="3321"/>
                  <a:ext cx="306" cy="283"/>
                </a:xfrm>
                <a:prstGeom prst="line">
                  <a:avLst/>
                </a:prstGeom>
                <a:noFill/>
                <a:ln w="9525">
                  <a:solidFill>
                    <a:srgbClr val="000000"/>
                  </a:solidFill>
                  <a:round/>
                  <a:tailEnd type="triangle" w="sm" len="sm"/>
                </a:ln>
              </p:spPr>
              <p:txBody>
                <a:bodyPr/>
                <a:lstStyle/>
                <a:p>
                  <a:endParaRPr lang="zh-CN" altLang="en-US"/>
                </a:p>
              </p:txBody>
            </p:sp>
            <p:sp>
              <p:nvSpPr>
                <p:cNvPr id="171028" name="Line 29"/>
                <p:cNvSpPr>
                  <a:spLocks noChangeShapeType="1"/>
                </p:cNvSpPr>
                <p:nvPr/>
              </p:nvSpPr>
              <p:spPr bwMode="auto">
                <a:xfrm flipH="1">
                  <a:off x="6880" y="2814"/>
                  <a:ext cx="306" cy="283"/>
                </a:xfrm>
                <a:prstGeom prst="line">
                  <a:avLst/>
                </a:prstGeom>
                <a:noFill/>
                <a:ln w="9525">
                  <a:solidFill>
                    <a:srgbClr val="000000"/>
                  </a:solidFill>
                  <a:round/>
                  <a:headEnd type="triangle" w="sm" len="sm"/>
                  <a:tailEnd type="none" w="sm" len="sm"/>
                </a:ln>
              </p:spPr>
              <p:txBody>
                <a:bodyPr/>
                <a:lstStyle/>
                <a:p>
                  <a:endParaRPr lang="zh-CN" altLang="en-US"/>
                </a:p>
              </p:txBody>
            </p:sp>
          </p:grpSp>
          <p:grpSp>
            <p:nvGrpSpPr>
              <p:cNvPr id="171019" name="Group 30"/>
              <p:cNvGrpSpPr/>
              <p:nvPr/>
            </p:nvGrpSpPr>
            <p:grpSpPr bwMode="auto">
              <a:xfrm>
                <a:off x="6586" y="10775"/>
                <a:ext cx="1980" cy="1358"/>
                <a:chOff x="6586" y="10775"/>
                <a:chExt cx="1980" cy="1358"/>
              </a:xfrm>
            </p:grpSpPr>
            <p:sp>
              <p:nvSpPr>
                <p:cNvPr id="171020" name="Text Box 31"/>
                <p:cNvSpPr txBox="1">
                  <a:spLocks noChangeArrowheads="1"/>
                </p:cNvSpPr>
                <p:nvPr/>
              </p:nvSpPr>
              <p:spPr bwMode="auto">
                <a:xfrm>
                  <a:off x="7321" y="10775"/>
                  <a:ext cx="525" cy="425"/>
                </a:xfrm>
                <a:prstGeom prst="rect">
                  <a:avLst/>
                </a:prstGeom>
                <a:noFill/>
                <a:ln w="9525">
                  <a:noFill/>
                  <a:miter lim="800000"/>
                </a:ln>
              </p:spPr>
              <p:txBody>
                <a:bodyPr/>
                <a:lstStyle/>
                <a:p>
                  <a:pPr>
                    <a:lnSpc>
                      <a:spcPct val="104000"/>
                    </a:lnSpc>
                    <a:spcBef>
                      <a:spcPct val="0"/>
                    </a:spcBef>
                  </a:pPr>
                  <a:r>
                    <a:rPr lang="en-US" altLang="zh-CN" sz="1600">
                      <a:solidFill>
                        <a:schemeClr val="hlink"/>
                      </a:solidFill>
                      <a:latin typeface="宋体" panose="02010600030101010101" pitchFamily="2" charset="-122"/>
                    </a:rPr>
                    <a:t>S0</a:t>
                  </a:r>
                </a:p>
              </p:txBody>
            </p:sp>
            <p:sp>
              <p:nvSpPr>
                <p:cNvPr id="171021" name="Text Box 32"/>
                <p:cNvSpPr txBox="1">
                  <a:spLocks noChangeArrowheads="1"/>
                </p:cNvSpPr>
                <p:nvPr/>
              </p:nvSpPr>
              <p:spPr bwMode="auto">
                <a:xfrm>
                  <a:off x="8041" y="11238"/>
                  <a:ext cx="525" cy="425"/>
                </a:xfrm>
                <a:prstGeom prst="rect">
                  <a:avLst/>
                </a:prstGeom>
                <a:noFill/>
                <a:ln w="9525">
                  <a:noFill/>
                  <a:miter lim="800000"/>
                </a:ln>
              </p:spPr>
              <p:txBody>
                <a:bodyPr/>
                <a:lstStyle/>
                <a:p>
                  <a:pPr>
                    <a:lnSpc>
                      <a:spcPct val="104000"/>
                    </a:lnSpc>
                    <a:spcBef>
                      <a:spcPct val="0"/>
                    </a:spcBef>
                  </a:pPr>
                  <a:r>
                    <a:rPr lang="en-US" altLang="zh-CN" sz="1600">
                      <a:solidFill>
                        <a:schemeClr val="hlink"/>
                      </a:solidFill>
                      <a:latin typeface="宋体" panose="02010600030101010101" pitchFamily="2" charset="-122"/>
                    </a:rPr>
                    <a:t>S1</a:t>
                  </a:r>
                </a:p>
              </p:txBody>
            </p:sp>
            <p:sp>
              <p:nvSpPr>
                <p:cNvPr id="171022" name="Text Box 33"/>
                <p:cNvSpPr txBox="1">
                  <a:spLocks noChangeArrowheads="1"/>
                </p:cNvSpPr>
                <p:nvPr/>
              </p:nvSpPr>
              <p:spPr bwMode="auto">
                <a:xfrm>
                  <a:off x="7321" y="11708"/>
                  <a:ext cx="525" cy="425"/>
                </a:xfrm>
                <a:prstGeom prst="rect">
                  <a:avLst/>
                </a:prstGeom>
                <a:noFill/>
                <a:ln w="9525">
                  <a:noFill/>
                  <a:miter lim="800000"/>
                </a:ln>
              </p:spPr>
              <p:txBody>
                <a:bodyPr/>
                <a:lstStyle/>
                <a:p>
                  <a:pPr>
                    <a:lnSpc>
                      <a:spcPct val="104000"/>
                    </a:lnSpc>
                    <a:spcBef>
                      <a:spcPct val="0"/>
                    </a:spcBef>
                  </a:pPr>
                  <a:r>
                    <a:rPr lang="en-US" altLang="zh-CN" sz="1600">
                      <a:solidFill>
                        <a:schemeClr val="hlink"/>
                      </a:solidFill>
                      <a:latin typeface="宋体" panose="02010600030101010101" pitchFamily="2" charset="-122"/>
                    </a:rPr>
                    <a:t>S2</a:t>
                  </a:r>
                </a:p>
              </p:txBody>
            </p:sp>
            <p:sp>
              <p:nvSpPr>
                <p:cNvPr id="171023" name="Text Box 34"/>
                <p:cNvSpPr txBox="1">
                  <a:spLocks noChangeArrowheads="1"/>
                </p:cNvSpPr>
                <p:nvPr/>
              </p:nvSpPr>
              <p:spPr bwMode="auto">
                <a:xfrm>
                  <a:off x="6586" y="11238"/>
                  <a:ext cx="525" cy="425"/>
                </a:xfrm>
                <a:prstGeom prst="rect">
                  <a:avLst/>
                </a:prstGeom>
                <a:noFill/>
                <a:ln w="9525">
                  <a:noFill/>
                  <a:miter lim="800000"/>
                </a:ln>
              </p:spPr>
              <p:txBody>
                <a:bodyPr/>
                <a:lstStyle/>
                <a:p>
                  <a:pPr>
                    <a:lnSpc>
                      <a:spcPct val="104000"/>
                    </a:lnSpc>
                    <a:spcBef>
                      <a:spcPct val="0"/>
                    </a:spcBef>
                  </a:pPr>
                  <a:r>
                    <a:rPr lang="en-US" altLang="zh-CN" sz="1600">
                      <a:solidFill>
                        <a:schemeClr val="hlink"/>
                      </a:solidFill>
                      <a:latin typeface="宋体" panose="02010600030101010101" pitchFamily="2" charset="-122"/>
                    </a:rPr>
                    <a:t>S3</a:t>
                  </a:r>
                </a:p>
              </p:txBody>
            </p:sp>
          </p:grpSp>
        </p:grpSp>
      </p:grpSp>
      <p:sp>
        <p:nvSpPr>
          <p:cNvPr id="31" name="Oval 135"/>
          <p:cNvSpPr>
            <a:spLocks noChangeArrowheads="1"/>
          </p:cNvSpPr>
          <p:nvPr/>
        </p:nvSpPr>
        <p:spPr bwMode="black">
          <a:xfrm>
            <a:off x="7704138" y="1563688"/>
            <a:ext cx="1624012" cy="481012"/>
          </a:xfrm>
          <a:prstGeom prst="ellipse">
            <a:avLst/>
          </a:prstGeom>
          <a:solidFill>
            <a:srgbClr val="FFFFFF"/>
          </a:solidFill>
          <a:ln w="9525" algn="ctr">
            <a:solidFill>
              <a:schemeClr val="tx1"/>
            </a:solidFill>
            <a:round/>
          </a:ln>
        </p:spPr>
        <p:txBody>
          <a:bodyPr anchor="ctr">
            <a:spAutoFit/>
          </a:bodyPr>
          <a:lstStyle/>
          <a:p>
            <a:r>
              <a:rPr lang="en-US" altLang="zh-CN" sz="1800" b="0"/>
              <a:t>Q</a:t>
            </a:r>
            <a:r>
              <a:rPr lang="en-US" altLang="zh-CN" sz="1800" b="0" baseline="-25000"/>
              <a:t>3</a:t>
            </a:r>
            <a:r>
              <a:rPr lang="en-US" altLang="zh-CN" sz="1800" b="0"/>
              <a:t>Q</a:t>
            </a:r>
            <a:r>
              <a:rPr lang="en-US" altLang="zh-CN" sz="1800" b="0" baseline="-25000"/>
              <a:t>2</a:t>
            </a:r>
            <a:r>
              <a:rPr lang="en-US" altLang="zh-CN" sz="1800" b="0"/>
              <a:t>Q</a:t>
            </a:r>
            <a:r>
              <a:rPr lang="en-US" altLang="zh-CN" sz="1800" b="0" baseline="-25000"/>
              <a:t>1</a:t>
            </a:r>
            <a:r>
              <a:rPr lang="en-US" altLang="zh-CN" sz="1800" b="0"/>
              <a:t>Q</a:t>
            </a:r>
            <a:r>
              <a:rPr lang="en-US" altLang="zh-CN" sz="1800" b="0" baseline="-25000"/>
              <a:t>0</a:t>
            </a:r>
          </a:p>
        </p:txBody>
      </p:sp>
      <p:sp>
        <p:nvSpPr>
          <p:cNvPr id="32" name="矩形 8"/>
          <p:cNvSpPr>
            <a:spLocks noChangeArrowheads="1"/>
          </p:cNvSpPr>
          <p:nvPr/>
        </p:nvSpPr>
        <p:spPr bwMode="auto">
          <a:xfrm>
            <a:off x="2055813" y="5024438"/>
            <a:ext cx="7192962" cy="1322070"/>
          </a:xfrm>
          <a:prstGeom prst="rect">
            <a:avLst/>
          </a:prstGeom>
          <a:noFill/>
          <a:ln w="9525">
            <a:noFill/>
            <a:miter lim="800000"/>
          </a:ln>
        </p:spPr>
        <p:txBody>
          <a:bodyPr>
            <a:spAutoFit/>
          </a:bodyPr>
          <a:lstStyle/>
          <a:p>
            <a:pPr marL="361950" indent="-361950" algn="l">
              <a:lnSpc>
                <a:spcPts val="3200"/>
              </a:lnSpc>
              <a:spcBef>
                <a:spcPct val="0"/>
              </a:spcBef>
              <a:buClr>
                <a:schemeClr val="bg2"/>
              </a:buClr>
            </a:pPr>
            <a:r>
              <a:rPr lang="en-US" altLang="zh-CN" sz="2400" dirty="0">
                <a:solidFill>
                  <a:srgbClr val="FF0066"/>
                </a:solidFill>
              </a:rPr>
              <a:t>【</a:t>
            </a:r>
            <a:r>
              <a:rPr lang="zh-CN" altLang="en-US" sz="2400" dirty="0">
                <a:solidFill>
                  <a:srgbClr val="FF0066"/>
                </a:solidFill>
              </a:rPr>
              <a:t>例</a:t>
            </a:r>
            <a:r>
              <a:rPr lang="en-US" altLang="zh-CN" sz="2400" dirty="0">
                <a:solidFill>
                  <a:srgbClr val="FF0066"/>
                </a:solidFill>
              </a:rPr>
              <a:t>9.27】</a:t>
            </a:r>
            <a:r>
              <a:rPr lang="zh-CN" altLang="en-US" sz="2400" dirty="0">
                <a:latin typeface="Arial" panose="020B0604020202020204" pitchFamily="34" charset="0"/>
                <a:cs typeface="Arial" panose="020B0604020202020204" pitchFamily="34" charset="0"/>
              </a:rPr>
              <a:t>设计一个</a:t>
            </a:r>
            <a:r>
              <a:rPr lang="en-US" altLang="zh-CN" sz="2400" dirty="0">
                <a:latin typeface="Arial" panose="020B0604020202020204" pitchFamily="34" charset="0"/>
                <a:cs typeface="Arial" panose="020B0604020202020204" pitchFamily="34" charset="0"/>
              </a:rPr>
              <a:t>4</a:t>
            </a:r>
            <a:r>
              <a:rPr lang="zh-CN" altLang="en-US" sz="2400" dirty="0">
                <a:latin typeface="Arial" panose="020B0604020202020204" pitchFamily="34" charset="0"/>
                <a:cs typeface="Arial" panose="020B0604020202020204" pitchFamily="34" charset="0"/>
              </a:rPr>
              <a:t>位顺序脉冲发生器，使在每个时钟周期内只有一个触发器的输出端为高电平（脉冲），而且是轮流出现。</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9">
                                            <p:txEl>
                                              <p:pRg st="0" end="0"/>
                                            </p:txEl>
                                          </p:spTgt>
                                        </p:tgtEl>
                                        <p:attrNameLst>
                                          <p:attrName>style.visibility</p:attrName>
                                        </p:attrNameLst>
                                      </p:cBhvr>
                                      <p:to>
                                        <p:strVal val="visible"/>
                                      </p:to>
                                    </p:set>
                                    <p:anim calcmode="lin" valueType="num">
                                      <p:cBhvr additive="base">
                                        <p:cTn id="7" dur="500" fill="hold"/>
                                        <p:tgtEl>
                                          <p:spTgt spid="5734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34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49">
                                            <p:txEl>
                                              <p:pRg st="1" end="1"/>
                                            </p:txEl>
                                          </p:spTgt>
                                        </p:tgtEl>
                                        <p:attrNameLst>
                                          <p:attrName>style.visibility</p:attrName>
                                        </p:attrNameLst>
                                      </p:cBhvr>
                                      <p:to>
                                        <p:strVal val="visible"/>
                                      </p:to>
                                    </p:set>
                                    <p:anim calcmode="lin" valueType="num">
                                      <p:cBhvr additive="base">
                                        <p:cTn id="13" dur="500" fill="hold"/>
                                        <p:tgtEl>
                                          <p:spTgt spid="5734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734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7349">
                                            <p:txEl>
                                              <p:pRg st="2" end="2"/>
                                            </p:txEl>
                                          </p:spTgt>
                                        </p:tgtEl>
                                        <p:attrNameLst>
                                          <p:attrName>style.visibility</p:attrName>
                                        </p:attrNameLst>
                                      </p:cBhvr>
                                      <p:to>
                                        <p:strVal val="visible"/>
                                      </p:to>
                                    </p:set>
                                    <p:anim calcmode="lin" valueType="num">
                                      <p:cBhvr additive="base">
                                        <p:cTn id="19" dur="500" fill="hold"/>
                                        <p:tgtEl>
                                          <p:spTgt spid="5734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734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par>
                          <p:cTn id="26" fill="hold">
                            <p:stCondLst>
                              <p:cond delay="500"/>
                            </p:stCondLst>
                            <p:childTnLst>
                              <p:par>
                                <p:cTn id="27" presetID="2" presetClass="entr" presetSubtype="1"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ppt_x"/>
                                          </p:val>
                                        </p:tav>
                                        <p:tav tm="100000">
                                          <p:val>
                                            <p:strVal val="#ppt_x"/>
                                          </p:val>
                                        </p:tav>
                                      </p:tavLst>
                                    </p:anim>
                                    <p:anim calcmode="lin" valueType="num">
                                      <p:cBhvr additive="base">
                                        <p:cTn id="30"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2">
                                            <p:txEl>
                                              <p:pRg st="0" end="0"/>
                                            </p:txEl>
                                          </p:spTgt>
                                        </p:tgtEl>
                                        <p:attrNameLst>
                                          <p:attrName>style.visibility</p:attrName>
                                        </p:attrNameLst>
                                      </p:cBhvr>
                                      <p:to>
                                        <p:strVal val="visible"/>
                                      </p:to>
                                    </p:set>
                                    <p:anim calcmode="lin" valueType="num">
                                      <p:cBhvr additive="base">
                                        <p:cTn id="35"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uild="p"/>
      <p:bldP spid="31" grpId="0" animBg="1"/>
      <p:bldP spid="32" grpId="0" build="p"/>
    </p:bldLst>
  </p:timing>
</p:sld>
</file>

<file path=ppt/slides/slide1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5" name="Rectangle 2"/>
          <p:cNvSpPr>
            <a:spLocks noGrp="1" noChangeArrowheads="1"/>
          </p:cNvSpPr>
          <p:nvPr>
            <p:ph type="title" idx="4294967295"/>
          </p:nvPr>
        </p:nvSpPr>
        <p:spPr>
          <a:xfrm>
            <a:off x="5334000" y="3048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顺序脉冲发生器的</a:t>
            </a:r>
            <a:r>
              <a:rPr lang="en-US" altLang="zh-CN" dirty="0" smtClean="0">
                <a:solidFill>
                  <a:srgbClr val="FFCC00"/>
                </a:solidFill>
                <a:latin typeface="Arial" panose="020B0604020202020204" pitchFamily="34" charset="0"/>
                <a:ea typeface="黑体" panose="02010600030101010101" pitchFamily="49" charset="-122"/>
              </a:rPr>
              <a:t>HDL</a:t>
            </a:r>
            <a:r>
              <a:rPr lang="zh-CN" altLang="en-US" dirty="0" smtClean="0">
                <a:solidFill>
                  <a:srgbClr val="FFCC00"/>
                </a:solidFill>
                <a:latin typeface="Arial" panose="020B0604020202020204" pitchFamily="34" charset="0"/>
                <a:ea typeface="黑体" panose="02010600030101010101" pitchFamily="49" charset="-122"/>
              </a:rPr>
              <a:t>设计 </a:t>
            </a:r>
          </a:p>
        </p:txBody>
      </p:sp>
      <p:sp>
        <p:nvSpPr>
          <p:cNvPr id="58372" name="Text Box 4"/>
          <p:cNvSpPr txBox="1">
            <a:spLocks noChangeArrowheads="1"/>
          </p:cNvSpPr>
          <p:nvPr/>
        </p:nvSpPr>
        <p:spPr bwMode="auto">
          <a:xfrm>
            <a:off x="2014539" y="1235075"/>
            <a:ext cx="8054975" cy="4978400"/>
          </a:xfrm>
          <a:prstGeom prst="rect">
            <a:avLst/>
          </a:prstGeom>
          <a:solidFill>
            <a:srgbClr val="ADD6FF"/>
          </a:solidFill>
          <a:ln w="9525">
            <a:solidFill>
              <a:schemeClr val="tx1"/>
            </a:solidFill>
            <a:miter lim="800000"/>
          </a:ln>
        </p:spPr>
        <p:txBody>
          <a:bodyPr lIns="90000" tIns="46800" rIns="90000" bIns="46800">
            <a:spAutoFit/>
          </a:bodyPr>
          <a:lstStyle/>
          <a:p>
            <a:pPr algn="l">
              <a:lnSpc>
                <a:spcPct val="100000"/>
              </a:lnSpc>
              <a:spcBef>
                <a:spcPct val="0"/>
              </a:spcBef>
            </a:pPr>
            <a:r>
              <a:rPr lang="en-US" altLang="zh-CN">
                <a:latin typeface="Arial" panose="020B0604020202020204" pitchFamily="34" charset="0"/>
                <a:ea typeface="Gulim" panose="020B0600000101010101" pitchFamily="50" charset="-127"/>
              </a:rPr>
              <a:t>module	 </a:t>
            </a:r>
            <a:r>
              <a:rPr lang="en-US" altLang="zh-CN">
                <a:solidFill>
                  <a:srgbClr val="FF0066"/>
                </a:solidFill>
                <a:latin typeface="Arial" panose="020B0604020202020204" pitchFamily="34" charset="0"/>
                <a:ea typeface="Gulim" panose="020B0600000101010101" pitchFamily="50" charset="-127"/>
              </a:rPr>
              <a:t>method4</a:t>
            </a:r>
            <a:r>
              <a:rPr lang="en-US" altLang="zh-CN">
                <a:latin typeface="Arial" panose="020B0604020202020204" pitchFamily="34" charset="0"/>
                <a:ea typeface="Gulim" panose="020B0600000101010101" pitchFamily="50" charset="-127"/>
              </a:rPr>
              <a:t>(CP,Q3,Q2,Q1,Q0);</a:t>
            </a:r>
          </a:p>
          <a:p>
            <a:pPr algn="l">
              <a:lnSpc>
                <a:spcPct val="100000"/>
              </a:lnSpc>
              <a:spcBef>
                <a:spcPct val="0"/>
              </a:spcBef>
            </a:pPr>
            <a:r>
              <a:rPr lang="en-US" altLang="zh-CN">
                <a:latin typeface="Arial" panose="020B0604020202020204" pitchFamily="34" charset="0"/>
                <a:ea typeface="Gulim" panose="020B0600000101010101" pitchFamily="50" charset="-127"/>
              </a:rPr>
              <a:t>     parameter   S0 = 'b0001,S1 = 'b1000,S2 = 'b0100,S3 = 'b0010;</a:t>
            </a:r>
          </a:p>
          <a:p>
            <a:pPr algn="l">
              <a:lnSpc>
                <a:spcPct val="100000"/>
              </a:lnSpc>
              <a:spcBef>
                <a:spcPct val="0"/>
              </a:spcBef>
            </a:pPr>
            <a:r>
              <a:rPr lang="en-US" altLang="zh-CN">
                <a:latin typeface="Arial" panose="020B0604020202020204" pitchFamily="34" charset="0"/>
                <a:ea typeface="Gulim" panose="020B0600000101010101" pitchFamily="50" charset="-127"/>
              </a:rPr>
              <a:t>     input	CP;</a:t>
            </a:r>
          </a:p>
          <a:p>
            <a:pPr algn="l">
              <a:lnSpc>
                <a:spcPct val="100000"/>
              </a:lnSpc>
              <a:spcBef>
                <a:spcPct val="0"/>
              </a:spcBef>
            </a:pPr>
            <a:r>
              <a:rPr lang="en-US" altLang="zh-CN">
                <a:latin typeface="Arial" panose="020B0604020202020204" pitchFamily="34" charset="0"/>
                <a:ea typeface="Gulim" panose="020B0600000101010101" pitchFamily="50" charset="-127"/>
              </a:rPr>
              <a:t>     output	Q3,Q2,Q1,Q0;</a:t>
            </a:r>
          </a:p>
          <a:p>
            <a:pPr algn="l">
              <a:lnSpc>
                <a:spcPct val="100000"/>
              </a:lnSpc>
              <a:spcBef>
                <a:spcPct val="0"/>
              </a:spcBef>
            </a:pPr>
            <a:r>
              <a:rPr lang="en-US" altLang="zh-CN">
                <a:latin typeface="Arial" panose="020B0604020202020204" pitchFamily="34" charset="0"/>
                <a:ea typeface="Gulim" panose="020B0600000101010101" pitchFamily="50" charset="-127"/>
              </a:rPr>
              <a:t>     reg		Q3,Q2,Q1,Q0;</a:t>
            </a:r>
          </a:p>
          <a:p>
            <a:pPr algn="l">
              <a:lnSpc>
                <a:spcPct val="100000"/>
              </a:lnSpc>
              <a:spcBef>
                <a:spcPct val="0"/>
              </a:spcBef>
            </a:pPr>
            <a:r>
              <a:rPr lang="en-US" altLang="zh-CN">
                <a:latin typeface="Arial" panose="020B0604020202020204" pitchFamily="34" charset="0"/>
                <a:ea typeface="Gulim" panose="020B0600000101010101" pitchFamily="50" charset="-127"/>
              </a:rPr>
              <a:t>     reg[3:0]	SS;</a:t>
            </a:r>
            <a:r>
              <a:rPr lang="zh-CN" altLang="en-US">
                <a:latin typeface="Arial" panose="020B0604020202020204" pitchFamily="34" charset="0"/>
                <a:ea typeface="Gulim" panose="020B0600000101010101" pitchFamily="50" charset="-127"/>
              </a:rPr>
              <a:t>                </a:t>
            </a:r>
            <a:r>
              <a:rPr lang="en-US" altLang="zh-CN">
                <a:latin typeface="Arial" panose="020B0604020202020204" pitchFamily="34" charset="0"/>
                <a:ea typeface="Gulim" panose="020B0600000101010101" pitchFamily="50" charset="-127"/>
              </a:rPr>
              <a:t>//</a:t>
            </a:r>
            <a:r>
              <a:rPr lang="zh-CN" altLang="en-US">
                <a:latin typeface="Arial" panose="020B0604020202020204" pitchFamily="34" charset="0"/>
                <a:ea typeface="Gulim" panose="020B0600000101010101" pitchFamily="50" charset="-127"/>
              </a:rPr>
              <a:t>状态机</a:t>
            </a:r>
            <a:endParaRPr lang="en-US" altLang="zh-CN">
              <a:latin typeface="Arial" panose="020B0604020202020204" pitchFamily="34" charset="0"/>
              <a:ea typeface="Gulim" panose="020B0600000101010101" pitchFamily="50" charset="-127"/>
            </a:endParaRPr>
          </a:p>
          <a:p>
            <a:pPr algn="l">
              <a:lnSpc>
                <a:spcPct val="100000"/>
              </a:lnSpc>
              <a:spcBef>
                <a:spcPct val="0"/>
              </a:spcBef>
            </a:pPr>
            <a:r>
              <a:rPr lang="en-US" altLang="zh-CN">
                <a:latin typeface="Arial" panose="020B0604020202020204" pitchFamily="34" charset="0"/>
                <a:ea typeface="Gulim" panose="020B0600000101010101" pitchFamily="50" charset="-127"/>
              </a:rPr>
              <a:t>     </a:t>
            </a:r>
            <a:r>
              <a:rPr lang="en-US" altLang="zh-CN">
                <a:solidFill>
                  <a:srgbClr val="FF0066"/>
                </a:solidFill>
                <a:latin typeface="Arial" panose="020B0604020202020204" pitchFamily="34" charset="0"/>
                <a:ea typeface="Gulim" panose="020B0600000101010101" pitchFamily="50" charset="-127"/>
              </a:rPr>
              <a:t>always @(posedge CP )</a:t>
            </a:r>
            <a:r>
              <a:rPr lang="zh-CN" altLang="en-US">
                <a:solidFill>
                  <a:srgbClr val="FF0066"/>
                </a:solidFill>
                <a:latin typeface="Arial" panose="020B0604020202020204" pitchFamily="34" charset="0"/>
                <a:ea typeface="Gulim" panose="020B0600000101010101" pitchFamily="50" charset="-127"/>
              </a:rPr>
              <a:t> </a:t>
            </a:r>
            <a:r>
              <a:rPr lang="en-US" altLang="zh-CN">
                <a:latin typeface="Arial" panose="020B0604020202020204" pitchFamily="34" charset="0"/>
                <a:ea typeface="Gulim" panose="020B0600000101010101" pitchFamily="50" charset="-127"/>
              </a:rPr>
              <a:t>//</a:t>
            </a:r>
            <a:r>
              <a:rPr lang="zh-CN" altLang="en-US">
                <a:latin typeface="Arial" panose="020B0604020202020204" pitchFamily="34" charset="0"/>
                <a:ea typeface="Gulim" panose="020B0600000101010101" pitchFamily="50" charset="-127"/>
              </a:rPr>
              <a:t>状态的转移</a:t>
            </a:r>
            <a:endParaRPr lang="en-US" altLang="zh-CN">
              <a:latin typeface="Arial" panose="020B0604020202020204" pitchFamily="34" charset="0"/>
              <a:ea typeface="Gulim" panose="020B0600000101010101" pitchFamily="50" charset="-127"/>
            </a:endParaRPr>
          </a:p>
          <a:p>
            <a:pPr algn="l">
              <a:lnSpc>
                <a:spcPct val="100000"/>
              </a:lnSpc>
              <a:spcBef>
                <a:spcPct val="0"/>
              </a:spcBef>
            </a:pPr>
            <a:r>
              <a:rPr lang="en-US" altLang="zh-CN">
                <a:latin typeface="Arial" panose="020B0604020202020204" pitchFamily="34" charset="0"/>
                <a:ea typeface="Gulim" panose="020B0600000101010101" pitchFamily="50" charset="-127"/>
              </a:rPr>
              <a:t>    </a:t>
            </a:r>
            <a:r>
              <a:rPr lang="zh-CN" altLang="en-US">
                <a:latin typeface="Arial" panose="020B0604020202020204" pitchFamily="34" charset="0"/>
                <a:ea typeface="Gulim" panose="020B0600000101010101" pitchFamily="50" charset="-127"/>
              </a:rPr>
              <a:t>    </a:t>
            </a:r>
            <a:r>
              <a:rPr lang="en-US" altLang="zh-CN">
                <a:latin typeface="Arial" panose="020B0604020202020204" pitchFamily="34" charset="0"/>
                <a:ea typeface="Gulim" panose="020B0600000101010101" pitchFamily="50" charset="-127"/>
              </a:rPr>
              <a:t> begin</a:t>
            </a:r>
          </a:p>
          <a:p>
            <a:pPr algn="l">
              <a:lnSpc>
                <a:spcPct val="100000"/>
              </a:lnSpc>
              <a:spcBef>
                <a:spcPct val="0"/>
              </a:spcBef>
            </a:pPr>
            <a:r>
              <a:rPr lang="en-US" altLang="zh-CN">
                <a:latin typeface="Arial" panose="020B0604020202020204" pitchFamily="34" charset="0"/>
                <a:ea typeface="Gulim" panose="020B0600000101010101" pitchFamily="50" charset="-127"/>
              </a:rPr>
              <a:t>	if (SS == S0) SS = S1;</a:t>
            </a:r>
          </a:p>
          <a:p>
            <a:pPr algn="l">
              <a:lnSpc>
                <a:spcPct val="100000"/>
              </a:lnSpc>
              <a:spcBef>
                <a:spcPct val="0"/>
              </a:spcBef>
            </a:pPr>
            <a:r>
              <a:rPr lang="en-US" altLang="zh-CN">
                <a:latin typeface="Arial" panose="020B0604020202020204" pitchFamily="34" charset="0"/>
                <a:ea typeface="Gulim" panose="020B0600000101010101" pitchFamily="50" charset="-127"/>
              </a:rPr>
              <a:t>	else if (SS == S1) SS = S2;</a:t>
            </a:r>
          </a:p>
          <a:p>
            <a:pPr algn="l">
              <a:lnSpc>
                <a:spcPct val="100000"/>
              </a:lnSpc>
              <a:spcBef>
                <a:spcPct val="0"/>
              </a:spcBef>
            </a:pPr>
            <a:r>
              <a:rPr lang="en-US" altLang="zh-CN">
                <a:latin typeface="Arial" panose="020B0604020202020204" pitchFamily="34" charset="0"/>
                <a:ea typeface="Gulim" panose="020B0600000101010101" pitchFamily="50" charset="-127"/>
              </a:rPr>
              <a:t>	else if (SS == S2) SS = S3;</a:t>
            </a:r>
          </a:p>
          <a:p>
            <a:pPr algn="l">
              <a:lnSpc>
                <a:spcPct val="100000"/>
              </a:lnSpc>
              <a:spcBef>
                <a:spcPct val="0"/>
              </a:spcBef>
            </a:pPr>
            <a:r>
              <a:rPr lang="en-US" altLang="zh-CN">
                <a:latin typeface="Arial" panose="020B0604020202020204" pitchFamily="34" charset="0"/>
                <a:ea typeface="Gulim" panose="020B0600000101010101" pitchFamily="50" charset="-127"/>
              </a:rPr>
              <a:t>	else if (SS == S3) SS = S0;</a:t>
            </a:r>
          </a:p>
          <a:p>
            <a:pPr algn="l">
              <a:lnSpc>
                <a:spcPct val="100000"/>
              </a:lnSpc>
              <a:spcBef>
                <a:spcPct val="0"/>
              </a:spcBef>
            </a:pPr>
            <a:r>
              <a:rPr lang="en-US" altLang="zh-CN">
                <a:latin typeface="Arial" panose="020B0604020202020204" pitchFamily="34" charset="0"/>
                <a:ea typeface="Gulim" panose="020B0600000101010101" pitchFamily="50" charset="-127"/>
              </a:rPr>
              <a:t>	else SS= S0;	//</a:t>
            </a:r>
            <a:r>
              <a:rPr lang="zh-CN" altLang="en-US">
                <a:solidFill>
                  <a:srgbClr val="FF3399"/>
                </a:solidFill>
                <a:latin typeface="Arial" panose="020B0604020202020204" pitchFamily="34" charset="0"/>
                <a:ea typeface="Gulim" panose="020B0600000101010101" pitchFamily="50" charset="-127"/>
              </a:rPr>
              <a:t>其他状态下返回初始状态</a:t>
            </a:r>
            <a:endParaRPr lang="en-US" altLang="zh-CN">
              <a:solidFill>
                <a:srgbClr val="FF3399"/>
              </a:solidFill>
              <a:latin typeface="Arial" panose="020B0604020202020204" pitchFamily="34" charset="0"/>
              <a:ea typeface="Gulim" panose="020B0600000101010101" pitchFamily="50" charset="-127"/>
            </a:endParaRPr>
          </a:p>
          <a:p>
            <a:pPr algn="l">
              <a:lnSpc>
                <a:spcPct val="100000"/>
              </a:lnSpc>
              <a:spcBef>
                <a:spcPct val="0"/>
              </a:spcBef>
            </a:pPr>
            <a:r>
              <a:rPr lang="en-US" altLang="zh-CN">
                <a:latin typeface="Arial" panose="020B0604020202020204" pitchFamily="34" charset="0"/>
                <a:ea typeface="Gulim" panose="020B0600000101010101" pitchFamily="50" charset="-127"/>
              </a:rPr>
              <a:t>	{Q3,Q2,Q1,Q0} = SS;	//</a:t>
            </a:r>
            <a:r>
              <a:rPr lang="zh-CN" altLang="en-US">
                <a:latin typeface="Arial" panose="020B0604020202020204" pitchFamily="34" charset="0"/>
                <a:ea typeface="Gulim" panose="020B0600000101010101" pitchFamily="50" charset="-127"/>
              </a:rPr>
              <a:t>状态机的输出</a:t>
            </a:r>
            <a:endParaRPr lang="en-US" altLang="zh-CN">
              <a:latin typeface="Arial" panose="020B0604020202020204" pitchFamily="34" charset="0"/>
              <a:ea typeface="Gulim" panose="020B0600000101010101" pitchFamily="50" charset="-127"/>
            </a:endParaRPr>
          </a:p>
          <a:p>
            <a:pPr algn="l">
              <a:lnSpc>
                <a:spcPct val="100000"/>
              </a:lnSpc>
              <a:spcBef>
                <a:spcPct val="0"/>
              </a:spcBef>
            </a:pPr>
            <a:r>
              <a:rPr lang="en-US" altLang="zh-CN">
                <a:latin typeface="Arial" panose="020B0604020202020204" pitchFamily="34" charset="0"/>
                <a:ea typeface="Gulim" panose="020B0600000101010101" pitchFamily="50" charset="-127"/>
              </a:rPr>
              <a:t>   </a:t>
            </a:r>
            <a:r>
              <a:rPr lang="zh-CN" altLang="en-US">
                <a:latin typeface="Arial" panose="020B0604020202020204" pitchFamily="34" charset="0"/>
                <a:ea typeface="Gulim" panose="020B0600000101010101" pitchFamily="50" charset="-127"/>
              </a:rPr>
              <a:t>    </a:t>
            </a:r>
            <a:r>
              <a:rPr lang="en-US" altLang="zh-CN">
                <a:latin typeface="Arial" panose="020B0604020202020204" pitchFamily="34" charset="0"/>
                <a:ea typeface="Gulim" panose="020B0600000101010101" pitchFamily="50" charset="-127"/>
              </a:rPr>
              <a:t> end</a:t>
            </a:r>
          </a:p>
          <a:p>
            <a:pPr algn="l">
              <a:lnSpc>
                <a:spcPct val="100000"/>
              </a:lnSpc>
              <a:spcBef>
                <a:spcPct val="0"/>
              </a:spcBef>
            </a:pPr>
            <a:r>
              <a:rPr lang="en-US" altLang="zh-CN">
                <a:latin typeface="Arial" panose="020B0604020202020204" pitchFamily="34" charset="0"/>
                <a:ea typeface="Gulim" panose="020B0600000101010101" pitchFamily="50" charset="-127"/>
              </a:rPr>
              <a:t>endmodule </a:t>
            </a:r>
          </a:p>
        </p:txBody>
      </p:sp>
      <p:sp>
        <p:nvSpPr>
          <p:cNvPr id="5" name="AutoShape 59"/>
          <p:cNvSpPr>
            <a:spLocks noChangeArrowheads="1"/>
          </p:cNvSpPr>
          <p:nvPr/>
        </p:nvSpPr>
        <p:spPr bwMode="auto">
          <a:xfrm>
            <a:off x="7496176" y="2155826"/>
            <a:ext cx="1800225" cy="396875"/>
          </a:xfrm>
          <a:prstGeom prst="wedgeRoundRectCallout">
            <a:avLst>
              <a:gd name="adj1" fmla="val -59699"/>
              <a:gd name="adj2" fmla="val -130472"/>
              <a:gd name="adj3" fmla="val 16667"/>
            </a:avLst>
          </a:prstGeom>
          <a:solidFill>
            <a:srgbClr val="FFFFBD"/>
          </a:solidFill>
          <a:ln w="9525">
            <a:solidFill>
              <a:srgbClr val="CC6600"/>
            </a:solidFill>
            <a:miter lim="800000"/>
          </a:ln>
          <a:effectLst>
            <a:prstShdw prst="shdw17" dist="17961" dir="2700000">
              <a:srgbClr val="7A3D00"/>
            </a:prstShdw>
          </a:effectLst>
        </p:spPr>
        <p:txBody>
          <a:bodyPr anchor="b"/>
          <a:lstStyle/>
          <a:p>
            <a:pPr algn="l">
              <a:lnSpc>
                <a:spcPct val="100000"/>
              </a:lnSpc>
              <a:spcBef>
                <a:spcPct val="0"/>
              </a:spcBef>
            </a:pPr>
            <a:r>
              <a:rPr lang="zh-CN" altLang="en-US" sz="1800">
                <a:latin typeface="Arial" panose="020B0604020202020204" pitchFamily="34" charset="0"/>
                <a:ea typeface="楷体_GB2312" panose="02010609030101010101" charset="-122"/>
              </a:rPr>
              <a:t>状态编码定义</a:t>
            </a:r>
            <a:endParaRPr lang="en-US" altLang="zh-CN" sz="1800">
              <a:latin typeface="Arial" panose="020B0604020202020204" pitchFamily="34" charset="0"/>
              <a:ea typeface="楷体_GB2312" panose="02010609030101010101" charset="-122"/>
            </a:endParaRPr>
          </a:p>
        </p:txBody>
      </p:sp>
      <p:sp>
        <p:nvSpPr>
          <p:cNvPr id="6" name="Text Box 8"/>
          <p:cNvSpPr txBox="1">
            <a:spLocks noChangeArrowheads="1"/>
          </p:cNvSpPr>
          <p:nvPr/>
        </p:nvSpPr>
        <p:spPr bwMode="black">
          <a:xfrm>
            <a:off x="7140576" y="3616326"/>
            <a:ext cx="2867025" cy="868363"/>
          </a:xfrm>
          <a:prstGeom prst="rect">
            <a:avLst/>
          </a:prstGeom>
          <a:noFill/>
          <a:ln w="9525" algn="ctr">
            <a:noFill/>
            <a:miter lim="800000"/>
          </a:ln>
        </p:spPr>
        <p:txBody>
          <a:bodyPr>
            <a:spAutoFit/>
          </a:bodyPr>
          <a:lstStyle/>
          <a:p>
            <a:pPr marL="361950" indent="-361950" algn="l">
              <a:buClr>
                <a:schemeClr val="bg2"/>
              </a:buClr>
            </a:pPr>
            <a:r>
              <a:rPr lang="zh-CN" altLang="en-US" sz="2800">
                <a:solidFill>
                  <a:srgbClr val="CC3300"/>
                </a:solidFill>
                <a:ea typeface="华文行楷" panose="02010800040101010101" pitchFamily="2" charset="-122"/>
              </a:rPr>
              <a:t>用</a:t>
            </a:r>
            <a:r>
              <a:rPr lang="en-US" altLang="zh-CN" sz="2800">
                <a:solidFill>
                  <a:srgbClr val="CC3300"/>
                </a:solidFill>
                <a:ea typeface="华文行楷" panose="02010800040101010101" pitchFamily="2" charset="-122"/>
              </a:rPr>
              <a:t>case</a:t>
            </a:r>
            <a:r>
              <a:rPr lang="zh-CN" altLang="en-US" sz="2800">
                <a:solidFill>
                  <a:srgbClr val="CC3300"/>
                </a:solidFill>
                <a:ea typeface="华文行楷" panose="02010800040101010101" pitchFamily="2" charset="-122"/>
              </a:rPr>
              <a:t>语句如何改写？</a:t>
            </a:r>
          </a:p>
        </p:txBody>
      </p:sp>
      <p:sp>
        <p:nvSpPr>
          <p:cNvPr id="7" name="TextBox 6"/>
          <p:cNvSpPr txBox="1">
            <a:spLocks noChangeArrowheads="1"/>
          </p:cNvSpPr>
          <p:nvPr/>
        </p:nvSpPr>
        <p:spPr bwMode="auto">
          <a:xfrm>
            <a:off x="6553200" y="3484564"/>
            <a:ext cx="1308100" cy="998537"/>
          </a:xfrm>
          <a:prstGeom prst="rect">
            <a:avLst/>
          </a:prstGeom>
          <a:noFill/>
          <a:ln w="9525">
            <a:noFill/>
            <a:miter lim="800000"/>
          </a:ln>
        </p:spPr>
        <p:txBody>
          <a:bodyPr>
            <a:spAutoFit/>
          </a:bodyPr>
          <a:lstStyle/>
          <a:p>
            <a:r>
              <a:rPr lang="zh-CN" altLang="en-US" sz="6600">
                <a:solidFill>
                  <a:srgbClr val="FF0000"/>
                </a:solidFill>
                <a:latin typeface="华文行楷" panose="02010800040101010101" pitchFamily="2" charset="-122"/>
                <a:ea typeface="华文行楷" panose="02010800040101010101" pitchFamily="2" charset="-122"/>
              </a:rPr>
              <a:t>？</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8372"/>
                                        </p:tgtEl>
                                        <p:attrNameLst>
                                          <p:attrName>style.visibility</p:attrName>
                                        </p:attrNameLst>
                                      </p:cBhvr>
                                      <p:to>
                                        <p:strVal val="visible"/>
                                      </p:to>
                                    </p:set>
                                    <p:animEffect transition="in" filter="blinds(horizontal)">
                                      <p:cBhvr>
                                        <p:cTn id="7" dur="500"/>
                                        <p:tgtEl>
                                          <p:spTgt spid="5837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blinds(horizontal)">
                                      <p:cBhvr>
                                        <p:cTn id="2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animBg="1"/>
      <p:bldP spid="5" grpId="0" animBg="1" autoUpdateAnimBg="0"/>
      <p:bldP spid="6" grpId="0" build="p"/>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【例</a:t>
            </a:r>
            <a:r>
              <a:rPr lang="en-US" altLang="zh-CN" dirty="0" smtClean="0">
                <a:solidFill>
                  <a:srgbClr val="FFCC00"/>
                </a:solidFill>
                <a:latin typeface="Arial" panose="020B0604020202020204" pitchFamily="34" charset="0"/>
                <a:ea typeface="黑体" panose="02010600030101010101" pitchFamily="49" charset="-122"/>
              </a:rPr>
              <a:t>9.2</a:t>
            </a:r>
            <a:r>
              <a:rPr lang="zh-CN" altLang="en-US" dirty="0" smtClean="0">
                <a:solidFill>
                  <a:srgbClr val="FFCC00"/>
                </a:solidFill>
                <a:latin typeface="Arial" panose="020B0604020202020204" pitchFamily="34" charset="0"/>
                <a:ea typeface="黑体" panose="02010600030101010101" pitchFamily="49" charset="-122"/>
              </a:rPr>
              <a:t>】分析下面电路的逻辑功能</a:t>
            </a:r>
          </a:p>
        </p:txBody>
      </p:sp>
      <p:grpSp>
        <p:nvGrpSpPr>
          <p:cNvPr id="2" name="Group 74"/>
          <p:cNvGrpSpPr/>
          <p:nvPr/>
        </p:nvGrpSpPr>
        <p:grpSpPr bwMode="auto">
          <a:xfrm>
            <a:off x="8904288" y="3529013"/>
            <a:ext cx="1547812" cy="1212850"/>
            <a:chOff x="5996" y="-92"/>
            <a:chExt cx="975" cy="764"/>
          </a:xfrm>
        </p:grpSpPr>
        <p:sp>
          <p:nvSpPr>
            <p:cNvPr id="57420" name="Text Box 112"/>
            <p:cNvSpPr txBox="1">
              <a:spLocks noChangeArrowheads="1"/>
            </p:cNvSpPr>
            <p:nvPr/>
          </p:nvSpPr>
          <p:spPr bwMode="auto">
            <a:xfrm>
              <a:off x="5996" y="-92"/>
              <a:ext cx="975" cy="404"/>
            </a:xfrm>
            <a:prstGeom prst="rect">
              <a:avLst/>
            </a:prstGeom>
            <a:noFill/>
            <a:ln w="9525">
              <a:noFill/>
              <a:miter lim="800000"/>
            </a:ln>
          </p:spPr>
          <p:txBody>
            <a:bodyPr>
              <a:spAutoFit/>
            </a:bodyPr>
            <a:lstStyle/>
            <a:p>
              <a:pPr algn="just" eaLnBrk="0" hangingPunct="0"/>
              <a:r>
                <a:rPr lang="en-US" altLang="zh-CN">
                  <a:solidFill>
                    <a:srgbClr val="C00000"/>
                  </a:solidFill>
                  <a:latin typeface="楷体_GB2312" panose="02010609030101010101" charset="-122"/>
                  <a:ea typeface="楷体_GB2312" panose="02010609030101010101" charset="-122"/>
                </a:rPr>
                <a:t>D</a:t>
              </a:r>
              <a:r>
                <a:rPr lang="zh-CN" altLang="en-US">
                  <a:solidFill>
                    <a:srgbClr val="C00000"/>
                  </a:solidFill>
                  <a:latin typeface="楷体_GB2312" panose="02010609030101010101" charset="-122"/>
                  <a:ea typeface="楷体_GB2312" panose="02010609030101010101" charset="-122"/>
                </a:rPr>
                <a:t>触发器的特性方程</a:t>
              </a:r>
            </a:p>
          </p:txBody>
        </p:sp>
        <p:pic>
          <p:nvPicPr>
            <p:cNvPr id="57421" name="图片 3" descr="图片6.png"/>
            <p:cNvPicPr>
              <a:picLocks noChangeAspect="1" noChangeArrowheads="1"/>
            </p:cNvPicPr>
            <p:nvPr/>
          </p:nvPicPr>
          <p:blipFill>
            <a:blip r:embed="rId3" cstate="print"/>
            <a:srcRect/>
            <a:stretch>
              <a:fillRect/>
            </a:stretch>
          </p:blipFill>
          <p:spPr bwMode="auto">
            <a:xfrm>
              <a:off x="6021" y="307"/>
              <a:ext cx="804" cy="365"/>
            </a:xfrm>
            <a:prstGeom prst="rect">
              <a:avLst/>
            </a:prstGeom>
            <a:noFill/>
            <a:ln w="9525">
              <a:noFill/>
              <a:miter lim="800000"/>
              <a:headEnd/>
              <a:tailEnd/>
            </a:ln>
            <a:effectLst>
              <a:prstShdw prst="shdw13" dist="53882" dir="13500000">
                <a:srgbClr val="808080">
                  <a:alpha val="50000"/>
                </a:srgbClr>
              </a:prstShdw>
            </a:effectLst>
          </p:spPr>
        </p:pic>
      </p:grpSp>
      <p:sp>
        <p:nvSpPr>
          <p:cNvPr id="57349" name="Rectangle 5"/>
          <p:cNvSpPr>
            <a:spLocks noChangeArrowheads="1"/>
          </p:cNvSpPr>
          <p:nvPr/>
        </p:nvSpPr>
        <p:spPr bwMode="auto">
          <a:xfrm>
            <a:off x="2568576" y="2330451"/>
            <a:ext cx="1223963" cy="792163"/>
          </a:xfrm>
          <a:prstGeom prst="rect">
            <a:avLst/>
          </a:prstGeom>
          <a:noFill/>
          <a:ln w="19050">
            <a:solidFill>
              <a:schemeClr val="tx1"/>
            </a:solidFill>
            <a:miter lim="800000"/>
          </a:ln>
        </p:spPr>
        <p:txBody>
          <a:bodyPr wrap="none" anchor="ctr"/>
          <a:lstStyle/>
          <a:p>
            <a:pPr>
              <a:lnSpc>
                <a:spcPct val="100000"/>
              </a:lnSpc>
              <a:spcBef>
                <a:spcPct val="0"/>
              </a:spcBef>
            </a:pPr>
            <a:r>
              <a:rPr lang="zh-CN" altLang="en-US" sz="2400"/>
              <a:t>          </a:t>
            </a:r>
            <a:r>
              <a:rPr lang="en-US" altLang="zh-CN" sz="2400"/>
              <a:t>Q</a:t>
            </a:r>
          </a:p>
          <a:p>
            <a:pPr>
              <a:lnSpc>
                <a:spcPct val="100000"/>
              </a:lnSpc>
              <a:spcBef>
                <a:spcPct val="0"/>
              </a:spcBef>
            </a:pPr>
            <a:r>
              <a:rPr lang="en-US" altLang="zh-CN" sz="2400"/>
              <a:t>CP     D</a:t>
            </a:r>
          </a:p>
        </p:txBody>
      </p:sp>
      <p:sp>
        <p:nvSpPr>
          <p:cNvPr id="57350" name="Rectangle 8"/>
          <p:cNvSpPr>
            <a:spLocks noChangeArrowheads="1"/>
          </p:cNvSpPr>
          <p:nvPr/>
        </p:nvSpPr>
        <p:spPr bwMode="auto">
          <a:xfrm>
            <a:off x="2717800" y="2327275"/>
            <a:ext cx="229230" cy="369332"/>
          </a:xfrm>
          <a:prstGeom prst="rect">
            <a:avLst/>
          </a:prstGeom>
          <a:noFill/>
          <a:ln w="12700">
            <a:noFill/>
            <a:miter lim="800000"/>
          </a:ln>
        </p:spPr>
        <p:txBody>
          <a:bodyPr wrap="none" lIns="0" tIns="0" rIns="0" bIns="0">
            <a:spAutoFit/>
          </a:bodyPr>
          <a:lstStyle/>
          <a:p>
            <a:pPr algn="l">
              <a:lnSpc>
                <a:spcPct val="100000"/>
              </a:lnSpc>
              <a:spcBef>
                <a:spcPct val="0"/>
              </a:spcBef>
            </a:pPr>
            <a:r>
              <a:rPr kumimoji="1" lang="en-US" altLang="zh-CN" sz="2400" b="0">
                <a:latin typeface="Georgia" panose="02040502050405020303" pitchFamily="18" charset="0"/>
              </a:rPr>
              <a:t>Q</a:t>
            </a:r>
            <a:endParaRPr kumimoji="1" lang="en-US" altLang="zh-CN" sz="2800"/>
          </a:p>
        </p:txBody>
      </p:sp>
      <p:sp>
        <p:nvSpPr>
          <p:cNvPr id="57351" name="Line 9"/>
          <p:cNvSpPr>
            <a:spLocks noChangeShapeType="1"/>
          </p:cNvSpPr>
          <p:nvPr/>
        </p:nvSpPr>
        <p:spPr bwMode="auto">
          <a:xfrm>
            <a:off x="2855913" y="3122614"/>
            <a:ext cx="0" cy="287337"/>
          </a:xfrm>
          <a:prstGeom prst="line">
            <a:avLst/>
          </a:prstGeom>
          <a:noFill/>
          <a:ln w="12700">
            <a:solidFill>
              <a:schemeClr val="tx1"/>
            </a:solidFill>
            <a:round/>
          </a:ln>
        </p:spPr>
        <p:txBody>
          <a:bodyPr/>
          <a:lstStyle/>
          <a:p>
            <a:endParaRPr lang="zh-CN" altLang="en-US"/>
          </a:p>
        </p:txBody>
      </p:sp>
      <p:sp>
        <p:nvSpPr>
          <p:cNvPr id="57352" name="Line 10"/>
          <p:cNvSpPr>
            <a:spLocks noChangeShapeType="1"/>
          </p:cNvSpPr>
          <p:nvPr/>
        </p:nvSpPr>
        <p:spPr bwMode="auto">
          <a:xfrm flipV="1">
            <a:off x="2855913" y="1682750"/>
            <a:ext cx="0" cy="647700"/>
          </a:xfrm>
          <a:prstGeom prst="line">
            <a:avLst/>
          </a:prstGeom>
          <a:noFill/>
          <a:ln w="12700">
            <a:solidFill>
              <a:schemeClr val="tx1"/>
            </a:solidFill>
            <a:round/>
          </a:ln>
        </p:spPr>
        <p:txBody>
          <a:bodyPr/>
          <a:lstStyle/>
          <a:p>
            <a:endParaRPr lang="zh-CN" altLang="en-US"/>
          </a:p>
        </p:txBody>
      </p:sp>
      <p:sp>
        <p:nvSpPr>
          <p:cNvPr id="57353" name="Rectangle 11"/>
          <p:cNvSpPr>
            <a:spLocks noChangeArrowheads="1"/>
          </p:cNvSpPr>
          <p:nvPr/>
        </p:nvSpPr>
        <p:spPr bwMode="auto">
          <a:xfrm>
            <a:off x="4295776" y="2330451"/>
            <a:ext cx="1223963" cy="792163"/>
          </a:xfrm>
          <a:prstGeom prst="rect">
            <a:avLst/>
          </a:prstGeom>
          <a:noFill/>
          <a:ln w="19050">
            <a:solidFill>
              <a:schemeClr val="tx1"/>
            </a:solidFill>
            <a:miter lim="800000"/>
          </a:ln>
        </p:spPr>
        <p:txBody>
          <a:bodyPr wrap="none" anchor="ctr"/>
          <a:lstStyle/>
          <a:p>
            <a:pPr>
              <a:lnSpc>
                <a:spcPct val="100000"/>
              </a:lnSpc>
              <a:spcBef>
                <a:spcPct val="0"/>
              </a:spcBef>
            </a:pPr>
            <a:r>
              <a:rPr lang="zh-CN" altLang="en-US" sz="2400"/>
              <a:t>          </a:t>
            </a:r>
            <a:r>
              <a:rPr lang="en-US" altLang="zh-CN" sz="2400"/>
              <a:t>Q</a:t>
            </a:r>
          </a:p>
          <a:p>
            <a:pPr>
              <a:lnSpc>
                <a:spcPct val="100000"/>
              </a:lnSpc>
              <a:spcBef>
                <a:spcPct val="0"/>
              </a:spcBef>
            </a:pPr>
            <a:r>
              <a:rPr lang="en-US" altLang="zh-CN" sz="2400"/>
              <a:t>CP     D</a:t>
            </a:r>
          </a:p>
        </p:txBody>
      </p:sp>
      <p:sp>
        <p:nvSpPr>
          <p:cNvPr id="57354" name="Line 12"/>
          <p:cNvSpPr>
            <a:spLocks noChangeShapeType="1"/>
          </p:cNvSpPr>
          <p:nvPr/>
        </p:nvSpPr>
        <p:spPr bwMode="auto">
          <a:xfrm>
            <a:off x="4583113" y="3122614"/>
            <a:ext cx="0" cy="287337"/>
          </a:xfrm>
          <a:prstGeom prst="line">
            <a:avLst/>
          </a:prstGeom>
          <a:noFill/>
          <a:ln w="12700">
            <a:solidFill>
              <a:schemeClr val="tx1"/>
            </a:solidFill>
            <a:round/>
          </a:ln>
        </p:spPr>
        <p:txBody>
          <a:bodyPr/>
          <a:lstStyle/>
          <a:p>
            <a:endParaRPr lang="zh-CN" altLang="en-US"/>
          </a:p>
        </p:txBody>
      </p:sp>
      <p:sp>
        <p:nvSpPr>
          <p:cNvPr id="57355" name="Line 13"/>
          <p:cNvSpPr>
            <a:spLocks noChangeShapeType="1"/>
          </p:cNvSpPr>
          <p:nvPr/>
        </p:nvSpPr>
        <p:spPr bwMode="auto">
          <a:xfrm flipV="1">
            <a:off x="5232400" y="1466850"/>
            <a:ext cx="0" cy="863600"/>
          </a:xfrm>
          <a:prstGeom prst="line">
            <a:avLst/>
          </a:prstGeom>
          <a:noFill/>
          <a:ln w="12700">
            <a:solidFill>
              <a:schemeClr val="tx1"/>
            </a:solidFill>
            <a:round/>
          </a:ln>
        </p:spPr>
        <p:txBody>
          <a:bodyPr/>
          <a:lstStyle/>
          <a:p>
            <a:endParaRPr lang="zh-CN" altLang="en-US"/>
          </a:p>
        </p:txBody>
      </p:sp>
      <p:sp>
        <p:nvSpPr>
          <p:cNvPr id="57356" name="Rectangle 14"/>
          <p:cNvSpPr>
            <a:spLocks noChangeArrowheads="1"/>
          </p:cNvSpPr>
          <p:nvPr/>
        </p:nvSpPr>
        <p:spPr bwMode="auto">
          <a:xfrm>
            <a:off x="6527801" y="2330451"/>
            <a:ext cx="1223963" cy="792163"/>
          </a:xfrm>
          <a:prstGeom prst="rect">
            <a:avLst/>
          </a:prstGeom>
          <a:noFill/>
          <a:ln w="19050">
            <a:solidFill>
              <a:schemeClr val="tx1"/>
            </a:solidFill>
            <a:miter lim="800000"/>
          </a:ln>
        </p:spPr>
        <p:txBody>
          <a:bodyPr wrap="none" anchor="ctr"/>
          <a:lstStyle/>
          <a:p>
            <a:pPr>
              <a:lnSpc>
                <a:spcPct val="100000"/>
              </a:lnSpc>
              <a:spcBef>
                <a:spcPct val="0"/>
              </a:spcBef>
            </a:pPr>
            <a:r>
              <a:rPr lang="zh-CN" altLang="en-US" sz="2400"/>
              <a:t>          </a:t>
            </a:r>
            <a:r>
              <a:rPr lang="en-US" altLang="zh-CN" sz="2400"/>
              <a:t>Q</a:t>
            </a:r>
          </a:p>
          <a:p>
            <a:pPr>
              <a:lnSpc>
                <a:spcPct val="100000"/>
              </a:lnSpc>
              <a:spcBef>
                <a:spcPct val="0"/>
              </a:spcBef>
            </a:pPr>
            <a:r>
              <a:rPr lang="en-US" altLang="zh-CN" sz="2400"/>
              <a:t>CP     D</a:t>
            </a:r>
          </a:p>
        </p:txBody>
      </p:sp>
      <p:sp>
        <p:nvSpPr>
          <p:cNvPr id="57357" name="Line 15"/>
          <p:cNvSpPr>
            <a:spLocks noChangeShapeType="1"/>
          </p:cNvSpPr>
          <p:nvPr/>
        </p:nvSpPr>
        <p:spPr bwMode="auto">
          <a:xfrm>
            <a:off x="6815138" y="3122614"/>
            <a:ext cx="0" cy="287337"/>
          </a:xfrm>
          <a:prstGeom prst="line">
            <a:avLst/>
          </a:prstGeom>
          <a:noFill/>
          <a:ln w="12700">
            <a:solidFill>
              <a:schemeClr val="tx1"/>
            </a:solidFill>
            <a:round/>
          </a:ln>
        </p:spPr>
        <p:txBody>
          <a:bodyPr/>
          <a:lstStyle/>
          <a:p>
            <a:endParaRPr lang="zh-CN" altLang="en-US"/>
          </a:p>
        </p:txBody>
      </p:sp>
      <p:sp>
        <p:nvSpPr>
          <p:cNvPr id="57358" name="Line 16"/>
          <p:cNvSpPr>
            <a:spLocks noChangeShapeType="1"/>
          </p:cNvSpPr>
          <p:nvPr/>
        </p:nvSpPr>
        <p:spPr bwMode="auto">
          <a:xfrm flipV="1">
            <a:off x="7464425" y="1466850"/>
            <a:ext cx="0" cy="863600"/>
          </a:xfrm>
          <a:prstGeom prst="line">
            <a:avLst/>
          </a:prstGeom>
          <a:noFill/>
          <a:ln w="12700">
            <a:solidFill>
              <a:schemeClr val="tx1"/>
            </a:solidFill>
            <a:round/>
          </a:ln>
        </p:spPr>
        <p:txBody>
          <a:bodyPr/>
          <a:lstStyle/>
          <a:p>
            <a:endParaRPr lang="zh-CN" altLang="en-US"/>
          </a:p>
        </p:txBody>
      </p:sp>
      <p:sp>
        <p:nvSpPr>
          <p:cNvPr id="57359" name="Line 17"/>
          <p:cNvSpPr>
            <a:spLocks noChangeShapeType="1"/>
          </p:cNvSpPr>
          <p:nvPr/>
        </p:nvSpPr>
        <p:spPr bwMode="auto">
          <a:xfrm>
            <a:off x="6815139" y="2114550"/>
            <a:ext cx="1946275" cy="0"/>
          </a:xfrm>
          <a:prstGeom prst="line">
            <a:avLst/>
          </a:prstGeom>
          <a:noFill/>
          <a:ln w="12700">
            <a:solidFill>
              <a:schemeClr val="tx1"/>
            </a:solidFill>
            <a:round/>
          </a:ln>
        </p:spPr>
        <p:txBody>
          <a:bodyPr/>
          <a:lstStyle/>
          <a:p>
            <a:endParaRPr lang="zh-CN" altLang="en-US"/>
          </a:p>
        </p:txBody>
      </p:sp>
      <p:sp>
        <p:nvSpPr>
          <p:cNvPr id="57360" name="Line 18"/>
          <p:cNvSpPr>
            <a:spLocks noChangeShapeType="1"/>
          </p:cNvSpPr>
          <p:nvPr/>
        </p:nvSpPr>
        <p:spPr bwMode="auto">
          <a:xfrm>
            <a:off x="5232400" y="3122613"/>
            <a:ext cx="0" cy="144462"/>
          </a:xfrm>
          <a:prstGeom prst="line">
            <a:avLst/>
          </a:prstGeom>
          <a:noFill/>
          <a:ln w="12700">
            <a:solidFill>
              <a:schemeClr val="tx1"/>
            </a:solidFill>
            <a:round/>
          </a:ln>
        </p:spPr>
        <p:txBody>
          <a:bodyPr/>
          <a:lstStyle/>
          <a:p>
            <a:endParaRPr lang="zh-CN" altLang="en-US"/>
          </a:p>
        </p:txBody>
      </p:sp>
      <p:sp>
        <p:nvSpPr>
          <p:cNvPr id="57361" name="Line 19"/>
          <p:cNvSpPr>
            <a:spLocks noChangeShapeType="1"/>
          </p:cNvSpPr>
          <p:nvPr/>
        </p:nvSpPr>
        <p:spPr bwMode="auto">
          <a:xfrm>
            <a:off x="5232401" y="3267075"/>
            <a:ext cx="1008063" cy="0"/>
          </a:xfrm>
          <a:prstGeom prst="line">
            <a:avLst/>
          </a:prstGeom>
          <a:noFill/>
          <a:ln w="12700">
            <a:solidFill>
              <a:schemeClr val="tx1"/>
            </a:solidFill>
            <a:round/>
          </a:ln>
        </p:spPr>
        <p:txBody>
          <a:bodyPr/>
          <a:lstStyle/>
          <a:p>
            <a:endParaRPr lang="zh-CN" altLang="en-US"/>
          </a:p>
        </p:txBody>
      </p:sp>
      <p:sp>
        <p:nvSpPr>
          <p:cNvPr id="57362" name="Line 20"/>
          <p:cNvSpPr>
            <a:spLocks noChangeShapeType="1"/>
          </p:cNvSpPr>
          <p:nvPr/>
        </p:nvSpPr>
        <p:spPr bwMode="auto">
          <a:xfrm flipH="1">
            <a:off x="2136775" y="3409950"/>
            <a:ext cx="4679950" cy="0"/>
          </a:xfrm>
          <a:prstGeom prst="line">
            <a:avLst/>
          </a:prstGeom>
          <a:noFill/>
          <a:ln w="12700">
            <a:solidFill>
              <a:schemeClr val="tx1"/>
            </a:solidFill>
            <a:round/>
          </a:ln>
        </p:spPr>
        <p:txBody>
          <a:bodyPr/>
          <a:lstStyle/>
          <a:p>
            <a:endParaRPr lang="zh-CN" altLang="en-US"/>
          </a:p>
        </p:txBody>
      </p:sp>
      <p:sp>
        <p:nvSpPr>
          <p:cNvPr id="57363" name="Text Box 21"/>
          <p:cNvSpPr txBox="1">
            <a:spLocks noChangeArrowheads="1"/>
          </p:cNvSpPr>
          <p:nvPr/>
        </p:nvSpPr>
        <p:spPr bwMode="auto">
          <a:xfrm>
            <a:off x="1631950" y="3170238"/>
            <a:ext cx="590550" cy="457200"/>
          </a:xfrm>
          <a:prstGeom prst="rect">
            <a:avLst/>
          </a:prstGeom>
          <a:noFill/>
          <a:ln w="38100">
            <a:noFill/>
            <a:miter lim="800000"/>
          </a:ln>
        </p:spPr>
        <p:txBody>
          <a:bodyPr wrap="none">
            <a:spAutoFit/>
          </a:bodyPr>
          <a:lstStyle/>
          <a:p>
            <a:pPr algn="l">
              <a:lnSpc>
                <a:spcPct val="100000"/>
              </a:lnSpc>
              <a:spcBef>
                <a:spcPct val="0"/>
              </a:spcBef>
            </a:pPr>
            <a:r>
              <a:rPr lang="en-US" altLang="zh-CN" sz="2400"/>
              <a:t>CP</a:t>
            </a:r>
          </a:p>
        </p:txBody>
      </p:sp>
      <p:sp>
        <p:nvSpPr>
          <p:cNvPr id="57364" name="Line 22"/>
          <p:cNvSpPr>
            <a:spLocks noChangeShapeType="1"/>
          </p:cNvSpPr>
          <p:nvPr/>
        </p:nvSpPr>
        <p:spPr bwMode="auto">
          <a:xfrm>
            <a:off x="6816725" y="2114550"/>
            <a:ext cx="0" cy="215900"/>
          </a:xfrm>
          <a:prstGeom prst="line">
            <a:avLst/>
          </a:prstGeom>
          <a:noFill/>
          <a:ln w="12700">
            <a:solidFill>
              <a:schemeClr val="tx1"/>
            </a:solidFill>
            <a:round/>
          </a:ln>
        </p:spPr>
        <p:txBody>
          <a:bodyPr/>
          <a:lstStyle/>
          <a:p>
            <a:endParaRPr lang="zh-CN" altLang="en-US"/>
          </a:p>
        </p:txBody>
      </p:sp>
      <p:sp>
        <p:nvSpPr>
          <p:cNvPr id="57365" name="Rectangle 23"/>
          <p:cNvSpPr>
            <a:spLocks noChangeArrowheads="1"/>
          </p:cNvSpPr>
          <p:nvPr/>
        </p:nvSpPr>
        <p:spPr bwMode="auto">
          <a:xfrm>
            <a:off x="7248525" y="3409950"/>
            <a:ext cx="433388" cy="287338"/>
          </a:xfrm>
          <a:prstGeom prst="rect">
            <a:avLst/>
          </a:prstGeom>
          <a:noFill/>
          <a:ln w="19050">
            <a:solidFill>
              <a:schemeClr val="tx1"/>
            </a:solidFill>
            <a:miter lim="800000"/>
          </a:ln>
        </p:spPr>
        <p:txBody>
          <a:bodyPr wrap="none" anchor="ctr"/>
          <a:lstStyle/>
          <a:p>
            <a:endParaRPr lang="zh-CN" altLang="en-US"/>
          </a:p>
        </p:txBody>
      </p:sp>
      <p:sp>
        <p:nvSpPr>
          <p:cNvPr id="57366" name="Line 24"/>
          <p:cNvSpPr>
            <a:spLocks noChangeShapeType="1"/>
          </p:cNvSpPr>
          <p:nvPr/>
        </p:nvSpPr>
        <p:spPr bwMode="auto">
          <a:xfrm flipV="1">
            <a:off x="7464425" y="3122614"/>
            <a:ext cx="0" cy="287337"/>
          </a:xfrm>
          <a:prstGeom prst="line">
            <a:avLst/>
          </a:prstGeom>
          <a:noFill/>
          <a:ln w="12700">
            <a:solidFill>
              <a:schemeClr val="tx1"/>
            </a:solidFill>
            <a:round/>
          </a:ln>
        </p:spPr>
        <p:txBody>
          <a:bodyPr/>
          <a:lstStyle/>
          <a:p>
            <a:endParaRPr lang="zh-CN" altLang="en-US"/>
          </a:p>
        </p:txBody>
      </p:sp>
      <p:sp>
        <p:nvSpPr>
          <p:cNvPr id="57367" name="Rectangle 25"/>
          <p:cNvSpPr>
            <a:spLocks noChangeArrowheads="1"/>
          </p:cNvSpPr>
          <p:nvPr/>
        </p:nvSpPr>
        <p:spPr bwMode="auto">
          <a:xfrm>
            <a:off x="7145338" y="4071938"/>
            <a:ext cx="442912" cy="254000"/>
          </a:xfrm>
          <a:prstGeom prst="rect">
            <a:avLst/>
          </a:prstGeom>
          <a:noFill/>
          <a:ln w="12700" cap="rnd">
            <a:solidFill>
              <a:schemeClr val="tx1"/>
            </a:solidFill>
            <a:miter lim="800000"/>
          </a:ln>
        </p:spPr>
        <p:txBody>
          <a:bodyPr/>
          <a:lstStyle/>
          <a:p>
            <a:endParaRPr lang="zh-CN" altLang="en-US"/>
          </a:p>
        </p:txBody>
      </p:sp>
      <p:sp>
        <p:nvSpPr>
          <p:cNvPr id="57368" name="Rectangle 26"/>
          <p:cNvSpPr>
            <a:spLocks noChangeArrowheads="1"/>
          </p:cNvSpPr>
          <p:nvPr/>
        </p:nvSpPr>
        <p:spPr bwMode="auto">
          <a:xfrm>
            <a:off x="7145338" y="4071938"/>
            <a:ext cx="442912" cy="254000"/>
          </a:xfrm>
          <a:prstGeom prst="rect">
            <a:avLst/>
          </a:prstGeom>
          <a:noFill/>
          <a:ln w="12700" cap="rnd">
            <a:solidFill>
              <a:schemeClr val="tx1"/>
            </a:solidFill>
            <a:miter lim="800000"/>
          </a:ln>
        </p:spPr>
        <p:txBody>
          <a:bodyPr/>
          <a:lstStyle/>
          <a:p>
            <a:endParaRPr lang="zh-CN" altLang="en-US"/>
          </a:p>
        </p:txBody>
      </p:sp>
      <p:sp>
        <p:nvSpPr>
          <p:cNvPr id="57369" name="Rectangle 27"/>
          <p:cNvSpPr>
            <a:spLocks noChangeArrowheads="1"/>
          </p:cNvSpPr>
          <p:nvPr/>
        </p:nvSpPr>
        <p:spPr bwMode="auto">
          <a:xfrm>
            <a:off x="7145338" y="4071938"/>
            <a:ext cx="442912" cy="254000"/>
          </a:xfrm>
          <a:prstGeom prst="rect">
            <a:avLst/>
          </a:prstGeom>
          <a:noFill/>
          <a:ln w="12700" cap="rnd">
            <a:solidFill>
              <a:schemeClr val="tx1"/>
            </a:solidFill>
            <a:miter lim="800000"/>
          </a:ln>
        </p:spPr>
        <p:txBody>
          <a:bodyPr/>
          <a:lstStyle/>
          <a:p>
            <a:endParaRPr lang="zh-CN" altLang="en-US"/>
          </a:p>
        </p:txBody>
      </p:sp>
      <p:sp>
        <p:nvSpPr>
          <p:cNvPr id="57370" name="Rectangle 28"/>
          <p:cNvSpPr>
            <a:spLocks noChangeArrowheads="1"/>
          </p:cNvSpPr>
          <p:nvPr/>
        </p:nvSpPr>
        <p:spPr bwMode="auto">
          <a:xfrm>
            <a:off x="7145338" y="4071938"/>
            <a:ext cx="442912" cy="254000"/>
          </a:xfrm>
          <a:prstGeom prst="rect">
            <a:avLst/>
          </a:prstGeom>
          <a:noFill/>
          <a:ln w="19050" cap="rnd">
            <a:solidFill>
              <a:schemeClr val="tx1"/>
            </a:solidFill>
            <a:miter lim="800000"/>
          </a:ln>
        </p:spPr>
        <p:txBody>
          <a:bodyPr/>
          <a:lstStyle/>
          <a:p>
            <a:endParaRPr lang="zh-CN" altLang="en-US"/>
          </a:p>
        </p:txBody>
      </p:sp>
      <p:sp>
        <p:nvSpPr>
          <p:cNvPr id="57371" name="Line 29"/>
          <p:cNvSpPr>
            <a:spLocks noChangeShapeType="1"/>
          </p:cNvSpPr>
          <p:nvPr/>
        </p:nvSpPr>
        <p:spPr bwMode="auto">
          <a:xfrm flipV="1">
            <a:off x="7358063" y="3698876"/>
            <a:ext cx="0" cy="250825"/>
          </a:xfrm>
          <a:prstGeom prst="line">
            <a:avLst/>
          </a:prstGeom>
          <a:noFill/>
          <a:ln w="12700">
            <a:solidFill>
              <a:schemeClr val="tx1"/>
            </a:solidFill>
            <a:round/>
          </a:ln>
        </p:spPr>
        <p:txBody>
          <a:bodyPr/>
          <a:lstStyle/>
          <a:p>
            <a:endParaRPr lang="zh-CN" altLang="en-US"/>
          </a:p>
        </p:txBody>
      </p:sp>
      <p:sp>
        <p:nvSpPr>
          <p:cNvPr id="57372" name="Line 30"/>
          <p:cNvSpPr>
            <a:spLocks noChangeShapeType="1"/>
          </p:cNvSpPr>
          <p:nvPr/>
        </p:nvSpPr>
        <p:spPr bwMode="auto">
          <a:xfrm>
            <a:off x="3503613" y="3122614"/>
            <a:ext cx="0" cy="503237"/>
          </a:xfrm>
          <a:prstGeom prst="line">
            <a:avLst/>
          </a:prstGeom>
          <a:noFill/>
          <a:ln w="12700">
            <a:solidFill>
              <a:schemeClr val="tx1"/>
            </a:solidFill>
            <a:round/>
          </a:ln>
        </p:spPr>
        <p:txBody>
          <a:bodyPr/>
          <a:lstStyle/>
          <a:p>
            <a:endParaRPr lang="zh-CN" altLang="en-US"/>
          </a:p>
        </p:txBody>
      </p:sp>
      <p:sp>
        <p:nvSpPr>
          <p:cNvPr id="57373" name="Line 31"/>
          <p:cNvSpPr>
            <a:spLocks noChangeShapeType="1"/>
          </p:cNvSpPr>
          <p:nvPr/>
        </p:nvSpPr>
        <p:spPr bwMode="auto">
          <a:xfrm>
            <a:off x="5232400" y="2114550"/>
            <a:ext cx="647700" cy="0"/>
          </a:xfrm>
          <a:prstGeom prst="line">
            <a:avLst/>
          </a:prstGeom>
          <a:noFill/>
          <a:ln w="12700">
            <a:solidFill>
              <a:schemeClr val="tx1"/>
            </a:solidFill>
            <a:round/>
          </a:ln>
        </p:spPr>
        <p:txBody>
          <a:bodyPr/>
          <a:lstStyle/>
          <a:p>
            <a:endParaRPr lang="zh-CN" altLang="en-US"/>
          </a:p>
        </p:txBody>
      </p:sp>
      <p:sp>
        <p:nvSpPr>
          <p:cNvPr id="57374" name="Line 32"/>
          <p:cNvSpPr>
            <a:spLocks noChangeShapeType="1"/>
          </p:cNvSpPr>
          <p:nvPr/>
        </p:nvSpPr>
        <p:spPr bwMode="auto">
          <a:xfrm>
            <a:off x="5880100" y="2114551"/>
            <a:ext cx="0" cy="2447925"/>
          </a:xfrm>
          <a:prstGeom prst="line">
            <a:avLst/>
          </a:prstGeom>
          <a:noFill/>
          <a:ln w="12700">
            <a:solidFill>
              <a:schemeClr val="tx1"/>
            </a:solidFill>
            <a:round/>
          </a:ln>
        </p:spPr>
        <p:txBody>
          <a:bodyPr/>
          <a:lstStyle/>
          <a:p>
            <a:endParaRPr lang="zh-CN" altLang="en-US"/>
          </a:p>
        </p:txBody>
      </p:sp>
      <p:sp>
        <p:nvSpPr>
          <p:cNvPr id="57375" name="Line 33"/>
          <p:cNvSpPr>
            <a:spLocks noChangeShapeType="1"/>
          </p:cNvSpPr>
          <p:nvPr/>
        </p:nvSpPr>
        <p:spPr bwMode="auto">
          <a:xfrm>
            <a:off x="5880101" y="4562475"/>
            <a:ext cx="1368425" cy="0"/>
          </a:xfrm>
          <a:prstGeom prst="line">
            <a:avLst/>
          </a:prstGeom>
          <a:noFill/>
          <a:ln w="12700">
            <a:solidFill>
              <a:schemeClr val="tx1"/>
            </a:solidFill>
            <a:round/>
          </a:ln>
        </p:spPr>
        <p:txBody>
          <a:bodyPr/>
          <a:lstStyle/>
          <a:p>
            <a:endParaRPr lang="zh-CN" altLang="en-US"/>
          </a:p>
        </p:txBody>
      </p:sp>
      <p:sp>
        <p:nvSpPr>
          <p:cNvPr id="57376" name="Line 34"/>
          <p:cNvSpPr>
            <a:spLocks noChangeShapeType="1"/>
          </p:cNvSpPr>
          <p:nvPr/>
        </p:nvSpPr>
        <p:spPr bwMode="auto">
          <a:xfrm flipV="1">
            <a:off x="7248525" y="4346575"/>
            <a:ext cx="0" cy="215900"/>
          </a:xfrm>
          <a:prstGeom prst="line">
            <a:avLst/>
          </a:prstGeom>
          <a:noFill/>
          <a:ln w="12700">
            <a:solidFill>
              <a:schemeClr val="tx1"/>
            </a:solidFill>
            <a:round/>
          </a:ln>
        </p:spPr>
        <p:txBody>
          <a:bodyPr/>
          <a:lstStyle/>
          <a:p>
            <a:endParaRPr lang="zh-CN" altLang="en-US"/>
          </a:p>
        </p:txBody>
      </p:sp>
      <p:sp>
        <p:nvSpPr>
          <p:cNvPr id="57377" name="Line 35"/>
          <p:cNvSpPr>
            <a:spLocks noChangeShapeType="1"/>
          </p:cNvSpPr>
          <p:nvPr/>
        </p:nvSpPr>
        <p:spPr bwMode="auto">
          <a:xfrm>
            <a:off x="3503614" y="3625850"/>
            <a:ext cx="2376487" cy="0"/>
          </a:xfrm>
          <a:prstGeom prst="line">
            <a:avLst/>
          </a:prstGeom>
          <a:noFill/>
          <a:ln w="12700">
            <a:solidFill>
              <a:schemeClr val="tx1"/>
            </a:solidFill>
            <a:round/>
          </a:ln>
        </p:spPr>
        <p:txBody>
          <a:bodyPr/>
          <a:lstStyle/>
          <a:p>
            <a:endParaRPr lang="zh-CN" altLang="en-US"/>
          </a:p>
        </p:txBody>
      </p:sp>
      <p:sp>
        <p:nvSpPr>
          <p:cNvPr id="57378" name="Line 36"/>
          <p:cNvSpPr>
            <a:spLocks noChangeShapeType="1"/>
          </p:cNvSpPr>
          <p:nvPr/>
        </p:nvSpPr>
        <p:spPr bwMode="auto">
          <a:xfrm>
            <a:off x="7537450" y="3698876"/>
            <a:ext cx="0" cy="142875"/>
          </a:xfrm>
          <a:prstGeom prst="line">
            <a:avLst/>
          </a:prstGeom>
          <a:noFill/>
          <a:ln w="12700">
            <a:solidFill>
              <a:schemeClr val="tx1"/>
            </a:solidFill>
            <a:round/>
          </a:ln>
        </p:spPr>
        <p:txBody>
          <a:bodyPr/>
          <a:lstStyle/>
          <a:p>
            <a:endParaRPr lang="zh-CN" altLang="en-US"/>
          </a:p>
        </p:txBody>
      </p:sp>
      <p:sp>
        <p:nvSpPr>
          <p:cNvPr id="57379" name="Line 37"/>
          <p:cNvSpPr>
            <a:spLocks noChangeShapeType="1"/>
          </p:cNvSpPr>
          <p:nvPr/>
        </p:nvSpPr>
        <p:spPr bwMode="auto">
          <a:xfrm>
            <a:off x="7537450" y="3841750"/>
            <a:ext cx="647700" cy="0"/>
          </a:xfrm>
          <a:prstGeom prst="line">
            <a:avLst/>
          </a:prstGeom>
          <a:noFill/>
          <a:ln w="12700">
            <a:solidFill>
              <a:schemeClr val="tx1"/>
            </a:solidFill>
            <a:round/>
          </a:ln>
        </p:spPr>
        <p:txBody>
          <a:bodyPr/>
          <a:lstStyle/>
          <a:p>
            <a:endParaRPr lang="zh-CN" altLang="en-US"/>
          </a:p>
        </p:txBody>
      </p:sp>
      <p:sp>
        <p:nvSpPr>
          <p:cNvPr id="57380" name="Line 38"/>
          <p:cNvSpPr>
            <a:spLocks noChangeShapeType="1"/>
          </p:cNvSpPr>
          <p:nvPr/>
        </p:nvSpPr>
        <p:spPr bwMode="auto">
          <a:xfrm flipV="1">
            <a:off x="6240463" y="1898651"/>
            <a:ext cx="0" cy="1368425"/>
          </a:xfrm>
          <a:prstGeom prst="line">
            <a:avLst/>
          </a:prstGeom>
          <a:noFill/>
          <a:ln w="12700">
            <a:solidFill>
              <a:schemeClr val="tx1"/>
            </a:solidFill>
            <a:round/>
          </a:ln>
        </p:spPr>
        <p:txBody>
          <a:bodyPr/>
          <a:lstStyle/>
          <a:p>
            <a:endParaRPr lang="zh-CN" altLang="en-US"/>
          </a:p>
        </p:txBody>
      </p:sp>
      <p:sp>
        <p:nvSpPr>
          <p:cNvPr id="57381" name="Line 39"/>
          <p:cNvSpPr>
            <a:spLocks noChangeShapeType="1"/>
          </p:cNvSpPr>
          <p:nvPr/>
        </p:nvSpPr>
        <p:spPr bwMode="auto">
          <a:xfrm>
            <a:off x="6240463" y="1898650"/>
            <a:ext cx="1223962" cy="0"/>
          </a:xfrm>
          <a:prstGeom prst="line">
            <a:avLst/>
          </a:prstGeom>
          <a:noFill/>
          <a:ln w="12700">
            <a:solidFill>
              <a:schemeClr val="tx1"/>
            </a:solidFill>
            <a:round/>
          </a:ln>
        </p:spPr>
        <p:txBody>
          <a:bodyPr/>
          <a:lstStyle/>
          <a:p>
            <a:endParaRPr lang="zh-CN" altLang="en-US"/>
          </a:p>
        </p:txBody>
      </p:sp>
      <p:sp>
        <p:nvSpPr>
          <p:cNvPr id="57382" name="Line 40"/>
          <p:cNvSpPr>
            <a:spLocks noChangeShapeType="1"/>
          </p:cNvSpPr>
          <p:nvPr/>
        </p:nvSpPr>
        <p:spPr bwMode="auto">
          <a:xfrm flipV="1">
            <a:off x="8185150" y="1682750"/>
            <a:ext cx="0" cy="2159000"/>
          </a:xfrm>
          <a:prstGeom prst="line">
            <a:avLst/>
          </a:prstGeom>
          <a:noFill/>
          <a:ln w="12700">
            <a:solidFill>
              <a:schemeClr val="tx1"/>
            </a:solidFill>
            <a:round/>
          </a:ln>
        </p:spPr>
        <p:txBody>
          <a:bodyPr/>
          <a:lstStyle/>
          <a:p>
            <a:endParaRPr lang="zh-CN" altLang="en-US"/>
          </a:p>
        </p:txBody>
      </p:sp>
      <p:sp>
        <p:nvSpPr>
          <p:cNvPr id="57383" name="Line 41"/>
          <p:cNvSpPr>
            <a:spLocks noChangeShapeType="1"/>
          </p:cNvSpPr>
          <p:nvPr/>
        </p:nvSpPr>
        <p:spPr bwMode="auto">
          <a:xfrm flipH="1">
            <a:off x="2855914" y="1682750"/>
            <a:ext cx="5329237" cy="0"/>
          </a:xfrm>
          <a:prstGeom prst="line">
            <a:avLst/>
          </a:prstGeom>
          <a:noFill/>
          <a:ln w="12700">
            <a:solidFill>
              <a:schemeClr val="tx1"/>
            </a:solidFill>
            <a:round/>
          </a:ln>
        </p:spPr>
        <p:txBody>
          <a:bodyPr/>
          <a:lstStyle/>
          <a:p>
            <a:endParaRPr lang="zh-CN" altLang="en-US"/>
          </a:p>
        </p:txBody>
      </p:sp>
      <p:sp>
        <p:nvSpPr>
          <p:cNvPr id="57384" name="Line 42"/>
          <p:cNvSpPr>
            <a:spLocks noChangeShapeType="1"/>
          </p:cNvSpPr>
          <p:nvPr/>
        </p:nvSpPr>
        <p:spPr bwMode="auto">
          <a:xfrm flipV="1">
            <a:off x="3576638" y="1466850"/>
            <a:ext cx="0" cy="863600"/>
          </a:xfrm>
          <a:prstGeom prst="line">
            <a:avLst/>
          </a:prstGeom>
          <a:noFill/>
          <a:ln w="12700">
            <a:solidFill>
              <a:schemeClr val="tx1"/>
            </a:solidFill>
            <a:round/>
          </a:ln>
        </p:spPr>
        <p:txBody>
          <a:bodyPr/>
          <a:lstStyle/>
          <a:p>
            <a:endParaRPr lang="zh-CN" altLang="en-US"/>
          </a:p>
        </p:txBody>
      </p:sp>
      <p:sp>
        <p:nvSpPr>
          <p:cNvPr id="57385" name="Line 43"/>
          <p:cNvSpPr>
            <a:spLocks noChangeShapeType="1"/>
          </p:cNvSpPr>
          <p:nvPr/>
        </p:nvSpPr>
        <p:spPr bwMode="auto">
          <a:xfrm flipV="1">
            <a:off x="7464425" y="4346575"/>
            <a:ext cx="0" cy="215900"/>
          </a:xfrm>
          <a:prstGeom prst="line">
            <a:avLst/>
          </a:prstGeom>
          <a:noFill/>
          <a:ln w="12700">
            <a:solidFill>
              <a:schemeClr val="tx1"/>
            </a:solidFill>
            <a:round/>
          </a:ln>
        </p:spPr>
        <p:txBody>
          <a:bodyPr/>
          <a:lstStyle/>
          <a:p>
            <a:endParaRPr lang="zh-CN" altLang="en-US"/>
          </a:p>
        </p:txBody>
      </p:sp>
      <p:sp>
        <p:nvSpPr>
          <p:cNvPr id="57386" name="Line 44"/>
          <p:cNvSpPr>
            <a:spLocks noChangeShapeType="1"/>
          </p:cNvSpPr>
          <p:nvPr/>
        </p:nvSpPr>
        <p:spPr bwMode="auto">
          <a:xfrm>
            <a:off x="7464425" y="4562475"/>
            <a:ext cx="1296988" cy="0"/>
          </a:xfrm>
          <a:prstGeom prst="line">
            <a:avLst/>
          </a:prstGeom>
          <a:noFill/>
          <a:ln w="12700">
            <a:solidFill>
              <a:schemeClr val="tx1"/>
            </a:solidFill>
            <a:round/>
          </a:ln>
        </p:spPr>
        <p:txBody>
          <a:bodyPr/>
          <a:lstStyle/>
          <a:p>
            <a:endParaRPr lang="zh-CN" altLang="en-US"/>
          </a:p>
        </p:txBody>
      </p:sp>
      <p:sp>
        <p:nvSpPr>
          <p:cNvPr id="57387" name="Line 45"/>
          <p:cNvSpPr>
            <a:spLocks noChangeShapeType="1"/>
          </p:cNvSpPr>
          <p:nvPr/>
        </p:nvSpPr>
        <p:spPr bwMode="auto">
          <a:xfrm>
            <a:off x="8761413" y="2114550"/>
            <a:ext cx="0" cy="2446338"/>
          </a:xfrm>
          <a:prstGeom prst="line">
            <a:avLst/>
          </a:prstGeom>
          <a:noFill/>
          <a:ln w="12700">
            <a:solidFill>
              <a:schemeClr val="tx1"/>
            </a:solidFill>
            <a:round/>
          </a:ln>
        </p:spPr>
        <p:txBody>
          <a:bodyPr/>
          <a:lstStyle/>
          <a:p>
            <a:endParaRPr lang="zh-CN" altLang="en-US"/>
          </a:p>
        </p:txBody>
      </p:sp>
      <p:sp>
        <p:nvSpPr>
          <p:cNvPr id="57388" name="Text Box 46"/>
          <p:cNvSpPr txBox="1">
            <a:spLocks noChangeArrowheads="1"/>
          </p:cNvSpPr>
          <p:nvPr/>
        </p:nvSpPr>
        <p:spPr bwMode="auto">
          <a:xfrm>
            <a:off x="3411539" y="981075"/>
            <a:ext cx="522287" cy="457200"/>
          </a:xfrm>
          <a:prstGeom prst="rect">
            <a:avLst/>
          </a:prstGeom>
          <a:noFill/>
          <a:ln w="38100">
            <a:noFill/>
            <a:miter lim="800000"/>
          </a:ln>
        </p:spPr>
        <p:txBody>
          <a:bodyPr wrap="none">
            <a:spAutoFit/>
          </a:bodyPr>
          <a:lstStyle/>
          <a:p>
            <a:pPr algn="l">
              <a:lnSpc>
                <a:spcPct val="100000"/>
              </a:lnSpc>
              <a:spcBef>
                <a:spcPct val="0"/>
              </a:spcBef>
            </a:pPr>
            <a:r>
              <a:rPr lang="en-US" altLang="zh-CN" sz="2400"/>
              <a:t>Q</a:t>
            </a:r>
            <a:r>
              <a:rPr lang="en-US" altLang="zh-CN" sz="2400" baseline="-25000"/>
              <a:t>2</a:t>
            </a:r>
          </a:p>
        </p:txBody>
      </p:sp>
      <p:sp>
        <p:nvSpPr>
          <p:cNvPr id="57389" name="Text Box 47"/>
          <p:cNvSpPr txBox="1">
            <a:spLocks noChangeArrowheads="1"/>
          </p:cNvSpPr>
          <p:nvPr/>
        </p:nvSpPr>
        <p:spPr bwMode="auto">
          <a:xfrm>
            <a:off x="4995864" y="981075"/>
            <a:ext cx="522287" cy="457200"/>
          </a:xfrm>
          <a:prstGeom prst="rect">
            <a:avLst/>
          </a:prstGeom>
          <a:noFill/>
          <a:ln w="38100">
            <a:noFill/>
            <a:miter lim="800000"/>
          </a:ln>
        </p:spPr>
        <p:txBody>
          <a:bodyPr wrap="none">
            <a:spAutoFit/>
          </a:bodyPr>
          <a:lstStyle/>
          <a:p>
            <a:pPr algn="l">
              <a:lnSpc>
                <a:spcPct val="100000"/>
              </a:lnSpc>
              <a:spcBef>
                <a:spcPct val="0"/>
              </a:spcBef>
            </a:pPr>
            <a:r>
              <a:rPr lang="en-US" altLang="zh-CN" sz="2400"/>
              <a:t>Q</a:t>
            </a:r>
            <a:r>
              <a:rPr lang="en-US" altLang="zh-CN" sz="2400" baseline="-25000"/>
              <a:t>1</a:t>
            </a:r>
          </a:p>
        </p:txBody>
      </p:sp>
      <p:sp>
        <p:nvSpPr>
          <p:cNvPr id="57390" name="Text Box 48"/>
          <p:cNvSpPr txBox="1">
            <a:spLocks noChangeArrowheads="1"/>
          </p:cNvSpPr>
          <p:nvPr/>
        </p:nvSpPr>
        <p:spPr bwMode="auto">
          <a:xfrm>
            <a:off x="7177089" y="981075"/>
            <a:ext cx="522287" cy="457200"/>
          </a:xfrm>
          <a:prstGeom prst="rect">
            <a:avLst/>
          </a:prstGeom>
          <a:noFill/>
          <a:ln w="38100">
            <a:noFill/>
            <a:miter lim="800000"/>
          </a:ln>
        </p:spPr>
        <p:txBody>
          <a:bodyPr wrap="none">
            <a:spAutoFit/>
          </a:bodyPr>
          <a:lstStyle/>
          <a:p>
            <a:pPr algn="l">
              <a:lnSpc>
                <a:spcPct val="100000"/>
              </a:lnSpc>
              <a:spcBef>
                <a:spcPct val="0"/>
              </a:spcBef>
            </a:pPr>
            <a:r>
              <a:rPr lang="en-US" altLang="zh-CN" sz="2400"/>
              <a:t>Q</a:t>
            </a:r>
            <a:r>
              <a:rPr lang="en-US" altLang="zh-CN" sz="2400" baseline="-25000"/>
              <a:t>0</a:t>
            </a:r>
          </a:p>
        </p:txBody>
      </p:sp>
      <p:sp>
        <p:nvSpPr>
          <p:cNvPr id="57391" name="Rectangle 51"/>
          <p:cNvSpPr>
            <a:spLocks noChangeArrowheads="1"/>
          </p:cNvSpPr>
          <p:nvPr/>
        </p:nvSpPr>
        <p:spPr bwMode="auto">
          <a:xfrm>
            <a:off x="4475163" y="2359025"/>
            <a:ext cx="229230" cy="369332"/>
          </a:xfrm>
          <a:prstGeom prst="rect">
            <a:avLst/>
          </a:prstGeom>
          <a:noFill/>
          <a:ln w="12700">
            <a:noFill/>
            <a:miter lim="800000"/>
          </a:ln>
        </p:spPr>
        <p:txBody>
          <a:bodyPr wrap="none" lIns="0" tIns="0" rIns="0" bIns="0">
            <a:spAutoFit/>
          </a:bodyPr>
          <a:lstStyle/>
          <a:p>
            <a:pPr algn="l">
              <a:lnSpc>
                <a:spcPct val="100000"/>
              </a:lnSpc>
              <a:spcBef>
                <a:spcPct val="0"/>
              </a:spcBef>
            </a:pPr>
            <a:r>
              <a:rPr kumimoji="1" lang="en-US" altLang="zh-CN" sz="2400" b="0">
                <a:latin typeface="Georgia" panose="02040502050405020303" pitchFamily="18" charset="0"/>
              </a:rPr>
              <a:t>Q</a:t>
            </a:r>
            <a:endParaRPr kumimoji="1" lang="en-US" altLang="zh-CN" sz="2800"/>
          </a:p>
        </p:txBody>
      </p:sp>
      <p:sp>
        <p:nvSpPr>
          <p:cNvPr id="57392" name="Line 53"/>
          <p:cNvSpPr>
            <a:spLocks noChangeShapeType="1"/>
          </p:cNvSpPr>
          <p:nvPr/>
        </p:nvSpPr>
        <p:spPr bwMode="auto">
          <a:xfrm>
            <a:off x="6729414" y="2417764"/>
            <a:ext cx="198437" cy="1587"/>
          </a:xfrm>
          <a:prstGeom prst="line">
            <a:avLst/>
          </a:prstGeom>
          <a:noFill/>
          <a:ln w="12700">
            <a:solidFill>
              <a:schemeClr val="tx1"/>
            </a:solidFill>
            <a:round/>
          </a:ln>
        </p:spPr>
        <p:txBody>
          <a:bodyPr/>
          <a:lstStyle/>
          <a:p>
            <a:endParaRPr lang="zh-CN" altLang="en-US"/>
          </a:p>
        </p:txBody>
      </p:sp>
      <p:sp>
        <p:nvSpPr>
          <p:cNvPr id="57393" name="Rectangle 54"/>
          <p:cNvSpPr>
            <a:spLocks noChangeArrowheads="1"/>
          </p:cNvSpPr>
          <p:nvPr/>
        </p:nvSpPr>
        <p:spPr bwMode="auto">
          <a:xfrm>
            <a:off x="6731000" y="2357438"/>
            <a:ext cx="229230" cy="369332"/>
          </a:xfrm>
          <a:prstGeom prst="rect">
            <a:avLst/>
          </a:prstGeom>
          <a:noFill/>
          <a:ln w="12700">
            <a:noFill/>
            <a:miter lim="800000"/>
          </a:ln>
        </p:spPr>
        <p:txBody>
          <a:bodyPr wrap="none" lIns="0" tIns="0" rIns="0" bIns="0">
            <a:spAutoFit/>
          </a:bodyPr>
          <a:lstStyle/>
          <a:p>
            <a:pPr algn="l">
              <a:lnSpc>
                <a:spcPct val="100000"/>
              </a:lnSpc>
              <a:spcBef>
                <a:spcPct val="0"/>
              </a:spcBef>
            </a:pPr>
            <a:r>
              <a:rPr kumimoji="1" lang="en-US" altLang="zh-CN" sz="2400" b="0">
                <a:latin typeface="Georgia" panose="02040502050405020303" pitchFamily="18" charset="0"/>
              </a:rPr>
              <a:t>Q</a:t>
            </a:r>
            <a:endParaRPr kumimoji="1" lang="en-US" altLang="zh-CN" sz="2800"/>
          </a:p>
        </p:txBody>
      </p:sp>
      <p:sp>
        <p:nvSpPr>
          <p:cNvPr id="57394" name="Oval 55"/>
          <p:cNvSpPr>
            <a:spLocks noChangeArrowheads="1"/>
          </p:cNvSpPr>
          <p:nvPr/>
        </p:nvSpPr>
        <p:spPr bwMode="auto">
          <a:xfrm>
            <a:off x="7292975" y="3937000"/>
            <a:ext cx="127000" cy="127000"/>
          </a:xfrm>
          <a:prstGeom prst="ellipse">
            <a:avLst/>
          </a:prstGeom>
          <a:noFill/>
          <a:ln w="12700">
            <a:solidFill>
              <a:schemeClr val="tx1"/>
            </a:solidFill>
            <a:round/>
          </a:ln>
        </p:spPr>
        <p:txBody>
          <a:bodyPr wrap="none" anchor="ctr"/>
          <a:lstStyle/>
          <a:p>
            <a:endParaRPr lang="zh-CN" altLang="en-US"/>
          </a:p>
        </p:txBody>
      </p:sp>
      <p:sp>
        <p:nvSpPr>
          <p:cNvPr id="57395" name="Text Box 56"/>
          <p:cNvSpPr txBox="1">
            <a:spLocks noChangeArrowheads="1"/>
          </p:cNvSpPr>
          <p:nvPr/>
        </p:nvSpPr>
        <p:spPr bwMode="auto">
          <a:xfrm>
            <a:off x="5068888" y="1517651"/>
            <a:ext cx="646112" cy="823913"/>
          </a:xfrm>
          <a:prstGeom prst="rect">
            <a:avLst/>
          </a:prstGeom>
          <a:noFill/>
          <a:ln w="12700">
            <a:noFill/>
            <a:miter lim="800000"/>
          </a:ln>
        </p:spPr>
        <p:txBody>
          <a:bodyPr>
            <a:spAutoFit/>
          </a:bodyPr>
          <a:lstStyle/>
          <a:p>
            <a:pPr algn="l">
              <a:lnSpc>
                <a:spcPct val="100000"/>
              </a:lnSpc>
            </a:pPr>
            <a:r>
              <a:rPr kumimoji="1" lang="zh-CN" altLang="en-US" sz="4800"/>
              <a:t>.</a:t>
            </a:r>
          </a:p>
        </p:txBody>
      </p:sp>
      <p:sp>
        <p:nvSpPr>
          <p:cNvPr id="57396" name="Text Box 57"/>
          <p:cNvSpPr txBox="1">
            <a:spLocks noChangeArrowheads="1"/>
          </p:cNvSpPr>
          <p:nvPr/>
        </p:nvSpPr>
        <p:spPr bwMode="auto">
          <a:xfrm>
            <a:off x="7307263" y="1303338"/>
            <a:ext cx="646112" cy="823912"/>
          </a:xfrm>
          <a:prstGeom prst="rect">
            <a:avLst/>
          </a:prstGeom>
          <a:noFill/>
          <a:ln w="38100">
            <a:noFill/>
            <a:miter lim="800000"/>
          </a:ln>
        </p:spPr>
        <p:txBody>
          <a:bodyPr>
            <a:spAutoFit/>
          </a:bodyPr>
          <a:lstStyle/>
          <a:p>
            <a:pPr algn="l">
              <a:lnSpc>
                <a:spcPct val="100000"/>
              </a:lnSpc>
            </a:pPr>
            <a:r>
              <a:rPr kumimoji="1" lang="zh-CN" altLang="en-US" sz="4800"/>
              <a:t>.</a:t>
            </a:r>
          </a:p>
        </p:txBody>
      </p:sp>
      <p:sp>
        <p:nvSpPr>
          <p:cNvPr id="57397" name="Text Box 58"/>
          <p:cNvSpPr txBox="1">
            <a:spLocks noChangeArrowheads="1"/>
          </p:cNvSpPr>
          <p:nvPr/>
        </p:nvSpPr>
        <p:spPr bwMode="auto">
          <a:xfrm>
            <a:off x="2714626" y="2811463"/>
            <a:ext cx="646113" cy="823912"/>
          </a:xfrm>
          <a:prstGeom prst="rect">
            <a:avLst/>
          </a:prstGeom>
          <a:noFill/>
          <a:ln w="12700">
            <a:noFill/>
            <a:miter lim="800000"/>
          </a:ln>
        </p:spPr>
        <p:txBody>
          <a:bodyPr>
            <a:spAutoFit/>
          </a:bodyPr>
          <a:lstStyle/>
          <a:p>
            <a:pPr algn="l">
              <a:lnSpc>
                <a:spcPct val="100000"/>
              </a:lnSpc>
            </a:pPr>
            <a:r>
              <a:rPr kumimoji="1" lang="zh-CN" altLang="en-US" sz="4800"/>
              <a:t>.</a:t>
            </a:r>
          </a:p>
        </p:txBody>
      </p:sp>
      <p:sp>
        <p:nvSpPr>
          <p:cNvPr id="57398" name="Text Box 59"/>
          <p:cNvSpPr txBox="1">
            <a:spLocks noChangeArrowheads="1"/>
          </p:cNvSpPr>
          <p:nvPr/>
        </p:nvSpPr>
        <p:spPr bwMode="auto">
          <a:xfrm>
            <a:off x="4422776" y="2811463"/>
            <a:ext cx="646113" cy="823912"/>
          </a:xfrm>
          <a:prstGeom prst="rect">
            <a:avLst/>
          </a:prstGeom>
          <a:noFill/>
          <a:ln w="12700">
            <a:noFill/>
            <a:miter lim="800000"/>
          </a:ln>
        </p:spPr>
        <p:txBody>
          <a:bodyPr>
            <a:spAutoFit/>
          </a:bodyPr>
          <a:lstStyle/>
          <a:p>
            <a:pPr algn="l">
              <a:lnSpc>
                <a:spcPct val="100000"/>
              </a:lnSpc>
            </a:pPr>
            <a:r>
              <a:rPr kumimoji="1" lang="zh-CN" altLang="en-US" sz="4800"/>
              <a:t>.</a:t>
            </a:r>
          </a:p>
        </p:txBody>
      </p:sp>
      <p:sp>
        <p:nvSpPr>
          <p:cNvPr id="57399" name="Text Box 60"/>
          <p:cNvSpPr txBox="1">
            <a:spLocks noChangeArrowheads="1"/>
          </p:cNvSpPr>
          <p:nvPr/>
        </p:nvSpPr>
        <p:spPr bwMode="auto">
          <a:xfrm>
            <a:off x="5729288" y="3028951"/>
            <a:ext cx="646112" cy="823913"/>
          </a:xfrm>
          <a:prstGeom prst="rect">
            <a:avLst/>
          </a:prstGeom>
          <a:noFill/>
          <a:ln w="12700">
            <a:noFill/>
            <a:miter lim="800000"/>
          </a:ln>
        </p:spPr>
        <p:txBody>
          <a:bodyPr>
            <a:spAutoFit/>
          </a:bodyPr>
          <a:lstStyle/>
          <a:p>
            <a:pPr algn="l">
              <a:lnSpc>
                <a:spcPct val="100000"/>
              </a:lnSpc>
            </a:pPr>
            <a:r>
              <a:rPr kumimoji="1" lang="zh-CN" altLang="en-US" sz="4800"/>
              <a:t>.</a:t>
            </a:r>
          </a:p>
        </p:txBody>
      </p:sp>
      <p:grpSp>
        <p:nvGrpSpPr>
          <p:cNvPr id="3" name="组合 126"/>
          <p:cNvGrpSpPr/>
          <p:nvPr/>
        </p:nvGrpSpPr>
        <p:grpSpPr bwMode="auto">
          <a:xfrm>
            <a:off x="1839914" y="4162426"/>
            <a:ext cx="5165725" cy="1751013"/>
            <a:chOff x="702419" y="4003159"/>
            <a:chExt cx="5165725" cy="1750474"/>
          </a:xfrm>
        </p:grpSpPr>
        <p:sp>
          <p:nvSpPr>
            <p:cNvPr id="57412" name="矩形 193"/>
            <p:cNvSpPr>
              <a:spLocks noChangeArrowheads="1"/>
            </p:cNvSpPr>
            <p:nvPr/>
          </p:nvSpPr>
          <p:spPr bwMode="auto">
            <a:xfrm>
              <a:off x="732582" y="4003159"/>
              <a:ext cx="1465262" cy="366600"/>
            </a:xfrm>
            <a:prstGeom prst="rect">
              <a:avLst/>
            </a:prstGeom>
            <a:noFill/>
            <a:ln w="9525">
              <a:noFill/>
              <a:miter lim="800000"/>
            </a:ln>
          </p:spPr>
          <p:txBody>
            <a:bodyPr>
              <a:spAutoFit/>
            </a:bodyPr>
            <a:lstStyle/>
            <a:p>
              <a:pPr algn="just" eaLnBrk="0" hangingPunct="0"/>
              <a:r>
                <a:rPr lang="zh-CN" altLang="en-US">
                  <a:solidFill>
                    <a:srgbClr val="C00000"/>
                  </a:solidFill>
                  <a:ea typeface="楷体_GB2312" panose="02010609030101010101" charset="-122"/>
                </a:rPr>
                <a:t>驱动方程</a:t>
              </a:r>
            </a:p>
          </p:txBody>
        </p:sp>
        <p:grpSp>
          <p:nvGrpSpPr>
            <p:cNvPr id="57413" name="Group 61"/>
            <p:cNvGrpSpPr/>
            <p:nvPr/>
          </p:nvGrpSpPr>
          <p:grpSpPr bwMode="auto">
            <a:xfrm>
              <a:off x="702419" y="4399496"/>
              <a:ext cx="5165725" cy="1354137"/>
              <a:chOff x="395" y="3072"/>
              <a:chExt cx="3254" cy="853"/>
            </a:xfrm>
          </p:grpSpPr>
          <p:sp>
            <p:nvSpPr>
              <p:cNvPr id="57414" name="Text Box 62"/>
              <p:cNvSpPr txBox="1">
                <a:spLocks noChangeArrowheads="1"/>
              </p:cNvSpPr>
              <p:nvPr/>
            </p:nvSpPr>
            <p:spPr bwMode="auto">
              <a:xfrm>
                <a:off x="395" y="3072"/>
                <a:ext cx="3254" cy="853"/>
              </a:xfrm>
              <a:prstGeom prst="rect">
                <a:avLst/>
              </a:prstGeom>
              <a:noFill/>
              <a:ln w="38100">
                <a:noFill/>
                <a:miter lim="800000"/>
              </a:ln>
            </p:spPr>
            <p:txBody>
              <a:bodyPr>
                <a:spAutoFit/>
              </a:bodyPr>
              <a:lstStyle/>
              <a:p>
                <a:pPr algn="l">
                  <a:lnSpc>
                    <a:spcPct val="100000"/>
                  </a:lnSpc>
                  <a:spcBef>
                    <a:spcPts val="600"/>
                  </a:spcBef>
                </a:pPr>
                <a:r>
                  <a:rPr kumimoji="1" lang="en-US" altLang="zh-CN" sz="2400"/>
                  <a:t>D</a:t>
                </a:r>
                <a:r>
                  <a:rPr kumimoji="1" lang="en-US" altLang="zh-CN" sz="2400" baseline="-25000"/>
                  <a:t>2</a:t>
                </a:r>
                <a:r>
                  <a:rPr kumimoji="1" lang="en-US" altLang="zh-CN" sz="2400"/>
                  <a:t>=Q</a:t>
                </a:r>
                <a:r>
                  <a:rPr kumimoji="1" lang="en-US" altLang="zh-CN" sz="2400" baseline="-25000"/>
                  <a:t>1</a:t>
                </a:r>
                <a:r>
                  <a:rPr kumimoji="1" lang="en-US" altLang="zh-CN" sz="2400" baseline="30000"/>
                  <a:t>n</a:t>
                </a:r>
              </a:p>
              <a:p>
                <a:pPr algn="l">
                  <a:lnSpc>
                    <a:spcPct val="100000"/>
                  </a:lnSpc>
                  <a:spcBef>
                    <a:spcPts val="600"/>
                  </a:spcBef>
                </a:pPr>
                <a:r>
                  <a:rPr kumimoji="1" lang="en-US" altLang="zh-CN" sz="2400"/>
                  <a:t>D</a:t>
                </a:r>
                <a:r>
                  <a:rPr kumimoji="1" lang="en-US" altLang="zh-CN" sz="2400" baseline="-25000"/>
                  <a:t>1</a:t>
                </a:r>
                <a:r>
                  <a:rPr kumimoji="1" lang="en-US" altLang="zh-CN" sz="2400"/>
                  <a:t>=Q</a:t>
                </a:r>
                <a:r>
                  <a:rPr kumimoji="1" lang="en-US" altLang="zh-CN" sz="2400" baseline="-25000"/>
                  <a:t>0</a:t>
                </a:r>
                <a:r>
                  <a:rPr kumimoji="1" lang="en-US" altLang="zh-CN" sz="2400" baseline="30000"/>
                  <a:t>n</a:t>
                </a:r>
              </a:p>
              <a:p>
                <a:pPr algn="l">
                  <a:lnSpc>
                    <a:spcPct val="100000"/>
                  </a:lnSpc>
                  <a:spcBef>
                    <a:spcPts val="600"/>
                  </a:spcBef>
                </a:pPr>
                <a:r>
                  <a:rPr kumimoji="1" lang="en-US" altLang="zh-CN" sz="2400"/>
                  <a:t>D</a:t>
                </a:r>
                <a:r>
                  <a:rPr kumimoji="1" lang="en-US" altLang="zh-CN" sz="2400" baseline="-25000"/>
                  <a:t>0</a:t>
                </a:r>
                <a:r>
                  <a:rPr kumimoji="1" lang="en-US" altLang="zh-CN" sz="2400"/>
                  <a:t>=Q</a:t>
                </a:r>
                <a:r>
                  <a:rPr kumimoji="1" lang="en-US" altLang="zh-CN" sz="2400" baseline="-25000"/>
                  <a:t>0</a:t>
                </a:r>
                <a:r>
                  <a:rPr kumimoji="1" lang="en-US" altLang="zh-CN" sz="2400" baseline="30000"/>
                  <a:t>n</a:t>
                </a:r>
                <a:r>
                  <a:rPr kumimoji="1" lang="en-US" altLang="zh-CN" sz="2400"/>
                  <a:t>Q</a:t>
                </a:r>
                <a:r>
                  <a:rPr kumimoji="1" lang="en-US" altLang="zh-CN" sz="2400" baseline="-25000"/>
                  <a:t>1</a:t>
                </a:r>
                <a:r>
                  <a:rPr kumimoji="1" lang="en-US" altLang="zh-CN" sz="2400" baseline="30000"/>
                  <a:t>n</a:t>
                </a:r>
                <a:r>
                  <a:rPr kumimoji="1" lang="en-US" altLang="zh-CN" sz="2400"/>
                  <a:t>Q</a:t>
                </a:r>
                <a:r>
                  <a:rPr kumimoji="1" lang="en-US" altLang="zh-CN" sz="2400" baseline="-25000"/>
                  <a:t>2</a:t>
                </a:r>
                <a:r>
                  <a:rPr kumimoji="1" lang="en-US" altLang="zh-CN" sz="2400" baseline="30000"/>
                  <a:t>n</a:t>
                </a:r>
                <a:r>
                  <a:rPr kumimoji="1" lang="en-US" altLang="zh-CN" sz="2400"/>
                  <a:t>=(Q</a:t>
                </a:r>
                <a:r>
                  <a:rPr kumimoji="1" lang="en-US" altLang="zh-CN" sz="2400" baseline="-25000"/>
                  <a:t>0</a:t>
                </a:r>
                <a:r>
                  <a:rPr kumimoji="1" lang="en-US" altLang="zh-CN" sz="2400" baseline="30000"/>
                  <a:t>n</a:t>
                </a:r>
                <a:r>
                  <a:rPr kumimoji="1" lang="en-US" altLang="zh-CN" sz="2400"/>
                  <a:t>+Q</a:t>
                </a:r>
                <a:r>
                  <a:rPr kumimoji="1" lang="en-US" altLang="zh-CN" sz="2400" baseline="-25000"/>
                  <a:t>1</a:t>
                </a:r>
                <a:r>
                  <a:rPr kumimoji="1" lang="en-US" altLang="zh-CN" sz="2400" baseline="30000"/>
                  <a:t>n</a:t>
                </a:r>
                <a:r>
                  <a:rPr kumimoji="1" lang="en-US" altLang="zh-CN" sz="2400"/>
                  <a:t>)Q</a:t>
                </a:r>
                <a:r>
                  <a:rPr kumimoji="1" lang="en-US" altLang="zh-CN" sz="2400" baseline="-25000"/>
                  <a:t>2</a:t>
                </a:r>
                <a:r>
                  <a:rPr kumimoji="1" lang="en-US" altLang="zh-CN" sz="2400" baseline="30000"/>
                  <a:t>n</a:t>
                </a:r>
              </a:p>
            </p:txBody>
          </p:sp>
          <p:sp>
            <p:nvSpPr>
              <p:cNvPr id="57415" name="Line 63"/>
              <p:cNvSpPr>
                <a:spLocks noChangeShapeType="1"/>
              </p:cNvSpPr>
              <p:nvPr/>
            </p:nvSpPr>
            <p:spPr bwMode="auto">
              <a:xfrm>
                <a:off x="791" y="3675"/>
                <a:ext cx="147" cy="0"/>
              </a:xfrm>
              <a:prstGeom prst="line">
                <a:avLst/>
              </a:prstGeom>
              <a:noFill/>
              <a:ln w="28575">
                <a:solidFill>
                  <a:schemeClr val="tx1"/>
                </a:solidFill>
                <a:round/>
              </a:ln>
            </p:spPr>
            <p:txBody>
              <a:bodyPr/>
              <a:lstStyle/>
              <a:p>
                <a:endParaRPr lang="zh-CN" altLang="en-US"/>
              </a:p>
            </p:txBody>
          </p:sp>
          <p:sp>
            <p:nvSpPr>
              <p:cNvPr id="57416" name="Line 64"/>
              <p:cNvSpPr>
                <a:spLocks noChangeShapeType="1"/>
              </p:cNvSpPr>
              <p:nvPr/>
            </p:nvSpPr>
            <p:spPr bwMode="auto">
              <a:xfrm>
                <a:off x="786" y="3630"/>
                <a:ext cx="520" cy="0"/>
              </a:xfrm>
              <a:prstGeom prst="line">
                <a:avLst/>
              </a:prstGeom>
              <a:noFill/>
              <a:ln w="28575">
                <a:solidFill>
                  <a:schemeClr val="tx1"/>
                </a:solidFill>
                <a:round/>
              </a:ln>
            </p:spPr>
            <p:txBody>
              <a:bodyPr/>
              <a:lstStyle/>
              <a:p>
                <a:endParaRPr lang="zh-CN" altLang="en-US"/>
              </a:p>
            </p:txBody>
          </p:sp>
          <p:sp>
            <p:nvSpPr>
              <p:cNvPr id="57417" name="Line 65"/>
              <p:cNvSpPr>
                <a:spLocks noChangeShapeType="1"/>
              </p:cNvSpPr>
              <p:nvPr/>
            </p:nvSpPr>
            <p:spPr bwMode="auto">
              <a:xfrm>
                <a:off x="2169" y="3675"/>
                <a:ext cx="149" cy="0"/>
              </a:xfrm>
              <a:prstGeom prst="line">
                <a:avLst/>
              </a:prstGeom>
              <a:noFill/>
              <a:ln w="28575">
                <a:solidFill>
                  <a:schemeClr val="tx1"/>
                </a:solidFill>
                <a:round/>
              </a:ln>
            </p:spPr>
            <p:txBody>
              <a:bodyPr/>
              <a:lstStyle/>
              <a:p>
                <a:endParaRPr lang="zh-CN" altLang="en-US"/>
              </a:p>
            </p:txBody>
          </p:sp>
          <p:sp>
            <p:nvSpPr>
              <p:cNvPr id="57418" name="Line 66"/>
              <p:cNvSpPr>
                <a:spLocks noChangeShapeType="1"/>
              </p:cNvSpPr>
              <p:nvPr/>
            </p:nvSpPr>
            <p:spPr bwMode="auto">
              <a:xfrm>
                <a:off x="1337" y="3675"/>
                <a:ext cx="134" cy="0"/>
              </a:xfrm>
              <a:prstGeom prst="line">
                <a:avLst/>
              </a:prstGeom>
              <a:noFill/>
              <a:ln w="28575">
                <a:solidFill>
                  <a:schemeClr val="tx1"/>
                </a:solidFill>
                <a:round/>
              </a:ln>
            </p:spPr>
            <p:txBody>
              <a:bodyPr/>
              <a:lstStyle/>
              <a:p>
                <a:endParaRPr lang="zh-CN" altLang="en-US"/>
              </a:p>
            </p:txBody>
          </p:sp>
          <p:sp>
            <p:nvSpPr>
              <p:cNvPr id="57419" name="Line 67"/>
              <p:cNvSpPr>
                <a:spLocks noChangeShapeType="1"/>
              </p:cNvSpPr>
              <p:nvPr/>
            </p:nvSpPr>
            <p:spPr bwMode="auto">
              <a:xfrm>
                <a:off x="2508" y="3675"/>
                <a:ext cx="188" cy="0"/>
              </a:xfrm>
              <a:prstGeom prst="line">
                <a:avLst/>
              </a:prstGeom>
              <a:noFill/>
              <a:ln w="28575">
                <a:solidFill>
                  <a:schemeClr val="tx1"/>
                </a:solidFill>
                <a:round/>
              </a:ln>
            </p:spPr>
            <p:txBody>
              <a:bodyPr/>
              <a:lstStyle/>
              <a:p>
                <a:endParaRPr lang="zh-CN" altLang="en-US"/>
              </a:p>
            </p:txBody>
          </p:sp>
        </p:grpSp>
      </p:grpSp>
      <p:grpSp>
        <p:nvGrpSpPr>
          <p:cNvPr id="5" name="组合 127"/>
          <p:cNvGrpSpPr/>
          <p:nvPr/>
        </p:nvGrpSpPr>
        <p:grpSpPr bwMode="auto">
          <a:xfrm>
            <a:off x="6030914" y="4643438"/>
            <a:ext cx="5165725" cy="1687512"/>
            <a:chOff x="702419" y="4065875"/>
            <a:chExt cx="5165725" cy="1687758"/>
          </a:xfrm>
        </p:grpSpPr>
        <p:sp>
          <p:nvSpPr>
            <p:cNvPr id="57404" name="矩形 128"/>
            <p:cNvSpPr>
              <a:spLocks noChangeArrowheads="1"/>
            </p:cNvSpPr>
            <p:nvPr/>
          </p:nvSpPr>
          <p:spPr bwMode="auto">
            <a:xfrm>
              <a:off x="732582" y="4065875"/>
              <a:ext cx="1465262" cy="366766"/>
            </a:xfrm>
            <a:prstGeom prst="rect">
              <a:avLst/>
            </a:prstGeom>
            <a:noFill/>
            <a:ln w="9525">
              <a:noFill/>
              <a:miter lim="800000"/>
            </a:ln>
          </p:spPr>
          <p:txBody>
            <a:bodyPr>
              <a:spAutoFit/>
            </a:bodyPr>
            <a:lstStyle/>
            <a:p>
              <a:pPr algn="just" eaLnBrk="0" hangingPunct="0"/>
              <a:r>
                <a:rPr lang="zh-CN" altLang="en-US">
                  <a:solidFill>
                    <a:srgbClr val="C00000"/>
                  </a:solidFill>
                  <a:ea typeface="楷体_GB2312" panose="02010609030101010101" charset="-122"/>
                </a:rPr>
                <a:t>状态方程</a:t>
              </a:r>
            </a:p>
          </p:txBody>
        </p:sp>
        <p:grpSp>
          <p:nvGrpSpPr>
            <p:cNvPr id="57405" name="Group 61"/>
            <p:cNvGrpSpPr/>
            <p:nvPr/>
          </p:nvGrpSpPr>
          <p:grpSpPr bwMode="auto">
            <a:xfrm>
              <a:off x="702419" y="4399496"/>
              <a:ext cx="5165725" cy="1354137"/>
              <a:chOff x="395" y="3072"/>
              <a:chExt cx="3254" cy="853"/>
            </a:xfrm>
          </p:grpSpPr>
          <p:sp>
            <p:nvSpPr>
              <p:cNvPr id="57406" name="Text Box 62"/>
              <p:cNvSpPr txBox="1">
                <a:spLocks noChangeArrowheads="1"/>
              </p:cNvSpPr>
              <p:nvPr/>
            </p:nvSpPr>
            <p:spPr bwMode="auto">
              <a:xfrm>
                <a:off x="395" y="3072"/>
                <a:ext cx="3254" cy="853"/>
              </a:xfrm>
              <a:prstGeom prst="rect">
                <a:avLst/>
              </a:prstGeom>
              <a:noFill/>
              <a:ln w="38100">
                <a:noFill/>
                <a:miter lim="800000"/>
              </a:ln>
            </p:spPr>
            <p:txBody>
              <a:bodyPr>
                <a:spAutoFit/>
              </a:bodyPr>
              <a:lstStyle/>
              <a:p>
                <a:pPr algn="l">
                  <a:lnSpc>
                    <a:spcPct val="100000"/>
                  </a:lnSpc>
                  <a:spcBef>
                    <a:spcPts val="600"/>
                  </a:spcBef>
                </a:pPr>
                <a:r>
                  <a:rPr lang="en-US" altLang="zh-CN" sz="2400">
                    <a:solidFill>
                      <a:srgbClr val="FF0000"/>
                    </a:solidFill>
                  </a:rPr>
                  <a:t>Q</a:t>
                </a:r>
                <a:r>
                  <a:rPr lang="en-US" altLang="zh-CN" sz="2400" baseline="-25000">
                    <a:solidFill>
                      <a:srgbClr val="FF0000"/>
                    </a:solidFill>
                  </a:rPr>
                  <a:t>2</a:t>
                </a:r>
                <a:r>
                  <a:rPr lang="en-US" altLang="zh-CN" sz="2400" baseline="30000">
                    <a:solidFill>
                      <a:srgbClr val="FF0000"/>
                    </a:solidFill>
                  </a:rPr>
                  <a:t>n+1</a:t>
                </a:r>
                <a:r>
                  <a:rPr lang="en-US" altLang="zh-CN" sz="2400">
                    <a:solidFill>
                      <a:srgbClr val="FF0000"/>
                    </a:solidFill>
                  </a:rPr>
                  <a:t>=</a:t>
                </a:r>
                <a:r>
                  <a:rPr kumimoji="1" lang="en-US" altLang="zh-CN" sz="2400">
                    <a:solidFill>
                      <a:srgbClr val="FF0000"/>
                    </a:solidFill>
                  </a:rPr>
                  <a:t>Q</a:t>
                </a:r>
                <a:r>
                  <a:rPr kumimoji="1" lang="en-US" altLang="zh-CN" sz="2400" baseline="-25000">
                    <a:solidFill>
                      <a:srgbClr val="FF0000"/>
                    </a:solidFill>
                  </a:rPr>
                  <a:t>1</a:t>
                </a:r>
                <a:r>
                  <a:rPr kumimoji="1" lang="en-US" altLang="zh-CN" sz="2400" baseline="30000">
                    <a:solidFill>
                      <a:srgbClr val="FF0000"/>
                    </a:solidFill>
                  </a:rPr>
                  <a:t>n</a:t>
                </a:r>
              </a:p>
              <a:p>
                <a:pPr algn="l">
                  <a:lnSpc>
                    <a:spcPct val="100000"/>
                  </a:lnSpc>
                  <a:spcBef>
                    <a:spcPts val="600"/>
                  </a:spcBef>
                </a:pPr>
                <a:r>
                  <a:rPr lang="en-US" altLang="zh-CN" sz="2400">
                    <a:solidFill>
                      <a:srgbClr val="FF0000"/>
                    </a:solidFill>
                  </a:rPr>
                  <a:t>Q</a:t>
                </a:r>
                <a:r>
                  <a:rPr lang="en-US" altLang="zh-CN" sz="2400" baseline="-25000">
                    <a:solidFill>
                      <a:srgbClr val="FF0000"/>
                    </a:solidFill>
                  </a:rPr>
                  <a:t>1</a:t>
                </a:r>
                <a:r>
                  <a:rPr lang="en-US" altLang="zh-CN" sz="2400" baseline="30000">
                    <a:solidFill>
                      <a:srgbClr val="FF0000"/>
                    </a:solidFill>
                  </a:rPr>
                  <a:t>n+1</a:t>
                </a:r>
                <a:r>
                  <a:rPr lang="en-US" altLang="zh-CN" sz="2400">
                    <a:solidFill>
                      <a:srgbClr val="FF0000"/>
                    </a:solidFill>
                  </a:rPr>
                  <a:t>=</a:t>
                </a:r>
                <a:r>
                  <a:rPr kumimoji="1" lang="en-US" altLang="zh-CN" sz="2400">
                    <a:solidFill>
                      <a:srgbClr val="FF0000"/>
                    </a:solidFill>
                  </a:rPr>
                  <a:t>Q</a:t>
                </a:r>
                <a:r>
                  <a:rPr kumimoji="1" lang="en-US" altLang="zh-CN" sz="2400" baseline="-25000">
                    <a:solidFill>
                      <a:srgbClr val="FF0000"/>
                    </a:solidFill>
                  </a:rPr>
                  <a:t>0</a:t>
                </a:r>
                <a:r>
                  <a:rPr kumimoji="1" lang="en-US" altLang="zh-CN" sz="2400" baseline="30000">
                    <a:solidFill>
                      <a:srgbClr val="FF0000"/>
                    </a:solidFill>
                  </a:rPr>
                  <a:t>n</a:t>
                </a:r>
              </a:p>
              <a:p>
                <a:pPr algn="l">
                  <a:lnSpc>
                    <a:spcPct val="100000"/>
                  </a:lnSpc>
                  <a:spcBef>
                    <a:spcPts val="600"/>
                  </a:spcBef>
                </a:pPr>
                <a:r>
                  <a:rPr lang="en-US" altLang="zh-CN" sz="2400">
                    <a:solidFill>
                      <a:srgbClr val="FF0000"/>
                    </a:solidFill>
                  </a:rPr>
                  <a:t>Q</a:t>
                </a:r>
                <a:r>
                  <a:rPr lang="en-US" altLang="zh-CN" sz="2400" baseline="-25000">
                    <a:solidFill>
                      <a:srgbClr val="FF0000"/>
                    </a:solidFill>
                  </a:rPr>
                  <a:t>0</a:t>
                </a:r>
                <a:r>
                  <a:rPr lang="en-US" altLang="zh-CN" sz="2400" baseline="30000">
                    <a:solidFill>
                      <a:srgbClr val="FF0000"/>
                    </a:solidFill>
                  </a:rPr>
                  <a:t>n+1</a:t>
                </a:r>
                <a:r>
                  <a:rPr lang="en-US" altLang="zh-CN" sz="2400">
                    <a:solidFill>
                      <a:srgbClr val="FF0000"/>
                    </a:solidFill>
                  </a:rPr>
                  <a:t>=</a:t>
                </a:r>
                <a:r>
                  <a:rPr kumimoji="1" lang="en-US" altLang="zh-CN" sz="2400">
                    <a:solidFill>
                      <a:srgbClr val="FF0000"/>
                    </a:solidFill>
                  </a:rPr>
                  <a:t>=Q</a:t>
                </a:r>
                <a:r>
                  <a:rPr kumimoji="1" lang="en-US" altLang="zh-CN" sz="2400" baseline="-25000">
                    <a:solidFill>
                      <a:srgbClr val="FF0000"/>
                    </a:solidFill>
                  </a:rPr>
                  <a:t>0</a:t>
                </a:r>
                <a:r>
                  <a:rPr kumimoji="1" lang="en-US" altLang="zh-CN" sz="2400" baseline="30000">
                    <a:solidFill>
                      <a:srgbClr val="FF0000"/>
                    </a:solidFill>
                  </a:rPr>
                  <a:t>n</a:t>
                </a:r>
                <a:r>
                  <a:rPr kumimoji="1" lang="en-US" altLang="zh-CN" sz="2400">
                    <a:solidFill>
                      <a:srgbClr val="FF0000"/>
                    </a:solidFill>
                  </a:rPr>
                  <a:t>Q</a:t>
                </a:r>
                <a:r>
                  <a:rPr kumimoji="1" lang="en-US" altLang="zh-CN" sz="2400" baseline="-25000">
                    <a:solidFill>
                      <a:srgbClr val="FF0000"/>
                    </a:solidFill>
                  </a:rPr>
                  <a:t>1</a:t>
                </a:r>
                <a:r>
                  <a:rPr kumimoji="1" lang="en-US" altLang="zh-CN" sz="2400" baseline="30000">
                    <a:solidFill>
                      <a:srgbClr val="FF0000"/>
                    </a:solidFill>
                  </a:rPr>
                  <a:t>n</a:t>
                </a:r>
                <a:r>
                  <a:rPr kumimoji="1" lang="en-US" altLang="zh-CN" sz="2400">
                    <a:solidFill>
                      <a:srgbClr val="FF0000"/>
                    </a:solidFill>
                  </a:rPr>
                  <a:t>Q</a:t>
                </a:r>
                <a:r>
                  <a:rPr kumimoji="1" lang="en-US" altLang="zh-CN" sz="2400" baseline="-25000">
                    <a:solidFill>
                      <a:srgbClr val="FF0000"/>
                    </a:solidFill>
                  </a:rPr>
                  <a:t>2</a:t>
                </a:r>
                <a:r>
                  <a:rPr kumimoji="1" lang="en-US" altLang="zh-CN" sz="2400" baseline="30000">
                    <a:solidFill>
                      <a:srgbClr val="FF0000"/>
                    </a:solidFill>
                  </a:rPr>
                  <a:t>n</a:t>
                </a:r>
                <a:r>
                  <a:rPr kumimoji="1" lang="en-US" altLang="zh-CN" sz="2400">
                    <a:solidFill>
                      <a:srgbClr val="FF0000"/>
                    </a:solidFill>
                  </a:rPr>
                  <a:t>=(Q</a:t>
                </a:r>
                <a:r>
                  <a:rPr kumimoji="1" lang="en-US" altLang="zh-CN" sz="2400" baseline="-25000">
                    <a:solidFill>
                      <a:srgbClr val="FF0000"/>
                    </a:solidFill>
                  </a:rPr>
                  <a:t>0</a:t>
                </a:r>
                <a:r>
                  <a:rPr kumimoji="1" lang="en-US" altLang="zh-CN" sz="2400" baseline="30000">
                    <a:solidFill>
                      <a:srgbClr val="FF0000"/>
                    </a:solidFill>
                  </a:rPr>
                  <a:t>n</a:t>
                </a:r>
                <a:r>
                  <a:rPr kumimoji="1" lang="en-US" altLang="zh-CN" sz="2400">
                    <a:solidFill>
                      <a:srgbClr val="FF0000"/>
                    </a:solidFill>
                  </a:rPr>
                  <a:t>+Q</a:t>
                </a:r>
                <a:r>
                  <a:rPr kumimoji="1" lang="en-US" altLang="zh-CN" sz="2400" baseline="-25000">
                    <a:solidFill>
                      <a:srgbClr val="FF0000"/>
                    </a:solidFill>
                  </a:rPr>
                  <a:t>1</a:t>
                </a:r>
                <a:r>
                  <a:rPr kumimoji="1" lang="en-US" altLang="zh-CN" sz="2400" baseline="30000">
                    <a:solidFill>
                      <a:srgbClr val="FF0000"/>
                    </a:solidFill>
                  </a:rPr>
                  <a:t>n</a:t>
                </a:r>
                <a:r>
                  <a:rPr kumimoji="1" lang="en-US" altLang="zh-CN" sz="2400">
                    <a:solidFill>
                      <a:srgbClr val="FF0000"/>
                    </a:solidFill>
                  </a:rPr>
                  <a:t>)Q</a:t>
                </a:r>
                <a:r>
                  <a:rPr kumimoji="1" lang="en-US" altLang="zh-CN" sz="2400" baseline="-25000">
                    <a:solidFill>
                      <a:srgbClr val="FF0000"/>
                    </a:solidFill>
                  </a:rPr>
                  <a:t>2</a:t>
                </a:r>
                <a:r>
                  <a:rPr kumimoji="1" lang="en-US" altLang="zh-CN" sz="2400" baseline="30000">
                    <a:solidFill>
                      <a:srgbClr val="FF0000"/>
                    </a:solidFill>
                  </a:rPr>
                  <a:t>n</a:t>
                </a:r>
              </a:p>
            </p:txBody>
          </p:sp>
          <p:sp>
            <p:nvSpPr>
              <p:cNvPr id="57407" name="Line 63"/>
              <p:cNvSpPr>
                <a:spLocks noChangeShapeType="1"/>
              </p:cNvSpPr>
              <p:nvPr/>
            </p:nvSpPr>
            <p:spPr bwMode="auto">
              <a:xfrm>
                <a:off x="1116" y="3698"/>
                <a:ext cx="147" cy="0"/>
              </a:xfrm>
              <a:prstGeom prst="line">
                <a:avLst/>
              </a:prstGeom>
              <a:noFill/>
              <a:ln w="28575">
                <a:solidFill>
                  <a:srgbClr val="FF0000"/>
                </a:solidFill>
                <a:round/>
              </a:ln>
            </p:spPr>
            <p:txBody>
              <a:bodyPr/>
              <a:lstStyle/>
              <a:p>
                <a:endParaRPr lang="zh-CN" altLang="en-US"/>
              </a:p>
            </p:txBody>
          </p:sp>
          <p:sp>
            <p:nvSpPr>
              <p:cNvPr id="57408" name="Line 64"/>
              <p:cNvSpPr>
                <a:spLocks noChangeShapeType="1"/>
              </p:cNvSpPr>
              <p:nvPr/>
            </p:nvSpPr>
            <p:spPr bwMode="auto">
              <a:xfrm>
                <a:off x="1116" y="3653"/>
                <a:ext cx="520" cy="0"/>
              </a:xfrm>
              <a:prstGeom prst="line">
                <a:avLst/>
              </a:prstGeom>
              <a:noFill/>
              <a:ln w="28575">
                <a:solidFill>
                  <a:srgbClr val="FF0000"/>
                </a:solidFill>
                <a:round/>
              </a:ln>
            </p:spPr>
            <p:txBody>
              <a:bodyPr/>
              <a:lstStyle/>
              <a:p>
                <a:endParaRPr lang="zh-CN" altLang="en-US"/>
              </a:p>
            </p:txBody>
          </p:sp>
          <p:sp>
            <p:nvSpPr>
              <p:cNvPr id="57409" name="Line 65"/>
              <p:cNvSpPr>
                <a:spLocks noChangeShapeType="1"/>
              </p:cNvSpPr>
              <p:nvPr/>
            </p:nvSpPr>
            <p:spPr bwMode="auto">
              <a:xfrm>
                <a:off x="2479" y="3698"/>
                <a:ext cx="203" cy="0"/>
              </a:xfrm>
              <a:prstGeom prst="line">
                <a:avLst/>
              </a:prstGeom>
              <a:noFill/>
              <a:ln w="28575">
                <a:solidFill>
                  <a:srgbClr val="FF0000"/>
                </a:solidFill>
                <a:round/>
              </a:ln>
            </p:spPr>
            <p:txBody>
              <a:bodyPr/>
              <a:lstStyle/>
              <a:p>
                <a:endParaRPr lang="zh-CN" altLang="en-US"/>
              </a:p>
            </p:txBody>
          </p:sp>
          <p:sp>
            <p:nvSpPr>
              <p:cNvPr id="57410" name="Line 66"/>
              <p:cNvSpPr>
                <a:spLocks noChangeShapeType="1"/>
              </p:cNvSpPr>
              <p:nvPr/>
            </p:nvSpPr>
            <p:spPr bwMode="auto">
              <a:xfrm>
                <a:off x="1662" y="3676"/>
                <a:ext cx="134" cy="0"/>
              </a:xfrm>
              <a:prstGeom prst="line">
                <a:avLst/>
              </a:prstGeom>
              <a:noFill/>
              <a:ln w="28575">
                <a:solidFill>
                  <a:srgbClr val="FF0000"/>
                </a:solidFill>
                <a:round/>
              </a:ln>
            </p:spPr>
            <p:txBody>
              <a:bodyPr/>
              <a:lstStyle/>
              <a:p>
                <a:endParaRPr lang="zh-CN" altLang="en-US"/>
              </a:p>
            </p:txBody>
          </p:sp>
          <p:sp>
            <p:nvSpPr>
              <p:cNvPr id="57411" name="Line 67"/>
              <p:cNvSpPr>
                <a:spLocks noChangeShapeType="1"/>
              </p:cNvSpPr>
              <p:nvPr/>
            </p:nvSpPr>
            <p:spPr bwMode="auto">
              <a:xfrm>
                <a:off x="2833" y="3698"/>
                <a:ext cx="188" cy="0"/>
              </a:xfrm>
              <a:prstGeom prst="line">
                <a:avLst/>
              </a:prstGeom>
              <a:noFill/>
              <a:ln w="28575">
                <a:solidFill>
                  <a:srgbClr val="FF0000"/>
                </a:solidFill>
                <a:round/>
              </a:ln>
            </p:spPr>
            <p:txBody>
              <a:bodyPr/>
              <a:lstStyle/>
              <a:p>
                <a:endParaRPr lang="zh-CN" altLang="en-US"/>
              </a:p>
            </p:txBody>
          </p:sp>
        </p:grpSp>
      </p:grpSp>
      <p:cxnSp>
        <p:nvCxnSpPr>
          <p:cNvPr id="57402" name="直接连接符 184"/>
          <p:cNvCxnSpPr>
            <a:cxnSpLocks noChangeShapeType="1"/>
          </p:cNvCxnSpPr>
          <p:nvPr/>
        </p:nvCxnSpPr>
        <p:spPr bwMode="auto">
          <a:xfrm>
            <a:off x="2755901" y="2373313"/>
            <a:ext cx="157163" cy="0"/>
          </a:xfrm>
          <a:prstGeom prst="line">
            <a:avLst/>
          </a:prstGeom>
          <a:noFill/>
          <a:ln w="12700" algn="ctr">
            <a:solidFill>
              <a:schemeClr val="tx1"/>
            </a:solidFill>
            <a:round/>
          </a:ln>
        </p:spPr>
      </p:cxnSp>
      <p:cxnSp>
        <p:nvCxnSpPr>
          <p:cNvPr id="57403" name="直接连接符 184"/>
          <p:cNvCxnSpPr>
            <a:cxnSpLocks noChangeShapeType="1"/>
          </p:cNvCxnSpPr>
          <p:nvPr/>
        </p:nvCxnSpPr>
        <p:spPr bwMode="auto">
          <a:xfrm>
            <a:off x="4500563" y="2416175"/>
            <a:ext cx="157162" cy="0"/>
          </a:xfrm>
          <a:prstGeom prst="line">
            <a:avLst/>
          </a:prstGeom>
          <a:noFill/>
          <a:ln w="12700" algn="ctr">
            <a:solidFill>
              <a:schemeClr val="tx1"/>
            </a:solidFill>
            <a:round/>
          </a:ln>
        </p:spPr>
      </p:cxn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9" name="Rectangle 2"/>
          <p:cNvSpPr>
            <a:spLocks noGrp="1" noChangeArrowheads="1"/>
          </p:cNvSpPr>
          <p:nvPr>
            <p:ph type="title" idx="4294967295"/>
          </p:nvPr>
        </p:nvSpPr>
        <p:spPr>
          <a:xfrm>
            <a:off x="5334000" y="3048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顺序脉冲发生器的仿真波形图</a:t>
            </a:r>
          </a:p>
        </p:txBody>
      </p:sp>
      <p:sp>
        <p:nvSpPr>
          <p:cNvPr id="59397" name="Text Box 7"/>
          <p:cNvSpPr txBox="1">
            <a:spLocks noChangeArrowheads="1"/>
          </p:cNvSpPr>
          <p:nvPr/>
        </p:nvSpPr>
        <p:spPr bwMode="auto">
          <a:xfrm>
            <a:off x="2133600" y="4594226"/>
            <a:ext cx="7981950" cy="1363663"/>
          </a:xfrm>
          <a:prstGeom prst="rect">
            <a:avLst/>
          </a:prstGeom>
          <a:solidFill>
            <a:srgbClr val="FFFFCC"/>
          </a:solidFill>
          <a:ln w="9525">
            <a:noFill/>
            <a:miter lim="800000"/>
          </a:ln>
          <a:effectLst>
            <a:outerShdw blurRad="50800" dist="38100" dir="16200000" rotWithShape="0">
              <a:prstClr val="black">
                <a:alpha val="40000"/>
              </a:prstClr>
            </a:outerShdw>
          </a:effectLst>
        </p:spPr>
        <p:txBody>
          <a:bodyPr lIns="90000" tIns="46800" rIns="90000" bIns="46800">
            <a:spAutoFit/>
          </a:bodyPr>
          <a:lstStyle/>
          <a:p>
            <a:pPr marL="361950" indent="-361950" algn="l">
              <a:lnSpc>
                <a:spcPts val="3300"/>
              </a:lnSpc>
              <a:spcBef>
                <a:spcPts val="0"/>
              </a:spcBef>
              <a:buClr>
                <a:schemeClr val="bg2"/>
              </a:buClr>
              <a:buFont typeface="Wingdings" panose="05000000000000000000" pitchFamily="2" charset="2"/>
              <a:buChar char="v"/>
              <a:defRPr/>
            </a:pPr>
            <a:r>
              <a:rPr lang="zh-CN" altLang="en-US" dirty="0">
                <a:latin typeface="Arial" panose="020B0604020202020204" pitchFamily="34" charset="0"/>
                <a:ea typeface="楷体_GB2312" panose="02010609030101010101" charset="-122"/>
                <a:cs typeface="Arial" panose="020B0604020202020204" pitchFamily="34" charset="0"/>
              </a:rPr>
              <a:t>电话铃流控制是顺序脉冲发生器应用的一个实例</a:t>
            </a:r>
            <a:endParaRPr lang="en-US" altLang="zh-CN" dirty="0">
              <a:latin typeface="Arial" panose="020B0604020202020204" pitchFamily="34" charset="0"/>
              <a:ea typeface="楷体_GB2312" panose="02010609030101010101" charset="-122"/>
              <a:cs typeface="Arial" panose="020B0604020202020204" pitchFamily="34" charset="0"/>
            </a:endParaRPr>
          </a:p>
          <a:p>
            <a:pPr marL="361950" indent="-361950" algn="l">
              <a:lnSpc>
                <a:spcPts val="3300"/>
              </a:lnSpc>
              <a:spcBef>
                <a:spcPts val="0"/>
              </a:spcBef>
              <a:buClr>
                <a:schemeClr val="bg2"/>
              </a:buClr>
              <a:buFont typeface="Wingdings" panose="05000000000000000000" pitchFamily="2" charset="2"/>
              <a:buChar char="v"/>
              <a:defRPr/>
            </a:pPr>
            <a:r>
              <a:rPr lang="zh-CN" altLang="en-US" dirty="0">
                <a:latin typeface="Arial" panose="020B0604020202020204" pitchFamily="34" charset="0"/>
                <a:ea typeface="楷体_GB2312" panose="02010609030101010101" charset="-122"/>
                <a:cs typeface="Arial" panose="020B0604020202020204" pitchFamily="34" charset="0"/>
              </a:rPr>
              <a:t>如果用</a:t>
            </a:r>
            <a:r>
              <a:rPr lang="en-US" altLang="zh-CN" dirty="0">
                <a:latin typeface="Arial" panose="020B0604020202020204" pitchFamily="34" charset="0"/>
                <a:ea typeface="楷体_GB2312" panose="02010609030101010101" charset="-122"/>
                <a:cs typeface="Arial" panose="020B0604020202020204" pitchFamily="34" charset="0"/>
              </a:rPr>
              <a:t>4</a:t>
            </a:r>
            <a:r>
              <a:rPr lang="zh-CN" altLang="en-US" dirty="0">
                <a:latin typeface="Arial" panose="020B0604020202020204" pitchFamily="34" charset="0"/>
                <a:ea typeface="楷体_GB2312" panose="02010609030101010101" charset="-122"/>
                <a:cs typeface="Arial" panose="020B0604020202020204" pitchFamily="34" charset="0"/>
              </a:rPr>
              <a:t>位顺序脉冲发生器的某一个输出作为铃流控制信号，且时钟</a:t>
            </a:r>
            <a:r>
              <a:rPr lang="en-US" altLang="zh-CN" dirty="0">
                <a:latin typeface="Arial" panose="020B0604020202020204" pitchFamily="34" charset="0"/>
                <a:ea typeface="楷体_GB2312" panose="02010609030101010101" charset="-122"/>
                <a:cs typeface="Arial" panose="020B0604020202020204" pitchFamily="34" charset="0"/>
              </a:rPr>
              <a:t>CP</a:t>
            </a:r>
            <a:r>
              <a:rPr lang="zh-CN" altLang="en-US" dirty="0">
                <a:latin typeface="Arial" panose="020B0604020202020204" pitchFamily="34" charset="0"/>
                <a:ea typeface="楷体_GB2312" panose="02010609030101010101" charset="-122"/>
                <a:cs typeface="Arial" panose="020B0604020202020204" pitchFamily="34" charset="0"/>
              </a:rPr>
              <a:t>周期为</a:t>
            </a:r>
            <a:r>
              <a:rPr lang="en-US" altLang="zh-CN" dirty="0">
                <a:solidFill>
                  <a:srgbClr val="CC0066"/>
                </a:solidFill>
                <a:latin typeface="Arial" panose="020B0604020202020204" pitchFamily="34" charset="0"/>
                <a:ea typeface="楷体_GB2312" panose="02010609030101010101" charset="-122"/>
                <a:cs typeface="Arial" panose="020B0604020202020204" pitchFamily="34" charset="0"/>
              </a:rPr>
              <a:t>1</a:t>
            </a:r>
            <a:r>
              <a:rPr lang="zh-CN" altLang="en-US" dirty="0">
                <a:solidFill>
                  <a:srgbClr val="CC0066"/>
                </a:solidFill>
                <a:latin typeface="Arial" panose="020B0604020202020204" pitchFamily="34" charset="0"/>
                <a:ea typeface="楷体_GB2312" panose="02010609030101010101" charset="-122"/>
                <a:cs typeface="Arial" panose="020B0604020202020204" pitchFamily="34" charset="0"/>
              </a:rPr>
              <a:t>秒</a:t>
            </a:r>
            <a:r>
              <a:rPr lang="zh-CN" altLang="en-US" dirty="0">
                <a:latin typeface="Arial" panose="020B0604020202020204" pitchFamily="34" charset="0"/>
                <a:ea typeface="楷体_GB2312" panose="02010609030101010101" charset="-122"/>
                <a:cs typeface="Arial" panose="020B0604020202020204" pitchFamily="34" charset="0"/>
              </a:rPr>
              <a:t>，那么电话铃声就会以</a:t>
            </a:r>
            <a:r>
              <a:rPr lang="zh-CN" altLang="en-US" dirty="0">
                <a:solidFill>
                  <a:srgbClr val="CC0066"/>
                </a:solidFill>
                <a:latin typeface="Arial" panose="020B0604020202020204" pitchFamily="34" charset="0"/>
                <a:ea typeface="楷体_GB2312" panose="02010609030101010101" charset="-122"/>
                <a:cs typeface="Arial" panose="020B0604020202020204" pitchFamily="34" charset="0"/>
              </a:rPr>
              <a:t>响</a:t>
            </a:r>
            <a:r>
              <a:rPr lang="en-US" altLang="zh-CN" dirty="0">
                <a:solidFill>
                  <a:srgbClr val="CC0066"/>
                </a:solidFill>
                <a:latin typeface="Arial" panose="020B0604020202020204" pitchFamily="34" charset="0"/>
                <a:ea typeface="楷体_GB2312" panose="02010609030101010101" charset="-122"/>
                <a:cs typeface="Arial" panose="020B0604020202020204" pitchFamily="34" charset="0"/>
              </a:rPr>
              <a:t>1</a:t>
            </a:r>
            <a:r>
              <a:rPr lang="zh-CN" altLang="en-US" dirty="0">
                <a:solidFill>
                  <a:srgbClr val="CC0066"/>
                </a:solidFill>
                <a:latin typeface="Arial" panose="020B0604020202020204" pitchFamily="34" charset="0"/>
                <a:ea typeface="楷体_GB2312" panose="02010609030101010101" charset="-122"/>
                <a:cs typeface="Arial" panose="020B0604020202020204" pitchFamily="34" charset="0"/>
              </a:rPr>
              <a:t>秒停</a:t>
            </a:r>
            <a:r>
              <a:rPr lang="en-US" altLang="zh-CN" dirty="0">
                <a:solidFill>
                  <a:srgbClr val="CC0066"/>
                </a:solidFill>
                <a:latin typeface="Arial" panose="020B0604020202020204" pitchFamily="34" charset="0"/>
                <a:ea typeface="楷体_GB2312" panose="02010609030101010101" charset="-122"/>
                <a:cs typeface="Arial" panose="020B0604020202020204" pitchFamily="34" charset="0"/>
              </a:rPr>
              <a:t>3</a:t>
            </a:r>
            <a:r>
              <a:rPr lang="zh-CN" altLang="en-US" dirty="0">
                <a:solidFill>
                  <a:srgbClr val="CC0066"/>
                </a:solidFill>
                <a:latin typeface="Arial" panose="020B0604020202020204" pitchFamily="34" charset="0"/>
                <a:ea typeface="楷体_GB2312" panose="02010609030101010101" charset="-122"/>
                <a:cs typeface="Arial" panose="020B0604020202020204" pitchFamily="34" charset="0"/>
              </a:rPr>
              <a:t>秒</a:t>
            </a:r>
            <a:r>
              <a:rPr lang="zh-CN" altLang="en-US" dirty="0">
                <a:latin typeface="Arial" panose="020B0604020202020204" pitchFamily="34" charset="0"/>
                <a:ea typeface="楷体_GB2312" panose="02010609030101010101" charset="-122"/>
                <a:cs typeface="Arial" panose="020B0604020202020204" pitchFamily="34" charset="0"/>
              </a:rPr>
              <a:t>的节奏进行。 </a:t>
            </a:r>
          </a:p>
        </p:txBody>
      </p:sp>
      <p:sp>
        <p:nvSpPr>
          <p:cNvPr id="8" name="Rectangle 5"/>
          <p:cNvSpPr>
            <a:spLocks noChangeArrowheads="1"/>
          </p:cNvSpPr>
          <p:nvPr/>
        </p:nvSpPr>
        <p:spPr bwMode="auto">
          <a:xfrm>
            <a:off x="2784476" y="3373438"/>
            <a:ext cx="6664325" cy="868362"/>
          </a:xfrm>
          <a:prstGeom prst="rect">
            <a:avLst/>
          </a:prstGeom>
          <a:noFill/>
          <a:ln w="9525">
            <a:noFill/>
            <a:miter lim="800000"/>
          </a:ln>
        </p:spPr>
        <p:txBody>
          <a:bodyPr/>
          <a:lstStyle/>
          <a:p>
            <a:pPr marL="342900" indent="-342900" algn="l">
              <a:lnSpc>
                <a:spcPct val="120000"/>
              </a:lnSpc>
              <a:spcBef>
                <a:spcPct val="0"/>
              </a:spcBef>
            </a:pPr>
            <a:r>
              <a:rPr lang="zh-CN" altLang="en-US" sz="2200">
                <a:solidFill>
                  <a:srgbClr val="CC3300"/>
                </a:solidFill>
                <a:ea typeface="楷体_GB2312" panose="02010609030101010101" charset="-122"/>
              </a:rPr>
              <a:t>电路的</a:t>
            </a:r>
            <a:r>
              <a:rPr lang="en-US" altLang="zh-CN" sz="2200">
                <a:solidFill>
                  <a:srgbClr val="CC3300"/>
                </a:solidFill>
                <a:ea typeface="楷体_GB2312" panose="02010609030101010101" charset="-122"/>
              </a:rPr>
              <a:t>Q3</a:t>
            </a:r>
            <a:r>
              <a:rPr lang="zh-CN" altLang="en-US" sz="2200">
                <a:solidFill>
                  <a:srgbClr val="CC3300"/>
                </a:solidFill>
                <a:ea typeface="楷体_GB2312" panose="02010609030101010101" charset="-122"/>
              </a:rPr>
              <a:t>、</a:t>
            </a:r>
            <a:r>
              <a:rPr lang="en-US" altLang="zh-CN" sz="2200">
                <a:solidFill>
                  <a:srgbClr val="CC3300"/>
                </a:solidFill>
                <a:ea typeface="楷体_GB2312" panose="02010609030101010101" charset="-122"/>
              </a:rPr>
              <a:t>Q2</a:t>
            </a:r>
            <a:r>
              <a:rPr lang="zh-CN" altLang="en-US" sz="2200">
                <a:solidFill>
                  <a:srgbClr val="CC3300"/>
                </a:solidFill>
                <a:ea typeface="楷体_GB2312" panose="02010609030101010101" charset="-122"/>
              </a:rPr>
              <a:t>、</a:t>
            </a:r>
            <a:r>
              <a:rPr lang="en-US" altLang="zh-CN" sz="2200">
                <a:solidFill>
                  <a:srgbClr val="CC3300"/>
                </a:solidFill>
                <a:ea typeface="楷体_GB2312" panose="02010609030101010101" charset="-122"/>
              </a:rPr>
              <a:t>Q1</a:t>
            </a:r>
            <a:r>
              <a:rPr lang="zh-CN" altLang="en-US" sz="2200">
                <a:solidFill>
                  <a:srgbClr val="CC3300"/>
                </a:solidFill>
                <a:ea typeface="楷体_GB2312" panose="02010609030101010101" charset="-122"/>
              </a:rPr>
              <a:t>、</a:t>
            </a:r>
            <a:r>
              <a:rPr lang="en-US" altLang="zh-CN" sz="2200">
                <a:solidFill>
                  <a:srgbClr val="CC3300"/>
                </a:solidFill>
                <a:ea typeface="楷体_GB2312" panose="02010609030101010101" charset="-122"/>
              </a:rPr>
              <a:t>Q0</a:t>
            </a:r>
            <a:r>
              <a:rPr lang="zh-CN" altLang="en-US" sz="2200">
                <a:solidFill>
                  <a:srgbClr val="CC3300"/>
                </a:solidFill>
                <a:ea typeface="楷体_GB2312" panose="02010609030101010101" charset="-122"/>
              </a:rPr>
              <a:t> 输出端顺序产生脉冲信号，</a:t>
            </a:r>
            <a:r>
              <a:rPr lang="en-US" altLang="zh-CN" sz="2200">
                <a:solidFill>
                  <a:srgbClr val="CC3300"/>
                </a:solidFill>
                <a:ea typeface="楷体_GB2312" panose="02010609030101010101" charset="-122"/>
              </a:rPr>
              <a:t>4</a:t>
            </a:r>
            <a:r>
              <a:rPr lang="zh-CN" altLang="en-US" sz="2200">
                <a:solidFill>
                  <a:srgbClr val="CC3300"/>
                </a:solidFill>
                <a:ea typeface="楷体_GB2312" panose="02010609030101010101" charset="-122"/>
              </a:rPr>
              <a:t>个时钟周期后，又重复此规律</a:t>
            </a:r>
          </a:p>
        </p:txBody>
      </p:sp>
      <p:pic>
        <p:nvPicPr>
          <p:cNvPr id="173062" name="Picture 7"/>
          <p:cNvPicPr>
            <a:picLocks noChangeAspect="1" noChangeArrowheads="1"/>
          </p:cNvPicPr>
          <p:nvPr/>
        </p:nvPicPr>
        <p:blipFill>
          <a:blip r:embed="rId3" cstate="print"/>
          <a:srcRect/>
          <a:stretch>
            <a:fillRect/>
          </a:stretch>
        </p:blipFill>
        <p:spPr bwMode="black">
          <a:xfrm>
            <a:off x="1695450" y="1230313"/>
            <a:ext cx="8815388" cy="2081212"/>
          </a:xfrm>
          <a:prstGeom prst="rect">
            <a:avLst/>
          </a:prstGeom>
          <a:noFill/>
          <a:ln w="9525" algn="ctr">
            <a:noFill/>
            <a:miter lim="800000"/>
            <a:headEnd/>
            <a:tailEnd/>
          </a:ln>
        </p:spPr>
      </p:pic>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397"/>
                                        </p:tgtEl>
                                        <p:attrNameLst>
                                          <p:attrName>style.visibility</p:attrName>
                                        </p:attrNameLst>
                                      </p:cBhvr>
                                      <p:to>
                                        <p:strVal val="visible"/>
                                      </p:to>
                                    </p:set>
                                    <p:anim calcmode="lin" valueType="num">
                                      <p:cBhvr additive="base">
                                        <p:cTn id="13" dur="500" fill="hold"/>
                                        <p:tgtEl>
                                          <p:spTgt spid="59397"/>
                                        </p:tgtEl>
                                        <p:attrNameLst>
                                          <p:attrName>ppt_x</p:attrName>
                                        </p:attrNameLst>
                                      </p:cBhvr>
                                      <p:tavLst>
                                        <p:tav tm="0">
                                          <p:val>
                                            <p:strVal val="#ppt_x"/>
                                          </p:val>
                                        </p:tav>
                                        <p:tav tm="100000">
                                          <p:val>
                                            <p:strVal val="#ppt_x"/>
                                          </p:val>
                                        </p:tav>
                                      </p:tavLst>
                                    </p:anim>
                                    <p:anim calcmode="lin" valueType="num">
                                      <p:cBhvr additive="base">
                                        <p:cTn id="14" dur="500" fill="hold"/>
                                        <p:tgtEl>
                                          <p:spTgt spid="593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P spid="8" grpId="0"/>
    </p:bldLst>
  </p:timing>
</p:sld>
</file>

<file path=ppt/slides/slide1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3" name="Rectangle 2"/>
          <p:cNvSpPr>
            <a:spLocks noGrp="1" noChangeArrowheads="1"/>
          </p:cNvSpPr>
          <p:nvPr>
            <p:ph type="title" idx="4294967295"/>
          </p:nvPr>
        </p:nvSpPr>
        <p:spPr>
          <a:xfrm>
            <a:off x="5334000" y="304800"/>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9.5.5  </a:t>
            </a:r>
            <a:r>
              <a:rPr lang="zh-CN" altLang="en-US" dirty="0" smtClean="0">
                <a:solidFill>
                  <a:srgbClr val="FFCC00"/>
                </a:solidFill>
                <a:latin typeface="Arial" panose="020B0604020202020204" pitchFamily="34" charset="0"/>
                <a:ea typeface="黑体" panose="02010600030101010101" pitchFamily="49" charset="-122"/>
              </a:rPr>
              <a:t>序列信号发生器的设计</a:t>
            </a:r>
          </a:p>
        </p:txBody>
      </p:sp>
      <p:sp>
        <p:nvSpPr>
          <p:cNvPr id="80899" name="Rectangle 3"/>
          <p:cNvSpPr>
            <a:spLocks noGrp="1" noChangeArrowheads="1"/>
          </p:cNvSpPr>
          <p:nvPr>
            <p:ph type="body" sz="half" idx="4294967295"/>
          </p:nvPr>
        </p:nvSpPr>
        <p:spPr>
          <a:xfrm>
            <a:off x="593558" y="1589089"/>
            <a:ext cx="10860506" cy="1803399"/>
          </a:xfrm>
        </p:spPr>
        <p:txBody>
          <a:bodyPr/>
          <a:lstStyle/>
          <a:p>
            <a:pPr marL="365125" indent="-365125">
              <a:lnSpc>
                <a:spcPts val="3300"/>
              </a:lnSpc>
              <a:spcBef>
                <a:spcPct val="0"/>
              </a:spcBef>
              <a:buClr>
                <a:srgbClr val="1E116F"/>
              </a:buClr>
              <a:defRPr/>
            </a:pPr>
            <a:r>
              <a:rPr kumimoji="1" lang="zh-CN" altLang="en-US" sz="2400" kern="1200" dirty="0">
                <a:latin typeface="Arial" panose="020B0604020202020204" pitchFamily="34" charset="0"/>
                <a:cs typeface="Arial" panose="020B0604020202020204" pitchFamily="34" charset="0"/>
              </a:rPr>
              <a:t>序列信号是一系列重复产生的一组相同数码或符号的信号，如海难救助信号“</a:t>
            </a:r>
            <a:r>
              <a:rPr kumimoji="1" lang="en-US" altLang="zh-CN" sz="2400" kern="1200" dirty="0">
                <a:latin typeface="Arial" panose="020B0604020202020204" pitchFamily="34" charset="0"/>
                <a:cs typeface="Arial" panose="020B0604020202020204" pitchFamily="34" charset="0"/>
              </a:rPr>
              <a:t>SOS”</a:t>
            </a:r>
            <a:r>
              <a:rPr kumimoji="1" lang="zh-CN" altLang="en-US" sz="2400" kern="1200" dirty="0">
                <a:latin typeface="Arial" panose="020B0604020202020204" pitchFamily="34" charset="0"/>
                <a:cs typeface="Arial" panose="020B0604020202020204" pitchFamily="34" charset="0"/>
              </a:rPr>
              <a:t> 。</a:t>
            </a:r>
            <a:endParaRPr kumimoji="1" lang="en-US" altLang="zh-CN" sz="2400" kern="1200" dirty="0">
              <a:latin typeface="Arial" panose="020B0604020202020204" pitchFamily="34" charset="0"/>
              <a:cs typeface="Arial" panose="020B0604020202020204" pitchFamily="34" charset="0"/>
            </a:endParaRPr>
          </a:p>
          <a:p>
            <a:pPr marL="365125" indent="-365125">
              <a:lnSpc>
                <a:spcPts val="3300"/>
              </a:lnSpc>
              <a:spcBef>
                <a:spcPct val="0"/>
              </a:spcBef>
              <a:buClr>
                <a:srgbClr val="1E116F"/>
              </a:buClr>
              <a:defRPr/>
            </a:pPr>
            <a:r>
              <a:rPr kumimoji="1" lang="zh-CN" altLang="en-US" sz="2400" kern="1200" dirty="0">
                <a:latin typeface="Arial" panose="020B0604020202020204" pitchFamily="34" charset="0"/>
                <a:cs typeface="Arial" panose="020B0604020202020204" pitchFamily="34" charset="0"/>
              </a:rPr>
              <a:t>在数字电路中，序列信号由一组二进制代码组成，代码的位数是序列信号的长度。例如，“</a:t>
            </a:r>
            <a:r>
              <a:rPr kumimoji="1" lang="en-US" altLang="zh-CN" sz="2400" kern="1200" dirty="0">
                <a:latin typeface="Arial" panose="020B0604020202020204" pitchFamily="34" charset="0"/>
                <a:cs typeface="Arial" panose="020B0604020202020204" pitchFamily="34" charset="0"/>
              </a:rPr>
              <a:t>1101001”</a:t>
            </a:r>
            <a:r>
              <a:rPr kumimoji="1" lang="zh-CN" altLang="en-US" sz="2400" kern="1200" dirty="0">
                <a:latin typeface="Arial" panose="020B0604020202020204" pitchFamily="34" charset="0"/>
                <a:cs typeface="Arial" panose="020B0604020202020204" pitchFamily="34" charset="0"/>
              </a:rPr>
              <a:t>就是一个</a:t>
            </a:r>
            <a:r>
              <a:rPr kumimoji="1" lang="en-US" altLang="zh-CN" sz="2400" kern="1200" dirty="0">
                <a:latin typeface="Arial" panose="020B0604020202020204" pitchFamily="34" charset="0"/>
                <a:cs typeface="Arial" panose="020B0604020202020204" pitchFamily="34" charset="0"/>
              </a:rPr>
              <a:t>7</a:t>
            </a:r>
            <a:r>
              <a:rPr kumimoji="1" lang="zh-CN" altLang="en-US" sz="2400" kern="1200" dirty="0">
                <a:latin typeface="Arial" panose="020B0604020202020204" pitchFamily="34" charset="0"/>
                <a:cs typeface="Arial" panose="020B0604020202020204" pitchFamily="34" charset="0"/>
              </a:rPr>
              <a:t>位的序列信号。</a:t>
            </a:r>
          </a:p>
        </p:txBody>
      </p:sp>
      <p:sp>
        <p:nvSpPr>
          <p:cNvPr id="39942" name="矩形 5"/>
          <p:cNvSpPr>
            <a:spLocks noChangeArrowheads="1"/>
          </p:cNvSpPr>
          <p:nvPr/>
        </p:nvSpPr>
        <p:spPr bwMode="auto">
          <a:xfrm>
            <a:off x="2141538" y="3808414"/>
            <a:ext cx="7804150" cy="1398905"/>
          </a:xfrm>
          <a:prstGeom prst="rect">
            <a:avLst/>
          </a:prstGeom>
          <a:noFill/>
          <a:ln w="9525">
            <a:noFill/>
            <a:miter lim="800000"/>
          </a:ln>
        </p:spPr>
        <p:txBody>
          <a:bodyPr>
            <a:spAutoFit/>
          </a:bodyPr>
          <a:lstStyle/>
          <a:p>
            <a:pPr algn="l">
              <a:lnSpc>
                <a:spcPts val="3400"/>
              </a:lnSpc>
              <a:spcBef>
                <a:spcPct val="0"/>
              </a:spcBef>
              <a:buClr>
                <a:srgbClr val="1E116F"/>
              </a:buClr>
            </a:pPr>
            <a:r>
              <a:rPr lang="en-US" altLang="zh-CN" sz="2400" dirty="0">
                <a:solidFill>
                  <a:srgbClr val="FF0066"/>
                </a:solidFill>
              </a:rPr>
              <a:t>【</a:t>
            </a:r>
            <a:r>
              <a:rPr lang="zh-CN" altLang="en-US" sz="2400" dirty="0">
                <a:solidFill>
                  <a:srgbClr val="FF0066"/>
                </a:solidFill>
              </a:rPr>
              <a:t>例</a:t>
            </a:r>
            <a:r>
              <a:rPr lang="en-US" altLang="zh-CN" sz="2400" dirty="0">
                <a:solidFill>
                  <a:srgbClr val="FF0066"/>
                </a:solidFill>
              </a:rPr>
              <a:t>9.28】</a:t>
            </a:r>
            <a:r>
              <a:rPr kumimoji="1" lang="zh-CN" altLang="en-US" sz="2400" dirty="0">
                <a:latin typeface="宋体" panose="02010600030101010101" pitchFamily="2" charset="-122"/>
                <a:cs typeface="Arial" panose="020B0604020202020204" pitchFamily="34" charset="0"/>
              </a:rPr>
              <a:t>利用移位寄存器设计一</a:t>
            </a:r>
            <a:r>
              <a:rPr kumimoji="1" lang="zh-CN" altLang="en-US" sz="2400" dirty="0">
                <a:latin typeface="Arial" panose="020B0604020202020204" pitchFamily="34" charset="0"/>
                <a:cs typeface="Arial" panose="020B0604020202020204" pitchFamily="34" charset="0"/>
              </a:rPr>
              <a:t>个</a:t>
            </a:r>
            <a:r>
              <a:rPr kumimoji="1" lang="en-US" altLang="zh-CN" sz="2400" dirty="0">
                <a:latin typeface="Arial" panose="020B0604020202020204" pitchFamily="34" charset="0"/>
                <a:cs typeface="Arial" panose="020B0604020202020204" pitchFamily="34" charset="0"/>
              </a:rPr>
              <a:t>7</a:t>
            </a:r>
            <a:r>
              <a:rPr kumimoji="1" lang="zh-CN" altLang="en-US" sz="2400" dirty="0">
                <a:latin typeface="Arial" panose="020B0604020202020204" pitchFamily="34" charset="0"/>
                <a:cs typeface="Arial" panose="020B0604020202020204" pitchFamily="34" charset="0"/>
              </a:rPr>
              <a:t>位</a:t>
            </a:r>
            <a:r>
              <a:rPr kumimoji="1" lang="zh-CN" altLang="en-US" sz="2400" dirty="0">
                <a:latin typeface="宋体" panose="02010600030101010101" pitchFamily="2" charset="-122"/>
                <a:cs typeface="Arial" panose="020B0604020202020204" pitchFamily="34" charset="0"/>
              </a:rPr>
              <a:t>序列信号发生器，使在</a:t>
            </a:r>
            <a:r>
              <a:rPr kumimoji="1" lang="zh-CN" altLang="en-US" sz="2400" dirty="0">
                <a:latin typeface="Arial" panose="020B0604020202020204" pitchFamily="34" charset="0"/>
                <a:cs typeface="Arial" panose="020B0604020202020204" pitchFamily="34" charset="0"/>
              </a:rPr>
              <a:t>预置控制信号有效时，将序列信号（如</a:t>
            </a:r>
            <a:r>
              <a:rPr kumimoji="1" lang="en-US" altLang="zh-CN" sz="2400" dirty="0">
                <a:latin typeface="Arial" panose="020B0604020202020204" pitchFamily="34" charset="0"/>
                <a:cs typeface="Arial" panose="020B0604020202020204" pitchFamily="34" charset="0"/>
              </a:rPr>
              <a:t>1101001</a:t>
            </a:r>
            <a:r>
              <a:rPr kumimoji="1" lang="zh-CN" altLang="en-US" sz="2400" dirty="0">
                <a:latin typeface="Arial" panose="020B0604020202020204" pitchFamily="34" charset="0"/>
                <a:cs typeface="Arial" panose="020B0604020202020204" pitchFamily="34" charset="0"/>
              </a:rPr>
              <a:t>）打入寄存器中；在时钟脉冲到来后，依次输出序列信号。</a:t>
            </a:r>
            <a:endParaRPr kumimoji="1" lang="zh-CN" altLang="en-US" sz="2400" dirty="0">
              <a:latin typeface="宋体" panose="02010600030101010101" pitchFamily="2" charset="-122"/>
              <a:cs typeface="Arial" panose="020B0604020202020204" pitchFamily="34" charset="0"/>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0899"/>
                                        </p:tgtEl>
                                        <p:attrNameLst>
                                          <p:attrName>style.visibility</p:attrName>
                                        </p:attrNameLst>
                                      </p:cBhvr>
                                      <p:to>
                                        <p:strVal val="visible"/>
                                      </p:to>
                                    </p:set>
                                    <p:anim calcmode="lin" valueType="num">
                                      <p:cBhvr additive="base">
                                        <p:cTn id="7" dur="500" fill="hold"/>
                                        <p:tgtEl>
                                          <p:spTgt spid="80899"/>
                                        </p:tgtEl>
                                        <p:attrNameLst>
                                          <p:attrName>ppt_x</p:attrName>
                                        </p:attrNameLst>
                                      </p:cBhvr>
                                      <p:tavLst>
                                        <p:tav tm="0">
                                          <p:val>
                                            <p:strVal val="0-#ppt_w/2"/>
                                          </p:val>
                                        </p:tav>
                                        <p:tav tm="100000">
                                          <p:val>
                                            <p:strVal val="#ppt_x"/>
                                          </p:val>
                                        </p:tav>
                                      </p:tavLst>
                                    </p:anim>
                                    <p:anim calcmode="lin" valueType="num">
                                      <p:cBhvr additive="base">
                                        <p:cTn id="8" dur="500" fill="hold"/>
                                        <p:tgtEl>
                                          <p:spTgt spid="808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9942"/>
                                        </p:tgtEl>
                                        <p:attrNameLst>
                                          <p:attrName>style.visibility</p:attrName>
                                        </p:attrNameLst>
                                      </p:cBhvr>
                                      <p:to>
                                        <p:strVal val="visible"/>
                                      </p:to>
                                    </p:set>
                                    <p:animEffect transition="in" filter="blinds(horizontal)">
                                      <p:cBhvr>
                                        <p:cTn id="13" dur="500"/>
                                        <p:tgtEl>
                                          <p:spTgt spid="3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p:bldP spid="39942" grpId="0"/>
    </p:bldLst>
  </p:timing>
</p:sld>
</file>

<file path=ppt/slides/slide1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7" name="Rectangle 2"/>
          <p:cNvSpPr>
            <a:spLocks noGrp="1" noChangeArrowheads="1"/>
          </p:cNvSpPr>
          <p:nvPr>
            <p:ph type="title" idx="4294967295"/>
          </p:nvPr>
        </p:nvSpPr>
        <p:spPr>
          <a:xfrm>
            <a:off x="5334000" y="3048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序列信号发生器的电路结构图</a:t>
            </a:r>
          </a:p>
        </p:txBody>
      </p:sp>
      <p:sp>
        <p:nvSpPr>
          <p:cNvPr id="38" name="矩形 5"/>
          <p:cNvSpPr>
            <a:spLocks noChangeArrowheads="1"/>
          </p:cNvSpPr>
          <p:nvPr/>
        </p:nvSpPr>
        <p:spPr bwMode="auto">
          <a:xfrm>
            <a:off x="2205038" y="3114676"/>
            <a:ext cx="8101012" cy="2862263"/>
          </a:xfrm>
          <a:prstGeom prst="rect">
            <a:avLst/>
          </a:prstGeom>
          <a:noFill/>
          <a:ln w="9525">
            <a:noFill/>
            <a:miter lim="800000"/>
          </a:ln>
        </p:spPr>
        <p:txBody>
          <a:bodyPr>
            <a:spAutoFit/>
          </a:bodyPr>
          <a:lstStyle/>
          <a:p>
            <a:pPr marL="441325" indent="-441325" algn="l">
              <a:lnSpc>
                <a:spcPct val="150000"/>
              </a:lnSpc>
              <a:spcBef>
                <a:spcPct val="0"/>
              </a:spcBef>
              <a:buClr>
                <a:srgbClr val="0F5C62"/>
              </a:buClr>
              <a:buSzPct val="85000"/>
              <a:buFont typeface="Wingdings" panose="05000000000000000000" pitchFamily="2" charset="2"/>
              <a:buChar char="u"/>
            </a:pPr>
            <a:r>
              <a:rPr kumimoji="1" lang="en-US" altLang="zh-CN">
                <a:latin typeface="Arial" panose="020B0604020202020204" pitchFamily="34" charset="0"/>
                <a:cs typeface="Arial" panose="020B0604020202020204" pitchFamily="34" charset="0"/>
              </a:rPr>
              <a:t>CP</a:t>
            </a:r>
            <a:r>
              <a:rPr kumimoji="1" lang="zh-CN" altLang="en-US">
                <a:latin typeface="Arial" panose="020B0604020202020204" pitchFamily="34" charset="0"/>
                <a:cs typeface="Arial" panose="020B0604020202020204" pitchFamily="34" charset="0"/>
              </a:rPr>
              <a:t>：时钟输入端，</a:t>
            </a:r>
            <a:r>
              <a:rPr kumimoji="1" lang="zh-CN" altLang="en-US"/>
              <a:t>上升沿有效</a:t>
            </a:r>
            <a:endParaRPr kumimoji="1" lang="zh-CN" altLang="en-US">
              <a:latin typeface="Arial" panose="020B0604020202020204" pitchFamily="34" charset="0"/>
              <a:cs typeface="Arial" panose="020B0604020202020204" pitchFamily="34" charset="0"/>
            </a:endParaRPr>
          </a:p>
          <a:p>
            <a:pPr marL="441325" indent="-441325" algn="l">
              <a:lnSpc>
                <a:spcPts val="3000"/>
              </a:lnSpc>
              <a:spcBef>
                <a:spcPct val="0"/>
              </a:spcBef>
              <a:buClr>
                <a:srgbClr val="0F5C62"/>
              </a:buClr>
              <a:buFont typeface="Wingdings" panose="05000000000000000000" pitchFamily="2" charset="2"/>
              <a:buChar char="u"/>
            </a:pPr>
            <a:r>
              <a:rPr kumimoji="1" lang="en-US" altLang="zh-CN">
                <a:latin typeface="Arial" panose="020B0604020202020204" pitchFamily="34" charset="0"/>
                <a:cs typeface="Arial" panose="020B0604020202020204" pitchFamily="34" charset="0"/>
              </a:rPr>
              <a:t>LDN</a:t>
            </a:r>
            <a:r>
              <a:rPr kumimoji="1" lang="zh-CN" altLang="en-US">
                <a:latin typeface="Arial" panose="020B0604020202020204" pitchFamily="34" charset="0"/>
                <a:cs typeface="Arial" panose="020B0604020202020204" pitchFamily="34" charset="0"/>
              </a:rPr>
              <a:t>：预置控制输入端，低电平有效，</a:t>
            </a:r>
            <a:r>
              <a:rPr kumimoji="1" lang="en-US" altLang="zh-CN">
                <a:latin typeface="Arial" panose="020B0604020202020204" pitchFamily="34" charset="0"/>
                <a:cs typeface="Arial" panose="020B0604020202020204" pitchFamily="34" charset="0"/>
              </a:rPr>
              <a:t>LDN=0</a:t>
            </a:r>
            <a:r>
              <a:rPr kumimoji="1" lang="zh-CN" altLang="en-US">
                <a:latin typeface="Arial" panose="020B0604020202020204" pitchFamily="34" charset="0"/>
                <a:cs typeface="Arial" panose="020B0604020202020204" pitchFamily="34" charset="0"/>
              </a:rPr>
              <a:t>时，将序列信号（如</a:t>
            </a:r>
            <a:r>
              <a:rPr kumimoji="1" lang="en-US" altLang="zh-CN">
                <a:latin typeface="Arial" panose="020B0604020202020204" pitchFamily="34" charset="0"/>
                <a:cs typeface="Arial" panose="020B0604020202020204" pitchFamily="34" charset="0"/>
              </a:rPr>
              <a:t>1101001</a:t>
            </a:r>
            <a:r>
              <a:rPr kumimoji="1" lang="zh-CN" altLang="en-US">
                <a:latin typeface="Arial" panose="020B0604020202020204" pitchFamily="34" charset="0"/>
                <a:cs typeface="Arial" panose="020B0604020202020204" pitchFamily="34" charset="0"/>
              </a:rPr>
              <a:t>）锁存于</a:t>
            </a:r>
            <a:r>
              <a:rPr kumimoji="1" lang="en-US" altLang="zh-CN">
                <a:latin typeface="Arial" panose="020B0604020202020204" pitchFamily="34" charset="0"/>
                <a:cs typeface="Arial" panose="020B0604020202020204" pitchFamily="34" charset="0"/>
              </a:rPr>
              <a:t>SS</a:t>
            </a:r>
            <a:r>
              <a:rPr kumimoji="1" lang="zh-CN" altLang="en-US">
                <a:latin typeface="Arial" panose="020B0604020202020204" pitchFamily="34" charset="0"/>
                <a:cs typeface="Arial" panose="020B0604020202020204" pitchFamily="34" charset="0"/>
              </a:rPr>
              <a:t>中；</a:t>
            </a:r>
            <a:r>
              <a:rPr kumimoji="1" lang="en-US" altLang="zh-CN">
                <a:latin typeface="Arial" panose="020B0604020202020204" pitchFamily="34" charset="0"/>
                <a:cs typeface="Arial" panose="020B0604020202020204" pitchFamily="34" charset="0"/>
              </a:rPr>
              <a:t> </a:t>
            </a:r>
          </a:p>
          <a:p>
            <a:pPr marL="441325" indent="-441325" algn="l">
              <a:lnSpc>
                <a:spcPts val="3000"/>
              </a:lnSpc>
              <a:spcBef>
                <a:spcPct val="0"/>
              </a:spcBef>
              <a:buClr>
                <a:srgbClr val="0F5C62"/>
              </a:buClr>
              <a:buFont typeface="Wingdings" panose="05000000000000000000" pitchFamily="2" charset="2"/>
              <a:buChar char="u"/>
            </a:pPr>
            <a:r>
              <a:rPr kumimoji="1" lang="en-US" altLang="zh-CN">
                <a:latin typeface="Arial" panose="020B0604020202020204" pitchFamily="34" charset="0"/>
                <a:cs typeface="Arial" panose="020B0604020202020204" pitchFamily="34" charset="0"/>
              </a:rPr>
              <a:t>SS</a:t>
            </a:r>
            <a:r>
              <a:rPr kumimoji="1" lang="zh-CN" altLang="en-US">
                <a:latin typeface="Arial" panose="020B0604020202020204" pitchFamily="34" charset="0"/>
                <a:cs typeface="Arial" panose="020B0604020202020204" pitchFamily="34" charset="0"/>
              </a:rPr>
              <a:t>：</a:t>
            </a:r>
            <a:r>
              <a:rPr kumimoji="1" lang="en-US" altLang="zh-CN">
                <a:latin typeface="Arial" panose="020B0604020202020204" pitchFamily="34" charset="0"/>
                <a:cs typeface="Arial" panose="020B0604020202020204" pitchFamily="34" charset="0"/>
              </a:rPr>
              <a:t>7</a:t>
            </a:r>
            <a:r>
              <a:rPr kumimoji="1" lang="zh-CN" altLang="en-US">
                <a:latin typeface="Arial" panose="020B0604020202020204" pitchFamily="34" charset="0"/>
                <a:cs typeface="Arial" panose="020B0604020202020204" pitchFamily="34" charset="0"/>
              </a:rPr>
              <a:t>位左移移位寄存器，</a:t>
            </a:r>
            <a:r>
              <a:rPr kumimoji="1" lang="en-US" altLang="zh-CN">
                <a:latin typeface="Arial" panose="020B0604020202020204" pitchFamily="34" charset="0"/>
                <a:cs typeface="Arial" panose="020B0604020202020204" pitchFamily="34" charset="0"/>
              </a:rPr>
              <a:t>SS[6]</a:t>
            </a:r>
            <a:r>
              <a:rPr kumimoji="1" lang="zh-CN" altLang="en-US">
                <a:latin typeface="Arial" panose="020B0604020202020204" pitchFamily="34" charset="0"/>
                <a:cs typeface="Arial" panose="020B0604020202020204" pitchFamily="34" charset="0"/>
              </a:rPr>
              <a:t>是最高位，</a:t>
            </a:r>
            <a:r>
              <a:rPr kumimoji="1" lang="en-US" altLang="zh-CN">
                <a:latin typeface="Arial" panose="020B0604020202020204" pitchFamily="34" charset="0"/>
                <a:cs typeface="Arial" panose="020B0604020202020204" pitchFamily="34" charset="0"/>
              </a:rPr>
              <a:t>SS[0]</a:t>
            </a:r>
            <a:r>
              <a:rPr kumimoji="1" lang="zh-CN" altLang="en-US">
                <a:latin typeface="Arial" panose="020B0604020202020204" pitchFamily="34" charset="0"/>
                <a:cs typeface="Arial" panose="020B0604020202020204" pitchFamily="34" charset="0"/>
              </a:rPr>
              <a:t>是最低位；当一个时钟脉冲到来后，把最高位</a:t>
            </a:r>
            <a:r>
              <a:rPr kumimoji="1" lang="en-US" altLang="zh-CN">
                <a:solidFill>
                  <a:srgbClr val="CC0066"/>
                </a:solidFill>
                <a:latin typeface="Arial" panose="020B0604020202020204" pitchFamily="34" charset="0"/>
                <a:cs typeface="Arial" panose="020B0604020202020204" pitchFamily="34" charset="0"/>
              </a:rPr>
              <a:t>SS[6]</a:t>
            </a:r>
            <a:r>
              <a:rPr kumimoji="1" lang="zh-CN" altLang="en-US">
                <a:solidFill>
                  <a:srgbClr val="CC0066"/>
                </a:solidFill>
                <a:latin typeface="Arial" panose="020B0604020202020204" pitchFamily="34" charset="0"/>
                <a:cs typeface="Arial" panose="020B0604020202020204" pitchFamily="34" charset="0"/>
              </a:rPr>
              <a:t> 送到输出</a:t>
            </a:r>
            <a:r>
              <a:rPr kumimoji="1" lang="en-US" altLang="zh-CN">
                <a:solidFill>
                  <a:srgbClr val="CC0066"/>
                </a:solidFill>
                <a:latin typeface="Arial" panose="020B0604020202020204" pitchFamily="34" charset="0"/>
                <a:cs typeface="Arial" panose="020B0604020202020204" pitchFamily="34" charset="0"/>
              </a:rPr>
              <a:t>Q</a:t>
            </a:r>
            <a:r>
              <a:rPr kumimoji="1" lang="zh-CN" altLang="en-US">
                <a:solidFill>
                  <a:srgbClr val="CC0066"/>
                </a:solidFill>
                <a:latin typeface="Arial" panose="020B0604020202020204" pitchFamily="34" charset="0"/>
                <a:cs typeface="Arial" panose="020B0604020202020204" pitchFamily="34" charset="0"/>
              </a:rPr>
              <a:t>，</a:t>
            </a:r>
            <a:r>
              <a:rPr kumimoji="1" lang="en-US" altLang="zh-CN">
                <a:latin typeface="Arial" panose="020B0604020202020204" pitchFamily="34" charset="0"/>
                <a:cs typeface="Arial" panose="020B0604020202020204" pitchFamily="34" charset="0"/>
              </a:rPr>
              <a:t>SS</a:t>
            </a:r>
            <a:r>
              <a:rPr kumimoji="1" lang="zh-CN" altLang="en-US">
                <a:latin typeface="Arial" panose="020B0604020202020204" pitchFamily="34" charset="0"/>
                <a:cs typeface="Arial" panose="020B0604020202020204" pitchFamily="34" charset="0"/>
              </a:rPr>
              <a:t>中的数据依次向</a:t>
            </a:r>
            <a:r>
              <a:rPr kumimoji="1" lang="zh-CN" altLang="en-US">
                <a:solidFill>
                  <a:srgbClr val="CC0066"/>
                </a:solidFill>
                <a:latin typeface="Arial" panose="020B0604020202020204" pitchFamily="34" charset="0"/>
                <a:cs typeface="Arial" panose="020B0604020202020204" pitchFamily="34" charset="0"/>
              </a:rPr>
              <a:t>左移</a:t>
            </a:r>
            <a:r>
              <a:rPr kumimoji="1" lang="en-US" altLang="zh-CN">
                <a:solidFill>
                  <a:srgbClr val="CC0066"/>
                </a:solidFill>
                <a:latin typeface="Arial" panose="020B0604020202020204" pitchFamily="34" charset="0"/>
                <a:cs typeface="Arial" panose="020B0604020202020204" pitchFamily="34" charset="0"/>
              </a:rPr>
              <a:t>1</a:t>
            </a:r>
            <a:r>
              <a:rPr kumimoji="1" lang="zh-CN" altLang="en-US">
                <a:solidFill>
                  <a:srgbClr val="CC0066"/>
                </a:solidFill>
                <a:latin typeface="Arial" panose="020B0604020202020204" pitchFamily="34" charset="0"/>
                <a:cs typeface="Arial" panose="020B0604020202020204" pitchFamily="34" charset="0"/>
              </a:rPr>
              <a:t>位</a:t>
            </a:r>
            <a:r>
              <a:rPr kumimoji="1" lang="zh-CN" altLang="en-US">
                <a:latin typeface="Arial" panose="020B0604020202020204" pitchFamily="34" charset="0"/>
                <a:cs typeface="Arial" panose="020B0604020202020204" pitchFamily="34" charset="0"/>
              </a:rPr>
              <a:t>，</a:t>
            </a:r>
            <a:r>
              <a:rPr kumimoji="1" lang="zh-CN" altLang="en-US">
                <a:solidFill>
                  <a:srgbClr val="CC0066"/>
                </a:solidFill>
                <a:latin typeface="Arial" panose="020B0604020202020204" pitchFamily="34" charset="0"/>
                <a:cs typeface="Arial" panose="020B0604020202020204" pitchFamily="34" charset="0"/>
              </a:rPr>
              <a:t>移位前的</a:t>
            </a:r>
            <a:r>
              <a:rPr kumimoji="1" lang="en-US" altLang="zh-CN">
                <a:solidFill>
                  <a:srgbClr val="CC0066"/>
                </a:solidFill>
                <a:latin typeface="Arial" panose="020B0604020202020204" pitchFamily="34" charset="0"/>
                <a:cs typeface="Arial" panose="020B0604020202020204" pitchFamily="34" charset="0"/>
              </a:rPr>
              <a:t>SS[6]</a:t>
            </a:r>
            <a:r>
              <a:rPr kumimoji="1" lang="zh-CN" altLang="en-US">
                <a:solidFill>
                  <a:srgbClr val="CC0066"/>
                </a:solidFill>
                <a:latin typeface="Arial" panose="020B0604020202020204" pitchFamily="34" charset="0"/>
                <a:cs typeface="Arial" panose="020B0604020202020204" pitchFamily="34" charset="0"/>
              </a:rPr>
              <a:t>送到最低位</a:t>
            </a:r>
            <a:r>
              <a:rPr kumimoji="1" lang="en-US" altLang="zh-CN">
                <a:solidFill>
                  <a:srgbClr val="CC0066"/>
                </a:solidFill>
                <a:latin typeface="Arial" panose="020B0604020202020204" pitchFamily="34" charset="0"/>
                <a:cs typeface="Arial" panose="020B0604020202020204" pitchFamily="34" charset="0"/>
              </a:rPr>
              <a:t>SS[0]</a:t>
            </a:r>
            <a:endParaRPr kumimoji="1" lang="zh-CN" altLang="en-US">
              <a:latin typeface="Arial" panose="020B0604020202020204" pitchFamily="34" charset="0"/>
              <a:cs typeface="Arial" panose="020B0604020202020204" pitchFamily="34" charset="0"/>
            </a:endParaRPr>
          </a:p>
          <a:p>
            <a:pPr marL="441325" indent="-441325" algn="l">
              <a:lnSpc>
                <a:spcPts val="3000"/>
              </a:lnSpc>
              <a:spcBef>
                <a:spcPct val="0"/>
              </a:spcBef>
              <a:buClr>
                <a:srgbClr val="0F5C62"/>
              </a:buClr>
              <a:buFont typeface="Wingdings" panose="05000000000000000000" pitchFamily="2" charset="2"/>
              <a:buChar char="u"/>
            </a:pPr>
            <a:r>
              <a:rPr kumimoji="1" lang="zh-CN" altLang="en-US">
                <a:latin typeface="Arial" panose="020B0604020202020204" pitchFamily="34" charset="0"/>
                <a:cs typeface="Arial" panose="020B0604020202020204" pitchFamily="34" charset="0"/>
              </a:rPr>
              <a:t> </a:t>
            </a:r>
            <a:r>
              <a:rPr kumimoji="1" lang="en-US" altLang="zh-CN">
                <a:latin typeface="Arial" panose="020B0604020202020204" pitchFamily="34" charset="0"/>
                <a:cs typeface="Arial" panose="020B0604020202020204" pitchFamily="34" charset="0"/>
              </a:rPr>
              <a:t>Q</a:t>
            </a:r>
            <a:r>
              <a:rPr kumimoji="1" lang="zh-CN" altLang="en-US">
                <a:latin typeface="Arial" panose="020B0604020202020204" pitchFamily="34" charset="0"/>
                <a:cs typeface="Arial" panose="020B0604020202020204" pitchFamily="34" charset="0"/>
              </a:rPr>
              <a:t>：串行输出端，在</a:t>
            </a:r>
            <a:r>
              <a:rPr kumimoji="1" lang="en-US" altLang="zh-CN">
                <a:latin typeface="Arial" panose="020B0604020202020204" pitchFamily="34" charset="0"/>
                <a:cs typeface="Arial" panose="020B0604020202020204" pitchFamily="34" charset="0"/>
              </a:rPr>
              <a:t>CP</a:t>
            </a:r>
            <a:r>
              <a:rPr kumimoji="1" lang="zh-CN" altLang="en-US">
                <a:latin typeface="Arial" panose="020B0604020202020204" pitchFamily="34" charset="0"/>
                <a:cs typeface="Arial" panose="020B0604020202020204" pitchFamily="34" charset="0"/>
              </a:rPr>
              <a:t>的控制下，输出序列信号</a:t>
            </a:r>
            <a:r>
              <a:rPr kumimoji="1" lang="en-US" altLang="zh-CN">
                <a:latin typeface="Arial" panose="020B0604020202020204" pitchFamily="34" charset="0"/>
                <a:cs typeface="Arial" panose="020B0604020202020204" pitchFamily="34" charset="0"/>
              </a:rPr>
              <a:t>(</a:t>
            </a:r>
            <a:r>
              <a:rPr kumimoji="1" lang="en-US" altLang="zh-CN">
                <a:solidFill>
                  <a:srgbClr val="CC3300"/>
                </a:solidFill>
                <a:latin typeface="Arial" panose="020B0604020202020204" pitchFamily="34" charset="0"/>
                <a:cs typeface="Arial" panose="020B0604020202020204" pitchFamily="34" charset="0"/>
              </a:rPr>
              <a:t>SS[6]</a:t>
            </a:r>
            <a:r>
              <a:rPr kumimoji="1" lang="zh-CN" altLang="en-US">
                <a:solidFill>
                  <a:srgbClr val="CC3300"/>
                </a:solidFill>
                <a:latin typeface="Arial" panose="020B0604020202020204" pitchFamily="34" charset="0"/>
                <a:cs typeface="Arial" panose="020B0604020202020204" pitchFamily="34" charset="0"/>
              </a:rPr>
              <a:t>最先输出</a:t>
            </a:r>
            <a:r>
              <a:rPr kumimoji="1" lang="zh-CN" altLang="en-US">
                <a:latin typeface="Arial" panose="020B0604020202020204" pitchFamily="34" charset="0"/>
                <a:cs typeface="Arial" panose="020B0604020202020204" pitchFamily="34" charset="0"/>
              </a:rPr>
              <a:t>）</a:t>
            </a:r>
          </a:p>
        </p:txBody>
      </p:sp>
      <p:grpSp>
        <p:nvGrpSpPr>
          <p:cNvPr id="175109" name="组合 38"/>
          <p:cNvGrpSpPr/>
          <p:nvPr/>
        </p:nvGrpSpPr>
        <p:grpSpPr bwMode="auto">
          <a:xfrm>
            <a:off x="2847975" y="1368425"/>
            <a:ext cx="6421438" cy="2070100"/>
            <a:chOff x="1323975" y="1368425"/>
            <a:chExt cx="6420667" cy="2070100"/>
          </a:xfrm>
        </p:grpSpPr>
        <p:grpSp>
          <p:nvGrpSpPr>
            <p:cNvPr id="175111" name="Group 5"/>
            <p:cNvGrpSpPr/>
            <p:nvPr/>
          </p:nvGrpSpPr>
          <p:grpSpPr bwMode="auto">
            <a:xfrm>
              <a:off x="1323975" y="1368425"/>
              <a:ext cx="6420667" cy="2070100"/>
              <a:chOff x="2494" y="1072"/>
              <a:chExt cx="2746" cy="879"/>
            </a:xfrm>
          </p:grpSpPr>
          <p:grpSp>
            <p:nvGrpSpPr>
              <p:cNvPr id="175113" name="Group 8"/>
              <p:cNvGrpSpPr/>
              <p:nvPr/>
            </p:nvGrpSpPr>
            <p:grpSpPr bwMode="auto">
              <a:xfrm>
                <a:off x="2494" y="1072"/>
                <a:ext cx="2746" cy="879"/>
                <a:chOff x="1861" y="2910"/>
                <a:chExt cx="5054" cy="1555"/>
              </a:xfrm>
            </p:grpSpPr>
            <p:sp>
              <p:nvSpPr>
                <p:cNvPr id="175116" name="Rectangle 9"/>
                <p:cNvSpPr>
                  <a:spLocks noChangeArrowheads="1"/>
                </p:cNvSpPr>
                <p:nvPr/>
              </p:nvSpPr>
              <p:spPr bwMode="auto">
                <a:xfrm>
                  <a:off x="3949" y="3311"/>
                  <a:ext cx="2472" cy="454"/>
                </a:xfrm>
                <a:prstGeom prst="rect">
                  <a:avLst/>
                </a:prstGeom>
                <a:solidFill>
                  <a:srgbClr val="FFFFFF"/>
                </a:solidFill>
                <a:ln w="28575">
                  <a:solidFill>
                    <a:srgbClr val="000000"/>
                  </a:solidFill>
                  <a:miter lim="800000"/>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75117" name="Text Box 10"/>
                <p:cNvSpPr txBox="1">
                  <a:spLocks noChangeArrowheads="1"/>
                </p:cNvSpPr>
                <p:nvPr/>
              </p:nvSpPr>
              <p:spPr bwMode="auto">
                <a:xfrm>
                  <a:off x="2806" y="3311"/>
                  <a:ext cx="525" cy="454"/>
                </a:xfrm>
                <a:prstGeom prst="rect">
                  <a:avLst/>
                </a:prstGeom>
                <a:noFill/>
                <a:ln w="28575">
                  <a:solidFill>
                    <a:srgbClr val="000000"/>
                  </a:solidFill>
                  <a:miter lim="800000"/>
                </a:ln>
              </p:spPr>
              <p:txBody>
                <a:bodyPr/>
                <a:lstStyle/>
                <a:p>
                  <a:pPr>
                    <a:lnSpc>
                      <a:spcPct val="80000"/>
                    </a:lnSpc>
                    <a:spcBef>
                      <a:spcPct val="0"/>
                    </a:spcBef>
                  </a:pPr>
                  <a:r>
                    <a:rPr lang="en-US" altLang="zh-CN" sz="1600">
                      <a:solidFill>
                        <a:schemeClr val="hlink"/>
                      </a:solidFill>
                      <a:ea typeface="Gulim" panose="020B0600000101010101" pitchFamily="50" charset="-127"/>
                    </a:rPr>
                    <a:t>Q</a:t>
                  </a:r>
                  <a:endParaRPr lang="en-US" altLang="zh-CN" sz="1600">
                    <a:solidFill>
                      <a:schemeClr val="hlink"/>
                    </a:solidFill>
                    <a:latin typeface="Arial" panose="020B0604020202020204" pitchFamily="34" charset="0"/>
                    <a:ea typeface="Gulim" panose="020B0600000101010101" pitchFamily="50" charset="-127"/>
                  </a:endParaRPr>
                </a:p>
              </p:txBody>
            </p:sp>
            <p:grpSp>
              <p:nvGrpSpPr>
                <p:cNvPr id="175118" name="Group 11"/>
                <p:cNvGrpSpPr/>
                <p:nvPr/>
              </p:nvGrpSpPr>
              <p:grpSpPr bwMode="auto">
                <a:xfrm>
                  <a:off x="4069" y="3753"/>
                  <a:ext cx="2202" cy="694"/>
                  <a:chOff x="3796" y="3753"/>
                  <a:chExt cx="2202" cy="694"/>
                </a:xfrm>
              </p:grpSpPr>
              <p:grpSp>
                <p:nvGrpSpPr>
                  <p:cNvPr id="175133" name="Group 12"/>
                  <p:cNvGrpSpPr/>
                  <p:nvPr/>
                </p:nvGrpSpPr>
                <p:grpSpPr bwMode="auto">
                  <a:xfrm>
                    <a:off x="4066" y="3753"/>
                    <a:ext cx="1621" cy="310"/>
                    <a:chOff x="4066" y="3753"/>
                    <a:chExt cx="1410" cy="315"/>
                  </a:xfrm>
                </p:grpSpPr>
                <p:grpSp>
                  <p:nvGrpSpPr>
                    <p:cNvPr id="175135" name="Group 13"/>
                    <p:cNvGrpSpPr/>
                    <p:nvPr/>
                  </p:nvGrpSpPr>
                  <p:grpSpPr bwMode="auto">
                    <a:xfrm>
                      <a:off x="4066" y="3753"/>
                      <a:ext cx="240" cy="311"/>
                      <a:chOff x="4066" y="3768"/>
                      <a:chExt cx="240" cy="311"/>
                    </a:xfrm>
                  </p:grpSpPr>
                  <p:sp>
                    <p:nvSpPr>
                      <p:cNvPr id="175143" name="Line 14"/>
                      <p:cNvSpPr>
                        <a:spLocks noChangeShapeType="1"/>
                      </p:cNvSpPr>
                      <p:nvPr/>
                    </p:nvSpPr>
                    <p:spPr bwMode="auto">
                      <a:xfrm flipV="1">
                        <a:off x="4066" y="3768"/>
                        <a:ext cx="0" cy="311"/>
                      </a:xfrm>
                      <a:prstGeom prst="line">
                        <a:avLst/>
                      </a:prstGeom>
                      <a:noFill/>
                      <a:ln w="9525">
                        <a:solidFill>
                          <a:srgbClr val="000000"/>
                        </a:solidFill>
                        <a:round/>
                        <a:tailEnd type="triangle" w="sm" len="sm"/>
                      </a:ln>
                    </p:spPr>
                    <p:txBody>
                      <a:bodyPr/>
                      <a:lstStyle/>
                      <a:p>
                        <a:endParaRPr lang="zh-CN" altLang="en-US"/>
                      </a:p>
                    </p:txBody>
                  </p:sp>
                  <p:sp>
                    <p:nvSpPr>
                      <p:cNvPr id="175144" name="Line 15"/>
                      <p:cNvSpPr>
                        <a:spLocks noChangeShapeType="1"/>
                      </p:cNvSpPr>
                      <p:nvPr/>
                    </p:nvSpPr>
                    <p:spPr bwMode="auto">
                      <a:xfrm flipV="1">
                        <a:off x="4306" y="3768"/>
                        <a:ext cx="0" cy="311"/>
                      </a:xfrm>
                      <a:prstGeom prst="line">
                        <a:avLst/>
                      </a:prstGeom>
                      <a:noFill/>
                      <a:ln w="9525">
                        <a:solidFill>
                          <a:srgbClr val="000000"/>
                        </a:solidFill>
                        <a:round/>
                        <a:tailEnd type="triangle" w="sm" len="sm"/>
                      </a:ln>
                    </p:spPr>
                    <p:txBody>
                      <a:bodyPr/>
                      <a:lstStyle/>
                      <a:p>
                        <a:endParaRPr lang="zh-CN" altLang="en-US"/>
                      </a:p>
                    </p:txBody>
                  </p:sp>
                </p:grpSp>
                <p:grpSp>
                  <p:nvGrpSpPr>
                    <p:cNvPr id="175136" name="Group 16"/>
                    <p:cNvGrpSpPr/>
                    <p:nvPr/>
                  </p:nvGrpSpPr>
                  <p:grpSpPr bwMode="auto">
                    <a:xfrm>
                      <a:off x="4561" y="3757"/>
                      <a:ext cx="240" cy="311"/>
                      <a:chOff x="4066" y="3768"/>
                      <a:chExt cx="240" cy="311"/>
                    </a:xfrm>
                  </p:grpSpPr>
                  <p:sp>
                    <p:nvSpPr>
                      <p:cNvPr id="175141" name="Line 17"/>
                      <p:cNvSpPr>
                        <a:spLocks noChangeShapeType="1"/>
                      </p:cNvSpPr>
                      <p:nvPr/>
                    </p:nvSpPr>
                    <p:spPr bwMode="auto">
                      <a:xfrm flipV="1">
                        <a:off x="4066" y="3768"/>
                        <a:ext cx="0" cy="311"/>
                      </a:xfrm>
                      <a:prstGeom prst="line">
                        <a:avLst/>
                      </a:prstGeom>
                      <a:noFill/>
                      <a:ln w="9525">
                        <a:solidFill>
                          <a:srgbClr val="000000"/>
                        </a:solidFill>
                        <a:round/>
                        <a:tailEnd type="triangle" w="sm" len="sm"/>
                      </a:ln>
                    </p:spPr>
                    <p:txBody>
                      <a:bodyPr/>
                      <a:lstStyle/>
                      <a:p>
                        <a:endParaRPr lang="zh-CN" altLang="en-US"/>
                      </a:p>
                    </p:txBody>
                  </p:sp>
                  <p:sp>
                    <p:nvSpPr>
                      <p:cNvPr id="175142" name="Line 18"/>
                      <p:cNvSpPr>
                        <a:spLocks noChangeShapeType="1"/>
                      </p:cNvSpPr>
                      <p:nvPr/>
                    </p:nvSpPr>
                    <p:spPr bwMode="auto">
                      <a:xfrm flipV="1">
                        <a:off x="4306" y="3768"/>
                        <a:ext cx="0" cy="311"/>
                      </a:xfrm>
                      <a:prstGeom prst="line">
                        <a:avLst/>
                      </a:prstGeom>
                      <a:noFill/>
                      <a:ln w="9525">
                        <a:solidFill>
                          <a:srgbClr val="000000"/>
                        </a:solidFill>
                        <a:round/>
                        <a:tailEnd type="triangle" w="sm" len="sm"/>
                      </a:ln>
                    </p:spPr>
                    <p:txBody>
                      <a:bodyPr/>
                      <a:lstStyle/>
                      <a:p>
                        <a:endParaRPr lang="zh-CN" altLang="en-US"/>
                      </a:p>
                    </p:txBody>
                  </p:sp>
                </p:grpSp>
                <p:sp>
                  <p:nvSpPr>
                    <p:cNvPr id="175137" name="Line 19"/>
                    <p:cNvSpPr>
                      <a:spLocks noChangeShapeType="1"/>
                    </p:cNvSpPr>
                    <p:nvPr/>
                  </p:nvSpPr>
                  <p:spPr bwMode="auto">
                    <a:xfrm flipV="1">
                      <a:off x="5476" y="3757"/>
                      <a:ext cx="0" cy="311"/>
                    </a:xfrm>
                    <a:prstGeom prst="line">
                      <a:avLst/>
                    </a:prstGeom>
                    <a:noFill/>
                    <a:ln w="9525">
                      <a:solidFill>
                        <a:srgbClr val="000000"/>
                      </a:solidFill>
                      <a:round/>
                      <a:tailEnd type="triangle" w="sm" len="sm"/>
                    </a:ln>
                  </p:spPr>
                  <p:txBody>
                    <a:bodyPr/>
                    <a:lstStyle/>
                    <a:p>
                      <a:endParaRPr lang="zh-CN" altLang="en-US"/>
                    </a:p>
                  </p:txBody>
                </p:sp>
                <p:grpSp>
                  <p:nvGrpSpPr>
                    <p:cNvPr id="175138" name="Group 20"/>
                    <p:cNvGrpSpPr/>
                    <p:nvPr/>
                  </p:nvGrpSpPr>
                  <p:grpSpPr bwMode="auto">
                    <a:xfrm>
                      <a:off x="5011" y="3753"/>
                      <a:ext cx="240" cy="311"/>
                      <a:chOff x="4066" y="3768"/>
                      <a:chExt cx="240" cy="311"/>
                    </a:xfrm>
                  </p:grpSpPr>
                  <p:sp>
                    <p:nvSpPr>
                      <p:cNvPr id="175139" name="Line 21"/>
                      <p:cNvSpPr>
                        <a:spLocks noChangeShapeType="1"/>
                      </p:cNvSpPr>
                      <p:nvPr/>
                    </p:nvSpPr>
                    <p:spPr bwMode="auto">
                      <a:xfrm flipV="1">
                        <a:off x="4066" y="3768"/>
                        <a:ext cx="0" cy="311"/>
                      </a:xfrm>
                      <a:prstGeom prst="line">
                        <a:avLst/>
                      </a:prstGeom>
                      <a:noFill/>
                      <a:ln w="9525">
                        <a:solidFill>
                          <a:srgbClr val="000000"/>
                        </a:solidFill>
                        <a:round/>
                        <a:tailEnd type="triangle" w="sm" len="sm"/>
                      </a:ln>
                    </p:spPr>
                    <p:txBody>
                      <a:bodyPr/>
                      <a:lstStyle/>
                      <a:p>
                        <a:endParaRPr lang="zh-CN" altLang="en-US"/>
                      </a:p>
                    </p:txBody>
                  </p:sp>
                  <p:sp>
                    <p:nvSpPr>
                      <p:cNvPr id="175140" name="Line 22"/>
                      <p:cNvSpPr>
                        <a:spLocks noChangeShapeType="1"/>
                      </p:cNvSpPr>
                      <p:nvPr/>
                    </p:nvSpPr>
                    <p:spPr bwMode="auto">
                      <a:xfrm flipV="1">
                        <a:off x="4306" y="3768"/>
                        <a:ext cx="0" cy="311"/>
                      </a:xfrm>
                      <a:prstGeom prst="line">
                        <a:avLst/>
                      </a:prstGeom>
                      <a:noFill/>
                      <a:ln w="9525">
                        <a:solidFill>
                          <a:srgbClr val="000000"/>
                        </a:solidFill>
                        <a:round/>
                        <a:tailEnd type="triangle" w="sm" len="sm"/>
                      </a:ln>
                    </p:spPr>
                    <p:txBody>
                      <a:bodyPr/>
                      <a:lstStyle/>
                      <a:p>
                        <a:endParaRPr lang="zh-CN" altLang="en-US"/>
                      </a:p>
                    </p:txBody>
                  </p:sp>
                </p:grpSp>
              </p:grpSp>
              <p:sp>
                <p:nvSpPr>
                  <p:cNvPr id="175134" name="Text Box 23"/>
                  <p:cNvSpPr txBox="1">
                    <a:spLocks noChangeArrowheads="1"/>
                  </p:cNvSpPr>
                  <p:nvPr/>
                </p:nvSpPr>
                <p:spPr bwMode="auto">
                  <a:xfrm>
                    <a:off x="3796" y="3993"/>
                    <a:ext cx="2202" cy="454"/>
                  </a:xfrm>
                  <a:prstGeom prst="rect">
                    <a:avLst/>
                  </a:prstGeom>
                  <a:noFill/>
                  <a:ln w="9525">
                    <a:noFill/>
                    <a:miter lim="800000"/>
                  </a:ln>
                </p:spPr>
                <p:txBody>
                  <a:bodyPr/>
                  <a:lstStyle/>
                  <a:p>
                    <a:pPr>
                      <a:lnSpc>
                        <a:spcPct val="104000"/>
                      </a:lnSpc>
                      <a:spcBef>
                        <a:spcPct val="0"/>
                      </a:spcBef>
                    </a:pPr>
                    <a:r>
                      <a:rPr lang="en-US" altLang="zh-CN" sz="1600">
                        <a:solidFill>
                          <a:srgbClr val="CC0099"/>
                        </a:solidFill>
                        <a:ea typeface="Gulim" panose="020B0600000101010101" pitchFamily="50" charset="-127"/>
                      </a:rPr>
                      <a:t>1  1  0  1  0  0  1</a:t>
                    </a:r>
                    <a:endParaRPr lang="en-US" altLang="zh-CN" sz="1600">
                      <a:solidFill>
                        <a:srgbClr val="CC0099"/>
                      </a:solidFill>
                      <a:latin typeface="Arial" panose="020B0604020202020204" pitchFamily="34" charset="0"/>
                      <a:ea typeface="Gulim" panose="020B0600000101010101" pitchFamily="50" charset="-127"/>
                    </a:endParaRPr>
                  </a:p>
                </p:txBody>
              </p:sp>
            </p:grpSp>
            <p:grpSp>
              <p:nvGrpSpPr>
                <p:cNvPr id="175119" name="Group 24"/>
                <p:cNvGrpSpPr/>
                <p:nvPr/>
              </p:nvGrpSpPr>
              <p:grpSpPr bwMode="auto">
                <a:xfrm>
                  <a:off x="2578" y="2910"/>
                  <a:ext cx="4337" cy="622"/>
                  <a:chOff x="2687" y="3000"/>
                  <a:chExt cx="3692" cy="622"/>
                </a:xfrm>
              </p:grpSpPr>
              <p:sp>
                <p:nvSpPr>
                  <p:cNvPr id="175128" name="Line 25"/>
                  <p:cNvSpPr>
                    <a:spLocks noChangeShapeType="1"/>
                  </p:cNvSpPr>
                  <p:nvPr/>
                </p:nvSpPr>
                <p:spPr bwMode="auto">
                  <a:xfrm flipH="1">
                    <a:off x="3331" y="3622"/>
                    <a:ext cx="525" cy="0"/>
                  </a:xfrm>
                  <a:prstGeom prst="line">
                    <a:avLst/>
                  </a:prstGeom>
                  <a:noFill/>
                  <a:ln w="9525">
                    <a:solidFill>
                      <a:srgbClr val="000000"/>
                    </a:solidFill>
                    <a:round/>
                    <a:tailEnd type="triangle" w="sm" len="sm"/>
                  </a:ln>
                </p:spPr>
                <p:txBody>
                  <a:bodyPr/>
                  <a:lstStyle/>
                  <a:p>
                    <a:endParaRPr lang="zh-CN" altLang="en-US"/>
                  </a:p>
                </p:txBody>
              </p:sp>
              <p:sp>
                <p:nvSpPr>
                  <p:cNvPr id="175129" name="Line 26"/>
                  <p:cNvSpPr>
                    <a:spLocks noChangeShapeType="1"/>
                  </p:cNvSpPr>
                  <p:nvPr/>
                </p:nvSpPr>
                <p:spPr bwMode="auto">
                  <a:xfrm flipH="1">
                    <a:off x="5956" y="3622"/>
                    <a:ext cx="420" cy="0"/>
                  </a:xfrm>
                  <a:prstGeom prst="line">
                    <a:avLst/>
                  </a:prstGeom>
                  <a:noFill/>
                  <a:ln w="19050">
                    <a:solidFill>
                      <a:srgbClr val="FF0000"/>
                    </a:solidFill>
                    <a:round/>
                    <a:tailEnd type="triangle" w="sm" len="sm"/>
                  </a:ln>
                </p:spPr>
                <p:txBody>
                  <a:bodyPr/>
                  <a:lstStyle/>
                  <a:p>
                    <a:endParaRPr lang="zh-CN" altLang="en-US"/>
                  </a:p>
                </p:txBody>
              </p:sp>
              <p:sp>
                <p:nvSpPr>
                  <p:cNvPr id="175130" name="Line 27"/>
                  <p:cNvSpPr>
                    <a:spLocks noChangeShapeType="1"/>
                  </p:cNvSpPr>
                  <p:nvPr/>
                </p:nvSpPr>
                <p:spPr bwMode="auto">
                  <a:xfrm flipV="1">
                    <a:off x="6376" y="3000"/>
                    <a:ext cx="0" cy="622"/>
                  </a:xfrm>
                  <a:prstGeom prst="line">
                    <a:avLst/>
                  </a:prstGeom>
                  <a:noFill/>
                  <a:ln w="19050">
                    <a:solidFill>
                      <a:srgbClr val="FF0000"/>
                    </a:solidFill>
                    <a:round/>
                  </a:ln>
                </p:spPr>
                <p:txBody>
                  <a:bodyPr/>
                  <a:lstStyle/>
                  <a:p>
                    <a:endParaRPr lang="zh-CN" altLang="en-US"/>
                  </a:p>
                </p:txBody>
              </p:sp>
              <p:sp>
                <p:nvSpPr>
                  <p:cNvPr id="175131" name="Line 28"/>
                  <p:cNvSpPr>
                    <a:spLocks noChangeShapeType="1"/>
                  </p:cNvSpPr>
                  <p:nvPr/>
                </p:nvSpPr>
                <p:spPr bwMode="auto">
                  <a:xfrm flipH="1">
                    <a:off x="2688" y="3000"/>
                    <a:ext cx="3691" cy="0"/>
                  </a:xfrm>
                  <a:prstGeom prst="line">
                    <a:avLst/>
                  </a:prstGeom>
                  <a:noFill/>
                  <a:ln w="19050">
                    <a:solidFill>
                      <a:srgbClr val="FF0000"/>
                    </a:solidFill>
                    <a:round/>
                  </a:ln>
                </p:spPr>
                <p:txBody>
                  <a:bodyPr/>
                  <a:lstStyle/>
                  <a:p>
                    <a:endParaRPr lang="zh-CN" altLang="en-US"/>
                  </a:p>
                </p:txBody>
              </p:sp>
              <p:sp>
                <p:nvSpPr>
                  <p:cNvPr id="175132" name="Line 29"/>
                  <p:cNvSpPr>
                    <a:spLocks noChangeShapeType="1"/>
                  </p:cNvSpPr>
                  <p:nvPr/>
                </p:nvSpPr>
                <p:spPr bwMode="auto">
                  <a:xfrm>
                    <a:off x="2687" y="3000"/>
                    <a:ext cx="0" cy="622"/>
                  </a:xfrm>
                  <a:prstGeom prst="line">
                    <a:avLst/>
                  </a:prstGeom>
                  <a:noFill/>
                  <a:ln w="19050">
                    <a:solidFill>
                      <a:srgbClr val="FF0000"/>
                    </a:solidFill>
                    <a:round/>
                  </a:ln>
                </p:spPr>
                <p:txBody>
                  <a:bodyPr/>
                  <a:lstStyle/>
                  <a:p>
                    <a:endParaRPr lang="zh-CN" altLang="en-US"/>
                  </a:p>
                </p:txBody>
              </p:sp>
            </p:grpSp>
            <p:sp>
              <p:nvSpPr>
                <p:cNvPr id="175120" name="Line 30"/>
                <p:cNvSpPr>
                  <a:spLocks noChangeShapeType="1"/>
                </p:cNvSpPr>
                <p:nvPr/>
              </p:nvSpPr>
              <p:spPr bwMode="auto">
                <a:xfrm flipH="1">
                  <a:off x="4591" y="3532"/>
                  <a:ext cx="1260" cy="0"/>
                </a:xfrm>
                <a:prstGeom prst="line">
                  <a:avLst/>
                </a:prstGeom>
                <a:noFill/>
                <a:ln w="9525">
                  <a:solidFill>
                    <a:srgbClr val="000000"/>
                  </a:solidFill>
                  <a:round/>
                  <a:tailEnd type="triangle" w="sm" len="sm"/>
                </a:ln>
              </p:spPr>
              <p:txBody>
                <a:bodyPr/>
                <a:lstStyle/>
                <a:p>
                  <a:endParaRPr lang="zh-CN" altLang="en-US"/>
                </a:p>
              </p:txBody>
            </p:sp>
            <p:sp>
              <p:nvSpPr>
                <p:cNvPr id="175121" name="Text Box 31"/>
                <p:cNvSpPr txBox="1">
                  <a:spLocks noChangeArrowheads="1"/>
                </p:cNvSpPr>
                <p:nvPr/>
              </p:nvSpPr>
              <p:spPr bwMode="auto">
                <a:xfrm>
                  <a:off x="4801" y="3006"/>
                  <a:ext cx="945" cy="305"/>
                </a:xfrm>
                <a:prstGeom prst="rect">
                  <a:avLst/>
                </a:prstGeom>
                <a:noFill/>
                <a:ln w="9525">
                  <a:noFill/>
                  <a:miter lim="800000"/>
                </a:ln>
              </p:spPr>
              <p:txBody>
                <a:bodyPr/>
                <a:lstStyle/>
                <a:p>
                  <a:pPr>
                    <a:lnSpc>
                      <a:spcPct val="80000"/>
                    </a:lnSpc>
                    <a:spcBef>
                      <a:spcPct val="0"/>
                    </a:spcBef>
                  </a:pPr>
                  <a:r>
                    <a:rPr lang="en-US" altLang="zh-CN">
                      <a:solidFill>
                        <a:schemeClr val="hlink"/>
                      </a:solidFill>
                      <a:ea typeface="Gulim" panose="020B0600000101010101" pitchFamily="50" charset="-127"/>
                    </a:rPr>
                    <a:t>SS</a:t>
                  </a:r>
                  <a:endParaRPr lang="en-US" altLang="zh-CN">
                    <a:solidFill>
                      <a:schemeClr val="hlink"/>
                    </a:solidFill>
                    <a:latin typeface="Arial" panose="020B0604020202020204" pitchFamily="34" charset="0"/>
                    <a:ea typeface="Gulim" panose="020B0600000101010101" pitchFamily="50" charset="-127"/>
                  </a:endParaRPr>
                </a:p>
              </p:txBody>
            </p:sp>
            <p:sp>
              <p:nvSpPr>
                <p:cNvPr id="175122" name="Line 32"/>
                <p:cNvSpPr>
                  <a:spLocks noChangeShapeType="1"/>
                </p:cNvSpPr>
                <p:nvPr/>
              </p:nvSpPr>
              <p:spPr bwMode="auto">
                <a:xfrm flipH="1">
                  <a:off x="2281" y="3532"/>
                  <a:ext cx="525" cy="0"/>
                </a:xfrm>
                <a:prstGeom prst="line">
                  <a:avLst/>
                </a:prstGeom>
                <a:noFill/>
                <a:ln w="9525">
                  <a:solidFill>
                    <a:srgbClr val="000000"/>
                  </a:solidFill>
                  <a:round/>
                  <a:tailEnd type="triangle" w="sm" len="sm"/>
                </a:ln>
              </p:spPr>
              <p:txBody>
                <a:bodyPr/>
                <a:lstStyle/>
                <a:p>
                  <a:endParaRPr lang="zh-CN" altLang="en-US"/>
                </a:p>
              </p:txBody>
            </p:sp>
            <p:sp>
              <p:nvSpPr>
                <p:cNvPr id="175123" name="Text Box 33"/>
                <p:cNvSpPr txBox="1">
                  <a:spLocks noChangeArrowheads="1"/>
                </p:cNvSpPr>
                <p:nvPr/>
              </p:nvSpPr>
              <p:spPr bwMode="auto">
                <a:xfrm>
                  <a:off x="1861" y="3311"/>
                  <a:ext cx="525" cy="454"/>
                </a:xfrm>
                <a:prstGeom prst="rect">
                  <a:avLst/>
                </a:prstGeom>
                <a:noFill/>
                <a:ln w="12700">
                  <a:noFill/>
                  <a:miter lim="800000"/>
                </a:ln>
              </p:spPr>
              <p:txBody>
                <a:bodyPr/>
                <a:lstStyle/>
                <a:p>
                  <a:pPr>
                    <a:lnSpc>
                      <a:spcPct val="80000"/>
                    </a:lnSpc>
                    <a:spcBef>
                      <a:spcPct val="0"/>
                    </a:spcBef>
                  </a:pPr>
                  <a:r>
                    <a:rPr lang="en-US" altLang="zh-CN" sz="1600">
                      <a:solidFill>
                        <a:schemeClr val="hlink"/>
                      </a:solidFill>
                      <a:ea typeface="Gulim" panose="020B0600000101010101" pitchFamily="50" charset="-127"/>
                    </a:rPr>
                    <a:t>Q</a:t>
                  </a:r>
                  <a:endParaRPr lang="en-US" altLang="zh-CN" sz="1600">
                    <a:solidFill>
                      <a:schemeClr val="hlink"/>
                    </a:solidFill>
                    <a:latin typeface="Arial" panose="020B0604020202020204" pitchFamily="34" charset="0"/>
                    <a:ea typeface="Gulim" panose="020B0600000101010101" pitchFamily="50" charset="-127"/>
                  </a:endParaRPr>
                </a:p>
              </p:txBody>
            </p:sp>
            <p:sp>
              <p:nvSpPr>
                <p:cNvPr id="175124" name="Line 34"/>
                <p:cNvSpPr>
                  <a:spLocks noChangeShapeType="1"/>
                </p:cNvSpPr>
                <p:nvPr/>
              </p:nvSpPr>
              <p:spPr bwMode="auto">
                <a:xfrm flipV="1">
                  <a:off x="4066" y="3768"/>
                  <a:ext cx="0" cy="311"/>
                </a:xfrm>
                <a:prstGeom prst="line">
                  <a:avLst/>
                </a:prstGeom>
                <a:noFill/>
                <a:ln w="9525">
                  <a:solidFill>
                    <a:srgbClr val="000000"/>
                  </a:solidFill>
                  <a:round/>
                  <a:tailEnd type="triangle" w="sm" len="sm"/>
                </a:ln>
              </p:spPr>
              <p:txBody>
                <a:bodyPr/>
                <a:lstStyle/>
                <a:p>
                  <a:endParaRPr lang="zh-CN" altLang="en-US"/>
                </a:p>
              </p:txBody>
            </p:sp>
            <p:sp>
              <p:nvSpPr>
                <p:cNvPr id="175125" name="Line 35"/>
                <p:cNvSpPr>
                  <a:spLocks noChangeShapeType="1"/>
                </p:cNvSpPr>
                <p:nvPr/>
              </p:nvSpPr>
              <p:spPr bwMode="auto">
                <a:xfrm flipV="1">
                  <a:off x="6256" y="3757"/>
                  <a:ext cx="0" cy="311"/>
                </a:xfrm>
                <a:prstGeom prst="line">
                  <a:avLst/>
                </a:prstGeom>
                <a:noFill/>
                <a:ln w="9525">
                  <a:solidFill>
                    <a:srgbClr val="000000"/>
                  </a:solidFill>
                  <a:round/>
                  <a:tailEnd type="triangle" w="sm" len="sm"/>
                </a:ln>
              </p:spPr>
              <p:txBody>
                <a:bodyPr/>
                <a:lstStyle/>
                <a:p>
                  <a:endParaRPr lang="zh-CN" altLang="en-US"/>
                </a:p>
              </p:txBody>
            </p:sp>
            <p:sp>
              <p:nvSpPr>
                <p:cNvPr id="175126" name="Text Box 36"/>
                <p:cNvSpPr txBox="1">
                  <a:spLocks noChangeArrowheads="1"/>
                </p:cNvSpPr>
                <p:nvPr/>
              </p:nvSpPr>
              <p:spPr bwMode="auto">
                <a:xfrm>
                  <a:off x="3706" y="4011"/>
                  <a:ext cx="735" cy="454"/>
                </a:xfrm>
                <a:prstGeom prst="rect">
                  <a:avLst/>
                </a:prstGeom>
                <a:noFill/>
                <a:ln w="12700">
                  <a:noFill/>
                  <a:miter lim="800000"/>
                </a:ln>
              </p:spPr>
              <p:txBody>
                <a:bodyPr/>
                <a:lstStyle/>
                <a:p>
                  <a:pPr>
                    <a:lnSpc>
                      <a:spcPct val="80000"/>
                    </a:lnSpc>
                    <a:spcBef>
                      <a:spcPct val="0"/>
                    </a:spcBef>
                  </a:pPr>
                  <a:r>
                    <a:rPr lang="en-US" altLang="zh-CN" sz="1600">
                      <a:solidFill>
                        <a:schemeClr val="hlink"/>
                      </a:solidFill>
                      <a:ea typeface="Gulim" panose="020B0600000101010101" pitchFamily="50" charset="-127"/>
                    </a:rPr>
                    <a:t>CP</a:t>
                  </a:r>
                  <a:endParaRPr lang="en-US" altLang="zh-CN" sz="1600">
                    <a:solidFill>
                      <a:schemeClr val="hlink"/>
                    </a:solidFill>
                    <a:latin typeface="Arial" panose="020B0604020202020204" pitchFamily="34" charset="0"/>
                    <a:ea typeface="Gulim" panose="020B0600000101010101" pitchFamily="50" charset="-127"/>
                  </a:endParaRPr>
                </a:p>
              </p:txBody>
            </p:sp>
            <p:sp>
              <p:nvSpPr>
                <p:cNvPr id="175127" name="Text Box 37"/>
                <p:cNvSpPr txBox="1">
                  <a:spLocks noChangeArrowheads="1"/>
                </p:cNvSpPr>
                <p:nvPr/>
              </p:nvSpPr>
              <p:spPr bwMode="auto">
                <a:xfrm>
                  <a:off x="5911" y="4008"/>
                  <a:ext cx="735" cy="454"/>
                </a:xfrm>
                <a:prstGeom prst="rect">
                  <a:avLst/>
                </a:prstGeom>
                <a:noFill/>
                <a:ln w="12700">
                  <a:noFill/>
                  <a:miter lim="800000"/>
                </a:ln>
              </p:spPr>
              <p:txBody>
                <a:bodyPr/>
                <a:lstStyle/>
                <a:p>
                  <a:pPr>
                    <a:lnSpc>
                      <a:spcPct val="80000"/>
                    </a:lnSpc>
                    <a:spcBef>
                      <a:spcPct val="0"/>
                    </a:spcBef>
                  </a:pPr>
                  <a:r>
                    <a:rPr lang="en-US" altLang="zh-CN" sz="1600">
                      <a:solidFill>
                        <a:schemeClr val="hlink"/>
                      </a:solidFill>
                      <a:ea typeface="Gulim" panose="020B0600000101010101" pitchFamily="50" charset="-127"/>
                    </a:rPr>
                    <a:t>LDN</a:t>
                  </a:r>
                  <a:endParaRPr lang="en-US" altLang="zh-CN" sz="1600">
                    <a:solidFill>
                      <a:schemeClr val="hlink"/>
                    </a:solidFill>
                    <a:latin typeface="Arial" panose="020B0604020202020204" pitchFamily="34" charset="0"/>
                    <a:ea typeface="Gulim" panose="020B0600000101010101" pitchFamily="50" charset="-127"/>
                  </a:endParaRPr>
                </a:p>
              </p:txBody>
            </p:sp>
          </p:grpSp>
          <p:sp>
            <p:nvSpPr>
              <p:cNvPr id="175114" name="Text Box 39"/>
              <p:cNvSpPr txBox="1">
                <a:spLocks noChangeArrowheads="1"/>
              </p:cNvSpPr>
              <p:nvPr/>
            </p:nvSpPr>
            <p:spPr bwMode="black">
              <a:xfrm>
                <a:off x="3559" y="1154"/>
                <a:ext cx="348" cy="157"/>
              </a:xfrm>
              <a:prstGeom prst="rect">
                <a:avLst/>
              </a:prstGeom>
              <a:noFill/>
              <a:ln w="9525" algn="ctr">
                <a:noFill/>
                <a:miter lim="800000"/>
              </a:ln>
            </p:spPr>
            <p:txBody>
              <a:bodyPr>
                <a:spAutoFit/>
              </a:bodyPr>
              <a:lstStyle/>
              <a:p>
                <a:pPr algn="r"/>
                <a:r>
                  <a:rPr lang="en-US" altLang="zh-CN" b="0"/>
                  <a:t>SS[6]</a:t>
                </a:r>
                <a:endParaRPr lang="zh-CN" altLang="en-US" b="0"/>
              </a:p>
            </p:txBody>
          </p:sp>
          <p:sp>
            <p:nvSpPr>
              <p:cNvPr id="175115" name="Text Box 40"/>
              <p:cNvSpPr txBox="1">
                <a:spLocks noChangeArrowheads="1"/>
              </p:cNvSpPr>
              <p:nvPr/>
            </p:nvSpPr>
            <p:spPr bwMode="black">
              <a:xfrm>
                <a:off x="4685" y="1139"/>
                <a:ext cx="353" cy="157"/>
              </a:xfrm>
              <a:prstGeom prst="rect">
                <a:avLst/>
              </a:prstGeom>
              <a:noFill/>
              <a:ln w="9525" algn="ctr">
                <a:noFill/>
                <a:miter lim="800000"/>
              </a:ln>
            </p:spPr>
            <p:txBody>
              <a:bodyPr>
                <a:spAutoFit/>
              </a:bodyPr>
              <a:lstStyle/>
              <a:p>
                <a:pPr algn="r"/>
                <a:r>
                  <a:rPr lang="en-US" altLang="zh-CN" b="0"/>
                  <a:t>SS[0]</a:t>
                </a:r>
                <a:endParaRPr lang="zh-CN" altLang="en-US" b="0"/>
              </a:p>
            </p:txBody>
          </p:sp>
        </p:grpSp>
        <p:sp>
          <p:nvSpPr>
            <p:cNvPr id="175112" name="Oval 173"/>
            <p:cNvSpPr>
              <a:spLocks noChangeArrowheads="1"/>
            </p:cNvSpPr>
            <p:nvPr/>
          </p:nvSpPr>
          <p:spPr bwMode="auto">
            <a:xfrm>
              <a:off x="2184400" y="2146300"/>
              <a:ext cx="76200" cy="76200"/>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sp>
        <p:nvSpPr>
          <p:cNvPr id="40" name="Text Box 97"/>
          <p:cNvSpPr txBox="1">
            <a:spLocks noChangeArrowheads="1"/>
          </p:cNvSpPr>
          <p:nvPr/>
        </p:nvSpPr>
        <p:spPr bwMode="auto">
          <a:xfrm>
            <a:off x="1841500" y="1117601"/>
            <a:ext cx="1720850" cy="380365"/>
          </a:xfrm>
          <a:prstGeom prst="rect">
            <a:avLst/>
          </a:prstGeom>
          <a:noFill/>
          <a:ln w="9525">
            <a:noFill/>
            <a:miter lim="800000"/>
          </a:ln>
        </p:spPr>
        <p:txBody>
          <a:bodyPr>
            <a:spAutoFit/>
          </a:bodyPr>
          <a:lstStyle/>
          <a:p>
            <a:pPr algn="just" eaLnBrk="0" hangingPunct="0"/>
            <a:endParaRPr lang="zh-CN" altLang="en-US" dirty="0">
              <a:solidFill>
                <a:srgbClr val="FF0000"/>
              </a:solidFill>
              <a:latin typeface="Arial" panose="020B0604020202020204" pitchFamily="34" charset="0"/>
              <a:ea typeface="楷体_GB2312" panose="02010609030101010101" charset="-122"/>
              <a:cs typeface="Arial" panose="020B0604020202020204" pitchFamily="34" charset="0"/>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linds(horizontal)">
                                      <p:cBhvr>
                                        <p:cTn id="1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Lst>
  </p:timing>
</p:sld>
</file>

<file path=ppt/slides/slide1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1" name="Rectangle 2"/>
          <p:cNvSpPr>
            <a:spLocks noGrp="1" noChangeArrowheads="1"/>
          </p:cNvSpPr>
          <p:nvPr>
            <p:ph type="title" idx="4294967295"/>
          </p:nvPr>
        </p:nvSpPr>
        <p:spPr>
          <a:xfrm>
            <a:off x="2063751" y="338139"/>
            <a:ext cx="8197516"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序列信号发生器的</a:t>
            </a:r>
            <a:r>
              <a:rPr lang="en-US" altLang="zh-CN" dirty="0" smtClean="0">
                <a:solidFill>
                  <a:srgbClr val="FFCC00"/>
                </a:solidFill>
                <a:latin typeface="Arial" panose="020B0604020202020204" pitchFamily="34" charset="0"/>
                <a:ea typeface="黑体" panose="02010600030101010101" pitchFamily="49" charset="-122"/>
              </a:rPr>
              <a:t>HDL</a:t>
            </a:r>
            <a:r>
              <a:rPr lang="zh-CN" altLang="en-US" dirty="0" smtClean="0">
                <a:solidFill>
                  <a:srgbClr val="FFCC00"/>
                </a:solidFill>
                <a:latin typeface="Arial" panose="020B0604020202020204" pitchFamily="34" charset="0"/>
                <a:ea typeface="黑体" panose="02010600030101010101" pitchFamily="49" charset="-122"/>
              </a:rPr>
              <a:t>设计（有错）</a:t>
            </a:r>
          </a:p>
        </p:txBody>
      </p:sp>
      <p:sp>
        <p:nvSpPr>
          <p:cNvPr id="61444" name="Text Box 4"/>
          <p:cNvSpPr txBox="1">
            <a:spLocks noChangeArrowheads="1"/>
          </p:cNvSpPr>
          <p:nvPr/>
        </p:nvSpPr>
        <p:spPr bwMode="auto">
          <a:xfrm>
            <a:off x="2063751" y="1143000"/>
            <a:ext cx="8137525" cy="5327650"/>
          </a:xfrm>
          <a:prstGeom prst="rect">
            <a:avLst/>
          </a:prstGeom>
          <a:solidFill>
            <a:srgbClr val="ADD6FF"/>
          </a:solidFill>
          <a:ln w="9525">
            <a:solidFill>
              <a:schemeClr val="tx1"/>
            </a:solidFill>
            <a:miter lim="800000"/>
          </a:ln>
        </p:spPr>
        <p:txBody>
          <a:bodyPr lIns="90000" tIns="46800" rIns="90000" bIns="46800">
            <a:spAutoFit/>
          </a:bodyPr>
          <a:lstStyle/>
          <a:p>
            <a:pPr algn="l">
              <a:lnSpc>
                <a:spcPct val="100000"/>
              </a:lnSpc>
              <a:spcBef>
                <a:spcPct val="0"/>
              </a:spcBef>
            </a:pPr>
            <a:r>
              <a:rPr lang="en-US" altLang="zh-CN">
                <a:latin typeface="Arial" panose="020B0604020202020204" pitchFamily="34" charset="0"/>
                <a:cs typeface="Arial" panose="020B0604020202020204" pitchFamily="34" charset="0"/>
              </a:rPr>
              <a:t>module </a:t>
            </a:r>
            <a:r>
              <a:rPr lang="en-US" altLang="zh-CN">
                <a:solidFill>
                  <a:srgbClr val="FF0066"/>
                </a:solidFill>
                <a:latin typeface="Arial" panose="020B0604020202020204" pitchFamily="34" charset="0"/>
                <a:cs typeface="Arial" panose="020B0604020202020204" pitchFamily="34" charset="0"/>
              </a:rPr>
              <a:t>signal7_error</a:t>
            </a:r>
            <a:r>
              <a:rPr lang="en-US" altLang="zh-CN">
                <a:latin typeface="Arial" panose="020B0604020202020204" pitchFamily="34" charset="0"/>
                <a:cs typeface="Arial" panose="020B0604020202020204" pitchFamily="34" charset="0"/>
              </a:rPr>
              <a:t>(CP,LDN,Q);</a:t>
            </a:r>
          </a:p>
          <a:p>
            <a:pPr algn="l">
              <a:lnSpc>
                <a:spcPct val="100000"/>
              </a:lnSpc>
              <a:spcBef>
                <a:spcPct val="0"/>
              </a:spcBef>
            </a:pPr>
            <a:r>
              <a:rPr lang="en-US" altLang="zh-CN">
                <a:latin typeface="Arial" panose="020B0604020202020204" pitchFamily="34" charset="0"/>
                <a:cs typeface="Arial" panose="020B0604020202020204" pitchFamily="34" charset="0"/>
              </a:rPr>
              <a:t>     parameter	sign =7’b1101001;//</a:t>
            </a:r>
            <a:r>
              <a:rPr lang="zh-CN" altLang="en-US">
                <a:solidFill>
                  <a:srgbClr val="FF3399"/>
                </a:solidFill>
                <a:latin typeface="楷体_GB2312" panose="02010609030101010101" charset="-122"/>
                <a:ea typeface="楷体_GB2312" panose="02010609030101010101" charset="-122"/>
                <a:cs typeface="Arial" panose="020B0604020202020204" pitchFamily="34" charset="0"/>
              </a:rPr>
              <a:t>定义序列信号</a:t>
            </a:r>
            <a:endParaRPr lang="en-US" altLang="zh-CN">
              <a:solidFill>
                <a:srgbClr val="FF3399"/>
              </a:solidFill>
              <a:latin typeface="楷体_GB2312" panose="02010609030101010101" charset="-122"/>
              <a:ea typeface="楷体_GB2312" panose="02010609030101010101" charset="-122"/>
              <a:cs typeface="Arial" panose="020B0604020202020204" pitchFamily="34" charset="0"/>
            </a:endParaRPr>
          </a:p>
          <a:p>
            <a:pPr algn="l">
              <a:lnSpc>
                <a:spcPct val="100000"/>
              </a:lnSpc>
              <a:spcBef>
                <a:spcPct val="0"/>
              </a:spcBef>
            </a:pPr>
            <a:r>
              <a:rPr lang="en-US" altLang="zh-CN">
                <a:latin typeface="Arial" panose="020B0604020202020204" pitchFamily="34" charset="0"/>
                <a:cs typeface="Arial" panose="020B0604020202020204" pitchFamily="34" charset="0"/>
              </a:rPr>
              <a:t>     input 	 CP,LDN;</a:t>
            </a:r>
          </a:p>
          <a:p>
            <a:pPr algn="l">
              <a:lnSpc>
                <a:spcPct val="100000"/>
              </a:lnSpc>
              <a:spcBef>
                <a:spcPct val="0"/>
              </a:spcBef>
            </a:pPr>
            <a:r>
              <a:rPr lang="en-US" altLang="zh-CN">
                <a:latin typeface="Arial" panose="020B0604020202020204" pitchFamily="34" charset="0"/>
                <a:cs typeface="Arial" panose="020B0604020202020204" pitchFamily="34" charset="0"/>
              </a:rPr>
              <a:t>     output 	 Q;</a:t>
            </a:r>
          </a:p>
          <a:p>
            <a:pPr algn="l">
              <a:lnSpc>
                <a:spcPct val="100000"/>
              </a:lnSpc>
              <a:spcBef>
                <a:spcPct val="0"/>
              </a:spcBef>
            </a:pPr>
            <a:r>
              <a:rPr lang="en-US" altLang="zh-CN">
                <a:latin typeface="Arial" panose="020B0604020202020204" pitchFamily="34" charset="0"/>
                <a:cs typeface="Arial" panose="020B0604020202020204" pitchFamily="34" charset="0"/>
              </a:rPr>
              <a:t>     reg		 Q;</a:t>
            </a:r>
          </a:p>
          <a:p>
            <a:pPr algn="l">
              <a:lnSpc>
                <a:spcPct val="100000"/>
              </a:lnSpc>
              <a:spcBef>
                <a:spcPct val="0"/>
              </a:spcBef>
            </a:pPr>
            <a:r>
              <a:rPr lang="en-US" altLang="zh-CN">
                <a:latin typeface="Arial" panose="020B0604020202020204" pitchFamily="34" charset="0"/>
                <a:cs typeface="Arial" panose="020B0604020202020204" pitchFamily="34" charset="0"/>
              </a:rPr>
              <a:t>     reg[6:0] 	 SS;	</a:t>
            </a:r>
          </a:p>
          <a:p>
            <a:pPr algn="l">
              <a:lnSpc>
                <a:spcPct val="100000"/>
              </a:lnSpc>
              <a:spcBef>
                <a:spcPct val="0"/>
              </a:spcBef>
            </a:pPr>
            <a:r>
              <a:rPr lang="en-US" altLang="zh-CN">
                <a:latin typeface="Arial" panose="020B0604020202020204" pitchFamily="34" charset="0"/>
                <a:cs typeface="Arial" panose="020B0604020202020204" pitchFamily="34" charset="0"/>
              </a:rPr>
              <a:t>     always @</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(posedge CP)</a:t>
            </a:r>
          </a:p>
          <a:p>
            <a:pPr algn="l">
              <a:lnSpc>
                <a:spcPct val="100000"/>
              </a:lnSpc>
              <a:spcBef>
                <a:spcPct val="0"/>
              </a:spcBef>
            </a:pPr>
            <a:r>
              <a:rPr lang="en-US" altLang="zh-CN">
                <a:latin typeface="Arial" panose="020B0604020202020204" pitchFamily="34" charset="0"/>
                <a:cs typeface="Arial" panose="020B0604020202020204" pitchFamily="34" charset="0"/>
              </a:rPr>
              <a:t>    </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 begin</a:t>
            </a:r>
          </a:p>
          <a:p>
            <a:pPr algn="l">
              <a:lnSpc>
                <a:spcPct val="100000"/>
              </a:lnSpc>
              <a:spcBef>
                <a:spcPct val="0"/>
              </a:spcBef>
            </a:pPr>
            <a:r>
              <a:rPr lang="en-US" altLang="zh-CN">
                <a:latin typeface="Arial" panose="020B0604020202020204" pitchFamily="34" charset="0"/>
                <a:cs typeface="Arial" panose="020B0604020202020204" pitchFamily="34" charset="0"/>
              </a:rPr>
              <a:t>	if (!LDN) SS = sign;	    //</a:t>
            </a:r>
            <a:r>
              <a:rPr lang="zh-CN" altLang="en-US">
                <a:solidFill>
                  <a:srgbClr val="FF3399"/>
                </a:solidFill>
                <a:latin typeface="楷体_GB2312" panose="02010609030101010101" charset="-122"/>
                <a:ea typeface="楷体_GB2312" panose="02010609030101010101" charset="-122"/>
              </a:rPr>
              <a:t>将序列信号打入移位寄存器中</a:t>
            </a:r>
            <a:endParaRPr lang="en-US" altLang="zh-CN">
              <a:solidFill>
                <a:srgbClr val="FF3399"/>
              </a:solidFill>
              <a:latin typeface="楷体_GB2312" panose="02010609030101010101" charset="-122"/>
              <a:ea typeface="楷体_GB2312" panose="02010609030101010101" charset="-122"/>
            </a:endParaRPr>
          </a:p>
          <a:p>
            <a:pPr algn="l">
              <a:lnSpc>
                <a:spcPct val="100000"/>
              </a:lnSpc>
              <a:spcBef>
                <a:spcPct val="0"/>
              </a:spcBef>
            </a:pPr>
            <a:r>
              <a:rPr lang="en-US" altLang="zh-CN">
                <a:latin typeface="Arial" panose="020B0604020202020204" pitchFamily="34" charset="0"/>
                <a:cs typeface="Arial" panose="020B0604020202020204" pitchFamily="34" charset="0"/>
              </a:rPr>
              <a:t>	else	</a:t>
            </a:r>
          </a:p>
          <a:p>
            <a:pPr algn="l">
              <a:lnSpc>
                <a:spcPct val="100000"/>
              </a:lnSpc>
              <a:spcBef>
                <a:spcPct val="0"/>
              </a:spcBef>
            </a:pP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begin</a:t>
            </a:r>
          </a:p>
          <a:p>
            <a:pPr algn="l">
              <a:lnSpc>
                <a:spcPct val="100000"/>
              </a:lnSpc>
              <a:spcBef>
                <a:spcPct val="0"/>
              </a:spcBef>
            </a:pP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Q = SS[6];</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	   //</a:t>
            </a:r>
            <a:r>
              <a:rPr lang="zh-CN" altLang="en-US">
                <a:solidFill>
                  <a:srgbClr val="FF3399"/>
                </a:solidFill>
                <a:latin typeface="楷体_GB2312" panose="02010609030101010101" charset="-122"/>
                <a:ea typeface="楷体_GB2312" panose="02010609030101010101" charset="-122"/>
              </a:rPr>
              <a:t>从最高位输出序列信号</a:t>
            </a:r>
            <a:endParaRPr lang="en-US" altLang="zh-CN">
              <a:solidFill>
                <a:srgbClr val="FF3399"/>
              </a:solidFill>
              <a:latin typeface="楷体_GB2312" panose="02010609030101010101" charset="-122"/>
              <a:ea typeface="楷体_GB2312" panose="02010609030101010101" charset="-122"/>
            </a:endParaRPr>
          </a:p>
          <a:p>
            <a:pPr algn="l">
              <a:lnSpc>
                <a:spcPct val="100000"/>
              </a:lnSpc>
              <a:spcBef>
                <a:spcPct val="0"/>
              </a:spcBef>
            </a:pP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SS[0] = SS[6];	   //</a:t>
            </a:r>
            <a:r>
              <a:rPr lang="zh-CN" altLang="en-US">
                <a:solidFill>
                  <a:srgbClr val="FF3399"/>
                </a:solidFill>
                <a:latin typeface="楷体_GB2312" panose="02010609030101010101" charset="-122"/>
                <a:ea typeface="楷体_GB2312" panose="02010609030101010101" charset="-122"/>
              </a:rPr>
              <a:t>最高位同时送给最低位</a:t>
            </a:r>
            <a:endParaRPr lang="en-US" altLang="zh-CN">
              <a:solidFill>
                <a:srgbClr val="FF3399"/>
              </a:solidFill>
              <a:latin typeface="楷体_GB2312" panose="02010609030101010101" charset="-122"/>
              <a:ea typeface="楷体_GB2312" panose="02010609030101010101" charset="-122"/>
            </a:endParaRPr>
          </a:p>
          <a:p>
            <a:pPr algn="l">
              <a:lnSpc>
                <a:spcPct val="100000"/>
              </a:lnSpc>
              <a:spcBef>
                <a:spcPct val="0"/>
              </a:spcBef>
            </a:pPr>
            <a:r>
              <a:rPr lang="zh-CN" altLang="en-US">
                <a:solidFill>
                  <a:srgbClr val="FF3399"/>
                </a:solidFill>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SS = SS &lt;&lt; 1; 	   //</a:t>
            </a:r>
            <a:r>
              <a:rPr lang="zh-CN" altLang="en-US">
                <a:latin typeface="Arial" panose="020B0604020202020204" pitchFamily="34" charset="0"/>
                <a:cs typeface="Arial" panose="020B0604020202020204" pitchFamily="34" charset="0"/>
              </a:rPr>
              <a:t>然后</a:t>
            </a:r>
            <a:r>
              <a:rPr lang="zh-CN" altLang="en-US">
                <a:solidFill>
                  <a:srgbClr val="FF3399"/>
                </a:solidFill>
                <a:latin typeface="楷体_GB2312" panose="02010609030101010101" charset="-122"/>
                <a:ea typeface="楷体_GB2312" panose="02010609030101010101" charset="-122"/>
              </a:rPr>
              <a:t>数据左移</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 </a:t>
            </a:r>
            <a:endParaRPr lang="en-US" altLang="zh-CN">
              <a:solidFill>
                <a:srgbClr val="FF3399"/>
              </a:solidFill>
              <a:latin typeface="楷体_GB2312" panose="02010609030101010101" charset="-122"/>
              <a:cs typeface="Arial" panose="020B0604020202020204" pitchFamily="34" charset="0"/>
            </a:endParaRPr>
          </a:p>
          <a:p>
            <a:pPr algn="l">
              <a:lnSpc>
                <a:spcPct val="100000"/>
              </a:lnSpc>
              <a:spcBef>
                <a:spcPct val="0"/>
              </a:spcBef>
            </a:pP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end</a:t>
            </a:r>
          </a:p>
          <a:p>
            <a:pPr algn="l">
              <a:lnSpc>
                <a:spcPct val="100000"/>
              </a:lnSpc>
              <a:spcBef>
                <a:spcPct val="0"/>
              </a:spcBef>
            </a:pPr>
            <a:r>
              <a:rPr lang="en-US" altLang="zh-CN">
                <a:latin typeface="Arial" panose="020B0604020202020204" pitchFamily="34" charset="0"/>
                <a:cs typeface="Arial" panose="020B0604020202020204" pitchFamily="34" charset="0"/>
              </a:rPr>
              <a:t>    </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 end</a:t>
            </a:r>
          </a:p>
          <a:p>
            <a:pPr algn="l">
              <a:lnSpc>
                <a:spcPct val="100000"/>
              </a:lnSpc>
              <a:spcBef>
                <a:spcPct val="0"/>
              </a:spcBef>
            </a:pPr>
            <a:r>
              <a:rPr lang="en-US" altLang="zh-CN">
                <a:latin typeface="Arial" panose="020B0604020202020204" pitchFamily="34" charset="0"/>
                <a:cs typeface="Arial" panose="020B0604020202020204" pitchFamily="34" charset="0"/>
              </a:rPr>
              <a:t>endmodule</a:t>
            </a:r>
          </a:p>
        </p:txBody>
      </p:sp>
      <p:sp>
        <p:nvSpPr>
          <p:cNvPr id="5" name="AutoShape 59"/>
          <p:cNvSpPr>
            <a:spLocks noChangeArrowheads="1"/>
          </p:cNvSpPr>
          <p:nvPr/>
        </p:nvSpPr>
        <p:spPr bwMode="auto">
          <a:xfrm>
            <a:off x="5210176" y="5514976"/>
            <a:ext cx="2651125" cy="760413"/>
          </a:xfrm>
          <a:prstGeom prst="wedgeRoundRectCallout">
            <a:avLst>
              <a:gd name="adj1" fmla="val -48491"/>
              <a:gd name="adj2" fmla="val -100718"/>
              <a:gd name="adj3" fmla="val 16667"/>
            </a:avLst>
          </a:prstGeom>
          <a:solidFill>
            <a:srgbClr val="FFFFBD"/>
          </a:solidFill>
          <a:ln w="9525">
            <a:solidFill>
              <a:srgbClr val="CC6600"/>
            </a:solidFill>
            <a:miter lim="800000"/>
          </a:ln>
          <a:effectLst>
            <a:prstShdw prst="shdw17" dist="17961" dir="2700000">
              <a:srgbClr val="7A3D00"/>
            </a:prstShdw>
          </a:effectLst>
        </p:spPr>
        <p:txBody>
          <a:bodyPr anchor="b"/>
          <a:lstStyle/>
          <a:p>
            <a:pPr algn="l">
              <a:lnSpc>
                <a:spcPct val="100000"/>
              </a:lnSpc>
              <a:spcBef>
                <a:spcPct val="0"/>
              </a:spcBef>
            </a:pPr>
            <a:r>
              <a:rPr lang="en-US" altLang="zh-CN" sz="1800">
                <a:latin typeface="Arial" panose="020B0604020202020204" pitchFamily="34" charset="0"/>
                <a:ea typeface="楷体_GB2312" panose="02010609030101010101" charset="-122"/>
              </a:rPr>
              <a:t>SS[6]</a:t>
            </a:r>
            <a:r>
              <a:rPr lang="zh-CN" altLang="en-US" sz="1800">
                <a:latin typeface="Arial" panose="020B0604020202020204" pitchFamily="34" charset="0"/>
                <a:ea typeface="楷体_GB2312" panose="02010609030101010101" charset="-122"/>
              </a:rPr>
              <a:t> 会将</a:t>
            </a:r>
            <a:r>
              <a:rPr lang="en-US" altLang="zh-CN" sz="1800">
                <a:latin typeface="Arial" panose="020B0604020202020204" pitchFamily="34" charset="0"/>
                <a:ea typeface="楷体_GB2312" panose="02010609030101010101" charset="-122"/>
              </a:rPr>
              <a:t>SS[0]</a:t>
            </a:r>
            <a:r>
              <a:rPr lang="zh-CN" altLang="en-US" sz="1800">
                <a:latin typeface="Arial" panose="020B0604020202020204" pitchFamily="34" charset="0"/>
                <a:ea typeface="楷体_GB2312" panose="02010609030101010101" charset="-122"/>
              </a:rPr>
              <a:t>覆盖，原始序列被改变！</a:t>
            </a:r>
            <a:endParaRPr lang="en-US" altLang="zh-CN" sz="1800">
              <a:latin typeface="Arial" panose="020B0604020202020204" pitchFamily="34" charset="0"/>
              <a:ea typeface="楷体_GB2312" panose="02010609030101010101"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1444"/>
                                        </p:tgtEl>
                                        <p:attrNameLst>
                                          <p:attrName>style.visibility</p:attrName>
                                        </p:attrNameLst>
                                      </p:cBhvr>
                                      <p:to>
                                        <p:strVal val="visible"/>
                                      </p:to>
                                    </p:set>
                                    <p:animEffect transition="in" filter="blinds(horizontal)">
                                      <p:cBhvr>
                                        <p:cTn id="7" dur="500"/>
                                        <p:tgtEl>
                                          <p:spTgt spid="614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nimBg="1"/>
      <p:bldP spid="5" grpId="0" animBg="1" autoUpdateAnimBg="0"/>
    </p:bldLst>
  </p:timing>
</p:sld>
</file>

<file path=ppt/slides/slide1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155" name="Rectangle 2"/>
          <p:cNvSpPr>
            <a:spLocks noGrp="1" noChangeArrowheads="1"/>
          </p:cNvSpPr>
          <p:nvPr>
            <p:ph type="title" idx="4294967295"/>
          </p:nvPr>
        </p:nvSpPr>
        <p:spPr>
          <a:xfrm>
            <a:off x="1752600" y="477371"/>
            <a:ext cx="10234863"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序列信号发生器的仿真波形图（不正确）</a:t>
            </a:r>
          </a:p>
        </p:txBody>
      </p:sp>
      <p:sp>
        <p:nvSpPr>
          <p:cNvPr id="8" name="Rectangle 5"/>
          <p:cNvSpPr>
            <a:spLocks noChangeArrowheads="1"/>
          </p:cNvSpPr>
          <p:nvPr/>
        </p:nvSpPr>
        <p:spPr bwMode="auto">
          <a:xfrm>
            <a:off x="2249488" y="4681538"/>
            <a:ext cx="7993062" cy="2176462"/>
          </a:xfrm>
          <a:prstGeom prst="rect">
            <a:avLst/>
          </a:prstGeom>
          <a:noFill/>
          <a:ln w="9525">
            <a:noFill/>
            <a:miter lim="800000"/>
          </a:ln>
        </p:spPr>
        <p:txBody>
          <a:bodyPr/>
          <a:lstStyle/>
          <a:p>
            <a:pPr marL="342900" indent="-342900" algn="l">
              <a:lnSpc>
                <a:spcPct val="110000"/>
              </a:lnSpc>
              <a:spcBef>
                <a:spcPct val="0"/>
              </a:spcBef>
              <a:buClr>
                <a:schemeClr val="bg2"/>
              </a:buClr>
              <a:buFont typeface="Wingdings" panose="05000000000000000000" pitchFamily="2" charset="2"/>
              <a:buChar char="v"/>
            </a:pPr>
            <a:r>
              <a:rPr lang="zh-CN" altLang="en-US" dirty="0">
                <a:ea typeface="楷体_GB2312" panose="02010609030101010101" charset="-122"/>
              </a:rPr>
              <a:t>由于</a:t>
            </a:r>
            <a:r>
              <a:rPr lang="zh-CN" altLang="zh-CN" dirty="0">
                <a:ea typeface="楷体_GB2312" panose="02010609030101010101" charset="-122"/>
              </a:rPr>
              <a:t>先将最高位送给最低位，再移位，则</a:t>
            </a:r>
            <a:r>
              <a:rPr lang="en-US" altLang="zh-CN" dirty="0">
                <a:ea typeface="楷体_GB2312" panose="02010609030101010101" charset="-122"/>
              </a:rPr>
              <a:t>SS[6]</a:t>
            </a:r>
            <a:r>
              <a:rPr lang="zh-CN" altLang="zh-CN" dirty="0">
                <a:ea typeface="楷体_GB2312" panose="02010609030101010101" charset="-122"/>
              </a:rPr>
              <a:t> 会将</a:t>
            </a:r>
            <a:r>
              <a:rPr lang="en-US" altLang="zh-CN" dirty="0">
                <a:ea typeface="楷体_GB2312" panose="02010609030101010101" charset="-122"/>
              </a:rPr>
              <a:t>SS[0]</a:t>
            </a:r>
            <a:r>
              <a:rPr lang="zh-CN" altLang="zh-CN" dirty="0">
                <a:ea typeface="楷体_GB2312" panose="02010609030101010101" charset="-122"/>
              </a:rPr>
              <a:t>覆盖，</a:t>
            </a:r>
            <a:r>
              <a:rPr lang="en-US" altLang="zh-CN" dirty="0">
                <a:ea typeface="楷体_GB2312" panose="02010609030101010101" charset="-122"/>
              </a:rPr>
              <a:t> </a:t>
            </a:r>
            <a:r>
              <a:rPr lang="en-US" altLang="zh-CN" dirty="0">
                <a:solidFill>
                  <a:srgbClr val="CC0066"/>
                </a:solidFill>
                <a:ea typeface="楷体_GB2312" panose="02010609030101010101" charset="-122"/>
              </a:rPr>
              <a:t>SS[0]</a:t>
            </a:r>
            <a:r>
              <a:rPr lang="zh-CN" altLang="en-US" dirty="0">
                <a:solidFill>
                  <a:srgbClr val="CC0066"/>
                </a:solidFill>
                <a:ea typeface="楷体_GB2312" panose="02010609030101010101" charset="-122"/>
              </a:rPr>
              <a:t>为不定值</a:t>
            </a:r>
            <a:r>
              <a:rPr lang="zh-CN" altLang="en-US" dirty="0">
                <a:ea typeface="楷体_GB2312" panose="02010609030101010101" charset="-122"/>
              </a:rPr>
              <a:t>，</a:t>
            </a:r>
            <a:r>
              <a:rPr lang="zh-CN" altLang="zh-CN" dirty="0">
                <a:ea typeface="楷体_GB2312" panose="02010609030101010101" charset="-122"/>
              </a:rPr>
              <a:t>原始序列被改变！ 仿真不正确！</a:t>
            </a:r>
            <a:endParaRPr lang="en-US" altLang="zh-CN" dirty="0">
              <a:ea typeface="楷体_GB2312" panose="02010609030101010101" charset="-122"/>
            </a:endParaRPr>
          </a:p>
          <a:p>
            <a:pPr marL="342900" indent="-342900" algn="l">
              <a:lnSpc>
                <a:spcPct val="110000"/>
              </a:lnSpc>
              <a:spcBef>
                <a:spcPct val="0"/>
              </a:spcBef>
              <a:buClr>
                <a:schemeClr val="bg2"/>
              </a:buClr>
              <a:buFont typeface="Wingdings" panose="05000000000000000000" pitchFamily="2" charset="2"/>
              <a:buChar char="v"/>
            </a:pPr>
            <a:r>
              <a:rPr lang="en-US" altLang="zh-CN" dirty="0">
                <a:ea typeface="楷体_GB2312" panose="02010609030101010101" charset="-122"/>
              </a:rPr>
              <a:t>7</a:t>
            </a:r>
            <a:r>
              <a:rPr lang="zh-CN" altLang="en-US" dirty="0">
                <a:ea typeface="楷体_GB2312" panose="02010609030101010101" charset="-122"/>
              </a:rPr>
              <a:t>个</a:t>
            </a:r>
            <a:r>
              <a:rPr lang="en-US" altLang="zh-CN" dirty="0">
                <a:ea typeface="楷体_GB2312" panose="02010609030101010101" charset="-122"/>
              </a:rPr>
              <a:t>CP</a:t>
            </a:r>
            <a:r>
              <a:rPr lang="zh-CN" altLang="en-US" dirty="0">
                <a:ea typeface="楷体_GB2312" panose="02010609030101010101" charset="-122"/>
              </a:rPr>
              <a:t>后，第</a:t>
            </a:r>
            <a:r>
              <a:rPr lang="en-US" altLang="zh-CN" dirty="0">
                <a:ea typeface="楷体_GB2312" panose="02010609030101010101" charset="-122"/>
              </a:rPr>
              <a:t>1</a:t>
            </a:r>
            <a:r>
              <a:rPr lang="zh-CN" altLang="en-US" dirty="0">
                <a:ea typeface="楷体_GB2312" panose="02010609030101010101" charset="-122"/>
              </a:rPr>
              <a:t>个输出序列似乎正确：</a:t>
            </a:r>
            <a:r>
              <a:rPr lang="en-US" altLang="zh-CN" dirty="0">
                <a:ea typeface="楷体_GB2312" panose="02010609030101010101" charset="-122"/>
              </a:rPr>
              <a:t>1101011</a:t>
            </a:r>
            <a:r>
              <a:rPr lang="zh-CN" altLang="en-US" dirty="0">
                <a:ea typeface="楷体_GB2312" panose="02010609030101010101" charset="-122"/>
              </a:rPr>
              <a:t>，但第</a:t>
            </a:r>
            <a:r>
              <a:rPr lang="en-US" altLang="zh-CN" dirty="0">
                <a:ea typeface="楷体_GB2312" panose="02010609030101010101" charset="-122"/>
              </a:rPr>
              <a:t>2</a:t>
            </a:r>
            <a:r>
              <a:rPr lang="zh-CN" altLang="en-US" dirty="0">
                <a:ea typeface="楷体_GB2312" panose="02010609030101010101" charset="-122"/>
              </a:rPr>
              <a:t>个输出序列变为：</a:t>
            </a:r>
            <a:r>
              <a:rPr lang="en-US" altLang="zh-CN" dirty="0">
                <a:solidFill>
                  <a:srgbClr val="CC0066"/>
                </a:solidFill>
                <a:ea typeface="楷体_GB2312" panose="02010609030101010101" charset="-122"/>
              </a:rPr>
              <a:t>1010011</a:t>
            </a:r>
            <a:r>
              <a:rPr lang="zh-CN" altLang="en-US" dirty="0">
                <a:solidFill>
                  <a:srgbClr val="CC0066"/>
                </a:solidFill>
                <a:ea typeface="楷体_GB2312" panose="02010609030101010101" charset="-122"/>
              </a:rPr>
              <a:t>；</a:t>
            </a:r>
            <a:r>
              <a:rPr lang="zh-CN" altLang="en-US" dirty="0">
                <a:ea typeface="楷体_GB2312" panose="02010609030101010101" charset="-122"/>
              </a:rPr>
              <a:t>第</a:t>
            </a:r>
            <a:r>
              <a:rPr lang="en-US" altLang="zh-CN" dirty="0">
                <a:ea typeface="楷体_GB2312" panose="02010609030101010101" charset="-122"/>
              </a:rPr>
              <a:t>3</a:t>
            </a:r>
            <a:r>
              <a:rPr lang="zh-CN" altLang="en-US" dirty="0">
                <a:ea typeface="楷体_GB2312" panose="02010609030101010101" charset="-122"/>
              </a:rPr>
              <a:t>个输出序列变为：</a:t>
            </a:r>
            <a:r>
              <a:rPr lang="en-US" altLang="zh-CN" dirty="0">
                <a:solidFill>
                  <a:srgbClr val="CC0066"/>
                </a:solidFill>
                <a:ea typeface="楷体_GB2312" panose="02010609030101010101" charset="-122"/>
              </a:rPr>
              <a:t>0100110</a:t>
            </a:r>
            <a:r>
              <a:rPr lang="en-US" altLang="zh-CN" dirty="0">
                <a:ea typeface="楷体_GB2312" panose="02010609030101010101" charset="-122"/>
              </a:rPr>
              <a:t>……</a:t>
            </a:r>
            <a:r>
              <a:rPr lang="zh-CN" altLang="en-US" dirty="0">
                <a:solidFill>
                  <a:srgbClr val="CC3300"/>
                </a:solidFill>
                <a:ea typeface="楷体_GB2312" panose="02010609030101010101" charset="-122"/>
              </a:rPr>
              <a:t>没有规律，不是重复序列！</a:t>
            </a:r>
          </a:p>
        </p:txBody>
      </p:sp>
      <p:pic>
        <p:nvPicPr>
          <p:cNvPr id="177157" name="Picture 7"/>
          <p:cNvPicPr>
            <a:picLocks noChangeAspect="1" noChangeArrowheads="1"/>
          </p:cNvPicPr>
          <p:nvPr/>
        </p:nvPicPr>
        <p:blipFill>
          <a:blip r:embed="rId3" cstate="print"/>
          <a:srcRect/>
          <a:stretch>
            <a:fillRect/>
          </a:stretch>
        </p:blipFill>
        <p:spPr bwMode="black">
          <a:xfrm>
            <a:off x="1792288" y="1450975"/>
            <a:ext cx="8875712" cy="1430338"/>
          </a:xfrm>
          <a:prstGeom prst="rect">
            <a:avLst/>
          </a:prstGeom>
          <a:noFill/>
          <a:ln w="9525" algn="ctr">
            <a:noFill/>
            <a:miter lim="800000"/>
            <a:headEnd/>
            <a:tailEnd/>
          </a:ln>
        </p:spPr>
      </p:pic>
      <p:sp>
        <p:nvSpPr>
          <p:cNvPr id="5" name="Text Box 268"/>
          <p:cNvSpPr txBox="1">
            <a:spLocks noChangeArrowheads="1"/>
          </p:cNvSpPr>
          <p:nvPr/>
        </p:nvSpPr>
        <p:spPr bwMode="black">
          <a:xfrm>
            <a:off x="4926013" y="2365375"/>
            <a:ext cx="4418012" cy="369888"/>
          </a:xfrm>
          <a:prstGeom prst="rect">
            <a:avLst/>
          </a:prstGeom>
          <a:noFill/>
          <a:ln w="9525" algn="ctr">
            <a:noFill/>
            <a:miter lim="800000"/>
          </a:ln>
        </p:spPr>
        <p:txBody>
          <a:bodyPr>
            <a:spAutoFit/>
          </a:bodyPr>
          <a:lstStyle/>
          <a:p>
            <a:pPr algn="l"/>
            <a:r>
              <a:rPr lang="en-US" altLang="zh-CN">
                <a:solidFill>
                  <a:srgbClr val="FF0000"/>
                </a:solidFill>
              </a:rPr>
              <a:t>1</a:t>
            </a:r>
            <a:r>
              <a:rPr lang="zh-CN" altLang="en-US">
                <a:solidFill>
                  <a:srgbClr val="FF0000"/>
                </a:solidFill>
              </a:rPr>
              <a:t>        </a:t>
            </a:r>
            <a:r>
              <a:rPr lang="en-US" altLang="zh-CN">
                <a:solidFill>
                  <a:srgbClr val="FF0000"/>
                </a:solidFill>
              </a:rPr>
              <a:t>1</a:t>
            </a:r>
            <a:r>
              <a:rPr lang="zh-CN" altLang="en-US">
                <a:solidFill>
                  <a:srgbClr val="FF0000"/>
                </a:solidFill>
              </a:rPr>
              <a:t>        </a:t>
            </a:r>
            <a:r>
              <a:rPr lang="en-US" altLang="zh-CN">
                <a:solidFill>
                  <a:srgbClr val="FF0000"/>
                </a:solidFill>
              </a:rPr>
              <a:t>0</a:t>
            </a:r>
            <a:r>
              <a:rPr lang="zh-CN" altLang="en-US">
                <a:solidFill>
                  <a:srgbClr val="FF0000"/>
                </a:solidFill>
              </a:rPr>
              <a:t>        </a:t>
            </a:r>
            <a:r>
              <a:rPr lang="en-US" altLang="zh-CN">
                <a:solidFill>
                  <a:srgbClr val="FF0000"/>
                </a:solidFill>
              </a:rPr>
              <a:t>1</a:t>
            </a:r>
            <a:r>
              <a:rPr lang="zh-CN" altLang="en-US">
                <a:solidFill>
                  <a:srgbClr val="FF0000"/>
                </a:solidFill>
              </a:rPr>
              <a:t>        </a:t>
            </a:r>
            <a:r>
              <a:rPr lang="en-US" altLang="zh-CN">
                <a:solidFill>
                  <a:srgbClr val="FF0000"/>
                </a:solidFill>
              </a:rPr>
              <a:t>0</a:t>
            </a:r>
            <a:r>
              <a:rPr lang="zh-CN" altLang="en-US">
                <a:solidFill>
                  <a:srgbClr val="FF0000"/>
                </a:solidFill>
              </a:rPr>
              <a:t>       </a:t>
            </a:r>
            <a:r>
              <a:rPr lang="en-US" altLang="zh-CN">
                <a:solidFill>
                  <a:srgbClr val="FF0000"/>
                </a:solidFill>
              </a:rPr>
              <a:t>0</a:t>
            </a:r>
            <a:r>
              <a:rPr lang="zh-CN" altLang="en-US">
                <a:solidFill>
                  <a:srgbClr val="FF0000"/>
                </a:solidFill>
              </a:rPr>
              <a:t>         </a:t>
            </a:r>
            <a:r>
              <a:rPr lang="en-US" altLang="zh-CN">
                <a:solidFill>
                  <a:srgbClr val="FF0000"/>
                </a:solidFill>
              </a:rPr>
              <a:t>1</a:t>
            </a:r>
            <a:r>
              <a:rPr lang="zh-CN" altLang="en-US">
                <a:solidFill>
                  <a:srgbClr val="FF0000"/>
                </a:solidFill>
              </a:rPr>
              <a:t>      </a:t>
            </a:r>
            <a:endParaRPr lang="en-US" altLang="zh-CN">
              <a:solidFill>
                <a:srgbClr val="FF0000"/>
              </a:solidFill>
            </a:endParaRPr>
          </a:p>
        </p:txBody>
      </p:sp>
      <p:sp>
        <p:nvSpPr>
          <p:cNvPr id="9" name="Text Box 268"/>
          <p:cNvSpPr txBox="1">
            <a:spLocks noChangeArrowheads="1"/>
          </p:cNvSpPr>
          <p:nvPr/>
        </p:nvSpPr>
        <p:spPr bwMode="black">
          <a:xfrm>
            <a:off x="9586914" y="2360613"/>
            <a:ext cx="1017587" cy="368300"/>
          </a:xfrm>
          <a:prstGeom prst="rect">
            <a:avLst/>
          </a:prstGeom>
          <a:noFill/>
          <a:ln w="9525" algn="ctr">
            <a:noFill/>
            <a:miter lim="800000"/>
          </a:ln>
        </p:spPr>
        <p:txBody>
          <a:bodyPr>
            <a:spAutoFit/>
          </a:bodyPr>
          <a:lstStyle/>
          <a:p>
            <a:pPr algn="l">
              <a:defRPr/>
            </a:pPr>
            <a:r>
              <a:rPr lang="en-US" altLang="zh-CN" dirty="0">
                <a:solidFill>
                  <a:srgbClr val="0000FF"/>
                </a:solidFill>
              </a:rPr>
              <a:t>1</a:t>
            </a:r>
            <a:r>
              <a:rPr lang="zh-CN" altLang="en-US" dirty="0">
                <a:solidFill>
                  <a:srgbClr val="0000FF"/>
                </a:solidFill>
              </a:rPr>
              <a:t>       </a:t>
            </a:r>
            <a:r>
              <a:rPr lang="en-US" altLang="zh-CN" dirty="0">
                <a:solidFill>
                  <a:srgbClr val="0000FF"/>
                </a:solidFill>
              </a:rPr>
              <a:t>0</a:t>
            </a:r>
            <a:r>
              <a:rPr lang="zh-CN" altLang="en-US" dirty="0">
                <a:solidFill>
                  <a:srgbClr val="0000FF"/>
                </a:solidFill>
              </a:rPr>
              <a:t>     </a:t>
            </a:r>
            <a:r>
              <a:rPr lang="zh-CN" altLang="en-US" dirty="0">
                <a:solidFill>
                  <a:schemeClr val="accent5">
                    <a:lumMod val="25000"/>
                  </a:schemeClr>
                </a:solidFill>
              </a:rPr>
              <a:t>     </a:t>
            </a:r>
            <a:endParaRPr lang="en-US" altLang="zh-CN" dirty="0">
              <a:solidFill>
                <a:schemeClr val="accent5">
                  <a:lumMod val="25000"/>
                </a:schemeClr>
              </a:solidFill>
            </a:endParaRPr>
          </a:p>
        </p:txBody>
      </p:sp>
      <p:pic>
        <p:nvPicPr>
          <p:cNvPr id="1049601" name="Picture 1"/>
          <p:cNvPicPr>
            <a:picLocks noChangeAspect="1" noChangeArrowheads="1"/>
          </p:cNvPicPr>
          <p:nvPr/>
        </p:nvPicPr>
        <p:blipFill>
          <a:blip r:embed="rId4" cstate="print"/>
          <a:srcRect/>
          <a:stretch>
            <a:fillRect/>
          </a:stretch>
        </p:blipFill>
        <p:spPr bwMode="auto">
          <a:xfrm>
            <a:off x="1752600" y="3067050"/>
            <a:ext cx="8882282" cy="1661462"/>
          </a:xfrm>
          <a:prstGeom prst="rect">
            <a:avLst/>
          </a:prstGeom>
          <a:noFill/>
          <a:ln w="9525">
            <a:noFill/>
            <a:miter lim="800000"/>
            <a:headEnd/>
            <a:tailEnd/>
          </a:ln>
        </p:spPr>
      </p:pic>
      <p:sp>
        <p:nvSpPr>
          <p:cNvPr id="10" name="椭圆 9"/>
          <p:cNvSpPr/>
          <p:nvPr/>
        </p:nvSpPr>
        <p:spPr bwMode="auto">
          <a:xfrm>
            <a:off x="4171950" y="3981450"/>
            <a:ext cx="3086100" cy="56263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algn="r" eaLnBrk="0" hangingPunct="0">
              <a:lnSpc>
                <a:spcPct val="100000"/>
              </a:lnSpc>
              <a:spcBef>
                <a:spcPct val="0"/>
              </a:spcBef>
            </a:pPr>
            <a:endParaRPr lang="zh-CN" altLang="en-US" u="sng">
              <a:solidFill>
                <a:schemeClr val="accent1"/>
              </a:solidFill>
              <a:latin typeface="Lucida Sans Unicode" panose="020B0602030504020204" pitchFamily="34" charset="0"/>
              <a:ea typeface="Gulim" panose="020B0600000101010101" pitchFamily="50" charset="-127"/>
            </a:endParaRPr>
          </a:p>
        </p:txBody>
      </p:sp>
      <p:sp>
        <p:nvSpPr>
          <p:cNvPr id="11" name="椭圆 10"/>
          <p:cNvSpPr/>
          <p:nvPr/>
        </p:nvSpPr>
        <p:spPr bwMode="auto">
          <a:xfrm>
            <a:off x="7296150" y="4000500"/>
            <a:ext cx="3204000" cy="562630"/>
          </a:xfrm>
          <a:prstGeom prst="ellipse">
            <a:avLst/>
          </a:prstGeom>
          <a:noFill/>
          <a:ln w="28575" cap="flat" cmpd="sng" algn="ctr">
            <a:solidFill>
              <a:srgbClr val="0066FF"/>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algn="r" eaLnBrk="0" hangingPunct="0">
              <a:lnSpc>
                <a:spcPct val="100000"/>
              </a:lnSpc>
              <a:spcBef>
                <a:spcPct val="0"/>
              </a:spcBef>
            </a:pPr>
            <a:endParaRPr lang="zh-CN" altLang="en-US" u="sng">
              <a:solidFill>
                <a:schemeClr val="accent1"/>
              </a:solidFill>
              <a:latin typeface="Lucida Sans Unicode" panose="020B0602030504020204" pitchFamily="34" charset="0"/>
              <a:ea typeface="Gulim" panose="020B0600000101010101" pitchFamily="50" charset="-127"/>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1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9" grpId="0"/>
      <p:bldP spid="10" grpId="0" animBg="1"/>
      <p:bldP spid="11" grpId="0" animBg="1"/>
    </p:bldLst>
  </p:timing>
</p:sld>
</file>

<file path=ppt/slides/slide1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179" name="Rectangle 2"/>
          <p:cNvSpPr>
            <a:spLocks noGrp="1" noChangeArrowheads="1"/>
          </p:cNvSpPr>
          <p:nvPr>
            <p:ph type="title" idx="4294967295"/>
          </p:nvPr>
        </p:nvSpPr>
        <p:spPr>
          <a:xfrm>
            <a:off x="5334000" y="3048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序列信号发生器的改进设计</a:t>
            </a:r>
          </a:p>
        </p:txBody>
      </p:sp>
      <p:sp>
        <p:nvSpPr>
          <p:cNvPr id="178180" name="Text Box 4"/>
          <p:cNvSpPr txBox="1">
            <a:spLocks noChangeArrowheads="1"/>
          </p:cNvSpPr>
          <p:nvPr/>
        </p:nvSpPr>
        <p:spPr bwMode="auto">
          <a:xfrm>
            <a:off x="2063751" y="1143000"/>
            <a:ext cx="8137525" cy="5327650"/>
          </a:xfrm>
          <a:prstGeom prst="rect">
            <a:avLst/>
          </a:prstGeom>
          <a:solidFill>
            <a:srgbClr val="ADD6FF"/>
          </a:solidFill>
          <a:ln w="9525">
            <a:solidFill>
              <a:schemeClr val="tx1"/>
            </a:solidFill>
            <a:miter lim="800000"/>
          </a:ln>
        </p:spPr>
        <p:txBody>
          <a:bodyPr lIns="90000" tIns="46800" rIns="90000" bIns="46800">
            <a:spAutoFit/>
          </a:bodyPr>
          <a:lstStyle/>
          <a:p>
            <a:pPr algn="l">
              <a:lnSpc>
                <a:spcPct val="100000"/>
              </a:lnSpc>
              <a:spcBef>
                <a:spcPct val="0"/>
              </a:spcBef>
            </a:pPr>
            <a:r>
              <a:rPr lang="en-US" altLang="zh-CN">
                <a:latin typeface="Arial" panose="020B0604020202020204" pitchFamily="34" charset="0"/>
                <a:cs typeface="Arial" panose="020B0604020202020204" pitchFamily="34" charset="0"/>
              </a:rPr>
              <a:t>module </a:t>
            </a:r>
            <a:r>
              <a:rPr lang="en-US" altLang="zh-CN">
                <a:solidFill>
                  <a:srgbClr val="FF0066"/>
                </a:solidFill>
                <a:latin typeface="Arial" panose="020B0604020202020204" pitchFamily="34" charset="0"/>
                <a:cs typeface="Arial" panose="020B0604020202020204" pitchFamily="34" charset="0"/>
              </a:rPr>
              <a:t>signal7</a:t>
            </a:r>
            <a:r>
              <a:rPr lang="en-US" altLang="zh-CN">
                <a:latin typeface="Arial" panose="020B0604020202020204" pitchFamily="34" charset="0"/>
                <a:cs typeface="Arial" panose="020B0604020202020204" pitchFamily="34" charset="0"/>
              </a:rPr>
              <a:t> (CP,LDN,Q);</a:t>
            </a:r>
          </a:p>
          <a:p>
            <a:pPr algn="l">
              <a:lnSpc>
                <a:spcPct val="100000"/>
              </a:lnSpc>
              <a:spcBef>
                <a:spcPct val="0"/>
              </a:spcBef>
            </a:pPr>
            <a:r>
              <a:rPr lang="en-US" altLang="zh-CN">
                <a:latin typeface="Arial" panose="020B0604020202020204" pitchFamily="34" charset="0"/>
                <a:cs typeface="Arial" panose="020B0604020202020204" pitchFamily="34" charset="0"/>
              </a:rPr>
              <a:t>     parameter	sign =7’b1101001;//</a:t>
            </a:r>
            <a:r>
              <a:rPr lang="zh-CN" altLang="en-US">
                <a:solidFill>
                  <a:srgbClr val="FF3399"/>
                </a:solidFill>
                <a:latin typeface="楷体_GB2312" panose="02010609030101010101" charset="-122"/>
                <a:ea typeface="楷体_GB2312" panose="02010609030101010101" charset="-122"/>
                <a:cs typeface="Arial" panose="020B0604020202020204" pitchFamily="34" charset="0"/>
              </a:rPr>
              <a:t>定义序列信号</a:t>
            </a:r>
            <a:endParaRPr lang="en-US" altLang="zh-CN">
              <a:solidFill>
                <a:srgbClr val="FF3399"/>
              </a:solidFill>
              <a:latin typeface="楷体_GB2312" panose="02010609030101010101" charset="-122"/>
              <a:ea typeface="楷体_GB2312" panose="02010609030101010101" charset="-122"/>
              <a:cs typeface="Arial" panose="020B0604020202020204" pitchFamily="34" charset="0"/>
            </a:endParaRPr>
          </a:p>
          <a:p>
            <a:pPr algn="l">
              <a:lnSpc>
                <a:spcPct val="100000"/>
              </a:lnSpc>
              <a:spcBef>
                <a:spcPct val="0"/>
              </a:spcBef>
            </a:pPr>
            <a:r>
              <a:rPr lang="en-US" altLang="zh-CN">
                <a:latin typeface="Arial" panose="020B0604020202020204" pitchFamily="34" charset="0"/>
                <a:cs typeface="Arial" panose="020B0604020202020204" pitchFamily="34" charset="0"/>
              </a:rPr>
              <a:t>     input 	 CP,LDN;</a:t>
            </a:r>
          </a:p>
          <a:p>
            <a:pPr algn="l">
              <a:lnSpc>
                <a:spcPct val="100000"/>
              </a:lnSpc>
              <a:spcBef>
                <a:spcPct val="0"/>
              </a:spcBef>
            </a:pPr>
            <a:r>
              <a:rPr lang="en-US" altLang="zh-CN">
                <a:latin typeface="Arial" panose="020B0604020202020204" pitchFamily="34" charset="0"/>
                <a:cs typeface="Arial" panose="020B0604020202020204" pitchFamily="34" charset="0"/>
              </a:rPr>
              <a:t>     output 	 Q;</a:t>
            </a:r>
          </a:p>
          <a:p>
            <a:pPr algn="l">
              <a:lnSpc>
                <a:spcPct val="100000"/>
              </a:lnSpc>
              <a:spcBef>
                <a:spcPct val="0"/>
              </a:spcBef>
            </a:pPr>
            <a:r>
              <a:rPr lang="en-US" altLang="zh-CN">
                <a:latin typeface="Arial" panose="020B0604020202020204" pitchFamily="34" charset="0"/>
                <a:cs typeface="Arial" panose="020B0604020202020204" pitchFamily="34" charset="0"/>
              </a:rPr>
              <a:t>     reg		 Q;</a:t>
            </a:r>
          </a:p>
          <a:p>
            <a:pPr algn="l">
              <a:lnSpc>
                <a:spcPct val="100000"/>
              </a:lnSpc>
              <a:spcBef>
                <a:spcPct val="0"/>
              </a:spcBef>
            </a:pPr>
            <a:r>
              <a:rPr lang="en-US" altLang="zh-CN">
                <a:latin typeface="Arial" panose="020B0604020202020204" pitchFamily="34" charset="0"/>
                <a:cs typeface="Arial" panose="020B0604020202020204" pitchFamily="34" charset="0"/>
              </a:rPr>
              <a:t>     reg[6:0] 	 SS;	</a:t>
            </a:r>
          </a:p>
          <a:p>
            <a:pPr algn="l">
              <a:lnSpc>
                <a:spcPct val="100000"/>
              </a:lnSpc>
              <a:spcBef>
                <a:spcPct val="0"/>
              </a:spcBef>
            </a:pPr>
            <a:r>
              <a:rPr lang="en-US" altLang="zh-CN">
                <a:latin typeface="Arial" panose="020B0604020202020204" pitchFamily="34" charset="0"/>
                <a:cs typeface="Arial" panose="020B0604020202020204" pitchFamily="34" charset="0"/>
              </a:rPr>
              <a:t>     always @</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(posedge CP)</a:t>
            </a:r>
          </a:p>
          <a:p>
            <a:pPr algn="l">
              <a:lnSpc>
                <a:spcPct val="100000"/>
              </a:lnSpc>
              <a:spcBef>
                <a:spcPct val="0"/>
              </a:spcBef>
            </a:pPr>
            <a:r>
              <a:rPr lang="en-US" altLang="zh-CN">
                <a:latin typeface="Arial" panose="020B0604020202020204" pitchFamily="34" charset="0"/>
                <a:cs typeface="Arial" panose="020B0604020202020204" pitchFamily="34" charset="0"/>
              </a:rPr>
              <a:t>    </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 begin</a:t>
            </a:r>
          </a:p>
          <a:p>
            <a:pPr algn="l">
              <a:lnSpc>
                <a:spcPct val="100000"/>
              </a:lnSpc>
              <a:spcBef>
                <a:spcPct val="0"/>
              </a:spcBef>
            </a:pPr>
            <a:r>
              <a:rPr lang="en-US" altLang="zh-CN">
                <a:latin typeface="Arial" panose="020B0604020202020204" pitchFamily="34" charset="0"/>
                <a:cs typeface="Arial" panose="020B0604020202020204" pitchFamily="34" charset="0"/>
              </a:rPr>
              <a:t>	if (!LDN) SS = sign;	    //</a:t>
            </a:r>
            <a:r>
              <a:rPr lang="zh-CN" altLang="en-US">
                <a:solidFill>
                  <a:srgbClr val="FF3399"/>
                </a:solidFill>
                <a:latin typeface="楷体_GB2312" panose="02010609030101010101" charset="-122"/>
                <a:ea typeface="楷体_GB2312" panose="02010609030101010101" charset="-122"/>
              </a:rPr>
              <a:t>将序列信号打入移位寄存器中</a:t>
            </a:r>
            <a:endParaRPr lang="en-US" altLang="zh-CN">
              <a:solidFill>
                <a:srgbClr val="FF3399"/>
              </a:solidFill>
              <a:latin typeface="楷体_GB2312" panose="02010609030101010101" charset="-122"/>
              <a:ea typeface="楷体_GB2312" panose="02010609030101010101" charset="-122"/>
            </a:endParaRPr>
          </a:p>
          <a:p>
            <a:pPr algn="l">
              <a:lnSpc>
                <a:spcPct val="100000"/>
              </a:lnSpc>
              <a:spcBef>
                <a:spcPct val="0"/>
              </a:spcBef>
            </a:pPr>
            <a:r>
              <a:rPr lang="en-US" altLang="zh-CN">
                <a:latin typeface="Arial" panose="020B0604020202020204" pitchFamily="34" charset="0"/>
                <a:cs typeface="Arial" panose="020B0604020202020204" pitchFamily="34" charset="0"/>
              </a:rPr>
              <a:t>	else	</a:t>
            </a:r>
          </a:p>
          <a:p>
            <a:pPr algn="l">
              <a:lnSpc>
                <a:spcPct val="100000"/>
              </a:lnSpc>
              <a:spcBef>
                <a:spcPct val="0"/>
              </a:spcBef>
            </a:pP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begin</a:t>
            </a:r>
          </a:p>
          <a:p>
            <a:pPr algn="l">
              <a:lnSpc>
                <a:spcPct val="100000"/>
              </a:lnSpc>
              <a:spcBef>
                <a:spcPct val="0"/>
              </a:spcBef>
            </a:pP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Q = SS[6];</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	   //</a:t>
            </a:r>
            <a:r>
              <a:rPr lang="zh-CN" altLang="en-US">
                <a:solidFill>
                  <a:srgbClr val="FF3399"/>
                </a:solidFill>
                <a:latin typeface="楷体_GB2312" panose="02010609030101010101" charset="-122"/>
                <a:ea typeface="楷体_GB2312" panose="02010609030101010101" charset="-122"/>
              </a:rPr>
              <a:t>从最高位输出序列信号</a:t>
            </a:r>
            <a:r>
              <a:rPr lang="zh-CN" altLang="en-US">
                <a:latin typeface="Arial" panose="020B0604020202020204" pitchFamily="34" charset="0"/>
                <a:cs typeface="Arial" panose="020B0604020202020204" pitchFamily="34" charset="0"/>
              </a:rPr>
              <a:t>                    </a:t>
            </a:r>
            <a:endParaRPr lang="en-US" altLang="zh-CN">
              <a:solidFill>
                <a:srgbClr val="FF3399"/>
              </a:solidFill>
              <a:latin typeface="楷体_GB2312" panose="02010609030101010101" charset="-122"/>
              <a:ea typeface="楷体_GB2312" panose="02010609030101010101" charset="-122"/>
            </a:endParaRPr>
          </a:p>
          <a:p>
            <a:pPr algn="l">
              <a:lnSpc>
                <a:spcPct val="100000"/>
              </a:lnSpc>
              <a:spcBef>
                <a:spcPct val="0"/>
              </a:spcBef>
            </a:pPr>
            <a:r>
              <a:rPr lang="zh-CN" altLang="en-US">
                <a:solidFill>
                  <a:srgbClr val="FF3399"/>
                </a:solidFill>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SS = SS &lt;&lt; 1; 	   //</a:t>
            </a:r>
            <a:r>
              <a:rPr lang="zh-CN" altLang="en-US">
                <a:solidFill>
                  <a:srgbClr val="FF3399"/>
                </a:solidFill>
                <a:latin typeface="楷体_GB2312" panose="02010609030101010101" charset="-122"/>
                <a:ea typeface="楷体_GB2312" panose="02010609030101010101" charset="-122"/>
              </a:rPr>
              <a:t>数据左移</a:t>
            </a:r>
            <a:endParaRPr lang="en-US" altLang="zh-CN">
              <a:solidFill>
                <a:srgbClr val="FF3399"/>
              </a:solidFill>
              <a:latin typeface="楷体_GB2312" panose="02010609030101010101" charset="-122"/>
              <a:ea typeface="楷体_GB2312" panose="02010609030101010101" charset="-122"/>
            </a:endParaRPr>
          </a:p>
          <a:p>
            <a:pPr algn="l">
              <a:lnSpc>
                <a:spcPct val="100000"/>
              </a:lnSpc>
              <a:spcBef>
                <a:spcPct val="0"/>
              </a:spcBef>
            </a:pPr>
            <a:r>
              <a:rPr lang="zh-CN" altLang="en-US">
                <a:solidFill>
                  <a:srgbClr val="FF3399"/>
                </a:solidFill>
                <a:latin typeface="Arial" panose="020B0604020202020204" pitchFamily="34" charset="0"/>
                <a:ea typeface="楷体_GB2312" panose="02010609030101010101" charset="-122"/>
              </a:rPr>
              <a:t>                    </a:t>
            </a:r>
            <a:r>
              <a:rPr lang="en-US" altLang="zh-CN">
                <a:solidFill>
                  <a:srgbClr val="FF0000"/>
                </a:solidFill>
                <a:latin typeface="Arial" panose="020B0604020202020204" pitchFamily="34" charset="0"/>
                <a:cs typeface="Arial" panose="020B0604020202020204" pitchFamily="34" charset="0"/>
              </a:rPr>
              <a:t>SS[0] = Q</a:t>
            </a:r>
            <a:r>
              <a:rPr lang="en-US" altLang="zh-CN">
                <a:latin typeface="Arial" panose="020B0604020202020204" pitchFamily="34" charset="0"/>
                <a:cs typeface="Arial" panose="020B0604020202020204" pitchFamily="34" charset="0"/>
              </a:rPr>
              <a:t>;	  </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 //</a:t>
            </a:r>
            <a:r>
              <a:rPr lang="zh-CN" altLang="en-US">
                <a:solidFill>
                  <a:srgbClr val="FF3399"/>
                </a:solidFill>
                <a:latin typeface="楷体_GB2312" panose="02010609030101010101" charset="-122"/>
                <a:ea typeface="楷体_GB2312" panose="02010609030101010101" charset="-122"/>
              </a:rPr>
              <a:t>左移前的最高位同时送给最低位</a:t>
            </a:r>
            <a:endParaRPr lang="en-US" altLang="zh-CN">
              <a:solidFill>
                <a:srgbClr val="FF3399"/>
              </a:solidFill>
              <a:latin typeface="楷体_GB2312" panose="02010609030101010101" charset="-122"/>
              <a:cs typeface="Arial" panose="020B0604020202020204" pitchFamily="34" charset="0"/>
            </a:endParaRPr>
          </a:p>
          <a:p>
            <a:pPr algn="l">
              <a:lnSpc>
                <a:spcPct val="100000"/>
              </a:lnSpc>
              <a:spcBef>
                <a:spcPct val="0"/>
              </a:spcBef>
            </a:pP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end</a:t>
            </a:r>
          </a:p>
          <a:p>
            <a:pPr algn="l">
              <a:lnSpc>
                <a:spcPct val="100000"/>
              </a:lnSpc>
              <a:spcBef>
                <a:spcPct val="0"/>
              </a:spcBef>
            </a:pPr>
            <a:r>
              <a:rPr lang="en-US" altLang="zh-CN">
                <a:latin typeface="Arial" panose="020B0604020202020204" pitchFamily="34" charset="0"/>
                <a:cs typeface="Arial" panose="020B0604020202020204" pitchFamily="34" charset="0"/>
              </a:rPr>
              <a:t>    </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 end</a:t>
            </a:r>
          </a:p>
          <a:p>
            <a:pPr algn="l">
              <a:lnSpc>
                <a:spcPct val="100000"/>
              </a:lnSpc>
              <a:spcBef>
                <a:spcPct val="0"/>
              </a:spcBef>
            </a:pPr>
            <a:r>
              <a:rPr lang="en-US" altLang="zh-CN">
                <a:latin typeface="Arial" panose="020B0604020202020204" pitchFamily="34" charset="0"/>
                <a:cs typeface="Arial" panose="020B0604020202020204" pitchFamily="34" charset="0"/>
              </a:rPr>
              <a:t>endmodule</a:t>
            </a:r>
          </a:p>
        </p:txBody>
      </p:sp>
      <p:sp>
        <p:nvSpPr>
          <p:cNvPr id="5" name="AutoShape 59"/>
          <p:cNvSpPr>
            <a:spLocks noChangeArrowheads="1"/>
          </p:cNvSpPr>
          <p:nvPr/>
        </p:nvSpPr>
        <p:spPr bwMode="auto">
          <a:xfrm>
            <a:off x="4705350" y="5751513"/>
            <a:ext cx="3562350" cy="760412"/>
          </a:xfrm>
          <a:prstGeom prst="wedgeRoundRectCallout">
            <a:avLst>
              <a:gd name="adj1" fmla="val -48491"/>
              <a:gd name="adj2" fmla="val -100718"/>
              <a:gd name="adj3" fmla="val 16667"/>
            </a:avLst>
          </a:prstGeom>
          <a:solidFill>
            <a:srgbClr val="FFFFBD"/>
          </a:solidFill>
          <a:ln w="9525">
            <a:solidFill>
              <a:srgbClr val="CC6600"/>
            </a:solidFill>
            <a:miter lim="800000"/>
          </a:ln>
          <a:effectLst>
            <a:prstShdw prst="shdw17" dist="17961" dir="2700000">
              <a:srgbClr val="7A3D00"/>
            </a:prstShdw>
          </a:effectLst>
        </p:spPr>
        <p:txBody>
          <a:bodyPr anchor="b"/>
          <a:lstStyle/>
          <a:p>
            <a:pPr algn="l">
              <a:lnSpc>
                <a:spcPct val="100000"/>
              </a:lnSpc>
              <a:spcBef>
                <a:spcPct val="0"/>
              </a:spcBef>
            </a:pPr>
            <a:r>
              <a:rPr lang="zh-CN" altLang="en-US" sz="1800">
                <a:latin typeface="Arial" panose="020B0604020202020204" pitchFamily="34" charset="0"/>
                <a:ea typeface="楷体_GB2312" panose="02010609030101010101" charset="-122"/>
              </a:rPr>
              <a:t>两条语句调换顺序，先左移，再用</a:t>
            </a:r>
            <a:r>
              <a:rPr lang="zh-CN" altLang="en-US" sz="1800">
                <a:solidFill>
                  <a:srgbClr val="FF0000"/>
                </a:solidFill>
                <a:latin typeface="Arial" panose="020B0604020202020204" pitchFamily="34" charset="0"/>
                <a:ea typeface="楷体_GB2312" panose="02010609030101010101" charset="-122"/>
              </a:rPr>
              <a:t>移位之前</a:t>
            </a:r>
            <a:r>
              <a:rPr lang="zh-CN" altLang="en-US" sz="1800">
                <a:latin typeface="Arial" panose="020B0604020202020204" pitchFamily="34" charset="0"/>
                <a:ea typeface="楷体_GB2312" panose="02010609030101010101" charset="-122"/>
              </a:rPr>
              <a:t>的</a:t>
            </a:r>
            <a:r>
              <a:rPr lang="en-US" altLang="zh-CN" sz="1800">
                <a:latin typeface="Arial" panose="020B0604020202020204" pitchFamily="34" charset="0"/>
                <a:ea typeface="楷体_GB2312" panose="02010609030101010101" charset="-122"/>
              </a:rPr>
              <a:t>SS[6]</a:t>
            </a:r>
            <a:r>
              <a:rPr lang="zh-CN" altLang="en-US" sz="1800">
                <a:latin typeface="Arial" panose="020B0604020202020204" pitchFamily="34" charset="0"/>
                <a:ea typeface="楷体_GB2312" panose="02010609030101010101" charset="-122"/>
              </a:rPr>
              <a:t> 填补</a:t>
            </a:r>
            <a:r>
              <a:rPr lang="en-US" altLang="zh-CN" sz="1800">
                <a:latin typeface="Arial" panose="020B0604020202020204" pitchFamily="34" charset="0"/>
                <a:ea typeface="楷体_GB2312" panose="02010609030101010101" charset="-122"/>
              </a:rPr>
              <a:t>SS[0]</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1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3" name="Rectangle 2"/>
          <p:cNvSpPr>
            <a:spLocks noGrp="1" noChangeArrowheads="1"/>
          </p:cNvSpPr>
          <p:nvPr>
            <p:ph type="title" idx="4294967295"/>
          </p:nvPr>
        </p:nvSpPr>
        <p:spPr>
          <a:xfrm>
            <a:off x="2102103" y="368300"/>
            <a:ext cx="9047161"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改进的序列信号发生器的仿真波形图</a:t>
            </a:r>
          </a:p>
        </p:txBody>
      </p:sp>
      <p:pic>
        <p:nvPicPr>
          <p:cNvPr id="179204" name="Picture 2"/>
          <p:cNvPicPr>
            <a:picLocks noChangeAspect="1" noChangeArrowheads="1"/>
          </p:cNvPicPr>
          <p:nvPr/>
        </p:nvPicPr>
        <p:blipFill>
          <a:blip r:embed="rId3" cstate="print"/>
          <a:srcRect/>
          <a:stretch>
            <a:fillRect/>
          </a:stretch>
        </p:blipFill>
        <p:spPr bwMode="black">
          <a:xfrm>
            <a:off x="1603376" y="1358900"/>
            <a:ext cx="8893175" cy="2078038"/>
          </a:xfrm>
          <a:prstGeom prst="rect">
            <a:avLst/>
          </a:prstGeom>
          <a:noFill/>
          <a:ln w="9525" algn="ctr">
            <a:noFill/>
            <a:miter lim="800000"/>
            <a:headEnd/>
            <a:tailEnd/>
          </a:ln>
        </p:spPr>
      </p:pic>
      <p:sp>
        <p:nvSpPr>
          <p:cNvPr id="5" name="Text Box 268"/>
          <p:cNvSpPr txBox="1">
            <a:spLocks noChangeArrowheads="1"/>
          </p:cNvSpPr>
          <p:nvPr/>
        </p:nvSpPr>
        <p:spPr bwMode="black">
          <a:xfrm>
            <a:off x="3995738" y="2506664"/>
            <a:ext cx="3078162" cy="369887"/>
          </a:xfrm>
          <a:prstGeom prst="rect">
            <a:avLst/>
          </a:prstGeom>
          <a:noFill/>
          <a:ln w="9525" algn="ctr">
            <a:noFill/>
            <a:miter lim="800000"/>
          </a:ln>
        </p:spPr>
        <p:txBody>
          <a:bodyPr>
            <a:spAutoFit/>
          </a:bodyPr>
          <a:lstStyle/>
          <a:p>
            <a:pPr algn="l"/>
            <a:r>
              <a:rPr lang="en-US" altLang="zh-CN">
                <a:solidFill>
                  <a:srgbClr val="FF0000"/>
                </a:solidFill>
              </a:rPr>
              <a:t>1</a:t>
            </a:r>
            <a:r>
              <a:rPr lang="zh-CN" altLang="en-US">
                <a:solidFill>
                  <a:srgbClr val="FF0000"/>
                </a:solidFill>
              </a:rPr>
              <a:t>     </a:t>
            </a:r>
            <a:r>
              <a:rPr lang="en-US" altLang="zh-CN">
                <a:solidFill>
                  <a:srgbClr val="FF0000"/>
                </a:solidFill>
              </a:rPr>
              <a:t>1</a:t>
            </a:r>
            <a:r>
              <a:rPr lang="zh-CN" altLang="en-US">
                <a:solidFill>
                  <a:srgbClr val="FF0000"/>
                </a:solidFill>
              </a:rPr>
              <a:t>     </a:t>
            </a:r>
            <a:r>
              <a:rPr lang="en-US" altLang="zh-CN">
                <a:solidFill>
                  <a:srgbClr val="FF0000"/>
                </a:solidFill>
              </a:rPr>
              <a:t>0</a:t>
            </a:r>
            <a:r>
              <a:rPr lang="zh-CN" altLang="en-US">
                <a:solidFill>
                  <a:srgbClr val="FF0000"/>
                </a:solidFill>
              </a:rPr>
              <a:t>     </a:t>
            </a:r>
            <a:r>
              <a:rPr lang="en-US" altLang="zh-CN">
                <a:solidFill>
                  <a:srgbClr val="FF0000"/>
                </a:solidFill>
              </a:rPr>
              <a:t>1</a:t>
            </a:r>
            <a:r>
              <a:rPr lang="zh-CN" altLang="en-US">
                <a:solidFill>
                  <a:srgbClr val="FF0000"/>
                </a:solidFill>
              </a:rPr>
              <a:t>     </a:t>
            </a:r>
            <a:r>
              <a:rPr lang="en-US" altLang="zh-CN">
                <a:solidFill>
                  <a:srgbClr val="FF0000"/>
                </a:solidFill>
              </a:rPr>
              <a:t>0</a:t>
            </a:r>
            <a:r>
              <a:rPr lang="zh-CN" altLang="en-US">
                <a:solidFill>
                  <a:srgbClr val="FF0000"/>
                </a:solidFill>
              </a:rPr>
              <a:t>    </a:t>
            </a:r>
            <a:r>
              <a:rPr lang="en-US" altLang="zh-CN">
                <a:solidFill>
                  <a:srgbClr val="FF0000"/>
                </a:solidFill>
              </a:rPr>
              <a:t>0</a:t>
            </a:r>
            <a:r>
              <a:rPr lang="zh-CN" altLang="en-US">
                <a:solidFill>
                  <a:srgbClr val="FF0000"/>
                </a:solidFill>
              </a:rPr>
              <a:t>    </a:t>
            </a:r>
            <a:r>
              <a:rPr lang="en-US" altLang="zh-CN">
                <a:solidFill>
                  <a:srgbClr val="FF0000"/>
                </a:solidFill>
              </a:rPr>
              <a:t>1</a:t>
            </a:r>
            <a:r>
              <a:rPr lang="zh-CN" altLang="en-US">
                <a:solidFill>
                  <a:srgbClr val="FF0000"/>
                </a:solidFill>
              </a:rPr>
              <a:t>      </a:t>
            </a:r>
            <a:endParaRPr lang="en-US" altLang="zh-CN">
              <a:solidFill>
                <a:srgbClr val="FF0000"/>
              </a:solidFill>
            </a:endParaRPr>
          </a:p>
        </p:txBody>
      </p:sp>
      <p:sp>
        <p:nvSpPr>
          <p:cNvPr id="6" name="AutoShape 59"/>
          <p:cNvSpPr>
            <a:spLocks noChangeArrowheads="1"/>
          </p:cNvSpPr>
          <p:nvPr/>
        </p:nvSpPr>
        <p:spPr bwMode="auto">
          <a:xfrm>
            <a:off x="3144839" y="3433763"/>
            <a:ext cx="1279525" cy="476250"/>
          </a:xfrm>
          <a:prstGeom prst="wedgeRoundRectCallout">
            <a:avLst>
              <a:gd name="adj1" fmla="val 30241"/>
              <a:gd name="adj2" fmla="val -155625"/>
              <a:gd name="adj3" fmla="val 16667"/>
            </a:avLst>
          </a:prstGeom>
          <a:solidFill>
            <a:srgbClr val="FFFFBD"/>
          </a:solidFill>
          <a:ln w="9525">
            <a:solidFill>
              <a:srgbClr val="CC6600"/>
            </a:solidFill>
            <a:miter lim="800000"/>
          </a:ln>
          <a:effectLst>
            <a:prstShdw prst="shdw17" dist="17961" dir="2700000">
              <a:srgbClr val="7A3D00"/>
            </a:prstShdw>
          </a:effectLst>
        </p:spPr>
        <p:txBody>
          <a:bodyPr anchor="b"/>
          <a:lstStyle/>
          <a:p>
            <a:pPr algn="l">
              <a:lnSpc>
                <a:spcPct val="100000"/>
              </a:lnSpc>
              <a:spcBef>
                <a:spcPct val="0"/>
              </a:spcBef>
            </a:pPr>
            <a:r>
              <a:rPr lang="en-US" altLang="zh-CN" sz="1800">
                <a:latin typeface="Arial" panose="020B0604020202020204" pitchFamily="34" charset="0"/>
                <a:ea typeface="楷体_GB2312" panose="02010609030101010101" charset="-122"/>
              </a:rPr>
              <a:t>101_001</a:t>
            </a:r>
            <a:r>
              <a:rPr lang="en-US" altLang="zh-CN" sz="1800">
                <a:solidFill>
                  <a:srgbClr val="FF0000"/>
                </a:solidFill>
                <a:latin typeface="Arial" panose="020B0604020202020204" pitchFamily="34" charset="0"/>
                <a:ea typeface="楷体_GB2312" panose="02010609030101010101" charset="-122"/>
              </a:rPr>
              <a:t>1</a:t>
            </a:r>
          </a:p>
        </p:txBody>
      </p:sp>
      <p:sp>
        <p:nvSpPr>
          <p:cNvPr id="9" name="AutoShape 59"/>
          <p:cNvSpPr>
            <a:spLocks noChangeArrowheads="1"/>
          </p:cNvSpPr>
          <p:nvPr/>
        </p:nvSpPr>
        <p:spPr bwMode="auto">
          <a:xfrm>
            <a:off x="4243389" y="4098926"/>
            <a:ext cx="1279525" cy="441325"/>
          </a:xfrm>
          <a:prstGeom prst="wedgeRoundRectCallout">
            <a:avLst>
              <a:gd name="adj1" fmla="val -26435"/>
              <a:gd name="adj2" fmla="val -293176"/>
              <a:gd name="adj3" fmla="val 16667"/>
            </a:avLst>
          </a:prstGeom>
          <a:solidFill>
            <a:srgbClr val="FFBC9B"/>
          </a:solidFill>
          <a:ln w="9525">
            <a:solidFill>
              <a:srgbClr val="CC6600"/>
            </a:solidFill>
            <a:miter lim="800000"/>
          </a:ln>
          <a:effectLst>
            <a:prstShdw prst="shdw17" dist="17961" dir="2700000">
              <a:srgbClr val="7A3D00"/>
            </a:prstShdw>
          </a:effectLst>
        </p:spPr>
        <p:txBody>
          <a:bodyPr anchor="b"/>
          <a:lstStyle/>
          <a:p>
            <a:pPr algn="l">
              <a:lnSpc>
                <a:spcPct val="100000"/>
              </a:lnSpc>
              <a:spcBef>
                <a:spcPct val="0"/>
              </a:spcBef>
            </a:pPr>
            <a:r>
              <a:rPr lang="en-US" altLang="zh-CN" sz="1800">
                <a:latin typeface="Arial" panose="020B0604020202020204" pitchFamily="34" charset="0"/>
                <a:ea typeface="楷体_GB2312" panose="02010609030101010101" charset="-122"/>
              </a:rPr>
              <a:t>010_011</a:t>
            </a:r>
            <a:r>
              <a:rPr lang="en-US" altLang="zh-CN" sz="1800">
                <a:solidFill>
                  <a:srgbClr val="FF0000"/>
                </a:solidFill>
                <a:latin typeface="Arial" panose="020B0604020202020204" pitchFamily="34" charset="0"/>
                <a:ea typeface="楷体_GB2312" panose="02010609030101010101" charset="-122"/>
              </a:rPr>
              <a:t>1</a:t>
            </a:r>
          </a:p>
        </p:txBody>
      </p:sp>
      <p:sp>
        <p:nvSpPr>
          <p:cNvPr id="10" name="AutoShape 59"/>
          <p:cNvSpPr>
            <a:spLocks noChangeArrowheads="1"/>
          </p:cNvSpPr>
          <p:nvPr/>
        </p:nvSpPr>
        <p:spPr bwMode="auto">
          <a:xfrm>
            <a:off x="4732339" y="3381375"/>
            <a:ext cx="1279525" cy="476250"/>
          </a:xfrm>
          <a:prstGeom prst="wedgeRoundRectCallout">
            <a:avLst>
              <a:gd name="adj1" fmla="val -36292"/>
              <a:gd name="adj2" fmla="val -139079"/>
              <a:gd name="adj3" fmla="val 16667"/>
            </a:avLst>
          </a:prstGeom>
          <a:solidFill>
            <a:srgbClr val="FFFFBD"/>
          </a:solidFill>
          <a:ln w="9525">
            <a:solidFill>
              <a:srgbClr val="CC6600"/>
            </a:solidFill>
            <a:miter lim="800000"/>
          </a:ln>
          <a:effectLst>
            <a:prstShdw prst="shdw17" dist="17961" dir="2700000">
              <a:srgbClr val="7A3D00"/>
            </a:prstShdw>
          </a:effectLst>
        </p:spPr>
        <p:txBody>
          <a:bodyPr anchor="b"/>
          <a:lstStyle/>
          <a:p>
            <a:pPr algn="l">
              <a:lnSpc>
                <a:spcPct val="100000"/>
              </a:lnSpc>
              <a:spcBef>
                <a:spcPct val="0"/>
              </a:spcBef>
            </a:pPr>
            <a:r>
              <a:rPr lang="en-US" altLang="zh-CN" sz="1800">
                <a:latin typeface="Arial" panose="020B0604020202020204" pitchFamily="34" charset="0"/>
                <a:ea typeface="楷体_GB2312" panose="02010609030101010101" charset="-122"/>
              </a:rPr>
              <a:t>010_011</a:t>
            </a:r>
            <a:r>
              <a:rPr lang="en-US" altLang="zh-CN" sz="1800">
                <a:solidFill>
                  <a:srgbClr val="FF0000"/>
                </a:solidFill>
                <a:latin typeface="Arial" panose="020B0604020202020204" pitchFamily="34" charset="0"/>
                <a:ea typeface="楷体_GB2312" panose="02010609030101010101" charset="-122"/>
              </a:rPr>
              <a:t>0</a:t>
            </a:r>
          </a:p>
        </p:txBody>
      </p:sp>
      <p:sp>
        <p:nvSpPr>
          <p:cNvPr id="11" name="Rectangle 5"/>
          <p:cNvSpPr>
            <a:spLocks noChangeArrowheads="1"/>
          </p:cNvSpPr>
          <p:nvPr/>
        </p:nvSpPr>
        <p:spPr bwMode="auto">
          <a:xfrm>
            <a:off x="2820989" y="4729164"/>
            <a:ext cx="6427787" cy="1277937"/>
          </a:xfrm>
          <a:prstGeom prst="rect">
            <a:avLst/>
          </a:prstGeom>
          <a:noFill/>
          <a:ln w="9525">
            <a:noFill/>
            <a:miter lim="800000"/>
          </a:ln>
        </p:spPr>
        <p:txBody>
          <a:bodyPr/>
          <a:lstStyle/>
          <a:p>
            <a:pPr algn="l">
              <a:lnSpc>
                <a:spcPct val="120000"/>
              </a:lnSpc>
              <a:spcBef>
                <a:spcPct val="0"/>
              </a:spcBef>
            </a:pPr>
            <a:r>
              <a:rPr lang="zh-CN" altLang="en-US" sz="2200">
                <a:solidFill>
                  <a:srgbClr val="CC3300"/>
                </a:solidFill>
                <a:ea typeface="楷体_GB2312" panose="02010609030101010101" charset="-122"/>
              </a:rPr>
              <a:t>每当</a:t>
            </a:r>
            <a:r>
              <a:rPr lang="en-US" altLang="zh-CN" sz="2200">
                <a:solidFill>
                  <a:srgbClr val="CC3300"/>
                </a:solidFill>
                <a:ea typeface="楷体_GB2312" panose="02010609030101010101" charset="-122"/>
              </a:rPr>
              <a:t>CP</a:t>
            </a:r>
            <a:r>
              <a:rPr lang="zh-CN" altLang="en-US" sz="2200">
                <a:solidFill>
                  <a:srgbClr val="CC3300"/>
                </a:solidFill>
                <a:ea typeface="楷体_GB2312" panose="02010609030101010101" charset="-122"/>
              </a:rPr>
              <a:t>上升沿到来时，</a:t>
            </a:r>
            <a:r>
              <a:rPr lang="en-US" altLang="zh-CN" sz="2200">
                <a:solidFill>
                  <a:srgbClr val="CC3300"/>
                </a:solidFill>
                <a:ea typeface="楷体_GB2312" panose="02010609030101010101" charset="-122"/>
              </a:rPr>
              <a:t>SS</a:t>
            </a:r>
            <a:r>
              <a:rPr lang="zh-CN" altLang="en-US" sz="2200">
                <a:solidFill>
                  <a:srgbClr val="CC3300"/>
                </a:solidFill>
                <a:ea typeface="楷体_GB2312" panose="02010609030101010101" charset="-122"/>
              </a:rPr>
              <a:t>左移一位；同时将前一时刻</a:t>
            </a:r>
            <a:r>
              <a:rPr lang="en-US" altLang="zh-CN" sz="2200">
                <a:solidFill>
                  <a:srgbClr val="CC3300"/>
                </a:solidFill>
                <a:ea typeface="楷体_GB2312" panose="02010609030101010101" charset="-122"/>
              </a:rPr>
              <a:t>SS</a:t>
            </a:r>
            <a:r>
              <a:rPr lang="zh-CN" altLang="en-US" sz="2200">
                <a:solidFill>
                  <a:srgbClr val="CC3300"/>
                </a:solidFill>
                <a:ea typeface="楷体_GB2312" panose="02010609030101010101" charset="-122"/>
              </a:rPr>
              <a:t>的最高位补充到此时刻</a:t>
            </a:r>
            <a:r>
              <a:rPr lang="en-US" altLang="zh-CN" sz="2200">
                <a:solidFill>
                  <a:srgbClr val="CC3300"/>
                </a:solidFill>
                <a:ea typeface="楷体_GB2312" panose="02010609030101010101" charset="-122"/>
              </a:rPr>
              <a:t>SS</a:t>
            </a:r>
            <a:r>
              <a:rPr lang="zh-CN" altLang="en-US" sz="2200">
                <a:solidFill>
                  <a:srgbClr val="CC3300"/>
                </a:solidFill>
                <a:ea typeface="楷体_GB2312" panose="02010609030101010101" charset="-122"/>
              </a:rPr>
              <a:t>的最低位，从而保证重复产生序列信号，仿真正确！</a:t>
            </a:r>
          </a:p>
        </p:txBody>
      </p:sp>
      <p:sp>
        <p:nvSpPr>
          <p:cNvPr id="12" name="椭圆 11"/>
          <p:cNvSpPr>
            <a:spLocks noChangeArrowheads="1"/>
          </p:cNvSpPr>
          <p:nvPr/>
        </p:nvSpPr>
        <p:spPr bwMode="auto">
          <a:xfrm>
            <a:off x="3998913" y="2570163"/>
            <a:ext cx="2838450" cy="562630"/>
          </a:xfrm>
          <a:prstGeom prst="ellipse">
            <a:avLst/>
          </a:prstGeom>
          <a:noFill/>
          <a:ln w="9525" algn="ctr">
            <a:solidFill>
              <a:srgbClr val="FF0000"/>
            </a:solidFill>
            <a:round/>
          </a:ln>
        </p:spPr>
        <p:txBody>
          <a:bodyPr>
            <a:spAutoFit/>
          </a:bodyPr>
          <a:lstStyle/>
          <a:p>
            <a:pPr algn="r" eaLnBrk="0" hangingPunct="0">
              <a:lnSpc>
                <a:spcPct val="100000"/>
              </a:lnSpc>
              <a:spcBef>
                <a:spcPct val="0"/>
              </a:spcBef>
            </a:pPr>
            <a:endParaRPr lang="zh-CN" altLang="en-US" u="sng">
              <a:solidFill>
                <a:schemeClr val="accent1"/>
              </a:solidFill>
              <a:latin typeface="Lucida Sans Unicode" panose="020B0602030504020204" pitchFamily="34" charset="0"/>
              <a:ea typeface="Gulim" panose="020B0600000101010101" pitchFamily="50" charset="-127"/>
            </a:endParaRPr>
          </a:p>
        </p:txBody>
      </p:sp>
      <p:sp>
        <p:nvSpPr>
          <p:cNvPr id="13" name="Text Box 268"/>
          <p:cNvSpPr txBox="1">
            <a:spLocks noChangeArrowheads="1"/>
          </p:cNvSpPr>
          <p:nvPr/>
        </p:nvSpPr>
        <p:spPr bwMode="black">
          <a:xfrm>
            <a:off x="6827838" y="2486025"/>
            <a:ext cx="3078162" cy="369888"/>
          </a:xfrm>
          <a:prstGeom prst="rect">
            <a:avLst/>
          </a:prstGeom>
          <a:noFill/>
          <a:ln w="9525" algn="ctr">
            <a:noFill/>
            <a:miter lim="800000"/>
          </a:ln>
        </p:spPr>
        <p:txBody>
          <a:bodyPr>
            <a:spAutoFit/>
          </a:bodyPr>
          <a:lstStyle/>
          <a:p>
            <a:pPr algn="l">
              <a:defRPr/>
            </a:pPr>
            <a:r>
              <a:rPr lang="en-US" altLang="zh-CN" dirty="0">
                <a:solidFill>
                  <a:srgbClr val="0000FF"/>
                </a:solidFill>
              </a:rPr>
              <a:t>1</a:t>
            </a:r>
            <a:r>
              <a:rPr lang="zh-CN" altLang="en-US" dirty="0">
                <a:solidFill>
                  <a:srgbClr val="0000FF"/>
                </a:solidFill>
              </a:rPr>
              <a:t>     </a:t>
            </a:r>
            <a:r>
              <a:rPr lang="en-US" altLang="zh-CN" dirty="0">
                <a:solidFill>
                  <a:srgbClr val="0000FF"/>
                </a:solidFill>
              </a:rPr>
              <a:t>1</a:t>
            </a:r>
            <a:r>
              <a:rPr lang="zh-CN" altLang="en-US" dirty="0">
                <a:solidFill>
                  <a:srgbClr val="0000FF"/>
                </a:solidFill>
              </a:rPr>
              <a:t>     </a:t>
            </a:r>
            <a:r>
              <a:rPr lang="en-US" altLang="zh-CN" dirty="0">
                <a:solidFill>
                  <a:srgbClr val="0000FF"/>
                </a:solidFill>
              </a:rPr>
              <a:t>0</a:t>
            </a:r>
            <a:r>
              <a:rPr lang="zh-CN" altLang="en-US" dirty="0">
                <a:solidFill>
                  <a:srgbClr val="0000FF"/>
                </a:solidFill>
              </a:rPr>
              <a:t>     </a:t>
            </a:r>
            <a:r>
              <a:rPr lang="en-US" altLang="zh-CN" dirty="0">
                <a:solidFill>
                  <a:srgbClr val="0000FF"/>
                </a:solidFill>
              </a:rPr>
              <a:t>1</a:t>
            </a:r>
            <a:r>
              <a:rPr lang="zh-CN" altLang="en-US" dirty="0">
                <a:solidFill>
                  <a:srgbClr val="0000FF"/>
                </a:solidFill>
              </a:rPr>
              <a:t>     </a:t>
            </a:r>
            <a:r>
              <a:rPr lang="en-US" altLang="zh-CN" dirty="0">
                <a:solidFill>
                  <a:srgbClr val="0000FF"/>
                </a:solidFill>
              </a:rPr>
              <a:t>0</a:t>
            </a:r>
            <a:r>
              <a:rPr lang="zh-CN" altLang="en-US" dirty="0">
                <a:solidFill>
                  <a:srgbClr val="0000FF"/>
                </a:solidFill>
              </a:rPr>
              <a:t>    </a:t>
            </a:r>
            <a:r>
              <a:rPr lang="en-US" altLang="zh-CN" dirty="0">
                <a:solidFill>
                  <a:srgbClr val="0000FF"/>
                </a:solidFill>
              </a:rPr>
              <a:t>0</a:t>
            </a:r>
            <a:r>
              <a:rPr lang="zh-CN" altLang="en-US" dirty="0">
                <a:solidFill>
                  <a:srgbClr val="0000FF"/>
                </a:solidFill>
              </a:rPr>
              <a:t>    </a:t>
            </a:r>
            <a:r>
              <a:rPr lang="en-US" altLang="zh-CN" dirty="0">
                <a:solidFill>
                  <a:srgbClr val="0000FF"/>
                </a:solidFill>
              </a:rPr>
              <a:t>1</a:t>
            </a:r>
            <a:r>
              <a:rPr lang="zh-CN" altLang="en-US" dirty="0">
                <a:solidFill>
                  <a:schemeClr val="accent5">
                    <a:lumMod val="25000"/>
                  </a:schemeClr>
                </a:solidFill>
              </a:rPr>
              <a:t>      </a:t>
            </a:r>
            <a:endParaRPr lang="en-US" altLang="zh-CN" dirty="0">
              <a:solidFill>
                <a:schemeClr val="accent5">
                  <a:lumMod val="25000"/>
                </a:schemeClr>
              </a:solidFill>
            </a:endParaRPr>
          </a:p>
        </p:txBody>
      </p:sp>
      <p:sp>
        <p:nvSpPr>
          <p:cNvPr id="14" name="椭圆 13"/>
          <p:cNvSpPr>
            <a:spLocks noChangeArrowheads="1"/>
          </p:cNvSpPr>
          <p:nvPr/>
        </p:nvSpPr>
        <p:spPr bwMode="auto">
          <a:xfrm>
            <a:off x="6862763" y="2549525"/>
            <a:ext cx="2838450" cy="562630"/>
          </a:xfrm>
          <a:prstGeom prst="ellipse">
            <a:avLst/>
          </a:prstGeom>
          <a:noFill/>
          <a:ln w="9525" algn="ctr">
            <a:solidFill>
              <a:srgbClr val="FF0000"/>
            </a:solidFill>
            <a:round/>
          </a:ln>
        </p:spPr>
        <p:txBody>
          <a:bodyPr>
            <a:spAutoFit/>
          </a:bodyPr>
          <a:lstStyle/>
          <a:p>
            <a:pPr algn="r" eaLnBrk="0" hangingPunct="0">
              <a:lnSpc>
                <a:spcPct val="100000"/>
              </a:lnSpc>
              <a:spcBef>
                <a:spcPct val="0"/>
              </a:spcBef>
            </a:pPr>
            <a:endParaRPr lang="zh-CN" altLang="en-US" u="sng">
              <a:solidFill>
                <a:schemeClr val="accent1"/>
              </a:solidFill>
              <a:latin typeface="Lucida Sans Unicode" panose="020B0602030504020204" pitchFamily="34" charset="0"/>
              <a:ea typeface="Gulim" panose="020B0600000101010101" pitchFamily="50" charset="-127"/>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dissolv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dissolv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down)">
                                      <p:cBhvr>
                                        <p:cTn id="39" dur="10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ppt_w</p:attrName>
                                        </p:attrNameLst>
                                      </p:cBhvr>
                                      <p:tavLst>
                                        <p:tav tm="0">
                                          <p:val>
                                            <p:fltVal val="0"/>
                                          </p:val>
                                        </p:tav>
                                        <p:tav tm="100000">
                                          <p:val>
                                            <p:strVal val="#ppt_w"/>
                                          </p:val>
                                        </p:tav>
                                      </p:tavLst>
                                    </p:anim>
                                    <p:anim calcmode="lin" valueType="num">
                                      <p:cBhvr>
                                        <p:cTn id="45"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autoUpdateAnimBg="0"/>
      <p:bldP spid="9" grpId="0" animBg="1" autoUpdateAnimBg="0"/>
      <p:bldP spid="10" grpId="0" animBg="1" autoUpdateAnimBg="0"/>
      <p:bldP spid="11" grpId="0"/>
      <p:bldP spid="12" grpId="0" animBg="1"/>
      <p:bldP spid="13" grpId="0"/>
      <p:bldP spid="14" grpId="0" animBg="1"/>
    </p:bldLst>
  </p:timing>
</p:sld>
</file>

<file path=ppt/slides/slide1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7" name="Rectangle 2"/>
          <p:cNvSpPr>
            <a:spLocks noGrp="1" noChangeArrowheads="1"/>
          </p:cNvSpPr>
          <p:nvPr>
            <p:ph type="title" idx="4294967295"/>
          </p:nvPr>
        </p:nvSpPr>
        <p:spPr>
          <a:xfrm>
            <a:off x="2358189" y="365145"/>
            <a:ext cx="8887326"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a:t>
            </a:r>
            <a:r>
              <a:rPr lang="zh-CN" altLang="en-US" dirty="0" smtClean="0">
                <a:solidFill>
                  <a:srgbClr val="FFCC00"/>
                </a:solidFill>
                <a:latin typeface="Arial" panose="020B0604020202020204" pitchFamily="34" charset="0"/>
                <a:ea typeface="黑体" panose="02010600030101010101" pitchFamily="49" charset="-122"/>
              </a:rPr>
              <a:t>例</a:t>
            </a:r>
            <a:r>
              <a:rPr lang="en-US" altLang="zh-CN" dirty="0" smtClean="0">
                <a:solidFill>
                  <a:srgbClr val="FFCC00"/>
                </a:solidFill>
                <a:latin typeface="Arial" panose="020B0604020202020204" pitchFamily="34" charset="0"/>
                <a:ea typeface="黑体" panose="02010600030101010101" pitchFamily="49" charset="-122"/>
              </a:rPr>
              <a:t>9.29】</a:t>
            </a:r>
            <a:r>
              <a:rPr lang="zh-CN" altLang="en-US" dirty="0" smtClean="0">
                <a:solidFill>
                  <a:srgbClr val="FFCC00"/>
                </a:solidFill>
                <a:latin typeface="Arial" panose="020B0604020202020204" pitchFamily="34" charset="0"/>
                <a:ea typeface="黑体" panose="02010600030101010101" pitchFamily="49" charset="-122"/>
              </a:rPr>
              <a:t>伪随机码发生器的设计</a:t>
            </a:r>
          </a:p>
        </p:txBody>
      </p:sp>
      <p:sp>
        <p:nvSpPr>
          <p:cNvPr id="62469" name="矩形 4"/>
          <p:cNvSpPr>
            <a:spLocks noChangeArrowheads="1"/>
          </p:cNvSpPr>
          <p:nvPr/>
        </p:nvSpPr>
        <p:spPr bwMode="auto">
          <a:xfrm>
            <a:off x="1981200" y="4279901"/>
            <a:ext cx="8686800" cy="2016125"/>
          </a:xfrm>
          <a:prstGeom prst="rect">
            <a:avLst/>
          </a:prstGeom>
          <a:noFill/>
          <a:ln w="9525">
            <a:noFill/>
            <a:miter lim="800000"/>
          </a:ln>
        </p:spPr>
        <p:txBody>
          <a:bodyPr>
            <a:spAutoFit/>
          </a:bodyPr>
          <a:lstStyle/>
          <a:p>
            <a:pPr marL="361950" indent="-361950" algn="l">
              <a:lnSpc>
                <a:spcPts val="3000"/>
              </a:lnSpc>
              <a:spcBef>
                <a:spcPct val="0"/>
              </a:spcBef>
              <a:buClr>
                <a:srgbClr val="003399"/>
              </a:buClr>
              <a:buSzPct val="110000"/>
              <a:buFont typeface="Wingdings" panose="05000000000000000000" pitchFamily="2" charset="2"/>
              <a:buChar char="v"/>
            </a:pPr>
            <a:r>
              <a:rPr lang="zh-CN" altLang="en-US" dirty="0">
                <a:latin typeface="Arial" panose="020B0604020202020204" pitchFamily="34" charset="0"/>
                <a:cs typeface="Arial" panose="020B0604020202020204" pitchFamily="34" charset="0"/>
              </a:rPr>
              <a:t>过去，伪随机序列信号发生器采用</a:t>
            </a:r>
            <a:r>
              <a:rPr lang="zh-CN" altLang="en-US" dirty="0">
                <a:solidFill>
                  <a:srgbClr val="CC0066"/>
                </a:solidFill>
                <a:ea typeface="Gulim" panose="020B0600000101010101" pitchFamily="50" charset="-127"/>
              </a:rPr>
              <a:t>移存型计数器</a:t>
            </a:r>
            <a:r>
              <a:rPr lang="zh-CN" altLang="en-US" dirty="0">
                <a:ea typeface="Gulim" panose="020B0600000101010101" pitchFamily="50" charset="-127"/>
              </a:rPr>
              <a:t>实现</a:t>
            </a:r>
            <a:endParaRPr lang="en-US" altLang="zh-CN" dirty="0">
              <a:latin typeface="Arial" panose="020B0604020202020204" pitchFamily="34" charset="0"/>
              <a:cs typeface="Arial" panose="020B0604020202020204" pitchFamily="34" charset="0"/>
            </a:endParaRPr>
          </a:p>
          <a:p>
            <a:pPr marL="361950" indent="-361950" algn="l">
              <a:lnSpc>
                <a:spcPts val="3000"/>
              </a:lnSpc>
              <a:spcBef>
                <a:spcPct val="0"/>
              </a:spcBef>
              <a:buClr>
                <a:srgbClr val="003399"/>
              </a:buClr>
              <a:buSzPct val="110000"/>
              <a:buFont typeface="Wingdings" panose="05000000000000000000" pitchFamily="2" charset="2"/>
              <a:buChar char="v"/>
            </a:pPr>
            <a:r>
              <a:rPr lang="zh-CN" altLang="en-US" dirty="0">
                <a:latin typeface="Arial" panose="020B0604020202020204" pitchFamily="34" charset="0"/>
                <a:cs typeface="Arial" panose="020B0604020202020204" pitchFamily="34" charset="0"/>
              </a:rPr>
              <a:t>移存型计数器包括一个 </a:t>
            </a:r>
            <a:r>
              <a:rPr lang="en-US" altLang="zh-CN" dirty="0">
                <a:latin typeface="Arial" panose="020B0604020202020204" pitchFamily="34" charset="0"/>
                <a:cs typeface="Arial" panose="020B0604020202020204" pitchFamily="34" charset="0"/>
              </a:rPr>
              <a:t>n</a:t>
            </a:r>
            <a:r>
              <a:rPr lang="zh-CN" altLang="en-US" dirty="0">
                <a:latin typeface="Arial" panose="020B0604020202020204" pitchFamily="34" charset="0"/>
                <a:cs typeface="Arial" panose="020B0604020202020204" pitchFamily="34" charset="0"/>
              </a:rPr>
              <a:t>位</a:t>
            </a:r>
            <a:r>
              <a:rPr lang="zh-CN" altLang="en-US" dirty="0">
                <a:solidFill>
                  <a:srgbClr val="CC3300"/>
                </a:solidFill>
                <a:latin typeface="Arial" panose="020B0604020202020204" pitchFamily="34" charset="0"/>
                <a:cs typeface="Arial" panose="020B0604020202020204" pitchFamily="34" charset="0"/>
              </a:rPr>
              <a:t>移位寄存器</a:t>
            </a:r>
            <a:r>
              <a:rPr lang="zh-CN" altLang="en-US" dirty="0">
                <a:latin typeface="Arial" panose="020B0604020202020204" pitchFamily="34" charset="0"/>
                <a:cs typeface="Arial" panose="020B0604020202020204" pitchFamily="34" charset="0"/>
              </a:rPr>
              <a:t>和一个</a:t>
            </a:r>
            <a:r>
              <a:rPr lang="zh-CN" altLang="en-US" dirty="0">
                <a:solidFill>
                  <a:srgbClr val="CC3300"/>
                </a:solidFill>
                <a:latin typeface="Arial" panose="020B0604020202020204" pitchFamily="34" charset="0"/>
                <a:cs typeface="Arial" panose="020B0604020202020204" pitchFamily="34" charset="0"/>
              </a:rPr>
              <a:t>反馈网络</a:t>
            </a:r>
            <a:r>
              <a:rPr lang="zh-CN" altLang="en-US" dirty="0">
                <a:latin typeface="Arial" panose="020B0604020202020204" pitchFamily="34" charset="0"/>
                <a:cs typeface="Arial" panose="020B0604020202020204" pitchFamily="34" charset="0"/>
              </a:rPr>
              <a:t>（输入：取自</a:t>
            </a:r>
            <a:r>
              <a:rPr lang="en-US" altLang="zh-CN" i="1" dirty="0">
                <a:ea typeface="Gulim" panose="020B0600000101010101" pitchFamily="50" charset="-127"/>
              </a:rPr>
              <a:t>Q</a:t>
            </a:r>
            <a:r>
              <a:rPr lang="en-US" altLang="zh-CN" baseline="-25000" dirty="0">
                <a:ea typeface="Gulim" panose="020B0600000101010101" pitchFamily="50" charset="-127"/>
              </a:rPr>
              <a:t>N-1</a:t>
            </a:r>
            <a:r>
              <a:rPr lang="en-US" altLang="zh-CN" dirty="0">
                <a:latin typeface="Arial" panose="020B0604020202020204" pitchFamily="34" charset="0"/>
                <a:cs typeface="Arial" panose="020B0604020202020204" pitchFamily="34" charset="0"/>
              </a:rPr>
              <a:t>~ </a:t>
            </a:r>
            <a:r>
              <a:rPr lang="en-US" altLang="zh-CN" i="1" dirty="0">
                <a:ea typeface="Gulim" panose="020B0600000101010101" pitchFamily="50" charset="-127"/>
              </a:rPr>
              <a:t> Q</a:t>
            </a:r>
            <a:r>
              <a:rPr lang="en-US" altLang="zh-CN" baseline="-25000" dirty="0">
                <a:ea typeface="Gulim" panose="020B0600000101010101" pitchFamily="50" charset="-127"/>
              </a:rPr>
              <a:t>0</a:t>
            </a:r>
            <a:r>
              <a:rPr lang="zh-CN" altLang="en-US" dirty="0">
                <a:latin typeface="Arial" panose="020B0604020202020204" pitchFamily="34" charset="0"/>
                <a:cs typeface="Arial" panose="020B0604020202020204" pitchFamily="34" charset="0"/>
              </a:rPr>
              <a:t>，输出：反馈至移位寄存器的串行输入端）</a:t>
            </a:r>
            <a:endParaRPr lang="en-US" altLang="zh-CN" dirty="0">
              <a:latin typeface="Arial" panose="020B0604020202020204" pitchFamily="34" charset="0"/>
              <a:cs typeface="Arial" panose="020B0604020202020204" pitchFamily="34" charset="0"/>
            </a:endParaRPr>
          </a:p>
          <a:p>
            <a:pPr marL="361950" indent="-361950" algn="l">
              <a:lnSpc>
                <a:spcPts val="3000"/>
              </a:lnSpc>
              <a:spcBef>
                <a:spcPct val="0"/>
              </a:spcBef>
              <a:buClr>
                <a:srgbClr val="003399"/>
              </a:buClr>
              <a:buSzPct val="110000"/>
              <a:buFont typeface="Wingdings" panose="05000000000000000000" pitchFamily="2" charset="2"/>
              <a:buChar char="v"/>
            </a:pPr>
            <a:r>
              <a:rPr lang="zh-CN" altLang="en-US" dirty="0">
                <a:latin typeface="Arial" panose="020B0604020202020204" pitchFamily="34" charset="0"/>
                <a:cs typeface="Arial" panose="020B0604020202020204" pitchFamily="34" charset="0"/>
              </a:rPr>
              <a:t>反馈网络不同，形成的移存型计数器则不同；若反馈网络由</a:t>
            </a:r>
            <a:r>
              <a:rPr lang="zh-CN" altLang="en-US" dirty="0">
                <a:solidFill>
                  <a:srgbClr val="CC0066"/>
                </a:solidFill>
                <a:latin typeface="Arial" panose="020B0604020202020204" pitchFamily="34" charset="0"/>
                <a:cs typeface="Arial" panose="020B0604020202020204" pitchFamily="34" charset="0"/>
              </a:rPr>
              <a:t>异或门</a:t>
            </a:r>
            <a:r>
              <a:rPr lang="zh-CN" altLang="en-US" dirty="0">
                <a:latin typeface="Arial" panose="020B0604020202020204" pitchFamily="34" charset="0"/>
                <a:cs typeface="Arial" panose="020B0604020202020204" pitchFamily="34" charset="0"/>
              </a:rPr>
              <a:t>构成，则形成</a:t>
            </a:r>
            <a:r>
              <a:rPr lang="zh-CN" altLang="en-US" dirty="0">
                <a:solidFill>
                  <a:srgbClr val="FF0000"/>
                </a:solidFill>
                <a:latin typeface="Arial" panose="020B0604020202020204" pitchFamily="34" charset="0"/>
                <a:cs typeface="Arial" panose="020B0604020202020204" pitchFamily="34" charset="0"/>
              </a:rPr>
              <a:t>最长线性序列移存型计数器</a:t>
            </a:r>
            <a:r>
              <a:rPr lang="zh-CN" altLang="en-US" dirty="0">
                <a:latin typeface="Arial" panose="020B0604020202020204" pitchFamily="34" charset="0"/>
                <a:cs typeface="Arial" panose="020B0604020202020204" pitchFamily="34" charset="0"/>
              </a:rPr>
              <a:t>。其反馈函数见</a:t>
            </a:r>
            <a:r>
              <a:rPr lang="zh-CN" altLang="en-US" dirty="0">
                <a:solidFill>
                  <a:srgbClr val="FF0000"/>
                </a:solidFill>
                <a:latin typeface="Arial" panose="020B0604020202020204" pitchFamily="34" charset="0"/>
                <a:cs typeface="Arial" panose="020B0604020202020204" pitchFamily="34" charset="0"/>
              </a:rPr>
              <a:t>教材</a:t>
            </a:r>
            <a:r>
              <a:rPr lang="en-US" altLang="zh-CN" dirty="0">
                <a:solidFill>
                  <a:srgbClr val="FF0000"/>
                </a:solidFill>
                <a:latin typeface="Arial" panose="020B0604020202020204" pitchFamily="34" charset="0"/>
                <a:cs typeface="Arial" panose="020B0604020202020204" pitchFamily="34" charset="0"/>
              </a:rPr>
              <a:t>P172</a:t>
            </a:r>
            <a:r>
              <a:rPr lang="zh-CN" altLang="en-US" dirty="0">
                <a:solidFill>
                  <a:srgbClr val="FF0000"/>
                </a:solidFill>
                <a:latin typeface="Arial" panose="020B0604020202020204" pitchFamily="34" charset="0"/>
                <a:cs typeface="Arial" panose="020B0604020202020204" pitchFamily="34" charset="0"/>
              </a:rPr>
              <a:t>表</a:t>
            </a:r>
            <a:r>
              <a:rPr lang="en-US" altLang="zh-CN" dirty="0">
                <a:solidFill>
                  <a:srgbClr val="FF0000"/>
                </a:solidFill>
                <a:latin typeface="Arial" panose="020B0604020202020204" pitchFamily="34" charset="0"/>
                <a:cs typeface="Arial" panose="020B0604020202020204" pitchFamily="34" charset="0"/>
              </a:rPr>
              <a:t>6.12</a:t>
            </a:r>
          </a:p>
        </p:txBody>
      </p:sp>
      <p:grpSp>
        <p:nvGrpSpPr>
          <p:cNvPr id="2" name="组合 23"/>
          <p:cNvGrpSpPr/>
          <p:nvPr/>
        </p:nvGrpSpPr>
        <p:grpSpPr bwMode="auto">
          <a:xfrm>
            <a:off x="7448550" y="1741488"/>
            <a:ext cx="2935288" cy="2278062"/>
            <a:chOff x="5924550" y="1741489"/>
            <a:chExt cx="2935288" cy="2278718"/>
          </a:xfrm>
        </p:grpSpPr>
        <p:sp>
          <p:nvSpPr>
            <p:cNvPr id="180231" name="Text Box 6"/>
            <p:cNvSpPr txBox="1">
              <a:spLocks noChangeArrowheads="1"/>
            </p:cNvSpPr>
            <p:nvPr/>
          </p:nvSpPr>
          <p:spPr bwMode="auto">
            <a:xfrm>
              <a:off x="6111875" y="3532188"/>
              <a:ext cx="2747963" cy="488019"/>
            </a:xfrm>
            <a:prstGeom prst="rect">
              <a:avLst/>
            </a:prstGeom>
            <a:noFill/>
            <a:ln w="9525">
              <a:noFill/>
              <a:miter lim="800000"/>
            </a:ln>
          </p:spPr>
          <p:txBody>
            <a:bodyPr/>
            <a:lstStyle/>
            <a:p>
              <a:pPr>
                <a:lnSpc>
                  <a:spcPct val="104000"/>
                </a:lnSpc>
                <a:spcBef>
                  <a:spcPct val="0"/>
                </a:spcBef>
              </a:pPr>
              <a:r>
                <a:rPr lang="zh-CN" altLang="en-US">
                  <a:solidFill>
                    <a:srgbClr val="CC3300"/>
                  </a:solidFill>
                  <a:latin typeface="楷体_GB2312" panose="02010609030101010101" charset="-122"/>
                  <a:ea typeface="楷体_GB2312" panose="02010609030101010101" charset="-122"/>
                </a:rPr>
                <a:t>移存型计数器结构图</a:t>
              </a:r>
            </a:p>
          </p:txBody>
        </p:sp>
        <p:grpSp>
          <p:nvGrpSpPr>
            <p:cNvPr id="180232" name="Group 25"/>
            <p:cNvGrpSpPr/>
            <p:nvPr/>
          </p:nvGrpSpPr>
          <p:grpSpPr bwMode="auto">
            <a:xfrm>
              <a:off x="5924550" y="1741489"/>
              <a:ext cx="2887663" cy="1660526"/>
              <a:chOff x="1877" y="2191"/>
              <a:chExt cx="1819" cy="1046"/>
            </a:xfrm>
          </p:grpSpPr>
          <p:grpSp>
            <p:nvGrpSpPr>
              <p:cNvPr id="180233" name="Group 8"/>
              <p:cNvGrpSpPr/>
              <p:nvPr/>
            </p:nvGrpSpPr>
            <p:grpSpPr bwMode="auto">
              <a:xfrm>
                <a:off x="2377" y="2803"/>
                <a:ext cx="1092" cy="434"/>
                <a:chOff x="4801" y="10338"/>
                <a:chExt cx="1440" cy="557"/>
              </a:xfrm>
            </p:grpSpPr>
            <p:sp>
              <p:nvSpPr>
                <p:cNvPr id="180247" name="Rectangle 9"/>
                <p:cNvSpPr>
                  <a:spLocks noChangeArrowheads="1"/>
                </p:cNvSpPr>
                <p:nvPr/>
              </p:nvSpPr>
              <p:spPr bwMode="auto">
                <a:xfrm>
                  <a:off x="4801" y="10338"/>
                  <a:ext cx="1440" cy="468"/>
                </a:xfrm>
                <a:prstGeom prst="rect">
                  <a:avLst/>
                </a:prstGeom>
                <a:noFill/>
                <a:ln w="19050">
                  <a:solidFill>
                    <a:srgbClr val="000000"/>
                  </a:solidFill>
                  <a:miter lim="800000"/>
                </a:ln>
              </p:spPr>
              <p:txBody>
                <a:bodyPr/>
                <a:lstStyle/>
                <a:p>
                  <a:pPr algn="dist">
                    <a:spcBef>
                      <a:spcPct val="0"/>
                    </a:spcBef>
                  </a:pPr>
                  <a:endParaRPr lang="zh-CN" altLang="en-US">
                    <a:solidFill>
                      <a:schemeClr val="hlink"/>
                    </a:solidFill>
                    <a:latin typeface="Arial" panose="020B0604020202020204" pitchFamily="34" charset="0"/>
                    <a:ea typeface="Gulim" panose="020B0600000101010101" pitchFamily="50" charset="-127"/>
                  </a:endParaRPr>
                </a:p>
              </p:txBody>
            </p:sp>
            <p:sp>
              <p:nvSpPr>
                <p:cNvPr id="180248" name="Text Box 10"/>
                <p:cNvSpPr txBox="1">
                  <a:spLocks noChangeArrowheads="1"/>
                </p:cNvSpPr>
                <p:nvPr/>
              </p:nvSpPr>
              <p:spPr bwMode="auto">
                <a:xfrm>
                  <a:off x="4906" y="10428"/>
                  <a:ext cx="1260" cy="467"/>
                </a:xfrm>
                <a:prstGeom prst="rect">
                  <a:avLst/>
                </a:prstGeom>
                <a:noFill/>
                <a:ln w="9525">
                  <a:noFill/>
                  <a:miter lim="800000"/>
                </a:ln>
              </p:spPr>
              <p:txBody>
                <a:bodyPr/>
                <a:lstStyle/>
                <a:p>
                  <a:pPr>
                    <a:lnSpc>
                      <a:spcPct val="104000"/>
                    </a:lnSpc>
                    <a:spcBef>
                      <a:spcPct val="0"/>
                    </a:spcBef>
                  </a:pPr>
                  <a:r>
                    <a:rPr lang="zh-CN" altLang="en-US">
                      <a:solidFill>
                        <a:schemeClr val="hlink"/>
                      </a:solidFill>
                      <a:ea typeface="楷体_GB2312" panose="02010609030101010101" charset="-122"/>
                    </a:rPr>
                    <a:t>移位寄存器</a:t>
                  </a:r>
                </a:p>
              </p:txBody>
            </p:sp>
          </p:grpSp>
          <p:grpSp>
            <p:nvGrpSpPr>
              <p:cNvPr id="180234" name="Group 11"/>
              <p:cNvGrpSpPr/>
              <p:nvPr/>
            </p:nvGrpSpPr>
            <p:grpSpPr bwMode="auto">
              <a:xfrm>
                <a:off x="2377" y="2191"/>
                <a:ext cx="1092" cy="429"/>
                <a:chOff x="4801" y="10338"/>
                <a:chExt cx="1440" cy="551"/>
              </a:xfrm>
            </p:grpSpPr>
            <p:sp>
              <p:nvSpPr>
                <p:cNvPr id="180245" name="Rectangle 12"/>
                <p:cNvSpPr>
                  <a:spLocks noChangeArrowheads="1"/>
                </p:cNvSpPr>
                <p:nvPr/>
              </p:nvSpPr>
              <p:spPr bwMode="auto">
                <a:xfrm>
                  <a:off x="4801" y="10338"/>
                  <a:ext cx="1440" cy="468"/>
                </a:xfrm>
                <a:prstGeom prst="rect">
                  <a:avLst/>
                </a:prstGeom>
                <a:noFill/>
                <a:ln w="19050">
                  <a:solidFill>
                    <a:srgbClr val="000000"/>
                  </a:solidFill>
                  <a:miter lim="800000"/>
                </a:ln>
              </p:spPr>
              <p:txBody>
                <a:bodyPr/>
                <a:lstStyle/>
                <a:p>
                  <a:pPr algn="dist">
                    <a:spcBef>
                      <a:spcPct val="0"/>
                    </a:spcBef>
                  </a:pPr>
                  <a:endParaRPr lang="zh-CN" altLang="en-US">
                    <a:solidFill>
                      <a:schemeClr val="hlink"/>
                    </a:solidFill>
                    <a:latin typeface="Arial" panose="020B0604020202020204" pitchFamily="34" charset="0"/>
                    <a:ea typeface="Gulim" panose="020B0600000101010101" pitchFamily="50" charset="-127"/>
                  </a:endParaRPr>
                </a:p>
              </p:txBody>
            </p:sp>
            <p:sp>
              <p:nvSpPr>
                <p:cNvPr id="180246" name="Text Box 13"/>
                <p:cNvSpPr txBox="1">
                  <a:spLocks noChangeArrowheads="1"/>
                </p:cNvSpPr>
                <p:nvPr/>
              </p:nvSpPr>
              <p:spPr bwMode="auto">
                <a:xfrm>
                  <a:off x="4906" y="10421"/>
                  <a:ext cx="1260" cy="468"/>
                </a:xfrm>
                <a:prstGeom prst="rect">
                  <a:avLst/>
                </a:prstGeom>
                <a:noFill/>
                <a:ln w="9525">
                  <a:noFill/>
                  <a:miter lim="800000"/>
                </a:ln>
              </p:spPr>
              <p:txBody>
                <a:bodyPr/>
                <a:lstStyle/>
                <a:p>
                  <a:pPr>
                    <a:lnSpc>
                      <a:spcPct val="104000"/>
                    </a:lnSpc>
                    <a:spcBef>
                      <a:spcPct val="0"/>
                    </a:spcBef>
                  </a:pPr>
                  <a:r>
                    <a:rPr lang="zh-CN" altLang="en-US">
                      <a:solidFill>
                        <a:schemeClr val="hlink"/>
                      </a:solidFill>
                      <a:ea typeface="楷体_GB2312" panose="02010609030101010101" charset="-122"/>
                    </a:rPr>
                    <a:t>反馈网络</a:t>
                  </a:r>
                  <a:endParaRPr lang="zh-CN" altLang="en-US">
                    <a:solidFill>
                      <a:schemeClr val="hlink"/>
                    </a:solidFill>
                    <a:latin typeface="Arial" panose="020B0604020202020204" pitchFamily="34" charset="0"/>
                    <a:ea typeface="楷体_GB2312" panose="02010609030101010101" charset="-122"/>
                  </a:endParaRPr>
                </a:p>
              </p:txBody>
            </p:sp>
          </p:grpSp>
          <p:grpSp>
            <p:nvGrpSpPr>
              <p:cNvPr id="180235" name="Group 14"/>
              <p:cNvGrpSpPr/>
              <p:nvPr/>
            </p:nvGrpSpPr>
            <p:grpSpPr bwMode="auto">
              <a:xfrm>
                <a:off x="2104" y="2275"/>
                <a:ext cx="273" cy="783"/>
                <a:chOff x="4441" y="7600"/>
                <a:chExt cx="360" cy="783"/>
              </a:xfrm>
            </p:grpSpPr>
            <p:sp>
              <p:nvSpPr>
                <p:cNvPr id="180242" name="Line 15"/>
                <p:cNvSpPr>
                  <a:spLocks noChangeShapeType="1"/>
                </p:cNvSpPr>
                <p:nvPr/>
              </p:nvSpPr>
              <p:spPr bwMode="auto">
                <a:xfrm flipH="1">
                  <a:off x="4441" y="7600"/>
                  <a:ext cx="360" cy="0"/>
                </a:xfrm>
                <a:prstGeom prst="line">
                  <a:avLst/>
                </a:prstGeom>
                <a:noFill/>
                <a:ln w="9525">
                  <a:solidFill>
                    <a:srgbClr val="000000"/>
                  </a:solidFill>
                  <a:round/>
                </a:ln>
              </p:spPr>
              <p:txBody>
                <a:bodyPr/>
                <a:lstStyle/>
                <a:p>
                  <a:endParaRPr lang="zh-CN" altLang="en-US"/>
                </a:p>
              </p:txBody>
            </p:sp>
            <p:sp>
              <p:nvSpPr>
                <p:cNvPr id="180243" name="Line 16"/>
                <p:cNvSpPr>
                  <a:spLocks noChangeShapeType="1"/>
                </p:cNvSpPr>
                <p:nvPr/>
              </p:nvSpPr>
              <p:spPr bwMode="auto">
                <a:xfrm>
                  <a:off x="4441" y="7600"/>
                  <a:ext cx="0" cy="780"/>
                </a:xfrm>
                <a:prstGeom prst="line">
                  <a:avLst/>
                </a:prstGeom>
                <a:noFill/>
                <a:ln w="9525">
                  <a:solidFill>
                    <a:srgbClr val="000000"/>
                  </a:solidFill>
                  <a:round/>
                </a:ln>
              </p:spPr>
              <p:txBody>
                <a:bodyPr/>
                <a:lstStyle/>
                <a:p>
                  <a:endParaRPr lang="zh-CN" altLang="en-US"/>
                </a:p>
              </p:txBody>
            </p:sp>
            <p:sp>
              <p:nvSpPr>
                <p:cNvPr id="180244" name="Line 17"/>
                <p:cNvSpPr>
                  <a:spLocks noChangeShapeType="1"/>
                </p:cNvSpPr>
                <p:nvPr/>
              </p:nvSpPr>
              <p:spPr bwMode="auto">
                <a:xfrm>
                  <a:off x="4441" y="8383"/>
                  <a:ext cx="360" cy="0"/>
                </a:xfrm>
                <a:prstGeom prst="line">
                  <a:avLst/>
                </a:prstGeom>
                <a:noFill/>
                <a:ln w="9525">
                  <a:solidFill>
                    <a:srgbClr val="000000"/>
                  </a:solidFill>
                  <a:round/>
                  <a:tailEnd type="triangle" w="sm" len="sm"/>
                </a:ln>
              </p:spPr>
              <p:txBody>
                <a:bodyPr/>
                <a:lstStyle/>
                <a:p>
                  <a:endParaRPr lang="zh-CN" altLang="en-US"/>
                </a:p>
              </p:txBody>
            </p:sp>
          </p:grpSp>
          <p:sp>
            <p:nvSpPr>
              <p:cNvPr id="180236" name="Line 18"/>
              <p:cNvSpPr>
                <a:spLocks noChangeShapeType="1"/>
              </p:cNvSpPr>
              <p:nvPr/>
            </p:nvSpPr>
            <p:spPr bwMode="auto">
              <a:xfrm flipV="1">
                <a:off x="2695" y="2546"/>
                <a:ext cx="0" cy="242"/>
              </a:xfrm>
              <a:prstGeom prst="line">
                <a:avLst/>
              </a:prstGeom>
              <a:noFill/>
              <a:ln w="9525">
                <a:solidFill>
                  <a:srgbClr val="000000"/>
                </a:solidFill>
                <a:round/>
                <a:tailEnd type="triangle" w="sm" len="sm"/>
              </a:ln>
            </p:spPr>
            <p:txBody>
              <a:bodyPr/>
              <a:lstStyle/>
              <a:p>
                <a:endParaRPr lang="zh-CN" altLang="en-US"/>
              </a:p>
            </p:txBody>
          </p:sp>
          <p:sp>
            <p:nvSpPr>
              <p:cNvPr id="180237" name="Line 19"/>
              <p:cNvSpPr>
                <a:spLocks noChangeShapeType="1"/>
              </p:cNvSpPr>
              <p:nvPr/>
            </p:nvSpPr>
            <p:spPr bwMode="auto">
              <a:xfrm flipV="1">
                <a:off x="3332" y="2546"/>
                <a:ext cx="0" cy="242"/>
              </a:xfrm>
              <a:prstGeom prst="line">
                <a:avLst/>
              </a:prstGeom>
              <a:noFill/>
              <a:ln w="9525">
                <a:solidFill>
                  <a:srgbClr val="000000"/>
                </a:solidFill>
                <a:round/>
                <a:tailEnd type="triangle" w="sm" len="sm"/>
              </a:ln>
            </p:spPr>
            <p:txBody>
              <a:bodyPr/>
              <a:lstStyle/>
              <a:p>
                <a:endParaRPr lang="zh-CN" altLang="en-US"/>
              </a:p>
            </p:txBody>
          </p:sp>
          <p:sp>
            <p:nvSpPr>
              <p:cNvPr id="180238" name="Line 20"/>
              <p:cNvSpPr>
                <a:spLocks noChangeShapeType="1"/>
              </p:cNvSpPr>
              <p:nvPr/>
            </p:nvSpPr>
            <p:spPr bwMode="auto">
              <a:xfrm flipV="1">
                <a:off x="2514" y="2546"/>
                <a:ext cx="0" cy="242"/>
              </a:xfrm>
              <a:prstGeom prst="line">
                <a:avLst/>
              </a:prstGeom>
              <a:noFill/>
              <a:ln w="9525">
                <a:solidFill>
                  <a:srgbClr val="000000"/>
                </a:solidFill>
                <a:round/>
                <a:tailEnd type="triangle" w="sm" len="sm"/>
              </a:ln>
            </p:spPr>
            <p:txBody>
              <a:bodyPr/>
              <a:lstStyle/>
              <a:p>
                <a:endParaRPr lang="zh-CN" altLang="en-US"/>
              </a:p>
            </p:txBody>
          </p:sp>
          <p:sp>
            <p:nvSpPr>
              <p:cNvPr id="180239" name="Text Box 21"/>
              <p:cNvSpPr txBox="1">
                <a:spLocks noChangeArrowheads="1"/>
              </p:cNvSpPr>
              <p:nvPr/>
            </p:nvSpPr>
            <p:spPr bwMode="auto">
              <a:xfrm>
                <a:off x="2821" y="2499"/>
                <a:ext cx="375" cy="364"/>
              </a:xfrm>
              <a:prstGeom prst="rect">
                <a:avLst/>
              </a:prstGeom>
              <a:noFill/>
              <a:ln w="9525">
                <a:noFill/>
                <a:miter lim="800000"/>
              </a:ln>
            </p:spPr>
            <p:txBody>
              <a:bodyPr/>
              <a:lstStyle/>
              <a:p>
                <a:pPr algn="just">
                  <a:spcBef>
                    <a:spcPct val="0"/>
                  </a:spcBef>
                </a:pPr>
                <a:r>
                  <a:rPr lang="en-US" altLang="zh-CN">
                    <a:solidFill>
                      <a:schemeClr val="hlink"/>
                    </a:solidFill>
                    <a:ea typeface="Gulim" panose="020B0600000101010101" pitchFamily="50" charset="-127"/>
                  </a:rPr>
                  <a:t>···</a:t>
                </a:r>
                <a:endParaRPr lang="en-US" altLang="zh-CN">
                  <a:solidFill>
                    <a:schemeClr val="hlink"/>
                  </a:solidFill>
                  <a:latin typeface="Arial" panose="020B0604020202020204" pitchFamily="34" charset="0"/>
                  <a:ea typeface="Gulim" panose="020B0600000101010101" pitchFamily="50" charset="-127"/>
                </a:endParaRPr>
              </a:p>
            </p:txBody>
          </p:sp>
          <p:sp>
            <p:nvSpPr>
              <p:cNvPr id="180240" name="Text Box 22"/>
              <p:cNvSpPr txBox="1">
                <a:spLocks noChangeArrowheads="1"/>
              </p:cNvSpPr>
              <p:nvPr/>
            </p:nvSpPr>
            <p:spPr bwMode="auto">
              <a:xfrm>
                <a:off x="1877" y="2546"/>
                <a:ext cx="409" cy="364"/>
              </a:xfrm>
              <a:prstGeom prst="rect">
                <a:avLst/>
              </a:prstGeom>
              <a:noFill/>
              <a:ln w="9525">
                <a:noFill/>
                <a:miter lim="800000"/>
              </a:ln>
            </p:spPr>
            <p:txBody>
              <a:bodyPr/>
              <a:lstStyle/>
              <a:p>
                <a:pPr algn="just">
                  <a:lnSpc>
                    <a:spcPct val="96000"/>
                  </a:lnSpc>
                  <a:spcBef>
                    <a:spcPct val="0"/>
                  </a:spcBef>
                </a:pPr>
                <a:r>
                  <a:rPr lang="en-US" altLang="zh-CN" i="1">
                    <a:solidFill>
                      <a:schemeClr val="hlink"/>
                    </a:solidFill>
                    <a:ea typeface="Gulim" panose="020B0600000101010101" pitchFamily="50" charset="-127"/>
                  </a:rPr>
                  <a:t>F</a:t>
                </a:r>
                <a:endParaRPr lang="en-US" altLang="zh-CN">
                  <a:solidFill>
                    <a:schemeClr val="hlink"/>
                  </a:solidFill>
                  <a:latin typeface="Arial" panose="020B0604020202020204" pitchFamily="34" charset="0"/>
                  <a:ea typeface="Gulim" panose="020B0600000101010101" pitchFamily="50" charset="-127"/>
                </a:endParaRPr>
              </a:p>
            </p:txBody>
          </p:sp>
          <p:sp>
            <p:nvSpPr>
              <p:cNvPr id="180241" name="Text Box 23"/>
              <p:cNvSpPr txBox="1">
                <a:spLocks noChangeArrowheads="1"/>
              </p:cNvSpPr>
              <p:nvPr/>
            </p:nvSpPr>
            <p:spPr bwMode="auto">
              <a:xfrm>
                <a:off x="2154" y="2522"/>
                <a:ext cx="1542" cy="364"/>
              </a:xfrm>
              <a:prstGeom prst="rect">
                <a:avLst/>
              </a:prstGeom>
              <a:noFill/>
              <a:ln w="9525">
                <a:noFill/>
                <a:miter lim="800000"/>
              </a:ln>
            </p:spPr>
            <p:txBody>
              <a:bodyPr/>
              <a:lstStyle/>
              <a:p>
                <a:pPr algn="just">
                  <a:lnSpc>
                    <a:spcPct val="96000"/>
                  </a:lnSpc>
                  <a:spcBef>
                    <a:spcPct val="0"/>
                  </a:spcBef>
                </a:pPr>
                <a:r>
                  <a:rPr lang="en-US" altLang="zh-CN" i="1">
                    <a:solidFill>
                      <a:schemeClr val="hlink"/>
                    </a:solidFill>
                    <a:ea typeface="Gulim" panose="020B0600000101010101" pitchFamily="50" charset="-127"/>
                  </a:rPr>
                  <a:t>Q</a:t>
                </a:r>
                <a:r>
                  <a:rPr lang="en-US" altLang="zh-CN" baseline="-25000">
                    <a:solidFill>
                      <a:schemeClr val="hlink"/>
                    </a:solidFill>
                    <a:ea typeface="Gulim" panose="020B0600000101010101" pitchFamily="50" charset="-127"/>
                  </a:rPr>
                  <a:t>N-1 </a:t>
                </a:r>
                <a:r>
                  <a:rPr lang="en-US" altLang="zh-CN" i="1" baseline="-25000">
                    <a:solidFill>
                      <a:schemeClr val="hlink"/>
                    </a:solidFill>
                    <a:ea typeface="Gulim" panose="020B0600000101010101" pitchFamily="50" charset="-127"/>
                  </a:rPr>
                  <a:t>         </a:t>
                </a:r>
                <a:r>
                  <a:rPr lang="en-US" altLang="zh-CN" i="1">
                    <a:solidFill>
                      <a:schemeClr val="hlink"/>
                    </a:solidFill>
                    <a:ea typeface="Gulim" panose="020B0600000101010101" pitchFamily="50" charset="-127"/>
                  </a:rPr>
                  <a:t>Q</a:t>
                </a:r>
                <a:r>
                  <a:rPr lang="en-US" altLang="zh-CN" baseline="-25000">
                    <a:solidFill>
                      <a:schemeClr val="hlink"/>
                    </a:solidFill>
                    <a:ea typeface="Gulim" panose="020B0600000101010101" pitchFamily="50" charset="-127"/>
                  </a:rPr>
                  <a:t>N-2</a:t>
                </a:r>
                <a:r>
                  <a:rPr lang="en-US" altLang="zh-CN">
                    <a:solidFill>
                      <a:schemeClr val="hlink"/>
                    </a:solidFill>
                    <a:ea typeface="Gulim" panose="020B0600000101010101" pitchFamily="50" charset="-127"/>
                  </a:rPr>
                  <a:t>   …</a:t>
                </a:r>
                <a:r>
                  <a:rPr lang="en-US" altLang="zh-CN" i="1">
                    <a:solidFill>
                      <a:schemeClr val="hlink"/>
                    </a:solidFill>
                    <a:ea typeface="Gulim" panose="020B0600000101010101" pitchFamily="50" charset="-127"/>
                  </a:rPr>
                  <a:t>   Q</a:t>
                </a:r>
                <a:r>
                  <a:rPr lang="en-US" altLang="zh-CN" baseline="-25000">
                    <a:solidFill>
                      <a:schemeClr val="hlink"/>
                    </a:solidFill>
                    <a:ea typeface="Gulim" panose="020B0600000101010101" pitchFamily="50" charset="-127"/>
                  </a:rPr>
                  <a:t>0</a:t>
                </a:r>
                <a:endParaRPr lang="en-US" altLang="zh-CN">
                  <a:solidFill>
                    <a:schemeClr val="hlink"/>
                  </a:solidFill>
                  <a:latin typeface="Arial" panose="020B0604020202020204" pitchFamily="34" charset="0"/>
                  <a:ea typeface="Gulim" panose="020B0600000101010101" pitchFamily="50" charset="-127"/>
                </a:endParaRPr>
              </a:p>
            </p:txBody>
          </p:sp>
        </p:grpSp>
      </p:grpSp>
      <p:sp>
        <p:nvSpPr>
          <p:cNvPr id="23" name="矩形 4"/>
          <p:cNvSpPr>
            <a:spLocks noChangeArrowheads="1"/>
          </p:cNvSpPr>
          <p:nvPr/>
        </p:nvSpPr>
        <p:spPr bwMode="auto">
          <a:xfrm>
            <a:off x="1960563" y="1041401"/>
            <a:ext cx="5548312" cy="3272691"/>
          </a:xfrm>
          <a:prstGeom prst="rect">
            <a:avLst/>
          </a:prstGeom>
          <a:noFill/>
          <a:ln w="9525">
            <a:noFill/>
            <a:miter lim="800000"/>
          </a:ln>
        </p:spPr>
        <p:txBody>
          <a:bodyPr>
            <a:spAutoFit/>
          </a:bodyPr>
          <a:lstStyle/>
          <a:p>
            <a:pPr marL="361950" indent="-361950" algn="l">
              <a:lnSpc>
                <a:spcPts val="3100"/>
              </a:lnSpc>
              <a:spcBef>
                <a:spcPct val="0"/>
              </a:spcBef>
              <a:buClr>
                <a:srgbClr val="003399"/>
              </a:buClr>
              <a:buSzPct val="110000"/>
              <a:buFont typeface="Wingdings" panose="05000000000000000000" pitchFamily="2" charset="2"/>
              <a:buChar char="v"/>
            </a:pPr>
            <a:r>
              <a:rPr lang="zh-CN" altLang="en-US">
                <a:solidFill>
                  <a:srgbClr val="FF0000"/>
                </a:solidFill>
                <a:latin typeface="Arial" panose="020B0604020202020204" pitchFamily="34" charset="0"/>
                <a:cs typeface="Arial" panose="020B0604020202020204" pitchFamily="34" charset="0"/>
              </a:rPr>
              <a:t>随机码</a:t>
            </a:r>
            <a:r>
              <a:rPr lang="zh-CN" altLang="en-US">
                <a:latin typeface="Arial" panose="020B0604020202020204" pitchFamily="34" charset="0"/>
                <a:cs typeface="Arial" panose="020B0604020202020204" pitchFamily="34" charset="0"/>
              </a:rPr>
              <a:t>是一种没有规律（或叫做杂乱无章）的二进制代码。</a:t>
            </a:r>
            <a:endParaRPr lang="en-US" altLang="zh-CN">
              <a:latin typeface="Arial" panose="020B0604020202020204" pitchFamily="34" charset="0"/>
              <a:cs typeface="Arial" panose="020B0604020202020204" pitchFamily="34" charset="0"/>
            </a:endParaRPr>
          </a:p>
          <a:p>
            <a:pPr marL="361950" indent="-361950" algn="l">
              <a:lnSpc>
                <a:spcPts val="3100"/>
              </a:lnSpc>
              <a:spcBef>
                <a:spcPct val="0"/>
              </a:spcBef>
              <a:buClr>
                <a:srgbClr val="003399"/>
              </a:buClr>
              <a:buSzPct val="110000"/>
              <a:buFont typeface="Wingdings" panose="05000000000000000000" pitchFamily="2" charset="2"/>
              <a:buChar char="v"/>
            </a:pPr>
            <a:r>
              <a:rPr lang="zh-CN" altLang="en-US">
                <a:latin typeface="Arial" panose="020B0604020202020204" pitchFamily="34" charset="0"/>
                <a:cs typeface="Arial" panose="020B0604020202020204" pitchFamily="34" charset="0"/>
              </a:rPr>
              <a:t>如果序列信号发生器的序列长度超过</a:t>
            </a:r>
            <a:r>
              <a:rPr lang="en-US" altLang="zh-CN">
                <a:latin typeface="Arial" panose="020B0604020202020204" pitchFamily="34" charset="0"/>
                <a:cs typeface="Arial" panose="020B0604020202020204" pitchFamily="34" charset="0"/>
              </a:rPr>
              <a:t>2</a:t>
            </a:r>
            <a:r>
              <a:rPr lang="en-US" altLang="zh-CN" baseline="30000">
                <a:latin typeface="Arial" panose="020B0604020202020204" pitchFamily="34" charset="0"/>
                <a:cs typeface="Arial" panose="020B0604020202020204" pitchFamily="34" charset="0"/>
              </a:rPr>
              <a:t>15</a:t>
            </a:r>
            <a:r>
              <a:rPr lang="en-US" altLang="zh-CN">
                <a:latin typeface="Arial" panose="020B0604020202020204" pitchFamily="34" charset="0"/>
                <a:cs typeface="Arial" panose="020B0604020202020204" pitchFamily="34" charset="0"/>
              </a:rPr>
              <a:t>-1</a:t>
            </a:r>
            <a:r>
              <a:rPr lang="zh-CN" altLang="en-US">
                <a:latin typeface="Arial" panose="020B0604020202020204" pitchFamily="34" charset="0"/>
                <a:cs typeface="Arial" panose="020B0604020202020204" pitchFamily="34" charset="0"/>
              </a:rPr>
              <a:t>，其变化规律与随机码类似，则把它称为</a:t>
            </a:r>
            <a:r>
              <a:rPr lang="zh-CN" altLang="en-US">
                <a:solidFill>
                  <a:srgbClr val="FF0000"/>
                </a:solidFill>
                <a:latin typeface="Arial" panose="020B0604020202020204" pitchFamily="34" charset="0"/>
                <a:cs typeface="Arial" panose="020B0604020202020204" pitchFamily="34" charset="0"/>
              </a:rPr>
              <a:t>伪随机序列信号</a:t>
            </a:r>
            <a:r>
              <a:rPr lang="zh-CN" altLang="en-US">
                <a:latin typeface="Arial" panose="020B0604020202020204" pitchFamily="34" charset="0"/>
                <a:cs typeface="Arial" panose="020B0604020202020204" pitchFamily="34" charset="0"/>
              </a:rPr>
              <a:t>（</a:t>
            </a:r>
            <a:r>
              <a:rPr lang="zh-CN" altLang="en-US">
                <a:solidFill>
                  <a:srgbClr val="FF0000"/>
                </a:solidFill>
                <a:latin typeface="Arial" panose="020B0604020202020204" pitchFamily="34" charset="0"/>
                <a:cs typeface="Arial" panose="020B0604020202020204" pitchFamily="34" charset="0"/>
              </a:rPr>
              <a:t>伪随机码</a:t>
            </a:r>
            <a:r>
              <a:rPr lang="zh-CN" altLang="en-US">
                <a:latin typeface="Arial" panose="020B0604020202020204" pitchFamily="34" charset="0"/>
                <a:cs typeface="Arial" panose="020B0604020202020204" pitchFamily="34" charset="0"/>
              </a:rPr>
              <a:t>）。</a:t>
            </a:r>
          </a:p>
          <a:p>
            <a:pPr marL="361950" indent="-361950" algn="l">
              <a:lnSpc>
                <a:spcPts val="3100"/>
              </a:lnSpc>
              <a:spcBef>
                <a:spcPct val="0"/>
              </a:spcBef>
              <a:buClr>
                <a:srgbClr val="003399"/>
              </a:buClr>
              <a:buSzPct val="110000"/>
              <a:buFont typeface="Wingdings" panose="05000000000000000000" pitchFamily="2" charset="2"/>
              <a:buChar char="v"/>
            </a:pPr>
            <a:r>
              <a:rPr lang="zh-CN" altLang="en-US">
                <a:latin typeface="Arial" panose="020B0604020202020204" pitchFamily="34" charset="0"/>
                <a:cs typeface="Arial" panose="020B0604020202020204" pitchFamily="34" charset="0"/>
              </a:rPr>
              <a:t>伪随机序列信号可作为数字通信中的一个信号源，通过信道发送到接收机方，用于检测数字通信系统错码的概率，即误码率。 </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469"/>
                                        </p:tgtEl>
                                        <p:attrNameLst>
                                          <p:attrName>style.visibility</p:attrName>
                                        </p:attrNameLst>
                                      </p:cBhvr>
                                      <p:to>
                                        <p:strVal val="visible"/>
                                      </p:to>
                                    </p:set>
                                    <p:anim calcmode="lin" valueType="num">
                                      <p:cBhvr additive="base">
                                        <p:cTn id="13" dur="500" fill="hold"/>
                                        <p:tgtEl>
                                          <p:spTgt spid="62469"/>
                                        </p:tgtEl>
                                        <p:attrNameLst>
                                          <p:attrName>ppt_x</p:attrName>
                                        </p:attrNameLst>
                                      </p:cBhvr>
                                      <p:tavLst>
                                        <p:tav tm="0">
                                          <p:val>
                                            <p:strVal val="0-#ppt_w/2"/>
                                          </p:val>
                                        </p:tav>
                                        <p:tav tm="100000">
                                          <p:val>
                                            <p:strVal val="#ppt_x"/>
                                          </p:val>
                                        </p:tav>
                                      </p:tavLst>
                                    </p:anim>
                                    <p:anim calcmode="lin" valueType="num">
                                      <p:cBhvr additive="base">
                                        <p:cTn id="14" dur="500" fill="hold"/>
                                        <p:tgtEl>
                                          <p:spTgt spid="6246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p:bldP spid="23" grpId="0"/>
    </p:bldLst>
  </p:timing>
</p:sld>
</file>

<file path=ppt/slides/slide1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251" name="Rectangle 2"/>
          <p:cNvSpPr>
            <a:spLocks noGrp="1" noChangeArrowheads="1"/>
          </p:cNvSpPr>
          <p:nvPr>
            <p:ph type="title" idx="4294967295"/>
          </p:nvPr>
        </p:nvSpPr>
        <p:spPr>
          <a:xfrm>
            <a:off x="5334000" y="3048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伪随机码发生器的设计思路</a:t>
            </a:r>
          </a:p>
        </p:txBody>
      </p:sp>
      <p:grpSp>
        <p:nvGrpSpPr>
          <p:cNvPr id="2" name="组合 11"/>
          <p:cNvGrpSpPr/>
          <p:nvPr/>
        </p:nvGrpSpPr>
        <p:grpSpPr bwMode="auto">
          <a:xfrm>
            <a:off x="2266951" y="1203325"/>
            <a:ext cx="4868863" cy="427038"/>
            <a:chOff x="1529255" y="1219200"/>
            <a:chExt cx="4868370" cy="427038"/>
          </a:xfrm>
        </p:grpSpPr>
        <p:sp>
          <p:nvSpPr>
            <p:cNvPr id="181272" name="Text Box 4"/>
            <p:cNvSpPr txBox="1">
              <a:spLocks noChangeArrowheads="1"/>
            </p:cNvSpPr>
            <p:nvPr/>
          </p:nvSpPr>
          <p:spPr bwMode="auto">
            <a:xfrm>
              <a:off x="1529255" y="1219200"/>
              <a:ext cx="2900069" cy="426913"/>
            </a:xfrm>
            <a:prstGeom prst="rect">
              <a:avLst/>
            </a:prstGeom>
            <a:noFill/>
            <a:ln w="9525">
              <a:noFill/>
              <a:miter lim="800000"/>
            </a:ln>
          </p:spPr>
          <p:txBody>
            <a:bodyPr lIns="90000" tIns="46800" rIns="90000" bIns="46800">
              <a:spAutoFit/>
            </a:bodyPr>
            <a:lstStyle/>
            <a:p>
              <a:pPr algn="l">
                <a:spcBef>
                  <a:spcPct val="0"/>
                </a:spcBef>
              </a:pPr>
              <a:r>
                <a:rPr lang="en-US" altLang="zh-CN" sz="2400" i="1">
                  <a:latin typeface="Arial" panose="020B0604020202020204" pitchFamily="34" charset="0"/>
                  <a:cs typeface="Arial" panose="020B0604020202020204" pitchFamily="34" charset="0"/>
                </a:rPr>
                <a:t>N</a:t>
              </a:r>
              <a:r>
                <a:rPr lang="en-US" altLang="zh-CN" sz="2400">
                  <a:latin typeface="Arial" panose="020B0604020202020204" pitchFamily="34" charset="0"/>
                  <a:cs typeface="Arial" panose="020B0604020202020204" pitchFamily="34" charset="0"/>
                </a:rPr>
                <a:t>=15</a:t>
              </a:r>
              <a:r>
                <a:rPr lang="zh-CN" altLang="en-US" sz="2400">
                  <a:latin typeface="Arial" panose="020B0604020202020204" pitchFamily="34" charset="0"/>
                  <a:cs typeface="Arial" panose="020B0604020202020204" pitchFamily="34" charset="0"/>
                </a:rPr>
                <a:t>时，反馈函数</a:t>
              </a:r>
            </a:p>
          </p:txBody>
        </p:sp>
        <p:pic>
          <p:nvPicPr>
            <p:cNvPr id="181273" name="Picture 3" descr="图片1"/>
            <p:cNvPicPr>
              <a:picLocks noChangeAspect="1" noChangeArrowheads="1"/>
            </p:cNvPicPr>
            <p:nvPr/>
          </p:nvPicPr>
          <p:blipFill>
            <a:blip r:embed="rId3" cstate="print"/>
            <a:srcRect/>
            <a:stretch>
              <a:fillRect/>
            </a:stretch>
          </p:blipFill>
          <p:spPr bwMode="auto">
            <a:xfrm>
              <a:off x="4606925" y="1219200"/>
              <a:ext cx="1790700" cy="427038"/>
            </a:xfrm>
            <a:prstGeom prst="rect">
              <a:avLst/>
            </a:prstGeom>
            <a:noFill/>
            <a:ln w="9525">
              <a:noFill/>
              <a:miter lim="800000"/>
              <a:headEnd/>
              <a:tailEnd/>
            </a:ln>
            <a:effectLst>
              <a:prstShdw prst="shdw13" dist="53882" dir="13500000">
                <a:srgbClr val="808080">
                  <a:alpha val="50000"/>
                </a:srgbClr>
              </a:prstShdw>
            </a:effectLst>
          </p:spPr>
        </p:pic>
      </p:grpSp>
      <p:sp>
        <p:nvSpPr>
          <p:cNvPr id="38" name="矩形 5"/>
          <p:cNvSpPr>
            <a:spLocks noChangeArrowheads="1"/>
          </p:cNvSpPr>
          <p:nvPr/>
        </p:nvSpPr>
        <p:spPr bwMode="auto">
          <a:xfrm>
            <a:off x="1968501" y="1584326"/>
            <a:ext cx="8588375" cy="2454275"/>
          </a:xfrm>
          <a:prstGeom prst="rect">
            <a:avLst/>
          </a:prstGeom>
          <a:noFill/>
          <a:ln w="9525">
            <a:noFill/>
            <a:miter lim="800000"/>
          </a:ln>
        </p:spPr>
        <p:txBody>
          <a:bodyPr>
            <a:spAutoFit/>
          </a:bodyPr>
          <a:lstStyle/>
          <a:p>
            <a:pPr marL="441325" indent="-441325" algn="l">
              <a:lnSpc>
                <a:spcPct val="150000"/>
              </a:lnSpc>
              <a:spcBef>
                <a:spcPct val="0"/>
              </a:spcBef>
              <a:buClr>
                <a:srgbClr val="0F5C62"/>
              </a:buClr>
              <a:buSzPct val="85000"/>
              <a:buFont typeface="Wingdings" panose="05000000000000000000" pitchFamily="2" charset="2"/>
              <a:buChar char="u"/>
            </a:pPr>
            <a:r>
              <a:rPr kumimoji="1" lang="zh-CN" altLang="en-US" dirty="0">
                <a:latin typeface="Arial" panose="020B0604020202020204" pitchFamily="34" charset="0"/>
                <a:ea typeface="楷体_GB2312" panose="02010609030101010101" charset="-122"/>
                <a:cs typeface="Arial" panose="020B0604020202020204" pitchFamily="34" charset="0"/>
              </a:rPr>
              <a:t>时钟输入端：</a:t>
            </a:r>
            <a:r>
              <a:rPr kumimoji="1" lang="en-US" altLang="zh-CN" dirty="0">
                <a:latin typeface="Arial" panose="020B0604020202020204" pitchFamily="34" charset="0"/>
                <a:ea typeface="楷体_GB2312" panose="02010609030101010101" charset="-122"/>
                <a:cs typeface="Arial" panose="020B0604020202020204" pitchFamily="34" charset="0"/>
              </a:rPr>
              <a:t>CP</a:t>
            </a:r>
            <a:r>
              <a:rPr kumimoji="1" lang="zh-CN" altLang="en-US" dirty="0">
                <a:latin typeface="Arial" panose="020B0604020202020204" pitchFamily="34" charset="0"/>
                <a:ea typeface="楷体_GB2312" panose="02010609030101010101" charset="-122"/>
                <a:cs typeface="Arial" panose="020B0604020202020204" pitchFamily="34" charset="0"/>
              </a:rPr>
              <a:t>，上升沿有效</a:t>
            </a:r>
          </a:p>
          <a:p>
            <a:pPr marL="441325" indent="-441325" algn="l">
              <a:lnSpc>
                <a:spcPts val="3000"/>
              </a:lnSpc>
              <a:spcBef>
                <a:spcPct val="0"/>
              </a:spcBef>
              <a:buClr>
                <a:srgbClr val="0F5C62"/>
              </a:buClr>
              <a:buSzPct val="85000"/>
              <a:buFont typeface="Wingdings" panose="05000000000000000000" pitchFamily="2" charset="2"/>
              <a:buChar char="u"/>
            </a:pPr>
            <a:r>
              <a:rPr kumimoji="1" lang="en-US" altLang="zh-CN" dirty="0">
                <a:latin typeface="Arial" panose="020B0604020202020204" pitchFamily="34" charset="0"/>
                <a:ea typeface="楷体_GB2312" panose="02010609030101010101" charset="-122"/>
                <a:cs typeface="Arial" panose="020B0604020202020204" pitchFamily="34" charset="0"/>
              </a:rPr>
              <a:t>SS</a:t>
            </a:r>
            <a:r>
              <a:rPr kumimoji="1" lang="zh-CN" altLang="en-US" dirty="0">
                <a:latin typeface="Arial" panose="020B0604020202020204" pitchFamily="34" charset="0"/>
                <a:ea typeface="楷体_GB2312" panose="02010609030101010101" charset="-122"/>
                <a:cs typeface="Arial" panose="020B0604020202020204" pitchFamily="34" charset="0"/>
              </a:rPr>
              <a:t>：</a:t>
            </a:r>
            <a:r>
              <a:rPr kumimoji="1" lang="en-US" altLang="zh-CN" dirty="0">
                <a:latin typeface="Arial" panose="020B0604020202020204" pitchFamily="34" charset="0"/>
                <a:ea typeface="楷体_GB2312" panose="02010609030101010101" charset="-122"/>
                <a:cs typeface="Arial" panose="020B0604020202020204" pitchFamily="34" charset="0"/>
              </a:rPr>
              <a:t>15</a:t>
            </a:r>
            <a:r>
              <a:rPr kumimoji="1" lang="zh-CN" altLang="en-US" dirty="0">
                <a:latin typeface="Arial" panose="020B0604020202020204" pitchFamily="34" charset="0"/>
                <a:ea typeface="楷体_GB2312" panose="02010609030101010101" charset="-122"/>
                <a:cs typeface="Arial" panose="020B0604020202020204" pitchFamily="34" charset="0"/>
              </a:rPr>
              <a:t>位右移移位寄存器，</a:t>
            </a:r>
            <a:r>
              <a:rPr kumimoji="1" lang="en-US" altLang="zh-CN" dirty="0">
                <a:latin typeface="Arial" panose="020B0604020202020204" pitchFamily="34" charset="0"/>
                <a:ea typeface="楷体_GB2312" panose="02010609030101010101" charset="-122"/>
                <a:cs typeface="Arial" panose="020B0604020202020204" pitchFamily="34" charset="0"/>
              </a:rPr>
              <a:t>SS[14]</a:t>
            </a:r>
            <a:r>
              <a:rPr kumimoji="1" lang="zh-CN" altLang="en-US" dirty="0">
                <a:latin typeface="Arial" panose="020B0604020202020204" pitchFamily="34" charset="0"/>
                <a:ea typeface="楷体_GB2312" panose="02010609030101010101" charset="-122"/>
                <a:cs typeface="Arial" panose="020B0604020202020204" pitchFamily="34" charset="0"/>
              </a:rPr>
              <a:t>是最高位，</a:t>
            </a:r>
            <a:r>
              <a:rPr kumimoji="1" lang="en-US" altLang="zh-CN" dirty="0">
                <a:latin typeface="Arial" panose="020B0604020202020204" pitchFamily="34" charset="0"/>
                <a:ea typeface="楷体_GB2312" panose="02010609030101010101" charset="-122"/>
                <a:cs typeface="Arial" panose="020B0604020202020204" pitchFamily="34" charset="0"/>
              </a:rPr>
              <a:t>SS[0]</a:t>
            </a:r>
            <a:r>
              <a:rPr kumimoji="1" lang="zh-CN" altLang="en-US" dirty="0">
                <a:latin typeface="Arial" panose="020B0604020202020204" pitchFamily="34" charset="0"/>
                <a:ea typeface="楷体_GB2312" panose="02010609030101010101" charset="-122"/>
                <a:cs typeface="Arial" panose="020B0604020202020204" pitchFamily="34" charset="0"/>
              </a:rPr>
              <a:t>是最低位</a:t>
            </a:r>
          </a:p>
          <a:p>
            <a:pPr marL="441325" indent="-441325" algn="l">
              <a:lnSpc>
                <a:spcPts val="3000"/>
              </a:lnSpc>
              <a:spcBef>
                <a:spcPct val="0"/>
              </a:spcBef>
              <a:buClr>
                <a:srgbClr val="0F5C62"/>
              </a:buClr>
              <a:buSzPct val="85000"/>
              <a:buFont typeface="Wingdings" panose="05000000000000000000" pitchFamily="2" charset="2"/>
              <a:buChar char="u"/>
            </a:pPr>
            <a:r>
              <a:rPr kumimoji="1" lang="zh-CN" altLang="en-US" dirty="0">
                <a:latin typeface="Arial" panose="020B0604020202020204" pitchFamily="34" charset="0"/>
                <a:ea typeface="楷体_GB2312" panose="02010609030101010101" charset="-122"/>
                <a:cs typeface="Arial" panose="020B0604020202020204" pitchFamily="34" charset="0"/>
              </a:rPr>
              <a:t>中间变量</a:t>
            </a:r>
            <a:r>
              <a:rPr kumimoji="1" lang="en-US" altLang="zh-CN" dirty="0">
                <a:latin typeface="Arial" panose="020B0604020202020204" pitchFamily="34" charset="0"/>
                <a:ea typeface="楷体_GB2312" panose="02010609030101010101" charset="-122"/>
                <a:cs typeface="Arial" panose="020B0604020202020204" pitchFamily="34" charset="0"/>
              </a:rPr>
              <a:t>F</a:t>
            </a:r>
            <a:r>
              <a:rPr kumimoji="1" lang="zh-CN" altLang="en-US" dirty="0">
                <a:latin typeface="Arial" panose="020B0604020202020204" pitchFamily="34" charset="0"/>
                <a:ea typeface="楷体_GB2312" panose="02010609030101010101" charset="-122"/>
                <a:cs typeface="Arial" panose="020B0604020202020204" pitchFamily="34" charset="0"/>
              </a:rPr>
              <a:t>：反馈函数，为</a:t>
            </a:r>
            <a:r>
              <a:rPr kumimoji="1" lang="en-US" altLang="zh-CN" dirty="0">
                <a:latin typeface="Arial" panose="020B0604020202020204" pitchFamily="34" charset="0"/>
                <a:ea typeface="楷体_GB2312" panose="02010609030101010101" charset="-122"/>
                <a:cs typeface="Arial" panose="020B0604020202020204" pitchFamily="34" charset="0"/>
              </a:rPr>
              <a:t>SS[1]</a:t>
            </a:r>
            <a:r>
              <a:rPr kumimoji="1" lang="zh-CN" altLang="en-US" dirty="0">
                <a:latin typeface="Arial" panose="020B0604020202020204" pitchFamily="34" charset="0"/>
                <a:ea typeface="楷体_GB2312" panose="02010609030101010101" charset="-122"/>
                <a:cs typeface="Arial" panose="020B0604020202020204" pitchFamily="34" charset="0"/>
              </a:rPr>
              <a:t>和</a:t>
            </a:r>
            <a:r>
              <a:rPr kumimoji="1" lang="en-US" altLang="zh-CN" dirty="0">
                <a:latin typeface="Arial" panose="020B0604020202020204" pitchFamily="34" charset="0"/>
                <a:ea typeface="楷体_GB2312" panose="02010609030101010101" charset="-122"/>
                <a:cs typeface="Arial" panose="020B0604020202020204" pitchFamily="34" charset="0"/>
              </a:rPr>
              <a:t>SS[0]</a:t>
            </a:r>
            <a:r>
              <a:rPr kumimoji="1" lang="zh-CN" altLang="en-US" dirty="0">
                <a:latin typeface="Arial" panose="020B0604020202020204" pitchFamily="34" charset="0"/>
                <a:ea typeface="楷体_GB2312" panose="02010609030101010101" charset="-122"/>
                <a:cs typeface="Arial" panose="020B0604020202020204" pitchFamily="34" charset="0"/>
              </a:rPr>
              <a:t>的异或</a:t>
            </a:r>
          </a:p>
          <a:p>
            <a:pPr marL="441325" indent="-441325" algn="l">
              <a:lnSpc>
                <a:spcPts val="3000"/>
              </a:lnSpc>
              <a:spcBef>
                <a:spcPct val="0"/>
              </a:spcBef>
              <a:buClr>
                <a:srgbClr val="0F5C62"/>
              </a:buClr>
              <a:buSzPct val="85000"/>
              <a:buFont typeface="Wingdings" panose="05000000000000000000" pitchFamily="2" charset="2"/>
              <a:buChar char="u"/>
            </a:pPr>
            <a:r>
              <a:rPr kumimoji="1" lang="zh-CN" altLang="en-US" dirty="0">
                <a:latin typeface="Arial" panose="020B0604020202020204" pitchFamily="34" charset="0"/>
                <a:ea typeface="楷体_GB2312" panose="02010609030101010101" charset="-122"/>
                <a:cs typeface="Arial" panose="020B0604020202020204" pitchFamily="34" charset="0"/>
              </a:rPr>
              <a:t>中间变量</a:t>
            </a:r>
            <a:r>
              <a:rPr kumimoji="1" lang="en-US" altLang="zh-CN" dirty="0">
                <a:latin typeface="Arial" panose="020B0604020202020204" pitchFamily="34" charset="0"/>
                <a:ea typeface="楷体_GB2312" panose="02010609030101010101" charset="-122"/>
                <a:cs typeface="Arial" panose="020B0604020202020204" pitchFamily="34" charset="0"/>
              </a:rPr>
              <a:t>Q</a:t>
            </a:r>
            <a:r>
              <a:rPr kumimoji="1" lang="zh-CN" altLang="en-US" dirty="0">
                <a:latin typeface="Arial" panose="020B0604020202020204" pitchFamily="34" charset="0"/>
                <a:ea typeface="楷体_GB2312" panose="02010609030101010101" charset="-122"/>
                <a:cs typeface="Arial" panose="020B0604020202020204" pitchFamily="34" charset="0"/>
              </a:rPr>
              <a:t>：串行输出端，在</a:t>
            </a:r>
            <a:r>
              <a:rPr kumimoji="1" lang="en-US" altLang="zh-CN" dirty="0">
                <a:latin typeface="Arial" panose="020B0604020202020204" pitchFamily="34" charset="0"/>
                <a:ea typeface="楷体_GB2312" panose="02010609030101010101" charset="-122"/>
                <a:cs typeface="Arial" panose="020B0604020202020204" pitchFamily="34" charset="0"/>
              </a:rPr>
              <a:t>CP</a:t>
            </a:r>
            <a:r>
              <a:rPr kumimoji="1" lang="zh-CN" altLang="en-US" dirty="0">
                <a:latin typeface="Arial" panose="020B0604020202020204" pitchFamily="34" charset="0"/>
                <a:ea typeface="楷体_GB2312" panose="02010609030101010101" charset="-122"/>
                <a:cs typeface="Arial" panose="020B0604020202020204" pitchFamily="34" charset="0"/>
              </a:rPr>
              <a:t>的控制下，输出序列信号， </a:t>
            </a:r>
            <a:r>
              <a:rPr kumimoji="1" lang="en-US" altLang="zh-CN" dirty="0">
                <a:latin typeface="Arial" panose="020B0604020202020204" pitchFamily="34" charset="0"/>
                <a:ea typeface="楷体_GB2312" panose="02010609030101010101" charset="-122"/>
                <a:cs typeface="Arial" panose="020B0604020202020204" pitchFamily="34" charset="0"/>
              </a:rPr>
              <a:t>Q</a:t>
            </a:r>
            <a:r>
              <a:rPr kumimoji="1" lang="zh-CN" altLang="en-US" dirty="0">
                <a:latin typeface="Arial" panose="020B0604020202020204" pitchFamily="34" charset="0"/>
                <a:ea typeface="楷体_GB2312" panose="02010609030101010101" charset="-122"/>
                <a:cs typeface="Arial" panose="020B0604020202020204" pitchFamily="34" charset="0"/>
              </a:rPr>
              <a:t> </a:t>
            </a:r>
            <a:r>
              <a:rPr kumimoji="1" lang="en-US" altLang="zh-CN" dirty="0">
                <a:latin typeface="Arial" panose="020B0604020202020204" pitchFamily="34" charset="0"/>
                <a:ea typeface="楷体_GB2312" panose="02010609030101010101" charset="-122"/>
                <a:cs typeface="Arial" panose="020B0604020202020204" pitchFamily="34" charset="0"/>
              </a:rPr>
              <a:t>=SS[14]</a:t>
            </a:r>
            <a:endParaRPr kumimoji="1" lang="zh-CN" altLang="en-US" dirty="0">
              <a:latin typeface="Arial" panose="020B0604020202020204" pitchFamily="34" charset="0"/>
              <a:ea typeface="楷体_GB2312" panose="02010609030101010101" charset="-122"/>
              <a:cs typeface="Arial" panose="020B0604020202020204" pitchFamily="34" charset="0"/>
            </a:endParaRPr>
          </a:p>
          <a:p>
            <a:pPr marL="441325" indent="-441325" algn="l">
              <a:lnSpc>
                <a:spcPts val="3000"/>
              </a:lnSpc>
              <a:spcBef>
                <a:spcPct val="0"/>
              </a:spcBef>
              <a:buClr>
                <a:srgbClr val="0F5C62"/>
              </a:buClr>
              <a:buSzPct val="85000"/>
              <a:buFont typeface="Wingdings" panose="05000000000000000000" pitchFamily="2" charset="2"/>
              <a:buChar char="u"/>
            </a:pPr>
            <a:r>
              <a:rPr kumimoji="1" lang="zh-CN" altLang="en-US" dirty="0">
                <a:latin typeface="Arial" panose="020B0604020202020204" pitchFamily="34" charset="0"/>
                <a:ea typeface="楷体_GB2312" panose="02010609030101010101" charset="-122"/>
                <a:cs typeface="Arial" panose="020B0604020202020204" pitchFamily="34" charset="0"/>
              </a:rPr>
              <a:t> 预置控制输入端：</a:t>
            </a:r>
            <a:r>
              <a:rPr kumimoji="1" lang="en-US" altLang="zh-CN" dirty="0">
                <a:latin typeface="Arial" panose="020B0604020202020204" pitchFamily="34" charset="0"/>
                <a:ea typeface="楷体_GB2312" panose="02010609030101010101" charset="-122"/>
                <a:cs typeface="Arial" panose="020B0604020202020204" pitchFamily="34" charset="0"/>
              </a:rPr>
              <a:t>LDN </a:t>
            </a:r>
            <a:r>
              <a:rPr kumimoji="1" lang="zh-CN" altLang="en-US" dirty="0">
                <a:latin typeface="Arial" panose="020B0604020202020204" pitchFamily="34" charset="0"/>
                <a:ea typeface="楷体_GB2312" panose="02010609030101010101" charset="-122"/>
                <a:cs typeface="Arial" panose="020B0604020202020204" pitchFamily="34" charset="0"/>
              </a:rPr>
              <a:t>，低电平有效，</a:t>
            </a:r>
            <a:r>
              <a:rPr kumimoji="1" lang="en-US" altLang="zh-CN" dirty="0">
                <a:latin typeface="Arial" panose="020B0604020202020204" pitchFamily="34" charset="0"/>
                <a:ea typeface="楷体_GB2312" panose="02010609030101010101" charset="-122"/>
                <a:cs typeface="Arial" panose="020B0604020202020204" pitchFamily="34" charset="0"/>
              </a:rPr>
              <a:t>LDN=0</a:t>
            </a:r>
            <a:r>
              <a:rPr kumimoji="1" lang="zh-CN" altLang="en-US" dirty="0">
                <a:latin typeface="Arial" panose="020B0604020202020204" pitchFamily="34" charset="0"/>
                <a:ea typeface="楷体_GB2312" panose="02010609030101010101" charset="-122"/>
                <a:cs typeface="Arial" panose="020B0604020202020204" pitchFamily="34" charset="0"/>
              </a:rPr>
              <a:t>时，将初始序列信号（如</a:t>
            </a:r>
            <a:r>
              <a:rPr kumimoji="1" lang="en-US" altLang="zh-CN" dirty="0">
                <a:solidFill>
                  <a:srgbClr val="CC0099"/>
                </a:solidFill>
                <a:latin typeface="Arial" panose="020B0604020202020204" pitchFamily="34" charset="0"/>
                <a:ea typeface="楷体_GB2312" panose="02010609030101010101" charset="-122"/>
                <a:cs typeface="Arial" panose="020B0604020202020204" pitchFamily="34" charset="0"/>
              </a:rPr>
              <a:t>1000……000</a:t>
            </a:r>
            <a:r>
              <a:rPr kumimoji="1" lang="zh-CN" altLang="en-US" dirty="0">
                <a:latin typeface="Arial" panose="020B0604020202020204" pitchFamily="34" charset="0"/>
                <a:ea typeface="楷体_GB2312" panose="02010609030101010101" charset="-122"/>
                <a:cs typeface="Arial" panose="020B0604020202020204" pitchFamily="34" charset="0"/>
              </a:rPr>
              <a:t>）打入</a:t>
            </a:r>
            <a:r>
              <a:rPr kumimoji="1" lang="en-US" altLang="zh-CN" dirty="0">
                <a:latin typeface="Arial" panose="020B0604020202020204" pitchFamily="34" charset="0"/>
                <a:ea typeface="楷体_GB2312" panose="02010609030101010101" charset="-122"/>
                <a:cs typeface="Arial" panose="020B0604020202020204" pitchFamily="34" charset="0"/>
              </a:rPr>
              <a:t>SS</a:t>
            </a:r>
            <a:r>
              <a:rPr kumimoji="1" lang="zh-CN" altLang="en-US" dirty="0">
                <a:latin typeface="Arial" panose="020B0604020202020204" pitchFamily="34" charset="0"/>
                <a:ea typeface="楷体_GB2312" panose="02010609030101010101" charset="-122"/>
                <a:cs typeface="Arial" panose="020B0604020202020204" pitchFamily="34" charset="0"/>
              </a:rPr>
              <a:t>中</a:t>
            </a:r>
          </a:p>
        </p:txBody>
      </p:sp>
      <p:sp>
        <p:nvSpPr>
          <p:cNvPr id="95" name="AutoShape 129"/>
          <p:cNvSpPr>
            <a:spLocks noChangeArrowheads="1"/>
          </p:cNvSpPr>
          <p:nvPr/>
        </p:nvSpPr>
        <p:spPr bwMode="auto">
          <a:xfrm>
            <a:off x="2281239" y="5282130"/>
            <a:ext cx="7483475" cy="1145143"/>
          </a:xfrm>
          <a:prstGeom prst="horizontalScroll">
            <a:avLst>
              <a:gd name="adj" fmla="val 12500"/>
            </a:avLst>
          </a:prstGeom>
          <a:solidFill>
            <a:srgbClr val="FFCC99"/>
          </a:solidFill>
          <a:ln w="9525">
            <a:solidFill>
              <a:srgbClr val="CC6600"/>
            </a:solidFill>
            <a:round/>
          </a:ln>
        </p:spPr>
        <p:txBody>
          <a:bodyPr anchor="ctr">
            <a:spAutoFit/>
          </a:bodyPr>
          <a:lstStyle/>
          <a:p>
            <a:pPr marL="354330" indent="-354330" algn="l">
              <a:lnSpc>
                <a:spcPts val="3000"/>
              </a:lnSpc>
              <a:spcBef>
                <a:spcPct val="0"/>
              </a:spcBef>
              <a:buClr>
                <a:schemeClr val="bg2"/>
              </a:buClr>
              <a:buFont typeface="Wingdings" panose="05000000000000000000" pitchFamily="2" charset="2"/>
              <a:buChar char="v"/>
            </a:pPr>
            <a:r>
              <a:rPr kumimoji="1" lang="zh-CN" altLang="en-US" sz="2400">
                <a:latin typeface="Arial" panose="020B0604020202020204" pitchFamily="34" charset="0"/>
                <a:ea typeface="楷体_GB2312" panose="02010609030101010101" charset="-122"/>
              </a:rPr>
              <a:t>当</a:t>
            </a:r>
            <a:r>
              <a:rPr kumimoji="1" lang="en-US" altLang="zh-CN" sz="2400">
                <a:latin typeface="Arial" panose="020B0604020202020204" pitchFamily="34" charset="0"/>
                <a:ea typeface="楷体_GB2312" panose="02010609030101010101" charset="-122"/>
              </a:rPr>
              <a:t>CP</a:t>
            </a:r>
            <a:r>
              <a:rPr kumimoji="1" lang="zh-CN" altLang="en-US" sz="2400">
                <a:latin typeface="Arial" panose="020B0604020202020204" pitchFamily="34" charset="0"/>
                <a:ea typeface="楷体_GB2312" panose="02010609030101010101" charset="-122"/>
              </a:rPr>
              <a:t>上升沿到来时，</a:t>
            </a:r>
            <a:r>
              <a:rPr kumimoji="1" lang="en-US" altLang="zh-CN" sz="2400">
                <a:latin typeface="Arial" panose="020B0604020202020204" pitchFamily="34" charset="0"/>
                <a:ea typeface="楷体_GB2312" panose="02010609030101010101" charset="-122"/>
              </a:rPr>
              <a:t>SS</a:t>
            </a:r>
            <a:r>
              <a:rPr kumimoji="1" lang="zh-CN" altLang="en-US" sz="2400">
                <a:latin typeface="Arial" panose="020B0604020202020204" pitchFamily="34" charset="0"/>
                <a:ea typeface="楷体_GB2312" panose="02010609030101010101" charset="-122"/>
              </a:rPr>
              <a:t>中的数据依次向</a:t>
            </a:r>
            <a:r>
              <a:rPr kumimoji="1" lang="zh-CN" altLang="en-US" sz="2400">
                <a:solidFill>
                  <a:srgbClr val="CC0066"/>
                </a:solidFill>
                <a:latin typeface="Arial" panose="020B0604020202020204" pitchFamily="34" charset="0"/>
                <a:ea typeface="楷体_GB2312" panose="02010609030101010101" charset="-122"/>
              </a:rPr>
              <a:t>右移</a:t>
            </a:r>
            <a:r>
              <a:rPr kumimoji="1" lang="en-US" altLang="zh-CN" sz="2400">
                <a:solidFill>
                  <a:srgbClr val="CC0066"/>
                </a:solidFill>
                <a:latin typeface="Arial" panose="020B0604020202020204" pitchFamily="34" charset="0"/>
                <a:ea typeface="楷体_GB2312" panose="02010609030101010101" charset="-122"/>
              </a:rPr>
              <a:t>1</a:t>
            </a:r>
            <a:r>
              <a:rPr kumimoji="1" lang="zh-CN" altLang="en-US" sz="2400">
                <a:solidFill>
                  <a:srgbClr val="CC0066"/>
                </a:solidFill>
                <a:latin typeface="Arial" panose="020B0604020202020204" pitchFamily="34" charset="0"/>
                <a:ea typeface="楷体_GB2312" panose="02010609030101010101" charset="-122"/>
              </a:rPr>
              <a:t>位，同时</a:t>
            </a:r>
            <a:r>
              <a:rPr kumimoji="1" lang="en-US" altLang="zh-CN" sz="2400">
                <a:solidFill>
                  <a:srgbClr val="CC0066"/>
                </a:solidFill>
                <a:latin typeface="Arial" panose="020B0604020202020204" pitchFamily="34" charset="0"/>
                <a:ea typeface="楷体_GB2312" panose="02010609030101010101" charset="-122"/>
              </a:rPr>
              <a:t>SS[14] </a:t>
            </a:r>
            <a:r>
              <a:rPr kumimoji="1" lang="zh-CN" altLang="en-US" sz="2400">
                <a:solidFill>
                  <a:srgbClr val="CC0066"/>
                </a:solidFill>
                <a:latin typeface="Arial" panose="020B0604020202020204" pitchFamily="34" charset="0"/>
                <a:ea typeface="楷体_GB2312" panose="02010609030101010101" charset="-122"/>
              </a:rPr>
              <a:t>接收</a:t>
            </a:r>
            <a:r>
              <a:rPr kumimoji="1" lang="en-US" altLang="zh-CN" sz="2400">
                <a:solidFill>
                  <a:srgbClr val="CC0066"/>
                </a:solidFill>
                <a:latin typeface="Arial" panose="020B0604020202020204" pitchFamily="34" charset="0"/>
                <a:ea typeface="楷体_GB2312" panose="02010609030101010101" charset="-122"/>
              </a:rPr>
              <a:t>F</a:t>
            </a:r>
            <a:r>
              <a:rPr kumimoji="1" lang="zh-CN" altLang="en-US" sz="2400">
                <a:solidFill>
                  <a:srgbClr val="CC0066"/>
                </a:solidFill>
                <a:latin typeface="Arial" panose="020B0604020202020204" pitchFamily="34" charset="0"/>
                <a:ea typeface="楷体_GB2312" panose="02010609030101010101" charset="-122"/>
              </a:rPr>
              <a:t>的值，并从</a:t>
            </a:r>
            <a:r>
              <a:rPr kumimoji="1" lang="en-US" altLang="zh-CN" sz="2400">
                <a:solidFill>
                  <a:srgbClr val="CC0066"/>
                </a:solidFill>
                <a:latin typeface="Arial" panose="020B0604020202020204" pitchFamily="34" charset="0"/>
                <a:ea typeface="楷体_GB2312" panose="02010609030101010101" charset="-122"/>
              </a:rPr>
              <a:t>Q</a:t>
            </a:r>
            <a:r>
              <a:rPr kumimoji="1" lang="zh-CN" altLang="en-US" sz="2400">
                <a:solidFill>
                  <a:srgbClr val="CC0066"/>
                </a:solidFill>
                <a:latin typeface="Arial" panose="020B0604020202020204" pitchFamily="34" charset="0"/>
                <a:ea typeface="楷体_GB2312" panose="02010609030101010101" charset="-122"/>
              </a:rPr>
              <a:t>输出序列信号</a:t>
            </a:r>
            <a:endParaRPr lang="zh-CN" altLang="en-US" sz="2400">
              <a:latin typeface="Arial" panose="020B0604020202020204" pitchFamily="34" charset="0"/>
              <a:ea typeface="楷体_GB2312" panose="02010609030101010101" charset="-122"/>
              <a:sym typeface="Wingdings" panose="05000000000000000000" pitchFamily="2" charset="2"/>
            </a:endParaRPr>
          </a:p>
        </p:txBody>
      </p:sp>
      <p:grpSp>
        <p:nvGrpSpPr>
          <p:cNvPr id="3" name="组合 28"/>
          <p:cNvGrpSpPr/>
          <p:nvPr/>
        </p:nvGrpSpPr>
        <p:grpSpPr bwMode="auto">
          <a:xfrm>
            <a:off x="6578600" y="3695701"/>
            <a:ext cx="2668588" cy="1660525"/>
            <a:chOff x="5055204" y="3601820"/>
            <a:chExt cx="2668590" cy="1660526"/>
          </a:xfrm>
        </p:grpSpPr>
        <p:grpSp>
          <p:nvGrpSpPr>
            <p:cNvPr id="181256" name="Group 25"/>
            <p:cNvGrpSpPr/>
            <p:nvPr/>
          </p:nvGrpSpPr>
          <p:grpSpPr bwMode="auto">
            <a:xfrm>
              <a:off x="5055204" y="3601820"/>
              <a:ext cx="2668590" cy="1660526"/>
              <a:chOff x="2104" y="2191"/>
              <a:chExt cx="1681" cy="1046"/>
            </a:xfrm>
          </p:grpSpPr>
          <p:grpSp>
            <p:nvGrpSpPr>
              <p:cNvPr id="181258" name="Group 8"/>
              <p:cNvGrpSpPr/>
              <p:nvPr/>
            </p:nvGrpSpPr>
            <p:grpSpPr bwMode="auto">
              <a:xfrm>
                <a:off x="2377" y="2803"/>
                <a:ext cx="1092" cy="434"/>
                <a:chOff x="4801" y="10338"/>
                <a:chExt cx="1440" cy="557"/>
              </a:xfrm>
            </p:grpSpPr>
            <p:sp>
              <p:nvSpPr>
                <p:cNvPr id="181270" name="Rectangle 9"/>
                <p:cNvSpPr>
                  <a:spLocks noChangeArrowheads="1"/>
                </p:cNvSpPr>
                <p:nvPr/>
              </p:nvSpPr>
              <p:spPr bwMode="auto">
                <a:xfrm>
                  <a:off x="4801" y="10338"/>
                  <a:ext cx="1440" cy="468"/>
                </a:xfrm>
                <a:prstGeom prst="rect">
                  <a:avLst/>
                </a:prstGeom>
                <a:noFill/>
                <a:ln w="19050">
                  <a:solidFill>
                    <a:srgbClr val="000000"/>
                  </a:solidFill>
                  <a:miter lim="800000"/>
                </a:ln>
              </p:spPr>
              <p:txBody>
                <a:bodyPr/>
                <a:lstStyle/>
                <a:p>
                  <a:pPr algn="dist">
                    <a:spcBef>
                      <a:spcPct val="0"/>
                    </a:spcBef>
                  </a:pPr>
                  <a:endParaRPr lang="zh-CN" altLang="en-US">
                    <a:solidFill>
                      <a:schemeClr val="hlink"/>
                    </a:solidFill>
                    <a:latin typeface="Arial" panose="020B0604020202020204" pitchFamily="34" charset="0"/>
                    <a:ea typeface="Gulim" panose="020B0600000101010101" pitchFamily="50" charset="-127"/>
                  </a:endParaRPr>
                </a:p>
              </p:txBody>
            </p:sp>
            <p:sp>
              <p:nvSpPr>
                <p:cNvPr id="181271" name="Text Box 10"/>
                <p:cNvSpPr txBox="1">
                  <a:spLocks noChangeArrowheads="1"/>
                </p:cNvSpPr>
                <p:nvPr/>
              </p:nvSpPr>
              <p:spPr bwMode="auto">
                <a:xfrm>
                  <a:off x="4906" y="10428"/>
                  <a:ext cx="1260" cy="467"/>
                </a:xfrm>
                <a:prstGeom prst="rect">
                  <a:avLst/>
                </a:prstGeom>
                <a:noFill/>
                <a:ln w="9525">
                  <a:noFill/>
                  <a:miter lim="800000"/>
                </a:ln>
              </p:spPr>
              <p:txBody>
                <a:bodyPr/>
                <a:lstStyle/>
                <a:p>
                  <a:pPr>
                    <a:lnSpc>
                      <a:spcPct val="104000"/>
                    </a:lnSpc>
                    <a:spcBef>
                      <a:spcPct val="0"/>
                    </a:spcBef>
                  </a:pPr>
                  <a:r>
                    <a:rPr lang="zh-CN" altLang="en-US">
                      <a:solidFill>
                        <a:srgbClr val="CC3300"/>
                      </a:solidFill>
                      <a:ea typeface="楷体_GB2312" panose="02010609030101010101" charset="-122"/>
                    </a:rPr>
                    <a:t>移位寄存器</a:t>
                  </a:r>
                </a:p>
              </p:txBody>
            </p:sp>
          </p:grpSp>
          <p:grpSp>
            <p:nvGrpSpPr>
              <p:cNvPr id="181259" name="Group 11"/>
              <p:cNvGrpSpPr/>
              <p:nvPr/>
            </p:nvGrpSpPr>
            <p:grpSpPr bwMode="auto">
              <a:xfrm>
                <a:off x="2377" y="2191"/>
                <a:ext cx="1092" cy="429"/>
                <a:chOff x="4801" y="10338"/>
                <a:chExt cx="1440" cy="551"/>
              </a:xfrm>
            </p:grpSpPr>
            <p:sp>
              <p:nvSpPr>
                <p:cNvPr id="181268" name="Rectangle 12"/>
                <p:cNvSpPr>
                  <a:spLocks noChangeArrowheads="1"/>
                </p:cNvSpPr>
                <p:nvPr/>
              </p:nvSpPr>
              <p:spPr bwMode="auto">
                <a:xfrm>
                  <a:off x="4801" y="10338"/>
                  <a:ext cx="1440" cy="468"/>
                </a:xfrm>
                <a:prstGeom prst="rect">
                  <a:avLst/>
                </a:prstGeom>
                <a:noFill/>
                <a:ln w="19050">
                  <a:solidFill>
                    <a:srgbClr val="000000"/>
                  </a:solidFill>
                  <a:miter lim="800000"/>
                </a:ln>
              </p:spPr>
              <p:txBody>
                <a:bodyPr/>
                <a:lstStyle/>
                <a:p>
                  <a:pPr algn="dist">
                    <a:spcBef>
                      <a:spcPct val="0"/>
                    </a:spcBef>
                  </a:pPr>
                  <a:endParaRPr lang="zh-CN" altLang="en-US">
                    <a:solidFill>
                      <a:schemeClr val="hlink"/>
                    </a:solidFill>
                    <a:latin typeface="Arial" panose="020B0604020202020204" pitchFamily="34" charset="0"/>
                    <a:ea typeface="Gulim" panose="020B0600000101010101" pitchFamily="50" charset="-127"/>
                  </a:endParaRPr>
                </a:p>
              </p:txBody>
            </p:sp>
            <p:sp>
              <p:nvSpPr>
                <p:cNvPr id="181269" name="Text Box 13"/>
                <p:cNvSpPr txBox="1">
                  <a:spLocks noChangeArrowheads="1"/>
                </p:cNvSpPr>
                <p:nvPr/>
              </p:nvSpPr>
              <p:spPr bwMode="auto">
                <a:xfrm>
                  <a:off x="4906" y="10421"/>
                  <a:ext cx="1260" cy="468"/>
                </a:xfrm>
                <a:prstGeom prst="rect">
                  <a:avLst/>
                </a:prstGeom>
                <a:noFill/>
                <a:ln w="9525">
                  <a:noFill/>
                  <a:miter lim="800000"/>
                </a:ln>
              </p:spPr>
              <p:txBody>
                <a:bodyPr/>
                <a:lstStyle/>
                <a:p>
                  <a:pPr>
                    <a:lnSpc>
                      <a:spcPct val="104000"/>
                    </a:lnSpc>
                    <a:spcBef>
                      <a:spcPct val="0"/>
                    </a:spcBef>
                  </a:pPr>
                  <a:r>
                    <a:rPr lang="zh-CN" altLang="en-US">
                      <a:solidFill>
                        <a:srgbClr val="CC3300"/>
                      </a:solidFill>
                      <a:latin typeface="Arial" panose="020B0604020202020204" pitchFamily="34" charset="0"/>
                      <a:ea typeface="楷体_GB2312" panose="02010609030101010101" charset="-122"/>
                    </a:rPr>
                    <a:t>异或门</a:t>
                  </a:r>
                </a:p>
              </p:txBody>
            </p:sp>
          </p:grpSp>
          <p:grpSp>
            <p:nvGrpSpPr>
              <p:cNvPr id="181260" name="Group 14"/>
              <p:cNvGrpSpPr/>
              <p:nvPr/>
            </p:nvGrpSpPr>
            <p:grpSpPr bwMode="auto">
              <a:xfrm>
                <a:off x="2104" y="2275"/>
                <a:ext cx="273" cy="783"/>
                <a:chOff x="4441" y="7600"/>
                <a:chExt cx="360" cy="783"/>
              </a:xfrm>
            </p:grpSpPr>
            <p:sp>
              <p:nvSpPr>
                <p:cNvPr id="181265" name="Line 15"/>
                <p:cNvSpPr>
                  <a:spLocks noChangeShapeType="1"/>
                </p:cNvSpPr>
                <p:nvPr/>
              </p:nvSpPr>
              <p:spPr bwMode="auto">
                <a:xfrm flipH="1">
                  <a:off x="4441" y="7600"/>
                  <a:ext cx="360" cy="0"/>
                </a:xfrm>
                <a:prstGeom prst="line">
                  <a:avLst/>
                </a:prstGeom>
                <a:noFill/>
                <a:ln w="9525">
                  <a:solidFill>
                    <a:srgbClr val="000000"/>
                  </a:solidFill>
                  <a:round/>
                </a:ln>
              </p:spPr>
              <p:txBody>
                <a:bodyPr/>
                <a:lstStyle/>
                <a:p>
                  <a:endParaRPr lang="zh-CN" altLang="en-US"/>
                </a:p>
              </p:txBody>
            </p:sp>
            <p:sp>
              <p:nvSpPr>
                <p:cNvPr id="181266" name="Line 16"/>
                <p:cNvSpPr>
                  <a:spLocks noChangeShapeType="1"/>
                </p:cNvSpPr>
                <p:nvPr/>
              </p:nvSpPr>
              <p:spPr bwMode="auto">
                <a:xfrm>
                  <a:off x="4441" y="7600"/>
                  <a:ext cx="0" cy="780"/>
                </a:xfrm>
                <a:prstGeom prst="line">
                  <a:avLst/>
                </a:prstGeom>
                <a:noFill/>
                <a:ln w="9525">
                  <a:solidFill>
                    <a:srgbClr val="000000"/>
                  </a:solidFill>
                  <a:round/>
                </a:ln>
              </p:spPr>
              <p:txBody>
                <a:bodyPr/>
                <a:lstStyle/>
                <a:p>
                  <a:endParaRPr lang="zh-CN" altLang="en-US"/>
                </a:p>
              </p:txBody>
            </p:sp>
            <p:sp>
              <p:nvSpPr>
                <p:cNvPr id="181267" name="Line 17"/>
                <p:cNvSpPr>
                  <a:spLocks noChangeShapeType="1"/>
                </p:cNvSpPr>
                <p:nvPr/>
              </p:nvSpPr>
              <p:spPr bwMode="auto">
                <a:xfrm>
                  <a:off x="4441" y="8383"/>
                  <a:ext cx="360" cy="0"/>
                </a:xfrm>
                <a:prstGeom prst="line">
                  <a:avLst/>
                </a:prstGeom>
                <a:noFill/>
                <a:ln w="9525">
                  <a:solidFill>
                    <a:srgbClr val="000000"/>
                  </a:solidFill>
                  <a:round/>
                  <a:tailEnd type="triangle" w="sm" len="sm"/>
                </a:ln>
              </p:spPr>
              <p:txBody>
                <a:bodyPr/>
                <a:lstStyle/>
                <a:p>
                  <a:endParaRPr lang="zh-CN" altLang="en-US"/>
                </a:p>
              </p:txBody>
            </p:sp>
          </p:grpSp>
          <p:sp>
            <p:nvSpPr>
              <p:cNvPr id="181261" name="Line 18"/>
              <p:cNvSpPr>
                <a:spLocks noChangeShapeType="1"/>
              </p:cNvSpPr>
              <p:nvPr/>
            </p:nvSpPr>
            <p:spPr bwMode="auto">
              <a:xfrm flipV="1">
                <a:off x="3182" y="2546"/>
                <a:ext cx="0" cy="242"/>
              </a:xfrm>
              <a:prstGeom prst="line">
                <a:avLst/>
              </a:prstGeom>
              <a:noFill/>
              <a:ln w="9525">
                <a:solidFill>
                  <a:srgbClr val="000000"/>
                </a:solidFill>
                <a:round/>
                <a:tailEnd type="triangle" w="sm" len="sm"/>
              </a:ln>
            </p:spPr>
            <p:txBody>
              <a:bodyPr/>
              <a:lstStyle/>
              <a:p>
                <a:endParaRPr lang="zh-CN" altLang="en-US"/>
              </a:p>
            </p:txBody>
          </p:sp>
          <p:sp>
            <p:nvSpPr>
              <p:cNvPr id="181262" name="Line 19"/>
              <p:cNvSpPr>
                <a:spLocks noChangeShapeType="1"/>
              </p:cNvSpPr>
              <p:nvPr/>
            </p:nvSpPr>
            <p:spPr bwMode="auto">
              <a:xfrm flipV="1">
                <a:off x="3332" y="2546"/>
                <a:ext cx="0" cy="242"/>
              </a:xfrm>
              <a:prstGeom prst="line">
                <a:avLst/>
              </a:prstGeom>
              <a:noFill/>
              <a:ln w="9525">
                <a:solidFill>
                  <a:srgbClr val="000000"/>
                </a:solidFill>
                <a:round/>
                <a:tailEnd type="triangle" w="sm" len="sm"/>
              </a:ln>
            </p:spPr>
            <p:txBody>
              <a:bodyPr/>
              <a:lstStyle/>
              <a:p>
                <a:endParaRPr lang="zh-CN" altLang="en-US"/>
              </a:p>
            </p:txBody>
          </p:sp>
          <p:sp>
            <p:nvSpPr>
              <p:cNvPr id="181263" name="Text Box 22"/>
              <p:cNvSpPr txBox="1">
                <a:spLocks noChangeArrowheads="1"/>
              </p:cNvSpPr>
              <p:nvPr/>
            </p:nvSpPr>
            <p:spPr bwMode="auto">
              <a:xfrm>
                <a:off x="2165" y="2282"/>
                <a:ext cx="409" cy="364"/>
              </a:xfrm>
              <a:prstGeom prst="rect">
                <a:avLst/>
              </a:prstGeom>
              <a:noFill/>
              <a:ln w="9525">
                <a:noFill/>
                <a:miter lim="800000"/>
              </a:ln>
            </p:spPr>
            <p:txBody>
              <a:bodyPr/>
              <a:lstStyle/>
              <a:p>
                <a:pPr algn="just">
                  <a:lnSpc>
                    <a:spcPct val="96000"/>
                  </a:lnSpc>
                  <a:spcBef>
                    <a:spcPct val="0"/>
                  </a:spcBef>
                </a:pPr>
                <a:r>
                  <a:rPr lang="en-US" altLang="zh-CN" i="1">
                    <a:solidFill>
                      <a:schemeClr val="hlink"/>
                    </a:solidFill>
                    <a:ea typeface="Gulim" panose="020B0600000101010101" pitchFamily="50" charset="-127"/>
                  </a:rPr>
                  <a:t>F</a:t>
                </a:r>
                <a:endParaRPr lang="en-US" altLang="zh-CN">
                  <a:solidFill>
                    <a:schemeClr val="hlink"/>
                  </a:solidFill>
                  <a:latin typeface="Arial" panose="020B0604020202020204" pitchFamily="34" charset="0"/>
                  <a:ea typeface="Gulim" panose="020B0600000101010101" pitchFamily="50" charset="-127"/>
                </a:endParaRPr>
              </a:p>
            </p:txBody>
          </p:sp>
          <p:sp>
            <p:nvSpPr>
              <p:cNvPr id="181264" name="Text Box 23"/>
              <p:cNvSpPr txBox="1">
                <a:spLocks noChangeArrowheads="1"/>
              </p:cNvSpPr>
              <p:nvPr/>
            </p:nvSpPr>
            <p:spPr bwMode="auto">
              <a:xfrm>
                <a:off x="2243" y="2552"/>
                <a:ext cx="1542" cy="250"/>
              </a:xfrm>
              <a:prstGeom prst="rect">
                <a:avLst/>
              </a:prstGeom>
              <a:noFill/>
              <a:ln w="9525">
                <a:noFill/>
                <a:miter lim="800000"/>
              </a:ln>
            </p:spPr>
            <p:txBody>
              <a:bodyPr/>
              <a:lstStyle/>
              <a:p>
                <a:pPr algn="just">
                  <a:lnSpc>
                    <a:spcPct val="96000"/>
                  </a:lnSpc>
                  <a:spcBef>
                    <a:spcPct val="0"/>
                  </a:spcBef>
                </a:pPr>
                <a:r>
                  <a:rPr lang="en-US" altLang="zh-CN" sz="2200" baseline="-25000">
                    <a:solidFill>
                      <a:schemeClr val="hlink"/>
                    </a:solidFill>
                    <a:ea typeface="Gulim" panose="020B0600000101010101" pitchFamily="50" charset="-127"/>
                  </a:rPr>
                  <a:t>SS[14]</a:t>
                </a:r>
                <a:r>
                  <a:rPr lang="zh-CN" altLang="en-US" sz="2200" baseline="-25000">
                    <a:solidFill>
                      <a:schemeClr val="hlink"/>
                    </a:solidFill>
                    <a:ea typeface="Gulim" panose="020B0600000101010101" pitchFamily="50" charset="-127"/>
                  </a:rPr>
                  <a:t>           </a:t>
                </a:r>
                <a:r>
                  <a:rPr lang="en-US" altLang="zh-CN" sz="2200">
                    <a:solidFill>
                      <a:schemeClr val="hlink"/>
                    </a:solidFill>
                    <a:ea typeface="Gulim" panose="020B0600000101010101" pitchFamily="50" charset="-127"/>
                  </a:rPr>
                  <a:t>…</a:t>
                </a:r>
                <a:r>
                  <a:rPr lang="zh-CN" altLang="en-US" sz="2200">
                    <a:solidFill>
                      <a:schemeClr val="hlink"/>
                    </a:solidFill>
                    <a:ea typeface="Gulim" panose="020B0600000101010101" pitchFamily="50" charset="-127"/>
                  </a:rPr>
                  <a:t>     </a:t>
                </a:r>
                <a:r>
                  <a:rPr lang="en-US" altLang="zh-CN" sz="2200" i="1">
                    <a:solidFill>
                      <a:schemeClr val="hlink"/>
                    </a:solidFill>
                    <a:ea typeface="Gulim" panose="020B0600000101010101" pitchFamily="50" charset="-127"/>
                  </a:rPr>
                  <a:t>  </a:t>
                </a:r>
                <a:r>
                  <a:rPr lang="en-US" altLang="zh-CN" sz="2200" baseline="-25000">
                    <a:solidFill>
                      <a:schemeClr val="hlink"/>
                    </a:solidFill>
                    <a:ea typeface="Gulim" panose="020B0600000101010101" pitchFamily="50" charset="-127"/>
                  </a:rPr>
                  <a:t>SS[0]</a:t>
                </a:r>
              </a:p>
            </p:txBody>
          </p:sp>
        </p:grpSp>
        <p:sp>
          <p:nvSpPr>
            <p:cNvPr id="181257" name="矩形 27"/>
            <p:cNvSpPr>
              <a:spLocks noChangeArrowheads="1"/>
            </p:cNvSpPr>
            <p:nvPr/>
          </p:nvSpPr>
          <p:spPr bwMode="auto">
            <a:xfrm>
              <a:off x="5121259" y="4552872"/>
              <a:ext cx="383438" cy="369332"/>
            </a:xfrm>
            <a:prstGeom prst="rect">
              <a:avLst/>
            </a:prstGeom>
            <a:noFill/>
            <a:ln w="9525">
              <a:noFill/>
              <a:miter lim="800000"/>
            </a:ln>
          </p:spPr>
          <p:txBody>
            <a:bodyPr wrap="none">
              <a:spAutoFit/>
            </a:bodyPr>
            <a:lstStyle/>
            <a:p>
              <a:r>
                <a:rPr kumimoji="1" lang="en-US" altLang="zh-CN" i="1">
                  <a:ea typeface="楷体_GB2312" panose="02010609030101010101" charset="-122"/>
                  <a:cs typeface="Times New Roman" panose="02020603050405020304" pitchFamily="18" charset="0"/>
                </a:rPr>
                <a:t>Q</a:t>
              </a:r>
              <a:endParaRPr lang="zh-CN" altLang="en-US" i="1">
                <a:ea typeface="楷体_GB2312" panose="02010609030101010101" charset="-122"/>
                <a:cs typeface="Times New Roman" panose="02020603050405020304" pitchFamily="18" charset="0"/>
              </a:endParaRPr>
            </a:p>
          </p:txBody>
        </p:sp>
      </p:gr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linds(horizontal)">
                                      <p:cBhvr>
                                        <p:cTn id="13" dur="500"/>
                                        <p:tgtEl>
                                          <p:spTgt spid="38"/>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95"/>
                                        </p:tgtEl>
                                        <p:attrNameLst>
                                          <p:attrName>style.visibility</p:attrName>
                                        </p:attrNameLst>
                                      </p:cBhvr>
                                      <p:to>
                                        <p:strVal val="visible"/>
                                      </p:to>
                                    </p:set>
                                    <p:animEffect transition="in" filter="barn(outVertical)">
                                      <p:cBhvr>
                                        <p:cTn id="24"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95" grpId="0" animBg="1"/>
    </p:bldLst>
  </p:timing>
</p:sld>
</file>

<file path=ppt/slides/slide1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5" name="Rectangle 2"/>
          <p:cNvSpPr>
            <a:spLocks noGrp="1" noChangeArrowheads="1"/>
          </p:cNvSpPr>
          <p:nvPr>
            <p:ph type="title" idx="4294967295"/>
          </p:nvPr>
        </p:nvSpPr>
        <p:spPr>
          <a:xfrm>
            <a:off x="5334000" y="3048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修改反馈函数</a:t>
            </a:r>
          </a:p>
        </p:txBody>
      </p:sp>
      <p:sp>
        <p:nvSpPr>
          <p:cNvPr id="75786" name="Text Box 7"/>
          <p:cNvSpPr txBox="1">
            <a:spLocks noChangeArrowheads="1"/>
          </p:cNvSpPr>
          <p:nvPr/>
        </p:nvSpPr>
        <p:spPr bwMode="auto">
          <a:xfrm>
            <a:off x="1944688" y="3959225"/>
            <a:ext cx="8208962" cy="463846"/>
          </a:xfrm>
          <a:prstGeom prst="rect">
            <a:avLst/>
          </a:prstGeom>
          <a:noFill/>
          <a:ln w="9525">
            <a:noFill/>
            <a:miter lim="800000"/>
          </a:ln>
        </p:spPr>
        <p:txBody>
          <a:bodyPr lIns="90000" tIns="46800" rIns="90000" bIns="46800">
            <a:spAutoFit/>
          </a:bodyPr>
          <a:lstStyle/>
          <a:p>
            <a:pPr marL="361950" indent="-361950" algn="l">
              <a:lnSpc>
                <a:spcPct val="100000"/>
              </a:lnSpc>
              <a:spcBef>
                <a:spcPct val="0"/>
              </a:spcBef>
              <a:buClr>
                <a:srgbClr val="0F5C62"/>
              </a:buClr>
              <a:buSzPct val="85000"/>
              <a:buFont typeface="Wingdings" panose="05000000000000000000" pitchFamily="2" charset="2"/>
              <a:buChar char="u"/>
            </a:pPr>
            <a:r>
              <a:rPr lang="zh-CN" altLang="en-US" sz="2400">
                <a:latin typeface="Arial" panose="020B0604020202020204" pitchFamily="34" charset="0"/>
                <a:cs typeface="Arial" panose="020B0604020202020204" pitchFamily="34" charset="0"/>
              </a:rPr>
              <a:t>为了打破死循环，修改反馈函数为：</a:t>
            </a:r>
          </a:p>
        </p:txBody>
      </p:sp>
      <p:pic>
        <p:nvPicPr>
          <p:cNvPr id="221192" name="Picture 4" descr="图片2"/>
          <p:cNvPicPr>
            <a:picLocks noChangeAspect="1" noChangeArrowheads="1"/>
          </p:cNvPicPr>
          <p:nvPr/>
        </p:nvPicPr>
        <p:blipFill>
          <a:blip r:embed="rId3" cstate="print"/>
          <a:srcRect/>
          <a:stretch>
            <a:fillRect/>
          </a:stretch>
        </p:blipFill>
        <p:spPr bwMode="auto">
          <a:xfrm>
            <a:off x="2466975" y="4533901"/>
            <a:ext cx="6535738" cy="428625"/>
          </a:xfrm>
          <a:prstGeom prst="rect">
            <a:avLst/>
          </a:prstGeom>
          <a:noFill/>
          <a:ln w="9525">
            <a:noFill/>
            <a:miter lim="800000"/>
            <a:headEnd/>
            <a:tailEnd/>
          </a:ln>
          <a:effectLst>
            <a:prstShdw prst="shdw13" dist="53882" dir="13500000">
              <a:srgbClr val="808080">
                <a:alpha val="50000"/>
              </a:srgbClr>
            </a:prstShdw>
          </a:effectLst>
        </p:spPr>
      </p:pic>
      <p:sp>
        <p:nvSpPr>
          <p:cNvPr id="63496" name="Text Box 9"/>
          <p:cNvSpPr txBox="1">
            <a:spLocks noChangeArrowheads="1"/>
          </p:cNvSpPr>
          <p:nvPr/>
        </p:nvSpPr>
        <p:spPr bwMode="auto">
          <a:xfrm>
            <a:off x="2154239" y="5205414"/>
            <a:ext cx="7920037" cy="759311"/>
          </a:xfrm>
          <a:prstGeom prst="rect">
            <a:avLst/>
          </a:prstGeom>
          <a:noFill/>
          <a:ln w="9525">
            <a:noFill/>
            <a:miter lim="800000"/>
          </a:ln>
        </p:spPr>
        <p:txBody>
          <a:bodyPr lIns="90000" tIns="46800" rIns="90000" bIns="46800">
            <a:spAutoFit/>
          </a:bodyPr>
          <a:lstStyle/>
          <a:p>
            <a:pPr algn="dist">
              <a:spcBef>
                <a:spcPct val="0"/>
              </a:spcBef>
            </a:pPr>
            <a:r>
              <a:rPr lang="zh-CN" altLang="en-US" sz="2400">
                <a:latin typeface="Arial" panose="020B0604020202020204" pitchFamily="34" charset="0"/>
                <a:ea typeface="楷体_GB2312" panose="02010609030101010101" charset="-122"/>
                <a:cs typeface="Arial" panose="020B0604020202020204" pitchFamily="34" charset="0"/>
              </a:rPr>
              <a:t>上式说明，当</a:t>
            </a:r>
            <a:r>
              <a:rPr lang="en-US" altLang="zh-CN" sz="2400">
                <a:latin typeface="Arial" panose="020B0604020202020204" pitchFamily="34" charset="0"/>
                <a:ea typeface="楷体_GB2312" panose="02010609030101010101" charset="-122"/>
                <a:cs typeface="Arial" panose="020B0604020202020204" pitchFamily="34" charset="0"/>
              </a:rPr>
              <a:t>Q14</a:t>
            </a:r>
            <a:r>
              <a:rPr lang="zh-CN" altLang="en-US" sz="2400">
                <a:latin typeface="Arial" panose="020B0604020202020204" pitchFamily="34" charset="0"/>
                <a:ea typeface="楷体_GB2312" panose="02010609030101010101" charset="-122"/>
                <a:cs typeface="Arial" panose="020B0604020202020204" pitchFamily="34" charset="0"/>
              </a:rPr>
              <a:t>～</a:t>
            </a:r>
            <a:r>
              <a:rPr lang="en-US" altLang="zh-CN" sz="2400">
                <a:latin typeface="Arial" panose="020B0604020202020204" pitchFamily="34" charset="0"/>
                <a:ea typeface="楷体_GB2312" panose="02010609030101010101" charset="-122"/>
                <a:cs typeface="Arial" panose="020B0604020202020204" pitchFamily="34" charset="0"/>
              </a:rPr>
              <a:t>Q0=000000000000000</a:t>
            </a:r>
            <a:r>
              <a:rPr lang="zh-CN" altLang="en-US" sz="2400">
                <a:latin typeface="Arial" panose="020B0604020202020204" pitchFamily="34" charset="0"/>
                <a:ea typeface="楷体_GB2312" panose="02010609030101010101" charset="-122"/>
                <a:cs typeface="Arial" panose="020B0604020202020204" pitchFamily="34" charset="0"/>
              </a:rPr>
              <a:t>时，反馈函数</a:t>
            </a:r>
            <a:r>
              <a:rPr lang="en-US" altLang="zh-CN" sz="2400" i="1">
                <a:latin typeface="Arial" panose="020B0604020202020204" pitchFamily="34" charset="0"/>
                <a:ea typeface="楷体_GB2312" panose="02010609030101010101" charset="-122"/>
                <a:cs typeface="Arial" panose="020B0604020202020204" pitchFamily="34" charset="0"/>
              </a:rPr>
              <a:t>F</a:t>
            </a:r>
            <a:r>
              <a:rPr lang="en-US" altLang="zh-CN" sz="2400">
                <a:latin typeface="Arial" panose="020B0604020202020204" pitchFamily="34" charset="0"/>
                <a:ea typeface="楷体_GB2312" panose="02010609030101010101" charset="-122"/>
                <a:cs typeface="Arial" panose="020B0604020202020204" pitchFamily="34" charset="0"/>
              </a:rPr>
              <a:t>=1</a:t>
            </a:r>
            <a:r>
              <a:rPr lang="zh-CN" altLang="en-US" sz="2400">
                <a:latin typeface="Arial" panose="020B0604020202020204" pitchFamily="34" charset="0"/>
                <a:ea typeface="楷体_GB2312" panose="02010609030101010101" charset="-122"/>
                <a:cs typeface="Arial" panose="020B0604020202020204" pitchFamily="34" charset="0"/>
              </a:rPr>
              <a:t>，打破了原反馈函数</a:t>
            </a:r>
            <a:r>
              <a:rPr lang="en-US" altLang="zh-CN" sz="2400" i="1">
                <a:latin typeface="Arial" panose="020B0604020202020204" pitchFamily="34" charset="0"/>
                <a:ea typeface="楷体_GB2312" panose="02010609030101010101" charset="-122"/>
                <a:cs typeface="Arial" panose="020B0604020202020204" pitchFamily="34" charset="0"/>
              </a:rPr>
              <a:t>F</a:t>
            </a:r>
            <a:r>
              <a:rPr lang="en-US" altLang="zh-CN" sz="2400">
                <a:latin typeface="Arial" panose="020B0604020202020204" pitchFamily="34" charset="0"/>
                <a:ea typeface="楷体_GB2312" panose="02010609030101010101" charset="-122"/>
                <a:cs typeface="Arial" panose="020B0604020202020204" pitchFamily="34" charset="0"/>
              </a:rPr>
              <a:t>=0</a:t>
            </a:r>
            <a:r>
              <a:rPr lang="zh-CN" altLang="en-US" sz="2400">
                <a:latin typeface="Arial" panose="020B0604020202020204" pitchFamily="34" charset="0"/>
                <a:ea typeface="楷体_GB2312" panose="02010609030101010101" charset="-122"/>
                <a:cs typeface="Arial" panose="020B0604020202020204" pitchFamily="34" charset="0"/>
              </a:rPr>
              <a:t>出现死循环的状态。</a:t>
            </a:r>
          </a:p>
        </p:txBody>
      </p:sp>
      <p:sp>
        <p:nvSpPr>
          <p:cNvPr id="2" name="Text Box 7"/>
          <p:cNvSpPr txBox="1">
            <a:spLocks noChangeArrowheads="1"/>
          </p:cNvSpPr>
          <p:nvPr/>
        </p:nvSpPr>
        <p:spPr bwMode="auto">
          <a:xfrm>
            <a:off x="1995488" y="1166813"/>
            <a:ext cx="8208962" cy="1109662"/>
          </a:xfrm>
          <a:prstGeom prst="rect">
            <a:avLst/>
          </a:prstGeom>
          <a:noFill/>
          <a:ln w="9525">
            <a:noFill/>
            <a:miter lim="800000"/>
          </a:ln>
        </p:spPr>
        <p:txBody>
          <a:bodyPr lIns="90000" tIns="46800" rIns="90000" bIns="46800">
            <a:spAutoFit/>
          </a:bodyPr>
          <a:lstStyle/>
          <a:p>
            <a:pPr marL="361950" indent="-361950" algn="l">
              <a:lnSpc>
                <a:spcPct val="100000"/>
              </a:lnSpc>
              <a:spcBef>
                <a:spcPct val="0"/>
              </a:spcBef>
              <a:buClr>
                <a:srgbClr val="0F5C62"/>
              </a:buClr>
              <a:buSzPct val="85000"/>
              <a:buFont typeface="Wingdings" panose="05000000000000000000" pitchFamily="2" charset="2"/>
              <a:buChar char="u"/>
            </a:pPr>
            <a:r>
              <a:rPr lang="zh-CN" altLang="en-US" sz="2200">
                <a:latin typeface="Arial" panose="020B0604020202020204" pitchFamily="34" charset="0"/>
                <a:cs typeface="Arial" panose="020B0604020202020204" pitchFamily="34" charset="0"/>
              </a:rPr>
              <a:t>但在此伪随机码发生器中，有一个由</a:t>
            </a:r>
            <a:r>
              <a:rPr lang="en-US" altLang="zh-CN" sz="2200">
                <a:latin typeface="Arial" panose="020B0604020202020204" pitchFamily="34" charset="0"/>
                <a:cs typeface="Arial" panose="020B0604020202020204" pitchFamily="34" charset="0"/>
              </a:rPr>
              <a:t>15</a:t>
            </a:r>
            <a:r>
              <a:rPr lang="zh-CN" altLang="en-US" sz="2200">
                <a:latin typeface="Arial" panose="020B0604020202020204" pitchFamily="34" charset="0"/>
                <a:cs typeface="Arial" panose="020B0604020202020204" pitchFamily="34" charset="0"/>
              </a:rPr>
              <a:t>个“</a:t>
            </a:r>
            <a:r>
              <a:rPr lang="en-US" altLang="zh-CN" sz="2200">
                <a:latin typeface="Arial" panose="020B0604020202020204" pitchFamily="34" charset="0"/>
                <a:cs typeface="Arial" panose="020B0604020202020204" pitchFamily="34" charset="0"/>
              </a:rPr>
              <a:t>0”</a:t>
            </a:r>
            <a:r>
              <a:rPr lang="zh-CN" altLang="en-US" sz="2200">
                <a:latin typeface="Arial" panose="020B0604020202020204" pitchFamily="34" charset="0"/>
                <a:cs typeface="Arial" panose="020B0604020202020204" pitchFamily="34" charset="0"/>
              </a:rPr>
              <a:t>构成的死循环</a:t>
            </a:r>
          </a:p>
          <a:p>
            <a:pPr marL="361950" indent="-361950" algn="l">
              <a:lnSpc>
                <a:spcPct val="100000"/>
              </a:lnSpc>
              <a:spcBef>
                <a:spcPct val="0"/>
              </a:spcBef>
              <a:buClr>
                <a:srgbClr val="0F5C62"/>
              </a:buClr>
              <a:buSzPct val="85000"/>
              <a:buFont typeface="Wingdings" panose="05000000000000000000" pitchFamily="2" charset="2"/>
              <a:buChar char="u"/>
            </a:pPr>
            <a:r>
              <a:rPr lang="zh-CN" altLang="en-US" sz="2200">
                <a:latin typeface="Arial" panose="020B0604020202020204" pitchFamily="34" charset="0"/>
                <a:cs typeface="Arial" panose="020B0604020202020204" pitchFamily="34" charset="0"/>
              </a:rPr>
              <a:t>即</a:t>
            </a:r>
            <a:r>
              <a:rPr lang="zh-CN" altLang="en-US" sz="2200">
                <a:solidFill>
                  <a:srgbClr val="C00000"/>
                </a:solidFill>
                <a:latin typeface="Arial" panose="020B0604020202020204" pitchFamily="34" charset="0"/>
                <a:cs typeface="Arial" panose="020B0604020202020204" pitchFamily="34" charset="0"/>
              </a:rPr>
              <a:t>当初始序列为</a:t>
            </a:r>
            <a:r>
              <a:rPr lang="en-US" altLang="zh-CN" sz="2200">
                <a:solidFill>
                  <a:srgbClr val="C00000"/>
                </a:solidFill>
                <a:latin typeface="Arial" panose="020B0604020202020204" pitchFamily="34" charset="0"/>
                <a:cs typeface="Arial" panose="020B0604020202020204" pitchFamily="34" charset="0"/>
              </a:rPr>
              <a:t>000_0000_0000_0000</a:t>
            </a:r>
            <a:r>
              <a:rPr lang="zh-CN" altLang="en-US" sz="2200">
                <a:latin typeface="Arial" panose="020B0604020202020204" pitchFamily="34" charset="0"/>
                <a:cs typeface="Arial" panose="020B0604020202020204" pitchFamily="34" charset="0"/>
              </a:rPr>
              <a:t>时， </a:t>
            </a:r>
            <a:r>
              <a:rPr kumimoji="1" lang="en-US" altLang="zh-CN">
                <a:latin typeface="Arial" panose="020B0604020202020204" pitchFamily="34" charset="0"/>
                <a:cs typeface="Arial" panose="020B0604020202020204" pitchFamily="34" charset="0"/>
              </a:rPr>
              <a:t>SS</a:t>
            </a:r>
            <a:r>
              <a:rPr kumimoji="1" lang="zh-CN" altLang="en-US">
                <a:latin typeface="Arial" panose="020B0604020202020204" pitchFamily="34" charset="0"/>
                <a:cs typeface="Arial" panose="020B0604020202020204" pitchFamily="34" charset="0"/>
              </a:rPr>
              <a:t>状态始终全部为</a:t>
            </a:r>
            <a:r>
              <a:rPr lang="en-US" altLang="zh-CN" sz="2200">
                <a:latin typeface="Arial" panose="020B0604020202020204" pitchFamily="34" charset="0"/>
                <a:cs typeface="Arial" panose="020B0604020202020204" pitchFamily="34" charset="0"/>
              </a:rPr>
              <a:t>0</a:t>
            </a:r>
            <a:r>
              <a:rPr lang="zh-CN" altLang="en-US" sz="2200">
                <a:latin typeface="Arial" panose="020B0604020202020204" pitchFamily="34" charset="0"/>
                <a:cs typeface="Arial" panose="020B0604020202020204" pitchFamily="34" charset="0"/>
              </a:rPr>
              <a:t>，</a:t>
            </a:r>
            <a:r>
              <a:rPr lang="en-US" altLang="zh-CN" sz="2200">
                <a:latin typeface="Arial" panose="020B0604020202020204" pitchFamily="34" charset="0"/>
                <a:cs typeface="Arial" panose="020B0604020202020204" pitchFamily="34" charset="0"/>
              </a:rPr>
              <a:t>F</a:t>
            </a:r>
            <a:r>
              <a:rPr lang="zh-CN" altLang="en-US" sz="2200">
                <a:latin typeface="Arial" panose="020B0604020202020204" pitchFamily="34" charset="0"/>
                <a:cs typeface="Arial" panose="020B0604020202020204" pitchFamily="34" charset="0"/>
              </a:rPr>
              <a:t>、</a:t>
            </a:r>
            <a:r>
              <a:rPr lang="en-US" altLang="zh-CN" sz="2200">
                <a:latin typeface="Arial" panose="020B0604020202020204" pitchFamily="34" charset="0"/>
                <a:cs typeface="Arial" panose="020B0604020202020204" pitchFamily="34" charset="0"/>
              </a:rPr>
              <a:t>Q</a:t>
            </a:r>
            <a:r>
              <a:rPr lang="zh-CN" altLang="en-US" sz="2200">
                <a:latin typeface="Arial" panose="020B0604020202020204" pitchFamily="34" charset="0"/>
                <a:cs typeface="Arial" panose="020B0604020202020204" pitchFamily="34" charset="0"/>
              </a:rPr>
              <a:t>始终全部为</a:t>
            </a:r>
            <a:r>
              <a:rPr lang="en-US" altLang="zh-CN" sz="2200">
                <a:latin typeface="Arial" panose="020B0604020202020204" pitchFamily="34" charset="0"/>
                <a:cs typeface="Arial" panose="020B0604020202020204" pitchFamily="34" charset="0"/>
              </a:rPr>
              <a:t>0</a:t>
            </a:r>
            <a:r>
              <a:rPr lang="zh-CN" altLang="en-US" sz="2200">
                <a:latin typeface="Arial" panose="020B0604020202020204" pitchFamily="34" charset="0"/>
                <a:cs typeface="Arial" panose="020B0604020202020204" pitchFamily="34" charset="0"/>
              </a:rPr>
              <a:t>，</a:t>
            </a:r>
            <a:r>
              <a:rPr lang="zh-CN" altLang="en-US" sz="2200">
                <a:solidFill>
                  <a:srgbClr val="C00000"/>
                </a:solidFill>
                <a:latin typeface="Arial" panose="020B0604020202020204" pitchFamily="34" charset="0"/>
                <a:cs typeface="Arial" panose="020B0604020202020204" pitchFamily="34" charset="0"/>
              </a:rPr>
              <a:t>不可能产生随机序列</a:t>
            </a:r>
          </a:p>
        </p:txBody>
      </p:sp>
      <p:pic>
        <p:nvPicPr>
          <p:cNvPr id="221198" name="Picture 14"/>
          <p:cNvPicPr>
            <a:picLocks noChangeAspect="1" noChangeArrowheads="1"/>
          </p:cNvPicPr>
          <p:nvPr/>
        </p:nvPicPr>
        <p:blipFill>
          <a:blip r:embed="rId4" cstate="print"/>
          <a:srcRect/>
          <a:stretch>
            <a:fillRect/>
          </a:stretch>
        </p:blipFill>
        <p:spPr bwMode="black">
          <a:xfrm>
            <a:off x="2868614" y="2360614"/>
            <a:ext cx="6391275" cy="1381125"/>
          </a:xfrm>
          <a:prstGeom prst="rect">
            <a:avLst/>
          </a:prstGeom>
          <a:noFill/>
          <a:ln w="9525" algn="ctr">
            <a:noFill/>
            <a:miter lim="800000"/>
            <a:headEnd/>
            <a:tailEnd/>
          </a:ln>
        </p:spPr>
      </p:pic>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21198"/>
                                        </p:tgtEl>
                                        <p:attrNameLst>
                                          <p:attrName>style.visibility</p:attrName>
                                        </p:attrNameLst>
                                      </p:cBhvr>
                                      <p:to>
                                        <p:strVal val="visible"/>
                                      </p:to>
                                    </p:set>
                                    <p:animEffect transition="in" filter="blinds(horizontal)">
                                      <p:cBhvr>
                                        <p:cTn id="13" dur="500"/>
                                        <p:tgtEl>
                                          <p:spTgt spid="22119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5786"/>
                                        </p:tgtEl>
                                        <p:attrNameLst>
                                          <p:attrName>style.visibility</p:attrName>
                                        </p:attrNameLst>
                                      </p:cBhvr>
                                      <p:to>
                                        <p:strVal val="visible"/>
                                      </p:to>
                                    </p:set>
                                    <p:anim calcmode="lin" valueType="num">
                                      <p:cBhvr additive="base">
                                        <p:cTn id="18" dur="500" fill="hold"/>
                                        <p:tgtEl>
                                          <p:spTgt spid="75786"/>
                                        </p:tgtEl>
                                        <p:attrNameLst>
                                          <p:attrName>ppt_x</p:attrName>
                                        </p:attrNameLst>
                                      </p:cBhvr>
                                      <p:tavLst>
                                        <p:tav tm="0">
                                          <p:val>
                                            <p:strVal val="0-#ppt_w/2"/>
                                          </p:val>
                                        </p:tav>
                                        <p:tav tm="100000">
                                          <p:val>
                                            <p:strVal val="#ppt_x"/>
                                          </p:val>
                                        </p:tav>
                                      </p:tavLst>
                                    </p:anim>
                                    <p:anim calcmode="lin" valueType="num">
                                      <p:cBhvr additive="base">
                                        <p:cTn id="19" dur="500" fill="hold"/>
                                        <p:tgtEl>
                                          <p:spTgt spid="75786"/>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3" presetClass="entr" presetSubtype="16" fill="hold" nodeType="afterEffect">
                                  <p:stCondLst>
                                    <p:cond delay="0"/>
                                  </p:stCondLst>
                                  <p:childTnLst>
                                    <p:set>
                                      <p:cBhvr>
                                        <p:cTn id="22" dur="1" fill="hold">
                                          <p:stCondLst>
                                            <p:cond delay="0"/>
                                          </p:stCondLst>
                                        </p:cTn>
                                        <p:tgtEl>
                                          <p:spTgt spid="221192"/>
                                        </p:tgtEl>
                                        <p:attrNameLst>
                                          <p:attrName>style.visibility</p:attrName>
                                        </p:attrNameLst>
                                      </p:cBhvr>
                                      <p:to>
                                        <p:strVal val="visible"/>
                                      </p:to>
                                    </p:set>
                                    <p:anim calcmode="lin" valueType="num">
                                      <p:cBhvr>
                                        <p:cTn id="23" dur="500" fill="hold"/>
                                        <p:tgtEl>
                                          <p:spTgt spid="221192"/>
                                        </p:tgtEl>
                                        <p:attrNameLst>
                                          <p:attrName>ppt_w</p:attrName>
                                        </p:attrNameLst>
                                      </p:cBhvr>
                                      <p:tavLst>
                                        <p:tav tm="0">
                                          <p:val>
                                            <p:fltVal val="0"/>
                                          </p:val>
                                        </p:tav>
                                        <p:tav tm="100000">
                                          <p:val>
                                            <p:strVal val="#ppt_w"/>
                                          </p:val>
                                        </p:tav>
                                      </p:tavLst>
                                    </p:anim>
                                    <p:anim calcmode="lin" valueType="num">
                                      <p:cBhvr>
                                        <p:cTn id="24" dur="500" fill="hold"/>
                                        <p:tgtEl>
                                          <p:spTgt spid="221192"/>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63496"/>
                                        </p:tgtEl>
                                        <p:attrNameLst>
                                          <p:attrName>style.visibility</p:attrName>
                                        </p:attrNameLst>
                                      </p:cBhvr>
                                      <p:to>
                                        <p:strVal val="visible"/>
                                      </p:to>
                                    </p:set>
                                    <p:anim calcmode="lin" valueType="num">
                                      <p:cBhvr additive="base">
                                        <p:cTn id="29" dur="500" fill="hold"/>
                                        <p:tgtEl>
                                          <p:spTgt spid="63496"/>
                                        </p:tgtEl>
                                        <p:attrNameLst>
                                          <p:attrName>ppt_x</p:attrName>
                                        </p:attrNameLst>
                                      </p:cBhvr>
                                      <p:tavLst>
                                        <p:tav tm="0">
                                          <p:val>
                                            <p:strVal val="0-#ppt_w/2"/>
                                          </p:val>
                                        </p:tav>
                                        <p:tav tm="100000">
                                          <p:val>
                                            <p:strVal val="#ppt_x"/>
                                          </p:val>
                                        </p:tav>
                                      </p:tavLst>
                                    </p:anim>
                                    <p:anim calcmode="lin" valueType="num">
                                      <p:cBhvr additive="base">
                                        <p:cTn id="30" dur="500" fill="hold"/>
                                        <p:tgtEl>
                                          <p:spTgt spid="634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6" grpId="0"/>
      <p:bldP spid="63496"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状态转换表和状态图</a:t>
            </a:r>
          </a:p>
        </p:txBody>
      </p:sp>
      <p:sp>
        <p:nvSpPr>
          <p:cNvPr id="58372" name="Rectangle 2"/>
          <p:cNvSpPr txBox="1">
            <a:spLocks noChangeArrowheads="1"/>
          </p:cNvSpPr>
          <p:nvPr/>
        </p:nvSpPr>
        <p:spPr bwMode="white">
          <a:xfrm>
            <a:off x="2236789" y="1089026"/>
            <a:ext cx="1857375" cy="276225"/>
          </a:xfrm>
          <a:prstGeom prst="rect">
            <a:avLst/>
          </a:prstGeom>
          <a:noFill/>
          <a:ln w="9525">
            <a:noFill/>
            <a:miter lim="800000"/>
          </a:ln>
        </p:spPr>
        <p:txBody>
          <a:bodyPr anchor="ctr"/>
          <a:lstStyle/>
          <a:p>
            <a:pPr algn="l" eaLnBrk="0" hangingPunct="0">
              <a:lnSpc>
                <a:spcPct val="100000"/>
              </a:lnSpc>
            </a:pPr>
            <a:r>
              <a:rPr lang="zh-CN" altLang="en-US">
                <a:solidFill>
                  <a:srgbClr val="C00000"/>
                </a:solidFill>
                <a:ea typeface="楷体_GB2312" panose="02010609030101010101" charset="-122"/>
              </a:rPr>
              <a:t>状态转换表</a:t>
            </a:r>
          </a:p>
        </p:txBody>
      </p:sp>
      <p:graphicFrame>
        <p:nvGraphicFramePr>
          <p:cNvPr id="100" name="Group 75"/>
          <p:cNvGraphicFramePr>
            <a:graphicFrameLocks noGrp="1"/>
          </p:cNvGraphicFramePr>
          <p:nvPr/>
        </p:nvGraphicFramePr>
        <p:xfrm>
          <a:off x="1595438" y="1455738"/>
          <a:ext cx="3528392" cy="3601088"/>
        </p:xfrm>
        <a:graphic>
          <a:graphicData uri="http://schemas.openxmlformats.org/drawingml/2006/table">
            <a:tbl>
              <a:tblPr/>
              <a:tblGrid>
                <a:gridCol w="1587777">
                  <a:extLst>
                    <a:ext uri="{9D8B030D-6E8A-4147-A177-3AD203B41FA5}">
                      <a16:colId xmlns:a16="http://schemas.microsoft.com/office/drawing/2014/main" val="20000"/>
                    </a:ext>
                  </a:extLst>
                </a:gridCol>
                <a:gridCol w="1940615">
                  <a:extLst>
                    <a:ext uri="{9D8B030D-6E8A-4147-A177-3AD203B41FA5}">
                      <a16:colId xmlns:a16="http://schemas.microsoft.com/office/drawing/2014/main" val="20001"/>
                    </a:ext>
                  </a:extLst>
                </a:gridCol>
              </a:tblGrid>
              <a:tr h="404813">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Q</a:t>
                      </a:r>
                      <a:r>
                        <a:rPr kumimoji="0" lang="en-US" altLang="zh-CN" sz="2000" b="1" i="0" u="none" strike="noStrike" cap="none" normalizeH="0" baseline="-2500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2</a:t>
                      </a:r>
                      <a:r>
                        <a:rPr kumimoji="0" lang="en-US" altLang="zh-CN" sz="2000" b="1" i="0" u="none" strike="noStrike" cap="none" normalizeH="0" baseline="3000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n</a:t>
                      </a:r>
                      <a:r>
                        <a:rPr kumimoji="0" lang="en-US" altLang="zh-CN"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Q</a:t>
                      </a:r>
                      <a:r>
                        <a:rPr kumimoji="0" lang="en-US" altLang="zh-CN" sz="2000" b="1" i="0" u="none" strike="noStrike" cap="none" normalizeH="0" baseline="-2500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1</a:t>
                      </a:r>
                      <a:r>
                        <a:rPr kumimoji="0" lang="en-US" altLang="zh-CN" sz="2000" b="1" i="0" u="none" strike="noStrike" cap="none" normalizeH="0" baseline="3000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n</a:t>
                      </a:r>
                      <a:r>
                        <a:rPr kumimoji="0" lang="en-US" altLang="zh-CN"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Q</a:t>
                      </a:r>
                      <a:r>
                        <a:rPr kumimoji="0" lang="en-US" altLang="zh-CN" sz="2000" b="1" i="0" u="none" strike="noStrike" cap="none" normalizeH="0" baseline="-2500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0</a:t>
                      </a:r>
                      <a:r>
                        <a:rPr kumimoji="0" lang="en-US" altLang="zh-CN" sz="2000" b="1" i="0" u="none" strike="noStrike" cap="none" normalizeH="0" baseline="3000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n</a:t>
                      </a:r>
                    </a:p>
                  </a:txBody>
                  <a:tcPr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381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Q</a:t>
                      </a:r>
                      <a:r>
                        <a:rPr kumimoji="0" lang="en-US" altLang="zh-CN" sz="2000" b="1" i="0" u="none" strike="noStrike" cap="none" normalizeH="0" baseline="-2500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2</a:t>
                      </a:r>
                      <a:r>
                        <a:rPr kumimoji="0" lang="en-US" altLang="zh-CN" sz="2000" b="1" i="0" u="none" strike="noStrike" cap="none" normalizeH="0" baseline="3000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n+1</a:t>
                      </a:r>
                      <a:r>
                        <a:rPr kumimoji="0" lang="en-US" altLang="zh-CN"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Q</a:t>
                      </a:r>
                      <a:r>
                        <a:rPr kumimoji="0" lang="en-US" altLang="zh-CN" sz="2000" b="1" i="0" u="none" strike="noStrike" cap="none" normalizeH="0" baseline="-2500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1</a:t>
                      </a:r>
                      <a:r>
                        <a:rPr kumimoji="0" lang="en-US" altLang="zh-CN" sz="2000" b="1" i="0" u="none" strike="noStrike" cap="none" normalizeH="0" baseline="3000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n+1</a:t>
                      </a:r>
                      <a:r>
                        <a:rPr kumimoji="0" lang="en-US" altLang="zh-CN"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Q</a:t>
                      </a:r>
                      <a:r>
                        <a:rPr kumimoji="0" lang="en-US" altLang="zh-CN" sz="2000" b="1" i="0" u="none" strike="noStrike" cap="none" normalizeH="0" baseline="-2500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0</a:t>
                      </a:r>
                      <a:r>
                        <a:rPr kumimoji="0" lang="en-US" altLang="zh-CN" sz="2000" b="1" i="0" u="none" strike="noStrike" cap="none" normalizeH="0" baseline="3000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n+1</a:t>
                      </a:r>
                    </a:p>
                  </a:txBody>
                  <a:tcPr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381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3225">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0   0   0</a:t>
                      </a:r>
                    </a:p>
                  </a:txBody>
                  <a:tcPr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altLang="en-US"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0       0       1</a:t>
                      </a:r>
                    </a:p>
                  </a:txBody>
                  <a:tcPr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4813">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0   0   1</a:t>
                      </a:r>
                    </a:p>
                  </a:txBody>
                  <a:tcPr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altLang="en-US"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0       1       1</a:t>
                      </a:r>
                    </a:p>
                  </a:txBody>
                  <a:tcPr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4813">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altLang="en-US" sz="2000" b="1" i="0" u="none" strike="noStrike" cap="none" normalizeH="0" baseline="0" dirty="0" smtClean="0">
                          <a:ln>
                            <a:noFill/>
                          </a:ln>
                          <a:solidFill>
                            <a:srgbClr val="FF0000"/>
                          </a:solidFill>
                          <a:effectLst/>
                          <a:latin typeface="Arial" panose="020B0604020202020204" pitchFamily="34" charset="0"/>
                          <a:ea typeface="Gulim" panose="020B0600000101010101" pitchFamily="50" charset="-127"/>
                          <a:cs typeface="Arial" panose="020B0604020202020204" pitchFamily="34" charset="0"/>
                        </a:rPr>
                        <a:t>0   1   </a:t>
                      </a:r>
                      <a:r>
                        <a:rPr kumimoji="0" lang="en-US" altLang="zh-CN" sz="2000" b="1" i="0" u="none" strike="noStrike" cap="none" normalizeH="0" baseline="0" dirty="0" smtClean="0">
                          <a:ln>
                            <a:noFill/>
                          </a:ln>
                          <a:solidFill>
                            <a:srgbClr val="FF0000"/>
                          </a:solidFill>
                          <a:effectLst/>
                          <a:latin typeface="Arial" panose="020B0604020202020204" pitchFamily="34" charset="0"/>
                          <a:ea typeface="Gulim" panose="020B0600000101010101" pitchFamily="50" charset="-127"/>
                          <a:cs typeface="Arial" panose="020B0604020202020204" pitchFamily="34" charset="0"/>
                        </a:rPr>
                        <a:t>0</a:t>
                      </a:r>
                      <a:endParaRPr kumimoji="0" lang="zh-CN" altLang="en-US" sz="2000" b="1" i="0" u="none" strike="noStrike" cap="none" normalizeH="0" baseline="0" dirty="0" smtClean="0">
                        <a:ln>
                          <a:noFill/>
                        </a:ln>
                        <a:solidFill>
                          <a:srgbClr val="FF0000"/>
                        </a:solidFill>
                        <a:effectLst/>
                        <a:latin typeface="Arial" panose="020B0604020202020204" pitchFamily="34" charset="0"/>
                        <a:ea typeface="Gulim" panose="020B0600000101010101" pitchFamily="50" charset="-127"/>
                        <a:cs typeface="Arial" panose="020B0604020202020204" pitchFamily="34" charset="0"/>
                      </a:endParaRPr>
                    </a:p>
                  </a:txBody>
                  <a:tcPr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altLang="en-US" sz="2000" b="1" i="0" u="none" strike="noStrike" kern="1200" cap="none" normalizeH="0" baseline="0" dirty="0" smtClean="0">
                          <a:ln>
                            <a:noFill/>
                          </a:ln>
                          <a:solidFill>
                            <a:srgbClr val="FF0000"/>
                          </a:solidFill>
                          <a:effectLst/>
                          <a:latin typeface="Arial" panose="020B0604020202020204" pitchFamily="34" charset="0"/>
                          <a:ea typeface="Gulim" panose="020B0600000101010101" pitchFamily="50" charset="-127"/>
                          <a:cs typeface="Arial" panose="020B0604020202020204" pitchFamily="34" charset="0"/>
                        </a:rPr>
                        <a:t>1       </a:t>
                      </a:r>
                      <a:r>
                        <a:rPr kumimoji="0" lang="en-US" altLang="zh-CN" sz="2000" b="1" i="0" u="none" strike="noStrike" kern="1200" cap="none" normalizeH="0" baseline="0" dirty="0" smtClean="0">
                          <a:ln>
                            <a:noFill/>
                          </a:ln>
                          <a:solidFill>
                            <a:srgbClr val="FF0000"/>
                          </a:solidFill>
                          <a:effectLst/>
                          <a:latin typeface="Arial" panose="020B0604020202020204" pitchFamily="34" charset="0"/>
                          <a:ea typeface="Gulim" panose="020B0600000101010101" pitchFamily="50" charset="-127"/>
                          <a:cs typeface="Arial" panose="020B0604020202020204" pitchFamily="34" charset="0"/>
                        </a:rPr>
                        <a:t>0</a:t>
                      </a:r>
                      <a:r>
                        <a:rPr kumimoji="0" lang="zh-CN" altLang="en-US" sz="2000" b="1" i="0" u="none" strike="noStrike" kern="1200" cap="none" normalizeH="0" baseline="0" dirty="0" smtClean="0">
                          <a:ln>
                            <a:noFill/>
                          </a:ln>
                          <a:solidFill>
                            <a:srgbClr val="FF0000"/>
                          </a:solidFill>
                          <a:effectLst/>
                          <a:latin typeface="Arial" panose="020B0604020202020204" pitchFamily="34" charset="0"/>
                          <a:ea typeface="Gulim" panose="020B0600000101010101" pitchFamily="50" charset="-127"/>
                          <a:cs typeface="Arial" panose="020B0604020202020204" pitchFamily="34" charset="0"/>
                        </a:rPr>
                        <a:t>       </a:t>
                      </a:r>
                      <a:r>
                        <a:rPr kumimoji="0" lang="en-US" altLang="zh-CN" sz="2000" b="1" i="0" u="none" strike="noStrike" kern="1200" cap="none" normalizeH="0" baseline="0" dirty="0" smtClean="0">
                          <a:ln>
                            <a:noFill/>
                          </a:ln>
                          <a:solidFill>
                            <a:srgbClr val="FF0000"/>
                          </a:solidFill>
                          <a:effectLst/>
                          <a:latin typeface="Arial" panose="020B0604020202020204" pitchFamily="34" charset="0"/>
                          <a:ea typeface="Gulim" panose="020B0600000101010101" pitchFamily="50" charset="-127"/>
                          <a:cs typeface="Arial" panose="020B0604020202020204" pitchFamily="34" charset="0"/>
                        </a:rPr>
                        <a:t>0</a:t>
                      </a:r>
                      <a:endParaRPr kumimoji="0" lang="zh-CN" altLang="en-US" sz="2000" b="1" i="0" u="none" strike="noStrike" kern="1200" cap="none" normalizeH="0" baseline="0" dirty="0" smtClean="0">
                        <a:ln>
                          <a:noFill/>
                        </a:ln>
                        <a:solidFill>
                          <a:srgbClr val="FF0000"/>
                        </a:solidFill>
                        <a:effectLst/>
                        <a:latin typeface="Arial" panose="020B0604020202020204" pitchFamily="34" charset="0"/>
                        <a:ea typeface="Gulim" panose="020B0600000101010101" pitchFamily="50" charset="-127"/>
                        <a:cs typeface="Arial" panose="020B0604020202020204" pitchFamily="34" charset="0"/>
                      </a:endParaRPr>
                    </a:p>
                  </a:txBody>
                  <a:tcPr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4813">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0   1   1</a:t>
                      </a:r>
                    </a:p>
                  </a:txBody>
                  <a:tcPr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altLang="en-US"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1       1       1</a:t>
                      </a:r>
                    </a:p>
                  </a:txBody>
                  <a:tcPr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4813">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altLang="en-US"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1   0   0</a:t>
                      </a:r>
                    </a:p>
                  </a:txBody>
                  <a:tcPr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altLang="en-US"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0       0       0</a:t>
                      </a:r>
                    </a:p>
                  </a:txBody>
                  <a:tcPr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4813">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altLang="en-US" sz="2000" b="1" i="0" u="none" strike="noStrike" kern="1200" cap="none" normalizeH="0" baseline="0" dirty="0" smtClean="0">
                          <a:ln>
                            <a:noFill/>
                          </a:ln>
                          <a:solidFill>
                            <a:srgbClr val="FF0000"/>
                          </a:solidFill>
                          <a:effectLst/>
                          <a:latin typeface="Arial" panose="020B0604020202020204" pitchFamily="34" charset="0"/>
                          <a:ea typeface="Gulim" panose="020B0600000101010101" pitchFamily="50" charset="-127"/>
                          <a:cs typeface="Arial" panose="020B0604020202020204" pitchFamily="34" charset="0"/>
                        </a:rPr>
                        <a:t>1   0   </a:t>
                      </a:r>
                      <a:r>
                        <a:rPr kumimoji="0" lang="en-US" altLang="zh-CN" sz="2000" b="1" i="0" u="none" strike="noStrike" kern="1200" cap="none" normalizeH="0" baseline="0" dirty="0" smtClean="0">
                          <a:ln>
                            <a:noFill/>
                          </a:ln>
                          <a:solidFill>
                            <a:srgbClr val="FF0000"/>
                          </a:solidFill>
                          <a:effectLst/>
                          <a:latin typeface="Arial" panose="020B0604020202020204" pitchFamily="34" charset="0"/>
                          <a:ea typeface="Gulim" panose="020B0600000101010101" pitchFamily="50" charset="-127"/>
                          <a:cs typeface="Arial" panose="020B0604020202020204" pitchFamily="34" charset="0"/>
                        </a:rPr>
                        <a:t>1</a:t>
                      </a:r>
                      <a:endParaRPr kumimoji="0" lang="zh-CN" altLang="en-US" sz="2000" b="1" i="0" u="none" strike="noStrike" kern="1200" cap="none" normalizeH="0" baseline="0" dirty="0" smtClean="0">
                        <a:ln>
                          <a:noFill/>
                        </a:ln>
                        <a:solidFill>
                          <a:srgbClr val="FF0000"/>
                        </a:solidFill>
                        <a:effectLst/>
                        <a:latin typeface="Arial" panose="020B0604020202020204" pitchFamily="34" charset="0"/>
                        <a:ea typeface="Gulim" panose="020B0600000101010101" pitchFamily="50" charset="-127"/>
                        <a:cs typeface="Arial" panose="020B0604020202020204" pitchFamily="34" charset="0"/>
                      </a:endParaRPr>
                    </a:p>
                  </a:txBody>
                  <a:tcPr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altLang="en-US" sz="2000" b="1" i="0" u="none" strike="noStrike" kern="1200" cap="none" normalizeH="0" baseline="0" dirty="0" smtClean="0">
                          <a:ln>
                            <a:noFill/>
                          </a:ln>
                          <a:solidFill>
                            <a:srgbClr val="FF0000"/>
                          </a:solidFill>
                          <a:effectLst/>
                          <a:latin typeface="Arial" panose="020B0604020202020204" pitchFamily="34" charset="0"/>
                          <a:ea typeface="Gulim" panose="020B0600000101010101" pitchFamily="50" charset="-127"/>
                          <a:cs typeface="Arial" panose="020B0604020202020204" pitchFamily="34" charset="0"/>
                        </a:rPr>
                        <a:t>0      </a:t>
                      </a:r>
                      <a:r>
                        <a:rPr kumimoji="0" lang="en-US" altLang="zh-CN" sz="2000" b="1" i="0" u="none" strike="noStrike" kern="1200" cap="none" normalizeH="0" baseline="0" dirty="0" smtClean="0">
                          <a:ln>
                            <a:noFill/>
                          </a:ln>
                          <a:solidFill>
                            <a:srgbClr val="FF0000"/>
                          </a:solidFill>
                          <a:effectLst/>
                          <a:latin typeface="Arial" panose="020B0604020202020204" pitchFamily="34" charset="0"/>
                          <a:ea typeface="Gulim" panose="020B0600000101010101" pitchFamily="50" charset="-127"/>
                          <a:cs typeface="Arial" panose="020B0604020202020204" pitchFamily="34" charset="0"/>
                        </a:rPr>
                        <a:t>1</a:t>
                      </a:r>
                      <a:r>
                        <a:rPr kumimoji="0" lang="zh-CN" altLang="en-US" sz="2000" b="1" i="0" u="none" strike="noStrike" kern="1200" cap="none" normalizeH="0" baseline="0" dirty="0" smtClean="0">
                          <a:ln>
                            <a:noFill/>
                          </a:ln>
                          <a:solidFill>
                            <a:srgbClr val="FF0000"/>
                          </a:solidFill>
                          <a:effectLst/>
                          <a:latin typeface="Arial" panose="020B0604020202020204" pitchFamily="34" charset="0"/>
                          <a:ea typeface="Gulim" panose="020B0600000101010101" pitchFamily="50" charset="-127"/>
                          <a:cs typeface="Arial" panose="020B0604020202020204" pitchFamily="34" charset="0"/>
                        </a:rPr>
                        <a:t>       0</a:t>
                      </a:r>
                    </a:p>
                  </a:txBody>
                  <a:tcPr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225">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altLang="en-US"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1   1   0</a:t>
                      </a:r>
                    </a:p>
                  </a:txBody>
                  <a:tcPr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altLang="en-US"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1       0       0</a:t>
                      </a:r>
                    </a:p>
                  </a:txBody>
                  <a:tcPr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90500">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altLang="en-US"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1   1   1</a:t>
                      </a:r>
                    </a:p>
                  </a:txBody>
                  <a:tcPr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altLang="en-US"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1       1       0</a:t>
                      </a:r>
                    </a:p>
                  </a:txBody>
                  <a:tcPr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pSp>
        <p:nvGrpSpPr>
          <p:cNvPr id="2" name="Group 3"/>
          <p:cNvGrpSpPr/>
          <p:nvPr/>
        </p:nvGrpSpPr>
        <p:grpSpPr bwMode="auto">
          <a:xfrm>
            <a:off x="5319714" y="3213100"/>
            <a:ext cx="5240337" cy="2871788"/>
            <a:chOff x="1595" y="104"/>
            <a:chExt cx="3719" cy="1809"/>
          </a:xfrm>
        </p:grpSpPr>
        <p:grpSp>
          <p:nvGrpSpPr>
            <p:cNvPr id="58408" name="Group 4"/>
            <p:cNvGrpSpPr/>
            <p:nvPr/>
          </p:nvGrpSpPr>
          <p:grpSpPr bwMode="auto">
            <a:xfrm>
              <a:off x="1629" y="462"/>
              <a:ext cx="3685" cy="1225"/>
              <a:chOff x="1062" y="2024"/>
              <a:chExt cx="3685" cy="1225"/>
            </a:xfrm>
          </p:grpSpPr>
          <p:sp>
            <p:nvSpPr>
              <p:cNvPr id="58427" name="Rectangle 5"/>
              <p:cNvSpPr>
                <a:spLocks noChangeArrowheads="1"/>
              </p:cNvSpPr>
              <p:nvPr/>
            </p:nvSpPr>
            <p:spPr bwMode="auto">
              <a:xfrm>
                <a:off x="1062" y="2024"/>
                <a:ext cx="635" cy="272"/>
              </a:xfrm>
              <a:prstGeom prst="rect">
                <a:avLst/>
              </a:prstGeom>
              <a:noFill/>
              <a:ln w="28575">
                <a:solidFill>
                  <a:schemeClr val="tx1"/>
                </a:solidFill>
                <a:miter lim="800000"/>
              </a:ln>
            </p:spPr>
            <p:txBody>
              <a:bodyPr wrap="none" anchor="ctr"/>
              <a:lstStyle/>
              <a:p>
                <a:pPr>
                  <a:lnSpc>
                    <a:spcPct val="100000"/>
                  </a:lnSpc>
                  <a:spcBef>
                    <a:spcPct val="0"/>
                  </a:spcBef>
                </a:pPr>
                <a:r>
                  <a:rPr lang="zh-CN" altLang="en-US" sz="2400"/>
                  <a:t>000</a:t>
                </a:r>
              </a:p>
            </p:txBody>
          </p:sp>
          <p:sp>
            <p:nvSpPr>
              <p:cNvPr id="58428" name="Rectangle 6"/>
              <p:cNvSpPr>
                <a:spLocks noChangeArrowheads="1"/>
              </p:cNvSpPr>
              <p:nvPr/>
            </p:nvSpPr>
            <p:spPr bwMode="auto">
              <a:xfrm>
                <a:off x="2154" y="2024"/>
                <a:ext cx="635" cy="272"/>
              </a:xfrm>
              <a:prstGeom prst="rect">
                <a:avLst/>
              </a:prstGeom>
              <a:noFill/>
              <a:ln w="28575">
                <a:solidFill>
                  <a:schemeClr val="tx1"/>
                </a:solidFill>
                <a:miter lim="800000"/>
              </a:ln>
            </p:spPr>
            <p:txBody>
              <a:bodyPr wrap="none" anchor="ctr"/>
              <a:lstStyle/>
              <a:p>
                <a:pPr>
                  <a:lnSpc>
                    <a:spcPct val="100000"/>
                  </a:lnSpc>
                  <a:spcBef>
                    <a:spcPct val="0"/>
                  </a:spcBef>
                </a:pPr>
                <a:r>
                  <a:rPr lang="zh-CN" altLang="en-US" sz="2400"/>
                  <a:t>001</a:t>
                </a:r>
              </a:p>
            </p:txBody>
          </p:sp>
          <p:sp>
            <p:nvSpPr>
              <p:cNvPr id="58429" name="Rectangle 7"/>
              <p:cNvSpPr>
                <a:spLocks noChangeArrowheads="1"/>
              </p:cNvSpPr>
              <p:nvPr/>
            </p:nvSpPr>
            <p:spPr bwMode="auto">
              <a:xfrm>
                <a:off x="2154" y="2977"/>
                <a:ext cx="635" cy="272"/>
              </a:xfrm>
              <a:prstGeom prst="rect">
                <a:avLst/>
              </a:prstGeom>
              <a:solidFill>
                <a:srgbClr val="FFFFBD"/>
              </a:solidFill>
              <a:ln w="28575">
                <a:solidFill>
                  <a:schemeClr val="tx1"/>
                </a:solidFill>
                <a:miter lim="800000"/>
              </a:ln>
            </p:spPr>
            <p:txBody>
              <a:bodyPr wrap="none" anchor="ctr"/>
              <a:lstStyle/>
              <a:p>
                <a:pPr>
                  <a:lnSpc>
                    <a:spcPct val="100000"/>
                  </a:lnSpc>
                  <a:spcBef>
                    <a:spcPct val="0"/>
                  </a:spcBef>
                </a:pPr>
                <a:r>
                  <a:rPr lang="zh-CN" altLang="en-US" sz="2400"/>
                  <a:t>101</a:t>
                </a:r>
              </a:p>
            </p:txBody>
          </p:sp>
          <p:sp>
            <p:nvSpPr>
              <p:cNvPr id="58430" name="Rectangle 8"/>
              <p:cNvSpPr>
                <a:spLocks noChangeArrowheads="1"/>
              </p:cNvSpPr>
              <p:nvPr/>
            </p:nvSpPr>
            <p:spPr bwMode="auto">
              <a:xfrm>
                <a:off x="3115" y="2977"/>
                <a:ext cx="635" cy="272"/>
              </a:xfrm>
              <a:prstGeom prst="rect">
                <a:avLst/>
              </a:prstGeom>
              <a:noFill/>
              <a:ln w="28575">
                <a:solidFill>
                  <a:schemeClr val="tx1"/>
                </a:solidFill>
                <a:miter lim="800000"/>
              </a:ln>
            </p:spPr>
            <p:txBody>
              <a:bodyPr wrap="none" anchor="ctr"/>
              <a:lstStyle/>
              <a:p>
                <a:pPr>
                  <a:lnSpc>
                    <a:spcPct val="100000"/>
                  </a:lnSpc>
                  <a:spcBef>
                    <a:spcPct val="0"/>
                  </a:spcBef>
                </a:pPr>
                <a:r>
                  <a:rPr lang="zh-CN" altLang="en-US" sz="2400"/>
                  <a:t>110</a:t>
                </a:r>
              </a:p>
            </p:txBody>
          </p:sp>
          <p:sp>
            <p:nvSpPr>
              <p:cNvPr id="58431" name="Rectangle 9"/>
              <p:cNvSpPr>
                <a:spLocks noChangeArrowheads="1"/>
              </p:cNvSpPr>
              <p:nvPr/>
            </p:nvSpPr>
            <p:spPr bwMode="auto">
              <a:xfrm>
                <a:off x="4112" y="2977"/>
                <a:ext cx="635" cy="272"/>
              </a:xfrm>
              <a:prstGeom prst="rect">
                <a:avLst/>
              </a:prstGeom>
              <a:noFill/>
              <a:ln w="28575">
                <a:solidFill>
                  <a:schemeClr val="tx1"/>
                </a:solidFill>
                <a:miter lim="800000"/>
              </a:ln>
            </p:spPr>
            <p:txBody>
              <a:bodyPr wrap="none" anchor="ctr"/>
              <a:lstStyle/>
              <a:p>
                <a:pPr>
                  <a:lnSpc>
                    <a:spcPct val="100000"/>
                  </a:lnSpc>
                  <a:spcBef>
                    <a:spcPct val="0"/>
                  </a:spcBef>
                </a:pPr>
                <a:r>
                  <a:rPr lang="zh-CN" altLang="en-US" sz="2400"/>
                  <a:t>111</a:t>
                </a:r>
              </a:p>
            </p:txBody>
          </p:sp>
          <p:sp>
            <p:nvSpPr>
              <p:cNvPr id="58432" name="Rectangle 10"/>
              <p:cNvSpPr>
                <a:spLocks noChangeArrowheads="1"/>
              </p:cNvSpPr>
              <p:nvPr/>
            </p:nvSpPr>
            <p:spPr bwMode="auto">
              <a:xfrm>
                <a:off x="3198" y="2024"/>
                <a:ext cx="635" cy="272"/>
              </a:xfrm>
              <a:prstGeom prst="rect">
                <a:avLst/>
              </a:prstGeom>
              <a:solidFill>
                <a:srgbClr val="FFFFBD"/>
              </a:solidFill>
              <a:ln w="28575">
                <a:solidFill>
                  <a:schemeClr val="tx1"/>
                </a:solidFill>
                <a:miter lim="800000"/>
              </a:ln>
            </p:spPr>
            <p:txBody>
              <a:bodyPr wrap="none" anchor="ctr"/>
              <a:lstStyle/>
              <a:p>
                <a:pPr>
                  <a:lnSpc>
                    <a:spcPct val="100000"/>
                  </a:lnSpc>
                  <a:spcBef>
                    <a:spcPct val="0"/>
                  </a:spcBef>
                </a:pPr>
                <a:r>
                  <a:rPr lang="zh-CN" altLang="en-US" sz="2400"/>
                  <a:t>010</a:t>
                </a:r>
              </a:p>
            </p:txBody>
          </p:sp>
          <p:sp>
            <p:nvSpPr>
              <p:cNvPr id="58433" name="Rectangle 11"/>
              <p:cNvSpPr>
                <a:spLocks noChangeArrowheads="1"/>
              </p:cNvSpPr>
              <p:nvPr/>
            </p:nvSpPr>
            <p:spPr bwMode="auto">
              <a:xfrm>
                <a:off x="4112" y="2024"/>
                <a:ext cx="635" cy="272"/>
              </a:xfrm>
              <a:prstGeom prst="rect">
                <a:avLst/>
              </a:prstGeom>
              <a:noFill/>
              <a:ln w="28575">
                <a:solidFill>
                  <a:schemeClr val="tx1"/>
                </a:solidFill>
                <a:miter lim="800000"/>
              </a:ln>
            </p:spPr>
            <p:txBody>
              <a:bodyPr wrap="none" anchor="ctr"/>
              <a:lstStyle/>
              <a:p>
                <a:pPr>
                  <a:lnSpc>
                    <a:spcPct val="100000"/>
                  </a:lnSpc>
                  <a:spcBef>
                    <a:spcPct val="0"/>
                  </a:spcBef>
                </a:pPr>
                <a:r>
                  <a:rPr lang="zh-CN" altLang="en-US" sz="2400"/>
                  <a:t>011</a:t>
                </a:r>
              </a:p>
            </p:txBody>
          </p:sp>
          <p:sp>
            <p:nvSpPr>
              <p:cNvPr id="58434" name="Rectangle 12"/>
              <p:cNvSpPr>
                <a:spLocks noChangeArrowheads="1"/>
              </p:cNvSpPr>
              <p:nvPr/>
            </p:nvSpPr>
            <p:spPr bwMode="auto">
              <a:xfrm>
                <a:off x="1062" y="2977"/>
                <a:ext cx="635" cy="272"/>
              </a:xfrm>
              <a:prstGeom prst="rect">
                <a:avLst/>
              </a:prstGeom>
              <a:solidFill>
                <a:srgbClr val="FFFFBD"/>
              </a:solidFill>
              <a:ln w="28575">
                <a:solidFill>
                  <a:schemeClr val="tx1"/>
                </a:solidFill>
                <a:miter lim="800000"/>
              </a:ln>
            </p:spPr>
            <p:txBody>
              <a:bodyPr wrap="none" anchor="ctr"/>
              <a:lstStyle/>
              <a:p>
                <a:pPr>
                  <a:lnSpc>
                    <a:spcPct val="100000"/>
                  </a:lnSpc>
                  <a:spcBef>
                    <a:spcPct val="0"/>
                  </a:spcBef>
                </a:pPr>
                <a:r>
                  <a:rPr lang="zh-CN" altLang="en-US" sz="2400"/>
                  <a:t>100</a:t>
                </a:r>
              </a:p>
            </p:txBody>
          </p:sp>
        </p:grpSp>
        <p:sp>
          <p:nvSpPr>
            <p:cNvPr id="58409" name="Line 13"/>
            <p:cNvSpPr>
              <a:spLocks noChangeShapeType="1"/>
            </p:cNvSpPr>
            <p:nvPr/>
          </p:nvSpPr>
          <p:spPr bwMode="auto">
            <a:xfrm flipV="1">
              <a:off x="1957" y="734"/>
              <a:ext cx="0" cy="680"/>
            </a:xfrm>
            <a:prstGeom prst="line">
              <a:avLst/>
            </a:prstGeom>
            <a:noFill/>
            <a:ln w="19050">
              <a:solidFill>
                <a:schemeClr val="tx1"/>
              </a:solidFill>
              <a:round/>
              <a:tailEnd type="stealth" w="sm" len="lg"/>
            </a:ln>
          </p:spPr>
          <p:txBody>
            <a:bodyPr/>
            <a:lstStyle/>
            <a:p>
              <a:endParaRPr lang="zh-CN" altLang="en-US"/>
            </a:p>
          </p:txBody>
        </p:sp>
        <p:sp>
          <p:nvSpPr>
            <p:cNvPr id="58410" name="Line 14"/>
            <p:cNvSpPr>
              <a:spLocks noChangeShapeType="1"/>
            </p:cNvSpPr>
            <p:nvPr/>
          </p:nvSpPr>
          <p:spPr bwMode="auto">
            <a:xfrm>
              <a:off x="2275" y="598"/>
              <a:ext cx="446" cy="0"/>
            </a:xfrm>
            <a:prstGeom prst="line">
              <a:avLst/>
            </a:prstGeom>
            <a:noFill/>
            <a:ln w="19050">
              <a:solidFill>
                <a:schemeClr val="tx1"/>
              </a:solidFill>
              <a:round/>
              <a:tailEnd type="stealth" w="sm" len="lg"/>
            </a:ln>
          </p:spPr>
          <p:txBody>
            <a:bodyPr/>
            <a:lstStyle/>
            <a:p>
              <a:endParaRPr lang="zh-CN" altLang="en-US"/>
            </a:p>
          </p:txBody>
        </p:sp>
        <p:sp>
          <p:nvSpPr>
            <p:cNvPr id="58411" name="Line 15"/>
            <p:cNvSpPr>
              <a:spLocks noChangeShapeType="1"/>
            </p:cNvSpPr>
            <p:nvPr/>
          </p:nvSpPr>
          <p:spPr bwMode="auto">
            <a:xfrm>
              <a:off x="3946" y="734"/>
              <a:ext cx="0" cy="272"/>
            </a:xfrm>
            <a:prstGeom prst="line">
              <a:avLst/>
            </a:prstGeom>
            <a:noFill/>
            <a:ln w="19050">
              <a:solidFill>
                <a:schemeClr val="tx1"/>
              </a:solidFill>
              <a:round/>
            </a:ln>
          </p:spPr>
          <p:txBody>
            <a:bodyPr/>
            <a:lstStyle/>
            <a:p>
              <a:endParaRPr lang="zh-CN" altLang="en-US"/>
            </a:p>
          </p:txBody>
        </p:sp>
        <p:sp>
          <p:nvSpPr>
            <p:cNvPr id="58412" name="Line 16"/>
            <p:cNvSpPr>
              <a:spLocks noChangeShapeType="1"/>
            </p:cNvSpPr>
            <p:nvPr/>
          </p:nvSpPr>
          <p:spPr bwMode="auto">
            <a:xfrm flipH="1">
              <a:off x="2570" y="1006"/>
              <a:ext cx="1376" cy="0"/>
            </a:xfrm>
            <a:prstGeom prst="line">
              <a:avLst/>
            </a:prstGeom>
            <a:noFill/>
            <a:ln w="19050">
              <a:solidFill>
                <a:schemeClr val="tx1"/>
              </a:solidFill>
              <a:round/>
            </a:ln>
          </p:spPr>
          <p:txBody>
            <a:bodyPr/>
            <a:lstStyle/>
            <a:p>
              <a:endParaRPr lang="zh-CN" altLang="en-US"/>
            </a:p>
          </p:txBody>
        </p:sp>
        <p:sp>
          <p:nvSpPr>
            <p:cNvPr id="58413" name="Line 17"/>
            <p:cNvSpPr>
              <a:spLocks noChangeShapeType="1"/>
            </p:cNvSpPr>
            <p:nvPr/>
          </p:nvSpPr>
          <p:spPr bwMode="auto">
            <a:xfrm>
              <a:off x="2570" y="1006"/>
              <a:ext cx="0" cy="499"/>
            </a:xfrm>
            <a:prstGeom prst="line">
              <a:avLst/>
            </a:prstGeom>
            <a:noFill/>
            <a:ln w="19050">
              <a:solidFill>
                <a:schemeClr val="tx1"/>
              </a:solidFill>
              <a:round/>
            </a:ln>
          </p:spPr>
          <p:txBody>
            <a:bodyPr/>
            <a:lstStyle/>
            <a:p>
              <a:endParaRPr lang="zh-CN" altLang="en-US"/>
            </a:p>
          </p:txBody>
        </p:sp>
        <p:sp>
          <p:nvSpPr>
            <p:cNvPr id="58414" name="Line 18"/>
            <p:cNvSpPr>
              <a:spLocks noChangeShapeType="1"/>
            </p:cNvSpPr>
            <p:nvPr/>
          </p:nvSpPr>
          <p:spPr bwMode="auto">
            <a:xfrm flipH="1">
              <a:off x="2253" y="1505"/>
              <a:ext cx="317" cy="0"/>
            </a:xfrm>
            <a:prstGeom prst="line">
              <a:avLst/>
            </a:prstGeom>
            <a:noFill/>
            <a:ln w="19050">
              <a:solidFill>
                <a:schemeClr val="tx1"/>
              </a:solidFill>
              <a:round/>
              <a:tailEnd type="stealth" w="sm" len="lg"/>
            </a:ln>
          </p:spPr>
          <p:txBody>
            <a:bodyPr/>
            <a:lstStyle/>
            <a:p>
              <a:endParaRPr lang="zh-CN" altLang="en-US"/>
            </a:p>
          </p:txBody>
        </p:sp>
        <p:sp>
          <p:nvSpPr>
            <p:cNvPr id="58415" name="Line 19"/>
            <p:cNvSpPr>
              <a:spLocks noChangeShapeType="1"/>
            </p:cNvSpPr>
            <p:nvPr/>
          </p:nvSpPr>
          <p:spPr bwMode="auto">
            <a:xfrm flipH="1">
              <a:off x="4323" y="1551"/>
              <a:ext cx="355" cy="0"/>
            </a:xfrm>
            <a:prstGeom prst="line">
              <a:avLst/>
            </a:prstGeom>
            <a:noFill/>
            <a:ln w="19050">
              <a:solidFill>
                <a:schemeClr val="tx1"/>
              </a:solidFill>
              <a:round/>
              <a:tailEnd type="stealth" w="sm" len="lg"/>
            </a:ln>
          </p:spPr>
          <p:txBody>
            <a:bodyPr/>
            <a:lstStyle/>
            <a:p>
              <a:endParaRPr lang="zh-CN" altLang="en-US"/>
            </a:p>
          </p:txBody>
        </p:sp>
        <p:sp>
          <p:nvSpPr>
            <p:cNvPr id="58416" name="Line 20"/>
            <p:cNvSpPr>
              <a:spLocks noChangeShapeType="1"/>
            </p:cNvSpPr>
            <p:nvPr/>
          </p:nvSpPr>
          <p:spPr bwMode="auto">
            <a:xfrm flipV="1">
              <a:off x="3039" y="1188"/>
              <a:ext cx="0" cy="226"/>
            </a:xfrm>
            <a:prstGeom prst="line">
              <a:avLst/>
            </a:prstGeom>
            <a:noFill/>
            <a:ln w="19050">
              <a:solidFill>
                <a:schemeClr val="tx1"/>
              </a:solidFill>
              <a:round/>
            </a:ln>
          </p:spPr>
          <p:txBody>
            <a:bodyPr/>
            <a:lstStyle/>
            <a:p>
              <a:endParaRPr lang="zh-CN" altLang="en-US"/>
            </a:p>
          </p:txBody>
        </p:sp>
        <p:sp>
          <p:nvSpPr>
            <p:cNvPr id="58417" name="Line 21"/>
            <p:cNvSpPr>
              <a:spLocks noChangeShapeType="1"/>
            </p:cNvSpPr>
            <p:nvPr/>
          </p:nvSpPr>
          <p:spPr bwMode="auto">
            <a:xfrm>
              <a:off x="3039" y="1188"/>
              <a:ext cx="1179" cy="0"/>
            </a:xfrm>
            <a:prstGeom prst="line">
              <a:avLst/>
            </a:prstGeom>
            <a:noFill/>
            <a:ln w="19050">
              <a:solidFill>
                <a:schemeClr val="tx1"/>
              </a:solidFill>
              <a:round/>
            </a:ln>
          </p:spPr>
          <p:txBody>
            <a:bodyPr/>
            <a:lstStyle/>
            <a:p>
              <a:endParaRPr lang="zh-CN" altLang="en-US"/>
            </a:p>
          </p:txBody>
        </p:sp>
        <p:sp>
          <p:nvSpPr>
            <p:cNvPr id="58418" name="Line 22"/>
            <p:cNvSpPr>
              <a:spLocks noChangeShapeType="1"/>
            </p:cNvSpPr>
            <p:nvPr/>
          </p:nvSpPr>
          <p:spPr bwMode="auto">
            <a:xfrm flipV="1">
              <a:off x="4218" y="734"/>
              <a:ext cx="0" cy="454"/>
            </a:xfrm>
            <a:prstGeom prst="line">
              <a:avLst/>
            </a:prstGeom>
            <a:noFill/>
            <a:ln w="19050">
              <a:solidFill>
                <a:schemeClr val="tx1"/>
              </a:solidFill>
              <a:round/>
              <a:tailEnd type="stealth" w="sm" len="lg"/>
            </a:ln>
          </p:spPr>
          <p:txBody>
            <a:bodyPr/>
            <a:lstStyle/>
            <a:p>
              <a:endParaRPr lang="zh-CN" altLang="en-US"/>
            </a:p>
          </p:txBody>
        </p:sp>
        <p:sp>
          <p:nvSpPr>
            <p:cNvPr id="58419" name="Line 23"/>
            <p:cNvSpPr>
              <a:spLocks noChangeShapeType="1"/>
            </p:cNvSpPr>
            <p:nvPr/>
          </p:nvSpPr>
          <p:spPr bwMode="auto">
            <a:xfrm flipV="1">
              <a:off x="3039" y="235"/>
              <a:ext cx="0" cy="227"/>
            </a:xfrm>
            <a:prstGeom prst="line">
              <a:avLst/>
            </a:prstGeom>
            <a:noFill/>
            <a:ln w="19050">
              <a:solidFill>
                <a:schemeClr val="tx1"/>
              </a:solidFill>
              <a:round/>
            </a:ln>
          </p:spPr>
          <p:txBody>
            <a:bodyPr/>
            <a:lstStyle/>
            <a:p>
              <a:endParaRPr lang="zh-CN" altLang="en-US"/>
            </a:p>
          </p:txBody>
        </p:sp>
        <p:sp>
          <p:nvSpPr>
            <p:cNvPr id="58420" name="Line 24"/>
            <p:cNvSpPr>
              <a:spLocks noChangeShapeType="1"/>
            </p:cNvSpPr>
            <p:nvPr/>
          </p:nvSpPr>
          <p:spPr bwMode="auto">
            <a:xfrm>
              <a:off x="3039" y="235"/>
              <a:ext cx="1946" cy="0"/>
            </a:xfrm>
            <a:prstGeom prst="line">
              <a:avLst/>
            </a:prstGeom>
            <a:noFill/>
            <a:ln w="19050">
              <a:solidFill>
                <a:schemeClr val="tx1"/>
              </a:solidFill>
              <a:round/>
            </a:ln>
          </p:spPr>
          <p:txBody>
            <a:bodyPr/>
            <a:lstStyle/>
            <a:p>
              <a:endParaRPr lang="zh-CN" altLang="en-US"/>
            </a:p>
          </p:txBody>
        </p:sp>
        <p:sp>
          <p:nvSpPr>
            <p:cNvPr id="58421" name="Line 25"/>
            <p:cNvSpPr>
              <a:spLocks noChangeShapeType="1"/>
            </p:cNvSpPr>
            <p:nvPr/>
          </p:nvSpPr>
          <p:spPr bwMode="auto">
            <a:xfrm>
              <a:off x="4985" y="235"/>
              <a:ext cx="0" cy="227"/>
            </a:xfrm>
            <a:prstGeom prst="line">
              <a:avLst/>
            </a:prstGeom>
            <a:noFill/>
            <a:ln w="19050">
              <a:solidFill>
                <a:schemeClr val="tx1"/>
              </a:solidFill>
              <a:round/>
              <a:tailEnd type="stealth" w="sm" len="lg"/>
            </a:ln>
          </p:spPr>
          <p:txBody>
            <a:bodyPr/>
            <a:lstStyle/>
            <a:p>
              <a:endParaRPr lang="zh-CN" altLang="en-US"/>
            </a:p>
          </p:txBody>
        </p:sp>
        <p:sp>
          <p:nvSpPr>
            <p:cNvPr id="58422" name="Line 26"/>
            <p:cNvSpPr>
              <a:spLocks noChangeShapeType="1"/>
            </p:cNvSpPr>
            <p:nvPr/>
          </p:nvSpPr>
          <p:spPr bwMode="auto">
            <a:xfrm>
              <a:off x="4985" y="734"/>
              <a:ext cx="0" cy="680"/>
            </a:xfrm>
            <a:prstGeom prst="line">
              <a:avLst/>
            </a:prstGeom>
            <a:noFill/>
            <a:ln w="19050">
              <a:solidFill>
                <a:schemeClr val="tx1"/>
              </a:solidFill>
              <a:round/>
              <a:tailEnd type="stealth" w="sm" len="lg"/>
            </a:ln>
          </p:spPr>
          <p:txBody>
            <a:bodyPr/>
            <a:lstStyle/>
            <a:p>
              <a:endParaRPr lang="zh-CN" altLang="en-US"/>
            </a:p>
          </p:txBody>
        </p:sp>
        <p:sp>
          <p:nvSpPr>
            <p:cNvPr id="58423" name="Line 27"/>
            <p:cNvSpPr>
              <a:spLocks noChangeShapeType="1"/>
            </p:cNvSpPr>
            <p:nvPr/>
          </p:nvSpPr>
          <p:spPr bwMode="auto">
            <a:xfrm>
              <a:off x="3989" y="1676"/>
              <a:ext cx="0" cy="237"/>
            </a:xfrm>
            <a:prstGeom prst="line">
              <a:avLst/>
            </a:prstGeom>
            <a:noFill/>
            <a:ln w="19050">
              <a:solidFill>
                <a:schemeClr val="tx1"/>
              </a:solidFill>
              <a:round/>
            </a:ln>
          </p:spPr>
          <p:txBody>
            <a:bodyPr/>
            <a:lstStyle/>
            <a:p>
              <a:endParaRPr lang="zh-CN" altLang="en-US"/>
            </a:p>
          </p:txBody>
        </p:sp>
        <p:sp>
          <p:nvSpPr>
            <p:cNvPr id="58424" name="Line 28"/>
            <p:cNvSpPr>
              <a:spLocks noChangeShapeType="1"/>
            </p:cNvSpPr>
            <p:nvPr/>
          </p:nvSpPr>
          <p:spPr bwMode="auto">
            <a:xfrm flipH="1" flipV="1">
              <a:off x="1931" y="1902"/>
              <a:ext cx="2058" cy="0"/>
            </a:xfrm>
            <a:prstGeom prst="line">
              <a:avLst/>
            </a:prstGeom>
            <a:noFill/>
            <a:ln w="19050">
              <a:solidFill>
                <a:schemeClr val="tx1"/>
              </a:solidFill>
              <a:round/>
            </a:ln>
          </p:spPr>
          <p:txBody>
            <a:bodyPr/>
            <a:lstStyle/>
            <a:p>
              <a:endParaRPr lang="zh-CN" altLang="en-US"/>
            </a:p>
          </p:txBody>
        </p:sp>
        <p:sp>
          <p:nvSpPr>
            <p:cNvPr id="58425" name="Line 29"/>
            <p:cNvSpPr>
              <a:spLocks noChangeShapeType="1"/>
            </p:cNvSpPr>
            <p:nvPr/>
          </p:nvSpPr>
          <p:spPr bwMode="auto">
            <a:xfrm flipV="1">
              <a:off x="1931" y="1687"/>
              <a:ext cx="0" cy="215"/>
            </a:xfrm>
            <a:prstGeom prst="line">
              <a:avLst/>
            </a:prstGeom>
            <a:noFill/>
            <a:ln w="19050">
              <a:solidFill>
                <a:schemeClr val="tx1"/>
              </a:solidFill>
              <a:round/>
              <a:tailEnd type="stealth" w="sm" len="lg"/>
            </a:ln>
          </p:spPr>
          <p:txBody>
            <a:bodyPr/>
            <a:lstStyle/>
            <a:p>
              <a:endParaRPr lang="zh-CN" altLang="en-US"/>
            </a:p>
          </p:txBody>
        </p:sp>
        <p:sp>
          <p:nvSpPr>
            <p:cNvPr id="58426" name="Rectangle 30"/>
            <p:cNvSpPr>
              <a:spLocks noChangeArrowheads="1"/>
            </p:cNvSpPr>
            <p:nvPr/>
          </p:nvSpPr>
          <p:spPr bwMode="auto">
            <a:xfrm>
              <a:off x="1595" y="104"/>
              <a:ext cx="771" cy="272"/>
            </a:xfrm>
            <a:prstGeom prst="rect">
              <a:avLst/>
            </a:prstGeom>
            <a:noFill/>
            <a:ln w="19050">
              <a:noFill/>
              <a:miter lim="800000"/>
            </a:ln>
          </p:spPr>
          <p:txBody>
            <a:bodyPr wrap="none" anchor="ctr"/>
            <a:lstStyle/>
            <a:p>
              <a:pPr>
                <a:lnSpc>
                  <a:spcPct val="100000"/>
                </a:lnSpc>
                <a:spcBef>
                  <a:spcPct val="0"/>
                </a:spcBef>
              </a:pPr>
              <a:r>
                <a:rPr lang="en-US" altLang="zh-CN" sz="2400"/>
                <a:t>Q</a:t>
              </a:r>
              <a:r>
                <a:rPr lang="en-US" altLang="zh-CN" sz="2400" baseline="-25000"/>
                <a:t>2</a:t>
              </a:r>
              <a:r>
                <a:rPr lang="en-US" altLang="zh-CN" sz="2400"/>
                <a:t>Q</a:t>
              </a:r>
              <a:r>
                <a:rPr lang="en-US" altLang="zh-CN" sz="2400" baseline="-25000"/>
                <a:t>1</a:t>
              </a:r>
              <a:r>
                <a:rPr lang="en-US" altLang="zh-CN" sz="2400"/>
                <a:t>Q</a:t>
              </a:r>
              <a:r>
                <a:rPr lang="en-US" altLang="zh-CN" sz="2400" baseline="-25000"/>
                <a:t>0</a:t>
              </a:r>
            </a:p>
          </p:txBody>
        </p:sp>
      </p:grpSp>
      <p:sp>
        <p:nvSpPr>
          <p:cNvPr id="44092" name="Rectangle 60"/>
          <p:cNvSpPr>
            <a:spLocks noChangeArrowheads="1"/>
          </p:cNvSpPr>
          <p:nvPr/>
        </p:nvSpPr>
        <p:spPr bwMode="black">
          <a:xfrm>
            <a:off x="7143750" y="2682876"/>
            <a:ext cx="1462088" cy="366713"/>
          </a:xfrm>
          <a:prstGeom prst="rect">
            <a:avLst/>
          </a:prstGeom>
          <a:noFill/>
          <a:ln w="9525" algn="ctr">
            <a:noFill/>
            <a:miter lim="800000"/>
          </a:ln>
          <a:effectLst>
            <a:prstShdw prst="shdw13" dist="53882" dir="13500000">
              <a:srgbClr val="808080">
                <a:alpha val="50000"/>
              </a:srgbClr>
            </a:prstShdw>
          </a:effectLst>
        </p:spPr>
        <p:txBody>
          <a:bodyPr wrap="none">
            <a:spAutoFit/>
          </a:bodyPr>
          <a:lstStyle/>
          <a:p>
            <a:r>
              <a:rPr lang="zh-CN" altLang="en-US">
                <a:solidFill>
                  <a:srgbClr val="C00000"/>
                </a:solidFill>
                <a:ea typeface="楷体_GB2312" panose="02010609030101010101" charset="-122"/>
              </a:rPr>
              <a:t>状态转换图</a:t>
            </a:r>
          </a:p>
        </p:txBody>
      </p:sp>
      <p:sp>
        <p:nvSpPr>
          <p:cNvPr id="35" name="AutoShape 7"/>
          <p:cNvSpPr>
            <a:spLocks noChangeArrowheads="1"/>
          </p:cNvSpPr>
          <p:nvPr/>
        </p:nvSpPr>
        <p:spPr bwMode="auto">
          <a:xfrm>
            <a:off x="5386389" y="1781175"/>
            <a:ext cx="1671637" cy="768350"/>
          </a:xfrm>
          <a:prstGeom prst="wedgeRoundRectCallout">
            <a:avLst>
              <a:gd name="adj1" fmla="val -69676"/>
              <a:gd name="adj2" fmla="val 73074"/>
              <a:gd name="adj3" fmla="val 16667"/>
            </a:avLst>
          </a:prstGeom>
          <a:solidFill>
            <a:srgbClr val="FFFF99"/>
          </a:solidFill>
          <a:ln w="9525">
            <a:solidFill>
              <a:srgbClr val="FF9966"/>
            </a:solidFill>
            <a:miter lim="800000"/>
          </a:ln>
          <a:effectLst>
            <a:prstShdw prst="shdw17" dist="17961" dir="2700000">
              <a:srgbClr val="99995C"/>
            </a:prstShdw>
          </a:effectLst>
        </p:spPr>
        <p:txBody>
          <a:bodyPr anchor="b"/>
          <a:lstStyle/>
          <a:p>
            <a:pPr algn="l">
              <a:lnSpc>
                <a:spcPct val="100000"/>
              </a:lnSpc>
              <a:spcBef>
                <a:spcPct val="0"/>
              </a:spcBef>
            </a:pPr>
            <a:r>
              <a:rPr lang="zh-CN" altLang="en-US">
                <a:latin typeface="Arial" panose="020B0604020202020204" pitchFamily="34" charset="0"/>
                <a:ea typeface="黑体" panose="02010600030101010101" pitchFamily="49" charset="-122"/>
              </a:rPr>
              <a:t>能够回到计数循环中来</a:t>
            </a:r>
            <a:endParaRPr lang="zh-CN" altLang="en-US">
              <a:latin typeface="Arial" panose="020B0604020202020204" pitchFamily="34" charset="0"/>
              <a:ea typeface="楷体_GB2312" panose="02010609030101010101"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4092"/>
                                        </p:tgtEl>
                                        <p:attrNameLst>
                                          <p:attrName>style.visibility</p:attrName>
                                        </p:attrNameLst>
                                      </p:cBhvr>
                                      <p:to>
                                        <p:strVal val="visible"/>
                                      </p:to>
                                    </p:set>
                                    <p:anim calcmode="lin" valueType="num">
                                      <p:cBhvr>
                                        <p:cTn id="7" dur="500" fill="hold"/>
                                        <p:tgtEl>
                                          <p:spTgt spid="44092"/>
                                        </p:tgtEl>
                                        <p:attrNameLst>
                                          <p:attrName>ppt_w</p:attrName>
                                        </p:attrNameLst>
                                      </p:cBhvr>
                                      <p:tavLst>
                                        <p:tav tm="0">
                                          <p:val>
                                            <p:fltVal val="0"/>
                                          </p:val>
                                        </p:tav>
                                        <p:tav tm="100000">
                                          <p:val>
                                            <p:strVal val="#ppt_w"/>
                                          </p:val>
                                        </p:tav>
                                      </p:tavLst>
                                    </p:anim>
                                    <p:anim calcmode="lin" valueType="num">
                                      <p:cBhvr>
                                        <p:cTn id="8" dur="500" fill="hold"/>
                                        <p:tgtEl>
                                          <p:spTgt spid="4409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dissolve">
                                      <p:cBhvr>
                                        <p:cTn id="1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92" grpId="0"/>
      <p:bldP spid="35" grpId="0" animBg="1" autoUpdateAnimBg="0"/>
    </p:bldLst>
  </p:timing>
</p:sld>
</file>

<file path=ppt/slides/slide1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299" name="Rectangle 2"/>
          <p:cNvSpPr>
            <a:spLocks noGrp="1" noChangeArrowheads="1"/>
          </p:cNvSpPr>
          <p:nvPr>
            <p:ph type="title" idx="4294967295"/>
          </p:nvPr>
        </p:nvSpPr>
        <p:spPr>
          <a:xfrm>
            <a:off x="1604210" y="301701"/>
            <a:ext cx="10379242"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修改反馈函数后伪随机码发生器的</a:t>
            </a:r>
            <a:r>
              <a:rPr lang="en-US" altLang="zh-CN" dirty="0" smtClean="0">
                <a:solidFill>
                  <a:srgbClr val="FFCC00"/>
                </a:solidFill>
                <a:latin typeface="Arial" panose="020B0604020202020204" pitchFamily="34" charset="0"/>
                <a:ea typeface="黑体" panose="02010600030101010101" pitchFamily="49" charset="-122"/>
              </a:rPr>
              <a:t>HDL</a:t>
            </a:r>
            <a:r>
              <a:rPr lang="zh-CN" altLang="en-US" dirty="0" smtClean="0">
                <a:solidFill>
                  <a:srgbClr val="FFCC00"/>
                </a:solidFill>
                <a:latin typeface="Arial" panose="020B0604020202020204" pitchFamily="34" charset="0"/>
                <a:ea typeface="黑体" panose="02010600030101010101" pitchFamily="49" charset="-122"/>
              </a:rPr>
              <a:t>设计</a:t>
            </a:r>
          </a:p>
        </p:txBody>
      </p:sp>
      <p:sp>
        <p:nvSpPr>
          <p:cNvPr id="64516" name="Text Box 13"/>
          <p:cNvSpPr txBox="1">
            <a:spLocks noChangeArrowheads="1"/>
          </p:cNvSpPr>
          <p:nvPr/>
        </p:nvSpPr>
        <p:spPr bwMode="auto">
          <a:xfrm>
            <a:off x="2019300" y="1263650"/>
            <a:ext cx="7727950" cy="5665788"/>
          </a:xfrm>
          <a:prstGeom prst="rect">
            <a:avLst/>
          </a:prstGeom>
          <a:solidFill>
            <a:srgbClr val="ADD6FF"/>
          </a:solidFill>
          <a:ln w="9525">
            <a:solidFill>
              <a:schemeClr val="tx1"/>
            </a:solidFill>
            <a:miter lim="800000"/>
          </a:ln>
        </p:spPr>
        <p:txBody>
          <a:bodyPr lIns="90000" tIns="46800" rIns="90000" bIns="46800">
            <a:spAutoFit/>
          </a:bodyPr>
          <a:lstStyle/>
          <a:p>
            <a:pPr algn="l">
              <a:lnSpc>
                <a:spcPct val="100000"/>
              </a:lnSpc>
              <a:spcBef>
                <a:spcPct val="0"/>
              </a:spcBef>
            </a:pPr>
            <a:r>
              <a:rPr lang="en-US" altLang="zh-CN" sz="1800">
                <a:latin typeface="Arial" panose="020B0604020202020204" pitchFamily="34" charset="0"/>
                <a:ea typeface="Gulim" panose="020B0600000101010101" pitchFamily="50" charset="-127"/>
              </a:rPr>
              <a:t>module </a:t>
            </a:r>
            <a:r>
              <a:rPr lang="en-US" altLang="zh-CN" sz="1800">
                <a:solidFill>
                  <a:srgbClr val="FF0066"/>
                </a:solidFill>
                <a:latin typeface="Arial" panose="020B0604020202020204" pitchFamily="34" charset="0"/>
                <a:ea typeface="Gulim" panose="020B0600000101010101" pitchFamily="50" charset="-127"/>
              </a:rPr>
              <a:t>signal15</a:t>
            </a:r>
            <a:r>
              <a:rPr lang="en-US" altLang="zh-CN" sz="1800">
                <a:latin typeface="Arial" panose="020B0604020202020204" pitchFamily="34" charset="0"/>
                <a:ea typeface="Gulim" panose="020B0600000101010101" pitchFamily="50" charset="-127"/>
              </a:rPr>
              <a:t>(CP,LDN,Q);</a:t>
            </a:r>
          </a:p>
          <a:p>
            <a:pPr algn="l">
              <a:lnSpc>
                <a:spcPct val="100000"/>
              </a:lnSpc>
              <a:spcBef>
                <a:spcPct val="0"/>
              </a:spcBef>
            </a:pPr>
            <a:r>
              <a:rPr lang="en-US" altLang="zh-CN" sz="1800">
                <a:latin typeface="Arial" panose="020B0604020202020204" pitchFamily="34" charset="0"/>
                <a:ea typeface="Gulim" panose="020B0600000101010101" pitchFamily="50" charset="-127"/>
              </a:rPr>
              <a:t>      parameter	sign = 'b100000000000000;//</a:t>
            </a:r>
            <a:r>
              <a:rPr kumimoji="1" lang="zh-CN" altLang="en-US" sz="1800">
                <a:latin typeface="Arial" panose="020B0604020202020204" pitchFamily="34" charset="0"/>
                <a:ea typeface="楷体_GB2312" panose="02010609030101010101" charset="-122"/>
                <a:cs typeface="Arial" panose="020B0604020202020204" pitchFamily="34" charset="0"/>
              </a:rPr>
              <a:t>初始序列信号</a:t>
            </a:r>
            <a:endParaRPr lang="en-US" altLang="zh-CN" sz="1800">
              <a:latin typeface="Arial" panose="020B0604020202020204" pitchFamily="34" charset="0"/>
              <a:ea typeface="Gulim" panose="020B0600000101010101" pitchFamily="50" charset="-127"/>
            </a:endParaRPr>
          </a:p>
          <a:p>
            <a:pPr algn="l">
              <a:lnSpc>
                <a:spcPct val="100000"/>
              </a:lnSpc>
              <a:spcBef>
                <a:spcPct val="0"/>
              </a:spcBef>
            </a:pPr>
            <a:r>
              <a:rPr lang="en-US" altLang="zh-CN" sz="1800">
                <a:latin typeface="Arial" panose="020B0604020202020204" pitchFamily="34" charset="0"/>
                <a:ea typeface="Gulim" panose="020B0600000101010101" pitchFamily="50" charset="-127"/>
              </a:rPr>
              <a:t>      input 	CP,LDN;</a:t>
            </a:r>
          </a:p>
          <a:p>
            <a:pPr algn="l">
              <a:lnSpc>
                <a:spcPct val="100000"/>
              </a:lnSpc>
              <a:spcBef>
                <a:spcPct val="0"/>
              </a:spcBef>
            </a:pPr>
            <a:r>
              <a:rPr lang="en-US" altLang="zh-CN" sz="1800">
                <a:latin typeface="Arial" panose="020B0604020202020204" pitchFamily="34" charset="0"/>
                <a:ea typeface="Gulim" panose="020B0600000101010101" pitchFamily="50" charset="-127"/>
              </a:rPr>
              <a:t>      output 	Q;</a:t>
            </a:r>
          </a:p>
          <a:p>
            <a:pPr algn="l">
              <a:lnSpc>
                <a:spcPct val="100000"/>
              </a:lnSpc>
              <a:spcBef>
                <a:spcPct val="0"/>
              </a:spcBef>
            </a:pPr>
            <a:r>
              <a:rPr lang="en-US" altLang="zh-CN" sz="1800">
                <a:latin typeface="Arial" panose="020B0604020202020204" pitchFamily="34" charset="0"/>
                <a:ea typeface="Gulim" panose="020B0600000101010101" pitchFamily="50" charset="-127"/>
              </a:rPr>
              <a:t>      reg		Q,F;</a:t>
            </a:r>
          </a:p>
          <a:p>
            <a:pPr algn="l">
              <a:lnSpc>
                <a:spcPct val="100000"/>
              </a:lnSpc>
              <a:spcBef>
                <a:spcPct val="0"/>
              </a:spcBef>
            </a:pPr>
            <a:r>
              <a:rPr lang="en-US" altLang="zh-CN" sz="1800">
                <a:latin typeface="Arial" panose="020B0604020202020204" pitchFamily="34" charset="0"/>
                <a:ea typeface="Gulim" panose="020B0600000101010101" pitchFamily="50" charset="-127"/>
              </a:rPr>
              <a:t>      reg[14:0] 	SS;//</a:t>
            </a:r>
            <a:r>
              <a:rPr kumimoji="1" lang="en-US" altLang="zh-CN" sz="1800">
                <a:latin typeface="Arial" panose="020B0604020202020204" pitchFamily="34" charset="0"/>
                <a:ea typeface="楷体_GB2312" panose="02010609030101010101" charset="-122"/>
              </a:rPr>
              <a:t> 15</a:t>
            </a:r>
            <a:r>
              <a:rPr kumimoji="1" lang="zh-CN" altLang="en-US" sz="1800">
                <a:latin typeface="Arial" panose="020B0604020202020204" pitchFamily="34" charset="0"/>
                <a:ea typeface="楷体_GB2312" panose="02010609030101010101" charset="-122"/>
              </a:rPr>
              <a:t>位右移移位寄存器</a:t>
            </a:r>
            <a:endParaRPr lang="en-US" altLang="zh-CN" sz="1800">
              <a:latin typeface="Arial" panose="020B0604020202020204" pitchFamily="34" charset="0"/>
              <a:ea typeface="Gulim" panose="020B0600000101010101" pitchFamily="50" charset="-127"/>
            </a:endParaRPr>
          </a:p>
          <a:p>
            <a:pPr algn="l">
              <a:lnSpc>
                <a:spcPct val="100000"/>
              </a:lnSpc>
              <a:spcBef>
                <a:spcPct val="0"/>
              </a:spcBef>
            </a:pPr>
            <a:r>
              <a:rPr lang="en-US" altLang="zh-CN" sz="1800">
                <a:latin typeface="Arial" panose="020B0604020202020204" pitchFamily="34" charset="0"/>
                <a:ea typeface="Gulim" panose="020B0600000101010101" pitchFamily="50" charset="-127"/>
              </a:rPr>
              <a:t>      always @(posedge CP)</a:t>
            </a:r>
          </a:p>
          <a:p>
            <a:pPr algn="l">
              <a:lnSpc>
                <a:spcPct val="100000"/>
              </a:lnSpc>
              <a:spcBef>
                <a:spcPct val="0"/>
              </a:spcBef>
            </a:pPr>
            <a:r>
              <a:rPr lang="en-US" altLang="zh-CN" sz="1800">
                <a:latin typeface="Arial" panose="020B0604020202020204" pitchFamily="34" charset="0"/>
                <a:ea typeface="Gulim" panose="020B0600000101010101" pitchFamily="50" charset="-127"/>
              </a:rPr>
              <a:t>          begin</a:t>
            </a:r>
          </a:p>
          <a:p>
            <a:pPr algn="l">
              <a:lnSpc>
                <a:spcPct val="100000"/>
              </a:lnSpc>
              <a:spcBef>
                <a:spcPct val="0"/>
              </a:spcBef>
            </a:pPr>
            <a:r>
              <a:rPr lang="en-US" altLang="zh-CN" sz="1800">
                <a:latin typeface="Arial" panose="020B0604020202020204" pitchFamily="34" charset="0"/>
                <a:ea typeface="Gulim" panose="020B0600000101010101" pitchFamily="50" charset="-127"/>
              </a:rPr>
              <a:t>	if (!LDN) SS = sign;</a:t>
            </a:r>
          </a:p>
          <a:p>
            <a:pPr algn="l">
              <a:lnSpc>
                <a:spcPct val="100000"/>
              </a:lnSpc>
              <a:spcBef>
                <a:spcPct val="0"/>
              </a:spcBef>
            </a:pPr>
            <a:r>
              <a:rPr lang="en-US" altLang="zh-CN" sz="1800">
                <a:latin typeface="Arial" panose="020B0604020202020204" pitchFamily="34" charset="0"/>
                <a:ea typeface="Gulim" panose="020B0600000101010101" pitchFamily="50" charset="-127"/>
              </a:rPr>
              <a:t>	else	</a:t>
            </a:r>
          </a:p>
          <a:p>
            <a:pPr algn="l">
              <a:lnSpc>
                <a:spcPct val="100000"/>
              </a:lnSpc>
              <a:spcBef>
                <a:spcPct val="0"/>
              </a:spcBef>
            </a:pPr>
            <a:r>
              <a:rPr lang="en-US" altLang="zh-CN" sz="1800">
                <a:latin typeface="Arial" panose="020B0604020202020204" pitchFamily="34" charset="0"/>
                <a:ea typeface="Gulim" panose="020B0600000101010101" pitchFamily="50" charset="-127"/>
              </a:rPr>
              <a:t>                  begin</a:t>
            </a:r>
          </a:p>
          <a:p>
            <a:pPr algn="l">
              <a:lnSpc>
                <a:spcPct val="100000"/>
              </a:lnSpc>
              <a:spcBef>
                <a:spcPct val="0"/>
              </a:spcBef>
            </a:pPr>
            <a:r>
              <a:rPr lang="en-US" altLang="zh-CN" sz="1800">
                <a:latin typeface="Arial" panose="020B0604020202020204" pitchFamily="34" charset="0"/>
                <a:ea typeface="Gulim" panose="020B0600000101010101" pitchFamily="50" charset="-127"/>
              </a:rPr>
              <a:t>	        F = (SS[1]^SS[0])||(~SS[14]&amp;~SS[13]&amp;~SS[12] &amp;~SS[11]</a:t>
            </a:r>
          </a:p>
          <a:p>
            <a:pPr algn="l">
              <a:lnSpc>
                <a:spcPct val="100000"/>
              </a:lnSpc>
              <a:spcBef>
                <a:spcPct val="0"/>
              </a:spcBef>
            </a:pPr>
            <a:r>
              <a:rPr lang="en-US" altLang="zh-CN" sz="1800">
                <a:latin typeface="Arial" panose="020B0604020202020204" pitchFamily="34" charset="0"/>
                <a:ea typeface="Gulim" panose="020B0600000101010101" pitchFamily="50" charset="-127"/>
              </a:rPr>
              <a:t>                       &amp;~SS[10]&amp;~SS[9]&amp;~SS[8]&amp;~SS[7]&amp;~SS[6 ] &amp;~SS[5] </a:t>
            </a:r>
          </a:p>
          <a:p>
            <a:pPr algn="l">
              <a:lnSpc>
                <a:spcPct val="100000"/>
              </a:lnSpc>
              <a:spcBef>
                <a:spcPct val="0"/>
              </a:spcBef>
            </a:pPr>
            <a:r>
              <a:rPr lang="en-US" altLang="zh-CN" sz="1800">
                <a:latin typeface="Arial" panose="020B0604020202020204" pitchFamily="34" charset="0"/>
                <a:ea typeface="Gulim" panose="020B0600000101010101" pitchFamily="50" charset="-127"/>
              </a:rPr>
              <a:t>                       &amp;~SS[4]&amp;~SS[3]&amp;~SS[2]&amp;~SS[1]&amp;~SS[0]);		  </a:t>
            </a:r>
          </a:p>
          <a:p>
            <a:pPr algn="l">
              <a:lnSpc>
                <a:spcPct val="100000"/>
              </a:lnSpc>
              <a:spcBef>
                <a:spcPct val="0"/>
              </a:spcBef>
            </a:pPr>
            <a:r>
              <a:rPr lang="en-US" altLang="zh-CN" sz="1800">
                <a:latin typeface="Arial" panose="020B0604020202020204" pitchFamily="34" charset="0"/>
                <a:ea typeface="Gulim" panose="020B0600000101010101" pitchFamily="50" charset="-127"/>
              </a:rPr>
              <a:t>	         SS = SS &gt;&gt; 1; //</a:t>
            </a:r>
            <a:r>
              <a:rPr lang="zh-CN" altLang="en-US" sz="1800">
                <a:solidFill>
                  <a:srgbClr val="FF0066"/>
                </a:solidFill>
                <a:latin typeface="Arial" panose="020B0604020202020204" pitchFamily="34" charset="0"/>
                <a:ea typeface="楷体_GB2312" panose="02010609030101010101" charset="-122"/>
              </a:rPr>
              <a:t>在</a:t>
            </a:r>
            <a:r>
              <a:rPr lang="en-US" altLang="zh-CN" sz="1800">
                <a:solidFill>
                  <a:srgbClr val="FF0066"/>
                </a:solidFill>
                <a:latin typeface="Arial" panose="020B0604020202020204" pitchFamily="34" charset="0"/>
                <a:ea typeface="楷体_GB2312" panose="02010609030101010101" charset="-122"/>
              </a:rPr>
              <a:t>CP</a:t>
            </a:r>
            <a:r>
              <a:rPr lang="zh-CN" altLang="en-US" sz="1800">
                <a:solidFill>
                  <a:srgbClr val="FF0066"/>
                </a:solidFill>
                <a:latin typeface="Arial" panose="020B0604020202020204" pitchFamily="34" charset="0"/>
                <a:ea typeface="楷体_GB2312" panose="02010609030101010101" charset="-122"/>
              </a:rPr>
              <a:t>上升沿时，</a:t>
            </a:r>
            <a:r>
              <a:rPr lang="en-US" altLang="zh-CN" sz="1800">
                <a:solidFill>
                  <a:srgbClr val="FF0066"/>
                </a:solidFill>
                <a:latin typeface="Arial" panose="020B0604020202020204" pitchFamily="34" charset="0"/>
                <a:ea typeface="楷体_GB2312" panose="02010609030101010101" charset="-122"/>
              </a:rPr>
              <a:t>SS</a:t>
            </a:r>
            <a:r>
              <a:rPr lang="zh-CN" altLang="en-US" sz="1800">
                <a:solidFill>
                  <a:srgbClr val="FF0066"/>
                </a:solidFill>
                <a:latin typeface="Arial" panose="020B0604020202020204" pitchFamily="34" charset="0"/>
                <a:ea typeface="楷体_GB2312" panose="02010609030101010101" charset="-122"/>
              </a:rPr>
              <a:t>右移</a:t>
            </a:r>
            <a:r>
              <a:rPr lang="en-US" altLang="zh-CN" sz="1800">
                <a:solidFill>
                  <a:srgbClr val="FF0066"/>
                </a:solidFill>
                <a:latin typeface="Arial" panose="020B0604020202020204" pitchFamily="34" charset="0"/>
                <a:ea typeface="楷体_GB2312" panose="02010609030101010101" charset="-122"/>
              </a:rPr>
              <a:t>1</a:t>
            </a:r>
            <a:r>
              <a:rPr lang="zh-CN" altLang="en-US" sz="1800">
                <a:solidFill>
                  <a:srgbClr val="FF0066"/>
                </a:solidFill>
                <a:latin typeface="Arial" panose="020B0604020202020204" pitchFamily="34" charset="0"/>
                <a:ea typeface="楷体_GB2312" panose="02010609030101010101" charset="-122"/>
              </a:rPr>
              <a:t>位</a:t>
            </a:r>
          </a:p>
          <a:p>
            <a:pPr algn="l">
              <a:lnSpc>
                <a:spcPct val="100000"/>
              </a:lnSpc>
              <a:spcBef>
                <a:spcPct val="0"/>
              </a:spcBef>
            </a:pPr>
            <a:r>
              <a:rPr lang="en-US" altLang="zh-CN" sz="1800">
                <a:latin typeface="Arial" panose="020B0604020202020204" pitchFamily="34" charset="0"/>
                <a:ea typeface="Gulim" panose="020B0600000101010101" pitchFamily="50" charset="-127"/>
              </a:rPr>
              <a:t>	         SS[14] = F;     //</a:t>
            </a:r>
            <a:r>
              <a:rPr lang="en-US" altLang="zh-CN" sz="1800">
                <a:solidFill>
                  <a:srgbClr val="FF0066"/>
                </a:solidFill>
                <a:latin typeface="Arial" panose="020B0604020202020204" pitchFamily="34" charset="0"/>
                <a:ea typeface="楷体_GB2312" panose="02010609030101010101" charset="-122"/>
              </a:rPr>
              <a:t>F</a:t>
            </a:r>
            <a:r>
              <a:rPr lang="zh-CN" altLang="en-US" sz="1800">
                <a:solidFill>
                  <a:srgbClr val="FF0066"/>
                </a:solidFill>
                <a:latin typeface="Arial" panose="020B0604020202020204" pitchFamily="34" charset="0"/>
                <a:ea typeface="楷体_GB2312" panose="02010609030101010101" charset="-122"/>
              </a:rPr>
              <a:t>反馈给</a:t>
            </a:r>
            <a:r>
              <a:rPr lang="en-US" altLang="zh-CN" sz="1800">
                <a:solidFill>
                  <a:srgbClr val="FF0066"/>
                </a:solidFill>
                <a:latin typeface="Arial" panose="020B0604020202020204" pitchFamily="34" charset="0"/>
                <a:ea typeface="楷体_GB2312" panose="02010609030101010101" charset="-122"/>
              </a:rPr>
              <a:t>SS</a:t>
            </a:r>
            <a:r>
              <a:rPr lang="zh-CN" altLang="en-US" sz="1800">
                <a:solidFill>
                  <a:srgbClr val="FF0066"/>
                </a:solidFill>
                <a:latin typeface="Arial" panose="020B0604020202020204" pitchFamily="34" charset="0"/>
                <a:ea typeface="楷体_GB2312" panose="02010609030101010101" charset="-122"/>
              </a:rPr>
              <a:t>的最高位</a:t>
            </a:r>
          </a:p>
          <a:p>
            <a:pPr algn="l">
              <a:lnSpc>
                <a:spcPct val="100000"/>
              </a:lnSpc>
              <a:spcBef>
                <a:spcPct val="0"/>
              </a:spcBef>
            </a:pPr>
            <a:r>
              <a:rPr lang="en-US" altLang="zh-CN" sz="1800">
                <a:latin typeface="Arial" panose="020B0604020202020204" pitchFamily="34" charset="0"/>
                <a:ea typeface="Gulim" panose="020B0600000101010101" pitchFamily="50" charset="-127"/>
              </a:rPr>
              <a:t>	        Q = SS[14];     //</a:t>
            </a:r>
            <a:r>
              <a:rPr lang="en-US" altLang="zh-CN" sz="1800">
                <a:solidFill>
                  <a:srgbClr val="FF0066"/>
                </a:solidFill>
                <a:latin typeface="Arial" panose="020B0604020202020204" pitchFamily="34" charset="0"/>
                <a:ea typeface="楷体_GB2312" panose="02010609030101010101" charset="-122"/>
              </a:rPr>
              <a:t>Q</a:t>
            </a:r>
            <a:r>
              <a:rPr lang="zh-CN" altLang="en-US" sz="1800">
                <a:solidFill>
                  <a:srgbClr val="FF0066"/>
                </a:solidFill>
                <a:latin typeface="Arial" panose="020B0604020202020204" pitchFamily="34" charset="0"/>
                <a:ea typeface="楷体_GB2312" panose="02010609030101010101" charset="-122"/>
              </a:rPr>
              <a:t>是</a:t>
            </a:r>
            <a:r>
              <a:rPr lang="zh-CN" altLang="en-US" sz="1800">
                <a:solidFill>
                  <a:srgbClr val="FF0066"/>
                </a:solidFill>
                <a:latin typeface="楷体_GB2312" panose="02010609030101010101" charset="-122"/>
                <a:ea typeface="楷体_GB2312" panose="02010609030101010101" charset="-122"/>
              </a:rPr>
              <a:t>串行输出端，输出序列信号</a:t>
            </a:r>
            <a:r>
              <a:rPr lang="en-US" altLang="zh-CN" sz="1800">
                <a:latin typeface="Arial" panose="020B0604020202020204" pitchFamily="34" charset="0"/>
                <a:ea typeface="Gulim" panose="020B0600000101010101" pitchFamily="50" charset="-127"/>
              </a:rPr>
              <a:t>	</a:t>
            </a:r>
          </a:p>
          <a:p>
            <a:pPr algn="l">
              <a:lnSpc>
                <a:spcPct val="100000"/>
              </a:lnSpc>
              <a:spcBef>
                <a:spcPct val="0"/>
              </a:spcBef>
            </a:pPr>
            <a:r>
              <a:rPr lang="en-US" altLang="zh-CN" sz="1800">
                <a:latin typeface="Arial" panose="020B0604020202020204" pitchFamily="34" charset="0"/>
                <a:ea typeface="Gulim" panose="020B0600000101010101" pitchFamily="50" charset="-127"/>
              </a:rPr>
              <a:t>                  end</a:t>
            </a:r>
            <a:endParaRPr lang="zh-CN" altLang="en-US" sz="1800">
              <a:latin typeface="Arial" panose="020B0604020202020204" pitchFamily="34" charset="0"/>
              <a:ea typeface="Gulim" panose="020B0600000101010101" pitchFamily="50" charset="-127"/>
            </a:endParaRPr>
          </a:p>
          <a:p>
            <a:pPr algn="l">
              <a:lnSpc>
                <a:spcPct val="100000"/>
              </a:lnSpc>
              <a:spcBef>
                <a:spcPct val="0"/>
              </a:spcBef>
            </a:pPr>
            <a:r>
              <a:rPr lang="en-US" altLang="zh-CN" sz="1800">
                <a:latin typeface="Arial" panose="020B0604020202020204" pitchFamily="34" charset="0"/>
                <a:ea typeface="Gulim" panose="020B0600000101010101" pitchFamily="50" charset="-127"/>
              </a:rPr>
              <a:t>          end</a:t>
            </a:r>
          </a:p>
          <a:p>
            <a:pPr algn="l">
              <a:lnSpc>
                <a:spcPct val="100000"/>
              </a:lnSpc>
              <a:spcBef>
                <a:spcPct val="0"/>
              </a:spcBef>
            </a:pPr>
            <a:r>
              <a:rPr lang="en-US" altLang="zh-CN" sz="1800">
                <a:latin typeface="Arial" panose="020B0604020202020204" pitchFamily="34" charset="0"/>
                <a:ea typeface="Gulim" panose="020B0600000101010101" pitchFamily="50" charset="-127"/>
              </a:rPr>
              <a:t>endmodule </a:t>
            </a:r>
          </a:p>
        </p:txBody>
      </p:sp>
      <p:grpSp>
        <p:nvGrpSpPr>
          <p:cNvPr id="2" name="Group 8"/>
          <p:cNvGrpSpPr/>
          <p:nvPr/>
        </p:nvGrpSpPr>
        <p:grpSpPr bwMode="auto">
          <a:xfrm>
            <a:off x="8313738" y="3086100"/>
            <a:ext cx="1733550" cy="641350"/>
            <a:chOff x="4801" y="10338"/>
            <a:chExt cx="1440" cy="519"/>
          </a:xfrm>
        </p:grpSpPr>
        <p:sp>
          <p:nvSpPr>
            <p:cNvPr id="183316" name="Rectangle 9"/>
            <p:cNvSpPr>
              <a:spLocks noChangeArrowheads="1"/>
            </p:cNvSpPr>
            <p:nvPr/>
          </p:nvSpPr>
          <p:spPr bwMode="auto">
            <a:xfrm>
              <a:off x="4801" y="10338"/>
              <a:ext cx="1440" cy="468"/>
            </a:xfrm>
            <a:prstGeom prst="rect">
              <a:avLst/>
            </a:prstGeom>
            <a:solidFill>
              <a:srgbClr val="FFFFCC"/>
            </a:solidFill>
            <a:ln w="19050">
              <a:solidFill>
                <a:srgbClr val="000000"/>
              </a:solidFill>
              <a:miter lim="800000"/>
            </a:ln>
          </p:spPr>
          <p:txBody>
            <a:bodyPr/>
            <a:lstStyle/>
            <a:p>
              <a:pPr algn="dist">
                <a:spcBef>
                  <a:spcPct val="0"/>
                </a:spcBef>
              </a:pPr>
              <a:endParaRPr lang="zh-CN" altLang="en-US">
                <a:solidFill>
                  <a:schemeClr val="hlink"/>
                </a:solidFill>
                <a:latin typeface="Arial" panose="020B0604020202020204" pitchFamily="34" charset="0"/>
                <a:ea typeface="Gulim" panose="020B0600000101010101" pitchFamily="50" charset="-127"/>
              </a:endParaRPr>
            </a:p>
          </p:txBody>
        </p:sp>
        <p:sp>
          <p:nvSpPr>
            <p:cNvPr id="183317" name="Text Box 10"/>
            <p:cNvSpPr txBox="1">
              <a:spLocks noChangeArrowheads="1"/>
            </p:cNvSpPr>
            <p:nvPr/>
          </p:nvSpPr>
          <p:spPr bwMode="auto">
            <a:xfrm>
              <a:off x="4906" y="10389"/>
              <a:ext cx="1260" cy="468"/>
            </a:xfrm>
            <a:prstGeom prst="rect">
              <a:avLst/>
            </a:prstGeom>
            <a:noFill/>
            <a:ln w="9525">
              <a:noFill/>
              <a:miter lim="800000"/>
            </a:ln>
          </p:spPr>
          <p:txBody>
            <a:bodyPr/>
            <a:lstStyle/>
            <a:p>
              <a:pPr>
                <a:lnSpc>
                  <a:spcPct val="104000"/>
                </a:lnSpc>
                <a:spcBef>
                  <a:spcPct val="0"/>
                </a:spcBef>
              </a:pPr>
              <a:r>
                <a:rPr lang="zh-CN" altLang="en-US">
                  <a:ea typeface="Gulim" panose="020B0600000101010101" pitchFamily="50" charset="-127"/>
                </a:rPr>
                <a:t>移位寄存器</a:t>
              </a:r>
              <a:endParaRPr lang="zh-CN" altLang="en-US">
                <a:latin typeface="Arial" panose="020B0604020202020204" pitchFamily="34" charset="0"/>
                <a:ea typeface="Gulim" panose="020B0600000101010101" pitchFamily="50" charset="-127"/>
              </a:endParaRPr>
            </a:p>
          </p:txBody>
        </p:sp>
      </p:grpSp>
      <p:grpSp>
        <p:nvGrpSpPr>
          <p:cNvPr id="3" name="Group 11"/>
          <p:cNvGrpSpPr/>
          <p:nvPr/>
        </p:nvGrpSpPr>
        <p:grpSpPr bwMode="auto">
          <a:xfrm>
            <a:off x="8313738" y="2124075"/>
            <a:ext cx="1733550" cy="673100"/>
            <a:chOff x="4801" y="10338"/>
            <a:chExt cx="1440" cy="545"/>
          </a:xfrm>
        </p:grpSpPr>
        <p:sp>
          <p:nvSpPr>
            <p:cNvPr id="183314" name="Rectangle 12"/>
            <p:cNvSpPr>
              <a:spLocks noChangeArrowheads="1"/>
            </p:cNvSpPr>
            <p:nvPr/>
          </p:nvSpPr>
          <p:spPr bwMode="auto">
            <a:xfrm>
              <a:off x="4801" y="10338"/>
              <a:ext cx="1440" cy="468"/>
            </a:xfrm>
            <a:prstGeom prst="rect">
              <a:avLst/>
            </a:prstGeom>
            <a:solidFill>
              <a:srgbClr val="FFFFCC"/>
            </a:solidFill>
            <a:ln w="19050">
              <a:solidFill>
                <a:srgbClr val="000000"/>
              </a:solidFill>
              <a:miter lim="800000"/>
            </a:ln>
          </p:spPr>
          <p:txBody>
            <a:bodyPr/>
            <a:lstStyle/>
            <a:p>
              <a:pPr algn="dist">
                <a:spcBef>
                  <a:spcPct val="0"/>
                </a:spcBef>
              </a:pPr>
              <a:endParaRPr lang="zh-CN" altLang="en-US">
                <a:solidFill>
                  <a:schemeClr val="hlink"/>
                </a:solidFill>
                <a:latin typeface="Arial" panose="020B0604020202020204" pitchFamily="34" charset="0"/>
                <a:ea typeface="Gulim" panose="020B0600000101010101" pitchFamily="50" charset="-127"/>
              </a:endParaRPr>
            </a:p>
          </p:txBody>
        </p:sp>
        <p:sp>
          <p:nvSpPr>
            <p:cNvPr id="183315" name="Text Box 13"/>
            <p:cNvSpPr txBox="1">
              <a:spLocks noChangeArrowheads="1"/>
            </p:cNvSpPr>
            <p:nvPr/>
          </p:nvSpPr>
          <p:spPr bwMode="auto">
            <a:xfrm>
              <a:off x="4906" y="10415"/>
              <a:ext cx="1260" cy="468"/>
            </a:xfrm>
            <a:prstGeom prst="rect">
              <a:avLst/>
            </a:prstGeom>
            <a:noFill/>
            <a:ln w="9525">
              <a:noFill/>
              <a:miter lim="800000"/>
            </a:ln>
          </p:spPr>
          <p:txBody>
            <a:bodyPr/>
            <a:lstStyle/>
            <a:p>
              <a:pPr>
                <a:lnSpc>
                  <a:spcPct val="104000"/>
                </a:lnSpc>
                <a:spcBef>
                  <a:spcPct val="0"/>
                </a:spcBef>
              </a:pPr>
              <a:r>
                <a:rPr lang="zh-CN" altLang="en-US">
                  <a:ea typeface="Gulim" panose="020B0600000101010101" pitchFamily="50" charset="-127"/>
                </a:rPr>
                <a:t>反馈网络</a:t>
              </a:r>
              <a:endParaRPr lang="zh-CN" altLang="en-US">
                <a:latin typeface="Arial" panose="020B0604020202020204" pitchFamily="34" charset="0"/>
                <a:ea typeface="Gulim" panose="020B0600000101010101" pitchFamily="50" charset="-127"/>
              </a:endParaRPr>
            </a:p>
          </p:txBody>
        </p:sp>
      </p:grpSp>
      <p:grpSp>
        <p:nvGrpSpPr>
          <p:cNvPr id="4" name="Group 14"/>
          <p:cNvGrpSpPr/>
          <p:nvPr/>
        </p:nvGrpSpPr>
        <p:grpSpPr bwMode="auto">
          <a:xfrm>
            <a:off x="7880350" y="2271713"/>
            <a:ext cx="433388" cy="1243012"/>
            <a:chOff x="4441" y="7600"/>
            <a:chExt cx="360" cy="783"/>
          </a:xfrm>
        </p:grpSpPr>
        <p:sp>
          <p:nvSpPr>
            <p:cNvPr id="183311" name="Line 15"/>
            <p:cNvSpPr>
              <a:spLocks noChangeShapeType="1"/>
            </p:cNvSpPr>
            <p:nvPr/>
          </p:nvSpPr>
          <p:spPr bwMode="auto">
            <a:xfrm flipH="1">
              <a:off x="4441" y="7600"/>
              <a:ext cx="360" cy="0"/>
            </a:xfrm>
            <a:prstGeom prst="line">
              <a:avLst/>
            </a:prstGeom>
            <a:noFill/>
            <a:ln w="9525">
              <a:solidFill>
                <a:srgbClr val="000000"/>
              </a:solidFill>
              <a:round/>
            </a:ln>
          </p:spPr>
          <p:txBody>
            <a:bodyPr/>
            <a:lstStyle/>
            <a:p>
              <a:endParaRPr lang="zh-CN" altLang="en-US"/>
            </a:p>
          </p:txBody>
        </p:sp>
        <p:sp>
          <p:nvSpPr>
            <p:cNvPr id="183312" name="Line 16"/>
            <p:cNvSpPr>
              <a:spLocks noChangeShapeType="1"/>
            </p:cNvSpPr>
            <p:nvPr/>
          </p:nvSpPr>
          <p:spPr bwMode="auto">
            <a:xfrm>
              <a:off x="4441" y="7600"/>
              <a:ext cx="0" cy="780"/>
            </a:xfrm>
            <a:prstGeom prst="line">
              <a:avLst/>
            </a:prstGeom>
            <a:noFill/>
            <a:ln w="9525">
              <a:solidFill>
                <a:srgbClr val="000000"/>
              </a:solidFill>
              <a:round/>
            </a:ln>
          </p:spPr>
          <p:txBody>
            <a:bodyPr/>
            <a:lstStyle/>
            <a:p>
              <a:endParaRPr lang="zh-CN" altLang="en-US"/>
            </a:p>
          </p:txBody>
        </p:sp>
        <p:sp>
          <p:nvSpPr>
            <p:cNvPr id="183313" name="Line 17"/>
            <p:cNvSpPr>
              <a:spLocks noChangeShapeType="1"/>
            </p:cNvSpPr>
            <p:nvPr/>
          </p:nvSpPr>
          <p:spPr bwMode="auto">
            <a:xfrm>
              <a:off x="4441" y="8383"/>
              <a:ext cx="360" cy="0"/>
            </a:xfrm>
            <a:prstGeom prst="line">
              <a:avLst/>
            </a:prstGeom>
            <a:noFill/>
            <a:ln w="9525">
              <a:solidFill>
                <a:srgbClr val="000000"/>
              </a:solidFill>
              <a:round/>
              <a:tailEnd type="triangle" w="sm" len="sm"/>
            </a:ln>
          </p:spPr>
          <p:txBody>
            <a:bodyPr/>
            <a:lstStyle/>
            <a:p>
              <a:endParaRPr lang="zh-CN" altLang="en-US"/>
            </a:p>
          </p:txBody>
        </p:sp>
      </p:grpSp>
      <p:sp>
        <p:nvSpPr>
          <p:cNvPr id="64531" name="Line 18"/>
          <p:cNvSpPr>
            <a:spLocks noChangeShapeType="1"/>
          </p:cNvSpPr>
          <p:nvPr/>
        </p:nvSpPr>
        <p:spPr bwMode="auto">
          <a:xfrm flipV="1">
            <a:off x="8818563" y="2701926"/>
            <a:ext cx="0" cy="384175"/>
          </a:xfrm>
          <a:prstGeom prst="line">
            <a:avLst/>
          </a:prstGeom>
          <a:noFill/>
          <a:ln w="9525">
            <a:solidFill>
              <a:srgbClr val="000000"/>
            </a:solidFill>
            <a:round/>
            <a:tailEnd type="triangle" w="sm" len="sm"/>
          </a:ln>
        </p:spPr>
        <p:txBody>
          <a:bodyPr/>
          <a:lstStyle/>
          <a:p>
            <a:endParaRPr lang="zh-CN" altLang="en-US"/>
          </a:p>
        </p:txBody>
      </p:sp>
      <p:sp>
        <p:nvSpPr>
          <p:cNvPr id="64532" name="Line 19"/>
          <p:cNvSpPr>
            <a:spLocks noChangeShapeType="1"/>
          </p:cNvSpPr>
          <p:nvPr/>
        </p:nvSpPr>
        <p:spPr bwMode="auto">
          <a:xfrm flipV="1">
            <a:off x="9829800" y="2701926"/>
            <a:ext cx="0" cy="384175"/>
          </a:xfrm>
          <a:prstGeom prst="line">
            <a:avLst/>
          </a:prstGeom>
          <a:noFill/>
          <a:ln w="9525">
            <a:solidFill>
              <a:srgbClr val="000000"/>
            </a:solidFill>
            <a:round/>
            <a:tailEnd type="triangle" w="sm" len="sm"/>
          </a:ln>
        </p:spPr>
        <p:txBody>
          <a:bodyPr/>
          <a:lstStyle/>
          <a:p>
            <a:endParaRPr lang="zh-CN" altLang="en-US"/>
          </a:p>
        </p:txBody>
      </p:sp>
      <p:sp>
        <p:nvSpPr>
          <p:cNvPr id="64533" name="Line 20"/>
          <p:cNvSpPr>
            <a:spLocks noChangeShapeType="1"/>
          </p:cNvSpPr>
          <p:nvPr/>
        </p:nvSpPr>
        <p:spPr bwMode="auto">
          <a:xfrm flipV="1">
            <a:off x="8531225" y="2701926"/>
            <a:ext cx="0" cy="384175"/>
          </a:xfrm>
          <a:prstGeom prst="line">
            <a:avLst/>
          </a:prstGeom>
          <a:noFill/>
          <a:ln w="9525">
            <a:solidFill>
              <a:srgbClr val="000000"/>
            </a:solidFill>
            <a:round/>
            <a:tailEnd type="triangle" w="sm" len="sm"/>
          </a:ln>
        </p:spPr>
        <p:txBody>
          <a:bodyPr/>
          <a:lstStyle/>
          <a:p>
            <a:endParaRPr lang="zh-CN" altLang="en-US"/>
          </a:p>
        </p:txBody>
      </p:sp>
      <p:sp>
        <p:nvSpPr>
          <p:cNvPr id="64534" name="Text Box 21"/>
          <p:cNvSpPr txBox="1">
            <a:spLocks noChangeArrowheads="1"/>
          </p:cNvSpPr>
          <p:nvPr/>
        </p:nvSpPr>
        <p:spPr bwMode="auto">
          <a:xfrm>
            <a:off x="9018588" y="2627313"/>
            <a:ext cx="595312" cy="577850"/>
          </a:xfrm>
          <a:prstGeom prst="rect">
            <a:avLst/>
          </a:prstGeom>
          <a:noFill/>
          <a:ln w="9525">
            <a:noFill/>
            <a:miter lim="800000"/>
          </a:ln>
        </p:spPr>
        <p:txBody>
          <a:bodyPr/>
          <a:lstStyle/>
          <a:p>
            <a:pPr algn="just">
              <a:spcBef>
                <a:spcPct val="0"/>
              </a:spcBef>
            </a:pPr>
            <a:r>
              <a:rPr lang="en-US" altLang="zh-CN">
                <a:solidFill>
                  <a:schemeClr val="hlink"/>
                </a:solidFill>
                <a:ea typeface="Gulim" panose="020B0600000101010101" pitchFamily="50" charset="-127"/>
              </a:rPr>
              <a:t>···</a:t>
            </a:r>
            <a:endParaRPr lang="en-US" altLang="zh-CN">
              <a:solidFill>
                <a:schemeClr val="hlink"/>
              </a:solidFill>
              <a:latin typeface="Arial" panose="020B0604020202020204" pitchFamily="34" charset="0"/>
              <a:ea typeface="Gulim" panose="020B0600000101010101" pitchFamily="50" charset="-127"/>
            </a:endParaRPr>
          </a:p>
        </p:txBody>
      </p:sp>
      <p:sp>
        <p:nvSpPr>
          <p:cNvPr id="64535" name="Text Box 22"/>
          <p:cNvSpPr txBox="1">
            <a:spLocks noChangeArrowheads="1"/>
          </p:cNvSpPr>
          <p:nvPr/>
        </p:nvSpPr>
        <p:spPr bwMode="auto">
          <a:xfrm>
            <a:off x="7231064" y="2701925"/>
            <a:ext cx="649287" cy="577850"/>
          </a:xfrm>
          <a:prstGeom prst="rect">
            <a:avLst/>
          </a:prstGeom>
          <a:noFill/>
          <a:ln w="9525">
            <a:noFill/>
            <a:miter lim="800000"/>
          </a:ln>
        </p:spPr>
        <p:txBody>
          <a:bodyPr/>
          <a:lstStyle/>
          <a:p>
            <a:pPr algn="just">
              <a:lnSpc>
                <a:spcPct val="96000"/>
              </a:lnSpc>
              <a:spcBef>
                <a:spcPct val="0"/>
              </a:spcBef>
            </a:pPr>
            <a:r>
              <a:rPr lang="en-US" altLang="zh-CN" i="1">
                <a:ea typeface="Gulim" panose="020B0600000101010101" pitchFamily="50" charset="-127"/>
              </a:rPr>
              <a:t>F/Q</a:t>
            </a:r>
            <a:endParaRPr lang="zh-CN" altLang="en-US">
              <a:latin typeface="Arial" panose="020B0604020202020204" pitchFamily="34" charset="0"/>
              <a:ea typeface="Gulim" panose="020B0600000101010101" pitchFamily="50" charset="-127"/>
            </a:endParaRPr>
          </a:p>
        </p:txBody>
      </p:sp>
      <p:sp>
        <p:nvSpPr>
          <p:cNvPr id="64536" name="Text Box 23"/>
          <p:cNvSpPr txBox="1">
            <a:spLocks noChangeArrowheads="1"/>
          </p:cNvSpPr>
          <p:nvPr/>
        </p:nvSpPr>
        <p:spPr bwMode="auto">
          <a:xfrm>
            <a:off x="7959726" y="2663825"/>
            <a:ext cx="2447925" cy="577850"/>
          </a:xfrm>
          <a:prstGeom prst="rect">
            <a:avLst/>
          </a:prstGeom>
          <a:noFill/>
          <a:ln w="9525">
            <a:noFill/>
            <a:miter lim="800000"/>
          </a:ln>
        </p:spPr>
        <p:txBody>
          <a:bodyPr/>
          <a:lstStyle/>
          <a:p>
            <a:pPr algn="just">
              <a:lnSpc>
                <a:spcPct val="96000"/>
              </a:lnSpc>
              <a:spcBef>
                <a:spcPct val="0"/>
              </a:spcBef>
            </a:pPr>
            <a:r>
              <a:rPr lang="en-US" altLang="zh-CN" i="1">
                <a:ea typeface="Gulim" panose="020B0600000101010101" pitchFamily="50" charset="-127"/>
              </a:rPr>
              <a:t>SS</a:t>
            </a:r>
            <a:r>
              <a:rPr lang="en-US" altLang="zh-CN" baseline="-25000">
                <a:ea typeface="Gulim" panose="020B0600000101010101" pitchFamily="50" charset="-127"/>
              </a:rPr>
              <a:t>14</a:t>
            </a:r>
            <a:r>
              <a:rPr lang="en-US" altLang="zh-CN" i="1" baseline="-25000">
                <a:ea typeface="Gulim" panose="020B0600000101010101" pitchFamily="50" charset="-127"/>
              </a:rPr>
              <a:t>        </a:t>
            </a:r>
            <a:r>
              <a:rPr lang="en-US" altLang="zh-CN" i="1">
                <a:ea typeface="Gulim" panose="020B0600000101010101" pitchFamily="50" charset="-127"/>
              </a:rPr>
              <a:t>SS</a:t>
            </a:r>
            <a:r>
              <a:rPr lang="en-US" altLang="zh-CN" baseline="-25000">
                <a:ea typeface="Gulim" panose="020B0600000101010101" pitchFamily="50" charset="-127"/>
              </a:rPr>
              <a:t>13 </a:t>
            </a:r>
            <a:r>
              <a:rPr lang="en-US" altLang="zh-CN">
                <a:ea typeface="Gulim" panose="020B0600000101010101" pitchFamily="50" charset="-127"/>
              </a:rPr>
              <a:t>  …</a:t>
            </a:r>
            <a:r>
              <a:rPr lang="en-US" altLang="zh-CN" i="1">
                <a:ea typeface="Gulim" panose="020B0600000101010101" pitchFamily="50" charset="-127"/>
              </a:rPr>
              <a:t>   SS</a:t>
            </a:r>
            <a:r>
              <a:rPr lang="en-US" altLang="zh-CN" baseline="-25000">
                <a:ea typeface="Gulim" panose="020B0600000101010101" pitchFamily="50" charset="-127"/>
              </a:rPr>
              <a:t>0</a:t>
            </a:r>
            <a:endParaRPr lang="en-US" altLang="zh-CN">
              <a:latin typeface="Arial" panose="020B0604020202020204" pitchFamily="34" charset="0"/>
              <a:ea typeface="Gulim" panose="020B0600000101010101" pitchFamily="50" charset="-127"/>
            </a:endParaRPr>
          </a:p>
        </p:txBody>
      </p:sp>
      <p:sp>
        <p:nvSpPr>
          <p:cNvPr id="64537" name="Line 25"/>
          <p:cNvSpPr>
            <a:spLocks noChangeShapeType="1"/>
          </p:cNvSpPr>
          <p:nvPr/>
        </p:nvSpPr>
        <p:spPr bwMode="black">
          <a:xfrm>
            <a:off x="8818563" y="3509963"/>
            <a:ext cx="806450" cy="0"/>
          </a:xfrm>
          <a:prstGeom prst="line">
            <a:avLst/>
          </a:prstGeom>
          <a:noFill/>
          <a:ln w="9525">
            <a:solidFill>
              <a:srgbClr val="FF0000"/>
            </a:solidFill>
            <a:round/>
            <a:tailEnd type="triangle" w="med" len="med"/>
          </a:ln>
        </p:spPr>
        <p:txBody>
          <a:bodyPr>
            <a:spAutoFit/>
          </a:bodyPr>
          <a:lstStyle/>
          <a:p>
            <a:endParaRPr lang="zh-CN" altLang="en-US"/>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blinds(horizontal)">
                                      <p:cBhvr>
                                        <p:cTn id="7" dur="500"/>
                                        <p:tgtEl>
                                          <p:spTgt spid="645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1+#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1+#ppt_w/2"/>
                                          </p:val>
                                        </p:tav>
                                        <p:tav tm="100000">
                                          <p:val>
                                            <p:strVal val="#ppt_x"/>
                                          </p:val>
                                        </p:tav>
                                      </p:tavLst>
                                    </p:anim>
                                    <p:anim calcmode="lin" valueType="num">
                                      <p:cBhvr additive="base">
                                        <p:cTn id="21" dur="500" fill="hold"/>
                                        <p:tgtEl>
                                          <p:spTgt spid="4"/>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64531"/>
                                        </p:tgtEl>
                                        <p:attrNameLst>
                                          <p:attrName>style.visibility</p:attrName>
                                        </p:attrNameLst>
                                      </p:cBhvr>
                                      <p:to>
                                        <p:strVal val="visible"/>
                                      </p:to>
                                    </p:set>
                                    <p:anim calcmode="lin" valueType="num">
                                      <p:cBhvr additive="base">
                                        <p:cTn id="24" dur="500" fill="hold"/>
                                        <p:tgtEl>
                                          <p:spTgt spid="64531"/>
                                        </p:tgtEl>
                                        <p:attrNameLst>
                                          <p:attrName>ppt_x</p:attrName>
                                        </p:attrNameLst>
                                      </p:cBhvr>
                                      <p:tavLst>
                                        <p:tav tm="0">
                                          <p:val>
                                            <p:strVal val="1+#ppt_w/2"/>
                                          </p:val>
                                        </p:tav>
                                        <p:tav tm="100000">
                                          <p:val>
                                            <p:strVal val="#ppt_x"/>
                                          </p:val>
                                        </p:tav>
                                      </p:tavLst>
                                    </p:anim>
                                    <p:anim calcmode="lin" valueType="num">
                                      <p:cBhvr additive="base">
                                        <p:cTn id="25" dur="500" fill="hold"/>
                                        <p:tgtEl>
                                          <p:spTgt spid="64531"/>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64532"/>
                                        </p:tgtEl>
                                        <p:attrNameLst>
                                          <p:attrName>style.visibility</p:attrName>
                                        </p:attrNameLst>
                                      </p:cBhvr>
                                      <p:to>
                                        <p:strVal val="visible"/>
                                      </p:to>
                                    </p:set>
                                    <p:anim calcmode="lin" valueType="num">
                                      <p:cBhvr additive="base">
                                        <p:cTn id="28" dur="500" fill="hold"/>
                                        <p:tgtEl>
                                          <p:spTgt spid="64532"/>
                                        </p:tgtEl>
                                        <p:attrNameLst>
                                          <p:attrName>ppt_x</p:attrName>
                                        </p:attrNameLst>
                                      </p:cBhvr>
                                      <p:tavLst>
                                        <p:tav tm="0">
                                          <p:val>
                                            <p:strVal val="1+#ppt_w/2"/>
                                          </p:val>
                                        </p:tav>
                                        <p:tav tm="100000">
                                          <p:val>
                                            <p:strVal val="#ppt_x"/>
                                          </p:val>
                                        </p:tav>
                                      </p:tavLst>
                                    </p:anim>
                                    <p:anim calcmode="lin" valueType="num">
                                      <p:cBhvr additive="base">
                                        <p:cTn id="29" dur="500" fill="hold"/>
                                        <p:tgtEl>
                                          <p:spTgt spid="64532"/>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64533"/>
                                        </p:tgtEl>
                                        <p:attrNameLst>
                                          <p:attrName>style.visibility</p:attrName>
                                        </p:attrNameLst>
                                      </p:cBhvr>
                                      <p:to>
                                        <p:strVal val="visible"/>
                                      </p:to>
                                    </p:set>
                                    <p:anim calcmode="lin" valueType="num">
                                      <p:cBhvr additive="base">
                                        <p:cTn id="32" dur="500" fill="hold"/>
                                        <p:tgtEl>
                                          <p:spTgt spid="64533"/>
                                        </p:tgtEl>
                                        <p:attrNameLst>
                                          <p:attrName>ppt_x</p:attrName>
                                        </p:attrNameLst>
                                      </p:cBhvr>
                                      <p:tavLst>
                                        <p:tav tm="0">
                                          <p:val>
                                            <p:strVal val="1+#ppt_w/2"/>
                                          </p:val>
                                        </p:tav>
                                        <p:tav tm="100000">
                                          <p:val>
                                            <p:strVal val="#ppt_x"/>
                                          </p:val>
                                        </p:tav>
                                      </p:tavLst>
                                    </p:anim>
                                    <p:anim calcmode="lin" valueType="num">
                                      <p:cBhvr additive="base">
                                        <p:cTn id="33" dur="500" fill="hold"/>
                                        <p:tgtEl>
                                          <p:spTgt spid="64533"/>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64534"/>
                                        </p:tgtEl>
                                        <p:attrNameLst>
                                          <p:attrName>style.visibility</p:attrName>
                                        </p:attrNameLst>
                                      </p:cBhvr>
                                      <p:to>
                                        <p:strVal val="visible"/>
                                      </p:to>
                                    </p:set>
                                    <p:anim calcmode="lin" valueType="num">
                                      <p:cBhvr additive="base">
                                        <p:cTn id="36" dur="500" fill="hold"/>
                                        <p:tgtEl>
                                          <p:spTgt spid="64534"/>
                                        </p:tgtEl>
                                        <p:attrNameLst>
                                          <p:attrName>ppt_x</p:attrName>
                                        </p:attrNameLst>
                                      </p:cBhvr>
                                      <p:tavLst>
                                        <p:tav tm="0">
                                          <p:val>
                                            <p:strVal val="1+#ppt_w/2"/>
                                          </p:val>
                                        </p:tav>
                                        <p:tav tm="100000">
                                          <p:val>
                                            <p:strVal val="#ppt_x"/>
                                          </p:val>
                                        </p:tav>
                                      </p:tavLst>
                                    </p:anim>
                                    <p:anim calcmode="lin" valueType="num">
                                      <p:cBhvr additive="base">
                                        <p:cTn id="37" dur="500" fill="hold"/>
                                        <p:tgtEl>
                                          <p:spTgt spid="64534"/>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64535"/>
                                        </p:tgtEl>
                                        <p:attrNameLst>
                                          <p:attrName>style.visibility</p:attrName>
                                        </p:attrNameLst>
                                      </p:cBhvr>
                                      <p:to>
                                        <p:strVal val="visible"/>
                                      </p:to>
                                    </p:set>
                                    <p:anim calcmode="lin" valueType="num">
                                      <p:cBhvr additive="base">
                                        <p:cTn id="40" dur="500" fill="hold"/>
                                        <p:tgtEl>
                                          <p:spTgt spid="64535"/>
                                        </p:tgtEl>
                                        <p:attrNameLst>
                                          <p:attrName>ppt_x</p:attrName>
                                        </p:attrNameLst>
                                      </p:cBhvr>
                                      <p:tavLst>
                                        <p:tav tm="0">
                                          <p:val>
                                            <p:strVal val="1+#ppt_w/2"/>
                                          </p:val>
                                        </p:tav>
                                        <p:tav tm="100000">
                                          <p:val>
                                            <p:strVal val="#ppt_x"/>
                                          </p:val>
                                        </p:tav>
                                      </p:tavLst>
                                    </p:anim>
                                    <p:anim calcmode="lin" valueType="num">
                                      <p:cBhvr additive="base">
                                        <p:cTn id="41" dur="500" fill="hold"/>
                                        <p:tgtEl>
                                          <p:spTgt spid="64535"/>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64536"/>
                                        </p:tgtEl>
                                        <p:attrNameLst>
                                          <p:attrName>style.visibility</p:attrName>
                                        </p:attrNameLst>
                                      </p:cBhvr>
                                      <p:to>
                                        <p:strVal val="visible"/>
                                      </p:to>
                                    </p:set>
                                    <p:anim calcmode="lin" valueType="num">
                                      <p:cBhvr additive="base">
                                        <p:cTn id="44" dur="500" fill="hold"/>
                                        <p:tgtEl>
                                          <p:spTgt spid="64536"/>
                                        </p:tgtEl>
                                        <p:attrNameLst>
                                          <p:attrName>ppt_x</p:attrName>
                                        </p:attrNameLst>
                                      </p:cBhvr>
                                      <p:tavLst>
                                        <p:tav tm="0">
                                          <p:val>
                                            <p:strVal val="1+#ppt_w/2"/>
                                          </p:val>
                                        </p:tav>
                                        <p:tav tm="100000">
                                          <p:val>
                                            <p:strVal val="#ppt_x"/>
                                          </p:val>
                                        </p:tav>
                                      </p:tavLst>
                                    </p:anim>
                                    <p:anim calcmode="lin" valueType="num">
                                      <p:cBhvr additive="base">
                                        <p:cTn id="45" dur="500" fill="hold"/>
                                        <p:tgtEl>
                                          <p:spTgt spid="64536"/>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64537"/>
                                        </p:tgtEl>
                                        <p:attrNameLst>
                                          <p:attrName>style.visibility</p:attrName>
                                        </p:attrNameLst>
                                      </p:cBhvr>
                                      <p:to>
                                        <p:strVal val="visible"/>
                                      </p:to>
                                    </p:set>
                                    <p:anim calcmode="lin" valueType="num">
                                      <p:cBhvr additive="base">
                                        <p:cTn id="48" dur="500" fill="hold"/>
                                        <p:tgtEl>
                                          <p:spTgt spid="64537"/>
                                        </p:tgtEl>
                                        <p:attrNameLst>
                                          <p:attrName>ppt_x</p:attrName>
                                        </p:attrNameLst>
                                      </p:cBhvr>
                                      <p:tavLst>
                                        <p:tav tm="0">
                                          <p:val>
                                            <p:strVal val="1+#ppt_w/2"/>
                                          </p:val>
                                        </p:tav>
                                        <p:tav tm="100000">
                                          <p:val>
                                            <p:strVal val="#ppt_x"/>
                                          </p:val>
                                        </p:tav>
                                      </p:tavLst>
                                    </p:anim>
                                    <p:anim calcmode="lin" valueType="num">
                                      <p:cBhvr additive="base">
                                        <p:cTn id="49" dur="500" fill="hold"/>
                                        <p:tgtEl>
                                          <p:spTgt spid="645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animBg="1"/>
      <p:bldP spid="64531" grpId="0" animBg="1"/>
      <p:bldP spid="64532" grpId="0" animBg="1"/>
      <p:bldP spid="64533" grpId="0" animBg="1"/>
      <p:bldP spid="64534" grpId="0"/>
      <p:bldP spid="64535" grpId="0"/>
      <p:bldP spid="64536" grpId="0"/>
      <p:bldP spid="64537" grpId="0" animBg="1"/>
    </p:bldLst>
  </p:timing>
</p:sld>
</file>

<file path=ppt/slides/slide1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23246" name="Picture 14"/>
          <p:cNvPicPr>
            <a:picLocks noChangeAspect="1" noChangeArrowheads="1"/>
          </p:cNvPicPr>
          <p:nvPr/>
        </p:nvPicPr>
        <p:blipFill>
          <a:blip r:embed="rId3" cstate="print"/>
          <a:srcRect/>
          <a:stretch>
            <a:fillRect/>
          </a:stretch>
        </p:blipFill>
        <p:spPr bwMode="black">
          <a:xfrm>
            <a:off x="3025775" y="4935538"/>
            <a:ext cx="6267450" cy="1371600"/>
          </a:xfrm>
          <a:prstGeom prst="rect">
            <a:avLst/>
          </a:prstGeom>
          <a:noFill/>
          <a:ln w="9525" algn="ctr">
            <a:noFill/>
            <a:miter lim="800000"/>
            <a:headEnd/>
            <a:tailEnd/>
          </a:ln>
        </p:spPr>
      </p:pic>
      <p:sp>
        <p:nvSpPr>
          <p:cNvPr id="184324" name="Rectangle 2"/>
          <p:cNvSpPr>
            <a:spLocks noGrp="1" noChangeArrowheads="1"/>
          </p:cNvSpPr>
          <p:nvPr>
            <p:ph type="title" idx="4294967295"/>
          </p:nvPr>
        </p:nvSpPr>
        <p:spPr>
          <a:xfrm>
            <a:off x="994611" y="304800"/>
            <a:ext cx="11197389"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修改反馈函数后伪随机码发生器的仿真波形图</a:t>
            </a:r>
          </a:p>
        </p:txBody>
      </p:sp>
      <p:sp>
        <p:nvSpPr>
          <p:cNvPr id="8" name="Rectangle 5"/>
          <p:cNvSpPr>
            <a:spLocks noChangeArrowheads="1"/>
          </p:cNvSpPr>
          <p:nvPr/>
        </p:nvSpPr>
        <p:spPr bwMode="auto">
          <a:xfrm>
            <a:off x="2378076" y="4506913"/>
            <a:ext cx="7751763" cy="442912"/>
          </a:xfrm>
          <a:prstGeom prst="rect">
            <a:avLst/>
          </a:prstGeom>
          <a:noFill/>
          <a:ln w="9525">
            <a:noFill/>
            <a:miter lim="800000"/>
          </a:ln>
        </p:spPr>
        <p:txBody>
          <a:bodyPr/>
          <a:lstStyle/>
          <a:p>
            <a:pPr marL="342900" indent="-342900"/>
            <a:r>
              <a:rPr lang="zh-CN" altLang="en-US" sz="2200">
                <a:solidFill>
                  <a:srgbClr val="CC3300"/>
                </a:solidFill>
                <a:ea typeface="楷体_GB2312" panose="02010609030101010101" charset="-122"/>
              </a:rPr>
              <a:t>初始序列为</a:t>
            </a:r>
            <a:r>
              <a:rPr lang="en-US" altLang="zh-CN" sz="2200">
                <a:solidFill>
                  <a:srgbClr val="CC3300"/>
                </a:solidFill>
                <a:ea typeface="楷体_GB2312" panose="02010609030101010101" charset="-122"/>
              </a:rPr>
              <a:t>15‘b100_0000_0000_0000</a:t>
            </a:r>
            <a:r>
              <a:rPr lang="zh-CN" altLang="en-US" sz="2200">
                <a:solidFill>
                  <a:srgbClr val="CC3300"/>
                </a:solidFill>
                <a:ea typeface="楷体_GB2312" panose="02010609030101010101" charset="-122"/>
              </a:rPr>
              <a:t>时，</a:t>
            </a:r>
            <a:r>
              <a:rPr lang="en-US" altLang="zh-CN" sz="2200">
                <a:solidFill>
                  <a:srgbClr val="CC3300"/>
                </a:solidFill>
                <a:ea typeface="楷体_GB2312" panose="02010609030101010101" charset="-122"/>
              </a:rPr>
              <a:t>Q</a:t>
            </a:r>
            <a:r>
              <a:rPr lang="zh-CN" altLang="en-US" sz="2200">
                <a:solidFill>
                  <a:srgbClr val="CC3300"/>
                </a:solidFill>
                <a:ea typeface="楷体_GB2312" panose="02010609030101010101" charset="-122"/>
              </a:rPr>
              <a:t>输出随机序列信号</a:t>
            </a:r>
          </a:p>
        </p:txBody>
      </p:sp>
      <p:pic>
        <p:nvPicPr>
          <p:cNvPr id="184326" name="Picture 7"/>
          <p:cNvPicPr>
            <a:picLocks noChangeAspect="1" noChangeArrowheads="1"/>
          </p:cNvPicPr>
          <p:nvPr/>
        </p:nvPicPr>
        <p:blipFill>
          <a:blip r:embed="rId4" cstate="print"/>
          <a:srcRect/>
          <a:stretch>
            <a:fillRect/>
          </a:stretch>
        </p:blipFill>
        <p:spPr bwMode="black">
          <a:xfrm>
            <a:off x="1524000" y="1104900"/>
            <a:ext cx="9144000" cy="1582738"/>
          </a:xfrm>
          <a:prstGeom prst="rect">
            <a:avLst/>
          </a:prstGeom>
          <a:noFill/>
          <a:ln w="9525" algn="ctr">
            <a:noFill/>
            <a:miter lim="800000"/>
            <a:headEnd/>
            <a:tailEnd/>
          </a:ln>
        </p:spPr>
      </p:pic>
      <p:pic>
        <p:nvPicPr>
          <p:cNvPr id="223240" name="Picture 8"/>
          <p:cNvPicPr>
            <a:picLocks noChangeAspect="1" noChangeArrowheads="1"/>
          </p:cNvPicPr>
          <p:nvPr/>
        </p:nvPicPr>
        <p:blipFill>
          <a:blip r:embed="rId5" cstate="print"/>
          <a:srcRect/>
          <a:stretch>
            <a:fillRect/>
          </a:stretch>
        </p:blipFill>
        <p:spPr bwMode="black">
          <a:xfrm>
            <a:off x="1635125" y="2778125"/>
            <a:ext cx="8764588" cy="1657350"/>
          </a:xfrm>
          <a:prstGeom prst="rect">
            <a:avLst/>
          </a:prstGeom>
          <a:noFill/>
          <a:ln w="9525" algn="ctr">
            <a:noFill/>
            <a:miter lim="800000"/>
            <a:headEnd/>
            <a:tailEnd/>
          </a:ln>
        </p:spPr>
      </p:pic>
      <p:sp>
        <p:nvSpPr>
          <p:cNvPr id="2" name="Rectangle 5"/>
          <p:cNvSpPr>
            <a:spLocks noChangeArrowheads="1"/>
          </p:cNvSpPr>
          <p:nvPr/>
        </p:nvSpPr>
        <p:spPr bwMode="auto">
          <a:xfrm>
            <a:off x="2095500" y="6415088"/>
            <a:ext cx="7962900" cy="442912"/>
          </a:xfrm>
          <a:prstGeom prst="rect">
            <a:avLst/>
          </a:prstGeom>
          <a:solidFill>
            <a:srgbClr val="FFFFBD"/>
          </a:solidFill>
          <a:ln w="9525">
            <a:noFill/>
            <a:miter lim="800000"/>
          </a:ln>
        </p:spPr>
        <p:txBody>
          <a:bodyPr/>
          <a:lstStyle/>
          <a:p>
            <a:pPr marL="342900" indent="-342900"/>
            <a:r>
              <a:rPr lang="zh-CN" altLang="en-US" sz="2200">
                <a:solidFill>
                  <a:srgbClr val="CC3300"/>
                </a:solidFill>
                <a:ea typeface="楷体_GB2312" panose="02010609030101010101" charset="-122"/>
              </a:rPr>
              <a:t>初始序列为</a:t>
            </a:r>
            <a:r>
              <a:rPr lang="en-US" altLang="zh-CN" sz="2200">
                <a:solidFill>
                  <a:srgbClr val="CC3300"/>
                </a:solidFill>
                <a:ea typeface="楷体_GB2312" panose="02010609030101010101" charset="-122"/>
              </a:rPr>
              <a:t>15‘b000_0000_0000_0000</a:t>
            </a:r>
            <a:r>
              <a:rPr lang="zh-CN" altLang="en-US" sz="2200">
                <a:solidFill>
                  <a:srgbClr val="CC3300"/>
                </a:solidFill>
                <a:ea typeface="楷体_GB2312" panose="02010609030101010101" charset="-122"/>
              </a:rPr>
              <a:t> ，</a:t>
            </a:r>
            <a:r>
              <a:rPr lang="en-US" altLang="zh-CN" sz="2200">
                <a:solidFill>
                  <a:srgbClr val="CC3300"/>
                </a:solidFill>
                <a:ea typeface="楷体_GB2312" panose="02010609030101010101" charset="-122"/>
              </a:rPr>
              <a:t>Q</a:t>
            </a:r>
            <a:r>
              <a:rPr lang="zh-CN" altLang="en-US" sz="2200">
                <a:solidFill>
                  <a:srgbClr val="CC3300"/>
                </a:solidFill>
                <a:ea typeface="楷体_GB2312" panose="02010609030101010101" charset="-122"/>
              </a:rPr>
              <a:t>仍输出随机序列信号</a:t>
            </a:r>
          </a:p>
        </p:txBody>
      </p:sp>
      <p:sp>
        <p:nvSpPr>
          <p:cNvPr id="223244" name="Oval 12"/>
          <p:cNvSpPr>
            <a:spLocks noChangeArrowheads="1"/>
          </p:cNvSpPr>
          <p:nvPr/>
        </p:nvSpPr>
        <p:spPr bwMode="black">
          <a:xfrm>
            <a:off x="2784476" y="2066014"/>
            <a:ext cx="804863" cy="519351"/>
          </a:xfrm>
          <a:prstGeom prst="ellipse">
            <a:avLst/>
          </a:prstGeom>
          <a:noFill/>
          <a:ln w="28575" algn="ctr">
            <a:solidFill>
              <a:srgbClr val="FF0000"/>
            </a:solidFill>
            <a:round/>
          </a:ln>
        </p:spPr>
        <p:txBody>
          <a:bodyPr anchor="ctr">
            <a:spAutoFit/>
          </a:bodyPr>
          <a:lstStyle/>
          <a:p>
            <a:endParaRPr lang="zh-CN" altLang="en-US"/>
          </a:p>
        </p:txBody>
      </p:sp>
      <p:sp>
        <p:nvSpPr>
          <p:cNvPr id="223245" name="Oval 13"/>
          <p:cNvSpPr>
            <a:spLocks noChangeArrowheads="1"/>
          </p:cNvSpPr>
          <p:nvPr/>
        </p:nvSpPr>
        <p:spPr bwMode="black">
          <a:xfrm>
            <a:off x="4083050" y="5485488"/>
            <a:ext cx="711200" cy="519351"/>
          </a:xfrm>
          <a:prstGeom prst="ellipse">
            <a:avLst/>
          </a:prstGeom>
          <a:noFill/>
          <a:ln w="9525" algn="ctr">
            <a:solidFill>
              <a:srgbClr val="FF0000"/>
            </a:solidFill>
            <a:round/>
          </a:ln>
        </p:spPr>
        <p:txBody>
          <a:bodyPr anchor="ctr">
            <a:spAutoFit/>
          </a:bodyPr>
          <a:lstStyle/>
          <a:p>
            <a:endParaRPr lang="zh-CN" altLang="en-US"/>
          </a:p>
        </p:txBody>
      </p:sp>
      <p:sp>
        <p:nvSpPr>
          <p:cNvPr id="11" name="AutoShape 5"/>
          <p:cNvSpPr>
            <a:spLocks noChangeArrowheads="1"/>
          </p:cNvSpPr>
          <p:nvPr/>
        </p:nvSpPr>
        <p:spPr bwMode="auto">
          <a:xfrm>
            <a:off x="9170988" y="4832350"/>
            <a:ext cx="1858962" cy="1836738"/>
          </a:xfrm>
          <a:prstGeom prst="irregularSeal1">
            <a:avLst/>
          </a:prstGeom>
          <a:solidFill>
            <a:srgbClr val="F0C200"/>
          </a:solidFill>
          <a:ln w="9525">
            <a:noFill/>
            <a:miter lim="800000"/>
          </a:ln>
        </p:spPr>
        <p:txBody>
          <a:bodyPr anchor="ctr">
            <a:spAutoFit/>
          </a:bodyPr>
          <a:lstStyle/>
          <a:p>
            <a:pPr>
              <a:spcBef>
                <a:spcPct val="30000"/>
              </a:spcBef>
              <a:buClr>
                <a:schemeClr val="tx2"/>
              </a:buClr>
              <a:buSzPct val="85000"/>
              <a:buFont typeface="Wingdings" panose="05000000000000000000" pitchFamily="2" charset="2"/>
              <a:buNone/>
            </a:pPr>
            <a:r>
              <a:rPr lang="zh-CN" altLang="en-US">
                <a:solidFill>
                  <a:srgbClr val="CC0000"/>
                </a:solidFill>
                <a:ea typeface="华文行楷" panose="02010800040101010101" pitchFamily="2" charset="-122"/>
              </a:rPr>
              <a:t>不存在死循环！</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3240"/>
                                        </p:tgtEl>
                                        <p:attrNameLst>
                                          <p:attrName>style.visibility</p:attrName>
                                        </p:attrNameLst>
                                      </p:cBhvr>
                                      <p:to>
                                        <p:strVal val="visible"/>
                                      </p:to>
                                    </p:set>
                                    <p:animEffect transition="in" filter="blinds(horizontal)">
                                      <p:cBhvr>
                                        <p:cTn id="7" dur="500"/>
                                        <p:tgtEl>
                                          <p:spTgt spid="2232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223244"/>
                                        </p:tgtEl>
                                        <p:attrNameLst>
                                          <p:attrName>style.visibility</p:attrName>
                                        </p:attrNameLst>
                                      </p:cBhvr>
                                      <p:to>
                                        <p:strVal val="visible"/>
                                      </p:to>
                                    </p:set>
                                    <p:anim calcmode="lin" valueType="num">
                                      <p:cBhvr>
                                        <p:cTn id="18" dur="500" fill="hold"/>
                                        <p:tgtEl>
                                          <p:spTgt spid="223244"/>
                                        </p:tgtEl>
                                        <p:attrNameLst>
                                          <p:attrName>ppt_w</p:attrName>
                                        </p:attrNameLst>
                                      </p:cBhvr>
                                      <p:tavLst>
                                        <p:tav tm="0">
                                          <p:val>
                                            <p:fltVal val="0"/>
                                          </p:val>
                                        </p:tav>
                                        <p:tav tm="100000">
                                          <p:val>
                                            <p:strVal val="#ppt_w"/>
                                          </p:val>
                                        </p:tav>
                                      </p:tavLst>
                                    </p:anim>
                                    <p:anim calcmode="lin" valueType="num">
                                      <p:cBhvr>
                                        <p:cTn id="19" dur="500" fill="hold"/>
                                        <p:tgtEl>
                                          <p:spTgt spid="223244"/>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23246"/>
                                        </p:tgtEl>
                                        <p:attrNameLst>
                                          <p:attrName>style.visibility</p:attrName>
                                        </p:attrNameLst>
                                      </p:cBhvr>
                                      <p:to>
                                        <p:strVal val="visible"/>
                                      </p:to>
                                    </p:set>
                                    <p:animEffect transition="in" filter="blinds(horizontal)">
                                      <p:cBhvr>
                                        <p:cTn id="30" dur="500"/>
                                        <p:tgtEl>
                                          <p:spTgt spid="223246"/>
                                        </p:tgtEl>
                                      </p:cBhvr>
                                    </p:animEffect>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223245"/>
                                        </p:tgtEl>
                                        <p:attrNameLst>
                                          <p:attrName>style.visibility</p:attrName>
                                        </p:attrNameLst>
                                      </p:cBhvr>
                                      <p:to>
                                        <p:strVal val="visible"/>
                                      </p:to>
                                    </p:set>
                                    <p:anim calcmode="lin" valueType="num">
                                      <p:cBhvr>
                                        <p:cTn id="35" dur="500" fill="hold"/>
                                        <p:tgtEl>
                                          <p:spTgt spid="223245"/>
                                        </p:tgtEl>
                                        <p:attrNameLst>
                                          <p:attrName>ppt_w</p:attrName>
                                        </p:attrNameLst>
                                      </p:cBhvr>
                                      <p:tavLst>
                                        <p:tav tm="0">
                                          <p:val>
                                            <p:fltVal val="0"/>
                                          </p:val>
                                        </p:tav>
                                        <p:tav tm="100000">
                                          <p:val>
                                            <p:strVal val="#ppt_w"/>
                                          </p:val>
                                        </p:tav>
                                      </p:tavLst>
                                    </p:anim>
                                    <p:anim calcmode="lin" valueType="num">
                                      <p:cBhvr>
                                        <p:cTn id="36" dur="500" fill="hold"/>
                                        <p:tgtEl>
                                          <p:spTgt spid="223245"/>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0" fill="hold"/>
                                        <p:tgtEl>
                                          <p:spTgt spid="11"/>
                                        </p:tgtEl>
                                        <p:attrNameLst>
                                          <p:attrName>ppt_w</p:attrName>
                                        </p:attrNameLst>
                                      </p:cBhvr>
                                      <p:tavLst>
                                        <p:tav tm="0">
                                          <p:val>
                                            <p:fltVal val="0"/>
                                          </p:val>
                                        </p:tav>
                                        <p:tav tm="100000">
                                          <p:val>
                                            <p:strVal val="#ppt_w"/>
                                          </p:val>
                                        </p:tav>
                                      </p:tavLst>
                                    </p:anim>
                                    <p:anim calcmode="lin" valueType="num">
                                      <p:cBhvr>
                                        <p:cTn id="42"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animBg="1"/>
      <p:bldP spid="223244" grpId="0" animBg="1"/>
      <p:bldP spid="223245" grpId="0" animBg="1"/>
      <p:bldP spid="11" grpId="0" animBg="1" autoUpdateAnimBg="0"/>
    </p:bldLst>
  </p:timing>
</p:sld>
</file>

<file path=ppt/slides/slide1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7" name="Rectangle 2"/>
          <p:cNvSpPr>
            <a:spLocks noGrp="1" noChangeArrowheads="1"/>
          </p:cNvSpPr>
          <p:nvPr>
            <p:ph type="title" idx="4294967295"/>
          </p:nvPr>
        </p:nvSpPr>
        <p:spPr>
          <a:xfrm>
            <a:off x="5334000" y="304800"/>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9.5.6  </a:t>
            </a:r>
            <a:r>
              <a:rPr lang="zh-CN" altLang="en-US" dirty="0" smtClean="0">
                <a:solidFill>
                  <a:srgbClr val="FFCC00"/>
                </a:solidFill>
                <a:latin typeface="Arial" panose="020B0604020202020204" pitchFamily="34" charset="0"/>
                <a:ea typeface="黑体" panose="02010600030101010101" pitchFamily="49" charset="-122"/>
              </a:rPr>
              <a:t>序列信号检测器的设计</a:t>
            </a:r>
          </a:p>
        </p:txBody>
      </p:sp>
      <p:sp>
        <p:nvSpPr>
          <p:cNvPr id="62469" name="矩形 4"/>
          <p:cNvSpPr>
            <a:spLocks noChangeArrowheads="1"/>
          </p:cNvSpPr>
          <p:nvPr/>
        </p:nvSpPr>
        <p:spPr bwMode="auto">
          <a:xfrm>
            <a:off x="2479676" y="1471613"/>
            <a:ext cx="7453313" cy="4194810"/>
          </a:xfrm>
          <a:prstGeom prst="rect">
            <a:avLst/>
          </a:prstGeom>
          <a:noFill/>
          <a:ln w="9525">
            <a:noFill/>
            <a:miter lim="800000"/>
          </a:ln>
        </p:spPr>
        <p:txBody>
          <a:bodyPr>
            <a:spAutoFit/>
          </a:bodyPr>
          <a:lstStyle/>
          <a:p>
            <a:pPr algn="l">
              <a:lnSpc>
                <a:spcPts val="3200"/>
              </a:lnSpc>
              <a:spcBef>
                <a:spcPct val="0"/>
              </a:spcBef>
              <a:buClr>
                <a:srgbClr val="003399"/>
              </a:buClr>
              <a:buSzPct val="110000"/>
              <a:buFont typeface="Wingdings" panose="05000000000000000000" pitchFamily="2" charset="2"/>
              <a:buChar char="v"/>
            </a:pPr>
            <a:r>
              <a:rPr lang="zh-CN" altLang="en-US" sz="2400" dirty="0">
                <a:latin typeface="Arial" panose="020B0604020202020204" pitchFamily="34" charset="0"/>
                <a:cs typeface="Arial" panose="020B0604020202020204" pitchFamily="34" charset="0"/>
              </a:rPr>
              <a:t>序列信号检测器</a:t>
            </a:r>
          </a:p>
          <a:p>
            <a:pPr marL="742950" lvl="1" indent="-285750" algn="l">
              <a:lnSpc>
                <a:spcPts val="3200"/>
              </a:lnSpc>
              <a:spcBef>
                <a:spcPct val="0"/>
              </a:spcBef>
              <a:buClr>
                <a:srgbClr val="008080"/>
              </a:buClr>
              <a:buSzPct val="110000"/>
              <a:buFont typeface="Wingdings" panose="05000000000000000000" pitchFamily="2" charset="2"/>
              <a:buChar char="w"/>
            </a:pPr>
            <a:r>
              <a:rPr lang="zh-CN" altLang="en-US" sz="2400" dirty="0"/>
              <a:t>用于检测序列信号发生器送出的信号是否正确，如海难求助序列信号“</a:t>
            </a:r>
            <a:r>
              <a:rPr lang="en-US" altLang="zh-CN" sz="2400" dirty="0"/>
              <a:t>SOS</a:t>
            </a:r>
            <a:r>
              <a:rPr lang="zh-CN" altLang="en-US" sz="2400" dirty="0"/>
              <a:t>，</a:t>
            </a:r>
            <a:r>
              <a:rPr lang="en-US" altLang="zh-CN" sz="2400" dirty="0"/>
              <a:t>SOS…”</a:t>
            </a:r>
          </a:p>
          <a:p>
            <a:pPr marL="742950" lvl="1" indent="-285750" algn="l">
              <a:lnSpc>
                <a:spcPts val="3200"/>
              </a:lnSpc>
              <a:spcBef>
                <a:spcPct val="0"/>
              </a:spcBef>
              <a:buClr>
                <a:srgbClr val="008080"/>
              </a:buClr>
              <a:buSzPct val="110000"/>
            </a:pPr>
            <a:endParaRPr lang="zh-CN" altLang="en-US" sz="2400" dirty="0">
              <a:latin typeface="Arial" panose="020B0604020202020204" pitchFamily="34" charset="0"/>
              <a:cs typeface="Arial" panose="020B0604020202020204" pitchFamily="34" charset="0"/>
            </a:endParaRPr>
          </a:p>
          <a:p>
            <a:pPr algn="l">
              <a:lnSpc>
                <a:spcPts val="3200"/>
              </a:lnSpc>
              <a:spcBef>
                <a:spcPct val="0"/>
              </a:spcBef>
              <a:buClr>
                <a:srgbClr val="003399"/>
              </a:buClr>
              <a:buSzPct val="110000"/>
              <a:buFont typeface="Wingdings" panose="05000000000000000000" pitchFamily="2" charset="2"/>
              <a:buChar char="v"/>
            </a:pPr>
            <a:r>
              <a:rPr lang="en-US" altLang="zh-CN" sz="2400" dirty="0">
                <a:solidFill>
                  <a:srgbClr val="FF0066"/>
                </a:solidFill>
              </a:rPr>
              <a:t>【</a:t>
            </a:r>
            <a:r>
              <a:rPr lang="zh-CN" altLang="en-US" sz="2400" dirty="0">
                <a:solidFill>
                  <a:srgbClr val="FF0066"/>
                </a:solidFill>
              </a:rPr>
              <a:t>例</a:t>
            </a:r>
            <a:r>
              <a:rPr lang="en-US" altLang="zh-CN" sz="2400" dirty="0">
                <a:solidFill>
                  <a:srgbClr val="FF0066"/>
                </a:solidFill>
              </a:rPr>
              <a:t>9.30】</a:t>
            </a:r>
            <a:r>
              <a:rPr lang="zh-CN" altLang="en-US" sz="2400" dirty="0">
                <a:latin typeface="Arial" panose="020B0604020202020204" pitchFamily="34" charset="0"/>
                <a:cs typeface="Arial" panose="020B0604020202020204" pitchFamily="34" charset="0"/>
              </a:rPr>
              <a:t>设计一个序列信号检测器</a:t>
            </a:r>
          </a:p>
          <a:p>
            <a:pPr marL="742950" lvl="1" indent="-285750" algn="l">
              <a:lnSpc>
                <a:spcPts val="3200"/>
              </a:lnSpc>
              <a:spcBef>
                <a:spcPct val="0"/>
              </a:spcBef>
              <a:buClr>
                <a:srgbClr val="008080"/>
              </a:buClr>
              <a:buSzPct val="110000"/>
              <a:buFont typeface="Wingdings" panose="05000000000000000000" pitchFamily="2" charset="2"/>
              <a:buChar char="w"/>
            </a:pPr>
            <a:r>
              <a:rPr lang="zh-CN" altLang="en-US" sz="2400" dirty="0">
                <a:latin typeface="Arial" panose="020B0604020202020204" pitchFamily="34" charset="0"/>
                <a:cs typeface="Arial" panose="020B0604020202020204" pitchFamily="34" charset="0"/>
              </a:rPr>
              <a:t>检测 </a:t>
            </a:r>
            <a:r>
              <a:rPr lang="en-US" altLang="zh-CN" sz="2400" dirty="0"/>
              <a:t>7</a:t>
            </a:r>
            <a:r>
              <a:rPr lang="zh-CN" altLang="en-US" sz="2400" dirty="0"/>
              <a:t>位序列信号，当检测到从输入端</a:t>
            </a:r>
            <a:r>
              <a:rPr lang="en-US" altLang="zh-CN" sz="2400" dirty="0"/>
              <a:t>DIN</a:t>
            </a:r>
            <a:r>
              <a:rPr lang="zh-CN" altLang="en-US" sz="2400" dirty="0"/>
              <a:t>输入的序列信号为“</a:t>
            </a:r>
            <a:r>
              <a:rPr lang="en-US" altLang="zh-CN" sz="2400" dirty="0">
                <a:solidFill>
                  <a:srgbClr val="CC0066"/>
                </a:solidFill>
              </a:rPr>
              <a:t>1101001</a:t>
            </a:r>
            <a:r>
              <a:rPr lang="en-US" altLang="zh-CN" sz="2400" dirty="0"/>
              <a:t>”</a:t>
            </a:r>
            <a:r>
              <a:rPr lang="zh-CN" altLang="en-US" sz="2400" dirty="0"/>
              <a:t>（正确序列）时，输出</a:t>
            </a:r>
            <a:r>
              <a:rPr lang="en-US" altLang="zh-CN" sz="2400" dirty="0"/>
              <a:t>FOUT=1</a:t>
            </a:r>
            <a:endParaRPr lang="zh-CN" altLang="en-US" sz="2400" dirty="0"/>
          </a:p>
          <a:p>
            <a:pPr marL="742950" lvl="1" indent="-285750" algn="l">
              <a:lnSpc>
                <a:spcPts val="3200"/>
              </a:lnSpc>
              <a:spcBef>
                <a:spcPct val="0"/>
              </a:spcBef>
              <a:buClr>
                <a:srgbClr val="008080"/>
              </a:buClr>
              <a:buSzPct val="110000"/>
              <a:buFont typeface="Wingdings" panose="05000000000000000000" pitchFamily="2" charset="2"/>
              <a:buChar char="w"/>
            </a:pPr>
            <a:r>
              <a:rPr lang="zh-CN" altLang="en-US" sz="2400" dirty="0"/>
              <a:t>否则，（未检测到正确序列或序列信号未检测结束）</a:t>
            </a:r>
            <a:r>
              <a:rPr lang="en-US" altLang="zh-CN" sz="2400" dirty="0"/>
              <a:t>FOUT=0</a:t>
            </a:r>
            <a:r>
              <a:rPr lang="zh-CN" altLang="en-US" sz="2400" dirty="0"/>
              <a:t>。</a:t>
            </a:r>
            <a:r>
              <a:rPr lang="zh-CN" altLang="en-US" sz="2400" b="0" dirty="0"/>
              <a:t> </a:t>
            </a:r>
            <a:endParaRPr lang="zh-CN" altLang="en-US" sz="2400" dirty="0"/>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69">
                                            <p:txEl>
                                              <p:pRg st="0" end="0"/>
                                            </p:txEl>
                                          </p:spTgt>
                                        </p:tgtEl>
                                        <p:attrNameLst>
                                          <p:attrName>style.visibility</p:attrName>
                                        </p:attrNameLst>
                                      </p:cBhvr>
                                      <p:to>
                                        <p:strVal val="visible"/>
                                      </p:to>
                                    </p:set>
                                    <p:anim calcmode="lin" valueType="num">
                                      <p:cBhvr additive="base">
                                        <p:cTn id="7" dur="500" fill="hold"/>
                                        <p:tgtEl>
                                          <p:spTgt spid="6246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246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2469">
                                            <p:txEl>
                                              <p:pRg st="1" end="1"/>
                                            </p:txEl>
                                          </p:spTgt>
                                        </p:tgtEl>
                                        <p:attrNameLst>
                                          <p:attrName>style.visibility</p:attrName>
                                        </p:attrNameLst>
                                      </p:cBhvr>
                                      <p:to>
                                        <p:strVal val="visible"/>
                                      </p:to>
                                    </p:set>
                                    <p:anim calcmode="lin" valueType="num">
                                      <p:cBhvr additive="base">
                                        <p:cTn id="11" dur="500" fill="hold"/>
                                        <p:tgtEl>
                                          <p:spTgt spid="6246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246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2469">
                                            <p:txEl>
                                              <p:pRg st="3" end="3"/>
                                            </p:txEl>
                                          </p:spTgt>
                                        </p:tgtEl>
                                        <p:attrNameLst>
                                          <p:attrName>style.visibility</p:attrName>
                                        </p:attrNameLst>
                                      </p:cBhvr>
                                      <p:to>
                                        <p:strVal val="visible"/>
                                      </p:to>
                                    </p:set>
                                    <p:anim calcmode="lin" valueType="num">
                                      <p:cBhvr additive="base">
                                        <p:cTn id="17" dur="500" fill="hold"/>
                                        <p:tgtEl>
                                          <p:spTgt spid="62469">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2469">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2469">
                                            <p:txEl>
                                              <p:pRg st="4" end="4"/>
                                            </p:txEl>
                                          </p:spTgt>
                                        </p:tgtEl>
                                        <p:attrNameLst>
                                          <p:attrName>style.visibility</p:attrName>
                                        </p:attrNameLst>
                                      </p:cBhvr>
                                      <p:to>
                                        <p:strVal val="visible"/>
                                      </p:to>
                                    </p:set>
                                    <p:anim calcmode="lin" valueType="num">
                                      <p:cBhvr additive="base">
                                        <p:cTn id="21" dur="500" fill="hold"/>
                                        <p:tgtEl>
                                          <p:spTgt spid="62469">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2469">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62469">
                                            <p:txEl>
                                              <p:pRg st="5" end="5"/>
                                            </p:txEl>
                                          </p:spTgt>
                                        </p:tgtEl>
                                        <p:attrNameLst>
                                          <p:attrName>style.visibility</p:attrName>
                                        </p:attrNameLst>
                                      </p:cBhvr>
                                      <p:to>
                                        <p:strVal val="visible"/>
                                      </p:to>
                                    </p:set>
                                    <p:anim calcmode="lin" valueType="num">
                                      <p:cBhvr additive="base">
                                        <p:cTn id="25" dur="500" fill="hold"/>
                                        <p:tgtEl>
                                          <p:spTgt spid="62469">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246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build="p"/>
    </p:bldLst>
  </p:timing>
</p:sld>
</file>

<file path=ppt/slides/slide1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1" name="Rectangle 2"/>
          <p:cNvSpPr>
            <a:spLocks noGrp="1" noChangeArrowheads="1"/>
          </p:cNvSpPr>
          <p:nvPr>
            <p:ph type="title" idx="4294967295"/>
          </p:nvPr>
        </p:nvSpPr>
        <p:spPr>
          <a:xfrm>
            <a:off x="5334000" y="3048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序列信号检测器的</a:t>
            </a:r>
            <a:r>
              <a:rPr lang="en-US" altLang="zh-CN" dirty="0" smtClean="0">
                <a:solidFill>
                  <a:srgbClr val="FFCC00"/>
                </a:solidFill>
                <a:latin typeface="Arial" panose="020B0604020202020204" pitchFamily="34" charset="0"/>
                <a:ea typeface="黑体" panose="02010600030101010101" pitchFamily="49" charset="-122"/>
              </a:rPr>
              <a:t>HDL</a:t>
            </a:r>
            <a:r>
              <a:rPr lang="zh-CN" altLang="en-US" dirty="0" smtClean="0">
                <a:solidFill>
                  <a:srgbClr val="FFCC00"/>
                </a:solidFill>
                <a:latin typeface="Arial" panose="020B0604020202020204" pitchFamily="34" charset="0"/>
                <a:ea typeface="黑体" panose="02010600030101010101" pitchFamily="49" charset="-122"/>
              </a:rPr>
              <a:t>设计</a:t>
            </a:r>
          </a:p>
        </p:txBody>
      </p:sp>
      <p:sp>
        <p:nvSpPr>
          <p:cNvPr id="6" name="Text Box 5"/>
          <p:cNvSpPr txBox="1">
            <a:spLocks noChangeArrowheads="1"/>
          </p:cNvSpPr>
          <p:nvPr/>
        </p:nvSpPr>
        <p:spPr bwMode="auto">
          <a:xfrm>
            <a:off x="2613026" y="1047751"/>
            <a:ext cx="6924675" cy="3972499"/>
          </a:xfrm>
          <a:prstGeom prst="rect">
            <a:avLst/>
          </a:prstGeom>
          <a:solidFill>
            <a:srgbClr val="ADD6FF"/>
          </a:solidFill>
          <a:ln w="9525">
            <a:solidFill>
              <a:schemeClr val="tx1"/>
            </a:solidFill>
            <a:miter lim="800000"/>
          </a:ln>
        </p:spPr>
        <p:txBody>
          <a:bodyPr wrap="square" lIns="90000" tIns="46800" rIns="90000" bIns="46800">
            <a:spAutoFit/>
          </a:bodyPr>
          <a:lstStyle/>
          <a:p>
            <a:pPr algn="l">
              <a:lnSpc>
                <a:spcPct val="100000"/>
              </a:lnSpc>
              <a:spcBef>
                <a:spcPct val="0"/>
              </a:spcBef>
            </a:pPr>
            <a:r>
              <a:rPr lang="en-US" altLang="zh-CN" sz="1800" dirty="0">
                <a:latin typeface="Arial" panose="020B0604020202020204" pitchFamily="34" charset="0"/>
                <a:ea typeface="Gulim" panose="020B0600000101010101" pitchFamily="50" charset="-127"/>
              </a:rPr>
              <a:t>module </a:t>
            </a:r>
            <a:r>
              <a:rPr lang="en-US" altLang="zh-CN" sz="1800" dirty="0">
                <a:solidFill>
                  <a:srgbClr val="FF0066"/>
                </a:solidFill>
                <a:latin typeface="Arial" panose="020B0604020202020204" pitchFamily="34" charset="0"/>
                <a:ea typeface="Gulim" panose="020B0600000101010101" pitchFamily="50" charset="-127"/>
              </a:rPr>
              <a:t>monitor7_good</a:t>
            </a:r>
            <a:r>
              <a:rPr lang="en-US" altLang="zh-CN" sz="1800" dirty="0">
                <a:latin typeface="Arial" panose="020B0604020202020204" pitchFamily="34" charset="0"/>
                <a:ea typeface="Gulim" panose="020B0600000101010101" pitchFamily="50" charset="-127"/>
              </a:rPr>
              <a:t>(CP, DIN,FOUT);</a:t>
            </a:r>
          </a:p>
          <a:p>
            <a:pPr algn="l">
              <a:lnSpc>
                <a:spcPct val="100000"/>
              </a:lnSpc>
              <a:spcBef>
                <a:spcPct val="0"/>
              </a:spcBef>
            </a:pPr>
            <a:r>
              <a:rPr lang="en-US" altLang="zh-CN" sz="1800" dirty="0">
                <a:latin typeface="Arial" panose="020B0604020202020204" pitchFamily="34" charset="0"/>
                <a:ea typeface="Gulim" panose="020B0600000101010101" pitchFamily="50" charset="-127"/>
              </a:rPr>
              <a:t>      parameter		sign = 'b1101001;</a:t>
            </a:r>
          </a:p>
          <a:p>
            <a:pPr algn="l">
              <a:lnSpc>
                <a:spcPct val="100000"/>
              </a:lnSpc>
              <a:spcBef>
                <a:spcPct val="0"/>
              </a:spcBef>
            </a:pPr>
            <a:r>
              <a:rPr lang="en-US" altLang="zh-CN" sz="1800" dirty="0">
                <a:latin typeface="Arial" panose="020B0604020202020204" pitchFamily="34" charset="0"/>
                <a:ea typeface="Gulim" panose="020B0600000101010101" pitchFamily="50" charset="-127"/>
              </a:rPr>
              <a:t>      input 	 	CP,DIN;</a:t>
            </a:r>
            <a:r>
              <a:rPr lang="zh-CN" altLang="en-US" sz="1800" dirty="0">
                <a:latin typeface="Arial" panose="020B0604020202020204" pitchFamily="34" charset="0"/>
                <a:ea typeface="Gulim" panose="020B0600000101010101" pitchFamily="50" charset="-127"/>
              </a:rPr>
              <a:t>     </a:t>
            </a:r>
            <a:r>
              <a:rPr lang="en-US" altLang="zh-CN" sz="1800" dirty="0">
                <a:latin typeface="Arial" panose="020B0604020202020204" pitchFamily="34" charset="0"/>
                <a:ea typeface="Gulim" panose="020B0600000101010101" pitchFamily="50" charset="-127"/>
              </a:rPr>
              <a:t>//DIN</a:t>
            </a:r>
            <a:r>
              <a:rPr lang="zh-CN" altLang="en-US" sz="1800" dirty="0">
                <a:latin typeface="Arial" panose="020B0604020202020204" pitchFamily="34" charset="0"/>
                <a:ea typeface="Gulim" panose="020B0600000101010101" pitchFamily="50" charset="-127"/>
              </a:rPr>
              <a:t>为串行输入端</a:t>
            </a:r>
            <a:endParaRPr lang="en-US" altLang="zh-CN" sz="1800" dirty="0">
              <a:latin typeface="Arial" panose="020B0604020202020204" pitchFamily="34" charset="0"/>
              <a:ea typeface="Gulim" panose="020B0600000101010101" pitchFamily="50" charset="-127"/>
            </a:endParaRPr>
          </a:p>
          <a:p>
            <a:pPr algn="l">
              <a:lnSpc>
                <a:spcPct val="100000"/>
              </a:lnSpc>
              <a:spcBef>
                <a:spcPct val="0"/>
              </a:spcBef>
            </a:pPr>
            <a:r>
              <a:rPr lang="en-US" altLang="zh-CN" sz="1800" dirty="0">
                <a:latin typeface="Arial" panose="020B0604020202020204" pitchFamily="34" charset="0"/>
                <a:ea typeface="Gulim" panose="020B0600000101010101" pitchFamily="50" charset="-127"/>
              </a:rPr>
              <a:t>      output 		FOUT;</a:t>
            </a:r>
          </a:p>
          <a:p>
            <a:pPr algn="l">
              <a:lnSpc>
                <a:spcPct val="100000"/>
              </a:lnSpc>
              <a:spcBef>
                <a:spcPct val="0"/>
              </a:spcBef>
            </a:pPr>
            <a:r>
              <a:rPr lang="en-US" altLang="zh-CN" sz="1800" dirty="0">
                <a:latin typeface="Arial" panose="020B0604020202020204" pitchFamily="34" charset="0"/>
                <a:ea typeface="Gulim" panose="020B0600000101010101" pitchFamily="50" charset="-127"/>
              </a:rPr>
              <a:t>      </a:t>
            </a:r>
            <a:r>
              <a:rPr lang="en-US" altLang="zh-CN" sz="1800" dirty="0" err="1">
                <a:latin typeface="Arial" panose="020B0604020202020204" pitchFamily="34" charset="0"/>
                <a:ea typeface="Gulim" panose="020B0600000101010101" pitchFamily="50" charset="-127"/>
              </a:rPr>
              <a:t>reg</a:t>
            </a:r>
            <a:r>
              <a:rPr lang="en-US" altLang="zh-CN" sz="1800" dirty="0">
                <a:latin typeface="Arial" panose="020B0604020202020204" pitchFamily="34" charset="0"/>
                <a:ea typeface="Gulim" panose="020B0600000101010101" pitchFamily="50" charset="-127"/>
              </a:rPr>
              <a:t>			FOUT;</a:t>
            </a:r>
          </a:p>
          <a:p>
            <a:pPr algn="l">
              <a:lnSpc>
                <a:spcPct val="100000"/>
              </a:lnSpc>
              <a:spcBef>
                <a:spcPct val="0"/>
              </a:spcBef>
            </a:pPr>
            <a:r>
              <a:rPr lang="en-US" altLang="zh-CN" sz="1800" dirty="0">
                <a:latin typeface="Arial" panose="020B0604020202020204" pitchFamily="34" charset="0"/>
                <a:ea typeface="Gulim" panose="020B0600000101010101" pitchFamily="50" charset="-127"/>
              </a:rPr>
              <a:t>      </a:t>
            </a:r>
            <a:r>
              <a:rPr lang="en-US" altLang="zh-CN" sz="1800" dirty="0" err="1">
                <a:latin typeface="Arial" panose="020B0604020202020204" pitchFamily="34" charset="0"/>
                <a:ea typeface="Gulim" panose="020B0600000101010101" pitchFamily="50" charset="-127"/>
              </a:rPr>
              <a:t>reg</a:t>
            </a:r>
            <a:r>
              <a:rPr lang="en-US" altLang="zh-CN" sz="1800" dirty="0">
                <a:latin typeface="Arial" panose="020B0604020202020204" pitchFamily="34" charset="0"/>
                <a:ea typeface="Gulim" panose="020B0600000101010101" pitchFamily="50" charset="-127"/>
              </a:rPr>
              <a:t>[6:0] 		SS0,SS1; //SS1</a:t>
            </a:r>
            <a:r>
              <a:rPr lang="zh-CN" altLang="en-US" sz="1800" dirty="0">
                <a:latin typeface="Arial" panose="020B0604020202020204" pitchFamily="34" charset="0"/>
                <a:ea typeface="Gulim" panose="020B0600000101010101" pitchFamily="50" charset="-127"/>
              </a:rPr>
              <a:t>为</a:t>
            </a:r>
            <a:r>
              <a:rPr lang="zh-CN" altLang="en-US" sz="1800" dirty="0">
                <a:solidFill>
                  <a:srgbClr val="FF0066"/>
                </a:solidFill>
                <a:latin typeface="Arial" panose="020B0604020202020204" pitchFamily="34" charset="0"/>
                <a:ea typeface="Gulim" panose="020B0600000101010101" pitchFamily="50" charset="-127"/>
              </a:rPr>
              <a:t>左移移位</a:t>
            </a:r>
            <a:r>
              <a:rPr lang="zh-CN" altLang="en-US" sz="1800" dirty="0">
                <a:latin typeface="Arial" panose="020B0604020202020204" pitchFamily="34" charset="0"/>
                <a:ea typeface="Gulim" panose="020B0600000101010101" pitchFamily="50" charset="-127"/>
              </a:rPr>
              <a:t>寄存器</a:t>
            </a:r>
            <a:endParaRPr lang="en-US" altLang="zh-CN" sz="1800" dirty="0">
              <a:latin typeface="Arial" panose="020B0604020202020204" pitchFamily="34" charset="0"/>
              <a:ea typeface="Gulim" panose="020B0600000101010101" pitchFamily="50" charset="-127"/>
            </a:endParaRPr>
          </a:p>
          <a:p>
            <a:pPr algn="l">
              <a:lnSpc>
                <a:spcPct val="100000"/>
              </a:lnSpc>
              <a:spcBef>
                <a:spcPct val="0"/>
              </a:spcBef>
            </a:pPr>
            <a:r>
              <a:rPr lang="en-US" altLang="zh-CN" sz="1800" dirty="0">
                <a:latin typeface="Arial" panose="020B0604020202020204" pitchFamily="34" charset="0"/>
                <a:ea typeface="Gulim" panose="020B0600000101010101" pitchFamily="50" charset="-127"/>
              </a:rPr>
              <a:t>      always @(</a:t>
            </a:r>
            <a:r>
              <a:rPr lang="en-US" altLang="zh-CN" sz="1800" dirty="0" err="1">
                <a:latin typeface="Arial" panose="020B0604020202020204" pitchFamily="34" charset="0"/>
                <a:ea typeface="Gulim" panose="020B0600000101010101" pitchFamily="50" charset="-127"/>
              </a:rPr>
              <a:t>posedge</a:t>
            </a:r>
            <a:r>
              <a:rPr lang="en-US" altLang="zh-CN" sz="1800" dirty="0">
                <a:latin typeface="Arial" panose="020B0604020202020204" pitchFamily="34" charset="0"/>
                <a:ea typeface="Gulim" panose="020B0600000101010101" pitchFamily="50" charset="-127"/>
              </a:rPr>
              <a:t> CP)</a:t>
            </a:r>
          </a:p>
          <a:p>
            <a:pPr algn="l">
              <a:lnSpc>
                <a:spcPct val="100000"/>
              </a:lnSpc>
              <a:spcBef>
                <a:spcPct val="0"/>
              </a:spcBef>
            </a:pPr>
            <a:r>
              <a:rPr lang="zh-CN" altLang="en-US" sz="1800" dirty="0">
                <a:latin typeface="Arial" panose="020B0604020202020204" pitchFamily="34" charset="0"/>
                <a:ea typeface="Gulim" panose="020B0600000101010101" pitchFamily="50" charset="-127"/>
              </a:rPr>
              <a:t>          </a:t>
            </a:r>
            <a:r>
              <a:rPr lang="en-US" altLang="zh-CN" sz="1800" dirty="0">
                <a:latin typeface="Arial" panose="020B0604020202020204" pitchFamily="34" charset="0"/>
                <a:ea typeface="Gulim" panose="020B0600000101010101" pitchFamily="50" charset="-127"/>
              </a:rPr>
              <a:t>begin					  </a:t>
            </a:r>
          </a:p>
          <a:p>
            <a:pPr algn="l">
              <a:lnSpc>
                <a:spcPct val="100000"/>
              </a:lnSpc>
              <a:spcBef>
                <a:spcPct val="0"/>
              </a:spcBef>
            </a:pPr>
            <a:r>
              <a:rPr lang="en-US" altLang="zh-CN" sz="1800" dirty="0">
                <a:latin typeface="Arial" panose="020B0604020202020204" pitchFamily="34" charset="0"/>
                <a:ea typeface="Gulim" panose="020B0600000101010101" pitchFamily="50" charset="-127"/>
              </a:rPr>
              <a:t>	SS1 = </a:t>
            </a:r>
            <a:r>
              <a:rPr lang="en-US" altLang="zh-CN" sz="1800" dirty="0">
                <a:solidFill>
                  <a:srgbClr val="FF0000"/>
                </a:solidFill>
                <a:latin typeface="Arial" panose="020B0604020202020204" pitchFamily="34" charset="0"/>
                <a:ea typeface="Gulim" panose="020B0600000101010101" pitchFamily="50" charset="-127"/>
              </a:rPr>
              <a:t>SS1 &lt;&lt; 1</a:t>
            </a:r>
            <a:r>
              <a:rPr lang="en-US" altLang="zh-CN" sz="1800" dirty="0">
                <a:latin typeface="Arial" panose="020B0604020202020204" pitchFamily="34" charset="0"/>
                <a:ea typeface="Gulim" panose="020B0600000101010101" pitchFamily="50" charset="-127"/>
              </a:rPr>
              <a:t>;</a:t>
            </a:r>
          </a:p>
          <a:p>
            <a:pPr algn="l">
              <a:lnSpc>
                <a:spcPct val="100000"/>
              </a:lnSpc>
              <a:spcBef>
                <a:spcPct val="0"/>
              </a:spcBef>
            </a:pPr>
            <a:r>
              <a:rPr lang="en-US" altLang="zh-CN" sz="1800" dirty="0">
                <a:latin typeface="Arial" panose="020B0604020202020204" pitchFamily="34" charset="0"/>
                <a:ea typeface="Gulim" panose="020B0600000101010101" pitchFamily="50" charset="-127"/>
              </a:rPr>
              <a:t>	SS1[0] = DIN;</a:t>
            </a:r>
            <a:r>
              <a:rPr lang="zh-CN" altLang="en-US" sz="1800" dirty="0">
                <a:latin typeface="Arial" panose="020B0604020202020204" pitchFamily="34" charset="0"/>
                <a:ea typeface="Gulim" panose="020B0600000101010101" pitchFamily="50" charset="-127"/>
              </a:rPr>
              <a:t>      </a:t>
            </a:r>
            <a:r>
              <a:rPr lang="en-US" altLang="zh-CN" sz="1800" dirty="0">
                <a:latin typeface="Arial" panose="020B0604020202020204" pitchFamily="34" charset="0"/>
                <a:ea typeface="Gulim" panose="020B0600000101010101" pitchFamily="50" charset="-127"/>
              </a:rPr>
              <a:t>//</a:t>
            </a:r>
            <a:r>
              <a:rPr lang="zh-CN" altLang="en-US" sz="1800" dirty="0">
                <a:latin typeface="Arial" panose="020B0604020202020204" pitchFamily="34" charset="0"/>
                <a:ea typeface="Gulim" panose="020B0600000101010101" pitchFamily="50" charset="-127"/>
              </a:rPr>
              <a:t>从寄存器</a:t>
            </a:r>
            <a:r>
              <a:rPr lang="zh-CN" altLang="en-US" sz="1800" dirty="0">
                <a:solidFill>
                  <a:srgbClr val="CC3300"/>
                </a:solidFill>
                <a:latin typeface="Arial" panose="020B0604020202020204" pitchFamily="34" charset="0"/>
                <a:ea typeface="Gulim" panose="020B0600000101010101" pitchFamily="50" charset="-127"/>
              </a:rPr>
              <a:t>最低位</a:t>
            </a:r>
            <a:r>
              <a:rPr lang="zh-CN" altLang="en-US" sz="1800" dirty="0">
                <a:latin typeface="Arial" panose="020B0604020202020204" pitchFamily="34" charset="0"/>
                <a:ea typeface="Gulim" panose="020B0600000101010101" pitchFamily="50" charset="-127"/>
              </a:rPr>
              <a:t>串行输入序列信号</a:t>
            </a:r>
            <a:endParaRPr lang="en-US" altLang="zh-CN" sz="1800" dirty="0">
              <a:latin typeface="Arial" panose="020B0604020202020204" pitchFamily="34" charset="0"/>
              <a:ea typeface="Gulim" panose="020B0600000101010101" pitchFamily="50" charset="-127"/>
            </a:endParaRPr>
          </a:p>
          <a:p>
            <a:pPr algn="l">
              <a:lnSpc>
                <a:spcPct val="100000"/>
              </a:lnSpc>
              <a:spcBef>
                <a:spcPct val="0"/>
              </a:spcBef>
            </a:pPr>
            <a:r>
              <a:rPr lang="en-US" altLang="zh-CN" sz="1800" dirty="0">
                <a:latin typeface="Arial" panose="020B0604020202020204" pitchFamily="34" charset="0"/>
                <a:ea typeface="Gulim" panose="020B0600000101010101" pitchFamily="50" charset="-127"/>
              </a:rPr>
              <a:t>	 if (</a:t>
            </a:r>
            <a:r>
              <a:rPr lang="en-US" altLang="zh-CN" sz="1800" dirty="0">
                <a:solidFill>
                  <a:srgbClr val="FF0000"/>
                </a:solidFill>
                <a:latin typeface="Arial" panose="020B0604020202020204" pitchFamily="34" charset="0"/>
                <a:ea typeface="Gulim" panose="020B0600000101010101" pitchFamily="50" charset="-127"/>
              </a:rPr>
              <a:t>SS1 == sign</a:t>
            </a:r>
            <a:r>
              <a:rPr lang="en-US" altLang="zh-CN" sz="1800" dirty="0">
                <a:latin typeface="Arial" panose="020B0604020202020204" pitchFamily="34" charset="0"/>
                <a:ea typeface="Gulim" panose="020B0600000101010101" pitchFamily="50" charset="-127"/>
              </a:rPr>
              <a:t>) </a:t>
            </a:r>
            <a:r>
              <a:rPr lang="zh-CN" altLang="en-US" sz="1800" dirty="0">
                <a:latin typeface="Arial" panose="020B0604020202020204" pitchFamily="34" charset="0"/>
                <a:ea typeface="Gulim" panose="020B0600000101010101" pitchFamily="50" charset="-127"/>
              </a:rPr>
              <a:t>  </a:t>
            </a:r>
            <a:r>
              <a:rPr lang="en-US" altLang="zh-CN" sz="1800" dirty="0">
                <a:latin typeface="Arial" panose="020B0604020202020204" pitchFamily="34" charset="0"/>
                <a:ea typeface="Gulim" panose="020B0600000101010101" pitchFamily="50" charset="-127"/>
              </a:rPr>
              <a:t>FOUT = 'b1;</a:t>
            </a:r>
          </a:p>
          <a:p>
            <a:pPr algn="l">
              <a:lnSpc>
                <a:spcPct val="100000"/>
              </a:lnSpc>
              <a:spcBef>
                <a:spcPct val="0"/>
              </a:spcBef>
            </a:pPr>
            <a:r>
              <a:rPr lang="zh-CN" altLang="en-US" sz="1800" dirty="0">
                <a:latin typeface="Arial" panose="020B0604020202020204" pitchFamily="34" charset="0"/>
                <a:ea typeface="Gulim" panose="020B0600000101010101" pitchFamily="50" charset="-127"/>
              </a:rPr>
              <a:t>               </a:t>
            </a:r>
            <a:r>
              <a:rPr lang="en-US" altLang="zh-CN" sz="1800" dirty="0">
                <a:latin typeface="Arial" panose="020B0604020202020204" pitchFamily="34" charset="0"/>
                <a:ea typeface="Gulim" panose="020B0600000101010101" pitchFamily="50" charset="-127"/>
              </a:rPr>
              <a:t>else         FOUT = 'b0; </a:t>
            </a:r>
          </a:p>
          <a:p>
            <a:pPr algn="l">
              <a:lnSpc>
                <a:spcPct val="100000"/>
              </a:lnSpc>
              <a:spcBef>
                <a:spcPct val="0"/>
              </a:spcBef>
            </a:pPr>
            <a:r>
              <a:rPr lang="zh-CN" altLang="en-US" sz="1800" dirty="0">
                <a:latin typeface="Arial" panose="020B0604020202020204" pitchFamily="34" charset="0"/>
                <a:ea typeface="Gulim" panose="020B0600000101010101" pitchFamily="50" charset="-127"/>
              </a:rPr>
              <a:t>          </a:t>
            </a:r>
            <a:r>
              <a:rPr lang="en-US" altLang="zh-CN" sz="1800" dirty="0">
                <a:latin typeface="Arial" panose="020B0604020202020204" pitchFamily="34" charset="0"/>
                <a:ea typeface="Gulim" panose="020B0600000101010101" pitchFamily="50" charset="-127"/>
              </a:rPr>
              <a:t>end</a:t>
            </a:r>
          </a:p>
          <a:p>
            <a:pPr algn="l">
              <a:lnSpc>
                <a:spcPct val="100000"/>
              </a:lnSpc>
              <a:spcBef>
                <a:spcPct val="0"/>
              </a:spcBef>
            </a:pPr>
            <a:r>
              <a:rPr lang="en-US" altLang="zh-CN" sz="1800" dirty="0" err="1">
                <a:latin typeface="Arial" panose="020B0604020202020204" pitchFamily="34" charset="0"/>
                <a:ea typeface="Gulim" panose="020B0600000101010101" pitchFamily="50" charset="-127"/>
              </a:rPr>
              <a:t>endmodule</a:t>
            </a:r>
            <a:r>
              <a:rPr lang="en-US" altLang="zh-CN" sz="1800" dirty="0">
                <a:latin typeface="Arial" panose="020B0604020202020204" pitchFamily="34" charset="0"/>
                <a:ea typeface="Gulim" panose="020B0600000101010101" pitchFamily="50" charset="-127"/>
              </a:rPr>
              <a:t> </a:t>
            </a:r>
            <a:r>
              <a:rPr lang="en-US" altLang="zh-CN" sz="1800" b="0" dirty="0">
                <a:latin typeface="Arial" panose="020B0604020202020204" pitchFamily="34" charset="0"/>
                <a:ea typeface="Gulim" panose="020B0600000101010101" pitchFamily="50" charset="-127"/>
              </a:rPr>
              <a:t> </a:t>
            </a:r>
          </a:p>
        </p:txBody>
      </p:sp>
      <p:grpSp>
        <p:nvGrpSpPr>
          <p:cNvPr id="2" name="组合 18"/>
          <p:cNvGrpSpPr/>
          <p:nvPr/>
        </p:nvGrpSpPr>
        <p:grpSpPr bwMode="auto">
          <a:xfrm>
            <a:off x="4456113" y="5105400"/>
            <a:ext cx="3308350" cy="1320800"/>
            <a:chOff x="6622778" y="2888203"/>
            <a:chExt cx="3309507" cy="1321479"/>
          </a:xfrm>
        </p:grpSpPr>
        <p:sp>
          <p:nvSpPr>
            <p:cNvPr id="186377" name="Rectangle 9"/>
            <p:cNvSpPr>
              <a:spLocks noChangeArrowheads="1"/>
            </p:cNvSpPr>
            <p:nvPr/>
          </p:nvSpPr>
          <p:spPr bwMode="auto">
            <a:xfrm>
              <a:off x="6837363" y="3232416"/>
              <a:ext cx="2135187" cy="407987"/>
            </a:xfrm>
            <a:prstGeom prst="rect">
              <a:avLst/>
            </a:prstGeom>
            <a:solidFill>
              <a:srgbClr val="FFFFFF"/>
            </a:solidFill>
            <a:ln w="12700">
              <a:solidFill>
                <a:srgbClr val="000000"/>
              </a:solidFill>
              <a:miter lim="800000"/>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86378" name="Text Box 10"/>
            <p:cNvSpPr txBox="1">
              <a:spLocks noChangeArrowheads="1"/>
            </p:cNvSpPr>
            <p:nvPr/>
          </p:nvSpPr>
          <p:spPr bwMode="auto">
            <a:xfrm>
              <a:off x="9154410" y="3248185"/>
              <a:ext cx="777875" cy="407987"/>
            </a:xfrm>
            <a:prstGeom prst="rect">
              <a:avLst/>
            </a:prstGeom>
            <a:noFill/>
            <a:ln w="12700">
              <a:noFill/>
              <a:miter lim="800000"/>
            </a:ln>
          </p:spPr>
          <p:txBody>
            <a:bodyPr anchor="ctr"/>
            <a:lstStyle/>
            <a:p>
              <a:pPr>
                <a:lnSpc>
                  <a:spcPct val="80000"/>
                </a:lnSpc>
                <a:spcBef>
                  <a:spcPct val="0"/>
                </a:spcBef>
              </a:pPr>
              <a:r>
                <a:rPr lang="en-US" altLang="zh-CN" sz="1600">
                  <a:solidFill>
                    <a:srgbClr val="CC3300"/>
                  </a:solidFill>
                  <a:ea typeface="Gulim" panose="020B0600000101010101" pitchFamily="50" charset="-127"/>
                </a:rPr>
                <a:t>DIN</a:t>
              </a:r>
              <a:endParaRPr lang="en-US" altLang="zh-CN" sz="1600">
                <a:solidFill>
                  <a:srgbClr val="CC3300"/>
                </a:solidFill>
                <a:latin typeface="Arial" panose="020B0604020202020204" pitchFamily="34" charset="0"/>
                <a:ea typeface="Gulim" panose="020B0600000101010101" pitchFamily="50" charset="-127"/>
              </a:endParaRPr>
            </a:p>
          </p:txBody>
        </p:sp>
        <p:sp>
          <p:nvSpPr>
            <p:cNvPr id="186379" name="Text Box 31"/>
            <p:cNvSpPr txBox="1">
              <a:spLocks noChangeArrowheads="1"/>
            </p:cNvSpPr>
            <p:nvPr/>
          </p:nvSpPr>
          <p:spPr bwMode="auto">
            <a:xfrm>
              <a:off x="7510901" y="3214022"/>
              <a:ext cx="815975" cy="381000"/>
            </a:xfrm>
            <a:prstGeom prst="rect">
              <a:avLst/>
            </a:prstGeom>
            <a:noFill/>
            <a:ln w="9525">
              <a:noFill/>
              <a:miter lim="800000"/>
            </a:ln>
          </p:spPr>
          <p:txBody>
            <a:bodyPr/>
            <a:lstStyle/>
            <a:p>
              <a:pPr>
                <a:lnSpc>
                  <a:spcPct val="80000"/>
                </a:lnSpc>
                <a:spcBef>
                  <a:spcPct val="0"/>
                </a:spcBef>
              </a:pPr>
              <a:r>
                <a:rPr lang="en-US" altLang="zh-CN" sz="1600">
                  <a:solidFill>
                    <a:srgbClr val="CC3300"/>
                  </a:solidFill>
                  <a:ea typeface="Gulim" panose="020B0600000101010101" pitchFamily="50" charset="-127"/>
                </a:rPr>
                <a:t>SS1</a:t>
              </a:r>
            </a:p>
          </p:txBody>
        </p:sp>
        <p:sp>
          <p:nvSpPr>
            <p:cNvPr id="186380" name="Line 34"/>
            <p:cNvSpPr>
              <a:spLocks noChangeShapeType="1"/>
            </p:cNvSpPr>
            <p:nvPr/>
          </p:nvSpPr>
          <p:spPr bwMode="auto">
            <a:xfrm flipV="1">
              <a:off x="7581900" y="3643578"/>
              <a:ext cx="0" cy="279400"/>
            </a:xfrm>
            <a:prstGeom prst="line">
              <a:avLst/>
            </a:prstGeom>
            <a:noFill/>
            <a:ln w="9525">
              <a:solidFill>
                <a:srgbClr val="000000"/>
              </a:solidFill>
              <a:round/>
              <a:tailEnd type="triangle" w="sm" len="sm"/>
            </a:ln>
          </p:spPr>
          <p:txBody>
            <a:bodyPr/>
            <a:lstStyle/>
            <a:p>
              <a:endParaRPr lang="zh-CN" altLang="en-US"/>
            </a:p>
          </p:txBody>
        </p:sp>
        <p:sp>
          <p:nvSpPr>
            <p:cNvPr id="186381" name="Text Box 36"/>
            <p:cNvSpPr txBox="1">
              <a:spLocks noChangeArrowheads="1"/>
            </p:cNvSpPr>
            <p:nvPr/>
          </p:nvSpPr>
          <p:spPr bwMode="auto">
            <a:xfrm>
              <a:off x="7262813" y="3922979"/>
              <a:ext cx="636587" cy="286703"/>
            </a:xfrm>
            <a:prstGeom prst="rect">
              <a:avLst/>
            </a:prstGeom>
            <a:noFill/>
            <a:ln w="12700">
              <a:noFill/>
              <a:miter lim="800000"/>
            </a:ln>
          </p:spPr>
          <p:txBody>
            <a:bodyPr/>
            <a:lstStyle/>
            <a:p>
              <a:pPr>
                <a:lnSpc>
                  <a:spcPct val="80000"/>
                </a:lnSpc>
                <a:spcBef>
                  <a:spcPct val="0"/>
                </a:spcBef>
              </a:pPr>
              <a:r>
                <a:rPr lang="en-US" altLang="zh-CN" sz="1600">
                  <a:solidFill>
                    <a:srgbClr val="CC3300"/>
                  </a:solidFill>
                  <a:ea typeface="Gulim" panose="020B0600000101010101" pitchFamily="50" charset="-127"/>
                </a:rPr>
                <a:t>CP</a:t>
              </a:r>
            </a:p>
          </p:txBody>
        </p:sp>
        <p:sp>
          <p:nvSpPr>
            <p:cNvPr id="186382" name="Line 39"/>
            <p:cNvSpPr>
              <a:spLocks noChangeShapeType="1"/>
            </p:cNvSpPr>
            <p:nvPr/>
          </p:nvSpPr>
          <p:spPr bwMode="black">
            <a:xfrm flipH="1">
              <a:off x="7267111" y="3453081"/>
              <a:ext cx="1372385" cy="6249"/>
            </a:xfrm>
            <a:prstGeom prst="line">
              <a:avLst/>
            </a:prstGeom>
            <a:noFill/>
            <a:ln w="9525">
              <a:solidFill>
                <a:schemeClr val="tx1"/>
              </a:solidFill>
              <a:round/>
              <a:tailEnd type="triangle" w="med" len="med"/>
            </a:ln>
          </p:spPr>
          <p:txBody>
            <a:bodyPr>
              <a:spAutoFit/>
            </a:bodyPr>
            <a:lstStyle/>
            <a:p>
              <a:endParaRPr lang="zh-CN" altLang="en-US"/>
            </a:p>
          </p:txBody>
        </p:sp>
        <p:sp>
          <p:nvSpPr>
            <p:cNvPr id="186383" name="Line 41"/>
            <p:cNvSpPr>
              <a:spLocks noChangeShapeType="1"/>
            </p:cNvSpPr>
            <p:nvPr/>
          </p:nvSpPr>
          <p:spPr bwMode="black">
            <a:xfrm flipH="1">
              <a:off x="8949973" y="3437317"/>
              <a:ext cx="335915" cy="6234"/>
            </a:xfrm>
            <a:prstGeom prst="line">
              <a:avLst/>
            </a:prstGeom>
            <a:noFill/>
            <a:ln w="9525">
              <a:solidFill>
                <a:schemeClr val="tx1"/>
              </a:solidFill>
              <a:round/>
              <a:tailEnd type="triangle" w="med" len="med"/>
            </a:ln>
          </p:spPr>
          <p:txBody>
            <a:bodyPr>
              <a:spAutoFit/>
            </a:bodyPr>
            <a:lstStyle/>
            <a:p>
              <a:endParaRPr lang="zh-CN" altLang="en-US"/>
            </a:p>
          </p:txBody>
        </p:sp>
        <p:sp>
          <p:nvSpPr>
            <p:cNvPr id="186384" name="Text Box 31"/>
            <p:cNvSpPr txBox="1">
              <a:spLocks noChangeArrowheads="1"/>
            </p:cNvSpPr>
            <p:nvPr/>
          </p:nvSpPr>
          <p:spPr bwMode="auto">
            <a:xfrm>
              <a:off x="6622778" y="2893463"/>
              <a:ext cx="815975" cy="381000"/>
            </a:xfrm>
            <a:prstGeom prst="rect">
              <a:avLst/>
            </a:prstGeom>
            <a:noFill/>
            <a:ln w="9525">
              <a:noFill/>
              <a:miter lim="800000"/>
            </a:ln>
          </p:spPr>
          <p:txBody>
            <a:bodyPr/>
            <a:lstStyle/>
            <a:p>
              <a:pPr>
                <a:lnSpc>
                  <a:spcPct val="80000"/>
                </a:lnSpc>
                <a:spcBef>
                  <a:spcPct val="0"/>
                </a:spcBef>
              </a:pPr>
              <a:r>
                <a:rPr lang="en-US" altLang="zh-CN" sz="1600">
                  <a:solidFill>
                    <a:srgbClr val="CC3300"/>
                  </a:solidFill>
                  <a:ea typeface="Gulim" panose="020B0600000101010101" pitchFamily="50" charset="-127"/>
                </a:rPr>
                <a:t>SS1[6]</a:t>
              </a:r>
            </a:p>
          </p:txBody>
        </p:sp>
        <p:sp>
          <p:nvSpPr>
            <p:cNvPr id="186385" name="Text Box 31"/>
            <p:cNvSpPr txBox="1">
              <a:spLocks noChangeArrowheads="1"/>
            </p:cNvSpPr>
            <p:nvPr/>
          </p:nvSpPr>
          <p:spPr bwMode="auto">
            <a:xfrm>
              <a:off x="8328025" y="2888203"/>
              <a:ext cx="815975" cy="381000"/>
            </a:xfrm>
            <a:prstGeom prst="rect">
              <a:avLst/>
            </a:prstGeom>
            <a:noFill/>
            <a:ln w="9525">
              <a:noFill/>
              <a:miter lim="800000"/>
            </a:ln>
          </p:spPr>
          <p:txBody>
            <a:bodyPr/>
            <a:lstStyle/>
            <a:p>
              <a:pPr>
                <a:lnSpc>
                  <a:spcPct val="80000"/>
                </a:lnSpc>
                <a:spcBef>
                  <a:spcPct val="0"/>
                </a:spcBef>
              </a:pPr>
              <a:r>
                <a:rPr lang="en-US" altLang="zh-CN" sz="1600">
                  <a:solidFill>
                    <a:srgbClr val="CC3300"/>
                  </a:solidFill>
                  <a:ea typeface="Gulim" panose="020B0600000101010101" pitchFamily="50" charset="-127"/>
                </a:rPr>
                <a:t>SS1[0]</a:t>
              </a:r>
            </a:p>
          </p:txBody>
        </p:sp>
      </p:grpSp>
      <p:cxnSp>
        <p:nvCxnSpPr>
          <p:cNvPr id="186376" name="直接箭头连接符 17"/>
          <p:cNvCxnSpPr>
            <a:cxnSpLocks noChangeShapeType="1"/>
          </p:cNvCxnSpPr>
          <p:nvPr/>
        </p:nvCxnSpPr>
        <p:spPr bwMode="auto">
          <a:xfrm>
            <a:off x="9232900" y="1419225"/>
            <a:ext cx="914400" cy="914400"/>
          </a:xfrm>
          <a:prstGeom prst="straightConnector1">
            <a:avLst/>
          </a:prstGeom>
          <a:noFill/>
          <a:ln w="9525" algn="ctr">
            <a:noFill/>
            <a:round/>
            <a:tailEnd type="arrow" w="med" len="med"/>
          </a:ln>
        </p:spPr>
      </p:cxn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7394" name="Picture 7"/>
          <p:cNvPicPr>
            <a:picLocks noChangeAspect="1" noChangeArrowheads="1"/>
          </p:cNvPicPr>
          <p:nvPr/>
        </p:nvPicPr>
        <p:blipFill>
          <a:blip r:embed="rId3" cstate="print"/>
          <a:srcRect/>
          <a:stretch>
            <a:fillRect/>
          </a:stretch>
        </p:blipFill>
        <p:spPr bwMode="black">
          <a:xfrm>
            <a:off x="1524000" y="1441451"/>
            <a:ext cx="9144000" cy="1674813"/>
          </a:xfrm>
          <a:prstGeom prst="rect">
            <a:avLst/>
          </a:prstGeom>
          <a:noFill/>
          <a:ln w="9525" algn="ctr">
            <a:noFill/>
            <a:miter lim="800000"/>
            <a:headEnd/>
            <a:tailEnd/>
          </a:ln>
        </p:spPr>
      </p:pic>
      <p:sp>
        <p:nvSpPr>
          <p:cNvPr id="187396" name="Rectangle 2"/>
          <p:cNvSpPr>
            <a:spLocks noGrp="1" noChangeArrowheads="1"/>
          </p:cNvSpPr>
          <p:nvPr>
            <p:ph type="title" idx="4294967295"/>
          </p:nvPr>
        </p:nvSpPr>
        <p:spPr>
          <a:xfrm>
            <a:off x="3882189" y="304800"/>
            <a:ext cx="8309811"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7</a:t>
            </a:r>
            <a:r>
              <a:rPr lang="zh-CN" altLang="en-US" dirty="0" smtClean="0">
                <a:solidFill>
                  <a:srgbClr val="FFCC00"/>
                </a:solidFill>
                <a:latin typeface="Arial" panose="020B0604020202020204" pitchFamily="34" charset="0"/>
                <a:ea typeface="黑体" panose="02010600030101010101" pitchFamily="49" charset="-122"/>
              </a:rPr>
              <a:t>位序列信号检测器的仿真波形图</a:t>
            </a:r>
          </a:p>
        </p:txBody>
      </p:sp>
      <p:sp>
        <p:nvSpPr>
          <p:cNvPr id="6" name="Text Box 268"/>
          <p:cNvSpPr txBox="1">
            <a:spLocks noChangeArrowheads="1"/>
          </p:cNvSpPr>
          <p:nvPr/>
        </p:nvSpPr>
        <p:spPr bwMode="black">
          <a:xfrm>
            <a:off x="3363913" y="2255838"/>
            <a:ext cx="2921000" cy="368300"/>
          </a:xfrm>
          <a:prstGeom prst="rect">
            <a:avLst/>
          </a:prstGeom>
          <a:noFill/>
          <a:ln w="9525" algn="ctr">
            <a:noFill/>
            <a:miter lim="800000"/>
          </a:ln>
        </p:spPr>
        <p:txBody>
          <a:bodyPr>
            <a:spAutoFit/>
          </a:bodyPr>
          <a:lstStyle/>
          <a:p>
            <a:pPr algn="l"/>
            <a:r>
              <a:rPr lang="en-US" altLang="zh-CN">
                <a:solidFill>
                  <a:srgbClr val="FF0000"/>
                </a:solidFill>
              </a:rPr>
              <a:t>1</a:t>
            </a:r>
            <a:r>
              <a:rPr lang="zh-CN" altLang="en-US">
                <a:solidFill>
                  <a:srgbClr val="FF0000"/>
                </a:solidFill>
              </a:rPr>
              <a:t>     </a:t>
            </a:r>
            <a:r>
              <a:rPr lang="en-US" altLang="zh-CN">
                <a:solidFill>
                  <a:srgbClr val="FF0000"/>
                </a:solidFill>
              </a:rPr>
              <a:t>1 </a:t>
            </a:r>
            <a:r>
              <a:rPr lang="zh-CN" altLang="en-US">
                <a:solidFill>
                  <a:srgbClr val="FF0000"/>
                </a:solidFill>
              </a:rPr>
              <a:t>   </a:t>
            </a:r>
            <a:r>
              <a:rPr lang="en-US" altLang="zh-CN">
                <a:solidFill>
                  <a:srgbClr val="FF0000"/>
                </a:solidFill>
              </a:rPr>
              <a:t>0</a:t>
            </a:r>
            <a:r>
              <a:rPr lang="zh-CN" altLang="en-US">
                <a:solidFill>
                  <a:srgbClr val="FF0000"/>
                </a:solidFill>
              </a:rPr>
              <a:t>    </a:t>
            </a:r>
            <a:r>
              <a:rPr lang="en-US" altLang="zh-CN">
                <a:solidFill>
                  <a:srgbClr val="FF0000"/>
                </a:solidFill>
              </a:rPr>
              <a:t>1</a:t>
            </a:r>
            <a:r>
              <a:rPr lang="zh-CN" altLang="en-US">
                <a:solidFill>
                  <a:srgbClr val="FF0000"/>
                </a:solidFill>
              </a:rPr>
              <a:t>     </a:t>
            </a:r>
            <a:r>
              <a:rPr lang="en-US" altLang="zh-CN">
                <a:solidFill>
                  <a:srgbClr val="FF0000"/>
                </a:solidFill>
              </a:rPr>
              <a:t>0</a:t>
            </a:r>
            <a:r>
              <a:rPr lang="zh-CN" altLang="en-US">
                <a:solidFill>
                  <a:srgbClr val="FF0000"/>
                </a:solidFill>
              </a:rPr>
              <a:t>    </a:t>
            </a:r>
            <a:r>
              <a:rPr lang="en-US" altLang="zh-CN">
                <a:solidFill>
                  <a:srgbClr val="FF0000"/>
                </a:solidFill>
              </a:rPr>
              <a:t>0</a:t>
            </a:r>
            <a:r>
              <a:rPr lang="zh-CN" altLang="en-US">
                <a:solidFill>
                  <a:srgbClr val="FF0000"/>
                </a:solidFill>
              </a:rPr>
              <a:t>    </a:t>
            </a:r>
            <a:r>
              <a:rPr lang="en-US" altLang="zh-CN">
                <a:solidFill>
                  <a:srgbClr val="FF0000"/>
                </a:solidFill>
              </a:rPr>
              <a:t>1</a:t>
            </a:r>
            <a:r>
              <a:rPr lang="zh-CN" altLang="en-US">
                <a:solidFill>
                  <a:srgbClr val="FF0000"/>
                </a:solidFill>
              </a:rPr>
              <a:t>      </a:t>
            </a:r>
            <a:endParaRPr lang="en-US" altLang="zh-CN">
              <a:solidFill>
                <a:srgbClr val="FF0000"/>
              </a:solidFill>
            </a:endParaRPr>
          </a:p>
        </p:txBody>
      </p:sp>
      <p:sp>
        <p:nvSpPr>
          <p:cNvPr id="7" name="矩形 4"/>
          <p:cNvSpPr>
            <a:spLocks noChangeArrowheads="1"/>
          </p:cNvSpPr>
          <p:nvPr/>
        </p:nvSpPr>
        <p:spPr bwMode="auto">
          <a:xfrm>
            <a:off x="1997075" y="3552826"/>
            <a:ext cx="8324850" cy="2555875"/>
          </a:xfrm>
          <a:prstGeom prst="rect">
            <a:avLst/>
          </a:prstGeom>
          <a:noFill/>
          <a:ln w="9525">
            <a:noFill/>
            <a:miter lim="800000"/>
          </a:ln>
        </p:spPr>
        <p:txBody>
          <a:bodyPr>
            <a:spAutoFit/>
          </a:bodyPr>
          <a:lstStyle/>
          <a:p>
            <a:pPr marL="361950" indent="-361950" algn="l">
              <a:lnSpc>
                <a:spcPts val="3200"/>
              </a:lnSpc>
              <a:spcBef>
                <a:spcPct val="0"/>
              </a:spcBef>
              <a:buClr>
                <a:srgbClr val="003399"/>
              </a:buClr>
              <a:buSzPct val="110000"/>
              <a:buFont typeface="Wingdings" panose="05000000000000000000" pitchFamily="2" charset="2"/>
              <a:buChar char="v"/>
            </a:pPr>
            <a:r>
              <a:rPr lang="zh-CN" altLang="en-US" sz="2400">
                <a:latin typeface="Arial" panose="020B0604020202020204" pitchFamily="34" charset="0"/>
                <a:cs typeface="Arial" panose="020B0604020202020204" pitchFamily="34" charset="0"/>
              </a:rPr>
              <a:t>编辑</a:t>
            </a:r>
            <a:r>
              <a:rPr lang="en-US" altLang="zh-CN" sz="2400">
                <a:latin typeface="Arial" panose="020B0604020202020204" pitchFamily="34" charset="0"/>
                <a:cs typeface="Arial" panose="020B0604020202020204" pitchFamily="34" charset="0"/>
              </a:rPr>
              <a:t>DIN</a:t>
            </a:r>
            <a:r>
              <a:rPr lang="zh-CN" altLang="en-US" sz="2400">
                <a:latin typeface="Arial" panose="020B0604020202020204" pitchFamily="34" charset="0"/>
                <a:cs typeface="Arial" panose="020B0604020202020204" pitchFamily="34" charset="0"/>
              </a:rPr>
              <a:t>：将序列信号发生器输出的序列信号“</a:t>
            </a:r>
            <a:r>
              <a:rPr lang="en-US" altLang="zh-CN" sz="2400">
                <a:solidFill>
                  <a:srgbClr val="CC0066"/>
                </a:solidFill>
                <a:latin typeface="Arial" panose="020B0604020202020204" pitchFamily="34" charset="0"/>
                <a:cs typeface="Arial" panose="020B0604020202020204" pitchFamily="34" charset="0"/>
              </a:rPr>
              <a:t>1101001</a:t>
            </a:r>
            <a:r>
              <a:rPr lang="en-US" altLang="zh-CN" sz="2400">
                <a:latin typeface="Arial" panose="020B0604020202020204" pitchFamily="34" charset="0"/>
                <a:cs typeface="Arial" panose="020B0604020202020204" pitchFamily="34" charset="0"/>
              </a:rPr>
              <a:t>”</a:t>
            </a:r>
            <a:r>
              <a:rPr lang="zh-CN" altLang="en-US" sz="2400">
                <a:latin typeface="Arial" panose="020B0604020202020204" pitchFamily="34" charset="0"/>
                <a:cs typeface="Arial" panose="020B0604020202020204" pitchFamily="34" charset="0"/>
              </a:rPr>
              <a:t>从最高位开始，依次输入</a:t>
            </a:r>
            <a:r>
              <a:rPr lang="en-US" altLang="zh-CN" sz="2400">
                <a:latin typeface="Arial" panose="020B0604020202020204" pitchFamily="34" charset="0"/>
                <a:cs typeface="Arial" panose="020B0604020202020204" pitchFamily="34" charset="0"/>
              </a:rPr>
              <a:t>DIN</a:t>
            </a:r>
            <a:r>
              <a:rPr lang="zh-CN" altLang="en-US" sz="2400">
                <a:latin typeface="Arial" panose="020B0604020202020204" pitchFamily="34" charset="0"/>
                <a:cs typeface="Arial" panose="020B0604020202020204" pitchFamily="34" charset="0"/>
              </a:rPr>
              <a:t>端</a:t>
            </a:r>
            <a:endParaRPr lang="en-US" altLang="zh-CN" sz="2400">
              <a:latin typeface="Arial" panose="020B0604020202020204" pitchFamily="34" charset="0"/>
              <a:cs typeface="Arial" panose="020B0604020202020204" pitchFamily="34" charset="0"/>
            </a:endParaRPr>
          </a:p>
          <a:p>
            <a:pPr marL="361950" indent="-361950" algn="l">
              <a:lnSpc>
                <a:spcPts val="3200"/>
              </a:lnSpc>
              <a:spcBef>
                <a:spcPct val="0"/>
              </a:spcBef>
              <a:buClr>
                <a:srgbClr val="003399"/>
              </a:buClr>
              <a:buSzPct val="110000"/>
              <a:buFont typeface="Wingdings" panose="05000000000000000000" pitchFamily="2" charset="2"/>
              <a:buChar char="v"/>
            </a:pPr>
            <a:r>
              <a:rPr lang="zh-CN" altLang="en-US" sz="2400">
                <a:latin typeface="Arial" panose="020B0604020202020204" pitchFamily="34" charset="0"/>
                <a:cs typeface="Arial" panose="020B0604020202020204" pitchFamily="34" charset="0"/>
              </a:rPr>
              <a:t>观察左移移位寄存器</a:t>
            </a:r>
            <a:r>
              <a:rPr lang="en-US" altLang="zh-CN" sz="2400">
                <a:latin typeface="Arial" panose="020B0604020202020204" pitchFamily="34" charset="0"/>
                <a:cs typeface="Arial" panose="020B0604020202020204" pitchFamily="34" charset="0"/>
              </a:rPr>
              <a:t>SS1</a:t>
            </a:r>
            <a:r>
              <a:rPr lang="zh-CN" altLang="en-US" sz="2400">
                <a:latin typeface="Arial" panose="020B0604020202020204" pitchFamily="34" charset="0"/>
                <a:cs typeface="Arial" panose="020B0604020202020204" pitchFamily="34" charset="0"/>
              </a:rPr>
              <a:t>的变化，</a:t>
            </a:r>
            <a:r>
              <a:rPr lang="en-US" altLang="zh-CN" sz="2400">
                <a:latin typeface="Arial" panose="020B0604020202020204" pitchFamily="34" charset="0"/>
                <a:cs typeface="Arial" panose="020B0604020202020204" pitchFamily="34" charset="0"/>
              </a:rPr>
              <a:t>7</a:t>
            </a:r>
            <a:r>
              <a:rPr lang="zh-CN" altLang="en-US" sz="2400">
                <a:latin typeface="Arial" panose="020B0604020202020204" pitchFamily="34" charset="0"/>
                <a:cs typeface="Arial" panose="020B0604020202020204" pitchFamily="34" charset="0"/>
              </a:rPr>
              <a:t>个</a:t>
            </a:r>
            <a:r>
              <a:rPr lang="en-US" altLang="zh-CN" sz="2400">
                <a:latin typeface="Arial" panose="020B0604020202020204" pitchFamily="34" charset="0"/>
                <a:cs typeface="Arial" panose="020B0604020202020204" pitchFamily="34" charset="0"/>
              </a:rPr>
              <a:t>CP</a:t>
            </a:r>
            <a:r>
              <a:rPr lang="zh-CN" altLang="en-US" sz="2400">
                <a:latin typeface="Arial" panose="020B0604020202020204" pitchFamily="34" charset="0"/>
                <a:cs typeface="Arial" panose="020B0604020202020204" pitchFamily="34" charset="0"/>
              </a:rPr>
              <a:t>后</a:t>
            </a:r>
            <a:r>
              <a:rPr lang="en-US" altLang="zh-CN" sz="2400">
                <a:latin typeface="Arial" panose="020B0604020202020204" pitchFamily="34" charset="0"/>
                <a:cs typeface="Arial" panose="020B0604020202020204" pitchFamily="34" charset="0"/>
              </a:rPr>
              <a:t>SS1</a:t>
            </a:r>
            <a:r>
              <a:rPr lang="zh-CN" altLang="en-US" sz="2400">
                <a:latin typeface="Arial" panose="020B0604020202020204" pitchFamily="34" charset="0"/>
                <a:cs typeface="Arial" panose="020B0604020202020204" pitchFamily="34" charset="0"/>
              </a:rPr>
              <a:t> </a:t>
            </a:r>
            <a:r>
              <a:rPr lang="zh-CN" altLang="en-US" sz="2400">
                <a:latin typeface="Arial" panose="020B0604020202020204" pitchFamily="34" charset="0"/>
                <a:ea typeface="Gulim" panose="020B0600000101010101" pitchFamily="50" charset="-127"/>
                <a:cs typeface="Arial" panose="020B0604020202020204" pitchFamily="34" charset="0"/>
              </a:rPr>
              <a:t>中寄存了</a:t>
            </a:r>
            <a:r>
              <a:rPr lang="en-US" altLang="zh-CN" sz="2400">
                <a:latin typeface="Arial" panose="020B0604020202020204" pitchFamily="34" charset="0"/>
                <a:ea typeface="Gulim" panose="020B0600000101010101" pitchFamily="50" charset="-127"/>
                <a:cs typeface="Arial" panose="020B0604020202020204" pitchFamily="34" charset="0"/>
              </a:rPr>
              <a:t>7</a:t>
            </a:r>
            <a:r>
              <a:rPr lang="zh-CN" altLang="en-US" sz="2400">
                <a:latin typeface="Arial" panose="020B0604020202020204" pitchFamily="34" charset="0"/>
                <a:ea typeface="Gulim" panose="020B0600000101010101" pitchFamily="50" charset="-127"/>
                <a:cs typeface="Arial" panose="020B0604020202020204" pitchFamily="34" charset="0"/>
              </a:rPr>
              <a:t>位</a:t>
            </a:r>
            <a:r>
              <a:rPr lang="zh-CN" altLang="en-US" sz="2400">
                <a:latin typeface="Arial" panose="020B0604020202020204" pitchFamily="34" charset="0"/>
                <a:cs typeface="Arial" panose="020B0604020202020204" pitchFamily="34" charset="0"/>
              </a:rPr>
              <a:t>序列信号，</a:t>
            </a:r>
            <a:r>
              <a:rPr lang="en-US" altLang="zh-CN" sz="2400">
                <a:latin typeface="Arial" panose="020B0604020202020204" pitchFamily="34" charset="0"/>
                <a:cs typeface="Arial" panose="020B0604020202020204" pitchFamily="34" charset="0"/>
              </a:rPr>
              <a:t>SS1[6]~SS1[0]</a:t>
            </a:r>
            <a:r>
              <a:rPr lang="zh-CN" altLang="en-US" sz="2400">
                <a:latin typeface="Arial" panose="020B0604020202020204" pitchFamily="34" charset="0"/>
                <a:cs typeface="Arial" panose="020B0604020202020204" pitchFamily="34" charset="0"/>
              </a:rPr>
              <a:t>为“</a:t>
            </a:r>
            <a:r>
              <a:rPr lang="en-US" altLang="zh-CN" sz="2400">
                <a:solidFill>
                  <a:srgbClr val="CC0066"/>
                </a:solidFill>
                <a:latin typeface="Arial" panose="020B0604020202020204" pitchFamily="34" charset="0"/>
                <a:cs typeface="Arial" panose="020B0604020202020204" pitchFamily="34" charset="0"/>
              </a:rPr>
              <a:t>110_1001</a:t>
            </a:r>
            <a:r>
              <a:rPr lang="en-US" altLang="zh-CN" sz="2400">
                <a:latin typeface="Arial" panose="020B0604020202020204" pitchFamily="34" charset="0"/>
                <a:cs typeface="Arial" panose="020B0604020202020204" pitchFamily="34" charset="0"/>
              </a:rPr>
              <a:t>”</a:t>
            </a:r>
            <a:r>
              <a:rPr lang="zh-CN" altLang="en-US" sz="2400">
                <a:latin typeface="Arial" panose="020B0604020202020204" pitchFamily="34" charset="0"/>
                <a:cs typeface="Arial" panose="020B0604020202020204" pitchFamily="34" charset="0"/>
              </a:rPr>
              <a:t>（</a:t>
            </a:r>
            <a:r>
              <a:rPr lang="en-US" altLang="zh-CN" sz="2400">
                <a:solidFill>
                  <a:srgbClr val="CC0066"/>
                </a:solidFill>
                <a:latin typeface="Arial" panose="020B0604020202020204" pitchFamily="34" charset="0"/>
                <a:cs typeface="Arial" panose="020B0604020202020204" pitchFamily="34" charset="0"/>
              </a:rPr>
              <a:t>69H</a:t>
            </a:r>
            <a:r>
              <a:rPr lang="zh-CN" altLang="en-US" sz="2400">
                <a:latin typeface="Arial" panose="020B0604020202020204" pitchFamily="34" charset="0"/>
                <a:cs typeface="Arial" panose="020B0604020202020204" pitchFamily="34" charset="0"/>
              </a:rPr>
              <a:t>），则输出</a:t>
            </a:r>
            <a:r>
              <a:rPr lang="en-US" altLang="zh-CN" sz="2400">
                <a:latin typeface="Arial" panose="020B0604020202020204" pitchFamily="34" charset="0"/>
                <a:cs typeface="Arial" panose="020B0604020202020204" pitchFamily="34" charset="0"/>
              </a:rPr>
              <a:t>FOUT=1</a:t>
            </a:r>
          </a:p>
          <a:p>
            <a:pPr marL="361950" indent="-361950" algn="l">
              <a:lnSpc>
                <a:spcPts val="3200"/>
              </a:lnSpc>
              <a:spcBef>
                <a:spcPct val="0"/>
              </a:spcBef>
              <a:buClr>
                <a:srgbClr val="003399"/>
              </a:buClr>
              <a:buSzPct val="110000"/>
              <a:buFont typeface="Wingdings" panose="05000000000000000000" pitchFamily="2" charset="2"/>
              <a:buChar char="v"/>
            </a:pPr>
            <a:r>
              <a:rPr lang="zh-CN" altLang="en-US" sz="2400">
                <a:latin typeface="Arial" panose="020B0604020202020204" pitchFamily="34" charset="0"/>
                <a:cs typeface="Arial" panose="020B0604020202020204" pitchFamily="34" charset="0"/>
              </a:rPr>
              <a:t>当</a:t>
            </a:r>
            <a:r>
              <a:rPr lang="en-US" altLang="zh-CN" sz="2400">
                <a:latin typeface="Arial" panose="020B0604020202020204" pitchFamily="34" charset="0"/>
                <a:cs typeface="Arial" panose="020B0604020202020204" pitchFamily="34" charset="0"/>
              </a:rPr>
              <a:t>DIN</a:t>
            </a:r>
            <a:r>
              <a:rPr lang="zh-CN" altLang="en-US" sz="2400">
                <a:latin typeface="Arial" panose="020B0604020202020204" pitchFamily="34" charset="0"/>
                <a:cs typeface="Arial" panose="020B0604020202020204" pitchFamily="34" charset="0"/>
              </a:rPr>
              <a:t>输入的序列不是</a:t>
            </a:r>
            <a:r>
              <a:rPr lang="en-US" altLang="zh-CN" sz="2400">
                <a:solidFill>
                  <a:srgbClr val="CC0066"/>
                </a:solidFill>
                <a:latin typeface="Arial" panose="020B0604020202020204" pitchFamily="34" charset="0"/>
                <a:cs typeface="Arial" panose="020B0604020202020204" pitchFamily="34" charset="0"/>
              </a:rPr>
              <a:t>1101001</a:t>
            </a:r>
            <a:r>
              <a:rPr lang="en-US" altLang="zh-CN" sz="2400">
                <a:latin typeface="Arial" panose="020B0604020202020204" pitchFamily="34" charset="0"/>
                <a:cs typeface="Arial" panose="020B0604020202020204" pitchFamily="34" charset="0"/>
              </a:rPr>
              <a:t>”</a:t>
            </a:r>
            <a:r>
              <a:rPr lang="zh-CN" altLang="en-US" sz="2400">
                <a:latin typeface="Arial" panose="020B0604020202020204" pitchFamily="34" charset="0"/>
                <a:cs typeface="Arial" panose="020B0604020202020204" pitchFamily="34" charset="0"/>
              </a:rPr>
              <a:t>时，可以看出</a:t>
            </a:r>
            <a:r>
              <a:rPr lang="en-US" altLang="zh-CN" sz="2400">
                <a:latin typeface="Arial" panose="020B0604020202020204" pitchFamily="34" charset="0"/>
                <a:cs typeface="Arial" panose="020B0604020202020204" pitchFamily="34" charset="0"/>
              </a:rPr>
              <a:t>FOUT=0</a:t>
            </a:r>
            <a:r>
              <a:rPr lang="zh-CN" altLang="en-US" sz="2400">
                <a:latin typeface="Arial" panose="020B0604020202020204" pitchFamily="34" charset="0"/>
                <a:cs typeface="Arial" panose="020B0604020202020204" pitchFamily="34" charset="0"/>
              </a:rPr>
              <a:t>。</a:t>
            </a:r>
            <a:r>
              <a:rPr lang="zh-CN" altLang="en-US" sz="2400" b="0">
                <a:latin typeface="Arial" panose="020B0604020202020204" pitchFamily="34" charset="0"/>
                <a:cs typeface="Arial" panose="020B0604020202020204" pitchFamily="34" charset="0"/>
              </a:rPr>
              <a:t> </a:t>
            </a:r>
            <a:endParaRPr lang="zh-CN" altLang="en-US" sz="2400">
              <a:latin typeface="Arial" panose="020B0604020202020204" pitchFamily="34" charset="0"/>
              <a:cs typeface="Arial" panose="020B0604020202020204" pitchFamily="34" charset="0"/>
            </a:endParaRPr>
          </a:p>
        </p:txBody>
      </p:sp>
      <p:sp>
        <p:nvSpPr>
          <p:cNvPr id="10" name="椭圆 9"/>
          <p:cNvSpPr>
            <a:spLocks noChangeArrowheads="1"/>
          </p:cNvSpPr>
          <p:nvPr/>
        </p:nvSpPr>
        <p:spPr bwMode="auto">
          <a:xfrm>
            <a:off x="5954714" y="2806700"/>
            <a:ext cx="314325" cy="562630"/>
          </a:xfrm>
          <a:prstGeom prst="ellipse">
            <a:avLst/>
          </a:prstGeom>
          <a:noFill/>
          <a:ln w="28575" algn="ctr">
            <a:solidFill>
              <a:srgbClr val="FF0000"/>
            </a:solidFill>
            <a:round/>
          </a:ln>
        </p:spPr>
        <p:txBody>
          <a:bodyPr>
            <a:spAutoFit/>
          </a:bodyPr>
          <a:lstStyle/>
          <a:p>
            <a:pPr algn="r" eaLnBrk="0" hangingPunct="0">
              <a:lnSpc>
                <a:spcPct val="100000"/>
              </a:lnSpc>
              <a:spcBef>
                <a:spcPct val="0"/>
              </a:spcBef>
            </a:pPr>
            <a:endParaRPr lang="zh-CN" altLang="en-US" u="sng">
              <a:solidFill>
                <a:schemeClr val="accent1"/>
              </a:solidFill>
              <a:latin typeface="Lucida Sans Unicode" panose="020B0602030504020204" pitchFamily="34" charset="0"/>
              <a:ea typeface="Gulim" panose="020B0600000101010101" pitchFamily="50" charset="-127"/>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 calcmode="lin" valueType="num">
                                      <p:cBhvr additive="base">
                                        <p:cTn id="30"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10" grpId="0" animBg="1"/>
    </p:bldLst>
  </p:timing>
</p:sld>
</file>

<file path=ppt/slides/slide1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9" name="Rectangle 2"/>
          <p:cNvSpPr>
            <a:spLocks noGrp="1" noChangeArrowheads="1"/>
          </p:cNvSpPr>
          <p:nvPr>
            <p:ph type="title" idx="4294967295"/>
          </p:nvPr>
        </p:nvSpPr>
        <p:spPr>
          <a:xfrm>
            <a:off x="5334000" y="304800"/>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a:t>
            </a:r>
            <a:r>
              <a:rPr lang="zh-CN" altLang="en-US" dirty="0" smtClean="0">
                <a:solidFill>
                  <a:srgbClr val="FFCC00"/>
                </a:solidFill>
                <a:latin typeface="Arial" panose="020B0604020202020204" pitchFamily="34" charset="0"/>
                <a:ea typeface="黑体" panose="02010600030101010101" pitchFamily="49" charset="-122"/>
              </a:rPr>
              <a:t>例</a:t>
            </a:r>
            <a:r>
              <a:rPr lang="en-US" altLang="zh-CN" dirty="0" smtClean="0">
                <a:solidFill>
                  <a:srgbClr val="FFCC00"/>
                </a:solidFill>
                <a:latin typeface="Arial" panose="020B0604020202020204" pitchFamily="34" charset="0"/>
                <a:ea typeface="黑体" panose="02010600030101010101" pitchFamily="49" charset="-122"/>
              </a:rPr>
              <a:t>9.29】</a:t>
            </a:r>
            <a:r>
              <a:rPr lang="zh-CN" altLang="en-US" dirty="0" smtClean="0">
                <a:solidFill>
                  <a:srgbClr val="FFCC00"/>
                </a:solidFill>
                <a:latin typeface="Arial" panose="020B0604020202020204" pitchFamily="34" charset="0"/>
                <a:ea typeface="黑体" panose="02010600030101010101" pitchFamily="49" charset="-122"/>
              </a:rPr>
              <a:t>状态机设计实例</a:t>
            </a:r>
          </a:p>
        </p:txBody>
      </p:sp>
      <p:sp>
        <p:nvSpPr>
          <p:cNvPr id="62469" name="矩形 4"/>
          <p:cNvSpPr>
            <a:spLocks noChangeArrowheads="1"/>
          </p:cNvSpPr>
          <p:nvPr/>
        </p:nvSpPr>
        <p:spPr bwMode="auto">
          <a:xfrm>
            <a:off x="2211389" y="1155701"/>
            <a:ext cx="8162925" cy="2963545"/>
          </a:xfrm>
          <a:prstGeom prst="rect">
            <a:avLst/>
          </a:prstGeom>
          <a:noFill/>
          <a:ln w="9525">
            <a:noFill/>
            <a:miter lim="800000"/>
          </a:ln>
        </p:spPr>
        <p:txBody>
          <a:bodyPr>
            <a:spAutoFit/>
          </a:bodyPr>
          <a:lstStyle/>
          <a:p>
            <a:pPr algn="l">
              <a:lnSpc>
                <a:spcPts val="3200"/>
              </a:lnSpc>
              <a:spcBef>
                <a:spcPct val="0"/>
              </a:spcBef>
              <a:buClr>
                <a:srgbClr val="003399"/>
              </a:buClr>
              <a:buSzPct val="110000"/>
              <a:buFont typeface="Wingdings" panose="05000000000000000000" pitchFamily="2" charset="2"/>
              <a:buChar char="v"/>
            </a:pPr>
            <a:r>
              <a:rPr lang="en-US" altLang="zh-CN" sz="2400" dirty="0">
                <a:solidFill>
                  <a:srgbClr val="FF0066"/>
                </a:solidFill>
              </a:rPr>
              <a:t>【</a:t>
            </a:r>
            <a:r>
              <a:rPr lang="zh-CN" altLang="en-US" sz="2400" dirty="0">
                <a:solidFill>
                  <a:srgbClr val="FF0066"/>
                </a:solidFill>
              </a:rPr>
              <a:t>例</a:t>
            </a:r>
            <a:r>
              <a:rPr lang="en-US" altLang="zh-CN" sz="2400" dirty="0">
                <a:solidFill>
                  <a:srgbClr val="FF0066"/>
                </a:solidFill>
              </a:rPr>
              <a:t>9.31】</a:t>
            </a:r>
            <a:r>
              <a:rPr lang="zh-CN" altLang="en-US" sz="2400" dirty="0">
                <a:latin typeface="Arial" panose="020B0604020202020204" pitchFamily="34" charset="0"/>
                <a:cs typeface="Arial" panose="020B0604020202020204" pitchFamily="34" charset="0"/>
              </a:rPr>
              <a:t>设计一个咖啡产品包装线上用的检测逻辑电路。正常工作状态下，传送带顺序送出成品，每三瓶一组，装入一个纸箱中。每组含两瓶咖啡和一瓶咖啡伴侣，咖啡的顶盖为棕色，咖啡伴侣顶盖为白色。要求在传送带上的产品排列次序（</a:t>
            </a:r>
            <a:r>
              <a:rPr lang="zh-CN" altLang="en-US" sz="2400" dirty="0">
                <a:solidFill>
                  <a:srgbClr val="CC0099"/>
                </a:solidFill>
                <a:latin typeface="Arial" panose="020B0604020202020204" pitchFamily="34" charset="0"/>
                <a:cs typeface="Arial" panose="020B0604020202020204" pitchFamily="34" charset="0"/>
              </a:rPr>
              <a:t>咖啡，咖啡，咖啡伴侣</a:t>
            </a:r>
            <a:r>
              <a:rPr lang="zh-CN" altLang="en-US" sz="2400" dirty="0">
                <a:latin typeface="Arial" panose="020B0604020202020204" pitchFamily="34" charset="0"/>
                <a:cs typeface="Arial" panose="020B0604020202020204" pitchFamily="34" charset="0"/>
              </a:rPr>
              <a:t>）出现错误时检测逻辑电路能发出故障信号，同时自动返回初始状态。</a:t>
            </a:r>
            <a:endParaRPr lang="en-US" altLang="zh-CN" sz="2400" dirty="0">
              <a:latin typeface="Arial" panose="020B0604020202020204" pitchFamily="34" charset="0"/>
              <a:cs typeface="Arial" panose="020B0604020202020204" pitchFamily="34" charset="0"/>
            </a:endParaRPr>
          </a:p>
          <a:p>
            <a:pPr algn="l">
              <a:lnSpc>
                <a:spcPts val="3200"/>
              </a:lnSpc>
              <a:spcBef>
                <a:spcPct val="0"/>
              </a:spcBef>
              <a:buClr>
                <a:srgbClr val="003399"/>
              </a:buClr>
              <a:buSzPct val="110000"/>
            </a:pPr>
            <a:r>
              <a:rPr lang="zh-CN" altLang="en-US" sz="2400" dirty="0">
                <a:latin typeface="Arial" panose="020B0604020202020204" pitchFamily="34" charset="0"/>
                <a:cs typeface="Arial" panose="020B0604020202020204" pitchFamily="34" charset="0"/>
              </a:rPr>
              <a:t>       </a:t>
            </a:r>
          </a:p>
        </p:txBody>
      </p:sp>
      <p:grpSp>
        <p:nvGrpSpPr>
          <p:cNvPr id="2" name="Group 9"/>
          <p:cNvGrpSpPr/>
          <p:nvPr/>
        </p:nvGrpSpPr>
        <p:grpSpPr bwMode="auto">
          <a:xfrm>
            <a:off x="3509963" y="3673476"/>
            <a:ext cx="5410200" cy="2570163"/>
            <a:chOff x="1251" y="2314"/>
            <a:chExt cx="3408" cy="1619"/>
          </a:xfrm>
        </p:grpSpPr>
        <p:pic>
          <p:nvPicPr>
            <p:cNvPr id="188422" name="Picture 6" descr="截图"/>
            <p:cNvPicPr>
              <a:picLocks noChangeAspect="1" noChangeArrowheads="1"/>
            </p:cNvPicPr>
            <p:nvPr/>
          </p:nvPicPr>
          <p:blipFill>
            <a:blip r:embed="rId3" cstate="print"/>
            <a:srcRect/>
            <a:stretch>
              <a:fillRect/>
            </a:stretch>
          </p:blipFill>
          <p:spPr bwMode="auto">
            <a:xfrm>
              <a:off x="1251" y="2314"/>
              <a:ext cx="3408" cy="1619"/>
            </a:xfrm>
            <a:prstGeom prst="rect">
              <a:avLst/>
            </a:prstGeom>
            <a:noFill/>
            <a:ln w="9525">
              <a:noFill/>
              <a:miter lim="800000"/>
              <a:headEnd/>
              <a:tailEnd/>
            </a:ln>
          </p:spPr>
        </p:pic>
        <p:sp>
          <p:nvSpPr>
            <p:cNvPr id="188423" name="Text Box 7"/>
            <p:cNvSpPr txBox="1">
              <a:spLocks noChangeArrowheads="1"/>
            </p:cNvSpPr>
            <p:nvPr/>
          </p:nvSpPr>
          <p:spPr bwMode="black">
            <a:xfrm>
              <a:off x="3972" y="2513"/>
              <a:ext cx="567" cy="214"/>
            </a:xfrm>
            <a:prstGeom prst="rect">
              <a:avLst/>
            </a:prstGeom>
            <a:solidFill>
              <a:schemeClr val="bg1"/>
            </a:solidFill>
            <a:ln w="9525" algn="ctr">
              <a:noFill/>
              <a:miter lim="800000"/>
            </a:ln>
          </p:spPr>
          <p:txBody>
            <a:bodyPr>
              <a:spAutoFit/>
            </a:bodyPr>
            <a:lstStyle/>
            <a:p>
              <a:r>
                <a:rPr lang="en-US" altLang="zh-CN" sz="1800" b="0"/>
                <a:t>brown</a:t>
              </a:r>
            </a:p>
          </p:txBody>
        </p:sp>
        <p:sp>
          <p:nvSpPr>
            <p:cNvPr id="188424" name="Text Box 8"/>
            <p:cNvSpPr txBox="1">
              <a:spLocks noChangeArrowheads="1"/>
            </p:cNvSpPr>
            <p:nvPr/>
          </p:nvSpPr>
          <p:spPr bwMode="black">
            <a:xfrm>
              <a:off x="3905" y="2705"/>
              <a:ext cx="587" cy="214"/>
            </a:xfrm>
            <a:prstGeom prst="rect">
              <a:avLst/>
            </a:prstGeom>
            <a:solidFill>
              <a:schemeClr val="bg1"/>
            </a:solidFill>
            <a:ln w="9525" algn="ctr">
              <a:noFill/>
              <a:miter lim="800000"/>
            </a:ln>
          </p:spPr>
          <p:txBody>
            <a:bodyPr>
              <a:spAutoFit/>
            </a:bodyPr>
            <a:lstStyle/>
            <a:p>
              <a:r>
                <a:rPr lang="en-US" altLang="zh-CN" sz="1800" b="0"/>
                <a:t>white</a:t>
              </a:r>
            </a:p>
          </p:txBody>
        </p:sp>
      </p:gr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2469">
                                            <p:txEl>
                                              <p:pRg st="0" end="0"/>
                                            </p:txEl>
                                          </p:spTgt>
                                        </p:tgtEl>
                                        <p:attrNameLst>
                                          <p:attrName>style.visibility</p:attrName>
                                        </p:attrNameLst>
                                      </p:cBhvr>
                                      <p:to>
                                        <p:strVal val="visible"/>
                                      </p:to>
                                    </p:set>
                                    <p:anim calcmode="lin" valueType="num">
                                      <p:cBhvr additive="base">
                                        <p:cTn id="7" dur="500" fill="hold"/>
                                        <p:tgtEl>
                                          <p:spTgt spid="6246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246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2469">
                                            <p:txEl>
                                              <p:pRg st="1" end="1"/>
                                            </p:txEl>
                                          </p:spTgt>
                                        </p:tgtEl>
                                        <p:attrNameLst>
                                          <p:attrName>style.visibility</p:attrName>
                                        </p:attrNameLst>
                                      </p:cBhvr>
                                      <p:to>
                                        <p:strVal val="visible"/>
                                      </p:to>
                                    </p:set>
                                    <p:anim calcmode="lin" valueType="num">
                                      <p:cBhvr additive="base">
                                        <p:cTn id="12" dur="500" fill="hold"/>
                                        <p:tgtEl>
                                          <p:spTgt spid="62469">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246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uiExpand="1" build="p"/>
    </p:bldLst>
  </p:timing>
</p:sld>
</file>

<file path=ppt/slides/slide1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3" name="Rectangle 2"/>
          <p:cNvSpPr>
            <a:spLocks noGrp="1" noChangeArrowheads="1"/>
          </p:cNvSpPr>
          <p:nvPr>
            <p:ph type="title" idx="4294967295"/>
          </p:nvPr>
        </p:nvSpPr>
        <p:spPr>
          <a:xfrm>
            <a:off x="5334000" y="3048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解答分析</a:t>
            </a:r>
          </a:p>
        </p:txBody>
      </p:sp>
      <p:sp>
        <p:nvSpPr>
          <p:cNvPr id="189444" name="矩形 4"/>
          <p:cNvSpPr>
            <a:spLocks noChangeArrowheads="1"/>
          </p:cNvSpPr>
          <p:nvPr/>
        </p:nvSpPr>
        <p:spPr bwMode="auto">
          <a:xfrm>
            <a:off x="1414380" y="1236328"/>
            <a:ext cx="8929687" cy="2784475"/>
          </a:xfrm>
          <a:prstGeom prst="rect">
            <a:avLst/>
          </a:prstGeom>
          <a:noFill/>
          <a:ln w="9525">
            <a:noFill/>
            <a:miter lim="800000"/>
          </a:ln>
        </p:spPr>
        <p:txBody>
          <a:bodyPr>
            <a:spAutoFit/>
          </a:bodyPr>
          <a:lstStyle/>
          <a:p>
            <a:pPr algn="l">
              <a:lnSpc>
                <a:spcPts val="3200"/>
              </a:lnSpc>
              <a:spcBef>
                <a:spcPct val="0"/>
              </a:spcBef>
              <a:buClr>
                <a:srgbClr val="003399"/>
              </a:buClr>
              <a:buSzPct val="110000"/>
              <a:buFont typeface="Wingdings" panose="05000000000000000000" pitchFamily="2" charset="2"/>
              <a:buChar char="v"/>
            </a:pPr>
            <a:r>
              <a:rPr lang="zh-CN" altLang="en-US" sz="2400" dirty="0"/>
              <a:t>解</a:t>
            </a:r>
            <a:r>
              <a:rPr lang="zh-CN" altLang="en-US" sz="2800" dirty="0"/>
              <a:t>：</a:t>
            </a:r>
            <a:r>
              <a:rPr lang="zh-CN" altLang="en-US" sz="2400" dirty="0"/>
              <a:t>首先需要得到区别两种瓶盖颜色的信号。</a:t>
            </a:r>
          </a:p>
          <a:p>
            <a:pPr marL="742950" lvl="1" indent="-285750" algn="l">
              <a:lnSpc>
                <a:spcPts val="3000"/>
              </a:lnSpc>
              <a:spcBef>
                <a:spcPct val="0"/>
              </a:spcBef>
              <a:buClr>
                <a:srgbClr val="008080"/>
              </a:buClr>
              <a:buSzPct val="85000"/>
              <a:buFont typeface="Wingdings" panose="05000000000000000000" pitchFamily="2" charset="2"/>
              <a:buChar char="u"/>
            </a:pPr>
            <a:r>
              <a:rPr lang="zh-CN" altLang="en-US" sz="2200" dirty="0"/>
              <a:t>例如可以采用光电检测电路，利用棕、白两色瓶盖对入射光的反射率不同，在光电接收器的输出端得到两个不同的输出信号。</a:t>
            </a:r>
          </a:p>
          <a:p>
            <a:pPr marL="742950" lvl="1" indent="-285750" algn="l">
              <a:lnSpc>
                <a:spcPts val="3000"/>
              </a:lnSpc>
              <a:spcBef>
                <a:spcPct val="0"/>
              </a:spcBef>
              <a:buClr>
                <a:srgbClr val="008080"/>
              </a:buClr>
              <a:buSzPct val="85000"/>
              <a:buFont typeface="Wingdings" panose="05000000000000000000" pitchFamily="2" charset="2"/>
              <a:buChar char="u"/>
            </a:pPr>
            <a:r>
              <a:rPr lang="zh-CN" altLang="en-US" sz="2200" dirty="0"/>
              <a:t>假定检测到棕色瓶盖时输出为</a:t>
            </a:r>
            <a:r>
              <a:rPr lang="en-US" altLang="zh-CN" sz="2200" dirty="0">
                <a:solidFill>
                  <a:srgbClr val="CC0066"/>
                </a:solidFill>
                <a:latin typeface="Arial" panose="020B0604020202020204" pitchFamily="34" charset="0"/>
              </a:rPr>
              <a:t>brown</a:t>
            </a:r>
            <a:r>
              <a:rPr lang="zh-CN" altLang="en-US" sz="2200" dirty="0"/>
              <a:t>（简写为</a:t>
            </a:r>
            <a:r>
              <a:rPr lang="en-US" altLang="zh-CN" sz="2200" dirty="0">
                <a:solidFill>
                  <a:srgbClr val="CC0066"/>
                </a:solidFill>
                <a:latin typeface="Arial" panose="020B0604020202020204" pitchFamily="34" charset="0"/>
              </a:rPr>
              <a:t>B</a:t>
            </a:r>
            <a:r>
              <a:rPr lang="zh-CN" altLang="en-US" sz="2200" dirty="0"/>
              <a:t>）</a:t>
            </a:r>
            <a:r>
              <a:rPr lang="en-US" altLang="zh-CN" sz="2200" dirty="0">
                <a:solidFill>
                  <a:srgbClr val="CC0066"/>
                </a:solidFill>
                <a:latin typeface="Arial" panose="020B0604020202020204" pitchFamily="34" charset="0"/>
              </a:rPr>
              <a:t>=1</a:t>
            </a:r>
            <a:r>
              <a:rPr lang="zh-CN" altLang="en-US" sz="2200" dirty="0"/>
              <a:t>，</a:t>
            </a:r>
            <a:r>
              <a:rPr lang="en-US" altLang="zh-CN" sz="2200" dirty="0">
                <a:solidFill>
                  <a:srgbClr val="CC0066"/>
                </a:solidFill>
                <a:latin typeface="Arial" panose="020B0604020202020204" pitchFamily="34" charset="0"/>
              </a:rPr>
              <a:t>white</a:t>
            </a:r>
            <a:r>
              <a:rPr lang="zh-CN" altLang="en-US" sz="2200" dirty="0"/>
              <a:t>（简写为</a:t>
            </a:r>
            <a:r>
              <a:rPr lang="en-US" altLang="zh-CN" sz="2200" dirty="0">
                <a:solidFill>
                  <a:srgbClr val="CC0066"/>
                </a:solidFill>
                <a:latin typeface="Arial" panose="020B0604020202020204" pitchFamily="34" charset="0"/>
              </a:rPr>
              <a:t>W</a:t>
            </a:r>
            <a:r>
              <a:rPr lang="zh-CN" altLang="en-US" sz="2200" dirty="0"/>
              <a:t>）</a:t>
            </a:r>
            <a:r>
              <a:rPr lang="en-US" altLang="zh-CN" sz="2200" dirty="0">
                <a:solidFill>
                  <a:srgbClr val="CC0066"/>
                </a:solidFill>
                <a:latin typeface="Arial" panose="020B0604020202020204" pitchFamily="34" charset="0"/>
              </a:rPr>
              <a:t>=0</a:t>
            </a:r>
            <a:r>
              <a:rPr lang="zh-CN" altLang="en-US" sz="2200" dirty="0"/>
              <a:t>。</a:t>
            </a:r>
          </a:p>
          <a:p>
            <a:pPr marL="742950" lvl="1" indent="-285750" algn="l">
              <a:lnSpc>
                <a:spcPts val="3000"/>
              </a:lnSpc>
              <a:spcBef>
                <a:spcPct val="0"/>
              </a:spcBef>
              <a:buClr>
                <a:srgbClr val="008080"/>
              </a:buClr>
              <a:buSzPct val="85000"/>
              <a:buFont typeface="Wingdings" panose="05000000000000000000" pitchFamily="2" charset="2"/>
              <a:buChar char="u"/>
            </a:pPr>
            <a:r>
              <a:rPr lang="zh-CN" altLang="en-US" sz="2200" dirty="0"/>
              <a:t>检测到白色瓶盖时，输出为</a:t>
            </a:r>
            <a:r>
              <a:rPr lang="en-US" altLang="zh-CN" sz="2200" dirty="0">
                <a:solidFill>
                  <a:srgbClr val="CC0066"/>
                </a:solidFill>
                <a:latin typeface="Arial" panose="020B0604020202020204" pitchFamily="34" charset="0"/>
              </a:rPr>
              <a:t>B=0</a:t>
            </a:r>
            <a:r>
              <a:rPr lang="zh-CN" altLang="en-US" sz="2200" dirty="0">
                <a:solidFill>
                  <a:srgbClr val="CC0066"/>
                </a:solidFill>
                <a:latin typeface="Arial" panose="020B0604020202020204" pitchFamily="34" charset="0"/>
              </a:rPr>
              <a:t>，</a:t>
            </a:r>
            <a:r>
              <a:rPr lang="en-US" altLang="zh-CN" sz="2200" dirty="0">
                <a:solidFill>
                  <a:srgbClr val="CC0066"/>
                </a:solidFill>
                <a:latin typeface="Arial" panose="020B0604020202020204" pitchFamily="34" charset="0"/>
              </a:rPr>
              <a:t>W=1</a:t>
            </a:r>
            <a:r>
              <a:rPr lang="zh-CN" altLang="en-US" sz="2200" dirty="0"/>
              <a:t>。</a:t>
            </a:r>
          </a:p>
          <a:p>
            <a:pPr marL="742950" lvl="1" indent="-285750" algn="l">
              <a:lnSpc>
                <a:spcPts val="3000"/>
              </a:lnSpc>
              <a:spcBef>
                <a:spcPct val="0"/>
              </a:spcBef>
              <a:buClr>
                <a:srgbClr val="008080"/>
              </a:buClr>
              <a:buSzPct val="85000"/>
              <a:buFont typeface="Wingdings" panose="05000000000000000000" pitchFamily="2" charset="2"/>
              <a:buChar char="u"/>
            </a:pPr>
            <a:r>
              <a:rPr lang="zh-CN" altLang="en-US" sz="2200" dirty="0"/>
              <a:t>没有检测到瓶盖时，光电接收器接收不到反射光，</a:t>
            </a:r>
            <a:r>
              <a:rPr lang="en-US" altLang="zh-CN" sz="2200" dirty="0">
                <a:solidFill>
                  <a:srgbClr val="CC0066"/>
                </a:solidFill>
                <a:latin typeface="Arial" panose="020B0604020202020204" pitchFamily="34" charset="0"/>
              </a:rPr>
              <a:t>B=0</a:t>
            </a:r>
            <a:r>
              <a:rPr lang="zh-CN" altLang="en-US" sz="2200" dirty="0">
                <a:solidFill>
                  <a:srgbClr val="CC0066"/>
                </a:solidFill>
                <a:latin typeface="Arial" panose="020B0604020202020204" pitchFamily="34" charset="0"/>
              </a:rPr>
              <a:t>，</a:t>
            </a:r>
            <a:r>
              <a:rPr lang="en-US" altLang="zh-CN" sz="2200" dirty="0">
                <a:solidFill>
                  <a:srgbClr val="CC0066"/>
                </a:solidFill>
                <a:latin typeface="Arial" panose="020B0604020202020204" pitchFamily="34" charset="0"/>
              </a:rPr>
              <a:t>W=0</a:t>
            </a:r>
            <a:r>
              <a:rPr lang="zh-CN" altLang="en-US" sz="2200" dirty="0"/>
              <a:t>。</a:t>
            </a:r>
          </a:p>
        </p:txBody>
      </p:sp>
      <p:sp>
        <p:nvSpPr>
          <p:cNvPr id="2" name="矩形 4"/>
          <p:cNvSpPr>
            <a:spLocks noChangeArrowheads="1"/>
          </p:cNvSpPr>
          <p:nvPr/>
        </p:nvSpPr>
        <p:spPr bwMode="auto">
          <a:xfrm>
            <a:off x="1414380" y="4342732"/>
            <a:ext cx="9125284" cy="1856919"/>
          </a:xfrm>
          <a:prstGeom prst="rect">
            <a:avLst/>
          </a:prstGeom>
          <a:noFill/>
          <a:ln w="9525">
            <a:noFill/>
            <a:miter lim="800000"/>
          </a:ln>
        </p:spPr>
        <p:txBody>
          <a:bodyPr wrap="square">
            <a:spAutoFit/>
          </a:bodyPr>
          <a:lstStyle/>
          <a:p>
            <a:pPr algn="l">
              <a:lnSpc>
                <a:spcPts val="3200"/>
              </a:lnSpc>
              <a:spcBef>
                <a:spcPct val="0"/>
              </a:spcBef>
              <a:buClr>
                <a:srgbClr val="003399"/>
              </a:buClr>
              <a:buSzPct val="110000"/>
            </a:pPr>
            <a:r>
              <a:rPr lang="en-US" altLang="zh-CN" sz="2400" dirty="0">
                <a:solidFill>
                  <a:srgbClr val="CC3300"/>
                </a:solidFill>
                <a:latin typeface="Arial" panose="020B0604020202020204" pitchFamily="34" charset="0"/>
                <a:cs typeface="Arial" panose="020B0604020202020204" pitchFamily="34" charset="0"/>
              </a:rPr>
              <a:t>1</a:t>
            </a:r>
            <a:r>
              <a:rPr lang="zh-CN" altLang="en-US" sz="2400" dirty="0">
                <a:solidFill>
                  <a:srgbClr val="CC3300"/>
                </a:solidFill>
                <a:latin typeface="Arial" panose="020B0604020202020204" pitchFamily="34" charset="0"/>
                <a:cs typeface="Arial" panose="020B0604020202020204" pitchFamily="34" charset="0"/>
              </a:rPr>
              <a:t>、进行逻辑抽象</a:t>
            </a:r>
          </a:p>
          <a:p>
            <a:pPr marL="742950" lvl="1" indent="-285750" algn="l">
              <a:lnSpc>
                <a:spcPct val="110000"/>
              </a:lnSpc>
              <a:spcBef>
                <a:spcPct val="0"/>
              </a:spcBef>
              <a:buClr>
                <a:srgbClr val="008080"/>
              </a:buClr>
              <a:buSzPct val="85000"/>
              <a:buFont typeface="Wingdings" panose="05000000000000000000" pitchFamily="2" charset="2"/>
              <a:buChar char="u"/>
            </a:pPr>
            <a:r>
              <a:rPr lang="zh-CN" altLang="en-US" dirty="0">
                <a:solidFill>
                  <a:srgbClr val="000000"/>
                </a:solidFill>
                <a:latin typeface="Arial" panose="020B0604020202020204" pitchFamily="34" charset="0"/>
              </a:rPr>
              <a:t>输入变量：</a:t>
            </a:r>
            <a:endParaRPr lang="en-US" altLang="zh-CN" dirty="0">
              <a:solidFill>
                <a:srgbClr val="000000"/>
              </a:solidFill>
              <a:latin typeface="Arial" panose="020B0604020202020204" pitchFamily="34" charset="0"/>
            </a:endParaRPr>
          </a:p>
          <a:p>
            <a:pPr marL="742950" lvl="1" indent="-285750" algn="l">
              <a:lnSpc>
                <a:spcPct val="110000"/>
              </a:lnSpc>
              <a:spcBef>
                <a:spcPct val="0"/>
              </a:spcBef>
              <a:buClr>
                <a:srgbClr val="008080"/>
              </a:buClr>
              <a:buSzPct val="85000"/>
            </a:pPr>
            <a:r>
              <a:rPr lang="zh-CN" altLang="en-US" dirty="0">
                <a:solidFill>
                  <a:srgbClr val="000000"/>
                </a:solidFill>
                <a:latin typeface="Arial" panose="020B0604020202020204" pitchFamily="34" charset="0"/>
              </a:rPr>
              <a:t>     </a:t>
            </a:r>
            <a:r>
              <a:rPr lang="en-US" altLang="zh-CN" dirty="0">
                <a:solidFill>
                  <a:srgbClr val="CC0066"/>
                </a:solidFill>
                <a:latin typeface="Arial" panose="020B0604020202020204" pitchFamily="34" charset="0"/>
              </a:rPr>
              <a:t>brown</a:t>
            </a:r>
            <a:r>
              <a:rPr lang="zh-CN" altLang="en-US" dirty="0">
                <a:solidFill>
                  <a:srgbClr val="CC0066"/>
                </a:solidFill>
                <a:latin typeface="Arial" panose="020B0604020202020204" pitchFamily="34" charset="0"/>
              </a:rPr>
              <a:t>（</a:t>
            </a:r>
            <a:r>
              <a:rPr lang="en-US" altLang="zh-CN" dirty="0">
                <a:solidFill>
                  <a:srgbClr val="CC0066"/>
                </a:solidFill>
                <a:latin typeface="Arial" panose="020B0604020202020204" pitchFamily="34" charset="0"/>
              </a:rPr>
              <a:t>B</a:t>
            </a:r>
            <a:r>
              <a:rPr lang="zh-CN" altLang="en-US" dirty="0">
                <a:solidFill>
                  <a:srgbClr val="CC0066"/>
                </a:solidFill>
                <a:latin typeface="Arial" panose="020B0604020202020204" pitchFamily="34" charset="0"/>
              </a:rPr>
              <a:t>）</a:t>
            </a:r>
            <a:r>
              <a:rPr lang="en-US" altLang="zh-CN" dirty="0">
                <a:solidFill>
                  <a:srgbClr val="000000"/>
                </a:solidFill>
                <a:latin typeface="Arial" panose="020B0604020202020204" pitchFamily="34" charset="0"/>
              </a:rPr>
              <a:t>=1</a:t>
            </a:r>
            <a:r>
              <a:rPr lang="zh-CN" altLang="en-US" dirty="0">
                <a:solidFill>
                  <a:srgbClr val="000000"/>
                </a:solidFill>
                <a:latin typeface="Arial" panose="020B0604020202020204" pitchFamily="34" charset="0"/>
              </a:rPr>
              <a:t>表示棕色，</a:t>
            </a:r>
            <a:r>
              <a:rPr lang="en-US" altLang="zh-CN" dirty="0">
                <a:solidFill>
                  <a:srgbClr val="CC0066"/>
                </a:solidFill>
                <a:latin typeface="Arial" panose="020B0604020202020204" pitchFamily="34" charset="0"/>
              </a:rPr>
              <a:t> white</a:t>
            </a:r>
            <a:r>
              <a:rPr lang="zh-CN" altLang="en-US" dirty="0">
                <a:solidFill>
                  <a:srgbClr val="CC0066"/>
                </a:solidFill>
                <a:latin typeface="Arial" panose="020B0604020202020204" pitchFamily="34" charset="0"/>
              </a:rPr>
              <a:t>（</a:t>
            </a:r>
            <a:r>
              <a:rPr lang="en-US" altLang="zh-CN" dirty="0">
                <a:solidFill>
                  <a:srgbClr val="CC0066"/>
                </a:solidFill>
                <a:latin typeface="Arial" panose="020B0604020202020204" pitchFamily="34" charset="0"/>
              </a:rPr>
              <a:t>W</a:t>
            </a:r>
            <a:r>
              <a:rPr lang="zh-CN" altLang="en-US" dirty="0">
                <a:solidFill>
                  <a:srgbClr val="CC0066"/>
                </a:solidFill>
                <a:latin typeface="Arial" panose="020B0604020202020204" pitchFamily="34" charset="0"/>
              </a:rPr>
              <a:t>）</a:t>
            </a:r>
            <a:r>
              <a:rPr lang="en-US" altLang="zh-CN" dirty="0">
                <a:solidFill>
                  <a:srgbClr val="000000"/>
                </a:solidFill>
                <a:latin typeface="Arial" panose="020B0604020202020204" pitchFamily="34" charset="0"/>
              </a:rPr>
              <a:t>=1</a:t>
            </a:r>
            <a:r>
              <a:rPr lang="zh-CN" altLang="en-US" dirty="0">
                <a:solidFill>
                  <a:srgbClr val="000000"/>
                </a:solidFill>
                <a:latin typeface="Arial" panose="020B0604020202020204" pitchFamily="34" charset="0"/>
              </a:rPr>
              <a:t>表示白色。</a:t>
            </a:r>
            <a:endParaRPr lang="en-US" altLang="zh-CN" dirty="0">
              <a:solidFill>
                <a:srgbClr val="000000"/>
              </a:solidFill>
              <a:latin typeface="Arial" panose="020B0604020202020204" pitchFamily="34" charset="0"/>
            </a:endParaRPr>
          </a:p>
          <a:p>
            <a:pPr marL="742950" lvl="1" indent="-285750" algn="l">
              <a:lnSpc>
                <a:spcPct val="110000"/>
              </a:lnSpc>
              <a:spcBef>
                <a:spcPct val="0"/>
              </a:spcBef>
              <a:buClr>
                <a:srgbClr val="008080"/>
              </a:buClr>
              <a:buSzPct val="85000"/>
            </a:pPr>
            <a:r>
              <a:rPr lang="zh-CN" altLang="en-US" dirty="0">
                <a:solidFill>
                  <a:srgbClr val="000000"/>
                </a:solidFill>
                <a:latin typeface="Arial" panose="020B0604020202020204" pitchFamily="34" charset="0"/>
              </a:rPr>
              <a:t>      </a:t>
            </a:r>
            <a:r>
              <a:rPr lang="en-US" altLang="zh-CN" dirty="0" err="1">
                <a:solidFill>
                  <a:srgbClr val="000000"/>
                </a:solidFill>
                <a:latin typeface="Arial" panose="020B0604020202020204" pitchFamily="34" charset="0"/>
              </a:rPr>
              <a:t>clk</a:t>
            </a:r>
            <a:r>
              <a:rPr lang="zh-CN" altLang="en-US" dirty="0">
                <a:solidFill>
                  <a:srgbClr val="000000"/>
                </a:solidFill>
                <a:latin typeface="Arial" panose="020B0604020202020204" pitchFamily="34" charset="0"/>
              </a:rPr>
              <a:t>：时钟信号；</a:t>
            </a:r>
            <a:r>
              <a:rPr lang="en-US" altLang="zh-CN" dirty="0" err="1">
                <a:solidFill>
                  <a:srgbClr val="000000"/>
                </a:solidFill>
                <a:latin typeface="Arial" panose="020B0604020202020204" pitchFamily="34" charset="0"/>
              </a:rPr>
              <a:t>clrn</a:t>
            </a:r>
            <a:r>
              <a:rPr lang="zh-CN" altLang="en-US" dirty="0">
                <a:solidFill>
                  <a:srgbClr val="000000"/>
                </a:solidFill>
                <a:latin typeface="Arial" panose="020B0604020202020204" pitchFamily="34" charset="0"/>
              </a:rPr>
              <a:t>：复位信号，低有效，异步清零。</a:t>
            </a:r>
          </a:p>
          <a:p>
            <a:pPr marL="742950" lvl="1" indent="-285750" algn="l">
              <a:lnSpc>
                <a:spcPct val="110000"/>
              </a:lnSpc>
              <a:spcBef>
                <a:spcPct val="0"/>
              </a:spcBef>
              <a:buClr>
                <a:srgbClr val="008080"/>
              </a:buClr>
              <a:buSzPct val="85000"/>
              <a:buFont typeface="Wingdings" panose="05000000000000000000" pitchFamily="2" charset="2"/>
              <a:buChar char="u"/>
            </a:pPr>
            <a:r>
              <a:rPr lang="zh-CN" altLang="en-US" dirty="0">
                <a:solidFill>
                  <a:srgbClr val="000000"/>
                </a:solidFill>
                <a:latin typeface="Arial" panose="020B0604020202020204" pitchFamily="34" charset="0"/>
              </a:rPr>
              <a:t>输出变量：用</a:t>
            </a:r>
            <a:r>
              <a:rPr lang="en-US" altLang="zh-CN" dirty="0">
                <a:solidFill>
                  <a:srgbClr val="CC0066"/>
                </a:solidFill>
                <a:latin typeface="Arial" panose="020B0604020202020204" pitchFamily="34" charset="0"/>
              </a:rPr>
              <a:t>fail</a:t>
            </a:r>
            <a:r>
              <a:rPr lang="zh-CN" altLang="en-US" dirty="0">
                <a:solidFill>
                  <a:srgbClr val="CC0066"/>
                </a:solidFill>
                <a:latin typeface="Arial" panose="020B0604020202020204" pitchFamily="34" charset="0"/>
              </a:rPr>
              <a:t>（</a:t>
            </a:r>
            <a:r>
              <a:rPr lang="en-US" altLang="zh-CN" dirty="0">
                <a:solidFill>
                  <a:srgbClr val="CC0066"/>
                </a:solidFill>
                <a:latin typeface="Arial" panose="020B0604020202020204" pitchFamily="34" charset="0"/>
              </a:rPr>
              <a:t>F</a:t>
            </a:r>
            <a:r>
              <a:rPr lang="zh-CN" altLang="en-US" dirty="0">
                <a:solidFill>
                  <a:srgbClr val="CC0066"/>
                </a:solidFill>
                <a:latin typeface="Arial" panose="020B0604020202020204" pitchFamily="34" charset="0"/>
              </a:rPr>
              <a:t>）</a:t>
            </a:r>
            <a:r>
              <a:rPr lang="zh-CN" altLang="en-US" dirty="0">
                <a:solidFill>
                  <a:srgbClr val="000000"/>
                </a:solidFill>
                <a:latin typeface="Arial" panose="020B0604020202020204" pitchFamily="34" charset="0"/>
              </a:rPr>
              <a:t>表示故障，工作正常时</a:t>
            </a:r>
            <a:r>
              <a:rPr lang="en-US" altLang="zh-CN" dirty="0">
                <a:solidFill>
                  <a:srgbClr val="CC0066"/>
                </a:solidFill>
                <a:latin typeface="Arial" panose="020B0604020202020204" pitchFamily="34" charset="0"/>
              </a:rPr>
              <a:t>fail=0</a:t>
            </a:r>
            <a:r>
              <a:rPr lang="zh-CN" altLang="en-US" dirty="0">
                <a:solidFill>
                  <a:srgbClr val="000000"/>
                </a:solidFill>
                <a:latin typeface="Arial" panose="020B0604020202020204" pitchFamily="34" charset="0"/>
              </a:rPr>
              <a:t>， 有错误时</a:t>
            </a:r>
            <a:r>
              <a:rPr lang="en-US" altLang="zh-CN" dirty="0">
                <a:solidFill>
                  <a:srgbClr val="CC0066"/>
                </a:solidFill>
                <a:latin typeface="Arial" panose="020B0604020202020204" pitchFamily="34" charset="0"/>
              </a:rPr>
              <a:t>fail=1</a:t>
            </a:r>
            <a:r>
              <a:rPr lang="zh-CN" altLang="en-US" dirty="0">
                <a:solidFill>
                  <a:srgbClr val="000000"/>
                </a:solidFill>
                <a:latin typeface="Arial" panose="020B0604020202020204" pitchFamily="34" charset="0"/>
              </a:rPr>
              <a:t>。</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7" name="Rectangle 2"/>
          <p:cNvSpPr>
            <a:spLocks noGrp="1" noChangeArrowheads="1"/>
          </p:cNvSpPr>
          <p:nvPr>
            <p:ph type="title" idx="4294967295"/>
          </p:nvPr>
        </p:nvSpPr>
        <p:spPr>
          <a:xfrm>
            <a:off x="5334000" y="3048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定义逻辑状态的含义</a:t>
            </a:r>
          </a:p>
        </p:txBody>
      </p:sp>
      <p:sp>
        <p:nvSpPr>
          <p:cNvPr id="62469" name="矩形 4"/>
          <p:cNvSpPr>
            <a:spLocks noChangeArrowheads="1"/>
          </p:cNvSpPr>
          <p:nvPr/>
        </p:nvSpPr>
        <p:spPr bwMode="auto">
          <a:xfrm>
            <a:off x="1801813" y="1217613"/>
            <a:ext cx="8235950" cy="5314950"/>
          </a:xfrm>
          <a:prstGeom prst="rect">
            <a:avLst/>
          </a:prstGeom>
          <a:noFill/>
          <a:ln w="9525">
            <a:noFill/>
            <a:miter lim="800000"/>
          </a:ln>
        </p:spPr>
        <p:txBody>
          <a:bodyPr>
            <a:spAutoFit/>
          </a:bodyPr>
          <a:lstStyle/>
          <a:p>
            <a:pPr marL="361950" indent="-361950" algn="l">
              <a:lnSpc>
                <a:spcPts val="3200"/>
              </a:lnSpc>
              <a:spcBef>
                <a:spcPct val="0"/>
              </a:spcBef>
              <a:buClr>
                <a:srgbClr val="003399"/>
              </a:buClr>
              <a:buFont typeface="Wingdings" panose="05000000000000000000" pitchFamily="2" charset="2"/>
              <a:buChar char="v"/>
            </a:pPr>
            <a:r>
              <a:rPr lang="zh-CN" altLang="en-US" sz="2400" dirty="0">
                <a:solidFill>
                  <a:srgbClr val="000000"/>
                </a:solidFill>
                <a:latin typeface="Arial" panose="020B0604020202020204" pitchFamily="34" charset="0"/>
              </a:rPr>
              <a:t>确定电路的状态数</a:t>
            </a:r>
            <a:endParaRPr lang="en-US" altLang="zh-CN" sz="2400" dirty="0">
              <a:solidFill>
                <a:srgbClr val="000000"/>
              </a:solidFill>
              <a:latin typeface="Arial" panose="020B0604020202020204" pitchFamily="34" charset="0"/>
            </a:endParaRPr>
          </a:p>
          <a:p>
            <a:pPr marL="827405" lvl="1" indent="-285750" algn="l">
              <a:lnSpc>
                <a:spcPct val="110000"/>
              </a:lnSpc>
              <a:spcBef>
                <a:spcPct val="0"/>
              </a:spcBef>
              <a:buClr>
                <a:srgbClr val="008080"/>
              </a:buClr>
              <a:buSzPct val="70000"/>
            </a:pPr>
            <a:r>
              <a:rPr lang="zh-CN" altLang="en-US" dirty="0">
                <a:solidFill>
                  <a:srgbClr val="000000"/>
                </a:solidFill>
                <a:latin typeface="Arial" panose="020B0604020202020204" pitchFamily="34" charset="0"/>
              </a:rPr>
              <a:t>    设初始状态</a:t>
            </a:r>
            <a:r>
              <a:rPr lang="en-US" altLang="zh-CN" dirty="0">
                <a:solidFill>
                  <a:srgbClr val="CC0066"/>
                </a:solidFill>
                <a:latin typeface="Arial" panose="020B0604020202020204" pitchFamily="34" charset="0"/>
              </a:rPr>
              <a:t>S</a:t>
            </a:r>
            <a:r>
              <a:rPr lang="en-US" altLang="zh-CN" baseline="-25000" dirty="0">
                <a:solidFill>
                  <a:srgbClr val="CC0066"/>
                </a:solidFill>
                <a:latin typeface="Arial" panose="020B0604020202020204" pitchFamily="34" charset="0"/>
              </a:rPr>
              <a:t>0</a:t>
            </a:r>
            <a:r>
              <a:rPr lang="en-US" altLang="zh-CN" baseline="-25000" dirty="0">
                <a:solidFill>
                  <a:srgbClr val="000000"/>
                </a:solidFill>
                <a:latin typeface="Arial" panose="020B0604020202020204" pitchFamily="34" charset="0"/>
              </a:rPr>
              <a:t> </a:t>
            </a:r>
            <a:r>
              <a:rPr lang="zh-CN" altLang="en-US" dirty="0">
                <a:solidFill>
                  <a:srgbClr val="000000"/>
                </a:solidFill>
              </a:rPr>
              <a:t>，</a:t>
            </a:r>
            <a:r>
              <a:rPr lang="zh-CN" altLang="en-US" dirty="0">
                <a:solidFill>
                  <a:srgbClr val="000000"/>
                </a:solidFill>
                <a:latin typeface="Arial" panose="020B0604020202020204" pitchFamily="34" charset="0"/>
              </a:rPr>
              <a:t>输入一个</a:t>
            </a:r>
            <a:r>
              <a:rPr lang="en-US" altLang="zh-CN" dirty="0">
                <a:solidFill>
                  <a:srgbClr val="CC0066"/>
                </a:solidFill>
                <a:latin typeface="Arial" panose="020B0604020202020204" pitchFamily="34" charset="0"/>
              </a:rPr>
              <a:t>B=1</a:t>
            </a:r>
            <a:r>
              <a:rPr lang="zh-CN" altLang="en-US" dirty="0">
                <a:solidFill>
                  <a:srgbClr val="000000"/>
                </a:solidFill>
                <a:latin typeface="Arial" panose="020B0604020202020204" pitchFamily="34" charset="0"/>
              </a:rPr>
              <a:t>后状态为</a:t>
            </a:r>
            <a:r>
              <a:rPr lang="en-US" altLang="zh-CN" dirty="0">
                <a:solidFill>
                  <a:srgbClr val="CC0066"/>
                </a:solidFill>
                <a:latin typeface="Arial" panose="020B0604020202020204" pitchFamily="34" charset="0"/>
              </a:rPr>
              <a:t>S</a:t>
            </a:r>
            <a:r>
              <a:rPr lang="en-US" altLang="zh-CN" baseline="-25000" dirty="0">
                <a:solidFill>
                  <a:srgbClr val="CC0066"/>
                </a:solidFill>
                <a:latin typeface="Arial" panose="020B0604020202020204" pitchFamily="34" charset="0"/>
              </a:rPr>
              <a:t>1</a:t>
            </a:r>
            <a:r>
              <a:rPr lang="zh-CN" altLang="en-US" dirty="0">
                <a:solidFill>
                  <a:srgbClr val="000000"/>
                </a:solidFill>
                <a:latin typeface="Arial" panose="020B0604020202020204" pitchFamily="34" charset="0"/>
              </a:rPr>
              <a:t>，再</a:t>
            </a:r>
            <a:r>
              <a:rPr lang="zh-CN" altLang="en-US" dirty="0">
                <a:solidFill>
                  <a:srgbClr val="000000"/>
                </a:solidFill>
              </a:rPr>
              <a:t>输入一个</a:t>
            </a:r>
            <a:r>
              <a:rPr lang="en-US" altLang="zh-CN" dirty="0">
                <a:solidFill>
                  <a:srgbClr val="CC0066"/>
                </a:solidFill>
              </a:rPr>
              <a:t>B=1</a:t>
            </a:r>
            <a:r>
              <a:rPr lang="zh-CN" altLang="en-US" dirty="0">
                <a:solidFill>
                  <a:srgbClr val="000000"/>
                </a:solidFill>
              </a:rPr>
              <a:t>后状态为</a:t>
            </a:r>
            <a:r>
              <a:rPr lang="en-US" altLang="zh-CN" dirty="0">
                <a:solidFill>
                  <a:srgbClr val="CC0066"/>
                </a:solidFill>
              </a:rPr>
              <a:t>S</a:t>
            </a:r>
            <a:r>
              <a:rPr lang="en-US" altLang="zh-CN" baseline="-25000" dirty="0">
                <a:solidFill>
                  <a:srgbClr val="CC0066"/>
                </a:solidFill>
              </a:rPr>
              <a:t>2</a:t>
            </a:r>
            <a:r>
              <a:rPr lang="en-US" altLang="zh-CN" dirty="0">
                <a:solidFill>
                  <a:srgbClr val="CC0066"/>
                </a:solidFill>
                <a:latin typeface="Arial" panose="020B0604020202020204" pitchFamily="34" charset="0"/>
              </a:rPr>
              <a:t> </a:t>
            </a:r>
            <a:r>
              <a:rPr lang="zh-CN" altLang="en-US" dirty="0">
                <a:solidFill>
                  <a:srgbClr val="000000"/>
                </a:solidFill>
                <a:latin typeface="Arial" panose="020B0604020202020204" pitchFamily="34" charset="0"/>
              </a:rPr>
              <a:t>。状态</a:t>
            </a:r>
            <a:r>
              <a:rPr lang="en-US" altLang="zh-CN" dirty="0">
                <a:solidFill>
                  <a:srgbClr val="CC0066"/>
                </a:solidFill>
                <a:latin typeface="Arial" panose="020B0604020202020204" pitchFamily="34" charset="0"/>
              </a:rPr>
              <a:t>S</a:t>
            </a:r>
            <a:r>
              <a:rPr lang="en-US" altLang="zh-CN" baseline="-25000" dirty="0">
                <a:solidFill>
                  <a:srgbClr val="CC0066"/>
                </a:solidFill>
                <a:latin typeface="Arial" panose="020B0604020202020204" pitchFamily="34" charset="0"/>
              </a:rPr>
              <a:t>2</a:t>
            </a:r>
            <a:r>
              <a:rPr lang="zh-CN" altLang="en-US" dirty="0">
                <a:solidFill>
                  <a:srgbClr val="000000"/>
                </a:solidFill>
                <a:latin typeface="Arial" panose="020B0604020202020204" pitchFamily="34" charset="0"/>
              </a:rPr>
              <a:t>时，根据下一个输入信号就能决定输出</a:t>
            </a:r>
            <a:r>
              <a:rPr lang="zh-CN" altLang="en-US" dirty="0">
                <a:solidFill>
                  <a:srgbClr val="000000"/>
                </a:solidFill>
              </a:rPr>
              <a:t>信号</a:t>
            </a:r>
            <a:r>
              <a:rPr lang="zh-CN" altLang="en-US" dirty="0">
                <a:solidFill>
                  <a:srgbClr val="000000"/>
                </a:solidFill>
                <a:latin typeface="Arial" panose="020B0604020202020204" pitchFamily="34" charset="0"/>
              </a:rPr>
              <a:t>，而且无论输出信号为</a:t>
            </a:r>
            <a:r>
              <a:rPr lang="en-US" altLang="zh-CN" dirty="0">
                <a:solidFill>
                  <a:srgbClr val="CC0066"/>
                </a:solidFill>
                <a:latin typeface="Arial" panose="020B0604020202020204" pitchFamily="34" charset="0"/>
              </a:rPr>
              <a:t>0</a:t>
            </a:r>
            <a:r>
              <a:rPr lang="zh-CN" altLang="en-US" dirty="0">
                <a:solidFill>
                  <a:srgbClr val="000000"/>
                </a:solidFill>
                <a:latin typeface="Arial" panose="020B0604020202020204" pitchFamily="34" charset="0"/>
              </a:rPr>
              <a:t>或</a:t>
            </a:r>
            <a:r>
              <a:rPr lang="en-US" altLang="zh-CN" dirty="0">
                <a:solidFill>
                  <a:srgbClr val="CC0066"/>
                </a:solidFill>
                <a:latin typeface="Arial" panose="020B0604020202020204" pitchFamily="34" charset="0"/>
              </a:rPr>
              <a:t>1</a:t>
            </a:r>
            <a:r>
              <a:rPr lang="zh-CN" altLang="en-US" dirty="0">
                <a:solidFill>
                  <a:srgbClr val="000000"/>
                </a:solidFill>
                <a:latin typeface="Arial" panose="020B0604020202020204" pitchFamily="34" charset="0"/>
              </a:rPr>
              <a:t>，电路都返回初始状态。故电路的</a:t>
            </a:r>
            <a:r>
              <a:rPr lang="zh-CN" altLang="en-US" dirty="0">
                <a:solidFill>
                  <a:srgbClr val="CC3300"/>
                </a:solidFill>
                <a:latin typeface="Arial" panose="020B0604020202020204" pitchFamily="34" charset="0"/>
              </a:rPr>
              <a:t>状态数取</a:t>
            </a:r>
            <a:r>
              <a:rPr lang="en-US" altLang="zh-CN" dirty="0">
                <a:solidFill>
                  <a:srgbClr val="CC3300"/>
                </a:solidFill>
                <a:latin typeface="Arial" panose="020B0604020202020204" pitchFamily="34" charset="0"/>
              </a:rPr>
              <a:t>3</a:t>
            </a:r>
            <a:r>
              <a:rPr lang="zh-CN" altLang="en-US" dirty="0">
                <a:solidFill>
                  <a:srgbClr val="000000"/>
                </a:solidFill>
                <a:latin typeface="Arial" panose="020B0604020202020204" pitchFamily="34" charset="0"/>
              </a:rPr>
              <a:t>即可。</a:t>
            </a:r>
          </a:p>
          <a:p>
            <a:pPr marL="361950" indent="-361950" algn="l">
              <a:lnSpc>
                <a:spcPts val="3200"/>
              </a:lnSpc>
              <a:spcBef>
                <a:spcPct val="0"/>
              </a:spcBef>
              <a:buClr>
                <a:srgbClr val="003399"/>
              </a:buClr>
              <a:buFont typeface="Wingdings" panose="05000000000000000000" pitchFamily="2" charset="2"/>
              <a:buChar char="v"/>
            </a:pPr>
            <a:r>
              <a:rPr lang="zh-CN" altLang="en-US" sz="2400" dirty="0">
                <a:solidFill>
                  <a:srgbClr val="000000"/>
                </a:solidFill>
              </a:rPr>
              <a:t>分析电路的状态转移情况</a:t>
            </a:r>
          </a:p>
          <a:p>
            <a:pPr marL="827405" lvl="1" indent="-285750" algn="l">
              <a:lnSpc>
                <a:spcPct val="110000"/>
              </a:lnSpc>
              <a:spcBef>
                <a:spcPct val="0"/>
              </a:spcBef>
              <a:buClr>
                <a:srgbClr val="008080"/>
              </a:buClr>
              <a:buSzPct val="85000"/>
              <a:buFont typeface="Wingdings" panose="05000000000000000000" pitchFamily="2" charset="2"/>
              <a:buChar char="u"/>
            </a:pPr>
            <a:r>
              <a:rPr lang="zh-CN" altLang="en-US" dirty="0">
                <a:solidFill>
                  <a:srgbClr val="000000"/>
                </a:solidFill>
              </a:rPr>
              <a:t>状态</a:t>
            </a:r>
            <a:r>
              <a:rPr lang="en-US" altLang="zh-CN" dirty="0">
                <a:solidFill>
                  <a:srgbClr val="CC0066"/>
                </a:solidFill>
              </a:rPr>
              <a:t>S</a:t>
            </a:r>
            <a:r>
              <a:rPr lang="en-US" altLang="zh-CN" baseline="-25000" dirty="0">
                <a:solidFill>
                  <a:srgbClr val="CC0066"/>
                </a:solidFill>
              </a:rPr>
              <a:t>0</a:t>
            </a:r>
            <a:r>
              <a:rPr lang="en-US" altLang="zh-CN" dirty="0"/>
              <a:t> </a:t>
            </a:r>
            <a:r>
              <a:rPr lang="zh-CN" altLang="en-US" dirty="0">
                <a:solidFill>
                  <a:srgbClr val="000000"/>
                </a:solidFill>
                <a:latin typeface="Arial" panose="020B0604020202020204" pitchFamily="34" charset="0"/>
              </a:rPr>
              <a:t>：（</a:t>
            </a:r>
            <a:r>
              <a:rPr lang="en-US" altLang="zh-CN" dirty="0">
                <a:solidFill>
                  <a:srgbClr val="000000"/>
                </a:solidFill>
                <a:latin typeface="Arial" panose="020B0604020202020204" pitchFamily="34" charset="0"/>
              </a:rPr>
              <a:t>1</a:t>
            </a:r>
            <a:r>
              <a:rPr lang="zh-CN" altLang="en-US" dirty="0">
                <a:solidFill>
                  <a:srgbClr val="000000"/>
                </a:solidFill>
                <a:latin typeface="Arial" panose="020B0604020202020204" pitchFamily="34" charset="0"/>
              </a:rPr>
              <a:t>）若</a:t>
            </a:r>
            <a:r>
              <a:rPr lang="en-US" altLang="zh-CN" dirty="0">
                <a:solidFill>
                  <a:srgbClr val="CC0066"/>
                </a:solidFill>
                <a:latin typeface="Arial" panose="020B0604020202020204" pitchFamily="34" charset="0"/>
              </a:rPr>
              <a:t>BW=00</a:t>
            </a:r>
            <a:r>
              <a:rPr lang="zh-CN" altLang="en-US" dirty="0">
                <a:solidFill>
                  <a:srgbClr val="CC0066"/>
                </a:solidFill>
                <a:latin typeface="Arial" panose="020B0604020202020204" pitchFamily="34" charset="0"/>
              </a:rPr>
              <a:t>，</a:t>
            </a:r>
            <a:r>
              <a:rPr lang="zh-CN" altLang="en-US" dirty="0">
                <a:solidFill>
                  <a:srgbClr val="000000"/>
                </a:solidFill>
                <a:latin typeface="Arial" panose="020B0604020202020204" pitchFamily="34" charset="0"/>
              </a:rPr>
              <a:t>则</a:t>
            </a:r>
            <a:r>
              <a:rPr lang="en-US" altLang="zh-CN" dirty="0">
                <a:solidFill>
                  <a:srgbClr val="CC0066"/>
                </a:solidFill>
                <a:latin typeface="Arial" panose="020B0604020202020204" pitchFamily="34" charset="0"/>
              </a:rPr>
              <a:t>F=0</a:t>
            </a:r>
            <a:r>
              <a:rPr lang="zh-CN" altLang="en-US" dirty="0">
                <a:solidFill>
                  <a:srgbClr val="000000"/>
                </a:solidFill>
                <a:latin typeface="Arial" panose="020B0604020202020204" pitchFamily="34" charset="0"/>
              </a:rPr>
              <a:t>，时钟信号到达</a:t>
            </a:r>
            <a:r>
              <a:rPr lang="zh-CN" altLang="en-US" dirty="0"/>
              <a:t>时</a:t>
            </a:r>
            <a:r>
              <a:rPr lang="zh-CN" altLang="en-US" dirty="0">
                <a:solidFill>
                  <a:srgbClr val="000000"/>
                </a:solidFill>
                <a:latin typeface="Arial" panose="020B0604020202020204" pitchFamily="34" charset="0"/>
              </a:rPr>
              <a:t>保持</a:t>
            </a:r>
            <a:r>
              <a:rPr lang="en-US" altLang="zh-CN" dirty="0">
                <a:solidFill>
                  <a:srgbClr val="CC0066"/>
                </a:solidFill>
                <a:latin typeface="Arial" panose="020B0604020202020204" pitchFamily="34" charset="0"/>
              </a:rPr>
              <a:t>S</a:t>
            </a:r>
            <a:r>
              <a:rPr lang="en-US" altLang="zh-CN" baseline="-25000" dirty="0">
                <a:solidFill>
                  <a:srgbClr val="CC0066"/>
                </a:solidFill>
                <a:latin typeface="Arial" panose="020B0604020202020204" pitchFamily="34" charset="0"/>
              </a:rPr>
              <a:t>0</a:t>
            </a:r>
            <a:r>
              <a:rPr lang="zh-CN" altLang="en-US" dirty="0">
                <a:solidFill>
                  <a:srgbClr val="000000"/>
                </a:solidFill>
                <a:latin typeface="Arial" panose="020B0604020202020204" pitchFamily="34" charset="0"/>
              </a:rPr>
              <a:t>状态；（</a:t>
            </a:r>
            <a:r>
              <a:rPr lang="en-US" altLang="zh-CN" dirty="0">
                <a:solidFill>
                  <a:srgbClr val="000000"/>
                </a:solidFill>
                <a:latin typeface="Arial" panose="020B0604020202020204" pitchFamily="34" charset="0"/>
              </a:rPr>
              <a:t>2</a:t>
            </a:r>
            <a:r>
              <a:rPr lang="zh-CN" altLang="en-US" dirty="0">
                <a:solidFill>
                  <a:srgbClr val="000000"/>
                </a:solidFill>
                <a:latin typeface="Arial" panose="020B0604020202020204" pitchFamily="34" charset="0"/>
              </a:rPr>
              <a:t>）若</a:t>
            </a:r>
            <a:r>
              <a:rPr lang="en-US" altLang="zh-CN" dirty="0">
                <a:solidFill>
                  <a:srgbClr val="CC0066"/>
                </a:solidFill>
                <a:latin typeface="Arial" panose="020B0604020202020204" pitchFamily="34" charset="0"/>
              </a:rPr>
              <a:t>BW=10</a:t>
            </a:r>
            <a:r>
              <a:rPr lang="zh-CN" altLang="en-US" dirty="0">
                <a:solidFill>
                  <a:srgbClr val="CC0066"/>
                </a:solidFill>
                <a:latin typeface="Arial" panose="020B0604020202020204" pitchFamily="34" charset="0"/>
              </a:rPr>
              <a:t>，</a:t>
            </a:r>
            <a:r>
              <a:rPr lang="zh-CN" altLang="en-US" dirty="0">
                <a:solidFill>
                  <a:srgbClr val="000000"/>
                </a:solidFill>
                <a:latin typeface="Arial" panose="020B0604020202020204" pitchFamily="34" charset="0"/>
              </a:rPr>
              <a:t>则</a:t>
            </a:r>
            <a:r>
              <a:rPr lang="en-US" altLang="zh-CN" dirty="0">
                <a:solidFill>
                  <a:srgbClr val="CC0066"/>
                </a:solidFill>
                <a:latin typeface="Arial" panose="020B0604020202020204" pitchFamily="34" charset="0"/>
              </a:rPr>
              <a:t>F=0</a:t>
            </a:r>
            <a:r>
              <a:rPr lang="zh-CN" altLang="en-US" dirty="0">
                <a:solidFill>
                  <a:srgbClr val="000000"/>
                </a:solidFill>
                <a:latin typeface="Arial" panose="020B0604020202020204" pitchFamily="34" charset="0"/>
              </a:rPr>
              <a:t>，时钟信号到达时转入次态</a:t>
            </a:r>
            <a:r>
              <a:rPr lang="en-US" altLang="zh-CN" dirty="0">
                <a:solidFill>
                  <a:srgbClr val="CC0066"/>
                </a:solidFill>
                <a:latin typeface="Arial" panose="020B0604020202020204" pitchFamily="34" charset="0"/>
              </a:rPr>
              <a:t>S</a:t>
            </a:r>
            <a:r>
              <a:rPr lang="en-US" altLang="zh-CN" baseline="-25000" dirty="0">
                <a:solidFill>
                  <a:srgbClr val="CC0066"/>
                </a:solidFill>
                <a:latin typeface="Arial" panose="020B0604020202020204" pitchFamily="34" charset="0"/>
              </a:rPr>
              <a:t>1</a:t>
            </a:r>
            <a:r>
              <a:rPr lang="zh-CN" altLang="en-US" dirty="0">
                <a:solidFill>
                  <a:srgbClr val="000000"/>
                </a:solidFill>
                <a:latin typeface="Arial" panose="020B0604020202020204" pitchFamily="34" charset="0"/>
              </a:rPr>
              <a:t>；（</a:t>
            </a:r>
            <a:r>
              <a:rPr lang="en-US" altLang="zh-CN" dirty="0">
                <a:solidFill>
                  <a:srgbClr val="000000"/>
                </a:solidFill>
                <a:latin typeface="Arial" panose="020B0604020202020204" pitchFamily="34" charset="0"/>
              </a:rPr>
              <a:t>3</a:t>
            </a:r>
            <a:r>
              <a:rPr lang="zh-CN" altLang="en-US" dirty="0">
                <a:solidFill>
                  <a:srgbClr val="000000"/>
                </a:solidFill>
                <a:latin typeface="Arial" panose="020B0604020202020204" pitchFamily="34" charset="0"/>
              </a:rPr>
              <a:t>）若</a:t>
            </a:r>
            <a:r>
              <a:rPr lang="en-US" altLang="zh-CN" dirty="0">
                <a:solidFill>
                  <a:srgbClr val="CC0066"/>
                </a:solidFill>
                <a:latin typeface="Arial" panose="020B0604020202020204" pitchFamily="34" charset="0"/>
              </a:rPr>
              <a:t>BW=01</a:t>
            </a:r>
            <a:r>
              <a:rPr lang="zh-CN" altLang="en-US" dirty="0">
                <a:solidFill>
                  <a:srgbClr val="CC0066"/>
                </a:solidFill>
                <a:latin typeface="Arial" panose="020B0604020202020204" pitchFamily="34" charset="0"/>
              </a:rPr>
              <a:t>，</a:t>
            </a:r>
            <a:r>
              <a:rPr lang="en-US" altLang="zh-CN" dirty="0">
                <a:solidFill>
                  <a:srgbClr val="CC0066"/>
                </a:solidFill>
                <a:latin typeface="Arial" panose="020B0604020202020204" pitchFamily="34" charset="0"/>
              </a:rPr>
              <a:t>F=1</a:t>
            </a:r>
            <a:r>
              <a:rPr lang="zh-CN" altLang="en-US" dirty="0">
                <a:solidFill>
                  <a:srgbClr val="000000"/>
                </a:solidFill>
                <a:latin typeface="Arial" panose="020B0604020202020204" pitchFamily="34" charset="0"/>
              </a:rPr>
              <a:t>，时钟信号到达时保持</a:t>
            </a:r>
            <a:r>
              <a:rPr lang="en-US" altLang="zh-CN" dirty="0">
                <a:solidFill>
                  <a:srgbClr val="CC0066"/>
                </a:solidFill>
                <a:latin typeface="Arial" panose="020B0604020202020204" pitchFamily="34" charset="0"/>
              </a:rPr>
              <a:t>S</a:t>
            </a:r>
            <a:r>
              <a:rPr lang="en-US" altLang="zh-CN" baseline="-25000" dirty="0">
                <a:solidFill>
                  <a:srgbClr val="CC0066"/>
                </a:solidFill>
              </a:rPr>
              <a:t>0</a:t>
            </a:r>
            <a:r>
              <a:rPr lang="zh-CN" altLang="en-US" dirty="0">
                <a:solidFill>
                  <a:srgbClr val="000000"/>
                </a:solidFill>
                <a:latin typeface="Arial" panose="020B0604020202020204" pitchFamily="34" charset="0"/>
              </a:rPr>
              <a:t>不变。</a:t>
            </a:r>
          </a:p>
          <a:p>
            <a:pPr marL="827405" lvl="1" indent="-285750" algn="l">
              <a:lnSpc>
                <a:spcPct val="110000"/>
              </a:lnSpc>
              <a:spcBef>
                <a:spcPct val="0"/>
              </a:spcBef>
              <a:buClr>
                <a:srgbClr val="008080"/>
              </a:buClr>
              <a:buSzPct val="85000"/>
              <a:buFont typeface="Wingdings" panose="05000000000000000000" pitchFamily="2" charset="2"/>
              <a:buChar char="u"/>
            </a:pPr>
            <a:r>
              <a:rPr lang="zh-CN" altLang="en-US" dirty="0">
                <a:solidFill>
                  <a:srgbClr val="000000"/>
                </a:solidFill>
              </a:rPr>
              <a:t>状态</a:t>
            </a:r>
            <a:r>
              <a:rPr lang="en-US" altLang="zh-CN" dirty="0">
                <a:solidFill>
                  <a:srgbClr val="CC0066"/>
                </a:solidFill>
              </a:rPr>
              <a:t>S</a:t>
            </a:r>
            <a:r>
              <a:rPr lang="en-US" altLang="zh-CN" baseline="-25000" dirty="0">
                <a:solidFill>
                  <a:srgbClr val="CC0066"/>
                </a:solidFill>
              </a:rPr>
              <a:t>1</a:t>
            </a:r>
            <a:r>
              <a:rPr lang="en-US" altLang="zh-CN" dirty="0"/>
              <a:t> </a:t>
            </a:r>
            <a:r>
              <a:rPr lang="zh-CN" altLang="en-US" dirty="0">
                <a:solidFill>
                  <a:srgbClr val="000000"/>
                </a:solidFill>
              </a:rPr>
              <a:t>：若</a:t>
            </a:r>
            <a:r>
              <a:rPr lang="en-US" altLang="zh-CN" dirty="0">
                <a:solidFill>
                  <a:srgbClr val="CC0066"/>
                </a:solidFill>
                <a:latin typeface="Arial" panose="020B0604020202020204" pitchFamily="34" charset="0"/>
              </a:rPr>
              <a:t>BW=00</a:t>
            </a:r>
            <a:r>
              <a:rPr lang="zh-CN" altLang="en-US" dirty="0">
                <a:solidFill>
                  <a:srgbClr val="CC0066"/>
                </a:solidFill>
                <a:latin typeface="Arial" panose="020B0604020202020204" pitchFamily="34" charset="0"/>
              </a:rPr>
              <a:t>，</a:t>
            </a:r>
            <a:r>
              <a:rPr lang="zh-CN" altLang="en-US" dirty="0">
                <a:solidFill>
                  <a:srgbClr val="000000"/>
                </a:solidFill>
              </a:rPr>
              <a:t>则</a:t>
            </a:r>
            <a:r>
              <a:rPr lang="en-US" altLang="zh-CN" dirty="0">
                <a:solidFill>
                  <a:srgbClr val="CC0066"/>
                </a:solidFill>
                <a:latin typeface="Arial" panose="020B0604020202020204" pitchFamily="34" charset="0"/>
              </a:rPr>
              <a:t>F=0</a:t>
            </a:r>
            <a:r>
              <a:rPr lang="zh-CN" altLang="en-US" dirty="0">
                <a:solidFill>
                  <a:srgbClr val="CC0066"/>
                </a:solidFill>
                <a:latin typeface="Arial" panose="020B0604020202020204" pitchFamily="34" charset="0"/>
              </a:rPr>
              <a:t>，</a:t>
            </a:r>
            <a:r>
              <a:rPr lang="zh-CN" altLang="en-US" dirty="0">
                <a:solidFill>
                  <a:srgbClr val="000000"/>
                </a:solidFill>
              </a:rPr>
              <a:t>时钟信号到达</a:t>
            </a:r>
            <a:r>
              <a:rPr lang="zh-CN" altLang="en-US" dirty="0">
                <a:solidFill>
                  <a:srgbClr val="000000"/>
                </a:solidFill>
                <a:latin typeface="Arial" panose="020B0604020202020204" pitchFamily="34" charset="0"/>
              </a:rPr>
              <a:t>时</a:t>
            </a:r>
            <a:r>
              <a:rPr lang="zh-CN" altLang="en-US" dirty="0">
                <a:solidFill>
                  <a:srgbClr val="000000"/>
                </a:solidFill>
              </a:rPr>
              <a:t>保持</a:t>
            </a:r>
            <a:r>
              <a:rPr lang="en-US" altLang="zh-CN" dirty="0">
                <a:solidFill>
                  <a:srgbClr val="CC0066"/>
                </a:solidFill>
                <a:latin typeface="Arial" panose="020B0604020202020204" pitchFamily="34" charset="0"/>
              </a:rPr>
              <a:t>S</a:t>
            </a:r>
            <a:r>
              <a:rPr lang="en-US" altLang="zh-CN" baseline="-25000" dirty="0">
                <a:solidFill>
                  <a:srgbClr val="CC0066"/>
                </a:solidFill>
              </a:rPr>
              <a:t>1</a:t>
            </a:r>
            <a:r>
              <a:rPr lang="zh-CN" altLang="en-US" dirty="0">
                <a:solidFill>
                  <a:srgbClr val="000000"/>
                </a:solidFill>
              </a:rPr>
              <a:t>状态；若</a:t>
            </a:r>
            <a:r>
              <a:rPr lang="en-US" altLang="zh-CN" dirty="0">
                <a:solidFill>
                  <a:srgbClr val="CC0066"/>
                </a:solidFill>
                <a:latin typeface="Arial" panose="020B0604020202020204" pitchFamily="34" charset="0"/>
              </a:rPr>
              <a:t>BW=10</a:t>
            </a:r>
            <a:r>
              <a:rPr lang="zh-CN" altLang="en-US" dirty="0">
                <a:solidFill>
                  <a:srgbClr val="CC0066"/>
                </a:solidFill>
                <a:latin typeface="Arial" panose="020B0604020202020204" pitchFamily="34" charset="0"/>
              </a:rPr>
              <a:t>，</a:t>
            </a:r>
            <a:r>
              <a:rPr lang="zh-CN" altLang="en-US" dirty="0"/>
              <a:t>则</a:t>
            </a:r>
            <a:r>
              <a:rPr lang="en-US" altLang="zh-CN" dirty="0">
                <a:solidFill>
                  <a:srgbClr val="CC0066"/>
                </a:solidFill>
                <a:latin typeface="Arial" panose="020B0604020202020204" pitchFamily="34" charset="0"/>
              </a:rPr>
              <a:t>F=0</a:t>
            </a:r>
            <a:r>
              <a:rPr lang="zh-CN" altLang="en-US" dirty="0">
                <a:solidFill>
                  <a:srgbClr val="CC0066"/>
                </a:solidFill>
                <a:latin typeface="Arial" panose="020B0604020202020204" pitchFamily="34" charset="0"/>
              </a:rPr>
              <a:t>，</a:t>
            </a:r>
            <a:r>
              <a:rPr lang="zh-CN" altLang="en-US" dirty="0">
                <a:solidFill>
                  <a:srgbClr val="000000"/>
                </a:solidFill>
              </a:rPr>
              <a:t>时钟信号到达时转入次态</a:t>
            </a:r>
            <a:r>
              <a:rPr lang="en-US" altLang="zh-CN" dirty="0">
                <a:solidFill>
                  <a:srgbClr val="CC0066"/>
                </a:solidFill>
                <a:latin typeface="Arial" panose="020B0604020202020204" pitchFamily="34" charset="0"/>
              </a:rPr>
              <a:t>S</a:t>
            </a:r>
            <a:r>
              <a:rPr lang="en-US" altLang="zh-CN" baseline="-25000" dirty="0">
                <a:solidFill>
                  <a:srgbClr val="CC0066"/>
                </a:solidFill>
              </a:rPr>
              <a:t>2</a:t>
            </a:r>
            <a:r>
              <a:rPr lang="zh-CN" altLang="en-US" dirty="0">
                <a:solidFill>
                  <a:srgbClr val="000000"/>
                </a:solidFill>
              </a:rPr>
              <a:t>；若</a:t>
            </a:r>
            <a:r>
              <a:rPr lang="en-US" altLang="zh-CN" dirty="0">
                <a:solidFill>
                  <a:srgbClr val="CC0066"/>
                </a:solidFill>
                <a:latin typeface="Arial" panose="020B0604020202020204" pitchFamily="34" charset="0"/>
              </a:rPr>
              <a:t>BW=01</a:t>
            </a:r>
            <a:r>
              <a:rPr lang="zh-CN" altLang="en-US" dirty="0">
                <a:solidFill>
                  <a:srgbClr val="CC0066"/>
                </a:solidFill>
                <a:latin typeface="Arial" panose="020B0604020202020204" pitchFamily="34" charset="0"/>
              </a:rPr>
              <a:t>，</a:t>
            </a:r>
            <a:r>
              <a:rPr lang="zh-CN" altLang="en-US" dirty="0"/>
              <a:t>则</a:t>
            </a:r>
            <a:r>
              <a:rPr lang="en-US" altLang="zh-CN" dirty="0">
                <a:solidFill>
                  <a:srgbClr val="CC0066"/>
                </a:solidFill>
                <a:latin typeface="Arial" panose="020B0604020202020204" pitchFamily="34" charset="0"/>
              </a:rPr>
              <a:t>F=1</a:t>
            </a:r>
            <a:r>
              <a:rPr lang="zh-CN" altLang="en-US" dirty="0">
                <a:solidFill>
                  <a:srgbClr val="CC0066"/>
                </a:solidFill>
                <a:latin typeface="Arial" panose="020B0604020202020204" pitchFamily="34" charset="0"/>
              </a:rPr>
              <a:t>，</a:t>
            </a:r>
            <a:r>
              <a:rPr lang="zh-CN" altLang="en-US" dirty="0">
                <a:solidFill>
                  <a:srgbClr val="000000"/>
                </a:solidFill>
              </a:rPr>
              <a:t>时钟信号到达时返回</a:t>
            </a:r>
            <a:r>
              <a:rPr lang="en-US" altLang="zh-CN" dirty="0">
                <a:solidFill>
                  <a:srgbClr val="CC0066"/>
                </a:solidFill>
                <a:latin typeface="Arial" panose="020B0604020202020204" pitchFamily="34" charset="0"/>
              </a:rPr>
              <a:t>S</a:t>
            </a:r>
            <a:r>
              <a:rPr lang="en-US" altLang="zh-CN" baseline="-25000" dirty="0">
                <a:solidFill>
                  <a:srgbClr val="CC0066"/>
                </a:solidFill>
              </a:rPr>
              <a:t>0</a:t>
            </a:r>
            <a:r>
              <a:rPr lang="zh-CN" altLang="en-US" dirty="0">
                <a:solidFill>
                  <a:srgbClr val="000000"/>
                </a:solidFill>
              </a:rPr>
              <a:t>状态。</a:t>
            </a:r>
          </a:p>
          <a:p>
            <a:pPr marL="827405" lvl="1" indent="-285750" algn="l">
              <a:lnSpc>
                <a:spcPct val="110000"/>
              </a:lnSpc>
              <a:spcBef>
                <a:spcPct val="0"/>
              </a:spcBef>
              <a:buClr>
                <a:srgbClr val="008080"/>
              </a:buClr>
              <a:buSzPct val="85000"/>
              <a:buFont typeface="Wingdings" panose="05000000000000000000" pitchFamily="2" charset="2"/>
              <a:buChar char="u"/>
            </a:pPr>
            <a:r>
              <a:rPr lang="zh-CN" altLang="en-US" dirty="0">
                <a:solidFill>
                  <a:srgbClr val="000000"/>
                </a:solidFill>
              </a:rPr>
              <a:t>状态</a:t>
            </a:r>
            <a:r>
              <a:rPr lang="en-US" altLang="zh-CN" dirty="0">
                <a:solidFill>
                  <a:srgbClr val="CC0066"/>
                </a:solidFill>
              </a:rPr>
              <a:t>S</a:t>
            </a:r>
            <a:r>
              <a:rPr lang="en-US" altLang="zh-CN" baseline="-25000" dirty="0">
                <a:solidFill>
                  <a:srgbClr val="CC0066"/>
                </a:solidFill>
              </a:rPr>
              <a:t>2</a:t>
            </a:r>
            <a:r>
              <a:rPr lang="en-US" altLang="zh-CN" dirty="0"/>
              <a:t> </a:t>
            </a:r>
            <a:r>
              <a:rPr lang="zh-CN" altLang="en-US" dirty="0">
                <a:solidFill>
                  <a:srgbClr val="000000"/>
                </a:solidFill>
              </a:rPr>
              <a:t>：若</a:t>
            </a:r>
            <a:r>
              <a:rPr lang="en-US" altLang="zh-CN" dirty="0">
                <a:solidFill>
                  <a:srgbClr val="CC0066"/>
                </a:solidFill>
                <a:latin typeface="Arial" panose="020B0604020202020204" pitchFamily="34" charset="0"/>
              </a:rPr>
              <a:t>BW=00</a:t>
            </a:r>
            <a:r>
              <a:rPr lang="zh-CN" altLang="en-US" dirty="0">
                <a:solidFill>
                  <a:srgbClr val="CC0066"/>
                </a:solidFill>
                <a:latin typeface="Arial" panose="020B0604020202020204" pitchFamily="34" charset="0"/>
              </a:rPr>
              <a:t>，</a:t>
            </a:r>
            <a:r>
              <a:rPr lang="zh-CN" altLang="en-US" dirty="0"/>
              <a:t>则</a:t>
            </a:r>
            <a:r>
              <a:rPr lang="en-US" altLang="zh-CN" dirty="0">
                <a:solidFill>
                  <a:srgbClr val="CC0066"/>
                </a:solidFill>
                <a:latin typeface="Arial" panose="020B0604020202020204" pitchFamily="34" charset="0"/>
              </a:rPr>
              <a:t>F=0</a:t>
            </a:r>
            <a:r>
              <a:rPr lang="zh-CN" altLang="en-US" dirty="0">
                <a:solidFill>
                  <a:srgbClr val="000000"/>
                </a:solidFill>
              </a:rPr>
              <a:t>，时钟信号到达</a:t>
            </a:r>
            <a:r>
              <a:rPr lang="zh-CN" altLang="en-US" dirty="0"/>
              <a:t>时</a:t>
            </a:r>
            <a:r>
              <a:rPr lang="zh-CN" altLang="en-US" dirty="0">
                <a:solidFill>
                  <a:srgbClr val="000000"/>
                </a:solidFill>
              </a:rPr>
              <a:t>保持</a:t>
            </a:r>
            <a:r>
              <a:rPr lang="en-US" altLang="zh-CN" dirty="0">
                <a:solidFill>
                  <a:srgbClr val="CC0066"/>
                </a:solidFill>
                <a:latin typeface="Arial" panose="020B0604020202020204" pitchFamily="34" charset="0"/>
              </a:rPr>
              <a:t>S</a:t>
            </a:r>
            <a:r>
              <a:rPr lang="en-US" altLang="zh-CN" baseline="-25000" dirty="0">
                <a:solidFill>
                  <a:srgbClr val="CC0066"/>
                </a:solidFill>
              </a:rPr>
              <a:t>2</a:t>
            </a:r>
            <a:r>
              <a:rPr lang="zh-CN" altLang="en-US" dirty="0">
                <a:solidFill>
                  <a:srgbClr val="000000"/>
                </a:solidFill>
              </a:rPr>
              <a:t>状态；若</a:t>
            </a:r>
            <a:r>
              <a:rPr lang="en-US" altLang="zh-CN" dirty="0">
                <a:solidFill>
                  <a:srgbClr val="CC0066"/>
                </a:solidFill>
                <a:latin typeface="Arial" panose="020B0604020202020204" pitchFamily="34" charset="0"/>
              </a:rPr>
              <a:t>BW=10</a:t>
            </a:r>
            <a:r>
              <a:rPr lang="zh-CN" altLang="en-US" dirty="0">
                <a:solidFill>
                  <a:srgbClr val="CC0066"/>
                </a:solidFill>
                <a:latin typeface="Arial" panose="020B0604020202020204" pitchFamily="34" charset="0"/>
              </a:rPr>
              <a:t>，</a:t>
            </a:r>
            <a:r>
              <a:rPr lang="zh-CN" altLang="en-US" dirty="0"/>
              <a:t>则</a:t>
            </a:r>
            <a:r>
              <a:rPr lang="en-US" altLang="zh-CN" dirty="0">
                <a:solidFill>
                  <a:srgbClr val="CC0066"/>
                </a:solidFill>
                <a:latin typeface="Arial" panose="020B0604020202020204" pitchFamily="34" charset="0"/>
              </a:rPr>
              <a:t>F=1</a:t>
            </a:r>
            <a:r>
              <a:rPr lang="zh-CN" altLang="en-US" dirty="0">
                <a:solidFill>
                  <a:srgbClr val="000000"/>
                </a:solidFill>
              </a:rPr>
              <a:t>，时钟信号到达时电路返回</a:t>
            </a:r>
            <a:r>
              <a:rPr lang="en-US" altLang="zh-CN" dirty="0">
                <a:solidFill>
                  <a:srgbClr val="CC0066"/>
                </a:solidFill>
                <a:latin typeface="Arial" panose="020B0604020202020204" pitchFamily="34" charset="0"/>
              </a:rPr>
              <a:t>S</a:t>
            </a:r>
            <a:r>
              <a:rPr lang="en-US" altLang="zh-CN" baseline="-25000" dirty="0">
                <a:solidFill>
                  <a:srgbClr val="CC0066"/>
                </a:solidFill>
              </a:rPr>
              <a:t>0</a:t>
            </a:r>
            <a:r>
              <a:rPr lang="zh-CN" altLang="en-US" dirty="0">
                <a:solidFill>
                  <a:srgbClr val="000000"/>
                </a:solidFill>
              </a:rPr>
              <a:t>状态；若</a:t>
            </a:r>
            <a:r>
              <a:rPr lang="en-US" altLang="zh-CN" dirty="0">
                <a:solidFill>
                  <a:srgbClr val="CC0066"/>
                </a:solidFill>
                <a:latin typeface="Arial" panose="020B0604020202020204" pitchFamily="34" charset="0"/>
              </a:rPr>
              <a:t>BW=01</a:t>
            </a:r>
            <a:r>
              <a:rPr lang="zh-CN" altLang="en-US" dirty="0">
                <a:solidFill>
                  <a:srgbClr val="CC0066"/>
                </a:solidFill>
                <a:latin typeface="Arial" panose="020B0604020202020204" pitchFamily="34" charset="0"/>
              </a:rPr>
              <a:t>，</a:t>
            </a:r>
            <a:r>
              <a:rPr lang="zh-CN" altLang="en-US" dirty="0"/>
              <a:t>则</a:t>
            </a:r>
            <a:r>
              <a:rPr lang="en-US" altLang="zh-CN" dirty="0">
                <a:solidFill>
                  <a:srgbClr val="CC0066"/>
                </a:solidFill>
                <a:latin typeface="Arial" panose="020B0604020202020204" pitchFamily="34" charset="0"/>
              </a:rPr>
              <a:t>F=0</a:t>
            </a:r>
            <a:r>
              <a:rPr lang="zh-CN" altLang="en-US" dirty="0">
                <a:solidFill>
                  <a:srgbClr val="000000"/>
                </a:solidFill>
              </a:rPr>
              <a:t>，时钟信号到达时返回</a:t>
            </a:r>
            <a:r>
              <a:rPr lang="en-US" altLang="zh-CN" dirty="0">
                <a:solidFill>
                  <a:srgbClr val="CC0066"/>
                </a:solidFill>
                <a:latin typeface="Arial" panose="020B0604020202020204" pitchFamily="34" charset="0"/>
              </a:rPr>
              <a:t>S</a:t>
            </a:r>
            <a:r>
              <a:rPr lang="en-US" altLang="zh-CN" baseline="-25000" dirty="0">
                <a:solidFill>
                  <a:srgbClr val="CC0066"/>
                </a:solidFill>
              </a:rPr>
              <a:t>0</a:t>
            </a:r>
            <a:r>
              <a:rPr lang="zh-CN" altLang="en-US" dirty="0">
                <a:solidFill>
                  <a:srgbClr val="000000"/>
                </a:solidFill>
              </a:rPr>
              <a:t>状态。</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69">
                                            <p:txEl>
                                              <p:pRg st="0" end="0"/>
                                            </p:txEl>
                                          </p:spTgt>
                                        </p:tgtEl>
                                        <p:attrNameLst>
                                          <p:attrName>style.visibility</p:attrName>
                                        </p:attrNameLst>
                                      </p:cBhvr>
                                      <p:to>
                                        <p:strVal val="visible"/>
                                      </p:to>
                                    </p:set>
                                    <p:anim calcmode="lin" valueType="num">
                                      <p:cBhvr additive="base">
                                        <p:cTn id="7" dur="500" fill="hold"/>
                                        <p:tgtEl>
                                          <p:spTgt spid="6246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246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2469">
                                            <p:txEl>
                                              <p:pRg st="1" end="1"/>
                                            </p:txEl>
                                          </p:spTgt>
                                        </p:tgtEl>
                                        <p:attrNameLst>
                                          <p:attrName>style.visibility</p:attrName>
                                        </p:attrNameLst>
                                      </p:cBhvr>
                                      <p:to>
                                        <p:strVal val="visible"/>
                                      </p:to>
                                    </p:set>
                                    <p:anim calcmode="lin" valueType="num">
                                      <p:cBhvr additive="base">
                                        <p:cTn id="11" dur="500" fill="hold"/>
                                        <p:tgtEl>
                                          <p:spTgt spid="6246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246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2469">
                                            <p:txEl>
                                              <p:pRg st="2" end="2"/>
                                            </p:txEl>
                                          </p:spTgt>
                                        </p:tgtEl>
                                        <p:attrNameLst>
                                          <p:attrName>style.visibility</p:attrName>
                                        </p:attrNameLst>
                                      </p:cBhvr>
                                      <p:to>
                                        <p:strVal val="visible"/>
                                      </p:to>
                                    </p:set>
                                    <p:anim calcmode="lin" valueType="num">
                                      <p:cBhvr additive="base">
                                        <p:cTn id="17" dur="500" fill="hold"/>
                                        <p:tgtEl>
                                          <p:spTgt spid="6246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246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2469">
                                            <p:txEl>
                                              <p:pRg st="3" end="3"/>
                                            </p:txEl>
                                          </p:spTgt>
                                        </p:tgtEl>
                                        <p:attrNameLst>
                                          <p:attrName>style.visibility</p:attrName>
                                        </p:attrNameLst>
                                      </p:cBhvr>
                                      <p:to>
                                        <p:strVal val="visible"/>
                                      </p:to>
                                    </p:set>
                                    <p:anim calcmode="lin" valueType="num">
                                      <p:cBhvr additive="base">
                                        <p:cTn id="21" dur="500" fill="hold"/>
                                        <p:tgtEl>
                                          <p:spTgt spid="6246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2469">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62469">
                                            <p:txEl>
                                              <p:pRg st="4" end="4"/>
                                            </p:txEl>
                                          </p:spTgt>
                                        </p:tgtEl>
                                        <p:attrNameLst>
                                          <p:attrName>style.visibility</p:attrName>
                                        </p:attrNameLst>
                                      </p:cBhvr>
                                      <p:to>
                                        <p:strVal val="visible"/>
                                      </p:to>
                                    </p:set>
                                    <p:anim calcmode="lin" valueType="num">
                                      <p:cBhvr additive="base">
                                        <p:cTn id="25" dur="500" fill="hold"/>
                                        <p:tgtEl>
                                          <p:spTgt spid="6246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2469">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62469">
                                            <p:txEl>
                                              <p:pRg st="5" end="5"/>
                                            </p:txEl>
                                          </p:spTgt>
                                        </p:tgtEl>
                                        <p:attrNameLst>
                                          <p:attrName>style.visibility</p:attrName>
                                        </p:attrNameLst>
                                      </p:cBhvr>
                                      <p:to>
                                        <p:strVal val="visible"/>
                                      </p:to>
                                    </p:set>
                                    <p:anim calcmode="lin" valueType="num">
                                      <p:cBhvr additive="base">
                                        <p:cTn id="29" dur="500" fill="hold"/>
                                        <p:tgtEl>
                                          <p:spTgt spid="62469">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6246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build="p"/>
    </p:bldLst>
  </p:timing>
</p:sld>
</file>

<file path=ppt/slides/slide1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1491" name="Rectangle 2"/>
          <p:cNvSpPr>
            <a:spLocks noGrp="1" noChangeArrowheads="1"/>
          </p:cNvSpPr>
          <p:nvPr>
            <p:ph type="title" idx="4294967295"/>
          </p:nvPr>
        </p:nvSpPr>
        <p:spPr>
          <a:xfrm>
            <a:off x="3069071" y="306336"/>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状态转换图（</a:t>
            </a:r>
            <a:r>
              <a:rPr lang="en-US" altLang="zh-CN" dirty="0" smtClean="0">
                <a:solidFill>
                  <a:srgbClr val="FFCC00"/>
                </a:solidFill>
                <a:latin typeface="Arial" panose="020B0604020202020204" pitchFamily="34" charset="0"/>
                <a:ea typeface="黑体" panose="02010600030101010101" pitchFamily="49" charset="-122"/>
              </a:rPr>
              <a:t> Mealy</a:t>
            </a:r>
            <a:r>
              <a:rPr lang="zh-CN" altLang="en-US" dirty="0" smtClean="0">
                <a:solidFill>
                  <a:srgbClr val="FFCC00"/>
                </a:solidFill>
                <a:latin typeface="Arial" panose="020B0604020202020204" pitchFamily="34" charset="0"/>
                <a:ea typeface="黑体" panose="02010600030101010101" pitchFamily="49" charset="-122"/>
              </a:rPr>
              <a:t>型状态机）</a:t>
            </a:r>
          </a:p>
        </p:txBody>
      </p:sp>
      <p:sp>
        <p:nvSpPr>
          <p:cNvPr id="62469" name="矩形 4"/>
          <p:cNvSpPr>
            <a:spLocks noChangeArrowheads="1"/>
          </p:cNvSpPr>
          <p:nvPr/>
        </p:nvSpPr>
        <p:spPr bwMode="auto">
          <a:xfrm>
            <a:off x="2230439" y="1073150"/>
            <a:ext cx="7826375" cy="1518364"/>
          </a:xfrm>
          <a:prstGeom prst="rect">
            <a:avLst/>
          </a:prstGeom>
          <a:noFill/>
          <a:ln w="9525">
            <a:noFill/>
            <a:miter lim="800000"/>
          </a:ln>
        </p:spPr>
        <p:txBody>
          <a:bodyPr>
            <a:spAutoFit/>
          </a:bodyPr>
          <a:lstStyle/>
          <a:p>
            <a:pPr marL="361950" indent="-361950" algn="l">
              <a:lnSpc>
                <a:spcPts val="3200"/>
              </a:lnSpc>
              <a:spcBef>
                <a:spcPct val="0"/>
              </a:spcBef>
              <a:buClr>
                <a:srgbClr val="003399"/>
              </a:buClr>
              <a:buSzPct val="110000"/>
            </a:pPr>
            <a:r>
              <a:rPr lang="en-US" altLang="zh-CN" sz="2400" dirty="0">
                <a:solidFill>
                  <a:srgbClr val="CC3300"/>
                </a:solidFill>
                <a:latin typeface="Arial" panose="020B0604020202020204" pitchFamily="34" charset="0"/>
                <a:cs typeface="Arial" panose="020B0604020202020204" pitchFamily="34" charset="0"/>
              </a:rPr>
              <a:t>2</a:t>
            </a:r>
            <a:r>
              <a:rPr lang="zh-CN" altLang="en-US" sz="2400" dirty="0">
                <a:solidFill>
                  <a:srgbClr val="CC3300"/>
                </a:solidFill>
                <a:latin typeface="Arial" panose="020B0604020202020204" pitchFamily="34" charset="0"/>
                <a:cs typeface="Arial" panose="020B0604020202020204" pitchFamily="34" charset="0"/>
              </a:rPr>
              <a:t>、</a:t>
            </a:r>
            <a:r>
              <a:rPr lang="zh-CN" altLang="en-US" sz="2400" dirty="0">
                <a:solidFill>
                  <a:srgbClr val="CC3300"/>
                </a:solidFill>
              </a:rPr>
              <a:t>画出状态转换图</a:t>
            </a:r>
          </a:p>
          <a:p>
            <a:pPr marL="361950" indent="-361950" algn="l">
              <a:lnSpc>
                <a:spcPct val="110000"/>
              </a:lnSpc>
              <a:spcBef>
                <a:spcPct val="0"/>
              </a:spcBef>
              <a:buClr>
                <a:srgbClr val="008080"/>
              </a:buClr>
              <a:buSzPct val="70000"/>
              <a:buFont typeface="Wingdings" panose="05000000000000000000" pitchFamily="2" charset="2"/>
              <a:buChar char="u"/>
            </a:pPr>
            <a:r>
              <a:rPr lang="zh-CN" altLang="en-US" dirty="0">
                <a:latin typeface="Arial" panose="020B0604020202020204" pitchFamily="34" charset="0"/>
                <a:ea typeface="楷体_GB2312" panose="02010609030101010101" charset="-122"/>
                <a:cs typeface="Arial" panose="020B0604020202020204" pitchFamily="34" charset="0"/>
              </a:rPr>
              <a:t>由于状态机的输出不仅与状态机</a:t>
            </a:r>
            <a:r>
              <a:rPr lang="zh-CN" altLang="en-US" dirty="0">
                <a:solidFill>
                  <a:srgbClr val="CC3300"/>
                </a:solidFill>
                <a:latin typeface="Arial" panose="020B0604020202020204" pitchFamily="34" charset="0"/>
                <a:ea typeface="楷体_GB2312" panose="02010609030101010101" charset="-122"/>
                <a:cs typeface="Arial" panose="020B0604020202020204" pitchFamily="34" charset="0"/>
              </a:rPr>
              <a:t>当前状态</a:t>
            </a:r>
            <a:r>
              <a:rPr lang="zh-CN" altLang="en-US" dirty="0">
                <a:latin typeface="Arial" panose="020B0604020202020204" pitchFamily="34" charset="0"/>
                <a:ea typeface="楷体_GB2312" panose="02010609030101010101" charset="-122"/>
                <a:cs typeface="Arial" panose="020B0604020202020204" pitchFamily="34" charset="0"/>
              </a:rPr>
              <a:t>有关，而且与</a:t>
            </a:r>
            <a:r>
              <a:rPr lang="zh-CN" altLang="en-US" dirty="0">
                <a:solidFill>
                  <a:srgbClr val="CC3300"/>
                </a:solidFill>
                <a:latin typeface="Arial" panose="020B0604020202020204" pitchFamily="34" charset="0"/>
                <a:ea typeface="楷体_GB2312" panose="02010609030101010101" charset="-122"/>
                <a:cs typeface="Arial" panose="020B0604020202020204" pitchFamily="34" charset="0"/>
              </a:rPr>
              <a:t>输入</a:t>
            </a:r>
            <a:r>
              <a:rPr lang="zh-CN" altLang="en-US" dirty="0">
                <a:latin typeface="Arial" panose="020B0604020202020204" pitchFamily="34" charset="0"/>
                <a:ea typeface="楷体_GB2312" panose="02010609030101010101" charset="-122"/>
                <a:cs typeface="Arial" panose="020B0604020202020204" pitchFamily="34" charset="0"/>
              </a:rPr>
              <a:t>有关，所以本题属于</a:t>
            </a:r>
            <a:r>
              <a:rPr lang="en-US" altLang="zh-CN" dirty="0">
                <a:solidFill>
                  <a:srgbClr val="CC0066"/>
                </a:solidFill>
                <a:latin typeface="Arial" panose="020B0604020202020204" pitchFamily="34" charset="0"/>
                <a:ea typeface="楷体_GB2312" panose="02010609030101010101" charset="-122"/>
                <a:cs typeface="Arial" panose="020B0604020202020204" pitchFamily="34" charset="0"/>
              </a:rPr>
              <a:t>Mealy</a:t>
            </a:r>
            <a:r>
              <a:rPr lang="zh-CN" altLang="en-US" dirty="0">
                <a:solidFill>
                  <a:srgbClr val="CC0066"/>
                </a:solidFill>
                <a:latin typeface="Arial" panose="020B0604020202020204" pitchFamily="34" charset="0"/>
                <a:ea typeface="楷体_GB2312" panose="02010609030101010101" charset="-122"/>
                <a:cs typeface="Arial" panose="020B0604020202020204" pitchFamily="34" charset="0"/>
              </a:rPr>
              <a:t>型</a:t>
            </a:r>
            <a:r>
              <a:rPr lang="zh-CN" altLang="en-US" dirty="0">
                <a:latin typeface="Arial" panose="020B0604020202020204" pitchFamily="34" charset="0"/>
                <a:ea typeface="楷体_GB2312" panose="02010609030101010101" charset="-122"/>
                <a:cs typeface="Arial" panose="020B0604020202020204" pitchFamily="34" charset="0"/>
              </a:rPr>
              <a:t>状态机</a:t>
            </a:r>
            <a:r>
              <a:rPr lang="zh-CN" altLang="en-US" dirty="0">
                <a:solidFill>
                  <a:srgbClr val="000000"/>
                </a:solidFill>
                <a:latin typeface="Arial" panose="020B0604020202020204" pitchFamily="34" charset="0"/>
              </a:rPr>
              <a:t>。</a:t>
            </a:r>
            <a:endParaRPr lang="en-US" altLang="zh-CN" dirty="0">
              <a:solidFill>
                <a:srgbClr val="000000"/>
              </a:solidFill>
              <a:latin typeface="Arial" panose="020B0604020202020204" pitchFamily="34" charset="0"/>
            </a:endParaRPr>
          </a:p>
          <a:p>
            <a:pPr marL="361950" indent="-361950" algn="l">
              <a:lnSpc>
                <a:spcPct val="110000"/>
              </a:lnSpc>
              <a:spcBef>
                <a:spcPct val="0"/>
              </a:spcBef>
              <a:buClr>
                <a:srgbClr val="008080"/>
              </a:buClr>
              <a:buSzPct val="70000"/>
              <a:buFont typeface="Wingdings" panose="05000000000000000000" pitchFamily="2" charset="2"/>
              <a:buChar char="u"/>
            </a:pPr>
            <a:r>
              <a:rPr lang="zh-CN" altLang="en-US" dirty="0">
                <a:solidFill>
                  <a:srgbClr val="000000"/>
                </a:solidFill>
                <a:latin typeface="Arial" panose="020B0604020202020204" pitchFamily="34" charset="0"/>
              </a:rPr>
              <a:t>每个状态</a:t>
            </a:r>
            <a:r>
              <a:rPr lang="zh-CN" altLang="en-US" dirty="0">
                <a:solidFill>
                  <a:srgbClr val="000000"/>
                </a:solidFill>
                <a:latin typeface="Arial" panose="020B0604020202020204" pitchFamily="34" charset="0"/>
                <a:cs typeface="Arial" panose="020B0604020202020204" pitchFamily="34" charset="0"/>
              </a:rPr>
              <a:t>下，输入</a:t>
            </a:r>
            <a:r>
              <a:rPr lang="en-US" altLang="zh-CN" dirty="0">
                <a:solidFill>
                  <a:srgbClr val="000000"/>
                </a:solidFill>
                <a:latin typeface="Arial" panose="020B0604020202020204" pitchFamily="34" charset="0"/>
                <a:cs typeface="Arial" panose="020B0604020202020204" pitchFamily="34" charset="0"/>
              </a:rPr>
              <a:t>BW</a:t>
            </a:r>
            <a:r>
              <a:rPr lang="zh-CN" altLang="en-US" dirty="0">
                <a:solidFill>
                  <a:srgbClr val="000000"/>
                </a:solidFill>
                <a:latin typeface="Arial" panose="020B0604020202020204" pitchFamily="34" charset="0"/>
                <a:cs typeface="Arial" panose="020B0604020202020204" pitchFamily="34" charset="0"/>
              </a:rPr>
              <a:t>有</a:t>
            </a:r>
            <a:r>
              <a:rPr lang="en-US" altLang="zh-CN" dirty="0">
                <a:solidFill>
                  <a:srgbClr val="000000"/>
                </a:solidFill>
                <a:latin typeface="Arial" panose="020B0604020202020204" pitchFamily="34" charset="0"/>
                <a:cs typeface="Arial" panose="020B0604020202020204" pitchFamily="34" charset="0"/>
              </a:rPr>
              <a:t>3</a:t>
            </a:r>
            <a:r>
              <a:rPr lang="zh-CN" altLang="en-US" dirty="0">
                <a:solidFill>
                  <a:srgbClr val="000000"/>
                </a:solidFill>
                <a:latin typeface="Arial" panose="020B0604020202020204" pitchFamily="34" charset="0"/>
                <a:cs typeface="Arial" panose="020B0604020202020204" pitchFamily="34" charset="0"/>
              </a:rPr>
              <a:t>种情况</a:t>
            </a:r>
            <a:endParaRPr lang="en-US" altLang="zh-CN" dirty="0">
              <a:solidFill>
                <a:srgbClr val="000000"/>
              </a:solidFill>
              <a:latin typeface="Arial" panose="020B0604020202020204" pitchFamily="34" charset="0"/>
              <a:cs typeface="Arial" panose="020B0604020202020204" pitchFamily="34" charset="0"/>
            </a:endParaRPr>
          </a:p>
        </p:txBody>
      </p:sp>
      <p:grpSp>
        <p:nvGrpSpPr>
          <p:cNvPr id="2" name="组合 28"/>
          <p:cNvGrpSpPr/>
          <p:nvPr/>
        </p:nvGrpSpPr>
        <p:grpSpPr bwMode="auto">
          <a:xfrm>
            <a:off x="2738439" y="2427288"/>
            <a:ext cx="6669087" cy="3892550"/>
            <a:chOff x="1214438" y="2427288"/>
            <a:chExt cx="6668321" cy="3892550"/>
          </a:xfrm>
        </p:grpSpPr>
        <p:grpSp>
          <p:nvGrpSpPr>
            <p:cNvPr id="191494" name="Group 29"/>
            <p:cNvGrpSpPr/>
            <p:nvPr/>
          </p:nvGrpSpPr>
          <p:grpSpPr bwMode="auto">
            <a:xfrm>
              <a:off x="1214438" y="2427288"/>
              <a:ext cx="6554787" cy="3892550"/>
              <a:chOff x="765" y="1529"/>
              <a:chExt cx="4129" cy="2452"/>
            </a:xfrm>
          </p:grpSpPr>
          <p:sp>
            <p:nvSpPr>
              <p:cNvPr id="191496" name="Oval 31"/>
              <p:cNvSpPr>
                <a:spLocks noChangeArrowheads="1"/>
              </p:cNvSpPr>
              <p:nvPr/>
            </p:nvSpPr>
            <p:spPr bwMode="auto">
              <a:xfrm>
                <a:off x="3699" y="1701"/>
                <a:ext cx="673" cy="528"/>
              </a:xfrm>
              <a:prstGeom prst="ellipse">
                <a:avLst/>
              </a:prstGeom>
              <a:solidFill>
                <a:schemeClr val="accent1">
                  <a:alpha val="52940"/>
                </a:schemeClr>
              </a:solidFill>
              <a:ln w="28575">
                <a:solidFill>
                  <a:schemeClr val="tx2"/>
                </a:solidFill>
                <a:round/>
              </a:ln>
            </p:spPr>
            <p:txBody>
              <a:bodyPr wrap="none" anchor="ctr"/>
              <a:lstStyle/>
              <a:p>
                <a:pPr>
                  <a:lnSpc>
                    <a:spcPct val="100000"/>
                  </a:lnSpc>
                  <a:spcBef>
                    <a:spcPct val="0"/>
                  </a:spcBef>
                </a:pPr>
                <a:r>
                  <a:rPr lang="en-US" altLang="zh-CN" sz="2400">
                    <a:solidFill>
                      <a:srgbClr val="FF66CC"/>
                    </a:solidFill>
                    <a:latin typeface="Arial" panose="020B0604020202020204" pitchFamily="34" charset="0"/>
                  </a:rPr>
                  <a:t>S</a:t>
                </a:r>
              </a:p>
              <a:p>
                <a:pPr>
                  <a:lnSpc>
                    <a:spcPct val="100000"/>
                  </a:lnSpc>
                  <a:spcBef>
                    <a:spcPct val="0"/>
                  </a:spcBef>
                </a:pPr>
                <a:r>
                  <a:rPr lang="en-US" altLang="zh-CN" sz="2400">
                    <a:solidFill>
                      <a:srgbClr val="FF66CC"/>
                    </a:solidFill>
                    <a:latin typeface="Arial" panose="020B0604020202020204" pitchFamily="34" charset="0"/>
                  </a:rPr>
                  <a:t>Q</a:t>
                </a:r>
                <a:r>
                  <a:rPr lang="en-US" altLang="zh-CN" sz="2400" baseline="-25000">
                    <a:solidFill>
                      <a:srgbClr val="FF66CC"/>
                    </a:solidFill>
                    <a:latin typeface="Arial" panose="020B0604020202020204" pitchFamily="34" charset="0"/>
                  </a:rPr>
                  <a:t>1</a:t>
                </a:r>
                <a:r>
                  <a:rPr lang="en-US" altLang="zh-CN" sz="2400">
                    <a:solidFill>
                      <a:srgbClr val="FF66CC"/>
                    </a:solidFill>
                    <a:latin typeface="Arial" panose="020B0604020202020204" pitchFamily="34" charset="0"/>
                  </a:rPr>
                  <a:t>Q</a:t>
                </a:r>
                <a:r>
                  <a:rPr lang="en-US" altLang="zh-CN" sz="2400" baseline="-25000">
                    <a:solidFill>
                      <a:srgbClr val="FF66CC"/>
                    </a:solidFill>
                    <a:latin typeface="Arial" panose="020B0604020202020204" pitchFamily="34" charset="0"/>
                  </a:rPr>
                  <a:t>0</a:t>
                </a:r>
              </a:p>
            </p:txBody>
          </p:sp>
          <p:sp>
            <p:nvSpPr>
              <p:cNvPr id="191497" name="Text Box 33"/>
              <p:cNvSpPr txBox="1">
                <a:spLocks noChangeArrowheads="1"/>
              </p:cNvSpPr>
              <p:nvPr/>
            </p:nvSpPr>
            <p:spPr bwMode="auto">
              <a:xfrm>
                <a:off x="4397" y="1737"/>
                <a:ext cx="497" cy="231"/>
              </a:xfrm>
              <a:prstGeom prst="rect">
                <a:avLst/>
              </a:prstGeom>
              <a:noFill/>
              <a:ln w="9525">
                <a:noFill/>
                <a:miter lim="800000"/>
              </a:ln>
            </p:spPr>
            <p:txBody>
              <a:bodyPr>
                <a:spAutoFit/>
              </a:bodyPr>
              <a:lstStyle/>
              <a:p>
                <a:pPr algn="l">
                  <a:lnSpc>
                    <a:spcPct val="100000"/>
                  </a:lnSpc>
                  <a:spcBef>
                    <a:spcPct val="0"/>
                  </a:spcBef>
                </a:pPr>
                <a:r>
                  <a:rPr lang="en-US" altLang="zh-CN" sz="1800">
                    <a:solidFill>
                      <a:srgbClr val="FF6600"/>
                    </a:solidFill>
                    <a:latin typeface="Arial" panose="020B0604020202020204" pitchFamily="34" charset="0"/>
                  </a:rPr>
                  <a:t>BW/F</a:t>
                </a:r>
              </a:p>
            </p:txBody>
          </p:sp>
          <p:sp>
            <p:nvSpPr>
              <p:cNvPr id="191498" name="Oval 12"/>
              <p:cNvSpPr>
                <a:spLocks noChangeArrowheads="1"/>
              </p:cNvSpPr>
              <p:nvPr/>
            </p:nvSpPr>
            <p:spPr bwMode="auto">
              <a:xfrm>
                <a:off x="1973" y="1852"/>
                <a:ext cx="635" cy="505"/>
              </a:xfrm>
              <a:prstGeom prst="ellipse">
                <a:avLst/>
              </a:prstGeom>
              <a:solidFill>
                <a:schemeClr val="accent1"/>
              </a:solidFill>
              <a:ln w="9525">
                <a:solidFill>
                  <a:schemeClr val="tx1"/>
                </a:solidFill>
                <a:round/>
              </a:ln>
            </p:spPr>
            <p:txBody>
              <a:bodyPr wrap="none" anchor="ctr"/>
              <a:lstStyle/>
              <a:p>
                <a:pPr>
                  <a:lnSpc>
                    <a:spcPct val="100000"/>
                  </a:lnSpc>
                  <a:spcBef>
                    <a:spcPct val="0"/>
                  </a:spcBef>
                </a:pPr>
                <a:r>
                  <a:rPr lang="en-US" altLang="zh-CN" sz="2400">
                    <a:solidFill>
                      <a:srgbClr val="FF66CC"/>
                    </a:solidFill>
                    <a:latin typeface="Arial" panose="020B0604020202020204" pitchFamily="34" charset="0"/>
                  </a:rPr>
                  <a:t>S</a:t>
                </a:r>
                <a:r>
                  <a:rPr lang="en-US" altLang="zh-CN">
                    <a:solidFill>
                      <a:srgbClr val="FF66CC"/>
                    </a:solidFill>
                    <a:latin typeface="Arial" panose="020B0604020202020204" pitchFamily="34" charset="0"/>
                  </a:rPr>
                  <a:t>0</a:t>
                </a:r>
              </a:p>
              <a:p>
                <a:pPr>
                  <a:lnSpc>
                    <a:spcPct val="100000"/>
                  </a:lnSpc>
                  <a:spcBef>
                    <a:spcPct val="0"/>
                  </a:spcBef>
                </a:pPr>
                <a:r>
                  <a:rPr lang="en-US" altLang="zh-CN" sz="2400">
                    <a:solidFill>
                      <a:srgbClr val="FF66CC"/>
                    </a:solidFill>
                    <a:latin typeface="Arial" panose="020B0604020202020204" pitchFamily="34" charset="0"/>
                  </a:rPr>
                  <a:t>00</a:t>
                </a:r>
              </a:p>
            </p:txBody>
          </p:sp>
          <p:sp>
            <p:nvSpPr>
              <p:cNvPr id="191499" name="Oval 14"/>
              <p:cNvSpPr>
                <a:spLocks noChangeArrowheads="1"/>
              </p:cNvSpPr>
              <p:nvPr/>
            </p:nvSpPr>
            <p:spPr bwMode="auto">
              <a:xfrm>
                <a:off x="2807" y="3366"/>
                <a:ext cx="635" cy="505"/>
              </a:xfrm>
              <a:prstGeom prst="ellipse">
                <a:avLst/>
              </a:prstGeom>
              <a:solidFill>
                <a:schemeClr val="accent1"/>
              </a:solidFill>
              <a:ln w="9525">
                <a:solidFill>
                  <a:schemeClr val="tx1"/>
                </a:solidFill>
                <a:round/>
              </a:ln>
            </p:spPr>
            <p:txBody>
              <a:bodyPr wrap="none" anchor="ctr"/>
              <a:lstStyle/>
              <a:p>
                <a:pPr>
                  <a:lnSpc>
                    <a:spcPct val="100000"/>
                  </a:lnSpc>
                  <a:spcBef>
                    <a:spcPct val="0"/>
                  </a:spcBef>
                </a:pPr>
                <a:r>
                  <a:rPr lang="en-US" altLang="zh-CN" sz="2400">
                    <a:solidFill>
                      <a:srgbClr val="FF66CC"/>
                    </a:solidFill>
                    <a:latin typeface="Arial" panose="020B0604020202020204" pitchFamily="34" charset="0"/>
                  </a:rPr>
                  <a:t>S</a:t>
                </a:r>
                <a:r>
                  <a:rPr lang="en-US" altLang="zh-CN">
                    <a:solidFill>
                      <a:srgbClr val="FF66CC"/>
                    </a:solidFill>
                    <a:latin typeface="Arial" panose="020B0604020202020204" pitchFamily="34" charset="0"/>
                  </a:rPr>
                  <a:t>1</a:t>
                </a:r>
              </a:p>
              <a:p>
                <a:pPr>
                  <a:lnSpc>
                    <a:spcPct val="100000"/>
                  </a:lnSpc>
                  <a:spcBef>
                    <a:spcPct val="0"/>
                  </a:spcBef>
                </a:pPr>
                <a:r>
                  <a:rPr lang="en-US" altLang="zh-CN" sz="2400">
                    <a:solidFill>
                      <a:srgbClr val="FF66CC"/>
                    </a:solidFill>
                    <a:latin typeface="Arial" panose="020B0604020202020204" pitchFamily="34" charset="0"/>
                  </a:rPr>
                  <a:t>01</a:t>
                </a:r>
              </a:p>
            </p:txBody>
          </p:sp>
          <p:sp>
            <p:nvSpPr>
              <p:cNvPr id="191500" name="Oval 15"/>
              <p:cNvSpPr>
                <a:spLocks noChangeArrowheads="1"/>
              </p:cNvSpPr>
              <p:nvPr/>
            </p:nvSpPr>
            <p:spPr bwMode="auto">
              <a:xfrm>
                <a:off x="1417" y="3366"/>
                <a:ext cx="635" cy="505"/>
              </a:xfrm>
              <a:prstGeom prst="ellipse">
                <a:avLst/>
              </a:prstGeom>
              <a:solidFill>
                <a:schemeClr val="accent1"/>
              </a:solidFill>
              <a:ln w="9525">
                <a:solidFill>
                  <a:schemeClr val="tx1"/>
                </a:solidFill>
                <a:round/>
              </a:ln>
            </p:spPr>
            <p:txBody>
              <a:bodyPr wrap="none" anchor="ctr"/>
              <a:lstStyle/>
              <a:p>
                <a:pPr>
                  <a:lnSpc>
                    <a:spcPct val="100000"/>
                  </a:lnSpc>
                  <a:spcBef>
                    <a:spcPct val="0"/>
                  </a:spcBef>
                </a:pPr>
                <a:r>
                  <a:rPr lang="en-US" altLang="zh-CN" sz="2400">
                    <a:solidFill>
                      <a:srgbClr val="FF66CC"/>
                    </a:solidFill>
                    <a:latin typeface="Arial" panose="020B0604020202020204" pitchFamily="34" charset="0"/>
                  </a:rPr>
                  <a:t>S</a:t>
                </a:r>
                <a:r>
                  <a:rPr lang="en-US" altLang="zh-CN">
                    <a:solidFill>
                      <a:srgbClr val="FF66CC"/>
                    </a:solidFill>
                    <a:latin typeface="Arial" panose="020B0604020202020204" pitchFamily="34" charset="0"/>
                  </a:rPr>
                  <a:t>2</a:t>
                </a:r>
              </a:p>
              <a:p>
                <a:pPr>
                  <a:lnSpc>
                    <a:spcPct val="100000"/>
                  </a:lnSpc>
                  <a:spcBef>
                    <a:spcPct val="0"/>
                  </a:spcBef>
                </a:pPr>
                <a:r>
                  <a:rPr lang="en-US" altLang="zh-CN" sz="2400">
                    <a:solidFill>
                      <a:srgbClr val="FF66CC"/>
                    </a:solidFill>
                    <a:latin typeface="Arial" panose="020B0604020202020204" pitchFamily="34" charset="0"/>
                  </a:rPr>
                  <a:t>10</a:t>
                </a:r>
              </a:p>
            </p:txBody>
          </p:sp>
          <p:sp>
            <p:nvSpPr>
              <p:cNvPr id="191501" name="Line 16"/>
              <p:cNvSpPr>
                <a:spLocks noChangeShapeType="1"/>
              </p:cNvSpPr>
              <p:nvPr/>
            </p:nvSpPr>
            <p:spPr bwMode="auto">
              <a:xfrm>
                <a:off x="2586" y="2173"/>
                <a:ext cx="687" cy="1203"/>
              </a:xfrm>
              <a:prstGeom prst="line">
                <a:avLst/>
              </a:prstGeom>
              <a:noFill/>
              <a:ln w="38100">
                <a:solidFill>
                  <a:srgbClr val="FF0000"/>
                </a:solidFill>
                <a:round/>
                <a:tailEnd type="triangle" w="med" len="med"/>
              </a:ln>
            </p:spPr>
            <p:txBody>
              <a:bodyPr/>
              <a:lstStyle/>
              <a:p>
                <a:endParaRPr lang="zh-CN" altLang="en-US"/>
              </a:p>
            </p:txBody>
          </p:sp>
          <p:sp>
            <p:nvSpPr>
              <p:cNvPr id="191502" name="Text Box 17"/>
              <p:cNvSpPr txBox="1">
                <a:spLocks noChangeArrowheads="1"/>
              </p:cNvSpPr>
              <p:nvPr/>
            </p:nvSpPr>
            <p:spPr bwMode="auto">
              <a:xfrm rot="3590582">
                <a:off x="2824" y="2525"/>
                <a:ext cx="539" cy="288"/>
              </a:xfrm>
              <a:prstGeom prst="rect">
                <a:avLst/>
              </a:prstGeom>
              <a:noFill/>
              <a:ln w="9525">
                <a:noFill/>
                <a:miter lim="800000"/>
              </a:ln>
            </p:spPr>
            <p:txBody>
              <a:bodyPr>
                <a:spAutoFit/>
              </a:bodyPr>
              <a:lstStyle/>
              <a:p>
                <a:pPr algn="l">
                  <a:lnSpc>
                    <a:spcPct val="100000"/>
                  </a:lnSpc>
                  <a:spcBef>
                    <a:spcPct val="0"/>
                  </a:spcBef>
                </a:pPr>
                <a:r>
                  <a:rPr lang="en-US" altLang="zh-CN" sz="2400">
                    <a:solidFill>
                      <a:srgbClr val="FF0000"/>
                    </a:solidFill>
                    <a:latin typeface="Arial" panose="020B0604020202020204" pitchFamily="34" charset="0"/>
                  </a:rPr>
                  <a:t>10</a:t>
                </a:r>
                <a:r>
                  <a:rPr lang="en-US" altLang="zh-CN" sz="2400">
                    <a:solidFill>
                      <a:srgbClr val="FF6600"/>
                    </a:solidFill>
                    <a:latin typeface="Arial" panose="020B0604020202020204" pitchFamily="34" charset="0"/>
                  </a:rPr>
                  <a:t>/0</a:t>
                </a:r>
              </a:p>
            </p:txBody>
          </p:sp>
          <p:sp>
            <p:nvSpPr>
              <p:cNvPr id="191503" name="Line 20"/>
              <p:cNvSpPr>
                <a:spLocks noChangeShapeType="1"/>
              </p:cNvSpPr>
              <p:nvPr/>
            </p:nvSpPr>
            <p:spPr bwMode="auto">
              <a:xfrm flipH="1">
                <a:off x="2052" y="3669"/>
                <a:ext cx="755" cy="0"/>
              </a:xfrm>
              <a:prstGeom prst="line">
                <a:avLst/>
              </a:prstGeom>
              <a:noFill/>
              <a:ln w="38100">
                <a:solidFill>
                  <a:srgbClr val="FF0000"/>
                </a:solidFill>
                <a:round/>
                <a:tailEnd type="triangle" w="med" len="med"/>
              </a:ln>
            </p:spPr>
            <p:txBody>
              <a:bodyPr/>
              <a:lstStyle/>
              <a:p>
                <a:endParaRPr lang="zh-CN" altLang="en-US"/>
              </a:p>
            </p:txBody>
          </p:sp>
          <p:sp>
            <p:nvSpPr>
              <p:cNvPr id="191504" name="Text Box 21"/>
              <p:cNvSpPr txBox="1">
                <a:spLocks noChangeArrowheads="1"/>
              </p:cNvSpPr>
              <p:nvPr/>
            </p:nvSpPr>
            <p:spPr bwMode="auto">
              <a:xfrm>
                <a:off x="2211" y="3693"/>
                <a:ext cx="490" cy="288"/>
              </a:xfrm>
              <a:prstGeom prst="rect">
                <a:avLst/>
              </a:prstGeom>
              <a:noFill/>
              <a:ln w="9525">
                <a:noFill/>
                <a:miter lim="800000"/>
              </a:ln>
            </p:spPr>
            <p:txBody>
              <a:bodyPr wrap="none">
                <a:spAutoFit/>
              </a:bodyPr>
              <a:lstStyle/>
              <a:p>
                <a:pPr algn="l">
                  <a:lnSpc>
                    <a:spcPct val="100000"/>
                  </a:lnSpc>
                  <a:spcBef>
                    <a:spcPct val="0"/>
                  </a:spcBef>
                </a:pPr>
                <a:r>
                  <a:rPr lang="en-US" altLang="zh-CN" sz="2400">
                    <a:solidFill>
                      <a:srgbClr val="FF0000"/>
                    </a:solidFill>
                    <a:latin typeface="Arial" panose="020B0604020202020204" pitchFamily="34" charset="0"/>
                  </a:rPr>
                  <a:t>10</a:t>
                </a:r>
                <a:r>
                  <a:rPr lang="en-US" altLang="zh-CN" sz="2400">
                    <a:solidFill>
                      <a:srgbClr val="FF6600"/>
                    </a:solidFill>
                    <a:latin typeface="Arial" panose="020B0604020202020204" pitchFamily="34" charset="0"/>
                  </a:rPr>
                  <a:t>/0</a:t>
                </a:r>
              </a:p>
            </p:txBody>
          </p:sp>
          <p:sp>
            <p:nvSpPr>
              <p:cNvPr id="191505" name="Text Box 26"/>
              <p:cNvSpPr txBox="1">
                <a:spLocks noChangeArrowheads="1"/>
              </p:cNvSpPr>
              <p:nvPr/>
            </p:nvSpPr>
            <p:spPr bwMode="auto">
              <a:xfrm rot="-4130156">
                <a:off x="1187" y="2585"/>
                <a:ext cx="1025" cy="288"/>
              </a:xfrm>
              <a:prstGeom prst="rect">
                <a:avLst/>
              </a:prstGeom>
              <a:noFill/>
              <a:ln w="9525">
                <a:noFill/>
                <a:miter lim="800000"/>
              </a:ln>
            </p:spPr>
            <p:txBody>
              <a:bodyPr wrap="none">
                <a:spAutoFit/>
              </a:bodyPr>
              <a:lstStyle/>
              <a:p>
                <a:pPr algn="l">
                  <a:lnSpc>
                    <a:spcPct val="100000"/>
                  </a:lnSpc>
                  <a:spcBef>
                    <a:spcPct val="0"/>
                  </a:spcBef>
                </a:pPr>
                <a:r>
                  <a:rPr lang="en-US" altLang="zh-CN" sz="2400">
                    <a:solidFill>
                      <a:srgbClr val="FF0000"/>
                    </a:solidFill>
                    <a:latin typeface="Arial" panose="020B0604020202020204" pitchFamily="34" charset="0"/>
                  </a:rPr>
                  <a:t>01</a:t>
                </a:r>
                <a:r>
                  <a:rPr lang="en-US" altLang="zh-CN" sz="2400">
                    <a:solidFill>
                      <a:srgbClr val="FF6600"/>
                    </a:solidFill>
                    <a:latin typeface="Arial" panose="020B0604020202020204" pitchFamily="34" charset="0"/>
                  </a:rPr>
                  <a:t>/0</a:t>
                </a:r>
                <a:r>
                  <a:rPr lang="zh-CN" altLang="en-US">
                    <a:solidFill>
                      <a:srgbClr val="FF6600"/>
                    </a:solidFill>
                  </a:rPr>
                  <a:t>或</a:t>
                </a:r>
                <a:r>
                  <a:rPr lang="en-US" altLang="zh-CN" sz="2400">
                    <a:solidFill>
                      <a:srgbClr val="FF6600"/>
                    </a:solidFill>
                    <a:latin typeface="Arial" panose="020B0604020202020204" pitchFamily="34" charset="0"/>
                  </a:rPr>
                  <a:t>10/1</a:t>
                </a:r>
              </a:p>
            </p:txBody>
          </p:sp>
          <p:sp>
            <p:nvSpPr>
              <p:cNvPr id="191506" name="Line 27"/>
              <p:cNvSpPr>
                <a:spLocks noChangeShapeType="1"/>
              </p:cNvSpPr>
              <p:nvPr/>
            </p:nvSpPr>
            <p:spPr bwMode="auto">
              <a:xfrm flipH="1" flipV="1">
                <a:off x="2510" y="2258"/>
                <a:ext cx="623" cy="1077"/>
              </a:xfrm>
              <a:prstGeom prst="line">
                <a:avLst/>
              </a:prstGeom>
              <a:noFill/>
              <a:ln w="38100">
                <a:solidFill>
                  <a:srgbClr val="0000FF"/>
                </a:solidFill>
                <a:round/>
                <a:tailEnd type="triangle" w="med" len="med"/>
              </a:ln>
            </p:spPr>
            <p:txBody>
              <a:bodyPr/>
              <a:lstStyle/>
              <a:p>
                <a:endParaRPr lang="zh-CN" altLang="en-US"/>
              </a:p>
            </p:txBody>
          </p:sp>
          <p:sp>
            <p:nvSpPr>
              <p:cNvPr id="191507" name="Text Box 30"/>
              <p:cNvSpPr txBox="1">
                <a:spLocks noChangeArrowheads="1"/>
              </p:cNvSpPr>
              <p:nvPr/>
            </p:nvSpPr>
            <p:spPr bwMode="auto">
              <a:xfrm rot="3764680">
                <a:off x="2466" y="2849"/>
                <a:ext cx="490" cy="288"/>
              </a:xfrm>
              <a:prstGeom prst="rect">
                <a:avLst/>
              </a:prstGeom>
              <a:noFill/>
              <a:ln w="9525">
                <a:noFill/>
                <a:miter lim="800000"/>
              </a:ln>
            </p:spPr>
            <p:txBody>
              <a:bodyPr wrap="none">
                <a:spAutoFit/>
              </a:bodyPr>
              <a:lstStyle/>
              <a:p>
                <a:pPr algn="l">
                  <a:lnSpc>
                    <a:spcPct val="100000"/>
                  </a:lnSpc>
                  <a:spcBef>
                    <a:spcPct val="0"/>
                  </a:spcBef>
                </a:pPr>
                <a:r>
                  <a:rPr lang="en-US" altLang="zh-CN" sz="2400">
                    <a:solidFill>
                      <a:srgbClr val="FF6600"/>
                    </a:solidFill>
                    <a:latin typeface="Arial" panose="020B0604020202020204" pitchFamily="34" charset="0"/>
                  </a:rPr>
                  <a:t>01/1</a:t>
                </a:r>
              </a:p>
            </p:txBody>
          </p:sp>
          <p:sp>
            <p:nvSpPr>
              <p:cNvPr id="191508" name="Line 31"/>
              <p:cNvSpPr>
                <a:spLocks noChangeShapeType="1"/>
              </p:cNvSpPr>
              <p:nvPr/>
            </p:nvSpPr>
            <p:spPr bwMode="auto">
              <a:xfrm flipV="1">
                <a:off x="1695" y="2323"/>
                <a:ext cx="437" cy="1043"/>
              </a:xfrm>
              <a:prstGeom prst="line">
                <a:avLst/>
              </a:prstGeom>
              <a:noFill/>
              <a:ln w="38100">
                <a:solidFill>
                  <a:srgbClr val="FF0000"/>
                </a:solidFill>
                <a:round/>
                <a:tailEnd type="triangle" w="med" len="med"/>
              </a:ln>
            </p:spPr>
            <p:txBody>
              <a:bodyPr/>
              <a:lstStyle/>
              <a:p>
                <a:endParaRPr lang="zh-CN" altLang="en-US"/>
              </a:p>
            </p:txBody>
          </p:sp>
          <p:sp>
            <p:nvSpPr>
              <p:cNvPr id="191509" name="Text Box 32"/>
              <p:cNvSpPr txBox="1">
                <a:spLocks noChangeArrowheads="1"/>
              </p:cNvSpPr>
              <p:nvPr/>
            </p:nvSpPr>
            <p:spPr bwMode="auto">
              <a:xfrm>
                <a:off x="765" y="3381"/>
                <a:ext cx="490" cy="289"/>
              </a:xfrm>
              <a:prstGeom prst="rect">
                <a:avLst/>
              </a:prstGeom>
              <a:noFill/>
              <a:ln w="9525">
                <a:noFill/>
                <a:miter lim="800000"/>
              </a:ln>
            </p:spPr>
            <p:txBody>
              <a:bodyPr wrap="none">
                <a:spAutoFit/>
              </a:bodyPr>
              <a:lstStyle/>
              <a:p>
                <a:pPr algn="l">
                  <a:lnSpc>
                    <a:spcPct val="100000"/>
                  </a:lnSpc>
                  <a:spcBef>
                    <a:spcPct val="0"/>
                  </a:spcBef>
                </a:pPr>
                <a:r>
                  <a:rPr lang="en-US" altLang="zh-CN" sz="2400">
                    <a:solidFill>
                      <a:srgbClr val="FF6600"/>
                    </a:solidFill>
                    <a:latin typeface="Arial" panose="020B0604020202020204" pitchFamily="34" charset="0"/>
                  </a:rPr>
                  <a:t>00/0</a:t>
                </a:r>
              </a:p>
            </p:txBody>
          </p:sp>
          <p:sp>
            <p:nvSpPr>
              <p:cNvPr id="191510" name="Freeform 33"/>
              <p:cNvSpPr/>
              <p:nvPr/>
            </p:nvSpPr>
            <p:spPr bwMode="auto">
              <a:xfrm>
                <a:off x="2125" y="1645"/>
                <a:ext cx="331" cy="224"/>
              </a:xfrm>
              <a:custGeom>
                <a:avLst/>
                <a:gdLst>
                  <a:gd name="T0" fmla="*/ 8 w 378"/>
                  <a:gd name="T1" fmla="*/ 1 h 302"/>
                  <a:gd name="T2" fmla="*/ 9 w 378"/>
                  <a:gd name="T3" fmla="*/ 1 h 302"/>
                  <a:gd name="T4" fmla="*/ 7 w 378"/>
                  <a:gd name="T5" fmla="*/ 1 h 302"/>
                  <a:gd name="T6" fmla="*/ 4 w 378"/>
                  <a:gd name="T7" fmla="*/ 1 h 302"/>
                  <a:gd name="T8" fmla="*/ 4 w 378"/>
                  <a:gd name="T9" fmla="*/ 1 h 302"/>
                  <a:gd name="T10" fmla="*/ 4 w 378"/>
                  <a:gd name="T11" fmla="*/ 1 h 302"/>
                  <a:gd name="T12" fmla="*/ 0 60000 65536"/>
                  <a:gd name="T13" fmla="*/ 0 60000 65536"/>
                  <a:gd name="T14" fmla="*/ 0 60000 65536"/>
                  <a:gd name="T15" fmla="*/ 0 60000 65536"/>
                  <a:gd name="T16" fmla="*/ 0 60000 65536"/>
                  <a:gd name="T17" fmla="*/ 0 60000 65536"/>
                  <a:gd name="T18" fmla="*/ 0 w 378"/>
                  <a:gd name="T19" fmla="*/ 0 h 302"/>
                  <a:gd name="T20" fmla="*/ 378 w 378"/>
                  <a:gd name="T21" fmla="*/ 302 h 302"/>
                </a:gdLst>
                <a:ahLst/>
                <a:cxnLst>
                  <a:cxn ang="T12">
                    <a:pos x="T0" y="T1"/>
                  </a:cxn>
                  <a:cxn ang="T13">
                    <a:pos x="T2" y="T3"/>
                  </a:cxn>
                  <a:cxn ang="T14">
                    <a:pos x="T4" y="T5"/>
                  </a:cxn>
                  <a:cxn ang="T15">
                    <a:pos x="T6" y="T7"/>
                  </a:cxn>
                  <a:cxn ang="T16">
                    <a:pos x="T8" y="T9"/>
                  </a:cxn>
                  <a:cxn ang="T17">
                    <a:pos x="T10" y="T11"/>
                  </a:cxn>
                </a:cxnLst>
                <a:rect l="T18" t="T19" r="T20" b="T21"/>
                <a:pathLst>
                  <a:path w="378" h="302">
                    <a:moveTo>
                      <a:pt x="325" y="302"/>
                    </a:moveTo>
                    <a:cubicBezTo>
                      <a:pt x="351" y="279"/>
                      <a:pt x="378" y="256"/>
                      <a:pt x="371" y="211"/>
                    </a:cubicBezTo>
                    <a:cubicBezTo>
                      <a:pt x="364" y="166"/>
                      <a:pt x="325" y="60"/>
                      <a:pt x="280" y="30"/>
                    </a:cubicBezTo>
                    <a:cubicBezTo>
                      <a:pt x="235" y="0"/>
                      <a:pt x="144" y="15"/>
                      <a:pt x="99" y="30"/>
                    </a:cubicBezTo>
                    <a:cubicBezTo>
                      <a:pt x="54" y="45"/>
                      <a:pt x="16" y="76"/>
                      <a:pt x="8" y="121"/>
                    </a:cubicBezTo>
                    <a:cubicBezTo>
                      <a:pt x="0" y="166"/>
                      <a:pt x="26" y="234"/>
                      <a:pt x="53" y="302"/>
                    </a:cubicBezTo>
                  </a:path>
                </a:pathLst>
              </a:custGeom>
              <a:noFill/>
              <a:ln w="38100">
                <a:solidFill>
                  <a:srgbClr val="0000FF"/>
                </a:solidFill>
                <a:round/>
                <a:tailEnd type="triangle" w="med" len="med"/>
              </a:ln>
            </p:spPr>
            <p:txBody>
              <a:bodyPr/>
              <a:lstStyle/>
              <a:p>
                <a:endParaRPr lang="zh-CN" altLang="en-US"/>
              </a:p>
            </p:txBody>
          </p:sp>
          <p:sp>
            <p:nvSpPr>
              <p:cNvPr id="191511" name="Text Box 34"/>
              <p:cNvSpPr txBox="1">
                <a:spLocks noChangeArrowheads="1"/>
              </p:cNvSpPr>
              <p:nvPr/>
            </p:nvSpPr>
            <p:spPr bwMode="auto">
              <a:xfrm>
                <a:off x="2459" y="1529"/>
                <a:ext cx="1077" cy="288"/>
              </a:xfrm>
              <a:prstGeom prst="rect">
                <a:avLst/>
              </a:prstGeom>
              <a:noFill/>
              <a:ln w="9525">
                <a:noFill/>
                <a:miter lim="800000"/>
              </a:ln>
            </p:spPr>
            <p:txBody>
              <a:bodyPr>
                <a:spAutoFit/>
              </a:bodyPr>
              <a:lstStyle/>
              <a:p>
                <a:pPr algn="l">
                  <a:lnSpc>
                    <a:spcPct val="100000"/>
                  </a:lnSpc>
                  <a:spcBef>
                    <a:spcPct val="0"/>
                  </a:spcBef>
                </a:pPr>
                <a:r>
                  <a:rPr lang="en-US" altLang="zh-CN" sz="2400">
                    <a:solidFill>
                      <a:srgbClr val="FF6600"/>
                    </a:solidFill>
                    <a:latin typeface="Arial" panose="020B0604020202020204" pitchFamily="34" charset="0"/>
                  </a:rPr>
                  <a:t>00/0</a:t>
                </a:r>
                <a:r>
                  <a:rPr lang="zh-CN" altLang="en-US" sz="2400">
                    <a:solidFill>
                      <a:srgbClr val="FF6600"/>
                    </a:solidFill>
                    <a:latin typeface="Arial" panose="020B0604020202020204" pitchFamily="34" charset="0"/>
                  </a:rPr>
                  <a:t>或</a:t>
                </a:r>
                <a:r>
                  <a:rPr lang="en-US" altLang="zh-CN" sz="2400">
                    <a:solidFill>
                      <a:srgbClr val="FF6600"/>
                    </a:solidFill>
                    <a:latin typeface="Arial" panose="020B0604020202020204" pitchFamily="34" charset="0"/>
                  </a:rPr>
                  <a:t>01/1</a:t>
                </a:r>
                <a:endParaRPr lang="zh-CN" altLang="en-US" sz="2400">
                  <a:solidFill>
                    <a:srgbClr val="FF6600"/>
                  </a:solidFill>
                  <a:latin typeface="Arial" panose="020B0604020202020204" pitchFamily="34" charset="0"/>
                </a:endParaRPr>
              </a:p>
            </p:txBody>
          </p:sp>
          <p:sp>
            <p:nvSpPr>
              <p:cNvPr id="191512" name="Freeform 33"/>
              <p:cNvSpPr/>
              <p:nvPr/>
            </p:nvSpPr>
            <p:spPr bwMode="auto">
              <a:xfrm rot="-3449062">
                <a:off x="1168" y="3367"/>
                <a:ext cx="259" cy="264"/>
              </a:xfrm>
              <a:custGeom>
                <a:avLst/>
                <a:gdLst>
                  <a:gd name="T0" fmla="*/ 1 w 378"/>
                  <a:gd name="T1" fmla="*/ 6 h 302"/>
                  <a:gd name="T2" fmla="*/ 1 w 378"/>
                  <a:gd name="T3" fmla="*/ 3 h 302"/>
                  <a:gd name="T4" fmla="*/ 1 w 378"/>
                  <a:gd name="T5" fmla="*/ 3 h 302"/>
                  <a:gd name="T6" fmla="*/ 1 w 378"/>
                  <a:gd name="T7" fmla="*/ 3 h 302"/>
                  <a:gd name="T8" fmla="*/ 1 w 378"/>
                  <a:gd name="T9" fmla="*/ 3 h 302"/>
                  <a:gd name="T10" fmla="*/ 1 w 378"/>
                  <a:gd name="T11" fmla="*/ 6 h 302"/>
                  <a:gd name="T12" fmla="*/ 0 60000 65536"/>
                  <a:gd name="T13" fmla="*/ 0 60000 65536"/>
                  <a:gd name="T14" fmla="*/ 0 60000 65536"/>
                  <a:gd name="T15" fmla="*/ 0 60000 65536"/>
                  <a:gd name="T16" fmla="*/ 0 60000 65536"/>
                  <a:gd name="T17" fmla="*/ 0 60000 65536"/>
                  <a:gd name="T18" fmla="*/ 0 w 378"/>
                  <a:gd name="T19" fmla="*/ 0 h 302"/>
                  <a:gd name="T20" fmla="*/ 378 w 378"/>
                  <a:gd name="T21" fmla="*/ 302 h 302"/>
                </a:gdLst>
                <a:ahLst/>
                <a:cxnLst>
                  <a:cxn ang="T12">
                    <a:pos x="T0" y="T1"/>
                  </a:cxn>
                  <a:cxn ang="T13">
                    <a:pos x="T2" y="T3"/>
                  </a:cxn>
                  <a:cxn ang="T14">
                    <a:pos x="T4" y="T5"/>
                  </a:cxn>
                  <a:cxn ang="T15">
                    <a:pos x="T6" y="T7"/>
                  </a:cxn>
                  <a:cxn ang="T16">
                    <a:pos x="T8" y="T9"/>
                  </a:cxn>
                  <a:cxn ang="T17">
                    <a:pos x="T10" y="T11"/>
                  </a:cxn>
                </a:cxnLst>
                <a:rect l="T18" t="T19" r="T20" b="T21"/>
                <a:pathLst>
                  <a:path w="378" h="302">
                    <a:moveTo>
                      <a:pt x="325" y="302"/>
                    </a:moveTo>
                    <a:cubicBezTo>
                      <a:pt x="351" y="279"/>
                      <a:pt x="378" y="256"/>
                      <a:pt x="371" y="211"/>
                    </a:cubicBezTo>
                    <a:cubicBezTo>
                      <a:pt x="364" y="166"/>
                      <a:pt x="325" y="60"/>
                      <a:pt x="280" y="30"/>
                    </a:cubicBezTo>
                    <a:cubicBezTo>
                      <a:pt x="235" y="0"/>
                      <a:pt x="144" y="15"/>
                      <a:pt x="99" y="30"/>
                    </a:cubicBezTo>
                    <a:cubicBezTo>
                      <a:pt x="54" y="45"/>
                      <a:pt x="16" y="76"/>
                      <a:pt x="8" y="121"/>
                    </a:cubicBezTo>
                    <a:cubicBezTo>
                      <a:pt x="0" y="166"/>
                      <a:pt x="26" y="234"/>
                      <a:pt x="53" y="302"/>
                    </a:cubicBezTo>
                  </a:path>
                </a:pathLst>
              </a:custGeom>
              <a:noFill/>
              <a:ln w="38100">
                <a:solidFill>
                  <a:srgbClr val="0000FF"/>
                </a:solidFill>
                <a:round/>
                <a:tailEnd type="triangle" w="med" len="med"/>
              </a:ln>
            </p:spPr>
            <p:txBody>
              <a:bodyPr/>
              <a:lstStyle/>
              <a:p>
                <a:endParaRPr lang="zh-CN" altLang="en-US"/>
              </a:p>
            </p:txBody>
          </p:sp>
          <p:sp>
            <p:nvSpPr>
              <p:cNvPr id="191513" name="Freeform 33"/>
              <p:cNvSpPr/>
              <p:nvPr/>
            </p:nvSpPr>
            <p:spPr bwMode="auto">
              <a:xfrm rot="6092138">
                <a:off x="3418" y="3585"/>
                <a:ext cx="259" cy="276"/>
              </a:xfrm>
              <a:custGeom>
                <a:avLst/>
                <a:gdLst>
                  <a:gd name="T0" fmla="*/ 1 w 378"/>
                  <a:gd name="T1" fmla="*/ 22 h 302"/>
                  <a:gd name="T2" fmla="*/ 1 w 378"/>
                  <a:gd name="T3" fmla="*/ 15 h 302"/>
                  <a:gd name="T4" fmla="*/ 1 w 378"/>
                  <a:gd name="T5" fmla="*/ 5 h 302"/>
                  <a:gd name="T6" fmla="*/ 1 w 378"/>
                  <a:gd name="T7" fmla="*/ 5 h 302"/>
                  <a:gd name="T8" fmla="*/ 1 w 378"/>
                  <a:gd name="T9" fmla="*/ 9 h 302"/>
                  <a:gd name="T10" fmla="*/ 1 w 378"/>
                  <a:gd name="T11" fmla="*/ 22 h 302"/>
                  <a:gd name="T12" fmla="*/ 0 60000 65536"/>
                  <a:gd name="T13" fmla="*/ 0 60000 65536"/>
                  <a:gd name="T14" fmla="*/ 0 60000 65536"/>
                  <a:gd name="T15" fmla="*/ 0 60000 65536"/>
                  <a:gd name="T16" fmla="*/ 0 60000 65536"/>
                  <a:gd name="T17" fmla="*/ 0 60000 65536"/>
                  <a:gd name="T18" fmla="*/ 0 w 378"/>
                  <a:gd name="T19" fmla="*/ 0 h 302"/>
                  <a:gd name="T20" fmla="*/ 378 w 378"/>
                  <a:gd name="T21" fmla="*/ 302 h 302"/>
                </a:gdLst>
                <a:ahLst/>
                <a:cxnLst>
                  <a:cxn ang="T12">
                    <a:pos x="T0" y="T1"/>
                  </a:cxn>
                  <a:cxn ang="T13">
                    <a:pos x="T2" y="T3"/>
                  </a:cxn>
                  <a:cxn ang="T14">
                    <a:pos x="T4" y="T5"/>
                  </a:cxn>
                  <a:cxn ang="T15">
                    <a:pos x="T6" y="T7"/>
                  </a:cxn>
                  <a:cxn ang="T16">
                    <a:pos x="T8" y="T9"/>
                  </a:cxn>
                  <a:cxn ang="T17">
                    <a:pos x="T10" y="T11"/>
                  </a:cxn>
                </a:cxnLst>
                <a:rect l="T18" t="T19" r="T20" b="T21"/>
                <a:pathLst>
                  <a:path w="378" h="302">
                    <a:moveTo>
                      <a:pt x="325" y="302"/>
                    </a:moveTo>
                    <a:cubicBezTo>
                      <a:pt x="351" y="279"/>
                      <a:pt x="378" y="256"/>
                      <a:pt x="371" y="211"/>
                    </a:cubicBezTo>
                    <a:cubicBezTo>
                      <a:pt x="364" y="166"/>
                      <a:pt x="325" y="60"/>
                      <a:pt x="280" y="30"/>
                    </a:cubicBezTo>
                    <a:cubicBezTo>
                      <a:pt x="235" y="0"/>
                      <a:pt x="144" y="15"/>
                      <a:pt x="99" y="30"/>
                    </a:cubicBezTo>
                    <a:cubicBezTo>
                      <a:pt x="54" y="45"/>
                      <a:pt x="16" y="76"/>
                      <a:pt x="8" y="121"/>
                    </a:cubicBezTo>
                    <a:cubicBezTo>
                      <a:pt x="0" y="166"/>
                      <a:pt x="26" y="234"/>
                      <a:pt x="53" y="302"/>
                    </a:cubicBezTo>
                  </a:path>
                </a:pathLst>
              </a:custGeom>
              <a:noFill/>
              <a:ln w="38100">
                <a:solidFill>
                  <a:srgbClr val="0000FF"/>
                </a:solidFill>
                <a:round/>
                <a:tailEnd type="triangle" w="med" len="med"/>
              </a:ln>
            </p:spPr>
            <p:txBody>
              <a:bodyPr/>
              <a:lstStyle/>
              <a:p>
                <a:endParaRPr lang="zh-CN" altLang="en-US"/>
              </a:p>
            </p:txBody>
          </p:sp>
          <p:sp>
            <p:nvSpPr>
              <p:cNvPr id="191514" name="Text Box 32"/>
              <p:cNvSpPr txBox="1">
                <a:spLocks noChangeArrowheads="1"/>
              </p:cNvSpPr>
              <p:nvPr/>
            </p:nvSpPr>
            <p:spPr bwMode="auto">
              <a:xfrm>
                <a:off x="3680" y="3657"/>
                <a:ext cx="490" cy="289"/>
              </a:xfrm>
              <a:prstGeom prst="rect">
                <a:avLst/>
              </a:prstGeom>
              <a:noFill/>
              <a:ln w="9525">
                <a:noFill/>
                <a:miter lim="800000"/>
              </a:ln>
            </p:spPr>
            <p:txBody>
              <a:bodyPr wrap="none">
                <a:spAutoFit/>
              </a:bodyPr>
              <a:lstStyle/>
              <a:p>
                <a:pPr algn="l">
                  <a:lnSpc>
                    <a:spcPct val="100000"/>
                  </a:lnSpc>
                  <a:spcBef>
                    <a:spcPct val="0"/>
                  </a:spcBef>
                </a:pPr>
                <a:r>
                  <a:rPr lang="en-US" altLang="zh-CN" sz="2400">
                    <a:solidFill>
                      <a:srgbClr val="FF6600"/>
                    </a:solidFill>
                    <a:latin typeface="Arial" panose="020B0604020202020204" pitchFamily="34" charset="0"/>
                  </a:rPr>
                  <a:t>00/0</a:t>
                </a:r>
              </a:p>
            </p:txBody>
          </p:sp>
        </p:grpSp>
        <p:cxnSp>
          <p:nvCxnSpPr>
            <p:cNvPr id="191495" name="直接箭头连接符 25"/>
            <p:cNvCxnSpPr>
              <a:cxnSpLocks noChangeShapeType="1"/>
              <a:stCxn id="191496" idx="6"/>
            </p:cNvCxnSpPr>
            <p:nvPr/>
          </p:nvCxnSpPr>
          <p:spPr bwMode="auto">
            <a:xfrm>
              <a:off x="6940550" y="3119438"/>
              <a:ext cx="942209" cy="2134"/>
            </a:xfrm>
            <a:prstGeom prst="straightConnector1">
              <a:avLst/>
            </a:prstGeom>
            <a:noFill/>
            <a:ln w="28575" algn="ctr">
              <a:solidFill>
                <a:srgbClr val="0000FF"/>
              </a:solidFill>
              <a:round/>
              <a:tailEnd type="arrow" w="med" len="med"/>
            </a:ln>
          </p:spPr>
        </p:cxnSp>
      </p:gr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2469"/>
                                        </p:tgtEl>
                                        <p:attrNameLst>
                                          <p:attrName>style.visibility</p:attrName>
                                        </p:attrNameLst>
                                      </p:cBhvr>
                                      <p:to>
                                        <p:strVal val="visible"/>
                                      </p:to>
                                    </p:set>
                                    <p:anim calcmode="lin" valueType="num">
                                      <p:cBhvr additive="base">
                                        <p:cTn id="7" dur="500" fill="hold"/>
                                        <p:tgtEl>
                                          <p:spTgt spid="62469"/>
                                        </p:tgtEl>
                                        <p:attrNameLst>
                                          <p:attrName>ppt_x</p:attrName>
                                        </p:attrNameLst>
                                      </p:cBhvr>
                                      <p:tavLst>
                                        <p:tav tm="0">
                                          <p:val>
                                            <p:strVal val="0-#ppt_w/2"/>
                                          </p:val>
                                        </p:tav>
                                        <p:tav tm="100000">
                                          <p:val>
                                            <p:strVal val="#ppt_x"/>
                                          </p:val>
                                        </p:tav>
                                      </p:tavLst>
                                    </p:anim>
                                    <p:anim calcmode="lin" valueType="num">
                                      <p:cBhvr additive="base">
                                        <p:cTn id="8" dur="500" fill="hold"/>
                                        <p:tgtEl>
                                          <p:spTgt spid="6246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ChangeArrowheads="1"/>
          </p:cNvSpPr>
          <p:nvPr/>
        </p:nvSpPr>
        <p:spPr bwMode="auto">
          <a:xfrm>
            <a:off x="2249489" y="1009651"/>
            <a:ext cx="7693025" cy="5847755"/>
          </a:xfrm>
          <a:prstGeom prst="rect">
            <a:avLst/>
          </a:prstGeom>
          <a:solidFill>
            <a:srgbClr val="ADD6FF"/>
          </a:solidFill>
          <a:ln w="9525">
            <a:noFill/>
            <a:miter lim="800000"/>
          </a:ln>
          <a:effectLst>
            <a:prstShdw prst="shdw13" dist="53882" dir="13500000">
              <a:srgbClr val="808080">
                <a:alpha val="50000"/>
              </a:srgbClr>
            </a:prstShdw>
          </a:effectLst>
        </p:spPr>
        <p:txBody>
          <a:bodyPr>
            <a:spAutoFit/>
          </a:bodyPr>
          <a:lstStyle/>
          <a:p>
            <a:pPr algn="l">
              <a:lnSpc>
                <a:spcPct val="85000"/>
              </a:lnSpc>
              <a:spcBef>
                <a:spcPct val="0"/>
              </a:spcBef>
            </a:pPr>
            <a:r>
              <a:rPr lang="en-US" altLang="zh-CN" dirty="0"/>
              <a:t>module </a:t>
            </a:r>
            <a:r>
              <a:rPr lang="en-US" altLang="zh-CN" dirty="0" err="1"/>
              <a:t>coffee_line</a:t>
            </a:r>
            <a:r>
              <a:rPr lang="en-US" altLang="zh-CN" dirty="0"/>
              <a:t>(</a:t>
            </a:r>
            <a:r>
              <a:rPr lang="en-US" altLang="zh-CN" dirty="0" err="1"/>
              <a:t>brown,white,clk,clrn,fail,state</a:t>
            </a:r>
            <a:r>
              <a:rPr lang="en-US" altLang="zh-CN" dirty="0"/>
              <a:t>);</a:t>
            </a:r>
          </a:p>
          <a:p>
            <a:pPr algn="l">
              <a:lnSpc>
                <a:spcPct val="85000"/>
              </a:lnSpc>
              <a:spcBef>
                <a:spcPct val="0"/>
              </a:spcBef>
            </a:pPr>
            <a:r>
              <a:rPr lang="en-US" altLang="zh-CN" dirty="0"/>
              <a:t>  </a:t>
            </a:r>
            <a:r>
              <a:rPr lang="zh-CN" altLang="en-US" dirty="0"/>
              <a:t>    </a:t>
            </a:r>
            <a:r>
              <a:rPr lang="en-US" altLang="zh-CN" dirty="0"/>
              <a:t>parameter S0=2'b00, S1=2'b01,S2=2'b10;</a:t>
            </a:r>
          </a:p>
          <a:p>
            <a:pPr algn="l">
              <a:lnSpc>
                <a:spcPct val="85000"/>
              </a:lnSpc>
              <a:spcBef>
                <a:spcPct val="0"/>
              </a:spcBef>
            </a:pPr>
            <a:r>
              <a:rPr lang="en-US" altLang="zh-CN" dirty="0"/>
              <a:t> </a:t>
            </a:r>
            <a:r>
              <a:rPr lang="zh-CN" altLang="en-US" dirty="0"/>
              <a:t>    </a:t>
            </a:r>
            <a:r>
              <a:rPr lang="en-US" altLang="zh-CN" dirty="0"/>
              <a:t> input </a:t>
            </a:r>
            <a:r>
              <a:rPr lang="en-US" altLang="zh-CN" dirty="0" err="1"/>
              <a:t>brown,white,clk,clrn</a:t>
            </a:r>
            <a:r>
              <a:rPr lang="en-US" altLang="zh-CN" dirty="0"/>
              <a:t>;</a:t>
            </a:r>
          </a:p>
          <a:p>
            <a:pPr algn="l">
              <a:lnSpc>
                <a:spcPct val="85000"/>
              </a:lnSpc>
              <a:spcBef>
                <a:spcPct val="0"/>
              </a:spcBef>
            </a:pPr>
            <a:r>
              <a:rPr lang="en-US" altLang="zh-CN" dirty="0"/>
              <a:t> </a:t>
            </a:r>
            <a:r>
              <a:rPr lang="zh-CN" altLang="en-US" dirty="0"/>
              <a:t>    </a:t>
            </a:r>
            <a:r>
              <a:rPr lang="en-US" altLang="zh-CN" dirty="0"/>
              <a:t> output fail;</a:t>
            </a:r>
          </a:p>
          <a:p>
            <a:pPr algn="l">
              <a:lnSpc>
                <a:spcPct val="85000"/>
              </a:lnSpc>
              <a:spcBef>
                <a:spcPct val="0"/>
              </a:spcBef>
            </a:pPr>
            <a:r>
              <a:rPr lang="en-US" altLang="zh-CN" dirty="0"/>
              <a:t> </a:t>
            </a:r>
            <a:r>
              <a:rPr lang="zh-CN" altLang="en-US" dirty="0"/>
              <a:t>    </a:t>
            </a:r>
            <a:r>
              <a:rPr lang="en-US" altLang="zh-CN" dirty="0"/>
              <a:t> output[1:0] state;</a:t>
            </a:r>
          </a:p>
          <a:p>
            <a:pPr algn="l">
              <a:lnSpc>
                <a:spcPct val="85000"/>
              </a:lnSpc>
              <a:spcBef>
                <a:spcPct val="0"/>
              </a:spcBef>
            </a:pPr>
            <a:r>
              <a:rPr lang="en-US" altLang="zh-CN" dirty="0"/>
              <a:t> </a:t>
            </a:r>
            <a:r>
              <a:rPr lang="zh-CN" altLang="en-US" dirty="0"/>
              <a:t>    </a:t>
            </a:r>
            <a:r>
              <a:rPr lang="en-US" altLang="zh-CN" dirty="0"/>
              <a:t> </a:t>
            </a:r>
            <a:r>
              <a:rPr lang="en-US" altLang="zh-CN" dirty="0" err="1"/>
              <a:t>reg</a:t>
            </a:r>
            <a:r>
              <a:rPr lang="en-US" altLang="zh-CN" dirty="0"/>
              <a:t>[1:0] state;</a:t>
            </a:r>
          </a:p>
          <a:p>
            <a:pPr algn="l">
              <a:lnSpc>
                <a:spcPct val="85000"/>
              </a:lnSpc>
              <a:spcBef>
                <a:spcPct val="0"/>
              </a:spcBef>
            </a:pPr>
            <a:r>
              <a:rPr lang="en-US" altLang="zh-CN" dirty="0"/>
              <a:t> </a:t>
            </a:r>
            <a:r>
              <a:rPr lang="zh-CN" altLang="en-US" dirty="0"/>
              <a:t>    </a:t>
            </a:r>
            <a:r>
              <a:rPr lang="en-US" altLang="zh-CN" dirty="0"/>
              <a:t> </a:t>
            </a:r>
            <a:r>
              <a:rPr lang="en-US" altLang="zh-CN" dirty="0" err="1"/>
              <a:t>reg</a:t>
            </a:r>
            <a:r>
              <a:rPr lang="en-US" altLang="zh-CN" dirty="0"/>
              <a:t> fail;</a:t>
            </a:r>
          </a:p>
          <a:p>
            <a:pPr algn="l">
              <a:lnSpc>
                <a:spcPct val="85000"/>
              </a:lnSpc>
              <a:spcBef>
                <a:spcPct val="0"/>
              </a:spcBef>
            </a:pPr>
            <a:r>
              <a:rPr lang="en-US" altLang="zh-CN" dirty="0"/>
              <a:t> </a:t>
            </a:r>
            <a:r>
              <a:rPr lang="zh-CN" altLang="en-US" dirty="0"/>
              <a:t>    </a:t>
            </a:r>
            <a:r>
              <a:rPr lang="en-US" altLang="zh-CN" dirty="0"/>
              <a:t> </a:t>
            </a:r>
            <a:r>
              <a:rPr lang="en-US" altLang="zh-CN" dirty="0" err="1"/>
              <a:t>reg</a:t>
            </a:r>
            <a:r>
              <a:rPr lang="en-US" altLang="zh-CN" dirty="0"/>
              <a:t>[1:0] in;</a:t>
            </a:r>
          </a:p>
          <a:p>
            <a:pPr algn="l">
              <a:lnSpc>
                <a:spcPct val="85000"/>
              </a:lnSpc>
              <a:spcBef>
                <a:spcPct val="0"/>
              </a:spcBef>
            </a:pPr>
            <a:r>
              <a:rPr lang="en-US" altLang="zh-CN" dirty="0"/>
              <a:t> </a:t>
            </a:r>
            <a:r>
              <a:rPr lang="zh-CN" altLang="en-US" dirty="0"/>
              <a:t>    </a:t>
            </a:r>
            <a:r>
              <a:rPr lang="en-US" altLang="zh-CN" dirty="0"/>
              <a:t> always @(</a:t>
            </a:r>
            <a:r>
              <a:rPr lang="en-US" altLang="zh-CN" dirty="0" err="1">
                <a:solidFill>
                  <a:srgbClr val="FF3399"/>
                </a:solidFill>
              </a:rPr>
              <a:t>posedge</a:t>
            </a:r>
            <a:r>
              <a:rPr lang="en-US" altLang="zh-CN" dirty="0">
                <a:solidFill>
                  <a:srgbClr val="FF3399"/>
                </a:solidFill>
              </a:rPr>
              <a:t> </a:t>
            </a:r>
            <a:r>
              <a:rPr lang="en-US" altLang="zh-CN" dirty="0" err="1">
                <a:solidFill>
                  <a:srgbClr val="FF3399"/>
                </a:solidFill>
              </a:rPr>
              <a:t>clk</a:t>
            </a:r>
            <a:r>
              <a:rPr lang="en-US" altLang="zh-CN" dirty="0">
                <a:solidFill>
                  <a:srgbClr val="FF3399"/>
                </a:solidFill>
              </a:rPr>
              <a:t> or </a:t>
            </a:r>
            <a:r>
              <a:rPr lang="en-US" altLang="zh-CN" dirty="0" err="1">
                <a:solidFill>
                  <a:srgbClr val="FF3399"/>
                </a:solidFill>
              </a:rPr>
              <a:t>negedge</a:t>
            </a:r>
            <a:r>
              <a:rPr lang="en-US" altLang="zh-CN" dirty="0">
                <a:solidFill>
                  <a:srgbClr val="FF3399"/>
                </a:solidFill>
              </a:rPr>
              <a:t> </a:t>
            </a:r>
            <a:r>
              <a:rPr lang="en-US" altLang="zh-CN" dirty="0" err="1">
                <a:solidFill>
                  <a:srgbClr val="FF3399"/>
                </a:solidFill>
              </a:rPr>
              <a:t>clrn</a:t>
            </a:r>
            <a:r>
              <a:rPr lang="en-US" altLang="zh-CN" dirty="0"/>
              <a:t>)</a:t>
            </a:r>
          </a:p>
          <a:p>
            <a:pPr algn="l">
              <a:lnSpc>
                <a:spcPct val="85000"/>
              </a:lnSpc>
              <a:spcBef>
                <a:spcPct val="0"/>
              </a:spcBef>
            </a:pPr>
            <a:r>
              <a:rPr lang="en-US" altLang="zh-CN" dirty="0"/>
              <a:t>  </a:t>
            </a:r>
            <a:r>
              <a:rPr lang="zh-CN" altLang="en-US" dirty="0"/>
              <a:t>      </a:t>
            </a:r>
            <a:r>
              <a:rPr lang="en-US" altLang="zh-CN" dirty="0"/>
              <a:t>  begin</a:t>
            </a:r>
          </a:p>
          <a:p>
            <a:pPr algn="l">
              <a:lnSpc>
                <a:spcPct val="85000"/>
              </a:lnSpc>
              <a:spcBef>
                <a:spcPct val="0"/>
              </a:spcBef>
            </a:pPr>
            <a:r>
              <a:rPr lang="en-US" altLang="zh-CN" dirty="0"/>
              <a:t>     </a:t>
            </a:r>
            <a:r>
              <a:rPr lang="zh-CN" altLang="en-US" dirty="0"/>
              <a:t>         </a:t>
            </a:r>
            <a:r>
              <a:rPr lang="en-US" altLang="zh-CN" dirty="0"/>
              <a:t> in={</a:t>
            </a:r>
            <a:r>
              <a:rPr lang="en-US" altLang="zh-CN" dirty="0" err="1"/>
              <a:t>brown,white</a:t>
            </a:r>
            <a:r>
              <a:rPr lang="en-US" altLang="zh-CN" dirty="0"/>
              <a:t>};</a:t>
            </a:r>
          </a:p>
          <a:p>
            <a:pPr algn="l">
              <a:lnSpc>
                <a:spcPct val="85000"/>
              </a:lnSpc>
              <a:spcBef>
                <a:spcPct val="0"/>
              </a:spcBef>
            </a:pPr>
            <a:r>
              <a:rPr lang="en-US" altLang="zh-CN" dirty="0"/>
              <a:t>     </a:t>
            </a:r>
            <a:r>
              <a:rPr lang="zh-CN" altLang="en-US" dirty="0"/>
              <a:t>         </a:t>
            </a:r>
            <a:r>
              <a:rPr lang="en-US" altLang="zh-CN" dirty="0"/>
              <a:t> if (</a:t>
            </a:r>
            <a:r>
              <a:rPr lang="en-US" altLang="zh-CN" dirty="0" err="1"/>
              <a:t>clrn</a:t>
            </a:r>
            <a:r>
              <a:rPr lang="en-US" altLang="zh-CN" dirty="0"/>
              <a:t>==0) state=S0; //</a:t>
            </a:r>
            <a:r>
              <a:rPr lang="zh-CN" altLang="en-US" dirty="0">
                <a:solidFill>
                  <a:srgbClr val="FF3399"/>
                </a:solidFill>
                <a:ea typeface="楷体_GB2312" panose="02010609030101010101" charset="-122"/>
              </a:rPr>
              <a:t>（</a:t>
            </a:r>
            <a:r>
              <a:rPr lang="en-US" altLang="zh-CN" dirty="0">
                <a:solidFill>
                  <a:srgbClr val="FF3399"/>
                </a:solidFill>
                <a:ea typeface="楷体_GB2312" panose="02010609030101010101" charset="-122"/>
              </a:rPr>
              <a:t>1</a:t>
            </a:r>
            <a:r>
              <a:rPr lang="zh-CN" altLang="en-US" dirty="0">
                <a:solidFill>
                  <a:srgbClr val="FF3399"/>
                </a:solidFill>
                <a:ea typeface="楷体_GB2312" panose="02010609030101010101" charset="-122"/>
              </a:rPr>
              <a:t>）复位时回到初始状态</a:t>
            </a:r>
          </a:p>
          <a:p>
            <a:pPr algn="l">
              <a:lnSpc>
                <a:spcPct val="85000"/>
              </a:lnSpc>
              <a:spcBef>
                <a:spcPct val="0"/>
              </a:spcBef>
            </a:pPr>
            <a:r>
              <a:rPr lang="zh-CN" altLang="en-US" dirty="0"/>
              <a:t>              </a:t>
            </a:r>
            <a:r>
              <a:rPr lang="en-US" altLang="zh-CN" dirty="0"/>
              <a:t>else</a:t>
            </a:r>
          </a:p>
          <a:p>
            <a:pPr algn="l">
              <a:lnSpc>
                <a:spcPct val="85000"/>
              </a:lnSpc>
              <a:spcBef>
                <a:spcPct val="0"/>
              </a:spcBef>
            </a:pPr>
            <a:r>
              <a:rPr lang="en-US" altLang="zh-CN" dirty="0"/>
              <a:t>        </a:t>
            </a:r>
            <a:r>
              <a:rPr lang="zh-CN" altLang="en-US" dirty="0"/>
              <a:t>         </a:t>
            </a:r>
            <a:r>
              <a:rPr lang="en-US" altLang="zh-CN" dirty="0"/>
              <a:t>begin</a:t>
            </a:r>
          </a:p>
          <a:p>
            <a:pPr algn="l">
              <a:lnSpc>
                <a:spcPct val="85000"/>
              </a:lnSpc>
              <a:spcBef>
                <a:spcPct val="0"/>
              </a:spcBef>
            </a:pPr>
            <a:r>
              <a:rPr lang="en-US" altLang="zh-CN" dirty="0"/>
              <a:t>         </a:t>
            </a:r>
            <a:r>
              <a:rPr lang="zh-CN" altLang="en-US" dirty="0"/>
              <a:t>           </a:t>
            </a:r>
            <a:r>
              <a:rPr lang="en-US" altLang="zh-CN" dirty="0"/>
              <a:t> </a:t>
            </a:r>
            <a:r>
              <a:rPr lang="en-US" altLang="zh-CN" dirty="0">
                <a:solidFill>
                  <a:srgbClr val="CC3300"/>
                </a:solidFill>
              </a:rPr>
              <a:t>case</a:t>
            </a:r>
            <a:r>
              <a:rPr lang="en-US" altLang="zh-CN" dirty="0"/>
              <a:t> (state)       //</a:t>
            </a:r>
            <a:r>
              <a:rPr lang="zh-CN" altLang="en-US" dirty="0">
                <a:solidFill>
                  <a:srgbClr val="FF3399"/>
                </a:solidFill>
                <a:ea typeface="楷体_GB2312" panose="02010609030101010101" charset="-122"/>
              </a:rPr>
              <a:t>（</a:t>
            </a:r>
            <a:r>
              <a:rPr lang="en-US" altLang="zh-CN" dirty="0">
                <a:solidFill>
                  <a:srgbClr val="FF3399"/>
                </a:solidFill>
                <a:ea typeface="楷体_GB2312" panose="02010609030101010101" charset="-122"/>
              </a:rPr>
              <a:t>2</a:t>
            </a:r>
            <a:r>
              <a:rPr lang="zh-CN" altLang="en-US" dirty="0">
                <a:solidFill>
                  <a:srgbClr val="FF3399"/>
                </a:solidFill>
                <a:ea typeface="楷体_GB2312" panose="02010609030101010101" charset="-122"/>
              </a:rPr>
              <a:t>）状态的转移及状态机输出</a:t>
            </a:r>
          </a:p>
          <a:p>
            <a:pPr algn="l">
              <a:lnSpc>
                <a:spcPct val="85000"/>
              </a:lnSpc>
              <a:spcBef>
                <a:spcPct val="0"/>
              </a:spcBef>
            </a:pPr>
            <a:r>
              <a:rPr lang="zh-CN" altLang="en-US" dirty="0"/>
              <a:t>	         </a:t>
            </a:r>
            <a:r>
              <a:rPr lang="en-US" altLang="zh-CN" dirty="0"/>
              <a:t>S0: begin </a:t>
            </a:r>
          </a:p>
          <a:p>
            <a:pPr algn="l">
              <a:lnSpc>
                <a:spcPct val="85000"/>
              </a:lnSpc>
              <a:spcBef>
                <a:spcPct val="0"/>
              </a:spcBef>
            </a:pPr>
            <a:r>
              <a:rPr lang="en-US" altLang="zh-CN" dirty="0"/>
              <a:t>                 </a:t>
            </a:r>
            <a:r>
              <a:rPr lang="zh-CN" altLang="en-US" dirty="0"/>
              <a:t>                </a:t>
            </a:r>
            <a:r>
              <a:rPr lang="en-US" altLang="zh-CN" dirty="0"/>
              <a:t> </a:t>
            </a:r>
            <a:r>
              <a:rPr lang="en-US" altLang="zh-CN" dirty="0">
                <a:solidFill>
                  <a:srgbClr val="CC3300"/>
                </a:solidFill>
              </a:rPr>
              <a:t>case</a:t>
            </a:r>
            <a:r>
              <a:rPr lang="en-US" altLang="zh-CN" dirty="0"/>
              <a:t> (in)</a:t>
            </a:r>
          </a:p>
          <a:p>
            <a:pPr algn="l">
              <a:lnSpc>
                <a:spcPct val="85000"/>
              </a:lnSpc>
              <a:spcBef>
                <a:spcPct val="0"/>
              </a:spcBef>
            </a:pPr>
            <a:r>
              <a:rPr lang="en-US" altLang="zh-CN" dirty="0"/>
              <a:t>		</a:t>
            </a:r>
            <a:r>
              <a:rPr lang="zh-CN" altLang="en-US" dirty="0"/>
              <a:t>         </a:t>
            </a:r>
            <a:r>
              <a:rPr lang="en-US" altLang="zh-CN" dirty="0"/>
              <a:t>2'b00:begin state=S0;fail=1'b0;end</a:t>
            </a:r>
          </a:p>
          <a:p>
            <a:pPr algn="l">
              <a:lnSpc>
                <a:spcPct val="85000"/>
              </a:lnSpc>
              <a:spcBef>
                <a:spcPct val="0"/>
              </a:spcBef>
            </a:pPr>
            <a:r>
              <a:rPr lang="en-US" altLang="zh-CN" dirty="0"/>
              <a:t>		</a:t>
            </a:r>
            <a:r>
              <a:rPr lang="zh-CN" altLang="en-US" dirty="0"/>
              <a:t>         </a:t>
            </a:r>
            <a:r>
              <a:rPr lang="en-US" altLang="zh-CN" dirty="0"/>
              <a:t>2'b01:begin state=S0;</a:t>
            </a:r>
            <a:r>
              <a:rPr lang="en-US" altLang="zh-CN" dirty="0">
                <a:solidFill>
                  <a:srgbClr val="FF0000"/>
                </a:solidFill>
              </a:rPr>
              <a:t>fail=1'b1</a:t>
            </a:r>
            <a:r>
              <a:rPr lang="en-US" altLang="zh-CN" dirty="0"/>
              <a:t>;end//</a:t>
            </a:r>
            <a:r>
              <a:rPr lang="zh-CN" altLang="en-US" dirty="0">
                <a:solidFill>
                  <a:srgbClr val="FF0000"/>
                </a:solidFill>
                <a:ea typeface="楷体_GB2312" panose="02010609030101010101" charset="-122"/>
              </a:rPr>
              <a:t>白色瓶盖</a:t>
            </a:r>
            <a:endParaRPr lang="en-US" altLang="zh-CN" dirty="0">
              <a:solidFill>
                <a:srgbClr val="FF0000"/>
              </a:solidFill>
              <a:ea typeface="楷体_GB2312" panose="02010609030101010101" charset="-122"/>
            </a:endParaRPr>
          </a:p>
          <a:p>
            <a:pPr algn="l">
              <a:lnSpc>
                <a:spcPct val="85000"/>
              </a:lnSpc>
              <a:spcBef>
                <a:spcPct val="0"/>
              </a:spcBef>
            </a:pPr>
            <a:r>
              <a:rPr lang="en-US" altLang="zh-CN" dirty="0"/>
              <a:t>		</a:t>
            </a:r>
            <a:r>
              <a:rPr lang="zh-CN" altLang="en-US" dirty="0"/>
              <a:t>         </a:t>
            </a:r>
            <a:r>
              <a:rPr lang="en-US" altLang="zh-CN" dirty="0"/>
              <a:t>2'b10:begin state=S1;fail=1'b0;end</a:t>
            </a:r>
          </a:p>
          <a:p>
            <a:pPr algn="l">
              <a:lnSpc>
                <a:spcPct val="85000"/>
              </a:lnSpc>
              <a:spcBef>
                <a:spcPct val="0"/>
              </a:spcBef>
            </a:pPr>
            <a:r>
              <a:rPr lang="en-US" altLang="zh-CN" dirty="0"/>
              <a:t>		</a:t>
            </a:r>
            <a:r>
              <a:rPr lang="en-US" altLang="zh-CN" dirty="0">
                <a:solidFill>
                  <a:srgbClr val="CC3300"/>
                </a:solidFill>
              </a:rPr>
              <a:t> </a:t>
            </a:r>
            <a:r>
              <a:rPr lang="zh-CN" altLang="en-US" dirty="0">
                <a:solidFill>
                  <a:srgbClr val="CC3300"/>
                </a:solidFill>
              </a:rPr>
              <a:t>    </a:t>
            </a:r>
            <a:r>
              <a:rPr lang="en-US" altLang="zh-CN" dirty="0">
                <a:solidFill>
                  <a:srgbClr val="CC3300"/>
                </a:solidFill>
              </a:rPr>
              <a:t> </a:t>
            </a:r>
            <a:r>
              <a:rPr lang="en-US" altLang="zh-CN" dirty="0" err="1">
                <a:solidFill>
                  <a:srgbClr val="CC3300"/>
                </a:solidFill>
              </a:rPr>
              <a:t>endcase</a:t>
            </a:r>
            <a:r>
              <a:rPr lang="en-US" altLang="zh-CN" dirty="0">
                <a:solidFill>
                  <a:srgbClr val="CC3300"/>
                </a:solidFill>
              </a:rPr>
              <a:t>                 </a:t>
            </a:r>
          </a:p>
          <a:p>
            <a:pPr algn="l">
              <a:lnSpc>
                <a:spcPct val="85000"/>
              </a:lnSpc>
              <a:spcBef>
                <a:spcPct val="0"/>
              </a:spcBef>
            </a:pPr>
            <a:r>
              <a:rPr lang="en-US" altLang="zh-CN" dirty="0"/>
              <a:t>                </a:t>
            </a:r>
            <a:r>
              <a:rPr lang="zh-CN" altLang="en-US" dirty="0"/>
              <a:t>               </a:t>
            </a:r>
            <a:r>
              <a:rPr lang="en-US" altLang="zh-CN" dirty="0"/>
              <a:t>end</a:t>
            </a:r>
          </a:p>
        </p:txBody>
      </p:sp>
      <p:sp>
        <p:nvSpPr>
          <p:cNvPr id="192516" name="Rectangle 7"/>
          <p:cNvSpPr>
            <a:spLocks noGrp="1" noChangeArrowheads="1"/>
          </p:cNvSpPr>
          <p:nvPr>
            <p:ph type="title" idx="4294967295"/>
          </p:nvPr>
        </p:nvSpPr>
        <p:spPr>
          <a:xfrm>
            <a:off x="2887579" y="157163"/>
            <a:ext cx="9304421" cy="7747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咖啡产品包装线检测电路源程序（</a:t>
            </a:r>
            <a:r>
              <a:rPr lang="en-US" altLang="zh-CN" dirty="0" smtClean="0">
                <a:solidFill>
                  <a:srgbClr val="FFCC00"/>
                </a:solidFill>
                <a:latin typeface="Arial" panose="020B0604020202020204" pitchFamily="34" charset="0"/>
                <a:ea typeface="黑体" panose="02010600030101010101" pitchFamily="49" charset="-122"/>
              </a:rPr>
              <a:t>1/2</a:t>
            </a:r>
            <a:r>
              <a:rPr lang="zh-CN" altLang="en-US" dirty="0" smtClean="0">
                <a:solidFill>
                  <a:srgbClr val="FFCC00"/>
                </a:solidFill>
                <a:latin typeface="Arial" panose="020B0604020202020204" pitchFamily="34" charset="0"/>
                <a:ea typeface="黑体" panose="02010600030101010101" pitchFamily="49" charset="-122"/>
              </a:rPr>
              <a:t>）</a:t>
            </a:r>
          </a:p>
        </p:txBody>
      </p:sp>
      <p:sp>
        <p:nvSpPr>
          <p:cNvPr id="5" name="AutoShape 5"/>
          <p:cNvSpPr>
            <a:spLocks noChangeArrowheads="1"/>
          </p:cNvSpPr>
          <p:nvPr/>
        </p:nvSpPr>
        <p:spPr bwMode="auto">
          <a:xfrm>
            <a:off x="7886700" y="671303"/>
            <a:ext cx="2781300" cy="3993499"/>
          </a:xfrm>
          <a:prstGeom prst="irregularSeal1">
            <a:avLst/>
          </a:prstGeom>
          <a:solidFill>
            <a:srgbClr val="F0C200"/>
          </a:solidFill>
          <a:ln w="9525">
            <a:noFill/>
            <a:miter lim="800000"/>
          </a:ln>
        </p:spPr>
        <p:txBody>
          <a:bodyPr wrap="square" anchor="ctr">
            <a:spAutoFit/>
          </a:bodyPr>
          <a:lstStyle/>
          <a:p>
            <a:pPr>
              <a:spcBef>
                <a:spcPct val="30000"/>
              </a:spcBef>
              <a:buClr>
                <a:schemeClr val="tx2"/>
              </a:buClr>
              <a:buSzPct val="85000"/>
              <a:buFont typeface="Wingdings" panose="05000000000000000000" pitchFamily="2" charset="2"/>
              <a:buNone/>
            </a:pPr>
            <a:r>
              <a:rPr lang="en-US" altLang="zh-CN" sz="2400" dirty="0">
                <a:solidFill>
                  <a:srgbClr val="CC0000"/>
                </a:solidFill>
                <a:ea typeface="华文行楷" panose="02010800040101010101" pitchFamily="2" charset="-122"/>
              </a:rPr>
              <a:t>Mealy</a:t>
            </a:r>
            <a:r>
              <a:rPr lang="zh-CN" altLang="en-US" sz="2400" dirty="0">
                <a:solidFill>
                  <a:srgbClr val="CC0000"/>
                </a:solidFill>
                <a:ea typeface="华文行楷" panose="02010800040101010101" pitchFamily="2" charset="-122"/>
              </a:rPr>
              <a:t>型状态机适宜采用单过程描述</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09922"/>
                                        </p:tgtEl>
                                        <p:attrNameLst>
                                          <p:attrName>style.visibility</p:attrName>
                                        </p:attrNameLst>
                                      </p:cBhvr>
                                      <p:to>
                                        <p:strVal val="visible"/>
                                      </p:to>
                                    </p:set>
                                    <p:animEffect transition="in" filter="slide(fromLeft)">
                                      <p:cBhvr>
                                        <p:cTn id="7" dur="500"/>
                                        <p:tgtEl>
                                          <p:spTgt spid="20992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animBg="1"/>
      <p:bldP spid="5"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最终状态图和电路功能</a:t>
            </a:r>
          </a:p>
        </p:txBody>
      </p:sp>
      <p:sp>
        <p:nvSpPr>
          <p:cNvPr id="59396" name="Text Box 31"/>
          <p:cNvSpPr txBox="1">
            <a:spLocks noChangeArrowheads="1"/>
          </p:cNvSpPr>
          <p:nvPr/>
        </p:nvSpPr>
        <p:spPr bwMode="auto">
          <a:xfrm>
            <a:off x="4619625" y="3314700"/>
            <a:ext cx="3003550" cy="400050"/>
          </a:xfrm>
          <a:prstGeom prst="rect">
            <a:avLst/>
          </a:prstGeom>
          <a:noFill/>
          <a:ln w="38100">
            <a:noFill/>
            <a:miter lim="800000"/>
          </a:ln>
        </p:spPr>
        <p:txBody>
          <a:bodyPr>
            <a:spAutoFit/>
          </a:bodyPr>
          <a:lstStyle/>
          <a:p>
            <a:pPr>
              <a:lnSpc>
                <a:spcPct val="100000"/>
              </a:lnSpc>
            </a:pPr>
            <a:r>
              <a:rPr lang="zh-CN" altLang="en-US">
                <a:solidFill>
                  <a:srgbClr val="C00000"/>
                </a:solidFill>
                <a:ea typeface="楷体_GB2312" panose="02010609030101010101" charset="-122"/>
              </a:rPr>
              <a:t>整理后的状态转换图</a:t>
            </a:r>
          </a:p>
        </p:txBody>
      </p:sp>
      <p:sp>
        <p:nvSpPr>
          <p:cNvPr id="35" name="Rectangle 32"/>
          <p:cNvSpPr>
            <a:spLocks noChangeArrowheads="1"/>
          </p:cNvSpPr>
          <p:nvPr/>
        </p:nvSpPr>
        <p:spPr bwMode="auto">
          <a:xfrm>
            <a:off x="2163764" y="4076700"/>
            <a:ext cx="7748587" cy="1631950"/>
          </a:xfrm>
          <a:prstGeom prst="rect">
            <a:avLst/>
          </a:prstGeom>
          <a:noFill/>
          <a:ln w="38100">
            <a:noFill/>
            <a:miter lim="800000"/>
          </a:ln>
          <a:effectLst/>
        </p:spPr>
        <p:txBody>
          <a:bodyPr>
            <a:spAutoFit/>
          </a:bodyPr>
          <a:lstStyle/>
          <a:p>
            <a:pPr marL="449580" indent="-449580" algn="l">
              <a:lnSpc>
                <a:spcPts val="3000"/>
              </a:lnSpc>
              <a:spcBef>
                <a:spcPct val="0"/>
              </a:spcBef>
              <a:buClr>
                <a:schemeClr val="accent5">
                  <a:lumMod val="25000"/>
                </a:schemeClr>
              </a:buClr>
              <a:buSzPct val="80000"/>
              <a:buFont typeface="Wingdings" panose="05000000000000000000" pitchFamily="2" charset="2"/>
              <a:buChar char="u"/>
              <a:defRPr/>
            </a:pPr>
            <a:r>
              <a:rPr lang="zh-CN" altLang="en-US" sz="2400" dirty="0"/>
              <a:t>电路功能：能够自行进入工作循环的同步</a:t>
            </a:r>
            <a:r>
              <a:rPr lang="en-US" altLang="zh-CN" sz="2400" dirty="0"/>
              <a:t>3</a:t>
            </a:r>
            <a:r>
              <a:rPr lang="zh-CN" altLang="en-US" sz="2400" dirty="0"/>
              <a:t>位格雷码计数器（</a:t>
            </a:r>
            <a:r>
              <a:rPr kumimoji="1" lang="zh-CN" altLang="en-US" sz="2400" dirty="0"/>
              <a:t>同步六进制计数器）</a:t>
            </a:r>
            <a:endParaRPr lang="en-US" altLang="zh-CN" sz="2400" dirty="0"/>
          </a:p>
          <a:p>
            <a:pPr marL="449580" indent="-449580" algn="l">
              <a:lnSpc>
                <a:spcPts val="3000"/>
              </a:lnSpc>
              <a:spcBef>
                <a:spcPct val="0"/>
              </a:spcBef>
              <a:buClr>
                <a:schemeClr val="accent5">
                  <a:lumMod val="25000"/>
                </a:schemeClr>
              </a:buClr>
              <a:buSzPct val="80000"/>
              <a:buFont typeface="Wingdings" panose="05000000000000000000" pitchFamily="2" charset="2"/>
              <a:buChar char="u"/>
              <a:defRPr/>
            </a:pPr>
            <a:r>
              <a:rPr kumimoji="1" lang="zh-CN" altLang="en-US" sz="2400" dirty="0"/>
              <a:t>由于计数循环以外的状态都能回到计数循环里来，所以称该计数器为</a:t>
            </a:r>
            <a:r>
              <a:rPr kumimoji="1" lang="zh-CN" altLang="en-US" sz="2400" dirty="0">
                <a:solidFill>
                  <a:srgbClr val="FF0000"/>
                </a:solidFill>
              </a:rPr>
              <a:t>能自启动</a:t>
            </a:r>
            <a:r>
              <a:rPr kumimoji="1" lang="zh-CN" altLang="en-US" sz="2400" dirty="0"/>
              <a:t>的同步六进制计数器</a:t>
            </a:r>
          </a:p>
        </p:txBody>
      </p:sp>
      <p:grpSp>
        <p:nvGrpSpPr>
          <p:cNvPr id="59398" name="Group 33"/>
          <p:cNvGrpSpPr/>
          <p:nvPr/>
        </p:nvGrpSpPr>
        <p:grpSpPr bwMode="auto">
          <a:xfrm>
            <a:off x="2041526" y="1543051"/>
            <a:ext cx="7870825" cy="1368425"/>
            <a:chOff x="287" y="2522"/>
            <a:chExt cx="4958" cy="862"/>
          </a:xfrm>
        </p:grpSpPr>
        <p:sp>
          <p:nvSpPr>
            <p:cNvPr id="59399" name="Rectangle 34"/>
            <p:cNvSpPr>
              <a:spLocks noChangeArrowheads="1"/>
            </p:cNvSpPr>
            <p:nvPr/>
          </p:nvSpPr>
          <p:spPr bwMode="auto">
            <a:xfrm>
              <a:off x="2251" y="2522"/>
              <a:ext cx="635" cy="272"/>
            </a:xfrm>
            <a:prstGeom prst="rect">
              <a:avLst/>
            </a:prstGeom>
            <a:noFill/>
            <a:ln w="28575">
              <a:solidFill>
                <a:schemeClr val="tx1"/>
              </a:solidFill>
              <a:miter lim="800000"/>
            </a:ln>
          </p:spPr>
          <p:txBody>
            <a:bodyPr wrap="none" anchor="ctr"/>
            <a:lstStyle/>
            <a:p>
              <a:pPr>
                <a:lnSpc>
                  <a:spcPct val="100000"/>
                </a:lnSpc>
                <a:spcBef>
                  <a:spcPct val="0"/>
                </a:spcBef>
              </a:pPr>
              <a:r>
                <a:rPr lang="zh-CN" altLang="en-US" sz="2400"/>
                <a:t>000</a:t>
              </a:r>
            </a:p>
          </p:txBody>
        </p:sp>
        <p:sp>
          <p:nvSpPr>
            <p:cNvPr id="59400" name="Rectangle 35"/>
            <p:cNvSpPr>
              <a:spLocks noChangeArrowheads="1"/>
            </p:cNvSpPr>
            <p:nvPr/>
          </p:nvSpPr>
          <p:spPr bwMode="auto">
            <a:xfrm>
              <a:off x="3431" y="2522"/>
              <a:ext cx="635" cy="272"/>
            </a:xfrm>
            <a:prstGeom prst="rect">
              <a:avLst/>
            </a:prstGeom>
            <a:noFill/>
            <a:ln w="28575">
              <a:solidFill>
                <a:schemeClr val="tx1"/>
              </a:solidFill>
              <a:miter lim="800000"/>
            </a:ln>
          </p:spPr>
          <p:txBody>
            <a:bodyPr wrap="none" anchor="ctr"/>
            <a:lstStyle/>
            <a:p>
              <a:pPr>
                <a:lnSpc>
                  <a:spcPct val="100000"/>
                </a:lnSpc>
                <a:spcBef>
                  <a:spcPct val="0"/>
                </a:spcBef>
              </a:pPr>
              <a:r>
                <a:rPr lang="zh-CN" altLang="en-US" sz="2400"/>
                <a:t>001</a:t>
              </a:r>
            </a:p>
          </p:txBody>
        </p:sp>
        <p:sp>
          <p:nvSpPr>
            <p:cNvPr id="59401" name="Rectangle 36"/>
            <p:cNvSpPr>
              <a:spLocks noChangeArrowheads="1"/>
            </p:cNvSpPr>
            <p:nvPr/>
          </p:nvSpPr>
          <p:spPr bwMode="auto">
            <a:xfrm>
              <a:off x="3431" y="3112"/>
              <a:ext cx="635" cy="272"/>
            </a:xfrm>
            <a:prstGeom prst="rect">
              <a:avLst/>
            </a:prstGeom>
            <a:noFill/>
            <a:ln w="28575">
              <a:solidFill>
                <a:schemeClr val="tx1"/>
              </a:solidFill>
              <a:miter lim="800000"/>
            </a:ln>
          </p:spPr>
          <p:txBody>
            <a:bodyPr wrap="none" anchor="ctr"/>
            <a:lstStyle/>
            <a:p>
              <a:pPr>
                <a:lnSpc>
                  <a:spcPct val="100000"/>
                </a:lnSpc>
                <a:spcBef>
                  <a:spcPct val="0"/>
                </a:spcBef>
              </a:pPr>
              <a:r>
                <a:rPr lang="zh-CN" altLang="en-US" sz="2400"/>
                <a:t>110</a:t>
              </a:r>
            </a:p>
          </p:txBody>
        </p:sp>
        <p:sp>
          <p:nvSpPr>
            <p:cNvPr id="59402" name="Rectangle 37"/>
            <p:cNvSpPr>
              <a:spLocks noChangeArrowheads="1"/>
            </p:cNvSpPr>
            <p:nvPr/>
          </p:nvSpPr>
          <p:spPr bwMode="auto">
            <a:xfrm>
              <a:off x="4610" y="3112"/>
              <a:ext cx="635" cy="272"/>
            </a:xfrm>
            <a:prstGeom prst="rect">
              <a:avLst/>
            </a:prstGeom>
            <a:noFill/>
            <a:ln w="28575">
              <a:solidFill>
                <a:schemeClr val="tx1"/>
              </a:solidFill>
              <a:miter lim="800000"/>
            </a:ln>
          </p:spPr>
          <p:txBody>
            <a:bodyPr wrap="none" anchor="ctr"/>
            <a:lstStyle/>
            <a:p>
              <a:pPr>
                <a:lnSpc>
                  <a:spcPct val="100000"/>
                </a:lnSpc>
                <a:spcBef>
                  <a:spcPct val="0"/>
                </a:spcBef>
              </a:pPr>
              <a:r>
                <a:rPr lang="zh-CN" altLang="en-US" sz="2400"/>
                <a:t>111</a:t>
              </a:r>
            </a:p>
          </p:txBody>
        </p:sp>
        <p:sp>
          <p:nvSpPr>
            <p:cNvPr id="59403" name="Rectangle 38"/>
            <p:cNvSpPr>
              <a:spLocks noChangeArrowheads="1"/>
            </p:cNvSpPr>
            <p:nvPr/>
          </p:nvSpPr>
          <p:spPr bwMode="auto">
            <a:xfrm>
              <a:off x="287" y="3100"/>
              <a:ext cx="635" cy="272"/>
            </a:xfrm>
            <a:prstGeom prst="rect">
              <a:avLst/>
            </a:prstGeom>
            <a:solidFill>
              <a:srgbClr val="FFFFBD"/>
            </a:solidFill>
            <a:ln w="28575">
              <a:solidFill>
                <a:schemeClr val="tx1"/>
              </a:solidFill>
              <a:miter lim="800000"/>
            </a:ln>
          </p:spPr>
          <p:txBody>
            <a:bodyPr wrap="none" anchor="ctr"/>
            <a:lstStyle/>
            <a:p>
              <a:pPr>
                <a:lnSpc>
                  <a:spcPct val="100000"/>
                </a:lnSpc>
                <a:spcBef>
                  <a:spcPct val="0"/>
                </a:spcBef>
              </a:pPr>
              <a:r>
                <a:rPr lang="zh-CN" altLang="en-US" sz="2400"/>
                <a:t>101</a:t>
              </a:r>
            </a:p>
          </p:txBody>
        </p:sp>
        <p:sp>
          <p:nvSpPr>
            <p:cNvPr id="59404" name="Rectangle 39"/>
            <p:cNvSpPr>
              <a:spLocks noChangeArrowheads="1"/>
            </p:cNvSpPr>
            <p:nvPr/>
          </p:nvSpPr>
          <p:spPr bwMode="auto">
            <a:xfrm>
              <a:off x="4610" y="2522"/>
              <a:ext cx="635" cy="272"/>
            </a:xfrm>
            <a:prstGeom prst="rect">
              <a:avLst/>
            </a:prstGeom>
            <a:noFill/>
            <a:ln w="28575">
              <a:solidFill>
                <a:schemeClr val="tx1"/>
              </a:solidFill>
              <a:miter lim="800000"/>
            </a:ln>
          </p:spPr>
          <p:txBody>
            <a:bodyPr wrap="none" anchor="ctr"/>
            <a:lstStyle/>
            <a:p>
              <a:pPr>
                <a:lnSpc>
                  <a:spcPct val="100000"/>
                </a:lnSpc>
                <a:spcBef>
                  <a:spcPct val="0"/>
                </a:spcBef>
              </a:pPr>
              <a:r>
                <a:rPr lang="zh-CN" altLang="en-US" sz="2400"/>
                <a:t>011</a:t>
              </a:r>
            </a:p>
          </p:txBody>
        </p:sp>
        <p:sp>
          <p:nvSpPr>
            <p:cNvPr id="59405" name="Rectangle 40"/>
            <p:cNvSpPr>
              <a:spLocks noChangeArrowheads="1"/>
            </p:cNvSpPr>
            <p:nvPr/>
          </p:nvSpPr>
          <p:spPr bwMode="auto">
            <a:xfrm>
              <a:off x="1247" y="3112"/>
              <a:ext cx="635" cy="272"/>
            </a:xfrm>
            <a:prstGeom prst="rect">
              <a:avLst/>
            </a:prstGeom>
            <a:solidFill>
              <a:srgbClr val="FFFFBD"/>
            </a:solidFill>
            <a:ln w="28575">
              <a:solidFill>
                <a:schemeClr val="tx1"/>
              </a:solidFill>
              <a:miter lim="800000"/>
            </a:ln>
          </p:spPr>
          <p:txBody>
            <a:bodyPr wrap="none" anchor="ctr"/>
            <a:lstStyle/>
            <a:p>
              <a:pPr>
                <a:lnSpc>
                  <a:spcPct val="100000"/>
                </a:lnSpc>
                <a:spcBef>
                  <a:spcPct val="0"/>
                </a:spcBef>
              </a:pPr>
              <a:r>
                <a:rPr lang="zh-CN" altLang="en-US" sz="2400"/>
                <a:t>010</a:t>
              </a:r>
            </a:p>
          </p:txBody>
        </p:sp>
        <p:sp>
          <p:nvSpPr>
            <p:cNvPr id="59406" name="Rectangle 41"/>
            <p:cNvSpPr>
              <a:spLocks noChangeArrowheads="1"/>
            </p:cNvSpPr>
            <p:nvPr/>
          </p:nvSpPr>
          <p:spPr bwMode="auto">
            <a:xfrm>
              <a:off x="2251" y="3112"/>
              <a:ext cx="635" cy="272"/>
            </a:xfrm>
            <a:prstGeom prst="rect">
              <a:avLst/>
            </a:prstGeom>
            <a:noFill/>
            <a:ln w="28575">
              <a:solidFill>
                <a:schemeClr val="tx1"/>
              </a:solidFill>
              <a:miter lim="800000"/>
            </a:ln>
          </p:spPr>
          <p:txBody>
            <a:bodyPr wrap="none" anchor="ctr"/>
            <a:lstStyle/>
            <a:p>
              <a:pPr>
                <a:lnSpc>
                  <a:spcPct val="100000"/>
                </a:lnSpc>
                <a:spcBef>
                  <a:spcPct val="0"/>
                </a:spcBef>
              </a:pPr>
              <a:r>
                <a:rPr lang="zh-CN" altLang="en-US" sz="2400"/>
                <a:t>100</a:t>
              </a:r>
            </a:p>
          </p:txBody>
        </p:sp>
        <p:sp>
          <p:nvSpPr>
            <p:cNvPr id="59407" name="Line 42"/>
            <p:cNvSpPr>
              <a:spLocks noChangeShapeType="1"/>
            </p:cNvSpPr>
            <p:nvPr/>
          </p:nvSpPr>
          <p:spPr bwMode="auto">
            <a:xfrm flipV="1">
              <a:off x="2569" y="2794"/>
              <a:ext cx="0" cy="318"/>
            </a:xfrm>
            <a:prstGeom prst="line">
              <a:avLst/>
            </a:prstGeom>
            <a:noFill/>
            <a:ln w="19050">
              <a:solidFill>
                <a:schemeClr val="tx1"/>
              </a:solidFill>
              <a:round/>
              <a:tailEnd type="stealth" w="sm" len="lg"/>
            </a:ln>
          </p:spPr>
          <p:txBody>
            <a:bodyPr/>
            <a:lstStyle/>
            <a:p>
              <a:endParaRPr lang="zh-CN" altLang="en-US"/>
            </a:p>
          </p:txBody>
        </p:sp>
        <p:sp>
          <p:nvSpPr>
            <p:cNvPr id="59408" name="Line 43"/>
            <p:cNvSpPr>
              <a:spLocks noChangeShapeType="1"/>
            </p:cNvSpPr>
            <p:nvPr/>
          </p:nvSpPr>
          <p:spPr bwMode="auto">
            <a:xfrm>
              <a:off x="2877" y="2650"/>
              <a:ext cx="545" cy="0"/>
            </a:xfrm>
            <a:prstGeom prst="line">
              <a:avLst/>
            </a:prstGeom>
            <a:noFill/>
            <a:ln w="19050">
              <a:solidFill>
                <a:schemeClr val="tx1"/>
              </a:solidFill>
              <a:round/>
              <a:tailEnd type="stealth" w="sm" len="lg"/>
            </a:ln>
          </p:spPr>
          <p:txBody>
            <a:bodyPr/>
            <a:lstStyle/>
            <a:p>
              <a:endParaRPr lang="zh-CN" altLang="en-US"/>
            </a:p>
          </p:txBody>
        </p:sp>
        <p:sp>
          <p:nvSpPr>
            <p:cNvPr id="59409" name="Line 44"/>
            <p:cNvSpPr>
              <a:spLocks noChangeShapeType="1"/>
            </p:cNvSpPr>
            <p:nvPr/>
          </p:nvSpPr>
          <p:spPr bwMode="auto">
            <a:xfrm>
              <a:off x="4066" y="2658"/>
              <a:ext cx="545" cy="0"/>
            </a:xfrm>
            <a:prstGeom prst="line">
              <a:avLst/>
            </a:prstGeom>
            <a:noFill/>
            <a:ln w="19050">
              <a:solidFill>
                <a:schemeClr val="tx1"/>
              </a:solidFill>
              <a:round/>
              <a:tailEnd type="stealth" w="sm" len="lg"/>
            </a:ln>
          </p:spPr>
          <p:txBody>
            <a:bodyPr/>
            <a:lstStyle/>
            <a:p>
              <a:endParaRPr lang="zh-CN" altLang="en-US"/>
            </a:p>
          </p:txBody>
        </p:sp>
        <p:sp>
          <p:nvSpPr>
            <p:cNvPr id="59410" name="Line 45"/>
            <p:cNvSpPr>
              <a:spLocks noChangeShapeType="1"/>
            </p:cNvSpPr>
            <p:nvPr/>
          </p:nvSpPr>
          <p:spPr bwMode="auto">
            <a:xfrm>
              <a:off x="4928" y="2794"/>
              <a:ext cx="0" cy="318"/>
            </a:xfrm>
            <a:prstGeom prst="line">
              <a:avLst/>
            </a:prstGeom>
            <a:noFill/>
            <a:ln w="19050">
              <a:solidFill>
                <a:schemeClr val="tx1"/>
              </a:solidFill>
              <a:round/>
              <a:tailEnd type="stealth" w="sm" len="lg"/>
            </a:ln>
          </p:spPr>
          <p:txBody>
            <a:bodyPr/>
            <a:lstStyle/>
            <a:p>
              <a:endParaRPr lang="zh-CN" altLang="en-US"/>
            </a:p>
          </p:txBody>
        </p:sp>
        <p:sp>
          <p:nvSpPr>
            <p:cNvPr id="59411" name="Line 46"/>
            <p:cNvSpPr>
              <a:spLocks noChangeShapeType="1"/>
            </p:cNvSpPr>
            <p:nvPr/>
          </p:nvSpPr>
          <p:spPr bwMode="auto">
            <a:xfrm>
              <a:off x="913" y="3248"/>
              <a:ext cx="326" cy="0"/>
            </a:xfrm>
            <a:prstGeom prst="line">
              <a:avLst/>
            </a:prstGeom>
            <a:noFill/>
            <a:ln w="19050">
              <a:solidFill>
                <a:schemeClr val="tx1"/>
              </a:solidFill>
              <a:round/>
              <a:tailEnd type="stealth" w="sm" len="lg"/>
            </a:ln>
          </p:spPr>
          <p:txBody>
            <a:bodyPr/>
            <a:lstStyle/>
            <a:p>
              <a:endParaRPr lang="zh-CN" altLang="en-US"/>
            </a:p>
          </p:txBody>
        </p:sp>
        <p:sp>
          <p:nvSpPr>
            <p:cNvPr id="59412" name="Line 47"/>
            <p:cNvSpPr>
              <a:spLocks noChangeShapeType="1"/>
            </p:cNvSpPr>
            <p:nvPr/>
          </p:nvSpPr>
          <p:spPr bwMode="auto">
            <a:xfrm flipH="1">
              <a:off x="2877" y="3226"/>
              <a:ext cx="528" cy="0"/>
            </a:xfrm>
            <a:prstGeom prst="line">
              <a:avLst/>
            </a:prstGeom>
            <a:noFill/>
            <a:ln w="19050">
              <a:solidFill>
                <a:schemeClr val="tx1"/>
              </a:solidFill>
              <a:round/>
              <a:tailEnd type="stealth" w="sm" len="lg"/>
            </a:ln>
          </p:spPr>
          <p:txBody>
            <a:bodyPr/>
            <a:lstStyle/>
            <a:p>
              <a:endParaRPr lang="zh-CN" altLang="en-US"/>
            </a:p>
          </p:txBody>
        </p:sp>
        <p:sp>
          <p:nvSpPr>
            <p:cNvPr id="59413" name="Line 48"/>
            <p:cNvSpPr>
              <a:spLocks noChangeShapeType="1"/>
            </p:cNvSpPr>
            <p:nvPr/>
          </p:nvSpPr>
          <p:spPr bwMode="auto">
            <a:xfrm flipH="1">
              <a:off x="4077" y="3226"/>
              <a:ext cx="528" cy="0"/>
            </a:xfrm>
            <a:prstGeom prst="line">
              <a:avLst/>
            </a:prstGeom>
            <a:noFill/>
            <a:ln w="19050">
              <a:solidFill>
                <a:schemeClr val="tx1"/>
              </a:solidFill>
              <a:round/>
              <a:tailEnd type="stealth" w="sm" len="lg"/>
            </a:ln>
          </p:spPr>
          <p:txBody>
            <a:bodyPr/>
            <a:lstStyle/>
            <a:p>
              <a:endParaRPr lang="zh-CN" altLang="en-US"/>
            </a:p>
          </p:txBody>
        </p:sp>
        <p:sp>
          <p:nvSpPr>
            <p:cNvPr id="59414" name="Line 49"/>
            <p:cNvSpPr>
              <a:spLocks noChangeShapeType="1"/>
            </p:cNvSpPr>
            <p:nvPr/>
          </p:nvSpPr>
          <p:spPr bwMode="auto">
            <a:xfrm>
              <a:off x="1896" y="3248"/>
              <a:ext cx="326" cy="0"/>
            </a:xfrm>
            <a:prstGeom prst="line">
              <a:avLst/>
            </a:prstGeom>
            <a:noFill/>
            <a:ln w="19050">
              <a:solidFill>
                <a:schemeClr val="tx1"/>
              </a:solidFill>
              <a:round/>
              <a:tailEnd type="stealth" w="sm" len="lg"/>
            </a:ln>
          </p:spPr>
          <p:txBody>
            <a:bodyPr/>
            <a:lstStyle/>
            <a:p>
              <a:endParaRPr lang="zh-CN" altLang="en-US"/>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ChangeArrowheads="1"/>
          </p:cNvSpPr>
          <p:nvPr/>
        </p:nvSpPr>
        <p:spPr bwMode="auto">
          <a:xfrm>
            <a:off x="1981201" y="1184275"/>
            <a:ext cx="7756525" cy="5310188"/>
          </a:xfrm>
          <a:prstGeom prst="rect">
            <a:avLst/>
          </a:prstGeom>
          <a:solidFill>
            <a:srgbClr val="ADD6FF"/>
          </a:solidFill>
          <a:ln w="9525">
            <a:noFill/>
            <a:miter lim="800000"/>
          </a:ln>
          <a:effectLst>
            <a:prstShdw prst="shdw13" dist="53882" dir="13500000">
              <a:srgbClr val="808080">
                <a:alpha val="50000"/>
              </a:srgbClr>
            </a:prstShdw>
          </a:effectLst>
        </p:spPr>
        <p:txBody>
          <a:bodyPr>
            <a:spAutoFit/>
          </a:bodyPr>
          <a:lstStyle/>
          <a:p>
            <a:pPr algn="l">
              <a:spcBef>
                <a:spcPct val="0"/>
              </a:spcBef>
            </a:pPr>
            <a:r>
              <a:rPr lang="zh-CN" altLang="en-US" dirty="0"/>
              <a:t>	          </a:t>
            </a:r>
            <a:r>
              <a:rPr lang="en-US" altLang="zh-CN" dirty="0"/>
              <a:t>S1: begin</a:t>
            </a:r>
          </a:p>
          <a:p>
            <a:pPr algn="l">
              <a:spcBef>
                <a:spcPct val="0"/>
              </a:spcBef>
            </a:pPr>
            <a:r>
              <a:rPr lang="en-US" altLang="zh-CN" dirty="0"/>
              <a:t>		  </a:t>
            </a:r>
            <a:r>
              <a:rPr lang="zh-CN" altLang="en-US" dirty="0"/>
              <a:t>     </a:t>
            </a:r>
            <a:r>
              <a:rPr lang="en-US" altLang="zh-CN" dirty="0">
                <a:solidFill>
                  <a:srgbClr val="CC3300"/>
                </a:solidFill>
              </a:rPr>
              <a:t>case</a:t>
            </a:r>
            <a:r>
              <a:rPr lang="en-US" altLang="zh-CN" dirty="0"/>
              <a:t> (in)</a:t>
            </a:r>
          </a:p>
          <a:p>
            <a:pPr algn="l">
              <a:spcBef>
                <a:spcPct val="0"/>
              </a:spcBef>
            </a:pPr>
            <a:r>
              <a:rPr lang="en-US" altLang="zh-CN" dirty="0"/>
              <a:t>		</a:t>
            </a:r>
            <a:r>
              <a:rPr lang="zh-CN" altLang="en-US" dirty="0"/>
              <a:t>           </a:t>
            </a:r>
            <a:r>
              <a:rPr lang="en-US" altLang="zh-CN" dirty="0"/>
              <a:t>2'b00:begin state=S1;fail=1'b0;end</a:t>
            </a:r>
          </a:p>
          <a:p>
            <a:pPr algn="l">
              <a:spcBef>
                <a:spcPct val="0"/>
              </a:spcBef>
            </a:pPr>
            <a:r>
              <a:rPr lang="en-US" altLang="zh-CN" dirty="0"/>
              <a:t>		</a:t>
            </a:r>
            <a:r>
              <a:rPr lang="zh-CN" altLang="en-US" dirty="0"/>
              <a:t>           </a:t>
            </a:r>
            <a:r>
              <a:rPr lang="en-US" altLang="zh-CN" dirty="0"/>
              <a:t>2'b01:begin state=S0;</a:t>
            </a:r>
            <a:r>
              <a:rPr lang="en-US" altLang="zh-CN" dirty="0">
                <a:solidFill>
                  <a:srgbClr val="FF0000"/>
                </a:solidFill>
              </a:rPr>
              <a:t>fail=1'b1</a:t>
            </a:r>
            <a:r>
              <a:rPr lang="en-US" altLang="zh-CN" dirty="0"/>
              <a:t>;end //</a:t>
            </a:r>
            <a:r>
              <a:rPr lang="zh-CN" altLang="en-US" dirty="0">
                <a:solidFill>
                  <a:srgbClr val="FF0000"/>
                </a:solidFill>
                <a:ea typeface="楷体_GB2312" panose="02010609030101010101" charset="-122"/>
              </a:rPr>
              <a:t>白色瓶盖</a:t>
            </a:r>
            <a:endParaRPr lang="en-US" altLang="zh-CN" dirty="0">
              <a:solidFill>
                <a:srgbClr val="FF0000"/>
              </a:solidFill>
              <a:ea typeface="楷体_GB2312" panose="02010609030101010101" charset="-122"/>
            </a:endParaRPr>
          </a:p>
          <a:p>
            <a:pPr algn="l">
              <a:spcBef>
                <a:spcPct val="0"/>
              </a:spcBef>
            </a:pPr>
            <a:r>
              <a:rPr lang="en-US" altLang="zh-CN" dirty="0"/>
              <a:t>		</a:t>
            </a:r>
            <a:r>
              <a:rPr lang="zh-CN" altLang="en-US" dirty="0"/>
              <a:t>           </a:t>
            </a:r>
            <a:r>
              <a:rPr lang="en-US" altLang="zh-CN" dirty="0"/>
              <a:t>2'b10:begin state=S2;fail=1'b0;end</a:t>
            </a:r>
          </a:p>
          <a:p>
            <a:pPr algn="l">
              <a:spcBef>
                <a:spcPct val="0"/>
              </a:spcBef>
            </a:pPr>
            <a:r>
              <a:rPr lang="en-US" altLang="zh-CN" dirty="0"/>
              <a:t>		</a:t>
            </a:r>
            <a:r>
              <a:rPr lang="zh-CN" altLang="en-US" dirty="0"/>
              <a:t>     </a:t>
            </a:r>
            <a:r>
              <a:rPr lang="en-US" altLang="zh-CN" dirty="0"/>
              <a:t>  </a:t>
            </a:r>
            <a:r>
              <a:rPr lang="en-US" altLang="zh-CN" dirty="0" err="1">
                <a:solidFill>
                  <a:srgbClr val="CC3300"/>
                </a:solidFill>
              </a:rPr>
              <a:t>endcase</a:t>
            </a:r>
            <a:r>
              <a:rPr lang="en-US" altLang="zh-CN" dirty="0"/>
              <a:t>                  </a:t>
            </a:r>
          </a:p>
          <a:p>
            <a:pPr algn="l">
              <a:spcBef>
                <a:spcPct val="0"/>
              </a:spcBef>
            </a:pPr>
            <a:r>
              <a:rPr lang="en-US" altLang="zh-CN" dirty="0"/>
              <a:t>                 </a:t>
            </a:r>
            <a:r>
              <a:rPr lang="zh-CN" altLang="en-US" dirty="0"/>
              <a:t>               </a:t>
            </a:r>
            <a:r>
              <a:rPr lang="en-US" altLang="zh-CN" dirty="0"/>
              <a:t>end</a:t>
            </a:r>
          </a:p>
          <a:p>
            <a:pPr algn="l">
              <a:spcBef>
                <a:spcPct val="0"/>
              </a:spcBef>
            </a:pPr>
            <a:r>
              <a:rPr lang="en-US" altLang="zh-CN" dirty="0"/>
              <a:t>            </a:t>
            </a:r>
            <a:r>
              <a:rPr lang="zh-CN" altLang="en-US" dirty="0"/>
              <a:t>               </a:t>
            </a:r>
            <a:r>
              <a:rPr lang="en-US" altLang="zh-CN" dirty="0"/>
              <a:t>S2:begin</a:t>
            </a:r>
          </a:p>
          <a:p>
            <a:pPr algn="l">
              <a:spcBef>
                <a:spcPct val="0"/>
              </a:spcBef>
            </a:pPr>
            <a:r>
              <a:rPr lang="en-US" altLang="zh-CN" dirty="0"/>
              <a:t>               </a:t>
            </a:r>
            <a:r>
              <a:rPr lang="zh-CN" altLang="en-US" dirty="0"/>
              <a:t>                   </a:t>
            </a:r>
            <a:r>
              <a:rPr lang="en-US" altLang="zh-CN" dirty="0"/>
              <a:t>  </a:t>
            </a:r>
            <a:r>
              <a:rPr lang="en-US" altLang="zh-CN" dirty="0">
                <a:solidFill>
                  <a:srgbClr val="CC3300"/>
                </a:solidFill>
              </a:rPr>
              <a:t>case</a:t>
            </a:r>
            <a:r>
              <a:rPr lang="en-US" altLang="zh-CN" dirty="0"/>
              <a:t> (in)</a:t>
            </a:r>
          </a:p>
          <a:p>
            <a:pPr algn="l">
              <a:spcBef>
                <a:spcPct val="0"/>
              </a:spcBef>
            </a:pPr>
            <a:r>
              <a:rPr lang="en-US" altLang="zh-CN" dirty="0"/>
              <a:t>		</a:t>
            </a:r>
            <a:r>
              <a:rPr lang="zh-CN" altLang="en-US" dirty="0"/>
              <a:t>           </a:t>
            </a:r>
            <a:r>
              <a:rPr lang="en-US" altLang="zh-CN" dirty="0"/>
              <a:t>2'b00:begin state=S2;fail=1'b0;end</a:t>
            </a:r>
          </a:p>
          <a:p>
            <a:pPr algn="l">
              <a:spcBef>
                <a:spcPct val="0"/>
              </a:spcBef>
            </a:pPr>
            <a:r>
              <a:rPr lang="en-US" altLang="zh-CN" dirty="0"/>
              <a:t>		</a:t>
            </a:r>
            <a:r>
              <a:rPr lang="zh-CN" altLang="en-US" dirty="0"/>
              <a:t>           </a:t>
            </a:r>
            <a:r>
              <a:rPr lang="en-US" altLang="zh-CN" dirty="0"/>
              <a:t>2'b01:begin state=S0;fail=1'b0;end</a:t>
            </a:r>
          </a:p>
          <a:p>
            <a:pPr algn="l">
              <a:spcBef>
                <a:spcPct val="0"/>
              </a:spcBef>
            </a:pPr>
            <a:r>
              <a:rPr lang="en-US" altLang="zh-CN" dirty="0"/>
              <a:t>		</a:t>
            </a:r>
            <a:r>
              <a:rPr lang="zh-CN" altLang="en-US" dirty="0"/>
              <a:t>           </a:t>
            </a:r>
            <a:r>
              <a:rPr lang="en-US" altLang="zh-CN" dirty="0"/>
              <a:t>2'b10:begin state=S0;</a:t>
            </a:r>
            <a:r>
              <a:rPr lang="en-US" altLang="zh-CN" dirty="0">
                <a:solidFill>
                  <a:srgbClr val="FF0000"/>
                </a:solidFill>
              </a:rPr>
              <a:t>fail=1'b1</a:t>
            </a:r>
            <a:r>
              <a:rPr lang="en-US" altLang="zh-CN" dirty="0"/>
              <a:t>;end //</a:t>
            </a:r>
            <a:r>
              <a:rPr lang="zh-CN" altLang="en-US" dirty="0">
                <a:solidFill>
                  <a:srgbClr val="FF0000"/>
                </a:solidFill>
                <a:ea typeface="楷体_GB2312" panose="02010609030101010101" charset="-122"/>
              </a:rPr>
              <a:t>棕色瓶盖</a:t>
            </a:r>
            <a:endParaRPr lang="en-US" altLang="zh-CN" dirty="0">
              <a:solidFill>
                <a:srgbClr val="FF0000"/>
              </a:solidFill>
              <a:ea typeface="楷体_GB2312" panose="02010609030101010101" charset="-122"/>
            </a:endParaRPr>
          </a:p>
          <a:p>
            <a:pPr algn="l">
              <a:spcBef>
                <a:spcPct val="0"/>
              </a:spcBef>
            </a:pPr>
            <a:r>
              <a:rPr lang="en-US" altLang="zh-CN" dirty="0"/>
              <a:t>		</a:t>
            </a:r>
            <a:r>
              <a:rPr lang="zh-CN" altLang="en-US" dirty="0"/>
              <a:t>        </a:t>
            </a:r>
            <a:r>
              <a:rPr lang="en-US" altLang="zh-CN" dirty="0" err="1">
                <a:solidFill>
                  <a:srgbClr val="CC3300"/>
                </a:solidFill>
              </a:rPr>
              <a:t>endcase</a:t>
            </a:r>
            <a:r>
              <a:rPr lang="en-US" altLang="zh-CN" dirty="0"/>
              <a:t>                 </a:t>
            </a:r>
          </a:p>
          <a:p>
            <a:pPr algn="l">
              <a:spcBef>
                <a:spcPct val="0"/>
              </a:spcBef>
            </a:pPr>
            <a:r>
              <a:rPr lang="en-US" altLang="zh-CN" dirty="0"/>
              <a:t>              </a:t>
            </a:r>
            <a:r>
              <a:rPr lang="zh-CN" altLang="en-US" dirty="0"/>
              <a:t>                  </a:t>
            </a:r>
            <a:r>
              <a:rPr lang="en-US" altLang="zh-CN" dirty="0"/>
              <a:t> end</a:t>
            </a:r>
          </a:p>
          <a:p>
            <a:pPr algn="l">
              <a:spcBef>
                <a:spcPct val="0"/>
              </a:spcBef>
            </a:pPr>
            <a:r>
              <a:rPr lang="en-US" altLang="zh-CN" dirty="0"/>
              <a:t>           </a:t>
            </a:r>
            <a:r>
              <a:rPr lang="zh-CN" altLang="en-US" dirty="0"/>
              <a:t>               </a:t>
            </a:r>
            <a:r>
              <a:rPr lang="en-US" altLang="zh-CN" dirty="0"/>
              <a:t> default: state=S0;</a:t>
            </a:r>
          </a:p>
          <a:p>
            <a:pPr algn="l">
              <a:spcBef>
                <a:spcPct val="0"/>
              </a:spcBef>
            </a:pPr>
            <a:r>
              <a:rPr lang="en-US" altLang="zh-CN" dirty="0"/>
              <a:t>          </a:t>
            </a:r>
            <a:r>
              <a:rPr lang="zh-CN" altLang="en-US" dirty="0"/>
              <a:t>             </a:t>
            </a:r>
            <a:r>
              <a:rPr lang="en-US" altLang="zh-CN" dirty="0" err="1">
                <a:solidFill>
                  <a:srgbClr val="CC3300"/>
                </a:solidFill>
              </a:rPr>
              <a:t>endcase</a:t>
            </a:r>
            <a:endParaRPr lang="en-US" altLang="zh-CN" dirty="0">
              <a:solidFill>
                <a:srgbClr val="CC3300"/>
              </a:solidFill>
            </a:endParaRPr>
          </a:p>
          <a:p>
            <a:pPr algn="l">
              <a:spcBef>
                <a:spcPct val="0"/>
              </a:spcBef>
            </a:pPr>
            <a:r>
              <a:rPr lang="en-US" altLang="zh-CN" dirty="0"/>
              <a:t>       </a:t>
            </a:r>
            <a:r>
              <a:rPr lang="zh-CN" altLang="en-US" dirty="0"/>
              <a:t>           </a:t>
            </a:r>
            <a:r>
              <a:rPr lang="en-US" altLang="zh-CN" dirty="0"/>
              <a:t> end</a:t>
            </a:r>
          </a:p>
          <a:p>
            <a:pPr algn="l">
              <a:spcBef>
                <a:spcPct val="0"/>
              </a:spcBef>
            </a:pPr>
            <a:r>
              <a:rPr lang="en-US" altLang="zh-CN" dirty="0"/>
              <a:t>   </a:t>
            </a:r>
            <a:r>
              <a:rPr lang="zh-CN" altLang="en-US" dirty="0"/>
              <a:t>         </a:t>
            </a:r>
            <a:r>
              <a:rPr lang="en-US" altLang="zh-CN" dirty="0"/>
              <a:t>end</a:t>
            </a:r>
          </a:p>
          <a:p>
            <a:pPr algn="l">
              <a:spcBef>
                <a:spcPct val="0"/>
              </a:spcBef>
            </a:pPr>
            <a:r>
              <a:rPr lang="en-US" altLang="zh-CN" dirty="0" err="1"/>
              <a:t>endmodule</a:t>
            </a:r>
            <a:r>
              <a:rPr lang="en-US" altLang="zh-CN" dirty="0"/>
              <a:t>	</a:t>
            </a:r>
          </a:p>
        </p:txBody>
      </p:sp>
      <p:sp>
        <p:nvSpPr>
          <p:cNvPr id="193540" name="Rectangle 7"/>
          <p:cNvSpPr>
            <a:spLocks noGrp="1" noChangeArrowheads="1"/>
          </p:cNvSpPr>
          <p:nvPr>
            <p:ph type="title" idx="4294967295"/>
          </p:nvPr>
        </p:nvSpPr>
        <p:spPr>
          <a:xfrm>
            <a:off x="3481137" y="157163"/>
            <a:ext cx="8710863" cy="7747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咖啡产品包装线检测电路源程序（</a:t>
            </a:r>
            <a:r>
              <a:rPr lang="en-US" altLang="zh-CN" dirty="0" smtClean="0">
                <a:solidFill>
                  <a:srgbClr val="FFCC00"/>
                </a:solidFill>
                <a:latin typeface="Arial" panose="020B0604020202020204" pitchFamily="34" charset="0"/>
                <a:ea typeface="黑体" panose="02010600030101010101" pitchFamily="49" charset="-122"/>
              </a:rPr>
              <a:t>2/2</a:t>
            </a:r>
            <a:r>
              <a:rPr lang="zh-CN" altLang="en-US" dirty="0" smtClean="0">
                <a:solidFill>
                  <a:srgbClr val="FFCC00"/>
                </a:solidFill>
                <a:latin typeface="Arial" panose="020B0604020202020204" pitchFamily="34" charset="0"/>
                <a:ea typeface="黑体" panose="02010600030101010101" pitchFamily="49" charset="-122"/>
              </a:rPr>
              <a:t>）</a:t>
            </a:r>
          </a:p>
        </p:txBody>
      </p:sp>
    </p:spTree>
  </p:cSld>
  <p:clrMapOvr>
    <a:masterClrMapping/>
  </p:clrMapOvr>
  <p:transition>
    <p:blinds dir="vert"/>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62" name="Picture 8"/>
          <p:cNvPicPr>
            <a:picLocks noChangeAspect="1" noChangeArrowheads="1"/>
          </p:cNvPicPr>
          <p:nvPr/>
        </p:nvPicPr>
        <p:blipFill>
          <a:blip r:embed="rId3" cstate="print"/>
          <a:srcRect/>
          <a:stretch>
            <a:fillRect/>
          </a:stretch>
        </p:blipFill>
        <p:spPr bwMode="black">
          <a:xfrm>
            <a:off x="1524001" y="1562100"/>
            <a:ext cx="9077325" cy="2038350"/>
          </a:xfrm>
          <a:prstGeom prst="rect">
            <a:avLst/>
          </a:prstGeom>
          <a:noFill/>
          <a:ln w="9525" algn="ctr">
            <a:noFill/>
            <a:miter lim="800000"/>
            <a:headEnd/>
            <a:tailEnd/>
          </a:ln>
        </p:spPr>
      </p:pic>
      <p:sp>
        <p:nvSpPr>
          <p:cNvPr id="194564" name="Rectangle 7"/>
          <p:cNvSpPr>
            <a:spLocks noGrp="1" noChangeArrowheads="1"/>
          </p:cNvSpPr>
          <p:nvPr>
            <p:ph type="title" idx="4294967295"/>
          </p:nvPr>
        </p:nvSpPr>
        <p:spPr>
          <a:xfrm>
            <a:off x="4106779" y="157163"/>
            <a:ext cx="8085221" cy="7747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咖啡产品包装线检测电路仿真波形</a:t>
            </a:r>
          </a:p>
        </p:txBody>
      </p:sp>
      <p:sp>
        <p:nvSpPr>
          <p:cNvPr id="6" name="AutoShape 129"/>
          <p:cNvSpPr>
            <a:spLocks noChangeArrowheads="1"/>
          </p:cNvSpPr>
          <p:nvPr/>
        </p:nvSpPr>
        <p:spPr bwMode="auto">
          <a:xfrm>
            <a:off x="1933575" y="3759201"/>
            <a:ext cx="8402638" cy="2678113"/>
          </a:xfrm>
          <a:prstGeom prst="horizontalScroll">
            <a:avLst>
              <a:gd name="adj" fmla="val 12500"/>
            </a:avLst>
          </a:prstGeom>
          <a:solidFill>
            <a:srgbClr val="FFCC99"/>
          </a:solidFill>
          <a:ln w="9525">
            <a:solidFill>
              <a:srgbClr val="CC6600"/>
            </a:solidFill>
            <a:round/>
          </a:ln>
        </p:spPr>
        <p:txBody>
          <a:bodyPr anchor="ctr">
            <a:spAutoFit/>
          </a:bodyPr>
          <a:lstStyle/>
          <a:p>
            <a:pPr marL="354330" indent="-354330" algn="l">
              <a:lnSpc>
                <a:spcPts val="3000"/>
              </a:lnSpc>
              <a:spcBef>
                <a:spcPct val="0"/>
              </a:spcBef>
              <a:buClr>
                <a:schemeClr val="bg2"/>
              </a:buClr>
              <a:buFont typeface="Wingdings" panose="05000000000000000000" pitchFamily="2" charset="2"/>
              <a:buChar char="v"/>
            </a:pPr>
            <a:r>
              <a:rPr kumimoji="1" lang="zh-CN" altLang="en-US" sz="2400">
                <a:latin typeface="Arial" panose="020B0604020202020204" pitchFamily="34" charset="0"/>
                <a:ea typeface="楷体_GB2312" panose="02010609030101010101" charset="-122"/>
              </a:rPr>
              <a:t>当检测到瓶盖为</a:t>
            </a:r>
            <a:r>
              <a:rPr kumimoji="1" lang="zh-CN" altLang="en-US" sz="2400">
                <a:solidFill>
                  <a:srgbClr val="CC0066"/>
                </a:solidFill>
                <a:latin typeface="Arial" panose="020B0604020202020204" pitchFamily="34" charset="0"/>
                <a:ea typeface="楷体_GB2312" panose="02010609030101010101" charset="-122"/>
              </a:rPr>
              <a:t>棕、棕、白</a:t>
            </a:r>
            <a:r>
              <a:rPr kumimoji="1" lang="zh-CN" altLang="en-US" sz="2400">
                <a:latin typeface="Arial" panose="020B0604020202020204" pitchFamily="34" charset="0"/>
                <a:ea typeface="楷体_GB2312" panose="02010609030101010101" charset="-122"/>
              </a:rPr>
              <a:t>时工作正常，</a:t>
            </a:r>
            <a:r>
              <a:rPr kumimoji="1" lang="en-US" altLang="zh-CN" sz="2400">
                <a:solidFill>
                  <a:srgbClr val="CC0066"/>
                </a:solidFill>
                <a:latin typeface="Arial" panose="020B0604020202020204" pitchFamily="34" charset="0"/>
                <a:ea typeface="楷体_GB2312" panose="02010609030101010101" charset="-122"/>
              </a:rPr>
              <a:t>fail=0</a:t>
            </a:r>
            <a:r>
              <a:rPr kumimoji="1" lang="zh-CN" altLang="en-US" sz="2400">
                <a:latin typeface="Arial" panose="020B0604020202020204" pitchFamily="34" charset="0"/>
                <a:ea typeface="楷体_GB2312" panose="02010609030101010101" charset="-122"/>
              </a:rPr>
              <a:t>；</a:t>
            </a:r>
            <a:endParaRPr kumimoji="1" lang="en-US" altLang="zh-CN" sz="2400">
              <a:latin typeface="Arial" panose="020B0604020202020204" pitchFamily="34" charset="0"/>
              <a:ea typeface="楷体_GB2312" panose="02010609030101010101" charset="-122"/>
            </a:endParaRPr>
          </a:p>
          <a:p>
            <a:pPr marL="354330" indent="-354330" algn="l">
              <a:lnSpc>
                <a:spcPts val="3000"/>
              </a:lnSpc>
              <a:spcBef>
                <a:spcPct val="0"/>
              </a:spcBef>
              <a:buClr>
                <a:schemeClr val="bg2"/>
              </a:buClr>
              <a:buFont typeface="Wingdings" panose="05000000000000000000" pitchFamily="2" charset="2"/>
              <a:buChar char="v"/>
            </a:pPr>
            <a:r>
              <a:rPr kumimoji="1" lang="zh-CN" altLang="en-US" sz="2400">
                <a:latin typeface="Arial" panose="020B0604020202020204" pitchFamily="34" charset="0"/>
                <a:ea typeface="楷体_GB2312" panose="02010609030101010101" charset="-122"/>
              </a:rPr>
              <a:t>若检测到瓶盖一开始就为</a:t>
            </a:r>
            <a:r>
              <a:rPr kumimoji="1" lang="zh-CN" altLang="en-US" sz="2400">
                <a:solidFill>
                  <a:srgbClr val="CC0066"/>
                </a:solidFill>
                <a:latin typeface="Arial" panose="020B0604020202020204" pitchFamily="34" charset="0"/>
                <a:ea typeface="楷体_GB2312" panose="02010609030101010101" charset="-122"/>
              </a:rPr>
              <a:t>白</a:t>
            </a:r>
            <a:r>
              <a:rPr kumimoji="1" lang="zh-CN" altLang="en-US" sz="2400">
                <a:latin typeface="Arial" panose="020B0604020202020204" pitchFamily="34" charset="0"/>
                <a:ea typeface="楷体_GB2312" panose="02010609030101010101" charset="-122"/>
              </a:rPr>
              <a:t>色，则说明排列顺序出错，</a:t>
            </a:r>
            <a:r>
              <a:rPr kumimoji="1" lang="en-US" altLang="zh-CN" sz="2400">
                <a:latin typeface="Arial" panose="020B0604020202020204" pitchFamily="34" charset="0"/>
                <a:ea typeface="楷体_GB2312" panose="02010609030101010101" charset="-122"/>
              </a:rPr>
              <a:t> </a:t>
            </a:r>
            <a:r>
              <a:rPr kumimoji="1" lang="en-US" altLang="zh-CN" sz="2400">
                <a:solidFill>
                  <a:srgbClr val="CC0066"/>
                </a:solidFill>
                <a:latin typeface="Arial" panose="020B0604020202020204" pitchFamily="34" charset="0"/>
                <a:ea typeface="楷体_GB2312" panose="02010609030101010101" charset="-122"/>
              </a:rPr>
              <a:t>fail=1</a:t>
            </a:r>
          </a:p>
          <a:p>
            <a:pPr marL="354330" indent="-354330" algn="l">
              <a:lnSpc>
                <a:spcPts val="3000"/>
              </a:lnSpc>
              <a:spcBef>
                <a:spcPct val="0"/>
              </a:spcBef>
              <a:buClr>
                <a:schemeClr val="bg2"/>
              </a:buClr>
              <a:buFont typeface="Wingdings" panose="05000000000000000000" pitchFamily="2" charset="2"/>
              <a:buChar char="v"/>
            </a:pPr>
            <a:r>
              <a:rPr kumimoji="1" lang="zh-CN" altLang="en-US" sz="2400">
                <a:latin typeface="Arial" panose="020B0604020202020204" pitchFamily="34" charset="0"/>
                <a:ea typeface="楷体_GB2312" panose="02010609030101010101" charset="-122"/>
                <a:sym typeface="Wingdings" panose="05000000000000000000" pitchFamily="2" charset="2"/>
              </a:rPr>
              <a:t>或者</a:t>
            </a:r>
            <a:r>
              <a:rPr kumimoji="1" lang="zh-CN" altLang="en-US" sz="2400">
                <a:latin typeface="Arial" panose="020B0604020202020204" pitchFamily="34" charset="0"/>
                <a:ea typeface="楷体_GB2312" panose="02010609030101010101" charset="-122"/>
              </a:rPr>
              <a:t>检测到瓶盖为</a:t>
            </a:r>
            <a:r>
              <a:rPr kumimoji="1" lang="zh-CN" altLang="en-US" sz="2400">
                <a:solidFill>
                  <a:srgbClr val="CC0066"/>
                </a:solidFill>
                <a:latin typeface="Arial" panose="020B0604020202020204" pitchFamily="34" charset="0"/>
                <a:ea typeface="楷体_GB2312" panose="02010609030101010101" charset="-122"/>
              </a:rPr>
              <a:t>棕、白</a:t>
            </a:r>
            <a:r>
              <a:rPr kumimoji="1" lang="zh-CN" altLang="en-US" sz="2400">
                <a:latin typeface="Arial" panose="020B0604020202020204" pitchFamily="34" charset="0"/>
                <a:ea typeface="楷体_GB2312" panose="02010609030101010101" charset="-122"/>
              </a:rPr>
              <a:t>，也说明排列顺序出错，</a:t>
            </a:r>
            <a:r>
              <a:rPr kumimoji="1" lang="en-US" altLang="zh-CN" sz="2400">
                <a:latin typeface="Arial" panose="020B0604020202020204" pitchFamily="34" charset="0"/>
                <a:ea typeface="楷体_GB2312" panose="02010609030101010101" charset="-122"/>
              </a:rPr>
              <a:t> </a:t>
            </a:r>
            <a:r>
              <a:rPr kumimoji="1" lang="en-US" altLang="zh-CN" sz="2400">
                <a:solidFill>
                  <a:srgbClr val="CC0066"/>
                </a:solidFill>
                <a:latin typeface="Arial" panose="020B0604020202020204" pitchFamily="34" charset="0"/>
                <a:ea typeface="楷体_GB2312" panose="02010609030101010101" charset="-122"/>
              </a:rPr>
              <a:t>fail</a:t>
            </a:r>
            <a:r>
              <a:rPr kumimoji="1" lang="en-US" altLang="zh-CN" sz="2400">
                <a:latin typeface="Arial" panose="020B0604020202020204" pitchFamily="34" charset="0"/>
                <a:ea typeface="楷体_GB2312" panose="02010609030101010101" charset="-122"/>
              </a:rPr>
              <a:t>=1</a:t>
            </a:r>
            <a:endParaRPr lang="zh-CN" altLang="en-US" sz="2400">
              <a:latin typeface="Arial" panose="020B0604020202020204" pitchFamily="34" charset="0"/>
              <a:ea typeface="楷体_GB2312" panose="02010609030101010101" charset="-122"/>
              <a:sym typeface="Wingdings" panose="05000000000000000000" pitchFamily="2" charset="2"/>
            </a:endParaRPr>
          </a:p>
        </p:txBody>
      </p:sp>
      <p:sp>
        <p:nvSpPr>
          <p:cNvPr id="7" name="椭圆 6"/>
          <p:cNvSpPr>
            <a:spLocks noChangeArrowheads="1"/>
          </p:cNvSpPr>
          <p:nvPr/>
        </p:nvSpPr>
        <p:spPr bwMode="auto">
          <a:xfrm>
            <a:off x="3884614" y="2557463"/>
            <a:ext cx="1584325" cy="562630"/>
          </a:xfrm>
          <a:prstGeom prst="ellipse">
            <a:avLst/>
          </a:prstGeom>
          <a:noFill/>
          <a:ln w="9525" algn="ctr">
            <a:solidFill>
              <a:srgbClr val="FF0000"/>
            </a:solidFill>
            <a:round/>
          </a:ln>
        </p:spPr>
        <p:txBody>
          <a:bodyPr>
            <a:spAutoFit/>
          </a:bodyPr>
          <a:lstStyle/>
          <a:p>
            <a:pPr algn="r" eaLnBrk="0" hangingPunct="0">
              <a:lnSpc>
                <a:spcPct val="100000"/>
              </a:lnSpc>
              <a:spcBef>
                <a:spcPct val="0"/>
              </a:spcBef>
            </a:pPr>
            <a:endParaRPr lang="zh-CN" altLang="en-US" u="sng">
              <a:solidFill>
                <a:schemeClr val="accent1"/>
              </a:solidFill>
              <a:latin typeface="Lucida Sans Unicode" panose="020B0602030504020204" pitchFamily="34" charset="0"/>
              <a:ea typeface="Gulim" panose="020B0600000101010101" pitchFamily="50" charset="-127"/>
            </a:endParaRPr>
          </a:p>
        </p:txBody>
      </p:sp>
      <p:sp>
        <p:nvSpPr>
          <p:cNvPr id="8" name="椭圆 7"/>
          <p:cNvSpPr>
            <a:spLocks noChangeArrowheads="1"/>
          </p:cNvSpPr>
          <p:nvPr/>
        </p:nvSpPr>
        <p:spPr bwMode="auto">
          <a:xfrm>
            <a:off x="5856289" y="2565400"/>
            <a:ext cx="1584325" cy="562630"/>
          </a:xfrm>
          <a:prstGeom prst="ellipse">
            <a:avLst/>
          </a:prstGeom>
          <a:noFill/>
          <a:ln w="9525" algn="ctr">
            <a:solidFill>
              <a:srgbClr val="FF0000"/>
            </a:solidFill>
            <a:round/>
          </a:ln>
        </p:spPr>
        <p:txBody>
          <a:bodyPr>
            <a:spAutoFit/>
          </a:bodyPr>
          <a:lstStyle/>
          <a:p>
            <a:pPr algn="r" eaLnBrk="0" hangingPunct="0">
              <a:lnSpc>
                <a:spcPct val="100000"/>
              </a:lnSpc>
              <a:spcBef>
                <a:spcPct val="0"/>
              </a:spcBef>
            </a:pPr>
            <a:endParaRPr lang="zh-CN" altLang="en-US" u="sng">
              <a:solidFill>
                <a:schemeClr val="accent1"/>
              </a:solidFill>
              <a:latin typeface="Lucida Sans Unicode" panose="020B0602030504020204" pitchFamily="34" charset="0"/>
              <a:ea typeface="Gulim" panose="020B0600000101010101" pitchFamily="50" charset="-127"/>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title" idx="4294967295"/>
          </p:nvPr>
        </p:nvSpPr>
        <p:spPr>
          <a:xfrm>
            <a:off x="4419600" y="266700"/>
            <a:ext cx="7772400" cy="677863"/>
          </a:xfrm>
        </p:spPr>
        <p:txBody>
          <a:bodyPr>
            <a:normAutofit fontScale="90000"/>
          </a:bodyPr>
          <a:lstStyle/>
          <a:p>
            <a:r>
              <a:rPr lang="zh-CN" altLang="en-US" dirty="0">
                <a:latin typeface="Arial" panose="020B0604020202020204" pitchFamily="34" charset="0"/>
                <a:ea typeface="黑体" panose="02010600030101010101" pitchFamily="49" charset="-122"/>
              </a:rPr>
              <a:t>本章小结</a:t>
            </a:r>
          </a:p>
        </p:txBody>
      </p:sp>
      <p:sp>
        <p:nvSpPr>
          <p:cNvPr id="247811" name="Rectangle 3"/>
          <p:cNvSpPr>
            <a:spLocks noGrp="1" noChangeArrowheads="1"/>
          </p:cNvSpPr>
          <p:nvPr>
            <p:ph type="body" idx="4294967295"/>
          </p:nvPr>
        </p:nvSpPr>
        <p:spPr>
          <a:xfrm>
            <a:off x="1299411" y="1554956"/>
            <a:ext cx="7780338" cy="4287838"/>
          </a:xfrm>
        </p:spPr>
        <p:txBody>
          <a:bodyPr/>
          <a:lstStyle/>
          <a:p>
            <a:pPr marL="533400" indent="-533400" algn="just" eaLnBrk="1" hangingPunct="1">
              <a:lnSpc>
                <a:spcPct val="120000"/>
              </a:lnSpc>
              <a:buClr>
                <a:srgbClr val="3333FF"/>
              </a:buClr>
              <a:buNone/>
            </a:pPr>
            <a:r>
              <a:rPr lang="en-US" altLang="zh-CN" dirty="0" smtClean="0">
                <a:solidFill>
                  <a:srgbClr val="CC3300"/>
                </a:solidFill>
              </a:rPr>
              <a:t>1</a:t>
            </a:r>
            <a:r>
              <a:rPr lang="zh-CN" altLang="en-US" dirty="0" smtClean="0">
                <a:solidFill>
                  <a:srgbClr val="CC3300"/>
                </a:solidFill>
              </a:rPr>
              <a:t>、时序逻辑电路概述</a:t>
            </a:r>
          </a:p>
          <a:p>
            <a:pPr marL="533400" indent="-533400" eaLnBrk="1" hangingPunct="1">
              <a:lnSpc>
                <a:spcPct val="120000"/>
              </a:lnSpc>
              <a:spcBef>
                <a:spcPct val="0"/>
              </a:spcBef>
              <a:buSzPct val="110000"/>
            </a:pPr>
            <a:r>
              <a:rPr kumimoji="1" lang="zh-CN" altLang="en-US" sz="2400" dirty="0"/>
              <a:t>时序逻辑电路的描述方法</a:t>
            </a:r>
            <a:endParaRPr kumimoji="1" lang="en-US" altLang="zh-CN" sz="2400" dirty="0"/>
          </a:p>
          <a:p>
            <a:pPr marL="933450" lvl="1" indent="-533400" eaLnBrk="1" hangingPunct="1">
              <a:lnSpc>
                <a:spcPct val="120000"/>
              </a:lnSpc>
              <a:spcBef>
                <a:spcPct val="0"/>
              </a:spcBef>
              <a:buSzPct val="85000"/>
              <a:buFont typeface="Wingdings" panose="05000000000000000000" pitchFamily="2" charset="2"/>
              <a:buChar char="u"/>
            </a:pPr>
            <a:r>
              <a:rPr kumimoji="1" lang="zh-CN" altLang="en-US" dirty="0" smtClean="0">
                <a:sym typeface="Wingdings" panose="05000000000000000000" pitchFamily="2" charset="2"/>
              </a:rPr>
              <a:t>方程组（</a:t>
            </a:r>
            <a:r>
              <a:rPr kumimoji="1" lang="zh-CN" altLang="en-US" dirty="0" smtClean="0"/>
              <a:t>输出方程</a:t>
            </a:r>
            <a:r>
              <a:rPr lang="zh-CN" altLang="en-US" dirty="0" smtClean="0"/>
              <a:t>、驱动方程、状态方程</a:t>
            </a:r>
            <a:r>
              <a:rPr lang="zh-CN" altLang="en-US" dirty="0" smtClean="0">
                <a:solidFill>
                  <a:srgbClr val="006666"/>
                </a:solidFill>
                <a:cs typeface="Arial" panose="020B0604020202020204" pitchFamily="34" charset="0"/>
                <a:sym typeface="Wingdings" panose="05000000000000000000" pitchFamily="2" charset="2"/>
              </a:rPr>
              <a:t>）</a:t>
            </a:r>
            <a:endParaRPr lang="en-US" altLang="zh-CN" dirty="0" smtClean="0">
              <a:solidFill>
                <a:srgbClr val="006666"/>
              </a:solidFill>
              <a:cs typeface="Arial" panose="020B0604020202020204" pitchFamily="34" charset="0"/>
              <a:sym typeface="Wingdings" panose="05000000000000000000" pitchFamily="2" charset="2"/>
            </a:endParaRPr>
          </a:p>
          <a:p>
            <a:pPr marL="933450" lvl="1" indent="-533400" eaLnBrk="1" hangingPunct="1">
              <a:lnSpc>
                <a:spcPct val="120000"/>
              </a:lnSpc>
              <a:spcBef>
                <a:spcPct val="0"/>
              </a:spcBef>
              <a:buSzPct val="85000"/>
              <a:buFont typeface="Wingdings" panose="05000000000000000000" pitchFamily="2" charset="2"/>
              <a:buChar char="u"/>
            </a:pPr>
            <a:r>
              <a:rPr kumimoji="1" lang="zh-CN" altLang="en-US" dirty="0" smtClean="0">
                <a:sym typeface="Wingdings" panose="05000000000000000000" pitchFamily="2" charset="2"/>
              </a:rPr>
              <a:t>状态转换表、状态转换图、时序图</a:t>
            </a:r>
          </a:p>
          <a:p>
            <a:pPr marL="533400" indent="-533400" eaLnBrk="1" hangingPunct="1">
              <a:lnSpc>
                <a:spcPct val="120000"/>
              </a:lnSpc>
              <a:spcBef>
                <a:spcPct val="0"/>
              </a:spcBef>
              <a:buSzPct val="110000"/>
            </a:pPr>
            <a:r>
              <a:rPr lang="zh-CN" altLang="en-US" sz="2400" dirty="0">
                <a:solidFill>
                  <a:srgbClr val="000000"/>
                </a:solidFill>
              </a:rPr>
              <a:t>时序逻辑电路分类</a:t>
            </a:r>
            <a:endParaRPr lang="en-US" altLang="zh-CN" sz="2400" dirty="0">
              <a:solidFill>
                <a:srgbClr val="000000"/>
              </a:solidFill>
            </a:endParaRPr>
          </a:p>
          <a:p>
            <a:pPr marL="933450" lvl="1" indent="-533400" eaLnBrk="1" hangingPunct="1">
              <a:lnSpc>
                <a:spcPct val="120000"/>
              </a:lnSpc>
              <a:spcBef>
                <a:spcPct val="0"/>
              </a:spcBef>
              <a:buSzPct val="85000"/>
              <a:buFont typeface="Wingdings" panose="05000000000000000000" pitchFamily="2" charset="2"/>
              <a:buChar char="u"/>
            </a:pPr>
            <a:r>
              <a:rPr kumimoji="1" lang="zh-CN" altLang="en-US" dirty="0" smtClean="0">
                <a:solidFill>
                  <a:srgbClr val="CC3300"/>
                </a:solidFill>
              </a:rPr>
              <a:t>同步</a:t>
            </a:r>
            <a:r>
              <a:rPr kumimoji="1" lang="zh-CN" altLang="en-US" dirty="0" smtClean="0"/>
              <a:t>时序逻辑电路</a:t>
            </a:r>
            <a:endParaRPr kumimoji="1" lang="en-US" altLang="zh-CN" dirty="0" smtClean="0"/>
          </a:p>
          <a:p>
            <a:pPr marL="933450" lvl="1" indent="-533400" eaLnBrk="1" hangingPunct="1">
              <a:lnSpc>
                <a:spcPct val="120000"/>
              </a:lnSpc>
              <a:spcBef>
                <a:spcPct val="0"/>
              </a:spcBef>
              <a:buSzPct val="85000"/>
              <a:buFont typeface="Wingdings" panose="05000000000000000000" pitchFamily="2" charset="2"/>
              <a:buChar char="u"/>
            </a:pPr>
            <a:r>
              <a:rPr kumimoji="1" lang="zh-CN" altLang="en-US" dirty="0" smtClean="0">
                <a:solidFill>
                  <a:srgbClr val="CC3300"/>
                </a:solidFill>
              </a:rPr>
              <a:t>异步</a:t>
            </a:r>
            <a:r>
              <a:rPr kumimoji="1" lang="zh-CN" altLang="en-US" dirty="0" smtClean="0"/>
              <a:t>时序逻辑电路</a:t>
            </a:r>
            <a:endParaRPr kumimoji="1" lang="en-US" altLang="zh-CN" dirty="0" smtClean="0"/>
          </a:p>
          <a:p>
            <a:pPr marL="1203325" lvl="2" indent="-441325" eaLnBrk="1" hangingPunct="1">
              <a:lnSpc>
                <a:spcPct val="120000"/>
              </a:lnSpc>
              <a:spcBef>
                <a:spcPct val="0"/>
              </a:spcBef>
              <a:buSzPct val="85000"/>
              <a:buFont typeface="Wingdings" panose="05000000000000000000" pitchFamily="2" charset="2"/>
              <a:buChar char="n"/>
            </a:pPr>
            <a:r>
              <a:rPr kumimoji="1" lang="zh-CN" altLang="en-US" dirty="0" smtClean="0">
                <a:solidFill>
                  <a:srgbClr val="CC3300"/>
                </a:solidFill>
                <a:latin typeface="宋体" panose="02010600030101010101" pitchFamily="2" charset="-122"/>
              </a:rPr>
              <a:t>脉冲</a:t>
            </a:r>
            <a:r>
              <a:rPr kumimoji="1" lang="zh-CN" altLang="en-US" dirty="0" smtClean="0">
                <a:latin typeface="宋体" panose="02010600030101010101" pitchFamily="2" charset="-122"/>
              </a:rPr>
              <a:t>异步电路</a:t>
            </a:r>
            <a:endParaRPr kumimoji="1" lang="en-US" altLang="zh-CN" dirty="0" smtClean="0">
              <a:latin typeface="宋体" panose="02010600030101010101" pitchFamily="2" charset="-122"/>
            </a:endParaRPr>
          </a:p>
          <a:p>
            <a:pPr marL="1203325" lvl="2" indent="-441325" eaLnBrk="1" hangingPunct="1">
              <a:lnSpc>
                <a:spcPct val="120000"/>
              </a:lnSpc>
              <a:spcBef>
                <a:spcPct val="0"/>
              </a:spcBef>
              <a:buSzPct val="85000"/>
              <a:buFont typeface="Wingdings" panose="05000000000000000000" pitchFamily="2" charset="2"/>
              <a:buChar char="n"/>
            </a:pPr>
            <a:r>
              <a:rPr kumimoji="1" lang="zh-CN" altLang="en-US" dirty="0" smtClean="0">
                <a:solidFill>
                  <a:srgbClr val="CC3300"/>
                </a:solidFill>
                <a:latin typeface="宋体" panose="02010600030101010101" pitchFamily="2" charset="-122"/>
              </a:rPr>
              <a:t>电位</a:t>
            </a:r>
            <a:r>
              <a:rPr kumimoji="1" lang="zh-CN" altLang="en-US" dirty="0" smtClean="0">
                <a:latin typeface="宋体" panose="02010600030101010101" pitchFamily="2" charset="-122"/>
              </a:rPr>
              <a:t>异步电路</a:t>
            </a:r>
            <a:endParaRPr lang="zh-CN" altLang="en-US" dirty="0" smtClean="0">
              <a:solidFill>
                <a:srgbClr val="000000"/>
              </a:solidFill>
            </a:endParaRPr>
          </a:p>
          <a:p>
            <a:pPr marL="533400" indent="-533400" eaLnBrk="1" hangingPunct="1">
              <a:lnSpc>
                <a:spcPct val="110000"/>
              </a:lnSpc>
              <a:spcBef>
                <a:spcPct val="0"/>
              </a:spcBef>
              <a:buSzPct val="110000"/>
            </a:pPr>
            <a:endParaRPr kumimoji="1" lang="zh-CN" altLang="en-US" sz="2400" dirty="0"/>
          </a:p>
        </p:txBody>
      </p:sp>
    </p:spTree>
  </p:cSld>
  <p:clrMapOvr>
    <a:masterClrMapping/>
  </p:clrMapOvr>
  <p:transition spd="med">
    <p:blinds dir="vert"/>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7811"/>
                                        </p:tgtEl>
                                        <p:attrNameLst>
                                          <p:attrName>style.visibility</p:attrName>
                                        </p:attrNameLst>
                                      </p:cBhvr>
                                      <p:to>
                                        <p:strVal val="visible"/>
                                      </p:to>
                                    </p:set>
                                    <p:anim calcmode="lin" valueType="num">
                                      <p:cBhvr additive="base">
                                        <p:cTn id="7" dur="500" fill="hold"/>
                                        <p:tgtEl>
                                          <p:spTgt spid="247811"/>
                                        </p:tgtEl>
                                        <p:attrNameLst>
                                          <p:attrName>ppt_x</p:attrName>
                                        </p:attrNameLst>
                                      </p:cBhvr>
                                      <p:tavLst>
                                        <p:tav tm="0">
                                          <p:val>
                                            <p:strVal val="0-#ppt_w/2"/>
                                          </p:val>
                                        </p:tav>
                                        <p:tav tm="100000">
                                          <p:val>
                                            <p:strVal val="#ppt_x"/>
                                          </p:val>
                                        </p:tav>
                                      </p:tavLst>
                                    </p:anim>
                                    <p:anim calcmode="lin" valueType="num">
                                      <p:cBhvr additive="base">
                                        <p:cTn id="8" dur="500" fill="hold"/>
                                        <p:tgtEl>
                                          <p:spTgt spid="2478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p:bldLst>
  </p:timing>
</p:sld>
</file>

<file path=ppt/slides/slide1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0" name="Rectangle 2"/>
          <p:cNvSpPr>
            <a:spLocks noGrp="1" noChangeArrowheads="1"/>
          </p:cNvSpPr>
          <p:nvPr>
            <p:ph type="title" idx="4294967295"/>
          </p:nvPr>
        </p:nvSpPr>
        <p:spPr>
          <a:xfrm>
            <a:off x="4419600" y="266700"/>
            <a:ext cx="7772400" cy="677863"/>
          </a:xfrm>
        </p:spPr>
        <p:txBody>
          <a:bodyPr>
            <a:normAutofit fontScale="90000"/>
          </a:bodyPr>
          <a:lstStyle/>
          <a:p>
            <a:pPr marL="342900" indent="-342900">
              <a:lnSpc>
                <a:spcPct val="110000"/>
              </a:lnSpc>
              <a:spcBef>
                <a:spcPct val="20000"/>
              </a:spcBef>
            </a:pPr>
            <a:r>
              <a:rPr lang="en-US" altLang="zh-CN" dirty="0" smtClean="0">
                <a:solidFill>
                  <a:srgbClr val="FFCC00"/>
                </a:solidFill>
                <a:latin typeface="Arial" panose="020B0604020202020204" pitchFamily="34" charset="0"/>
                <a:ea typeface="黑体" panose="02010600030101010101" pitchFamily="49" charset="-122"/>
              </a:rPr>
              <a:t>2</a:t>
            </a:r>
            <a:r>
              <a:rPr lang="zh-CN" altLang="en-US" dirty="0" smtClean="0">
                <a:solidFill>
                  <a:srgbClr val="FFCC00"/>
                </a:solidFill>
                <a:latin typeface="Arial" panose="020B0604020202020204" pitchFamily="34" charset="0"/>
                <a:ea typeface="黑体" panose="02010600030101010101" pitchFamily="49" charset="-122"/>
              </a:rPr>
              <a:t>、时序逻辑电路的分析方法</a:t>
            </a:r>
            <a:endParaRPr lang="en-US" altLang="zh-CN" dirty="0" smtClean="0">
              <a:solidFill>
                <a:srgbClr val="FFCC00"/>
              </a:solidFill>
              <a:latin typeface="Arial" panose="020B0604020202020204" pitchFamily="34" charset="0"/>
              <a:ea typeface="黑体" panose="02010600030101010101" pitchFamily="49" charset="-122"/>
            </a:endParaRPr>
          </a:p>
        </p:txBody>
      </p:sp>
      <p:sp>
        <p:nvSpPr>
          <p:cNvPr id="58371" name="Rectangle 3"/>
          <p:cNvSpPr>
            <a:spLocks noChangeArrowheads="1"/>
          </p:cNvSpPr>
          <p:nvPr/>
        </p:nvSpPr>
        <p:spPr bwMode="auto">
          <a:xfrm>
            <a:off x="2101850" y="1428751"/>
            <a:ext cx="7780338" cy="4341813"/>
          </a:xfrm>
          <a:prstGeom prst="rect">
            <a:avLst/>
          </a:prstGeom>
          <a:noFill/>
          <a:ln w="9525">
            <a:noFill/>
            <a:miter lim="800000"/>
          </a:ln>
        </p:spPr>
        <p:txBody>
          <a:bodyPr/>
          <a:lstStyle/>
          <a:p>
            <a:pPr marL="342900" indent="-342900" algn="just">
              <a:lnSpc>
                <a:spcPct val="110000"/>
              </a:lnSpc>
              <a:spcBef>
                <a:spcPct val="20000"/>
              </a:spcBef>
              <a:buClr>
                <a:srgbClr val="3333FF"/>
              </a:buClr>
            </a:pPr>
            <a:r>
              <a:rPr lang="en-US" altLang="zh-CN" sz="2800">
                <a:solidFill>
                  <a:srgbClr val="CC3300"/>
                </a:solidFill>
                <a:latin typeface="Arial" panose="020B0604020202020204" pitchFamily="34" charset="0"/>
              </a:rPr>
              <a:t>2</a:t>
            </a:r>
            <a:r>
              <a:rPr lang="zh-CN" altLang="en-US" sz="2800">
                <a:solidFill>
                  <a:srgbClr val="CC3300"/>
                </a:solidFill>
                <a:latin typeface="Arial" panose="020B0604020202020204" pitchFamily="34" charset="0"/>
              </a:rPr>
              <a:t>、时序逻辑电路的分析方法</a:t>
            </a:r>
            <a:endParaRPr lang="en-US" altLang="zh-CN" sz="2800">
              <a:solidFill>
                <a:srgbClr val="CC3300"/>
              </a:solidFill>
              <a:latin typeface="Arial" panose="020B0604020202020204" pitchFamily="34" charset="0"/>
            </a:endParaRPr>
          </a:p>
          <a:p>
            <a:pPr marL="342900" indent="-342900" algn="l">
              <a:lnSpc>
                <a:spcPct val="120000"/>
              </a:lnSpc>
              <a:spcBef>
                <a:spcPct val="0"/>
              </a:spcBef>
              <a:buClr>
                <a:schemeClr val="bg2"/>
              </a:buClr>
              <a:buSzPct val="110000"/>
              <a:buFont typeface="Wingdings" panose="05000000000000000000" pitchFamily="2" charset="2"/>
              <a:buChar char="v"/>
            </a:pPr>
            <a:r>
              <a:rPr kumimoji="1" lang="zh-CN" altLang="en-US" sz="2200">
                <a:latin typeface="Arial" panose="020B0604020202020204" pitchFamily="34" charset="0"/>
              </a:rPr>
              <a:t>根据电路结构，写出方程式</a:t>
            </a:r>
            <a:r>
              <a:rPr kumimoji="1" lang="en-US" altLang="zh-CN" sz="2200">
                <a:latin typeface="Arial" panose="020B0604020202020204" pitchFamily="34" charset="0"/>
              </a:rPr>
              <a:t>——</a:t>
            </a:r>
            <a:r>
              <a:rPr kumimoji="1" lang="zh-CN" altLang="en-US" sz="2200">
                <a:latin typeface="Arial" panose="020B0604020202020204" pitchFamily="34" charset="0"/>
              </a:rPr>
              <a:t>时钟方程（异步时序逻辑电路要求）、输出方程、驱动方程和状态方程（将驱动方程代入触发器的特性方程得到）。</a:t>
            </a:r>
          </a:p>
          <a:p>
            <a:pPr marL="342900" indent="-342900" algn="l">
              <a:lnSpc>
                <a:spcPct val="120000"/>
              </a:lnSpc>
              <a:spcBef>
                <a:spcPct val="0"/>
              </a:spcBef>
              <a:buClr>
                <a:schemeClr val="bg2"/>
              </a:buClr>
              <a:buSzPct val="110000"/>
              <a:buFont typeface="Wingdings" panose="05000000000000000000" pitchFamily="2" charset="2"/>
              <a:buChar char="v"/>
            </a:pPr>
            <a:r>
              <a:rPr kumimoji="1" lang="zh-CN" altLang="en-US" sz="2200">
                <a:latin typeface="Arial" panose="020B0604020202020204" pitchFamily="34" charset="0"/>
              </a:rPr>
              <a:t> 将输入变量和触发器初态的各种取值组合，代入状态方程和输出方程，计算出各级触发器的</a:t>
            </a:r>
            <a:r>
              <a:rPr kumimoji="1" lang="zh-CN" altLang="en-US" sz="2200">
                <a:solidFill>
                  <a:srgbClr val="CC0066"/>
                </a:solidFill>
                <a:latin typeface="Arial" panose="020B0604020202020204" pitchFamily="34" charset="0"/>
              </a:rPr>
              <a:t>次态</a:t>
            </a:r>
            <a:r>
              <a:rPr kumimoji="1" lang="zh-CN" altLang="en-US" sz="2200">
                <a:latin typeface="Arial" panose="020B0604020202020204" pitchFamily="34" charset="0"/>
              </a:rPr>
              <a:t>值和电路的</a:t>
            </a:r>
            <a:r>
              <a:rPr kumimoji="1" lang="zh-CN" altLang="en-US" sz="2200">
                <a:solidFill>
                  <a:srgbClr val="CC0066"/>
                </a:solidFill>
                <a:latin typeface="Arial" panose="020B0604020202020204" pitchFamily="34" charset="0"/>
              </a:rPr>
              <a:t>输出</a:t>
            </a:r>
            <a:r>
              <a:rPr kumimoji="1" lang="zh-CN" altLang="en-US" sz="2200">
                <a:latin typeface="Arial" panose="020B0604020202020204" pitchFamily="34" charset="0"/>
              </a:rPr>
              <a:t>值，计算得到状态转换表（真值表）。</a:t>
            </a:r>
          </a:p>
          <a:p>
            <a:pPr marL="342900" indent="-342900" algn="l">
              <a:lnSpc>
                <a:spcPct val="120000"/>
              </a:lnSpc>
              <a:spcBef>
                <a:spcPct val="0"/>
              </a:spcBef>
              <a:buClr>
                <a:schemeClr val="bg2"/>
              </a:buClr>
              <a:buSzPct val="110000"/>
              <a:buFont typeface="Wingdings" panose="05000000000000000000" pitchFamily="2" charset="2"/>
              <a:buChar char="v"/>
            </a:pPr>
            <a:r>
              <a:rPr kumimoji="1" lang="zh-CN" altLang="en-US" sz="2200">
                <a:latin typeface="Arial" panose="020B0604020202020204" pitchFamily="34" charset="0"/>
              </a:rPr>
              <a:t>根据状态转换表，画状态转换图或时序图。</a:t>
            </a:r>
          </a:p>
          <a:p>
            <a:pPr marL="342900" indent="-342900" algn="l">
              <a:lnSpc>
                <a:spcPct val="120000"/>
              </a:lnSpc>
              <a:spcBef>
                <a:spcPct val="0"/>
              </a:spcBef>
              <a:buClr>
                <a:schemeClr val="bg2"/>
              </a:buClr>
              <a:buSzPct val="110000"/>
              <a:buFont typeface="Wingdings" panose="05000000000000000000" pitchFamily="2" charset="2"/>
              <a:buChar char="v"/>
            </a:pPr>
            <a:r>
              <a:rPr kumimoji="1" lang="zh-CN" altLang="en-US" sz="2200">
                <a:latin typeface="Arial" panose="020B0604020202020204" pitchFamily="34" charset="0"/>
              </a:rPr>
              <a:t>根据状态转换图和时序图，说明电路的逻辑功能。</a:t>
            </a:r>
          </a:p>
        </p:txBody>
      </p:sp>
    </p:spTree>
  </p:cSld>
  <p:clrMapOvr>
    <a:masterClrMapping/>
  </p:clrMapOvr>
  <p:transition spd="med">
    <p:blinds dir="vert"/>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additive="base">
                                        <p:cTn id="7" dur="500" fill="hold"/>
                                        <p:tgtEl>
                                          <p:spTgt spid="583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371">
                                            <p:txEl>
                                              <p:pRg st="1" end="1"/>
                                            </p:txEl>
                                          </p:spTgt>
                                        </p:tgtEl>
                                        <p:attrNameLst>
                                          <p:attrName>style.visibility</p:attrName>
                                        </p:attrNameLst>
                                      </p:cBhvr>
                                      <p:to>
                                        <p:strVal val="visible"/>
                                      </p:to>
                                    </p:set>
                                    <p:anim calcmode="lin" valueType="num">
                                      <p:cBhvr additive="base">
                                        <p:cTn id="13" dur="500" fill="hold"/>
                                        <p:tgtEl>
                                          <p:spTgt spid="583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8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8371">
                                            <p:txEl>
                                              <p:pRg st="2" end="2"/>
                                            </p:txEl>
                                          </p:spTgt>
                                        </p:tgtEl>
                                        <p:attrNameLst>
                                          <p:attrName>style.visibility</p:attrName>
                                        </p:attrNameLst>
                                      </p:cBhvr>
                                      <p:to>
                                        <p:strVal val="visible"/>
                                      </p:to>
                                    </p:set>
                                    <p:anim calcmode="lin" valueType="num">
                                      <p:cBhvr additive="base">
                                        <p:cTn id="19" dur="500" fill="hold"/>
                                        <p:tgtEl>
                                          <p:spTgt spid="583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83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8371">
                                            <p:txEl>
                                              <p:pRg st="3" end="3"/>
                                            </p:txEl>
                                          </p:spTgt>
                                        </p:tgtEl>
                                        <p:attrNameLst>
                                          <p:attrName>style.visibility</p:attrName>
                                        </p:attrNameLst>
                                      </p:cBhvr>
                                      <p:to>
                                        <p:strVal val="visible"/>
                                      </p:to>
                                    </p:set>
                                    <p:anim calcmode="lin" valueType="num">
                                      <p:cBhvr additive="base">
                                        <p:cTn id="25" dur="500" fill="hold"/>
                                        <p:tgtEl>
                                          <p:spTgt spid="583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83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8371">
                                            <p:txEl>
                                              <p:pRg st="4" end="4"/>
                                            </p:txEl>
                                          </p:spTgt>
                                        </p:tgtEl>
                                        <p:attrNameLst>
                                          <p:attrName>style.visibility</p:attrName>
                                        </p:attrNameLst>
                                      </p:cBhvr>
                                      <p:to>
                                        <p:strVal val="visible"/>
                                      </p:to>
                                    </p:set>
                                    <p:anim calcmode="lin" valueType="num">
                                      <p:cBhvr additive="base">
                                        <p:cTn id="31" dur="500" fill="hold"/>
                                        <p:tgtEl>
                                          <p:spTgt spid="5837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37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2"/>
          <p:cNvSpPr>
            <a:spLocks noGrp="1" noChangeArrowheads="1"/>
          </p:cNvSpPr>
          <p:nvPr>
            <p:ph type="title" idx="4294967295"/>
          </p:nvPr>
        </p:nvSpPr>
        <p:spPr>
          <a:xfrm>
            <a:off x="3336758" y="304800"/>
            <a:ext cx="8855242" cy="609600"/>
          </a:xfrm>
        </p:spPr>
        <p:txBody>
          <a:bodyPr>
            <a:normAutofit fontScale="90000"/>
          </a:bodyPr>
          <a:lstStyle/>
          <a:p>
            <a:pPr algn="just"/>
            <a:r>
              <a:rPr lang="en-US" altLang="zh-CN" dirty="0" smtClean="0">
                <a:solidFill>
                  <a:srgbClr val="FFCC00"/>
                </a:solidFill>
                <a:latin typeface="Arial" panose="020B0604020202020204" pitchFamily="34" charset="0"/>
                <a:ea typeface="黑体" panose="02010600030101010101" pitchFamily="49" charset="-122"/>
              </a:rPr>
              <a:t>3</a:t>
            </a:r>
            <a:r>
              <a:rPr lang="zh-CN" altLang="en-US" dirty="0" smtClean="0">
                <a:solidFill>
                  <a:srgbClr val="FFCC00"/>
                </a:solidFill>
                <a:latin typeface="Arial" panose="020B0604020202020204" pitchFamily="34" charset="0"/>
                <a:ea typeface="黑体" panose="02010600030101010101" pitchFamily="49" charset="-122"/>
              </a:rPr>
              <a:t>、利用触发器构成计数器的设计方法</a:t>
            </a:r>
            <a:endParaRPr lang="en-US" altLang="zh-CN" dirty="0" smtClean="0">
              <a:solidFill>
                <a:srgbClr val="FFCC00"/>
              </a:solidFill>
              <a:latin typeface="Arial" panose="020B0604020202020204" pitchFamily="34" charset="0"/>
              <a:ea typeface="黑体" panose="02010600030101010101" pitchFamily="49" charset="-122"/>
            </a:endParaRPr>
          </a:p>
        </p:txBody>
      </p:sp>
      <p:sp>
        <p:nvSpPr>
          <p:cNvPr id="197637" name="Text Box 223"/>
          <p:cNvSpPr txBox="1">
            <a:spLocks noChangeArrowheads="1"/>
          </p:cNvSpPr>
          <p:nvPr/>
        </p:nvSpPr>
        <p:spPr bwMode="auto">
          <a:xfrm>
            <a:off x="2428876" y="1390651"/>
            <a:ext cx="7343775" cy="1400383"/>
          </a:xfrm>
          <a:prstGeom prst="rect">
            <a:avLst/>
          </a:prstGeom>
          <a:noFill/>
          <a:ln w="9525">
            <a:noFill/>
            <a:miter lim="800000"/>
          </a:ln>
        </p:spPr>
        <p:txBody>
          <a:bodyPr>
            <a:spAutoFit/>
          </a:bodyPr>
          <a:lstStyle/>
          <a:p>
            <a:pPr marL="352425" indent="-352425" algn="l" eaLnBrk="0" hangingPunct="0">
              <a:lnSpc>
                <a:spcPts val="3200"/>
              </a:lnSpc>
              <a:spcBef>
                <a:spcPct val="0"/>
              </a:spcBef>
              <a:spcAft>
                <a:spcPts val="600"/>
              </a:spcAft>
              <a:buClr>
                <a:schemeClr val="bg2"/>
              </a:buClr>
            </a:pPr>
            <a:r>
              <a:rPr lang="en-US" altLang="zh-CN" sz="2400">
                <a:solidFill>
                  <a:srgbClr val="CC3300"/>
                </a:solidFill>
                <a:latin typeface="Arial" panose="020B0604020202020204" pitchFamily="34" charset="0"/>
              </a:rPr>
              <a:t>3</a:t>
            </a:r>
            <a:r>
              <a:rPr lang="zh-CN" altLang="en-US" sz="2400">
                <a:solidFill>
                  <a:srgbClr val="CC3300"/>
                </a:solidFill>
                <a:latin typeface="Arial" panose="020B0604020202020204" pitchFamily="34" charset="0"/>
              </a:rPr>
              <a:t>、利用触发器构成计数器的设计方法</a:t>
            </a:r>
            <a:endParaRPr lang="en-US" altLang="zh-CN" sz="2400">
              <a:solidFill>
                <a:srgbClr val="CC3300"/>
              </a:solidFill>
              <a:latin typeface="Arial" panose="020B0604020202020204" pitchFamily="34" charset="0"/>
            </a:endParaRPr>
          </a:p>
          <a:p>
            <a:pPr marL="352425" indent="-352425" algn="l" eaLnBrk="0" hangingPunct="0">
              <a:lnSpc>
                <a:spcPts val="3200"/>
              </a:lnSpc>
              <a:spcBef>
                <a:spcPct val="0"/>
              </a:spcBef>
              <a:spcAft>
                <a:spcPts val="600"/>
              </a:spcAft>
              <a:buClr>
                <a:schemeClr val="bg2"/>
              </a:buClr>
            </a:pPr>
            <a:r>
              <a:rPr lang="zh-CN" altLang="en-US" sz="2400"/>
              <a:t>（</a:t>
            </a:r>
            <a:r>
              <a:rPr lang="en-US" altLang="zh-CN" sz="2400"/>
              <a:t>1</a:t>
            </a:r>
            <a:r>
              <a:rPr lang="zh-CN" altLang="en-US" sz="2400"/>
              <a:t>）确定采用何种触发器（</a:t>
            </a:r>
            <a:r>
              <a:rPr lang="en-US" altLang="zh-CN" sz="2400"/>
              <a:t>JK</a:t>
            </a:r>
            <a:r>
              <a:rPr lang="zh-CN" altLang="en-US" sz="2400"/>
              <a:t>、</a:t>
            </a:r>
            <a:r>
              <a:rPr lang="en-US" altLang="zh-CN" sz="2400"/>
              <a:t>D</a:t>
            </a:r>
            <a:r>
              <a:rPr lang="zh-CN" altLang="en-US" sz="2200"/>
              <a:t>触发器）、几个触发器，</a:t>
            </a:r>
            <a:r>
              <a:rPr lang="en-US" altLang="zh-CN" sz="2200"/>
              <a:t>CP</a:t>
            </a:r>
            <a:r>
              <a:rPr lang="zh-CN" altLang="en-US" sz="2200"/>
              <a:t>是</a:t>
            </a:r>
            <a:r>
              <a:rPr lang="zh-CN" altLang="en-US" sz="2200">
                <a:solidFill>
                  <a:srgbClr val="CC0099"/>
                </a:solidFill>
              </a:rPr>
              <a:t>上升沿</a:t>
            </a:r>
            <a:r>
              <a:rPr lang="zh-CN" altLang="en-US" sz="2200"/>
              <a:t>触发还是下降沿触发</a:t>
            </a:r>
            <a:endParaRPr lang="en-US" altLang="zh-CN" sz="2200"/>
          </a:p>
        </p:txBody>
      </p:sp>
      <p:sp>
        <p:nvSpPr>
          <p:cNvPr id="128" name="Text Box 223"/>
          <p:cNvSpPr txBox="1">
            <a:spLocks noChangeArrowheads="1"/>
          </p:cNvSpPr>
          <p:nvPr/>
        </p:nvSpPr>
        <p:spPr bwMode="auto">
          <a:xfrm>
            <a:off x="2486026" y="3600450"/>
            <a:ext cx="5095875" cy="425450"/>
          </a:xfrm>
          <a:prstGeom prst="rect">
            <a:avLst/>
          </a:prstGeom>
          <a:noFill/>
          <a:ln w="9525">
            <a:noFill/>
            <a:miter lim="800000"/>
          </a:ln>
        </p:spPr>
        <p:txBody>
          <a:bodyPr>
            <a:spAutoFit/>
          </a:bodyPr>
          <a:lstStyle/>
          <a:p>
            <a:pPr algn="just" eaLnBrk="0" hangingPunct="0"/>
            <a:r>
              <a:rPr lang="zh-CN" altLang="en-US" sz="2400"/>
              <a:t>（</a:t>
            </a:r>
            <a:r>
              <a:rPr lang="en-US" altLang="zh-CN" sz="2400"/>
              <a:t>3</a:t>
            </a:r>
            <a:r>
              <a:rPr lang="zh-CN" altLang="en-US" sz="2400"/>
              <a:t>）根据时序图写出状态方程</a:t>
            </a:r>
          </a:p>
        </p:txBody>
      </p:sp>
      <p:sp>
        <p:nvSpPr>
          <p:cNvPr id="20590" name="Rectangle 110"/>
          <p:cNvSpPr>
            <a:spLocks noChangeArrowheads="1"/>
          </p:cNvSpPr>
          <p:nvPr/>
        </p:nvSpPr>
        <p:spPr bwMode="black">
          <a:xfrm>
            <a:off x="6003635" y="-184666"/>
            <a:ext cx="184731" cy="369332"/>
          </a:xfrm>
          <a:prstGeom prst="rect">
            <a:avLst/>
          </a:prstGeom>
          <a:noFill/>
          <a:ln w="9525" cap="flat" cmpd="sng" algn="ctr">
            <a:noFill/>
            <a:prstDash val="solid"/>
            <a:miter lim="800000"/>
          </a:ln>
          <a:effectLst>
            <a:prstShdw prst="shdw13" dist="53882" dir="13500000">
              <a:schemeClr val="bg1">
                <a:gamma/>
                <a:shade val="60000"/>
                <a:invGamma/>
                <a:alpha val="50000"/>
              </a:schemeClr>
            </a:prstShdw>
          </a:effectLst>
        </p:spPr>
        <p:txBody>
          <a:bodyPr wrap="none" anchor="ctr">
            <a:spAutoFit/>
          </a:bodyPr>
          <a:lstStyle/>
          <a:p>
            <a:pPr>
              <a:defRPr/>
            </a:pPr>
            <a:endParaRPr lang="zh-CN" altLang="en-US"/>
          </a:p>
        </p:txBody>
      </p:sp>
      <p:sp>
        <p:nvSpPr>
          <p:cNvPr id="131" name="Text Box 223"/>
          <p:cNvSpPr txBox="1">
            <a:spLocks noChangeArrowheads="1"/>
          </p:cNvSpPr>
          <p:nvPr/>
        </p:nvSpPr>
        <p:spPr bwMode="auto">
          <a:xfrm>
            <a:off x="2466976" y="4324351"/>
            <a:ext cx="6048375" cy="912813"/>
          </a:xfrm>
          <a:prstGeom prst="rect">
            <a:avLst/>
          </a:prstGeom>
          <a:noFill/>
          <a:ln w="9525">
            <a:noFill/>
            <a:miter lim="800000"/>
          </a:ln>
        </p:spPr>
        <p:txBody>
          <a:bodyPr>
            <a:spAutoFit/>
          </a:bodyPr>
          <a:lstStyle/>
          <a:p>
            <a:pPr marL="352425" indent="-352425" algn="l" eaLnBrk="0" hangingPunct="0">
              <a:lnSpc>
                <a:spcPts val="3200"/>
              </a:lnSpc>
              <a:spcBef>
                <a:spcPct val="0"/>
              </a:spcBef>
              <a:buClr>
                <a:schemeClr val="bg2"/>
              </a:buClr>
            </a:pPr>
            <a:r>
              <a:rPr lang="zh-CN" altLang="en-US" sz="2400"/>
              <a:t>（</a:t>
            </a:r>
            <a:r>
              <a:rPr lang="en-US" altLang="en-US" sz="2400"/>
              <a:t>4</a:t>
            </a:r>
            <a:r>
              <a:rPr lang="zh-CN" altLang="en-US" sz="2400"/>
              <a:t>）将触发器的特性方程代入状态方程，得到驱动方程</a:t>
            </a:r>
          </a:p>
        </p:txBody>
      </p:sp>
      <p:sp>
        <p:nvSpPr>
          <p:cNvPr id="20592" name="Rectangle 112"/>
          <p:cNvSpPr>
            <a:spLocks noChangeArrowheads="1"/>
          </p:cNvSpPr>
          <p:nvPr/>
        </p:nvSpPr>
        <p:spPr bwMode="black">
          <a:xfrm>
            <a:off x="6003635" y="-184666"/>
            <a:ext cx="184731" cy="369332"/>
          </a:xfrm>
          <a:prstGeom prst="rect">
            <a:avLst/>
          </a:prstGeom>
          <a:noFill/>
          <a:ln w="9525" cap="flat" cmpd="sng" algn="ctr">
            <a:noFill/>
            <a:prstDash val="solid"/>
            <a:miter lim="800000"/>
          </a:ln>
          <a:effectLst>
            <a:prstShdw prst="shdw13" dist="53882" dir="13500000">
              <a:schemeClr val="bg1">
                <a:gamma/>
                <a:shade val="60000"/>
                <a:invGamma/>
                <a:alpha val="50000"/>
              </a:schemeClr>
            </a:prstShdw>
          </a:effectLst>
        </p:spPr>
        <p:txBody>
          <a:bodyPr wrap="none" anchor="ctr">
            <a:spAutoFit/>
          </a:bodyPr>
          <a:lstStyle/>
          <a:p>
            <a:pPr>
              <a:defRPr/>
            </a:pPr>
            <a:endParaRPr lang="zh-CN" altLang="en-US"/>
          </a:p>
        </p:txBody>
      </p:sp>
      <p:sp>
        <p:nvSpPr>
          <p:cNvPr id="134" name="Text Box 223"/>
          <p:cNvSpPr txBox="1">
            <a:spLocks noChangeArrowheads="1"/>
          </p:cNvSpPr>
          <p:nvPr/>
        </p:nvSpPr>
        <p:spPr bwMode="auto">
          <a:xfrm>
            <a:off x="2466976" y="2876550"/>
            <a:ext cx="5343525" cy="425450"/>
          </a:xfrm>
          <a:prstGeom prst="rect">
            <a:avLst/>
          </a:prstGeom>
          <a:noFill/>
          <a:ln w="9525">
            <a:noFill/>
            <a:miter lim="800000"/>
          </a:ln>
        </p:spPr>
        <p:txBody>
          <a:bodyPr>
            <a:spAutoFit/>
          </a:bodyPr>
          <a:lstStyle/>
          <a:p>
            <a:pPr algn="just" eaLnBrk="0" hangingPunct="0"/>
            <a:r>
              <a:rPr lang="zh-CN" altLang="en-US" sz="2400"/>
              <a:t>（</a:t>
            </a:r>
            <a:r>
              <a:rPr lang="en-US" altLang="zh-CN" sz="2400"/>
              <a:t>2</a:t>
            </a:r>
            <a:r>
              <a:rPr lang="zh-CN" altLang="en-US" sz="2400"/>
              <a:t>）根据题意画出计数器的时序图</a:t>
            </a:r>
          </a:p>
        </p:txBody>
      </p:sp>
      <p:sp>
        <p:nvSpPr>
          <p:cNvPr id="14" name="Text Box 223"/>
          <p:cNvSpPr txBox="1">
            <a:spLocks noChangeArrowheads="1"/>
          </p:cNvSpPr>
          <p:nvPr/>
        </p:nvSpPr>
        <p:spPr bwMode="auto">
          <a:xfrm>
            <a:off x="2486026" y="5429250"/>
            <a:ext cx="5419725" cy="503238"/>
          </a:xfrm>
          <a:prstGeom prst="rect">
            <a:avLst/>
          </a:prstGeom>
          <a:noFill/>
          <a:ln w="9525">
            <a:noFill/>
            <a:miter lim="800000"/>
          </a:ln>
        </p:spPr>
        <p:txBody>
          <a:bodyPr>
            <a:spAutoFit/>
          </a:bodyPr>
          <a:lstStyle/>
          <a:p>
            <a:pPr marL="352425" indent="-352425" algn="l" eaLnBrk="0" hangingPunct="0">
              <a:lnSpc>
                <a:spcPts val="3200"/>
              </a:lnSpc>
              <a:spcBef>
                <a:spcPct val="0"/>
              </a:spcBef>
              <a:buClr>
                <a:schemeClr val="bg2"/>
              </a:buClr>
            </a:pPr>
            <a:r>
              <a:rPr lang="zh-CN" altLang="en-US" sz="2400"/>
              <a:t>（</a:t>
            </a:r>
            <a:r>
              <a:rPr lang="en-US" altLang="en-US" sz="2400"/>
              <a:t>5</a:t>
            </a:r>
            <a:r>
              <a:rPr lang="zh-CN" altLang="en-US" sz="2400"/>
              <a:t>）画出电路图</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anim calcmode="lin" valueType="num">
                                      <p:cBhvr additive="base">
                                        <p:cTn id="7" dur="500" fill="hold"/>
                                        <p:tgtEl>
                                          <p:spTgt spid="134"/>
                                        </p:tgtEl>
                                        <p:attrNameLst>
                                          <p:attrName>ppt_x</p:attrName>
                                        </p:attrNameLst>
                                      </p:cBhvr>
                                      <p:tavLst>
                                        <p:tav tm="0">
                                          <p:val>
                                            <p:strVal val="0-#ppt_w/2"/>
                                          </p:val>
                                        </p:tav>
                                        <p:tav tm="100000">
                                          <p:val>
                                            <p:strVal val="#ppt_x"/>
                                          </p:val>
                                        </p:tav>
                                      </p:tavLst>
                                    </p:anim>
                                    <p:anim calcmode="lin" valueType="num">
                                      <p:cBhvr additive="base">
                                        <p:cTn id="8" dur="500" fill="hold"/>
                                        <p:tgtEl>
                                          <p:spTgt spid="1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8"/>
                                        </p:tgtEl>
                                        <p:attrNameLst>
                                          <p:attrName>style.visibility</p:attrName>
                                        </p:attrNameLst>
                                      </p:cBhvr>
                                      <p:to>
                                        <p:strVal val="visible"/>
                                      </p:to>
                                    </p:set>
                                    <p:anim calcmode="lin" valueType="num">
                                      <p:cBhvr additive="base">
                                        <p:cTn id="13" dur="500" fill="hold"/>
                                        <p:tgtEl>
                                          <p:spTgt spid="128"/>
                                        </p:tgtEl>
                                        <p:attrNameLst>
                                          <p:attrName>ppt_x</p:attrName>
                                        </p:attrNameLst>
                                      </p:cBhvr>
                                      <p:tavLst>
                                        <p:tav tm="0">
                                          <p:val>
                                            <p:strVal val="0-#ppt_w/2"/>
                                          </p:val>
                                        </p:tav>
                                        <p:tav tm="100000">
                                          <p:val>
                                            <p:strVal val="#ppt_x"/>
                                          </p:val>
                                        </p:tav>
                                      </p:tavLst>
                                    </p:anim>
                                    <p:anim calcmode="lin" valueType="num">
                                      <p:cBhvr additive="base">
                                        <p:cTn id="14" dur="500" fill="hold"/>
                                        <p:tgtEl>
                                          <p:spTgt spid="12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1"/>
                                        </p:tgtEl>
                                        <p:attrNameLst>
                                          <p:attrName>style.visibility</p:attrName>
                                        </p:attrNameLst>
                                      </p:cBhvr>
                                      <p:to>
                                        <p:strVal val="visible"/>
                                      </p:to>
                                    </p:set>
                                    <p:anim calcmode="lin" valueType="num">
                                      <p:cBhvr additive="base">
                                        <p:cTn id="19" dur="500" fill="hold"/>
                                        <p:tgtEl>
                                          <p:spTgt spid="131"/>
                                        </p:tgtEl>
                                        <p:attrNameLst>
                                          <p:attrName>ppt_x</p:attrName>
                                        </p:attrNameLst>
                                      </p:cBhvr>
                                      <p:tavLst>
                                        <p:tav tm="0">
                                          <p:val>
                                            <p:strVal val="0-#ppt_w/2"/>
                                          </p:val>
                                        </p:tav>
                                        <p:tav tm="100000">
                                          <p:val>
                                            <p:strVal val="#ppt_x"/>
                                          </p:val>
                                        </p:tav>
                                      </p:tavLst>
                                    </p:anim>
                                    <p:anim calcmode="lin" valueType="num">
                                      <p:cBhvr additive="base">
                                        <p:cTn id="20" dur="500" fill="hold"/>
                                        <p:tgtEl>
                                          <p:spTgt spid="13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0-#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utoUpdateAnimBg="0"/>
      <p:bldP spid="131" grpId="0" autoUpdateAnimBg="0"/>
      <p:bldP spid="134" grpId="0" autoUpdateAnimBg="0"/>
      <p:bldP spid="14" grpId="0" autoUpdateAnimBg="0"/>
    </p:bldLst>
  </p:timing>
</p:sld>
</file>

<file path=ppt/slides/slide1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58" name="Rectangle 2"/>
          <p:cNvSpPr>
            <a:spLocks noGrp="1" noChangeArrowheads="1"/>
          </p:cNvSpPr>
          <p:nvPr>
            <p:ph type="title" idx="4294967295"/>
          </p:nvPr>
        </p:nvSpPr>
        <p:spPr>
          <a:xfrm>
            <a:off x="4743450" y="266700"/>
            <a:ext cx="7448550" cy="677863"/>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4</a:t>
            </a:r>
            <a:r>
              <a:rPr lang="zh-CN" altLang="en-US" dirty="0" smtClean="0">
                <a:solidFill>
                  <a:srgbClr val="FFCC00"/>
                </a:solidFill>
                <a:latin typeface="Arial" panose="020B0604020202020204" pitchFamily="34" charset="0"/>
                <a:ea typeface="黑体" panose="02010600030101010101" pitchFamily="49" charset="-122"/>
              </a:rPr>
              <a:t>、有限状态机</a:t>
            </a:r>
            <a:r>
              <a:rPr lang="zh-CN" altLang="en-US" dirty="0">
                <a:latin typeface="Arial" panose="020B0604020202020204" pitchFamily="34" charset="0"/>
                <a:ea typeface="黑体" panose="02010600030101010101" pitchFamily="49" charset="-122"/>
              </a:rPr>
              <a:t> </a:t>
            </a:r>
          </a:p>
        </p:txBody>
      </p:sp>
      <p:sp>
        <p:nvSpPr>
          <p:cNvPr id="90115" name="Rectangle 5"/>
          <p:cNvSpPr>
            <a:spLocks noGrp="1" noChangeArrowheads="1"/>
          </p:cNvSpPr>
          <p:nvPr>
            <p:ph type="body" idx="4294967295"/>
          </p:nvPr>
        </p:nvSpPr>
        <p:spPr>
          <a:xfrm>
            <a:off x="1363578" y="1286669"/>
            <a:ext cx="7696200" cy="4824412"/>
          </a:xfrm>
        </p:spPr>
        <p:txBody>
          <a:bodyPr/>
          <a:lstStyle/>
          <a:p>
            <a:pPr algn="just" eaLnBrk="1" hangingPunct="1">
              <a:lnSpc>
                <a:spcPct val="110000"/>
              </a:lnSpc>
              <a:buSzPct val="90000"/>
            </a:pPr>
            <a:r>
              <a:rPr lang="zh-CN" altLang="en-US" dirty="0" smtClean="0"/>
              <a:t>定义</a:t>
            </a:r>
          </a:p>
          <a:p>
            <a:pPr algn="just" eaLnBrk="1" hangingPunct="1">
              <a:lnSpc>
                <a:spcPct val="110000"/>
              </a:lnSpc>
              <a:buSzPct val="90000"/>
              <a:buFont typeface="Wingdings" panose="05000000000000000000" pitchFamily="2" charset="2"/>
              <a:buNone/>
            </a:pPr>
            <a:r>
              <a:rPr kumimoji="1" lang="zh-CN" altLang="en-US" dirty="0" smtClean="0"/>
              <a:t>	</a:t>
            </a:r>
            <a:r>
              <a:rPr kumimoji="1" lang="zh-CN" altLang="en-US" sz="2400" dirty="0"/>
              <a:t>有限状态机（</a:t>
            </a:r>
            <a:r>
              <a:rPr kumimoji="1" lang="en-US" altLang="zh-CN" sz="2400" dirty="0"/>
              <a:t>Finite State Machine, FSM</a:t>
            </a:r>
            <a:r>
              <a:rPr kumimoji="1" lang="zh-CN" altLang="en-US" sz="2400" dirty="0"/>
              <a:t>）是表示有限个状态以及这些状态之间的转移和动作等行为的离散数学模型。它由一组状态、一个初始状态（</a:t>
            </a:r>
            <a:r>
              <a:rPr kumimoji="1" lang="en-US" altLang="zh-CN" sz="2400" dirty="0"/>
              <a:t>Reset</a:t>
            </a:r>
            <a:r>
              <a:rPr kumimoji="1" lang="zh-CN" altLang="en-US" sz="2400" dirty="0"/>
              <a:t>电路）、输入和根据输入及现有状态转换为下一个状态的转换函数组成。</a:t>
            </a:r>
          </a:p>
          <a:p>
            <a:r>
              <a:rPr lang="zh-CN" altLang="en-US" dirty="0" smtClean="0"/>
              <a:t>分类</a:t>
            </a:r>
          </a:p>
          <a:p>
            <a:pPr marL="993775" lvl="2" indent="-457200" eaLnBrk="1" hangingPunct="1">
              <a:spcBef>
                <a:spcPct val="0"/>
              </a:spcBef>
              <a:buClr>
                <a:srgbClr val="006666"/>
              </a:buClr>
              <a:buSzPct val="85000"/>
              <a:buFont typeface="Wingdings" panose="05000000000000000000" pitchFamily="2" charset="2"/>
              <a:buChar char="u"/>
            </a:pPr>
            <a:r>
              <a:rPr kumimoji="1" lang="zh-CN" altLang="en-US" dirty="0" smtClean="0">
                <a:solidFill>
                  <a:srgbClr val="CC3300"/>
                </a:solidFill>
              </a:rPr>
              <a:t>摩尔（</a:t>
            </a:r>
            <a:r>
              <a:rPr kumimoji="1" lang="en-US" altLang="zh-CN" dirty="0" smtClean="0">
                <a:solidFill>
                  <a:srgbClr val="CC3300"/>
                </a:solidFill>
              </a:rPr>
              <a:t>Moore</a:t>
            </a:r>
            <a:r>
              <a:rPr kumimoji="1" lang="zh-CN" altLang="en-US" dirty="0" smtClean="0">
                <a:solidFill>
                  <a:srgbClr val="CC3300"/>
                </a:solidFill>
              </a:rPr>
              <a:t>）型</a:t>
            </a:r>
            <a:r>
              <a:rPr kumimoji="1" lang="zh-CN" altLang="en-US" dirty="0" smtClean="0">
                <a:solidFill>
                  <a:srgbClr val="000000"/>
                </a:solidFill>
              </a:rPr>
              <a:t>状态机</a:t>
            </a:r>
            <a:r>
              <a:rPr kumimoji="1" lang="en-US" altLang="zh-CN" dirty="0" smtClean="0">
                <a:solidFill>
                  <a:srgbClr val="000000"/>
                </a:solidFill>
              </a:rPr>
              <a:t>--</a:t>
            </a:r>
            <a:r>
              <a:rPr kumimoji="1" lang="zh-CN" altLang="en-US" dirty="0" smtClean="0">
                <a:solidFill>
                  <a:srgbClr val="000000"/>
                </a:solidFill>
              </a:rPr>
              <a:t>输出信号仅与当前状态有关</a:t>
            </a:r>
          </a:p>
          <a:p>
            <a:pPr marL="993775" lvl="2" indent="-457200" eaLnBrk="1" hangingPunct="1">
              <a:spcBef>
                <a:spcPct val="0"/>
              </a:spcBef>
              <a:buClr>
                <a:srgbClr val="006666"/>
              </a:buClr>
              <a:buSzPct val="85000"/>
              <a:buFont typeface="Wingdings" panose="05000000000000000000" pitchFamily="2" charset="2"/>
              <a:buChar char="u"/>
            </a:pPr>
            <a:r>
              <a:rPr kumimoji="1" lang="zh-CN" altLang="en-US" dirty="0" smtClean="0">
                <a:solidFill>
                  <a:srgbClr val="CC3300"/>
                </a:solidFill>
              </a:rPr>
              <a:t>米里（</a:t>
            </a:r>
            <a:r>
              <a:rPr kumimoji="1" lang="en-US" altLang="zh-CN" dirty="0" smtClean="0">
                <a:solidFill>
                  <a:srgbClr val="CC3300"/>
                </a:solidFill>
              </a:rPr>
              <a:t>Mealy</a:t>
            </a:r>
            <a:r>
              <a:rPr kumimoji="1" lang="zh-CN" altLang="en-US" dirty="0" smtClean="0">
                <a:solidFill>
                  <a:srgbClr val="CC3300"/>
                </a:solidFill>
              </a:rPr>
              <a:t>）型</a:t>
            </a:r>
            <a:r>
              <a:rPr kumimoji="1" lang="zh-CN" altLang="en-US" dirty="0" smtClean="0">
                <a:solidFill>
                  <a:srgbClr val="000000"/>
                </a:solidFill>
              </a:rPr>
              <a:t>状态机</a:t>
            </a:r>
            <a:r>
              <a:rPr kumimoji="1" lang="en-US" altLang="zh-CN" dirty="0" smtClean="0">
                <a:solidFill>
                  <a:srgbClr val="000000"/>
                </a:solidFill>
              </a:rPr>
              <a:t>--</a:t>
            </a:r>
            <a:r>
              <a:rPr kumimoji="1" lang="zh-CN" altLang="en-US" dirty="0" smtClean="0">
                <a:solidFill>
                  <a:srgbClr val="000000"/>
                </a:solidFill>
              </a:rPr>
              <a:t>输出信号与当前状态及</a:t>
            </a:r>
            <a:r>
              <a:rPr kumimoji="1" lang="zh-CN" altLang="en-US" dirty="0" smtClean="0">
                <a:solidFill>
                  <a:srgbClr val="CC0066"/>
                </a:solidFill>
              </a:rPr>
              <a:t>输入</a:t>
            </a:r>
            <a:r>
              <a:rPr kumimoji="1" lang="zh-CN" altLang="en-US" dirty="0" smtClean="0">
                <a:solidFill>
                  <a:srgbClr val="000000"/>
                </a:solidFill>
              </a:rPr>
              <a:t>信号有关</a:t>
            </a:r>
            <a:endParaRPr lang="zh-CN" altLang="en-US" dirty="0" smtClean="0">
              <a:solidFill>
                <a:srgbClr val="CC3300"/>
              </a:solidFill>
            </a:endParaRPr>
          </a:p>
        </p:txBody>
      </p:sp>
    </p:spTree>
  </p:cSld>
  <p:clrMapOvr>
    <a:masterClrMapping/>
  </p:clrMapOvr>
  <p:transition spd="med">
    <p:blinds dir="vert"/>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 calcmode="lin" valueType="num">
                                      <p:cBhvr additive="base">
                                        <p:cTn id="7" dur="500" fill="hold"/>
                                        <p:tgtEl>
                                          <p:spTgt spid="901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01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0115">
                                            <p:txEl>
                                              <p:pRg st="1" end="1"/>
                                            </p:txEl>
                                          </p:spTgt>
                                        </p:tgtEl>
                                        <p:attrNameLst>
                                          <p:attrName>style.visibility</p:attrName>
                                        </p:attrNameLst>
                                      </p:cBhvr>
                                      <p:to>
                                        <p:strVal val="visible"/>
                                      </p:to>
                                    </p:set>
                                    <p:anim calcmode="lin" valueType="num">
                                      <p:cBhvr additive="base">
                                        <p:cTn id="13" dur="500" fill="hold"/>
                                        <p:tgtEl>
                                          <p:spTgt spid="901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01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0115">
                                            <p:txEl>
                                              <p:pRg st="2" end="2"/>
                                            </p:txEl>
                                          </p:spTgt>
                                        </p:tgtEl>
                                        <p:attrNameLst>
                                          <p:attrName>style.visibility</p:attrName>
                                        </p:attrNameLst>
                                      </p:cBhvr>
                                      <p:to>
                                        <p:strVal val="visible"/>
                                      </p:to>
                                    </p:set>
                                    <p:anim calcmode="lin" valueType="num">
                                      <p:cBhvr additive="base">
                                        <p:cTn id="19" dur="500" fill="hold"/>
                                        <p:tgtEl>
                                          <p:spTgt spid="901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011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0115">
                                            <p:txEl>
                                              <p:pRg st="3" end="3"/>
                                            </p:txEl>
                                          </p:spTgt>
                                        </p:tgtEl>
                                        <p:attrNameLst>
                                          <p:attrName>style.visibility</p:attrName>
                                        </p:attrNameLst>
                                      </p:cBhvr>
                                      <p:to>
                                        <p:strVal val="visible"/>
                                      </p:to>
                                    </p:set>
                                    <p:anim calcmode="lin" valueType="num">
                                      <p:cBhvr additive="base">
                                        <p:cTn id="23" dur="500" fill="hold"/>
                                        <p:tgtEl>
                                          <p:spTgt spid="90115">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011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90115">
                                            <p:txEl>
                                              <p:pRg st="4" end="4"/>
                                            </p:txEl>
                                          </p:spTgt>
                                        </p:tgtEl>
                                        <p:attrNameLst>
                                          <p:attrName>style.visibility</p:attrName>
                                        </p:attrNameLst>
                                      </p:cBhvr>
                                      <p:to>
                                        <p:strVal val="visible"/>
                                      </p:to>
                                    </p:set>
                                    <p:anim calcmode="lin" valueType="num">
                                      <p:cBhvr additive="base">
                                        <p:cTn id="27" dur="500" fill="hold"/>
                                        <p:tgtEl>
                                          <p:spTgt spid="90115">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9011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Lst>
  </p:timing>
</p:sld>
</file>

<file path=ppt/slides/slide1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2" name="Rectangle 2"/>
          <p:cNvSpPr>
            <a:spLocks noGrp="1" noChangeArrowheads="1"/>
          </p:cNvSpPr>
          <p:nvPr>
            <p:ph type="title" idx="4294967295"/>
          </p:nvPr>
        </p:nvSpPr>
        <p:spPr>
          <a:xfrm>
            <a:off x="890337" y="541337"/>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有限状态机的设计</a:t>
            </a:r>
          </a:p>
        </p:txBody>
      </p:sp>
      <p:sp>
        <p:nvSpPr>
          <p:cNvPr id="228355" name="Rectangle 3"/>
          <p:cNvSpPr>
            <a:spLocks noGrp="1" noChangeArrowheads="1"/>
          </p:cNvSpPr>
          <p:nvPr>
            <p:ph type="body" sz="half" idx="4294967295"/>
          </p:nvPr>
        </p:nvSpPr>
        <p:spPr>
          <a:xfrm>
            <a:off x="1054936" y="1502109"/>
            <a:ext cx="7559675" cy="4664075"/>
          </a:xfrm>
        </p:spPr>
        <p:txBody>
          <a:bodyPr/>
          <a:lstStyle/>
          <a:p>
            <a:pPr eaLnBrk="1" hangingPunct="1">
              <a:lnSpc>
                <a:spcPts val="3200"/>
              </a:lnSpc>
              <a:spcBef>
                <a:spcPct val="0"/>
              </a:spcBef>
              <a:defRPr/>
            </a:pPr>
            <a:r>
              <a:rPr kumimoji="1" lang="zh-CN" altLang="en-US" sz="2400" dirty="0">
                <a:solidFill>
                  <a:srgbClr val="000000"/>
                </a:solidFill>
              </a:rPr>
              <a:t>选择合理的</a:t>
            </a:r>
            <a:r>
              <a:rPr kumimoji="1" lang="zh-CN" altLang="en-US" sz="2400" kern="1200" dirty="0">
                <a:solidFill>
                  <a:srgbClr val="000000"/>
                </a:solidFill>
                <a:latin typeface="宋体" panose="02010600030101010101" pitchFamily="2" charset="-122"/>
              </a:rPr>
              <a:t>起始状态</a:t>
            </a:r>
            <a:endParaRPr kumimoji="1" lang="en-US" altLang="zh-CN" sz="2400" kern="1200" dirty="0">
              <a:solidFill>
                <a:srgbClr val="000000"/>
              </a:solidFill>
              <a:latin typeface="宋体" panose="02010600030101010101" pitchFamily="2" charset="-122"/>
            </a:endParaRPr>
          </a:p>
          <a:p>
            <a:pPr eaLnBrk="1" hangingPunct="1">
              <a:lnSpc>
                <a:spcPts val="3200"/>
              </a:lnSpc>
              <a:spcBef>
                <a:spcPct val="0"/>
              </a:spcBef>
              <a:defRPr/>
            </a:pPr>
            <a:r>
              <a:rPr kumimoji="1" lang="zh-CN" altLang="en-US" sz="2400" dirty="0">
                <a:solidFill>
                  <a:srgbClr val="000000"/>
                </a:solidFill>
                <a:latin typeface="宋体" panose="02010600030101010101" pitchFamily="2" charset="-122"/>
              </a:rPr>
              <a:t>选择状态编码方式</a:t>
            </a:r>
          </a:p>
          <a:p>
            <a:pPr lvl="1" eaLnBrk="1" hangingPunct="1">
              <a:lnSpc>
                <a:spcPts val="3200"/>
              </a:lnSpc>
              <a:spcBef>
                <a:spcPct val="0"/>
              </a:spcBef>
              <a:buSzPct val="85000"/>
              <a:buFont typeface="Wingdings" panose="05000000000000000000" pitchFamily="2" charset="2"/>
              <a:buChar char="u"/>
              <a:defRPr/>
            </a:pPr>
            <a:r>
              <a:rPr kumimoji="1" lang="zh-CN" altLang="en-US" dirty="0" smtClean="0">
                <a:solidFill>
                  <a:srgbClr val="CC3300"/>
                </a:solidFill>
                <a:cs typeface="Arial" panose="020B0604020202020204" pitchFamily="34" charset="0"/>
              </a:rPr>
              <a:t>二进制编码、格雷编码、一位热码编码</a:t>
            </a:r>
          </a:p>
          <a:p>
            <a:pPr eaLnBrk="1" hangingPunct="1">
              <a:lnSpc>
                <a:spcPts val="3200"/>
              </a:lnSpc>
              <a:spcBef>
                <a:spcPct val="0"/>
              </a:spcBef>
              <a:defRPr/>
            </a:pPr>
            <a:r>
              <a:rPr lang="zh-CN" altLang="en-US" sz="2400" dirty="0"/>
              <a:t>状态编码的定义</a:t>
            </a:r>
            <a:r>
              <a:rPr lang="zh-CN" altLang="en-US" sz="2400" dirty="0">
                <a:cs typeface="Arial" panose="020B0604020202020204" pitchFamily="34" charset="0"/>
              </a:rPr>
              <a:t>有两种方式：</a:t>
            </a:r>
            <a:r>
              <a:rPr lang="en-US" altLang="zh-CN" sz="2400" dirty="0">
                <a:cs typeface="Arial" panose="020B0604020202020204" pitchFamily="34" charset="0"/>
              </a:rPr>
              <a:t>parameter</a:t>
            </a:r>
            <a:r>
              <a:rPr lang="zh-CN" altLang="en-US" sz="2400" dirty="0">
                <a:cs typeface="Arial" panose="020B0604020202020204" pitchFamily="34" charset="0"/>
              </a:rPr>
              <a:t>和</a:t>
            </a:r>
            <a:r>
              <a:rPr lang="en-US" altLang="zh-CN" sz="2400" dirty="0">
                <a:cs typeface="Arial" panose="020B0604020202020204" pitchFamily="34" charset="0"/>
              </a:rPr>
              <a:t>‵define</a:t>
            </a:r>
            <a:r>
              <a:rPr lang="zh-CN" altLang="en-US" sz="2400" dirty="0">
                <a:cs typeface="Arial" panose="020B0604020202020204" pitchFamily="34" charset="0"/>
              </a:rPr>
              <a:t>语句</a:t>
            </a:r>
            <a:endParaRPr lang="en-US" altLang="zh-CN" sz="2400" dirty="0"/>
          </a:p>
          <a:p>
            <a:pPr eaLnBrk="1" hangingPunct="1">
              <a:lnSpc>
                <a:spcPts val="3200"/>
              </a:lnSpc>
              <a:spcBef>
                <a:spcPct val="0"/>
              </a:spcBef>
              <a:defRPr/>
            </a:pPr>
            <a:r>
              <a:rPr lang="zh-CN" altLang="en-US" sz="2400" dirty="0"/>
              <a:t>用</a:t>
            </a:r>
            <a:r>
              <a:rPr lang="en-US" altLang="zh-CN" sz="2400" dirty="0" err="1"/>
              <a:t>Verilog</a:t>
            </a:r>
            <a:r>
              <a:rPr lang="zh-CN" altLang="en-US" sz="2400" dirty="0"/>
              <a:t> </a:t>
            </a:r>
            <a:r>
              <a:rPr lang="en-US" altLang="zh-CN" sz="2400" dirty="0"/>
              <a:t>HDL</a:t>
            </a:r>
            <a:r>
              <a:rPr lang="zh-CN" altLang="en-US" sz="2400" dirty="0"/>
              <a:t>语言描述状态机的方法（双过程）</a:t>
            </a:r>
            <a:endParaRPr lang="en-US" altLang="zh-CN" sz="2400" dirty="0"/>
          </a:p>
          <a:p>
            <a:pPr lvl="1" eaLnBrk="1" hangingPunct="1">
              <a:lnSpc>
                <a:spcPts val="3200"/>
              </a:lnSpc>
              <a:spcBef>
                <a:spcPct val="0"/>
              </a:spcBef>
              <a:buSzPct val="85000"/>
              <a:buFont typeface="Wingdings" panose="05000000000000000000" pitchFamily="2" charset="2"/>
              <a:buChar char="u"/>
              <a:defRPr/>
            </a:pPr>
            <a:r>
              <a:rPr lang="zh-CN" altLang="en-US" dirty="0" smtClean="0">
                <a:cs typeface="+mn-cs"/>
              </a:rPr>
              <a:t>用</a:t>
            </a:r>
            <a:r>
              <a:rPr lang="en-US" altLang="zh-CN" dirty="0" smtClean="0">
                <a:cs typeface="+mn-cs"/>
              </a:rPr>
              <a:t>1</a:t>
            </a:r>
            <a:r>
              <a:rPr lang="zh-CN" altLang="en-US" dirty="0" smtClean="0">
                <a:cs typeface="+mn-cs"/>
              </a:rPr>
              <a:t>个</a:t>
            </a:r>
            <a:r>
              <a:rPr lang="en-US" altLang="zh-CN" dirty="0" smtClean="0">
                <a:cs typeface="+mn-cs"/>
              </a:rPr>
              <a:t>always</a:t>
            </a:r>
            <a:r>
              <a:rPr lang="zh-CN" altLang="en-US" dirty="0" smtClean="0">
                <a:cs typeface="+mn-cs"/>
              </a:rPr>
              <a:t>块描述（时序逻辑）</a:t>
            </a:r>
            <a:endParaRPr lang="en-US" altLang="zh-CN" dirty="0" smtClean="0">
              <a:cs typeface="+mn-cs"/>
            </a:endParaRPr>
          </a:p>
          <a:p>
            <a:pPr lvl="1" eaLnBrk="1" hangingPunct="1">
              <a:lnSpc>
                <a:spcPts val="3200"/>
              </a:lnSpc>
              <a:spcBef>
                <a:spcPct val="0"/>
              </a:spcBef>
              <a:buNone/>
              <a:defRPr/>
            </a:pPr>
            <a:r>
              <a:rPr lang="zh-CN" altLang="en-US" dirty="0" smtClean="0">
                <a:cs typeface="+mn-cs"/>
              </a:rPr>
              <a:t>（</a:t>
            </a:r>
            <a:r>
              <a:rPr lang="en-US" altLang="zh-CN" dirty="0" smtClean="0">
                <a:cs typeface="+mn-cs"/>
              </a:rPr>
              <a:t>1</a:t>
            </a:r>
            <a:r>
              <a:rPr lang="zh-CN" altLang="en-US" dirty="0" smtClean="0">
                <a:cs typeface="+mn-cs"/>
              </a:rPr>
              <a:t>）复位时回到初始状态</a:t>
            </a:r>
            <a:endParaRPr lang="en-US" altLang="zh-CN" dirty="0" smtClean="0">
              <a:cs typeface="+mn-cs"/>
            </a:endParaRPr>
          </a:p>
          <a:p>
            <a:pPr lvl="1" eaLnBrk="1" hangingPunct="1">
              <a:lnSpc>
                <a:spcPts val="3200"/>
              </a:lnSpc>
              <a:spcBef>
                <a:spcPct val="0"/>
              </a:spcBef>
              <a:buNone/>
              <a:defRPr/>
            </a:pPr>
            <a:r>
              <a:rPr lang="zh-CN" altLang="en-US" dirty="0" smtClean="0">
                <a:cs typeface="+mn-cs"/>
              </a:rPr>
              <a:t>（</a:t>
            </a:r>
            <a:r>
              <a:rPr lang="en-US" altLang="zh-CN" dirty="0" smtClean="0">
                <a:cs typeface="+mn-cs"/>
              </a:rPr>
              <a:t>2</a:t>
            </a:r>
            <a:r>
              <a:rPr lang="zh-CN" altLang="en-US" dirty="0" smtClean="0">
                <a:cs typeface="+mn-cs"/>
              </a:rPr>
              <a:t>）状态的转移（</a:t>
            </a:r>
            <a:r>
              <a:rPr lang="zh-CN" altLang="en-US" dirty="0" smtClean="0"/>
              <a:t>用</a:t>
            </a:r>
            <a:r>
              <a:rPr lang="en-US" altLang="zh-CN" dirty="0" smtClean="0"/>
              <a:t>case</a:t>
            </a:r>
            <a:r>
              <a:rPr lang="zh-CN" altLang="en-US" dirty="0" smtClean="0"/>
              <a:t>或</a:t>
            </a:r>
            <a:r>
              <a:rPr lang="en-US" altLang="zh-CN" dirty="0" smtClean="0"/>
              <a:t>if-else</a:t>
            </a:r>
            <a:r>
              <a:rPr lang="zh-CN" altLang="en-US" dirty="0" smtClean="0"/>
              <a:t>语句）</a:t>
            </a:r>
            <a:endParaRPr lang="en-US" altLang="zh-CN" dirty="0" smtClean="0">
              <a:cs typeface="+mn-cs"/>
            </a:endParaRPr>
          </a:p>
          <a:p>
            <a:pPr lvl="1" eaLnBrk="1" hangingPunct="1">
              <a:lnSpc>
                <a:spcPts val="3200"/>
              </a:lnSpc>
              <a:spcBef>
                <a:spcPct val="0"/>
              </a:spcBef>
              <a:buSzPct val="85000"/>
              <a:buFont typeface="Wingdings" panose="05000000000000000000" pitchFamily="2" charset="2"/>
              <a:buChar char="u"/>
              <a:defRPr/>
            </a:pPr>
            <a:r>
              <a:rPr lang="zh-CN" altLang="en-US" dirty="0" smtClean="0">
                <a:cs typeface="+mn-cs"/>
              </a:rPr>
              <a:t>用另</a:t>
            </a:r>
            <a:r>
              <a:rPr lang="en-US" altLang="zh-CN" dirty="0" smtClean="0">
                <a:cs typeface="+mn-cs"/>
              </a:rPr>
              <a:t>1</a:t>
            </a:r>
            <a:r>
              <a:rPr lang="zh-CN" altLang="en-US" dirty="0" smtClean="0">
                <a:cs typeface="+mn-cs"/>
              </a:rPr>
              <a:t>个</a:t>
            </a:r>
            <a:r>
              <a:rPr lang="en-US" altLang="zh-CN" dirty="0" smtClean="0">
                <a:cs typeface="+mn-cs"/>
              </a:rPr>
              <a:t>always</a:t>
            </a:r>
            <a:r>
              <a:rPr lang="zh-CN" altLang="en-US" dirty="0" smtClean="0">
                <a:cs typeface="+mn-cs"/>
              </a:rPr>
              <a:t>块描述</a:t>
            </a:r>
            <a:endParaRPr lang="en-US" altLang="zh-CN" dirty="0" smtClean="0">
              <a:cs typeface="+mn-cs"/>
            </a:endParaRPr>
          </a:p>
          <a:p>
            <a:pPr lvl="1" eaLnBrk="1" hangingPunct="1">
              <a:lnSpc>
                <a:spcPts val="3200"/>
              </a:lnSpc>
              <a:spcBef>
                <a:spcPct val="0"/>
              </a:spcBef>
              <a:buNone/>
              <a:defRPr/>
            </a:pPr>
            <a:r>
              <a:rPr lang="zh-CN" altLang="en-US" dirty="0" smtClean="0">
                <a:cs typeface="+mn-cs"/>
              </a:rPr>
              <a:t>（</a:t>
            </a:r>
            <a:r>
              <a:rPr lang="en-US" altLang="zh-CN" dirty="0" smtClean="0">
                <a:cs typeface="+mn-cs"/>
              </a:rPr>
              <a:t>3</a:t>
            </a:r>
            <a:r>
              <a:rPr lang="zh-CN" altLang="en-US" dirty="0" smtClean="0">
                <a:cs typeface="+mn-cs"/>
              </a:rPr>
              <a:t>）状态机的输出（组合逻辑）</a:t>
            </a:r>
          </a:p>
        </p:txBody>
      </p:sp>
    </p:spTree>
  </p:cSld>
  <p:clrMapOvr>
    <a:masterClrMapping/>
  </p:clrMapOvr>
  <p:transition spd="med">
    <p:blinds dir="vert"/>
    <p:sndAc>
      <p:stSnd>
        <p:snd r:embed="rId3" name="projctor.wav"/>
      </p:stSnd>
    </p:sndAc>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706" name="Rectangle 2"/>
          <p:cNvSpPr>
            <a:spLocks noGrp="1" noChangeArrowheads="1"/>
          </p:cNvSpPr>
          <p:nvPr>
            <p:ph type="title" idx="4294967295"/>
          </p:nvPr>
        </p:nvSpPr>
        <p:spPr>
          <a:xfrm>
            <a:off x="5334000" y="304800"/>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5</a:t>
            </a:r>
            <a:r>
              <a:rPr lang="zh-CN" altLang="en-US" dirty="0" smtClean="0">
                <a:solidFill>
                  <a:srgbClr val="FFCC00"/>
                </a:solidFill>
                <a:latin typeface="Arial" panose="020B0604020202020204" pitchFamily="34" charset="0"/>
                <a:ea typeface="黑体" panose="02010600030101010101" pitchFamily="49" charset="-122"/>
              </a:rPr>
              <a:t>、寄存器</a:t>
            </a:r>
          </a:p>
        </p:txBody>
      </p:sp>
      <p:sp>
        <p:nvSpPr>
          <p:cNvPr id="234500" name="Text Box 4"/>
          <p:cNvSpPr txBox="1">
            <a:spLocks noChangeArrowheads="1"/>
          </p:cNvSpPr>
          <p:nvPr/>
        </p:nvSpPr>
        <p:spPr bwMode="auto">
          <a:xfrm>
            <a:off x="1854201" y="1236664"/>
            <a:ext cx="7929563" cy="2456057"/>
          </a:xfrm>
          <a:prstGeom prst="rect">
            <a:avLst/>
          </a:prstGeom>
          <a:noFill/>
          <a:ln w="38100">
            <a:noFill/>
            <a:miter lim="800000"/>
          </a:ln>
        </p:spPr>
        <p:txBody>
          <a:bodyPr>
            <a:spAutoFit/>
          </a:bodyPr>
          <a:lstStyle/>
          <a:p>
            <a:pPr algn="l" eaLnBrk="0" hangingPunct="0">
              <a:spcBef>
                <a:spcPct val="20000"/>
              </a:spcBef>
              <a:buClr>
                <a:schemeClr val="bg2"/>
              </a:buClr>
              <a:buFont typeface="Wingdings" panose="05000000000000000000" pitchFamily="2" charset="2"/>
              <a:buChar char="v"/>
            </a:pPr>
            <a:r>
              <a:rPr kumimoji="1" lang="zh-CN" altLang="en-US" sz="2400">
                <a:latin typeface="Arial" panose="020B0604020202020204" pitchFamily="34" charset="0"/>
              </a:rPr>
              <a:t>寄存器</a:t>
            </a:r>
          </a:p>
          <a:p>
            <a:pPr marL="803275" lvl="1" indent="-346075" algn="l">
              <a:lnSpc>
                <a:spcPct val="110000"/>
              </a:lnSpc>
              <a:spcBef>
                <a:spcPct val="0"/>
              </a:spcBef>
              <a:buClr>
                <a:srgbClr val="006666"/>
              </a:buClr>
              <a:buSzPct val="85000"/>
              <a:buFont typeface="Wingdings" panose="05000000000000000000" pitchFamily="2" charset="2"/>
              <a:buChar char="u"/>
            </a:pPr>
            <a:r>
              <a:rPr lang="zh-CN" altLang="en-US" sz="2400"/>
              <a:t>在计算设备中用于存储指令、数据、运算中间结果的存储单元</a:t>
            </a:r>
          </a:p>
          <a:p>
            <a:pPr marL="803275" lvl="1" indent="-346075" algn="l">
              <a:lnSpc>
                <a:spcPct val="110000"/>
              </a:lnSpc>
              <a:spcBef>
                <a:spcPct val="0"/>
              </a:spcBef>
              <a:buClr>
                <a:srgbClr val="006666"/>
              </a:buClr>
              <a:buSzPct val="85000"/>
              <a:buFont typeface="Wingdings" panose="05000000000000000000" pitchFamily="2" charset="2"/>
              <a:buChar char="u"/>
            </a:pPr>
            <a:r>
              <a:rPr lang="zh-CN" altLang="en-US" sz="2400"/>
              <a:t>寄存器由有记忆功能的</a:t>
            </a:r>
            <a:r>
              <a:rPr lang="zh-CN" altLang="en-US" sz="2400">
                <a:solidFill>
                  <a:srgbClr val="CC0066"/>
                </a:solidFill>
              </a:rPr>
              <a:t>触发器</a:t>
            </a:r>
            <a:r>
              <a:rPr lang="zh-CN" altLang="en-US" sz="2400"/>
              <a:t>和一些接收数据的</a:t>
            </a:r>
            <a:r>
              <a:rPr lang="zh-CN" altLang="en-US" sz="2400">
                <a:solidFill>
                  <a:srgbClr val="CC0066"/>
                </a:solidFill>
              </a:rPr>
              <a:t>控制门</a:t>
            </a:r>
            <a:r>
              <a:rPr lang="zh-CN" altLang="en-US" sz="2400"/>
              <a:t>组成</a:t>
            </a:r>
          </a:p>
          <a:p>
            <a:pPr marL="803275" lvl="1" indent="-346075" algn="l">
              <a:lnSpc>
                <a:spcPct val="110000"/>
              </a:lnSpc>
              <a:spcBef>
                <a:spcPct val="0"/>
              </a:spcBef>
              <a:buClr>
                <a:srgbClr val="006666"/>
              </a:buClr>
              <a:buSzPct val="85000"/>
              <a:buFont typeface="Wingdings" panose="05000000000000000000" pitchFamily="2" charset="2"/>
              <a:buChar char="u"/>
            </a:pPr>
            <a:r>
              <a:rPr lang="zh-CN" altLang="en-US" sz="2400"/>
              <a:t>触发器的触发方式决定了寄存器的触发方式</a:t>
            </a:r>
          </a:p>
        </p:txBody>
      </p:sp>
      <p:sp>
        <p:nvSpPr>
          <p:cNvPr id="234501" name="Rectangle 5"/>
          <p:cNvSpPr>
            <a:spLocks noChangeArrowheads="1"/>
          </p:cNvSpPr>
          <p:nvPr/>
        </p:nvSpPr>
        <p:spPr bwMode="auto">
          <a:xfrm>
            <a:off x="2865438" y="4819650"/>
            <a:ext cx="1103312" cy="457200"/>
          </a:xfrm>
          <a:prstGeom prst="rect">
            <a:avLst/>
          </a:prstGeom>
          <a:noFill/>
          <a:ln w="9525">
            <a:noFill/>
            <a:miter lim="800000"/>
          </a:ln>
        </p:spPr>
        <p:txBody>
          <a:bodyPr wrap="none">
            <a:spAutoFit/>
          </a:bodyPr>
          <a:lstStyle/>
          <a:p>
            <a:pPr algn="l">
              <a:lnSpc>
                <a:spcPct val="100000"/>
              </a:lnSpc>
              <a:spcBef>
                <a:spcPct val="0"/>
              </a:spcBef>
            </a:pPr>
            <a:r>
              <a:rPr kumimoji="1" lang="zh-CN" altLang="en-US" sz="2400"/>
              <a:t>寄存器</a:t>
            </a:r>
          </a:p>
        </p:txBody>
      </p:sp>
      <p:sp>
        <p:nvSpPr>
          <p:cNvPr id="234502" name="AutoShape 6"/>
          <p:cNvSpPr/>
          <p:nvPr/>
        </p:nvSpPr>
        <p:spPr bwMode="auto">
          <a:xfrm>
            <a:off x="4224338" y="4514850"/>
            <a:ext cx="228600" cy="1219200"/>
          </a:xfrm>
          <a:prstGeom prst="leftBrace">
            <a:avLst>
              <a:gd name="adj1" fmla="val 44444"/>
              <a:gd name="adj2" fmla="val 50000"/>
            </a:avLst>
          </a:prstGeom>
          <a:noFill/>
          <a:ln w="38100">
            <a:solidFill>
              <a:schemeClr val="tx1"/>
            </a:solidFill>
            <a:round/>
          </a:ln>
        </p:spPr>
        <p:txBody>
          <a:bodyPr wrap="none" anchor="ctr"/>
          <a:lstStyle/>
          <a:p>
            <a:endParaRPr lang="zh-CN" altLang="en-US"/>
          </a:p>
        </p:txBody>
      </p:sp>
      <p:sp>
        <p:nvSpPr>
          <p:cNvPr id="234503" name="Rectangle 7"/>
          <p:cNvSpPr>
            <a:spLocks noChangeArrowheads="1"/>
          </p:cNvSpPr>
          <p:nvPr/>
        </p:nvSpPr>
        <p:spPr bwMode="auto">
          <a:xfrm>
            <a:off x="4354514" y="4306888"/>
            <a:ext cx="1792287" cy="457200"/>
          </a:xfrm>
          <a:prstGeom prst="rect">
            <a:avLst/>
          </a:prstGeom>
          <a:noFill/>
          <a:ln w="9525">
            <a:noFill/>
            <a:miter lim="800000"/>
          </a:ln>
        </p:spPr>
        <p:txBody>
          <a:bodyPr wrap="none">
            <a:spAutoFit/>
          </a:bodyPr>
          <a:lstStyle/>
          <a:p>
            <a:pPr algn="l">
              <a:lnSpc>
                <a:spcPct val="100000"/>
              </a:lnSpc>
              <a:spcBef>
                <a:spcPct val="0"/>
              </a:spcBef>
            </a:pPr>
            <a:r>
              <a:rPr kumimoji="1" lang="zh-CN" altLang="en-US" sz="2400"/>
              <a:t> 数码寄存器</a:t>
            </a:r>
          </a:p>
        </p:txBody>
      </p:sp>
      <p:sp>
        <p:nvSpPr>
          <p:cNvPr id="234504" name="Rectangle 8"/>
          <p:cNvSpPr>
            <a:spLocks noChangeArrowheads="1"/>
          </p:cNvSpPr>
          <p:nvPr/>
        </p:nvSpPr>
        <p:spPr bwMode="auto">
          <a:xfrm>
            <a:off x="4354514" y="5449888"/>
            <a:ext cx="1792287" cy="457200"/>
          </a:xfrm>
          <a:prstGeom prst="rect">
            <a:avLst/>
          </a:prstGeom>
          <a:noFill/>
          <a:ln w="9525">
            <a:noFill/>
            <a:miter lim="800000"/>
          </a:ln>
        </p:spPr>
        <p:txBody>
          <a:bodyPr wrap="none">
            <a:spAutoFit/>
          </a:bodyPr>
          <a:lstStyle/>
          <a:p>
            <a:pPr algn="l">
              <a:lnSpc>
                <a:spcPct val="100000"/>
              </a:lnSpc>
              <a:spcBef>
                <a:spcPct val="0"/>
              </a:spcBef>
            </a:pPr>
            <a:r>
              <a:rPr kumimoji="1" lang="zh-CN" altLang="en-US" sz="2400"/>
              <a:t> 移位寄存器</a:t>
            </a:r>
          </a:p>
        </p:txBody>
      </p:sp>
      <p:sp>
        <p:nvSpPr>
          <p:cNvPr id="234505" name="AutoShape 9"/>
          <p:cNvSpPr/>
          <p:nvPr/>
        </p:nvSpPr>
        <p:spPr bwMode="auto">
          <a:xfrm>
            <a:off x="6264275" y="3981450"/>
            <a:ext cx="228600" cy="1066800"/>
          </a:xfrm>
          <a:prstGeom prst="leftBrace">
            <a:avLst>
              <a:gd name="adj1" fmla="val 38889"/>
              <a:gd name="adj2" fmla="val 50000"/>
            </a:avLst>
          </a:prstGeom>
          <a:noFill/>
          <a:ln w="38100">
            <a:solidFill>
              <a:schemeClr val="tx1"/>
            </a:solidFill>
            <a:round/>
          </a:ln>
        </p:spPr>
        <p:txBody>
          <a:bodyPr wrap="none" anchor="ctr"/>
          <a:lstStyle/>
          <a:p>
            <a:endParaRPr lang="zh-CN" altLang="en-US"/>
          </a:p>
        </p:txBody>
      </p:sp>
      <p:sp>
        <p:nvSpPr>
          <p:cNvPr id="234506" name="Rectangle 10"/>
          <p:cNvSpPr>
            <a:spLocks noChangeArrowheads="1"/>
          </p:cNvSpPr>
          <p:nvPr/>
        </p:nvSpPr>
        <p:spPr bwMode="auto">
          <a:xfrm>
            <a:off x="6335714" y="3829050"/>
            <a:ext cx="4186237" cy="400050"/>
          </a:xfrm>
          <a:prstGeom prst="rect">
            <a:avLst/>
          </a:prstGeom>
          <a:noFill/>
          <a:ln w="9525">
            <a:noFill/>
            <a:miter lim="800000"/>
          </a:ln>
        </p:spPr>
        <p:txBody>
          <a:bodyPr wrap="none">
            <a:spAutoFit/>
          </a:bodyPr>
          <a:lstStyle/>
          <a:p>
            <a:pPr algn="l">
              <a:lnSpc>
                <a:spcPct val="100000"/>
              </a:lnSpc>
              <a:spcBef>
                <a:spcPct val="0"/>
              </a:spcBef>
            </a:pPr>
            <a:r>
              <a:rPr lang="zh-CN" altLang="en-US">
                <a:latin typeface="宋体" panose="02010600030101010101" pitchFamily="2" charset="-122"/>
              </a:rPr>
              <a:t>数据寄存器（多</a:t>
            </a:r>
            <a:r>
              <a:rPr kumimoji="1" lang="zh-CN" altLang="en-US">
                <a:latin typeface="宋体" panose="02010600030101010101" pitchFamily="2" charset="-122"/>
              </a:rPr>
              <a:t>位</a:t>
            </a:r>
            <a:r>
              <a:rPr kumimoji="1" lang="en-US" altLang="zh-CN">
                <a:latin typeface="宋体" panose="02010600030101010101" pitchFamily="2" charset="-122"/>
              </a:rPr>
              <a:t>D</a:t>
            </a:r>
            <a:r>
              <a:rPr kumimoji="1" lang="zh-CN" altLang="en-US">
                <a:latin typeface="宋体" panose="02010600030101010101" pitchFamily="2" charset="-122"/>
              </a:rPr>
              <a:t>型触发器组成）</a:t>
            </a:r>
            <a:endParaRPr kumimoji="1" lang="zh-CN" altLang="en-US" sz="2400"/>
          </a:p>
        </p:txBody>
      </p:sp>
      <p:sp>
        <p:nvSpPr>
          <p:cNvPr id="234507" name="Rectangle 11"/>
          <p:cNvSpPr>
            <a:spLocks noChangeArrowheads="1"/>
          </p:cNvSpPr>
          <p:nvPr/>
        </p:nvSpPr>
        <p:spPr bwMode="auto">
          <a:xfrm>
            <a:off x="6335714" y="4306888"/>
            <a:ext cx="4313237" cy="400050"/>
          </a:xfrm>
          <a:prstGeom prst="rect">
            <a:avLst/>
          </a:prstGeom>
          <a:noFill/>
          <a:ln w="9525">
            <a:noFill/>
            <a:miter lim="800000"/>
          </a:ln>
        </p:spPr>
        <p:txBody>
          <a:bodyPr wrap="none">
            <a:spAutoFit/>
          </a:bodyPr>
          <a:lstStyle/>
          <a:p>
            <a:pPr algn="l">
              <a:lnSpc>
                <a:spcPct val="100000"/>
              </a:lnSpc>
              <a:spcBef>
                <a:spcPct val="0"/>
              </a:spcBef>
            </a:pPr>
            <a:r>
              <a:rPr kumimoji="1" lang="zh-CN" altLang="en-US"/>
              <a:t>数据锁存器（</a:t>
            </a:r>
            <a:r>
              <a:rPr lang="zh-CN" altLang="en-US">
                <a:latin typeface="宋体" panose="02010600030101010101" pitchFamily="2" charset="-122"/>
              </a:rPr>
              <a:t>多位</a:t>
            </a:r>
            <a:r>
              <a:rPr lang="zh-CN" altLang="en-US">
                <a:solidFill>
                  <a:srgbClr val="FF33CC"/>
                </a:solidFill>
                <a:latin typeface="宋体" panose="02010600030101010101" pitchFamily="2" charset="-122"/>
              </a:rPr>
              <a:t>电位</a:t>
            </a:r>
            <a:r>
              <a:rPr lang="zh-CN" altLang="en-US">
                <a:latin typeface="宋体" panose="02010600030101010101" pitchFamily="2" charset="-122"/>
              </a:rPr>
              <a:t>触发器组成）</a:t>
            </a:r>
            <a:endParaRPr kumimoji="1" lang="zh-CN" altLang="en-US"/>
          </a:p>
        </p:txBody>
      </p:sp>
      <p:sp>
        <p:nvSpPr>
          <p:cNvPr id="234508" name="Rectangle 12"/>
          <p:cNvSpPr>
            <a:spLocks noChangeArrowheads="1"/>
          </p:cNvSpPr>
          <p:nvPr/>
        </p:nvSpPr>
        <p:spPr bwMode="auto">
          <a:xfrm>
            <a:off x="6335714" y="4764088"/>
            <a:ext cx="1552575" cy="461962"/>
          </a:xfrm>
          <a:prstGeom prst="rect">
            <a:avLst/>
          </a:prstGeom>
          <a:noFill/>
          <a:ln w="9525">
            <a:noFill/>
            <a:miter lim="800000"/>
          </a:ln>
        </p:spPr>
        <p:txBody>
          <a:bodyPr wrap="none">
            <a:spAutoFit/>
          </a:bodyPr>
          <a:lstStyle/>
          <a:p>
            <a:pPr algn="l">
              <a:lnSpc>
                <a:spcPct val="100000"/>
              </a:lnSpc>
              <a:spcBef>
                <a:spcPct val="0"/>
              </a:spcBef>
            </a:pPr>
            <a:r>
              <a:rPr kumimoji="1" lang="zh-CN" altLang="en-US" sz="2400"/>
              <a:t> </a:t>
            </a:r>
            <a:r>
              <a:rPr kumimoji="1" lang="zh-CN" altLang="en-US"/>
              <a:t>寄存器阵列</a:t>
            </a:r>
          </a:p>
        </p:txBody>
      </p:sp>
      <p:sp>
        <p:nvSpPr>
          <p:cNvPr id="234509" name="Rectangle 13"/>
          <p:cNvSpPr>
            <a:spLocks noChangeArrowheads="1"/>
          </p:cNvSpPr>
          <p:nvPr/>
        </p:nvSpPr>
        <p:spPr bwMode="auto">
          <a:xfrm>
            <a:off x="6369051" y="5276850"/>
            <a:ext cx="1990725" cy="400050"/>
          </a:xfrm>
          <a:prstGeom prst="rect">
            <a:avLst/>
          </a:prstGeom>
          <a:noFill/>
          <a:ln w="9525">
            <a:noFill/>
            <a:miter lim="800000"/>
          </a:ln>
        </p:spPr>
        <p:txBody>
          <a:bodyPr wrap="none">
            <a:spAutoFit/>
          </a:bodyPr>
          <a:lstStyle/>
          <a:p>
            <a:pPr algn="l">
              <a:lnSpc>
                <a:spcPct val="100000"/>
              </a:lnSpc>
              <a:spcBef>
                <a:spcPct val="0"/>
              </a:spcBef>
            </a:pPr>
            <a:r>
              <a:rPr kumimoji="1" lang="zh-CN" altLang="en-US"/>
              <a:t>单向移位寄存器</a:t>
            </a:r>
          </a:p>
        </p:txBody>
      </p:sp>
      <p:sp>
        <p:nvSpPr>
          <p:cNvPr id="234510" name="AutoShape 14"/>
          <p:cNvSpPr/>
          <p:nvPr/>
        </p:nvSpPr>
        <p:spPr bwMode="auto">
          <a:xfrm>
            <a:off x="6292850" y="5429250"/>
            <a:ext cx="152400" cy="685800"/>
          </a:xfrm>
          <a:prstGeom prst="leftBrace">
            <a:avLst>
              <a:gd name="adj1" fmla="val 37500"/>
              <a:gd name="adj2" fmla="val 50000"/>
            </a:avLst>
          </a:prstGeom>
          <a:noFill/>
          <a:ln w="38100">
            <a:solidFill>
              <a:schemeClr val="tx1"/>
            </a:solidFill>
            <a:round/>
          </a:ln>
        </p:spPr>
        <p:txBody>
          <a:bodyPr wrap="none" anchor="ctr"/>
          <a:lstStyle/>
          <a:p>
            <a:endParaRPr lang="zh-CN" altLang="en-US"/>
          </a:p>
        </p:txBody>
      </p:sp>
      <p:sp>
        <p:nvSpPr>
          <p:cNvPr id="234511" name="Rectangle 15"/>
          <p:cNvSpPr>
            <a:spLocks noChangeArrowheads="1"/>
          </p:cNvSpPr>
          <p:nvPr/>
        </p:nvSpPr>
        <p:spPr bwMode="auto">
          <a:xfrm>
            <a:off x="6369051" y="5734050"/>
            <a:ext cx="1990725" cy="400050"/>
          </a:xfrm>
          <a:prstGeom prst="rect">
            <a:avLst/>
          </a:prstGeom>
          <a:noFill/>
          <a:ln w="9525">
            <a:noFill/>
            <a:miter lim="800000"/>
          </a:ln>
        </p:spPr>
        <p:txBody>
          <a:bodyPr wrap="none">
            <a:spAutoFit/>
          </a:bodyPr>
          <a:lstStyle/>
          <a:p>
            <a:pPr algn="l">
              <a:lnSpc>
                <a:spcPct val="100000"/>
              </a:lnSpc>
              <a:spcBef>
                <a:spcPct val="0"/>
              </a:spcBef>
            </a:pPr>
            <a:r>
              <a:rPr kumimoji="1" lang="zh-CN" altLang="en-US"/>
              <a:t>双向移位寄存器</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4500"/>
                                        </p:tgtEl>
                                        <p:attrNameLst>
                                          <p:attrName>style.visibility</p:attrName>
                                        </p:attrNameLst>
                                      </p:cBhvr>
                                      <p:to>
                                        <p:strVal val="visible"/>
                                      </p:to>
                                    </p:set>
                                    <p:anim calcmode="lin" valueType="num">
                                      <p:cBhvr additive="base">
                                        <p:cTn id="7" dur="500" fill="hold"/>
                                        <p:tgtEl>
                                          <p:spTgt spid="234500"/>
                                        </p:tgtEl>
                                        <p:attrNameLst>
                                          <p:attrName>ppt_x</p:attrName>
                                        </p:attrNameLst>
                                      </p:cBhvr>
                                      <p:tavLst>
                                        <p:tav tm="0">
                                          <p:val>
                                            <p:strVal val="0-#ppt_w/2"/>
                                          </p:val>
                                        </p:tav>
                                        <p:tav tm="100000">
                                          <p:val>
                                            <p:strVal val="#ppt_x"/>
                                          </p:val>
                                        </p:tav>
                                      </p:tavLst>
                                    </p:anim>
                                    <p:anim calcmode="lin" valueType="num">
                                      <p:cBhvr additive="base">
                                        <p:cTn id="8" dur="500" fill="hold"/>
                                        <p:tgtEl>
                                          <p:spTgt spid="2345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4501"/>
                                        </p:tgtEl>
                                        <p:attrNameLst>
                                          <p:attrName>style.visibility</p:attrName>
                                        </p:attrNameLst>
                                      </p:cBhvr>
                                      <p:to>
                                        <p:strVal val="visible"/>
                                      </p:to>
                                    </p:set>
                                    <p:anim calcmode="lin" valueType="num">
                                      <p:cBhvr additive="base">
                                        <p:cTn id="13" dur="500" fill="hold"/>
                                        <p:tgtEl>
                                          <p:spTgt spid="234501"/>
                                        </p:tgtEl>
                                        <p:attrNameLst>
                                          <p:attrName>ppt_x</p:attrName>
                                        </p:attrNameLst>
                                      </p:cBhvr>
                                      <p:tavLst>
                                        <p:tav tm="0">
                                          <p:val>
                                            <p:strVal val="0-#ppt_w/2"/>
                                          </p:val>
                                        </p:tav>
                                        <p:tav tm="100000">
                                          <p:val>
                                            <p:strVal val="#ppt_x"/>
                                          </p:val>
                                        </p:tav>
                                      </p:tavLst>
                                    </p:anim>
                                    <p:anim calcmode="lin" valueType="num">
                                      <p:cBhvr additive="base">
                                        <p:cTn id="14" dur="500" fill="hold"/>
                                        <p:tgtEl>
                                          <p:spTgt spid="234501"/>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234502"/>
                                        </p:tgtEl>
                                        <p:attrNameLst>
                                          <p:attrName>style.visibility</p:attrName>
                                        </p:attrNameLst>
                                      </p:cBhvr>
                                      <p:to>
                                        <p:strVal val="visible"/>
                                      </p:to>
                                    </p:set>
                                    <p:anim calcmode="lin" valueType="num">
                                      <p:cBhvr additive="base">
                                        <p:cTn id="18" dur="500" fill="hold"/>
                                        <p:tgtEl>
                                          <p:spTgt spid="234502"/>
                                        </p:tgtEl>
                                        <p:attrNameLst>
                                          <p:attrName>ppt_x</p:attrName>
                                        </p:attrNameLst>
                                      </p:cBhvr>
                                      <p:tavLst>
                                        <p:tav tm="0">
                                          <p:val>
                                            <p:strVal val="#ppt_x"/>
                                          </p:val>
                                        </p:tav>
                                        <p:tav tm="100000">
                                          <p:val>
                                            <p:strVal val="#ppt_x"/>
                                          </p:val>
                                        </p:tav>
                                      </p:tavLst>
                                    </p:anim>
                                    <p:anim calcmode="lin" valueType="num">
                                      <p:cBhvr additive="base">
                                        <p:cTn id="19" dur="500" fill="hold"/>
                                        <p:tgtEl>
                                          <p:spTgt spid="234502"/>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234503"/>
                                        </p:tgtEl>
                                        <p:attrNameLst>
                                          <p:attrName>style.visibility</p:attrName>
                                        </p:attrNameLst>
                                      </p:cBhvr>
                                      <p:to>
                                        <p:strVal val="visible"/>
                                      </p:to>
                                    </p:set>
                                    <p:anim calcmode="lin" valueType="num">
                                      <p:cBhvr additive="base">
                                        <p:cTn id="23" dur="500" fill="hold"/>
                                        <p:tgtEl>
                                          <p:spTgt spid="234503"/>
                                        </p:tgtEl>
                                        <p:attrNameLst>
                                          <p:attrName>ppt_x</p:attrName>
                                        </p:attrNameLst>
                                      </p:cBhvr>
                                      <p:tavLst>
                                        <p:tav tm="0">
                                          <p:val>
                                            <p:strVal val="#ppt_x"/>
                                          </p:val>
                                        </p:tav>
                                        <p:tav tm="100000">
                                          <p:val>
                                            <p:strVal val="#ppt_x"/>
                                          </p:val>
                                        </p:tav>
                                      </p:tavLst>
                                    </p:anim>
                                    <p:anim calcmode="lin" valueType="num">
                                      <p:cBhvr additive="base">
                                        <p:cTn id="24" dur="500" fill="hold"/>
                                        <p:tgtEl>
                                          <p:spTgt spid="234503"/>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234504"/>
                                        </p:tgtEl>
                                        <p:attrNameLst>
                                          <p:attrName>style.visibility</p:attrName>
                                        </p:attrNameLst>
                                      </p:cBhvr>
                                      <p:to>
                                        <p:strVal val="visible"/>
                                      </p:to>
                                    </p:set>
                                    <p:anim calcmode="lin" valueType="num">
                                      <p:cBhvr additive="base">
                                        <p:cTn id="28" dur="500" fill="hold"/>
                                        <p:tgtEl>
                                          <p:spTgt spid="234504"/>
                                        </p:tgtEl>
                                        <p:attrNameLst>
                                          <p:attrName>ppt_x</p:attrName>
                                        </p:attrNameLst>
                                      </p:cBhvr>
                                      <p:tavLst>
                                        <p:tav tm="0">
                                          <p:val>
                                            <p:strVal val="#ppt_x"/>
                                          </p:val>
                                        </p:tav>
                                        <p:tav tm="100000">
                                          <p:val>
                                            <p:strVal val="#ppt_x"/>
                                          </p:val>
                                        </p:tav>
                                      </p:tavLst>
                                    </p:anim>
                                    <p:anim calcmode="lin" valueType="num">
                                      <p:cBhvr additive="base">
                                        <p:cTn id="29" dur="500" fill="hold"/>
                                        <p:tgtEl>
                                          <p:spTgt spid="23450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234505"/>
                                        </p:tgtEl>
                                        <p:attrNameLst>
                                          <p:attrName>style.visibility</p:attrName>
                                        </p:attrNameLst>
                                      </p:cBhvr>
                                      <p:to>
                                        <p:strVal val="visible"/>
                                      </p:to>
                                    </p:set>
                                    <p:anim calcmode="lin" valueType="num">
                                      <p:cBhvr additive="base">
                                        <p:cTn id="34" dur="500" fill="hold"/>
                                        <p:tgtEl>
                                          <p:spTgt spid="234505"/>
                                        </p:tgtEl>
                                        <p:attrNameLst>
                                          <p:attrName>ppt_x</p:attrName>
                                        </p:attrNameLst>
                                      </p:cBhvr>
                                      <p:tavLst>
                                        <p:tav tm="0">
                                          <p:val>
                                            <p:strVal val="1+#ppt_w/2"/>
                                          </p:val>
                                        </p:tav>
                                        <p:tav tm="100000">
                                          <p:val>
                                            <p:strVal val="#ppt_x"/>
                                          </p:val>
                                        </p:tav>
                                      </p:tavLst>
                                    </p:anim>
                                    <p:anim calcmode="lin" valueType="num">
                                      <p:cBhvr additive="base">
                                        <p:cTn id="35" dur="500" fill="hold"/>
                                        <p:tgtEl>
                                          <p:spTgt spid="234505"/>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 presetClass="entr" presetSubtype="2" fill="hold" grpId="0" nodeType="afterEffect">
                                  <p:stCondLst>
                                    <p:cond delay="0"/>
                                  </p:stCondLst>
                                  <p:childTnLst>
                                    <p:set>
                                      <p:cBhvr>
                                        <p:cTn id="38" dur="1" fill="hold">
                                          <p:stCondLst>
                                            <p:cond delay="0"/>
                                          </p:stCondLst>
                                        </p:cTn>
                                        <p:tgtEl>
                                          <p:spTgt spid="234506"/>
                                        </p:tgtEl>
                                        <p:attrNameLst>
                                          <p:attrName>style.visibility</p:attrName>
                                        </p:attrNameLst>
                                      </p:cBhvr>
                                      <p:to>
                                        <p:strVal val="visible"/>
                                      </p:to>
                                    </p:set>
                                    <p:anim calcmode="lin" valueType="num">
                                      <p:cBhvr additive="base">
                                        <p:cTn id="39" dur="500" fill="hold"/>
                                        <p:tgtEl>
                                          <p:spTgt spid="234506"/>
                                        </p:tgtEl>
                                        <p:attrNameLst>
                                          <p:attrName>ppt_x</p:attrName>
                                        </p:attrNameLst>
                                      </p:cBhvr>
                                      <p:tavLst>
                                        <p:tav tm="0">
                                          <p:val>
                                            <p:strVal val="1+#ppt_w/2"/>
                                          </p:val>
                                        </p:tav>
                                        <p:tav tm="100000">
                                          <p:val>
                                            <p:strVal val="#ppt_x"/>
                                          </p:val>
                                        </p:tav>
                                      </p:tavLst>
                                    </p:anim>
                                    <p:anim calcmode="lin" valueType="num">
                                      <p:cBhvr additive="base">
                                        <p:cTn id="40" dur="500" fill="hold"/>
                                        <p:tgtEl>
                                          <p:spTgt spid="234506"/>
                                        </p:tgtEl>
                                        <p:attrNameLst>
                                          <p:attrName>ppt_y</p:attrName>
                                        </p:attrNameLst>
                                      </p:cBhvr>
                                      <p:tavLst>
                                        <p:tav tm="0">
                                          <p:val>
                                            <p:strVal val="#ppt_y"/>
                                          </p:val>
                                        </p:tav>
                                        <p:tav tm="100000">
                                          <p:val>
                                            <p:strVal val="#ppt_y"/>
                                          </p:val>
                                        </p:tav>
                                      </p:tavLst>
                                    </p:anim>
                                  </p:childTnLst>
                                </p:cTn>
                              </p:par>
                            </p:childTnLst>
                          </p:cTn>
                        </p:par>
                        <p:par>
                          <p:cTn id="41" fill="hold">
                            <p:stCondLst>
                              <p:cond delay="1000"/>
                            </p:stCondLst>
                            <p:childTnLst>
                              <p:par>
                                <p:cTn id="42" presetID="2" presetClass="entr" presetSubtype="2" fill="hold" grpId="0" nodeType="afterEffect">
                                  <p:stCondLst>
                                    <p:cond delay="0"/>
                                  </p:stCondLst>
                                  <p:childTnLst>
                                    <p:set>
                                      <p:cBhvr>
                                        <p:cTn id="43" dur="1" fill="hold">
                                          <p:stCondLst>
                                            <p:cond delay="0"/>
                                          </p:stCondLst>
                                        </p:cTn>
                                        <p:tgtEl>
                                          <p:spTgt spid="234507"/>
                                        </p:tgtEl>
                                        <p:attrNameLst>
                                          <p:attrName>style.visibility</p:attrName>
                                        </p:attrNameLst>
                                      </p:cBhvr>
                                      <p:to>
                                        <p:strVal val="visible"/>
                                      </p:to>
                                    </p:set>
                                    <p:anim calcmode="lin" valueType="num">
                                      <p:cBhvr additive="base">
                                        <p:cTn id="44" dur="500" fill="hold"/>
                                        <p:tgtEl>
                                          <p:spTgt spid="234507"/>
                                        </p:tgtEl>
                                        <p:attrNameLst>
                                          <p:attrName>ppt_x</p:attrName>
                                        </p:attrNameLst>
                                      </p:cBhvr>
                                      <p:tavLst>
                                        <p:tav tm="0">
                                          <p:val>
                                            <p:strVal val="1+#ppt_w/2"/>
                                          </p:val>
                                        </p:tav>
                                        <p:tav tm="100000">
                                          <p:val>
                                            <p:strVal val="#ppt_x"/>
                                          </p:val>
                                        </p:tav>
                                      </p:tavLst>
                                    </p:anim>
                                    <p:anim calcmode="lin" valueType="num">
                                      <p:cBhvr additive="base">
                                        <p:cTn id="45" dur="500" fill="hold"/>
                                        <p:tgtEl>
                                          <p:spTgt spid="234507"/>
                                        </p:tgtEl>
                                        <p:attrNameLst>
                                          <p:attrName>ppt_y</p:attrName>
                                        </p:attrNameLst>
                                      </p:cBhvr>
                                      <p:tavLst>
                                        <p:tav tm="0">
                                          <p:val>
                                            <p:strVal val="#ppt_y"/>
                                          </p:val>
                                        </p:tav>
                                        <p:tav tm="100000">
                                          <p:val>
                                            <p:strVal val="#ppt_y"/>
                                          </p:val>
                                        </p:tav>
                                      </p:tavLst>
                                    </p:anim>
                                  </p:childTnLst>
                                </p:cTn>
                              </p:par>
                            </p:childTnLst>
                          </p:cTn>
                        </p:par>
                        <p:par>
                          <p:cTn id="46" fill="hold">
                            <p:stCondLst>
                              <p:cond delay="1500"/>
                            </p:stCondLst>
                            <p:childTnLst>
                              <p:par>
                                <p:cTn id="47" presetID="2" presetClass="entr" presetSubtype="2" fill="hold" grpId="0" nodeType="afterEffect">
                                  <p:stCondLst>
                                    <p:cond delay="0"/>
                                  </p:stCondLst>
                                  <p:childTnLst>
                                    <p:set>
                                      <p:cBhvr>
                                        <p:cTn id="48" dur="1" fill="hold">
                                          <p:stCondLst>
                                            <p:cond delay="0"/>
                                          </p:stCondLst>
                                        </p:cTn>
                                        <p:tgtEl>
                                          <p:spTgt spid="234508"/>
                                        </p:tgtEl>
                                        <p:attrNameLst>
                                          <p:attrName>style.visibility</p:attrName>
                                        </p:attrNameLst>
                                      </p:cBhvr>
                                      <p:to>
                                        <p:strVal val="visible"/>
                                      </p:to>
                                    </p:set>
                                    <p:anim calcmode="lin" valueType="num">
                                      <p:cBhvr additive="base">
                                        <p:cTn id="49" dur="500" fill="hold"/>
                                        <p:tgtEl>
                                          <p:spTgt spid="234508"/>
                                        </p:tgtEl>
                                        <p:attrNameLst>
                                          <p:attrName>ppt_x</p:attrName>
                                        </p:attrNameLst>
                                      </p:cBhvr>
                                      <p:tavLst>
                                        <p:tav tm="0">
                                          <p:val>
                                            <p:strVal val="1+#ppt_w/2"/>
                                          </p:val>
                                        </p:tav>
                                        <p:tav tm="100000">
                                          <p:val>
                                            <p:strVal val="#ppt_x"/>
                                          </p:val>
                                        </p:tav>
                                      </p:tavLst>
                                    </p:anim>
                                    <p:anim calcmode="lin" valueType="num">
                                      <p:cBhvr additive="base">
                                        <p:cTn id="50" dur="500" fill="hold"/>
                                        <p:tgtEl>
                                          <p:spTgt spid="23450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4510"/>
                                        </p:tgtEl>
                                        <p:attrNameLst>
                                          <p:attrName>style.visibility</p:attrName>
                                        </p:attrNameLst>
                                      </p:cBhvr>
                                      <p:to>
                                        <p:strVal val="visible"/>
                                      </p:to>
                                    </p:set>
                                    <p:anim calcmode="lin" valueType="num">
                                      <p:cBhvr additive="base">
                                        <p:cTn id="55" dur="500" fill="hold"/>
                                        <p:tgtEl>
                                          <p:spTgt spid="234510"/>
                                        </p:tgtEl>
                                        <p:attrNameLst>
                                          <p:attrName>ppt_x</p:attrName>
                                        </p:attrNameLst>
                                      </p:cBhvr>
                                      <p:tavLst>
                                        <p:tav tm="0">
                                          <p:val>
                                            <p:strVal val="#ppt_x"/>
                                          </p:val>
                                        </p:tav>
                                        <p:tav tm="100000">
                                          <p:val>
                                            <p:strVal val="#ppt_x"/>
                                          </p:val>
                                        </p:tav>
                                      </p:tavLst>
                                    </p:anim>
                                    <p:anim calcmode="lin" valueType="num">
                                      <p:cBhvr additive="base">
                                        <p:cTn id="56" dur="500" fill="hold"/>
                                        <p:tgtEl>
                                          <p:spTgt spid="234510"/>
                                        </p:tgtEl>
                                        <p:attrNameLst>
                                          <p:attrName>ppt_y</p:attrName>
                                        </p:attrNameLst>
                                      </p:cBhvr>
                                      <p:tavLst>
                                        <p:tav tm="0">
                                          <p:val>
                                            <p:strVal val="1+#ppt_h/2"/>
                                          </p:val>
                                        </p:tav>
                                        <p:tav tm="100000">
                                          <p:val>
                                            <p:strVal val="#ppt_y"/>
                                          </p:val>
                                        </p:tav>
                                      </p:tavLst>
                                    </p:anim>
                                  </p:childTnLst>
                                </p:cTn>
                              </p:par>
                            </p:childTnLst>
                          </p:cTn>
                        </p:par>
                        <p:par>
                          <p:cTn id="57" fill="hold">
                            <p:stCondLst>
                              <p:cond delay="500"/>
                            </p:stCondLst>
                            <p:childTnLst>
                              <p:par>
                                <p:cTn id="58" presetID="2" presetClass="entr" presetSubtype="2" fill="hold" grpId="0" nodeType="afterEffect">
                                  <p:stCondLst>
                                    <p:cond delay="0"/>
                                  </p:stCondLst>
                                  <p:childTnLst>
                                    <p:set>
                                      <p:cBhvr>
                                        <p:cTn id="59" dur="1" fill="hold">
                                          <p:stCondLst>
                                            <p:cond delay="0"/>
                                          </p:stCondLst>
                                        </p:cTn>
                                        <p:tgtEl>
                                          <p:spTgt spid="234509"/>
                                        </p:tgtEl>
                                        <p:attrNameLst>
                                          <p:attrName>style.visibility</p:attrName>
                                        </p:attrNameLst>
                                      </p:cBhvr>
                                      <p:to>
                                        <p:strVal val="visible"/>
                                      </p:to>
                                    </p:set>
                                    <p:anim calcmode="lin" valueType="num">
                                      <p:cBhvr additive="base">
                                        <p:cTn id="60" dur="500" fill="hold"/>
                                        <p:tgtEl>
                                          <p:spTgt spid="234509"/>
                                        </p:tgtEl>
                                        <p:attrNameLst>
                                          <p:attrName>ppt_x</p:attrName>
                                        </p:attrNameLst>
                                      </p:cBhvr>
                                      <p:tavLst>
                                        <p:tav tm="0">
                                          <p:val>
                                            <p:strVal val="1+#ppt_w/2"/>
                                          </p:val>
                                        </p:tav>
                                        <p:tav tm="100000">
                                          <p:val>
                                            <p:strVal val="#ppt_x"/>
                                          </p:val>
                                        </p:tav>
                                      </p:tavLst>
                                    </p:anim>
                                    <p:anim calcmode="lin" valueType="num">
                                      <p:cBhvr additive="base">
                                        <p:cTn id="61" dur="500" fill="hold"/>
                                        <p:tgtEl>
                                          <p:spTgt spid="234509"/>
                                        </p:tgtEl>
                                        <p:attrNameLst>
                                          <p:attrName>ppt_y</p:attrName>
                                        </p:attrNameLst>
                                      </p:cBhvr>
                                      <p:tavLst>
                                        <p:tav tm="0">
                                          <p:val>
                                            <p:strVal val="#ppt_y"/>
                                          </p:val>
                                        </p:tav>
                                        <p:tav tm="100000">
                                          <p:val>
                                            <p:strVal val="#ppt_y"/>
                                          </p:val>
                                        </p:tav>
                                      </p:tavLst>
                                    </p:anim>
                                  </p:childTnLst>
                                </p:cTn>
                              </p:par>
                            </p:childTnLst>
                          </p:cTn>
                        </p:par>
                        <p:par>
                          <p:cTn id="62" fill="hold">
                            <p:stCondLst>
                              <p:cond delay="1000"/>
                            </p:stCondLst>
                            <p:childTnLst>
                              <p:par>
                                <p:cTn id="63" presetID="2" presetClass="entr" presetSubtype="4" fill="hold" grpId="0" nodeType="afterEffect">
                                  <p:stCondLst>
                                    <p:cond delay="0"/>
                                  </p:stCondLst>
                                  <p:childTnLst>
                                    <p:set>
                                      <p:cBhvr>
                                        <p:cTn id="64" dur="1" fill="hold">
                                          <p:stCondLst>
                                            <p:cond delay="0"/>
                                          </p:stCondLst>
                                        </p:cTn>
                                        <p:tgtEl>
                                          <p:spTgt spid="234511"/>
                                        </p:tgtEl>
                                        <p:attrNameLst>
                                          <p:attrName>style.visibility</p:attrName>
                                        </p:attrNameLst>
                                      </p:cBhvr>
                                      <p:to>
                                        <p:strVal val="visible"/>
                                      </p:to>
                                    </p:set>
                                    <p:anim calcmode="lin" valueType="num">
                                      <p:cBhvr additive="base">
                                        <p:cTn id="65" dur="500" fill="hold"/>
                                        <p:tgtEl>
                                          <p:spTgt spid="234511"/>
                                        </p:tgtEl>
                                        <p:attrNameLst>
                                          <p:attrName>ppt_x</p:attrName>
                                        </p:attrNameLst>
                                      </p:cBhvr>
                                      <p:tavLst>
                                        <p:tav tm="0">
                                          <p:val>
                                            <p:strVal val="#ppt_x"/>
                                          </p:val>
                                        </p:tav>
                                        <p:tav tm="100000">
                                          <p:val>
                                            <p:strVal val="#ppt_x"/>
                                          </p:val>
                                        </p:tav>
                                      </p:tavLst>
                                    </p:anim>
                                    <p:anim calcmode="lin" valueType="num">
                                      <p:cBhvr additive="base">
                                        <p:cTn id="66" dur="500" fill="hold"/>
                                        <p:tgtEl>
                                          <p:spTgt spid="2345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0" grpId="0"/>
      <p:bldP spid="234501" grpId="0"/>
      <p:bldP spid="234502" grpId="0" animBg="1"/>
      <p:bldP spid="234503" grpId="0"/>
      <p:bldP spid="234504" grpId="0"/>
      <p:bldP spid="234505" grpId="0" animBg="1"/>
      <p:bldP spid="234506" grpId="0"/>
      <p:bldP spid="234507" grpId="0"/>
      <p:bldP spid="234508" grpId="0"/>
      <p:bldP spid="234509" grpId="0"/>
      <p:bldP spid="234510" grpId="0" animBg="1"/>
      <p:bldP spid="234511" grpId="0"/>
    </p:bldLst>
  </p:timing>
</p:sld>
</file>

<file path=ppt/slides/slide1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1731" name="Rectangle 2"/>
          <p:cNvSpPr>
            <a:spLocks noGrp="1" noChangeArrowheads="1"/>
          </p:cNvSpPr>
          <p:nvPr>
            <p:ph type="title" idx="4294967295"/>
          </p:nvPr>
        </p:nvSpPr>
        <p:spPr>
          <a:xfrm>
            <a:off x="5334000" y="3048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a:t>
            </a:r>
            <a:r>
              <a:rPr lang="en-US" altLang="zh-CN" dirty="0" smtClean="0">
                <a:solidFill>
                  <a:srgbClr val="FFCC00"/>
                </a:solidFill>
                <a:latin typeface="Arial" panose="020B0604020202020204" pitchFamily="34" charset="0"/>
                <a:ea typeface="黑体" panose="02010600030101010101" pitchFamily="49" charset="-122"/>
              </a:rPr>
              <a:t>1</a:t>
            </a:r>
            <a:r>
              <a:rPr lang="zh-CN" altLang="en-US" dirty="0" smtClean="0">
                <a:solidFill>
                  <a:srgbClr val="FFCC00"/>
                </a:solidFill>
                <a:latin typeface="Arial" panose="020B0604020202020204" pitchFamily="34" charset="0"/>
                <a:ea typeface="黑体" panose="02010600030101010101" pitchFamily="49" charset="-122"/>
              </a:rPr>
              <a:t>）数码寄存器</a:t>
            </a:r>
          </a:p>
        </p:txBody>
      </p:sp>
      <p:sp>
        <p:nvSpPr>
          <p:cNvPr id="63491" name="Rectangle 3"/>
          <p:cNvSpPr>
            <a:spLocks noGrp="1" noChangeArrowheads="1"/>
          </p:cNvSpPr>
          <p:nvPr>
            <p:ph type="body" sz="half" idx="4294967295"/>
          </p:nvPr>
        </p:nvSpPr>
        <p:spPr>
          <a:xfrm>
            <a:off x="513347" y="2940844"/>
            <a:ext cx="11678653" cy="903287"/>
          </a:xfrm>
        </p:spPr>
        <p:txBody>
          <a:bodyPr/>
          <a:lstStyle/>
          <a:p>
            <a:pPr algn="just" eaLnBrk="1" hangingPunct="1">
              <a:lnSpc>
                <a:spcPct val="110000"/>
              </a:lnSpc>
            </a:pPr>
            <a:r>
              <a:rPr lang="zh-CN" altLang="en-US" sz="2400" dirty="0"/>
              <a:t>根据构成寄存器的记忆元件是</a:t>
            </a:r>
            <a:r>
              <a:rPr lang="en-US" altLang="zh-CN" sz="2400" dirty="0"/>
              <a:t>D</a:t>
            </a:r>
            <a:r>
              <a:rPr lang="zh-CN" altLang="en-US" sz="2400" dirty="0"/>
              <a:t>触发器还是</a:t>
            </a:r>
            <a:r>
              <a:rPr lang="en-US" altLang="zh-CN" sz="2400" dirty="0"/>
              <a:t>D</a:t>
            </a:r>
            <a:r>
              <a:rPr lang="zh-CN" altLang="en-US" sz="2400" dirty="0"/>
              <a:t>锁存器，数码寄存器区分为</a:t>
            </a:r>
            <a:r>
              <a:rPr lang="zh-CN" altLang="en-US" sz="2400" dirty="0">
                <a:solidFill>
                  <a:srgbClr val="CC0066"/>
                </a:solidFill>
              </a:rPr>
              <a:t>数据寄存器</a:t>
            </a:r>
            <a:r>
              <a:rPr lang="zh-CN" altLang="en-US" sz="2400" dirty="0"/>
              <a:t>和</a:t>
            </a:r>
            <a:r>
              <a:rPr lang="zh-CN" altLang="en-US" sz="2400" dirty="0">
                <a:solidFill>
                  <a:srgbClr val="CC0066"/>
                </a:solidFill>
              </a:rPr>
              <a:t>数据锁存器</a:t>
            </a:r>
          </a:p>
        </p:txBody>
      </p:sp>
      <p:sp>
        <p:nvSpPr>
          <p:cNvPr id="72707" name="Rectangle 3"/>
          <p:cNvSpPr>
            <a:spLocks noChangeArrowheads="1"/>
          </p:cNvSpPr>
          <p:nvPr/>
        </p:nvSpPr>
        <p:spPr bwMode="auto">
          <a:xfrm>
            <a:off x="1362869" y="1277939"/>
            <a:ext cx="10091194" cy="1354137"/>
          </a:xfrm>
          <a:prstGeom prst="rect">
            <a:avLst/>
          </a:prstGeom>
          <a:noFill/>
          <a:ln w="9525">
            <a:noFill/>
            <a:miter lim="800000"/>
          </a:ln>
        </p:spPr>
        <p:txBody>
          <a:bodyPr/>
          <a:lstStyle/>
          <a:p>
            <a:pPr marL="342900" indent="-342900" algn="just" eaLnBrk="0" hangingPunct="0">
              <a:lnSpc>
                <a:spcPct val="110000"/>
              </a:lnSpc>
              <a:spcBef>
                <a:spcPct val="10000"/>
              </a:spcBef>
              <a:buClr>
                <a:schemeClr val="bg2"/>
              </a:buClr>
              <a:buFont typeface="Wingdings" panose="05000000000000000000" pitchFamily="2" charset="2"/>
              <a:buChar char="v"/>
            </a:pPr>
            <a:r>
              <a:rPr lang="zh-CN" altLang="en-US" sz="2400" dirty="0">
                <a:solidFill>
                  <a:srgbClr val="FF0000"/>
                </a:solidFill>
              </a:rPr>
              <a:t>数码寄存器</a:t>
            </a:r>
            <a:r>
              <a:rPr lang="zh-CN" altLang="en-US" sz="2400" dirty="0"/>
              <a:t>具有接收、存放和传输数码的功能。</a:t>
            </a:r>
          </a:p>
          <a:p>
            <a:pPr marL="342900" indent="-342900" algn="just" eaLnBrk="0" hangingPunct="0">
              <a:lnSpc>
                <a:spcPct val="110000"/>
              </a:lnSpc>
              <a:spcBef>
                <a:spcPct val="10000"/>
              </a:spcBef>
              <a:buClr>
                <a:schemeClr val="bg2"/>
              </a:buClr>
              <a:buFont typeface="Wingdings" panose="05000000000000000000" pitchFamily="2" charset="2"/>
              <a:buChar char="v"/>
            </a:pPr>
            <a:r>
              <a:rPr lang="zh-CN" altLang="en-US" sz="2400" dirty="0"/>
              <a:t>各种类型的触发器都可以用来构成寄存器，用</a:t>
            </a:r>
            <a:r>
              <a:rPr lang="en-US" altLang="zh-CN" sz="2400" dirty="0">
                <a:solidFill>
                  <a:srgbClr val="CC0066"/>
                </a:solidFill>
              </a:rPr>
              <a:t>D</a:t>
            </a:r>
            <a:r>
              <a:rPr lang="zh-CN" altLang="en-US" sz="2400" dirty="0">
                <a:solidFill>
                  <a:srgbClr val="CC0066"/>
                </a:solidFill>
              </a:rPr>
              <a:t>触发器</a:t>
            </a:r>
            <a:r>
              <a:rPr lang="zh-CN" altLang="en-US" sz="2400" dirty="0"/>
              <a:t>和</a:t>
            </a:r>
            <a:r>
              <a:rPr lang="en-US" altLang="zh-CN" sz="2400" dirty="0">
                <a:solidFill>
                  <a:srgbClr val="CC0066"/>
                </a:solidFill>
              </a:rPr>
              <a:t>D</a:t>
            </a:r>
            <a:r>
              <a:rPr lang="zh-CN" altLang="en-US" sz="2400" dirty="0">
                <a:solidFill>
                  <a:srgbClr val="CC0066"/>
                </a:solidFill>
              </a:rPr>
              <a:t>锁存器</a:t>
            </a:r>
            <a:r>
              <a:rPr lang="zh-CN" altLang="en-US" sz="2400" dirty="0"/>
              <a:t>构成数码寄存器最为方便。</a:t>
            </a:r>
            <a:endParaRPr kumimoji="1" lang="zh-CN" altLang="en-US" sz="2400" dirty="0">
              <a:latin typeface="Arial" panose="020B0604020202020204" pitchFamily="34" charset="0"/>
            </a:endParaRPr>
          </a:p>
        </p:txBody>
      </p:sp>
      <p:sp>
        <p:nvSpPr>
          <p:cNvPr id="105" name="矩形 104"/>
          <p:cNvSpPr>
            <a:spLocks noChangeArrowheads="1"/>
          </p:cNvSpPr>
          <p:nvPr/>
        </p:nvSpPr>
        <p:spPr bwMode="auto">
          <a:xfrm>
            <a:off x="1100931" y="4152899"/>
            <a:ext cx="8466138" cy="2636838"/>
          </a:xfrm>
          <a:prstGeom prst="rect">
            <a:avLst/>
          </a:prstGeom>
          <a:noFill/>
          <a:ln w="9525">
            <a:noFill/>
            <a:miter lim="800000"/>
          </a:ln>
        </p:spPr>
        <p:txBody>
          <a:bodyPr>
            <a:spAutoFit/>
          </a:bodyPr>
          <a:lstStyle/>
          <a:p>
            <a:pPr marL="342900" indent="-342900" algn="just">
              <a:lnSpc>
                <a:spcPct val="130000"/>
              </a:lnSpc>
              <a:spcBef>
                <a:spcPct val="5000"/>
              </a:spcBef>
              <a:buClr>
                <a:schemeClr val="hlink"/>
              </a:buClr>
              <a:buFont typeface="Wingdings" panose="05000000000000000000" pitchFamily="2" charset="2"/>
              <a:buChar char="v"/>
            </a:pPr>
            <a:r>
              <a:rPr lang="zh-CN" altLang="en-US" sz="2400" dirty="0">
                <a:latin typeface="宋体" panose="02010600030101010101" pitchFamily="2" charset="-122"/>
                <a:ea typeface="楷体_GB2312" panose="02010609030101010101" charset="-122"/>
              </a:rPr>
              <a:t>数据寄存器和数据锁存器的区别：</a:t>
            </a:r>
          </a:p>
          <a:p>
            <a:pPr marL="742950" lvl="1" indent="-285750" algn="just">
              <a:lnSpc>
                <a:spcPct val="120000"/>
              </a:lnSpc>
              <a:spcBef>
                <a:spcPct val="5000"/>
              </a:spcBef>
              <a:buClr>
                <a:srgbClr val="006666"/>
              </a:buClr>
              <a:buSzPct val="90000"/>
              <a:buFont typeface="Wingdings" panose="05000000000000000000" pitchFamily="2" charset="2"/>
              <a:buChar char="u"/>
            </a:pPr>
            <a:r>
              <a:rPr lang="zh-CN" altLang="en-US" sz="2200" dirty="0">
                <a:latin typeface="Arial" panose="020B0604020202020204" pitchFamily="34" charset="0"/>
                <a:ea typeface="楷体_GB2312" panose="02010609030101010101" charset="-122"/>
              </a:rPr>
              <a:t>数据</a:t>
            </a:r>
            <a:r>
              <a:rPr lang="zh-CN" altLang="en-US" sz="2200" dirty="0">
                <a:solidFill>
                  <a:srgbClr val="FF33CC"/>
                </a:solidFill>
                <a:latin typeface="Arial" panose="020B0604020202020204" pitchFamily="34" charset="0"/>
                <a:ea typeface="楷体_GB2312" panose="02010609030101010101" charset="-122"/>
              </a:rPr>
              <a:t>寄存器</a:t>
            </a:r>
            <a:r>
              <a:rPr lang="zh-CN" altLang="en-US" sz="2200" dirty="0">
                <a:latin typeface="Arial" panose="020B0604020202020204" pitchFamily="34" charset="0"/>
                <a:ea typeface="楷体_GB2312" panose="02010609030101010101" charset="-122"/>
              </a:rPr>
              <a:t>由</a:t>
            </a:r>
            <a:r>
              <a:rPr lang="zh-CN" altLang="en-US" sz="2200" dirty="0">
                <a:solidFill>
                  <a:srgbClr val="FF33CC"/>
                </a:solidFill>
                <a:latin typeface="Arial" panose="020B0604020202020204" pitchFamily="34" charset="0"/>
                <a:ea typeface="楷体_GB2312" panose="02010609030101010101" charset="-122"/>
              </a:rPr>
              <a:t>边沿</a:t>
            </a:r>
            <a:r>
              <a:rPr lang="zh-CN" altLang="en-US" sz="2200" dirty="0">
                <a:latin typeface="Arial" panose="020B0604020202020204" pitchFamily="34" charset="0"/>
                <a:ea typeface="楷体_GB2312" panose="02010609030101010101" charset="-122"/>
              </a:rPr>
              <a:t>触发器组成。</a:t>
            </a:r>
            <a:r>
              <a:rPr lang="zh-CN" altLang="en-US" sz="2200" dirty="0">
                <a:solidFill>
                  <a:srgbClr val="FF33CC"/>
                </a:solidFill>
                <a:latin typeface="Arial" panose="020B0604020202020204" pitchFamily="34" charset="0"/>
                <a:ea typeface="楷体_GB2312" panose="02010609030101010101" charset="-122"/>
              </a:rPr>
              <a:t>同步时钟</a:t>
            </a:r>
            <a:r>
              <a:rPr lang="zh-CN" altLang="en-US" sz="2200" dirty="0">
                <a:latin typeface="Arial" panose="020B0604020202020204" pitchFamily="34" charset="0"/>
                <a:ea typeface="楷体_GB2312" panose="02010609030101010101" charset="-122"/>
              </a:rPr>
              <a:t>信号控制，</a:t>
            </a:r>
            <a:r>
              <a:rPr lang="zh-CN" altLang="en-US" sz="2200" dirty="0">
                <a:solidFill>
                  <a:srgbClr val="FF33CC"/>
                </a:solidFill>
                <a:latin typeface="Arial" panose="020B0604020202020204" pitchFamily="34" charset="0"/>
                <a:ea typeface="楷体_GB2312" panose="02010609030101010101" charset="-122"/>
              </a:rPr>
              <a:t>脉冲</a:t>
            </a:r>
            <a:r>
              <a:rPr lang="zh-CN" altLang="en-US" sz="2200" dirty="0">
                <a:latin typeface="Arial" panose="020B0604020202020204" pitchFamily="34" charset="0"/>
                <a:ea typeface="楷体_GB2312" panose="02010609030101010101" charset="-122"/>
              </a:rPr>
              <a:t>敏感型，适于数据有效</a:t>
            </a:r>
            <a:r>
              <a:rPr lang="zh-CN" altLang="en-US" sz="2200" dirty="0">
                <a:solidFill>
                  <a:srgbClr val="FF33CC"/>
                </a:solidFill>
                <a:latin typeface="Arial" panose="020B0604020202020204" pitchFamily="34" charset="0"/>
                <a:ea typeface="楷体_GB2312" panose="02010609030101010101" charset="-122"/>
              </a:rPr>
              <a:t>提前</a:t>
            </a:r>
            <a:r>
              <a:rPr lang="zh-CN" altLang="en-US" sz="2200" dirty="0">
                <a:latin typeface="Arial" panose="020B0604020202020204" pitchFamily="34" charset="0"/>
                <a:ea typeface="楷体_GB2312" panose="02010609030101010101" charset="-122"/>
              </a:rPr>
              <a:t>于控制信号有效、并要求同步操作的场合。</a:t>
            </a:r>
          </a:p>
          <a:p>
            <a:pPr marL="742950" lvl="1" indent="-285750" algn="just">
              <a:lnSpc>
                <a:spcPct val="120000"/>
              </a:lnSpc>
              <a:spcBef>
                <a:spcPct val="5000"/>
              </a:spcBef>
              <a:buClr>
                <a:srgbClr val="006666"/>
              </a:buClr>
              <a:buSzPct val="90000"/>
              <a:buFont typeface="Wingdings" panose="05000000000000000000" pitchFamily="2" charset="2"/>
              <a:buChar char="u"/>
            </a:pPr>
            <a:r>
              <a:rPr lang="zh-CN" altLang="en-US" sz="2200" dirty="0">
                <a:latin typeface="Arial" panose="020B0604020202020204" pitchFamily="34" charset="0"/>
                <a:ea typeface="楷体_GB2312" panose="02010609030101010101" charset="-122"/>
              </a:rPr>
              <a:t>数据</a:t>
            </a:r>
            <a:r>
              <a:rPr lang="zh-CN" altLang="en-US" sz="2200" dirty="0">
                <a:solidFill>
                  <a:srgbClr val="FF33CC"/>
                </a:solidFill>
                <a:latin typeface="Arial" panose="020B0604020202020204" pitchFamily="34" charset="0"/>
                <a:ea typeface="楷体_GB2312" panose="02010609030101010101" charset="-122"/>
              </a:rPr>
              <a:t>锁存器</a:t>
            </a:r>
            <a:r>
              <a:rPr lang="zh-CN" altLang="en-US" sz="2200" dirty="0">
                <a:latin typeface="Arial" panose="020B0604020202020204" pitchFamily="34" charset="0"/>
                <a:ea typeface="楷体_GB2312" panose="02010609030101010101" charset="-122"/>
              </a:rPr>
              <a:t>由</a:t>
            </a:r>
            <a:r>
              <a:rPr lang="zh-CN" altLang="en-US" sz="2200" dirty="0">
                <a:solidFill>
                  <a:srgbClr val="FF33CC"/>
                </a:solidFill>
                <a:latin typeface="Arial" panose="020B0604020202020204" pitchFamily="34" charset="0"/>
                <a:ea typeface="楷体_GB2312" panose="02010609030101010101" charset="-122"/>
              </a:rPr>
              <a:t>电位</a:t>
            </a:r>
            <a:r>
              <a:rPr lang="zh-CN" altLang="en-US" sz="2200" dirty="0">
                <a:latin typeface="Arial" panose="020B0604020202020204" pitchFamily="34" charset="0"/>
                <a:ea typeface="楷体_GB2312" panose="02010609030101010101" charset="-122"/>
              </a:rPr>
              <a:t>触发器（即</a:t>
            </a:r>
            <a:r>
              <a:rPr lang="en-US" altLang="zh-CN" sz="2200" dirty="0">
                <a:latin typeface="Arial" panose="020B0604020202020204" pitchFamily="34" charset="0"/>
                <a:ea typeface="楷体_GB2312" panose="02010609030101010101" charset="-122"/>
              </a:rPr>
              <a:t>D</a:t>
            </a:r>
            <a:r>
              <a:rPr lang="zh-CN" altLang="en-US" sz="2200" dirty="0">
                <a:latin typeface="Arial" panose="020B0604020202020204" pitchFamily="34" charset="0"/>
                <a:ea typeface="楷体_GB2312" panose="02010609030101010101" charset="-122"/>
              </a:rPr>
              <a:t>锁存器）组成。电平信号控制，</a:t>
            </a:r>
            <a:r>
              <a:rPr lang="zh-CN" altLang="en-US" sz="2200" dirty="0">
                <a:solidFill>
                  <a:srgbClr val="FF33CC"/>
                </a:solidFill>
                <a:latin typeface="Arial" panose="020B0604020202020204" pitchFamily="34" charset="0"/>
                <a:ea typeface="楷体_GB2312" panose="02010609030101010101" charset="-122"/>
              </a:rPr>
              <a:t>电平</a:t>
            </a:r>
            <a:r>
              <a:rPr lang="zh-CN" altLang="en-US" sz="2200" dirty="0">
                <a:latin typeface="Arial" panose="020B0604020202020204" pitchFamily="34" charset="0"/>
                <a:ea typeface="楷体_GB2312" panose="02010609030101010101" charset="-122"/>
              </a:rPr>
              <a:t>敏感型，适于数据有效</a:t>
            </a:r>
            <a:r>
              <a:rPr lang="zh-CN" altLang="en-US" sz="2200" dirty="0">
                <a:solidFill>
                  <a:srgbClr val="FF33CC"/>
                </a:solidFill>
                <a:latin typeface="Arial" panose="020B0604020202020204" pitchFamily="34" charset="0"/>
                <a:ea typeface="楷体_GB2312" panose="02010609030101010101" charset="-122"/>
              </a:rPr>
              <a:t>滞后</a:t>
            </a:r>
            <a:r>
              <a:rPr lang="zh-CN" altLang="en-US" sz="2200" dirty="0">
                <a:latin typeface="Arial" panose="020B0604020202020204" pitchFamily="34" charset="0"/>
                <a:ea typeface="楷体_GB2312" panose="02010609030101010101" charset="-122"/>
              </a:rPr>
              <a:t>于控制信号有效的场合。</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gtEl>
                                        <p:attrNameLst>
                                          <p:attrName>style.visibility</p:attrName>
                                        </p:attrNameLst>
                                      </p:cBhvr>
                                      <p:to>
                                        <p:strVal val="visible"/>
                                      </p:to>
                                    </p:set>
                                    <p:anim calcmode="lin" valueType="num">
                                      <p:cBhvr additive="base">
                                        <p:cTn id="7" dur="500" fill="hold"/>
                                        <p:tgtEl>
                                          <p:spTgt spid="72707"/>
                                        </p:tgtEl>
                                        <p:attrNameLst>
                                          <p:attrName>ppt_x</p:attrName>
                                        </p:attrNameLst>
                                      </p:cBhvr>
                                      <p:tavLst>
                                        <p:tav tm="0">
                                          <p:val>
                                            <p:strVal val="0-#ppt_w/2"/>
                                          </p:val>
                                        </p:tav>
                                        <p:tav tm="100000">
                                          <p:val>
                                            <p:strVal val="#ppt_x"/>
                                          </p:val>
                                        </p:tav>
                                      </p:tavLst>
                                    </p:anim>
                                    <p:anim calcmode="lin" valueType="num">
                                      <p:cBhvr additive="base">
                                        <p:cTn id="8" dur="500" fill="hold"/>
                                        <p:tgtEl>
                                          <p:spTgt spid="7270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491">
                                            <p:txEl>
                                              <p:pRg st="0" end="0"/>
                                            </p:txEl>
                                          </p:spTgt>
                                        </p:tgtEl>
                                        <p:attrNameLst>
                                          <p:attrName>style.visibility</p:attrName>
                                        </p:attrNameLst>
                                      </p:cBhvr>
                                      <p:to>
                                        <p:strVal val="visible"/>
                                      </p:to>
                                    </p:set>
                                    <p:anim calcmode="lin" valueType="num">
                                      <p:cBhvr additive="base">
                                        <p:cTn id="13" dur="500" fill="hold"/>
                                        <p:tgtEl>
                                          <p:spTgt spid="6349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34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05"/>
                                        </p:tgtEl>
                                        <p:attrNameLst>
                                          <p:attrName>style.visibility</p:attrName>
                                        </p:attrNameLst>
                                      </p:cBhvr>
                                      <p:to>
                                        <p:strVal val="visible"/>
                                      </p:to>
                                    </p:set>
                                    <p:animEffect transition="in" filter="blinds(horizontal)">
                                      <p:cBhvr>
                                        <p:cTn id="19"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P spid="72707" grpId="0"/>
      <p:bldP spid="105" grpId="0"/>
    </p:bldLst>
  </p:timing>
</p:sld>
</file>

<file path=ppt/slides/slide1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755" name="Rectangle 2"/>
          <p:cNvSpPr>
            <a:spLocks noGrp="1" noChangeArrowheads="1"/>
          </p:cNvSpPr>
          <p:nvPr>
            <p:ph type="title" idx="4294967295"/>
          </p:nvPr>
        </p:nvSpPr>
        <p:spPr>
          <a:xfrm>
            <a:off x="5334000" y="304800"/>
            <a:ext cx="6858000" cy="609600"/>
          </a:xfrm>
        </p:spPr>
        <p:txBody>
          <a:bodyPr>
            <a:normAutofit fontScale="90000"/>
          </a:bodyPr>
          <a:lstStyle/>
          <a:p>
            <a:r>
              <a:rPr lang="zh-CN" altLang="en-US" smtClean="0">
                <a:solidFill>
                  <a:srgbClr val="FFCC00"/>
                </a:solidFill>
                <a:latin typeface="Arial" panose="020B0604020202020204" pitchFamily="34" charset="0"/>
                <a:ea typeface="黑体" panose="02010600030101010101" pitchFamily="49" charset="-122"/>
              </a:rPr>
              <a:t>（</a:t>
            </a:r>
            <a:r>
              <a:rPr lang="en-US" altLang="zh-CN" smtClean="0">
                <a:solidFill>
                  <a:srgbClr val="FFCC00"/>
                </a:solidFill>
                <a:latin typeface="Arial" panose="020B0604020202020204" pitchFamily="34" charset="0"/>
                <a:ea typeface="黑体" panose="02010600030101010101" pitchFamily="49" charset="-122"/>
              </a:rPr>
              <a:t>2</a:t>
            </a:r>
            <a:r>
              <a:rPr lang="zh-CN" altLang="en-US" smtClean="0">
                <a:solidFill>
                  <a:srgbClr val="FFCC00"/>
                </a:solidFill>
                <a:latin typeface="Arial" panose="020B0604020202020204" pitchFamily="34" charset="0"/>
                <a:ea typeface="黑体" panose="02010600030101010101" pitchFamily="49" charset="-122"/>
              </a:rPr>
              <a:t>）移位寄存器（移存器）</a:t>
            </a:r>
          </a:p>
        </p:txBody>
      </p:sp>
      <p:sp>
        <p:nvSpPr>
          <p:cNvPr id="72707" name="Rectangle 3"/>
          <p:cNvSpPr>
            <a:spLocks noChangeArrowheads="1"/>
          </p:cNvSpPr>
          <p:nvPr/>
        </p:nvSpPr>
        <p:spPr bwMode="auto">
          <a:xfrm>
            <a:off x="2098676" y="1176339"/>
            <a:ext cx="8569325" cy="3711575"/>
          </a:xfrm>
          <a:prstGeom prst="rect">
            <a:avLst/>
          </a:prstGeom>
          <a:noFill/>
          <a:ln w="9525">
            <a:noFill/>
            <a:miter lim="800000"/>
          </a:ln>
        </p:spPr>
        <p:txBody>
          <a:bodyPr/>
          <a:lstStyle/>
          <a:p>
            <a:pPr marL="342900" lvl="1" indent="-342900" algn="just" eaLnBrk="0" hangingPunct="0">
              <a:lnSpc>
                <a:spcPct val="100000"/>
              </a:lnSpc>
              <a:spcBef>
                <a:spcPct val="20000"/>
              </a:spcBef>
              <a:buClr>
                <a:schemeClr val="bg2"/>
              </a:buClr>
              <a:buFont typeface="Wingdings" panose="05000000000000000000" pitchFamily="2" charset="2"/>
              <a:buChar char="v"/>
            </a:pPr>
            <a:r>
              <a:rPr lang="zh-CN" altLang="en-US" sz="2200"/>
              <a:t>在时钟脉冲作用下，寄存器中数据依次向左移或向右移一位。</a:t>
            </a:r>
          </a:p>
          <a:p>
            <a:pPr marL="342900" indent="-342900" algn="just" eaLnBrk="0" hangingPunct="0">
              <a:lnSpc>
                <a:spcPct val="100000"/>
              </a:lnSpc>
              <a:spcBef>
                <a:spcPct val="20000"/>
              </a:spcBef>
              <a:buClr>
                <a:schemeClr val="bg2"/>
              </a:buClr>
              <a:buFont typeface="Wingdings" panose="05000000000000000000" pitchFamily="2" charset="2"/>
              <a:buChar char="v"/>
            </a:pPr>
            <a:r>
              <a:rPr lang="zh-CN" altLang="en-US" sz="2200"/>
              <a:t>分类</a:t>
            </a:r>
          </a:p>
          <a:p>
            <a:pPr marL="898525" lvl="2" indent="-361950" algn="just" eaLnBrk="0" hangingPunct="0">
              <a:lnSpc>
                <a:spcPct val="100000"/>
              </a:lnSpc>
              <a:spcBef>
                <a:spcPct val="20000"/>
              </a:spcBef>
              <a:buClr>
                <a:srgbClr val="006666"/>
              </a:buClr>
              <a:buSzPct val="85000"/>
              <a:buFont typeface="Wingdings" panose="05000000000000000000" pitchFamily="2" charset="2"/>
              <a:buChar char="u"/>
            </a:pPr>
            <a:r>
              <a:rPr lang="zh-CN" altLang="en-US"/>
              <a:t>左移移位寄存器，右移移位寄存器，双向移位寄存器</a:t>
            </a:r>
          </a:p>
          <a:p>
            <a:pPr marL="342900" indent="-342900" algn="just" eaLnBrk="0" hangingPunct="0">
              <a:lnSpc>
                <a:spcPct val="100000"/>
              </a:lnSpc>
              <a:spcBef>
                <a:spcPct val="20000"/>
              </a:spcBef>
              <a:buClr>
                <a:schemeClr val="bg2"/>
              </a:buClr>
              <a:buFont typeface="Wingdings" panose="05000000000000000000" pitchFamily="2" charset="2"/>
              <a:buChar char="v"/>
            </a:pPr>
            <a:r>
              <a:rPr lang="zh-CN" altLang="en-US" sz="2200"/>
              <a:t>数据输入方式</a:t>
            </a:r>
          </a:p>
          <a:p>
            <a:pPr marL="898525" lvl="2" indent="-361950" algn="just" eaLnBrk="0" hangingPunct="0">
              <a:lnSpc>
                <a:spcPct val="100000"/>
              </a:lnSpc>
              <a:spcBef>
                <a:spcPct val="20000"/>
              </a:spcBef>
              <a:buClr>
                <a:srgbClr val="006666"/>
              </a:buClr>
              <a:buSzPct val="85000"/>
              <a:buFont typeface="Wingdings" panose="05000000000000000000" pitchFamily="2" charset="2"/>
              <a:buChar char="u"/>
            </a:pPr>
            <a:r>
              <a:rPr lang="zh-CN" altLang="en-US"/>
              <a:t>串行输入，并行输入</a:t>
            </a:r>
          </a:p>
          <a:p>
            <a:pPr marL="342900" indent="-342900" algn="just" eaLnBrk="0" hangingPunct="0">
              <a:lnSpc>
                <a:spcPct val="105000"/>
              </a:lnSpc>
              <a:spcBef>
                <a:spcPct val="0"/>
              </a:spcBef>
              <a:buClr>
                <a:schemeClr val="bg2"/>
              </a:buClr>
              <a:buFont typeface="Wingdings" panose="05000000000000000000" pitchFamily="2" charset="2"/>
              <a:buChar char="v"/>
            </a:pPr>
            <a:r>
              <a:rPr lang="zh-CN" altLang="en-US" sz="2200"/>
              <a:t>数据输出方式</a:t>
            </a:r>
          </a:p>
          <a:p>
            <a:pPr marL="898525" lvl="2" indent="-361950" algn="just" eaLnBrk="0" hangingPunct="0">
              <a:lnSpc>
                <a:spcPct val="100000"/>
              </a:lnSpc>
              <a:spcBef>
                <a:spcPct val="20000"/>
              </a:spcBef>
              <a:buClr>
                <a:srgbClr val="006666"/>
              </a:buClr>
              <a:buSzPct val="85000"/>
              <a:buFont typeface="Wingdings" panose="05000000000000000000" pitchFamily="2" charset="2"/>
              <a:buChar char="u"/>
            </a:pPr>
            <a:r>
              <a:rPr lang="zh-CN" altLang="en-US"/>
              <a:t>串行输出：右移寄存器、左移寄存器</a:t>
            </a:r>
          </a:p>
          <a:p>
            <a:pPr marL="898525" lvl="2" indent="-361950" algn="just" eaLnBrk="0" hangingPunct="0">
              <a:lnSpc>
                <a:spcPct val="100000"/>
              </a:lnSpc>
              <a:spcBef>
                <a:spcPct val="20000"/>
              </a:spcBef>
              <a:buClr>
                <a:srgbClr val="006666"/>
              </a:buClr>
              <a:buSzPct val="85000"/>
              <a:buFont typeface="Wingdings" panose="05000000000000000000" pitchFamily="2" charset="2"/>
              <a:buChar char="u"/>
            </a:pPr>
            <a:r>
              <a:rPr lang="zh-CN" altLang="en-US"/>
              <a:t>并行输出：全部触发器的输出作为电路的输出</a:t>
            </a:r>
          </a:p>
          <a:p>
            <a:pPr marL="342900" indent="-342900" algn="just" eaLnBrk="0" hangingPunct="0">
              <a:lnSpc>
                <a:spcPct val="105000"/>
              </a:lnSpc>
              <a:spcBef>
                <a:spcPct val="0"/>
              </a:spcBef>
              <a:buClr>
                <a:schemeClr val="bg2"/>
              </a:buClr>
              <a:buFont typeface="Wingdings" panose="05000000000000000000" pitchFamily="2" charset="2"/>
              <a:buChar char="v"/>
            </a:pPr>
            <a:r>
              <a:rPr lang="zh-CN" altLang="en-US" sz="2200"/>
              <a:t>工作方式</a:t>
            </a:r>
          </a:p>
          <a:p>
            <a:pPr marL="898525" lvl="2" indent="-361950" algn="just" eaLnBrk="0" hangingPunct="0">
              <a:lnSpc>
                <a:spcPct val="100000"/>
              </a:lnSpc>
              <a:spcBef>
                <a:spcPct val="20000"/>
              </a:spcBef>
              <a:buClr>
                <a:srgbClr val="006666"/>
              </a:buClr>
              <a:buSzPct val="85000"/>
              <a:buFont typeface="Wingdings" panose="05000000000000000000" pitchFamily="2" charset="2"/>
              <a:buChar char="u"/>
            </a:pPr>
            <a:r>
              <a:rPr lang="zh-CN" altLang="en-US"/>
              <a:t>串入串出、串入并出、并入串出、并入并出</a:t>
            </a:r>
          </a:p>
        </p:txBody>
      </p:sp>
      <p:sp>
        <p:nvSpPr>
          <p:cNvPr id="7" name="AutoShape 129"/>
          <p:cNvSpPr>
            <a:spLocks noChangeArrowheads="1"/>
          </p:cNvSpPr>
          <p:nvPr/>
        </p:nvSpPr>
        <p:spPr bwMode="auto">
          <a:xfrm>
            <a:off x="2409826" y="4933619"/>
            <a:ext cx="7497763" cy="1202400"/>
          </a:xfrm>
          <a:prstGeom prst="horizontalScroll">
            <a:avLst>
              <a:gd name="adj" fmla="val 12500"/>
            </a:avLst>
          </a:prstGeom>
          <a:solidFill>
            <a:srgbClr val="FFCC99"/>
          </a:solidFill>
          <a:ln w="9525">
            <a:solidFill>
              <a:srgbClr val="CC6600"/>
            </a:solidFill>
            <a:round/>
          </a:ln>
        </p:spPr>
        <p:txBody>
          <a:bodyPr anchor="ctr">
            <a:spAutoFit/>
          </a:bodyPr>
          <a:lstStyle/>
          <a:p>
            <a:pPr marL="354330" indent="-354330" algn="just" eaLnBrk="0" hangingPunct="0">
              <a:lnSpc>
                <a:spcPct val="110000"/>
              </a:lnSpc>
              <a:buClr>
                <a:schemeClr val="bg2"/>
              </a:buClr>
              <a:buFont typeface="Wingdings" panose="05000000000000000000" pitchFamily="2" charset="2"/>
              <a:buChar char="v"/>
            </a:pPr>
            <a:r>
              <a:rPr lang="zh-CN" altLang="en-US" sz="2400">
                <a:ea typeface="楷体_GB2312" panose="02010609030101010101" charset="-122"/>
              </a:rPr>
              <a:t>移位寄存器应采用</a:t>
            </a:r>
            <a:r>
              <a:rPr lang="zh-CN" altLang="en-US" sz="2400">
                <a:solidFill>
                  <a:srgbClr val="CC0066"/>
                </a:solidFill>
                <a:ea typeface="楷体_GB2312" panose="02010609030101010101" charset="-122"/>
              </a:rPr>
              <a:t>边沿</a:t>
            </a:r>
            <a:r>
              <a:rPr lang="zh-CN" altLang="en-US" sz="2400">
                <a:ea typeface="楷体_GB2312" panose="02010609030101010101" charset="-122"/>
              </a:rPr>
              <a:t>触发或</a:t>
            </a:r>
            <a:r>
              <a:rPr lang="zh-CN" altLang="en-US" sz="2400">
                <a:solidFill>
                  <a:srgbClr val="CC0066"/>
                </a:solidFill>
                <a:ea typeface="楷体_GB2312" panose="02010609030101010101" charset="-122"/>
              </a:rPr>
              <a:t>主从</a:t>
            </a:r>
            <a:r>
              <a:rPr lang="zh-CN" altLang="en-US" sz="2400">
                <a:ea typeface="楷体_GB2312" panose="02010609030101010101" charset="-122"/>
              </a:rPr>
              <a:t>触发方式的触发器，</a:t>
            </a:r>
            <a:r>
              <a:rPr lang="zh-CN" altLang="en-US" sz="2400">
                <a:solidFill>
                  <a:srgbClr val="FF0000"/>
                </a:solidFill>
                <a:ea typeface="楷体_GB2312" panose="02010609030101010101" charset="-122"/>
              </a:rPr>
              <a:t>不能采用电位触发的触发器</a:t>
            </a:r>
            <a:r>
              <a:rPr lang="zh-CN" altLang="en-US" sz="2400">
                <a:ea typeface="楷体_GB2312" panose="02010609030101010101" charset="-122"/>
              </a:rPr>
              <a:t>，以防止空翻。</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gtEl>
                                        <p:attrNameLst>
                                          <p:attrName>style.visibility</p:attrName>
                                        </p:attrNameLst>
                                      </p:cBhvr>
                                      <p:to>
                                        <p:strVal val="visible"/>
                                      </p:to>
                                    </p:set>
                                    <p:anim calcmode="lin" valueType="num">
                                      <p:cBhvr additive="base">
                                        <p:cTn id="7" dur="500" fill="hold"/>
                                        <p:tgtEl>
                                          <p:spTgt spid="72707"/>
                                        </p:tgtEl>
                                        <p:attrNameLst>
                                          <p:attrName>ppt_x</p:attrName>
                                        </p:attrNameLst>
                                      </p:cBhvr>
                                      <p:tavLst>
                                        <p:tav tm="0">
                                          <p:val>
                                            <p:strVal val="0-#ppt_w/2"/>
                                          </p:val>
                                        </p:tav>
                                        <p:tav tm="100000">
                                          <p:val>
                                            <p:strVal val="#ppt_x"/>
                                          </p:val>
                                        </p:tav>
                                      </p:tavLst>
                                    </p:anim>
                                    <p:anim calcmode="lin" valueType="num">
                                      <p:cBhvr additive="base">
                                        <p:cTn id="8" dur="500" fill="hold"/>
                                        <p:tgtEl>
                                          <p:spTgt spid="7270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out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a:xfrm>
            <a:off x="1095153" y="933454"/>
            <a:ext cx="10077893" cy="2166935"/>
          </a:xfrm>
        </p:spPr>
        <p:txBody>
          <a:bodyPr>
            <a:noAutofit/>
          </a:bodyPr>
          <a:lstStyle/>
          <a:p>
            <a:pPr marL="0" indent="0" eaLnBrk="1" hangingPunct="1">
              <a:lnSpc>
                <a:spcPct val="125000"/>
              </a:lnSpc>
              <a:spcBef>
                <a:spcPct val="50000"/>
              </a:spcBef>
              <a:buNone/>
            </a:pPr>
            <a:r>
              <a:rPr kumimoji="1" lang="zh-CN" altLang="en-US" dirty="0">
                <a:latin typeface="Times New Roman" panose="02020603050405020304" pitchFamily="18" charset="0"/>
                <a:ea typeface="楷体_GB2312" panose="02010609030101010101" charset="-122"/>
                <a:cs typeface="Times New Roman" panose="02020603050405020304" pitchFamily="18" charset="0"/>
              </a:rPr>
              <a:t> </a:t>
            </a:r>
            <a:r>
              <a:rPr kumimoji="1" lang="zh-CN" altLang="en-US" dirty="0" smtClean="0">
                <a:latin typeface="Times New Roman" panose="02020603050405020304" pitchFamily="18" charset="0"/>
                <a:ea typeface="楷体_GB2312" panose="02010609030101010101" charset="-122"/>
                <a:cs typeface="Times New Roman" panose="02020603050405020304" pitchFamily="18" charset="0"/>
              </a:rPr>
              <a:t>       本章</a:t>
            </a:r>
            <a:r>
              <a:rPr kumimoji="1" lang="zh-CN" altLang="en-US" dirty="0">
                <a:latin typeface="Times New Roman" panose="02020603050405020304" pitchFamily="18" charset="0"/>
                <a:ea typeface="楷体_GB2312" panose="02010609030101010101" charset="-122"/>
                <a:cs typeface="Times New Roman" panose="02020603050405020304" pitchFamily="18" charset="0"/>
              </a:rPr>
              <a:t>介绍时序逻辑电路的</a:t>
            </a:r>
            <a:r>
              <a:rPr kumimoji="1" lang="zh-CN" altLang="en-US" dirty="0">
                <a:solidFill>
                  <a:srgbClr val="CC0099"/>
                </a:solidFill>
                <a:latin typeface="Times New Roman" panose="02020603050405020304" pitchFamily="18" charset="0"/>
                <a:ea typeface="楷体_GB2312" panose="02010609030101010101" charset="-122"/>
                <a:cs typeface="Times New Roman" panose="02020603050405020304" pitchFamily="18" charset="0"/>
              </a:rPr>
              <a:t>描述</a:t>
            </a:r>
            <a:r>
              <a:rPr kumimoji="1" lang="zh-CN" altLang="en-US" dirty="0">
                <a:latin typeface="Times New Roman" panose="02020603050405020304" pitchFamily="18" charset="0"/>
                <a:ea typeface="楷体_GB2312" panose="02010609030101010101" charset="-122"/>
                <a:cs typeface="Times New Roman" panose="02020603050405020304" pitchFamily="18" charset="0"/>
              </a:rPr>
              <a:t>方法和</a:t>
            </a:r>
            <a:r>
              <a:rPr kumimoji="1" lang="zh-CN" altLang="en-US" dirty="0">
                <a:solidFill>
                  <a:srgbClr val="CC0099"/>
                </a:solidFill>
                <a:latin typeface="Times New Roman" panose="02020603050405020304" pitchFamily="18" charset="0"/>
                <a:ea typeface="楷体_GB2312" panose="02010609030101010101" charset="-122"/>
                <a:cs typeface="Times New Roman" panose="02020603050405020304" pitchFamily="18" charset="0"/>
              </a:rPr>
              <a:t>分析</a:t>
            </a:r>
            <a:r>
              <a:rPr kumimoji="1" lang="zh-CN" altLang="en-US" dirty="0">
                <a:latin typeface="Times New Roman" panose="02020603050405020304" pitchFamily="18" charset="0"/>
                <a:ea typeface="楷体_GB2312" panose="02010609030101010101" charset="-122"/>
                <a:cs typeface="Times New Roman" panose="02020603050405020304" pitchFamily="18" charset="0"/>
              </a:rPr>
              <a:t>方法，具体介绍</a:t>
            </a:r>
            <a:r>
              <a:rPr kumimoji="1" lang="en-US" altLang="zh-CN" dirty="0">
                <a:latin typeface="Times New Roman" panose="02020603050405020304" pitchFamily="18" charset="0"/>
                <a:ea typeface="楷体_GB2312" panose="02010609030101010101" charset="-122"/>
                <a:cs typeface="Times New Roman" panose="02020603050405020304" pitchFamily="18" charset="0"/>
              </a:rPr>
              <a:t>FSM</a:t>
            </a:r>
            <a:r>
              <a:rPr kumimoji="1" lang="zh-CN" altLang="en-US" dirty="0">
                <a:latin typeface="Times New Roman" panose="02020603050405020304" pitchFamily="18" charset="0"/>
                <a:ea typeface="楷体_GB2312" panose="02010609030101010101" charset="-122"/>
                <a:cs typeface="Times New Roman" panose="02020603050405020304" pitchFamily="18" charset="0"/>
              </a:rPr>
              <a:t>、寄存器、移位寄存器、计数器等常用时序逻辑电路的工作原理、逻辑功能及使用方法，时序逻辑电路和数字系统的</a:t>
            </a:r>
            <a:r>
              <a:rPr kumimoji="1" lang="en-US" altLang="zh-CN" dirty="0">
                <a:latin typeface="Times New Roman" panose="02020603050405020304" pitchFamily="18" charset="0"/>
                <a:ea typeface="楷体_GB2312" panose="02010609030101010101" charset="-122"/>
                <a:cs typeface="Times New Roman" panose="02020603050405020304" pitchFamily="18" charset="0"/>
              </a:rPr>
              <a:t>HDL</a:t>
            </a:r>
            <a:r>
              <a:rPr kumimoji="1" lang="zh-CN" altLang="en-US" dirty="0">
                <a:solidFill>
                  <a:srgbClr val="CC0099"/>
                </a:solidFill>
                <a:latin typeface="Times New Roman" panose="02020603050405020304" pitchFamily="18" charset="0"/>
                <a:ea typeface="楷体_GB2312" panose="02010609030101010101" charset="-122"/>
                <a:cs typeface="Times New Roman" panose="02020603050405020304" pitchFamily="18" charset="0"/>
              </a:rPr>
              <a:t>设计</a:t>
            </a:r>
            <a:r>
              <a:rPr kumimoji="1" lang="zh-CN" altLang="en-US" dirty="0">
                <a:latin typeface="Times New Roman" panose="02020603050405020304" pitchFamily="18" charset="0"/>
                <a:ea typeface="楷体_GB2312" panose="02010609030101010101" charset="-122"/>
                <a:cs typeface="Times New Roman" panose="02020603050405020304" pitchFamily="18" charset="0"/>
              </a:rPr>
              <a:t>方法。</a:t>
            </a:r>
            <a:endParaRPr kumimoji="1" lang="ko-KR" altLang="en-US" dirty="0">
              <a:latin typeface="Times New Roman" panose="02020603050405020304" pitchFamily="18" charset="0"/>
              <a:ea typeface="楷体_GB2312" panose="02010609030101010101" charset="-122"/>
              <a:cs typeface="Times New Roman" panose="02020603050405020304" pitchFamily="18" charset="0"/>
            </a:endParaRPr>
          </a:p>
        </p:txBody>
      </p:sp>
      <p:sp>
        <p:nvSpPr>
          <p:cNvPr id="9224" name="Rectangle 3"/>
          <p:cNvSpPr>
            <a:spLocks noChangeArrowheads="1"/>
          </p:cNvSpPr>
          <p:nvPr/>
        </p:nvSpPr>
        <p:spPr bwMode="auto">
          <a:xfrm>
            <a:off x="2286000" y="3342428"/>
            <a:ext cx="7696200" cy="2890837"/>
          </a:xfrm>
          <a:prstGeom prst="rect">
            <a:avLst/>
          </a:prstGeom>
          <a:noFill/>
          <a:ln w="9525">
            <a:noFill/>
            <a:miter lim="800000"/>
          </a:ln>
        </p:spPr>
        <p:txBody>
          <a:bodyPr/>
          <a:lstStyle/>
          <a:p>
            <a:pPr marL="530225" indent="-530225" algn="l" eaLnBrk="0" hangingPunct="0">
              <a:lnSpc>
                <a:spcPct val="100000"/>
              </a:lnSpc>
              <a:spcBef>
                <a:spcPct val="20000"/>
              </a:spcBef>
              <a:buClr>
                <a:schemeClr val="bg2"/>
              </a:buClr>
              <a:buFont typeface="Wingdings" panose="05000000000000000000" pitchFamily="2" charset="2"/>
              <a:buChar char="v"/>
            </a:pPr>
            <a:r>
              <a:rPr lang="en-US" altLang="zh-CN" sz="2800" b="0" u="sng" dirty="0">
                <a:cs typeface="Times New Roman" panose="02020603050405020304" pitchFamily="18" charset="0"/>
                <a:hlinkClick r:id="rId3" action="ppaction://hlinksldjump"/>
              </a:rPr>
              <a:t>9.1</a:t>
            </a:r>
            <a:r>
              <a:rPr lang="en-US" altLang="zh-CN" sz="2800" b="0" u="sng" dirty="0">
                <a:cs typeface="Times New Roman" panose="02020603050405020304" pitchFamily="18" charset="0"/>
              </a:rPr>
              <a:t>  </a:t>
            </a:r>
            <a:r>
              <a:rPr lang="zh-CN" altLang="en-US" sz="2800" b="0" dirty="0">
                <a:ea typeface="黑体" panose="02010600030101010101" pitchFamily="49" charset="-122"/>
                <a:cs typeface="Times New Roman" panose="02020603050405020304" pitchFamily="18" charset="0"/>
              </a:rPr>
              <a:t>概述</a:t>
            </a:r>
            <a:r>
              <a:rPr lang="zh-CN" altLang="en-US" sz="2800" b="0" dirty="0">
                <a:cs typeface="Times New Roman" panose="02020603050405020304" pitchFamily="18" charset="0"/>
              </a:rPr>
              <a:t> </a:t>
            </a:r>
          </a:p>
          <a:p>
            <a:pPr marL="530225" indent="-530225" algn="l" eaLnBrk="0" hangingPunct="0">
              <a:lnSpc>
                <a:spcPct val="100000"/>
              </a:lnSpc>
              <a:spcBef>
                <a:spcPct val="20000"/>
              </a:spcBef>
              <a:buClr>
                <a:schemeClr val="bg2"/>
              </a:buClr>
              <a:buFont typeface="Wingdings" panose="05000000000000000000" pitchFamily="2" charset="2"/>
              <a:buChar char="v"/>
            </a:pPr>
            <a:r>
              <a:rPr lang="en-US" altLang="zh-CN" sz="2800" b="0" u="sng" dirty="0">
                <a:cs typeface="Times New Roman" panose="02020603050405020304" pitchFamily="18" charset="0"/>
                <a:hlinkClick r:id="rId3" action="ppaction://hlinksldjump"/>
              </a:rPr>
              <a:t>9.2</a:t>
            </a:r>
            <a:r>
              <a:rPr lang="en-US" altLang="zh-CN" sz="2800" b="0" u="sng" dirty="0">
                <a:cs typeface="Times New Roman" panose="02020603050405020304" pitchFamily="18" charset="0"/>
              </a:rPr>
              <a:t>  </a:t>
            </a:r>
            <a:r>
              <a:rPr lang="zh-CN" altLang="en-US" sz="2800" b="0" dirty="0">
                <a:ea typeface="黑体" panose="02010600030101010101" pitchFamily="49" charset="-122"/>
                <a:cs typeface="Times New Roman" panose="02020603050405020304" pitchFamily="18" charset="0"/>
              </a:rPr>
              <a:t>有限状态机</a:t>
            </a:r>
            <a:r>
              <a:rPr lang="zh-CN" altLang="en-US" sz="2800" b="0" dirty="0">
                <a:cs typeface="Times New Roman" panose="02020603050405020304" pitchFamily="18" charset="0"/>
              </a:rPr>
              <a:t> </a:t>
            </a:r>
          </a:p>
          <a:p>
            <a:pPr marL="530225" indent="-530225" algn="l" eaLnBrk="0" hangingPunct="0">
              <a:lnSpc>
                <a:spcPct val="100000"/>
              </a:lnSpc>
              <a:spcBef>
                <a:spcPct val="20000"/>
              </a:spcBef>
              <a:buClr>
                <a:schemeClr val="bg2"/>
              </a:buClr>
              <a:buFont typeface="Wingdings" panose="05000000000000000000" pitchFamily="2" charset="2"/>
              <a:buChar char="v"/>
            </a:pPr>
            <a:r>
              <a:rPr lang="en-US" altLang="zh-CN" sz="2800" b="0" u="sng" dirty="0">
                <a:cs typeface="Times New Roman" panose="02020603050405020304" pitchFamily="18" charset="0"/>
                <a:hlinkClick r:id="rId3" action="ppaction://hlinksldjump"/>
              </a:rPr>
              <a:t>9.3</a:t>
            </a:r>
            <a:r>
              <a:rPr lang="en-US" altLang="zh-CN" sz="2800" b="0" u="sng" dirty="0">
                <a:cs typeface="Times New Roman" panose="02020603050405020304" pitchFamily="18" charset="0"/>
              </a:rPr>
              <a:t>  </a:t>
            </a:r>
            <a:r>
              <a:rPr lang="zh-CN" altLang="en-US" sz="2800" b="0" dirty="0">
                <a:ea typeface="黑体" panose="02010600030101010101" pitchFamily="49" charset="-122"/>
                <a:cs typeface="Times New Roman" panose="02020603050405020304" pitchFamily="18" charset="0"/>
              </a:rPr>
              <a:t>数码寄存器和移位寄存器</a:t>
            </a:r>
          </a:p>
          <a:p>
            <a:pPr marL="530225" indent="-530225" algn="l" eaLnBrk="0" hangingPunct="0">
              <a:lnSpc>
                <a:spcPct val="100000"/>
              </a:lnSpc>
              <a:spcBef>
                <a:spcPct val="20000"/>
              </a:spcBef>
              <a:buClr>
                <a:schemeClr val="bg2"/>
              </a:buClr>
              <a:buFont typeface="Wingdings" panose="05000000000000000000" pitchFamily="2" charset="2"/>
              <a:buChar char="v"/>
            </a:pPr>
            <a:r>
              <a:rPr lang="en-US" altLang="zh-CN" sz="2800" b="0" u="sng" dirty="0">
                <a:cs typeface="Times New Roman" panose="02020603050405020304" pitchFamily="18" charset="0"/>
                <a:hlinkClick r:id="rId4" action="ppaction://hlinksldjump"/>
              </a:rPr>
              <a:t>9.4</a:t>
            </a:r>
            <a:r>
              <a:rPr lang="en-US" altLang="zh-CN" sz="2800" b="0" u="sng" dirty="0">
                <a:cs typeface="Times New Roman" panose="02020603050405020304" pitchFamily="18" charset="0"/>
              </a:rPr>
              <a:t>  </a:t>
            </a:r>
            <a:r>
              <a:rPr lang="zh-CN" altLang="en-US" sz="2800" b="0" dirty="0">
                <a:ea typeface="黑体" panose="02010600030101010101" pitchFamily="49" charset="-122"/>
                <a:cs typeface="Times New Roman" panose="02020603050405020304" pitchFamily="18" charset="0"/>
              </a:rPr>
              <a:t>计数器</a:t>
            </a:r>
          </a:p>
          <a:p>
            <a:pPr marL="530225" indent="-530225" algn="l" eaLnBrk="0" hangingPunct="0">
              <a:lnSpc>
                <a:spcPct val="100000"/>
              </a:lnSpc>
              <a:spcBef>
                <a:spcPct val="20000"/>
              </a:spcBef>
              <a:buClr>
                <a:schemeClr val="bg2"/>
              </a:buClr>
              <a:buFont typeface="Wingdings" panose="05000000000000000000" pitchFamily="2" charset="2"/>
              <a:buChar char="v"/>
            </a:pPr>
            <a:r>
              <a:rPr lang="en-US" altLang="zh-CN" sz="2800" b="0" u="sng" dirty="0">
                <a:cs typeface="Times New Roman" panose="02020603050405020304" pitchFamily="18" charset="0"/>
                <a:hlinkClick r:id="rId5" action="ppaction://hlinksldjump"/>
              </a:rPr>
              <a:t>9.5</a:t>
            </a:r>
            <a:r>
              <a:rPr lang="en-US" altLang="zh-CN" sz="2800" b="0" u="sng" dirty="0">
                <a:cs typeface="Times New Roman" panose="02020603050405020304" pitchFamily="18" charset="0"/>
              </a:rPr>
              <a:t>  </a:t>
            </a:r>
            <a:r>
              <a:rPr lang="zh-CN" altLang="en-US" sz="2800" b="0" dirty="0">
                <a:ea typeface="黑体" panose="02010600030101010101" pitchFamily="49" charset="-122"/>
                <a:cs typeface="Times New Roman" panose="02020603050405020304" pitchFamily="18" charset="0"/>
              </a:rPr>
              <a:t>基于</a:t>
            </a:r>
            <a:r>
              <a:rPr lang="en-US" altLang="en-US" sz="2800" b="0" dirty="0">
                <a:ea typeface="黑体" panose="02010600030101010101" pitchFamily="49" charset="-122"/>
                <a:cs typeface="Times New Roman" panose="02020603050405020304" pitchFamily="18" charset="0"/>
              </a:rPr>
              <a:t>Verilog HDL</a:t>
            </a:r>
            <a:r>
              <a:rPr lang="zh-CN" altLang="en-US" sz="2800" b="0" dirty="0">
                <a:ea typeface="黑体" panose="02010600030101010101" pitchFamily="49" charset="-122"/>
                <a:cs typeface="Times New Roman" panose="02020603050405020304" pitchFamily="18" charset="0"/>
              </a:rPr>
              <a:t>的时序逻辑电路设计</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 calcmode="lin" valueType="num">
                                      <p:cBhvr additive="base">
                                        <p:cTn id="7" dur="500" fill="hold"/>
                                        <p:tgtEl>
                                          <p:spTgt spid="922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2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9224"/>
                                        </p:tgtEl>
                                        <p:attrNameLst>
                                          <p:attrName>style.visibility</p:attrName>
                                        </p:attrNameLst>
                                      </p:cBhvr>
                                      <p:to>
                                        <p:strVal val="visible"/>
                                      </p:to>
                                    </p:set>
                                    <p:animEffect transition="in" filter="blinds(horizontal)">
                                      <p:cBhvr>
                                        <p:cTn id="13" dur="500"/>
                                        <p:tgtEl>
                                          <p:spTgt spid="9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uild="p"/>
      <p:bldP spid="9224"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2758281" y="546100"/>
            <a:ext cx="6751637" cy="609600"/>
          </a:xfrm>
        </p:spPr>
        <p:txBody>
          <a:bodyPr>
            <a:normAutofit fontScale="90000"/>
          </a:bodyPr>
          <a:lstStyle/>
          <a:p>
            <a:pPr algn="ctr"/>
            <a:r>
              <a:rPr lang="en-US" altLang="zh-CN" dirty="0">
                <a:latin typeface="Arial" panose="020B0604020202020204" pitchFamily="34" charset="0"/>
                <a:ea typeface="黑体" panose="02010600030101010101" pitchFamily="49" charset="-122"/>
              </a:rPr>
              <a:t>9.2    </a:t>
            </a:r>
            <a:r>
              <a:rPr lang="zh-CN" altLang="en-US" dirty="0">
                <a:latin typeface="Arial" panose="020B0604020202020204" pitchFamily="34" charset="0"/>
                <a:ea typeface="黑体" panose="02010600030101010101" pitchFamily="49" charset="-122"/>
              </a:rPr>
              <a:t>有限状态机 </a:t>
            </a:r>
          </a:p>
        </p:txBody>
      </p:sp>
      <p:sp>
        <p:nvSpPr>
          <p:cNvPr id="60420" name="Rectangle 3"/>
          <p:cNvSpPr>
            <a:spLocks noGrp="1" noChangeArrowheads="1"/>
          </p:cNvSpPr>
          <p:nvPr>
            <p:ph idx="1"/>
          </p:nvPr>
        </p:nvSpPr>
        <p:spPr>
          <a:xfrm>
            <a:off x="3905250" y="2998788"/>
            <a:ext cx="6661150" cy="2000250"/>
          </a:xfrm>
        </p:spPr>
        <p:txBody>
          <a:bodyPr/>
          <a:lstStyle/>
          <a:p>
            <a:pPr marL="722630" indent="-722630">
              <a:buNone/>
            </a:pPr>
            <a:r>
              <a:rPr lang="en-US" altLang="zh-CN" smtClean="0">
                <a:solidFill>
                  <a:srgbClr val="A50021"/>
                </a:solidFill>
                <a:ea typeface="黑体" panose="02010600030101010101" pitchFamily="49" charset="-122"/>
              </a:rPr>
              <a:t>9.2.1  </a:t>
            </a:r>
            <a:r>
              <a:rPr lang="zh-CN" altLang="en-US" smtClean="0">
                <a:solidFill>
                  <a:srgbClr val="A50021"/>
                </a:solidFill>
                <a:ea typeface="黑体" panose="02010600030101010101" pitchFamily="49" charset="-122"/>
              </a:rPr>
              <a:t>有限状态机概述</a:t>
            </a:r>
            <a:endParaRPr lang="en-US" altLang="zh-CN" smtClean="0">
              <a:solidFill>
                <a:srgbClr val="A50021"/>
              </a:solidFill>
              <a:ea typeface="黑体" panose="02010600030101010101" pitchFamily="49" charset="-122"/>
            </a:endParaRPr>
          </a:p>
          <a:p>
            <a:pPr marL="722630" indent="-722630">
              <a:buNone/>
            </a:pPr>
            <a:r>
              <a:rPr lang="en-US" altLang="zh-CN" smtClean="0">
                <a:solidFill>
                  <a:srgbClr val="A50021"/>
                </a:solidFill>
                <a:ea typeface="黑体" panose="02010600030101010101" pitchFamily="49" charset="-122"/>
              </a:rPr>
              <a:t>9.2.2  Moore</a:t>
            </a:r>
            <a:r>
              <a:rPr lang="zh-CN" altLang="en-US" smtClean="0">
                <a:solidFill>
                  <a:srgbClr val="A50021"/>
                </a:solidFill>
                <a:ea typeface="黑体" panose="02010600030101010101" pitchFamily="49" charset="-122"/>
              </a:rPr>
              <a:t>型有限状态机</a:t>
            </a:r>
          </a:p>
          <a:p>
            <a:pPr marL="722630" indent="-722630">
              <a:buNone/>
            </a:pPr>
            <a:r>
              <a:rPr lang="en-US" altLang="zh-CN" smtClean="0">
                <a:solidFill>
                  <a:srgbClr val="A50021"/>
                </a:solidFill>
                <a:ea typeface="黑体" panose="02010600030101010101" pitchFamily="49" charset="-122"/>
              </a:rPr>
              <a:t>9.2.3  Mealy</a:t>
            </a:r>
            <a:r>
              <a:rPr lang="zh-CN" altLang="en-US" smtClean="0">
                <a:solidFill>
                  <a:srgbClr val="A50021"/>
                </a:solidFill>
                <a:ea typeface="黑体" panose="02010600030101010101" pitchFamily="49" charset="-122"/>
              </a:rPr>
              <a:t>型有限状态机</a:t>
            </a:r>
          </a:p>
        </p:txBody>
      </p:sp>
      <p:sp>
        <p:nvSpPr>
          <p:cNvPr id="62468" name="Oval 4"/>
          <p:cNvSpPr>
            <a:spLocks noChangeArrowheads="1"/>
          </p:cNvSpPr>
          <p:nvPr/>
        </p:nvSpPr>
        <p:spPr bwMode="auto">
          <a:xfrm>
            <a:off x="3611564" y="1716088"/>
            <a:ext cx="4949825" cy="722312"/>
          </a:xfrm>
          <a:prstGeom prst="ellipse">
            <a:avLst/>
          </a:prstGeom>
          <a:gradFill rotWithShape="0">
            <a:gsLst>
              <a:gs pos="0">
                <a:srgbClr val="66FFFF"/>
              </a:gs>
              <a:gs pos="100000">
                <a:srgbClr val="66FFFF">
                  <a:gamma/>
                  <a:shade val="46275"/>
                  <a:invGamma/>
                </a:srgbClr>
              </a:gs>
            </a:gsLst>
            <a:lin ang="5400000" scaled="1"/>
          </a:gradFill>
          <a:ln w="9525">
            <a:noFill/>
            <a:round/>
          </a:ln>
          <a:effectLst/>
        </p:spPr>
        <p:txBody>
          <a:bodyPr wrap="none" anchor="ctr"/>
          <a:lstStyle/>
          <a:p>
            <a:pPr>
              <a:lnSpc>
                <a:spcPct val="100000"/>
              </a:lnSpc>
              <a:spcBef>
                <a:spcPct val="0"/>
              </a:spcBef>
              <a:defRPr/>
            </a:pPr>
            <a:r>
              <a:rPr lang="zh-CN" altLang="en-US" sz="4400">
                <a:solidFill>
                  <a:srgbClr val="FFCC00"/>
                </a:solidFill>
                <a:effectLst>
                  <a:outerShdw blurRad="38100" dist="38100" dir="2700000" algn="tl">
                    <a:srgbClr val="000000"/>
                  </a:outerShdw>
                </a:effectLst>
                <a:latin typeface="Arial" panose="020B0604020202020204" pitchFamily="34" charset="0"/>
                <a:ea typeface="隶书" panose="02010509060101010101" pitchFamily="49" charset="-122"/>
              </a:rPr>
              <a:t>内容概要</a:t>
            </a:r>
          </a:p>
        </p:txBody>
      </p:sp>
    </p:spTree>
  </p:cSld>
  <p:clrMapOvr>
    <a:masterClrMapping/>
  </p:clrMapOvr>
  <p:transition>
    <p:blinds dir="vert"/>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3778" name="Rectangle 2"/>
          <p:cNvSpPr>
            <a:spLocks noGrp="1" noChangeArrowheads="1"/>
          </p:cNvSpPr>
          <p:nvPr>
            <p:ph type="title" idx="4294967295"/>
          </p:nvPr>
        </p:nvSpPr>
        <p:spPr>
          <a:xfrm>
            <a:off x="1283494" y="975594"/>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6</a:t>
            </a:r>
            <a:r>
              <a:rPr lang="zh-CN" altLang="en-US" dirty="0" smtClean="0">
                <a:solidFill>
                  <a:srgbClr val="FFCC00"/>
                </a:solidFill>
                <a:latin typeface="Arial" panose="020B0604020202020204" pitchFamily="34" charset="0"/>
                <a:ea typeface="黑体" panose="02010600030101010101" pitchFamily="49" charset="-122"/>
              </a:rPr>
              <a:t>、计数器</a:t>
            </a:r>
          </a:p>
        </p:txBody>
      </p:sp>
      <p:sp>
        <p:nvSpPr>
          <p:cNvPr id="76803" name="Rectangle 3"/>
          <p:cNvSpPr>
            <a:spLocks noGrp="1" noChangeArrowheads="1"/>
          </p:cNvSpPr>
          <p:nvPr>
            <p:ph type="body" sz="half" idx="4294967295"/>
          </p:nvPr>
        </p:nvSpPr>
        <p:spPr>
          <a:xfrm>
            <a:off x="1283494" y="2033087"/>
            <a:ext cx="8101012" cy="3841750"/>
          </a:xfrm>
        </p:spPr>
        <p:txBody>
          <a:bodyPr/>
          <a:lstStyle/>
          <a:p>
            <a:pPr marL="365125" indent="-365125">
              <a:lnSpc>
                <a:spcPct val="110000"/>
              </a:lnSpc>
            </a:pPr>
            <a:r>
              <a:rPr kumimoji="1" lang="zh-CN" altLang="en-US" sz="2400" dirty="0"/>
              <a:t>计数器的用途</a:t>
            </a:r>
          </a:p>
          <a:p>
            <a:pPr lvl="1">
              <a:lnSpc>
                <a:spcPct val="110000"/>
              </a:lnSpc>
              <a:buSzPct val="85000"/>
              <a:buFont typeface="Wingdings" panose="05000000000000000000" pitchFamily="2" charset="2"/>
              <a:buChar char="u"/>
            </a:pPr>
            <a:r>
              <a:rPr kumimoji="1" lang="zh-CN" altLang="en-US" dirty="0" smtClean="0"/>
              <a:t>（脉冲）计数，计时，定时（定时器），分频</a:t>
            </a:r>
          </a:p>
          <a:p>
            <a:pPr lvl="1">
              <a:lnSpc>
                <a:spcPct val="110000"/>
              </a:lnSpc>
              <a:buSzPct val="85000"/>
              <a:buFont typeface="Wingdings" panose="05000000000000000000" pitchFamily="2" charset="2"/>
              <a:buChar char="u"/>
            </a:pPr>
            <a:r>
              <a:rPr kumimoji="1" lang="zh-CN" altLang="en-US" dirty="0" smtClean="0"/>
              <a:t>产生节拍脉冲（顺序脉冲）和序列脉冲</a:t>
            </a:r>
          </a:p>
          <a:p>
            <a:pPr marL="365125" indent="-365125">
              <a:lnSpc>
                <a:spcPct val="110000"/>
              </a:lnSpc>
            </a:pPr>
            <a:r>
              <a:rPr kumimoji="1" lang="zh-CN" altLang="en-US" sz="2400" dirty="0"/>
              <a:t>分类</a:t>
            </a:r>
          </a:p>
          <a:p>
            <a:pPr lvl="1">
              <a:lnSpc>
                <a:spcPct val="110000"/>
              </a:lnSpc>
              <a:buSzPct val="85000"/>
              <a:buFont typeface="Wingdings" panose="05000000000000000000" pitchFamily="2" charset="2"/>
              <a:buChar char="u"/>
            </a:pPr>
            <a:r>
              <a:rPr kumimoji="1" lang="zh-CN" altLang="en-US" dirty="0" smtClean="0"/>
              <a:t>时钟方式：同步计数器，异步计数器</a:t>
            </a:r>
          </a:p>
          <a:p>
            <a:pPr lvl="1">
              <a:lnSpc>
                <a:spcPct val="110000"/>
              </a:lnSpc>
              <a:buSzPct val="85000"/>
              <a:buFont typeface="Wingdings" panose="05000000000000000000" pitchFamily="2" charset="2"/>
              <a:buChar char="u"/>
            </a:pPr>
            <a:r>
              <a:rPr kumimoji="1" lang="zh-CN" altLang="en-US" dirty="0" smtClean="0"/>
              <a:t>计数方式：二进制计数器，十进制计数器，</a:t>
            </a:r>
            <a:r>
              <a:rPr kumimoji="1" lang="en-US" altLang="zh-CN" dirty="0" smtClean="0"/>
              <a:t>M</a:t>
            </a:r>
            <a:r>
              <a:rPr kumimoji="1" lang="zh-CN" altLang="en-US" dirty="0" smtClean="0"/>
              <a:t>进制计数器</a:t>
            </a:r>
          </a:p>
          <a:p>
            <a:pPr lvl="1">
              <a:lnSpc>
                <a:spcPct val="110000"/>
              </a:lnSpc>
              <a:buSzPct val="85000"/>
              <a:buFont typeface="Wingdings" panose="05000000000000000000" pitchFamily="2" charset="2"/>
              <a:buChar char="u"/>
            </a:pPr>
            <a:r>
              <a:rPr kumimoji="1" lang="zh-CN" altLang="en-US" dirty="0" smtClean="0"/>
              <a:t>状态变化：加法计数器，减法计数器，加</a:t>
            </a:r>
            <a:r>
              <a:rPr kumimoji="1" lang="en-US" altLang="zh-CN" dirty="0" smtClean="0"/>
              <a:t>/</a:t>
            </a:r>
            <a:r>
              <a:rPr kumimoji="1" lang="zh-CN" altLang="en-US" dirty="0" smtClean="0"/>
              <a:t>减法计数器</a:t>
            </a:r>
          </a:p>
        </p:txBody>
      </p:sp>
      <p:sp>
        <p:nvSpPr>
          <p:cNvPr id="203780" name="Rectangle 92"/>
          <p:cNvSpPr>
            <a:spLocks noChangeArrowheads="1"/>
          </p:cNvSpPr>
          <p:nvPr/>
        </p:nvSpPr>
        <p:spPr bwMode="black">
          <a:xfrm>
            <a:off x="6003635" y="-945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03781" name="Rectangle 94"/>
          <p:cNvSpPr>
            <a:spLocks noChangeArrowheads="1"/>
          </p:cNvSpPr>
          <p:nvPr/>
        </p:nvSpPr>
        <p:spPr bwMode="black">
          <a:xfrm>
            <a:off x="6003635" y="-945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03782" name="Rectangle 96"/>
          <p:cNvSpPr>
            <a:spLocks noChangeArrowheads="1"/>
          </p:cNvSpPr>
          <p:nvPr/>
        </p:nvSpPr>
        <p:spPr bwMode="black">
          <a:xfrm>
            <a:off x="6003635" y="-945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 calcmode="lin" valueType="num">
                                      <p:cBhvr additive="base">
                                        <p:cTn id="7" dur="500" fill="hold"/>
                                        <p:tgtEl>
                                          <p:spTgt spid="768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80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6803">
                                            <p:txEl>
                                              <p:pRg st="1" end="1"/>
                                            </p:txEl>
                                          </p:spTgt>
                                        </p:tgtEl>
                                        <p:attrNameLst>
                                          <p:attrName>style.visibility</p:attrName>
                                        </p:attrNameLst>
                                      </p:cBhvr>
                                      <p:to>
                                        <p:strVal val="visible"/>
                                      </p:to>
                                    </p:set>
                                    <p:anim calcmode="lin" valueType="num">
                                      <p:cBhvr additive="base">
                                        <p:cTn id="11" dur="500" fill="hold"/>
                                        <p:tgtEl>
                                          <p:spTgt spid="7680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680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6803">
                                            <p:txEl>
                                              <p:pRg st="2" end="2"/>
                                            </p:txEl>
                                          </p:spTgt>
                                        </p:tgtEl>
                                        <p:attrNameLst>
                                          <p:attrName>style.visibility</p:attrName>
                                        </p:attrNameLst>
                                      </p:cBhvr>
                                      <p:to>
                                        <p:strVal val="visible"/>
                                      </p:to>
                                    </p:set>
                                    <p:anim calcmode="lin" valueType="num">
                                      <p:cBhvr additive="base">
                                        <p:cTn id="15" dur="500" fill="hold"/>
                                        <p:tgtEl>
                                          <p:spTgt spid="7680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68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6803">
                                            <p:txEl>
                                              <p:pRg st="3" end="3"/>
                                            </p:txEl>
                                          </p:spTgt>
                                        </p:tgtEl>
                                        <p:attrNameLst>
                                          <p:attrName>style.visibility</p:attrName>
                                        </p:attrNameLst>
                                      </p:cBhvr>
                                      <p:to>
                                        <p:strVal val="visible"/>
                                      </p:to>
                                    </p:set>
                                    <p:anim calcmode="lin" valueType="num">
                                      <p:cBhvr additive="base">
                                        <p:cTn id="21" dur="500" fill="hold"/>
                                        <p:tgtEl>
                                          <p:spTgt spid="7680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680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6803">
                                            <p:txEl>
                                              <p:pRg st="4" end="4"/>
                                            </p:txEl>
                                          </p:spTgt>
                                        </p:tgtEl>
                                        <p:attrNameLst>
                                          <p:attrName>style.visibility</p:attrName>
                                        </p:attrNameLst>
                                      </p:cBhvr>
                                      <p:to>
                                        <p:strVal val="visible"/>
                                      </p:to>
                                    </p:set>
                                    <p:anim calcmode="lin" valueType="num">
                                      <p:cBhvr additive="base">
                                        <p:cTn id="25" dur="500" fill="hold"/>
                                        <p:tgtEl>
                                          <p:spTgt spid="7680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680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6803">
                                            <p:txEl>
                                              <p:pRg st="5" end="5"/>
                                            </p:txEl>
                                          </p:spTgt>
                                        </p:tgtEl>
                                        <p:attrNameLst>
                                          <p:attrName>style.visibility</p:attrName>
                                        </p:attrNameLst>
                                      </p:cBhvr>
                                      <p:to>
                                        <p:strVal val="visible"/>
                                      </p:to>
                                    </p:set>
                                    <p:anim calcmode="lin" valueType="num">
                                      <p:cBhvr additive="base">
                                        <p:cTn id="29" dur="500" fill="hold"/>
                                        <p:tgtEl>
                                          <p:spTgt spid="7680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680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6803">
                                            <p:txEl>
                                              <p:pRg st="6" end="6"/>
                                            </p:txEl>
                                          </p:spTgt>
                                        </p:tgtEl>
                                        <p:attrNameLst>
                                          <p:attrName>style.visibility</p:attrName>
                                        </p:attrNameLst>
                                      </p:cBhvr>
                                      <p:to>
                                        <p:strVal val="visible"/>
                                      </p:to>
                                    </p:set>
                                    <p:anim calcmode="lin" valueType="num">
                                      <p:cBhvr additive="base">
                                        <p:cTn id="33" dur="500" fill="hold"/>
                                        <p:tgtEl>
                                          <p:spTgt spid="7680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680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02" name="Rectangle 2"/>
          <p:cNvSpPr>
            <a:spLocks noGrp="1" noChangeArrowheads="1"/>
          </p:cNvSpPr>
          <p:nvPr>
            <p:ph type="title" idx="4294967295"/>
          </p:nvPr>
        </p:nvSpPr>
        <p:spPr>
          <a:xfrm>
            <a:off x="5334000" y="304800"/>
            <a:ext cx="6858000" cy="609600"/>
          </a:xfrm>
        </p:spPr>
        <p:txBody>
          <a:bodyPr>
            <a:normAutofit fontScale="90000"/>
          </a:bodyPr>
          <a:lstStyle/>
          <a:p>
            <a:r>
              <a:rPr lang="zh-CN" altLang="en-US" smtClean="0">
                <a:solidFill>
                  <a:srgbClr val="FFCC00"/>
                </a:solidFill>
                <a:latin typeface="Arial" panose="020B0604020202020204" pitchFamily="34" charset="0"/>
                <a:ea typeface="黑体" panose="02010600030101010101" pitchFamily="49" charset="-122"/>
              </a:rPr>
              <a:t>（</a:t>
            </a:r>
            <a:r>
              <a:rPr lang="en-US" altLang="zh-CN" smtClean="0">
                <a:solidFill>
                  <a:srgbClr val="FFCC00"/>
                </a:solidFill>
                <a:latin typeface="Arial" panose="020B0604020202020204" pitchFamily="34" charset="0"/>
                <a:ea typeface="黑体" panose="02010600030101010101" pitchFamily="49" charset="-122"/>
              </a:rPr>
              <a:t>1</a:t>
            </a:r>
            <a:r>
              <a:rPr lang="zh-CN" altLang="en-US" smtClean="0">
                <a:solidFill>
                  <a:srgbClr val="FFCC00"/>
                </a:solidFill>
                <a:latin typeface="Arial" panose="020B0604020202020204" pitchFamily="34" charset="0"/>
                <a:ea typeface="黑体" panose="02010600030101010101" pitchFamily="49" charset="-122"/>
              </a:rPr>
              <a:t>）同步计数器</a:t>
            </a:r>
          </a:p>
        </p:txBody>
      </p:sp>
      <p:sp>
        <p:nvSpPr>
          <p:cNvPr id="204803" name="Rectangle 92"/>
          <p:cNvSpPr>
            <a:spLocks noChangeArrowheads="1"/>
          </p:cNvSpPr>
          <p:nvPr/>
        </p:nvSpPr>
        <p:spPr bwMode="black">
          <a:xfrm>
            <a:off x="6003635" y="-945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04804" name="Rectangle 94"/>
          <p:cNvSpPr>
            <a:spLocks noChangeArrowheads="1"/>
          </p:cNvSpPr>
          <p:nvPr/>
        </p:nvSpPr>
        <p:spPr bwMode="black">
          <a:xfrm>
            <a:off x="6003635" y="-945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04805" name="Rectangle 96"/>
          <p:cNvSpPr>
            <a:spLocks noChangeArrowheads="1"/>
          </p:cNvSpPr>
          <p:nvPr/>
        </p:nvSpPr>
        <p:spPr bwMode="black">
          <a:xfrm>
            <a:off x="6003635" y="-945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8" name="Rectangle 3"/>
          <p:cNvSpPr txBox="1">
            <a:spLocks noChangeArrowheads="1"/>
          </p:cNvSpPr>
          <p:nvPr/>
        </p:nvSpPr>
        <p:spPr bwMode="auto">
          <a:xfrm>
            <a:off x="2179638" y="1122364"/>
            <a:ext cx="7935912" cy="3811587"/>
          </a:xfrm>
          <a:prstGeom prst="rect">
            <a:avLst/>
          </a:prstGeom>
          <a:noFill/>
          <a:ln w="9525">
            <a:noFill/>
            <a:miter lim="800000"/>
          </a:ln>
        </p:spPr>
        <p:txBody>
          <a:bodyPr/>
          <a:lstStyle/>
          <a:p>
            <a:pPr marL="365125" indent="-365125" algn="l" eaLnBrk="0" hangingPunct="0">
              <a:lnSpc>
                <a:spcPct val="110000"/>
              </a:lnSpc>
              <a:spcBef>
                <a:spcPct val="20000"/>
              </a:spcBef>
              <a:buClr>
                <a:schemeClr val="bg2"/>
              </a:buClr>
              <a:buFont typeface="Wingdings" panose="05000000000000000000" pitchFamily="2" charset="2"/>
              <a:buChar char="v"/>
              <a:defRPr/>
            </a:pPr>
            <a:r>
              <a:rPr lang="zh-CN" altLang="en-US" sz="2400" kern="0" dirty="0">
                <a:latin typeface="Arial" panose="020B0604020202020204" pitchFamily="34" charset="0"/>
              </a:rPr>
              <a:t>同步计数器的特点</a:t>
            </a:r>
            <a:endParaRPr lang="en-US" altLang="zh-CN" sz="2400" kern="0" dirty="0">
              <a:latin typeface="Arial" panose="020B0604020202020204" pitchFamily="34" charset="0"/>
            </a:endParaRPr>
          </a:p>
          <a:p>
            <a:pPr marL="822325" lvl="1" indent="-365125" algn="l" eaLnBrk="0" hangingPunct="0">
              <a:lnSpc>
                <a:spcPct val="110000"/>
              </a:lnSpc>
              <a:spcBef>
                <a:spcPct val="20000"/>
              </a:spcBef>
              <a:buClr>
                <a:srgbClr val="006666"/>
              </a:buClr>
              <a:buSzPct val="85000"/>
              <a:buFont typeface="Wingdings" panose="05000000000000000000" pitchFamily="2" charset="2"/>
              <a:buChar char="u"/>
              <a:defRPr/>
            </a:pPr>
            <a:r>
              <a:rPr lang="zh-CN" altLang="en-US" kern="0" dirty="0">
                <a:latin typeface="Arial" panose="020B0604020202020204" pitchFamily="34" charset="0"/>
              </a:rPr>
              <a:t>由</a:t>
            </a:r>
            <a:r>
              <a:rPr lang="en-US" altLang="zh-CN" kern="0" dirty="0">
                <a:latin typeface="Arial" panose="020B0604020202020204" pitchFamily="34" charset="0"/>
              </a:rPr>
              <a:t>JK</a:t>
            </a:r>
            <a:r>
              <a:rPr lang="zh-CN" altLang="en-US" kern="0" dirty="0">
                <a:latin typeface="Arial" panose="020B0604020202020204" pitchFamily="34" charset="0"/>
              </a:rPr>
              <a:t>触发器或</a:t>
            </a:r>
            <a:r>
              <a:rPr lang="en-US" altLang="zh-CN" kern="0" dirty="0">
                <a:latin typeface="Arial" panose="020B0604020202020204" pitchFamily="34" charset="0"/>
              </a:rPr>
              <a:t>D</a:t>
            </a:r>
            <a:r>
              <a:rPr lang="zh-CN" altLang="en-US" kern="0" dirty="0">
                <a:latin typeface="Arial" panose="020B0604020202020204" pitchFamily="34" charset="0"/>
              </a:rPr>
              <a:t>触发器构成</a:t>
            </a:r>
            <a:endParaRPr lang="en-US" altLang="zh-CN" kern="0" dirty="0">
              <a:latin typeface="Arial" panose="020B0604020202020204" pitchFamily="34" charset="0"/>
            </a:endParaRPr>
          </a:p>
          <a:p>
            <a:pPr marL="822325" lvl="1" indent="-365125" algn="l" eaLnBrk="0" hangingPunct="0">
              <a:lnSpc>
                <a:spcPct val="110000"/>
              </a:lnSpc>
              <a:spcBef>
                <a:spcPct val="20000"/>
              </a:spcBef>
              <a:buClr>
                <a:srgbClr val="006666"/>
              </a:buClr>
              <a:buSzPct val="85000"/>
              <a:buFont typeface="Wingdings" panose="05000000000000000000" pitchFamily="2" charset="2"/>
              <a:buChar char="u"/>
              <a:defRPr/>
            </a:pPr>
            <a:r>
              <a:rPr lang="zh-CN" altLang="en-US" kern="0" dirty="0">
                <a:latin typeface="Arial" panose="020B0604020202020204" pitchFamily="34" charset="0"/>
              </a:rPr>
              <a:t>所有触发器的时钟端并联在一起，作为时钟端</a:t>
            </a:r>
            <a:endParaRPr lang="en-US" altLang="zh-CN" kern="0" dirty="0">
              <a:latin typeface="Arial" panose="020B0604020202020204" pitchFamily="34" charset="0"/>
            </a:endParaRPr>
          </a:p>
          <a:p>
            <a:pPr marL="822325" lvl="1" indent="-365125" algn="l" eaLnBrk="0" hangingPunct="0">
              <a:lnSpc>
                <a:spcPct val="110000"/>
              </a:lnSpc>
              <a:spcBef>
                <a:spcPct val="20000"/>
              </a:spcBef>
              <a:buClr>
                <a:srgbClr val="006666"/>
              </a:buClr>
              <a:buSzPct val="85000"/>
              <a:buFont typeface="Wingdings" panose="05000000000000000000" pitchFamily="2" charset="2"/>
              <a:buChar char="u"/>
              <a:defRPr/>
            </a:pPr>
            <a:r>
              <a:rPr lang="zh-CN" altLang="zh-CN" dirty="0"/>
              <a:t>在时钟脉冲的控制下，</a:t>
            </a:r>
            <a:r>
              <a:rPr lang="zh-CN" altLang="zh-CN" kern="0" dirty="0">
                <a:latin typeface="Arial" panose="020B0604020202020204" pitchFamily="34" charset="0"/>
              </a:rPr>
              <a:t>各触发器</a:t>
            </a:r>
            <a:r>
              <a:rPr lang="zh-CN" altLang="zh-CN" kern="0" dirty="0">
                <a:solidFill>
                  <a:srgbClr val="CC0066"/>
                </a:solidFill>
                <a:latin typeface="Arial" panose="020B0604020202020204" pitchFamily="34" charset="0"/>
              </a:rPr>
              <a:t>同时</a:t>
            </a:r>
            <a:r>
              <a:rPr lang="zh-CN" altLang="zh-CN" kern="0" dirty="0">
                <a:latin typeface="Arial" panose="020B0604020202020204" pitchFamily="34" charset="0"/>
              </a:rPr>
              <a:t>翻转</a:t>
            </a:r>
            <a:endParaRPr lang="en-US" altLang="zh-CN" kern="0" dirty="0">
              <a:latin typeface="Arial" panose="020B0604020202020204" pitchFamily="34" charset="0"/>
            </a:endParaRPr>
          </a:p>
          <a:p>
            <a:pPr marL="822325" lvl="1" indent="-365125" algn="l" eaLnBrk="0" hangingPunct="0">
              <a:lnSpc>
                <a:spcPct val="110000"/>
              </a:lnSpc>
              <a:spcBef>
                <a:spcPct val="20000"/>
              </a:spcBef>
              <a:buClr>
                <a:srgbClr val="006666"/>
              </a:buClr>
              <a:buSzPct val="85000"/>
              <a:buFont typeface="Wingdings" panose="05000000000000000000" pitchFamily="2" charset="2"/>
              <a:buChar char="u"/>
              <a:defRPr/>
            </a:pPr>
            <a:r>
              <a:rPr lang="zh-CN" altLang="zh-CN" kern="0" dirty="0">
                <a:latin typeface="Arial" panose="020B0604020202020204" pitchFamily="34" charset="0"/>
              </a:rPr>
              <a:t>工作</a:t>
            </a:r>
            <a:r>
              <a:rPr lang="zh-CN" altLang="en-US" kern="0" dirty="0">
                <a:latin typeface="Arial" panose="020B0604020202020204" pitchFamily="34" charset="0"/>
              </a:rPr>
              <a:t>速度</a:t>
            </a:r>
            <a:r>
              <a:rPr lang="zh-CN" altLang="zh-CN" kern="0" dirty="0">
                <a:latin typeface="Arial" panose="020B0604020202020204" pitchFamily="34" charset="0"/>
              </a:rPr>
              <a:t>比异步计数器</a:t>
            </a:r>
            <a:r>
              <a:rPr lang="zh-CN" altLang="en-US" kern="0" dirty="0">
                <a:solidFill>
                  <a:srgbClr val="CC0066"/>
                </a:solidFill>
                <a:latin typeface="Arial" panose="020B0604020202020204" pitchFamily="34" charset="0"/>
              </a:rPr>
              <a:t>快</a:t>
            </a:r>
            <a:endParaRPr lang="en-US" altLang="zh-CN" kern="0" dirty="0">
              <a:solidFill>
                <a:srgbClr val="CC0066"/>
              </a:solidFill>
              <a:latin typeface="Arial" panose="020B0604020202020204" pitchFamily="34" charset="0"/>
            </a:endParaRPr>
          </a:p>
          <a:p>
            <a:pPr marL="822325" lvl="1" indent="-365125" algn="l" eaLnBrk="0" hangingPunct="0">
              <a:lnSpc>
                <a:spcPct val="110000"/>
              </a:lnSpc>
              <a:spcBef>
                <a:spcPct val="20000"/>
              </a:spcBef>
              <a:buClr>
                <a:srgbClr val="006666"/>
              </a:buClr>
              <a:buSzPct val="85000"/>
              <a:buFont typeface="Wingdings" panose="05000000000000000000" pitchFamily="2" charset="2"/>
              <a:buChar char="u"/>
              <a:defRPr/>
            </a:pPr>
            <a:r>
              <a:rPr lang="zh-CN" altLang="zh-CN" kern="0" dirty="0">
                <a:solidFill>
                  <a:srgbClr val="CC0066"/>
                </a:solidFill>
                <a:latin typeface="Arial" panose="020B0604020202020204" pitchFamily="34" charset="0"/>
              </a:rPr>
              <a:t>缺点</a:t>
            </a:r>
            <a:r>
              <a:rPr lang="zh-CN" altLang="zh-CN" kern="0" dirty="0">
                <a:latin typeface="Arial" panose="020B0604020202020204" pitchFamily="34" charset="0"/>
              </a:rPr>
              <a:t>：结构比较复杂，所用元件较多</a:t>
            </a:r>
            <a:endParaRPr lang="en-US" altLang="zh-CN" kern="0" dirty="0">
              <a:latin typeface="Arial" panose="020B0604020202020204" pitchFamily="34" charset="0"/>
            </a:endParaRPr>
          </a:p>
          <a:p>
            <a:pPr marL="365125" indent="-365125" algn="l" eaLnBrk="0" hangingPunct="0">
              <a:lnSpc>
                <a:spcPct val="110000"/>
              </a:lnSpc>
              <a:spcBef>
                <a:spcPct val="20000"/>
              </a:spcBef>
              <a:buClr>
                <a:schemeClr val="bg2"/>
              </a:buClr>
              <a:buSzPct val="100000"/>
              <a:buFont typeface="Wingdings" panose="05000000000000000000" pitchFamily="2" charset="2"/>
              <a:buChar char="v"/>
              <a:defRPr/>
            </a:pPr>
            <a:r>
              <a:rPr lang="zh-CN" altLang="en-US" sz="2400" kern="0" dirty="0">
                <a:latin typeface="Arial" panose="020B0604020202020204" pitchFamily="34" charset="0"/>
              </a:rPr>
              <a:t>同步计数器的分析</a:t>
            </a:r>
            <a:endParaRPr lang="en-US" altLang="zh-CN" sz="2400" kern="0" dirty="0">
              <a:latin typeface="Arial" panose="020B0604020202020204" pitchFamily="34" charset="0"/>
            </a:endParaRPr>
          </a:p>
          <a:p>
            <a:pPr marL="742950" lvl="1" indent="-285750" algn="l" eaLnBrk="0" hangingPunct="0">
              <a:lnSpc>
                <a:spcPct val="110000"/>
              </a:lnSpc>
              <a:spcBef>
                <a:spcPct val="20000"/>
              </a:spcBef>
              <a:buClr>
                <a:srgbClr val="006666"/>
              </a:buClr>
              <a:buSzPct val="85000"/>
              <a:buFont typeface="Wingdings" panose="05000000000000000000" pitchFamily="2" charset="2"/>
              <a:buChar char="u"/>
              <a:defRPr/>
            </a:pPr>
            <a:r>
              <a:rPr lang="zh-CN" altLang="en-US" kern="0" dirty="0">
                <a:latin typeface="Arial" panose="020B0604020202020204" pitchFamily="34" charset="0"/>
              </a:rPr>
              <a:t>根据驱动方程和触发器特性方程推出</a:t>
            </a:r>
            <a:r>
              <a:rPr lang="zh-CN" altLang="en-US" kern="0" dirty="0">
                <a:solidFill>
                  <a:srgbClr val="C00000"/>
                </a:solidFill>
                <a:latin typeface="Arial" panose="020B0604020202020204" pitchFamily="34" charset="0"/>
              </a:rPr>
              <a:t>状态方程，</a:t>
            </a:r>
            <a:r>
              <a:rPr lang="zh-CN" altLang="en-US" kern="0" dirty="0">
                <a:latin typeface="Arial" panose="020B0604020202020204" pitchFamily="34" charset="0"/>
              </a:rPr>
              <a:t>列出</a:t>
            </a:r>
            <a:r>
              <a:rPr lang="zh-CN" altLang="en-US" kern="0" dirty="0">
                <a:solidFill>
                  <a:srgbClr val="C00000"/>
                </a:solidFill>
                <a:latin typeface="Arial" panose="020B0604020202020204" pitchFamily="34" charset="0"/>
              </a:rPr>
              <a:t>状态转换表，</a:t>
            </a:r>
            <a:r>
              <a:rPr lang="zh-CN" altLang="en-US" kern="0" dirty="0">
                <a:latin typeface="Arial" panose="020B0604020202020204" pitchFamily="34" charset="0"/>
              </a:rPr>
              <a:t>画出</a:t>
            </a:r>
            <a:r>
              <a:rPr lang="zh-CN" altLang="en-US" kern="0" dirty="0">
                <a:solidFill>
                  <a:srgbClr val="C00000"/>
                </a:solidFill>
                <a:latin typeface="Arial" panose="020B0604020202020204" pitchFamily="34" charset="0"/>
              </a:rPr>
              <a:t>状态转换图、时序图，</a:t>
            </a:r>
            <a:r>
              <a:rPr lang="zh-CN" altLang="en-US" kern="0" dirty="0">
                <a:latin typeface="Arial" panose="020B0604020202020204" pitchFamily="34" charset="0"/>
              </a:rPr>
              <a:t>说明</a:t>
            </a:r>
            <a:r>
              <a:rPr lang="zh-CN" altLang="en-US" kern="0" dirty="0">
                <a:solidFill>
                  <a:srgbClr val="C00000"/>
                </a:solidFill>
                <a:latin typeface="Arial" panose="020B0604020202020204" pitchFamily="34" charset="0"/>
              </a:rPr>
              <a:t>电路特点</a:t>
            </a:r>
          </a:p>
          <a:p>
            <a:pPr marL="365125" indent="-365125" algn="l" eaLnBrk="0" hangingPunct="0">
              <a:lnSpc>
                <a:spcPct val="110000"/>
              </a:lnSpc>
              <a:spcBef>
                <a:spcPct val="20000"/>
              </a:spcBef>
              <a:buClr>
                <a:schemeClr val="bg2"/>
              </a:buClr>
              <a:buSzPct val="100000"/>
              <a:buFont typeface="Wingdings" panose="05000000000000000000" pitchFamily="2" charset="2"/>
              <a:buChar char="v"/>
              <a:defRPr/>
            </a:pPr>
            <a:endParaRPr lang="zh-CN" altLang="en-US" sz="2400" kern="0" dirty="0">
              <a:latin typeface="Arial" panose="020B0604020202020204" pitchFamily="34" charset="0"/>
            </a:endParaRPr>
          </a:p>
        </p:txBody>
      </p:sp>
      <p:sp>
        <p:nvSpPr>
          <p:cNvPr id="9" name="矩形 8"/>
          <p:cNvSpPr/>
          <p:nvPr/>
        </p:nvSpPr>
        <p:spPr>
          <a:xfrm>
            <a:off x="2139950" y="4837114"/>
            <a:ext cx="4516438" cy="1298575"/>
          </a:xfrm>
          <a:prstGeom prst="rect">
            <a:avLst/>
          </a:prstGeom>
        </p:spPr>
        <p:txBody>
          <a:bodyPr wrap="none">
            <a:spAutoFit/>
          </a:bodyPr>
          <a:lstStyle/>
          <a:p>
            <a:pPr marL="365125" indent="-365125" algn="l" eaLnBrk="0" hangingPunct="0">
              <a:lnSpc>
                <a:spcPct val="110000"/>
              </a:lnSpc>
              <a:spcBef>
                <a:spcPct val="20000"/>
              </a:spcBef>
              <a:buClr>
                <a:schemeClr val="bg2"/>
              </a:buClr>
              <a:buFont typeface="Wingdings" panose="05000000000000000000" pitchFamily="2" charset="2"/>
              <a:buChar char="v"/>
              <a:defRPr/>
            </a:pPr>
            <a:r>
              <a:rPr lang="zh-CN" altLang="en-US" sz="2400" kern="0" dirty="0">
                <a:latin typeface="Arial" panose="020B0604020202020204" pitchFamily="34" charset="0"/>
              </a:rPr>
              <a:t>二进制加法计数器的特点</a:t>
            </a:r>
            <a:endParaRPr lang="en-US" altLang="zh-CN" sz="2400" kern="0" dirty="0">
              <a:latin typeface="Arial" panose="020B0604020202020204" pitchFamily="34" charset="0"/>
            </a:endParaRPr>
          </a:p>
          <a:p>
            <a:pPr marL="822325" lvl="1" indent="-365125" algn="l" eaLnBrk="0" hangingPunct="0">
              <a:lnSpc>
                <a:spcPct val="110000"/>
              </a:lnSpc>
              <a:spcBef>
                <a:spcPct val="20000"/>
              </a:spcBef>
              <a:buClr>
                <a:srgbClr val="006666"/>
              </a:buClr>
              <a:buSzPct val="85000"/>
              <a:buFont typeface="Wingdings" panose="05000000000000000000" pitchFamily="2" charset="2"/>
              <a:buChar char="u"/>
              <a:defRPr/>
            </a:pPr>
            <a:r>
              <a:rPr kumimoji="1" lang="zh-CN" altLang="en-US" dirty="0">
                <a:solidFill>
                  <a:srgbClr val="FF0000"/>
                </a:solidFill>
                <a:latin typeface="Arial" panose="020B0604020202020204" pitchFamily="34" charset="0"/>
                <a:ea typeface="楷体_GB2312" panose="02010609030101010101" charset="-122"/>
              </a:rPr>
              <a:t>模值</a:t>
            </a:r>
            <a:r>
              <a:rPr kumimoji="1" lang="zh-CN" altLang="en-US" dirty="0">
                <a:latin typeface="Arial" panose="020B0604020202020204" pitchFamily="34" charset="0"/>
                <a:ea typeface="楷体_GB2312" panose="02010609030101010101" charset="-122"/>
              </a:rPr>
              <a:t>为</a:t>
            </a:r>
            <a:r>
              <a:rPr kumimoji="1" lang="en-US" altLang="zh-CN" dirty="0">
                <a:latin typeface="Arial" panose="020B0604020202020204" pitchFamily="34" charset="0"/>
                <a:ea typeface="楷体_GB2312" panose="02010609030101010101" charset="-122"/>
              </a:rPr>
              <a:t>2</a:t>
            </a:r>
            <a:r>
              <a:rPr kumimoji="1" lang="en-US" altLang="zh-CN" baseline="30000" dirty="0">
                <a:latin typeface="Arial" panose="020B0604020202020204" pitchFamily="34" charset="0"/>
                <a:ea typeface="楷体_GB2312" panose="02010609030101010101" charset="-122"/>
              </a:rPr>
              <a:t>n</a:t>
            </a:r>
            <a:r>
              <a:rPr kumimoji="1" lang="zh-CN" altLang="en-US" dirty="0">
                <a:latin typeface="Arial" panose="020B0604020202020204" pitchFamily="34" charset="0"/>
                <a:ea typeface="楷体_GB2312" panose="02010609030101010101" charset="-122"/>
              </a:rPr>
              <a:t>（</a:t>
            </a:r>
            <a:r>
              <a:rPr kumimoji="1" lang="en-US" altLang="zh-CN" dirty="0">
                <a:latin typeface="Arial" panose="020B0604020202020204" pitchFamily="34" charset="0"/>
                <a:ea typeface="楷体_GB2312" panose="02010609030101010101" charset="-122"/>
              </a:rPr>
              <a:t>n</a:t>
            </a:r>
            <a:r>
              <a:rPr kumimoji="1" lang="zh-CN" altLang="en-US" dirty="0">
                <a:latin typeface="Arial" panose="020B0604020202020204" pitchFamily="34" charset="0"/>
                <a:ea typeface="楷体_GB2312" panose="02010609030101010101" charset="-122"/>
              </a:rPr>
              <a:t>是触发器的级数）</a:t>
            </a:r>
            <a:endParaRPr kumimoji="1" lang="en-US" altLang="zh-CN" dirty="0">
              <a:latin typeface="Arial" panose="020B0604020202020204" pitchFamily="34" charset="0"/>
              <a:ea typeface="楷体_GB2312" panose="02010609030101010101" charset="-122"/>
            </a:endParaRPr>
          </a:p>
          <a:p>
            <a:pPr marL="822325" lvl="1" indent="-365125" algn="l" eaLnBrk="0" hangingPunct="0">
              <a:lnSpc>
                <a:spcPct val="110000"/>
              </a:lnSpc>
              <a:spcBef>
                <a:spcPct val="20000"/>
              </a:spcBef>
              <a:buClr>
                <a:srgbClr val="006666"/>
              </a:buClr>
              <a:buSzPct val="85000"/>
              <a:buFont typeface="Wingdings" panose="05000000000000000000" pitchFamily="2" charset="2"/>
              <a:buChar char="u"/>
              <a:defRPr/>
            </a:pPr>
            <a:r>
              <a:rPr kumimoji="1" lang="zh-CN" altLang="en-US" dirty="0">
                <a:latin typeface="Arial" panose="020B0604020202020204" pitchFamily="34" charset="0"/>
                <a:ea typeface="楷体_GB2312" panose="02010609030101010101" charset="-122"/>
              </a:rPr>
              <a:t>无非编码状态，能自启动</a:t>
            </a:r>
            <a:endParaRPr lang="zh-CN" altLang="en-US" kern="0" dirty="0">
              <a:latin typeface="Arial" panose="020B0604020202020204" pitchFamily="34" charset="0"/>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 calcmode="lin" valueType="num">
                                      <p:cBhvr additive="base">
                                        <p:cTn id="23" dur="500" fill="hold"/>
                                        <p:tgtEl>
                                          <p:spTgt spid="8">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 calcmode="lin" valueType="num">
                                      <p:cBhvr additive="base">
                                        <p:cTn id="27" dur="500" fill="hold"/>
                                        <p:tgtEl>
                                          <p:spTgt spid="8">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anim calcmode="lin" valueType="num">
                                      <p:cBhvr additive="base">
                                        <p:cTn id="33" dur="500" fill="hold"/>
                                        <p:tgtEl>
                                          <p:spTgt spid="8">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8">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 calcmode="lin" valueType="num">
                                      <p:cBhvr additive="base">
                                        <p:cTn id="37" dur="500" fill="hold"/>
                                        <p:tgtEl>
                                          <p:spTgt spid="8">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linds(horizontal)">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p:bldLst>
  </p:timing>
</p:sld>
</file>

<file path=ppt/slides/slide2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6" name="Rectangle 2"/>
          <p:cNvSpPr>
            <a:spLocks noGrp="1" noChangeArrowheads="1"/>
          </p:cNvSpPr>
          <p:nvPr>
            <p:ph type="title" idx="4294967295"/>
          </p:nvPr>
        </p:nvSpPr>
        <p:spPr>
          <a:xfrm>
            <a:off x="5334000" y="3048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a:t>
            </a:r>
            <a:r>
              <a:rPr lang="en-US" altLang="zh-CN" dirty="0" smtClean="0">
                <a:solidFill>
                  <a:srgbClr val="FFCC00"/>
                </a:solidFill>
                <a:latin typeface="Arial" panose="020B0604020202020204" pitchFamily="34" charset="0"/>
                <a:ea typeface="黑体" panose="02010600030101010101" pitchFamily="49" charset="-122"/>
              </a:rPr>
              <a:t>2</a:t>
            </a:r>
            <a:r>
              <a:rPr lang="zh-CN" altLang="en-US" dirty="0" smtClean="0">
                <a:solidFill>
                  <a:srgbClr val="FFCC00"/>
                </a:solidFill>
                <a:latin typeface="Arial" panose="020B0604020202020204" pitchFamily="34" charset="0"/>
                <a:ea typeface="黑体" panose="02010600030101010101" pitchFamily="49" charset="-122"/>
              </a:rPr>
              <a:t>）异步计数器 </a:t>
            </a:r>
          </a:p>
        </p:txBody>
      </p:sp>
      <p:sp>
        <p:nvSpPr>
          <p:cNvPr id="76803" name="Rectangle 3"/>
          <p:cNvSpPr>
            <a:spLocks noGrp="1" noChangeArrowheads="1"/>
          </p:cNvSpPr>
          <p:nvPr>
            <p:ph type="body" sz="half" idx="4294967295"/>
          </p:nvPr>
        </p:nvSpPr>
        <p:spPr>
          <a:xfrm>
            <a:off x="1155283" y="1059657"/>
            <a:ext cx="8101012" cy="3089275"/>
          </a:xfrm>
        </p:spPr>
        <p:txBody>
          <a:bodyPr>
            <a:normAutofit lnSpcReduction="10000"/>
          </a:bodyPr>
          <a:lstStyle/>
          <a:p>
            <a:pPr marL="342900" lvl="1" indent="-342900">
              <a:lnSpc>
                <a:spcPct val="110000"/>
              </a:lnSpc>
              <a:buClr>
                <a:schemeClr val="bg2"/>
              </a:buClr>
              <a:buSzPct val="100000"/>
              <a:buFont typeface="Wingdings" panose="05000000000000000000" pitchFamily="2" charset="2"/>
              <a:buChar char="v"/>
            </a:pPr>
            <a:r>
              <a:rPr lang="zh-CN" altLang="en-US" dirty="0" smtClean="0">
                <a:latin typeface="Times New Roman" panose="02020603050405020304" pitchFamily="18" charset="0"/>
              </a:rPr>
              <a:t>异步计数器特点</a:t>
            </a:r>
          </a:p>
          <a:p>
            <a:pPr marL="742950" lvl="2" indent="-342900">
              <a:lnSpc>
                <a:spcPct val="110000"/>
              </a:lnSpc>
              <a:buClr>
                <a:srgbClr val="006666"/>
              </a:buClr>
              <a:buSzPct val="85000"/>
              <a:buFont typeface="Wingdings" panose="05000000000000000000" pitchFamily="2" charset="2"/>
              <a:buChar char="u"/>
            </a:pPr>
            <a:r>
              <a:rPr lang="zh-CN" altLang="en-US" sz="2000" dirty="0"/>
              <a:t>全部由</a:t>
            </a:r>
            <a:r>
              <a:rPr lang="en-US" altLang="zh-CN" sz="2000" dirty="0"/>
              <a:t>T’</a:t>
            </a:r>
            <a:r>
              <a:rPr lang="zh-CN" altLang="en-US" sz="2000" dirty="0"/>
              <a:t>触发器构成（用</a:t>
            </a:r>
            <a:r>
              <a:rPr lang="en-US" altLang="zh-CN" sz="2000" dirty="0"/>
              <a:t>D </a:t>
            </a:r>
            <a:r>
              <a:rPr lang="zh-CN" altLang="zh-CN" sz="2000" dirty="0"/>
              <a:t>触发器，使</a:t>
            </a:r>
            <a:r>
              <a:rPr lang="en-US" altLang="zh-CN" sz="2000" dirty="0">
                <a:solidFill>
                  <a:srgbClr val="CC0066"/>
                </a:solidFill>
              </a:rPr>
              <a:t>D</a:t>
            </a:r>
            <a:r>
              <a:rPr lang="en-US" altLang="zh-CN" sz="2000" baseline="-25000" dirty="0">
                <a:solidFill>
                  <a:srgbClr val="CC0066"/>
                </a:solidFill>
              </a:rPr>
              <a:t>i</a:t>
            </a:r>
            <a:r>
              <a:rPr lang="en-US" altLang="zh-CN" sz="2000" dirty="0">
                <a:solidFill>
                  <a:srgbClr val="CC0066"/>
                </a:solidFill>
              </a:rPr>
              <a:t>=/Q</a:t>
            </a:r>
            <a:r>
              <a:rPr lang="en-US" altLang="zh-CN" sz="2000" baseline="-25000" dirty="0">
                <a:solidFill>
                  <a:srgbClr val="CC0066"/>
                </a:solidFill>
              </a:rPr>
              <a:t>i</a:t>
            </a:r>
            <a:r>
              <a:rPr lang="zh-CN" altLang="zh-CN" sz="2000" dirty="0"/>
              <a:t>；</a:t>
            </a:r>
            <a:r>
              <a:rPr lang="zh-CN" altLang="en-US" sz="2000" dirty="0"/>
              <a:t>或用</a:t>
            </a:r>
            <a:r>
              <a:rPr lang="en-US" altLang="zh-CN" sz="2000" dirty="0"/>
              <a:t>JK</a:t>
            </a:r>
            <a:r>
              <a:rPr lang="zh-CN" altLang="zh-CN" sz="2000" dirty="0"/>
              <a:t>触发器</a:t>
            </a:r>
            <a:r>
              <a:rPr lang="zh-CN" altLang="en-US" sz="2000" dirty="0"/>
              <a:t>，</a:t>
            </a:r>
            <a:r>
              <a:rPr lang="zh-CN" altLang="zh-CN" sz="2000" dirty="0"/>
              <a:t>使</a:t>
            </a:r>
            <a:r>
              <a:rPr lang="en-US" altLang="zh-CN" sz="2000" dirty="0">
                <a:solidFill>
                  <a:srgbClr val="CC0066"/>
                </a:solidFill>
              </a:rPr>
              <a:t>J</a:t>
            </a:r>
            <a:r>
              <a:rPr lang="en-US" altLang="zh-CN" sz="2000" baseline="-25000" dirty="0">
                <a:solidFill>
                  <a:srgbClr val="CC0066"/>
                </a:solidFill>
              </a:rPr>
              <a:t>i</a:t>
            </a:r>
            <a:r>
              <a:rPr lang="en-US" altLang="zh-CN" sz="2000" dirty="0">
                <a:solidFill>
                  <a:srgbClr val="CC0066"/>
                </a:solidFill>
              </a:rPr>
              <a:t>=K</a:t>
            </a:r>
            <a:r>
              <a:rPr lang="en-US" altLang="zh-CN" sz="2000" baseline="-25000" dirty="0">
                <a:solidFill>
                  <a:srgbClr val="CC0066"/>
                </a:solidFill>
              </a:rPr>
              <a:t>i</a:t>
            </a:r>
            <a:r>
              <a:rPr lang="en-US" altLang="zh-CN" sz="2000" dirty="0">
                <a:solidFill>
                  <a:srgbClr val="CC0066"/>
                </a:solidFill>
              </a:rPr>
              <a:t>=1</a:t>
            </a:r>
            <a:r>
              <a:rPr lang="zh-CN" altLang="en-US" sz="2000" dirty="0"/>
              <a:t>）</a:t>
            </a:r>
            <a:endParaRPr kumimoji="1" lang="zh-CN" altLang="en-US" sz="2000" dirty="0"/>
          </a:p>
          <a:p>
            <a:pPr marL="742950" lvl="2" indent="-342900">
              <a:lnSpc>
                <a:spcPct val="110000"/>
              </a:lnSpc>
              <a:buClr>
                <a:srgbClr val="006666"/>
              </a:buClr>
              <a:buSzPct val="85000"/>
              <a:buFont typeface="Wingdings" panose="05000000000000000000" pitchFamily="2" charset="2"/>
              <a:buChar char="u"/>
            </a:pPr>
            <a:r>
              <a:rPr lang="zh-CN" altLang="en-US" sz="2000" dirty="0"/>
              <a:t>第一级</a:t>
            </a:r>
            <a:r>
              <a:rPr lang="en-US" altLang="zh-CN" sz="2000" dirty="0"/>
              <a:t>FF</a:t>
            </a:r>
            <a:r>
              <a:rPr lang="zh-CN" altLang="en-US" sz="2000" dirty="0"/>
              <a:t>的</a:t>
            </a:r>
            <a:r>
              <a:rPr lang="en-US" altLang="zh-CN" sz="2000" dirty="0"/>
              <a:t>CP</a:t>
            </a:r>
            <a:r>
              <a:rPr lang="zh-CN" altLang="en-US" sz="2000" dirty="0"/>
              <a:t>由系统时钟控制，其余各级</a:t>
            </a:r>
            <a:r>
              <a:rPr lang="en-US" altLang="zh-CN" sz="2000" dirty="0"/>
              <a:t> FF</a:t>
            </a:r>
            <a:r>
              <a:rPr lang="zh-CN" altLang="en-US" sz="2000" dirty="0"/>
              <a:t>的</a:t>
            </a:r>
            <a:r>
              <a:rPr lang="en-US" altLang="zh-CN" sz="2000" dirty="0"/>
              <a:t>CP</a:t>
            </a:r>
            <a:r>
              <a:rPr lang="zh-CN" altLang="en-US" sz="2000" dirty="0"/>
              <a:t>端由前级</a:t>
            </a:r>
            <a:r>
              <a:rPr lang="en-US" altLang="zh-CN" sz="2000" dirty="0"/>
              <a:t>FF</a:t>
            </a:r>
            <a:r>
              <a:rPr lang="zh-CN" altLang="en-US" sz="2000" dirty="0"/>
              <a:t>的</a:t>
            </a:r>
            <a:r>
              <a:rPr lang="en-US" altLang="zh-CN" sz="2000" dirty="0"/>
              <a:t>Q</a:t>
            </a:r>
            <a:r>
              <a:rPr lang="zh-CN" altLang="en-US" sz="2000" dirty="0"/>
              <a:t>端或</a:t>
            </a:r>
            <a:r>
              <a:rPr lang="en-US" altLang="zh-CN" sz="2000" dirty="0"/>
              <a:t>/Q</a:t>
            </a:r>
            <a:r>
              <a:rPr lang="zh-CN" altLang="en-US" sz="2000" dirty="0"/>
              <a:t>端控制</a:t>
            </a:r>
            <a:endParaRPr kumimoji="1" lang="zh-CN" altLang="en-US" sz="2000" dirty="0"/>
          </a:p>
          <a:p>
            <a:pPr marL="742950" lvl="2" indent="-342900">
              <a:lnSpc>
                <a:spcPct val="110000"/>
              </a:lnSpc>
              <a:buClr>
                <a:srgbClr val="006666"/>
              </a:buClr>
              <a:buSzPct val="85000"/>
              <a:buFont typeface="Wingdings" panose="05000000000000000000" pitchFamily="2" charset="2"/>
              <a:buChar char="u"/>
            </a:pPr>
            <a:r>
              <a:rPr lang="zh-CN" altLang="en-US" sz="2000" dirty="0">
                <a:solidFill>
                  <a:srgbClr val="CC0066"/>
                </a:solidFill>
              </a:rPr>
              <a:t>工作速度</a:t>
            </a:r>
            <a:r>
              <a:rPr lang="zh-CN" altLang="en-US" sz="2000" dirty="0"/>
              <a:t>比同步计数器</a:t>
            </a:r>
            <a:r>
              <a:rPr lang="zh-CN" altLang="en-US" sz="2000" dirty="0">
                <a:solidFill>
                  <a:srgbClr val="CC0066"/>
                </a:solidFill>
              </a:rPr>
              <a:t>慢</a:t>
            </a:r>
            <a:endParaRPr kumimoji="1" lang="zh-CN" altLang="en-US" sz="2000" dirty="0"/>
          </a:p>
          <a:p>
            <a:pPr marL="742950" lvl="2" indent="-342900">
              <a:lnSpc>
                <a:spcPct val="110000"/>
              </a:lnSpc>
              <a:buClr>
                <a:srgbClr val="006666"/>
              </a:buClr>
              <a:buSzPct val="85000"/>
              <a:buFont typeface="Wingdings" panose="05000000000000000000" pitchFamily="2" charset="2"/>
              <a:buChar char="u"/>
            </a:pPr>
            <a:r>
              <a:rPr lang="zh-CN" altLang="zh-CN" sz="2000" dirty="0"/>
              <a:t>各触发器之间的连接方式由</a:t>
            </a:r>
            <a:r>
              <a:rPr lang="zh-CN" altLang="zh-CN" sz="2000" dirty="0">
                <a:solidFill>
                  <a:srgbClr val="CC0066"/>
                </a:solidFill>
              </a:rPr>
              <a:t>加、减计数方式</a:t>
            </a:r>
            <a:r>
              <a:rPr lang="zh-CN" altLang="zh-CN" sz="2000" dirty="0"/>
              <a:t>及触发器的</a:t>
            </a:r>
            <a:r>
              <a:rPr lang="zh-CN" altLang="zh-CN" sz="2000" dirty="0">
                <a:solidFill>
                  <a:srgbClr val="CC0066"/>
                </a:solidFill>
              </a:rPr>
              <a:t>触发方式</a:t>
            </a:r>
            <a:r>
              <a:rPr lang="zh-CN" altLang="zh-CN" sz="2000" dirty="0"/>
              <a:t>决定。</a:t>
            </a:r>
            <a:endParaRPr lang="en-US" altLang="zh-CN" sz="2000" dirty="0"/>
          </a:p>
        </p:txBody>
      </p:sp>
      <p:sp>
        <p:nvSpPr>
          <p:cNvPr id="205828" name="Rectangle 92"/>
          <p:cNvSpPr>
            <a:spLocks noChangeArrowheads="1"/>
          </p:cNvSpPr>
          <p:nvPr/>
        </p:nvSpPr>
        <p:spPr bwMode="black">
          <a:xfrm>
            <a:off x="6003635" y="-945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05829" name="Rectangle 94"/>
          <p:cNvSpPr>
            <a:spLocks noChangeArrowheads="1"/>
          </p:cNvSpPr>
          <p:nvPr/>
        </p:nvSpPr>
        <p:spPr bwMode="black">
          <a:xfrm>
            <a:off x="6003635" y="-945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05830" name="Rectangle 96"/>
          <p:cNvSpPr>
            <a:spLocks noChangeArrowheads="1"/>
          </p:cNvSpPr>
          <p:nvPr/>
        </p:nvSpPr>
        <p:spPr bwMode="black">
          <a:xfrm>
            <a:off x="6003635" y="-945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 name="Rectangle 3"/>
          <p:cNvSpPr>
            <a:spLocks noChangeArrowheads="1"/>
          </p:cNvSpPr>
          <p:nvPr/>
        </p:nvSpPr>
        <p:spPr bwMode="auto">
          <a:xfrm>
            <a:off x="1513389" y="4294189"/>
            <a:ext cx="8101012" cy="2268537"/>
          </a:xfrm>
          <a:prstGeom prst="rect">
            <a:avLst/>
          </a:prstGeom>
          <a:noFill/>
          <a:ln w="9525">
            <a:noFill/>
            <a:miter lim="800000"/>
          </a:ln>
        </p:spPr>
        <p:txBody>
          <a:bodyPr/>
          <a:lstStyle/>
          <a:p>
            <a:pPr marL="342900" lvl="1" indent="-342900" algn="l" eaLnBrk="0" hangingPunct="0">
              <a:lnSpc>
                <a:spcPct val="110000"/>
              </a:lnSpc>
              <a:spcBef>
                <a:spcPct val="20000"/>
              </a:spcBef>
              <a:buClr>
                <a:schemeClr val="bg2"/>
              </a:buClr>
              <a:buSzPct val="100000"/>
              <a:buFont typeface="Wingdings" panose="05000000000000000000" pitchFamily="2" charset="2"/>
              <a:buChar char="v"/>
            </a:pPr>
            <a:r>
              <a:rPr lang="zh-CN" altLang="en-US" sz="2400" dirty="0"/>
              <a:t>异步计数器的分析</a:t>
            </a:r>
            <a:endParaRPr lang="en-US" altLang="zh-CN" sz="2400" dirty="0"/>
          </a:p>
          <a:p>
            <a:pPr marL="742950" lvl="2" indent="-342900" algn="l" eaLnBrk="0" hangingPunct="0">
              <a:lnSpc>
                <a:spcPct val="110000"/>
              </a:lnSpc>
              <a:spcBef>
                <a:spcPct val="20000"/>
              </a:spcBef>
              <a:buClr>
                <a:srgbClr val="006666"/>
              </a:buClr>
              <a:buSzPct val="85000"/>
              <a:buFont typeface="Wingdings" panose="05000000000000000000" pitchFamily="2" charset="2"/>
              <a:buChar char="u"/>
            </a:pPr>
            <a:r>
              <a:rPr lang="zh-CN" altLang="en-US" dirty="0">
                <a:latin typeface="Arial" panose="020B0604020202020204" pitchFamily="34" charset="0"/>
              </a:rPr>
              <a:t>与同步计数器的分析过程相同，但要格外注意</a:t>
            </a:r>
            <a:r>
              <a:rPr lang="zh-CN" altLang="zh-CN" dirty="0">
                <a:latin typeface="Arial" panose="020B0604020202020204" pitchFamily="34" charset="0"/>
              </a:rPr>
              <a:t>触发器的触发方式</a:t>
            </a:r>
            <a:endParaRPr lang="en-US" altLang="zh-CN" dirty="0">
              <a:latin typeface="Arial" panose="020B0604020202020204" pitchFamily="34" charset="0"/>
            </a:endParaRPr>
          </a:p>
          <a:p>
            <a:pPr marL="342900" lvl="1" indent="-342900" algn="l" eaLnBrk="0" hangingPunct="0">
              <a:lnSpc>
                <a:spcPct val="110000"/>
              </a:lnSpc>
              <a:spcBef>
                <a:spcPct val="20000"/>
              </a:spcBef>
              <a:buClr>
                <a:schemeClr val="bg2"/>
              </a:buClr>
              <a:buSzPct val="100000"/>
              <a:buFont typeface="Wingdings" panose="05000000000000000000" pitchFamily="2" charset="2"/>
              <a:buChar char="v"/>
            </a:pPr>
            <a:r>
              <a:rPr lang="zh-CN" altLang="en-US" sz="2400" dirty="0"/>
              <a:t>用</a:t>
            </a:r>
            <a:r>
              <a:rPr lang="zh-CN" altLang="en-US" sz="2400" dirty="0">
                <a:solidFill>
                  <a:srgbClr val="CC0066"/>
                </a:solidFill>
                <a:latin typeface="Arial" panose="020B0604020202020204" pitchFamily="34" charset="0"/>
                <a:cs typeface="Arial" panose="020B0604020202020204" pitchFamily="34" charset="0"/>
              </a:rPr>
              <a:t>反馈复位法</a:t>
            </a:r>
            <a:r>
              <a:rPr lang="zh-CN" altLang="en-US" sz="2400" dirty="0"/>
              <a:t>实现异步</a:t>
            </a:r>
            <a:r>
              <a:rPr lang="en-US" altLang="zh-CN" sz="2400" dirty="0"/>
              <a:t>M</a:t>
            </a:r>
            <a:r>
              <a:rPr lang="zh-CN" altLang="en-US" sz="2400" dirty="0"/>
              <a:t>制计数器</a:t>
            </a:r>
            <a:endParaRPr lang="en-US" altLang="zh-CN" sz="2400" dirty="0"/>
          </a:p>
          <a:p>
            <a:pPr marL="742950" lvl="2" indent="-342900" algn="l" eaLnBrk="0" hangingPunct="0">
              <a:lnSpc>
                <a:spcPct val="110000"/>
              </a:lnSpc>
              <a:spcBef>
                <a:spcPct val="20000"/>
              </a:spcBef>
              <a:buClr>
                <a:srgbClr val="006666"/>
              </a:buClr>
              <a:buSzPct val="85000"/>
              <a:buFont typeface="Wingdings" panose="05000000000000000000" pitchFamily="2" charset="2"/>
              <a:buChar char="u"/>
            </a:pPr>
            <a:r>
              <a:rPr lang="zh-CN" altLang="en-US" sz="2400" dirty="0">
                <a:latin typeface="Arial" panose="020B0604020202020204" pitchFamily="34" charset="0"/>
                <a:cs typeface="Arial" panose="020B0604020202020204" pitchFamily="34" charset="0"/>
              </a:rPr>
              <a:t>求</a:t>
            </a:r>
            <a:r>
              <a:rPr lang="zh-CN" altLang="en-US" sz="2400" dirty="0">
                <a:solidFill>
                  <a:srgbClr val="CC0066"/>
                </a:solidFill>
                <a:latin typeface="Arial" panose="020B0604020202020204" pitchFamily="34" charset="0"/>
                <a:cs typeface="Arial" panose="020B0604020202020204" pitchFamily="34" charset="0"/>
              </a:rPr>
              <a:t>反馈复位代码</a:t>
            </a:r>
            <a:r>
              <a:rPr lang="en-US" altLang="zh-CN" sz="2400" dirty="0">
                <a:solidFill>
                  <a:srgbClr val="CC0066"/>
                </a:solidFill>
                <a:latin typeface="Arial" panose="020B0604020202020204" pitchFamily="34" charset="0"/>
                <a:cs typeface="Arial" panose="020B0604020202020204" pitchFamily="34" charset="0"/>
              </a:rPr>
              <a:t>S</a:t>
            </a:r>
            <a:r>
              <a:rPr lang="en-US" altLang="zh-CN" sz="2400" baseline="-25000" dirty="0">
                <a:solidFill>
                  <a:srgbClr val="CC0066"/>
                </a:solidFill>
                <a:latin typeface="Arial" panose="020B0604020202020204" pitchFamily="34" charset="0"/>
                <a:cs typeface="Arial" panose="020B0604020202020204" pitchFamily="34" charset="0"/>
              </a:rPr>
              <a:t>M</a:t>
            </a:r>
            <a:r>
              <a:rPr lang="zh-CN" altLang="en-US" sz="2400" baseline="-25000" dirty="0">
                <a:solidFill>
                  <a:srgbClr val="CC0066"/>
                </a:solidFill>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求</a:t>
            </a:r>
            <a:r>
              <a:rPr lang="zh-CN" altLang="en-US" sz="2400" dirty="0">
                <a:solidFill>
                  <a:srgbClr val="CC0066"/>
                </a:solidFill>
                <a:latin typeface="Arial" panose="020B0604020202020204" pitchFamily="34" charset="0"/>
                <a:cs typeface="Arial" panose="020B0604020202020204" pitchFamily="34" charset="0"/>
              </a:rPr>
              <a:t>反馈复位逻辑，</a:t>
            </a:r>
            <a:r>
              <a:rPr lang="zh-CN" altLang="en-US" sz="2400" dirty="0">
                <a:latin typeface="Arial" panose="020B0604020202020204" pitchFamily="34" charset="0"/>
                <a:cs typeface="Arial" panose="020B0604020202020204" pitchFamily="34" charset="0"/>
              </a:rPr>
              <a:t>画逻辑图</a:t>
            </a:r>
            <a:endParaRPr kumimoji="1" lang="zh-CN" altLang="en-US" sz="2400" dirty="0">
              <a:latin typeface="Arial" panose="020B0604020202020204" pitchFamily="34" charset="0"/>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blinds(horizontal)">
                                      <p:cBhvr>
                                        <p:cTn id="7" dur="500"/>
                                        <p:tgtEl>
                                          <p:spTgt spid="7680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6803">
                                            <p:txEl>
                                              <p:pRg st="1" end="1"/>
                                            </p:txEl>
                                          </p:spTgt>
                                        </p:tgtEl>
                                        <p:attrNameLst>
                                          <p:attrName>style.visibility</p:attrName>
                                        </p:attrNameLst>
                                      </p:cBhvr>
                                      <p:to>
                                        <p:strVal val="visible"/>
                                      </p:to>
                                    </p:set>
                                    <p:animEffect transition="in" filter="blinds(horizontal)">
                                      <p:cBhvr>
                                        <p:cTn id="10" dur="500"/>
                                        <p:tgtEl>
                                          <p:spTgt spid="7680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6803">
                                            <p:txEl>
                                              <p:pRg st="2" end="2"/>
                                            </p:txEl>
                                          </p:spTgt>
                                        </p:tgtEl>
                                        <p:attrNameLst>
                                          <p:attrName>style.visibility</p:attrName>
                                        </p:attrNameLst>
                                      </p:cBhvr>
                                      <p:to>
                                        <p:strVal val="visible"/>
                                      </p:to>
                                    </p:set>
                                    <p:animEffect transition="in" filter="blinds(horizontal)">
                                      <p:cBhvr>
                                        <p:cTn id="13" dur="500"/>
                                        <p:tgtEl>
                                          <p:spTgt spid="7680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6803">
                                            <p:txEl>
                                              <p:pRg st="3" end="3"/>
                                            </p:txEl>
                                          </p:spTgt>
                                        </p:tgtEl>
                                        <p:attrNameLst>
                                          <p:attrName>style.visibility</p:attrName>
                                        </p:attrNameLst>
                                      </p:cBhvr>
                                      <p:to>
                                        <p:strVal val="visible"/>
                                      </p:to>
                                    </p:set>
                                    <p:animEffect transition="in" filter="blinds(horizontal)">
                                      <p:cBhvr>
                                        <p:cTn id="16" dur="500"/>
                                        <p:tgtEl>
                                          <p:spTgt spid="7680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6803">
                                            <p:txEl>
                                              <p:pRg st="4" end="4"/>
                                            </p:txEl>
                                          </p:spTgt>
                                        </p:tgtEl>
                                        <p:attrNameLst>
                                          <p:attrName>style.visibility</p:attrName>
                                        </p:attrNameLst>
                                      </p:cBhvr>
                                      <p:to>
                                        <p:strVal val="visible"/>
                                      </p:to>
                                    </p:set>
                                    <p:animEffect transition="in" filter="blinds(horizontal)">
                                      <p:cBhvr>
                                        <p:cTn id="19" dur="500"/>
                                        <p:tgtEl>
                                          <p:spTgt spid="7680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blinds(horizontal)">
                                      <p:cBhvr>
                                        <p:cTn id="24" dur="500"/>
                                        <p:tgtEl>
                                          <p:spTgt spid="2">
                                            <p:txEl>
                                              <p:pRg st="0" end="0"/>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blinds(horizontal)">
                                      <p:cBhvr>
                                        <p:cTn id="27" dur="500"/>
                                        <p:tgtEl>
                                          <p:spTgt spid="2">
                                            <p:txEl>
                                              <p:pRg st="1" end="1"/>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
                                            <p:txEl>
                                              <p:pRg st="2" end="2"/>
                                            </p:txEl>
                                          </p:spTgt>
                                        </p:tgtEl>
                                        <p:attrNameLst>
                                          <p:attrName>style.visibility</p:attrName>
                                        </p:attrNameLst>
                                      </p:cBhvr>
                                      <p:to>
                                        <p:strVal val="visible"/>
                                      </p:to>
                                    </p:set>
                                    <p:animEffect transition="in" filter="blinds(horizontal)">
                                      <p:cBhvr>
                                        <p:cTn id="30" dur="500"/>
                                        <p:tgtEl>
                                          <p:spTgt spid="2">
                                            <p:txEl>
                                              <p:pRg st="2" end="2"/>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Effect transition="in" filter="blinds(horizontal)">
                                      <p:cBhvr>
                                        <p:cTn id="3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P spid="2" grpId="0" build="p"/>
    </p:bldLst>
  </p:timing>
</p:sld>
</file>

<file path=ppt/slides/slide2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0" name="Rectangle 2"/>
          <p:cNvSpPr>
            <a:spLocks noGrp="1" noChangeArrowheads="1"/>
          </p:cNvSpPr>
          <p:nvPr>
            <p:ph type="title" idx="4294967295"/>
          </p:nvPr>
        </p:nvSpPr>
        <p:spPr>
          <a:xfrm>
            <a:off x="5334000" y="3048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a:t>
            </a:r>
            <a:r>
              <a:rPr lang="en-US" altLang="zh-CN" dirty="0" smtClean="0">
                <a:solidFill>
                  <a:srgbClr val="FFCC00"/>
                </a:solidFill>
                <a:latin typeface="Arial" panose="020B0604020202020204" pitchFamily="34" charset="0"/>
                <a:ea typeface="黑体" panose="02010600030101010101" pitchFamily="49" charset="-122"/>
              </a:rPr>
              <a:t>3</a:t>
            </a:r>
            <a:r>
              <a:rPr lang="zh-CN" altLang="en-US" dirty="0" smtClean="0">
                <a:solidFill>
                  <a:srgbClr val="FFCC00"/>
                </a:solidFill>
                <a:latin typeface="Arial" panose="020B0604020202020204" pitchFamily="34" charset="0"/>
                <a:ea typeface="黑体" panose="02010600030101010101" pitchFamily="49" charset="-122"/>
              </a:rPr>
              <a:t>）集成计数器</a:t>
            </a:r>
          </a:p>
        </p:txBody>
      </p:sp>
      <p:sp>
        <p:nvSpPr>
          <p:cNvPr id="76803" name="Rectangle 3"/>
          <p:cNvSpPr>
            <a:spLocks noGrp="1" noChangeArrowheads="1"/>
          </p:cNvSpPr>
          <p:nvPr>
            <p:ph type="body" sz="half" idx="4294967295"/>
          </p:nvPr>
        </p:nvSpPr>
        <p:spPr>
          <a:xfrm>
            <a:off x="1534028" y="1168233"/>
            <a:ext cx="8939213" cy="5327650"/>
          </a:xfrm>
        </p:spPr>
        <p:txBody>
          <a:bodyPr/>
          <a:lstStyle/>
          <a:p>
            <a:pPr marL="365125" indent="-365125">
              <a:lnSpc>
                <a:spcPct val="110000"/>
              </a:lnSpc>
            </a:pPr>
            <a:r>
              <a:rPr lang="zh-CN" altLang="en-US" sz="2400" dirty="0">
                <a:latin typeface="Times New Roman" panose="02020603050405020304" pitchFamily="18" charset="0"/>
              </a:rPr>
              <a:t>集成计数器的同步扩展</a:t>
            </a:r>
            <a:r>
              <a:rPr lang="zh-CN" altLang="en-US" sz="2400" dirty="0">
                <a:solidFill>
                  <a:srgbClr val="FFCC00"/>
                </a:solidFill>
                <a:ea typeface="黑体" panose="02010600030101010101" pitchFamily="49" charset="-122"/>
              </a:rPr>
              <a:t> </a:t>
            </a:r>
          </a:p>
          <a:p>
            <a:pPr marL="765175" lvl="1" indent="-365125">
              <a:lnSpc>
                <a:spcPct val="120000"/>
              </a:lnSpc>
              <a:spcBef>
                <a:spcPct val="0"/>
              </a:spcBef>
              <a:buSzPct val="85000"/>
              <a:buFont typeface="Wingdings" panose="05000000000000000000" pitchFamily="2" charset="2"/>
              <a:buChar char="u"/>
            </a:pPr>
            <a:r>
              <a:rPr lang="zh-CN" altLang="en-US" sz="2000" dirty="0">
                <a:cs typeface="Arial" panose="020B0604020202020204" pitchFamily="34" charset="0"/>
              </a:rPr>
              <a:t>将若干片</a:t>
            </a:r>
            <a:r>
              <a:rPr lang="zh-CN" altLang="en-US" sz="2000" dirty="0"/>
              <a:t>集成计数器级联起来，形成有较大模值的计数系统。</a:t>
            </a:r>
            <a:endParaRPr lang="zh-CN" altLang="en-US" sz="2000" dirty="0">
              <a:cs typeface="Arial" panose="020B0604020202020204" pitchFamily="34" charset="0"/>
            </a:endParaRPr>
          </a:p>
          <a:p>
            <a:pPr marL="765175" lvl="1" indent="-365125">
              <a:lnSpc>
                <a:spcPct val="120000"/>
              </a:lnSpc>
              <a:spcBef>
                <a:spcPct val="0"/>
              </a:spcBef>
              <a:buSzPct val="85000"/>
              <a:buFont typeface="Wingdings" panose="05000000000000000000" pitchFamily="2" charset="2"/>
              <a:buChar char="u"/>
            </a:pPr>
            <a:r>
              <a:rPr lang="zh-CN" altLang="en-US" sz="2000" dirty="0">
                <a:cs typeface="Arial" panose="020B0604020202020204" pitchFamily="34" charset="0"/>
              </a:rPr>
              <a:t>假如一个计数器模值为</a:t>
            </a:r>
            <a:r>
              <a:rPr lang="en-US" altLang="zh-CN" sz="2000" dirty="0">
                <a:cs typeface="Arial" panose="020B0604020202020204" pitchFamily="34" charset="0"/>
              </a:rPr>
              <a:t>M</a:t>
            </a:r>
            <a:r>
              <a:rPr lang="zh-CN" altLang="en-US" sz="2000" dirty="0">
                <a:cs typeface="Arial" panose="020B0604020202020204" pitchFamily="34" charset="0"/>
              </a:rPr>
              <a:t>，则两片级联后，模值变为</a:t>
            </a:r>
            <a:r>
              <a:rPr lang="en-US" altLang="zh-CN" sz="2000" dirty="0">
                <a:solidFill>
                  <a:srgbClr val="CC0066"/>
                </a:solidFill>
                <a:cs typeface="Arial" panose="020B0604020202020204" pitchFamily="34" charset="0"/>
              </a:rPr>
              <a:t>M</a:t>
            </a:r>
            <a:r>
              <a:rPr lang="en-US" altLang="zh-CN" sz="2000" baseline="30000" dirty="0">
                <a:solidFill>
                  <a:srgbClr val="CC0066"/>
                </a:solidFill>
                <a:cs typeface="Arial" panose="020B0604020202020204" pitchFamily="34" charset="0"/>
              </a:rPr>
              <a:t>2</a:t>
            </a:r>
            <a:r>
              <a:rPr lang="zh-CN" altLang="en-US" sz="2000" dirty="0">
                <a:cs typeface="Arial" panose="020B0604020202020204" pitchFamily="34" charset="0"/>
              </a:rPr>
              <a:t>。</a:t>
            </a:r>
            <a:endParaRPr lang="en-US" altLang="zh-CN" sz="2000" dirty="0">
              <a:cs typeface="Arial" panose="020B0604020202020204" pitchFamily="34" charset="0"/>
            </a:endParaRPr>
          </a:p>
          <a:p>
            <a:pPr marL="765175" lvl="1" indent="-365125">
              <a:lnSpc>
                <a:spcPct val="120000"/>
              </a:lnSpc>
              <a:spcBef>
                <a:spcPct val="0"/>
              </a:spcBef>
              <a:buSzPct val="85000"/>
              <a:buFont typeface="Wingdings" panose="05000000000000000000" pitchFamily="2" charset="2"/>
              <a:buChar char="u"/>
            </a:pPr>
            <a:r>
              <a:rPr lang="zh-CN" altLang="zh-CN" sz="2000" dirty="0"/>
              <a:t>两片计数器的</a:t>
            </a:r>
            <a:r>
              <a:rPr lang="en-US" altLang="zh-CN" sz="2000" dirty="0"/>
              <a:t>CP</a:t>
            </a:r>
            <a:r>
              <a:rPr lang="zh-CN" altLang="zh-CN" sz="2000" dirty="0"/>
              <a:t>并联后接时钟信号</a:t>
            </a:r>
            <a:r>
              <a:rPr lang="en-US" altLang="zh-CN" sz="2000" dirty="0"/>
              <a:t>CP——</a:t>
            </a:r>
            <a:r>
              <a:rPr lang="zh-CN" altLang="en-US" sz="2000" dirty="0">
                <a:solidFill>
                  <a:srgbClr val="CC0099"/>
                </a:solidFill>
              </a:rPr>
              <a:t>同步</a:t>
            </a:r>
            <a:r>
              <a:rPr lang="zh-CN" altLang="zh-CN" sz="2000" dirty="0"/>
              <a:t>；低位片的</a:t>
            </a:r>
            <a:r>
              <a:rPr lang="en-US" altLang="zh-CN" sz="2000" dirty="0"/>
              <a:t>ET</a:t>
            </a:r>
            <a:r>
              <a:rPr lang="zh-CN" altLang="zh-CN" sz="2000" dirty="0"/>
              <a:t>、</a:t>
            </a:r>
            <a:r>
              <a:rPr lang="en-US" altLang="zh-CN" sz="2000" dirty="0"/>
              <a:t>EP</a:t>
            </a:r>
            <a:r>
              <a:rPr lang="zh-CN" altLang="zh-CN" sz="2000" dirty="0"/>
              <a:t>接高电平，使低位片始终具有计数功能；高位片的</a:t>
            </a:r>
            <a:r>
              <a:rPr lang="en-US" altLang="zh-CN" sz="2000" dirty="0"/>
              <a:t>ET</a:t>
            </a:r>
            <a:r>
              <a:rPr lang="zh-CN" altLang="zh-CN" sz="2000" dirty="0"/>
              <a:t>、</a:t>
            </a:r>
            <a:r>
              <a:rPr lang="en-US" altLang="zh-CN" sz="2000" dirty="0"/>
              <a:t>EP</a:t>
            </a:r>
            <a:r>
              <a:rPr lang="zh-CN" altLang="zh-CN" sz="2000" dirty="0"/>
              <a:t>接低位片的进位输出端</a:t>
            </a:r>
            <a:r>
              <a:rPr lang="en-US" altLang="zh-CN" sz="2000" dirty="0"/>
              <a:t>C</a:t>
            </a:r>
            <a:r>
              <a:rPr lang="zh-CN" altLang="zh-CN" sz="2000" dirty="0"/>
              <a:t>，只有当</a:t>
            </a:r>
            <a:r>
              <a:rPr lang="en-US" altLang="zh-CN" sz="2000" dirty="0"/>
              <a:t>C</a:t>
            </a:r>
            <a:r>
              <a:rPr lang="zh-CN" altLang="zh-CN" sz="2000" dirty="0"/>
              <a:t>为高电平时，高位片才具有计数功能。</a:t>
            </a:r>
            <a:endParaRPr lang="zh-CN" altLang="en-US" sz="2000" dirty="0">
              <a:solidFill>
                <a:srgbClr val="FFCC00"/>
              </a:solidFill>
              <a:ea typeface="黑体" panose="02010600030101010101" pitchFamily="49" charset="-122"/>
            </a:endParaRPr>
          </a:p>
          <a:p>
            <a:pPr marL="365125" indent="-365125">
              <a:lnSpc>
                <a:spcPct val="110000"/>
              </a:lnSpc>
            </a:pPr>
            <a:r>
              <a:rPr lang="zh-CN" altLang="en-US" sz="2400" dirty="0">
                <a:latin typeface="Times New Roman" panose="02020603050405020304" pitchFamily="18" charset="0"/>
              </a:rPr>
              <a:t>集成计数器的异步扩展</a:t>
            </a:r>
            <a:endParaRPr lang="en-US" altLang="zh-CN" sz="2400" dirty="0">
              <a:latin typeface="Times New Roman" panose="02020603050405020304" pitchFamily="18" charset="0"/>
            </a:endParaRPr>
          </a:p>
          <a:p>
            <a:pPr marL="765175" lvl="1" indent="-365125">
              <a:lnSpc>
                <a:spcPct val="110000"/>
              </a:lnSpc>
              <a:buSzPct val="85000"/>
              <a:buFont typeface="Wingdings" panose="05000000000000000000" pitchFamily="2" charset="2"/>
              <a:buChar char="u"/>
            </a:pPr>
            <a:r>
              <a:rPr lang="zh-CN" altLang="zh-CN" sz="2000" dirty="0"/>
              <a:t>低位片的</a:t>
            </a:r>
            <a:r>
              <a:rPr lang="en-US" altLang="zh-CN" sz="2000" dirty="0"/>
              <a:t>CP</a:t>
            </a:r>
            <a:r>
              <a:rPr lang="zh-CN" altLang="zh-CN" sz="2000" dirty="0"/>
              <a:t>接系统时钟信号</a:t>
            </a:r>
            <a:r>
              <a:rPr lang="en-US" altLang="zh-CN" sz="2000" dirty="0"/>
              <a:t>CP1</a:t>
            </a:r>
            <a:r>
              <a:rPr lang="zh-CN" altLang="zh-CN" sz="2000" dirty="0"/>
              <a:t>，低位片的进位输出端</a:t>
            </a:r>
            <a:r>
              <a:rPr lang="en-US" altLang="zh-CN" sz="2000" dirty="0"/>
              <a:t>C</a:t>
            </a:r>
            <a:r>
              <a:rPr lang="zh-CN" altLang="zh-CN" sz="2000" dirty="0"/>
              <a:t>经反相后接高位片的</a:t>
            </a:r>
            <a:r>
              <a:rPr lang="en-US" altLang="zh-CN" sz="2000" dirty="0"/>
              <a:t>CP</a:t>
            </a:r>
            <a:r>
              <a:rPr lang="zh-CN" altLang="zh-CN" sz="2000" dirty="0"/>
              <a:t>端</a:t>
            </a:r>
            <a:r>
              <a:rPr lang="en-US" altLang="zh-CN" sz="2000" dirty="0"/>
              <a:t>——</a:t>
            </a:r>
            <a:r>
              <a:rPr lang="zh-CN" altLang="zh-CN" sz="2000" dirty="0">
                <a:solidFill>
                  <a:srgbClr val="CC0099"/>
                </a:solidFill>
              </a:rPr>
              <a:t>异步</a:t>
            </a:r>
            <a:r>
              <a:rPr lang="zh-CN" altLang="zh-CN" sz="2000" dirty="0"/>
              <a:t>。</a:t>
            </a:r>
          </a:p>
          <a:p>
            <a:pPr marL="365125" indent="-365125">
              <a:lnSpc>
                <a:spcPct val="110000"/>
              </a:lnSpc>
            </a:pPr>
            <a:r>
              <a:rPr lang="zh-CN" altLang="en-US" sz="2400" dirty="0">
                <a:latin typeface="Times New Roman" panose="02020603050405020304" pitchFamily="18" charset="0"/>
              </a:rPr>
              <a:t>集成计数器实现</a:t>
            </a:r>
            <a:r>
              <a:rPr lang="en-US" altLang="zh-CN" sz="2400" dirty="0">
                <a:solidFill>
                  <a:srgbClr val="CC0066"/>
                </a:solidFill>
                <a:latin typeface="Times New Roman" panose="02020603050405020304" pitchFamily="18" charset="0"/>
              </a:rPr>
              <a:t>M</a:t>
            </a:r>
            <a:r>
              <a:rPr lang="zh-CN" altLang="en-US" sz="2400" dirty="0">
                <a:solidFill>
                  <a:srgbClr val="CC0066"/>
                </a:solidFill>
                <a:latin typeface="Times New Roman" panose="02020603050405020304" pitchFamily="18" charset="0"/>
              </a:rPr>
              <a:t>进制</a:t>
            </a:r>
            <a:r>
              <a:rPr lang="zh-CN" altLang="en-US" sz="2400" dirty="0">
                <a:latin typeface="Times New Roman" panose="02020603050405020304" pitchFamily="18" charset="0"/>
              </a:rPr>
              <a:t>计数</a:t>
            </a:r>
            <a:endParaRPr lang="en-US" altLang="zh-CN" sz="2400" dirty="0">
              <a:latin typeface="Times New Roman" panose="02020603050405020304" pitchFamily="18" charset="0"/>
            </a:endParaRPr>
          </a:p>
          <a:p>
            <a:pPr marL="765175" lvl="1" indent="-365125" algn="just">
              <a:lnSpc>
                <a:spcPct val="110000"/>
              </a:lnSpc>
              <a:spcBef>
                <a:spcPct val="0"/>
              </a:spcBef>
              <a:buSzPct val="85000"/>
              <a:buFont typeface="Wingdings" panose="05000000000000000000" pitchFamily="2" charset="2"/>
              <a:buChar char="u"/>
            </a:pPr>
            <a:r>
              <a:rPr lang="zh-CN" altLang="en-US" sz="2000" dirty="0">
                <a:solidFill>
                  <a:srgbClr val="CC3300"/>
                </a:solidFill>
                <a:cs typeface="Arial" panose="020B0604020202020204" pitchFamily="34" charset="0"/>
              </a:rPr>
              <a:t>反馈复位法</a:t>
            </a:r>
            <a:r>
              <a:rPr lang="zh-CN" altLang="en-US" sz="2000" dirty="0">
                <a:cs typeface="Arial" panose="020B0604020202020204" pitchFamily="34" charset="0"/>
              </a:rPr>
              <a:t>：当计到规定的模值时，产生置</a:t>
            </a:r>
            <a:r>
              <a:rPr lang="en-US" altLang="zh-CN" sz="2000" dirty="0">
                <a:cs typeface="Arial" panose="020B0604020202020204" pitchFamily="34" charset="0"/>
              </a:rPr>
              <a:t>0</a:t>
            </a:r>
            <a:r>
              <a:rPr lang="zh-CN" altLang="en-US" sz="2000" dirty="0">
                <a:cs typeface="Arial" panose="020B0604020202020204" pitchFamily="34" charset="0"/>
              </a:rPr>
              <a:t>信号，使计数器复位</a:t>
            </a:r>
            <a:endParaRPr lang="en-US" altLang="zh-CN" sz="2000" dirty="0">
              <a:cs typeface="Arial" panose="020B0604020202020204" pitchFamily="34" charset="0"/>
            </a:endParaRPr>
          </a:p>
          <a:p>
            <a:pPr marL="765175" lvl="1" indent="-365125" algn="just">
              <a:lnSpc>
                <a:spcPct val="110000"/>
              </a:lnSpc>
              <a:spcBef>
                <a:spcPct val="0"/>
              </a:spcBef>
              <a:buSzPct val="85000"/>
              <a:buFont typeface="Wingdings" panose="05000000000000000000" pitchFamily="2" charset="2"/>
              <a:buChar char="u"/>
            </a:pPr>
            <a:r>
              <a:rPr lang="zh-CN" altLang="en-US" sz="2000" dirty="0">
                <a:solidFill>
                  <a:srgbClr val="CC3300"/>
                </a:solidFill>
                <a:cs typeface="Arial" panose="020B0604020202020204" pitchFamily="34" charset="0"/>
              </a:rPr>
              <a:t>输出</a:t>
            </a:r>
            <a:r>
              <a:rPr lang="en-US" altLang="zh-CN" sz="2000" dirty="0">
                <a:solidFill>
                  <a:srgbClr val="CC3300"/>
                </a:solidFill>
                <a:cs typeface="Arial" panose="020B0604020202020204" pitchFamily="34" charset="0"/>
              </a:rPr>
              <a:t>C</a:t>
            </a:r>
            <a:r>
              <a:rPr lang="zh-CN" altLang="en-US" sz="2000" dirty="0">
                <a:solidFill>
                  <a:srgbClr val="CC3300"/>
                </a:solidFill>
                <a:cs typeface="Arial" panose="020B0604020202020204" pitchFamily="34" charset="0"/>
              </a:rPr>
              <a:t>预置法</a:t>
            </a:r>
            <a:r>
              <a:rPr lang="zh-CN" altLang="en-US" sz="2000" dirty="0">
                <a:cs typeface="Arial" panose="020B0604020202020204" pitchFamily="34" charset="0"/>
              </a:rPr>
              <a:t>：计到最大值时，输出</a:t>
            </a:r>
            <a:r>
              <a:rPr lang="en-US" altLang="zh-CN" sz="2000" dirty="0">
                <a:cs typeface="Arial" panose="020B0604020202020204" pitchFamily="34" charset="0"/>
              </a:rPr>
              <a:t>C=1</a:t>
            </a:r>
            <a:r>
              <a:rPr lang="zh-CN" altLang="en-US" sz="2000" dirty="0">
                <a:cs typeface="Arial" panose="020B0604020202020204" pitchFamily="34" charset="0"/>
              </a:rPr>
              <a:t>，反相后送 </a:t>
            </a:r>
            <a:r>
              <a:rPr lang="en-US" altLang="zh-CN" sz="2000" dirty="0">
                <a:cs typeface="Arial" panose="020B0604020202020204" pitchFamily="34" charset="0"/>
              </a:rPr>
              <a:t>/LD</a:t>
            </a:r>
            <a:r>
              <a:rPr lang="zh-CN" altLang="en-US" sz="2000" dirty="0">
                <a:cs typeface="Arial" panose="020B0604020202020204" pitchFamily="34" charset="0"/>
              </a:rPr>
              <a:t>端，预置数据</a:t>
            </a:r>
            <a:endParaRPr lang="en-US" altLang="zh-CN" sz="2000" dirty="0">
              <a:cs typeface="Arial" panose="020B0604020202020204" pitchFamily="34" charset="0"/>
            </a:endParaRPr>
          </a:p>
          <a:p>
            <a:pPr marL="765175" lvl="1" indent="-365125" algn="just">
              <a:lnSpc>
                <a:spcPct val="110000"/>
              </a:lnSpc>
              <a:spcBef>
                <a:spcPct val="0"/>
              </a:spcBef>
              <a:buSzPct val="85000"/>
              <a:buFont typeface="Wingdings" panose="05000000000000000000" pitchFamily="2" charset="2"/>
              <a:buChar char="u"/>
            </a:pPr>
            <a:r>
              <a:rPr lang="zh-CN" altLang="en-US" sz="2000" dirty="0">
                <a:solidFill>
                  <a:srgbClr val="CC3300"/>
                </a:solidFill>
                <a:cs typeface="Arial" panose="020B0604020202020204" pitchFamily="34" charset="0"/>
              </a:rPr>
              <a:t>输出</a:t>
            </a:r>
            <a:r>
              <a:rPr lang="en-US" altLang="zh-CN" sz="2000" dirty="0">
                <a:solidFill>
                  <a:srgbClr val="CC3300"/>
                </a:solidFill>
                <a:cs typeface="Arial" panose="020B0604020202020204" pitchFamily="34" charset="0"/>
              </a:rPr>
              <a:t>Q</a:t>
            </a:r>
            <a:r>
              <a:rPr lang="zh-CN" altLang="en-US" sz="2000" dirty="0">
                <a:solidFill>
                  <a:srgbClr val="CC3300"/>
                </a:solidFill>
                <a:cs typeface="Arial" panose="020B0604020202020204" pitchFamily="34" charset="0"/>
              </a:rPr>
              <a:t>预置法</a:t>
            </a:r>
            <a:r>
              <a:rPr lang="zh-CN" altLang="en-US" sz="2000" dirty="0">
                <a:latin typeface="Times New Roman" panose="02020603050405020304" pitchFamily="18" charset="0"/>
              </a:rPr>
              <a:t>：</a:t>
            </a:r>
            <a:r>
              <a:rPr lang="zh-CN" altLang="en-US" sz="2000" dirty="0">
                <a:cs typeface="Arial" panose="020B0604020202020204" pitchFamily="34" charset="0"/>
              </a:rPr>
              <a:t>求</a:t>
            </a:r>
            <a:r>
              <a:rPr lang="zh-CN" altLang="en-US" sz="2000" dirty="0">
                <a:solidFill>
                  <a:srgbClr val="CC0066"/>
                </a:solidFill>
                <a:cs typeface="Arial" panose="020B0604020202020204" pitchFamily="34" charset="0"/>
              </a:rPr>
              <a:t>预置代码</a:t>
            </a:r>
            <a:r>
              <a:rPr lang="en-US" altLang="zh-CN" sz="2000" dirty="0">
                <a:solidFill>
                  <a:srgbClr val="CC0066"/>
                </a:solidFill>
                <a:cs typeface="Arial" panose="020B0604020202020204" pitchFamily="34" charset="0"/>
              </a:rPr>
              <a:t>S</a:t>
            </a:r>
            <a:r>
              <a:rPr lang="en-US" altLang="zh-CN" sz="2000" baseline="-25000" dirty="0">
                <a:solidFill>
                  <a:srgbClr val="CC0066"/>
                </a:solidFill>
                <a:cs typeface="Arial" panose="020B0604020202020204" pitchFamily="34" charset="0"/>
              </a:rPr>
              <a:t>M-1</a:t>
            </a:r>
            <a:r>
              <a:rPr lang="zh-CN" altLang="en-US" sz="2000" dirty="0">
                <a:solidFill>
                  <a:srgbClr val="CC0066"/>
                </a:solidFill>
                <a:cs typeface="Arial" panose="020B0604020202020204" pitchFamily="34" charset="0"/>
              </a:rPr>
              <a:t> </a:t>
            </a:r>
            <a:r>
              <a:rPr lang="zh-CN" altLang="en-US" sz="2000" dirty="0">
                <a:cs typeface="Arial" panose="020B0604020202020204" pitchFamily="34" charset="0"/>
              </a:rPr>
              <a:t>，求</a:t>
            </a:r>
            <a:r>
              <a:rPr lang="zh-CN" altLang="en-US" sz="2000" dirty="0">
                <a:solidFill>
                  <a:srgbClr val="CC0066"/>
                </a:solidFill>
                <a:cs typeface="Arial" panose="020B0604020202020204" pitchFamily="34" charset="0"/>
              </a:rPr>
              <a:t>预置逻辑</a:t>
            </a:r>
            <a:r>
              <a:rPr lang="zh-CN" altLang="en-US" sz="2000" dirty="0">
                <a:cs typeface="Arial" panose="020B0604020202020204" pitchFamily="34" charset="0"/>
              </a:rPr>
              <a:t>，画逻辑图</a:t>
            </a:r>
            <a:endParaRPr lang="zh-CN" altLang="en-US" sz="2000" dirty="0">
              <a:latin typeface="Times New Roman" panose="02020603050405020304" pitchFamily="18" charset="0"/>
            </a:endParaRPr>
          </a:p>
        </p:txBody>
      </p:sp>
      <p:sp>
        <p:nvSpPr>
          <p:cNvPr id="206852" name="Rectangle 92"/>
          <p:cNvSpPr>
            <a:spLocks noChangeArrowheads="1"/>
          </p:cNvSpPr>
          <p:nvPr/>
        </p:nvSpPr>
        <p:spPr bwMode="black">
          <a:xfrm>
            <a:off x="6003635" y="-945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06853" name="Rectangle 94"/>
          <p:cNvSpPr>
            <a:spLocks noChangeArrowheads="1"/>
          </p:cNvSpPr>
          <p:nvPr/>
        </p:nvSpPr>
        <p:spPr bwMode="black">
          <a:xfrm>
            <a:off x="6003635" y="-945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06854" name="Rectangle 96"/>
          <p:cNvSpPr>
            <a:spLocks noChangeArrowheads="1"/>
          </p:cNvSpPr>
          <p:nvPr/>
        </p:nvSpPr>
        <p:spPr bwMode="black">
          <a:xfrm>
            <a:off x="6003635" y="-945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 calcmode="lin" valueType="num">
                                      <p:cBhvr additive="base">
                                        <p:cTn id="7" dur="500" fill="hold"/>
                                        <p:tgtEl>
                                          <p:spTgt spid="768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80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6803">
                                            <p:txEl>
                                              <p:pRg st="1" end="1"/>
                                            </p:txEl>
                                          </p:spTgt>
                                        </p:tgtEl>
                                        <p:attrNameLst>
                                          <p:attrName>style.visibility</p:attrName>
                                        </p:attrNameLst>
                                      </p:cBhvr>
                                      <p:to>
                                        <p:strVal val="visible"/>
                                      </p:to>
                                    </p:set>
                                    <p:anim calcmode="lin" valueType="num">
                                      <p:cBhvr additive="base">
                                        <p:cTn id="11" dur="500" fill="hold"/>
                                        <p:tgtEl>
                                          <p:spTgt spid="7680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680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6803">
                                            <p:txEl>
                                              <p:pRg st="2" end="2"/>
                                            </p:txEl>
                                          </p:spTgt>
                                        </p:tgtEl>
                                        <p:attrNameLst>
                                          <p:attrName>style.visibility</p:attrName>
                                        </p:attrNameLst>
                                      </p:cBhvr>
                                      <p:to>
                                        <p:strVal val="visible"/>
                                      </p:to>
                                    </p:set>
                                    <p:anim calcmode="lin" valueType="num">
                                      <p:cBhvr additive="base">
                                        <p:cTn id="15" dur="500" fill="hold"/>
                                        <p:tgtEl>
                                          <p:spTgt spid="7680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680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6803">
                                            <p:txEl>
                                              <p:pRg st="3" end="3"/>
                                            </p:txEl>
                                          </p:spTgt>
                                        </p:tgtEl>
                                        <p:attrNameLst>
                                          <p:attrName>style.visibility</p:attrName>
                                        </p:attrNameLst>
                                      </p:cBhvr>
                                      <p:to>
                                        <p:strVal val="visible"/>
                                      </p:to>
                                    </p:set>
                                    <p:anim calcmode="lin" valueType="num">
                                      <p:cBhvr additive="base">
                                        <p:cTn id="19" dur="500" fill="hold"/>
                                        <p:tgtEl>
                                          <p:spTgt spid="7680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68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6803">
                                            <p:txEl>
                                              <p:pRg st="4" end="4"/>
                                            </p:txEl>
                                          </p:spTgt>
                                        </p:tgtEl>
                                        <p:attrNameLst>
                                          <p:attrName>style.visibility</p:attrName>
                                        </p:attrNameLst>
                                      </p:cBhvr>
                                      <p:to>
                                        <p:strVal val="visible"/>
                                      </p:to>
                                    </p:set>
                                    <p:anim calcmode="lin" valueType="num">
                                      <p:cBhvr additive="base">
                                        <p:cTn id="25" dur="500" fill="hold"/>
                                        <p:tgtEl>
                                          <p:spTgt spid="7680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6803">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76803">
                                            <p:txEl>
                                              <p:pRg st="5" end="5"/>
                                            </p:txEl>
                                          </p:spTgt>
                                        </p:tgtEl>
                                        <p:attrNameLst>
                                          <p:attrName>style.visibility</p:attrName>
                                        </p:attrNameLst>
                                      </p:cBhvr>
                                      <p:to>
                                        <p:strVal val="visible"/>
                                      </p:to>
                                    </p:set>
                                    <p:anim calcmode="lin" valueType="num">
                                      <p:cBhvr additive="base">
                                        <p:cTn id="29" dur="500" fill="hold"/>
                                        <p:tgtEl>
                                          <p:spTgt spid="76803">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680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76803">
                                            <p:txEl>
                                              <p:pRg st="6" end="6"/>
                                            </p:txEl>
                                          </p:spTgt>
                                        </p:tgtEl>
                                        <p:attrNameLst>
                                          <p:attrName>style.visibility</p:attrName>
                                        </p:attrNameLst>
                                      </p:cBhvr>
                                      <p:to>
                                        <p:strVal val="visible"/>
                                      </p:to>
                                    </p:set>
                                    <p:anim calcmode="lin" valueType="num">
                                      <p:cBhvr additive="base">
                                        <p:cTn id="35" dur="500" fill="hold"/>
                                        <p:tgtEl>
                                          <p:spTgt spid="76803">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76803">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76803">
                                            <p:txEl>
                                              <p:pRg st="7" end="7"/>
                                            </p:txEl>
                                          </p:spTgt>
                                        </p:tgtEl>
                                        <p:attrNameLst>
                                          <p:attrName>style.visibility</p:attrName>
                                        </p:attrNameLst>
                                      </p:cBhvr>
                                      <p:to>
                                        <p:strVal val="visible"/>
                                      </p:to>
                                    </p:set>
                                    <p:anim calcmode="lin" valueType="num">
                                      <p:cBhvr additive="base">
                                        <p:cTn id="39" dur="500" fill="hold"/>
                                        <p:tgtEl>
                                          <p:spTgt spid="76803">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76803">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76803">
                                            <p:txEl>
                                              <p:pRg st="8" end="8"/>
                                            </p:txEl>
                                          </p:spTgt>
                                        </p:tgtEl>
                                        <p:attrNameLst>
                                          <p:attrName>style.visibility</p:attrName>
                                        </p:attrNameLst>
                                      </p:cBhvr>
                                      <p:to>
                                        <p:strVal val="visible"/>
                                      </p:to>
                                    </p:set>
                                    <p:anim calcmode="lin" valueType="num">
                                      <p:cBhvr additive="base">
                                        <p:cTn id="43" dur="500" fill="hold"/>
                                        <p:tgtEl>
                                          <p:spTgt spid="76803">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6803">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76803">
                                            <p:txEl>
                                              <p:pRg st="9" end="9"/>
                                            </p:txEl>
                                          </p:spTgt>
                                        </p:tgtEl>
                                        <p:attrNameLst>
                                          <p:attrName>style.visibility</p:attrName>
                                        </p:attrNameLst>
                                      </p:cBhvr>
                                      <p:to>
                                        <p:strVal val="visible"/>
                                      </p:to>
                                    </p:set>
                                    <p:anim calcmode="lin" valueType="num">
                                      <p:cBhvr additive="base">
                                        <p:cTn id="47" dur="500" fill="hold"/>
                                        <p:tgtEl>
                                          <p:spTgt spid="76803">
                                            <p:txEl>
                                              <p:pRg st="9" end="9"/>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7680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2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7874" name="Rectangle 2"/>
          <p:cNvSpPr>
            <a:spLocks noGrp="1" noChangeArrowheads="1"/>
          </p:cNvSpPr>
          <p:nvPr>
            <p:ph type="title" idx="4294967295"/>
          </p:nvPr>
        </p:nvSpPr>
        <p:spPr>
          <a:xfrm>
            <a:off x="5334000" y="304800"/>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7</a:t>
            </a:r>
            <a:r>
              <a:rPr lang="zh-CN" altLang="en-US" dirty="0" smtClean="0">
                <a:solidFill>
                  <a:srgbClr val="FFCC00"/>
                </a:solidFill>
                <a:latin typeface="Arial" panose="020B0604020202020204" pitchFamily="34" charset="0"/>
                <a:ea typeface="黑体" panose="02010600030101010101" pitchFamily="49" charset="-122"/>
              </a:rPr>
              <a:t>、时序逻辑电路的</a:t>
            </a:r>
            <a:r>
              <a:rPr lang="en-US" altLang="zh-CN" dirty="0" smtClean="0">
                <a:solidFill>
                  <a:srgbClr val="FFCC00"/>
                </a:solidFill>
                <a:latin typeface="Arial" panose="020B0604020202020204" pitchFamily="34" charset="0"/>
                <a:ea typeface="黑体" panose="02010600030101010101" pitchFamily="49" charset="-122"/>
              </a:rPr>
              <a:t>HDL</a:t>
            </a:r>
            <a:r>
              <a:rPr lang="zh-CN" altLang="en-US" dirty="0" smtClean="0">
                <a:solidFill>
                  <a:srgbClr val="FFCC00"/>
                </a:solidFill>
                <a:latin typeface="Arial" panose="020B0604020202020204" pitchFamily="34" charset="0"/>
                <a:ea typeface="黑体" panose="02010600030101010101" pitchFamily="49" charset="-122"/>
              </a:rPr>
              <a:t>设计</a:t>
            </a:r>
            <a:r>
              <a:rPr lang="zh-CN" altLang="en-US" dirty="0">
                <a:latin typeface="Arial" panose="020B0604020202020204" pitchFamily="34" charset="0"/>
                <a:ea typeface="黑体" panose="02010600030101010101" pitchFamily="49" charset="-122"/>
              </a:rPr>
              <a:t> </a:t>
            </a:r>
          </a:p>
        </p:txBody>
      </p:sp>
      <p:sp>
        <p:nvSpPr>
          <p:cNvPr id="76803" name="Rectangle 3"/>
          <p:cNvSpPr>
            <a:spLocks noGrp="1" noChangeArrowheads="1"/>
          </p:cNvSpPr>
          <p:nvPr>
            <p:ph type="body" sz="half" idx="4294967295"/>
          </p:nvPr>
        </p:nvSpPr>
        <p:spPr>
          <a:xfrm>
            <a:off x="956763" y="2649538"/>
            <a:ext cx="9839574" cy="3987800"/>
          </a:xfrm>
        </p:spPr>
        <p:txBody>
          <a:bodyPr/>
          <a:lstStyle/>
          <a:p>
            <a:pPr marL="365125" indent="-365125">
              <a:lnSpc>
                <a:spcPts val="3300"/>
              </a:lnSpc>
              <a:spcBef>
                <a:spcPct val="0"/>
              </a:spcBef>
            </a:pPr>
            <a:r>
              <a:rPr lang="zh-CN" altLang="en-US" sz="2400" dirty="0"/>
              <a:t>数码寄存器的设计（ </a:t>
            </a:r>
            <a:r>
              <a:rPr kumimoji="1" lang="en-US" altLang="zh-CN" sz="2400" dirty="0"/>
              <a:t>CT74273</a:t>
            </a:r>
            <a:r>
              <a:rPr kumimoji="1" lang="zh-CN" altLang="en-US" sz="2400" dirty="0"/>
              <a:t>、</a:t>
            </a:r>
            <a:r>
              <a:rPr kumimoji="1" lang="en-US" altLang="zh-CN" sz="2400" dirty="0"/>
              <a:t>CT74373</a:t>
            </a:r>
            <a:r>
              <a:rPr kumimoji="1" lang="zh-CN" altLang="en-US" sz="2400" dirty="0"/>
              <a:t> ）</a:t>
            </a:r>
          </a:p>
          <a:p>
            <a:pPr marL="365125" indent="-365125">
              <a:lnSpc>
                <a:spcPts val="3300"/>
              </a:lnSpc>
              <a:spcBef>
                <a:spcPct val="0"/>
              </a:spcBef>
            </a:pPr>
            <a:r>
              <a:rPr lang="zh-CN" altLang="en-US" sz="2400" dirty="0"/>
              <a:t>移位寄存器的设计</a:t>
            </a:r>
            <a:endParaRPr lang="en-US" altLang="zh-CN" sz="2400" dirty="0"/>
          </a:p>
          <a:p>
            <a:pPr marL="765175" lvl="1" indent="-365125">
              <a:lnSpc>
                <a:spcPts val="3300"/>
              </a:lnSpc>
              <a:spcBef>
                <a:spcPct val="0"/>
              </a:spcBef>
              <a:buSzPct val="85000"/>
              <a:buFont typeface="Wingdings" panose="05000000000000000000" pitchFamily="2" charset="2"/>
              <a:buChar char="u"/>
            </a:pPr>
            <a:r>
              <a:rPr lang="zh-CN" altLang="en-US" sz="2000" dirty="0"/>
              <a:t>使用移位运算符（</a:t>
            </a:r>
            <a:r>
              <a:rPr lang="en-US" altLang="zh-CN" sz="2000" dirty="0"/>
              <a:t>&lt;&lt;</a:t>
            </a:r>
            <a:r>
              <a:rPr lang="zh-CN" altLang="en-US" sz="2000" dirty="0"/>
              <a:t> 或 </a:t>
            </a:r>
            <a:r>
              <a:rPr lang="en-US" altLang="zh-CN" sz="2000" dirty="0"/>
              <a:t>&gt;&gt;</a:t>
            </a:r>
            <a:r>
              <a:rPr lang="zh-CN" altLang="en-US" sz="2000" dirty="0"/>
              <a:t>）</a:t>
            </a:r>
            <a:endParaRPr lang="en-US" altLang="zh-CN" sz="2000" dirty="0"/>
          </a:p>
          <a:p>
            <a:pPr marL="765175" lvl="1" indent="-365125">
              <a:lnSpc>
                <a:spcPts val="3300"/>
              </a:lnSpc>
              <a:spcBef>
                <a:spcPct val="0"/>
              </a:spcBef>
              <a:buSzPct val="85000"/>
              <a:buFont typeface="Wingdings" panose="05000000000000000000" pitchFamily="2" charset="2"/>
              <a:buChar char="u"/>
            </a:pPr>
            <a:r>
              <a:rPr lang="zh-CN" altLang="en-US" sz="2000" dirty="0"/>
              <a:t>双向移位寄存器</a:t>
            </a:r>
          </a:p>
          <a:p>
            <a:pPr marL="365125" indent="-365125">
              <a:lnSpc>
                <a:spcPts val="3300"/>
              </a:lnSpc>
              <a:spcBef>
                <a:spcPct val="0"/>
              </a:spcBef>
            </a:pPr>
            <a:r>
              <a:rPr lang="zh-CN" altLang="en-US" sz="2400" dirty="0"/>
              <a:t>计数器的设计</a:t>
            </a:r>
            <a:r>
              <a:rPr lang="zh-CN" altLang="en-US" sz="2400" dirty="0">
                <a:solidFill>
                  <a:schemeClr val="tx2"/>
                </a:solidFill>
              </a:rPr>
              <a:t>（</a:t>
            </a:r>
            <a:r>
              <a:rPr lang="zh-CN" altLang="en-US" sz="2400" dirty="0"/>
              <a:t>同步计数器</a:t>
            </a:r>
            <a:r>
              <a:rPr lang="en-US" altLang="zh-CN" sz="2400" dirty="0"/>
              <a:t>CT74160/161</a:t>
            </a:r>
            <a:r>
              <a:rPr lang="zh-CN" altLang="en-US" sz="2400" dirty="0"/>
              <a:t>、</a:t>
            </a:r>
            <a:r>
              <a:rPr lang="en-US" altLang="zh-CN" sz="2400" dirty="0"/>
              <a:t>191</a:t>
            </a:r>
            <a:r>
              <a:rPr lang="zh-CN" altLang="en-US" sz="2400" dirty="0"/>
              <a:t>等的设计）</a:t>
            </a:r>
            <a:endParaRPr lang="en-US" altLang="zh-CN" sz="2400" dirty="0"/>
          </a:p>
          <a:p>
            <a:pPr marL="765175" lvl="1" indent="-365125">
              <a:lnSpc>
                <a:spcPts val="3300"/>
              </a:lnSpc>
              <a:spcBef>
                <a:spcPct val="0"/>
              </a:spcBef>
              <a:buSzPct val="85000"/>
              <a:buFont typeface="Wingdings" panose="05000000000000000000" pitchFamily="2" charset="2"/>
              <a:buChar char="u"/>
            </a:pPr>
            <a:r>
              <a:rPr lang="zh-CN" altLang="en-US" sz="2000" dirty="0"/>
              <a:t>注意同步复位与异步复位的区别</a:t>
            </a:r>
            <a:endParaRPr lang="en-US" altLang="zh-CN" sz="2000" dirty="0"/>
          </a:p>
          <a:p>
            <a:pPr marL="765175" lvl="1" indent="-365125">
              <a:lnSpc>
                <a:spcPts val="3300"/>
              </a:lnSpc>
              <a:spcBef>
                <a:spcPct val="0"/>
              </a:spcBef>
              <a:buSzPct val="85000"/>
              <a:buFont typeface="Wingdings" panose="05000000000000000000" pitchFamily="2" charset="2"/>
              <a:buChar char="u"/>
            </a:pPr>
            <a:r>
              <a:rPr lang="zh-CN" altLang="en-US" sz="2000" dirty="0"/>
              <a:t>要仿真所有的功能（复位、预置、计数、保持）</a:t>
            </a:r>
            <a:endParaRPr lang="en-US" altLang="zh-CN" sz="2000" dirty="0"/>
          </a:p>
          <a:p>
            <a:pPr marL="765175" lvl="1" indent="-365125">
              <a:lnSpc>
                <a:spcPts val="3300"/>
              </a:lnSpc>
              <a:spcBef>
                <a:spcPct val="0"/>
              </a:spcBef>
              <a:buSzPct val="85000"/>
              <a:buFont typeface="Wingdings" panose="05000000000000000000" pitchFamily="2" charset="2"/>
              <a:buChar char="u"/>
            </a:pPr>
            <a:r>
              <a:rPr lang="zh-CN" altLang="en-US" sz="2000" dirty="0"/>
              <a:t>一般分</a:t>
            </a:r>
            <a:r>
              <a:rPr lang="en-US" altLang="zh-CN" sz="2000" dirty="0"/>
              <a:t>2</a:t>
            </a:r>
            <a:r>
              <a:rPr lang="zh-CN" altLang="en-US" sz="2000" dirty="0"/>
              <a:t>个</a:t>
            </a:r>
            <a:r>
              <a:rPr lang="en-US" altLang="zh-CN" sz="2000" dirty="0">
                <a:cs typeface="Arial" panose="020B0604020202020204" pitchFamily="34" charset="0"/>
              </a:rPr>
              <a:t>always</a:t>
            </a:r>
            <a:r>
              <a:rPr lang="zh-CN" altLang="en-US" sz="2000" dirty="0">
                <a:cs typeface="Arial" panose="020B0604020202020204" pitchFamily="34" charset="0"/>
              </a:rPr>
              <a:t>块描述：计数操作（时序逻辑）、进位</a:t>
            </a:r>
            <a:r>
              <a:rPr lang="en-US" altLang="zh-CN" sz="2000" dirty="0">
                <a:cs typeface="Arial" panose="020B0604020202020204" pitchFamily="34" charset="0"/>
              </a:rPr>
              <a:t>/</a:t>
            </a:r>
            <a:r>
              <a:rPr lang="zh-CN" altLang="en-US" sz="2000" dirty="0">
                <a:cs typeface="Arial" panose="020B0604020202020204" pitchFamily="34" charset="0"/>
              </a:rPr>
              <a:t>借位操作（组合逻辑）</a:t>
            </a:r>
            <a:endParaRPr lang="zh-CN" altLang="en-US" sz="2000" dirty="0"/>
          </a:p>
          <a:p>
            <a:pPr marL="365125" indent="-365125">
              <a:lnSpc>
                <a:spcPct val="110000"/>
              </a:lnSpc>
              <a:buNone/>
            </a:pPr>
            <a:endParaRPr lang="zh-CN" altLang="en-US" sz="2000" dirty="0"/>
          </a:p>
        </p:txBody>
      </p:sp>
      <p:sp>
        <p:nvSpPr>
          <p:cNvPr id="207876" name="Rectangle 92"/>
          <p:cNvSpPr>
            <a:spLocks noChangeArrowheads="1"/>
          </p:cNvSpPr>
          <p:nvPr/>
        </p:nvSpPr>
        <p:spPr bwMode="black">
          <a:xfrm>
            <a:off x="6003635" y="-945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07877" name="Rectangle 94"/>
          <p:cNvSpPr>
            <a:spLocks noChangeArrowheads="1"/>
          </p:cNvSpPr>
          <p:nvPr/>
        </p:nvSpPr>
        <p:spPr bwMode="black">
          <a:xfrm>
            <a:off x="6003635" y="-945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07878" name="Rectangle 96"/>
          <p:cNvSpPr>
            <a:spLocks noChangeArrowheads="1"/>
          </p:cNvSpPr>
          <p:nvPr/>
        </p:nvSpPr>
        <p:spPr bwMode="black">
          <a:xfrm>
            <a:off x="6003635" y="-945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8" name="AutoShape 129"/>
          <p:cNvSpPr>
            <a:spLocks noChangeArrowheads="1"/>
          </p:cNvSpPr>
          <p:nvPr/>
        </p:nvSpPr>
        <p:spPr bwMode="auto">
          <a:xfrm>
            <a:off x="2346326" y="1181100"/>
            <a:ext cx="7497763" cy="1201738"/>
          </a:xfrm>
          <a:prstGeom prst="horizontalScroll">
            <a:avLst>
              <a:gd name="adj" fmla="val 12500"/>
            </a:avLst>
          </a:prstGeom>
          <a:solidFill>
            <a:srgbClr val="FFCC99"/>
          </a:solidFill>
          <a:ln w="9525">
            <a:solidFill>
              <a:srgbClr val="CC6600"/>
            </a:solidFill>
            <a:round/>
          </a:ln>
        </p:spPr>
        <p:txBody>
          <a:bodyPr anchor="ctr">
            <a:spAutoFit/>
          </a:bodyPr>
          <a:lstStyle/>
          <a:p>
            <a:pPr marL="354330" indent="-354330" algn="just" eaLnBrk="0" hangingPunct="0">
              <a:lnSpc>
                <a:spcPct val="110000"/>
              </a:lnSpc>
              <a:buClr>
                <a:schemeClr val="bg2"/>
              </a:buClr>
              <a:buFont typeface="Wingdings" panose="05000000000000000000" pitchFamily="2" charset="2"/>
              <a:buChar char="v"/>
            </a:pPr>
            <a:r>
              <a:rPr lang="zh-CN" altLang="en-US" sz="2400">
                <a:latin typeface="Arial" panose="020B0604020202020204" pitchFamily="34" charset="0"/>
                <a:ea typeface="楷体_GB2312" panose="02010609030101010101" charset="-122"/>
                <a:cs typeface="Arial" panose="020B0604020202020204" pitchFamily="34" charset="0"/>
              </a:rPr>
              <a:t>一般采用</a:t>
            </a:r>
            <a:r>
              <a:rPr lang="zh-CN" altLang="en-US" sz="2400">
                <a:solidFill>
                  <a:srgbClr val="CC0066"/>
                </a:solidFill>
                <a:latin typeface="Arial" panose="020B0604020202020204" pitchFamily="34" charset="0"/>
                <a:ea typeface="楷体_GB2312" panose="02010609030101010101" charset="-122"/>
                <a:cs typeface="Arial" panose="020B0604020202020204" pitchFamily="34" charset="0"/>
              </a:rPr>
              <a:t>行为描述</a:t>
            </a:r>
            <a:r>
              <a:rPr lang="zh-CN" altLang="en-US" sz="2400">
                <a:latin typeface="Arial" panose="020B0604020202020204" pitchFamily="34" charset="0"/>
                <a:ea typeface="楷体_GB2312" panose="02010609030101010101" charset="-122"/>
                <a:cs typeface="Arial" panose="020B0604020202020204" pitchFamily="34" charset="0"/>
              </a:rPr>
              <a:t>方式：在</a:t>
            </a:r>
            <a:r>
              <a:rPr lang="en-US" altLang="zh-CN" sz="2400">
                <a:latin typeface="Arial" panose="020B0604020202020204" pitchFamily="34" charset="0"/>
                <a:ea typeface="楷体_GB2312" panose="02010609030101010101" charset="-122"/>
                <a:cs typeface="Arial" panose="020B0604020202020204" pitchFamily="34" charset="0"/>
              </a:rPr>
              <a:t>always</a:t>
            </a:r>
            <a:r>
              <a:rPr lang="zh-CN" altLang="en-US" sz="2400">
                <a:latin typeface="Arial" panose="020B0604020202020204" pitchFamily="34" charset="0"/>
                <a:ea typeface="楷体_GB2312" panose="02010609030101010101" charset="-122"/>
                <a:cs typeface="Arial" panose="020B0604020202020204" pitchFamily="34" charset="0"/>
              </a:rPr>
              <a:t>块中用</a:t>
            </a:r>
            <a:r>
              <a:rPr lang="en-US" altLang="zh-CN" sz="2400">
                <a:latin typeface="Arial" panose="020B0604020202020204" pitchFamily="34" charset="0"/>
                <a:ea typeface="楷体_GB2312" panose="02010609030101010101" charset="-122"/>
                <a:cs typeface="Arial" panose="020B0604020202020204" pitchFamily="34" charset="0"/>
              </a:rPr>
              <a:t>if-else</a:t>
            </a:r>
            <a:r>
              <a:rPr lang="zh-CN" altLang="en-US" sz="2400">
                <a:latin typeface="Arial" panose="020B0604020202020204" pitchFamily="34" charset="0"/>
                <a:ea typeface="楷体_GB2312" panose="02010609030101010101" charset="-122"/>
                <a:cs typeface="Arial" panose="020B0604020202020204" pitchFamily="34" charset="0"/>
              </a:rPr>
              <a:t>语句或</a:t>
            </a:r>
            <a:r>
              <a:rPr lang="en-US" altLang="zh-CN" sz="2400">
                <a:latin typeface="Arial" panose="020B0604020202020204" pitchFamily="34" charset="0"/>
                <a:ea typeface="楷体_GB2312" panose="02010609030101010101" charset="-122"/>
                <a:cs typeface="Arial" panose="020B0604020202020204" pitchFamily="34" charset="0"/>
              </a:rPr>
              <a:t>case</a:t>
            </a:r>
            <a:r>
              <a:rPr lang="zh-CN" altLang="en-US" sz="2400">
                <a:latin typeface="Arial" panose="020B0604020202020204" pitchFamily="34" charset="0"/>
                <a:ea typeface="楷体_GB2312" panose="02010609030101010101" charset="-122"/>
                <a:cs typeface="Arial" panose="020B0604020202020204" pitchFamily="34" charset="0"/>
              </a:rPr>
              <a:t>语句描述电路的逻辑功能</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8898" name="Rectangle 2"/>
          <p:cNvSpPr>
            <a:spLocks noGrp="1" noChangeArrowheads="1"/>
          </p:cNvSpPr>
          <p:nvPr>
            <p:ph type="title" idx="4294967295"/>
          </p:nvPr>
        </p:nvSpPr>
        <p:spPr>
          <a:xfrm>
            <a:off x="4203032" y="304800"/>
            <a:ext cx="7988968"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顺序脉冲发生器和序列信号发生器</a:t>
            </a:r>
          </a:p>
        </p:txBody>
      </p:sp>
      <p:sp>
        <p:nvSpPr>
          <p:cNvPr id="76803" name="Rectangle 3"/>
          <p:cNvSpPr>
            <a:spLocks noGrp="1" noChangeArrowheads="1"/>
          </p:cNvSpPr>
          <p:nvPr>
            <p:ph type="body" sz="half" idx="4294967295"/>
          </p:nvPr>
        </p:nvSpPr>
        <p:spPr>
          <a:xfrm>
            <a:off x="0" y="1103313"/>
            <a:ext cx="8393113" cy="4067175"/>
          </a:xfrm>
        </p:spPr>
        <p:txBody>
          <a:bodyPr/>
          <a:lstStyle/>
          <a:p>
            <a:pPr marL="365125" indent="-365125">
              <a:lnSpc>
                <a:spcPts val="3300"/>
              </a:lnSpc>
              <a:spcBef>
                <a:spcPct val="0"/>
              </a:spcBef>
            </a:pPr>
            <a:r>
              <a:rPr lang="zh-CN" altLang="en-US" sz="2400" dirty="0"/>
              <a:t>顺序脉冲发生器的设计</a:t>
            </a:r>
            <a:endParaRPr lang="en-US" altLang="zh-CN" sz="2400" dirty="0"/>
          </a:p>
          <a:p>
            <a:pPr marL="765175" lvl="1" indent="-365125">
              <a:lnSpc>
                <a:spcPts val="3300"/>
              </a:lnSpc>
              <a:spcBef>
                <a:spcPct val="0"/>
              </a:spcBef>
              <a:buSzPct val="85000"/>
              <a:buFont typeface="Wingdings" panose="05000000000000000000" pitchFamily="2" charset="2"/>
              <a:buChar char="u"/>
            </a:pPr>
            <a:r>
              <a:rPr lang="zh-CN" altLang="en-US" sz="2000" dirty="0">
                <a:cs typeface="Arial" panose="020B0604020202020204" pitchFamily="34" charset="0"/>
              </a:rPr>
              <a:t>在时钟脉冲的控制下，各触发器输出端</a:t>
            </a:r>
            <a:r>
              <a:rPr lang="zh-CN" altLang="en-US" sz="2000" dirty="0">
                <a:solidFill>
                  <a:srgbClr val="CC0066"/>
                </a:solidFill>
                <a:cs typeface="Arial" panose="020B0604020202020204" pitchFamily="34" charset="0"/>
              </a:rPr>
              <a:t>顺序</a:t>
            </a:r>
            <a:r>
              <a:rPr lang="zh-CN" altLang="en-US" sz="2000" dirty="0">
                <a:cs typeface="Arial" panose="020B0604020202020204" pitchFamily="34" charset="0"/>
              </a:rPr>
              <a:t>产生脉冲信号</a:t>
            </a:r>
            <a:endParaRPr lang="en-US" altLang="zh-CN" sz="2000" dirty="0">
              <a:cs typeface="Arial" panose="020B0604020202020204" pitchFamily="34" charset="0"/>
            </a:endParaRPr>
          </a:p>
          <a:p>
            <a:pPr marL="765175" lvl="1" indent="-365125">
              <a:lnSpc>
                <a:spcPts val="3300"/>
              </a:lnSpc>
              <a:spcBef>
                <a:spcPct val="0"/>
              </a:spcBef>
              <a:buSzPct val="85000"/>
              <a:buFont typeface="Wingdings" panose="05000000000000000000" pitchFamily="2" charset="2"/>
              <a:buChar char="u"/>
            </a:pPr>
            <a:r>
              <a:rPr lang="zh-CN" altLang="en-US" sz="2000" dirty="0"/>
              <a:t>实际为状态机的设计：状态编码定义、状态的转移（</a:t>
            </a:r>
            <a:r>
              <a:rPr lang="en-US" altLang="zh-CN" sz="2000" dirty="0"/>
              <a:t>case</a:t>
            </a:r>
            <a:r>
              <a:rPr lang="zh-CN" altLang="en-US" sz="2000" dirty="0"/>
              <a:t>语句）、状态机的输出</a:t>
            </a:r>
          </a:p>
          <a:p>
            <a:pPr marL="365125" indent="-365125" algn="just">
              <a:lnSpc>
                <a:spcPts val="3300"/>
              </a:lnSpc>
              <a:spcBef>
                <a:spcPct val="0"/>
              </a:spcBef>
              <a:buClr>
                <a:srgbClr val="003399"/>
              </a:buClr>
            </a:pPr>
            <a:r>
              <a:rPr lang="zh-CN" altLang="en-US" sz="2400" dirty="0"/>
              <a:t>序列信号发生器的设计</a:t>
            </a:r>
            <a:endParaRPr lang="en-US" altLang="zh-CN" sz="2400" dirty="0"/>
          </a:p>
          <a:p>
            <a:pPr marL="765175" lvl="1" indent="-365125" algn="just">
              <a:lnSpc>
                <a:spcPts val="3300"/>
              </a:lnSpc>
              <a:spcBef>
                <a:spcPct val="0"/>
              </a:spcBef>
              <a:buSzPct val="85000"/>
              <a:buFont typeface="Wingdings" panose="05000000000000000000" pitchFamily="2" charset="2"/>
              <a:buChar char="u"/>
            </a:pPr>
            <a:r>
              <a:rPr kumimoji="1" lang="zh-CN" altLang="en-US" sz="2000" dirty="0">
                <a:cs typeface="Arial" panose="020B0604020202020204" pitchFamily="34" charset="0"/>
              </a:rPr>
              <a:t>在时钟脉冲作用下，最高位（或最低位）</a:t>
            </a:r>
            <a:r>
              <a:rPr lang="zh-CN" altLang="en-US" sz="2000" dirty="0">
                <a:cs typeface="Arial" panose="020B0604020202020204" pitchFamily="34" charset="0"/>
              </a:rPr>
              <a:t>触发器的输出端</a:t>
            </a:r>
            <a:r>
              <a:rPr kumimoji="1" lang="zh-CN" altLang="en-US" sz="2000" dirty="0">
                <a:cs typeface="Arial" panose="020B0604020202020204" pitchFamily="34" charset="0"/>
              </a:rPr>
              <a:t>依次输出</a:t>
            </a:r>
            <a:r>
              <a:rPr lang="zh-CN" altLang="en-US" sz="2000" dirty="0">
                <a:solidFill>
                  <a:srgbClr val="CC0066"/>
                </a:solidFill>
                <a:cs typeface="Arial" panose="020B0604020202020204" pitchFamily="34" charset="0"/>
              </a:rPr>
              <a:t>序列</a:t>
            </a:r>
            <a:r>
              <a:rPr kumimoji="1" lang="zh-CN" altLang="en-US" sz="2000" dirty="0">
                <a:cs typeface="Arial" panose="020B0604020202020204" pitchFamily="34" charset="0"/>
              </a:rPr>
              <a:t>信号</a:t>
            </a:r>
            <a:endParaRPr kumimoji="1" lang="en-US" altLang="zh-CN" sz="2000" dirty="0">
              <a:cs typeface="Arial" panose="020B0604020202020204" pitchFamily="34" charset="0"/>
            </a:endParaRPr>
          </a:p>
          <a:p>
            <a:pPr marL="765175" lvl="1" indent="-365125" algn="just">
              <a:lnSpc>
                <a:spcPts val="3300"/>
              </a:lnSpc>
              <a:spcBef>
                <a:spcPct val="0"/>
              </a:spcBef>
              <a:buSzPct val="85000"/>
              <a:buFont typeface="Wingdings" panose="05000000000000000000" pitchFamily="2" charset="2"/>
              <a:buChar char="u"/>
            </a:pPr>
            <a:r>
              <a:rPr lang="zh-CN" altLang="en-US" sz="2000" dirty="0"/>
              <a:t>若利用</a:t>
            </a:r>
            <a:r>
              <a:rPr lang="zh-CN" altLang="en-US" sz="2000" dirty="0">
                <a:solidFill>
                  <a:srgbClr val="CC0066"/>
                </a:solidFill>
              </a:rPr>
              <a:t>左移</a:t>
            </a:r>
            <a:r>
              <a:rPr lang="zh-CN" altLang="en-US" sz="2000" dirty="0"/>
              <a:t>移位寄存器，则串行输出端接移位寄存器的</a:t>
            </a:r>
            <a:r>
              <a:rPr lang="zh-CN" altLang="en-US" sz="2000" dirty="0">
                <a:solidFill>
                  <a:srgbClr val="CC0066"/>
                </a:solidFill>
              </a:rPr>
              <a:t>最高位</a:t>
            </a:r>
            <a:r>
              <a:rPr lang="zh-CN" altLang="en-US" sz="2000" dirty="0"/>
              <a:t>；左移</a:t>
            </a:r>
            <a:r>
              <a:rPr lang="en-US" altLang="zh-CN" sz="2000" dirty="0"/>
              <a:t>1</a:t>
            </a:r>
            <a:r>
              <a:rPr lang="zh-CN" altLang="en-US" sz="2000" dirty="0"/>
              <a:t>位后，移位寄存器的前一时刻的</a:t>
            </a:r>
            <a:r>
              <a:rPr lang="zh-CN" altLang="en-US" sz="2000" dirty="0">
                <a:solidFill>
                  <a:srgbClr val="CC0066"/>
                </a:solidFill>
              </a:rPr>
              <a:t>最高位送入最低位</a:t>
            </a:r>
            <a:endParaRPr lang="en-US" altLang="zh-CN" sz="2000" dirty="0">
              <a:solidFill>
                <a:srgbClr val="CC0066"/>
              </a:solidFill>
            </a:endParaRPr>
          </a:p>
          <a:p>
            <a:pPr marL="365125" indent="-365125">
              <a:lnSpc>
                <a:spcPct val="110000"/>
              </a:lnSpc>
              <a:buNone/>
            </a:pPr>
            <a:endParaRPr lang="zh-CN" altLang="en-US" sz="2400" dirty="0"/>
          </a:p>
        </p:txBody>
      </p:sp>
      <p:grpSp>
        <p:nvGrpSpPr>
          <p:cNvPr id="2" name="组合 38"/>
          <p:cNvGrpSpPr/>
          <p:nvPr/>
        </p:nvGrpSpPr>
        <p:grpSpPr bwMode="auto">
          <a:xfrm>
            <a:off x="2466975" y="4978400"/>
            <a:ext cx="6421438" cy="2070100"/>
            <a:chOff x="1323975" y="1368425"/>
            <a:chExt cx="6420667" cy="2070100"/>
          </a:xfrm>
        </p:grpSpPr>
        <p:grpSp>
          <p:nvGrpSpPr>
            <p:cNvPr id="208902" name="Group 5"/>
            <p:cNvGrpSpPr/>
            <p:nvPr/>
          </p:nvGrpSpPr>
          <p:grpSpPr bwMode="auto">
            <a:xfrm>
              <a:off x="1323975" y="1368425"/>
              <a:ext cx="6420667" cy="2070100"/>
              <a:chOff x="2494" y="1072"/>
              <a:chExt cx="2746" cy="879"/>
            </a:xfrm>
          </p:grpSpPr>
          <p:grpSp>
            <p:nvGrpSpPr>
              <p:cNvPr id="208904" name="Group 8"/>
              <p:cNvGrpSpPr/>
              <p:nvPr/>
            </p:nvGrpSpPr>
            <p:grpSpPr bwMode="auto">
              <a:xfrm>
                <a:off x="2494" y="1072"/>
                <a:ext cx="2746" cy="879"/>
                <a:chOff x="1861" y="2910"/>
                <a:chExt cx="5054" cy="1555"/>
              </a:xfrm>
            </p:grpSpPr>
            <p:sp>
              <p:nvSpPr>
                <p:cNvPr id="208907" name="Rectangle 9"/>
                <p:cNvSpPr>
                  <a:spLocks noChangeArrowheads="1"/>
                </p:cNvSpPr>
                <p:nvPr/>
              </p:nvSpPr>
              <p:spPr bwMode="auto">
                <a:xfrm>
                  <a:off x="3949" y="3311"/>
                  <a:ext cx="2472" cy="454"/>
                </a:xfrm>
                <a:prstGeom prst="rect">
                  <a:avLst/>
                </a:prstGeom>
                <a:solidFill>
                  <a:srgbClr val="FFFFFF"/>
                </a:solidFill>
                <a:ln w="28575">
                  <a:solidFill>
                    <a:srgbClr val="000000"/>
                  </a:solidFill>
                  <a:miter lim="800000"/>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08908" name="Text Box 10"/>
                <p:cNvSpPr txBox="1">
                  <a:spLocks noChangeArrowheads="1"/>
                </p:cNvSpPr>
                <p:nvPr/>
              </p:nvSpPr>
              <p:spPr bwMode="auto">
                <a:xfrm>
                  <a:off x="2806" y="3311"/>
                  <a:ext cx="525" cy="454"/>
                </a:xfrm>
                <a:prstGeom prst="rect">
                  <a:avLst/>
                </a:prstGeom>
                <a:noFill/>
                <a:ln w="28575">
                  <a:solidFill>
                    <a:srgbClr val="000000"/>
                  </a:solidFill>
                  <a:miter lim="800000"/>
                </a:ln>
              </p:spPr>
              <p:txBody>
                <a:bodyPr/>
                <a:lstStyle/>
                <a:p>
                  <a:pPr>
                    <a:lnSpc>
                      <a:spcPct val="80000"/>
                    </a:lnSpc>
                    <a:spcBef>
                      <a:spcPct val="0"/>
                    </a:spcBef>
                  </a:pPr>
                  <a:r>
                    <a:rPr lang="en-US" altLang="zh-CN" sz="1600">
                      <a:solidFill>
                        <a:schemeClr val="hlink"/>
                      </a:solidFill>
                      <a:ea typeface="Gulim" panose="020B0600000101010101" pitchFamily="50" charset="-127"/>
                    </a:rPr>
                    <a:t>Q</a:t>
                  </a:r>
                  <a:endParaRPr lang="en-US" altLang="zh-CN" sz="1600">
                    <a:solidFill>
                      <a:schemeClr val="hlink"/>
                    </a:solidFill>
                    <a:latin typeface="Arial" panose="020B0604020202020204" pitchFamily="34" charset="0"/>
                    <a:ea typeface="Gulim" panose="020B0600000101010101" pitchFamily="50" charset="-127"/>
                  </a:endParaRPr>
                </a:p>
              </p:txBody>
            </p:sp>
            <p:grpSp>
              <p:nvGrpSpPr>
                <p:cNvPr id="208909" name="Group 11"/>
                <p:cNvGrpSpPr/>
                <p:nvPr/>
              </p:nvGrpSpPr>
              <p:grpSpPr bwMode="auto">
                <a:xfrm>
                  <a:off x="4069" y="3753"/>
                  <a:ext cx="2202" cy="694"/>
                  <a:chOff x="3796" y="3753"/>
                  <a:chExt cx="2202" cy="694"/>
                </a:xfrm>
              </p:grpSpPr>
              <p:grpSp>
                <p:nvGrpSpPr>
                  <p:cNvPr id="208924" name="Group 12"/>
                  <p:cNvGrpSpPr/>
                  <p:nvPr/>
                </p:nvGrpSpPr>
                <p:grpSpPr bwMode="auto">
                  <a:xfrm>
                    <a:off x="4066" y="3753"/>
                    <a:ext cx="1621" cy="310"/>
                    <a:chOff x="4066" y="3753"/>
                    <a:chExt cx="1410" cy="315"/>
                  </a:xfrm>
                </p:grpSpPr>
                <p:grpSp>
                  <p:nvGrpSpPr>
                    <p:cNvPr id="208926" name="Group 13"/>
                    <p:cNvGrpSpPr/>
                    <p:nvPr/>
                  </p:nvGrpSpPr>
                  <p:grpSpPr bwMode="auto">
                    <a:xfrm>
                      <a:off x="4066" y="3753"/>
                      <a:ext cx="240" cy="311"/>
                      <a:chOff x="4066" y="3768"/>
                      <a:chExt cx="240" cy="311"/>
                    </a:xfrm>
                  </p:grpSpPr>
                  <p:sp>
                    <p:nvSpPr>
                      <p:cNvPr id="208934" name="Line 14"/>
                      <p:cNvSpPr>
                        <a:spLocks noChangeShapeType="1"/>
                      </p:cNvSpPr>
                      <p:nvPr/>
                    </p:nvSpPr>
                    <p:spPr bwMode="auto">
                      <a:xfrm flipV="1">
                        <a:off x="4066" y="3768"/>
                        <a:ext cx="0" cy="311"/>
                      </a:xfrm>
                      <a:prstGeom prst="line">
                        <a:avLst/>
                      </a:prstGeom>
                      <a:noFill/>
                      <a:ln w="9525">
                        <a:solidFill>
                          <a:srgbClr val="000000"/>
                        </a:solidFill>
                        <a:round/>
                        <a:tailEnd type="triangle" w="sm" len="sm"/>
                      </a:ln>
                    </p:spPr>
                    <p:txBody>
                      <a:bodyPr/>
                      <a:lstStyle/>
                      <a:p>
                        <a:endParaRPr lang="zh-CN" altLang="en-US"/>
                      </a:p>
                    </p:txBody>
                  </p:sp>
                  <p:sp>
                    <p:nvSpPr>
                      <p:cNvPr id="208935" name="Line 15"/>
                      <p:cNvSpPr>
                        <a:spLocks noChangeShapeType="1"/>
                      </p:cNvSpPr>
                      <p:nvPr/>
                    </p:nvSpPr>
                    <p:spPr bwMode="auto">
                      <a:xfrm flipV="1">
                        <a:off x="4306" y="3768"/>
                        <a:ext cx="0" cy="311"/>
                      </a:xfrm>
                      <a:prstGeom prst="line">
                        <a:avLst/>
                      </a:prstGeom>
                      <a:noFill/>
                      <a:ln w="9525">
                        <a:solidFill>
                          <a:srgbClr val="000000"/>
                        </a:solidFill>
                        <a:round/>
                        <a:tailEnd type="triangle" w="sm" len="sm"/>
                      </a:ln>
                    </p:spPr>
                    <p:txBody>
                      <a:bodyPr/>
                      <a:lstStyle/>
                      <a:p>
                        <a:endParaRPr lang="zh-CN" altLang="en-US"/>
                      </a:p>
                    </p:txBody>
                  </p:sp>
                </p:grpSp>
                <p:grpSp>
                  <p:nvGrpSpPr>
                    <p:cNvPr id="208927" name="Group 16"/>
                    <p:cNvGrpSpPr/>
                    <p:nvPr/>
                  </p:nvGrpSpPr>
                  <p:grpSpPr bwMode="auto">
                    <a:xfrm>
                      <a:off x="4561" y="3757"/>
                      <a:ext cx="240" cy="311"/>
                      <a:chOff x="4066" y="3768"/>
                      <a:chExt cx="240" cy="311"/>
                    </a:xfrm>
                  </p:grpSpPr>
                  <p:sp>
                    <p:nvSpPr>
                      <p:cNvPr id="208932" name="Line 17"/>
                      <p:cNvSpPr>
                        <a:spLocks noChangeShapeType="1"/>
                      </p:cNvSpPr>
                      <p:nvPr/>
                    </p:nvSpPr>
                    <p:spPr bwMode="auto">
                      <a:xfrm flipV="1">
                        <a:off x="4066" y="3768"/>
                        <a:ext cx="0" cy="311"/>
                      </a:xfrm>
                      <a:prstGeom prst="line">
                        <a:avLst/>
                      </a:prstGeom>
                      <a:noFill/>
                      <a:ln w="9525">
                        <a:solidFill>
                          <a:srgbClr val="000000"/>
                        </a:solidFill>
                        <a:round/>
                        <a:tailEnd type="triangle" w="sm" len="sm"/>
                      </a:ln>
                    </p:spPr>
                    <p:txBody>
                      <a:bodyPr/>
                      <a:lstStyle/>
                      <a:p>
                        <a:endParaRPr lang="zh-CN" altLang="en-US"/>
                      </a:p>
                    </p:txBody>
                  </p:sp>
                  <p:sp>
                    <p:nvSpPr>
                      <p:cNvPr id="208933" name="Line 18"/>
                      <p:cNvSpPr>
                        <a:spLocks noChangeShapeType="1"/>
                      </p:cNvSpPr>
                      <p:nvPr/>
                    </p:nvSpPr>
                    <p:spPr bwMode="auto">
                      <a:xfrm flipV="1">
                        <a:off x="4306" y="3768"/>
                        <a:ext cx="0" cy="311"/>
                      </a:xfrm>
                      <a:prstGeom prst="line">
                        <a:avLst/>
                      </a:prstGeom>
                      <a:noFill/>
                      <a:ln w="9525">
                        <a:solidFill>
                          <a:srgbClr val="000000"/>
                        </a:solidFill>
                        <a:round/>
                        <a:tailEnd type="triangle" w="sm" len="sm"/>
                      </a:ln>
                    </p:spPr>
                    <p:txBody>
                      <a:bodyPr/>
                      <a:lstStyle/>
                      <a:p>
                        <a:endParaRPr lang="zh-CN" altLang="en-US"/>
                      </a:p>
                    </p:txBody>
                  </p:sp>
                </p:grpSp>
                <p:sp>
                  <p:nvSpPr>
                    <p:cNvPr id="208928" name="Line 19"/>
                    <p:cNvSpPr>
                      <a:spLocks noChangeShapeType="1"/>
                    </p:cNvSpPr>
                    <p:nvPr/>
                  </p:nvSpPr>
                  <p:spPr bwMode="auto">
                    <a:xfrm flipV="1">
                      <a:off x="5476" y="3757"/>
                      <a:ext cx="0" cy="311"/>
                    </a:xfrm>
                    <a:prstGeom prst="line">
                      <a:avLst/>
                    </a:prstGeom>
                    <a:noFill/>
                    <a:ln w="9525">
                      <a:solidFill>
                        <a:srgbClr val="000000"/>
                      </a:solidFill>
                      <a:round/>
                      <a:tailEnd type="triangle" w="sm" len="sm"/>
                    </a:ln>
                  </p:spPr>
                  <p:txBody>
                    <a:bodyPr/>
                    <a:lstStyle/>
                    <a:p>
                      <a:endParaRPr lang="zh-CN" altLang="en-US"/>
                    </a:p>
                  </p:txBody>
                </p:sp>
                <p:grpSp>
                  <p:nvGrpSpPr>
                    <p:cNvPr id="208929" name="Group 20"/>
                    <p:cNvGrpSpPr/>
                    <p:nvPr/>
                  </p:nvGrpSpPr>
                  <p:grpSpPr bwMode="auto">
                    <a:xfrm>
                      <a:off x="5011" y="3753"/>
                      <a:ext cx="240" cy="311"/>
                      <a:chOff x="4066" y="3768"/>
                      <a:chExt cx="240" cy="311"/>
                    </a:xfrm>
                  </p:grpSpPr>
                  <p:sp>
                    <p:nvSpPr>
                      <p:cNvPr id="208930" name="Line 21"/>
                      <p:cNvSpPr>
                        <a:spLocks noChangeShapeType="1"/>
                      </p:cNvSpPr>
                      <p:nvPr/>
                    </p:nvSpPr>
                    <p:spPr bwMode="auto">
                      <a:xfrm flipV="1">
                        <a:off x="4066" y="3768"/>
                        <a:ext cx="0" cy="311"/>
                      </a:xfrm>
                      <a:prstGeom prst="line">
                        <a:avLst/>
                      </a:prstGeom>
                      <a:noFill/>
                      <a:ln w="9525">
                        <a:solidFill>
                          <a:srgbClr val="000000"/>
                        </a:solidFill>
                        <a:round/>
                        <a:tailEnd type="triangle" w="sm" len="sm"/>
                      </a:ln>
                    </p:spPr>
                    <p:txBody>
                      <a:bodyPr/>
                      <a:lstStyle/>
                      <a:p>
                        <a:endParaRPr lang="zh-CN" altLang="en-US"/>
                      </a:p>
                    </p:txBody>
                  </p:sp>
                  <p:sp>
                    <p:nvSpPr>
                      <p:cNvPr id="208931" name="Line 22"/>
                      <p:cNvSpPr>
                        <a:spLocks noChangeShapeType="1"/>
                      </p:cNvSpPr>
                      <p:nvPr/>
                    </p:nvSpPr>
                    <p:spPr bwMode="auto">
                      <a:xfrm flipV="1">
                        <a:off x="4306" y="3768"/>
                        <a:ext cx="0" cy="311"/>
                      </a:xfrm>
                      <a:prstGeom prst="line">
                        <a:avLst/>
                      </a:prstGeom>
                      <a:noFill/>
                      <a:ln w="9525">
                        <a:solidFill>
                          <a:srgbClr val="000000"/>
                        </a:solidFill>
                        <a:round/>
                        <a:tailEnd type="triangle" w="sm" len="sm"/>
                      </a:ln>
                    </p:spPr>
                    <p:txBody>
                      <a:bodyPr/>
                      <a:lstStyle/>
                      <a:p>
                        <a:endParaRPr lang="zh-CN" altLang="en-US"/>
                      </a:p>
                    </p:txBody>
                  </p:sp>
                </p:grpSp>
              </p:grpSp>
              <p:sp>
                <p:nvSpPr>
                  <p:cNvPr id="208925" name="Text Box 23"/>
                  <p:cNvSpPr txBox="1">
                    <a:spLocks noChangeArrowheads="1"/>
                  </p:cNvSpPr>
                  <p:nvPr/>
                </p:nvSpPr>
                <p:spPr bwMode="auto">
                  <a:xfrm>
                    <a:off x="3796" y="3993"/>
                    <a:ext cx="2202" cy="454"/>
                  </a:xfrm>
                  <a:prstGeom prst="rect">
                    <a:avLst/>
                  </a:prstGeom>
                  <a:noFill/>
                  <a:ln w="9525">
                    <a:noFill/>
                    <a:miter lim="800000"/>
                  </a:ln>
                </p:spPr>
                <p:txBody>
                  <a:bodyPr/>
                  <a:lstStyle/>
                  <a:p>
                    <a:pPr>
                      <a:lnSpc>
                        <a:spcPct val="104000"/>
                      </a:lnSpc>
                      <a:spcBef>
                        <a:spcPct val="0"/>
                      </a:spcBef>
                    </a:pPr>
                    <a:r>
                      <a:rPr lang="en-US" altLang="zh-CN" sz="1600">
                        <a:solidFill>
                          <a:srgbClr val="CC0099"/>
                        </a:solidFill>
                        <a:ea typeface="Gulim" panose="020B0600000101010101" pitchFamily="50" charset="-127"/>
                      </a:rPr>
                      <a:t>1  1  0  1  0  0  1</a:t>
                    </a:r>
                    <a:endParaRPr lang="en-US" altLang="zh-CN" sz="1600">
                      <a:solidFill>
                        <a:srgbClr val="CC0099"/>
                      </a:solidFill>
                      <a:latin typeface="Arial" panose="020B0604020202020204" pitchFamily="34" charset="0"/>
                      <a:ea typeface="Gulim" panose="020B0600000101010101" pitchFamily="50" charset="-127"/>
                    </a:endParaRPr>
                  </a:p>
                </p:txBody>
              </p:sp>
            </p:grpSp>
            <p:grpSp>
              <p:nvGrpSpPr>
                <p:cNvPr id="208910" name="Group 24"/>
                <p:cNvGrpSpPr/>
                <p:nvPr/>
              </p:nvGrpSpPr>
              <p:grpSpPr bwMode="auto">
                <a:xfrm>
                  <a:off x="2578" y="2910"/>
                  <a:ext cx="4337" cy="622"/>
                  <a:chOff x="2687" y="3000"/>
                  <a:chExt cx="3692" cy="622"/>
                </a:xfrm>
              </p:grpSpPr>
              <p:sp>
                <p:nvSpPr>
                  <p:cNvPr id="208919" name="Line 25"/>
                  <p:cNvSpPr>
                    <a:spLocks noChangeShapeType="1"/>
                  </p:cNvSpPr>
                  <p:nvPr/>
                </p:nvSpPr>
                <p:spPr bwMode="auto">
                  <a:xfrm flipH="1">
                    <a:off x="3331" y="3622"/>
                    <a:ext cx="525" cy="0"/>
                  </a:xfrm>
                  <a:prstGeom prst="line">
                    <a:avLst/>
                  </a:prstGeom>
                  <a:noFill/>
                  <a:ln w="9525">
                    <a:solidFill>
                      <a:srgbClr val="000000"/>
                    </a:solidFill>
                    <a:round/>
                    <a:tailEnd type="triangle" w="sm" len="sm"/>
                  </a:ln>
                </p:spPr>
                <p:txBody>
                  <a:bodyPr/>
                  <a:lstStyle/>
                  <a:p>
                    <a:endParaRPr lang="zh-CN" altLang="en-US"/>
                  </a:p>
                </p:txBody>
              </p:sp>
              <p:sp>
                <p:nvSpPr>
                  <p:cNvPr id="208920" name="Line 26"/>
                  <p:cNvSpPr>
                    <a:spLocks noChangeShapeType="1"/>
                  </p:cNvSpPr>
                  <p:nvPr/>
                </p:nvSpPr>
                <p:spPr bwMode="auto">
                  <a:xfrm flipH="1">
                    <a:off x="5956" y="3622"/>
                    <a:ext cx="420" cy="0"/>
                  </a:xfrm>
                  <a:prstGeom prst="line">
                    <a:avLst/>
                  </a:prstGeom>
                  <a:noFill/>
                  <a:ln w="19050">
                    <a:solidFill>
                      <a:srgbClr val="FF0000"/>
                    </a:solidFill>
                    <a:round/>
                    <a:tailEnd type="triangle" w="sm" len="sm"/>
                  </a:ln>
                </p:spPr>
                <p:txBody>
                  <a:bodyPr/>
                  <a:lstStyle/>
                  <a:p>
                    <a:endParaRPr lang="zh-CN" altLang="en-US"/>
                  </a:p>
                </p:txBody>
              </p:sp>
              <p:sp>
                <p:nvSpPr>
                  <p:cNvPr id="208921" name="Line 27"/>
                  <p:cNvSpPr>
                    <a:spLocks noChangeShapeType="1"/>
                  </p:cNvSpPr>
                  <p:nvPr/>
                </p:nvSpPr>
                <p:spPr bwMode="auto">
                  <a:xfrm flipV="1">
                    <a:off x="6376" y="3000"/>
                    <a:ext cx="0" cy="622"/>
                  </a:xfrm>
                  <a:prstGeom prst="line">
                    <a:avLst/>
                  </a:prstGeom>
                  <a:noFill/>
                  <a:ln w="19050">
                    <a:solidFill>
                      <a:srgbClr val="FF0000"/>
                    </a:solidFill>
                    <a:round/>
                  </a:ln>
                </p:spPr>
                <p:txBody>
                  <a:bodyPr/>
                  <a:lstStyle/>
                  <a:p>
                    <a:endParaRPr lang="zh-CN" altLang="en-US"/>
                  </a:p>
                </p:txBody>
              </p:sp>
              <p:sp>
                <p:nvSpPr>
                  <p:cNvPr id="208922" name="Line 28"/>
                  <p:cNvSpPr>
                    <a:spLocks noChangeShapeType="1"/>
                  </p:cNvSpPr>
                  <p:nvPr/>
                </p:nvSpPr>
                <p:spPr bwMode="auto">
                  <a:xfrm flipH="1">
                    <a:off x="2688" y="3000"/>
                    <a:ext cx="3691" cy="0"/>
                  </a:xfrm>
                  <a:prstGeom prst="line">
                    <a:avLst/>
                  </a:prstGeom>
                  <a:noFill/>
                  <a:ln w="19050">
                    <a:solidFill>
                      <a:srgbClr val="FF0000"/>
                    </a:solidFill>
                    <a:round/>
                  </a:ln>
                </p:spPr>
                <p:txBody>
                  <a:bodyPr/>
                  <a:lstStyle/>
                  <a:p>
                    <a:endParaRPr lang="zh-CN" altLang="en-US"/>
                  </a:p>
                </p:txBody>
              </p:sp>
              <p:sp>
                <p:nvSpPr>
                  <p:cNvPr id="208923" name="Line 29"/>
                  <p:cNvSpPr>
                    <a:spLocks noChangeShapeType="1"/>
                  </p:cNvSpPr>
                  <p:nvPr/>
                </p:nvSpPr>
                <p:spPr bwMode="auto">
                  <a:xfrm>
                    <a:off x="2687" y="3000"/>
                    <a:ext cx="0" cy="622"/>
                  </a:xfrm>
                  <a:prstGeom prst="line">
                    <a:avLst/>
                  </a:prstGeom>
                  <a:noFill/>
                  <a:ln w="19050">
                    <a:solidFill>
                      <a:srgbClr val="FF0000"/>
                    </a:solidFill>
                    <a:round/>
                  </a:ln>
                </p:spPr>
                <p:txBody>
                  <a:bodyPr/>
                  <a:lstStyle/>
                  <a:p>
                    <a:endParaRPr lang="zh-CN" altLang="en-US"/>
                  </a:p>
                </p:txBody>
              </p:sp>
            </p:grpSp>
            <p:sp>
              <p:nvSpPr>
                <p:cNvPr id="208911" name="Line 30"/>
                <p:cNvSpPr>
                  <a:spLocks noChangeShapeType="1"/>
                </p:cNvSpPr>
                <p:nvPr/>
              </p:nvSpPr>
              <p:spPr bwMode="auto">
                <a:xfrm flipH="1">
                  <a:off x="4591" y="3532"/>
                  <a:ext cx="1260" cy="0"/>
                </a:xfrm>
                <a:prstGeom prst="line">
                  <a:avLst/>
                </a:prstGeom>
                <a:noFill/>
                <a:ln w="9525">
                  <a:solidFill>
                    <a:srgbClr val="000000"/>
                  </a:solidFill>
                  <a:round/>
                  <a:tailEnd type="triangle" w="sm" len="sm"/>
                </a:ln>
              </p:spPr>
              <p:txBody>
                <a:bodyPr/>
                <a:lstStyle/>
                <a:p>
                  <a:endParaRPr lang="zh-CN" altLang="en-US"/>
                </a:p>
              </p:txBody>
            </p:sp>
            <p:sp>
              <p:nvSpPr>
                <p:cNvPr id="208912" name="Text Box 31"/>
                <p:cNvSpPr txBox="1">
                  <a:spLocks noChangeArrowheads="1"/>
                </p:cNvSpPr>
                <p:nvPr/>
              </p:nvSpPr>
              <p:spPr bwMode="auto">
                <a:xfrm>
                  <a:off x="4801" y="3006"/>
                  <a:ext cx="945" cy="305"/>
                </a:xfrm>
                <a:prstGeom prst="rect">
                  <a:avLst/>
                </a:prstGeom>
                <a:noFill/>
                <a:ln w="9525">
                  <a:noFill/>
                  <a:miter lim="800000"/>
                </a:ln>
              </p:spPr>
              <p:txBody>
                <a:bodyPr/>
                <a:lstStyle/>
                <a:p>
                  <a:pPr>
                    <a:lnSpc>
                      <a:spcPct val="80000"/>
                    </a:lnSpc>
                    <a:spcBef>
                      <a:spcPct val="0"/>
                    </a:spcBef>
                  </a:pPr>
                  <a:r>
                    <a:rPr lang="en-US" altLang="zh-CN">
                      <a:solidFill>
                        <a:schemeClr val="hlink"/>
                      </a:solidFill>
                      <a:ea typeface="Gulim" panose="020B0600000101010101" pitchFamily="50" charset="-127"/>
                    </a:rPr>
                    <a:t>SS</a:t>
                  </a:r>
                  <a:endParaRPr lang="en-US" altLang="zh-CN">
                    <a:solidFill>
                      <a:schemeClr val="hlink"/>
                    </a:solidFill>
                    <a:latin typeface="Arial" panose="020B0604020202020204" pitchFamily="34" charset="0"/>
                    <a:ea typeface="Gulim" panose="020B0600000101010101" pitchFamily="50" charset="-127"/>
                  </a:endParaRPr>
                </a:p>
              </p:txBody>
            </p:sp>
            <p:sp>
              <p:nvSpPr>
                <p:cNvPr id="208913" name="Line 32"/>
                <p:cNvSpPr>
                  <a:spLocks noChangeShapeType="1"/>
                </p:cNvSpPr>
                <p:nvPr/>
              </p:nvSpPr>
              <p:spPr bwMode="auto">
                <a:xfrm flipH="1">
                  <a:off x="2281" y="3532"/>
                  <a:ext cx="525" cy="0"/>
                </a:xfrm>
                <a:prstGeom prst="line">
                  <a:avLst/>
                </a:prstGeom>
                <a:noFill/>
                <a:ln w="9525">
                  <a:solidFill>
                    <a:srgbClr val="000000"/>
                  </a:solidFill>
                  <a:round/>
                  <a:tailEnd type="triangle" w="sm" len="sm"/>
                </a:ln>
              </p:spPr>
              <p:txBody>
                <a:bodyPr/>
                <a:lstStyle/>
                <a:p>
                  <a:endParaRPr lang="zh-CN" altLang="en-US"/>
                </a:p>
              </p:txBody>
            </p:sp>
            <p:sp>
              <p:nvSpPr>
                <p:cNvPr id="208914" name="Text Box 33"/>
                <p:cNvSpPr txBox="1">
                  <a:spLocks noChangeArrowheads="1"/>
                </p:cNvSpPr>
                <p:nvPr/>
              </p:nvSpPr>
              <p:spPr bwMode="auto">
                <a:xfrm>
                  <a:off x="1861" y="3311"/>
                  <a:ext cx="525" cy="454"/>
                </a:xfrm>
                <a:prstGeom prst="rect">
                  <a:avLst/>
                </a:prstGeom>
                <a:noFill/>
                <a:ln w="12700">
                  <a:noFill/>
                  <a:miter lim="800000"/>
                </a:ln>
              </p:spPr>
              <p:txBody>
                <a:bodyPr/>
                <a:lstStyle/>
                <a:p>
                  <a:pPr>
                    <a:lnSpc>
                      <a:spcPct val="80000"/>
                    </a:lnSpc>
                    <a:spcBef>
                      <a:spcPct val="0"/>
                    </a:spcBef>
                  </a:pPr>
                  <a:r>
                    <a:rPr lang="en-US" altLang="zh-CN" sz="1600">
                      <a:solidFill>
                        <a:schemeClr val="hlink"/>
                      </a:solidFill>
                      <a:ea typeface="Gulim" panose="020B0600000101010101" pitchFamily="50" charset="-127"/>
                    </a:rPr>
                    <a:t>Q</a:t>
                  </a:r>
                  <a:endParaRPr lang="en-US" altLang="zh-CN" sz="1600">
                    <a:solidFill>
                      <a:schemeClr val="hlink"/>
                    </a:solidFill>
                    <a:latin typeface="Arial" panose="020B0604020202020204" pitchFamily="34" charset="0"/>
                    <a:ea typeface="Gulim" panose="020B0600000101010101" pitchFamily="50" charset="-127"/>
                  </a:endParaRPr>
                </a:p>
              </p:txBody>
            </p:sp>
            <p:sp>
              <p:nvSpPr>
                <p:cNvPr id="208915" name="Line 34"/>
                <p:cNvSpPr>
                  <a:spLocks noChangeShapeType="1"/>
                </p:cNvSpPr>
                <p:nvPr/>
              </p:nvSpPr>
              <p:spPr bwMode="auto">
                <a:xfrm flipV="1">
                  <a:off x="4066" y="3768"/>
                  <a:ext cx="0" cy="311"/>
                </a:xfrm>
                <a:prstGeom prst="line">
                  <a:avLst/>
                </a:prstGeom>
                <a:noFill/>
                <a:ln w="9525">
                  <a:solidFill>
                    <a:srgbClr val="000000"/>
                  </a:solidFill>
                  <a:round/>
                  <a:tailEnd type="triangle" w="sm" len="sm"/>
                </a:ln>
              </p:spPr>
              <p:txBody>
                <a:bodyPr/>
                <a:lstStyle/>
                <a:p>
                  <a:endParaRPr lang="zh-CN" altLang="en-US"/>
                </a:p>
              </p:txBody>
            </p:sp>
            <p:sp>
              <p:nvSpPr>
                <p:cNvPr id="208916" name="Line 35"/>
                <p:cNvSpPr>
                  <a:spLocks noChangeShapeType="1"/>
                </p:cNvSpPr>
                <p:nvPr/>
              </p:nvSpPr>
              <p:spPr bwMode="auto">
                <a:xfrm flipV="1">
                  <a:off x="6256" y="3757"/>
                  <a:ext cx="0" cy="311"/>
                </a:xfrm>
                <a:prstGeom prst="line">
                  <a:avLst/>
                </a:prstGeom>
                <a:noFill/>
                <a:ln w="9525">
                  <a:solidFill>
                    <a:srgbClr val="000000"/>
                  </a:solidFill>
                  <a:round/>
                  <a:tailEnd type="triangle" w="sm" len="sm"/>
                </a:ln>
              </p:spPr>
              <p:txBody>
                <a:bodyPr/>
                <a:lstStyle/>
                <a:p>
                  <a:endParaRPr lang="zh-CN" altLang="en-US"/>
                </a:p>
              </p:txBody>
            </p:sp>
            <p:sp>
              <p:nvSpPr>
                <p:cNvPr id="208917" name="Text Box 36"/>
                <p:cNvSpPr txBox="1">
                  <a:spLocks noChangeArrowheads="1"/>
                </p:cNvSpPr>
                <p:nvPr/>
              </p:nvSpPr>
              <p:spPr bwMode="auto">
                <a:xfrm>
                  <a:off x="3706" y="4011"/>
                  <a:ext cx="735" cy="454"/>
                </a:xfrm>
                <a:prstGeom prst="rect">
                  <a:avLst/>
                </a:prstGeom>
                <a:noFill/>
                <a:ln w="12700">
                  <a:noFill/>
                  <a:miter lim="800000"/>
                </a:ln>
              </p:spPr>
              <p:txBody>
                <a:bodyPr/>
                <a:lstStyle/>
                <a:p>
                  <a:pPr>
                    <a:lnSpc>
                      <a:spcPct val="80000"/>
                    </a:lnSpc>
                    <a:spcBef>
                      <a:spcPct val="0"/>
                    </a:spcBef>
                  </a:pPr>
                  <a:r>
                    <a:rPr lang="en-US" altLang="zh-CN" sz="1600">
                      <a:solidFill>
                        <a:schemeClr val="hlink"/>
                      </a:solidFill>
                      <a:ea typeface="Gulim" panose="020B0600000101010101" pitchFamily="50" charset="-127"/>
                    </a:rPr>
                    <a:t>CP</a:t>
                  </a:r>
                  <a:endParaRPr lang="en-US" altLang="zh-CN" sz="1600">
                    <a:solidFill>
                      <a:schemeClr val="hlink"/>
                    </a:solidFill>
                    <a:latin typeface="Arial" panose="020B0604020202020204" pitchFamily="34" charset="0"/>
                    <a:ea typeface="Gulim" panose="020B0600000101010101" pitchFamily="50" charset="-127"/>
                  </a:endParaRPr>
                </a:p>
              </p:txBody>
            </p:sp>
            <p:sp>
              <p:nvSpPr>
                <p:cNvPr id="208918" name="Text Box 37"/>
                <p:cNvSpPr txBox="1">
                  <a:spLocks noChangeArrowheads="1"/>
                </p:cNvSpPr>
                <p:nvPr/>
              </p:nvSpPr>
              <p:spPr bwMode="auto">
                <a:xfrm>
                  <a:off x="5911" y="4008"/>
                  <a:ext cx="735" cy="454"/>
                </a:xfrm>
                <a:prstGeom prst="rect">
                  <a:avLst/>
                </a:prstGeom>
                <a:noFill/>
                <a:ln w="12700">
                  <a:noFill/>
                  <a:miter lim="800000"/>
                </a:ln>
              </p:spPr>
              <p:txBody>
                <a:bodyPr/>
                <a:lstStyle/>
                <a:p>
                  <a:pPr>
                    <a:lnSpc>
                      <a:spcPct val="80000"/>
                    </a:lnSpc>
                    <a:spcBef>
                      <a:spcPct val="0"/>
                    </a:spcBef>
                  </a:pPr>
                  <a:r>
                    <a:rPr lang="en-US" altLang="zh-CN" sz="1600">
                      <a:solidFill>
                        <a:schemeClr val="hlink"/>
                      </a:solidFill>
                      <a:ea typeface="Gulim" panose="020B0600000101010101" pitchFamily="50" charset="-127"/>
                    </a:rPr>
                    <a:t>LDN</a:t>
                  </a:r>
                  <a:endParaRPr lang="en-US" altLang="zh-CN" sz="1600">
                    <a:solidFill>
                      <a:schemeClr val="hlink"/>
                    </a:solidFill>
                    <a:latin typeface="Arial" panose="020B0604020202020204" pitchFamily="34" charset="0"/>
                    <a:ea typeface="Gulim" panose="020B0600000101010101" pitchFamily="50" charset="-127"/>
                  </a:endParaRPr>
                </a:p>
              </p:txBody>
            </p:sp>
          </p:grpSp>
          <p:sp>
            <p:nvSpPr>
              <p:cNvPr id="208905" name="Text Box 39"/>
              <p:cNvSpPr txBox="1">
                <a:spLocks noChangeArrowheads="1"/>
              </p:cNvSpPr>
              <p:nvPr/>
            </p:nvSpPr>
            <p:spPr bwMode="black">
              <a:xfrm>
                <a:off x="3559" y="1154"/>
                <a:ext cx="348" cy="157"/>
              </a:xfrm>
              <a:prstGeom prst="rect">
                <a:avLst/>
              </a:prstGeom>
              <a:noFill/>
              <a:ln w="9525" algn="ctr">
                <a:noFill/>
                <a:miter lim="800000"/>
              </a:ln>
            </p:spPr>
            <p:txBody>
              <a:bodyPr>
                <a:spAutoFit/>
              </a:bodyPr>
              <a:lstStyle/>
              <a:p>
                <a:pPr algn="r"/>
                <a:r>
                  <a:rPr lang="en-US" altLang="zh-CN" b="0"/>
                  <a:t>SS[6]</a:t>
                </a:r>
                <a:endParaRPr lang="zh-CN" altLang="en-US" b="0"/>
              </a:p>
            </p:txBody>
          </p:sp>
          <p:sp>
            <p:nvSpPr>
              <p:cNvPr id="208906" name="Text Box 40"/>
              <p:cNvSpPr txBox="1">
                <a:spLocks noChangeArrowheads="1"/>
              </p:cNvSpPr>
              <p:nvPr/>
            </p:nvSpPr>
            <p:spPr bwMode="black">
              <a:xfrm>
                <a:off x="4685" y="1139"/>
                <a:ext cx="353" cy="157"/>
              </a:xfrm>
              <a:prstGeom prst="rect">
                <a:avLst/>
              </a:prstGeom>
              <a:noFill/>
              <a:ln w="9525" algn="ctr">
                <a:noFill/>
                <a:miter lim="800000"/>
              </a:ln>
            </p:spPr>
            <p:txBody>
              <a:bodyPr>
                <a:spAutoFit/>
              </a:bodyPr>
              <a:lstStyle/>
              <a:p>
                <a:pPr algn="r"/>
                <a:r>
                  <a:rPr lang="en-US" altLang="zh-CN" b="0"/>
                  <a:t>SS[0]</a:t>
                </a:r>
                <a:endParaRPr lang="zh-CN" altLang="en-US" b="0"/>
              </a:p>
            </p:txBody>
          </p:sp>
        </p:grpSp>
        <p:sp>
          <p:nvSpPr>
            <p:cNvPr id="208903" name="Oval 173"/>
            <p:cNvSpPr>
              <a:spLocks noChangeArrowheads="1"/>
            </p:cNvSpPr>
            <p:nvPr/>
          </p:nvSpPr>
          <p:spPr bwMode="auto">
            <a:xfrm>
              <a:off x="2184400" y="2146300"/>
              <a:ext cx="76200" cy="76200"/>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3"/>
                                        </p:tgtEl>
                                        <p:attrNameLst>
                                          <p:attrName>style.visibility</p:attrName>
                                        </p:attrNameLst>
                                      </p:cBhvr>
                                      <p:to>
                                        <p:strVal val="visible"/>
                                      </p:to>
                                    </p:set>
                                    <p:anim calcmode="lin" valueType="num">
                                      <p:cBhvr additive="base">
                                        <p:cTn id="7" dur="500" fill="hold"/>
                                        <p:tgtEl>
                                          <p:spTgt spid="76803"/>
                                        </p:tgtEl>
                                        <p:attrNameLst>
                                          <p:attrName>ppt_x</p:attrName>
                                        </p:attrNameLst>
                                      </p:cBhvr>
                                      <p:tavLst>
                                        <p:tav tm="0">
                                          <p:val>
                                            <p:strVal val="0-#ppt_w/2"/>
                                          </p:val>
                                        </p:tav>
                                        <p:tav tm="100000">
                                          <p:val>
                                            <p:strVal val="#ppt_x"/>
                                          </p:val>
                                        </p:tav>
                                      </p:tavLst>
                                    </p:anim>
                                    <p:anim calcmode="lin" valueType="num">
                                      <p:cBhvr additive="base">
                                        <p:cTn id="8" dur="500" fill="hold"/>
                                        <p:tgtEl>
                                          <p:spTgt spid="7680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p:bldLst>
  </p:timing>
</p:sld>
</file>

<file path=ppt/slides/slide2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2" name="Rectangle 2"/>
          <p:cNvSpPr>
            <a:spLocks noGrp="1" noChangeArrowheads="1"/>
          </p:cNvSpPr>
          <p:nvPr>
            <p:ph type="title" idx="4294967295"/>
          </p:nvPr>
        </p:nvSpPr>
        <p:spPr>
          <a:xfrm>
            <a:off x="5334000" y="3048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伪随机码发生器</a:t>
            </a:r>
          </a:p>
        </p:txBody>
      </p:sp>
      <p:sp>
        <p:nvSpPr>
          <p:cNvPr id="76803" name="Rectangle 3"/>
          <p:cNvSpPr>
            <a:spLocks noGrp="1" noChangeArrowheads="1"/>
          </p:cNvSpPr>
          <p:nvPr>
            <p:ph type="body" sz="half" idx="4294967295"/>
          </p:nvPr>
        </p:nvSpPr>
        <p:spPr>
          <a:xfrm>
            <a:off x="0" y="1166813"/>
            <a:ext cx="8670925" cy="2586037"/>
          </a:xfrm>
        </p:spPr>
        <p:txBody>
          <a:bodyPr/>
          <a:lstStyle/>
          <a:p>
            <a:pPr marL="365125" indent="-365125" algn="just">
              <a:lnSpc>
                <a:spcPts val="3300"/>
              </a:lnSpc>
              <a:spcBef>
                <a:spcPct val="0"/>
              </a:spcBef>
              <a:buClr>
                <a:srgbClr val="003399"/>
              </a:buClr>
            </a:pPr>
            <a:r>
              <a:rPr lang="zh-CN" altLang="en-US" sz="2400" dirty="0"/>
              <a:t>伪随机码发生器的设计</a:t>
            </a:r>
            <a:endParaRPr lang="en-US" altLang="zh-CN" sz="2400" dirty="0"/>
          </a:p>
          <a:p>
            <a:pPr marL="765175" lvl="1" indent="-365125" algn="just">
              <a:lnSpc>
                <a:spcPts val="3300"/>
              </a:lnSpc>
              <a:spcBef>
                <a:spcPct val="0"/>
              </a:spcBef>
              <a:buSzPct val="85000"/>
              <a:buFont typeface="Wingdings" panose="05000000000000000000" pitchFamily="2" charset="2"/>
              <a:buChar char="u"/>
            </a:pPr>
            <a:r>
              <a:rPr lang="zh-CN" altLang="en-US" sz="2000" dirty="0">
                <a:cs typeface="Arial" panose="020B0604020202020204" pitchFamily="34" charset="0"/>
              </a:rPr>
              <a:t>由一个</a:t>
            </a:r>
            <a:r>
              <a:rPr lang="zh-CN" altLang="en-US" sz="2000" dirty="0">
                <a:solidFill>
                  <a:srgbClr val="CC3300"/>
                </a:solidFill>
                <a:cs typeface="Arial" panose="020B0604020202020204" pitchFamily="34" charset="0"/>
              </a:rPr>
              <a:t>移位寄存器</a:t>
            </a:r>
            <a:r>
              <a:rPr lang="zh-CN" altLang="en-US" sz="2000" dirty="0">
                <a:cs typeface="Arial" panose="020B0604020202020204" pitchFamily="34" charset="0"/>
              </a:rPr>
              <a:t>和一个</a:t>
            </a:r>
            <a:r>
              <a:rPr lang="zh-CN" altLang="en-US" sz="2000" dirty="0">
                <a:solidFill>
                  <a:srgbClr val="CC3300"/>
                </a:solidFill>
                <a:cs typeface="Arial" panose="020B0604020202020204" pitchFamily="34" charset="0"/>
              </a:rPr>
              <a:t>反馈网络</a:t>
            </a:r>
            <a:r>
              <a:rPr lang="zh-CN" altLang="en-US" sz="2000" dirty="0">
                <a:cs typeface="Arial" panose="020B0604020202020204" pitchFamily="34" charset="0"/>
              </a:rPr>
              <a:t>组成（输入：取自</a:t>
            </a:r>
            <a:r>
              <a:rPr lang="en-US" altLang="zh-CN" sz="2000" i="1" dirty="0">
                <a:ea typeface="Gulim" panose="020B0600000101010101" pitchFamily="50" charset="-127"/>
              </a:rPr>
              <a:t>Q</a:t>
            </a:r>
            <a:r>
              <a:rPr lang="en-US" altLang="zh-CN" sz="2000" baseline="-25000" dirty="0">
                <a:ea typeface="Gulim" panose="020B0600000101010101" pitchFamily="50" charset="-127"/>
              </a:rPr>
              <a:t>N-1</a:t>
            </a:r>
            <a:r>
              <a:rPr lang="en-US" altLang="zh-CN" sz="2000" dirty="0">
                <a:cs typeface="Arial" panose="020B0604020202020204" pitchFamily="34" charset="0"/>
              </a:rPr>
              <a:t>~ </a:t>
            </a:r>
            <a:r>
              <a:rPr lang="en-US" altLang="zh-CN" sz="2000" i="1" dirty="0">
                <a:ea typeface="Gulim" panose="020B0600000101010101" pitchFamily="50" charset="-127"/>
              </a:rPr>
              <a:t>Q</a:t>
            </a:r>
            <a:r>
              <a:rPr lang="en-US" altLang="zh-CN" sz="2000" baseline="-25000" dirty="0">
                <a:ea typeface="Gulim" panose="020B0600000101010101" pitchFamily="50" charset="-127"/>
              </a:rPr>
              <a:t>0</a:t>
            </a:r>
            <a:r>
              <a:rPr lang="zh-CN" altLang="en-US" sz="2000" dirty="0">
                <a:cs typeface="Arial" panose="020B0604020202020204" pitchFamily="34" charset="0"/>
              </a:rPr>
              <a:t>，输出：反馈至移位寄存器的串行输入端）</a:t>
            </a:r>
            <a:r>
              <a:rPr lang="en-US" altLang="zh-CN" sz="2000" dirty="0">
                <a:cs typeface="Arial" panose="020B0604020202020204" pitchFamily="34" charset="0"/>
              </a:rPr>
              <a:t>——</a:t>
            </a:r>
            <a:r>
              <a:rPr lang="zh-CN" altLang="en-US" sz="2000" dirty="0">
                <a:cs typeface="Arial" panose="020B0604020202020204" pitchFamily="34" charset="0"/>
              </a:rPr>
              <a:t>当反馈网络为异或门，则构成</a:t>
            </a:r>
            <a:r>
              <a:rPr lang="zh-CN" altLang="en-US" sz="2000" dirty="0">
                <a:solidFill>
                  <a:srgbClr val="FF0000"/>
                </a:solidFill>
                <a:cs typeface="Arial" panose="020B0604020202020204" pitchFamily="34" charset="0"/>
              </a:rPr>
              <a:t>最长线性序列移存型计数器</a:t>
            </a:r>
            <a:endParaRPr lang="en-US" altLang="zh-CN" sz="2000" dirty="0">
              <a:solidFill>
                <a:srgbClr val="FF0000"/>
              </a:solidFill>
              <a:cs typeface="Arial" panose="020B0604020202020204" pitchFamily="34" charset="0"/>
            </a:endParaRPr>
          </a:p>
          <a:p>
            <a:pPr marL="765175" lvl="1" indent="-365125" algn="just">
              <a:lnSpc>
                <a:spcPts val="3300"/>
              </a:lnSpc>
              <a:spcBef>
                <a:spcPct val="0"/>
              </a:spcBef>
              <a:buSzPct val="85000"/>
              <a:buFont typeface="Wingdings" panose="05000000000000000000" pitchFamily="2" charset="2"/>
              <a:buChar char="u"/>
            </a:pPr>
            <a:r>
              <a:rPr lang="zh-CN" altLang="en-US" sz="2000" dirty="0">
                <a:cs typeface="Arial" panose="020B0604020202020204" pitchFamily="34" charset="0"/>
              </a:rPr>
              <a:t>为了打破死循环，要修改反馈函数，使</a:t>
            </a:r>
            <a:r>
              <a:rPr lang="en-US" altLang="zh-CN" sz="2000" dirty="0">
                <a:cs typeface="Arial" panose="020B0604020202020204" pitchFamily="34" charset="0"/>
              </a:rPr>
              <a:t>Q</a:t>
            </a:r>
            <a:r>
              <a:rPr lang="zh-CN" altLang="en-US" sz="2000" dirty="0">
                <a:cs typeface="Arial" panose="020B0604020202020204" pitchFamily="34" charset="0"/>
              </a:rPr>
              <a:t>全为</a:t>
            </a:r>
            <a:r>
              <a:rPr lang="en-US" altLang="zh-CN" sz="2000" dirty="0">
                <a:cs typeface="Arial" panose="020B0604020202020204" pitchFamily="34" charset="0"/>
              </a:rPr>
              <a:t>0</a:t>
            </a:r>
            <a:r>
              <a:rPr lang="zh-CN" altLang="en-US" sz="2000" dirty="0">
                <a:cs typeface="Arial" panose="020B0604020202020204" pitchFamily="34" charset="0"/>
              </a:rPr>
              <a:t>时</a:t>
            </a:r>
            <a:r>
              <a:rPr lang="en-US" altLang="zh-CN" sz="2000" dirty="0">
                <a:cs typeface="Arial" panose="020B0604020202020204" pitchFamily="34" charset="0"/>
              </a:rPr>
              <a:t>F=1</a:t>
            </a:r>
            <a:r>
              <a:rPr lang="zh-CN" altLang="en-US" sz="2000" dirty="0">
                <a:cs typeface="Arial" panose="020B0604020202020204" pitchFamily="34" charset="0"/>
              </a:rPr>
              <a:t> </a:t>
            </a:r>
            <a:endParaRPr lang="zh-CN" altLang="en-US" sz="2000" dirty="0"/>
          </a:p>
          <a:p>
            <a:pPr marL="365125" indent="-365125">
              <a:lnSpc>
                <a:spcPct val="110000"/>
              </a:lnSpc>
              <a:buNone/>
            </a:pPr>
            <a:endParaRPr lang="zh-CN" altLang="en-US" sz="2400" dirty="0"/>
          </a:p>
        </p:txBody>
      </p:sp>
      <p:sp>
        <p:nvSpPr>
          <p:cNvPr id="209924" name="Rectangle 92"/>
          <p:cNvSpPr>
            <a:spLocks noChangeArrowheads="1"/>
          </p:cNvSpPr>
          <p:nvPr/>
        </p:nvSpPr>
        <p:spPr bwMode="black">
          <a:xfrm>
            <a:off x="6003635" y="-945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09925" name="Rectangle 94"/>
          <p:cNvSpPr>
            <a:spLocks noChangeArrowheads="1"/>
          </p:cNvSpPr>
          <p:nvPr/>
        </p:nvSpPr>
        <p:spPr bwMode="black">
          <a:xfrm>
            <a:off x="6003635" y="-945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09926" name="Rectangle 96"/>
          <p:cNvSpPr>
            <a:spLocks noChangeArrowheads="1"/>
          </p:cNvSpPr>
          <p:nvPr/>
        </p:nvSpPr>
        <p:spPr bwMode="black">
          <a:xfrm>
            <a:off x="6003635" y="-945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nvGrpSpPr>
          <p:cNvPr id="2" name="组合 28"/>
          <p:cNvGrpSpPr/>
          <p:nvPr/>
        </p:nvGrpSpPr>
        <p:grpSpPr bwMode="auto">
          <a:xfrm>
            <a:off x="4521200" y="3886201"/>
            <a:ext cx="2668588" cy="1660525"/>
            <a:chOff x="5055204" y="3601820"/>
            <a:chExt cx="2668590" cy="1660526"/>
          </a:xfrm>
        </p:grpSpPr>
        <p:grpSp>
          <p:nvGrpSpPr>
            <p:cNvPr id="209929" name="Group 25"/>
            <p:cNvGrpSpPr/>
            <p:nvPr/>
          </p:nvGrpSpPr>
          <p:grpSpPr bwMode="auto">
            <a:xfrm>
              <a:off x="5055206" y="3601820"/>
              <a:ext cx="2668591" cy="1660526"/>
              <a:chOff x="2104" y="2191"/>
              <a:chExt cx="1681" cy="1046"/>
            </a:xfrm>
          </p:grpSpPr>
          <p:grpSp>
            <p:nvGrpSpPr>
              <p:cNvPr id="209931" name="Group 8"/>
              <p:cNvGrpSpPr/>
              <p:nvPr/>
            </p:nvGrpSpPr>
            <p:grpSpPr bwMode="auto">
              <a:xfrm>
                <a:off x="2377" y="2803"/>
                <a:ext cx="1092" cy="434"/>
                <a:chOff x="4801" y="10338"/>
                <a:chExt cx="1440" cy="557"/>
              </a:xfrm>
            </p:grpSpPr>
            <p:sp>
              <p:nvSpPr>
                <p:cNvPr id="209943" name="Rectangle 9"/>
                <p:cNvSpPr>
                  <a:spLocks noChangeArrowheads="1"/>
                </p:cNvSpPr>
                <p:nvPr/>
              </p:nvSpPr>
              <p:spPr bwMode="auto">
                <a:xfrm>
                  <a:off x="4801" y="10338"/>
                  <a:ext cx="1440" cy="468"/>
                </a:xfrm>
                <a:prstGeom prst="rect">
                  <a:avLst/>
                </a:prstGeom>
                <a:noFill/>
                <a:ln w="19050">
                  <a:solidFill>
                    <a:srgbClr val="000000"/>
                  </a:solidFill>
                  <a:miter lim="800000"/>
                </a:ln>
              </p:spPr>
              <p:txBody>
                <a:bodyPr/>
                <a:lstStyle/>
                <a:p>
                  <a:pPr algn="dist">
                    <a:spcBef>
                      <a:spcPct val="0"/>
                    </a:spcBef>
                  </a:pPr>
                  <a:endParaRPr lang="zh-CN" altLang="en-US">
                    <a:solidFill>
                      <a:schemeClr val="hlink"/>
                    </a:solidFill>
                    <a:latin typeface="Arial" panose="020B0604020202020204" pitchFamily="34" charset="0"/>
                    <a:ea typeface="Gulim" panose="020B0600000101010101" pitchFamily="50" charset="-127"/>
                  </a:endParaRPr>
                </a:p>
              </p:txBody>
            </p:sp>
            <p:sp>
              <p:nvSpPr>
                <p:cNvPr id="209944" name="Text Box 10"/>
                <p:cNvSpPr txBox="1">
                  <a:spLocks noChangeArrowheads="1"/>
                </p:cNvSpPr>
                <p:nvPr/>
              </p:nvSpPr>
              <p:spPr bwMode="auto">
                <a:xfrm>
                  <a:off x="4906" y="10428"/>
                  <a:ext cx="1260" cy="467"/>
                </a:xfrm>
                <a:prstGeom prst="rect">
                  <a:avLst/>
                </a:prstGeom>
                <a:noFill/>
                <a:ln w="9525">
                  <a:noFill/>
                  <a:miter lim="800000"/>
                </a:ln>
              </p:spPr>
              <p:txBody>
                <a:bodyPr/>
                <a:lstStyle/>
                <a:p>
                  <a:pPr>
                    <a:lnSpc>
                      <a:spcPct val="104000"/>
                    </a:lnSpc>
                    <a:spcBef>
                      <a:spcPct val="0"/>
                    </a:spcBef>
                  </a:pPr>
                  <a:r>
                    <a:rPr lang="zh-CN" altLang="en-US">
                      <a:solidFill>
                        <a:srgbClr val="CC3300"/>
                      </a:solidFill>
                      <a:ea typeface="楷体_GB2312" panose="02010609030101010101" charset="-122"/>
                    </a:rPr>
                    <a:t>移位寄存器</a:t>
                  </a:r>
                </a:p>
              </p:txBody>
            </p:sp>
          </p:grpSp>
          <p:grpSp>
            <p:nvGrpSpPr>
              <p:cNvPr id="209932" name="Group 11"/>
              <p:cNvGrpSpPr/>
              <p:nvPr/>
            </p:nvGrpSpPr>
            <p:grpSpPr bwMode="auto">
              <a:xfrm>
                <a:off x="2377" y="2191"/>
                <a:ext cx="1092" cy="429"/>
                <a:chOff x="4801" y="10338"/>
                <a:chExt cx="1440" cy="551"/>
              </a:xfrm>
            </p:grpSpPr>
            <p:sp>
              <p:nvSpPr>
                <p:cNvPr id="209941" name="Rectangle 12"/>
                <p:cNvSpPr>
                  <a:spLocks noChangeArrowheads="1"/>
                </p:cNvSpPr>
                <p:nvPr/>
              </p:nvSpPr>
              <p:spPr bwMode="auto">
                <a:xfrm>
                  <a:off x="4801" y="10338"/>
                  <a:ext cx="1440" cy="468"/>
                </a:xfrm>
                <a:prstGeom prst="rect">
                  <a:avLst/>
                </a:prstGeom>
                <a:noFill/>
                <a:ln w="19050">
                  <a:solidFill>
                    <a:srgbClr val="000000"/>
                  </a:solidFill>
                  <a:miter lim="800000"/>
                </a:ln>
              </p:spPr>
              <p:txBody>
                <a:bodyPr/>
                <a:lstStyle/>
                <a:p>
                  <a:pPr algn="dist">
                    <a:spcBef>
                      <a:spcPct val="0"/>
                    </a:spcBef>
                  </a:pPr>
                  <a:endParaRPr lang="zh-CN" altLang="en-US">
                    <a:solidFill>
                      <a:schemeClr val="hlink"/>
                    </a:solidFill>
                    <a:latin typeface="Arial" panose="020B0604020202020204" pitchFamily="34" charset="0"/>
                    <a:ea typeface="Gulim" panose="020B0600000101010101" pitchFamily="50" charset="-127"/>
                  </a:endParaRPr>
                </a:p>
              </p:txBody>
            </p:sp>
            <p:sp>
              <p:nvSpPr>
                <p:cNvPr id="209942" name="Text Box 13"/>
                <p:cNvSpPr txBox="1">
                  <a:spLocks noChangeArrowheads="1"/>
                </p:cNvSpPr>
                <p:nvPr/>
              </p:nvSpPr>
              <p:spPr bwMode="auto">
                <a:xfrm>
                  <a:off x="4906" y="10421"/>
                  <a:ext cx="1260" cy="468"/>
                </a:xfrm>
                <a:prstGeom prst="rect">
                  <a:avLst/>
                </a:prstGeom>
                <a:noFill/>
                <a:ln w="9525">
                  <a:noFill/>
                  <a:miter lim="800000"/>
                </a:ln>
              </p:spPr>
              <p:txBody>
                <a:bodyPr/>
                <a:lstStyle/>
                <a:p>
                  <a:pPr>
                    <a:lnSpc>
                      <a:spcPct val="104000"/>
                    </a:lnSpc>
                    <a:spcBef>
                      <a:spcPct val="0"/>
                    </a:spcBef>
                  </a:pPr>
                  <a:r>
                    <a:rPr lang="zh-CN" altLang="en-US">
                      <a:solidFill>
                        <a:srgbClr val="CC3300"/>
                      </a:solidFill>
                      <a:latin typeface="Arial" panose="020B0604020202020204" pitchFamily="34" charset="0"/>
                      <a:ea typeface="楷体_GB2312" panose="02010609030101010101" charset="-122"/>
                    </a:rPr>
                    <a:t>异或门</a:t>
                  </a:r>
                </a:p>
              </p:txBody>
            </p:sp>
          </p:grpSp>
          <p:grpSp>
            <p:nvGrpSpPr>
              <p:cNvPr id="209933" name="Group 14"/>
              <p:cNvGrpSpPr/>
              <p:nvPr/>
            </p:nvGrpSpPr>
            <p:grpSpPr bwMode="auto">
              <a:xfrm>
                <a:off x="2104" y="2275"/>
                <a:ext cx="273" cy="783"/>
                <a:chOff x="4441" y="7600"/>
                <a:chExt cx="360" cy="783"/>
              </a:xfrm>
            </p:grpSpPr>
            <p:sp>
              <p:nvSpPr>
                <p:cNvPr id="209938" name="Line 15"/>
                <p:cNvSpPr>
                  <a:spLocks noChangeShapeType="1"/>
                </p:cNvSpPr>
                <p:nvPr/>
              </p:nvSpPr>
              <p:spPr bwMode="auto">
                <a:xfrm flipH="1">
                  <a:off x="4441" y="7600"/>
                  <a:ext cx="360" cy="0"/>
                </a:xfrm>
                <a:prstGeom prst="line">
                  <a:avLst/>
                </a:prstGeom>
                <a:noFill/>
                <a:ln w="9525">
                  <a:solidFill>
                    <a:srgbClr val="000000"/>
                  </a:solidFill>
                  <a:round/>
                </a:ln>
              </p:spPr>
              <p:txBody>
                <a:bodyPr/>
                <a:lstStyle/>
                <a:p>
                  <a:endParaRPr lang="zh-CN" altLang="en-US"/>
                </a:p>
              </p:txBody>
            </p:sp>
            <p:sp>
              <p:nvSpPr>
                <p:cNvPr id="209939" name="Line 16"/>
                <p:cNvSpPr>
                  <a:spLocks noChangeShapeType="1"/>
                </p:cNvSpPr>
                <p:nvPr/>
              </p:nvSpPr>
              <p:spPr bwMode="auto">
                <a:xfrm>
                  <a:off x="4441" y="7600"/>
                  <a:ext cx="0" cy="780"/>
                </a:xfrm>
                <a:prstGeom prst="line">
                  <a:avLst/>
                </a:prstGeom>
                <a:noFill/>
                <a:ln w="9525">
                  <a:solidFill>
                    <a:srgbClr val="000000"/>
                  </a:solidFill>
                  <a:round/>
                </a:ln>
              </p:spPr>
              <p:txBody>
                <a:bodyPr/>
                <a:lstStyle/>
                <a:p>
                  <a:endParaRPr lang="zh-CN" altLang="en-US"/>
                </a:p>
              </p:txBody>
            </p:sp>
            <p:sp>
              <p:nvSpPr>
                <p:cNvPr id="209940" name="Line 17"/>
                <p:cNvSpPr>
                  <a:spLocks noChangeShapeType="1"/>
                </p:cNvSpPr>
                <p:nvPr/>
              </p:nvSpPr>
              <p:spPr bwMode="auto">
                <a:xfrm>
                  <a:off x="4441" y="8383"/>
                  <a:ext cx="360" cy="0"/>
                </a:xfrm>
                <a:prstGeom prst="line">
                  <a:avLst/>
                </a:prstGeom>
                <a:noFill/>
                <a:ln w="9525">
                  <a:solidFill>
                    <a:srgbClr val="000000"/>
                  </a:solidFill>
                  <a:round/>
                  <a:tailEnd type="triangle" w="sm" len="sm"/>
                </a:ln>
              </p:spPr>
              <p:txBody>
                <a:bodyPr/>
                <a:lstStyle/>
                <a:p>
                  <a:endParaRPr lang="zh-CN" altLang="en-US"/>
                </a:p>
              </p:txBody>
            </p:sp>
          </p:grpSp>
          <p:sp>
            <p:nvSpPr>
              <p:cNvPr id="209934" name="Line 18"/>
              <p:cNvSpPr>
                <a:spLocks noChangeShapeType="1"/>
              </p:cNvSpPr>
              <p:nvPr/>
            </p:nvSpPr>
            <p:spPr bwMode="auto">
              <a:xfrm flipV="1">
                <a:off x="3182" y="2546"/>
                <a:ext cx="0" cy="242"/>
              </a:xfrm>
              <a:prstGeom prst="line">
                <a:avLst/>
              </a:prstGeom>
              <a:noFill/>
              <a:ln w="9525">
                <a:solidFill>
                  <a:srgbClr val="000000"/>
                </a:solidFill>
                <a:round/>
                <a:tailEnd type="triangle" w="sm" len="sm"/>
              </a:ln>
            </p:spPr>
            <p:txBody>
              <a:bodyPr/>
              <a:lstStyle/>
              <a:p>
                <a:endParaRPr lang="zh-CN" altLang="en-US"/>
              </a:p>
            </p:txBody>
          </p:sp>
          <p:sp>
            <p:nvSpPr>
              <p:cNvPr id="209935" name="Line 19"/>
              <p:cNvSpPr>
                <a:spLocks noChangeShapeType="1"/>
              </p:cNvSpPr>
              <p:nvPr/>
            </p:nvSpPr>
            <p:spPr bwMode="auto">
              <a:xfrm flipV="1">
                <a:off x="3332" y="2546"/>
                <a:ext cx="0" cy="242"/>
              </a:xfrm>
              <a:prstGeom prst="line">
                <a:avLst/>
              </a:prstGeom>
              <a:noFill/>
              <a:ln w="9525">
                <a:solidFill>
                  <a:srgbClr val="000000"/>
                </a:solidFill>
                <a:round/>
                <a:tailEnd type="triangle" w="sm" len="sm"/>
              </a:ln>
            </p:spPr>
            <p:txBody>
              <a:bodyPr/>
              <a:lstStyle/>
              <a:p>
                <a:endParaRPr lang="zh-CN" altLang="en-US"/>
              </a:p>
            </p:txBody>
          </p:sp>
          <p:sp>
            <p:nvSpPr>
              <p:cNvPr id="209936" name="Text Box 22"/>
              <p:cNvSpPr txBox="1">
                <a:spLocks noChangeArrowheads="1"/>
              </p:cNvSpPr>
              <p:nvPr/>
            </p:nvSpPr>
            <p:spPr bwMode="auto">
              <a:xfrm>
                <a:off x="2165" y="2282"/>
                <a:ext cx="409" cy="364"/>
              </a:xfrm>
              <a:prstGeom prst="rect">
                <a:avLst/>
              </a:prstGeom>
              <a:noFill/>
              <a:ln w="9525">
                <a:noFill/>
                <a:miter lim="800000"/>
              </a:ln>
            </p:spPr>
            <p:txBody>
              <a:bodyPr/>
              <a:lstStyle/>
              <a:p>
                <a:pPr algn="just">
                  <a:lnSpc>
                    <a:spcPct val="96000"/>
                  </a:lnSpc>
                  <a:spcBef>
                    <a:spcPct val="0"/>
                  </a:spcBef>
                </a:pPr>
                <a:r>
                  <a:rPr lang="en-US" altLang="zh-CN" i="1">
                    <a:solidFill>
                      <a:schemeClr val="hlink"/>
                    </a:solidFill>
                    <a:ea typeface="Gulim" panose="020B0600000101010101" pitchFamily="50" charset="-127"/>
                  </a:rPr>
                  <a:t>F</a:t>
                </a:r>
                <a:endParaRPr lang="en-US" altLang="zh-CN">
                  <a:solidFill>
                    <a:schemeClr val="hlink"/>
                  </a:solidFill>
                  <a:latin typeface="Arial" panose="020B0604020202020204" pitchFamily="34" charset="0"/>
                  <a:ea typeface="Gulim" panose="020B0600000101010101" pitchFamily="50" charset="-127"/>
                </a:endParaRPr>
              </a:p>
            </p:txBody>
          </p:sp>
          <p:sp>
            <p:nvSpPr>
              <p:cNvPr id="209937" name="Text Box 23"/>
              <p:cNvSpPr txBox="1">
                <a:spLocks noChangeArrowheads="1"/>
              </p:cNvSpPr>
              <p:nvPr/>
            </p:nvSpPr>
            <p:spPr bwMode="auto">
              <a:xfrm>
                <a:off x="2243" y="2552"/>
                <a:ext cx="1542" cy="250"/>
              </a:xfrm>
              <a:prstGeom prst="rect">
                <a:avLst/>
              </a:prstGeom>
              <a:noFill/>
              <a:ln w="9525">
                <a:noFill/>
                <a:miter lim="800000"/>
              </a:ln>
            </p:spPr>
            <p:txBody>
              <a:bodyPr/>
              <a:lstStyle/>
              <a:p>
                <a:pPr algn="just">
                  <a:lnSpc>
                    <a:spcPct val="96000"/>
                  </a:lnSpc>
                  <a:spcBef>
                    <a:spcPct val="0"/>
                  </a:spcBef>
                </a:pPr>
                <a:r>
                  <a:rPr lang="en-US" altLang="zh-CN" sz="2200" baseline="-25000">
                    <a:solidFill>
                      <a:schemeClr val="hlink"/>
                    </a:solidFill>
                    <a:ea typeface="Gulim" panose="020B0600000101010101" pitchFamily="50" charset="-127"/>
                  </a:rPr>
                  <a:t>SS[14]</a:t>
                </a:r>
                <a:r>
                  <a:rPr lang="zh-CN" altLang="en-US" sz="2200" baseline="-25000">
                    <a:solidFill>
                      <a:schemeClr val="hlink"/>
                    </a:solidFill>
                    <a:ea typeface="Gulim" panose="020B0600000101010101" pitchFamily="50" charset="-127"/>
                  </a:rPr>
                  <a:t>           </a:t>
                </a:r>
                <a:r>
                  <a:rPr lang="en-US" altLang="zh-CN" sz="2200">
                    <a:solidFill>
                      <a:schemeClr val="hlink"/>
                    </a:solidFill>
                    <a:ea typeface="Gulim" panose="020B0600000101010101" pitchFamily="50" charset="-127"/>
                  </a:rPr>
                  <a:t>…</a:t>
                </a:r>
                <a:r>
                  <a:rPr lang="zh-CN" altLang="en-US" sz="2200">
                    <a:solidFill>
                      <a:schemeClr val="hlink"/>
                    </a:solidFill>
                    <a:ea typeface="Gulim" panose="020B0600000101010101" pitchFamily="50" charset="-127"/>
                  </a:rPr>
                  <a:t>     </a:t>
                </a:r>
                <a:r>
                  <a:rPr lang="en-US" altLang="zh-CN" sz="2200" i="1">
                    <a:solidFill>
                      <a:schemeClr val="hlink"/>
                    </a:solidFill>
                    <a:ea typeface="Gulim" panose="020B0600000101010101" pitchFamily="50" charset="-127"/>
                  </a:rPr>
                  <a:t>  </a:t>
                </a:r>
                <a:r>
                  <a:rPr lang="en-US" altLang="zh-CN" sz="2200" baseline="-25000">
                    <a:solidFill>
                      <a:schemeClr val="hlink"/>
                    </a:solidFill>
                    <a:ea typeface="Gulim" panose="020B0600000101010101" pitchFamily="50" charset="-127"/>
                  </a:rPr>
                  <a:t>SS[0]</a:t>
                </a:r>
              </a:p>
            </p:txBody>
          </p:sp>
        </p:grpSp>
        <p:sp>
          <p:nvSpPr>
            <p:cNvPr id="209930" name="矩形 27"/>
            <p:cNvSpPr>
              <a:spLocks noChangeArrowheads="1"/>
            </p:cNvSpPr>
            <p:nvPr/>
          </p:nvSpPr>
          <p:spPr bwMode="auto">
            <a:xfrm>
              <a:off x="5121259" y="4552872"/>
              <a:ext cx="383438" cy="369332"/>
            </a:xfrm>
            <a:prstGeom prst="rect">
              <a:avLst/>
            </a:prstGeom>
            <a:noFill/>
            <a:ln w="9525">
              <a:noFill/>
              <a:miter lim="800000"/>
            </a:ln>
          </p:spPr>
          <p:txBody>
            <a:bodyPr wrap="none">
              <a:spAutoFit/>
            </a:bodyPr>
            <a:lstStyle/>
            <a:p>
              <a:r>
                <a:rPr kumimoji="1" lang="en-US" altLang="zh-CN" i="1">
                  <a:ea typeface="楷体_GB2312" panose="02010609030101010101" charset="-122"/>
                  <a:cs typeface="Times New Roman" panose="02020603050405020304" pitchFamily="18" charset="0"/>
                </a:rPr>
                <a:t>Q</a:t>
              </a:r>
              <a:endParaRPr lang="zh-CN" altLang="en-US" i="1">
                <a:ea typeface="楷体_GB2312" panose="02010609030101010101" charset="-122"/>
                <a:cs typeface="Times New Roman" panose="02020603050405020304" pitchFamily="18" charset="0"/>
              </a:endParaRPr>
            </a:p>
          </p:txBody>
        </p:sp>
      </p:gr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0946" name="Rectangle 2"/>
          <p:cNvSpPr>
            <a:spLocks noGrp="1" noChangeArrowheads="1"/>
          </p:cNvSpPr>
          <p:nvPr>
            <p:ph type="title" idx="4294967295"/>
          </p:nvPr>
        </p:nvSpPr>
        <p:spPr>
          <a:xfrm>
            <a:off x="5334000" y="3048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序列信号检测器</a:t>
            </a:r>
          </a:p>
        </p:txBody>
      </p:sp>
      <p:sp>
        <p:nvSpPr>
          <p:cNvPr id="76803" name="Rectangle 3"/>
          <p:cNvSpPr>
            <a:spLocks noGrp="1" noChangeArrowheads="1"/>
          </p:cNvSpPr>
          <p:nvPr>
            <p:ph type="body" sz="half" idx="4294967295"/>
          </p:nvPr>
        </p:nvSpPr>
        <p:spPr>
          <a:xfrm>
            <a:off x="0" y="1395413"/>
            <a:ext cx="8670925" cy="3043237"/>
          </a:xfrm>
        </p:spPr>
        <p:txBody>
          <a:bodyPr/>
          <a:lstStyle/>
          <a:p>
            <a:pPr marL="365125" indent="-365125" algn="just">
              <a:lnSpc>
                <a:spcPts val="3300"/>
              </a:lnSpc>
              <a:spcBef>
                <a:spcPct val="0"/>
              </a:spcBef>
              <a:buClr>
                <a:srgbClr val="003399"/>
              </a:buClr>
            </a:pPr>
            <a:r>
              <a:rPr lang="zh-CN" altLang="en-US" sz="2400" dirty="0"/>
              <a:t>序列信号检测器的设计</a:t>
            </a:r>
            <a:endParaRPr lang="en-US" altLang="zh-CN" sz="2400" dirty="0"/>
          </a:p>
          <a:p>
            <a:pPr marL="765175" lvl="1" indent="-365125" algn="just">
              <a:lnSpc>
                <a:spcPts val="3300"/>
              </a:lnSpc>
              <a:spcBef>
                <a:spcPct val="0"/>
              </a:spcBef>
              <a:buSzPct val="85000"/>
              <a:buFont typeface="Wingdings" panose="05000000000000000000" pitchFamily="2" charset="2"/>
              <a:buChar char="u"/>
            </a:pPr>
            <a:r>
              <a:rPr lang="zh-CN" altLang="en-US" sz="2000" dirty="0"/>
              <a:t>检测序列信号发生器送出的信号是否正确</a:t>
            </a:r>
            <a:endParaRPr lang="en-US" altLang="zh-CN" sz="2000" dirty="0"/>
          </a:p>
          <a:p>
            <a:pPr marL="765175" lvl="1" indent="-365125" algn="just">
              <a:lnSpc>
                <a:spcPts val="3300"/>
              </a:lnSpc>
              <a:spcBef>
                <a:spcPct val="0"/>
              </a:spcBef>
              <a:buSzPct val="85000"/>
              <a:buFont typeface="Wingdings" panose="05000000000000000000" pitchFamily="2" charset="2"/>
              <a:buChar char="u"/>
            </a:pPr>
            <a:r>
              <a:rPr lang="zh-CN" altLang="en-US" sz="2000" dirty="0"/>
              <a:t>利用</a:t>
            </a:r>
            <a:r>
              <a:rPr lang="zh-CN" altLang="en-US" sz="2000" dirty="0">
                <a:solidFill>
                  <a:srgbClr val="CC0066"/>
                </a:solidFill>
              </a:rPr>
              <a:t>移位</a:t>
            </a:r>
            <a:r>
              <a:rPr lang="zh-CN" altLang="en-US" sz="2000" dirty="0"/>
              <a:t>寄存器</a:t>
            </a:r>
            <a:endParaRPr lang="en-US" altLang="zh-CN" sz="2000" dirty="0"/>
          </a:p>
          <a:p>
            <a:pPr marL="765175" lvl="1" indent="-365125" algn="just">
              <a:lnSpc>
                <a:spcPts val="3300"/>
              </a:lnSpc>
              <a:spcBef>
                <a:spcPct val="0"/>
              </a:spcBef>
              <a:buSzPct val="85000"/>
              <a:buFont typeface="Wingdings" panose="05000000000000000000" pitchFamily="2" charset="2"/>
              <a:buChar char="u"/>
            </a:pPr>
            <a:r>
              <a:rPr lang="zh-CN" altLang="en-US" sz="2000" dirty="0">
                <a:cs typeface="Arial" panose="020B0604020202020204" pitchFamily="34" charset="0"/>
              </a:rPr>
              <a:t>将序列信号发生器输出的序列信号从最高位开始，从串行输入</a:t>
            </a:r>
            <a:r>
              <a:rPr lang="en-US" altLang="zh-CN" sz="2000" dirty="0">
                <a:cs typeface="Arial" panose="020B0604020202020204" pitchFamily="34" charset="0"/>
              </a:rPr>
              <a:t>DIN</a:t>
            </a:r>
            <a:r>
              <a:rPr lang="zh-CN" altLang="en-US" sz="2000" dirty="0">
                <a:cs typeface="Arial" panose="020B0604020202020204" pitchFamily="34" charset="0"/>
              </a:rPr>
              <a:t>端依次送入移位寄存器；</a:t>
            </a:r>
            <a:r>
              <a:rPr lang="en-US" altLang="zh-CN" sz="2000" dirty="0">
                <a:cs typeface="Arial" panose="020B0604020202020204" pitchFamily="34" charset="0"/>
              </a:rPr>
              <a:t>n</a:t>
            </a:r>
            <a:r>
              <a:rPr lang="zh-CN" altLang="en-US" sz="2000" dirty="0">
                <a:cs typeface="Arial" panose="020B0604020202020204" pitchFamily="34" charset="0"/>
              </a:rPr>
              <a:t>个</a:t>
            </a:r>
            <a:r>
              <a:rPr lang="en-US" altLang="zh-CN" sz="2000" dirty="0">
                <a:cs typeface="Arial" panose="020B0604020202020204" pitchFamily="34" charset="0"/>
              </a:rPr>
              <a:t>CP</a:t>
            </a:r>
            <a:r>
              <a:rPr lang="zh-CN" altLang="en-US" sz="2000" dirty="0">
                <a:cs typeface="Arial" panose="020B0604020202020204" pitchFamily="34" charset="0"/>
              </a:rPr>
              <a:t>后，序列信号全部移入寄存器中；然后与正确的序列信号比较，得出检测结果</a:t>
            </a:r>
          </a:p>
          <a:p>
            <a:pPr marL="365125" indent="-365125">
              <a:lnSpc>
                <a:spcPct val="110000"/>
              </a:lnSpc>
              <a:buNone/>
            </a:pPr>
            <a:endParaRPr lang="zh-CN" altLang="en-US" sz="2400" dirty="0"/>
          </a:p>
        </p:txBody>
      </p:sp>
      <p:sp>
        <p:nvSpPr>
          <p:cNvPr id="210948" name="Rectangle 92"/>
          <p:cNvSpPr>
            <a:spLocks noChangeArrowheads="1"/>
          </p:cNvSpPr>
          <p:nvPr/>
        </p:nvSpPr>
        <p:spPr bwMode="black">
          <a:xfrm>
            <a:off x="6003635" y="-945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0949" name="Rectangle 94"/>
          <p:cNvSpPr>
            <a:spLocks noChangeArrowheads="1"/>
          </p:cNvSpPr>
          <p:nvPr/>
        </p:nvSpPr>
        <p:spPr bwMode="black">
          <a:xfrm>
            <a:off x="6003635" y="-945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0950" name="Rectangle 96"/>
          <p:cNvSpPr>
            <a:spLocks noChangeArrowheads="1"/>
          </p:cNvSpPr>
          <p:nvPr/>
        </p:nvSpPr>
        <p:spPr bwMode="black">
          <a:xfrm>
            <a:off x="6003635" y="-945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nvGrpSpPr>
          <p:cNvPr id="2" name="组合 18"/>
          <p:cNvGrpSpPr/>
          <p:nvPr/>
        </p:nvGrpSpPr>
        <p:grpSpPr bwMode="auto">
          <a:xfrm>
            <a:off x="3651250" y="4362450"/>
            <a:ext cx="3308350" cy="1322388"/>
            <a:chOff x="6622778" y="2888203"/>
            <a:chExt cx="3309507" cy="1321479"/>
          </a:xfrm>
        </p:grpSpPr>
        <p:sp>
          <p:nvSpPr>
            <p:cNvPr id="210953" name="Rectangle 9"/>
            <p:cNvSpPr>
              <a:spLocks noChangeArrowheads="1"/>
            </p:cNvSpPr>
            <p:nvPr/>
          </p:nvSpPr>
          <p:spPr bwMode="auto">
            <a:xfrm>
              <a:off x="6837363" y="3232416"/>
              <a:ext cx="2135187" cy="407987"/>
            </a:xfrm>
            <a:prstGeom prst="rect">
              <a:avLst/>
            </a:prstGeom>
            <a:solidFill>
              <a:srgbClr val="FFFFFF"/>
            </a:solidFill>
            <a:ln w="12700">
              <a:solidFill>
                <a:srgbClr val="000000"/>
              </a:solidFill>
              <a:miter lim="800000"/>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0954" name="Text Box 10"/>
            <p:cNvSpPr txBox="1">
              <a:spLocks noChangeArrowheads="1"/>
            </p:cNvSpPr>
            <p:nvPr/>
          </p:nvSpPr>
          <p:spPr bwMode="auto">
            <a:xfrm>
              <a:off x="9154410" y="3248185"/>
              <a:ext cx="777875" cy="407987"/>
            </a:xfrm>
            <a:prstGeom prst="rect">
              <a:avLst/>
            </a:prstGeom>
            <a:noFill/>
            <a:ln w="12700">
              <a:noFill/>
              <a:miter lim="800000"/>
            </a:ln>
          </p:spPr>
          <p:txBody>
            <a:bodyPr anchor="ctr"/>
            <a:lstStyle/>
            <a:p>
              <a:pPr>
                <a:lnSpc>
                  <a:spcPct val="80000"/>
                </a:lnSpc>
                <a:spcBef>
                  <a:spcPct val="0"/>
                </a:spcBef>
              </a:pPr>
              <a:r>
                <a:rPr lang="en-US" altLang="zh-CN" sz="1600">
                  <a:solidFill>
                    <a:srgbClr val="CC3300"/>
                  </a:solidFill>
                  <a:ea typeface="Gulim" panose="020B0600000101010101" pitchFamily="50" charset="-127"/>
                </a:rPr>
                <a:t>DIN</a:t>
              </a:r>
              <a:endParaRPr lang="en-US" altLang="zh-CN" sz="1600">
                <a:solidFill>
                  <a:srgbClr val="CC3300"/>
                </a:solidFill>
                <a:latin typeface="Arial" panose="020B0604020202020204" pitchFamily="34" charset="0"/>
                <a:ea typeface="Gulim" panose="020B0600000101010101" pitchFamily="50" charset="-127"/>
              </a:endParaRPr>
            </a:p>
          </p:txBody>
        </p:sp>
        <p:sp>
          <p:nvSpPr>
            <p:cNvPr id="210955" name="Text Box 31"/>
            <p:cNvSpPr txBox="1">
              <a:spLocks noChangeArrowheads="1"/>
            </p:cNvSpPr>
            <p:nvPr/>
          </p:nvSpPr>
          <p:spPr bwMode="auto">
            <a:xfrm>
              <a:off x="7510901" y="3214022"/>
              <a:ext cx="815975" cy="381000"/>
            </a:xfrm>
            <a:prstGeom prst="rect">
              <a:avLst/>
            </a:prstGeom>
            <a:noFill/>
            <a:ln w="9525">
              <a:noFill/>
              <a:miter lim="800000"/>
            </a:ln>
          </p:spPr>
          <p:txBody>
            <a:bodyPr/>
            <a:lstStyle/>
            <a:p>
              <a:pPr>
                <a:lnSpc>
                  <a:spcPct val="80000"/>
                </a:lnSpc>
                <a:spcBef>
                  <a:spcPct val="0"/>
                </a:spcBef>
              </a:pPr>
              <a:r>
                <a:rPr lang="en-US" altLang="zh-CN" sz="1600">
                  <a:solidFill>
                    <a:srgbClr val="CC3300"/>
                  </a:solidFill>
                  <a:ea typeface="Gulim" panose="020B0600000101010101" pitchFamily="50" charset="-127"/>
                </a:rPr>
                <a:t>SS1</a:t>
              </a:r>
            </a:p>
          </p:txBody>
        </p:sp>
        <p:sp>
          <p:nvSpPr>
            <p:cNvPr id="210956" name="Line 34"/>
            <p:cNvSpPr>
              <a:spLocks noChangeShapeType="1"/>
            </p:cNvSpPr>
            <p:nvPr/>
          </p:nvSpPr>
          <p:spPr bwMode="auto">
            <a:xfrm flipV="1">
              <a:off x="7581900" y="3643578"/>
              <a:ext cx="0" cy="279400"/>
            </a:xfrm>
            <a:prstGeom prst="line">
              <a:avLst/>
            </a:prstGeom>
            <a:noFill/>
            <a:ln w="9525">
              <a:solidFill>
                <a:srgbClr val="000000"/>
              </a:solidFill>
              <a:round/>
              <a:tailEnd type="triangle" w="sm" len="sm"/>
            </a:ln>
          </p:spPr>
          <p:txBody>
            <a:bodyPr/>
            <a:lstStyle/>
            <a:p>
              <a:endParaRPr lang="zh-CN" altLang="en-US"/>
            </a:p>
          </p:txBody>
        </p:sp>
        <p:sp>
          <p:nvSpPr>
            <p:cNvPr id="210957" name="Text Box 36"/>
            <p:cNvSpPr txBox="1">
              <a:spLocks noChangeArrowheads="1"/>
            </p:cNvSpPr>
            <p:nvPr/>
          </p:nvSpPr>
          <p:spPr bwMode="auto">
            <a:xfrm>
              <a:off x="7262813" y="3922979"/>
              <a:ext cx="636587" cy="286703"/>
            </a:xfrm>
            <a:prstGeom prst="rect">
              <a:avLst/>
            </a:prstGeom>
            <a:noFill/>
            <a:ln w="12700">
              <a:noFill/>
              <a:miter lim="800000"/>
            </a:ln>
          </p:spPr>
          <p:txBody>
            <a:bodyPr/>
            <a:lstStyle/>
            <a:p>
              <a:pPr>
                <a:lnSpc>
                  <a:spcPct val="80000"/>
                </a:lnSpc>
                <a:spcBef>
                  <a:spcPct val="0"/>
                </a:spcBef>
              </a:pPr>
              <a:r>
                <a:rPr lang="en-US" altLang="zh-CN" sz="1600">
                  <a:solidFill>
                    <a:srgbClr val="CC3300"/>
                  </a:solidFill>
                  <a:ea typeface="Gulim" panose="020B0600000101010101" pitchFamily="50" charset="-127"/>
                </a:rPr>
                <a:t>CP</a:t>
              </a:r>
            </a:p>
          </p:txBody>
        </p:sp>
        <p:sp>
          <p:nvSpPr>
            <p:cNvPr id="210958" name="Line 39"/>
            <p:cNvSpPr>
              <a:spLocks noChangeShapeType="1"/>
            </p:cNvSpPr>
            <p:nvPr/>
          </p:nvSpPr>
          <p:spPr bwMode="black">
            <a:xfrm flipH="1">
              <a:off x="7267111" y="3453081"/>
              <a:ext cx="1372385" cy="6249"/>
            </a:xfrm>
            <a:prstGeom prst="line">
              <a:avLst/>
            </a:prstGeom>
            <a:noFill/>
            <a:ln w="9525">
              <a:solidFill>
                <a:schemeClr val="tx1"/>
              </a:solidFill>
              <a:round/>
              <a:tailEnd type="triangle" w="med" len="med"/>
            </a:ln>
          </p:spPr>
          <p:txBody>
            <a:bodyPr>
              <a:spAutoFit/>
            </a:bodyPr>
            <a:lstStyle/>
            <a:p>
              <a:endParaRPr lang="zh-CN" altLang="en-US"/>
            </a:p>
          </p:txBody>
        </p:sp>
        <p:sp>
          <p:nvSpPr>
            <p:cNvPr id="210959" name="Line 41"/>
            <p:cNvSpPr>
              <a:spLocks noChangeShapeType="1"/>
            </p:cNvSpPr>
            <p:nvPr/>
          </p:nvSpPr>
          <p:spPr bwMode="black">
            <a:xfrm flipH="1">
              <a:off x="8949973" y="3437317"/>
              <a:ext cx="335915" cy="6234"/>
            </a:xfrm>
            <a:prstGeom prst="line">
              <a:avLst/>
            </a:prstGeom>
            <a:noFill/>
            <a:ln w="9525">
              <a:solidFill>
                <a:schemeClr val="tx1"/>
              </a:solidFill>
              <a:round/>
              <a:tailEnd type="triangle" w="med" len="med"/>
            </a:ln>
          </p:spPr>
          <p:txBody>
            <a:bodyPr>
              <a:spAutoFit/>
            </a:bodyPr>
            <a:lstStyle/>
            <a:p>
              <a:endParaRPr lang="zh-CN" altLang="en-US"/>
            </a:p>
          </p:txBody>
        </p:sp>
        <p:sp>
          <p:nvSpPr>
            <p:cNvPr id="210960" name="Text Box 31"/>
            <p:cNvSpPr txBox="1">
              <a:spLocks noChangeArrowheads="1"/>
            </p:cNvSpPr>
            <p:nvPr/>
          </p:nvSpPr>
          <p:spPr bwMode="auto">
            <a:xfrm>
              <a:off x="6622778" y="2893463"/>
              <a:ext cx="815975" cy="381000"/>
            </a:xfrm>
            <a:prstGeom prst="rect">
              <a:avLst/>
            </a:prstGeom>
            <a:noFill/>
            <a:ln w="9525">
              <a:noFill/>
              <a:miter lim="800000"/>
            </a:ln>
          </p:spPr>
          <p:txBody>
            <a:bodyPr/>
            <a:lstStyle/>
            <a:p>
              <a:pPr>
                <a:lnSpc>
                  <a:spcPct val="80000"/>
                </a:lnSpc>
                <a:spcBef>
                  <a:spcPct val="0"/>
                </a:spcBef>
              </a:pPr>
              <a:r>
                <a:rPr lang="en-US" altLang="zh-CN" sz="1600">
                  <a:solidFill>
                    <a:srgbClr val="CC3300"/>
                  </a:solidFill>
                  <a:ea typeface="Gulim" panose="020B0600000101010101" pitchFamily="50" charset="-127"/>
                </a:rPr>
                <a:t>SS[6]</a:t>
              </a:r>
            </a:p>
          </p:txBody>
        </p:sp>
        <p:sp>
          <p:nvSpPr>
            <p:cNvPr id="210961" name="Text Box 31"/>
            <p:cNvSpPr txBox="1">
              <a:spLocks noChangeArrowheads="1"/>
            </p:cNvSpPr>
            <p:nvPr/>
          </p:nvSpPr>
          <p:spPr bwMode="auto">
            <a:xfrm>
              <a:off x="8328025" y="2888203"/>
              <a:ext cx="815975" cy="381000"/>
            </a:xfrm>
            <a:prstGeom prst="rect">
              <a:avLst/>
            </a:prstGeom>
            <a:noFill/>
            <a:ln w="9525">
              <a:noFill/>
              <a:miter lim="800000"/>
            </a:ln>
          </p:spPr>
          <p:txBody>
            <a:bodyPr/>
            <a:lstStyle/>
            <a:p>
              <a:pPr>
                <a:lnSpc>
                  <a:spcPct val="80000"/>
                </a:lnSpc>
                <a:spcBef>
                  <a:spcPct val="0"/>
                </a:spcBef>
              </a:pPr>
              <a:r>
                <a:rPr lang="en-US" altLang="zh-CN" sz="1600">
                  <a:solidFill>
                    <a:srgbClr val="CC3300"/>
                  </a:solidFill>
                  <a:ea typeface="Gulim" panose="020B0600000101010101" pitchFamily="50" charset="-127"/>
                </a:rPr>
                <a:t>SS[0]</a:t>
              </a:r>
            </a:p>
          </p:txBody>
        </p:sp>
      </p:gr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4"/>
          <p:cNvSpPr>
            <a:spLocks noGrp="1"/>
          </p:cNvSpPr>
          <p:nvPr>
            <p:ph type="title"/>
          </p:nvPr>
        </p:nvSpPr>
        <p:spPr>
          <a:xfrm>
            <a:off x="3287713" y="333375"/>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9.2.1 </a:t>
            </a:r>
            <a:r>
              <a:rPr lang="zh-CN" altLang="en-US" dirty="0" smtClean="0">
                <a:solidFill>
                  <a:srgbClr val="FFCC00"/>
                </a:solidFill>
                <a:latin typeface="Arial" panose="020B0604020202020204" pitchFamily="34" charset="0"/>
                <a:ea typeface="黑体" panose="02010600030101010101" pitchFamily="49" charset="-122"/>
              </a:rPr>
              <a:t> 有限状态机概述</a:t>
            </a:r>
            <a:endParaRPr lang="zh-CN" altLang="en-US" dirty="0" smtClean="0">
              <a:ea typeface="宋体" panose="02010600030101010101" pitchFamily="2" charset="-122"/>
            </a:endParaRPr>
          </a:p>
        </p:txBody>
      </p:sp>
      <p:sp>
        <p:nvSpPr>
          <p:cNvPr id="6" name="内容占位符 5"/>
          <p:cNvSpPr>
            <a:spLocks noGrp="1"/>
          </p:cNvSpPr>
          <p:nvPr>
            <p:ph idx="1"/>
          </p:nvPr>
        </p:nvSpPr>
        <p:spPr>
          <a:xfrm>
            <a:off x="1084521" y="1122365"/>
            <a:ext cx="10064742" cy="2509968"/>
          </a:xfrm>
        </p:spPr>
        <p:txBody>
          <a:bodyPr>
            <a:normAutofit/>
          </a:bodyPr>
          <a:lstStyle/>
          <a:p>
            <a:pPr marL="536575" indent="-536575">
              <a:lnSpc>
                <a:spcPct val="125000"/>
              </a:lnSpc>
              <a:spcBef>
                <a:spcPct val="0"/>
              </a:spcBef>
              <a:defRPr/>
            </a:pPr>
            <a:r>
              <a:rPr kumimoji="1" lang="zh-CN" altLang="en-US" sz="2400" dirty="0">
                <a:solidFill>
                  <a:srgbClr val="FF0000"/>
                </a:solidFill>
                <a:ea typeface="宋体-18030" pitchFamily="49" charset="-122"/>
              </a:rPr>
              <a:t>有限状态机</a:t>
            </a:r>
            <a:r>
              <a:rPr kumimoji="1" lang="zh-CN" altLang="en-US" sz="2400" dirty="0">
                <a:ea typeface="宋体-18030" pitchFamily="49" charset="-122"/>
              </a:rPr>
              <a:t>（</a:t>
            </a:r>
            <a:r>
              <a:rPr kumimoji="1" lang="en-US" altLang="zh-CN" sz="2400" dirty="0">
                <a:ea typeface="宋体-18030" pitchFamily="49" charset="-122"/>
              </a:rPr>
              <a:t>Finite State Machine</a:t>
            </a:r>
            <a:r>
              <a:rPr kumimoji="1" lang="zh-CN" altLang="en-US" sz="2400" dirty="0">
                <a:ea typeface="宋体-18030" pitchFamily="49" charset="-122"/>
              </a:rPr>
              <a:t>，</a:t>
            </a:r>
            <a:r>
              <a:rPr kumimoji="1" lang="en-US" altLang="zh-CN" sz="2400" dirty="0">
                <a:ea typeface="宋体-18030" pitchFamily="49" charset="-122"/>
              </a:rPr>
              <a:t>FSM</a:t>
            </a:r>
            <a:r>
              <a:rPr kumimoji="1" lang="zh-CN" altLang="en-US" sz="2400" dirty="0">
                <a:ea typeface="宋体-18030" pitchFamily="49" charset="-122"/>
              </a:rPr>
              <a:t>）是表示有限个状态以及这些状态之间的转移和动作等行为的离散数学模型</a:t>
            </a:r>
            <a:r>
              <a:rPr kumimoji="1" lang="zh-CN" altLang="en-US" sz="2400" dirty="0" smtClean="0">
                <a:ea typeface="宋体-18030" pitchFamily="49" charset="-122"/>
              </a:rPr>
              <a:t>。</a:t>
            </a:r>
            <a:endParaRPr kumimoji="1" lang="en-US" altLang="zh-CN" sz="2400" dirty="0" smtClean="0">
              <a:ea typeface="宋体-18030" pitchFamily="49" charset="-122"/>
            </a:endParaRPr>
          </a:p>
          <a:p>
            <a:pPr marL="536575" indent="-536575">
              <a:lnSpc>
                <a:spcPct val="125000"/>
              </a:lnSpc>
              <a:spcBef>
                <a:spcPct val="0"/>
              </a:spcBef>
              <a:defRPr/>
            </a:pPr>
            <a:r>
              <a:rPr kumimoji="1" lang="zh-CN" altLang="en-US" sz="2400" dirty="0">
                <a:ea typeface="宋体-18030" pitchFamily="49" charset="-122"/>
              </a:rPr>
              <a:t>有限</a:t>
            </a:r>
            <a:r>
              <a:rPr lang="zh-CN" altLang="en-US" sz="2400" dirty="0"/>
              <a:t>状态机是</a:t>
            </a:r>
            <a:r>
              <a:rPr lang="zh-CN" altLang="en-US" sz="2400" dirty="0">
                <a:solidFill>
                  <a:srgbClr val="FF33CC"/>
                </a:solidFill>
              </a:rPr>
              <a:t>组合逻辑</a:t>
            </a:r>
            <a:r>
              <a:rPr lang="zh-CN" altLang="en-US" sz="2400" dirty="0"/>
              <a:t>和</a:t>
            </a:r>
            <a:r>
              <a:rPr lang="zh-CN" altLang="en-US" sz="2400" dirty="0">
                <a:solidFill>
                  <a:srgbClr val="FF33CC"/>
                </a:solidFill>
              </a:rPr>
              <a:t>寄存器逻辑</a:t>
            </a:r>
            <a:r>
              <a:rPr lang="zh-CN" altLang="en-US" sz="2400" dirty="0"/>
              <a:t>的特殊组合。组合逻辑部分包括</a:t>
            </a:r>
            <a:r>
              <a:rPr lang="zh-CN" altLang="en-US" sz="2400" dirty="0">
                <a:solidFill>
                  <a:srgbClr val="C00000"/>
                </a:solidFill>
              </a:rPr>
              <a:t>次态逻辑</a:t>
            </a:r>
            <a:r>
              <a:rPr lang="zh-CN" altLang="en-US" sz="2400" dirty="0">
                <a:ea typeface="宋体" panose="02010600030101010101" pitchFamily="2" charset="-122"/>
              </a:rPr>
              <a:t>（根据现态和输入产生次态）</a:t>
            </a:r>
            <a:r>
              <a:rPr lang="zh-CN" altLang="en-US" sz="2400" dirty="0"/>
              <a:t>和</a:t>
            </a:r>
            <a:r>
              <a:rPr lang="zh-CN" altLang="en-US" sz="2400" dirty="0">
                <a:solidFill>
                  <a:srgbClr val="C00000"/>
                </a:solidFill>
              </a:rPr>
              <a:t>输出逻辑</a:t>
            </a:r>
            <a:r>
              <a:rPr lang="zh-CN" altLang="en-US" sz="2400" dirty="0"/>
              <a:t>，分别用于状态译码和产生输出信号；寄存器逻辑部分用于存储</a:t>
            </a:r>
            <a:r>
              <a:rPr lang="zh-CN" altLang="en-US" sz="2400" dirty="0" smtClean="0"/>
              <a:t>状态</a:t>
            </a:r>
            <a:r>
              <a:rPr kumimoji="1" lang="zh-CN" altLang="en-US" sz="2400" dirty="0" smtClean="0">
                <a:ea typeface="宋体-18030" pitchFamily="49" charset="-122"/>
              </a:rPr>
              <a:t>。</a:t>
            </a:r>
            <a:endParaRPr kumimoji="1" lang="en-US" altLang="zh-CN" sz="2400" dirty="0" smtClean="0">
              <a:ea typeface="宋体-18030" pitchFamily="49" charset="-122"/>
            </a:endParaRPr>
          </a:p>
          <a:p>
            <a:pPr marL="0" indent="0">
              <a:lnSpc>
                <a:spcPct val="125000"/>
              </a:lnSpc>
              <a:spcBef>
                <a:spcPct val="0"/>
              </a:spcBef>
              <a:buNone/>
              <a:defRPr/>
            </a:pPr>
            <a:endParaRPr kumimoji="1" lang="en-US" altLang="zh-CN" sz="2400" dirty="0" smtClean="0">
              <a:ea typeface="宋体-18030" pitchFamily="49" charset="-122"/>
            </a:endParaRPr>
          </a:p>
          <a:p>
            <a:pPr>
              <a:defRPr/>
            </a:pPr>
            <a:endParaRPr lang="zh-CN" altLang="en-US" dirty="0"/>
          </a:p>
        </p:txBody>
      </p:sp>
      <p:grpSp>
        <p:nvGrpSpPr>
          <p:cNvPr id="2" name="Group 5"/>
          <p:cNvGrpSpPr/>
          <p:nvPr/>
        </p:nvGrpSpPr>
        <p:grpSpPr bwMode="auto">
          <a:xfrm>
            <a:off x="2998788" y="4419600"/>
            <a:ext cx="5594350" cy="1874838"/>
            <a:chOff x="1247" y="2296"/>
            <a:chExt cx="3524" cy="1181"/>
          </a:xfrm>
        </p:grpSpPr>
        <p:sp>
          <p:nvSpPr>
            <p:cNvPr id="61451" name="Text Box 6"/>
            <p:cNvSpPr txBox="1">
              <a:spLocks noChangeArrowheads="1"/>
            </p:cNvSpPr>
            <p:nvPr/>
          </p:nvSpPr>
          <p:spPr bwMode="auto">
            <a:xfrm>
              <a:off x="4280" y="2456"/>
              <a:ext cx="491" cy="266"/>
            </a:xfrm>
            <a:prstGeom prst="rect">
              <a:avLst/>
            </a:prstGeom>
            <a:solidFill>
              <a:srgbClr val="FFFFFF"/>
            </a:solidFill>
            <a:ln w="9525">
              <a:noFill/>
              <a:miter lim="800000"/>
            </a:ln>
          </p:spPr>
          <p:txBody>
            <a:bodyPr/>
            <a:lstStyle/>
            <a:p>
              <a:pPr marL="342900" indent="-342900" algn="just">
                <a:lnSpc>
                  <a:spcPct val="110000"/>
                </a:lnSpc>
                <a:spcBef>
                  <a:spcPct val="20000"/>
                </a:spcBef>
                <a:buClr>
                  <a:schemeClr val="tx2"/>
                </a:buClr>
                <a:buSzPct val="70000"/>
              </a:pPr>
              <a:r>
                <a:rPr lang="zh-CN" altLang="en-US">
                  <a:solidFill>
                    <a:srgbClr val="2C2C86"/>
                  </a:solidFill>
                  <a:ea typeface="楷体_GB2312" panose="02010609030101010101" charset="-122"/>
                </a:rPr>
                <a:t>输出</a:t>
              </a:r>
            </a:p>
          </p:txBody>
        </p:sp>
        <p:sp>
          <p:nvSpPr>
            <p:cNvPr id="61452" name="Text Box 7"/>
            <p:cNvSpPr txBox="1">
              <a:spLocks noChangeArrowheads="1"/>
            </p:cNvSpPr>
            <p:nvPr/>
          </p:nvSpPr>
          <p:spPr bwMode="auto">
            <a:xfrm>
              <a:off x="3288" y="2432"/>
              <a:ext cx="491" cy="266"/>
            </a:xfrm>
            <a:prstGeom prst="rect">
              <a:avLst/>
            </a:prstGeom>
            <a:solidFill>
              <a:srgbClr val="FFFFFF"/>
            </a:solidFill>
            <a:ln w="9525">
              <a:noFill/>
              <a:miter lim="800000"/>
            </a:ln>
          </p:spPr>
          <p:txBody>
            <a:bodyPr/>
            <a:lstStyle/>
            <a:p>
              <a:pPr marL="342900" indent="-342900" algn="just">
                <a:lnSpc>
                  <a:spcPct val="110000"/>
                </a:lnSpc>
                <a:spcBef>
                  <a:spcPct val="20000"/>
                </a:spcBef>
                <a:buClr>
                  <a:schemeClr val="tx2"/>
                </a:buClr>
                <a:buSzPct val="70000"/>
              </a:pPr>
              <a:r>
                <a:rPr lang="zh-CN" altLang="en-US">
                  <a:solidFill>
                    <a:schemeClr val="hlink"/>
                  </a:solidFill>
                  <a:ea typeface="楷体_GB2312" panose="02010609030101010101" charset="-122"/>
                </a:rPr>
                <a:t>现态</a:t>
              </a:r>
            </a:p>
          </p:txBody>
        </p:sp>
        <p:sp>
          <p:nvSpPr>
            <p:cNvPr id="61453" name="Text Box 8"/>
            <p:cNvSpPr txBox="1">
              <a:spLocks noChangeArrowheads="1"/>
            </p:cNvSpPr>
            <p:nvPr/>
          </p:nvSpPr>
          <p:spPr bwMode="auto">
            <a:xfrm>
              <a:off x="2216" y="2432"/>
              <a:ext cx="491" cy="267"/>
            </a:xfrm>
            <a:prstGeom prst="rect">
              <a:avLst/>
            </a:prstGeom>
            <a:solidFill>
              <a:srgbClr val="FFFFFF"/>
            </a:solidFill>
            <a:ln w="9525">
              <a:noFill/>
              <a:miter lim="800000"/>
            </a:ln>
          </p:spPr>
          <p:txBody>
            <a:bodyPr/>
            <a:lstStyle/>
            <a:p>
              <a:pPr marL="342900" indent="-342900" algn="just">
                <a:lnSpc>
                  <a:spcPct val="110000"/>
                </a:lnSpc>
                <a:spcBef>
                  <a:spcPct val="20000"/>
                </a:spcBef>
                <a:buClr>
                  <a:schemeClr val="tx2"/>
                </a:buClr>
                <a:buSzPct val="70000"/>
              </a:pPr>
              <a:r>
                <a:rPr lang="zh-CN" altLang="en-US">
                  <a:solidFill>
                    <a:srgbClr val="2C2C86"/>
                  </a:solidFill>
                  <a:ea typeface="楷体_GB2312" panose="02010609030101010101" charset="-122"/>
                </a:rPr>
                <a:t>次态</a:t>
              </a:r>
            </a:p>
          </p:txBody>
        </p:sp>
        <p:sp>
          <p:nvSpPr>
            <p:cNvPr id="61454" name="Text Box 9"/>
            <p:cNvSpPr txBox="1">
              <a:spLocks noChangeArrowheads="1"/>
            </p:cNvSpPr>
            <p:nvPr/>
          </p:nvSpPr>
          <p:spPr bwMode="auto">
            <a:xfrm>
              <a:off x="1247" y="2584"/>
              <a:ext cx="491" cy="266"/>
            </a:xfrm>
            <a:prstGeom prst="rect">
              <a:avLst/>
            </a:prstGeom>
            <a:solidFill>
              <a:srgbClr val="FFFFFF"/>
            </a:solidFill>
            <a:ln w="9525">
              <a:noFill/>
              <a:miter lim="800000"/>
            </a:ln>
          </p:spPr>
          <p:txBody>
            <a:bodyPr/>
            <a:lstStyle/>
            <a:p>
              <a:pPr marL="342900" indent="-342900" algn="just">
                <a:lnSpc>
                  <a:spcPct val="110000"/>
                </a:lnSpc>
                <a:spcBef>
                  <a:spcPct val="20000"/>
                </a:spcBef>
                <a:buClr>
                  <a:schemeClr val="tx2"/>
                </a:buClr>
                <a:buSzPct val="70000"/>
              </a:pPr>
              <a:r>
                <a:rPr lang="zh-CN" altLang="en-US">
                  <a:solidFill>
                    <a:srgbClr val="2C2C86"/>
                  </a:solidFill>
                  <a:ea typeface="楷体_GB2312" panose="02010609030101010101" charset="-122"/>
                </a:rPr>
                <a:t>现态</a:t>
              </a:r>
            </a:p>
          </p:txBody>
        </p:sp>
        <p:sp>
          <p:nvSpPr>
            <p:cNvPr id="61455" name="Text Box 10"/>
            <p:cNvSpPr txBox="1">
              <a:spLocks noChangeArrowheads="1"/>
            </p:cNvSpPr>
            <p:nvPr/>
          </p:nvSpPr>
          <p:spPr bwMode="auto">
            <a:xfrm>
              <a:off x="1247" y="2296"/>
              <a:ext cx="491" cy="266"/>
            </a:xfrm>
            <a:prstGeom prst="rect">
              <a:avLst/>
            </a:prstGeom>
            <a:solidFill>
              <a:srgbClr val="FFFFFF"/>
            </a:solidFill>
            <a:ln w="9525">
              <a:noFill/>
              <a:miter lim="800000"/>
            </a:ln>
          </p:spPr>
          <p:txBody>
            <a:bodyPr/>
            <a:lstStyle/>
            <a:p>
              <a:pPr marL="342900" indent="-342900" algn="just">
                <a:lnSpc>
                  <a:spcPct val="110000"/>
                </a:lnSpc>
                <a:spcBef>
                  <a:spcPct val="20000"/>
                </a:spcBef>
                <a:buClr>
                  <a:schemeClr val="tx2"/>
                </a:buClr>
                <a:buSzPct val="70000"/>
              </a:pPr>
              <a:r>
                <a:rPr lang="zh-CN" altLang="en-US" dirty="0">
                  <a:solidFill>
                    <a:srgbClr val="2C2C86"/>
                  </a:solidFill>
                  <a:ea typeface="楷体_GB2312" panose="02010609030101010101" charset="-122"/>
                </a:rPr>
                <a:t>输入</a:t>
              </a:r>
            </a:p>
          </p:txBody>
        </p:sp>
        <p:sp>
          <p:nvSpPr>
            <p:cNvPr id="61456" name="Text Box 11"/>
            <p:cNvSpPr txBox="1">
              <a:spLocks noChangeArrowheads="1"/>
            </p:cNvSpPr>
            <p:nvPr/>
          </p:nvSpPr>
          <p:spPr bwMode="auto">
            <a:xfrm>
              <a:off x="1713" y="2435"/>
              <a:ext cx="516" cy="522"/>
            </a:xfrm>
            <a:prstGeom prst="rect">
              <a:avLst/>
            </a:prstGeom>
            <a:solidFill>
              <a:srgbClr val="FFFFFF"/>
            </a:solidFill>
            <a:ln w="15875">
              <a:solidFill>
                <a:srgbClr val="000000"/>
              </a:solidFill>
              <a:miter lim="800000"/>
            </a:ln>
          </p:spPr>
          <p:txBody>
            <a:bodyPr/>
            <a:lstStyle/>
            <a:p>
              <a:pPr>
                <a:lnSpc>
                  <a:spcPct val="110000"/>
                </a:lnSpc>
                <a:spcBef>
                  <a:spcPct val="20000"/>
                </a:spcBef>
                <a:buClr>
                  <a:schemeClr val="tx2"/>
                </a:buClr>
                <a:buSzPct val="70000"/>
                <a:buFont typeface="Wingdings" panose="05000000000000000000" pitchFamily="2" charset="2"/>
                <a:buNone/>
              </a:pPr>
              <a:r>
                <a:rPr lang="zh-CN" altLang="en-US">
                  <a:solidFill>
                    <a:srgbClr val="2C2C86"/>
                  </a:solidFill>
                  <a:ea typeface="楷体_GB2312" panose="02010609030101010101" charset="-122"/>
                </a:rPr>
                <a:t>次态逻辑</a:t>
              </a:r>
            </a:p>
          </p:txBody>
        </p:sp>
        <p:sp>
          <p:nvSpPr>
            <p:cNvPr id="61457" name="Text Box 12"/>
            <p:cNvSpPr txBox="1">
              <a:spLocks noChangeArrowheads="1"/>
            </p:cNvSpPr>
            <p:nvPr/>
          </p:nvSpPr>
          <p:spPr bwMode="auto">
            <a:xfrm>
              <a:off x="2694" y="2435"/>
              <a:ext cx="605" cy="522"/>
            </a:xfrm>
            <a:prstGeom prst="rect">
              <a:avLst/>
            </a:prstGeom>
            <a:solidFill>
              <a:srgbClr val="FFFFFF"/>
            </a:solidFill>
            <a:ln w="15875">
              <a:solidFill>
                <a:srgbClr val="000000"/>
              </a:solidFill>
              <a:miter lim="800000"/>
            </a:ln>
          </p:spPr>
          <p:txBody>
            <a:bodyPr/>
            <a:lstStyle/>
            <a:p>
              <a:pPr marL="342900" indent="-342900">
                <a:lnSpc>
                  <a:spcPct val="110000"/>
                </a:lnSpc>
                <a:spcBef>
                  <a:spcPct val="20000"/>
                </a:spcBef>
                <a:buClr>
                  <a:schemeClr val="tx2"/>
                </a:buClr>
                <a:buSzPct val="70000"/>
              </a:pPr>
              <a:r>
                <a:rPr lang="zh-CN" altLang="en-US" sz="1800">
                  <a:solidFill>
                    <a:srgbClr val="2C2C86"/>
                  </a:solidFill>
                  <a:ea typeface="楷体_GB2312" panose="02010609030101010101" charset="-122"/>
                </a:rPr>
                <a:t>状态</a:t>
              </a:r>
            </a:p>
            <a:p>
              <a:pPr marL="342900" indent="-342900">
                <a:lnSpc>
                  <a:spcPct val="110000"/>
                </a:lnSpc>
                <a:spcBef>
                  <a:spcPct val="20000"/>
                </a:spcBef>
                <a:buClr>
                  <a:schemeClr val="tx2"/>
                </a:buClr>
                <a:buSzPct val="70000"/>
              </a:pPr>
              <a:r>
                <a:rPr lang="zh-CN" altLang="en-US" sz="1800">
                  <a:solidFill>
                    <a:srgbClr val="2C2C86"/>
                  </a:solidFill>
                  <a:ea typeface="楷体_GB2312" panose="02010609030101010101" charset="-122"/>
                </a:rPr>
                <a:t>寄存器</a:t>
              </a:r>
            </a:p>
          </p:txBody>
        </p:sp>
        <p:sp>
          <p:nvSpPr>
            <p:cNvPr id="61458" name="Text Box 13"/>
            <p:cNvSpPr txBox="1">
              <a:spLocks noChangeArrowheads="1"/>
            </p:cNvSpPr>
            <p:nvPr/>
          </p:nvSpPr>
          <p:spPr bwMode="auto">
            <a:xfrm>
              <a:off x="3777" y="2424"/>
              <a:ext cx="516" cy="522"/>
            </a:xfrm>
            <a:prstGeom prst="rect">
              <a:avLst/>
            </a:prstGeom>
            <a:solidFill>
              <a:srgbClr val="FFFFFF"/>
            </a:solidFill>
            <a:ln w="15875">
              <a:solidFill>
                <a:srgbClr val="000000"/>
              </a:solidFill>
              <a:miter lim="800000"/>
            </a:ln>
          </p:spPr>
          <p:txBody>
            <a:bodyPr/>
            <a:lstStyle/>
            <a:p>
              <a:pPr>
                <a:lnSpc>
                  <a:spcPct val="110000"/>
                </a:lnSpc>
                <a:spcBef>
                  <a:spcPct val="20000"/>
                </a:spcBef>
                <a:buClr>
                  <a:schemeClr val="tx2"/>
                </a:buClr>
                <a:buSzPct val="70000"/>
                <a:buFont typeface="Wingdings" panose="05000000000000000000" pitchFamily="2" charset="2"/>
                <a:buNone/>
              </a:pPr>
              <a:r>
                <a:rPr lang="zh-CN" altLang="en-US" dirty="0">
                  <a:solidFill>
                    <a:srgbClr val="2C2C86"/>
                  </a:solidFill>
                  <a:ea typeface="楷体_GB2312" panose="02010609030101010101" charset="-122"/>
                </a:rPr>
                <a:t>输出逻辑</a:t>
              </a:r>
            </a:p>
          </p:txBody>
        </p:sp>
        <p:sp>
          <p:nvSpPr>
            <p:cNvPr id="61459" name="Line 14"/>
            <p:cNvSpPr>
              <a:spLocks noChangeShapeType="1"/>
            </p:cNvSpPr>
            <p:nvPr/>
          </p:nvSpPr>
          <p:spPr bwMode="auto">
            <a:xfrm>
              <a:off x="1322" y="2509"/>
              <a:ext cx="391" cy="0"/>
            </a:xfrm>
            <a:prstGeom prst="line">
              <a:avLst/>
            </a:prstGeom>
            <a:noFill/>
            <a:ln w="9525">
              <a:solidFill>
                <a:srgbClr val="000000"/>
              </a:solidFill>
              <a:round/>
              <a:tailEnd type="triangle" w="med" len="med"/>
            </a:ln>
          </p:spPr>
          <p:txBody>
            <a:bodyPr/>
            <a:lstStyle/>
            <a:p>
              <a:endParaRPr lang="zh-CN" altLang="en-US"/>
            </a:p>
          </p:txBody>
        </p:sp>
        <p:sp>
          <p:nvSpPr>
            <p:cNvPr id="61460" name="Line 15"/>
            <p:cNvSpPr>
              <a:spLocks noChangeShapeType="1"/>
            </p:cNvSpPr>
            <p:nvPr/>
          </p:nvSpPr>
          <p:spPr bwMode="auto">
            <a:xfrm>
              <a:off x="1486" y="2808"/>
              <a:ext cx="227" cy="0"/>
            </a:xfrm>
            <a:prstGeom prst="line">
              <a:avLst/>
            </a:prstGeom>
            <a:noFill/>
            <a:ln w="9525">
              <a:solidFill>
                <a:srgbClr val="000000"/>
              </a:solidFill>
              <a:round/>
              <a:tailEnd type="triangle" w="med" len="med"/>
            </a:ln>
          </p:spPr>
          <p:txBody>
            <a:bodyPr/>
            <a:lstStyle/>
            <a:p>
              <a:endParaRPr lang="zh-CN" altLang="en-US"/>
            </a:p>
          </p:txBody>
        </p:sp>
        <p:sp>
          <p:nvSpPr>
            <p:cNvPr id="61461" name="Line 16"/>
            <p:cNvSpPr>
              <a:spLocks noChangeShapeType="1"/>
            </p:cNvSpPr>
            <p:nvPr/>
          </p:nvSpPr>
          <p:spPr bwMode="auto">
            <a:xfrm>
              <a:off x="2229" y="2690"/>
              <a:ext cx="465" cy="0"/>
            </a:xfrm>
            <a:prstGeom prst="line">
              <a:avLst/>
            </a:prstGeom>
            <a:noFill/>
            <a:ln w="9525">
              <a:solidFill>
                <a:srgbClr val="000000"/>
              </a:solidFill>
              <a:round/>
              <a:tailEnd type="triangle" w="med" len="med"/>
            </a:ln>
          </p:spPr>
          <p:txBody>
            <a:bodyPr/>
            <a:lstStyle/>
            <a:p>
              <a:endParaRPr lang="zh-CN" altLang="en-US"/>
            </a:p>
          </p:txBody>
        </p:sp>
        <p:sp>
          <p:nvSpPr>
            <p:cNvPr id="61462" name="Line 17"/>
            <p:cNvSpPr>
              <a:spLocks noChangeShapeType="1"/>
            </p:cNvSpPr>
            <p:nvPr/>
          </p:nvSpPr>
          <p:spPr bwMode="auto">
            <a:xfrm>
              <a:off x="3311" y="2690"/>
              <a:ext cx="466" cy="0"/>
            </a:xfrm>
            <a:prstGeom prst="line">
              <a:avLst/>
            </a:prstGeom>
            <a:noFill/>
            <a:ln w="9525">
              <a:solidFill>
                <a:schemeClr val="hlink"/>
              </a:solidFill>
              <a:round/>
              <a:tailEnd type="triangle" w="med" len="med"/>
            </a:ln>
          </p:spPr>
          <p:txBody>
            <a:bodyPr/>
            <a:lstStyle/>
            <a:p>
              <a:endParaRPr lang="zh-CN" altLang="en-US"/>
            </a:p>
          </p:txBody>
        </p:sp>
        <p:sp>
          <p:nvSpPr>
            <p:cNvPr id="61463" name="Line 18"/>
            <p:cNvSpPr>
              <a:spLocks noChangeShapeType="1"/>
            </p:cNvSpPr>
            <p:nvPr/>
          </p:nvSpPr>
          <p:spPr bwMode="auto">
            <a:xfrm>
              <a:off x="4293" y="2680"/>
              <a:ext cx="466" cy="0"/>
            </a:xfrm>
            <a:prstGeom prst="line">
              <a:avLst/>
            </a:prstGeom>
            <a:noFill/>
            <a:ln w="9525">
              <a:solidFill>
                <a:srgbClr val="000000"/>
              </a:solidFill>
              <a:round/>
              <a:tailEnd type="triangle" w="med" len="med"/>
            </a:ln>
          </p:spPr>
          <p:txBody>
            <a:bodyPr/>
            <a:lstStyle/>
            <a:p>
              <a:endParaRPr lang="zh-CN" altLang="en-US"/>
            </a:p>
          </p:txBody>
        </p:sp>
        <p:sp>
          <p:nvSpPr>
            <p:cNvPr id="61464" name="Line 19"/>
            <p:cNvSpPr>
              <a:spLocks noChangeShapeType="1"/>
            </p:cNvSpPr>
            <p:nvPr/>
          </p:nvSpPr>
          <p:spPr bwMode="auto">
            <a:xfrm>
              <a:off x="1473" y="2808"/>
              <a:ext cx="0" cy="287"/>
            </a:xfrm>
            <a:prstGeom prst="line">
              <a:avLst/>
            </a:prstGeom>
            <a:noFill/>
            <a:ln w="9525">
              <a:solidFill>
                <a:srgbClr val="000000"/>
              </a:solidFill>
              <a:round/>
            </a:ln>
          </p:spPr>
          <p:txBody>
            <a:bodyPr/>
            <a:lstStyle/>
            <a:p>
              <a:endParaRPr lang="zh-CN" altLang="en-US"/>
            </a:p>
          </p:txBody>
        </p:sp>
        <p:sp>
          <p:nvSpPr>
            <p:cNvPr id="61465" name="Line 20"/>
            <p:cNvSpPr>
              <a:spLocks noChangeShapeType="1"/>
            </p:cNvSpPr>
            <p:nvPr/>
          </p:nvSpPr>
          <p:spPr bwMode="auto">
            <a:xfrm>
              <a:off x="1473" y="3095"/>
              <a:ext cx="2052" cy="0"/>
            </a:xfrm>
            <a:prstGeom prst="line">
              <a:avLst/>
            </a:prstGeom>
            <a:noFill/>
            <a:ln w="9525">
              <a:solidFill>
                <a:srgbClr val="000000"/>
              </a:solidFill>
              <a:round/>
            </a:ln>
          </p:spPr>
          <p:txBody>
            <a:bodyPr/>
            <a:lstStyle/>
            <a:p>
              <a:endParaRPr lang="zh-CN" altLang="en-US"/>
            </a:p>
          </p:txBody>
        </p:sp>
        <p:sp>
          <p:nvSpPr>
            <p:cNvPr id="61466" name="Line 21"/>
            <p:cNvSpPr>
              <a:spLocks noChangeShapeType="1"/>
            </p:cNvSpPr>
            <p:nvPr/>
          </p:nvSpPr>
          <p:spPr bwMode="auto">
            <a:xfrm flipV="1">
              <a:off x="3525" y="2690"/>
              <a:ext cx="0" cy="405"/>
            </a:xfrm>
            <a:prstGeom prst="line">
              <a:avLst/>
            </a:prstGeom>
            <a:noFill/>
            <a:ln w="9525">
              <a:solidFill>
                <a:srgbClr val="000000"/>
              </a:solidFill>
              <a:round/>
            </a:ln>
          </p:spPr>
          <p:txBody>
            <a:bodyPr/>
            <a:lstStyle/>
            <a:p>
              <a:endParaRPr lang="zh-CN" altLang="en-US"/>
            </a:p>
          </p:txBody>
        </p:sp>
        <p:sp>
          <p:nvSpPr>
            <p:cNvPr id="61467" name="Text Box 22"/>
            <p:cNvSpPr txBox="1">
              <a:spLocks noChangeArrowheads="1"/>
            </p:cNvSpPr>
            <p:nvPr/>
          </p:nvSpPr>
          <p:spPr bwMode="auto">
            <a:xfrm>
              <a:off x="2200" y="3242"/>
              <a:ext cx="2080" cy="235"/>
            </a:xfrm>
            <a:prstGeom prst="rect">
              <a:avLst/>
            </a:prstGeom>
            <a:solidFill>
              <a:srgbClr val="FFFFFF"/>
            </a:solidFill>
            <a:ln w="9525">
              <a:noFill/>
              <a:miter lim="800000"/>
            </a:ln>
          </p:spPr>
          <p:txBody>
            <a:bodyPr/>
            <a:lstStyle/>
            <a:p>
              <a:pPr marL="342900" indent="-342900" algn="just">
                <a:lnSpc>
                  <a:spcPct val="110000"/>
                </a:lnSpc>
                <a:spcBef>
                  <a:spcPct val="20000"/>
                </a:spcBef>
                <a:buClr>
                  <a:schemeClr val="tx2"/>
                </a:buClr>
                <a:buSzPct val="70000"/>
              </a:pPr>
              <a:r>
                <a:rPr lang="en-US" altLang="zh-CN" sz="1800">
                  <a:solidFill>
                    <a:srgbClr val="990000"/>
                  </a:solidFill>
                  <a:latin typeface="Arial" panose="020B0604020202020204" pitchFamily="34" charset="0"/>
                  <a:ea typeface="楷体_GB2312" panose="02010609030101010101" charset="-122"/>
                </a:rPr>
                <a:t>Moore</a:t>
              </a:r>
              <a:r>
                <a:rPr lang="zh-CN" altLang="en-US" sz="1800">
                  <a:solidFill>
                    <a:srgbClr val="990000"/>
                  </a:solidFill>
                  <a:latin typeface="Arial" panose="020B0604020202020204" pitchFamily="34" charset="0"/>
                  <a:ea typeface="楷体_GB2312" panose="02010609030101010101" charset="-122"/>
                </a:rPr>
                <a:t>型状态机典型结构</a:t>
              </a:r>
            </a:p>
          </p:txBody>
        </p:sp>
        <p:sp>
          <p:nvSpPr>
            <p:cNvPr id="61468" name="Text Box 23"/>
            <p:cNvSpPr txBox="1">
              <a:spLocks noChangeArrowheads="1"/>
            </p:cNvSpPr>
            <p:nvPr/>
          </p:nvSpPr>
          <p:spPr bwMode="auto">
            <a:xfrm>
              <a:off x="3367" y="2568"/>
              <a:ext cx="363" cy="248"/>
            </a:xfrm>
            <a:prstGeom prst="rect">
              <a:avLst/>
            </a:prstGeom>
            <a:noFill/>
            <a:ln w="9525">
              <a:noFill/>
              <a:miter lim="800000"/>
            </a:ln>
          </p:spPr>
          <p:txBody>
            <a:bodyPr>
              <a:spAutoFit/>
            </a:bodyPr>
            <a:lstStyle/>
            <a:p>
              <a:pPr marL="342900" indent="-342900">
                <a:lnSpc>
                  <a:spcPct val="110000"/>
                </a:lnSpc>
                <a:buClr>
                  <a:schemeClr val="tx2"/>
                </a:buClr>
                <a:buSzPct val="70000"/>
              </a:pPr>
              <a:r>
                <a:rPr lang="en-US" altLang="zh-CN" sz="1800">
                  <a:ea typeface="黑体" panose="02010600030101010101" pitchFamily="49" charset="-122"/>
                  <a:cs typeface="Times New Roman" panose="02020603050405020304" pitchFamily="18" charset="0"/>
                </a:rPr>
                <a:t>•</a:t>
              </a:r>
            </a:p>
          </p:txBody>
        </p:sp>
      </p:grpSp>
      <p:sp>
        <p:nvSpPr>
          <p:cNvPr id="25" name="Text Box 22"/>
          <p:cNvSpPr txBox="1">
            <a:spLocks noChangeArrowheads="1"/>
          </p:cNvSpPr>
          <p:nvPr/>
        </p:nvSpPr>
        <p:spPr bwMode="auto">
          <a:xfrm>
            <a:off x="3578226" y="4168776"/>
            <a:ext cx="1279525" cy="365125"/>
          </a:xfrm>
          <a:prstGeom prst="rect">
            <a:avLst/>
          </a:prstGeom>
          <a:solidFill>
            <a:srgbClr val="FFFFFF"/>
          </a:solidFill>
          <a:ln w="9525">
            <a:noFill/>
            <a:miter lim="800000"/>
          </a:ln>
        </p:spPr>
        <p:txBody>
          <a:bodyPr/>
          <a:lstStyle/>
          <a:p>
            <a:pPr marL="342900" indent="-342900" algn="just">
              <a:lnSpc>
                <a:spcPct val="110000"/>
              </a:lnSpc>
              <a:spcBef>
                <a:spcPct val="20000"/>
              </a:spcBef>
              <a:buClr>
                <a:schemeClr val="tx2"/>
              </a:buClr>
              <a:buSzPct val="70000"/>
            </a:pPr>
            <a:r>
              <a:rPr lang="zh-CN" altLang="en-US" sz="1800">
                <a:solidFill>
                  <a:srgbClr val="990000"/>
                </a:solidFill>
                <a:latin typeface="Arial" panose="020B0604020202020204" pitchFamily="34" charset="0"/>
                <a:ea typeface="楷体_GB2312" panose="02010609030101010101" charset="-122"/>
              </a:rPr>
              <a:t>组合逻辑</a:t>
            </a:r>
          </a:p>
        </p:txBody>
      </p:sp>
      <p:sp>
        <p:nvSpPr>
          <p:cNvPr id="26" name="Text Box 22"/>
          <p:cNvSpPr txBox="1">
            <a:spLocks noChangeArrowheads="1"/>
          </p:cNvSpPr>
          <p:nvPr/>
        </p:nvSpPr>
        <p:spPr bwMode="auto">
          <a:xfrm>
            <a:off x="6854826" y="4206876"/>
            <a:ext cx="1279525" cy="365125"/>
          </a:xfrm>
          <a:prstGeom prst="rect">
            <a:avLst/>
          </a:prstGeom>
          <a:solidFill>
            <a:srgbClr val="FFFFFF"/>
          </a:solidFill>
          <a:ln w="9525">
            <a:noFill/>
            <a:miter lim="800000"/>
          </a:ln>
        </p:spPr>
        <p:txBody>
          <a:bodyPr/>
          <a:lstStyle/>
          <a:p>
            <a:pPr marL="342900" indent="-342900" algn="just">
              <a:lnSpc>
                <a:spcPct val="110000"/>
              </a:lnSpc>
              <a:spcBef>
                <a:spcPct val="20000"/>
              </a:spcBef>
              <a:buClr>
                <a:schemeClr val="tx2"/>
              </a:buClr>
              <a:buSzPct val="70000"/>
            </a:pPr>
            <a:r>
              <a:rPr lang="zh-CN" altLang="en-US" sz="1800" dirty="0">
                <a:solidFill>
                  <a:srgbClr val="990000"/>
                </a:solidFill>
                <a:latin typeface="Arial" panose="020B0604020202020204" pitchFamily="34" charset="0"/>
                <a:ea typeface="楷体_GB2312" panose="02010609030101010101" charset="-122"/>
              </a:rPr>
              <a:t>组合逻辑</a:t>
            </a:r>
          </a:p>
        </p:txBody>
      </p:sp>
      <p:sp>
        <p:nvSpPr>
          <p:cNvPr id="27" name="椭圆 26"/>
          <p:cNvSpPr>
            <a:spLocks noChangeArrowheads="1"/>
          </p:cNvSpPr>
          <p:nvPr/>
        </p:nvSpPr>
        <p:spPr bwMode="auto">
          <a:xfrm>
            <a:off x="3666333" y="4584832"/>
            <a:ext cx="979487" cy="952236"/>
          </a:xfrm>
          <a:prstGeom prst="ellipse">
            <a:avLst/>
          </a:prstGeom>
          <a:noFill/>
          <a:ln w="19050" algn="ctr">
            <a:solidFill>
              <a:srgbClr val="FF0000"/>
            </a:solidFill>
            <a:round/>
          </a:ln>
        </p:spPr>
        <p:txBody>
          <a:bodyPr wrap="square">
            <a:spAutoFit/>
          </a:bodyPr>
          <a:lstStyle/>
          <a:p>
            <a:pPr algn="r" eaLnBrk="0" hangingPunct="0">
              <a:lnSpc>
                <a:spcPct val="100000"/>
              </a:lnSpc>
              <a:spcBef>
                <a:spcPct val="0"/>
              </a:spcBef>
            </a:pPr>
            <a:endParaRPr lang="zh-CN" altLang="en-US" u="sng">
              <a:solidFill>
                <a:schemeClr val="accent1"/>
              </a:solidFill>
              <a:latin typeface="Lucida Sans Unicode" panose="020B0602030504020204" pitchFamily="34" charset="0"/>
              <a:ea typeface="Gulim" panose="020B0600000101010101" pitchFamily="50" charset="-127"/>
            </a:endParaRPr>
          </a:p>
        </p:txBody>
      </p:sp>
      <p:sp>
        <p:nvSpPr>
          <p:cNvPr id="29" name="Text Box 22"/>
          <p:cNvSpPr txBox="1">
            <a:spLocks noChangeArrowheads="1"/>
          </p:cNvSpPr>
          <p:nvPr/>
        </p:nvSpPr>
        <p:spPr bwMode="auto">
          <a:xfrm>
            <a:off x="5083176" y="4057650"/>
            <a:ext cx="1431925" cy="361950"/>
          </a:xfrm>
          <a:prstGeom prst="rect">
            <a:avLst/>
          </a:prstGeom>
          <a:solidFill>
            <a:srgbClr val="FFFFFF"/>
          </a:solidFill>
          <a:ln w="9525">
            <a:noFill/>
            <a:miter lim="800000"/>
          </a:ln>
        </p:spPr>
        <p:txBody>
          <a:bodyPr/>
          <a:lstStyle/>
          <a:p>
            <a:pPr marL="342900" indent="-342900" algn="just">
              <a:lnSpc>
                <a:spcPct val="110000"/>
              </a:lnSpc>
              <a:spcBef>
                <a:spcPct val="20000"/>
              </a:spcBef>
              <a:buClr>
                <a:schemeClr val="tx2"/>
              </a:buClr>
              <a:buSzPct val="70000"/>
            </a:pPr>
            <a:r>
              <a:rPr lang="zh-CN" altLang="en-US" sz="1800">
                <a:solidFill>
                  <a:srgbClr val="CC0099"/>
                </a:solidFill>
                <a:latin typeface="Arial" panose="020B0604020202020204" pitchFamily="34" charset="0"/>
                <a:ea typeface="楷体_GB2312" panose="02010609030101010101" charset="-122"/>
              </a:rPr>
              <a:t>寄存器逻辑</a:t>
            </a:r>
          </a:p>
        </p:txBody>
      </p:sp>
      <p:sp>
        <p:nvSpPr>
          <p:cNvPr id="30" name="椭圆 29"/>
          <p:cNvSpPr>
            <a:spLocks noChangeArrowheads="1"/>
          </p:cNvSpPr>
          <p:nvPr/>
        </p:nvSpPr>
        <p:spPr bwMode="auto">
          <a:xfrm>
            <a:off x="6923882" y="4568957"/>
            <a:ext cx="979487" cy="952236"/>
          </a:xfrm>
          <a:prstGeom prst="ellipse">
            <a:avLst/>
          </a:prstGeom>
          <a:noFill/>
          <a:ln w="19050" algn="ctr">
            <a:solidFill>
              <a:srgbClr val="FF0000"/>
            </a:solidFill>
            <a:round/>
          </a:ln>
        </p:spPr>
        <p:txBody>
          <a:bodyPr wrap="square">
            <a:spAutoFit/>
          </a:bodyPr>
          <a:lstStyle/>
          <a:p>
            <a:pPr algn="r" eaLnBrk="0" hangingPunct="0">
              <a:lnSpc>
                <a:spcPct val="100000"/>
              </a:lnSpc>
              <a:spcBef>
                <a:spcPct val="0"/>
              </a:spcBef>
            </a:pPr>
            <a:endParaRPr lang="zh-CN" altLang="en-US" u="sng">
              <a:solidFill>
                <a:schemeClr val="accent1"/>
              </a:solidFill>
              <a:latin typeface="Lucida Sans Unicode" panose="020B0602030504020204" pitchFamily="34" charset="0"/>
              <a:ea typeface="Gulim" panose="020B0600000101010101" pitchFamily="50" charset="-127"/>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dissolve">
                                      <p:cBhvr>
                                        <p:cTn id="22" dur="500"/>
                                        <p:tgtEl>
                                          <p:spTgt spid="25"/>
                                        </p:tgtEl>
                                      </p:cBhvr>
                                    </p:animEffect>
                                  </p:childTnLst>
                                </p:cTn>
                              </p:par>
                              <p:par>
                                <p:cTn id="23" presetID="9" presetClass="entr" presetSubtype="0" fill="hold" grpId="1"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dissolve">
                                      <p:cBhvr>
                                        <p:cTn id="25" dur="500"/>
                                        <p:tgtEl>
                                          <p:spTgt spid="2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dissolve">
                                      <p:cBhvr>
                                        <p:cTn id="28" dur="500"/>
                                        <p:tgtEl>
                                          <p:spTgt spid="26"/>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down)">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dissolve">
                                      <p:cBhvr>
                                        <p:cTn id="3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5" grpId="0" animBg="1"/>
      <p:bldP spid="26" grpId="0" animBg="1"/>
      <p:bldP spid="27" grpId="1" animBg="1"/>
      <p:bldP spid="29" grpId="0" animBg="1"/>
      <p:bldP spid="3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p:cNvSpPr>
            <a:spLocks noChangeArrowheads="1"/>
          </p:cNvSpPr>
          <p:nvPr/>
        </p:nvSpPr>
        <p:spPr bwMode="auto">
          <a:xfrm>
            <a:off x="881616" y="1454559"/>
            <a:ext cx="10504967" cy="2554545"/>
          </a:xfrm>
          <a:prstGeom prst="rect">
            <a:avLst/>
          </a:prstGeom>
          <a:solidFill>
            <a:srgbClr val="FFFFFF"/>
          </a:solidFill>
          <a:ln w="76200">
            <a:noFill/>
            <a:miter lim="800000"/>
          </a:ln>
        </p:spPr>
        <p:txBody>
          <a:bodyPr wrap="square">
            <a:spAutoFit/>
          </a:bodyPr>
          <a:lstStyle/>
          <a:p>
            <a:pPr marL="363855" indent="-363855" algn="l">
              <a:lnSpc>
                <a:spcPts val="3200"/>
              </a:lnSpc>
              <a:spcBef>
                <a:spcPct val="0"/>
              </a:spcBef>
              <a:buClr>
                <a:schemeClr val="bg2"/>
              </a:buClr>
              <a:buFont typeface="Wingdings" panose="05000000000000000000" pitchFamily="2" charset="2"/>
              <a:buChar char="v"/>
            </a:pPr>
            <a:r>
              <a:rPr kumimoji="1" lang="en-US" altLang="zh-CN" sz="2400" dirty="0">
                <a:ea typeface="宋体-18030" pitchFamily="49" charset="-122"/>
              </a:rPr>
              <a:t>FSM</a:t>
            </a:r>
            <a:r>
              <a:rPr kumimoji="1" lang="zh-CN" altLang="en-US" sz="2400" dirty="0">
                <a:ea typeface="宋体-18030" pitchFamily="49" charset="-122"/>
              </a:rPr>
              <a:t>常用于</a:t>
            </a:r>
            <a:r>
              <a:rPr lang="zh-CN" altLang="en-US" sz="2400" dirty="0">
                <a:solidFill>
                  <a:srgbClr val="FF33CC"/>
                </a:solidFill>
              </a:rPr>
              <a:t>时序逻辑电路</a:t>
            </a:r>
            <a:r>
              <a:rPr kumimoji="1" lang="zh-CN" altLang="en-US" sz="2400" dirty="0">
                <a:ea typeface="宋体-18030" pitchFamily="49" charset="-122"/>
              </a:rPr>
              <a:t>设计，尤其适于设计数字系统的控制模块。具有速度快、结构简单、可靠性高、逻辑清晰、复杂问题简单化的优点。</a:t>
            </a:r>
          </a:p>
          <a:p>
            <a:pPr marL="363855" indent="-363855" algn="l">
              <a:lnSpc>
                <a:spcPts val="3200"/>
              </a:lnSpc>
              <a:spcBef>
                <a:spcPct val="0"/>
              </a:spcBef>
              <a:buClr>
                <a:schemeClr val="bg2"/>
              </a:buClr>
              <a:buFont typeface="Wingdings" panose="05000000000000000000" pitchFamily="2" charset="2"/>
              <a:buChar char="v"/>
            </a:pPr>
            <a:endParaRPr kumimoji="1" lang="en-US" altLang="zh-CN" sz="2400" dirty="0">
              <a:solidFill>
                <a:srgbClr val="000000"/>
              </a:solidFill>
              <a:latin typeface="宋体" panose="02010600030101010101" pitchFamily="2" charset="-122"/>
            </a:endParaRPr>
          </a:p>
          <a:p>
            <a:pPr marL="363855" indent="-363855" algn="l">
              <a:lnSpc>
                <a:spcPts val="3200"/>
              </a:lnSpc>
              <a:spcBef>
                <a:spcPct val="0"/>
              </a:spcBef>
              <a:buClr>
                <a:schemeClr val="bg2"/>
              </a:buClr>
              <a:buFont typeface="Wingdings" panose="05000000000000000000" pitchFamily="2" charset="2"/>
              <a:buChar char="v"/>
            </a:pPr>
            <a:r>
              <a:rPr kumimoji="1" lang="zh-CN" altLang="en-US" sz="2400" dirty="0">
                <a:solidFill>
                  <a:srgbClr val="000000"/>
                </a:solidFill>
                <a:latin typeface="宋体" panose="02010600030101010101" pitchFamily="2" charset="-122"/>
              </a:rPr>
              <a:t>根据输出信号产生的机理不同，状态机可以分成两类：</a:t>
            </a:r>
          </a:p>
          <a:p>
            <a:pPr marL="711200" lvl="2" indent="-347980" algn="l">
              <a:lnSpc>
                <a:spcPts val="3200"/>
              </a:lnSpc>
              <a:spcBef>
                <a:spcPct val="0"/>
              </a:spcBef>
              <a:buClr>
                <a:srgbClr val="006666"/>
              </a:buClr>
              <a:buSzPct val="110000"/>
              <a:buFont typeface="Wingdings" panose="05000000000000000000" pitchFamily="2" charset="2"/>
              <a:buChar char="w"/>
            </a:pPr>
            <a:r>
              <a:rPr kumimoji="1" lang="zh-CN" altLang="en-US" sz="2400" dirty="0">
                <a:solidFill>
                  <a:srgbClr val="CC0066"/>
                </a:solidFill>
                <a:ea typeface="楷体_GB2312" panose="02010609030101010101" charset="-122"/>
              </a:rPr>
              <a:t>摩尔</a:t>
            </a:r>
            <a:r>
              <a:rPr kumimoji="1" lang="en-US" altLang="zh-CN" sz="2400" dirty="0">
                <a:solidFill>
                  <a:srgbClr val="CC0066"/>
                </a:solidFill>
                <a:ea typeface="楷体_GB2312" panose="02010609030101010101" charset="-122"/>
              </a:rPr>
              <a:t>(Moore)</a:t>
            </a:r>
            <a:r>
              <a:rPr kumimoji="1" lang="zh-CN" altLang="en-US" sz="2400" dirty="0">
                <a:solidFill>
                  <a:srgbClr val="CC0066"/>
                </a:solidFill>
                <a:ea typeface="楷体_GB2312" panose="02010609030101010101" charset="-122"/>
              </a:rPr>
              <a:t>型状态机</a:t>
            </a:r>
            <a:r>
              <a:rPr kumimoji="1" lang="en-US" altLang="zh-CN" sz="2400" dirty="0">
                <a:solidFill>
                  <a:srgbClr val="000000"/>
                </a:solidFill>
                <a:latin typeface="宋体" panose="02010600030101010101" pitchFamily="2" charset="-122"/>
              </a:rPr>
              <a:t>--</a:t>
            </a:r>
            <a:r>
              <a:rPr kumimoji="1" lang="zh-CN" altLang="en-US" sz="2400" dirty="0">
                <a:solidFill>
                  <a:srgbClr val="000000"/>
                </a:solidFill>
                <a:latin typeface="宋体" panose="02010600030101010101" pitchFamily="2" charset="-122"/>
              </a:rPr>
              <a:t>输出信号仅与当前状态有关</a:t>
            </a:r>
          </a:p>
          <a:p>
            <a:pPr marL="711200" lvl="2" indent="-347980" algn="l">
              <a:lnSpc>
                <a:spcPts val="3200"/>
              </a:lnSpc>
              <a:spcBef>
                <a:spcPct val="0"/>
              </a:spcBef>
              <a:buClr>
                <a:srgbClr val="006666"/>
              </a:buClr>
              <a:buSzPct val="110000"/>
              <a:buFont typeface="Wingdings" panose="05000000000000000000" pitchFamily="2" charset="2"/>
              <a:buChar char="w"/>
            </a:pPr>
            <a:r>
              <a:rPr kumimoji="1" lang="zh-CN" altLang="en-US" sz="2400" dirty="0">
                <a:solidFill>
                  <a:srgbClr val="CC0066"/>
                </a:solidFill>
                <a:ea typeface="楷体_GB2312" panose="02010609030101010101" charset="-122"/>
              </a:rPr>
              <a:t>米里</a:t>
            </a:r>
            <a:r>
              <a:rPr kumimoji="1" lang="en-US" altLang="zh-CN" sz="2400" dirty="0">
                <a:solidFill>
                  <a:srgbClr val="CC0066"/>
                </a:solidFill>
                <a:ea typeface="楷体_GB2312" panose="02010609030101010101" charset="-122"/>
              </a:rPr>
              <a:t>(Mealy)</a:t>
            </a:r>
            <a:r>
              <a:rPr kumimoji="1" lang="zh-CN" altLang="en-US" sz="2400" dirty="0">
                <a:solidFill>
                  <a:srgbClr val="CC0066"/>
                </a:solidFill>
                <a:ea typeface="楷体_GB2312" panose="02010609030101010101" charset="-122"/>
              </a:rPr>
              <a:t>型状态机</a:t>
            </a:r>
            <a:r>
              <a:rPr kumimoji="1" lang="en-US" altLang="zh-CN" sz="2400" dirty="0">
                <a:solidFill>
                  <a:srgbClr val="000000"/>
                </a:solidFill>
                <a:latin typeface="宋体" panose="02010600030101010101" pitchFamily="2" charset="-122"/>
              </a:rPr>
              <a:t>--</a:t>
            </a:r>
            <a:r>
              <a:rPr kumimoji="1" lang="zh-CN" altLang="en-US" sz="2400" dirty="0">
                <a:solidFill>
                  <a:srgbClr val="000000"/>
                </a:solidFill>
                <a:latin typeface="宋体" panose="02010600030101010101" pitchFamily="2" charset="-122"/>
              </a:rPr>
              <a:t>输出信号与当前状态及输入信号有关</a:t>
            </a:r>
            <a:endParaRPr lang="zh-CN" altLang="en-US" dirty="0">
              <a:solidFill>
                <a:srgbClr val="000000"/>
              </a:solidFill>
              <a:ea typeface="黑体" panose="02010600030101010101" pitchFamily="49" charset="-122"/>
            </a:endParaRPr>
          </a:p>
        </p:txBody>
      </p:sp>
      <p:sp>
        <p:nvSpPr>
          <p:cNvPr id="62467" name="标题 5"/>
          <p:cNvSpPr>
            <a:spLocks noGrp="1"/>
          </p:cNvSpPr>
          <p:nvPr>
            <p:ph type="title"/>
          </p:nvPr>
        </p:nvSpPr>
        <p:spPr/>
        <p:txBody>
          <a:bodyPr/>
          <a:lstStyle/>
          <a:p>
            <a:r>
              <a:rPr lang="zh-CN" altLang="en-US" dirty="0" smtClean="0">
                <a:solidFill>
                  <a:srgbClr val="FFCC00"/>
                </a:solidFill>
                <a:latin typeface="Arial" panose="020B0604020202020204" pitchFamily="34" charset="0"/>
                <a:ea typeface="黑体" panose="02010600030101010101" pitchFamily="49" charset="-122"/>
              </a:rPr>
              <a:t>有限状态机的分类</a:t>
            </a:r>
            <a:endParaRPr lang="zh-CN" altLang="en-US" dirty="0" smtClean="0">
              <a:ea typeface="宋体" panose="02010600030101010101" pitchFamily="2" charset="-122"/>
            </a:endParaRPr>
          </a:p>
        </p:txBody>
      </p:sp>
      <p:grpSp>
        <p:nvGrpSpPr>
          <p:cNvPr id="62469" name="Group 56"/>
          <p:cNvGrpSpPr/>
          <p:nvPr/>
        </p:nvGrpSpPr>
        <p:grpSpPr bwMode="auto">
          <a:xfrm>
            <a:off x="3438526" y="4503739"/>
            <a:ext cx="5953125" cy="1811337"/>
            <a:chOff x="212" y="833"/>
            <a:chExt cx="3750" cy="1141"/>
          </a:xfrm>
        </p:grpSpPr>
        <p:sp>
          <p:nvSpPr>
            <p:cNvPr id="62470" name="Text Box 5"/>
            <p:cNvSpPr txBox="1">
              <a:spLocks noChangeArrowheads="1"/>
            </p:cNvSpPr>
            <p:nvPr/>
          </p:nvSpPr>
          <p:spPr bwMode="auto">
            <a:xfrm>
              <a:off x="3459" y="1032"/>
              <a:ext cx="503" cy="263"/>
            </a:xfrm>
            <a:prstGeom prst="rect">
              <a:avLst/>
            </a:prstGeom>
            <a:solidFill>
              <a:srgbClr val="FFFFFF"/>
            </a:solidFill>
            <a:ln w="9525">
              <a:noFill/>
              <a:miter lim="800000"/>
            </a:ln>
          </p:spPr>
          <p:txBody>
            <a:bodyPr/>
            <a:lstStyle/>
            <a:p>
              <a:pPr marL="342900" indent="-342900" algn="just">
                <a:lnSpc>
                  <a:spcPct val="110000"/>
                </a:lnSpc>
                <a:spcBef>
                  <a:spcPct val="20000"/>
                </a:spcBef>
                <a:buClr>
                  <a:schemeClr val="tx2"/>
                </a:buClr>
                <a:buSzPct val="70000"/>
              </a:pPr>
              <a:r>
                <a:rPr lang="zh-CN" altLang="en-US" sz="1600">
                  <a:solidFill>
                    <a:srgbClr val="2C2C86"/>
                  </a:solidFill>
                  <a:ea typeface="楷体_GB2312" panose="02010609030101010101" charset="-122"/>
                </a:rPr>
                <a:t>输出</a:t>
              </a:r>
            </a:p>
          </p:txBody>
        </p:sp>
        <p:sp>
          <p:nvSpPr>
            <p:cNvPr id="62471" name="Text Box 6"/>
            <p:cNvSpPr txBox="1">
              <a:spLocks noChangeArrowheads="1"/>
            </p:cNvSpPr>
            <p:nvPr/>
          </p:nvSpPr>
          <p:spPr bwMode="auto">
            <a:xfrm>
              <a:off x="2454" y="1145"/>
              <a:ext cx="503" cy="263"/>
            </a:xfrm>
            <a:prstGeom prst="rect">
              <a:avLst/>
            </a:prstGeom>
            <a:solidFill>
              <a:srgbClr val="FFFFFF"/>
            </a:solidFill>
            <a:ln w="9525">
              <a:noFill/>
              <a:miter lim="800000"/>
            </a:ln>
          </p:spPr>
          <p:txBody>
            <a:bodyPr/>
            <a:lstStyle/>
            <a:p>
              <a:pPr marL="342900" indent="-342900" algn="just">
                <a:lnSpc>
                  <a:spcPct val="110000"/>
                </a:lnSpc>
                <a:spcBef>
                  <a:spcPct val="20000"/>
                </a:spcBef>
                <a:buClr>
                  <a:schemeClr val="tx2"/>
                </a:buClr>
                <a:buSzPct val="70000"/>
              </a:pPr>
              <a:r>
                <a:rPr lang="zh-CN" altLang="en-US" sz="1600">
                  <a:solidFill>
                    <a:srgbClr val="FF0066"/>
                  </a:solidFill>
                  <a:ea typeface="楷体_GB2312" panose="02010609030101010101" charset="-122"/>
                </a:rPr>
                <a:t>现态</a:t>
              </a:r>
            </a:p>
          </p:txBody>
        </p:sp>
        <p:sp>
          <p:nvSpPr>
            <p:cNvPr id="62472" name="Text Box 7"/>
            <p:cNvSpPr txBox="1">
              <a:spLocks noChangeArrowheads="1"/>
            </p:cNvSpPr>
            <p:nvPr/>
          </p:nvSpPr>
          <p:spPr bwMode="auto">
            <a:xfrm>
              <a:off x="1346" y="1053"/>
              <a:ext cx="503" cy="262"/>
            </a:xfrm>
            <a:prstGeom prst="rect">
              <a:avLst/>
            </a:prstGeom>
            <a:solidFill>
              <a:srgbClr val="FFFFFF"/>
            </a:solidFill>
            <a:ln w="9525">
              <a:noFill/>
              <a:miter lim="800000"/>
            </a:ln>
          </p:spPr>
          <p:txBody>
            <a:bodyPr/>
            <a:lstStyle/>
            <a:p>
              <a:pPr marL="342900" indent="-342900" algn="just">
                <a:lnSpc>
                  <a:spcPct val="110000"/>
                </a:lnSpc>
                <a:spcBef>
                  <a:spcPct val="20000"/>
                </a:spcBef>
                <a:buClr>
                  <a:schemeClr val="tx2"/>
                </a:buClr>
                <a:buSzPct val="70000"/>
              </a:pPr>
              <a:r>
                <a:rPr lang="zh-CN" altLang="en-US" sz="1600">
                  <a:solidFill>
                    <a:srgbClr val="2C2C86"/>
                  </a:solidFill>
                  <a:ea typeface="楷体_GB2312" panose="02010609030101010101" charset="-122"/>
                </a:rPr>
                <a:t>次态</a:t>
              </a:r>
            </a:p>
          </p:txBody>
        </p:sp>
        <p:sp>
          <p:nvSpPr>
            <p:cNvPr id="62473" name="Text Box 8"/>
            <p:cNvSpPr txBox="1">
              <a:spLocks noChangeArrowheads="1"/>
            </p:cNvSpPr>
            <p:nvPr/>
          </p:nvSpPr>
          <p:spPr bwMode="auto">
            <a:xfrm>
              <a:off x="353" y="1158"/>
              <a:ext cx="503" cy="262"/>
            </a:xfrm>
            <a:prstGeom prst="rect">
              <a:avLst/>
            </a:prstGeom>
            <a:solidFill>
              <a:srgbClr val="FFFFFF"/>
            </a:solidFill>
            <a:ln w="9525">
              <a:noFill/>
              <a:miter lim="800000"/>
            </a:ln>
          </p:spPr>
          <p:txBody>
            <a:bodyPr/>
            <a:lstStyle/>
            <a:p>
              <a:pPr marL="342900" indent="-342900" algn="just">
                <a:lnSpc>
                  <a:spcPct val="110000"/>
                </a:lnSpc>
                <a:spcBef>
                  <a:spcPct val="20000"/>
                </a:spcBef>
                <a:buClr>
                  <a:schemeClr val="tx2"/>
                </a:buClr>
                <a:buSzPct val="70000"/>
              </a:pPr>
              <a:r>
                <a:rPr lang="zh-CN" altLang="en-US" sz="1600">
                  <a:solidFill>
                    <a:srgbClr val="2C2C86"/>
                  </a:solidFill>
                  <a:ea typeface="楷体_GB2312" panose="02010609030101010101" charset="-122"/>
                </a:rPr>
                <a:t>现态</a:t>
              </a:r>
            </a:p>
          </p:txBody>
        </p:sp>
        <p:sp>
          <p:nvSpPr>
            <p:cNvPr id="62474" name="Text Box 9"/>
            <p:cNvSpPr txBox="1">
              <a:spLocks noChangeArrowheads="1"/>
            </p:cNvSpPr>
            <p:nvPr/>
          </p:nvSpPr>
          <p:spPr bwMode="auto">
            <a:xfrm>
              <a:off x="212" y="874"/>
              <a:ext cx="503" cy="263"/>
            </a:xfrm>
            <a:prstGeom prst="rect">
              <a:avLst/>
            </a:prstGeom>
            <a:solidFill>
              <a:srgbClr val="FFFFFF"/>
            </a:solidFill>
            <a:ln w="9525">
              <a:noFill/>
              <a:miter lim="800000"/>
            </a:ln>
          </p:spPr>
          <p:txBody>
            <a:bodyPr/>
            <a:lstStyle/>
            <a:p>
              <a:pPr marL="342900" indent="-342900" algn="just">
                <a:lnSpc>
                  <a:spcPct val="110000"/>
                </a:lnSpc>
                <a:spcBef>
                  <a:spcPct val="20000"/>
                </a:spcBef>
                <a:buClr>
                  <a:schemeClr val="tx2"/>
                </a:buClr>
                <a:buSzPct val="70000"/>
              </a:pPr>
              <a:r>
                <a:rPr lang="zh-CN" altLang="en-US" sz="1600">
                  <a:solidFill>
                    <a:srgbClr val="FF0066"/>
                  </a:solidFill>
                  <a:ea typeface="楷体_GB2312" panose="02010609030101010101" charset="-122"/>
                </a:rPr>
                <a:t>输入</a:t>
              </a:r>
            </a:p>
          </p:txBody>
        </p:sp>
        <p:sp>
          <p:nvSpPr>
            <p:cNvPr id="62475" name="Text Box 10"/>
            <p:cNvSpPr txBox="1">
              <a:spLocks noChangeArrowheads="1"/>
            </p:cNvSpPr>
            <p:nvPr/>
          </p:nvSpPr>
          <p:spPr bwMode="auto">
            <a:xfrm>
              <a:off x="830" y="1011"/>
              <a:ext cx="529" cy="514"/>
            </a:xfrm>
            <a:prstGeom prst="rect">
              <a:avLst/>
            </a:prstGeom>
            <a:solidFill>
              <a:srgbClr val="FFFFFF"/>
            </a:solidFill>
            <a:ln w="15875">
              <a:solidFill>
                <a:srgbClr val="000000"/>
              </a:solidFill>
              <a:miter lim="800000"/>
            </a:ln>
          </p:spPr>
          <p:txBody>
            <a:bodyPr/>
            <a:lstStyle/>
            <a:p>
              <a:pPr>
                <a:lnSpc>
                  <a:spcPct val="110000"/>
                </a:lnSpc>
                <a:spcBef>
                  <a:spcPct val="20000"/>
                </a:spcBef>
                <a:buClr>
                  <a:schemeClr val="tx2"/>
                </a:buClr>
                <a:buSzPct val="70000"/>
                <a:buFont typeface="Wingdings" panose="05000000000000000000" pitchFamily="2" charset="2"/>
                <a:buNone/>
              </a:pPr>
              <a:r>
                <a:rPr lang="zh-CN" altLang="en-US" sz="1600" dirty="0">
                  <a:solidFill>
                    <a:srgbClr val="2C2C86"/>
                  </a:solidFill>
                  <a:ea typeface="楷体_GB2312" panose="02010609030101010101" charset="-122"/>
                </a:rPr>
                <a:t>次</a:t>
              </a:r>
              <a:r>
                <a:rPr lang="zh-CN" altLang="en-US" sz="1600" dirty="0" smtClean="0">
                  <a:solidFill>
                    <a:srgbClr val="2C2C86"/>
                  </a:solidFill>
                  <a:ea typeface="楷体_GB2312" panose="02010609030101010101" charset="-122"/>
                </a:rPr>
                <a:t>态</a:t>
              </a:r>
              <a:endParaRPr lang="en-US" altLang="zh-CN" sz="1600" dirty="0" smtClean="0">
                <a:solidFill>
                  <a:srgbClr val="2C2C86"/>
                </a:solidFill>
                <a:ea typeface="楷体_GB2312" panose="02010609030101010101" charset="-122"/>
              </a:endParaRPr>
            </a:p>
            <a:p>
              <a:pPr>
                <a:lnSpc>
                  <a:spcPct val="110000"/>
                </a:lnSpc>
                <a:spcBef>
                  <a:spcPct val="20000"/>
                </a:spcBef>
                <a:buClr>
                  <a:schemeClr val="tx2"/>
                </a:buClr>
                <a:buSzPct val="70000"/>
                <a:buFont typeface="Wingdings" panose="05000000000000000000" pitchFamily="2" charset="2"/>
                <a:buNone/>
              </a:pPr>
              <a:r>
                <a:rPr lang="zh-CN" altLang="en-US" sz="1600" dirty="0" smtClean="0">
                  <a:solidFill>
                    <a:srgbClr val="2C2C86"/>
                  </a:solidFill>
                  <a:ea typeface="楷体_GB2312" panose="02010609030101010101" charset="-122"/>
                </a:rPr>
                <a:t>逻辑</a:t>
              </a:r>
              <a:endParaRPr lang="zh-CN" altLang="en-US" sz="1600" dirty="0">
                <a:solidFill>
                  <a:srgbClr val="2C2C86"/>
                </a:solidFill>
                <a:ea typeface="楷体_GB2312" panose="02010609030101010101" charset="-122"/>
              </a:endParaRPr>
            </a:p>
          </p:txBody>
        </p:sp>
        <p:sp>
          <p:nvSpPr>
            <p:cNvPr id="62476" name="Text Box 11"/>
            <p:cNvSpPr txBox="1">
              <a:spLocks noChangeArrowheads="1"/>
            </p:cNvSpPr>
            <p:nvPr/>
          </p:nvSpPr>
          <p:spPr bwMode="auto">
            <a:xfrm>
              <a:off x="1836" y="1011"/>
              <a:ext cx="618" cy="514"/>
            </a:xfrm>
            <a:prstGeom prst="rect">
              <a:avLst/>
            </a:prstGeom>
            <a:solidFill>
              <a:srgbClr val="FFFFFF"/>
            </a:solidFill>
            <a:ln w="15875">
              <a:solidFill>
                <a:srgbClr val="000000"/>
              </a:solidFill>
              <a:miter lim="800000"/>
            </a:ln>
          </p:spPr>
          <p:txBody>
            <a:bodyPr/>
            <a:lstStyle/>
            <a:p>
              <a:pPr marL="342900" indent="-342900">
                <a:lnSpc>
                  <a:spcPct val="110000"/>
                </a:lnSpc>
                <a:spcBef>
                  <a:spcPct val="20000"/>
                </a:spcBef>
                <a:buClr>
                  <a:schemeClr val="tx2"/>
                </a:buClr>
                <a:buSzPct val="70000"/>
              </a:pPr>
              <a:r>
                <a:rPr lang="zh-CN" altLang="en-US" sz="1600">
                  <a:solidFill>
                    <a:srgbClr val="2C2C86"/>
                  </a:solidFill>
                  <a:ea typeface="楷体_GB2312" panose="02010609030101010101" charset="-122"/>
                </a:rPr>
                <a:t>状态</a:t>
              </a:r>
            </a:p>
            <a:p>
              <a:pPr marL="342900" indent="-342900">
                <a:lnSpc>
                  <a:spcPct val="110000"/>
                </a:lnSpc>
                <a:spcBef>
                  <a:spcPct val="20000"/>
                </a:spcBef>
                <a:buClr>
                  <a:schemeClr val="tx2"/>
                </a:buClr>
                <a:buSzPct val="70000"/>
              </a:pPr>
              <a:r>
                <a:rPr lang="zh-CN" altLang="en-US" sz="1600">
                  <a:solidFill>
                    <a:srgbClr val="2C2C86"/>
                  </a:solidFill>
                  <a:ea typeface="楷体_GB2312" panose="02010609030101010101" charset="-122"/>
                </a:rPr>
                <a:t>寄存器</a:t>
              </a:r>
            </a:p>
          </p:txBody>
        </p:sp>
        <p:sp>
          <p:nvSpPr>
            <p:cNvPr id="62477" name="Text Box 12"/>
            <p:cNvSpPr txBox="1">
              <a:spLocks noChangeArrowheads="1"/>
            </p:cNvSpPr>
            <p:nvPr/>
          </p:nvSpPr>
          <p:spPr bwMode="auto">
            <a:xfrm>
              <a:off x="2944" y="1000"/>
              <a:ext cx="529" cy="514"/>
            </a:xfrm>
            <a:prstGeom prst="rect">
              <a:avLst/>
            </a:prstGeom>
            <a:solidFill>
              <a:srgbClr val="FFFFFF"/>
            </a:solidFill>
            <a:ln w="15875">
              <a:solidFill>
                <a:srgbClr val="000000"/>
              </a:solidFill>
              <a:miter lim="800000"/>
            </a:ln>
          </p:spPr>
          <p:txBody>
            <a:bodyPr/>
            <a:lstStyle/>
            <a:p>
              <a:pPr>
                <a:lnSpc>
                  <a:spcPct val="110000"/>
                </a:lnSpc>
                <a:spcBef>
                  <a:spcPct val="20000"/>
                </a:spcBef>
                <a:buClr>
                  <a:schemeClr val="tx2"/>
                </a:buClr>
                <a:buSzPct val="70000"/>
                <a:buFont typeface="Wingdings" panose="05000000000000000000" pitchFamily="2" charset="2"/>
                <a:buNone/>
              </a:pPr>
              <a:r>
                <a:rPr lang="zh-CN" altLang="en-US" sz="1600" dirty="0" smtClean="0">
                  <a:solidFill>
                    <a:srgbClr val="2C2C86"/>
                  </a:solidFill>
                  <a:ea typeface="楷体_GB2312" panose="02010609030101010101" charset="-122"/>
                </a:rPr>
                <a:t>输出</a:t>
              </a:r>
              <a:endParaRPr lang="en-US" altLang="zh-CN" sz="1600" dirty="0" smtClean="0">
                <a:solidFill>
                  <a:srgbClr val="2C2C86"/>
                </a:solidFill>
                <a:ea typeface="楷体_GB2312" panose="02010609030101010101" charset="-122"/>
              </a:endParaRPr>
            </a:p>
            <a:p>
              <a:pPr>
                <a:lnSpc>
                  <a:spcPct val="110000"/>
                </a:lnSpc>
                <a:spcBef>
                  <a:spcPct val="20000"/>
                </a:spcBef>
                <a:buClr>
                  <a:schemeClr val="tx2"/>
                </a:buClr>
                <a:buSzPct val="70000"/>
                <a:buFont typeface="Wingdings" panose="05000000000000000000" pitchFamily="2" charset="2"/>
                <a:buNone/>
              </a:pPr>
              <a:r>
                <a:rPr lang="zh-CN" altLang="en-US" sz="1600" dirty="0" smtClean="0">
                  <a:solidFill>
                    <a:srgbClr val="2C2C86"/>
                  </a:solidFill>
                  <a:ea typeface="楷体_GB2312" panose="02010609030101010101" charset="-122"/>
                </a:rPr>
                <a:t>逻辑</a:t>
              </a:r>
              <a:endParaRPr lang="zh-CN" altLang="en-US" sz="1600" dirty="0">
                <a:solidFill>
                  <a:srgbClr val="2C2C86"/>
                </a:solidFill>
                <a:ea typeface="楷体_GB2312" panose="02010609030101010101" charset="-122"/>
              </a:endParaRPr>
            </a:p>
          </p:txBody>
        </p:sp>
        <p:sp>
          <p:nvSpPr>
            <p:cNvPr id="62478" name="Line 13"/>
            <p:cNvSpPr>
              <a:spLocks noChangeShapeType="1"/>
            </p:cNvSpPr>
            <p:nvPr/>
          </p:nvSpPr>
          <p:spPr bwMode="auto">
            <a:xfrm>
              <a:off x="276" y="1084"/>
              <a:ext cx="554" cy="0"/>
            </a:xfrm>
            <a:prstGeom prst="line">
              <a:avLst/>
            </a:prstGeom>
            <a:noFill/>
            <a:ln w="9525">
              <a:solidFill>
                <a:srgbClr val="000000"/>
              </a:solidFill>
              <a:round/>
              <a:tailEnd type="triangle" w="med" len="med"/>
            </a:ln>
          </p:spPr>
          <p:txBody>
            <a:bodyPr/>
            <a:lstStyle/>
            <a:p>
              <a:endParaRPr lang="zh-CN" altLang="en-US"/>
            </a:p>
          </p:txBody>
        </p:sp>
        <p:sp>
          <p:nvSpPr>
            <p:cNvPr id="62479" name="Line 14"/>
            <p:cNvSpPr>
              <a:spLocks noChangeShapeType="1"/>
            </p:cNvSpPr>
            <p:nvPr/>
          </p:nvSpPr>
          <p:spPr bwMode="auto">
            <a:xfrm>
              <a:off x="599" y="1378"/>
              <a:ext cx="231" cy="0"/>
            </a:xfrm>
            <a:prstGeom prst="line">
              <a:avLst/>
            </a:prstGeom>
            <a:noFill/>
            <a:ln w="9525">
              <a:solidFill>
                <a:srgbClr val="000000"/>
              </a:solidFill>
              <a:round/>
              <a:tailEnd type="triangle" w="med" len="med"/>
            </a:ln>
          </p:spPr>
          <p:txBody>
            <a:bodyPr/>
            <a:lstStyle/>
            <a:p>
              <a:endParaRPr lang="zh-CN" altLang="en-US"/>
            </a:p>
          </p:txBody>
        </p:sp>
        <p:sp>
          <p:nvSpPr>
            <p:cNvPr id="62480" name="Line 15"/>
            <p:cNvSpPr>
              <a:spLocks noChangeShapeType="1"/>
            </p:cNvSpPr>
            <p:nvPr/>
          </p:nvSpPr>
          <p:spPr bwMode="auto">
            <a:xfrm>
              <a:off x="1359" y="1263"/>
              <a:ext cx="477" cy="0"/>
            </a:xfrm>
            <a:prstGeom prst="line">
              <a:avLst/>
            </a:prstGeom>
            <a:noFill/>
            <a:ln w="9525">
              <a:solidFill>
                <a:srgbClr val="000000"/>
              </a:solidFill>
              <a:round/>
              <a:tailEnd type="triangle" w="med" len="med"/>
            </a:ln>
          </p:spPr>
          <p:txBody>
            <a:bodyPr/>
            <a:lstStyle/>
            <a:p>
              <a:endParaRPr lang="zh-CN" altLang="en-US"/>
            </a:p>
          </p:txBody>
        </p:sp>
        <p:sp>
          <p:nvSpPr>
            <p:cNvPr id="62481" name="Line 16"/>
            <p:cNvSpPr>
              <a:spLocks noChangeShapeType="1"/>
            </p:cNvSpPr>
            <p:nvPr/>
          </p:nvSpPr>
          <p:spPr bwMode="auto">
            <a:xfrm>
              <a:off x="2467" y="1378"/>
              <a:ext cx="477" cy="0"/>
            </a:xfrm>
            <a:prstGeom prst="line">
              <a:avLst/>
            </a:prstGeom>
            <a:noFill/>
            <a:ln w="28575">
              <a:solidFill>
                <a:srgbClr val="FF0066"/>
              </a:solidFill>
              <a:round/>
              <a:tailEnd type="triangle" w="med" len="med"/>
            </a:ln>
          </p:spPr>
          <p:txBody>
            <a:bodyPr/>
            <a:lstStyle/>
            <a:p>
              <a:endParaRPr lang="zh-CN" altLang="en-US"/>
            </a:p>
          </p:txBody>
        </p:sp>
        <p:sp>
          <p:nvSpPr>
            <p:cNvPr id="62482" name="Line 17"/>
            <p:cNvSpPr>
              <a:spLocks noChangeShapeType="1"/>
            </p:cNvSpPr>
            <p:nvPr/>
          </p:nvSpPr>
          <p:spPr bwMode="auto">
            <a:xfrm>
              <a:off x="3473" y="1252"/>
              <a:ext cx="476" cy="0"/>
            </a:xfrm>
            <a:prstGeom prst="line">
              <a:avLst/>
            </a:prstGeom>
            <a:noFill/>
            <a:ln w="9525">
              <a:solidFill>
                <a:srgbClr val="000000"/>
              </a:solidFill>
              <a:round/>
              <a:tailEnd type="triangle" w="med" len="med"/>
            </a:ln>
          </p:spPr>
          <p:txBody>
            <a:bodyPr/>
            <a:lstStyle/>
            <a:p>
              <a:endParaRPr lang="zh-CN" altLang="en-US"/>
            </a:p>
          </p:txBody>
        </p:sp>
        <p:sp>
          <p:nvSpPr>
            <p:cNvPr id="62483" name="Line 18"/>
            <p:cNvSpPr>
              <a:spLocks noChangeShapeType="1"/>
            </p:cNvSpPr>
            <p:nvPr/>
          </p:nvSpPr>
          <p:spPr bwMode="auto">
            <a:xfrm>
              <a:off x="586" y="1378"/>
              <a:ext cx="0" cy="284"/>
            </a:xfrm>
            <a:prstGeom prst="line">
              <a:avLst/>
            </a:prstGeom>
            <a:noFill/>
            <a:ln w="9525">
              <a:solidFill>
                <a:srgbClr val="000000"/>
              </a:solidFill>
              <a:round/>
            </a:ln>
          </p:spPr>
          <p:txBody>
            <a:bodyPr/>
            <a:lstStyle/>
            <a:p>
              <a:endParaRPr lang="zh-CN" altLang="en-US"/>
            </a:p>
          </p:txBody>
        </p:sp>
        <p:sp>
          <p:nvSpPr>
            <p:cNvPr id="62484" name="Line 19"/>
            <p:cNvSpPr>
              <a:spLocks noChangeShapeType="1"/>
            </p:cNvSpPr>
            <p:nvPr/>
          </p:nvSpPr>
          <p:spPr bwMode="auto">
            <a:xfrm>
              <a:off x="599" y="1662"/>
              <a:ext cx="2074" cy="0"/>
            </a:xfrm>
            <a:prstGeom prst="line">
              <a:avLst/>
            </a:prstGeom>
            <a:noFill/>
            <a:ln w="9525">
              <a:solidFill>
                <a:srgbClr val="000000"/>
              </a:solidFill>
              <a:round/>
            </a:ln>
          </p:spPr>
          <p:txBody>
            <a:bodyPr/>
            <a:lstStyle/>
            <a:p>
              <a:endParaRPr lang="zh-CN" altLang="en-US"/>
            </a:p>
          </p:txBody>
        </p:sp>
        <p:sp>
          <p:nvSpPr>
            <p:cNvPr id="62485" name="Line 20"/>
            <p:cNvSpPr>
              <a:spLocks noChangeShapeType="1"/>
            </p:cNvSpPr>
            <p:nvPr/>
          </p:nvSpPr>
          <p:spPr bwMode="auto">
            <a:xfrm flipV="1">
              <a:off x="2673" y="1368"/>
              <a:ext cx="0" cy="294"/>
            </a:xfrm>
            <a:prstGeom prst="line">
              <a:avLst/>
            </a:prstGeom>
            <a:noFill/>
            <a:ln w="9525">
              <a:solidFill>
                <a:srgbClr val="000000"/>
              </a:solidFill>
              <a:round/>
            </a:ln>
          </p:spPr>
          <p:txBody>
            <a:bodyPr/>
            <a:lstStyle/>
            <a:p>
              <a:endParaRPr lang="zh-CN" altLang="en-US"/>
            </a:p>
          </p:txBody>
        </p:sp>
        <p:sp>
          <p:nvSpPr>
            <p:cNvPr id="62486" name="Line 21"/>
            <p:cNvSpPr>
              <a:spLocks noChangeShapeType="1"/>
            </p:cNvSpPr>
            <p:nvPr/>
          </p:nvSpPr>
          <p:spPr bwMode="auto">
            <a:xfrm flipV="1">
              <a:off x="586" y="833"/>
              <a:ext cx="0" cy="251"/>
            </a:xfrm>
            <a:prstGeom prst="line">
              <a:avLst/>
            </a:prstGeom>
            <a:noFill/>
            <a:ln w="28575">
              <a:solidFill>
                <a:srgbClr val="FF0066"/>
              </a:solidFill>
              <a:round/>
            </a:ln>
          </p:spPr>
          <p:txBody>
            <a:bodyPr/>
            <a:lstStyle/>
            <a:p>
              <a:endParaRPr lang="zh-CN" altLang="en-US"/>
            </a:p>
          </p:txBody>
        </p:sp>
        <p:sp>
          <p:nvSpPr>
            <p:cNvPr id="62487" name="Line 22"/>
            <p:cNvSpPr>
              <a:spLocks noChangeShapeType="1"/>
            </p:cNvSpPr>
            <p:nvPr/>
          </p:nvSpPr>
          <p:spPr bwMode="auto">
            <a:xfrm>
              <a:off x="586" y="843"/>
              <a:ext cx="2113" cy="0"/>
            </a:xfrm>
            <a:prstGeom prst="line">
              <a:avLst/>
            </a:prstGeom>
            <a:noFill/>
            <a:ln w="28575">
              <a:solidFill>
                <a:srgbClr val="FF0066"/>
              </a:solidFill>
              <a:round/>
            </a:ln>
          </p:spPr>
          <p:txBody>
            <a:bodyPr/>
            <a:lstStyle/>
            <a:p>
              <a:endParaRPr lang="zh-CN" altLang="en-US"/>
            </a:p>
          </p:txBody>
        </p:sp>
        <p:sp>
          <p:nvSpPr>
            <p:cNvPr id="62488" name="Line 23"/>
            <p:cNvSpPr>
              <a:spLocks noChangeShapeType="1"/>
            </p:cNvSpPr>
            <p:nvPr/>
          </p:nvSpPr>
          <p:spPr bwMode="auto">
            <a:xfrm>
              <a:off x="2699" y="843"/>
              <a:ext cx="0" cy="252"/>
            </a:xfrm>
            <a:prstGeom prst="line">
              <a:avLst/>
            </a:prstGeom>
            <a:noFill/>
            <a:ln w="28575">
              <a:solidFill>
                <a:srgbClr val="FF0066"/>
              </a:solidFill>
              <a:round/>
            </a:ln>
          </p:spPr>
          <p:txBody>
            <a:bodyPr/>
            <a:lstStyle/>
            <a:p>
              <a:endParaRPr lang="zh-CN" altLang="en-US"/>
            </a:p>
          </p:txBody>
        </p:sp>
        <p:sp>
          <p:nvSpPr>
            <p:cNvPr id="62489" name="Line 24"/>
            <p:cNvSpPr>
              <a:spLocks noChangeShapeType="1"/>
            </p:cNvSpPr>
            <p:nvPr/>
          </p:nvSpPr>
          <p:spPr bwMode="auto">
            <a:xfrm>
              <a:off x="2699" y="1095"/>
              <a:ext cx="245" cy="0"/>
            </a:xfrm>
            <a:prstGeom prst="line">
              <a:avLst/>
            </a:prstGeom>
            <a:noFill/>
            <a:ln w="28575">
              <a:solidFill>
                <a:srgbClr val="FF0066"/>
              </a:solidFill>
              <a:round/>
              <a:tailEnd type="triangle" w="med" len="med"/>
            </a:ln>
          </p:spPr>
          <p:txBody>
            <a:bodyPr/>
            <a:lstStyle/>
            <a:p>
              <a:endParaRPr lang="zh-CN" altLang="en-US"/>
            </a:p>
          </p:txBody>
        </p:sp>
        <p:sp>
          <p:nvSpPr>
            <p:cNvPr id="62490" name="Text Box 25"/>
            <p:cNvSpPr txBox="1">
              <a:spLocks noChangeArrowheads="1"/>
            </p:cNvSpPr>
            <p:nvPr/>
          </p:nvSpPr>
          <p:spPr bwMode="auto">
            <a:xfrm>
              <a:off x="1020" y="1744"/>
              <a:ext cx="2103" cy="230"/>
            </a:xfrm>
            <a:prstGeom prst="rect">
              <a:avLst/>
            </a:prstGeom>
            <a:solidFill>
              <a:srgbClr val="FFFFFF"/>
            </a:solidFill>
            <a:ln w="9525">
              <a:noFill/>
              <a:miter lim="800000"/>
            </a:ln>
          </p:spPr>
          <p:txBody>
            <a:bodyPr/>
            <a:lstStyle/>
            <a:p>
              <a:pPr marL="342900" indent="-342900" algn="just">
                <a:lnSpc>
                  <a:spcPct val="110000"/>
                </a:lnSpc>
                <a:spcBef>
                  <a:spcPct val="20000"/>
                </a:spcBef>
                <a:buClr>
                  <a:schemeClr val="tx2"/>
                </a:buClr>
                <a:buSzPct val="70000"/>
              </a:pPr>
              <a:r>
                <a:rPr lang="en-US" altLang="zh-CN" sz="1800">
                  <a:solidFill>
                    <a:srgbClr val="990000"/>
                  </a:solidFill>
                  <a:latin typeface="Arial" panose="020B0604020202020204" pitchFamily="34" charset="0"/>
                  <a:ea typeface="楷体_GB2312" panose="02010609030101010101" charset="-122"/>
                  <a:cs typeface="Arial" panose="020B0604020202020204" pitchFamily="34" charset="0"/>
                </a:rPr>
                <a:t>Mealy</a:t>
              </a:r>
              <a:r>
                <a:rPr lang="zh-CN" altLang="en-US" sz="1800">
                  <a:solidFill>
                    <a:srgbClr val="990000"/>
                  </a:solidFill>
                  <a:latin typeface="Arial" panose="020B0604020202020204" pitchFamily="34" charset="0"/>
                  <a:ea typeface="楷体_GB2312" panose="02010609030101010101" charset="-122"/>
                  <a:cs typeface="Arial" panose="020B0604020202020204" pitchFamily="34" charset="0"/>
                </a:rPr>
                <a:t>型状态机的典型结构</a:t>
              </a:r>
            </a:p>
          </p:txBody>
        </p:sp>
        <p:sp>
          <p:nvSpPr>
            <p:cNvPr id="62491" name="Text Box 26"/>
            <p:cNvSpPr txBox="1">
              <a:spLocks noChangeArrowheads="1"/>
            </p:cNvSpPr>
            <p:nvPr/>
          </p:nvSpPr>
          <p:spPr bwMode="auto">
            <a:xfrm>
              <a:off x="512" y="959"/>
              <a:ext cx="372" cy="248"/>
            </a:xfrm>
            <a:prstGeom prst="rect">
              <a:avLst/>
            </a:prstGeom>
            <a:noFill/>
            <a:ln w="9525">
              <a:noFill/>
              <a:miter lim="800000"/>
            </a:ln>
          </p:spPr>
          <p:txBody>
            <a:bodyPr>
              <a:spAutoFit/>
            </a:bodyPr>
            <a:lstStyle/>
            <a:p>
              <a:pPr marL="342900" indent="-342900" algn="l">
                <a:lnSpc>
                  <a:spcPct val="110000"/>
                </a:lnSpc>
                <a:buClr>
                  <a:schemeClr val="tx2"/>
                </a:buClr>
                <a:buSzPct val="70000"/>
              </a:pPr>
              <a:r>
                <a:rPr lang="en-US" altLang="zh-CN" sz="1800" dirty="0">
                  <a:solidFill>
                    <a:srgbClr val="000000"/>
                  </a:solidFill>
                  <a:ea typeface="黑体" panose="02010600030101010101" pitchFamily="49" charset="-122"/>
                  <a:cs typeface="Times New Roman" panose="02020603050405020304" pitchFamily="18" charset="0"/>
                </a:rPr>
                <a:t>•</a:t>
              </a:r>
            </a:p>
          </p:txBody>
        </p:sp>
        <p:sp>
          <p:nvSpPr>
            <p:cNvPr id="62492" name="Text Box 27"/>
            <p:cNvSpPr txBox="1">
              <a:spLocks noChangeArrowheads="1"/>
            </p:cNvSpPr>
            <p:nvPr/>
          </p:nvSpPr>
          <p:spPr bwMode="auto">
            <a:xfrm>
              <a:off x="2607" y="1264"/>
              <a:ext cx="372" cy="248"/>
            </a:xfrm>
            <a:prstGeom prst="rect">
              <a:avLst/>
            </a:prstGeom>
            <a:noFill/>
            <a:ln w="9525">
              <a:noFill/>
              <a:miter lim="800000"/>
            </a:ln>
          </p:spPr>
          <p:txBody>
            <a:bodyPr>
              <a:spAutoFit/>
            </a:bodyPr>
            <a:lstStyle/>
            <a:p>
              <a:pPr marL="342900" indent="-342900" algn="l">
                <a:lnSpc>
                  <a:spcPct val="110000"/>
                </a:lnSpc>
                <a:buClr>
                  <a:schemeClr val="tx2"/>
                </a:buClr>
                <a:buSzPct val="70000"/>
              </a:pPr>
              <a:r>
                <a:rPr lang="en-US" altLang="zh-CN" sz="1800" dirty="0">
                  <a:solidFill>
                    <a:srgbClr val="000000"/>
                  </a:solidFill>
                  <a:ea typeface="黑体" panose="02010600030101010101" pitchFamily="49" charset="-122"/>
                  <a:cs typeface="Times New Roman" panose="02020603050405020304" pitchFamily="18" charset="0"/>
                </a:rPr>
                <a:t>•</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7635">
                                            <p:txEl>
                                              <p:pRg st="2" end="2"/>
                                            </p:txEl>
                                          </p:spTgt>
                                        </p:tgtEl>
                                        <p:attrNameLst>
                                          <p:attrName>style.visibility</p:attrName>
                                        </p:attrNameLst>
                                      </p:cBhvr>
                                      <p:to>
                                        <p:strVal val="visible"/>
                                      </p:to>
                                    </p:set>
                                    <p:anim calcmode="lin" valueType="num">
                                      <p:cBhvr additive="base">
                                        <p:cTn id="7" dur="500" fill="hold"/>
                                        <p:tgtEl>
                                          <p:spTgt spid="197635">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76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97635">
                                            <p:txEl>
                                              <p:pRg st="3" end="3"/>
                                            </p:txEl>
                                          </p:spTgt>
                                        </p:tgtEl>
                                        <p:attrNameLst>
                                          <p:attrName>style.visibility</p:attrName>
                                        </p:attrNameLst>
                                      </p:cBhvr>
                                      <p:to>
                                        <p:strVal val="visible"/>
                                      </p:to>
                                    </p:set>
                                    <p:anim calcmode="lin" valueType="num">
                                      <p:cBhvr additive="base">
                                        <p:cTn id="13" dur="500" fill="hold"/>
                                        <p:tgtEl>
                                          <p:spTgt spid="19763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76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97635">
                                            <p:txEl>
                                              <p:pRg st="4" end="4"/>
                                            </p:txEl>
                                          </p:spTgt>
                                        </p:tgtEl>
                                        <p:attrNameLst>
                                          <p:attrName>style.visibility</p:attrName>
                                        </p:attrNameLst>
                                      </p:cBhvr>
                                      <p:to>
                                        <p:strVal val="visible"/>
                                      </p:to>
                                    </p:set>
                                    <p:anim calcmode="lin" valueType="num">
                                      <p:cBhvr additive="base">
                                        <p:cTn id="19" dur="500" fill="hold"/>
                                        <p:tgtEl>
                                          <p:spTgt spid="197635">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76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2469"/>
                                        </p:tgtEl>
                                        <p:attrNameLst>
                                          <p:attrName>style.visibility</p:attrName>
                                        </p:attrNameLst>
                                      </p:cBhvr>
                                      <p:to>
                                        <p:strVal val="visible"/>
                                      </p:to>
                                    </p:set>
                                    <p:animEffect transition="in" filter="blinds(horizontal)">
                                      <p:cBhvr>
                                        <p:cTn id="25" dur="500"/>
                                        <p:tgtEl>
                                          <p:spTgt spid="62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5"/>
          <p:cNvSpPr>
            <a:spLocks noGrp="1"/>
          </p:cNvSpPr>
          <p:nvPr>
            <p:ph type="title"/>
          </p:nvPr>
        </p:nvSpPr>
        <p:spPr/>
        <p:txBody>
          <a:bodyPr/>
          <a:lstStyle/>
          <a:p>
            <a:r>
              <a:rPr lang="zh-CN" altLang="en-US" dirty="0" smtClean="0">
                <a:solidFill>
                  <a:srgbClr val="FFCC00"/>
                </a:solidFill>
                <a:latin typeface="Arial" panose="020B0604020202020204" pitchFamily="34" charset="0"/>
                <a:ea typeface="黑体" panose="02010600030101010101" pitchFamily="49" charset="-122"/>
              </a:rPr>
              <a:t>有限状态机的表示方法</a:t>
            </a:r>
            <a:endParaRPr lang="zh-CN" altLang="en-US" dirty="0" smtClean="0">
              <a:ea typeface="宋体" panose="02010600030101010101" pitchFamily="2" charset="-122"/>
            </a:endParaRPr>
          </a:p>
        </p:txBody>
      </p:sp>
      <p:sp>
        <p:nvSpPr>
          <p:cNvPr id="2053" name="Rectangle 5"/>
          <p:cNvSpPr>
            <a:spLocks noChangeArrowheads="1"/>
          </p:cNvSpPr>
          <p:nvPr/>
        </p:nvSpPr>
        <p:spPr bwMode="auto">
          <a:xfrm>
            <a:off x="791351" y="1580445"/>
            <a:ext cx="9968797" cy="1711325"/>
          </a:xfrm>
          <a:prstGeom prst="rect">
            <a:avLst/>
          </a:prstGeom>
          <a:noFill/>
          <a:ln w="9525">
            <a:noFill/>
            <a:miter lim="800000"/>
          </a:ln>
        </p:spPr>
        <p:txBody>
          <a:bodyPr/>
          <a:lstStyle/>
          <a:p>
            <a:pPr marL="363855" indent="-363855" algn="l">
              <a:lnSpc>
                <a:spcPct val="125000"/>
              </a:lnSpc>
              <a:spcBef>
                <a:spcPct val="0"/>
              </a:spcBef>
              <a:buClr>
                <a:schemeClr val="bg2"/>
              </a:buClr>
              <a:buSzPct val="80000"/>
              <a:buFont typeface="Wingdings" panose="05000000000000000000" pitchFamily="2" charset="2"/>
              <a:buChar char="v"/>
            </a:pPr>
            <a:r>
              <a:rPr kumimoji="1" lang="zh-CN" altLang="en-US" sz="2600" dirty="0">
                <a:solidFill>
                  <a:srgbClr val="000000"/>
                </a:solidFill>
                <a:latin typeface="宋体" panose="02010600030101010101" pitchFamily="2" charset="-122"/>
              </a:rPr>
              <a:t>状态机有</a:t>
            </a:r>
            <a:r>
              <a:rPr kumimoji="1" lang="en-US" altLang="zh-CN" sz="2600" dirty="0">
                <a:solidFill>
                  <a:srgbClr val="C00000"/>
                </a:solidFill>
                <a:latin typeface="Arial" panose="020B0604020202020204" pitchFamily="34" charset="0"/>
                <a:cs typeface="Arial" panose="020B0604020202020204" pitchFamily="34" charset="0"/>
              </a:rPr>
              <a:t>3</a:t>
            </a:r>
            <a:r>
              <a:rPr kumimoji="1" lang="zh-CN" altLang="en-US" sz="2600" dirty="0">
                <a:solidFill>
                  <a:srgbClr val="000000"/>
                </a:solidFill>
                <a:latin typeface="宋体" panose="02010600030101010101" pitchFamily="2" charset="-122"/>
              </a:rPr>
              <a:t>种表示方法</a:t>
            </a:r>
          </a:p>
          <a:p>
            <a:pPr marL="711200" lvl="2" indent="-347980" algn="l">
              <a:lnSpc>
                <a:spcPct val="125000"/>
              </a:lnSpc>
              <a:spcBef>
                <a:spcPct val="0"/>
              </a:spcBef>
              <a:buClr>
                <a:srgbClr val="006666"/>
              </a:buClr>
              <a:buSzPct val="110000"/>
              <a:buFont typeface="Wingdings" panose="05000000000000000000" pitchFamily="2" charset="2"/>
              <a:buChar char="w"/>
            </a:pPr>
            <a:r>
              <a:rPr kumimoji="1" lang="zh-CN" altLang="en-US" sz="2400" dirty="0">
                <a:solidFill>
                  <a:srgbClr val="000000"/>
                </a:solidFill>
                <a:latin typeface="宋体" panose="02010600030101010101" pitchFamily="2" charset="-122"/>
              </a:rPr>
              <a:t>状态图</a:t>
            </a:r>
            <a:r>
              <a:rPr kumimoji="1" lang="zh-CN" altLang="en-US" sz="2400" dirty="0">
                <a:solidFill>
                  <a:srgbClr val="000000"/>
                </a:solidFill>
                <a:latin typeface="Arial" panose="020B0604020202020204" pitchFamily="34" charset="0"/>
                <a:cs typeface="Arial" panose="020B0604020202020204" pitchFamily="34" charset="0"/>
              </a:rPr>
              <a:t>（</a:t>
            </a:r>
            <a:r>
              <a:rPr kumimoji="1" lang="en-US" altLang="zh-CN" sz="2400" dirty="0">
                <a:solidFill>
                  <a:srgbClr val="000000"/>
                </a:solidFill>
                <a:latin typeface="Arial" panose="020B0604020202020204" pitchFamily="34" charset="0"/>
                <a:cs typeface="Arial" panose="020B0604020202020204" pitchFamily="34" charset="0"/>
              </a:rPr>
              <a:t>State Diagram</a:t>
            </a:r>
            <a:r>
              <a:rPr kumimoji="1" lang="zh-CN" altLang="en-US" sz="2400" dirty="0">
                <a:solidFill>
                  <a:srgbClr val="000000"/>
                </a:solidFill>
                <a:latin typeface="Arial" panose="020B0604020202020204" pitchFamily="34" charset="0"/>
                <a:cs typeface="Arial" panose="020B0604020202020204" pitchFamily="34" charset="0"/>
              </a:rPr>
              <a:t>）</a:t>
            </a:r>
            <a:r>
              <a:rPr kumimoji="1" lang="zh-CN" altLang="en-US" sz="2400" dirty="0">
                <a:solidFill>
                  <a:srgbClr val="000000"/>
                </a:solidFill>
                <a:latin typeface="宋体" panose="02010600030101010101" pitchFamily="2" charset="-122"/>
              </a:rPr>
              <a:t>、状态表</a:t>
            </a:r>
            <a:r>
              <a:rPr kumimoji="1" lang="zh-CN" altLang="en-US" sz="2400" dirty="0">
                <a:solidFill>
                  <a:srgbClr val="000000"/>
                </a:solidFill>
                <a:latin typeface="Arial" panose="020B0604020202020204" pitchFamily="34" charset="0"/>
                <a:cs typeface="Arial" panose="020B0604020202020204" pitchFamily="34" charset="0"/>
              </a:rPr>
              <a:t>（</a:t>
            </a:r>
            <a:r>
              <a:rPr kumimoji="1" lang="en-US" altLang="zh-CN" sz="2400" dirty="0">
                <a:solidFill>
                  <a:srgbClr val="000000"/>
                </a:solidFill>
                <a:latin typeface="Arial" panose="020B0604020202020204" pitchFamily="34" charset="0"/>
                <a:cs typeface="Arial" panose="020B0604020202020204" pitchFamily="34" charset="0"/>
              </a:rPr>
              <a:t>State Table</a:t>
            </a:r>
            <a:r>
              <a:rPr kumimoji="1" lang="zh-CN" altLang="en-US" sz="2400" dirty="0">
                <a:solidFill>
                  <a:srgbClr val="000000"/>
                </a:solidFill>
                <a:latin typeface="Arial" panose="020B0604020202020204" pitchFamily="34" charset="0"/>
                <a:cs typeface="Arial" panose="020B0604020202020204" pitchFamily="34" charset="0"/>
              </a:rPr>
              <a:t>）</a:t>
            </a:r>
            <a:r>
              <a:rPr kumimoji="1" lang="zh-CN" altLang="en-US" sz="2400" dirty="0">
                <a:solidFill>
                  <a:srgbClr val="000000"/>
                </a:solidFill>
                <a:latin typeface="宋体" panose="02010600030101010101" pitchFamily="2" charset="-122"/>
              </a:rPr>
              <a:t>和流程图</a:t>
            </a:r>
            <a:endParaRPr kumimoji="1" lang="en-US" altLang="zh-CN" sz="2400" dirty="0">
              <a:solidFill>
                <a:srgbClr val="000000"/>
              </a:solidFill>
              <a:latin typeface="宋体" panose="02010600030101010101" pitchFamily="2" charset="-122"/>
            </a:endParaRPr>
          </a:p>
          <a:p>
            <a:pPr marL="711200" lvl="2" indent="-347980" algn="l">
              <a:lnSpc>
                <a:spcPct val="125000"/>
              </a:lnSpc>
              <a:spcBef>
                <a:spcPct val="0"/>
              </a:spcBef>
              <a:buClr>
                <a:srgbClr val="006666"/>
              </a:buClr>
              <a:buSzPct val="110000"/>
              <a:buFont typeface="Wingdings" panose="05000000000000000000" pitchFamily="2" charset="2"/>
              <a:buChar char="w"/>
            </a:pPr>
            <a:r>
              <a:rPr kumimoji="1" lang="zh-CN" altLang="en-US" sz="2400" dirty="0">
                <a:solidFill>
                  <a:srgbClr val="000000"/>
                </a:solidFill>
                <a:latin typeface="宋体" panose="02010600030101010101" pitchFamily="2" charset="-122"/>
              </a:rPr>
              <a:t>三者等价，可以相互转换 </a:t>
            </a:r>
          </a:p>
        </p:txBody>
      </p:sp>
      <p:grpSp>
        <p:nvGrpSpPr>
          <p:cNvPr id="2" name="Group 493"/>
          <p:cNvGrpSpPr/>
          <p:nvPr/>
        </p:nvGrpSpPr>
        <p:grpSpPr bwMode="auto">
          <a:xfrm>
            <a:off x="2606676" y="3336925"/>
            <a:ext cx="2517775" cy="1765300"/>
            <a:chOff x="2696" y="2130"/>
            <a:chExt cx="1586" cy="1117"/>
          </a:xfrm>
        </p:grpSpPr>
        <p:grpSp>
          <p:nvGrpSpPr>
            <p:cNvPr id="2087" name="Group 400"/>
            <p:cNvGrpSpPr/>
            <p:nvPr/>
          </p:nvGrpSpPr>
          <p:grpSpPr bwMode="auto">
            <a:xfrm>
              <a:off x="2698" y="2476"/>
              <a:ext cx="614" cy="202"/>
              <a:chOff x="3274" y="2736"/>
              <a:chExt cx="614" cy="202"/>
            </a:xfrm>
          </p:grpSpPr>
          <p:grpSp>
            <p:nvGrpSpPr>
              <p:cNvPr id="2106" name="Group 401"/>
              <p:cNvGrpSpPr/>
              <p:nvPr/>
            </p:nvGrpSpPr>
            <p:grpSpPr bwMode="auto">
              <a:xfrm>
                <a:off x="3274" y="2736"/>
                <a:ext cx="482" cy="202"/>
                <a:chOff x="3274" y="2736"/>
                <a:chExt cx="482" cy="202"/>
              </a:xfrm>
            </p:grpSpPr>
            <p:sp>
              <p:nvSpPr>
                <p:cNvPr id="2108" name="Oval 402"/>
                <p:cNvSpPr>
                  <a:spLocks noChangeArrowheads="1"/>
                </p:cNvSpPr>
                <p:nvPr/>
              </p:nvSpPr>
              <p:spPr bwMode="auto">
                <a:xfrm>
                  <a:off x="3312" y="2736"/>
                  <a:ext cx="384" cy="192"/>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09" name="Text Box 403"/>
                <p:cNvSpPr txBox="1">
                  <a:spLocks noChangeArrowheads="1"/>
                </p:cNvSpPr>
                <p:nvPr/>
              </p:nvSpPr>
              <p:spPr bwMode="auto">
                <a:xfrm>
                  <a:off x="3274" y="2739"/>
                  <a:ext cx="482" cy="19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000/0</a:t>
                  </a:r>
                </a:p>
              </p:txBody>
            </p:sp>
          </p:grpSp>
          <p:sp>
            <p:nvSpPr>
              <p:cNvPr id="2107" name="Line 404"/>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2088" name="Group 405"/>
            <p:cNvGrpSpPr/>
            <p:nvPr/>
          </p:nvGrpSpPr>
          <p:grpSpPr bwMode="auto">
            <a:xfrm>
              <a:off x="3279" y="2485"/>
              <a:ext cx="600" cy="214"/>
              <a:chOff x="3288" y="2736"/>
              <a:chExt cx="600" cy="214"/>
            </a:xfrm>
          </p:grpSpPr>
          <p:grpSp>
            <p:nvGrpSpPr>
              <p:cNvPr id="2102" name="Group 406"/>
              <p:cNvGrpSpPr/>
              <p:nvPr/>
            </p:nvGrpSpPr>
            <p:grpSpPr bwMode="auto">
              <a:xfrm>
                <a:off x="3288" y="2736"/>
                <a:ext cx="439" cy="214"/>
                <a:chOff x="3288" y="2736"/>
                <a:chExt cx="439" cy="214"/>
              </a:xfrm>
            </p:grpSpPr>
            <p:sp>
              <p:nvSpPr>
                <p:cNvPr id="2104" name="Oval 407"/>
                <p:cNvSpPr>
                  <a:spLocks noChangeArrowheads="1"/>
                </p:cNvSpPr>
                <p:nvPr/>
              </p:nvSpPr>
              <p:spPr bwMode="auto">
                <a:xfrm>
                  <a:off x="3312" y="2736"/>
                  <a:ext cx="384" cy="192"/>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05" name="Text Box 408"/>
                <p:cNvSpPr txBox="1">
                  <a:spLocks noChangeArrowheads="1"/>
                </p:cNvSpPr>
                <p:nvPr/>
              </p:nvSpPr>
              <p:spPr bwMode="auto">
                <a:xfrm>
                  <a:off x="3288" y="2751"/>
                  <a:ext cx="439" cy="19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001/0</a:t>
                  </a:r>
                </a:p>
              </p:txBody>
            </p:sp>
          </p:grpSp>
          <p:sp>
            <p:nvSpPr>
              <p:cNvPr id="2103" name="Line 409"/>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2089" name="Group 411"/>
            <p:cNvGrpSpPr/>
            <p:nvPr/>
          </p:nvGrpSpPr>
          <p:grpSpPr bwMode="auto">
            <a:xfrm>
              <a:off x="3864" y="2485"/>
              <a:ext cx="418" cy="214"/>
              <a:chOff x="3300" y="2736"/>
              <a:chExt cx="418" cy="214"/>
            </a:xfrm>
          </p:grpSpPr>
          <p:sp>
            <p:nvSpPr>
              <p:cNvPr id="2100" name="Oval 412"/>
              <p:cNvSpPr>
                <a:spLocks noChangeArrowheads="1"/>
              </p:cNvSpPr>
              <p:nvPr/>
            </p:nvSpPr>
            <p:spPr bwMode="auto">
              <a:xfrm>
                <a:off x="3312" y="2736"/>
                <a:ext cx="384" cy="192"/>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101" name="Text Box 413"/>
              <p:cNvSpPr txBox="1">
                <a:spLocks noChangeArrowheads="1"/>
              </p:cNvSpPr>
              <p:nvPr/>
            </p:nvSpPr>
            <p:spPr bwMode="auto">
              <a:xfrm>
                <a:off x="3300" y="2751"/>
                <a:ext cx="418" cy="19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010/0</a:t>
                </a:r>
              </a:p>
            </p:txBody>
          </p:sp>
        </p:grpSp>
        <p:sp>
          <p:nvSpPr>
            <p:cNvPr id="2090" name="Line 423"/>
            <p:cNvSpPr>
              <a:spLocks noChangeShapeType="1"/>
            </p:cNvSpPr>
            <p:nvPr/>
          </p:nvSpPr>
          <p:spPr bwMode="auto">
            <a:xfrm flipH="1">
              <a:off x="3670" y="2676"/>
              <a:ext cx="386" cy="392"/>
            </a:xfrm>
            <a:prstGeom prst="line">
              <a:avLst/>
            </a:prstGeom>
            <a:noFill/>
            <a:ln w="9525">
              <a:solidFill>
                <a:schemeClr val="tx1"/>
              </a:solidFill>
              <a:round/>
              <a:tailEnd type="triangle" w="med" len="med"/>
            </a:ln>
          </p:spPr>
          <p:txBody>
            <a:bodyPr/>
            <a:lstStyle/>
            <a:p>
              <a:endParaRPr lang="zh-CN" altLang="en-US"/>
            </a:p>
          </p:txBody>
        </p:sp>
        <p:grpSp>
          <p:nvGrpSpPr>
            <p:cNvPr id="2091" name="Group 439"/>
            <p:cNvGrpSpPr/>
            <p:nvPr/>
          </p:nvGrpSpPr>
          <p:grpSpPr bwMode="auto">
            <a:xfrm>
              <a:off x="3108" y="3033"/>
              <a:ext cx="640" cy="214"/>
              <a:chOff x="4848" y="3033"/>
              <a:chExt cx="640" cy="214"/>
            </a:xfrm>
          </p:grpSpPr>
          <p:grpSp>
            <p:nvGrpSpPr>
              <p:cNvPr id="2096" name="Group 440"/>
              <p:cNvGrpSpPr/>
              <p:nvPr/>
            </p:nvGrpSpPr>
            <p:grpSpPr bwMode="auto">
              <a:xfrm>
                <a:off x="5028" y="3033"/>
                <a:ext cx="460" cy="214"/>
                <a:chOff x="3300" y="2736"/>
                <a:chExt cx="460" cy="214"/>
              </a:xfrm>
            </p:grpSpPr>
            <p:sp>
              <p:nvSpPr>
                <p:cNvPr id="2098" name="Oval 441"/>
                <p:cNvSpPr>
                  <a:spLocks noChangeArrowheads="1"/>
                </p:cNvSpPr>
                <p:nvPr/>
              </p:nvSpPr>
              <p:spPr bwMode="auto">
                <a:xfrm>
                  <a:off x="3312" y="2736"/>
                  <a:ext cx="384" cy="192"/>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099" name="Text Box 442"/>
                <p:cNvSpPr txBox="1">
                  <a:spLocks noChangeArrowheads="1"/>
                </p:cNvSpPr>
                <p:nvPr/>
              </p:nvSpPr>
              <p:spPr bwMode="auto">
                <a:xfrm>
                  <a:off x="3300" y="2751"/>
                  <a:ext cx="460" cy="19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011/0</a:t>
                  </a:r>
                </a:p>
              </p:txBody>
            </p:sp>
          </p:grpSp>
          <p:sp>
            <p:nvSpPr>
              <p:cNvPr id="2097" name="Line 443"/>
              <p:cNvSpPr>
                <a:spLocks noChangeShapeType="1"/>
              </p:cNvSpPr>
              <p:nvPr/>
            </p:nvSpPr>
            <p:spPr bwMode="auto">
              <a:xfrm flipH="1">
                <a:off x="4848" y="3120"/>
                <a:ext cx="192" cy="0"/>
              </a:xfrm>
              <a:prstGeom prst="line">
                <a:avLst/>
              </a:prstGeom>
              <a:noFill/>
              <a:ln w="9525">
                <a:solidFill>
                  <a:schemeClr val="tx1"/>
                </a:solidFill>
                <a:round/>
                <a:tailEnd type="triangle" w="med" len="med"/>
              </a:ln>
            </p:spPr>
            <p:txBody>
              <a:bodyPr/>
              <a:lstStyle/>
              <a:p>
                <a:endParaRPr lang="zh-CN" altLang="en-US"/>
              </a:p>
            </p:txBody>
          </p:sp>
        </p:grpSp>
        <p:grpSp>
          <p:nvGrpSpPr>
            <p:cNvPr id="2092" name="Group 444"/>
            <p:cNvGrpSpPr/>
            <p:nvPr/>
          </p:nvGrpSpPr>
          <p:grpSpPr bwMode="auto">
            <a:xfrm>
              <a:off x="2696" y="3033"/>
              <a:ext cx="440" cy="200"/>
              <a:chOff x="3284" y="2736"/>
              <a:chExt cx="440" cy="200"/>
            </a:xfrm>
          </p:grpSpPr>
          <p:sp>
            <p:nvSpPr>
              <p:cNvPr id="2094" name="Oval 445"/>
              <p:cNvSpPr>
                <a:spLocks noChangeArrowheads="1"/>
              </p:cNvSpPr>
              <p:nvPr/>
            </p:nvSpPr>
            <p:spPr bwMode="auto">
              <a:xfrm>
                <a:off x="3312" y="2736"/>
                <a:ext cx="384" cy="192"/>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095" name="Text Box 446"/>
              <p:cNvSpPr txBox="1">
                <a:spLocks noChangeArrowheads="1"/>
              </p:cNvSpPr>
              <p:nvPr/>
            </p:nvSpPr>
            <p:spPr bwMode="auto">
              <a:xfrm>
                <a:off x="3284" y="2737"/>
                <a:ext cx="440" cy="19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100/1</a:t>
                </a:r>
              </a:p>
            </p:txBody>
          </p:sp>
        </p:grpSp>
        <p:sp>
          <p:nvSpPr>
            <p:cNvPr id="2093" name="Line 447"/>
            <p:cNvSpPr>
              <a:spLocks noChangeShapeType="1"/>
            </p:cNvSpPr>
            <p:nvPr/>
          </p:nvSpPr>
          <p:spPr bwMode="auto">
            <a:xfrm flipV="1">
              <a:off x="2928" y="2664"/>
              <a:ext cx="0" cy="360"/>
            </a:xfrm>
            <a:prstGeom prst="line">
              <a:avLst/>
            </a:prstGeom>
            <a:noFill/>
            <a:ln w="9525">
              <a:solidFill>
                <a:schemeClr val="tx1"/>
              </a:solidFill>
              <a:round/>
              <a:tailEnd type="triangle" w="med" len="med"/>
            </a:ln>
          </p:spPr>
          <p:txBody>
            <a:bodyPr/>
            <a:lstStyle/>
            <a:p>
              <a:endParaRPr lang="zh-CN" altLang="en-US"/>
            </a:p>
          </p:txBody>
        </p:sp>
        <p:graphicFrame>
          <p:nvGraphicFramePr>
            <p:cNvPr id="2050" name="Object 88"/>
            <p:cNvGraphicFramePr>
              <a:graphicFrameLocks noChangeAspect="1"/>
            </p:cNvGraphicFramePr>
            <p:nvPr/>
          </p:nvGraphicFramePr>
          <p:xfrm>
            <a:off x="2877" y="2130"/>
            <a:ext cx="782" cy="256"/>
          </p:xfrm>
          <a:graphic>
            <a:graphicData uri="http://schemas.openxmlformats.org/presentationml/2006/ole">
              <mc:AlternateContent xmlns:mc="http://schemas.openxmlformats.org/markup-compatibility/2006">
                <mc:Choice xmlns:v="urn:schemas-microsoft-com:vml" Requires="v">
                  <p:oleObj spid="_x0000_s2083" name="公式" r:id="rId4" imgW="736600" imgH="241300" progId="Equation.3">
                    <p:embed/>
                  </p:oleObj>
                </mc:Choice>
                <mc:Fallback>
                  <p:oleObj name="公式" r:id="rId4" imgW="736600" imgH="241300" progId="Equation.3">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 y="2130"/>
                          <a:ext cx="782" cy="256"/>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sp>
        <p:nvSpPr>
          <p:cNvPr id="30" name="Text Box 31"/>
          <p:cNvSpPr txBox="1">
            <a:spLocks noChangeArrowheads="1"/>
          </p:cNvSpPr>
          <p:nvPr/>
        </p:nvSpPr>
        <p:spPr bwMode="auto">
          <a:xfrm>
            <a:off x="2886076" y="5207000"/>
            <a:ext cx="2043113" cy="400050"/>
          </a:xfrm>
          <a:prstGeom prst="rect">
            <a:avLst/>
          </a:prstGeom>
          <a:noFill/>
          <a:ln w="38100">
            <a:noFill/>
            <a:miter lim="800000"/>
          </a:ln>
        </p:spPr>
        <p:txBody>
          <a:bodyPr>
            <a:spAutoFit/>
          </a:bodyPr>
          <a:lstStyle/>
          <a:p>
            <a:pPr>
              <a:lnSpc>
                <a:spcPct val="100000"/>
              </a:lnSpc>
            </a:pPr>
            <a:r>
              <a:rPr lang="zh-CN" altLang="en-US">
                <a:solidFill>
                  <a:srgbClr val="C00000"/>
                </a:solidFill>
                <a:ea typeface="楷体_GB2312" panose="02010609030101010101" charset="-122"/>
              </a:rPr>
              <a:t>状态（转换）图</a:t>
            </a:r>
          </a:p>
        </p:txBody>
      </p:sp>
      <p:graphicFrame>
        <p:nvGraphicFramePr>
          <p:cNvPr id="31" name="Group 75"/>
          <p:cNvGraphicFramePr>
            <a:graphicFrameLocks noGrp="1"/>
          </p:cNvGraphicFramePr>
          <p:nvPr/>
        </p:nvGraphicFramePr>
        <p:xfrm>
          <a:off x="5710239" y="3556000"/>
          <a:ext cx="4074893" cy="2427290"/>
        </p:xfrm>
        <a:graphic>
          <a:graphicData uri="http://schemas.openxmlformats.org/drawingml/2006/table">
            <a:tbl>
              <a:tblPr/>
              <a:tblGrid>
                <a:gridCol w="1442052">
                  <a:extLst>
                    <a:ext uri="{9D8B030D-6E8A-4147-A177-3AD203B41FA5}">
                      <a16:colId xmlns:a16="http://schemas.microsoft.com/office/drawing/2014/main" val="20000"/>
                    </a:ext>
                  </a:extLst>
                </a:gridCol>
                <a:gridCol w="2128345">
                  <a:extLst>
                    <a:ext uri="{9D8B030D-6E8A-4147-A177-3AD203B41FA5}">
                      <a16:colId xmlns:a16="http://schemas.microsoft.com/office/drawing/2014/main" val="20001"/>
                    </a:ext>
                  </a:extLst>
                </a:gridCol>
                <a:gridCol w="504496">
                  <a:extLst>
                    <a:ext uri="{9D8B030D-6E8A-4147-A177-3AD203B41FA5}">
                      <a16:colId xmlns:a16="http://schemas.microsoft.com/office/drawing/2014/main" val="20002"/>
                    </a:ext>
                  </a:extLst>
                </a:gridCol>
              </a:tblGrid>
              <a:tr h="404813">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Q</a:t>
                      </a:r>
                      <a:r>
                        <a:rPr kumimoji="0" lang="en-US" altLang="zh-CN" sz="2000" b="1" i="0" u="none" strike="noStrike" cap="none" normalizeH="0" baseline="-2500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2</a:t>
                      </a:r>
                      <a:r>
                        <a:rPr kumimoji="0" lang="en-US" altLang="zh-CN" sz="2000" b="1" i="0" u="none" strike="noStrike" cap="none" normalizeH="0" baseline="3000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n</a:t>
                      </a:r>
                      <a:r>
                        <a:rPr kumimoji="0" lang="en-US" altLang="zh-CN"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Q</a:t>
                      </a:r>
                      <a:r>
                        <a:rPr kumimoji="0" lang="en-US" altLang="zh-CN" sz="2000" b="1" i="0" u="none" strike="noStrike" cap="none" normalizeH="0" baseline="-2500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1</a:t>
                      </a:r>
                      <a:r>
                        <a:rPr kumimoji="0" lang="en-US" altLang="zh-CN" sz="2000" b="1" i="0" u="none" strike="noStrike" cap="none" normalizeH="0" baseline="3000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n</a:t>
                      </a:r>
                      <a:r>
                        <a:rPr kumimoji="0" lang="en-US" altLang="zh-CN"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Q</a:t>
                      </a:r>
                      <a:r>
                        <a:rPr kumimoji="0" lang="en-US" altLang="zh-CN" sz="2000" b="1" i="0" u="none" strike="noStrike" cap="none" normalizeH="0" baseline="-2500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0</a:t>
                      </a:r>
                      <a:r>
                        <a:rPr kumimoji="0" lang="en-US" altLang="zh-CN" sz="2000" b="1" i="0" u="none" strike="noStrike" cap="none" normalizeH="0" baseline="3000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n</a:t>
                      </a:r>
                    </a:p>
                  </a:txBody>
                  <a:tcPr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381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Q</a:t>
                      </a:r>
                      <a:r>
                        <a:rPr kumimoji="0" lang="en-US" altLang="zh-CN" sz="2000" b="1" i="0" u="none" strike="noStrike" cap="none" normalizeH="0" baseline="-2500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2</a:t>
                      </a:r>
                      <a:r>
                        <a:rPr kumimoji="0" lang="en-US" altLang="zh-CN" sz="2000" b="1" i="0" u="none" strike="noStrike" cap="none" normalizeH="0" baseline="3000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n+1</a:t>
                      </a:r>
                      <a:r>
                        <a:rPr kumimoji="0" lang="en-US" altLang="zh-CN"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Q</a:t>
                      </a:r>
                      <a:r>
                        <a:rPr kumimoji="0" lang="en-US" altLang="zh-CN" sz="2000" b="1" i="0" u="none" strike="noStrike" cap="none" normalizeH="0" baseline="-2500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1</a:t>
                      </a:r>
                      <a:r>
                        <a:rPr kumimoji="0" lang="en-US" altLang="zh-CN" sz="2000" b="1" i="0" u="none" strike="noStrike" cap="none" normalizeH="0" baseline="3000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n+1</a:t>
                      </a:r>
                      <a:r>
                        <a:rPr kumimoji="0" lang="en-US" altLang="zh-CN"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Q</a:t>
                      </a:r>
                      <a:r>
                        <a:rPr kumimoji="0" lang="en-US" altLang="zh-CN" sz="2000" b="1" i="0" u="none" strike="noStrike" cap="none" normalizeH="0" baseline="-2500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0</a:t>
                      </a:r>
                      <a:r>
                        <a:rPr kumimoji="0" lang="en-US" altLang="zh-CN" sz="2000" b="1" i="0" u="none" strike="noStrike" cap="none" normalizeH="0" baseline="3000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n+1</a:t>
                      </a:r>
                    </a:p>
                  </a:txBody>
                  <a:tcPr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381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en-US" altLang="zh-CN"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C</a:t>
                      </a:r>
                    </a:p>
                  </a:txBody>
                  <a:tcPr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381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3225">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0   0   0</a:t>
                      </a:r>
                    </a:p>
                  </a:txBody>
                  <a:tcPr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altLang="en-US"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0       0       1</a:t>
                      </a:r>
                    </a:p>
                  </a:txBody>
                  <a:tcPr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en-US" altLang="zh-CN"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0</a:t>
                      </a:r>
                      <a:endParaRPr kumimoji="0" lang="zh-CN" altLang="en-US"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endParaRPr>
                    </a:p>
                  </a:txBody>
                  <a:tcPr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4813">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0   0   1</a:t>
                      </a:r>
                    </a:p>
                  </a:txBody>
                  <a:tcPr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altLang="en-US"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0       1       </a:t>
                      </a:r>
                      <a:r>
                        <a:rPr kumimoji="0" lang="en-US" altLang="zh-CN"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0</a:t>
                      </a:r>
                      <a:endParaRPr kumimoji="0" lang="zh-CN" altLang="en-US"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endParaRPr>
                    </a:p>
                  </a:txBody>
                  <a:tcPr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en-US" altLang="zh-CN"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0</a:t>
                      </a:r>
                      <a:endParaRPr kumimoji="0" lang="zh-CN" altLang="en-US"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endParaRPr>
                    </a:p>
                  </a:txBody>
                  <a:tcPr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4813">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0   1   </a:t>
                      </a:r>
                      <a:r>
                        <a:rPr kumimoji="0" lang="en-US" altLang="zh-CN"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0</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endParaRPr>
                    </a:p>
                  </a:txBody>
                  <a:tcPr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en-US" altLang="zh-CN"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0</a:t>
                      </a:r>
                      <a:r>
                        <a:rPr kumimoji="0" lang="zh-CN" altLang="en-US"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       </a:t>
                      </a:r>
                      <a:r>
                        <a:rPr kumimoji="0" lang="en-US" altLang="zh-CN"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1</a:t>
                      </a:r>
                      <a:r>
                        <a:rPr kumimoji="0" lang="zh-CN" altLang="en-US"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       </a:t>
                      </a:r>
                      <a:r>
                        <a:rPr kumimoji="0" lang="en-US" altLang="zh-CN"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1</a:t>
                      </a:r>
                      <a:endParaRPr kumimoji="0" lang="zh-CN" altLang="en-US"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endParaRPr>
                    </a:p>
                  </a:txBody>
                  <a:tcPr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en-US" altLang="zh-CN"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0</a:t>
                      </a:r>
                      <a:endParaRPr kumimoji="0" lang="zh-CN" altLang="en-US"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endParaRPr>
                    </a:p>
                  </a:txBody>
                  <a:tcPr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4813">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0   1   1</a:t>
                      </a:r>
                    </a:p>
                  </a:txBody>
                  <a:tcPr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altLang="en-US"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1       </a:t>
                      </a:r>
                      <a:r>
                        <a:rPr kumimoji="0" lang="en-US" altLang="zh-CN"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0</a:t>
                      </a:r>
                      <a:r>
                        <a:rPr kumimoji="0" lang="zh-CN" altLang="en-US"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       </a:t>
                      </a:r>
                      <a:r>
                        <a:rPr kumimoji="0" lang="en-US" altLang="zh-CN"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0</a:t>
                      </a:r>
                      <a:endParaRPr kumimoji="0" lang="zh-CN" altLang="en-US"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endParaRPr>
                    </a:p>
                  </a:txBody>
                  <a:tcPr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en-US" altLang="zh-CN"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0</a:t>
                      </a:r>
                      <a:endParaRPr kumimoji="0" lang="zh-CN" altLang="en-US"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endParaRPr>
                    </a:p>
                  </a:txBody>
                  <a:tcPr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4813">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altLang="en-US"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1   0   0</a:t>
                      </a:r>
                    </a:p>
                  </a:txBody>
                  <a:tcPr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altLang="en-US"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0       0       0</a:t>
                      </a:r>
                    </a:p>
                  </a:txBody>
                  <a:tcPr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en-US" altLang="zh-CN"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rPr>
                        <a:t>1</a:t>
                      </a:r>
                      <a:endParaRPr kumimoji="0" lang="zh-CN" altLang="en-US" sz="2000" b="1" i="0" u="none" strike="noStrike" kern="1200" cap="none" normalizeH="0" baseline="0" dirty="0" smtClean="0">
                        <a:ln>
                          <a:noFill/>
                        </a:ln>
                        <a:solidFill>
                          <a:schemeClr val="tx1"/>
                        </a:solidFill>
                        <a:effectLst/>
                        <a:latin typeface="Arial" panose="020B0604020202020204" pitchFamily="34" charset="0"/>
                        <a:ea typeface="Gulim" panose="020B0600000101010101" pitchFamily="50" charset="-127"/>
                        <a:cs typeface="Arial" panose="020B0604020202020204" pitchFamily="34" charset="0"/>
                      </a:endParaRPr>
                    </a:p>
                  </a:txBody>
                  <a:tcPr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2" name="Text Box 31"/>
          <p:cNvSpPr txBox="1">
            <a:spLocks noChangeArrowheads="1"/>
          </p:cNvSpPr>
          <p:nvPr/>
        </p:nvSpPr>
        <p:spPr bwMode="auto">
          <a:xfrm>
            <a:off x="6696076" y="3041650"/>
            <a:ext cx="2079625" cy="400050"/>
          </a:xfrm>
          <a:prstGeom prst="rect">
            <a:avLst/>
          </a:prstGeom>
          <a:noFill/>
          <a:ln w="38100">
            <a:noFill/>
            <a:miter lim="800000"/>
          </a:ln>
        </p:spPr>
        <p:txBody>
          <a:bodyPr>
            <a:spAutoFit/>
          </a:bodyPr>
          <a:lstStyle/>
          <a:p>
            <a:pPr>
              <a:lnSpc>
                <a:spcPct val="100000"/>
              </a:lnSpc>
            </a:pPr>
            <a:r>
              <a:rPr lang="zh-CN" altLang="en-US" dirty="0">
                <a:solidFill>
                  <a:srgbClr val="C00000"/>
                </a:solidFill>
                <a:ea typeface="楷体_GB2312" panose="02010609030101010101" charset="-122"/>
              </a:rPr>
              <a:t>状态（转换）表</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strVal val="#ppt_w*0.70"/>
                                          </p:val>
                                        </p:tav>
                                        <p:tav tm="100000">
                                          <p:val>
                                            <p:strVal val="#ppt_w"/>
                                          </p:val>
                                        </p:tav>
                                      </p:tavLst>
                                    </p:anim>
                                    <p:anim calcmode="lin" valueType="num">
                                      <p:cBhvr>
                                        <p:cTn id="8" dur="1000" fill="hold"/>
                                        <p:tgtEl>
                                          <p:spTgt spid="30"/>
                                        </p:tgtEl>
                                        <p:attrNameLst>
                                          <p:attrName>ppt_h</p:attrName>
                                        </p:attrNameLst>
                                      </p:cBhvr>
                                      <p:tavLst>
                                        <p:tav tm="0">
                                          <p:val>
                                            <p:strVal val="#ppt_h"/>
                                          </p:val>
                                        </p:tav>
                                        <p:tav tm="100000">
                                          <p:val>
                                            <p:strVal val="#ppt_h"/>
                                          </p:val>
                                        </p:tav>
                                      </p:tavLst>
                                    </p:anim>
                                    <p:animEffect transition="in" filter="fade">
                                      <p:cBhvr>
                                        <p:cTn id="9" dur="1000"/>
                                        <p:tgtEl>
                                          <p:spTgt spid="30"/>
                                        </p:tgtEl>
                                      </p:cBhvr>
                                    </p:animEffect>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1000" fill="hold"/>
                                        <p:tgtEl>
                                          <p:spTgt spid="32"/>
                                        </p:tgtEl>
                                        <p:attrNameLst>
                                          <p:attrName>ppt_w</p:attrName>
                                        </p:attrNameLst>
                                      </p:cBhvr>
                                      <p:tavLst>
                                        <p:tav tm="0">
                                          <p:val>
                                            <p:strVal val="#ppt_w*0.70"/>
                                          </p:val>
                                        </p:tav>
                                        <p:tav tm="100000">
                                          <p:val>
                                            <p:strVal val="#ppt_w"/>
                                          </p:val>
                                        </p:tav>
                                      </p:tavLst>
                                    </p:anim>
                                    <p:anim calcmode="lin" valueType="num">
                                      <p:cBhvr>
                                        <p:cTn id="20" dur="1000" fill="hold"/>
                                        <p:tgtEl>
                                          <p:spTgt spid="32"/>
                                        </p:tgtEl>
                                        <p:attrNameLst>
                                          <p:attrName>ppt_h</p:attrName>
                                        </p:attrNameLst>
                                      </p:cBhvr>
                                      <p:tavLst>
                                        <p:tav tm="0">
                                          <p:val>
                                            <p:strVal val="#ppt_h"/>
                                          </p:val>
                                        </p:tav>
                                        <p:tav tm="100000">
                                          <p:val>
                                            <p:strVal val="#ppt_h"/>
                                          </p:val>
                                        </p:tav>
                                      </p:tavLst>
                                    </p:anim>
                                    <p:animEffect transition="in" filter="fade">
                                      <p:cBhvr>
                                        <p:cTn id="21" dur="1000"/>
                                        <p:tgtEl>
                                          <p:spTgt spid="32"/>
                                        </p:tgtEl>
                                      </p:cBhvr>
                                    </p:animEffect>
                                  </p:childTnLst>
                                </p:cTn>
                              </p:par>
                            </p:childTnLst>
                          </p:cTn>
                        </p:par>
                        <p:par>
                          <p:cTn id="22" fill="hold">
                            <p:stCondLst>
                              <p:cond delay="1000"/>
                            </p:stCondLst>
                            <p:childTnLst>
                              <p:par>
                                <p:cTn id="23" presetID="9" presetClass="entr" presetSubtype="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dissolve">
                                      <p:cBhvr>
                                        <p:cTn id="2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Rectangle 2"/>
          <p:cNvSpPr>
            <a:spLocks noGrp="1" noChangeArrowheads="1"/>
          </p:cNvSpPr>
          <p:nvPr>
            <p:ph type="title" idx="4294967295"/>
          </p:nvPr>
        </p:nvSpPr>
        <p:spPr>
          <a:xfrm>
            <a:off x="6472238" y="298450"/>
            <a:ext cx="5719762" cy="609600"/>
          </a:xfrm>
        </p:spPr>
        <p:txBody>
          <a:bodyPr>
            <a:normAutofit fontScale="90000"/>
          </a:bodyPr>
          <a:lstStyle/>
          <a:p>
            <a:pPr eaLnBrk="1" hangingPunct="1">
              <a:defRPr/>
            </a:pPr>
            <a:r>
              <a:rPr lang="zh-CN" altLang="en-US" kern="1200" dirty="0" smtClean="0">
                <a:solidFill>
                  <a:srgbClr val="FFCC00"/>
                </a:solidFill>
                <a:latin typeface="Arial" panose="020B0604020202020204" pitchFamily="34" charset="0"/>
                <a:ea typeface="黑体" panose="02010600030101010101" pitchFamily="49" charset="-122"/>
                <a:cs typeface="+mn-cs"/>
              </a:rPr>
              <a:t>有限状态机的设计方法</a:t>
            </a:r>
          </a:p>
        </p:txBody>
      </p:sp>
      <p:sp>
        <p:nvSpPr>
          <p:cNvPr id="2270211" name="AutoShape 3"/>
          <p:cNvSpPr>
            <a:spLocks noGrp="1" noChangeArrowheads="1"/>
          </p:cNvSpPr>
          <p:nvPr>
            <p:ph type="body" idx="4294967295"/>
          </p:nvPr>
        </p:nvSpPr>
        <p:spPr>
          <a:xfrm>
            <a:off x="0" y="609600"/>
            <a:ext cx="8877300" cy="6248400"/>
          </a:xfrm>
          <a:prstGeom prst="horizontalScroll">
            <a:avLst>
              <a:gd name="adj" fmla="val 12500"/>
            </a:avLst>
          </a:prstGeom>
          <a:solidFill>
            <a:srgbClr val="FCFEE6"/>
          </a:solidFill>
          <a:ln>
            <a:solidFill>
              <a:schemeClr val="tx1"/>
            </a:solidFill>
            <a:round/>
          </a:ln>
        </p:spPr>
        <p:txBody>
          <a:bodyPr>
            <a:normAutofit lnSpcReduction="10000"/>
          </a:bodyPr>
          <a:lstStyle/>
          <a:p>
            <a:pPr eaLnBrk="1" hangingPunct="1">
              <a:lnSpc>
                <a:spcPct val="110000"/>
              </a:lnSpc>
              <a:spcBef>
                <a:spcPct val="25000"/>
              </a:spcBef>
              <a:buClr>
                <a:srgbClr val="FF0066"/>
              </a:buClr>
            </a:pPr>
            <a:r>
              <a:rPr lang="zh-CN" altLang="en-US" sz="2400" dirty="0"/>
              <a:t>实用的状态机一般都设计为</a:t>
            </a:r>
            <a:r>
              <a:rPr lang="zh-CN" altLang="en-US" sz="2400" dirty="0">
                <a:solidFill>
                  <a:srgbClr val="FF33CC"/>
                </a:solidFill>
              </a:rPr>
              <a:t>同步</a:t>
            </a:r>
            <a:r>
              <a:rPr lang="zh-CN" altLang="en-US" sz="2400" dirty="0"/>
              <a:t>时序逻辑电路，它在同一个时钟信号的触发下，完成各状态之间的转移。</a:t>
            </a:r>
            <a:r>
              <a:rPr lang="zh-CN" altLang="en-US" sz="2400" dirty="0">
                <a:solidFill>
                  <a:srgbClr val="FF0000"/>
                </a:solidFill>
              </a:rPr>
              <a:t> </a:t>
            </a:r>
            <a:endParaRPr lang="en-US" altLang="zh-CN" sz="2400" dirty="0">
              <a:solidFill>
                <a:srgbClr val="FF0000"/>
              </a:solidFill>
            </a:endParaRPr>
          </a:p>
          <a:p>
            <a:pPr eaLnBrk="1" hangingPunct="1">
              <a:lnSpc>
                <a:spcPct val="110000"/>
              </a:lnSpc>
              <a:spcBef>
                <a:spcPct val="25000"/>
              </a:spcBef>
              <a:buClr>
                <a:srgbClr val="FF0066"/>
              </a:buClr>
            </a:pPr>
            <a:r>
              <a:rPr lang="zh-CN" altLang="en-US" sz="2400" dirty="0"/>
              <a:t>状态机设计步骤：</a:t>
            </a:r>
            <a:br>
              <a:rPr lang="zh-CN" altLang="en-US" sz="2400" dirty="0"/>
            </a:br>
            <a:r>
              <a:rPr lang="zh-CN" altLang="en-US" sz="2400" dirty="0"/>
              <a:t> </a:t>
            </a:r>
            <a:r>
              <a:rPr lang="en-US" altLang="zh-CN" sz="2400" dirty="0"/>
              <a:t>1. </a:t>
            </a:r>
            <a:r>
              <a:rPr lang="zh-CN" altLang="en-US" sz="2400" dirty="0"/>
              <a:t>分析设计要求，列出全部可能状态；</a:t>
            </a:r>
            <a:br>
              <a:rPr lang="zh-CN" altLang="en-US" sz="2400" dirty="0"/>
            </a:br>
            <a:r>
              <a:rPr lang="zh-CN" altLang="en-US" sz="2400" dirty="0"/>
              <a:t> </a:t>
            </a:r>
            <a:r>
              <a:rPr lang="en-US" altLang="zh-CN" sz="2400" dirty="0"/>
              <a:t>2. </a:t>
            </a:r>
            <a:r>
              <a:rPr lang="zh-CN" altLang="en-US" sz="2400" dirty="0"/>
              <a:t>画出状态转移图；</a:t>
            </a:r>
            <a:br>
              <a:rPr lang="zh-CN" altLang="en-US" sz="2400" dirty="0"/>
            </a:br>
            <a:r>
              <a:rPr lang="zh-CN" altLang="en-US" sz="2400" dirty="0"/>
              <a:t> </a:t>
            </a:r>
            <a:r>
              <a:rPr lang="en-US" altLang="zh-CN" sz="2400" dirty="0"/>
              <a:t>3. </a:t>
            </a:r>
            <a:r>
              <a:rPr lang="zh-CN" altLang="en-US" sz="2400" dirty="0"/>
              <a:t>用</a:t>
            </a:r>
            <a:r>
              <a:rPr lang="en-US" altLang="zh-CN" sz="2400" dirty="0" err="1"/>
              <a:t>Verilog</a:t>
            </a:r>
            <a:r>
              <a:rPr lang="zh-CN" altLang="en-US" sz="2400" dirty="0"/>
              <a:t> </a:t>
            </a:r>
            <a:r>
              <a:rPr lang="en-US" altLang="zh-CN" sz="2400" dirty="0"/>
              <a:t>HDL</a:t>
            </a:r>
            <a:r>
              <a:rPr lang="zh-CN" altLang="en-US" sz="2400" dirty="0"/>
              <a:t>语言描述状态机，</a:t>
            </a:r>
            <a:r>
              <a:rPr lang="zh-CN" altLang="en-US" sz="2400" dirty="0">
                <a:solidFill>
                  <a:srgbClr val="FF0000"/>
                </a:solidFill>
              </a:rPr>
              <a:t>主要采用</a:t>
            </a:r>
            <a:r>
              <a:rPr lang="en-US" altLang="zh-CN" sz="2400" dirty="0">
                <a:solidFill>
                  <a:srgbClr val="FF0000"/>
                </a:solidFill>
              </a:rPr>
              <a:t>always</a:t>
            </a:r>
            <a:r>
              <a:rPr lang="zh-CN" altLang="en-US" sz="2400" dirty="0">
                <a:solidFill>
                  <a:srgbClr val="FF0000"/>
                </a:solidFill>
              </a:rPr>
              <a:t>块语句，完成</a:t>
            </a:r>
            <a:r>
              <a:rPr lang="en-US" altLang="zh-CN" sz="2400" dirty="0">
                <a:solidFill>
                  <a:srgbClr val="FF0000"/>
                </a:solidFill>
              </a:rPr>
              <a:t>3</a:t>
            </a:r>
            <a:r>
              <a:rPr lang="zh-CN" altLang="en-US" sz="2400" dirty="0">
                <a:solidFill>
                  <a:srgbClr val="FF0000"/>
                </a:solidFill>
              </a:rPr>
              <a:t>项任务：</a:t>
            </a:r>
          </a:p>
          <a:p>
            <a:pPr eaLnBrk="1" hangingPunct="1">
              <a:lnSpc>
                <a:spcPct val="110000"/>
              </a:lnSpc>
              <a:spcBef>
                <a:spcPct val="0"/>
              </a:spcBef>
              <a:buClr>
                <a:schemeClr val="tx2"/>
              </a:buClr>
              <a:buFont typeface="Wingdings" panose="05000000000000000000" pitchFamily="2" charset="2"/>
              <a:buNone/>
            </a:pPr>
            <a:r>
              <a:rPr lang="zh-CN" altLang="en-US" dirty="0" smtClean="0"/>
              <a:t>  </a:t>
            </a:r>
            <a:r>
              <a:rPr lang="zh-CN" altLang="en-US" sz="2000" dirty="0"/>
              <a:t>（</a:t>
            </a:r>
            <a:r>
              <a:rPr lang="en-US" altLang="zh-CN" sz="2000" dirty="0"/>
              <a:t>1</a:t>
            </a:r>
            <a:r>
              <a:rPr lang="zh-CN" altLang="en-US" sz="2000" dirty="0"/>
              <a:t>）</a:t>
            </a:r>
            <a:r>
              <a:rPr kumimoji="1" lang="zh-CN" altLang="en-US" sz="2000" dirty="0">
                <a:solidFill>
                  <a:srgbClr val="000000"/>
                </a:solidFill>
              </a:rPr>
              <a:t>定义起始状态（敏感信号为</a:t>
            </a:r>
            <a:r>
              <a:rPr lang="zh-CN" altLang="en-US" sz="2000" dirty="0">
                <a:solidFill>
                  <a:srgbClr val="CC3300"/>
                </a:solidFill>
                <a:latin typeface="Tahoma" panose="020B0604030504040204" pitchFamily="34" charset="0"/>
              </a:rPr>
              <a:t>时钟</a:t>
            </a:r>
            <a:r>
              <a:rPr kumimoji="1" lang="zh-CN" altLang="en-US" sz="2000" dirty="0">
                <a:solidFill>
                  <a:srgbClr val="000000"/>
                </a:solidFill>
              </a:rPr>
              <a:t>和</a:t>
            </a:r>
            <a:r>
              <a:rPr lang="zh-CN" altLang="en-US" sz="2000" dirty="0">
                <a:solidFill>
                  <a:srgbClr val="CC3300"/>
                </a:solidFill>
                <a:latin typeface="Tahoma" panose="020B0604030504040204" pitchFamily="34" charset="0"/>
              </a:rPr>
              <a:t>复位</a:t>
            </a:r>
            <a:r>
              <a:rPr kumimoji="1" lang="zh-CN" altLang="en-US" sz="2000" dirty="0">
                <a:solidFill>
                  <a:srgbClr val="000000"/>
                </a:solidFill>
              </a:rPr>
              <a:t>信号）；</a:t>
            </a:r>
            <a:endParaRPr lang="zh-CN" altLang="en-US" sz="2000" dirty="0"/>
          </a:p>
          <a:p>
            <a:pPr eaLnBrk="1" hangingPunct="1">
              <a:lnSpc>
                <a:spcPct val="110000"/>
              </a:lnSpc>
              <a:spcBef>
                <a:spcPct val="0"/>
              </a:spcBef>
              <a:buClr>
                <a:schemeClr val="tx2"/>
              </a:buClr>
              <a:buFont typeface="Wingdings" panose="05000000000000000000" pitchFamily="2" charset="2"/>
              <a:buNone/>
            </a:pPr>
            <a:r>
              <a:rPr lang="zh-CN" altLang="en-US" sz="2000" dirty="0"/>
              <a:t>   （</a:t>
            </a:r>
            <a:r>
              <a:rPr lang="en-US" altLang="zh-CN" sz="2000" dirty="0"/>
              <a:t>2</a:t>
            </a:r>
            <a:r>
              <a:rPr lang="zh-CN" altLang="en-US" sz="2000" dirty="0"/>
              <a:t>）用</a:t>
            </a:r>
            <a:r>
              <a:rPr lang="en-US" altLang="zh-CN" sz="2000" dirty="0"/>
              <a:t>case</a:t>
            </a:r>
            <a:r>
              <a:rPr lang="zh-CN" altLang="en-US" sz="2000" dirty="0"/>
              <a:t>或</a:t>
            </a:r>
            <a:r>
              <a:rPr lang="en-US" altLang="zh-CN" sz="2000" dirty="0"/>
              <a:t>if-else</a:t>
            </a:r>
            <a:r>
              <a:rPr lang="zh-CN" altLang="en-US" sz="2000" dirty="0"/>
              <a:t>语句描述出状态的转移（根据现态和输入产生次态）；</a:t>
            </a:r>
          </a:p>
          <a:p>
            <a:pPr eaLnBrk="1" hangingPunct="1">
              <a:lnSpc>
                <a:spcPct val="110000"/>
              </a:lnSpc>
              <a:spcBef>
                <a:spcPct val="0"/>
              </a:spcBef>
              <a:buClr>
                <a:schemeClr val="tx2"/>
              </a:buClr>
              <a:buFont typeface="Wingdings" panose="05000000000000000000" pitchFamily="2" charset="2"/>
              <a:buNone/>
            </a:pPr>
            <a:r>
              <a:rPr lang="zh-CN" altLang="en-US" sz="2000" dirty="0"/>
              <a:t>   （</a:t>
            </a:r>
            <a:r>
              <a:rPr lang="en-US" altLang="zh-CN" sz="2000" dirty="0"/>
              <a:t>3</a:t>
            </a:r>
            <a:r>
              <a:rPr lang="zh-CN" altLang="en-US" sz="2000" dirty="0"/>
              <a:t>）用</a:t>
            </a:r>
            <a:r>
              <a:rPr lang="en-US" altLang="zh-CN" sz="2000" dirty="0"/>
              <a:t>case</a:t>
            </a:r>
            <a:r>
              <a:rPr lang="zh-CN" altLang="en-US" sz="2000" dirty="0"/>
              <a:t>或</a:t>
            </a:r>
            <a:r>
              <a:rPr lang="en-US" altLang="zh-CN" sz="2000" dirty="0"/>
              <a:t>if-else</a:t>
            </a:r>
            <a:r>
              <a:rPr lang="zh-CN" altLang="en-US" sz="2000" dirty="0"/>
              <a:t>语句描述状态机的输出信号（敏感信号为</a:t>
            </a:r>
            <a:r>
              <a:rPr lang="zh-CN" altLang="en-US" sz="2000" dirty="0">
                <a:solidFill>
                  <a:srgbClr val="CC3300"/>
                </a:solidFill>
              </a:rPr>
              <a:t>现态</a:t>
            </a:r>
            <a:r>
              <a:rPr lang="zh-CN" altLang="en-US" sz="2000" dirty="0"/>
              <a:t>）</a:t>
            </a:r>
            <a:r>
              <a:rPr lang="zh-CN" altLang="en-US" sz="2000" dirty="0">
                <a:solidFill>
                  <a:srgbClr val="CC3300"/>
                </a:solidFill>
              </a:rPr>
              <a:t> </a:t>
            </a:r>
            <a:r>
              <a:rPr lang="zh-CN" altLang="en-US" sz="2000" dirty="0"/>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270211"/>
                                        </p:tgtEl>
                                        <p:attrNameLst>
                                          <p:attrName>style.visibility</p:attrName>
                                        </p:attrNameLst>
                                      </p:cBhvr>
                                      <p:to>
                                        <p:strVal val="visible"/>
                                      </p:to>
                                    </p:set>
                                    <p:anim calcmode="lin" valueType="num">
                                      <p:cBhvr>
                                        <p:cTn id="7" dur="500" fill="hold"/>
                                        <p:tgtEl>
                                          <p:spTgt spid="2270211"/>
                                        </p:tgtEl>
                                        <p:attrNameLst>
                                          <p:attrName>ppt_w</p:attrName>
                                        </p:attrNameLst>
                                      </p:cBhvr>
                                      <p:tavLst>
                                        <p:tav tm="0">
                                          <p:val>
                                            <p:fltVal val="0"/>
                                          </p:val>
                                        </p:tav>
                                        <p:tav tm="100000">
                                          <p:val>
                                            <p:strVal val="#ppt_w"/>
                                          </p:val>
                                        </p:tav>
                                      </p:tavLst>
                                    </p:anim>
                                    <p:anim calcmode="lin" valueType="num">
                                      <p:cBhvr>
                                        <p:cTn id="8" dur="500" fill="hold"/>
                                        <p:tgtEl>
                                          <p:spTgt spid="22702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0211"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6516688" y="334963"/>
            <a:ext cx="5675312" cy="609600"/>
          </a:xfrm>
        </p:spPr>
        <p:txBody>
          <a:bodyPr>
            <a:normAutofit fontScale="90000"/>
          </a:bodyPr>
          <a:lstStyle/>
          <a:p>
            <a:pPr eaLnBrk="1" hangingPunct="1">
              <a:defRPr/>
            </a:pPr>
            <a:r>
              <a:rPr lang="zh-CN" altLang="en-US" kern="1200" dirty="0" smtClean="0">
                <a:solidFill>
                  <a:srgbClr val="FFCC00"/>
                </a:solidFill>
                <a:latin typeface="Arial" panose="020B0604020202020204" pitchFamily="34" charset="0"/>
                <a:ea typeface="黑体" panose="02010600030101010101" pitchFamily="49" charset="-122"/>
                <a:cs typeface="+mn-cs"/>
              </a:rPr>
              <a:t>状态机的设计要点</a:t>
            </a:r>
          </a:p>
        </p:txBody>
      </p:sp>
      <p:sp>
        <p:nvSpPr>
          <p:cNvPr id="48132" name="Rectangle 3"/>
          <p:cNvSpPr>
            <a:spLocks noGrp="1" noChangeArrowheads="1"/>
          </p:cNvSpPr>
          <p:nvPr>
            <p:ph type="body" idx="4294967295"/>
          </p:nvPr>
        </p:nvSpPr>
        <p:spPr>
          <a:xfrm>
            <a:off x="875506" y="1270001"/>
            <a:ext cx="8478838" cy="1770062"/>
          </a:xfrm>
        </p:spPr>
        <p:txBody>
          <a:bodyPr/>
          <a:lstStyle/>
          <a:p>
            <a:pPr marL="363855" indent="-363855" eaLnBrk="1" hangingPunct="1">
              <a:lnSpc>
                <a:spcPts val="3200"/>
              </a:lnSpc>
              <a:spcBef>
                <a:spcPct val="0"/>
              </a:spcBef>
              <a:buSzPct val="100000"/>
              <a:defRPr/>
            </a:pPr>
            <a:r>
              <a:rPr kumimoji="1" lang="zh-CN" altLang="en-US" sz="2400" kern="1200" dirty="0">
                <a:solidFill>
                  <a:srgbClr val="000000"/>
                </a:solidFill>
                <a:latin typeface="宋体" panose="02010600030101010101" pitchFamily="2" charset="-122"/>
              </a:rPr>
              <a:t>起始状态的选择 </a:t>
            </a:r>
          </a:p>
          <a:p>
            <a:pPr eaLnBrk="1" hangingPunct="1">
              <a:lnSpc>
                <a:spcPct val="110000"/>
              </a:lnSpc>
              <a:spcBef>
                <a:spcPct val="0"/>
              </a:spcBef>
              <a:buFont typeface="Wingdings" panose="05000000000000000000" pitchFamily="2" charset="2"/>
              <a:buNone/>
              <a:defRPr/>
            </a:pPr>
            <a:r>
              <a:rPr lang="zh-CN" altLang="en-US" sz="2200" dirty="0">
                <a:cs typeface="Arial" panose="020B0604020202020204" pitchFamily="34" charset="0"/>
              </a:rPr>
              <a:t>	 </a:t>
            </a:r>
            <a:r>
              <a:rPr lang="zh-CN" altLang="en-US" sz="2200" dirty="0">
                <a:solidFill>
                  <a:srgbClr val="FF0000"/>
                </a:solidFill>
                <a:cs typeface="Arial" panose="020B0604020202020204" pitchFamily="34" charset="0"/>
              </a:rPr>
              <a:t>起始状态</a:t>
            </a:r>
            <a:r>
              <a:rPr lang="zh-CN" altLang="en-US" sz="2200" dirty="0">
                <a:cs typeface="Arial" panose="020B0604020202020204" pitchFamily="34" charset="0"/>
              </a:rPr>
              <a:t>指电路复位后所处的状态，选择一个合理的起始状态将使整个系统简捷高效。有限状态机必须有</a:t>
            </a:r>
            <a:r>
              <a:rPr lang="zh-CN" altLang="en-US" sz="2200" dirty="0">
                <a:solidFill>
                  <a:srgbClr val="FF33CC"/>
                </a:solidFill>
                <a:cs typeface="Arial" panose="020B0604020202020204" pitchFamily="34" charset="0"/>
              </a:rPr>
              <a:t>时钟</a:t>
            </a:r>
            <a:r>
              <a:rPr lang="zh-CN" altLang="en-US" sz="2200" dirty="0">
                <a:cs typeface="Arial" panose="020B0604020202020204" pitchFamily="34" charset="0"/>
              </a:rPr>
              <a:t>信号和</a:t>
            </a:r>
            <a:r>
              <a:rPr lang="zh-CN" altLang="en-US" sz="2200" dirty="0">
                <a:solidFill>
                  <a:srgbClr val="FF33CC"/>
                </a:solidFill>
                <a:cs typeface="Arial" panose="020B0604020202020204" pitchFamily="34" charset="0"/>
              </a:rPr>
              <a:t>复位</a:t>
            </a:r>
            <a:r>
              <a:rPr lang="zh-CN" altLang="en-US" sz="2200" dirty="0">
                <a:cs typeface="Arial" panose="020B0604020202020204" pitchFamily="34" charset="0"/>
              </a:rPr>
              <a:t>信号（建议采用</a:t>
            </a:r>
            <a:r>
              <a:rPr lang="zh-CN" altLang="en-US" sz="2200" dirty="0">
                <a:solidFill>
                  <a:srgbClr val="FF33CC"/>
                </a:solidFill>
                <a:cs typeface="Arial" panose="020B0604020202020204" pitchFamily="34" charset="0"/>
              </a:rPr>
              <a:t>异步</a:t>
            </a:r>
            <a:r>
              <a:rPr lang="zh-CN" altLang="en-US" sz="2200" dirty="0">
                <a:cs typeface="Arial" panose="020B0604020202020204" pitchFamily="34" charset="0"/>
              </a:rPr>
              <a:t>复位）！</a:t>
            </a:r>
          </a:p>
        </p:txBody>
      </p:sp>
      <p:sp>
        <p:nvSpPr>
          <p:cNvPr id="48135" name="Rectangle 3"/>
          <p:cNvSpPr>
            <a:spLocks noChangeArrowheads="1"/>
          </p:cNvSpPr>
          <p:nvPr/>
        </p:nvSpPr>
        <p:spPr bwMode="auto">
          <a:xfrm>
            <a:off x="765544" y="3040063"/>
            <a:ext cx="10377377" cy="3565525"/>
          </a:xfrm>
          <a:prstGeom prst="rect">
            <a:avLst/>
          </a:prstGeom>
          <a:noFill/>
          <a:ln w="9525">
            <a:noFill/>
            <a:miter lim="800000"/>
          </a:ln>
        </p:spPr>
        <p:txBody>
          <a:bodyPr/>
          <a:lstStyle/>
          <a:p>
            <a:pPr marL="363855" indent="-363855" algn="l">
              <a:lnSpc>
                <a:spcPts val="3200"/>
              </a:lnSpc>
              <a:spcBef>
                <a:spcPct val="0"/>
              </a:spcBef>
              <a:buClr>
                <a:schemeClr val="bg2"/>
              </a:buClr>
              <a:buSzPct val="100000"/>
              <a:buFont typeface="Wingdings" panose="05000000000000000000" pitchFamily="2" charset="2"/>
              <a:buChar char="v"/>
            </a:pPr>
            <a:r>
              <a:rPr kumimoji="1" lang="zh-CN" altLang="en-US" sz="2400" dirty="0">
                <a:solidFill>
                  <a:srgbClr val="000000"/>
                </a:solidFill>
                <a:latin typeface="宋体" panose="02010600030101010101" pitchFamily="2" charset="-122"/>
              </a:rPr>
              <a:t>状态编码方式</a:t>
            </a:r>
          </a:p>
          <a:p>
            <a:pPr marL="742950" lvl="1" indent="-285750" algn="l">
              <a:lnSpc>
                <a:spcPct val="110000"/>
              </a:lnSpc>
              <a:spcBef>
                <a:spcPts val="600"/>
              </a:spcBef>
              <a:buClr>
                <a:srgbClr val="006666"/>
              </a:buClr>
              <a:buSzPct val="85000"/>
              <a:buFont typeface="Wingdings" panose="05000000000000000000" pitchFamily="2" charset="2"/>
              <a:buChar char="u"/>
            </a:pPr>
            <a:r>
              <a:rPr kumimoji="1" lang="zh-CN" altLang="en-US" dirty="0">
                <a:solidFill>
                  <a:srgbClr val="CC3300"/>
                </a:solidFill>
                <a:latin typeface="Arial" panose="020B0604020202020204" pitchFamily="34" charset="0"/>
                <a:cs typeface="Arial" panose="020B0604020202020204" pitchFamily="34" charset="0"/>
              </a:rPr>
              <a:t>二进制编码（顺序编码） </a:t>
            </a:r>
            <a:r>
              <a:rPr kumimoji="1" lang="zh-CN" altLang="en-US" dirty="0">
                <a:latin typeface="Arial" panose="020B0604020202020204" pitchFamily="34" charset="0"/>
                <a:cs typeface="Arial" panose="020B0604020202020204" pitchFamily="34" charset="0"/>
              </a:rPr>
              <a:t>：采用顺序的二进制数编码每个状态，</a:t>
            </a:r>
            <a:r>
              <a:rPr kumimoji="1" lang="en-US" altLang="zh-CN" dirty="0">
                <a:latin typeface="Arial" panose="020B0604020202020204" pitchFamily="34" charset="0"/>
                <a:cs typeface="Arial" panose="020B0604020202020204" pitchFamily="34" charset="0"/>
              </a:rPr>
              <a:t>N</a:t>
            </a:r>
            <a:r>
              <a:rPr kumimoji="1" lang="zh-CN" altLang="en-US" dirty="0">
                <a:latin typeface="Arial" panose="020B0604020202020204" pitchFamily="34" charset="0"/>
                <a:cs typeface="Arial" panose="020B0604020202020204" pitchFamily="34" charset="0"/>
              </a:rPr>
              <a:t>个状态用</a:t>
            </a:r>
            <a:r>
              <a:rPr kumimoji="1" lang="en-US" altLang="zh-CN" dirty="0">
                <a:latin typeface="Arial" panose="020B0604020202020204" pitchFamily="34" charset="0"/>
                <a:cs typeface="Arial" panose="020B0604020202020204" pitchFamily="34" charset="0"/>
              </a:rPr>
              <a:t>log</a:t>
            </a:r>
            <a:r>
              <a:rPr kumimoji="1" lang="en-US" altLang="zh-CN" baseline="-25000" dirty="0">
                <a:latin typeface="Arial" panose="020B0604020202020204" pitchFamily="34" charset="0"/>
                <a:cs typeface="Arial" panose="020B0604020202020204" pitchFamily="34" charset="0"/>
              </a:rPr>
              <a:t>2</a:t>
            </a:r>
            <a:r>
              <a:rPr kumimoji="1" lang="en-US" altLang="zh-CN" dirty="0">
                <a:latin typeface="Arial" panose="020B0604020202020204" pitchFamily="34" charset="0"/>
                <a:cs typeface="Arial" panose="020B0604020202020204" pitchFamily="34" charset="0"/>
              </a:rPr>
              <a:t>N</a:t>
            </a:r>
            <a:r>
              <a:rPr kumimoji="1" lang="zh-CN" altLang="en-US" dirty="0">
                <a:latin typeface="Arial" panose="020B0604020202020204" pitchFamily="34" charset="0"/>
                <a:cs typeface="Arial" panose="020B0604020202020204" pitchFamily="34" charset="0"/>
              </a:rPr>
              <a:t>个触发器来表示</a:t>
            </a:r>
            <a:r>
              <a:rPr kumimoji="1" lang="en-US" altLang="zh-CN" dirty="0">
                <a:latin typeface="Arial" panose="020B0604020202020204" pitchFamily="34" charset="0"/>
                <a:cs typeface="Arial" panose="020B0604020202020204" pitchFamily="34" charset="0"/>
              </a:rPr>
              <a:t>——</a:t>
            </a:r>
            <a:r>
              <a:rPr kumimoji="1" lang="zh-CN" altLang="en-US" dirty="0">
                <a:latin typeface="Arial" panose="020B0604020202020204" pitchFamily="34" charset="0"/>
                <a:cs typeface="Arial" panose="020B0604020202020204" pitchFamily="34" charset="0"/>
              </a:rPr>
              <a:t>节省逻辑资源，但可能产生毛刺</a:t>
            </a:r>
          </a:p>
          <a:p>
            <a:pPr marL="742950" lvl="1" indent="-285750" algn="l">
              <a:lnSpc>
                <a:spcPct val="110000"/>
              </a:lnSpc>
              <a:spcBef>
                <a:spcPts val="600"/>
              </a:spcBef>
              <a:buClr>
                <a:srgbClr val="006666"/>
              </a:buClr>
              <a:buSzPct val="85000"/>
              <a:buFont typeface="Wingdings" panose="05000000000000000000" pitchFamily="2" charset="2"/>
              <a:buChar char="u"/>
            </a:pPr>
            <a:r>
              <a:rPr kumimoji="1" lang="zh-CN" altLang="en-US" dirty="0">
                <a:solidFill>
                  <a:srgbClr val="CC3300"/>
                </a:solidFill>
                <a:latin typeface="Arial" panose="020B0604020202020204" pitchFamily="34" charset="0"/>
                <a:cs typeface="Arial" panose="020B0604020202020204" pitchFamily="34" charset="0"/>
              </a:rPr>
              <a:t>格雷编码</a:t>
            </a:r>
            <a:r>
              <a:rPr kumimoji="1" lang="zh-CN" altLang="en-US" dirty="0">
                <a:latin typeface="Arial" panose="020B0604020202020204" pitchFamily="34" charset="0"/>
                <a:cs typeface="Arial" panose="020B0604020202020204" pitchFamily="34" charset="0"/>
              </a:rPr>
              <a:t>（</a:t>
            </a:r>
            <a:r>
              <a:rPr kumimoji="1" lang="en-US" altLang="zh-CN" dirty="0">
                <a:latin typeface="Arial" panose="020B0604020202020204" pitchFamily="34" charset="0"/>
                <a:cs typeface="Arial" panose="020B0604020202020204" pitchFamily="34" charset="0"/>
              </a:rPr>
              <a:t>Gray Code</a:t>
            </a:r>
            <a:r>
              <a:rPr kumimoji="1" lang="zh-CN" altLang="en-US" dirty="0">
                <a:latin typeface="Arial" panose="020B0604020202020204" pitchFamily="34" charset="0"/>
                <a:cs typeface="Arial" panose="020B0604020202020204" pitchFamily="34" charset="0"/>
              </a:rPr>
              <a:t>）：</a:t>
            </a:r>
            <a:r>
              <a:rPr kumimoji="1" lang="en-US" altLang="zh-CN" dirty="0">
                <a:latin typeface="Arial" panose="020B0604020202020204" pitchFamily="34" charset="0"/>
                <a:cs typeface="Arial" panose="020B0604020202020204" pitchFamily="34" charset="0"/>
              </a:rPr>
              <a:t> N</a:t>
            </a:r>
            <a:r>
              <a:rPr kumimoji="1" lang="zh-CN" altLang="en-US" dirty="0">
                <a:latin typeface="Arial" panose="020B0604020202020204" pitchFamily="34" charset="0"/>
                <a:cs typeface="Arial" panose="020B0604020202020204" pitchFamily="34" charset="0"/>
              </a:rPr>
              <a:t>个状态用</a:t>
            </a:r>
            <a:r>
              <a:rPr kumimoji="1" lang="en-US" altLang="zh-CN" dirty="0">
                <a:latin typeface="Arial" panose="020B0604020202020204" pitchFamily="34" charset="0"/>
                <a:cs typeface="Arial" panose="020B0604020202020204" pitchFamily="34" charset="0"/>
              </a:rPr>
              <a:t>log</a:t>
            </a:r>
            <a:r>
              <a:rPr kumimoji="1" lang="en-US" altLang="zh-CN" baseline="-25000" dirty="0">
                <a:latin typeface="Arial" panose="020B0604020202020204" pitchFamily="34" charset="0"/>
                <a:cs typeface="Arial" panose="020B0604020202020204" pitchFamily="34" charset="0"/>
              </a:rPr>
              <a:t>2</a:t>
            </a:r>
            <a:r>
              <a:rPr kumimoji="1" lang="en-US" altLang="zh-CN" dirty="0">
                <a:latin typeface="Arial" panose="020B0604020202020204" pitchFamily="34" charset="0"/>
                <a:cs typeface="Arial" panose="020B0604020202020204" pitchFamily="34" charset="0"/>
              </a:rPr>
              <a:t>N</a:t>
            </a:r>
            <a:r>
              <a:rPr kumimoji="1" lang="zh-CN" altLang="en-US" dirty="0">
                <a:latin typeface="Arial" panose="020B0604020202020204" pitchFamily="34" charset="0"/>
                <a:cs typeface="Arial" panose="020B0604020202020204" pitchFamily="34" charset="0"/>
              </a:rPr>
              <a:t>个触发器来表示，在状态的顺序转换中，相邻状态每次只有一个比特位产生变化</a:t>
            </a:r>
            <a:r>
              <a:rPr kumimoji="1" lang="en-US" altLang="zh-CN" dirty="0">
                <a:latin typeface="Arial" panose="020B0604020202020204" pitchFamily="34" charset="0"/>
                <a:cs typeface="Arial" panose="020B0604020202020204" pitchFamily="34" charset="0"/>
              </a:rPr>
              <a:t>——</a:t>
            </a:r>
            <a:r>
              <a:rPr kumimoji="1" lang="zh-CN" altLang="en-US" dirty="0">
                <a:latin typeface="Arial" panose="020B0604020202020204" pitchFamily="34" charset="0"/>
                <a:cs typeface="Arial" panose="020B0604020202020204" pitchFamily="34" charset="0"/>
              </a:rPr>
              <a:t>节省逻辑资源；又避免产生毛刺</a:t>
            </a:r>
          </a:p>
          <a:p>
            <a:pPr marL="742950" lvl="1" indent="-285750" algn="l">
              <a:lnSpc>
                <a:spcPct val="110000"/>
              </a:lnSpc>
              <a:spcBef>
                <a:spcPts val="600"/>
              </a:spcBef>
              <a:buClr>
                <a:srgbClr val="006666"/>
              </a:buClr>
              <a:buSzPct val="85000"/>
              <a:buFont typeface="Wingdings" panose="05000000000000000000" pitchFamily="2" charset="2"/>
              <a:buChar char="u"/>
            </a:pPr>
            <a:r>
              <a:rPr kumimoji="1" lang="zh-CN" altLang="en-US" dirty="0">
                <a:solidFill>
                  <a:srgbClr val="FF0000"/>
                </a:solidFill>
                <a:latin typeface="Arial" panose="020B0604020202020204" pitchFamily="34" charset="0"/>
                <a:cs typeface="Arial" panose="020B0604020202020204" pitchFamily="34" charset="0"/>
              </a:rPr>
              <a:t>一位热码编码</a:t>
            </a:r>
            <a:r>
              <a:rPr kumimoji="1" lang="zh-CN" altLang="en-US" dirty="0">
                <a:latin typeface="Arial" panose="020B0604020202020204" pitchFamily="34" charset="0"/>
                <a:cs typeface="Arial" panose="020B0604020202020204" pitchFamily="34" charset="0"/>
              </a:rPr>
              <a:t>（</a:t>
            </a:r>
            <a:r>
              <a:rPr kumimoji="1" lang="en-US" altLang="zh-CN" dirty="0">
                <a:latin typeface="Arial" panose="020B0604020202020204" pitchFamily="34" charset="0"/>
                <a:cs typeface="Arial" panose="020B0604020202020204" pitchFamily="34" charset="0"/>
              </a:rPr>
              <a:t>One-Hot Encoding</a:t>
            </a:r>
            <a:r>
              <a:rPr kumimoji="1" lang="zh-CN" altLang="en-US" dirty="0">
                <a:latin typeface="Arial" panose="020B0604020202020204" pitchFamily="34" charset="0"/>
                <a:cs typeface="Arial" panose="020B0604020202020204" pitchFamily="34" charset="0"/>
              </a:rPr>
              <a:t>）：采用</a:t>
            </a:r>
            <a:r>
              <a:rPr kumimoji="1" lang="en-US" altLang="zh-CN" dirty="0">
                <a:latin typeface="Arial" panose="020B0604020202020204" pitchFamily="34" charset="0"/>
                <a:cs typeface="Arial" panose="020B0604020202020204" pitchFamily="34" charset="0"/>
              </a:rPr>
              <a:t>N</a:t>
            </a:r>
            <a:r>
              <a:rPr kumimoji="1" lang="zh-CN" altLang="en-US" dirty="0">
                <a:latin typeface="Arial" panose="020B0604020202020204" pitchFamily="34" charset="0"/>
                <a:cs typeface="Arial" panose="020B0604020202020204" pitchFamily="34" charset="0"/>
              </a:rPr>
              <a:t>位二进制数（</a:t>
            </a:r>
            <a:r>
              <a:rPr kumimoji="1" lang="en-US" altLang="zh-CN" dirty="0">
                <a:latin typeface="Arial" panose="020B0604020202020204" pitchFamily="34" charset="0"/>
                <a:cs typeface="Arial" panose="020B0604020202020204" pitchFamily="34" charset="0"/>
              </a:rPr>
              <a:t>N</a:t>
            </a:r>
            <a:r>
              <a:rPr kumimoji="1" lang="zh-CN" altLang="en-US" dirty="0">
                <a:latin typeface="Arial" panose="020B0604020202020204" pitchFamily="34" charset="0"/>
                <a:cs typeface="Arial" panose="020B0604020202020204" pitchFamily="34" charset="0"/>
              </a:rPr>
              <a:t>个触发器）编码</a:t>
            </a:r>
            <a:r>
              <a:rPr kumimoji="1" lang="en-US" altLang="zh-CN" dirty="0">
                <a:latin typeface="Arial" panose="020B0604020202020204" pitchFamily="34" charset="0"/>
                <a:cs typeface="Arial" panose="020B0604020202020204" pitchFamily="34" charset="0"/>
              </a:rPr>
              <a:t>N</a:t>
            </a:r>
            <a:r>
              <a:rPr kumimoji="1" lang="zh-CN" altLang="en-US" dirty="0">
                <a:latin typeface="Arial" panose="020B0604020202020204" pitchFamily="34" charset="0"/>
                <a:cs typeface="Arial" panose="020B0604020202020204" pitchFamily="34" charset="0"/>
              </a:rPr>
              <a:t>个状态，每个状态下只有</a:t>
            </a:r>
            <a:r>
              <a:rPr kumimoji="1" lang="en-US" altLang="zh-CN" dirty="0">
                <a:latin typeface="Arial" panose="020B0604020202020204" pitchFamily="34" charset="0"/>
                <a:cs typeface="Arial" panose="020B0604020202020204" pitchFamily="34" charset="0"/>
              </a:rPr>
              <a:t>1</a:t>
            </a:r>
            <a:r>
              <a:rPr kumimoji="1" lang="zh-CN" altLang="en-US" dirty="0">
                <a:latin typeface="Arial" panose="020B0604020202020204" pitchFamily="34" charset="0"/>
                <a:cs typeface="Arial" panose="020B0604020202020204" pitchFamily="34" charset="0"/>
              </a:rPr>
              <a:t>位为“</a:t>
            </a:r>
            <a:r>
              <a:rPr kumimoji="1" lang="en-US" altLang="zh-CN" dirty="0">
                <a:latin typeface="Arial" panose="020B0604020202020204" pitchFamily="34" charset="0"/>
                <a:cs typeface="Arial" panose="020B0604020202020204" pitchFamily="34" charset="0"/>
              </a:rPr>
              <a:t>1</a:t>
            </a:r>
            <a:r>
              <a:rPr kumimoji="1" lang="zh-CN" altLang="en-US" dirty="0">
                <a:latin typeface="Arial" panose="020B0604020202020204" pitchFamily="34" charset="0"/>
                <a:cs typeface="Arial" panose="020B0604020202020204" pitchFamily="34" charset="0"/>
              </a:rPr>
              <a:t>”，其余位为“</a:t>
            </a:r>
            <a:r>
              <a:rPr kumimoji="1" lang="en-US" altLang="zh-CN" dirty="0">
                <a:latin typeface="Arial" panose="020B0604020202020204" pitchFamily="34" charset="0"/>
                <a:cs typeface="Arial" panose="020B0604020202020204" pitchFamily="34" charset="0"/>
              </a:rPr>
              <a:t>0</a:t>
            </a:r>
            <a:r>
              <a:rPr kumimoji="1" lang="zh-CN" altLang="en-US" dirty="0">
                <a:latin typeface="Arial" panose="020B0604020202020204" pitchFamily="34" charset="0"/>
                <a:cs typeface="Arial" panose="020B0604020202020204" pitchFamily="34" charset="0"/>
              </a:rPr>
              <a:t>”。相邻状态每次只有一个比特位产生变化</a:t>
            </a:r>
            <a:r>
              <a:rPr kumimoji="1" lang="en-US" altLang="zh-CN" dirty="0">
                <a:latin typeface="Arial" panose="020B0604020202020204" pitchFamily="34" charset="0"/>
                <a:cs typeface="Arial" panose="020B0604020202020204" pitchFamily="34" charset="0"/>
              </a:rPr>
              <a:t>——</a:t>
            </a:r>
            <a:r>
              <a:rPr kumimoji="1" lang="zh-CN" altLang="en-US" dirty="0">
                <a:latin typeface="Arial" panose="020B0604020202020204" pitchFamily="34" charset="0"/>
                <a:cs typeface="Arial" panose="020B0604020202020204" pitchFamily="34" charset="0"/>
              </a:rPr>
              <a:t>避免产生毛刺；但耗用逻辑资源多</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5"/>
                                        </p:tgtEl>
                                        <p:attrNameLst>
                                          <p:attrName>style.visibility</p:attrName>
                                        </p:attrNameLst>
                                      </p:cBhvr>
                                      <p:to>
                                        <p:strVal val="visible"/>
                                      </p:to>
                                    </p:set>
                                    <p:anim calcmode="lin" valueType="num">
                                      <p:cBhvr additive="base">
                                        <p:cTn id="7" dur="500" fill="hold"/>
                                        <p:tgtEl>
                                          <p:spTgt spid="48135"/>
                                        </p:tgtEl>
                                        <p:attrNameLst>
                                          <p:attrName>ppt_x</p:attrName>
                                        </p:attrNameLst>
                                      </p:cBhvr>
                                      <p:tavLst>
                                        <p:tav tm="0">
                                          <p:val>
                                            <p:strVal val="#ppt_x"/>
                                          </p:val>
                                        </p:tav>
                                        <p:tav tm="100000">
                                          <p:val>
                                            <p:strVal val="#ppt_x"/>
                                          </p:val>
                                        </p:tav>
                                      </p:tavLst>
                                    </p:anim>
                                    <p:anim calcmode="lin" valueType="num">
                                      <p:cBhvr additive="base">
                                        <p:cTn id="8" dur="500" fill="hold"/>
                                        <p:tgtEl>
                                          <p:spTgt spid="481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4827181" y="315598"/>
            <a:ext cx="7364819" cy="609600"/>
          </a:xfrm>
        </p:spPr>
        <p:txBody>
          <a:bodyPr>
            <a:normAutofit fontScale="90000"/>
          </a:bodyPr>
          <a:lstStyle/>
          <a:p>
            <a:pPr algn="ctr" eaLnBrk="1" hangingPunct="1">
              <a:defRPr/>
            </a:pPr>
            <a:r>
              <a:rPr lang="zh-CN" altLang="en-US" kern="1200" dirty="0" smtClean="0">
                <a:solidFill>
                  <a:srgbClr val="FFCC00"/>
                </a:solidFill>
                <a:latin typeface="Arial" panose="020B0604020202020204" pitchFamily="34" charset="0"/>
                <a:ea typeface="黑体" panose="02010600030101010101" pitchFamily="49" charset="-122"/>
                <a:cs typeface="+mn-cs"/>
              </a:rPr>
              <a:t>对</a:t>
            </a:r>
            <a:r>
              <a:rPr lang="en-US" altLang="zh-CN" kern="1200" dirty="0" smtClean="0">
                <a:solidFill>
                  <a:srgbClr val="FFCC00"/>
                </a:solidFill>
                <a:latin typeface="Arial" panose="020B0604020202020204" pitchFamily="34" charset="0"/>
                <a:ea typeface="黑体" panose="02010600030101010101" pitchFamily="49" charset="-122"/>
                <a:cs typeface="+mn-cs"/>
              </a:rPr>
              <a:t>8</a:t>
            </a:r>
            <a:r>
              <a:rPr lang="zh-CN" altLang="en-US" kern="1200" dirty="0" smtClean="0">
                <a:solidFill>
                  <a:srgbClr val="FFCC00"/>
                </a:solidFill>
                <a:latin typeface="Arial" panose="020B0604020202020204" pitchFamily="34" charset="0"/>
                <a:ea typeface="黑体" panose="02010600030101010101" pitchFamily="49" charset="-122"/>
                <a:cs typeface="+mn-cs"/>
              </a:rPr>
              <a:t>个状态三种编码方式的对比</a:t>
            </a:r>
          </a:p>
        </p:txBody>
      </p:sp>
      <p:graphicFrame>
        <p:nvGraphicFramePr>
          <p:cNvPr id="316473" name="Group 57"/>
          <p:cNvGraphicFramePr>
            <a:graphicFrameLocks noGrp="1"/>
          </p:cNvGraphicFramePr>
          <p:nvPr/>
        </p:nvGraphicFramePr>
        <p:xfrm>
          <a:off x="3055938" y="1036639"/>
          <a:ext cx="6286500" cy="3445829"/>
        </p:xfrm>
        <a:graphic>
          <a:graphicData uri="http://schemas.openxmlformats.org/drawingml/2006/table">
            <a:tbl>
              <a:tblPr/>
              <a:tblGrid>
                <a:gridCol w="1331912">
                  <a:extLst>
                    <a:ext uri="{9D8B030D-6E8A-4147-A177-3AD203B41FA5}">
                      <a16:colId xmlns:a16="http://schemas.microsoft.com/office/drawing/2014/main" val="20000"/>
                    </a:ext>
                  </a:extLst>
                </a:gridCol>
                <a:gridCol w="1541463">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965325">
                  <a:extLst>
                    <a:ext uri="{9D8B030D-6E8A-4147-A177-3AD203B41FA5}">
                      <a16:colId xmlns:a16="http://schemas.microsoft.com/office/drawing/2014/main" val="20003"/>
                    </a:ext>
                  </a:extLst>
                </a:gridCol>
              </a:tblGrid>
              <a:tr h="3508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状态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二进制编码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格雷编码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一位热码编码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 state0</a:t>
                      </a:r>
                      <a:endPar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000</a:t>
                      </a:r>
                      <a:endPar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000</a:t>
                      </a:r>
                      <a:endPar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00000001</a:t>
                      </a:r>
                      <a:endPar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extLst>
                  <a:ext uri="{0D108BD9-81ED-4DB2-BD59-A6C34878D82A}">
                    <a16:rowId xmlns:a16="http://schemas.microsoft.com/office/drawing/2014/main" val="10001"/>
                  </a:ext>
                </a:extLst>
              </a:tr>
              <a:tr h="3508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 state1</a:t>
                      </a:r>
                      <a:endPar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001</a:t>
                      </a:r>
                      <a:endPar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001</a:t>
                      </a:r>
                      <a:endPar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00000010</a:t>
                      </a:r>
                      <a:endPar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extLst>
                  <a:ext uri="{0D108BD9-81ED-4DB2-BD59-A6C34878D82A}">
                    <a16:rowId xmlns:a16="http://schemas.microsoft.com/office/drawing/2014/main" val="10002"/>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 state2</a:t>
                      </a:r>
                      <a:endPar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010</a:t>
                      </a:r>
                      <a:endPar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011</a:t>
                      </a:r>
                      <a:endPar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00000100</a:t>
                      </a:r>
                      <a:endPar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extLst>
                  <a:ext uri="{0D108BD9-81ED-4DB2-BD59-A6C34878D82A}">
                    <a16:rowId xmlns:a16="http://schemas.microsoft.com/office/drawing/2014/main" val="10003"/>
                  </a:ext>
                </a:extLst>
              </a:tr>
              <a:tr h="3984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 state3</a:t>
                      </a:r>
                      <a:endPar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011</a:t>
                      </a:r>
                      <a:endPar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010</a:t>
                      </a:r>
                      <a:endPar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00001000</a:t>
                      </a:r>
                      <a:endPar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extLst>
                  <a:ext uri="{0D108BD9-81ED-4DB2-BD59-A6C34878D82A}">
                    <a16:rowId xmlns:a16="http://schemas.microsoft.com/office/drawing/2014/main" val="10004"/>
                  </a:ext>
                </a:extLst>
              </a:tr>
              <a:tr h="36512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 state4</a:t>
                      </a:r>
                      <a:endPar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100</a:t>
                      </a:r>
                      <a:endPar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110</a:t>
                      </a:r>
                      <a:endPar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00010000</a:t>
                      </a:r>
                      <a:endPar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extLst>
                  <a:ext uri="{0D108BD9-81ED-4DB2-BD59-A6C34878D82A}">
                    <a16:rowId xmlns:a16="http://schemas.microsoft.com/office/drawing/2014/main" val="10005"/>
                  </a:ext>
                </a:extLst>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 state5</a:t>
                      </a:r>
                      <a:endPar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101</a:t>
                      </a:r>
                      <a:endPar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111</a:t>
                      </a:r>
                      <a:endPar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00100000</a:t>
                      </a:r>
                      <a:endPar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extLst>
                  <a:ext uri="{0D108BD9-81ED-4DB2-BD59-A6C34878D82A}">
                    <a16:rowId xmlns:a16="http://schemas.microsoft.com/office/drawing/2014/main" val="10006"/>
                  </a:ext>
                </a:extLst>
              </a:tr>
              <a:tr h="39528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 state6</a:t>
                      </a:r>
                      <a:endPar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110</a:t>
                      </a:r>
                      <a:endPar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101</a:t>
                      </a:r>
                      <a:endPar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01000000</a:t>
                      </a:r>
                      <a:endPar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extLst>
                  <a:ext uri="{0D108BD9-81ED-4DB2-BD59-A6C34878D82A}">
                    <a16:rowId xmlns:a16="http://schemas.microsoft.com/office/drawing/2014/main" val="10007"/>
                  </a:ext>
                </a:extLst>
              </a:tr>
              <a:tr h="4111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 state7</a:t>
                      </a:r>
                      <a:endPar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111</a:t>
                      </a:r>
                      <a:endPar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100</a:t>
                      </a:r>
                      <a:endPar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rPr>
                        <a:t>10000000</a:t>
                      </a:r>
                      <a:endParaRPr kumimoji="0" lang="zh-CN" altLang="en-US" sz="1800" b="1" i="0" u="none" strike="noStrike" cap="none" normalizeH="0" baseline="0" smtClean="0">
                        <a:ln>
                          <a:noFill/>
                        </a:ln>
                        <a:solidFill>
                          <a:schemeClr val="tx1"/>
                        </a:solidFill>
                        <a:effectLst/>
                        <a:latin typeface="Arial" panose="020B0604020202020204" pitchFamily="34" charset="0"/>
                        <a:ea typeface="楷体_GB2312" panose="02010609030101010101"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5CC"/>
                    </a:solidFill>
                  </a:tcPr>
                </a:tc>
                <a:extLst>
                  <a:ext uri="{0D108BD9-81ED-4DB2-BD59-A6C34878D82A}">
                    <a16:rowId xmlns:a16="http://schemas.microsoft.com/office/drawing/2014/main" val="10008"/>
                  </a:ext>
                </a:extLst>
              </a:tr>
            </a:tbl>
          </a:graphicData>
        </a:graphic>
      </p:graphicFrame>
      <p:sp>
        <p:nvSpPr>
          <p:cNvPr id="2274307" name="Rectangle 3"/>
          <p:cNvSpPr>
            <a:spLocks noChangeArrowheads="1"/>
          </p:cNvSpPr>
          <p:nvPr/>
        </p:nvSpPr>
        <p:spPr bwMode="auto">
          <a:xfrm>
            <a:off x="1020726" y="4705350"/>
            <a:ext cx="10185990" cy="1671638"/>
          </a:xfrm>
          <a:prstGeom prst="rect">
            <a:avLst/>
          </a:prstGeom>
          <a:solidFill>
            <a:srgbClr val="ECEA8E"/>
          </a:solidFill>
          <a:ln w="9525">
            <a:noFill/>
            <a:miter lim="800000"/>
          </a:ln>
          <a:effectLst>
            <a:prstShdw prst="shdw13" dist="53882" dir="13500000">
              <a:schemeClr val="bg2"/>
            </a:prstShdw>
          </a:effectLst>
        </p:spPr>
        <p:txBody>
          <a:bodyPr anchor="ctr"/>
          <a:lstStyle/>
          <a:p>
            <a:pPr marL="352425" indent="-352425" algn="l">
              <a:lnSpc>
                <a:spcPct val="125000"/>
              </a:lnSpc>
              <a:spcBef>
                <a:spcPct val="0"/>
              </a:spcBef>
              <a:buClr>
                <a:srgbClr val="FF0000"/>
              </a:buClr>
              <a:buFont typeface="Wingdings" panose="05000000000000000000" pitchFamily="2" charset="2"/>
              <a:buChar char="v"/>
            </a:pPr>
            <a:r>
              <a:rPr kumimoji="1" lang="zh-CN" altLang="en-US" dirty="0">
                <a:latin typeface="Arial" panose="020B0604020202020204" pitchFamily="34" charset="0"/>
                <a:ea typeface="楷体_GB2312" panose="02010609030101010101" charset="-122"/>
              </a:rPr>
              <a:t>采用一位热码编码，虽然使用触发器较多，但可以有效节省和简化组合逻辑电路。</a:t>
            </a:r>
          </a:p>
          <a:p>
            <a:pPr marL="352425" indent="-352425" algn="l">
              <a:lnSpc>
                <a:spcPct val="125000"/>
              </a:lnSpc>
              <a:spcBef>
                <a:spcPct val="0"/>
              </a:spcBef>
              <a:buClr>
                <a:srgbClr val="FF0000"/>
              </a:buClr>
              <a:buFont typeface="Wingdings" panose="05000000000000000000" pitchFamily="2" charset="2"/>
              <a:buChar char="v"/>
            </a:pPr>
            <a:r>
              <a:rPr kumimoji="1" lang="en-US" altLang="zh-CN" dirty="0">
                <a:latin typeface="Arial" panose="020B0604020202020204" pitchFamily="34" charset="0"/>
                <a:ea typeface="楷体_GB2312" panose="02010609030101010101" charset="-122"/>
              </a:rPr>
              <a:t>FPGA</a:t>
            </a:r>
            <a:r>
              <a:rPr kumimoji="1" lang="zh-CN" altLang="en-US" dirty="0">
                <a:latin typeface="Arial" panose="020B0604020202020204" pitchFamily="34" charset="0"/>
                <a:ea typeface="楷体_GB2312" panose="02010609030101010101" charset="-122"/>
              </a:rPr>
              <a:t>有丰富的寄存器资源，门逻辑相对缺乏，采用一位热码编码可以有效提高电路的速度和可靠性，也有利于提高器件资源的利用率。</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274307"/>
                                        </p:tgtEl>
                                        <p:attrNameLst>
                                          <p:attrName>style.visibility</p:attrName>
                                        </p:attrNameLst>
                                      </p:cBhvr>
                                      <p:to>
                                        <p:strVal val="visible"/>
                                      </p:to>
                                    </p:set>
                                    <p:anim calcmode="lin" valueType="num">
                                      <p:cBhvr>
                                        <p:cTn id="7" dur="1000" fill="hold"/>
                                        <p:tgtEl>
                                          <p:spTgt spid="2274307"/>
                                        </p:tgtEl>
                                        <p:attrNameLst>
                                          <p:attrName>ppt_w</p:attrName>
                                        </p:attrNameLst>
                                      </p:cBhvr>
                                      <p:tavLst>
                                        <p:tav tm="0">
                                          <p:val>
                                            <p:strVal val="#ppt_w*0.70"/>
                                          </p:val>
                                        </p:tav>
                                        <p:tav tm="100000">
                                          <p:val>
                                            <p:strVal val="#ppt_w"/>
                                          </p:val>
                                        </p:tav>
                                      </p:tavLst>
                                    </p:anim>
                                    <p:anim calcmode="lin" valueType="num">
                                      <p:cBhvr>
                                        <p:cTn id="8" dur="1000" fill="hold"/>
                                        <p:tgtEl>
                                          <p:spTgt spid="2274307"/>
                                        </p:tgtEl>
                                        <p:attrNameLst>
                                          <p:attrName>ppt_h</p:attrName>
                                        </p:attrNameLst>
                                      </p:cBhvr>
                                      <p:tavLst>
                                        <p:tav tm="0">
                                          <p:val>
                                            <p:strVal val="#ppt_h"/>
                                          </p:val>
                                        </p:tav>
                                        <p:tav tm="100000">
                                          <p:val>
                                            <p:strVal val="#ppt_h"/>
                                          </p:val>
                                        </p:tav>
                                      </p:tavLst>
                                    </p:anim>
                                    <p:animEffect transition="in" filter="fade">
                                      <p:cBhvr>
                                        <p:cTn id="9" dur="1000"/>
                                        <p:tgtEl>
                                          <p:spTgt spid="2274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430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6516688" y="334963"/>
            <a:ext cx="5675312" cy="609600"/>
          </a:xfrm>
        </p:spPr>
        <p:txBody>
          <a:bodyPr>
            <a:normAutofit fontScale="90000"/>
          </a:bodyPr>
          <a:lstStyle/>
          <a:p>
            <a:pPr eaLnBrk="1" hangingPunct="1">
              <a:defRPr/>
            </a:pPr>
            <a:r>
              <a:rPr lang="zh-CN" altLang="en-US" kern="1200" dirty="0" smtClean="0">
                <a:solidFill>
                  <a:srgbClr val="FFCC00"/>
                </a:solidFill>
                <a:latin typeface="Arial" panose="020B0604020202020204" pitchFamily="34" charset="0"/>
                <a:ea typeface="黑体" panose="02010600030101010101" pitchFamily="49" charset="-122"/>
                <a:cs typeface="+mn-cs"/>
              </a:rPr>
              <a:t>状态编码的</a:t>
            </a:r>
            <a:r>
              <a:rPr lang="en-US" altLang="zh-CN" kern="1200" dirty="0" smtClean="0">
                <a:solidFill>
                  <a:srgbClr val="FFCC00"/>
                </a:solidFill>
                <a:latin typeface="Arial" panose="020B0604020202020204" pitchFamily="34" charset="0"/>
                <a:ea typeface="黑体" panose="02010600030101010101" pitchFamily="49" charset="-122"/>
                <a:cs typeface="+mn-cs"/>
              </a:rPr>
              <a:t>HDL</a:t>
            </a:r>
            <a:r>
              <a:rPr lang="zh-CN" altLang="en-US" kern="1200" dirty="0" smtClean="0">
                <a:solidFill>
                  <a:srgbClr val="FFCC00"/>
                </a:solidFill>
                <a:latin typeface="Arial" panose="020B0604020202020204" pitchFamily="34" charset="0"/>
                <a:ea typeface="黑体" panose="02010600030101010101" pitchFamily="49" charset="-122"/>
                <a:cs typeface="+mn-cs"/>
              </a:rPr>
              <a:t>定义</a:t>
            </a:r>
          </a:p>
        </p:txBody>
      </p:sp>
      <p:sp>
        <p:nvSpPr>
          <p:cNvPr id="66563" name="Rectangle 3"/>
          <p:cNvSpPr>
            <a:spLocks noGrp="1" noChangeArrowheads="1"/>
          </p:cNvSpPr>
          <p:nvPr>
            <p:ph type="body" idx="4294967295"/>
          </p:nvPr>
        </p:nvSpPr>
        <p:spPr>
          <a:xfrm>
            <a:off x="4010025" y="1079500"/>
            <a:ext cx="8181975" cy="627063"/>
          </a:xfrm>
        </p:spPr>
        <p:txBody>
          <a:bodyPr/>
          <a:lstStyle/>
          <a:p>
            <a:pPr eaLnBrk="1" hangingPunct="1">
              <a:lnSpc>
                <a:spcPct val="110000"/>
              </a:lnSpc>
              <a:spcBef>
                <a:spcPct val="0"/>
              </a:spcBef>
            </a:pPr>
            <a:r>
              <a:rPr lang="zh-CN" altLang="en-US" sz="2400"/>
              <a:t>状态编码的定义</a:t>
            </a:r>
            <a:r>
              <a:rPr lang="zh-CN" altLang="en-US" sz="2400">
                <a:cs typeface="Arial" panose="020B0604020202020204" pitchFamily="34" charset="0"/>
              </a:rPr>
              <a:t>有两种方式：</a:t>
            </a:r>
            <a:r>
              <a:rPr lang="en-US" altLang="zh-CN" sz="2400">
                <a:cs typeface="Arial" panose="020B0604020202020204" pitchFamily="34" charset="0"/>
              </a:rPr>
              <a:t>parameter</a:t>
            </a:r>
            <a:r>
              <a:rPr lang="zh-CN" altLang="en-US" sz="2400">
                <a:cs typeface="Arial" panose="020B0604020202020204" pitchFamily="34" charset="0"/>
              </a:rPr>
              <a:t>和</a:t>
            </a:r>
            <a:r>
              <a:rPr lang="en-US" altLang="zh-CN" sz="2400">
                <a:cs typeface="Arial" panose="020B0604020202020204" pitchFamily="34" charset="0"/>
              </a:rPr>
              <a:t>‵define</a:t>
            </a:r>
            <a:r>
              <a:rPr lang="zh-CN" altLang="en-US" sz="2400">
                <a:cs typeface="Arial" panose="020B0604020202020204" pitchFamily="34" charset="0"/>
              </a:rPr>
              <a:t>语句</a:t>
            </a:r>
            <a:endParaRPr lang="en-US" altLang="zh-CN" sz="2400"/>
          </a:p>
        </p:txBody>
      </p:sp>
      <p:sp>
        <p:nvSpPr>
          <p:cNvPr id="5" name="矩形 4"/>
          <p:cNvSpPr>
            <a:spLocks noChangeArrowheads="1"/>
          </p:cNvSpPr>
          <p:nvPr/>
        </p:nvSpPr>
        <p:spPr bwMode="auto">
          <a:xfrm>
            <a:off x="3095626" y="1592264"/>
            <a:ext cx="6169025" cy="820737"/>
          </a:xfrm>
          <a:prstGeom prst="rect">
            <a:avLst/>
          </a:prstGeom>
          <a:solidFill>
            <a:srgbClr val="FFCC99"/>
          </a:solidFill>
          <a:ln w="9525" algn="ctr">
            <a:noFill/>
            <a:round/>
          </a:ln>
          <a:effectLst>
            <a:prstShdw prst="shdw13" dist="53882" dir="13500000">
              <a:srgbClr val="808080">
                <a:alpha val="50000"/>
              </a:srgbClr>
            </a:prstShdw>
          </a:effectLst>
        </p:spPr>
        <p:txBody>
          <a:bodyPr anchor="b"/>
          <a:lstStyle/>
          <a:p>
            <a:pPr>
              <a:lnSpc>
                <a:spcPct val="100000"/>
              </a:lnSpc>
              <a:spcBef>
                <a:spcPts val="600"/>
              </a:spcBef>
            </a:pPr>
            <a:r>
              <a:rPr lang="en-US" altLang="zh-CN" sz="2200">
                <a:solidFill>
                  <a:srgbClr val="FF0066"/>
                </a:solidFill>
                <a:latin typeface="Arial" panose="020B0604020202020204" pitchFamily="34" charset="0"/>
              </a:rPr>
              <a:t>【</a:t>
            </a:r>
            <a:r>
              <a:rPr lang="zh-CN" altLang="en-US" sz="2200">
                <a:solidFill>
                  <a:srgbClr val="FF0066"/>
                </a:solidFill>
                <a:latin typeface="Arial" panose="020B0604020202020204" pitchFamily="34" charset="0"/>
              </a:rPr>
              <a:t>例</a:t>
            </a:r>
            <a:r>
              <a:rPr lang="en-US" altLang="zh-CN" sz="2200">
                <a:solidFill>
                  <a:srgbClr val="FF0066"/>
                </a:solidFill>
                <a:latin typeface="Arial" panose="020B0604020202020204" pitchFamily="34" charset="0"/>
              </a:rPr>
              <a:t>】</a:t>
            </a:r>
            <a:r>
              <a:rPr lang="zh-CN" altLang="en-US" sz="2200">
                <a:latin typeface="Arial" panose="020B0604020202020204" pitchFamily="34" charset="0"/>
                <a:ea typeface="华文楷体" panose="02010600040101010101" pitchFamily="2" charset="-122"/>
              </a:rPr>
              <a:t>为</a:t>
            </a:r>
            <a:r>
              <a:rPr lang="en-US" altLang="zh-CN" sz="2200">
                <a:latin typeface="Arial" panose="020B0604020202020204" pitchFamily="34" charset="0"/>
                <a:ea typeface="华文楷体" panose="02010600040101010101" pitchFamily="2" charset="-122"/>
              </a:rPr>
              <a:t>state0, state1 ,state2 ,state3</a:t>
            </a:r>
            <a:r>
              <a:rPr lang="zh-CN" altLang="en-US" sz="2200">
                <a:latin typeface="Arial" panose="020B0604020202020204" pitchFamily="34" charset="0"/>
                <a:ea typeface="华文楷体" panose="02010600040101010101" pitchFamily="2" charset="-122"/>
              </a:rPr>
              <a:t>四个状态定义码字为：</a:t>
            </a:r>
            <a:r>
              <a:rPr lang="en-US" altLang="zh-CN" sz="2200">
                <a:latin typeface="Arial" panose="020B0604020202020204" pitchFamily="34" charset="0"/>
                <a:ea typeface="华文楷体" panose="02010600040101010101" pitchFamily="2" charset="-122"/>
              </a:rPr>
              <a:t>00</a:t>
            </a:r>
            <a:r>
              <a:rPr lang="zh-CN" altLang="en-US" sz="2200">
                <a:latin typeface="Arial" panose="020B0604020202020204" pitchFamily="34" charset="0"/>
                <a:ea typeface="华文楷体" panose="02010600040101010101" pitchFamily="2" charset="-122"/>
              </a:rPr>
              <a:t>，</a:t>
            </a:r>
            <a:r>
              <a:rPr lang="en-US" altLang="zh-CN" sz="2200">
                <a:latin typeface="Arial" panose="020B0604020202020204" pitchFamily="34" charset="0"/>
                <a:ea typeface="华文楷体" panose="02010600040101010101" pitchFamily="2" charset="-122"/>
              </a:rPr>
              <a:t>01 </a:t>
            </a:r>
            <a:r>
              <a:rPr lang="zh-CN" altLang="en-US" sz="2200">
                <a:latin typeface="Arial" panose="020B0604020202020204" pitchFamily="34" charset="0"/>
                <a:ea typeface="华文楷体" panose="02010600040101010101" pitchFamily="2" charset="-122"/>
              </a:rPr>
              <a:t>，</a:t>
            </a:r>
            <a:r>
              <a:rPr lang="en-US" altLang="zh-CN" sz="2200">
                <a:latin typeface="Arial" panose="020B0604020202020204" pitchFamily="34" charset="0"/>
                <a:ea typeface="华文楷体" panose="02010600040101010101" pitchFamily="2" charset="-122"/>
              </a:rPr>
              <a:t>11</a:t>
            </a:r>
            <a:r>
              <a:rPr lang="zh-CN" altLang="en-US" sz="2200">
                <a:latin typeface="Arial" panose="020B0604020202020204" pitchFamily="34" charset="0"/>
                <a:ea typeface="华文楷体" panose="02010600040101010101" pitchFamily="2" charset="-122"/>
              </a:rPr>
              <a:t>，</a:t>
            </a:r>
            <a:r>
              <a:rPr lang="en-US" altLang="zh-CN" sz="2200">
                <a:latin typeface="Arial" panose="020B0604020202020204" pitchFamily="34" charset="0"/>
                <a:ea typeface="华文楷体" panose="02010600040101010101" pitchFamily="2" charset="-122"/>
              </a:rPr>
              <a:t>10</a:t>
            </a:r>
            <a:endParaRPr lang="zh-CN" altLang="en-US" sz="2200">
              <a:latin typeface="Arial" panose="020B0604020202020204" pitchFamily="34" charset="0"/>
              <a:ea typeface="华文楷体" panose="02010600040101010101" pitchFamily="2" charset="-122"/>
            </a:endParaRPr>
          </a:p>
        </p:txBody>
      </p:sp>
      <p:sp>
        <p:nvSpPr>
          <p:cNvPr id="50182" name="矩形 5"/>
          <p:cNvSpPr>
            <a:spLocks noChangeArrowheads="1"/>
          </p:cNvSpPr>
          <p:nvPr/>
        </p:nvSpPr>
        <p:spPr bwMode="auto">
          <a:xfrm>
            <a:off x="1785939" y="3405189"/>
            <a:ext cx="3521075" cy="2905125"/>
          </a:xfrm>
          <a:prstGeom prst="rect">
            <a:avLst/>
          </a:prstGeom>
          <a:solidFill>
            <a:srgbClr val="99CCFF"/>
          </a:solidFill>
          <a:ln w="9525" algn="ctr">
            <a:noFill/>
            <a:round/>
          </a:ln>
          <a:effectLst>
            <a:prstShdw prst="shdw13" dist="53882" dir="13500000">
              <a:srgbClr val="808080">
                <a:alpha val="50000"/>
              </a:srgbClr>
            </a:prstShdw>
          </a:effectLst>
        </p:spPr>
        <p:txBody>
          <a:bodyPr anchor="b"/>
          <a:lstStyle/>
          <a:p>
            <a:pPr>
              <a:lnSpc>
                <a:spcPct val="100000"/>
              </a:lnSpc>
              <a:spcBef>
                <a:spcPct val="0"/>
              </a:spcBef>
            </a:pPr>
            <a:r>
              <a:rPr lang="en-US" altLang="zh-CN">
                <a:solidFill>
                  <a:srgbClr val="FF3399"/>
                </a:solidFill>
                <a:cs typeface="Times New Roman" panose="02020603050405020304" pitchFamily="18" charset="0"/>
              </a:rPr>
              <a:t>parameter </a:t>
            </a:r>
            <a:r>
              <a:rPr lang="en-US" altLang="zh-CN">
                <a:cs typeface="Times New Roman" panose="02020603050405020304" pitchFamily="18" charset="0"/>
              </a:rPr>
              <a:t>  state0=2‵b00 ,</a:t>
            </a:r>
          </a:p>
          <a:p>
            <a:pPr>
              <a:lnSpc>
                <a:spcPct val="100000"/>
              </a:lnSpc>
              <a:spcBef>
                <a:spcPct val="0"/>
              </a:spcBef>
            </a:pPr>
            <a:r>
              <a:rPr lang="en-US" altLang="zh-CN">
                <a:cs typeface="Times New Roman" panose="02020603050405020304" pitchFamily="18" charset="0"/>
              </a:rPr>
              <a:t>                    state1=2‵b01, </a:t>
            </a:r>
          </a:p>
          <a:p>
            <a:pPr>
              <a:lnSpc>
                <a:spcPct val="100000"/>
              </a:lnSpc>
              <a:spcBef>
                <a:spcPct val="0"/>
              </a:spcBef>
            </a:pPr>
            <a:r>
              <a:rPr lang="en-US" altLang="zh-CN">
                <a:cs typeface="Times New Roman" panose="02020603050405020304" pitchFamily="18" charset="0"/>
              </a:rPr>
              <a:t>                    state2=2‵b11,</a:t>
            </a:r>
          </a:p>
          <a:p>
            <a:pPr>
              <a:lnSpc>
                <a:spcPct val="100000"/>
              </a:lnSpc>
              <a:spcBef>
                <a:spcPct val="0"/>
              </a:spcBef>
            </a:pPr>
            <a:r>
              <a:rPr lang="en-US" altLang="zh-CN">
                <a:cs typeface="Times New Roman" panose="02020603050405020304" pitchFamily="18" charset="0"/>
              </a:rPr>
              <a:t>                    state3=2‵b10;</a:t>
            </a:r>
          </a:p>
          <a:p>
            <a:pPr>
              <a:lnSpc>
                <a:spcPct val="100000"/>
              </a:lnSpc>
              <a:spcBef>
                <a:spcPct val="0"/>
              </a:spcBef>
            </a:pPr>
            <a:r>
              <a:rPr lang="en-US" altLang="zh-CN">
                <a:cs typeface="Times New Roman" panose="02020603050405020304" pitchFamily="18" charset="0"/>
              </a:rPr>
              <a:t>……</a:t>
            </a:r>
          </a:p>
          <a:p>
            <a:pPr algn="l">
              <a:lnSpc>
                <a:spcPct val="100000"/>
              </a:lnSpc>
              <a:spcBef>
                <a:spcPct val="0"/>
              </a:spcBef>
            </a:pPr>
            <a:r>
              <a:rPr lang="zh-CN" altLang="en-US">
                <a:cs typeface="Times New Roman" panose="02020603050405020304" pitchFamily="18" charset="0"/>
              </a:rPr>
              <a:t>     </a:t>
            </a:r>
            <a:r>
              <a:rPr lang="en-US" altLang="zh-CN">
                <a:cs typeface="Times New Roman" panose="02020603050405020304" pitchFamily="18" charset="0"/>
              </a:rPr>
              <a:t>case (state)</a:t>
            </a:r>
          </a:p>
          <a:p>
            <a:pPr algn="l">
              <a:lnSpc>
                <a:spcPct val="100000"/>
              </a:lnSpc>
              <a:spcBef>
                <a:spcPct val="0"/>
              </a:spcBef>
            </a:pPr>
            <a:r>
              <a:rPr lang="en-US" altLang="zh-CN">
                <a:cs typeface="Times New Roman" panose="02020603050405020304" pitchFamily="18" charset="0"/>
              </a:rPr>
              <a:t>        state0:……;  </a:t>
            </a:r>
          </a:p>
          <a:p>
            <a:pPr algn="l">
              <a:lnSpc>
                <a:spcPct val="100000"/>
              </a:lnSpc>
              <a:spcBef>
                <a:spcPct val="0"/>
              </a:spcBef>
            </a:pPr>
            <a:r>
              <a:rPr lang="en-US" altLang="zh-CN">
                <a:cs typeface="Times New Roman" panose="02020603050405020304" pitchFamily="18" charset="0"/>
              </a:rPr>
              <a:t>        state1:……;</a:t>
            </a:r>
          </a:p>
          <a:p>
            <a:pPr algn="l">
              <a:lnSpc>
                <a:spcPct val="100000"/>
              </a:lnSpc>
              <a:spcBef>
                <a:spcPct val="0"/>
              </a:spcBef>
            </a:pPr>
            <a:r>
              <a:rPr lang="en-US" altLang="zh-CN">
                <a:cs typeface="Times New Roman" panose="02020603050405020304" pitchFamily="18" charset="0"/>
              </a:rPr>
              <a:t>        ……</a:t>
            </a:r>
          </a:p>
        </p:txBody>
      </p:sp>
      <p:sp>
        <p:nvSpPr>
          <p:cNvPr id="50183" name="矩形 6"/>
          <p:cNvSpPr>
            <a:spLocks noChangeArrowheads="1"/>
          </p:cNvSpPr>
          <p:nvPr/>
        </p:nvSpPr>
        <p:spPr bwMode="auto">
          <a:xfrm>
            <a:off x="5870575" y="3594101"/>
            <a:ext cx="4465638" cy="2570163"/>
          </a:xfrm>
          <a:prstGeom prst="rect">
            <a:avLst/>
          </a:prstGeom>
          <a:solidFill>
            <a:srgbClr val="99CCFF"/>
          </a:solidFill>
          <a:ln w="9525" algn="ctr">
            <a:noFill/>
            <a:round/>
          </a:ln>
          <a:effectLst>
            <a:prstShdw prst="shdw13" dist="53882" dir="13500000">
              <a:srgbClr val="808080">
                <a:alpha val="50000"/>
              </a:srgbClr>
            </a:prstShdw>
          </a:effectLst>
        </p:spPr>
        <p:txBody>
          <a:bodyPr anchor="b"/>
          <a:lstStyle/>
          <a:p>
            <a:pPr algn="l">
              <a:lnSpc>
                <a:spcPct val="100000"/>
              </a:lnSpc>
              <a:spcBef>
                <a:spcPct val="0"/>
              </a:spcBef>
            </a:pPr>
            <a:r>
              <a:rPr lang="en-US" altLang="zh-CN" dirty="0">
                <a:solidFill>
                  <a:schemeClr val="hlink"/>
                </a:solidFill>
                <a:cs typeface="Times New Roman" panose="02020603050405020304" pitchFamily="18" charset="0"/>
              </a:rPr>
              <a:t> </a:t>
            </a:r>
            <a:r>
              <a:rPr lang="en-US" altLang="zh-CN" dirty="0">
                <a:solidFill>
                  <a:srgbClr val="FF3399"/>
                </a:solidFill>
                <a:cs typeface="Times New Roman" panose="02020603050405020304" pitchFamily="18" charset="0"/>
              </a:rPr>
              <a:t>‵define  </a:t>
            </a:r>
            <a:r>
              <a:rPr lang="en-US" altLang="zh-CN" dirty="0">
                <a:cs typeface="Times New Roman" panose="02020603050405020304" pitchFamily="18" charset="0"/>
              </a:rPr>
              <a:t>state0=2‵b00 //</a:t>
            </a:r>
            <a:r>
              <a:rPr lang="zh-CN" altLang="en-US" dirty="0">
                <a:solidFill>
                  <a:srgbClr val="FF0000"/>
                </a:solidFill>
                <a:cs typeface="Times New Roman" panose="02020603050405020304" pitchFamily="18" charset="0"/>
              </a:rPr>
              <a:t>不要加分号</a:t>
            </a:r>
            <a:endParaRPr lang="en-US" altLang="zh-CN" dirty="0">
              <a:solidFill>
                <a:srgbClr val="FF0000"/>
              </a:solidFill>
              <a:cs typeface="Times New Roman" panose="02020603050405020304" pitchFamily="18" charset="0"/>
            </a:endParaRPr>
          </a:p>
          <a:p>
            <a:pPr algn="l">
              <a:lnSpc>
                <a:spcPct val="100000"/>
              </a:lnSpc>
              <a:spcBef>
                <a:spcPct val="0"/>
              </a:spcBef>
            </a:pPr>
            <a:r>
              <a:rPr lang="en-US" altLang="zh-CN" dirty="0">
                <a:cs typeface="Times New Roman" panose="02020603050405020304" pitchFamily="18" charset="0"/>
              </a:rPr>
              <a:t> </a:t>
            </a:r>
            <a:r>
              <a:rPr lang="en-US" altLang="zh-CN" dirty="0">
                <a:solidFill>
                  <a:srgbClr val="FF3399"/>
                </a:solidFill>
                <a:cs typeface="Times New Roman" panose="02020603050405020304" pitchFamily="18" charset="0"/>
              </a:rPr>
              <a:t>‵define  </a:t>
            </a:r>
            <a:r>
              <a:rPr lang="en-US" altLang="zh-CN" dirty="0">
                <a:cs typeface="Times New Roman" panose="02020603050405020304" pitchFamily="18" charset="0"/>
              </a:rPr>
              <a:t>state1=2‵b01</a:t>
            </a:r>
          </a:p>
          <a:p>
            <a:pPr algn="l">
              <a:lnSpc>
                <a:spcPct val="100000"/>
              </a:lnSpc>
              <a:spcBef>
                <a:spcPct val="0"/>
              </a:spcBef>
            </a:pPr>
            <a:r>
              <a:rPr lang="en-US" altLang="zh-CN" dirty="0">
                <a:cs typeface="Times New Roman" panose="02020603050405020304" pitchFamily="18" charset="0"/>
              </a:rPr>
              <a:t> </a:t>
            </a:r>
            <a:r>
              <a:rPr lang="en-US" altLang="zh-CN" dirty="0">
                <a:solidFill>
                  <a:srgbClr val="FF3399"/>
                </a:solidFill>
                <a:cs typeface="Times New Roman" panose="02020603050405020304" pitchFamily="18" charset="0"/>
              </a:rPr>
              <a:t>‵define  </a:t>
            </a:r>
            <a:r>
              <a:rPr lang="en-US" altLang="zh-CN" dirty="0">
                <a:cs typeface="Times New Roman" panose="02020603050405020304" pitchFamily="18" charset="0"/>
              </a:rPr>
              <a:t>state2=2‵b11</a:t>
            </a:r>
          </a:p>
          <a:p>
            <a:pPr algn="l">
              <a:lnSpc>
                <a:spcPct val="100000"/>
              </a:lnSpc>
              <a:spcBef>
                <a:spcPct val="0"/>
              </a:spcBef>
            </a:pPr>
            <a:r>
              <a:rPr lang="en-US" altLang="zh-CN" dirty="0">
                <a:cs typeface="Times New Roman" panose="02020603050405020304" pitchFamily="18" charset="0"/>
              </a:rPr>
              <a:t> </a:t>
            </a:r>
            <a:r>
              <a:rPr lang="en-US" altLang="zh-CN" dirty="0">
                <a:solidFill>
                  <a:srgbClr val="FF3399"/>
                </a:solidFill>
                <a:cs typeface="Times New Roman" panose="02020603050405020304" pitchFamily="18" charset="0"/>
              </a:rPr>
              <a:t>‵define  </a:t>
            </a:r>
            <a:r>
              <a:rPr lang="en-US" altLang="zh-CN" dirty="0">
                <a:cs typeface="Times New Roman" panose="02020603050405020304" pitchFamily="18" charset="0"/>
              </a:rPr>
              <a:t>state3=2‵b10</a:t>
            </a:r>
          </a:p>
          <a:p>
            <a:pPr algn="l">
              <a:lnSpc>
                <a:spcPct val="100000"/>
              </a:lnSpc>
              <a:spcBef>
                <a:spcPct val="0"/>
              </a:spcBef>
            </a:pPr>
            <a:r>
              <a:rPr lang="en-US" altLang="zh-CN" dirty="0">
                <a:cs typeface="Times New Roman" panose="02020603050405020304" pitchFamily="18" charset="0"/>
              </a:rPr>
              <a:t>case (state)</a:t>
            </a:r>
          </a:p>
          <a:p>
            <a:pPr algn="l">
              <a:lnSpc>
                <a:spcPct val="100000"/>
              </a:lnSpc>
              <a:spcBef>
                <a:spcPct val="0"/>
              </a:spcBef>
            </a:pPr>
            <a:r>
              <a:rPr lang="en-US" altLang="zh-CN" dirty="0">
                <a:cs typeface="Times New Roman" panose="02020603050405020304" pitchFamily="18" charset="0"/>
              </a:rPr>
              <a:t> </a:t>
            </a:r>
            <a:r>
              <a:rPr lang="en-US" altLang="zh-CN" dirty="0">
                <a:solidFill>
                  <a:srgbClr val="FF3399"/>
                </a:solidFill>
                <a:cs typeface="Times New Roman" panose="02020603050405020304" pitchFamily="18" charset="0"/>
              </a:rPr>
              <a:t>‵state0</a:t>
            </a:r>
            <a:r>
              <a:rPr lang="en-US" altLang="zh-CN" dirty="0">
                <a:cs typeface="Times New Roman" panose="02020603050405020304" pitchFamily="18" charset="0"/>
              </a:rPr>
              <a:t>:……;  </a:t>
            </a:r>
          </a:p>
          <a:p>
            <a:pPr algn="l">
              <a:lnSpc>
                <a:spcPct val="100000"/>
              </a:lnSpc>
              <a:spcBef>
                <a:spcPct val="0"/>
              </a:spcBef>
            </a:pPr>
            <a:r>
              <a:rPr lang="en-US" altLang="zh-CN" dirty="0">
                <a:cs typeface="Times New Roman" panose="02020603050405020304" pitchFamily="18" charset="0"/>
              </a:rPr>
              <a:t> ‵state1:……;</a:t>
            </a:r>
          </a:p>
          <a:p>
            <a:pPr algn="l">
              <a:lnSpc>
                <a:spcPct val="100000"/>
              </a:lnSpc>
              <a:spcBef>
                <a:spcPct val="0"/>
              </a:spcBef>
            </a:pPr>
            <a:r>
              <a:rPr lang="en-US" altLang="zh-CN" dirty="0">
                <a:cs typeface="Times New Roman" panose="02020603050405020304" pitchFamily="18" charset="0"/>
              </a:rPr>
              <a:t>     ……</a:t>
            </a:r>
          </a:p>
        </p:txBody>
      </p:sp>
      <p:sp>
        <p:nvSpPr>
          <p:cNvPr id="50186" name="Rectangle 10"/>
          <p:cNvSpPr>
            <a:spLocks noChangeArrowheads="1"/>
          </p:cNvSpPr>
          <p:nvPr/>
        </p:nvSpPr>
        <p:spPr bwMode="auto">
          <a:xfrm>
            <a:off x="1739699" y="2494460"/>
            <a:ext cx="3948517" cy="769441"/>
          </a:xfrm>
          <a:prstGeom prst="rect">
            <a:avLst/>
          </a:prstGeom>
          <a:noFill/>
          <a:ln w="9525">
            <a:noFill/>
            <a:miter lim="800000"/>
          </a:ln>
          <a:effectLst>
            <a:prstShdw prst="shdw13" dist="53882" dir="13500000">
              <a:schemeClr val="accent1">
                <a:gamma/>
                <a:shade val="60000"/>
                <a:invGamma/>
                <a:alpha val="50000"/>
              </a:schemeClr>
            </a:prstShdw>
          </a:effectLst>
        </p:spPr>
        <p:txBody>
          <a:bodyPr wrap="none" anchor="b">
            <a:spAutoFit/>
          </a:bodyPr>
          <a:lstStyle/>
          <a:p>
            <a:pPr>
              <a:lnSpc>
                <a:spcPct val="110000"/>
              </a:lnSpc>
              <a:spcBef>
                <a:spcPts val="0"/>
              </a:spcBef>
              <a:buClr>
                <a:srgbClr val="FF0000"/>
              </a:buClr>
              <a:buFont typeface="Wingdings" panose="05000000000000000000" pitchFamily="2" charset="2"/>
              <a:buChar char="ü"/>
              <a:defRPr/>
            </a:pPr>
            <a:r>
              <a:rPr lang="zh-CN" altLang="en-US" dirty="0">
                <a:solidFill>
                  <a:srgbClr val="00B050"/>
                </a:solidFill>
                <a:latin typeface="Arial" panose="020B0604020202020204" pitchFamily="34" charset="0"/>
              </a:rPr>
              <a:t>方式一：用</a:t>
            </a:r>
            <a:r>
              <a:rPr lang="en-US" altLang="zh-CN" dirty="0">
                <a:solidFill>
                  <a:srgbClr val="00B050"/>
                </a:solidFill>
                <a:latin typeface="Arial" panose="020B0604020202020204" pitchFamily="34" charset="0"/>
              </a:rPr>
              <a:t>parameter</a:t>
            </a:r>
            <a:r>
              <a:rPr lang="zh-CN" altLang="en-US" dirty="0">
                <a:solidFill>
                  <a:srgbClr val="00B050"/>
                </a:solidFill>
                <a:latin typeface="Arial" panose="020B0604020202020204" pitchFamily="34" charset="0"/>
              </a:rPr>
              <a:t>参数定义</a:t>
            </a:r>
            <a:endParaRPr lang="en-US" altLang="zh-CN" dirty="0">
              <a:solidFill>
                <a:srgbClr val="00B050"/>
              </a:solidFill>
              <a:latin typeface="Arial" panose="020B0604020202020204" pitchFamily="34" charset="0"/>
            </a:endParaRPr>
          </a:p>
          <a:p>
            <a:pPr>
              <a:lnSpc>
                <a:spcPct val="110000"/>
              </a:lnSpc>
              <a:spcBef>
                <a:spcPts val="0"/>
              </a:spcBef>
              <a:buClr>
                <a:srgbClr val="FF0000"/>
              </a:buClr>
              <a:defRPr/>
            </a:pPr>
            <a:r>
              <a:rPr lang="zh-CN" altLang="en-US" dirty="0"/>
              <a:t>用</a:t>
            </a:r>
            <a:r>
              <a:rPr lang="en-US" altLang="zh-CN" dirty="0"/>
              <a:t>n</a:t>
            </a:r>
            <a:r>
              <a:rPr lang="zh-CN" altLang="en-US" dirty="0"/>
              <a:t>个</a:t>
            </a:r>
            <a:r>
              <a:rPr lang="en-US" altLang="zh-CN" dirty="0"/>
              <a:t>parameter</a:t>
            </a:r>
            <a:r>
              <a:rPr lang="zh-CN" altLang="en-US" dirty="0"/>
              <a:t>常量表示</a:t>
            </a:r>
            <a:r>
              <a:rPr lang="en-US" altLang="zh-CN" dirty="0"/>
              <a:t>n</a:t>
            </a:r>
            <a:r>
              <a:rPr lang="zh-CN" altLang="en-US" dirty="0"/>
              <a:t>个状态</a:t>
            </a:r>
            <a:endParaRPr lang="zh-CN" altLang="en-US" dirty="0">
              <a:solidFill>
                <a:srgbClr val="00B050"/>
              </a:solidFill>
              <a:latin typeface="Arial" panose="020B0604020202020204" pitchFamily="34" charset="0"/>
            </a:endParaRPr>
          </a:p>
        </p:txBody>
      </p:sp>
      <p:sp>
        <p:nvSpPr>
          <p:cNvPr id="50187" name="Rectangle 11"/>
          <p:cNvSpPr>
            <a:spLocks noChangeArrowheads="1"/>
          </p:cNvSpPr>
          <p:nvPr/>
        </p:nvSpPr>
        <p:spPr bwMode="auto">
          <a:xfrm>
            <a:off x="6305905" y="2619257"/>
            <a:ext cx="3340979" cy="800219"/>
          </a:xfrm>
          <a:prstGeom prst="rect">
            <a:avLst/>
          </a:prstGeom>
          <a:noFill/>
          <a:ln w="9525">
            <a:noFill/>
            <a:miter lim="800000"/>
          </a:ln>
          <a:effectLst>
            <a:prstShdw prst="shdw13" dist="53882" dir="13500000">
              <a:schemeClr val="accent1">
                <a:gamma/>
                <a:shade val="60000"/>
                <a:invGamma/>
                <a:alpha val="50000"/>
              </a:schemeClr>
            </a:prstShdw>
          </a:effectLst>
        </p:spPr>
        <p:txBody>
          <a:bodyPr wrap="none" anchor="b">
            <a:spAutoFit/>
          </a:bodyPr>
          <a:lstStyle/>
          <a:p>
            <a:pPr>
              <a:defRPr/>
            </a:pPr>
            <a:r>
              <a:rPr lang="zh-CN" altLang="en-US" dirty="0">
                <a:solidFill>
                  <a:srgbClr val="00B050"/>
                </a:solidFill>
                <a:latin typeface="Arial" panose="020B0604020202020204" pitchFamily="34" charset="0"/>
              </a:rPr>
              <a:t>方式二：用</a:t>
            </a:r>
            <a:r>
              <a:rPr lang="en-US" altLang="zh-CN" dirty="0">
                <a:solidFill>
                  <a:srgbClr val="00B050"/>
                </a:solidFill>
                <a:latin typeface="Arial" panose="020B0604020202020204" pitchFamily="34" charset="0"/>
              </a:rPr>
              <a:t>‵define</a:t>
            </a:r>
            <a:r>
              <a:rPr lang="zh-CN" altLang="en-US" dirty="0">
                <a:solidFill>
                  <a:srgbClr val="00B050"/>
                </a:solidFill>
                <a:latin typeface="Arial" panose="020B0604020202020204" pitchFamily="34" charset="0"/>
              </a:rPr>
              <a:t>语句定义</a:t>
            </a:r>
            <a:endParaRPr lang="en-US" altLang="zh-CN" dirty="0">
              <a:solidFill>
                <a:srgbClr val="00B050"/>
              </a:solidFill>
              <a:latin typeface="Arial" panose="020B0604020202020204" pitchFamily="34" charset="0"/>
            </a:endParaRPr>
          </a:p>
          <a:p>
            <a:pPr>
              <a:defRPr/>
            </a:pPr>
            <a:r>
              <a:rPr lang="zh-CN" altLang="en-US" dirty="0"/>
              <a:t>用</a:t>
            </a:r>
            <a:r>
              <a:rPr lang="en-US" altLang="zh-CN" dirty="0"/>
              <a:t>n</a:t>
            </a:r>
            <a:r>
              <a:rPr lang="zh-CN" altLang="en-US" dirty="0"/>
              <a:t>个宏名表示</a:t>
            </a:r>
            <a:r>
              <a:rPr lang="en-US" altLang="zh-CN" dirty="0"/>
              <a:t>n</a:t>
            </a:r>
            <a:r>
              <a:rPr lang="zh-CN" altLang="en-US" dirty="0"/>
              <a:t>个状态</a:t>
            </a:r>
            <a:endParaRPr lang="en-US" altLang="zh-CN" dirty="0">
              <a:solidFill>
                <a:srgbClr val="00B050"/>
              </a:solidFill>
              <a:latin typeface="Arial" panose="020B06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0186"/>
                                        </p:tgtEl>
                                        <p:attrNameLst>
                                          <p:attrName>style.visibility</p:attrName>
                                        </p:attrNameLst>
                                      </p:cBhvr>
                                      <p:to>
                                        <p:strVal val="visible"/>
                                      </p:to>
                                    </p:set>
                                    <p:anim calcmode="lin" valueType="num">
                                      <p:cBhvr>
                                        <p:cTn id="13" dur="500" fill="hold"/>
                                        <p:tgtEl>
                                          <p:spTgt spid="50186"/>
                                        </p:tgtEl>
                                        <p:attrNameLst>
                                          <p:attrName>ppt_w</p:attrName>
                                        </p:attrNameLst>
                                      </p:cBhvr>
                                      <p:tavLst>
                                        <p:tav tm="0">
                                          <p:val>
                                            <p:fltVal val="0"/>
                                          </p:val>
                                        </p:tav>
                                        <p:tav tm="100000">
                                          <p:val>
                                            <p:strVal val="#ppt_w"/>
                                          </p:val>
                                        </p:tav>
                                      </p:tavLst>
                                    </p:anim>
                                    <p:anim calcmode="lin" valueType="num">
                                      <p:cBhvr>
                                        <p:cTn id="14" dur="500" fill="hold"/>
                                        <p:tgtEl>
                                          <p:spTgt spid="50186"/>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50182"/>
                                        </p:tgtEl>
                                        <p:attrNameLst>
                                          <p:attrName>style.visibility</p:attrName>
                                        </p:attrNameLst>
                                      </p:cBhvr>
                                      <p:to>
                                        <p:strVal val="visible"/>
                                      </p:to>
                                    </p:set>
                                    <p:animEffect transition="in" filter="dissolve">
                                      <p:cBhvr>
                                        <p:cTn id="18" dur="500"/>
                                        <p:tgtEl>
                                          <p:spTgt spid="50182"/>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50187"/>
                                        </p:tgtEl>
                                        <p:attrNameLst>
                                          <p:attrName>style.visibility</p:attrName>
                                        </p:attrNameLst>
                                      </p:cBhvr>
                                      <p:to>
                                        <p:strVal val="visible"/>
                                      </p:to>
                                    </p:set>
                                    <p:anim calcmode="lin" valueType="num">
                                      <p:cBhvr>
                                        <p:cTn id="23" dur="500" fill="hold"/>
                                        <p:tgtEl>
                                          <p:spTgt spid="50187"/>
                                        </p:tgtEl>
                                        <p:attrNameLst>
                                          <p:attrName>ppt_w</p:attrName>
                                        </p:attrNameLst>
                                      </p:cBhvr>
                                      <p:tavLst>
                                        <p:tav tm="0">
                                          <p:val>
                                            <p:fltVal val="0"/>
                                          </p:val>
                                        </p:tav>
                                        <p:tav tm="100000">
                                          <p:val>
                                            <p:strVal val="#ppt_w"/>
                                          </p:val>
                                        </p:tav>
                                      </p:tavLst>
                                    </p:anim>
                                    <p:anim calcmode="lin" valueType="num">
                                      <p:cBhvr>
                                        <p:cTn id="24" dur="500" fill="hold"/>
                                        <p:tgtEl>
                                          <p:spTgt spid="50187"/>
                                        </p:tgtEl>
                                        <p:attrNameLst>
                                          <p:attrName>ppt_h</p:attrName>
                                        </p:attrNameLst>
                                      </p:cBhvr>
                                      <p:tavLst>
                                        <p:tav tm="0">
                                          <p:val>
                                            <p:fltVal val="0"/>
                                          </p:val>
                                        </p:tav>
                                        <p:tav tm="100000">
                                          <p:val>
                                            <p:strVal val="#ppt_h"/>
                                          </p:val>
                                        </p:tav>
                                      </p:tavLst>
                                    </p:anim>
                                  </p:childTnLst>
                                </p:cTn>
                              </p:par>
                            </p:childTnLst>
                          </p:cTn>
                        </p:par>
                        <p:par>
                          <p:cTn id="25" fill="hold">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50183"/>
                                        </p:tgtEl>
                                        <p:attrNameLst>
                                          <p:attrName>style.visibility</p:attrName>
                                        </p:attrNameLst>
                                      </p:cBhvr>
                                      <p:to>
                                        <p:strVal val="visible"/>
                                      </p:to>
                                    </p:set>
                                    <p:animEffect transition="in" filter="dissolve">
                                      <p:cBhvr>
                                        <p:cTn id="28" dur="500"/>
                                        <p:tgtEl>
                                          <p:spTgt spid="50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0182" grpId="0" animBg="1"/>
      <p:bldP spid="50183" grpId="0" animBg="1"/>
      <p:bldP spid="50186" grpId="0"/>
      <p:bldP spid="5018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idx="4294967295"/>
          </p:nvPr>
        </p:nvSpPr>
        <p:spPr>
          <a:xfrm>
            <a:off x="6516688" y="334963"/>
            <a:ext cx="5675312" cy="609600"/>
          </a:xfrm>
        </p:spPr>
        <p:txBody>
          <a:bodyPr>
            <a:normAutofit fontScale="90000"/>
          </a:bodyPr>
          <a:lstStyle/>
          <a:p>
            <a:pPr eaLnBrk="1" hangingPunct="1">
              <a:defRPr/>
            </a:pPr>
            <a:r>
              <a:rPr lang="zh-CN" altLang="en-US" kern="1200" dirty="0" smtClean="0">
                <a:solidFill>
                  <a:srgbClr val="FFCC00"/>
                </a:solidFill>
                <a:latin typeface="Arial" panose="020B0604020202020204" pitchFamily="34" charset="0"/>
                <a:ea typeface="黑体" panose="02010600030101010101" pitchFamily="49" charset="-122"/>
                <a:cs typeface="+mn-cs"/>
              </a:rPr>
              <a:t>状态转换的描述</a:t>
            </a:r>
          </a:p>
        </p:txBody>
      </p:sp>
      <p:sp>
        <p:nvSpPr>
          <p:cNvPr id="67587" name="Rectangle 3"/>
          <p:cNvSpPr>
            <a:spLocks noGrp="1" noChangeArrowheads="1"/>
          </p:cNvSpPr>
          <p:nvPr>
            <p:ph type="body" idx="4294967295"/>
          </p:nvPr>
        </p:nvSpPr>
        <p:spPr>
          <a:xfrm>
            <a:off x="637953" y="1608930"/>
            <a:ext cx="10590028" cy="1261861"/>
          </a:xfrm>
        </p:spPr>
        <p:txBody>
          <a:bodyPr>
            <a:normAutofit/>
          </a:bodyPr>
          <a:lstStyle/>
          <a:p>
            <a:pPr eaLnBrk="1" hangingPunct="1">
              <a:lnSpc>
                <a:spcPct val="130000"/>
              </a:lnSpc>
              <a:spcBef>
                <a:spcPct val="0"/>
              </a:spcBef>
            </a:pPr>
            <a:r>
              <a:rPr lang="zh-CN" altLang="en-US" dirty="0">
                <a:cs typeface="Arial" panose="020B0604020202020204" pitchFamily="34" charset="0"/>
              </a:rPr>
              <a:t>一般用</a:t>
            </a:r>
            <a:r>
              <a:rPr lang="en-US" altLang="zh-CN" dirty="0">
                <a:solidFill>
                  <a:srgbClr val="FF33CC"/>
                </a:solidFill>
                <a:cs typeface="Arial" panose="020B0604020202020204" pitchFamily="34" charset="0"/>
              </a:rPr>
              <a:t>case</a:t>
            </a:r>
            <a:r>
              <a:rPr lang="zh-CN" altLang="en-US" dirty="0">
                <a:solidFill>
                  <a:srgbClr val="FF33CC"/>
                </a:solidFill>
                <a:cs typeface="Arial" panose="020B0604020202020204" pitchFamily="34" charset="0"/>
              </a:rPr>
              <a:t>、</a:t>
            </a:r>
            <a:r>
              <a:rPr lang="en-US" altLang="zh-CN" dirty="0" err="1">
                <a:solidFill>
                  <a:srgbClr val="FF33CC"/>
                </a:solidFill>
                <a:cs typeface="Arial" panose="020B0604020202020204" pitchFamily="34" charset="0"/>
              </a:rPr>
              <a:t>casez</a:t>
            </a:r>
            <a:r>
              <a:rPr lang="zh-CN" altLang="en-US" dirty="0">
                <a:solidFill>
                  <a:srgbClr val="FF33CC"/>
                </a:solidFill>
                <a:cs typeface="Arial" panose="020B0604020202020204" pitchFamily="34" charset="0"/>
              </a:rPr>
              <a:t>或</a:t>
            </a:r>
            <a:r>
              <a:rPr lang="en-US" altLang="zh-CN" dirty="0" err="1">
                <a:solidFill>
                  <a:srgbClr val="FF33CC"/>
                </a:solidFill>
                <a:cs typeface="Arial" panose="020B0604020202020204" pitchFamily="34" charset="0"/>
              </a:rPr>
              <a:t>casex</a:t>
            </a:r>
            <a:r>
              <a:rPr lang="zh-CN" altLang="en-US" dirty="0">
                <a:cs typeface="Arial" panose="020B0604020202020204" pitchFamily="34" charset="0"/>
              </a:rPr>
              <a:t>语句，比用</a:t>
            </a:r>
            <a:r>
              <a:rPr lang="en-US" altLang="zh-CN" dirty="0">
                <a:cs typeface="Arial" panose="020B0604020202020204" pitchFamily="34" charset="0"/>
              </a:rPr>
              <a:t>if-else</a:t>
            </a:r>
            <a:r>
              <a:rPr lang="zh-CN" altLang="en-US" dirty="0">
                <a:cs typeface="Arial" panose="020B0604020202020204" pitchFamily="34" charset="0"/>
              </a:rPr>
              <a:t>语句更清晰明了！</a:t>
            </a:r>
          </a:p>
          <a:p>
            <a:pPr eaLnBrk="1" hangingPunct="1">
              <a:lnSpc>
                <a:spcPct val="130000"/>
              </a:lnSpc>
              <a:spcBef>
                <a:spcPct val="0"/>
              </a:spcBef>
            </a:pPr>
            <a:r>
              <a:rPr lang="zh-CN" altLang="en-US" dirty="0">
                <a:cs typeface="Arial" panose="020B0604020202020204" pitchFamily="34" charset="0"/>
              </a:rPr>
              <a:t>实用的状态机都应设计为由唯一的</a:t>
            </a:r>
            <a:r>
              <a:rPr lang="zh-CN" altLang="en-US" dirty="0">
                <a:solidFill>
                  <a:srgbClr val="FF33CC"/>
                </a:solidFill>
                <a:cs typeface="Arial" panose="020B0604020202020204" pitchFamily="34" charset="0"/>
              </a:rPr>
              <a:t>时钟边沿</a:t>
            </a:r>
            <a:r>
              <a:rPr lang="zh-CN" altLang="en-US" dirty="0">
                <a:cs typeface="Arial" panose="020B0604020202020204" pitchFamily="34" charset="0"/>
              </a:rPr>
              <a:t>触发的</a:t>
            </a:r>
            <a:r>
              <a:rPr lang="zh-CN" altLang="en-US" dirty="0">
                <a:solidFill>
                  <a:srgbClr val="FF33CC"/>
                </a:solidFill>
                <a:cs typeface="Arial" panose="020B0604020202020204" pitchFamily="34" charset="0"/>
              </a:rPr>
              <a:t>同步</a:t>
            </a:r>
            <a:r>
              <a:rPr lang="zh-CN" altLang="en-US" dirty="0">
                <a:cs typeface="Arial" panose="020B0604020202020204" pitchFamily="34" charset="0"/>
              </a:rPr>
              <a:t>运行方式</a:t>
            </a:r>
            <a:endParaRPr lang="en-US" altLang="zh-CN" dirty="0">
              <a:cs typeface="Arial" panose="020B0604020202020204" pitchFamily="34" charset="0"/>
            </a:endParaRPr>
          </a:p>
          <a:p>
            <a:pPr lvl="1" eaLnBrk="1" hangingPunct="1">
              <a:lnSpc>
                <a:spcPct val="110000"/>
              </a:lnSpc>
              <a:spcBef>
                <a:spcPct val="0"/>
              </a:spcBef>
            </a:pPr>
            <a:endParaRPr lang="en-US" altLang="zh-CN" dirty="0" smtClean="0"/>
          </a:p>
        </p:txBody>
      </p:sp>
      <p:sp>
        <p:nvSpPr>
          <p:cNvPr id="6" name="Rectangle 3"/>
          <p:cNvSpPr>
            <a:spLocks noChangeArrowheads="1"/>
          </p:cNvSpPr>
          <p:nvPr/>
        </p:nvSpPr>
        <p:spPr bwMode="auto">
          <a:xfrm>
            <a:off x="1090593" y="3392488"/>
            <a:ext cx="9684747" cy="2187576"/>
          </a:xfrm>
          <a:prstGeom prst="rect">
            <a:avLst/>
          </a:prstGeom>
          <a:solidFill>
            <a:srgbClr val="ECEA8E"/>
          </a:solidFill>
          <a:ln w="9525">
            <a:noFill/>
            <a:miter lim="800000"/>
          </a:ln>
          <a:effectLst>
            <a:prstShdw prst="shdw13" dist="53882" dir="13500000">
              <a:srgbClr val="1C1C1C"/>
            </a:prstShdw>
          </a:effectLst>
        </p:spPr>
        <p:txBody>
          <a:bodyPr anchor="ctr"/>
          <a:lstStyle/>
          <a:p>
            <a:pPr marL="342900" indent="-342900" algn="l">
              <a:lnSpc>
                <a:spcPct val="130000"/>
              </a:lnSpc>
              <a:spcBef>
                <a:spcPct val="0"/>
              </a:spcBef>
              <a:buClr>
                <a:schemeClr val="bg2"/>
              </a:buClr>
              <a:buSzPct val="80000"/>
              <a:buFont typeface="Wingdings" panose="05000000000000000000" pitchFamily="2" charset="2"/>
              <a:buChar char="v"/>
              <a:defRPr/>
            </a:pPr>
            <a:r>
              <a:rPr lang="zh-CN" altLang="en-US" sz="2400" dirty="0">
                <a:solidFill>
                  <a:srgbClr val="FF0000"/>
                </a:solidFill>
                <a:latin typeface="Arial" panose="020B0604020202020204" pitchFamily="34" charset="0"/>
                <a:cs typeface="Arial" panose="020B0604020202020204" pitchFamily="34" charset="0"/>
              </a:rPr>
              <a:t>多余状态</a:t>
            </a:r>
            <a:r>
              <a:rPr lang="zh-CN" altLang="zh-CN" sz="2400" dirty="0">
                <a:latin typeface="Arial" panose="020B0604020202020204" pitchFamily="34" charset="0"/>
              </a:rPr>
              <a:t>（有效状态之外的状态</a:t>
            </a:r>
            <a:r>
              <a:rPr lang="zh-CN" altLang="en-US" sz="2400" dirty="0">
                <a:latin typeface="Arial" panose="020B0604020202020204" pitchFamily="34" charset="0"/>
              </a:rPr>
              <a:t>）</a:t>
            </a:r>
            <a:r>
              <a:rPr lang="zh-CN" altLang="en-US" sz="2400" dirty="0">
                <a:latin typeface="Arial" panose="020B0604020202020204" pitchFamily="34" charset="0"/>
                <a:cs typeface="Arial" panose="020B0604020202020204" pitchFamily="34" charset="0"/>
              </a:rPr>
              <a:t>的处理</a:t>
            </a:r>
            <a:endParaRPr lang="en-US" altLang="zh-CN" sz="2400" dirty="0">
              <a:latin typeface="Arial" panose="020B0604020202020204" pitchFamily="34" charset="0"/>
              <a:cs typeface="Arial" panose="020B0604020202020204" pitchFamily="34" charset="0"/>
            </a:endParaRPr>
          </a:p>
          <a:p>
            <a:pPr marL="742950" lvl="1" indent="-285750" algn="l">
              <a:lnSpc>
                <a:spcPct val="110000"/>
              </a:lnSpc>
              <a:spcBef>
                <a:spcPts val="600"/>
              </a:spcBef>
              <a:buClr>
                <a:srgbClr val="006666"/>
              </a:buClr>
              <a:buSzPct val="85000"/>
              <a:buFont typeface="Wingdings" panose="05000000000000000000" pitchFamily="2" charset="2"/>
              <a:buChar char="u"/>
              <a:defRPr/>
            </a:pPr>
            <a:r>
              <a:rPr kumimoji="1" lang="zh-CN" altLang="en-US" sz="2200" dirty="0">
                <a:latin typeface="Arial" panose="020B0604020202020204" pitchFamily="34" charset="0"/>
                <a:cs typeface="Arial" panose="020B0604020202020204" pitchFamily="34" charset="0"/>
              </a:rPr>
              <a:t>在</a:t>
            </a:r>
            <a:r>
              <a:rPr kumimoji="1" lang="en-US" altLang="zh-CN" sz="2200" dirty="0">
                <a:latin typeface="Arial" panose="020B0604020202020204" pitchFamily="34" charset="0"/>
                <a:cs typeface="Arial" panose="020B0604020202020204" pitchFamily="34" charset="0"/>
              </a:rPr>
              <a:t>case</a:t>
            </a:r>
            <a:r>
              <a:rPr kumimoji="1" lang="zh-CN" altLang="en-US" sz="2200" dirty="0">
                <a:latin typeface="Arial" panose="020B0604020202020204" pitchFamily="34" charset="0"/>
                <a:cs typeface="Arial" panose="020B0604020202020204" pitchFamily="34" charset="0"/>
              </a:rPr>
              <a:t>语句中用</a:t>
            </a:r>
            <a:r>
              <a:rPr kumimoji="1" lang="en-US" altLang="zh-CN" sz="2200" dirty="0">
                <a:latin typeface="Arial" panose="020B0604020202020204" pitchFamily="34" charset="0"/>
                <a:cs typeface="Arial" panose="020B0604020202020204" pitchFamily="34" charset="0"/>
              </a:rPr>
              <a:t>default</a:t>
            </a:r>
            <a:r>
              <a:rPr kumimoji="1" lang="zh-CN" altLang="en-US" sz="2200" dirty="0">
                <a:latin typeface="Arial" panose="020B0604020202020204" pitchFamily="34" charset="0"/>
                <a:cs typeface="Arial" panose="020B0604020202020204" pitchFamily="34" charset="0"/>
              </a:rPr>
              <a:t>分支语句决定如果进入无效状态应采取的措施（如返回到起始状态）；</a:t>
            </a:r>
          </a:p>
          <a:p>
            <a:pPr marL="742950" lvl="1" indent="-285750" algn="l">
              <a:lnSpc>
                <a:spcPct val="110000"/>
              </a:lnSpc>
              <a:spcBef>
                <a:spcPts val="600"/>
              </a:spcBef>
              <a:buClr>
                <a:srgbClr val="006666"/>
              </a:buClr>
              <a:buSzPct val="85000"/>
              <a:buFont typeface="Wingdings" panose="05000000000000000000" pitchFamily="2" charset="2"/>
              <a:buChar char="u"/>
              <a:defRPr/>
            </a:pPr>
            <a:r>
              <a:rPr kumimoji="1" lang="zh-CN" altLang="en-US" sz="2200" dirty="0">
                <a:latin typeface="Arial" panose="020B0604020202020204" pitchFamily="34" charset="0"/>
                <a:cs typeface="Arial" panose="020B0604020202020204" pitchFamily="34" charset="0"/>
              </a:rPr>
              <a:t>编写必要的</a:t>
            </a:r>
            <a:r>
              <a:rPr kumimoji="1" lang="en-US" altLang="zh-CN" sz="2200" dirty="0" err="1">
                <a:latin typeface="Arial" panose="020B0604020202020204" pitchFamily="34" charset="0"/>
                <a:cs typeface="Arial" panose="020B0604020202020204" pitchFamily="34" charset="0"/>
              </a:rPr>
              <a:t>Verilog</a:t>
            </a:r>
            <a:r>
              <a:rPr kumimoji="1" lang="zh-CN" altLang="en-US" sz="2200" dirty="0">
                <a:latin typeface="Arial" panose="020B0604020202020204" pitchFamily="34" charset="0"/>
                <a:cs typeface="Arial" panose="020B0604020202020204" pitchFamily="34" charset="0"/>
              </a:rPr>
              <a:t>代码明确指定进入无效状态所采取的行为。</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6"/>
          <p:cNvSpPr>
            <a:spLocks noGrp="1" noChangeArrowheads="1"/>
          </p:cNvSpPr>
          <p:nvPr>
            <p:ph type="title" idx="4294967295"/>
          </p:nvPr>
        </p:nvSpPr>
        <p:spPr>
          <a:xfrm>
            <a:off x="5334000" y="3048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有限状态机的描述风格（</a:t>
            </a:r>
            <a:r>
              <a:rPr lang="en-US" altLang="zh-CN" dirty="0" smtClean="0">
                <a:solidFill>
                  <a:srgbClr val="FFCC00"/>
                </a:solidFill>
                <a:latin typeface="Arial" panose="020B0604020202020204" pitchFamily="34" charset="0"/>
                <a:ea typeface="黑体" panose="02010600030101010101" pitchFamily="49" charset="-122"/>
              </a:rPr>
              <a:t>1/3</a:t>
            </a:r>
            <a:r>
              <a:rPr lang="zh-CN" altLang="en-US" dirty="0" smtClean="0">
                <a:solidFill>
                  <a:srgbClr val="FFCC00"/>
                </a:solidFill>
                <a:latin typeface="Arial" panose="020B0604020202020204" pitchFamily="34" charset="0"/>
                <a:ea typeface="黑体" panose="02010600030101010101" pitchFamily="49" charset="-122"/>
              </a:rPr>
              <a:t>）</a:t>
            </a:r>
          </a:p>
        </p:txBody>
      </p:sp>
      <p:graphicFrame>
        <p:nvGraphicFramePr>
          <p:cNvPr id="6" name="Object 4"/>
          <p:cNvGraphicFramePr>
            <a:graphicFrameLocks noChangeAspect="1"/>
          </p:cNvGraphicFramePr>
          <p:nvPr/>
        </p:nvGraphicFramePr>
        <p:xfrm>
          <a:off x="2609851" y="2571750"/>
          <a:ext cx="7343775" cy="4014788"/>
        </p:xfrm>
        <a:graphic>
          <a:graphicData uri="http://schemas.openxmlformats.org/presentationml/2006/ole">
            <mc:AlternateContent xmlns:mc="http://schemas.openxmlformats.org/markup-compatibility/2006">
              <mc:Choice xmlns:v="urn:schemas-microsoft-com:vml" Requires="v">
                <p:oleObj spid="_x0000_s336931" name="Document" r:id="rId4" imgW="5360559" imgH="3086107" progId="Word.Document.8">
                  <p:embed/>
                </p:oleObj>
              </mc:Choice>
              <mc:Fallback>
                <p:oleObj name="Document" r:id="rId4" imgW="5360559" imgH="3086107" progId="Word.Document.8">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9851" y="2571750"/>
                        <a:ext cx="7343775" cy="4014788"/>
                      </a:xfrm>
                      <a:prstGeom prst="rect">
                        <a:avLst/>
                      </a:prstGeom>
                      <a:solidFill>
                        <a:srgbClr val="FFFFCC"/>
                      </a:solidFill>
                    </p:spPr>
                  </p:pic>
                </p:oleObj>
              </mc:Fallback>
            </mc:AlternateContent>
          </a:graphicData>
        </a:graphic>
      </p:graphicFrame>
      <p:sp>
        <p:nvSpPr>
          <p:cNvPr id="7" name="Rectangle 3"/>
          <p:cNvSpPr txBox="1">
            <a:spLocks noChangeArrowheads="1"/>
          </p:cNvSpPr>
          <p:nvPr/>
        </p:nvSpPr>
        <p:spPr bwMode="auto">
          <a:xfrm>
            <a:off x="2581276" y="1079501"/>
            <a:ext cx="8086725" cy="1820863"/>
          </a:xfrm>
          <a:prstGeom prst="rect">
            <a:avLst/>
          </a:prstGeom>
          <a:noFill/>
          <a:ln w="9525">
            <a:noFill/>
            <a:miter lim="800000"/>
          </a:ln>
        </p:spPr>
        <p:txBody>
          <a:bodyPr/>
          <a:lstStyle/>
          <a:p>
            <a:pPr marL="342900" indent="-342900" algn="l">
              <a:lnSpc>
                <a:spcPct val="130000"/>
              </a:lnSpc>
              <a:spcBef>
                <a:spcPct val="0"/>
              </a:spcBef>
              <a:buClr>
                <a:schemeClr val="bg2"/>
              </a:buClr>
              <a:buSzPct val="100000"/>
              <a:buFont typeface="Wingdings" panose="05000000000000000000" pitchFamily="2" charset="2"/>
              <a:buChar char="v"/>
              <a:defRPr/>
            </a:pPr>
            <a:r>
              <a:rPr lang="zh-CN" altLang="en-US" sz="2400" dirty="0">
                <a:latin typeface="Arial" panose="020B0604020202020204" pitchFamily="34" charset="0"/>
                <a:cs typeface="Arial" panose="020B0604020202020204" pitchFamily="34" charset="0"/>
              </a:rPr>
              <a:t>状态机设计中主要包含</a:t>
            </a:r>
            <a:r>
              <a:rPr lang="en-US" altLang="zh-CN" sz="2400" dirty="0">
                <a:latin typeface="Arial" panose="020B0604020202020204" pitchFamily="34" charset="0"/>
                <a:cs typeface="Arial" panose="020B0604020202020204" pitchFamily="34" charset="0"/>
              </a:rPr>
              <a:t>3</a:t>
            </a:r>
            <a:r>
              <a:rPr lang="zh-CN" altLang="en-US" sz="2400" dirty="0">
                <a:latin typeface="Arial" panose="020B0604020202020204" pitchFamily="34" charset="0"/>
                <a:cs typeface="Arial" panose="020B0604020202020204" pitchFamily="34" charset="0"/>
              </a:rPr>
              <a:t>个对象</a:t>
            </a:r>
            <a:endParaRPr lang="en-US" altLang="zh-CN" sz="2400" dirty="0">
              <a:latin typeface="Arial" panose="020B0604020202020204" pitchFamily="34" charset="0"/>
              <a:cs typeface="Arial" panose="020B0604020202020204" pitchFamily="34" charset="0"/>
            </a:endParaRPr>
          </a:p>
          <a:p>
            <a:pPr marL="742950" lvl="1" indent="-285750" algn="l">
              <a:lnSpc>
                <a:spcPct val="110000"/>
              </a:lnSpc>
              <a:spcBef>
                <a:spcPts val="0"/>
              </a:spcBef>
              <a:buClr>
                <a:srgbClr val="006666"/>
              </a:buClr>
              <a:buSzPct val="85000"/>
              <a:buFont typeface="Wingdings" panose="05000000000000000000" pitchFamily="2" charset="2"/>
              <a:buChar char="u"/>
              <a:defRPr/>
            </a:pPr>
            <a:r>
              <a:rPr kumimoji="1" lang="zh-CN" altLang="en-US" dirty="0">
                <a:latin typeface="Arial" panose="020B0604020202020204" pitchFamily="34" charset="0"/>
                <a:cs typeface="Arial" panose="020B0604020202020204" pitchFamily="34" charset="0"/>
              </a:rPr>
              <a:t>当前状态，现态（</a:t>
            </a:r>
            <a:r>
              <a:rPr kumimoji="1" lang="en-US" altLang="zh-CN" dirty="0">
                <a:latin typeface="Arial" panose="020B0604020202020204" pitchFamily="34" charset="0"/>
                <a:cs typeface="Arial" panose="020B0604020202020204" pitchFamily="34" charset="0"/>
              </a:rPr>
              <a:t>Current State</a:t>
            </a:r>
            <a:r>
              <a:rPr kumimoji="1" lang="zh-CN" altLang="en-US" dirty="0">
                <a:latin typeface="Arial" panose="020B0604020202020204" pitchFamily="34" charset="0"/>
                <a:cs typeface="Arial" panose="020B0604020202020204" pitchFamily="34" charset="0"/>
              </a:rPr>
              <a:t>）；</a:t>
            </a:r>
            <a:endParaRPr kumimoji="1" lang="en-US" altLang="zh-CN" dirty="0">
              <a:latin typeface="Arial" panose="020B0604020202020204" pitchFamily="34" charset="0"/>
              <a:cs typeface="Arial" panose="020B0604020202020204" pitchFamily="34" charset="0"/>
            </a:endParaRPr>
          </a:p>
          <a:p>
            <a:pPr marL="742950" lvl="1" indent="-285750" algn="l">
              <a:lnSpc>
                <a:spcPct val="110000"/>
              </a:lnSpc>
              <a:spcBef>
                <a:spcPts val="0"/>
              </a:spcBef>
              <a:buClr>
                <a:srgbClr val="006666"/>
              </a:buClr>
              <a:buSzPct val="85000"/>
              <a:buFont typeface="Wingdings" panose="05000000000000000000" pitchFamily="2" charset="2"/>
              <a:buChar char="u"/>
              <a:defRPr/>
            </a:pPr>
            <a:r>
              <a:rPr kumimoji="1" lang="zh-CN" altLang="en-US" dirty="0">
                <a:latin typeface="Arial" panose="020B0604020202020204" pitchFamily="34" charset="0"/>
                <a:cs typeface="Arial" panose="020B0604020202020204" pitchFamily="34" charset="0"/>
              </a:rPr>
              <a:t>下一个状态，次态（</a:t>
            </a:r>
            <a:r>
              <a:rPr kumimoji="1" lang="en-US" altLang="zh-CN" dirty="0">
                <a:latin typeface="Arial" panose="020B0604020202020204" pitchFamily="34" charset="0"/>
                <a:cs typeface="Arial" panose="020B0604020202020204" pitchFamily="34" charset="0"/>
              </a:rPr>
              <a:t> Next State</a:t>
            </a:r>
            <a:r>
              <a:rPr kumimoji="1" lang="zh-CN" altLang="en-US" dirty="0">
                <a:latin typeface="Arial" panose="020B0604020202020204" pitchFamily="34" charset="0"/>
                <a:cs typeface="Arial" panose="020B0604020202020204" pitchFamily="34" charset="0"/>
              </a:rPr>
              <a:t>） ；</a:t>
            </a:r>
            <a:endParaRPr kumimoji="1" lang="en-US" altLang="zh-CN" dirty="0">
              <a:latin typeface="Arial" panose="020B0604020202020204" pitchFamily="34" charset="0"/>
              <a:cs typeface="Arial" panose="020B0604020202020204" pitchFamily="34" charset="0"/>
            </a:endParaRPr>
          </a:p>
          <a:p>
            <a:pPr marL="742950" lvl="1" indent="-285750" algn="l">
              <a:lnSpc>
                <a:spcPct val="110000"/>
              </a:lnSpc>
              <a:spcBef>
                <a:spcPts val="0"/>
              </a:spcBef>
              <a:buClr>
                <a:srgbClr val="006666"/>
              </a:buClr>
              <a:buSzPct val="85000"/>
              <a:buFont typeface="Wingdings" panose="05000000000000000000" pitchFamily="2" charset="2"/>
              <a:buChar char="u"/>
              <a:defRPr/>
            </a:pPr>
            <a:r>
              <a:rPr kumimoji="1" lang="zh-CN" altLang="en-US" dirty="0">
                <a:latin typeface="Arial" panose="020B0604020202020204" pitchFamily="34" charset="0"/>
                <a:cs typeface="Arial" panose="020B0604020202020204" pitchFamily="34" charset="0"/>
              </a:rPr>
              <a:t>输出逻辑。</a:t>
            </a:r>
          </a:p>
        </p:txBody>
      </p:sp>
      <p:sp>
        <p:nvSpPr>
          <p:cNvPr id="8" name="AutoShape 14"/>
          <p:cNvSpPr>
            <a:spLocks noChangeArrowheads="1"/>
          </p:cNvSpPr>
          <p:nvPr/>
        </p:nvSpPr>
        <p:spPr bwMode="auto">
          <a:xfrm>
            <a:off x="1714501" y="4610100"/>
            <a:ext cx="1008063" cy="400050"/>
          </a:xfrm>
          <a:prstGeom prst="wedgeRoundRectCallout">
            <a:avLst>
              <a:gd name="adj1" fmla="val 72838"/>
              <a:gd name="adj2" fmla="val -65736"/>
              <a:gd name="adj3" fmla="val 16667"/>
            </a:avLst>
          </a:prstGeom>
          <a:solidFill>
            <a:srgbClr val="FFCCFF"/>
          </a:solidFill>
          <a:ln w="9525">
            <a:solidFill>
              <a:srgbClr val="FF6600"/>
            </a:solidFill>
            <a:miter lim="800000"/>
          </a:ln>
          <a:effectLst>
            <a:prstShdw prst="shdw17" dist="17961" dir="2700000">
              <a:srgbClr val="997A5C"/>
            </a:prstShdw>
          </a:effectLst>
        </p:spPr>
        <p:txBody>
          <a:bodyPr anchor="b"/>
          <a:lstStyle/>
          <a:p>
            <a:r>
              <a:rPr kumimoji="1" lang="zh-CN" altLang="en-US" sz="1800">
                <a:latin typeface="Arial" panose="020B0604020202020204" pitchFamily="34" charset="0"/>
                <a:ea typeface="楷体_GB2312" panose="02010609030101010101" charset="-122"/>
              </a:rPr>
              <a:t>最常用</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2576512" y="746041"/>
            <a:ext cx="7115175" cy="609600"/>
          </a:xfrm>
        </p:spPr>
        <p:txBody>
          <a:bodyPr>
            <a:normAutofit fontScale="90000"/>
          </a:bodyPr>
          <a:lstStyle/>
          <a:p>
            <a:pPr algn="ctr"/>
            <a:r>
              <a:rPr lang="zh-CN" altLang="en-US" dirty="0">
                <a:latin typeface="Arial" panose="020B0604020202020204" pitchFamily="34" charset="0"/>
                <a:ea typeface="黑体" panose="02010600030101010101" pitchFamily="49" charset="-122"/>
              </a:rPr>
              <a:t>本　章　重　点</a:t>
            </a:r>
            <a:endParaRPr lang="en-US" altLang="zh-CN" dirty="0">
              <a:latin typeface="Arial" panose="020B0604020202020204" pitchFamily="34" charset="0"/>
              <a:ea typeface="黑体" panose="02010600030101010101" pitchFamily="49" charset="-122"/>
            </a:endParaRPr>
          </a:p>
        </p:txBody>
      </p:sp>
      <p:sp>
        <p:nvSpPr>
          <p:cNvPr id="45060" name="Rectangle 3"/>
          <p:cNvSpPr>
            <a:spLocks noGrp="1" noChangeArrowheads="1"/>
          </p:cNvSpPr>
          <p:nvPr>
            <p:ph idx="1"/>
          </p:nvPr>
        </p:nvSpPr>
        <p:spPr>
          <a:xfrm>
            <a:off x="1251076" y="1813512"/>
            <a:ext cx="9689848" cy="3448299"/>
          </a:xfrm>
          <a:solidFill>
            <a:srgbClr val="CCECFF"/>
          </a:solidFill>
          <a:effectLst>
            <a:prstShdw prst="shdw13" dist="53882" dir="13500000">
              <a:srgbClr val="808080"/>
            </a:prstShdw>
          </a:effectLst>
        </p:spPr>
        <p:txBody>
          <a:bodyPr/>
          <a:lstStyle/>
          <a:p>
            <a:pPr marL="443230" indent="-443230">
              <a:buNone/>
            </a:pPr>
            <a:r>
              <a:rPr lang="zh-CN" altLang="en-US" sz="1000" dirty="0">
                <a:ea typeface="黑体" panose="02010600030101010101" pitchFamily="49" charset="-122"/>
              </a:rPr>
              <a:t> </a:t>
            </a:r>
          </a:p>
          <a:p>
            <a:pPr marL="443230" indent="-443230">
              <a:lnSpc>
                <a:spcPct val="150000"/>
              </a:lnSpc>
            </a:pPr>
            <a:r>
              <a:rPr lang="zh-CN" altLang="en-US" dirty="0" smtClean="0">
                <a:solidFill>
                  <a:srgbClr val="996600"/>
                </a:solidFill>
                <a:latin typeface="Times New Roman" panose="02020603050405020304" pitchFamily="18" charset="0"/>
                <a:ea typeface="黑体" panose="02010600030101010101" pitchFamily="49" charset="-122"/>
                <a:cs typeface="Times New Roman" panose="02020603050405020304" pitchFamily="18" charset="0"/>
              </a:rPr>
              <a:t>时序逻辑电路的描述方法和分析方法；</a:t>
            </a:r>
            <a:endParaRPr lang="en-US" altLang="zh-CN" dirty="0" smtClean="0">
              <a:solidFill>
                <a:srgbClr val="996600"/>
              </a:solidFill>
              <a:latin typeface="Times New Roman" panose="02020603050405020304" pitchFamily="18" charset="0"/>
              <a:ea typeface="黑体" panose="02010600030101010101" pitchFamily="49" charset="-122"/>
              <a:cs typeface="Times New Roman" panose="02020603050405020304" pitchFamily="18" charset="0"/>
            </a:endParaRPr>
          </a:p>
          <a:p>
            <a:pPr marL="443230" indent="-443230">
              <a:lnSpc>
                <a:spcPct val="150000"/>
              </a:lnSpc>
            </a:pPr>
            <a:r>
              <a:rPr lang="zh-CN" altLang="en-US" dirty="0" smtClean="0">
                <a:solidFill>
                  <a:srgbClr val="996600"/>
                </a:solidFill>
                <a:latin typeface="Times New Roman" panose="02020603050405020304" pitchFamily="18" charset="0"/>
                <a:ea typeface="黑体" panose="02010600030101010101" pitchFamily="49" charset="-122"/>
                <a:cs typeface="Times New Roman" panose="02020603050405020304" pitchFamily="18" charset="0"/>
              </a:rPr>
              <a:t>有限状态机</a:t>
            </a:r>
            <a:r>
              <a:rPr lang="en-US" altLang="zh-CN" dirty="0" smtClean="0">
                <a:solidFill>
                  <a:srgbClr val="996600"/>
                </a:solidFill>
                <a:latin typeface="Times New Roman" panose="02020603050405020304" pitchFamily="18" charset="0"/>
                <a:ea typeface="黑体" panose="02010600030101010101" pitchFamily="49" charset="-122"/>
                <a:cs typeface="Times New Roman" panose="02020603050405020304" pitchFamily="18" charset="0"/>
              </a:rPr>
              <a:t>FSM</a:t>
            </a:r>
            <a:r>
              <a:rPr lang="zh-CN" altLang="en-US" dirty="0" smtClean="0">
                <a:solidFill>
                  <a:srgbClr val="996600"/>
                </a:solidFill>
                <a:latin typeface="Times New Roman" panose="02020603050405020304" pitchFamily="18" charset="0"/>
                <a:ea typeface="黑体" panose="02010600030101010101" pitchFamily="49" charset="-122"/>
                <a:cs typeface="Times New Roman" panose="02020603050405020304" pitchFamily="18" charset="0"/>
              </a:rPr>
              <a:t>的</a:t>
            </a:r>
            <a:r>
              <a:rPr lang="en-US" altLang="en-US" dirty="0" smtClean="0">
                <a:solidFill>
                  <a:srgbClr val="996600"/>
                </a:solidFill>
                <a:latin typeface="Times New Roman" panose="02020603050405020304" pitchFamily="18" charset="0"/>
                <a:ea typeface="黑体" panose="02010600030101010101" pitchFamily="49" charset="-122"/>
                <a:cs typeface="Times New Roman" panose="02020603050405020304" pitchFamily="18" charset="0"/>
              </a:rPr>
              <a:t>HDL</a:t>
            </a:r>
            <a:r>
              <a:rPr lang="zh-CN" altLang="en-US" dirty="0" smtClean="0">
                <a:solidFill>
                  <a:srgbClr val="996600"/>
                </a:solidFill>
                <a:latin typeface="Times New Roman" panose="02020603050405020304" pitchFamily="18" charset="0"/>
                <a:ea typeface="黑体" panose="02010600030101010101" pitchFamily="49" charset="-122"/>
                <a:cs typeface="Times New Roman" panose="02020603050405020304" pitchFamily="18" charset="0"/>
              </a:rPr>
              <a:t>设计方法；</a:t>
            </a:r>
            <a:endParaRPr lang="en-US" altLang="zh-CN" dirty="0" smtClean="0">
              <a:solidFill>
                <a:srgbClr val="996600"/>
              </a:solidFill>
              <a:latin typeface="Times New Roman" panose="02020603050405020304" pitchFamily="18" charset="0"/>
              <a:ea typeface="黑体" panose="02010600030101010101" pitchFamily="49" charset="-122"/>
              <a:cs typeface="Times New Roman" panose="02020603050405020304" pitchFamily="18" charset="0"/>
            </a:endParaRPr>
          </a:p>
          <a:p>
            <a:pPr marL="443230" indent="-443230">
              <a:lnSpc>
                <a:spcPct val="150000"/>
              </a:lnSpc>
            </a:pPr>
            <a:r>
              <a:rPr lang="zh-CN" altLang="en-US" dirty="0" smtClean="0">
                <a:solidFill>
                  <a:srgbClr val="996600"/>
                </a:solidFill>
                <a:latin typeface="Times New Roman" panose="02020603050405020304" pitchFamily="18" charset="0"/>
                <a:ea typeface="黑体" panose="02010600030101010101" pitchFamily="49" charset="-122"/>
                <a:cs typeface="Times New Roman" panose="02020603050405020304" pitchFamily="18" charset="0"/>
              </a:rPr>
              <a:t>常用时序逻辑电路的工作原理、逻辑功能及使用方法；</a:t>
            </a:r>
            <a:endParaRPr lang="en-US" altLang="zh-CN" dirty="0" smtClean="0">
              <a:solidFill>
                <a:srgbClr val="996600"/>
              </a:solidFill>
              <a:latin typeface="Times New Roman" panose="02020603050405020304" pitchFamily="18" charset="0"/>
              <a:ea typeface="黑体" panose="02010600030101010101" pitchFamily="49" charset="-122"/>
              <a:cs typeface="Times New Roman" panose="02020603050405020304" pitchFamily="18" charset="0"/>
            </a:endParaRPr>
          </a:p>
          <a:p>
            <a:pPr marL="443230" indent="-443230">
              <a:lnSpc>
                <a:spcPct val="150000"/>
              </a:lnSpc>
            </a:pPr>
            <a:r>
              <a:rPr lang="zh-CN" altLang="en-US" dirty="0" smtClean="0">
                <a:solidFill>
                  <a:srgbClr val="996600"/>
                </a:solidFill>
                <a:latin typeface="Times New Roman" panose="02020603050405020304" pitchFamily="18" charset="0"/>
                <a:ea typeface="黑体" panose="02010600030101010101" pitchFamily="49" charset="-122"/>
                <a:cs typeface="Times New Roman" panose="02020603050405020304" pitchFamily="18" charset="0"/>
              </a:rPr>
              <a:t>基于</a:t>
            </a:r>
            <a:r>
              <a:rPr lang="en-US" altLang="en-US" dirty="0" smtClean="0">
                <a:solidFill>
                  <a:srgbClr val="996600"/>
                </a:solidFill>
                <a:latin typeface="Times New Roman" panose="02020603050405020304" pitchFamily="18" charset="0"/>
                <a:ea typeface="黑体" panose="02010600030101010101" pitchFamily="49" charset="-122"/>
                <a:cs typeface="Times New Roman" panose="02020603050405020304" pitchFamily="18" charset="0"/>
              </a:rPr>
              <a:t>Verilog HDL</a:t>
            </a:r>
            <a:r>
              <a:rPr lang="zh-CN" altLang="en-US" dirty="0" smtClean="0">
                <a:solidFill>
                  <a:srgbClr val="996600"/>
                </a:solidFill>
                <a:latin typeface="Times New Roman" panose="02020603050405020304" pitchFamily="18" charset="0"/>
                <a:ea typeface="黑体" panose="02010600030101010101" pitchFamily="49" charset="-122"/>
                <a:cs typeface="Times New Roman" panose="02020603050405020304" pitchFamily="18" charset="0"/>
              </a:rPr>
              <a:t>的时序逻辑电路设计方法。</a:t>
            </a:r>
          </a:p>
        </p:txBody>
      </p:sp>
    </p:spTree>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6"/>
          <p:cNvSpPr>
            <a:spLocks noGrp="1" noChangeArrowheads="1"/>
          </p:cNvSpPr>
          <p:nvPr>
            <p:ph type="title" idx="4294967295"/>
          </p:nvPr>
        </p:nvSpPr>
        <p:spPr>
          <a:xfrm>
            <a:off x="5334000" y="3048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有限状态机的描述风格（</a:t>
            </a:r>
            <a:r>
              <a:rPr lang="en-US" altLang="zh-CN" dirty="0" smtClean="0">
                <a:solidFill>
                  <a:srgbClr val="FFCC00"/>
                </a:solidFill>
                <a:latin typeface="Arial" panose="020B0604020202020204" pitchFamily="34" charset="0"/>
                <a:ea typeface="黑体" panose="02010600030101010101" pitchFamily="49" charset="-122"/>
              </a:rPr>
              <a:t>2/3</a:t>
            </a:r>
            <a:r>
              <a:rPr lang="zh-CN" altLang="en-US" dirty="0" smtClean="0">
                <a:solidFill>
                  <a:srgbClr val="FFCC00"/>
                </a:solidFill>
                <a:latin typeface="Arial" panose="020B0604020202020204" pitchFamily="34" charset="0"/>
                <a:ea typeface="黑体" panose="02010600030101010101" pitchFamily="49" charset="-122"/>
              </a:rPr>
              <a:t>）</a:t>
            </a:r>
          </a:p>
        </p:txBody>
      </p:sp>
      <p:sp>
        <p:nvSpPr>
          <p:cNvPr id="10" name="Rectangle 4"/>
          <p:cNvSpPr>
            <a:spLocks noChangeArrowheads="1"/>
          </p:cNvSpPr>
          <p:nvPr/>
        </p:nvSpPr>
        <p:spPr bwMode="auto">
          <a:xfrm>
            <a:off x="2495550" y="3124200"/>
            <a:ext cx="7334250" cy="3638550"/>
          </a:xfrm>
          <a:prstGeom prst="rect">
            <a:avLst/>
          </a:prstGeom>
          <a:solidFill>
            <a:srgbClr val="FFFFBD"/>
          </a:solidFill>
          <a:ln w="9525">
            <a:noFill/>
            <a:miter lim="800000"/>
          </a:ln>
          <a:effectLst>
            <a:prstShdw prst="shdw13" dist="53882" dir="13500000">
              <a:srgbClr val="1C1C1C"/>
            </a:prstShdw>
          </a:effectLst>
        </p:spPr>
        <p:txBody>
          <a:bodyPr anchor="ctr"/>
          <a:lstStyle/>
          <a:p>
            <a:pPr marL="352425" indent="-352425" algn="l" fontAlgn="auto">
              <a:lnSpc>
                <a:spcPts val="3000"/>
              </a:lnSpc>
              <a:spcBef>
                <a:spcPts val="0"/>
              </a:spcBef>
              <a:spcAft>
                <a:spcPts val="0"/>
              </a:spcAft>
              <a:buClr>
                <a:srgbClr val="FF0000"/>
              </a:buClr>
              <a:buSzPct val="100000"/>
              <a:buFont typeface="Wingdings" panose="05000000000000000000" pitchFamily="2" charset="2"/>
              <a:buChar char="v"/>
              <a:defRPr/>
            </a:pPr>
            <a:r>
              <a:rPr lang="zh-CN" altLang="en-US" sz="2200" kern="0" dirty="0">
                <a:solidFill>
                  <a:srgbClr val="000000"/>
                </a:solidFill>
                <a:latin typeface="Arial" panose="020B0604020202020204" pitchFamily="34" charset="0"/>
                <a:ea typeface="楷体" panose="02010609060101010101" pitchFamily="49" charset="-122"/>
                <a:cs typeface="Arial" panose="020B0604020202020204" pitchFamily="34" charset="0"/>
              </a:rPr>
              <a:t>状态机</a:t>
            </a:r>
            <a:r>
              <a:rPr lang="zh-CN" altLang="en-US" sz="2200" dirty="0">
                <a:latin typeface="Arial" panose="020B0604020202020204" pitchFamily="34" charset="0"/>
                <a:ea typeface="楷体" panose="02010609060101010101" pitchFamily="49" charset="-122"/>
                <a:cs typeface="Arial" panose="020B0604020202020204" pitchFamily="34" charset="0"/>
              </a:rPr>
              <a:t>的</a:t>
            </a:r>
            <a:r>
              <a:rPr lang="en-US" altLang="zh-CN" sz="2200" dirty="0" err="1">
                <a:latin typeface="Arial" panose="020B0604020202020204" pitchFamily="34" charset="0"/>
                <a:ea typeface="楷体" panose="02010609060101010101" pitchFamily="49" charset="-122"/>
                <a:cs typeface="Arial" panose="020B0604020202020204" pitchFamily="34" charset="0"/>
              </a:rPr>
              <a:t>Verilog</a:t>
            </a:r>
            <a:r>
              <a:rPr lang="zh-CN" altLang="en-US" sz="2200" dirty="0">
                <a:latin typeface="Arial" panose="020B0604020202020204" pitchFamily="34" charset="0"/>
                <a:ea typeface="楷体" panose="02010609060101010101" pitchFamily="49" charset="-122"/>
                <a:cs typeface="Arial" panose="020B0604020202020204" pitchFamily="34" charset="0"/>
              </a:rPr>
              <a:t>描述建议采用</a:t>
            </a:r>
            <a:r>
              <a:rPr lang="zh-CN" altLang="en-US" sz="2200" dirty="0">
                <a:solidFill>
                  <a:srgbClr val="CC0099"/>
                </a:solidFill>
                <a:latin typeface="Arial" panose="020B0604020202020204" pitchFamily="34" charset="0"/>
                <a:ea typeface="楷体" panose="02010609060101010101" pitchFamily="49" charset="-122"/>
                <a:cs typeface="Arial" panose="020B0604020202020204" pitchFamily="34" charset="0"/>
              </a:rPr>
              <a:t>风格</a:t>
            </a:r>
            <a:r>
              <a:rPr lang="en-US" altLang="zh-CN" sz="2200" dirty="0">
                <a:solidFill>
                  <a:srgbClr val="CC0099"/>
                </a:solidFill>
                <a:latin typeface="Arial" panose="020B0604020202020204" pitchFamily="34" charset="0"/>
                <a:ea typeface="楷体" panose="02010609060101010101" pitchFamily="49" charset="-122"/>
                <a:cs typeface="Arial" panose="020B0604020202020204" pitchFamily="34" charset="0"/>
              </a:rPr>
              <a:t>C</a:t>
            </a:r>
            <a:r>
              <a:rPr lang="zh-CN" altLang="en-US" sz="2200" dirty="0">
                <a:solidFill>
                  <a:srgbClr val="CC0099"/>
                </a:solidFill>
                <a:latin typeface="Arial" panose="020B0604020202020204" pitchFamily="34" charset="0"/>
                <a:ea typeface="楷体" panose="02010609060101010101" pitchFamily="49" charset="-122"/>
                <a:cs typeface="Arial" panose="020B0604020202020204" pitchFamily="34" charset="0"/>
              </a:rPr>
              <a:t>（双过程）</a:t>
            </a:r>
            <a:r>
              <a:rPr lang="zh-CN" altLang="en-US" sz="2200" dirty="0">
                <a:latin typeface="Arial" panose="020B0604020202020204" pitchFamily="34" charset="0"/>
                <a:ea typeface="楷体" panose="02010609060101010101" pitchFamily="49" charset="-122"/>
                <a:cs typeface="Arial" panose="020B0604020202020204" pitchFamily="34" charset="0"/>
              </a:rPr>
              <a:t>描述：一个过程描述现态和次态</a:t>
            </a:r>
            <a:r>
              <a:rPr lang="zh-CN" altLang="en-US" sz="2200" dirty="0">
                <a:solidFill>
                  <a:srgbClr val="CC0099"/>
                </a:solidFill>
                <a:latin typeface="Arial" panose="020B0604020202020204" pitchFamily="34" charset="0"/>
                <a:ea typeface="楷体" panose="02010609060101010101" pitchFamily="49" charset="-122"/>
                <a:cs typeface="Arial" panose="020B0604020202020204" pitchFamily="34" charset="0"/>
              </a:rPr>
              <a:t>时序</a:t>
            </a:r>
            <a:r>
              <a:rPr lang="zh-CN" altLang="en-US" sz="2200" dirty="0">
                <a:latin typeface="Arial" panose="020B0604020202020204" pitchFamily="34" charset="0"/>
                <a:ea typeface="楷体" panose="02010609060101010101" pitchFamily="49" charset="-122"/>
                <a:cs typeface="Arial" panose="020B0604020202020204" pitchFamily="34" charset="0"/>
              </a:rPr>
              <a:t>逻辑；另一个过程描述输出逻辑（</a:t>
            </a:r>
            <a:r>
              <a:rPr lang="zh-CN" altLang="en-US" sz="2200" dirty="0">
                <a:solidFill>
                  <a:srgbClr val="CC0099"/>
                </a:solidFill>
                <a:latin typeface="Arial" panose="020B0604020202020204" pitchFamily="34" charset="0"/>
                <a:ea typeface="楷体" panose="02010609060101010101" pitchFamily="49" charset="-122"/>
                <a:cs typeface="Arial" panose="020B0604020202020204" pitchFamily="34" charset="0"/>
              </a:rPr>
              <a:t>组合</a:t>
            </a:r>
            <a:r>
              <a:rPr lang="zh-CN" altLang="en-US" sz="2200" dirty="0">
                <a:latin typeface="Arial" panose="020B0604020202020204" pitchFamily="34" charset="0"/>
                <a:ea typeface="楷体" panose="02010609060101010101" pitchFamily="49" charset="-122"/>
                <a:cs typeface="Arial" panose="020B0604020202020204" pitchFamily="34" charset="0"/>
              </a:rPr>
              <a:t>逻辑）。这样写结构清晰；将时序逻辑和组合逻辑分开描述，便于修改。</a:t>
            </a:r>
            <a:endParaRPr lang="en-US" altLang="zh-CN" sz="2200" dirty="0">
              <a:latin typeface="Arial" panose="020B0604020202020204" pitchFamily="34" charset="0"/>
              <a:ea typeface="楷体" panose="02010609060101010101" pitchFamily="49" charset="-122"/>
              <a:cs typeface="Arial" panose="020B0604020202020204" pitchFamily="34" charset="0"/>
            </a:endParaRPr>
          </a:p>
          <a:p>
            <a:pPr marL="352425" indent="-352425" algn="l" fontAlgn="auto">
              <a:lnSpc>
                <a:spcPts val="3000"/>
              </a:lnSpc>
              <a:spcBef>
                <a:spcPts val="0"/>
              </a:spcBef>
              <a:spcAft>
                <a:spcPts val="0"/>
              </a:spcAft>
              <a:buClr>
                <a:srgbClr val="FF0000"/>
              </a:buClr>
              <a:buSzPct val="100000"/>
              <a:buFont typeface="Wingdings" panose="05000000000000000000" pitchFamily="2" charset="2"/>
              <a:buChar char="v"/>
              <a:defRPr/>
            </a:pPr>
            <a:r>
              <a:rPr lang="zh-CN" altLang="en-US" sz="2200" dirty="0">
                <a:latin typeface="Arial" panose="020B0604020202020204" pitchFamily="34" charset="0"/>
                <a:ea typeface="楷体" panose="02010609060101010101" pitchFamily="49" charset="-122"/>
                <a:cs typeface="Arial" panose="020B0604020202020204" pitchFamily="34" charset="0"/>
              </a:rPr>
              <a:t>描述包括</a:t>
            </a:r>
            <a:r>
              <a:rPr lang="en-US" altLang="zh-CN" sz="2200" dirty="0">
                <a:latin typeface="Arial" panose="020B0604020202020204" pitchFamily="34" charset="0"/>
                <a:ea typeface="楷体" panose="02010609060101010101" pitchFamily="49" charset="-122"/>
                <a:cs typeface="Arial" panose="020B0604020202020204" pitchFamily="34" charset="0"/>
              </a:rPr>
              <a:t>2</a:t>
            </a:r>
            <a:r>
              <a:rPr lang="zh-CN" altLang="en-US" sz="2200" dirty="0">
                <a:latin typeface="Arial" panose="020B0604020202020204" pitchFamily="34" charset="0"/>
                <a:ea typeface="楷体" panose="02010609060101010101" pitchFamily="49" charset="-122"/>
                <a:cs typeface="Arial" panose="020B0604020202020204" pitchFamily="34" charset="0"/>
              </a:rPr>
              <a:t>个</a:t>
            </a:r>
            <a:r>
              <a:rPr lang="en-US" altLang="zh-CN" sz="2200" dirty="0">
                <a:latin typeface="Arial" panose="020B0604020202020204" pitchFamily="34" charset="0"/>
                <a:ea typeface="楷体" panose="02010609060101010101" pitchFamily="49" charset="-122"/>
                <a:cs typeface="Arial" panose="020B0604020202020204" pitchFamily="34" charset="0"/>
              </a:rPr>
              <a:t>always</a:t>
            </a:r>
            <a:r>
              <a:rPr lang="zh-CN" altLang="en-US" sz="2200" dirty="0">
                <a:latin typeface="Arial" panose="020B0604020202020204" pitchFamily="34" charset="0"/>
                <a:ea typeface="楷体" panose="02010609060101010101" pitchFamily="49" charset="-122"/>
                <a:cs typeface="Arial" panose="020B0604020202020204" pitchFamily="34" charset="0"/>
              </a:rPr>
              <a:t>块：</a:t>
            </a:r>
            <a:endParaRPr lang="en-US" altLang="zh-CN" sz="2200" dirty="0">
              <a:latin typeface="Arial" panose="020B0604020202020204" pitchFamily="34" charset="0"/>
              <a:ea typeface="楷体" panose="02010609060101010101" pitchFamily="49" charset="-122"/>
              <a:cs typeface="Arial" panose="020B0604020202020204" pitchFamily="34" charset="0"/>
            </a:endParaRPr>
          </a:p>
          <a:p>
            <a:pPr marL="352425" indent="-352425" algn="l" fontAlgn="auto">
              <a:lnSpc>
                <a:spcPts val="3000"/>
              </a:lnSpc>
              <a:spcBef>
                <a:spcPts val="0"/>
              </a:spcBef>
              <a:spcAft>
                <a:spcPts val="0"/>
              </a:spcAft>
              <a:buClr>
                <a:srgbClr val="FF0000"/>
              </a:buClr>
              <a:buSzPct val="100000"/>
              <a:defRPr/>
            </a:pPr>
            <a:r>
              <a:rPr lang="zh-CN" altLang="en-US" sz="2200" kern="0" dirty="0">
                <a:solidFill>
                  <a:sysClr val="windowText" lastClr="000000"/>
                </a:solidFill>
                <a:latin typeface="Arial" panose="020B0604020202020204" pitchFamily="34" charset="0"/>
                <a:ea typeface="楷体_GB2312" panose="02010609030101010101" charset="-122"/>
                <a:cs typeface="Arial" panose="020B0604020202020204" pitchFamily="34" charset="0"/>
              </a:rPr>
              <a:t>   </a:t>
            </a:r>
            <a:r>
              <a:rPr lang="zh-CN" altLang="en-US" kern="0" dirty="0">
                <a:solidFill>
                  <a:sysClr val="windowText" lastClr="000000"/>
                </a:solidFill>
                <a:latin typeface="Arial" panose="020B0604020202020204" pitchFamily="34" charset="0"/>
                <a:ea typeface="楷体_GB2312" panose="02010609030101010101" charset="-122"/>
                <a:cs typeface="Arial" panose="020B0604020202020204" pitchFamily="34" charset="0"/>
              </a:rPr>
              <a:t>（</a:t>
            </a:r>
            <a:r>
              <a:rPr lang="en-US" altLang="zh-CN" kern="0" dirty="0">
                <a:solidFill>
                  <a:sysClr val="windowText" lastClr="000000"/>
                </a:solidFill>
                <a:latin typeface="Arial" panose="020B0604020202020204" pitchFamily="34" charset="0"/>
                <a:ea typeface="楷体_GB2312" panose="02010609030101010101" charset="-122"/>
                <a:cs typeface="Arial" panose="020B0604020202020204" pitchFamily="34" charset="0"/>
              </a:rPr>
              <a:t>1</a:t>
            </a:r>
            <a:r>
              <a:rPr lang="zh-CN" altLang="en-US" kern="0" dirty="0">
                <a:solidFill>
                  <a:sysClr val="windowText" lastClr="000000"/>
                </a:solidFill>
                <a:latin typeface="Arial" panose="020B0604020202020204" pitchFamily="34" charset="0"/>
                <a:ea typeface="楷体_GB2312" panose="02010609030101010101" charset="-122"/>
                <a:cs typeface="Arial" panose="020B0604020202020204" pitchFamily="34" charset="0"/>
              </a:rPr>
              <a:t>）</a:t>
            </a:r>
            <a:r>
              <a:rPr lang="en-US" altLang="zh-CN" kern="0" dirty="0">
                <a:solidFill>
                  <a:srgbClr val="FF0066"/>
                </a:solidFill>
                <a:latin typeface="Arial" panose="020B0604020202020204" pitchFamily="34" charset="0"/>
                <a:cs typeface="Arial" panose="020B0604020202020204" pitchFamily="34" charset="0"/>
              </a:rPr>
              <a:t> always@(</a:t>
            </a:r>
            <a:r>
              <a:rPr lang="en-US" altLang="zh-CN" kern="0" dirty="0" err="1">
                <a:solidFill>
                  <a:srgbClr val="FF0066"/>
                </a:solidFill>
                <a:latin typeface="Arial" panose="020B0604020202020204" pitchFamily="34" charset="0"/>
                <a:cs typeface="Arial" panose="020B0604020202020204" pitchFamily="34" charset="0"/>
              </a:rPr>
              <a:t>posedge</a:t>
            </a:r>
            <a:r>
              <a:rPr lang="en-US" altLang="zh-CN" kern="0" dirty="0">
                <a:solidFill>
                  <a:srgbClr val="FF0066"/>
                </a:solidFill>
                <a:latin typeface="Arial" panose="020B0604020202020204" pitchFamily="34" charset="0"/>
                <a:cs typeface="Arial" panose="020B0604020202020204" pitchFamily="34" charset="0"/>
              </a:rPr>
              <a:t> </a:t>
            </a:r>
            <a:r>
              <a:rPr lang="en-US" altLang="zh-CN" kern="0" dirty="0" err="1">
                <a:solidFill>
                  <a:srgbClr val="FF0066"/>
                </a:solidFill>
                <a:latin typeface="Arial" panose="020B0604020202020204" pitchFamily="34" charset="0"/>
                <a:cs typeface="Arial" panose="020B0604020202020204" pitchFamily="34" charset="0"/>
              </a:rPr>
              <a:t>clk</a:t>
            </a:r>
            <a:r>
              <a:rPr lang="en-US" altLang="zh-CN" kern="0" dirty="0">
                <a:solidFill>
                  <a:srgbClr val="FF0066"/>
                </a:solidFill>
                <a:latin typeface="Arial" panose="020B0604020202020204" pitchFamily="34" charset="0"/>
                <a:cs typeface="Arial" panose="020B0604020202020204" pitchFamily="34" charset="0"/>
              </a:rPr>
              <a:t> or </a:t>
            </a:r>
            <a:r>
              <a:rPr lang="en-US" altLang="zh-CN" kern="0" dirty="0" err="1">
                <a:solidFill>
                  <a:srgbClr val="FF0066"/>
                </a:solidFill>
                <a:latin typeface="Arial" panose="020B0604020202020204" pitchFamily="34" charset="0"/>
                <a:cs typeface="Arial" panose="020B0604020202020204" pitchFamily="34" charset="0"/>
              </a:rPr>
              <a:t>posedge</a:t>
            </a:r>
            <a:r>
              <a:rPr lang="en-US" altLang="zh-CN" kern="0" dirty="0">
                <a:solidFill>
                  <a:srgbClr val="FF0066"/>
                </a:solidFill>
                <a:latin typeface="Arial" panose="020B0604020202020204" pitchFamily="34" charset="0"/>
                <a:cs typeface="Arial" panose="020B0604020202020204" pitchFamily="34" charset="0"/>
              </a:rPr>
              <a:t> reset)  </a:t>
            </a:r>
          </a:p>
          <a:p>
            <a:pPr marL="352425" indent="-352425" algn="l" fontAlgn="auto">
              <a:lnSpc>
                <a:spcPts val="3000"/>
              </a:lnSpc>
              <a:spcBef>
                <a:spcPts val="0"/>
              </a:spcBef>
              <a:spcAft>
                <a:spcPts val="0"/>
              </a:spcAft>
              <a:buClr>
                <a:srgbClr val="FF0000"/>
              </a:buClr>
              <a:buSzPct val="100000"/>
              <a:defRPr/>
            </a:pPr>
            <a:r>
              <a:rPr lang="en-US" altLang="zh-CN" kern="0" dirty="0">
                <a:solidFill>
                  <a:srgbClr val="FF0066"/>
                </a:solidFill>
                <a:latin typeface="Arial" panose="020B0604020202020204" pitchFamily="34" charset="0"/>
                <a:ea typeface="楷体_GB2312" panose="02010609030101010101" charset="-122"/>
                <a:cs typeface="Arial" panose="020B0604020202020204" pitchFamily="34" charset="0"/>
              </a:rPr>
              <a:t>                </a:t>
            </a:r>
            <a:r>
              <a:rPr lang="en-US" altLang="zh-CN" kern="0" dirty="0">
                <a:solidFill>
                  <a:srgbClr val="000000"/>
                </a:solidFill>
                <a:latin typeface="Arial" panose="020B0604020202020204" pitchFamily="34" charset="0"/>
                <a:cs typeface="Arial" panose="020B0604020202020204" pitchFamily="34" charset="0"/>
              </a:rPr>
              <a:t> if(reset) state=…;//</a:t>
            </a:r>
            <a:r>
              <a:rPr lang="zh-CN" altLang="en-US" sz="2200" dirty="0">
                <a:latin typeface="Arial" panose="020B0604020202020204" pitchFamily="34" charset="0"/>
                <a:ea typeface="楷体" panose="02010609060101010101" pitchFamily="49" charset="-122"/>
                <a:cs typeface="Arial" panose="020B0604020202020204" pitchFamily="34" charset="0"/>
              </a:rPr>
              <a:t>复位时回到初始状态</a:t>
            </a:r>
            <a:r>
              <a:rPr lang="zh-CN" altLang="en-US" kern="0" dirty="0">
                <a:solidFill>
                  <a:sysClr val="windowText" lastClr="000000"/>
                </a:solidFill>
                <a:latin typeface="Arial" panose="020B0604020202020204" pitchFamily="34" charset="0"/>
                <a:ea typeface="楷体_GB2312" panose="02010609030101010101" charset="-122"/>
                <a:cs typeface="Arial" panose="020B0604020202020204" pitchFamily="34" charset="0"/>
              </a:rPr>
              <a:t>；</a:t>
            </a:r>
            <a:endParaRPr lang="en-US" altLang="zh-CN" kern="0" dirty="0">
              <a:solidFill>
                <a:sysClr val="windowText" lastClr="000000"/>
              </a:solidFill>
              <a:latin typeface="Arial" panose="020B0604020202020204" pitchFamily="34" charset="0"/>
              <a:ea typeface="楷体_GB2312" panose="02010609030101010101" charset="-122"/>
              <a:cs typeface="Arial" panose="020B0604020202020204" pitchFamily="34" charset="0"/>
            </a:endParaRPr>
          </a:p>
          <a:p>
            <a:pPr marL="352425" indent="-352425" algn="l" fontAlgn="auto">
              <a:lnSpc>
                <a:spcPts val="3000"/>
              </a:lnSpc>
              <a:spcBef>
                <a:spcPts val="0"/>
              </a:spcBef>
              <a:spcAft>
                <a:spcPts val="0"/>
              </a:spcAft>
              <a:buClr>
                <a:srgbClr val="FF0000"/>
              </a:buClr>
              <a:buSzPct val="100000"/>
              <a:defRPr/>
            </a:pPr>
            <a:r>
              <a:rPr lang="zh-CN" altLang="en-US" kern="0" dirty="0">
                <a:solidFill>
                  <a:sysClr val="windowText" lastClr="000000"/>
                </a:solidFill>
                <a:latin typeface="Arial" panose="020B0604020202020204" pitchFamily="34" charset="0"/>
                <a:ea typeface="楷体_GB2312" panose="02010609030101010101" charset="-122"/>
                <a:cs typeface="Arial" panose="020B0604020202020204" pitchFamily="34" charset="0"/>
              </a:rPr>
              <a:t>                 </a:t>
            </a:r>
            <a:r>
              <a:rPr lang="en-US" altLang="zh-CN" kern="0" dirty="0">
                <a:solidFill>
                  <a:sysClr val="windowText" lastClr="000000"/>
                </a:solidFill>
                <a:latin typeface="Arial" panose="020B0604020202020204" pitchFamily="34" charset="0"/>
                <a:ea typeface="楷体_GB2312" panose="02010609030101010101" charset="-122"/>
                <a:cs typeface="Arial" panose="020B0604020202020204" pitchFamily="34" charset="0"/>
              </a:rPr>
              <a:t>else ……            </a:t>
            </a:r>
            <a:r>
              <a:rPr lang="zh-CN" altLang="en-US" kern="0" dirty="0">
                <a:solidFill>
                  <a:sysClr val="windowText" lastClr="000000"/>
                </a:solidFill>
                <a:latin typeface="Arial" panose="020B0604020202020204" pitchFamily="34" charset="0"/>
                <a:ea typeface="楷体_GB2312" panose="02010609030101010101" charset="-122"/>
                <a:cs typeface="Arial" panose="020B0604020202020204" pitchFamily="34" charset="0"/>
              </a:rPr>
              <a:t> </a:t>
            </a:r>
            <a:r>
              <a:rPr lang="en-US" altLang="zh-CN" kern="0" dirty="0">
                <a:solidFill>
                  <a:sysClr val="windowText" lastClr="000000"/>
                </a:solidFill>
                <a:latin typeface="Arial" panose="020B0604020202020204" pitchFamily="34" charset="0"/>
                <a:ea typeface="楷体_GB2312" panose="02010609030101010101" charset="-122"/>
                <a:cs typeface="Arial" panose="020B0604020202020204" pitchFamily="34" charset="0"/>
              </a:rPr>
              <a:t>//</a:t>
            </a:r>
            <a:r>
              <a:rPr lang="zh-CN" altLang="en-US" sz="2200" dirty="0">
                <a:latin typeface="Arial" panose="020B0604020202020204" pitchFamily="34" charset="0"/>
                <a:ea typeface="楷体" panose="02010609060101010101" pitchFamily="49" charset="-122"/>
                <a:cs typeface="Arial" panose="020B0604020202020204" pitchFamily="34" charset="0"/>
              </a:rPr>
              <a:t>状态的转移</a:t>
            </a:r>
            <a:r>
              <a:rPr lang="zh-CN" altLang="en-US" kern="0" dirty="0">
                <a:solidFill>
                  <a:sysClr val="windowText" lastClr="000000"/>
                </a:solidFill>
                <a:latin typeface="Arial" panose="020B0604020202020204" pitchFamily="34" charset="0"/>
                <a:ea typeface="楷体_GB2312" panose="02010609030101010101" charset="-122"/>
                <a:cs typeface="Arial" panose="020B0604020202020204" pitchFamily="34" charset="0"/>
              </a:rPr>
              <a:t>；</a:t>
            </a:r>
            <a:endParaRPr lang="en-US" altLang="zh-CN" kern="0" dirty="0">
              <a:solidFill>
                <a:sysClr val="windowText" lastClr="000000"/>
              </a:solidFill>
              <a:latin typeface="Arial" panose="020B0604020202020204" pitchFamily="34" charset="0"/>
              <a:ea typeface="楷体_GB2312" panose="02010609030101010101" charset="-122"/>
              <a:cs typeface="Arial" panose="020B0604020202020204" pitchFamily="34" charset="0"/>
            </a:endParaRPr>
          </a:p>
          <a:p>
            <a:pPr marL="352425" indent="-352425" algn="l" fontAlgn="auto">
              <a:lnSpc>
                <a:spcPts val="3000"/>
              </a:lnSpc>
              <a:spcBef>
                <a:spcPts val="0"/>
              </a:spcBef>
              <a:spcAft>
                <a:spcPts val="0"/>
              </a:spcAft>
              <a:buClr>
                <a:srgbClr val="FF0000"/>
              </a:buClr>
              <a:buSzPct val="100000"/>
              <a:defRPr/>
            </a:pPr>
            <a:r>
              <a:rPr lang="zh-CN" altLang="en-US" kern="0" dirty="0">
                <a:solidFill>
                  <a:sysClr val="windowText" lastClr="000000"/>
                </a:solidFill>
                <a:latin typeface="Arial" panose="020B0604020202020204" pitchFamily="34" charset="0"/>
                <a:ea typeface="楷体_GB2312" panose="02010609030101010101" charset="-122"/>
                <a:cs typeface="Arial" panose="020B0604020202020204" pitchFamily="34" charset="0"/>
              </a:rPr>
              <a:t>   （</a:t>
            </a:r>
            <a:r>
              <a:rPr lang="en-US" altLang="zh-CN" kern="0" dirty="0">
                <a:solidFill>
                  <a:sysClr val="windowText" lastClr="000000"/>
                </a:solidFill>
                <a:latin typeface="Arial" panose="020B0604020202020204" pitchFamily="34" charset="0"/>
                <a:ea typeface="楷体_GB2312" panose="02010609030101010101" charset="-122"/>
                <a:cs typeface="Arial" panose="020B0604020202020204" pitchFamily="34" charset="0"/>
              </a:rPr>
              <a:t>2</a:t>
            </a:r>
            <a:r>
              <a:rPr lang="zh-CN" altLang="en-US" kern="0" dirty="0">
                <a:solidFill>
                  <a:sysClr val="windowText" lastClr="000000"/>
                </a:solidFill>
                <a:latin typeface="Arial" panose="020B0604020202020204" pitchFamily="34" charset="0"/>
                <a:ea typeface="楷体_GB2312" panose="02010609030101010101" charset="-122"/>
                <a:cs typeface="Arial" panose="020B0604020202020204" pitchFamily="34" charset="0"/>
              </a:rPr>
              <a:t>）</a:t>
            </a:r>
            <a:r>
              <a:rPr lang="zh-CN" altLang="en-US" kern="0" dirty="0">
                <a:solidFill>
                  <a:srgbClr val="000000"/>
                </a:solidFill>
                <a:latin typeface="Arial" panose="020B0604020202020204" pitchFamily="34" charset="0"/>
                <a:cs typeface="Arial" panose="020B0604020202020204" pitchFamily="34" charset="0"/>
              </a:rPr>
              <a:t>  </a:t>
            </a:r>
            <a:r>
              <a:rPr lang="en-US" altLang="zh-CN" kern="0" dirty="0">
                <a:solidFill>
                  <a:srgbClr val="000000"/>
                </a:solidFill>
                <a:latin typeface="Arial" panose="020B0604020202020204" pitchFamily="34" charset="0"/>
                <a:cs typeface="Arial" panose="020B0604020202020204" pitchFamily="34" charset="0"/>
              </a:rPr>
              <a:t>always@(state)     //</a:t>
            </a:r>
            <a:r>
              <a:rPr lang="zh-CN" altLang="en-US" sz="2200" dirty="0">
                <a:latin typeface="Arial" panose="020B0604020202020204" pitchFamily="34" charset="0"/>
                <a:ea typeface="楷体" panose="02010609060101010101" pitchFamily="49" charset="-122"/>
                <a:cs typeface="Arial" panose="020B0604020202020204" pitchFamily="34" charset="0"/>
              </a:rPr>
              <a:t>状态机的输出</a:t>
            </a:r>
          </a:p>
        </p:txBody>
      </p:sp>
      <p:sp>
        <p:nvSpPr>
          <p:cNvPr id="8" name="Rectangle 3"/>
          <p:cNvSpPr txBox="1">
            <a:spLocks noChangeArrowheads="1"/>
          </p:cNvSpPr>
          <p:nvPr/>
        </p:nvSpPr>
        <p:spPr bwMode="auto">
          <a:xfrm>
            <a:off x="1876426" y="1231901"/>
            <a:ext cx="8086725" cy="1820863"/>
          </a:xfrm>
          <a:prstGeom prst="rect">
            <a:avLst/>
          </a:prstGeom>
          <a:noFill/>
          <a:ln w="9525">
            <a:noFill/>
            <a:miter lim="800000"/>
          </a:ln>
        </p:spPr>
        <p:txBody>
          <a:bodyPr/>
          <a:lstStyle/>
          <a:p>
            <a:pPr marL="742950" lvl="1" indent="-285750" algn="l">
              <a:lnSpc>
                <a:spcPct val="110000"/>
              </a:lnSpc>
              <a:spcBef>
                <a:spcPts val="0"/>
              </a:spcBef>
              <a:buClr>
                <a:srgbClr val="006666"/>
              </a:buClr>
              <a:buSzPct val="85000"/>
              <a:buFont typeface="Wingdings" panose="05000000000000000000" pitchFamily="2" charset="2"/>
              <a:buChar char="u"/>
              <a:defRPr/>
            </a:pPr>
            <a:r>
              <a:rPr lang="zh-CN" altLang="en-US" dirty="0">
                <a:solidFill>
                  <a:srgbClr val="FF0000"/>
                </a:solidFill>
              </a:rPr>
              <a:t>次态逻辑</a:t>
            </a:r>
            <a:r>
              <a:rPr lang="zh-CN" altLang="en-US" dirty="0"/>
              <a:t>指实现状态的转换（根据现态和输入产生次态）；</a:t>
            </a:r>
            <a:endParaRPr lang="en-US" altLang="zh-CN" dirty="0"/>
          </a:p>
          <a:p>
            <a:pPr marL="742950" lvl="1" indent="-285750" algn="l">
              <a:lnSpc>
                <a:spcPct val="110000"/>
              </a:lnSpc>
              <a:spcBef>
                <a:spcPts val="0"/>
              </a:spcBef>
              <a:buClr>
                <a:srgbClr val="006666"/>
              </a:buClr>
              <a:buSzPct val="85000"/>
              <a:buFont typeface="Wingdings" panose="05000000000000000000" pitchFamily="2" charset="2"/>
              <a:buChar char="u"/>
              <a:defRPr/>
            </a:pPr>
            <a:r>
              <a:rPr lang="zh-CN" altLang="en-US" dirty="0">
                <a:solidFill>
                  <a:srgbClr val="FF0000"/>
                </a:solidFill>
              </a:rPr>
              <a:t>状态寄存器</a:t>
            </a:r>
            <a:r>
              <a:rPr lang="zh-CN" altLang="en-US" dirty="0"/>
              <a:t>指根据复位信号定义起始状态以及在时钟上升沿时将次态赋给现态（</a:t>
            </a:r>
            <a:r>
              <a:rPr lang="en-US" altLang="zh-CN" dirty="0"/>
              <a:t>present&lt;=next;</a:t>
            </a:r>
            <a:r>
              <a:rPr lang="zh-CN" altLang="en-US" dirty="0"/>
              <a:t>）；</a:t>
            </a:r>
            <a:endParaRPr lang="en-US" altLang="zh-CN" dirty="0"/>
          </a:p>
          <a:p>
            <a:pPr marL="742950" lvl="1" indent="-285750" algn="l">
              <a:lnSpc>
                <a:spcPct val="110000"/>
              </a:lnSpc>
              <a:spcBef>
                <a:spcPts val="0"/>
              </a:spcBef>
              <a:buClr>
                <a:srgbClr val="006666"/>
              </a:buClr>
              <a:buSzPct val="85000"/>
              <a:buFont typeface="Wingdings" panose="05000000000000000000" pitchFamily="2" charset="2"/>
              <a:buChar char="u"/>
              <a:defRPr/>
            </a:pPr>
            <a:r>
              <a:rPr lang="zh-CN" altLang="en-US" dirty="0">
                <a:solidFill>
                  <a:srgbClr val="FF0000"/>
                </a:solidFill>
              </a:rPr>
              <a:t>输出逻辑</a:t>
            </a:r>
            <a:r>
              <a:rPr lang="zh-CN" altLang="en-US" dirty="0"/>
              <a:t>指</a:t>
            </a:r>
            <a:r>
              <a:rPr lang="en-US" altLang="zh-CN" dirty="0"/>
              <a:t>Moore</a:t>
            </a:r>
            <a:r>
              <a:rPr lang="zh-CN" altLang="en-US" dirty="0"/>
              <a:t>型状态机根据现态产生输出信号，或者</a:t>
            </a:r>
            <a:r>
              <a:rPr lang="en-US" altLang="zh-CN" dirty="0"/>
              <a:t>Mealy</a:t>
            </a:r>
            <a:r>
              <a:rPr lang="zh-CN" altLang="en-US" dirty="0"/>
              <a:t>型状态机根据现态和输入产生输出信号。</a:t>
            </a:r>
            <a:endParaRPr kumimoji="1" lang="zh-CN" altLang="en-US" dirty="0">
              <a:latin typeface="Arial" panose="020B0604020202020204" pitchFamily="34" charset="0"/>
              <a:cs typeface="Arial" panose="020B06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0.70"/>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6"/>
          <p:cNvSpPr>
            <a:spLocks noGrp="1" noChangeArrowheads="1"/>
          </p:cNvSpPr>
          <p:nvPr>
            <p:ph type="title" idx="4294967295"/>
          </p:nvPr>
        </p:nvSpPr>
        <p:spPr>
          <a:xfrm>
            <a:off x="5334000" y="3048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有限状态机的描述风格（</a:t>
            </a:r>
            <a:r>
              <a:rPr lang="en-US" altLang="zh-CN" dirty="0" smtClean="0">
                <a:solidFill>
                  <a:srgbClr val="FFCC00"/>
                </a:solidFill>
                <a:latin typeface="Arial" panose="020B0604020202020204" pitchFamily="34" charset="0"/>
                <a:ea typeface="黑体" panose="02010600030101010101" pitchFamily="49" charset="-122"/>
              </a:rPr>
              <a:t>3/3</a:t>
            </a:r>
            <a:r>
              <a:rPr lang="zh-CN" altLang="en-US" dirty="0" smtClean="0">
                <a:solidFill>
                  <a:srgbClr val="FFCC00"/>
                </a:solidFill>
                <a:latin typeface="Arial" panose="020B0604020202020204" pitchFamily="34" charset="0"/>
                <a:ea typeface="黑体" panose="02010600030101010101" pitchFamily="49" charset="-122"/>
              </a:rPr>
              <a:t>）</a:t>
            </a:r>
          </a:p>
        </p:txBody>
      </p:sp>
      <p:sp>
        <p:nvSpPr>
          <p:cNvPr id="10" name="Rectangle 4"/>
          <p:cNvSpPr>
            <a:spLocks noChangeArrowheads="1"/>
          </p:cNvSpPr>
          <p:nvPr/>
        </p:nvSpPr>
        <p:spPr bwMode="auto">
          <a:xfrm>
            <a:off x="1981200" y="1333500"/>
            <a:ext cx="8439150" cy="5124450"/>
          </a:xfrm>
          <a:prstGeom prst="rect">
            <a:avLst/>
          </a:prstGeom>
          <a:solidFill>
            <a:srgbClr val="FFDDFF"/>
          </a:solidFill>
          <a:ln w="9525">
            <a:noFill/>
            <a:miter lim="800000"/>
          </a:ln>
          <a:effectLst>
            <a:prstShdw prst="shdw13" dist="53882" dir="13500000">
              <a:srgbClr val="1C1C1C"/>
            </a:prstShdw>
          </a:effectLst>
        </p:spPr>
        <p:txBody>
          <a:bodyPr anchor="ctr"/>
          <a:lstStyle/>
          <a:p>
            <a:pPr marL="352425" indent="-352425" algn="l" fontAlgn="auto">
              <a:lnSpc>
                <a:spcPts val="3000"/>
              </a:lnSpc>
              <a:spcBef>
                <a:spcPts val="0"/>
              </a:spcBef>
              <a:spcAft>
                <a:spcPts val="0"/>
              </a:spcAft>
              <a:buClr>
                <a:srgbClr val="FF0000"/>
              </a:buClr>
              <a:buSzPct val="100000"/>
              <a:buFont typeface="Wingdings" panose="05000000000000000000" pitchFamily="2" charset="2"/>
              <a:buChar char="v"/>
              <a:defRPr/>
            </a:pPr>
            <a:r>
              <a:rPr lang="zh-CN" altLang="zh-CN" sz="2200" kern="0" dirty="0">
                <a:solidFill>
                  <a:srgbClr val="000000"/>
                </a:solidFill>
                <a:latin typeface="Arial" panose="020B0604020202020204" pitchFamily="34" charset="0"/>
                <a:ea typeface="楷体" panose="02010609060101010101" pitchFamily="49" charset="-122"/>
                <a:cs typeface="Arial" panose="020B0604020202020204" pitchFamily="34" charset="0"/>
              </a:rPr>
              <a:t>有时也采用</a:t>
            </a:r>
            <a:r>
              <a:rPr lang="zh-CN" altLang="zh-CN" sz="2200" kern="0" dirty="0">
                <a:solidFill>
                  <a:srgbClr val="CC0099"/>
                </a:solidFill>
                <a:latin typeface="Arial" panose="020B0604020202020204" pitchFamily="34" charset="0"/>
                <a:ea typeface="楷体" panose="02010609060101010101" pitchFamily="49" charset="-122"/>
                <a:cs typeface="Arial" panose="020B0604020202020204" pitchFamily="34" charset="0"/>
              </a:rPr>
              <a:t>风格</a:t>
            </a:r>
            <a:r>
              <a:rPr lang="en-US" altLang="zh-CN" sz="2200" kern="0" dirty="0">
                <a:solidFill>
                  <a:srgbClr val="CC0099"/>
                </a:solidFill>
                <a:latin typeface="Arial" panose="020B0604020202020204" pitchFamily="34" charset="0"/>
                <a:ea typeface="楷体" panose="02010609060101010101" pitchFamily="49" charset="-122"/>
                <a:cs typeface="Arial" panose="020B0604020202020204" pitchFamily="34" charset="0"/>
              </a:rPr>
              <a:t>B</a:t>
            </a:r>
            <a:r>
              <a:rPr lang="zh-CN" altLang="zh-CN" sz="2200" kern="0" dirty="0">
                <a:solidFill>
                  <a:srgbClr val="CC0099"/>
                </a:solidFill>
                <a:latin typeface="Arial" panose="020B0604020202020204" pitchFamily="34" charset="0"/>
                <a:ea typeface="楷体" panose="02010609060101010101" pitchFamily="49" charset="-122"/>
                <a:cs typeface="Arial" panose="020B0604020202020204" pitchFamily="34" charset="0"/>
              </a:rPr>
              <a:t>（单过程）</a:t>
            </a:r>
            <a:r>
              <a:rPr lang="zh-CN" altLang="zh-CN" sz="2200" kern="0" dirty="0">
                <a:solidFill>
                  <a:srgbClr val="000000"/>
                </a:solidFill>
                <a:latin typeface="Arial" panose="020B0604020202020204" pitchFamily="34" charset="0"/>
                <a:ea typeface="楷体" panose="02010609060101010101" pitchFamily="49" charset="-122"/>
                <a:cs typeface="Arial" panose="020B0604020202020204" pitchFamily="34" charset="0"/>
              </a:rPr>
              <a:t>描述方式，即将状态机的现态、次态和输出逻辑放在一个</a:t>
            </a:r>
            <a:r>
              <a:rPr lang="en-US" altLang="zh-CN" sz="2200" kern="0" dirty="0">
                <a:solidFill>
                  <a:srgbClr val="000000"/>
                </a:solidFill>
                <a:latin typeface="Arial" panose="020B0604020202020204" pitchFamily="34" charset="0"/>
                <a:ea typeface="楷体" panose="02010609060101010101" pitchFamily="49" charset="-122"/>
                <a:cs typeface="Arial" panose="020B0604020202020204" pitchFamily="34" charset="0"/>
              </a:rPr>
              <a:t>always</a:t>
            </a:r>
            <a:r>
              <a:rPr lang="zh-CN" altLang="zh-CN" sz="2200" kern="0" dirty="0">
                <a:solidFill>
                  <a:srgbClr val="000000"/>
                </a:solidFill>
                <a:latin typeface="Arial" panose="020B0604020202020204" pitchFamily="34" charset="0"/>
                <a:ea typeface="楷体" panose="02010609060101010101" pitchFamily="49" charset="-122"/>
                <a:cs typeface="Arial" panose="020B0604020202020204" pitchFamily="34" charset="0"/>
              </a:rPr>
              <a:t>块中进行描述。</a:t>
            </a:r>
            <a:endParaRPr lang="en-US" altLang="zh-CN" sz="2200" kern="0" dirty="0">
              <a:solidFill>
                <a:srgbClr val="000000"/>
              </a:solidFill>
              <a:latin typeface="Arial" panose="020B0604020202020204" pitchFamily="34" charset="0"/>
              <a:ea typeface="楷体" panose="02010609060101010101" pitchFamily="49" charset="-122"/>
              <a:cs typeface="Arial" panose="020B0604020202020204" pitchFamily="34" charset="0"/>
            </a:endParaRPr>
          </a:p>
          <a:p>
            <a:pPr marL="352425" indent="-352425" algn="l" fontAlgn="auto">
              <a:lnSpc>
                <a:spcPts val="3000"/>
              </a:lnSpc>
              <a:spcBef>
                <a:spcPts val="0"/>
              </a:spcBef>
              <a:spcAft>
                <a:spcPts val="0"/>
              </a:spcAft>
              <a:buClr>
                <a:srgbClr val="FF0000"/>
              </a:buClr>
              <a:buSzPct val="100000"/>
              <a:buFont typeface="Wingdings" panose="05000000000000000000" pitchFamily="2" charset="2"/>
              <a:buChar char="v"/>
              <a:defRPr/>
            </a:pPr>
            <a:r>
              <a:rPr lang="zh-CN" altLang="zh-CN" sz="2200" kern="0" dirty="0">
                <a:solidFill>
                  <a:srgbClr val="000000"/>
                </a:solidFill>
                <a:latin typeface="Arial" panose="020B0604020202020204" pitchFamily="34" charset="0"/>
                <a:ea typeface="楷体" panose="02010609060101010101" pitchFamily="49" charset="-122"/>
                <a:cs typeface="Arial" panose="020B0604020202020204" pitchFamily="34" charset="0"/>
              </a:rPr>
              <a:t>其优点是采用时钟信号来同步输出信号，可以克服输出信号出现毛刺的问题，适于输出信号作为控制逻辑的场合使用，有效避免了因输出信号带有毛刺而产生错误的控制逻辑</a:t>
            </a:r>
            <a:r>
              <a:rPr lang="en-US" altLang="zh-CN" sz="2200" kern="0" dirty="0">
                <a:solidFill>
                  <a:srgbClr val="000000"/>
                </a:solidFill>
                <a:latin typeface="Arial" panose="020B0604020202020204" pitchFamily="34" charset="0"/>
                <a:ea typeface="楷体" panose="02010609060101010101" pitchFamily="49" charset="-122"/>
                <a:cs typeface="Arial" panose="020B0604020202020204" pitchFamily="34" charset="0"/>
              </a:rPr>
              <a:t>.</a:t>
            </a:r>
          </a:p>
          <a:p>
            <a:pPr marL="352425" indent="-352425" algn="l" fontAlgn="auto">
              <a:lnSpc>
                <a:spcPts val="3000"/>
              </a:lnSpc>
              <a:spcBef>
                <a:spcPts val="0"/>
              </a:spcBef>
              <a:spcAft>
                <a:spcPts val="0"/>
              </a:spcAft>
              <a:buClr>
                <a:srgbClr val="FF0000"/>
              </a:buClr>
              <a:buSzPct val="100000"/>
              <a:buFont typeface="Wingdings" panose="05000000000000000000" pitchFamily="2" charset="2"/>
              <a:buChar char="v"/>
              <a:defRPr/>
            </a:pPr>
            <a:r>
              <a:rPr lang="zh-CN" altLang="zh-CN" sz="2200" kern="0" dirty="0">
                <a:solidFill>
                  <a:srgbClr val="000000"/>
                </a:solidFill>
                <a:latin typeface="Arial" panose="020B0604020202020204" pitchFamily="34" charset="0"/>
                <a:ea typeface="楷体" panose="02010609060101010101" pitchFamily="49" charset="-122"/>
                <a:cs typeface="Arial" panose="020B0604020202020204" pitchFamily="34" charset="0"/>
              </a:rPr>
              <a:t>不足是输出信号会比双过程描述方式中的输出信号延迟一个时钟周期的时间。</a:t>
            </a:r>
            <a:endParaRPr lang="en-US" altLang="zh-CN" sz="2200" dirty="0">
              <a:latin typeface="Arial" panose="020B0604020202020204" pitchFamily="34" charset="0"/>
              <a:ea typeface="楷体" panose="02010609060101010101" pitchFamily="49" charset="-122"/>
              <a:cs typeface="Arial" panose="020B0604020202020204" pitchFamily="34" charset="0"/>
            </a:endParaRPr>
          </a:p>
          <a:p>
            <a:pPr marL="352425" indent="-352425" algn="l" fontAlgn="auto">
              <a:lnSpc>
                <a:spcPts val="3000"/>
              </a:lnSpc>
              <a:spcBef>
                <a:spcPts val="0"/>
              </a:spcBef>
              <a:spcAft>
                <a:spcPts val="0"/>
              </a:spcAft>
              <a:buClr>
                <a:srgbClr val="FF0000"/>
              </a:buClr>
              <a:buSzPct val="100000"/>
              <a:buFont typeface="Wingdings" panose="05000000000000000000" pitchFamily="2" charset="2"/>
              <a:buChar char="v"/>
              <a:defRPr/>
            </a:pPr>
            <a:r>
              <a:rPr lang="zh-CN" altLang="en-US" sz="2200" dirty="0">
                <a:latin typeface="Arial" panose="020B0604020202020204" pitchFamily="34" charset="0"/>
                <a:ea typeface="楷体" panose="02010609060101010101" pitchFamily="49" charset="-122"/>
                <a:cs typeface="Arial" panose="020B0604020202020204" pitchFamily="34" charset="0"/>
              </a:rPr>
              <a:t>描述只有</a:t>
            </a:r>
            <a:r>
              <a:rPr lang="en-US" altLang="zh-CN" sz="2200" dirty="0">
                <a:latin typeface="Arial" panose="020B0604020202020204" pitchFamily="34" charset="0"/>
                <a:ea typeface="楷体" panose="02010609060101010101" pitchFamily="49" charset="-122"/>
                <a:cs typeface="Arial" panose="020B0604020202020204" pitchFamily="34" charset="0"/>
              </a:rPr>
              <a:t>1</a:t>
            </a:r>
            <a:r>
              <a:rPr lang="zh-CN" altLang="en-US" sz="2200" dirty="0">
                <a:latin typeface="Arial" panose="020B0604020202020204" pitchFamily="34" charset="0"/>
                <a:ea typeface="楷体" panose="02010609060101010101" pitchFamily="49" charset="-122"/>
                <a:cs typeface="Arial" panose="020B0604020202020204" pitchFamily="34" charset="0"/>
              </a:rPr>
              <a:t>个</a:t>
            </a:r>
            <a:r>
              <a:rPr lang="en-US" altLang="zh-CN" sz="2200" dirty="0">
                <a:latin typeface="Arial" panose="020B0604020202020204" pitchFamily="34" charset="0"/>
                <a:ea typeface="楷体" panose="02010609060101010101" pitchFamily="49" charset="-122"/>
                <a:cs typeface="Arial" panose="020B0604020202020204" pitchFamily="34" charset="0"/>
              </a:rPr>
              <a:t>always</a:t>
            </a:r>
            <a:r>
              <a:rPr lang="zh-CN" altLang="en-US" sz="2200" dirty="0">
                <a:latin typeface="Arial" panose="020B0604020202020204" pitchFamily="34" charset="0"/>
                <a:ea typeface="楷体" panose="02010609060101010101" pitchFamily="49" charset="-122"/>
                <a:cs typeface="Arial" panose="020B0604020202020204" pitchFamily="34" charset="0"/>
              </a:rPr>
              <a:t>块：</a:t>
            </a:r>
            <a:endParaRPr lang="en-US" altLang="zh-CN" sz="2200" dirty="0">
              <a:latin typeface="Arial" panose="020B0604020202020204" pitchFamily="34" charset="0"/>
              <a:ea typeface="楷体" panose="02010609060101010101" pitchFamily="49" charset="-122"/>
              <a:cs typeface="Arial" panose="020B0604020202020204" pitchFamily="34" charset="0"/>
            </a:endParaRPr>
          </a:p>
          <a:p>
            <a:pPr marL="352425" indent="-352425" algn="l" fontAlgn="auto">
              <a:lnSpc>
                <a:spcPts val="3000"/>
              </a:lnSpc>
              <a:spcBef>
                <a:spcPts val="0"/>
              </a:spcBef>
              <a:spcAft>
                <a:spcPts val="0"/>
              </a:spcAft>
              <a:buClr>
                <a:srgbClr val="FF0000"/>
              </a:buClr>
              <a:buSzPct val="100000"/>
              <a:defRPr/>
            </a:pPr>
            <a:r>
              <a:rPr lang="en-US" altLang="zh-CN" kern="0" dirty="0">
                <a:solidFill>
                  <a:srgbClr val="FF0066"/>
                </a:solidFill>
                <a:latin typeface="Arial" panose="020B0604020202020204" pitchFamily="34" charset="0"/>
                <a:cs typeface="Arial" panose="020B0604020202020204" pitchFamily="34" charset="0"/>
              </a:rPr>
              <a:t>              always@(</a:t>
            </a:r>
            <a:r>
              <a:rPr lang="en-US" altLang="zh-CN" kern="0" dirty="0" err="1">
                <a:solidFill>
                  <a:srgbClr val="FF0066"/>
                </a:solidFill>
                <a:latin typeface="Arial" panose="020B0604020202020204" pitchFamily="34" charset="0"/>
                <a:cs typeface="Arial" panose="020B0604020202020204" pitchFamily="34" charset="0"/>
              </a:rPr>
              <a:t>posedge</a:t>
            </a:r>
            <a:r>
              <a:rPr lang="en-US" altLang="zh-CN" kern="0" dirty="0">
                <a:solidFill>
                  <a:srgbClr val="FF0066"/>
                </a:solidFill>
                <a:latin typeface="Arial" panose="020B0604020202020204" pitchFamily="34" charset="0"/>
                <a:cs typeface="Arial" panose="020B0604020202020204" pitchFamily="34" charset="0"/>
              </a:rPr>
              <a:t> </a:t>
            </a:r>
            <a:r>
              <a:rPr lang="en-US" altLang="zh-CN" kern="0" dirty="0" err="1">
                <a:solidFill>
                  <a:srgbClr val="FF0066"/>
                </a:solidFill>
                <a:latin typeface="Arial" panose="020B0604020202020204" pitchFamily="34" charset="0"/>
                <a:cs typeface="Arial" panose="020B0604020202020204" pitchFamily="34" charset="0"/>
              </a:rPr>
              <a:t>clk</a:t>
            </a:r>
            <a:r>
              <a:rPr lang="en-US" altLang="zh-CN" kern="0" dirty="0">
                <a:solidFill>
                  <a:srgbClr val="FF0066"/>
                </a:solidFill>
                <a:latin typeface="Arial" panose="020B0604020202020204" pitchFamily="34" charset="0"/>
                <a:cs typeface="Arial" panose="020B0604020202020204" pitchFamily="34" charset="0"/>
              </a:rPr>
              <a:t> or </a:t>
            </a:r>
            <a:r>
              <a:rPr lang="en-US" altLang="zh-CN" kern="0" dirty="0" err="1">
                <a:solidFill>
                  <a:srgbClr val="FF0066"/>
                </a:solidFill>
                <a:latin typeface="Arial" panose="020B0604020202020204" pitchFamily="34" charset="0"/>
                <a:cs typeface="Arial" panose="020B0604020202020204" pitchFamily="34" charset="0"/>
              </a:rPr>
              <a:t>posedge</a:t>
            </a:r>
            <a:r>
              <a:rPr lang="en-US" altLang="zh-CN" kern="0" dirty="0">
                <a:solidFill>
                  <a:srgbClr val="FF0066"/>
                </a:solidFill>
                <a:latin typeface="Arial" panose="020B0604020202020204" pitchFamily="34" charset="0"/>
                <a:cs typeface="Arial" panose="020B0604020202020204" pitchFamily="34" charset="0"/>
              </a:rPr>
              <a:t> reset)  </a:t>
            </a:r>
          </a:p>
          <a:p>
            <a:pPr marL="352425" indent="-352425" algn="l" fontAlgn="auto">
              <a:lnSpc>
                <a:spcPts val="3000"/>
              </a:lnSpc>
              <a:spcBef>
                <a:spcPts val="0"/>
              </a:spcBef>
              <a:spcAft>
                <a:spcPts val="0"/>
              </a:spcAft>
              <a:buClr>
                <a:srgbClr val="FF0000"/>
              </a:buClr>
              <a:buSzPct val="100000"/>
              <a:defRPr/>
            </a:pPr>
            <a:r>
              <a:rPr lang="en-US" altLang="zh-CN" kern="0" dirty="0">
                <a:solidFill>
                  <a:srgbClr val="FF0066"/>
                </a:solidFill>
                <a:latin typeface="Arial" panose="020B0604020202020204" pitchFamily="34" charset="0"/>
                <a:ea typeface="楷体_GB2312" panose="02010609030101010101" charset="-122"/>
                <a:cs typeface="Arial" panose="020B0604020202020204" pitchFamily="34" charset="0"/>
              </a:rPr>
              <a:t>                </a:t>
            </a:r>
            <a:r>
              <a:rPr lang="en-US" altLang="zh-CN" kern="0" dirty="0">
                <a:solidFill>
                  <a:srgbClr val="000000"/>
                </a:solidFill>
                <a:latin typeface="Arial" panose="020B0604020202020204" pitchFamily="34" charset="0"/>
                <a:cs typeface="Arial" panose="020B0604020202020204" pitchFamily="34" charset="0"/>
              </a:rPr>
              <a:t> if(reset) state=…;//</a:t>
            </a:r>
            <a:r>
              <a:rPr lang="zh-CN" altLang="en-US" sz="2200" dirty="0">
                <a:latin typeface="Arial" panose="020B0604020202020204" pitchFamily="34" charset="0"/>
                <a:ea typeface="楷体" panose="02010609060101010101" pitchFamily="49" charset="-122"/>
                <a:cs typeface="Arial" panose="020B0604020202020204" pitchFamily="34" charset="0"/>
              </a:rPr>
              <a:t>复位时回到初始状态</a:t>
            </a:r>
            <a:r>
              <a:rPr lang="zh-CN" altLang="en-US" kern="0" dirty="0">
                <a:solidFill>
                  <a:sysClr val="windowText" lastClr="000000"/>
                </a:solidFill>
                <a:latin typeface="Arial" panose="020B0604020202020204" pitchFamily="34" charset="0"/>
                <a:ea typeface="楷体_GB2312" panose="02010609030101010101" charset="-122"/>
                <a:cs typeface="Arial" panose="020B0604020202020204" pitchFamily="34" charset="0"/>
              </a:rPr>
              <a:t>；</a:t>
            </a:r>
            <a:endParaRPr lang="en-US" altLang="zh-CN" kern="0" dirty="0">
              <a:solidFill>
                <a:sysClr val="windowText" lastClr="000000"/>
              </a:solidFill>
              <a:latin typeface="Arial" panose="020B0604020202020204" pitchFamily="34" charset="0"/>
              <a:ea typeface="楷体_GB2312" panose="02010609030101010101" charset="-122"/>
              <a:cs typeface="Arial" panose="020B0604020202020204" pitchFamily="34" charset="0"/>
            </a:endParaRPr>
          </a:p>
          <a:p>
            <a:pPr marL="352425" indent="-352425" algn="l" fontAlgn="auto">
              <a:lnSpc>
                <a:spcPts val="3000"/>
              </a:lnSpc>
              <a:spcBef>
                <a:spcPts val="0"/>
              </a:spcBef>
              <a:spcAft>
                <a:spcPts val="0"/>
              </a:spcAft>
              <a:buClr>
                <a:srgbClr val="FF0000"/>
              </a:buClr>
              <a:buSzPct val="100000"/>
              <a:defRPr/>
            </a:pPr>
            <a:r>
              <a:rPr lang="zh-CN" altLang="en-US" kern="0" dirty="0">
                <a:solidFill>
                  <a:sysClr val="windowText" lastClr="000000"/>
                </a:solidFill>
                <a:latin typeface="Arial" panose="020B0604020202020204" pitchFamily="34" charset="0"/>
                <a:ea typeface="楷体_GB2312" panose="02010609030101010101" charset="-122"/>
                <a:cs typeface="Arial" panose="020B0604020202020204" pitchFamily="34" charset="0"/>
              </a:rPr>
              <a:t>                 </a:t>
            </a:r>
            <a:r>
              <a:rPr lang="en-US" altLang="zh-CN" kern="0" dirty="0">
                <a:solidFill>
                  <a:sysClr val="windowText" lastClr="000000"/>
                </a:solidFill>
                <a:latin typeface="Arial" panose="020B0604020202020204" pitchFamily="34" charset="0"/>
                <a:ea typeface="楷体_GB2312" panose="02010609030101010101" charset="-122"/>
                <a:cs typeface="Arial" panose="020B0604020202020204" pitchFamily="34" charset="0"/>
              </a:rPr>
              <a:t>else                     </a:t>
            </a:r>
            <a:r>
              <a:rPr lang="zh-CN" altLang="en-US" kern="0" dirty="0">
                <a:solidFill>
                  <a:sysClr val="windowText" lastClr="000000"/>
                </a:solidFill>
                <a:latin typeface="Arial" panose="020B0604020202020204" pitchFamily="34" charset="0"/>
                <a:ea typeface="楷体_GB2312" panose="02010609030101010101" charset="-122"/>
                <a:cs typeface="Arial" panose="020B0604020202020204" pitchFamily="34" charset="0"/>
              </a:rPr>
              <a:t> </a:t>
            </a:r>
            <a:r>
              <a:rPr lang="en-US" altLang="zh-CN" kern="0" dirty="0">
                <a:solidFill>
                  <a:sysClr val="windowText" lastClr="000000"/>
                </a:solidFill>
                <a:latin typeface="Arial" panose="020B0604020202020204" pitchFamily="34" charset="0"/>
                <a:ea typeface="楷体_GB2312" panose="02010609030101010101" charset="-122"/>
                <a:cs typeface="Arial" panose="020B0604020202020204" pitchFamily="34" charset="0"/>
              </a:rPr>
              <a:t>//</a:t>
            </a:r>
            <a:r>
              <a:rPr lang="zh-CN" altLang="en-US" sz="2200" dirty="0">
                <a:latin typeface="Arial" panose="020B0604020202020204" pitchFamily="34" charset="0"/>
                <a:ea typeface="楷体" panose="02010609060101010101" pitchFamily="49" charset="-122"/>
                <a:cs typeface="Arial" panose="020B0604020202020204" pitchFamily="34" charset="0"/>
              </a:rPr>
              <a:t>状态的转移和状态机的输出</a:t>
            </a:r>
            <a:endParaRPr lang="en-US" altLang="zh-CN" sz="2200" dirty="0">
              <a:latin typeface="Arial" panose="020B0604020202020204" pitchFamily="34" charset="0"/>
              <a:ea typeface="楷体" panose="02010609060101010101" pitchFamily="49" charset="-122"/>
              <a:cs typeface="Arial" panose="020B0604020202020204" pitchFamily="34" charset="0"/>
            </a:endParaRPr>
          </a:p>
          <a:p>
            <a:pPr marL="352425" indent="-352425" algn="l" fontAlgn="auto">
              <a:lnSpc>
                <a:spcPts val="3000"/>
              </a:lnSpc>
              <a:spcBef>
                <a:spcPts val="0"/>
              </a:spcBef>
              <a:spcAft>
                <a:spcPts val="0"/>
              </a:spcAft>
              <a:buClr>
                <a:srgbClr val="FF0000"/>
              </a:buClr>
              <a:buSzPct val="100000"/>
              <a:defRPr/>
            </a:pPr>
            <a:r>
              <a:rPr lang="en-US" altLang="zh-CN" kern="0" dirty="0">
                <a:solidFill>
                  <a:srgbClr val="000000"/>
                </a:solidFill>
                <a:latin typeface="Arial" panose="020B0604020202020204" pitchFamily="34" charset="0"/>
                <a:cs typeface="Arial" panose="020B0604020202020204" pitchFamily="34" charset="0"/>
              </a:rPr>
              <a:t>                    case(state)</a:t>
            </a:r>
          </a:p>
          <a:p>
            <a:pPr marL="352425" indent="-352425" algn="l" fontAlgn="auto">
              <a:lnSpc>
                <a:spcPts val="3000"/>
              </a:lnSpc>
              <a:spcBef>
                <a:spcPts val="0"/>
              </a:spcBef>
              <a:spcAft>
                <a:spcPts val="0"/>
              </a:spcAft>
              <a:buClr>
                <a:srgbClr val="FF0000"/>
              </a:buClr>
              <a:buSzPct val="100000"/>
              <a:defRPr/>
            </a:pPr>
            <a:r>
              <a:rPr lang="en-US" altLang="zh-CN" kern="0" dirty="0">
                <a:solidFill>
                  <a:srgbClr val="000000"/>
                </a:solidFill>
                <a:latin typeface="Arial" panose="020B0604020202020204" pitchFamily="34" charset="0"/>
                <a:cs typeface="Arial" panose="020B0604020202020204" pitchFamily="34" charset="0"/>
              </a:rPr>
              <a:t>                         ……   </a:t>
            </a:r>
            <a:endParaRPr lang="zh-CN" altLang="en-US" sz="2200" dirty="0">
              <a:latin typeface="Arial" panose="020B0604020202020204" pitchFamily="34" charset="0"/>
              <a:ea typeface="楷体" panose="02010609060101010101" pitchFamily="49" charset="-122"/>
              <a:cs typeface="Arial" panose="020B06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0.70"/>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34"/>
          <p:cNvSpPr>
            <a:spLocks noGrp="1"/>
          </p:cNvSpPr>
          <p:nvPr>
            <p:ph type="title"/>
          </p:nvPr>
        </p:nvSpPr>
        <p:spPr/>
        <p:txBody>
          <a:bodyPr/>
          <a:lstStyle/>
          <a:p>
            <a:r>
              <a:rPr lang="en-US" altLang="zh-CN" dirty="0" smtClean="0">
                <a:solidFill>
                  <a:srgbClr val="FFCC00"/>
                </a:solidFill>
                <a:latin typeface="Arial" panose="020B0604020202020204" pitchFamily="34" charset="0"/>
                <a:ea typeface="黑体" panose="02010600030101010101" pitchFamily="49" charset="-122"/>
              </a:rPr>
              <a:t>9.2.2</a:t>
            </a:r>
            <a:r>
              <a:rPr lang="zh-CN" altLang="en-US" dirty="0" smtClean="0">
                <a:solidFill>
                  <a:srgbClr val="FFCC00"/>
                </a:solidFill>
                <a:latin typeface="Arial" panose="020B0604020202020204" pitchFamily="34" charset="0"/>
                <a:ea typeface="黑体" panose="02010600030101010101" pitchFamily="49" charset="-122"/>
              </a:rPr>
              <a:t>  </a:t>
            </a:r>
            <a:r>
              <a:rPr lang="en-US" altLang="zh-CN" dirty="0" smtClean="0">
                <a:solidFill>
                  <a:srgbClr val="FFCC00"/>
                </a:solidFill>
                <a:latin typeface="Arial" panose="020B0604020202020204" pitchFamily="34" charset="0"/>
                <a:ea typeface="黑体" panose="02010600030101010101" pitchFamily="49" charset="-122"/>
              </a:rPr>
              <a:t>Moore</a:t>
            </a:r>
            <a:r>
              <a:rPr lang="zh-CN" altLang="en-US" dirty="0" smtClean="0">
                <a:solidFill>
                  <a:srgbClr val="FFCC00"/>
                </a:solidFill>
                <a:latin typeface="Arial" panose="020B0604020202020204" pitchFamily="34" charset="0"/>
                <a:ea typeface="黑体" panose="02010600030101010101" pitchFamily="49" charset="-122"/>
              </a:rPr>
              <a:t>型有限状态机</a:t>
            </a:r>
            <a:endParaRPr lang="zh-CN" altLang="en-US" dirty="0" smtClean="0">
              <a:ea typeface="宋体" panose="02010600030101010101" pitchFamily="2" charset="-122"/>
            </a:endParaRPr>
          </a:p>
        </p:txBody>
      </p:sp>
      <p:grpSp>
        <p:nvGrpSpPr>
          <p:cNvPr id="68612" name="Group 5"/>
          <p:cNvGrpSpPr/>
          <p:nvPr/>
        </p:nvGrpSpPr>
        <p:grpSpPr bwMode="auto">
          <a:xfrm>
            <a:off x="1703388" y="1866900"/>
            <a:ext cx="5594350" cy="1741488"/>
            <a:chOff x="1247" y="2296"/>
            <a:chExt cx="3524" cy="1097"/>
          </a:xfrm>
        </p:grpSpPr>
        <p:sp>
          <p:nvSpPr>
            <p:cNvPr id="68622" name="Text Box 6"/>
            <p:cNvSpPr txBox="1">
              <a:spLocks noChangeArrowheads="1"/>
            </p:cNvSpPr>
            <p:nvPr/>
          </p:nvSpPr>
          <p:spPr bwMode="auto">
            <a:xfrm>
              <a:off x="4280" y="2456"/>
              <a:ext cx="491" cy="266"/>
            </a:xfrm>
            <a:prstGeom prst="rect">
              <a:avLst/>
            </a:prstGeom>
            <a:solidFill>
              <a:srgbClr val="FFFFFF"/>
            </a:solidFill>
            <a:ln w="9525">
              <a:noFill/>
              <a:miter lim="800000"/>
            </a:ln>
          </p:spPr>
          <p:txBody>
            <a:bodyPr/>
            <a:lstStyle/>
            <a:p>
              <a:pPr marL="342900" indent="-342900" algn="just">
                <a:lnSpc>
                  <a:spcPct val="110000"/>
                </a:lnSpc>
                <a:spcBef>
                  <a:spcPct val="20000"/>
                </a:spcBef>
                <a:buClr>
                  <a:schemeClr val="tx2"/>
                </a:buClr>
                <a:buSzPct val="70000"/>
              </a:pPr>
              <a:r>
                <a:rPr lang="zh-CN" altLang="en-US">
                  <a:solidFill>
                    <a:srgbClr val="2C2C86"/>
                  </a:solidFill>
                  <a:ea typeface="楷体_GB2312" panose="02010609030101010101" charset="-122"/>
                </a:rPr>
                <a:t>输出</a:t>
              </a:r>
            </a:p>
          </p:txBody>
        </p:sp>
        <p:sp>
          <p:nvSpPr>
            <p:cNvPr id="68623" name="Text Box 7"/>
            <p:cNvSpPr txBox="1">
              <a:spLocks noChangeArrowheads="1"/>
            </p:cNvSpPr>
            <p:nvPr/>
          </p:nvSpPr>
          <p:spPr bwMode="auto">
            <a:xfrm>
              <a:off x="3288" y="2432"/>
              <a:ext cx="491" cy="266"/>
            </a:xfrm>
            <a:prstGeom prst="rect">
              <a:avLst/>
            </a:prstGeom>
            <a:solidFill>
              <a:srgbClr val="FFFFFF"/>
            </a:solidFill>
            <a:ln w="9525">
              <a:noFill/>
              <a:miter lim="800000"/>
            </a:ln>
          </p:spPr>
          <p:txBody>
            <a:bodyPr/>
            <a:lstStyle/>
            <a:p>
              <a:pPr marL="342900" indent="-342900" algn="just">
                <a:lnSpc>
                  <a:spcPct val="110000"/>
                </a:lnSpc>
                <a:spcBef>
                  <a:spcPct val="20000"/>
                </a:spcBef>
                <a:buClr>
                  <a:schemeClr val="tx2"/>
                </a:buClr>
                <a:buSzPct val="70000"/>
              </a:pPr>
              <a:r>
                <a:rPr lang="zh-CN" altLang="en-US">
                  <a:solidFill>
                    <a:schemeClr val="hlink"/>
                  </a:solidFill>
                  <a:ea typeface="楷体_GB2312" panose="02010609030101010101" charset="-122"/>
                </a:rPr>
                <a:t>现态</a:t>
              </a:r>
            </a:p>
          </p:txBody>
        </p:sp>
        <p:sp>
          <p:nvSpPr>
            <p:cNvPr id="68624" name="Text Box 8"/>
            <p:cNvSpPr txBox="1">
              <a:spLocks noChangeArrowheads="1"/>
            </p:cNvSpPr>
            <p:nvPr/>
          </p:nvSpPr>
          <p:spPr bwMode="auto">
            <a:xfrm>
              <a:off x="2216" y="2432"/>
              <a:ext cx="491" cy="267"/>
            </a:xfrm>
            <a:prstGeom prst="rect">
              <a:avLst/>
            </a:prstGeom>
            <a:solidFill>
              <a:srgbClr val="FFFFFF"/>
            </a:solidFill>
            <a:ln w="9525">
              <a:noFill/>
              <a:miter lim="800000"/>
            </a:ln>
          </p:spPr>
          <p:txBody>
            <a:bodyPr/>
            <a:lstStyle/>
            <a:p>
              <a:pPr marL="342900" indent="-342900" algn="just">
                <a:lnSpc>
                  <a:spcPct val="110000"/>
                </a:lnSpc>
                <a:spcBef>
                  <a:spcPct val="20000"/>
                </a:spcBef>
                <a:buClr>
                  <a:schemeClr val="tx2"/>
                </a:buClr>
                <a:buSzPct val="70000"/>
              </a:pPr>
              <a:r>
                <a:rPr lang="zh-CN" altLang="en-US">
                  <a:solidFill>
                    <a:srgbClr val="2C2C86"/>
                  </a:solidFill>
                  <a:ea typeface="楷体_GB2312" panose="02010609030101010101" charset="-122"/>
                </a:rPr>
                <a:t>次态</a:t>
              </a:r>
            </a:p>
          </p:txBody>
        </p:sp>
        <p:sp>
          <p:nvSpPr>
            <p:cNvPr id="68625" name="Text Box 9"/>
            <p:cNvSpPr txBox="1">
              <a:spLocks noChangeArrowheads="1"/>
            </p:cNvSpPr>
            <p:nvPr/>
          </p:nvSpPr>
          <p:spPr bwMode="auto">
            <a:xfrm>
              <a:off x="1247" y="2584"/>
              <a:ext cx="491" cy="266"/>
            </a:xfrm>
            <a:prstGeom prst="rect">
              <a:avLst/>
            </a:prstGeom>
            <a:solidFill>
              <a:srgbClr val="FFFFFF"/>
            </a:solidFill>
            <a:ln w="9525">
              <a:noFill/>
              <a:miter lim="800000"/>
            </a:ln>
          </p:spPr>
          <p:txBody>
            <a:bodyPr/>
            <a:lstStyle/>
            <a:p>
              <a:pPr marL="342900" indent="-342900" algn="just">
                <a:lnSpc>
                  <a:spcPct val="110000"/>
                </a:lnSpc>
                <a:spcBef>
                  <a:spcPct val="20000"/>
                </a:spcBef>
                <a:buClr>
                  <a:schemeClr val="tx2"/>
                </a:buClr>
                <a:buSzPct val="70000"/>
              </a:pPr>
              <a:r>
                <a:rPr lang="zh-CN" altLang="en-US">
                  <a:solidFill>
                    <a:srgbClr val="2C2C86"/>
                  </a:solidFill>
                  <a:ea typeface="楷体_GB2312" panose="02010609030101010101" charset="-122"/>
                </a:rPr>
                <a:t>现态</a:t>
              </a:r>
            </a:p>
          </p:txBody>
        </p:sp>
        <p:sp>
          <p:nvSpPr>
            <p:cNvPr id="68626" name="Text Box 10"/>
            <p:cNvSpPr txBox="1">
              <a:spLocks noChangeArrowheads="1"/>
            </p:cNvSpPr>
            <p:nvPr/>
          </p:nvSpPr>
          <p:spPr bwMode="auto">
            <a:xfrm>
              <a:off x="1247" y="2296"/>
              <a:ext cx="491" cy="266"/>
            </a:xfrm>
            <a:prstGeom prst="rect">
              <a:avLst/>
            </a:prstGeom>
            <a:solidFill>
              <a:srgbClr val="FFFFFF"/>
            </a:solidFill>
            <a:ln w="9525">
              <a:noFill/>
              <a:miter lim="800000"/>
            </a:ln>
          </p:spPr>
          <p:txBody>
            <a:bodyPr/>
            <a:lstStyle/>
            <a:p>
              <a:pPr marL="342900" indent="-342900" algn="just">
                <a:lnSpc>
                  <a:spcPct val="110000"/>
                </a:lnSpc>
                <a:spcBef>
                  <a:spcPct val="20000"/>
                </a:spcBef>
                <a:buClr>
                  <a:schemeClr val="tx2"/>
                </a:buClr>
                <a:buSzPct val="70000"/>
              </a:pPr>
              <a:r>
                <a:rPr lang="zh-CN" altLang="en-US">
                  <a:solidFill>
                    <a:srgbClr val="2C2C86"/>
                  </a:solidFill>
                  <a:ea typeface="楷体_GB2312" panose="02010609030101010101" charset="-122"/>
                </a:rPr>
                <a:t>输入</a:t>
              </a:r>
            </a:p>
          </p:txBody>
        </p:sp>
        <p:sp>
          <p:nvSpPr>
            <p:cNvPr id="68627" name="Text Box 11"/>
            <p:cNvSpPr txBox="1">
              <a:spLocks noChangeArrowheads="1"/>
            </p:cNvSpPr>
            <p:nvPr/>
          </p:nvSpPr>
          <p:spPr bwMode="auto">
            <a:xfrm>
              <a:off x="1713" y="2435"/>
              <a:ext cx="516" cy="522"/>
            </a:xfrm>
            <a:prstGeom prst="rect">
              <a:avLst/>
            </a:prstGeom>
            <a:solidFill>
              <a:srgbClr val="FFFFFF"/>
            </a:solidFill>
            <a:ln w="15875">
              <a:solidFill>
                <a:srgbClr val="000000"/>
              </a:solidFill>
              <a:miter lim="800000"/>
            </a:ln>
          </p:spPr>
          <p:txBody>
            <a:bodyPr/>
            <a:lstStyle/>
            <a:p>
              <a:pPr>
                <a:lnSpc>
                  <a:spcPct val="110000"/>
                </a:lnSpc>
                <a:spcBef>
                  <a:spcPct val="20000"/>
                </a:spcBef>
                <a:buClr>
                  <a:schemeClr val="tx2"/>
                </a:buClr>
                <a:buSzPct val="70000"/>
                <a:buFont typeface="Wingdings" panose="05000000000000000000" pitchFamily="2" charset="2"/>
                <a:buNone/>
              </a:pPr>
              <a:r>
                <a:rPr lang="zh-CN" altLang="en-US">
                  <a:solidFill>
                    <a:srgbClr val="2C2C86"/>
                  </a:solidFill>
                  <a:ea typeface="楷体_GB2312" panose="02010609030101010101" charset="-122"/>
                </a:rPr>
                <a:t>次态逻辑</a:t>
              </a:r>
            </a:p>
          </p:txBody>
        </p:sp>
        <p:sp>
          <p:nvSpPr>
            <p:cNvPr id="68628" name="Text Box 12"/>
            <p:cNvSpPr txBox="1">
              <a:spLocks noChangeArrowheads="1"/>
            </p:cNvSpPr>
            <p:nvPr/>
          </p:nvSpPr>
          <p:spPr bwMode="auto">
            <a:xfrm>
              <a:off x="2694" y="2435"/>
              <a:ext cx="605" cy="522"/>
            </a:xfrm>
            <a:prstGeom prst="rect">
              <a:avLst/>
            </a:prstGeom>
            <a:solidFill>
              <a:srgbClr val="FFFFFF"/>
            </a:solidFill>
            <a:ln w="15875">
              <a:solidFill>
                <a:srgbClr val="000000"/>
              </a:solidFill>
              <a:miter lim="800000"/>
            </a:ln>
          </p:spPr>
          <p:txBody>
            <a:bodyPr/>
            <a:lstStyle/>
            <a:p>
              <a:pPr marL="342900" indent="-342900">
                <a:lnSpc>
                  <a:spcPct val="110000"/>
                </a:lnSpc>
                <a:spcBef>
                  <a:spcPct val="20000"/>
                </a:spcBef>
                <a:buClr>
                  <a:schemeClr val="tx2"/>
                </a:buClr>
                <a:buSzPct val="70000"/>
              </a:pPr>
              <a:r>
                <a:rPr lang="zh-CN" altLang="en-US" sz="1800">
                  <a:solidFill>
                    <a:srgbClr val="2C2C86"/>
                  </a:solidFill>
                  <a:ea typeface="楷体_GB2312" panose="02010609030101010101" charset="-122"/>
                </a:rPr>
                <a:t>状态</a:t>
              </a:r>
            </a:p>
            <a:p>
              <a:pPr marL="342900" indent="-342900">
                <a:lnSpc>
                  <a:spcPct val="110000"/>
                </a:lnSpc>
                <a:spcBef>
                  <a:spcPct val="20000"/>
                </a:spcBef>
                <a:buClr>
                  <a:schemeClr val="tx2"/>
                </a:buClr>
                <a:buSzPct val="70000"/>
              </a:pPr>
              <a:r>
                <a:rPr lang="zh-CN" altLang="en-US" sz="1800">
                  <a:solidFill>
                    <a:srgbClr val="2C2C86"/>
                  </a:solidFill>
                  <a:ea typeface="楷体_GB2312" panose="02010609030101010101" charset="-122"/>
                </a:rPr>
                <a:t>寄存器</a:t>
              </a:r>
            </a:p>
          </p:txBody>
        </p:sp>
        <p:sp>
          <p:nvSpPr>
            <p:cNvPr id="68629" name="Text Box 13"/>
            <p:cNvSpPr txBox="1">
              <a:spLocks noChangeArrowheads="1"/>
            </p:cNvSpPr>
            <p:nvPr/>
          </p:nvSpPr>
          <p:spPr bwMode="auto">
            <a:xfrm>
              <a:off x="3777" y="2424"/>
              <a:ext cx="516" cy="522"/>
            </a:xfrm>
            <a:prstGeom prst="rect">
              <a:avLst/>
            </a:prstGeom>
            <a:solidFill>
              <a:srgbClr val="FFFFFF"/>
            </a:solidFill>
            <a:ln w="15875">
              <a:solidFill>
                <a:srgbClr val="000000"/>
              </a:solidFill>
              <a:miter lim="800000"/>
            </a:ln>
          </p:spPr>
          <p:txBody>
            <a:bodyPr/>
            <a:lstStyle/>
            <a:p>
              <a:pPr>
                <a:lnSpc>
                  <a:spcPct val="110000"/>
                </a:lnSpc>
                <a:spcBef>
                  <a:spcPct val="20000"/>
                </a:spcBef>
                <a:buClr>
                  <a:schemeClr val="tx2"/>
                </a:buClr>
                <a:buSzPct val="70000"/>
                <a:buFont typeface="Wingdings" panose="05000000000000000000" pitchFamily="2" charset="2"/>
                <a:buNone/>
              </a:pPr>
              <a:r>
                <a:rPr lang="zh-CN" altLang="en-US">
                  <a:solidFill>
                    <a:srgbClr val="2C2C86"/>
                  </a:solidFill>
                  <a:ea typeface="楷体_GB2312" panose="02010609030101010101" charset="-122"/>
                </a:rPr>
                <a:t>输出逻辑</a:t>
              </a:r>
            </a:p>
          </p:txBody>
        </p:sp>
        <p:sp>
          <p:nvSpPr>
            <p:cNvPr id="68630" name="Line 14"/>
            <p:cNvSpPr>
              <a:spLocks noChangeShapeType="1"/>
            </p:cNvSpPr>
            <p:nvPr/>
          </p:nvSpPr>
          <p:spPr bwMode="auto">
            <a:xfrm>
              <a:off x="1322" y="2509"/>
              <a:ext cx="391" cy="0"/>
            </a:xfrm>
            <a:prstGeom prst="line">
              <a:avLst/>
            </a:prstGeom>
            <a:noFill/>
            <a:ln w="9525">
              <a:solidFill>
                <a:srgbClr val="000000"/>
              </a:solidFill>
              <a:round/>
              <a:tailEnd type="triangle" w="med" len="med"/>
            </a:ln>
          </p:spPr>
          <p:txBody>
            <a:bodyPr/>
            <a:lstStyle/>
            <a:p>
              <a:endParaRPr lang="zh-CN" altLang="en-US"/>
            </a:p>
          </p:txBody>
        </p:sp>
        <p:sp>
          <p:nvSpPr>
            <p:cNvPr id="68631" name="Line 15"/>
            <p:cNvSpPr>
              <a:spLocks noChangeShapeType="1"/>
            </p:cNvSpPr>
            <p:nvPr/>
          </p:nvSpPr>
          <p:spPr bwMode="auto">
            <a:xfrm>
              <a:off x="1486" y="2808"/>
              <a:ext cx="227" cy="0"/>
            </a:xfrm>
            <a:prstGeom prst="line">
              <a:avLst/>
            </a:prstGeom>
            <a:noFill/>
            <a:ln w="9525">
              <a:solidFill>
                <a:srgbClr val="000000"/>
              </a:solidFill>
              <a:round/>
              <a:tailEnd type="triangle" w="med" len="med"/>
            </a:ln>
          </p:spPr>
          <p:txBody>
            <a:bodyPr/>
            <a:lstStyle/>
            <a:p>
              <a:endParaRPr lang="zh-CN" altLang="en-US"/>
            </a:p>
          </p:txBody>
        </p:sp>
        <p:sp>
          <p:nvSpPr>
            <p:cNvPr id="68632" name="Line 16"/>
            <p:cNvSpPr>
              <a:spLocks noChangeShapeType="1"/>
            </p:cNvSpPr>
            <p:nvPr/>
          </p:nvSpPr>
          <p:spPr bwMode="auto">
            <a:xfrm>
              <a:off x="2229" y="2690"/>
              <a:ext cx="465" cy="0"/>
            </a:xfrm>
            <a:prstGeom prst="line">
              <a:avLst/>
            </a:prstGeom>
            <a:noFill/>
            <a:ln w="9525">
              <a:solidFill>
                <a:srgbClr val="000000"/>
              </a:solidFill>
              <a:round/>
              <a:tailEnd type="triangle" w="med" len="med"/>
            </a:ln>
          </p:spPr>
          <p:txBody>
            <a:bodyPr/>
            <a:lstStyle/>
            <a:p>
              <a:endParaRPr lang="zh-CN" altLang="en-US"/>
            </a:p>
          </p:txBody>
        </p:sp>
        <p:sp>
          <p:nvSpPr>
            <p:cNvPr id="68633" name="Line 17"/>
            <p:cNvSpPr>
              <a:spLocks noChangeShapeType="1"/>
            </p:cNvSpPr>
            <p:nvPr/>
          </p:nvSpPr>
          <p:spPr bwMode="auto">
            <a:xfrm>
              <a:off x="3311" y="2690"/>
              <a:ext cx="466" cy="0"/>
            </a:xfrm>
            <a:prstGeom prst="line">
              <a:avLst/>
            </a:prstGeom>
            <a:noFill/>
            <a:ln w="9525">
              <a:solidFill>
                <a:schemeClr val="hlink"/>
              </a:solidFill>
              <a:round/>
              <a:tailEnd type="triangle" w="med" len="med"/>
            </a:ln>
          </p:spPr>
          <p:txBody>
            <a:bodyPr/>
            <a:lstStyle/>
            <a:p>
              <a:endParaRPr lang="zh-CN" altLang="en-US"/>
            </a:p>
          </p:txBody>
        </p:sp>
        <p:sp>
          <p:nvSpPr>
            <p:cNvPr id="68634" name="Line 18"/>
            <p:cNvSpPr>
              <a:spLocks noChangeShapeType="1"/>
            </p:cNvSpPr>
            <p:nvPr/>
          </p:nvSpPr>
          <p:spPr bwMode="auto">
            <a:xfrm>
              <a:off x="4293" y="2680"/>
              <a:ext cx="466" cy="0"/>
            </a:xfrm>
            <a:prstGeom prst="line">
              <a:avLst/>
            </a:prstGeom>
            <a:noFill/>
            <a:ln w="9525">
              <a:solidFill>
                <a:srgbClr val="000000"/>
              </a:solidFill>
              <a:round/>
              <a:tailEnd type="triangle" w="med" len="med"/>
            </a:ln>
          </p:spPr>
          <p:txBody>
            <a:bodyPr/>
            <a:lstStyle/>
            <a:p>
              <a:endParaRPr lang="zh-CN" altLang="en-US"/>
            </a:p>
          </p:txBody>
        </p:sp>
        <p:sp>
          <p:nvSpPr>
            <p:cNvPr id="68635" name="Line 19"/>
            <p:cNvSpPr>
              <a:spLocks noChangeShapeType="1"/>
            </p:cNvSpPr>
            <p:nvPr/>
          </p:nvSpPr>
          <p:spPr bwMode="auto">
            <a:xfrm>
              <a:off x="1473" y="2808"/>
              <a:ext cx="0" cy="287"/>
            </a:xfrm>
            <a:prstGeom prst="line">
              <a:avLst/>
            </a:prstGeom>
            <a:noFill/>
            <a:ln w="9525">
              <a:solidFill>
                <a:srgbClr val="000000"/>
              </a:solidFill>
              <a:round/>
            </a:ln>
          </p:spPr>
          <p:txBody>
            <a:bodyPr/>
            <a:lstStyle/>
            <a:p>
              <a:endParaRPr lang="zh-CN" altLang="en-US"/>
            </a:p>
          </p:txBody>
        </p:sp>
        <p:sp>
          <p:nvSpPr>
            <p:cNvPr id="68636" name="Line 20"/>
            <p:cNvSpPr>
              <a:spLocks noChangeShapeType="1"/>
            </p:cNvSpPr>
            <p:nvPr/>
          </p:nvSpPr>
          <p:spPr bwMode="auto">
            <a:xfrm>
              <a:off x="1473" y="3095"/>
              <a:ext cx="2052" cy="0"/>
            </a:xfrm>
            <a:prstGeom prst="line">
              <a:avLst/>
            </a:prstGeom>
            <a:noFill/>
            <a:ln w="9525">
              <a:solidFill>
                <a:srgbClr val="000000"/>
              </a:solidFill>
              <a:round/>
            </a:ln>
          </p:spPr>
          <p:txBody>
            <a:bodyPr/>
            <a:lstStyle/>
            <a:p>
              <a:endParaRPr lang="zh-CN" altLang="en-US"/>
            </a:p>
          </p:txBody>
        </p:sp>
        <p:sp>
          <p:nvSpPr>
            <p:cNvPr id="68637" name="Line 21"/>
            <p:cNvSpPr>
              <a:spLocks noChangeShapeType="1"/>
            </p:cNvSpPr>
            <p:nvPr/>
          </p:nvSpPr>
          <p:spPr bwMode="auto">
            <a:xfrm flipV="1">
              <a:off x="3525" y="2690"/>
              <a:ext cx="0" cy="405"/>
            </a:xfrm>
            <a:prstGeom prst="line">
              <a:avLst/>
            </a:prstGeom>
            <a:noFill/>
            <a:ln w="9525">
              <a:solidFill>
                <a:srgbClr val="000000"/>
              </a:solidFill>
              <a:round/>
            </a:ln>
          </p:spPr>
          <p:txBody>
            <a:bodyPr/>
            <a:lstStyle/>
            <a:p>
              <a:endParaRPr lang="zh-CN" altLang="en-US"/>
            </a:p>
          </p:txBody>
        </p:sp>
        <p:sp>
          <p:nvSpPr>
            <p:cNvPr id="68638" name="Text Box 22"/>
            <p:cNvSpPr txBox="1">
              <a:spLocks noChangeArrowheads="1"/>
            </p:cNvSpPr>
            <p:nvPr/>
          </p:nvSpPr>
          <p:spPr bwMode="auto">
            <a:xfrm>
              <a:off x="2200" y="3158"/>
              <a:ext cx="2080" cy="235"/>
            </a:xfrm>
            <a:prstGeom prst="rect">
              <a:avLst/>
            </a:prstGeom>
            <a:solidFill>
              <a:srgbClr val="FFFFFF"/>
            </a:solidFill>
            <a:ln w="9525">
              <a:noFill/>
              <a:miter lim="800000"/>
            </a:ln>
          </p:spPr>
          <p:txBody>
            <a:bodyPr/>
            <a:lstStyle/>
            <a:p>
              <a:pPr marL="342900" indent="-342900" algn="just">
                <a:lnSpc>
                  <a:spcPct val="110000"/>
                </a:lnSpc>
                <a:spcBef>
                  <a:spcPct val="20000"/>
                </a:spcBef>
                <a:buClr>
                  <a:schemeClr val="tx2"/>
                </a:buClr>
                <a:buSzPct val="70000"/>
              </a:pPr>
              <a:r>
                <a:rPr lang="en-US" altLang="zh-CN" sz="1800">
                  <a:solidFill>
                    <a:srgbClr val="990000"/>
                  </a:solidFill>
                  <a:latin typeface="Arial" panose="020B0604020202020204" pitchFamily="34" charset="0"/>
                  <a:ea typeface="楷体_GB2312" panose="02010609030101010101" charset="-122"/>
                </a:rPr>
                <a:t>Moore</a:t>
              </a:r>
              <a:r>
                <a:rPr lang="zh-CN" altLang="en-US" sz="1800">
                  <a:solidFill>
                    <a:srgbClr val="990000"/>
                  </a:solidFill>
                  <a:latin typeface="Arial" panose="020B0604020202020204" pitchFamily="34" charset="0"/>
                  <a:ea typeface="楷体_GB2312" panose="02010609030101010101" charset="-122"/>
                </a:rPr>
                <a:t>型状态机典型结构</a:t>
              </a:r>
            </a:p>
          </p:txBody>
        </p:sp>
        <p:sp>
          <p:nvSpPr>
            <p:cNvPr id="68639" name="Text Box 23"/>
            <p:cNvSpPr txBox="1">
              <a:spLocks noChangeArrowheads="1"/>
            </p:cNvSpPr>
            <p:nvPr/>
          </p:nvSpPr>
          <p:spPr bwMode="auto">
            <a:xfrm>
              <a:off x="3343" y="2568"/>
              <a:ext cx="363" cy="248"/>
            </a:xfrm>
            <a:prstGeom prst="rect">
              <a:avLst/>
            </a:prstGeom>
            <a:noFill/>
            <a:ln w="9525">
              <a:noFill/>
              <a:miter lim="800000"/>
            </a:ln>
          </p:spPr>
          <p:txBody>
            <a:bodyPr>
              <a:spAutoFit/>
            </a:bodyPr>
            <a:lstStyle/>
            <a:p>
              <a:pPr marL="342900" indent="-342900">
                <a:lnSpc>
                  <a:spcPct val="110000"/>
                </a:lnSpc>
                <a:buClr>
                  <a:schemeClr val="tx2"/>
                </a:buClr>
                <a:buSzPct val="70000"/>
              </a:pPr>
              <a:r>
                <a:rPr lang="en-US" altLang="zh-CN" sz="1800" dirty="0">
                  <a:ea typeface="黑体" panose="02010600030101010101" pitchFamily="49" charset="-122"/>
                  <a:cs typeface="Times New Roman" panose="02020603050405020304" pitchFamily="18" charset="0"/>
                </a:rPr>
                <a:t>•</a:t>
              </a:r>
            </a:p>
          </p:txBody>
        </p:sp>
      </p:grpSp>
      <p:grpSp>
        <p:nvGrpSpPr>
          <p:cNvPr id="3" name="Group 31"/>
          <p:cNvGrpSpPr/>
          <p:nvPr/>
        </p:nvGrpSpPr>
        <p:grpSpPr bwMode="auto">
          <a:xfrm>
            <a:off x="7669213" y="1663701"/>
            <a:ext cx="2514600" cy="1146175"/>
            <a:chOff x="3883" y="1761"/>
            <a:chExt cx="1584" cy="722"/>
          </a:xfrm>
        </p:grpSpPr>
        <p:sp>
          <p:nvSpPr>
            <p:cNvPr id="68616" name="Text Box 24"/>
            <p:cNvSpPr txBox="1">
              <a:spLocks noChangeArrowheads="1"/>
            </p:cNvSpPr>
            <p:nvPr/>
          </p:nvSpPr>
          <p:spPr bwMode="auto">
            <a:xfrm>
              <a:off x="4555" y="1761"/>
              <a:ext cx="384" cy="182"/>
            </a:xfrm>
            <a:prstGeom prst="rect">
              <a:avLst/>
            </a:prstGeom>
            <a:solidFill>
              <a:srgbClr val="FFFFFF"/>
            </a:solidFill>
            <a:ln w="9525">
              <a:noFill/>
              <a:miter lim="800000"/>
            </a:ln>
          </p:spPr>
          <p:txBody>
            <a:bodyPr/>
            <a:lstStyle/>
            <a:p>
              <a:pPr marL="342900" indent="-342900" algn="just">
                <a:lnSpc>
                  <a:spcPct val="110000"/>
                </a:lnSpc>
                <a:spcBef>
                  <a:spcPct val="20000"/>
                </a:spcBef>
                <a:buClr>
                  <a:schemeClr val="tx2"/>
                </a:buClr>
                <a:buSzPct val="70000"/>
              </a:pPr>
              <a:r>
                <a:rPr lang="zh-CN" altLang="en-US" sz="1400">
                  <a:solidFill>
                    <a:srgbClr val="2C2C86"/>
                  </a:solidFill>
                  <a:ea typeface="楷体_GB2312" panose="02010609030101010101" charset="-122"/>
                </a:rPr>
                <a:t>输入</a:t>
              </a:r>
            </a:p>
          </p:txBody>
        </p:sp>
        <p:sp>
          <p:nvSpPr>
            <p:cNvPr id="68617" name="Oval 25"/>
            <p:cNvSpPr>
              <a:spLocks noChangeArrowheads="1"/>
            </p:cNvSpPr>
            <p:nvPr/>
          </p:nvSpPr>
          <p:spPr bwMode="auto">
            <a:xfrm>
              <a:off x="3883" y="2049"/>
              <a:ext cx="576" cy="432"/>
            </a:xfrm>
            <a:prstGeom prst="ellipse">
              <a:avLst/>
            </a:prstGeom>
            <a:solidFill>
              <a:srgbClr val="FFFFFF"/>
            </a:solidFill>
            <a:ln w="19050">
              <a:solidFill>
                <a:srgbClr val="000000"/>
              </a:solidFill>
              <a:round/>
            </a:ln>
          </p:spPr>
          <p:txBody>
            <a:bodyPr/>
            <a:lstStyle/>
            <a:p>
              <a:pPr marL="342900" indent="-342900">
                <a:lnSpc>
                  <a:spcPct val="110000"/>
                </a:lnSpc>
                <a:spcBef>
                  <a:spcPct val="20000"/>
                </a:spcBef>
                <a:buClr>
                  <a:schemeClr val="tx2"/>
                </a:buClr>
                <a:buSzPct val="70000"/>
              </a:pPr>
              <a:r>
                <a:rPr lang="zh-CN" altLang="en-US" sz="1400">
                  <a:solidFill>
                    <a:srgbClr val="2C2C86"/>
                  </a:solidFill>
                  <a:ea typeface="楷体_GB2312" panose="02010609030101010101" charset="-122"/>
                </a:rPr>
                <a:t>现态</a:t>
              </a:r>
            </a:p>
            <a:p>
              <a:pPr marL="342900" indent="-342900">
                <a:lnSpc>
                  <a:spcPct val="110000"/>
                </a:lnSpc>
                <a:spcBef>
                  <a:spcPct val="20000"/>
                </a:spcBef>
                <a:buClr>
                  <a:schemeClr val="tx2"/>
                </a:buClr>
                <a:buSzPct val="70000"/>
              </a:pPr>
              <a:r>
                <a:rPr lang="zh-CN" altLang="en-US" sz="1400">
                  <a:solidFill>
                    <a:srgbClr val="2C2C86"/>
                  </a:solidFill>
                  <a:ea typeface="楷体_GB2312" panose="02010609030101010101" charset="-122"/>
                </a:rPr>
                <a:t>输出</a:t>
              </a:r>
            </a:p>
          </p:txBody>
        </p:sp>
        <p:sp>
          <p:nvSpPr>
            <p:cNvPr id="68618" name="Arc 26"/>
            <p:cNvSpPr/>
            <p:nvPr/>
          </p:nvSpPr>
          <p:spPr bwMode="auto">
            <a:xfrm rot="14026503" flipV="1">
              <a:off x="4490" y="1820"/>
              <a:ext cx="409" cy="582"/>
            </a:xfrm>
            <a:custGeom>
              <a:avLst/>
              <a:gdLst>
                <a:gd name="T0" fmla="*/ 0 w 21597"/>
                <a:gd name="T1" fmla="*/ 0 h 21600"/>
                <a:gd name="T2" fmla="*/ 0 w 21597"/>
                <a:gd name="T3" fmla="*/ 0 h 21600"/>
                <a:gd name="T4" fmla="*/ 0 w 21597"/>
                <a:gd name="T5" fmla="*/ 0 h 21600"/>
                <a:gd name="T6" fmla="*/ 0 60000 65536"/>
                <a:gd name="T7" fmla="*/ 0 60000 65536"/>
                <a:gd name="T8" fmla="*/ 0 60000 65536"/>
                <a:gd name="T9" fmla="*/ 0 w 21597"/>
                <a:gd name="T10" fmla="*/ 0 h 21600"/>
                <a:gd name="T11" fmla="*/ 21597 w 21597"/>
                <a:gd name="T12" fmla="*/ 21600 h 21600"/>
              </a:gdLst>
              <a:ahLst/>
              <a:cxnLst>
                <a:cxn ang="T6">
                  <a:pos x="T0" y="T1"/>
                </a:cxn>
                <a:cxn ang="T7">
                  <a:pos x="T2" y="T3"/>
                </a:cxn>
                <a:cxn ang="T8">
                  <a:pos x="T4" y="T5"/>
                </a:cxn>
              </a:cxnLst>
              <a:rect l="T9" t="T10" r="T11" b="T12"/>
              <a:pathLst>
                <a:path w="21597" h="21600" fill="none" extrusionOk="0">
                  <a:moveTo>
                    <a:pt x="-1" y="0"/>
                  </a:moveTo>
                  <a:cubicBezTo>
                    <a:pt x="11778" y="0"/>
                    <a:pt x="21386" y="9437"/>
                    <a:pt x="21596" y="21214"/>
                  </a:cubicBezTo>
                </a:path>
                <a:path w="21597" h="21600" stroke="0" extrusionOk="0">
                  <a:moveTo>
                    <a:pt x="-1" y="0"/>
                  </a:moveTo>
                  <a:cubicBezTo>
                    <a:pt x="11778" y="0"/>
                    <a:pt x="21386" y="9437"/>
                    <a:pt x="21596" y="21214"/>
                  </a:cubicBezTo>
                  <a:lnTo>
                    <a:pt x="0" y="21600"/>
                  </a:lnTo>
                  <a:close/>
                </a:path>
              </a:pathLst>
            </a:custGeom>
            <a:noFill/>
            <a:ln w="15875">
              <a:solidFill>
                <a:srgbClr val="000000"/>
              </a:solidFill>
              <a:round/>
              <a:headEnd type="triangle" w="med" len="med"/>
            </a:ln>
          </p:spPr>
          <p:txBody>
            <a:bodyPr/>
            <a:lstStyle/>
            <a:p>
              <a:endParaRPr lang="zh-CN" altLang="en-US"/>
            </a:p>
          </p:txBody>
        </p:sp>
        <p:sp>
          <p:nvSpPr>
            <p:cNvPr id="68619" name="Line 27"/>
            <p:cNvSpPr>
              <a:spLocks noChangeShapeType="1"/>
            </p:cNvSpPr>
            <p:nvPr/>
          </p:nvSpPr>
          <p:spPr bwMode="auto">
            <a:xfrm>
              <a:off x="4033" y="2311"/>
              <a:ext cx="250" cy="0"/>
            </a:xfrm>
            <a:prstGeom prst="line">
              <a:avLst/>
            </a:prstGeom>
            <a:noFill/>
            <a:ln w="9525">
              <a:solidFill>
                <a:srgbClr val="000000"/>
              </a:solidFill>
              <a:round/>
            </a:ln>
          </p:spPr>
          <p:txBody>
            <a:bodyPr/>
            <a:lstStyle/>
            <a:p>
              <a:endParaRPr lang="zh-CN" altLang="en-US"/>
            </a:p>
          </p:txBody>
        </p:sp>
        <p:sp>
          <p:nvSpPr>
            <p:cNvPr id="68620" name="Oval 28"/>
            <p:cNvSpPr>
              <a:spLocks noChangeArrowheads="1"/>
            </p:cNvSpPr>
            <p:nvPr/>
          </p:nvSpPr>
          <p:spPr bwMode="auto">
            <a:xfrm>
              <a:off x="4891" y="2049"/>
              <a:ext cx="576" cy="434"/>
            </a:xfrm>
            <a:prstGeom prst="ellipse">
              <a:avLst/>
            </a:prstGeom>
            <a:solidFill>
              <a:srgbClr val="FFFFFF"/>
            </a:solidFill>
            <a:ln w="19050">
              <a:solidFill>
                <a:srgbClr val="000000"/>
              </a:solidFill>
              <a:round/>
            </a:ln>
          </p:spPr>
          <p:txBody>
            <a:bodyPr/>
            <a:lstStyle/>
            <a:p>
              <a:pPr marL="342900" indent="-342900">
                <a:lnSpc>
                  <a:spcPct val="110000"/>
                </a:lnSpc>
                <a:spcBef>
                  <a:spcPct val="20000"/>
                </a:spcBef>
                <a:buClr>
                  <a:schemeClr val="tx2"/>
                </a:buClr>
                <a:buSzPct val="70000"/>
              </a:pPr>
              <a:r>
                <a:rPr lang="zh-CN" altLang="en-US" sz="1400">
                  <a:solidFill>
                    <a:srgbClr val="2C2C86"/>
                  </a:solidFill>
                  <a:ea typeface="楷体_GB2312" panose="02010609030101010101" charset="-122"/>
                </a:rPr>
                <a:t>次态</a:t>
              </a:r>
            </a:p>
            <a:p>
              <a:pPr marL="342900" indent="-342900">
                <a:lnSpc>
                  <a:spcPct val="110000"/>
                </a:lnSpc>
                <a:spcBef>
                  <a:spcPct val="20000"/>
                </a:spcBef>
                <a:buClr>
                  <a:schemeClr val="tx2"/>
                </a:buClr>
                <a:buSzPct val="70000"/>
              </a:pPr>
              <a:r>
                <a:rPr lang="zh-CN" altLang="en-US" sz="1400">
                  <a:solidFill>
                    <a:srgbClr val="2C2C86"/>
                  </a:solidFill>
                  <a:ea typeface="楷体_GB2312" panose="02010609030101010101" charset="-122"/>
                </a:rPr>
                <a:t>输出</a:t>
              </a:r>
            </a:p>
          </p:txBody>
        </p:sp>
        <p:sp>
          <p:nvSpPr>
            <p:cNvPr id="68621" name="Line 29"/>
            <p:cNvSpPr>
              <a:spLocks noChangeShapeType="1"/>
            </p:cNvSpPr>
            <p:nvPr/>
          </p:nvSpPr>
          <p:spPr bwMode="auto">
            <a:xfrm>
              <a:off x="5040" y="2311"/>
              <a:ext cx="250" cy="0"/>
            </a:xfrm>
            <a:prstGeom prst="line">
              <a:avLst/>
            </a:prstGeom>
            <a:noFill/>
            <a:ln w="9525">
              <a:solidFill>
                <a:srgbClr val="000000"/>
              </a:solidFill>
              <a:round/>
            </a:ln>
          </p:spPr>
          <p:txBody>
            <a:bodyPr/>
            <a:lstStyle/>
            <a:p>
              <a:endParaRPr lang="zh-CN" altLang="en-US"/>
            </a:p>
          </p:txBody>
        </p:sp>
      </p:grpSp>
      <p:sp>
        <p:nvSpPr>
          <p:cNvPr id="32" name="Text Box 30"/>
          <p:cNvSpPr txBox="1">
            <a:spLocks noChangeArrowheads="1"/>
          </p:cNvSpPr>
          <p:nvPr/>
        </p:nvSpPr>
        <p:spPr bwMode="auto">
          <a:xfrm>
            <a:off x="7681914" y="3111501"/>
            <a:ext cx="2808287" cy="561975"/>
          </a:xfrm>
          <a:prstGeom prst="rect">
            <a:avLst/>
          </a:prstGeom>
          <a:noFill/>
          <a:ln w="9525">
            <a:noFill/>
            <a:miter lim="800000"/>
          </a:ln>
        </p:spPr>
        <p:txBody>
          <a:bodyPr>
            <a:spAutoFit/>
          </a:bodyPr>
          <a:lstStyle/>
          <a:p>
            <a:pPr marL="342900" indent="-342900">
              <a:lnSpc>
                <a:spcPct val="110000"/>
              </a:lnSpc>
              <a:buClr>
                <a:schemeClr val="tx2"/>
              </a:buClr>
              <a:buSzPct val="70000"/>
            </a:pPr>
            <a:r>
              <a:rPr lang="en-US" altLang="zh-CN">
                <a:solidFill>
                  <a:srgbClr val="990000"/>
                </a:solidFill>
                <a:latin typeface="Arial" panose="020B0604020202020204" pitchFamily="34" charset="0"/>
                <a:ea typeface="楷体_GB2312" panose="02010609030101010101" charset="-122"/>
              </a:rPr>
              <a:t>Moore</a:t>
            </a:r>
            <a:r>
              <a:rPr lang="zh-CN" altLang="en-US">
                <a:solidFill>
                  <a:srgbClr val="990000"/>
                </a:solidFill>
                <a:latin typeface="Arial" panose="020B0604020202020204" pitchFamily="34" charset="0"/>
                <a:ea typeface="楷体_GB2312" panose="02010609030101010101" charset="-122"/>
              </a:rPr>
              <a:t>型状态图的表示</a:t>
            </a:r>
            <a:r>
              <a:rPr lang="zh-CN" altLang="en-US" sz="2800">
                <a:solidFill>
                  <a:srgbClr val="2C2C86"/>
                </a:solidFill>
                <a:ea typeface="黑体" panose="02010600030101010101" pitchFamily="49" charset="-122"/>
              </a:rPr>
              <a:t> </a:t>
            </a:r>
          </a:p>
        </p:txBody>
      </p:sp>
      <p:sp>
        <p:nvSpPr>
          <p:cNvPr id="34" name="Rectangle 4"/>
          <p:cNvSpPr>
            <a:spLocks noChangeArrowheads="1"/>
          </p:cNvSpPr>
          <p:nvPr/>
        </p:nvSpPr>
        <p:spPr bwMode="auto">
          <a:xfrm>
            <a:off x="2424114" y="4292601"/>
            <a:ext cx="7235825" cy="1368425"/>
          </a:xfrm>
          <a:prstGeom prst="rect">
            <a:avLst/>
          </a:prstGeom>
          <a:solidFill>
            <a:srgbClr val="ECEA8E"/>
          </a:solidFill>
          <a:ln w="9525">
            <a:noFill/>
            <a:miter lim="800000"/>
          </a:ln>
          <a:effectLst>
            <a:prstShdw prst="shdw13" dist="53882" dir="13500000">
              <a:srgbClr val="1C1C1C"/>
            </a:prstShdw>
          </a:effectLst>
        </p:spPr>
        <p:txBody>
          <a:bodyPr anchor="ctr"/>
          <a:lstStyle/>
          <a:p>
            <a:pPr marL="352425" indent="-352425" algn="l" fontAlgn="auto">
              <a:lnSpc>
                <a:spcPct val="110000"/>
              </a:lnSpc>
              <a:spcBef>
                <a:spcPts val="0"/>
              </a:spcBef>
              <a:spcAft>
                <a:spcPts val="0"/>
              </a:spcAft>
              <a:buClr>
                <a:srgbClr val="FF0000"/>
              </a:buClr>
              <a:buSzPct val="100000"/>
              <a:buFont typeface="Wingdings" panose="05000000000000000000" pitchFamily="2" charset="2"/>
              <a:buChar char="v"/>
              <a:defRPr/>
            </a:pPr>
            <a:r>
              <a:rPr lang="en-US" altLang="zh-CN" sz="2400" kern="0" dirty="0">
                <a:solidFill>
                  <a:srgbClr val="000000"/>
                </a:solidFill>
                <a:latin typeface="Arial" panose="020B0604020202020204" pitchFamily="34" charset="0"/>
                <a:ea typeface="楷体_GB2312" panose="02010609030101010101" charset="-122"/>
              </a:rPr>
              <a:t>Moore</a:t>
            </a:r>
            <a:r>
              <a:rPr lang="zh-CN" altLang="en-US" sz="2400" kern="0" dirty="0">
                <a:solidFill>
                  <a:srgbClr val="000000"/>
                </a:solidFill>
                <a:latin typeface="Arial" panose="020B0604020202020204" pitchFamily="34" charset="0"/>
                <a:ea typeface="楷体_GB2312" panose="02010609030101010101" charset="-122"/>
              </a:rPr>
              <a:t>型状态机，其输出只为状态机</a:t>
            </a:r>
            <a:r>
              <a:rPr lang="zh-CN" altLang="en-US" sz="2400" kern="0" dirty="0">
                <a:solidFill>
                  <a:srgbClr val="CC3300"/>
                </a:solidFill>
                <a:latin typeface="Arial" panose="020B0604020202020204" pitchFamily="34" charset="0"/>
                <a:ea typeface="楷体_GB2312" panose="02010609030101010101" charset="-122"/>
              </a:rPr>
              <a:t>当前状态</a:t>
            </a:r>
            <a:r>
              <a:rPr lang="zh-CN" altLang="en-US" sz="2400" kern="0" dirty="0">
                <a:solidFill>
                  <a:srgbClr val="000000"/>
                </a:solidFill>
                <a:latin typeface="Arial" panose="020B0604020202020204" pitchFamily="34" charset="0"/>
                <a:ea typeface="楷体_GB2312" panose="02010609030101010101" charset="-122"/>
              </a:rPr>
              <a:t>的函数，而与外部输入无关。</a:t>
            </a:r>
            <a:endParaRPr lang="en-US" altLang="zh-CN" sz="2400" kern="0" dirty="0">
              <a:solidFill>
                <a:srgbClr val="000000"/>
              </a:solidFill>
              <a:latin typeface="Arial" panose="020B0604020202020204" pitchFamily="34" charset="0"/>
              <a:ea typeface="楷体_GB2312" panose="02010609030101010101" charset="-122"/>
            </a:endParaRPr>
          </a:p>
          <a:p>
            <a:pPr marL="352425" indent="-352425" algn="l" fontAlgn="auto">
              <a:lnSpc>
                <a:spcPct val="110000"/>
              </a:lnSpc>
              <a:spcBef>
                <a:spcPts val="0"/>
              </a:spcBef>
              <a:spcAft>
                <a:spcPts val="0"/>
              </a:spcAft>
              <a:buClr>
                <a:srgbClr val="FF0000"/>
              </a:buClr>
              <a:buSzPct val="100000"/>
              <a:buFont typeface="Wingdings" panose="05000000000000000000" pitchFamily="2" charset="2"/>
              <a:buChar char="v"/>
              <a:defRPr/>
            </a:pPr>
            <a:r>
              <a:rPr lang="zh-CN" altLang="en-US" sz="2400" dirty="0">
                <a:solidFill>
                  <a:srgbClr val="800000"/>
                </a:solidFill>
                <a:latin typeface="Verdana" panose="020B0604030504040204" pitchFamily="34" charset="0"/>
                <a:ea typeface="黑体" panose="02010600030101010101" pitchFamily="49" charset="-122"/>
              </a:rPr>
              <a:t>外部输出是内部状态的函数。</a:t>
            </a:r>
            <a:endParaRPr lang="zh-CN" altLang="en-US" sz="2200" kern="0" dirty="0">
              <a:solidFill>
                <a:srgbClr val="000000"/>
              </a:solidFill>
              <a:latin typeface="Arial" panose="020B0604020202020204" pitchFamily="34" charset="0"/>
              <a:ea typeface="楷体_GB2312" panose="02010609030101010101"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dissolve">
                                      <p:cBhvr>
                                        <p:cTn id="11" dur="500"/>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p:cTn id="16" dur="1000" fill="hold"/>
                                        <p:tgtEl>
                                          <p:spTgt spid="34"/>
                                        </p:tgtEl>
                                        <p:attrNameLst>
                                          <p:attrName>ppt_w</p:attrName>
                                        </p:attrNameLst>
                                      </p:cBhvr>
                                      <p:tavLst>
                                        <p:tav tm="0">
                                          <p:val>
                                            <p:strVal val="#ppt_w*0.70"/>
                                          </p:val>
                                        </p:tav>
                                        <p:tav tm="100000">
                                          <p:val>
                                            <p:strVal val="#ppt_w"/>
                                          </p:val>
                                        </p:tav>
                                      </p:tavLst>
                                    </p:anim>
                                    <p:anim calcmode="lin" valueType="num">
                                      <p:cBhvr>
                                        <p:cTn id="17" dur="1000" fill="hold"/>
                                        <p:tgtEl>
                                          <p:spTgt spid="34"/>
                                        </p:tgtEl>
                                        <p:attrNameLst>
                                          <p:attrName>ppt_h</p:attrName>
                                        </p:attrNameLst>
                                      </p:cBhvr>
                                      <p:tavLst>
                                        <p:tav tm="0">
                                          <p:val>
                                            <p:strVal val="#ppt_h"/>
                                          </p:val>
                                        </p:tav>
                                        <p:tav tm="100000">
                                          <p:val>
                                            <p:strVal val="#ppt_h"/>
                                          </p:val>
                                        </p:tav>
                                      </p:tavLst>
                                    </p:anim>
                                    <p:animEffect transition="in" filter="fade">
                                      <p:cBhvr>
                                        <p:cTn id="18"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white">
          <a:xfrm>
            <a:off x="3287714" y="298450"/>
            <a:ext cx="6408737" cy="609600"/>
          </a:xfrm>
          <a:prstGeom prst="rect">
            <a:avLst/>
          </a:prstGeom>
          <a:noFill/>
          <a:ln w="9525">
            <a:noFill/>
            <a:miter lim="800000"/>
          </a:ln>
        </p:spPr>
        <p:txBody>
          <a:bodyPr anchor="ctr"/>
          <a:lstStyle/>
          <a:p>
            <a:pPr algn="l" eaLnBrk="0" hangingPunct="0">
              <a:lnSpc>
                <a:spcPct val="100000"/>
              </a:lnSpc>
              <a:spcBef>
                <a:spcPct val="0"/>
              </a:spcBef>
            </a:pPr>
            <a:endParaRPr lang="zh-CN" altLang="en-US" sz="2800">
              <a:solidFill>
                <a:srgbClr val="FFCC00"/>
              </a:solidFill>
              <a:latin typeface="Arial" panose="020B0604020202020204" pitchFamily="34" charset="0"/>
              <a:ea typeface="黑体" panose="02010600030101010101" pitchFamily="49" charset="-122"/>
            </a:endParaRPr>
          </a:p>
        </p:txBody>
      </p:sp>
      <p:sp>
        <p:nvSpPr>
          <p:cNvPr id="69638" name="Rectangle 8"/>
          <p:cNvSpPr>
            <a:spLocks noGrp="1" noChangeArrowheads="1"/>
          </p:cNvSpPr>
          <p:nvPr>
            <p:ph type="title" idx="4294967295"/>
          </p:nvPr>
        </p:nvSpPr>
        <p:spPr>
          <a:xfrm>
            <a:off x="4508205" y="298450"/>
            <a:ext cx="7683795"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Moore</a:t>
            </a:r>
            <a:r>
              <a:rPr lang="zh-CN" altLang="en-US" dirty="0" smtClean="0">
                <a:solidFill>
                  <a:srgbClr val="FFCC00"/>
                </a:solidFill>
                <a:latin typeface="Arial" panose="020B0604020202020204" pitchFamily="34" charset="0"/>
                <a:ea typeface="黑体" panose="02010600030101010101" pitchFamily="49" charset="-122"/>
              </a:rPr>
              <a:t>型有限状态机设计举例</a:t>
            </a:r>
            <a:r>
              <a:rPr lang="en-US" altLang="zh-CN" dirty="0" smtClean="0">
                <a:solidFill>
                  <a:srgbClr val="FFCC00"/>
                </a:solidFill>
                <a:latin typeface="Arial" panose="020B0604020202020204" pitchFamily="34" charset="0"/>
                <a:ea typeface="黑体" panose="02010600030101010101" pitchFamily="49" charset="-122"/>
              </a:rPr>
              <a:t>1</a:t>
            </a:r>
            <a:endParaRPr lang="zh-CN" altLang="en-US" dirty="0" smtClean="0">
              <a:solidFill>
                <a:srgbClr val="FFCC00"/>
              </a:solidFill>
              <a:latin typeface="Arial" panose="020B0604020202020204" pitchFamily="34" charset="0"/>
              <a:ea typeface="黑体" panose="02010600030101010101" pitchFamily="49" charset="-122"/>
            </a:endParaRPr>
          </a:p>
        </p:txBody>
      </p:sp>
      <p:sp>
        <p:nvSpPr>
          <p:cNvPr id="69639" name="Rectangle 9"/>
          <p:cNvSpPr>
            <a:spLocks noGrp="1" noChangeArrowheads="1"/>
          </p:cNvSpPr>
          <p:nvPr>
            <p:ph type="body" idx="4294967295"/>
          </p:nvPr>
        </p:nvSpPr>
        <p:spPr>
          <a:xfrm>
            <a:off x="798365" y="1343026"/>
            <a:ext cx="10918714" cy="1054100"/>
          </a:xfrm>
        </p:spPr>
        <p:txBody>
          <a:bodyPr/>
          <a:lstStyle/>
          <a:p>
            <a:pPr eaLnBrk="1" hangingPunct="1">
              <a:lnSpc>
                <a:spcPct val="110000"/>
              </a:lnSpc>
              <a:spcBef>
                <a:spcPct val="0"/>
              </a:spcBef>
              <a:buClrTx/>
              <a:buFontTx/>
              <a:buNone/>
            </a:pPr>
            <a:r>
              <a:rPr lang="en-US" altLang="zh-CN" sz="2400" dirty="0">
                <a:solidFill>
                  <a:srgbClr val="FF3399"/>
                </a:solidFill>
                <a:cs typeface="Arial" panose="020B0604020202020204" pitchFamily="34" charset="0"/>
              </a:rPr>
              <a:t>【</a:t>
            </a:r>
            <a:r>
              <a:rPr lang="zh-CN" altLang="en-US" sz="2400" dirty="0">
                <a:solidFill>
                  <a:srgbClr val="FF3399"/>
                </a:solidFill>
                <a:cs typeface="Arial" panose="020B0604020202020204" pitchFamily="34" charset="0"/>
              </a:rPr>
              <a:t>例</a:t>
            </a:r>
            <a:r>
              <a:rPr lang="en-US" altLang="zh-CN" sz="2400" dirty="0">
                <a:solidFill>
                  <a:srgbClr val="FF3399"/>
                </a:solidFill>
                <a:cs typeface="Arial" panose="020B0604020202020204" pitchFamily="34" charset="0"/>
              </a:rPr>
              <a:t>9.3】</a:t>
            </a:r>
            <a:r>
              <a:rPr kumimoji="1" lang="zh-CN" altLang="en-US" sz="2400" dirty="0">
                <a:cs typeface="Arial" panose="020B0604020202020204" pitchFamily="34" charset="0"/>
              </a:rPr>
              <a:t>设计一个序列检测器。要求检测器连续收到串行码</a:t>
            </a:r>
            <a:r>
              <a:rPr kumimoji="1" lang="en-US" altLang="zh-CN" sz="2400" dirty="0">
                <a:cs typeface="Arial" panose="020B0604020202020204" pitchFamily="34" charset="0"/>
              </a:rPr>
              <a:t>{</a:t>
            </a:r>
            <a:r>
              <a:rPr kumimoji="1" lang="en-US" altLang="zh-CN" sz="2400" dirty="0">
                <a:solidFill>
                  <a:srgbClr val="CC0066"/>
                </a:solidFill>
                <a:cs typeface="Arial" panose="020B0604020202020204" pitchFamily="34" charset="0"/>
              </a:rPr>
              <a:t>1101</a:t>
            </a:r>
            <a:r>
              <a:rPr kumimoji="1" lang="en-US" altLang="zh-CN" sz="2400" dirty="0">
                <a:cs typeface="Arial" panose="020B0604020202020204" pitchFamily="34" charset="0"/>
              </a:rPr>
              <a:t>}</a:t>
            </a:r>
            <a:r>
              <a:rPr kumimoji="1" lang="zh-CN" altLang="en-US" sz="2400" dirty="0">
                <a:cs typeface="Arial" panose="020B0604020202020204" pitchFamily="34" charset="0"/>
              </a:rPr>
              <a:t>后，输出检测标志为</a:t>
            </a:r>
            <a:r>
              <a:rPr kumimoji="1" lang="en-US" altLang="zh-CN" sz="2400" dirty="0">
                <a:cs typeface="Arial" panose="020B0604020202020204" pitchFamily="34" charset="0"/>
              </a:rPr>
              <a:t>1</a:t>
            </a:r>
            <a:r>
              <a:rPr kumimoji="1" lang="zh-CN" altLang="en-US" sz="2400" dirty="0">
                <a:cs typeface="Arial" panose="020B0604020202020204" pitchFamily="34" charset="0"/>
              </a:rPr>
              <a:t>，否则输出检测标志为</a:t>
            </a:r>
            <a:r>
              <a:rPr kumimoji="1" lang="en-US" altLang="zh-CN" sz="2400" dirty="0">
                <a:cs typeface="Arial" panose="020B0604020202020204" pitchFamily="34" charset="0"/>
              </a:rPr>
              <a:t>0</a:t>
            </a:r>
            <a:r>
              <a:rPr kumimoji="1" lang="zh-CN" altLang="en-US" sz="2400" dirty="0">
                <a:cs typeface="Arial" panose="020B0604020202020204" pitchFamily="34" charset="0"/>
              </a:rPr>
              <a:t>。</a:t>
            </a:r>
          </a:p>
        </p:txBody>
      </p:sp>
      <p:sp>
        <p:nvSpPr>
          <p:cNvPr id="6" name="Rectangle 2"/>
          <p:cNvSpPr txBox="1">
            <a:spLocks noChangeArrowheads="1"/>
          </p:cNvSpPr>
          <p:nvPr/>
        </p:nvSpPr>
        <p:spPr bwMode="auto">
          <a:xfrm>
            <a:off x="1941032" y="2556427"/>
            <a:ext cx="7188200" cy="2529923"/>
          </a:xfrm>
          <a:prstGeom prst="rect">
            <a:avLst/>
          </a:prstGeom>
          <a:solidFill>
            <a:srgbClr val="FFFFFF"/>
          </a:solidFill>
          <a:ln w="9525">
            <a:noFill/>
            <a:miter lim="800000"/>
          </a:ln>
        </p:spPr>
        <p:txBody>
          <a:bodyPr>
            <a:spAutoFit/>
          </a:bodyPr>
          <a:lstStyle/>
          <a:p>
            <a:pPr marL="363855" indent="-363855" algn="l" eaLnBrk="0" hangingPunct="0">
              <a:lnSpc>
                <a:spcPct val="100000"/>
              </a:lnSpc>
              <a:spcBef>
                <a:spcPct val="30000"/>
              </a:spcBef>
              <a:spcAft>
                <a:spcPct val="30000"/>
              </a:spcAft>
              <a:buClr>
                <a:schemeClr val="bg2"/>
              </a:buClr>
            </a:pPr>
            <a:r>
              <a:rPr lang="zh-CN" altLang="en-US" sz="2400" dirty="0">
                <a:latin typeface="宋体" panose="02010600030101010101" pitchFamily="2" charset="-122"/>
              </a:rPr>
              <a:t>第</a:t>
            </a:r>
            <a:r>
              <a:rPr lang="en-US" altLang="zh-CN" sz="2400" dirty="0">
                <a:latin typeface="宋体" panose="02010600030101010101" pitchFamily="2" charset="-122"/>
              </a:rPr>
              <a:t>1</a:t>
            </a:r>
            <a:r>
              <a:rPr lang="zh-CN" altLang="en-US" sz="2400" dirty="0">
                <a:latin typeface="宋体" panose="02010600030101010101" pitchFamily="2" charset="-122"/>
              </a:rPr>
              <a:t>步：分析设计要求，列出全部可能状态</a:t>
            </a:r>
            <a:r>
              <a:rPr lang="en-US" altLang="zh-CN" sz="2400" dirty="0">
                <a:latin typeface="宋体" panose="02010600030101010101" pitchFamily="2" charset="-122"/>
              </a:rPr>
              <a:t>:</a:t>
            </a:r>
          </a:p>
          <a:p>
            <a:pPr marL="363855" indent="-363855" algn="l" eaLnBrk="0" hangingPunct="0">
              <a:lnSpc>
                <a:spcPct val="100000"/>
              </a:lnSpc>
              <a:spcBef>
                <a:spcPct val="30000"/>
              </a:spcBef>
              <a:spcAft>
                <a:spcPct val="30000"/>
              </a:spcAft>
              <a:buClr>
                <a:schemeClr val="bg2"/>
              </a:buClr>
            </a:pPr>
            <a:r>
              <a:rPr lang="zh-CN" altLang="en-US" sz="2400" dirty="0">
                <a:latin typeface="宋体" panose="02010600030101010101" pitchFamily="2" charset="-122"/>
              </a:rPr>
              <a:t>  </a:t>
            </a:r>
            <a:r>
              <a:rPr lang="zh-CN" altLang="en-US" sz="2400" dirty="0">
                <a:latin typeface="Arial" panose="020B0604020202020204" pitchFamily="34" charset="0"/>
                <a:cs typeface="Arial" panose="020B0604020202020204" pitchFamily="34" charset="0"/>
              </a:rPr>
              <a:t>未收到一个有效位（</a:t>
            </a:r>
            <a:r>
              <a:rPr lang="en-US" altLang="zh-CN" sz="2400" dirty="0">
                <a:latin typeface="Arial" panose="020B0604020202020204" pitchFamily="34" charset="0"/>
                <a:cs typeface="Arial" panose="020B0604020202020204" pitchFamily="34" charset="0"/>
              </a:rPr>
              <a:t>0</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S0</a:t>
            </a:r>
            <a:br>
              <a:rPr lang="en-US" altLang="zh-CN" sz="2400" dirty="0">
                <a:latin typeface="Arial" panose="020B0604020202020204" pitchFamily="34" charset="0"/>
                <a:cs typeface="Arial" panose="020B0604020202020204" pitchFamily="34" charset="0"/>
              </a:rPr>
            </a:br>
            <a:r>
              <a:rPr lang="zh-CN" altLang="en-US" sz="2400" dirty="0">
                <a:latin typeface="Arial" panose="020B0604020202020204" pitchFamily="34" charset="0"/>
                <a:cs typeface="Arial" panose="020B0604020202020204" pitchFamily="34" charset="0"/>
              </a:rPr>
              <a:t>收到一个有效位（</a:t>
            </a:r>
            <a:r>
              <a:rPr lang="en-US" altLang="zh-CN" sz="2400" dirty="0">
                <a:latin typeface="Arial" panose="020B0604020202020204" pitchFamily="34" charset="0"/>
                <a:cs typeface="Arial" panose="020B0604020202020204" pitchFamily="34" charset="0"/>
              </a:rPr>
              <a:t>1</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S1</a:t>
            </a:r>
            <a:br>
              <a:rPr lang="en-US" altLang="zh-CN" sz="2400" dirty="0">
                <a:latin typeface="Arial" panose="020B0604020202020204" pitchFamily="34" charset="0"/>
                <a:cs typeface="Arial" panose="020B0604020202020204" pitchFamily="34" charset="0"/>
              </a:rPr>
            </a:br>
            <a:r>
              <a:rPr lang="zh-CN" altLang="en-US" sz="2400" dirty="0">
                <a:latin typeface="Arial" panose="020B0604020202020204" pitchFamily="34" charset="0"/>
                <a:cs typeface="Arial" panose="020B0604020202020204" pitchFamily="34" charset="0"/>
              </a:rPr>
              <a:t>连续收到两个有效位（</a:t>
            </a:r>
            <a:r>
              <a:rPr lang="en-US" altLang="zh-CN" sz="2400" dirty="0">
                <a:latin typeface="Arial" panose="020B0604020202020204" pitchFamily="34" charset="0"/>
                <a:cs typeface="Arial" panose="020B0604020202020204" pitchFamily="34" charset="0"/>
              </a:rPr>
              <a:t>11</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S2</a:t>
            </a:r>
            <a:br>
              <a:rPr lang="en-US" altLang="zh-CN" sz="2400" dirty="0">
                <a:latin typeface="Arial" panose="020B0604020202020204" pitchFamily="34" charset="0"/>
                <a:cs typeface="Arial" panose="020B0604020202020204" pitchFamily="34" charset="0"/>
              </a:rPr>
            </a:br>
            <a:r>
              <a:rPr lang="zh-CN" altLang="en-US" sz="2400" dirty="0">
                <a:latin typeface="Arial" panose="020B0604020202020204" pitchFamily="34" charset="0"/>
                <a:cs typeface="Arial" panose="020B0604020202020204" pitchFamily="34" charset="0"/>
              </a:rPr>
              <a:t>连续收到三个有效位（</a:t>
            </a:r>
            <a:r>
              <a:rPr lang="en-US" altLang="zh-CN" sz="2400" dirty="0">
                <a:latin typeface="Arial" panose="020B0604020202020204" pitchFamily="34" charset="0"/>
                <a:cs typeface="Arial" panose="020B0604020202020204" pitchFamily="34" charset="0"/>
              </a:rPr>
              <a:t>110</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S3 </a:t>
            </a:r>
            <a:br>
              <a:rPr lang="en-US" altLang="zh-CN" sz="2400" dirty="0">
                <a:latin typeface="Arial" panose="020B0604020202020204" pitchFamily="34" charset="0"/>
                <a:cs typeface="Arial" panose="020B0604020202020204" pitchFamily="34" charset="0"/>
              </a:rPr>
            </a:br>
            <a:r>
              <a:rPr lang="zh-CN" altLang="en-US" sz="2400" dirty="0">
                <a:latin typeface="Arial" panose="020B0604020202020204" pitchFamily="34" charset="0"/>
                <a:cs typeface="Arial" panose="020B0604020202020204" pitchFamily="34" charset="0"/>
              </a:rPr>
              <a:t>连续收到四个有效位（</a:t>
            </a:r>
            <a:r>
              <a:rPr lang="en-US" altLang="zh-CN" sz="2400" dirty="0">
                <a:latin typeface="Arial" panose="020B0604020202020204" pitchFamily="34" charset="0"/>
                <a:cs typeface="Arial" panose="020B0604020202020204" pitchFamily="34" charset="0"/>
              </a:rPr>
              <a:t>1101</a:t>
            </a:r>
            <a:r>
              <a:rPr lang="zh-CN" altLang="en-US" sz="2400" dirty="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S4</a:t>
            </a:r>
            <a:endParaRPr lang="en-US" altLang="zh-CN" sz="2400" dirty="0">
              <a:latin typeface="Arial" panose="020B0604020202020204" pitchFamily="34" charset="0"/>
              <a:cs typeface="Arial" panose="020B0604020202020204" pitchFamily="34" charset="0"/>
            </a:endParaRPr>
          </a:p>
        </p:txBody>
      </p:sp>
      <p:sp>
        <p:nvSpPr>
          <p:cNvPr id="7" name="矩形 6"/>
          <p:cNvSpPr/>
          <p:nvPr/>
        </p:nvSpPr>
        <p:spPr>
          <a:xfrm>
            <a:off x="1068333" y="5451475"/>
            <a:ext cx="10131534" cy="904875"/>
          </a:xfrm>
          <a:prstGeom prst="rect">
            <a:avLst/>
          </a:prstGeom>
        </p:spPr>
        <p:txBody>
          <a:bodyPr wrap="square">
            <a:spAutoFit/>
          </a:bodyPr>
          <a:lstStyle/>
          <a:p>
            <a:pPr marL="352425" indent="-352425" algn="l" fontAlgn="auto">
              <a:lnSpc>
                <a:spcPct val="110000"/>
              </a:lnSpc>
              <a:spcBef>
                <a:spcPts val="0"/>
              </a:spcBef>
              <a:spcAft>
                <a:spcPts val="0"/>
              </a:spcAft>
              <a:buClr>
                <a:schemeClr val="bg2"/>
              </a:buClr>
              <a:buSzPct val="100000"/>
              <a:buFont typeface="Wingdings" panose="05000000000000000000" pitchFamily="2" charset="2"/>
              <a:buChar char="v"/>
              <a:defRPr/>
            </a:pPr>
            <a:r>
              <a:rPr lang="zh-CN" altLang="en-US" sz="2400" kern="0" dirty="0">
                <a:solidFill>
                  <a:srgbClr val="000000"/>
                </a:solidFill>
                <a:latin typeface="Arial" panose="020B0604020202020204" pitchFamily="34" charset="0"/>
                <a:ea typeface="楷体_GB2312" panose="02010609030101010101" charset="-122"/>
              </a:rPr>
              <a:t>由于序列检测器的输出只为状态机当前状态的函数，而与外部输入无关，所以为</a:t>
            </a:r>
            <a:r>
              <a:rPr lang="en-US" altLang="zh-CN" sz="2400" kern="0" dirty="0">
                <a:solidFill>
                  <a:srgbClr val="000000"/>
                </a:solidFill>
                <a:latin typeface="Arial" panose="020B0604020202020204" pitchFamily="34" charset="0"/>
                <a:ea typeface="楷体_GB2312" panose="02010609030101010101" charset="-122"/>
              </a:rPr>
              <a:t>Moore</a:t>
            </a:r>
            <a:r>
              <a:rPr lang="zh-CN" altLang="en-US" sz="2400" kern="0" dirty="0">
                <a:solidFill>
                  <a:srgbClr val="000000"/>
                </a:solidFill>
                <a:latin typeface="Arial" panose="020B0604020202020204" pitchFamily="34" charset="0"/>
                <a:ea typeface="楷体_GB2312" panose="02010609030101010101" charset="-122"/>
              </a:rPr>
              <a:t>型状态机</a:t>
            </a:r>
            <a:endParaRPr lang="en-US" altLang="zh-CN" sz="2400" kern="0" dirty="0">
              <a:solidFill>
                <a:srgbClr val="000000"/>
              </a:solidFill>
              <a:latin typeface="Arial" panose="020B0604020202020204" pitchFamily="34" charset="0"/>
              <a:ea typeface="楷体_GB2312" panose="02010609030101010101"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Text Box 3"/>
          <p:cNvSpPr txBox="1">
            <a:spLocks noChangeArrowheads="1"/>
          </p:cNvSpPr>
          <p:nvPr/>
        </p:nvSpPr>
        <p:spPr bwMode="auto">
          <a:xfrm>
            <a:off x="8364539" y="1341438"/>
            <a:ext cx="1908175" cy="519112"/>
          </a:xfrm>
          <a:prstGeom prst="rect">
            <a:avLst/>
          </a:prstGeom>
          <a:noFill/>
          <a:ln w="9525">
            <a:noFill/>
            <a:miter lim="800000"/>
          </a:ln>
        </p:spPr>
        <p:txBody>
          <a:bodyPr wrap="none">
            <a:spAutoFit/>
          </a:bodyPr>
          <a:lstStyle/>
          <a:p>
            <a:pPr algn="l">
              <a:lnSpc>
                <a:spcPct val="100000"/>
              </a:lnSpc>
              <a:spcBef>
                <a:spcPct val="0"/>
              </a:spcBef>
            </a:pPr>
            <a:r>
              <a:rPr lang="zh-CN" altLang="en-US" sz="2800">
                <a:solidFill>
                  <a:srgbClr val="FF66CC"/>
                </a:solidFill>
                <a:latin typeface="Verdana" panose="020B0604030504040204" pitchFamily="34" charset="0"/>
              </a:rPr>
              <a:t>序列</a:t>
            </a:r>
            <a:r>
              <a:rPr lang="en-US" altLang="zh-CN" sz="2800">
                <a:solidFill>
                  <a:srgbClr val="FF66CC"/>
                </a:solidFill>
                <a:latin typeface="Verdana" panose="020B0604030504040204" pitchFamily="34" charset="0"/>
              </a:rPr>
              <a:t>1101</a:t>
            </a:r>
            <a:endParaRPr lang="en-US" altLang="zh-CN" sz="2800">
              <a:solidFill>
                <a:srgbClr val="FF0000"/>
              </a:solidFill>
              <a:latin typeface="Verdana" panose="020B0604030504040204" pitchFamily="34" charset="0"/>
            </a:endParaRPr>
          </a:p>
        </p:txBody>
      </p:sp>
      <p:sp>
        <p:nvSpPr>
          <p:cNvPr id="202756" name="Oval 4"/>
          <p:cNvSpPr>
            <a:spLocks noChangeArrowheads="1"/>
          </p:cNvSpPr>
          <p:nvPr/>
        </p:nvSpPr>
        <p:spPr bwMode="auto">
          <a:xfrm>
            <a:off x="6238876" y="1808164"/>
            <a:ext cx="1152525" cy="1081087"/>
          </a:xfrm>
          <a:prstGeom prst="ellipse">
            <a:avLst/>
          </a:prstGeom>
          <a:solidFill>
            <a:schemeClr val="accent1"/>
          </a:solidFill>
          <a:ln w="9525">
            <a:solidFill>
              <a:srgbClr val="008000"/>
            </a:solidFill>
            <a:round/>
          </a:ln>
        </p:spPr>
        <p:txBody>
          <a:bodyPr wrap="none" anchor="ctr"/>
          <a:lstStyle/>
          <a:p>
            <a:pPr>
              <a:lnSpc>
                <a:spcPct val="100000"/>
              </a:lnSpc>
              <a:spcBef>
                <a:spcPct val="0"/>
              </a:spcBef>
            </a:pPr>
            <a:r>
              <a:rPr lang="en-US" altLang="zh-CN" sz="2800">
                <a:solidFill>
                  <a:srgbClr val="FF66CC"/>
                </a:solidFill>
                <a:latin typeface="Verdana" panose="020B0604030504040204" pitchFamily="34" charset="0"/>
              </a:rPr>
              <a:t>S</a:t>
            </a:r>
            <a:r>
              <a:rPr lang="en-US" altLang="zh-CN" sz="2400">
                <a:solidFill>
                  <a:srgbClr val="FF66CC"/>
                </a:solidFill>
                <a:latin typeface="Verdana" panose="020B0604030504040204" pitchFamily="34" charset="0"/>
              </a:rPr>
              <a:t>0/0</a:t>
            </a:r>
          </a:p>
        </p:txBody>
      </p:sp>
      <p:sp>
        <p:nvSpPr>
          <p:cNvPr id="202757" name="Oval 5"/>
          <p:cNvSpPr>
            <a:spLocks noChangeArrowheads="1"/>
          </p:cNvSpPr>
          <p:nvPr/>
        </p:nvSpPr>
        <p:spPr bwMode="auto">
          <a:xfrm>
            <a:off x="8328026" y="3176589"/>
            <a:ext cx="1152525" cy="1081087"/>
          </a:xfrm>
          <a:prstGeom prst="ellipse">
            <a:avLst/>
          </a:prstGeom>
          <a:solidFill>
            <a:schemeClr val="accent1"/>
          </a:solidFill>
          <a:ln w="9525">
            <a:solidFill>
              <a:srgbClr val="008000"/>
            </a:solidFill>
            <a:round/>
          </a:ln>
        </p:spPr>
        <p:txBody>
          <a:bodyPr wrap="none" anchor="ctr"/>
          <a:lstStyle/>
          <a:p>
            <a:pPr>
              <a:lnSpc>
                <a:spcPct val="100000"/>
              </a:lnSpc>
              <a:spcBef>
                <a:spcPct val="0"/>
              </a:spcBef>
            </a:pPr>
            <a:r>
              <a:rPr lang="en-US" altLang="zh-CN" sz="2800">
                <a:solidFill>
                  <a:srgbClr val="FF66CC"/>
                </a:solidFill>
                <a:latin typeface="Verdana" panose="020B0604030504040204" pitchFamily="34" charset="0"/>
              </a:rPr>
              <a:t>S</a:t>
            </a:r>
            <a:r>
              <a:rPr lang="en-US" altLang="zh-CN" sz="2400">
                <a:solidFill>
                  <a:srgbClr val="FF66CC"/>
                </a:solidFill>
                <a:latin typeface="Verdana" panose="020B0604030504040204" pitchFamily="34" charset="0"/>
              </a:rPr>
              <a:t>1/0</a:t>
            </a:r>
          </a:p>
        </p:txBody>
      </p:sp>
      <p:sp>
        <p:nvSpPr>
          <p:cNvPr id="202758" name="Oval 6"/>
          <p:cNvSpPr>
            <a:spLocks noChangeArrowheads="1"/>
          </p:cNvSpPr>
          <p:nvPr/>
        </p:nvSpPr>
        <p:spPr bwMode="auto">
          <a:xfrm>
            <a:off x="7751764" y="5048250"/>
            <a:ext cx="1152525" cy="1081088"/>
          </a:xfrm>
          <a:prstGeom prst="ellipse">
            <a:avLst/>
          </a:prstGeom>
          <a:solidFill>
            <a:schemeClr val="accent1"/>
          </a:solidFill>
          <a:ln w="9525">
            <a:solidFill>
              <a:srgbClr val="008000"/>
            </a:solidFill>
            <a:round/>
          </a:ln>
        </p:spPr>
        <p:txBody>
          <a:bodyPr wrap="none" anchor="ctr"/>
          <a:lstStyle/>
          <a:p>
            <a:pPr>
              <a:lnSpc>
                <a:spcPct val="100000"/>
              </a:lnSpc>
              <a:spcBef>
                <a:spcPct val="0"/>
              </a:spcBef>
            </a:pPr>
            <a:r>
              <a:rPr lang="en-US" altLang="zh-CN" sz="2800">
                <a:solidFill>
                  <a:srgbClr val="FF66CC"/>
                </a:solidFill>
                <a:latin typeface="Verdana" panose="020B0604030504040204" pitchFamily="34" charset="0"/>
              </a:rPr>
              <a:t>S</a:t>
            </a:r>
            <a:r>
              <a:rPr lang="en-US" altLang="zh-CN" sz="2400">
                <a:solidFill>
                  <a:srgbClr val="FF66CC"/>
                </a:solidFill>
                <a:latin typeface="Verdana" panose="020B0604030504040204" pitchFamily="34" charset="0"/>
              </a:rPr>
              <a:t>2/0</a:t>
            </a:r>
          </a:p>
        </p:txBody>
      </p:sp>
      <p:sp>
        <p:nvSpPr>
          <p:cNvPr id="202759" name="Oval 7"/>
          <p:cNvSpPr>
            <a:spLocks noChangeArrowheads="1"/>
          </p:cNvSpPr>
          <p:nvPr/>
        </p:nvSpPr>
        <p:spPr bwMode="auto">
          <a:xfrm>
            <a:off x="4222751" y="3248025"/>
            <a:ext cx="1152525" cy="1081088"/>
          </a:xfrm>
          <a:prstGeom prst="ellipse">
            <a:avLst/>
          </a:prstGeom>
          <a:solidFill>
            <a:schemeClr val="accent1"/>
          </a:solidFill>
          <a:ln w="9525">
            <a:solidFill>
              <a:srgbClr val="008000"/>
            </a:solidFill>
            <a:round/>
          </a:ln>
        </p:spPr>
        <p:txBody>
          <a:bodyPr wrap="none" anchor="ctr"/>
          <a:lstStyle/>
          <a:p>
            <a:pPr>
              <a:lnSpc>
                <a:spcPct val="100000"/>
              </a:lnSpc>
              <a:spcBef>
                <a:spcPct val="0"/>
              </a:spcBef>
            </a:pPr>
            <a:r>
              <a:rPr lang="en-US" altLang="zh-CN" sz="2800">
                <a:solidFill>
                  <a:srgbClr val="FF66CC"/>
                </a:solidFill>
                <a:latin typeface="Verdana" panose="020B0604030504040204" pitchFamily="34" charset="0"/>
              </a:rPr>
              <a:t>S</a:t>
            </a:r>
            <a:r>
              <a:rPr lang="en-US" altLang="zh-CN" sz="2400">
                <a:solidFill>
                  <a:srgbClr val="FF66CC"/>
                </a:solidFill>
                <a:latin typeface="Verdana" panose="020B0604030504040204" pitchFamily="34" charset="0"/>
              </a:rPr>
              <a:t>4/</a:t>
            </a:r>
            <a:r>
              <a:rPr lang="en-US" altLang="zh-CN" sz="2400">
                <a:solidFill>
                  <a:srgbClr val="006600"/>
                </a:solidFill>
                <a:latin typeface="Verdana" panose="020B0604030504040204" pitchFamily="34" charset="0"/>
              </a:rPr>
              <a:t>1</a:t>
            </a:r>
          </a:p>
        </p:txBody>
      </p:sp>
      <p:sp>
        <p:nvSpPr>
          <p:cNvPr id="202760" name="Oval 8"/>
          <p:cNvSpPr>
            <a:spLocks noChangeArrowheads="1"/>
          </p:cNvSpPr>
          <p:nvPr/>
        </p:nvSpPr>
        <p:spPr bwMode="auto">
          <a:xfrm>
            <a:off x="5230814" y="5048250"/>
            <a:ext cx="1152525" cy="1081088"/>
          </a:xfrm>
          <a:prstGeom prst="ellipse">
            <a:avLst/>
          </a:prstGeom>
          <a:solidFill>
            <a:schemeClr val="accent1"/>
          </a:solidFill>
          <a:ln w="9525">
            <a:solidFill>
              <a:srgbClr val="008000"/>
            </a:solidFill>
            <a:round/>
          </a:ln>
        </p:spPr>
        <p:txBody>
          <a:bodyPr wrap="none" anchor="ctr"/>
          <a:lstStyle/>
          <a:p>
            <a:pPr>
              <a:lnSpc>
                <a:spcPct val="100000"/>
              </a:lnSpc>
              <a:spcBef>
                <a:spcPct val="0"/>
              </a:spcBef>
            </a:pPr>
            <a:r>
              <a:rPr lang="en-US" altLang="zh-CN" sz="2800">
                <a:solidFill>
                  <a:srgbClr val="FF66CC"/>
                </a:solidFill>
                <a:latin typeface="Verdana" panose="020B0604030504040204" pitchFamily="34" charset="0"/>
              </a:rPr>
              <a:t>S</a:t>
            </a:r>
            <a:r>
              <a:rPr lang="en-US" altLang="zh-CN" sz="2400">
                <a:solidFill>
                  <a:srgbClr val="FF66CC"/>
                </a:solidFill>
                <a:latin typeface="Verdana" panose="020B0604030504040204" pitchFamily="34" charset="0"/>
              </a:rPr>
              <a:t>3/0</a:t>
            </a:r>
          </a:p>
        </p:txBody>
      </p:sp>
      <p:sp>
        <p:nvSpPr>
          <p:cNvPr id="202761" name="Line 9"/>
          <p:cNvSpPr>
            <a:spLocks noChangeShapeType="1"/>
          </p:cNvSpPr>
          <p:nvPr/>
        </p:nvSpPr>
        <p:spPr bwMode="auto">
          <a:xfrm>
            <a:off x="7319963" y="2384425"/>
            <a:ext cx="1439862" cy="865188"/>
          </a:xfrm>
          <a:prstGeom prst="line">
            <a:avLst/>
          </a:prstGeom>
          <a:noFill/>
          <a:ln w="38100">
            <a:solidFill>
              <a:srgbClr val="0000FF"/>
            </a:solidFill>
            <a:round/>
            <a:tailEnd type="triangle" w="med" len="med"/>
          </a:ln>
        </p:spPr>
        <p:txBody>
          <a:bodyPr/>
          <a:lstStyle/>
          <a:p>
            <a:endParaRPr lang="zh-CN" altLang="en-US"/>
          </a:p>
        </p:txBody>
      </p:sp>
      <p:sp>
        <p:nvSpPr>
          <p:cNvPr id="202762" name="Text Box 10"/>
          <p:cNvSpPr txBox="1">
            <a:spLocks noChangeArrowheads="1"/>
          </p:cNvSpPr>
          <p:nvPr/>
        </p:nvSpPr>
        <p:spPr bwMode="auto">
          <a:xfrm>
            <a:off x="7751764" y="2312988"/>
            <a:ext cx="401637" cy="457200"/>
          </a:xfrm>
          <a:prstGeom prst="rect">
            <a:avLst/>
          </a:prstGeom>
          <a:noFill/>
          <a:ln w="9525">
            <a:noFill/>
            <a:miter lim="800000"/>
          </a:ln>
        </p:spPr>
        <p:txBody>
          <a:bodyPr wrap="none">
            <a:spAutoFit/>
          </a:bodyPr>
          <a:lstStyle/>
          <a:p>
            <a:pPr algn="l">
              <a:lnSpc>
                <a:spcPct val="100000"/>
              </a:lnSpc>
              <a:spcBef>
                <a:spcPct val="0"/>
              </a:spcBef>
            </a:pPr>
            <a:r>
              <a:rPr lang="en-US" altLang="zh-CN" sz="2400">
                <a:solidFill>
                  <a:srgbClr val="FF0000"/>
                </a:solidFill>
                <a:latin typeface="Verdana" panose="020B0604030504040204" pitchFamily="34" charset="0"/>
              </a:rPr>
              <a:t>1</a:t>
            </a:r>
          </a:p>
        </p:txBody>
      </p:sp>
      <p:sp>
        <p:nvSpPr>
          <p:cNvPr id="202763" name="Line 11"/>
          <p:cNvSpPr>
            <a:spLocks noChangeShapeType="1"/>
          </p:cNvSpPr>
          <p:nvPr/>
        </p:nvSpPr>
        <p:spPr bwMode="auto">
          <a:xfrm flipH="1">
            <a:off x="8615364" y="4256089"/>
            <a:ext cx="288925" cy="865187"/>
          </a:xfrm>
          <a:prstGeom prst="line">
            <a:avLst/>
          </a:prstGeom>
          <a:noFill/>
          <a:ln w="38100">
            <a:solidFill>
              <a:srgbClr val="0000FF"/>
            </a:solidFill>
            <a:round/>
            <a:tailEnd type="triangle" w="med" len="med"/>
          </a:ln>
        </p:spPr>
        <p:txBody>
          <a:bodyPr/>
          <a:lstStyle/>
          <a:p>
            <a:endParaRPr lang="zh-CN" altLang="en-US"/>
          </a:p>
        </p:txBody>
      </p:sp>
      <p:sp>
        <p:nvSpPr>
          <p:cNvPr id="202764" name="Text Box 12"/>
          <p:cNvSpPr txBox="1">
            <a:spLocks noChangeArrowheads="1"/>
          </p:cNvSpPr>
          <p:nvPr/>
        </p:nvSpPr>
        <p:spPr bwMode="auto">
          <a:xfrm>
            <a:off x="8904289" y="4545013"/>
            <a:ext cx="401637" cy="457200"/>
          </a:xfrm>
          <a:prstGeom prst="rect">
            <a:avLst/>
          </a:prstGeom>
          <a:noFill/>
          <a:ln w="9525">
            <a:noFill/>
            <a:miter lim="800000"/>
          </a:ln>
        </p:spPr>
        <p:txBody>
          <a:bodyPr wrap="none">
            <a:spAutoFit/>
          </a:bodyPr>
          <a:lstStyle/>
          <a:p>
            <a:pPr algn="l">
              <a:lnSpc>
                <a:spcPct val="100000"/>
              </a:lnSpc>
              <a:spcBef>
                <a:spcPct val="0"/>
              </a:spcBef>
            </a:pPr>
            <a:r>
              <a:rPr lang="en-US" altLang="zh-CN" sz="2400">
                <a:solidFill>
                  <a:srgbClr val="FF0000"/>
                </a:solidFill>
                <a:latin typeface="Verdana" panose="020B0604030504040204" pitchFamily="34" charset="0"/>
              </a:rPr>
              <a:t>1</a:t>
            </a:r>
          </a:p>
        </p:txBody>
      </p:sp>
      <p:sp>
        <p:nvSpPr>
          <p:cNvPr id="202765" name="Line 13"/>
          <p:cNvSpPr>
            <a:spLocks noChangeShapeType="1"/>
          </p:cNvSpPr>
          <p:nvPr/>
        </p:nvSpPr>
        <p:spPr bwMode="auto">
          <a:xfrm flipH="1">
            <a:off x="6383339" y="5697538"/>
            <a:ext cx="1368425" cy="0"/>
          </a:xfrm>
          <a:prstGeom prst="line">
            <a:avLst/>
          </a:prstGeom>
          <a:noFill/>
          <a:ln w="38100">
            <a:solidFill>
              <a:srgbClr val="0000FF"/>
            </a:solidFill>
            <a:round/>
            <a:tailEnd type="triangle" w="med" len="med"/>
          </a:ln>
        </p:spPr>
        <p:txBody>
          <a:bodyPr/>
          <a:lstStyle/>
          <a:p>
            <a:endParaRPr lang="zh-CN" altLang="en-US"/>
          </a:p>
        </p:txBody>
      </p:sp>
      <p:sp>
        <p:nvSpPr>
          <p:cNvPr id="202766" name="Text Box 14"/>
          <p:cNvSpPr txBox="1">
            <a:spLocks noChangeArrowheads="1"/>
          </p:cNvSpPr>
          <p:nvPr/>
        </p:nvSpPr>
        <p:spPr bwMode="auto">
          <a:xfrm>
            <a:off x="6848475" y="5254625"/>
            <a:ext cx="401638" cy="457200"/>
          </a:xfrm>
          <a:prstGeom prst="rect">
            <a:avLst/>
          </a:prstGeom>
          <a:noFill/>
          <a:ln w="9525">
            <a:noFill/>
            <a:miter lim="800000"/>
          </a:ln>
        </p:spPr>
        <p:txBody>
          <a:bodyPr wrap="none">
            <a:spAutoFit/>
          </a:bodyPr>
          <a:lstStyle/>
          <a:p>
            <a:pPr algn="l">
              <a:lnSpc>
                <a:spcPct val="100000"/>
              </a:lnSpc>
              <a:spcBef>
                <a:spcPct val="0"/>
              </a:spcBef>
            </a:pPr>
            <a:r>
              <a:rPr lang="en-US" altLang="zh-CN" sz="2400">
                <a:solidFill>
                  <a:srgbClr val="FF0000"/>
                </a:solidFill>
                <a:latin typeface="Verdana" panose="020B0604030504040204" pitchFamily="34" charset="0"/>
              </a:rPr>
              <a:t>0</a:t>
            </a:r>
          </a:p>
        </p:txBody>
      </p:sp>
      <p:sp>
        <p:nvSpPr>
          <p:cNvPr id="202767" name="Line 15"/>
          <p:cNvSpPr>
            <a:spLocks noChangeShapeType="1"/>
          </p:cNvSpPr>
          <p:nvPr/>
        </p:nvSpPr>
        <p:spPr bwMode="auto">
          <a:xfrm flipH="1" flipV="1">
            <a:off x="4799013" y="4329113"/>
            <a:ext cx="576262" cy="1008062"/>
          </a:xfrm>
          <a:prstGeom prst="line">
            <a:avLst/>
          </a:prstGeom>
          <a:noFill/>
          <a:ln w="38100">
            <a:solidFill>
              <a:srgbClr val="0000FF"/>
            </a:solidFill>
            <a:round/>
            <a:tailEnd type="triangle" w="med" len="med"/>
          </a:ln>
        </p:spPr>
        <p:txBody>
          <a:bodyPr/>
          <a:lstStyle/>
          <a:p>
            <a:endParaRPr lang="zh-CN" altLang="en-US"/>
          </a:p>
        </p:txBody>
      </p:sp>
      <p:sp>
        <p:nvSpPr>
          <p:cNvPr id="202768" name="Text Box 16"/>
          <p:cNvSpPr txBox="1">
            <a:spLocks noChangeArrowheads="1"/>
          </p:cNvSpPr>
          <p:nvPr/>
        </p:nvSpPr>
        <p:spPr bwMode="auto">
          <a:xfrm>
            <a:off x="4735514" y="4784725"/>
            <a:ext cx="401637" cy="457200"/>
          </a:xfrm>
          <a:prstGeom prst="rect">
            <a:avLst/>
          </a:prstGeom>
          <a:noFill/>
          <a:ln w="9525">
            <a:noFill/>
            <a:miter lim="800000"/>
          </a:ln>
        </p:spPr>
        <p:txBody>
          <a:bodyPr wrap="none">
            <a:spAutoFit/>
          </a:bodyPr>
          <a:lstStyle/>
          <a:p>
            <a:pPr algn="l">
              <a:lnSpc>
                <a:spcPct val="100000"/>
              </a:lnSpc>
              <a:spcBef>
                <a:spcPct val="0"/>
              </a:spcBef>
            </a:pPr>
            <a:r>
              <a:rPr lang="en-US" altLang="zh-CN" sz="2400">
                <a:solidFill>
                  <a:srgbClr val="FF0000"/>
                </a:solidFill>
                <a:latin typeface="Verdana" panose="020B0604030504040204" pitchFamily="34" charset="0"/>
              </a:rPr>
              <a:t>1</a:t>
            </a:r>
          </a:p>
        </p:txBody>
      </p:sp>
      <p:sp>
        <p:nvSpPr>
          <p:cNvPr id="202769" name="Line 17"/>
          <p:cNvSpPr>
            <a:spLocks noChangeShapeType="1"/>
          </p:cNvSpPr>
          <p:nvPr/>
        </p:nvSpPr>
        <p:spPr bwMode="auto">
          <a:xfrm flipV="1">
            <a:off x="5230814" y="2528888"/>
            <a:ext cx="1081087" cy="863600"/>
          </a:xfrm>
          <a:prstGeom prst="line">
            <a:avLst/>
          </a:prstGeom>
          <a:noFill/>
          <a:ln w="38100">
            <a:solidFill>
              <a:srgbClr val="0000FF"/>
            </a:solidFill>
            <a:round/>
            <a:tailEnd type="triangle" w="med" len="med"/>
          </a:ln>
        </p:spPr>
        <p:txBody>
          <a:bodyPr/>
          <a:lstStyle/>
          <a:p>
            <a:endParaRPr lang="zh-CN" altLang="en-US"/>
          </a:p>
        </p:txBody>
      </p:sp>
      <p:sp>
        <p:nvSpPr>
          <p:cNvPr id="202770" name="Text Box 18"/>
          <p:cNvSpPr txBox="1">
            <a:spLocks noChangeArrowheads="1"/>
          </p:cNvSpPr>
          <p:nvPr/>
        </p:nvSpPr>
        <p:spPr bwMode="auto">
          <a:xfrm>
            <a:off x="5303839" y="2528888"/>
            <a:ext cx="401637" cy="457200"/>
          </a:xfrm>
          <a:prstGeom prst="rect">
            <a:avLst/>
          </a:prstGeom>
          <a:noFill/>
          <a:ln w="9525">
            <a:noFill/>
            <a:miter lim="800000"/>
          </a:ln>
        </p:spPr>
        <p:txBody>
          <a:bodyPr wrap="none">
            <a:spAutoFit/>
          </a:bodyPr>
          <a:lstStyle/>
          <a:p>
            <a:pPr algn="l">
              <a:lnSpc>
                <a:spcPct val="100000"/>
              </a:lnSpc>
              <a:spcBef>
                <a:spcPct val="0"/>
              </a:spcBef>
            </a:pPr>
            <a:r>
              <a:rPr lang="en-US" altLang="zh-CN" sz="2400">
                <a:solidFill>
                  <a:srgbClr val="FF6600"/>
                </a:solidFill>
                <a:latin typeface="Verdana" panose="020B0604030504040204" pitchFamily="34" charset="0"/>
              </a:rPr>
              <a:t>0</a:t>
            </a:r>
          </a:p>
        </p:txBody>
      </p:sp>
      <p:sp>
        <p:nvSpPr>
          <p:cNvPr id="202771" name="Line 19"/>
          <p:cNvSpPr>
            <a:spLocks noChangeShapeType="1"/>
          </p:cNvSpPr>
          <p:nvPr/>
        </p:nvSpPr>
        <p:spPr bwMode="auto">
          <a:xfrm>
            <a:off x="5410200" y="3810000"/>
            <a:ext cx="2916000" cy="0"/>
          </a:xfrm>
          <a:prstGeom prst="line">
            <a:avLst/>
          </a:prstGeom>
          <a:noFill/>
          <a:ln w="38100">
            <a:solidFill>
              <a:srgbClr val="0000FF"/>
            </a:solidFill>
            <a:round/>
            <a:tailEnd type="triangle" w="med" len="med"/>
          </a:ln>
        </p:spPr>
        <p:txBody>
          <a:bodyPr/>
          <a:lstStyle/>
          <a:p>
            <a:endParaRPr lang="zh-CN" altLang="en-US"/>
          </a:p>
        </p:txBody>
      </p:sp>
      <p:sp>
        <p:nvSpPr>
          <p:cNvPr id="202772" name="Text Box 20"/>
          <p:cNvSpPr txBox="1">
            <a:spLocks noChangeArrowheads="1"/>
          </p:cNvSpPr>
          <p:nvPr/>
        </p:nvSpPr>
        <p:spPr bwMode="auto">
          <a:xfrm>
            <a:off x="6708775" y="3359150"/>
            <a:ext cx="401638" cy="457200"/>
          </a:xfrm>
          <a:prstGeom prst="rect">
            <a:avLst/>
          </a:prstGeom>
          <a:noFill/>
          <a:ln w="9525">
            <a:noFill/>
            <a:miter lim="800000"/>
          </a:ln>
        </p:spPr>
        <p:txBody>
          <a:bodyPr wrap="none">
            <a:spAutoFit/>
          </a:bodyPr>
          <a:lstStyle/>
          <a:p>
            <a:pPr algn="l">
              <a:lnSpc>
                <a:spcPct val="100000"/>
              </a:lnSpc>
              <a:spcBef>
                <a:spcPct val="0"/>
              </a:spcBef>
            </a:pPr>
            <a:r>
              <a:rPr lang="en-US" altLang="zh-CN" sz="2400" dirty="0">
                <a:solidFill>
                  <a:srgbClr val="FF6600"/>
                </a:solidFill>
                <a:latin typeface="Verdana" panose="020B0604030504040204" pitchFamily="34" charset="0"/>
              </a:rPr>
              <a:t>1</a:t>
            </a:r>
          </a:p>
        </p:txBody>
      </p:sp>
      <p:sp>
        <p:nvSpPr>
          <p:cNvPr id="202773" name="Line 21"/>
          <p:cNvSpPr>
            <a:spLocks noChangeShapeType="1"/>
          </p:cNvSpPr>
          <p:nvPr/>
        </p:nvSpPr>
        <p:spPr bwMode="auto">
          <a:xfrm flipH="1" flipV="1">
            <a:off x="7175501" y="2600326"/>
            <a:ext cx="1368425" cy="792163"/>
          </a:xfrm>
          <a:prstGeom prst="line">
            <a:avLst/>
          </a:prstGeom>
          <a:noFill/>
          <a:ln w="38100">
            <a:solidFill>
              <a:srgbClr val="0000FF"/>
            </a:solidFill>
            <a:round/>
            <a:tailEnd type="triangle" w="med" len="med"/>
          </a:ln>
        </p:spPr>
        <p:txBody>
          <a:bodyPr/>
          <a:lstStyle/>
          <a:p>
            <a:endParaRPr lang="zh-CN" altLang="en-US"/>
          </a:p>
        </p:txBody>
      </p:sp>
      <p:sp>
        <p:nvSpPr>
          <p:cNvPr id="202774" name="Text Box 22"/>
          <p:cNvSpPr txBox="1">
            <a:spLocks noChangeArrowheads="1"/>
          </p:cNvSpPr>
          <p:nvPr/>
        </p:nvSpPr>
        <p:spPr bwMode="auto">
          <a:xfrm>
            <a:off x="7464425" y="2889250"/>
            <a:ext cx="401638" cy="457200"/>
          </a:xfrm>
          <a:prstGeom prst="rect">
            <a:avLst/>
          </a:prstGeom>
          <a:noFill/>
          <a:ln w="9525">
            <a:noFill/>
            <a:miter lim="800000"/>
          </a:ln>
        </p:spPr>
        <p:txBody>
          <a:bodyPr wrap="none">
            <a:spAutoFit/>
          </a:bodyPr>
          <a:lstStyle/>
          <a:p>
            <a:pPr algn="l">
              <a:lnSpc>
                <a:spcPct val="100000"/>
              </a:lnSpc>
              <a:spcBef>
                <a:spcPct val="0"/>
              </a:spcBef>
            </a:pPr>
            <a:r>
              <a:rPr lang="en-US" altLang="zh-CN" sz="2400">
                <a:solidFill>
                  <a:srgbClr val="FF6600"/>
                </a:solidFill>
                <a:latin typeface="Verdana" panose="020B0604030504040204" pitchFamily="34" charset="0"/>
              </a:rPr>
              <a:t>0</a:t>
            </a:r>
          </a:p>
        </p:txBody>
      </p:sp>
      <p:sp>
        <p:nvSpPr>
          <p:cNvPr id="202775" name="Freeform 23"/>
          <p:cNvSpPr/>
          <p:nvPr/>
        </p:nvSpPr>
        <p:spPr bwMode="auto">
          <a:xfrm>
            <a:off x="7507289" y="4448175"/>
            <a:ext cx="828675" cy="863600"/>
          </a:xfrm>
          <a:custGeom>
            <a:avLst/>
            <a:gdLst>
              <a:gd name="T0" fmla="*/ 2147483647 w 522"/>
              <a:gd name="T1" fmla="*/ 2147483647 h 544"/>
              <a:gd name="T2" fmla="*/ 2147483647 w 522"/>
              <a:gd name="T3" fmla="*/ 2147483647 h 544"/>
              <a:gd name="T4" fmla="*/ 2147483647 w 522"/>
              <a:gd name="T5" fmla="*/ 2147483647 h 544"/>
              <a:gd name="T6" fmla="*/ 2147483647 w 522"/>
              <a:gd name="T7" fmla="*/ 2147483647 h 544"/>
              <a:gd name="T8" fmla="*/ 2147483647 w 522"/>
              <a:gd name="T9" fmla="*/ 2147483647 h 544"/>
              <a:gd name="T10" fmla="*/ 0 60000 65536"/>
              <a:gd name="T11" fmla="*/ 0 60000 65536"/>
              <a:gd name="T12" fmla="*/ 0 60000 65536"/>
              <a:gd name="T13" fmla="*/ 0 60000 65536"/>
              <a:gd name="T14" fmla="*/ 0 60000 65536"/>
              <a:gd name="T15" fmla="*/ 0 w 522"/>
              <a:gd name="T16" fmla="*/ 0 h 544"/>
              <a:gd name="T17" fmla="*/ 522 w 522"/>
              <a:gd name="T18" fmla="*/ 544 h 544"/>
            </a:gdLst>
            <a:ahLst/>
            <a:cxnLst>
              <a:cxn ang="T10">
                <a:pos x="T0" y="T1"/>
              </a:cxn>
              <a:cxn ang="T11">
                <a:pos x="T2" y="T3"/>
              </a:cxn>
              <a:cxn ang="T12">
                <a:pos x="T4" y="T5"/>
              </a:cxn>
              <a:cxn ang="T13">
                <a:pos x="T6" y="T7"/>
              </a:cxn>
              <a:cxn ang="T14">
                <a:pos x="T8" y="T9"/>
              </a:cxn>
            </a:cxnLst>
            <a:rect l="T15" t="T16" r="T17" b="T18"/>
            <a:pathLst>
              <a:path w="522" h="544">
                <a:moveTo>
                  <a:pt x="522" y="363"/>
                </a:moveTo>
                <a:cubicBezTo>
                  <a:pt x="468" y="253"/>
                  <a:pt x="415" y="144"/>
                  <a:pt x="340" y="91"/>
                </a:cubicBezTo>
                <a:cubicBezTo>
                  <a:pt x="265" y="38"/>
                  <a:pt x="121" y="0"/>
                  <a:pt x="68" y="45"/>
                </a:cubicBezTo>
                <a:cubicBezTo>
                  <a:pt x="15" y="90"/>
                  <a:pt x="0" y="280"/>
                  <a:pt x="23" y="363"/>
                </a:cubicBezTo>
                <a:cubicBezTo>
                  <a:pt x="46" y="446"/>
                  <a:pt x="174" y="514"/>
                  <a:pt x="204" y="544"/>
                </a:cubicBezTo>
              </a:path>
            </a:pathLst>
          </a:custGeom>
          <a:noFill/>
          <a:ln w="38100">
            <a:solidFill>
              <a:srgbClr val="0000FF"/>
            </a:solidFill>
            <a:round/>
            <a:tailEnd type="triangle" w="med" len="med"/>
          </a:ln>
        </p:spPr>
        <p:txBody>
          <a:bodyPr/>
          <a:lstStyle/>
          <a:p>
            <a:endParaRPr lang="zh-CN" altLang="en-US"/>
          </a:p>
        </p:txBody>
      </p:sp>
      <p:sp>
        <p:nvSpPr>
          <p:cNvPr id="202776" name="Text Box 24"/>
          <p:cNvSpPr txBox="1">
            <a:spLocks noChangeArrowheads="1"/>
          </p:cNvSpPr>
          <p:nvPr/>
        </p:nvSpPr>
        <p:spPr bwMode="auto">
          <a:xfrm>
            <a:off x="7104064" y="4256088"/>
            <a:ext cx="401637" cy="457200"/>
          </a:xfrm>
          <a:prstGeom prst="rect">
            <a:avLst/>
          </a:prstGeom>
          <a:noFill/>
          <a:ln w="9525">
            <a:noFill/>
            <a:miter lim="800000"/>
          </a:ln>
        </p:spPr>
        <p:txBody>
          <a:bodyPr wrap="none">
            <a:spAutoFit/>
          </a:bodyPr>
          <a:lstStyle/>
          <a:p>
            <a:pPr algn="l">
              <a:lnSpc>
                <a:spcPct val="100000"/>
              </a:lnSpc>
              <a:spcBef>
                <a:spcPct val="0"/>
              </a:spcBef>
            </a:pPr>
            <a:r>
              <a:rPr lang="en-US" altLang="zh-CN" sz="2400">
                <a:solidFill>
                  <a:srgbClr val="FF6600"/>
                </a:solidFill>
                <a:latin typeface="Verdana" panose="020B0604030504040204" pitchFamily="34" charset="0"/>
              </a:rPr>
              <a:t>1</a:t>
            </a:r>
          </a:p>
        </p:txBody>
      </p:sp>
      <p:sp>
        <p:nvSpPr>
          <p:cNvPr id="202777" name="Line 25"/>
          <p:cNvSpPr>
            <a:spLocks noChangeShapeType="1"/>
          </p:cNvSpPr>
          <p:nvPr/>
        </p:nvSpPr>
        <p:spPr bwMode="auto">
          <a:xfrm flipV="1">
            <a:off x="5735638" y="2816226"/>
            <a:ext cx="792162" cy="2232025"/>
          </a:xfrm>
          <a:prstGeom prst="line">
            <a:avLst/>
          </a:prstGeom>
          <a:noFill/>
          <a:ln w="38100">
            <a:solidFill>
              <a:srgbClr val="0000FF"/>
            </a:solidFill>
            <a:round/>
            <a:tailEnd type="triangle" w="med" len="med"/>
          </a:ln>
        </p:spPr>
        <p:txBody>
          <a:bodyPr/>
          <a:lstStyle/>
          <a:p>
            <a:endParaRPr lang="zh-CN" altLang="en-US"/>
          </a:p>
        </p:txBody>
      </p:sp>
      <p:sp>
        <p:nvSpPr>
          <p:cNvPr id="202778" name="Text Box 26"/>
          <p:cNvSpPr txBox="1">
            <a:spLocks noChangeArrowheads="1"/>
          </p:cNvSpPr>
          <p:nvPr/>
        </p:nvSpPr>
        <p:spPr bwMode="auto">
          <a:xfrm>
            <a:off x="5559425" y="4184650"/>
            <a:ext cx="401638" cy="457200"/>
          </a:xfrm>
          <a:prstGeom prst="rect">
            <a:avLst/>
          </a:prstGeom>
          <a:noFill/>
          <a:ln w="9525">
            <a:noFill/>
            <a:miter lim="800000"/>
          </a:ln>
        </p:spPr>
        <p:txBody>
          <a:bodyPr wrap="none">
            <a:spAutoFit/>
          </a:bodyPr>
          <a:lstStyle/>
          <a:p>
            <a:pPr algn="l">
              <a:lnSpc>
                <a:spcPct val="100000"/>
              </a:lnSpc>
              <a:spcBef>
                <a:spcPct val="0"/>
              </a:spcBef>
            </a:pPr>
            <a:r>
              <a:rPr lang="en-US" altLang="zh-CN" sz="2400">
                <a:solidFill>
                  <a:srgbClr val="FF6600"/>
                </a:solidFill>
                <a:latin typeface="Verdana" panose="020B0604030504040204" pitchFamily="34" charset="0"/>
              </a:rPr>
              <a:t>0</a:t>
            </a:r>
          </a:p>
        </p:txBody>
      </p:sp>
      <p:sp>
        <p:nvSpPr>
          <p:cNvPr id="202779" name="Freeform 27"/>
          <p:cNvSpPr/>
          <p:nvPr/>
        </p:nvSpPr>
        <p:spPr bwMode="auto">
          <a:xfrm>
            <a:off x="6515101" y="1360489"/>
            <a:ext cx="600075" cy="479425"/>
          </a:xfrm>
          <a:custGeom>
            <a:avLst/>
            <a:gdLst>
              <a:gd name="T0" fmla="*/ 2147483647 w 378"/>
              <a:gd name="T1" fmla="*/ 2147483647 h 302"/>
              <a:gd name="T2" fmla="*/ 2147483647 w 378"/>
              <a:gd name="T3" fmla="*/ 2147483647 h 302"/>
              <a:gd name="T4" fmla="*/ 2147483647 w 378"/>
              <a:gd name="T5" fmla="*/ 2147483647 h 302"/>
              <a:gd name="T6" fmla="*/ 2147483647 w 378"/>
              <a:gd name="T7" fmla="*/ 2147483647 h 302"/>
              <a:gd name="T8" fmla="*/ 2147483647 w 378"/>
              <a:gd name="T9" fmla="*/ 2147483647 h 302"/>
              <a:gd name="T10" fmla="*/ 2147483647 w 378"/>
              <a:gd name="T11" fmla="*/ 2147483647 h 302"/>
              <a:gd name="T12" fmla="*/ 0 60000 65536"/>
              <a:gd name="T13" fmla="*/ 0 60000 65536"/>
              <a:gd name="T14" fmla="*/ 0 60000 65536"/>
              <a:gd name="T15" fmla="*/ 0 60000 65536"/>
              <a:gd name="T16" fmla="*/ 0 60000 65536"/>
              <a:gd name="T17" fmla="*/ 0 60000 65536"/>
              <a:gd name="T18" fmla="*/ 0 w 378"/>
              <a:gd name="T19" fmla="*/ 0 h 302"/>
              <a:gd name="T20" fmla="*/ 378 w 378"/>
              <a:gd name="T21" fmla="*/ 302 h 302"/>
            </a:gdLst>
            <a:ahLst/>
            <a:cxnLst>
              <a:cxn ang="T12">
                <a:pos x="T0" y="T1"/>
              </a:cxn>
              <a:cxn ang="T13">
                <a:pos x="T2" y="T3"/>
              </a:cxn>
              <a:cxn ang="T14">
                <a:pos x="T4" y="T5"/>
              </a:cxn>
              <a:cxn ang="T15">
                <a:pos x="T6" y="T7"/>
              </a:cxn>
              <a:cxn ang="T16">
                <a:pos x="T8" y="T9"/>
              </a:cxn>
              <a:cxn ang="T17">
                <a:pos x="T10" y="T11"/>
              </a:cxn>
            </a:cxnLst>
            <a:rect l="T18" t="T19" r="T20" b="T21"/>
            <a:pathLst>
              <a:path w="378" h="302">
                <a:moveTo>
                  <a:pt x="325" y="302"/>
                </a:moveTo>
                <a:cubicBezTo>
                  <a:pt x="351" y="279"/>
                  <a:pt x="378" y="256"/>
                  <a:pt x="371" y="211"/>
                </a:cubicBezTo>
                <a:cubicBezTo>
                  <a:pt x="364" y="166"/>
                  <a:pt x="325" y="60"/>
                  <a:pt x="280" y="30"/>
                </a:cubicBezTo>
                <a:cubicBezTo>
                  <a:pt x="235" y="0"/>
                  <a:pt x="144" y="15"/>
                  <a:pt x="99" y="30"/>
                </a:cubicBezTo>
                <a:cubicBezTo>
                  <a:pt x="54" y="45"/>
                  <a:pt x="16" y="76"/>
                  <a:pt x="8" y="121"/>
                </a:cubicBezTo>
                <a:cubicBezTo>
                  <a:pt x="0" y="166"/>
                  <a:pt x="26" y="234"/>
                  <a:pt x="53" y="302"/>
                </a:cubicBezTo>
              </a:path>
            </a:pathLst>
          </a:custGeom>
          <a:noFill/>
          <a:ln w="38100">
            <a:solidFill>
              <a:srgbClr val="0000FF"/>
            </a:solidFill>
            <a:round/>
            <a:tailEnd type="triangle" w="med" len="med"/>
          </a:ln>
        </p:spPr>
        <p:txBody>
          <a:bodyPr/>
          <a:lstStyle/>
          <a:p>
            <a:endParaRPr lang="zh-CN" altLang="en-US"/>
          </a:p>
        </p:txBody>
      </p:sp>
      <p:sp>
        <p:nvSpPr>
          <p:cNvPr id="202780" name="Text Box 28"/>
          <p:cNvSpPr txBox="1">
            <a:spLocks noChangeArrowheads="1"/>
          </p:cNvSpPr>
          <p:nvPr/>
        </p:nvSpPr>
        <p:spPr bwMode="auto">
          <a:xfrm>
            <a:off x="7248525" y="1160463"/>
            <a:ext cx="401638" cy="457200"/>
          </a:xfrm>
          <a:prstGeom prst="rect">
            <a:avLst/>
          </a:prstGeom>
          <a:noFill/>
          <a:ln w="9525">
            <a:noFill/>
            <a:miter lim="800000"/>
          </a:ln>
        </p:spPr>
        <p:txBody>
          <a:bodyPr wrap="none">
            <a:spAutoFit/>
          </a:bodyPr>
          <a:lstStyle/>
          <a:p>
            <a:pPr algn="l">
              <a:lnSpc>
                <a:spcPct val="100000"/>
              </a:lnSpc>
              <a:spcBef>
                <a:spcPct val="0"/>
              </a:spcBef>
            </a:pPr>
            <a:r>
              <a:rPr lang="en-US" altLang="zh-CN" sz="2400">
                <a:solidFill>
                  <a:srgbClr val="FF6600"/>
                </a:solidFill>
                <a:latin typeface="Verdana" panose="020B0604030504040204" pitchFamily="34" charset="0"/>
              </a:rPr>
              <a:t>0</a:t>
            </a:r>
          </a:p>
        </p:txBody>
      </p:sp>
      <p:grpSp>
        <p:nvGrpSpPr>
          <p:cNvPr id="70684" name="Group 29"/>
          <p:cNvGrpSpPr/>
          <p:nvPr/>
        </p:nvGrpSpPr>
        <p:grpSpPr bwMode="auto">
          <a:xfrm>
            <a:off x="2063750" y="1531938"/>
            <a:ext cx="3475038" cy="996950"/>
            <a:chOff x="340" y="965"/>
            <a:chExt cx="2189" cy="628"/>
          </a:xfrm>
        </p:grpSpPr>
        <p:grpSp>
          <p:nvGrpSpPr>
            <p:cNvPr id="70688" name="Group 30"/>
            <p:cNvGrpSpPr/>
            <p:nvPr/>
          </p:nvGrpSpPr>
          <p:grpSpPr bwMode="auto">
            <a:xfrm>
              <a:off x="340" y="965"/>
              <a:ext cx="1926" cy="628"/>
              <a:chOff x="340" y="965"/>
              <a:chExt cx="1926" cy="628"/>
            </a:xfrm>
          </p:grpSpPr>
          <p:sp>
            <p:nvSpPr>
              <p:cNvPr id="70690" name="Oval 31"/>
              <p:cNvSpPr>
                <a:spLocks noChangeArrowheads="1"/>
              </p:cNvSpPr>
              <p:nvPr/>
            </p:nvSpPr>
            <p:spPr bwMode="auto">
              <a:xfrm>
                <a:off x="340" y="965"/>
                <a:ext cx="944" cy="628"/>
              </a:xfrm>
              <a:prstGeom prst="ellipse">
                <a:avLst/>
              </a:prstGeom>
              <a:solidFill>
                <a:schemeClr val="accent1">
                  <a:alpha val="52940"/>
                </a:schemeClr>
              </a:solidFill>
              <a:ln w="28575">
                <a:solidFill>
                  <a:schemeClr val="tx2"/>
                </a:solidFill>
                <a:round/>
              </a:ln>
            </p:spPr>
            <p:txBody>
              <a:bodyPr wrap="none" anchor="ctr"/>
              <a:lstStyle/>
              <a:p>
                <a:pPr>
                  <a:lnSpc>
                    <a:spcPct val="100000"/>
                  </a:lnSpc>
                  <a:spcBef>
                    <a:spcPct val="0"/>
                  </a:spcBef>
                </a:pPr>
                <a:r>
                  <a:rPr lang="en-US" altLang="zh-CN" sz="2800">
                    <a:solidFill>
                      <a:srgbClr val="FF66CC"/>
                    </a:solidFill>
                    <a:latin typeface="Verdana" panose="020B0604030504040204" pitchFamily="34" charset="0"/>
                  </a:rPr>
                  <a:t>S</a:t>
                </a:r>
                <a:r>
                  <a:rPr lang="en-US" altLang="zh-CN" sz="2800" baseline="-25000">
                    <a:solidFill>
                      <a:srgbClr val="FF66CC"/>
                    </a:solidFill>
                    <a:latin typeface="Verdana" panose="020B0604030504040204" pitchFamily="34" charset="0"/>
                  </a:rPr>
                  <a:t>i</a:t>
                </a:r>
                <a:r>
                  <a:rPr lang="en-US" altLang="zh-CN" sz="2800">
                    <a:solidFill>
                      <a:srgbClr val="FF66CC"/>
                    </a:solidFill>
                    <a:latin typeface="Verdana" panose="020B0604030504040204" pitchFamily="34" charset="0"/>
                  </a:rPr>
                  <a:t>/Z</a:t>
                </a:r>
                <a:r>
                  <a:rPr lang="en-US" altLang="zh-CN" sz="2800" baseline="-25000">
                    <a:solidFill>
                      <a:srgbClr val="FF66CC"/>
                    </a:solidFill>
                    <a:latin typeface="Verdana" panose="020B0604030504040204" pitchFamily="34" charset="0"/>
                  </a:rPr>
                  <a:t>Oi</a:t>
                </a:r>
              </a:p>
            </p:txBody>
          </p:sp>
          <p:sp>
            <p:nvSpPr>
              <p:cNvPr id="70691" name="Line 32"/>
              <p:cNvSpPr>
                <a:spLocks noChangeShapeType="1"/>
              </p:cNvSpPr>
              <p:nvPr/>
            </p:nvSpPr>
            <p:spPr bwMode="auto">
              <a:xfrm flipV="1">
                <a:off x="1284" y="1317"/>
                <a:ext cx="982" cy="12"/>
              </a:xfrm>
              <a:prstGeom prst="line">
                <a:avLst/>
              </a:prstGeom>
              <a:noFill/>
              <a:ln w="38100">
                <a:solidFill>
                  <a:srgbClr val="0000FF"/>
                </a:solidFill>
                <a:round/>
                <a:tailEnd type="triangle" w="med" len="med"/>
              </a:ln>
            </p:spPr>
            <p:txBody>
              <a:bodyPr/>
              <a:lstStyle/>
              <a:p>
                <a:endParaRPr lang="zh-CN" altLang="en-US"/>
              </a:p>
            </p:txBody>
          </p:sp>
        </p:grpSp>
        <p:sp>
          <p:nvSpPr>
            <p:cNvPr id="70689" name="Text Box 33"/>
            <p:cNvSpPr txBox="1">
              <a:spLocks noChangeArrowheads="1"/>
            </p:cNvSpPr>
            <p:nvPr/>
          </p:nvSpPr>
          <p:spPr bwMode="auto">
            <a:xfrm>
              <a:off x="1313" y="1011"/>
              <a:ext cx="1216" cy="231"/>
            </a:xfrm>
            <a:prstGeom prst="rect">
              <a:avLst/>
            </a:prstGeom>
            <a:noFill/>
            <a:ln w="9525">
              <a:noFill/>
              <a:miter lim="800000"/>
            </a:ln>
          </p:spPr>
          <p:txBody>
            <a:bodyPr>
              <a:spAutoFit/>
            </a:bodyPr>
            <a:lstStyle/>
            <a:p>
              <a:pPr algn="l">
                <a:lnSpc>
                  <a:spcPct val="100000"/>
                </a:lnSpc>
                <a:spcBef>
                  <a:spcPct val="0"/>
                </a:spcBef>
              </a:pPr>
              <a:r>
                <a:rPr lang="en-US" altLang="zh-CN" sz="1800">
                  <a:solidFill>
                    <a:srgbClr val="FF6600"/>
                  </a:solidFill>
                  <a:latin typeface="Verdana" panose="020B0604030504040204" pitchFamily="34" charset="0"/>
                </a:rPr>
                <a:t>Data_IN</a:t>
              </a:r>
              <a:r>
                <a:rPr lang="en-US" altLang="zh-CN" sz="1800" baseline="-25000">
                  <a:solidFill>
                    <a:srgbClr val="FF6600"/>
                  </a:solidFill>
                  <a:latin typeface="Verdana" panose="020B0604030504040204" pitchFamily="34" charset="0"/>
                </a:rPr>
                <a:t>i</a:t>
              </a:r>
            </a:p>
          </p:txBody>
        </p:sp>
      </p:grpSp>
      <p:sp>
        <p:nvSpPr>
          <p:cNvPr id="70686" name="Rectangle 36"/>
          <p:cNvSpPr>
            <a:spLocks noGrp="1" noChangeArrowheads="1"/>
          </p:cNvSpPr>
          <p:nvPr>
            <p:ph type="title"/>
          </p:nvPr>
        </p:nvSpPr>
        <p:spPr/>
        <p:txBody>
          <a:bodyPr/>
          <a:lstStyle/>
          <a:p>
            <a:r>
              <a:rPr lang="zh-CN" altLang="en-US" dirty="0" smtClean="0">
                <a:solidFill>
                  <a:srgbClr val="FFCC00"/>
                </a:solidFill>
                <a:latin typeface="Arial" panose="020B0604020202020204" pitchFamily="34" charset="0"/>
                <a:ea typeface="黑体" panose="02010600030101010101" pitchFamily="49" charset="-122"/>
              </a:rPr>
              <a:t>第</a:t>
            </a:r>
            <a:r>
              <a:rPr lang="en-US" altLang="zh-CN" dirty="0" smtClean="0">
                <a:solidFill>
                  <a:srgbClr val="FFCC00"/>
                </a:solidFill>
                <a:latin typeface="Arial" panose="020B0604020202020204" pitchFamily="34" charset="0"/>
                <a:ea typeface="黑体" panose="02010600030101010101" pitchFamily="49" charset="-122"/>
              </a:rPr>
              <a:t>2</a:t>
            </a:r>
            <a:r>
              <a:rPr lang="zh-CN" altLang="en-US" dirty="0" smtClean="0">
                <a:solidFill>
                  <a:srgbClr val="FFCC00"/>
                </a:solidFill>
                <a:latin typeface="Arial" panose="020B0604020202020204" pitchFamily="34" charset="0"/>
                <a:ea typeface="黑体" panose="02010600030101010101" pitchFamily="49" charset="-122"/>
              </a:rPr>
              <a:t>步：画出状态图</a:t>
            </a:r>
          </a:p>
        </p:txBody>
      </p:sp>
      <p:sp>
        <p:nvSpPr>
          <p:cNvPr id="2200583" name="AutoShape 7"/>
          <p:cNvSpPr>
            <a:spLocks noChangeArrowheads="1"/>
          </p:cNvSpPr>
          <p:nvPr/>
        </p:nvSpPr>
        <p:spPr bwMode="auto">
          <a:xfrm>
            <a:off x="1524000" y="4152900"/>
            <a:ext cx="2795588" cy="1296988"/>
          </a:xfrm>
          <a:prstGeom prst="wedgeRoundRectCallout">
            <a:avLst>
              <a:gd name="adj1" fmla="val 47389"/>
              <a:gd name="adj2" fmla="val -80477"/>
              <a:gd name="adj3" fmla="val 16667"/>
            </a:avLst>
          </a:prstGeom>
          <a:solidFill>
            <a:srgbClr val="FFFF99"/>
          </a:solidFill>
          <a:ln w="9525">
            <a:solidFill>
              <a:srgbClr val="FF9966"/>
            </a:solidFill>
            <a:miter lim="800000"/>
          </a:ln>
          <a:effectLst>
            <a:prstShdw prst="shdw17" dist="17961" dir="2700000">
              <a:srgbClr val="99995C"/>
            </a:prstShdw>
          </a:effectLst>
        </p:spPr>
        <p:txBody>
          <a:bodyPr anchor="b"/>
          <a:lstStyle/>
          <a:p>
            <a:pPr algn="l">
              <a:lnSpc>
                <a:spcPct val="100000"/>
              </a:lnSpc>
              <a:spcBef>
                <a:spcPct val="0"/>
              </a:spcBef>
            </a:pPr>
            <a:r>
              <a:rPr lang="zh-CN" altLang="en-US">
                <a:latin typeface="Arial" panose="020B0604020202020204" pitchFamily="34" charset="0"/>
                <a:ea typeface="楷体_GB2312" panose="02010609030101010101" charset="-122"/>
              </a:rPr>
              <a:t>只有在</a:t>
            </a:r>
            <a:r>
              <a:rPr lang="en-US" altLang="zh-CN">
                <a:latin typeface="Arial" panose="020B0604020202020204" pitchFamily="34" charset="0"/>
                <a:ea typeface="楷体_GB2312" panose="02010609030101010101" charset="-122"/>
              </a:rPr>
              <a:t>S4</a:t>
            </a:r>
            <a:r>
              <a:rPr lang="zh-CN" altLang="en-US">
                <a:latin typeface="Arial" panose="020B0604020202020204" pitchFamily="34" charset="0"/>
                <a:ea typeface="楷体_GB2312" panose="02010609030101010101" charset="-122"/>
              </a:rPr>
              <a:t>状态下输出</a:t>
            </a:r>
            <a:r>
              <a:rPr lang="en-US" altLang="zh-CN">
                <a:solidFill>
                  <a:srgbClr val="FF0066"/>
                </a:solidFill>
                <a:latin typeface="Arial" panose="020B0604020202020204" pitchFamily="34" charset="0"/>
                <a:ea typeface="楷体_GB2312" panose="02010609030101010101" charset="-122"/>
              </a:rPr>
              <a:t>zo</a:t>
            </a:r>
            <a:r>
              <a:rPr lang="zh-CN" altLang="en-US">
                <a:solidFill>
                  <a:srgbClr val="FF0066"/>
                </a:solidFill>
                <a:latin typeface="Arial" panose="020B0604020202020204" pitchFamily="34" charset="0"/>
                <a:ea typeface="楷体_GB2312" panose="02010609030101010101" charset="-122"/>
              </a:rPr>
              <a:t>置</a:t>
            </a:r>
            <a:r>
              <a:rPr lang="en-US" altLang="zh-CN">
                <a:solidFill>
                  <a:srgbClr val="FF0066"/>
                </a:solidFill>
                <a:latin typeface="Arial" panose="020B0604020202020204" pitchFamily="34" charset="0"/>
                <a:ea typeface="楷体_GB2312" panose="02010609030101010101" charset="-122"/>
              </a:rPr>
              <a:t>1</a:t>
            </a:r>
            <a:r>
              <a:rPr lang="zh-CN" altLang="en-US">
                <a:solidFill>
                  <a:srgbClr val="FF0066"/>
                </a:solidFill>
                <a:latin typeface="Arial" panose="020B0604020202020204" pitchFamily="34" charset="0"/>
                <a:ea typeface="楷体_GB2312" panose="02010609030101010101" charset="-122"/>
              </a:rPr>
              <a:t>，</a:t>
            </a:r>
            <a:r>
              <a:rPr lang="zh-CN" altLang="en-US">
                <a:latin typeface="Arial" panose="020B0604020202020204" pitchFamily="34" charset="0"/>
                <a:ea typeface="楷体_GB2312" panose="02010609030101010101" charset="-122"/>
              </a:rPr>
              <a:t>其他状态下</a:t>
            </a:r>
            <a:r>
              <a:rPr lang="en-US" altLang="zh-CN">
                <a:latin typeface="Arial" panose="020B0604020202020204" pitchFamily="34" charset="0"/>
                <a:ea typeface="楷体_GB2312" panose="02010609030101010101" charset="-122"/>
              </a:rPr>
              <a:t>zo</a:t>
            </a:r>
            <a:r>
              <a:rPr lang="zh-CN" altLang="en-US">
                <a:latin typeface="Arial" panose="020B0604020202020204" pitchFamily="34" charset="0"/>
                <a:ea typeface="楷体_GB2312" panose="02010609030101010101" charset="-122"/>
              </a:rPr>
              <a:t>为</a:t>
            </a:r>
            <a:r>
              <a:rPr lang="en-US" altLang="zh-CN">
                <a:latin typeface="Arial" panose="020B0604020202020204" pitchFamily="34" charset="0"/>
                <a:ea typeface="楷体_GB2312" panose="02010609030101010101" charset="-122"/>
              </a:rPr>
              <a:t>0</a:t>
            </a:r>
            <a:r>
              <a:rPr lang="zh-CN" altLang="en-US">
                <a:latin typeface="Arial" panose="020B0604020202020204" pitchFamily="34" charset="0"/>
                <a:ea typeface="楷体_GB2312" panose="02010609030101010101" charset="-122"/>
              </a:rPr>
              <a:t>，且</a:t>
            </a:r>
            <a:r>
              <a:rPr lang="zh-CN" altLang="en-US">
                <a:solidFill>
                  <a:srgbClr val="FF0066"/>
                </a:solidFill>
                <a:latin typeface="Arial" panose="020B0604020202020204" pitchFamily="34" charset="0"/>
                <a:ea typeface="楷体_GB2312" panose="02010609030101010101" charset="-122"/>
              </a:rPr>
              <a:t>输出与外部输入无关</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02756"/>
                                        </p:tgtEl>
                                        <p:attrNameLst>
                                          <p:attrName>style.visibility</p:attrName>
                                        </p:attrNameLst>
                                      </p:cBhvr>
                                      <p:to>
                                        <p:strVal val="visible"/>
                                      </p:to>
                                    </p:set>
                                    <p:anim calcmode="lin" valueType="num">
                                      <p:cBhvr>
                                        <p:cTn id="7" dur="500" fill="hold"/>
                                        <p:tgtEl>
                                          <p:spTgt spid="202756"/>
                                        </p:tgtEl>
                                        <p:attrNameLst>
                                          <p:attrName>ppt_w</p:attrName>
                                        </p:attrNameLst>
                                      </p:cBhvr>
                                      <p:tavLst>
                                        <p:tav tm="0">
                                          <p:val>
                                            <p:fltVal val="0"/>
                                          </p:val>
                                        </p:tav>
                                        <p:tav tm="100000">
                                          <p:val>
                                            <p:strVal val="#ppt_w"/>
                                          </p:val>
                                        </p:tav>
                                      </p:tavLst>
                                    </p:anim>
                                    <p:anim calcmode="lin" valueType="num">
                                      <p:cBhvr>
                                        <p:cTn id="8" dur="500" fill="hold"/>
                                        <p:tgtEl>
                                          <p:spTgt spid="202756"/>
                                        </p:tgtEl>
                                        <p:attrNameLst>
                                          <p:attrName>ppt_h</p:attrName>
                                        </p:attrNameLst>
                                      </p:cBhvr>
                                      <p:tavLst>
                                        <p:tav tm="0">
                                          <p:val>
                                            <p:fltVal val="0"/>
                                          </p:val>
                                        </p:tav>
                                        <p:tav tm="100000">
                                          <p:val>
                                            <p:strVal val="#ppt_h"/>
                                          </p:val>
                                        </p:tav>
                                      </p:tavLst>
                                    </p:anim>
                                    <p:animEffect transition="in" filter="fade">
                                      <p:cBhvr>
                                        <p:cTn id="9" dur="500"/>
                                        <p:tgtEl>
                                          <p:spTgt spid="20275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02757"/>
                                        </p:tgtEl>
                                        <p:attrNameLst>
                                          <p:attrName>style.visibility</p:attrName>
                                        </p:attrNameLst>
                                      </p:cBhvr>
                                      <p:to>
                                        <p:strVal val="visible"/>
                                      </p:to>
                                    </p:set>
                                    <p:anim calcmode="lin" valueType="num">
                                      <p:cBhvr>
                                        <p:cTn id="12" dur="500" fill="hold"/>
                                        <p:tgtEl>
                                          <p:spTgt spid="202757"/>
                                        </p:tgtEl>
                                        <p:attrNameLst>
                                          <p:attrName>ppt_w</p:attrName>
                                        </p:attrNameLst>
                                      </p:cBhvr>
                                      <p:tavLst>
                                        <p:tav tm="0">
                                          <p:val>
                                            <p:fltVal val="0"/>
                                          </p:val>
                                        </p:tav>
                                        <p:tav tm="100000">
                                          <p:val>
                                            <p:strVal val="#ppt_w"/>
                                          </p:val>
                                        </p:tav>
                                      </p:tavLst>
                                    </p:anim>
                                    <p:anim calcmode="lin" valueType="num">
                                      <p:cBhvr>
                                        <p:cTn id="13" dur="500" fill="hold"/>
                                        <p:tgtEl>
                                          <p:spTgt spid="202757"/>
                                        </p:tgtEl>
                                        <p:attrNameLst>
                                          <p:attrName>ppt_h</p:attrName>
                                        </p:attrNameLst>
                                      </p:cBhvr>
                                      <p:tavLst>
                                        <p:tav tm="0">
                                          <p:val>
                                            <p:fltVal val="0"/>
                                          </p:val>
                                        </p:tav>
                                        <p:tav tm="100000">
                                          <p:val>
                                            <p:strVal val="#ppt_h"/>
                                          </p:val>
                                        </p:tav>
                                      </p:tavLst>
                                    </p:anim>
                                    <p:animEffect transition="in" filter="fade">
                                      <p:cBhvr>
                                        <p:cTn id="14" dur="500"/>
                                        <p:tgtEl>
                                          <p:spTgt spid="20275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02758"/>
                                        </p:tgtEl>
                                        <p:attrNameLst>
                                          <p:attrName>style.visibility</p:attrName>
                                        </p:attrNameLst>
                                      </p:cBhvr>
                                      <p:to>
                                        <p:strVal val="visible"/>
                                      </p:to>
                                    </p:set>
                                    <p:anim calcmode="lin" valueType="num">
                                      <p:cBhvr>
                                        <p:cTn id="17" dur="500" fill="hold"/>
                                        <p:tgtEl>
                                          <p:spTgt spid="202758"/>
                                        </p:tgtEl>
                                        <p:attrNameLst>
                                          <p:attrName>ppt_w</p:attrName>
                                        </p:attrNameLst>
                                      </p:cBhvr>
                                      <p:tavLst>
                                        <p:tav tm="0">
                                          <p:val>
                                            <p:fltVal val="0"/>
                                          </p:val>
                                        </p:tav>
                                        <p:tav tm="100000">
                                          <p:val>
                                            <p:strVal val="#ppt_w"/>
                                          </p:val>
                                        </p:tav>
                                      </p:tavLst>
                                    </p:anim>
                                    <p:anim calcmode="lin" valueType="num">
                                      <p:cBhvr>
                                        <p:cTn id="18" dur="500" fill="hold"/>
                                        <p:tgtEl>
                                          <p:spTgt spid="202758"/>
                                        </p:tgtEl>
                                        <p:attrNameLst>
                                          <p:attrName>ppt_h</p:attrName>
                                        </p:attrNameLst>
                                      </p:cBhvr>
                                      <p:tavLst>
                                        <p:tav tm="0">
                                          <p:val>
                                            <p:fltVal val="0"/>
                                          </p:val>
                                        </p:tav>
                                        <p:tav tm="100000">
                                          <p:val>
                                            <p:strVal val="#ppt_h"/>
                                          </p:val>
                                        </p:tav>
                                      </p:tavLst>
                                    </p:anim>
                                    <p:animEffect transition="in" filter="fade">
                                      <p:cBhvr>
                                        <p:cTn id="19" dur="500"/>
                                        <p:tgtEl>
                                          <p:spTgt spid="20275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02760"/>
                                        </p:tgtEl>
                                        <p:attrNameLst>
                                          <p:attrName>style.visibility</p:attrName>
                                        </p:attrNameLst>
                                      </p:cBhvr>
                                      <p:to>
                                        <p:strVal val="visible"/>
                                      </p:to>
                                    </p:set>
                                    <p:anim calcmode="lin" valueType="num">
                                      <p:cBhvr>
                                        <p:cTn id="22" dur="500" fill="hold"/>
                                        <p:tgtEl>
                                          <p:spTgt spid="202760"/>
                                        </p:tgtEl>
                                        <p:attrNameLst>
                                          <p:attrName>ppt_w</p:attrName>
                                        </p:attrNameLst>
                                      </p:cBhvr>
                                      <p:tavLst>
                                        <p:tav tm="0">
                                          <p:val>
                                            <p:fltVal val="0"/>
                                          </p:val>
                                        </p:tav>
                                        <p:tav tm="100000">
                                          <p:val>
                                            <p:strVal val="#ppt_w"/>
                                          </p:val>
                                        </p:tav>
                                      </p:tavLst>
                                    </p:anim>
                                    <p:anim calcmode="lin" valueType="num">
                                      <p:cBhvr>
                                        <p:cTn id="23" dur="500" fill="hold"/>
                                        <p:tgtEl>
                                          <p:spTgt spid="202760"/>
                                        </p:tgtEl>
                                        <p:attrNameLst>
                                          <p:attrName>ppt_h</p:attrName>
                                        </p:attrNameLst>
                                      </p:cBhvr>
                                      <p:tavLst>
                                        <p:tav tm="0">
                                          <p:val>
                                            <p:fltVal val="0"/>
                                          </p:val>
                                        </p:tav>
                                        <p:tav tm="100000">
                                          <p:val>
                                            <p:strVal val="#ppt_h"/>
                                          </p:val>
                                        </p:tav>
                                      </p:tavLst>
                                    </p:anim>
                                    <p:animEffect transition="in" filter="fade">
                                      <p:cBhvr>
                                        <p:cTn id="24" dur="500"/>
                                        <p:tgtEl>
                                          <p:spTgt spid="20276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02759"/>
                                        </p:tgtEl>
                                        <p:attrNameLst>
                                          <p:attrName>style.visibility</p:attrName>
                                        </p:attrNameLst>
                                      </p:cBhvr>
                                      <p:to>
                                        <p:strVal val="visible"/>
                                      </p:to>
                                    </p:set>
                                    <p:anim calcmode="lin" valueType="num">
                                      <p:cBhvr>
                                        <p:cTn id="27" dur="500" fill="hold"/>
                                        <p:tgtEl>
                                          <p:spTgt spid="202759"/>
                                        </p:tgtEl>
                                        <p:attrNameLst>
                                          <p:attrName>ppt_w</p:attrName>
                                        </p:attrNameLst>
                                      </p:cBhvr>
                                      <p:tavLst>
                                        <p:tav tm="0">
                                          <p:val>
                                            <p:fltVal val="0"/>
                                          </p:val>
                                        </p:tav>
                                        <p:tav tm="100000">
                                          <p:val>
                                            <p:strVal val="#ppt_w"/>
                                          </p:val>
                                        </p:tav>
                                      </p:tavLst>
                                    </p:anim>
                                    <p:anim calcmode="lin" valueType="num">
                                      <p:cBhvr>
                                        <p:cTn id="28" dur="500" fill="hold"/>
                                        <p:tgtEl>
                                          <p:spTgt spid="202759"/>
                                        </p:tgtEl>
                                        <p:attrNameLst>
                                          <p:attrName>ppt_h</p:attrName>
                                        </p:attrNameLst>
                                      </p:cBhvr>
                                      <p:tavLst>
                                        <p:tav tm="0">
                                          <p:val>
                                            <p:fltVal val="0"/>
                                          </p:val>
                                        </p:tav>
                                        <p:tav tm="100000">
                                          <p:val>
                                            <p:strVal val="#ppt_h"/>
                                          </p:val>
                                        </p:tav>
                                      </p:tavLst>
                                    </p:anim>
                                    <p:animEffect transition="in" filter="fade">
                                      <p:cBhvr>
                                        <p:cTn id="29" dur="500"/>
                                        <p:tgtEl>
                                          <p:spTgt spid="202759"/>
                                        </p:tgtEl>
                                      </p:cBhvr>
                                    </p:animEffect>
                                  </p:childTnLst>
                                </p:cTn>
                              </p:par>
                            </p:childTnLst>
                          </p:cTn>
                        </p:par>
                      </p:childTnLst>
                    </p:cTn>
                  </p:par>
                  <p:par>
                    <p:cTn id="30" fill="hold">
                      <p:stCondLst>
                        <p:cond delay="indefinite"/>
                      </p:stCondLst>
                      <p:childTnLst>
                        <p:par>
                          <p:cTn id="31" fill="hold">
                            <p:stCondLst>
                              <p:cond delay="0"/>
                            </p:stCondLst>
                            <p:childTnLst>
                              <p:par>
                                <p:cTn id="32" presetID="25" presetClass="entr" presetSubtype="0" fill="hold" grpId="0" nodeType="clickEffect">
                                  <p:stCondLst>
                                    <p:cond delay="0"/>
                                  </p:stCondLst>
                                  <p:childTnLst>
                                    <p:set>
                                      <p:cBhvr>
                                        <p:cTn id="33" dur="1" fill="hold">
                                          <p:stCondLst>
                                            <p:cond delay="0"/>
                                          </p:stCondLst>
                                        </p:cTn>
                                        <p:tgtEl>
                                          <p:spTgt spid="202762"/>
                                        </p:tgtEl>
                                        <p:attrNameLst>
                                          <p:attrName>style.visibility</p:attrName>
                                        </p:attrNameLst>
                                      </p:cBhvr>
                                      <p:to>
                                        <p:strVal val="visible"/>
                                      </p:to>
                                    </p:set>
                                    <p:anim calcmode="lin" valueType="num">
                                      <p:cBhvr>
                                        <p:cTn id="34" dur="500" decel="50000" fill="hold">
                                          <p:stCondLst>
                                            <p:cond delay="0"/>
                                          </p:stCondLst>
                                        </p:cTn>
                                        <p:tgtEl>
                                          <p:spTgt spid="202762"/>
                                        </p:tgtEl>
                                        <p:attrNameLst>
                                          <p:attrName>style.rotation</p:attrName>
                                        </p:attrNameLst>
                                      </p:cBhvr>
                                      <p:tavLst>
                                        <p:tav tm="0">
                                          <p:val>
                                            <p:fltVal val="-90"/>
                                          </p:val>
                                        </p:tav>
                                        <p:tav tm="100000">
                                          <p:val>
                                            <p:fltVal val="0"/>
                                          </p:val>
                                        </p:tav>
                                      </p:tavLst>
                                    </p:anim>
                                    <p:anim calcmode="lin" valueType="num">
                                      <p:cBhvr>
                                        <p:cTn id="35" dur="500" decel="50000" fill="hold">
                                          <p:stCondLst>
                                            <p:cond delay="0"/>
                                          </p:stCondLst>
                                        </p:cTn>
                                        <p:tgtEl>
                                          <p:spTgt spid="202762"/>
                                        </p:tgtEl>
                                        <p:attrNameLst>
                                          <p:attrName>ppt_w</p:attrName>
                                        </p:attrNameLst>
                                      </p:cBhvr>
                                      <p:tavLst>
                                        <p:tav tm="0">
                                          <p:val>
                                            <p:strVal val="#ppt_w"/>
                                          </p:val>
                                        </p:tav>
                                        <p:tav tm="100000">
                                          <p:val>
                                            <p:strVal val="#ppt_w*.05"/>
                                          </p:val>
                                        </p:tav>
                                      </p:tavLst>
                                    </p:anim>
                                    <p:anim calcmode="lin" valueType="num">
                                      <p:cBhvr>
                                        <p:cTn id="36" dur="500" accel="50000" fill="hold">
                                          <p:stCondLst>
                                            <p:cond delay="500"/>
                                          </p:stCondLst>
                                        </p:cTn>
                                        <p:tgtEl>
                                          <p:spTgt spid="202762"/>
                                        </p:tgtEl>
                                        <p:attrNameLst>
                                          <p:attrName>ppt_w</p:attrName>
                                        </p:attrNameLst>
                                      </p:cBhvr>
                                      <p:tavLst>
                                        <p:tav tm="0">
                                          <p:val>
                                            <p:strVal val="#ppt_w*.05"/>
                                          </p:val>
                                        </p:tav>
                                        <p:tav tm="100000">
                                          <p:val>
                                            <p:strVal val="#ppt_w"/>
                                          </p:val>
                                        </p:tav>
                                      </p:tavLst>
                                    </p:anim>
                                    <p:anim calcmode="lin" valueType="num">
                                      <p:cBhvr>
                                        <p:cTn id="37" dur="1000" fill="hold"/>
                                        <p:tgtEl>
                                          <p:spTgt spid="202762"/>
                                        </p:tgtEl>
                                        <p:attrNameLst>
                                          <p:attrName>ppt_h</p:attrName>
                                        </p:attrNameLst>
                                      </p:cBhvr>
                                      <p:tavLst>
                                        <p:tav tm="0">
                                          <p:val>
                                            <p:strVal val="#ppt_h"/>
                                          </p:val>
                                        </p:tav>
                                        <p:tav tm="100000">
                                          <p:val>
                                            <p:strVal val="#ppt_h"/>
                                          </p:val>
                                        </p:tav>
                                      </p:tavLst>
                                    </p:anim>
                                    <p:anim calcmode="lin" valueType="num">
                                      <p:cBhvr>
                                        <p:cTn id="38" dur="500" decel="50000" fill="hold">
                                          <p:stCondLst>
                                            <p:cond delay="0"/>
                                          </p:stCondLst>
                                        </p:cTn>
                                        <p:tgtEl>
                                          <p:spTgt spid="202762"/>
                                        </p:tgtEl>
                                        <p:attrNameLst>
                                          <p:attrName>ppt_x</p:attrName>
                                        </p:attrNameLst>
                                      </p:cBhvr>
                                      <p:tavLst>
                                        <p:tav tm="0">
                                          <p:val>
                                            <p:strVal val="#ppt_x+.4"/>
                                          </p:val>
                                        </p:tav>
                                        <p:tav tm="100000">
                                          <p:val>
                                            <p:strVal val="#ppt_x"/>
                                          </p:val>
                                        </p:tav>
                                      </p:tavLst>
                                    </p:anim>
                                    <p:anim calcmode="lin" valueType="num">
                                      <p:cBhvr>
                                        <p:cTn id="39" dur="500" decel="50000" fill="hold">
                                          <p:stCondLst>
                                            <p:cond delay="0"/>
                                          </p:stCondLst>
                                        </p:cTn>
                                        <p:tgtEl>
                                          <p:spTgt spid="202762"/>
                                        </p:tgtEl>
                                        <p:attrNameLst>
                                          <p:attrName>ppt_y</p:attrName>
                                        </p:attrNameLst>
                                      </p:cBhvr>
                                      <p:tavLst>
                                        <p:tav tm="0">
                                          <p:val>
                                            <p:strVal val="#ppt_y-.2"/>
                                          </p:val>
                                        </p:tav>
                                        <p:tav tm="100000">
                                          <p:val>
                                            <p:strVal val="#ppt_y+.1"/>
                                          </p:val>
                                        </p:tav>
                                      </p:tavLst>
                                    </p:anim>
                                    <p:anim calcmode="lin" valueType="num">
                                      <p:cBhvr>
                                        <p:cTn id="40" dur="500" accel="50000" fill="hold">
                                          <p:stCondLst>
                                            <p:cond delay="500"/>
                                          </p:stCondLst>
                                        </p:cTn>
                                        <p:tgtEl>
                                          <p:spTgt spid="202762"/>
                                        </p:tgtEl>
                                        <p:attrNameLst>
                                          <p:attrName>ppt_y</p:attrName>
                                        </p:attrNameLst>
                                      </p:cBhvr>
                                      <p:tavLst>
                                        <p:tav tm="0">
                                          <p:val>
                                            <p:strVal val="#ppt_y+.1"/>
                                          </p:val>
                                        </p:tav>
                                        <p:tav tm="100000">
                                          <p:val>
                                            <p:strVal val="#ppt_y"/>
                                          </p:val>
                                        </p:tav>
                                      </p:tavLst>
                                    </p:anim>
                                    <p:animEffect transition="in" filter="fade">
                                      <p:cBhvr>
                                        <p:cTn id="41" dur="1000" decel="50000">
                                          <p:stCondLst>
                                            <p:cond delay="0"/>
                                          </p:stCondLst>
                                        </p:cTn>
                                        <p:tgtEl>
                                          <p:spTgt spid="202762"/>
                                        </p:tgtEl>
                                      </p:cBhvr>
                                    </p:animEffect>
                                  </p:childTnLst>
                                </p:cTn>
                              </p:par>
                            </p:childTnLst>
                          </p:cTn>
                        </p:par>
                        <p:par>
                          <p:cTn id="42" fill="hold">
                            <p:stCondLst>
                              <p:cond delay="1000"/>
                            </p:stCondLst>
                            <p:childTnLst>
                              <p:par>
                                <p:cTn id="43" presetID="53" presetClass="entr" presetSubtype="16" fill="hold" grpId="0" nodeType="afterEffect">
                                  <p:stCondLst>
                                    <p:cond delay="0"/>
                                  </p:stCondLst>
                                  <p:childTnLst>
                                    <p:set>
                                      <p:cBhvr>
                                        <p:cTn id="44" dur="1" fill="hold">
                                          <p:stCondLst>
                                            <p:cond delay="0"/>
                                          </p:stCondLst>
                                        </p:cTn>
                                        <p:tgtEl>
                                          <p:spTgt spid="202761"/>
                                        </p:tgtEl>
                                        <p:attrNameLst>
                                          <p:attrName>style.visibility</p:attrName>
                                        </p:attrNameLst>
                                      </p:cBhvr>
                                      <p:to>
                                        <p:strVal val="visible"/>
                                      </p:to>
                                    </p:set>
                                    <p:anim calcmode="lin" valueType="num">
                                      <p:cBhvr>
                                        <p:cTn id="45" dur="500" fill="hold"/>
                                        <p:tgtEl>
                                          <p:spTgt spid="202761"/>
                                        </p:tgtEl>
                                        <p:attrNameLst>
                                          <p:attrName>ppt_w</p:attrName>
                                        </p:attrNameLst>
                                      </p:cBhvr>
                                      <p:tavLst>
                                        <p:tav tm="0">
                                          <p:val>
                                            <p:fltVal val="0"/>
                                          </p:val>
                                        </p:tav>
                                        <p:tav tm="100000">
                                          <p:val>
                                            <p:strVal val="#ppt_w"/>
                                          </p:val>
                                        </p:tav>
                                      </p:tavLst>
                                    </p:anim>
                                    <p:anim calcmode="lin" valueType="num">
                                      <p:cBhvr>
                                        <p:cTn id="46" dur="500" fill="hold"/>
                                        <p:tgtEl>
                                          <p:spTgt spid="202761"/>
                                        </p:tgtEl>
                                        <p:attrNameLst>
                                          <p:attrName>ppt_h</p:attrName>
                                        </p:attrNameLst>
                                      </p:cBhvr>
                                      <p:tavLst>
                                        <p:tav tm="0">
                                          <p:val>
                                            <p:fltVal val="0"/>
                                          </p:val>
                                        </p:tav>
                                        <p:tav tm="100000">
                                          <p:val>
                                            <p:strVal val="#ppt_h"/>
                                          </p:val>
                                        </p:tav>
                                      </p:tavLst>
                                    </p:anim>
                                    <p:animEffect transition="in" filter="fade">
                                      <p:cBhvr>
                                        <p:cTn id="47" dur="500"/>
                                        <p:tgtEl>
                                          <p:spTgt spid="202761"/>
                                        </p:tgtEl>
                                      </p:cBhvr>
                                    </p:animEffect>
                                  </p:childTnLst>
                                </p:cTn>
                              </p:par>
                            </p:childTnLst>
                          </p:cTn>
                        </p:par>
                      </p:childTnLst>
                    </p:cTn>
                  </p:par>
                  <p:par>
                    <p:cTn id="48" fill="hold">
                      <p:stCondLst>
                        <p:cond delay="indefinite"/>
                      </p:stCondLst>
                      <p:childTnLst>
                        <p:par>
                          <p:cTn id="49" fill="hold">
                            <p:stCondLst>
                              <p:cond delay="0"/>
                            </p:stCondLst>
                            <p:childTnLst>
                              <p:par>
                                <p:cTn id="50" presetID="25" presetClass="entr" presetSubtype="0" fill="hold" grpId="0" nodeType="clickEffect">
                                  <p:stCondLst>
                                    <p:cond delay="0"/>
                                  </p:stCondLst>
                                  <p:childTnLst>
                                    <p:set>
                                      <p:cBhvr>
                                        <p:cTn id="51" dur="1" fill="hold">
                                          <p:stCondLst>
                                            <p:cond delay="0"/>
                                          </p:stCondLst>
                                        </p:cTn>
                                        <p:tgtEl>
                                          <p:spTgt spid="202764"/>
                                        </p:tgtEl>
                                        <p:attrNameLst>
                                          <p:attrName>style.visibility</p:attrName>
                                        </p:attrNameLst>
                                      </p:cBhvr>
                                      <p:to>
                                        <p:strVal val="visible"/>
                                      </p:to>
                                    </p:set>
                                    <p:anim calcmode="lin" valueType="num">
                                      <p:cBhvr>
                                        <p:cTn id="52" dur="500" decel="50000" fill="hold">
                                          <p:stCondLst>
                                            <p:cond delay="0"/>
                                          </p:stCondLst>
                                        </p:cTn>
                                        <p:tgtEl>
                                          <p:spTgt spid="202764"/>
                                        </p:tgtEl>
                                        <p:attrNameLst>
                                          <p:attrName>style.rotation</p:attrName>
                                        </p:attrNameLst>
                                      </p:cBhvr>
                                      <p:tavLst>
                                        <p:tav tm="0">
                                          <p:val>
                                            <p:fltVal val="-90"/>
                                          </p:val>
                                        </p:tav>
                                        <p:tav tm="100000">
                                          <p:val>
                                            <p:fltVal val="0"/>
                                          </p:val>
                                        </p:tav>
                                      </p:tavLst>
                                    </p:anim>
                                    <p:anim calcmode="lin" valueType="num">
                                      <p:cBhvr>
                                        <p:cTn id="53" dur="500" decel="50000" fill="hold">
                                          <p:stCondLst>
                                            <p:cond delay="0"/>
                                          </p:stCondLst>
                                        </p:cTn>
                                        <p:tgtEl>
                                          <p:spTgt spid="202764"/>
                                        </p:tgtEl>
                                        <p:attrNameLst>
                                          <p:attrName>ppt_w</p:attrName>
                                        </p:attrNameLst>
                                      </p:cBhvr>
                                      <p:tavLst>
                                        <p:tav tm="0">
                                          <p:val>
                                            <p:strVal val="#ppt_w"/>
                                          </p:val>
                                        </p:tav>
                                        <p:tav tm="100000">
                                          <p:val>
                                            <p:strVal val="#ppt_w*.05"/>
                                          </p:val>
                                        </p:tav>
                                      </p:tavLst>
                                    </p:anim>
                                    <p:anim calcmode="lin" valueType="num">
                                      <p:cBhvr>
                                        <p:cTn id="54" dur="500" accel="50000" fill="hold">
                                          <p:stCondLst>
                                            <p:cond delay="500"/>
                                          </p:stCondLst>
                                        </p:cTn>
                                        <p:tgtEl>
                                          <p:spTgt spid="202764"/>
                                        </p:tgtEl>
                                        <p:attrNameLst>
                                          <p:attrName>ppt_w</p:attrName>
                                        </p:attrNameLst>
                                      </p:cBhvr>
                                      <p:tavLst>
                                        <p:tav tm="0">
                                          <p:val>
                                            <p:strVal val="#ppt_w*.05"/>
                                          </p:val>
                                        </p:tav>
                                        <p:tav tm="100000">
                                          <p:val>
                                            <p:strVal val="#ppt_w"/>
                                          </p:val>
                                        </p:tav>
                                      </p:tavLst>
                                    </p:anim>
                                    <p:anim calcmode="lin" valueType="num">
                                      <p:cBhvr>
                                        <p:cTn id="55" dur="1000" fill="hold"/>
                                        <p:tgtEl>
                                          <p:spTgt spid="202764"/>
                                        </p:tgtEl>
                                        <p:attrNameLst>
                                          <p:attrName>ppt_h</p:attrName>
                                        </p:attrNameLst>
                                      </p:cBhvr>
                                      <p:tavLst>
                                        <p:tav tm="0">
                                          <p:val>
                                            <p:strVal val="#ppt_h"/>
                                          </p:val>
                                        </p:tav>
                                        <p:tav tm="100000">
                                          <p:val>
                                            <p:strVal val="#ppt_h"/>
                                          </p:val>
                                        </p:tav>
                                      </p:tavLst>
                                    </p:anim>
                                    <p:anim calcmode="lin" valueType="num">
                                      <p:cBhvr>
                                        <p:cTn id="56" dur="500" decel="50000" fill="hold">
                                          <p:stCondLst>
                                            <p:cond delay="0"/>
                                          </p:stCondLst>
                                        </p:cTn>
                                        <p:tgtEl>
                                          <p:spTgt spid="202764"/>
                                        </p:tgtEl>
                                        <p:attrNameLst>
                                          <p:attrName>ppt_x</p:attrName>
                                        </p:attrNameLst>
                                      </p:cBhvr>
                                      <p:tavLst>
                                        <p:tav tm="0">
                                          <p:val>
                                            <p:strVal val="#ppt_x+.4"/>
                                          </p:val>
                                        </p:tav>
                                        <p:tav tm="100000">
                                          <p:val>
                                            <p:strVal val="#ppt_x"/>
                                          </p:val>
                                        </p:tav>
                                      </p:tavLst>
                                    </p:anim>
                                    <p:anim calcmode="lin" valueType="num">
                                      <p:cBhvr>
                                        <p:cTn id="57" dur="500" decel="50000" fill="hold">
                                          <p:stCondLst>
                                            <p:cond delay="0"/>
                                          </p:stCondLst>
                                        </p:cTn>
                                        <p:tgtEl>
                                          <p:spTgt spid="202764"/>
                                        </p:tgtEl>
                                        <p:attrNameLst>
                                          <p:attrName>ppt_y</p:attrName>
                                        </p:attrNameLst>
                                      </p:cBhvr>
                                      <p:tavLst>
                                        <p:tav tm="0">
                                          <p:val>
                                            <p:strVal val="#ppt_y-.2"/>
                                          </p:val>
                                        </p:tav>
                                        <p:tav tm="100000">
                                          <p:val>
                                            <p:strVal val="#ppt_y+.1"/>
                                          </p:val>
                                        </p:tav>
                                      </p:tavLst>
                                    </p:anim>
                                    <p:anim calcmode="lin" valueType="num">
                                      <p:cBhvr>
                                        <p:cTn id="58" dur="500" accel="50000" fill="hold">
                                          <p:stCondLst>
                                            <p:cond delay="500"/>
                                          </p:stCondLst>
                                        </p:cTn>
                                        <p:tgtEl>
                                          <p:spTgt spid="202764"/>
                                        </p:tgtEl>
                                        <p:attrNameLst>
                                          <p:attrName>ppt_y</p:attrName>
                                        </p:attrNameLst>
                                      </p:cBhvr>
                                      <p:tavLst>
                                        <p:tav tm="0">
                                          <p:val>
                                            <p:strVal val="#ppt_y+.1"/>
                                          </p:val>
                                        </p:tav>
                                        <p:tav tm="100000">
                                          <p:val>
                                            <p:strVal val="#ppt_y"/>
                                          </p:val>
                                        </p:tav>
                                      </p:tavLst>
                                    </p:anim>
                                    <p:animEffect transition="in" filter="fade">
                                      <p:cBhvr>
                                        <p:cTn id="59" dur="1000" decel="50000">
                                          <p:stCondLst>
                                            <p:cond delay="0"/>
                                          </p:stCondLst>
                                        </p:cTn>
                                        <p:tgtEl>
                                          <p:spTgt spid="202764"/>
                                        </p:tgtEl>
                                      </p:cBhvr>
                                    </p:animEffect>
                                  </p:childTnLst>
                                </p:cTn>
                              </p:par>
                            </p:childTnLst>
                          </p:cTn>
                        </p:par>
                        <p:par>
                          <p:cTn id="60" fill="hold">
                            <p:stCondLst>
                              <p:cond delay="1000"/>
                            </p:stCondLst>
                            <p:childTnLst>
                              <p:par>
                                <p:cTn id="61" presetID="53" presetClass="entr" presetSubtype="16" fill="hold" grpId="0" nodeType="afterEffect">
                                  <p:stCondLst>
                                    <p:cond delay="0"/>
                                  </p:stCondLst>
                                  <p:childTnLst>
                                    <p:set>
                                      <p:cBhvr>
                                        <p:cTn id="62" dur="1" fill="hold">
                                          <p:stCondLst>
                                            <p:cond delay="0"/>
                                          </p:stCondLst>
                                        </p:cTn>
                                        <p:tgtEl>
                                          <p:spTgt spid="202763"/>
                                        </p:tgtEl>
                                        <p:attrNameLst>
                                          <p:attrName>style.visibility</p:attrName>
                                        </p:attrNameLst>
                                      </p:cBhvr>
                                      <p:to>
                                        <p:strVal val="visible"/>
                                      </p:to>
                                    </p:set>
                                    <p:anim calcmode="lin" valueType="num">
                                      <p:cBhvr>
                                        <p:cTn id="63" dur="500" fill="hold"/>
                                        <p:tgtEl>
                                          <p:spTgt spid="202763"/>
                                        </p:tgtEl>
                                        <p:attrNameLst>
                                          <p:attrName>ppt_w</p:attrName>
                                        </p:attrNameLst>
                                      </p:cBhvr>
                                      <p:tavLst>
                                        <p:tav tm="0">
                                          <p:val>
                                            <p:fltVal val="0"/>
                                          </p:val>
                                        </p:tav>
                                        <p:tav tm="100000">
                                          <p:val>
                                            <p:strVal val="#ppt_w"/>
                                          </p:val>
                                        </p:tav>
                                      </p:tavLst>
                                    </p:anim>
                                    <p:anim calcmode="lin" valueType="num">
                                      <p:cBhvr>
                                        <p:cTn id="64" dur="500" fill="hold"/>
                                        <p:tgtEl>
                                          <p:spTgt spid="202763"/>
                                        </p:tgtEl>
                                        <p:attrNameLst>
                                          <p:attrName>ppt_h</p:attrName>
                                        </p:attrNameLst>
                                      </p:cBhvr>
                                      <p:tavLst>
                                        <p:tav tm="0">
                                          <p:val>
                                            <p:fltVal val="0"/>
                                          </p:val>
                                        </p:tav>
                                        <p:tav tm="100000">
                                          <p:val>
                                            <p:strVal val="#ppt_h"/>
                                          </p:val>
                                        </p:tav>
                                      </p:tavLst>
                                    </p:anim>
                                    <p:animEffect transition="in" filter="fade">
                                      <p:cBhvr>
                                        <p:cTn id="65" dur="500"/>
                                        <p:tgtEl>
                                          <p:spTgt spid="202763"/>
                                        </p:tgtEl>
                                      </p:cBhvr>
                                    </p:animEffect>
                                  </p:childTnLst>
                                </p:cTn>
                              </p:par>
                            </p:childTnLst>
                          </p:cTn>
                        </p:par>
                      </p:childTnLst>
                    </p:cTn>
                  </p:par>
                  <p:par>
                    <p:cTn id="66" fill="hold">
                      <p:stCondLst>
                        <p:cond delay="indefinite"/>
                      </p:stCondLst>
                      <p:childTnLst>
                        <p:par>
                          <p:cTn id="67" fill="hold">
                            <p:stCondLst>
                              <p:cond delay="0"/>
                            </p:stCondLst>
                            <p:childTnLst>
                              <p:par>
                                <p:cTn id="68" presetID="25" presetClass="entr" presetSubtype="0" fill="hold" grpId="0" nodeType="clickEffect">
                                  <p:stCondLst>
                                    <p:cond delay="0"/>
                                  </p:stCondLst>
                                  <p:childTnLst>
                                    <p:set>
                                      <p:cBhvr>
                                        <p:cTn id="69" dur="1" fill="hold">
                                          <p:stCondLst>
                                            <p:cond delay="0"/>
                                          </p:stCondLst>
                                        </p:cTn>
                                        <p:tgtEl>
                                          <p:spTgt spid="202766"/>
                                        </p:tgtEl>
                                        <p:attrNameLst>
                                          <p:attrName>style.visibility</p:attrName>
                                        </p:attrNameLst>
                                      </p:cBhvr>
                                      <p:to>
                                        <p:strVal val="visible"/>
                                      </p:to>
                                    </p:set>
                                    <p:anim calcmode="lin" valueType="num">
                                      <p:cBhvr>
                                        <p:cTn id="70" dur="500" decel="50000" fill="hold">
                                          <p:stCondLst>
                                            <p:cond delay="0"/>
                                          </p:stCondLst>
                                        </p:cTn>
                                        <p:tgtEl>
                                          <p:spTgt spid="202766"/>
                                        </p:tgtEl>
                                        <p:attrNameLst>
                                          <p:attrName>style.rotation</p:attrName>
                                        </p:attrNameLst>
                                      </p:cBhvr>
                                      <p:tavLst>
                                        <p:tav tm="0">
                                          <p:val>
                                            <p:fltVal val="-90"/>
                                          </p:val>
                                        </p:tav>
                                        <p:tav tm="100000">
                                          <p:val>
                                            <p:fltVal val="0"/>
                                          </p:val>
                                        </p:tav>
                                      </p:tavLst>
                                    </p:anim>
                                    <p:anim calcmode="lin" valueType="num">
                                      <p:cBhvr>
                                        <p:cTn id="71" dur="500" decel="50000" fill="hold">
                                          <p:stCondLst>
                                            <p:cond delay="0"/>
                                          </p:stCondLst>
                                        </p:cTn>
                                        <p:tgtEl>
                                          <p:spTgt spid="202766"/>
                                        </p:tgtEl>
                                        <p:attrNameLst>
                                          <p:attrName>ppt_w</p:attrName>
                                        </p:attrNameLst>
                                      </p:cBhvr>
                                      <p:tavLst>
                                        <p:tav tm="0">
                                          <p:val>
                                            <p:strVal val="#ppt_w"/>
                                          </p:val>
                                        </p:tav>
                                        <p:tav tm="100000">
                                          <p:val>
                                            <p:strVal val="#ppt_w*.05"/>
                                          </p:val>
                                        </p:tav>
                                      </p:tavLst>
                                    </p:anim>
                                    <p:anim calcmode="lin" valueType="num">
                                      <p:cBhvr>
                                        <p:cTn id="72" dur="500" accel="50000" fill="hold">
                                          <p:stCondLst>
                                            <p:cond delay="500"/>
                                          </p:stCondLst>
                                        </p:cTn>
                                        <p:tgtEl>
                                          <p:spTgt spid="202766"/>
                                        </p:tgtEl>
                                        <p:attrNameLst>
                                          <p:attrName>ppt_w</p:attrName>
                                        </p:attrNameLst>
                                      </p:cBhvr>
                                      <p:tavLst>
                                        <p:tav tm="0">
                                          <p:val>
                                            <p:strVal val="#ppt_w*.05"/>
                                          </p:val>
                                        </p:tav>
                                        <p:tav tm="100000">
                                          <p:val>
                                            <p:strVal val="#ppt_w"/>
                                          </p:val>
                                        </p:tav>
                                      </p:tavLst>
                                    </p:anim>
                                    <p:anim calcmode="lin" valueType="num">
                                      <p:cBhvr>
                                        <p:cTn id="73" dur="1000" fill="hold"/>
                                        <p:tgtEl>
                                          <p:spTgt spid="202766"/>
                                        </p:tgtEl>
                                        <p:attrNameLst>
                                          <p:attrName>ppt_h</p:attrName>
                                        </p:attrNameLst>
                                      </p:cBhvr>
                                      <p:tavLst>
                                        <p:tav tm="0">
                                          <p:val>
                                            <p:strVal val="#ppt_h"/>
                                          </p:val>
                                        </p:tav>
                                        <p:tav tm="100000">
                                          <p:val>
                                            <p:strVal val="#ppt_h"/>
                                          </p:val>
                                        </p:tav>
                                      </p:tavLst>
                                    </p:anim>
                                    <p:anim calcmode="lin" valueType="num">
                                      <p:cBhvr>
                                        <p:cTn id="74" dur="500" decel="50000" fill="hold">
                                          <p:stCondLst>
                                            <p:cond delay="0"/>
                                          </p:stCondLst>
                                        </p:cTn>
                                        <p:tgtEl>
                                          <p:spTgt spid="202766"/>
                                        </p:tgtEl>
                                        <p:attrNameLst>
                                          <p:attrName>ppt_x</p:attrName>
                                        </p:attrNameLst>
                                      </p:cBhvr>
                                      <p:tavLst>
                                        <p:tav tm="0">
                                          <p:val>
                                            <p:strVal val="#ppt_x+.4"/>
                                          </p:val>
                                        </p:tav>
                                        <p:tav tm="100000">
                                          <p:val>
                                            <p:strVal val="#ppt_x"/>
                                          </p:val>
                                        </p:tav>
                                      </p:tavLst>
                                    </p:anim>
                                    <p:anim calcmode="lin" valueType="num">
                                      <p:cBhvr>
                                        <p:cTn id="75" dur="500" decel="50000" fill="hold">
                                          <p:stCondLst>
                                            <p:cond delay="0"/>
                                          </p:stCondLst>
                                        </p:cTn>
                                        <p:tgtEl>
                                          <p:spTgt spid="202766"/>
                                        </p:tgtEl>
                                        <p:attrNameLst>
                                          <p:attrName>ppt_y</p:attrName>
                                        </p:attrNameLst>
                                      </p:cBhvr>
                                      <p:tavLst>
                                        <p:tav tm="0">
                                          <p:val>
                                            <p:strVal val="#ppt_y-.2"/>
                                          </p:val>
                                        </p:tav>
                                        <p:tav tm="100000">
                                          <p:val>
                                            <p:strVal val="#ppt_y+.1"/>
                                          </p:val>
                                        </p:tav>
                                      </p:tavLst>
                                    </p:anim>
                                    <p:anim calcmode="lin" valueType="num">
                                      <p:cBhvr>
                                        <p:cTn id="76" dur="500" accel="50000" fill="hold">
                                          <p:stCondLst>
                                            <p:cond delay="500"/>
                                          </p:stCondLst>
                                        </p:cTn>
                                        <p:tgtEl>
                                          <p:spTgt spid="202766"/>
                                        </p:tgtEl>
                                        <p:attrNameLst>
                                          <p:attrName>ppt_y</p:attrName>
                                        </p:attrNameLst>
                                      </p:cBhvr>
                                      <p:tavLst>
                                        <p:tav tm="0">
                                          <p:val>
                                            <p:strVal val="#ppt_y+.1"/>
                                          </p:val>
                                        </p:tav>
                                        <p:tav tm="100000">
                                          <p:val>
                                            <p:strVal val="#ppt_y"/>
                                          </p:val>
                                        </p:tav>
                                      </p:tavLst>
                                    </p:anim>
                                    <p:animEffect transition="in" filter="fade">
                                      <p:cBhvr>
                                        <p:cTn id="77" dur="1000" decel="50000">
                                          <p:stCondLst>
                                            <p:cond delay="0"/>
                                          </p:stCondLst>
                                        </p:cTn>
                                        <p:tgtEl>
                                          <p:spTgt spid="202766"/>
                                        </p:tgtEl>
                                      </p:cBhvr>
                                    </p:animEffect>
                                  </p:childTnLst>
                                </p:cTn>
                              </p:par>
                            </p:childTnLst>
                          </p:cTn>
                        </p:par>
                        <p:par>
                          <p:cTn id="78" fill="hold">
                            <p:stCondLst>
                              <p:cond delay="1000"/>
                            </p:stCondLst>
                            <p:childTnLst>
                              <p:par>
                                <p:cTn id="79" presetID="53" presetClass="entr" presetSubtype="16" fill="hold" grpId="0" nodeType="afterEffect">
                                  <p:stCondLst>
                                    <p:cond delay="0"/>
                                  </p:stCondLst>
                                  <p:childTnLst>
                                    <p:set>
                                      <p:cBhvr>
                                        <p:cTn id="80" dur="1" fill="hold">
                                          <p:stCondLst>
                                            <p:cond delay="0"/>
                                          </p:stCondLst>
                                        </p:cTn>
                                        <p:tgtEl>
                                          <p:spTgt spid="202765"/>
                                        </p:tgtEl>
                                        <p:attrNameLst>
                                          <p:attrName>style.visibility</p:attrName>
                                        </p:attrNameLst>
                                      </p:cBhvr>
                                      <p:to>
                                        <p:strVal val="visible"/>
                                      </p:to>
                                    </p:set>
                                    <p:anim calcmode="lin" valueType="num">
                                      <p:cBhvr>
                                        <p:cTn id="81" dur="500" fill="hold"/>
                                        <p:tgtEl>
                                          <p:spTgt spid="202765"/>
                                        </p:tgtEl>
                                        <p:attrNameLst>
                                          <p:attrName>ppt_w</p:attrName>
                                        </p:attrNameLst>
                                      </p:cBhvr>
                                      <p:tavLst>
                                        <p:tav tm="0">
                                          <p:val>
                                            <p:fltVal val="0"/>
                                          </p:val>
                                        </p:tav>
                                        <p:tav tm="100000">
                                          <p:val>
                                            <p:strVal val="#ppt_w"/>
                                          </p:val>
                                        </p:tav>
                                      </p:tavLst>
                                    </p:anim>
                                    <p:anim calcmode="lin" valueType="num">
                                      <p:cBhvr>
                                        <p:cTn id="82" dur="500" fill="hold"/>
                                        <p:tgtEl>
                                          <p:spTgt spid="202765"/>
                                        </p:tgtEl>
                                        <p:attrNameLst>
                                          <p:attrName>ppt_h</p:attrName>
                                        </p:attrNameLst>
                                      </p:cBhvr>
                                      <p:tavLst>
                                        <p:tav tm="0">
                                          <p:val>
                                            <p:fltVal val="0"/>
                                          </p:val>
                                        </p:tav>
                                        <p:tav tm="100000">
                                          <p:val>
                                            <p:strVal val="#ppt_h"/>
                                          </p:val>
                                        </p:tav>
                                      </p:tavLst>
                                    </p:anim>
                                    <p:animEffect transition="in" filter="fade">
                                      <p:cBhvr>
                                        <p:cTn id="83" dur="500"/>
                                        <p:tgtEl>
                                          <p:spTgt spid="202765"/>
                                        </p:tgtEl>
                                      </p:cBhvr>
                                    </p:animEffect>
                                  </p:childTnLst>
                                </p:cTn>
                              </p:par>
                            </p:childTnLst>
                          </p:cTn>
                        </p:par>
                      </p:childTnLst>
                    </p:cTn>
                  </p:par>
                  <p:par>
                    <p:cTn id="84" fill="hold">
                      <p:stCondLst>
                        <p:cond delay="indefinite"/>
                      </p:stCondLst>
                      <p:childTnLst>
                        <p:par>
                          <p:cTn id="85" fill="hold">
                            <p:stCondLst>
                              <p:cond delay="0"/>
                            </p:stCondLst>
                            <p:childTnLst>
                              <p:par>
                                <p:cTn id="86" presetID="25" presetClass="entr" presetSubtype="0" fill="hold" grpId="0" nodeType="clickEffect">
                                  <p:stCondLst>
                                    <p:cond delay="0"/>
                                  </p:stCondLst>
                                  <p:childTnLst>
                                    <p:set>
                                      <p:cBhvr>
                                        <p:cTn id="87" dur="1" fill="hold">
                                          <p:stCondLst>
                                            <p:cond delay="0"/>
                                          </p:stCondLst>
                                        </p:cTn>
                                        <p:tgtEl>
                                          <p:spTgt spid="202768"/>
                                        </p:tgtEl>
                                        <p:attrNameLst>
                                          <p:attrName>style.visibility</p:attrName>
                                        </p:attrNameLst>
                                      </p:cBhvr>
                                      <p:to>
                                        <p:strVal val="visible"/>
                                      </p:to>
                                    </p:set>
                                    <p:anim calcmode="lin" valueType="num">
                                      <p:cBhvr>
                                        <p:cTn id="88" dur="500" decel="50000" fill="hold">
                                          <p:stCondLst>
                                            <p:cond delay="0"/>
                                          </p:stCondLst>
                                        </p:cTn>
                                        <p:tgtEl>
                                          <p:spTgt spid="202768"/>
                                        </p:tgtEl>
                                        <p:attrNameLst>
                                          <p:attrName>style.rotation</p:attrName>
                                        </p:attrNameLst>
                                      </p:cBhvr>
                                      <p:tavLst>
                                        <p:tav tm="0">
                                          <p:val>
                                            <p:fltVal val="-90"/>
                                          </p:val>
                                        </p:tav>
                                        <p:tav tm="100000">
                                          <p:val>
                                            <p:fltVal val="0"/>
                                          </p:val>
                                        </p:tav>
                                      </p:tavLst>
                                    </p:anim>
                                    <p:anim calcmode="lin" valueType="num">
                                      <p:cBhvr>
                                        <p:cTn id="89" dur="500" decel="50000" fill="hold">
                                          <p:stCondLst>
                                            <p:cond delay="0"/>
                                          </p:stCondLst>
                                        </p:cTn>
                                        <p:tgtEl>
                                          <p:spTgt spid="202768"/>
                                        </p:tgtEl>
                                        <p:attrNameLst>
                                          <p:attrName>ppt_w</p:attrName>
                                        </p:attrNameLst>
                                      </p:cBhvr>
                                      <p:tavLst>
                                        <p:tav tm="0">
                                          <p:val>
                                            <p:strVal val="#ppt_w"/>
                                          </p:val>
                                        </p:tav>
                                        <p:tav tm="100000">
                                          <p:val>
                                            <p:strVal val="#ppt_w*.05"/>
                                          </p:val>
                                        </p:tav>
                                      </p:tavLst>
                                    </p:anim>
                                    <p:anim calcmode="lin" valueType="num">
                                      <p:cBhvr>
                                        <p:cTn id="90" dur="500" accel="50000" fill="hold">
                                          <p:stCondLst>
                                            <p:cond delay="500"/>
                                          </p:stCondLst>
                                        </p:cTn>
                                        <p:tgtEl>
                                          <p:spTgt spid="202768"/>
                                        </p:tgtEl>
                                        <p:attrNameLst>
                                          <p:attrName>ppt_w</p:attrName>
                                        </p:attrNameLst>
                                      </p:cBhvr>
                                      <p:tavLst>
                                        <p:tav tm="0">
                                          <p:val>
                                            <p:strVal val="#ppt_w*.05"/>
                                          </p:val>
                                        </p:tav>
                                        <p:tav tm="100000">
                                          <p:val>
                                            <p:strVal val="#ppt_w"/>
                                          </p:val>
                                        </p:tav>
                                      </p:tavLst>
                                    </p:anim>
                                    <p:anim calcmode="lin" valueType="num">
                                      <p:cBhvr>
                                        <p:cTn id="91" dur="1000" fill="hold"/>
                                        <p:tgtEl>
                                          <p:spTgt spid="202768"/>
                                        </p:tgtEl>
                                        <p:attrNameLst>
                                          <p:attrName>ppt_h</p:attrName>
                                        </p:attrNameLst>
                                      </p:cBhvr>
                                      <p:tavLst>
                                        <p:tav tm="0">
                                          <p:val>
                                            <p:strVal val="#ppt_h"/>
                                          </p:val>
                                        </p:tav>
                                        <p:tav tm="100000">
                                          <p:val>
                                            <p:strVal val="#ppt_h"/>
                                          </p:val>
                                        </p:tav>
                                      </p:tavLst>
                                    </p:anim>
                                    <p:anim calcmode="lin" valueType="num">
                                      <p:cBhvr>
                                        <p:cTn id="92" dur="500" decel="50000" fill="hold">
                                          <p:stCondLst>
                                            <p:cond delay="0"/>
                                          </p:stCondLst>
                                        </p:cTn>
                                        <p:tgtEl>
                                          <p:spTgt spid="202768"/>
                                        </p:tgtEl>
                                        <p:attrNameLst>
                                          <p:attrName>ppt_x</p:attrName>
                                        </p:attrNameLst>
                                      </p:cBhvr>
                                      <p:tavLst>
                                        <p:tav tm="0">
                                          <p:val>
                                            <p:strVal val="#ppt_x+.4"/>
                                          </p:val>
                                        </p:tav>
                                        <p:tav tm="100000">
                                          <p:val>
                                            <p:strVal val="#ppt_x"/>
                                          </p:val>
                                        </p:tav>
                                      </p:tavLst>
                                    </p:anim>
                                    <p:anim calcmode="lin" valueType="num">
                                      <p:cBhvr>
                                        <p:cTn id="93" dur="500" decel="50000" fill="hold">
                                          <p:stCondLst>
                                            <p:cond delay="0"/>
                                          </p:stCondLst>
                                        </p:cTn>
                                        <p:tgtEl>
                                          <p:spTgt spid="202768"/>
                                        </p:tgtEl>
                                        <p:attrNameLst>
                                          <p:attrName>ppt_y</p:attrName>
                                        </p:attrNameLst>
                                      </p:cBhvr>
                                      <p:tavLst>
                                        <p:tav tm="0">
                                          <p:val>
                                            <p:strVal val="#ppt_y-.2"/>
                                          </p:val>
                                        </p:tav>
                                        <p:tav tm="100000">
                                          <p:val>
                                            <p:strVal val="#ppt_y+.1"/>
                                          </p:val>
                                        </p:tav>
                                      </p:tavLst>
                                    </p:anim>
                                    <p:anim calcmode="lin" valueType="num">
                                      <p:cBhvr>
                                        <p:cTn id="94" dur="500" accel="50000" fill="hold">
                                          <p:stCondLst>
                                            <p:cond delay="500"/>
                                          </p:stCondLst>
                                        </p:cTn>
                                        <p:tgtEl>
                                          <p:spTgt spid="202768"/>
                                        </p:tgtEl>
                                        <p:attrNameLst>
                                          <p:attrName>ppt_y</p:attrName>
                                        </p:attrNameLst>
                                      </p:cBhvr>
                                      <p:tavLst>
                                        <p:tav tm="0">
                                          <p:val>
                                            <p:strVal val="#ppt_y+.1"/>
                                          </p:val>
                                        </p:tav>
                                        <p:tav tm="100000">
                                          <p:val>
                                            <p:strVal val="#ppt_y"/>
                                          </p:val>
                                        </p:tav>
                                      </p:tavLst>
                                    </p:anim>
                                    <p:animEffect transition="in" filter="fade">
                                      <p:cBhvr>
                                        <p:cTn id="95" dur="1000" decel="50000">
                                          <p:stCondLst>
                                            <p:cond delay="0"/>
                                          </p:stCondLst>
                                        </p:cTn>
                                        <p:tgtEl>
                                          <p:spTgt spid="202768"/>
                                        </p:tgtEl>
                                      </p:cBhvr>
                                    </p:animEffect>
                                  </p:childTnLst>
                                </p:cTn>
                              </p:par>
                            </p:childTnLst>
                          </p:cTn>
                        </p:par>
                        <p:par>
                          <p:cTn id="96" fill="hold">
                            <p:stCondLst>
                              <p:cond delay="1000"/>
                            </p:stCondLst>
                            <p:childTnLst>
                              <p:par>
                                <p:cTn id="97" presetID="53" presetClass="entr" presetSubtype="16" fill="hold" grpId="0" nodeType="afterEffect">
                                  <p:stCondLst>
                                    <p:cond delay="0"/>
                                  </p:stCondLst>
                                  <p:childTnLst>
                                    <p:set>
                                      <p:cBhvr>
                                        <p:cTn id="98" dur="1" fill="hold">
                                          <p:stCondLst>
                                            <p:cond delay="0"/>
                                          </p:stCondLst>
                                        </p:cTn>
                                        <p:tgtEl>
                                          <p:spTgt spid="202767"/>
                                        </p:tgtEl>
                                        <p:attrNameLst>
                                          <p:attrName>style.visibility</p:attrName>
                                        </p:attrNameLst>
                                      </p:cBhvr>
                                      <p:to>
                                        <p:strVal val="visible"/>
                                      </p:to>
                                    </p:set>
                                    <p:anim calcmode="lin" valueType="num">
                                      <p:cBhvr>
                                        <p:cTn id="99" dur="500" fill="hold"/>
                                        <p:tgtEl>
                                          <p:spTgt spid="202767"/>
                                        </p:tgtEl>
                                        <p:attrNameLst>
                                          <p:attrName>ppt_w</p:attrName>
                                        </p:attrNameLst>
                                      </p:cBhvr>
                                      <p:tavLst>
                                        <p:tav tm="0">
                                          <p:val>
                                            <p:fltVal val="0"/>
                                          </p:val>
                                        </p:tav>
                                        <p:tav tm="100000">
                                          <p:val>
                                            <p:strVal val="#ppt_w"/>
                                          </p:val>
                                        </p:tav>
                                      </p:tavLst>
                                    </p:anim>
                                    <p:anim calcmode="lin" valueType="num">
                                      <p:cBhvr>
                                        <p:cTn id="100" dur="500" fill="hold"/>
                                        <p:tgtEl>
                                          <p:spTgt spid="202767"/>
                                        </p:tgtEl>
                                        <p:attrNameLst>
                                          <p:attrName>ppt_h</p:attrName>
                                        </p:attrNameLst>
                                      </p:cBhvr>
                                      <p:tavLst>
                                        <p:tav tm="0">
                                          <p:val>
                                            <p:fltVal val="0"/>
                                          </p:val>
                                        </p:tav>
                                        <p:tav tm="100000">
                                          <p:val>
                                            <p:strVal val="#ppt_h"/>
                                          </p:val>
                                        </p:tav>
                                      </p:tavLst>
                                    </p:anim>
                                    <p:animEffect transition="in" filter="fade">
                                      <p:cBhvr>
                                        <p:cTn id="101" dur="500"/>
                                        <p:tgtEl>
                                          <p:spTgt spid="202767"/>
                                        </p:tgtEl>
                                      </p:cBhvr>
                                    </p:animEffect>
                                  </p:childTnLst>
                                </p:cTn>
                              </p:par>
                            </p:childTnLst>
                          </p:cTn>
                        </p:par>
                      </p:childTnLst>
                    </p:cTn>
                  </p:par>
                  <p:par>
                    <p:cTn id="102" fill="hold">
                      <p:stCondLst>
                        <p:cond delay="indefinite"/>
                      </p:stCondLst>
                      <p:childTnLst>
                        <p:par>
                          <p:cTn id="103" fill="hold">
                            <p:stCondLst>
                              <p:cond delay="0"/>
                            </p:stCondLst>
                            <p:childTnLst>
                              <p:par>
                                <p:cTn id="104" presetID="45" presetClass="entr" presetSubtype="0" fill="hold" grpId="0" nodeType="clickEffect">
                                  <p:stCondLst>
                                    <p:cond delay="0"/>
                                  </p:stCondLst>
                                  <p:iterate type="lt">
                                    <p:tmPct val="10000"/>
                                  </p:iterate>
                                  <p:childTnLst>
                                    <p:set>
                                      <p:cBhvr>
                                        <p:cTn id="105" dur="1" fill="hold">
                                          <p:stCondLst>
                                            <p:cond delay="0"/>
                                          </p:stCondLst>
                                        </p:cTn>
                                        <p:tgtEl>
                                          <p:spTgt spid="202780"/>
                                        </p:tgtEl>
                                        <p:attrNameLst>
                                          <p:attrName>style.visibility</p:attrName>
                                        </p:attrNameLst>
                                      </p:cBhvr>
                                      <p:to>
                                        <p:strVal val="visible"/>
                                      </p:to>
                                    </p:set>
                                    <p:animEffect transition="in" filter="fade">
                                      <p:cBhvr>
                                        <p:cTn id="106" dur="2000"/>
                                        <p:tgtEl>
                                          <p:spTgt spid="202780"/>
                                        </p:tgtEl>
                                      </p:cBhvr>
                                    </p:animEffect>
                                    <p:anim calcmode="lin" valueType="num">
                                      <p:cBhvr>
                                        <p:cTn id="107" dur="2000" fill="hold"/>
                                        <p:tgtEl>
                                          <p:spTgt spid="202780"/>
                                        </p:tgtEl>
                                        <p:attrNameLst>
                                          <p:attrName>ppt_w</p:attrName>
                                        </p:attrNameLst>
                                      </p:cBhvr>
                                      <p:tavLst>
                                        <p:tav tm="0" fmla="#ppt_w*sin(2.5*pi*$)">
                                          <p:val>
                                            <p:fltVal val="0"/>
                                          </p:val>
                                        </p:tav>
                                        <p:tav tm="100000">
                                          <p:val>
                                            <p:fltVal val="1"/>
                                          </p:val>
                                        </p:tav>
                                      </p:tavLst>
                                    </p:anim>
                                    <p:anim calcmode="lin" valueType="num">
                                      <p:cBhvr>
                                        <p:cTn id="108" dur="2000" fill="hold"/>
                                        <p:tgtEl>
                                          <p:spTgt spid="202780"/>
                                        </p:tgtEl>
                                        <p:attrNameLst>
                                          <p:attrName>ppt_h</p:attrName>
                                        </p:attrNameLst>
                                      </p:cBhvr>
                                      <p:tavLst>
                                        <p:tav tm="0">
                                          <p:val>
                                            <p:strVal val="#ppt_h"/>
                                          </p:val>
                                        </p:tav>
                                        <p:tav tm="100000">
                                          <p:val>
                                            <p:strVal val="#ppt_h"/>
                                          </p:val>
                                        </p:tav>
                                      </p:tavLst>
                                    </p:anim>
                                  </p:childTnLst>
                                </p:cTn>
                              </p:par>
                            </p:childTnLst>
                          </p:cTn>
                        </p:par>
                        <p:par>
                          <p:cTn id="109" fill="hold">
                            <p:stCondLst>
                              <p:cond delay="2000"/>
                            </p:stCondLst>
                            <p:childTnLst>
                              <p:par>
                                <p:cTn id="110" presetID="53" presetClass="entr" presetSubtype="16" fill="hold" grpId="0" nodeType="afterEffect">
                                  <p:stCondLst>
                                    <p:cond delay="0"/>
                                  </p:stCondLst>
                                  <p:childTnLst>
                                    <p:set>
                                      <p:cBhvr>
                                        <p:cTn id="111" dur="1" fill="hold">
                                          <p:stCondLst>
                                            <p:cond delay="0"/>
                                          </p:stCondLst>
                                        </p:cTn>
                                        <p:tgtEl>
                                          <p:spTgt spid="202779"/>
                                        </p:tgtEl>
                                        <p:attrNameLst>
                                          <p:attrName>style.visibility</p:attrName>
                                        </p:attrNameLst>
                                      </p:cBhvr>
                                      <p:to>
                                        <p:strVal val="visible"/>
                                      </p:to>
                                    </p:set>
                                    <p:anim calcmode="lin" valueType="num">
                                      <p:cBhvr>
                                        <p:cTn id="112" dur="500" fill="hold"/>
                                        <p:tgtEl>
                                          <p:spTgt spid="202779"/>
                                        </p:tgtEl>
                                        <p:attrNameLst>
                                          <p:attrName>ppt_w</p:attrName>
                                        </p:attrNameLst>
                                      </p:cBhvr>
                                      <p:tavLst>
                                        <p:tav tm="0">
                                          <p:val>
                                            <p:fltVal val="0"/>
                                          </p:val>
                                        </p:tav>
                                        <p:tav tm="100000">
                                          <p:val>
                                            <p:strVal val="#ppt_w"/>
                                          </p:val>
                                        </p:tav>
                                      </p:tavLst>
                                    </p:anim>
                                    <p:anim calcmode="lin" valueType="num">
                                      <p:cBhvr>
                                        <p:cTn id="113" dur="500" fill="hold"/>
                                        <p:tgtEl>
                                          <p:spTgt spid="202779"/>
                                        </p:tgtEl>
                                        <p:attrNameLst>
                                          <p:attrName>ppt_h</p:attrName>
                                        </p:attrNameLst>
                                      </p:cBhvr>
                                      <p:tavLst>
                                        <p:tav tm="0">
                                          <p:val>
                                            <p:fltVal val="0"/>
                                          </p:val>
                                        </p:tav>
                                        <p:tav tm="100000">
                                          <p:val>
                                            <p:strVal val="#ppt_h"/>
                                          </p:val>
                                        </p:tav>
                                      </p:tavLst>
                                    </p:anim>
                                    <p:animEffect transition="in" filter="fade">
                                      <p:cBhvr>
                                        <p:cTn id="114" dur="500"/>
                                        <p:tgtEl>
                                          <p:spTgt spid="202779"/>
                                        </p:tgtEl>
                                      </p:cBhvr>
                                    </p:animEffect>
                                  </p:childTnLst>
                                </p:cTn>
                              </p:par>
                            </p:childTnLst>
                          </p:cTn>
                        </p:par>
                      </p:childTnLst>
                    </p:cTn>
                  </p:par>
                  <p:par>
                    <p:cTn id="115" fill="hold">
                      <p:stCondLst>
                        <p:cond delay="indefinite"/>
                      </p:stCondLst>
                      <p:childTnLst>
                        <p:par>
                          <p:cTn id="116" fill="hold">
                            <p:stCondLst>
                              <p:cond delay="0"/>
                            </p:stCondLst>
                            <p:childTnLst>
                              <p:par>
                                <p:cTn id="117" presetID="25" presetClass="entr" presetSubtype="0" fill="hold" grpId="0" nodeType="clickEffect">
                                  <p:stCondLst>
                                    <p:cond delay="0"/>
                                  </p:stCondLst>
                                  <p:childTnLst>
                                    <p:set>
                                      <p:cBhvr>
                                        <p:cTn id="118" dur="1" fill="hold">
                                          <p:stCondLst>
                                            <p:cond delay="0"/>
                                          </p:stCondLst>
                                        </p:cTn>
                                        <p:tgtEl>
                                          <p:spTgt spid="202774"/>
                                        </p:tgtEl>
                                        <p:attrNameLst>
                                          <p:attrName>style.visibility</p:attrName>
                                        </p:attrNameLst>
                                      </p:cBhvr>
                                      <p:to>
                                        <p:strVal val="visible"/>
                                      </p:to>
                                    </p:set>
                                    <p:anim calcmode="lin" valueType="num">
                                      <p:cBhvr>
                                        <p:cTn id="119" dur="500" decel="50000" fill="hold">
                                          <p:stCondLst>
                                            <p:cond delay="0"/>
                                          </p:stCondLst>
                                        </p:cTn>
                                        <p:tgtEl>
                                          <p:spTgt spid="202774"/>
                                        </p:tgtEl>
                                        <p:attrNameLst>
                                          <p:attrName>style.rotation</p:attrName>
                                        </p:attrNameLst>
                                      </p:cBhvr>
                                      <p:tavLst>
                                        <p:tav tm="0">
                                          <p:val>
                                            <p:fltVal val="-90"/>
                                          </p:val>
                                        </p:tav>
                                        <p:tav tm="100000">
                                          <p:val>
                                            <p:fltVal val="0"/>
                                          </p:val>
                                        </p:tav>
                                      </p:tavLst>
                                    </p:anim>
                                    <p:anim calcmode="lin" valueType="num">
                                      <p:cBhvr>
                                        <p:cTn id="120" dur="500" decel="50000" fill="hold">
                                          <p:stCondLst>
                                            <p:cond delay="0"/>
                                          </p:stCondLst>
                                        </p:cTn>
                                        <p:tgtEl>
                                          <p:spTgt spid="202774"/>
                                        </p:tgtEl>
                                        <p:attrNameLst>
                                          <p:attrName>ppt_w</p:attrName>
                                        </p:attrNameLst>
                                      </p:cBhvr>
                                      <p:tavLst>
                                        <p:tav tm="0">
                                          <p:val>
                                            <p:strVal val="#ppt_w"/>
                                          </p:val>
                                        </p:tav>
                                        <p:tav tm="100000">
                                          <p:val>
                                            <p:strVal val="#ppt_w*.05"/>
                                          </p:val>
                                        </p:tav>
                                      </p:tavLst>
                                    </p:anim>
                                    <p:anim calcmode="lin" valueType="num">
                                      <p:cBhvr>
                                        <p:cTn id="121" dur="500" accel="50000" fill="hold">
                                          <p:stCondLst>
                                            <p:cond delay="500"/>
                                          </p:stCondLst>
                                        </p:cTn>
                                        <p:tgtEl>
                                          <p:spTgt spid="202774"/>
                                        </p:tgtEl>
                                        <p:attrNameLst>
                                          <p:attrName>ppt_w</p:attrName>
                                        </p:attrNameLst>
                                      </p:cBhvr>
                                      <p:tavLst>
                                        <p:tav tm="0">
                                          <p:val>
                                            <p:strVal val="#ppt_w*.05"/>
                                          </p:val>
                                        </p:tav>
                                        <p:tav tm="100000">
                                          <p:val>
                                            <p:strVal val="#ppt_w"/>
                                          </p:val>
                                        </p:tav>
                                      </p:tavLst>
                                    </p:anim>
                                    <p:anim calcmode="lin" valueType="num">
                                      <p:cBhvr>
                                        <p:cTn id="122" dur="1000" fill="hold"/>
                                        <p:tgtEl>
                                          <p:spTgt spid="202774"/>
                                        </p:tgtEl>
                                        <p:attrNameLst>
                                          <p:attrName>ppt_h</p:attrName>
                                        </p:attrNameLst>
                                      </p:cBhvr>
                                      <p:tavLst>
                                        <p:tav tm="0">
                                          <p:val>
                                            <p:strVal val="#ppt_h"/>
                                          </p:val>
                                        </p:tav>
                                        <p:tav tm="100000">
                                          <p:val>
                                            <p:strVal val="#ppt_h"/>
                                          </p:val>
                                        </p:tav>
                                      </p:tavLst>
                                    </p:anim>
                                    <p:anim calcmode="lin" valueType="num">
                                      <p:cBhvr>
                                        <p:cTn id="123" dur="500" decel="50000" fill="hold">
                                          <p:stCondLst>
                                            <p:cond delay="0"/>
                                          </p:stCondLst>
                                        </p:cTn>
                                        <p:tgtEl>
                                          <p:spTgt spid="202774"/>
                                        </p:tgtEl>
                                        <p:attrNameLst>
                                          <p:attrName>ppt_x</p:attrName>
                                        </p:attrNameLst>
                                      </p:cBhvr>
                                      <p:tavLst>
                                        <p:tav tm="0">
                                          <p:val>
                                            <p:strVal val="#ppt_x+.4"/>
                                          </p:val>
                                        </p:tav>
                                        <p:tav tm="100000">
                                          <p:val>
                                            <p:strVal val="#ppt_x"/>
                                          </p:val>
                                        </p:tav>
                                      </p:tavLst>
                                    </p:anim>
                                    <p:anim calcmode="lin" valueType="num">
                                      <p:cBhvr>
                                        <p:cTn id="124" dur="500" decel="50000" fill="hold">
                                          <p:stCondLst>
                                            <p:cond delay="0"/>
                                          </p:stCondLst>
                                        </p:cTn>
                                        <p:tgtEl>
                                          <p:spTgt spid="202774"/>
                                        </p:tgtEl>
                                        <p:attrNameLst>
                                          <p:attrName>ppt_y</p:attrName>
                                        </p:attrNameLst>
                                      </p:cBhvr>
                                      <p:tavLst>
                                        <p:tav tm="0">
                                          <p:val>
                                            <p:strVal val="#ppt_y-.2"/>
                                          </p:val>
                                        </p:tav>
                                        <p:tav tm="100000">
                                          <p:val>
                                            <p:strVal val="#ppt_y+.1"/>
                                          </p:val>
                                        </p:tav>
                                      </p:tavLst>
                                    </p:anim>
                                    <p:anim calcmode="lin" valueType="num">
                                      <p:cBhvr>
                                        <p:cTn id="125" dur="500" accel="50000" fill="hold">
                                          <p:stCondLst>
                                            <p:cond delay="500"/>
                                          </p:stCondLst>
                                        </p:cTn>
                                        <p:tgtEl>
                                          <p:spTgt spid="202774"/>
                                        </p:tgtEl>
                                        <p:attrNameLst>
                                          <p:attrName>ppt_y</p:attrName>
                                        </p:attrNameLst>
                                      </p:cBhvr>
                                      <p:tavLst>
                                        <p:tav tm="0">
                                          <p:val>
                                            <p:strVal val="#ppt_y+.1"/>
                                          </p:val>
                                        </p:tav>
                                        <p:tav tm="100000">
                                          <p:val>
                                            <p:strVal val="#ppt_y"/>
                                          </p:val>
                                        </p:tav>
                                      </p:tavLst>
                                    </p:anim>
                                    <p:animEffect transition="in" filter="fade">
                                      <p:cBhvr>
                                        <p:cTn id="126" dur="1000" decel="50000">
                                          <p:stCondLst>
                                            <p:cond delay="0"/>
                                          </p:stCondLst>
                                        </p:cTn>
                                        <p:tgtEl>
                                          <p:spTgt spid="202774"/>
                                        </p:tgtEl>
                                      </p:cBhvr>
                                    </p:animEffect>
                                  </p:childTnLst>
                                </p:cTn>
                              </p:par>
                            </p:childTnLst>
                          </p:cTn>
                        </p:par>
                        <p:par>
                          <p:cTn id="127" fill="hold">
                            <p:stCondLst>
                              <p:cond delay="1000"/>
                            </p:stCondLst>
                            <p:childTnLst>
                              <p:par>
                                <p:cTn id="128" presetID="53" presetClass="entr" presetSubtype="16" fill="hold" grpId="0" nodeType="afterEffect">
                                  <p:stCondLst>
                                    <p:cond delay="0"/>
                                  </p:stCondLst>
                                  <p:childTnLst>
                                    <p:set>
                                      <p:cBhvr>
                                        <p:cTn id="129" dur="1" fill="hold">
                                          <p:stCondLst>
                                            <p:cond delay="0"/>
                                          </p:stCondLst>
                                        </p:cTn>
                                        <p:tgtEl>
                                          <p:spTgt spid="202773"/>
                                        </p:tgtEl>
                                        <p:attrNameLst>
                                          <p:attrName>style.visibility</p:attrName>
                                        </p:attrNameLst>
                                      </p:cBhvr>
                                      <p:to>
                                        <p:strVal val="visible"/>
                                      </p:to>
                                    </p:set>
                                    <p:anim calcmode="lin" valueType="num">
                                      <p:cBhvr>
                                        <p:cTn id="130" dur="500" fill="hold"/>
                                        <p:tgtEl>
                                          <p:spTgt spid="202773"/>
                                        </p:tgtEl>
                                        <p:attrNameLst>
                                          <p:attrName>ppt_w</p:attrName>
                                        </p:attrNameLst>
                                      </p:cBhvr>
                                      <p:tavLst>
                                        <p:tav tm="0">
                                          <p:val>
                                            <p:fltVal val="0"/>
                                          </p:val>
                                        </p:tav>
                                        <p:tav tm="100000">
                                          <p:val>
                                            <p:strVal val="#ppt_w"/>
                                          </p:val>
                                        </p:tav>
                                      </p:tavLst>
                                    </p:anim>
                                    <p:anim calcmode="lin" valueType="num">
                                      <p:cBhvr>
                                        <p:cTn id="131" dur="500" fill="hold"/>
                                        <p:tgtEl>
                                          <p:spTgt spid="202773"/>
                                        </p:tgtEl>
                                        <p:attrNameLst>
                                          <p:attrName>ppt_h</p:attrName>
                                        </p:attrNameLst>
                                      </p:cBhvr>
                                      <p:tavLst>
                                        <p:tav tm="0">
                                          <p:val>
                                            <p:fltVal val="0"/>
                                          </p:val>
                                        </p:tav>
                                        <p:tav tm="100000">
                                          <p:val>
                                            <p:strVal val="#ppt_h"/>
                                          </p:val>
                                        </p:tav>
                                      </p:tavLst>
                                    </p:anim>
                                    <p:animEffect transition="in" filter="fade">
                                      <p:cBhvr>
                                        <p:cTn id="132" dur="500"/>
                                        <p:tgtEl>
                                          <p:spTgt spid="202773"/>
                                        </p:tgtEl>
                                      </p:cBhvr>
                                    </p:animEffect>
                                  </p:childTnLst>
                                </p:cTn>
                              </p:par>
                            </p:childTnLst>
                          </p:cTn>
                        </p:par>
                      </p:childTnLst>
                    </p:cTn>
                  </p:par>
                  <p:par>
                    <p:cTn id="133" fill="hold">
                      <p:stCondLst>
                        <p:cond delay="indefinite"/>
                      </p:stCondLst>
                      <p:childTnLst>
                        <p:par>
                          <p:cTn id="134" fill="hold">
                            <p:stCondLst>
                              <p:cond delay="0"/>
                            </p:stCondLst>
                            <p:childTnLst>
                              <p:par>
                                <p:cTn id="135" presetID="25" presetClass="entr" presetSubtype="0" fill="hold" grpId="0" nodeType="clickEffect">
                                  <p:stCondLst>
                                    <p:cond delay="0"/>
                                  </p:stCondLst>
                                  <p:childTnLst>
                                    <p:set>
                                      <p:cBhvr>
                                        <p:cTn id="136" dur="1" fill="hold">
                                          <p:stCondLst>
                                            <p:cond delay="0"/>
                                          </p:stCondLst>
                                        </p:cTn>
                                        <p:tgtEl>
                                          <p:spTgt spid="202776"/>
                                        </p:tgtEl>
                                        <p:attrNameLst>
                                          <p:attrName>style.visibility</p:attrName>
                                        </p:attrNameLst>
                                      </p:cBhvr>
                                      <p:to>
                                        <p:strVal val="visible"/>
                                      </p:to>
                                    </p:set>
                                    <p:anim calcmode="lin" valueType="num">
                                      <p:cBhvr>
                                        <p:cTn id="137" dur="500" decel="50000" fill="hold">
                                          <p:stCondLst>
                                            <p:cond delay="0"/>
                                          </p:stCondLst>
                                        </p:cTn>
                                        <p:tgtEl>
                                          <p:spTgt spid="202776"/>
                                        </p:tgtEl>
                                        <p:attrNameLst>
                                          <p:attrName>style.rotation</p:attrName>
                                        </p:attrNameLst>
                                      </p:cBhvr>
                                      <p:tavLst>
                                        <p:tav tm="0">
                                          <p:val>
                                            <p:fltVal val="-90"/>
                                          </p:val>
                                        </p:tav>
                                        <p:tav tm="100000">
                                          <p:val>
                                            <p:fltVal val="0"/>
                                          </p:val>
                                        </p:tav>
                                      </p:tavLst>
                                    </p:anim>
                                    <p:anim calcmode="lin" valueType="num">
                                      <p:cBhvr>
                                        <p:cTn id="138" dur="500" decel="50000" fill="hold">
                                          <p:stCondLst>
                                            <p:cond delay="0"/>
                                          </p:stCondLst>
                                        </p:cTn>
                                        <p:tgtEl>
                                          <p:spTgt spid="202776"/>
                                        </p:tgtEl>
                                        <p:attrNameLst>
                                          <p:attrName>ppt_w</p:attrName>
                                        </p:attrNameLst>
                                      </p:cBhvr>
                                      <p:tavLst>
                                        <p:tav tm="0">
                                          <p:val>
                                            <p:strVal val="#ppt_w"/>
                                          </p:val>
                                        </p:tav>
                                        <p:tav tm="100000">
                                          <p:val>
                                            <p:strVal val="#ppt_w*.05"/>
                                          </p:val>
                                        </p:tav>
                                      </p:tavLst>
                                    </p:anim>
                                    <p:anim calcmode="lin" valueType="num">
                                      <p:cBhvr>
                                        <p:cTn id="139" dur="500" accel="50000" fill="hold">
                                          <p:stCondLst>
                                            <p:cond delay="500"/>
                                          </p:stCondLst>
                                        </p:cTn>
                                        <p:tgtEl>
                                          <p:spTgt spid="202776"/>
                                        </p:tgtEl>
                                        <p:attrNameLst>
                                          <p:attrName>ppt_w</p:attrName>
                                        </p:attrNameLst>
                                      </p:cBhvr>
                                      <p:tavLst>
                                        <p:tav tm="0">
                                          <p:val>
                                            <p:strVal val="#ppt_w*.05"/>
                                          </p:val>
                                        </p:tav>
                                        <p:tav tm="100000">
                                          <p:val>
                                            <p:strVal val="#ppt_w"/>
                                          </p:val>
                                        </p:tav>
                                      </p:tavLst>
                                    </p:anim>
                                    <p:anim calcmode="lin" valueType="num">
                                      <p:cBhvr>
                                        <p:cTn id="140" dur="1000" fill="hold"/>
                                        <p:tgtEl>
                                          <p:spTgt spid="202776"/>
                                        </p:tgtEl>
                                        <p:attrNameLst>
                                          <p:attrName>ppt_h</p:attrName>
                                        </p:attrNameLst>
                                      </p:cBhvr>
                                      <p:tavLst>
                                        <p:tav tm="0">
                                          <p:val>
                                            <p:strVal val="#ppt_h"/>
                                          </p:val>
                                        </p:tav>
                                        <p:tav tm="100000">
                                          <p:val>
                                            <p:strVal val="#ppt_h"/>
                                          </p:val>
                                        </p:tav>
                                      </p:tavLst>
                                    </p:anim>
                                    <p:anim calcmode="lin" valueType="num">
                                      <p:cBhvr>
                                        <p:cTn id="141" dur="500" decel="50000" fill="hold">
                                          <p:stCondLst>
                                            <p:cond delay="0"/>
                                          </p:stCondLst>
                                        </p:cTn>
                                        <p:tgtEl>
                                          <p:spTgt spid="202776"/>
                                        </p:tgtEl>
                                        <p:attrNameLst>
                                          <p:attrName>ppt_x</p:attrName>
                                        </p:attrNameLst>
                                      </p:cBhvr>
                                      <p:tavLst>
                                        <p:tav tm="0">
                                          <p:val>
                                            <p:strVal val="#ppt_x+.4"/>
                                          </p:val>
                                        </p:tav>
                                        <p:tav tm="100000">
                                          <p:val>
                                            <p:strVal val="#ppt_x"/>
                                          </p:val>
                                        </p:tav>
                                      </p:tavLst>
                                    </p:anim>
                                    <p:anim calcmode="lin" valueType="num">
                                      <p:cBhvr>
                                        <p:cTn id="142" dur="500" decel="50000" fill="hold">
                                          <p:stCondLst>
                                            <p:cond delay="0"/>
                                          </p:stCondLst>
                                        </p:cTn>
                                        <p:tgtEl>
                                          <p:spTgt spid="202776"/>
                                        </p:tgtEl>
                                        <p:attrNameLst>
                                          <p:attrName>ppt_y</p:attrName>
                                        </p:attrNameLst>
                                      </p:cBhvr>
                                      <p:tavLst>
                                        <p:tav tm="0">
                                          <p:val>
                                            <p:strVal val="#ppt_y-.2"/>
                                          </p:val>
                                        </p:tav>
                                        <p:tav tm="100000">
                                          <p:val>
                                            <p:strVal val="#ppt_y+.1"/>
                                          </p:val>
                                        </p:tav>
                                      </p:tavLst>
                                    </p:anim>
                                    <p:anim calcmode="lin" valueType="num">
                                      <p:cBhvr>
                                        <p:cTn id="143" dur="500" accel="50000" fill="hold">
                                          <p:stCondLst>
                                            <p:cond delay="500"/>
                                          </p:stCondLst>
                                        </p:cTn>
                                        <p:tgtEl>
                                          <p:spTgt spid="202776"/>
                                        </p:tgtEl>
                                        <p:attrNameLst>
                                          <p:attrName>ppt_y</p:attrName>
                                        </p:attrNameLst>
                                      </p:cBhvr>
                                      <p:tavLst>
                                        <p:tav tm="0">
                                          <p:val>
                                            <p:strVal val="#ppt_y+.1"/>
                                          </p:val>
                                        </p:tav>
                                        <p:tav tm="100000">
                                          <p:val>
                                            <p:strVal val="#ppt_y"/>
                                          </p:val>
                                        </p:tav>
                                      </p:tavLst>
                                    </p:anim>
                                    <p:animEffect transition="in" filter="fade">
                                      <p:cBhvr>
                                        <p:cTn id="144" dur="1000" decel="50000">
                                          <p:stCondLst>
                                            <p:cond delay="0"/>
                                          </p:stCondLst>
                                        </p:cTn>
                                        <p:tgtEl>
                                          <p:spTgt spid="202776"/>
                                        </p:tgtEl>
                                      </p:cBhvr>
                                    </p:animEffect>
                                  </p:childTnLst>
                                </p:cTn>
                              </p:par>
                            </p:childTnLst>
                          </p:cTn>
                        </p:par>
                        <p:par>
                          <p:cTn id="145" fill="hold">
                            <p:stCondLst>
                              <p:cond delay="1000"/>
                            </p:stCondLst>
                            <p:childTnLst>
                              <p:par>
                                <p:cTn id="146" presetID="53" presetClass="entr" presetSubtype="16" fill="hold" grpId="0" nodeType="afterEffect">
                                  <p:stCondLst>
                                    <p:cond delay="0"/>
                                  </p:stCondLst>
                                  <p:childTnLst>
                                    <p:set>
                                      <p:cBhvr>
                                        <p:cTn id="147" dur="1" fill="hold">
                                          <p:stCondLst>
                                            <p:cond delay="0"/>
                                          </p:stCondLst>
                                        </p:cTn>
                                        <p:tgtEl>
                                          <p:spTgt spid="202775"/>
                                        </p:tgtEl>
                                        <p:attrNameLst>
                                          <p:attrName>style.visibility</p:attrName>
                                        </p:attrNameLst>
                                      </p:cBhvr>
                                      <p:to>
                                        <p:strVal val="visible"/>
                                      </p:to>
                                    </p:set>
                                    <p:anim calcmode="lin" valueType="num">
                                      <p:cBhvr>
                                        <p:cTn id="148" dur="500" fill="hold"/>
                                        <p:tgtEl>
                                          <p:spTgt spid="202775"/>
                                        </p:tgtEl>
                                        <p:attrNameLst>
                                          <p:attrName>ppt_w</p:attrName>
                                        </p:attrNameLst>
                                      </p:cBhvr>
                                      <p:tavLst>
                                        <p:tav tm="0">
                                          <p:val>
                                            <p:fltVal val="0"/>
                                          </p:val>
                                        </p:tav>
                                        <p:tav tm="100000">
                                          <p:val>
                                            <p:strVal val="#ppt_w"/>
                                          </p:val>
                                        </p:tav>
                                      </p:tavLst>
                                    </p:anim>
                                    <p:anim calcmode="lin" valueType="num">
                                      <p:cBhvr>
                                        <p:cTn id="149" dur="500" fill="hold"/>
                                        <p:tgtEl>
                                          <p:spTgt spid="202775"/>
                                        </p:tgtEl>
                                        <p:attrNameLst>
                                          <p:attrName>ppt_h</p:attrName>
                                        </p:attrNameLst>
                                      </p:cBhvr>
                                      <p:tavLst>
                                        <p:tav tm="0">
                                          <p:val>
                                            <p:fltVal val="0"/>
                                          </p:val>
                                        </p:tav>
                                        <p:tav tm="100000">
                                          <p:val>
                                            <p:strVal val="#ppt_h"/>
                                          </p:val>
                                        </p:tav>
                                      </p:tavLst>
                                    </p:anim>
                                    <p:animEffect transition="in" filter="fade">
                                      <p:cBhvr>
                                        <p:cTn id="150" dur="500"/>
                                        <p:tgtEl>
                                          <p:spTgt spid="202775"/>
                                        </p:tgtEl>
                                      </p:cBhvr>
                                    </p:animEffect>
                                  </p:childTnLst>
                                </p:cTn>
                              </p:par>
                            </p:childTnLst>
                          </p:cTn>
                        </p:par>
                      </p:childTnLst>
                    </p:cTn>
                  </p:par>
                  <p:par>
                    <p:cTn id="151" fill="hold">
                      <p:stCondLst>
                        <p:cond delay="indefinite"/>
                      </p:stCondLst>
                      <p:childTnLst>
                        <p:par>
                          <p:cTn id="152" fill="hold">
                            <p:stCondLst>
                              <p:cond delay="0"/>
                            </p:stCondLst>
                            <p:childTnLst>
                              <p:par>
                                <p:cTn id="153" presetID="25" presetClass="entr" presetSubtype="0" fill="hold" grpId="0" nodeType="clickEffect">
                                  <p:stCondLst>
                                    <p:cond delay="0"/>
                                  </p:stCondLst>
                                  <p:childTnLst>
                                    <p:set>
                                      <p:cBhvr>
                                        <p:cTn id="154" dur="1" fill="hold">
                                          <p:stCondLst>
                                            <p:cond delay="0"/>
                                          </p:stCondLst>
                                        </p:cTn>
                                        <p:tgtEl>
                                          <p:spTgt spid="202778"/>
                                        </p:tgtEl>
                                        <p:attrNameLst>
                                          <p:attrName>style.visibility</p:attrName>
                                        </p:attrNameLst>
                                      </p:cBhvr>
                                      <p:to>
                                        <p:strVal val="visible"/>
                                      </p:to>
                                    </p:set>
                                    <p:anim calcmode="lin" valueType="num">
                                      <p:cBhvr>
                                        <p:cTn id="155" dur="500" decel="50000" fill="hold">
                                          <p:stCondLst>
                                            <p:cond delay="0"/>
                                          </p:stCondLst>
                                        </p:cTn>
                                        <p:tgtEl>
                                          <p:spTgt spid="202778"/>
                                        </p:tgtEl>
                                        <p:attrNameLst>
                                          <p:attrName>style.rotation</p:attrName>
                                        </p:attrNameLst>
                                      </p:cBhvr>
                                      <p:tavLst>
                                        <p:tav tm="0">
                                          <p:val>
                                            <p:fltVal val="-90"/>
                                          </p:val>
                                        </p:tav>
                                        <p:tav tm="100000">
                                          <p:val>
                                            <p:fltVal val="0"/>
                                          </p:val>
                                        </p:tav>
                                      </p:tavLst>
                                    </p:anim>
                                    <p:anim calcmode="lin" valueType="num">
                                      <p:cBhvr>
                                        <p:cTn id="156" dur="500" decel="50000" fill="hold">
                                          <p:stCondLst>
                                            <p:cond delay="0"/>
                                          </p:stCondLst>
                                        </p:cTn>
                                        <p:tgtEl>
                                          <p:spTgt spid="202778"/>
                                        </p:tgtEl>
                                        <p:attrNameLst>
                                          <p:attrName>ppt_w</p:attrName>
                                        </p:attrNameLst>
                                      </p:cBhvr>
                                      <p:tavLst>
                                        <p:tav tm="0">
                                          <p:val>
                                            <p:strVal val="#ppt_w"/>
                                          </p:val>
                                        </p:tav>
                                        <p:tav tm="100000">
                                          <p:val>
                                            <p:strVal val="#ppt_w*.05"/>
                                          </p:val>
                                        </p:tav>
                                      </p:tavLst>
                                    </p:anim>
                                    <p:anim calcmode="lin" valueType="num">
                                      <p:cBhvr>
                                        <p:cTn id="157" dur="500" accel="50000" fill="hold">
                                          <p:stCondLst>
                                            <p:cond delay="500"/>
                                          </p:stCondLst>
                                        </p:cTn>
                                        <p:tgtEl>
                                          <p:spTgt spid="202778"/>
                                        </p:tgtEl>
                                        <p:attrNameLst>
                                          <p:attrName>ppt_w</p:attrName>
                                        </p:attrNameLst>
                                      </p:cBhvr>
                                      <p:tavLst>
                                        <p:tav tm="0">
                                          <p:val>
                                            <p:strVal val="#ppt_w*.05"/>
                                          </p:val>
                                        </p:tav>
                                        <p:tav tm="100000">
                                          <p:val>
                                            <p:strVal val="#ppt_w"/>
                                          </p:val>
                                        </p:tav>
                                      </p:tavLst>
                                    </p:anim>
                                    <p:anim calcmode="lin" valueType="num">
                                      <p:cBhvr>
                                        <p:cTn id="158" dur="1000" fill="hold"/>
                                        <p:tgtEl>
                                          <p:spTgt spid="202778"/>
                                        </p:tgtEl>
                                        <p:attrNameLst>
                                          <p:attrName>ppt_h</p:attrName>
                                        </p:attrNameLst>
                                      </p:cBhvr>
                                      <p:tavLst>
                                        <p:tav tm="0">
                                          <p:val>
                                            <p:strVal val="#ppt_h"/>
                                          </p:val>
                                        </p:tav>
                                        <p:tav tm="100000">
                                          <p:val>
                                            <p:strVal val="#ppt_h"/>
                                          </p:val>
                                        </p:tav>
                                      </p:tavLst>
                                    </p:anim>
                                    <p:anim calcmode="lin" valueType="num">
                                      <p:cBhvr>
                                        <p:cTn id="159" dur="500" decel="50000" fill="hold">
                                          <p:stCondLst>
                                            <p:cond delay="0"/>
                                          </p:stCondLst>
                                        </p:cTn>
                                        <p:tgtEl>
                                          <p:spTgt spid="202778"/>
                                        </p:tgtEl>
                                        <p:attrNameLst>
                                          <p:attrName>ppt_x</p:attrName>
                                        </p:attrNameLst>
                                      </p:cBhvr>
                                      <p:tavLst>
                                        <p:tav tm="0">
                                          <p:val>
                                            <p:strVal val="#ppt_x+.4"/>
                                          </p:val>
                                        </p:tav>
                                        <p:tav tm="100000">
                                          <p:val>
                                            <p:strVal val="#ppt_x"/>
                                          </p:val>
                                        </p:tav>
                                      </p:tavLst>
                                    </p:anim>
                                    <p:anim calcmode="lin" valueType="num">
                                      <p:cBhvr>
                                        <p:cTn id="160" dur="500" decel="50000" fill="hold">
                                          <p:stCondLst>
                                            <p:cond delay="0"/>
                                          </p:stCondLst>
                                        </p:cTn>
                                        <p:tgtEl>
                                          <p:spTgt spid="202778"/>
                                        </p:tgtEl>
                                        <p:attrNameLst>
                                          <p:attrName>ppt_y</p:attrName>
                                        </p:attrNameLst>
                                      </p:cBhvr>
                                      <p:tavLst>
                                        <p:tav tm="0">
                                          <p:val>
                                            <p:strVal val="#ppt_y-.2"/>
                                          </p:val>
                                        </p:tav>
                                        <p:tav tm="100000">
                                          <p:val>
                                            <p:strVal val="#ppt_y+.1"/>
                                          </p:val>
                                        </p:tav>
                                      </p:tavLst>
                                    </p:anim>
                                    <p:anim calcmode="lin" valueType="num">
                                      <p:cBhvr>
                                        <p:cTn id="161" dur="500" accel="50000" fill="hold">
                                          <p:stCondLst>
                                            <p:cond delay="500"/>
                                          </p:stCondLst>
                                        </p:cTn>
                                        <p:tgtEl>
                                          <p:spTgt spid="202778"/>
                                        </p:tgtEl>
                                        <p:attrNameLst>
                                          <p:attrName>ppt_y</p:attrName>
                                        </p:attrNameLst>
                                      </p:cBhvr>
                                      <p:tavLst>
                                        <p:tav tm="0">
                                          <p:val>
                                            <p:strVal val="#ppt_y+.1"/>
                                          </p:val>
                                        </p:tav>
                                        <p:tav tm="100000">
                                          <p:val>
                                            <p:strVal val="#ppt_y"/>
                                          </p:val>
                                        </p:tav>
                                      </p:tavLst>
                                    </p:anim>
                                    <p:animEffect transition="in" filter="fade">
                                      <p:cBhvr>
                                        <p:cTn id="162" dur="1000" decel="50000">
                                          <p:stCondLst>
                                            <p:cond delay="0"/>
                                          </p:stCondLst>
                                        </p:cTn>
                                        <p:tgtEl>
                                          <p:spTgt spid="202778"/>
                                        </p:tgtEl>
                                      </p:cBhvr>
                                    </p:animEffect>
                                  </p:childTnLst>
                                </p:cTn>
                              </p:par>
                            </p:childTnLst>
                          </p:cTn>
                        </p:par>
                        <p:par>
                          <p:cTn id="163" fill="hold">
                            <p:stCondLst>
                              <p:cond delay="1000"/>
                            </p:stCondLst>
                            <p:childTnLst>
                              <p:par>
                                <p:cTn id="164" presetID="53" presetClass="entr" presetSubtype="16" fill="hold" grpId="0" nodeType="afterEffect">
                                  <p:stCondLst>
                                    <p:cond delay="0"/>
                                  </p:stCondLst>
                                  <p:childTnLst>
                                    <p:set>
                                      <p:cBhvr>
                                        <p:cTn id="165" dur="1" fill="hold">
                                          <p:stCondLst>
                                            <p:cond delay="0"/>
                                          </p:stCondLst>
                                        </p:cTn>
                                        <p:tgtEl>
                                          <p:spTgt spid="202777"/>
                                        </p:tgtEl>
                                        <p:attrNameLst>
                                          <p:attrName>style.visibility</p:attrName>
                                        </p:attrNameLst>
                                      </p:cBhvr>
                                      <p:to>
                                        <p:strVal val="visible"/>
                                      </p:to>
                                    </p:set>
                                    <p:anim calcmode="lin" valueType="num">
                                      <p:cBhvr>
                                        <p:cTn id="166" dur="500" fill="hold"/>
                                        <p:tgtEl>
                                          <p:spTgt spid="202777"/>
                                        </p:tgtEl>
                                        <p:attrNameLst>
                                          <p:attrName>ppt_w</p:attrName>
                                        </p:attrNameLst>
                                      </p:cBhvr>
                                      <p:tavLst>
                                        <p:tav tm="0">
                                          <p:val>
                                            <p:fltVal val="0"/>
                                          </p:val>
                                        </p:tav>
                                        <p:tav tm="100000">
                                          <p:val>
                                            <p:strVal val="#ppt_w"/>
                                          </p:val>
                                        </p:tav>
                                      </p:tavLst>
                                    </p:anim>
                                    <p:anim calcmode="lin" valueType="num">
                                      <p:cBhvr>
                                        <p:cTn id="167" dur="500" fill="hold"/>
                                        <p:tgtEl>
                                          <p:spTgt spid="202777"/>
                                        </p:tgtEl>
                                        <p:attrNameLst>
                                          <p:attrName>ppt_h</p:attrName>
                                        </p:attrNameLst>
                                      </p:cBhvr>
                                      <p:tavLst>
                                        <p:tav tm="0">
                                          <p:val>
                                            <p:fltVal val="0"/>
                                          </p:val>
                                        </p:tav>
                                        <p:tav tm="100000">
                                          <p:val>
                                            <p:strVal val="#ppt_h"/>
                                          </p:val>
                                        </p:tav>
                                      </p:tavLst>
                                    </p:anim>
                                    <p:animEffect transition="in" filter="fade">
                                      <p:cBhvr>
                                        <p:cTn id="168" dur="500"/>
                                        <p:tgtEl>
                                          <p:spTgt spid="202777"/>
                                        </p:tgtEl>
                                      </p:cBhvr>
                                    </p:animEffect>
                                  </p:childTnLst>
                                </p:cTn>
                              </p:par>
                            </p:childTnLst>
                          </p:cTn>
                        </p:par>
                      </p:childTnLst>
                    </p:cTn>
                  </p:par>
                  <p:par>
                    <p:cTn id="169" fill="hold">
                      <p:stCondLst>
                        <p:cond delay="indefinite"/>
                      </p:stCondLst>
                      <p:childTnLst>
                        <p:par>
                          <p:cTn id="170" fill="hold">
                            <p:stCondLst>
                              <p:cond delay="0"/>
                            </p:stCondLst>
                            <p:childTnLst>
                              <p:par>
                                <p:cTn id="171" presetID="25" presetClass="entr" presetSubtype="0" fill="hold" grpId="0" nodeType="clickEffect">
                                  <p:stCondLst>
                                    <p:cond delay="0"/>
                                  </p:stCondLst>
                                  <p:childTnLst>
                                    <p:set>
                                      <p:cBhvr>
                                        <p:cTn id="172" dur="1" fill="hold">
                                          <p:stCondLst>
                                            <p:cond delay="0"/>
                                          </p:stCondLst>
                                        </p:cTn>
                                        <p:tgtEl>
                                          <p:spTgt spid="202770"/>
                                        </p:tgtEl>
                                        <p:attrNameLst>
                                          <p:attrName>style.visibility</p:attrName>
                                        </p:attrNameLst>
                                      </p:cBhvr>
                                      <p:to>
                                        <p:strVal val="visible"/>
                                      </p:to>
                                    </p:set>
                                    <p:anim calcmode="lin" valueType="num">
                                      <p:cBhvr>
                                        <p:cTn id="173" dur="500" decel="50000" fill="hold">
                                          <p:stCondLst>
                                            <p:cond delay="0"/>
                                          </p:stCondLst>
                                        </p:cTn>
                                        <p:tgtEl>
                                          <p:spTgt spid="202770"/>
                                        </p:tgtEl>
                                        <p:attrNameLst>
                                          <p:attrName>style.rotation</p:attrName>
                                        </p:attrNameLst>
                                      </p:cBhvr>
                                      <p:tavLst>
                                        <p:tav tm="0">
                                          <p:val>
                                            <p:fltVal val="-90"/>
                                          </p:val>
                                        </p:tav>
                                        <p:tav tm="100000">
                                          <p:val>
                                            <p:fltVal val="0"/>
                                          </p:val>
                                        </p:tav>
                                      </p:tavLst>
                                    </p:anim>
                                    <p:anim calcmode="lin" valueType="num">
                                      <p:cBhvr>
                                        <p:cTn id="174" dur="500" decel="50000" fill="hold">
                                          <p:stCondLst>
                                            <p:cond delay="0"/>
                                          </p:stCondLst>
                                        </p:cTn>
                                        <p:tgtEl>
                                          <p:spTgt spid="202770"/>
                                        </p:tgtEl>
                                        <p:attrNameLst>
                                          <p:attrName>ppt_w</p:attrName>
                                        </p:attrNameLst>
                                      </p:cBhvr>
                                      <p:tavLst>
                                        <p:tav tm="0">
                                          <p:val>
                                            <p:strVal val="#ppt_w"/>
                                          </p:val>
                                        </p:tav>
                                        <p:tav tm="100000">
                                          <p:val>
                                            <p:strVal val="#ppt_w*.05"/>
                                          </p:val>
                                        </p:tav>
                                      </p:tavLst>
                                    </p:anim>
                                    <p:anim calcmode="lin" valueType="num">
                                      <p:cBhvr>
                                        <p:cTn id="175" dur="500" accel="50000" fill="hold">
                                          <p:stCondLst>
                                            <p:cond delay="500"/>
                                          </p:stCondLst>
                                        </p:cTn>
                                        <p:tgtEl>
                                          <p:spTgt spid="202770"/>
                                        </p:tgtEl>
                                        <p:attrNameLst>
                                          <p:attrName>ppt_w</p:attrName>
                                        </p:attrNameLst>
                                      </p:cBhvr>
                                      <p:tavLst>
                                        <p:tav tm="0">
                                          <p:val>
                                            <p:strVal val="#ppt_w*.05"/>
                                          </p:val>
                                        </p:tav>
                                        <p:tav tm="100000">
                                          <p:val>
                                            <p:strVal val="#ppt_w"/>
                                          </p:val>
                                        </p:tav>
                                      </p:tavLst>
                                    </p:anim>
                                    <p:anim calcmode="lin" valueType="num">
                                      <p:cBhvr>
                                        <p:cTn id="176" dur="1000" fill="hold"/>
                                        <p:tgtEl>
                                          <p:spTgt spid="202770"/>
                                        </p:tgtEl>
                                        <p:attrNameLst>
                                          <p:attrName>ppt_h</p:attrName>
                                        </p:attrNameLst>
                                      </p:cBhvr>
                                      <p:tavLst>
                                        <p:tav tm="0">
                                          <p:val>
                                            <p:strVal val="#ppt_h"/>
                                          </p:val>
                                        </p:tav>
                                        <p:tav tm="100000">
                                          <p:val>
                                            <p:strVal val="#ppt_h"/>
                                          </p:val>
                                        </p:tav>
                                      </p:tavLst>
                                    </p:anim>
                                    <p:anim calcmode="lin" valueType="num">
                                      <p:cBhvr>
                                        <p:cTn id="177" dur="500" decel="50000" fill="hold">
                                          <p:stCondLst>
                                            <p:cond delay="0"/>
                                          </p:stCondLst>
                                        </p:cTn>
                                        <p:tgtEl>
                                          <p:spTgt spid="202770"/>
                                        </p:tgtEl>
                                        <p:attrNameLst>
                                          <p:attrName>ppt_x</p:attrName>
                                        </p:attrNameLst>
                                      </p:cBhvr>
                                      <p:tavLst>
                                        <p:tav tm="0">
                                          <p:val>
                                            <p:strVal val="#ppt_x+.4"/>
                                          </p:val>
                                        </p:tav>
                                        <p:tav tm="100000">
                                          <p:val>
                                            <p:strVal val="#ppt_x"/>
                                          </p:val>
                                        </p:tav>
                                      </p:tavLst>
                                    </p:anim>
                                    <p:anim calcmode="lin" valueType="num">
                                      <p:cBhvr>
                                        <p:cTn id="178" dur="500" decel="50000" fill="hold">
                                          <p:stCondLst>
                                            <p:cond delay="0"/>
                                          </p:stCondLst>
                                        </p:cTn>
                                        <p:tgtEl>
                                          <p:spTgt spid="202770"/>
                                        </p:tgtEl>
                                        <p:attrNameLst>
                                          <p:attrName>ppt_y</p:attrName>
                                        </p:attrNameLst>
                                      </p:cBhvr>
                                      <p:tavLst>
                                        <p:tav tm="0">
                                          <p:val>
                                            <p:strVal val="#ppt_y-.2"/>
                                          </p:val>
                                        </p:tav>
                                        <p:tav tm="100000">
                                          <p:val>
                                            <p:strVal val="#ppt_y+.1"/>
                                          </p:val>
                                        </p:tav>
                                      </p:tavLst>
                                    </p:anim>
                                    <p:anim calcmode="lin" valueType="num">
                                      <p:cBhvr>
                                        <p:cTn id="179" dur="500" accel="50000" fill="hold">
                                          <p:stCondLst>
                                            <p:cond delay="500"/>
                                          </p:stCondLst>
                                        </p:cTn>
                                        <p:tgtEl>
                                          <p:spTgt spid="202770"/>
                                        </p:tgtEl>
                                        <p:attrNameLst>
                                          <p:attrName>ppt_y</p:attrName>
                                        </p:attrNameLst>
                                      </p:cBhvr>
                                      <p:tavLst>
                                        <p:tav tm="0">
                                          <p:val>
                                            <p:strVal val="#ppt_y+.1"/>
                                          </p:val>
                                        </p:tav>
                                        <p:tav tm="100000">
                                          <p:val>
                                            <p:strVal val="#ppt_y"/>
                                          </p:val>
                                        </p:tav>
                                      </p:tavLst>
                                    </p:anim>
                                    <p:animEffect transition="in" filter="fade">
                                      <p:cBhvr>
                                        <p:cTn id="180" dur="1000" decel="50000">
                                          <p:stCondLst>
                                            <p:cond delay="0"/>
                                          </p:stCondLst>
                                        </p:cTn>
                                        <p:tgtEl>
                                          <p:spTgt spid="202770"/>
                                        </p:tgtEl>
                                      </p:cBhvr>
                                    </p:animEffect>
                                  </p:childTnLst>
                                </p:cTn>
                              </p:par>
                            </p:childTnLst>
                          </p:cTn>
                        </p:par>
                        <p:par>
                          <p:cTn id="181" fill="hold">
                            <p:stCondLst>
                              <p:cond delay="1000"/>
                            </p:stCondLst>
                            <p:childTnLst>
                              <p:par>
                                <p:cTn id="182" presetID="53" presetClass="entr" presetSubtype="16" fill="hold" grpId="0" nodeType="afterEffect">
                                  <p:stCondLst>
                                    <p:cond delay="0"/>
                                  </p:stCondLst>
                                  <p:childTnLst>
                                    <p:set>
                                      <p:cBhvr>
                                        <p:cTn id="183" dur="1" fill="hold">
                                          <p:stCondLst>
                                            <p:cond delay="0"/>
                                          </p:stCondLst>
                                        </p:cTn>
                                        <p:tgtEl>
                                          <p:spTgt spid="202769"/>
                                        </p:tgtEl>
                                        <p:attrNameLst>
                                          <p:attrName>style.visibility</p:attrName>
                                        </p:attrNameLst>
                                      </p:cBhvr>
                                      <p:to>
                                        <p:strVal val="visible"/>
                                      </p:to>
                                    </p:set>
                                    <p:anim calcmode="lin" valueType="num">
                                      <p:cBhvr>
                                        <p:cTn id="184" dur="500" fill="hold"/>
                                        <p:tgtEl>
                                          <p:spTgt spid="202769"/>
                                        </p:tgtEl>
                                        <p:attrNameLst>
                                          <p:attrName>ppt_w</p:attrName>
                                        </p:attrNameLst>
                                      </p:cBhvr>
                                      <p:tavLst>
                                        <p:tav tm="0">
                                          <p:val>
                                            <p:fltVal val="0"/>
                                          </p:val>
                                        </p:tav>
                                        <p:tav tm="100000">
                                          <p:val>
                                            <p:strVal val="#ppt_w"/>
                                          </p:val>
                                        </p:tav>
                                      </p:tavLst>
                                    </p:anim>
                                    <p:anim calcmode="lin" valueType="num">
                                      <p:cBhvr>
                                        <p:cTn id="185" dur="500" fill="hold"/>
                                        <p:tgtEl>
                                          <p:spTgt spid="202769"/>
                                        </p:tgtEl>
                                        <p:attrNameLst>
                                          <p:attrName>ppt_h</p:attrName>
                                        </p:attrNameLst>
                                      </p:cBhvr>
                                      <p:tavLst>
                                        <p:tav tm="0">
                                          <p:val>
                                            <p:fltVal val="0"/>
                                          </p:val>
                                        </p:tav>
                                        <p:tav tm="100000">
                                          <p:val>
                                            <p:strVal val="#ppt_h"/>
                                          </p:val>
                                        </p:tav>
                                      </p:tavLst>
                                    </p:anim>
                                    <p:animEffect transition="in" filter="fade">
                                      <p:cBhvr>
                                        <p:cTn id="186" dur="500"/>
                                        <p:tgtEl>
                                          <p:spTgt spid="202769"/>
                                        </p:tgtEl>
                                      </p:cBhvr>
                                    </p:animEffect>
                                  </p:childTnLst>
                                </p:cTn>
                              </p:par>
                            </p:childTnLst>
                          </p:cTn>
                        </p:par>
                      </p:childTnLst>
                    </p:cTn>
                  </p:par>
                  <p:par>
                    <p:cTn id="187" fill="hold">
                      <p:stCondLst>
                        <p:cond delay="indefinite"/>
                      </p:stCondLst>
                      <p:childTnLst>
                        <p:par>
                          <p:cTn id="188" fill="hold">
                            <p:stCondLst>
                              <p:cond delay="0"/>
                            </p:stCondLst>
                            <p:childTnLst>
                              <p:par>
                                <p:cTn id="189" presetID="25" presetClass="entr" presetSubtype="0" fill="hold" grpId="0" nodeType="clickEffect">
                                  <p:stCondLst>
                                    <p:cond delay="0"/>
                                  </p:stCondLst>
                                  <p:childTnLst>
                                    <p:set>
                                      <p:cBhvr>
                                        <p:cTn id="190" dur="1" fill="hold">
                                          <p:stCondLst>
                                            <p:cond delay="0"/>
                                          </p:stCondLst>
                                        </p:cTn>
                                        <p:tgtEl>
                                          <p:spTgt spid="202772"/>
                                        </p:tgtEl>
                                        <p:attrNameLst>
                                          <p:attrName>style.visibility</p:attrName>
                                        </p:attrNameLst>
                                      </p:cBhvr>
                                      <p:to>
                                        <p:strVal val="visible"/>
                                      </p:to>
                                    </p:set>
                                    <p:anim calcmode="lin" valueType="num">
                                      <p:cBhvr>
                                        <p:cTn id="191" dur="500" decel="50000" fill="hold">
                                          <p:stCondLst>
                                            <p:cond delay="0"/>
                                          </p:stCondLst>
                                        </p:cTn>
                                        <p:tgtEl>
                                          <p:spTgt spid="202772"/>
                                        </p:tgtEl>
                                        <p:attrNameLst>
                                          <p:attrName>style.rotation</p:attrName>
                                        </p:attrNameLst>
                                      </p:cBhvr>
                                      <p:tavLst>
                                        <p:tav tm="0">
                                          <p:val>
                                            <p:fltVal val="-90"/>
                                          </p:val>
                                        </p:tav>
                                        <p:tav tm="100000">
                                          <p:val>
                                            <p:fltVal val="0"/>
                                          </p:val>
                                        </p:tav>
                                      </p:tavLst>
                                    </p:anim>
                                    <p:anim calcmode="lin" valueType="num">
                                      <p:cBhvr>
                                        <p:cTn id="192" dur="500" decel="50000" fill="hold">
                                          <p:stCondLst>
                                            <p:cond delay="0"/>
                                          </p:stCondLst>
                                        </p:cTn>
                                        <p:tgtEl>
                                          <p:spTgt spid="202772"/>
                                        </p:tgtEl>
                                        <p:attrNameLst>
                                          <p:attrName>ppt_w</p:attrName>
                                        </p:attrNameLst>
                                      </p:cBhvr>
                                      <p:tavLst>
                                        <p:tav tm="0">
                                          <p:val>
                                            <p:strVal val="#ppt_w"/>
                                          </p:val>
                                        </p:tav>
                                        <p:tav tm="100000">
                                          <p:val>
                                            <p:strVal val="#ppt_w*.05"/>
                                          </p:val>
                                        </p:tav>
                                      </p:tavLst>
                                    </p:anim>
                                    <p:anim calcmode="lin" valueType="num">
                                      <p:cBhvr>
                                        <p:cTn id="193" dur="500" accel="50000" fill="hold">
                                          <p:stCondLst>
                                            <p:cond delay="500"/>
                                          </p:stCondLst>
                                        </p:cTn>
                                        <p:tgtEl>
                                          <p:spTgt spid="202772"/>
                                        </p:tgtEl>
                                        <p:attrNameLst>
                                          <p:attrName>ppt_w</p:attrName>
                                        </p:attrNameLst>
                                      </p:cBhvr>
                                      <p:tavLst>
                                        <p:tav tm="0">
                                          <p:val>
                                            <p:strVal val="#ppt_w*.05"/>
                                          </p:val>
                                        </p:tav>
                                        <p:tav tm="100000">
                                          <p:val>
                                            <p:strVal val="#ppt_w"/>
                                          </p:val>
                                        </p:tav>
                                      </p:tavLst>
                                    </p:anim>
                                    <p:anim calcmode="lin" valueType="num">
                                      <p:cBhvr>
                                        <p:cTn id="194" dur="1000" fill="hold"/>
                                        <p:tgtEl>
                                          <p:spTgt spid="202772"/>
                                        </p:tgtEl>
                                        <p:attrNameLst>
                                          <p:attrName>ppt_h</p:attrName>
                                        </p:attrNameLst>
                                      </p:cBhvr>
                                      <p:tavLst>
                                        <p:tav tm="0">
                                          <p:val>
                                            <p:strVal val="#ppt_h"/>
                                          </p:val>
                                        </p:tav>
                                        <p:tav tm="100000">
                                          <p:val>
                                            <p:strVal val="#ppt_h"/>
                                          </p:val>
                                        </p:tav>
                                      </p:tavLst>
                                    </p:anim>
                                    <p:anim calcmode="lin" valueType="num">
                                      <p:cBhvr>
                                        <p:cTn id="195" dur="500" decel="50000" fill="hold">
                                          <p:stCondLst>
                                            <p:cond delay="0"/>
                                          </p:stCondLst>
                                        </p:cTn>
                                        <p:tgtEl>
                                          <p:spTgt spid="202772"/>
                                        </p:tgtEl>
                                        <p:attrNameLst>
                                          <p:attrName>ppt_x</p:attrName>
                                        </p:attrNameLst>
                                      </p:cBhvr>
                                      <p:tavLst>
                                        <p:tav tm="0">
                                          <p:val>
                                            <p:strVal val="#ppt_x+.4"/>
                                          </p:val>
                                        </p:tav>
                                        <p:tav tm="100000">
                                          <p:val>
                                            <p:strVal val="#ppt_x"/>
                                          </p:val>
                                        </p:tav>
                                      </p:tavLst>
                                    </p:anim>
                                    <p:anim calcmode="lin" valueType="num">
                                      <p:cBhvr>
                                        <p:cTn id="196" dur="500" decel="50000" fill="hold">
                                          <p:stCondLst>
                                            <p:cond delay="0"/>
                                          </p:stCondLst>
                                        </p:cTn>
                                        <p:tgtEl>
                                          <p:spTgt spid="202772"/>
                                        </p:tgtEl>
                                        <p:attrNameLst>
                                          <p:attrName>ppt_y</p:attrName>
                                        </p:attrNameLst>
                                      </p:cBhvr>
                                      <p:tavLst>
                                        <p:tav tm="0">
                                          <p:val>
                                            <p:strVal val="#ppt_y-.2"/>
                                          </p:val>
                                        </p:tav>
                                        <p:tav tm="100000">
                                          <p:val>
                                            <p:strVal val="#ppt_y+.1"/>
                                          </p:val>
                                        </p:tav>
                                      </p:tavLst>
                                    </p:anim>
                                    <p:anim calcmode="lin" valueType="num">
                                      <p:cBhvr>
                                        <p:cTn id="197" dur="500" accel="50000" fill="hold">
                                          <p:stCondLst>
                                            <p:cond delay="500"/>
                                          </p:stCondLst>
                                        </p:cTn>
                                        <p:tgtEl>
                                          <p:spTgt spid="202772"/>
                                        </p:tgtEl>
                                        <p:attrNameLst>
                                          <p:attrName>ppt_y</p:attrName>
                                        </p:attrNameLst>
                                      </p:cBhvr>
                                      <p:tavLst>
                                        <p:tav tm="0">
                                          <p:val>
                                            <p:strVal val="#ppt_y+.1"/>
                                          </p:val>
                                        </p:tav>
                                        <p:tav tm="100000">
                                          <p:val>
                                            <p:strVal val="#ppt_y"/>
                                          </p:val>
                                        </p:tav>
                                      </p:tavLst>
                                    </p:anim>
                                    <p:animEffect transition="in" filter="fade">
                                      <p:cBhvr>
                                        <p:cTn id="198" dur="1000" decel="50000">
                                          <p:stCondLst>
                                            <p:cond delay="0"/>
                                          </p:stCondLst>
                                        </p:cTn>
                                        <p:tgtEl>
                                          <p:spTgt spid="202772"/>
                                        </p:tgtEl>
                                      </p:cBhvr>
                                    </p:animEffect>
                                  </p:childTnLst>
                                </p:cTn>
                              </p:par>
                            </p:childTnLst>
                          </p:cTn>
                        </p:par>
                        <p:par>
                          <p:cTn id="199" fill="hold">
                            <p:stCondLst>
                              <p:cond delay="1000"/>
                            </p:stCondLst>
                            <p:childTnLst>
                              <p:par>
                                <p:cTn id="200" presetID="53" presetClass="entr" presetSubtype="16" fill="hold" grpId="0" nodeType="afterEffect">
                                  <p:stCondLst>
                                    <p:cond delay="0"/>
                                  </p:stCondLst>
                                  <p:childTnLst>
                                    <p:set>
                                      <p:cBhvr>
                                        <p:cTn id="201" dur="1" fill="hold">
                                          <p:stCondLst>
                                            <p:cond delay="0"/>
                                          </p:stCondLst>
                                        </p:cTn>
                                        <p:tgtEl>
                                          <p:spTgt spid="202771"/>
                                        </p:tgtEl>
                                        <p:attrNameLst>
                                          <p:attrName>style.visibility</p:attrName>
                                        </p:attrNameLst>
                                      </p:cBhvr>
                                      <p:to>
                                        <p:strVal val="visible"/>
                                      </p:to>
                                    </p:set>
                                    <p:anim calcmode="lin" valueType="num">
                                      <p:cBhvr>
                                        <p:cTn id="202" dur="500" fill="hold"/>
                                        <p:tgtEl>
                                          <p:spTgt spid="202771"/>
                                        </p:tgtEl>
                                        <p:attrNameLst>
                                          <p:attrName>ppt_w</p:attrName>
                                        </p:attrNameLst>
                                      </p:cBhvr>
                                      <p:tavLst>
                                        <p:tav tm="0">
                                          <p:val>
                                            <p:fltVal val="0"/>
                                          </p:val>
                                        </p:tav>
                                        <p:tav tm="100000">
                                          <p:val>
                                            <p:strVal val="#ppt_w"/>
                                          </p:val>
                                        </p:tav>
                                      </p:tavLst>
                                    </p:anim>
                                    <p:anim calcmode="lin" valueType="num">
                                      <p:cBhvr>
                                        <p:cTn id="203" dur="500" fill="hold"/>
                                        <p:tgtEl>
                                          <p:spTgt spid="202771"/>
                                        </p:tgtEl>
                                        <p:attrNameLst>
                                          <p:attrName>ppt_h</p:attrName>
                                        </p:attrNameLst>
                                      </p:cBhvr>
                                      <p:tavLst>
                                        <p:tav tm="0">
                                          <p:val>
                                            <p:fltVal val="0"/>
                                          </p:val>
                                        </p:tav>
                                        <p:tav tm="100000">
                                          <p:val>
                                            <p:strVal val="#ppt_h"/>
                                          </p:val>
                                        </p:tav>
                                      </p:tavLst>
                                    </p:anim>
                                    <p:animEffect transition="in" filter="fade">
                                      <p:cBhvr>
                                        <p:cTn id="204" dur="500"/>
                                        <p:tgtEl>
                                          <p:spTgt spid="202771"/>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2200583"/>
                                        </p:tgtEl>
                                        <p:attrNameLst>
                                          <p:attrName>style.visibility</p:attrName>
                                        </p:attrNameLst>
                                      </p:cBhvr>
                                      <p:to>
                                        <p:strVal val="visible"/>
                                      </p:to>
                                    </p:set>
                                    <p:animEffect transition="in" filter="dissolve">
                                      <p:cBhvr>
                                        <p:cTn id="209" dur="500"/>
                                        <p:tgtEl>
                                          <p:spTgt spid="2200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6" grpId="0" animBg="1"/>
      <p:bldP spid="202757" grpId="0" animBg="1"/>
      <p:bldP spid="202758" grpId="0" animBg="1"/>
      <p:bldP spid="202759" grpId="0" animBg="1"/>
      <p:bldP spid="202760" grpId="0" animBg="1"/>
      <p:bldP spid="202761" grpId="0" animBg="1"/>
      <p:bldP spid="202762" grpId="0"/>
      <p:bldP spid="202763" grpId="0" animBg="1"/>
      <p:bldP spid="202764" grpId="0"/>
      <p:bldP spid="202765" grpId="0" animBg="1"/>
      <p:bldP spid="202766" grpId="0"/>
      <p:bldP spid="202767" grpId="0" animBg="1"/>
      <p:bldP spid="202768" grpId="0"/>
      <p:bldP spid="202769" grpId="0" animBg="1"/>
      <p:bldP spid="202770" grpId="0"/>
      <p:bldP spid="202771" grpId="0" animBg="1"/>
      <p:bldP spid="202772" grpId="0"/>
      <p:bldP spid="202773" grpId="0" animBg="1"/>
      <p:bldP spid="202774" grpId="0"/>
      <p:bldP spid="202775" grpId="0" animBg="1"/>
      <p:bldP spid="202776" grpId="0"/>
      <p:bldP spid="202777" grpId="0" animBg="1"/>
      <p:bldP spid="202778" grpId="0"/>
      <p:bldP spid="202779" grpId="0" animBg="1"/>
      <p:bldP spid="202780" grpId="0"/>
      <p:bldP spid="2200583"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7"/>
          <p:cNvSpPr>
            <a:spLocks noGrp="1" noChangeArrowheads="1"/>
          </p:cNvSpPr>
          <p:nvPr>
            <p:ph type="title" idx="4294967295"/>
          </p:nvPr>
        </p:nvSpPr>
        <p:spPr>
          <a:xfrm>
            <a:off x="2339163" y="439737"/>
            <a:ext cx="7896447" cy="609600"/>
          </a:xfrm>
        </p:spPr>
        <p:txBody>
          <a:bodyPr>
            <a:normAutofit fontScale="90000"/>
          </a:bodyPr>
          <a:lstStyle/>
          <a:p>
            <a:pPr algn="ctr"/>
            <a:r>
              <a:rPr lang="zh-CN" altLang="en-US" dirty="0" smtClean="0">
                <a:solidFill>
                  <a:srgbClr val="FFCC00"/>
                </a:solidFill>
                <a:latin typeface="Arial" panose="020B0604020202020204" pitchFamily="34" charset="0"/>
                <a:ea typeface="黑体" panose="02010600030101010101" pitchFamily="49" charset="-122"/>
              </a:rPr>
              <a:t>第</a:t>
            </a:r>
            <a:r>
              <a:rPr lang="en-US" altLang="zh-CN" dirty="0" smtClean="0">
                <a:solidFill>
                  <a:srgbClr val="FFCC00"/>
                </a:solidFill>
                <a:latin typeface="Arial" panose="020B0604020202020204" pitchFamily="34" charset="0"/>
                <a:ea typeface="黑体" panose="02010600030101010101" pitchFamily="49" charset="-122"/>
              </a:rPr>
              <a:t>3</a:t>
            </a:r>
            <a:r>
              <a:rPr lang="zh-CN" altLang="en-US" dirty="0" smtClean="0">
                <a:solidFill>
                  <a:srgbClr val="FFCC00"/>
                </a:solidFill>
                <a:latin typeface="Arial" panose="020B0604020202020204" pitchFamily="34" charset="0"/>
                <a:ea typeface="黑体" panose="02010600030101010101" pitchFamily="49" charset="-122"/>
              </a:rPr>
              <a:t>步：用</a:t>
            </a:r>
            <a:r>
              <a:rPr lang="en-US" altLang="zh-CN" dirty="0" err="1" smtClean="0">
                <a:solidFill>
                  <a:srgbClr val="FFCC00"/>
                </a:solidFill>
                <a:latin typeface="Arial" panose="020B0604020202020204" pitchFamily="34" charset="0"/>
                <a:ea typeface="黑体" panose="02010600030101010101" pitchFamily="49" charset="-122"/>
              </a:rPr>
              <a:t>Verilog</a:t>
            </a:r>
            <a:r>
              <a:rPr lang="zh-CN" altLang="en-US" dirty="0" smtClean="0">
                <a:solidFill>
                  <a:srgbClr val="FFCC00"/>
                </a:solidFill>
                <a:latin typeface="Arial" panose="020B0604020202020204" pitchFamily="34" charset="0"/>
                <a:ea typeface="黑体" panose="02010600030101010101" pitchFamily="49" charset="-122"/>
              </a:rPr>
              <a:t>语言描述状态机</a:t>
            </a:r>
          </a:p>
        </p:txBody>
      </p:sp>
      <p:sp>
        <p:nvSpPr>
          <p:cNvPr id="71684" name="Rectangle 8"/>
          <p:cNvSpPr>
            <a:spLocks noGrp="1" noChangeArrowheads="1"/>
          </p:cNvSpPr>
          <p:nvPr>
            <p:ph type="body" idx="4294967295"/>
          </p:nvPr>
        </p:nvSpPr>
        <p:spPr>
          <a:xfrm>
            <a:off x="891362" y="1414462"/>
            <a:ext cx="10485475" cy="4941888"/>
          </a:xfrm>
        </p:spPr>
        <p:txBody>
          <a:bodyPr>
            <a:noAutofit/>
          </a:bodyPr>
          <a:lstStyle/>
          <a:p>
            <a:pPr>
              <a:lnSpc>
                <a:spcPct val="90000"/>
              </a:lnSpc>
            </a:pPr>
            <a:r>
              <a:rPr kumimoji="1" lang="zh-CN" altLang="en-US" dirty="0">
                <a:solidFill>
                  <a:srgbClr val="0000FF"/>
                </a:solidFill>
              </a:rPr>
              <a:t>在程序的开头定义状态机状态的编码形式</a:t>
            </a:r>
          </a:p>
          <a:p>
            <a:pPr lvl="1">
              <a:lnSpc>
                <a:spcPct val="90000"/>
              </a:lnSpc>
            </a:pPr>
            <a:r>
              <a:rPr lang="zh-CN" altLang="en-US" sz="2800" dirty="0" smtClean="0"/>
              <a:t>用</a:t>
            </a:r>
            <a:r>
              <a:rPr lang="en-US" altLang="zh-CN" sz="2800" dirty="0" smtClean="0">
                <a:cs typeface="Arial" panose="020B0604020202020204" pitchFamily="34" charset="0"/>
              </a:rPr>
              <a:t>parameter</a:t>
            </a:r>
            <a:r>
              <a:rPr lang="zh-CN" altLang="en-US" sz="2800" dirty="0" smtClean="0">
                <a:cs typeface="Arial" panose="020B0604020202020204" pitchFamily="34" charset="0"/>
              </a:rPr>
              <a:t>或</a:t>
            </a:r>
            <a:r>
              <a:rPr lang="en-US" altLang="zh-CN" sz="2800" dirty="0" smtClean="0">
                <a:cs typeface="Arial" panose="020B0604020202020204" pitchFamily="34" charset="0"/>
              </a:rPr>
              <a:t>‵define</a:t>
            </a:r>
            <a:r>
              <a:rPr lang="zh-CN" altLang="en-US" sz="2800" dirty="0" smtClean="0">
                <a:cs typeface="Arial" panose="020B0604020202020204" pitchFamily="34" charset="0"/>
              </a:rPr>
              <a:t>语句</a:t>
            </a:r>
            <a:endParaRPr kumimoji="1" lang="zh-CN" altLang="en-US" sz="2800" dirty="0" smtClean="0">
              <a:solidFill>
                <a:srgbClr val="0000FF"/>
              </a:solidFill>
            </a:endParaRPr>
          </a:p>
          <a:p>
            <a:pPr>
              <a:lnSpc>
                <a:spcPct val="90000"/>
              </a:lnSpc>
            </a:pPr>
            <a:r>
              <a:rPr kumimoji="1" lang="zh-CN" altLang="en-US" dirty="0">
                <a:solidFill>
                  <a:srgbClr val="0000FF"/>
                </a:solidFill>
              </a:rPr>
              <a:t>复位时回到起始状态</a:t>
            </a:r>
            <a:endParaRPr lang="zh-CN" altLang="en-US" dirty="0"/>
          </a:p>
          <a:p>
            <a:pPr lvl="1">
              <a:lnSpc>
                <a:spcPct val="90000"/>
              </a:lnSpc>
            </a:pPr>
            <a:r>
              <a:rPr lang="zh-CN" altLang="en-US" sz="2800" dirty="0" smtClean="0"/>
              <a:t>敏感信号为</a:t>
            </a:r>
            <a:r>
              <a:rPr lang="zh-CN" altLang="en-US" sz="2800" dirty="0" smtClean="0">
                <a:solidFill>
                  <a:srgbClr val="CC3300"/>
                </a:solidFill>
              </a:rPr>
              <a:t>时钟</a:t>
            </a:r>
            <a:r>
              <a:rPr lang="zh-CN" altLang="en-US" sz="2800" dirty="0" smtClean="0"/>
              <a:t>和</a:t>
            </a:r>
            <a:r>
              <a:rPr lang="zh-CN" altLang="en-US" sz="2800" dirty="0" smtClean="0">
                <a:solidFill>
                  <a:srgbClr val="CC3300"/>
                </a:solidFill>
              </a:rPr>
              <a:t>复位</a:t>
            </a:r>
            <a:r>
              <a:rPr lang="zh-CN" altLang="en-US" sz="2800" dirty="0" smtClean="0"/>
              <a:t>信号</a:t>
            </a:r>
          </a:p>
          <a:p>
            <a:pPr>
              <a:lnSpc>
                <a:spcPct val="90000"/>
              </a:lnSpc>
            </a:pPr>
            <a:r>
              <a:rPr kumimoji="1" lang="zh-CN" altLang="en-US" dirty="0">
                <a:solidFill>
                  <a:srgbClr val="0000FF"/>
                </a:solidFill>
              </a:rPr>
              <a:t>状态转换描述</a:t>
            </a:r>
          </a:p>
          <a:p>
            <a:pPr lvl="1">
              <a:lnSpc>
                <a:spcPct val="90000"/>
              </a:lnSpc>
            </a:pPr>
            <a:r>
              <a:rPr lang="zh-CN" altLang="en-US" sz="2800" dirty="0" smtClean="0"/>
              <a:t>用</a:t>
            </a:r>
            <a:r>
              <a:rPr lang="en-US" altLang="zh-CN" sz="2800" dirty="0" smtClean="0"/>
              <a:t>case</a:t>
            </a:r>
            <a:r>
              <a:rPr lang="zh-CN" altLang="en-US" sz="2800" dirty="0" smtClean="0"/>
              <a:t>或</a:t>
            </a:r>
            <a:r>
              <a:rPr lang="en-US" altLang="zh-CN" sz="2800" dirty="0" smtClean="0"/>
              <a:t>if-else</a:t>
            </a:r>
            <a:r>
              <a:rPr lang="zh-CN" altLang="en-US" sz="2800" dirty="0" smtClean="0"/>
              <a:t>语句描述出状态的转移（根据现态和输入产生次态，可与复位时回到起始状态的语句</a:t>
            </a:r>
            <a:r>
              <a:rPr lang="zh-CN" altLang="en-US" sz="2800" dirty="0" smtClean="0">
                <a:solidFill>
                  <a:srgbClr val="CC0099"/>
                </a:solidFill>
              </a:rPr>
              <a:t>放在同一个</a:t>
            </a:r>
            <a:r>
              <a:rPr lang="en-US" altLang="zh-CN" sz="2800" dirty="0" smtClean="0">
                <a:solidFill>
                  <a:srgbClr val="CC0099"/>
                </a:solidFill>
              </a:rPr>
              <a:t>always</a:t>
            </a:r>
            <a:r>
              <a:rPr lang="zh-CN" altLang="en-US" sz="2800" dirty="0" smtClean="0">
                <a:solidFill>
                  <a:srgbClr val="CC0099"/>
                </a:solidFill>
              </a:rPr>
              <a:t>块中</a:t>
            </a:r>
            <a:r>
              <a:rPr lang="zh-CN" altLang="en-US" sz="2800" dirty="0" smtClean="0"/>
              <a:t>，即敏感信号为</a:t>
            </a:r>
            <a:r>
              <a:rPr lang="zh-CN" altLang="en-US" sz="2800" dirty="0" smtClean="0">
                <a:solidFill>
                  <a:srgbClr val="CC3300"/>
                </a:solidFill>
              </a:rPr>
              <a:t>时钟</a:t>
            </a:r>
            <a:r>
              <a:rPr lang="zh-CN" altLang="en-US" sz="2800" dirty="0" smtClean="0"/>
              <a:t>和</a:t>
            </a:r>
            <a:r>
              <a:rPr lang="zh-CN" altLang="en-US" sz="2800" dirty="0" smtClean="0">
                <a:solidFill>
                  <a:srgbClr val="CC3300"/>
                </a:solidFill>
              </a:rPr>
              <a:t>复位</a:t>
            </a:r>
            <a:r>
              <a:rPr lang="zh-CN" altLang="en-US" sz="2800" dirty="0" smtClean="0"/>
              <a:t>信号）</a:t>
            </a:r>
          </a:p>
          <a:p>
            <a:pPr>
              <a:lnSpc>
                <a:spcPct val="90000"/>
              </a:lnSpc>
            </a:pPr>
            <a:r>
              <a:rPr kumimoji="1" lang="zh-CN" altLang="en-US" dirty="0">
                <a:solidFill>
                  <a:srgbClr val="0000FF"/>
                </a:solidFill>
              </a:rPr>
              <a:t>输出信号描述</a:t>
            </a:r>
          </a:p>
          <a:p>
            <a:pPr lvl="1">
              <a:lnSpc>
                <a:spcPct val="90000"/>
              </a:lnSpc>
            </a:pPr>
            <a:r>
              <a:rPr lang="zh-CN" altLang="en-US" sz="2800" dirty="0" smtClean="0"/>
              <a:t>用</a:t>
            </a:r>
            <a:r>
              <a:rPr lang="en-US" altLang="zh-CN" sz="2800" dirty="0" smtClean="0"/>
              <a:t>case</a:t>
            </a:r>
            <a:r>
              <a:rPr lang="zh-CN" altLang="en-US" sz="2800" dirty="0" smtClean="0"/>
              <a:t>语句（</a:t>
            </a:r>
            <a:r>
              <a:rPr lang="en-US" altLang="zh-CN" sz="2800" dirty="0" smtClean="0"/>
              <a:t>Mealy</a:t>
            </a:r>
            <a:r>
              <a:rPr lang="zh-CN" altLang="en-US" sz="2800" dirty="0" smtClean="0"/>
              <a:t>型状态机还要用到</a:t>
            </a:r>
            <a:r>
              <a:rPr lang="en-US" altLang="zh-CN" sz="2800" dirty="0" smtClean="0"/>
              <a:t>if-else</a:t>
            </a:r>
            <a:r>
              <a:rPr lang="zh-CN" altLang="en-US" sz="2800" dirty="0" smtClean="0"/>
              <a:t>语句）描述状态机的输出信号（</a:t>
            </a:r>
            <a:r>
              <a:rPr lang="zh-CN" altLang="en-US" sz="2800" dirty="0" smtClean="0">
                <a:solidFill>
                  <a:srgbClr val="CC0099"/>
                </a:solidFill>
              </a:rPr>
              <a:t>单独放在一个</a:t>
            </a:r>
            <a:r>
              <a:rPr lang="en-US" altLang="zh-CN" sz="2800" dirty="0" smtClean="0">
                <a:solidFill>
                  <a:srgbClr val="CC0099"/>
                </a:solidFill>
              </a:rPr>
              <a:t>always</a:t>
            </a:r>
            <a:r>
              <a:rPr lang="zh-CN" altLang="en-US" sz="2800" dirty="0" smtClean="0">
                <a:solidFill>
                  <a:srgbClr val="CC0099"/>
                </a:solidFill>
              </a:rPr>
              <a:t>块中</a:t>
            </a:r>
            <a:r>
              <a:rPr lang="zh-CN" altLang="en-US" sz="2800" dirty="0" smtClean="0"/>
              <a:t>，敏感信号为</a:t>
            </a:r>
            <a:r>
              <a:rPr lang="zh-CN" altLang="en-US" sz="2800" dirty="0" smtClean="0">
                <a:solidFill>
                  <a:srgbClr val="CC3300"/>
                </a:solidFill>
              </a:rPr>
              <a:t>现态</a:t>
            </a:r>
            <a:r>
              <a:rPr lang="zh-CN" altLang="en-US" sz="2800" dirty="0" smtClean="0"/>
              <a:t>） </a:t>
            </a:r>
          </a:p>
        </p:txBody>
      </p:sp>
    </p:spTree>
  </p:cSld>
  <p:clrMapOvr>
    <a:masterClrMapping/>
  </p:clrMapOvr>
  <p:transition>
    <p:blinds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022601" y="908050"/>
            <a:ext cx="6253163" cy="5949950"/>
          </a:xfrm>
          <a:prstGeom prst="rect">
            <a:avLst/>
          </a:prstGeom>
          <a:solidFill>
            <a:srgbClr val="ADD6FF"/>
          </a:solidFill>
          <a:ln w="9525">
            <a:noFill/>
            <a:miter lim="800000"/>
          </a:ln>
          <a:effectLst>
            <a:prstShdw prst="shdw13" dist="53882" dir="13500000">
              <a:srgbClr val="808080">
                <a:alpha val="50000"/>
              </a:srgbClr>
            </a:prstShdw>
          </a:effectLst>
        </p:spPr>
        <p:txBody>
          <a:bodyPr>
            <a:spAutoFit/>
          </a:bodyPr>
          <a:lstStyle/>
          <a:p>
            <a:pPr algn="l">
              <a:lnSpc>
                <a:spcPct val="80000"/>
              </a:lnSpc>
              <a:spcBef>
                <a:spcPct val="0"/>
              </a:spcBef>
            </a:pPr>
            <a:r>
              <a:rPr lang="en-US" altLang="zh-CN" sz="1600" dirty="0"/>
              <a:t>module</a:t>
            </a:r>
            <a:r>
              <a:rPr lang="en-US" altLang="zh-CN" sz="1600" dirty="0">
                <a:solidFill>
                  <a:srgbClr val="FF0000"/>
                </a:solidFill>
              </a:rPr>
              <a:t> monitor</a:t>
            </a:r>
            <a:r>
              <a:rPr lang="en-US" altLang="zh-CN" sz="1600" dirty="0"/>
              <a:t>(</a:t>
            </a:r>
            <a:r>
              <a:rPr lang="en-US" altLang="zh-CN" sz="1600" dirty="0" err="1"/>
              <a:t>clk,clr,data,zo,state</a:t>
            </a:r>
            <a:r>
              <a:rPr lang="en-US" altLang="zh-CN" sz="1600" dirty="0"/>
              <a:t>);</a:t>
            </a:r>
          </a:p>
          <a:p>
            <a:pPr algn="l">
              <a:lnSpc>
                <a:spcPct val="80000"/>
              </a:lnSpc>
              <a:spcBef>
                <a:spcPct val="0"/>
              </a:spcBef>
            </a:pPr>
            <a:r>
              <a:rPr lang="en-US" altLang="zh-CN" sz="1600" dirty="0"/>
              <a:t>    parameter S0=3'b000, S1=3'b001,</a:t>
            </a:r>
          </a:p>
          <a:p>
            <a:pPr algn="l">
              <a:lnSpc>
                <a:spcPct val="80000"/>
              </a:lnSpc>
              <a:spcBef>
                <a:spcPct val="0"/>
              </a:spcBef>
            </a:pPr>
            <a:r>
              <a:rPr lang="en-US" altLang="zh-CN" sz="1600" dirty="0"/>
              <a:t>    S2=3‘b010,S3=3’b011,S4=3‘b100; //</a:t>
            </a:r>
            <a:r>
              <a:rPr lang="zh-CN" altLang="en-US" sz="1600" dirty="0">
                <a:solidFill>
                  <a:srgbClr val="FF0066"/>
                </a:solidFill>
                <a:latin typeface="Arial" panose="020B0604020202020204" pitchFamily="34" charset="0"/>
                <a:ea typeface="楷体_GB2312" panose="02010609030101010101" charset="-122"/>
              </a:rPr>
              <a:t>状态编码的定义</a:t>
            </a:r>
          </a:p>
          <a:p>
            <a:pPr algn="l">
              <a:lnSpc>
                <a:spcPct val="80000"/>
              </a:lnSpc>
              <a:spcBef>
                <a:spcPct val="0"/>
              </a:spcBef>
            </a:pPr>
            <a:r>
              <a:rPr lang="en-US" altLang="zh-CN" sz="1600" dirty="0"/>
              <a:t>    input </a:t>
            </a:r>
            <a:r>
              <a:rPr lang="en-US" altLang="zh-CN" sz="1600" dirty="0" err="1"/>
              <a:t>clk,clr,data</a:t>
            </a:r>
            <a:r>
              <a:rPr lang="en-US" altLang="zh-CN" sz="1600" dirty="0"/>
              <a:t>;</a:t>
            </a:r>
          </a:p>
          <a:p>
            <a:pPr algn="l">
              <a:lnSpc>
                <a:spcPct val="80000"/>
              </a:lnSpc>
              <a:spcBef>
                <a:spcPct val="0"/>
              </a:spcBef>
            </a:pPr>
            <a:r>
              <a:rPr lang="en-US" altLang="zh-CN" sz="1600" dirty="0"/>
              <a:t>    output </a:t>
            </a:r>
            <a:r>
              <a:rPr lang="en-US" altLang="zh-CN" sz="1600" dirty="0" err="1"/>
              <a:t>zo</a:t>
            </a:r>
            <a:r>
              <a:rPr lang="en-US" altLang="zh-CN" sz="1600" dirty="0"/>
              <a:t>;</a:t>
            </a:r>
          </a:p>
          <a:p>
            <a:pPr algn="l">
              <a:lnSpc>
                <a:spcPct val="80000"/>
              </a:lnSpc>
              <a:spcBef>
                <a:spcPct val="0"/>
              </a:spcBef>
            </a:pPr>
            <a:r>
              <a:rPr lang="en-US" altLang="zh-CN" sz="1600" dirty="0"/>
              <a:t>    output[2:0] state;		</a:t>
            </a:r>
            <a:r>
              <a:rPr lang="zh-CN" altLang="en-US" sz="1600" dirty="0"/>
              <a:t>        </a:t>
            </a:r>
            <a:r>
              <a:rPr lang="en-US" altLang="zh-CN" sz="1600" dirty="0"/>
              <a:t>//</a:t>
            </a:r>
            <a:r>
              <a:rPr lang="zh-CN" altLang="en-US" sz="1600" dirty="0">
                <a:latin typeface="楷体_GB2312" panose="02010609030101010101" charset="-122"/>
                <a:ea typeface="楷体_GB2312" panose="02010609030101010101" charset="-122"/>
              </a:rPr>
              <a:t>状态机</a:t>
            </a:r>
            <a:endParaRPr lang="en-US" altLang="zh-CN" sz="1600" dirty="0">
              <a:latin typeface="楷体_GB2312" panose="02010609030101010101" charset="-122"/>
              <a:ea typeface="楷体_GB2312" panose="02010609030101010101" charset="-122"/>
            </a:endParaRPr>
          </a:p>
          <a:p>
            <a:pPr algn="l">
              <a:lnSpc>
                <a:spcPct val="80000"/>
              </a:lnSpc>
              <a:spcBef>
                <a:spcPct val="0"/>
              </a:spcBef>
            </a:pPr>
            <a:r>
              <a:rPr lang="en-US" altLang="zh-CN" sz="1600" dirty="0"/>
              <a:t>    </a:t>
            </a:r>
            <a:r>
              <a:rPr lang="en-US" altLang="zh-CN" sz="1600" dirty="0" err="1"/>
              <a:t>reg</a:t>
            </a:r>
            <a:r>
              <a:rPr lang="en-US" altLang="zh-CN" sz="1600" dirty="0"/>
              <a:t> [2:0] state;</a:t>
            </a:r>
          </a:p>
          <a:p>
            <a:pPr algn="l">
              <a:lnSpc>
                <a:spcPct val="80000"/>
              </a:lnSpc>
              <a:spcBef>
                <a:spcPct val="0"/>
              </a:spcBef>
            </a:pPr>
            <a:r>
              <a:rPr lang="en-US" altLang="zh-CN" sz="1600" dirty="0"/>
              <a:t>    </a:t>
            </a:r>
            <a:r>
              <a:rPr lang="en-US" altLang="zh-CN" sz="1600" dirty="0" err="1"/>
              <a:t>reg</a:t>
            </a:r>
            <a:r>
              <a:rPr lang="en-US" altLang="zh-CN" sz="1600" dirty="0"/>
              <a:t> </a:t>
            </a:r>
            <a:r>
              <a:rPr lang="en-US" altLang="zh-CN" sz="1600" dirty="0" err="1"/>
              <a:t>zo</a:t>
            </a:r>
            <a:r>
              <a:rPr lang="en-US" altLang="zh-CN" sz="1600" dirty="0"/>
              <a:t>;</a:t>
            </a:r>
          </a:p>
          <a:p>
            <a:pPr algn="l">
              <a:lnSpc>
                <a:spcPct val="80000"/>
              </a:lnSpc>
              <a:spcBef>
                <a:spcPct val="0"/>
              </a:spcBef>
            </a:pPr>
            <a:r>
              <a:rPr lang="en-US" altLang="zh-CN" sz="1600" dirty="0">
                <a:ea typeface="黑体" panose="02010600030101010101" pitchFamily="49" charset="-122"/>
              </a:rPr>
              <a:t>    always @(</a:t>
            </a:r>
            <a:r>
              <a:rPr lang="en-US" altLang="zh-CN" sz="1600" dirty="0" err="1">
                <a:ea typeface="黑体" panose="02010600030101010101" pitchFamily="49" charset="-122"/>
              </a:rPr>
              <a:t>posedge</a:t>
            </a:r>
            <a:r>
              <a:rPr lang="en-US" altLang="zh-CN" sz="1600" dirty="0">
                <a:ea typeface="黑体" panose="02010600030101010101" pitchFamily="49" charset="-122"/>
              </a:rPr>
              <a:t> </a:t>
            </a:r>
            <a:r>
              <a:rPr lang="en-US" altLang="zh-CN" sz="1600" dirty="0" err="1">
                <a:ea typeface="黑体" panose="02010600030101010101" pitchFamily="49" charset="-122"/>
              </a:rPr>
              <a:t>clk</a:t>
            </a:r>
            <a:r>
              <a:rPr lang="en-US" altLang="zh-CN" sz="1600" dirty="0">
                <a:ea typeface="黑体" panose="02010600030101010101" pitchFamily="49" charset="-122"/>
              </a:rPr>
              <a:t> or </a:t>
            </a:r>
            <a:r>
              <a:rPr lang="en-US" altLang="zh-CN" sz="1600" dirty="0" err="1">
                <a:ea typeface="黑体" panose="02010600030101010101" pitchFamily="49" charset="-122"/>
              </a:rPr>
              <a:t>posedge</a:t>
            </a:r>
            <a:r>
              <a:rPr lang="en-US" altLang="zh-CN" sz="1600" dirty="0">
                <a:ea typeface="黑体" panose="02010600030101010101" pitchFamily="49" charset="-122"/>
              </a:rPr>
              <a:t> </a:t>
            </a:r>
            <a:r>
              <a:rPr lang="en-US" altLang="zh-CN" sz="1600" dirty="0" err="1">
                <a:ea typeface="黑体" panose="02010600030101010101" pitchFamily="49" charset="-122"/>
              </a:rPr>
              <a:t>clr</a:t>
            </a:r>
            <a:r>
              <a:rPr lang="en-US" altLang="zh-CN" sz="1600" dirty="0">
                <a:ea typeface="黑体" panose="02010600030101010101" pitchFamily="49" charset="-122"/>
              </a:rPr>
              <a:t>)</a:t>
            </a:r>
          </a:p>
          <a:p>
            <a:pPr algn="l">
              <a:lnSpc>
                <a:spcPct val="80000"/>
              </a:lnSpc>
              <a:spcBef>
                <a:spcPct val="0"/>
              </a:spcBef>
            </a:pPr>
            <a:r>
              <a:rPr lang="en-US" altLang="zh-CN" sz="1600" dirty="0">
                <a:ea typeface="黑体" panose="02010600030101010101" pitchFamily="49" charset="-122"/>
              </a:rPr>
              <a:t>       begin</a:t>
            </a:r>
          </a:p>
          <a:p>
            <a:pPr algn="l">
              <a:lnSpc>
                <a:spcPct val="80000"/>
              </a:lnSpc>
              <a:spcBef>
                <a:spcPct val="0"/>
              </a:spcBef>
            </a:pPr>
            <a:r>
              <a:rPr lang="en-US" altLang="zh-CN" sz="1600" dirty="0">
                <a:ea typeface="黑体" panose="02010600030101010101" pitchFamily="49" charset="-122"/>
              </a:rPr>
              <a:t>           if (</a:t>
            </a:r>
            <a:r>
              <a:rPr lang="en-US" altLang="zh-CN" sz="1600" dirty="0" err="1">
                <a:ea typeface="黑体" panose="02010600030101010101" pitchFamily="49" charset="-122"/>
              </a:rPr>
              <a:t>clr</a:t>
            </a:r>
            <a:r>
              <a:rPr lang="en-US" altLang="zh-CN" sz="1600" dirty="0">
                <a:ea typeface="黑体" panose="02010600030101010101" pitchFamily="49" charset="-122"/>
              </a:rPr>
              <a:t>) </a:t>
            </a:r>
            <a:r>
              <a:rPr lang="en-US" altLang="zh-CN" sz="1600" dirty="0"/>
              <a:t>state=S0;</a:t>
            </a:r>
            <a:r>
              <a:rPr lang="en-US" altLang="zh-CN" sz="1600" dirty="0">
                <a:ea typeface="黑体" panose="02010600030101010101" pitchFamily="49" charset="-122"/>
              </a:rPr>
              <a:t> //</a:t>
            </a:r>
            <a:r>
              <a:rPr lang="zh-CN" altLang="en-US" sz="1600" dirty="0">
                <a:solidFill>
                  <a:srgbClr val="FF0066"/>
                </a:solidFill>
                <a:latin typeface="Arial" panose="020B0604020202020204" pitchFamily="34" charset="0"/>
                <a:ea typeface="楷体_GB2312" panose="02010609030101010101" charset="-122"/>
              </a:rPr>
              <a:t>（</a:t>
            </a:r>
            <a:r>
              <a:rPr lang="en-US" altLang="zh-CN" sz="1600" dirty="0">
                <a:solidFill>
                  <a:srgbClr val="FF0066"/>
                </a:solidFill>
                <a:latin typeface="Arial" panose="020B0604020202020204" pitchFamily="34" charset="0"/>
                <a:ea typeface="楷体_GB2312" panose="02010609030101010101" charset="-122"/>
              </a:rPr>
              <a:t>1</a:t>
            </a:r>
            <a:r>
              <a:rPr lang="zh-CN" altLang="en-US" sz="1600" dirty="0">
                <a:solidFill>
                  <a:srgbClr val="FF0066"/>
                </a:solidFill>
                <a:latin typeface="Arial" panose="020B0604020202020204" pitchFamily="34" charset="0"/>
                <a:ea typeface="楷体_GB2312" panose="02010609030101010101" charset="-122"/>
              </a:rPr>
              <a:t>）</a:t>
            </a:r>
            <a:r>
              <a:rPr lang="zh-CN" altLang="en-US" sz="1600" dirty="0">
                <a:solidFill>
                  <a:srgbClr val="FF0066"/>
                </a:solidFill>
                <a:latin typeface="楷体_GB2312" panose="02010609030101010101" charset="-122"/>
                <a:ea typeface="楷体_GB2312" panose="02010609030101010101" charset="-122"/>
              </a:rPr>
              <a:t>复位时回到初始状态</a:t>
            </a:r>
          </a:p>
          <a:p>
            <a:pPr algn="l">
              <a:lnSpc>
                <a:spcPct val="80000"/>
              </a:lnSpc>
              <a:spcBef>
                <a:spcPct val="0"/>
              </a:spcBef>
            </a:pPr>
            <a:r>
              <a:rPr lang="zh-CN" altLang="en-US" sz="1600" dirty="0">
                <a:ea typeface="黑体" panose="02010600030101010101" pitchFamily="49" charset="-122"/>
              </a:rPr>
              <a:t>           </a:t>
            </a:r>
            <a:r>
              <a:rPr lang="en-US" altLang="zh-CN" sz="1600" dirty="0">
                <a:ea typeface="黑体" panose="02010600030101010101" pitchFamily="49" charset="-122"/>
              </a:rPr>
              <a:t>else</a:t>
            </a:r>
          </a:p>
          <a:p>
            <a:pPr algn="l">
              <a:lnSpc>
                <a:spcPct val="80000"/>
              </a:lnSpc>
              <a:spcBef>
                <a:spcPct val="0"/>
              </a:spcBef>
            </a:pPr>
            <a:r>
              <a:rPr lang="en-US" altLang="zh-CN" sz="1600" dirty="0">
                <a:ea typeface="黑体" panose="02010600030101010101" pitchFamily="49" charset="-122"/>
              </a:rPr>
              <a:t>              begin</a:t>
            </a:r>
          </a:p>
          <a:p>
            <a:pPr algn="l">
              <a:lnSpc>
                <a:spcPct val="80000"/>
              </a:lnSpc>
              <a:spcBef>
                <a:spcPct val="0"/>
              </a:spcBef>
            </a:pPr>
            <a:r>
              <a:rPr lang="en-US" altLang="zh-CN" sz="1600" dirty="0">
                <a:ea typeface="黑体" panose="02010600030101010101" pitchFamily="49" charset="-122"/>
              </a:rPr>
              <a:t>                  </a:t>
            </a:r>
            <a:r>
              <a:rPr lang="en-US" altLang="zh-CN" sz="1600" dirty="0">
                <a:solidFill>
                  <a:srgbClr val="FF0066"/>
                </a:solidFill>
                <a:ea typeface="黑体" panose="02010600030101010101" pitchFamily="49" charset="-122"/>
              </a:rPr>
              <a:t>case (state)// </a:t>
            </a:r>
            <a:r>
              <a:rPr lang="zh-CN" altLang="en-US" sz="1600" dirty="0">
                <a:solidFill>
                  <a:srgbClr val="FF0066"/>
                </a:solidFill>
                <a:latin typeface="Arial" panose="020B0604020202020204" pitchFamily="34" charset="0"/>
                <a:ea typeface="楷体_GB2312" panose="02010609030101010101" charset="-122"/>
              </a:rPr>
              <a:t>（</a:t>
            </a:r>
            <a:r>
              <a:rPr lang="en-US" altLang="zh-CN" sz="1600" dirty="0">
                <a:solidFill>
                  <a:srgbClr val="FF0066"/>
                </a:solidFill>
                <a:latin typeface="Arial" panose="020B0604020202020204" pitchFamily="34" charset="0"/>
                <a:ea typeface="楷体_GB2312" panose="02010609030101010101" charset="-122"/>
              </a:rPr>
              <a:t>2</a:t>
            </a:r>
            <a:r>
              <a:rPr lang="zh-CN" altLang="en-US" sz="1600" dirty="0">
                <a:solidFill>
                  <a:srgbClr val="FF0066"/>
                </a:solidFill>
                <a:latin typeface="Arial" panose="020B0604020202020204" pitchFamily="34" charset="0"/>
                <a:ea typeface="楷体_GB2312" panose="02010609030101010101" charset="-122"/>
              </a:rPr>
              <a:t>）</a:t>
            </a:r>
            <a:r>
              <a:rPr lang="zh-CN" altLang="en-US" sz="1600" dirty="0">
                <a:solidFill>
                  <a:srgbClr val="FF0066"/>
                </a:solidFill>
                <a:latin typeface="楷体_GB2312" panose="02010609030101010101" charset="-122"/>
                <a:ea typeface="楷体_GB2312" panose="02010609030101010101" charset="-122"/>
              </a:rPr>
              <a:t>状态的转移</a:t>
            </a:r>
            <a:endParaRPr lang="en-US" altLang="zh-CN" sz="1600" dirty="0">
              <a:solidFill>
                <a:srgbClr val="FF0066"/>
              </a:solidFill>
              <a:latin typeface="楷体_GB2312" panose="02010609030101010101" charset="-122"/>
              <a:ea typeface="楷体_GB2312" panose="02010609030101010101" charset="-122"/>
            </a:endParaRPr>
          </a:p>
          <a:p>
            <a:pPr algn="l">
              <a:lnSpc>
                <a:spcPct val="80000"/>
              </a:lnSpc>
              <a:spcBef>
                <a:spcPct val="0"/>
              </a:spcBef>
            </a:pPr>
            <a:r>
              <a:rPr lang="en-US" altLang="zh-CN" sz="1600" dirty="0"/>
              <a:t>	    </a:t>
            </a:r>
            <a:r>
              <a:rPr lang="en-US" altLang="zh-CN" sz="1600" dirty="0">
                <a:solidFill>
                  <a:srgbClr val="FF0066"/>
                </a:solidFill>
              </a:rPr>
              <a:t>S0</a:t>
            </a:r>
            <a:r>
              <a:rPr lang="en-US" altLang="zh-CN" sz="1600" dirty="0"/>
              <a:t>: if (data==1’b1) state=S1;</a:t>
            </a:r>
          </a:p>
          <a:p>
            <a:pPr algn="l">
              <a:lnSpc>
                <a:spcPct val="80000"/>
              </a:lnSpc>
              <a:spcBef>
                <a:spcPct val="0"/>
              </a:spcBef>
            </a:pPr>
            <a:r>
              <a:rPr lang="en-US" altLang="zh-CN" sz="1600" dirty="0"/>
              <a:t>                             else state=S0; </a:t>
            </a:r>
          </a:p>
          <a:p>
            <a:pPr algn="l">
              <a:lnSpc>
                <a:spcPct val="80000"/>
              </a:lnSpc>
              <a:spcBef>
                <a:spcPct val="0"/>
              </a:spcBef>
            </a:pPr>
            <a:r>
              <a:rPr lang="en-US" altLang="zh-CN" sz="1600" dirty="0"/>
              <a:t>                      </a:t>
            </a:r>
            <a:r>
              <a:rPr lang="en-US" altLang="zh-CN" sz="1600" dirty="0">
                <a:solidFill>
                  <a:srgbClr val="FF0066"/>
                </a:solidFill>
              </a:rPr>
              <a:t>S1</a:t>
            </a:r>
            <a:r>
              <a:rPr lang="en-US" altLang="zh-CN" sz="1600" dirty="0"/>
              <a:t>: if (data==1’b1) state=S2;</a:t>
            </a:r>
          </a:p>
          <a:p>
            <a:pPr algn="l">
              <a:lnSpc>
                <a:spcPct val="80000"/>
              </a:lnSpc>
              <a:spcBef>
                <a:spcPct val="0"/>
              </a:spcBef>
            </a:pPr>
            <a:r>
              <a:rPr lang="en-US" altLang="zh-CN" sz="1600" dirty="0"/>
              <a:t>                             else state=S0;</a:t>
            </a:r>
          </a:p>
          <a:p>
            <a:pPr algn="l">
              <a:lnSpc>
                <a:spcPct val="80000"/>
              </a:lnSpc>
              <a:spcBef>
                <a:spcPct val="0"/>
              </a:spcBef>
            </a:pPr>
            <a:r>
              <a:rPr lang="en-US" altLang="zh-CN" sz="1600" dirty="0"/>
              <a:t>	    </a:t>
            </a:r>
            <a:r>
              <a:rPr lang="en-US" altLang="zh-CN" sz="1600" dirty="0">
                <a:solidFill>
                  <a:srgbClr val="FF0066"/>
                </a:solidFill>
              </a:rPr>
              <a:t>S2</a:t>
            </a:r>
            <a:r>
              <a:rPr lang="en-US" altLang="zh-CN" sz="1600" dirty="0"/>
              <a:t>: if (data==1’b0) state=S3;</a:t>
            </a:r>
          </a:p>
          <a:p>
            <a:pPr algn="l">
              <a:lnSpc>
                <a:spcPct val="80000"/>
              </a:lnSpc>
              <a:spcBef>
                <a:spcPct val="0"/>
              </a:spcBef>
            </a:pPr>
            <a:r>
              <a:rPr lang="en-US" altLang="zh-CN" sz="1600" dirty="0"/>
              <a:t>                             else state=S2;</a:t>
            </a:r>
          </a:p>
          <a:p>
            <a:pPr algn="l">
              <a:lnSpc>
                <a:spcPct val="80000"/>
              </a:lnSpc>
              <a:spcBef>
                <a:spcPct val="0"/>
              </a:spcBef>
            </a:pPr>
            <a:r>
              <a:rPr lang="en-US" altLang="zh-CN" sz="1600" dirty="0"/>
              <a:t>                      </a:t>
            </a:r>
            <a:r>
              <a:rPr lang="en-US" altLang="zh-CN" sz="1600" dirty="0">
                <a:solidFill>
                  <a:srgbClr val="FF0066"/>
                </a:solidFill>
              </a:rPr>
              <a:t>S3</a:t>
            </a:r>
            <a:r>
              <a:rPr lang="en-US" altLang="zh-CN" sz="1600" dirty="0"/>
              <a:t>: if (data==1’b1) state=S4; </a:t>
            </a:r>
          </a:p>
          <a:p>
            <a:pPr algn="l">
              <a:lnSpc>
                <a:spcPct val="80000"/>
              </a:lnSpc>
              <a:spcBef>
                <a:spcPct val="0"/>
              </a:spcBef>
            </a:pPr>
            <a:r>
              <a:rPr lang="en-US" altLang="zh-CN" sz="1600" dirty="0"/>
              <a:t>                            else state=S0; </a:t>
            </a:r>
          </a:p>
          <a:p>
            <a:pPr algn="l">
              <a:lnSpc>
                <a:spcPct val="80000"/>
              </a:lnSpc>
              <a:spcBef>
                <a:spcPct val="0"/>
              </a:spcBef>
            </a:pPr>
            <a:r>
              <a:rPr lang="en-US" altLang="zh-CN" sz="1600" dirty="0"/>
              <a:t>	    </a:t>
            </a:r>
            <a:r>
              <a:rPr lang="en-US" altLang="zh-CN" sz="1600" dirty="0">
                <a:solidFill>
                  <a:srgbClr val="FF0066"/>
                </a:solidFill>
              </a:rPr>
              <a:t>S4</a:t>
            </a:r>
            <a:r>
              <a:rPr lang="en-US" altLang="zh-CN" sz="1600" dirty="0"/>
              <a:t>: if (data==1’b1) state=S1; </a:t>
            </a:r>
          </a:p>
          <a:p>
            <a:pPr algn="l">
              <a:lnSpc>
                <a:spcPct val="80000"/>
              </a:lnSpc>
              <a:spcBef>
                <a:spcPct val="0"/>
              </a:spcBef>
            </a:pPr>
            <a:r>
              <a:rPr lang="en-US" altLang="zh-CN" sz="1600" dirty="0"/>
              <a:t>                            else state=S0;</a:t>
            </a:r>
          </a:p>
          <a:p>
            <a:pPr algn="l">
              <a:lnSpc>
                <a:spcPct val="80000"/>
              </a:lnSpc>
              <a:spcBef>
                <a:spcPct val="0"/>
              </a:spcBef>
            </a:pPr>
            <a:r>
              <a:rPr lang="en-US" altLang="zh-CN" sz="1600" dirty="0"/>
              <a:t>                      </a:t>
            </a:r>
            <a:r>
              <a:rPr lang="en-US" altLang="zh-CN" sz="1600" dirty="0">
                <a:solidFill>
                  <a:srgbClr val="FF0066"/>
                </a:solidFill>
              </a:rPr>
              <a:t>default</a:t>
            </a:r>
            <a:r>
              <a:rPr lang="en-US" altLang="zh-CN" sz="1600" dirty="0"/>
              <a:t>: state=S0;</a:t>
            </a:r>
          </a:p>
          <a:p>
            <a:pPr algn="l">
              <a:lnSpc>
                <a:spcPct val="80000"/>
              </a:lnSpc>
              <a:spcBef>
                <a:spcPct val="0"/>
              </a:spcBef>
            </a:pPr>
            <a:r>
              <a:rPr lang="en-US" altLang="zh-CN" sz="1600" dirty="0"/>
              <a:t>                  </a:t>
            </a:r>
            <a:r>
              <a:rPr lang="en-US" altLang="zh-CN" sz="1600" dirty="0" err="1">
                <a:solidFill>
                  <a:srgbClr val="FF0066"/>
                </a:solidFill>
                <a:ea typeface="黑体" panose="02010600030101010101" pitchFamily="49" charset="-122"/>
              </a:rPr>
              <a:t>endcase</a:t>
            </a:r>
            <a:endParaRPr lang="en-US" altLang="zh-CN" sz="1600" dirty="0">
              <a:solidFill>
                <a:srgbClr val="FF0066"/>
              </a:solidFill>
              <a:ea typeface="黑体" panose="02010600030101010101" pitchFamily="49" charset="-122"/>
            </a:endParaRPr>
          </a:p>
          <a:p>
            <a:pPr algn="l">
              <a:lnSpc>
                <a:spcPct val="80000"/>
              </a:lnSpc>
              <a:spcBef>
                <a:spcPct val="0"/>
              </a:spcBef>
            </a:pPr>
            <a:r>
              <a:rPr lang="en-US" altLang="zh-CN" sz="1600" dirty="0"/>
              <a:t>                  </a:t>
            </a:r>
            <a:r>
              <a:rPr lang="en-US" altLang="zh-CN" sz="1600" dirty="0" err="1">
                <a:solidFill>
                  <a:srgbClr val="FF0000"/>
                </a:solidFill>
              </a:rPr>
              <a:t>zo</a:t>
            </a:r>
            <a:r>
              <a:rPr lang="en-US" altLang="zh-CN" sz="1600" dirty="0">
                <a:solidFill>
                  <a:srgbClr val="FF0000"/>
                </a:solidFill>
              </a:rPr>
              <a:t>=(state==S4)?1’b1:1’b0;</a:t>
            </a:r>
            <a:r>
              <a:rPr lang="en-US" altLang="zh-CN" sz="1600" dirty="0"/>
              <a:t>  </a:t>
            </a:r>
            <a:r>
              <a:rPr lang="en-US" altLang="zh-CN" sz="1600" dirty="0">
                <a:solidFill>
                  <a:srgbClr val="FF0066"/>
                </a:solidFill>
                <a:latin typeface="楷体_GB2312" panose="02010609030101010101" charset="-122"/>
                <a:ea typeface="楷体_GB2312" panose="02010609030101010101" charset="-122"/>
              </a:rPr>
              <a:t>//</a:t>
            </a:r>
            <a:r>
              <a:rPr lang="zh-CN" altLang="en-US" sz="1600" dirty="0">
                <a:solidFill>
                  <a:srgbClr val="FF0066"/>
                </a:solidFill>
                <a:latin typeface="Arial" panose="020B0604020202020204" pitchFamily="34" charset="0"/>
                <a:ea typeface="楷体_GB2312" panose="02010609030101010101" charset="-122"/>
              </a:rPr>
              <a:t>（</a:t>
            </a:r>
            <a:r>
              <a:rPr lang="en-US" altLang="zh-CN" sz="1600" dirty="0">
                <a:solidFill>
                  <a:srgbClr val="FF0066"/>
                </a:solidFill>
                <a:latin typeface="Arial" panose="020B0604020202020204" pitchFamily="34" charset="0"/>
                <a:ea typeface="楷体_GB2312" panose="02010609030101010101" charset="-122"/>
              </a:rPr>
              <a:t>3</a:t>
            </a:r>
            <a:r>
              <a:rPr lang="zh-CN" altLang="en-US" sz="1600" dirty="0">
                <a:solidFill>
                  <a:srgbClr val="FF0066"/>
                </a:solidFill>
                <a:latin typeface="Arial" panose="020B0604020202020204" pitchFamily="34" charset="0"/>
                <a:ea typeface="楷体_GB2312" panose="02010609030101010101" charset="-122"/>
              </a:rPr>
              <a:t>）</a:t>
            </a:r>
            <a:r>
              <a:rPr lang="zh-CN" altLang="en-US" sz="1600" dirty="0">
                <a:solidFill>
                  <a:srgbClr val="FF0066"/>
                </a:solidFill>
                <a:latin typeface="楷体_GB2312" panose="02010609030101010101" charset="-122"/>
                <a:ea typeface="楷体_GB2312" panose="02010609030101010101" charset="-122"/>
              </a:rPr>
              <a:t>状态机的输出信号</a:t>
            </a:r>
          </a:p>
          <a:p>
            <a:pPr algn="l">
              <a:lnSpc>
                <a:spcPct val="80000"/>
              </a:lnSpc>
              <a:spcBef>
                <a:spcPct val="0"/>
              </a:spcBef>
            </a:pPr>
            <a:r>
              <a:rPr lang="en-US" altLang="zh-CN" sz="1600" dirty="0"/>
              <a:t>              end</a:t>
            </a:r>
          </a:p>
          <a:p>
            <a:pPr algn="l">
              <a:lnSpc>
                <a:spcPct val="80000"/>
              </a:lnSpc>
              <a:spcBef>
                <a:spcPct val="0"/>
              </a:spcBef>
            </a:pPr>
            <a:r>
              <a:rPr lang="en-US" altLang="zh-CN" sz="1600" dirty="0"/>
              <a:t>      end</a:t>
            </a:r>
          </a:p>
          <a:p>
            <a:pPr algn="l">
              <a:lnSpc>
                <a:spcPct val="80000"/>
              </a:lnSpc>
              <a:spcBef>
                <a:spcPct val="0"/>
              </a:spcBef>
            </a:pPr>
            <a:r>
              <a:rPr lang="en-US" altLang="zh-CN" sz="1600" dirty="0" err="1"/>
              <a:t>endmodule</a:t>
            </a:r>
            <a:endParaRPr lang="en-US" altLang="zh-CN" sz="1600" dirty="0"/>
          </a:p>
        </p:txBody>
      </p:sp>
      <p:sp>
        <p:nvSpPr>
          <p:cNvPr id="72708" name="Rectangle 5"/>
          <p:cNvSpPr>
            <a:spLocks noGrp="1" noChangeArrowheads="1"/>
          </p:cNvSpPr>
          <p:nvPr>
            <p:ph type="title" idx="4294967295"/>
          </p:nvPr>
        </p:nvSpPr>
        <p:spPr>
          <a:xfrm>
            <a:off x="2062716" y="298450"/>
            <a:ext cx="857693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序列检测器源程序（ </a:t>
            </a:r>
            <a:r>
              <a:rPr lang="en-US" altLang="zh-CN" dirty="0" smtClean="0">
                <a:solidFill>
                  <a:srgbClr val="FFCC00"/>
                </a:solidFill>
                <a:latin typeface="Arial" panose="020B0604020202020204" pitchFamily="34" charset="0"/>
                <a:ea typeface="黑体" panose="02010600030101010101" pitchFamily="49" charset="-122"/>
              </a:rPr>
              <a:t>Moore</a:t>
            </a:r>
            <a:r>
              <a:rPr lang="zh-CN" altLang="en-US" dirty="0" smtClean="0">
                <a:solidFill>
                  <a:srgbClr val="FFCC00"/>
                </a:solidFill>
                <a:latin typeface="Arial" panose="020B0604020202020204" pitchFamily="34" charset="0"/>
                <a:ea typeface="黑体" panose="02010600030101010101" pitchFamily="49" charset="-122"/>
              </a:rPr>
              <a:t>型状态机）</a:t>
            </a:r>
          </a:p>
        </p:txBody>
      </p:sp>
      <p:sp>
        <p:nvSpPr>
          <p:cNvPr id="2200583" name="AutoShape 7"/>
          <p:cNvSpPr>
            <a:spLocks noChangeArrowheads="1"/>
          </p:cNvSpPr>
          <p:nvPr/>
        </p:nvSpPr>
        <p:spPr bwMode="auto">
          <a:xfrm>
            <a:off x="7113588" y="4610100"/>
            <a:ext cx="2227262" cy="1257300"/>
          </a:xfrm>
          <a:prstGeom prst="wedgeRoundRectCallout">
            <a:avLst>
              <a:gd name="adj1" fmla="val -100514"/>
              <a:gd name="adj2" fmla="val 54269"/>
              <a:gd name="adj3" fmla="val 16667"/>
            </a:avLst>
          </a:prstGeom>
          <a:solidFill>
            <a:srgbClr val="FFCC99"/>
          </a:solidFill>
          <a:ln w="9525">
            <a:solidFill>
              <a:srgbClr val="FF9966"/>
            </a:solidFill>
            <a:miter lim="800000"/>
          </a:ln>
          <a:effectLst>
            <a:prstShdw prst="shdw17" dist="17961" dir="2700000">
              <a:srgbClr val="99995C"/>
            </a:prstShdw>
          </a:effectLst>
        </p:spPr>
        <p:txBody>
          <a:bodyPr anchor="b"/>
          <a:lstStyle/>
          <a:p>
            <a:pPr algn="l">
              <a:lnSpc>
                <a:spcPct val="100000"/>
              </a:lnSpc>
              <a:spcBef>
                <a:spcPct val="0"/>
              </a:spcBef>
            </a:pPr>
            <a:r>
              <a:rPr lang="zh-CN" altLang="en-US" sz="1800">
                <a:latin typeface="Arial" panose="020B0604020202020204" pitchFamily="34" charset="0"/>
                <a:ea typeface="楷体_GB2312" panose="02010609030101010101" charset="-122"/>
              </a:rPr>
              <a:t>在</a:t>
            </a:r>
            <a:r>
              <a:rPr lang="en-US" altLang="zh-CN" sz="1800">
                <a:solidFill>
                  <a:srgbClr val="FF0066"/>
                </a:solidFill>
                <a:latin typeface="Arial" panose="020B0604020202020204" pitchFamily="34" charset="0"/>
                <a:ea typeface="楷体_GB2312" panose="02010609030101010101" charset="-122"/>
              </a:rPr>
              <a:t>S4</a:t>
            </a:r>
            <a:r>
              <a:rPr lang="zh-CN" altLang="en-US" sz="1800">
                <a:latin typeface="Arial" panose="020B0604020202020204" pitchFamily="34" charset="0"/>
                <a:ea typeface="楷体_GB2312" panose="02010609030101010101" charset="-122"/>
              </a:rPr>
              <a:t>时给</a:t>
            </a:r>
            <a:r>
              <a:rPr lang="en-US" altLang="zh-CN" sz="1800">
                <a:solidFill>
                  <a:srgbClr val="FF0066"/>
                </a:solidFill>
                <a:latin typeface="Arial" panose="020B0604020202020204" pitchFamily="34" charset="0"/>
                <a:ea typeface="楷体_GB2312" panose="02010609030101010101" charset="-122"/>
              </a:rPr>
              <a:t>zo</a:t>
            </a:r>
            <a:r>
              <a:rPr lang="zh-CN" altLang="en-US" sz="1800">
                <a:solidFill>
                  <a:srgbClr val="FF0066"/>
                </a:solidFill>
                <a:latin typeface="Arial" panose="020B0604020202020204" pitchFamily="34" charset="0"/>
                <a:ea typeface="楷体_GB2312" panose="02010609030101010101" charset="-122"/>
              </a:rPr>
              <a:t>置</a:t>
            </a:r>
            <a:r>
              <a:rPr lang="en-US" altLang="zh-CN" sz="1800">
                <a:solidFill>
                  <a:srgbClr val="FF0066"/>
                </a:solidFill>
                <a:latin typeface="Arial" panose="020B0604020202020204" pitchFamily="34" charset="0"/>
                <a:ea typeface="楷体_GB2312" panose="02010609030101010101" charset="-122"/>
              </a:rPr>
              <a:t>1</a:t>
            </a:r>
            <a:r>
              <a:rPr lang="en-US" altLang="zh-CN" sz="1800">
                <a:latin typeface="Arial" panose="020B0604020202020204" pitchFamily="34" charset="0"/>
                <a:ea typeface="楷体_GB2312" panose="02010609030101010101" charset="-122"/>
              </a:rPr>
              <a:t>——</a:t>
            </a:r>
            <a:r>
              <a:rPr lang="zh-CN" altLang="en-US" sz="1800">
                <a:latin typeface="Arial" panose="020B0604020202020204" pitchFamily="34" charset="0"/>
                <a:ea typeface="楷体_GB2312" panose="02010609030101010101" charset="-122"/>
              </a:rPr>
              <a:t>输出只为状态机当前状态的函数，而与外部输入无关</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00583"/>
                                        </p:tgtEl>
                                        <p:attrNameLst>
                                          <p:attrName>style.visibility</p:attrName>
                                        </p:attrNameLst>
                                      </p:cBhvr>
                                      <p:to>
                                        <p:strVal val="visible"/>
                                      </p:to>
                                    </p:set>
                                    <p:animEffect transition="in" filter="dissolve">
                                      <p:cBhvr>
                                        <p:cTn id="7" dur="500"/>
                                        <p:tgtEl>
                                          <p:spTgt spid="2200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0583"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5"/>
          <p:cNvSpPr>
            <a:spLocks noGrp="1" noChangeArrowheads="1"/>
          </p:cNvSpPr>
          <p:nvPr>
            <p:ph type="title" idx="4294967295"/>
          </p:nvPr>
        </p:nvSpPr>
        <p:spPr>
          <a:xfrm>
            <a:off x="2609850" y="257175"/>
            <a:ext cx="6858000" cy="609600"/>
          </a:xfrm>
        </p:spPr>
        <p:txBody>
          <a:bodyPr>
            <a:normAutofit fontScale="90000"/>
          </a:bodyPr>
          <a:lstStyle/>
          <a:p>
            <a:pPr algn="ctr"/>
            <a:r>
              <a:rPr lang="zh-CN" altLang="en-US" dirty="0" smtClean="0">
                <a:solidFill>
                  <a:srgbClr val="FFCC00"/>
                </a:solidFill>
                <a:latin typeface="Arial" panose="020B0604020202020204" pitchFamily="34" charset="0"/>
                <a:ea typeface="黑体" panose="02010600030101010101" pitchFamily="49" charset="-122"/>
              </a:rPr>
              <a:t>状态机的输出信号描述 </a:t>
            </a:r>
          </a:p>
        </p:txBody>
      </p:sp>
      <p:sp>
        <p:nvSpPr>
          <p:cNvPr id="34" name="Rectangle 4"/>
          <p:cNvSpPr>
            <a:spLocks noChangeArrowheads="1"/>
          </p:cNvSpPr>
          <p:nvPr/>
        </p:nvSpPr>
        <p:spPr bwMode="auto">
          <a:xfrm>
            <a:off x="2609850" y="1244600"/>
            <a:ext cx="7029450" cy="4965700"/>
          </a:xfrm>
          <a:prstGeom prst="rect">
            <a:avLst/>
          </a:prstGeom>
          <a:solidFill>
            <a:srgbClr val="ECEA8E"/>
          </a:solidFill>
          <a:ln w="9525">
            <a:noFill/>
            <a:miter lim="800000"/>
          </a:ln>
          <a:effectLst>
            <a:prstShdw prst="shdw13" dist="53882" dir="13500000">
              <a:srgbClr val="1C1C1C"/>
            </a:prstShdw>
          </a:effectLst>
        </p:spPr>
        <p:txBody>
          <a:bodyPr anchor="ctr"/>
          <a:lstStyle/>
          <a:p>
            <a:pPr marL="352425" indent="-352425" algn="l">
              <a:lnSpc>
                <a:spcPct val="100000"/>
              </a:lnSpc>
              <a:spcBef>
                <a:spcPct val="0"/>
              </a:spcBef>
              <a:buClr>
                <a:srgbClr val="FF0000"/>
              </a:buClr>
              <a:buSzPct val="100000"/>
              <a:buFont typeface="Wingdings" panose="05000000000000000000" pitchFamily="2" charset="2"/>
              <a:buChar char="v"/>
            </a:pPr>
            <a:r>
              <a:rPr lang="zh-CN" altLang="en-US" dirty="0">
                <a:solidFill>
                  <a:srgbClr val="000000"/>
                </a:solidFill>
                <a:latin typeface="Arial" panose="020B0604020202020204" pitchFamily="34" charset="0"/>
                <a:ea typeface="楷体_GB2312" panose="02010609030101010101" charset="-122"/>
                <a:cs typeface="Arial" panose="020B0604020202020204" pitchFamily="34" charset="0"/>
              </a:rPr>
              <a:t>如果输出表达式很简单，可以单独用一条赋值语句写出</a:t>
            </a:r>
          </a:p>
          <a:p>
            <a:pPr marL="352425" indent="-352425" algn="l">
              <a:lnSpc>
                <a:spcPct val="100000"/>
              </a:lnSpc>
              <a:spcBef>
                <a:spcPct val="0"/>
              </a:spcBef>
              <a:buClr>
                <a:srgbClr val="FF0000"/>
              </a:buClr>
              <a:buSzPct val="100000"/>
              <a:buFont typeface="Wingdings" panose="05000000000000000000" pitchFamily="2" charset="2"/>
              <a:buChar char="v"/>
            </a:pPr>
            <a:r>
              <a:rPr lang="zh-CN" altLang="en-US" dirty="0">
                <a:solidFill>
                  <a:srgbClr val="CC0099"/>
                </a:solidFill>
                <a:latin typeface="Arial" panose="020B0604020202020204" pitchFamily="34" charset="0"/>
                <a:ea typeface="楷体_GB2312" panose="02010609030101010101" charset="-122"/>
                <a:cs typeface="Arial" panose="020B0604020202020204" pitchFamily="34" charset="0"/>
              </a:rPr>
              <a:t>最好将状态机的输出语句单独写在另一个</a:t>
            </a:r>
            <a:r>
              <a:rPr lang="en-US" altLang="en-US" dirty="0">
                <a:solidFill>
                  <a:srgbClr val="CC0099"/>
                </a:solidFill>
                <a:latin typeface="Arial" panose="020B0604020202020204" pitchFamily="34" charset="0"/>
                <a:ea typeface="楷体_GB2312" panose="02010609030101010101" charset="-122"/>
                <a:cs typeface="Arial" panose="020B0604020202020204" pitchFamily="34" charset="0"/>
              </a:rPr>
              <a:t>always</a:t>
            </a:r>
            <a:r>
              <a:rPr lang="zh-CN" altLang="en-US" dirty="0">
                <a:solidFill>
                  <a:srgbClr val="CC0099"/>
                </a:solidFill>
                <a:latin typeface="Arial" panose="020B0604020202020204" pitchFamily="34" charset="0"/>
                <a:ea typeface="楷体_GB2312" panose="02010609030101010101" charset="-122"/>
                <a:cs typeface="Arial" panose="020B0604020202020204" pitchFamily="34" charset="0"/>
              </a:rPr>
              <a:t>块中（纯组合逻辑）</a:t>
            </a:r>
            <a:r>
              <a:rPr lang="zh-CN" altLang="en-US" dirty="0">
                <a:solidFill>
                  <a:srgbClr val="000000"/>
                </a:solidFill>
                <a:latin typeface="Arial" panose="020B0604020202020204" pitchFamily="34" charset="0"/>
                <a:ea typeface="楷体_GB2312" panose="02010609030101010101" charset="-122"/>
                <a:cs typeface="Arial" panose="020B0604020202020204" pitchFamily="34" charset="0"/>
              </a:rPr>
              <a:t>，这样逻辑清晰，不易出错：</a:t>
            </a:r>
            <a:endParaRPr lang="en-US" altLang="zh-CN" dirty="0">
              <a:solidFill>
                <a:srgbClr val="000000"/>
              </a:solidFill>
              <a:latin typeface="Arial" panose="020B0604020202020204" pitchFamily="34" charset="0"/>
              <a:ea typeface="楷体_GB2312" panose="02010609030101010101" charset="-122"/>
              <a:cs typeface="Arial" panose="020B0604020202020204" pitchFamily="34" charset="0"/>
            </a:endParaRPr>
          </a:p>
          <a:p>
            <a:pPr marL="352425" indent="-352425" algn="l">
              <a:lnSpc>
                <a:spcPct val="100000"/>
              </a:lnSpc>
              <a:spcBef>
                <a:spcPct val="0"/>
              </a:spcBef>
              <a:buClr>
                <a:srgbClr val="FF0000"/>
              </a:buClr>
              <a:buSzPct val="100000"/>
            </a:pPr>
            <a:r>
              <a:rPr lang="en-US" altLang="zh-CN" dirty="0">
                <a:solidFill>
                  <a:srgbClr val="000000"/>
                </a:solidFill>
                <a:latin typeface="Arial" panose="020B0604020202020204" pitchFamily="34" charset="0"/>
                <a:ea typeface="楷体_GB2312" panose="02010609030101010101" charset="-122"/>
                <a:cs typeface="Arial" panose="020B0604020202020204" pitchFamily="34" charset="0"/>
              </a:rPr>
              <a:t>      </a:t>
            </a:r>
            <a:r>
              <a:rPr lang="zh-CN" altLang="en-US" dirty="0">
                <a:solidFill>
                  <a:srgbClr val="000000"/>
                </a:solidFill>
                <a:latin typeface="Arial" panose="020B0604020202020204" pitchFamily="34" charset="0"/>
                <a:ea typeface="楷体_GB2312" panose="02010609030101010101" charset="-122"/>
                <a:cs typeface="Arial" panose="020B0604020202020204" pitchFamily="34" charset="0"/>
              </a:rPr>
              <a:t>语句“</a:t>
            </a:r>
            <a:r>
              <a:rPr lang="en-US" altLang="zh-CN" dirty="0" err="1">
                <a:solidFill>
                  <a:srgbClr val="FF0000"/>
                </a:solidFill>
                <a:latin typeface="Arial" panose="020B0604020202020204" pitchFamily="34" charset="0"/>
                <a:ea typeface="楷体_GB2312" panose="02010609030101010101" charset="-122"/>
                <a:cs typeface="Arial" panose="020B0604020202020204" pitchFamily="34" charset="0"/>
              </a:rPr>
              <a:t>zo</a:t>
            </a:r>
            <a:r>
              <a:rPr lang="en-US" altLang="zh-CN" dirty="0">
                <a:solidFill>
                  <a:srgbClr val="FF0000"/>
                </a:solidFill>
                <a:latin typeface="Arial" panose="020B0604020202020204" pitchFamily="34" charset="0"/>
                <a:ea typeface="楷体_GB2312" panose="02010609030101010101" charset="-122"/>
                <a:cs typeface="Arial" panose="020B0604020202020204" pitchFamily="34" charset="0"/>
              </a:rPr>
              <a:t>=(state==S4)?1’b1:1’b0;</a:t>
            </a:r>
            <a:r>
              <a:rPr lang="zh-CN" altLang="en-US" dirty="0">
                <a:solidFill>
                  <a:srgbClr val="000000"/>
                </a:solidFill>
                <a:latin typeface="Arial" panose="020B0604020202020204" pitchFamily="34" charset="0"/>
                <a:ea typeface="楷体_GB2312" panose="02010609030101010101" charset="-122"/>
                <a:cs typeface="Arial" panose="020B0604020202020204" pitchFamily="34" charset="0"/>
              </a:rPr>
              <a:t>”去掉，换成如下</a:t>
            </a:r>
            <a:r>
              <a:rPr lang="en-US" altLang="zh-CN" dirty="0">
                <a:solidFill>
                  <a:srgbClr val="000000"/>
                </a:solidFill>
                <a:latin typeface="Arial" panose="020B0604020202020204" pitchFamily="34" charset="0"/>
                <a:ea typeface="楷体_GB2312" panose="02010609030101010101" charset="-122"/>
                <a:cs typeface="Arial" panose="020B0604020202020204" pitchFamily="34" charset="0"/>
              </a:rPr>
              <a:t>always</a:t>
            </a:r>
            <a:r>
              <a:rPr lang="zh-CN" altLang="en-US" dirty="0">
                <a:solidFill>
                  <a:srgbClr val="000000"/>
                </a:solidFill>
                <a:latin typeface="Arial" panose="020B0604020202020204" pitchFamily="34" charset="0"/>
                <a:ea typeface="楷体_GB2312" panose="02010609030101010101" charset="-122"/>
                <a:cs typeface="Arial" panose="020B0604020202020204" pitchFamily="34" charset="0"/>
              </a:rPr>
              <a:t>块（组合逻辑），</a:t>
            </a:r>
            <a:r>
              <a:rPr lang="en-US" altLang="zh-CN" dirty="0">
                <a:solidFill>
                  <a:srgbClr val="000000"/>
                </a:solidFill>
                <a:latin typeface="Arial" panose="020B0604020202020204" pitchFamily="34" charset="0"/>
                <a:ea typeface="楷体_GB2312" panose="02010609030101010101" charset="-122"/>
                <a:cs typeface="Arial" panose="020B0604020202020204" pitchFamily="34" charset="0"/>
              </a:rPr>
              <a:t> </a:t>
            </a:r>
            <a:r>
              <a:rPr lang="en-US" altLang="zh-CN" dirty="0" err="1">
                <a:solidFill>
                  <a:srgbClr val="000000"/>
                </a:solidFill>
                <a:latin typeface="Arial" panose="020B0604020202020204" pitchFamily="34" charset="0"/>
                <a:ea typeface="楷体_GB2312" panose="02010609030101010101" charset="-122"/>
                <a:cs typeface="Arial" panose="020B0604020202020204" pitchFamily="34" charset="0"/>
              </a:rPr>
              <a:t>monitor_good.v</a:t>
            </a:r>
            <a:r>
              <a:rPr lang="en-US" altLang="zh-CN" dirty="0">
                <a:solidFill>
                  <a:srgbClr val="000000"/>
                </a:solidFill>
                <a:latin typeface="Arial" panose="020B0604020202020204" pitchFamily="34" charset="0"/>
                <a:ea typeface="楷体_GB2312" panose="02010609030101010101" charset="-122"/>
                <a:cs typeface="Arial" panose="020B0604020202020204" pitchFamily="34" charset="0"/>
              </a:rPr>
              <a:t> </a:t>
            </a:r>
            <a:r>
              <a:rPr lang="zh-CN" altLang="en-US" dirty="0">
                <a:solidFill>
                  <a:srgbClr val="000000"/>
                </a:solidFill>
                <a:latin typeface="Arial" panose="020B0604020202020204" pitchFamily="34" charset="0"/>
                <a:ea typeface="楷体_GB2312" panose="02010609030101010101" charset="-122"/>
                <a:cs typeface="Arial" panose="020B0604020202020204" pitchFamily="34" charset="0"/>
              </a:rPr>
              <a:t>：</a:t>
            </a:r>
            <a:endParaRPr lang="en-US" altLang="zh-CN" dirty="0">
              <a:solidFill>
                <a:srgbClr val="000000"/>
              </a:solidFill>
              <a:latin typeface="Arial" panose="020B0604020202020204" pitchFamily="34" charset="0"/>
              <a:ea typeface="楷体_GB2312" panose="02010609030101010101" charset="-122"/>
              <a:cs typeface="Arial" panose="020B0604020202020204" pitchFamily="34" charset="0"/>
            </a:endParaRPr>
          </a:p>
          <a:p>
            <a:pPr marL="352425" indent="-352425" algn="l">
              <a:lnSpc>
                <a:spcPct val="100000"/>
              </a:lnSpc>
              <a:spcBef>
                <a:spcPct val="0"/>
              </a:spcBef>
            </a:pPr>
            <a:r>
              <a:rPr lang="en-US" altLang="zh-CN" dirty="0">
                <a:solidFill>
                  <a:srgbClr val="FF0066"/>
                </a:solidFill>
                <a:latin typeface="Arial" panose="020B0604020202020204" pitchFamily="34" charset="0"/>
                <a:ea typeface="楷体_GB2312" panose="02010609030101010101" charset="-122"/>
                <a:cs typeface="Arial" panose="020B0604020202020204" pitchFamily="34" charset="0"/>
              </a:rPr>
              <a:t>      </a:t>
            </a:r>
            <a:r>
              <a:rPr lang="en-US" altLang="zh-CN" dirty="0">
                <a:latin typeface="Arial" panose="020B0604020202020204" pitchFamily="34" charset="0"/>
                <a:ea typeface="楷体_GB2312" panose="02010609030101010101" charset="-122"/>
                <a:cs typeface="Arial" panose="020B0604020202020204" pitchFamily="34" charset="0"/>
              </a:rPr>
              <a:t>always @(state)       //</a:t>
            </a:r>
            <a:r>
              <a:rPr lang="zh-CN" altLang="en-US" dirty="0">
                <a:latin typeface="Arial" panose="020B0604020202020204" pitchFamily="34" charset="0"/>
                <a:ea typeface="楷体_GB2312" panose="02010609030101010101" charset="-122"/>
                <a:cs typeface="Arial" panose="020B0604020202020204" pitchFamily="34" charset="0"/>
              </a:rPr>
              <a:t>（</a:t>
            </a:r>
            <a:r>
              <a:rPr lang="en-US" altLang="zh-CN" dirty="0">
                <a:latin typeface="Arial" panose="020B0604020202020204" pitchFamily="34" charset="0"/>
                <a:ea typeface="楷体_GB2312" panose="02010609030101010101" charset="-122"/>
                <a:cs typeface="Arial" panose="020B0604020202020204" pitchFamily="34" charset="0"/>
              </a:rPr>
              <a:t>3</a:t>
            </a:r>
            <a:r>
              <a:rPr lang="zh-CN" altLang="en-US" dirty="0">
                <a:latin typeface="Arial" panose="020B0604020202020204" pitchFamily="34" charset="0"/>
                <a:ea typeface="楷体_GB2312" panose="02010609030101010101" charset="-122"/>
                <a:cs typeface="Arial" panose="020B0604020202020204" pitchFamily="34" charset="0"/>
              </a:rPr>
              <a:t>）状态机的输出信号</a:t>
            </a:r>
          </a:p>
          <a:p>
            <a:pPr marL="352425" indent="-352425" algn="l">
              <a:lnSpc>
                <a:spcPct val="100000"/>
              </a:lnSpc>
              <a:spcBef>
                <a:spcPct val="0"/>
              </a:spcBef>
            </a:pPr>
            <a:r>
              <a:rPr lang="zh-CN" altLang="en-US" dirty="0">
                <a:latin typeface="Arial" panose="020B0604020202020204" pitchFamily="34" charset="0"/>
                <a:ea typeface="楷体_GB2312" panose="02010609030101010101" charset="-122"/>
                <a:cs typeface="Arial" panose="020B0604020202020204" pitchFamily="34" charset="0"/>
              </a:rPr>
              <a:t>          </a:t>
            </a:r>
            <a:r>
              <a:rPr lang="en-US" altLang="zh-CN" dirty="0">
                <a:latin typeface="Arial" panose="020B0604020202020204" pitchFamily="34" charset="0"/>
                <a:ea typeface="楷体_GB2312" panose="02010609030101010101" charset="-122"/>
                <a:cs typeface="Arial" panose="020B0604020202020204" pitchFamily="34" charset="0"/>
              </a:rPr>
              <a:t>begin</a:t>
            </a:r>
          </a:p>
          <a:p>
            <a:pPr marL="352425" indent="-352425" algn="l">
              <a:lnSpc>
                <a:spcPct val="100000"/>
              </a:lnSpc>
              <a:spcBef>
                <a:spcPct val="0"/>
              </a:spcBef>
            </a:pPr>
            <a:r>
              <a:rPr lang="en-US" altLang="zh-CN" dirty="0">
                <a:latin typeface="Arial" panose="020B0604020202020204" pitchFamily="34" charset="0"/>
                <a:ea typeface="楷体_GB2312" panose="02010609030101010101" charset="-122"/>
                <a:cs typeface="Arial" panose="020B0604020202020204" pitchFamily="34" charset="0"/>
              </a:rPr>
              <a:t>              case (state)    </a:t>
            </a:r>
          </a:p>
          <a:p>
            <a:pPr marL="352425" indent="-352425" algn="l">
              <a:lnSpc>
                <a:spcPct val="100000"/>
              </a:lnSpc>
              <a:spcBef>
                <a:spcPct val="0"/>
              </a:spcBef>
            </a:pPr>
            <a:r>
              <a:rPr lang="en-US" altLang="zh-CN" dirty="0">
                <a:latin typeface="Arial" panose="020B0604020202020204" pitchFamily="34" charset="0"/>
                <a:ea typeface="楷体_GB2312" panose="02010609030101010101" charset="-122"/>
                <a:cs typeface="Arial" panose="020B0604020202020204" pitchFamily="34" charset="0"/>
              </a:rPr>
              <a:t>                  S0:  </a:t>
            </a:r>
            <a:r>
              <a:rPr lang="en-US" altLang="zh-CN" dirty="0" err="1">
                <a:latin typeface="Arial" panose="020B0604020202020204" pitchFamily="34" charset="0"/>
                <a:ea typeface="楷体_GB2312" panose="02010609030101010101" charset="-122"/>
                <a:cs typeface="Arial" panose="020B0604020202020204" pitchFamily="34" charset="0"/>
              </a:rPr>
              <a:t>zo</a:t>
            </a:r>
            <a:r>
              <a:rPr lang="en-US" altLang="zh-CN" dirty="0">
                <a:latin typeface="Arial" panose="020B0604020202020204" pitchFamily="34" charset="0"/>
                <a:ea typeface="楷体_GB2312" panose="02010609030101010101" charset="-122"/>
                <a:cs typeface="Arial" panose="020B0604020202020204" pitchFamily="34" charset="0"/>
              </a:rPr>
              <a:t>=1'b0; </a:t>
            </a:r>
          </a:p>
          <a:p>
            <a:pPr marL="352425" indent="-352425" algn="l">
              <a:lnSpc>
                <a:spcPct val="100000"/>
              </a:lnSpc>
              <a:spcBef>
                <a:spcPct val="0"/>
              </a:spcBef>
            </a:pPr>
            <a:r>
              <a:rPr lang="en-US" altLang="zh-CN" dirty="0">
                <a:latin typeface="Arial" panose="020B0604020202020204" pitchFamily="34" charset="0"/>
                <a:ea typeface="楷体_GB2312" panose="02010609030101010101" charset="-122"/>
                <a:cs typeface="Arial" panose="020B0604020202020204" pitchFamily="34" charset="0"/>
              </a:rPr>
              <a:t>                  S1:  </a:t>
            </a:r>
            <a:r>
              <a:rPr lang="en-US" altLang="zh-CN" dirty="0" err="1">
                <a:latin typeface="Arial" panose="020B0604020202020204" pitchFamily="34" charset="0"/>
                <a:ea typeface="楷体_GB2312" panose="02010609030101010101" charset="-122"/>
                <a:cs typeface="Arial" panose="020B0604020202020204" pitchFamily="34" charset="0"/>
              </a:rPr>
              <a:t>zo</a:t>
            </a:r>
            <a:r>
              <a:rPr lang="en-US" altLang="zh-CN" dirty="0">
                <a:latin typeface="Arial" panose="020B0604020202020204" pitchFamily="34" charset="0"/>
                <a:ea typeface="楷体_GB2312" panose="02010609030101010101" charset="-122"/>
                <a:cs typeface="Arial" panose="020B0604020202020204" pitchFamily="34" charset="0"/>
              </a:rPr>
              <a:t>=1'b0; </a:t>
            </a:r>
          </a:p>
          <a:p>
            <a:pPr marL="352425" indent="-352425" algn="l">
              <a:lnSpc>
                <a:spcPct val="100000"/>
              </a:lnSpc>
              <a:spcBef>
                <a:spcPct val="0"/>
              </a:spcBef>
            </a:pPr>
            <a:r>
              <a:rPr lang="en-US" altLang="zh-CN" dirty="0">
                <a:latin typeface="Arial" panose="020B0604020202020204" pitchFamily="34" charset="0"/>
                <a:ea typeface="楷体_GB2312" panose="02010609030101010101" charset="-122"/>
                <a:cs typeface="Arial" panose="020B0604020202020204" pitchFamily="34" charset="0"/>
              </a:rPr>
              <a:t>                  S2:  </a:t>
            </a:r>
            <a:r>
              <a:rPr lang="en-US" altLang="zh-CN" dirty="0" err="1">
                <a:latin typeface="Arial" panose="020B0604020202020204" pitchFamily="34" charset="0"/>
                <a:ea typeface="楷体_GB2312" panose="02010609030101010101" charset="-122"/>
                <a:cs typeface="Arial" panose="020B0604020202020204" pitchFamily="34" charset="0"/>
              </a:rPr>
              <a:t>zo</a:t>
            </a:r>
            <a:r>
              <a:rPr lang="en-US" altLang="zh-CN" dirty="0">
                <a:latin typeface="Arial" panose="020B0604020202020204" pitchFamily="34" charset="0"/>
                <a:ea typeface="楷体_GB2312" panose="02010609030101010101" charset="-122"/>
                <a:cs typeface="Arial" panose="020B0604020202020204" pitchFamily="34" charset="0"/>
              </a:rPr>
              <a:t>=1'b0; </a:t>
            </a:r>
          </a:p>
          <a:p>
            <a:pPr marL="352425" indent="-352425" algn="l">
              <a:lnSpc>
                <a:spcPct val="100000"/>
              </a:lnSpc>
              <a:spcBef>
                <a:spcPct val="0"/>
              </a:spcBef>
            </a:pPr>
            <a:r>
              <a:rPr lang="en-US" altLang="zh-CN" dirty="0">
                <a:latin typeface="Arial" panose="020B0604020202020204" pitchFamily="34" charset="0"/>
                <a:ea typeface="楷体_GB2312" panose="02010609030101010101" charset="-122"/>
                <a:cs typeface="Arial" panose="020B0604020202020204" pitchFamily="34" charset="0"/>
              </a:rPr>
              <a:t>                  S3:  </a:t>
            </a:r>
            <a:r>
              <a:rPr lang="en-US" altLang="zh-CN" dirty="0" err="1">
                <a:latin typeface="Arial" panose="020B0604020202020204" pitchFamily="34" charset="0"/>
                <a:ea typeface="楷体_GB2312" panose="02010609030101010101" charset="-122"/>
                <a:cs typeface="Arial" panose="020B0604020202020204" pitchFamily="34" charset="0"/>
              </a:rPr>
              <a:t>zo</a:t>
            </a:r>
            <a:r>
              <a:rPr lang="en-US" altLang="zh-CN" dirty="0">
                <a:latin typeface="Arial" panose="020B0604020202020204" pitchFamily="34" charset="0"/>
                <a:ea typeface="楷体_GB2312" panose="02010609030101010101" charset="-122"/>
                <a:cs typeface="Arial" panose="020B0604020202020204" pitchFamily="34" charset="0"/>
              </a:rPr>
              <a:t>=1'b0;  </a:t>
            </a:r>
          </a:p>
          <a:p>
            <a:pPr marL="352425" indent="-352425" algn="l">
              <a:lnSpc>
                <a:spcPct val="100000"/>
              </a:lnSpc>
              <a:spcBef>
                <a:spcPct val="0"/>
              </a:spcBef>
            </a:pPr>
            <a:r>
              <a:rPr lang="en-US" altLang="zh-CN" dirty="0">
                <a:latin typeface="Arial" panose="020B0604020202020204" pitchFamily="34" charset="0"/>
                <a:ea typeface="楷体_GB2312" panose="02010609030101010101" charset="-122"/>
                <a:cs typeface="Arial" panose="020B0604020202020204" pitchFamily="34" charset="0"/>
              </a:rPr>
              <a:t>                  </a:t>
            </a:r>
            <a:r>
              <a:rPr lang="en-US" altLang="zh-CN" dirty="0">
                <a:solidFill>
                  <a:srgbClr val="FF0000"/>
                </a:solidFill>
                <a:latin typeface="Arial" panose="020B0604020202020204" pitchFamily="34" charset="0"/>
                <a:ea typeface="楷体_GB2312" panose="02010609030101010101" charset="-122"/>
                <a:cs typeface="Arial" panose="020B0604020202020204" pitchFamily="34" charset="0"/>
              </a:rPr>
              <a:t>S4:  </a:t>
            </a:r>
            <a:r>
              <a:rPr lang="en-US" altLang="zh-CN" dirty="0" err="1">
                <a:solidFill>
                  <a:srgbClr val="FF0000"/>
                </a:solidFill>
                <a:latin typeface="Arial" panose="020B0604020202020204" pitchFamily="34" charset="0"/>
                <a:ea typeface="楷体_GB2312" panose="02010609030101010101" charset="-122"/>
                <a:cs typeface="Arial" panose="020B0604020202020204" pitchFamily="34" charset="0"/>
              </a:rPr>
              <a:t>zo</a:t>
            </a:r>
            <a:r>
              <a:rPr lang="en-US" altLang="zh-CN" dirty="0">
                <a:solidFill>
                  <a:srgbClr val="FF0000"/>
                </a:solidFill>
                <a:latin typeface="Arial" panose="020B0604020202020204" pitchFamily="34" charset="0"/>
                <a:ea typeface="楷体_GB2312" panose="02010609030101010101" charset="-122"/>
                <a:cs typeface="Arial" panose="020B0604020202020204" pitchFamily="34" charset="0"/>
              </a:rPr>
              <a:t>=1'b1; </a:t>
            </a:r>
          </a:p>
          <a:p>
            <a:pPr marL="352425" indent="-352425" algn="l">
              <a:lnSpc>
                <a:spcPct val="100000"/>
              </a:lnSpc>
              <a:spcBef>
                <a:spcPct val="0"/>
              </a:spcBef>
            </a:pPr>
            <a:r>
              <a:rPr lang="en-US" altLang="zh-CN" dirty="0">
                <a:latin typeface="Arial" panose="020B0604020202020204" pitchFamily="34" charset="0"/>
                <a:ea typeface="楷体_GB2312" panose="02010609030101010101" charset="-122"/>
                <a:cs typeface="Arial" panose="020B0604020202020204" pitchFamily="34" charset="0"/>
              </a:rPr>
              <a:t>                  default: </a:t>
            </a:r>
            <a:r>
              <a:rPr lang="en-US" altLang="zh-CN" dirty="0" err="1">
                <a:latin typeface="Arial" panose="020B0604020202020204" pitchFamily="34" charset="0"/>
                <a:ea typeface="楷体_GB2312" panose="02010609030101010101" charset="-122"/>
                <a:cs typeface="Arial" panose="020B0604020202020204" pitchFamily="34" charset="0"/>
              </a:rPr>
              <a:t>zo</a:t>
            </a:r>
            <a:r>
              <a:rPr lang="en-US" altLang="zh-CN" dirty="0">
                <a:latin typeface="Arial" panose="020B0604020202020204" pitchFamily="34" charset="0"/>
                <a:ea typeface="楷体_GB2312" panose="02010609030101010101" charset="-122"/>
                <a:cs typeface="Arial" panose="020B0604020202020204" pitchFamily="34" charset="0"/>
              </a:rPr>
              <a:t>=1'b0;</a:t>
            </a:r>
          </a:p>
          <a:p>
            <a:pPr marL="352425" indent="-352425" algn="l">
              <a:lnSpc>
                <a:spcPct val="100000"/>
              </a:lnSpc>
              <a:spcBef>
                <a:spcPct val="0"/>
              </a:spcBef>
            </a:pPr>
            <a:r>
              <a:rPr lang="en-US" altLang="zh-CN" dirty="0">
                <a:latin typeface="Arial" panose="020B0604020202020204" pitchFamily="34" charset="0"/>
                <a:ea typeface="楷体_GB2312" panose="02010609030101010101" charset="-122"/>
                <a:cs typeface="Arial" panose="020B0604020202020204" pitchFamily="34" charset="0"/>
              </a:rPr>
              <a:t>              </a:t>
            </a:r>
            <a:r>
              <a:rPr lang="en-US" altLang="zh-CN" dirty="0" err="1">
                <a:latin typeface="Arial" panose="020B0604020202020204" pitchFamily="34" charset="0"/>
                <a:ea typeface="楷体_GB2312" panose="02010609030101010101" charset="-122"/>
                <a:cs typeface="Arial" panose="020B0604020202020204" pitchFamily="34" charset="0"/>
              </a:rPr>
              <a:t>endcase</a:t>
            </a:r>
            <a:r>
              <a:rPr lang="en-US" altLang="zh-CN" dirty="0">
                <a:latin typeface="Arial" panose="020B0604020202020204" pitchFamily="34" charset="0"/>
                <a:ea typeface="楷体_GB2312" panose="02010609030101010101" charset="-122"/>
                <a:cs typeface="Arial" panose="020B0604020202020204" pitchFamily="34" charset="0"/>
              </a:rPr>
              <a:t>           </a:t>
            </a:r>
          </a:p>
          <a:p>
            <a:pPr marL="352425" indent="-352425" algn="l">
              <a:lnSpc>
                <a:spcPct val="100000"/>
              </a:lnSpc>
              <a:spcBef>
                <a:spcPct val="0"/>
              </a:spcBef>
            </a:pPr>
            <a:r>
              <a:rPr lang="en-US" altLang="zh-CN" dirty="0">
                <a:latin typeface="Arial" panose="020B0604020202020204" pitchFamily="34" charset="0"/>
                <a:ea typeface="楷体_GB2312" panose="02010609030101010101" charset="-122"/>
                <a:cs typeface="Arial" panose="020B0604020202020204" pitchFamily="34" charset="0"/>
              </a:rPr>
              <a:t>          end</a:t>
            </a:r>
            <a:endParaRPr lang="zh-CN" altLang="en-US" dirty="0">
              <a:latin typeface="Arial" panose="020B0604020202020204" pitchFamily="34" charset="0"/>
              <a:ea typeface="楷体_GB2312" panose="02010609030101010101" charset="-122"/>
              <a:cs typeface="Arial" panose="020B0604020202020204" pitchFamily="34" charset="0"/>
            </a:endParaRPr>
          </a:p>
        </p:txBody>
      </p:sp>
      <p:sp>
        <p:nvSpPr>
          <p:cNvPr id="73733" name="Text Box 25"/>
          <p:cNvSpPr txBox="1">
            <a:spLocks noChangeArrowheads="1"/>
          </p:cNvSpPr>
          <p:nvPr/>
        </p:nvSpPr>
        <p:spPr bwMode="auto">
          <a:xfrm>
            <a:off x="9702800" y="5862639"/>
            <a:ext cx="712788" cy="396875"/>
          </a:xfrm>
          <a:prstGeom prst="rect">
            <a:avLst/>
          </a:prstGeom>
          <a:solidFill>
            <a:srgbClr val="FFFFFF"/>
          </a:solidFill>
          <a:ln w="9525">
            <a:noFill/>
            <a:miter lim="800000"/>
          </a:ln>
        </p:spPr>
        <p:txBody>
          <a:bodyPr/>
          <a:lstStyle/>
          <a:p>
            <a:pPr marL="342900" indent="-342900" algn="just">
              <a:lnSpc>
                <a:spcPct val="110000"/>
              </a:lnSpc>
              <a:spcBef>
                <a:spcPct val="20000"/>
              </a:spcBef>
              <a:buClr>
                <a:schemeClr val="tx2"/>
              </a:buClr>
              <a:buSzPct val="70000"/>
            </a:pPr>
            <a:r>
              <a:rPr lang="zh-CN" altLang="en-US" sz="1800">
                <a:solidFill>
                  <a:srgbClr val="FF0000"/>
                </a:solidFill>
                <a:latin typeface="Arial" panose="020B0604020202020204" pitchFamily="34" charset="0"/>
                <a:ea typeface="楷体_GB2312" panose="02010609030101010101" charset="-122"/>
                <a:cs typeface="Arial" panose="020B0604020202020204" pitchFamily="34" charset="0"/>
                <a:hlinkClick r:id="rId3" action="ppaction://hlinksldjump"/>
              </a:rPr>
              <a:t>返回</a:t>
            </a:r>
            <a:endParaRPr lang="zh-CN" altLang="en-US" sz="1800">
              <a:solidFill>
                <a:srgbClr val="FF0000"/>
              </a:solidFill>
              <a:latin typeface="Arial" panose="020B0604020202020204" pitchFamily="34" charset="0"/>
              <a:ea typeface="楷体_GB2312" panose="02010609030101010101" charset="-122"/>
              <a:cs typeface="Arial" panose="020B06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1000" fill="hold"/>
                                        <p:tgtEl>
                                          <p:spTgt spid="34"/>
                                        </p:tgtEl>
                                        <p:attrNameLst>
                                          <p:attrName>ppt_w</p:attrName>
                                        </p:attrNameLst>
                                      </p:cBhvr>
                                      <p:tavLst>
                                        <p:tav tm="0">
                                          <p:val>
                                            <p:strVal val="#ppt_w*0.70"/>
                                          </p:val>
                                        </p:tav>
                                        <p:tav tm="100000">
                                          <p:val>
                                            <p:strVal val="#ppt_w"/>
                                          </p:val>
                                        </p:tav>
                                      </p:tavLst>
                                    </p:anim>
                                    <p:anim calcmode="lin" valueType="num">
                                      <p:cBhvr>
                                        <p:cTn id="8" dur="1000" fill="hold"/>
                                        <p:tgtEl>
                                          <p:spTgt spid="34"/>
                                        </p:tgtEl>
                                        <p:attrNameLst>
                                          <p:attrName>ppt_h</p:attrName>
                                        </p:attrNameLst>
                                      </p:cBhvr>
                                      <p:tavLst>
                                        <p:tav tm="0">
                                          <p:val>
                                            <p:strVal val="#ppt_h"/>
                                          </p:val>
                                        </p:tav>
                                        <p:tav tm="100000">
                                          <p:val>
                                            <p:strVal val="#ppt_h"/>
                                          </p:val>
                                        </p:tav>
                                      </p:tavLst>
                                    </p:anim>
                                    <p:animEffect transition="in" filter="fade">
                                      <p:cBhvr>
                                        <p:cTn id="9"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6"/>
          <p:cNvSpPr>
            <a:spLocks noGrp="1" noChangeArrowheads="1"/>
          </p:cNvSpPr>
          <p:nvPr>
            <p:ph type="title" idx="4294967295"/>
          </p:nvPr>
        </p:nvSpPr>
        <p:spPr>
          <a:xfrm>
            <a:off x="2624932" y="792957"/>
            <a:ext cx="6858000" cy="609600"/>
          </a:xfrm>
        </p:spPr>
        <p:txBody>
          <a:bodyPr>
            <a:normAutofit fontScale="90000"/>
          </a:bodyPr>
          <a:lstStyle/>
          <a:p>
            <a:pPr algn="ctr"/>
            <a:r>
              <a:rPr lang="zh-CN" altLang="en-US" dirty="0" smtClean="0">
                <a:solidFill>
                  <a:srgbClr val="FFCC00"/>
                </a:solidFill>
                <a:latin typeface="Arial" panose="020B0604020202020204" pitchFamily="34" charset="0"/>
                <a:ea typeface="黑体" panose="02010600030101010101" pitchFamily="49" charset="-122"/>
              </a:rPr>
              <a:t>序列检测器的仿真波形</a:t>
            </a:r>
          </a:p>
        </p:txBody>
      </p:sp>
      <p:pic>
        <p:nvPicPr>
          <p:cNvPr id="74756" name="Picture 13"/>
          <p:cNvPicPr>
            <a:picLocks noChangeAspect="1" noChangeArrowheads="1"/>
          </p:cNvPicPr>
          <p:nvPr/>
        </p:nvPicPr>
        <p:blipFill>
          <a:blip r:embed="rId3" cstate="print"/>
          <a:srcRect/>
          <a:stretch>
            <a:fillRect/>
          </a:stretch>
        </p:blipFill>
        <p:spPr bwMode="black">
          <a:xfrm>
            <a:off x="2062164" y="2505075"/>
            <a:ext cx="7983537" cy="1646238"/>
          </a:xfrm>
          <a:prstGeom prst="rect">
            <a:avLst/>
          </a:prstGeom>
          <a:noFill/>
          <a:ln w="9525" algn="ctr">
            <a:noFill/>
            <a:miter lim="800000"/>
            <a:headEnd/>
            <a:tailEnd/>
          </a:ln>
        </p:spPr>
      </p:pic>
      <p:grpSp>
        <p:nvGrpSpPr>
          <p:cNvPr id="2" name="Group 19"/>
          <p:cNvGrpSpPr/>
          <p:nvPr/>
        </p:nvGrpSpPr>
        <p:grpSpPr bwMode="auto">
          <a:xfrm>
            <a:off x="6176964" y="3425826"/>
            <a:ext cx="2414587" cy="385763"/>
            <a:chOff x="2883" y="1972"/>
            <a:chExt cx="1521" cy="243"/>
          </a:xfrm>
        </p:grpSpPr>
        <p:sp>
          <p:nvSpPr>
            <p:cNvPr id="74760" name="Text Box 15"/>
            <p:cNvSpPr txBox="1">
              <a:spLocks noChangeArrowheads="1"/>
            </p:cNvSpPr>
            <p:nvPr/>
          </p:nvSpPr>
          <p:spPr bwMode="black">
            <a:xfrm>
              <a:off x="2883" y="1982"/>
              <a:ext cx="343"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1</a:t>
              </a:r>
            </a:p>
          </p:txBody>
        </p:sp>
        <p:sp>
          <p:nvSpPr>
            <p:cNvPr id="74761" name="Text Box 16"/>
            <p:cNvSpPr txBox="1">
              <a:spLocks noChangeArrowheads="1"/>
            </p:cNvSpPr>
            <p:nvPr/>
          </p:nvSpPr>
          <p:spPr bwMode="black">
            <a:xfrm>
              <a:off x="3257" y="1984"/>
              <a:ext cx="343"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1</a:t>
              </a:r>
            </a:p>
          </p:txBody>
        </p:sp>
        <p:sp>
          <p:nvSpPr>
            <p:cNvPr id="74762" name="Text Box 17"/>
            <p:cNvSpPr txBox="1">
              <a:spLocks noChangeArrowheads="1"/>
            </p:cNvSpPr>
            <p:nvPr/>
          </p:nvSpPr>
          <p:spPr bwMode="black">
            <a:xfrm>
              <a:off x="3686" y="1979"/>
              <a:ext cx="343"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0</a:t>
              </a:r>
            </a:p>
          </p:txBody>
        </p:sp>
        <p:sp>
          <p:nvSpPr>
            <p:cNvPr id="74763" name="Text Box 18"/>
            <p:cNvSpPr txBox="1">
              <a:spLocks noChangeArrowheads="1"/>
            </p:cNvSpPr>
            <p:nvPr/>
          </p:nvSpPr>
          <p:spPr bwMode="black">
            <a:xfrm>
              <a:off x="4061" y="1972"/>
              <a:ext cx="343"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1</a:t>
              </a:r>
            </a:p>
          </p:txBody>
        </p:sp>
      </p:grpSp>
      <p:sp>
        <p:nvSpPr>
          <p:cNvPr id="74759" name="Text Box 25"/>
          <p:cNvSpPr txBox="1">
            <a:spLocks noChangeArrowheads="1"/>
          </p:cNvSpPr>
          <p:nvPr/>
        </p:nvSpPr>
        <p:spPr bwMode="auto">
          <a:xfrm>
            <a:off x="9702800" y="5862639"/>
            <a:ext cx="712788" cy="396875"/>
          </a:xfrm>
          <a:prstGeom prst="rect">
            <a:avLst/>
          </a:prstGeom>
          <a:solidFill>
            <a:srgbClr val="FFFFFF"/>
          </a:solidFill>
          <a:ln w="9525">
            <a:noFill/>
            <a:miter lim="800000"/>
          </a:ln>
        </p:spPr>
        <p:txBody>
          <a:bodyPr/>
          <a:lstStyle/>
          <a:p>
            <a:pPr marL="342900" indent="-342900" algn="just">
              <a:lnSpc>
                <a:spcPct val="110000"/>
              </a:lnSpc>
              <a:spcBef>
                <a:spcPct val="20000"/>
              </a:spcBef>
              <a:buClr>
                <a:schemeClr val="tx2"/>
              </a:buClr>
              <a:buSzPct val="70000"/>
            </a:pPr>
            <a:r>
              <a:rPr lang="zh-CN" altLang="en-US" sz="1800">
                <a:solidFill>
                  <a:srgbClr val="FF0000"/>
                </a:solidFill>
                <a:latin typeface="Arial" panose="020B0604020202020204" pitchFamily="34" charset="0"/>
                <a:ea typeface="楷体_GB2312" panose="02010609030101010101" charset="-122"/>
                <a:cs typeface="Arial" panose="020B0604020202020204" pitchFamily="34" charset="0"/>
                <a:hlinkClick r:id="rId4" action="ppaction://hlinksldjump"/>
              </a:rPr>
              <a:t>返回</a:t>
            </a:r>
            <a:endParaRPr lang="zh-CN" altLang="en-US" sz="1800">
              <a:solidFill>
                <a:srgbClr val="FF0000"/>
              </a:solidFill>
              <a:latin typeface="Arial" panose="020B0604020202020204" pitchFamily="34" charset="0"/>
              <a:ea typeface="楷体_GB2312" panose="02010609030101010101" charset="-122"/>
              <a:cs typeface="Arial" panose="020B06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2903536" y="430214"/>
            <a:ext cx="7078664" cy="609600"/>
          </a:xfrm>
        </p:spPr>
        <p:txBody>
          <a:bodyPr>
            <a:normAutofit fontScale="90000"/>
          </a:bodyPr>
          <a:lstStyle/>
          <a:p>
            <a:pPr eaLnBrk="1" hangingPunct="1"/>
            <a:r>
              <a:rPr lang="en-US" altLang="zh-CN" dirty="0" smtClean="0">
                <a:solidFill>
                  <a:srgbClr val="FFCC00"/>
                </a:solidFill>
                <a:latin typeface="Arial" panose="020B0604020202020204" pitchFamily="34" charset="0"/>
                <a:ea typeface="黑体" panose="02010600030101010101" pitchFamily="49" charset="-122"/>
              </a:rPr>
              <a:t>Moore</a:t>
            </a:r>
            <a:r>
              <a:rPr lang="zh-CN" altLang="en-US" dirty="0" smtClean="0">
                <a:solidFill>
                  <a:srgbClr val="FFCC00"/>
                </a:solidFill>
                <a:latin typeface="Arial" panose="020B0604020202020204" pitchFamily="34" charset="0"/>
                <a:ea typeface="黑体" panose="02010600030101010101" pitchFamily="49" charset="-122"/>
              </a:rPr>
              <a:t>型有限状态机设计举例</a:t>
            </a:r>
            <a:r>
              <a:rPr lang="en-US" altLang="zh-CN" dirty="0" smtClean="0">
                <a:solidFill>
                  <a:srgbClr val="FFCC00"/>
                </a:solidFill>
                <a:latin typeface="Arial" panose="020B0604020202020204" pitchFamily="34" charset="0"/>
                <a:ea typeface="黑体" panose="02010600030101010101" pitchFamily="49" charset="-122"/>
              </a:rPr>
              <a:t>2</a:t>
            </a:r>
            <a:endParaRPr lang="zh-CN" altLang="en-US" dirty="0" smtClean="0">
              <a:solidFill>
                <a:srgbClr val="996633"/>
              </a:solidFill>
              <a:latin typeface="Arial" panose="020B0604020202020204" pitchFamily="34" charset="0"/>
              <a:ea typeface="黑体" panose="02010600030101010101" pitchFamily="49" charset="-122"/>
            </a:endParaRPr>
          </a:p>
        </p:txBody>
      </p:sp>
      <p:sp>
        <p:nvSpPr>
          <p:cNvPr id="47108" name="Rectangle 3"/>
          <p:cNvSpPr>
            <a:spLocks noGrp="1" noChangeArrowheads="1"/>
          </p:cNvSpPr>
          <p:nvPr>
            <p:ph idx="1"/>
          </p:nvPr>
        </p:nvSpPr>
        <p:spPr>
          <a:xfrm>
            <a:off x="1509714" y="2070588"/>
            <a:ext cx="8248650" cy="2084387"/>
          </a:xfrm>
        </p:spPr>
        <p:txBody>
          <a:bodyPr>
            <a:normAutofit lnSpcReduction="10000"/>
          </a:bodyPr>
          <a:lstStyle/>
          <a:p>
            <a:pPr eaLnBrk="1" hangingPunct="1">
              <a:lnSpc>
                <a:spcPct val="130000"/>
              </a:lnSpc>
              <a:spcBef>
                <a:spcPct val="0"/>
              </a:spcBef>
              <a:buSzPct val="90000"/>
            </a:pPr>
            <a:r>
              <a:rPr lang="zh-CN" altLang="en-US" sz="2400" dirty="0">
                <a:latin typeface="Arial" panose="020B0604020202020204" pitchFamily="34" charset="0"/>
                <a:cs typeface="Arial" panose="020B0604020202020204" pitchFamily="34" charset="0"/>
              </a:rPr>
              <a:t>设计思路：电路采用状态机来设计，一共包括</a:t>
            </a:r>
            <a:r>
              <a:rPr lang="en-US" altLang="zh-CN" sz="2400" dirty="0">
                <a:latin typeface="Arial" panose="020B0604020202020204" pitchFamily="34" charset="0"/>
                <a:cs typeface="Arial" panose="020B0604020202020204" pitchFamily="34" charset="0"/>
              </a:rPr>
              <a:t>3</a:t>
            </a:r>
            <a:r>
              <a:rPr lang="zh-CN" altLang="en-US" sz="2400" dirty="0">
                <a:latin typeface="Arial" panose="020B0604020202020204" pitchFamily="34" charset="0"/>
                <a:cs typeface="Arial" panose="020B0604020202020204" pitchFamily="34" charset="0"/>
              </a:rPr>
              <a:t>个状态</a:t>
            </a:r>
            <a:endParaRPr lang="en-US" altLang="zh-CN" sz="2400" dirty="0">
              <a:latin typeface="Arial" panose="020B0604020202020204" pitchFamily="34" charset="0"/>
              <a:cs typeface="Arial" panose="020B0604020202020204" pitchFamily="34" charset="0"/>
            </a:endParaRPr>
          </a:p>
          <a:p>
            <a:pPr lvl="1" eaLnBrk="1" hangingPunct="1">
              <a:lnSpc>
                <a:spcPct val="130000"/>
              </a:lnSpc>
              <a:spcBef>
                <a:spcPct val="0"/>
              </a:spcBef>
            </a:pPr>
            <a:r>
              <a:rPr lang="en-US" altLang="zh-CN" sz="2000" dirty="0">
                <a:solidFill>
                  <a:srgbClr val="CC3300"/>
                </a:solidFill>
                <a:latin typeface="Arial" panose="020B0604020202020204" pitchFamily="34" charset="0"/>
                <a:cs typeface="Arial" panose="020B0604020202020204" pitchFamily="34" charset="0"/>
              </a:rPr>
              <a:t>S0</a:t>
            </a:r>
            <a:r>
              <a:rPr lang="zh-CN" altLang="en-US" sz="2000" dirty="0">
                <a:latin typeface="Arial" panose="020B0604020202020204" pitchFamily="34" charset="0"/>
                <a:cs typeface="Arial" panose="020B0604020202020204" pitchFamily="34" charset="0"/>
              </a:rPr>
              <a:t>：判断被除数是否大于除数，若是，得到第</a:t>
            </a:r>
            <a:r>
              <a:rPr lang="en-US" altLang="zh-CN" sz="2000" dirty="0">
                <a:latin typeface="Arial" panose="020B0604020202020204" pitchFamily="34" charset="0"/>
                <a:cs typeface="Arial" panose="020B0604020202020204" pitchFamily="34" charset="0"/>
              </a:rPr>
              <a:t>1</a:t>
            </a:r>
            <a:r>
              <a:rPr lang="zh-CN" altLang="en-US" sz="2000" dirty="0">
                <a:latin typeface="Arial" panose="020B0604020202020204" pitchFamily="34" charset="0"/>
                <a:cs typeface="Arial" panose="020B0604020202020204" pitchFamily="34" charset="0"/>
              </a:rPr>
              <a:t>次的商和余数，跳转到</a:t>
            </a:r>
            <a:r>
              <a:rPr lang="en-US" altLang="zh-CN" sz="2000" dirty="0">
                <a:latin typeface="Arial" panose="020B0604020202020204" pitchFamily="34" charset="0"/>
                <a:cs typeface="Arial" panose="020B0604020202020204" pitchFamily="34" charset="0"/>
              </a:rPr>
              <a:t>S1</a:t>
            </a:r>
            <a:r>
              <a:rPr lang="zh-CN" altLang="en-US" sz="2000" dirty="0">
                <a:latin typeface="Arial" panose="020B0604020202020204" pitchFamily="34" charset="0"/>
                <a:cs typeface="Arial" panose="020B0604020202020204" pitchFamily="34" charset="0"/>
              </a:rPr>
              <a:t>；若不是，则商为</a:t>
            </a:r>
            <a:r>
              <a:rPr lang="en-US" altLang="zh-CN" sz="2000" dirty="0">
                <a:latin typeface="Arial" panose="020B0604020202020204" pitchFamily="34" charset="0"/>
                <a:cs typeface="Arial" panose="020B0604020202020204" pitchFamily="34" charset="0"/>
              </a:rPr>
              <a:t>0</a:t>
            </a:r>
            <a:r>
              <a:rPr lang="zh-CN" altLang="en-US" sz="2000" dirty="0">
                <a:latin typeface="Arial" panose="020B0604020202020204" pitchFamily="34" charset="0"/>
                <a:cs typeface="Arial" panose="020B0604020202020204" pitchFamily="34" charset="0"/>
              </a:rPr>
              <a:t>，余数等于被除数，跳转到</a:t>
            </a:r>
            <a:r>
              <a:rPr lang="en-US" altLang="zh-CN" sz="2000" dirty="0">
                <a:latin typeface="Arial" panose="020B0604020202020204" pitchFamily="34" charset="0"/>
                <a:cs typeface="Arial" panose="020B0604020202020204" pitchFamily="34" charset="0"/>
              </a:rPr>
              <a:t>S2</a:t>
            </a:r>
          </a:p>
          <a:p>
            <a:pPr lvl="1" eaLnBrk="1" hangingPunct="1">
              <a:lnSpc>
                <a:spcPct val="130000"/>
              </a:lnSpc>
              <a:spcBef>
                <a:spcPct val="0"/>
              </a:spcBef>
            </a:pPr>
            <a:r>
              <a:rPr lang="en-US" altLang="zh-CN" sz="2000" dirty="0">
                <a:solidFill>
                  <a:srgbClr val="CC3300"/>
                </a:solidFill>
                <a:latin typeface="Arial" panose="020B0604020202020204" pitchFamily="34" charset="0"/>
                <a:cs typeface="Arial" panose="020B0604020202020204" pitchFamily="34" charset="0"/>
              </a:rPr>
              <a:t>S1</a:t>
            </a:r>
            <a:r>
              <a:rPr lang="zh-CN" altLang="en-US" sz="2000" dirty="0">
                <a:latin typeface="Arial" panose="020B0604020202020204" pitchFamily="34" charset="0"/>
                <a:cs typeface="Arial" panose="020B0604020202020204" pitchFamily="34" charset="0"/>
              </a:rPr>
              <a:t>：进行除法运算，当余数小于被除数时，跳转到</a:t>
            </a:r>
            <a:r>
              <a:rPr lang="en-US" altLang="zh-CN" sz="2000" dirty="0">
                <a:latin typeface="Arial" panose="020B0604020202020204" pitchFamily="34" charset="0"/>
                <a:cs typeface="Arial" panose="020B0604020202020204" pitchFamily="34" charset="0"/>
              </a:rPr>
              <a:t>S2</a:t>
            </a:r>
          </a:p>
          <a:p>
            <a:pPr lvl="1" eaLnBrk="1" hangingPunct="1">
              <a:lnSpc>
                <a:spcPct val="130000"/>
              </a:lnSpc>
              <a:spcBef>
                <a:spcPct val="0"/>
              </a:spcBef>
            </a:pPr>
            <a:r>
              <a:rPr lang="en-US" altLang="zh-CN" sz="2000" dirty="0">
                <a:solidFill>
                  <a:srgbClr val="CC3300"/>
                </a:solidFill>
                <a:latin typeface="Arial" panose="020B0604020202020204" pitchFamily="34" charset="0"/>
                <a:cs typeface="Arial" panose="020B0604020202020204" pitchFamily="34" charset="0"/>
              </a:rPr>
              <a:t>S2</a:t>
            </a:r>
            <a:r>
              <a:rPr lang="zh-CN" altLang="en-US" sz="2000" dirty="0">
                <a:latin typeface="Arial" panose="020B0604020202020204" pitchFamily="34" charset="0"/>
                <a:cs typeface="Arial" panose="020B0604020202020204" pitchFamily="34" charset="0"/>
              </a:rPr>
              <a:t>：得到运算结果，然后返回</a:t>
            </a:r>
            <a:r>
              <a:rPr lang="en-US" altLang="zh-CN" sz="2000" dirty="0">
                <a:latin typeface="Arial" panose="020B0604020202020204" pitchFamily="34" charset="0"/>
                <a:cs typeface="Arial" panose="020B0604020202020204" pitchFamily="34" charset="0"/>
              </a:rPr>
              <a:t>S0</a:t>
            </a:r>
            <a:endParaRPr lang="en-US" altLang="zh-CN" sz="2000" dirty="0"/>
          </a:p>
        </p:txBody>
      </p:sp>
      <p:sp>
        <p:nvSpPr>
          <p:cNvPr id="6" name="Rectangle 3"/>
          <p:cNvSpPr txBox="1">
            <a:spLocks noChangeArrowheads="1"/>
          </p:cNvSpPr>
          <p:nvPr/>
        </p:nvSpPr>
        <p:spPr bwMode="auto">
          <a:xfrm>
            <a:off x="917578" y="1274306"/>
            <a:ext cx="8840786" cy="404589"/>
          </a:xfrm>
          <a:prstGeom prst="rect">
            <a:avLst/>
          </a:prstGeom>
          <a:noFill/>
          <a:ln w="9525">
            <a:noFill/>
            <a:miter lim="800000"/>
          </a:ln>
        </p:spPr>
        <p:txBody>
          <a:bodyPr/>
          <a:lstStyle/>
          <a:p>
            <a:pPr marL="342900" indent="-342900" algn="l">
              <a:lnSpc>
                <a:spcPct val="110000"/>
              </a:lnSpc>
              <a:buClr>
                <a:schemeClr val="folHlink"/>
              </a:buClr>
              <a:defRPr/>
            </a:pPr>
            <a:r>
              <a:rPr lang="en-US" altLang="zh-CN" sz="2400" kern="0" dirty="0">
                <a:solidFill>
                  <a:srgbClr val="FF0066"/>
                </a:solidFill>
                <a:latin typeface="Arial" panose="020B0604020202020204" pitchFamily="34" charset="0"/>
                <a:ea typeface="+mn-ea"/>
                <a:cs typeface="Arial" panose="020B0604020202020204" pitchFamily="34" charset="0"/>
              </a:rPr>
              <a:t>【</a:t>
            </a:r>
            <a:r>
              <a:rPr lang="zh-CN" altLang="en-US" sz="2400" kern="0" dirty="0">
                <a:solidFill>
                  <a:srgbClr val="FF0066"/>
                </a:solidFill>
                <a:latin typeface="Arial" panose="020B0604020202020204" pitchFamily="34" charset="0"/>
                <a:ea typeface="+mn-ea"/>
                <a:cs typeface="Arial" panose="020B0604020202020204" pitchFamily="34" charset="0"/>
              </a:rPr>
              <a:t>例</a:t>
            </a:r>
            <a:r>
              <a:rPr lang="en-US" altLang="zh-CN" sz="2400" kern="0" dirty="0">
                <a:solidFill>
                  <a:srgbClr val="FF0066"/>
                </a:solidFill>
                <a:latin typeface="Arial" panose="020B0604020202020204" pitchFamily="34" charset="0"/>
                <a:ea typeface="+mn-ea"/>
                <a:cs typeface="Arial" panose="020B0604020202020204" pitchFamily="34" charset="0"/>
              </a:rPr>
              <a:t>9.4】</a:t>
            </a:r>
            <a:r>
              <a:rPr lang="zh-CN" altLang="en-US" sz="2400" kern="0" dirty="0">
                <a:solidFill>
                  <a:srgbClr val="FF0066"/>
                </a:solidFill>
                <a:latin typeface="Arial" panose="020B0604020202020204" pitchFamily="34" charset="0"/>
                <a:ea typeface="+mn-ea"/>
                <a:cs typeface="Arial" panose="020B0604020202020204" pitchFamily="34" charset="0"/>
              </a:rPr>
              <a:t>用有限状态机设计</a:t>
            </a:r>
            <a:r>
              <a:rPr lang="en-US" altLang="zh-CN" sz="2400" kern="0" dirty="0">
                <a:solidFill>
                  <a:srgbClr val="FF0066"/>
                </a:solidFill>
                <a:latin typeface="Arial" panose="020B0604020202020204" pitchFamily="34" charset="0"/>
                <a:ea typeface="+mn-ea"/>
                <a:cs typeface="Arial" panose="020B0604020202020204" pitchFamily="34" charset="0"/>
              </a:rPr>
              <a:t>4</a:t>
            </a:r>
            <a:r>
              <a:rPr lang="zh-CN" altLang="en-US" sz="2400" kern="0" dirty="0">
                <a:solidFill>
                  <a:srgbClr val="FF0066"/>
                </a:solidFill>
                <a:latin typeface="Arial" panose="020B0604020202020204" pitchFamily="34" charset="0"/>
                <a:ea typeface="+mn-ea"/>
                <a:cs typeface="Arial" panose="020B0604020202020204" pitchFamily="34" charset="0"/>
              </a:rPr>
              <a:t>位二进制数的除法电路（单过程）</a:t>
            </a:r>
            <a:endParaRPr kumimoji="1" lang="zh-CN" altLang="en-US" sz="2400" kern="0" dirty="0">
              <a:latin typeface="Arial" panose="020B0604020202020204" pitchFamily="34" charset="0"/>
              <a:ea typeface="+mn-ea"/>
              <a:cs typeface="Arial" panose="020B0604020202020204" pitchFamily="34" charset="0"/>
            </a:endParaRPr>
          </a:p>
        </p:txBody>
      </p:sp>
      <p:pic>
        <p:nvPicPr>
          <p:cNvPr id="47110" name="Picture 7"/>
          <p:cNvPicPr>
            <a:picLocks noChangeAspect="1" noChangeArrowheads="1"/>
          </p:cNvPicPr>
          <p:nvPr/>
        </p:nvPicPr>
        <p:blipFill>
          <a:blip r:embed="rId3" cstate="print"/>
          <a:srcRect/>
          <a:stretch>
            <a:fillRect/>
          </a:stretch>
        </p:blipFill>
        <p:spPr bwMode="auto">
          <a:xfrm>
            <a:off x="2395539" y="4081464"/>
            <a:ext cx="7362825" cy="2428875"/>
          </a:xfrm>
          <a:prstGeom prst="rect">
            <a:avLst/>
          </a:prstGeom>
          <a:noFill/>
          <a:ln w="9525">
            <a:noFill/>
            <a:miter lim="800000"/>
            <a:headEnd/>
            <a:tailEnd/>
          </a:ln>
        </p:spPr>
      </p:pic>
    </p:spTree>
  </p:cSld>
  <p:clrMapOvr>
    <a:masterClrMapping/>
  </p:clrMapOvr>
  <p:transition advTm="55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3795713" y="940130"/>
            <a:ext cx="4600575" cy="609600"/>
          </a:xfrm>
        </p:spPr>
        <p:txBody>
          <a:bodyPr>
            <a:normAutofit fontScale="90000"/>
          </a:bodyPr>
          <a:lstStyle/>
          <a:p>
            <a:pPr algn="ctr"/>
            <a:r>
              <a:rPr lang="en-US" altLang="zh-CN" dirty="0">
                <a:latin typeface="Arial" panose="020B0604020202020204" pitchFamily="34" charset="0"/>
                <a:ea typeface="华文楷体" panose="02010600040101010101" pitchFamily="2" charset="-122"/>
              </a:rPr>
              <a:t>9.1</a:t>
            </a:r>
            <a:r>
              <a:rPr lang="en-US" altLang="zh-CN" dirty="0">
                <a:latin typeface="华文楷体" panose="02010600040101010101" pitchFamily="2" charset="-122"/>
                <a:ea typeface="华文楷体" panose="02010600040101010101" pitchFamily="2" charset="-122"/>
              </a:rPr>
              <a:t>  </a:t>
            </a:r>
            <a:r>
              <a:rPr lang="zh-CN" altLang="en-US" dirty="0">
                <a:latin typeface="黑体" panose="02010600030101010101" pitchFamily="49" charset="-122"/>
                <a:ea typeface="黑体" panose="02010600030101010101" pitchFamily="49" charset="-122"/>
              </a:rPr>
              <a:t>概述</a:t>
            </a:r>
            <a:r>
              <a:rPr lang="zh-CN" altLang="en-US" dirty="0" smtClean="0">
                <a:latin typeface="黑体" panose="02010600030101010101" pitchFamily="49" charset="-122"/>
                <a:ea typeface="黑体" panose="02010600030101010101" pitchFamily="49" charset="-122"/>
              </a:rPr>
              <a:t> </a:t>
            </a:r>
          </a:p>
        </p:txBody>
      </p:sp>
      <p:sp>
        <p:nvSpPr>
          <p:cNvPr id="46084" name="Rectangle 3"/>
          <p:cNvSpPr>
            <a:spLocks noGrp="1" noChangeArrowheads="1"/>
          </p:cNvSpPr>
          <p:nvPr>
            <p:ph idx="1"/>
          </p:nvPr>
        </p:nvSpPr>
        <p:spPr>
          <a:xfrm>
            <a:off x="3598069" y="3399923"/>
            <a:ext cx="4995862" cy="1401763"/>
          </a:xfrm>
        </p:spPr>
        <p:txBody>
          <a:bodyPr/>
          <a:lstStyle/>
          <a:p>
            <a:pPr marL="722630" indent="-722630">
              <a:lnSpc>
                <a:spcPct val="125000"/>
              </a:lnSpc>
              <a:buNone/>
            </a:pPr>
            <a:r>
              <a:rPr lang="en-US" altLang="zh-CN" dirty="0" smtClean="0">
                <a:solidFill>
                  <a:srgbClr val="A50021"/>
                </a:solidFill>
                <a:latin typeface="Times New Roman" panose="02020603050405020304" pitchFamily="18" charset="0"/>
                <a:ea typeface="黑体" panose="02010600030101010101" pitchFamily="49" charset="-122"/>
                <a:cs typeface="Times New Roman" panose="02020603050405020304" pitchFamily="18" charset="0"/>
              </a:rPr>
              <a:t>9.1.1  </a:t>
            </a:r>
            <a:r>
              <a:rPr lang="zh-CN" altLang="en-US" dirty="0" smtClean="0">
                <a:solidFill>
                  <a:srgbClr val="A50021"/>
                </a:solidFill>
                <a:latin typeface="Times New Roman" panose="02020603050405020304" pitchFamily="18" charset="0"/>
                <a:ea typeface="黑体" panose="02010600030101010101" pitchFamily="49" charset="-122"/>
                <a:cs typeface="Times New Roman" panose="02020603050405020304" pitchFamily="18" charset="0"/>
              </a:rPr>
              <a:t>时序逻辑电路的描述方法</a:t>
            </a:r>
          </a:p>
          <a:p>
            <a:pPr marL="722630" indent="-722630">
              <a:lnSpc>
                <a:spcPct val="125000"/>
              </a:lnSpc>
              <a:buNone/>
            </a:pPr>
            <a:r>
              <a:rPr lang="en-US" altLang="en-US" dirty="0" smtClean="0">
                <a:solidFill>
                  <a:srgbClr val="A50021"/>
                </a:solidFill>
                <a:latin typeface="Times New Roman" panose="02020603050405020304" pitchFamily="18" charset="0"/>
                <a:ea typeface="黑体" panose="02010600030101010101" pitchFamily="49" charset="-122"/>
                <a:cs typeface="Times New Roman" panose="02020603050405020304" pitchFamily="18" charset="0"/>
              </a:rPr>
              <a:t>9.1.2  </a:t>
            </a:r>
            <a:r>
              <a:rPr lang="en-US" altLang="en-US" dirty="0" err="1" smtClean="0">
                <a:solidFill>
                  <a:srgbClr val="A50021"/>
                </a:solidFill>
                <a:latin typeface="Times New Roman" panose="02020603050405020304" pitchFamily="18" charset="0"/>
                <a:ea typeface="黑体" panose="02010600030101010101" pitchFamily="49" charset="-122"/>
                <a:cs typeface="Times New Roman" panose="02020603050405020304" pitchFamily="18" charset="0"/>
              </a:rPr>
              <a:t>时序逻辑电路的分析方法</a:t>
            </a:r>
            <a:endParaRPr lang="zh-CN" altLang="en-US" dirty="0" smtClean="0">
              <a:solidFill>
                <a:srgbClr val="A50021"/>
              </a:solidFill>
              <a:latin typeface="Times New Roman" panose="02020603050405020304" pitchFamily="18" charset="0"/>
              <a:ea typeface="黑体" panose="02010600030101010101" pitchFamily="49" charset="-122"/>
              <a:cs typeface="Times New Roman" panose="02020603050405020304" pitchFamily="18" charset="0"/>
            </a:endParaRPr>
          </a:p>
        </p:txBody>
      </p:sp>
      <p:sp>
        <p:nvSpPr>
          <p:cNvPr id="55300" name="Oval 4"/>
          <p:cNvSpPr>
            <a:spLocks noChangeArrowheads="1"/>
          </p:cNvSpPr>
          <p:nvPr/>
        </p:nvSpPr>
        <p:spPr bwMode="auto">
          <a:xfrm>
            <a:off x="3621088" y="1956718"/>
            <a:ext cx="4949825" cy="722312"/>
          </a:xfrm>
          <a:prstGeom prst="ellipse">
            <a:avLst/>
          </a:prstGeom>
          <a:gradFill rotWithShape="0">
            <a:gsLst>
              <a:gs pos="0">
                <a:srgbClr val="66FFFF"/>
              </a:gs>
              <a:gs pos="100000">
                <a:srgbClr val="66FFFF">
                  <a:gamma/>
                  <a:shade val="46275"/>
                  <a:invGamma/>
                </a:srgbClr>
              </a:gs>
            </a:gsLst>
            <a:lin ang="5400000" scaled="1"/>
          </a:gradFill>
          <a:ln w="9525">
            <a:noFill/>
            <a:round/>
          </a:ln>
          <a:effectLst/>
        </p:spPr>
        <p:txBody>
          <a:bodyPr wrap="none" anchor="ctr"/>
          <a:lstStyle/>
          <a:p>
            <a:pPr>
              <a:lnSpc>
                <a:spcPct val="100000"/>
              </a:lnSpc>
              <a:spcBef>
                <a:spcPct val="0"/>
              </a:spcBef>
              <a:defRPr/>
            </a:pPr>
            <a:r>
              <a:rPr lang="zh-CN" altLang="en-US" sz="4400" dirty="0">
                <a:solidFill>
                  <a:srgbClr val="FFCC00"/>
                </a:solidFill>
                <a:effectLst>
                  <a:outerShdw blurRad="38100" dist="38100" dir="2700000" algn="tl">
                    <a:srgbClr val="000000"/>
                  </a:outerShdw>
                </a:effectLst>
                <a:latin typeface="Arial" panose="020B0604020202020204" pitchFamily="34" charset="0"/>
                <a:ea typeface="隶书" panose="02010509060101010101" pitchFamily="49" charset="-122"/>
              </a:rPr>
              <a:t>内容概要</a:t>
            </a:r>
          </a:p>
        </p:txBody>
      </p:sp>
    </p:spTree>
  </p:cSld>
  <p:clrMapOvr>
    <a:masterClrMapping/>
  </p:clrMapOvr>
  <p:transition>
    <p:blinds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3173413" y="336550"/>
            <a:ext cx="6386512" cy="609600"/>
          </a:xfrm>
        </p:spPr>
        <p:txBody>
          <a:bodyPr>
            <a:normAutofit fontScale="90000"/>
          </a:bodyPr>
          <a:lstStyle/>
          <a:p>
            <a:pPr eaLnBrk="1" hangingPunct="1"/>
            <a:r>
              <a:rPr lang="zh-CN" altLang="en-US" dirty="0" smtClean="0">
                <a:solidFill>
                  <a:srgbClr val="FFCC00"/>
                </a:solidFill>
                <a:latin typeface="Arial" panose="020B0604020202020204" pitchFamily="34" charset="0"/>
                <a:ea typeface="黑体" panose="02010600030101010101" pitchFamily="49" charset="-122"/>
              </a:rPr>
              <a:t>除法电路源程序</a:t>
            </a:r>
          </a:p>
        </p:txBody>
      </p:sp>
      <p:sp>
        <p:nvSpPr>
          <p:cNvPr id="8" name="Rectangle 10"/>
          <p:cNvSpPr>
            <a:spLocks noChangeArrowheads="1"/>
          </p:cNvSpPr>
          <p:nvPr/>
        </p:nvSpPr>
        <p:spPr bwMode="auto">
          <a:xfrm>
            <a:off x="2114550" y="1390650"/>
            <a:ext cx="7958138" cy="4667250"/>
          </a:xfrm>
          <a:prstGeom prst="rect">
            <a:avLst/>
          </a:prstGeom>
          <a:solidFill>
            <a:srgbClr val="C1E0FF"/>
          </a:solidFill>
          <a:ln w="9525">
            <a:solidFill>
              <a:srgbClr val="000000"/>
            </a:solidFill>
            <a:miter lim="800000"/>
          </a:ln>
        </p:spPr>
        <p:txBody>
          <a:bodyPr wrap="none" anchor="ctr"/>
          <a:lstStyle/>
          <a:p>
            <a:pPr algn="l"/>
            <a:r>
              <a:rPr lang="en-US" altLang="zh-CN" dirty="0">
                <a:solidFill>
                  <a:srgbClr val="000000"/>
                </a:solidFill>
                <a:cs typeface="Times New Roman" panose="02020603050405020304" pitchFamily="18" charset="0"/>
              </a:rPr>
              <a:t>module division(a, b, </a:t>
            </a:r>
            <a:r>
              <a:rPr lang="en-US" altLang="zh-CN" dirty="0" err="1">
                <a:solidFill>
                  <a:srgbClr val="000000"/>
                </a:solidFill>
                <a:cs typeface="Times New Roman" panose="02020603050405020304" pitchFamily="18" charset="0"/>
              </a:rPr>
              <a:t>clk</a:t>
            </a:r>
            <a:r>
              <a:rPr lang="en-US" altLang="zh-CN" dirty="0">
                <a:solidFill>
                  <a:srgbClr val="000000"/>
                </a:solidFill>
                <a:cs typeface="Times New Roman" panose="02020603050405020304" pitchFamily="18" charset="0"/>
              </a:rPr>
              <a:t>, reset, result, </a:t>
            </a:r>
            <a:r>
              <a:rPr lang="en-US" altLang="zh-CN" dirty="0" err="1">
                <a:solidFill>
                  <a:srgbClr val="000000"/>
                </a:solidFill>
                <a:cs typeface="Times New Roman" panose="02020603050405020304" pitchFamily="18" charset="0"/>
              </a:rPr>
              <a:t>yu</a:t>
            </a:r>
            <a:r>
              <a:rPr lang="en-US" altLang="zh-CN" dirty="0">
                <a:solidFill>
                  <a:srgbClr val="000000"/>
                </a:solidFill>
                <a:cs typeface="Times New Roman" panose="02020603050405020304" pitchFamily="18" charset="0"/>
              </a:rPr>
              <a:t>, state);</a:t>
            </a:r>
          </a:p>
          <a:p>
            <a:pPr algn="l">
              <a:spcBef>
                <a:spcPts val="0"/>
              </a:spcBef>
            </a:pPr>
            <a:r>
              <a:rPr lang="en-US" altLang="zh-CN" dirty="0">
                <a:solidFill>
                  <a:srgbClr val="000000"/>
                </a:solidFill>
                <a:cs typeface="Times New Roman" panose="02020603050405020304" pitchFamily="18" charset="0"/>
              </a:rPr>
              <a:t>      input[3:0] a, b;		// </a:t>
            </a:r>
            <a:r>
              <a:rPr lang="zh-CN" altLang="en-US" dirty="0">
                <a:solidFill>
                  <a:srgbClr val="000000"/>
                </a:solidFill>
                <a:cs typeface="Times New Roman" panose="02020603050405020304" pitchFamily="18" charset="0"/>
              </a:rPr>
              <a:t>被除数和除数 </a:t>
            </a:r>
          </a:p>
          <a:p>
            <a:pPr algn="l">
              <a:spcBef>
                <a:spcPts val="0"/>
              </a:spcBef>
            </a:pPr>
            <a:r>
              <a:rPr lang="zh-CN" altLang="en-US" dirty="0">
                <a:solidFill>
                  <a:srgbClr val="000000"/>
                </a:solidFill>
                <a:cs typeface="Times New Roman" panose="02020603050405020304" pitchFamily="18" charset="0"/>
              </a:rPr>
              <a:t>      </a:t>
            </a:r>
            <a:r>
              <a:rPr lang="en-US" altLang="zh-CN" dirty="0">
                <a:solidFill>
                  <a:srgbClr val="000000"/>
                </a:solidFill>
                <a:cs typeface="Times New Roman" panose="02020603050405020304" pitchFamily="18" charset="0"/>
              </a:rPr>
              <a:t>input </a:t>
            </a:r>
            <a:r>
              <a:rPr lang="en-US" altLang="zh-CN" dirty="0" err="1">
                <a:solidFill>
                  <a:srgbClr val="000000"/>
                </a:solidFill>
                <a:cs typeface="Times New Roman" panose="02020603050405020304" pitchFamily="18" charset="0"/>
              </a:rPr>
              <a:t>clk</a:t>
            </a:r>
            <a:r>
              <a:rPr lang="en-US" altLang="zh-CN" dirty="0">
                <a:solidFill>
                  <a:srgbClr val="000000"/>
                </a:solidFill>
                <a:cs typeface="Times New Roman" panose="02020603050405020304" pitchFamily="18" charset="0"/>
              </a:rPr>
              <a:t>, reset;</a:t>
            </a:r>
          </a:p>
          <a:p>
            <a:pPr algn="l">
              <a:spcBef>
                <a:spcPts val="0"/>
              </a:spcBef>
            </a:pPr>
            <a:r>
              <a:rPr lang="en-US" altLang="zh-CN" dirty="0">
                <a:solidFill>
                  <a:srgbClr val="000000"/>
                </a:solidFill>
                <a:cs typeface="Times New Roman" panose="02020603050405020304" pitchFamily="18" charset="0"/>
              </a:rPr>
              <a:t>      output </a:t>
            </a:r>
            <a:r>
              <a:rPr lang="en-US" altLang="zh-CN" dirty="0" err="1">
                <a:solidFill>
                  <a:srgbClr val="000000"/>
                </a:solidFill>
                <a:cs typeface="Times New Roman" panose="02020603050405020304" pitchFamily="18" charset="0"/>
              </a:rPr>
              <a:t>reg</a:t>
            </a:r>
            <a:r>
              <a:rPr lang="en-US" altLang="zh-CN" dirty="0">
                <a:solidFill>
                  <a:srgbClr val="000000"/>
                </a:solidFill>
                <a:cs typeface="Times New Roman" panose="02020603050405020304" pitchFamily="18" charset="0"/>
              </a:rPr>
              <a:t>[3:0] result, </a:t>
            </a:r>
            <a:r>
              <a:rPr lang="en-US" altLang="zh-CN" dirty="0" err="1">
                <a:solidFill>
                  <a:srgbClr val="000000"/>
                </a:solidFill>
                <a:cs typeface="Times New Roman" panose="02020603050405020304" pitchFamily="18" charset="0"/>
              </a:rPr>
              <a:t>yu</a:t>
            </a:r>
            <a:r>
              <a:rPr lang="en-US" altLang="zh-CN" dirty="0">
                <a:solidFill>
                  <a:srgbClr val="000000"/>
                </a:solidFill>
                <a:cs typeface="Times New Roman" panose="02020603050405020304" pitchFamily="18" charset="0"/>
              </a:rPr>
              <a:t>;       // </a:t>
            </a:r>
            <a:r>
              <a:rPr lang="zh-CN" altLang="en-US" dirty="0">
                <a:solidFill>
                  <a:srgbClr val="000000"/>
                </a:solidFill>
                <a:cs typeface="Times New Roman" panose="02020603050405020304" pitchFamily="18" charset="0"/>
              </a:rPr>
              <a:t>最终结果：商和余数  </a:t>
            </a:r>
          </a:p>
          <a:p>
            <a:pPr algn="l">
              <a:spcBef>
                <a:spcPts val="0"/>
              </a:spcBef>
            </a:pPr>
            <a:r>
              <a:rPr lang="zh-CN" altLang="en-US" dirty="0">
                <a:solidFill>
                  <a:srgbClr val="000000"/>
                </a:solidFill>
                <a:cs typeface="Times New Roman" panose="02020603050405020304" pitchFamily="18" charset="0"/>
              </a:rPr>
              <a:t>      </a:t>
            </a:r>
            <a:r>
              <a:rPr lang="en-US" altLang="zh-CN" dirty="0">
                <a:solidFill>
                  <a:srgbClr val="000000"/>
                </a:solidFill>
                <a:cs typeface="Times New Roman" panose="02020603050405020304" pitchFamily="18" charset="0"/>
              </a:rPr>
              <a:t>output </a:t>
            </a:r>
            <a:r>
              <a:rPr lang="en-US" altLang="zh-CN" dirty="0" err="1">
                <a:solidFill>
                  <a:srgbClr val="000000"/>
                </a:solidFill>
                <a:cs typeface="Times New Roman" panose="02020603050405020304" pitchFamily="18" charset="0"/>
              </a:rPr>
              <a:t>reg</a:t>
            </a:r>
            <a:r>
              <a:rPr lang="en-US" altLang="zh-CN" dirty="0">
                <a:solidFill>
                  <a:srgbClr val="000000"/>
                </a:solidFill>
                <a:cs typeface="Times New Roman" panose="02020603050405020304" pitchFamily="18" charset="0"/>
              </a:rPr>
              <a:t>[1:0] state;	</a:t>
            </a:r>
          </a:p>
          <a:p>
            <a:pPr algn="l">
              <a:spcBef>
                <a:spcPts val="0"/>
              </a:spcBef>
            </a:pPr>
            <a:r>
              <a:rPr lang="en-US" altLang="zh-CN" dirty="0">
                <a:solidFill>
                  <a:srgbClr val="000000"/>
                </a:solidFill>
                <a:cs typeface="Times New Roman" panose="02020603050405020304" pitchFamily="18" charset="0"/>
              </a:rPr>
              <a:t>      </a:t>
            </a:r>
            <a:r>
              <a:rPr lang="en-US" altLang="zh-CN" dirty="0" err="1">
                <a:solidFill>
                  <a:srgbClr val="000000"/>
                </a:solidFill>
                <a:cs typeface="Times New Roman" panose="02020603050405020304" pitchFamily="18" charset="0"/>
              </a:rPr>
              <a:t>reg</a:t>
            </a:r>
            <a:r>
              <a:rPr lang="en-US" altLang="zh-CN" dirty="0">
                <a:solidFill>
                  <a:srgbClr val="000000"/>
                </a:solidFill>
                <a:cs typeface="Times New Roman" panose="02020603050405020304" pitchFamily="18" charset="0"/>
              </a:rPr>
              <a:t>[3:0] m, n;		// </a:t>
            </a:r>
            <a:r>
              <a:rPr lang="zh-CN" altLang="en-US" dirty="0">
                <a:solidFill>
                  <a:srgbClr val="000000"/>
                </a:solidFill>
                <a:cs typeface="Times New Roman" panose="02020603050405020304" pitchFamily="18" charset="0"/>
              </a:rPr>
              <a:t>每步除法运算的商和余数</a:t>
            </a:r>
          </a:p>
          <a:p>
            <a:pPr algn="l">
              <a:spcBef>
                <a:spcPts val="0"/>
              </a:spcBef>
            </a:pPr>
            <a:r>
              <a:rPr lang="zh-CN" altLang="en-US" dirty="0">
                <a:solidFill>
                  <a:srgbClr val="000000"/>
                </a:solidFill>
                <a:cs typeface="Times New Roman" panose="02020603050405020304" pitchFamily="18" charset="0"/>
              </a:rPr>
              <a:t>      </a:t>
            </a:r>
            <a:r>
              <a:rPr lang="en-US" altLang="zh-CN" dirty="0">
                <a:solidFill>
                  <a:srgbClr val="000000"/>
                </a:solidFill>
                <a:cs typeface="Times New Roman" panose="02020603050405020304" pitchFamily="18" charset="0"/>
              </a:rPr>
              <a:t>parameter S0=2'b00, S1=2'b01, S2=2'b10;//</a:t>
            </a:r>
            <a:r>
              <a:rPr lang="zh-CN" altLang="en-US" dirty="0">
                <a:solidFill>
                  <a:srgbClr val="000000"/>
                </a:solidFill>
                <a:cs typeface="Times New Roman" panose="02020603050405020304" pitchFamily="18" charset="0"/>
              </a:rPr>
              <a:t>状态编码（</a:t>
            </a:r>
            <a:r>
              <a:rPr lang="zh-CN" altLang="en-US" dirty="0">
                <a:solidFill>
                  <a:srgbClr val="FF0000"/>
                </a:solidFill>
                <a:cs typeface="Times New Roman" panose="02020603050405020304" pitchFamily="18" charset="0"/>
              </a:rPr>
              <a:t>顺序编码</a:t>
            </a:r>
            <a:r>
              <a:rPr lang="zh-CN" altLang="en-US" dirty="0">
                <a:solidFill>
                  <a:srgbClr val="000000"/>
                </a:solidFill>
                <a:cs typeface="Times New Roman" panose="02020603050405020304" pitchFamily="18" charset="0"/>
              </a:rPr>
              <a:t>）</a:t>
            </a:r>
            <a:endParaRPr lang="en-US" altLang="zh-CN" dirty="0">
              <a:solidFill>
                <a:srgbClr val="000000"/>
              </a:solidFill>
              <a:cs typeface="Times New Roman" panose="02020603050405020304" pitchFamily="18" charset="0"/>
            </a:endParaRPr>
          </a:p>
          <a:p>
            <a:pPr algn="l">
              <a:spcBef>
                <a:spcPts val="0"/>
              </a:spcBef>
            </a:pPr>
            <a:r>
              <a:rPr lang="en-US" altLang="zh-CN" dirty="0">
                <a:solidFill>
                  <a:srgbClr val="FF0066"/>
                </a:solidFill>
                <a:cs typeface="Times New Roman" panose="02020603050405020304" pitchFamily="18" charset="0"/>
              </a:rPr>
              <a:t>      always @(</a:t>
            </a:r>
            <a:r>
              <a:rPr lang="en-US" altLang="zh-CN" dirty="0" err="1">
                <a:solidFill>
                  <a:srgbClr val="FF0066"/>
                </a:solidFill>
                <a:cs typeface="Times New Roman" panose="02020603050405020304" pitchFamily="18" charset="0"/>
              </a:rPr>
              <a:t>posedge</a:t>
            </a:r>
            <a:r>
              <a:rPr lang="en-US" altLang="zh-CN" dirty="0">
                <a:solidFill>
                  <a:srgbClr val="FF0066"/>
                </a:solidFill>
                <a:cs typeface="Times New Roman" panose="02020603050405020304" pitchFamily="18" charset="0"/>
              </a:rPr>
              <a:t> </a:t>
            </a:r>
            <a:r>
              <a:rPr lang="en-US" altLang="zh-CN" dirty="0" err="1">
                <a:solidFill>
                  <a:srgbClr val="FF0066"/>
                </a:solidFill>
                <a:cs typeface="Times New Roman" panose="02020603050405020304" pitchFamily="18" charset="0"/>
              </a:rPr>
              <a:t>clk</a:t>
            </a:r>
            <a:r>
              <a:rPr lang="en-US" altLang="zh-CN" dirty="0">
                <a:solidFill>
                  <a:srgbClr val="FF0066"/>
                </a:solidFill>
                <a:cs typeface="Times New Roman" panose="02020603050405020304" pitchFamily="18" charset="0"/>
              </a:rPr>
              <a:t> or </a:t>
            </a:r>
            <a:r>
              <a:rPr lang="en-US" altLang="zh-CN" dirty="0" err="1">
                <a:solidFill>
                  <a:srgbClr val="FF0066"/>
                </a:solidFill>
                <a:cs typeface="Times New Roman" panose="02020603050405020304" pitchFamily="18" charset="0"/>
              </a:rPr>
              <a:t>posedge</a:t>
            </a:r>
            <a:r>
              <a:rPr lang="en-US" altLang="zh-CN" dirty="0">
                <a:solidFill>
                  <a:srgbClr val="FF0066"/>
                </a:solidFill>
                <a:cs typeface="Times New Roman" panose="02020603050405020304" pitchFamily="18" charset="0"/>
              </a:rPr>
              <a:t> reset)</a:t>
            </a:r>
          </a:p>
          <a:p>
            <a:pPr algn="l">
              <a:spcBef>
                <a:spcPts val="0"/>
              </a:spcBef>
            </a:pPr>
            <a:r>
              <a:rPr lang="en-US" altLang="zh-CN" dirty="0">
                <a:solidFill>
                  <a:srgbClr val="000000"/>
                </a:solidFill>
                <a:cs typeface="Times New Roman" panose="02020603050405020304" pitchFamily="18" charset="0"/>
              </a:rPr>
              <a:t>          begin</a:t>
            </a:r>
          </a:p>
          <a:p>
            <a:pPr algn="l">
              <a:spcBef>
                <a:spcPts val="0"/>
              </a:spcBef>
            </a:pPr>
            <a:r>
              <a:rPr lang="en-US" altLang="zh-CN" dirty="0">
                <a:solidFill>
                  <a:srgbClr val="000000"/>
                </a:solidFill>
                <a:cs typeface="Times New Roman" panose="02020603050405020304" pitchFamily="18" charset="0"/>
              </a:rPr>
              <a:t>	if(reset) </a:t>
            </a:r>
          </a:p>
          <a:p>
            <a:pPr algn="l">
              <a:spcBef>
                <a:spcPts val="0"/>
              </a:spcBef>
            </a:pPr>
            <a:r>
              <a:rPr lang="en-US" altLang="zh-CN" dirty="0">
                <a:solidFill>
                  <a:srgbClr val="000000"/>
                </a:solidFill>
                <a:cs typeface="Times New Roman" panose="02020603050405020304" pitchFamily="18" charset="0"/>
              </a:rPr>
              <a:t>	   begin </a:t>
            </a:r>
          </a:p>
          <a:p>
            <a:pPr algn="l">
              <a:spcBef>
                <a:spcPts val="0"/>
              </a:spcBef>
            </a:pPr>
            <a:r>
              <a:rPr lang="en-US" altLang="zh-CN" dirty="0">
                <a:solidFill>
                  <a:srgbClr val="000000"/>
                </a:solidFill>
                <a:cs typeface="Times New Roman" panose="02020603050405020304" pitchFamily="18" charset="0"/>
              </a:rPr>
              <a:t>	       m&lt;=4'b0000; n&lt;=4'b0000; </a:t>
            </a:r>
          </a:p>
          <a:p>
            <a:pPr algn="l">
              <a:spcBef>
                <a:spcPts val="0"/>
              </a:spcBef>
            </a:pPr>
            <a:r>
              <a:rPr lang="en-US" altLang="zh-CN" dirty="0">
                <a:solidFill>
                  <a:srgbClr val="000000"/>
                </a:solidFill>
                <a:cs typeface="Times New Roman" panose="02020603050405020304" pitchFamily="18" charset="0"/>
              </a:rPr>
              <a:t>                     result&lt;=4'b0000; </a:t>
            </a:r>
            <a:r>
              <a:rPr lang="en-US" altLang="zh-CN" dirty="0" err="1">
                <a:solidFill>
                  <a:srgbClr val="000000"/>
                </a:solidFill>
                <a:cs typeface="Times New Roman" panose="02020603050405020304" pitchFamily="18" charset="0"/>
              </a:rPr>
              <a:t>yu</a:t>
            </a:r>
            <a:r>
              <a:rPr lang="en-US" altLang="zh-CN" dirty="0">
                <a:solidFill>
                  <a:srgbClr val="000000"/>
                </a:solidFill>
                <a:cs typeface="Times New Roman" panose="02020603050405020304" pitchFamily="18" charset="0"/>
              </a:rPr>
              <a:t>&lt;=4'b0000; </a:t>
            </a:r>
          </a:p>
          <a:p>
            <a:pPr algn="l">
              <a:spcBef>
                <a:spcPts val="0"/>
              </a:spcBef>
            </a:pPr>
            <a:r>
              <a:rPr lang="en-US" altLang="zh-CN" dirty="0">
                <a:solidFill>
                  <a:srgbClr val="000000"/>
                </a:solidFill>
                <a:cs typeface="Times New Roman" panose="02020603050405020304" pitchFamily="18" charset="0"/>
              </a:rPr>
              <a:t>                     state&lt;=S0;</a:t>
            </a:r>
          </a:p>
          <a:p>
            <a:pPr algn="l">
              <a:spcBef>
                <a:spcPts val="0"/>
              </a:spcBef>
            </a:pPr>
            <a:r>
              <a:rPr lang="en-US" altLang="zh-CN" dirty="0">
                <a:solidFill>
                  <a:srgbClr val="000000"/>
                </a:solidFill>
                <a:cs typeface="Times New Roman" panose="02020603050405020304" pitchFamily="18" charset="0"/>
              </a:rPr>
              <a:t>	  end</a:t>
            </a:r>
          </a:p>
        </p:txBody>
      </p:sp>
      <p:sp>
        <p:nvSpPr>
          <p:cNvPr id="9" name="AutoShape 14"/>
          <p:cNvSpPr>
            <a:spLocks noChangeArrowheads="1"/>
          </p:cNvSpPr>
          <p:nvPr/>
        </p:nvSpPr>
        <p:spPr bwMode="auto">
          <a:xfrm>
            <a:off x="7126288" y="3773488"/>
            <a:ext cx="1103312" cy="360362"/>
          </a:xfrm>
          <a:prstGeom prst="wedgeRoundRectCallout">
            <a:avLst>
              <a:gd name="adj1" fmla="val -70384"/>
              <a:gd name="adj2" fmla="val -40491"/>
              <a:gd name="adj3" fmla="val 16667"/>
            </a:avLst>
          </a:prstGeom>
          <a:solidFill>
            <a:srgbClr val="FFFFCC"/>
          </a:solidFill>
          <a:ln w="9525">
            <a:solidFill>
              <a:srgbClr val="FF6600"/>
            </a:solidFill>
            <a:miter lim="800000"/>
          </a:ln>
          <a:effectLst>
            <a:prstShdw prst="shdw17" dist="17961" dir="2700000">
              <a:srgbClr val="997A5C"/>
            </a:prstShdw>
          </a:effectLst>
        </p:spPr>
        <p:txBody>
          <a:bodyPr anchor="b"/>
          <a:lstStyle/>
          <a:p>
            <a:pPr fontAlgn="auto">
              <a:lnSpc>
                <a:spcPct val="100000"/>
              </a:lnSpc>
              <a:spcBef>
                <a:spcPts val="0"/>
              </a:spcBef>
              <a:spcAft>
                <a:spcPts val="0"/>
              </a:spcAft>
              <a:defRPr/>
            </a:pPr>
            <a:r>
              <a:rPr lang="zh-CN" altLang="en-US" sz="1800" b="0" kern="0">
                <a:solidFill>
                  <a:srgbClr val="000000"/>
                </a:solidFill>
                <a:latin typeface="Arial" panose="020B0604020202020204" pitchFamily="34" charset="0"/>
              </a:rPr>
              <a:t>单过程</a:t>
            </a:r>
            <a:endParaRPr kumimoji="1" lang="zh-CN" altLang="en-US" sz="1800" b="0" kern="0">
              <a:solidFill>
                <a:srgbClr val="000000"/>
              </a:solidFill>
              <a:latin typeface="Arial" panose="020B0604020202020204" pitchFamily="34" charset="0"/>
              <a:ea typeface="楷体_GB2312" panose="02010609030101010101" charset="-122"/>
            </a:endParaRPr>
          </a:p>
        </p:txBody>
      </p:sp>
    </p:spTree>
  </p:cSld>
  <p:clrMapOvr>
    <a:masterClrMapping/>
  </p:clrMapOvr>
  <p:transition advTm="55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3211513" y="317500"/>
            <a:ext cx="6386512" cy="609600"/>
          </a:xfrm>
        </p:spPr>
        <p:txBody>
          <a:bodyPr>
            <a:normAutofit fontScale="90000"/>
          </a:bodyPr>
          <a:lstStyle/>
          <a:p>
            <a:pPr eaLnBrk="1" hangingPunct="1"/>
            <a:r>
              <a:rPr lang="zh-CN" altLang="en-US" dirty="0" smtClean="0">
                <a:solidFill>
                  <a:srgbClr val="FFCC00"/>
                </a:solidFill>
                <a:latin typeface="Arial" panose="020B0604020202020204" pitchFamily="34" charset="0"/>
                <a:ea typeface="黑体" panose="02010600030101010101" pitchFamily="49" charset="-122"/>
              </a:rPr>
              <a:t>除法电路源程序（续）</a:t>
            </a:r>
          </a:p>
        </p:txBody>
      </p:sp>
      <p:sp>
        <p:nvSpPr>
          <p:cNvPr id="49156" name="Rectangle 10"/>
          <p:cNvSpPr>
            <a:spLocks noChangeArrowheads="1"/>
          </p:cNvSpPr>
          <p:nvPr/>
        </p:nvSpPr>
        <p:spPr bwMode="auto">
          <a:xfrm>
            <a:off x="2057400" y="1181100"/>
            <a:ext cx="8039100" cy="5054600"/>
          </a:xfrm>
          <a:prstGeom prst="rect">
            <a:avLst/>
          </a:prstGeom>
          <a:solidFill>
            <a:srgbClr val="C1E0FF"/>
          </a:solidFill>
          <a:ln w="9525">
            <a:solidFill>
              <a:srgbClr val="000000"/>
            </a:solidFill>
            <a:miter lim="800000"/>
          </a:ln>
        </p:spPr>
        <p:txBody>
          <a:bodyPr wrap="none" anchor="ctr"/>
          <a:lstStyle/>
          <a:p>
            <a:pPr algn="l">
              <a:spcBef>
                <a:spcPts val="0"/>
              </a:spcBef>
            </a:pPr>
            <a:r>
              <a:rPr lang="en-US" altLang="zh-CN" sz="1800" dirty="0">
                <a:solidFill>
                  <a:srgbClr val="FF0066"/>
                </a:solidFill>
                <a:latin typeface="Arial" panose="020B0604020202020204" pitchFamily="34" charset="0"/>
              </a:rPr>
              <a:t>      </a:t>
            </a:r>
            <a:r>
              <a:rPr lang="en-US" altLang="zh-CN" dirty="0">
                <a:cs typeface="Times New Roman" panose="02020603050405020304" pitchFamily="18" charset="0"/>
              </a:rPr>
              <a:t>else</a:t>
            </a:r>
          </a:p>
          <a:p>
            <a:pPr algn="l">
              <a:spcBef>
                <a:spcPts val="0"/>
              </a:spcBef>
            </a:pPr>
            <a:r>
              <a:rPr lang="en-US" altLang="zh-CN" dirty="0">
                <a:cs typeface="Times New Roman" panose="02020603050405020304" pitchFamily="18" charset="0"/>
              </a:rPr>
              <a:t>         case(state)     //</a:t>
            </a:r>
            <a:r>
              <a:rPr lang="zh-CN" altLang="en-US" dirty="0">
                <a:cs typeface="Times New Roman" panose="02020603050405020304" pitchFamily="18" charset="0"/>
              </a:rPr>
              <a:t>次态逻辑和输出逻辑</a:t>
            </a:r>
            <a:endParaRPr lang="en-US" altLang="zh-CN" dirty="0">
              <a:cs typeface="Times New Roman" panose="02020603050405020304" pitchFamily="18" charset="0"/>
            </a:endParaRPr>
          </a:p>
          <a:p>
            <a:pPr algn="l">
              <a:spcBef>
                <a:spcPts val="0"/>
              </a:spcBef>
            </a:pPr>
            <a:r>
              <a:rPr lang="en-US" altLang="zh-CN" dirty="0">
                <a:cs typeface="Times New Roman" panose="02020603050405020304" pitchFamily="18" charset="0"/>
              </a:rPr>
              <a:t>              S0: begin //</a:t>
            </a:r>
            <a:r>
              <a:rPr lang="zh-CN" altLang="en-US" dirty="0">
                <a:solidFill>
                  <a:srgbClr val="CC3300"/>
                </a:solidFill>
                <a:cs typeface="Times New Roman" panose="02020603050405020304" pitchFamily="18" charset="0"/>
              </a:rPr>
              <a:t>判断被除数是否大于除数</a:t>
            </a:r>
          </a:p>
          <a:p>
            <a:pPr algn="l">
              <a:spcBef>
                <a:spcPts val="0"/>
              </a:spcBef>
            </a:pPr>
            <a:r>
              <a:rPr lang="zh-CN" altLang="en-US" dirty="0">
                <a:cs typeface="Times New Roman" panose="02020603050405020304" pitchFamily="18" charset="0"/>
              </a:rPr>
              <a:t>                         </a:t>
            </a:r>
            <a:r>
              <a:rPr lang="en-US" altLang="zh-CN" dirty="0">
                <a:cs typeface="Times New Roman" panose="02020603050405020304" pitchFamily="18" charset="0"/>
              </a:rPr>
              <a:t>if (a&gt;=b) begin m&lt;=4'b0001; n&lt;=a-b; state&lt;=S1; end</a:t>
            </a:r>
          </a:p>
          <a:p>
            <a:pPr algn="l">
              <a:spcBef>
                <a:spcPts val="0"/>
              </a:spcBef>
            </a:pPr>
            <a:r>
              <a:rPr lang="en-US" altLang="zh-CN" dirty="0">
                <a:cs typeface="Times New Roman" panose="02020603050405020304" pitchFamily="18" charset="0"/>
              </a:rPr>
              <a:t>	           else begin m&lt;=4'b0000; n&lt;=a; state&lt;=S2; end</a:t>
            </a:r>
          </a:p>
          <a:p>
            <a:pPr algn="l">
              <a:spcBef>
                <a:spcPts val="0"/>
              </a:spcBef>
            </a:pPr>
            <a:r>
              <a:rPr lang="en-US" altLang="zh-CN" dirty="0">
                <a:cs typeface="Times New Roman" panose="02020603050405020304" pitchFamily="18" charset="0"/>
              </a:rPr>
              <a:t>	       end</a:t>
            </a:r>
          </a:p>
          <a:p>
            <a:pPr algn="l">
              <a:spcBef>
                <a:spcPts val="0"/>
              </a:spcBef>
            </a:pPr>
            <a:r>
              <a:rPr lang="en-US" altLang="zh-CN" dirty="0">
                <a:cs typeface="Times New Roman" panose="02020603050405020304" pitchFamily="18" charset="0"/>
              </a:rPr>
              <a:t>	S1: begin //</a:t>
            </a:r>
            <a:r>
              <a:rPr lang="zh-CN" altLang="en-US" dirty="0">
                <a:solidFill>
                  <a:srgbClr val="CC3300"/>
                </a:solidFill>
                <a:cs typeface="Times New Roman" panose="02020603050405020304" pitchFamily="18" charset="0"/>
              </a:rPr>
              <a:t>进行除法运算</a:t>
            </a:r>
          </a:p>
          <a:p>
            <a:pPr algn="l">
              <a:spcBef>
                <a:spcPts val="0"/>
              </a:spcBef>
            </a:pPr>
            <a:r>
              <a:rPr lang="zh-CN" altLang="en-US" dirty="0">
                <a:cs typeface="Times New Roman" panose="02020603050405020304" pitchFamily="18" charset="0"/>
              </a:rPr>
              <a:t>	           </a:t>
            </a:r>
            <a:r>
              <a:rPr lang="en-US" altLang="zh-CN" dirty="0">
                <a:cs typeface="Times New Roman" panose="02020603050405020304" pitchFamily="18" charset="0"/>
              </a:rPr>
              <a:t>if (n&gt;=b) begin m&lt;=m+1'b1; n&lt;=n-b; state&lt;=S1; end</a:t>
            </a:r>
          </a:p>
          <a:p>
            <a:pPr algn="l">
              <a:spcBef>
                <a:spcPts val="0"/>
              </a:spcBef>
            </a:pPr>
            <a:r>
              <a:rPr lang="en-US" altLang="zh-CN" dirty="0">
                <a:cs typeface="Times New Roman" panose="02020603050405020304" pitchFamily="18" charset="0"/>
              </a:rPr>
              <a:t>	           else begin state&lt;=S2; end</a:t>
            </a:r>
          </a:p>
          <a:p>
            <a:pPr algn="l">
              <a:spcBef>
                <a:spcPts val="0"/>
              </a:spcBef>
            </a:pPr>
            <a:r>
              <a:rPr lang="en-US" altLang="zh-CN" dirty="0">
                <a:cs typeface="Times New Roman" panose="02020603050405020304" pitchFamily="18" charset="0"/>
              </a:rPr>
              <a:t>	       end</a:t>
            </a:r>
          </a:p>
          <a:p>
            <a:pPr algn="l">
              <a:spcBef>
                <a:spcPts val="0"/>
              </a:spcBef>
            </a:pPr>
            <a:r>
              <a:rPr lang="en-US" altLang="zh-CN" dirty="0">
                <a:cs typeface="Times New Roman" panose="02020603050405020304" pitchFamily="18" charset="0"/>
              </a:rPr>
              <a:t>	S2: begin //</a:t>
            </a:r>
            <a:r>
              <a:rPr lang="zh-CN" altLang="en-US" dirty="0">
                <a:solidFill>
                  <a:srgbClr val="CC3300"/>
                </a:solidFill>
                <a:cs typeface="Times New Roman" panose="02020603050405020304" pitchFamily="18" charset="0"/>
              </a:rPr>
              <a:t>得到运算结果</a:t>
            </a:r>
          </a:p>
          <a:p>
            <a:pPr algn="l">
              <a:spcBef>
                <a:spcPts val="0"/>
              </a:spcBef>
            </a:pPr>
            <a:r>
              <a:rPr lang="zh-CN" altLang="en-US" dirty="0">
                <a:cs typeface="Times New Roman" panose="02020603050405020304" pitchFamily="18" charset="0"/>
              </a:rPr>
              <a:t>	           </a:t>
            </a:r>
            <a:r>
              <a:rPr lang="en-US" altLang="zh-CN" dirty="0">
                <a:cs typeface="Times New Roman" panose="02020603050405020304" pitchFamily="18" charset="0"/>
              </a:rPr>
              <a:t>result&lt;=m; </a:t>
            </a:r>
            <a:r>
              <a:rPr lang="en-US" altLang="zh-CN" dirty="0" err="1">
                <a:cs typeface="Times New Roman" panose="02020603050405020304" pitchFamily="18" charset="0"/>
              </a:rPr>
              <a:t>yu</a:t>
            </a:r>
            <a:r>
              <a:rPr lang="en-US" altLang="zh-CN" dirty="0">
                <a:cs typeface="Times New Roman" panose="02020603050405020304" pitchFamily="18" charset="0"/>
              </a:rPr>
              <a:t>&lt;=n; state&lt;=S0;</a:t>
            </a:r>
          </a:p>
          <a:p>
            <a:pPr algn="l">
              <a:spcBef>
                <a:spcPts val="0"/>
              </a:spcBef>
            </a:pPr>
            <a:r>
              <a:rPr lang="en-US" altLang="zh-CN" dirty="0">
                <a:cs typeface="Times New Roman" panose="02020603050405020304" pitchFamily="18" charset="0"/>
              </a:rPr>
              <a:t>	       end</a:t>
            </a:r>
          </a:p>
          <a:p>
            <a:pPr algn="l">
              <a:spcBef>
                <a:spcPts val="0"/>
              </a:spcBef>
            </a:pPr>
            <a:r>
              <a:rPr lang="en-US" altLang="zh-CN" dirty="0">
                <a:cs typeface="Times New Roman" panose="02020603050405020304" pitchFamily="18" charset="0"/>
              </a:rPr>
              <a:t>	 </a:t>
            </a:r>
            <a:r>
              <a:rPr lang="en-US" altLang="zh-CN" dirty="0">
                <a:solidFill>
                  <a:srgbClr val="FF0000"/>
                </a:solidFill>
                <a:cs typeface="Times New Roman" panose="02020603050405020304" pitchFamily="18" charset="0"/>
              </a:rPr>
              <a:t>default: state&lt;=S0;</a:t>
            </a:r>
          </a:p>
          <a:p>
            <a:pPr algn="l">
              <a:spcBef>
                <a:spcPts val="0"/>
              </a:spcBef>
            </a:pPr>
            <a:r>
              <a:rPr lang="en-US" altLang="zh-CN" dirty="0">
                <a:cs typeface="Times New Roman" panose="02020603050405020304" pitchFamily="18" charset="0"/>
              </a:rPr>
              <a:t>          </a:t>
            </a:r>
            <a:r>
              <a:rPr lang="en-US" altLang="zh-CN" dirty="0" err="1">
                <a:cs typeface="Times New Roman" panose="02020603050405020304" pitchFamily="18" charset="0"/>
              </a:rPr>
              <a:t>endcase</a:t>
            </a:r>
            <a:endParaRPr lang="en-US" altLang="zh-CN" dirty="0">
              <a:cs typeface="Times New Roman" panose="02020603050405020304" pitchFamily="18" charset="0"/>
            </a:endParaRPr>
          </a:p>
          <a:p>
            <a:pPr algn="l">
              <a:spcBef>
                <a:spcPts val="0"/>
              </a:spcBef>
            </a:pPr>
            <a:r>
              <a:rPr lang="en-US" altLang="zh-CN" dirty="0">
                <a:cs typeface="Times New Roman" panose="02020603050405020304" pitchFamily="18" charset="0"/>
              </a:rPr>
              <a:t>       end</a:t>
            </a:r>
          </a:p>
          <a:p>
            <a:pPr algn="l">
              <a:spcBef>
                <a:spcPts val="0"/>
              </a:spcBef>
            </a:pPr>
            <a:r>
              <a:rPr lang="en-US" altLang="zh-CN" dirty="0" err="1">
                <a:cs typeface="Times New Roman" panose="02020603050405020304" pitchFamily="18" charset="0"/>
              </a:rPr>
              <a:t>endmodule</a:t>
            </a:r>
            <a:endParaRPr lang="en-US" altLang="zh-CN" dirty="0">
              <a:cs typeface="Times New Roman" panose="02020603050405020304" pitchFamily="18" charset="0"/>
            </a:endParaRPr>
          </a:p>
        </p:txBody>
      </p:sp>
      <p:sp>
        <p:nvSpPr>
          <p:cNvPr id="7" name="AutoShape 14"/>
          <p:cNvSpPr>
            <a:spLocks noChangeArrowheads="1"/>
          </p:cNvSpPr>
          <p:nvPr/>
        </p:nvSpPr>
        <p:spPr bwMode="auto">
          <a:xfrm>
            <a:off x="5411788" y="5143501"/>
            <a:ext cx="1370012" cy="720725"/>
          </a:xfrm>
          <a:prstGeom prst="wedgeRoundRectCallout">
            <a:avLst>
              <a:gd name="adj1" fmla="val -66213"/>
              <a:gd name="adj2" fmla="val -46912"/>
              <a:gd name="adj3" fmla="val 16667"/>
            </a:avLst>
          </a:prstGeom>
          <a:solidFill>
            <a:srgbClr val="FFFFCC"/>
          </a:solidFill>
          <a:ln w="9525">
            <a:solidFill>
              <a:srgbClr val="FF6600"/>
            </a:solidFill>
            <a:miter lim="800000"/>
          </a:ln>
          <a:effectLst>
            <a:prstShdw prst="shdw17" dist="17961" dir="2700000">
              <a:srgbClr val="997A5C"/>
            </a:prstShdw>
          </a:effectLst>
        </p:spPr>
        <p:txBody>
          <a:bodyPr anchor="b"/>
          <a:lstStyle/>
          <a:p>
            <a:pPr>
              <a:lnSpc>
                <a:spcPct val="100000"/>
              </a:lnSpc>
            </a:pPr>
            <a:r>
              <a:rPr kumimoji="1" lang="zh-CN" altLang="en-US" sz="1800" dirty="0">
                <a:latin typeface="Arial" panose="020B0604020202020204" pitchFamily="34" charset="0"/>
                <a:ea typeface="楷体_GB2312" panose="02010609030101010101" charset="-122"/>
              </a:rPr>
              <a:t>对多余状态的处理</a:t>
            </a:r>
          </a:p>
        </p:txBody>
      </p:sp>
    </p:spTree>
  </p:cSld>
  <p:clrMapOvr>
    <a:masterClrMapping/>
  </p:clrMapOvr>
  <p:transition advTm="55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3352800" y="295275"/>
            <a:ext cx="6451600" cy="609600"/>
          </a:xfrm>
        </p:spPr>
        <p:txBody>
          <a:bodyPr>
            <a:normAutofit fontScale="90000"/>
          </a:bodyPr>
          <a:lstStyle/>
          <a:p>
            <a:pPr eaLnBrk="1" hangingPunct="1"/>
            <a:r>
              <a:rPr lang="zh-CN" altLang="en-US" dirty="0" smtClean="0">
                <a:solidFill>
                  <a:srgbClr val="FFCC00"/>
                </a:solidFill>
                <a:latin typeface="Arial" panose="020B0604020202020204" pitchFamily="34" charset="0"/>
                <a:ea typeface="黑体" panose="02010600030101010101" pitchFamily="49" charset="-122"/>
              </a:rPr>
              <a:t>除法电路仿真波形</a:t>
            </a:r>
          </a:p>
        </p:txBody>
      </p:sp>
      <p:pic>
        <p:nvPicPr>
          <p:cNvPr id="50180" name="Picture 3"/>
          <p:cNvPicPr>
            <a:picLocks noChangeAspect="1" noChangeArrowheads="1"/>
          </p:cNvPicPr>
          <p:nvPr/>
        </p:nvPicPr>
        <p:blipFill>
          <a:blip r:embed="rId3" cstate="print"/>
          <a:srcRect/>
          <a:stretch>
            <a:fillRect/>
          </a:stretch>
        </p:blipFill>
        <p:spPr bwMode="auto">
          <a:xfrm>
            <a:off x="2343150" y="1066800"/>
            <a:ext cx="7429500" cy="2630488"/>
          </a:xfrm>
          <a:prstGeom prst="rect">
            <a:avLst/>
          </a:prstGeom>
          <a:noFill/>
          <a:ln w="9525">
            <a:noFill/>
            <a:miter lim="800000"/>
            <a:headEnd/>
            <a:tailEnd/>
          </a:ln>
        </p:spPr>
      </p:pic>
      <p:pic>
        <p:nvPicPr>
          <p:cNvPr id="50181" name="图片 7"/>
          <p:cNvPicPr>
            <a:picLocks noChangeAspect="1" noChangeArrowheads="1"/>
          </p:cNvPicPr>
          <p:nvPr/>
        </p:nvPicPr>
        <p:blipFill>
          <a:blip r:embed="rId4" cstate="print"/>
          <a:srcRect/>
          <a:stretch>
            <a:fillRect/>
          </a:stretch>
        </p:blipFill>
        <p:spPr bwMode="auto">
          <a:xfrm>
            <a:off x="2457450" y="3924300"/>
            <a:ext cx="7200900" cy="2571750"/>
          </a:xfrm>
          <a:prstGeom prst="rect">
            <a:avLst/>
          </a:prstGeom>
          <a:noFill/>
          <a:ln w="9525">
            <a:noFill/>
            <a:miter lim="800000"/>
            <a:headEnd/>
            <a:tailEnd/>
          </a:ln>
        </p:spPr>
      </p:pic>
      <p:sp>
        <p:nvSpPr>
          <p:cNvPr id="9" name="椭圆 8"/>
          <p:cNvSpPr>
            <a:spLocks noChangeArrowheads="1"/>
          </p:cNvSpPr>
          <p:nvPr/>
        </p:nvSpPr>
        <p:spPr bwMode="auto">
          <a:xfrm>
            <a:off x="6896101" y="4343401"/>
            <a:ext cx="352425" cy="519351"/>
          </a:xfrm>
          <a:prstGeom prst="ellipse">
            <a:avLst/>
          </a:prstGeom>
          <a:noFill/>
          <a:ln w="19050" algn="ctr">
            <a:solidFill>
              <a:srgbClr val="FF0000"/>
            </a:solidFill>
            <a:round/>
          </a:ln>
        </p:spPr>
        <p:txBody>
          <a:bodyPr>
            <a:spAutoFit/>
          </a:bodyPr>
          <a:lstStyle/>
          <a:p>
            <a:pPr algn="r" eaLnBrk="0" hangingPunct="0"/>
            <a:endParaRPr lang="zh-CN" altLang="en-US" u="sng">
              <a:solidFill>
                <a:schemeClr val="accent1"/>
              </a:solidFill>
              <a:latin typeface="Lucida Sans Unicode" panose="020B0602030504020204" pitchFamily="34" charset="0"/>
              <a:ea typeface="Gulim" panose="020B0600000101010101" pitchFamily="50" charset="-127"/>
            </a:endParaRPr>
          </a:p>
        </p:txBody>
      </p:sp>
      <p:sp>
        <p:nvSpPr>
          <p:cNvPr id="10" name="椭圆 9"/>
          <p:cNvSpPr>
            <a:spLocks noChangeArrowheads="1"/>
          </p:cNvSpPr>
          <p:nvPr/>
        </p:nvSpPr>
        <p:spPr bwMode="auto">
          <a:xfrm>
            <a:off x="8648700" y="5676901"/>
            <a:ext cx="971550" cy="519351"/>
          </a:xfrm>
          <a:prstGeom prst="ellipse">
            <a:avLst/>
          </a:prstGeom>
          <a:noFill/>
          <a:ln w="19050" algn="ctr">
            <a:solidFill>
              <a:srgbClr val="FF0000"/>
            </a:solidFill>
            <a:round/>
          </a:ln>
        </p:spPr>
        <p:txBody>
          <a:bodyPr>
            <a:spAutoFit/>
          </a:bodyPr>
          <a:lstStyle/>
          <a:p>
            <a:pPr algn="r" eaLnBrk="0" hangingPunct="0"/>
            <a:endParaRPr lang="zh-CN" altLang="en-US" u="sng">
              <a:solidFill>
                <a:schemeClr val="accent1"/>
              </a:solidFill>
              <a:latin typeface="Lucida Sans Unicode" panose="020B0602030504020204" pitchFamily="34" charset="0"/>
              <a:ea typeface="Gulim" panose="020B0600000101010101" pitchFamily="50" charset="-127"/>
            </a:endParaRPr>
          </a:p>
        </p:txBody>
      </p:sp>
    </p:spTree>
  </p:cSld>
  <p:clrMapOvr>
    <a:masterClrMapping/>
  </p:clrMapOvr>
  <p:transition advTm="55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181"/>
                                        </p:tgtEl>
                                        <p:attrNameLst>
                                          <p:attrName>style.visibility</p:attrName>
                                        </p:attrNameLst>
                                      </p:cBhvr>
                                      <p:to>
                                        <p:strVal val="visible"/>
                                      </p:to>
                                    </p:set>
                                    <p:animEffect transition="in" filter="blinds(horizontal)">
                                      <p:cBhvr>
                                        <p:cTn id="7" dur="500"/>
                                        <p:tgtEl>
                                          <p:spTgt spid="50181"/>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3" name="Rectangle 64"/>
          <p:cNvSpPr>
            <a:spLocks noGrp="1" noChangeArrowheads="1"/>
          </p:cNvSpPr>
          <p:nvPr>
            <p:ph type="title" idx="4294967295"/>
          </p:nvPr>
        </p:nvSpPr>
        <p:spPr>
          <a:xfrm>
            <a:off x="2632076" y="414339"/>
            <a:ext cx="6858000" cy="609600"/>
          </a:xfrm>
        </p:spPr>
        <p:txBody>
          <a:bodyPr>
            <a:normAutofit fontScale="90000"/>
          </a:bodyPr>
          <a:lstStyle/>
          <a:p>
            <a:pPr algn="ctr"/>
            <a:r>
              <a:rPr lang="en-US" altLang="zh-CN" dirty="0" smtClean="0">
                <a:solidFill>
                  <a:srgbClr val="FFCC00"/>
                </a:solidFill>
                <a:latin typeface="Arial" panose="020B0604020202020204" pitchFamily="34" charset="0"/>
                <a:ea typeface="黑体" panose="02010600030101010101" pitchFamily="49" charset="-122"/>
              </a:rPr>
              <a:t>9.2.3  Mealy</a:t>
            </a:r>
            <a:r>
              <a:rPr lang="zh-CN" altLang="en-US" dirty="0" smtClean="0">
                <a:solidFill>
                  <a:srgbClr val="FFCC00"/>
                </a:solidFill>
                <a:latin typeface="Arial" panose="020B0604020202020204" pitchFamily="34" charset="0"/>
                <a:ea typeface="黑体" panose="02010600030101010101" pitchFamily="49" charset="-122"/>
              </a:rPr>
              <a:t>型有限状态机</a:t>
            </a:r>
          </a:p>
        </p:txBody>
      </p:sp>
      <p:grpSp>
        <p:nvGrpSpPr>
          <p:cNvPr id="75779" name="Group 56"/>
          <p:cNvGrpSpPr/>
          <p:nvPr/>
        </p:nvGrpSpPr>
        <p:grpSpPr bwMode="auto">
          <a:xfrm>
            <a:off x="1860551" y="1322389"/>
            <a:ext cx="5953125" cy="1925637"/>
            <a:chOff x="212" y="833"/>
            <a:chExt cx="3750" cy="1213"/>
          </a:xfrm>
        </p:grpSpPr>
        <p:sp>
          <p:nvSpPr>
            <p:cNvPr id="75789" name="Text Box 5"/>
            <p:cNvSpPr txBox="1">
              <a:spLocks noChangeArrowheads="1"/>
            </p:cNvSpPr>
            <p:nvPr/>
          </p:nvSpPr>
          <p:spPr bwMode="auto">
            <a:xfrm>
              <a:off x="3459" y="1032"/>
              <a:ext cx="503" cy="263"/>
            </a:xfrm>
            <a:prstGeom prst="rect">
              <a:avLst/>
            </a:prstGeom>
            <a:solidFill>
              <a:srgbClr val="FFFFFF"/>
            </a:solidFill>
            <a:ln w="9525">
              <a:noFill/>
              <a:miter lim="800000"/>
            </a:ln>
          </p:spPr>
          <p:txBody>
            <a:bodyPr/>
            <a:lstStyle/>
            <a:p>
              <a:pPr marL="342900" indent="-342900" algn="just">
                <a:lnSpc>
                  <a:spcPct val="110000"/>
                </a:lnSpc>
                <a:spcBef>
                  <a:spcPct val="20000"/>
                </a:spcBef>
                <a:buClr>
                  <a:schemeClr val="tx2"/>
                </a:buClr>
                <a:buSzPct val="70000"/>
              </a:pPr>
              <a:r>
                <a:rPr lang="zh-CN" altLang="en-US" sz="1600">
                  <a:solidFill>
                    <a:srgbClr val="2C2C86"/>
                  </a:solidFill>
                  <a:ea typeface="楷体_GB2312" panose="02010609030101010101" charset="-122"/>
                </a:rPr>
                <a:t>输出</a:t>
              </a:r>
            </a:p>
          </p:txBody>
        </p:sp>
        <p:sp>
          <p:nvSpPr>
            <p:cNvPr id="75790" name="Text Box 6"/>
            <p:cNvSpPr txBox="1">
              <a:spLocks noChangeArrowheads="1"/>
            </p:cNvSpPr>
            <p:nvPr/>
          </p:nvSpPr>
          <p:spPr bwMode="auto">
            <a:xfrm>
              <a:off x="2454" y="1145"/>
              <a:ext cx="503" cy="263"/>
            </a:xfrm>
            <a:prstGeom prst="rect">
              <a:avLst/>
            </a:prstGeom>
            <a:solidFill>
              <a:srgbClr val="FFFFFF"/>
            </a:solidFill>
            <a:ln w="9525">
              <a:noFill/>
              <a:miter lim="800000"/>
            </a:ln>
          </p:spPr>
          <p:txBody>
            <a:bodyPr/>
            <a:lstStyle/>
            <a:p>
              <a:pPr marL="342900" indent="-342900" algn="just">
                <a:lnSpc>
                  <a:spcPct val="110000"/>
                </a:lnSpc>
                <a:spcBef>
                  <a:spcPct val="20000"/>
                </a:spcBef>
                <a:buClr>
                  <a:schemeClr val="tx2"/>
                </a:buClr>
                <a:buSzPct val="70000"/>
              </a:pPr>
              <a:r>
                <a:rPr lang="zh-CN" altLang="en-US" sz="1600">
                  <a:solidFill>
                    <a:srgbClr val="FF0066"/>
                  </a:solidFill>
                  <a:ea typeface="楷体_GB2312" panose="02010609030101010101" charset="-122"/>
                </a:rPr>
                <a:t>现态</a:t>
              </a:r>
            </a:p>
          </p:txBody>
        </p:sp>
        <p:sp>
          <p:nvSpPr>
            <p:cNvPr id="75791" name="Text Box 7"/>
            <p:cNvSpPr txBox="1">
              <a:spLocks noChangeArrowheads="1"/>
            </p:cNvSpPr>
            <p:nvPr/>
          </p:nvSpPr>
          <p:spPr bwMode="auto">
            <a:xfrm>
              <a:off x="1346" y="1053"/>
              <a:ext cx="503" cy="262"/>
            </a:xfrm>
            <a:prstGeom prst="rect">
              <a:avLst/>
            </a:prstGeom>
            <a:solidFill>
              <a:srgbClr val="FFFFFF"/>
            </a:solidFill>
            <a:ln w="9525">
              <a:noFill/>
              <a:miter lim="800000"/>
            </a:ln>
          </p:spPr>
          <p:txBody>
            <a:bodyPr/>
            <a:lstStyle/>
            <a:p>
              <a:pPr marL="342900" indent="-342900" algn="just">
                <a:lnSpc>
                  <a:spcPct val="110000"/>
                </a:lnSpc>
                <a:spcBef>
                  <a:spcPct val="20000"/>
                </a:spcBef>
                <a:buClr>
                  <a:schemeClr val="tx2"/>
                </a:buClr>
                <a:buSzPct val="70000"/>
              </a:pPr>
              <a:r>
                <a:rPr lang="zh-CN" altLang="en-US" sz="1600">
                  <a:solidFill>
                    <a:srgbClr val="2C2C86"/>
                  </a:solidFill>
                  <a:ea typeface="楷体_GB2312" panose="02010609030101010101" charset="-122"/>
                </a:rPr>
                <a:t>次态</a:t>
              </a:r>
            </a:p>
          </p:txBody>
        </p:sp>
        <p:sp>
          <p:nvSpPr>
            <p:cNvPr id="75792" name="Text Box 8"/>
            <p:cNvSpPr txBox="1">
              <a:spLocks noChangeArrowheads="1"/>
            </p:cNvSpPr>
            <p:nvPr/>
          </p:nvSpPr>
          <p:spPr bwMode="auto">
            <a:xfrm>
              <a:off x="353" y="1158"/>
              <a:ext cx="503" cy="262"/>
            </a:xfrm>
            <a:prstGeom prst="rect">
              <a:avLst/>
            </a:prstGeom>
            <a:solidFill>
              <a:srgbClr val="FFFFFF"/>
            </a:solidFill>
            <a:ln w="9525">
              <a:noFill/>
              <a:miter lim="800000"/>
            </a:ln>
          </p:spPr>
          <p:txBody>
            <a:bodyPr/>
            <a:lstStyle/>
            <a:p>
              <a:pPr marL="342900" indent="-342900" algn="just">
                <a:lnSpc>
                  <a:spcPct val="110000"/>
                </a:lnSpc>
                <a:spcBef>
                  <a:spcPct val="20000"/>
                </a:spcBef>
                <a:buClr>
                  <a:schemeClr val="tx2"/>
                </a:buClr>
                <a:buSzPct val="70000"/>
              </a:pPr>
              <a:r>
                <a:rPr lang="zh-CN" altLang="en-US" sz="1600">
                  <a:solidFill>
                    <a:srgbClr val="2C2C86"/>
                  </a:solidFill>
                  <a:ea typeface="楷体_GB2312" panose="02010609030101010101" charset="-122"/>
                </a:rPr>
                <a:t>现态</a:t>
              </a:r>
            </a:p>
          </p:txBody>
        </p:sp>
        <p:sp>
          <p:nvSpPr>
            <p:cNvPr id="75793" name="Text Box 9"/>
            <p:cNvSpPr txBox="1">
              <a:spLocks noChangeArrowheads="1"/>
            </p:cNvSpPr>
            <p:nvPr/>
          </p:nvSpPr>
          <p:spPr bwMode="auto">
            <a:xfrm>
              <a:off x="212" y="874"/>
              <a:ext cx="503" cy="263"/>
            </a:xfrm>
            <a:prstGeom prst="rect">
              <a:avLst/>
            </a:prstGeom>
            <a:solidFill>
              <a:srgbClr val="FFFFFF"/>
            </a:solidFill>
            <a:ln w="9525">
              <a:noFill/>
              <a:miter lim="800000"/>
            </a:ln>
          </p:spPr>
          <p:txBody>
            <a:bodyPr/>
            <a:lstStyle/>
            <a:p>
              <a:pPr marL="342900" indent="-342900" algn="just">
                <a:lnSpc>
                  <a:spcPct val="110000"/>
                </a:lnSpc>
                <a:spcBef>
                  <a:spcPct val="20000"/>
                </a:spcBef>
                <a:buClr>
                  <a:schemeClr val="tx2"/>
                </a:buClr>
                <a:buSzPct val="70000"/>
              </a:pPr>
              <a:r>
                <a:rPr lang="zh-CN" altLang="en-US" sz="1600">
                  <a:solidFill>
                    <a:srgbClr val="FF0066"/>
                  </a:solidFill>
                  <a:ea typeface="楷体_GB2312" panose="02010609030101010101" charset="-122"/>
                </a:rPr>
                <a:t>输入</a:t>
              </a:r>
            </a:p>
          </p:txBody>
        </p:sp>
        <p:sp>
          <p:nvSpPr>
            <p:cNvPr id="75794" name="Text Box 10"/>
            <p:cNvSpPr txBox="1">
              <a:spLocks noChangeArrowheads="1"/>
            </p:cNvSpPr>
            <p:nvPr/>
          </p:nvSpPr>
          <p:spPr bwMode="auto">
            <a:xfrm>
              <a:off x="830" y="1011"/>
              <a:ext cx="529" cy="514"/>
            </a:xfrm>
            <a:prstGeom prst="rect">
              <a:avLst/>
            </a:prstGeom>
            <a:solidFill>
              <a:srgbClr val="FFFFFF"/>
            </a:solidFill>
            <a:ln w="15875">
              <a:solidFill>
                <a:srgbClr val="000000"/>
              </a:solidFill>
              <a:miter lim="800000"/>
            </a:ln>
          </p:spPr>
          <p:txBody>
            <a:bodyPr/>
            <a:lstStyle/>
            <a:p>
              <a:pPr>
                <a:lnSpc>
                  <a:spcPct val="110000"/>
                </a:lnSpc>
                <a:spcBef>
                  <a:spcPct val="20000"/>
                </a:spcBef>
                <a:buClr>
                  <a:schemeClr val="tx2"/>
                </a:buClr>
                <a:buSzPct val="70000"/>
                <a:buFont typeface="Wingdings" panose="05000000000000000000" pitchFamily="2" charset="2"/>
                <a:buNone/>
              </a:pPr>
              <a:r>
                <a:rPr lang="zh-CN" altLang="en-US" sz="1600">
                  <a:solidFill>
                    <a:srgbClr val="2C2C86"/>
                  </a:solidFill>
                  <a:ea typeface="楷体_GB2312" panose="02010609030101010101" charset="-122"/>
                </a:rPr>
                <a:t>次态逻辑</a:t>
              </a:r>
            </a:p>
          </p:txBody>
        </p:sp>
        <p:sp>
          <p:nvSpPr>
            <p:cNvPr id="75795" name="Text Box 11"/>
            <p:cNvSpPr txBox="1">
              <a:spLocks noChangeArrowheads="1"/>
            </p:cNvSpPr>
            <p:nvPr/>
          </p:nvSpPr>
          <p:spPr bwMode="auto">
            <a:xfrm>
              <a:off x="1836" y="1011"/>
              <a:ext cx="618" cy="514"/>
            </a:xfrm>
            <a:prstGeom prst="rect">
              <a:avLst/>
            </a:prstGeom>
            <a:solidFill>
              <a:srgbClr val="FFFFFF"/>
            </a:solidFill>
            <a:ln w="15875">
              <a:solidFill>
                <a:srgbClr val="000000"/>
              </a:solidFill>
              <a:miter lim="800000"/>
            </a:ln>
          </p:spPr>
          <p:txBody>
            <a:bodyPr/>
            <a:lstStyle/>
            <a:p>
              <a:pPr marL="342900" indent="-342900">
                <a:lnSpc>
                  <a:spcPct val="110000"/>
                </a:lnSpc>
                <a:spcBef>
                  <a:spcPct val="20000"/>
                </a:spcBef>
                <a:buClr>
                  <a:schemeClr val="tx2"/>
                </a:buClr>
                <a:buSzPct val="70000"/>
              </a:pPr>
              <a:r>
                <a:rPr lang="zh-CN" altLang="en-US" sz="1600">
                  <a:solidFill>
                    <a:srgbClr val="2C2C86"/>
                  </a:solidFill>
                  <a:ea typeface="楷体_GB2312" panose="02010609030101010101" charset="-122"/>
                </a:rPr>
                <a:t>状态</a:t>
              </a:r>
            </a:p>
            <a:p>
              <a:pPr marL="342900" indent="-342900">
                <a:lnSpc>
                  <a:spcPct val="110000"/>
                </a:lnSpc>
                <a:spcBef>
                  <a:spcPct val="20000"/>
                </a:spcBef>
                <a:buClr>
                  <a:schemeClr val="tx2"/>
                </a:buClr>
                <a:buSzPct val="70000"/>
              </a:pPr>
              <a:r>
                <a:rPr lang="zh-CN" altLang="en-US" sz="1600">
                  <a:solidFill>
                    <a:srgbClr val="2C2C86"/>
                  </a:solidFill>
                  <a:ea typeface="楷体_GB2312" panose="02010609030101010101" charset="-122"/>
                </a:rPr>
                <a:t>寄存器</a:t>
              </a:r>
            </a:p>
          </p:txBody>
        </p:sp>
        <p:sp>
          <p:nvSpPr>
            <p:cNvPr id="75796" name="Text Box 12"/>
            <p:cNvSpPr txBox="1">
              <a:spLocks noChangeArrowheads="1"/>
            </p:cNvSpPr>
            <p:nvPr/>
          </p:nvSpPr>
          <p:spPr bwMode="auto">
            <a:xfrm>
              <a:off x="2944" y="1000"/>
              <a:ext cx="529" cy="514"/>
            </a:xfrm>
            <a:prstGeom prst="rect">
              <a:avLst/>
            </a:prstGeom>
            <a:solidFill>
              <a:srgbClr val="FFFFFF"/>
            </a:solidFill>
            <a:ln w="15875">
              <a:solidFill>
                <a:srgbClr val="000000"/>
              </a:solidFill>
              <a:miter lim="800000"/>
            </a:ln>
          </p:spPr>
          <p:txBody>
            <a:bodyPr/>
            <a:lstStyle/>
            <a:p>
              <a:pPr>
                <a:lnSpc>
                  <a:spcPct val="110000"/>
                </a:lnSpc>
                <a:spcBef>
                  <a:spcPct val="20000"/>
                </a:spcBef>
                <a:buClr>
                  <a:schemeClr val="tx2"/>
                </a:buClr>
                <a:buSzPct val="70000"/>
                <a:buFont typeface="Wingdings" panose="05000000000000000000" pitchFamily="2" charset="2"/>
                <a:buNone/>
              </a:pPr>
              <a:r>
                <a:rPr lang="zh-CN" altLang="en-US" sz="1600">
                  <a:solidFill>
                    <a:srgbClr val="2C2C86"/>
                  </a:solidFill>
                  <a:ea typeface="楷体_GB2312" panose="02010609030101010101" charset="-122"/>
                </a:rPr>
                <a:t>输出逻辑</a:t>
              </a:r>
            </a:p>
          </p:txBody>
        </p:sp>
        <p:sp>
          <p:nvSpPr>
            <p:cNvPr id="75797" name="Line 13"/>
            <p:cNvSpPr>
              <a:spLocks noChangeShapeType="1"/>
            </p:cNvSpPr>
            <p:nvPr/>
          </p:nvSpPr>
          <p:spPr bwMode="auto">
            <a:xfrm>
              <a:off x="276" y="1084"/>
              <a:ext cx="554" cy="0"/>
            </a:xfrm>
            <a:prstGeom prst="line">
              <a:avLst/>
            </a:prstGeom>
            <a:noFill/>
            <a:ln w="9525">
              <a:solidFill>
                <a:srgbClr val="000000"/>
              </a:solidFill>
              <a:round/>
              <a:tailEnd type="triangle" w="med" len="med"/>
            </a:ln>
          </p:spPr>
          <p:txBody>
            <a:bodyPr/>
            <a:lstStyle/>
            <a:p>
              <a:endParaRPr lang="zh-CN" altLang="en-US"/>
            </a:p>
          </p:txBody>
        </p:sp>
        <p:sp>
          <p:nvSpPr>
            <p:cNvPr id="75798" name="Line 14"/>
            <p:cNvSpPr>
              <a:spLocks noChangeShapeType="1"/>
            </p:cNvSpPr>
            <p:nvPr/>
          </p:nvSpPr>
          <p:spPr bwMode="auto">
            <a:xfrm>
              <a:off x="599" y="1378"/>
              <a:ext cx="231" cy="0"/>
            </a:xfrm>
            <a:prstGeom prst="line">
              <a:avLst/>
            </a:prstGeom>
            <a:noFill/>
            <a:ln w="9525">
              <a:solidFill>
                <a:srgbClr val="000000"/>
              </a:solidFill>
              <a:round/>
              <a:tailEnd type="triangle" w="med" len="med"/>
            </a:ln>
          </p:spPr>
          <p:txBody>
            <a:bodyPr/>
            <a:lstStyle/>
            <a:p>
              <a:endParaRPr lang="zh-CN" altLang="en-US"/>
            </a:p>
          </p:txBody>
        </p:sp>
        <p:sp>
          <p:nvSpPr>
            <p:cNvPr id="75799" name="Line 15"/>
            <p:cNvSpPr>
              <a:spLocks noChangeShapeType="1"/>
            </p:cNvSpPr>
            <p:nvPr/>
          </p:nvSpPr>
          <p:spPr bwMode="auto">
            <a:xfrm>
              <a:off x="1359" y="1263"/>
              <a:ext cx="477" cy="0"/>
            </a:xfrm>
            <a:prstGeom prst="line">
              <a:avLst/>
            </a:prstGeom>
            <a:noFill/>
            <a:ln w="9525">
              <a:solidFill>
                <a:srgbClr val="000000"/>
              </a:solidFill>
              <a:round/>
              <a:tailEnd type="triangle" w="med" len="med"/>
            </a:ln>
          </p:spPr>
          <p:txBody>
            <a:bodyPr/>
            <a:lstStyle/>
            <a:p>
              <a:endParaRPr lang="zh-CN" altLang="en-US"/>
            </a:p>
          </p:txBody>
        </p:sp>
        <p:sp>
          <p:nvSpPr>
            <p:cNvPr id="75800" name="Line 16"/>
            <p:cNvSpPr>
              <a:spLocks noChangeShapeType="1"/>
            </p:cNvSpPr>
            <p:nvPr/>
          </p:nvSpPr>
          <p:spPr bwMode="auto">
            <a:xfrm>
              <a:off x="2467" y="1342"/>
              <a:ext cx="477" cy="0"/>
            </a:xfrm>
            <a:prstGeom prst="line">
              <a:avLst/>
            </a:prstGeom>
            <a:noFill/>
            <a:ln w="28575">
              <a:solidFill>
                <a:srgbClr val="FF0066"/>
              </a:solidFill>
              <a:round/>
              <a:tailEnd type="triangle" w="med" len="med"/>
            </a:ln>
          </p:spPr>
          <p:txBody>
            <a:bodyPr/>
            <a:lstStyle/>
            <a:p>
              <a:endParaRPr lang="zh-CN" altLang="en-US"/>
            </a:p>
          </p:txBody>
        </p:sp>
        <p:sp>
          <p:nvSpPr>
            <p:cNvPr id="75801" name="Line 17"/>
            <p:cNvSpPr>
              <a:spLocks noChangeShapeType="1"/>
            </p:cNvSpPr>
            <p:nvPr/>
          </p:nvSpPr>
          <p:spPr bwMode="auto">
            <a:xfrm>
              <a:off x="3473" y="1252"/>
              <a:ext cx="476" cy="0"/>
            </a:xfrm>
            <a:prstGeom prst="line">
              <a:avLst/>
            </a:prstGeom>
            <a:noFill/>
            <a:ln w="9525">
              <a:solidFill>
                <a:srgbClr val="000000"/>
              </a:solidFill>
              <a:round/>
              <a:tailEnd type="triangle" w="med" len="med"/>
            </a:ln>
          </p:spPr>
          <p:txBody>
            <a:bodyPr/>
            <a:lstStyle/>
            <a:p>
              <a:endParaRPr lang="zh-CN" altLang="en-US"/>
            </a:p>
          </p:txBody>
        </p:sp>
        <p:sp>
          <p:nvSpPr>
            <p:cNvPr id="75802" name="Line 18"/>
            <p:cNvSpPr>
              <a:spLocks noChangeShapeType="1"/>
            </p:cNvSpPr>
            <p:nvPr/>
          </p:nvSpPr>
          <p:spPr bwMode="auto">
            <a:xfrm>
              <a:off x="586" y="1378"/>
              <a:ext cx="0" cy="284"/>
            </a:xfrm>
            <a:prstGeom prst="line">
              <a:avLst/>
            </a:prstGeom>
            <a:noFill/>
            <a:ln w="9525">
              <a:solidFill>
                <a:srgbClr val="000000"/>
              </a:solidFill>
              <a:round/>
            </a:ln>
          </p:spPr>
          <p:txBody>
            <a:bodyPr/>
            <a:lstStyle/>
            <a:p>
              <a:endParaRPr lang="zh-CN" altLang="en-US"/>
            </a:p>
          </p:txBody>
        </p:sp>
        <p:sp>
          <p:nvSpPr>
            <p:cNvPr id="75803" name="Line 19"/>
            <p:cNvSpPr>
              <a:spLocks noChangeShapeType="1"/>
            </p:cNvSpPr>
            <p:nvPr/>
          </p:nvSpPr>
          <p:spPr bwMode="auto">
            <a:xfrm>
              <a:off x="599" y="1662"/>
              <a:ext cx="2074" cy="0"/>
            </a:xfrm>
            <a:prstGeom prst="line">
              <a:avLst/>
            </a:prstGeom>
            <a:noFill/>
            <a:ln w="9525">
              <a:solidFill>
                <a:srgbClr val="000000"/>
              </a:solidFill>
              <a:round/>
            </a:ln>
          </p:spPr>
          <p:txBody>
            <a:bodyPr/>
            <a:lstStyle/>
            <a:p>
              <a:endParaRPr lang="zh-CN" altLang="en-US"/>
            </a:p>
          </p:txBody>
        </p:sp>
        <p:sp>
          <p:nvSpPr>
            <p:cNvPr id="75804" name="Line 20"/>
            <p:cNvSpPr>
              <a:spLocks noChangeShapeType="1"/>
            </p:cNvSpPr>
            <p:nvPr/>
          </p:nvSpPr>
          <p:spPr bwMode="auto">
            <a:xfrm flipV="1">
              <a:off x="2673" y="1368"/>
              <a:ext cx="0" cy="294"/>
            </a:xfrm>
            <a:prstGeom prst="line">
              <a:avLst/>
            </a:prstGeom>
            <a:noFill/>
            <a:ln w="9525">
              <a:solidFill>
                <a:srgbClr val="000000"/>
              </a:solidFill>
              <a:round/>
            </a:ln>
          </p:spPr>
          <p:txBody>
            <a:bodyPr/>
            <a:lstStyle/>
            <a:p>
              <a:endParaRPr lang="zh-CN" altLang="en-US"/>
            </a:p>
          </p:txBody>
        </p:sp>
        <p:sp>
          <p:nvSpPr>
            <p:cNvPr id="75805" name="Line 21"/>
            <p:cNvSpPr>
              <a:spLocks noChangeShapeType="1"/>
            </p:cNvSpPr>
            <p:nvPr/>
          </p:nvSpPr>
          <p:spPr bwMode="auto">
            <a:xfrm flipV="1">
              <a:off x="586" y="833"/>
              <a:ext cx="0" cy="251"/>
            </a:xfrm>
            <a:prstGeom prst="line">
              <a:avLst/>
            </a:prstGeom>
            <a:noFill/>
            <a:ln w="28575">
              <a:solidFill>
                <a:srgbClr val="FF0066"/>
              </a:solidFill>
              <a:round/>
            </a:ln>
          </p:spPr>
          <p:txBody>
            <a:bodyPr/>
            <a:lstStyle/>
            <a:p>
              <a:endParaRPr lang="zh-CN" altLang="en-US"/>
            </a:p>
          </p:txBody>
        </p:sp>
        <p:sp>
          <p:nvSpPr>
            <p:cNvPr id="75806" name="Line 22"/>
            <p:cNvSpPr>
              <a:spLocks noChangeShapeType="1"/>
            </p:cNvSpPr>
            <p:nvPr/>
          </p:nvSpPr>
          <p:spPr bwMode="auto">
            <a:xfrm>
              <a:off x="586" y="843"/>
              <a:ext cx="2113" cy="0"/>
            </a:xfrm>
            <a:prstGeom prst="line">
              <a:avLst/>
            </a:prstGeom>
            <a:noFill/>
            <a:ln w="28575">
              <a:solidFill>
                <a:srgbClr val="FF0066"/>
              </a:solidFill>
              <a:round/>
            </a:ln>
          </p:spPr>
          <p:txBody>
            <a:bodyPr/>
            <a:lstStyle/>
            <a:p>
              <a:endParaRPr lang="zh-CN" altLang="en-US"/>
            </a:p>
          </p:txBody>
        </p:sp>
        <p:sp>
          <p:nvSpPr>
            <p:cNvPr id="75807" name="Line 23"/>
            <p:cNvSpPr>
              <a:spLocks noChangeShapeType="1"/>
            </p:cNvSpPr>
            <p:nvPr/>
          </p:nvSpPr>
          <p:spPr bwMode="auto">
            <a:xfrm>
              <a:off x="2699" y="843"/>
              <a:ext cx="0" cy="252"/>
            </a:xfrm>
            <a:prstGeom prst="line">
              <a:avLst/>
            </a:prstGeom>
            <a:noFill/>
            <a:ln w="28575">
              <a:solidFill>
                <a:srgbClr val="FF0066"/>
              </a:solidFill>
              <a:round/>
            </a:ln>
          </p:spPr>
          <p:txBody>
            <a:bodyPr/>
            <a:lstStyle/>
            <a:p>
              <a:endParaRPr lang="zh-CN" altLang="en-US"/>
            </a:p>
          </p:txBody>
        </p:sp>
        <p:sp>
          <p:nvSpPr>
            <p:cNvPr id="75808" name="Line 24"/>
            <p:cNvSpPr>
              <a:spLocks noChangeShapeType="1"/>
            </p:cNvSpPr>
            <p:nvPr/>
          </p:nvSpPr>
          <p:spPr bwMode="auto">
            <a:xfrm>
              <a:off x="2699" y="1095"/>
              <a:ext cx="245" cy="0"/>
            </a:xfrm>
            <a:prstGeom prst="line">
              <a:avLst/>
            </a:prstGeom>
            <a:noFill/>
            <a:ln w="28575">
              <a:solidFill>
                <a:srgbClr val="FF0066"/>
              </a:solidFill>
              <a:round/>
              <a:tailEnd type="triangle" w="med" len="med"/>
            </a:ln>
          </p:spPr>
          <p:txBody>
            <a:bodyPr/>
            <a:lstStyle/>
            <a:p>
              <a:endParaRPr lang="zh-CN" altLang="en-US"/>
            </a:p>
          </p:txBody>
        </p:sp>
        <p:sp>
          <p:nvSpPr>
            <p:cNvPr id="75809" name="Text Box 25"/>
            <p:cNvSpPr txBox="1">
              <a:spLocks noChangeArrowheads="1"/>
            </p:cNvSpPr>
            <p:nvPr/>
          </p:nvSpPr>
          <p:spPr bwMode="auto">
            <a:xfrm>
              <a:off x="1140" y="1816"/>
              <a:ext cx="2103" cy="230"/>
            </a:xfrm>
            <a:prstGeom prst="rect">
              <a:avLst/>
            </a:prstGeom>
            <a:solidFill>
              <a:srgbClr val="FFFFFF"/>
            </a:solidFill>
            <a:ln w="9525">
              <a:noFill/>
              <a:miter lim="800000"/>
            </a:ln>
          </p:spPr>
          <p:txBody>
            <a:bodyPr/>
            <a:lstStyle/>
            <a:p>
              <a:pPr marL="342900" indent="-342900" algn="just">
                <a:lnSpc>
                  <a:spcPct val="110000"/>
                </a:lnSpc>
                <a:spcBef>
                  <a:spcPct val="20000"/>
                </a:spcBef>
                <a:buClr>
                  <a:schemeClr val="tx2"/>
                </a:buClr>
                <a:buSzPct val="70000"/>
              </a:pPr>
              <a:r>
                <a:rPr lang="en-US" altLang="zh-CN" sz="1800">
                  <a:solidFill>
                    <a:srgbClr val="990000"/>
                  </a:solidFill>
                  <a:latin typeface="Arial" panose="020B0604020202020204" pitchFamily="34" charset="0"/>
                  <a:ea typeface="楷体_GB2312" panose="02010609030101010101" charset="-122"/>
                  <a:cs typeface="Arial" panose="020B0604020202020204" pitchFamily="34" charset="0"/>
                </a:rPr>
                <a:t>Mealy</a:t>
              </a:r>
              <a:r>
                <a:rPr lang="zh-CN" altLang="en-US" sz="1800">
                  <a:solidFill>
                    <a:srgbClr val="990000"/>
                  </a:solidFill>
                  <a:latin typeface="Arial" panose="020B0604020202020204" pitchFamily="34" charset="0"/>
                  <a:ea typeface="楷体_GB2312" panose="02010609030101010101" charset="-122"/>
                  <a:cs typeface="Arial" panose="020B0604020202020204" pitchFamily="34" charset="0"/>
                </a:rPr>
                <a:t>型状态机的典型结构</a:t>
              </a:r>
            </a:p>
          </p:txBody>
        </p:sp>
        <p:sp>
          <p:nvSpPr>
            <p:cNvPr id="75810" name="Text Box 26"/>
            <p:cNvSpPr txBox="1">
              <a:spLocks noChangeArrowheads="1"/>
            </p:cNvSpPr>
            <p:nvPr/>
          </p:nvSpPr>
          <p:spPr bwMode="auto">
            <a:xfrm>
              <a:off x="512" y="959"/>
              <a:ext cx="372" cy="248"/>
            </a:xfrm>
            <a:prstGeom prst="rect">
              <a:avLst/>
            </a:prstGeom>
            <a:noFill/>
            <a:ln w="9525">
              <a:noFill/>
              <a:miter lim="800000"/>
            </a:ln>
          </p:spPr>
          <p:txBody>
            <a:bodyPr>
              <a:spAutoFit/>
            </a:bodyPr>
            <a:lstStyle/>
            <a:p>
              <a:pPr marL="342900" indent="-342900" algn="l">
                <a:lnSpc>
                  <a:spcPct val="110000"/>
                </a:lnSpc>
                <a:buClr>
                  <a:schemeClr val="tx2"/>
                </a:buClr>
                <a:buSzPct val="70000"/>
              </a:pPr>
              <a:r>
                <a:rPr lang="en-US" altLang="zh-CN" sz="1800">
                  <a:solidFill>
                    <a:srgbClr val="000000"/>
                  </a:solidFill>
                  <a:ea typeface="黑体" panose="02010600030101010101" pitchFamily="49" charset="-122"/>
                  <a:cs typeface="Times New Roman" panose="02020603050405020304" pitchFamily="18" charset="0"/>
                </a:rPr>
                <a:t>•</a:t>
              </a:r>
            </a:p>
          </p:txBody>
        </p:sp>
        <p:sp>
          <p:nvSpPr>
            <p:cNvPr id="75811" name="Text Box 27"/>
            <p:cNvSpPr txBox="1">
              <a:spLocks noChangeArrowheads="1"/>
            </p:cNvSpPr>
            <p:nvPr/>
          </p:nvSpPr>
          <p:spPr bwMode="auto">
            <a:xfrm>
              <a:off x="2585" y="1232"/>
              <a:ext cx="372" cy="248"/>
            </a:xfrm>
            <a:prstGeom prst="rect">
              <a:avLst/>
            </a:prstGeom>
            <a:noFill/>
            <a:ln w="9525">
              <a:noFill/>
              <a:miter lim="800000"/>
            </a:ln>
          </p:spPr>
          <p:txBody>
            <a:bodyPr>
              <a:spAutoFit/>
            </a:bodyPr>
            <a:lstStyle/>
            <a:p>
              <a:pPr marL="342900" indent="-342900" algn="l">
                <a:lnSpc>
                  <a:spcPct val="110000"/>
                </a:lnSpc>
                <a:buClr>
                  <a:schemeClr val="tx2"/>
                </a:buClr>
                <a:buSzPct val="70000"/>
              </a:pPr>
              <a:r>
                <a:rPr lang="en-US" altLang="zh-CN" sz="1800">
                  <a:solidFill>
                    <a:srgbClr val="000000"/>
                  </a:solidFill>
                  <a:ea typeface="黑体" panose="02010600030101010101" pitchFamily="49" charset="-122"/>
                  <a:cs typeface="Times New Roman" panose="02020603050405020304" pitchFamily="18" charset="0"/>
                </a:rPr>
                <a:t>•</a:t>
              </a:r>
            </a:p>
          </p:txBody>
        </p:sp>
      </p:grpSp>
      <p:grpSp>
        <p:nvGrpSpPr>
          <p:cNvPr id="75780" name="Group 28"/>
          <p:cNvGrpSpPr/>
          <p:nvPr/>
        </p:nvGrpSpPr>
        <p:grpSpPr bwMode="auto">
          <a:xfrm>
            <a:off x="8024813" y="1225551"/>
            <a:ext cx="2400300" cy="993775"/>
            <a:chOff x="1187" y="2112"/>
            <a:chExt cx="1512" cy="626"/>
          </a:xfrm>
        </p:grpSpPr>
        <p:sp>
          <p:nvSpPr>
            <p:cNvPr id="75785" name="Text Box 29"/>
            <p:cNvSpPr txBox="1">
              <a:spLocks noChangeArrowheads="1"/>
            </p:cNvSpPr>
            <p:nvPr/>
          </p:nvSpPr>
          <p:spPr bwMode="auto">
            <a:xfrm>
              <a:off x="1632" y="2112"/>
              <a:ext cx="603" cy="224"/>
            </a:xfrm>
            <a:prstGeom prst="rect">
              <a:avLst/>
            </a:prstGeom>
            <a:solidFill>
              <a:srgbClr val="FFFFFF"/>
            </a:solidFill>
            <a:ln w="9525">
              <a:noFill/>
              <a:miter lim="800000"/>
            </a:ln>
          </p:spPr>
          <p:txBody>
            <a:bodyPr/>
            <a:lstStyle/>
            <a:p>
              <a:pPr marL="342900" indent="-342900" algn="just">
                <a:lnSpc>
                  <a:spcPct val="110000"/>
                </a:lnSpc>
                <a:spcBef>
                  <a:spcPct val="20000"/>
                </a:spcBef>
                <a:buClr>
                  <a:schemeClr val="tx2"/>
                </a:buClr>
                <a:buSzPct val="70000"/>
              </a:pPr>
              <a:r>
                <a:rPr lang="zh-CN" altLang="en-US" sz="1400">
                  <a:solidFill>
                    <a:srgbClr val="2C2C86"/>
                  </a:solidFill>
                  <a:ea typeface="楷体_GB2312" panose="02010609030101010101" charset="-122"/>
                </a:rPr>
                <a:t>输入</a:t>
              </a:r>
              <a:r>
                <a:rPr lang="en-US" altLang="zh-CN" sz="1400">
                  <a:solidFill>
                    <a:srgbClr val="2C2C86"/>
                  </a:solidFill>
                </a:rPr>
                <a:t>/</a:t>
              </a:r>
              <a:r>
                <a:rPr lang="zh-CN" altLang="en-US" sz="1400">
                  <a:solidFill>
                    <a:srgbClr val="2C2C86"/>
                  </a:solidFill>
                  <a:ea typeface="楷体_GB2312" panose="02010609030101010101" charset="-122"/>
                </a:rPr>
                <a:t>输出</a:t>
              </a:r>
            </a:p>
          </p:txBody>
        </p:sp>
        <p:sp>
          <p:nvSpPr>
            <p:cNvPr id="75786" name="Oval 30"/>
            <p:cNvSpPr>
              <a:spLocks noChangeArrowheads="1"/>
            </p:cNvSpPr>
            <p:nvPr/>
          </p:nvSpPr>
          <p:spPr bwMode="auto">
            <a:xfrm>
              <a:off x="1187" y="2466"/>
              <a:ext cx="496" cy="270"/>
            </a:xfrm>
            <a:prstGeom prst="ellipse">
              <a:avLst/>
            </a:prstGeom>
            <a:solidFill>
              <a:srgbClr val="FFFFFF"/>
            </a:solidFill>
            <a:ln w="19050">
              <a:solidFill>
                <a:srgbClr val="000000"/>
              </a:solidFill>
              <a:round/>
            </a:ln>
          </p:spPr>
          <p:txBody>
            <a:bodyPr/>
            <a:lstStyle/>
            <a:p>
              <a:pPr marL="342900" indent="-342900" algn="just">
                <a:lnSpc>
                  <a:spcPct val="110000"/>
                </a:lnSpc>
                <a:spcBef>
                  <a:spcPct val="20000"/>
                </a:spcBef>
                <a:buClr>
                  <a:schemeClr val="tx2"/>
                </a:buClr>
                <a:buSzPct val="70000"/>
              </a:pPr>
              <a:r>
                <a:rPr lang="zh-CN" altLang="en-US" sz="1400">
                  <a:solidFill>
                    <a:srgbClr val="2C2C86"/>
                  </a:solidFill>
                  <a:ea typeface="楷体_GB2312" panose="02010609030101010101" charset="-122"/>
                </a:rPr>
                <a:t>现态</a:t>
              </a:r>
            </a:p>
          </p:txBody>
        </p:sp>
        <p:sp>
          <p:nvSpPr>
            <p:cNvPr id="75787" name="Oval 31"/>
            <p:cNvSpPr>
              <a:spLocks noChangeArrowheads="1"/>
            </p:cNvSpPr>
            <p:nvPr/>
          </p:nvSpPr>
          <p:spPr bwMode="auto">
            <a:xfrm>
              <a:off x="2203" y="2482"/>
              <a:ext cx="496" cy="254"/>
            </a:xfrm>
            <a:prstGeom prst="ellipse">
              <a:avLst/>
            </a:prstGeom>
            <a:solidFill>
              <a:srgbClr val="FFFFFF"/>
            </a:solidFill>
            <a:ln w="19050">
              <a:solidFill>
                <a:srgbClr val="000000"/>
              </a:solidFill>
              <a:round/>
            </a:ln>
          </p:spPr>
          <p:txBody>
            <a:bodyPr/>
            <a:lstStyle/>
            <a:p>
              <a:pPr marL="342900" indent="-342900" algn="just">
                <a:lnSpc>
                  <a:spcPct val="110000"/>
                </a:lnSpc>
                <a:spcBef>
                  <a:spcPct val="20000"/>
                </a:spcBef>
                <a:buClr>
                  <a:schemeClr val="tx2"/>
                </a:buClr>
                <a:buSzPct val="70000"/>
              </a:pPr>
              <a:r>
                <a:rPr lang="zh-CN" altLang="en-US" sz="1400">
                  <a:solidFill>
                    <a:srgbClr val="2C2C86"/>
                  </a:solidFill>
                  <a:ea typeface="楷体_GB2312" panose="02010609030101010101" charset="-122"/>
                </a:rPr>
                <a:t>次态</a:t>
              </a:r>
            </a:p>
          </p:txBody>
        </p:sp>
        <p:sp>
          <p:nvSpPr>
            <p:cNvPr id="75788" name="Arc 32"/>
            <p:cNvSpPr/>
            <p:nvPr/>
          </p:nvSpPr>
          <p:spPr bwMode="auto">
            <a:xfrm rot="14026503" flipV="1">
              <a:off x="1711" y="2142"/>
              <a:ext cx="504" cy="688"/>
            </a:xfrm>
            <a:custGeom>
              <a:avLst/>
              <a:gdLst>
                <a:gd name="T0" fmla="*/ 0 w 21597"/>
                <a:gd name="T1" fmla="*/ 0 h 21600"/>
                <a:gd name="T2" fmla="*/ 0 w 21597"/>
                <a:gd name="T3" fmla="*/ 0 h 21600"/>
                <a:gd name="T4" fmla="*/ 0 w 21597"/>
                <a:gd name="T5" fmla="*/ 0 h 21600"/>
                <a:gd name="T6" fmla="*/ 0 60000 65536"/>
                <a:gd name="T7" fmla="*/ 0 60000 65536"/>
                <a:gd name="T8" fmla="*/ 0 60000 65536"/>
                <a:gd name="T9" fmla="*/ 0 w 21597"/>
                <a:gd name="T10" fmla="*/ 0 h 21600"/>
                <a:gd name="T11" fmla="*/ 21597 w 21597"/>
                <a:gd name="T12" fmla="*/ 21600 h 21600"/>
              </a:gdLst>
              <a:ahLst/>
              <a:cxnLst>
                <a:cxn ang="T6">
                  <a:pos x="T0" y="T1"/>
                </a:cxn>
                <a:cxn ang="T7">
                  <a:pos x="T2" y="T3"/>
                </a:cxn>
                <a:cxn ang="T8">
                  <a:pos x="T4" y="T5"/>
                </a:cxn>
              </a:cxnLst>
              <a:rect l="T9" t="T10" r="T11" b="T12"/>
              <a:pathLst>
                <a:path w="21597" h="21600" fill="none" extrusionOk="0">
                  <a:moveTo>
                    <a:pt x="-1" y="0"/>
                  </a:moveTo>
                  <a:cubicBezTo>
                    <a:pt x="11778" y="0"/>
                    <a:pt x="21386" y="9437"/>
                    <a:pt x="21596" y="21214"/>
                  </a:cubicBezTo>
                </a:path>
                <a:path w="21597" h="21600" stroke="0" extrusionOk="0">
                  <a:moveTo>
                    <a:pt x="-1" y="0"/>
                  </a:moveTo>
                  <a:cubicBezTo>
                    <a:pt x="11778" y="0"/>
                    <a:pt x="21386" y="9437"/>
                    <a:pt x="21596" y="21214"/>
                  </a:cubicBezTo>
                  <a:lnTo>
                    <a:pt x="0" y="21600"/>
                  </a:lnTo>
                  <a:close/>
                </a:path>
              </a:pathLst>
            </a:custGeom>
            <a:noFill/>
            <a:ln w="15875">
              <a:solidFill>
                <a:srgbClr val="000000"/>
              </a:solidFill>
              <a:round/>
              <a:headEnd type="triangle" w="med" len="med"/>
            </a:ln>
          </p:spPr>
          <p:txBody>
            <a:bodyPr/>
            <a:lstStyle/>
            <a:p>
              <a:endParaRPr lang="zh-CN" altLang="en-US"/>
            </a:p>
          </p:txBody>
        </p:sp>
      </p:grpSp>
      <p:sp>
        <p:nvSpPr>
          <p:cNvPr id="2267139" name="Rectangle 3"/>
          <p:cNvSpPr>
            <a:spLocks noChangeArrowheads="1"/>
          </p:cNvSpPr>
          <p:nvPr/>
        </p:nvSpPr>
        <p:spPr bwMode="auto">
          <a:xfrm>
            <a:off x="2111375" y="3422650"/>
            <a:ext cx="7958138" cy="2154238"/>
          </a:xfrm>
          <a:prstGeom prst="rect">
            <a:avLst/>
          </a:prstGeom>
          <a:solidFill>
            <a:srgbClr val="ECEA8E"/>
          </a:solidFill>
          <a:ln w="9525">
            <a:noFill/>
            <a:miter lim="800000"/>
          </a:ln>
          <a:effectLst>
            <a:prstShdw prst="shdw13" dist="53882" dir="13500000">
              <a:schemeClr val="bg2"/>
            </a:prstShdw>
          </a:effectLst>
        </p:spPr>
        <p:txBody>
          <a:bodyPr anchor="ctr"/>
          <a:lstStyle/>
          <a:p>
            <a:pPr marL="352425" indent="-352425" algn="l">
              <a:lnSpc>
                <a:spcPct val="110000"/>
              </a:lnSpc>
              <a:spcBef>
                <a:spcPct val="0"/>
              </a:spcBef>
              <a:buClr>
                <a:srgbClr val="FF0000"/>
              </a:buClr>
              <a:buFont typeface="Wingdings" panose="05000000000000000000" pitchFamily="2" charset="2"/>
              <a:buChar char="v"/>
            </a:pPr>
            <a:r>
              <a:rPr lang="en-US" altLang="zh-CN" sz="2200">
                <a:latin typeface="Arial" panose="020B0604020202020204" pitchFamily="34" charset="0"/>
                <a:ea typeface="楷体_GB2312" panose="02010609030101010101" charset="-122"/>
                <a:cs typeface="Arial" panose="020B0604020202020204" pitchFamily="34" charset="0"/>
              </a:rPr>
              <a:t>Mealy</a:t>
            </a:r>
            <a:r>
              <a:rPr lang="zh-CN" altLang="en-US" sz="2200">
                <a:latin typeface="Arial" panose="020B0604020202020204" pitchFamily="34" charset="0"/>
                <a:ea typeface="楷体_GB2312" panose="02010609030101010101" charset="-122"/>
                <a:cs typeface="Arial" panose="020B0604020202020204" pitchFamily="34" charset="0"/>
              </a:rPr>
              <a:t>型状态机，其输出不仅与状态机</a:t>
            </a:r>
            <a:r>
              <a:rPr lang="zh-CN" altLang="en-US" sz="2200">
                <a:solidFill>
                  <a:srgbClr val="CC3300"/>
                </a:solidFill>
                <a:latin typeface="Arial" panose="020B0604020202020204" pitchFamily="34" charset="0"/>
                <a:ea typeface="楷体_GB2312" panose="02010609030101010101" charset="-122"/>
                <a:cs typeface="Arial" panose="020B0604020202020204" pitchFamily="34" charset="0"/>
              </a:rPr>
              <a:t>当前状态</a:t>
            </a:r>
            <a:r>
              <a:rPr lang="zh-CN" altLang="en-US" sz="2200">
                <a:latin typeface="Arial" panose="020B0604020202020204" pitchFamily="34" charset="0"/>
                <a:ea typeface="楷体_GB2312" panose="02010609030101010101" charset="-122"/>
                <a:cs typeface="Arial" panose="020B0604020202020204" pitchFamily="34" charset="0"/>
              </a:rPr>
              <a:t>有关，而且与</a:t>
            </a:r>
            <a:r>
              <a:rPr lang="zh-CN" altLang="en-US" sz="2200">
                <a:solidFill>
                  <a:srgbClr val="CC3300"/>
                </a:solidFill>
                <a:latin typeface="Arial" panose="020B0604020202020204" pitchFamily="34" charset="0"/>
                <a:ea typeface="楷体_GB2312" panose="02010609030101010101" charset="-122"/>
                <a:cs typeface="Arial" panose="020B0604020202020204" pitchFamily="34" charset="0"/>
              </a:rPr>
              <a:t>输入</a:t>
            </a:r>
            <a:r>
              <a:rPr lang="zh-CN" altLang="en-US" sz="2200">
                <a:latin typeface="Arial" panose="020B0604020202020204" pitchFamily="34" charset="0"/>
                <a:ea typeface="楷体_GB2312" panose="02010609030101010101" charset="-122"/>
                <a:cs typeface="Arial" panose="020B0604020202020204" pitchFamily="34" charset="0"/>
              </a:rPr>
              <a:t>有关</a:t>
            </a:r>
            <a:r>
              <a:rPr lang="en-US" altLang="zh-CN" sz="2200">
                <a:latin typeface="Arial" panose="020B0604020202020204" pitchFamily="34" charset="0"/>
                <a:ea typeface="楷体_GB2312" panose="02010609030101010101" charset="-122"/>
                <a:cs typeface="Arial" panose="020B0604020202020204" pitchFamily="34" charset="0"/>
              </a:rPr>
              <a:t>——</a:t>
            </a:r>
            <a:r>
              <a:rPr lang="zh-CN" altLang="en-US" sz="2200">
                <a:solidFill>
                  <a:srgbClr val="800000"/>
                </a:solidFill>
                <a:latin typeface="Verdana" panose="020B0604030504040204" pitchFamily="34" charset="0"/>
                <a:ea typeface="黑体" panose="02010600030101010101" pitchFamily="49" charset="-122"/>
                <a:cs typeface="Arial" panose="020B0604020202020204" pitchFamily="34" charset="0"/>
              </a:rPr>
              <a:t>外部输出是内部状态和外部输入的函数</a:t>
            </a:r>
            <a:r>
              <a:rPr lang="zh-CN" altLang="en-US" sz="2200">
                <a:latin typeface="Arial" panose="020B0604020202020204" pitchFamily="34" charset="0"/>
                <a:ea typeface="楷体_GB2312" panose="02010609030101010101" charset="-122"/>
                <a:cs typeface="Arial" panose="020B0604020202020204" pitchFamily="34" charset="0"/>
              </a:rPr>
              <a:t>。</a:t>
            </a:r>
          </a:p>
          <a:p>
            <a:pPr marL="352425" indent="-352425" algn="l">
              <a:lnSpc>
                <a:spcPct val="110000"/>
              </a:lnSpc>
              <a:spcBef>
                <a:spcPct val="0"/>
              </a:spcBef>
              <a:buClr>
                <a:srgbClr val="FF0000"/>
              </a:buClr>
              <a:buFont typeface="Wingdings" panose="05000000000000000000" pitchFamily="2" charset="2"/>
              <a:buChar char="v"/>
            </a:pPr>
            <a:r>
              <a:rPr lang="zh-CN" altLang="en-US" sz="2200">
                <a:latin typeface="Arial" panose="020B0604020202020204" pitchFamily="34" charset="0"/>
                <a:ea typeface="楷体_GB2312" panose="02010609030101010101" charset="-122"/>
                <a:cs typeface="Arial" panose="020B0604020202020204" pitchFamily="34" charset="0"/>
              </a:rPr>
              <a:t>在“</a:t>
            </a:r>
            <a:r>
              <a:rPr lang="en-US" altLang="zh-CN" sz="2200">
                <a:latin typeface="Arial" panose="020B0604020202020204" pitchFamily="34" charset="0"/>
                <a:ea typeface="楷体_GB2312" panose="02010609030101010101" charset="-122"/>
                <a:cs typeface="Arial" panose="020B0604020202020204" pitchFamily="34" charset="0"/>
              </a:rPr>
              <a:t>Mealy</a:t>
            </a:r>
            <a:r>
              <a:rPr lang="zh-CN" altLang="en-US" sz="2200">
                <a:latin typeface="Arial" panose="020B0604020202020204" pitchFamily="34" charset="0"/>
                <a:ea typeface="楷体_GB2312" panose="02010609030101010101" charset="-122"/>
                <a:cs typeface="Arial" panose="020B0604020202020204" pitchFamily="34" charset="0"/>
              </a:rPr>
              <a:t>型状态图的表示”中，每个圆圈表示状态机的一个状态，每个箭头表示状态之间的一次转移；引起状态转换的输入信号及产生的输出信号标注在箭头上。  </a:t>
            </a:r>
          </a:p>
        </p:txBody>
      </p:sp>
      <p:sp>
        <p:nvSpPr>
          <p:cNvPr id="75782" name="Text Box 33"/>
          <p:cNvSpPr txBox="1">
            <a:spLocks noChangeArrowheads="1"/>
          </p:cNvSpPr>
          <p:nvPr/>
        </p:nvSpPr>
        <p:spPr bwMode="auto">
          <a:xfrm>
            <a:off x="7796214" y="2520951"/>
            <a:ext cx="2808287" cy="561975"/>
          </a:xfrm>
          <a:prstGeom prst="rect">
            <a:avLst/>
          </a:prstGeom>
          <a:noFill/>
          <a:ln w="9525">
            <a:noFill/>
            <a:miter lim="800000"/>
          </a:ln>
        </p:spPr>
        <p:txBody>
          <a:bodyPr>
            <a:spAutoFit/>
          </a:bodyPr>
          <a:lstStyle/>
          <a:p>
            <a:pPr marL="342900" indent="-342900" algn="l">
              <a:lnSpc>
                <a:spcPct val="110000"/>
              </a:lnSpc>
              <a:buClr>
                <a:schemeClr val="tx2"/>
              </a:buClr>
              <a:buSzPct val="70000"/>
            </a:pPr>
            <a:r>
              <a:rPr lang="en-US" altLang="zh-CN">
                <a:solidFill>
                  <a:srgbClr val="990000"/>
                </a:solidFill>
                <a:latin typeface="Arial" panose="020B0604020202020204" pitchFamily="34" charset="0"/>
                <a:ea typeface="楷体_GB2312" panose="02010609030101010101" charset="-122"/>
                <a:cs typeface="Arial" panose="020B0604020202020204" pitchFamily="34" charset="0"/>
              </a:rPr>
              <a:t>Mealy</a:t>
            </a:r>
            <a:r>
              <a:rPr lang="zh-CN" altLang="en-US">
                <a:solidFill>
                  <a:srgbClr val="990000"/>
                </a:solidFill>
                <a:latin typeface="Arial" panose="020B0604020202020204" pitchFamily="34" charset="0"/>
                <a:ea typeface="楷体_GB2312" panose="02010609030101010101" charset="-122"/>
                <a:cs typeface="Arial" panose="020B0604020202020204" pitchFamily="34" charset="0"/>
              </a:rPr>
              <a:t>型状态图的表示</a:t>
            </a:r>
            <a:r>
              <a:rPr lang="zh-CN" altLang="en-US" sz="2800">
                <a:solidFill>
                  <a:srgbClr val="2C2C86"/>
                </a:solidFill>
                <a:latin typeface="Arial" panose="020B0604020202020204" pitchFamily="34" charset="0"/>
                <a:ea typeface="黑体" panose="02010600030101010101" pitchFamily="49" charset="-122"/>
                <a:cs typeface="Arial" panose="020B0604020202020204" pitchFamily="34" charset="0"/>
              </a:rPr>
              <a:t> </a:t>
            </a:r>
          </a:p>
        </p:txBody>
      </p:sp>
      <p:sp>
        <p:nvSpPr>
          <p:cNvPr id="35" name="Rectangle 9"/>
          <p:cNvSpPr txBox="1">
            <a:spLocks noChangeArrowheads="1"/>
          </p:cNvSpPr>
          <p:nvPr/>
        </p:nvSpPr>
        <p:spPr bwMode="auto">
          <a:xfrm>
            <a:off x="2003425" y="5762626"/>
            <a:ext cx="8161338" cy="606425"/>
          </a:xfrm>
          <a:prstGeom prst="rect">
            <a:avLst/>
          </a:prstGeom>
          <a:noFill/>
          <a:ln w="9525">
            <a:noFill/>
            <a:miter lim="800000"/>
          </a:ln>
        </p:spPr>
        <p:txBody>
          <a:bodyPr/>
          <a:lstStyle/>
          <a:p>
            <a:pPr marL="342900" indent="-342900" algn="l">
              <a:lnSpc>
                <a:spcPct val="110000"/>
              </a:lnSpc>
              <a:spcBef>
                <a:spcPct val="0"/>
              </a:spcBef>
              <a:defRPr/>
            </a:pPr>
            <a:r>
              <a:rPr lang="en-US" altLang="zh-CN" sz="2400" kern="0" dirty="0">
                <a:solidFill>
                  <a:srgbClr val="FF3399"/>
                </a:solidFill>
                <a:latin typeface="Arial" panose="020B0604020202020204" pitchFamily="34" charset="0"/>
                <a:cs typeface="Arial" panose="020B0604020202020204" pitchFamily="34" charset="0"/>
              </a:rPr>
              <a:t>【</a:t>
            </a:r>
            <a:r>
              <a:rPr lang="zh-CN" altLang="en-US" sz="2400" kern="0" dirty="0">
                <a:solidFill>
                  <a:srgbClr val="FF3399"/>
                </a:solidFill>
                <a:latin typeface="Arial" panose="020B0604020202020204" pitchFamily="34" charset="0"/>
                <a:cs typeface="Arial" panose="020B0604020202020204" pitchFamily="34" charset="0"/>
              </a:rPr>
              <a:t>例</a:t>
            </a:r>
            <a:r>
              <a:rPr lang="en-US" altLang="zh-CN" sz="2400" kern="0" dirty="0">
                <a:solidFill>
                  <a:srgbClr val="FF3399"/>
                </a:solidFill>
                <a:latin typeface="Arial" panose="020B0604020202020204" pitchFamily="34" charset="0"/>
                <a:cs typeface="Arial" panose="020B0604020202020204" pitchFamily="34" charset="0"/>
              </a:rPr>
              <a:t>9.5】</a:t>
            </a:r>
            <a:r>
              <a:rPr kumimoji="1" lang="zh-CN" altLang="en-US" sz="2400" kern="0" dirty="0">
                <a:latin typeface="Arial" panose="020B0604020202020204" pitchFamily="34" charset="0"/>
                <a:cs typeface="Arial" panose="020B0604020202020204" pitchFamily="34" charset="0"/>
              </a:rPr>
              <a:t>将</a:t>
            </a:r>
            <a:r>
              <a:rPr kumimoji="1" lang="en-US" altLang="zh-CN" sz="2400" kern="0" dirty="0">
                <a:latin typeface="Arial" panose="020B0604020202020204" pitchFamily="34" charset="0"/>
                <a:cs typeface="Arial" panose="020B0604020202020204" pitchFamily="34" charset="0"/>
              </a:rPr>
              <a:t>【</a:t>
            </a:r>
            <a:r>
              <a:rPr kumimoji="1" lang="zh-CN" altLang="en-US" sz="2400" kern="0" dirty="0">
                <a:latin typeface="Arial" panose="020B0604020202020204" pitchFamily="34" charset="0"/>
                <a:cs typeface="Arial" panose="020B0604020202020204" pitchFamily="34" charset="0"/>
              </a:rPr>
              <a:t>例</a:t>
            </a:r>
            <a:r>
              <a:rPr kumimoji="1" lang="en-US" altLang="zh-CN" sz="2400" kern="0" dirty="0">
                <a:latin typeface="Arial" panose="020B0604020202020204" pitchFamily="34" charset="0"/>
                <a:cs typeface="Arial" panose="020B0604020202020204" pitchFamily="34" charset="0"/>
              </a:rPr>
              <a:t>9.3】</a:t>
            </a:r>
            <a:r>
              <a:rPr kumimoji="1" lang="zh-CN" altLang="en-US" sz="2400" kern="0" dirty="0">
                <a:latin typeface="Arial" panose="020B0604020202020204" pitchFamily="34" charset="0"/>
                <a:cs typeface="Arial" panose="020B0604020202020204" pitchFamily="34" charset="0"/>
              </a:rPr>
              <a:t>采用</a:t>
            </a:r>
            <a:r>
              <a:rPr kumimoji="1" lang="en-US" altLang="zh-CN" sz="2400" kern="0" dirty="0">
                <a:latin typeface="Arial" panose="020B0604020202020204" pitchFamily="34" charset="0"/>
                <a:cs typeface="Arial" panose="020B0604020202020204" pitchFamily="34" charset="0"/>
              </a:rPr>
              <a:t>Mealy</a:t>
            </a:r>
            <a:r>
              <a:rPr kumimoji="1" lang="zh-CN" altLang="en-US" sz="2400" kern="0" dirty="0">
                <a:latin typeface="Arial" panose="020B0604020202020204" pitchFamily="34" charset="0"/>
                <a:cs typeface="Arial" panose="020B0604020202020204" pitchFamily="34" charset="0"/>
              </a:rPr>
              <a:t>型状态机实现。</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267139"/>
                                        </p:tgtEl>
                                        <p:attrNameLst>
                                          <p:attrName>style.visibility</p:attrName>
                                        </p:attrNameLst>
                                      </p:cBhvr>
                                      <p:to>
                                        <p:strVal val="visible"/>
                                      </p:to>
                                    </p:set>
                                    <p:anim calcmode="lin" valueType="num">
                                      <p:cBhvr>
                                        <p:cTn id="7" dur="1000" fill="hold"/>
                                        <p:tgtEl>
                                          <p:spTgt spid="2267139"/>
                                        </p:tgtEl>
                                        <p:attrNameLst>
                                          <p:attrName>ppt_w</p:attrName>
                                        </p:attrNameLst>
                                      </p:cBhvr>
                                      <p:tavLst>
                                        <p:tav tm="0">
                                          <p:val>
                                            <p:strVal val="#ppt_w*0.70"/>
                                          </p:val>
                                        </p:tav>
                                        <p:tav tm="100000">
                                          <p:val>
                                            <p:strVal val="#ppt_w"/>
                                          </p:val>
                                        </p:tav>
                                      </p:tavLst>
                                    </p:anim>
                                    <p:anim calcmode="lin" valueType="num">
                                      <p:cBhvr>
                                        <p:cTn id="8" dur="1000" fill="hold"/>
                                        <p:tgtEl>
                                          <p:spTgt spid="2267139"/>
                                        </p:tgtEl>
                                        <p:attrNameLst>
                                          <p:attrName>ppt_h</p:attrName>
                                        </p:attrNameLst>
                                      </p:cBhvr>
                                      <p:tavLst>
                                        <p:tav tm="0">
                                          <p:val>
                                            <p:strVal val="#ppt_h"/>
                                          </p:val>
                                        </p:tav>
                                        <p:tav tm="100000">
                                          <p:val>
                                            <p:strVal val="#ppt_h"/>
                                          </p:val>
                                        </p:tav>
                                      </p:tavLst>
                                    </p:anim>
                                    <p:animEffect transition="in" filter="fade">
                                      <p:cBhvr>
                                        <p:cTn id="9" dur="1000"/>
                                        <p:tgtEl>
                                          <p:spTgt spid="2267139"/>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5"/>
                                        </p:tgtEl>
                                        <p:attrNameLst>
                                          <p:attrName>style.visibility</p:attrName>
                                        </p:attrNameLst>
                                      </p:cBhvr>
                                      <p:to>
                                        <p:strVal val="visible"/>
                                      </p:to>
                                    </p:set>
                                    <p:anim calcmode="lin" valueType="num">
                                      <p:cBhvr additive="base">
                                        <p:cTn id="14" dur="500" fill="hold"/>
                                        <p:tgtEl>
                                          <p:spTgt spid="35"/>
                                        </p:tgtEl>
                                        <p:attrNameLst>
                                          <p:attrName>ppt_x</p:attrName>
                                        </p:attrNameLst>
                                      </p:cBhvr>
                                      <p:tavLst>
                                        <p:tav tm="0">
                                          <p:val>
                                            <p:strVal val="#ppt_x"/>
                                          </p:val>
                                        </p:tav>
                                        <p:tav tm="100000">
                                          <p:val>
                                            <p:strVal val="#ppt_x"/>
                                          </p:val>
                                        </p:tav>
                                      </p:tavLst>
                                    </p:anim>
                                    <p:anim calcmode="lin" valueType="num">
                                      <p:cBhvr additive="base">
                                        <p:cTn id="1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7139" grpId="0" animBg="1"/>
      <p:bldP spid="35" grpId="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8903" name="Text Box 7"/>
          <p:cNvSpPr txBox="1">
            <a:spLocks noChangeArrowheads="1"/>
          </p:cNvSpPr>
          <p:nvPr/>
        </p:nvSpPr>
        <p:spPr bwMode="auto">
          <a:xfrm>
            <a:off x="8934450" y="1470026"/>
            <a:ext cx="1193800" cy="519113"/>
          </a:xfrm>
          <a:prstGeom prst="rect">
            <a:avLst/>
          </a:prstGeom>
          <a:noFill/>
          <a:ln w="9525">
            <a:noFill/>
            <a:miter lim="800000"/>
          </a:ln>
        </p:spPr>
        <p:txBody>
          <a:bodyPr wrap="none">
            <a:spAutoFit/>
          </a:bodyPr>
          <a:lstStyle/>
          <a:p>
            <a:pPr algn="l">
              <a:lnSpc>
                <a:spcPct val="100000"/>
              </a:lnSpc>
              <a:spcBef>
                <a:spcPct val="0"/>
              </a:spcBef>
            </a:pPr>
            <a:r>
              <a:rPr lang="en-US" altLang="zh-CN" sz="2800" dirty="0">
                <a:solidFill>
                  <a:srgbClr val="FF66CC"/>
                </a:solidFill>
                <a:latin typeface="Verdana" panose="020B0604030504040204" pitchFamily="34" charset="0"/>
              </a:rPr>
              <a:t>1101</a:t>
            </a:r>
          </a:p>
        </p:txBody>
      </p:sp>
      <p:grpSp>
        <p:nvGrpSpPr>
          <p:cNvPr id="2" name="Group 47"/>
          <p:cNvGrpSpPr/>
          <p:nvPr/>
        </p:nvGrpSpPr>
        <p:grpSpPr bwMode="auto">
          <a:xfrm>
            <a:off x="3827464" y="1125539"/>
            <a:ext cx="5653087" cy="5210175"/>
            <a:chOff x="1451" y="709"/>
            <a:chExt cx="3561" cy="3282"/>
          </a:xfrm>
        </p:grpSpPr>
        <p:sp>
          <p:nvSpPr>
            <p:cNvPr id="76811" name="Oval 9"/>
            <p:cNvSpPr>
              <a:spLocks noChangeArrowheads="1"/>
            </p:cNvSpPr>
            <p:nvPr/>
          </p:nvSpPr>
          <p:spPr bwMode="auto">
            <a:xfrm>
              <a:off x="1541" y="2024"/>
              <a:ext cx="726" cy="681"/>
            </a:xfrm>
            <a:prstGeom prst="ellipse">
              <a:avLst/>
            </a:prstGeom>
            <a:solidFill>
              <a:schemeClr val="accent1"/>
            </a:solidFill>
            <a:ln w="9525">
              <a:solidFill>
                <a:schemeClr val="tx1"/>
              </a:solidFill>
              <a:round/>
            </a:ln>
          </p:spPr>
          <p:txBody>
            <a:bodyPr wrap="none" anchor="ctr"/>
            <a:lstStyle/>
            <a:p>
              <a:pPr>
                <a:lnSpc>
                  <a:spcPct val="100000"/>
                </a:lnSpc>
                <a:spcBef>
                  <a:spcPct val="0"/>
                </a:spcBef>
              </a:pPr>
              <a:r>
                <a:rPr lang="en-US" altLang="zh-CN" sz="2800">
                  <a:solidFill>
                    <a:srgbClr val="FF66CC"/>
                  </a:solidFill>
                  <a:latin typeface="Verdana" panose="020B0604030504040204" pitchFamily="34" charset="0"/>
                </a:rPr>
                <a:t>S</a:t>
              </a:r>
              <a:r>
                <a:rPr lang="en-US" altLang="zh-CN" sz="2400">
                  <a:solidFill>
                    <a:srgbClr val="FF66CC"/>
                  </a:solidFill>
                  <a:latin typeface="Verdana" panose="020B0604030504040204" pitchFamily="34" charset="0"/>
                </a:rPr>
                <a:t>4</a:t>
              </a:r>
            </a:p>
          </p:txBody>
        </p:sp>
        <p:sp>
          <p:nvSpPr>
            <p:cNvPr id="76812" name="Text Box 10"/>
            <p:cNvSpPr txBox="1">
              <a:spLocks noChangeArrowheads="1"/>
            </p:cNvSpPr>
            <p:nvPr/>
          </p:nvSpPr>
          <p:spPr bwMode="auto">
            <a:xfrm>
              <a:off x="1451" y="2977"/>
              <a:ext cx="522" cy="288"/>
            </a:xfrm>
            <a:prstGeom prst="rect">
              <a:avLst/>
            </a:prstGeom>
            <a:noFill/>
            <a:ln w="9525">
              <a:noFill/>
              <a:miter lim="800000"/>
            </a:ln>
          </p:spPr>
          <p:txBody>
            <a:bodyPr wrap="none">
              <a:spAutoFit/>
            </a:bodyPr>
            <a:lstStyle/>
            <a:p>
              <a:pPr algn="l">
                <a:lnSpc>
                  <a:spcPct val="100000"/>
                </a:lnSpc>
                <a:spcBef>
                  <a:spcPct val="0"/>
                </a:spcBef>
              </a:pPr>
              <a:r>
                <a:rPr lang="en-US" altLang="zh-CN" sz="2400" dirty="0">
                  <a:solidFill>
                    <a:srgbClr val="FF66CC"/>
                  </a:solidFill>
                  <a:latin typeface="Verdana" panose="020B0604030504040204" pitchFamily="34" charset="0"/>
                </a:rPr>
                <a:t>1</a:t>
              </a:r>
              <a:r>
                <a:rPr lang="en-US" altLang="zh-CN" sz="2400" dirty="0">
                  <a:solidFill>
                    <a:srgbClr val="FF6600"/>
                  </a:solidFill>
                  <a:latin typeface="Verdana" panose="020B0604030504040204" pitchFamily="34" charset="0"/>
                </a:rPr>
                <a:t>/</a:t>
              </a:r>
              <a:r>
                <a:rPr lang="en-US" altLang="zh-CN" sz="2400" dirty="0">
                  <a:solidFill>
                    <a:srgbClr val="006600"/>
                  </a:solidFill>
                  <a:latin typeface="Verdana" panose="020B0604030504040204" pitchFamily="34" charset="0"/>
                </a:rPr>
                <a:t>1</a:t>
              </a:r>
            </a:p>
          </p:txBody>
        </p:sp>
        <p:sp>
          <p:nvSpPr>
            <p:cNvPr id="76813" name="Oval 12"/>
            <p:cNvSpPr>
              <a:spLocks noChangeArrowheads="1"/>
            </p:cNvSpPr>
            <p:nvPr/>
          </p:nvSpPr>
          <p:spPr bwMode="auto">
            <a:xfrm>
              <a:off x="2811" y="1117"/>
              <a:ext cx="726" cy="681"/>
            </a:xfrm>
            <a:prstGeom prst="ellipse">
              <a:avLst/>
            </a:prstGeom>
            <a:solidFill>
              <a:schemeClr val="accent1"/>
            </a:solidFill>
            <a:ln w="9525">
              <a:solidFill>
                <a:schemeClr val="tx1"/>
              </a:solidFill>
              <a:round/>
            </a:ln>
          </p:spPr>
          <p:txBody>
            <a:bodyPr wrap="none" anchor="ctr"/>
            <a:lstStyle/>
            <a:p>
              <a:pPr>
                <a:lnSpc>
                  <a:spcPct val="100000"/>
                </a:lnSpc>
                <a:spcBef>
                  <a:spcPct val="0"/>
                </a:spcBef>
              </a:pPr>
              <a:r>
                <a:rPr lang="en-US" altLang="zh-CN" sz="2800">
                  <a:solidFill>
                    <a:srgbClr val="FF66CC"/>
                  </a:solidFill>
                  <a:latin typeface="Verdana" panose="020B0604030504040204" pitchFamily="34" charset="0"/>
                </a:rPr>
                <a:t>S</a:t>
              </a:r>
              <a:r>
                <a:rPr lang="en-US" altLang="zh-CN" sz="2400">
                  <a:solidFill>
                    <a:srgbClr val="FF66CC"/>
                  </a:solidFill>
                  <a:latin typeface="Verdana" panose="020B0604030504040204" pitchFamily="34" charset="0"/>
                </a:rPr>
                <a:t>0</a:t>
              </a:r>
            </a:p>
          </p:txBody>
        </p:sp>
        <p:sp>
          <p:nvSpPr>
            <p:cNvPr id="76814" name="Oval 13"/>
            <p:cNvSpPr>
              <a:spLocks noChangeArrowheads="1"/>
            </p:cNvSpPr>
            <p:nvPr/>
          </p:nvSpPr>
          <p:spPr bwMode="auto">
            <a:xfrm>
              <a:off x="4127" y="1979"/>
              <a:ext cx="726" cy="681"/>
            </a:xfrm>
            <a:prstGeom prst="ellipse">
              <a:avLst/>
            </a:prstGeom>
            <a:solidFill>
              <a:schemeClr val="accent1"/>
            </a:solidFill>
            <a:ln w="9525">
              <a:solidFill>
                <a:schemeClr val="tx1"/>
              </a:solidFill>
              <a:round/>
            </a:ln>
          </p:spPr>
          <p:txBody>
            <a:bodyPr wrap="none" anchor="ctr"/>
            <a:lstStyle/>
            <a:p>
              <a:pPr>
                <a:lnSpc>
                  <a:spcPct val="100000"/>
                </a:lnSpc>
                <a:spcBef>
                  <a:spcPct val="0"/>
                </a:spcBef>
              </a:pPr>
              <a:r>
                <a:rPr lang="en-US" altLang="zh-CN" sz="2800">
                  <a:solidFill>
                    <a:srgbClr val="FF66CC"/>
                  </a:solidFill>
                  <a:latin typeface="Verdana" panose="020B0604030504040204" pitchFamily="34" charset="0"/>
                </a:rPr>
                <a:t>S</a:t>
              </a:r>
              <a:r>
                <a:rPr lang="en-US" altLang="zh-CN" sz="2400">
                  <a:solidFill>
                    <a:srgbClr val="FF66CC"/>
                  </a:solidFill>
                  <a:latin typeface="Verdana" panose="020B0604030504040204" pitchFamily="34" charset="0"/>
                </a:rPr>
                <a:t>1</a:t>
              </a:r>
            </a:p>
          </p:txBody>
        </p:sp>
        <p:sp>
          <p:nvSpPr>
            <p:cNvPr id="76815" name="Oval 14"/>
            <p:cNvSpPr>
              <a:spLocks noChangeArrowheads="1"/>
            </p:cNvSpPr>
            <p:nvPr/>
          </p:nvSpPr>
          <p:spPr bwMode="auto">
            <a:xfrm>
              <a:off x="3764" y="3158"/>
              <a:ext cx="726" cy="681"/>
            </a:xfrm>
            <a:prstGeom prst="ellipse">
              <a:avLst/>
            </a:prstGeom>
            <a:solidFill>
              <a:schemeClr val="accent1"/>
            </a:solidFill>
            <a:ln w="9525">
              <a:solidFill>
                <a:schemeClr val="tx1"/>
              </a:solidFill>
              <a:round/>
            </a:ln>
          </p:spPr>
          <p:txBody>
            <a:bodyPr wrap="none" anchor="ctr"/>
            <a:lstStyle/>
            <a:p>
              <a:pPr>
                <a:lnSpc>
                  <a:spcPct val="100000"/>
                </a:lnSpc>
                <a:spcBef>
                  <a:spcPct val="0"/>
                </a:spcBef>
              </a:pPr>
              <a:r>
                <a:rPr lang="en-US" altLang="zh-CN" sz="2800">
                  <a:solidFill>
                    <a:srgbClr val="FF66CC"/>
                  </a:solidFill>
                  <a:latin typeface="Verdana" panose="020B0604030504040204" pitchFamily="34" charset="0"/>
                </a:rPr>
                <a:t>S</a:t>
              </a:r>
              <a:r>
                <a:rPr lang="en-US" altLang="zh-CN" sz="2400">
                  <a:solidFill>
                    <a:srgbClr val="FF66CC"/>
                  </a:solidFill>
                  <a:latin typeface="Verdana" panose="020B0604030504040204" pitchFamily="34" charset="0"/>
                </a:rPr>
                <a:t>2</a:t>
              </a:r>
            </a:p>
          </p:txBody>
        </p:sp>
        <p:sp>
          <p:nvSpPr>
            <p:cNvPr id="76816" name="Oval 15"/>
            <p:cNvSpPr>
              <a:spLocks noChangeArrowheads="1"/>
            </p:cNvSpPr>
            <p:nvPr/>
          </p:nvSpPr>
          <p:spPr bwMode="auto">
            <a:xfrm>
              <a:off x="2176" y="3158"/>
              <a:ext cx="726" cy="681"/>
            </a:xfrm>
            <a:prstGeom prst="ellipse">
              <a:avLst/>
            </a:prstGeom>
            <a:solidFill>
              <a:schemeClr val="accent1"/>
            </a:solidFill>
            <a:ln w="9525">
              <a:solidFill>
                <a:schemeClr val="tx1"/>
              </a:solidFill>
              <a:round/>
            </a:ln>
          </p:spPr>
          <p:txBody>
            <a:bodyPr wrap="none" anchor="ctr"/>
            <a:lstStyle/>
            <a:p>
              <a:pPr>
                <a:lnSpc>
                  <a:spcPct val="100000"/>
                </a:lnSpc>
                <a:spcBef>
                  <a:spcPct val="0"/>
                </a:spcBef>
              </a:pPr>
              <a:r>
                <a:rPr lang="en-US" altLang="zh-CN" sz="2800">
                  <a:solidFill>
                    <a:srgbClr val="FF66CC"/>
                  </a:solidFill>
                  <a:latin typeface="Verdana" panose="020B0604030504040204" pitchFamily="34" charset="0"/>
                </a:rPr>
                <a:t>S</a:t>
              </a:r>
              <a:r>
                <a:rPr lang="en-US" altLang="zh-CN" sz="2400">
                  <a:solidFill>
                    <a:srgbClr val="FF66CC"/>
                  </a:solidFill>
                  <a:latin typeface="Verdana" panose="020B0604030504040204" pitchFamily="34" charset="0"/>
                </a:rPr>
                <a:t>3</a:t>
              </a:r>
            </a:p>
          </p:txBody>
        </p:sp>
        <p:sp>
          <p:nvSpPr>
            <p:cNvPr id="76817" name="Line 16"/>
            <p:cNvSpPr>
              <a:spLocks noChangeShapeType="1"/>
            </p:cNvSpPr>
            <p:nvPr/>
          </p:nvSpPr>
          <p:spPr bwMode="auto">
            <a:xfrm>
              <a:off x="3532" y="1520"/>
              <a:ext cx="835" cy="489"/>
            </a:xfrm>
            <a:prstGeom prst="line">
              <a:avLst/>
            </a:prstGeom>
            <a:noFill/>
            <a:ln w="38100">
              <a:solidFill>
                <a:srgbClr val="0000FF"/>
              </a:solidFill>
              <a:round/>
              <a:tailEnd type="triangle" w="med" len="med"/>
            </a:ln>
          </p:spPr>
          <p:txBody>
            <a:bodyPr/>
            <a:lstStyle/>
            <a:p>
              <a:endParaRPr lang="zh-CN" altLang="en-US"/>
            </a:p>
          </p:txBody>
        </p:sp>
        <p:sp>
          <p:nvSpPr>
            <p:cNvPr id="76818" name="Text Box 17"/>
            <p:cNvSpPr txBox="1">
              <a:spLocks noChangeArrowheads="1"/>
            </p:cNvSpPr>
            <p:nvPr/>
          </p:nvSpPr>
          <p:spPr bwMode="auto">
            <a:xfrm>
              <a:off x="3764" y="1435"/>
              <a:ext cx="522" cy="288"/>
            </a:xfrm>
            <a:prstGeom prst="rect">
              <a:avLst/>
            </a:prstGeom>
            <a:noFill/>
            <a:ln w="9525">
              <a:noFill/>
              <a:miter lim="800000"/>
            </a:ln>
          </p:spPr>
          <p:txBody>
            <a:bodyPr wrap="none">
              <a:spAutoFit/>
            </a:bodyPr>
            <a:lstStyle/>
            <a:p>
              <a:pPr algn="l">
                <a:lnSpc>
                  <a:spcPct val="100000"/>
                </a:lnSpc>
                <a:spcBef>
                  <a:spcPct val="0"/>
                </a:spcBef>
              </a:pPr>
              <a:r>
                <a:rPr lang="en-US" altLang="zh-CN" sz="2400" dirty="0">
                  <a:solidFill>
                    <a:srgbClr val="FF66CC"/>
                  </a:solidFill>
                  <a:latin typeface="Verdana" panose="020B0604030504040204" pitchFamily="34" charset="0"/>
                </a:rPr>
                <a:t>1</a:t>
              </a:r>
              <a:r>
                <a:rPr lang="en-US" altLang="zh-CN" sz="2400" dirty="0">
                  <a:solidFill>
                    <a:srgbClr val="FF6600"/>
                  </a:solidFill>
                  <a:latin typeface="Verdana" panose="020B0604030504040204" pitchFamily="34" charset="0"/>
                </a:rPr>
                <a:t>/0</a:t>
              </a:r>
            </a:p>
          </p:txBody>
        </p:sp>
        <p:sp>
          <p:nvSpPr>
            <p:cNvPr id="76819" name="Line 18"/>
            <p:cNvSpPr>
              <a:spLocks noChangeShapeType="1"/>
            </p:cNvSpPr>
            <p:nvPr/>
          </p:nvSpPr>
          <p:spPr bwMode="auto">
            <a:xfrm flipH="1">
              <a:off x="4308" y="2659"/>
              <a:ext cx="182" cy="545"/>
            </a:xfrm>
            <a:prstGeom prst="line">
              <a:avLst/>
            </a:prstGeom>
            <a:noFill/>
            <a:ln w="38100">
              <a:solidFill>
                <a:srgbClr val="0000FF"/>
              </a:solidFill>
              <a:round/>
              <a:tailEnd type="triangle" w="med" len="med"/>
            </a:ln>
          </p:spPr>
          <p:txBody>
            <a:bodyPr/>
            <a:lstStyle/>
            <a:p>
              <a:endParaRPr lang="zh-CN" altLang="en-US"/>
            </a:p>
          </p:txBody>
        </p:sp>
        <p:sp>
          <p:nvSpPr>
            <p:cNvPr id="76820" name="Text Box 19"/>
            <p:cNvSpPr txBox="1">
              <a:spLocks noChangeArrowheads="1"/>
            </p:cNvSpPr>
            <p:nvPr/>
          </p:nvSpPr>
          <p:spPr bwMode="auto">
            <a:xfrm>
              <a:off x="4490" y="2841"/>
              <a:ext cx="522" cy="288"/>
            </a:xfrm>
            <a:prstGeom prst="rect">
              <a:avLst/>
            </a:prstGeom>
            <a:noFill/>
            <a:ln w="9525">
              <a:noFill/>
              <a:miter lim="800000"/>
            </a:ln>
          </p:spPr>
          <p:txBody>
            <a:bodyPr wrap="none">
              <a:spAutoFit/>
            </a:bodyPr>
            <a:lstStyle/>
            <a:p>
              <a:pPr algn="l">
                <a:lnSpc>
                  <a:spcPct val="100000"/>
                </a:lnSpc>
                <a:spcBef>
                  <a:spcPct val="0"/>
                </a:spcBef>
              </a:pPr>
              <a:r>
                <a:rPr lang="en-US" altLang="zh-CN" sz="2400" dirty="0">
                  <a:solidFill>
                    <a:srgbClr val="FF66CC"/>
                  </a:solidFill>
                  <a:latin typeface="Verdana" panose="020B0604030504040204" pitchFamily="34" charset="0"/>
                </a:rPr>
                <a:t>1</a:t>
              </a:r>
              <a:r>
                <a:rPr lang="en-US" altLang="zh-CN" sz="2400" dirty="0">
                  <a:solidFill>
                    <a:srgbClr val="FF6600"/>
                  </a:solidFill>
                  <a:latin typeface="Verdana" panose="020B0604030504040204" pitchFamily="34" charset="0"/>
                </a:rPr>
                <a:t>/0</a:t>
              </a:r>
            </a:p>
          </p:txBody>
        </p:sp>
        <p:sp>
          <p:nvSpPr>
            <p:cNvPr id="76821" name="Line 20"/>
            <p:cNvSpPr>
              <a:spLocks noChangeShapeType="1"/>
            </p:cNvSpPr>
            <p:nvPr/>
          </p:nvSpPr>
          <p:spPr bwMode="auto">
            <a:xfrm flipH="1">
              <a:off x="2902" y="3567"/>
              <a:ext cx="862" cy="0"/>
            </a:xfrm>
            <a:prstGeom prst="line">
              <a:avLst/>
            </a:prstGeom>
            <a:noFill/>
            <a:ln w="38100">
              <a:solidFill>
                <a:srgbClr val="0000FF"/>
              </a:solidFill>
              <a:round/>
              <a:tailEnd type="triangle" w="med" len="med"/>
            </a:ln>
          </p:spPr>
          <p:txBody>
            <a:bodyPr/>
            <a:lstStyle/>
            <a:p>
              <a:endParaRPr lang="zh-CN" altLang="en-US"/>
            </a:p>
          </p:txBody>
        </p:sp>
        <p:sp>
          <p:nvSpPr>
            <p:cNvPr id="76822" name="Text Box 21"/>
            <p:cNvSpPr txBox="1">
              <a:spLocks noChangeArrowheads="1"/>
            </p:cNvSpPr>
            <p:nvPr/>
          </p:nvSpPr>
          <p:spPr bwMode="auto">
            <a:xfrm>
              <a:off x="3129" y="3703"/>
              <a:ext cx="522" cy="288"/>
            </a:xfrm>
            <a:prstGeom prst="rect">
              <a:avLst/>
            </a:prstGeom>
            <a:noFill/>
            <a:ln w="9525">
              <a:noFill/>
              <a:miter lim="800000"/>
            </a:ln>
          </p:spPr>
          <p:txBody>
            <a:bodyPr wrap="none">
              <a:spAutoFit/>
            </a:bodyPr>
            <a:lstStyle/>
            <a:p>
              <a:pPr algn="l">
                <a:lnSpc>
                  <a:spcPct val="100000"/>
                </a:lnSpc>
                <a:spcBef>
                  <a:spcPct val="0"/>
                </a:spcBef>
              </a:pPr>
              <a:r>
                <a:rPr lang="en-US" altLang="zh-CN" sz="2400" dirty="0">
                  <a:solidFill>
                    <a:srgbClr val="FF66CC"/>
                  </a:solidFill>
                  <a:latin typeface="Verdana" panose="020B0604030504040204" pitchFamily="34" charset="0"/>
                </a:rPr>
                <a:t>0</a:t>
              </a:r>
              <a:r>
                <a:rPr lang="en-US" altLang="zh-CN" sz="2400" dirty="0">
                  <a:solidFill>
                    <a:srgbClr val="FF6600"/>
                  </a:solidFill>
                  <a:latin typeface="Verdana" panose="020B0604030504040204" pitchFamily="34" charset="0"/>
                </a:rPr>
                <a:t>/0</a:t>
              </a:r>
            </a:p>
          </p:txBody>
        </p:sp>
        <p:sp>
          <p:nvSpPr>
            <p:cNvPr id="76823" name="Line 22"/>
            <p:cNvSpPr>
              <a:spLocks noChangeShapeType="1"/>
            </p:cNvSpPr>
            <p:nvPr/>
          </p:nvSpPr>
          <p:spPr bwMode="auto">
            <a:xfrm flipH="1" flipV="1">
              <a:off x="1904" y="2705"/>
              <a:ext cx="363" cy="635"/>
            </a:xfrm>
            <a:prstGeom prst="line">
              <a:avLst/>
            </a:prstGeom>
            <a:noFill/>
            <a:ln w="38100">
              <a:solidFill>
                <a:srgbClr val="0000FF"/>
              </a:solidFill>
              <a:round/>
              <a:tailEnd type="triangle" w="med" len="med"/>
            </a:ln>
          </p:spPr>
          <p:txBody>
            <a:bodyPr/>
            <a:lstStyle/>
            <a:p>
              <a:endParaRPr lang="zh-CN" altLang="en-US"/>
            </a:p>
          </p:txBody>
        </p:sp>
        <p:sp>
          <p:nvSpPr>
            <p:cNvPr id="76824" name="Line 23"/>
            <p:cNvSpPr>
              <a:spLocks noChangeShapeType="1"/>
            </p:cNvSpPr>
            <p:nvPr/>
          </p:nvSpPr>
          <p:spPr bwMode="auto">
            <a:xfrm flipV="1">
              <a:off x="2176" y="1571"/>
              <a:ext cx="681" cy="544"/>
            </a:xfrm>
            <a:prstGeom prst="line">
              <a:avLst/>
            </a:prstGeom>
            <a:noFill/>
            <a:ln w="38100">
              <a:solidFill>
                <a:srgbClr val="0000FF"/>
              </a:solidFill>
              <a:round/>
              <a:tailEnd type="triangle" w="med" len="med"/>
            </a:ln>
          </p:spPr>
          <p:txBody>
            <a:bodyPr/>
            <a:lstStyle/>
            <a:p>
              <a:endParaRPr lang="zh-CN" altLang="en-US"/>
            </a:p>
          </p:txBody>
        </p:sp>
        <p:sp>
          <p:nvSpPr>
            <p:cNvPr id="76825" name="Text Box 24"/>
            <p:cNvSpPr txBox="1">
              <a:spLocks noChangeArrowheads="1"/>
            </p:cNvSpPr>
            <p:nvPr/>
          </p:nvSpPr>
          <p:spPr bwMode="auto">
            <a:xfrm>
              <a:off x="1904" y="1480"/>
              <a:ext cx="522" cy="288"/>
            </a:xfrm>
            <a:prstGeom prst="rect">
              <a:avLst/>
            </a:prstGeom>
            <a:noFill/>
            <a:ln w="9525">
              <a:noFill/>
              <a:miter lim="800000"/>
            </a:ln>
          </p:spPr>
          <p:txBody>
            <a:bodyPr wrap="none">
              <a:spAutoFit/>
            </a:bodyPr>
            <a:lstStyle/>
            <a:p>
              <a:pPr algn="l">
                <a:lnSpc>
                  <a:spcPct val="100000"/>
                </a:lnSpc>
                <a:spcBef>
                  <a:spcPct val="0"/>
                </a:spcBef>
              </a:pPr>
              <a:r>
                <a:rPr lang="en-US" altLang="zh-CN" sz="2400">
                  <a:solidFill>
                    <a:srgbClr val="FF6600"/>
                  </a:solidFill>
                  <a:latin typeface="Verdana" panose="020B0604030504040204" pitchFamily="34" charset="0"/>
                </a:rPr>
                <a:t>0/0</a:t>
              </a:r>
            </a:p>
          </p:txBody>
        </p:sp>
        <p:sp>
          <p:nvSpPr>
            <p:cNvPr id="76826" name="Line 25"/>
            <p:cNvSpPr>
              <a:spLocks noChangeShapeType="1"/>
            </p:cNvSpPr>
            <p:nvPr/>
          </p:nvSpPr>
          <p:spPr bwMode="auto">
            <a:xfrm flipV="1">
              <a:off x="2265" y="2342"/>
              <a:ext cx="1862" cy="0"/>
            </a:xfrm>
            <a:prstGeom prst="line">
              <a:avLst/>
            </a:prstGeom>
            <a:noFill/>
            <a:ln w="38100">
              <a:solidFill>
                <a:srgbClr val="0000FF"/>
              </a:solidFill>
              <a:round/>
              <a:tailEnd type="triangle" w="med" len="med"/>
            </a:ln>
          </p:spPr>
          <p:txBody>
            <a:bodyPr/>
            <a:lstStyle/>
            <a:p>
              <a:endParaRPr lang="zh-CN" altLang="en-US"/>
            </a:p>
          </p:txBody>
        </p:sp>
        <p:sp>
          <p:nvSpPr>
            <p:cNvPr id="76827" name="Text Box 26"/>
            <p:cNvSpPr txBox="1">
              <a:spLocks noChangeArrowheads="1"/>
            </p:cNvSpPr>
            <p:nvPr/>
          </p:nvSpPr>
          <p:spPr bwMode="auto">
            <a:xfrm>
              <a:off x="2857" y="2070"/>
              <a:ext cx="522" cy="288"/>
            </a:xfrm>
            <a:prstGeom prst="rect">
              <a:avLst/>
            </a:prstGeom>
            <a:noFill/>
            <a:ln w="9525">
              <a:noFill/>
              <a:miter lim="800000"/>
            </a:ln>
          </p:spPr>
          <p:txBody>
            <a:bodyPr wrap="none">
              <a:spAutoFit/>
            </a:bodyPr>
            <a:lstStyle/>
            <a:p>
              <a:pPr algn="l">
                <a:lnSpc>
                  <a:spcPct val="100000"/>
                </a:lnSpc>
                <a:spcBef>
                  <a:spcPct val="0"/>
                </a:spcBef>
              </a:pPr>
              <a:r>
                <a:rPr lang="en-US" altLang="zh-CN" sz="2400">
                  <a:solidFill>
                    <a:srgbClr val="FF6600"/>
                  </a:solidFill>
                  <a:latin typeface="Verdana" panose="020B0604030504040204" pitchFamily="34" charset="0"/>
                </a:rPr>
                <a:t>1/0</a:t>
              </a:r>
            </a:p>
          </p:txBody>
        </p:sp>
        <p:sp>
          <p:nvSpPr>
            <p:cNvPr id="76828" name="Line 27"/>
            <p:cNvSpPr>
              <a:spLocks noChangeShapeType="1"/>
            </p:cNvSpPr>
            <p:nvPr/>
          </p:nvSpPr>
          <p:spPr bwMode="auto">
            <a:xfrm flipH="1" flipV="1">
              <a:off x="3425" y="1664"/>
              <a:ext cx="782" cy="411"/>
            </a:xfrm>
            <a:prstGeom prst="line">
              <a:avLst/>
            </a:prstGeom>
            <a:noFill/>
            <a:ln w="38100">
              <a:solidFill>
                <a:srgbClr val="0000FF"/>
              </a:solidFill>
              <a:round/>
              <a:tailEnd type="triangle" w="med" len="med"/>
            </a:ln>
          </p:spPr>
          <p:txBody>
            <a:bodyPr/>
            <a:lstStyle/>
            <a:p>
              <a:endParaRPr lang="zh-CN" altLang="en-US"/>
            </a:p>
          </p:txBody>
        </p:sp>
        <p:sp>
          <p:nvSpPr>
            <p:cNvPr id="76829" name="Text Box 28"/>
            <p:cNvSpPr txBox="1">
              <a:spLocks noChangeArrowheads="1"/>
            </p:cNvSpPr>
            <p:nvPr/>
          </p:nvSpPr>
          <p:spPr bwMode="auto">
            <a:xfrm>
              <a:off x="3401" y="1798"/>
              <a:ext cx="522" cy="288"/>
            </a:xfrm>
            <a:prstGeom prst="rect">
              <a:avLst/>
            </a:prstGeom>
            <a:noFill/>
            <a:ln w="9525">
              <a:noFill/>
              <a:miter lim="800000"/>
            </a:ln>
          </p:spPr>
          <p:txBody>
            <a:bodyPr wrap="none">
              <a:spAutoFit/>
            </a:bodyPr>
            <a:lstStyle/>
            <a:p>
              <a:pPr algn="l">
                <a:lnSpc>
                  <a:spcPct val="100000"/>
                </a:lnSpc>
                <a:spcBef>
                  <a:spcPct val="0"/>
                </a:spcBef>
              </a:pPr>
              <a:r>
                <a:rPr lang="en-US" altLang="zh-CN" sz="2400">
                  <a:solidFill>
                    <a:srgbClr val="FF6600"/>
                  </a:solidFill>
                  <a:latin typeface="Verdana" panose="020B0604030504040204" pitchFamily="34" charset="0"/>
                </a:rPr>
                <a:t>0/0</a:t>
              </a:r>
            </a:p>
          </p:txBody>
        </p:sp>
        <p:sp>
          <p:nvSpPr>
            <p:cNvPr id="76830" name="Freeform 29"/>
            <p:cNvSpPr/>
            <p:nvPr/>
          </p:nvSpPr>
          <p:spPr bwMode="auto">
            <a:xfrm rot="-277449">
              <a:off x="3576" y="2814"/>
              <a:ext cx="522" cy="544"/>
            </a:xfrm>
            <a:custGeom>
              <a:avLst/>
              <a:gdLst>
                <a:gd name="T0" fmla="*/ 522 w 522"/>
                <a:gd name="T1" fmla="*/ 363 h 544"/>
                <a:gd name="T2" fmla="*/ 340 w 522"/>
                <a:gd name="T3" fmla="*/ 91 h 544"/>
                <a:gd name="T4" fmla="*/ 68 w 522"/>
                <a:gd name="T5" fmla="*/ 45 h 544"/>
                <a:gd name="T6" fmla="*/ 23 w 522"/>
                <a:gd name="T7" fmla="*/ 363 h 544"/>
                <a:gd name="T8" fmla="*/ 204 w 522"/>
                <a:gd name="T9" fmla="*/ 544 h 544"/>
                <a:gd name="T10" fmla="*/ 0 60000 65536"/>
                <a:gd name="T11" fmla="*/ 0 60000 65536"/>
                <a:gd name="T12" fmla="*/ 0 60000 65536"/>
                <a:gd name="T13" fmla="*/ 0 60000 65536"/>
                <a:gd name="T14" fmla="*/ 0 60000 65536"/>
                <a:gd name="T15" fmla="*/ 0 w 522"/>
                <a:gd name="T16" fmla="*/ 0 h 544"/>
                <a:gd name="T17" fmla="*/ 522 w 522"/>
                <a:gd name="T18" fmla="*/ 544 h 544"/>
              </a:gdLst>
              <a:ahLst/>
              <a:cxnLst>
                <a:cxn ang="T10">
                  <a:pos x="T0" y="T1"/>
                </a:cxn>
                <a:cxn ang="T11">
                  <a:pos x="T2" y="T3"/>
                </a:cxn>
                <a:cxn ang="T12">
                  <a:pos x="T4" y="T5"/>
                </a:cxn>
                <a:cxn ang="T13">
                  <a:pos x="T6" y="T7"/>
                </a:cxn>
                <a:cxn ang="T14">
                  <a:pos x="T8" y="T9"/>
                </a:cxn>
              </a:cxnLst>
              <a:rect l="T15" t="T16" r="T17" b="T18"/>
              <a:pathLst>
                <a:path w="522" h="544">
                  <a:moveTo>
                    <a:pt x="522" y="363"/>
                  </a:moveTo>
                  <a:cubicBezTo>
                    <a:pt x="468" y="253"/>
                    <a:pt x="415" y="144"/>
                    <a:pt x="340" y="91"/>
                  </a:cubicBezTo>
                  <a:cubicBezTo>
                    <a:pt x="265" y="38"/>
                    <a:pt x="121" y="0"/>
                    <a:pt x="68" y="45"/>
                  </a:cubicBezTo>
                  <a:cubicBezTo>
                    <a:pt x="15" y="90"/>
                    <a:pt x="0" y="280"/>
                    <a:pt x="23" y="363"/>
                  </a:cubicBezTo>
                  <a:cubicBezTo>
                    <a:pt x="46" y="446"/>
                    <a:pt x="174" y="514"/>
                    <a:pt x="204" y="544"/>
                  </a:cubicBezTo>
                </a:path>
              </a:pathLst>
            </a:custGeom>
            <a:noFill/>
            <a:ln w="38100">
              <a:solidFill>
                <a:srgbClr val="0000FF"/>
              </a:solidFill>
              <a:round/>
              <a:tailEnd type="triangle" w="med" len="med"/>
            </a:ln>
          </p:spPr>
          <p:txBody>
            <a:bodyPr/>
            <a:lstStyle/>
            <a:p>
              <a:endParaRPr lang="zh-CN" altLang="en-US"/>
            </a:p>
          </p:txBody>
        </p:sp>
        <p:sp>
          <p:nvSpPr>
            <p:cNvPr id="76831" name="Text Box 30"/>
            <p:cNvSpPr txBox="1">
              <a:spLocks noChangeArrowheads="1"/>
            </p:cNvSpPr>
            <p:nvPr/>
          </p:nvSpPr>
          <p:spPr bwMode="auto">
            <a:xfrm>
              <a:off x="3129" y="2659"/>
              <a:ext cx="522" cy="288"/>
            </a:xfrm>
            <a:prstGeom prst="rect">
              <a:avLst/>
            </a:prstGeom>
            <a:noFill/>
            <a:ln w="9525">
              <a:noFill/>
              <a:miter lim="800000"/>
            </a:ln>
          </p:spPr>
          <p:txBody>
            <a:bodyPr wrap="none">
              <a:spAutoFit/>
            </a:bodyPr>
            <a:lstStyle/>
            <a:p>
              <a:pPr algn="l">
                <a:lnSpc>
                  <a:spcPct val="100000"/>
                </a:lnSpc>
                <a:spcBef>
                  <a:spcPct val="0"/>
                </a:spcBef>
              </a:pPr>
              <a:r>
                <a:rPr lang="en-US" altLang="zh-CN" sz="2400">
                  <a:solidFill>
                    <a:srgbClr val="FF6600"/>
                  </a:solidFill>
                  <a:latin typeface="Verdana" panose="020B0604030504040204" pitchFamily="34" charset="0"/>
                </a:rPr>
                <a:t>1/0</a:t>
              </a:r>
            </a:p>
          </p:txBody>
        </p:sp>
        <p:sp>
          <p:nvSpPr>
            <p:cNvPr id="76832" name="Line 31"/>
            <p:cNvSpPr>
              <a:spLocks noChangeShapeType="1"/>
            </p:cNvSpPr>
            <p:nvPr/>
          </p:nvSpPr>
          <p:spPr bwMode="auto">
            <a:xfrm flipV="1">
              <a:off x="2494" y="1752"/>
              <a:ext cx="499" cy="1406"/>
            </a:xfrm>
            <a:prstGeom prst="line">
              <a:avLst/>
            </a:prstGeom>
            <a:noFill/>
            <a:ln w="38100">
              <a:solidFill>
                <a:srgbClr val="0000FF"/>
              </a:solidFill>
              <a:round/>
              <a:tailEnd type="triangle" w="med" len="med"/>
            </a:ln>
          </p:spPr>
          <p:txBody>
            <a:bodyPr/>
            <a:lstStyle/>
            <a:p>
              <a:endParaRPr lang="zh-CN" altLang="en-US"/>
            </a:p>
          </p:txBody>
        </p:sp>
        <p:sp>
          <p:nvSpPr>
            <p:cNvPr id="76833" name="Text Box 32"/>
            <p:cNvSpPr txBox="1">
              <a:spLocks noChangeArrowheads="1"/>
            </p:cNvSpPr>
            <p:nvPr/>
          </p:nvSpPr>
          <p:spPr bwMode="auto">
            <a:xfrm>
              <a:off x="2176" y="2614"/>
              <a:ext cx="522" cy="288"/>
            </a:xfrm>
            <a:prstGeom prst="rect">
              <a:avLst/>
            </a:prstGeom>
            <a:noFill/>
            <a:ln w="9525">
              <a:noFill/>
              <a:miter lim="800000"/>
            </a:ln>
          </p:spPr>
          <p:txBody>
            <a:bodyPr wrap="none">
              <a:spAutoFit/>
            </a:bodyPr>
            <a:lstStyle/>
            <a:p>
              <a:pPr algn="l">
                <a:lnSpc>
                  <a:spcPct val="100000"/>
                </a:lnSpc>
                <a:spcBef>
                  <a:spcPct val="0"/>
                </a:spcBef>
              </a:pPr>
              <a:r>
                <a:rPr lang="en-US" altLang="zh-CN" sz="2400">
                  <a:solidFill>
                    <a:srgbClr val="FF6600"/>
                  </a:solidFill>
                  <a:latin typeface="Verdana" panose="020B0604030504040204" pitchFamily="34" charset="0"/>
                </a:rPr>
                <a:t>0/0</a:t>
              </a:r>
            </a:p>
          </p:txBody>
        </p:sp>
        <p:sp>
          <p:nvSpPr>
            <p:cNvPr id="76834" name="Freeform 33"/>
            <p:cNvSpPr/>
            <p:nvPr/>
          </p:nvSpPr>
          <p:spPr bwMode="auto">
            <a:xfrm>
              <a:off x="2985" y="839"/>
              <a:ext cx="378" cy="302"/>
            </a:xfrm>
            <a:custGeom>
              <a:avLst/>
              <a:gdLst>
                <a:gd name="T0" fmla="*/ 325 w 378"/>
                <a:gd name="T1" fmla="*/ 302 h 302"/>
                <a:gd name="T2" fmla="*/ 371 w 378"/>
                <a:gd name="T3" fmla="*/ 211 h 302"/>
                <a:gd name="T4" fmla="*/ 280 w 378"/>
                <a:gd name="T5" fmla="*/ 30 h 302"/>
                <a:gd name="T6" fmla="*/ 99 w 378"/>
                <a:gd name="T7" fmla="*/ 30 h 302"/>
                <a:gd name="T8" fmla="*/ 8 w 378"/>
                <a:gd name="T9" fmla="*/ 121 h 302"/>
                <a:gd name="T10" fmla="*/ 53 w 378"/>
                <a:gd name="T11" fmla="*/ 302 h 302"/>
                <a:gd name="T12" fmla="*/ 0 60000 65536"/>
                <a:gd name="T13" fmla="*/ 0 60000 65536"/>
                <a:gd name="T14" fmla="*/ 0 60000 65536"/>
                <a:gd name="T15" fmla="*/ 0 60000 65536"/>
                <a:gd name="T16" fmla="*/ 0 60000 65536"/>
                <a:gd name="T17" fmla="*/ 0 60000 65536"/>
                <a:gd name="T18" fmla="*/ 0 w 378"/>
                <a:gd name="T19" fmla="*/ 0 h 302"/>
                <a:gd name="T20" fmla="*/ 378 w 378"/>
                <a:gd name="T21" fmla="*/ 302 h 302"/>
              </a:gdLst>
              <a:ahLst/>
              <a:cxnLst>
                <a:cxn ang="T12">
                  <a:pos x="T0" y="T1"/>
                </a:cxn>
                <a:cxn ang="T13">
                  <a:pos x="T2" y="T3"/>
                </a:cxn>
                <a:cxn ang="T14">
                  <a:pos x="T4" y="T5"/>
                </a:cxn>
                <a:cxn ang="T15">
                  <a:pos x="T6" y="T7"/>
                </a:cxn>
                <a:cxn ang="T16">
                  <a:pos x="T8" y="T9"/>
                </a:cxn>
                <a:cxn ang="T17">
                  <a:pos x="T10" y="T11"/>
                </a:cxn>
              </a:cxnLst>
              <a:rect l="T18" t="T19" r="T20" b="T21"/>
              <a:pathLst>
                <a:path w="378" h="302">
                  <a:moveTo>
                    <a:pt x="325" y="302"/>
                  </a:moveTo>
                  <a:cubicBezTo>
                    <a:pt x="351" y="279"/>
                    <a:pt x="378" y="256"/>
                    <a:pt x="371" y="211"/>
                  </a:cubicBezTo>
                  <a:cubicBezTo>
                    <a:pt x="364" y="166"/>
                    <a:pt x="325" y="60"/>
                    <a:pt x="280" y="30"/>
                  </a:cubicBezTo>
                  <a:cubicBezTo>
                    <a:pt x="235" y="0"/>
                    <a:pt x="144" y="15"/>
                    <a:pt x="99" y="30"/>
                  </a:cubicBezTo>
                  <a:cubicBezTo>
                    <a:pt x="54" y="45"/>
                    <a:pt x="16" y="76"/>
                    <a:pt x="8" y="121"/>
                  </a:cubicBezTo>
                  <a:cubicBezTo>
                    <a:pt x="0" y="166"/>
                    <a:pt x="26" y="234"/>
                    <a:pt x="53" y="302"/>
                  </a:cubicBezTo>
                </a:path>
              </a:pathLst>
            </a:custGeom>
            <a:noFill/>
            <a:ln w="38100">
              <a:solidFill>
                <a:srgbClr val="0000FF"/>
              </a:solidFill>
              <a:round/>
              <a:tailEnd type="triangle" w="med" len="med"/>
            </a:ln>
          </p:spPr>
          <p:txBody>
            <a:bodyPr/>
            <a:lstStyle/>
            <a:p>
              <a:endParaRPr lang="zh-CN" altLang="en-US"/>
            </a:p>
          </p:txBody>
        </p:sp>
        <p:sp>
          <p:nvSpPr>
            <p:cNvPr id="76835" name="Text Box 34"/>
            <p:cNvSpPr txBox="1">
              <a:spLocks noChangeArrowheads="1"/>
            </p:cNvSpPr>
            <p:nvPr/>
          </p:nvSpPr>
          <p:spPr bwMode="auto">
            <a:xfrm>
              <a:off x="3447" y="709"/>
              <a:ext cx="522" cy="288"/>
            </a:xfrm>
            <a:prstGeom prst="rect">
              <a:avLst/>
            </a:prstGeom>
            <a:noFill/>
            <a:ln w="9525">
              <a:noFill/>
              <a:miter lim="800000"/>
            </a:ln>
          </p:spPr>
          <p:txBody>
            <a:bodyPr wrap="none">
              <a:spAutoFit/>
            </a:bodyPr>
            <a:lstStyle/>
            <a:p>
              <a:pPr algn="l">
                <a:lnSpc>
                  <a:spcPct val="100000"/>
                </a:lnSpc>
                <a:spcBef>
                  <a:spcPct val="0"/>
                </a:spcBef>
              </a:pPr>
              <a:r>
                <a:rPr lang="en-US" altLang="zh-CN" sz="2400">
                  <a:solidFill>
                    <a:srgbClr val="FF6600"/>
                  </a:solidFill>
                  <a:latin typeface="Verdana" panose="020B0604030504040204" pitchFamily="34" charset="0"/>
                </a:rPr>
                <a:t>0/0</a:t>
              </a:r>
            </a:p>
          </p:txBody>
        </p:sp>
      </p:grpSp>
      <p:sp>
        <p:nvSpPr>
          <p:cNvPr id="76805" name="Rectangle 37"/>
          <p:cNvSpPr>
            <a:spLocks noGrp="1" noChangeArrowheads="1"/>
          </p:cNvSpPr>
          <p:nvPr>
            <p:ph type="title"/>
          </p:nvPr>
        </p:nvSpPr>
        <p:spPr/>
        <p:txBody>
          <a:bodyPr/>
          <a:lstStyle/>
          <a:p>
            <a:r>
              <a:rPr lang="zh-CN" altLang="en-US" dirty="0" smtClean="0">
                <a:solidFill>
                  <a:srgbClr val="FFCC00"/>
                </a:solidFill>
                <a:latin typeface="Arial" panose="020B0604020202020204" pitchFamily="34" charset="0"/>
                <a:ea typeface="黑体" panose="02010600030101010101" pitchFamily="49" charset="-122"/>
              </a:rPr>
              <a:t>序列检测器的</a:t>
            </a:r>
            <a:r>
              <a:rPr lang="en-US" altLang="zh-CN" dirty="0" smtClean="0">
                <a:solidFill>
                  <a:srgbClr val="FFCC00"/>
                </a:solidFill>
                <a:latin typeface="Arial" panose="020B0604020202020204" pitchFamily="34" charset="0"/>
                <a:ea typeface="黑体" panose="02010600030101010101" pitchFamily="49" charset="-122"/>
              </a:rPr>
              <a:t>Mealy</a:t>
            </a:r>
            <a:r>
              <a:rPr lang="zh-CN" altLang="en-US" dirty="0" smtClean="0">
                <a:solidFill>
                  <a:srgbClr val="FFCC00"/>
                </a:solidFill>
                <a:latin typeface="Arial" panose="020B0604020202020204" pitchFamily="34" charset="0"/>
                <a:ea typeface="黑体" panose="02010600030101010101" pitchFamily="49" charset="-122"/>
              </a:rPr>
              <a:t>型有限状态机状态图</a:t>
            </a:r>
          </a:p>
        </p:txBody>
      </p:sp>
      <p:grpSp>
        <p:nvGrpSpPr>
          <p:cNvPr id="76806" name="Group 44"/>
          <p:cNvGrpSpPr/>
          <p:nvPr/>
        </p:nvGrpSpPr>
        <p:grpSpPr bwMode="auto">
          <a:xfrm>
            <a:off x="2081214" y="1557338"/>
            <a:ext cx="3208337" cy="996950"/>
            <a:chOff x="351" y="981"/>
            <a:chExt cx="2021" cy="628"/>
          </a:xfrm>
        </p:grpSpPr>
        <p:sp>
          <p:nvSpPr>
            <p:cNvPr id="76808" name="Oval 31"/>
            <p:cNvSpPr>
              <a:spLocks noChangeArrowheads="1"/>
            </p:cNvSpPr>
            <p:nvPr/>
          </p:nvSpPr>
          <p:spPr bwMode="auto">
            <a:xfrm>
              <a:off x="351" y="981"/>
              <a:ext cx="776" cy="628"/>
            </a:xfrm>
            <a:prstGeom prst="ellipse">
              <a:avLst/>
            </a:prstGeom>
            <a:solidFill>
              <a:schemeClr val="accent1">
                <a:alpha val="52940"/>
              </a:schemeClr>
            </a:solidFill>
            <a:ln w="28575">
              <a:solidFill>
                <a:schemeClr val="tx2"/>
              </a:solidFill>
              <a:round/>
            </a:ln>
          </p:spPr>
          <p:txBody>
            <a:bodyPr wrap="none" anchor="ctr"/>
            <a:lstStyle/>
            <a:p>
              <a:pPr>
                <a:lnSpc>
                  <a:spcPct val="100000"/>
                </a:lnSpc>
                <a:spcBef>
                  <a:spcPct val="0"/>
                </a:spcBef>
              </a:pPr>
              <a:r>
                <a:rPr lang="en-US" altLang="zh-CN" sz="2800">
                  <a:solidFill>
                    <a:srgbClr val="FF66CC"/>
                  </a:solidFill>
                  <a:latin typeface="Verdana" panose="020B0604030504040204" pitchFamily="34" charset="0"/>
                </a:rPr>
                <a:t>S</a:t>
              </a:r>
              <a:r>
                <a:rPr lang="en-US" altLang="zh-CN" sz="2800" baseline="-25000">
                  <a:solidFill>
                    <a:srgbClr val="FF66CC"/>
                  </a:solidFill>
                  <a:latin typeface="Verdana" panose="020B0604030504040204" pitchFamily="34" charset="0"/>
                </a:rPr>
                <a:t>i</a:t>
              </a:r>
            </a:p>
          </p:txBody>
        </p:sp>
        <p:sp>
          <p:nvSpPr>
            <p:cNvPr id="76809" name="Line 32"/>
            <p:cNvSpPr>
              <a:spLocks noChangeShapeType="1"/>
            </p:cNvSpPr>
            <p:nvPr/>
          </p:nvSpPr>
          <p:spPr bwMode="auto">
            <a:xfrm>
              <a:off x="1127" y="1345"/>
              <a:ext cx="982" cy="4"/>
            </a:xfrm>
            <a:prstGeom prst="line">
              <a:avLst/>
            </a:prstGeom>
            <a:noFill/>
            <a:ln w="38100">
              <a:solidFill>
                <a:srgbClr val="0000FF"/>
              </a:solidFill>
              <a:round/>
              <a:tailEnd type="triangle" w="med" len="med"/>
            </a:ln>
          </p:spPr>
          <p:txBody>
            <a:bodyPr/>
            <a:lstStyle/>
            <a:p>
              <a:endParaRPr lang="zh-CN" altLang="en-US"/>
            </a:p>
          </p:txBody>
        </p:sp>
        <p:sp>
          <p:nvSpPr>
            <p:cNvPr id="76810" name="Text Box 33"/>
            <p:cNvSpPr txBox="1">
              <a:spLocks noChangeArrowheads="1"/>
            </p:cNvSpPr>
            <p:nvPr/>
          </p:nvSpPr>
          <p:spPr bwMode="auto">
            <a:xfrm>
              <a:off x="1156" y="1027"/>
              <a:ext cx="1216" cy="231"/>
            </a:xfrm>
            <a:prstGeom prst="rect">
              <a:avLst/>
            </a:prstGeom>
            <a:noFill/>
            <a:ln w="9525">
              <a:noFill/>
              <a:miter lim="800000"/>
            </a:ln>
          </p:spPr>
          <p:txBody>
            <a:bodyPr>
              <a:spAutoFit/>
            </a:bodyPr>
            <a:lstStyle/>
            <a:p>
              <a:pPr algn="l">
                <a:lnSpc>
                  <a:spcPct val="100000"/>
                </a:lnSpc>
                <a:spcBef>
                  <a:spcPct val="0"/>
                </a:spcBef>
              </a:pPr>
              <a:r>
                <a:rPr lang="en-US" altLang="zh-CN" sz="1800">
                  <a:solidFill>
                    <a:srgbClr val="FF6600"/>
                  </a:solidFill>
                  <a:latin typeface="Verdana" panose="020B0604030504040204" pitchFamily="34" charset="0"/>
                </a:rPr>
                <a:t>Data_IN</a:t>
              </a:r>
              <a:r>
                <a:rPr lang="en-US" altLang="zh-CN" sz="1800" baseline="-25000">
                  <a:solidFill>
                    <a:srgbClr val="FF6600"/>
                  </a:solidFill>
                  <a:latin typeface="Verdana" panose="020B0604030504040204" pitchFamily="34" charset="0"/>
                </a:rPr>
                <a:t>i</a:t>
              </a:r>
              <a:r>
                <a:rPr lang="en-US" altLang="zh-CN" sz="1800">
                  <a:solidFill>
                    <a:srgbClr val="FF6600"/>
                  </a:solidFill>
                  <a:latin typeface="Verdana" panose="020B0604030504040204" pitchFamily="34" charset="0"/>
                </a:rPr>
                <a:t>/ZO</a:t>
              </a:r>
              <a:r>
                <a:rPr lang="en-US" altLang="zh-CN" sz="1800" baseline="-25000">
                  <a:solidFill>
                    <a:srgbClr val="FF6600"/>
                  </a:solidFill>
                  <a:latin typeface="Verdana" panose="020B0604030504040204" pitchFamily="34" charset="0"/>
                </a:rPr>
                <a:t>i</a:t>
              </a:r>
            </a:p>
          </p:txBody>
        </p:sp>
      </p:grpSp>
      <p:sp>
        <p:nvSpPr>
          <p:cNvPr id="2200583" name="AutoShape 7"/>
          <p:cNvSpPr>
            <a:spLocks noChangeArrowheads="1"/>
          </p:cNvSpPr>
          <p:nvPr/>
        </p:nvSpPr>
        <p:spPr bwMode="auto">
          <a:xfrm>
            <a:off x="1947864" y="5561014"/>
            <a:ext cx="2795587" cy="1011237"/>
          </a:xfrm>
          <a:prstGeom prst="wedgeRoundRectCallout">
            <a:avLst>
              <a:gd name="adj1" fmla="val 38588"/>
              <a:gd name="adj2" fmla="val -87333"/>
              <a:gd name="adj3" fmla="val 16667"/>
            </a:avLst>
          </a:prstGeom>
          <a:solidFill>
            <a:srgbClr val="FFFF99"/>
          </a:solidFill>
          <a:ln w="9525">
            <a:solidFill>
              <a:srgbClr val="FF9966"/>
            </a:solidFill>
            <a:miter lim="800000"/>
          </a:ln>
          <a:effectLst>
            <a:prstShdw prst="shdw17" dist="17961" dir="2700000">
              <a:srgbClr val="99995C"/>
            </a:prstShdw>
          </a:effectLst>
        </p:spPr>
        <p:txBody>
          <a:bodyPr anchor="b"/>
          <a:lstStyle/>
          <a:p>
            <a:pPr algn="l">
              <a:lnSpc>
                <a:spcPct val="100000"/>
              </a:lnSpc>
              <a:spcBef>
                <a:spcPct val="0"/>
              </a:spcBef>
            </a:pPr>
            <a:r>
              <a:rPr lang="zh-CN" altLang="en-US">
                <a:latin typeface="Arial" panose="020B0604020202020204" pitchFamily="34" charset="0"/>
                <a:ea typeface="楷体_GB2312" panose="02010609030101010101" charset="-122"/>
              </a:rPr>
              <a:t>在</a:t>
            </a:r>
            <a:r>
              <a:rPr lang="en-US" altLang="zh-CN">
                <a:latin typeface="Arial" panose="020B0604020202020204" pitchFamily="34" charset="0"/>
                <a:ea typeface="楷体_GB2312" panose="02010609030101010101" charset="-122"/>
              </a:rPr>
              <a:t>S3</a:t>
            </a:r>
            <a:r>
              <a:rPr lang="zh-CN" altLang="en-US">
                <a:latin typeface="Arial" panose="020B0604020202020204" pitchFamily="34" charset="0"/>
                <a:ea typeface="楷体_GB2312" panose="02010609030101010101" charset="-122"/>
              </a:rPr>
              <a:t>时若</a:t>
            </a:r>
            <a:r>
              <a:rPr lang="en-US" altLang="zh-CN">
                <a:latin typeface="Arial" panose="020B0604020202020204" pitchFamily="34" charset="0"/>
                <a:ea typeface="楷体_GB2312" panose="02010609030101010101" charset="-122"/>
              </a:rPr>
              <a:t>data=1</a:t>
            </a:r>
            <a:r>
              <a:rPr lang="zh-CN" altLang="en-US">
                <a:latin typeface="Arial" panose="020B0604020202020204" pitchFamily="34" charset="0"/>
                <a:ea typeface="楷体_GB2312" panose="02010609030101010101" charset="-122"/>
              </a:rPr>
              <a:t>，则</a:t>
            </a:r>
            <a:r>
              <a:rPr lang="en-US" altLang="zh-CN">
                <a:solidFill>
                  <a:srgbClr val="FF0066"/>
                </a:solidFill>
                <a:latin typeface="Arial" panose="020B0604020202020204" pitchFamily="34" charset="0"/>
                <a:ea typeface="楷体_GB2312" panose="02010609030101010101" charset="-122"/>
              </a:rPr>
              <a:t>zo</a:t>
            </a:r>
            <a:r>
              <a:rPr lang="zh-CN" altLang="en-US">
                <a:solidFill>
                  <a:srgbClr val="FF0066"/>
                </a:solidFill>
                <a:latin typeface="Arial" panose="020B0604020202020204" pitchFamily="34" charset="0"/>
                <a:ea typeface="楷体_GB2312" panose="02010609030101010101" charset="-122"/>
              </a:rPr>
              <a:t>置</a:t>
            </a:r>
            <a:r>
              <a:rPr lang="en-US" altLang="zh-CN">
                <a:solidFill>
                  <a:srgbClr val="FF0066"/>
                </a:solidFill>
                <a:latin typeface="Arial" panose="020B0604020202020204" pitchFamily="34" charset="0"/>
                <a:ea typeface="楷体_GB2312" panose="02010609030101010101" charset="-122"/>
              </a:rPr>
              <a:t>1</a:t>
            </a:r>
            <a:r>
              <a:rPr lang="zh-CN" altLang="en-US">
                <a:solidFill>
                  <a:srgbClr val="FF0066"/>
                </a:solidFill>
                <a:latin typeface="Arial" panose="020B0604020202020204" pitchFamily="34" charset="0"/>
                <a:ea typeface="楷体_GB2312" panose="02010609030101010101" charset="-122"/>
              </a:rPr>
              <a:t>：</a:t>
            </a:r>
            <a:r>
              <a:rPr lang="zh-CN" altLang="en-US">
                <a:latin typeface="Arial" panose="020B0604020202020204" pitchFamily="34" charset="0"/>
                <a:ea typeface="楷体_GB2312" panose="02010609030101010101" charset="-122"/>
              </a:rPr>
              <a:t>输出是内部状态和外部输入的函数</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08903"/>
                                        </p:tgtEl>
                                        <p:attrNameLst>
                                          <p:attrName>style.visibility</p:attrName>
                                        </p:attrNameLst>
                                      </p:cBhvr>
                                      <p:to>
                                        <p:strVal val="visible"/>
                                      </p:to>
                                    </p:set>
                                    <p:anim calcmode="lin" valueType="num">
                                      <p:cBhvr>
                                        <p:cTn id="12" dur="500" fill="hold"/>
                                        <p:tgtEl>
                                          <p:spTgt spid="208903"/>
                                        </p:tgtEl>
                                        <p:attrNameLst>
                                          <p:attrName>ppt_w</p:attrName>
                                        </p:attrNameLst>
                                      </p:cBhvr>
                                      <p:tavLst>
                                        <p:tav tm="0">
                                          <p:val>
                                            <p:fltVal val="0"/>
                                          </p:val>
                                        </p:tav>
                                        <p:tav tm="100000">
                                          <p:val>
                                            <p:strVal val="#ppt_w"/>
                                          </p:val>
                                        </p:tav>
                                      </p:tavLst>
                                    </p:anim>
                                    <p:anim calcmode="lin" valueType="num">
                                      <p:cBhvr>
                                        <p:cTn id="13" dur="500" fill="hold"/>
                                        <p:tgtEl>
                                          <p:spTgt spid="208903"/>
                                        </p:tgtEl>
                                        <p:attrNameLst>
                                          <p:attrName>ppt_h</p:attrName>
                                        </p:attrNameLst>
                                      </p:cBhvr>
                                      <p:tavLst>
                                        <p:tav tm="0">
                                          <p:val>
                                            <p:fltVal val="0"/>
                                          </p:val>
                                        </p:tav>
                                        <p:tav tm="100000">
                                          <p:val>
                                            <p:strVal val="#ppt_h"/>
                                          </p:val>
                                        </p:tav>
                                      </p:tavLst>
                                    </p:anim>
                                    <p:animEffect transition="in" filter="fade">
                                      <p:cBhvr>
                                        <p:cTn id="14" dur="500"/>
                                        <p:tgtEl>
                                          <p:spTgt spid="20890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200583"/>
                                        </p:tgtEl>
                                        <p:attrNameLst>
                                          <p:attrName>style.visibility</p:attrName>
                                        </p:attrNameLst>
                                      </p:cBhvr>
                                      <p:to>
                                        <p:strVal val="visible"/>
                                      </p:to>
                                    </p:set>
                                    <p:animEffect transition="in" filter="dissolve">
                                      <p:cBhvr>
                                        <p:cTn id="19" dur="500"/>
                                        <p:tgtEl>
                                          <p:spTgt spid="2200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3" grpId="0"/>
      <p:bldP spid="2200583"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1657351" y="1201739"/>
            <a:ext cx="5484813" cy="5062537"/>
          </a:xfrm>
          <a:prstGeom prst="rect">
            <a:avLst/>
          </a:prstGeom>
          <a:solidFill>
            <a:srgbClr val="ADD6FF"/>
          </a:solidFill>
          <a:ln w="9525">
            <a:noFill/>
            <a:miter lim="800000"/>
          </a:ln>
          <a:effectLst>
            <a:prstShdw prst="shdw13" dist="53882" dir="13500000">
              <a:srgbClr val="808080">
                <a:alpha val="50000"/>
              </a:srgbClr>
            </a:prstShdw>
          </a:effectLst>
        </p:spPr>
        <p:txBody>
          <a:bodyPr>
            <a:spAutoFit/>
          </a:bodyPr>
          <a:lstStyle/>
          <a:p>
            <a:pPr algn="l">
              <a:lnSpc>
                <a:spcPct val="85000"/>
              </a:lnSpc>
              <a:spcBef>
                <a:spcPct val="0"/>
              </a:spcBef>
            </a:pPr>
            <a:r>
              <a:rPr lang="en-US" altLang="zh-CN" sz="1800"/>
              <a:t>module</a:t>
            </a:r>
            <a:r>
              <a:rPr lang="en-US" altLang="zh-CN" sz="1800">
                <a:solidFill>
                  <a:srgbClr val="FF0000"/>
                </a:solidFill>
              </a:rPr>
              <a:t> monitor2_good</a:t>
            </a:r>
            <a:r>
              <a:rPr lang="en-US" altLang="zh-CN" sz="1800"/>
              <a:t>(clk,clr,data,zo,state);</a:t>
            </a:r>
          </a:p>
          <a:p>
            <a:pPr algn="l">
              <a:lnSpc>
                <a:spcPct val="85000"/>
              </a:lnSpc>
              <a:spcBef>
                <a:spcPct val="0"/>
              </a:spcBef>
            </a:pPr>
            <a:r>
              <a:rPr lang="en-US" altLang="zh-CN" sz="1800"/>
              <a:t>    parameter S0=3’b000, S1=3’b001,</a:t>
            </a:r>
          </a:p>
          <a:p>
            <a:pPr algn="l">
              <a:lnSpc>
                <a:spcPct val="85000"/>
              </a:lnSpc>
              <a:spcBef>
                <a:spcPct val="0"/>
              </a:spcBef>
            </a:pPr>
            <a:r>
              <a:rPr lang="en-US" altLang="zh-CN" sz="1800"/>
              <a:t>    S2=3’b010,S3=3’b011,S4=3’b100;</a:t>
            </a:r>
          </a:p>
          <a:p>
            <a:pPr algn="l">
              <a:lnSpc>
                <a:spcPct val="85000"/>
              </a:lnSpc>
              <a:spcBef>
                <a:spcPct val="0"/>
              </a:spcBef>
            </a:pPr>
            <a:r>
              <a:rPr lang="en-US" altLang="zh-CN" sz="1800"/>
              <a:t>    input clk,clr,data;</a:t>
            </a:r>
          </a:p>
          <a:p>
            <a:pPr algn="l">
              <a:lnSpc>
                <a:spcPct val="85000"/>
              </a:lnSpc>
              <a:spcBef>
                <a:spcPct val="0"/>
              </a:spcBef>
            </a:pPr>
            <a:r>
              <a:rPr lang="en-US" altLang="zh-CN" sz="1800"/>
              <a:t>    output zo;</a:t>
            </a:r>
          </a:p>
          <a:p>
            <a:pPr algn="l">
              <a:lnSpc>
                <a:spcPct val="85000"/>
              </a:lnSpc>
              <a:spcBef>
                <a:spcPct val="0"/>
              </a:spcBef>
            </a:pPr>
            <a:r>
              <a:rPr lang="en-US" altLang="zh-CN" sz="1800"/>
              <a:t>    output[2:0] state;</a:t>
            </a:r>
          </a:p>
          <a:p>
            <a:pPr algn="l">
              <a:lnSpc>
                <a:spcPct val="85000"/>
              </a:lnSpc>
              <a:spcBef>
                <a:spcPct val="0"/>
              </a:spcBef>
            </a:pPr>
            <a:r>
              <a:rPr lang="en-US" altLang="zh-CN" sz="1800"/>
              <a:t>    reg [2:0] state;</a:t>
            </a:r>
          </a:p>
          <a:p>
            <a:pPr algn="l">
              <a:lnSpc>
                <a:spcPct val="85000"/>
              </a:lnSpc>
              <a:spcBef>
                <a:spcPct val="0"/>
              </a:spcBef>
            </a:pPr>
            <a:r>
              <a:rPr lang="en-US" altLang="zh-CN" sz="1800"/>
              <a:t>    reg zo;</a:t>
            </a:r>
          </a:p>
          <a:p>
            <a:pPr algn="l">
              <a:lnSpc>
                <a:spcPct val="85000"/>
              </a:lnSpc>
              <a:spcBef>
                <a:spcPct val="0"/>
              </a:spcBef>
            </a:pPr>
            <a:r>
              <a:rPr lang="en-US" altLang="zh-CN" sz="1800"/>
              <a:t>    always @(posedge clk or posedge clr)</a:t>
            </a:r>
          </a:p>
          <a:p>
            <a:pPr algn="l">
              <a:lnSpc>
                <a:spcPct val="85000"/>
              </a:lnSpc>
              <a:spcBef>
                <a:spcPct val="0"/>
              </a:spcBef>
            </a:pPr>
            <a:r>
              <a:rPr lang="en-US" altLang="zh-CN" sz="1800"/>
              <a:t>       begin</a:t>
            </a:r>
          </a:p>
          <a:p>
            <a:pPr algn="l">
              <a:lnSpc>
                <a:spcPct val="85000"/>
              </a:lnSpc>
              <a:spcBef>
                <a:spcPct val="0"/>
              </a:spcBef>
            </a:pPr>
            <a:r>
              <a:rPr lang="en-US" altLang="zh-CN" sz="1800"/>
              <a:t>           if (clr) state=S0; //</a:t>
            </a:r>
            <a:r>
              <a:rPr lang="zh-CN" altLang="en-US" sz="1800">
                <a:solidFill>
                  <a:srgbClr val="FF0066"/>
                </a:solidFill>
                <a:latin typeface="Arial" panose="020B0604020202020204" pitchFamily="34" charset="0"/>
                <a:ea typeface="楷体_GB2312" panose="02010609030101010101" charset="-122"/>
              </a:rPr>
              <a:t>（</a:t>
            </a:r>
            <a:r>
              <a:rPr lang="en-US" altLang="zh-CN" sz="1800">
                <a:solidFill>
                  <a:srgbClr val="FF0066"/>
                </a:solidFill>
                <a:latin typeface="Arial" panose="020B0604020202020204" pitchFamily="34" charset="0"/>
                <a:ea typeface="楷体_GB2312" panose="02010609030101010101" charset="-122"/>
              </a:rPr>
              <a:t>1</a:t>
            </a:r>
            <a:r>
              <a:rPr lang="zh-CN" altLang="en-US" sz="1800">
                <a:solidFill>
                  <a:srgbClr val="FF0066"/>
                </a:solidFill>
                <a:latin typeface="Arial" panose="020B0604020202020204" pitchFamily="34" charset="0"/>
                <a:ea typeface="楷体_GB2312" panose="02010609030101010101" charset="-122"/>
              </a:rPr>
              <a:t>）复位时回到初始状态</a:t>
            </a:r>
            <a:endParaRPr lang="en-US" altLang="zh-CN" sz="1800">
              <a:solidFill>
                <a:srgbClr val="FF0066"/>
              </a:solidFill>
              <a:latin typeface="Arial" panose="020B0604020202020204" pitchFamily="34" charset="0"/>
              <a:ea typeface="楷体_GB2312" panose="02010609030101010101" charset="-122"/>
            </a:endParaRPr>
          </a:p>
          <a:p>
            <a:pPr algn="l">
              <a:lnSpc>
                <a:spcPct val="85000"/>
              </a:lnSpc>
              <a:spcBef>
                <a:spcPct val="0"/>
              </a:spcBef>
            </a:pPr>
            <a:r>
              <a:rPr lang="zh-CN" altLang="en-US" sz="1800"/>
              <a:t>           </a:t>
            </a:r>
            <a:r>
              <a:rPr lang="en-US" altLang="zh-CN" sz="1800"/>
              <a:t>else</a:t>
            </a:r>
          </a:p>
          <a:p>
            <a:pPr algn="l">
              <a:lnSpc>
                <a:spcPct val="85000"/>
              </a:lnSpc>
              <a:spcBef>
                <a:spcPct val="0"/>
              </a:spcBef>
            </a:pPr>
            <a:r>
              <a:rPr lang="en-US" altLang="zh-CN" sz="1800"/>
              <a:t>              begin</a:t>
            </a:r>
          </a:p>
          <a:p>
            <a:pPr algn="l">
              <a:lnSpc>
                <a:spcPct val="85000"/>
              </a:lnSpc>
              <a:spcBef>
                <a:spcPct val="0"/>
              </a:spcBef>
            </a:pPr>
            <a:r>
              <a:rPr lang="en-US" altLang="zh-CN" sz="1800"/>
              <a:t>                  </a:t>
            </a:r>
            <a:r>
              <a:rPr lang="en-US" altLang="zh-CN" sz="1800">
                <a:solidFill>
                  <a:srgbClr val="FF0066"/>
                </a:solidFill>
              </a:rPr>
              <a:t>case (state) </a:t>
            </a:r>
            <a:r>
              <a:rPr lang="en-US" altLang="zh-CN"/>
              <a:t>//</a:t>
            </a:r>
            <a:r>
              <a:rPr lang="zh-CN" altLang="en-US" sz="1800">
                <a:solidFill>
                  <a:srgbClr val="FF0066"/>
                </a:solidFill>
                <a:latin typeface="Arial" panose="020B0604020202020204" pitchFamily="34" charset="0"/>
                <a:ea typeface="楷体_GB2312" panose="02010609030101010101" charset="-122"/>
              </a:rPr>
              <a:t>（</a:t>
            </a:r>
            <a:r>
              <a:rPr lang="en-US" altLang="zh-CN" sz="1800">
                <a:solidFill>
                  <a:srgbClr val="FF0066"/>
                </a:solidFill>
                <a:latin typeface="Arial" panose="020B0604020202020204" pitchFamily="34" charset="0"/>
                <a:ea typeface="楷体_GB2312" panose="02010609030101010101" charset="-122"/>
              </a:rPr>
              <a:t>2</a:t>
            </a:r>
            <a:r>
              <a:rPr lang="zh-CN" altLang="en-US" sz="1800">
                <a:solidFill>
                  <a:srgbClr val="FF0066"/>
                </a:solidFill>
                <a:latin typeface="Arial" panose="020B0604020202020204" pitchFamily="34" charset="0"/>
                <a:ea typeface="楷体_GB2312" panose="02010609030101010101" charset="-122"/>
              </a:rPr>
              <a:t>）状态的转移</a:t>
            </a:r>
          </a:p>
          <a:p>
            <a:pPr algn="l">
              <a:lnSpc>
                <a:spcPct val="85000"/>
              </a:lnSpc>
              <a:spcBef>
                <a:spcPct val="0"/>
              </a:spcBef>
            </a:pPr>
            <a:r>
              <a:rPr lang="en-US" altLang="zh-CN" sz="1800"/>
              <a:t>	</a:t>
            </a:r>
            <a:r>
              <a:rPr lang="zh-CN" altLang="en-US" sz="1800"/>
              <a:t>      </a:t>
            </a:r>
            <a:r>
              <a:rPr lang="en-US" altLang="zh-CN" sz="1800">
                <a:solidFill>
                  <a:srgbClr val="FF0066"/>
                </a:solidFill>
              </a:rPr>
              <a:t>S0</a:t>
            </a:r>
            <a:r>
              <a:rPr lang="en-US" altLang="zh-CN" sz="1800"/>
              <a:t>:   if (data==1’b1) state=S1; </a:t>
            </a:r>
          </a:p>
          <a:p>
            <a:pPr algn="l">
              <a:lnSpc>
                <a:spcPct val="85000"/>
              </a:lnSpc>
              <a:spcBef>
                <a:spcPct val="0"/>
              </a:spcBef>
            </a:pPr>
            <a:r>
              <a:rPr lang="en-US" altLang="zh-CN" sz="1800"/>
              <a:t>                         </a:t>
            </a:r>
            <a:r>
              <a:rPr lang="zh-CN" altLang="en-US" sz="1800"/>
              <a:t>     </a:t>
            </a:r>
            <a:r>
              <a:rPr lang="en-US" altLang="zh-CN" sz="1800"/>
              <a:t>else state=S0;                          </a:t>
            </a:r>
            <a:r>
              <a:rPr lang="zh-CN" altLang="en-US" sz="1800"/>
              <a:t>        </a:t>
            </a:r>
            <a:endParaRPr lang="en-US" altLang="zh-CN" sz="1800"/>
          </a:p>
          <a:p>
            <a:pPr algn="l">
              <a:lnSpc>
                <a:spcPct val="85000"/>
              </a:lnSpc>
              <a:spcBef>
                <a:spcPct val="0"/>
              </a:spcBef>
            </a:pPr>
            <a:r>
              <a:rPr lang="en-US" altLang="zh-CN" sz="1800">
                <a:solidFill>
                  <a:srgbClr val="FF0066"/>
                </a:solidFill>
              </a:rPr>
              <a:t>                      S1</a:t>
            </a:r>
            <a:r>
              <a:rPr lang="en-US" altLang="zh-CN" sz="1800"/>
              <a:t>:   if (data==1’b1) state=S2; </a:t>
            </a:r>
          </a:p>
          <a:p>
            <a:pPr algn="l">
              <a:lnSpc>
                <a:spcPct val="85000"/>
              </a:lnSpc>
              <a:spcBef>
                <a:spcPct val="0"/>
              </a:spcBef>
            </a:pPr>
            <a:r>
              <a:rPr lang="en-US" altLang="zh-CN" sz="1800"/>
              <a:t>                          </a:t>
            </a:r>
            <a:r>
              <a:rPr lang="zh-CN" altLang="en-US" sz="1800"/>
              <a:t>    </a:t>
            </a:r>
            <a:r>
              <a:rPr lang="en-US" altLang="zh-CN" sz="1800"/>
              <a:t>else state=S0;</a:t>
            </a:r>
          </a:p>
          <a:p>
            <a:pPr algn="l">
              <a:lnSpc>
                <a:spcPct val="85000"/>
              </a:lnSpc>
              <a:spcBef>
                <a:spcPct val="0"/>
              </a:spcBef>
            </a:pPr>
            <a:r>
              <a:rPr lang="en-US" altLang="zh-CN" sz="1800"/>
              <a:t>                      </a:t>
            </a:r>
            <a:r>
              <a:rPr lang="en-US" altLang="zh-CN" sz="1800">
                <a:solidFill>
                  <a:srgbClr val="FF0066"/>
                </a:solidFill>
              </a:rPr>
              <a:t>S2</a:t>
            </a:r>
            <a:r>
              <a:rPr lang="en-US" altLang="zh-CN" sz="1800"/>
              <a:t>:   if (data==1’b0) state=S3; </a:t>
            </a:r>
          </a:p>
          <a:p>
            <a:pPr algn="l">
              <a:lnSpc>
                <a:spcPct val="85000"/>
              </a:lnSpc>
              <a:spcBef>
                <a:spcPct val="0"/>
              </a:spcBef>
            </a:pPr>
            <a:r>
              <a:rPr lang="en-US" altLang="zh-CN" sz="1800"/>
              <a:t>                              else state=S2;</a:t>
            </a:r>
          </a:p>
          <a:p>
            <a:pPr algn="l">
              <a:lnSpc>
                <a:spcPct val="85000"/>
              </a:lnSpc>
              <a:spcBef>
                <a:spcPct val="0"/>
              </a:spcBef>
            </a:pPr>
            <a:r>
              <a:rPr lang="en-US" altLang="zh-CN" sz="1800"/>
              <a:t>                      	</a:t>
            </a:r>
          </a:p>
        </p:txBody>
      </p:sp>
      <p:sp>
        <p:nvSpPr>
          <p:cNvPr id="77828" name="Rectangle 7"/>
          <p:cNvSpPr>
            <a:spLocks noGrp="1" noChangeArrowheads="1"/>
          </p:cNvSpPr>
          <p:nvPr>
            <p:ph type="title" idx="4294967295"/>
          </p:nvPr>
        </p:nvSpPr>
        <p:spPr>
          <a:xfrm>
            <a:off x="5334000" y="1651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序列检测器源程序（</a:t>
            </a:r>
            <a:r>
              <a:rPr lang="en-US" altLang="zh-CN" dirty="0" smtClean="0">
                <a:solidFill>
                  <a:srgbClr val="FFCC00"/>
                </a:solidFill>
                <a:latin typeface="Arial" panose="020B0604020202020204" pitchFamily="34" charset="0"/>
                <a:ea typeface="黑体" panose="02010600030101010101" pitchFamily="49" charset="-122"/>
              </a:rPr>
              <a:t>Mealy</a:t>
            </a:r>
            <a:r>
              <a:rPr lang="zh-CN" altLang="en-US" dirty="0" smtClean="0">
                <a:solidFill>
                  <a:srgbClr val="FFCC00"/>
                </a:solidFill>
                <a:latin typeface="Arial" panose="020B0604020202020204" pitchFamily="34" charset="0"/>
                <a:ea typeface="黑体" panose="02010600030101010101" pitchFamily="49" charset="-122"/>
              </a:rPr>
              <a:t>型状态机）</a:t>
            </a:r>
          </a:p>
        </p:txBody>
      </p:sp>
      <p:sp>
        <p:nvSpPr>
          <p:cNvPr id="77829" name="Rectangle 2"/>
          <p:cNvSpPr>
            <a:spLocks noChangeArrowheads="1"/>
          </p:cNvSpPr>
          <p:nvPr/>
        </p:nvSpPr>
        <p:spPr bwMode="auto">
          <a:xfrm>
            <a:off x="6343650" y="4448175"/>
            <a:ext cx="3962400" cy="1976438"/>
          </a:xfrm>
          <a:prstGeom prst="rect">
            <a:avLst/>
          </a:prstGeom>
          <a:solidFill>
            <a:srgbClr val="ADD6FF"/>
          </a:solidFill>
          <a:ln w="9525">
            <a:noFill/>
            <a:miter lim="800000"/>
          </a:ln>
          <a:effectLst>
            <a:prstShdw prst="shdw13" dist="53882" dir="13500000">
              <a:srgbClr val="808080">
                <a:alpha val="50000"/>
              </a:srgbClr>
            </a:prstShdw>
          </a:effectLst>
        </p:spPr>
        <p:txBody>
          <a:bodyPr>
            <a:spAutoFit/>
          </a:bodyPr>
          <a:lstStyle/>
          <a:p>
            <a:pPr algn="l">
              <a:lnSpc>
                <a:spcPct val="85000"/>
              </a:lnSpc>
              <a:spcBef>
                <a:spcPct val="0"/>
              </a:spcBef>
            </a:pPr>
            <a:r>
              <a:rPr lang="en-US" altLang="zh-CN" sz="1600"/>
              <a:t>	  </a:t>
            </a:r>
            <a:r>
              <a:rPr lang="en-US" altLang="zh-CN" sz="1600">
                <a:solidFill>
                  <a:srgbClr val="FF0066"/>
                </a:solidFill>
              </a:rPr>
              <a:t>S3:</a:t>
            </a:r>
            <a:r>
              <a:rPr lang="en-US" altLang="zh-CN" sz="1600"/>
              <a:t>  if (data==1’b1) state=S4; </a:t>
            </a:r>
          </a:p>
          <a:p>
            <a:pPr algn="l">
              <a:lnSpc>
                <a:spcPct val="85000"/>
              </a:lnSpc>
              <a:spcBef>
                <a:spcPct val="0"/>
              </a:spcBef>
            </a:pPr>
            <a:r>
              <a:rPr lang="en-US" altLang="zh-CN" sz="1600"/>
              <a:t>                            else state=S0; </a:t>
            </a:r>
          </a:p>
          <a:p>
            <a:pPr algn="l">
              <a:lnSpc>
                <a:spcPct val="85000"/>
              </a:lnSpc>
              <a:spcBef>
                <a:spcPct val="0"/>
              </a:spcBef>
            </a:pPr>
            <a:r>
              <a:rPr lang="en-US" altLang="zh-CN" sz="1600"/>
              <a:t>	  </a:t>
            </a:r>
            <a:r>
              <a:rPr lang="en-US" altLang="zh-CN" sz="1600">
                <a:solidFill>
                  <a:srgbClr val="FF0066"/>
                </a:solidFill>
              </a:rPr>
              <a:t>S4</a:t>
            </a:r>
            <a:r>
              <a:rPr lang="en-US" altLang="zh-CN" sz="1600"/>
              <a:t>:  if (data==1’b1) state=S1; </a:t>
            </a:r>
          </a:p>
          <a:p>
            <a:pPr algn="l">
              <a:lnSpc>
                <a:spcPct val="85000"/>
              </a:lnSpc>
              <a:spcBef>
                <a:spcPct val="0"/>
              </a:spcBef>
            </a:pPr>
            <a:r>
              <a:rPr lang="en-US" altLang="zh-CN" sz="1600"/>
              <a:t>                            else state=S0;                        </a:t>
            </a:r>
          </a:p>
          <a:p>
            <a:pPr algn="l">
              <a:lnSpc>
                <a:spcPct val="85000"/>
              </a:lnSpc>
              <a:spcBef>
                <a:spcPct val="0"/>
              </a:spcBef>
            </a:pPr>
            <a:r>
              <a:rPr lang="en-US" altLang="zh-CN" sz="1600"/>
              <a:t>                     </a:t>
            </a:r>
            <a:r>
              <a:rPr lang="en-US" altLang="zh-CN" sz="1600">
                <a:solidFill>
                  <a:srgbClr val="FF0066"/>
                </a:solidFill>
              </a:rPr>
              <a:t>default</a:t>
            </a:r>
            <a:r>
              <a:rPr lang="en-US" altLang="zh-CN" sz="1600"/>
              <a:t>: state=S0;</a:t>
            </a:r>
          </a:p>
          <a:p>
            <a:pPr algn="l">
              <a:lnSpc>
                <a:spcPct val="85000"/>
              </a:lnSpc>
              <a:spcBef>
                <a:spcPct val="0"/>
              </a:spcBef>
            </a:pPr>
            <a:r>
              <a:rPr lang="en-US" altLang="zh-CN" sz="1600"/>
              <a:t>             </a:t>
            </a:r>
            <a:r>
              <a:rPr lang="en-US" altLang="zh-CN" sz="1600">
                <a:solidFill>
                  <a:srgbClr val="FF0066"/>
                </a:solidFill>
              </a:rPr>
              <a:t>endcase</a:t>
            </a:r>
          </a:p>
          <a:p>
            <a:pPr algn="l">
              <a:lnSpc>
                <a:spcPct val="85000"/>
              </a:lnSpc>
              <a:spcBef>
                <a:spcPct val="0"/>
              </a:spcBef>
            </a:pPr>
            <a:r>
              <a:rPr lang="en-US" altLang="zh-CN" sz="1600"/>
              <a:t>         end</a:t>
            </a:r>
          </a:p>
          <a:p>
            <a:pPr algn="l">
              <a:lnSpc>
                <a:spcPct val="85000"/>
              </a:lnSpc>
              <a:spcBef>
                <a:spcPct val="0"/>
              </a:spcBef>
            </a:pPr>
            <a:r>
              <a:rPr lang="en-US" altLang="zh-CN" sz="1600"/>
              <a:t>    end</a:t>
            </a:r>
          </a:p>
          <a:p>
            <a:pPr algn="l">
              <a:lnSpc>
                <a:spcPct val="85000"/>
              </a:lnSpc>
              <a:spcBef>
                <a:spcPct val="0"/>
              </a:spcBef>
            </a:pPr>
            <a:r>
              <a:rPr lang="en-US" altLang="zh-CN" sz="1600"/>
              <a:t>endmodule	</a:t>
            </a:r>
          </a:p>
        </p:txBody>
      </p:sp>
    </p:spTree>
  </p:cSld>
  <p:clrMapOvr>
    <a:masterClrMapping/>
  </p:clrMapOvr>
  <p:transition>
    <p:blinds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14" name="Picture 14"/>
          <p:cNvPicPr>
            <a:picLocks noChangeAspect="1" noChangeArrowheads="1"/>
          </p:cNvPicPr>
          <p:nvPr/>
        </p:nvPicPr>
        <p:blipFill>
          <a:blip r:embed="rId3" cstate="print"/>
          <a:srcRect/>
          <a:stretch>
            <a:fillRect/>
          </a:stretch>
        </p:blipFill>
        <p:spPr bwMode="black">
          <a:xfrm>
            <a:off x="3024188" y="4373564"/>
            <a:ext cx="6291262" cy="1603375"/>
          </a:xfrm>
          <a:prstGeom prst="rect">
            <a:avLst/>
          </a:prstGeom>
          <a:noFill/>
          <a:ln w="9525" cap="flat" cmpd="sng" algn="ctr">
            <a:noFill/>
            <a:prstDash val="solid"/>
            <a:miter lim="800000"/>
            <a:headEnd/>
            <a:tailEnd/>
          </a:ln>
          <a:effectLst>
            <a:prstShdw prst="shdw13" dist="53882" dir="13500000">
              <a:schemeClr val="bg1">
                <a:gamma/>
                <a:shade val="60000"/>
                <a:invGamma/>
                <a:alpha val="50000"/>
              </a:schemeClr>
            </a:prstShdw>
          </a:effectLst>
        </p:spPr>
      </p:pic>
      <p:sp>
        <p:nvSpPr>
          <p:cNvPr id="76802" name="Rectangle 2"/>
          <p:cNvSpPr>
            <a:spLocks noChangeArrowheads="1"/>
          </p:cNvSpPr>
          <p:nvPr/>
        </p:nvSpPr>
        <p:spPr bwMode="auto">
          <a:xfrm>
            <a:off x="2601914" y="1076326"/>
            <a:ext cx="5616575" cy="3255963"/>
          </a:xfrm>
          <a:prstGeom prst="rect">
            <a:avLst/>
          </a:prstGeom>
          <a:solidFill>
            <a:srgbClr val="ADD6FF"/>
          </a:solidFill>
          <a:ln w="9525">
            <a:noFill/>
            <a:miter lim="800000"/>
          </a:ln>
          <a:effectLst>
            <a:prstShdw prst="shdw13" dist="53882" dir="13500000">
              <a:srgbClr val="808080">
                <a:alpha val="50000"/>
              </a:srgbClr>
            </a:prstShdw>
          </a:effectLst>
        </p:spPr>
        <p:txBody>
          <a:bodyPr>
            <a:spAutoFit/>
          </a:bodyPr>
          <a:lstStyle/>
          <a:p>
            <a:pPr marL="352425" indent="-352425" algn="l">
              <a:lnSpc>
                <a:spcPct val="100000"/>
              </a:lnSpc>
              <a:spcBef>
                <a:spcPct val="0"/>
              </a:spcBef>
              <a:defRPr/>
            </a:pPr>
            <a:r>
              <a:rPr lang="en-US" altLang="zh-CN" sz="1600" dirty="0">
                <a:latin typeface="Arial" panose="020B0604020202020204" pitchFamily="34" charset="0"/>
                <a:cs typeface="Arial" panose="020B0604020202020204" pitchFamily="34" charset="0"/>
              </a:rPr>
              <a:t>      always @(state)       //</a:t>
            </a:r>
            <a:r>
              <a:rPr lang="zh-CN" altLang="en-US" sz="1600" dirty="0">
                <a:latin typeface="Arial" panose="020B0604020202020204" pitchFamily="34" charset="0"/>
                <a:cs typeface="Arial" panose="020B0604020202020204" pitchFamily="34" charset="0"/>
              </a:rPr>
              <a:t>（</a:t>
            </a:r>
            <a:r>
              <a:rPr lang="en-US" altLang="zh-CN" sz="1600" dirty="0">
                <a:latin typeface="Arial" panose="020B0604020202020204" pitchFamily="34" charset="0"/>
                <a:cs typeface="Arial" panose="020B0604020202020204" pitchFamily="34" charset="0"/>
              </a:rPr>
              <a:t>3</a:t>
            </a:r>
            <a:r>
              <a:rPr lang="zh-CN" altLang="en-US" sz="1600" dirty="0">
                <a:latin typeface="Arial" panose="020B0604020202020204" pitchFamily="34" charset="0"/>
                <a:cs typeface="Arial" panose="020B0604020202020204" pitchFamily="34" charset="0"/>
              </a:rPr>
              <a:t>）</a:t>
            </a:r>
            <a:r>
              <a:rPr lang="zh-CN" altLang="en-US" sz="1600" dirty="0">
                <a:latin typeface="楷体_GB2312" panose="02010609030101010101" charset="-122"/>
                <a:ea typeface="楷体_GB2312" panose="02010609030101010101" charset="-122"/>
                <a:cs typeface="Arial" panose="020B0604020202020204" pitchFamily="34" charset="0"/>
              </a:rPr>
              <a:t>状态机的输出信号</a:t>
            </a:r>
          </a:p>
          <a:p>
            <a:pPr marL="352425" indent="-352425" algn="l">
              <a:lnSpc>
                <a:spcPct val="100000"/>
              </a:lnSpc>
              <a:spcBef>
                <a:spcPct val="0"/>
              </a:spcBef>
              <a:defRPr/>
            </a:pP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begin</a:t>
            </a:r>
          </a:p>
          <a:p>
            <a:pPr marL="352425" indent="-352425" algn="l">
              <a:lnSpc>
                <a:spcPct val="100000"/>
              </a:lnSpc>
              <a:spcBef>
                <a:spcPct val="0"/>
              </a:spcBef>
              <a:defRPr/>
            </a:pPr>
            <a:r>
              <a:rPr lang="en-US" altLang="zh-CN" sz="1600" dirty="0">
                <a:latin typeface="Arial" panose="020B0604020202020204" pitchFamily="34" charset="0"/>
                <a:cs typeface="Arial" panose="020B0604020202020204" pitchFamily="34" charset="0"/>
              </a:rPr>
              <a:t>              case (state)    </a:t>
            </a:r>
          </a:p>
          <a:p>
            <a:pPr marL="352425" indent="-352425" algn="l">
              <a:lnSpc>
                <a:spcPct val="100000"/>
              </a:lnSpc>
              <a:spcBef>
                <a:spcPct val="0"/>
              </a:spcBef>
              <a:defRPr/>
            </a:pPr>
            <a:r>
              <a:rPr lang="en-US" altLang="zh-CN" sz="1600" dirty="0">
                <a:latin typeface="Arial" panose="020B0604020202020204" pitchFamily="34" charset="0"/>
                <a:cs typeface="Arial" panose="020B0604020202020204" pitchFamily="34" charset="0"/>
              </a:rPr>
              <a:t>                  S0:  </a:t>
            </a:r>
            <a:r>
              <a:rPr lang="en-US" altLang="zh-CN" sz="1600" dirty="0" err="1">
                <a:latin typeface="Arial" panose="020B0604020202020204" pitchFamily="34" charset="0"/>
                <a:cs typeface="Arial" panose="020B0604020202020204" pitchFamily="34" charset="0"/>
              </a:rPr>
              <a:t>zo</a:t>
            </a:r>
            <a:r>
              <a:rPr lang="en-US" altLang="zh-CN" sz="1600" dirty="0">
                <a:latin typeface="Arial" panose="020B0604020202020204" pitchFamily="34" charset="0"/>
                <a:cs typeface="Arial" panose="020B0604020202020204" pitchFamily="34" charset="0"/>
              </a:rPr>
              <a:t>=1'b0;                            </a:t>
            </a:r>
          </a:p>
          <a:p>
            <a:pPr marL="352425" indent="-352425" algn="l">
              <a:lnSpc>
                <a:spcPct val="100000"/>
              </a:lnSpc>
              <a:spcBef>
                <a:spcPct val="0"/>
              </a:spcBef>
              <a:defRPr/>
            </a:pPr>
            <a:r>
              <a:rPr lang="en-US" altLang="zh-CN" sz="1600" dirty="0">
                <a:latin typeface="Arial" panose="020B0604020202020204" pitchFamily="34" charset="0"/>
                <a:cs typeface="Arial" panose="020B0604020202020204" pitchFamily="34" charset="0"/>
              </a:rPr>
              <a:t>                  S1:  </a:t>
            </a:r>
            <a:r>
              <a:rPr lang="en-US" altLang="zh-CN" sz="1600" dirty="0" err="1">
                <a:latin typeface="Arial" panose="020B0604020202020204" pitchFamily="34" charset="0"/>
                <a:cs typeface="Arial" panose="020B0604020202020204" pitchFamily="34" charset="0"/>
              </a:rPr>
              <a:t>zo</a:t>
            </a:r>
            <a:r>
              <a:rPr lang="en-US" altLang="zh-CN" sz="1600" dirty="0">
                <a:latin typeface="Arial" panose="020B0604020202020204" pitchFamily="34" charset="0"/>
                <a:cs typeface="Arial" panose="020B0604020202020204" pitchFamily="34" charset="0"/>
              </a:rPr>
              <a:t>=1'b0;                                </a:t>
            </a:r>
          </a:p>
          <a:p>
            <a:pPr marL="352425" indent="-352425" algn="l">
              <a:lnSpc>
                <a:spcPct val="100000"/>
              </a:lnSpc>
              <a:spcBef>
                <a:spcPct val="0"/>
              </a:spcBef>
              <a:defRPr/>
            </a:pPr>
            <a:r>
              <a:rPr lang="en-US" altLang="zh-CN" sz="1600" dirty="0">
                <a:latin typeface="Arial" panose="020B0604020202020204" pitchFamily="34" charset="0"/>
                <a:cs typeface="Arial" panose="020B0604020202020204" pitchFamily="34" charset="0"/>
              </a:rPr>
              <a:t>                  S2:  </a:t>
            </a:r>
            <a:r>
              <a:rPr lang="en-US" altLang="zh-CN" sz="1600" dirty="0" err="1">
                <a:latin typeface="Arial" panose="020B0604020202020204" pitchFamily="34" charset="0"/>
                <a:cs typeface="Arial" panose="020B0604020202020204" pitchFamily="34" charset="0"/>
              </a:rPr>
              <a:t>zo</a:t>
            </a:r>
            <a:r>
              <a:rPr lang="en-US" altLang="zh-CN" sz="1600" dirty="0">
                <a:latin typeface="Arial" panose="020B0604020202020204" pitchFamily="34" charset="0"/>
                <a:cs typeface="Arial" panose="020B0604020202020204" pitchFamily="34" charset="0"/>
              </a:rPr>
              <a:t>=1'b0;                         </a:t>
            </a:r>
          </a:p>
          <a:p>
            <a:pPr marL="352425" indent="-352425" algn="l">
              <a:lnSpc>
                <a:spcPct val="100000"/>
              </a:lnSpc>
              <a:spcBef>
                <a:spcPct val="0"/>
              </a:spcBef>
              <a:defRPr/>
            </a:pPr>
            <a:r>
              <a:rPr lang="en-US" altLang="zh-CN" sz="1600" dirty="0">
                <a:latin typeface="Arial" panose="020B0604020202020204" pitchFamily="34" charset="0"/>
                <a:cs typeface="Arial" panose="020B0604020202020204" pitchFamily="34" charset="0"/>
              </a:rPr>
              <a:t>                  S3:  </a:t>
            </a:r>
            <a:r>
              <a:rPr lang="nl-NL" altLang="zh-CN" sz="1600" dirty="0">
                <a:solidFill>
                  <a:srgbClr val="FF0000"/>
                </a:solidFill>
                <a:latin typeface="Arial" panose="020B0604020202020204" pitchFamily="34" charset="0"/>
                <a:cs typeface="Arial" panose="020B0604020202020204" pitchFamily="34" charset="0"/>
              </a:rPr>
              <a:t>if(data==1'b1) zo=1'b1;</a:t>
            </a:r>
          </a:p>
          <a:p>
            <a:pPr marL="352425" indent="-352425" algn="l">
              <a:lnSpc>
                <a:spcPct val="100000"/>
              </a:lnSpc>
              <a:spcBef>
                <a:spcPct val="0"/>
              </a:spcBef>
              <a:defRPr/>
            </a:pPr>
            <a:r>
              <a:rPr lang="nl-NL" altLang="zh-CN" sz="1600" dirty="0">
                <a:solidFill>
                  <a:srgbClr val="FF0000"/>
                </a:solidFill>
                <a:latin typeface="Arial" panose="020B0604020202020204" pitchFamily="34" charset="0"/>
                <a:cs typeface="Arial" panose="020B0604020202020204" pitchFamily="34" charset="0"/>
              </a:rPr>
              <a:t>                          else zo=1'b0; </a:t>
            </a:r>
            <a:endParaRPr lang="en-US" altLang="zh-CN" sz="1600" dirty="0">
              <a:solidFill>
                <a:srgbClr val="FF0000"/>
              </a:solidFill>
              <a:latin typeface="Arial" panose="020B0604020202020204" pitchFamily="34" charset="0"/>
              <a:cs typeface="Arial" panose="020B0604020202020204" pitchFamily="34" charset="0"/>
            </a:endParaRPr>
          </a:p>
          <a:p>
            <a:pPr marL="352425" indent="-352425" algn="l">
              <a:lnSpc>
                <a:spcPct val="100000"/>
              </a:lnSpc>
              <a:spcBef>
                <a:spcPct val="0"/>
              </a:spcBef>
              <a:defRPr/>
            </a:pPr>
            <a:r>
              <a:rPr lang="en-US" altLang="zh-CN" sz="1600" dirty="0">
                <a:latin typeface="Arial" panose="020B0604020202020204" pitchFamily="34" charset="0"/>
                <a:cs typeface="Arial" panose="020B0604020202020204" pitchFamily="34" charset="0"/>
              </a:rPr>
              <a:t>                  S4:  </a:t>
            </a:r>
            <a:r>
              <a:rPr lang="en-US" altLang="zh-CN" sz="1600" dirty="0" err="1">
                <a:latin typeface="Arial" panose="020B0604020202020204" pitchFamily="34" charset="0"/>
                <a:cs typeface="Arial" panose="020B0604020202020204" pitchFamily="34" charset="0"/>
              </a:rPr>
              <a:t>zo</a:t>
            </a:r>
            <a:r>
              <a:rPr lang="en-US" altLang="zh-CN" sz="1600" dirty="0">
                <a:latin typeface="Arial" panose="020B0604020202020204" pitchFamily="34" charset="0"/>
                <a:cs typeface="Arial" panose="020B0604020202020204" pitchFamily="34" charset="0"/>
              </a:rPr>
              <a:t>=1'b0;                               </a:t>
            </a:r>
          </a:p>
          <a:p>
            <a:pPr marL="352425" indent="-352425" algn="l">
              <a:lnSpc>
                <a:spcPct val="100000"/>
              </a:lnSpc>
              <a:spcBef>
                <a:spcPct val="0"/>
              </a:spcBef>
              <a:defRPr/>
            </a:pPr>
            <a:r>
              <a:rPr lang="en-US" altLang="zh-CN" sz="1600" dirty="0">
                <a:latin typeface="Arial" panose="020B0604020202020204" pitchFamily="34" charset="0"/>
                <a:cs typeface="Arial" panose="020B0604020202020204" pitchFamily="34" charset="0"/>
              </a:rPr>
              <a:t>                  default: </a:t>
            </a:r>
            <a:r>
              <a:rPr lang="en-US" altLang="zh-CN" sz="1600" dirty="0" err="1">
                <a:latin typeface="Arial" panose="020B0604020202020204" pitchFamily="34" charset="0"/>
                <a:cs typeface="Arial" panose="020B0604020202020204" pitchFamily="34" charset="0"/>
              </a:rPr>
              <a:t>zo</a:t>
            </a:r>
            <a:r>
              <a:rPr lang="en-US" altLang="zh-CN" sz="1600" dirty="0">
                <a:latin typeface="Arial" panose="020B0604020202020204" pitchFamily="34" charset="0"/>
                <a:cs typeface="Arial" panose="020B0604020202020204" pitchFamily="34" charset="0"/>
              </a:rPr>
              <a:t>=1'b0;</a:t>
            </a:r>
          </a:p>
          <a:p>
            <a:pPr marL="352425" indent="-352425" algn="l">
              <a:lnSpc>
                <a:spcPct val="100000"/>
              </a:lnSpc>
              <a:spcBef>
                <a:spcPct val="0"/>
              </a:spcBef>
              <a:defRPr/>
            </a:pPr>
            <a:r>
              <a:rPr lang="en-US" altLang="zh-CN" sz="1600" dirty="0">
                <a:latin typeface="Arial" panose="020B0604020202020204" pitchFamily="34" charset="0"/>
                <a:cs typeface="Arial" panose="020B0604020202020204" pitchFamily="34" charset="0"/>
              </a:rPr>
              <a:t>              </a:t>
            </a:r>
            <a:r>
              <a:rPr lang="en-US" altLang="zh-CN" sz="1600" dirty="0" err="1">
                <a:latin typeface="Arial" panose="020B0604020202020204" pitchFamily="34" charset="0"/>
                <a:cs typeface="Arial" panose="020B0604020202020204" pitchFamily="34" charset="0"/>
              </a:rPr>
              <a:t>endcase</a:t>
            </a:r>
            <a:r>
              <a:rPr lang="en-US" altLang="zh-CN" sz="1600" dirty="0">
                <a:latin typeface="Arial" panose="020B0604020202020204" pitchFamily="34" charset="0"/>
                <a:cs typeface="Arial" panose="020B0604020202020204" pitchFamily="34" charset="0"/>
              </a:rPr>
              <a:t>           </a:t>
            </a:r>
          </a:p>
          <a:p>
            <a:pPr marL="352425" indent="-352425" algn="l">
              <a:lnSpc>
                <a:spcPct val="100000"/>
              </a:lnSpc>
              <a:spcBef>
                <a:spcPct val="0"/>
              </a:spcBef>
              <a:defRPr/>
            </a:pPr>
            <a:r>
              <a:rPr lang="en-US" altLang="zh-CN" sz="1600" dirty="0">
                <a:latin typeface="Arial" panose="020B0604020202020204" pitchFamily="34" charset="0"/>
                <a:cs typeface="Arial" panose="020B0604020202020204" pitchFamily="34" charset="0"/>
              </a:rPr>
              <a:t>          end</a:t>
            </a:r>
            <a:endParaRPr lang="zh-CN" altLang="en-US" sz="1600" dirty="0">
              <a:latin typeface="Arial" panose="020B0604020202020204" pitchFamily="34" charset="0"/>
              <a:cs typeface="Arial" panose="020B0604020202020204" pitchFamily="34" charset="0"/>
            </a:endParaRPr>
          </a:p>
          <a:p>
            <a:pPr algn="l">
              <a:lnSpc>
                <a:spcPct val="85000"/>
              </a:lnSpc>
              <a:spcBef>
                <a:spcPct val="0"/>
              </a:spcBef>
              <a:defRPr/>
            </a:pPr>
            <a:r>
              <a:rPr lang="en-US" altLang="zh-CN" sz="1600" dirty="0" err="1"/>
              <a:t>endmodule</a:t>
            </a:r>
            <a:r>
              <a:rPr lang="en-US" altLang="zh-CN" sz="1600" dirty="0"/>
              <a:t>	</a:t>
            </a:r>
          </a:p>
        </p:txBody>
      </p:sp>
      <p:sp>
        <p:nvSpPr>
          <p:cNvPr id="78853" name="Rectangle 5"/>
          <p:cNvSpPr>
            <a:spLocks noGrp="1" noChangeArrowheads="1"/>
          </p:cNvSpPr>
          <p:nvPr>
            <p:ph type="title"/>
          </p:nvPr>
        </p:nvSpPr>
        <p:spPr>
          <a:xfrm>
            <a:off x="3365500" y="2921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序列检测器源程序及仿真波形</a:t>
            </a:r>
            <a:endParaRPr lang="en-US" altLang="zh-CN" dirty="0" smtClean="0">
              <a:solidFill>
                <a:srgbClr val="FFCC00"/>
              </a:solidFill>
              <a:latin typeface="Arial" panose="020B0604020202020204" pitchFamily="34" charset="0"/>
              <a:ea typeface="黑体" panose="02010600030101010101" pitchFamily="49" charset="-122"/>
            </a:endParaRPr>
          </a:p>
        </p:txBody>
      </p:sp>
      <p:grpSp>
        <p:nvGrpSpPr>
          <p:cNvPr id="2" name="Group 12"/>
          <p:cNvGrpSpPr/>
          <p:nvPr/>
        </p:nvGrpSpPr>
        <p:grpSpPr bwMode="auto">
          <a:xfrm>
            <a:off x="6105525" y="5314950"/>
            <a:ext cx="1862138" cy="381000"/>
            <a:chOff x="2886" y="3427"/>
            <a:chExt cx="1173" cy="240"/>
          </a:xfrm>
        </p:grpSpPr>
        <p:sp>
          <p:nvSpPr>
            <p:cNvPr id="78859" name="Text Box 8"/>
            <p:cNvSpPr txBox="1">
              <a:spLocks noChangeArrowheads="1"/>
            </p:cNvSpPr>
            <p:nvPr/>
          </p:nvSpPr>
          <p:spPr bwMode="black">
            <a:xfrm>
              <a:off x="2886" y="3430"/>
              <a:ext cx="343"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1</a:t>
              </a:r>
            </a:p>
          </p:txBody>
        </p:sp>
        <p:sp>
          <p:nvSpPr>
            <p:cNvPr id="78860" name="Text Box 9"/>
            <p:cNvSpPr txBox="1">
              <a:spLocks noChangeArrowheads="1"/>
            </p:cNvSpPr>
            <p:nvPr/>
          </p:nvSpPr>
          <p:spPr bwMode="black">
            <a:xfrm>
              <a:off x="3144" y="3432"/>
              <a:ext cx="343"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1</a:t>
              </a:r>
            </a:p>
          </p:txBody>
        </p:sp>
        <p:sp>
          <p:nvSpPr>
            <p:cNvPr id="78861" name="Text Box 10"/>
            <p:cNvSpPr txBox="1">
              <a:spLocks noChangeArrowheads="1"/>
            </p:cNvSpPr>
            <p:nvPr/>
          </p:nvSpPr>
          <p:spPr bwMode="black">
            <a:xfrm>
              <a:off x="3437" y="3427"/>
              <a:ext cx="343"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0</a:t>
              </a:r>
            </a:p>
          </p:txBody>
        </p:sp>
        <p:sp>
          <p:nvSpPr>
            <p:cNvPr id="78862" name="Text Box 11"/>
            <p:cNvSpPr txBox="1">
              <a:spLocks noChangeArrowheads="1"/>
            </p:cNvSpPr>
            <p:nvPr/>
          </p:nvSpPr>
          <p:spPr bwMode="black">
            <a:xfrm>
              <a:off x="3716" y="3436"/>
              <a:ext cx="343"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1</a:t>
              </a:r>
            </a:p>
          </p:txBody>
        </p:sp>
      </p:grpSp>
      <p:sp>
        <p:nvSpPr>
          <p:cNvPr id="2200583" name="AutoShape 7"/>
          <p:cNvSpPr>
            <a:spLocks noChangeArrowheads="1"/>
          </p:cNvSpPr>
          <p:nvPr/>
        </p:nvSpPr>
        <p:spPr bwMode="auto">
          <a:xfrm>
            <a:off x="6024564" y="2838450"/>
            <a:ext cx="2795587" cy="1176338"/>
          </a:xfrm>
          <a:prstGeom prst="wedgeRoundRectCallout">
            <a:avLst>
              <a:gd name="adj1" fmla="val -64537"/>
              <a:gd name="adj2" fmla="val -46019"/>
              <a:gd name="adj3" fmla="val 16667"/>
            </a:avLst>
          </a:prstGeom>
          <a:solidFill>
            <a:srgbClr val="FFFF99"/>
          </a:solidFill>
          <a:ln w="9525">
            <a:solidFill>
              <a:srgbClr val="FF9966"/>
            </a:solidFill>
            <a:miter lim="800000"/>
          </a:ln>
          <a:effectLst>
            <a:prstShdw prst="shdw17" dist="17961" dir="2700000">
              <a:srgbClr val="99995C"/>
            </a:prstShdw>
          </a:effectLst>
        </p:spPr>
        <p:txBody>
          <a:bodyPr anchor="b"/>
          <a:lstStyle/>
          <a:p>
            <a:pPr algn="l">
              <a:lnSpc>
                <a:spcPct val="100000"/>
              </a:lnSpc>
              <a:spcBef>
                <a:spcPct val="0"/>
              </a:spcBef>
            </a:pPr>
            <a:r>
              <a:rPr lang="zh-CN" altLang="en-US">
                <a:latin typeface="Arial" panose="020B0604020202020204" pitchFamily="34" charset="0"/>
                <a:ea typeface="楷体_GB2312" panose="02010609030101010101" charset="-122"/>
              </a:rPr>
              <a:t>在</a:t>
            </a:r>
            <a:r>
              <a:rPr lang="en-US" altLang="zh-CN">
                <a:solidFill>
                  <a:srgbClr val="FF0066"/>
                </a:solidFill>
                <a:latin typeface="Arial" panose="020B0604020202020204" pitchFamily="34" charset="0"/>
                <a:ea typeface="楷体_GB2312" panose="02010609030101010101" charset="-122"/>
              </a:rPr>
              <a:t>S3</a:t>
            </a:r>
            <a:r>
              <a:rPr lang="zh-CN" altLang="en-US">
                <a:latin typeface="Arial" panose="020B0604020202020204" pitchFamily="34" charset="0"/>
                <a:ea typeface="楷体_GB2312" panose="02010609030101010101" charset="-122"/>
              </a:rPr>
              <a:t>时若</a:t>
            </a:r>
            <a:r>
              <a:rPr lang="en-US" altLang="zh-CN">
                <a:solidFill>
                  <a:srgbClr val="FF0066"/>
                </a:solidFill>
                <a:latin typeface="Arial" panose="020B0604020202020204" pitchFamily="34" charset="0"/>
                <a:ea typeface="楷体_GB2312" panose="02010609030101010101" charset="-122"/>
              </a:rPr>
              <a:t>data=1</a:t>
            </a:r>
            <a:r>
              <a:rPr lang="zh-CN" altLang="en-US">
                <a:latin typeface="Arial" panose="020B0604020202020204" pitchFamily="34" charset="0"/>
                <a:ea typeface="楷体_GB2312" panose="02010609030101010101" charset="-122"/>
              </a:rPr>
              <a:t>，则</a:t>
            </a:r>
            <a:r>
              <a:rPr lang="en-US" altLang="zh-CN">
                <a:solidFill>
                  <a:srgbClr val="FF0066"/>
                </a:solidFill>
                <a:latin typeface="Arial" panose="020B0604020202020204" pitchFamily="34" charset="0"/>
                <a:ea typeface="楷体_GB2312" panose="02010609030101010101" charset="-122"/>
              </a:rPr>
              <a:t>zo</a:t>
            </a:r>
            <a:r>
              <a:rPr lang="zh-CN" altLang="en-US">
                <a:solidFill>
                  <a:srgbClr val="FF0066"/>
                </a:solidFill>
                <a:latin typeface="Arial" panose="020B0604020202020204" pitchFamily="34" charset="0"/>
                <a:ea typeface="楷体_GB2312" panose="02010609030101010101" charset="-122"/>
              </a:rPr>
              <a:t>置</a:t>
            </a:r>
            <a:r>
              <a:rPr lang="en-US" altLang="zh-CN">
                <a:solidFill>
                  <a:srgbClr val="FF0066"/>
                </a:solidFill>
                <a:latin typeface="Arial" panose="020B0604020202020204" pitchFamily="34" charset="0"/>
                <a:ea typeface="楷体_GB2312" panose="02010609030101010101" charset="-122"/>
              </a:rPr>
              <a:t>1</a:t>
            </a:r>
            <a:r>
              <a:rPr lang="zh-CN" altLang="en-US">
                <a:solidFill>
                  <a:srgbClr val="FF0066"/>
                </a:solidFill>
                <a:latin typeface="Arial" panose="020B0604020202020204" pitchFamily="34" charset="0"/>
                <a:ea typeface="楷体_GB2312" panose="02010609030101010101" charset="-122"/>
              </a:rPr>
              <a:t>：</a:t>
            </a:r>
            <a:r>
              <a:rPr lang="zh-CN" altLang="en-US">
                <a:latin typeface="Arial" panose="020B0604020202020204" pitchFamily="34" charset="0"/>
                <a:ea typeface="楷体_GB2312" panose="02010609030101010101" charset="-122"/>
              </a:rPr>
              <a:t>输出是内部状态和外部输入的函数</a:t>
            </a:r>
          </a:p>
        </p:txBody>
      </p:sp>
      <p:sp>
        <p:nvSpPr>
          <p:cNvPr id="12" name="AutoShape 129"/>
          <p:cNvSpPr>
            <a:spLocks noChangeArrowheads="1"/>
          </p:cNvSpPr>
          <p:nvPr/>
        </p:nvSpPr>
        <p:spPr bwMode="auto">
          <a:xfrm>
            <a:off x="3228976" y="5915025"/>
            <a:ext cx="5705475" cy="1022350"/>
          </a:xfrm>
          <a:prstGeom prst="horizontalScroll">
            <a:avLst>
              <a:gd name="adj" fmla="val 12500"/>
            </a:avLst>
          </a:prstGeom>
          <a:solidFill>
            <a:srgbClr val="FFCC99"/>
          </a:solidFill>
          <a:ln w="9525">
            <a:solidFill>
              <a:srgbClr val="CC6600"/>
            </a:solidFill>
            <a:round/>
          </a:ln>
        </p:spPr>
        <p:txBody>
          <a:bodyPr anchor="ctr">
            <a:spAutoFit/>
          </a:bodyPr>
          <a:lstStyle/>
          <a:p>
            <a:pPr marL="354330" indent="-354330" algn="just" eaLnBrk="0" hangingPunct="0">
              <a:lnSpc>
                <a:spcPct val="110000"/>
              </a:lnSpc>
              <a:buClr>
                <a:schemeClr val="bg2"/>
              </a:buClr>
              <a:buFont typeface="Wingdings" panose="05000000000000000000" pitchFamily="2" charset="2"/>
              <a:buChar char="v"/>
            </a:pPr>
            <a:r>
              <a:rPr lang="zh-CN" altLang="en-US">
                <a:ea typeface="楷体_GB2312" panose="02010609030101010101" charset="-122"/>
              </a:rPr>
              <a:t>采用</a:t>
            </a:r>
            <a:r>
              <a:rPr lang="en-US" altLang="zh-CN">
                <a:ea typeface="楷体_GB2312" panose="02010609030101010101" charset="-122"/>
              </a:rPr>
              <a:t>Mealy</a:t>
            </a:r>
            <a:r>
              <a:rPr lang="zh-CN" altLang="en-US">
                <a:ea typeface="楷体_GB2312" panose="02010609030101010101" charset="-122"/>
              </a:rPr>
              <a:t>型状态机描述序列检测器与采用</a:t>
            </a:r>
            <a:r>
              <a:rPr lang="en-US" altLang="zh-CN">
                <a:ea typeface="楷体_GB2312" panose="02010609030101010101" charset="-122"/>
              </a:rPr>
              <a:t>Moore</a:t>
            </a:r>
            <a:r>
              <a:rPr lang="zh-CN" altLang="en-US">
                <a:ea typeface="楷体_GB2312" panose="02010609030101010101" charset="-122"/>
              </a:rPr>
              <a:t>型状态机的仿真波形稍有区别！ </a:t>
            </a:r>
          </a:p>
        </p:txBody>
      </p:sp>
      <p:sp>
        <p:nvSpPr>
          <p:cNvPr id="78857" name="Text Box 25"/>
          <p:cNvSpPr txBox="1">
            <a:spLocks noChangeArrowheads="1"/>
          </p:cNvSpPr>
          <p:nvPr/>
        </p:nvSpPr>
        <p:spPr bwMode="auto">
          <a:xfrm>
            <a:off x="9296400" y="6067426"/>
            <a:ext cx="1371600" cy="466725"/>
          </a:xfrm>
          <a:prstGeom prst="rect">
            <a:avLst/>
          </a:prstGeom>
          <a:solidFill>
            <a:srgbClr val="FFFFFF"/>
          </a:solidFill>
          <a:ln w="9525">
            <a:noFill/>
            <a:miter lim="800000"/>
          </a:ln>
        </p:spPr>
        <p:txBody>
          <a:bodyPr/>
          <a:lstStyle/>
          <a:p>
            <a:pPr marL="342900" indent="-342900" algn="just">
              <a:lnSpc>
                <a:spcPct val="110000"/>
              </a:lnSpc>
              <a:spcBef>
                <a:spcPct val="20000"/>
              </a:spcBef>
              <a:buClr>
                <a:schemeClr val="tx2"/>
              </a:buClr>
              <a:buSzPct val="70000"/>
            </a:pPr>
            <a:r>
              <a:rPr lang="zh-CN" altLang="en-US" sz="1800">
                <a:solidFill>
                  <a:srgbClr val="FF0000"/>
                </a:solidFill>
                <a:latin typeface="Arial" panose="020B0604020202020204" pitchFamily="34" charset="0"/>
                <a:ea typeface="楷体_GB2312" panose="02010609030101010101" charset="-122"/>
                <a:cs typeface="Arial" panose="020B0604020202020204" pitchFamily="34" charset="0"/>
                <a:hlinkClick r:id="rId4" action="ppaction://hlinksldjump"/>
              </a:rPr>
              <a:t>波形比较</a:t>
            </a:r>
            <a:endParaRPr lang="zh-CN" altLang="en-US" sz="1800">
              <a:solidFill>
                <a:srgbClr val="FF0000"/>
              </a:solidFill>
              <a:latin typeface="Arial" panose="020B0604020202020204" pitchFamily="34" charset="0"/>
              <a:ea typeface="楷体_GB2312" panose="02010609030101010101" charset="-122"/>
              <a:cs typeface="Arial" panose="020B0604020202020204" pitchFamily="34" charset="0"/>
            </a:endParaRPr>
          </a:p>
        </p:txBody>
      </p:sp>
      <p:sp>
        <p:nvSpPr>
          <p:cNvPr id="78858" name="Text Box 25"/>
          <p:cNvSpPr txBox="1">
            <a:spLocks noChangeArrowheads="1"/>
          </p:cNvSpPr>
          <p:nvPr/>
        </p:nvSpPr>
        <p:spPr bwMode="auto">
          <a:xfrm>
            <a:off x="8667750" y="1495426"/>
            <a:ext cx="2000250" cy="447675"/>
          </a:xfrm>
          <a:prstGeom prst="rect">
            <a:avLst/>
          </a:prstGeom>
          <a:solidFill>
            <a:srgbClr val="FFFFFF"/>
          </a:solidFill>
          <a:ln w="9525">
            <a:noFill/>
            <a:miter lim="800000"/>
          </a:ln>
        </p:spPr>
        <p:txBody>
          <a:bodyPr/>
          <a:lstStyle/>
          <a:p>
            <a:pPr marL="342900" indent="-342900" algn="just">
              <a:lnSpc>
                <a:spcPct val="110000"/>
              </a:lnSpc>
              <a:spcBef>
                <a:spcPct val="20000"/>
              </a:spcBef>
              <a:buClr>
                <a:schemeClr val="tx2"/>
              </a:buClr>
              <a:buSzPct val="70000"/>
            </a:pPr>
            <a:r>
              <a:rPr lang="zh-CN" altLang="en-US" sz="1800">
                <a:solidFill>
                  <a:srgbClr val="FF0000"/>
                </a:solidFill>
                <a:latin typeface="Arial" panose="020B0604020202020204" pitchFamily="34" charset="0"/>
                <a:ea typeface="楷体_GB2312" panose="02010609030101010101" charset="-122"/>
                <a:cs typeface="Arial" panose="020B0604020202020204" pitchFamily="34" charset="0"/>
                <a:hlinkClick r:id="rId5" action="ppaction://hlinksldjump"/>
              </a:rPr>
              <a:t>与</a:t>
            </a:r>
            <a:r>
              <a:rPr lang="en-US" altLang="zh-CN" sz="1800">
                <a:solidFill>
                  <a:srgbClr val="FF0000"/>
                </a:solidFill>
                <a:latin typeface="Arial" panose="020B0604020202020204" pitchFamily="34" charset="0"/>
                <a:ea typeface="楷体_GB2312" panose="02010609030101010101" charset="-122"/>
                <a:cs typeface="Arial" panose="020B0604020202020204" pitchFamily="34" charset="0"/>
                <a:hlinkClick r:id="rId5" action="ppaction://hlinksldjump"/>
              </a:rPr>
              <a:t>Moore</a:t>
            </a:r>
            <a:r>
              <a:rPr lang="zh-CN" altLang="en-US" sz="1800">
                <a:solidFill>
                  <a:srgbClr val="FF0000"/>
                </a:solidFill>
                <a:latin typeface="Arial" panose="020B0604020202020204" pitchFamily="34" charset="0"/>
                <a:ea typeface="楷体_GB2312" panose="02010609030101010101" charset="-122"/>
                <a:cs typeface="Arial" panose="020B0604020202020204" pitchFamily="34" charset="0"/>
                <a:hlinkClick r:id="rId5" action="ppaction://hlinksldjump"/>
              </a:rPr>
              <a:t>型比较</a:t>
            </a:r>
            <a:endParaRPr lang="zh-CN" altLang="en-US" sz="1800">
              <a:solidFill>
                <a:srgbClr val="FF0000"/>
              </a:solidFill>
              <a:latin typeface="Arial" panose="020B0604020202020204" pitchFamily="34" charset="0"/>
              <a:ea typeface="楷体_GB2312" panose="02010609030101010101" charset="-122"/>
              <a:cs typeface="Arial" panose="020B06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00583"/>
                                        </p:tgtEl>
                                        <p:attrNameLst>
                                          <p:attrName>style.visibility</p:attrName>
                                        </p:attrNameLst>
                                      </p:cBhvr>
                                      <p:to>
                                        <p:strVal val="visible"/>
                                      </p:to>
                                    </p:set>
                                    <p:animEffect transition="in" filter="dissolve">
                                      <p:cBhvr>
                                        <p:cTn id="7" dur="500"/>
                                        <p:tgtEl>
                                          <p:spTgt spid="220058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outVertic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0583" grpId="0" animBg="1" autoUpdateAnimBg="0"/>
      <p:bldP spid="1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white">
          <a:xfrm>
            <a:off x="3287714" y="298450"/>
            <a:ext cx="6408737" cy="609600"/>
          </a:xfrm>
          <a:prstGeom prst="rect">
            <a:avLst/>
          </a:prstGeom>
          <a:noFill/>
          <a:ln w="9525">
            <a:noFill/>
            <a:miter lim="800000"/>
          </a:ln>
        </p:spPr>
        <p:txBody>
          <a:bodyPr anchor="ctr"/>
          <a:lstStyle/>
          <a:p>
            <a:pPr algn="l" eaLnBrk="0" hangingPunct="0">
              <a:lnSpc>
                <a:spcPct val="100000"/>
              </a:lnSpc>
              <a:spcBef>
                <a:spcPct val="0"/>
              </a:spcBef>
            </a:pPr>
            <a:endParaRPr lang="zh-CN" altLang="en-US" sz="2800">
              <a:solidFill>
                <a:srgbClr val="FFCC00"/>
              </a:solidFill>
              <a:latin typeface="Arial" panose="020B0604020202020204" pitchFamily="34" charset="0"/>
              <a:ea typeface="黑体" panose="02010600030101010101" pitchFamily="49" charset="-122"/>
            </a:endParaRPr>
          </a:p>
        </p:txBody>
      </p:sp>
      <p:sp>
        <p:nvSpPr>
          <p:cNvPr id="79877" name="Rectangle 8"/>
          <p:cNvSpPr>
            <a:spLocks noGrp="1" noChangeArrowheads="1"/>
          </p:cNvSpPr>
          <p:nvPr>
            <p:ph type="title" idx="4294967295"/>
          </p:nvPr>
        </p:nvSpPr>
        <p:spPr>
          <a:xfrm>
            <a:off x="1874007" y="298450"/>
            <a:ext cx="9236149"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a:t>
            </a:r>
            <a:r>
              <a:rPr lang="zh-CN" altLang="en-US" dirty="0" smtClean="0">
                <a:solidFill>
                  <a:srgbClr val="FFCC00"/>
                </a:solidFill>
                <a:latin typeface="Arial" panose="020B0604020202020204" pitchFamily="34" charset="0"/>
                <a:ea typeface="黑体" panose="02010600030101010101" pitchFamily="49" charset="-122"/>
              </a:rPr>
              <a:t>例</a:t>
            </a:r>
            <a:r>
              <a:rPr lang="en-US" altLang="zh-CN" dirty="0" smtClean="0">
                <a:solidFill>
                  <a:srgbClr val="FFCC00"/>
                </a:solidFill>
                <a:latin typeface="Arial" panose="020B0604020202020204" pitchFamily="34" charset="0"/>
                <a:ea typeface="黑体" panose="02010600030101010101" pitchFamily="49" charset="-122"/>
              </a:rPr>
              <a:t>9.6】</a:t>
            </a:r>
            <a:r>
              <a:rPr lang="zh-CN" altLang="en-US" dirty="0" smtClean="0">
                <a:solidFill>
                  <a:srgbClr val="FFCC00"/>
                </a:solidFill>
                <a:latin typeface="Arial" panose="020B0604020202020204" pitchFamily="34" charset="0"/>
                <a:ea typeface="黑体" panose="02010600030101010101" pitchFamily="49" charset="-122"/>
              </a:rPr>
              <a:t>自动转换量程频率计控制器</a:t>
            </a:r>
          </a:p>
        </p:txBody>
      </p:sp>
      <p:sp>
        <p:nvSpPr>
          <p:cNvPr id="79878" name="Rectangle 9"/>
          <p:cNvSpPr>
            <a:spLocks noGrp="1" noChangeArrowheads="1"/>
          </p:cNvSpPr>
          <p:nvPr>
            <p:ph type="body" idx="4294967295"/>
          </p:nvPr>
        </p:nvSpPr>
        <p:spPr>
          <a:xfrm>
            <a:off x="1053547" y="1180307"/>
            <a:ext cx="10300253" cy="1265181"/>
          </a:xfrm>
        </p:spPr>
        <p:txBody>
          <a:bodyPr>
            <a:normAutofit lnSpcReduction="10000"/>
          </a:bodyPr>
          <a:lstStyle/>
          <a:p>
            <a:pPr marL="342900" lvl="1" indent="-342900" eaLnBrk="1" hangingPunct="1">
              <a:lnSpc>
                <a:spcPct val="110000"/>
              </a:lnSpc>
              <a:spcBef>
                <a:spcPct val="0"/>
              </a:spcBef>
              <a:buClrTx/>
              <a:buNone/>
            </a:pPr>
            <a:r>
              <a:rPr lang="en-US" altLang="zh-CN" dirty="0" smtClean="0">
                <a:solidFill>
                  <a:srgbClr val="FF3399"/>
                </a:solidFill>
                <a:cs typeface="Arial" panose="020B0604020202020204" pitchFamily="34" charset="0"/>
              </a:rPr>
              <a:t>【</a:t>
            </a:r>
            <a:r>
              <a:rPr lang="zh-CN" altLang="en-US" dirty="0" smtClean="0">
                <a:solidFill>
                  <a:srgbClr val="FF3399"/>
                </a:solidFill>
                <a:cs typeface="Arial" panose="020B0604020202020204" pitchFamily="34" charset="0"/>
              </a:rPr>
              <a:t>例</a:t>
            </a:r>
            <a:r>
              <a:rPr lang="en-US" altLang="zh-CN" dirty="0" smtClean="0">
                <a:solidFill>
                  <a:srgbClr val="FF3399"/>
                </a:solidFill>
                <a:cs typeface="Arial" panose="020B0604020202020204" pitchFamily="34" charset="0"/>
              </a:rPr>
              <a:t>9.6】</a:t>
            </a:r>
            <a:r>
              <a:rPr kumimoji="1" lang="zh-CN" altLang="en-US" dirty="0" smtClean="0">
                <a:cs typeface="Arial" panose="020B0604020202020204" pitchFamily="34" charset="0"/>
              </a:rPr>
              <a:t>设计一个自动转换量程频率计控制器，要求</a:t>
            </a:r>
            <a:r>
              <a:rPr lang="zh-CN" altLang="en-US" dirty="0" smtClean="0">
                <a:solidFill>
                  <a:srgbClr val="000000"/>
                </a:solidFill>
              </a:rPr>
              <a:t>根据超量程或欠量程输入信号，自动切换到合适的量程；并输出复位频率计计数器的信号，以及选择标准时基的信号。</a:t>
            </a:r>
            <a:endParaRPr kumimoji="1" lang="zh-CN" altLang="en-US" dirty="0" smtClean="0">
              <a:cs typeface="Arial" panose="020B0604020202020204" pitchFamily="34" charset="0"/>
            </a:endParaRPr>
          </a:p>
        </p:txBody>
      </p:sp>
      <p:sp>
        <p:nvSpPr>
          <p:cNvPr id="6" name="Rectangle 2"/>
          <p:cNvSpPr txBox="1">
            <a:spLocks noChangeArrowheads="1"/>
          </p:cNvSpPr>
          <p:nvPr/>
        </p:nvSpPr>
        <p:spPr bwMode="auto">
          <a:xfrm>
            <a:off x="1874007" y="2651862"/>
            <a:ext cx="7188200" cy="1688411"/>
          </a:xfrm>
          <a:prstGeom prst="rect">
            <a:avLst/>
          </a:prstGeom>
          <a:solidFill>
            <a:srgbClr val="FFFFFF"/>
          </a:solidFill>
          <a:ln w="9525">
            <a:noFill/>
            <a:miter lim="800000"/>
          </a:ln>
        </p:spPr>
        <p:txBody>
          <a:bodyPr>
            <a:spAutoFit/>
          </a:bodyPr>
          <a:lstStyle/>
          <a:p>
            <a:pPr marL="352425" indent="-352425" algn="l" eaLnBrk="0" hangingPunct="0">
              <a:lnSpc>
                <a:spcPct val="110000"/>
              </a:lnSpc>
              <a:spcBef>
                <a:spcPct val="0"/>
              </a:spcBef>
              <a:buClr>
                <a:schemeClr val="bg2"/>
              </a:buClr>
              <a:buSzPct val="100000"/>
              <a:buFont typeface="Wingdings" panose="05000000000000000000" pitchFamily="2" charset="2"/>
              <a:buChar char="v"/>
            </a:pPr>
            <a:r>
              <a:rPr lang="zh-CN" altLang="en-US" sz="2400" dirty="0">
                <a:solidFill>
                  <a:srgbClr val="000000"/>
                </a:solidFill>
                <a:latin typeface="Arial" panose="020B0604020202020204" pitchFamily="34" charset="0"/>
                <a:ea typeface="楷体_GB2312" panose="02010609030101010101" charset="-122"/>
                <a:cs typeface="Arial" panose="020B0604020202020204" pitchFamily="34" charset="0"/>
              </a:rPr>
              <a:t>假定频率计有</a:t>
            </a:r>
            <a:r>
              <a:rPr lang="en-US" altLang="zh-CN" sz="2400" dirty="0">
                <a:solidFill>
                  <a:srgbClr val="000000"/>
                </a:solidFill>
                <a:latin typeface="Arial" panose="020B0604020202020204" pitchFamily="34" charset="0"/>
                <a:ea typeface="楷体_GB2312" panose="02010609030101010101" charset="-122"/>
                <a:cs typeface="Arial" panose="020B0604020202020204" pitchFamily="34" charset="0"/>
              </a:rPr>
              <a:t>3</a:t>
            </a:r>
            <a:r>
              <a:rPr lang="zh-CN" altLang="en-US" sz="2400" dirty="0">
                <a:solidFill>
                  <a:srgbClr val="000000"/>
                </a:solidFill>
                <a:latin typeface="Arial" panose="020B0604020202020204" pitchFamily="34" charset="0"/>
                <a:ea typeface="楷体_GB2312" panose="02010609030101010101" charset="-122"/>
                <a:cs typeface="Arial" panose="020B0604020202020204" pitchFamily="34" charset="0"/>
              </a:rPr>
              <a:t>个量程：</a:t>
            </a:r>
            <a:r>
              <a:rPr lang="en-US" altLang="zh-CN" sz="2400" dirty="0">
                <a:solidFill>
                  <a:srgbClr val="000000"/>
                </a:solidFill>
                <a:latin typeface="Arial" panose="020B0604020202020204" pitchFamily="34" charset="0"/>
                <a:ea typeface="楷体_GB2312" panose="02010609030101010101" charset="-122"/>
                <a:cs typeface="Arial" panose="020B0604020202020204" pitchFamily="34" charset="0"/>
              </a:rPr>
              <a:t>1K</a:t>
            </a:r>
            <a:r>
              <a:rPr lang="zh-CN" altLang="en-US" sz="2400" dirty="0">
                <a:solidFill>
                  <a:srgbClr val="000000"/>
                </a:solidFill>
                <a:latin typeface="Arial" panose="020B0604020202020204" pitchFamily="34" charset="0"/>
                <a:ea typeface="楷体_GB2312" panose="02010609030101010101" charset="-122"/>
                <a:cs typeface="Arial" panose="020B0604020202020204" pitchFamily="34" charset="0"/>
              </a:rPr>
              <a:t>、</a:t>
            </a:r>
            <a:r>
              <a:rPr lang="en-US" altLang="zh-CN" sz="2400" dirty="0">
                <a:solidFill>
                  <a:srgbClr val="000000"/>
                </a:solidFill>
                <a:latin typeface="Arial" panose="020B0604020202020204" pitchFamily="34" charset="0"/>
                <a:ea typeface="楷体_GB2312" panose="02010609030101010101" charset="-122"/>
                <a:cs typeface="Arial" panose="020B0604020202020204" pitchFamily="34" charset="0"/>
              </a:rPr>
              <a:t>10K</a:t>
            </a:r>
            <a:r>
              <a:rPr lang="zh-CN" altLang="en-US" sz="2400" dirty="0">
                <a:solidFill>
                  <a:srgbClr val="000000"/>
                </a:solidFill>
                <a:latin typeface="Arial" panose="020B0604020202020204" pitchFamily="34" charset="0"/>
                <a:ea typeface="楷体_GB2312" panose="02010609030101010101" charset="-122"/>
                <a:cs typeface="Arial" panose="020B0604020202020204" pitchFamily="34" charset="0"/>
              </a:rPr>
              <a:t>、</a:t>
            </a:r>
            <a:r>
              <a:rPr lang="en-US" altLang="zh-CN" sz="2400" dirty="0">
                <a:solidFill>
                  <a:srgbClr val="000000"/>
                </a:solidFill>
                <a:latin typeface="Arial" panose="020B0604020202020204" pitchFamily="34" charset="0"/>
                <a:ea typeface="楷体_GB2312" panose="02010609030101010101" charset="-122"/>
                <a:cs typeface="Arial" panose="020B0604020202020204" pitchFamily="34" charset="0"/>
              </a:rPr>
              <a:t>100K</a:t>
            </a:r>
          </a:p>
          <a:p>
            <a:pPr marL="352425" lvl="1" indent="-352425" algn="l">
              <a:lnSpc>
                <a:spcPct val="110000"/>
              </a:lnSpc>
              <a:spcBef>
                <a:spcPct val="0"/>
              </a:spcBef>
              <a:buClr>
                <a:schemeClr val="bg2"/>
              </a:buClr>
              <a:buSzPct val="100000"/>
              <a:buFont typeface="Wingdings" panose="05000000000000000000" pitchFamily="2" charset="2"/>
              <a:buChar char="v"/>
            </a:pPr>
            <a:r>
              <a:rPr lang="zh-CN" altLang="en-US" sz="2400" dirty="0">
                <a:solidFill>
                  <a:srgbClr val="000000"/>
                </a:solidFill>
                <a:latin typeface="Arial" panose="020B0604020202020204" pitchFamily="34" charset="0"/>
                <a:ea typeface="楷体_GB2312" panose="02010609030101010101" charset="-122"/>
                <a:cs typeface="Arial" panose="020B0604020202020204" pitchFamily="34" charset="0"/>
              </a:rPr>
              <a:t>控制器有</a:t>
            </a:r>
            <a:r>
              <a:rPr lang="en-US" altLang="zh-CN" sz="2400" dirty="0">
                <a:solidFill>
                  <a:srgbClr val="000000"/>
                </a:solidFill>
                <a:latin typeface="Arial" panose="020B0604020202020204" pitchFamily="34" charset="0"/>
                <a:ea typeface="楷体_GB2312" panose="02010609030101010101" charset="-122"/>
                <a:cs typeface="Arial" panose="020B0604020202020204" pitchFamily="34" charset="0"/>
              </a:rPr>
              <a:t>6</a:t>
            </a:r>
            <a:r>
              <a:rPr lang="zh-CN" altLang="en-US" sz="2400" dirty="0">
                <a:solidFill>
                  <a:srgbClr val="000000"/>
                </a:solidFill>
                <a:latin typeface="Arial" panose="020B0604020202020204" pitchFamily="34" charset="0"/>
                <a:ea typeface="楷体_GB2312" panose="02010609030101010101" charset="-122"/>
                <a:cs typeface="Arial" panose="020B0604020202020204" pitchFamily="34" charset="0"/>
              </a:rPr>
              <a:t>个工作状态：进入</a:t>
            </a:r>
            <a:r>
              <a:rPr lang="en-US" altLang="zh-CN" sz="2400" dirty="0">
                <a:solidFill>
                  <a:srgbClr val="000000"/>
                </a:solidFill>
                <a:latin typeface="Arial" panose="020B0604020202020204" pitchFamily="34" charset="0"/>
                <a:ea typeface="楷体_GB2312" panose="02010609030101010101" charset="-122"/>
                <a:cs typeface="Arial" panose="020B0604020202020204" pitchFamily="34" charset="0"/>
              </a:rPr>
              <a:t>100K</a:t>
            </a:r>
            <a:r>
              <a:rPr lang="zh-CN" altLang="en-US" sz="2400" dirty="0">
                <a:solidFill>
                  <a:srgbClr val="000000"/>
                </a:solidFill>
                <a:latin typeface="Arial" panose="020B0604020202020204" pitchFamily="34" charset="0"/>
                <a:ea typeface="楷体_GB2312" panose="02010609030101010101" charset="-122"/>
                <a:cs typeface="Arial" panose="020B0604020202020204" pitchFamily="34" charset="0"/>
              </a:rPr>
              <a:t>量程、 </a:t>
            </a:r>
            <a:r>
              <a:rPr lang="en-US" altLang="zh-CN" sz="2400" dirty="0">
                <a:solidFill>
                  <a:srgbClr val="000000"/>
                </a:solidFill>
                <a:latin typeface="Arial" panose="020B0604020202020204" pitchFamily="34" charset="0"/>
                <a:ea typeface="楷体_GB2312" panose="02010609030101010101" charset="-122"/>
                <a:cs typeface="Arial" panose="020B0604020202020204" pitchFamily="34" charset="0"/>
              </a:rPr>
              <a:t>100K</a:t>
            </a:r>
            <a:r>
              <a:rPr lang="zh-CN" altLang="en-US" sz="2400" dirty="0">
                <a:solidFill>
                  <a:srgbClr val="000000"/>
                </a:solidFill>
                <a:latin typeface="Arial" panose="020B0604020202020204" pitchFamily="34" charset="0"/>
                <a:ea typeface="楷体_GB2312" panose="02010609030101010101" charset="-122"/>
                <a:cs typeface="Arial" panose="020B0604020202020204" pitchFamily="34" charset="0"/>
              </a:rPr>
              <a:t>量程测量、进入</a:t>
            </a:r>
            <a:r>
              <a:rPr lang="en-US" altLang="zh-CN" sz="2400" dirty="0">
                <a:solidFill>
                  <a:srgbClr val="000000"/>
                </a:solidFill>
                <a:latin typeface="Arial" panose="020B0604020202020204" pitchFamily="34" charset="0"/>
                <a:ea typeface="楷体_GB2312" panose="02010609030101010101" charset="-122"/>
                <a:cs typeface="Arial" panose="020B0604020202020204" pitchFamily="34" charset="0"/>
              </a:rPr>
              <a:t>10K</a:t>
            </a:r>
            <a:r>
              <a:rPr lang="zh-CN" altLang="en-US" sz="2400" dirty="0">
                <a:solidFill>
                  <a:srgbClr val="000000"/>
                </a:solidFill>
                <a:latin typeface="Arial" panose="020B0604020202020204" pitchFamily="34" charset="0"/>
                <a:ea typeface="楷体_GB2312" panose="02010609030101010101" charset="-122"/>
                <a:cs typeface="Arial" panose="020B0604020202020204" pitchFamily="34" charset="0"/>
              </a:rPr>
              <a:t>量程、 </a:t>
            </a:r>
            <a:r>
              <a:rPr lang="en-US" altLang="zh-CN" sz="2400" dirty="0">
                <a:solidFill>
                  <a:srgbClr val="000000"/>
                </a:solidFill>
                <a:latin typeface="Arial" panose="020B0604020202020204" pitchFamily="34" charset="0"/>
                <a:ea typeface="楷体_GB2312" panose="02010609030101010101" charset="-122"/>
                <a:cs typeface="Arial" panose="020B0604020202020204" pitchFamily="34" charset="0"/>
              </a:rPr>
              <a:t>10K</a:t>
            </a:r>
            <a:r>
              <a:rPr lang="zh-CN" altLang="en-US" sz="2400" dirty="0">
                <a:solidFill>
                  <a:srgbClr val="000000"/>
                </a:solidFill>
                <a:latin typeface="Arial" panose="020B0604020202020204" pitchFamily="34" charset="0"/>
                <a:ea typeface="楷体_GB2312" panose="02010609030101010101" charset="-122"/>
                <a:cs typeface="Arial" panose="020B0604020202020204" pitchFamily="34" charset="0"/>
              </a:rPr>
              <a:t>量程测量、进入</a:t>
            </a:r>
            <a:r>
              <a:rPr lang="en-US" altLang="zh-CN" sz="2400" dirty="0">
                <a:solidFill>
                  <a:srgbClr val="000000"/>
                </a:solidFill>
                <a:latin typeface="Arial" panose="020B0604020202020204" pitchFamily="34" charset="0"/>
                <a:ea typeface="楷体_GB2312" panose="02010609030101010101" charset="-122"/>
                <a:cs typeface="Arial" panose="020B0604020202020204" pitchFamily="34" charset="0"/>
              </a:rPr>
              <a:t>1K</a:t>
            </a:r>
            <a:r>
              <a:rPr lang="zh-CN" altLang="en-US" sz="2400" dirty="0">
                <a:solidFill>
                  <a:srgbClr val="000000"/>
                </a:solidFill>
                <a:latin typeface="Arial" panose="020B0604020202020204" pitchFamily="34" charset="0"/>
                <a:ea typeface="楷体_GB2312" panose="02010609030101010101" charset="-122"/>
                <a:cs typeface="Arial" panose="020B0604020202020204" pitchFamily="34" charset="0"/>
              </a:rPr>
              <a:t>量程、 </a:t>
            </a:r>
            <a:r>
              <a:rPr lang="en-US" altLang="zh-CN" sz="2400" dirty="0">
                <a:solidFill>
                  <a:srgbClr val="000000"/>
                </a:solidFill>
                <a:latin typeface="Arial" panose="020B0604020202020204" pitchFamily="34" charset="0"/>
                <a:ea typeface="楷体_GB2312" panose="02010609030101010101" charset="-122"/>
                <a:cs typeface="Arial" panose="020B0604020202020204" pitchFamily="34" charset="0"/>
              </a:rPr>
              <a:t>1K</a:t>
            </a:r>
            <a:r>
              <a:rPr lang="zh-CN" altLang="en-US" sz="2400" dirty="0">
                <a:solidFill>
                  <a:srgbClr val="000000"/>
                </a:solidFill>
                <a:latin typeface="Arial" panose="020B0604020202020204" pitchFamily="34" charset="0"/>
                <a:ea typeface="楷体_GB2312" panose="02010609030101010101" charset="-122"/>
                <a:cs typeface="Arial" panose="020B0604020202020204" pitchFamily="34" charset="0"/>
              </a:rPr>
              <a:t>量程测量。 </a:t>
            </a:r>
            <a:endParaRPr lang="en-US" altLang="zh-CN" sz="2400" dirty="0">
              <a:latin typeface="Arial" panose="020B0604020202020204" pitchFamily="34" charset="0"/>
              <a:ea typeface="楷体_GB2312" panose="02010609030101010101" charset="-122"/>
              <a:cs typeface="Arial" panose="020B0604020202020204" pitchFamily="34" charset="0"/>
            </a:endParaRPr>
          </a:p>
        </p:txBody>
      </p:sp>
      <p:sp>
        <p:nvSpPr>
          <p:cNvPr id="10" name="Rectangle 4"/>
          <p:cNvSpPr>
            <a:spLocks noChangeArrowheads="1"/>
          </p:cNvSpPr>
          <p:nvPr/>
        </p:nvSpPr>
        <p:spPr bwMode="auto">
          <a:xfrm>
            <a:off x="2311400" y="4564063"/>
            <a:ext cx="3652838" cy="1738312"/>
          </a:xfrm>
          <a:prstGeom prst="rect">
            <a:avLst/>
          </a:prstGeom>
          <a:noFill/>
          <a:ln w="9525">
            <a:noFill/>
            <a:miter lim="800000"/>
          </a:ln>
        </p:spPr>
        <p:txBody>
          <a:bodyPr/>
          <a:lstStyle/>
          <a:p>
            <a:pPr marL="352425" indent="-352425" algn="l" eaLnBrk="0" fontAlgn="auto" hangingPunct="0">
              <a:lnSpc>
                <a:spcPct val="110000"/>
              </a:lnSpc>
              <a:spcBef>
                <a:spcPts val="0"/>
              </a:spcBef>
              <a:spcAft>
                <a:spcPts val="0"/>
              </a:spcAft>
              <a:buClr>
                <a:schemeClr val="bg2"/>
              </a:buClr>
              <a:buSzPct val="100000"/>
              <a:buFont typeface="Wingdings" panose="05000000000000000000" pitchFamily="2" charset="2"/>
              <a:buChar char="v"/>
              <a:defRPr/>
            </a:pPr>
            <a:r>
              <a:rPr lang="zh-CN" altLang="en-US" sz="2400" kern="0" dirty="0">
                <a:solidFill>
                  <a:srgbClr val="000000"/>
                </a:solidFill>
                <a:latin typeface="Arial" panose="020B0604020202020204" pitchFamily="34" charset="0"/>
                <a:ea typeface="楷体_GB2312" panose="02010609030101010101" charset="-122"/>
                <a:cs typeface="Arial" panose="020B0604020202020204" pitchFamily="34" charset="0"/>
              </a:rPr>
              <a:t>输入信号</a:t>
            </a:r>
            <a:endParaRPr lang="en-US" altLang="zh-CN" sz="2400" kern="0" dirty="0">
              <a:solidFill>
                <a:srgbClr val="000000"/>
              </a:solidFill>
              <a:latin typeface="Arial" panose="020B0604020202020204" pitchFamily="34" charset="0"/>
              <a:ea typeface="楷体_GB2312" panose="02010609030101010101" charset="-122"/>
              <a:cs typeface="Arial" panose="020B0604020202020204" pitchFamily="34" charset="0"/>
            </a:endParaRPr>
          </a:p>
          <a:p>
            <a:pPr marL="809625" lvl="1" indent="-352425" algn="l" eaLnBrk="0" fontAlgn="auto" hangingPunct="0">
              <a:lnSpc>
                <a:spcPct val="110000"/>
              </a:lnSpc>
              <a:spcBef>
                <a:spcPts val="0"/>
              </a:spcBef>
              <a:spcAft>
                <a:spcPts val="0"/>
              </a:spcAft>
              <a:buClr>
                <a:schemeClr val="accent5">
                  <a:lumMod val="25000"/>
                </a:schemeClr>
              </a:buClr>
              <a:buSzPct val="90000"/>
              <a:buFont typeface="Wingdings" panose="05000000000000000000" pitchFamily="2" charset="2"/>
              <a:buChar char="u"/>
              <a:defRPr/>
            </a:pPr>
            <a:r>
              <a:rPr lang="en-US" altLang="zh-CN" dirty="0" err="1">
                <a:solidFill>
                  <a:srgbClr val="000000"/>
                </a:solidFill>
                <a:latin typeface="Arial" panose="020B0604020202020204" pitchFamily="34" charset="0"/>
                <a:ea typeface="楷体_GB2312" panose="02010609030101010101" charset="-122"/>
                <a:cs typeface="Arial" panose="020B0604020202020204" pitchFamily="34" charset="0"/>
              </a:rPr>
              <a:t>clk</a:t>
            </a:r>
            <a:r>
              <a:rPr lang="zh-CN" altLang="en-US" dirty="0">
                <a:solidFill>
                  <a:srgbClr val="000000"/>
                </a:solidFill>
                <a:latin typeface="Arial" panose="020B0604020202020204" pitchFamily="34" charset="0"/>
                <a:ea typeface="楷体_GB2312" panose="02010609030101010101" charset="-122"/>
                <a:cs typeface="Arial" panose="020B0604020202020204" pitchFamily="34" charset="0"/>
              </a:rPr>
              <a:t>：系统时钟</a:t>
            </a:r>
            <a:r>
              <a:rPr lang="en-US" altLang="zh-CN" dirty="0">
                <a:solidFill>
                  <a:srgbClr val="000000"/>
                </a:solidFill>
                <a:latin typeface="Arial" panose="020B0604020202020204" pitchFamily="34" charset="0"/>
                <a:ea typeface="楷体_GB2312" panose="02010609030101010101" charset="-122"/>
                <a:cs typeface="Arial" panose="020B0604020202020204" pitchFamily="34" charset="0"/>
              </a:rPr>
              <a:t>;</a:t>
            </a:r>
          </a:p>
          <a:p>
            <a:pPr marL="809625" lvl="1" indent="-352425" algn="l" eaLnBrk="0" fontAlgn="auto" hangingPunct="0">
              <a:lnSpc>
                <a:spcPct val="110000"/>
              </a:lnSpc>
              <a:spcBef>
                <a:spcPts val="0"/>
              </a:spcBef>
              <a:spcAft>
                <a:spcPts val="0"/>
              </a:spcAft>
              <a:buClr>
                <a:schemeClr val="accent5">
                  <a:lumMod val="25000"/>
                </a:schemeClr>
              </a:buClr>
              <a:buSzPct val="90000"/>
              <a:buFont typeface="Wingdings" panose="05000000000000000000" pitchFamily="2" charset="2"/>
              <a:buChar char="u"/>
              <a:defRPr/>
            </a:pPr>
            <a:r>
              <a:rPr lang="en-US" altLang="zh-CN" dirty="0">
                <a:solidFill>
                  <a:srgbClr val="000000"/>
                </a:solidFill>
                <a:latin typeface="Arial" panose="020B0604020202020204" pitchFamily="34" charset="0"/>
                <a:ea typeface="楷体_GB2312" panose="02010609030101010101" charset="-122"/>
                <a:cs typeface="Arial" panose="020B0604020202020204" pitchFamily="34" charset="0"/>
              </a:rPr>
              <a:t>clear</a:t>
            </a:r>
            <a:r>
              <a:rPr lang="zh-CN" altLang="en-US" dirty="0">
                <a:solidFill>
                  <a:srgbClr val="000000"/>
                </a:solidFill>
                <a:latin typeface="Arial" panose="020B0604020202020204" pitchFamily="34" charset="0"/>
                <a:ea typeface="楷体_GB2312" panose="02010609030101010101" charset="-122"/>
                <a:cs typeface="Arial" panose="020B0604020202020204" pitchFamily="34" charset="0"/>
              </a:rPr>
              <a:t>：系统复位信号；</a:t>
            </a:r>
          </a:p>
          <a:p>
            <a:pPr marL="809625" lvl="1" indent="-352425" algn="l" eaLnBrk="0" fontAlgn="auto" hangingPunct="0">
              <a:lnSpc>
                <a:spcPct val="110000"/>
              </a:lnSpc>
              <a:spcBef>
                <a:spcPts val="0"/>
              </a:spcBef>
              <a:spcAft>
                <a:spcPts val="0"/>
              </a:spcAft>
              <a:buClr>
                <a:schemeClr val="accent5">
                  <a:lumMod val="25000"/>
                </a:schemeClr>
              </a:buClr>
              <a:buSzPct val="90000"/>
              <a:buFont typeface="Wingdings" panose="05000000000000000000" pitchFamily="2" charset="2"/>
              <a:buChar char="u"/>
              <a:defRPr/>
            </a:pPr>
            <a:r>
              <a:rPr lang="en-US" altLang="zh-CN" dirty="0" err="1">
                <a:solidFill>
                  <a:srgbClr val="000000"/>
                </a:solidFill>
                <a:latin typeface="Arial" panose="020B0604020202020204" pitchFamily="34" charset="0"/>
                <a:ea typeface="楷体_GB2312" panose="02010609030101010101" charset="-122"/>
                <a:cs typeface="Arial" panose="020B0604020202020204" pitchFamily="34" charset="0"/>
              </a:rPr>
              <a:t>cntover</a:t>
            </a:r>
            <a:r>
              <a:rPr lang="zh-CN" altLang="en-US" dirty="0">
                <a:solidFill>
                  <a:srgbClr val="000000"/>
                </a:solidFill>
                <a:latin typeface="Arial" panose="020B0604020202020204" pitchFamily="34" charset="0"/>
                <a:ea typeface="楷体_GB2312" panose="02010609030101010101" charset="-122"/>
                <a:cs typeface="Arial" panose="020B0604020202020204" pitchFamily="34" charset="0"/>
              </a:rPr>
              <a:t>：超量程；</a:t>
            </a:r>
          </a:p>
          <a:p>
            <a:pPr marL="809625" lvl="1" indent="-352425" algn="l" eaLnBrk="0" fontAlgn="auto" hangingPunct="0">
              <a:lnSpc>
                <a:spcPct val="110000"/>
              </a:lnSpc>
              <a:spcBef>
                <a:spcPts val="0"/>
              </a:spcBef>
              <a:spcAft>
                <a:spcPts val="0"/>
              </a:spcAft>
              <a:buClr>
                <a:schemeClr val="accent5">
                  <a:lumMod val="25000"/>
                </a:schemeClr>
              </a:buClr>
              <a:buSzPct val="90000"/>
              <a:buFont typeface="Wingdings" panose="05000000000000000000" pitchFamily="2" charset="2"/>
              <a:buChar char="u"/>
              <a:defRPr/>
            </a:pPr>
            <a:r>
              <a:rPr lang="en-US" altLang="zh-CN" dirty="0" err="1">
                <a:solidFill>
                  <a:srgbClr val="000000"/>
                </a:solidFill>
                <a:latin typeface="Arial" panose="020B0604020202020204" pitchFamily="34" charset="0"/>
                <a:ea typeface="楷体_GB2312" panose="02010609030101010101" charset="-122"/>
                <a:cs typeface="Arial" panose="020B0604020202020204" pitchFamily="34" charset="0"/>
              </a:rPr>
              <a:t>cntlow</a:t>
            </a:r>
            <a:r>
              <a:rPr lang="zh-CN" altLang="en-US" dirty="0">
                <a:solidFill>
                  <a:srgbClr val="000000"/>
                </a:solidFill>
                <a:latin typeface="Arial" panose="020B0604020202020204" pitchFamily="34" charset="0"/>
                <a:ea typeface="楷体_GB2312" panose="02010609030101010101" charset="-122"/>
                <a:cs typeface="Arial" panose="020B0604020202020204" pitchFamily="34" charset="0"/>
              </a:rPr>
              <a:t>：欠量程。</a:t>
            </a:r>
          </a:p>
        </p:txBody>
      </p:sp>
      <p:sp>
        <p:nvSpPr>
          <p:cNvPr id="11" name="Rectangle 4"/>
          <p:cNvSpPr>
            <a:spLocks noChangeArrowheads="1"/>
          </p:cNvSpPr>
          <p:nvPr/>
        </p:nvSpPr>
        <p:spPr bwMode="auto">
          <a:xfrm>
            <a:off x="5934075" y="4660901"/>
            <a:ext cx="4497388" cy="1489075"/>
          </a:xfrm>
          <a:prstGeom prst="rect">
            <a:avLst/>
          </a:prstGeom>
          <a:noFill/>
          <a:ln w="9525">
            <a:noFill/>
            <a:miter lim="800000"/>
          </a:ln>
        </p:spPr>
        <p:txBody>
          <a:bodyPr/>
          <a:lstStyle/>
          <a:p>
            <a:pPr marL="352425" indent="-352425" algn="l" eaLnBrk="0" fontAlgn="auto" hangingPunct="0">
              <a:lnSpc>
                <a:spcPct val="110000"/>
              </a:lnSpc>
              <a:spcBef>
                <a:spcPts val="0"/>
              </a:spcBef>
              <a:spcAft>
                <a:spcPts val="0"/>
              </a:spcAft>
              <a:buClr>
                <a:schemeClr val="bg2"/>
              </a:buClr>
              <a:buSzPct val="100000"/>
              <a:buFont typeface="Wingdings" panose="05000000000000000000" pitchFamily="2" charset="2"/>
              <a:buChar char="v"/>
              <a:defRPr/>
            </a:pPr>
            <a:r>
              <a:rPr lang="zh-CN" altLang="en-US" sz="2400" kern="0" dirty="0">
                <a:solidFill>
                  <a:srgbClr val="000000"/>
                </a:solidFill>
                <a:latin typeface="Arial" panose="020B0604020202020204" pitchFamily="34" charset="0"/>
                <a:ea typeface="楷体_GB2312" panose="02010609030101010101" charset="-122"/>
                <a:cs typeface="Arial" panose="020B0604020202020204" pitchFamily="34" charset="0"/>
              </a:rPr>
              <a:t>输出信号 </a:t>
            </a:r>
          </a:p>
          <a:p>
            <a:pPr marL="809625" lvl="1" indent="-352425" algn="l" eaLnBrk="0" fontAlgn="auto" hangingPunct="0">
              <a:lnSpc>
                <a:spcPct val="110000"/>
              </a:lnSpc>
              <a:spcBef>
                <a:spcPts val="0"/>
              </a:spcBef>
              <a:spcAft>
                <a:spcPts val="0"/>
              </a:spcAft>
              <a:buClr>
                <a:schemeClr val="accent5">
                  <a:lumMod val="25000"/>
                </a:schemeClr>
              </a:buClr>
              <a:buSzPct val="90000"/>
              <a:buFont typeface="Wingdings" panose="05000000000000000000" pitchFamily="2" charset="2"/>
              <a:buChar char="u"/>
              <a:defRPr/>
            </a:pPr>
            <a:r>
              <a:rPr lang="en-US" altLang="zh-CN" dirty="0">
                <a:solidFill>
                  <a:srgbClr val="000000"/>
                </a:solidFill>
                <a:latin typeface="Arial" panose="020B0604020202020204" pitchFamily="34" charset="0"/>
                <a:ea typeface="楷体_GB2312" panose="02010609030101010101" charset="-122"/>
                <a:cs typeface="Arial" panose="020B0604020202020204" pitchFamily="34" charset="0"/>
              </a:rPr>
              <a:t>reset</a:t>
            </a:r>
            <a:r>
              <a:rPr lang="zh-CN" altLang="en-US" dirty="0">
                <a:solidFill>
                  <a:srgbClr val="000000"/>
                </a:solidFill>
                <a:latin typeface="Arial" panose="020B0604020202020204" pitchFamily="34" charset="0"/>
                <a:ea typeface="楷体_GB2312" panose="02010609030101010101" charset="-122"/>
                <a:cs typeface="Arial" panose="020B0604020202020204" pitchFamily="34" charset="0"/>
              </a:rPr>
              <a:t>：转换到某量程时复位</a:t>
            </a:r>
            <a:r>
              <a:rPr lang="zh-CN" altLang="en-US" dirty="0">
                <a:solidFill>
                  <a:srgbClr val="000000"/>
                </a:solidFill>
              </a:rPr>
              <a:t>频率计</a:t>
            </a:r>
            <a:r>
              <a:rPr lang="zh-CN" altLang="en-US" dirty="0">
                <a:solidFill>
                  <a:srgbClr val="000000"/>
                </a:solidFill>
                <a:latin typeface="Arial" panose="020B0604020202020204" pitchFamily="34" charset="0"/>
                <a:ea typeface="楷体_GB2312" panose="02010609030101010101" charset="-122"/>
                <a:cs typeface="Arial" panose="020B0604020202020204" pitchFamily="34" charset="0"/>
              </a:rPr>
              <a:t>计数器信号；</a:t>
            </a:r>
          </a:p>
          <a:p>
            <a:pPr marL="809625" lvl="1" indent="-352425" algn="l" eaLnBrk="0" fontAlgn="auto" hangingPunct="0">
              <a:lnSpc>
                <a:spcPct val="110000"/>
              </a:lnSpc>
              <a:spcBef>
                <a:spcPts val="0"/>
              </a:spcBef>
              <a:spcAft>
                <a:spcPts val="0"/>
              </a:spcAft>
              <a:buClr>
                <a:schemeClr val="accent5">
                  <a:lumMod val="25000"/>
                </a:schemeClr>
              </a:buClr>
              <a:buSzPct val="90000"/>
              <a:buFont typeface="Wingdings" panose="05000000000000000000" pitchFamily="2" charset="2"/>
              <a:buChar char="u"/>
              <a:defRPr/>
            </a:pPr>
            <a:r>
              <a:rPr lang="en-US" altLang="zh-CN" dirty="0" err="1">
                <a:solidFill>
                  <a:srgbClr val="000000"/>
                </a:solidFill>
                <a:latin typeface="Arial" panose="020B0604020202020204" pitchFamily="34" charset="0"/>
                <a:ea typeface="楷体_GB2312" panose="02010609030101010101" charset="-122"/>
                <a:cs typeface="Arial" panose="020B0604020202020204" pitchFamily="34" charset="0"/>
              </a:rPr>
              <a:t>std_f_sel</a:t>
            </a:r>
            <a:r>
              <a:rPr lang="zh-CN" altLang="en-US" dirty="0">
                <a:solidFill>
                  <a:srgbClr val="000000"/>
                </a:solidFill>
                <a:latin typeface="Arial" panose="020B0604020202020204" pitchFamily="34" charset="0"/>
                <a:ea typeface="楷体_GB2312" panose="02010609030101010101" charset="-122"/>
                <a:cs typeface="Arial" panose="020B0604020202020204" pitchFamily="34" charset="0"/>
              </a:rPr>
              <a:t>：选择标准时基信号</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10" grpId="0"/>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white">
          <a:xfrm>
            <a:off x="3287714" y="298450"/>
            <a:ext cx="6408737" cy="609600"/>
          </a:xfrm>
          <a:prstGeom prst="rect">
            <a:avLst/>
          </a:prstGeom>
          <a:noFill/>
          <a:ln w="9525">
            <a:noFill/>
            <a:miter lim="800000"/>
          </a:ln>
        </p:spPr>
        <p:txBody>
          <a:bodyPr anchor="ctr"/>
          <a:lstStyle/>
          <a:p>
            <a:pPr algn="l" eaLnBrk="0" hangingPunct="0">
              <a:lnSpc>
                <a:spcPct val="100000"/>
              </a:lnSpc>
              <a:spcBef>
                <a:spcPct val="0"/>
              </a:spcBef>
            </a:pPr>
            <a:endParaRPr lang="zh-CN" altLang="en-US" sz="2800">
              <a:solidFill>
                <a:srgbClr val="FFCC00"/>
              </a:solidFill>
              <a:latin typeface="Arial" panose="020B0604020202020204" pitchFamily="34" charset="0"/>
              <a:ea typeface="黑体" panose="02010600030101010101" pitchFamily="49" charset="-122"/>
            </a:endParaRPr>
          </a:p>
        </p:txBody>
      </p:sp>
      <p:sp>
        <p:nvSpPr>
          <p:cNvPr id="80900" name="Rectangle 8"/>
          <p:cNvSpPr>
            <a:spLocks noGrp="1" noChangeArrowheads="1"/>
          </p:cNvSpPr>
          <p:nvPr>
            <p:ph type="title" idx="4294967295"/>
          </p:nvPr>
        </p:nvSpPr>
        <p:spPr>
          <a:xfrm>
            <a:off x="207556" y="320453"/>
            <a:ext cx="11681637" cy="609600"/>
          </a:xfrm>
        </p:spPr>
        <p:txBody>
          <a:bodyPr>
            <a:normAutofit fontScale="90000"/>
          </a:bodyPr>
          <a:lstStyle/>
          <a:p>
            <a:pPr algn="ctr"/>
            <a:r>
              <a:rPr lang="zh-CN" altLang="en-US" dirty="0" smtClean="0">
                <a:solidFill>
                  <a:srgbClr val="FFCC00"/>
                </a:solidFill>
                <a:latin typeface="Arial" panose="020B0604020202020204" pitchFamily="34" charset="0"/>
                <a:ea typeface="黑体" panose="02010600030101010101" pitchFamily="49" charset="-122"/>
              </a:rPr>
              <a:t>频率计控制器状态转移图（ </a:t>
            </a:r>
            <a:r>
              <a:rPr lang="en-US" altLang="zh-CN" dirty="0" smtClean="0">
                <a:solidFill>
                  <a:srgbClr val="FFCC00"/>
                </a:solidFill>
                <a:latin typeface="Arial" panose="020B0604020202020204" pitchFamily="34" charset="0"/>
                <a:ea typeface="黑体" panose="02010600030101010101" pitchFamily="49" charset="-122"/>
              </a:rPr>
              <a:t>Moore</a:t>
            </a:r>
            <a:r>
              <a:rPr lang="zh-CN" altLang="en-US" dirty="0" smtClean="0">
                <a:solidFill>
                  <a:srgbClr val="FFCC00"/>
                </a:solidFill>
                <a:latin typeface="Arial" panose="020B0604020202020204" pitchFamily="34" charset="0"/>
                <a:ea typeface="黑体" panose="02010600030101010101" pitchFamily="49" charset="-122"/>
              </a:rPr>
              <a:t>型状态机）</a:t>
            </a:r>
          </a:p>
        </p:txBody>
      </p:sp>
      <p:sp>
        <p:nvSpPr>
          <p:cNvPr id="37" name="Rectangle 3"/>
          <p:cNvSpPr>
            <a:spLocks noChangeArrowheads="1"/>
          </p:cNvSpPr>
          <p:nvPr/>
        </p:nvSpPr>
        <p:spPr bwMode="auto">
          <a:xfrm>
            <a:off x="2314575" y="5472113"/>
            <a:ext cx="7467600" cy="1147762"/>
          </a:xfrm>
          <a:prstGeom prst="rect">
            <a:avLst/>
          </a:prstGeom>
          <a:solidFill>
            <a:srgbClr val="ECEA8E"/>
          </a:solidFill>
          <a:ln w="9525">
            <a:noFill/>
            <a:miter lim="800000"/>
          </a:ln>
          <a:effectLst>
            <a:prstShdw prst="shdw13" dist="53882" dir="13500000">
              <a:srgbClr val="1C1C1C"/>
            </a:prstShdw>
          </a:effectLst>
        </p:spPr>
        <p:txBody>
          <a:bodyPr anchor="ctr"/>
          <a:lstStyle/>
          <a:p>
            <a:pPr marL="361950" lvl="1" indent="-361950" algn="l" eaLnBrk="0" fontAlgn="auto" hangingPunct="0">
              <a:lnSpc>
                <a:spcPct val="110000"/>
              </a:lnSpc>
              <a:spcBef>
                <a:spcPts val="0"/>
              </a:spcBef>
              <a:spcAft>
                <a:spcPts val="0"/>
              </a:spcAft>
              <a:buClr>
                <a:schemeClr val="accent5">
                  <a:lumMod val="25000"/>
                </a:schemeClr>
              </a:buClr>
              <a:buSzPct val="90000"/>
              <a:buFont typeface="Wingdings" panose="05000000000000000000" pitchFamily="2" charset="2"/>
              <a:buChar char="u"/>
              <a:defRPr/>
            </a:pPr>
            <a:r>
              <a:rPr lang="zh-CN" altLang="en-US" dirty="0">
                <a:solidFill>
                  <a:srgbClr val="000000"/>
                </a:solidFill>
                <a:latin typeface="Arial" panose="020B0604020202020204" pitchFamily="34" charset="0"/>
                <a:ea typeface="楷体_GB2312" panose="02010609030101010101" charset="-122"/>
                <a:cs typeface="Arial" panose="020B0604020202020204" pitchFamily="34" charset="0"/>
              </a:rPr>
              <a:t>起始状态选为一个中间量程，为</a:t>
            </a:r>
            <a:r>
              <a:rPr lang="en-US" altLang="zh-CN" dirty="0">
                <a:solidFill>
                  <a:srgbClr val="000000"/>
                </a:solidFill>
                <a:latin typeface="Arial" panose="020B0604020202020204" pitchFamily="34" charset="0"/>
                <a:ea typeface="楷体_GB2312" panose="02010609030101010101" charset="-122"/>
                <a:cs typeface="Arial" panose="020B0604020202020204" pitchFamily="34" charset="0"/>
              </a:rPr>
              <a:t>C</a:t>
            </a:r>
            <a:r>
              <a:rPr lang="zh-CN" altLang="en-US" dirty="0">
                <a:solidFill>
                  <a:srgbClr val="000000"/>
                </a:solidFill>
                <a:latin typeface="Arial" panose="020B0604020202020204" pitchFamily="34" charset="0"/>
                <a:ea typeface="楷体_GB2312" panose="02010609030101010101" charset="-122"/>
                <a:cs typeface="Arial" panose="020B0604020202020204" pitchFamily="34" charset="0"/>
              </a:rPr>
              <a:t>（进入</a:t>
            </a:r>
            <a:r>
              <a:rPr lang="en-US" altLang="zh-CN" dirty="0">
                <a:solidFill>
                  <a:srgbClr val="000000"/>
                </a:solidFill>
                <a:latin typeface="Arial" panose="020B0604020202020204" pitchFamily="34" charset="0"/>
                <a:ea typeface="楷体_GB2312" panose="02010609030101010101" charset="-122"/>
                <a:cs typeface="Arial" panose="020B0604020202020204" pitchFamily="34" charset="0"/>
              </a:rPr>
              <a:t>10K</a:t>
            </a:r>
            <a:r>
              <a:rPr lang="zh-CN" altLang="en-US" dirty="0">
                <a:solidFill>
                  <a:srgbClr val="000000"/>
                </a:solidFill>
                <a:latin typeface="Arial" panose="020B0604020202020204" pitchFamily="34" charset="0"/>
                <a:ea typeface="楷体_GB2312" panose="02010609030101010101" charset="-122"/>
                <a:cs typeface="Arial" panose="020B0604020202020204" pitchFamily="34" charset="0"/>
              </a:rPr>
              <a:t>量程）。 </a:t>
            </a:r>
          </a:p>
          <a:p>
            <a:pPr marL="361950" lvl="1" indent="-361950" algn="l" eaLnBrk="0" fontAlgn="auto" hangingPunct="0">
              <a:lnSpc>
                <a:spcPct val="110000"/>
              </a:lnSpc>
              <a:spcBef>
                <a:spcPts val="0"/>
              </a:spcBef>
              <a:spcAft>
                <a:spcPts val="0"/>
              </a:spcAft>
              <a:buClr>
                <a:schemeClr val="accent5">
                  <a:lumMod val="25000"/>
                </a:schemeClr>
              </a:buClr>
              <a:buSzPct val="90000"/>
              <a:buFont typeface="Wingdings" panose="05000000000000000000" pitchFamily="2" charset="2"/>
              <a:buChar char="u"/>
              <a:defRPr/>
            </a:pPr>
            <a:r>
              <a:rPr lang="zh-CN" altLang="en-US" dirty="0">
                <a:solidFill>
                  <a:srgbClr val="000000"/>
                </a:solidFill>
                <a:latin typeface="Arial" panose="020B0604020202020204" pitchFamily="34" charset="0"/>
                <a:ea typeface="楷体_GB2312" panose="02010609030101010101" charset="-122"/>
                <a:cs typeface="Arial" panose="020B0604020202020204" pitchFamily="34" charset="0"/>
              </a:rPr>
              <a:t>从“进入某档量程”转移到“该档量程测量”为无条件转移；而当在测量时，根据超量程或欠量程，切换到适宜的量程。</a:t>
            </a:r>
          </a:p>
        </p:txBody>
      </p:sp>
      <p:grpSp>
        <p:nvGrpSpPr>
          <p:cNvPr id="2" name="Group 32"/>
          <p:cNvGrpSpPr/>
          <p:nvPr/>
        </p:nvGrpSpPr>
        <p:grpSpPr bwMode="auto">
          <a:xfrm>
            <a:off x="2047875" y="935038"/>
            <a:ext cx="8181975" cy="4471988"/>
            <a:chOff x="122" y="445"/>
            <a:chExt cx="4881" cy="2817"/>
          </a:xfrm>
        </p:grpSpPr>
        <p:sp>
          <p:nvSpPr>
            <p:cNvPr id="39" name="Oval 7"/>
            <p:cNvSpPr>
              <a:spLocks noChangeArrowheads="1"/>
            </p:cNvSpPr>
            <p:nvPr/>
          </p:nvSpPr>
          <p:spPr bwMode="auto">
            <a:xfrm>
              <a:off x="621" y="824"/>
              <a:ext cx="1814" cy="545"/>
            </a:xfrm>
            <a:prstGeom prst="ellipse">
              <a:avLst/>
            </a:prstGeom>
            <a:solidFill>
              <a:srgbClr val="C1E0FF"/>
            </a:solidFill>
            <a:ln w="9525">
              <a:solidFill>
                <a:srgbClr val="000000"/>
              </a:solidFill>
              <a:round/>
            </a:ln>
          </p:spPr>
          <p:txBody>
            <a:bodyPr wrap="none" anchor="ctr"/>
            <a:lstStyle/>
            <a:p>
              <a:pPr fontAlgn="auto">
                <a:lnSpc>
                  <a:spcPct val="100000"/>
                </a:lnSpc>
                <a:spcBef>
                  <a:spcPts val="0"/>
                </a:spcBef>
                <a:spcAft>
                  <a:spcPts val="0"/>
                </a:spcAft>
                <a:defRPr/>
              </a:pPr>
              <a:r>
                <a:rPr lang="zh-CN" altLang="en-US" sz="1800" b="0" kern="0">
                  <a:solidFill>
                    <a:srgbClr val="000000"/>
                  </a:solidFill>
                  <a:latin typeface="Arial" panose="020B0604020202020204" pitchFamily="34" charset="0"/>
                </a:rPr>
                <a:t>开始进入</a:t>
              </a:r>
              <a:r>
                <a:rPr lang="en-US" altLang="zh-CN" sz="1800" b="0" kern="0">
                  <a:solidFill>
                    <a:srgbClr val="000000"/>
                  </a:solidFill>
                  <a:latin typeface="Arial" panose="020B0604020202020204" pitchFamily="34" charset="0"/>
                </a:rPr>
                <a:t>100K</a:t>
              </a:r>
              <a:r>
                <a:rPr lang="zh-CN" altLang="en-US" sz="1800" b="0" kern="0">
                  <a:solidFill>
                    <a:srgbClr val="000000"/>
                  </a:solidFill>
                  <a:latin typeface="Arial" panose="020B0604020202020204" pitchFamily="34" charset="0"/>
                </a:rPr>
                <a:t>量程</a:t>
              </a:r>
              <a:r>
                <a:rPr lang="en-US" altLang="zh-CN" sz="1800" b="0" kern="0">
                  <a:solidFill>
                    <a:srgbClr val="000000"/>
                  </a:solidFill>
                  <a:latin typeface="Arial" panose="020B0604020202020204" pitchFamily="34" charset="0"/>
                </a:rPr>
                <a:t>(</a:t>
              </a:r>
              <a:r>
                <a:rPr lang="zh-CN" altLang="en-US" sz="1800" b="0" kern="0">
                  <a:solidFill>
                    <a:srgbClr val="000000"/>
                  </a:solidFill>
                  <a:latin typeface="Arial" panose="020B0604020202020204" pitchFamily="34" charset="0"/>
                </a:rPr>
                <a:t>状态</a:t>
              </a:r>
              <a:r>
                <a:rPr lang="en-US" altLang="zh-CN" sz="1800" b="0" kern="0">
                  <a:solidFill>
                    <a:srgbClr val="FF0066"/>
                  </a:solidFill>
                  <a:latin typeface="Arial" panose="020B0604020202020204" pitchFamily="34" charset="0"/>
                </a:rPr>
                <a:t>A</a:t>
              </a:r>
              <a:r>
                <a:rPr lang="en-US" altLang="zh-CN" sz="1800" b="0" kern="0">
                  <a:solidFill>
                    <a:srgbClr val="000000"/>
                  </a:solidFill>
                  <a:latin typeface="Arial" panose="020B0604020202020204" pitchFamily="34" charset="0"/>
                </a:rPr>
                <a:t>)</a:t>
              </a:r>
            </a:p>
            <a:p>
              <a:pPr fontAlgn="auto">
                <a:lnSpc>
                  <a:spcPct val="100000"/>
                </a:lnSpc>
                <a:spcBef>
                  <a:spcPts val="0"/>
                </a:spcBef>
                <a:spcAft>
                  <a:spcPts val="0"/>
                </a:spcAft>
                <a:defRPr/>
              </a:pPr>
              <a:r>
                <a:rPr lang="en-US" altLang="zh-CN" sz="1800" b="0" kern="0">
                  <a:solidFill>
                    <a:srgbClr val="000000"/>
                  </a:solidFill>
                  <a:latin typeface="Arial" panose="020B0604020202020204" pitchFamily="34" charset="0"/>
                </a:rPr>
                <a:t>reset=1;std_f_sel=00</a:t>
              </a:r>
            </a:p>
          </p:txBody>
        </p:sp>
        <p:sp>
          <p:nvSpPr>
            <p:cNvPr id="40" name="Oval 8"/>
            <p:cNvSpPr>
              <a:spLocks noChangeArrowheads="1"/>
            </p:cNvSpPr>
            <p:nvPr/>
          </p:nvSpPr>
          <p:spPr bwMode="auto">
            <a:xfrm>
              <a:off x="635" y="1575"/>
              <a:ext cx="1814" cy="545"/>
            </a:xfrm>
            <a:prstGeom prst="ellipse">
              <a:avLst/>
            </a:prstGeom>
            <a:solidFill>
              <a:srgbClr val="C1E0FF"/>
            </a:solidFill>
            <a:ln w="9525" algn="ctr">
              <a:solidFill>
                <a:srgbClr val="000000"/>
              </a:solidFill>
              <a:round/>
            </a:ln>
          </p:spPr>
          <p:txBody>
            <a:bodyPr wrap="none" anchor="ctr"/>
            <a:lstStyle/>
            <a:p>
              <a:pPr fontAlgn="auto">
                <a:lnSpc>
                  <a:spcPct val="100000"/>
                </a:lnSpc>
                <a:spcBef>
                  <a:spcPts val="0"/>
                </a:spcBef>
                <a:spcAft>
                  <a:spcPts val="0"/>
                </a:spcAft>
                <a:defRPr/>
              </a:pPr>
              <a:r>
                <a:rPr lang="zh-CN" altLang="en-US" sz="1800" b="0" kern="0" dirty="0">
                  <a:solidFill>
                    <a:srgbClr val="000000"/>
                  </a:solidFill>
                  <a:latin typeface="Arial" panose="020B0604020202020204" pitchFamily="34" charset="0"/>
                </a:rPr>
                <a:t>开始进入</a:t>
              </a:r>
              <a:r>
                <a:rPr lang="en-US" altLang="zh-CN" sz="1800" b="0" kern="0" dirty="0">
                  <a:solidFill>
                    <a:srgbClr val="000000"/>
                  </a:solidFill>
                  <a:latin typeface="Arial" panose="020B0604020202020204" pitchFamily="34" charset="0"/>
                </a:rPr>
                <a:t>10K</a:t>
              </a:r>
              <a:r>
                <a:rPr lang="zh-CN" altLang="en-US" sz="1800" b="0" kern="0" dirty="0">
                  <a:solidFill>
                    <a:srgbClr val="000000"/>
                  </a:solidFill>
                  <a:latin typeface="Arial" panose="020B0604020202020204" pitchFamily="34" charset="0"/>
                </a:rPr>
                <a:t>量程</a:t>
              </a:r>
              <a:r>
                <a:rPr lang="en-US" altLang="zh-CN" sz="1800" b="0" kern="0" dirty="0">
                  <a:solidFill>
                    <a:srgbClr val="000000"/>
                  </a:solidFill>
                  <a:latin typeface="Arial" panose="020B0604020202020204" pitchFamily="34" charset="0"/>
                </a:rPr>
                <a:t>(</a:t>
              </a:r>
              <a:r>
                <a:rPr lang="zh-CN" altLang="en-US" sz="1800" b="0" kern="0" dirty="0">
                  <a:solidFill>
                    <a:srgbClr val="000000"/>
                  </a:solidFill>
                  <a:latin typeface="Arial" panose="020B0604020202020204" pitchFamily="34" charset="0"/>
                </a:rPr>
                <a:t>状态</a:t>
              </a:r>
              <a:r>
                <a:rPr lang="en-US" altLang="zh-CN" sz="1800" b="0" kern="0" dirty="0">
                  <a:solidFill>
                    <a:srgbClr val="FF0066"/>
                  </a:solidFill>
                  <a:latin typeface="Arial" panose="020B0604020202020204" pitchFamily="34" charset="0"/>
                </a:rPr>
                <a:t>C</a:t>
              </a:r>
              <a:r>
                <a:rPr lang="en-US" altLang="zh-CN" sz="1800" b="0" kern="0" dirty="0">
                  <a:solidFill>
                    <a:srgbClr val="000000"/>
                  </a:solidFill>
                  <a:latin typeface="Arial" panose="020B0604020202020204" pitchFamily="34" charset="0"/>
                </a:rPr>
                <a:t>)</a:t>
              </a:r>
            </a:p>
            <a:p>
              <a:pPr fontAlgn="auto">
                <a:lnSpc>
                  <a:spcPct val="100000"/>
                </a:lnSpc>
                <a:spcBef>
                  <a:spcPts val="0"/>
                </a:spcBef>
                <a:spcAft>
                  <a:spcPts val="0"/>
                </a:spcAft>
                <a:defRPr/>
              </a:pPr>
              <a:r>
                <a:rPr lang="en-US" altLang="zh-CN" sz="1800" b="0" kern="0" dirty="0">
                  <a:solidFill>
                    <a:srgbClr val="000000"/>
                  </a:solidFill>
                  <a:latin typeface="Arial" panose="020B0604020202020204" pitchFamily="34" charset="0"/>
                </a:rPr>
                <a:t>reset=1;std_f_sel=01</a:t>
              </a:r>
            </a:p>
          </p:txBody>
        </p:sp>
        <p:sp>
          <p:nvSpPr>
            <p:cNvPr id="41" name="Oval 9"/>
            <p:cNvSpPr>
              <a:spLocks noChangeArrowheads="1"/>
            </p:cNvSpPr>
            <p:nvPr/>
          </p:nvSpPr>
          <p:spPr bwMode="auto">
            <a:xfrm>
              <a:off x="620" y="2427"/>
              <a:ext cx="1814" cy="545"/>
            </a:xfrm>
            <a:prstGeom prst="ellipse">
              <a:avLst/>
            </a:prstGeom>
            <a:solidFill>
              <a:srgbClr val="C1E0FF"/>
            </a:solidFill>
            <a:ln w="9525" algn="ctr">
              <a:solidFill>
                <a:srgbClr val="000000"/>
              </a:solidFill>
              <a:round/>
            </a:ln>
          </p:spPr>
          <p:txBody>
            <a:bodyPr wrap="none" anchor="ctr"/>
            <a:lstStyle/>
            <a:p>
              <a:pPr fontAlgn="auto">
                <a:lnSpc>
                  <a:spcPct val="100000"/>
                </a:lnSpc>
                <a:spcBef>
                  <a:spcPts val="0"/>
                </a:spcBef>
                <a:spcAft>
                  <a:spcPts val="0"/>
                </a:spcAft>
                <a:defRPr/>
              </a:pPr>
              <a:r>
                <a:rPr lang="zh-CN" altLang="en-US" sz="1800" b="0" kern="0">
                  <a:solidFill>
                    <a:srgbClr val="000000"/>
                  </a:solidFill>
                  <a:latin typeface="Arial" panose="020B0604020202020204" pitchFamily="34" charset="0"/>
                </a:rPr>
                <a:t>开始进入</a:t>
              </a:r>
              <a:r>
                <a:rPr lang="en-US" altLang="zh-CN" sz="1800" b="0" kern="0">
                  <a:solidFill>
                    <a:srgbClr val="000000"/>
                  </a:solidFill>
                  <a:latin typeface="Arial" panose="020B0604020202020204" pitchFamily="34" charset="0"/>
                </a:rPr>
                <a:t>1K</a:t>
              </a:r>
              <a:r>
                <a:rPr lang="zh-CN" altLang="en-US" sz="1800" b="0" kern="0">
                  <a:solidFill>
                    <a:srgbClr val="000000"/>
                  </a:solidFill>
                  <a:latin typeface="Arial" panose="020B0604020202020204" pitchFamily="34" charset="0"/>
                </a:rPr>
                <a:t>量程</a:t>
              </a:r>
              <a:r>
                <a:rPr lang="en-US" altLang="zh-CN" sz="1800" b="0" kern="0">
                  <a:solidFill>
                    <a:srgbClr val="000000"/>
                  </a:solidFill>
                  <a:latin typeface="Arial" panose="020B0604020202020204" pitchFamily="34" charset="0"/>
                </a:rPr>
                <a:t>(</a:t>
              </a:r>
              <a:r>
                <a:rPr lang="zh-CN" altLang="en-US" sz="1800" b="0" kern="0">
                  <a:solidFill>
                    <a:srgbClr val="000000"/>
                  </a:solidFill>
                  <a:latin typeface="Arial" panose="020B0604020202020204" pitchFamily="34" charset="0"/>
                </a:rPr>
                <a:t>状态</a:t>
              </a:r>
              <a:r>
                <a:rPr lang="en-US" altLang="zh-CN" sz="1800" b="0" kern="0">
                  <a:solidFill>
                    <a:srgbClr val="FF0066"/>
                  </a:solidFill>
                  <a:latin typeface="Arial" panose="020B0604020202020204" pitchFamily="34" charset="0"/>
                </a:rPr>
                <a:t>E</a:t>
              </a:r>
              <a:r>
                <a:rPr lang="en-US" altLang="zh-CN" sz="1800" b="0" kern="0">
                  <a:solidFill>
                    <a:srgbClr val="000000"/>
                  </a:solidFill>
                  <a:latin typeface="Arial" panose="020B0604020202020204" pitchFamily="34" charset="0"/>
                </a:rPr>
                <a:t>)</a:t>
              </a:r>
            </a:p>
            <a:p>
              <a:pPr fontAlgn="auto">
                <a:lnSpc>
                  <a:spcPct val="100000"/>
                </a:lnSpc>
                <a:spcBef>
                  <a:spcPts val="0"/>
                </a:spcBef>
                <a:spcAft>
                  <a:spcPts val="0"/>
                </a:spcAft>
                <a:defRPr/>
              </a:pPr>
              <a:r>
                <a:rPr lang="en-US" altLang="zh-CN" sz="1800" b="0" kern="0">
                  <a:solidFill>
                    <a:srgbClr val="000000"/>
                  </a:solidFill>
                  <a:latin typeface="Arial" panose="020B0604020202020204" pitchFamily="34" charset="0"/>
                </a:rPr>
                <a:t>reset=1;std_f_sel=11</a:t>
              </a:r>
            </a:p>
          </p:txBody>
        </p:sp>
        <p:sp>
          <p:nvSpPr>
            <p:cNvPr id="42" name="Oval 10"/>
            <p:cNvSpPr>
              <a:spLocks noChangeArrowheads="1"/>
            </p:cNvSpPr>
            <p:nvPr/>
          </p:nvSpPr>
          <p:spPr bwMode="auto">
            <a:xfrm>
              <a:off x="3189" y="802"/>
              <a:ext cx="1814" cy="545"/>
            </a:xfrm>
            <a:prstGeom prst="ellipse">
              <a:avLst/>
            </a:prstGeom>
            <a:solidFill>
              <a:srgbClr val="FFD9B3"/>
            </a:solidFill>
            <a:ln w="9525">
              <a:solidFill>
                <a:srgbClr val="000000"/>
              </a:solidFill>
              <a:round/>
            </a:ln>
          </p:spPr>
          <p:txBody>
            <a:bodyPr wrap="none" anchor="ctr"/>
            <a:lstStyle/>
            <a:p>
              <a:pPr fontAlgn="auto">
                <a:lnSpc>
                  <a:spcPct val="100000"/>
                </a:lnSpc>
                <a:spcBef>
                  <a:spcPts val="0"/>
                </a:spcBef>
                <a:spcAft>
                  <a:spcPts val="0"/>
                </a:spcAft>
                <a:defRPr/>
              </a:pPr>
              <a:r>
                <a:rPr lang="en-US" altLang="zh-CN" sz="1800" b="0" kern="0">
                  <a:solidFill>
                    <a:srgbClr val="000000"/>
                  </a:solidFill>
                  <a:latin typeface="Arial" panose="020B0604020202020204" pitchFamily="34" charset="0"/>
                </a:rPr>
                <a:t>100K</a:t>
              </a:r>
              <a:r>
                <a:rPr lang="zh-CN" altLang="en-US" sz="1800" b="0" kern="0">
                  <a:solidFill>
                    <a:srgbClr val="000000"/>
                  </a:solidFill>
                  <a:latin typeface="Arial" panose="020B0604020202020204" pitchFamily="34" charset="0"/>
                </a:rPr>
                <a:t>量程测量</a:t>
              </a:r>
              <a:r>
                <a:rPr lang="en-US" altLang="zh-CN" sz="1800" b="0" kern="0">
                  <a:solidFill>
                    <a:srgbClr val="000000"/>
                  </a:solidFill>
                  <a:latin typeface="Arial" panose="020B0604020202020204" pitchFamily="34" charset="0"/>
                </a:rPr>
                <a:t>(</a:t>
              </a:r>
              <a:r>
                <a:rPr lang="zh-CN" altLang="en-US" sz="1800" b="0" kern="0">
                  <a:solidFill>
                    <a:srgbClr val="000000"/>
                  </a:solidFill>
                  <a:latin typeface="Arial" panose="020B0604020202020204" pitchFamily="34" charset="0"/>
                </a:rPr>
                <a:t>状态</a:t>
              </a:r>
              <a:r>
                <a:rPr lang="en-US" altLang="zh-CN" sz="1800" b="0" kern="0">
                  <a:solidFill>
                    <a:srgbClr val="FF0066"/>
                  </a:solidFill>
                  <a:latin typeface="Arial" panose="020B0604020202020204" pitchFamily="34" charset="0"/>
                </a:rPr>
                <a:t>B</a:t>
              </a:r>
              <a:r>
                <a:rPr lang="en-US" altLang="zh-CN" sz="1800" b="0" kern="0">
                  <a:solidFill>
                    <a:srgbClr val="000000"/>
                  </a:solidFill>
                  <a:latin typeface="Arial" panose="020B0604020202020204" pitchFamily="34" charset="0"/>
                </a:rPr>
                <a:t>)</a:t>
              </a:r>
            </a:p>
            <a:p>
              <a:pPr fontAlgn="auto">
                <a:lnSpc>
                  <a:spcPct val="100000"/>
                </a:lnSpc>
                <a:spcBef>
                  <a:spcPts val="0"/>
                </a:spcBef>
                <a:spcAft>
                  <a:spcPts val="0"/>
                </a:spcAft>
                <a:defRPr/>
              </a:pPr>
              <a:r>
                <a:rPr lang="en-US" altLang="zh-CN" sz="1800" b="0" kern="0">
                  <a:solidFill>
                    <a:srgbClr val="000000"/>
                  </a:solidFill>
                  <a:latin typeface="Arial" panose="020B0604020202020204" pitchFamily="34" charset="0"/>
                </a:rPr>
                <a:t>reset=0;std_f_sel=00</a:t>
              </a:r>
            </a:p>
          </p:txBody>
        </p:sp>
        <p:sp>
          <p:nvSpPr>
            <p:cNvPr id="43" name="Oval 11"/>
            <p:cNvSpPr>
              <a:spLocks noChangeArrowheads="1"/>
            </p:cNvSpPr>
            <p:nvPr/>
          </p:nvSpPr>
          <p:spPr bwMode="auto">
            <a:xfrm>
              <a:off x="3180" y="1546"/>
              <a:ext cx="1814" cy="545"/>
            </a:xfrm>
            <a:prstGeom prst="ellipse">
              <a:avLst/>
            </a:prstGeom>
            <a:solidFill>
              <a:srgbClr val="FFD9B3"/>
            </a:solidFill>
            <a:ln w="9525" algn="ctr">
              <a:solidFill>
                <a:srgbClr val="000000"/>
              </a:solidFill>
              <a:round/>
            </a:ln>
          </p:spPr>
          <p:txBody>
            <a:bodyPr wrap="none" anchor="ctr"/>
            <a:lstStyle/>
            <a:p>
              <a:pPr fontAlgn="auto">
                <a:lnSpc>
                  <a:spcPct val="100000"/>
                </a:lnSpc>
                <a:spcBef>
                  <a:spcPts val="0"/>
                </a:spcBef>
                <a:spcAft>
                  <a:spcPts val="0"/>
                </a:spcAft>
                <a:defRPr/>
              </a:pPr>
              <a:r>
                <a:rPr lang="en-US" altLang="zh-CN" sz="1800" b="0" kern="0">
                  <a:solidFill>
                    <a:srgbClr val="000000"/>
                  </a:solidFill>
                  <a:latin typeface="Arial" panose="020B0604020202020204" pitchFamily="34" charset="0"/>
                </a:rPr>
                <a:t>10K</a:t>
              </a:r>
              <a:r>
                <a:rPr lang="zh-CN" altLang="en-US" sz="1800" b="0" kern="0">
                  <a:solidFill>
                    <a:srgbClr val="000000"/>
                  </a:solidFill>
                  <a:latin typeface="Arial" panose="020B0604020202020204" pitchFamily="34" charset="0"/>
                </a:rPr>
                <a:t>量程测量</a:t>
              </a:r>
              <a:r>
                <a:rPr lang="en-US" altLang="zh-CN" sz="1800" b="0" kern="0">
                  <a:solidFill>
                    <a:srgbClr val="000000"/>
                  </a:solidFill>
                  <a:latin typeface="Arial" panose="020B0604020202020204" pitchFamily="34" charset="0"/>
                </a:rPr>
                <a:t>(</a:t>
              </a:r>
              <a:r>
                <a:rPr lang="zh-CN" altLang="en-US" sz="1800" b="0" kern="0">
                  <a:solidFill>
                    <a:srgbClr val="000000"/>
                  </a:solidFill>
                  <a:latin typeface="Arial" panose="020B0604020202020204" pitchFamily="34" charset="0"/>
                </a:rPr>
                <a:t>状态</a:t>
              </a:r>
              <a:r>
                <a:rPr lang="en-US" altLang="zh-CN" sz="1800" b="0" kern="0">
                  <a:solidFill>
                    <a:srgbClr val="FF0066"/>
                  </a:solidFill>
                  <a:latin typeface="Arial" panose="020B0604020202020204" pitchFamily="34" charset="0"/>
                </a:rPr>
                <a:t>D</a:t>
              </a:r>
              <a:r>
                <a:rPr lang="en-US" altLang="zh-CN" sz="1800" b="0" kern="0">
                  <a:solidFill>
                    <a:srgbClr val="000000"/>
                  </a:solidFill>
                  <a:latin typeface="Arial" panose="020B0604020202020204" pitchFamily="34" charset="0"/>
                </a:rPr>
                <a:t>)</a:t>
              </a:r>
            </a:p>
            <a:p>
              <a:pPr fontAlgn="auto">
                <a:lnSpc>
                  <a:spcPct val="100000"/>
                </a:lnSpc>
                <a:spcBef>
                  <a:spcPts val="0"/>
                </a:spcBef>
                <a:spcAft>
                  <a:spcPts val="0"/>
                </a:spcAft>
                <a:defRPr/>
              </a:pPr>
              <a:r>
                <a:rPr lang="en-US" altLang="zh-CN" sz="1800" b="0" kern="0">
                  <a:solidFill>
                    <a:srgbClr val="000000"/>
                  </a:solidFill>
                  <a:latin typeface="Arial" panose="020B0604020202020204" pitchFamily="34" charset="0"/>
                </a:rPr>
                <a:t>reset=0;std_f_sel=01</a:t>
              </a:r>
            </a:p>
          </p:txBody>
        </p:sp>
        <p:sp>
          <p:nvSpPr>
            <p:cNvPr id="44" name="Oval 12"/>
            <p:cNvSpPr>
              <a:spLocks noChangeArrowheads="1"/>
            </p:cNvSpPr>
            <p:nvPr/>
          </p:nvSpPr>
          <p:spPr bwMode="auto">
            <a:xfrm>
              <a:off x="3176" y="2379"/>
              <a:ext cx="1814" cy="545"/>
            </a:xfrm>
            <a:prstGeom prst="ellipse">
              <a:avLst/>
            </a:prstGeom>
            <a:solidFill>
              <a:srgbClr val="FFD9B3"/>
            </a:solidFill>
            <a:ln w="9525" algn="ctr">
              <a:solidFill>
                <a:srgbClr val="000000"/>
              </a:solidFill>
              <a:round/>
            </a:ln>
          </p:spPr>
          <p:txBody>
            <a:bodyPr wrap="none" anchor="ctr"/>
            <a:lstStyle/>
            <a:p>
              <a:pPr fontAlgn="auto">
                <a:lnSpc>
                  <a:spcPct val="100000"/>
                </a:lnSpc>
                <a:spcBef>
                  <a:spcPts val="0"/>
                </a:spcBef>
                <a:spcAft>
                  <a:spcPts val="0"/>
                </a:spcAft>
                <a:defRPr/>
              </a:pPr>
              <a:r>
                <a:rPr lang="en-US" altLang="zh-CN" sz="1800" b="0" kern="0">
                  <a:solidFill>
                    <a:srgbClr val="000000"/>
                  </a:solidFill>
                  <a:latin typeface="Arial" panose="020B0604020202020204" pitchFamily="34" charset="0"/>
                </a:rPr>
                <a:t>1K</a:t>
              </a:r>
              <a:r>
                <a:rPr lang="zh-CN" altLang="en-US" sz="1800" b="0" kern="0">
                  <a:solidFill>
                    <a:srgbClr val="000000"/>
                  </a:solidFill>
                  <a:latin typeface="Arial" panose="020B0604020202020204" pitchFamily="34" charset="0"/>
                </a:rPr>
                <a:t>量程测量</a:t>
              </a:r>
              <a:r>
                <a:rPr lang="en-US" altLang="zh-CN" sz="1800" b="0" kern="0">
                  <a:solidFill>
                    <a:srgbClr val="000000"/>
                  </a:solidFill>
                  <a:latin typeface="Arial" panose="020B0604020202020204" pitchFamily="34" charset="0"/>
                </a:rPr>
                <a:t>(</a:t>
              </a:r>
              <a:r>
                <a:rPr lang="zh-CN" altLang="en-US" sz="1800" b="0" kern="0">
                  <a:solidFill>
                    <a:srgbClr val="000000"/>
                  </a:solidFill>
                  <a:latin typeface="Arial" panose="020B0604020202020204" pitchFamily="34" charset="0"/>
                </a:rPr>
                <a:t>状态</a:t>
              </a:r>
              <a:r>
                <a:rPr lang="en-US" altLang="zh-CN" sz="1800" b="0" kern="0">
                  <a:solidFill>
                    <a:srgbClr val="FF0066"/>
                  </a:solidFill>
                  <a:latin typeface="Arial" panose="020B0604020202020204" pitchFamily="34" charset="0"/>
                </a:rPr>
                <a:t>F</a:t>
              </a:r>
              <a:r>
                <a:rPr lang="en-US" altLang="zh-CN" sz="1800" b="0" kern="0">
                  <a:solidFill>
                    <a:srgbClr val="000000"/>
                  </a:solidFill>
                  <a:latin typeface="Arial" panose="020B0604020202020204" pitchFamily="34" charset="0"/>
                </a:rPr>
                <a:t>)</a:t>
              </a:r>
            </a:p>
            <a:p>
              <a:pPr fontAlgn="auto">
                <a:lnSpc>
                  <a:spcPct val="100000"/>
                </a:lnSpc>
                <a:spcBef>
                  <a:spcPts val="0"/>
                </a:spcBef>
                <a:spcAft>
                  <a:spcPts val="0"/>
                </a:spcAft>
                <a:defRPr/>
              </a:pPr>
              <a:r>
                <a:rPr lang="en-US" altLang="zh-CN" sz="1800" b="0" kern="0">
                  <a:solidFill>
                    <a:srgbClr val="000000"/>
                  </a:solidFill>
                  <a:latin typeface="Arial" panose="020B0604020202020204" pitchFamily="34" charset="0"/>
                </a:rPr>
                <a:t>reset=0;std_f_sel=11</a:t>
              </a:r>
            </a:p>
          </p:txBody>
        </p:sp>
        <p:sp>
          <p:nvSpPr>
            <p:cNvPr id="45" name="Line 13"/>
            <p:cNvSpPr>
              <a:spLocks noChangeShapeType="1"/>
            </p:cNvSpPr>
            <p:nvPr/>
          </p:nvSpPr>
          <p:spPr bwMode="auto">
            <a:xfrm>
              <a:off x="2435" y="1074"/>
              <a:ext cx="765" cy="0"/>
            </a:xfrm>
            <a:prstGeom prst="line">
              <a:avLst/>
            </a:prstGeom>
            <a:noFill/>
            <a:ln w="28575">
              <a:solidFill>
                <a:srgbClr val="000000"/>
              </a:solidFill>
              <a:round/>
              <a:tailEnd type="triangle" w="med" len="me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46" name="Line 14"/>
            <p:cNvSpPr>
              <a:spLocks noChangeShapeType="1"/>
            </p:cNvSpPr>
            <p:nvPr/>
          </p:nvSpPr>
          <p:spPr bwMode="auto">
            <a:xfrm>
              <a:off x="2441" y="1842"/>
              <a:ext cx="757" cy="0"/>
            </a:xfrm>
            <a:prstGeom prst="line">
              <a:avLst/>
            </a:prstGeom>
            <a:noFill/>
            <a:ln w="28575">
              <a:solidFill>
                <a:srgbClr val="000000"/>
              </a:solidFill>
              <a:round/>
              <a:tailEnd type="triangle" w="med" len="me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47" name="Line 15"/>
            <p:cNvSpPr>
              <a:spLocks noChangeShapeType="1"/>
            </p:cNvSpPr>
            <p:nvPr/>
          </p:nvSpPr>
          <p:spPr bwMode="auto">
            <a:xfrm>
              <a:off x="2419" y="2678"/>
              <a:ext cx="765" cy="0"/>
            </a:xfrm>
            <a:prstGeom prst="line">
              <a:avLst/>
            </a:prstGeom>
            <a:noFill/>
            <a:ln w="28575">
              <a:solidFill>
                <a:srgbClr val="000000"/>
              </a:solidFill>
              <a:round/>
              <a:tailEnd type="triangle" w="med" len="me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48" name="Line 16"/>
            <p:cNvSpPr>
              <a:spLocks noChangeShapeType="1"/>
            </p:cNvSpPr>
            <p:nvPr/>
          </p:nvSpPr>
          <p:spPr bwMode="auto">
            <a:xfrm flipH="1">
              <a:off x="2434" y="1143"/>
              <a:ext cx="793" cy="685"/>
            </a:xfrm>
            <a:prstGeom prst="line">
              <a:avLst/>
            </a:prstGeom>
            <a:noFill/>
            <a:ln w="28575">
              <a:solidFill>
                <a:srgbClr val="000000"/>
              </a:solidFill>
              <a:round/>
              <a:tailEnd type="triangle" w="med" len="me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49" name="Line 17"/>
            <p:cNvSpPr>
              <a:spLocks noChangeShapeType="1"/>
            </p:cNvSpPr>
            <p:nvPr/>
          </p:nvSpPr>
          <p:spPr bwMode="auto">
            <a:xfrm flipH="1">
              <a:off x="2374" y="1904"/>
              <a:ext cx="885" cy="709"/>
            </a:xfrm>
            <a:prstGeom prst="line">
              <a:avLst/>
            </a:prstGeom>
            <a:noFill/>
            <a:ln w="28575">
              <a:solidFill>
                <a:srgbClr val="FF0066"/>
              </a:solidFill>
              <a:round/>
              <a:tailEnd type="triangle" w="med" len="me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50" name="Line 18"/>
            <p:cNvSpPr>
              <a:spLocks noChangeShapeType="1"/>
            </p:cNvSpPr>
            <p:nvPr/>
          </p:nvSpPr>
          <p:spPr bwMode="auto">
            <a:xfrm flipH="1" flipV="1">
              <a:off x="2380" y="1188"/>
              <a:ext cx="856" cy="533"/>
            </a:xfrm>
            <a:prstGeom prst="line">
              <a:avLst/>
            </a:prstGeom>
            <a:noFill/>
            <a:ln w="28575">
              <a:solidFill>
                <a:srgbClr val="FF0066"/>
              </a:solidFill>
              <a:round/>
              <a:tailEnd type="triangle" w="med" len="me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51" name="Line 19"/>
            <p:cNvSpPr>
              <a:spLocks noChangeShapeType="1"/>
            </p:cNvSpPr>
            <p:nvPr/>
          </p:nvSpPr>
          <p:spPr bwMode="auto">
            <a:xfrm flipH="1" flipV="1">
              <a:off x="2372" y="1918"/>
              <a:ext cx="817" cy="725"/>
            </a:xfrm>
            <a:prstGeom prst="line">
              <a:avLst/>
            </a:prstGeom>
            <a:noFill/>
            <a:ln w="28575">
              <a:solidFill>
                <a:srgbClr val="000000"/>
              </a:solidFill>
              <a:round/>
              <a:tailEnd type="triangle" w="med" len="me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52" name="Line 20"/>
            <p:cNvSpPr>
              <a:spLocks noChangeShapeType="1"/>
            </p:cNvSpPr>
            <p:nvPr/>
          </p:nvSpPr>
          <p:spPr bwMode="auto">
            <a:xfrm flipV="1">
              <a:off x="195" y="1849"/>
              <a:ext cx="449" cy="1"/>
            </a:xfrm>
            <a:prstGeom prst="line">
              <a:avLst/>
            </a:prstGeom>
            <a:noFill/>
            <a:ln w="28575">
              <a:solidFill>
                <a:srgbClr val="000000"/>
              </a:solidFill>
              <a:round/>
              <a:tailEnd type="triangle" w="med" len="me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53" name="Text Box 21"/>
            <p:cNvSpPr txBox="1">
              <a:spLocks noChangeArrowheads="1"/>
            </p:cNvSpPr>
            <p:nvPr/>
          </p:nvSpPr>
          <p:spPr bwMode="auto">
            <a:xfrm>
              <a:off x="122" y="1630"/>
              <a:ext cx="657" cy="233"/>
            </a:xfrm>
            <a:prstGeom prst="rect">
              <a:avLst/>
            </a:prstGeom>
            <a:noFill/>
            <a:ln w="9525">
              <a:noFill/>
              <a:miter lim="800000"/>
            </a:ln>
          </p:spPr>
          <p:txBody>
            <a:bodyPr>
              <a:spAutoFit/>
            </a:bodyPr>
            <a:lstStyle/>
            <a:p>
              <a:pPr fontAlgn="auto">
                <a:lnSpc>
                  <a:spcPct val="100000"/>
                </a:lnSpc>
                <a:spcAft>
                  <a:spcPts val="0"/>
                </a:spcAft>
                <a:defRPr/>
              </a:pPr>
              <a:r>
                <a:rPr lang="en-US" altLang="zh-CN" sz="1800" b="0" kern="0">
                  <a:solidFill>
                    <a:srgbClr val="000000"/>
                  </a:solidFill>
                  <a:latin typeface="Arial" panose="020B0604020202020204" pitchFamily="34" charset="0"/>
                </a:rPr>
                <a:t>clear=1</a:t>
              </a:r>
            </a:p>
          </p:txBody>
        </p:sp>
        <p:sp>
          <p:nvSpPr>
            <p:cNvPr id="54" name="Text Box 22"/>
            <p:cNvSpPr txBox="1">
              <a:spLocks noChangeArrowheads="1"/>
            </p:cNvSpPr>
            <p:nvPr/>
          </p:nvSpPr>
          <p:spPr bwMode="auto">
            <a:xfrm>
              <a:off x="1952" y="1464"/>
              <a:ext cx="809" cy="233"/>
            </a:xfrm>
            <a:prstGeom prst="rect">
              <a:avLst/>
            </a:prstGeom>
            <a:noFill/>
            <a:ln w="9525">
              <a:noFill/>
              <a:miter lim="800000"/>
            </a:ln>
          </p:spPr>
          <p:txBody>
            <a:bodyPr>
              <a:spAutoFit/>
            </a:bodyPr>
            <a:lstStyle/>
            <a:p>
              <a:pPr fontAlgn="auto">
                <a:lnSpc>
                  <a:spcPct val="100000"/>
                </a:lnSpc>
                <a:spcAft>
                  <a:spcPts val="0"/>
                </a:spcAft>
                <a:defRPr/>
              </a:pPr>
              <a:r>
                <a:rPr lang="en-US" altLang="zh-CN" sz="1800" b="0" kern="0" dirty="0" err="1">
                  <a:solidFill>
                    <a:srgbClr val="000000"/>
                  </a:solidFill>
                  <a:latin typeface="Arial" panose="020B0604020202020204" pitchFamily="34" charset="0"/>
                </a:rPr>
                <a:t>cntlow</a:t>
              </a:r>
              <a:r>
                <a:rPr lang="en-US" altLang="zh-CN" sz="1800" b="0" kern="0" dirty="0">
                  <a:solidFill>
                    <a:srgbClr val="000000"/>
                  </a:solidFill>
                  <a:latin typeface="Arial" panose="020B0604020202020204" pitchFamily="34" charset="0"/>
                </a:rPr>
                <a:t>=1</a:t>
              </a:r>
            </a:p>
          </p:txBody>
        </p:sp>
        <p:sp>
          <p:nvSpPr>
            <p:cNvPr id="55" name="Text Box 23"/>
            <p:cNvSpPr txBox="1">
              <a:spLocks noChangeArrowheads="1"/>
            </p:cNvSpPr>
            <p:nvPr/>
          </p:nvSpPr>
          <p:spPr bwMode="auto">
            <a:xfrm>
              <a:off x="1953" y="2242"/>
              <a:ext cx="716" cy="233"/>
            </a:xfrm>
            <a:prstGeom prst="rect">
              <a:avLst/>
            </a:prstGeom>
            <a:noFill/>
            <a:ln w="9525">
              <a:noFill/>
              <a:miter lim="800000"/>
            </a:ln>
          </p:spPr>
          <p:txBody>
            <a:bodyPr>
              <a:spAutoFit/>
            </a:bodyPr>
            <a:lstStyle/>
            <a:p>
              <a:pPr fontAlgn="auto">
                <a:lnSpc>
                  <a:spcPct val="100000"/>
                </a:lnSpc>
                <a:spcAft>
                  <a:spcPts val="0"/>
                </a:spcAft>
                <a:defRPr/>
              </a:pPr>
              <a:r>
                <a:rPr lang="en-US" altLang="zh-CN" sz="1800" b="0" kern="0" dirty="0" err="1">
                  <a:solidFill>
                    <a:srgbClr val="000000"/>
                  </a:solidFill>
                  <a:latin typeface="Arial" panose="020B0604020202020204" pitchFamily="34" charset="0"/>
                </a:rPr>
                <a:t>cntlow</a:t>
              </a:r>
              <a:r>
                <a:rPr lang="en-US" altLang="zh-CN" sz="1800" b="0" kern="0" dirty="0">
                  <a:solidFill>
                    <a:srgbClr val="000000"/>
                  </a:solidFill>
                  <a:latin typeface="Arial" panose="020B0604020202020204" pitchFamily="34" charset="0"/>
                </a:rPr>
                <a:t>=1</a:t>
              </a:r>
            </a:p>
          </p:txBody>
        </p:sp>
        <p:sp>
          <p:nvSpPr>
            <p:cNvPr id="56" name="Text Box 24"/>
            <p:cNvSpPr txBox="1">
              <a:spLocks noChangeArrowheads="1"/>
            </p:cNvSpPr>
            <p:nvPr/>
          </p:nvSpPr>
          <p:spPr bwMode="auto">
            <a:xfrm>
              <a:off x="2961" y="1404"/>
              <a:ext cx="808" cy="233"/>
            </a:xfrm>
            <a:prstGeom prst="rect">
              <a:avLst/>
            </a:prstGeom>
            <a:noFill/>
            <a:ln w="9525">
              <a:noFill/>
              <a:miter lim="800000"/>
            </a:ln>
          </p:spPr>
          <p:txBody>
            <a:bodyPr>
              <a:spAutoFit/>
            </a:bodyPr>
            <a:lstStyle/>
            <a:p>
              <a:pPr fontAlgn="auto">
                <a:lnSpc>
                  <a:spcPct val="100000"/>
                </a:lnSpc>
                <a:spcAft>
                  <a:spcPts val="0"/>
                </a:spcAft>
                <a:defRPr/>
              </a:pPr>
              <a:r>
                <a:rPr lang="en-US" altLang="zh-CN" sz="1800" b="0" kern="0">
                  <a:solidFill>
                    <a:srgbClr val="000000"/>
                  </a:solidFill>
                  <a:latin typeface="Arial" panose="020B0604020202020204" pitchFamily="34" charset="0"/>
                </a:rPr>
                <a:t>cntover=1</a:t>
              </a:r>
            </a:p>
          </p:txBody>
        </p:sp>
        <p:sp>
          <p:nvSpPr>
            <p:cNvPr id="57" name="Text Box 25"/>
            <p:cNvSpPr txBox="1">
              <a:spLocks noChangeArrowheads="1"/>
            </p:cNvSpPr>
            <p:nvPr/>
          </p:nvSpPr>
          <p:spPr bwMode="auto">
            <a:xfrm>
              <a:off x="2832" y="2232"/>
              <a:ext cx="896" cy="233"/>
            </a:xfrm>
            <a:prstGeom prst="rect">
              <a:avLst/>
            </a:prstGeom>
            <a:noFill/>
            <a:ln w="9525">
              <a:noFill/>
              <a:miter lim="800000"/>
            </a:ln>
          </p:spPr>
          <p:txBody>
            <a:bodyPr>
              <a:spAutoFit/>
            </a:bodyPr>
            <a:lstStyle/>
            <a:p>
              <a:pPr fontAlgn="auto">
                <a:lnSpc>
                  <a:spcPct val="100000"/>
                </a:lnSpc>
                <a:spcAft>
                  <a:spcPts val="0"/>
                </a:spcAft>
                <a:defRPr/>
              </a:pPr>
              <a:r>
                <a:rPr lang="en-US" altLang="zh-CN" sz="1800" b="0" kern="0" dirty="0" err="1">
                  <a:solidFill>
                    <a:srgbClr val="000000"/>
                  </a:solidFill>
                  <a:latin typeface="Arial" panose="020B0604020202020204" pitchFamily="34" charset="0"/>
                </a:rPr>
                <a:t>cntover</a:t>
              </a:r>
              <a:r>
                <a:rPr lang="en-US" altLang="zh-CN" sz="1800" b="0" kern="0" dirty="0">
                  <a:solidFill>
                    <a:srgbClr val="000000"/>
                  </a:solidFill>
                  <a:latin typeface="Arial" panose="020B0604020202020204" pitchFamily="34" charset="0"/>
                </a:rPr>
                <a:t>=1</a:t>
              </a:r>
            </a:p>
          </p:txBody>
        </p:sp>
        <p:cxnSp>
          <p:nvCxnSpPr>
            <p:cNvPr id="80923" name="AutoShape 26"/>
            <p:cNvCxnSpPr>
              <a:cxnSpLocks noChangeShapeType="1"/>
            </p:cNvCxnSpPr>
            <p:nvPr/>
          </p:nvCxnSpPr>
          <p:spPr bwMode="auto">
            <a:xfrm rot="5400000" flipV="1">
              <a:off x="4124" y="246"/>
              <a:ext cx="1" cy="1282"/>
            </a:xfrm>
            <a:prstGeom prst="curvedConnector3">
              <a:avLst>
                <a:gd name="adj1" fmla="val -22300009"/>
              </a:avLst>
            </a:prstGeom>
            <a:noFill/>
            <a:ln w="28575">
              <a:solidFill>
                <a:srgbClr val="000000"/>
              </a:solidFill>
              <a:round/>
              <a:tailEnd type="triangle" w="med" len="med"/>
            </a:ln>
          </p:spPr>
        </p:cxnSp>
        <p:sp>
          <p:nvSpPr>
            <p:cNvPr id="59" name="Text Box 27"/>
            <p:cNvSpPr txBox="1">
              <a:spLocks noChangeArrowheads="1"/>
            </p:cNvSpPr>
            <p:nvPr/>
          </p:nvSpPr>
          <p:spPr bwMode="auto">
            <a:xfrm>
              <a:off x="3698" y="445"/>
              <a:ext cx="862" cy="233"/>
            </a:xfrm>
            <a:prstGeom prst="rect">
              <a:avLst/>
            </a:prstGeom>
            <a:noFill/>
            <a:ln w="9525">
              <a:noFill/>
              <a:miter lim="800000"/>
            </a:ln>
          </p:spPr>
          <p:txBody>
            <a:bodyPr>
              <a:spAutoFit/>
            </a:bodyPr>
            <a:lstStyle/>
            <a:p>
              <a:pPr fontAlgn="auto">
                <a:lnSpc>
                  <a:spcPct val="100000"/>
                </a:lnSpc>
                <a:spcAft>
                  <a:spcPts val="0"/>
                </a:spcAft>
                <a:defRPr/>
              </a:pPr>
              <a:r>
                <a:rPr lang="en-US" altLang="zh-CN" sz="1800" b="0" kern="0" dirty="0" err="1">
                  <a:solidFill>
                    <a:srgbClr val="000000"/>
                  </a:solidFill>
                  <a:latin typeface="Arial" panose="020B0604020202020204" pitchFamily="34" charset="0"/>
                </a:rPr>
                <a:t>cntlow</a:t>
              </a:r>
              <a:r>
                <a:rPr lang="en-US" altLang="zh-CN" sz="1800" b="0" kern="0" dirty="0">
                  <a:solidFill>
                    <a:srgbClr val="000000"/>
                  </a:solidFill>
                  <a:latin typeface="Arial" panose="020B0604020202020204" pitchFamily="34" charset="0"/>
                </a:rPr>
                <a:t>=0</a:t>
              </a:r>
            </a:p>
          </p:txBody>
        </p:sp>
        <p:cxnSp>
          <p:nvCxnSpPr>
            <p:cNvPr id="80925" name="AutoShape 28"/>
            <p:cNvCxnSpPr>
              <a:cxnSpLocks noChangeShapeType="1"/>
              <a:stCxn id="44" idx="5"/>
              <a:endCxn id="44" idx="3"/>
            </p:cNvCxnSpPr>
            <p:nvPr/>
          </p:nvCxnSpPr>
          <p:spPr bwMode="auto">
            <a:xfrm rot="5400000">
              <a:off x="4082" y="2204"/>
              <a:ext cx="1" cy="1282"/>
            </a:xfrm>
            <a:prstGeom prst="curvedConnector3">
              <a:avLst>
                <a:gd name="adj1" fmla="val 22300009"/>
              </a:avLst>
            </a:prstGeom>
            <a:noFill/>
            <a:ln w="28575">
              <a:solidFill>
                <a:srgbClr val="000000"/>
              </a:solidFill>
              <a:round/>
              <a:tailEnd type="triangle" w="med" len="med"/>
            </a:ln>
          </p:spPr>
        </p:cxnSp>
        <p:sp>
          <p:nvSpPr>
            <p:cNvPr id="61" name="Text Box 29"/>
            <p:cNvSpPr txBox="1">
              <a:spLocks noChangeArrowheads="1"/>
            </p:cNvSpPr>
            <p:nvPr/>
          </p:nvSpPr>
          <p:spPr bwMode="auto">
            <a:xfrm>
              <a:off x="3766" y="3029"/>
              <a:ext cx="862" cy="233"/>
            </a:xfrm>
            <a:prstGeom prst="rect">
              <a:avLst/>
            </a:prstGeom>
            <a:noFill/>
            <a:ln w="9525">
              <a:noFill/>
              <a:miter lim="800000"/>
            </a:ln>
          </p:spPr>
          <p:txBody>
            <a:bodyPr>
              <a:spAutoFit/>
            </a:bodyPr>
            <a:lstStyle/>
            <a:p>
              <a:pPr fontAlgn="auto">
                <a:lnSpc>
                  <a:spcPct val="100000"/>
                </a:lnSpc>
                <a:spcAft>
                  <a:spcPts val="0"/>
                </a:spcAft>
                <a:defRPr/>
              </a:pPr>
              <a:r>
                <a:rPr lang="en-US" altLang="zh-CN" sz="1800" b="0" kern="0">
                  <a:solidFill>
                    <a:srgbClr val="000000"/>
                  </a:solidFill>
                  <a:latin typeface="Arial" panose="020B0604020202020204" pitchFamily="34" charset="0"/>
                </a:rPr>
                <a:t>cntover=0</a:t>
              </a:r>
            </a:p>
          </p:txBody>
        </p:sp>
      </p:grpSp>
      <p:sp>
        <p:nvSpPr>
          <p:cNvPr id="62" name="AutoShape 11"/>
          <p:cNvSpPr>
            <a:spLocks noChangeArrowheads="1"/>
          </p:cNvSpPr>
          <p:nvPr/>
        </p:nvSpPr>
        <p:spPr bwMode="auto">
          <a:xfrm>
            <a:off x="1895476" y="3273426"/>
            <a:ext cx="790575" cy="625475"/>
          </a:xfrm>
          <a:prstGeom prst="wedgeRoundRectCallout">
            <a:avLst>
              <a:gd name="adj1" fmla="val 85343"/>
              <a:gd name="adj2" fmla="val -72699"/>
              <a:gd name="adj3" fmla="val 16667"/>
            </a:avLst>
          </a:prstGeom>
          <a:solidFill>
            <a:srgbClr val="FFFFCC"/>
          </a:solidFill>
          <a:ln w="9525">
            <a:solidFill>
              <a:srgbClr val="FF9966"/>
            </a:solidFill>
            <a:miter lim="800000"/>
          </a:ln>
          <a:effectLst>
            <a:prstShdw prst="shdw17" dist="17961" dir="2700000">
              <a:srgbClr val="99997A"/>
            </a:prstShdw>
          </a:effectLst>
        </p:spPr>
        <p:txBody>
          <a:bodyPr anchor="b"/>
          <a:lstStyle/>
          <a:p>
            <a:pPr fontAlgn="auto">
              <a:lnSpc>
                <a:spcPct val="100000"/>
              </a:lnSpc>
              <a:spcBef>
                <a:spcPts val="0"/>
              </a:spcBef>
              <a:spcAft>
                <a:spcPts val="0"/>
              </a:spcAft>
              <a:defRPr/>
            </a:pPr>
            <a:r>
              <a:rPr lang="zh-CN" altLang="en-US" sz="1800" b="0" kern="0">
                <a:solidFill>
                  <a:srgbClr val="000000"/>
                </a:solidFill>
                <a:latin typeface="楷体_GB2312" panose="02010609030101010101" charset="-122"/>
                <a:ea typeface="楷体_GB2312" panose="02010609030101010101" charset="-122"/>
              </a:rPr>
              <a:t>起始状态</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dissolve">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p:cTn id="17" dur="1000" fill="hold"/>
                                        <p:tgtEl>
                                          <p:spTgt spid="37"/>
                                        </p:tgtEl>
                                        <p:attrNameLst>
                                          <p:attrName>ppt_w</p:attrName>
                                        </p:attrNameLst>
                                      </p:cBhvr>
                                      <p:tavLst>
                                        <p:tav tm="0">
                                          <p:val>
                                            <p:strVal val="#ppt_w*0.70"/>
                                          </p:val>
                                        </p:tav>
                                        <p:tav tm="100000">
                                          <p:val>
                                            <p:strVal val="#ppt_w"/>
                                          </p:val>
                                        </p:tav>
                                      </p:tavLst>
                                    </p:anim>
                                    <p:anim calcmode="lin" valueType="num">
                                      <p:cBhvr>
                                        <p:cTn id="18" dur="1000" fill="hold"/>
                                        <p:tgtEl>
                                          <p:spTgt spid="37"/>
                                        </p:tgtEl>
                                        <p:attrNameLst>
                                          <p:attrName>ppt_h</p:attrName>
                                        </p:attrNameLst>
                                      </p:cBhvr>
                                      <p:tavLst>
                                        <p:tav tm="0">
                                          <p:val>
                                            <p:strVal val="#ppt_h"/>
                                          </p:val>
                                        </p:tav>
                                        <p:tav tm="100000">
                                          <p:val>
                                            <p:strVal val="#ppt_h"/>
                                          </p:val>
                                        </p:tav>
                                      </p:tavLst>
                                    </p:anim>
                                    <p:animEffect transition="in" filter="fade">
                                      <p:cBhvr>
                                        <p:cTn id="19"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62"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white">
          <a:xfrm>
            <a:off x="3287714" y="298450"/>
            <a:ext cx="6408737" cy="609600"/>
          </a:xfrm>
          <a:prstGeom prst="rect">
            <a:avLst/>
          </a:prstGeom>
          <a:noFill/>
          <a:ln w="9525">
            <a:noFill/>
            <a:miter lim="800000"/>
          </a:ln>
        </p:spPr>
        <p:txBody>
          <a:bodyPr anchor="ctr"/>
          <a:lstStyle/>
          <a:p>
            <a:pPr algn="l" eaLnBrk="0" hangingPunct="0">
              <a:lnSpc>
                <a:spcPct val="100000"/>
              </a:lnSpc>
              <a:spcBef>
                <a:spcPct val="0"/>
              </a:spcBef>
            </a:pPr>
            <a:endParaRPr lang="zh-CN" altLang="en-US" sz="2800">
              <a:solidFill>
                <a:srgbClr val="FFCC00"/>
              </a:solidFill>
              <a:latin typeface="Arial" panose="020B0604020202020204" pitchFamily="34" charset="0"/>
              <a:ea typeface="黑体" panose="02010600030101010101" pitchFamily="49" charset="-122"/>
            </a:endParaRPr>
          </a:p>
        </p:txBody>
      </p:sp>
      <p:sp>
        <p:nvSpPr>
          <p:cNvPr id="81924" name="Rectangle 8"/>
          <p:cNvSpPr>
            <a:spLocks noGrp="1" noChangeArrowheads="1"/>
          </p:cNvSpPr>
          <p:nvPr>
            <p:ph type="title" idx="4294967295"/>
          </p:nvPr>
        </p:nvSpPr>
        <p:spPr>
          <a:xfrm>
            <a:off x="2805001" y="235985"/>
            <a:ext cx="6982047"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频率计控制器源程序（</a:t>
            </a:r>
            <a:r>
              <a:rPr lang="en-US" altLang="zh-CN" dirty="0" smtClean="0">
                <a:solidFill>
                  <a:srgbClr val="FFCC00"/>
                </a:solidFill>
                <a:latin typeface="Arial" panose="020B0604020202020204" pitchFamily="34" charset="0"/>
                <a:ea typeface="黑体" panose="02010600030101010101" pitchFamily="49" charset="-122"/>
              </a:rPr>
              <a:t>1/3</a:t>
            </a:r>
            <a:r>
              <a:rPr lang="zh-CN" altLang="en-US" dirty="0" smtClean="0">
                <a:solidFill>
                  <a:srgbClr val="FFCC00"/>
                </a:solidFill>
                <a:latin typeface="Arial" panose="020B0604020202020204" pitchFamily="34" charset="0"/>
                <a:ea typeface="黑体" panose="02010600030101010101" pitchFamily="49" charset="-122"/>
              </a:rPr>
              <a:t>）</a:t>
            </a:r>
          </a:p>
        </p:txBody>
      </p:sp>
      <p:sp>
        <p:nvSpPr>
          <p:cNvPr id="32" name="Rectangle 3"/>
          <p:cNvSpPr>
            <a:spLocks noChangeArrowheads="1"/>
          </p:cNvSpPr>
          <p:nvPr/>
        </p:nvSpPr>
        <p:spPr bwMode="auto">
          <a:xfrm>
            <a:off x="2171700" y="1095376"/>
            <a:ext cx="8248650" cy="5133975"/>
          </a:xfrm>
          <a:prstGeom prst="rect">
            <a:avLst/>
          </a:prstGeom>
          <a:solidFill>
            <a:srgbClr val="ADD6FF"/>
          </a:solidFill>
          <a:ln w="9525">
            <a:solidFill>
              <a:srgbClr val="000000"/>
            </a:solidFill>
            <a:miter lim="800000"/>
          </a:ln>
        </p:spPr>
        <p:txBody>
          <a:bodyPr/>
          <a:lstStyle/>
          <a:p>
            <a:pPr marL="342900" indent="-342900" algn="l" fontAlgn="auto">
              <a:lnSpc>
                <a:spcPct val="110000"/>
              </a:lnSpc>
              <a:spcBef>
                <a:spcPts val="0"/>
              </a:spcBef>
              <a:spcAft>
                <a:spcPts val="0"/>
              </a:spcAft>
              <a:buClr>
                <a:srgbClr val="333399"/>
              </a:buClr>
              <a:buSzPct val="70000"/>
              <a:defRPr/>
            </a:pPr>
            <a:r>
              <a:rPr lang="en-US" altLang="zh-CN" kern="0" dirty="0">
                <a:solidFill>
                  <a:srgbClr val="000000"/>
                </a:solidFill>
              </a:rPr>
              <a:t>module </a:t>
            </a:r>
            <a:r>
              <a:rPr lang="en-US" altLang="zh-CN" kern="0" dirty="0" err="1">
                <a:solidFill>
                  <a:srgbClr val="000000"/>
                </a:solidFill>
              </a:rPr>
              <a:t>frequency_right</a:t>
            </a:r>
            <a:r>
              <a:rPr lang="en-US" altLang="zh-CN" kern="0" dirty="0">
                <a:solidFill>
                  <a:srgbClr val="000000"/>
                </a:solidFill>
              </a:rPr>
              <a:t>(</a:t>
            </a:r>
            <a:r>
              <a:rPr lang="en-US" altLang="zh-CN" kern="0" dirty="0" err="1">
                <a:solidFill>
                  <a:srgbClr val="000000"/>
                </a:solidFill>
              </a:rPr>
              <a:t>clk</a:t>
            </a:r>
            <a:r>
              <a:rPr lang="en-US" altLang="zh-CN" kern="0" dirty="0">
                <a:solidFill>
                  <a:srgbClr val="000000"/>
                </a:solidFill>
              </a:rPr>
              <a:t>, clear, </a:t>
            </a:r>
            <a:r>
              <a:rPr lang="en-US" altLang="zh-CN" kern="0" dirty="0" err="1">
                <a:solidFill>
                  <a:srgbClr val="000000"/>
                </a:solidFill>
              </a:rPr>
              <a:t>cntover</a:t>
            </a:r>
            <a:r>
              <a:rPr lang="en-US" altLang="zh-CN" kern="0" dirty="0">
                <a:solidFill>
                  <a:srgbClr val="000000"/>
                </a:solidFill>
              </a:rPr>
              <a:t>, </a:t>
            </a:r>
            <a:r>
              <a:rPr lang="en-US" altLang="zh-CN" kern="0" dirty="0" err="1">
                <a:solidFill>
                  <a:srgbClr val="000000"/>
                </a:solidFill>
              </a:rPr>
              <a:t>cntlow</a:t>
            </a:r>
            <a:r>
              <a:rPr lang="en-US" altLang="zh-CN" kern="0" dirty="0">
                <a:solidFill>
                  <a:srgbClr val="000000"/>
                </a:solidFill>
              </a:rPr>
              <a:t>, reset, </a:t>
            </a:r>
            <a:r>
              <a:rPr lang="en-US" altLang="zh-CN" kern="0" dirty="0" err="1">
                <a:solidFill>
                  <a:srgbClr val="000000"/>
                </a:solidFill>
              </a:rPr>
              <a:t>std_f_sel,state</a:t>
            </a:r>
            <a:r>
              <a:rPr lang="en-US" altLang="zh-CN" kern="0" dirty="0">
                <a:solidFill>
                  <a:srgbClr val="000000"/>
                </a:solidFill>
              </a:rPr>
              <a:t>);</a:t>
            </a:r>
          </a:p>
          <a:p>
            <a:pPr marL="342900" indent="-342900" algn="l" fontAlgn="auto">
              <a:lnSpc>
                <a:spcPct val="110000"/>
              </a:lnSpc>
              <a:spcBef>
                <a:spcPts val="0"/>
              </a:spcBef>
              <a:spcAft>
                <a:spcPts val="0"/>
              </a:spcAft>
              <a:buClr>
                <a:srgbClr val="333399"/>
              </a:buClr>
              <a:buSzPct val="70000"/>
              <a:defRPr/>
            </a:pPr>
            <a:r>
              <a:rPr lang="en-US" altLang="zh-CN" kern="0" dirty="0">
                <a:solidFill>
                  <a:srgbClr val="000000"/>
                </a:solidFill>
              </a:rPr>
              <a:t>      input </a:t>
            </a:r>
            <a:r>
              <a:rPr lang="en-US" altLang="zh-CN" kern="0" dirty="0" err="1">
                <a:solidFill>
                  <a:srgbClr val="000000"/>
                </a:solidFill>
              </a:rPr>
              <a:t>clk</a:t>
            </a:r>
            <a:r>
              <a:rPr lang="en-US" altLang="zh-CN" kern="0" dirty="0">
                <a:solidFill>
                  <a:srgbClr val="000000"/>
                </a:solidFill>
              </a:rPr>
              <a:t>, clear, </a:t>
            </a:r>
            <a:r>
              <a:rPr lang="en-US" altLang="zh-CN" kern="0" dirty="0" err="1">
                <a:solidFill>
                  <a:srgbClr val="000000"/>
                </a:solidFill>
              </a:rPr>
              <a:t>cntover</a:t>
            </a:r>
            <a:r>
              <a:rPr lang="en-US" altLang="zh-CN" kern="0" dirty="0">
                <a:solidFill>
                  <a:srgbClr val="000000"/>
                </a:solidFill>
              </a:rPr>
              <a:t>, </a:t>
            </a:r>
            <a:r>
              <a:rPr lang="en-US" altLang="zh-CN" kern="0" dirty="0" err="1">
                <a:solidFill>
                  <a:srgbClr val="000000"/>
                </a:solidFill>
              </a:rPr>
              <a:t>cntlow</a:t>
            </a:r>
            <a:r>
              <a:rPr lang="en-US" altLang="zh-CN" kern="0" dirty="0">
                <a:solidFill>
                  <a:srgbClr val="000000"/>
                </a:solidFill>
              </a:rPr>
              <a:t>;</a:t>
            </a:r>
          </a:p>
          <a:p>
            <a:pPr marL="342900" indent="-342900" algn="l" fontAlgn="auto">
              <a:lnSpc>
                <a:spcPct val="110000"/>
              </a:lnSpc>
              <a:spcBef>
                <a:spcPts val="0"/>
              </a:spcBef>
              <a:spcAft>
                <a:spcPts val="0"/>
              </a:spcAft>
              <a:buClr>
                <a:srgbClr val="333399"/>
              </a:buClr>
              <a:buSzPct val="70000"/>
              <a:defRPr/>
            </a:pPr>
            <a:r>
              <a:rPr lang="en-US" altLang="zh-CN" kern="0" dirty="0">
                <a:solidFill>
                  <a:srgbClr val="000000"/>
                </a:solidFill>
              </a:rPr>
              <a:t>      output reset;                 //</a:t>
            </a:r>
            <a:r>
              <a:rPr lang="zh-CN" altLang="en-US" kern="0" dirty="0">
                <a:solidFill>
                  <a:srgbClr val="000000"/>
                </a:solidFill>
                <a:latin typeface="楷体_GB2312" panose="02010609030101010101" charset="-122"/>
                <a:ea typeface="楷体_GB2312" panose="02010609030101010101" charset="-122"/>
              </a:rPr>
              <a:t>量程转换开始时复位</a:t>
            </a:r>
            <a:r>
              <a:rPr lang="zh-CN" altLang="en-US" dirty="0">
                <a:solidFill>
                  <a:srgbClr val="000000"/>
                </a:solidFill>
                <a:latin typeface="楷体_GB2312" panose="02010609030101010101" charset="-122"/>
                <a:ea typeface="楷体_GB2312" panose="02010609030101010101" charset="-122"/>
              </a:rPr>
              <a:t>频率计</a:t>
            </a:r>
            <a:r>
              <a:rPr lang="zh-CN" altLang="en-US" kern="0" dirty="0">
                <a:solidFill>
                  <a:srgbClr val="000000"/>
                </a:solidFill>
                <a:latin typeface="楷体_GB2312" panose="02010609030101010101" charset="-122"/>
                <a:ea typeface="楷体_GB2312" panose="02010609030101010101" charset="-122"/>
              </a:rPr>
              <a:t>计数器</a:t>
            </a:r>
          </a:p>
          <a:p>
            <a:pPr marL="342900" indent="-342900" algn="l" fontAlgn="auto">
              <a:lnSpc>
                <a:spcPct val="110000"/>
              </a:lnSpc>
              <a:spcBef>
                <a:spcPts val="0"/>
              </a:spcBef>
              <a:spcAft>
                <a:spcPts val="0"/>
              </a:spcAft>
              <a:buClr>
                <a:srgbClr val="333399"/>
              </a:buClr>
              <a:buSzPct val="70000"/>
              <a:defRPr/>
            </a:pPr>
            <a:r>
              <a:rPr lang="zh-CN" altLang="en-US" kern="0" dirty="0">
                <a:solidFill>
                  <a:srgbClr val="000000"/>
                </a:solidFill>
              </a:rPr>
              <a:t>      </a:t>
            </a:r>
            <a:r>
              <a:rPr lang="en-US" altLang="zh-CN" kern="0" dirty="0">
                <a:solidFill>
                  <a:srgbClr val="000000"/>
                </a:solidFill>
              </a:rPr>
              <a:t>output[1:0] </a:t>
            </a:r>
            <a:r>
              <a:rPr lang="en-US" altLang="zh-CN" kern="0" dirty="0" err="1">
                <a:solidFill>
                  <a:srgbClr val="000000"/>
                </a:solidFill>
              </a:rPr>
              <a:t>std_f_sel</a:t>
            </a:r>
            <a:r>
              <a:rPr lang="en-US" altLang="zh-CN" kern="0" dirty="0">
                <a:solidFill>
                  <a:srgbClr val="000000"/>
                </a:solidFill>
              </a:rPr>
              <a:t>;  //</a:t>
            </a:r>
            <a:r>
              <a:rPr lang="zh-CN" altLang="en-US" kern="0" dirty="0">
                <a:solidFill>
                  <a:srgbClr val="000000"/>
                </a:solidFill>
                <a:latin typeface="楷体_GB2312" panose="02010609030101010101" charset="-122"/>
                <a:ea typeface="楷体_GB2312" panose="02010609030101010101" charset="-122"/>
              </a:rPr>
              <a:t>选择标准时基  </a:t>
            </a:r>
          </a:p>
          <a:p>
            <a:pPr marL="342900" indent="-342900" algn="l" fontAlgn="auto">
              <a:lnSpc>
                <a:spcPct val="110000"/>
              </a:lnSpc>
              <a:spcBef>
                <a:spcPts val="0"/>
              </a:spcBef>
              <a:spcAft>
                <a:spcPts val="0"/>
              </a:spcAft>
              <a:buClr>
                <a:srgbClr val="333399"/>
              </a:buClr>
              <a:buSzPct val="70000"/>
              <a:defRPr/>
            </a:pPr>
            <a:r>
              <a:rPr lang="zh-CN" altLang="en-US" kern="0" dirty="0">
                <a:solidFill>
                  <a:srgbClr val="000000"/>
                </a:solidFill>
              </a:rPr>
              <a:t>      </a:t>
            </a:r>
            <a:r>
              <a:rPr lang="en-US" altLang="zh-CN" kern="0" dirty="0">
                <a:solidFill>
                  <a:srgbClr val="000000"/>
                </a:solidFill>
              </a:rPr>
              <a:t>output[5:0] state;</a:t>
            </a:r>
          </a:p>
          <a:p>
            <a:pPr marL="342900" indent="-342900" algn="l" fontAlgn="auto">
              <a:lnSpc>
                <a:spcPct val="110000"/>
              </a:lnSpc>
              <a:spcBef>
                <a:spcPts val="0"/>
              </a:spcBef>
              <a:spcAft>
                <a:spcPts val="0"/>
              </a:spcAft>
              <a:buClr>
                <a:srgbClr val="333399"/>
              </a:buClr>
              <a:buSzPct val="70000"/>
              <a:defRPr/>
            </a:pPr>
            <a:r>
              <a:rPr lang="en-US" altLang="zh-CN" kern="0" dirty="0">
                <a:solidFill>
                  <a:srgbClr val="000000"/>
                </a:solidFill>
              </a:rPr>
              <a:t>      </a:t>
            </a:r>
            <a:r>
              <a:rPr lang="en-US" altLang="zh-CN" kern="0" dirty="0" err="1">
                <a:solidFill>
                  <a:srgbClr val="000000"/>
                </a:solidFill>
              </a:rPr>
              <a:t>reg</a:t>
            </a:r>
            <a:r>
              <a:rPr lang="en-US" altLang="zh-CN" kern="0" dirty="0">
                <a:solidFill>
                  <a:srgbClr val="000000"/>
                </a:solidFill>
              </a:rPr>
              <a:t> [5:0] state;</a:t>
            </a:r>
          </a:p>
          <a:p>
            <a:pPr marL="342900" indent="-342900" algn="l" fontAlgn="auto">
              <a:lnSpc>
                <a:spcPct val="110000"/>
              </a:lnSpc>
              <a:spcBef>
                <a:spcPts val="0"/>
              </a:spcBef>
              <a:spcAft>
                <a:spcPts val="0"/>
              </a:spcAft>
              <a:buClr>
                <a:srgbClr val="333399"/>
              </a:buClr>
              <a:buSzPct val="70000"/>
              <a:defRPr/>
            </a:pPr>
            <a:r>
              <a:rPr lang="en-US" altLang="zh-CN" kern="0" dirty="0">
                <a:solidFill>
                  <a:srgbClr val="000000"/>
                </a:solidFill>
              </a:rPr>
              <a:t>      </a:t>
            </a:r>
            <a:r>
              <a:rPr lang="en-US" altLang="zh-CN" kern="0" dirty="0" err="1">
                <a:solidFill>
                  <a:srgbClr val="000000"/>
                </a:solidFill>
              </a:rPr>
              <a:t>reg</a:t>
            </a:r>
            <a:r>
              <a:rPr lang="en-US" altLang="zh-CN" kern="0" dirty="0">
                <a:solidFill>
                  <a:srgbClr val="000000"/>
                </a:solidFill>
              </a:rPr>
              <a:t> reset;</a:t>
            </a:r>
          </a:p>
          <a:p>
            <a:pPr marL="342900" indent="-342900" algn="l" fontAlgn="auto">
              <a:lnSpc>
                <a:spcPct val="110000"/>
              </a:lnSpc>
              <a:spcBef>
                <a:spcPts val="0"/>
              </a:spcBef>
              <a:spcAft>
                <a:spcPts val="0"/>
              </a:spcAft>
              <a:buClr>
                <a:srgbClr val="333399"/>
              </a:buClr>
              <a:buSzPct val="70000"/>
              <a:defRPr/>
            </a:pPr>
            <a:r>
              <a:rPr lang="en-US" altLang="zh-CN" kern="0" dirty="0">
                <a:solidFill>
                  <a:srgbClr val="000000"/>
                </a:solidFill>
              </a:rPr>
              <a:t>      </a:t>
            </a:r>
            <a:r>
              <a:rPr lang="en-US" altLang="zh-CN" kern="0" dirty="0" err="1">
                <a:solidFill>
                  <a:srgbClr val="000000"/>
                </a:solidFill>
              </a:rPr>
              <a:t>reg</a:t>
            </a:r>
            <a:r>
              <a:rPr lang="en-US" altLang="zh-CN" kern="0" dirty="0">
                <a:solidFill>
                  <a:srgbClr val="000000"/>
                </a:solidFill>
              </a:rPr>
              <a:t>[1:0] </a:t>
            </a:r>
            <a:r>
              <a:rPr lang="en-US" altLang="zh-CN" kern="0" dirty="0" err="1">
                <a:solidFill>
                  <a:srgbClr val="000000"/>
                </a:solidFill>
              </a:rPr>
              <a:t>std_f_sel</a:t>
            </a:r>
            <a:r>
              <a:rPr lang="en-US" altLang="zh-CN" kern="0" dirty="0">
                <a:solidFill>
                  <a:srgbClr val="000000"/>
                </a:solidFill>
              </a:rPr>
              <a:t>;</a:t>
            </a:r>
          </a:p>
          <a:p>
            <a:pPr marL="342900" indent="-342900" algn="l" fontAlgn="auto">
              <a:lnSpc>
                <a:spcPct val="110000"/>
              </a:lnSpc>
              <a:spcBef>
                <a:spcPts val="0"/>
              </a:spcBef>
              <a:spcAft>
                <a:spcPts val="0"/>
              </a:spcAft>
              <a:buClr>
                <a:srgbClr val="333399"/>
              </a:buClr>
              <a:buSzPct val="70000"/>
              <a:defRPr/>
            </a:pPr>
            <a:r>
              <a:rPr lang="en-US" altLang="zh-CN" kern="0" dirty="0">
                <a:solidFill>
                  <a:srgbClr val="000000"/>
                </a:solidFill>
              </a:rPr>
              <a:t>      parameter start_f100k=6'b000001, f100k_cnt=6'b000010,</a:t>
            </a:r>
          </a:p>
          <a:p>
            <a:pPr marL="342900" indent="-342900" algn="l" fontAlgn="auto">
              <a:lnSpc>
                <a:spcPct val="110000"/>
              </a:lnSpc>
              <a:spcBef>
                <a:spcPts val="0"/>
              </a:spcBef>
              <a:spcAft>
                <a:spcPts val="0"/>
              </a:spcAft>
              <a:buClr>
                <a:srgbClr val="333399"/>
              </a:buClr>
              <a:buSzPct val="70000"/>
              <a:defRPr/>
            </a:pPr>
            <a:r>
              <a:rPr lang="en-US" altLang="zh-CN" kern="0" dirty="0">
                <a:solidFill>
                  <a:srgbClr val="000000"/>
                </a:solidFill>
              </a:rPr>
              <a:t>                         start_f10k=6'b000100, f10k_cnt=6'b001000,</a:t>
            </a:r>
          </a:p>
          <a:p>
            <a:pPr marL="342900" indent="-342900" algn="l" fontAlgn="auto">
              <a:lnSpc>
                <a:spcPct val="110000"/>
              </a:lnSpc>
              <a:spcBef>
                <a:spcPts val="0"/>
              </a:spcBef>
              <a:spcAft>
                <a:spcPts val="0"/>
              </a:spcAft>
              <a:buClr>
                <a:srgbClr val="333399"/>
              </a:buClr>
              <a:buSzPct val="70000"/>
              <a:defRPr/>
            </a:pPr>
            <a:r>
              <a:rPr lang="en-US" altLang="zh-CN" kern="0" dirty="0">
                <a:solidFill>
                  <a:srgbClr val="000000"/>
                </a:solidFill>
              </a:rPr>
              <a:t>                         start_f1k=6'b010000, f1k_cnt=6'b100000;</a:t>
            </a:r>
          </a:p>
          <a:p>
            <a:pPr marL="342900" indent="-342900" algn="l" fontAlgn="auto">
              <a:lnSpc>
                <a:spcPct val="110000"/>
              </a:lnSpc>
              <a:spcBef>
                <a:spcPts val="0"/>
              </a:spcBef>
              <a:spcAft>
                <a:spcPts val="0"/>
              </a:spcAft>
              <a:buClr>
                <a:srgbClr val="333399"/>
              </a:buClr>
              <a:buSzPct val="70000"/>
              <a:defRPr/>
            </a:pPr>
            <a:r>
              <a:rPr lang="en-US" altLang="zh-CN" kern="0" dirty="0">
                <a:solidFill>
                  <a:srgbClr val="000000"/>
                </a:solidFill>
              </a:rPr>
              <a:t>// </a:t>
            </a:r>
            <a:r>
              <a:rPr lang="en-US" altLang="zh-CN" kern="0" dirty="0">
                <a:solidFill>
                  <a:srgbClr val="CC3300"/>
                </a:solidFill>
                <a:latin typeface="楷体_GB2312" panose="02010609030101010101" charset="-122"/>
                <a:ea typeface="楷体_GB2312" panose="02010609030101010101" charset="-122"/>
              </a:rPr>
              <a:t>① </a:t>
            </a:r>
            <a:r>
              <a:rPr lang="zh-CN" altLang="en-US" kern="0" dirty="0">
                <a:solidFill>
                  <a:srgbClr val="CC3300"/>
                </a:solidFill>
                <a:latin typeface="楷体_GB2312" panose="02010609030101010101" charset="-122"/>
                <a:ea typeface="楷体_GB2312" panose="02010609030101010101" charset="-122"/>
              </a:rPr>
              <a:t>复位时回到起始状态</a:t>
            </a:r>
          </a:p>
          <a:p>
            <a:pPr marL="342900" indent="-342900" algn="l" fontAlgn="auto">
              <a:lnSpc>
                <a:spcPct val="110000"/>
              </a:lnSpc>
              <a:spcBef>
                <a:spcPts val="0"/>
              </a:spcBef>
              <a:spcAft>
                <a:spcPts val="0"/>
              </a:spcAft>
              <a:buClr>
                <a:srgbClr val="333399"/>
              </a:buClr>
              <a:buSzPct val="70000"/>
              <a:defRPr/>
            </a:pPr>
            <a:r>
              <a:rPr lang="zh-CN" altLang="en-US" kern="0" dirty="0">
                <a:solidFill>
                  <a:srgbClr val="CC3300"/>
                </a:solidFill>
              </a:rPr>
              <a:t>  </a:t>
            </a:r>
            <a:r>
              <a:rPr lang="en-US" altLang="zh-CN" kern="0" dirty="0">
                <a:solidFill>
                  <a:srgbClr val="CC3300"/>
                </a:solidFill>
              </a:rPr>
              <a:t>always@(</a:t>
            </a:r>
            <a:r>
              <a:rPr lang="en-US" altLang="zh-CN" kern="0" dirty="0" err="1">
                <a:solidFill>
                  <a:srgbClr val="CC3300"/>
                </a:solidFill>
              </a:rPr>
              <a:t>posedge</a:t>
            </a:r>
            <a:r>
              <a:rPr lang="en-US" altLang="zh-CN" kern="0" dirty="0">
                <a:solidFill>
                  <a:srgbClr val="CC3300"/>
                </a:solidFill>
              </a:rPr>
              <a:t> </a:t>
            </a:r>
            <a:r>
              <a:rPr lang="en-US" altLang="zh-CN" kern="0" dirty="0" err="1">
                <a:solidFill>
                  <a:srgbClr val="CC3300"/>
                </a:solidFill>
              </a:rPr>
              <a:t>clk</a:t>
            </a:r>
            <a:r>
              <a:rPr lang="en-US" altLang="zh-CN" kern="0" dirty="0">
                <a:solidFill>
                  <a:srgbClr val="CC3300"/>
                </a:solidFill>
              </a:rPr>
              <a:t> or </a:t>
            </a:r>
            <a:r>
              <a:rPr lang="en-US" altLang="zh-CN" kern="0" dirty="0" err="1">
                <a:solidFill>
                  <a:srgbClr val="CC3300"/>
                </a:solidFill>
              </a:rPr>
              <a:t>posedge</a:t>
            </a:r>
            <a:r>
              <a:rPr lang="en-US" altLang="zh-CN" kern="0" dirty="0">
                <a:solidFill>
                  <a:srgbClr val="CC3300"/>
                </a:solidFill>
              </a:rPr>
              <a:t> clear)</a:t>
            </a:r>
          </a:p>
          <a:p>
            <a:pPr marL="342900" indent="-342900" algn="l" fontAlgn="auto">
              <a:lnSpc>
                <a:spcPct val="110000"/>
              </a:lnSpc>
              <a:spcBef>
                <a:spcPts val="0"/>
              </a:spcBef>
              <a:spcAft>
                <a:spcPts val="0"/>
              </a:spcAft>
              <a:buClr>
                <a:srgbClr val="333399"/>
              </a:buClr>
              <a:buSzPct val="70000"/>
              <a:defRPr/>
            </a:pPr>
            <a:r>
              <a:rPr lang="en-US" altLang="zh-CN" kern="0" dirty="0">
                <a:solidFill>
                  <a:srgbClr val="000000"/>
                </a:solidFill>
              </a:rPr>
              <a:t>      if(clear) state=start_f10k;//</a:t>
            </a:r>
            <a:r>
              <a:rPr lang="zh-CN" altLang="en-US" kern="0" dirty="0">
                <a:solidFill>
                  <a:srgbClr val="000000"/>
                </a:solidFill>
                <a:latin typeface="Arial" panose="020B0604020202020204" pitchFamily="34" charset="0"/>
                <a:ea typeface="楷体_GB2312" panose="02010609030101010101" charset="-122"/>
                <a:cs typeface="Arial" panose="020B0604020202020204" pitchFamily="34" charset="0"/>
              </a:rPr>
              <a:t>复位时“进入</a:t>
            </a:r>
            <a:r>
              <a:rPr lang="en-US" altLang="zh-CN" kern="0" dirty="0">
                <a:solidFill>
                  <a:srgbClr val="000000"/>
                </a:solidFill>
                <a:latin typeface="Arial" panose="020B0604020202020204" pitchFamily="34" charset="0"/>
                <a:ea typeface="楷体_GB2312" panose="02010609030101010101" charset="-122"/>
                <a:cs typeface="Arial" panose="020B0604020202020204" pitchFamily="34" charset="0"/>
              </a:rPr>
              <a:t>10K</a:t>
            </a:r>
            <a:r>
              <a:rPr lang="zh-CN" altLang="en-US" kern="0" dirty="0">
                <a:solidFill>
                  <a:srgbClr val="000000"/>
                </a:solidFill>
                <a:latin typeface="Arial" panose="020B0604020202020204" pitchFamily="34" charset="0"/>
                <a:ea typeface="楷体_GB2312" panose="02010609030101010101" charset="-122"/>
                <a:cs typeface="Arial" panose="020B0604020202020204" pitchFamily="34" charset="0"/>
              </a:rPr>
              <a:t>量程”为起始状态</a:t>
            </a:r>
          </a:p>
          <a:p>
            <a:pPr marL="342900" indent="-342900" algn="l" fontAlgn="auto">
              <a:lnSpc>
                <a:spcPct val="110000"/>
              </a:lnSpc>
              <a:spcBef>
                <a:spcPts val="0"/>
              </a:spcBef>
              <a:spcAft>
                <a:spcPts val="0"/>
              </a:spcAft>
              <a:buClr>
                <a:srgbClr val="333399"/>
              </a:buClr>
              <a:buSzPct val="70000"/>
              <a:defRPr/>
            </a:pPr>
            <a:r>
              <a:rPr lang="zh-CN" altLang="en-US" kern="0" dirty="0">
                <a:solidFill>
                  <a:srgbClr val="000000"/>
                </a:solidFill>
              </a:rPr>
              <a:t>      </a:t>
            </a:r>
            <a:r>
              <a:rPr lang="en-US" altLang="zh-CN" kern="0" dirty="0">
                <a:solidFill>
                  <a:srgbClr val="000000"/>
                </a:solidFill>
              </a:rPr>
              <a:t>else </a:t>
            </a:r>
          </a:p>
        </p:txBody>
      </p:sp>
    </p:spTree>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ChangeArrowheads="1"/>
          </p:cNvSpPr>
          <p:nvPr/>
        </p:nvSpPr>
        <p:spPr bwMode="auto">
          <a:xfrm>
            <a:off x="914399" y="1528076"/>
            <a:ext cx="10185991" cy="2424703"/>
          </a:xfrm>
          <a:prstGeom prst="rect">
            <a:avLst/>
          </a:prstGeom>
          <a:noFill/>
          <a:ln w="19050">
            <a:noFill/>
            <a:miter lim="800000"/>
          </a:ln>
        </p:spPr>
        <p:txBody>
          <a:bodyPr wrap="square">
            <a:spAutoFit/>
          </a:bodyPr>
          <a:lstStyle/>
          <a:p>
            <a:pPr lvl="1" indent="-457200" algn="l">
              <a:lnSpc>
                <a:spcPct val="125000"/>
              </a:lnSpc>
              <a:spcBef>
                <a:spcPct val="0"/>
              </a:spcBef>
              <a:buClr>
                <a:srgbClr val="003399"/>
              </a:buClr>
              <a:buFont typeface="Wingdings" panose="05000000000000000000" pitchFamily="2" charset="2"/>
              <a:buChar char="v"/>
            </a:pPr>
            <a:r>
              <a:rPr kumimoji="1" lang="zh-CN" altLang="en-US" sz="2400" dirty="0">
                <a:ea typeface="楷体_GB2312" panose="02010609030101010101" charset="-122"/>
              </a:rPr>
              <a:t>按存储单元状态改变的特点分类</a:t>
            </a:r>
          </a:p>
          <a:p>
            <a:pPr marL="1143000" lvl="2" indent="-506730" algn="l">
              <a:lnSpc>
                <a:spcPct val="125000"/>
              </a:lnSpc>
              <a:spcBef>
                <a:spcPct val="0"/>
              </a:spcBef>
              <a:buClr>
                <a:srgbClr val="006666"/>
              </a:buClr>
              <a:buSzPct val="90000"/>
              <a:buFont typeface="Wingdings" panose="05000000000000000000" pitchFamily="2" charset="2"/>
              <a:buChar char="u"/>
            </a:pPr>
            <a:r>
              <a:rPr kumimoji="1" lang="zh-CN" altLang="en-US" dirty="0">
                <a:solidFill>
                  <a:srgbClr val="CC3300"/>
                </a:solidFill>
                <a:ea typeface="楷体_GB2312" panose="02010609030101010101" charset="-122"/>
              </a:rPr>
              <a:t>同步</a:t>
            </a:r>
            <a:r>
              <a:rPr kumimoji="1" lang="zh-CN" altLang="en-US" dirty="0">
                <a:ea typeface="楷体_GB2312" panose="02010609030101010101" charset="-122"/>
              </a:rPr>
              <a:t>时序逻辑电路</a:t>
            </a:r>
            <a:r>
              <a:rPr kumimoji="1" lang="en-US" altLang="zh-CN" dirty="0">
                <a:ea typeface="楷体_GB2312" panose="02010609030101010101" charset="-122"/>
              </a:rPr>
              <a:t>: </a:t>
            </a:r>
            <a:r>
              <a:rPr kumimoji="1" lang="zh-CN" altLang="en-US" dirty="0">
                <a:ea typeface="楷体_GB2312" panose="02010609030101010101" charset="-122"/>
              </a:rPr>
              <a:t>构成时序逻辑电路的各级触发器受一个系统时钟统一控制。</a:t>
            </a:r>
            <a:r>
              <a:rPr lang="zh-CN" altLang="en-US" dirty="0"/>
              <a:t> </a:t>
            </a:r>
            <a:endParaRPr kumimoji="1" lang="zh-CN" altLang="en-US" dirty="0">
              <a:ea typeface="楷体_GB2312" panose="02010609030101010101" charset="-122"/>
            </a:endParaRPr>
          </a:p>
          <a:p>
            <a:pPr marL="1143000" lvl="2" indent="-506730" algn="l">
              <a:lnSpc>
                <a:spcPct val="125000"/>
              </a:lnSpc>
              <a:spcBef>
                <a:spcPct val="0"/>
              </a:spcBef>
              <a:buClr>
                <a:srgbClr val="006666"/>
              </a:buClr>
              <a:buSzPct val="90000"/>
              <a:buFont typeface="Wingdings" panose="05000000000000000000" pitchFamily="2" charset="2"/>
              <a:buChar char="u"/>
            </a:pPr>
            <a:r>
              <a:rPr kumimoji="1" lang="zh-CN" altLang="en-US" dirty="0">
                <a:solidFill>
                  <a:srgbClr val="CC3300"/>
                </a:solidFill>
                <a:ea typeface="楷体_GB2312" panose="02010609030101010101" charset="-122"/>
              </a:rPr>
              <a:t>异步</a:t>
            </a:r>
            <a:r>
              <a:rPr kumimoji="1" lang="zh-CN" altLang="en-US" dirty="0">
                <a:ea typeface="楷体_GB2312" panose="02010609030101010101" charset="-122"/>
              </a:rPr>
              <a:t>时序逻辑电路</a:t>
            </a:r>
            <a:r>
              <a:rPr kumimoji="1" lang="en-US" altLang="zh-CN" dirty="0">
                <a:ea typeface="楷体_GB2312" panose="02010609030101010101" charset="-122"/>
              </a:rPr>
              <a:t>: </a:t>
            </a:r>
            <a:r>
              <a:rPr kumimoji="1" lang="zh-CN" altLang="en-US" dirty="0">
                <a:ea typeface="楷体_GB2312" panose="02010609030101010101" charset="-122"/>
              </a:rPr>
              <a:t>构成时序逻辑电路的各级触发器</a:t>
            </a:r>
            <a:r>
              <a:rPr lang="zh-CN" altLang="zh-CN" dirty="0"/>
              <a:t>可以有各自的时钟信号，</a:t>
            </a:r>
            <a:r>
              <a:rPr kumimoji="1" lang="zh-CN" altLang="en-US" dirty="0">
                <a:ea typeface="楷体_GB2312" panose="02010609030101010101" charset="-122"/>
              </a:rPr>
              <a:t>不受系统时钟统一控制。</a:t>
            </a:r>
          </a:p>
          <a:p>
            <a:pPr marL="1600200" lvl="3" indent="-228600" algn="l">
              <a:lnSpc>
                <a:spcPct val="125000"/>
              </a:lnSpc>
              <a:spcBef>
                <a:spcPct val="0"/>
              </a:spcBef>
              <a:buClr>
                <a:schemeClr val="tx2"/>
              </a:buClr>
              <a:buSzPct val="90000"/>
              <a:buFont typeface="Wingdings" panose="05000000000000000000" pitchFamily="2" charset="2"/>
              <a:buChar char="n"/>
            </a:pPr>
            <a:r>
              <a:rPr kumimoji="1" lang="zh-CN" altLang="en-US" dirty="0">
                <a:solidFill>
                  <a:srgbClr val="CC3300"/>
                </a:solidFill>
                <a:latin typeface="宋体" panose="02010600030101010101" pitchFamily="2" charset="-122"/>
              </a:rPr>
              <a:t>脉冲</a:t>
            </a:r>
            <a:r>
              <a:rPr kumimoji="1" lang="zh-CN" altLang="en-US" dirty="0">
                <a:latin typeface="宋体" panose="02010600030101010101" pitchFamily="2" charset="-122"/>
              </a:rPr>
              <a:t>异步电路：记忆元件是触发器，电路的输入是</a:t>
            </a:r>
            <a:r>
              <a:rPr kumimoji="1" lang="zh-CN" altLang="en-US" dirty="0">
                <a:solidFill>
                  <a:srgbClr val="CC0066"/>
                </a:solidFill>
                <a:latin typeface="宋体" panose="02010600030101010101" pitchFamily="2" charset="-122"/>
              </a:rPr>
              <a:t>脉冲</a:t>
            </a:r>
            <a:r>
              <a:rPr kumimoji="1" lang="zh-CN" altLang="en-US" dirty="0">
                <a:latin typeface="宋体" panose="02010600030101010101" pitchFamily="2" charset="-122"/>
              </a:rPr>
              <a:t>信号</a:t>
            </a:r>
            <a:endParaRPr kumimoji="1" lang="en-US" altLang="zh-CN" dirty="0">
              <a:latin typeface="宋体" panose="02010600030101010101" pitchFamily="2" charset="-122"/>
            </a:endParaRPr>
          </a:p>
          <a:p>
            <a:pPr marL="1600200" lvl="3" indent="-228600" algn="l">
              <a:lnSpc>
                <a:spcPct val="125000"/>
              </a:lnSpc>
              <a:spcBef>
                <a:spcPct val="0"/>
              </a:spcBef>
              <a:buClr>
                <a:schemeClr val="tx2"/>
              </a:buClr>
              <a:buSzPct val="90000"/>
              <a:buFont typeface="Wingdings" panose="05000000000000000000" pitchFamily="2" charset="2"/>
              <a:buChar char="n"/>
            </a:pPr>
            <a:r>
              <a:rPr kumimoji="1" lang="zh-CN" altLang="en-US" dirty="0">
                <a:solidFill>
                  <a:srgbClr val="CC3300"/>
                </a:solidFill>
                <a:latin typeface="宋体" panose="02010600030101010101" pitchFamily="2" charset="-122"/>
              </a:rPr>
              <a:t>电位</a:t>
            </a:r>
            <a:r>
              <a:rPr kumimoji="1" lang="zh-CN" altLang="en-US" dirty="0">
                <a:latin typeface="宋体" panose="02010600030101010101" pitchFamily="2" charset="-122"/>
              </a:rPr>
              <a:t>异步电路：记忆元件由带反馈的门电路组成，电路的输入是</a:t>
            </a:r>
            <a:r>
              <a:rPr kumimoji="1" lang="zh-CN" altLang="en-US" dirty="0">
                <a:solidFill>
                  <a:srgbClr val="CC0066"/>
                </a:solidFill>
                <a:latin typeface="宋体" panose="02010600030101010101" pitchFamily="2" charset="-122"/>
              </a:rPr>
              <a:t>电平</a:t>
            </a:r>
            <a:r>
              <a:rPr kumimoji="1" lang="zh-CN" altLang="en-US" dirty="0">
                <a:latin typeface="宋体" panose="02010600030101010101" pitchFamily="2" charset="-122"/>
              </a:rPr>
              <a:t>信号</a:t>
            </a:r>
          </a:p>
        </p:txBody>
      </p:sp>
      <p:sp>
        <p:nvSpPr>
          <p:cNvPr id="181253" name="Rectangle 5"/>
          <p:cNvSpPr>
            <a:spLocks noChangeArrowheads="1"/>
          </p:cNvSpPr>
          <p:nvPr/>
        </p:nvSpPr>
        <p:spPr bwMode="auto">
          <a:xfrm>
            <a:off x="914399" y="4092069"/>
            <a:ext cx="10096352" cy="1284262"/>
          </a:xfrm>
          <a:prstGeom prst="rect">
            <a:avLst/>
          </a:prstGeom>
          <a:noFill/>
          <a:ln w="19050" algn="ctr">
            <a:noFill/>
            <a:miter lim="800000"/>
          </a:ln>
        </p:spPr>
        <p:txBody>
          <a:bodyPr wrap="square">
            <a:spAutoFit/>
          </a:bodyPr>
          <a:lstStyle/>
          <a:p>
            <a:pPr lvl="1" indent="-457200" algn="l">
              <a:lnSpc>
                <a:spcPct val="125000"/>
              </a:lnSpc>
              <a:spcBef>
                <a:spcPct val="0"/>
              </a:spcBef>
              <a:buClr>
                <a:srgbClr val="003399"/>
              </a:buClr>
              <a:buFont typeface="Wingdings" panose="05000000000000000000" pitchFamily="2" charset="2"/>
              <a:buChar char="v"/>
            </a:pPr>
            <a:r>
              <a:rPr kumimoji="1" lang="zh-CN" altLang="en-US" sz="2400" dirty="0">
                <a:ea typeface="楷体_GB2312" panose="02010609030101010101" charset="-122"/>
              </a:rPr>
              <a:t>按输出信号的特点分类</a:t>
            </a:r>
          </a:p>
          <a:p>
            <a:pPr marL="342900" indent="-342900" algn="l">
              <a:lnSpc>
                <a:spcPct val="125000"/>
              </a:lnSpc>
              <a:spcBef>
                <a:spcPct val="0"/>
              </a:spcBef>
            </a:pPr>
            <a:r>
              <a:rPr kumimoji="1" lang="zh-CN" altLang="en-US" dirty="0">
                <a:solidFill>
                  <a:srgbClr val="CC0066"/>
                </a:solidFill>
              </a:rPr>
              <a:t>       摩尔</a:t>
            </a:r>
            <a:r>
              <a:rPr kumimoji="1" lang="zh-CN" altLang="en-US" dirty="0"/>
              <a:t>（</a:t>
            </a:r>
            <a:r>
              <a:rPr kumimoji="1" lang="en-US" altLang="zh-CN" dirty="0"/>
              <a:t>Moore</a:t>
            </a:r>
            <a:r>
              <a:rPr kumimoji="1" lang="zh-CN" altLang="en-US" dirty="0"/>
              <a:t>）型</a:t>
            </a:r>
            <a:r>
              <a:rPr kumimoji="1" lang="en-US" altLang="zh-CN" dirty="0"/>
              <a:t>——</a:t>
            </a:r>
            <a:r>
              <a:rPr kumimoji="1" lang="zh-CN" altLang="en-US" dirty="0"/>
              <a:t>时序电路的</a:t>
            </a:r>
            <a:r>
              <a:rPr kumimoji="1" lang="zh-CN" altLang="en-US" dirty="0">
                <a:solidFill>
                  <a:srgbClr val="000000"/>
                </a:solidFill>
              </a:rPr>
              <a:t>输出信号仅与电路当前状态有关</a:t>
            </a:r>
            <a:endParaRPr kumimoji="1" lang="zh-CN" altLang="en-US" dirty="0"/>
          </a:p>
          <a:p>
            <a:pPr marL="342900" indent="-342900" algn="l">
              <a:lnSpc>
                <a:spcPct val="125000"/>
              </a:lnSpc>
              <a:spcBef>
                <a:spcPct val="0"/>
              </a:spcBef>
            </a:pPr>
            <a:r>
              <a:rPr kumimoji="1" lang="zh-CN" altLang="en-US" dirty="0">
                <a:solidFill>
                  <a:srgbClr val="CC0066"/>
                </a:solidFill>
              </a:rPr>
              <a:t>       米里</a:t>
            </a:r>
            <a:r>
              <a:rPr kumimoji="1" lang="zh-CN" altLang="en-US" dirty="0"/>
              <a:t>（</a:t>
            </a:r>
            <a:r>
              <a:rPr kumimoji="1" lang="en-US" altLang="zh-CN" dirty="0"/>
              <a:t>Mealy</a:t>
            </a:r>
            <a:r>
              <a:rPr kumimoji="1" lang="zh-CN" altLang="en-US" dirty="0"/>
              <a:t>）型</a:t>
            </a:r>
            <a:r>
              <a:rPr kumimoji="1" lang="en-US" altLang="zh-CN" dirty="0"/>
              <a:t>——</a:t>
            </a:r>
            <a:r>
              <a:rPr kumimoji="1" lang="zh-CN" altLang="en-US" dirty="0"/>
              <a:t>时序电路的</a:t>
            </a:r>
            <a:r>
              <a:rPr kumimoji="1" lang="zh-CN" altLang="en-US" dirty="0">
                <a:solidFill>
                  <a:srgbClr val="000000"/>
                </a:solidFill>
              </a:rPr>
              <a:t>输出信号与电路当前状态及输入信号有关</a:t>
            </a:r>
            <a:endParaRPr kumimoji="1" lang="zh-CN" altLang="en-US" sz="2400" dirty="0">
              <a:ea typeface="楷体_GB2312" panose="02010609030101010101" charset="-122"/>
            </a:endParaRPr>
          </a:p>
        </p:txBody>
      </p:sp>
      <p:sp>
        <p:nvSpPr>
          <p:cNvPr id="181255" name="Rectangle 7"/>
          <p:cNvSpPr>
            <a:spLocks noChangeArrowheads="1"/>
          </p:cNvSpPr>
          <p:nvPr/>
        </p:nvSpPr>
        <p:spPr bwMode="auto">
          <a:xfrm>
            <a:off x="914399" y="5515621"/>
            <a:ext cx="7134224" cy="899542"/>
          </a:xfrm>
          <a:prstGeom prst="rect">
            <a:avLst/>
          </a:prstGeom>
          <a:noFill/>
          <a:ln w="19050" algn="ctr">
            <a:noFill/>
            <a:miter lim="800000"/>
          </a:ln>
        </p:spPr>
        <p:txBody>
          <a:bodyPr wrap="square">
            <a:spAutoFit/>
          </a:bodyPr>
          <a:lstStyle/>
          <a:p>
            <a:pPr lvl="1" indent="-457200" algn="l">
              <a:lnSpc>
                <a:spcPct val="125000"/>
              </a:lnSpc>
              <a:spcBef>
                <a:spcPct val="0"/>
              </a:spcBef>
              <a:buClr>
                <a:srgbClr val="003399"/>
              </a:buClr>
              <a:buFont typeface="Wingdings" panose="05000000000000000000" pitchFamily="2" charset="2"/>
              <a:buChar char="v"/>
            </a:pPr>
            <a:r>
              <a:rPr kumimoji="1" lang="zh-CN" altLang="en-US" sz="2400" dirty="0">
                <a:ea typeface="楷体_GB2312" panose="02010609030101010101" charset="-122"/>
              </a:rPr>
              <a:t>按时序电路的逻辑功能分类</a:t>
            </a:r>
          </a:p>
          <a:p>
            <a:pPr marL="342900" indent="-342900" algn="l">
              <a:lnSpc>
                <a:spcPct val="125000"/>
              </a:lnSpc>
              <a:spcBef>
                <a:spcPct val="0"/>
              </a:spcBef>
            </a:pPr>
            <a:r>
              <a:rPr kumimoji="1" lang="zh-CN" altLang="en-US" dirty="0"/>
              <a:t>       数码寄存器，移位寄存器，计数器</a:t>
            </a:r>
            <a:endParaRPr kumimoji="1" lang="zh-CN" altLang="en-US" sz="2400" dirty="0">
              <a:ea typeface="楷体_GB2312" panose="02010609030101010101" charset="-122"/>
            </a:endParaRPr>
          </a:p>
        </p:txBody>
      </p:sp>
      <p:sp>
        <p:nvSpPr>
          <p:cNvPr id="48134" name="Rectangle 11"/>
          <p:cNvSpPr>
            <a:spLocks noGrp="1" noChangeArrowheads="1"/>
          </p:cNvSpPr>
          <p:nvPr>
            <p:ph type="title" idx="4294967295"/>
          </p:nvPr>
        </p:nvSpPr>
        <p:spPr>
          <a:xfrm>
            <a:off x="2705100" y="599613"/>
            <a:ext cx="6858000" cy="609600"/>
          </a:xfrm>
        </p:spPr>
        <p:txBody>
          <a:bodyPr>
            <a:normAutofit fontScale="90000"/>
          </a:bodyPr>
          <a:lstStyle/>
          <a:p>
            <a:pPr algn="ctr"/>
            <a:r>
              <a:rPr lang="zh-CN" altLang="en-US" dirty="0" smtClean="0">
                <a:solidFill>
                  <a:srgbClr val="FFCC00"/>
                </a:solidFill>
                <a:latin typeface="Arial" panose="020B0604020202020204" pitchFamily="34" charset="0"/>
                <a:ea typeface="黑体" panose="02010600030101010101" pitchFamily="49" charset="-122"/>
              </a:rPr>
              <a:t>时序逻辑电路分类</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1253"/>
                                        </p:tgtEl>
                                        <p:attrNameLst>
                                          <p:attrName>style.visibility</p:attrName>
                                        </p:attrNameLst>
                                      </p:cBhvr>
                                      <p:to>
                                        <p:strVal val="visible"/>
                                      </p:to>
                                    </p:set>
                                    <p:animEffect transition="in" filter="blinds(horizontal)">
                                      <p:cBhvr>
                                        <p:cTn id="7" dur="500"/>
                                        <p:tgtEl>
                                          <p:spTgt spid="18125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1255"/>
                                        </p:tgtEl>
                                        <p:attrNameLst>
                                          <p:attrName>style.visibility</p:attrName>
                                        </p:attrNameLst>
                                      </p:cBhvr>
                                      <p:to>
                                        <p:strVal val="visible"/>
                                      </p:to>
                                    </p:set>
                                    <p:animEffect transition="in" filter="blinds(horizontal)">
                                      <p:cBhvr>
                                        <p:cTn id="12" dur="500"/>
                                        <p:tgtEl>
                                          <p:spTgt spid="181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3" grpId="0"/>
      <p:bldP spid="18125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white">
          <a:xfrm>
            <a:off x="3287714" y="298450"/>
            <a:ext cx="6408737" cy="609600"/>
          </a:xfrm>
          <a:prstGeom prst="rect">
            <a:avLst/>
          </a:prstGeom>
          <a:noFill/>
          <a:ln w="9525">
            <a:noFill/>
            <a:miter lim="800000"/>
          </a:ln>
        </p:spPr>
        <p:txBody>
          <a:bodyPr anchor="ctr"/>
          <a:lstStyle/>
          <a:p>
            <a:pPr algn="l" eaLnBrk="0" hangingPunct="0">
              <a:lnSpc>
                <a:spcPct val="100000"/>
              </a:lnSpc>
              <a:spcBef>
                <a:spcPct val="0"/>
              </a:spcBef>
            </a:pPr>
            <a:endParaRPr lang="zh-CN" altLang="en-US" sz="2800">
              <a:solidFill>
                <a:srgbClr val="FFCC00"/>
              </a:solidFill>
              <a:latin typeface="Arial" panose="020B0604020202020204" pitchFamily="34" charset="0"/>
              <a:ea typeface="黑体" panose="02010600030101010101" pitchFamily="49" charset="-122"/>
            </a:endParaRPr>
          </a:p>
        </p:txBody>
      </p:sp>
      <p:sp>
        <p:nvSpPr>
          <p:cNvPr id="82948" name="Rectangle 8"/>
          <p:cNvSpPr>
            <a:spLocks noGrp="1" noChangeArrowheads="1"/>
          </p:cNvSpPr>
          <p:nvPr>
            <p:ph type="title" idx="4294967295"/>
          </p:nvPr>
        </p:nvSpPr>
        <p:spPr>
          <a:xfrm>
            <a:off x="3287714" y="349249"/>
            <a:ext cx="770506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频率计控制器源程序（</a:t>
            </a:r>
            <a:r>
              <a:rPr lang="en-US" altLang="zh-CN" dirty="0" smtClean="0">
                <a:solidFill>
                  <a:srgbClr val="FFCC00"/>
                </a:solidFill>
                <a:latin typeface="Arial" panose="020B0604020202020204" pitchFamily="34" charset="0"/>
                <a:ea typeface="黑体" panose="02010600030101010101" pitchFamily="49" charset="-122"/>
              </a:rPr>
              <a:t>2/3</a:t>
            </a:r>
            <a:r>
              <a:rPr lang="zh-CN" altLang="en-US" dirty="0" smtClean="0">
                <a:solidFill>
                  <a:srgbClr val="FFCC00"/>
                </a:solidFill>
                <a:latin typeface="Arial" panose="020B0604020202020204" pitchFamily="34" charset="0"/>
                <a:ea typeface="黑体" panose="02010600030101010101" pitchFamily="49" charset="-122"/>
              </a:rPr>
              <a:t>）</a:t>
            </a:r>
          </a:p>
        </p:txBody>
      </p:sp>
      <p:sp>
        <p:nvSpPr>
          <p:cNvPr id="32" name="Rectangle 3"/>
          <p:cNvSpPr>
            <a:spLocks noChangeArrowheads="1"/>
          </p:cNvSpPr>
          <p:nvPr/>
        </p:nvSpPr>
        <p:spPr bwMode="auto">
          <a:xfrm>
            <a:off x="1981200" y="1247776"/>
            <a:ext cx="8293100" cy="5057775"/>
          </a:xfrm>
          <a:prstGeom prst="rect">
            <a:avLst/>
          </a:prstGeom>
          <a:solidFill>
            <a:srgbClr val="ADD6FF"/>
          </a:solidFill>
          <a:ln w="9525">
            <a:solidFill>
              <a:srgbClr val="000000"/>
            </a:solidFill>
            <a:miter lim="800000"/>
          </a:ln>
        </p:spPr>
        <p:txBody>
          <a:bodyPr/>
          <a:lstStyle/>
          <a:p>
            <a:pPr marL="342900" indent="-342900" algn="l" fontAlgn="auto">
              <a:lnSpc>
                <a:spcPct val="110000"/>
              </a:lnSpc>
              <a:spcBef>
                <a:spcPts val="0"/>
              </a:spcBef>
              <a:spcAft>
                <a:spcPts val="0"/>
              </a:spcAft>
              <a:buClr>
                <a:srgbClr val="333399"/>
              </a:buClr>
              <a:buSzPct val="70000"/>
              <a:defRPr/>
            </a:pPr>
            <a:r>
              <a:rPr lang="en-US" altLang="zh-CN" kern="0" dirty="0">
                <a:solidFill>
                  <a:srgbClr val="000000"/>
                </a:solidFill>
              </a:rPr>
              <a:t>// </a:t>
            </a:r>
            <a:r>
              <a:rPr lang="en-US" altLang="zh-CN" kern="0" dirty="0">
                <a:solidFill>
                  <a:srgbClr val="CC3300"/>
                </a:solidFill>
                <a:latin typeface="楷体_GB2312" panose="02010609030101010101" charset="-122"/>
                <a:ea typeface="楷体_GB2312" panose="02010609030101010101" charset="-122"/>
              </a:rPr>
              <a:t>② </a:t>
            </a:r>
            <a:r>
              <a:rPr lang="zh-CN" altLang="en-US" kern="0" dirty="0">
                <a:solidFill>
                  <a:srgbClr val="CC3300"/>
                </a:solidFill>
                <a:latin typeface="楷体_GB2312" panose="02010609030101010101" charset="-122"/>
                <a:ea typeface="楷体_GB2312" panose="02010609030101010101" charset="-122"/>
              </a:rPr>
              <a:t>状态的转换（根据现态和输入产生次态</a:t>
            </a:r>
            <a:r>
              <a:rPr lang="en-US" altLang="zh-CN" kern="0" dirty="0">
                <a:solidFill>
                  <a:srgbClr val="CC3300"/>
                </a:solidFill>
                <a:latin typeface="楷体_GB2312" panose="02010609030101010101" charset="-122"/>
                <a:ea typeface="楷体_GB2312" panose="02010609030101010101" charset="-122"/>
              </a:rPr>
              <a:t>)</a:t>
            </a:r>
          </a:p>
          <a:p>
            <a:pPr marL="342900" indent="-342900" algn="l" fontAlgn="auto">
              <a:lnSpc>
                <a:spcPct val="110000"/>
              </a:lnSpc>
              <a:spcBef>
                <a:spcPts val="0"/>
              </a:spcBef>
              <a:spcAft>
                <a:spcPts val="0"/>
              </a:spcAft>
              <a:buClr>
                <a:srgbClr val="333399"/>
              </a:buClr>
              <a:buSzPct val="70000"/>
              <a:defRPr/>
            </a:pPr>
            <a:r>
              <a:rPr lang="en-US" altLang="zh-CN" kern="0" dirty="0">
                <a:solidFill>
                  <a:srgbClr val="000000"/>
                </a:solidFill>
              </a:rPr>
              <a:t>      begin</a:t>
            </a:r>
          </a:p>
          <a:p>
            <a:pPr marL="342900" indent="-342900" algn="l" fontAlgn="auto">
              <a:lnSpc>
                <a:spcPct val="110000"/>
              </a:lnSpc>
              <a:spcBef>
                <a:spcPts val="0"/>
              </a:spcBef>
              <a:spcAft>
                <a:spcPts val="0"/>
              </a:spcAft>
              <a:buClr>
                <a:srgbClr val="333399"/>
              </a:buClr>
              <a:buSzPct val="70000"/>
              <a:defRPr/>
            </a:pPr>
            <a:r>
              <a:rPr lang="en-US" altLang="zh-CN" kern="0" dirty="0">
                <a:solidFill>
                  <a:srgbClr val="000000"/>
                </a:solidFill>
              </a:rPr>
              <a:t>          case(state)</a:t>
            </a:r>
          </a:p>
          <a:p>
            <a:pPr marL="342900" indent="-342900" algn="l" fontAlgn="auto">
              <a:lnSpc>
                <a:spcPct val="110000"/>
              </a:lnSpc>
              <a:spcBef>
                <a:spcPts val="0"/>
              </a:spcBef>
              <a:spcAft>
                <a:spcPts val="0"/>
              </a:spcAft>
              <a:buClr>
                <a:srgbClr val="333399"/>
              </a:buClr>
              <a:buSzPct val="70000"/>
              <a:defRPr/>
            </a:pPr>
            <a:r>
              <a:rPr lang="en-US" altLang="zh-CN" kern="0" dirty="0">
                <a:solidFill>
                  <a:srgbClr val="000000"/>
                </a:solidFill>
              </a:rPr>
              <a:t>              start_f100k: state=f100k_cnt;          </a:t>
            </a:r>
          </a:p>
          <a:p>
            <a:pPr marL="342900" indent="-342900" algn="l" fontAlgn="auto">
              <a:lnSpc>
                <a:spcPct val="110000"/>
              </a:lnSpc>
              <a:spcBef>
                <a:spcPts val="0"/>
              </a:spcBef>
              <a:spcAft>
                <a:spcPts val="0"/>
              </a:spcAft>
              <a:buClr>
                <a:srgbClr val="333399"/>
              </a:buClr>
              <a:buSzPct val="70000"/>
              <a:defRPr/>
            </a:pPr>
            <a:r>
              <a:rPr lang="en-US" altLang="zh-CN" kern="0" dirty="0">
                <a:solidFill>
                  <a:srgbClr val="000000"/>
                </a:solidFill>
              </a:rPr>
              <a:t>              f100k_cnt:    if (</a:t>
            </a:r>
            <a:r>
              <a:rPr lang="en-US" altLang="zh-CN" kern="0" dirty="0" err="1">
                <a:solidFill>
                  <a:srgbClr val="000000"/>
                </a:solidFill>
              </a:rPr>
              <a:t>cntlow</a:t>
            </a:r>
            <a:r>
              <a:rPr lang="en-US" altLang="zh-CN" kern="0" dirty="0">
                <a:solidFill>
                  <a:srgbClr val="000000"/>
                </a:solidFill>
              </a:rPr>
              <a:t>) state= start_f10k;     //</a:t>
            </a:r>
            <a:r>
              <a:rPr lang="zh-CN" altLang="en-US" kern="0" dirty="0">
                <a:solidFill>
                  <a:srgbClr val="000000"/>
                </a:solidFill>
                <a:latin typeface="Arial" panose="020B0604020202020204" pitchFamily="34" charset="0"/>
                <a:ea typeface="楷体_GB2312" panose="02010609030101010101" charset="-122"/>
                <a:cs typeface="Arial" panose="020B0604020202020204" pitchFamily="34" charset="0"/>
              </a:rPr>
              <a:t>欠量程</a:t>
            </a:r>
          </a:p>
          <a:p>
            <a:pPr marL="342900" indent="-342900" algn="l" fontAlgn="auto">
              <a:lnSpc>
                <a:spcPct val="110000"/>
              </a:lnSpc>
              <a:spcBef>
                <a:spcPts val="0"/>
              </a:spcBef>
              <a:spcAft>
                <a:spcPts val="0"/>
              </a:spcAft>
              <a:buClr>
                <a:srgbClr val="333399"/>
              </a:buClr>
              <a:buSzPct val="70000"/>
              <a:defRPr/>
            </a:pPr>
            <a:r>
              <a:rPr lang="zh-CN" altLang="en-US" kern="0" dirty="0">
                <a:solidFill>
                  <a:srgbClr val="000000"/>
                </a:solidFill>
              </a:rPr>
              <a:t>                                    </a:t>
            </a:r>
            <a:r>
              <a:rPr lang="en-US" altLang="zh-CN" kern="0" dirty="0">
                <a:solidFill>
                  <a:srgbClr val="000000"/>
                </a:solidFill>
              </a:rPr>
              <a:t>else state= f100k_cnt; </a:t>
            </a:r>
          </a:p>
          <a:p>
            <a:pPr marL="342900" indent="-342900" algn="l" fontAlgn="auto">
              <a:lnSpc>
                <a:spcPct val="110000"/>
              </a:lnSpc>
              <a:spcBef>
                <a:spcPts val="0"/>
              </a:spcBef>
              <a:spcAft>
                <a:spcPts val="0"/>
              </a:spcAft>
              <a:buClr>
                <a:srgbClr val="333399"/>
              </a:buClr>
              <a:buSzPct val="70000"/>
              <a:defRPr/>
            </a:pPr>
            <a:r>
              <a:rPr lang="en-US" altLang="zh-CN" kern="0" dirty="0">
                <a:solidFill>
                  <a:srgbClr val="000000"/>
                </a:solidFill>
              </a:rPr>
              <a:t>              start_f10k:   state=f10k_cnt;               </a:t>
            </a:r>
          </a:p>
          <a:p>
            <a:pPr marL="342900" indent="-342900" algn="l" fontAlgn="auto">
              <a:lnSpc>
                <a:spcPct val="110000"/>
              </a:lnSpc>
              <a:spcBef>
                <a:spcPts val="0"/>
              </a:spcBef>
              <a:spcAft>
                <a:spcPts val="0"/>
              </a:spcAft>
              <a:buClr>
                <a:srgbClr val="333399"/>
              </a:buClr>
              <a:buSzPct val="70000"/>
              <a:defRPr/>
            </a:pPr>
            <a:r>
              <a:rPr lang="en-US" altLang="zh-CN" kern="0" dirty="0">
                <a:solidFill>
                  <a:srgbClr val="000000"/>
                </a:solidFill>
              </a:rPr>
              <a:t>              f10k_cnt:      if (</a:t>
            </a:r>
            <a:r>
              <a:rPr lang="en-US" altLang="zh-CN" kern="0" dirty="0" err="1">
                <a:solidFill>
                  <a:srgbClr val="000000"/>
                </a:solidFill>
              </a:rPr>
              <a:t>cntover</a:t>
            </a:r>
            <a:r>
              <a:rPr lang="en-US" altLang="zh-CN" kern="0" dirty="0">
                <a:solidFill>
                  <a:srgbClr val="000000"/>
                </a:solidFill>
              </a:rPr>
              <a:t>) state= start_f100k;   //</a:t>
            </a:r>
            <a:r>
              <a:rPr lang="zh-CN" altLang="en-US" kern="0" dirty="0">
                <a:solidFill>
                  <a:srgbClr val="000000"/>
                </a:solidFill>
                <a:latin typeface="Arial" panose="020B0604020202020204" pitchFamily="34" charset="0"/>
                <a:ea typeface="楷体_GB2312" panose="02010609030101010101" charset="-122"/>
                <a:cs typeface="Arial" panose="020B0604020202020204" pitchFamily="34" charset="0"/>
              </a:rPr>
              <a:t>超量程</a:t>
            </a:r>
          </a:p>
          <a:p>
            <a:pPr marL="342900" indent="-342900" algn="l" fontAlgn="auto">
              <a:lnSpc>
                <a:spcPct val="110000"/>
              </a:lnSpc>
              <a:spcBef>
                <a:spcPts val="0"/>
              </a:spcBef>
              <a:spcAft>
                <a:spcPts val="0"/>
              </a:spcAft>
              <a:buClr>
                <a:srgbClr val="333399"/>
              </a:buClr>
              <a:buSzPct val="70000"/>
              <a:defRPr/>
            </a:pPr>
            <a:r>
              <a:rPr lang="zh-CN" altLang="en-US" kern="0" dirty="0">
                <a:solidFill>
                  <a:srgbClr val="000000"/>
                </a:solidFill>
              </a:rPr>
              <a:t>                                    </a:t>
            </a:r>
            <a:r>
              <a:rPr lang="en-US" altLang="zh-CN" kern="0" dirty="0">
                <a:solidFill>
                  <a:srgbClr val="000000"/>
                </a:solidFill>
              </a:rPr>
              <a:t>else if (</a:t>
            </a:r>
            <a:r>
              <a:rPr lang="en-US" altLang="zh-CN" kern="0" dirty="0" err="1">
                <a:solidFill>
                  <a:srgbClr val="000000"/>
                </a:solidFill>
              </a:rPr>
              <a:t>cntlow</a:t>
            </a:r>
            <a:r>
              <a:rPr lang="en-US" altLang="zh-CN" kern="0" dirty="0">
                <a:solidFill>
                  <a:srgbClr val="000000"/>
                </a:solidFill>
              </a:rPr>
              <a:t>) state= start_f1k; //</a:t>
            </a:r>
            <a:r>
              <a:rPr lang="zh-CN" altLang="en-US" kern="0" dirty="0">
                <a:solidFill>
                  <a:srgbClr val="000000"/>
                </a:solidFill>
                <a:latin typeface="Arial" panose="020B0604020202020204" pitchFamily="34" charset="0"/>
                <a:ea typeface="楷体_GB2312" panose="02010609030101010101" charset="-122"/>
                <a:cs typeface="Arial" panose="020B0604020202020204" pitchFamily="34" charset="0"/>
              </a:rPr>
              <a:t>欠量程</a:t>
            </a:r>
          </a:p>
          <a:p>
            <a:pPr marL="342900" indent="-342900" algn="l" fontAlgn="auto">
              <a:lnSpc>
                <a:spcPct val="110000"/>
              </a:lnSpc>
              <a:spcBef>
                <a:spcPts val="0"/>
              </a:spcBef>
              <a:spcAft>
                <a:spcPts val="0"/>
              </a:spcAft>
              <a:buClr>
                <a:srgbClr val="333399"/>
              </a:buClr>
              <a:buSzPct val="70000"/>
              <a:defRPr/>
            </a:pPr>
            <a:r>
              <a:rPr lang="zh-CN" altLang="en-US" kern="0" dirty="0">
                <a:solidFill>
                  <a:srgbClr val="000000"/>
                </a:solidFill>
              </a:rPr>
              <a:t>              </a:t>
            </a:r>
            <a:r>
              <a:rPr lang="en-US" altLang="zh-CN" kern="0" dirty="0">
                <a:solidFill>
                  <a:srgbClr val="000000"/>
                </a:solidFill>
              </a:rPr>
              <a:t>start_f1k:     state=f1k_cnt; </a:t>
            </a:r>
          </a:p>
          <a:p>
            <a:pPr marL="342900" indent="-342900" algn="l" fontAlgn="auto">
              <a:lnSpc>
                <a:spcPct val="110000"/>
              </a:lnSpc>
              <a:spcBef>
                <a:spcPts val="0"/>
              </a:spcBef>
              <a:spcAft>
                <a:spcPts val="0"/>
              </a:spcAft>
              <a:buClr>
                <a:srgbClr val="333399"/>
              </a:buClr>
              <a:buSzPct val="70000"/>
              <a:defRPr/>
            </a:pPr>
            <a:r>
              <a:rPr lang="en-US" altLang="zh-CN" kern="0" dirty="0">
                <a:solidFill>
                  <a:srgbClr val="000000"/>
                </a:solidFill>
              </a:rPr>
              <a:t>              f1k_cnt:        if (</a:t>
            </a:r>
            <a:r>
              <a:rPr lang="en-US" altLang="zh-CN" kern="0" dirty="0" err="1">
                <a:solidFill>
                  <a:srgbClr val="000000"/>
                </a:solidFill>
              </a:rPr>
              <a:t>cntover</a:t>
            </a:r>
            <a:r>
              <a:rPr lang="en-US" altLang="zh-CN" kern="0" dirty="0">
                <a:solidFill>
                  <a:srgbClr val="000000"/>
                </a:solidFill>
              </a:rPr>
              <a:t>) state= start_f10k;    //</a:t>
            </a:r>
            <a:r>
              <a:rPr lang="zh-CN" altLang="en-US" kern="0" dirty="0">
                <a:solidFill>
                  <a:srgbClr val="000000"/>
                </a:solidFill>
                <a:latin typeface="Arial" panose="020B0604020202020204" pitchFamily="34" charset="0"/>
                <a:ea typeface="楷体_GB2312" panose="02010609030101010101" charset="-122"/>
                <a:cs typeface="Arial" panose="020B0604020202020204" pitchFamily="34" charset="0"/>
              </a:rPr>
              <a:t>超量程</a:t>
            </a:r>
          </a:p>
          <a:p>
            <a:pPr marL="342900" indent="-342900" algn="l" fontAlgn="auto">
              <a:lnSpc>
                <a:spcPct val="110000"/>
              </a:lnSpc>
              <a:spcBef>
                <a:spcPts val="0"/>
              </a:spcBef>
              <a:spcAft>
                <a:spcPts val="0"/>
              </a:spcAft>
              <a:buClr>
                <a:srgbClr val="333399"/>
              </a:buClr>
              <a:buSzPct val="70000"/>
              <a:defRPr/>
            </a:pPr>
            <a:r>
              <a:rPr lang="zh-CN" altLang="en-US" kern="0" dirty="0">
                <a:solidFill>
                  <a:srgbClr val="000000"/>
                </a:solidFill>
              </a:rPr>
              <a:t>                                    </a:t>
            </a:r>
            <a:r>
              <a:rPr lang="en-US" altLang="zh-CN" kern="0" dirty="0">
                <a:solidFill>
                  <a:srgbClr val="000000"/>
                </a:solidFill>
              </a:rPr>
              <a:t>else state= f1k_cnt; </a:t>
            </a:r>
          </a:p>
          <a:p>
            <a:pPr marL="342900" indent="-342900" algn="l" fontAlgn="auto">
              <a:lnSpc>
                <a:spcPct val="110000"/>
              </a:lnSpc>
              <a:spcBef>
                <a:spcPts val="0"/>
              </a:spcBef>
              <a:spcAft>
                <a:spcPts val="0"/>
              </a:spcAft>
              <a:buClr>
                <a:srgbClr val="333399"/>
              </a:buClr>
              <a:buSzPct val="70000"/>
              <a:defRPr/>
            </a:pPr>
            <a:r>
              <a:rPr lang="en-US" altLang="zh-CN" kern="0" dirty="0">
                <a:solidFill>
                  <a:srgbClr val="000000"/>
                </a:solidFill>
              </a:rPr>
              <a:t>              default: state=start_f10k;	   //</a:t>
            </a:r>
            <a:r>
              <a:rPr lang="zh-CN" altLang="en-US" kern="0" dirty="0">
                <a:solidFill>
                  <a:srgbClr val="000000"/>
                </a:solidFill>
                <a:latin typeface="Arial" panose="020B0604020202020204" pitchFamily="34" charset="0"/>
                <a:ea typeface="楷体_GB2312" panose="02010609030101010101" charset="-122"/>
                <a:cs typeface="Arial" panose="020B0604020202020204" pitchFamily="34" charset="0"/>
              </a:rPr>
              <a:t>默认状态为起始状态“进入</a:t>
            </a:r>
            <a:r>
              <a:rPr lang="en-US" altLang="zh-CN" kern="0" dirty="0">
                <a:solidFill>
                  <a:srgbClr val="000000"/>
                </a:solidFill>
                <a:latin typeface="Arial" panose="020B0604020202020204" pitchFamily="34" charset="0"/>
                <a:ea typeface="楷体_GB2312" panose="02010609030101010101" charset="-122"/>
                <a:cs typeface="Arial" panose="020B0604020202020204" pitchFamily="34" charset="0"/>
              </a:rPr>
              <a:t>10K</a:t>
            </a:r>
            <a:r>
              <a:rPr lang="zh-CN" altLang="en-US" kern="0" dirty="0">
                <a:solidFill>
                  <a:srgbClr val="000000"/>
                </a:solidFill>
                <a:latin typeface="Arial" panose="020B0604020202020204" pitchFamily="34" charset="0"/>
                <a:ea typeface="楷体_GB2312" panose="02010609030101010101" charset="-122"/>
                <a:cs typeface="Arial" panose="020B0604020202020204" pitchFamily="34" charset="0"/>
              </a:rPr>
              <a:t>量程”</a:t>
            </a:r>
          </a:p>
          <a:p>
            <a:pPr marL="342900" indent="-342900" algn="l" fontAlgn="auto">
              <a:lnSpc>
                <a:spcPct val="110000"/>
              </a:lnSpc>
              <a:spcBef>
                <a:spcPts val="0"/>
              </a:spcBef>
              <a:spcAft>
                <a:spcPts val="0"/>
              </a:spcAft>
              <a:buClr>
                <a:srgbClr val="333399"/>
              </a:buClr>
              <a:buSzPct val="70000"/>
              <a:defRPr/>
            </a:pPr>
            <a:r>
              <a:rPr lang="zh-CN" altLang="en-US" kern="0" dirty="0">
                <a:solidFill>
                  <a:srgbClr val="000000"/>
                </a:solidFill>
              </a:rPr>
              <a:t>          </a:t>
            </a:r>
            <a:r>
              <a:rPr lang="en-US" altLang="zh-CN" kern="0" dirty="0" err="1">
                <a:solidFill>
                  <a:srgbClr val="000000"/>
                </a:solidFill>
              </a:rPr>
              <a:t>endcase</a:t>
            </a:r>
            <a:endParaRPr lang="en-US" altLang="zh-CN" kern="0" dirty="0">
              <a:solidFill>
                <a:srgbClr val="000000"/>
              </a:solidFill>
            </a:endParaRPr>
          </a:p>
          <a:p>
            <a:pPr marL="342900" indent="-342900" algn="l" fontAlgn="auto">
              <a:lnSpc>
                <a:spcPct val="110000"/>
              </a:lnSpc>
              <a:spcBef>
                <a:spcPts val="0"/>
              </a:spcBef>
              <a:spcAft>
                <a:spcPts val="0"/>
              </a:spcAft>
              <a:buClr>
                <a:srgbClr val="333399"/>
              </a:buClr>
              <a:buSzPct val="70000"/>
              <a:defRPr/>
            </a:pPr>
            <a:r>
              <a:rPr lang="en-US" altLang="zh-CN" kern="0" dirty="0">
                <a:solidFill>
                  <a:srgbClr val="000000"/>
                </a:solidFill>
              </a:rPr>
              <a:t>      end</a:t>
            </a:r>
          </a:p>
        </p:txBody>
      </p:sp>
    </p:spTree>
  </p:cSld>
  <p:clrMapOvr>
    <a:masterClrMapping/>
  </p:clrMapOvr>
  <p:transition>
    <p:blinds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white">
          <a:xfrm>
            <a:off x="3287714" y="298450"/>
            <a:ext cx="6408737" cy="609600"/>
          </a:xfrm>
          <a:prstGeom prst="rect">
            <a:avLst/>
          </a:prstGeom>
          <a:noFill/>
          <a:ln w="9525">
            <a:noFill/>
            <a:miter lim="800000"/>
          </a:ln>
        </p:spPr>
        <p:txBody>
          <a:bodyPr anchor="ctr"/>
          <a:lstStyle/>
          <a:p>
            <a:pPr algn="l" eaLnBrk="0" hangingPunct="0">
              <a:lnSpc>
                <a:spcPct val="100000"/>
              </a:lnSpc>
              <a:spcBef>
                <a:spcPct val="0"/>
              </a:spcBef>
            </a:pPr>
            <a:endParaRPr lang="zh-CN" altLang="en-US" sz="2800">
              <a:solidFill>
                <a:srgbClr val="FFCC00"/>
              </a:solidFill>
              <a:latin typeface="Arial" panose="020B0604020202020204" pitchFamily="34" charset="0"/>
              <a:ea typeface="黑体" panose="02010600030101010101" pitchFamily="49" charset="-122"/>
            </a:endParaRPr>
          </a:p>
        </p:txBody>
      </p:sp>
      <p:sp>
        <p:nvSpPr>
          <p:cNvPr id="83972" name="Rectangle 8"/>
          <p:cNvSpPr>
            <a:spLocks noGrp="1" noChangeArrowheads="1"/>
          </p:cNvSpPr>
          <p:nvPr>
            <p:ph type="title" idx="4294967295"/>
          </p:nvPr>
        </p:nvSpPr>
        <p:spPr>
          <a:xfrm>
            <a:off x="3063949" y="362984"/>
            <a:ext cx="6918251"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频率计控制器源程序（</a:t>
            </a:r>
            <a:r>
              <a:rPr lang="en-US" altLang="zh-CN" dirty="0" smtClean="0">
                <a:solidFill>
                  <a:srgbClr val="FFCC00"/>
                </a:solidFill>
                <a:latin typeface="Arial" panose="020B0604020202020204" pitchFamily="34" charset="0"/>
                <a:ea typeface="黑体" panose="02010600030101010101" pitchFamily="49" charset="-122"/>
              </a:rPr>
              <a:t>3/3</a:t>
            </a:r>
            <a:r>
              <a:rPr lang="zh-CN" altLang="en-US" dirty="0" smtClean="0">
                <a:solidFill>
                  <a:srgbClr val="FFCC00"/>
                </a:solidFill>
                <a:latin typeface="Arial" panose="020B0604020202020204" pitchFamily="34" charset="0"/>
                <a:ea typeface="黑体" panose="02010600030101010101" pitchFamily="49" charset="-122"/>
              </a:rPr>
              <a:t>）</a:t>
            </a:r>
          </a:p>
        </p:txBody>
      </p:sp>
      <p:sp>
        <p:nvSpPr>
          <p:cNvPr id="32" name="Rectangle 3"/>
          <p:cNvSpPr>
            <a:spLocks noChangeArrowheads="1"/>
          </p:cNvSpPr>
          <p:nvPr/>
        </p:nvSpPr>
        <p:spPr bwMode="auto">
          <a:xfrm>
            <a:off x="2667000" y="1247776"/>
            <a:ext cx="6972300" cy="4848225"/>
          </a:xfrm>
          <a:prstGeom prst="rect">
            <a:avLst/>
          </a:prstGeom>
          <a:solidFill>
            <a:srgbClr val="ADD6FF"/>
          </a:solidFill>
          <a:ln w="9525">
            <a:solidFill>
              <a:srgbClr val="000000"/>
            </a:solidFill>
            <a:miter lim="800000"/>
          </a:ln>
        </p:spPr>
        <p:txBody>
          <a:bodyPr/>
          <a:lstStyle/>
          <a:p>
            <a:pPr marL="342900" indent="-342900" algn="l" fontAlgn="auto">
              <a:lnSpc>
                <a:spcPct val="110000"/>
              </a:lnSpc>
              <a:spcBef>
                <a:spcPts val="0"/>
              </a:spcBef>
              <a:spcAft>
                <a:spcPts val="0"/>
              </a:spcAft>
              <a:buClr>
                <a:srgbClr val="333399"/>
              </a:buClr>
              <a:buSzPct val="70000"/>
              <a:defRPr/>
            </a:pPr>
            <a:r>
              <a:rPr lang="en-US" altLang="zh-CN" kern="0" dirty="0">
                <a:solidFill>
                  <a:srgbClr val="000000"/>
                </a:solidFill>
              </a:rPr>
              <a:t>// </a:t>
            </a:r>
            <a:r>
              <a:rPr lang="en-US" altLang="zh-CN" kern="0" dirty="0">
                <a:solidFill>
                  <a:srgbClr val="CC3300"/>
                </a:solidFill>
                <a:latin typeface="楷体_GB2312" panose="02010609030101010101" charset="-122"/>
                <a:ea typeface="楷体_GB2312" panose="02010609030101010101" charset="-122"/>
              </a:rPr>
              <a:t>③ </a:t>
            </a:r>
            <a:r>
              <a:rPr lang="zh-CN" altLang="en-US" kern="0" dirty="0">
                <a:solidFill>
                  <a:srgbClr val="CC3300"/>
                </a:solidFill>
                <a:latin typeface="楷体_GB2312" panose="02010609030101010101" charset="-122"/>
                <a:ea typeface="楷体_GB2312" panose="02010609030101010101" charset="-122"/>
              </a:rPr>
              <a:t>状态机的输出信号</a:t>
            </a:r>
          </a:p>
          <a:p>
            <a:pPr marL="342900" indent="-342900" algn="l" fontAlgn="auto">
              <a:lnSpc>
                <a:spcPct val="110000"/>
              </a:lnSpc>
              <a:spcBef>
                <a:spcPts val="0"/>
              </a:spcBef>
              <a:spcAft>
                <a:spcPts val="0"/>
              </a:spcAft>
              <a:buClr>
                <a:srgbClr val="333399"/>
              </a:buClr>
              <a:buSzPct val="70000"/>
              <a:defRPr/>
            </a:pPr>
            <a:r>
              <a:rPr lang="zh-CN" altLang="en-US" kern="0" dirty="0">
                <a:solidFill>
                  <a:srgbClr val="CC3300"/>
                </a:solidFill>
              </a:rPr>
              <a:t>  </a:t>
            </a:r>
            <a:r>
              <a:rPr lang="en-US" altLang="zh-CN" kern="0" dirty="0">
                <a:solidFill>
                  <a:srgbClr val="CC3300"/>
                </a:solidFill>
              </a:rPr>
              <a:t>always@(state)</a:t>
            </a:r>
          </a:p>
          <a:p>
            <a:pPr marL="342900" indent="-342900" algn="l" fontAlgn="auto">
              <a:lnSpc>
                <a:spcPct val="110000"/>
              </a:lnSpc>
              <a:spcBef>
                <a:spcPts val="0"/>
              </a:spcBef>
              <a:spcAft>
                <a:spcPts val="0"/>
              </a:spcAft>
              <a:buClr>
                <a:srgbClr val="333399"/>
              </a:buClr>
              <a:buSzPct val="70000"/>
              <a:defRPr/>
            </a:pPr>
            <a:r>
              <a:rPr lang="en-US" altLang="zh-CN" kern="0" dirty="0">
                <a:solidFill>
                  <a:srgbClr val="000000"/>
                </a:solidFill>
              </a:rPr>
              <a:t>      begin</a:t>
            </a:r>
          </a:p>
          <a:p>
            <a:pPr marL="342900" indent="-342900" algn="l" fontAlgn="auto">
              <a:lnSpc>
                <a:spcPct val="110000"/>
              </a:lnSpc>
              <a:spcBef>
                <a:spcPts val="0"/>
              </a:spcBef>
              <a:spcAft>
                <a:spcPts val="0"/>
              </a:spcAft>
              <a:buClr>
                <a:srgbClr val="333399"/>
              </a:buClr>
              <a:buSzPct val="70000"/>
              <a:defRPr/>
            </a:pPr>
            <a:r>
              <a:rPr lang="en-US" altLang="zh-CN" kern="0" dirty="0">
                <a:solidFill>
                  <a:srgbClr val="000000"/>
                </a:solidFill>
              </a:rPr>
              <a:t>	     case(state)</a:t>
            </a:r>
          </a:p>
          <a:p>
            <a:pPr marL="342900" indent="-342900" algn="l" fontAlgn="auto">
              <a:lnSpc>
                <a:spcPct val="110000"/>
              </a:lnSpc>
              <a:spcBef>
                <a:spcPts val="0"/>
              </a:spcBef>
              <a:spcAft>
                <a:spcPts val="0"/>
              </a:spcAft>
              <a:buClr>
                <a:srgbClr val="333399"/>
              </a:buClr>
              <a:buSzPct val="70000"/>
              <a:defRPr/>
            </a:pPr>
            <a:r>
              <a:rPr lang="en-US" altLang="zh-CN" kern="0" dirty="0">
                <a:solidFill>
                  <a:srgbClr val="000000"/>
                </a:solidFill>
              </a:rPr>
              <a:t>	         start_f100k:  begin reset=1; </a:t>
            </a:r>
            <a:r>
              <a:rPr lang="en-US" altLang="zh-CN" kern="0" dirty="0" err="1">
                <a:solidFill>
                  <a:srgbClr val="000000"/>
                </a:solidFill>
              </a:rPr>
              <a:t>std_f_sel</a:t>
            </a:r>
            <a:r>
              <a:rPr lang="en-US" altLang="zh-CN" kern="0" dirty="0">
                <a:solidFill>
                  <a:srgbClr val="000000"/>
                </a:solidFill>
              </a:rPr>
              <a:t>=2'b00; end</a:t>
            </a:r>
          </a:p>
          <a:p>
            <a:pPr marL="342900" indent="-342900" algn="l" fontAlgn="auto">
              <a:lnSpc>
                <a:spcPct val="110000"/>
              </a:lnSpc>
              <a:spcBef>
                <a:spcPts val="0"/>
              </a:spcBef>
              <a:spcAft>
                <a:spcPts val="0"/>
              </a:spcAft>
              <a:buClr>
                <a:srgbClr val="333399"/>
              </a:buClr>
              <a:buSzPct val="70000"/>
              <a:defRPr/>
            </a:pPr>
            <a:r>
              <a:rPr lang="en-US" altLang="zh-CN" kern="0" dirty="0">
                <a:solidFill>
                  <a:srgbClr val="000000"/>
                </a:solidFill>
              </a:rPr>
              <a:t>              f100k_cnt:     begin reset=0; </a:t>
            </a:r>
            <a:r>
              <a:rPr lang="en-US" altLang="zh-CN" kern="0" dirty="0" err="1">
                <a:solidFill>
                  <a:srgbClr val="000000"/>
                </a:solidFill>
              </a:rPr>
              <a:t>std_f_sel</a:t>
            </a:r>
            <a:r>
              <a:rPr lang="en-US" altLang="zh-CN" kern="0" dirty="0">
                <a:solidFill>
                  <a:srgbClr val="000000"/>
                </a:solidFill>
              </a:rPr>
              <a:t>=2'b00; end</a:t>
            </a:r>
          </a:p>
          <a:p>
            <a:pPr marL="342900" indent="-342900" algn="l" fontAlgn="auto">
              <a:lnSpc>
                <a:spcPct val="110000"/>
              </a:lnSpc>
              <a:spcBef>
                <a:spcPts val="0"/>
              </a:spcBef>
              <a:spcAft>
                <a:spcPts val="0"/>
              </a:spcAft>
              <a:buClr>
                <a:srgbClr val="333399"/>
              </a:buClr>
              <a:buSzPct val="70000"/>
              <a:defRPr/>
            </a:pPr>
            <a:r>
              <a:rPr lang="en-US" altLang="zh-CN" kern="0" dirty="0">
                <a:solidFill>
                  <a:srgbClr val="000000"/>
                </a:solidFill>
              </a:rPr>
              <a:t>              start_f10k:     begin reset=1; </a:t>
            </a:r>
            <a:r>
              <a:rPr lang="en-US" altLang="zh-CN" kern="0" dirty="0" err="1">
                <a:solidFill>
                  <a:srgbClr val="000000"/>
                </a:solidFill>
              </a:rPr>
              <a:t>std_f_sel</a:t>
            </a:r>
            <a:r>
              <a:rPr lang="en-US" altLang="zh-CN" kern="0" dirty="0">
                <a:solidFill>
                  <a:srgbClr val="000000"/>
                </a:solidFill>
              </a:rPr>
              <a:t>=2'b01; end</a:t>
            </a:r>
          </a:p>
          <a:p>
            <a:pPr marL="342900" indent="-342900" algn="l" fontAlgn="auto">
              <a:lnSpc>
                <a:spcPct val="110000"/>
              </a:lnSpc>
              <a:spcBef>
                <a:spcPts val="0"/>
              </a:spcBef>
              <a:spcAft>
                <a:spcPts val="0"/>
              </a:spcAft>
              <a:buClr>
                <a:srgbClr val="333399"/>
              </a:buClr>
              <a:buSzPct val="70000"/>
              <a:defRPr/>
            </a:pPr>
            <a:r>
              <a:rPr lang="en-US" altLang="zh-CN" kern="0" dirty="0">
                <a:solidFill>
                  <a:srgbClr val="000000"/>
                </a:solidFill>
              </a:rPr>
              <a:t>              f10k_cnt:        begin reset=0; </a:t>
            </a:r>
            <a:r>
              <a:rPr lang="en-US" altLang="zh-CN" kern="0" dirty="0" err="1">
                <a:solidFill>
                  <a:srgbClr val="000000"/>
                </a:solidFill>
              </a:rPr>
              <a:t>std_f_sel</a:t>
            </a:r>
            <a:r>
              <a:rPr lang="en-US" altLang="zh-CN" kern="0" dirty="0">
                <a:solidFill>
                  <a:srgbClr val="000000"/>
                </a:solidFill>
              </a:rPr>
              <a:t>=2'b01; end</a:t>
            </a:r>
          </a:p>
          <a:p>
            <a:pPr marL="342900" indent="-342900" algn="l" fontAlgn="auto">
              <a:lnSpc>
                <a:spcPct val="110000"/>
              </a:lnSpc>
              <a:spcBef>
                <a:spcPts val="0"/>
              </a:spcBef>
              <a:spcAft>
                <a:spcPts val="0"/>
              </a:spcAft>
              <a:buClr>
                <a:srgbClr val="333399"/>
              </a:buClr>
              <a:buSzPct val="70000"/>
              <a:defRPr/>
            </a:pPr>
            <a:r>
              <a:rPr lang="en-US" altLang="zh-CN" kern="0" dirty="0">
                <a:solidFill>
                  <a:srgbClr val="000000"/>
                </a:solidFill>
              </a:rPr>
              <a:t>              start_f1k:       begin reset=1; </a:t>
            </a:r>
            <a:r>
              <a:rPr lang="en-US" altLang="zh-CN" kern="0" dirty="0" err="1">
                <a:solidFill>
                  <a:srgbClr val="000000"/>
                </a:solidFill>
              </a:rPr>
              <a:t>std_f_sel</a:t>
            </a:r>
            <a:r>
              <a:rPr lang="en-US" altLang="zh-CN" kern="0" dirty="0">
                <a:solidFill>
                  <a:srgbClr val="000000"/>
                </a:solidFill>
              </a:rPr>
              <a:t>=2'b11; end</a:t>
            </a:r>
          </a:p>
          <a:p>
            <a:pPr marL="342900" indent="-342900" algn="l" fontAlgn="auto">
              <a:lnSpc>
                <a:spcPct val="110000"/>
              </a:lnSpc>
              <a:spcBef>
                <a:spcPts val="0"/>
              </a:spcBef>
              <a:spcAft>
                <a:spcPts val="0"/>
              </a:spcAft>
              <a:buClr>
                <a:srgbClr val="333399"/>
              </a:buClr>
              <a:buSzPct val="70000"/>
              <a:defRPr/>
            </a:pPr>
            <a:r>
              <a:rPr lang="en-US" altLang="zh-CN" kern="0" dirty="0">
                <a:solidFill>
                  <a:srgbClr val="000000"/>
                </a:solidFill>
              </a:rPr>
              <a:t>              f1k_cnt:          begin reset=0; </a:t>
            </a:r>
            <a:r>
              <a:rPr lang="en-US" altLang="zh-CN" kern="0" dirty="0" err="1">
                <a:solidFill>
                  <a:srgbClr val="000000"/>
                </a:solidFill>
              </a:rPr>
              <a:t>std_f_sel</a:t>
            </a:r>
            <a:r>
              <a:rPr lang="en-US" altLang="zh-CN" kern="0" dirty="0">
                <a:solidFill>
                  <a:srgbClr val="000000"/>
                </a:solidFill>
              </a:rPr>
              <a:t>=2'b11; end</a:t>
            </a:r>
          </a:p>
          <a:p>
            <a:pPr marL="342900" indent="-342900" algn="l" fontAlgn="auto">
              <a:lnSpc>
                <a:spcPct val="110000"/>
              </a:lnSpc>
              <a:spcBef>
                <a:spcPts val="0"/>
              </a:spcBef>
              <a:spcAft>
                <a:spcPts val="0"/>
              </a:spcAft>
              <a:buClr>
                <a:srgbClr val="333399"/>
              </a:buClr>
              <a:buSzPct val="70000"/>
              <a:defRPr/>
            </a:pPr>
            <a:r>
              <a:rPr lang="en-US" altLang="zh-CN" kern="0" dirty="0">
                <a:solidFill>
                  <a:srgbClr val="000000"/>
                </a:solidFill>
              </a:rPr>
              <a:t>              default:           begin reset=1; </a:t>
            </a:r>
            <a:r>
              <a:rPr lang="en-US" altLang="zh-CN" kern="0" dirty="0" err="1">
                <a:solidFill>
                  <a:srgbClr val="000000"/>
                </a:solidFill>
              </a:rPr>
              <a:t>std_f_sel</a:t>
            </a:r>
            <a:r>
              <a:rPr lang="en-US" altLang="zh-CN" kern="0" dirty="0">
                <a:solidFill>
                  <a:srgbClr val="000000"/>
                </a:solidFill>
              </a:rPr>
              <a:t>=2'b01; end</a:t>
            </a:r>
            <a:endParaRPr lang="zh-CN" altLang="en-US" kern="0" dirty="0">
              <a:solidFill>
                <a:srgbClr val="000000"/>
              </a:solidFill>
            </a:endParaRPr>
          </a:p>
          <a:p>
            <a:pPr marL="342900" indent="-342900" algn="l" fontAlgn="auto">
              <a:lnSpc>
                <a:spcPct val="110000"/>
              </a:lnSpc>
              <a:spcBef>
                <a:spcPts val="0"/>
              </a:spcBef>
              <a:spcAft>
                <a:spcPts val="0"/>
              </a:spcAft>
              <a:buClr>
                <a:srgbClr val="333399"/>
              </a:buClr>
              <a:buSzPct val="70000"/>
              <a:defRPr/>
            </a:pPr>
            <a:r>
              <a:rPr lang="zh-CN" altLang="en-US" kern="0" dirty="0">
                <a:solidFill>
                  <a:srgbClr val="000000"/>
                </a:solidFill>
              </a:rPr>
              <a:t>	     </a:t>
            </a:r>
            <a:r>
              <a:rPr lang="en-US" altLang="zh-CN" kern="0" dirty="0" err="1">
                <a:solidFill>
                  <a:srgbClr val="000000"/>
                </a:solidFill>
              </a:rPr>
              <a:t>endcase</a:t>
            </a:r>
            <a:endParaRPr lang="en-US" altLang="zh-CN" kern="0" dirty="0">
              <a:solidFill>
                <a:srgbClr val="000000"/>
              </a:solidFill>
            </a:endParaRPr>
          </a:p>
          <a:p>
            <a:pPr marL="342900" indent="-342900" algn="l" fontAlgn="auto">
              <a:lnSpc>
                <a:spcPct val="110000"/>
              </a:lnSpc>
              <a:spcBef>
                <a:spcPts val="0"/>
              </a:spcBef>
              <a:spcAft>
                <a:spcPts val="0"/>
              </a:spcAft>
              <a:buClr>
                <a:srgbClr val="333399"/>
              </a:buClr>
              <a:buSzPct val="70000"/>
              <a:defRPr/>
            </a:pPr>
            <a:r>
              <a:rPr lang="en-US" altLang="zh-CN" kern="0" dirty="0">
                <a:solidFill>
                  <a:srgbClr val="000000"/>
                </a:solidFill>
              </a:rPr>
              <a:t>    end</a:t>
            </a:r>
          </a:p>
          <a:p>
            <a:pPr marL="342900" indent="-342900" algn="l" fontAlgn="auto">
              <a:lnSpc>
                <a:spcPct val="110000"/>
              </a:lnSpc>
              <a:spcBef>
                <a:spcPts val="0"/>
              </a:spcBef>
              <a:spcAft>
                <a:spcPts val="0"/>
              </a:spcAft>
              <a:buClr>
                <a:srgbClr val="333399"/>
              </a:buClr>
              <a:buSzPct val="70000"/>
              <a:defRPr/>
            </a:pPr>
            <a:r>
              <a:rPr lang="en-US" altLang="zh-CN" kern="0" dirty="0" err="1">
                <a:solidFill>
                  <a:srgbClr val="000000"/>
                </a:solidFill>
              </a:rPr>
              <a:t>endmodule</a:t>
            </a:r>
            <a:r>
              <a:rPr lang="en-US" altLang="zh-CN" kern="0" dirty="0">
                <a:solidFill>
                  <a:srgbClr val="000000"/>
                </a:solidFill>
              </a:rPr>
              <a:t> </a:t>
            </a:r>
          </a:p>
        </p:txBody>
      </p:sp>
    </p:spTree>
  </p:cSld>
  <p:clrMapOvr>
    <a:masterClrMapping/>
  </p:clrMapOvr>
  <p:transition>
    <p:blinds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white">
          <a:xfrm>
            <a:off x="3287714" y="298450"/>
            <a:ext cx="6408737" cy="609600"/>
          </a:xfrm>
          <a:prstGeom prst="rect">
            <a:avLst/>
          </a:prstGeom>
          <a:noFill/>
          <a:ln w="9525">
            <a:noFill/>
            <a:miter lim="800000"/>
          </a:ln>
        </p:spPr>
        <p:txBody>
          <a:bodyPr anchor="ctr"/>
          <a:lstStyle/>
          <a:p>
            <a:pPr algn="l" eaLnBrk="0" hangingPunct="0">
              <a:lnSpc>
                <a:spcPct val="100000"/>
              </a:lnSpc>
              <a:spcBef>
                <a:spcPct val="0"/>
              </a:spcBef>
            </a:pPr>
            <a:endParaRPr lang="zh-CN" altLang="en-US" sz="2800">
              <a:solidFill>
                <a:srgbClr val="FFCC00"/>
              </a:solidFill>
              <a:latin typeface="Arial" panose="020B0604020202020204" pitchFamily="34" charset="0"/>
              <a:ea typeface="黑体" panose="02010600030101010101" pitchFamily="49" charset="-122"/>
            </a:endParaRPr>
          </a:p>
        </p:txBody>
      </p:sp>
      <p:sp>
        <p:nvSpPr>
          <p:cNvPr id="84996" name="Rectangle 8"/>
          <p:cNvSpPr>
            <a:spLocks noGrp="1" noChangeArrowheads="1"/>
          </p:cNvSpPr>
          <p:nvPr>
            <p:ph type="title" idx="4294967295"/>
          </p:nvPr>
        </p:nvSpPr>
        <p:spPr>
          <a:xfrm>
            <a:off x="5741581" y="298450"/>
            <a:ext cx="6450419"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频率计控制器时序仿真波形</a:t>
            </a:r>
          </a:p>
        </p:txBody>
      </p:sp>
      <p:pic>
        <p:nvPicPr>
          <p:cNvPr id="84997" name="Picture 2"/>
          <p:cNvPicPr>
            <a:picLocks noChangeAspect="1" noChangeArrowheads="1"/>
          </p:cNvPicPr>
          <p:nvPr/>
        </p:nvPicPr>
        <p:blipFill>
          <a:blip r:embed="rId3" cstate="print"/>
          <a:srcRect/>
          <a:stretch>
            <a:fillRect/>
          </a:stretch>
        </p:blipFill>
        <p:spPr bwMode="auto">
          <a:xfrm>
            <a:off x="1546226" y="1943100"/>
            <a:ext cx="9015413" cy="1809750"/>
          </a:xfrm>
          <a:prstGeom prst="rect">
            <a:avLst/>
          </a:prstGeom>
          <a:noFill/>
          <a:ln w="9525">
            <a:noFill/>
            <a:miter lim="800000"/>
            <a:headEnd/>
            <a:tailEnd/>
          </a:ln>
        </p:spPr>
      </p:pic>
      <p:sp>
        <p:nvSpPr>
          <p:cNvPr id="6" name="任意多边形 5"/>
          <p:cNvSpPr>
            <a:spLocks noChangeArrowheads="1"/>
          </p:cNvSpPr>
          <p:nvPr/>
        </p:nvSpPr>
        <p:spPr bwMode="auto">
          <a:xfrm rot="-420000">
            <a:off x="5200650" y="2768084"/>
            <a:ext cx="76200" cy="369332"/>
          </a:xfrm>
          <a:custGeom>
            <a:avLst/>
            <a:gdLst>
              <a:gd name="T0" fmla="*/ 0 w 76200"/>
              <a:gd name="T1" fmla="*/ 0 h 857250"/>
              <a:gd name="T2" fmla="*/ 76200 w 76200"/>
              <a:gd name="T3" fmla="*/ 5522 h 857250"/>
              <a:gd name="T4" fmla="*/ 76200 w 76200"/>
              <a:gd name="T5" fmla="*/ 5522 h 857250"/>
              <a:gd name="T6" fmla="*/ 0 60000 65536"/>
              <a:gd name="T7" fmla="*/ 0 60000 65536"/>
              <a:gd name="T8" fmla="*/ 0 60000 65536"/>
              <a:gd name="T9" fmla="*/ 0 w 76200"/>
              <a:gd name="T10" fmla="*/ 0 h 857250"/>
              <a:gd name="T11" fmla="*/ 76200 w 76200"/>
              <a:gd name="T12" fmla="*/ 857250 h 857250"/>
            </a:gdLst>
            <a:ahLst/>
            <a:cxnLst>
              <a:cxn ang="T6">
                <a:pos x="T0" y="T1"/>
              </a:cxn>
              <a:cxn ang="T7">
                <a:pos x="T2" y="T3"/>
              </a:cxn>
              <a:cxn ang="T8">
                <a:pos x="T4" y="T5"/>
              </a:cxn>
            </a:cxnLst>
            <a:rect l="T9" t="T10" r="T11" b="T12"/>
            <a:pathLst>
              <a:path w="76200" h="857250">
                <a:moveTo>
                  <a:pt x="0" y="0"/>
                </a:moveTo>
                <a:lnTo>
                  <a:pt x="76200" y="857250"/>
                </a:lnTo>
              </a:path>
            </a:pathLst>
          </a:custGeom>
          <a:noFill/>
          <a:ln w="38100" algn="ctr">
            <a:solidFill>
              <a:srgbClr val="FF0000"/>
            </a:solidFill>
            <a:round/>
            <a:tailEnd type="triangle" w="med" len="med"/>
          </a:ln>
        </p:spPr>
        <p:txBody>
          <a:bodyPr>
            <a:spAutoFit/>
          </a:bodyPr>
          <a:lstStyle/>
          <a:p>
            <a:endParaRPr lang="zh-CN" altLang="en-US"/>
          </a:p>
        </p:txBody>
      </p:sp>
      <p:sp>
        <p:nvSpPr>
          <p:cNvPr id="7" name="Text Box 27"/>
          <p:cNvSpPr txBox="1">
            <a:spLocks noChangeArrowheads="1"/>
          </p:cNvSpPr>
          <p:nvPr/>
        </p:nvSpPr>
        <p:spPr bwMode="auto">
          <a:xfrm>
            <a:off x="5210176" y="2668589"/>
            <a:ext cx="1368425" cy="369887"/>
          </a:xfrm>
          <a:prstGeom prst="rect">
            <a:avLst/>
          </a:prstGeom>
          <a:noFill/>
          <a:ln w="9525">
            <a:noFill/>
            <a:miter lim="800000"/>
          </a:ln>
        </p:spPr>
        <p:txBody>
          <a:bodyPr>
            <a:spAutoFit/>
          </a:bodyPr>
          <a:lstStyle/>
          <a:p>
            <a:pPr algn="l" fontAlgn="auto">
              <a:lnSpc>
                <a:spcPct val="100000"/>
              </a:lnSpc>
              <a:spcAft>
                <a:spcPts val="0"/>
              </a:spcAft>
              <a:defRPr/>
            </a:pPr>
            <a:r>
              <a:rPr lang="zh-CN" altLang="en-US" sz="1800" kern="0" dirty="0">
                <a:solidFill>
                  <a:srgbClr val="FF0066"/>
                </a:solidFill>
                <a:latin typeface="楷体_GB2312" panose="02010609030101010101" charset="-122"/>
                <a:ea typeface="楷体_GB2312" panose="02010609030101010101" charset="-122"/>
              </a:rPr>
              <a:t>异步复位</a:t>
            </a:r>
            <a:endParaRPr lang="en-US" altLang="zh-CN" sz="1800" kern="0" dirty="0">
              <a:solidFill>
                <a:srgbClr val="FF0066"/>
              </a:solidFill>
              <a:latin typeface="楷体_GB2312" panose="02010609030101010101" charset="-122"/>
              <a:ea typeface="楷体_GB2312" panose="02010609030101010101"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9" name="Rectangle 2"/>
          <p:cNvSpPr>
            <a:spLocks noGrp="1" noChangeArrowheads="1"/>
          </p:cNvSpPr>
          <p:nvPr>
            <p:ph type="title" idx="4294967295"/>
          </p:nvPr>
        </p:nvSpPr>
        <p:spPr>
          <a:xfrm>
            <a:off x="2594344" y="527050"/>
            <a:ext cx="8130363" cy="609600"/>
          </a:xfrm>
        </p:spPr>
        <p:txBody>
          <a:bodyPr>
            <a:normAutofit fontScale="90000"/>
          </a:bodyPr>
          <a:lstStyle/>
          <a:p>
            <a:r>
              <a:rPr lang="en-US" altLang="zh-CN" dirty="0">
                <a:latin typeface="Arial" panose="020B0604020202020204" pitchFamily="34" charset="0"/>
                <a:ea typeface="黑体" panose="02010600030101010101" pitchFamily="49" charset="-122"/>
              </a:rPr>
              <a:t>9.3    </a:t>
            </a:r>
            <a:r>
              <a:rPr lang="zh-CN" altLang="en-US" dirty="0">
                <a:latin typeface="Arial" panose="020B0604020202020204" pitchFamily="34" charset="0"/>
                <a:ea typeface="黑体" panose="02010600030101010101" pitchFamily="49" charset="-122"/>
              </a:rPr>
              <a:t>数码寄存器和移位寄存器 </a:t>
            </a:r>
          </a:p>
        </p:txBody>
      </p:sp>
      <p:sp>
        <p:nvSpPr>
          <p:cNvPr id="86020" name="Rectangle 3"/>
          <p:cNvSpPr>
            <a:spLocks noGrp="1" noChangeArrowheads="1"/>
          </p:cNvSpPr>
          <p:nvPr>
            <p:ph type="body" idx="4294967295"/>
          </p:nvPr>
        </p:nvSpPr>
        <p:spPr>
          <a:xfrm>
            <a:off x="3611563" y="3454475"/>
            <a:ext cx="4408487" cy="2000250"/>
          </a:xfrm>
        </p:spPr>
        <p:txBody>
          <a:bodyPr/>
          <a:lstStyle/>
          <a:p>
            <a:pPr marL="722630" indent="-722630">
              <a:buNone/>
            </a:pPr>
            <a:r>
              <a:rPr lang="en-US" altLang="zh-CN" dirty="0" smtClean="0">
                <a:solidFill>
                  <a:srgbClr val="A50021"/>
                </a:solidFill>
                <a:ea typeface="黑体" panose="02010600030101010101" pitchFamily="49" charset="-122"/>
              </a:rPr>
              <a:t>9.3.1  </a:t>
            </a:r>
            <a:r>
              <a:rPr lang="zh-CN" altLang="en-US" dirty="0" smtClean="0">
                <a:solidFill>
                  <a:srgbClr val="A50021"/>
                </a:solidFill>
                <a:ea typeface="黑体" panose="02010600030101010101" pitchFamily="49" charset="-122"/>
              </a:rPr>
              <a:t>数码寄存器</a:t>
            </a:r>
          </a:p>
          <a:p>
            <a:pPr marL="722630" indent="-722630">
              <a:buNone/>
            </a:pPr>
            <a:r>
              <a:rPr lang="en-US" altLang="zh-CN" dirty="0" smtClean="0">
                <a:solidFill>
                  <a:srgbClr val="A50021"/>
                </a:solidFill>
                <a:ea typeface="黑体" panose="02010600030101010101" pitchFamily="49" charset="-122"/>
              </a:rPr>
              <a:t>9.3.2  </a:t>
            </a:r>
            <a:r>
              <a:rPr lang="zh-CN" altLang="en-US" dirty="0" smtClean="0">
                <a:solidFill>
                  <a:srgbClr val="A50021"/>
                </a:solidFill>
                <a:ea typeface="黑体" panose="02010600030101010101" pitchFamily="49" charset="-122"/>
              </a:rPr>
              <a:t>移位寄存器</a:t>
            </a:r>
            <a:endParaRPr lang="en-US" altLang="zh-CN" dirty="0" smtClean="0">
              <a:solidFill>
                <a:srgbClr val="A50021"/>
              </a:solidFill>
              <a:ea typeface="黑体" panose="02010600030101010101" pitchFamily="49" charset="-122"/>
            </a:endParaRPr>
          </a:p>
          <a:p>
            <a:pPr marL="722630" indent="-722630">
              <a:buNone/>
            </a:pPr>
            <a:r>
              <a:rPr lang="en-US" altLang="zh-CN" dirty="0" smtClean="0">
                <a:solidFill>
                  <a:srgbClr val="A50021"/>
                </a:solidFill>
                <a:ea typeface="黑体" panose="02010600030101010101" pitchFamily="49" charset="-122"/>
              </a:rPr>
              <a:t>9.3.3  </a:t>
            </a:r>
            <a:r>
              <a:rPr lang="zh-CN" altLang="en-US" dirty="0" smtClean="0">
                <a:solidFill>
                  <a:srgbClr val="A50021"/>
                </a:solidFill>
                <a:ea typeface="黑体" panose="02010600030101010101" pitchFamily="49" charset="-122"/>
              </a:rPr>
              <a:t>集成移位寄存器</a:t>
            </a:r>
          </a:p>
        </p:txBody>
      </p:sp>
      <p:sp>
        <p:nvSpPr>
          <p:cNvPr id="62468" name="Oval 4"/>
          <p:cNvSpPr>
            <a:spLocks noChangeArrowheads="1"/>
          </p:cNvSpPr>
          <p:nvPr/>
        </p:nvSpPr>
        <p:spPr bwMode="auto">
          <a:xfrm>
            <a:off x="3611563" y="1716088"/>
            <a:ext cx="4989512" cy="722312"/>
          </a:xfrm>
          <a:prstGeom prst="ellipse">
            <a:avLst/>
          </a:prstGeom>
          <a:gradFill rotWithShape="0">
            <a:gsLst>
              <a:gs pos="0">
                <a:srgbClr val="66FFFF"/>
              </a:gs>
              <a:gs pos="100000">
                <a:srgbClr val="66FFFF">
                  <a:gamma/>
                  <a:shade val="46275"/>
                  <a:invGamma/>
                </a:srgbClr>
              </a:gs>
            </a:gsLst>
            <a:lin ang="5400000" scaled="1"/>
          </a:gradFill>
          <a:ln w="9525">
            <a:noFill/>
            <a:round/>
          </a:ln>
          <a:effectLst/>
        </p:spPr>
        <p:txBody>
          <a:bodyPr wrap="none" anchor="ctr"/>
          <a:lstStyle/>
          <a:p>
            <a:pPr>
              <a:lnSpc>
                <a:spcPct val="100000"/>
              </a:lnSpc>
              <a:spcBef>
                <a:spcPct val="0"/>
              </a:spcBef>
              <a:defRPr/>
            </a:pPr>
            <a:r>
              <a:rPr lang="zh-CN" altLang="en-US" sz="4400">
                <a:solidFill>
                  <a:srgbClr val="FFCC00"/>
                </a:solidFill>
                <a:effectLst>
                  <a:outerShdw blurRad="38100" dist="38100" dir="2700000" algn="tl">
                    <a:srgbClr val="000000"/>
                  </a:outerShdw>
                </a:effectLst>
                <a:latin typeface="Arial" panose="020B0604020202020204" pitchFamily="34" charset="0"/>
                <a:ea typeface="隶书" panose="02010509060101010101" pitchFamily="49" charset="-122"/>
              </a:rPr>
              <a:t>内容概要</a:t>
            </a:r>
          </a:p>
        </p:txBody>
      </p:sp>
    </p:spTree>
  </p:cSld>
  <p:clrMapOvr>
    <a:masterClrMapping/>
  </p:clrMapOvr>
  <p:transition>
    <p:blinds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寄存器的定义与分类</a:t>
            </a:r>
          </a:p>
        </p:txBody>
      </p:sp>
      <p:sp>
        <p:nvSpPr>
          <p:cNvPr id="1131" name="Text Box 107"/>
          <p:cNvSpPr txBox="1">
            <a:spLocks noChangeArrowheads="1"/>
          </p:cNvSpPr>
          <p:nvPr/>
        </p:nvSpPr>
        <p:spPr bwMode="auto">
          <a:xfrm>
            <a:off x="1727200" y="1020764"/>
            <a:ext cx="8940800" cy="3544887"/>
          </a:xfrm>
          <a:prstGeom prst="rect">
            <a:avLst/>
          </a:prstGeom>
          <a:noFill/>
          <a:ln w="38100">
            <a:noFill/>
            <a:miter lim="800000"/>
          </a:ln>
        </p:spPr>
        <p:txBody>
          <a:bodyPr>
            <a:spAutoFit/>
          </a:bodyPr>
          <a:lstStyle/>
          <a:p>
            <a:pPr algn="l">
              <a:lnSpc>
                <a:spcPct val="110000"/>
              </a:lnSpc>
              <a:spcBef>
                <a:spcPct val="0"/>
              </a:spcBef>
              <a:buClr>
                <a:schemeClr val="bg2"/>
              </a:buClr>
              <a:buFont typeface="Wingdings" panose="05000000000000000000" pitchFamily="2" charset="2"/>
              <a:buChar char="v"/>
            </a:pPr>
            <a:r>
              <a:rPr lang="zh-CN" altLang="en-US" sz="2400"/>
              <a:t>寄存器</a:t>
            </a:r>
          </a:p>
          <a:p>
            <a:pPr marL="711200" lvl="1" indent="-254000" algn="l">
              <a:lnSpc>
                <a:spcPct val="110000"/>
              </a:lnSpc>
              <a:spcBef>
                <a:spcPct val="0"/>
              </a:spcBef>
              <a:buClr>
                <a:srgbClr val="006666"/>
              </a:buClr>
              <a:buSzPct val="110000"/>
              <a:buFont typeface="Wingdings" panose="05000000000000000000" pitchFamily="2" charset="2"/>
              <a:buChar char="w"/>
            </a:pPr>
            <a:r>
              <a:rPr lang="zh-CN" altLang="en-US"/>
              <a:t>是计算机的一个重要部件，用于暂时存放一组二值代码，如参加运算的数据、运算结果、指令等。它被广泛用于各类数字系统和数字计算机中。</a:t>
            </a:r>
          </a:p>
          <a:p>
            <a:pPr marL="711200" lvl="1" indent="-254000" algn="l">
              <a:lnSpc>
                <a:spcPct val="110000"/>
              </a:lnSpc>
              <a:spcBef>
                <a:spcPct val="0"/>
              </a:spcBef>
              <a:buClr>
                <a:srgbClr val="006666"/>
              </a:buClr>
              <a:buSzPct val="110000"/>
              <a:buFont typeface="Wingdings" panose="05000000000000000000" pitchFamily="2" charset="2"/>
              <a:buChar char="w"/>
            </a:pPr>
            <a:r>
              <a:rPr lang="zh-CN" altLang="en-US"/>
              <a:t>由有记忆功能的</a:t>
            </a:r>
            <a:r>
              <a:rPr lang="zh-CN" altLang="en-US">
                <a:solidFill>
                  <a:srgbClr val="CC0066"/>
                </a:solidFill>
              </a:rPr>
              <a:t>触发器</a:t>
            </a:r>
            <a:r>
              <a:rPr lang="zh-CN" altLang="en-US"/>
              <a:t>组成；还有一些接收数据的</a:t>
            </a:r>
            <a:r>
              <a:rPr lang="zh-CN" altLang="en-US">
                <a:solidFill>
                  <a:srgbClr val="CC0066"/>
                </a:solidFill>
              </a:rPr>
              <a:t>控制门</a:t>
            </a:r>
            <a:r>
              <a:rPr lang="zh-CN" altLang="en-US"/>
              <a:t>，以便在同一个接收命令作用下使各触发器同时接收数据。</a:t>
            </a:r>
          </a:p>
          <a:p>
            <a:pPr marL="711200" lvl="1" indent="-254000" algn="l">
              <a:lnSpc>
                <a:spcPct val="110000"/>
              </a:lnSpc>
              <a:spcBef>
                <a:spcPct val="0"/>
              </a:spcBef>
              <a:buClr>
                <a:srgbClr val="006666"/>
              </a:buClr>
              <a:buSzPct val="110000"/>
              <a:buFont typeface="Wingdings" panose="05000000000000000000" pitchFamily="2" charset="2"/>
              <a:buChar char="w"/>
            </a:pPr>
            <a:r>
              <a:rPr lang="zh-CN" altLang="en-US"/>
              <a:t>一个触发器能储存</a:t>
            </a:r>
            <a:r>
              <a:rPr lang="en-US" altLang="zh-CN"/>
              <a:t>1</a:t>
            </a:r>
            <a:r>
              <a:rPr lang="zh-CN" altLang="en-US"/>
              <a:t>位二值代码，用</a:t>
            </a:r>
            <a:r>
              <a:rPr lang="en-US" altLang="zh-CN">
                <a:solidFill>
                  <a:srgbClr val="CC0066"/>
                </a:solidFill>
              </a:rPr>
              <a:t>N</a:t>
            </a:r>
            <a:r>
              <a:rPr lang="zh-CN" altLang="en-US">
                <a:solidFill>
                  <a:srgbClr val="CC0066"/>
                </a:solidFill>
              </a:rPr>
              <a:t>个触发器</a:t>
            </a:r>
            <a:r>
              <a:rPr lang="zh-CN" altLang="en-US"/>
              <a:t>组成的寄存器能储存一组</a:t>
            </a:r>
            <a:r>
              <a:rPr lang="en-US" altLang="zh-CN">
                <a:solidFill>
                  <a:srgbClr val="CC0066"/>
                </a:solidFill>
              </a:rPr>
              <a:t>N</a:t>
            </a:r>
            <a:r>
              <a:rPr lang="zh-CN" altLang="en-US">
                <a:solidFill>
                  <a:srgbClr val="CC0066"/>
                </a:solidFill>
              </a:rPr>
              <a:t>位</a:t>
            </a:r>
            <a:r>
              <a:rPr lang="zh-CN" altLang="en-US"/>
              <a:t>的二值代码</a:t>
            </a:r>
            <a:endParaRPr lang="en-US" altLang="zh-CN"/>
          </a:p>
          <a:p>
            <a:pPr marL="711200" lvl="1" indent="-254000" algn="l">
              <a:lnSpc>
                <a:spcPct val="110000"/>
              </a:lnSpc>
              <a:spcBef>
                <a:spcPct val="0"/>
              </a:spcBef>
              <a:buClr>
                <a:srgbClr val="006666"/>
              </a:buClr>
              <a:buSzPct val="110000"/>
              <a:buFont typeface="Wingdings" panose="05000000000000000000" pitchFamily="2" charset="2"/>
              <a:buChar char="w"/>
            </a:pPr>
            <a:r>
              <a:rPr lang="zh-CN" altLang="en-US"/>
              <a:t>触发器的触发方式决定了寄存器的触发方式。</a:t>
            </a:r>
            <a:r>
              <a:rPr lang="zh-CN" altLang="en-US">
                <a:solidFill>
                  <a:srgbClr val="CC0066"/>
                </a:solidFill>
              </a:rPr>
              <a:t>数码</a:t>
            </a:r>
            <a:r>
              <a:rPr lang="zh-CN" altLang="en-US"/>
              <a:t>寄存器常用的是</a:t>
            </a:r>
            <a:r>
              <a:rPr lang="zh-CN" altLang="en-US">
                <a:solidFill>
                  <a:srgbClr val="CC0066"/>
                </a:solidFill>
              </a:rPr>
              <a:t>上升沿触发的</a:t>
            </a:r>
            <a:r>
              <a:rPr lang="en-US" altLang="zh-CN">
                <a:solidFill>
                  <a:srgbClr val="CC0066"/>
                </a:solidFill>
              </a:rPr>
              <a:t>D</a:t>
            </a:r>
            <a:r>
              <a:rPr lang="zh-CN" altLang="en-US">
                <a:solidFill>
                  <a:srgbClr val="CC0066"/>
                </a:solidFill>
              </a:rPr>
              <a:t>型触发器（边沿触发）</a:t>
            </a:r>
            <a:r>
              <a:rPr lang="zh-CN" altLang="en-US"/>
              <a:t>和</a:t>
            </a:r>
            <a:r>
              <a:rPr lang="zh-CN" altLang="en-US">
                <a:solidFill>
                  <a:srgbClr val="CC0066"/>
                </a:solidFill>
              </a:rPr>
              <a:t>电位触发器</a:t>
            </a:r>
            <a:r>
              <a:rPr lang="zh-CN" altLang="en-US"/>
              <a:t>，较少采用主</a:t>
            </a:r>
            <a:r>
              <a:rPr lang="en-US" altLang="zh-CN"/>
              <a:t>-</a:t>
            </a:r>
            <a:r>
              <a:rPr lang="zh-CN" altLang="en-US"/>
              <a:t>从触发器。</a:t>
            </a:r>
          </a:p>
          <a:p>
            <a:pPr marL="711200" lvl="1" indent="-254000" algn="l">
              <a:lnSpc>
                <a:spcPct val="110000"/>
              </a:lnSpc>
              <a:spcBef>
                <a:spcPct val="0"/>
              </a:spcBef>
              <a:buClr>
                <a:srgbClr val="006666"/>
              </a:buClr>
              <a:buSzPct val="110000"/>
              <a:buFont typeface="Wingdings" panose="05000000000000000000" pitchFamily="2" charset="2"/>
              <a:buChar char="w"/>
            </a:pPr>
            <a:r>
              <a:rPr lang="zh-CN" altLang="en-US"/>
              <a:t>寄存器的操作：读/写/复位（清零）</a:t>
            </a:r>
          </a:p>
        </p:txBody>
      </p:sp>
      <p:sp>
        <p:nvSpPr>
          <p:cNvPr id="1136" name="Rectangle 112"/>
          <p:cNvSpPr>
            <a:spLocks noChangeArrowheads="1"/>
          </p:cNvSpPr>
          <p:nvPr/>
        </p:nvSpPr>
        <p:spPr bwMode="auto">
          <a:xfrm>
            <a:off x="3219450" y="5140325"/>
            <a:ext cx="1276350" cy="457200"/>
          </a:xfrm>
          <a:prstGeom prst="rect">
            <a:avLst/>
          </a:prstGeom>
          <a:noFill/>
          <a:ln w="9525">
            <a:noFill/>
            <a:miter lim="800000"/>
          </a:ln>
        </p:spPr>
        <p:txBody>
          <a:bodyPr>
            <a:spAutoFit/>
          </a:bodyPr>
          <a:lstStyle/>
          <a:p>
            <a:pPr algn="l">
              <a:lnSpc>
                <a:spcPct val="100000"/>
              </a:lnSpc>
              <a:spcBef>
                <a:spcPct val="0"/>
              </a:spcBef>
            </a:pPr>
            <a:r>
              <a:rPr kumimoji="1" lang="zh-CN" altLang="en-US" sz="2400"/>
              <a:t>寄存器</a:t>
            </a:r>
          </a:p>
        </p:txBody>
      </p:sp>
      <p:sp>
        <p:nvSpPr>
          <p:cNvPr id="1137" name="AutoShape 113"/>
          <p:cNvSpPr/>
          <p:nvPr/>
        </p:nvSpPr>
        <p:spPr bwMode="auto">
          <a:xfrm>
            <a:off x="4495800" y="4949825"/>
            <a:ext cx="228600" cy="914400"/>
          </a:xfrm>
          <a:prstGeom prst="leftBrace">
            <a:avLst>
              <a:gd name="adj1" fmla="val 33333"/>
              <a:gd name="adj2" fmla="val 50000"/>
            </a:avLst>
          </a:prstGeom>
          <a:noFill/>
          <a:ln w="38100">
            <a:solidFill>
              <a:schemeClr val="tx1"/>
            </a:solidFill>
            <a:round/>
          </a:ln>
        </p:spPr>
        <p:txBody>
          <a:bodyPr wrap="none" anchor="ctr"/>
          <a:lstStyle/>
          <a:p>
            <a:endParaRPr lang="zh-CN" altLang="en-US"/>
          </a:p>
        </p:txBody>
      </p:sp>
      <p:sp>
        <p:nvSpPr>
          <p:cNvPr id="1138" name="Rectangle 114"/>
          <p:cNvSpPr>
            <a:spLocks noChangeArrowheads="1"/>
          </p:cNvSpPr>
          <p:nvPr/>
        </p:nvSpPr>
        <p:spPr bwMode="auto">
          <a:xfrm>
            <a:off x="4625976" y="4564063"/>
            <a:ext cx="1909763" cy="457200"/>
          </a:xfrm>
          <a:prstGeom prst="rect">
            <a:avLst/>
          </a:prstGeom>
          <a:noFill/>
          <a:ln w="9525">
            <a:noFill/>
            <a:miter lim="800000"/>
          </a:ln>
        </p:spPr>
        <p:txBody>
          <a:bodyPr>
            <a:spAutoFit/>
          </a:bodyPr>
          <a:lstStyle/>
          <a:p>
            <a:pPr algn="l">
              <a:lnSpc>
                <a:spcPct val="100000"/>
              </a:lnSpc>
              <a:spcBef>
                <a:spcPct val="0"/>
              </a:spcBef>
            </a:pPr>
            <a:r>
              <a:rPr kumimoji="1" lang="zh-CN" altLang="en-US" sz="2400"/>
              <a:t> </a:t>
            </a:r>
            <a:r>
              <a:rPr kumimoji="1" lang="zh-CN" altLang="en-US"/>
              <a:t>数码寄存器</a:t>
            </a:r>
          </a:p>
        </p:txBody>
      </p:sp>
      <p:sp>
        <p:nvSpPr>
          <p:cNvPr id="1139" name="Rectangle 115"/>
          <p:cNvSpPr>
            <a:spLocks noChangeArrowheads="1"/>
          </p:cNvSpPr>
          <p:nvPr/>
        </p:nvSpPr>
        <p:spPr bwMode="auto">
          <a:xfrm>
            <a:off x="4625975" y="5599113"/>
            <a:ext cx="2090738" cy="457200"/>
          </a:xfrm>
          <a:prstGeom prst="rect">
            <a:avLst/>
          </a:prstGeom>
          <a:noFill/>
          <a:ln w="9525">
            <a:noFill/>
            <a:miter lim="800000"/>
          </a:ln>
        </p:spPr>
        <p:txBody>
          <a:bodyPr>
            <a:spAutoFit/>
          </a:bodyPr>
          <a:lstStyle/>
          <a:p>
            <a:pPr algn="l">
              <a:lnSpc>
                <a:spcPct val="100000"/>
              </a:lnSpc>
              <a:spcBef>
                <a:spcPct val="0"/>
              </a:spcBef>
            </a:pPr>
            <a:r>
              <a:rPr kumimoji="1" lang="zh-CN" altLang="en-US" sz="2400"/>
              <a:t> </a:t>
            </a:r>
            <a:r>
              <a:rPr kumimoji="1" lang="zh-CN" altLang="en-US"/>
              <a:t>移位寄存器</a:t>
            </a:r>
          </a:p>
        </p:txBody>
      </p:sp>
      <p:grpSp>
        <p:nvGrpSpPr>
          <p:cNvPr id="2" name="Group 17"/>
          <p:cNvGrpSpPr/>
          <p:nvPr/>
        </p:nvGrpSpPr>
        <p:grpSpPr bwMode="auto">
          <a:xfrm>
            <a:off x="6243638" y="4229101"/>
            <a:ext cx="4424362" cy="1223963"/>
            <a:chOff x="3061" y="2568"/>
            <a:chExt cx="2787" cy="771"/>
          </a:xfrm>
        </p:grpSpPr>
        <p:sp>
          <p:nvSpPr>
            <p:cNvPr id="87054" name="AutoShape 116"/>
            <p:cNvSpPr/>
            <p:nvPr/>
          </p:nvSpPr>
          <p:spPr bwMode="auto">
            <a:xfrm>
              <a:off x="3061" y="2698"/>
              <a:ext cx="144" cy="532"/>
            </a:xfrm>
            <a:prstGeom prst="leftBrace">
              <a:avLst>
                <a:gd name="adj1" fmla="val 30787"/>
                <a:gd name="adj2" fmla="val 50000"/>
              </a:avLst>
            </a:prstGeom>
            <a:noFill/>
            <a:ln w="38100">
              <a:solidFill>
                <a:schemeClr val="tx1"/>
              </a:solidFill>
              <a:round/>
            </a:ln>
          </p:spPr>
          <p:txBody>
            <a:bodyPr wrap="none" anchor="ctr"/>
            <a:lstStyle/>
            <a:p>
              <a:endParaRPr lang="zh-CN" altLang="en-US"/>
            </a:p>
          </p:txBody>
        </p:sp>
        <p:sp>
          <p:nvSpPr>
            <p:cNvPr id="87055" name="Rectangle 117"/>
            <p:cNvSpPr>
              <a:spLocks noChangeArrowheads="1"/>
            </p:cNvSpPr>
            <p:nvPr/>
          </p:nvSpPr>
          <p:spPr bwMode="auto">
            <a:xfrm>
              <a:off x="3132" y="2568"/>
              <a:ext cx="2716" cy="291"/>
            </a:xfrm>
            <a:prstGeom prst="rect">
              <a:avLst/>
            </a:prstGeom>
            <a:noFill/>
            <a:ln w="9525">
              <a:noFill/>
              <a:miter lim="800000"/>
            </a:ln>
          </p:spPr>
          <p:txBody>
            <a:bodyPr>
              <a:spAutoFit/>
            </a:bodyPr>
            <a:lstStyle/>
            <a:p>
              <a:pPr algn="l">
                <a:lnSpc>
                  <a:spcPct val="100000"/>
                </a:lnSpc>
                <a:spcBef>
                  <a:spcPct val="0"/>
                </a:spcBef>
              </a:pPr>
              <a:r>
                <a:rPr kumimoji="1" lang="zh-CN" altLang="en-US" sz="2400"/>
                <a:t> </a:t>
              </a:r>
              <a:r>
                <a:rPr lang="zh-CN" altLang="en-US">
                  <a:latin typeface="宋体" panose="02010600030101010101" pitchFamily="2" charset="-122"/>
                </a:rPr>
                <a:t>数据寄存器（多</a:t>
              </a:r>
              <a:r>
                <a:rPr kumimoji="1" lang="zh-CN" altLang="en-US">
                  <a:latin typeface="宋体" panose="02010600030101010101" pitchFamily="2" charset="-122"/>
                </a:rPr>
                <a:t>位</a:t>
              </a:r>
              <a:r>
                <a:rPr kumimoji="1" lang="en-US" altLang="zh-CN">
                  <a:latin typeface="宋体" panose="02010600030101010101" pitchFamily="2" charset="-122"/>
                </a:rPr>
                <a:t>D</a:t>
              </a:r>
              <a:r>
                <a:rPr kumimoji="1" lang="zh-CN" altLang="en-US">
                  <a:latin typeface="宋体" panose="02010600030101010101" pitchFamily="2" charset="-122"/>
                </a:rPr>
                <a:t>型触发器组成）</a:t>
              </a:r>
            </a:p>
          </p:txBody>
        </p:sp>
        <p:sp>
          <p:nvSpPr>
            <p:cNvPr id="87056" name="Rectangle 118"/>
            <p:cNvSpPr>
              <a:spLocks noChangeArrowheads="1"/>
            </p:cNvSpPr>
            <p:nvPr/>
          </p:nvSpPr>
          <p:spPr bwMode="auto">
            <a:xfrm>
              <a:off x="3106" y="2825"/>
              <a:ext cx="2742" cy="252"/>
            </a:xfrm>
            <a:prstGeom prst="rect">
              <a:avLst/>
            </a:prstGeom>
            <a:noFill/>
            <a:ln w="9525">
              <a:noFill/>
              <a:miter lim="800000"/>
            </a:ln>
          </p:spPr>
          <p:txBody>
            <a:bodyPr>
              <a:spAutoFit/>
            </a:bodyPr>
            <a:lstStyle/>
            <a:p>
              <a:pPr algn="l">
                <a:lnSpc>
                  <a:spcPct val="100000"/>
                </a:lnSpc>
                <a:spcBef>
                  <a:spcPct val="0"/>
                </a:spcBef>
              </a:pPr>
              <a:r>
                <a:rPr kumimoji="1" lang="zh-CN" altLang="en-US"/>
                <a:t> 数据锁存器（</a:t>
              </a:r>
              <a:r>
                <a:rPr lang="zh-CN" altLang="en-US">
                  <a:latin typeface="宋体" panose="02010600030101010101" pitchFamily="2" charset="-122"/>
                </a:rPr>
                <a:t>多位</a:t>
              </a:r>
              <a:r>
                <a:rPr lang="zh-CN" altLang="en-US">
                  <a:solidFill>
                    <a:srgbClr val="FF33CC"/>
                  </a:solidFill>
                  <a:latin typeface="宋体" panose="02010600030101010101" pitchFamily="2" charset="-122"/>
                </a:rPr>
                <a:t>电位</a:t>
              </a:r>
              <a:r>
                <a:rPr lang="zh-CN" altLang="en-US">
                  <a:latin typeface="宋体" panose="02010600030101010101" pitchFamily="2" charset="-122"/>
                </a:rPr>
                <a:t>触发器组成）</a:t>
              </a:r>
              <a:endParaRPr kumimoji="1" lang="zh-CN" altLang="en-US">
                <a:latin typeface="宋体" panose="02010600030101010101" pitchFamily="2" charset="-122"/>
              </a:endParaRPr>
            </a:p>
          </p:txBody>
        </p:sp>
        <p:sp>
          <p:nvSpPr>
            <p:cNvPr id="87057" name="Rectangle 119"/>
            <p:cNvSpPr>
              <a:spLocks noChangeArrowheads="1"/>
            </p:cNvSpPr>
            <p:nvPr/>
          </p:nvSpPr>
          <p:spPr bwMode="auto">
            <a:xfrm>
              <a:off x="3106" y="3051"/>
              <a:ext cx="1291" cy="288"/>
            </a:xfrm>
            <a:prstGeom prst="rect">
              <a:avLst/>
            </a:prstGeom>
            <a:noFill/>
            <a:ln w="9525">
              <a:noFill/>
              <a:miter lim="800000"/>
            </a:ln>
          </p:spPr>
          <p:txBody>
            <a:bodyPr>
              <a:spAutoFit/>
            </a:bodyPr>
            <a:lstStyle/>
            <a:p>
              <a:pPr algn="l">
                <a:lnSpc>
                  <a:spcPct val="100000"/>
                </a:lnSpc>
                <a:spcBef>
                  <a:spcPct val="0"/>
                </a:spcBef>
              </a:pPr>
              <a:r>
                <a:rPr kumimoji="1" lang="zh-CN" altLang="en-US" sz="2400"/>
                <a:t> </a:t>
              </a:r>
              <a:r>
                <a:rPr kumimoji="1" lang="zh-CN" altLang="en-US"/>
                <a:t>寄存器阵列</a:t>
              </a:r>
            </a:p>
          </p:txBody>
        </p:sp>
      </p:grpSp>
      <p:grpSp>
        <p:nvGrpSpPr>
          <p:cNvPr id="3" name="Group 18"/>
          <p:cNvGrpSpPr/>
          <p:nvPr/>
        </p:nvGrpSpPr>
        <p:grpSpPr bwMode="auto">
          <a:xfrm>
            <a:off x="6280151" y="5489576"/>
            <a:ext cx="2790825" cy="828675"/>
            <a:chOff x="3084" y="3362"/>
            <a:chExt cx="1758" cy="522"/>
          </a:xfrm>
        </p:grpSpPr>
        <p:sp>
          <p:nvSpPr>
            <p:cNvPr id="87051" name="Rectangle 120"/>
            <p:cNvSpPr>
              <a:spLocks noChangeArrowheads="1"/>
            </p:cNvSpPr>
            <p:nvPr/>
          </p:nvSpPr>
          <p:spPr bwMode="auto">
            <a:xfrm>
              <a:off x="3132" y="3362"/>
              <a:ext cx="1710" cy="250"/>
            </a:xfrm>
            <a:prstGeom prst="rect">
              <a:avLst/>
            </a:prstGeom>
            <a:noFill/>
            <a:ln w="9525">
              <a:noFill/>
              <a:miter lim="800000"/>
            </a:ln>
          </p:spPr>
          <p:txBody>
            <a:bodyPr>
              <a:spAutoFit/>
            </a:bodyPr>
            <a:lstStyle/>
            <a:p>
              <a:pPr algn="l">
                <a:lnSpc>
                  <a:spcPct val="100000"/>
                </a:lnSpc>
                <a:spcBef>
                  <a:spcPct val="0"/>
                </a:spcBef>
              </a:pPr>
              <a:r>
                <a:rPr kumimoji="1" lang="zh-CN" altLang="en-US"/>
                <a:t>单向移位寄存器</a:t>
              </a:r>
            </a:p>
          </p:txBody>
        </p:sp>
        <p:sp>
          <p:nvSpPr>
            <p:cNvPr id="87052" name="AutoShape 121"/>
            <p:cNvSpPr/>
            <p:nvPr/>
          </p:nvSpPr>
          <p:spPr bwMode="auto">
            <a:xfrm>
              <a:off x="3084" y="3418"/>
              <a:ext cx="96" cy="432"/>
            </a:xfrm>
            <a:prstGeom prst="leftBrace">
              <a:avLst>
                <a:gd name="adj1" fmla="val 37500"/>
                <a:gd name="adj2" fmla="val 50000"/>
              </a:avLst>
            </a:prstGeom>
            <a:noFill/>
            <a:ln w="38100">
              <a:solidFill>
                <a:schemeClr val="tx1"/>
              </a:solidFill>
              <a:round/>
            </a:ln>
          </p:spPr>
          <p:txBody>
            <a:bodyPr wrap="none" anchor="ctr"/>
            <a:lstStyle/>
            <a:p>
              <a:endParaRPr lang="zh-CN" altLang="en-US"/>
            </a:p>
          </p:txBody>
        </p:sp>
        <p:sp>
          <p:nvSpPr>
            <p:cNvPr id="87053" name="Rectangle 122"/>
            <p:cNvSpPr>
              <a:spLocks noChangeArrowheads="1"/>
            </p:cNvSpPr>
            <p:nvPr/>
          </p:nvSpPr>
          <p:spPr bwMode="auto">
            <a:xfrm>
              <a:off x="3132" y="3634"/>
              <a:ext cx="1587" cy="250"/>
            </a:xfrm>
            <a:prstGeom prst="rect">
              <a:avLst/>
            </a:prstGeom>
            <a:noFill/>
            <a:ln w="9525">
              <a:noFill/>
              <a:miter lim="800000"/>
            </a:ln>
          </p:spPr>
          <p:txBody>
            <a:bodyPr>
              <a:spAutoFit/>
            </a:bodyPr>
            <a:lstStyle/>
            <a:p>
              <a:pPr algn="l">
                <a:lnSpc>
                  <a:spcPct val="100000"/>
                </a:lnSpc>
                <a:spcBef>
                  <a:spcPct val="0"/>
                </a:spcBef>
              </a:pPr>
              <a:r>
                <a:rPr kumimoji="1" lang="zh-CN" altLang="en-US"/>
                <a:t>双向移位寄存器</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31">
                                            <p:txEl>
                                              <p:pRg st="0" end="0"/>
                                            </p:txEl>
                                          </p:spTgt>
                                        </p:tgtEl>
                                        <p:attrNameLst>
                                          <p:attrName>style.visibility</p:attrName>
                                        </p:attrNameLst>
                                      </p:cBhvr>
                                      <p:to>
                                        <p:strVal val="visible"/>
                                      </p:to>
                                    </p:set>
                                    <p:anim calcmode="lin" valueType="num">
                                      <p:cBhvr additive="base">
                                        <p:cTn id="7" dur="500" fill="hold"/>
                                        <p:tgtEl>
                                          <p:spTgt spid="1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31">
                                            <p:txEl>
                                              <p:pRg st="1" end="1"/>
                                            </p:txEl>
                                          </p:spTgt>
                                        </p:tgtEl>
                                        <p:attrNameLst>
                                          <p:attrName>style.visibility</p:attrName>
                                        </p:attrNameLst>
                                      </p:cBhvr>
                                      <p:to>
                                        <p:strVal val="visible"/>
                                      </p:to>
                                    </p:set>
                                    <p:anim calcmode="lin" valueType="num">
                                      <p:cBhvr additive="base">
                                        <p:cTn id="13" dur="500" fill="hold"/>
                                        <p:tgtEl>
                                          <p:spTgt spid="11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31">
                                            <p:txEl>
                                              <p:pRg st="2" end="2"/>
                                            </p:txEl>
                                          </p:spTgt>
                                        </p:tgtEl>
                                        <p:attrNameLst>
                                          <p:attrName>style.visibility</p:attrName>
                                        </p:attrNameLst>
                                      </p:cBhvr>
                                      <p:to>
                                        <p:strVal val="visible"/>
                                      </p:to>
                                    </p:set>
                                    <p:anim calcmode="lin" valueType="num">
                                      <p:cBhvr additive="base">
                                        <p:cTn id="19" dur="500" fill="hold"/>
                                        <p:tgtEl>
                                          <p:spTgt spid="11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31">
                                            <p:txEl>
                                              <p:pRg st="3" end="3"/>
                                            </p:txEl>
                                          </p:spTgt>
                                        </p:tgtEl>
                                        <p:attrNameLst>
                                          <p:attrName>style.visibility</p:attrName>
                                        </p:attrNameLst>
                                      </p:cBhvr>
                                      <p:to>
                                        <p:strVal val="visible"/>
                                      </p:to>
                                    </p:set>
                                    <p:anim calcmode="lin" valueType="num">
                                      <p:cBhvr additive="base">
                                        <p:cTn id="25" dur="500" fill="hold"/>
                                        <p:tgtEl>
                                          <p:spTgt spid="11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31">
                                            <p:txEl>
                                              <p:pRg st="4" end="4"/>
                                            </p:txEl>
                                          </p:spTgt>
                                        </p:tgtEl>
                                        <p:attrNameLst>
                                          <p:attrName>style.visibility</p:attrName>
                                        </p:attrNameLst>
                                      </p:cBhvr>
                                      <p:to>
                                        <p:strVal val="visible"/>
                                      </p:to>
                                    </p:set>
                                    <p:anim calcmode="lin" valueType="num">
                                      <p:cBhvr additive="base">
                                        <p:cTn id="31" dur="500" fill="hold"/>
                                        <p:tgtEl>
                                          <p:spTgt spid="113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31">
                                            <p:txEl>
                                              <p:pRg st="5" end="5"/>
                                            </p:txEl>
                                          </p:spTgt>
                                        </p:tgtEl>
                                        <p:attrNameLst>
                                          <p:attrName>style.visibility</p:attrName>
                                        </p:attrNameLst>
                                      </p:cBhvr>
                                      <p:to>
                                        <p:strVal val="visible"/>
                                      </p:to>
                                    </p:set>
                                    <p:anim calcmode="lin" valueType="num">
                                      <p:cBhvr additive="base">
                                        <p:cTn id="37" dur="500" fill="hold"/>
                                        <p:tgtEl>
                                          <p:spTgt spid="113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36"/>
                                        </p:tgtEl>
                                        <p:attrNameLst>
                                          <p:attrName>style.visibility</p:attrName>
                                        </p:attrNameLst>
                                      </p:cBhvr>
                                      <p:to>
                                        <p:strVal val="visible"/>
                                      </p:to>
                                    </p:set>
                                    <p:anim calcmode="lin" valueType="num">
                                      <p:cBhvr additive="base">
                                        <p:cTn id="43" dur="500" fill="hold"/>
                                        <p:tgtEl>
                                          <p:spTgt spid="1136"/>
                                        </p:tgtEl>
                                        <p:attrNameLst>
                                          <p:attrName>ppt_x</p:attrName>
                                        </p:attrNameLst>
                                      </p:cBhvr>
                                      <p:tavLst>
                                        <p:tav tm="0">
                                          <p:val>
                                            <p:strVal val="0-#ppt_w/2"/>
                                          </p:val>
                                        </p:tav>
                                        <p:tav tm="100000">
                                          <p:val>
                                            <p:strVal val="#ppt_x"/>
                                          </p:val>
                                        </p:tav>
                                      </p:tavLst>
                                    </p:anim>
                                    <p:anim calcmode="lin" valueType="num">
                                      <p:cBhvr additive="base">
                                        <p:cTn id="44" dur="500" fill="hold"/>
                                        <p:tgtEl>
                                          <p:spTgt spid="1136"/>
                                        </p:tgtEl>
                                        <p:attrNameLst>
                                          <p:attrName>ppt_y</p:attrName>
                                        </p:attrNameLst>
                                      </p:cBhvr>
                                      <p:tavLst>
                                        <p:tav tm="0">
                                          <p:val>
                                            <p:strVal val="#ppt_y"/>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1137"/>
                                        </p:tgtEl>
                                        <p:attrNameLst>
                                          <p:attrName>style.visibility</p:attrName>
                                        </p:attrNameLst>
                                      </p:cBhvr>
                                      <p:to>
                                        <p:strVal val="visible"/>
                                      </p:to>
                                    </p:set>
                                    <p:anim calcmode="lin" valueType="num">
                                      <p:cBhvr additive="base">
                                        <p:cTn id="48" dur="500" fill="hold"/>
                                        <p:tgtEl>
                                          <p:spTgt spid="1137"/>
                                        </p:tgtEl>
                                        <p:attrNameLst>
                                          <p:attrName>ppt_x</p:attrName>
                                        </p:attrNameLst>
                                      </p:cBhvr>
                                      <p:tavLst>
                                        <p:tav tm="0">
                                          <p:val>
                                            <p:strVal val="#ppt_x"/>
                                          </p:val>
                                        </p:tav>
                                        <p:tav tm="100000">
                                          <p:val>
                                            <p:strVal val="#ppt_x"/>
                                          </p:val>
                                        </p:tav>
                                      </p:tavLst>
                                    </p:anim>
                                    <p:anim calcmode="lin" valueType="num">
                                      <p:cBhvr additive="base">
                                        <p:cTn id="49" dur="500" fill="hold"/>
                                        <p:tgtEl>
                                          <p:spTgt spid="1137"/>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3" presetClass="entr" presetSubtype="16" fill="hold" grpId="0" nodeType="clickEffect">
                                  <p:stCondLst>
                                    <p:cond delay="0"/>
                                  </p:stCondLst>
                                  <p:childTnLst>
                                    <p:set>
                                      <p:cBhvr>
                                        <p:cTn id="53" dur="1" fill="hold">
                                          <p:stCondLst>
                                            <p:cond delay="0"/>
                                          </p:stCondLst>
                                        </p:cTn>
                                        <p:tgtEl>
                                          <p:spTgt spid="1138"/>
                                        </p:tgtEl>
                                        <p:attrNameLst>
                                          <p:attrName>style.visibility</p:attrName>
                                        </p:attrNameLst>
                                      </p:cBhvr>
                                      <p:to>
                                        <p:strVal val="visible"/>
                                      </p:to>
                                    </p:set>
                                    <p:anim calcmode="lin" valueType="num">
                                      <p:cBhvr>
                                        <p:cTn id="54" dur="500" fill="hold"/>
                                        <p:tgtEl>
                                          <p:spTgt spid="1138"/>
                                        </p:tgtEl>
                                        <p:attrNameLst>
                                          <p:attrName>ppt_w</p:attrName>
                                        </p:attrNameLst>
                                      </p:cBhvr>
                                      <p:tavLst>
                                        <p:tav tm="0">
                                          <p:val>
                                            <p:fltVal val="0"/>
                                          </p:val>
                                        </p:tav>
                                        <p:tav tm="100000">
                                          <p:val>
                                            <p:strVal val="#ppt_w"/>
                                          </p:val>
                                        </p:tav>
                                      </p:tavLst>
                                    </p:anim>
                                    <p:anim calcmode="lin" valueType="num">
                                      <p:cBhvr>
                                        <p:cTn id="55" dur="500" fill="hold"/>
                                        <p:tgtEl>
                                          <p:spTgt spid="1138"/>
                                        </p:tgtEl>
                                        <p:attrNameLst>
                                          <p:attrName>ppt_h</p:attrName>
                                        </p:attrNameLst>
                                      </p:cBhvr>
                                      <p:tavLst>
                                        <p:tav tm="0">
                                          <p:val>
                                            <p:fltVal val="0"/>
                                          </p:val>
                                        </p:tav>
                                        <p:tav tm="100000">
                                          <p:val>
                                            <p:strVal val="#ppt_h"/>
                                          </p:val>
                                        </p:tav>
                                      </p:tavLst>
                                    </p:anim>
                                  </p:childTnLst>
                                </p:cTn>
                              </p:par>
                            </p:childTnLst>
                          </p:cTn>
                        </p:par>
                        <p:par>
                          <p:cTn id="56" fill="hold">
                            <p:stCondLst>
                              <p:cond delay="500"/>
                            </p:stCondLst>
                            <p:childTnLst>
                              <p:par>
                                <p:cTn id="57" presetID="23" presetClass="entr" presetSubtype="16" fill="hold" grpId="0" nodeType="afterEffect">
                                  <p:stCondLst>
                                    <p:cond delay="0"/>
                                  </p:stCondLst>
                                  <p:childTnLst>
                                    <p:set>
                                      <p:cBhvr>
                                        <p:cTn id="58" dur="1" fill="hold">
                                          <p:stCondLst>
                                            <p:cond delay="0"/>
                                          </p:stCondLst>
                                        </p:cTn>
                                        <p:tgtEl>
                                          <p:spTgt spid="1139"/>
                                        </p:tgtEl>
                                        <p:attrNameLst>
                                          <p:attrName>style.visibility</p:attrName>
                                        </p:attrNameLst>
                                      </p:cBhvr>
                                      <p:to>
                                        <p:strVal val="visible"/>
                                      </p:to>
                                    </p:set>
                                    <p:anim calcmode="lin" valueType="num">
                                      <p:cBhvr>
                                        <p:cTn id="59" dur="500" fill="hold"/>
                                        <p:tgtEl>
                                          <p:spTgt spid="1139"/>
                                        </p:tgtEl>
                                        <p:attrNameLst>
                                          <p:attrName>ppt_w</p:attrName>
                                        </p:attrNameLst>
                                      </p:cBhvr>
                                      <p:tavLst>
                                        <p:tav tm="0">
                                          <p:val>
                                            <p:fltVal val="0"/>
                                          </p:val>
                                        </p:tav>
                                        <p:tav tm="100000">
                                          <p:val>
                                            <p:strVal val="#ppt_w"/>
                                          </p:val>
                                        </p:tav>
                                      </p:tavLst>
                                    </p:anim>
                                    <p:anim calcmode="lin" valueType="num">
                                      <p:cBhvr>
                                        <p:cTn id="60" dur="500" fill="hold"/>
                                        <p:tgtEl>
                                          <p:spTgt spid="1139"/>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dissolve">
                                      <p:cBhvr>
                                        <p:cTn id="65" dur="500"/>
                                        <p:tgtEl>
                                          <p:spTgt spid="2"/>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dissolve">
                                      <p:cBhvr>
                                        <p:cTn id="7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 grpId="0" build="p" bldLvl="2"/>
      <p:bldP spid="1136" grpId="0"/>
      <p:bldP spid="1137" grpId="0" animBg="1"/>
      <p:bldP spid="1138" grpId="0"/>
      <p:bldP spid="1139" grpId="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81" name="Rectangle 2"/>
          <p:cNvSpPr>
            <a:spLocks noGrp="1" noChangeArrowheads="1"/>
          </p:cNvSpPr>
          <p:nvPr>
            <p:ph type="title" idx="4294967295"/>
          </p:nvPr>
        </p:nvSpPr>
        <p:spPr>
          <a:xfrm>
            <a:off x="3530600" y="219870"/>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9.3.1  </a:t>
            </a:r>
            <a:r>
              <a:rPr lang="zh-CN" altLang="en-US" dirty="0" smtClean="0">
                <a:solidFill>
                  <a:srgbClr val="FFCC00"/>
                </a:solidFill>
                <a:latin typeface="Arial" panose="020B0604020202020204" pitchFamily="34" charset="0"/>
                <a:ea typeface="黑体" panose="02010600030101010101" pitchFamily="49" charset="-122"/>
              </a:rPr>
              <a:t>数码寄存器</a:t>
            </a:r>
          </a:p>
        </p:txBody>
      </p:sp>
      <p:sp>
        <p:nvSpPr>
          <p:cNvPr id="63491" name="Rectangle 3"/>
          <p:cNvSpPr>
            <a:spLocks noGrp="1" noChangeArrowheads="1"/>
          </p:cNvSpPr>
          <p:nvPr>
            <p:ph type="body" sz="half" idx="4294967295"/>
          </p:nvPr>
        </p:nvSpPr>
        <p:spPr>
          <a:xfrm>
            <a:off x="1013494" y="2312655"/>
            <a:ext cx="5457825" cy="1587500"/>
          </a:xfrm>
        </p:spPr>
        <p:txBody>
          <a:bodyPr/>
          <a:lstStyle/>
          <a:p>
            <a:pPr marL="457200" indent="-457200">
              <a:lnSpc>
                <a:spcPct val="110000"/>
              </a:lnSpc>
            </a:pPr>
            <a:r>
              <a:rPr lang="en-US" altLang="zh-CN" sz="2400" dirty="0">
                <a:latin typeface="Times New Roman" panose="02020603050405020304" pitchFamily="18" charset="0"/>
              </a:rPr>
              <a:t>4</a:t>
            </a:r>
            <a:r>
              <a:rPr lang="zh-CN" altLang="en-US" sz="2400" dirty="0">
                <a:latin typeface="Times New Roman" panose="02020603050405020304" pitchFamily="18" charset="0"/>
              </a:rPr>
              <a:t>位</a:t>
            </a:r>
            <a:r>
              <a:rPr lang="en-US" altLang="zh-CN" sz="2400" dirty="0">
                <a:latin typeface="Times New Roman" panose="02020603050405020304" pitchFamily="18" charset="0"/>
              </a:rPr>
              <a:t>D</a:t>
            </a:r>
            <a:r>
              <a:rPr lang="zh-CN" altLang="en-US" sz="2400" dirty="0">
                <a:latin typeface="Times New Roman" panose="02020603050405020304" pitchFamily="18" charset="0"/>
              </a:rPr>
              <a:t>型寄存器电路结构（</a:t>
            </a:r>
            <a:r>
              <a:rPr lang="en-US" altLang="zh-CN" sz="2400" dirty="0">
                <a:latin typeface="Times New Roman" panose="02020603050405020304" pitchFamily="18" charset="0"/>
              </a:rPr>
              <a:t>N=4</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lvl="1" algn="just">
              <a:spcBef>
                <a:spcPct val="50000"/>
              </a:spcBef>
              <a:buFont typeface="Wingdings" panose="05000000000000000000" pitchFamily="2" charset="2"/>
              <a:buNone/>
            </a:pPr>
            <a:r>
              <a:rPr lang="en-US" altLang="zh-CN" sz="2000" dirty="0">
                <a:cs typeface="Arial" panose="020B0604020202020204" pitchFamily="34" charset="0"/>
              </a:rPr>
              <a:t>D</a:t>
            </a:r>
            <a:r>
              <a:rPr lang="en-US" altLang="zh-CN" sz="2000" baseline="-25000" dirty="0">
                <a:cs typeface="Arial" panose="020B0604020202020204" pitchFamily="34" charset="0"/>
              </a:rPr>
              <a:t>3</a:t>
            </a:r>
            <a:r>
              <a:rPr lang="en-US" altLang="zh-CN" sz="2000" dirty="0">
                <a:cs typeface="Arial" panose="020B0604020202020204" pitchFamily="34" charset="0"/>
              </a:rPr>
              <a:t>D</a:t>
            </a:r>
            <a:r>
              <a:rPr lang="en-US" altLang="zh-CN" sz="2000" baseline="-25000" dirty="0">
                <a:cs typeface="Arial" panose="020B0604020202020204" pitchFamily="34" charset="0"/>
              </a:rPr>
              <a:t>2</a:t>
            </a:r>
            <a:r>
              <a:rPr lang="en-US" altLang="zh-CN" sz="2000" dirty="0">
                <a:cs typeface="Arial" panose="020B0604020202020204" pitchFamily="34" charset="0"/>
              </a:rPr>
              <a:t>D</a:t>
            </a:r>
            <a:r>
              <a:rPr lang="en-US" altLang="zh-CN" sz="2000" baseline="-25000" dirty="0">
                <a:cs typeface="Arial" panose="020B0604020202020204" pitchFamily="34" charset="0"/>
              </a:rPr>
              <a:t>1</a:t>
            </a:r>
            <a:r>
              <a:rPr lang="en-US" altLang="zh-CN" sz="2000" dirty="0">
                <a:cs typeface="Arial" panose="020B0604020202020204" pitchFamily="34" charset="0"/>
              </a:rPr>
              <a:t>D</a:t>
            </a:r>
            <a:r>
              <a:rPr lang="en-US" altLang="zh-CN" sz="2000" baseline="-25000" dirty="0">
                <a:cs typeface="Arial" panose="020B0604020202020204" pitchFamily="34" charset="0"/>
              </a:rPr>
              <a:t>0</a:t>
            </a:r>
            <a:r>
              <a:rPr lang="zh-CN" altLang="en-US" sz="2000" baseline="-25000" dirty="0">
                <a:cs typeface="Arial" panose="020B0604020202020204" pitchFamily="34" charset="0"/>
              </a:rPr>
              <a:t>：</a:t>
            </a:r>
            <a:r>
              <a:rPr lang="zh-CN" altLang="en-US" sz="2000" dirty="0">
                <a:cs typeface="Arial" panose="020B0604020202020204" pitchFamily="34" charset="0"/>
              </a:rPr>
              <a:t>并行数据输入</a:t>
            </a:r>
          </a:p>
          <a:p>
            <a:pPr lvl="1" algn="just">
              <a:spcBef>
                <a:spcPct val="50000"/>
              </a:spcBef>
              <a:buFont typeface="Wingdings" panose="05000000000000000000" pitchFamily="2" charset="2"/>
              <a:buNone/>
            </a:pPr>
            <a:r>
              <a:rPr lang="en-US" altLang="zh-CN" sz="2000" dirty="0">
                <a:cs typeface="Arial" panose="020B0604020202020204" pitchFamily="34" charset="0"/>
              </a:rPr>
              <a:t>Q</a:t>
            </a:r>
            <a:r>
              <a:rPr lang="en-US" altLang="zh-CN" sz="2000" baseline="-25000" dirty="0">
                <a:cs typeface="Arial" panose="020B0604020202020204" pitchFamily="34" charset="0"/>
              </a:rPr>
              <a:t>3</a:t>
            </a:r>
            <a:r>
              <a:rPr lang="en-US" altLang="zh-CN" sz="2000" dirty="0">
                <a:cs typeface="Arial" panose="020B0604020202020204" pitchFamily="34" charset="0"/>
              </a:rPr>
              <a:t>Q</a:t>
            </a:r>
            <a:r>
              <a:rPr lang="en-US" altLang="zh-CN" sz="2000" baseline="-25000" dirty="0">
                <a:cs typeface="Arial" panose="020B0604020202020204" pitchFamily="34" charset="0"/>
              </a:rPr>
              <a:t>2</a:t>
            </a:r>
            <a:r>
              <a:rPr lang="en-US" altLang="zh-CN" sz="2000" dirty="0">
                <a:cs typeface="Arial" panose="020B0604020202020204" pitchFamily="34" charset="0"/>
              </a:rPr>
              <a:t>Q</a:t>
            </a:r>
            <a:r>
              <a:rPr lang="en-US" altLang="zh-CN" sz="2000" baseline="-25000" dirty="0">
                <a:cs typeface="Arial" panose="020B0604020202020204" pitchFamily="34" charset="0"/>
              </a:rPr>
              <a:t>1</a:t>
            </a:r>
            <a:r>
              <a:rPr lang="en-US" altLang="zh-CN" sz="2000" dirty="0">
                <a:cs typeface="Arial" panose="020B0604020202020204" pitchFamily="34" charset="0"/>
              </a:rPr>
              <a:t>Q</a:t>
            </a:r>
            <a:r>
              <a:rPr lang="en-US" altLang="zh-CN" sz="2000" baseline="-25000" dirty="0">
                <a:cs typeface="Arial" panose="020B0604020202020204" pitchFamily="34" charset="0"/>
              </a:rPr>
              <a:t>0</a:t>
            </a:r>
            <a:r>
              <a:rPr lang="zh-CN" altLang="en-US" sz="2000" baseline="-25000" dirty="0">
                <a:cs typeface="Arial" panose="020B0604020202020204" pitchFamily="34" charset="0"/>
              </a:rPr>
              <a:t>：</a:t>
            </a:r>
            <a:r>
              <a:rPr lang="zh-CN" altLang="en-US" sz="2000" dirty="0">
                <a:cs typeface="Arial" panose="020B0604020202020204" pitchFamily="34" charset="0"/>
              </a:rPr>
              <a:t>并行数据输出</a:t>
            </a:r>
            <a:endParaRPr kumimoji="1" lang="zh-CN" altLang="en-US" sz="2000" dirty="0"/>
          </a:p>
        </p:txBody>
      </p:sp>
      <p:grpSp>
        <p:nvGrpSpPr>
          <p:cNvPr id="2" name="Group 179"/>
          <p:cNvGrpSpPr/>
          <p:nvPr/>
        </p:nvGrpSpPr>
        <p:grpSpPr bwMode="auto">
          <a:xfrm>
            <a:off x="6588126" y="2494591"/>
            <a:ext cx="4724400" cy="2417762"/>
            <a:chOff x="2352" y="1200"/>
            <a:chExt cx="2976" cy="1523"/>
          </a:xfrm>
        </p:grpSpPr>
        <p:grpSp>
          <p:nvGrpSpPr>
            <p:cNvPr id="3092" name="Group 90"/>
            <p:cNvGrpSpPr/>
            <p:nvPr/>
          </p:nvGrpSpPr>
          <p:grpSpPr bwMode="auto">
            <a:xfrm>
              <a:off x="2352" y="1200"/>
              <a:ext cx="2976" cy="1523"/>
              <a:chOff x="1776" y="1776"/>
              <a:chExt cx="2976" cy="1523"/>
            </a:xfrm>
          </p:grpSpPr>
          <p:grpSp>
            <p:nvGrpSpPr>
              <p:cNvPr id="3099" name="Group 91"/>
              <p:cNvGrpSpPr/>
              <p:nvPr/>
            </p:nvGrpSpPr>
            <p:grpSpPr bwMode="auto">
              <a:xfrm>
                <a:off x="2844" y="2092"/>
                <a:ext cx="612" cy="452"/>
                <a:chOff x="2844" y="2092"/>
                <a:chExt cx="612" cy="452"/>
              </a:xfrm>
            </p:grpSpPr>
            <p:graphicFrame>
              <p:nvGraphicFramePr>
                <p:cNvPr id="3079" name="Object 60"/>
                <p:cNvGraphicFramePr>
                  <a:graphicFrameLocks noChangeAspect="1"/>
                </p:cNvGraphicFramePr>
                <p:nvPr/>
              </p:nvGraphicFramePr>
              <p:xfrm>
                <a:off x="2844" y="2092"/>
                <a:ext cx="72" cy="136"/>
              </p:xfrm>
              <a:graphic>
                <a:graphicData uri="http://schemas.openxmlformats.org/presentationml/2006/ole">
                  <mc:AlternateContent xmlns:mc="http://schemas.openxmlformats.org/markup-compatibility/2006">
                    <mc:Choice xmlns:v="urn:schemas-microsoft-com:vml" Requires="v">
                      <p:oleObj spid="_x0000_s3274" name="Equation" r:id="rId4" imgW="114151" imgH="215619" progId="Equation.3">
                        <p:embed/>
                      </p:oleObj>
                    </mc:Choice>
                    <mc:Fallback>
                      <p:oleObj name="Equation" r:id="rId4" imgW="114151" imgH="215619" progId="Equation.3">
                        <p:embed/>
                        <p:pic>
                          <p:nvPicPr>
                            <p:cNvPr id="0" name="Picture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4" y="2092"/>
                              <a:ext cx="72"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0" name="Rectangle 93"/>
                <p:cNvSpPr>
                  <a:spLocks noChangeArrowheads="1"/>
                </p:cNvSpPr>
                <p:nvPr/>
              </p:nvSpPr>
              <p:spPr bwMode="auto">
                <a:xfrm>
                  <a:off x="3024" y="2112"/>
                  <a:ext cx="384" cy="384"/>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3171" name="Text Box 94"/>
                <p:cNvSpPr txBox="1">
                  <a:spLocks noChangeArrowheads="1"/>
                </p:cNvSpPr>
                <p:nvPr/>
              </p:nvSpPr>
              <p:spPr bwMode="auto">
                <a:xfrm>
                  <a:off x="3024" y="2112"/>
                  <a:ext cx="240"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3172" name="AutoShape 95"/>
                <p:cNvSpPr>
                  <a:spLocks noChangeArrowheads="1"/>
                </p:cNvSpPr>
                <p:nvPr/>
              </p:nvSpPr>
              <p:spPr bwMode="auto">
                <a:xfrm rot="5400000">
                  <a:off x="3024" y="2274"/>
                  <a:ext cx="96" cy="96"/>
                </a:xfrm>
                <a:prstGeom prst="triangle">
                  <a:avLst>
                    <a:gd name="adj" fmla="val 50000"/>
                  </a:avLst>
                </a:prstGeom>
                <a:noFill/>
                <a:ln w="19050">
                  <a:solidFill>
                    <a:schemeClr val="tx1"/>
                  </a:solidFill>
                  <a:miter lim="800000"/>
                </a:ln>
              </p:spPr>
              <p:txBody>
                <a:bodyPr rot="10800000" vert="eaVert"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3173" name="Text Box 96"/>
                <p:cNvSpPr txBox="1">
                  <a:spLocks noChangeArrowheads="1"/>
                </p:cNvSpPr>
                <p:nvPr/>
              </p:nvSpPr>
              <p:spPr bwMode="auto">
                <a:xfrm>
                  <a:off x="3042" y="2325"/>
                  <a:ext cx="240"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D</a:t>
                  </a:r>
                </a:p>
              </p:txBody>
            </p:sp>
            <p:sp>
              <p:nvSpPr>
                <p:cNvPr id="3174" name="Text Box 97"/>
                <p:cNvSpPr txBox="1">
                  <a:spLocks noChangeArrowheads="1"/>
                </p:cNvSpPr>
                <p:nvPr/>
              </p:nvSpPr>
              <p:spPr bwMode="auto">
                <a:xfrm>
                  <a:off x="3168" y="2304"/>
                  <a:ext cx="288"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R</a:t>
                  </a:r>
                  <a:r>
                    <a:rPr lang="en-US" altLang="zh-CN" sz="1400" baseline="-25000">
                      <a:solidFill>
                        <a:schemeClr val="hlink"/>
                      </a:solidFill>
                      <a:ea typeface="Gulim" panose="020B0600000101010101" pitchFamily="50" charset="-127"/>
                    </a:rPr>
                    <a:t>D</a:t>
                  </a:r>
                  <a:endParaRPr lang="en-US" altLang="zh-CN" sz="1400">
                    <a:solidFill>
                      <a:schemeClr val="hlink"/>
                    </a:solidFill>
                    <a:ea typeface="Gulim" panose="020B0600000101010101" pitchFamily="50" charset="-127"/>
                  </a:endParaRPr>
                </a:p>
              </p:txBody>
            </p:sp>
            <p:sp>
              <p:nvSpPr>
                <p:cNvPr id="3175" name="Line 98"/>
                <p:cNvSpPr>
                  <a:spLocks noChangeShapeType="1"/>
                </p:cNvSpPr>
                <p:nvPr/>
              </p:nvSpPr>
              <p:spPr bwMode="auto">
                <a:xfrm>
                  <a:off x="3216" y="2334"/>
                  <a:ext cx="96" cy="0"/>
                </a:xfrm>
                <a:prstGeom prst="line">
                  <a:avLst/>
                </a:prstGeom>
                <a:noFill/>
                <a:ln w="9525">
                  <a:solidFill>
                    <a:schemeClr val="tx1"/>
                  </a:solidFill>
                  <a:round/>
                </a:ln>
              </p:spPr>
              <p:txBody>
                <a:bodyPr/>
                <a:lstStyle/>
                <a:p>
                  <a:endParaRPr lang="zh-CN" altLang="en-US"/>
                </a:p>
              </p:txBody>
            </p:sp>
            <p:sp>
              <p:nvSpPr>
                <p:cNvPr id="3176" name="Oval 99"/>
                <p:cNvSpPr>
                  <a:spLocks noChangeArrowheads="1"/>
                </p:cNvSpPr>
                <p:nvPr/>
              </p:nvSpPr>
              <p:spPr bwMode="auto">
                <a:xfrm>
                  <a:off x="3264" y="2496"/>
                  <a:ext cx="48" cy="48"/>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grpSp>
            <p:nvGrpSpPr>
              <p:cNvPr id="3100" name="Group 100"/>
              <p:cNvGrpSpPr/>
              <p:nvPr/>
            </p:nvGrpSpPr>
            <p:grpSpPr bwMode="auto">
              <a:xfrm>
                <a:off x="3468" y="2092"/>
                <a:ext cx="612" cy="452"/>
                <a:chOff x="2844" y="2092"/>
                <a:chExt cx="612" cy="452"/>
              </a:xfrm>
            </p:grpSpPr>
            <p:graphicFrame>
              <p:nvGraphicFramePr>
                <p:cNvPr id="3078" name="Object 61"/>
                <p:cNvGraphicFramePr>
                  <a:graphicFrameLocks noChangeAspect="1"/>
                </p:cNvGraphicFramePr>
                <p:nvPr/>
              </p:nvGraphicFramePr>
              <p:xfrm>
                <a:off x="2844" y="2092"/>
                <a:ext cx="72" cy="136"/>
              </p:xfrm>
              <a:graphic>
                <a:graphicData uri="http://schemas.openxmlformats.org/presentationml/2006/ole">
                  <mc:AlternateContent xmlns:mc="http://schemas.openxmlformats.org/markup-compatibility/2006">
                    <mc:Choice xmlns:v="urn:schemas-microsoft-com:vml" Requires="v">
                      <p:oleObj spid="_x0000_s3275" name="Equation" r:id="rId6" imgW="114151" imgH="215619" progId="Equation.3">
                        <p:embed/>
                      </p:oleObj>
                    </mc:Choice>
                    <mc:Fallback>
                      <p:oleObj name="Equation" r:id="rId6" imgW="114151" imgH="215619" progId="Equation.3">
                        <p:embed/>
                        <p:pic>
                          <p:nvPicPr>
                            <p:cNvPr id="0" name="Picture 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4" y="2092"/>
                              <a:ext cx="72"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63" name="Rectangle 102"/>
                <p:cNvSpPr>
                  <a:spLocks noChangeArrowheads="1"/>
                </p:cNvSpPr>
                <p:nvPr/>
              </p:nvSpPr>
              <p:spPr bwMode="auto">
                <a:xfrm>
                  <a:off x="3024" y="2112"/>
                  <a:ext cx="384" cy="384"/>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3164" name="Text Box 103"/>
                <p:cNvSpPr txBox="1">
                  <a:spLocks noChangeArrowheads="1"/>
                </p:cNvSpPr>
                <p:nvPr/>
              </p:nvSpPr>
              <p:spPr bwMode="auto">
                <a:xfrm>
                  <a:off x="3024" y="2112"/>
                  <a:ext cx="240"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3165" name="AutoShape 104"/>
                <p:cNvSpPr>
                  <a:spLocks noChangeArrowheads="1"/>
                </p:cNvSpPr>
                <p:nvPr/>
              </p:nvSpPr>
              <p:spPr bwMode="auto">
                <a:xfrm rot="5400000">
                  <a:off x="3024" y="2274"/>
                  <a:ext cx="96" cy="96"/>
                </a:xfrm>
                <a:prstGeom prst="triangle">
                  <a:avLst>
                    <a:gd name="adj" fmla="val 50000"/>
                  </a:avLst>
                </a:prstGeom>
                <a:noFill/>
                <a:ln w="19050">
                  <a:solidFill>
                    <a:schemeClr val="tx1"/>
                  </a:solidFill>
                  <a:miter lim="800000"/>
                </a:ln>
              </p:spPr>
              <p:txBody>
                <a:bodyPr rot="10800000" vert="eaVert"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3166" name="Text Box 105"/>
                <p:cNvSpPr txBox="1">
                  <a:spLocks noChangeArrowheads="1"/>
                </p:cNvSpPr>
                <p:nvPr/>
              </p:nvSpPr>
              <p:spPr bwMode="auto">
                <a:xfrm>
                  <a:off x="3042" y="2325"/>
                  <a:ext cx="240"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D</a:t>
                  </a:r>
                </a:p>
              </p:txBody>
            </p:sp>
            <p:sp>
              <p:nvSpPr>
                <p:cNvPr id="3167" name="Text Box 106"/>
                <p:cNvSpPr txBox="1">
                  <a:spLocks noChangeArrowheads="1"/>
                </p:cNvSpPr>
                <p:nvPr/>
              </p:nvSpPr>
              <p:spPr bwMode="auto">
                <a:xfrm>
                  <a:off x="3168" y="2304"/>
                  <a:ext cx="288"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R</a:t>
                  </a:r>
                  <a:r>
                    <a:rPr lang="en-US" altLang="zh-CN" sz="1400" baseline="-25000">
                      <a:solidFill>
                        <a:schemeClr val="hlink"/>
                      </a:solidFill>
                      <a:ea typeface="Gulim" panose="020B0600000101010101" pitchFamily="50" charset="-127"/>
                    </a:rPr>
                    <a:t>D</a:t>
                  </a:r>
                  <a:endParaRPr lang="en-US" altLang="zh-CN" sz="1400">
                    <a:solidFill>
                      <a:schemeClr val="hlink"/>
                    </a:solidFill>
                    <a:ea typeface="Gulim" panose="020B0600000101010101" pitchFamily="50" charset="-127"/>
                  </a:endParaRPr>
                </a:p>
              </p:txBody>
            </p:sp>
            <p:sp>
              <p:nvSpPr>
                <p:cNvPr id="3168" name="Line 107"/>
                <p:cNvSpPr>
                  <a:spLocks noChangeShapeType="1"/>
                </p:cNvSpPr>
                <p:nvPr/>
              </p:nvSpPr>
              <p:spPr bwMode="auto">
                <a:xfrm>
                  <a:off x="3216" y="2334"/>
                  <a:ext cx="96" cy="0"/>
                </a:xfrm>
                <a:prstGeom prst="line">
                  <a:avLst/>
                </a:prstGeom>
                <a:noFill/>
                <a:ln w="9525">
                  <a:solidFill>
                    <a:schemeClr val="tx1"/>
                  </a:solidFill>
                  <a:round/>
                </a:ln>
              </p:spPr>
              <p:txBody>
                <a:bodyPr/>
                <a:lstStyle/>
                <a:p>
                  <a:endParaRPr lang="zh-CN" altLang="en-US"/>
                </a:p>
              </p:txBody>
            </p:sp>
            <p:sp>
              <p:nvSpPr>
                <p:cNvPr id="3169" name="Oval 108"/>
                <p:cNvSpPr>
                  <a:spLocks noChangeArrowheads="1"/>
                </p:cNvSpPr>
                <p:nvPr/>
              </p:nvSpPr>
              <p:spPr bwMode="auto">
                <a:xfrm>
                  <a:off x="3264" y="2496"/>
                  <a:ext cx="48" cy="48"/>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grpSp>
            <p:nvGrpSpPr>
              <p:cNvPr id="3101" name="Group 109"/>
              <p:cNvGrpSpPr/>
              <p:nvPr/>
            </p:nvGrpSpPr>
            <p:grpSpPr bwMode="auto">
              <a:xfrm>
                <a:off x="2208" y="2092"/>
                <a:ext cx="612" cy="452"/>
                <a:chOff x="2844" y="2092"/>
                <a:chExt cx="612" cy="452"/>
              </a:xfrm>
            </p:grpSpPr>
            <p:graphicFrame>
              <p:nvGraphicFramePr>
                <p:cNvPr id="3077" name="Object 62"/>
                <p:cNvGraphicFramePr>
                  <a:graphicFrameLocks noChangeAspect="1"/>
                </p:cNvGraphicFramePr>
                <p:nvPr/>
              </p:nvGraphicFramePr>
              <p:xfrm>
                <a:off x="2844" y="2092"/>
                <a:ext cx="72" cy="136"/>
              </p:xfrm>
              <a:graphic>
                <a:graphicData uri="http://schemas.openxmlformats.org/presentationml/2006/ole">
                  <mc:AlternateContent xmlns:mc="http://schemas.openxmlformats.org/markup-compatibility/2006">
                    <mc:Choice xmlns:v="urn:schemas-microsoft-com:vml" Requires="v">
                      <p:oleObj spid="_x0000_s3276" name="Equation" r:id="rId7" imgW="114151" imgH="215619" progId="Equation.3">
                        <p:embed/>
                      </p:oleObj>
                    </mc:Choice>
                    <mc:Fallback>
                      <p:oleObj name="Equation" r:id="rId7" imgW="114151" imgH="215619" progId="Equation.3">
                        <p:embed/>
                        <p:pic>
                          <p:nvPicPr>
                            <p:cNvPr id="0" name="Picture 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4" y="2092"/>
                              <a:ext cx="72"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56" name="Rectangle 111"/>
                <p:cNvSpPr>
                  <a:spLocks noChangeArrowheads="1"/>
                </p:cNvSpPr>
                <p:nvPr/>
              </p:nvSpPr>
              <p:spPr bwMode="auto">
                <a:xfrm>
                  <a:off x="3024" y="2112"/>
                  <a:ext cx="384" cy="384"/>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3157" name="Text Box 112"/>
                <p:cNvSpPr txBox="1">
                  <a:spLocks noChangeArrowheads="1"/>
                </p:cNvSpPr>
                <p:nvPr/>
              </p:nvSpPr>
              <p:spPr bwMode="auto">
                <a:xfrm>
                  <a:off x="3024" y="2112"/>
                  <a:ext cx="240"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3158" name="AutoShape 113"/>
                <p:cNvSpPr>
                  <a:spLocks noChangeArrowheads="1"/>
                </p:cNvSpPr>
                <p:nvPr/>
              </p:nvSpPr>
              <p:spPr bwMode="auto">
                <a:xfrm rot="5400000">
                  <a:off x="3024" y="2274"/>
                  <a:ext cx="96" cy="96"/>
                </a:xfrm>
                <a:prstGeom prst="triangle">
                  <a:avLst>
                    <a:gd name="adj" fmla="val 50000"/>
                  </a:avLst>
                </a:prstGeom>
                <a:noFill/>
                <a:ln w="19050">
                  <a:solidFill>
                    <a:schemeClr val="tx1"/>
                  </a:solidFill>
                  <a:miter lim="800000"/>
                </a:ln>
              </p:spPr>
              <p:txBody>
                <a:bodyPr rot="10800000" vert="eaVert"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3159" name="Text Box 114"/>
                <p:cNvSpPr txBox="1">
                  <a:spLocks noChangeArrowheads="1"/>
                </p:cNvSpPr>
                <p:nvPr/>
              </p:nvSpPr>
              <p:spPr bwMode="auto">
                <a:xfrm>
                  <a:off x="3042" y="2325"/>
                  <a:ext cx="240"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D</a:t>
                  </a:r>
                </a:p>
              </p:txBody>
            </p:sp>
            <p:sp>
              <p:nvSpPr>
                <p:cNvPr id="3160" name="Text Box 115"/>
                <p:cNvSpPr txBox="1">
                  <a:spLocks noChangeArrowheads="1"/>
                </p:cNvSpPr>
                <p:nvPr/>
              </p:nvSpPr>
              <p:spPr bwMode="auto">
                <a:xfrm>
                  <a:off x="3168" y="2304"/>
                  <a:ext cx="288"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R</a:t>
                  </a:r>
                  <a:r>
                    <a:rPr lang="en-US" altLang="zh-CN" sz="1400" baseline="-25000">
                      <a:solidFill>
                        <a:schemeClr val="hlink"/>
                      </a:solidFill>
                      <a:ea typeface="Gulim" panose="020B0600000101010101" pitchFamily="50" charset="-127"/>
                    </a:rPr>
                    <a:t>D</a:t>
                  </a:r>
                  <a:endParaRPr lang="en-US" altLang="zh-CN" sz="1400">
                    <a:solidFill>
                      <a:schemeClr val="hlink"/>
                    </a:solidFill>
                    <a:ea typeface="Gulim" panose="020B0600000101010101" pitchFamily="50" charset="-127"/>
                  </a:endParaRPr>
                </a:p>
              </p:txBody>
            </p:sp>
            <p:sp>
              <p:nvSpPr>
                <p:cNvPr id="3161" name="Line 116"/>
                <p:cNvSpPr>
                  <a:spLocks noChangeShapeType="1"/>
                </p:cNvSpPr>
                <p:nvPr/>
              </p:nvSpPr>
              <p:spPr bwMode="auto">
                <a:xfrm>
                  <a:off x="3216" y="2334"/>
                  <a:ext cx="96" cy="0"/>
                </a:xfrm>
                <a:prstGeom prst="line">
                  <a:avLst/>
                </a:prstGeom>
                <a:noFill/>
                <a:ln w="9525">
                  <a:solidFill>
                    <a:schemeClr val="tx1"/>
                  </a:solidFill>
                  <a:round/>
                </a:ln>
              </p:spPr>
              <p:txBody>
                <a:bodyPr/>
                <a:lstStyle/>
                <a:p>
                  <a:endParaRPr lang="zh-CN" altLang="en-US"/>
                </a:p>
              </p:txBody>
            </p:sp>
            <p:sp>
              <p:nvSpPr>
                <p:cNvPr id="3162" name="Oval 117"/>
                <p:cNvSpPr>
                  <a:spLocks noChangeArrowheads="1"/>
                </p:cNvSpPr>
                <p:nvPr/>
              </p:nvSpPr>
              <p:spPr bwMode="auto">
                <a:xfrm>
                  <a:off x="3264" y="2496"/>
                  <a:ext cx="48" cy="48"/>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grpSp>
            <p:nvGrpSpPr>
              <p:cNvPr id="3102" name="Group 118"/>
              <p:cNvGrpSpPr/>
              <p:nvPr/>
            </p:nvGrpSpPr>
            <p:grpSpPr bwMode="auto">
              <a:xfrm>
                <a:off x="4092" y="2092"/>
                <a:ext cx="612" cy="452"/>
                <a:chOff x="2844" y="2092"/>
                <a:chExt cx="612" cy="452"/>
              </a:xfrm>
            </p:grpSpPr>
            <p:graphicFrame>
              <p:nvGraphicFramePr>
                <p:cNvPr id="3076" name="Object 63"/>
                <p:cNvGraphicFramePr>
                  <a:graphicFrameLocks noChangeAspect="1"/>
                </p:cNvGraphicFramePr>
                <p:nvPr/>
              </p:nvGraphicFramePr>
              <p:xfrm>
                <a:off x="2844" y="2092"/>
                <a:ext cx="72" cy="136"/>
              </p:xfrm>
              <a:graphic>
                <a:graphicData uri="http://schemas.openxmlformats.org/presentationml/2006/ole">
                  <mc:AlternateContent xmlns:mc="http://schemas.openxmlformats.org/markup-compatibility/2006">
                    <mc:Choice xmlns:v="urn:schemas-microsoft-com:vml" Requires="v">
                      <p:oleObj spid="_x0000_s3277" name="Equation" r:id="rId8" imgW="114151" imgH="215619" progId="Equation.3">
                        <p:embed/>
                      </p:oleObj>
                    </mc:Choice>
                    <mc:Fallback>
                      <p:oleObj name="Equation" r:id="rId8" imgW="114151" imgH="215619" progId="Equation.3">
                        <p:embed/>
                        <p:pic>
                          <p:nvPicPr>
                            <p:cNvPr id="0" name="Picture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4" y="2092"/>
                              <a:ext cx="72"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49" name="Rectangle 120"/>
                <p:cNvSpPr>
                  <a:spLocks noChangeArrowheads="1"/>
                </p:cNvSpPr>
                <p:nvPr/>
              </p:nvSpPr>
              <p:spPr bwMode="auto">
                <a:xfrm>
                  <a:off x="3024" y="2112"/>
                  <a:ext cx="384" cy="384"/>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3150" name="Text Box 121"/>
                <p:cNvSpPr txBox="1">
                  <a:spLocks noChangeArrowheads="1"/>
                </p:cNvSpPr>
                <p:nvPr/>
              </p:nvSpPr>
              <p:spPr bwMode="auto">
                <a:xfrm>
                  <a:off x="3024" y="2112"/>
                  <a:ext cx="240"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3151" name="AutoShape 122"/>
                <p:cNvSpPr>
                  <a:spLocks noChangeArrowheads="1"/>
                </p:cNvSpPr>
                <p:nvPr/>
              </p:nvSpPr>
              <p:spPr bwMode="auto">
                <a:xfrm rot="5400000">
                  <a:off x="3024" y="2274"/>
                  <a:ext cx="96" cy="96"/>
                </a:xfrm>
                <a:prstGeom prst="triangle">
                  <a:avLst>
                    <a:gd name="adj" fmla="val 50000"/>
                  </a:avLst>
                </a:prstGeom>
                <a:noFill/>
                <a:ln w="19050">
                  <a:solidFill>
                    <a:schemeClr val="tx1"/>
                  </a:solidFill>
                  <a:miter lim="800000"/>
                </a:ln>
              </p:spPr>
              <p:txBody>
                <a:bodyPr rot="10800000" vert="eaVert"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3152" name="Text Box 123"/>
                <p:cNvSpPr txBox="1">
                  <a:spLocks noChangeArrowheads="1"/>
                </p:cNvSpPr>
                <p:nvPr/>
              </p:nvSpPr>
              <p:spPr bwMode="auto">
                <a:xfrm>
                  <a:off x="3042" y="2325"/>
                  <a:ext cx="240"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D</a:t>
                  </a:r>
                </a:p>
              </p:txBody>
            </p:sp>
            <p:sp>
              <p:nvSpPr>
                <p:cNvPr id="3153" name="Text Box 124"/>
                <p:cNvSpPr txBox="1">
                  <a:spLocks noChangeArrowheads="1"/>
                </p:cNvSpPr>
                <p:nvPr/>
              </p:nvSpPr>
              <p:spPr bwMode="auto">
                <a:xfrm>
                  <a:off x="3168" y="2304"/>
                  <a:ext cx="288"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R</a:t>
                  </a:r>
                  <a:r>
                    <a:rPr lang="en-US" altLang="zh-CN" sz="1400" baseline="-25000">
                      <a:solidFill>
                        <a:schemeClr val="hlink"/>
                      </a:solidFill>
                      <a:ea typeface="Gulim" panose="020B0600000101010101" pitchFamily="50" charset="-127"/>
                    </a:rPr>
                    <a:t>D</a:t>
                  </a:r>
                  <a:endParaRPr lang="en-US" altLang="zh-CN" sz="1400">
                    <a:solidFill>
                      <a:schemeClr val="hlink"/>
                    </a:solidFill>
                    <a:ea typeface="Gulim" panose="020B0600000101010101" pitchFamily="50" charset="-127"/>
                  </a:endParaRPr>
                </a:p>
              </p:txBody>
            </p:sp>
            <p:sp>
              <p:nvSpPr>
                <p:cNvPr id="3154" name="Line 125"/>
                <p:cNvSpPr>
                  <a:spLocks noChangeShapeType="1"/>
                </p:cNvSpPr>
                <p:nvPr/>
              </p:nvSpPr>
              <p:spPr bwMode="auto">
                <a:xfrm>
                  <a:off x="3216" y="2334"/>
                  <a:ext cx="96" cy="0"/>
                </a:xfrm>
                <a:prstGeom prst="line">
                  <a:avLst/>
                </a:prstGeom>
                <a:noFill/>
                <a:ln w="9525">
                  <a:solidFill>
                    <a:schemeClr val="tx1"/>
                  </a:solidFill>
                  <a:round/>
                </a:ln>
              </p:spPr>
              <p:txBody>
                <a:bodyPr/>
                <a:lstStyle/>
                <a:p>
                  <a:endParaRPr lang="zh-CN" altLang="en-US"/>
                </a:p>
              </p:txBody>
            </p:sp>
            <p:sp>
              <p:nvSpPr>
                <p:cNvPr id="3155" name="Oval 126"/>
                <p:cNvSpPr>
                  <a:spLocks noChangeArrowheads="1"/>
                </p:cNvSpPr>
                <p:nvPr/>
              </p:nvSpPr>
              <p:spPr bwMode="auto">
                <a:xfrm>
                  <a:off x="3264" y="2496"/>
                  <a:ext cx="48" cy="48"/>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sp>
            <p:nvSpPr>
              <p:cNvPr id="3103" name="Line 127"/>
              <p:cNvSpPr>
                <a:spLocks noChangeShapeType="1"/>
              </p:cNvSpPr>
              <p:nvPr/>
            </p:nvSpPr>
            <p:spPr bwMode="auto">
              <a:xfrm>
                <a:off x="4176" y="2322"/>
                <a:ext cx="96" cy="0"/>
              </a:xfrm>
              <a:prstGeom prst="line">
                <a:avLst/>
              </a:prstGeom>
              <a:noFill/>
              <a:ln w="9525">
                <a:solidFill>
                  <a:schemeClr val="tx1"/>
                </a:solidFill>
                <a:round/>
              </a:ln>
            </p:spPr>
            <p:txBody>
              <a:bodyPr/>
              <a:lstStyle/>
              <a:p>
                <a:endParaRPr lang="zh-CN" altLang="en-US"/>
              </a:p>
            </p:txBody>
          </p:sp>
          <p:sp>
            <p:nvSpPr>
              <p:cNvPr id="3104" name="Line 128"/>
              <p:cNvSpPr>
                <a:spLocks noChangeShapeType="1"/>
              </p:cNvSpPr>
              <p:nvPr/>
            </p:nvSpPr>
            <p:spPr bwMode="auto">
              <a:xfrm>
                <a:off x="4176" y="2322"/>
                <a:ext cx="0" cy="384"/>
              </a:xfrm>
              <a:prstGeom prst="line">
                <a:avLst/>
              </a:prstGeom>
              <a:noFill/>
              <a:ln w="9525">
                <a:solidFill>
                  <a:schemeClr val="tx1"/>
                </a:solidFill>
                <a:round/>
              </a:ln>
            </p:spPr>
            <p:txBody>
              <a:bodyPr/>
              <a:lstStyle/>
              <a:p>
                <a:endParaRPr lang="zh-CN" altLang="en-US"/>
              </a:p>
            </p:txBody>
          </p:sp>
          <p:sp>
            <p:nvSpPr>
              <p:cNvPr id="3105" name="Line 129"/>
              <p:cNvSpPr>
                <a:spLocks noChangeShapeType="1"/>
              </p:cNvSpPr>
              <p:nvPr/>
            </p:nvSpPr>
            <p:spPr bwMode="auto">
              <a:xfrm flipH="1">
                <a:off x="2064" y="2706"/>
                <a:ext cx="2112" cy="0"/>
              </a:xfrm>
              <a:prstGeom prst="line">
                <a:avLst/>
              </a:prstGeom>
              <a:noFill/>
              <a:ln w="9525">
                <a:solidFill>
                  <a:schemeClr val="tx1"/>
                </a:solidFill>
                <a:round/>
              </a:ln>
            </p:spPr>
            <p:txBody>
              <a:bodyPr/>
              <a:lstStyle/>
              <a:p>
                <a:endParaRPr lang="zh-CN" altLang="en-US"/>
              </a:p>
            </p:txBody>
          </p:sp>
          <p:grpSp>
            <p:nvGrpSpPr>
              <p:cNvPr id="3106" name="Group 130"/>
              <p:cNvGrpSpPr/>
              <p:nvPr/>
            </p:nvGrpSpPr>
            <p:grpSpPr bwMode="auto">
              <a:xfrm>
                <a:off x="2304" y="2322"/>
                <a:ext cx="96" cy="384"/>
                <a:chOff x="2304" y="2304"/>
                <a:chExt cx="96" cy="384"/>
              </a:xfrm>
            </p:grpSpPr>
            <p:sp>
              <p:nvSpPr>
                <p:cNvPr id="3147" name="Line 131"/>
                <p:cNvSpPr>
                  <a:spLocks noChangeShapeType="1"/>
                </p:cNvSpPr>
                <p:nvPr/>
              </p:nvSpPr>
              <p:spPr bwMode="auto">
                <a:xfrm flipH="1">
                  <a:off x="2304" y="2304"/>
                  <a:ext cx="96" cy="0"/>
                </a:xfrm>
                <a:prstGeom prst="line">
                  <a:avLst/>
                </a:prstGeom>
                <a:noFill/>
                <a:ln w="9525">
                  <a:solidFill>
                    <a:schemeClr val="tx1"/>
                  </a:solidFill>
                  <a:round/>
                </a:ln>
              </p:spPr>
              <p:txBody>
                <a:bodyPr/>
                <a:lstStyle/>
                <a:p>
                  <a:endParaRPr lang="zh-CN" altLang="en-US"/>
                </a:p>
              </p:txBody>
            </p:sp>
            <p:sp>
              <p:nvSpPr>
                <p:cNvPr id="3148" name="Line 132"/>
                <p:cNvSpPr>
                  <a:spLocks noChangeShapeType="1"/>
                </p:cNvSpPr>
                <p:nvPr/>
              </p:nvSpPr>
              <p:spPr bwMode="auto">
                <a:xfrm>
                  <a:off x="2304" y="2304"/>
                  <a:ext cx="0" cy="384"/>
                </a:xfrm>
                <a:prstGeom prst="line">
                  <a:avLst/>
                </a:prstGeom>
                <a:noFill/>
                <a:ln w="9525">
                  <a:solidFill>
                    <a:schemeClr val="tx1"/>
                  </a:solidFill>
                  <a:round/>
                </a:ln>
              </p:spPr>
              <p:txBody>
                <a:bodyPr/>
                <a:lstStyle/>
                <a:p>
                  <a:endParaRPr lang="zh-CN" altLang="en-US"/>
                </a:p>
              </p:txBody>
            </p:sp>
          </p:grpSp>
          <p:grpSp>
            <p:nvGrpSpPr>
              <p:cNvPr id="3107" name="Group 133"/>
              <p:cNvGrpSpPr/>
              <p:nvPr/>
            </p:nvGrpSpPr>
            <p:grpSpPr bwMode="auto">
              <a:xfrm>
                <a:off x="2928" y="2322"/>
                <a:ext cx="96" cy="384"/>
                <a:chOff x="2304" y="2304"/>
                <a:chExt cx="96" cy="384"/>
              </a:xfrm>
            </p:grpSpPr>
            <p:sp>
              <p:nvSpPr>
                <p:cNvPr id="3145" name="Line 134"/>
                <p:cNvSpPr>
                  <a:spLocks noChangeShapeType="1"/>
                </p:cNvSpPr>
                <p:nvPr/>
              </p:nvSpPr>
              <p:spPr bwMode="auto">
                <a:xfrm flipH="1">
                  <a:off x="2304" y="2304"/>
                  <a:ext cx="96" cy="0"/>
                </a:xfrm>
                <a:prstGeom prst="line">
                  <a:avLst/>
                </a:prstGeom>
                <a:noFill/>
                <a:ln w="9525">
                  <a:solidFill>
                    <a:schemeClr val="tx1"/>
                  </a:solidFill>
                  <a:round/>
                </a:ln>
              </p:spPr>
              <p:txBody>
                <a:bodyPr/>
                <a:lstStyle/>
                <a:p>
                  <a:endParaRPr lang="zh-CN" altLang="en-US"/>
                </a:p>
              </p:txBody>
            </p:sp>
            <p:sp>
              <p:nvSpPr>
                <p:cNvPr id="3146" name="Line 135"/>
                <p:cNvSpPr>
                  <a:spLocks noChangeShapeType="1"/>
                </p:cNvSpPr>
                <p:nvPr/>
              </p:nvSpPr>
              <p:spPr bwMode="auto">
                <a:xfrm>
                  <a:off x="2304" y="2304"/>
                  <a:ext cx="0" cy="384"/>
                </a:xfrm>
                <a:prstGeom prst="line">
                  <a:avLst/>
                </a:prstGeom>
                <a:noFill/>
                <a:ln w="9525">
                  <a:solidFill>
                    <a:schemeClr val="tx1"/>
                  </a:solidFill>
                  <a:round/>
                </a:ln>
              </p:spPr>
              <p:txBody>
                <a:bodyPr/>
                <a:lstStyle/>
                <a:p>
                  <a:endParaRPr lang="zh-CN" altLang="en-US"/>
                </a:p>
              </p:txBody>
            </p:sp>
          </p:grpSp>
          <p:grpSp>
            <p:nvGrpSpPr>
              <p:cNvPr id="3108" name="Group 136"/>
              <p:cNvGrpSpPr/>
              <p:nvPr/>
            </p:nvGrpSpPr>
            <p:grpSpPr bwMode="auto">
              <a:xfrm>
                <a:off x="3552" y="2322"/>
                <a:ext cx="96" cy="384"/>
                <a:chOff x="2304" y="2304"/>
                <a:chExt cx="96" cy="384"/>
              </a:xfrm>
            </p:grpSpPr>
            <p:sp>
              <p:nvSpPr>
                <p:cNvPr id="3143" name="Line 137"/>
                <p:cNvSpPr>
                  <a:spLocks noChangeShapeType="1"/>
                </p:cNvSpPr>
                <p:nvPr/>
              </p:nvSpPr>
              <p:spPr bwMode="auto">
                <a:xfrm flipH="1">
                  <a:off x="2304" y="2304"/>
                  <a:ext cx="96" cy="0"/>
                </a:xfrm>
                <a:prstGeom prst="line">
                  <a:avLst/>
                </a:prstGeom>
                <a:noFill/>
                <a:ln w="9525">
                  <a:solidFill>
                    <a:schemeClr val="tx1"/>
                  </a:solidFill>
                  <a:round/>
                </a:ln>
              </p:spPr>
              <p:txBody>
                <a:bodyPr/>
                <a:lstStyle/>
                <a:p>
                  <a:endParaRPr lang="zh-CN" altLang="en-US"/>
                </a:p>
              </p:txBody>
            </p:sp>
            <p:sp>
              <p:nvSpPr>
                <p:cNvPr id="3144" name="Line 138"/>
                <p:cNvSpPr>
                  <a:spLocks noChangeShapeType="1"/>
                </p:cNvSpPr>
                <p:nvPr/>
              </p:nvSpPr>
              <p:spPr bwMode="auto">
                <a:xfrm>
                  <a:off x="2304" y="2304"/>
                  <a:ext cx="0" cy="384"/>
                </a:xfrm>
                <a:prstGeom prst="line">
                  <a:avLst/>
                </a:prstGeom>
                <a:noFill/>
                <a:ln w="9525">
                  <a:solidFill>
                    <a:schemeClr val="tx1"/>
                  </a:solidFill>
                  <a:round/>
                </a:ln>
              </p:spPr>
              <p:txBody>
                <a:bodyPr/>
                <a:lstStyle/>
                <a:p>
                  <a:endParaRPr lang="zh-CN" altLang="en-US"/>
                </a:p>
              </p:txBody>
            </p:sp>
          </p:grpSp>
          <p:sp>
            <p:nvSpPr>
              <p:cNvPr id="3109" name="Oval 139"/>
              <p:cNvSpPr>
                <a:spLocks noChangeArrowheads="1"/>
              </p:cNvSpPr>
              <p:nvPr/>
            </p:nvSpPr>
            <p:spPr bwMode="auto">
              <a:xfrm>
                <a:off x="2286" y="2679"/>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3110" name="Oval 140"/>
              <p:cNvSpPr>
                <a:spLocks noChangeArrowheads="1"/>
              </p:cNvSpPr>
              <p:nvPr/>
            </p:nvSpPr>
            <p:spPr bwMode="auto">
              <a:xfrm>
                <a:off x="2910" y="2679"/>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3111" name="Oval 141"/>
              <p:cNvSpPr>
                <a:spLocks noChangeArrowheads="1"/>
              </p:cNvSpPr>
              <p:nvPr/>
            </p:nvSpPr>
            <p:spPr bwMode="auto">
              <a:xfrm>
                <a:off x="3525" y="2679"/>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3112" name="Line 142"/>
              <p:cNvSpPr>
                <a:spLocks noChangeShapeType="1"/>
              </p:cNvSpPr>
              <p:nvPr/>
            </p:nvSpPr>
            <p:spPr bwMode="auto">
              <a:xfrm>
                <a:off x="4542" y="2544"/>
                <a:ext cx="0" cy="288"/>
              </a:xfrm>
              <a:prstGeom prst="line">
                <a:avLst/>
              </a:prstGeom>
              <a:noFill/>
              <a:ln w="9525">
                <a:solidFill>
                  <a:schemeClr val="tx1"/>
                </a:solidFill>
                <a:round/>
              </a:ln>
            </p:spPr>
            <p:txBody>
              <a:bodyPr/>
              <a:lstStyle/>
              <a:p>
                <a:endParaRPr lang="zh-CN" altLang="en-US"/>
              </a:p>
            </p:txBody>
          </p:sp>
          <p:sp>
            <p:nvSpPr>
              <p:cNvPr id="3113" name="Line 143"/>
              <p:cNvSpPr>
                <a:spLocks noChangeShapeType="1"/>
              </p:cNvSpPr>
              <p:nvPr/>
            </p:nvSpPr>
            <p:spPr bwMode="auto">
              <a:xfrm flipH="1">
                <a:off x="2064" y="2832"/>
                <a:ext cx="2473" cy="0"/>
              </a:xfrm>
              <a:prstGeom prst="line">
                <a:avLst/>
              </a:prstGeom>
              <a:noFill/>
              <a:ln w="9525">
                <a:solidFill>
                  <a:schemeClr val="tx1"/>
                </a:solidFill>
                <a:round/>
              </a:ln>
            </p:spPr>
            <p:txBody>
              <a:bodyPr/>
              <a:lstStyle/>
              <a:p>
                <a:endParaRPr lang="zh-CN" altLang="en-US"/>
              </a:p>
            </p:txBody>
          </p:sp>
          <p:sp>
            <p:nvSpPr>
              <p:cNvPr id="3114" name="Line 144"/>
              <p:cNvSpPr>
                <a:spLocks noChangeShapeType="1"/>
              </p:cNvSpPr>
              <p:nvPr/>
            </p:nvSpPr>
            <p:spPr bwMode="auto">
              <a:xfrm>
                <a:off x="3918" y="2544"/>
                <a:ext cx="0" cy="288"/>
              </a:xfrm>
              <a:prstGeom prst="line">
                <a:avLst/>
              </a:prstGeom>
              <a:noFill/>
              <a:ln w="9525">
                <a:solidFill>
                  <a:schemeClr val="tx1"/>
                </a:solidFill>
                <a:round/>
              </a:ln>
            </p:spPr>
            <p:txBody>
              <a:bodyPr/>
              <a:lstStyle/>
              <a:p>
                <a:endParaRPr lang="zh-CN" altLang="en-US"/>
              </a:p>
            </p:txBody>
          </p:sp>
          <p:sp>
            <p:nvSpPr>
              <p:cNvPr id="3115" name="Line 145"/>
              <p:cNvSpPr>
                <a:spLocks noChangeShapeType="1"/>
              </p:cNvSpPr>
              <p:nvPr/>
            </p:nvSpPr>
            <p:spPr bwMode="auto">
              <a:xfrm>
                <a:off x="3285" y="2544"/>
                <a:ext cx="0" cy="288"/>
              </a:xfrm>
              <a:prstGeom prst="line">
                <a:avLst/>
              </a:prstGeom>
              <a:noFill/>
              <a:ln w="9525">
                <a:solidFill>
                  <a:schemeClr val="tx1"/>
                </a:solidFill>
                <a:round/>
              </a:ln>
            </p:spPr>
            <p:txBody>
              <a:bodyPr/>
              <a:lstStyle/>
              <a:p>
                <a:endParaRPr lang="zh-CN" altLang="en-US"/>
              </a:p>
            </p:txBody>
          </p:sp>
          <p:sp>
            <p:nvSpPr>
              <p:cNvPr id="3116" name="Line 146"/>
              <p:cNvSpPr>
                <a:spLocks noChangeShapeType="1"/>
              </p:cNvSpPr>
              <p:nvPr/>
            </p:nvSpPr>
            <p:spPr bwMode="auto">
              <a:xfrm>
                <a:off x="2658" y="2544"/>
                <a:ext cx="0" cy="288"/>
              </a:xfrm>
              <a:prstGeom prst="line">
                <a:avLst/>
              </a:prstGeom>
              <a:noFill/>
              <a:ln w="9525">
                <a:solidFill>
                  <a:schemeClr val="tx1"/>
                </a:solidFill>
                <a:round/>
              </a:ln>
            </p:spPr>
            <p:txBody>
              <a:bodyPr/>
              <a:lstStyle/>
              <a:p>
                <a:endParaRPr lang="zh-CN" altLang="en-US"/>
              </a:p>
            </p:txBody>
          </p:sp>
          <p:sp>
            <p:nvSpPr>
              <p:cNvPr id="3117" name="Oval 147"/>
              <p:cNvSpPr>
                <a:spLocks noChangeArrowheads="1"/>
              </p:cNvSpPr>
              <p:nvPr/>
            </p:nvSpPr>
            <p:spPr bwMode="auto">
              <a:xfrm>
                <a:off x="3888" y="2805"/>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3118" name="Oval 148"/>
              <p:cNvSpPr>
                <a:spLocks noChangeArrowheads="1"/>
              </p:cNvSpPr>
              <p:nvPr/>
            </p:nvSpPr>
            <p:spPr bwMode="auto">
              <a:xfrm>
                <a:off x="3258" y="2811"/>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3119" name="Oval 149"/>
              <p:cNvSpPr>
                <a:spLocks noChangeArrowheads="1"/>
              </p:cNvSpPr>
              <p:nvPr/>
            </p:nvSpPr>
            <p:spPr bwMode="auto">
              <a:xfrm>
                <a:off x="2634" y="2811"/>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3120" name="Line 150"/>
              <p:cNvSpPr>
                <a:spLocks noChangeShapeType="1"/>
              </p:cNvSpPr>
              <p:nvPr/>
            </p:nvSpPr>
            <p:spPr bwMode="auto">
              <a:xfrm>
                <a:off x="2484" y="2496"/>
                <a:ext cx="0" cy="624"/>
              </a:xfrm>
              <a:prstGeom prst="line">
                <a:avLst/>
              </a:prstGeom>
              <a:noFill/>
              <a:ln w="9525">
                <a:solidFill>
                  <a:schemeClr val="tx1"/>
                </a:solidFill>
                <a:round/>
              </a:ln>
            </p:spPr>
            <p:txBody>
              <a:bodyPr/>
              <a:lstStyle/>
              <a:p>
                <a:endParaRPr lang="zh-CN" altLang="en-US"/>
              </a:p>
            </p:txBody>
          </p:sp>
          <p:sp>
            <p:nvSpPr>
              <p:cNvPr id="3121" name="Line 151"/>
              <p:cNvSpPr>
                <a:spLocks noChangeShapeType="1"/>
              </p:cNvSpPr>
              <p:nvPr/>
            </p:nvSpPr>
            <p:spPr bwMode="auto">
              <a:xfrm>
                <a:off x="3120" y="2496"/>
                <a:ext cx="0" cy="624"/>
              </a:xfrm>
              <a:prstGeom prst="line">
                <a:avLst/>
              </a:prstGeom>
              <a:noFill/>
              <a:ln w="9525">
                <a:solidFill>
                  <a:schemeClr val="tx1"/>
                </a:solidFill>
                <a:round/>
              </a:ln>
            </p:spPr>
            <p:txBody>
              <a:bodyPr/>
              <a:lstStyle/>
              <a:p>
                <a:endParaRPr lang="zh-CN" altLang="en-US"/>
              </a:p>
            </p:txBody>
          </p:sp>
          <p:sp>
            <p:nvSpPr>
              <p:cNvPr id="3122" name="Line 152"/>
              <p:cNvSpPr>
                <a:spLocks noChangeShapeType="1"/>
              </p:cNvSpPr>
              <p:nvPr/>
            </p:nvSpPr>
            <p:spPr bwMode="auto">
              <a:xfrm>
                <a:off x="3744" y="2496"/>
                <a:ext cx="0" cy="624"/>
              </a:xfrm>
              <a:prstGeom prst="line">
                <a:avLst/>
              </a:prstGeom>
              <a:noFill/>
              <a:ln w="9525">
                <a:solidFill>
                  <a:schemeClr val="tx1"/>
                </a:solidFill>
                <a:round/>
              </a:ln>
            </p:spPr>
            <p:txBody>
              <a:bodyPr/>
              <a:lstStyle/>
              <a:p>
                <a:endParaRPr lang="zh-CN" altLang="en-US"/>
              </a:p>
            </p:txBody>
          </p:sp>
          <p:sp>
            <p:nvSpPr>
              <p:cNvPr id="3123" name="Line 153"/>
              <p:cNvSpPr>
                <a:spLocks noChangeShapeType="1"/>
              </p:cNvSpPr>
              <p:nvPr/>
            </p:nvSpPr>
            <p:spPr bwMode="auto">
              <a:xfrm>
                <a:off x="4368" y="2496"/>
                <a:ext cx="0" cy="624"/>
              </a:xfrm>
              <a:prstGeom prst="line">
                <a:avLst/>
              </a:prstGeom>
              <a:noFill/>
              <a:ln w="9525">
                <a:solidFill>
                  <a:schemeClr val="tx1"/>
                </a:solidFill>
                <a:round/>
              </a:ln>
            </p:spPr>
            <p:txBody>
              <a:bodyPr/>
              <a:lstStyle/>
              <a:p>
                <a:endParaRPr lang="zh-CN" altLang="en-US"/>
              </a:p>
            </p:txBody>
          </p:sp>
          <p:sp>
            <p:nvSpPr>
              <p:cNvPr id="3124" name="Line 154"/>
              <p:cNvSpPr>
                <a:spLocks noChangeShapeType="1"/>
              </p:cNvSpPr>
              <p:nvPr/>
            </p:nvSpPr>
            <p:spPr bwMode="auto">
              <a:xfrm>
                <a:off x="2496" y="1968"/>
                <a:ext cx="0" cy="144"/>
              </a:xfrm>
              <a:prstGeom prst="line">
                <a:avLst/>
              </a:prstGeom>
              <a:noFill/>
              <a:ln w="9525">
                <a:solidFill>
                  <a:schemeClr val="tx1"/>
                </a:solidFill>
                <a:round/>
              </a:ln>
            </p:spPr>
            <p:txBody>
              <a:bodyPr/>
              <a:lstStyle/>
              <a:p>
                <a:endParaRPr lang="zh-CN" altLang="en-US"/>
              </a:p>
            </p:txBody>
          </p:sp>
          <p:sp>
            <p:nvSpPr>
              <p:cNvPr id="3125" name="Line 155"/>
              <p:cNvSpPr>
                <a:spLocks noChangeShapeType="1"/>
              </p:cNvSpPr>
              <p:nvPr/>
            </p:nvSpPr>
            <p:spPr bwMode="auto">
              <a:xfrm>
                <a:off x="3120" y="1968"/>
                <a:ext cx="0" cy="144"/>
              </a:xfrm>
              <a:prstGeom prst="line">
                <a:avLst/>
              </a:prstGeom>
              <a:noFill/>
              <a:ln w="9525">
                <a:solidFill>
                  <a:schemeClr val="tx1"/>
                </a:solidFill>
                <a:round/>
              </a:ln>
            </p:spPr>
            <p:txBody>
              <a:bodyPr/>
              <a:lstStyle/>
              <a:p>
                <a:endParaRPr lang="zh-CN" altLang="en-US"/>
              </a:p>
            </p:txBody>
          </p:sp>
          <p:sp>
            <p:nvSpPr>
              <p:cNvPr id="3126" name="Line 156"/>
              <p:cNvSpPr>
                <a:spLocks noChangeShapeType="1"/>
              </p:cNvSpPr>
              <p:nvPr/>
            </p:nvSpPr>
            <p:spPr bwMode="auto">
              <a:xfrm>
                <a:off x="3744" y="1968"/>
                <a:ext cx="0" cy="144"/>
              </a:xfrm>
              <a:prstGeom prst="line">
                <a:avLst/>
              </a:prstGeom>
              <a:noFill/>
              <a:ln w="9525">
                <a:solidFill>
                  <a:schemeClr val="tx1"/>
                </a:solidFill>
                <a:round/>
              </a:ln>
            </p:spPr>
            <p:txBody>
              <a:bodyPr/>
              <a:lstStyle/>
              <a:p>
                <a:endParaRPr lang="zh-CN" altLang="en-US"/>
              </a:p>
            </p:txBody>
          </p:sp>
          <p:sp>
            <p:nvSpPr>
              <p:cNvPr id="3127" name="Line 157"/>
              <p:cNvSpPr>
                <a:spLocks noChangeShapeType="1"/>
              </p:cNvSpPr>
              <p:nvPr/>
            </p:nvSpPr>
            <p:spPr bwMode="auto">
              <a:xfrm>
                <a:off x="4368" y="1968"/>
                <a:ext cx="0" cy="144"/>
              </a:xfrm>
              <a:prstGeom prst="line">
                <a:avLst/>
              </a:prstGeom>
              <a:noFill/>
              <a:ln w="9525">
                <a:solidFill>
                  <a:schemeClr val="tx1"/>
                </a:solidFill>
                <a:round/>
              </a:ln>
            </p:spPr>
            <p:txBody>
              <a:bodyPr/>
              <a:lstStyle/>
              <a:p>
                <a:endParaRPr lang="zh-CN" altLang="en-US"/>
              </a:p>
            </p:txBody>
          </p:sp>
          <p:sp>
            <p:nvSpPr>
              <p:cNvPr id="3128" name="Text Box 158"/>
              <p:cNvSpPr txBox="1">
                <a:spLocks noChangeArrowheads="1"/>
              </p:cNvSpPr>
              <p:nvPr/>
            </p:nvSpPr>
            <p:spPr bwMode="auto">
              <a:xfrm>
                <a:off x="2400" y="3120"/>
                <a:ext cx="288"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D</a:t>
                </a:r>
                <a:r>
                  <a:rPr lang="en-US" altLang="zh-CN" sz="1400" baseline="-25000">
                    <a:solidFill>
                      <a:schemeClr val="hlink"/>
                    </a:solidFill>
                    <a:ea typeface="Gulim" panose="020B0600000101010101" pitchFamily="50" charset="-127"/>
                  </a:rPr>
                  <a:t>0</a:t>
                </a:r>
                <a:endParaRPr lang="en-US" altLang="zh-CN" sz="1400">
                  <a:solidFill>
                    <a:schemeClr val="hlink"/>
                  </a:solidFill>
                  <a:ea typeface="Gulim" panose="020B0600000101010101" pitchFamily="50" charset="-127"/>
                </a:endParaRPr>
              </a:p>
            </p:txBody>
          </p:sp>
          <p:sp>
            <p:nvSpPr>
              <p:cNvPr id="3129" name="Text Box 159"/>
              <p:cNvSpPr txBox="1">
                <a:spLocks noChangeArrowheads="1"/>
              </p:cNvSpPr>
              <p:nvPr/>
            </p:nvSpPr>
            <p:spPr bwMode="auto">
              <a:xfrm>
                <a:off x="3024" y="3120"/>
                <a:ext cx="288"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D</a:t>
                </a:r>
                <a:r>
                  <a:rPr lang="en-US" altLang="zh-CN" sz="1400" baseline="-25000">
                    <a:solidFill>
                      <a:schemeClr val="hlink"/>
                    </a:solidFill>
                    <a:ea typeface="Gulim" panose="020B0600000101010101" pitchFamily="50" charset="-127"/>
                  </a:rPr>
                  <a:t>1</a:t>
                </a:r>
                <a:endParaRPr lang="en-US" altLang="zh-CN" sz="1400">
                  <a:solidFill>
                    <a:schemeClr val="hlink"/>
                  </a:solidFill>
                  <a:ea typeface="Gulim" panose="020B0600000101010101" pitchFamily="50" charset="-127"/>
                </a:endParaRPr>
              </a:p>
            </p:txBody>
          </p:sp>
          <p:sp>
            <p:nvSpPr>
              <p:cNvPr id="3130" name="Text Box 160"/>
              <p:cNvSpPr txBox="1">
                <a:spLocks noChangeArrowheads="1"/>
              </p:cNvSpPr>
              <p:nvPr/>
            </p:nvSpPr>
            <p:spPr bwMode="auto">
              <a:xfrm>
                <a:off x="3648" y="3120"/>
                <a:ext cx="288"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D</a:t>
                </a:r>
                <a:r>
                  <a:rPr lang="en-US" altLang="zh-CN" sz="1400" baseline="-25000">
                    <a:solidFill>
                      <a:schemeClr val="hlink"/>
                    </a:solidFill>
                    <a:ea typeface="Gulim" panose="020B0600000101010101" pitchFamily="50" charset="-127"/>
                  </a:rPr>
                  <a:t>2</a:t>
                </a:r>
                <a:endParaRPr lang="en-US" altLang="zh-CN" sz="1400">
                  <a:solidFill>
                    <a:schemeClr val="hlink"/>
                  </a:solidFill>
                  <a:ea typeface="Gulim" panose="020B0600000101010101" pitchFamily="50" charset="-127"/>
                </a:endParaRPr>
              </a:p>
            </p:txBody>
          </p:sp>
          <p:sp>
            <p:nvSpPr>
              <p:cNvPr id="3131" name="Text Box 161"/>
              <p:cNvSpPr txBox="1">
                <a:spLocks noChangeArrowheads="1"/>
              </p:cNvSpPr>
              <p:nvPr/>
            </p:nvSpPr>
            <p:spPr bwMode="auto">
              <a:xfrm>
                <a:off x="4272" y="3120"/>
                <a:ext cx="288"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D</a:t>
                </a:r>
                <a:r>
                  <a:rPr lang="en-US" altLang="zh-CN" sz="1400" baseline="-25000">
                    <a:solidFill>
                      <a:schemeClr val="hlink"/>
                    </a:solidFill>
                    <a:ea typeface="Gulim" panose="020B0600000101010101" pitchFamily="50" charset="-127"/>
                  </a:rPr>
                  <a:t>3</a:t>
                </a:r>
                <a:endParaRPr lang="en-US" altLang="zh-CN" sz="1400">
                  <a:solidFill>
                    <a:schemeClr val="hlink"/>
                  </a:solidFill>
                  <a:ea typeface="Gulim" panose="020B0600000101010101" pitchFamily="50" charset="-127"/>
                </a:endParaRPr>
              </a:p>
            </p:txBody>
          </p:sp>
          <p:sp>
            <p:nvSpPr>
              <p:cNvPr id="3132" name="Text Box 162"/>
              <p:cNvSpPr txBox="1">
                <a:spLocks noChangeArrowheads="1"/>
              </p:cNvSpPr>
              <p:nvPr/>
            </p:nvSpPr>
            <p:spPr bwMode="auto">
              <a:xfrm>
                <a:off x="2400" y="1776"/>
                <a:ext cx="288"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r>
                  <a:rPr lang="en-US" altLang="zh-CN" sz="1400" baseline="-25000">
                    <a:solidFill>
                      <a:schemeClr val="hlink"/>
                    </a:solidFill>
                    <a:ea typeface="Gulim" panose="020B0600000101010101" pitchFamily="50" charset="-127"/>
                  </a:rPr>
                  <a:t>0</a:t>
                </a:r>
                <a:endParaRPr lang="en-US" altLang="zh-CN" sz="1400">
                  <a:solidFill>
                    <a:schemeClr val="hlink"/>
                  </a:solidFill>
                  <a:ea typeface="Gulim" panose="020B0600000101010101" pitchFamily="50" charset="-127"/>
                </a:endParaRPr>
              </a:p>
            </p:txBody>
          </p:sp>
          <p:sp>
            <p:nvSpPr>
              <p:cNvPr id="3133" name="Text Box 163"/>
              <p:cNvSpPr txBox="1">
                <a:spLocks noChangeArrowheads="1"/>
              </p:cNvSpPr>
              <p:nvPr/>
            </p:nvSpPr>
            <p:spPr bwMode="auto">
              <a:xfrm>
                <a:off x="2976" y="1776"/>
                <a:ext cx="288"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r>
                  <a:rPr lang="en-US" altLang="zh-CN" sz="1400" baseline="-25000">
                    <a:solidFill>
                      <a:schemeClr val="hlink"/>
                    </a:solidFill>
                    <a:ea typeface="Gulim" panose="020B0600000101010101" pitchFamily="50" charset="-127"/>
                  </a:rPr>
                  <a:t>1</a:t>
                </a:r>
                <a:endParaRPr lang="en-US" altLang="zh-CN" sz="1400">
                  <a:solidFill>
                    <a:schemeClr val="hlink"/>
                  </a:solidFill>
                  <a:ea typeface="Gulim" panose="020B0600000101010101" pitchFamily="50" charset="-127"/>
                </a:endParaRPr>
              </a:p>
            </p:txBody>
          </p:sp>
          <p:sp>
            <p:nvSpPr>
              <p:cNvPr id="3" name="Text Box 164"/>
              <p:cNvSpPr txBox="1">
                <a:spLocks noChangeArrowheads="1"/>
              </p:cNvSpPr>
              <p:nvPr/>
            </p:nvSpPr>
            <p:spPr bwMode="auto">
              <a:xfrm>
                <a:off x="3600" y="1776"/>
                <a:ext cx="288"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r>
                  <a:rPr lang="en-US" altLang="zh-CN" sz="1400" baseline="-25000">
                    <a:solidFill>
                      <a:schemeClr val="hlink"/>
                    </a:solidFill>
                    <a:ea typeface="Gulim" panose="020B0600000101010101" pitchFamily="50" charset="-127"/>
                  </a:rPr>
                  <a:t>2</a:t>
                </a:r>
                <a:endParaRPr lang="en-US" altLang="zh-CN" sz="1400">
                  <a:solidFill>
                    <a:schemeClr val="hlink"/>
                  </a:solidFill>
                  <a:ea typeface="Gulim" panose="020B0600000101010101" pitchFamily="50" charset="-127"/>
                </a:endParaRPr>
              </a:p>
            </p:txBody>
          </p:sp>
          <p:sp>
            <p:nvSpPr>
              <p:cNvPr id="4" name="Text Box 165"/>
              <p:cNvSpPr txBox="1">
                <a:spLocks noChangeArrowheads="1"/>
              </p:cNvSpPr>
              <p:nvPr/>
            </p:nvSpPr>
            <p:spPr bwMode="auto">
              <a:xfrm>
                <a:off x="4272" y="1776"/>
                <a:ext cx="288"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r>
                  <a:rPr lang="en-US" altLang="zh-CN" sz="1400" baseline="-25000">
                    <a:solidFill>
                      <a:schemeClr val="hlink"/>
                    </a:solidFill>
                    <a:ea typeface="Gulim" panose="020B0600000101010101" pitchFamily="50" charset="-127"/>
                  </a:rPr>
                  <a:t>3</a:t>
                </a:r>
                <a:endParaRPr lang="en-US" altLang="zh-CN" sz="1400">
                  <a:solidFill>
                    <a:schemeClr val="hlink"/>
                  </a:solidFill>
                  <a:ea typeface="Gulim" panose="020B0600000101010101" pitchFamily="50" charset="-127"/>
                </a:endParaRPr>
              </a:p>
            </p:txBody>
          </p:sp>
          <p:sp>
            <p:nvSpPr>
              <p:cNvPr id="5" name="Text Box 166"/>
              <p:cNvSpPr txBox="1">
                <a:spLocks noChangeArrowheads="1"/>
              </p:cNvSpPr>
              <p:nvPr/>
            </p:nvSpPr>
            <p:spPr bwMode="auto">
              <a:xfrm>
                <a:off x="2496" y="1920"/>
                <a:ext cx="336"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FF</a:t>
                </a:r>
                <a:r>
                  <a:rPr lang="en-US" altLang="zh-CN" sz="1400" baseline="-25000">
                    <a:solidFill>
                      <a:schemeClr val="hlink"/>
                    </a:solidFill>
                    <a:ea typeface="Gulim" panose="020B0600000101010101" pitchFamily="50" charset="-127"/>
                  </a:rPr>
                  <a:t>0</a:t>
                </a:r>
                <a:endParaRPr lang="en-US" altLang="zh-CN" sz="1400">
                  <a:solidFill>
                    <a:schemeClr val="hlink"/>
                  </a:solidFill>
                  <a:ea typeface="Gulim" panose="020B0600000101010101" pitchFamily="50" charset="-127"/>
                </a:endParaRPr>
              </a:p>
            </p:txBody>
          </p:sp>
          <p:sp>
            <p:nvSpPr>
              <p:cNvPr id="6" name="Text Box 167"/>
              <p:cNvSpPr txBox="1">
                <a:spLocks noChangeArrowheads="1"/>
              </p:cNvSpPr>
              <p:nvPr/>
            </p:nvSpPr>
            <p:spPr bwMode="auto">
              <a:xfrm>
                <a:off x="3168" y="1920"/>
                <a:ext cx="336"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FF</a:t>
                </a:r>
                <a:r>
                  <a:rPr lang="en-US" altLang="zh-CN" sz="1400" baseline="-25000">
                    <a:solidFill>
                      <a:schemeClr val="hlink"/>
                    </a:solidFill>
                    <a:ea typeface="Gulim" panose="020B0600000101010101" pitchFamily="50" charset="-127"/>
                  </a:rPr>
                  <a:t>1</a:t>
                </a:r>
                <a:endParaRPr lang="en-US" altLang="zh-CN" sz="1400">
                  <a:solidFill>
                    <a:schemeClr val="hlink"/>
                  </a:solidFill>
                  <a:ea typeface="Gulim" panose="020B0600000101010101" pitchFamily="50" charset="-127"/>
                </a:endParaRPr>
              </a:p>
            </p:txBody>
          </p:sp>
          <p:sp>
            <p:nvSpPr>
              <p:cNvPr id="3138" name="Text Box 168"/>
              <p:cNvSpPr txBox="1">
                <a:spLocks noChangeArrowheads="1"/>
              </p:cNvSpPr>
              <p:nvPr/>
            </p:nvSpPr>
            <p:spPr bwMode="auto">
              <a:xfrm>
                <a:off x="3792" y="1920"/>
                <a:ext cx="336"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FF</a:t>
                </a:r>
                <a:r>
                  <a:rPr lang="en-US" altLang="zh-CN" sz="1400" baseline="-25000">
                    <a:solidFill>
                      <a:schemeClr val="hlink"/>
                    </a:solidFill>
                    <a:ea typeface="Gulim" panose="020B0600000101010101" pitchFamily="50" charset="-127"/>
                  </a:rPr>
                  <a:t>2</a:t>
                </a:r>
                <a:endParaRPr lang="en-US" altLang="zh-CN" sz="1400">
                  <a:solidFill>
                    <a:schemeClr val="hlink"/>
                  </a:solidFill>
                  <a:ea typeface="Gulim" panose="020B0600000101010101" pitchFamily="50" charset="-127"/>
                </a:endParaRPr>
              </a:p>
            </p:txBody>
          </p:sp>
          <p:sp>
            <p:nvSpPr>
              <p:cNvPr id="3139" name="Text Box 169"/>
              <p:cNvSpPr txBox="1">
                <a:spLocks noChangeArrowheads="1"/>
              </p:cNvSpPr>
              <p:nvPr/>
            </p:nvSpPr>
            <p:spPr bwMode="auto">
              <a:xfrm>
                <a:off x="4416" y="1920"/>
                <a:ext cx="336"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FF</a:t>
                </a:r>
                <a:r>
                  <a:rPr lang="en-US" altLang="zh-CN" sz="1400" baseline="-25000">
                    <a:solidFill>
                      <a:schemeClr val="hlink"/>
                    </a:solidFill>
                    <a:ea typeface="Gulim" panose="020B0600000101010101" pitchFamily="50" charset="-127"/>
                  </a:rPr>
                  <a:t>3</a:t>
                </a:r>
                <a:endParaRPr lang="en-US" altLang="zh-CN" sz="1400">
                  <a:solidFill>
                    <a:schemeClr val="hlink"/>
                  </a:solidFill>
                  <a:ea typeface="Gulim" panose="020B0600000101010101" pitchFamily="50" charset="-127"/>
                </a:endParaRPr>
              </a:p>
            </p:txBody>
          </p:sp>
          <p:sp>
            <p:nvSpPr>
              <p:cNvPr id="3140" name="Text Box 170"/>
              <p:cNvSpPr txBox="1">
                <a:spLocks noChangeArrowheads="1"/>
              </p:cNvSpPr>
              <p:nvPr/>
            </p:nvSpPr>
            <p:spPr bwMode="auto">
              <a:xfrm>
                <a:off x="1776" y="2592"/>
                <a:ext cx="336"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CP</a:t>
                </a:r>
              </a:p>
            </p:txBody>
          </p:sp>
          <p:sp>
            <p:nvSpPr>
              <p:cNvPr id="3141" name="Text Box 171"/>
              <p:cNvSpPr txBox="1">
                <a:spLocks noChangeArrowheads="1"/>
              </p:cNvSpPr>
              <p:nvPr/>
            </p:nvSpPr>
            <p:spPr bwMode="auto">
              <a:xfrm>
                <a:off x="1776" y="2736"/>
                <a:ext cx="336"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R</a:t>
                </a:r>
                <a:r>
                  <a:rPr lang="en-US" altLang="zh-CN" sz="1400" baseline="-25000">
                    <a:solidFill>
                      <a:schemeClr val="hlink"/>
                    </a:solidFill>
                    <a:ea typeface="Gulim" panose="020B0600000101010101" pitchFamily="50" charset="-127"/>
                  </a:rPr>
                  <a:t>D</a:t>
                </a:r>
                <a:endParaRPr lang="en-US" altLang="zh-CN" sz="1400">
                  <a:solidFill>
                    <a:schemeClr val="hlink"/>
                  </a:solidFill>
                  <a:ea typeface="Gulim" panose="020B0600000101010101" pitchFamily="50" charset="-127"/>
                </a:endParaRPr>
              </a:p>
            </p:txBody>
          </p:sp>
          <p:sp>
            <p:nvSpPr>
              <p:cNvPr id="3142" name="Line 172"/>
              <p:cNvSpPr>
                <a:spLocks noChangeShapeType="1"/>
              </p:cNvSpPr>
              <p:nvPr/>
            </p:nvSpPr>
            <p:spPr bwMode="auto">
              <a:xfrm>
                <a:off x="1827" y="2757"/>
                <a:ext cx="48" cy="0"/>
              </a:xfrm>
              <a:prstGeom prst="line">
                <a:avLst/>
              </a:prstGeom>
              <a:noFill/>
              <a:ln w="9525">
                <a:solidFill>
                  <a:schemeClr val="tx1"/>
                </a:solidFill>
                <a:round/>
              </a:ln>
            </p:spPr>
            <p:txBody>
              <a:bodyPr/>
              <a:lstStyle/>
              <a:p>
                <a:endParaRPr lang="zh-CN" altLang="en-US"/>
              </a:p>
            </p:txBody>
          </p:sp>
        </p:grpSp>
        <p:grpSp>
          <p:nvGrpSpPr>
            <p:cNvPr id="3093" name="Group 178"/>
            <p:cNvGrpSpPr/>
            <p:nvPr/>
          </p:nvGrpSpPr>
          <p:grpSpPr bwMode="auto">
            <a:xfrm>
              <a:off x="2496" y="2400"/>
              <a:ext cx="144" cy="144"/>
              <a:chOff x="2496" y="2400"/>
              <a:chExt cx="144" cy="144"/>
            </a:xfrm>
          </p:grpSpPr>
          <p:sp>
            <p:nvSpPr>
              <p:cNvPr id="3094" name="Line 173"/>
              <p:cNvSpPr>
                <a:spLocks noChangeShapeType="1"/>
              </p:cNvSpPr>
              <p:nvPr/>
            </p:nvSpPr>
            <p:spPr bwMode="auto">
              <a:xfrm>
                <a:off x="2496" y="2400"/>
                <a:ext cx="48" cy="0"/>
              </a:xfrm>
              <a:prstGeom prst="line">
                <a:avLst/>
              </a:prstGeom>
              <a:noFill/>
              <a:ln w="9525">
                <a:solidFill>
                  <a:schemeClr val="tx1"/>
                </a:solidFill>
                <a:round/>
              </a:ln>
            </p:spPr>
            <p:txBody>
              <a:bodyPr/>
              <a:lstStyle/>
              <a:p>
                <a:endParaRPr lang="zh-CN" altLang="en-US"/>
              </a:p>
            </p:txBody>
          </p:sp>
          <p:sp>
            <p:nvSpPr>
              <p:cNvPr id="3095" name="Line 174"/>
              <p:cNvSpPr>
                <a:spLocks noChangeShapeType="1"/>
              </p:cNvSpPr>
              <p:nvPr/>
            </p:nvSpPr>
            <p:spPr bwMode="auto">
              <a:xfrm>
                <a:off x="2544" y="2400"/>
                <a:ext cx="0" cy="144"/>
              </a:xfrm>
              <a:prstGeom prst="line">
                <a:avLst/>
              </a:prstGeom>
              <a:noFill/>
              <a:ln w="9525">
                <a:solidFill>
                  <a:schemeClr val="tx1"/>
                </a:solidFill>
                <a:round/>
              </a:ln>
            </p:spPr>
            <p:txBody>
              <a:bodyPr/>
              <a:lstStyle/>
              <a:p>
                <a:endParaRPr lang="zh-CN" altLang="en-US"/>
              </a:p>
            </p:txBody>
          </p:sp>
          <p:sp>
            <p:nvSpPr>
              <p:cNvPr id="3096" name="Line 175"/>
              <p:cNvSpPr>
                <a:spLocks noChangeShapeType="1"/>
              </p:cNvSpPr>
              <p:nvPr/>
            </p:nvSpPr>
            <p:spPr bwMode="auto">
              <a:xfrm>
                <a:off x="2544" y="2544"/>
                <a:ext cx="48" cy="0"/>
              </a:xfrm>
              <a:prstGeom prst="line">
                <a:avLst/>
              </a:prstGeom>
              <a:noFill/>
              <a:ln w="9525">
                <a:solidFill>
                  <a:schemeClr val="tx1"/>
                </a:solidFill>
                <a:round/>
              </a:ln>
            </p:spPr>
            <p:txBody>
              <a:bodyPr/>
              <a:lstStyle/>
              <a:p>
                <a:endParaRPr lang="zh-CN" altLang="en-US"/>
              </a:p>
            </p:txBody>
          </p:sp>
          <p:sp>
            <p:nvSpPr>
              <p:cNvPr id="3097" name="Line 176"/>
              <p:cNvSpPr>
                <a:spLocks noChangeShapeType="1"/>
              </p:cNvSpPr>
              <p:nvPr/>
            </p:nvSpPr>
            <p:spPr bwMode="auto">
              <a:xfrm flipV="1">
                <a:off x="2592" y="2400"/>
                <a:ext cx="0" cy="144"/>
              </a:xfrm>
              <a:prstGeom prst="line">
                <a:avLst/>
              </a:prstGeom>
              <a:noFill/>
              <a:ln w="9525">
                <a:solidFill>
                  <a:schemeClr val="tx1"/>
                </a:solidFill>
                <a:round/>
              </a:ln>
            </p:spPr>
            <p:txBody>
              <a:bodyPr/>
              <a:lstStyle/>
              <a:p>
                <a:endParaRPr lang="zh-CN" altLang="en-US"/>
              </a:p>
            </p:txBody>
          </p:sp>
          <p:sp>
            <p:nvSpPr>
              <p:cNvPr id="3098" name="Line 177"/>
              <p:cNvSpPr>
                <a:spLocks noChangeShapeType="1"/>
              </p:cNvSpPr>
              <p:nvPr/>
            </p:nvSpPr>
            <p:spPr bwMode="auto">
              <a:xfrm>
                <a:off x="2592" y="2400"/>
                <a:ext cx="48" cy="0"/>
              </a:xfrm>
              <a:prstGeom prst="line">
                <a:avLst/>
              </a:prstGeom>
              <a:noFill/>
              <a:ln w="9525">
                <a:solidFill>
                  <a:schemeClr val="tx1"/>
                </a:solidFill>
                <a:round/>
              </a:ln>
            </p:spPr>
            <p:txBody>
              <a:bodyPr/>
              <a:lstStyle/>
              <a:p>
                <a:endParaRPr lang="zh-CN" altLang="en-US"/>
              </a:p>
            </p:txBody>
          </p:sp>
        </p:grpSp>
      </p:grpSp>
      <p:sp>
        <p:nvSpPr>
          <p:cNvPr id="99" name="TextBox 98"/>
          <p:cNvSpPr txBox="1">
            <a:spLocks noChangeArrowheads="1"/>
          </p:cNvSpPr>
          <p:nvPr/>
        </p:nvSpPr>
        <p:spPr bwMode="auto">
          <a:xfrm>
            <a:off x="1774825" y="5924550"/>
            <a:ext cx="8013700" cy="420688"/>
          </a:xfrm>
          <a:prstGeom prst="rect">
            <a:avLst/>
          </a:prstGeom>
          <a:noFill/>
          <a:ln w="9525">
            <a:noFill/>
            <a:miter lim="800000"/>
          </a:ln>
        </p:spPr>
        <p:txBody>
          <a:bodyPr>
            <a:spAutoFit/>
          </a:bodyPr>
          <a:lstStyle/>
          <a:p>
            <a:pPr algn="l">
              <a:spcBef>
                <a:spcPct val="0"/>
              </a:spcBef>
              <a:buFont typeface="Wingdings" panose="05000000000000000000" pitchFamily="2" charset="2"/>
              <a:buChar char="v"/>
            </a:pPr>
            <a:r>
              <a:rPr lang="zh-CN" altLang="en-US" sz="2400" dirty="0"/>
              <a:t> 工作方式（数据输入输出方式）</a:t>
            </a:r>
            <a:r>
              <a:rPr lang="en-US" altLang="zh-CN" sz="2400" dirty="0"/>
              <a:t>——</a:t>
            </a:r>
            <a:r>
              <a:rPr lang="zh-CN" altLang="en-US" sz="2400" dirty="0"/>
              <a:t>只能并入并出</a:t>
            </a:r>
            <a:endParaRPr lang="zh-CN" altLang="en-US" sz="4000" dirty="0">
              <a:solidFill>
                <a:schemeClr val="hlink"/>
              </a:solidFill>
              <a:latin typeface="Arial" panose="020B0604020202020204" pitchFamily="34" charset="0"/>
              <a:ea typeface="Gulim" panose="020B0600000101010101" pitchFamily="50" charset="-127"/>
            </a:endParaRPr>
          </a:p>
        </p:txBody>
      </p:sp>
      <p:grpSp>
        <p:nvGrpSpPr>
          <p:cNvPr id="13" name="组合 100"/>
          <p:cNvGrpSpPr/>
          <p:nvPr/>
        </p:nvGrpSpPr>
        <p:grpSpPr bwMode="auto">
          <a:xfrm>
            <a:off x="2262188" y="5091112"/>
            <a:ext cx="6731000" cy="830997"/>
            <a:chOff x="738189" y="4341827"/>
            <a:chExt cx="6730999" cy="831732"/>
          </a:xfrm>
        </p:grpSpPr>
        <p:graphicFrame>
          <p:nvGraphicFramePr>
            <p:cNvPr id="3075" name="Object 65"/>
            <p:cNvGraphicFramePr>
              <a:graphicFrameLocks noChangeAspect="1"/>
            </p:cNvGraphicFramePr>
            <p:nvPr/>
          </p:nvGraphicFramePr>
          <p:xfrm>
            <a:off x="1752600" y="4743450"/>
            <a:ext cx="1285875" cy="365125"/>
          </p:xfrm>
          <a:graphic>
            <a:graphicData uri="http://schemas.openxmlformats.org/presentationml/2006/ole">
              <mc:AlternateContent xmlns:mc="http://schemas.openxmlformats.org/markup-compatibility/2006">
                <mc:Choice xmlns:v="urn:schemas-microsoft-com:vml" Requires="v">
                  <p:oleObj spid="_x0000_s3278" name="Equation" r:id="rId9" imgW="710891" imgH="203112" progId="Equation.3">
                    <p:embed/>
                  </p:oleObj>
                </mc:Choice>
                <mc:Fallback>
                  <p:oleObj name="Equation" r:id="rId9" imgW="710891" imgH="203112" progId="Equation.3">
                    <p:embed/>
                    <p:pic>
                      <p:nvPicPr>
                        <p:cNvPr id="0" name="Picture 7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4743450"/>
                          <a:ext cx="1285875" cy="3651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13500000" algn="ctr" rotWithShape="0">
                                  <a:srgbClr val="808080">
                                    <a:alpha val="50000"/>
                                  </a:srgbClr>
                                </a:outerShdw>
                              </a:effectLst>
                            </a14:hiddenEffects>
                          </a:ext>
                        </a:extLst>
                      </p:spPr>
                    </p:pic>
                  </p:oleObj>
                </mc:Fallback>
              </mc:AlternateContent>
            </a:graphicData>
          </a:graphic>
        </p:graphicFrame>
        <p:sp>
          <p:nvSpPr>
            <p:cNvPr id="3091" name="TextBox 99"/>
            <p:cNvSpPr txBox="1">
              <a:spLocks noChangeArrowheads="1"/>
            </p:cNvSpPr>
            <p:nvPr/>
          </p:nvSpPr>
          <p:spPr bwMode="auto">
            <a:xfrm>
              <a:off x="738189" y="4341827"/>
              <a:ext cx="6730999" cy="831732"/>
            </a:xfrm>
            <a:prstGeom prst="rect">
              <a:avLst/>
            </a:prstGeom>
            <a:noFill/>
            <a:ln w="9525">
              <a:noFill/>
              <a:miter lim="800000"/>
            </a:ln>
          </p:spPr>
          <p:txBody>
            <a:bodyPr>
              <a:spAutoFit/>
            </a:bodyPr>
            <a:lstStyle/>
            <a:p>
              <a:pPr marL="365125" indent="-365125" algn="l" eaLnBrk="0" hangingPunct="0">
                <a:lnSpc>
                  <a:spcPct val="110000"/>
                </a:lnSpc>
                <a:spcBef>
                  <a:spcPct val="20000"/>
                </a:spcBef>
                <a:buClr>
                  <a:schemeClr val="bg2"/>
                </a:buClr>
              </a:pPr>
              <a:r>
                <a:rPr kumimoji="1" lang="zh-CN" altLang="en-US" b="0">
                  <a:latin typeface="Arial" panose="020B0604020202020204" pitchFamily="34" charset="0"/>
                </a:rPr>
                <a:t>（</a:t>
              </a:r>
              <a:r>
                <a:rPr kumimoji="1" lang="en-US" altLang="zh-CN" b="0">
                  <a:latin typeface="Arial" panose="020B0604020202020204" pitchFamily="34" charset="0"/>
                </a:rPr>
                <a:t>2</a:t>
              </a:r>
              <a:r>
                <a:rPr kumimoji="1" lang="zh-CN" altLang="en-US" b="0">
                  <a:latin typeface="Arial" panose="020B0604020202020204" pitchFamily="34" charset="0"/>
                </a:rPr>
                <a:t>）</a:t>
              </a:r>
              <a:r>
                <a:rPr kumimoji="1" lang="zh-CN" altLang="en-US">
                  <a:latin typeface="Arial" panose="020B0604020202020204" pitchFamily="34" charset="0"/>
                </a:rPr>
                <a:t>置数（复位端无效时）</a:t>
              </a:r>
              <a:endParaRPr kumimoji="1" lang="en-US" altLang="zh-CN">
                <a:latin typeface="Arial" panose="020B0604020202020204" pitchFamily="34" charset="0"/>
              </a:endParaRPr>
            </a:p>
            <a:p>
              <a:pPr marL="365125" indent="-365125" algn="l" eaLnBrk="0" hangingPunct="0">
                <a:lnSpc>
                  <a:spcPct val="110000"/>
                </a:lnSpc>
                <a:spcBef>
                  <a:spcPct val="20000"/>
                </a:spcBef>
                <a:buClr>
                  <a:schemeClr val="bg2"/>
                </a:buClr>
              </a:pPr>
              <a:r>
                <a:rPr kumimoji="1" lang="zh-CN" altLang="en-US">
                  <a:latin typeface="Arial" panose="020B0604020202020204" pitchFamily="34" charset="0"/>
                </a:rPr>
                <a:t>        当</a:t>
              </a:r>
              <a:r>
                <a:rPr kumimoji="1" lang="zh-CN" altLang="en-US" b="0">
                  <a:latin typeface="Arial" panose="020B0604020202020204" pitchFamily="34" charset="0"/>
                </a:rPr>
                <a:t>                    ，</a:t>
              </a:r>
              <a:r>
                <a:rPr kumimoji="1" lang="en-US" altLang="zh-CN" b="0">
                  <a:latin typeface="Arial" panose="020B0604020202020204" pitchFamily="34" charset="0"/>
                </a:rPr>
                <a:t>Q</a:t>
              </a:r>
              <a:r>
                <a:rPr kumimoji="1" lang="en-US" altLang="zh-CN" b="0" baseline="-25000">
                  <a:latin typeface="Arial" panose="020B0604020202020204" pitchFamily="34" charset="0"/>
                </a:rPr>
                <a:t>0</a:t>
              </a:r>
              <a:r>
                <a:rPr kumimoji="1" lang="en-US" altLang="zh-CN" b="0">
                  <a:latin typeface="Arial" panose="020B0604020202020204" pitchFamily="34" charset="0"/>
                </a:rPr>
                <a:t>Q</a:t>
              </a:r>
              <a:r>
                <a:rPr kumimoji="1" lang="en-US" altLang="zh-CN" b="0" baseline="-25000">
                  <a:latin typeface="Arial" panose="020B0604020202020204" pitchFamily="34" charset="0"/>
                </a:rPr>
                <a:t>1</a:t>
              </a:r>
              <a:r>
                <a:rPr kumimoji="1" lang="en-US" altLang="zh-CN" b="0">
                  <a:latin typeface="Arial" panose="020B0604020202020204" pitchFamily="34" charset="0"/>
                </a:rPr>
                <a:t>Q</a:t>
              </a:r>
              <a:r>
                <a:rPr kumimoji="1" lang="en-US" altLang="zh-CN" b="0" baseline="-25000">
                  <a:latin typeface="Arial" panose="020B0604020202020204" pitchFamily="34" charset="0"/>
                </a:rPr>
                <a:t>2</a:t>
              </a:r>
              <a:r>
                <a:rPr kumimoji="1" lang="en-US" altLang="zh-CN" b="0">
                  <a:latin typeface="Arial" panose="020B0604020202020204" pitchFamily="34" charset="0"/>
                </a:rPr>
                <a:t>Q</a:t>
              </a:r>
              <a:r>
                <a:rPr kumimoji="1" lang="en-US" altLang="zh-CN" b="0" baseline="-25000">
                  <a:latin typeface="Arial" panose="020B0604020202020204" pitchFamily="34" charset="0"/>
                </a:rPr>
                <a:t>3</a:t>
              </a:r>
              <a:r>
                <a:rPr kumimoji="1" lang="en-US" altLang="zh-CN" b="0">
                  <a:latin typeface="Arial" panose="020B0604020202020204" pitchFamily="34" charset="0"/>
                </a:rPr>
                <a:t>= D</a:t>
              </a:r>
              <a:r>
                <a:rPr kumimoji="1" lang="en-US" altLang="zh-CN" b="0" baseline="-25000">
                  <a:latin typeface="Arial" panose="020B0604020202020204" pitchFamily="34" charset="0"/>
                </a:rPr>
                <a:t>0</a:t>
              </a:r>
              <a:r>
                <a:rPr kumimoji="1" lang="en-US" altLang="zh-CN" b="0">
                  <a:latin typeface="Arial" panose="020B0604020202020204" pitchFamily="34" charset="0"/>
                </a:rPr>
                <a:t>D</a:t>
              </a:r>
              <a:r>
                <a:rPr kumimoji="1" lang="en-US" altLang="zh-CN" b="0" baseline="-25000">
                  <a:latin typeface="Arial" panose="020B0604020202020204" pitchFamily="34" charset="0"/>
                </a:rPr>
                <a:t>1</a:t>
              </a:r>
              <a:r>
                <a:rPr kumimoji="1" lang="en-US" altLang="zh-CN" b="0">
                  <a:latin typeface="Arial" panose="020B0604020202020204" pitchFamily="34" charset="0"/>
                </a:rPr>
                <a:t>D</a:t>
              </a:r>
              <a:r>
                <a:rPr kumimoji="1" lang="en-US" altLang="zh-CN" b="0" baseline="-25000">
                  <a:latin typeface="Arial" panose="020B0604020202020204" pitchFamily="34" charset="0"/>
                </a:rPr>
                <a:t>2</a:t>
              </a:r>
              <a:r>
                <a:rPr kumimoji="1" lang="en-US" altLang="zh-CN" b="0">
                  <a:latin typeface="Arial" panose="020B0604020202020204" pitchFamily="34" charset="0"/>
                </a:rPr>
                <a:t>D</a:t>
              </a:r>
              <a:r>
                <a:rPr kumimoji="1" lang="en-US" altLang="zh-CN" b="0" baseline="-25000">
                  <a:latin typeface="Arial" panose="020B0604020202020204" pitchFamily="34" charset="0"/>
                </a:rPr>
                <a:t>3</a:t>
              </a:r>
              <a:r>
                <a:rPr kumimoji="1" lang="en-US" altLang="zh-CN" b="0">
                  <a:latin typeface="Arial" panose="020B0604020202020204" pitchFamily="34" charset="0"/>
                </a:rPr>
                <a:t>;</a:t>
              </a:r>
              <a:endParaRPr lang="zh-CN" altLang="en-US" sz="4000">
                <a:solidFill>
                  <a:schemeClr val="hlink"/>
                </a:solidFill>
                <a:latin typeface="Arial" panose="020B0604020202020204" pitchFamily="34" charset="0"/>
                <a:ea typeface="Gulim" panose="020B0600000101010101" pitchFamily="50" charset="-127"/>
              </a:endParaRPr>
            </a:p>
          </p:txBody>
        </p:sp>
      </p:grpSp>
      <p:grpSp>
        <p:nvGrpSpPr>
          <p:cNvPr id="14" name="组合 103"/>
          <p:cNvGrpSpPr/>
          <p:nvPr/>
        </p:nvGrpSpPr>
        <p:grpSpPr bwMode="auto">
          <a:xfrm>
            <a:off x="2243139" y="4360864"/>
            <a:ext cx="6664325" cy="1107996"/>
            <a:chOff x="719126" y="3611565"/>
            <a:chExt cx="6664375" cy="1107917"/>
          </a:xfrm>
        </p:grpSpPr>
        <p:graphicFrame>
          <p:nvGraphicFramePr>
            <p:cNvPr id="3074" name="Object 64"/>
            <p:cNvGraphicFramePr>
              <a:graphicFrameLocks noChangeAspect="1"/>
            </p:cNvGraphicFramePr>
            <p:nvPr/>
          </p:nvGraphicFramePr>
          <p:xfrm>
            <a:off x="1752600" y="3940175"/>
            <a:ext cx="1030288" cy="438150"/>
          </p:xfrm>
          <a:graphic>
            <a:graphicData uri="http://schemas.openxmlformats.org/presentationml/2006/ole">
              <mc:AlternateContent xmlns:mc="http://schemas.openxmlformats.org/markup-compatibility/2006">
                <mc:Choice xmlns:v="urn:schemas-microsoft-com:vml" Requires="v">
                  <p:oleObj spid="_x0000_s3279" name="Equation" r:id="rId11" imgW="469696" imgH="241195" progId="Equation.3">
                    <p:embed/>
                  </p:oleObj>
                </mc:Choice>
                <mc:Fallback>
                  <p:oleObj name="Equation" r:id="rId11" imgW="469696" imgH="241195" progId="Equation.3">
                    <p:embed/>
                    <p:pic>
                      <p:nvPicPr>
                        <p:cNvPr id="0" name="Picture 7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2600" y="3940175"/>
                          <a:ext cx="1030288" cy="43815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13500000" algn="ctr" rotWithShape="0">
                                  <a:srgbClr val="808080">
                                    <a:alpha val="50000"/>
                                  </a:srgbClr>
                                </a:outerShdw>
                              </a:effectLst>
                            </a14:hiddenEffects>
                          </a:ext>
                        </a:extLst>
                      </p:spPr>
                    </p:pic>
                  </p:oleObj>
                </mc:Fallback>
              </mc:AlternateContent>
            </a:graphicData>
          </a:graphic>
        </p:graphicFrame>
        <p:sp>
          <p:nvSpPr>
            <p:cNvPr id="3090" name="TextBox 102"/>
            <p:cNvSpPr txBox="1">
              <a:spLocks noChangeArrowheads="1"/>
            </p:cNvSpPr>
            <p:nvPr/>
          </p:nvSpPr>
          <p:spPr bwMode="auto">
            <a:xfrm>
              <a:off x="719126" y="3611565"/>
              <a:ext cx="6664375" cy="1107917"/>
            </a:xfrm>
            <a:prstGeom prst="rect">
              <a:avLst/>
            </a:prstGeom>
            <a:noFill/>
            <a:ln w="9525">
              <a:noFill/>
              <a:miter lim="800000"/>
            </a:ln>
          </p:spPr>
          <p:txBody>
            <a:bodyPr>
              <a:spAutoFit/>
            </a:bodyPr>
            <a:lstStyle/>
            <a:p>
              <a:pPr marL="365125" indent="-365125" algn="l" eaLnBrk="0" hangingPunct="0">
                <a:lnSpc>
                  <a:spcPct val="110000"/>
                </a:lnSpc>
                <a:spcBef>
                  <a:spcPct val="20000"/>
                </a:spcBef>
                <a:buClr>
                  <a:schemeClr val="bg2"/>
                </a:buClr>
              </a:pPr>
              <a:r>
                <a:rPr kumimoji="1" lang="zh-CN" altLang="en-US" b="0" dirty="0">
                  <a:latin typeface="Arial" panose="020B0604020202020204" pitchFamily="34" charset="0"/>
                </a:rPr>
                <a:t>（</a:t>
              </a:r>
              <a:r>
                <a:rPr kumimoji="1" lang="en-US" altLang="zh-CN" b="0" dirty="0">
                  <a:latin typeface="Arial" panose="020B0604020202020204" pitchFamily="34" charset="0"/>
                </a:rPr>
                <a:t>1</a:t>
              </a:r>
              <a:r>
                <a:rPr kumimoji="1" lang="zh-CN" altLang="en-US" b="0" dirty="0">
                  <a:latin typeface="Arial" panose="020B0604020202020204" pitchFamily="34" charset="0"/>
                </a:rPr>
                <a:t>）</a:t>
              </a:r>
              <a:r>
                <a:rPr kumimoji="1" lang="zh-CN" altLang="en-US" dirty="0">
                  <a:latin typeface="Arial" panose="020B0604020202020204" pitchFamily="34" charset="0"/>
                </a:rPr>
                <a:t>清除（复位）</a:t>
              </a:r>
              <a:endParaRPr kumimoji="1" lang="en-US" altLang="zh-CN" dirty="0">
                <a:latin typeface="Arial" panose="020B0604020202020204" pitchFamily="34" charset="0"/>
              </a:endParaRPr>
            </a:p>
            <a:p>
              <a:pPr marL="365125" indent="-365125" algn="l" eaLnBrk="0" hangingPunct="0">
                <a:lnSpc>
                  <a:spcPct val="110000"/>
                </a:lnSpc>
                <a:spcBef>
                  <a:spcPct val="20000"/>
                </a:spcBef>
                <a:buClr>
                  <a:schemeClr val="bg2"/>
                </a:buClr>
              </a:pPr>
              <a:r>
                <a:rPr kumimoji="1" lang="zh-CN" altLang="en-US" b="0" dirty="0">
                  <a:latin typeface="Arial" panose="020B0604020202020204" pitchFamily="34" charset="0"/>
                </a:rPr>
                <a:t>        </a:t>
              </a:r>
              <a:r>
                <a:rPr kumimoji="1" lang="zh-CN" altLang="en-US" dirty="0">
                  <a:latin typeface="Arial" panose="020B0604020202020204" pitchFamily="34" charset="0"/>
                </a:rPr>
                <a:t>当</a:t>
              </a:r>
              <a:r>
                <a:rPr kumimoji="1" lang="zh-CN" altLang="en-US" b="0" dirty="0">
                  <a:latin typeface="Arial" panose="020B0604020202020204" pitchFamily="34" charset="0"/>
                </a:rPr>
                <a:t>                 ，</a:t>
              </a:r>
              <a:r>
                <a:rPr lang="en-US" altLang="zh-CN" b="0" dirty="0">
                  <a:solidFill>
                    <a:schemeClr val="hlink"/>
                  </a:solidFill>
                  <a:latin typeface="Arial" panose="020B0604020202020204" pitchFamily="34" charset="0"/>
                  <a:ea typeface="Gulim" panose="020B0600000101010101" pitchFamily="50" charset="-127"/>
                  <a:cs typeface="Arial" panose="020B0604020202020204" pitchFamily="34" charset="0"/>
                </a:rPr>
                <a:t> </a:t>
              </a:r>
              <a:r>
                <a:rPr lang="en-US" altLang="zh-CN" b="0" dirty="0">
                  <a:latin typeface="Arial" panose="020B0604020202020204" pitchFamily="34" charset="0"/>
                  <a:ea typeface="Gulim" panose="020B0600000101010101" pitchFamily="50" charset="-127"/>
                  <a:cs typeface="Arial" panose="020B0604020202020204" pitchFamily="34" charset="0"/>
                </a:rPr>
                <a:t>Q</a:t>
              </a:r>
              <a:r>
                <a:rPr lang="en-US" altLang="zh-CN" b="0" baseline="-25000" dirty="0">
                  <a:latin typeface="Arial" panose="020B0604020202020204" pitchFamily="34" charset="0"/>
                  <a:ea typeface="Gulim" panose="020B0600000101010101" pitchFamily="50" charset="-127"/>
                  <a:cs typeface="Arial" panose="020B0604020202020204" pitchFamily="34" charset="0"/>
                </a:rPr>
                <a:t>0</a:t>
              </a:r>
              <a:r>
                <a:rPr lang="en-US" altLang="zh-CN" b="0" dirty="0">
                  <a:latin typeface="Arial" panose="020B0604020202020204" pitchFamily="34" charset="0"/>
                  <a:ea typeface="Gulim" panose="020B0600000101010101" pitchFamily="50" charset="-127"/>
                  <a:cs typeface="Arial" panose="020B0604020202020204" pitchFamily="34" charset="0"/>
                </a:rPr>
                <a:t>Q</a:t>
              </a:r>
              <a:r>
                <a:rPr lang="en-US" altLang="zh-CN" b="0" baseline="-25000" dirty="0">
                  <a:latin typeface="Arial" panose="020B0604020202020204" pitchFamily="34" charset="0"/>
                  <a:ea typeface="Gulim" panose="020B0600000101010101" pitchFamily="50" charset="-127"/>
                  <a:cs typeface="Arial" panose="020B0604020202020204" pitchFamily="34" charset="0"/>
                </a:rPr>
                <a:t>1</a:t>
              </a:r>
              <a:r>
                <a:rPr lang="en-US" altLang="zh-CN" b="0" dirty="0">
                  <a:latin typeface="Arial" panose="020B0604020202020204" pitchFamily="34" charset="0"/>
                  <a:ea typeface="Gulim" panose="020B0600000101010101" pitchFamily="50" charset="-127"/>
                  <a:cs typeface="Arial" panose="020B0604020202020204" pitchFamily="34" charset="0"/>
                </a:rPr>
                <a:t>Q</a:t>
              </a:r>
              <a:r>
                <a:rPr lang="en-US" altLang="zh-CN" b="0" baseline="-25000" dirty="0">
                  <a:latin typeface="Arial" panose="020B0604020202020204" pitchFamily="34" charset="0"/>
                  <a:ea typeface="Gulim" panose="020B0600000101010101" pitchFamily="50" charset="-127"/>
                  <a:cs typeface="Arial" panose="020B0604020202020204" pitchFamily="34" charset="0"/>
                </a:rPr>
                <a:t>2</a:t>
              </a:r>
              <a:r>
                <a:rPr lang="en-US" altLang="zh-CN" b="0" dirty="0">
                  <a:latin typeface="Arial" panose="020B0604020202020204" pitchFamily="34" charset="0"/>
                  <a:ea typeface="Gulim" panose="020B0600000101010101" pitchFamily="50" charset="-127"/>
                  <a:cs typeface="Arial" panose="020B0604020202020204" pitchFamily="34" charset="0"/>
                </a:rPr>
                <a:t>Q</a:t>
              </a:r>
              <a:r>
                <a:rPr lang="en-US" altLang="zh-CN" b="0" baseline="-25000" dirty="0">
                  <a:latin typeface="Arial" panose="020B0604020202020204" pitchFamily="34" charset="0"/>
                  <a:ea typeface="Gulim" panose="020B0600000101010101" pitchFamily="50" charset="-127"/>
                  <a:cs typeface="Arial" panose="020B0604020202020204" pitchFamily="34" charset="0"/>
                </a:rPr>
                <a:t>3</a:t>
              </a:r>
              <a:r>
                <a:rPr lang="en-US" altLang="zh-CN" b="0" dirty="0">
                  <a:ea typeface="Gulim" panose="020B0600000101010101" pitchFamily="50" charset="-127"/>
                </a:rPr>
                <a:t>=0000;</a:t>
              </a:r>
            </a:p>
            <a:p>
              <a:pPr marL="365125" indent="-365125" algn="dist">
                <a:spcBef>
                  <a:spcPct val="0"/>
                </a:spcBef>
              </a:pPr>
              <a:endParaRPr lang="zh-CN" altLang="en-US" b="0" dirty="0">
                <a:latin typeface="宋体" panose="02010600030101010101" pitchFamily="2" charset="-122"/>
              </a:endParaRPr>
            </a:p>
          </p:txBody>
        </p:sp>
      </p:grpSp>
      <p:sp>
        <p:nvSpPr>
          <p:cNvPr id="72707" name="Rectangle 3"/>
          <p:cNvSpPr>
            <a:spLocks noChangeArrowheads="1"/>
          </p:cNvSpPr>
          <p:nvPr/>
        </p:nvSpPr>
        <p:spPr bwMode="auto">
          <a:xfrm>
            <a:off x="1050925" y="1089256"/>
            <a:ext cx="10261601" cy="1116013"/>
          </a:xfrm>
          <a:prstGeom prst="rect">
            <a:avLst/>
          </a:prstGeom>
          <a:noFill/>
          <a:ln w="9525">
            <a:noFill/>
            <a:miter lim="800000"/>
          </a:ln>
        </p:spPr>
        <p:txBody>
          <a:bodyPr/>
          <a:lstStyle/>
          <a:p>
            <a:pPr marL="342900" indent="-342900" algn="just" eaLnBrk="0" hangingPunct="0">
              <a:lnSpc>
                <a:spcPct val="110000"/>
              </a:lnSpc>
              <a:spcBef>
                <a:spcPct val="10000"/>
              </a:spcBef>
              <a:buClr>
                <a:schemeClr val="bg2"/>
              </a:buClr>
              <a:buFont typeface="Wingdings" panose="05000000000000000000" pitchFamily="2" charset="2"/>
              <a:buChar char="v"/>
            </a:pPr>
            <a:r>
              <a:rPr lang="zh-CN" altLang="en-US" dirty="0">
                <a:solidFill>
                  <a:srgbClr val="FF0000"/>
                </a:solidFill>
              </a:rPr>
              <a:t>数码寄存器</a:t>
            </a:r>
            <a:r>
              <a:rPr lang="zh-CN" altLang="en-US" dirty="0"/>
              <a:t>具有接收、存放和传输数码的功能。</a:t>
            </a:r>
          </a:p>
          <a:p>
            <a:pPr marL="342900" indent="-342900" algn="just" eaLnBrk="0" hangingPunct="0">
              <a:lnSpc>
                <a:spcPct val="110000"/>
              </a:lnSpc>
              <a:spcBef>
                <a:spcPct val="10000"/>
              </a:spcBef>
              <a:buClr>
                <a:schemeClr val="bg2"/>
              </a:buClr>
              <a:buFont typeface="Wingdings" panose="05000000000000000000" pitchFamily="2" charset="2"/>
              <a:buChar char="v"/>
            </a:pPr>
            <a:r>
              <a:rPr lang="zh-CN" altLang="en-US" dirty="0"/>
              <a:t>各种类型的触发器都具有置</a:t>
            </a:r>
            <a:r>
              <a:rPr lang="en-US" altLang="zh-CN" dirty="0"/>
              <a:t>0</a:t>
            </a:r>
            <a:r>
              <a:rPr lang="zh-CN" altLang="en-US" dirty="0"/>
              <a:t>、置</a:t>
            </a:r>
            <a:r>
              <a:rPr lang="en-US" altLang="zh-CN" dirty="0"/>
              <a:t>1</a:t>
            </a:r>
            <a:r>
              <a:rPr lang="zh-CN" altLang="en-US" dirty="0"/>
              <a:t>和保持（记忆）功能，它们都可以用来构成寄存器，而用</a:t>
            </a:r>
            <a:r>
              <a:rPr lang="en-US" altLang="zh-CN" dirty="0">
                <a:solidFill>
                  <a:srgbClr val="CC0066"/>
                </a:solidFill>
              </a:rPr>
              <a:t>D</a:t>
            </a:r>
            <a:r>
              <a:rPr lang="zh-CN" altLang="en-US" dirty="0">
                <a:solidFill>
                  <a:srgbClr val="CC0066"/>
                </a:solidFill>
              </a:rPr>
              <a:t>触发器</a:t>
            </a:r>
            <a:r>
              <a:rPr lang="zh-CN" altLang="en-US" dirty="0"/>
              <a:t>和</a:t>
            </a:r>
            <a:r>
              <a:rPr lang="en-US" altLang="zh-CN" dirty="0">
                <a:solidFill>
                  <a:srgbClr val="CC0066"/>
                </a:solidFill>
              </a:rPr>
              <a:t>D</a:t>
            </a:r>
            <a:r>
              <a:rPr lang="zh-CN" altLang="en-US" dirty="0">
                <a:solidFill>
                  <a:srgbClr val="CC0066"/>
                </a:solidFill>
              </a:rPr>
              <a:t>锁存器</a:t>
            </a:r>
            <a:r>
              <a:rPr lang="zh-CN" altLang="en-US" dirty="0"/>
              <a:t>构成寄存器最为方便。</a:t>
            </a:r>
            <a:endParaRPr kumimoji="1" lang="zh-CN" altLang="en-US" dirty="0">
              <a:latin typeface="Arial" panose="020B0604020202020204" pitchFamily="34" charset="0"/>
            </a:endParaRPr>
          </a:p>
        </p:txBody>
      </p:sp>
      <p:sp>
        <p:nvSpPr>
          <p:cNvPr id="9" name="Rectangle 3"/>
          <p:cNvSpPr>
            <a:spLocks noChangeArrowheads="1"/>
          </p:cNvSpPr>
          <p:nvPr/>
        </p:nvSpPr>
        <p:spPr bwMode="auto">
          <a:xfrm>
            <a:off x="1774826" y="3714751"/>
            <a:ext cx="2364037" cy="455613"/>
          </a:xfrm>
          <a:prstGeom prst="rect">
            <a:avLst/>
          </a:prstGeom>
          <a:noFill/>
          <a:ln w="9525">
            <a:noFill/>
            <a:miter lim="800000"/>
          </a:ln>
        </p:spPr>
        <p:txBody>
          <a:bodyPr/>
          <a:lstStyle/>
          <a:p>
            <a:pPr marL="457200" indent="-457200" algn="l" eaLnBrk="0" hangingPunct="0">
              <a:lnSpc>
                <a:spcPct val="110000"/>
              </a:lnSpc>
              <a:spcBef>
                <a:spcPct val="20000"/>
              </a:spcBef>
              <a:buClr>
                <a:schemeClr val="tx1"/>
              </a:buClr>
              <a:buFont typeface="Wingdings" panose="05000000000000000000" pitchFamily="2" charset="2"/>
              <a:buChar char="v"/>
            </a:pPr>
            <a:r>
              <a:rPr lang="zh-CN" altLang="en-US" sz="2400" dirty="0"/>
              <a:t>工作原理</a:t>
            </a:r>
            <a:endParaRPr kumimoji="1" lang="zh-CN" altLang="en-US" sz="2400" dirty="0">
              <a:latin typeface="Arial" panose="020B06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gtEl>
                                        <p:attrNameLst>
                                          <p:attrName>style.visibility</p:attrName>
                                        </p:attrNameLst>
                                      </p:cBhvr>
                                      <p:to>
                                        <p:strVal val="visible"/>
                                      </p:to>
                                    </p:set>
                                    <p:anim calcmode="lin" valueType="num">
                                      <p:cBhvr additive="base">
                                        <p:cTn id="7" dur="500" fill="hold"/>
                                        <p:tgtEl>
                                          <p:spTgt spid="72707"/>
                                        </p:tgtEl>
                                        <p:attrNameLst>
                                          <p:attrName>ppt_x</p:attrName>
                                        </p:attrNameLst>
                                      </p:cBhvr>
                                      <p:tavLst>
                                        <p:tav tm="0">
                                          <p:val>
                                            <p:strVal val="0-#ppt_w/2"/>
                                          </p:val>
                                        </p:tav>
                                        <p:tav tm="100000">
                                          <p:val>
                                            <p:strVal val="#ppt_x"/>
                                          </p:val>
                                        </p:tav>
                                      </p:tavLst>
                                    </p:anim>
                                    <p:anim calcmode="lin" valueType="num">
                                      <p:cBhvr additive="base">
                                        <p:cTn id="8" dur="500" fill="hold"/>
                                        <p:tgtEl>
                                          <p:spTgt spid="7270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491">
                                            <p:txEl>
                                              <p:pRg st="0" end="0"/>
                                            </p:txEl>
                                          </p:spTgt>
                                        </p:tgtEl>
                                        <p:attrNameLst>
                                          <p:attrName>style.visibility</p:attrName>
                                        </p:attrNameLst>
                                      </p:cBhvr>
                                      <p:to>
                                        <p:strVal val="visible"/>
                                      </p:to>
                                    </p:set>
                                    <p:anim calcmode="lin" valueType="num">
                                      <p:cBhvr additive="base">
                                        <p:cTn id="13" dur="500" fill="hold"/>
                                        <p:tgtEl>
                                          <p:spTgt spid="6349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3491">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63491">
                                            <p:txEl>
                                              <p:pRg st="1" end="1"/>
                                            </p:txEl>
                                          </p:spTgt>
                                        </p:tgtEl>
                                        <p:attrNameLst>
                                          <p:attrName>style.visibility</p:attrName>
                                        </p:attrNameLst>
                                      </p:cBhvr>
                                      <p:to>
                                        <p:strVal val="visible"/>
                                      </p:to>
                                    </p:set>
                                    <p:anim calcmode="lin" valueType="num">
                                      <p:cBhvr additive="base">
                                        <p:cTn id="17" dur="500" fill="hold"/>
                                        <p:tgtEl>
                                          <p:spTgt spid="63491">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3491">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3491">
                                            <p:txEl>
                                              <p:pRg st="2" end="2"/>
                                            </p:txEl>
                                          </p:spTgt>
                                        </p:tgtEl>
                                        <p:attrNameLst>
                                          <p:attrName>style.visibility</p:attrName>
                                        </p:attrNameLst>
                                      </p:cBhvr>
                                      <p:to>
                                        <p:strVal val="visible"/>
                                      </p:to>
                                    </p:set>
                                    <p:anim calcmode="lin" valueType="num">
                                      <p:cBhvr additive="base">
                                        <p:cTn id="21" dur="500" fill="hold"/>
                                        <p:tgtEl>
                                          <p:spTgt spid="63491">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3491">
                                            <p:txEl>
                                              <p:pRg st="2" end="2"/>
                                            </p:txEl>
                                          </p:spTgt>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2" presetClass="entr" presetSubtype="2"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1+#ppt_w/2"/>
                                          </p:val>
                                        </p:tav>
                                        <p:tav tm="100000">
                                          <p:val>
                                            <p:strVal val="#ppt_x"/>
                                          </p:val>
                                        </p:tav>
                                      </p:tavLst>
                                    </p:anim>
                                    <p:anim calcmode="lin" valueType="num">
                                      <p:cBhvr additive="base">
                                        <p:cTn id="27"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ppt_x"/>
                                          </p:val>
                                        </p:tav>
                                        <p:tav tm="100000">
                                          <p:val>
                                            <p:strVal val="#ppt_x"/>
                                          </p:val>
                                        </p:tav>
                                      </p:tavLst>
                                    </p:anim>
                                    <p:anim calcmode="lin" valueType="num">
                                      <p:cBhvr additive="base">
                                        <p:cTn id="3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ppt_x"/>
                                          </p:val>
                                        </p:tav>
                                        <p:tav tm="100000">
                                          <p:val>
                                            <p:strVal val="#ppt_x"/>
                                          </p:val>
                                        </p:tav>
                                      </p:tavLst>
                                    </p:anim>
                                    <p:anim calcmode="lin" valueType="num">
                                      <p:cBhvr additive="base">
                                        <p:cTn id="4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99"/>
                                        </p:tgtEl>
                                        <p:attrNameLst>
                                          <p:attrName>style.visibility</p:attrName>
                                        </p:attrNameLst>
                                      </p:cBhvr>
                                      <p:to>
                                        <p:strVal val="visible"/>
                                      </p:to>
                                    </p:set>
                                    <p:anim calcmode="lin" valueType="num">
                                      <p:cBhvr additive="base">
                                        <p:cTn id="48" dur="500" fill="hold"/>
                                        <p:tgtEl>
                                          <p:spTgt spid="99"/>
                                        </p:tgtEl>
                                        <p:attrNameLst>
                                          <p:attrName>ppt_x</p:attrName>
                                        </p:attrNameLst>
                                      </p:cBhvr>
                                      <p:tavLst>
                                        <p:tav tm="0">
                                          <p:val>
                                            <p:strVal val="#ppt_x"/>
                                          </p:val>
                                        </p:tav>
                                        <p:tav tm="100000">
                                          <p:val>
                                            <p:strVal val="#ppt_x"/>
                                          </p:val>
                                        </p:tav>
                                      </p:tavLst>
                                    </p:anim>
                                    <p:anim calcmode="lin" valueType="num">
                                      <p:cBhvr additive="base">
                                        <p:cTn id="49"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P spid="99" grpId="0"/>
      <p:bldP spid="72707" grpId="0"/>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180"/>
          <p:cNvSpPr>
            <a:spLocks noGrp="1" noChangeArrowheads="1"/>
          </p:cNvSpPr>
          <p:nvPr>
            <p:ph type="title"/>
          </p:nvPr>
        </p:nvSpPr>
        <p:spPr/>
        <p:txBody>
          <a:bodyPr/>
          <a:lstStyle/>
          <a:p>
            <a:r>
              <a:rPr lang="en-US" altLang="zh-CN" dirty="0" smtClean="0">
                <a:solidFill>
                  <a:srgbClr val="FFCC00"/>
                </a:solidFill>
                <a:latin typeface="Arial" panose="020B0604020202020204" pitchFamily="34" charset="0"/>
                <a:ea typeface="黑体" panose="02010600030101010101" pitchFamily="49" charset="-122"/>
              </a:rPr>
              <a:t>4</a:t>
            </a:r>
            <a:r>
              <a:rPr lang="zh-CN" altLang="en-US" dirty="0" smtClean="0">
                <a:solidFill>
                  <a:srgbClr val="FFCC00"/>
                </a:solidFill>
                <a:latin typeface="Arial" panose="020B0604020202020204" pitchFamily="34" charset="0"/>
                <a:ea typeface="黑体" panose="02010600030101010101" pitchFamily="49" charset="-122"/>
              </a:rPr>
              <a:t>位二进制数寄存器</a:t>
            </a:r>
            <a:r>
              <a:rPr lang="en-US" altLang="zh-CN" dirty="0" smtClean="0">
                <a:solidFill>
                  <a:srgbClr val="FFCC00"/>
                </a:solidFill>
                <a:latin typeface="Arial" panose="020B0604020202020204" pitchFamily="34" charset="0"/>
                <a:ea typeface="黑体" panose="02010600030101010101" pitchFamily="49" charset="-122"/>
              </a:rPr>
              <a:t>CT74175</a:t>
            </a:r>
            <a:endParaRPr lang="zh-CN" altLang="en-US" dirty="0" smtClean="0">
              <a:solidFill>
                <a:srgbClr val="FFCC00"/>
              </a:solidFill>
              <a:latin typeface="Arial" panose="020B0604020202020204" pitchFamily="34" charset="0"/>
              <a:ea typeface="黑体" panose="02010600030101010101" pitchFamily="49" charset="-122"/>
            </a:endParaRPr>
          </a:p>
        </p:txBody>
      </p:sp>
      <p:grpSp>
        <p:nvGrpSpPr>
          <p:cNvPr id="2" name="组合 60"/>
          <p:cNvGrpSpPr/>
          <p:nvPr/>
        </p:nvGrpSpPr>
        <p:grpSpPr bwMode="auto">
          <a:xfrm>
            <a:off x="5217610" y="1817675"/>
            <a:ext cx="6136190" cy="4309562"/>
            <a:chOff x="2128838" y="1081088"/>
            <a:chExt cx="7032625" cy="5105400"/>
          </a:xfrm>
        </p:grpSpPr>
        <p:sp>
          <p:nvSpPr>
            <p:cNvPr id="88070" name="Text Box 172"/>
            <p:cNvSpPr txBox="1">
              <a:spLocks noChangeArrowheads="1"/>
            </p:cNvSpPr>
            <p:nvPr/>
          </p:nvSpPr>
          <p:spPr bwMode="auto">
            <a:xfrm>
              <a:off x="6015038" y="5729288"/>
              <a:ext cx="2222500" cy="457200"/>
            </a:xfrm>
            <a:prstGeom prst="rect">
              <a:avLst/>
            </a:prstGeom>
            <a:noFill/>
            <a:ln w="9525">
              <a:noFill/>
              <a:miter lim="800000"/>
            </a:ln>
          </p:spPr>
          <p:txBody>
            <a:bodyPr>
              <a:spAutoFit/>
            </a:bodyPr>
            <a:lstStyle/>
            <a:p>
              <a:pPr algn="l">
                <a:lnSpc>
                  <a:spcPct val="100000"/>
                </a:lnSpc>
              </a:pPr>
              <a:r>
                <a:rPr kumimoji="1" lang="en-US" altLang="zh-CN" sz="2400"/>
                <a:t>4</a:t>
              </a:r>
              <a:r>
                <a:rPr kumimoji="1" lang="zh-CN" altLang="en-US" sz="2400"/>
                <a:t>位输入端</a:t>
              </a:r>
            </a:p>
          </p:txBody>
        </p:sp>
        <p:sp>
          <p:nvSpPr>
            <p:cNvPr id="88071" name="AutoShape 173"/>
            <p:cNvSpPr/>
            <p:nvPr/>
          </p:nvSpPr>
          <p:spPr bwMode="auto">
            <a:xfrm rot="5400000" flipH="1" flipV="1">
              <a:off x="6631781" y="4142582"/>
              <a:ext cx="320675" cy="2627312"/>
            </a:xfrm>
            <a:prstGeom prst="leftBrace">
              <a:avLst>
                <a:gd name="adj1" fmla="val 68276"/>
                <a:gd name="adj2" fmla="val 50000"/>
              </a:avLst>
            </a:prstGeom>
            <a:noFill/>
            <a:ln w="28575">
              <a:solidFill>
                <a:schemeClr val="tx1"/>
              </a:solidFill>
              <a:round/>
            </a:ln>
          </p:spPr>
          <p:txBody>
            <a:bodyPr vert="eaVert" wrap="none" anchor="ctr"/>
            <a:lstStyle/>
            <a:p>
              <a:endParaRPr lang="zh-CN" altLang="en-US"/>
            </a:p>
          </p:txBody>
        </p:sp>
        <p:grpSp>
          <p:nvGrpSpPr>
            <p:cNvPr id="88072" name="Group 174"/>
            <p:cNvGrpSpPr/>
            <p:nvPr/>
          </p:nvGrpSpPr>
          <p:grpSpPr bwMode="auto">
            <a:xfrm>
              <a:off x="4208463" y="5397500"/>
              <a:ext cx="989012" cy="446088"/>
              <a:chOff x="1845" y="3928"/>
              <a:chExt cx="623" cy="281"/>
            </a:xfrm>
          </p:grpSpPr>
          <p:sp>
            <p:nvSpPr>
              <p:cNvPr id="88121" name="Line 175"/>
              <p:cNvSpPr>
                <a:spLocks noChangeShapeType="1"/>
              </p:cNvSpPr>
              <p:nvPr/>
            </p:nvSpPr>
            <p:spPr bwMode="auto">
              <a:xfrm>
                <a:off x="1845" y="4200"/>
                <a:ext cx="200" cy="0"/>
              </a:xfrm>
              <a:prstGeom prst="line">
                <a:avLst/>
              </a:prstGeom>
              <a:noFill/>
              <a:ln w="28575">
                <a:solidFill>
                  <a:schemeClr val="tx1"/>
                </a:solidFill>
                <a:round/>
              </a:ln>
            </p:spPr>
            <p:txBody>
              <a:bodyPr wrap="none" anchor="ctr"/>
              <a:lstStyle/>
              <a:p>
                <a:endParaRPr lang="zh-CN" altLang="en-US"/>
              </a:p>
            </p:txBody>
          </p:sp>
          <p:sp>
            <p:nvSpPr>
              <p:cNvPr id="88122" name="Line 176"/>
              <p:cNvSpPr>
                <a:spLocks noChangeShapeType="1"/>
              </p:cNvSpPr>
              <p:nvPr/>
            </p:nvSpPr>
            <p:spPr bwMode="auto">
              <a:xfrm flipV="1">
                <a:off x="2045" y="3928"/>
                <a:ext cx="0" cy="272"/>
              </a:xfrm>
              <a:prstGeom prst="line">
                <a:avLst/>
              </a:prstGeom>
              <a:noFill/>
              <a:ln w="28575">
                <a:solidFill>
                  <a:schemeClr val="tx1"/>
                </a:solidFill>
                <a:round/>
                <a:tailEnd type="triangle" w="med" len="med"/>
              </a:ln>
            </p:spPr>
            <p:txBody>
              <a:bodyPr wrap="none" anchor="ctr"/>
              <a:lstStyle/>
              <a:p>
                <a:endParaRPr lang="zh-CN" altLang="en-US"/>
              </a:p>
            </p:txBody>
          </p:sp>
          <p:sp>
            <p:nvSpPr>
              <p:cNvPr id="88123" name="Line 177"/>
              <p:cNvSpPr>
                <a:spLocks noChangeShapeType="1"/>
              </p:cNvSpPr>
              <p:nvPr/>
            </p:nvSpPr>
            <p:spPr bwMode="auto">
              <a:xfrm>
                <a:off x="2036" y="3946"/>
                <a:ext cx="237" cy="0"/>
              </a:xfrm>
              <a:prstGeom prst="line">
                <a:avLst/>
              </a:prstGeom>
              <a:noFill/>
              <a:ln w="28575">
                <a:solidFill>
                  <a:schemeClr val="tx1"/>
                </a:solidFill>
                <a:round/>
              </a:ln>
            </p:spPr>
            <p:txBody>
              <a:bodyPr wrap="none" anchor="ctr"/>
              <a:lstStyle/>
              <a:p>
                <a:endParaRPr lang="zh-CN" altLang="en-US"/>
              </a:p>
            </p:txBody>
          </p:sp>
          <p:sp>
            <p:nvSpPr>
              <p:cNvPr id="88124" name="Line 178"/>
              <p:cNvSpPr>
                <a:spLocks noChangeShapeType="1"/>
              </p:cNvSpPr>
              <p:nvPr/>
            </p:nvSpPr>
            <p:spPr bwMode="auto">
              <a:xfrm>
                <a:off x="2272" y="3946"/>
                <a:ext cx="0" cy="263"/>
              </a:xfrm>
              <a:prstGeom prst="line">
                <a:avLst/>
              </a:prstGeom>
              <a:noFill/>
              <a:ln w="28575">
                <a:solidFill>
                  <a:schemeClr val="tx1"/>
                </a:solidFill>
                <a:round/>
              </a:ln>
            </p:spPr>
            <p:txBody>
              <a:bodyPr wrap="none" anchor="ctr"/>
              <a:lstStyle/>
              <a:p>
                <a:endParaRPr lang="zh-CN" altLang="en-US"/>
              </a:p>
            </p:txBody>
          </p:sp>
          <p:sp>
            <p:nvSpPr>
              <p:cNvPr id="88125" name="Line 179"/>
              <p:cNvSpPr>
                <a:spLocks noChangeShapeType="1"/>
              </p:cNvSpPr>
              <p:nvPr/>
            </p:nvSpPr>
            <p:spPr bwMode="auto">
              <a:xfrm>
                <a:off x="2268" y="4196"/>
                <a:ext cx="200" cy="0"/>
              </a:xfrm>
              <a:prstGeom prst="line">
                <a:avLst/>
              </a:prstGeom>
              <a:noFill/>
              <a:ln w="28575">
                <a:solidFill>
                  <a:schemeClr val="tx1"/>
                </a:solidFill>
                <a:round/>
              </a:ln>
            </p:spPr>
            <p:txBody>
              <a:bodyPr wrap="none" anchor="ctr"/>
              <a:lstStyle/>
              <a:p>
                <a:endParaRPr lang="zh-CN" altLang="en-US"/>
              </a:p>
            </p:txBody>
          </p:sp>
        </p:grpSp>
        <p:grpSp>
          <p:nvGrpSpPr>
            <p:cNvPr id="88073" name="Group 183"/>
            <p:cNvGrpSpPr/>
            <p:nvPr/>
          </p:nvGrpSpPr>
          <p:grpSpPr bwMode="auto">
            <a:xfrm>
              <a:off x="2128838" y="1081088"/>
              <a:ext cx="7032625" cy="4170362"/>
              <a:chOff x="577" y="1200"/>
              <a:chExt cx="4430" cy="2627"/>
            </a:xfrm>
          </p:grpSpPr>
          <p:grpSp>
            <p:nvGrpSpPr>
              <p:cNvPr id="88074" name="Group 126"/>
              <p:cNvGrpSpPr/>
              <p:nvPr/>
            </p:nvGrpSpPr>
            <p:grpSpPr bwMode="auto">
              <a:xfrm>
                <a:off x="577" y="1200"/>
                <a:ext cx="4430" cy="2627"/>
                <a:chOff x="523" y="912"/>
                <a:chExt cx="4430" cy="2627"/>
              </a:xfrm>
            </p:grpSpPr>
            <p:sp>
              <p:nvSpPr>
                <p:cNvPr id="88077" name="Text Box 127"/>
                <p:cNvSpPr txBox="1">
                  <a:spLocks noChangeArrowheads="1"/>
                </p:cNvSpPr>
                <p:nvPr/>
              </p:nvSpPr>
              <p:spPr bwMode="auto">
                <a:xfrm>
                  <a:off x="523" y="2288"/>
                  <a:ext cx="1362" cy="327"/>
                </a:xfrm>
                <a:prstGeom prst="rect">
                  <a:avLst/>
                </a:prstGeom>
                <a:noFill/>
                <a:ln w="9525">
                  <a:noFill/>
                  <a:miter lim="800000"/>
                </a:ln>
              </p:spPr>
              <p:txBody>
                <a:bodyPr>
                  <a:spAutoFit/>
                </a:bodyPr>
                <a:lstStyle/>
                <a:p>
                  <a:pPr algn="l">
                    <a:lnSpc>
                      <a:spcPct val="100000"/>
                    </a:lnSpc>
                  </a:pPr>
                  <a:endParaRPr kumimoji="1" lang="en-US" altLang="zh-CN" sz="2800"/>
                </a:p>
              </p:txBody>
            </p:sp>
            <p:sp>
              <p:nvSpPr>
                <p:cNvPr id="88078" name="Rectangle 128"/>
                <p:cNvSpPr>
                  <a:spLocks noChangeArrowheads="1"/>
                </p:cNvSpPr>
                <p:nvPr/>
              </p:nvSpPr>
              <p:spPr bwMode="auto">
                <a:xfrm>
                  <a:off x="1823" y="1634"/>
                  <a:ext cx="2700" cy="1127"/>
                </a:xfrm>
                <a:prstGeom prst="rect">
                  <a:avLst/>
                </a:prstGeom>
                <a:solidFill>
                  <a:srgbClr val="FFFFFF"/>
                </a:solidFill>
                <a:ln w="28575">
                  <a:solidFill>
                    <a:schemeClr val="tx1"/>
                  </a:solidFill>
                  <a:miter lim="800000"/>
                </a:ln>
              </p:spPr>
              <p:txBody>
                <a:bodyPr wrap="none" anchor="ctr"/>
                <a:lstStyle/>
                <a:p>
                  <a:endParaRPr lang="zh-CN" altLang="en-US"/>
                </a:p>
              </p:txBody>
            </p:sp>
            <p:sp>
              <p:nvSpPr>
                <p:cNvPr id="88079" name="Line 129"/>
                <p:cNvSpPr>
                  <a:spLocks noChangeShapeType="1"/>
                </p:cNvSpPr>
                <p:nvPr/>
              </p:nvSpPr>
              <p:spPr bwMode="auto">
                <a:xfrm flipV="1">
                  <a:off x="4180" y="2761"/>
                  <a:ext cx="0" cy="400"/>
                </a:xfrm>
                <a:prstGeom prst="line">
                  <a:avLst/>
                </a:prstGeom>
                <a:noFill/>
                <a:ln w="28575">
                  <a:solidFill>
                    <a:schemeClr val="tx1"/>
                  </a:solidFill>
                  <a:round/>
                  <a:tailEnd type="triangle" w="med" len="med"/>
                </a:ln>
              </p:spPr>
              <p:txBody>
                <a:bodyPr wrap="none" anchor="ctr"/>
                <a:lstStyle/>
                <a:p>
                  <a:endParaRPr lang="zh-CN" altLang="en-US"/>
                </a:p>
              </p:txBody>
            </p:sp>
            <p:sp>
              <p:nvSpPr>
                <p:cNvPr id="88080" name="Line 130"/>
                <p:cNvSpPr>
                  <a:spLocks noChangeShapeType="1"/>
                </p:cNvSpPr>
                <p:nvPr/>
              </p:nvSpPr>
              <p:spPr bwMode="auto">
                <a:xfrm flipV="1">
                  <a:off x="3138" y="1229"/>
                  <a:ext cx="0" cy="400"/>
                </a:xfrm>
                <a:prstGeom prst="line">
                  <a:avLst/>
                </a:prstGeom>
                <a:noFill/>
                <a:ln w="28575">
                  <a:solidFill>
                    <a:schemeClr val="tx1"/>
                  </a:solidFill>
                  <a:round/>
                  <a:tailEnd type="triangle" w="med" len="med"/>
                </a:ln>
              </p:spPr>
              <p:txBody>
                <a:bodyPr wrap="none" anchor="ctr"/>
                <a:lstStyle/>
                <a:p>
                  <a:endParaRPr lang="zh-CN" altLang="en-US"/>
                </a:p>
              </p:txBody>
            </p:sp>
            <p:sp>
              <p:nvSpPr>
                <p:cNvPr id="88081" name="Line 131"/>
                <p:cNvSpPr>
                  <a:spLocks noChangeShapeType="1"/>
                </p:cNvSpPr>
                <p:nvPr/>
              </p:nvSpPr>
              <p:spPr bwMode="auto">
                <a:xfrm flipV="1">
                  <a:off x="2644" y="1226"/>
                  <a:ext cx="0" cy="400"/>
                </a:xfrm>
                <a:prstGeom prst="line">
                  <a:avLst/>
                </a:prstGeom>
                <a:noFill/>
                <a:ln w="28575">
                  <a:solidFill>
                    <a:schemeClr val="tx1"/>
                  </a:solidFill>
                  <a:round/>
                  <a:tailEnd type="triangle" w="med" len="med"/>
                </a:ln>
              </p:spPr>
              <p:txBody>
                <a:bodyPr wrap="none" anchor="ctr"/>
                <a:lstStyle/>
                <a:p>
                  <a:endParaRPr lang="zh-CN" altLang="en-US"/>
                </a:p>
              </p:txBody>
            </p:sp>
            <p:sp>
              <p:nvSpPr>
                <p:cNvPr id="88082" name="Line 132"/>
                <p:cNvSpPr>
                  <a:spLocks noChangeShapeType="1"/>
                </p:cNvSpPr>
                <p:nvPr/>
              </p:nvSpPr>
              <p:spPr bwMode="auto">
                <a:xfrm flipV="1">
                  <a:off x="3668" y="2758"/>
                  <a:ext cx="0" cy="400"/>
                </a:xfrm>
                <a:prstGeom prst="line">
                  <a:avLst/>
                </a:prstGeom>
                <a:noFill/>
                <a:ln w="28575">
                  <a:solidFill>
                    <a:schemeClr val="tx1"/>
                  </a:solidFill>
                  <a:round/>
                  <a:tailEnd type="triangle" w="med" len="med"/>
                </a:ln>
              </p:spPr>
              <p:txBody>
                <a:bodyPr wrap="none" anchor="ctr"/>
                <a:lstStyle/>
                <a:p>
                  <a:endParaRPr lang="zh-CN" altLang="en-US"/>
                </a:p>
              </p:txBody>
            </p:sp>
            <p:sp>
              <p:nvSpPr>
                <p:cNvPr id="88083" name="Line 133"/>
                <p:cNvSpPr>
                  <a:spLocks noChangeShapeType="1"/>
                </p:cNvSpPr>
                <p:nvPr/>
              </p:nvSpPr>
              <p:spPr bwMode="auto">
                <a:xfrm flipV="1">
                  <a:off x="3144" y="2763"/>
                  <a:ext cx="0" cy="400"/>
                </a:xfrm>
                <a:prstGeom prst="line">
                  <a:avLst/>
                </a:prstGeom>
                <a:noFill/>
                <a:ln w="28575">
                  <a:solidFill>
                    <a:schemeClr val="tx1"/>
                  </a:solidFill>
                  <a:round/>
                  <a:tailEnd type="triangle" w="med" len="med"/>
                </a:ln>
              </p:spPr>
              <p:txBody>
                <a:bodyPr wrap="none" anchor="ctr"/>
                <a:lstStyle/>
                <a:p>
                  <a:endParaRPr lang="zh-CN" altLang="en-US"/>
                </a:p>
              </p:txBody>
            </p:sp>
            <p:sp>
              <p:nvSpPr>
                <p:cNvPr id="88084" name="Line 134"/>
                <p:cNvSpPr>
                  <a:spLocks noChangeShapeType="1"/>
                </p:cNvSpPr>
                <p:nvPr/>
              </p:nvSpPr>
              <p:spPr bwMode="auto">
                <a:xfrm flipV="1">
                  <a:off x="2633" y="2759"/>
                  <a:ext cx="0" cy="400"/>
                </a:xfrm>
                <a:prstGeom prst="line">
                  <a:avLst/>
                </a:prstGeom>
                <a:noFill/>
                <a:ln w="28575">
                  <a:solidFill>
                    <a:schemeClr val="tx1"/>
                  </a:solidFill>
                  <a:round/>
                  <a:tailEnd type="triangle" w="med" len="med"/>
                </a:ln>
              </p:spPr>
              <p:txBody>
                <a:bodyPr wrap="none" anchor="ctr"/>
                <a:lstStyle/>
                <a:p>
                  <a:endParaRPr lang="zh-CN" altLang="en-US"/>
                </a:p>
              </p:txBody>
            </p:sp>
            <p:sp>
              <p:nvSpPr>
                <p:cNvPr id="88085" name="Line 135"/>
                <p:cNvSpPr>
                  <a:spLocks noChangeShapeType="1"/>
                </p:cNvSpPr>
                <p:nvPr/>
              </p:nvSpPr>
              <p:spPr bwMode="auto">
                <a:xfrm flipV="1">
                  <a:off x="2182" y="2755"/>
                  <a:ext cx="0" cy="400"/>
                </a:xfrm>
                <a:prstGeom prst="line">
                  <a:avLst/>
                </a:prstGeom>
                <a:noFill/>
                <a:ln w="28575">
                  <a:solidFill>
                    <a:schemeClr val="tx1"/>
                  </a:solidFill>
                  <a:round/>
                  <a:tailEnd type="triangle" w="med" len="med"/>
                </a:ln>
              </p:spPr>
              <p:txBody>
                <a:bodyPr wrap="none" anchor="ctr"/>
                <a:lstStyle/>
                <a:p>
                  <a:endParaRPr lang="zh-CN" altLang="en-US"/>
                </a:p>
              </p:txBody>
            </p:sp>
            <p:sp>
              <p:nvSpPr>
                <p:cNvPr id="88086" name="Line 136"/>
                <p:cNvSpPr>
                  <a:spLocks noChangeShapeType="1"/>
                </p:cNvSpPr>
                <p:nvPr/>
              </p:nvSpPr>
              <p:spPr bwMode="auto">
                <a:xfrm flipV="1">
                  <a:off x="3679" y="1244"/>
                  <a:ext cx="0" cy="400"/>
                </a:xfrm>
                <a:prstGeom prst="line">
                  <a:avLst/>
                </a:prstGeom>
                <a:noFill/>
                <a:ln w="28575">
                  <a:solidFill>
                    <a:schemeClr val="tx1"/>
                  </a:solidFill>
                  <a:round/>
                  <a:tailEnd type="triangle" w="med" len="med"/>
                </a:ln>
              </p:spPr>
              <p:txBody>
                <a:bodyPr wrap="none" anchor="ctr"/>
                <a:lstStyle/>
                <a:p>
                  <a:endParaRPr lang="zh-CN" altLang="en-US"/>
                </a:p>
              </p:txBody>
            </p:sp>
            <p:sp>
              <p:nvSpPr>
                <p:cNvPr id="88087" name="Line 137"/>
                <p:cNvSpPr>
                  <a:spLocks noChangeShapeType="1"/>
                </p:cNvSpPr>
                <p:nvPr/>
              </p:nvSpPr>
              <p:spPr bwMode="auto">
                <a:xfrm flipV="1">
                  <a:off x="4174" y="1240"/>
                  <a:ext cx="0" cy="400"/>
                </a:xfrm>
                <a:prstGeom prst="line">
                  <a:avLst/>
                </a:prstGeom>
                <a:noFill/>
                <a:ln w="28575">
                  <a:solidFill>
                    <a:schemeClr val="tx1"/>
                  </a:solidFill>
                  <a:round/>
                  <a:tailEnd type="triangle" w="med" len="med"/>
                </a:ln>
              </p:spPr>
              <p:txBody>
                <a:bodyPr wrap="none" anchor="ctr"/>
                <a:lstStyle/>
                <a:p>
                  <a:endParaRPr lang="zh-CN" altLang="en-US"/>
                </a:p>
              </p:txBody>
            </p:sp>
            <p:sp>
              <p:nvSpPr>
                <p:cNvPr id="88088" name="Line 138"/>
                <p:cNvSpPr>
                  <a:spLocks noChangeShapeType="1"/>
                </p:cNvSpPr>
                <p:nvPr/>
              </p:nvSpPr>
              <p:spPr bwMode="auto">
                <a:xfrm>
                  <a:off x="1428" y="2179"/>
                  <a:ext cx="291" cy="0"/>
                </a:xfrm>
                <a:prstGeom prst="line">
                  <a:avLst/>
                </a:prstGeom>
                <a:noFill/>
                <a:ln w="28575">
                  <a:solidFill>
                    <a:schemeClr val="tx1"/>
                  </a:solidFill>
                  <a:round/>
                </a:ln>
              </p:spPr>
              <p:txBody>
                <a:bodyPr wrap="none" anchor="ctr"/>
                <a:lstStyle/>
                <a:p>
                  <a:endParaRPr lang="zh-CN" altLang="en-US"/>
                </a:p>
              </p:txBody>
            </p:sp>
            <p:sp>
              <p:nvSpPr>
                <p:cNvPr id="88089" name="Oval 139"/>
                <p:cNvSpPr>
                  <a:spLocks noChangeArrowheads="1"/>
                </p:cNvSpPr>
                <p:nvPr/>
              </p:nvSpPr>
              <p:spPr bwMode="auto">
                <a:xfrm>
                  <a:off x="1714" y="2131"/>
                  <a:ext cx="91" cy="91"/>
                </a:xfrm>
                <a:prstGeom prst="ellipse">
                  <a:avLst/>
                </a:prstGeom>
                <a:solidFill>
                  <a:srgbClr val="FFFFFF"/>
                </a:solidFill>
                <a:ln w="28575">
                  <a:solidFill>
                    <a:schemeClr val="tx1"/>
                  </a:solidFill>
                  <a:round/>
                </a:ln>
              </p:spPr>
              <p:txBody>
                <a:bodyPr wrap="none" anchor="ctr"/>
                <a:lstStyle/>
                <a:p>
                  <a:endParaRPr lang="zh-CN" altLang="en-US"/>
                </a:p>
              </p:txBody>
            </p:sp>
            <p:sp>
              <p:nvSpPr>
                <p:cNvPr id="88090" name="Text Box 140"/>
                <p:cNvSpPr txBox="1">
                  <a:spLocks noChangeArrowheads="1"/>
                </p:cNvSpPr>
                <p:nvPr/>
              </p:nvSpPr>
              <p:spPr bwMode="auto">
                <a:xfrm>
                  <a:off x="2478" y="3212"/>
                  <a:ext cx="400" cy="327"/>
                </a:xfrm>
                <a:prstGeom prst="rect">
                  <a:avLst/>
                </a:prstGeom>
                <a:noFill/>
                <a:ln w="9525">
                  <a:noFill/>
                  <a:miter lim="800000"/>
                </a:ln>
              </p:spPr>
              <p:txBody>
                <a:bodyPr>
                  <a:spAutoFit/>
                </a:bodyPr>
                <a:lstStyle/>
                <a:p>
                  <a:pPr algn="l">
                    <a:lnSpc>
                      <a:spcPct val="100000"/>
                    </a:lnSpc>
                  </a:pPr>
                  <a:r>
                    <a:rPr kumimoji="1" lang="en-US" altLang="zh-CN" sz="2400" dirty="0"/>
                    <a:t>D</a:t>
                  </a:r>
                  <a:r>
                    <a:rPr kumimoji="1" lang="en-US" altLang="zh-CN" sz="2800" baseline="-25000" dirty="0"/>
                    <a:t>3</a:t>
                  </a:r>
                  <a:endParaRPr kumimoji="1" lang="en-US" altLang="zh-CN" sz="2800" dirty="0"/>
                </a:p>
              </p:txBody>
            </p:sp>
            <p:sp>
              <p:nvSpPr>
                <p:cNvPr id="88091" name="Text Box 141"/>
                <p:cNvSpPr txBox="1">
                  <a:spLocks noChangeArrowheads="1"/>
                </p:cNvSpPr>
                <p:nvPr/>
              </p:nvSpPr>
              <p:spPr bwMode="auto">
                <a:xfrm>
                  <a:off x="3001" y="3212"/>
                  <a:ext cx="400" cy="327"/>
                </a:xfrm>
                <a:prstGeom prst="rect">
                  <a:avLst/>
                </a:prstGeom>
                <a:noFill/>
                <a:ln w="9525">
                  <a:noFill/>
                  <a:miter lim="800000"/>
                </a:ln>
              </p:spPr>
              <p:txBody>
                <a:bodyPr>
                  <a:spAutoFit/>
                </a:bodyPr>
                <a:lstStyle/>
                <a:p>
                  <a:pPr algn="l">
                    <a:lnSpc>
                      <a:spcPct val="100000"/>
                    </a:lnSpc>
                  </a:pPr>
                  <a:r>
                    <a:rPr kumimoji="1" lang="en-US" altLang="zh-CN" sz="2400"/>
                    <a:t>D</a:t>
                  </a:r>
                  <a:r>
                    <a:rPr kumimoji="1" lang="en-US" altLang="zh-CN" sz="2800" baseline="-25000"/>
                    <a:t>2</a:t>
                  </a:r>
                  <a:endParaRPr kumimoji="1" lang="en-US" altLang="zh-CN" sz="2800"/>
                </a:p>
              </p:txBody>
            </p:sp>
            <p:sp>
              <p:nvSpPr>
                <p:cNvPr id="88092" name="Text Box 142"/>
                <p:cNvSpPr txBox="1">
                  <a:spLocks noChangeArrowheads="1"/>
                </p:cNvSpPr>
                <p:nvPr/>
              </p:nvSpPr>
              <p:spPr bwMode="auto">
                <a:xfrm>
                  <a:off x="3577" y="3212"/>
                  <a:ext cx="400" cy="327"/>
                </a:xfrm>
                <a:prstGeom prst="rect">
                  <a:avLst/>
                </a:prstGeom>
                <a:noFill/>
                <a:ln w="9525">
                  <a:noFill/>
                  <a:miter lim="800000"/>
                </a:ln>
              </p:spPr>
              <p:txBody>
                <a:bodyPr>
                  <a:spAutoFit/>
                </a:bodyPr>
                <a:lstStyle/>
                <a:p>
                  <a:pPr algn="l">
                    <a:lnSpc>
                      <a:spcPct val="100000"/>
                    </a:lnSpc>
                  </a:pPr>
                  <a:r>
                    <a:rPr kumimoji="1" lang="en-US" altLang="zh-CN" sz="2400"/>
                    <a:t>D</a:t>
                  </a:r>
                  <a:r>
                    <a:rPr kumimoji="1" lang="en-US" altLang="zh-CN" sz="2800" baseline="-25000"/>
                    <a:t>1</a:t>
                  </a:r>
                  <a:endParaRPr kumimoji="1" lang="en-US" altLang="zh-CN" sz="2800"/>
                </a:p>
              </p:txBody>
            </p:sp>
            <p:sp>
              <p:nvSpPr>
                <p:cNvPr id="88093" name="Text Box 143"/>
                <p:cNvSpPr txBox="1">
                  <a:spLocks noChangeArrowheads="1"/>
                </p:cNvSpPr>
                <p:nvPr/>
              </p:nvSpPr>
              <p:spPr bwMode="auto">
                <a:xfrm>
                  <a:off x="4065" y="3212"/>
                  <a:ext cx="400" cy="327"/>
                </a:xfrm>
                <a:prstGeom prst="rect">
                  <a:avLst/>
                </a:prstGeom>
                <a:noFill/>
                <a:ln w="9525">
                  <a:noFill/>
                  <a:miter lim="800000"/>
                </a:ln>
              </p:spPr>
              <p:txBody>
                <a:bodyPr>
                  <a:spAutoFit/>
                </a:bodyPr>
                <a:lstStyle/>
                <a:p>
                  <a:pPr algn="l">
                    <a:lnSpc>
                      <a:spcPct val="100000"/>
                    </a:lnSpc>
                  </a:pPr>
                  <a:r>
                    <a:rPr kumimoji="1" lang="en-US" altLang="zh-CN" sz="2400"/>
                    <a:t>D</a:t>
                  </a:r>
                  <a:r>
                    <a:rPr kumimoji="1" lang="en-US" altLang="zh-CN" sz="2800" baseline="-25000"/>
                    <a:t>0</a:t>
                  </a:r>
                  <a:endParaRPr kumimoji="1" lang="en-US" altLang="zh-CN" sz="2800"/>
                </a:p>
              </p:txBody>
            </p:sp>
            <p:sp>
              <p:nvSpPr>
                <p:cNvPr id="88094" name="Text Box 144"/>
                <p:cNvSpPr txBox="1">
                  <a:spLocks noChangeArrowheads="1"/>
                </p:cNvSpPr>
                <p:nvPr/>
              </p:nvSpPr>
              <p:spPr bwMode="auto">
                <a:xfrm>
                  <a:off x="1996" y="3209"/>
                  <a:ext cx="427" cy="288"/>
                </a:xfrm>
                <a:prstGeom prst="rect">
                  <a:avLst/>
                </a:prstGeom>
                <a:noFill/>
                <a:ln w="9525">
                  <a:noFill/>
                  <a:miter lim="800000"/>
                </a:ln>
              </p:spPr>
              <p:txBody>
                <a:bodyPr>
                  <a:spAutoFit/>
                </a:bodyPr>
                <a:lstStyle/>
                <a:p>
                  <a:pPr algn="l">
                    <a:lnSpc>
                      <a:spcPct val="100000"/>
                    </a:lnSpc>
                  </a:pPr>
                  <a:r>
                    <a:rPr kumimoji="1" lang="en-US" altLang="zh-CN" sz="2400"/>
                    <a:t>CP</a:t>
                  </a:r>
                </a:p>
              </p:txBody>
            </p:sp>
            <p:sp>
              <p:nvSpPr>
                <p:cNvPr id="88095" name="Text Box 145"/>
                <p:cNvSpPr txBox="1">
                  <a:spLocks noChangeArrowheads="1"/>
                </p:cNvSpPr>
                <p:nvPr/>
              </p:nvSpPr>
              <p:spPr bwMode="auto">
                <a:xfrm>
                  <a:off x="2465" y="912"/>
                  <a:ext cx="400" cy="288"/>
                </a:xfrm>
                <a:prstGeom prst="rect">
                  <a:avLst/>
                </a:prstGeom>
                <a:noFill/>
                <a:ln w="9525">
                  <a:noFill/>
                  <a:miter lim="800000"/>
                </a:ln>
              </p:spPr>
              <p:txBody>
                <a:bodyPr>
                  <a:spAutoFit/>
                </a:bodyPr>
                <a:lstStyle/>
                <a:p>
                  <a:pPr algn="l">
                    <a:lnSpc>
                      <a:spcPct val="100000"/>
                    </a:lnSpc>
                  </a:pPr>
                  <a:r>
                    <a:rPr kumimoji="1" lang="en-US" altLang="zh-CN" sz="2400" dirty="0"/>
                    <a:t>Q</a:t>
                  </a:r>
                  <a:r>
                    <a:rPr kumimoji="1" lang="en-US" altLang="zh-CN" sz="2400" baseline="-25000" dirty="0"/>
                    <a:t>3</a:t>
                  </a:r>
                  <a:endParaRPr kumimoji="1" lang="en-US" altLang="zh-CN" sz="2400" dirty="0"/>
                </a:p>
              </p:txBody>
            </p:sp>
            <p:sp>
              <p:nvSpPr>
                <p:cNvPr id="88096" name="Text Box 146"/>
                <p:cNvSpPr txBox="1">
                  <a:spLocks noChangeArrowheads="1"/>
                </p:cNvSpPr>
                <p:nvPr/>
              </p:nvSpPr>
              <p:spPr bwMode="auto">
                <a:xfrm>
                  <a:off x="2971" y="912"/>
                  <a:ext cx="400" cy="288"/>
                </a:xfrm>
                <a:prstGeom prst="rect">
                  <a:avLst/>
                </a:prstGeom>
                <a:noFill/>
                <a:ln w="9525">
                  <a:noFill/>
                  <a:miter lim="800000"/>
                </a:ln>
              </p:spPr>
              <p:txBody>
                <a:bodyPr>
                  <a:spAutoFit/>
                </a:bodyPr>
                <a:lstStyle/>
                <a:p>
                  <a:pPr algn="l">
                    <a:lnSpc>
                      <a:spcPct val="100000"/>
                    </a:lnSpc>
                  </a:pPr>
                  <a:r>
                    <a:rPr kumimoji="1" lang="en-US" altLang="zh-CN" sz="2400" dirty="0"/>
                    <a:t>Q</a:t>
                  </a:r>
                  <a:r>
                    <a:rPr kumimoji="1" lang="en-US" altLang="zh-CN" sz="2400" baseline="-25000" dirty="0"/>
                    <a:t>2</a:t>
                  </a:r>
                  <a:endParaRPr kumimoji="1" lang="en-US" altLang="zh-CN" sz="2400" dirty="0"/>
                </a:p>
              </p:txBody>
            </p:sp>
            <p:sp>
              <p:nvSpPr>
                <p:cNvPr id="88097" name="Text Box 147"/>
                <p:cNvSpPr txBox="1">
                  <a:spLocks noChangeArrowheads="1"/>
                </p:cNvSpPr>
                <p:nvPr/>
              </p:nvSpPr>
              <p:spPr bwMode="auto">
                <a:xfrm>
                  <a:off x="3475" y="912"/>
                  <a:ext cx="400" cy="288"/>
                </a:xfrm>
                <a:prstGeom prst="rect">
                  <a:avLst/>
                </a:prstGeom>
                <a:noFill/>
                <a:ln w="9525">
                  <a:noFill/>
                  <a:miter lim="800000"/>
                </a:ln>
              </p:spPr>
              <p:txBody>
                <a:bodyPr>
                  <a:spAutoFit/>
                </a:bodyPr>
                <a:lstStyle/>
                <a:p>
                  <a:pPr algn="l">
                    <a:lnSpc>
                      <a:spcPct val="100000"/>
                    </a:lnSpc>
                  </a:pPr>
                  <a:r>
                    <a:rPr kumimoji="1" lang="en-US" altLang="zh-CN" sz="2400"/>
                    <a:t>Q</a:t>
                  </a:r>
                  <a:r>
                    <a:rPr kumimoji="1" lang="en-US" altLang="zh-CN" sz="2400" baseline="-25000"/>
                    <a:t>1</a:t>
                  </a:r>
                  <a:endParaRPr kumimoji="1" lang="en-US" altLang="zh-CN" sz="2400"/>
                </a:p>
              </p:txBody>
            </p:sp>
            <p:sp>
              <p:nvSpPr>
                <p:cNvPr id="88098" name="Text Box 148"/>
                <p:cNvSpPr txBox="1">
                  <a:spLocks noChangeArrowheads="1"/>
                </p:cNvSpPr>
                <p:nvPr/>
              </p:nvSpPr>
              <p:spPr bwMode="auto">
                <a:xfrm>
                  <a:off x="3998" y="912"/>
                  <a:ext cx="400" cy="288"/>
                </a:xfrm>
                <a:prstGeom prst="rect">
                  <a:avLst/>
                </a:prstGeom>
                <a:noFill/>
                <a:ln w="9525">
                  <a:noFill/>
                  <a:miter lim="800000"/>
                </a:ln>
              </p:spPr>
              <p:txBody>
                <a:bodyPr>
                  <a:spAutoFit/>
                </a:bodyPr>
                <a:lstStyle/>
                <a:p>
                  <a:pPr algn="l">
                    <a:lnSpc>
                      <a:spcPct val="100000"/>
                    </a:lnSpc>
                  </a:pPr>
                  <a:r>
                    <a:rPr kumimoji="1" lang="en-US" altLang="zh-CN" sz="2400" dirty="0"/>
                    <a:t>Q</a:t>
                  </a:r>
                  <a:r>
                    <a:rPr kumimoji="1" lang="en-US" altLang="zh-CN" sz="2400" baseline="-25000" dirty="0"/>
                    <a:t>0</a:t>
                  </a:r>
                  <a:endParaRPr kumimoji="1" lang="en-US" altLang="zh-CN" sz="2400" dirty="0"/>
                </a:p>
              </p:txBody>
            </p:sp>
            <p:sp>
              <p:nvSpPr>
                <p:cNvPr id="88099" name="Line 149"/>
                <p:cNvSpPr>
                  <a:spLocks noChangeShapeType="1"/>
                </p:cNvSpPr>
                <p:nvPr/>
              </p:nvSpPr>
              <p:spPr bwMode="auto">
                <a:xfrm flipV="1">
                  <a:off x="2069" y="1307"/>
                  <a:ext cx="0" cy="318"/>
                </a:xfrm>
                <a:prstGeom prst="line">
                  <a:avLst/>
                </a:prstGeom>
                <a:noFill/>
                <a:ln w="28575">
                  <a:solidFill>
                    <a:schemeClr val="tx1"/>
                  </a:solidFill>
                  <a:round/>
                </a:ln>
              </p:spPr>
              <p:txBody>
                <a:bodyPr wrap="none" anchor="ctr"/>
                <a:lstStyle/>
                <a:p>
                  <a:endParaRPr lang="zh-CN" altLang="en-US"/>
                </a:p>
              </p:txBody>
            </p:sp>
            <p:sp>
              <p:nvSpPr>
                <p:cNvPr id="88100" name="Line 150"/>
                <p:cNvSpPr>
                  <a:spLocks noChangeShapeType="1"/>
                </p:cNvSpPr>
                <p:nvPr/>
              </p:nvSpPr>
              <p:spPr bwMode="auto">
                <a:xfrm>
                  <a:off x="4527" y="2165"/>
                  <a:ext cx="291" cy="0"/>
                </a:xfrm>
                <a:prstGeom prst="line">
                  <a:avLst/>
                </a:prstGeom>
                <a:noFill/>
                <a:ln w="28575">
                  <a:solidFill>
                    <a:schemeClr val="tx1"/>
                  </a:solidFill>
                  <a:round/>
                </a:ln>
              </p:spPr>
              <p:txBody>
                <a:bodyPr wrap="none" anchor="ctr"/>
                <a:lstStyle/>
                <a:p>
                  <a:endParaRPr lang="zh-CN" altLang="en-US"/>
                </a:p>
              </p:txBody>
            </p:sp>
            <p:sp>
              <p:nvSpPr>
                <p:cNvPr id="88101" name="Text Box 151"/>
                <p:cNvSpPr txBox="1">
                  <a:spLocks noChangeArrowheads="1"/>
                </p:cNvSpPr>
                <p:nvPr/>
              </p:nvSpPr>
              <p:spPr bwMode="auto">
                <a:xfrm>
                  <a:off x="1833" y="2006"/>
                  <a:ext cx="254" cy="288"/>
                </a:xfrm>
                <a:prstGeom prst="rect">
                  <a:avLst/>
                </a:prstGeom>
                <a:noFill/>
                <a:ln w="9525">
                  <a:noFill/>
                  <a:miter lim="800000"/>
                </a:ln>
              </p:spPr>
              <p:txBody>
                <a:bodyPr>
                  <a:spAutoFit/>
                </a:bodyPr>
                <a:lstStyle/>
                <a:p>
                  <a:pPr algn="l">
                    <a:lnSpc>
                      <a:spcPct val="100000"/>
                    </a:lnSpc>
                  </a:pPr>
                  <a:r>
                    <a:rPr kumimoji="1" lang="en-US" altLang="zh-CN" sz="2400"/>
                    <a:t>R</a:t>
                  </a:r>
                </a:p>
              </p:txBody>
            </p:sp>
            <p:sp>
              <p:nvSpPr>
                <p:cNvPr id="88102" name="Text Box 152"/>
                <p:cNvSpPr txBox="1">
                  <a:spLocks noChangeArrowheads="1"/>
                </p:cNvSpPr>
                <p:nvPr/>
              </p:nvSpPr>
              <p:spPr bwMode="auto">
                <a:xfrm>
                  <a:off x="3914" y="2007"/>
                  <a:ext cx="673" cy="288"/>
                </a:xfrm>
                <a:prstGeom prst="rect">
                  <a:avLst/>
                </a:prstGeom>
                <a:noFill/>
                <a:ln w="9525">
                  <a:noFill/>
                  <a:miter lim="800000"/>
                </a:ln>
              </p:spPr>
              <p:txBody>
                <a:bodyPr>
                  <a:spAutoFit/>
                </a:bodyPr>
                <a:lstStyle/>
                <a:p>
                  <a:pPr algn="l">
                    <a:lnSpc>
                      <a:spcPct val="100000"/>
                    </a:lnSpc>
                  </a:pPr>
                  <a:r>
                    <a:rPr kumimoji="1" lang="en-US" altLang="zh-CN" sz="2400"/>
                    <a:t>GND</a:t>
                  </a:r>
                </a:p>
              </p:txBody>
            </p:sp>
            <p:sp>
              <p:nvSpPr>
                <p:cNvPr id="88103" name="Text Box 153"/>
                <p:cNvSpPr txBox="1">
                  <a:spLocks noChangeArrowheads="1"/>
                </p:cNvSpPr>
                <p:nvPr/>
              </p:nvSpPr>
              <p:spPr bwMode="auto">
                <a:xfrm>
                  <a:off x="1906" y="1607"/>
                  <a:ext cx="491" cy="288"/>
                </a:xfrm>
                <a:prstGeom prst="rect">
                  <a:avLst/>
                </a:prstGeom>
                <a:noFill/>
                <a:ln w="9525">
                  <a:noFill/>
                  <a:miter lim="800000"/>
                </a:ln>
              </p:spPr>
              <p:txBody>
                <a:bodyPr>
                  <a:spAutoFit/>
                </a:bodyPr>
                <a:lstStyle/>
                <a:p>
                  <a:pPr algn="l">
                    <a:lnSpc>
                      <a:spcPct val="100000"/>
                    </a:lnSpc>
                  </a:pPr>
                  <a:r>
                    <a:rPr kumimoji="1" lang="en-US" altLang="zh-CN" sz="2400"/>
                    <a:t>Vcc</a:t>
                  </a:r>
                </a:p>
              </p:txBody>
            </p:sp>
            <p:sp>
              <p:nvSpPr>
                <p:cNvPr id="88104" name="Text Box 154"/>
                <p:cNvSpPr txBox="1">
                  <a:spLocks noChangeArrowheads="1"/>
                </p:cNvSpPr>
                <p:nvPr/>
              </p:nvSpPr>
              <p:spPr bwMode="auto">
                <a:xfrm>
                  <a:off x="1832" y="1006"/>
                  <a:ext cx="536" cy="288"/>
                </a:xfrm>
                <a:prstGeom prst="rect">
                  <a:avLst/>
                </a:prstGeom>
                <a:noFill/>
                <a:ln w="9525">
                  <a:noFill/>
                  <a:miter lim="800000"/>
                </a:ln>
              </p:spPr>
              <p:txBody>
                <a:bodyPr>
                  <a:spAutoFit/>
                </a:bodyPr>
                <a:lstStyle/>
                <a:p>
                  <a:pPr algn="l">
                    <a:lnSpc>
                      <a:spcPct val="100000"/>
                    </a:lnSpc>
                  </a:pPr>
                  <a:r>
                    <a:rPr kumimoji="1" lang="en-US" altLang="zh-CN" sz="2400"/>
                    <a:t>+5V</a:t>
                  </a:r>
                </a:p>
              </p:txBody>
            </p:sp>
            <p:grpSp>
              <p:nvGrpSpPr>
                <p:cNvPr id="88105" name="Group 155"/>
                <p:cNvGrpSpPr/>
                <p:nvPr/>
              </p:nvGrpSpPr>
              <p:grpSpPr bwMode="auto">
                <a:xfrm>
                  <a:off x="4671" y="2162"/>
                  <a:ext cx="282" cy="220"/>
                  <a:chOff x="2839" y="3835"/>
                  <a:chExt cx="282" cy="220"/>
                </a:xfrm>
              </p:grpSpPr>
              <p:sp>
                <p:nvSpPr>
                  <p:cNvPr id="88119" name="Line 156"/>
                  <p:cNvSpPr>
                    <a:spLocks noChangeShapeType="1"/>
                  </p:cNvSpPr>
                  <p:nvPr/>
                </p:nvSpPr>
                <p:spPr bwMode="auto">
                  <a:xfrm>
                    <a:off x="2976" y="3835"/>
                    <a:ext cx="0" cy="218"/>
                  </a:xfrm>
                  <a:prstGeom prst="line">
                    <a:avLst/>
                  </a:prstGeom>
                  <a:noFill/>
                  <a:ln w="28575">
                    <a:solidFill>
                      <a:schemeClr val="tx1"/>
                    </a:solidFill>
                    <a:round/>
                  </a:ln>
                </p:spPr>
                <p:txBody>
                  <a:bodyPr wrap="none" anchor="ctr"/>
                  <a:lstStyle/>
                  <a:p>
                    <a:endParaRPr lang="zh-CN" altLang="en-US"/>
                  </a:p>
                </p:txBody>
              </p:sp>
              <p:sp>
                <p:nvSpPr>
                  <p:cNvPr id="88120" name="Line 157"/>
                  <p:cNvSpPr>
                    <a:spLocks noChangeShapeType="1"/>
                  </p:cNvSpPr>
                  <p:nvPr/>
                </p:nvSpPr>
                <p:spPr bwMode="auto">
                  <a:xfrm>
                    <a:off x="2839" y="4055"/>
                    <a:ext cx="282" cy="0"/>
                  </a:xfrm>
                  <a:prstGeom prst="line">
                    <a:avLst/>
                  </a:prstGeom>
                  <a:noFill/>
                  <a:ln w="76200">
                    <a:solidFill>
                      <a:schemeClr val="tx1"/>
                    </a:solidFill>
                    <a:round/>
                  </a:ln>
                </p:spPr>
                <p:txBody>
                  <a:bodyPr wrap="none" anchor="ctr"/>
                  <a:lstStyle/>
                  <a:p>
                    <a:endParaRPr lang="zh-CN" altLang="en-US"/>
                  </a:p>
                </p:txBody>
              </p:sp>
            </p:grpSp>
            <p:sp>
              <p:nvSpPr>
                <p:cNvPr id="88106" name="Text Box 158"/>
                <p:cNvSpPr txBox="1">
                  <a:spLocks noChangeArrowheads="1"/>
                </p:cNvSpPr>
                <p:nvPr/>
              </p:nvSpPr>
              <p:spPr bwMode="auto">
                <a:xfrm>
                  <a:off x="904" y="2015"/>
                  <a:ext cx="564" cy="327"/>
                </a:xfrm>
                <a:prstGeom prst="rect">
                  <a:avLst/>
                </a:prstGeom>
                <a:noFill/>
                <a:ln w="9525">
                  <a:noFill/>
                  <a:miter lim="800000"/>
                </a:ln>
              </p:spPr>
              <p:txBody>
                <a:bodyPr>
                  <a:spAutoFit/>
                </a:bodyPr>
                <a:lstStyle/>
                <a:p>
                  <a:pPr algn="l">
                    <a:lnSpc>
                      <a:spcPct val="100000"/>
                    </a:lnSpc>
                  </a:pPr>
                  <a:endParaRPr kumimoji="1" lang="en-US" altLang="zh-CN" sz="2800"/>
                </a:p>
              </p:txBody>
            </p:sp>
            <p:sp>
              <p:nvSpPr>
                <p:cNvPr id="88107" name="Text Box 159"/>
                <p:cNvSpPr txBox="1">
                  <a:spLocks noChangeArrowheads="1"/>
                </p:cNvSpPr>
                <p:nvPr/>
              </p:nvSpPr>
              <p:spPr bwMode="auto">
                <a:xfrm>
                  <a:off x="2403" y="1906"/>
                  <a:ext cx="1327" cy="327"/>
                </a:xfrm>
                <a:prstGeom prst="rect">
                  <a:avLst/>
                </a:prstGeom>
                <a:noFill/>
                <a:ln w="9525">
                  <a:noFill/>
                  <a:miter lim="800000"/>
                </a:ln>
              </p:spPr>
              <p:txBody>
                <a:bodyPr>
                  <a:spAutoFit/>
                </a:bodyPr>
                <a:lstStyle/>
                <a:p>
                  <a:pPr algn="l">
                    <a:lnSpc>
                      <a:spcPct val="100000"/>
                    </a:lnSpc>
                  </a:pPr>
                  <a:r>
                    <a:rPr kumimoji="1" lang="zh-CN" altLang="en-US" sz="2800">
                      <a:solidFill>
                        <a:srgbClr val="FF0066"/>
                      </a:solidFill>
                    </a:rPr>
                    <a:t>    </a:t>
                  </a:r>
                  <a:r>
                    <a:rPr kumimoji="1" lang="en-US" altLang="zh-CN" sz="2400">
                      <a:solidFill>
                        <a:srgbClr val="FF0066"/>
                      </a:solidFill>
                    </a:rPr>
                    <a:t>CT74175</a:t>
                  </a:r>
                </a:p>
              </p:txBody>
            </p:sp>
            <p:sp>
              <p:nvSpPr>
                <p:cNvPr id="88108" name="Text Box 160"/>
                <p:cNvSpPr txBox="1">
                  <a:spLocks noChangeArrowheads="1"/>
                </p:cNvSpPr>
                <p:nvPr/>
              </p:nvSpPr>
              <p:spPr bwMode="auto">
                <a:xfrm>
                  <a:off x="1000" y="997"/>
                  <a:ext cx="1035" cy="327"/>
                </a:xfrm>
                <a:prstGeom prst="rect">
                  <a:avLst/>
                </a:prstGeom>
                <a:noFill/>
                <a:ln w="9525">
                  <a:noFill/>
                  <a:miter lim="800000"/>
                </a:ln>
              </p:spPr>
              <p:txBody>
                <a:bodyPr>
                  <a:spAutoFit/>
                </a:bodyPr>
                <a:lstStyle/>
                <a:p>
                  <a:pPr algn="l">
                    <a:lnSpc>
                      <a:spcPct val="100000"/>
                    </a:lnSpc>
                  </a:pPr>
                  <a:r>
                    <a:rPr kumimoji="1" lang="zh-CN" altLang="en-US" sz="2800"/>
                    <a:t>（</a:t>
                  </a:r>
                  <a:r>
                    <a:rPr kumimoji="1" lang="zh-CN" altLang="en-US" sz="2400"/>
                    <a:t>电源</a:t>
                  </a:r>
                  <a:r>
                    <a:rPr kumimoji="1" lang="en-US" altLang="zh-CN" sz="2400"/>
                    <a:t>〕</a:t>
                  </a:r>
                </a:p>
              </p:txBody>
            </p:sp>
            <p:sp>
              <p:nvSpPr>
                <p:cNvPr id="88109" name="Text Box 161"/>
                <p:cNvSpPr txBox="1">
                  <a:spLocks noChangeArrowheads="1"/>
                </p:cNvSpPr>
                <p:nvPr/>
              </p:nvSpPr>
              <p:spPr bwMode="auto">
                <a:xfrm>
                  <a:off x="2000" y="2436"/>
                  <a:ext cx="436" cy="288"/>
                </a:xfrm>
                <a:prstGeom prst="rect">
                  <a:avLst/>
                </a:prstGeom>
                <a:noFill/>
                <a:ln w="9525">
                  <a:noFill/>
                  <a:miter lim="800000"/>
                </a:ln>
              </p:spPr>
              <p:txBody>
                <a:bodyPr>
                  <a:spAutoFit/>
                </a:bodyPr>
                <a:lstStyle/>
                <a:p>
                  <a:pPr algn="l">
                    <a:lnSpc>
                      <a:spcPct val="100000"/>
                    </a:lnSpc>
                  </a:pPr>
                  <a:r>
                    <a:rPr kumimoji="1" lang="en-US" altLang="zh-CN" sz="2400"/>
                    <a:t>CP</a:t>
                  </a:r>
                </a:p>
              </p:txBody>
            </p:sp>
            <p:sp>
              <p:nvSpPr>
                <p:cNvPr id="88110" name="Text Box 162"/>
                <p:cNvSpPr txBox="1">
                  <a:spLocks noChangeArrowheads="1"/>
                </p:cNvSpPr>
                <p:nvPr/>
              </p:nvSpPr>
              <p:spPr bwMode="auto">
                <a:xfrm>
                  <a:off x="2473" y="2451"/>
                  <a:ext cx="418" cy="288"/>
                </a:xfrm>
                <a:prstGeom prst="rect">
                  <a:avLst/>
                </a:prstGeom>
                <a:noFill/>
                <a:ln w="9525">
                  <a:noFill/>
                  <a:miter lim="800000"/>
                </a:ln>
              </p:spPr>
              <p:txBody>
                <a:bodyPr>
                  <a:spAutoFit/>
                </a:bodyPr>
                <a:lstStyle/>
                <a:p>
                  <a:pPr algn="l">
                    <a:lnSpc>
                      <a:spcPct val="100000"/>
                    </a:lnSpc>
                  </a:pPr>
                  <a:r>
                    <a:rPr kumimoji="1" lang="en-US" altLang="zh-CN" sz="2400" dirty="0"/>
                    <a:t>1D</a:t>
                  </a:r>
                </a:p>
              </p:txBody>
            </p:sp>
            <p:sp>
              <p:nvSpPr>
                <p:cNvPr id="88111" name="Text Box 163"/>
                <p:cNvSpPr txBox="1">
                  <a:spLocks noChangeArrowheads="1"/>
                </p:cNvSpPr>
                <p:nvPr/>
              </p:nvSpPr>
              <p:spPr bwMode="auto">
                <a:xfrm>
                  <a:off x="2969" y="2451"/>
                  <a:ext cx="418" cy="288"/>
                </a:xfrm>
                <a:prstGeom prst="rect">
                  <a:avLst/>
                </a:prstGeom>
                <a:noFill/>
                <a:ln w="9525">
                  <a:noFill/>
                  <a:miter lim="800000"/>
                </a:ln>
              </p:spPr>
              <p:txBody>
                <a:bodyPr>
                  <a:spAutoFit/>
                </a:bodyPr>
                <a:lstStyle/>
                <a:p>
                  <a:pPr algn="l">
                    <a:lnSpc>
                      <a:spcPct val="100000"/>
                    </a:lnSpc>
                  </a:pPr>
                  <a:r>
                    <a:rPr kumimoji="1" lang="en-US" altLang="zh-CN" sz="2400"/>
                    <a:t>2D</a:t>
                  </a:r>
                </a:p>
              </p:txBody>
            </p:sp>
            <p:sp>
              <p:nvSpPr>
                <p:cNvPr id="88112" name="Text Box 164"/>
                <p:cNvSpPr txBox="1">
                  <a:spLocks noChangeArrowheads="1"/>
                </p:cNvSpPr>
                <p:nvPr/>
              </p:nvSpPr>
              <p:spPr bwMode="auto">
                <a:xfrm>
                  <a:off x="3501" y="2451"/>
                  <a:ext cx="418" cy="288"/>
                </a:xfrm>
                <a:prstGeom prst="rect">
                  <a:avLst/>
                </a:prstGeom>
                <a:noFill/>
                <a:ln w="9525">
                  <a:noFill/>
                  <a:miter lim="800000"/>
                </a:ln>
              </p:spPr>
              <p:txBody>
                <a:bodyPr>
                  <a:spAutoFit/>
                </a:bodyPr>
                <a:lstStyle/>
                <a:p>
                  <a:pPr algn="l">
                    <a:lnSpc>
                      <a:spcPct val="100000"/>
                    </a:lnSpc>
                  </a:pPr>
                  <a:r>
                    <a:rPr kumimoji="1" lang="en-US" altLang="zh-CN" sz="2400"/>
                    <a:t>3D</a:t>
                  </a:r>
                </a:p>
              </p:txBody>
            </p:sp>
            <p:sp>
              <p:nvSpPr>
                <p:cNvPr id="88113" name="Text Box 165"/>
                <p:cNvSpPr txBox="1">
                  <a:spLocks noChangeArrowheads="1"/>
                </p:cNvSpPr>
                <p:nvPr/>
              </p:nvSpPr>
              <p:spPr bwMode="auto">
                <a:xfrm>
                  <a:off x="3997" y="2451"/>
                  <a:ext cx="418" cy="288"/>
                </a:xfrm>
                <a:prstGeom prst="rect">
                  <a:avLst/>
                </a:prstGeom>
                <a:noFill/>
                <a:ln w="9525">
                  <a:noFill/>
                  <a:miter lim="800000"/>
                </a:ln>
              </p:spPr>
              <p:txBody>
                <a:bodyPr>
                  <a:spAutoFit/>
                </a:bodyPr>
                <a:lstStyle/>
                <a:p>
                  <a:pPr algn="l">
                    <a:lnSpc>
                      <a:spcPct val="100000"/>
                    </a:lnSpc>
                  </a:pPr>
                  <a:r>
                    <a:rPr kumimoji="1" lang="en-US" altLang="zh-CN" sz="2400"/>
                    <a:t>4D</a:t>
                  </a:r>
                </a:p>
              </p:txBody>
            </p:sp>
            <p:sp>
              <p:nvSpPr>
                <p:cNvPr id="88114" name="Text Box 166"/>
                <p:cNvSpPr txBox="1">
                  <a:spLocks noChangeArrowheads="1"/>
                </p:cNvSpPr>
                <p:nvPr/>
              </p:nvSpPr>
              <p:spPr bwMode="auto">
                <a:xfrm>
                  <a:off x="2455" y="1600"/>
                  <a:ext cx="418" cy="288"/>
                </a:xfrm>
                <a:prstGeom prst="rect">
                  <a:avLst/>
                </a:prstGeom>
                <a:noFill/>
                <a:ln w="9525">
                  <a:noFill/>
                  <a:miter lim="800000"/>
                </a:ln>
              </p:spPr>
              <p:txBody>
                <a:bodyPr>
                  <a:spAutoFit/>
                </a:bodyPr>
                <a:lstStyle/>
                <a:p>
                  <a:pPr algn="l">
                    <a:lnSpc>
                      <a:spcPct val="100000"/>
                    </a:lnSpc>
                  </a:pPr>
                  <a:r>
                    <a:rPr kumimoji="1" lang="en-US" altLang="zh-CN" sz="2400"/>
                    <a:t>1Q</a:t>
                  </a:r>
                </a:p>
              </p:txBody>
            </p:sp>
            <p:sp>
              <p:nvSpPr>
                <p:cNvPr id="88115" name="Text Box 167"/>
                <p:cNvSpPr txBox="1">
                  <a:spLocks noChangeArrowheads="1"/>
                </p:cNvSpPr>
                <p:nvPr/>
              </p:nvSpPr>
              <p:spPr bwMode="auto">
                <a:xfrm>
                  <a:off x="2969" y="1600"/>
                  <a:ext cx="506" cy="345"/>
                </a:xfrm>
                <a:prstGeom prst="rect">
                  <a:avLst/>
                </a:prstGeom>
                <a:noFill/>
                <a:ln w="9525">
                  <a:noFill/>
                  <a:miter lim="800000"/>
                </a:ln>
              </p:spPr>
              <p:txBody>
                <a:bodyPr wrap="square">
                  <a:spAutoFit/>
                </a:bodyPr>
                <a:lstStyle/>
                <a:p>
                  <a:pPr algn="l">
                    <a:lnSpc>
                      <a:spcPct val="100000"/>
                    </a:lnSpc>
                  </a:pPr>
                  <a:r>
                    <a:rPr kumimoji="1" lang="en-US" altLang="zh-CN" sz="2400" dirty="0" smtClean="0"/>
                    <a:t>2Q</a:t>
                  </a:r>
                  <a:endParaRPr kumimoji="1" lang="en-US" altLang="zh-CN" sz="2400" dirty="0"/>
                </a:p>
              </p:txBody>
            </p:sp>
            <p:sp>
              <p:nvSpPr>
                <p:cNvPr id="88116" name="Text Box 168"/>
                <p:cNvSpPr txBox="1">
                  <a:spLocks noChangeArrowheads="1"/>
                </p:cNvSpPr>
                <p:nvPr/>
              </p:nvSpPr>
              <p:spPr bwMode="auto">
                <a:xfrm>
                  <a:off x="3446" y="1600"/>
                  <a:ext cx="418" cy="288"/>
                </a:xfrm>
                <a:prstGeom prst="rect">
                  <a:avLst/>
                </a:prstGeom>
                <a:noFill/>
                <a:ln w="9525">
                  <a:noFill/>
                  <a:miter lim="800000"/>
                </a:ln>
              </p:spPr>
              <p:txBody>
                <a:bodyPr>
                  <a:spAutoFit/>
                </a:bodyPr>
                <a:lstStyle/>
                <a:p>
                  <a:pPr algn="l">
                    <a:lnSpc>
                      <a:spcPct val="100000"/>
                    </a:lnSpc>
                  </a:pPr>
                  <a:r>
                    <a:rPr kumimoji="1" lang="en-US" altLang="zh-CN" sz="2400" dirty="0"/>
                    <a:t>3Q</a:t>
                  </a:r>
                </a:p>
              </p:txBody>
            </p:sp>
            <p:sp>
              <p:nvSpPr>
                <p:cNvPr id="88117" name="Text Box 169"/>
                <p:cNvSpPr txBox="1">
                  <a:spLocks noChangeArrowheads="1"/>
                </p:cNvSpPr>
                <p:nvPr/>
              </p:nvSpPr>
              <p:spPr bwMode="auto">
                <a:xfrm>
                  <a:off x="4016" y="1600"/>
                  <a:ext cx="418" cy="288"/>
                </a:xfrm>
                <a:prstGeom prst="rect">
                  <a:avLst/>
                </a:prstGeom>
                <a:noFill/>
                <a:ln w="9525">
                  <a:noFill/>
                  <a:miter lim="800000"/>
                </a:ln>
              </p:spPr>
              <p:txBody>
                <a:bodyPr>
                  <a:spAutoFit/>
                </a:bodyPr>
                <a:lstStyle/>
                <a:p>
                  <a:pPr algn="l">
                    <a:lnSpc>
                      <a:spcPct val="100000"/>
                    </a:lnSpc>
                  </a:pPr>
                  <a:r>
                    <a:rPr kumimoji="1" lang="en-US" altLang="zh-CN" sz="2400" dirty="0"/>
                    <a:t>4Q</a:t>
                  </a:r>
                </a:p>
              </p:txBody>
            </p:sp>
            <p:sp>
              <p:nvSpPr>
                <p:cNvPr id="88118" name="Text Box 170"/>
                <p:cNvSpPr txBox="1">
                  <a:spLocks noChangeArrowheads="1"/>
                </p:cNvSpPr>
                <p:nvPr/>
              </p:nvSpPr>
              <p:spPr bwMode="auto">
                <a:xfrm>
                  <a:off x="2397" y="2145"/>
                  <a:ext cx="1577" cy="291"/>
                </a:xfrm>
                <a:prstGeom prst="rect">
                  <a:avLst/>
                </a:prstGeom>
                <a:noFill/>
                <a:ln w="9525">
                  <a:noFill/>
                  <a:miter lim="800000"/>
                </a:ln>
              </p:spPr>
              <p:txBody>
                <a:bodyPr>
                  <a:spAutoFit/>
                </a:bodyPr>
                <a:lstStyle/>
                <a:p>
                  <a:pPr algn="l">
                    <a:lnSpc>
                      <a:spcPct val="100000"/>
                    </a:lnSpc>
                  </a:pPr>
                  <a:r>
                    <a:rPr kumimoji="1" lang="en-US" altLang="zh-CN" sz="2400">
                      <a:solidFill>
                        <a:srgbClr val="FF0066"/>
                      </a:solidFill>
                    </a:rPr>
                    <a:t>4</a:t>
                  </a:r>
                  <a:r>
                    <a:rPr kumimoji="1" lang="zh-CN" altLang="en-US" sz="2400">
                      <a:solidFill>
                        <a:srgbClr val="FF0066"/>
                      </a:solidFill>
                    </a:rPr>
                    <a:t>位</a:t>
                  </a:r>
                  <a:r>
                    <a:rPr kumimoji="1" lang="en-US" altLang="zh-CN" sz="2400">
                      <a:solidFill>
                        <a:srgbClr val="FF0066"/>
                      </a:solidFill>
                    </a:rPr>
                    <a:t>D</a:t>
                  </a:r>
                  <a:r>
                    <a:rPr kumimoji="1" lang="zh-CN" altLang="en-US" sz="2400">
                      <a:solidFill>
                        <a:srgbClr val="FF0066"/>
                      </a:solidFill>
                    </a:rPr>
                    <a:t>型寄存器</a:t>
                  </a:r>
                </a:p>
              </p:txBody>
            </p:sp>
          </p:grpSp>
          <p:sp>
            <p:nvSpPr>
              <p:cNvPr id="88075" name="Rectangle 181"/>
              <p:cNvSpPr>
                <a:spLocks noChangeArrowheads="1"/>
              </p:cNvSpPr>
              <p:nvPr/>
            </p:nvSpPr>
            <p:spPr bwMode="black">
              <a:xfrm>
                <a:off x="1189" y="2351"/>
                <a:ext cx="311" cy="233"/>
              </a:xfrm>
              <a:prstGeom prst="rect">
                <a:avLst/>
              </a:prstGeom>
              <a:noFill/>
              <a:ln w="9525" algn="ctr">
                <a:noFill/>
                <a:miter lim="800000"/>
              </a:ln>
              <a:effectLst>
                <a:prstShdw prst="shdw13" dist="53882" dir="13500000">
                  <a:srgbClr val="808080">
                    <a:alpha val="50000"/>
                  </a:srgbClr>
                </a:prstShdw>
              </a:effectLst>
            </p:spPr>
            <p:txBody>
              <a:bodyPr wrap="none">
                <a:spAutoFit/>
              </a:bodyPr>
              <a:lstStyle/>
              <a:p>
                <a:r>
                  <a:rPr kumimoji="1" lang="en-US" altLang="zh-CN"/>
                  <a:t>R</a:t>
                </a:r>
                <a:r>
                  <a:rPr kumimoji="1" lang="en-US" altLang="zh-CN" baseline="-25000"/>
                  <a:t>D</a:t>
                </a:r>
                <a:endParaRPr kumimoji="1" lang="zh-CN" altLang="en-US" baseline="-25000"/>
              </a:p>
            </p:txBody>
          </p:sp>
          <p:sp>
            <p:nvSpPr>
              <p:cNvPr id="88076" name="Line 182"/>
              <p:cNvSpPr>
                <a:spLocks noChangeShapeType="1"/>
              </p:cNvSpPr>
              <p:nvPr/>
            </p:nvSpPr>
            <p:spPr bwMode="black">
              <a:xfrm>
                <a:off x="1214" y="2363"/>
                <a:ext cx="146" cy="0"/>
              </a:xfrm>
              <a:prstGeom prst="line">
                <a:avLst/>
              </a:prstGeom>
              <a:noFill/>
              <a:ln w="9525">
                <a:solidFill>
                  <a:schemeClr val="tx1"/>
                </a:solidFill>
                <a:round/>
              </a:ln>
            </p:spPr>
            <p:txBody>
              <a:bodyPr wrap="none" anchor="ctr">
                <a:spAutoFit/>
              </a:bodyPr>
              <a:lstStyle/>
              <a:p>
                <a:endParaRPr lang="zh-CN" altLang="en-US"/>
              </a:p>
            </p:txBody>
          </p:sp>
        </p:grpSp>
      </p:grpSp>
      <p:sp>
        <p:nvSpPr>
          <p:cNvPr id="88069" name="Rectangle 3"/>
          <p:cNvSpPr>
            <a:spLocks noChangeArrowheads="1"/>
          </p:cNvSpPr>
          <p:nvPr/>
        </p:nvSpPr>
        <p:spPr bwMode="auto">
          <a:xfrm>
            <a:off x="946938" y="1997021"/>
            <a:ext cx="5088078" cy="3950870"/>
          </a:xfrm>
          <a:prstGeom prst="rect">
            <a:avLst/>
          </a:prstGeom>
          <a:noFill/>
          <a:ln w="9525">
            <a:noFill/>
            <a:miter lim="800000"/>
          </a:ln>
        </p:spPr>
        <p:txBody>
          <a:bodyPr/>
          <a:lstStyle/>
          <a:p>
            <a:pPr marL="342900" indent="-342900" algn="just" eaLnBrk="0" hangingPunct="0">
              <a:lnSpc>
                <a:spcPct val="125000"/>
              </a:lnSpc>
              <a:spcBef>
                <a:spcPct val="10000"/>
              </a:spcBef>
              <a:buClr>
                <a:schemeClr val="bg2"/>
              </a:buClr>
              <a:buFont typeface="Wingdings" panose="05000000000000000000" pitchFamily="2" charset="2"/>
              <a:buChar char="v"/>
            </a:pPr>
            <a:r>
              <a:rPr lang="zh-CN" altLang="en-US" sz="2400" dirty="0"/>
              <a:t>常见集成数码寄存器种类</a:t>
            </a:r>
            <a:endParaRPr lang="en-US" altLang="zh-CN" sz="2400" dirty="0"/>
          </a:p>
          <a:p>
            <a:pPr marL="342900" indent="-342900" algn="just" eaLnBrk="0" hangingPunct="0">
              <a:lnSpc>
                <a:spcPct val="125000"/>
              </a:lnSpc>
              <a:spcBef>
                <a:spcPct val="10000"/>
              </a:spcBef>
              <a:buClr>
                <a:schemeClr val="bg2"/>
              </a:buClr>
            </a:pPr>
            <a:r>
              <a:rPr lang="zh-CN" altLang="en-US" sz="2400" dirty="0"/>
              <a:t>     </a:t>
            </a:r>
            <a:r>
              <a:rPr lang="en-US" altLang="zh-CN" sz="2400" dirty="0"/>
              <a:t>1</a:t>
            </a:r>
            <a:r>
              <a:rPr lang="zh-CN" altLang="en-US" sz="2400" dirty="0"/>
              <a:t>、</a:t>
            </a:r>
            <a:r>
              <a:rPr lang="en-US" altLang="zh-CN" sz="2400" dirty="0"/>
              <a:t>TTL</a:t>
            </a:r>
            <a:r>
              <a:rPr lang="zh-CN" altLang="en-US" sz="2400" dirty="0"/>
              <a:t>型</a:t>
            </a:r>
            <a:r>
              <a:rPr lang="en-US" altLang="zh-CN" sz="2400" dirty="0"/>
              <a:t>4</a:t>
            </a:r>
            <a:r>
              <a:rPr lang="zh-CN" altLang="en-US" sz="2400" dirty="0"/>
              <a:t>位</a:t>
            </a:r>
            <a:r>
              <a:rPr lang="en-US" altLang="zh-CN" sz="2400" dirty="0"/>
              <a:t>D</a:t>
            </a:r>
            <a:r>
              <a:rPr lang="zh-CN" altLang="en-US" sz="2400" dirty="0"/>
              <a:t>型寄存器</a:t>
            </a:r>
            <a:r>
              <a:rPr lang="zh-CN" altLang="en-US" sz="2400" dirty="0" smtClean="0"/>
              <a:t>：</a:t>
            </a:r>
            <a:endParaRPr lang="en-US" altLang="zh-CN" sz="2400" dirty="0" smtClean="0"/>
          </a:p>
          <a:p>
            <a:pPr marL="342900" indent="-342900" algn="just" eaLnBrk="0" hangingPunct="0">
              <a:lnSpc>
                <a:spcPct val="125000"/>
              </a:lnSpc>
              <a:spcBef>
                <a:spcPct val="10000"/>
              </a:spcBef>
              <a:buClr>
                <a:schemeClr val="bg2"/>
              </a:buClr>
            </a:pPr>
            <a:r>
              <a:rPr lang="en-US" altLang="zh-CN" sz="2400" dirty="0"/>
              <a:t> </a:t>
            </a:r>
            <a:r>
              <a:rPr lang="en-US" altLang="zh-CN" sz="2400" dirty="0" smtClean="0"/>
              <a:t>     </a:t>
            </a:r>
            <a:r>
              <a:rPr lang="zh-CN" altLang="en-US" sz="2400" dirty="0" smtClean="0"/>
              <a:t>     </a:t>
            </a:r>
            <a:r>
              <a:rPr lang="en-US" altLang="zh-CN" sz="2400" dirty="0" smtClean="0"/>
              <a:t>CT74173</a:t>
            </a:r>
            <a:r>
              <a:rPr lang="zh-CN" altLang="en-US" sz="2400" dirty="0"/>
              <a:t>、</a:t>
            </a:r>
            <a:r>
              <a:rPr lang="en-US" altLang="zh-CN" sz="2400" dirty="0"/>
              <a:t>CT74175</a:t>
            </a:r>
          </a:p>
          <a:p>
            <a:pPr marL="342900" indent="-342900" algn="just" eaLnBrk="0" hangingPunct="0">
              <a:lnSpc>
                <a:spcPct val="125000"/>
              </a:lnSpc>
              <a:spcBef>
                <a:spcPct val="10000"/>
              </a:spcBef>
              <a:buClr>
                <a:schemeClr val="bg2"/>
              </a:buClr>
            </a:pPr>
            <a:r>
              <a:rPr lang="zh-CN" altLang="en-US" sz="2400" dirty="0"/>
              <a:t>     </a:t>
            </a:r>
            <a:r>
              <a:rPr lang="en-US" altLang="zh-CN" sz="2400" dirty="0"/>
              <a:t>2</a:t>
            </a:r>
            <a:r>
              <a:rPr lang="zh-CN" altLang="en-US" sz="2400" dirty="0"/>
              <a:t>、</a:t>
            </a:r>
            <a:r>
              <a:rPr lang="en-US" altLang="zh-CN" sz="2400" dirty="0"/>
              <a:t>TTL</a:t>
            </a:r>
            <a:r>
              <a:rPr lang="zh-CN" altLang="en-US" sz="2400" dirty="0"/>
              <a:t>型</a:t>
            </a:r>
            <a:r>
              <a:rPr lang="en-US" altLang="zh-CN" sz="2400" dirty="0"/>
              <a:t>8</a:t>
            </a:r>
            <a:r>
              <a:rPr lang="zh-CN" altLang="en-US" sz="2400" dirty="0"/>
              <a:t>位</a:t>
            </a:r>
            <a:r>
              <a:rPr lang="en-US" altLang="zh-CN" sz="2400" dirty="0"/>
              <a:t>D</a:t>
            </a:r>
            <a:r>
              <a:rPr lang="zh-CN" altLang="en-US" sz="2400" dirty="0"/>
              <a:t>型寄存器</a:t>
            </a:r>
            <a:r>
              <a:rPr lang="zh-CN" altLang="en-US" sz="2400" dirty="0" smtClean="0"/>
              <a:t>：</a:t>
            </a:r>
            <a:endParaRPr lang="en-US" altLang="zh-CN" sz="2400" dirty="0" smtClean="0"/>
          </a:p>
          <a:p>
            <a:pPr marL="342900" indent="-342900" algn="just" eaLnBrk="0" hangingPunct="0">
              <a:lnSpc>
                <a:spcPct val="125000"/>
              </a:lnSpc>
              <a:spcBef>
                <a:spcPct val="10000"/>
              </a:spcBef>
              <a:buClr>
                <a:schemeClr val="bg2"/>
              </a:buClr>
            </a:pPr>
            <a:r>
              <a:rPr lang="en-US" altLang="zh-CN" sz="2400" dirty="0"/>
              <a:t> </a:t>
            </a:r>
            <a:r>
              <a:rPr lang="en-US" altLang="zh-CN" sz="2400" dirty="0" smtClean="0"/>
              <a:t>          CT74273</a:t>
            </a:r>
            <a:r>
              <a:rPr lang="zh-CN" altLang="en-US" sz="2400" dirty="0"/>
              <a:t>、</a:t>
            </a:r>
            <a:r>
              <a:rPr lang="en-US" altLang="zh-CN" sz="2400" dirty="0"/>
              <a:t>CT74373</a:t>
            </a:r>
          </a:p>
          <a:p>
            <a:pPr marL="342900" indent="-342900" algn="just" eaLnBrk="0" hangingPunct="0">
              <a:lnSpc>
                <a:spcPct val="125000"/>
              </a:lnSpc>
              <a:spcBef>
                <a:spcPct val="10000"/>
              </a:spcBef>
              <a:buClr>
                <a:schemeClr val="bg2"/>
              </a:buClr>
            </a:pPr>
            <a:r>
              <a:rPr lang="zh-CN" altLang="en-US" sz="2400" dirty="0"/>
              <a:t>     </a:t>
            </a:r>
            <a:r>
              <a:rPr lang="en-US" altLang="zh-CN" sz="2400" dirty="0"/>
              <a:t>3</a:t>
            </a:r>
            <a:r>
              <a:rPr lang="zh-CN" altLang="en-US" sz="2400" dirty="0"/>
              <a:t>、</a:t>
            </a:r>
            <a:r>
              <a:rPr lang="en-US" altLang="zh-CN" sz="2400" dirty="0"/>
              <a:t>CMOS</a:t>
            </a:r>
            <a:r>
              <a:rPr lang="zh-CN" altLang="en-US" sz="2400" dirty="0"/>
              <a:t>型</a:t>
            </a:r>
            <a:r>
              <a:rPr lang="en-US" altLang="zh-CN" sz="2400" dirty="0"/>
              <a:t>4</a:t>
            </a:r>
            <a:r>
              <a:rPr lang="zh-CN" altLang="en-US" sz="2400" dirty="0"/>
              <a:t>位</a:t>
            </a:r>
            <a:r>
              <a:rPr lang="en-US" altLang="zh-CN" sz="2400" dirty="0"/>
              <a:t>D</a:t>
            </a:r>
            <a:r>
              <a:rPr lang="zh-CN" altLang="en-US" sz="2400" dirty="0"/>
              <a:t>型寄存器</a:t>
            </a:r>
            <a:r>
              <a:rPr lang="zh-CN" altLang="en-US" sz="2400" dirty="0" smtClean="0"/>
              <a:t>：</a:t>
            </a:r>
            <a:endParaRPr lang="en-US" altLang="zh-CN" sz="2400" dirty="0" smtClean="0"/>
          </a:p>
          <a:p>
            <a:pPr marL="342900" indent="-342900" algn="just" eaLnBrk="0" hangingPunct="0">
              <a:lnSpc>
                <a:spcPct val="125000"/>
              </a:lnSpc>
              <a:spcBef>
                <a:spcPct val="10000"/>
              </a:spcBef>
              <a:buClr>
                <a:schemeClr val="bg2"/>
              </a:buClr>
            </a:pPr>
            <a:r>
              <a:rPr lang="en-US" altLang="zh-CN" sz="2400" dirty="0"/>
              <a:t> </a:t>
            </a:r>
            <a:r>
              <a:rPr lang="en-US" altLang="zh-CN" sz="2400" dirty="0" smtClean="0"/>
              <a:t>          CC4076</a:t>
            </a:r>
            <a:endParaRPr lang="zh-CN" altLang="en-US" sz="2400" dirty="0"/>
          </a:p>
          <a:p>
            <a:pPr marL="342900" indent="-342900" algn="just" eaLnBrk="0" hangingPunct="0">
              <a:lnSpc>
                <a:spcPct val="110000"/>
              </a:lnSpc>
              <a:spcBef>
                <a:spcPct val="10000"/>
              </a:spcBef>
              <a:buClr>
                <a:schemeClr val="bg2"/>
              </a:buClr>
              <a:buFont typeface="Wingdings" panose="05000000000000000000" pitchFamily="2" charset="2"/>
              <a:buChar char="v"/>
            </a:pP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1299244" y="1241088"/>
            <a:ext cx="9593513" cy="1446550"/>
          </a:xfrm>
          <a:prstGeom prst="rect">
            <a:avLst/>
          </a:prstGeom>
          <a:solidFill>
            <a:srgbClr val="FFCCFF"/>
          </a:solidFill>
          <a:ln w="9525">
            <a:solidFill>
              <a:srgbClr val="FF0066"/>
            </a:solidFill>
            <a:miter lim="800000"/>
          </a:ln>
        </p:spPr>
        <p:txBody>
          <a:bodyPr wrap="square">
            <a:spAutoFit/>
          </a:bodyPr>
          <a:lstStyle/>
          <a:p>
            <a:pPr marL="365125" indent="-365125" algn="l">
              <a:lnSpc>
                <a:spcPct val="110000"/>
              </a:lnSpc>
              <a:spcBef>
                <a:spcPct val="0"/>
              </a:spcBef>
              <a:buClr>
                <a:schemeClr val="bg2"/>
              </a:buClr>
              <a:buFont typeface="Wingdings" panose="05000000000000000000" pitchFamily="2" charset="2"/>
              <a:buChar char="v"/>
            </a:pPr>
            <a:r>
              <a:rPr kumimoji="1" lang="zh-CN" altLang="en-US" dirty="0"/>
              <a:t>由边沿触发器组成</a:t>
            </a:r>
            <a:endParaRPr kumimoji="1" lang="en-US" altLang="zh-CN" dirty="0"/>
          </a:p>
          <a:p>
            <a:pPr marL="365125" indent="-365125" algn="l">
              <a:lnSpc>
                <a:spcPct val="110000"/>
              </a:lnSpc>
              <a:spcBef>
                <a:spcPct val="0"/>
              </a:spcBef>
              <a:buClr>
                <a:schemeClr val="bg2"/>
              </a:buClr>
              <a:buFont typeface="Wingdings" panose="05000000000000000000" pitchFamily="2" charset="2"/>
              <a:buChar char="v"/>
            </a:pPr>
            <a:r>
              <a:rPr kumimoji="1" lang="en-US" altLang="zh-CN" dirty="0"/>
              <a:t>4</a:t>
            </a:r>
            <a:r>
              <a:rPr kumimoji="1" lang="zh-CN" altLang="en-US" dirty="0"/>
              <a:t>级</a:t>
            </a:r>
            <a:r>
              <a:rPr kumimoji="1" lang="en-US" altLang="zh-CN" dirty="0"/>
              <a:t>D FF</a:t>
            </a:r>
            <a:r>
              <a:rPr kumimoji="1" lang="zh-CN" altLang="en-US" dirty="0"/>
              <a:t>的输入构成</a:t>
            </a:r>
            <a:r>
              <a:rPr kumimoji="1" lang="en-US" altLang="zh-CN" dirty="0"/>
              <a:t>4</a:t>
            </a:r>
            <a:r>
              <a:rPr kumimoji="1" lang="zh-CN" altLang="en-US" dirty="0"/>
              <a:t>位数码输入端</a:t>
            </a:r>
            <a:r>
              <a:rPr kumimoji="1" lang="en-US" altLang="zh-CN" dirty="0"/>
              <a:t>1D</a:t>
            </a:r>
            <a:r>
              <a:rPr kumimoji="1" lang="zh-CN" altLang="en-US" dirty="0"/>
              <a:t>、</a:t>
            </a:r>
            <a:r>
              <a:rPr kumimoji="1" lang="en-US" altLang="zh-CN" dirty="0"/>
              <a:t>2D</a:t>
            </a:r>
            <a:r>
              <a:rPr kumimoji="1" lang="zh-CN" altLang="en-US" dirty="0"/>
              <a:t>、</a:t>
            </a:r>
            <a:r>
              <a:rPr kumimoji="1" lang="en-US" altLang="zh-CN" dirty="0"/>
              <a:t>3D</a:t>
            </a:r>
            <a:r>
              <a:rPr kumimoji="1" lang="zh-CN" altLang="en-US" dirty="0"/>
              <a:t>、</a:t>
            </a:r>
            <a:r>
              <a:rPr kumimoji="1" lang="en-US" altLang="zh-CN" dirty="0"/>
              <a:t>4D</a:t>
            </a:r>
            <a:r>
              <a:rPr kumimoji="1" lang="zh-CN" altLang="en-US" dirty="0"/>
              <a:t>，输出构成</a:t>
            </a:r>
            <a:r>
              <a:rPr kumimoji="1" lang="en-US" altLang="zh-CN" dirty="0"/>
              <a:t>4</a:t>
            </a:r>
            <a:r>
              <a:rPr kumimoji="1" lang="zh-CN" altLang="en-US" dirty="0"/>
              <a:t>位数码输出端</a:t>
            </a:r>
          </a:p>
          <a:p>
            <a:pPr marL="365125" indent="-365125" algn="l">
              <a:lnSpc>
                <a:spcPct val="110000"/>
              </a:lnSpc>
              <a:spcBef>
                <a:spcPct val="0"/>
              </a:spcBef>
              <a:buClr>
                <a:schemeClr val="bg2"/>
              </a:buClr>
              <a:buFont typeface="Wingdings" panose="05000000000000000000" pitchFamily="2" charset="2"/>
              <a:buChar char="v"/>
            </a:pPr>
            <a:r>
              <a:rPr kumimoji="1" lang="zh-CN" altLang="en-US" dirty="0"/>
              <a:t>各触发器的时钟连接在一起，作为整个寄存器的时钟端</a:t>
            </a:r>
            <a:r>
              <a:rPr kumimoji="1" lang="en-US" altLang="zh-CN" dirty="0"/>
              <a:t>CP</a:t>
            </a:r>
          </a:p>
          <a:p>
            <a:pPr marL="365125" indent="-365125" algn="l">
              <a:lnSpc>
                <a:spcPct val="110000"/>
              </a:lnSpc>
              <a:spcBef>
                <a:spcPct val="0"/>
              </a:spcBef>
              <a:buClr>
                <a:schemeClr val="bg2"/>
              </a:buClr>
              <a:buFont typeface="Wingdings" panose="05000000000000000000" pitchFamily="2" charset="2"/>
              <a:buChar char="v"/>
            </a:pPr>
            <a:r>
              <a:rPr kumimoji="1" lang="zh-CN" altLang="en-US" dirty="0"/>
              <a:t>异步置</a:t>
            </a:r>
            <a:r>
              <a:rPr kumimoji="1" lang="en-US" altLang="zh-CN" dirty="0"/>
              <a:t>0</a:t>
            </a:r>
            <a:r>
              <a:rPr kumimoji="1" lang="zh-CN" altLang="en-US" dirty="0"/>
              <a:t>端连在一起，作为整个寄存器的复位端</a:t>
            </a:r>
            <a:endParaRPr kumimoji="1" lang="en-US" altLang="zh-CN" dirty="0"/>
          </a:p>
        </p:txBody>
      </p:sp>
      <p:sp>
        <p:nvSpPr>
          <p:cNvPr id="89092" name="Rectangle 182"/>
          <p:cNvSpPr>
            <a:spLocks noGrp="1" noChangeArrowheads="1"/>
          </p:cNvSpPr>
          <p:nvPr>
            <p:ph type="title" idx="4294967295"/>
          </p:nvPr>
        </p:nvSpPr>
        <p:spPr>
          <a:xfrm>
            <a:off x="5334000" y="304800"/>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CT74175</a:t>
            </a:r>
            <a:r>
              <a:rPr lang="zh-CN" altLang="en-US" dirty="0" smtClean="0">
                <a:solidFill>
                  <a:srgbClr val="FFCC00"/>
                </a:solidFill>
                <a:latin typeface="Arial" panose="020B0604020202020204" pitchFamily="34" charset="0"/>
                <a:ea typeface="黑体" panose="02010600030101010101" pitchFamily="49" charset="-122"/>
              </a:rPr>
              <a:t>电路结构</a:t>
            </a:r>
          </a:p>
        </p:txBody>
      </p:sp>
      <p:grpSp>
        <p:nvGrpSpPr>
          <p:cNvPr id="2" name="组合 126"/>
          <p:cNvGrpSpPr/>
          <p:nvPr/>
        </p:nvGrpSpPr>
        <p:grpSpPr bwMode="auto">
          <a:xfrm>
            <a:off x="1752600" y="2878138"/>
            <a:ext cx="8515350" cy="3560762"/>
            <a:chOff x="228600" y="2878138"/>
            <a:chExt cx="8515350" cy="3560762"/>
          </a:xfrm>
        </p:grpSpPr>
        <p:grpSp>
          <p:nvGrpSpPr>
            <p:cNvPr id="89094" name="Group 186"/>
            <p:cNvGrpSpPr/>
            <p:nvPr/>
          </p:nvGrpSpPr>
          <p:grpSpPr bwMode="auto">
            <a:xfrm>
              <a:off x="228600" y="2878138"/>
              <a:ext cx="8515350" cy="3560762"/>
              <a:chOff x="144" y="1813"/>
              <a:chExt cx="5364" cy="2243"/>
            </a:xfrm>
          </p:grpSpPr>
          <p:sp>
            <p:nvSpPr>
              <p:cNvPr id="89096" name="Rectangle 5"/>
              <p:cNvSpPr>
                <a:spLocks noChangeArrowheads="1"/>
              </p:cNvSpPr>
              <p:nvPr/>
            </p:nvSpPr>
            <p:spPr bwMode="auto">
              <a:xfrm>
                <a:off x="675" y="2364"/>
                <a:ext cx="4627" cy="1180"/>
              </a:xfrm>
              <a:prstGeom prst="rect">
                <a:avLst/>
              </a:prstGeom>
              <a:solidFill>
                <a:srgbClr val="CCFF66"/>
              </a:solidFill>
              <a:ln w="9525">
                <a:solidFill>
                  <a:srgbClr val="000000"/>
                </a:solidFill>
                <a:miter lim="800000"/>
              </a:ln>
            </p:spPr>
            <p:txBody>
              <a:bodyPr wrap="none" anchor="ctr"/>
              <a:lstStyle/>
              <a:p>
                <a:endParaRPr lang="zh-CN" altLang="en-US"/>
              </a:p>
            </p:txBody>
          </p:sp>
          <p:grpSp>
            <p:nvGrpSpPr>
              <p:cNvPr id="89097" name="Group 6"/>
              <p:cNvGrpSpPr/>
              <p:nvPr/>
            </p:nvGrpSpPr>
            <p:grpSpPr bwMode="auto">
              <a:xfrm>
                <a:off x="888" y="2411"/>
                <a:ext cx="714" cy="969"/>
                <a:chOff x="1349" y="1382"/>
                <a:chExt cx="714" cy="969"/>
              </a:xfrm>
            </p:grpSpPr>
            <p:sp>
              <p:nvSpPr>
                <p:cNvPr id="89201" name="Rectangle 7"/>
                <p:cNvSpPr>
                  <a:spLocks noChangeArrowheads="1"/>
                </p:cNvSpPr>
                <p:nvPr/>
              </p:nvSpPr>
              <p:spPr bwMode="auto">
                <a:xfrm>
                  <a:off x="1468" y="1583"/>
                  <a:ext cx="595" cy="622"/>
                </a:xfrm>
                <a:prstGeom prst="rect">
                  <a:avLst/>
                </a:prstGeom>
                <a:solidFill>
                  <a:srgbClr val="66FF33"/>
                </a:solidFill>
                <a:ln w="28575">
                  <a:solidFill>
                    <a:schemeClr val="tx1"/>
                  </a:solidFill>
                  <a:miter lim="800000"/>
                </a:ln>
              </p:spPr>
              <p:txBody>
                <a:bodyPr wrap="none" anchor="ctr"/>
                <a:lstStyle/>
                <a:p>
                  <a:endParaRPr lang="zh-CN" altLang="en-US"/>
                </a:p>
              </p:txBody>
            </p:sp>
            <p:sp>
              <p:nvSpPr>
                <p:cNvPr id="89202" name="Oval 8"/>
                <p:cNvSpPr>
                  <a:spLocks noChangeArrowheads="1"/>
                </p:cNvSpPr>
                <p:nvPr/>
              </p:nvSpPr>
              <p:spPr bwMode="auto">
                <a:xfrm>
                  <a:off x="1422" y="1862"/>
                  <a:ext cx="46" cy="64"/>
                </a:xfrm>
                <a:prstGeom prst="ellipse">
                  <a:avLst/>
                </a:prstGeom>
                <a:solidFill>
                  <a:srgbClr val="FFFFFF"/>
                </a:solidFill>
                <a:ln w="28575">
                  <a:solidFill>
                    <a:schemeClr val="tx1"/>
                  </a:solidFill>
                  <a:round/>
                </a:ln>
              </p:spPr>
              <p:txBody>
                <a:bodyPr wrap="none" anchor="ctr"/>
                <a:lstStyle/>
                <a:p>
                  <a:endParaRPr lang="zh-CN" altLang="en-US"/>
                </a:p>
              </p:txBody>
            </p:sp>
            <p:sp>
              <p:nvSpPr>
                <p:cNvPr id="89203" name="Line 9"/>
                <p:cNvSpPr>
                  <a:spLocks noChangeShapeType="1"/>
                </p:cNvSpPr>
                <p:nvPr/>
              </p:nvSpPr>
              <p:spPr bwMode="auto">
                <a:xfrm>
                  <a:off x="1349" y="1894"/>
                  <a:ext cx="77" cy="0"/>
                </a:xfrm>
                <a:prstGeom prst="line">
                  <a:avLst/>
                </a:prstGeom>
                <a:noFill/>
                <a:ln w="28575">
                  <a:solidFill>
                    <a:schemeClr val="tx1"/>
                  </a:solidFill>
                  <a:round/>
                </a:ln>
              </p:spPr>
              <p:txBody>
                <a:bodyPr wrap="none" anchor="ctr"/>
                <a:lstStyle/>
                <a:p>
                  <a:endParaRPr lang="zh-CN" altLang="en-US"/>
                </a:p>
              </p:txBody>
            </p:sp>
            <p:sp>
              <p:nvSpPr>
                <p:cNvPr id="89204" name="Line 10"/>
                <p:cNvSpPr>
                  <a:spLocks noChangeShapeType="1"/>
                </p:cNvSpPr>
                <p:nvPr/>
              </p:nvSpPr>
              <p:spPr bwMode="auto">
                <a:xfrm>
                  <a:off x="1624" y="2209"/>
                  <a:ext cx="0" cy="142"/>
                </a:xfrm>
                <a:prstGeom prst="line">
                  <a:avLst/>
                </a:prstGeom>
                <a:noFill/>
                <a:ln w="28575">
                  <a:solidFill>
                    <a:schemeClr val="tx1"/>
                  </a:solidFill>
                  <a:round/>
                </a:ln>
              </p:spPr>
              <p:txBody>
                <a:bodyPr wrap="none" anchor="ctr"/>
                <a:lstStyle/>
                <a:p>
                  <a:endParaRPr lang="zh-CN" altLang="en-US"/>
                </a:p>
              </p:txBody>
            </p:sp>
            <p:sp>
              <p:nvSpPr>
                <p:cNvPr id="89205" name="Line 11"/>
                <p:cNvSpPr>
                  <a:spLocks noChangeShapeType="1"/>
                </p:cNvSpPr>
                <p:nvPr/>
              </p:nvSpPr>
              <p:spPr bwMode="auto">
                <a:xfrm>
                  <a:off x="1911" y="2209"/>
                  <a:ext cx="0" cy="142"/>
                </a:xfrm>
                <a:prstGeom prst="line">
                  <a:avLst/>
                </a:prstGeom>
                <a:noFill/>
                <a:ln w="28575">
                  <a:solidFill>
                    <a:schemeClr val="tx1"/>
                  </a:solidFill>
                  <a:round/>
                </a:ln>
              </p:spPr>
              <p:txBody>
                <a:bodyPr wrap="none" anchor="ctr"/>
                <a:lstStyle/>
                <a:p>
                  <a:endParaRPr lang="zh-CN" altLang="en-US"/>
                </a:p>
              </p:txBody>
            </p:sp>
            <p:sp>
              <p:nvSpPr>
                <p:cNvPr id="89206" name="Line 12"/>
                <p:cNvSpPr>
                  <a:spLocks noChangeShapeType="1"/>
                </p:cNvSpPr>
                <p:nvPr/>
              </p:nvSpPr>
              <p:spPr bwMode="auto">
                <a:xfrm flipV="1">
                  <a:off x="1879" y="2128"/>
                  <a:ext cx="32" cy="77"/>
                </a:xfrm>
                <a:prstGeom prst="line">
                  <a:avLst/>
                </a:prstGeom>
                <a:noFill/>
                <a:ln w="28575">
                  <a:solidFill>
                    <a:schemeClr val="tx1"/>
                  </a:solidFill>
                  <a:round/>
                </a:ln>
              </p:spPr>
              <p:txBody>
                <a:bodyPr wrap="none" anchor="ctr"/>
                <a:lstStyle/>
                <a:p>
                  <a:endParaRPr lang="zh-CN" altLang="en-US"/>
                </a:p>
              </p:txBody>
            </p:sp>
            <p:sp>
              <p:nvSpPr>
                <p:cNvPr id="89207" name="Line 13"/>
                <p:cNvSpPr>
                  <a:spLocks noChangeShapeType="1"/>
                </p:cNvSpPr>
                <p:nvPr/>
              </p:nvSpPr>
              <p:spPr bwMode="auto">
                <a:xfrm>
                  <a:off x="1907" y="2134"/>
                  <a:ext cx="37" cy="71"/>
                </a:xfrm>
                <a:prstGeom prst="line">
                  <a:avLst/>
                </a:prstGeom>
                <a:noFill/>
                <a:ln w="28575">
                  <a:solidFill>
                    <a:schemeClr val="tx1"/>
                  </a:solidFill>
                  <a:round/>
                </a:ln>
              </p:spPr>
              <p:txBody>
                <a:bodyPr wrap="none" anchor="ctr"/>
                <a:lstStyle/>
                <a:p>
                  <a:endParaRPr lang="zh-CN" altLang="en-US"/>
                </a:p>
              </p:txBody>
            </p:sp>
            <p:sp>
              <p:nvSpPr>
                <p:cNvPr id="89208" name="Text Box 14"/>
                <p:cNvSpPr txBox="1">
                  <a:spLocks noChangeArrowheads="1"/>
                </p:cNvSpPr>
                <p:nvPr/>
              </p:nvSpPr>
              <p:spPr bwMode="auto">
                <a:xfrm>
                  <a:off x="1456" y="1773"/>
                  <a:ext cx="116" cy="250"/>
                </a:xfrm>
                <a:prstGeom prst="rect">
                  <a:avLst/>
                </a:prstGeom>
                <a:noFill/>
                <a:ln w="9525">
                  <a:noFill/>
                  <a:miter lim="800000"/>
                </a:ln>
              </p:spPr>
              <p:txBody>
                <a:bodyPr>
                  <a:spAutoFit/>
                </a:bodyPr>
                <a:lstStyle/>
                <a:p>
                  <a:pPr algn="l">
                    <a:lnSpc>
                      <a:spcPct val="100000"/>
                    </a:lnSpc>
                  </a:pPr>
                  <a:r>
                    <a:rPr kumimoji="1" lang="en-US" altLang="zh-CN"/>
                    <a:t>R</a:t>
                  </a:r>
                </a:p>
              </p:txBody>
            </p:sp>
            <p:sp>
              <p:nvSpPr>
                <p:cNvPr id="89209" name="Text Box 15"/>
                <p:cNvSpPr txBox="1">
                  <a:spLocks noChangeArrowheads="1"/>
                </p:cNvSpPr>
                <p:nvPr/>
              </p:nvSpPr>
              <p:spPr bwMode="auto">
                <a:xfrm>
                  <a:off x="1514" y="2001"/>
                  <a:ext cx="137" cy="250"/>
                </a:xfrm>
                <a:prstGeom prst="rect">
                  <a:avLst/>
                </a:prstGeom>
                <a:noFill/>
                <a:ln w="9525">
                  <a:noFill/>
                  <a:miter lim="800000"/>
                </a:ln>
              </p:spPr>
              <p:txBody>
                <a:bodyPr>
                  <a:spAutoFit/>
                </a:bodyPr>
                <a:lstStyle/>
                <a:p>
                  <a:pPr algn="l">
                    <a:lnSpc>
                      <a:spcPct val="100000"/>
                    </a:lnSpc>
                  </a:pPr>
                  <a:r>
                    <a:rPr kumimoji="1" lang="en-US" altLang="zh-CN"/>
                    <a:t>D</a:t>
                  </a:r>
                </a:p>
              </p:txBody>
            </p:sp>
            <p:sp>
              <p:nvSpPr>
                <p:cNvPr id="89210" name="Text Box 16"/>
                <p:cNvSpPr txBox="1">
                  <a:spLocks noChangeArrowheads="1"/>
                </p:cNvSpPr>
                <p:nvPr/>
              </p:nvSpPr>
              <p:spPr bwMode="auto">
                <a:xfrm>
                  <a:off x="1815" y="1583"/>
                  <a:ext cx="142" cy="250"/>
                </a:xfrm>
                <a:prstGeom prst="rect">
                  <a:avLst/>
                </a:prstGeom>
                <a:noFill/>
                <a:ln w="9525">
                  <a:noFill/>
                  <a:miter lim="800000"/>
                </a:ln>
              </p:spPr>
              <p:txBody>
                <a:bodyPr>
                  <a:spAutoFit/>
                </a:bodyPr>
                <a:lstStyle/>
                <a:p>
                  <a:pPr algn="l">
                    <a:lnSpc>
                      <a:spcPct val="100000"/>
                    </a:lnSpc>
                  </a:pPr>
                  <a:r>
                    <a:rPr kumimoji="1" lang="en-US" altLang="zh-CN"/>
                    <a:t>Q</a:t>
                  </a:r>
                </a:p>
              </p:txBody>
            </p:sp>
            <p:sp>
              <p:nvSpPr>
                <p:cNvPr id="89211" name="Text Box 17"/>
                <p:cNvSpPr txBox="1">
                  <a:spLocks noChangeArrowheads="1"/>
                </p:cNvSpPr>
                <p:nvPr/>
              </p:nvSpPr>
              <p:spPr bwMode="auto">
                <a:xfrm>
                  <a:off x="1506" y="1591"/>
                  <a:ext cx="120" cy="250"/>
                </a:xfrm>
                <a:prstGeom prst="rect">
                  <a:avLst/>
                </a:prstGeom>
                <a:noFill/>
                <a:ln w="9525">
                  <a:noFill/>
                  <a:miter lim="800000"/>
                </a:ln>
              </p:spPr>
              <p:txBody>
                <a:bodyPr>
                  <a:spAutoFit/>
                </a:bodyPr>
                <a:lstStyle/>
                <a:p>
                  <a:pPr algn="l">
                    <a:lnSpc>
                      <a:spcPct val="100000"/>
                    </a:lnSpc>
                  </a:pPr>
                  <a:r>
                    <a:rPr kumimoji="1" lang="en-US" altLang="zh-CN"/>
                    <a:t>Q</a:t>
                  </a:r>
                </a:p>
              </p:txBody>
            </p:sp>
            <p:sp>
              <p:nvSpPr>
                <p:cNvPr id="89212" name="Line 18"/>
                <p:cNvSpPr>
                  <a:spLocks noChangeShapeType="1"/>
                </p:cNvSpPr>
                <p:nvPr/>
              </p:nvSpPr>
              <p:spPr bwMode="auto">
                <a:xfrm>
                  <a:off x="1585" y="1623"/>
                  <a:ext cx="69" cy="0"/>
                </a:xfrm>
                <a:prstGeom prst="line">
                  <a:avLst/>
                </a:prstGeom>
                <a:noFill/>
                <a:ln w="28575">
                  <a:solidFill>
                    <a:schemeClr val="tx1"/>
                  </a:solidFill>
                  <a:round/>
                </a:ln>
              </p:spPr>
              <p:txBody>
                <a:bodyPr wrap="none" anchor="ctr"/>
                <a:lstStyle/>
                <a:p>
                  <a:endParaRPr lang="zh-CN" altLang="en-US"/>
                </a:p>
              </p:txBody>
            </p:sp>
            <p:sp>
              <p:nvSpPr>
                <p:cNvPr id="89213" name="Line 19"/>
                <p:cNvSpPr>
                  <a:spLocks noChangeShapeType="1"/>
                </p:cNvSpPr>
                <p:nvPr/>
              </p:nvSpPr>
              <p:spPr bwMode="auto">
                <a:xfrm>
                  <a:off x="1930" y="1446"/>
                  <a:ext cx="0" cy="143"/>
                </a:xfrm>
                <a:prstGeom prst="line">
                  <a:avLst/>
                </a:prstGeom>
                <a:noFill/>
                <a:ln w="28575">
                  <a:solidFill>
                    <a:schemeClr val="tx1"/>
                  </a:solidFill>
                  <a:round/>
                </a:ln>
              </p:spPr>
              <p:txBody>
                <a:bodyPr wrap="none" anchor="ctr"/>
                <a:lstStyle/>
                <a:p>
                  <a:endParaRPr lang="zh-CN" altLang="en-US"/>
                </a:p>
              </p:txBody>
            </p:sp>
            <p:sp>
              <p:nvSpPr>
                <p:cNvPr id="89214" name="Oval 20"/>
                <p:cNvSpPr>
                  <a:spLocks noChangeArrowheads="1"/>
                </p:cNvSpPr>
                <p:nvPr/>
              </p:nvSpPr>
              <p:spPr bwMode="auto">
                <a:xfrm>
                  <a:off x="1596" y="1519"/>
                  <a:ext cx="46" cy="64"/>
                </a:xfrm>
                <a:prstGeom prst="ellipse">
                  <a:avLst/>
                </a:prstGeom>
                <a:solidFill>
                  <a:srgbClr val="FFFFFF"/>
                </a:solidFill>
                <a:ln w="28575">
                  <a:solidFill>
                    <a:schemeClr val="tx1"/>
                  </a:solidFill>
                  <a:round/>
                </a:ln>
              </p:spPr>
              <p:txBody>
                <a:bodyPr wrap="none" anchor="ctr"/>
                <a:lstStyle/>
                <a:p>
                  <a:endParaRPr lang="zh-CN" altLang="en-US"/>
                </a:p>
              </p:txBody>
            </p:sp>
            <p:sp>
              <p:nvSpPr>
                <p:cNvPr id="89215" name="Line 21"/>
                <p:cNvSpPr>
                  <a:spLocks noChangeShapeType="1"/>
                </p:cNvSpPr>
                <p:nvPr/>
              </p:nvSpPr>
              <p:spPr bwMode="auto">
                <a:xfrm>
                  <a:off x="1626" y="1382"/>
                  <a:ext cx="0" cy="143"/>
                </a:xfrm>
                <a:prstGeom prst="line">
                  <a:avLst/>
                </a:prstGeom>
                <a:noFill/>
                <a:ln w="28575">
                  <a:solidFill>
                    <a:schemeClr val="tx1"/>
                  </a:solidFill>
                  <a:round/>
                </a:ln>
              </p:spPr>
              <p:txBody>
                <a:bodyPr wrap="none" anchor="ctr"/>
                <a:lstStyle/>
                <a:p>
                  <a:endParaRPr lang="zh-CN" altLang="en-US"/>
                </a:p>
              </p:txBody>
            </p:sp>
          </p:grpSp>
          <p:grpSp>
            <p:nvGrpSpPr>
              <p:cNvPr id="89098" name="Group 22"/>
              <p:cNvGrpSpPr/>
              <p:nvPr/>
            </p:nvGrpSpPr>
            <p:grpSpPr bwMode="auto">
              <a:xfrm>
                <a:off x="3256" y="2416"/>
                <a:ext cx="714" cy="969"/>
                <a:chOff x="1349" y="1382"/>
                <a:chExt cx="714" cy="969"/>
              </a:xfrm>
            </p:grpSpPr>
            <p:sp>
              <p:nvSpPr>
                <p:cNvPr id="89186" name="Rectangle 23"/>
                <p:cNvSpPr>
                  <a:spLocks noChangeArrowheads="1"/>
                </p:cNvSpPr>
                <p:nvPr/>
              </p:nvSpPr>
              <p:spPr bwMode="auto">
                <a:xfrm>
                  <a:off x="1468" y="1583"/>
                  <a:ext cx="595" cy="622"/>
                </a:xfrm>
                <a:prstGeom prst="rect">
                  <a:avLst/>
                </a:prstGeom>
                <a:solidFill>
                  <a:srgbClr val="66FF33"/>
                </a:solidFill>
                <a:ln w="28575">
                  <a:solidFill>
                    <a:schemeClr val="tx1"/>
                  </a:solidFill>
                  <a:miter lim="800000"/>
                </a:ln>
              </p:spPr>
              <p:txBody>
                <a:bodyPr wrap="none" anchor="ctr"/>
                <a:lstStyle/>
                <a:p>
                  <a:endParaRPr lang="zh-CN" altLang="en-US"/>
                </a:p>
              </p:txBody>
            </p:sp>
            <p:sp>
              <p:nvSpPr>
                <p:cNvPr id="89187" name="Oval 24"/>
                <p:cNvSpPr>
                  <a:spLocks noChangeArrowheads="1"/>
                </p:cNvSpPr>
                <p:nvPr/>
              </p:nvSpPr>
              <p:spPr bwMode="auto">
                <a:xfrm>
                  <a:off x="1422" y="1862"/>
                  <a:ext cx="46" cy="64"/>
                </a:xfrm>
                <a:prstGeom prst="ellipse">
                  <a:avLst/>
                </a:prstGeom>
                <a:solidFill>
                  <a:srgbClr val="FFFFFF"/>
                </a:solidFill>
                <a:ln w="28575">
                  <a:solidFill>
                    <a:schemeClr val="tx1"/>
                  </a:solidFill>
                  <a:round/>
                </a:ln>
              </p:spPr>
              <p:txBody>
                <a:bodyPr wrap="none" anchor="ctr"/>
                <a:lstStyle/>
                <a:p>
                  <a:endParaRPr lang="zh-CN" altLang="en-US"/>
                </a:p>
              </p:txBody>
            </p:sp>
            <p:sp>
              <p:nvSpPr>
                <p:cNvPr id="89188" name="Line 25"/>
                <p:cNvSpPr>
                  <a:spLocks noChangeShapeType="1"/>
                </p:cNvSpPr>
                <p:nvPr/>
              </p:nvSpPr>
              <p:spPr bwMode="auto">
                <a:xfrm>
                  <a:off x="1349" y="1894"/>
                  <a:ext cx="77" cy="0"/>
                </a:xfrm>
                <a:prstGeom prst="line">
                  <a:avLst/>
                </a:prstGeom>
                <a:noFill/>
                <a:ln w="28575">
                  <a:solidFill>
                    <a:schemeClr val="tx1"/>
                  </a:solidFill>
                  <a:round/>
                </a:ln>
              </p:spPr>
              <p:txBody>
                <a:bodyPr wrap="none" anchor="ctr"/>
                <a:lstStyle/>
                <a:p>
                  <a:endParaRPr lang="zh-CN" altLang="en-US"/>
                </a:p>
              </p:txBody>
            </p:sp>
            <p:sp>
              <p:nvSpPr>
                <p:cNvPr id="89189" name="Line 26"/>
                <p:cNvSpPr>
                  <a:spLocks noChangeShapeType="1"/>
                </p:cNvSpPr>
                <p:nvPr/>
              </p:nvSpPr>
              <p:spPr bwMode="auto">
                <a:xfrm>
                  <a:off x="1624" y="2209"/>
                  <a:ext cx="0" cy="142"/>
                </a:xfrm>
                <a:prstGeom prst="line">
                  <a:avLst/>
                </a:prstGeom>
                <a:noFill/>
                <a:ln w="28575">
                  <a:solidFill>
                    <a:schemeClr val="tx1"/>
                  </a:solidFill>
                  <a:round/>
                </a:ln>
              </p:spPr>
              <p:txBody>
                <a:bodyPr wrap="none" anchor="ctr"/>
                <a:lstStyle/>
                <a:p>
                  <a:endParaRPr lang="zh-CN" altLang="en-US"/>
                </a:p>
              </p:txBody>
            </p:sp>
            <p:sp>
              <p:nvSpPr>
                <p:cNvPr id="89190" name="Line 27"/>
                <p:cNvSpPr>
                  <a:spLocks noChangeShapeType="1"/>
                </p:cNvSpPr>
                <p:nvPr/>
              </p:nvSpPr>
              <p:spPr bwMode="auto">
                <a:xfrm>
                  <a:off x="1911" y="2209"/>
                  <a:ext cx="0" cy="142"/>
                </a:xfrm>
                <a:prstGeom prst="line">
                  <a:avLst/>
                </a:prstGeom>
                <a:noFill/>
                <a:ln w="28575">
                  <a:solidFill>
                    <a:schemeClr val="tx1"/>
                  </a:solidFill>
                  <a:round/>
                </a:ln>
              </p:spPr>
              <p:txBody>
                <a:bodyPr wrap="none" anchor="ctr"/>
                <a:lstStyle/>
                <a:p>
                  <a:endParaRPr lang="zh-CN" altLang="en-US"/>
                </a:p>
              </p:txBody>
            </p:sp>
            <p:sp>
              <p:nvSpPr>
                <p:cNvPr id="89191" name="Line 28"/>
                <p:cNvSpPr>
                  <a:spLocks noChangeShapeType="1"/>
                </p:cNvSpPr>
                <p:nvPr/>
              </p:nvSpPr>
              <p:spPr bwMode="auto">
                <a:xfrm flipV="1">
                  <a:off x="1879" y="2128"/>
                  <a:ext cx="32" cy="77"/>
                </a:xfrm>
                <a:prstGeom prst="line">
                  <a:avLst/>
                </a:prstGeom>
                <a:noFill/>
                <a:ln w="28575">
                  <a:solidFill>
                    <a:schemeClr val="tx1"/>
                  </a:solidFill>
                  <a:round/>
                </a:ln>
              </p:spPr>
              <p:txBody>
                <a:bodyPr wrap="none" anchor="ctr"/>
                <a:lstStyle/>
                <a:p>
                  <a:endParaRPr lang="zh-CN" altLang="en-US"/>
                </a:p>
              </p:txBody>
            </p:sp>
            <p:sp>
              <p:nvSpPr>
                <p:cNvPr id="89192" name="Line 29"/>
                <p:cNvSpPr>
                  <a:spLocks noChangeShapeType="1"/>
                </p:cNvSpPr>
                <p:nvPr/>
              </p:nvSpPr>
              <p:spPr bwMode="auto">
                <a:xfrm>
                  <a:off x="1907" y="2134"/>
                  <a:ext cx="37" cy="71"/>
                </a:xfrm>
                <a:prstGeom prst="line">
                  <a:avLst/>
                </a:prstGeom>
                <a:noFill/>
                <a:ln w="28575">
                  <a:solidFill>
                    <a:schemeClr val="tx1"/>
                  </a:solidFill>
                  <a:round/>
                </a:ln>
              </p:spPr>
              <p:txBody>
                <a:bodyPr wrap="none" anchor="ctr"/>
                <a:lstStyle/>
                <a:p>
                  <a:endParaRPr lang="zh-CN" altLang="en-US"/>
                </a:p>
              </p:txBody>
            </p:sp>
            <p:sp>
              <p:nvSpPr>
                <p:cNvPr id="89193" name="Text Box 30"/>
                <p:cNvSpPr txBox="1">
                  <a:spLocks noChangeArrowheads="1"/>
                </p:cNvSpPr>
                <p:nvPr/>
              </p:nvSpPr>
              <p:spPr bwMode="auto">
                <a:xfrm>
                  <a:off x="1456" y="1773"/>
                  <a:ext cx="116" cy="250"/>
                </a:xfrm>
                <a:prstGeom prst="rect">
                  <a:avLst/>
                </a:prstGeom>
                <a:noFill/>
                <a:ln w="9525">
                  <a:noFill/>
                  <a:miter lim="800000"/>
                </a:ln>
              </p:spPr>
              <p:txBody>
                <a:bodyPr>
                  <a:spAutoFit/>
                </a:bodyPr>
                <a:lstStyle/>
                <a:p>
                  <a:pPr algn="l">
                    <a:lnSpc>
                      <a:spcPct val="100000"/>
                    </a:lnSpc>
                  </a:pPr>
                  <a:r>
                    <a:rPr kumimoji="1" lang="en-US" altLang="zh-CN"/>
                    <a:t>R</a:t>
                  </a:r>
                </a:p>
              </p:txBody>
            </p:sp>
            <p:sp>
              <p:nvSpPr>
                <p:cNvPr id="89194" name="Text Box 31"/>
                <p:cNvSpPr txBox="1">
                  <a:spLocks noChangeArrowheads="1"/>
                </p:cNvSpPr>
                <p:nvPr/>
              </p:nvSpPr>
              <p:spPr bwMode="auto">
                <a:xfrm>
                  <a:off x="1514" y="2001"/>
                  <a:ext cx="137" cy="250"/>
                </a:xfrm>
                <a:prstGeom prst="rect">
                  <a:avLst/>
                </a:prstGeom>
                <a:noFill/>
                <a:ln w="9525">
                  <a:noFill/>
                  <a:miter lim="800000"/>
                </a:ln>
              </p:spPr>
              <p:txBody>
                <a:bodyPr>
                  <a:spAutoFit/>
                </a:bodyPr>
                <a:lstStyle/>
                <a:p>
                  <a:pPr algn="l">
                    <a:lnSpc>
                      <a:spcPct val="100000"/>
                    </a:lnSpc>
                  </a:pPr>
                  <a:r>
                    <a:rPr kumimoji="1" lang="en-US" altLang="zh-CN"/>
                    <a:t>D</a:t>
                  </a:r>
                </a:p>
              </p:txBody>
            </p:sp>
            <p:sp>
              <p:nvSpPr>
                <p:cNvPr id="89195" name="Text Box 32"/>
                <p:cNvSpPr txBox="1">
                  <a:spLocks noChangeArrowheads="1"/>
                </p:cNvSpPr>
                <p:nvPr/>
              </p:nvSpPr>
              <p:spPr bwMode="auto">
                <a:xfrm>
                  <a:off x="1815" y="1583"/>
                  <a:ext cx="142" cy="250"/>
                </a:xfrm>
                <a:prstGeom prst="rect">
                  <a:avLst/>
                </a:prstGeom>
                <a:noFill/>
                <a:ln w="9525">
                  <a:noFill/>
                  <a:miter lim="800000"/>
                </a:ln>
              </p:spPr>
              <p:txBody>
                <a:bodyPr>
                  <a:spAutoFit/>
                </a:bodyPr>
                <a:lstStyle/>
                <a:p>
                  <a:pPr algn="l">
                    <a:lnSpc>
                      <a:spcPct val="100000"/>
                    </a:lnSpc>
                  </a:pPr>
                  <a:r>
                    <a:rPr kumimoji="1" lang="en-US" altLang="zh-CN"/>
                    <a:t>Q</a:t>
                  </a:r>
                </a:p>
              </p:txBody>
            </p:sp>
            <p:sp>
              <p:nvSpPr>
                <p:cNvPr id="89196" name="Text Box 33"/>
                <p:cNvSpPr txBox="1">
                  <a:spLocks noChangeArrowheads="1"/>
                </p:cNvSpPr>
                <p:nvPr/>
              </p:nvSpPr>
              <p:spPr bwMode="auto">
                <a:xfrm>
                  <a:off x="1506" y="1591"/>
                  <a:ext cx="120" cy="250"/>
                </a:xfrm>
                <a:prstGeom prst="rect">
                  <a:avLst/>
                </a:prstGeom>
                <a:noFill/>
                <a:ln w="9525">
                  <a:noFill/>
                  <a:miter lim="800000"/>
                </a:ln>
              </p:spPr>
              <p:txBody>
                <a:bodyPr>
                  <a:spAutoFit/>
                </a:bodyPr>
                <a:lstStyle/>
                <a:p>
                  <a:pPr algn="l">
                    <a:lnSpc>
                      <a:spcPct val="100000"/>
                    </a:lnSpc>
                  </a:pPr>
                  <a:r>
                    <a:rPr kumimoji="1" lang="en-US" altLang="zh-CN"/>
                    <a:t>Q</a:t>
                  </a:r>
                </a:p>
              </p:txBody>
            </p:sp>
            <p:sp>
              <p:nvSpPr>
                <p:cNvPr id="89197" name="Line 34"/>
                <p:cNvSpPr>
                  <a:spLocks noChangeShapeType="1"/>
                </p:cNvSpPr>
                <p:nvPr/>
              </p:nvSpPr>
              <p:spPr bwMode="auto">
                <a:xfrm>
                  <a:off x="1585" y="1623"/>
                  <a:ext cx="69" cy="0"/>
                </a:xfrm>
                <a:prstGeom prst="line">
                  <a:avLst/>
                </a:prstGeom>
                <a:noFill/>
                <a:ln w="28575">
                  <a:solidFill>
                    <a:schemeClr val="tx1"/>
                  </a:solidFill>
                  <a:round/>
                </a:ln>
              </p:spPr>
              <p:txBody>
                <a:bodyPr wrap="none" anchor="ctr"/>
                <a:lstStyle/>
                <a:p>
                  <a:endParaRPr lang="zh-CN" altLang="en-US"/>
                </a:p>
              </p:txBody>
            </p:sp>
            <p:sp>
              <p:nvSpPr>
                <p:cNvPr id="89198" name="Line 35"/>
                <p:cNvSpPr>
                  <a:spLocks noChangeShapeType="1"/>
                </p:cNvSpPr>
                <p:nvPr/>
              </p:nvSpPr>
              <p:spPr bwMode="auto">
                <a:xfrm>
                  <a:off x="1930" y="1446"/>
                  <a:ext cx="0" cy="143"/>
                </a:xfrm>
                <a:prstGeom prst="line">
                  <a:avLst/>
                </a:prstGeom>
                <a:noFill/>
                <a:ln w="28575">
                  <a:solidFill>
                    <a:schemeClr val="tx1"/>
                  </a:solidFill>
                  <a:round/>
                </a:ln>
              </p:spPr>
              <p:txBody>
                <a:bodyPr wrap="none" anchor="ctr"/>
                <a:lstStyle/>
                <a:p>
                  <a:endParaRPr lang="zh-CN" altLang="en-US"/>
                </a:p>
              </p:txBody>
            </p:sp>
            <p:sp>
              <p:nvSpPr>
                <p:cNvPr id="89199" name="Oval 36"/>
                <p:cNvSpPr>
                  <a:spLocks noChangeArrowheads="1"/>
                </p:cNvSpPr>
                <p:nvPr/>
              </p:nvSpPr>
              <p:spPr bwMode="auto">
                <a:xfrm>
                  <a:off x="1596" y="1519"/>
                  <a:ext cx="46" cy="64"/>
                </a:xfrm>
                <a:prstGeom prst="ellipse">
                  <a:avLst/>
                </a:prstGeom>
                <a:solidFill>
                  <a:srgbClr val="FFFFFF"/>
                </a:solidFill>
                <a:ln w="28575">
                  <a:solidFill>
                    <a:schemeClr val="tx1"/>
                  </a:solidFill>
                  <a:round/>
                </a:ln>
              </p:spPr>
              <p:txBody>
                <a:bodyPr wrap="none" anchor="ctr"/>
                <a:lstStyle/>
                <a:p>
                  <a:endParaRPr lang="zh-CN" altLang="en-US"/>
                </a:p>
              </p:txBody>
            </p:sp>
            <p:sp>
              <p:nvSpPr>
                <p:cNvPr id="89200" name="Line 37"/>
                <p:cNvSpPr>
                  <a:spLocks noChangeShapeType="1"/>
                </p:cNvSpPr>
                <p:nvPr/>
              </p:nvSpPr>
              <p:spPr bwMode="auto">
                <a:xfrm>
                  <a:off x="1626" y="1382"/>
                  <a:ext cx="0" cy="143"/>
                </a:xfrm>
                <a:prstGeom prst="line">
                  <a:avLst/>
                </a:prstGeom>
                <a:noFill/>
                <a:ln w="28575">
                  <a:solidFill>
                    <a:schemeClr val="tx1"/>
                  </a:solidFill>
                  <a:round/>
                </a:ln>
              </p:spPr>
              <p:txBody>
                <a:bodyPr wrap="none" anchor="ctr"/>
                <a:lstStyle/>
                <a:p>
                  <a:endParaRPr lang="zh-CN" altLang="en-US"/>
                </a:p>
              </p:txBody>
            </p:sp>
          </p:grpSp>
          <p:grpSp>
            <p:nvGrpSpPr>
              <p:cNvPr id="89099" name="Group 38"/>
              <p:cNvGrpSpPr/>
              <p:nvPr/>
            </p:nvGrpSpPr>
            <p:grpSpPr bwMode="auto">
              <a:xfrm>
                <a:off x="2060" y="2403"/>
                <a:ext cx="714" cy="969"/>
                <a:chOff x="1349" y="1382"/>
                <a:chExt cx="714" cy="969"/>
              </a:xfrm>
            </p:grpSpPr>
            <p:sp>
              <p:nvSpPr>
                <p:cNvPr id="89171" name="Rectangle 39"/>
                <p:cNvSpPr>
                  <a:spLocks noChangeArrowheads="1"/>
                </p:cNvSpPr>
                <p:nvPr/>
              </p:nvSpPr>
              <p:spPr bwMode="auto">
                <a:xfrm>
                  <a:off x="1468" y="1583"/>
                  <a:ext cx="595" cy="622"/>
                </a:xfrm>
                <a:prstGeom prst="rect">
                  <a:avLst/>
                </a:prstGeom>
                <a:solidFill>
                  <a:srgbClr val="66FF33"/>
                </a:solidFill>
                <a:ln w="28575">
                  <a:solidFill>
                    <a:schemeClr val="tx1"/>
                  </a:solidFill>
                  <a:miter lim="800000"/>
                </a:ln>
              </p:spPr>
              <p:txBody>
                <a:bodyPr wrap="none" anchor="ctr"/>
                <a:lstStyle/>
                <a:p>
                  <a:endParaRPr lang="zh-CN" altLang="en-US"/>
                </a:p>
              </p:txBody>
            </p:sp>
            <p:sp>
              <p:nvSpPr>
                <p:cNvPr id="89172" name="Oval 40"/>
                <p:cNvSpPr>
                  <a:spLocks noChangeArrowheads="1"/>
                </p:cNvSpPr>
                <p:nvPr/>
              </p:nvSpPr>
              <p:spPr bwMode="auto">
                <a:xfrm>
                  <a:off x="1422" y="1862"/>
                  <a:ext cx="46" cy="64"/>
                </a:xfrm>
                <a:prstGeom prst="ellipse">
                  <a:avLst/>
                </a:prstGeom>
                <a:solidFill>
                  <a:srgbClr val="FFFFFF"/>
                </a:solidFill>
                <a:ln w="28575">
                  <a:solidFill>
                    <a:schemeClr val="tx1"/>
                  </a:solidFill>
                  <a:round/>
                </a:ln>
              </p:spPr>
              <p:txBody>
                <a:bodyPr wrap="none" anchor="ctr"/>
                <a:lstStyle/>
                <a:p>
                  <a:endParaRPr lang="zh-CN" altLang="en-US"/>
                </a:p>
              </p:txBody>
            </p:sp>
            <p:sp>
              <p:nvSpPr>
                <p:cNvPr id="89173" name="Line 41"/>
                <p:cNvSpPr>
                  <a:spLocks noChangeShapeType="1"/>
                </p:cNvSpPr>
                <p:nvPr/>
              </p:nvSpPr>
              <p:spPr bwMode="auto">
                <a:xfrm>
                  <a:off x="1349" y="1894"/>
                  <a:ext cx="77" cy="0"/>
                </a:xfrm>
                <a:prstGeom prst="line">
                  <a:avLst/>
                </a:prstGeom>
                <a:noFill/>
                <a:ln w="28575">
                  <a:solidFill>
                    <a:schemeClr val="tx1"/>
                  </a:solidFill>
                  <a:round/>
                </a:ln>
              </p:spPr>
              <p:txBody>
                <a:bodyPr wrap="none" anchor="ctr"/>
                <a:lstStyle/>
                <a:p>
                  <a:endParaRPr lang="zh-CN" altLang="en-US"/>
                </a:p>
              </p:txBody>
            </p:sp>
            <p:sp>
              <p:nvSpPr>
                <p:cNvPr id="89174" name="Line 42"/>
                <p:cNvSpPr>
                  <a:spLocks noChangeShapeType="1"/>
                </p:cNvSpPr>
                <p:nvPr/>
              </p:nvSpPr>
              <p:spPr bwMode="auto">
                <a:xfrm>
                  <a:off x="1624" y="2209"/>
                  <a:ext cx="0" cy="142"/>
                </a:xfrm>
                <a:prstGeom prst="line">
                  <a:avLst/>
                </a:prstGeom>
                <a:noFill/>
                <a:ln w="28575">
                  <a:solidFill>
                    <a:schemeClr val="tx1"/>
                  </a:solidFill>
                  <a:round/>
                </a:ln>
              </p:spPr>
              <p:txBody>
                <a:bodyPr wrap="none" anchor="ctr"/>
                <a:lstStyle/>
                <a:p>
                  <a:endParaRPr lang="zh-CN" altLang="en-US"/>
                </a:p>
              </p:txBody>
            </p:sp>
            <p:sp>
              <p:nvSpPr>
                <p:cNvPr id="89175" name="Line 43"/>
                <p:cNvSpPr>
                  <a:spLocks noChangeShapeType="1"/>
                </p:cNvSpPr>
                <p:nvPr/>
              </p:nvSpPr>
              <p:spPr bwMode="auto">
                <a:xfrm>
                  <a:off x="1911" y="2209"/>
                  <a:ext cx="0" cy="142"/>
                </a:xfrm>
                <a:prstGeom prst="line">
                  <a:avLst/>
                </a:prstGeom>
                <a:noFill/>
                <a:ln w="28575">
                  <a:solidFill>
                    <a:schemeClr val="tx1"/>
                  </a:solidFill>
                  <a:round/>
                </a:ln>
              </p:spPr>
              <p:txBody>
                <a:bodyPr wrap="none" anchor="ctr"/>
                <a:lstStyle/>
                <a:p>
                  <a:endParaRPr lang="zh-CN" altLang="en-US"/>
                </a:p>
              </p:txBody>
            </p:sp>
            <p:sp>
              <p:nvSpPr>
                <p:cNvPr id="89176" name="Line 44"/>
                <p:cNvSpPr>
                  <a:spLocks noChangeShapeType="1"/>
                </p:cNvSpPr>
                <p:nvPr/>
              </p:nvSpPr>
              <p:spPr bwMode="auto">
                <a:xfrm flipV="1">
                  <a:off x="1879" y="2128"/>
                  <a:ext cx="32" cy="77"/>
                </a:xfrm>
                <a:prstGeom prst="line">
                  <a:avLst/>
                </a:prstGeom>
                <a:noFill/>
                <a:ln w="28575">
                  <a:solidFill>
                    <a:schemeClr val="tx1"/>
                  </a:solidFill>
                  <a:round/>
                </a:ln>
              </p:spPr>
              <p:txBody>
                <a:bodyPr wrap="none" anchor="ctr"/>
                <a:lstStyle/>
                <a:p>
                  <a:endParaRPr lang="zh-CN" altLang="en-US"/>
                </a:p>
              </p:txBody>
            </p:sp>
            <p:sp>
              <p:nvSpPr>
                <p:cNvPr id="89177" name="Line 45"/>
                <p:cNvSpPr>
                  <a:spLocks noChangeShapeType="1"/>
                </p:cNvSpPr>
                <p:nvPr/>
              </p:nvSpPr>
              <p:spPr bwMode="auto">
                <a:xfrm>
                  <a:off x="1907" y="2134"/>
                  <a:ext cx="37" cy="71"/>
                </a:xfrm>
                <a:prstGeom prst="line">
                  <a:avLst/>
                </a:prstGeom>
                <a:noFill/>
                <a:ln w="28575">
                  <a:solidFill>
                    <a:schemeClr val="tx1"/>
                  </a:solidFill>
                  <a:round/>
                </a:ln>
              </p:spPr>
              <p:txBody>
                <a:bodyPr wrap="none" anchor="ctr"/>
                <a:lstStyle/>
                <a:p>
                  <a:endParaRPr lang="zh-CN" altLang="en-US"/>
                </a:p>
              </p:txBody>
            </p:sp>
            <p:sp>
              <p:nvSpPr>
                <p:cNvPr id="89178" name="Text Box 46"/>
                <p:cNvSpPr txBox="1">
                  <a:spLocks noChangeArrowheads="1"/>
                </p:cNvSpPr>
                <p:nvPr/>
              </p:nvSpPr>
              <p:spPr bwMode="auto">
                <a:xfrm>
                  <a:off x="1456" y="1773"/>
                  <a:ext cx="116" cy="250"/>
                </a:xfrm>
                <a:prstGeom prst="rect">
                  <a:avLst/>
                </a:prstGeom>
                <a:noFill/>
                <a:ln w="9525">
                  <a:noFill/>
                  <a:miter lim="800000"/>
                </a:ln>
              </p:spPr>
              <p:txBody>
                <a:bodyPr>
                  <a:spAutoFit/>
                </a:bodyPr>
                <a:lstStyle/>
                <a:p>
                  <a:pPr algn="l">
                    <a:lnSpc>
                      <a:spcPct val="100000"/>
                    </a:lnSpc>
                  </a:pPr>
                  <a:r>
                    <a:rPr kumimoji="1" lang="en-US" altLang="zh-CN"/>
                    <a:t>R</a:t>
                  </a:r>
                </a:p>
              </p:txBody>
            </p:sp>
            <p:sp>
              <p:nvSpPr>
                <p:cNvPr id="89179" name="Text Box 47"/>
                <p:cNvSpPr txBox="1">
                  <a:spLocks noChangeArrowheads="1"/>
                </p:cNvSpPr>
                <p:nvPr/>
              </p:nvSpPr>
              <p:spPr bwMode="auto">
                <a:xfrm>
                  <a:off x="1514" y="2001"/>
                  <a:ext cx="137" cy="250"/>
                </a:xfrm>
                <a:prstGeom prst="rect">
                  <a:avLst/>
                </a:prstGeom>
                <a:noFill/>
                <a:ln w="9525">
                  <a:noFill/>
                  <a:miter lim="800000"/>
                </a:ln>
              </p:spPr>
              <p:txBody>
                <a:bodyPr>
                  <a:spAutoFit/>
                </a:bodyPr>
                <a:lstStyle/>
                <a:p>
                  <a:pPr algn="l">
                    <a:lnSpc>
                      <a:spcPct val="100000"/>
                    </a:lnSpc>
                  </a:pPr>
                  <a:r>
                    <a:rPr kumimoji="1" lang="en-US" altLang="zh-CN"/>
                    <a:t>D</a:t>
                  </a:r>
                </a:p>
              </p:txBody>
            </p:sp>
            <p:sp>
              <p:nvSpPr>
                <p:cNvPr id="89180" name="Text Box 48"/>
                <p:cNvSpPr txBox="1">
                  <a:spLocks noChangeArrowheads="1"/>
                </p:cNvSpPr>
                <p:nvPr/>
              </p:nvSpPr>
              <p:spPr bwMode="auto">
                <a:xfrm>
                  <a:off x="1815" y="1583"/>
                  <a:ext cx="142" cy="250"/>
                </a:xfrm>
                <a:prstGeom prst="rect">
                  <a:avLst/>
                </a:prstGeom>
                <a:noFill/>
                <a:ln w="9525">
                  <a:noFill/>
                  <a:miter lim="800000"/>
                </a:ln>
              </p:spPr>
              <p:txBody>
                <a:bodyPr>
                  <a:spAutoFit/>
                </a:bodyPr>
                <a:lstStyle/>
                <a:p>
                  <a:pPr algn="l">
                    <a:lnSpc>
                      <a:spcPct val="100000"/>
                    </a:lnSpc>
                  </a:pPr>
                  <a:r>
                    <a:rPr kumimoji="1" lang="en-US" altLang="zh-CN"/>
                    <a:t>Q</a:t>
                  </a:r>
                </a:p>
              </p:txBody>
            </p:sp>
            <p:sp>
              <p:nvSpPr>
                <p:cNvPr id="89181" name="Text Box 49"/>
                <p:cNvSpPr txBox="1">
                  <a:spLocks noChangeArrowheads="1"/>
                </p:cNvSpPr>
                <p:nvPr/>
              </p:nvSpPr>
              <p:spPr bwMode="auto">
                <a:xfrm>
                  <a:off x="1506" y="1591"/>
                  <a:ext cx="120" cy="250"/>
                </a:xfrm>
                <a:prstGeom prst="rect">
                  <a:avLst/>
                </a:prstGeom>
                <a:noFill/>
                <a:ln w="9525">
                  <a:noFill/>
                  <a:miter lim="800000"/>
                </a:ln>
              </p:spPr>
              <p:txBody>
                <a:bodyPr>
                  <a:spAutoFit/>
                </a:bodyPr>
                <a:lstStyle/>
                <a:p>
                  <a:pPr algn="l">
                    <a:lnSpc>
                      <a:spcPct val="100000"/>
                    </a:lnSpc>
                  </a:pPr>
                  <a:r>
                    <a:rPr kumimoji="1" lang="en-US" altLang="zh-CN"/>
                    <a:t>Q</a:t>
                  </a:r>
                </a:p>
              </p:txBody>
            </p:sp>
            <p:sp>
              <p:nvSpPr>
                <p:cNvPr id="89182" name="Line 50"/>
                <p:cNvSpPr>
                  <a:spLocks noChangeShapeType="1"/>
                </p:cNvSpPr>
                <p:nvPr/>
              </p:nvSpPr>
              <p:spPr bwMode="auto">
                <a:xfrm>
                  <a:off x="1585" y="1623"/>
                  <a:ext cx="69" cy="0"/>
                </a:xfrm>
                <a:prstGeom prst="line">
                  <a:avLst/>
                </a:prstGeom>
                <a:noFill/>
                <a:ln w="28575">
                  <a:solidFill>
                    <a:schemeClr val="tx1"/>
                  </a:solidFill>
                  <a:round/>
                </a:ln>
              </p:spPr>
              <p:txBody>
                <a:bodyPr wrap="none" anchor="ctr"/>
                <a:lstStyle/>
                <a:p>
                  <a:endParaRPr lang="zh-CN" altLang="en-US"/>
                </a:p>
              </p:txBody>
            </p:sp>
            <p:sp>
              <p:nvSpPr>
                <p:cNvPr id="89183" name="Line 51"/>
                <p:cNvSpPr>
                  <a:spLocks noChangeShapeType="1"/>
                </p:cNvSpPr>
                <p:nvPr/>
              </p:nvSpPr>
              <p:spPr bwMode="auto">
                <a:xfrm>
                  <a:off x="1930" y="1446"/>
                  <a:ext cx="0" cy="143"/>
                </a:xfrm>
                <a:prstGeom prst="line">
                  <a:avLst/>
                </a:prstGeom>
                <a:noFill/>
                <a:ln w="28575">
                  <a:solidFill>
                    <a:schemeClr val="tx1"/>
                  </a:solidFill>
                  <a:round/>
                </a:ln>
              </p:spPr>
              <p:txBody>
                <a:bodyPr wrap="none" anchor="ctr"/>
                <a:lstStyle/>
                <a:p>
                  <a:endParaRPr lang="zh-CN" altLang="en-US"/>
                </a:p>
              </p:txBody>
            </p:sp>
            <p:sp>
              <p:nvSpPr>
                <p:cNvPr id="89184" name="Oval 52"/>
                <p:cNvSpPr>
                  <a:spLocks noChangeArrowheads="1"/>
                </p:cNvSpPr>
                <p:nvPr/>
              </p:nvSpPr>
              <p:spPr bwMode="auto">
                <a:xfrm>
                  <a:off x="1596" y="1519"/>
                  <a:ext cx="46" cy="64"/>
                </a:xfrm>
                <a:prstGeom prst="ellipse">
                  <a:avLst/>
                </a:prstGeom>
                <a:solidFill>
                  <a:srgbClr val="FFFFFF"/>
                </a:solidFill>
                <a:ln w="28575">
                  <a:solidFill>
                    <a:schemeClr val="tx1"/>
                  </a:solidFill>
                  <a:round/>
                </a:ln>
              </p:spPr>
              <p:txBody>
                <a:bodyPr wrap="none" anchor="ctr"/>
                <a:lstStyle/>
                <a:p>
                  <a:endParaRPr lang="zh-CN" altLang="en-US"/>
                </a:p>
              </p:txBody>
            </p:sp>
            <p:sp>
              <p:nvSpPr>
                <p:cNvPr id="89185" name="Line 53"/>
                <p:cNvSpPr>
                  <a:spLocks noChangeShapeType="1"/>
                </p:cNvSpPr>
                <p:nvPr/>
              </p:nvSpPr>
              <p:spPr bwMode="auto">
                <a:xfrm>
                  <a:off x="1626" y="1382"/>
                  <a:ext cx="0" cy="143"/>
                </a:xfrm>
                <a:prstGeom prst="line">
                  <a:avLst/>
                </a:prstGeom>
                <a:noFill/>
                <a:ln w="28575">
                  <a:solidFill>
                    <a:schemeClr val="tx1"/>
                  </a:solidFill>
                  <a:round/>
                </a:ln>
              </p:spPr>
              <p:txBody>
                <a:bodyPr wrap="none" anchor="ctr"/>
                <a:lstStyle/>
                <a:p>
                  <a:endParaRPr lang="zh-CN" altLang="en-US"/>
                </a:p>
              </p:txBody>
            </p:sp>
          </p:grpSp>
          <p:grpSp>
            <p:nvGrpSpPr>
              <p:cNvPr id="89100" name="Group 54"/>
              <p:cNvGrpSpPr/>
              <p:nvPr/>
            </p:nvGrpSpPr>
            <p:grpSpPr bwMode="auto">
              <a:xfrm>
                <a:off x="4357" y="2408"/>
                <a:ext cx="714" cy="969"/>
                <a:chOff x="1349" y="1382"/>
                <a:chExt cx="714" cy="969"/>
              </a:xfrm>
            </p:grpSpPr>
            <p:sp>
              <p:nvSpPr>
                <p:cNvPr id="89156" name="Rectangle 55"/>
                <p:cNvSpPr>
                  <a:spLocks noChangeArrowheads="1"/>
                </p:cNvSpPr>
                <p:nvPr/>
              </p:nvSpPr>
              <p:spPr bwMode="auto">
                <a:xfrm>
                  <a:off x="1468" y="1583"/>
                  <a:ext cx="595" cy="622"/>
                </a:xfrm>
                <a:prstGeom prst="rect">
                  <a:avLst/>
                </a:prstGeom>
                <a:solidFill>
                  <a:srgbClr val="66FF33"/>
                </a:solidFill>
                <a:ln w="28575">
                  <a:solidFill>
                    <a:schemeClr val="tx1"/>
                  </a:solidFill>
                  <a:miter lim="800000"/>
                </a:ln>
              </p:spPr>
              <p:txBody>
                <a:bodyPr wrap="none" anchor="ctr"/>
                <a:lstStyle/>
                <a:p>
                  <a:endParaRPr lang="zh-CN" altLang="en-US"/>
                </a:p>
              </p:txBody>
            </p:sp>
            <p:sp>
              <p:nvSpPr>
                <p:cNvPr id="89157" name="Oval 56"/>
                <p:cNvSpPr>
                  <a:spLocks noChangeArrowheads="1"/>
                </p:cNvSpPr>
                <p:nvPr/>
              </p:nvSpPr>
              <p:spPr bwMode="auto">
                <a:xfrm>
                  <a:off x="1422" y="1862"/>
                  <a:ext cx="46" cy="64"/>
                </a:xfrm>
                <a:prstGeom prst="ellipse">
                  <a:avLst/>
                </a:prstGeom>
                <a:solidFill>
                  <a:srgbClr val="FFFFFF"/>
                </a:solidFill>
                <a:ln w="28575">
                  <a:solidFill>
                    <a:schemeClr val="tx1"/>
                  </a:solidFill>
                  <a:round/>
                </a:ln>
              </p:spPr>
              <p:txBody>
                <a:bodyPr wrap="none" anchor="ctr"/>
                <a:lstStyle/>
                <a:p>
                  <a:endParaRPr lang="zh-CN" altLang="en-US"/>
                </a:p>
              </p:txBody>
            </p:sp>
            <p:sp>
              <p:nvSpPr>
                <p:cNvPr id="89158" name="Line 57"/>
                <p:cNvSpPr>
                  <a:spLocks noChangeShapeType="1"/>
                </p:cNvSpPr>
                <p:nvPr/>
              </p:nvSpPr>
              <p:spPr bwMode="auto">
                <a:xfrm>
                  <a:off x="1349" y="1894"/>
                  <a:ext cx="77" cy="0"/>
                </a:xfrm>
                <a:prstGeom prst="line">
                  <a:avLst/>
                </a:prstGeom>
                <a:noFill/>
                <a:ln w="28575">
                  <a:solidFill>
                    <a:schemeClr val="tx1"/>
                  </a:solidFill>
                  <a:round/>
                </a:ln>
              </p:spPr>
              <p:txBody>
                <a:bodyPr wrap="none" anchor="ctr"/>
                <a:lstStyle/>
                <a:p>
                  <a:endParaRPr lang="zh-CN" altLang="en-US"/>
                </a:p>
              </p:txBody>
            </p:sp>
            <p:sp>
              <p:nvSpPr>
                <p:cNvPr id="89159" name="Line 58"/>
                <p:cNvSpPr>
                  <a:spLocks noChangeShapeType="1"/>
                </p:cNvSpPr>
                <p:nvPr/>
              </p:nvSpPr>
              <p:spPr bwMode="auto">
                <a:xfrm>
                  <a:off x="1624" y="2209"/>
                  <a:ext cx="0" cy="142"/>
                </a:xfrm>
                <a:prstGeom prst="line">
                  <a:avLst/>
                </a:prstGeom>
                <a:noFill/>
                <a:ln w="28575">
                  <a:solidFill>
                    <a:schemeClr val="tx1"/>
                  </a:solidFill>
                  <a:round/>
                </a:ln>
              </p:spPr>
              <p:txBody>
                <a:bodyPr wrap="none" anchor="ctr"/>
                <a:lstStyle/>
                <a:p>
                  <a:endParaRPr lang="zh-CN" altLang="en-US"/>
                </a:p>
              </p:txBody>
            </p:sp>
            <p:sp>
              <p:nvSpPr>
                <p:cNvPr id="89160" name="Line 59"/>
                <p:cNvSpPr>
                  <a:spLocks noChangeShapeType="1"/>
                </p:cNvSpPr>
                <p:nvPr/>
              </p:nvSpPr>
              <p:spPr bwMode="auto">
                <a:xfrm>
                  <a:off x="1911" y="2209"/>
                  <a:ext cx="0" cy="142"/>
                </a:xfrm>
                <a:prstGeom prst="line">
                  <a:avLst/>
                </a:prstGeom>
                <a:noFill/>
                <a:ln w="28575">
                  <a:solidFill>
                    <a:schemeClr val="tx1"/>
                  </a:solidFill>
                  <a:round/>
                </a:ln>
              </p:spPr>
              <p:txBody>
                <a:bodyPr wrap="none" anchor="ctr"/>
                <a:lstStyle/>
                <a:p>
                  <a:endParaRPr lang="zh-CN" altLang="en-US"/>
                </a:p>
              </p:txBody>
            </p:sp>
            <p:sp>
              <p:nvSpPr>
                <p:cNvPr id="89161" name="Line 60"/>
                <p:cNvSpPr>
                  <a:spLocks noChangeShapeType="1"/>
                </p:cNvSpPr>
                <p:nvPr/>
              </p:nvSpPr>
              <p:spPr bwMode="auto">
                <a:xfrm flipV="1">
                  <a:off x="1879" y="2128"/>
                  <a:ext cx="32" cy="77"/>
                </a:xfrm>
                <a:prstGeom prst="line">
                  <a:avLst/>
                </a:prstGeom>
                <a:noFill/>
                <a:ln w="28575">
                  <a:solidFill>
                    <a:schemeClr val="tx1"/>
                  </a:solidFill>
                  <a:round/>
                </a:ln>
              </p:spPr>
              <p:txBody>
                <a:bodyPr wrap="none" anchor="ctr"/>
                <a:lstStyle/>
                <a:p>
                  <a:endParaRPr lang="zh-CN" altLang="en-US"/>
                </a:p>
              </p:txBody>
            </p:sp>
            <p:sp>
              <p:nvSpPr>
                <p:cNvPr id="89162" name="Line 61"/>
                <p:cNvSpPr>
                  <a:spLocks noChangeShapeType="1"/>
                </p:cNvSpPr>
                <p:nvPr/>
              </p:nvSpPr>
              <p:spPr bwMode="auto">
                <a:xfrm>
                  <a:off x="1907" y="2134"/>
                  <a:ext cx="37" cy="71"/>
                </a:xfrm>
                <a:prstGeom prst="line">
                  <a:avLst/>
                </a:prstGeom>
                <a:noFill/>
                <a:ln w="28575">
                  <a:solidFill>
                    <a:schemeClr val="tx1"/>
                  </a:solidFill>
                  <a:round/>
                </a:ln>
              </p:spPr>
              <p:txBody>
                <a:bodyPr wrap="none" anchor="ctr"/>
                <a:lstStyle/>
                <a:p>
                  <a:endParaRPr lang="zh-CN" altLang="en-US"/>
                </a:p>
              </p:txBody>
            </p:sp>
            <p:sp>
              <p:nvSpPr>
                <p:cNvPr id="89163" name="Text Box 62"/>
                <p:cNvSpPr txBox="1">
                  <a:spLocks noChangeArrowheads="1"/>
                </p:cNvSpPr>
                <p:nvPr/>
              </p:nvSpPr>
              <p:spPr bwMode="auto">
                <a:xfrm>
                  <a:off x="1456" y="1773"/>
                  <a:ext cx="116" cy="250"/>
                </a:xfrm>
                <a:prstGeom prst="rect">
                  <a:avLst/>
                </a:prstGeom>
                <a:noFill/>
                <a:ln w="9525">
                  <a:noFill/>
                  <a:miter lim="800000"/>
                </a:ln>
              </p:spPr>
              <p:txBody>
                <a:bodyPr>
                  <a:spAutoFit/>
                </a:bodyPr>
                <a:lstStyle/>
                <a:p>
                  <a:pPr algn="l">
                    <a:lnSpc>
                      <a:spcPct val="100000"/>
                    </a:lnSpc>
                  </a:pPr>
                  <a:r>
                    <a:rPr kumimoji="1" lang="en-US" altLang="zh-CN"/>
                    <a:t>R</a:t>
                  </a:r>
                </a:p>
              </p:txBody>
            </p:sp>
            <p:sp>
              <p:nvSpPr>
                <p:cNvPr id="89164" name="Text Box 63"/>
                <p:cNvSpPr txBox="1">
                  <a:spLocks noChangeArrowheads="1"/>
                </p:cNvSpPr>
                <p:nvPr/>
              </p:nvSpPr>
              <p:spPr bwMode="auto">
                <a:xfrm>
                  <a:off x="1514" y="2001"/>
                  <a:ext cx="137" cy="250"/>
                </a:xfrm>
                <a:prstGeom prst="rect">
                  <a:avLst/>
                </a:prstGeom>
                <a:noFill/>
                <a:ln w="9525">
                  <a:noFill/>
                  <a:miter lim="800000"/>
                </a:ln>
              </p:spPr>
              <p:txBody>
                <a:bodyPr>
                  <a:spAutoFit/>
                </a:bodyPr>
                <a:lstStyle/>
                <a:p>
                  <a:pPr algn="l">
                    <a:lnSpc>
                      <a:spcPct val="100000"/>
                    </a:lnSpc>
                  </a:pPr>
                  <a:r>
                    <a:rPr kumimoji="1" lang="en-US" altLang="zh-CN"/>
                    <a:t>D</a:t>
                  </a:r>
                </a:p>
              </p:txBody>
            </p:sp>
            <p:sp>
              <p:nvSpPr>
                <p:cNvPr id="89165" name="Text Box 64"/>
                <p:cNvSpPr txBox="1">
                  <a:spLocks noChangeArrowheads="1"/>
                </p:cNvSpPr>
                <p:nvPr/>
              </p:nvSpPr>
              <p:spPr bwMode="auto">
                <a:xfrm>
                  <a:off x="1815" y="1583"/>
                  <a:ext cx="142" cy="250"/>
                </a:xfrm>
                <a:prstGeom prst="rect">
                  <a:avLst/>
                </a:prstGeom>
                <a:noFill/>
                <a:ln w="9525">
                  <a:noFill/>
                  <a:miter lim="800000"/>
                </a:ln>
              </p:spPr>
              <p:txBody>
                <a:bodyPr>
                  <a:spAutoFit/>
                </a:bodyPr>
                <a:lstStyle/>
                <a:p>
                  <a:pPr algn="l">
                    <a:lnSpc>
                      <a:spcPct val="100000"/>
                    </a:lnSpc>
                  </a:pPr>
                  <a:r>
                    <a:rPr kumimoji="1" lang="en-US" altLang="zh-CN"/>
                    <a:t>Q</a:t>
                  </a:r>
                </a:p>
              </p:txBody>
            </p:sp>
            <p:sp>
              <p:nvSpPr>
                <p:cNvPr id="89166" name="Text Box 65"/>
                <p:cNvSpPr txBox="1">
                  <a:spLocks noChangeArrowheads="1"/>
                </p:cNvSpPr>
                <p:nvPr/>
              </p:nvSpPr>
              <p:spPr bwMode="auto">
                <a:xfrm>
                  <a:off x="1506" y="1591"/>
                  <a:ext cx="120" cy="250"/>
                </a:xfrm>
                <a:prstGeom prst="rect">
                  <a:avLst/>
                </a:prstGeom>
                <a:noFill/>
                <a:ln w="9525">
                  <a:noFill/>
                  <a:miter lim="800000"/>
                </a:ln>
              </p:spPr>
              <p:txBody>
                <a:bodyPr>
                  <a:spAutoFit/>
                </a:bodyPr>
                <a:lstStyle/>
                <a:p>
                  <a:pPr algn="l">
                    <a:lnSpc>
                      <a:spcPct val="100000"/>
                    </a:lnSpc>
                  </a:pPr>
                  <a:r>
                    <a:rPr kumimoji="1" lang="en-US" altLang="zh-CN"/>
                    <a:t>Q</a:t>
                  </a:r>
                </a:p>
              </p:txBody>
            </p:sp>
            <p:sp>
              <p:nvSpPr>
                <p:cNvPr id="89167" name="Line 66"/>
                <p:cNvSpPr>
                  <a:spLocks noChangeShapeType="1"/>
                </p:cNvSpPr>
                <p:nvPr/>
              </p:nvSpPr>
              <p:spPr bwMode="auto">
                <a:xfrm>
                  <a:off x="1585" y="1623"/>
                  <a:ext cx="69" cy="0"/>
                </a:xfrm>
                <a:prstGeom prst="line">
                  <a:avLst/>
                </a:prstGeom>
                <a:noFill/>
                <a:ln w="28575">
                  <a:solidFill>
                    <a:schemeClr val="tx1"/>
                  </a:solidFill>
                  <a:round/>
                </a:ln>
              </p:spPr>
              <p:txBody>
                <a:bodyPr wrap="none" anchor="ctr"/>
                <a:lstStyle/>
                <a:p>
                  <a:endParaRPr lang="zh-CN" altLang="en-US"/>
                </a:p>
              </p:txBody>
            </p:sp>
            <p:sp>
              <p:nvSpPr>
                <p:cNvPr id="89168" name="Line 67"/>
                <p:cNvSpPr>
                  <a:spLocks noChangeShapeType="1"/>
                </p:cNvSpPr>
                <p:nvPr/>
              </p:nvSpPr>
              <p:spPr bwMode="auto">
                <a:xfrm>
                  <a:off x="1930" y="1446"/>
                  <a:ext cx="0" cy="143"/>
                </a:xfrm>
                <a:prstGeom prst="line">
                  <a:avLst/>
                </a:prstGeom>
                <a:noFill/>
                <a:ln w="28575">
                  <a:solidFill>
                    <a:schemeClr val="tx1"/>
                  </a:solidFill>
                  <a:round/>
                </a:ln>
              </p:spPr>
              <p:txBody>
                <a:bodyPr wrap="none" anchor="ctr"/>
                <a:lstStyle/>
                <a:p>
                  <a:endParaRPr lang="zh-CN" altLang="en-US"/>
                </a:p>
              </p:txBody>
            </p:sp>
            <p:sp>
              <p:nvSpPr>
                <p:cNvPr id="89169" name="Oval 68"/>
                <p:cNvSpPr>
                  <a:spLocks noChangeArrowheads="1"/>
                </p:cNvSpPr>
                <p:nvPr/>
              </p:nvSpPr>
              <p:spPr bwMode="auto">
                <a:xfrm>
                  <a:off x="1596" y="1519"/>
                  <a:ext cx="46" cy="64"/>
                </a:xfrm>
                <a:prstGeom prst="ellipse">
                  <a:avLst/>
                </a:prstGeom>
                <a:solidFill>
                  <a:srgbClr val="FFFFFF"/>
                </a:solidFill>
                <a:ln w="28575">
                  <a:solidFill>
                    <a:schemeClr val="tx1"/>
                  </a:solidFill>
                  <a:round/>
                </a:ln>
              </p:spPr>
              <p:txBody>
                <a:bodyPr wrap="none" anchor="ctr"/>
                <a:lstStyle/>
                <a:p>
                  <a:endParaRPr lang="zh-CN" altLang="en-US"/>
                </a:p>
              </p:txBody>
            </p:sp>
            <p:sp>
              <p:nvSpPr>
                <p:cNvPr id="89170" name="Line 69"/>
                <p:cNvSpPr>
                  <a:spLocks noChangeShapeType="1"/>
                </p:cNvSpPr>
                <p:nvPr/>
              </p:nvSpPr>
              <p:spPr bwMode="auto">
                <a:xfrm>
                  <a:off x="1626" y="1382"/>
                  <a:ext cx="0" cy="143"/>
                </a:xfrm>
                <a:prstGeom prst="line">
                  <a:avLst/>
                </a:prstGeom>
                <a:noFill/>
                <a:ln w="28575">
                  <a:solidFill>
                    <a:schemeClr val="tx1"/>
                  </a:solidFill>
                  <a:round/>
                </a:ln>
              </p:spPr>
              <p:txBody>
                <a:bodyPr wrap="none" anchor="ctr"/>
                <a:lstStyle/>
                <a:p>
                  <a:endParaRPr lang="zh-CN" altLang="en-US"/>
                </a:p>
              </p:txBody>
            </p:sp>
          </p:grpSp>
          <p:sp>
            <p:nvSpPr>
              <p:cNvPr id="89101" name="Line 70"/>
              <p:cNvSpPr>
                <a:spLocks noChangeShapeType="1"/>
              </p:cNvSpPr>
              <p:nvPr/>
            </p:nvSpPr>
            <p:spPr bwMode="auto">
              <a:xfrm>
                <a:off x="1456" y="3365"/>
                <a:ext cx="0" cy="464"/>
              </a:xfrm>
              <a:prstGeom prst="line">
                <a:avLst/>
              </a:prstGeom>
              <a:noFill/>
              <a:ln w="28575">
                <a:solidFill>
                  <a:srgbClr val="000000"/>
                </a:solidFill>
                <a:round/>
              </a:ln>
            </p:spPr>
            <p:txBody>
              <a:bodyPr wrap="none" anchor="ctr"/>
              <a:lstStyle/>
              <a:p>
                <a:endParaRPr lang="zh-CN" altLang="en-US"/>
              </a:p>
            </p:txBody>
          </p:sp>
          <p:sp>
            <p:nvSpPr>
              <p:cNvPr id="89102" name="Line 71"/>
              <p:cNvSpPr>
                <a:spLocks noChangeShapeType="1"/>
              </p:cNvSpPr>
              <p:nvPr/>
            </p:nvSpPr>
            <p:spPr bwMode="auto">
              <a:xfrm>
                <a:off x="1439" y="3447"/>
                <a:ext cx="3490" cy="0"/>
              </a:xfrm>
              <a:prstGeom prst="line">
                <a:avLst/>
              </a:prstGeom>
              <a:noFill/>
              <a:ln w="28575">
                <a:solidFill>
                  <a:srgbClr val="000000"/>
                </a:solidFill>
                <a:round/>
              </a:ln>
            </p:spPr>
            <p:txBody>
              <a:bodyPr wrap="none" anchor="ctr"/>
              <a:lstStyle/>
              <a:p>
                <a:endParaRPr lang="zh-CN" altLang="en-US"/>
              </a:p>
            </p:txBody>
          </p:sp>
          <p:sp>
            <p:nvSpPr>
              <p:cNvPr id="89103" name="Line 72"/>
              <p:cNvSpPr>
                <a:spLocks noChangeShapeType="1"/>
              </p:cNvSpPr>
              <p:nvPr/>
            </p:nvSpPr>
            <p:spPr bwMode="auto">
              <a:xfrm>
                <a:off x="4920" y="3365"/>
                <a:ext cx="0" cy="91"/>
              </a:xfrm>
              <a:prstGeom prst="line">
                <a:avLst/>
              </a:prstGeom>
              <a:noFill/>
              <a:ln w="28575">
                <a:solidFill>
                  <a:srgbClr val="000000"/>
                </a:solidFill>
                <a:round/>
              </a:ln>
            </p:spPr>
            <p:txBody>
              <a:bodyPr wrap="none" anchor="ctr"/>
              <a:lstStyle/>
              <a:p>
                <a:endParaRPr lang="zh-CN" altLang="en-US"/>
              </a:p>
            </p:txBody>
          </p:sp>
          <p:sp>
            <p:nvSpPr>
              <p:cNvPr id="89104" name="Line 73"/>
              <p:cNvSpPr>
                <a:spLocks noChangeShapeType="1"/>
              </p:cNvSpPr>
              <p:nvPr/>
            </p:nvSpPr>
            <p:spPr bwMode="auto">
              <a:xfrm>
                <a:off x="3816" y="3352"/>
                <a:ext cx="0" cy="91"/>
              </a:xfrm>
              <a:prstGeom prst="line">
                <a:avLst/>
              </a:prstGeom>
              <a:noFill/>
              <a:ln w="28575">
                <a:solidFill>
                  <a:srgbClr val="000000"/>
                </a:solidFill>
                <a:round/>
              </a:ln>
            </p:spPr>
            <p:txBody>
              <a:bodyPr wrap="none" anchor="ctr"/>
              <a:lstStyle/>
              <a:p>
                <a:endParaRPr lang="zh-CN" altLang="en-US"/>
              </a:p>
            </p:txBody>
          </p:sp>
          <p:sp>
            <p:nvSpPr>
              <p:cNvPr id="89105" name="Line 74"/>
              <p:cNvSpPr>
                <a:spLocks noChangeShapeType="1"/>
              </p:cNvSpPr>
              <p:nvPr/>
            </p:nvSpPr>
            <p:spPr bwMode="auto">
              <a:xfrm>
                <a:off x="2621" y="3348"/>
                <a:ext cx="0" cy="91"/>
              </a:xfrm>
              <a:prstGeom prst="line">
                <a:avLst/>
              </a:prstGeom>
              <a:noFill/>
              <a:ln w="28575">
                <a:solidFill>
                  <a:srgbClr val="000000"/>
                </a:solidFill>
                <a:round/>
              </a:ln>
            </p:spPr>
            <p:txBody>
              <a:bodyPr wrap="none" anchor="ctr"/>
              <a:lstStyle/>
              <a:p>
                <a:endParaRPr lang="zh-CN" altLang="en-US"/>
              </a:p>
            </p:txBody>
          </p:sp>
          <p:sp>
            <p:nvSpPr>
              <p:cNvPr id="89106" name="Line 75"/>
              <p:cNvSpPr>
                <a:spLocks noChangeShapeType="1"/>
              </p:cNvSpPr>
              <p:nvPr/>
            </p:nvSpPr>
            <p:spPr bwMode="auto">
              <a:xfrm>
                <a:off x="1166" y="3365"/>
                <a:ext cx="0" cy="445"/>
              </a:xfrm>
              <a:prstGeom prst="line">
                <a:avLst/>
              </a:prstGeom>
              <a:noFill/>
              <a:ln w="28575">
                <a:solidFill>
                  <a:srgbClr val="000000"/>
                </a:solidFill>
                <a:round/>
              </a:ln>
            </p:spPr>
            <p:txBody>
              <a:bodyPr wrap="none" anchor="ctr"/>
              <a:lstStyle/>
              <a:p>
                <a:endParaRPr lang="zh-CN" altLang="en-US"/>
              </a:p>
            </p:txBody>
          </p:sp>
          <p:sp>
            <p:nvSpPr>
              <p:cNvPr id="89107" name="Line 76"/>
              <p:cNvSpPr>
                <a:spLocks noChangeShapeType="1"/>
              </p:cNvSpPr>
              <p:nvPr/>
            </p:nvSpPr>
            <p:spPr bwMode="auto">
              <a:xfrm>
                <a:off x="3524" y="3380"/>
                <a:ext cx="0" cy="445"/>
              </a:xfrm>
              <a:prstGeom prst="line">
                <a:avLst/>
              </a:prstGeom>
              <a:noFill/>
              <a:ln w="28575">
                <a:solidFill>
                  <a:srgbClr val="000000"/>
                </a:solidFill>
                <a:round/>
              </a:ln>
            </p:spPr>
            <p:txBody>
              <a:bodyPr wrap="none" anchor="ctr"/>
              <a:lstStyle/>
              <a:p>
                <a:endParaRPr lang="zh-CN" altLang="en-US"/>
              </a:p>
            </p:txBody>
          </p:sp>
          <p:sp>
            <p:nvSpPr>
              <p:cNvPr id="89108" name="Line 77"/>
              <p:cNvSpPr>
                <a:spLocks noChangeShapeType="1"/>
              </p:cNvSpPr>
              <p:nvPr/>
            </p:nvSpPr>
            <p:spPr bwMode="auto">
              <a:xfrm>
                <a:off x="2331" y="3366"/>
                <a:ext cx="0" cy="445"/>
              </a:xfrm>
              <a:prstGeom prst="line">
                <a:avLst/>
              </a:prstGeom>
              <a:noFill/>
              <a:ln w="28575">
                <a:solidFill>
                  <a:srgbClr val="000000"/>
                </a:solidFill>
                <a:round/>
              </a:ln>
            </p:spPr>
            <p:txBody>
              <a:bodyPr wrap="none" anchor="ctr"/>
              <a:lstStyle/>
              <a:p>
                <a:endParaRPr lang="zh-CN" altLang="en-US"/>
              </a:p>
            </p:txBody>
          </p:sp>
          <p:sp>
            <p:nvSpPr>
              <p:cNvPr id="89109" name="Line 78"/>
              <p:cNvSpPr>
                <a:spLocks noChangeShapeType="1"/>
              </p:cNvSpPr>
              <p:nvPr/>
            </p:nvSpPr>
            <p:spPr bwMode="auto">
              <a:xfrm>
                <a:off x="4626" y="3362"/>
                <a:ext cx="0" cy="445"/>
              </a:xfrm>
              <a:prstGeom prst="line">
                <a:avLst/>
              </a:prstGeom>
              <a:noFill/>
              <a:ln w="28575">
                <a:solidFill>
                  <a:srgbClr val="000000"/>
                </a:solidFill>
                <a:round/>
              </a:ln>
            </p:spPr>
            <p:txBody>
              <a:bodyPr wrap="none" anchor="ctr"/>
              <a:lstStyle/>
              <a:p>
                <a:endParaRPr lang="zh-CN" altLang="en-US"/>
              </a:p>
            </p:txBody>
          </p:sp>
          <p:sp>
            <p:nvSpPr>
              <p:cNvPr id="89110" name="Oval 79"/>
              <p:cNvSpPr>
                <a:spLocks noChangeArrowheads="1"/>
              </p:cNvSpPr>
              <p:nvPr/>
            </p:nvSpPr>
            <p:spPr bwMode="auto">
              <a:xfrm>
                <a:off x="1428" y="3409"/>
                <a:ext cx="47" cy="47"/>
              </a:xfrm>
              <a:prstGeom prst="ellipse">
                <a:avLst/>
              </a:prstGeom>
              <a:solidFill>
                <a:schemeClr val="tx1"/>
              </a:solidFill>
              <a:ln w="28575">
                <a:solidFill>
                  <a:schemeClr val="tx1"/>
                </a:solidFill>
                <a:round/>
              </a:ln>
            </p:spPr>
            <p:txBody>
              <a:bodyPr wrap="none" anchor="ctr"/>
              <a:lstStyle/>
              <a:p>
                <a:endParaRPr lang="zh-CN" altLang="en-US"/>
              </a:p>
            </p:txBody>
          </p:sp>
          <p:sp>
            <p:nvSpPr>
              <p:cNvPr id="89111" name="Oval 80"/>
              <p:cNvSpPr>
                <a:spLocks noChangeArrowheads="1"/>
              </p:cNvSpPr>
              <p:nvPr/>
            </p:nvSpPr>
            <p:spPr bwMode="auto">
              <a:xfrm>
                <a:off x="2606" y="3414"/>
                <a:ext cx="47" cy="47"/>
              </a:xfrm>
              <a:prstGeom prst="ellipse">
                <a:avLst/>
              </a:prstGeom>
              <a:solidFill>
                <a:schemeClr val="tx1"/>
              </a:solidFill>
              <a:ln w="28575">
                <a:solidFill>
                  <a:schemeClr val="tx1"/>
                </a:solidFill>
                <a:round/>
              </a:ln>
            </p:spPr>
            <p:txBody>
              <a:bodyPr wrap="none" anchor="ctr"/>
              <a:lstStyle/>
              <a:p>
                <a:endParaRPr lang="zh-CN" altLang="en-US"/>
              </a:p>
            </p:txBody>
          </p:sp>
          <p:sp>
            <p:nvSpPr>
              <p:cNvPr id="89112" name="Oval 81"/>
              <p:cNvSpPr>
                <a:spLocks noChangeArrowheads="1"/>
              </p:cNvSpPr>
              <p:nvPr/>
            </p:nvSpPr>
            <p:spPr bwMode="auto">
              <a:xfrm>
                <a:off x="3792" y="3411"/>
                <a:ext cx="47" cy="47"/>
              </a:xfrm>
              <a:prstGeom prst="ellipse">
                <a:avLst/>
              </a:prstGeom>
              <a:solidFill>
                <a:schemeClr val="tx1"/>
              </a:solidFill>
              <a:ln w="28575">
                <a:solidFill>
                  <a:schemeClr val="tx1"/>
                </a:solidFill>
                <a:round/>
              </a:ln>
            </p:spPr>
            <p:txBody>
              <a:bodyPr wrap="none" anchor="ctr"/>
              <a:lstStyle/>
              <a:p>
                <a:endParaRPr lang="zh-CN" altLang="en-US"/>
              </a:p>
            </p:txBody>
          </p:sp>
          <p:sp>
            <p:nvSpPr>
              <p:cNvPr id="89113" name="Line 82"/>
              <p:cNvSpPr>
                <a:spLocks noChangeShapeType="1"/>
              </p:cNvSpPr>
              <p:nvPr/>
            </p:nvSpPr>
            <p:spPr bwMode="auto">
              <a:xfrm flipH="1" flipV="1">
                <a:off x="1165" y="2090"/>
                <a:ext cx="3" cy="393"/>
              </a:xfrm>
              <a:prstGeom prst="line">
                <a:avLst/>
              </a:prstGeom>
              <a:noFill/>
              <a:ln w="28575">
                <a:solidFill>
                  <a:srgbClr val="000000"/>
                </a:solidFill>
                <a:round/>
              </a:ln>
            </p:spPr>
            <p:txBody>
              <a:bodyPr wrap="none" anchor="ctr"/>
              <a:lstStyle/>
              <a:p>
                <a:endParaRPr lang="zh-CN" altLang="en-US"/>
              </a:p>
            </p:txBody>
          </p:sp>
          <p:sp>
            <p:nvSpPr>
              <p:cNvPr id="89114" name="Line 83"/>
              <p:cNvSpPr>
                <a:spLocks noChangeShapeType="1"/>
              </p:cNvSpPr>
              <p:nvPr/>
            </p:nvSpPr>
            <p:spPr bwMode="auto">
              <a:xfrm flipV="1">
                <a:off x="2335" y="2087"/>
                <a:ext cx="0" cy="400"/>
              </a:xfrm>
              <a:prstGeom prst="line">
                <a:avLst/>
              </a:prstGeom>
              <a:noFill/>
              <a:ln w="28575">
                <a:solidFill>
                  <a:srgbClr val="000000"/>
                </a:solidFill>
                <a:round/>
              </a:ln>
            </p:spPr>
            <p:txBody>
              <a:bodyPr wrap="none" anchor="ctr"/>
              <a:lstStyle/>
              <a:p>
                <a:endParaRPr lang="zh-CN" altLang="en-US"/>
              </a:p>
            </p:txBody>
          </p:sp>
          <p:sp>
            <p:nvSpPr>
              <p:cNvPr id="89115" name="Line 84"/>
              <p:cNvSpPr>
                <a:spLocks noChangeShapeType="1"/>
              </p:cNvSpPr>
              <p:nvPr/>
            </p:nvSpPr>
            <p:spPr bwMode="auto">
              <a:xfrm flipV="1">
                <a:off x="2639" y="2096"/>
                <a:ext cx="5" cy="389"/>
              </a:xfrm>
              <a:prstGeom prst="line">
                <a:avLst/>
              </a:prstGeom>
              <a:noFill/>
              <a:ln w="28575">
                <a:solidFill>
                  <a:srgbClr val="000000"/>
                </a:solidFill>
                <a:round/>
              </a:ln>
            </p:spPr>
            <p:txBody>
              <a:bodyPr wrap="none" anchor="ctr"/>
              <a:lstStyle/>
              <a:p>
                <a:endParaRPr lang="zh-CN" altLang="en-US"/>
              </a:p>
            </p:txBody>
          </p:sp>
          <p:sp>
            <p:nvSpPr>
              <p:cNvPr id="89116" name="Line 85"/>
              <p:cNvSpPr>
                <a:spLocks noChangeShapeType="1"/>
              </p:cNvSpPr>
              <p:nvPr/>
            </p:nvSpPr>
            <p:spPr bwMode="auto">
              <a:xfrm flipH="1" flipV="1">
                <a:off x="3531" y="2090"/>
                <a:ext cx="3" cy="390"/>
              </a:xfrm>
              <a:prstGeom prst="line">
                <a:avLst/>
              </a:prstGeom>
              <a:noFill/>
              <a:ln w="28575">
                <a:solidFill>
                  <a:srgbClr val="000000"/>
                </a:solidFill>
                <a:round/>
              </a:ln>
            </p:spPr>
            <p:txBody>
              <a:bodyPr wrap="none" anchor="ctr"/>
              <a:lstStyle/>
              <a:p>
                <a:endParaRPr lang="zh-CN" altLang="en-US"/>
              </a:p>
            </p:txBody>
          </p:sp>
          <p:sp>
            <p:nvSpPr>
              <p:cNvPr id="89117" name="Line 86"/>
              <p:cNvSpPr>
                <a:spLocks noChangeShapeType="1"/>
              </p:cNvSpPr>
              <p:nvPr/>
            </p:nvSpPr>
            <p:spPr bwMode="auto">
              <a:xfrm flipV="1">
                <a:off x="3832" y="2096"/>
                <a:ext cx="0" cy="398"/>
              </a:xfrm>
              <a:prstGeom prst="line">
                <a:avLst/>
              </a:prstGeom>
              <a:noFill/>
              <a:ln w="28575">
                <a:solidFill>
                  <a:srgbClr val="000000"/>
                </a:solidFill>
                <a:round/>
              </a:ln>
            </p:spPr>
            <p:txBody>
              <a:bodyPr wrap="none" anchor="ctr"/>
              <a:lstStyle/>
              <a:p>
                <a:endParaRPr lang="zh-CN" altLang="en-US"/>
              </a:p>
            </p:txBody>
          </p:sp>
          <p:sp>
            <p:nvSpPr>
              <p:cNvPr id="89118" name="Line 87"/>
              <p:cNvSpPr>
                <a:spLocks noChangeShapeType="1"/>
              </p:cNvSpPr>
              <p:nvPr/>
            </p:nvSpPr>
            <p:spPr bwMode="auto">
              <a:xfrm flipV="1">
                <a:off x="4637" y="2096"/>
                <a:ext cx="0" cy="395"/>
              </a:xfrm>
              <a:prstGeom prst="line">
                <a:avLst/>
              </a:prstGeom>
              <a:noFill/>
              <a:ln w="28575">
                <a:solidFill>
                  <a:srgbClr val="000000"/>
                </a:solidFill>
                <a:round/>
              </a:ln>
            </p:spPr>
            <p:txBody>
              <a:bodyPr wrap="none" anchor="ctr"/>
              <a:lstStyle/>
              <a:p>
                <a:endParaRPr lang="zh-CN" altLang="en-US"/>
              </a:p>
            </p:txBody>
          </p:sp>
          <p:sp>
            <p:nvSpPr>
              <p:cNvPr id="89119" name="Line 88"/>
              <p:cNvSpPr>
                <a:spLocks noChangeShapeType="1"/>
              </p:cNvSpPr>
              <p:nvPr/>
            </p:nvSpPr>
            <p:spPr bwMode="auto">
              <a:xfrm flipH="1" flipV="1">
                <a:off x="4929" y="2065"/>
                <a:ext cx="4" cy="431"/>
              </a:xfrm>
              <a:prstGeom prst="line">
                <a:avLst/>
              </a:prstGeom>
              <a:noFill/>
              <a:ln w="28575">
                <a:solidFill>
                  <a:srgbClr val="000000"/>
                </a:solidFill>
                <a:round/>
              </a:ln>
            </p:spPr>
            <p:txBody>
              <a:bodyPr wrap="none" anchor="ctr"/>
              <a:lstStyle/>
              <a:p>
                <a:endParaRPr lang="zh-CN" altLang="en-US"/>
              </a:p>
            </p:txBody>
          </p:sp>
          <p:sp>
            <p:nvSpPr>
              <p:cNvPr id="89120" name="Line 89"/>
              <p:cNvSpPr>
                <a:spLocks noChangeShapeType="1"/>
              </p:cNvSpPr>
              <p:nvPr/>
            </p:nvSpPr>
            <p:spPr bwMode="auto">
              <a:xfrm flipV="1">
                <a:off x="1470" y="2073"/>
                <a:ext cx="0" cy="406"/>
              </a:xfrm>
              <a:prstGeom prst="line">
                <a:avLst/>
              </a:prstGeom>
              <a:noFill/>
              <a:ln w="28575">
                <a:solidFill>
                  <a:srgbClr val="000000"/>
                </a:solidFill>
                <a:round/>
              </a:ln>
            </p:spPr>
            <p:txBody>
              <a:bodyPr wrap="none" anchor="ctr"/>
              <a:lstStyle/>
              <a:p>
                <a:endParaRPr lang="zh-CN" altLang="en-US"/>
              </a:p>
            </p:txBody>
          </p:sp>
          <p:sp>
            <p:nvSpPr>
              <p:cNvPr id="89121" name="Line 90"/>
              <p:cNvSpPr>
                <a:spLocks noChangeShapeType="1"/>
              </p:cNvSpPr>
              <p:nvPr/>
            </p:nvSpPr>
            <p:spPr bwMode="auto">
              <a:xfrm flipH="1">
                <a:off x="512" y="2928"/>
                <a:ext cx="381" cy="0"/>
              </a:xfrm>
              <a:prstGeom prst="line">
                <a:avLst/>
              </a:prstGeom>
              <a:noFill/>
              <a:ln w="28575">
                <a:solidFill>
                  <a:srgbClr val="000000"/>
                </a:solidFill>
                <a:round/>
              </a:ln>
            </p:spPr>
            <p:txBody>
              <a:bodyPr wrap="none" anchor="ctr"/>
              <a:lstStyle/>
              <a:p>
                <a:endParaRPr lang="zh-CN" altLang="en-US"/>
              </a:p>
            </p:txBody>
          </p:sp>
          <p:sp>
            <p:nvSpPr>
              <p:cNvPr id="89122" name="Line 91"/>
              <p:cNvSpPr>
                <a:spLocks noChangeShapeType="1"/>
              </p:cNvSpPr>
              <p:nvPr/>
            </p:nvSpPr>
            <p:spPr bwMode="auto">
              <a:xfrm>
                <a:off x="812" y="2919"/>
                <a:ext cx="0" cy="428"/>
              </a:xfrm>
              <a:prstGeom prst="line">
                <a:avLst/>
              </a:prstGeom>
              <a:noFill/>
              <a:ln w="28575">
                <a:solidFill>
                  <a:srgbClr val="000000"/>
                </a:solidFill>
                <a:round/>
              </a:ln>
            </p:spPr>
            <p:txBody>
              <a:bodyPr wrap="none" anchor="ctr"/>
              <a:lstStyle/>
              <a:p>
                <a:endParaRPr lang="zh-CN" altLang="en-US"/>
              </a:p>
            </p:txBody>
          </p:sp>
          <p:sp>
            <p:nvSpPr>
              <p:cNvPr id="89123" name="Line 92"/>
              <p:cNvSpPr>
                <a:spLocks noChangeShapeType="1"/>
              </p:cNvSpPr>
              <p:nvPr/>
            </p:nvSpPr>
            <p:spPr bwMode="auto">
              <a:xfrm>
                <a:off x="802" y="3338"/>
                <a:ext cx="3573" cy="0"/>
              </a:xfrm>
              <a:prstGeom prst="line">
                <a:avLst/>
              </a:prstGeom>
              <a:noFill/>
              <a:ln w="28575">
                <a:solidFill>
                  <a:srgbClr val="000000"/>
                </a:solidFill>
                <a:round/>
              </a:ln>
            </p:spPr>
            <p:txBody>
              <a:bodyPr wrap="none" anchor="ctr"/>
              <a:lstStyle/>
              <a:p>
                <a:endParaRPr lang="zh-CN" altLang="en-US"/>
              </a:p>
            </p:txBody>
          </p:sp>
          <p:sp>
            <p:nvSpPr>
              <p:cNvPr id="89124" name="Line 93"/>
              <p:cNvSpPr>
                <a:spLocks noChangeShapeType="1"/>
              </p:cNvSpPr>
              <p:nvPr/>
            </p:nvSpPr>
            <p:spPr bwMode="auto">
              <a:xfrm>
                <a:off x="4366" y="2910"/>
                <a:ext cx="0" cy="419"/>
              </a:xfrm>
              <a:prstGeom prst="line">
                <a:avLst/>
              </a:prstGeom>
              <a:noFill/>
              <a:ln w="28575">
                <a:solidFill>
                  <a:srgbClr val="000000"/>
                </a:solidFill>
                <a:round/>
              </a:ln>
            </p:spPr>
            <p:txBody>
              <a:bodyPr wrap="none" anchor="ctr"/>
              <a:lstStyle/>
              <a:p>
                <a:endParaRPr lang="zh-CN" altLang="en-US"/>
              </a:p>
            </p:txBody>
          </p:sp>
          <p:sp>
            <p:nvSpPr>
              <p:cNvPr id="89125" name="Line 94"/>
              <p:cNvSpPr>
                <a:spLocks noChangeShapeType="1"/>
              </p:cNvSpPr>
              <p:nvPr/>
            </p:nvSpPr>
            <p:spPr bwMode="auto">
              <a:xfrm>
                <a:off x="2053" y="2906"/>
                <a:ext cx="0" cy="419"/>
              </a:xfrm>
              <a:prstGeom prst="line">
                <a:avLst/>
              </a:prstGeom>
              <a:noFill/>
              <a:ln w="28575">
                <a:solidFill>
                  <a:srgbClr val="000000"/>
                </a:solidFill>
                <a:round/>
              </a:ln>
            </p:spPr>
            <p:txBody>
              <a:bodyPr wrap="none" anchor="ctr"/>
              <a:lstStyle/>
              <a:p>
                <a:endParaRPr lang="zh-CN" altLang="en-US"/>
              </a:p>
            </p:txBody>
          </p:sp>
          <p:sp>
            <p:nvSpPr>
              <p:cNvPr id="89126" name="Line 95"/>
              <p:cNvSpPr>
                <a:spLocks noChangeShapeType="1"/>
              </p:cNvSpPr>
              <p:nvPr/>
            </p:nvSpPr>
            <p:spPr bwMode="auto">
              <a:xfrm>
                <a:off x="3258" y="2930"/>
                <a:ext cx="0" cy="419"/>
              </a:xfrm>
              <a:prstGeom prst="line">
                <a:avLst/>
              </a:prstGeom>
              <a:noFill/>
              <a:ln w="28575">
                <a:solidFill>
                  <a:srgbClr val="000000"/>
                </a:solidFill>
                <a:round/>
              </a:ln>
            </p:spPr>
            <p:txBody>
              <a:bodyPr wrap="none" anchor="ctr"/>
              <a:lstStyle/>
              <a:p>
                <a:endParaRPr lang="zh-CN" altLang="en-US"/>
              </a:p>
            </p:txBody>
          </p:sp>
          <p:sp>
            <p:nvSpPr>
              <p:cNvPr id="89127" name="Oval 96"/>
              <p:cNvSpPr>
                <a:spLocks noChangeArrowheads="1"/>
              </p:cNvSpPr>
              <p:nvPr/>
            </p:nvSpPr>
            <p:spPr bwMode="auto">
              <a:xfrm>
                <a:off x="784" y="2900"/>
                <a:ext cx="47" cy="47"/>
              </a:xfrm>
              <a:prstGeom prst="ellipse">
                <a:avLst/>
              </a:prstGeom>
              <a:solidFill>
                <a:schemeClr val="tx1"/>
              </a:solidFill>
              <a:ln w="28575">
                <a:solidFill>
                  <a:schemeClr val="tx1"/>
                </a:solidFill>
                <a:round/>
              </a:ln>
            </p:spPr>
            <p:txBody>
              <a:bodyPr wrap="none" anchor="ctr"/>
              <a:lstStyle/>
              <a:p>
                <a:endParaRPr lang="zh-CN" altLang="en-US"/>
              </a:p>
            </p:txBody>
          </p:sp>
          <p:sp>
            <p:nvSpPr>
              <p:cNvPr id="89128" name="Oval 97"/>
              <p:cNvSpPr>
                <a:spLocks noChangeArrowheads="1"/>
              </p:cNvSpPr>
              <p:nvPr/>
            </p:nvSpPr>
            <p:spPr bwMode="auto">
              <a:xfrm>
                <a:off x="2025" y="3315"/>
                <a:ext cx="47" cy="47"/>
              </a:xfrm>
              <a:prstGeom prst="ellipse">
                <a:avLst/>
              </a:prstGeom>
              <a:solidFill>
                <a:schemeClr val="tx1"/>
              </a:solidFill>
              <a:ln w="28575">
                <a:solidFill>
                  <a:schemeClr val="tx1"/>
                </a:solidFill>
                <a:round/>
              </a:ln>
            </p:spPr>
            <p:txBody>
              <a:bodyPr wrap="none" anchor="ctr"/>
              <a:lstStyle/>
              <a:p>
                <a:endParaRPr lang="zh-CN" altLang="en-US"/>
              </a:p>
            </p:txBody>
          </p:sp>
          <p:sp>
            <p:nvSpPr>
              <p:cNvPr id="89129" name="Oval 98"/>
              <p:cNvSpPr>
                <a:spLocks noChangeArrowheads="1"/>
              </p:cNvSpPr>
              <p:nvPr/>
            </p:nvSpPr>
            <p:spPr bwMode="auto">
              <a:xfrm>
                <a:off x="3240" y="3312"/>
                <a:ext cx="47" cy="47"/>
              </a:xfrm>
              <a:prstGeom prst="ellipse">
                <a:avLst/>
              </a:prstGeom>
              <a:solidFill>
                <a:schemeClr val="tx1"/>
              </a:solidFill>
              <a:ln w="28575">
                <a:solidFill>
                  <a:schemeClr val="tx1"/>
                </a:solidFill>
                <a:round/>
              </a:ln>
            </p:spPr>
            <p:txBody>
              <a:bodyPr wrap="none" anchor="ctr"/>
              <a:lstStyle/>
              <a:p>
                <a:endParaRPr lang="zh-CN" altLang="en-US"/>
              </a:p>
            </p:txBody>
          </p:sp>
          <p:sp>
            <p:nvSpPr>
              <p:cNvPr id="89130" name="Text Box 99"/>
              <p:cNvSpPr txBox="1">
                <a:spLocks noChangeArrowheads="1"/>
              </p:cNvSpPr>
              <p:nvPr/>
            </p:nvSpPr>
            <p:spPr bwMode="auto">
              <a:xfrm>
                <a:off x="1302" y="3758"/>
                <a:ext cx="500" cy="288"/>
              </a:xfrm>
              <a:prstGeom prst="rect">
                <a:avLst/>
              </a:prstGeom>
              <a:noFill/>
              <a:ln w="9525">
                <a:noFill/>
                <a:miter lim="800000"/>
              </a:ln>
            </p:spPr>
            <p:txBody>
              <a:bodyPr>
                <a:spAutoFit/>
              </a:bodyPr>
              <a:lstStyle/>
              <a:p>
                <a:pPr algn="l">
                  <a:lnSpc>
                    <a:spcPct val="100000"/>
                  </a:lnSpc>
                </a:pPr>
                <a:r>
                  <a:rPr kumimoji="1" lang="en-US" altLang="zh-CN" sz="2400"/>
                  <a:t>CP</a:t>
                </a:r>
              </a:p>
            </p:txBody>
          </p:sp>
          <p:sp>
            <p:nvSpPr>
              <p:cNvPr id="89131" name="Text Box 100"/>
              <p:cNvSpPr txBox="1">
                <a:spLocks noChangeArrowheads="1"/>
              </p:cNvSpPr>
              <p:nvPr/>
            </p:nvSpPr>
            <p:spPr bwMode="auto">
              <a:xfrm>
                <a:off x="956" y="3748"/>
                <a:ext cx="391" cy="288"/>
              </a:xfrm>
              <a:prstGeom prst="rect">
                <a:avLst/>
              </a:prstGeom>
              <a:noFill/>
              <a:ln w="9525">
                <a:noFill/>
                <a:miter lim="800000"/>
              </a:ln>
            </p:spPr>
            <p:txBody>
              <a:bodyPr>
                <a:spAutoFit/>
              </a:bodyPr>
              <a:lstStyle/>
              <a:p>
                <a:pPr algn="l">
                  <a:lnSpc>
                    <a:spcPct val="100000"/>
                  </a:lnSpc>
                </a:pPr>
                <a:r>
                  <a:rPr kumimoji="1" lang="en-US" altLang="zh-CN" sz="2400"/>
                  <a:t>1D</a:t>
                </a:r>
              </a:p>
            </p:txBody>
          </p:sp>
          <p:sp>
            <p:nvSpPr>
              <p:cNvPr id="89132" name="Text Box 101"/>
              <p:cNvSpPr txBox="1">
                <a:spLocks noChangeArrowheads="1"/>
              </p:cNvSpPr>
              <p:nvPr/>
            </p:nvSpPr>
            <p:spPr bwMode="auto">
              <a:xfrm>
                <a:off x="2170" y="3754"/>
                <a:ext cx="391" cy="288"/>
              </a:xfrm>
              <a:prstGeom prst="rect">
                <a:avLst/>
              </a:prstGeom>
              <a:noFill/>
              <a:ln w="9525">
                <a:noFill/>
                <a:miter lim="800000"/>
              </a:ln>
            </p:spPr>
            <p:txBody>
              <a:bodyPr>
                <a:spAutoFit/>
              </a:bodyPr>
              <a:lstStyle/>
              <a:p>
                <a:pPr algn="l">
                  <a:lnSpc>
                    <a:spcPct val="100000"/>
                  </a:lnSpc>
                </a:pPr>
                <a:r>
                  <a:rPr kumimoji="1" lang="en-US" altLang="zh-CN" sz="2400"/>
                  <a:t>2D</a:t>
                </a:r>
              </a:p>
            </p:txBody>
          </p:sp>
          <p:sp>
            <p:nvSpPr>
              <p:cNvPr id="89133" name="Text Box 102"/>
              <p:cNvSpPr txBox="1">
                <a:spLocks noChangeArrowheads="1"/>
              </p:cNvSpPr>
              <p:nvPr/>
            </p:nvSpPr>
            <p:spPr bwMode="auto">
              <a:xfrm>
                <a:off x="3384" y="3768"/>
                <a:ext cx="391" cy="288"/>
              </a:xfrm>
              <a:prstGeom prst="rect">
                <a:avLst/>
              </a:prstGeom>
              <a:noFill/>
              <a:ln w="9525">
                <a:noFill/>
                <a:miter lim="800000"/>
              </a:ln>
            </p:spPr>
            <p:txBody>
              <a:bodyPr>
                <a:spAutoFit/>
              </a:bodyPr>
              <a:lstStyle/>
              <a:p>
                <a:pPr algn="l">
                  <a:lnSpc>
                    <a:spcPct val="100000"/>
                  </a:lnSpc>
                </a:pPr>
                <a:r>
                  <a:rPr kumimoji="1" lang="en-US" altLang="zh-CN" sz="2400"/>
                  <a:t>3D</a:t>
                </a:r>
              </a:p>
            </p:txBody>
          </p:sp>
          <p:sp>
            <p:nvSpPr>
              <p:cNvPr id="89134" name="Text Box 103"/>
              <p:cNvSpPr txBox="1">
                <a:spLocks noChangeArrowheads="1"/>
              </p:cNvSpPr>
              <p:nvPr/>
            </p:nvSpPr>
            <p:spPr bwMode="auto">
              <a:xfrm>
                <a:off x="4471" y="3754"/>
                <a:ext cx="391" cy="288"/>
              </a:xfrm>
              <a:prstGeom prst="rect">
                <a:avLst/>
              </a:prstGeom>
              <a:noFill/>
              <a:ln w="9525">
                <a:noFill/>
                <a:miter lim="800000"/>
              </a:ln>
            </p:spPr>
            <p:txBody>
              <a:bodyPr>
                <a:spAutoFit/>
              </a:bodyPr>
              <a:lstStyle/>
              <a:p>
                <a:pPr algn="l">
                  <a:lnSpc>
                    <a:spcPct val="100000"/>
                  </a:lnSpc>
                </a:pPr>
                <a:r>
                  <a:rPr kumimoji="1" lang="en-US" altLang="zh-CN" sz="2400"/>
                  <a:t>4D</a:t>
                </a:r>
              </a:p>
            </p:txBody>
          </p:sp>
          <p:sp>
            <p:nvSpPr>
              <p:cNvPr id="89135" name="Text Box 104"/>
              <p:cNvSpPr txBox="1">
                <a:spLocks noChangeArrowheads="1"/>
              </p:cNvSpPr>
              <p:nvPr/>
            </p:nvSpPr>
            <p:spPr bwMode="auto">
              <a:xfrm>
                <a:off x="202" y="2746"/>
                <a:ext cx="473" cy="288"/>
              </a:xfrm>
              <a:prstGeom prst="rect">
                <a:avLst/>
              </a:prstGeom>
              <a:noFill/>
              <a:ln w="9525">
                <a:noFill/>
                <a:miter lim="800000"/>
              </a:ln>
            </p:spPr>
            <p:txBody>
              <a:bodyPr>
                <a:spAutoFit/>
              </a:bodyPr>
              <a:lstStyle/>
              <a:p>
                <a:pPr algn="l">
                  <a:lnSpc>
                    <a:spcPct val="100000"/>
                  </a:lnSpc>
                </a:pPr>
                <a:r>
                  <a:rPr kumimoji="1" lang="en-US" altLang="zh-CN" sz="2400"/>
                  <a:t>R</a:t>
                </a:r>
                <a:r>
                  <a:rPr kumimoji="1" lang="en-US" altLang="zh-CN" sz="2400" baseline="-25000"/>
                  <a:t>D</a:t>
                </a:r>
              </a:p>
            </p:txBody>
          </p:sp>
          <p:sp>
            <p:nvSpPr>
              <p:cNvPr id="89136" name="Text Box 105"/>
              <p:cNvSpPr txBox="1">
                <a:spLocks noChangeArrowheads="1"/>
              </p:cNvSpPr>
              <p:nvPr/>
            </p:nvSpPr>
            <p:spPr bwMode="auto">
              <a:xfrm>
                <a:off x="2457" y="1852"/>
                <a:ext cx="437" cy="288"/>
              </a:xfrm>
              <a:prstGeom prst="rect">
                <a:avLst/>
              </a:prstGeom>
              <a:noFill/>
              <a:ln w="9525">
                <a:noFill/>
                <a:miter lim="800000"/>
              </a:ln>
            </p:spPr>
            <p:txBody>
              <a:bodyPr>
                <a:spAutoFit/>
              </a:bodyPr>
              <a:lstStyle/>
              <a:p>
                <a:pPr algn="l">
                  <a:lnSpc>
                    <a:spcPct val="100000"/>
                  </a:lnSpc>
                </a:pPr>
                <a:r>
                  <a:rPr kumimoji="1" lang="en-US" altLang="zh-CN" sz="2400"/>
                  <a:t>2Q</a:t>
                </a:r>
              </a:p>
            </p:txBody>
          </p:sp>
          <p:sp>
            <p:nvSpPr>
              <p:cNvPr id="89137" name="Text Box 106"/>
              <p:cNvSpPr txBox="1">
                <a:spLocks noChangeArrowheads="1"/>
              </p:cNvSpPr>
              <p:nvPr/>
            </p:nvSpPr>
            <p:spPr bwMode="auto">
              <a:xfrm>
                <a:off x="1281" y="1849"/>
                <a:ext cx="437" cy="288"/>
              </a:xfrm>
              <a:prstGeom prst="rect">
                <a:avLst/>
              </a:prstGeom>
              <a:noFill/>
              <a:ln w="9525">
                <a:noFill/>
                <a:miter lim="800000"/>
              </a:ln>
            </p:spPr>
            <p:txBody>
              <a:bodyPr>
                <a:spAutoFit/>
              </a:bodyPr>
              <a:lstStyle/>
              <a:p>
                <a:pPr algn="l">
                  <a:lnSpc>
                    <a:spcPct val="100000"/>
                  </a:lnSpc>
                </a:pPr>
                <a:r>
                  <a:rPr kumimoji="1" lang="en-US" altLang="zh-CN" sz="2400"/>
                  <a:t>1Q</a:t>
                </a:r>
              </a:p>
            </p:txBody>
          </p:sp>
          <p:sp>
            <p:nvSpPr>
              <p:cNvPr id="89138" name="Text Box 107"/>
              <p:cNvSpPr txBox="1">
                <a:spLocks noChangeArrowheads="1"/>
              </p:cNvSpPr>
              <p:nvPr/>
            </p:nvSpPr>
            <p:spPr bwMode="auto">
              <a:xfrm>
                <a:off x="3649" y="1863"/>
                <a:ext cx="437" cy="288"/>
              </a:xfrm>
              <a:prstGeom prst="rect">
                <a:avLst/>
              </a:prstGeom>
              <a:noFill/>
              <a:ln w="9525">
                <a:noFill/>
                <a:miter lim="800000"/>
              </a:ln>
            </p:spPr>
            <p:txBody>
              <a:bodyPr>
                <a:spAutoFit/>
              </a:bodyPr>
              <a:lstStyle/>
              <a:p>
                <a:pPr algn="l">
                  <a:lnSpc>
                    <a:spcPct val="100000"/>
                  </a:lnSpc>
                </a:pPr>
                <a:r>
                  <a:rPr kumimoji="1" lang="en-US" altLang="zh-CN" sz="2400"/>
                  <a:t>3Q</a:t>
                </a:r>
              </a:p>
            </p:txBody>
          </p:sp>
          <p:sp>
            <p:nvSpPr>
              <p:cNvPr id="89139" name="Text Box 108"/>
              <p:cNvSpPr txBox="1">
                <a:spLocks noChangeArrowheads="1"/>
              </p:cNvSpPr>
              <p:nvPr/>
            </p:nvSpPr>
            <p:spPr bwMode="auto">
              <a:xfrm>
                <a:off x="4763" y="1813"/>
                <a:ext cx="437" cy="288"/>
              </a:xfrm>
              <a:prstGeom prst="rect">
                <a:avLst/>
              </a:prstGeom>
              <a:noFill/>
              <a:ln w="9525">
                <a:noFill/>
                <a:miter lim="800000"/>
              </a:ln>
            </p:spPr>
            <p:txBody>
              <a:bodyPr>
                <a:spAutoFit/>
              </a:bodyPr>
              <a:lstStyle/>
              <a:p>
                <a:pPr algn="l">
                  <a:lnSpc>
                    <a:spcPct val="100000"/>
                  </a:lnSpc>
                </a:pPr>
                <a:r>
                  <a:rPr kumimoji="1" lang="en-US" altLang="zh-CN" sz="2400"/>
                  <a:t>4Q</a:t>
                </a:r>
              </a:p>
            </p:txBody>
          </p:sp>
          <p:grpSp>
            <p:nvGrpSpPr>
              <p:cNvPr id="89140" name="Group 109"/>
              <p:cNvGrpSpPr/>
              <p:nvPr/>
            </p:nvGrpSpPr>
            <p:grpSpPr bwMode="auto">
              <a:xfrm>
                <a:off x="939" y="1853"/>
                <a:ext cx="446" cy="288"/>
                <a:chOff x="3454" y="227"/>
                <a:chExt cx="446" cy="288"/>
              </a:xfrm>
            </p:grpSpPr>
            <p:sp>
              <p:nvSpPr>
                <p:cNvPr id="89154" name="Text Box 110"/>
                <p:cNvSpPr txBox="1">
                  <a:spLocks noChangeArrowheads="1"/>
                </p:cNvSpPr>
                <p:nvPr/>
              </p:nvSpPr>
              <p:spPr bwMode="auto">
                <a:xfrm>
                  <a:off x="3454" y="227"/>
                  <a:ext cx="446" cy="288"/>
                </a:xfrm>
                <a:prstGeom prst="rect">
                  <a:avLst/>
                </a:prstGeom>
                <a:noFill/>
                <a:ln w="9525">
                  <a:noFill/>
                  <a:miter lim="800000"/>
                </a:ln>
              </p:spPr>
              <p:txBody>
                <a:bodyPr>
                  <a:spAutoFit/>
                </a:bodyPr>
                <a:lstStyle/>
                <a:p>
                  <a:pPr algn="l">
                    <a:lnSpc>
                      <a:spcPct val="100000"/>
                    </a:lnSpc>
                  </a:pPr>
                  <a:r>
                    <a:rPr kumimoji="1" lang="en-US" altLang="zh-CN" sz="2400"/>
                    <a:t>1Q</a:t>
                  </a:r>
                </a:p>
              </p:txBody>
            </p:sp>
            <p:sp>
              <p:nvSpPr>
                <p:cNvPr id="89155" name="Line 111"/>
                <p:cNvSpPr>
                  <a:spLocks noChangeShapeType="1"/>
                </p:cNvSpPr>
                <p:nvPr/>
              </p:nvSpPr>
              <p:spPr bwMode="auto">
                <a:xfrm>
                  <a:off x="3609" y="282"/>
                  <a:ext cx="146" cy="0"/>
                </a:xfrm>
                <a:prstGeom prst="line">
                  <a:avLst/>
                </a:prstGeom>
                <a:noFill/>
                <a:ln w="28575">
                  <a:solidFill>
                    <a:srgbClr val="000000"/>
                  </a:solidFill>
                  <a:round/>
                </a:ln>
              </p:spPr>
              <p:txBody>
                <a:bodyPr wrap="none" anchor="ctr"/>
                <a:lstStyle/>
                <a:p>
                  <a:endParaRPr lang="zh-CN" altLang="en-US"/>
                </a:p>
              </p:txBody>
            </p:sp>
          </p:grpSp>
          <p:grpSp>
            <p:nvGrpSpPr>
              <p:cNvPr id="89141" name="Group 112"/>
              <p:cNvGrpSpPr/>
              <p:nvPr/>
            </p:nvGrpSpPr>
            <p:grpSpPr bwMode="auto">
              <a:xfrm>
                <a:off x="2099" y="1866"/>
                <a:ext cx="446" cy="288"/>
                <a:chOff x="3454" y="227"/>
                <a:chExt cx="446" cy="288"/>
              </a:xfrm>
            </p:grpSpPr>
            <p:sp>
              <p:nvSpPr>
                <p:cNvPr id="89152" name="Text Box 113"/>
                <p:cNvSpPr txBox="1">
                  <a:spLocks noChangeArrowheads="1"/>
                </p:cNvSpPr>
                <p:nvPr/>
              </p:nvSpPr>
              <p:spPr bwMode="auto">
                <a:xfrm>
                  <a:off x="3454" y="227"/>
                  <a:ext cx="446" cy="288"/>
                </a:xfrm>
                <a:prstGeom prst="rect">
                  <a:avLst/>
                </a:prstGeom>
                <a:noFill/>
                <a:ln w="9525">
                  <a:noFill/>
                  <a:miter lim="800000"/>
                </a:ln>
              </p:spPr>
              <p:txBody>
                <a:bodyPr>
                  <a:spAutoFit/>
                </a:bodyPr>
                <a:lstStyle/>
                <a:p>
                  <a:pPr algn="l">
                    <a:lnSpc>
                      <a:spcPct val="100000"/>
                    </a:lnSpc>
                  </a:pPr>
                  <a:r>
                    <a:rPr kumimoji="1" lang="en-US" altLang="zh-CN" sz="2400"/>
                    <a:t>2Q</a:t>
                  </a:r>
                </a:p>
              </p:txBody>
            </p:sp>
            <p:sp>
              <p:nvSpPr>
                <p:cNvPr id="89153" name="Line 114"/>
                <p:cNvSpPr>
                  <a:spLocks noChangeShapeType="1"/>
                </p:cNvSpPr>
                <p:nvPr/>
              </p:nvSpPr>
              <p:spPr bwMode="auto">
                <a:xfrm>
                  <a:off x="3609" y="282"/>
                  <a:ext cx="146" cy="0"/>
                </a:xfrm>
                <a:prstGeom prst="line">
                  <a:avLst/>
                </a:prstGeom>
                <a:noFill/>
                <a:ln w="28575">
                  <a:solidFill>
                    <a:srgbClr val="000000"/>
                  </a:solidFill>
                  <a:round/>
                </a:ln>
              </p:spPr>
              <p:txBody>
                <a:bodyPr wrap="none" anchor="ctr"/>
                <a:lstStyle/>
                <a:p>
                  <a:endParaRPr lang="zh-CN" altLang="en-US"/>
                </a:p>
              </p:txBody>
            </p:sp>
          </p:grpSp>
          <p:grpSp>
            <p:nvGrpSpPr>
              <p:cNvPr id="89142" name="Group 115"/>
              <p:cNvGrpSpPr/>
              <p:nvPr/>
            </p:nvGrpSpPr>
            <p:grpSpPr bwMode="auto">
              <a:xfrm>
                <a:off x="3284" y="1872"/>
                <a:ext cx="446" cy="288"/>
                <a:chOff x="3454" y="227"/>
                <a:chExt cx="446" cy="288"/>
              </a:xfrm>
            </p:grpSpPr>
            <p:sp>
              <p:nvSpPr>
                <p:cNvPr id="89150" name="Text Box 116"/>
                <p:cNvSpPr txBox="1">
                  <a:spLocks noChangeArrowheads="1"/>
                </p:cNvSpPr>
                <p:nvPr/>
              </p:nvSpPr>
              <p:spPr bwMode="auto">
                <a:xfrm>
                  <a:off x="3454" y="227"/>
                  <a:ext cx="446" cy="288"/>
                </a:xfrm>
                <a:prstGeom prst="rect">
                  <a:avLst/>
                </a:prstGeom>
                <a:noFill/>
                <a:ln w="9525">
                  <a:noFill/>
                  <a:miter lim="800000"/>
                </a:ln>
              </p:spPr>
              <p:txBody>
                <a:bodyPr>
                  <a:spAutoFit/>
                </a:bodyPr>
                <a:lstStyle/>
                <a:p>
                  <a:pPr algn="l">
                    <a:lnSpc>
                      <a:spcPct val="100000"/>
                    </a:lnSpc>
                  </a:pPr>
                  <a:r>
                    <a:rPr kumimoji="1" lang="en-US" altLang="zh-CN" sz="2400"/>
                    <a:t>3Q</a:t>
                  </a:r>
                </a:p>
              </p:txBody>
            </p:sp>
            <p:sp>
              <p:nvSpPr>
                <p:cNvPr id="89151" name="Line 117"/>
                <p:cNvSpPr>
                  <a:spLocks noChangeShapeType="1"/>
                </p:cNvSpPr>
                <p:nvPr/>
              </p:nvSpPr>
              <p:spPr bwMode="auto">
                <a:xfrm>
                  <a:off x="3609" y="282"/>
                  <a:ext cx="146" cy="0"/>
                </a:xfrm>
                <a:prstGeom prst="line">
                  <a:avLst/>
                </a:prstGeom>
                <a:noFill/>
                <a:ln w="28575">
                  <a:solidFill>
                    <a:srgbClr val="000000"/>
                  </a:solidFill>
                  <a:round/>
                </a:ln>
              </p:spPr>
              <p:txBody>
                <a:bodyPr wrap="none" anchor="ctr"/>
                <a:lstStyle/>
                <a:p>
                  <a:endParaRPr lang="zh-CN" altLang="en-US"/>
                </a:p>
              </p:txBody>
            </p:sp>
          </p:grpSp>
          <p:grpSp>
            <p:nvGrpSpPr>
              <p:cNvPr id="89143" name="Group 118"/>
              <p:cNvGrpSpPr/>
              <p:nvPr/>
            </p:nvGrpSpPr>
            <p:grpSpPr bwMode="auto">
              <a:xfrm>
                <a:off x="4363" y="1841"/>
                <a:ext cx="446" cy="288"/>
                <a:chOff x="3454" y="227"/>
                <a:chExt cx="446" cy="288"/>
              </a:xfrm>
            </p:grpSpPr>
            <p:sp>
              <p:nvSpPr>
                <p:cNvPr id="89148" name="Text Box 119"/>
                <p:cNvSpPr txBox="1">
                  <a:spLocks noChangeArrowheads="1"/>
                </p:cNvSpPr>
                <p:nvPr/>
              </p:nvSpPr>
              <p:spPr bwMode="auto">
                <a:xfrm>
                  <a:off x="3454" y="227"/>
                  <a:ext cx="446" cy="288"/>
                </a:xfrm>
                <a:prstGeom prst="rect">
                  <a:avLst/>
                </a:prstGeom>
                <a:noFill/>
                <a:ln w="9525">
                  <a:noFill/>
                  <a:miter lim="800000"/>
                </a:ln>
              </p:spPr>
              <p:txBody>
                <a:bodyPr>
                  <a:spAutoFit/>
                </a:bodyPr>
                <a:lstStyle/>
                <a:p>
                  <a:pPr algn="l">
                    <a:lnSpc>
                      <a:spcPct val="100000"/>
                    </a:lnSpc>
                  </a:pPr>
                  <a:r>
                    <a:rPr kumimoji="1" lang="en-US" altLang="zh-CN" sz="2400"/>
                    <a:t>4Q</a:t>
                  </a:r>
                </a:p>
              </p:txBody>
            </p:sp>
            <p:sp>
              <p:nvSpPr>
                <p:cNvPr id="89149" name="Line 120"/>
                <p:cNvSpPr>
                  <a:spLocks noChangeShapeType="1"/>
                </p:cNvSpPr>
                <p:nvPr/>
              </p:nvSpPr>
              <p:spPr bwMode="auto">
                <a:xfrm>
                  <a:off x="3609" y="282"/>
                  <a:ext cx="146" cy="0"/>
                </a:xfrm>
                <a:prstGeom prst="line">
                  <a:avLst/>
                </a:prstGeom>
                <a:noFill/>
                <a:ln w="28575">
                  <a:solidFill>
                    <a:srgbClr val="000000"/>
                  </a:solidFill>
                  <a:round/>
                </a:ln>
              </p:spPr>
              <p:txBody>
                <a:bodyPr wrap="none" anchor="ctr"/>
                <a:lstStyle/>
                <a:p>
                  <a:endParaRPr lang="zh-CN" altLang="en-US"/>
                </a:p>
              </p:txBody>
            </p:sp>
          </p:grpSp>
          <p:sp>
            <p:nvSpPr>
              <p:cNvPr id="89144" name="Line 121"/>
              <p:cNvSpPr>
                <a:spLocks noChangeShapeType="1"/>
              </p:cNvSpPr>
              <p:nvPr/>
            </p:nvSpPr>
            <p:spPr bwMode="auto">
              <a:xfrm flipV="1">
                <a:off x="744" y="2184"/>
                <a:ext cx="0" cy="180"/>
              </a:xfrm>
              <a:prstGeom prst="line">
                <a:avLst/>
              </a:prstGeom>
              <a:noFill/>
              <a:ln w="28575">
                <a:solidFill>
                  <a:srgbClr val="000000"/>
                </a:solidFill>
                <a:round/>
              </a:ln>
            </p:spPr>
            <p:txBody>
              <a:bodyPr wrap="none" anchor="ctr"/>
              <a:lstStyle/>
              <a:p>
                <a:endParaRPr lang="zh-CN" altLang="en-US"/>
              </a:p>
            </p:txBody>
          </p:sp>
          <p:sp>
            <p:nvSpPr>
              <p:cNvPr id="89145" name="Text Box 122"/>
              <p:cNvSpPr txBox="1">
                <a:spLocks noChangeArrowheads="1"/>
              </p:cNvSpPr>
              <p:nvPr/>
            </p:nvSpPr>
            <p:spPr bwMode="auto">
              <a:xfrm>
                <a:off x="144" y="1868"/>
                <a:ext cx="924" cy="288"/>
              </a:xfrm>
              <a:prstGeom prst="rect">
                <a:avLst/>
              </a:prstGeom>
              <a:noFill/>
              <a:ln w="9525">
                <a:noFill/>
                <a:miter lim="800000"/>
              </a:ln>
            </p:spPr>
            <p:txBody>
              <a:bodyPr>
                <a:spAutoFit/>
              </a:bodyPr>
              <a:lstStyle/>
              <a:p>
                <a:pPr algn="l">
                  <a:lnSpc>
                    <a:spcPct val="100000"/>
                  </a:lnSpc>
                </a:pPr>
                <a:r>
                  <a:rPr kumimoji="1" lang="en-US" altLang="zh-CN" sz="2400"/>
                  <a:t>Vcc(+5V)</a:t>
                </a:r>
              </a:p>
            </p:txBody>
          </p:sp>
          <p:sp>
            <p:nvSpPr>
              <p:cNvPr id="89146" name="Line 123"/>
              <p:cNvSpPr>
                <a:spLocks noChangeShapeType="1"/>
              </p:cNvSpPr>
              <p:nvPr/>
            </p:nvSpPr>
            <p:spPr bwMode="auto">
              <a:xfrm>
                <a:off x="5148" y="3543"/>
                <a:ext cx="0" cy="216"/>
              </a:xfrm>
              <a:prstGeom prst="line">
                <a:avLst/>
              </a:prstGeom>
              <a:noFill/>
              <a:ln w="28575">
                <a:solidFill>
                  <a:srgbClr val="000000"/>
                </a:solidFill>
                <a:round/>
              </a:ln>
            </p:spPr>
            <p:txBody>
              <a:bodyPr wrap="none" anchor="ctr"/>
              <a:lstStyle/>
              <a:p>
                <a:endParaRPr lang="zh-CN" altLang="en-US"/>
              </a:p>
            </p:txBody>
          </p:sp>
          <p:sp>
            <p:nvSpPr>
              <p:cNvPr id="89147" name="Text Box 124"/>
              <p:cNvSpPr txBox="1">
                <a:spLocks noChangeArrowheads="1"/>
              </p:cNvSpPr>
              <p:nvPr/>
            </p:nvSpPr>
            <p:spPr bwMode="auto">
              <a:xfrm>
                <a:off x="4884" y="3740"/>
                <a:ext cx="624" cy="288"/>
              </a:xfrm>
              <a:prstGeom prst="rect">
                <a:avLst/>
              </a:prstGeom>
              <a:noFill/>
              <a:ln w="9525">
                <a:noFill/>
                <a:miter lim="800000"/>
              </a:ln>
            </p:spPr>
            <p:txBody>
              <a:bodyPr>
                <a:spAutoFit/>
              </a:bodyPr>
              <a:lstStyle/>
              <a:p>
                <a:pPr algn="l">
                  <a:lnSpc>
                    <a:spcPct val="100000"/>
                  </a:lnSpc>
                </a:pPr>
                <a:r>
                  <a:rPr kumimoji="1" lang="en-US" altLang="zh-CN" sz="2400"/>
                  <a:t>GND</a:t>
                </a:r>
              </a:p>
            </p:txBody>
          </p:sp>
        </p:grpSp>
        <p:sp>
          <p:nvSpPr>
            <p:cNvPr id="89095" name="Line 111"/>
            <p:cNvSpPr>
              <a:spLocks noChangeShapeType="1"/>
            </p:cNvSpPr>
            <p:nvPr/>
          </p:nvSpPr>
          <p:spPr bwMode="auto">
            <a:xfrm>
              <a:off x="384323" y="4419308"/>
              <a:ext cx="231775" cy="0"/>
            </a:xfrm>
            <a:prstGeom prst="line">
              <a:avLst/>
            </a:prstGeom>
            <a:noFill/>
            <a:ln w="28575">
              <a:solidFill>
                <a:srgbClr val="000000"/>
              </a:solidFill>
              <a:round/>
            </a:ln>
          </p:spPr>
          <p:txBody>
            <a:bodyPr wrap="none" anchor="ctr"/>
            <a:lstStyle/>
            <a:p>
              <a:endParaRPr lang="zh-CN" altLang="en-US"/>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14" name="Group 4"/>
          <p:cNvGrpSpPr/>
          <p:nvPr/>
        </p:nvGrpSpPr>
        <p:grpSpPr bwMode="auto">
          <a:xfrm>
            <a:off x="2252664" y="1233489"/>
            <a:ext cx="6365875" cy="4071937"/>
            <a:chOff x="871" y="1182"/>
            <a:chExt cx="4010" cy="2565"/>
          </a:xfrm>
        </p:grpSpPr>
        <p:sp>
          <p:nvSpPr>
            <p:cNvPr id="90127" name="Rectangle 5"/>
            <p:cNvSpPr>
              <a:spLocks noChangeArrowheads="1"/>
            </p:cNvSpPr>
            <p:nvPr/>
          </p:nvSpPr>
          <p:spPr bwMode="auto">
            <a:xfrm>
              <a:off x="1789" y="1904"/>
              <a:ext cx="2610" cy="1127"/>
            </a:xfrm>
            <a:prstGeom prst="rect">
              <a:avLst/>
            </a:prstGeom>
            <a:solidFill>
              <a:srgbClr val="FFFFFF"/>
            </a:solidFill>
            <a:ln w="28575">
              <a:solidFill>
                <a:schemeClr val="tx1"/>
              </a:solidFill>
              <a:miter lim="800000"/>
            </a:ln>
          </p:spPr>
          <p:txBody>
            <a:bodyPr wrap="none" anchor="ctr"/>
            <a:lstStyle/>
            <a:p>
              <a:endParaRPr lang="zh-CN" altLang="en-US"/>
            </a:p>
          </p:txBody>
        </p:sp>
        <p:sp>
          <p:nvSpPr>
            <p:cNvPr id="90128" name="Line 6"/>
            <p:cNvSpPr>
              <a:spLocks noChangeShapeType="1"/>
            </p:cNvSpPr>
            <p:nvPr/>
          </p:nvSpPr>
          <p:spPr bwMode="auto">
            <a:xfrm flipV="1">
              <a:off x="2960" y="3024"/>
              <a:ext cx="0" cy="400"/>
            </a:xfrm>
            <a:prstGeom prst="line">
              <a:avLst/>
            </a:prstGeom>
            <a:noFill/>
            <a:ln w="28575">
              <a:solidFill>
                <a:schemeClr val="tx1"/>
              </a:solidFill>
              <a:round/>
              <a:tailEnd type="triangle" w="med" len="med"/>
            </a:ln>
          </p:spPr>
          <p:txBody>
            <a:bodyPr wrap="none" anchor="ctr"/>
            <a:lstStyle/>
            <a:p>
              <a:endParaRPr lang="zh-CN" altLang="en-US"/>
            </a:p>
          </p:txBody>
        </p:sp>
        <p:sp>
          <p:nvSpPr>
            <p:cNvPr id="90129" name="Line 7"/>
            <p:cNvSpPr>
              <a:spLocks noChangeShapeType="1"/>
            </p:cNvSpPr>
            <p:nvPr/>
          </p:nvSpPr>
          <p:spPr bwMode="auto">
            <a:xfrm flipV="1">
              <a:off x="2384" y="1502"/>
              <a:ext cx="0" cy="400"/>
            </a:xfrm>
            <a:prstGeom prst="line">
              <a:avLst/>
            </a:prstGeom>
            <a:noFill/>
            <a:ln w="28575">
              <a:solidFill>
                <a:schemeClr val="tx1"/>
              </a:solidFill>
              <a:round/>
              <a:tailEnd type="triangle" w="med" len="med"/>
            </a:ln>
          </p:spPr>
          <p:txBody>
            <a:bodyPr wrap="none" anchor="ctr"/>
            <a:lstStyle/>
            <a:p>
              <a:endParaRPr lang="zh-CN" altLang="en-US"/>
            </a:p>
          </p:txBody>
        </p:sp>
        <p:sp>
          <p:nvSpPr>
            <p:cNvPr id="90130" name="Line 8"/>
            <p:cNvSpPr>
              <a:spLocks noChangeShapeType="1"/>
            </p:cNvSpPr>
            <p:nvPr/>
          </p:nvSpPr>
          <p:spPr bwMode="auto">
            <a:xfrm flipV="1">
              <a:off x="2096" y="1488"/>
              <a:ext cx="0" cy="400"/>
            </a:xfrm>
            <a:prstGeom prst="line">
              <a:avLst/>
            </a:prstGeom>
            <a:noFill/>
            <a:ln w="28575">
              <a:solidFill>
                <a:schemeClr val="tx1"/>
              </a:solidFill>
              <a:round/>
              <a:tailEnd type="triangle" w="med" len="med"/>
            </a:ln>
          </p:spPr>
          <p:txBody>
            <a:bodyPr wrap="none" anchor="ctr"/>
            <a:lstStyle/>
            <a:p>
              <a:endParaRPr lang="zh-CN" altLang="en-US"/>
            </a:p>
          </p:txBody>
        </p:sp>
        <p:sp>
          <p:nvSpPr>
            <p:cNvPr id="90131" name="Line 9"/>
            <p:cNvSpPr>
              <a:spLocks noChangeShapeType="1"/>
            </p:cNvSpPr>
            <p:nvPr/>
          </p:nvSpPr>
          <p:spPr bwMode="auto">
            <a:xfrm flipV="1">
              <a:off x="2672" y="3024"/>
              <a:ext cx="0" cy="400"/>
            </a:xfrm>
            <a:prstGeom prst="line">
              <a:avLst/>
            </a:prstGeom>
            <a:noFill/>
            <a:ln w="28575">
              <a:solidFill>
                <a:schemeClr val="tx1"/>
              </a:solidFill>
              <a:round/>
              <a:tailEnd type="triangle" w="med" len="med"/>
            </a:ln>
          </p:spPr>
          <p:txBody>
            <a:bodyPr wrap="none" anchor="ctr"/>
            <a:lstStyle/>
            <a:p>
              <a:endParaRPr lang="zh-CN" altLang="en-US"/>
            </a:p>
          </p:txBody>
        </p:sp>
        <p:sp>
          <p:nvSpPr>
            <p:cNvPr id="90132" name="Line 10"/>
            <p:cNvSpPr>
              <a:spLocks noChangeShapeType="1"/>
            </p:cNvSpPr>
            <p:nvPr/>
          </p:nvSpPr>
          <p:spPr bwMode="auto">
            <a:xfrm flipV="1">
              <a:off x="2384" y="3024"/>
              <a:ext cx="0" cy="400"/>
            </a:xfrm>
            <a:prstGeom prst="line">
              <a:avLst/>
            </a:prstGeom>
            <a:noFill/>
            <a:ln w="28575">
              <a:solidFill>
                <a:schemeClr val="tx1"/>
              </a:solidFill>
              <a:round/>
              <a:tailEnd type="triangle" w="med" len="med"/>
            </a:ln>
          </p:spPr>
          <p:txBody>
            <a:bodyPr wrap="none" anchor="ctr"/>
            <a:lstStyle/>
            <a:p>
              <a:endParaRPr lang="zh-CN" altLang="en-US"/>
            </a:p>
          </p:txBody>
        </p:sp>
        <p:sp>
          <p:nvSpPr>
            <p:cNvPr id="90133" name="Line 11"/>
            <p:cNvSpPr>
              <a:spLocks noChangeShapeType="1"/>
            </p:cNvSpPr>
            <p:nvPr/>
          </p:nvSpPr>
          <p:spPr bwMode="auto">
            <a:xfrm flipV="1">
              <a:off x="2096" y="3024"/>
              <a:ext cx="0" cy="400"/>
            </a:xfrm>
            <a:prstGeom prst="line">
              <a:avLst/>
            </a:prstGeom>
            <a:noFill/>
            <a:ln w="28575">
              <a:solidFill>
                <a:schemeClr val="tx1"/>
              </a:solidFill>
              <a:round/>
              <a:tailEnd type="triangle" w="med" len="med"/>
            </a:ln>
          </p:spPr>
          <p:txBody>
            <a:bodyPr wrap="none" anchor="ctr"/>
            <a:lstStyle/>
            <a:p>
              <a:endParaRPr lang="zh-CN" altLang="en-US"/>
            </a:p>
          </p:txBody>
        </p:sp>
        <p:sp>
          <p:nvSpPr>
            <p:cNvPr id="90134" name="Line 12"/>
            <p:cNvSpPr>
              <a:spLocks noChangeShapeType="1"/>
            </p:cNvSpPr>
            <p:nvPr/>
          </p:nvSpPr>
          <p:spPr bwMode="auto">
            <a:xfrm flipV="1">
              <a:off x="2672" y="1502"/>
              <a:ext cx="0" cy="400"/>
            </a:xfrm>
            <a:prstGeom prst="line">
              <a:avLst/>
            </a:prstGeom>
            <a:noFill/>
            <a:ln w="28575">
              <a:solidFill>
                <a:schemeClr val="tx1"/>
              </a:solidFill>
              <a:round/>
              <a:tailEnd type="triangle" w="med" len="med"/>
            </a:ln>
          </p:spPr>
          <p:txBody>
            <a:bodyPr wrap="none" anchor="ctr"/>
            <a:lstStyle/>
            <a:p>
              <a:endParaRPr lang="zh-CN" altLang="en-US"/>
            </a:p>
          </p:txBody>
        </p:sp>
        <p:sp>
          <p:nvSpPr>
            <p:cNvPr id="90135" name="Line 13"/>
            <p:cNvSpPr>
              <a:spLocks noChangeShapeType="1"/>
            </p:cNvSpPr>
            <p:nvPr/>
          </p:nvSpPr>
          <p:spPr bwMode="auto">
            <a:xfrm flipV="1">
              <a:off x="4112" y="1510"/>
              <a:ext cx="0" cy="400"/>
            </a:xfrm>
            <a:prstGeom prst="line">
              <a:avLst/>
            </a:prstGeom>
            <a:noFill/>
            <a:ln w="28575">
              <a:solidFill>
                <a:schemeClr val="tx1"/>
              </a:solidFill>
              <a:round/>
              <a:tailEnd type="triangle" w="med" len="med"/>
            </a:ln>
          </p:spPr>
          <p:txBody>
            <a:bodyPr wrap="none" anchor="ctr"/>
            <a:lstStyle/>
            <a:p>
              <a:endParaRPr lang="zh-CN" altLang="en-US"/>
            </a:p>
          </p:txBody>
        </p:sp>
        <p:sp>
          <p:nvSpPr>
            <p:cNvPr id="90136" name="Text Box 14"/>
            <p:cNvSpPr txBox="1">
              <a:spLocks noChangeArrowheads="1"/>
            </p:cNvSpPr>
            <p:nvPr/>
          </p:nvSpPr>
          <p:spPr bwMode="auto">
            <a:xfrm>
              <a:off x="3128" y="3402"/>
              <a:ext cx="400" cy="327"/>
            </a:xfrm>
            <a:prstGeom prst="rect">
              <a:avLst/>
            </a:prstGeom>
            <a:noFill/>
            <a:ln w="9525">
              <a:noFill/>
              <a:miter lim="800000"/>
            </a:ln>
          </p:spPr>
          <p:txBody>
            <a:bodyPr>
              <a:spAutoFit/>
            </a:bodyPr>
            <a:lstStyle/>
            <a:p>
              <a:pPr algn="l">
                <a:lnSpc>
                  <a:spcPct val="100000"/>
                </a:lnSpc>
              </a:pPr>
              <a:r>
                <a:rPr kumimoji="1" lang="en-US" altLang="zh-CN" sz="2800"/>
                <a:t>D</a:t>
              </a:r>
              <a:r>
                <a:rPr kumimoji="1" lang="en-US" altLang="zh-CN" sz="2800" baseline="-25000"/>
                <a:t>3</a:t>
              </a:r>
              <a:endParaRPr kumimoji="1" lang="en-US" altLang="zh-CN" sz="2800"/>
            </a:p>
          </p:txBody>
        </p:sp>
        <p:sp>
          <p:nvSpPr>
            <p:cNvPr id="90137" name="Text Box 15"/>
            <p:cNvSpPr txBox="1">
              <a:spLocks noChangeArrowheads="1"/>
            </p:cNvSpPr>
            <p:nvPr/>
          </p:nvSpPr>
          <p:spPr bwMode="auto">
            <a:xfrm>
              <a:off x="3440" y="3399"/>
              <a:ext cx="400" cy="327"/>
            </a:xfrm>
            <a:prstGeom prst="rect">
              <a:avLst/>
            </a:prstGeom>
            <a:noFill/>
            <a:ln w="9525">
              <a:noFill/>
              <a:miter lim="800000"/>
            </a:ln>
          </p:spPr>
          <p:txBody>
            <a:bodyPr>
              <a:spAutoFit/>
            </a:bodyPr>
            <a:lstStyle/>
            <a:p>
              <a:pPr algn="l">
                <a:lnSpc>
                  <a:spcPct val="100000"/>
                </a:lnSpc>
              </a:pPr>
              <a:r>
                <a:rPr kumimoji="1" lang="en-US" altLang="zh-CN" sz="2800"/>
                <a:t>D</a:t>
              </a:r>
              <a:r>
                <a:rPr kumimoji="1" lang="en-US" altLang="zh-CN" sz="2800" baseline="-25000"/>
                <a:t>2</a:t>
              </a:r>
              <a:endParaRPr kumimoji="1" lang="en-US" altLang="zh-CN" sz="2800"/>
            </a:p>
          </p:txBody>
        </p:sp>
        <p:sp>
          <p:nvSpPr>
            <p:cNvPr id="90138" name="Text Box 16"/>
            <p:cNvSpPr txBox="1">
              <a:spLocks noChangeArrowheads="1"/>
            </p:cNvSpPr>
            <p:nvPr/>
          </p:nvSpPr>
          <p:spPr bwMode="auto">
            <a:xfrm>
              <a:off x="3707" y="3402"/>
              <a:ext cx="400" cy="327"/>
            </a:xfrm>
            <a:prstGeom prst="rect">
              <a:avLst/>
            </a:prstGeom>
            <a:noFill/>
            <a:ln w="9525">
              <a:noFill/>
              <a:miter lim="800000"/>
            </a:ln>
          </p:spPr>
          <p:txBody>
            <a:bodyPr>
              <a:spAutoFit/>
            </a:bodyPr>
            <a:lstStyle/>
            <a:p>
              <a:pPr algn="l">
                <a:lnSpc>
                  <a:spcPct val="100000"/>
                </a:lnSpc>
              </a:pPr>
              <a:r>
                <a:rPr kumimoji="1" lang="en-US" altLang="zh-CN" sz="2800"/>
                <a:t>D</a:t>
              </a:r>
              <a:r>
                <a:rPr kumimoji="1" lang="en-US" altLang="zh-CN" sz="2800" baseline="-25000"/>
                <a:t>1</a:t>
              </a:r>
              <a:endParaRPr kumimoji="1" lang="en-US" altLang="zh-CN" sz="2800"/>
            </a:p>
          </p:txBody>
        </p:sp>
        <p:sp>
          <p:nvSpPr>
            <p:cNvPr id="90139" name="Text Box 17"/>
            <p:cNvSpPr txBox="1">
              <a:spLocks noChangeArrowheads="1"/>
            </p:cNvSpPr>
            <p:nvPr/>
          </p:nvSpPr>
          <p:spPr bwMode="auto">
            <a:xfrm>
              <a:off x="4007" y="3402"/>
              <a:ext cx="400" cy="327"/>
            </a:xfrm>
            <a:prstGeom prst="rect">
              <a:avLst/>
            </a:prstGeom>
            <a:noFill/>
            <a:ln w="9525">
              <a:noFill/>
              <a:miter lim="800000"/>
            </a:ln>
          </p:spPr>
          <p:txBody>
            <a:bodyPr>
              <a:spAutoFit/>
            </a:bodyPr>
            <a:lstStyle/>
            <a:p>
              <a:pPr algn="l">
                <a:lnSpc>
                  <a:spcPct val="100000"/>
                </a:lnSpc>
              </a:pPr>
              <a:r>
                <a:rPr kumimoji="1" lang="en-US" altLang="zh-CN" sz="2800"/>
                <a:t>D</a:t>
              </a:r>
              <a:r>
                <a:rPr kumimoji="1" lang="en-US" altLang="zh-CN" sz="2800" baseline="-25000"/>
                <a:t>0</a:t>
              </a:r>
              <a:endParaRPr kumimoji="1" lang="en-US" altLang="zh-CN" sz="2800"/>
            </a:p>
          </p:txBody>
        </p:sp>
        <p:sp>
          <p:nvSpPr>
            <p:cNvPr id="90140" name="Text Box 18"/>
            <p:cNvSpPr txBox="1">
              <a:spLocks noChangeArrowheads="1"/>
            </p:cNvSpPr>
            <p:nvPr/>
          </p:nvSpPr>
          <p:spPr bwMode="auto">
            <a:xfrm>
              <a:off x="4454" y="3420"/>
              <a:ext cx="427" cy="327"/>
            </a:xfrm>
            <a:prstGeom prst="rect">
              <a:avLst/>
            </a:prstGeom>
            <a:noFill/>
            <a:ln w="9525">
              <a:noFill/>
              <a:miter lim="800000"/>
            </a:ln>
          </p:spPr>
          <p:txBody>
            <a:bodyPr>
              <a:spAutoFit/>
            </a:bodyPr>
            <a:lstStyle/>
            <a:p>
              <a:pPr algn="l">
                <a:lnSpc>
                  <a:spcPct val="100000"/>
                </a:lnSpc>
              </a:pPr>
              <a:r>
                <a:rPr kumimoji="1" lang="en-US" altLang="zh-CN" sz="2800"/>
                <a:t>CP</a:t>
              </a:r>
            </a:p>
          </p:txBody>
        </p:sp>
        <p:sp>
          <p:nvSpPr>
            <p:cNvPr id="90141" name="Text Box 19"/>
            <p:cNvSpPr txBox="1">
              <a:spLocks noChangeArrowheads="1"/>
            </p:cNvSpPr>
            <p:nvPr/>
          </p:nvSpPr>
          <p:spPr bwMode="auto">
            <a:xfrm>
              <a:off x="3088" y="1182"/>
              <a:ext cx="400" cy="327"/>
            </a:xfrm>
            <a:prstGeom prst="rect">
              <a:avLst/>
            </a:prstGeom>
            <a:noFill/>
            <a:ln w="9525">
              <a:noFill/>
              <a:miter lim="800000"/>
            </a:ln>
          </p:spPr>
          <p:txBody>
            <a:bodyPr>
              <a:spAutoFit/>
            </a:bodyPr>
            <a:lstStyle/>
            <a:p>
              <a:pPr algn="l">
                <a:lnSpc>
                  <a:spcPct val="100000"/>
                </a:lnSpc>
              </a:pPr>
              <a:r>
                <a:rPr kumimoji="1" lang="en-US" altLang="zh-CN" sz="2800"/>
                <a:t>Q</a:t>
              </a:r>
              <a:r>
                <a:rPr kumimoji="1" lang="en-US" altLang="zh-CN" sz="2800" baseline="-25000"/>
                <a:t>3</a:t>
              </a:r>
              <a:endParaRPr kumimoji="1" lang="en-US" altLang="zh-CN" sz="2800"/>
            </a:p>
          </p:txBody>
        </p:sp>
        <p:sp>
          <p:nvSpPr>
            <p:cNvPr id="90142" name="Text Box 20"/>
            <p:cNvSpPr txBox="1">
              <a:spLocks noChangeArrowheads="1"/>
            </p:cNvSpPr>
            <p:nvPr/>
          </p:nvSpPr>
          <p:spPr bwMode="auto">
            <a:xfrm>
              <a:off x="3376" y="1182"/>
              <a:ext cx="400" cy="327"/>
            </a:xfrm>
            <a:prstGeom prst="rect">
              <a:avLst/>
            </a:prstGeom>
            <a:noFill/>
            <a:ln w="9525">
              <a:noFill/>
              <a:miter lim="800000"/>
            </a:ln>
          </p:spPr>
          <p:txBody>
            <a:bodyPr>
              <a:spAutoFit/>
            </a:bodyPr>
            <a:lstStyle/>
            <a:p>
              <a:pPr algn="l">
                <a:lnSpc>
                  <a:spcPct val="100000"/>
                </a:lnSpc>
              </a:pPr>
              <a:r>
                <a:rPr kumimoji="1" lang="en-US" altLang="zh-CN" sz="2800"/>
                <a:t>Q</a:t>
              </a:r>
              <a:r>
                <a:rPr kumimoji="1" lang="en-US" altLang="zh-CN" sz="2800" baseline="-25000"/>
                <a:t>2</a:t>
              </a:r>
              <a:endParaRPr kumimoji="1" lang="en-US" altLang="zh-CN" sz="2800"/>
            </a:p>
          </p:txBody>
        </p:sp>
        <p:sp>
          <p:nvSpPr>
            <p:cNvPr id="90143" name="Text Box 21"/>
            <p:cNvSpPr txBox="1">
              <a:spLocks noChangeArrowheads="1"/>
            </p:cNvSpPr>
            <p:nvPr/>
          </p:nvSpPr>
          <p:spPr bwMode="auto">
            <a:xfrm>
              <a:off x="3657" y="1182"/>
              <a:ext cx="400" cy="327"/>
            </a:xfrm>
            <a:prstGeom prst="rect">
              <a:avLst/>
            </a:prstGeom>
            <a:noFill/>
            <a:ln w="9525">
              <a:noFill/>
              <a:miter lim="800000"/>
            </a:ln>
          </p:spPr>
          <p:txBody>
            <a:bodyPr>
              <a:spAutoFit/>
            </a:bodyPr>
            <a:lstStyle/>
            <a:p>
              <a:pPr algn="l">
                <a:lnSpc>
                  <a:spcPct val="100000"/>
                </a:lnSpc>
              </a:pPr>
              <a:r>
                <a:rPr kumimoji="1" lang="en-US" altLang="zh-CN" sz="2800"/>
                <a:t>Q</a:t>
              </a:r>
              <a:r>
                <a:rPr kumimoji="1" lang="en-US" altLang="zh-CN" sz="2800" baseline="-25000"/>
                <a:t>1</a:t>
              </a:r>
              <a:endParaRPr kumimoji="1" lang="en-US" altLang="zh-CN" sz="2800"/>
            </a:p>
          </p:txBody>
        </p:sp>
        <p:sp>
          <p:nvSpPr>
            <p:cNvPr id="90144" name="Text Box 22"/>
            <p:cNvSpPr txBox="1">
              <a:spLocks noChangeArrowheads="1"/>
            </p:cNvSpPr>
            <p:nvPr/>
          </p:nvSpPr>
          <p:spPr bwMode="auto">
            <a:xfrm>
              <a:off x="3927" y="1182"/>
              <a:ext cx="400" cy="327"/>
            </a:xfrm>
            <a:prstGeom prst="rect">
              <a:avLst/>
            </a:prstGeom>
            <a:noFill/>
            <a:ln w="9525">
              <a:noFill/>
              <a:miter lim="800000"/>
            </a:ln>
          </p:spPr>
          <p:txBody>
            <a:bodyPr>
              <a:spAutoFit/>
            </a:bodyPr>
            <a:lstStyle/>
            <a:p>
              <a:pPr algn="l">
                <a:lnSpc>
                  <a:spcPct val="100000"/>
                </a:lnSpc>
              </a:pPr>
              <a:r>
                <a:rPr kumimoji="1" lang="en-US" altLang="zh-CN" sz="2800"/>
                <a:t>Q</a:t>
              </a:r>
              <a:r>
                <a:rPr kumimoji="1" lang="en-US" altLang="zh-CN" sz="2800" baseline="-25000"/>
                <a:t>0</a:t>
              </a:r>
              <a:endParaRPr kumimoji="1" lang="en-US" altLang="zh-CN" sz="2800"/>
            </a:p>
          </p:txBody>
        </p:sp>
        <p:sp>
          <p:nvSpPr>
            <p:cNvPr id="90145" name="Line 23"/>
            <p:cNvSpPr>
              <a:spLocks noChangeShapeType="1"/>
            </p:cNvSpPr>
            <p:nvPr/>
          </p:nvSpPr>
          <p:spPr bwMode="auto">
            <a:xfrm>
              <a:off x="1390" y="2461"/>
              <a:ext cx="291" cy="0"/>
            </a:xfrm>
            <a:prstGeom prst="line">
              <a:avLst/>
            </a:prstGeom>
            <a:noFill/>
            <a:ln w="28575">
              <a:solidFill>
                <a:schemeClr val="tx1"/>
              </a:solidFill>
              <a:round/>
            </a:ln>
          </p:spPr>
          <p:txBody>
            <a:bodyPr wrap="none" anchor="ctr"/>
            <a:lstStyle/>
            <a:p>
              <a:endParaRPr lang="zh-CN" altLang="en-US"/>
            </a:p>
          </p:txBody>
        </p:sp>
        <p:sp>
          <p:nvSpPr>
            <p:cNvPr id="90146" name="Oval 24"/>
            <p:cNvSpPr>
              <a:spLocks noChangeArrowheads="1"/>
            </p:cNvSpPr>
            <p:nvPr/>
          </p:nvSpPr>
          <p:spPr bwMode="auto">
            <a:xfrm>
              <a:off x="1694" y="2418"/>
              <a:ext cx="91" cy="91"/>
            </a:xfrm>
            <a:prstGeom prst="ellipse">
              <a:avLst/>
            </a:prstGeom>
            <a:solidFill>
              <a:srgbClr val="FFFFFF"/>
            </a:solidFill>
            <a:ln w="28575">
              <a:solidFill>
                <a:schemeClr val="tx1"/>
              </a:solidFill>
              <a:round/>
            </a:ln>
          </p:spPr>
          <p:txBody>
            <a:bodyPr wrap="none" anchor="ctr"/>
            <a:lstStyle/>
            <a:p>
              <a:endParaRPr lang="zh-CN" altLang="en-US"/>
            </a:p>
          </p:txBody>
        </p:sp>
        <p:sp>
          <p:nvSpPr>
            <p:cNvPr id="90147" name="Text Box 25"/>
            <p:cNvSpPr txBox="1">
              <a:spLocks noChangeArrowheads="1"/>
            </p:cNvSpPr>
            <p:nvPr/>
          </p:nvSpPr>
          <p:spPr bwMode="auto">
            <a:xfrm>
              <a:off x="1771" y="2322"/>
              <a:ext cx="254" cy="327"/>
            </a:xfrm>
            <a:prstGeom prst="rect">
              <a:avLst/>
            </a:prstGeom>
            <a:noFill/>
            <a:ln w="9525">
              <a:noFill/>
              <a:miter lim="800000"/>
            </a:ln>
          </p:spPr>
          <p:txBody>
            <a:bodyPr>
              <a:spAutoFit/>
            </a:bodyPr>
            <a:lstStyle/>
            <a:p>
              <a:pPr algn="l">
                <a:lnSpc>
                  <a:spcPct val="100000"/>
                </a:lnSpc>
              </a:pPr>
              <a:r>
                <a:rPr kumimoji="1" lang="en-US" altLang="zh-CN" sz="2800"/>
                <a:t>R</a:t>
              </a:r>
            </a:p>
          </p:txBody>
        </p:sp>
        <p:sp>
          <p:nvSpPr>
            <p:cNvPr id="90148" name="Text Box 26"/>
            <p:cNvSpPr txBox="1">
              <a:spLocks noChangeArrowheads="1"/>
            </p:cNvSpPr>
            <p:nvPr/>
          </p:nvSpPr>
          <p:spPr bwMode="auto">
            <a:xfrm>
              <a:off x="871" y="2331"/>
              <a:ext cx="564" cy="327"/>
            </a:xfrm>
            <a:prstGeom prst="rect">
              <a:avLst/>
            </a:prstGeom>
            <a:noFill/>
            <a:ln w="9525">
              <a:noFill/>
              <a:miter lim="800000"/>
            </a:ln>
          </p:spPr>
          <p:txBody>
            <a:bodyPr>
              <a:spAutoFit/>
            </a:bodyPr>
            <a:lstStyle/>
            <a:p>
              <a:pPr algn="l">
                <a:lnSpc>
                  <a:spcPct val="100000"/>
                </a:lnSpc>
              </a:pPr>
              <a:endParaRPr kumimoji="1" lang="en-US" altLang="zh-CN" sz="2800"/>
            </a:p>
          </p:txBody>
        </p:sp>
        <p:sp>
          <p:nvSpPr>
            <p:cNvPr id="90149" name="Text Box 27"/>
            <p:cNvSpPr txBox="1">
              <a:spLocks noChangeArrowheads="1"/>
            </p:cNvSpPr>
            <p:nvPr/>
          </p:nvSpPr>
          <p:spPr bwMode="auto">
            <a:xfrm>
              <a:off x="2288" y="2190"/>
              <a:ext cx="1327" cy="327"/>
            </a:xfrm>
            <a:prstGeom prst="rect">
              <a:avLst/>
            </a:prstGeom>
            <a:noFill/>
            <a:ln w="9525">
              <a:noFill/>
              <a:miter lim="800000"/>
            </a:ln>
          </p:spPr>
          <p:txBody>
            <a:bodyPr>
              <a:spAutoFit/>
            </a:bodyPr>
            <a:lstStyle/>
            <a:p>
              <a:pPr algn="l">
                <a:lnSpc>
                  <a:spcPct val="100000"/>
                </a:lnSpc>
              </a:pPr>
              <a:r>
                <a:rPr kumimoji="1" lang="zh-CN" altLang="en-US" sz="2800">
                  <a:solidFill>
                    <a:srgbClr val="FF0066"/>
                  </a:solidFill>
                </a:rPr>
                <a:t>    </a:t>
              </a:r>
              <a:r>
                <a:rPr kumimoji="1" lang="en-US" altLang="zh-CN" sz="2400">
                  <a:solidFill>
                    <a:srgbClr val="FF0066"/>
                  </a:solidFill>
                </a:rPr>
                <a:t>CT74273</a:t>
              </a:r>
            </a:p>
          </p:txBody>
        </p:sp>
        <p:sp>
          <p:nvSpPr>
            <p:cNvPr id="90150" name="Text Box 28"/>
            <p:cNvSpPr txBox="1">
              <a:spLocks noChangeArrowheads="1"/>
            </p:cNvSpPr>
            <p:nvPr/>
          </p:nvSpPr>
          <p:spPr bwMode="auto">
            <a:xfrm>
              <a:off x="1918" y="2727"/>
              <a:ext cx="418" cy="327"/>
            </a:xfrm>
            <a:prstGeom prst="rect">
              <a:avLst/>
            </a:prstGeom>
            <a:noFill/>
            <a:ln w="9525">
              <a:noFill/>
              <a:miter lim="800000"/>
            </a:ln>
          </p:spPr>
          <p:txBody>
            <a:bodyPr>
              <a:spAutoFit/>
            </a:bodyPr>
            <a:lstStyle/>
            <a:p>
              <a:pPr algn="l">
                <a:lnSpc>
                  <a:spcPct val="100000"/>
                </a:lnSpc>
              </a:pPr>
              <a:r>
                <a:rPr kumimoji="1" lang="en-US" altLang="zh-CN" sz="2800"/>
                <a:t>1D</a:t>
              </a:r>
            </a:p>
          </p:txBody>
        </p:sp>
        <p:sp>
          <p:nvSpPr>
            <p:cNvPr id="90151" name="Text Box 29"/>
            <p:cNvSpPr txBox="1">
              <a:spLocks noChangeArrowheads="1"/>
            </p:cNvSpPr>
            <p:nvPr/>
          </p:nvSpPr>
          <p:spPr bwMode="auto">
            <a:xfrm>
              <a:off x="3933" y="2727"/>
              <a:ext cx="418" cy="327"/>
            </a:xfrm>
            <a:prstGeom prst="rect">
              <a:avLst/>
            </a:prstGeom>
            <a:noFill/>
            <a:ln w="9525">
              <a:noFill/>
              <a:miter lim="800000"/>
            </a:ln>
          </p:spPr>
          <p:txBody>
            <a:bodyPr>
              <a:spAutoFit/>
            </a:bodyPr>
            <a:lstStyle/>
            <a:p>
              <a:pPr algn="l">
                <a:lnSpc>
                  <a:spcPct val="100000"/>
                </a:lnSpc>
              </a:pPr>
              <a:r>
                <a:rPr kumimoji="1" lang="en-US" altLang="zh-CN" sz="2800" dirty="0"/>
                <a:t>8D</a:t>
              </a:r>
            </a:p>
          </p:txBody>
        </p:sp>
        <p:sp>
          <p:nvSpPr>
            <p:cNvPr id="90152" name="Text Box 30"/>
            <p:cNvSpPr txBox="1">
              <a:spLocks noChangeArrowheads="1"/>
            </p:cNvSpPr>
            <p:nvPr/>
          </p:nvSpPr>
          <p:spPr bwMode="auto">
            <a:xfrm>
              <a:off x="1918" y="1902"/>
              <a:ext cx="418" cy="327"/>
            </a:xfrm>
            <a:prstGeom prst="rect">
              <a:avLst/>
            </a:prstGeom>
            <a:noFill/>
            <a:ln w="9525">
              <a:noFill/>
              <a:miter lim="800000"/>
            </a:ln>
          </p:spPr>
          <p:txBody>
            <a:bodyPr>
              <a:spAutoFit/>
            </a:bodyPr>
            <a:lstStyle/>
            <a:p>
              <a:pPr algn="l">
                <a:lnSpc>
                  <a:spcPct val="100000"/>
                </a:lnSpc>
              </a:pPr>
              <a:r>
                <a:rPr kumimoji="1" lang="en-US" altLang="zh-CN" sz="2800"/>
                <a:t>1Q</a:t>
              </a:r>
            </a:p>
          </p:txBody>
        </p:sp>
        <p:sp>
          <p:nvSpPr>
            <p:cNvPr id="90153" name="Text Box 31"/>
            <p:cNvSpPr txBox="1">
              <a:spLocks noChangeArrowheads="1"/>
            </p:cNvSpPr>
            <p:nvPr/>
          </p:nvSpPr>
          <p:spPr bwMode="auto">
            <a:xfrm>
              <a:off x="3933" y="1897"/>
              <a:ext cx="418" cy="327"/>
            </a:xfrm>
            <a:prstGeom prst="rect">
              <a:avLst/>
            </a:prstGeom>
            <a:noFill/>
            <a:ln w="9525">
              <a:noFill/>
              <a:miter lim="800000"/>
            </a:ln>
          </p:spPr>
          <p:txBody>
            <a:bodyPr>
              <a:spAutoFit/>
            </a:bodyPr>
            <a:lstStyle/>
            <a:p>
              <a:pPr algn="l">
                <a:lnSpc>
                  <a:spcPct val="100000"/>
                </a:lnSpc>
              </a:pPr>
              <a:r>
                <a:rPr kumimoji="1" lang="en-US" altLang="zh-CN" sz="2800" dirty="0"/>
                <a:t>8Q</a:t>
              </a:r>
            </a:p>
          </p:txBody>
        </p:sp>
        <p:sp>
          <p:nvSpPr>
            <p:cNvPr id="90154" name="Text Box 32"/>
            <p:cNvSpPr txBox="1">
              <a:spLocks noChangeArrowheads="1"/>
            </p:cNvSpPr>
            <p:nvPr/>
          </p:nvSpPr>
          <p:spPr bwMode="auto">
            <a:xfrm>
              <a:off x="2290" y="2526"/>
              <a:ext cx="1560" cy="291"/>
            </a:xfrm>
            <a:prstGeom prst="rect">
              <a:avLst/>
            </a:prstGeom>
            <a:noFill/>
            <a:ln w="9525">
              <a:noFill/>
              <a:miter lim="800000"/>
            </a:ln>
          </p:spPr>
          <p:txBody>
            <a:bodyPr>
              <a:spAutoFit/>
            </a:bodyPr>
            <a:lstStyle/>
            <a:p>
              <a:pPr algn="l">
                <a:lnSpc>
                  <a:spcPct val="100000"/>
                </a:lnSpc>
              </a:pPr>
              <a:r>
                <a:rPr kumimoji="1" lang="en-US" altLang="zh-CN" sz="2400">
                  <a:solidFill>
                    <a:srgbClr val="FF0066"/>
                  </a:solidFill>
                </a:rPr>
                <a:t>8</a:t>
              </a:r>
              <a:r>
                <a:rPr kumimoji="1" lang="zh-CN" altLang="en-US" sz="2400">
                  <a:solidFill>
                    <a:srgbClr val="FF0066"/>
                  </a:solidFill>
                </a:rPr>
                <a:t>位</a:t>
              </a:r>
              <a:r>
                <a:rPr kumimoji="1" lang="en-US" altLang="zh-CN" sz="2400">
                  <a:solidFill>
                    <a:srgbClr val="FF0066"/>
                  </a:solidFill>
                </a:rPr>
                <a:t>D</a:t>
              </a:r>
              <a:r>
                <a:rPr kumimoji="1" lang="zh-CN" altLang="en-US" sz="2400">
                  <a:solidFill>
                    <a:srgbClr val="FF0066"/>
                  </a:solidFill>
                </a:rPr>
                <a:t>型寄存器</a:t>
              </a:r>
            </a:p>
          </p:txBody>
        </p:sp>
        <p:sp>
          <p:nvSpPr>
            <p:cNvPr id="90155" name="Line 33"/>
            <p:cNvSpPr>
              <a:spLocks noChangeShapeType="1"/>
            </p:cNvSpPr>
            <p:nvPr/>
          </p:nvSpPr>
          <p:spPr bwMode="auto">
            <a:xfrm flipV="1">
              <a:off x="3248" y="1502"/>
              <a:ext cx="0" cy="400"/>
            </a:xfrm>
            <a:prstGeom prst="line">
              <a:avLst/>
            </a:prstGeom>
            <a:noFill/>
            <a:ln w="28575">
              <a:solidFill>
                <a:schemeClr val="tx1"/>
              </a:solidFill>
              <a:round/>
              <a:tailEnd type="triangle" w="med" len="med"/>
            </a:ln>
          </p:spPr>
          <p:txBody>
            <a:bodyPr wrap="none" anchor="ctr"/>
            <a:lstStyle/>
            <a:p>
              <a:endParaRPr lang="zh-CN" altLang="en-US"/>
            </a:p>
          </p:txBody>
        </p:sp>
        <p:sp>
          <p:nvSpPr>
            <p:cNvPr id="90156" name="Line 34"/>
            <p:cNvSpPr>
              <a:spLocks noChangeShapeType="1"/>
            </p:cNvSpPr>
            <p:nvPr/>
          </p:nvSpPr>
          <p:spPr bwMode="auto">
            <a:xfrm flipV="1">
              <a:off x="3536" y="1488"/>
              <a:ext cx="0" cy="400"/>
            </a:xfrm>
            <a:prstGeom prst="line">
              <a:avLst/>
            </a:prstGeom>
            <a:noFill/>
            <a:ln w="28575">
              <a:solidFill>
                <a:schemeClr val="tx1"/>
              </a:solidFill>
              <a:round/>
              <a:tailEnd type="triangle" w="med" len="med"/>
            </a:ln>
          </p:spPr>
          <p:txBody>
            <a:bodyPr wrap="none" anchor="ctr"/>
            <a:lstStyle/>
            <a:p>
              <a:endParaRPr lang="zh-CN" altLang="en-US"/>
            </a:p>
          </p:txBody>
        </p:sp>
        <p:sp>
          <p:nvSpPr>
            <p:cNvPr id="90157" name="Line 35"/>
            <p:cNvSpPr>
              <a:spLocks noChangeShapeType="1"/>
            </p:cNvSpPr>
            <p:nvPr/>
          </p:nvSpPr>
          <p:spPr bwMode="auto">
            <a:xfrm flipV="1">
              <a:off x="3824" y="1507"/>
              <a:ext cx="0" cy="400"/>
            </a:xfrm>
            <a:prstGeom prst="line">
              <a:avLst/>
            </a:prstGeom>
            <a:noFill/>
            <a:ln w="28575">
              <a:solidFill>
                <a:schemeClr val="tx1"/>
              </a:solidFill>
              <a:round/>
              <a:tailEnd type="triangle" w="med" len="med"/>
            </a:ln>
          </p:spPr>
          <p:txBody>
            <a:bodyPr wrap="none" anchor="ctr"/>
            <a:lstStyle/>
            <a:p>
              <a:endParaRPr lang="zh-CN" altLang="en-US"/>
            </a:p>
          </p:txBody>
        </p:sp>
        <p:sp>
          <p:nvSpPr>
            <p:cNvPr id="90158" name="Text Box 36"/>
            <p:cNvSpPr txBox="1">
              <a:spLocks noChangeArrowheads="1"/>
            </p:cNvSpPr>
            <p:nvPr/>
          </p:nvSpPr>
          <p:spPr bwMode="auto">
            <a:xfrm>
              <a:off x="2816" y="1182"/>
              <a:ext cx="400" cy="327"/>
            </a:xfrm>
            <a:prstGeom prst="rect">
              <a:avLst/>
            </a:prstGeom>
            <a:noFill/>
            <a:ln w="9525">
              <a:noFill/>
              <a:miter lim="800000"/>
            </a:ln>
          </p:spPr>
          <p:txBody>
            <a:bodyPr>
              <a:spAutoFit/>
            </a:bodyPr>
            <a:lstStyle/>
            <a:p>
              <a:pPr algn="l">
                <a:lnSpc>
                  <a:spcPct val="100000"/>
                </a:lnSpc>
              </a:pPr>
              <a:r>
                <a:rPr kumimoji="1" lang="en-US" altLang="zh-CN" sz="2800"/>
                <a:t>Q</a:t>
              </a:r>
              <a:r>
                <a:rPr kumimoji="1" lang="en-US" altLang="zh-CN" sz="2800" baseline="-25000"/>
                <a:t>4</a:t>
              </a:r>
              <a:endParaRPr kumimoji="1" lang="en-US" altLang="zh-CN" sz="2800"/>
            </a:p>
          </p:txBody>
        </p:sp>
        <p:sp>
          <p:nvSpPr>
            <p:cNvPr id="90159" name="Text Box 37"/>
            <p:cNvSpPr txBox="1">
              <a:spLocks noChangeArrowheads="1"/>
            </p:cNvSpPr>
            <p:nvPr/>
          </p:nvSpPr>
          <p:spPr bwMode="auto">
            <a:xfrm>
              <a:off x="2512" y="1182"/>
              <a:ext cx="400" cy="327"/>
            </a:xfrm>
            <a:prstGeom prst="rect">
              <a:avLst/>
            </a:prstGeom>
            <a:noFill/>
            <a:ln w="9525">
              <a:noFill/>
              <a:miter lim="800000"/>
            </a:ln>
          </p:spPr>
          <p:txBody>
            <a:bodyPr>
              <a:spAutoFit/>
            </a:bodyPr>
            <a:lstStyle/>
            <a:p>
              <a:pPr algn="l">
                <a:lnSpc>
                  <a:spcPct val="100000"/>
                </a:lnSpc>
              </a:pPr>
              <a:r>
                <a:rPr kumimoji="1" lang="en-US" altLang="zh-CN" sz="2800"/>
                <a:t>Q</a:t>
              </a:r>
              <a:r>
                <a:rPr kumimoji="1" lang="en-US" altLang="zh-CN" sz="2800" baseline="-25000"/>
                <a:t>5</a:t>
              </a:r>
              <a:endParaRPr kumimoji="1" lang="en-US" altLang="zh-CN" sz="2800"/>
            </a:p>
          </p:txBody>
        </p:sp>
        <p:sp>
          <p:nvSpPr>
            <p:cNvPr id="90160" name="Text Box 38"/>
            <p:cNvSpPr txBox="1">
              <a:spLocks noChangeArrowheads="1"/>
            </p:cNvSpPr>
            <p:nvPr/>
          </p:nvSpPr>
          <p:spPr bwMode="auto">
            <a:xfrm>
              <a:off x="2210" y="1182"/>
              <a:ext cx="400" cy="327"/>
            </a:xfrm>
            <a:prstGeom prst="rect">
              <a:avLst/>
            </a:prstGeom>
            <a:noFill/>
            <a:ln w="9525">
              <a:noFill/>
              <a:miter lim="800000"/>
            </a:ln>
          </p:spPr>
          <p:txBody>
            <a:bodyPr>
              <a:spAutoFit/>
            </a:bodyPr>
            <a:lstStyle/>
            <a:p>
              <a:pPr algn="l">
                <a:lnSpc>
                  <a:spcPct val="100000"/>
                </a:lnSpc>
              </a:pPr>
              <a:r>
                <a:rPr kumimoji="1" lang="en-US" altLang="zh-CN" sz="2800"/>
                <a:t>Q</a:t>
              </a:r>
              <a:r>
                <a:rPr kumimoji="1" lang="en-US" altLang="zh-CN" sz="2800" baseline="-25000"/>
                <a:t>6</a:t>
              </a:r>
              <a:endParaRPr kumimoji="1" lang="en-US" altLang="zh-CN" sz="2800"/>
            </a:p>
          </p:txBody>
        </p:sp>
        <p:sp>
          <p:nvSpPr>
            <p:cNvPr id="90161" name="Text Box 39"/>
            <p:cNvSpPr txBox="1">
              <a:spLocks noChangeArrowheads="1"/>
            </p:cNvSpPr>
            <p:nvPr/>
          </p:nvSpPr>
          <p:spPr bwMode="auto">
            <a:xfrm>
              <a:off x="1927" y="1182"/>
              <a:ext cx="400" cy="327"/>
            </a:xfrm>
            <a:prstGeom prst="rect">
              <a:avLst/>
            </a:prstGeom>
            <a:noFill/>
            <a:ln w="9525">
              <a:noFill/>
              <a:miter lim="800000"/>
            </a:ln>
          </p:spPr>
          <p:txBody>
            <a:bodyPr>
              <a:spAutoFit/>
            </a:bodyPr>
            <a:lstStyle/>
            <a:p>
              <a:pPr algn="l">
                <a:lnSpc>
                  <a:spcPct val="100000"/>
                </a:lnSpc>
              </a:pPr>
              <a:r>
                <a:rPr kumimoji="1" lang="en-US" altLang="zh-CN" sz="2800"/>
                <a:t>Q</a:t>
              </a:r>
              <a:r>
                <a:rPr kumimoji="1" lang="en-US" altLang="zh-CN" sz="2800" baseline="-25000"/>
                <a:t>7</a:t>
              </a:r>
              <a:endParaRPr kumimoji="1" lang="en-US" altLang="zh-CN" sz="2800"/>
            </a:p>
          </p:txBody>
        </p:sp>
        <p:sp>
          <p:nvSpPr>
            <p:cNvPr id="90162" name="Line 40"/>
            <p:cNvSpPr>
              <a:spLocks noChangeShapeType="1"/>
            </p:cNvSpPr>
            <p:nvPr/>
          </p:nvSpPr>
          <p:spPr bwMode="auto">
            <a:xfrm flipV="1">
              <a:off x="2960" y="1502"/>
              <a:ext cx="0" cy="400"/>
            </a:xfrm>
            <a:prstGeom prst="line">
              <a:avLst/>
            </a:prstGeom>
            <a:noFill/>
            <a:ln w="28575">
              <a:solidFill>
                <a:schemeClr val="tx1"/>
              </a:solidFill>
              <a:round/>
              <a:tailEnd type="triangle" w="med" len="med"/>
            </a:ln>
          </p:spPr>
          <p:txBody>
            <a:bodyPr wrap="none" anchor="ctr"/>
            <a:lstStyle/>
            <a:p>
              <a:endParaRPr lang="zh-CN" altLang="en-US"/>
            </a:p>
          </p:txBody>
        </p:sp>
        <p:sp>
          <p:nvSpPr>
            <p:cNvPr id="90163" name="Line 41"/>
            <p:cNvSpPr>
              <a:spLocks noChangeShapeType="1"/>
            </p:cNvSpPr>
            <p:nvPr/>
          </p:nvSpPr>
          <p:spPr bwMode="auto">
            <a:xfrm flipV="1">
              <a:off x="3248" y="3024"/>
              <a:ext cx="0" cy="400"/>
            </a:xfrm>
            <a:prstGeom prst="line">
              <a:avLst/>
            </a:prstGeom>
            <a:noFill/>
            <a:ln w="28575">
              <a:solidFill>
                <a:schemeClr val="tx1"/>
              </a:solidFill>
              <a:round/>
              <a:tailEnd type="triangle" w="med" len="med"/>
            </a:ln>
          </p:spPr>
          <p:txBody>
            <a:bodyPr wrap="none" anchor="ctr"/>
            <a:lstStyle/>
            <a:p>
              <a:endParaRPr lang="zh-CN" altLang="en-US"/>
            </a:p>
          </p:txBody>
        </p:sp>
        <p:sp>
          <p:nvSpPr>
            <p:cNvPr id="90164" name="Line 42"/>
            <p:cNvSpPr>
              <a:spLocks noChangeShapeType="1"/>
            </p:cNvSpPr>
            <p:nvPr/>
          </p:nvSpPr>
          <p:spPr bwMode="auto">
            <a:xfrm flipV="1">
              <a:off x="3536" y="3024"/>
              <a:ext cx="0" cy="400"/>
            </a:xfrm>
            <a:prstGeom prst="line">
              <a:avLst/>
            </a:prstGeom>
            <a:noFill/>
            <a:ln w="28575">
              <a:solidFill>
                <a:schemeClr val="tx1"/>
              </a:solidFill>
              <a:round/>
              <a:tailEnd type="triangle" w="med" len="med"/>
            </a:ln>
          </p:spPr>
          <p:txBody>
            <a:bodyPr wrap="none" anchor="ctr"/>
            <a:lstStyle/>
            <a:p>
              <a:endParaRPr lang="zh-CN" altLang="en-US"/>
            </a:p>
          </p:txBody>
        </p:sp>
        <p:sp>
          <p:nvSpPr>
            <p:cNvPr id="90165" name="Line 43"/>
            <p:cNvSpPr>
              <a:spLocks noChangeShapeType="1"/>
            </p:cNvSpPr>
            <p:nvPr/>
          </p:nvSpPr>
          <p:spPr bwMode="auto">
            <a:xfrm flipV="1">
              <a:off x="3824" y="3024"/>
              <a:ext cx="0" cy="400"/>
            </a:xfrm>
            <a:prstGeom prst="line">
              <a:avLst/>
            </a:prstGeom>
            <a:noFill/>
            <a:ln w="28575">
              <a:solidFill>
                <a:schemeClr val="tx1"/>
              </a:solidFill>
              <a:round/>
              <a:tailEnd type="triangle" w="med" len="med"/>
            </a:ln>
          </p:spPr>
          <p:txBody>
            <a:bodyPr wrap="none" anchor="ctr"/>
            <a:lstStyle/>
            <a:p>
              <a:endParaRPr lang="zh-CN" altLang="en-US"/>
            </a:p>
          </p:txBody>
        </p:sp>
        <p:sp>
          <p:nvSpPr>
            <p:cNvPr id="90166" name="Line 44"/>
            <p:cNvSpPr>
              <a:spLocks noChangeShapeType="1"/>
            </p:cNvSpPr>
            <p:nvPr/>
          </p:nvSpPr>
          <p:spPr bwMode="auto">
            <a:xfrm flipV="1">
              <a:off x="4112" y="3024"/>
              <a:ext cx="0" cy="400"/>
            </a:xfrm>
            <a:prstGeom prst="line">
              <a:avLst/>
            </a:prstGeom>
            <a:noFill/>
            <a:ln w="28575">
              <a:solidFill>
                <a:schemeClr val="tx1"/>
              </a:solidFill>
              <a:round/>
              <a:tailEnd type="triangle" w="med" len="med"/>
            </a:ln>
          </p:spPr>
          <p:txBody>
            <a:bodyPr wrap="none" anchor="ctr"/>
            <a:lstStyle/>
            <a:p>
              <a:endParaRPr lang="zh-CN" altLang="en-US"/>
            </a:p>
          </p:txBody>
        </p:sp>
        <p:sp>
          <p:nvSpPr>
            <p:cNvPr id="90167" name="Text Box 45"/>
            <p:cNvSpPr txBox="1">
              <a:spLocks noChangeArrowheads="1"/>
            </p:cNvSpPr>
            <p:nvPr/>
          </p:nvSpPr>
          <p:spPr bwMode="auto">
            <a:xfrm>
              <a:off x="2837" y="3405"/>
              <a:ext cx="400" cy="327"/>
            </a:xfrm>
            <a:prstGeom prst="rect">
              <a:avLst/>
            </a:prstGeom>
            <a:noFill/>
            <a:ln w="9525">
              <a:noFill/>
              <a:miter lim="800000"/>
            </a:ln>
          </p:spPr>
          <p:txBody>
            <a:bodyPr>
              <a:spAutoFit/>
            </a:bodyPr>
            <a:lstStyle/>
            <a:p>
              <a:pPr algn="l">
                <a:lnSpc>
                  <a:spcPct val="100000"/>
                </a:lnSpc>
              </a:pPr>
              <a:r>
                <a:rPr kumimoji="1" lang="en-US" altLang="zh-CN" sz="2800"/>
                <a:t>D</a:t>
              </a:r>
              <a:r>
                <a:rPr kumimoji="1" lang="en-US" altLang="zh-CN" sz="2800" baseline="-25000"/>
                <a:t>4</a:t>
              </a:r>
              <a:endParaRPr kumimoji="1" lang="en-US" altLang="zh-CN" sz="2800"/>
            </a:p>
          </p:txBody>
        </p:sp>
        <p:sp>
          <p:nvSpPr>
            <p:cNvPr id="90168" name="Text Box 46"/>
            <p:cNvSpPr txBox="1">
              <a:spLocks noChangeArrowheads="1"/>
            </p:cNvSpPr>
            <p:nvPr/>
          </p:nvSpPr>
          <p:spPr bwMode="auto">
            <a:xfrm>
              <a:off x="2540" y="3405"/>
              <a:ext cx="400" cy="327"/>
            </a:xfrm>
            <a:prstGeom prst="rect">
              <a:avLst/>
            </a:prstGeom>
            <a:noFill/>
            <a:ln w="9525">
              <a:noFill/>
              <a:miter lim="800000"/>
            </a:ln>
          </p:spPr>
          <p:txBody>
            <a:bodyPr>
              <a:spAutoFit/>
            </a:bodyPr>
            <a:lstStyle/>
            <a:p>
              <a:pPr algn="l">
                <a:lnSpc>
                  <a:spcPct val="100000"/>
                </a:lnSpc>
              </a:pPr>
              <a:r>
                <a:rPr kumimoji="1" lang="en-US" altLang="zh-CN" sz="2800"/>
                <a:t>D</a:t>
              </a:r>
              <a:r>
                <a:rPr kumimoji="1" lang="en-US" altLang="zh-CN" sz="2800" baseline="-25000"/>
                <a:t>5</a:t>
              </a:r>
              <a:endParaRPr kumimoji="1" lang="en-US" altLang="zh-CN" sz="2800"/>
            </a:p>
          </p:txBody>
        </p:sp>
        <p:sp>
          <p:nvSpPr>
            <p:cNvPr id="90169" name="Text Box 47"/>
            <p:cNvSpPr txBox="1">
              <a:spLocks noChangeArrowheads="1"/>
            </p:cNvSpPr>
            <p:nvPr/>
          </p:nvSpPr>
          <p:spPr bwMode="auto">
            <a:xfrm>
              <a:off x="2255" y="3402"/>
              <a:ext cx="400" cy="327"/>
            </a:xfrm>
            <a:prstGeom prst="rect">
              <a:avLst/>
            </a:prstGeom>
            <a:noFill/>
            <a:ln w="9525">
              <a:noFill/>
              <a:miter lim="800000"/>
            </a:ln>
          </p:spPr>
          <p:txBody>
            <a:bodyPr>
              <a:spAutoFit/>
            </a:bodyPr>
            <a:lstStyle/>
            <a:p>
              <a:pPr algn="l">
                <a:lnSpc>
                  <a:spcPct val="100000"/>
                </a:lnSpc>
              </a:pPr>
              <a:r>
                <a:rPr kumimoji="1" lang="en-US" altLang="zh-CN" sz="2800"/>
                <a:t>D</a:t>
              </a:r>
              <a:r>
                <a:rPr kumimoji="1" lang="en-US" altLang="zh-CN" sz="2800" baseline="-25000"/>
                <a:t>6</a:t>
              </a:r>
              <a:endParaRPr kumimoji="1" lang="en-US" altLang="zh-CN" sz="2800"/>
            </a:p>
          </p:txBody>
        </p:sp>
        <p:sp>
          <p:nvSpPr>
            <p:cNvPr id="90170" name="Text Box 48"/>
            <p:cNvSpPr txBox="1">
              <a:spLocks noChangeArrowheads="1"/>
            </p:cNvSpPr>
            <p:nvPr/>
          </p:nvSpPr>
          <p:spPr bwMode="auto">
            <a:xfrm>
              <a:off x="1991" y="3402"/>
              <a:ext cx="400" cy="327"/>
            </a:xfrm>
            <a:prstGeom prst="rect">
              <a:avLst/>
            </a:prstGeom>
            <a:noFill/>
            <a:ln w="9525">
              <a:noFill/>
              <a:miter lim="800000"/>
            </a:ln>
          </p:spPr>
          <p:txBody>
            <a:bodyPr>
              <a:spAutoFit/>
            </a:bodyPr>
            <a:lstStyle/>
            <a:p>
              <a:pPr algn="l">
                <a:lnSpc>
                  <a:spcPct val="100000"/>
                </a:lnSpc>
              </a:pPr>
              <a:r>
                <a:rPr kumimoji="1" lang="en-US" altLang="zh-CN" sz="2800"/>
                <a:t>D</a:t>
              </a:r>
              <a:r>
                <a:rPr kumimoji="1" lang="en-US" altLang="zh-CN" sz="2800" baseline="-25000"/>
                <a:t>7 </a:t>
              </a:r>
              <a:endParaRPr kumimoji="1" lang="en-US" altLang="zh-CN" sz="2800"/>
            </a:p>
          </p:txBody>
        </p:sp>
        <p:sp>
          <p:nvSpPr>
            <p:cNvPr id="90171" name="Line 49"/>
            <p:cNvSpPr>
              <a:spLocks noChangeShapeType="1"/>
            </p:cNvSpPr>
            <p:nvPr/>
          </p:nvSpPr>
          <p:spPr bwMode="auto">
            <a:xfrm flipH="1">
              <a:off x="4400" y="2563"/>
              <a:ext cx="272" cy="0"/>
            </a:xfrm>
            <a:prstGeom prst="line">
              <a:avLst/>
            </a:prstGeom>
            <a:noFill/>
            <a:ln w="28575">
              <a:solidFill>
                <a:schemeClr val="tx1"/>
              </a:solidFill>
              <a:round/>
              <a:tailEnd type="triangle" w="med" len="med"/>
            </a:ln>
          </p:spPr>
          <p:txBody>
            <a:bodyPr wrap="none" anchor="ctr"/>
            <a:lstStyle/>
            <a:p>
              <a:endParaRPr lang="zh-CN" altLang="en-US"/>
            </a:p>
          </p:txBody>
        </p:sp>
        <p:sp>
          <p:nvSpPr>
            <p:cNvPr id="90172" name="Line 50"/>
            <p:cNvSpPr>
              <a:spLocks noChangeShapeType="1"/>
            </p:cNvSpPr>
            <p:nvPr/>
          </p:nvSpPr>
          <p:spPr bwMode="auto">
            <a:xfrm>
              <a:off x="4672" y="2563"/>
              <a:ext cx="0" cy="909"/>
            </a:xfrm>
            <a:prstGeom prst="line">
              <a:avLst/>
            </a:prstGeom>
            <a:noFill/>
            <a:ln w="28575">
              <a:solidFill>
                <a:schemeClr val="tx1"/>
              </a:solidFill>
              <a:round/>
            </a:ln>
          </p:spPr>
          <p:txBody>
            <a:bodyPr wrap="none" anchor="ctr"/>
            <a:lstStyle/>
            <a:p>
              <a:endParaRPr lang="zh-CN" altLang="en-US"/>
            </a:p>
          </p:txBody>
        </p:sp>
        <p:sp>
          <p:nvSpPr>
            <p:cNvPr id="90173" name="Text Box 51"/>
            <p:cNvSpPr txBox="1">
              <a:spLocks noChangeArrowheads="1"/>
            </p:cNvSpPr>
            <p:nvPr/>
          </p:nvSpPr>
          <p:spPr bwMode="auto">
            <a:xfrm>
              <a:off x="4017" y="2381"/>
              <a:ext cx="472" cy="327"/>
            </a:xfrm>
            <a:prstGeom prst="rect">
              <a:avLst/>
            </a:prstGeom>
            <a:noFill/>
            <a:ln w="9525">
              <a:noFill/>
              <a:miter lim="800000"/>
            </a:ln>
          </p:spPr>
          <p:txBody>
            <a:bodyPr>
              <a:spAutoFit/>
            </a:bodyPr>
            <a:lstStyle/>
            <a:p>
              <a:pPr algn="l">
                <a:lnSpc>
                  <a:spcPct val="100000"/>
                </a:lnSpc>
              </a:pPr>
              <a:r>
                <a:rPr kumimoji="1" lang="en-US" altLang="zh-CN" sz="2800"/>
                <a:t>CP</a:t>
              </a:r>
            </a:p>
          </p:txBody>
        </p:sp>
      </p:grpSp>
      <p:sp>
        <p:nvSpPr>
          <p:cNvPr id="67588" name="Text Box 52"/>
          <p:cNvSpPr txBox="1">
            <a:spLocks noChangeArrowheads="1"/>
          </p:cNvSpPr>
          <p:nvPr/>
        </p:nvSpPr>
        <p:spPr bwMode="auto">
          <a:xfrm>
            <a:off x="4578351" y="5645151"/>
            <a:ext cx="3375025" cy="519113"/>
          </a:xfrm>
          <a:prstGeom prst="rect">
            <a:avLst/>
          </a:prstGeom>
          <a:noFill/>
          <a:ln w="9525">
            <a:noFill/>
            <a:miter lim="800000"/>
          </a:ln>
        </p:spPr>
        <p:txBody>
          <a:bodyPr>
            <a:spAutoFit/>
          </a:bodyPr>
          <a:lstStyle/>
          <a:p>
            <a:pPr algn="l">
              <a:lnSpc>
                <a:spcPct val="100000"/>
              </a:lnSpc>
            </a:pPr>
            <a:r>
              <a:rPr kumimoji="1" lang="en-US" altLang="zh-CN" sz="2800"/>
              <a:t>8</a:t>
            </a:r>
            <a:r>
              <a:rPr kumimoji="1" lang="zh-CN" altLang="en-US" sz="2800"/>
              <a:t>位二进制数</a:t>
            </a:r>
            <a:r>
              <a:rPr kumimoji="1" lang="en-US" altLang="zh-CN" sz="2800"/>
              <a:t>D</a:t>
            </a:r>
            <a:r>
              <a:rPr kumimoji="1" lang="en-US" altLang="zh-CN" sz="2800" baseline="-25000"/>
              <a:t>7</a:t>
            </a:r>
            <a:r>
              <a:rPr kumimoji="1" lang="en-US" altLang="zh-CN" sz="2800"/>
              <a:t>~D</a:t>
            </a:r>
            <a:r>
              <a:rPr kumimoji="1" lang="en-US" altLang="zh-CN" sz="2800" baseline="-25000"/>
              <a:t>0</a:t>
            </a:r>
            <a:endParaRPr kumimoji="1" lang="en-US" altLang="zh-CN" sz="2800"/>
          </a:p>
        </p:txBody>
      </p:sp>
      <p:sp>
        <p:nvSpPr>
          <p:cNvPr id="67589" name="AutoShape 53"/>
          <p:cNvSpPr/>
          <p:nvPr/>
        </p:nvSpPr>
        <p:spPr bwMode="auto">
          <a:xfrm rot="-5400000">
            <a:off x="5671221" y="3740149"/>
            <a:ext cx="376237" cy="3452815"/>
          </a:xfrm>
          <a:prstGeom prst="leftBrace">
            <a:avLst>
              <a:gd name="adj1" fmla="val 87193"/>
              <a:gd name="adj2" fmla="val 50000"/>
            </a:avLst>
          </a:prstGeom>
          <a:noFill/>
          <a:ln w="28575">
            <a:solidFill>
              <a:schemeClr val="tx1"/>
            </a:solidFill>
            <a:round/>
          </a:ln>
        </p:spPr>
        <p:txBody>
          <a:bodyPr vert="eaVert" wrap="none" anchor="ctr"/>
          <a:lstStyle/>
          <a:p>
            <a:endParaRPr lang="zh-CN" altLang="en-US"/>
          </a:p>
        </p:txBody>
      </p:sp>
      <p:grpSp>
        <p:nvGrpSpPr>
          <p:cNvPr id="3" name="Group 59"/>
          <p:cNvGrpSpPr/>
          <p:nvPr/>
        </p:nvGrpSpPr>
        <p:grpSpPr bwMode="auto">
          <a:xfrm>
            <a:off x="8491538" y="4762500"/>
            <a:ext cx="989012" cy="446088"/>
            <a:chOff x="1845" y="3928"/>
            <a:chExt cx="623" cy="281"/>
          </a:xfrm>
        </p:grpSpPr>
        <p:sp>
          <p:nvSpPr>
            <p:cNvPr id="90122" name="Line 60"/>
            <p:cNvSpPr>
              <a:spLocks noChangeShapeType="1"/>
            </p:cNvSpPr>
            <p:nvPr/>
          </p:nvSpPr>
          <p:spPr bwMode="auto">
            <a:xfrm>
              <a:off x="1845" y="4200"/>
              <a:ext cx="200" cy="0"/>
            </a:xfrm>
            <a:prstGeom prst="line">
              <a:avLst/>
            </a:prstGeom>
            <a:noFill/>
            <a:ln w="28575">
              <a:solidFill>
                <a:schemeClr val="tx1"/>
              </a:solidFill>
              <a:round/>
            </a:ln>
          </p:spPr>
          <p:txBody>
            <a:bodyPr wrap="none" anchor="ctr"/>
            <a:lstStyle/>
            <a:p>
              <a:endParaRPr lang="zh-CN" altLang="en-US"/>
            </a:p>
          </p:txBody>
        </p:sp>
        <p:sp>
          <p:nvSpPr>
            <p:cNvPr id="90123" name="Line 61"/>
            <p:cNvSpPr>
              <a:spLocks noChangeShapeType="1"/>
            </p:cNvSpPr>
            <p:nvPr/>
          </p:nvSpPr>
          <p:spPr bwMode="auto">
            <a:xfrm flipV="1">
              <a:off x="2045" y="3928"/>
              <a:ext cx="0" cy="272"/>
            </a:xfrm>
            <a:prstGeom prst="line">
              <a:avLst/>
            </a:prstGeom>
            <a:noFill/>
            <a:ln w="28575">
              <a:solidFill>
                <a:schemeClr val="tx1"/>
              </a:solidFill>
              <a:round/>
              <a:tailEnd type="triangle" w="med" len="med"/>
            </a:ln>
          </p:spPr>
          <p:txBody>
            <a:bodyPr wrap="none" anchor="ctr"/>
            <a:lstStyle/>
            <a:p>
              <a:endParaRPr lang="zh-CN" altLang="en-US"/>
            </a:p>
          </p:txBody>
        </p:sp>
        <p:sp>
          <p:nvSpPr>
            <p:cNvPr id="90124" name="Line 62"/>
            <p:cNvSpPr>
              <a:spLocks noChangeShapeType="1"/>
            </p:cNvSpPr>
            <p:nvPr/>
          </p:nvSpPr>
          <p:spPr bwMode="auto">
            <a:xfrm>
              <a:off x="2036" y="3946"/>
              <a:ext cx="237" cy="0"/>
            </a:xfrm>
            <a:prstGeom prst="line">
              <a:avLst/>
            </a:prstGeom>
            <a:noFill/>
            <a:ln w="28575">
              <a:solidFill>
                <a:schemeClr val="tx1"/>
              </a:solidFill>
              <a:round/>
            </a:ln>
          </p:spPr>
          <p:txBody>
            <a:bodyPr wrap="none" anchor="ctr"/>
            <a:lstStyle/>
            <a:p>
              <a:endParaRPr lang="zh-CN" altLang="en-US"/>
            </a:p>
          </p:txBody>
        </p:sp>
        <p:sp>
          <p:nvSpPr>
            <p:cNvPr id="90125" name="Line 63"/>
            <p:cNvSpPr>
              <a:spLocks noChangeShapeType="1"/>
            </p:cNvSpPr>
            <p:nvPr/>
          </p:nvSpPr>
          <p:spPr bwMode="auto">
            <a:xfrm>
              <a:off x="2272" y="3946"/>
              <a:ext cx="0" cy="263"/>
            </a:xfrm>
            <a:prstGeom prst="line">
              <a:avLst/>
            </a:prstGeom>
            <a:noFill/>
            <a:ln w="28575">
              <a:solidFill>
                <a:schemeClr val="tx1"/>
              </a:solidFill>
              <a:round/>
            </a:ln>
          </p:spPr>
          <p:txBody>
            <a:bodyPr wrap="none" anchor="ctr"/>
            <a:lstStyle/>
            <a:p>
              <a:endParaRPr lang="zh-CN" altLang="en-US"/>
            </a:p>
          </p:txBody>
        </p:sp>
        <p:sp>
          <p:nvSpPr>
            <p:cNvPr id="90126" name="Line 64"/>
            <p:cNvSpPr>
              <a:spLocks noChangeShapeType="1"/>
            </p:cNvSpPr>
            <p:nvPr/>
          </p:nvSpPr>
          <p:spPr bwMode="auto">
            <a:xfrm>
              <a:off x="2268" y="4196"/>
              <a:ext cx="200" cy="0"/>
            </a:xfrm>
            <a:prstGeom prst="line">
              <a:avLst/>
            </a:prstGeom>
            <a:noFill/>
            <a:ln w="28575">
              <a:solidFill>
                <a:schemeClr val="tx1"/>
              </a:solidFill>
              <a:round/>
            </a:ln>
          </p:spPr>
          <p:txBody>
            <a:bodyPr wrap="none" anchor="ctr"/>
            <a:lstStyle/>
            <a:p>
              <a:endParaRPr lang="zh-CN" altLang="en-US"/>
            </a:p>
          </p:txBody>
        </p:sp>
      </p:grpSp>
      <p:sp>
        <p:nvSpPr>
          <p:cNvPr id="90119" name="Rectangle 62"/>
          <p:cNvSpPr>
            <a:spLocks noGrp="1" noChangeArrowheads="1"/>
          </p:cNvSpPr>
          <p:nvPr>
            <p:ph type="title" idx="4294967295"/>
          </p:nvPr>
        </p:nvSpPr>
        <p:spPr>
          <a:xfrm>
            <a:off x="5334000" y="304800"/>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8</a:t>
            </a:r>
            <a:r>
              <a:rPr lang="zh-CN" altLang="en-US" dirty="0" smtClean="0">
                <a:solidFill>
                  <a:srgbClr val="FFCC00"/>
                </a:solidFill>
                <a:latin typeface="Arial" panose="020B0604020202020204" pitchFamily="34" charset="0"/>
                <a:ea typeface="黑体" panose="02010600030101010101" pitchFamily="49" charset="-122"/>
              </a:rPr>
              <a:t>位二进制数寄存器</a:t>
            </a:r>
            <a:r>
              <a:rPr lang="en-US" altLang="zh-CN" dirty="0" smtClean="0">
                <a:solidFill>
                  <a:srgbClr val="FFCC00"/>
                </a:solidFill>
                <a:latin typeface="Arial" panose="020B0604020202020204" pitchFamily="34" charset="0"/>
                <a:ea typeface="黑体" panose="02010600030101010101" pitchFamily="49" charset="-122"/>
              </a:rPr>
              <a:t>CT74273</a:t>
            </a:r>
            <a:endParaRPr lang="zh-CN" altLang="en-US" dirty="0" smtClean="0">
              <a:solidFill>
                <a:srgbClr val="FFCC00"/>
              </a:solidFill>
              <a:latin typeface="Arial" panose="020B0604020202020204" pitchFamily="34" charset="0"/>
              <a:ea typeface="黑体" panose="02010600030101010101" pitchFamily="49" charset="-122"/>
            </a:endParaRPr>
          </a:p>
        </p:txBody>
      </p:sp>
      <p:sp>
        <p:nvSpPr>
          <p:cNvPr id="90120" name="Rectangle 181"/>
          <p:cNvSpPr>
            <a:spLocks noChangeArrowheads="1"/>
          </p:cNvSpPr>
          <p:nvPr/>
        </p:nvSpPr>
        <p:spPr bwMode="black">
          <a:xfrm>
            <a:off x="2543175" y="3130551"/>
            <a:ext cx="617538" cy="481013"/>
          </a:xfrm>
          <a:prstGeom prst="rect">
            <a:avLst/>
          </a:prstGeom>
          <a:noFill/>
          <a:ln w="9525" algn="ctr">
            <a:noFill/>
            <a:miter lim="800000"/>
          </a:ln>
          <a:effectLst>
            <a:prstShdw prst="shdw13" dist="53882" dir="13500000">
              <a:srgbClr val="808080">
                <a:alpha val="50000"/>
              </a:srgbClr>
            </a:prstShdw>
          </a:effectLst>
        </p:spPr>
        <p:txBody>
          <a:bodyPr wrap="none">
            <a:spAutoFit/>
          </a:bodyPr>
          <a:lstStyle/>
          <a:p>
            <a:r>
              <a:rPr kumimoji="1" lang="en-US" altLang="zh-CN" sz="2800"/>
              <a:t>R</a:t>
            </a:r>
            <a:r>
              <a:rPr kumimoji="1" lang="en-US" altLang="zh-CN" sz="2800" baseline="-25000"/>
              <a:t>D</a:t>
            </a:r>
            <a:endParaRPr kumimoji="1" lang="zh-CN" altLang="en-US" sz="2800" baseline="-25000"/>
          </a:p>
        </p:txBody>
      </p:sp>
      <p:sp>
        <p:nvSpPr>
          <p:cNvPr id="90121" name="Line 182"/>
          <p:cNvSpPr>
            <a:spLocks noChangeShapeType="1"/>
          </p:cNvSpPr>
          <p:nvPr/>
        </p:nvSpPr>
        <p:spPr bwMode="black">
          <a:xfrm>
            <a:off x="2603501" y="3146425"/>
            <a:ext cx="231775" cy="0"/>
          </a:xfrm>
          <a:prstGeom prst="line">
            <a:avLst/>
          </a:prstGeom>
          <a:noFill/>
          <a:ln w="28575">
            <a:solidFill>
              <a:schemeClr val="tx1"/>
            </a:solidFill>
            <a:round/>
          </a:ln>
        </p:spPr>
        <p:txBody>
          <a:bodyPr wrap="none" anchor="ctr">
            <a:spAutoFit/>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7589"/>
                                        </p:tgtEl>
                                        <p:attrNameLst>
                                          <p:attrName>style.visibility</p:attrName>
                                        </p:attrNameLst>
                                      </p:cBhvr>
                                      <p:to>
                                        <p:strVal val="visible"/>
                                      </p:to>
                                    </p:set>
                                    <p:anim calcmode="lin" valueType="num">
                                      <p:cBhvr>
                                        <p:cTn id="7" dur="500" fill="hold"/>
                                        <p:tgtEl>
                                          <p:spTgt spid="67589"/>
                                        </p:tgtEl>
                                        <p:attrNameLst>
                                          <p:attrName>ppt_w</p:attrName>
                                        </p:attrNameLst>
                                      </p:cBhvr>
                                      <p:tavLst>
                                        <p:tav tm="0">
                                          <p:val>
                                            <p:fltVal val="0"/>
                                          </p:val>
                                        </p:tav>
                                        <p:tav tm="100000">
                                          <p:val>
                                            <p:strVal val="#ppt_w"/>
                                          </p:val>
                                        </p:tav>
                                      </p:tavLst>
                                    </p:anim>
                                    <p:anim calcmode="lin" valueType="num">
                                      <p:cBhvr>
                                        <p:cTn id="8" dur="500" fill="hold"/>
                                        <p:tgtEl>
                                          <p:spTgt spid="67589"/>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67588"/>
                                        </p:tgtEl>
                                        <p:attrNameLst>
                                          <p:attrName>style.visibility</p:attrName>
                                        </p:attrNameLst>
                                      </p:cBhvr>
                                      <p:to>
                                        <p:strVal val="visible"/>
                                      </p:to>
                                    </p:set>
                                    <p:animEffect transition="in" filter="dissolve">
                                      <p:cBhvr>
                                        <p:cTn id="12" dur="500"/>
                                        <p:tgtEl>
                                          <p:spTgt spid="67588"/>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p:bldP spid="67589"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4900613" y="188913"/>
            <a:ext cx="7291387" cy="677862"/>
          </a:xfrm>
        </p:spPr>
        <p:txBody>
          <a:bodyPr anchor="b">
            <a:normAutofit fontScale="90000"/>
          </a:bodyPr>
          <a:lstStyle/>
          <a:p>
            <a:pPr eaLnBrk="1" hangingPunct="1"/>
            <a:r>
              <a:rPr lang="zh-CN" altLang="en-US" dirty="0" smtClean="0">
                <a:solidFill>
                  <a:srgbClr val="FFCC00"/>
                </a:solidFill>
                <a:latin typeface="Arial" panose="020B0604020202020204" pitchFamily="34" charset="0"/>
                <a:ea typeface="黑体" panose="02010600030101010101" pitchFamily="49" charset="-122"/>
              </a:rPr>
              <a:t>数据寄存器</a:t>
            </a:r>
          </a:p>
        </p:txBody>
      </p:sp>
      <p:sp>
        <p:nvSpPr>
          <p:cNvPr id="91139" name="Rectangle 3"/>
          <p:cNvSpPr>
            <a:spLocks noGrp="1" noChangeArrowheads="1"/>
          </p:cNvSpPr>
          <p:nvPr>
            <p:ph type="body" idx="4294967295"/>
          </p:nvPr>
        </p:nvSpPr>
        <p:spPr>
          <a:xfrm>
            <a:off x="804863" y="1148558"/>
            <a:ext cx="10665241" cy="2065337"/>
          </a:xfrm>
        </p:spPr>
        <p:txBody>
          <a:bodyPr>
            <a:normAutofit lnSpcReduction="10000"/>
          </a:bodyPr>
          <a:lstStyle/>
          <a:p>
            <a:pPr algn="just" eaLnBrk="1" hangingPunct="1">
              <a:lnSpc>
                <a:spcPct val="110000"/>
              </a:lnSpc>
            </a:pPr>
            <a:r>
              <a:rPr lang="zh-CN" altLang="en-US" sz="2000" dirty="0"/>
              <a:t>根据构成寄存器的记忆元件是</a:t>
            </a:r>
            <a:r>
              <a:rPr lang="en-US" altLang="zh-CN" sz="2000" dirty="0"/>
              <a:t>D</a:t>
            </a:r>
            <a:r>
              <a:rPr lang="zh-CN" altLang="en-US" sz="2000" dirty="0"/>
              <a:t>触发器（边沿触发）还是</a:t>
            </a:r>
            <a:r>
              <a:rPr lang="en-US" altLang="zh-CN" sz="2000" dirty="0"/>
              <a:t>D</a:t>
            </a:r>
            <a:r>
              <a:rPr lang="zh-CN" altLang="en-US" sz="2000" dirty="0"/>
              <a:t>锁存器（电位触发），将数码寄存器区分为</a:t>
            </a:r>
            <a:r>
              <a:rPr lang="zh-CN" altLang="en-US" sz="2000" dirty="0">
                <a:solidFill>
                  <a:srgbClr val="CC0066"/>
                </a:solidFill>
              </a:rPr>
              <a:t>数据寄存器</a:t>
            </a:r>
            <a:r>
              <a:rPr lang="zh-CN" altLang="en-US" sz="2000" dirty="0"/>
              <a:t>和</a:t>
            </a:r>
            <a:r>
              <a:rPr lang="zh-CN" altLang="en-US" sz="2000" dirty="0">
                <a:solidFill>
                  <a:srgbClr val="CC0066"/>
                </a:solidFill>
              </a:rPr>
              <a:t>数据锁存器</a:t>
            </a:r>
          </a:p>
          <a:p>
            <a:pPr algn="just" eaLnBrk="1" hangingPunct="1">
              <a:lnSpc>
                <a:spcPct val="110000"/>
              </a:lnSpc>
            </a:pPr>
            <a:r>
              <a:rPr lang="zh-CN" altLang="en-US" sz="2000" dirty="0">
                <a:solidFill>
                  <a:srgbClr val="FF0000"/>
                </a:solidFill>
                <a:latin typeface="Times New Roman" panose="02020603050405020304" pitchFamily="18" charset="0"/>
                <a:ea typeface="黑体" panose="02010600030101010101" pitchFamily="49" charset="-122"/>
              </a:rPr>
              <a:t>数据寄存器</a:t>
            </a:r>
            <a:r>
              <a:rPr lang="en-US" altLang="zh-CN" sz="2000" dirty="0">
                <a:latin typeface="Times New Roman" panose="02020603050405020304" pitchFamily="18" charset="0"/>
              </a:rPr>
              <a:t>——</a:t>
            </a:r>
            <a:r>
              <a:rPr lang="zh-CN" altLang="en-US" sz="2000" dirty="0">
                <a:latin typeface="宋体" panose="02010600030101010101" pitchFamily="2" charset="-122"/>
                <a:ea typeface="楷体_GB2312" panose="02010609030101010101" charset="-122"/>
              </a:rPr>
              <a:t>由多位</a:t>
            </a:r>
            <a:r>
              <a:rPr lang="zh-CN" altLang="en-US" sz="2000" dirty="0">
                <a:solidFill>
                  <a:srgbClr val="CC0066"/>
                </a:solidFill>
                <a:ea typeface="楷体_GB2312" panose="02010609030101010101" charset="-122"/>
              </a:rPr>
              <a:t>边沿</a:t>
            </a:r>
            <a:r>
              <a:rPr lang="zh-CN" altLang="en-US" sz="2000" dirty="0">
                <a:latin typeface="宋体" panose="02010600030101010101" pitchFamily="2" charset="-122"/>
                <a:ea typeface="楷体_GB2312" panose="02010609030101010101" charset="-122"/>
              </a:rPr>
              <a:t>触发器组成的用于保存一组二进制代码的寄存单元。</a:t>
            </a:r>
            <a:r>
              <a:rPr lang="zh-CN" altLang="en-US" sz="2000" dirty="0">
                <a:latin typeface="宋体" panose="02010600030101010101" pitchFamily="2" charset="-122"/>
              </a:rPr>
              <a:t>当时钟信号的上升</a:t>
            </a:r>
            <a:r>
              <a:rPr lang="zh-CN" altLang="en-US" sz="2000" dirty="0">
                <a:solidFill>
                  <a:srgbClr val="CC0066"/>
                </a:solidFill>
              </a:rPr>
              <a:t>沿</a:t>
            </a:r>
            <a:r>
              <a:rPr lang="zh-CN" altLang="en-US" sz="2000" dirty="0">
                <a:latin typeface="宋体" panose="02010600030101010101" pitchFamily="2" charset="-122"/>
              </a:rPr>
              <a:t>或下降沿到来时，将输入端数据</a:t>
            </a:r>
            <a:r>
              <a:rPr lang="zh-CN" altLang="en-US" sz="2000" dirty="0">
                <a:solidFill>
                  <a:srgbClr val="CC0066"/>
                </a:solidFill>
              </a:rPr>
              <a:t>打入</a:t>
            </a:r>
            <a:r>
              <a:rPr lang="zh-CN" altLang="en-US" sz="2000" dirty="0">
                <a:latin typeface="宋体" panose="02010600030101010101" pitchFamily="2" charset="-122"/>
              </a:rPr>
              <a:t>寄存器，即此时输出信号等于输入信号；</a:t>
            </a:r>
            <a:r>
              <a:rPr lang="zh-CN" altLang="en-US" sz="2000" dirty="0"/>
              <a:t>在</a:t>
            </a:r>
            <a:r>
              <a:rPr lang="zh-CN" altLang="en-US" sz="2000" dirty="0">
                <a:latin typeface="宋体" panose="02010600030101010101" pitchFamily="2" charset="-122"/>
              </a:rPr>
              <a:t>时钟信号</a:t>
            </a:r>
            <a:r>
              <a:rPr lang="zh-CN" altLang="en-US" sz="2000" dirty="0"/>
              <a:t>的其它时刻，输出端保持刚才输入的数据，即为</a:t>
            </a:r>
            <a:r>
              <a:rPr lang="zh-CN" altLang="en-US" sz="2000" dirty="0">
                <a:solidFill>
                  <a:srgbClr val="CC0066"/>
                </a:solidFill>
              </a:rPr>
              <a:t>寄存</a:t>
            </a:r>
            <a:r>
              <a:rPr lang="zh-CN" altLang="en-US" sz="2000" dirty="0"/>
              <a:t>状态，而</a:t>
            </a:r>
            <a:r>
              <a:rPr lang="zh-CN" altLang="en-US" sz="2000" dirty="0">
                <a:latin typeface="Times New Roman" panose="02020603050405020304" pitchFamily="18" charset="0"/>
              </a:rPr>
              <a:t>不管此时输入信号是否变化。</a:t>
            </a:r>
            <a:r>
              <a:rPr lang="zh-CN" altLang="en-US" sz="2000" dirty="0">
                <a:latin typeface="宋体" panose="02010600030101010101" pitchFamily="2" charset="-122"/>
              </a:rPr>
              <a:t> </a:t>
            </a:r>
          </a:p>
        </p:txBody>
      </p:sp>
      <p:pic>
        <p:nvPicPr>
          <p:cNvPr id="90117" name="Picture 8"/>
          <p:cNvPicPr>
            <a:picLocks noChangeAspect="1" noChangeArrowheads="1"/>
          </p:cNvPicPr>
          <p:nvPr/>
        </p:nvPicPr>
        <p:blipFill>
          <a:blip r:embed="rId3" cstate="print"/>
          <a:srcRect/>
          <a:stretch>
            <a:fillRect/>
          </a:stretch>
        </p:blipFill>
        <p:spPr bwMode="black">
          <a:xfrm>
            <a:off x="2730501" y="4203700"/>
            <a:ext cx="6723063" cy="1239838"/>
          </a:xfrm>
          <a:prstGeom prst="rect">
            <a:avLst/>
          </a:prstGeom>
          <a:noFill/>
          <a:ln w="9525" algn="ctr">
            <a:noFill/>
            <a:miter lim="800000"/>
            <a:headEnd/>
            <a:tailEnd/>
          </a:ln>
        </p:spPr>
      </p:pic>
      <p:sp>
        <p:nvSpPr>
          <p:cNvPr id="98" name="AutoShape 5"/>
          <p:cNvSpPr>
            <a:spLocks noChangeArrowheads="1"/>
          </p:cNvSpPr>
          <p:nvPr/>
        </p:nvSpPr>
        <p:spPr bwMode="auto">
          <a:xfrm>
            <a:off x="5940426" y="3216275"/>
            <a:ext cx="2290763" cy="896938"/>
          </a:xfrm>
          <a:prstGeom prst="wedgeRoundRectCallout">
            <a:avLst>
              <a:gd name="adj1" fmla="val 41616"/>
              <a:gd name="adj2" fmla="val 72833"/>
              <a:gd name="adj3" fmla="val 16667"/>
            </a:avLst>
          </a:prstGeom>
          <a:solidFill>
            <a:srgbClr val="FFCCFF"/>
          </a:solidFill>
          <a:ln w="9525">
            <a:solidFill>
              <a:srgbClr val="FF6699"/>
            </a:solidFill>
            <a:miter lim="800000"/>
          </a:ln>
          <a:effectLst>
            <a:prstShdw prst="shdw17" dist="17961" dir="2700000">
              <a:srgbClr val="995C7A"/>
            </a:prstShdw>
          </a:effectLst>
        </p:spPr>
        <p:txBody>
          <a:bodyPr anchor="b"/>
          <a:lstStyle/>
          <a:p>
            <a:pPr algn="l">
              <a:lnSpc>
                <a:spcPct val="100000"/>
              </a:lnSpc>
              <a:spcBef>
                <a:spcPct val="0"/>
              </a:spcBef>
            </a:pPr>
            <a:r>
              <a:rPr lang="zh-CN" altLang="en-US" sz="1800">
                <a:latin typeface="楷体_GB2312" panose="02010609030101010101" charset="-122"/>
                <a:ea typeface="楷体_GB2312" panose="02010609030101010101" charset="-122"/>
              </a:rPr>
              <a:t>在时钟信号的</a:t>
            </a:r>
            <a:r>
              <a:rPr lang="zh-CN" altLang="en-US" sz="1800">
                <a:solidFill>
                  <a:srgbClr val="CC3300"/>
                </a:solidFill>
                <a:latin typeface="楷体_GB2312" panose="02010609030101010101" charset="-122"/>
                <a:ea typeface="楷体_GB2312" panose="02010609030101010101" charset="-122"/>
              </a:rPr>
              <a:t>上升沿</a:t>
            </a:r>
            <a:r>
              <a:rPr lang="zh-CN" altLang="en-US" sz="1800">
                <a:latin typeface="楷体_GB2312" panose="02010609030101010101" charset="-122"/>
                <a:ea typeface="楷体_GB2312" panose="02010609030101010101" charset="-122"/>
              </a:rPr>
              <a:t>，将输入端数据</a:t>
            </a:r>
            <a:r>
              <a:rPr lang="zh-CN" altLang="en-US" sz="1800">
                <a:solidFill>
                  <a:srgbClr val="CC3300"/>
                </a:solidFill>
                <a:latin typeface="楷体_GB2312" panose="02010609030101010101" charset="-122"/>
                <a:ea typeface="楷体_GB2312" panose="02010609030101010101" charset="-122"/>
              </a:rPr>
              <a:t>打入</a:t>
            </a:r>
            <a:r>
              <a:rPr lang="zh-CN" altLang="en-US" sz="1800">
                <a:latin typeface="楷体_GB2312" panose="02010609030101010101" charset="-122"/>
                <a:ea typeface="楷体_GB2312" panose="02010609030101010101" charset="-122"/>
              </a:rPr>
              <a:t>寄存器。</a:t>
            </a:r>
          </a:p>
        </p:txBody>
      </p:sp>
      <p:sp>
        <p:nvSpPr>
          <p:cNvPr id="99" name="Oval 6"/>
          <p:cNvSpPr>
            <a:spLocks noChangeArrowheads="1"/>
          </p:cNvSpPr>
          <p:nvPr/>
        </p:nvSpPr>
        <p:spPr bwMode="auto">
          <a:xfrm>
            <a:off x="4876800" y="4754563"/>
            <a:ext cx="598488" cy="247650"/>
          </a:xfrm>
          <a:prstGeom prst="ellipse">
            <a:avLst/>
          </a:prstGeom>
          <a:noFill/>
          <a:ln w="22225">
            <a:solidFill>
              <a:srgbClr val="FF3399"/>
            </a:solidFill>
            <a:round/>
          </a:ln>
        </p:spPr>
        <p:txBody>
          <a:bodyPr wrap="none" anchor="ctr"/>
          <a:lstStyle/>
          <a:p>
            <a:pPr algn="l">
              <a:lnSpc>
                <a:spcPct val="100000"/>
              </a:lnSpc>
              <a:spcBef>
                <a:spcPct val="0"/>
              </a:spcBef>
            </a:pPr>
            <a:endParaRPr lang="zh-CN" altLang="en-US" sz="1600">
              <a:solidFill>
                <a:srgbClr val="FF33CC"/>
              </a:solidFill>
              <a:latin typeface="Tahoma" panose="020B0604030504040204" pitchFamily="34" charset="0"/>
            </a:endParaRPr>
          </a:p>
        </p:txBody>
      </p:sp>
      <p:sp>
        <p:nvSpPr>
          <p:cNvPr id="100" name="AutoShape 7"/>
          <p:cNvSpPr>
            <a:spLocks noChangeArrowheads="1"/>
          </p:cNvSpPr>
          <p:nvPr/>
        </p:nvSpPr>
        <p:spPr bwMode="auto">
          <a:xfrm>
            <a:off x="6683376" y="5699125"/>
            <a:ext cx="1878013" cy="731838"/>
          </a:xfrm>
          <a:prstGeom prst="wedgeRoundRectCallout">
            <a:avLst>
              <a:gd name="adj1" fmla="val 48292"/>
              <a:gd name="adj2" fmla="val -105968"/>
              <a:gd name="adj3" fmla="val 16667"/>
            </a:avLst>
          </a:prstGeom>
          <a:solidFill>
            <a:srgbClr val="FFFF99"/>
          </a:solidFill>
          <a:ln w="9525">
            <a:solidFill>
              <a:srgbClr val="FF9966"/>
            </a:solidFill>
            <a:miter lim="800000"/>
          </a:ln>
          <a:effectLst>
            <a:prstShdw prst="shdw17" dist="17961" dir="2700000">
              <a:srgbClr val="99995C"/>
            </a:prstShdw>
          </a:effectLst>
        </p:spPr>
        <p:txBody>
          <a:bodyPr anchor="b"/>
          <a:lstStyle/>
          <a:p>
            <a:pPr algn="l">
              <a:lnSpc>
                <a:spcPct val="100000"/>
              </a:lnSpc>
              <a:spcBef>
                <a:spcPct val="0"/>
              </a:spcBef>
            </a:pPr>
            <a:r>
              <a:rPr lang="zh-CN" altLang="en-US">
                <a:latin typeface="楷体_GB2312" panose="02010609030101010101" charset="-122"/>
                <a:ea typeface="楷体_GB2312" panose="02010609030101010101" charset="-122"/>
              </a:rPr>
              <a:t>在</a:t>
            </a:r>
            <a:r>
              <a:rPr lang="en-US" altLang="zh-CN">
                <a:ea typeface="楷体_GB2312" panose="02010609030101010101" charset="-122"/>
              </a:rPr>
              <a:t>clk</a:t>
            </a:r>
            <a:r>
              <a:rPr lang="zh-CN" altLang="en-US">
                <a:latin typeface="楷体_GB2312" panose="02010609030101010101" charset="-122"/>
                <a:ea typeface="楷体_GB2312" panose="02010609030101010101" charset="-122"/>
              </a:rPr>
              <a:t>的其它时刻，</a:t>
            </a:r>
            <a:r>
              <a:rPr lang="zh-CN" altLang="en-US">
                <a:solidFill>
                  <a:srgbClr val="FF33CC"/>
                </a:solidFill>
                <a:latin typeface="楷体_GB2312" panose="02010609030101010101" charset="-122"/>
                <a:ea typeface="楷体_GB2312" panose="02010609030101010101" charset="-122"/>
              </a:rPr>
              <a:t>寄存</a:t>
            </a:r>
            <a:r>
              <a:rPr lang="zh-CN" altLang="en-US">
                <a:latin typeface="楷体_GB2312" panose="02010609030101010101" charset="-122"/>
                <a:ea typeface="楷体_GB2312" panose="02010609030101010101" charset="-122"/>
              </a:rPr>
              <a:t>数据</a:t>
            </a:r>
            <a:endParaRPr lang="zh-CN" altLang="en-US" sz="2400">
              <a:latin typeface="楷体_GB2312" panose="02010609030101010101" charset="-122"/>
              <a:ea typeface="楷体_GB2312" panose="02010609030101010101" charset="-122"/>
            </a:endParaRPr>
          </a:p>
        </p:txBody>
      </p:sp>
      <p:sp>
        <p:nvSpPr>
          <p:cNvPr id="101" name="Oval 8"/>
          <p:cNvSpPr>
            <a:spLocks noChangeArrowheads="1"/>
          </p:cNvSpPr>
          <p:nvPr/>
        </p:nvSpPr>
        <p:spPr bwMode="auto">
          <a:xfrm>
            <a:off x="8113714" y="4995864"/>
            <a:ext cx="739775" cy="288925"/>
          </a:xfrm>
          <a:prstGeom prst="ellipse">
            <a:avLst/>
          </a:prstGeom>
          <a:noFill/>
          <a:ln w="22225">
            <a:solidFill>
              <a:srgbClr val="FF3399"/>
            </a:solidFill>
            <a:round/>
          </a:ln>
        </p:spPr>
        <p:txBody>
          <a:bodyPr wrap="none" anchor="ctr"/>
          <a:lstStyle/>
          <a:p>
            <a:pPr algn="l">
              <a:lnSpc>
                <a:spcPct val="100000"/>
              </a:lnSpc>
              <a:spcBef>
                <a:spcPct val="0"/>
              </a:spcBef>
            </a:pPr>
            <a:endParaRPr lang="zh-CN" altLang="en-US" sz="1600">
              <a:solidFill>
                <a:srgbClr val="FF33CC"/>
              </a:solidFill>
              <a:latin typeface="Tahoma" panose="020B0604030504040204" pitchFamily="34" charset="0"/>
            </a:endParaRPr>
          </a:p>
        </p:txBody>
      </p:sp>
      <p:sp>
        <p:nvSpPr>
          <p:cNvPr id="102" name="AutoShape 9"/>
          <p:cNvSpPr>
            <a:spLocks noChangeArrowheads="1"/>
          </p:cNvSpPr>
          <p:nvPr/>
        </p:nvSpPr>
        <p:spPr bwMode="auto">
          <a:xfrm>
            <a:off x="7904163" y="4289426"/>
            <a:ext cx="209550" cy="1139825"/>
          </a:xfrm>
          <a:prstGeom prst="curvedRightArrow">
            <a:avLst>
              <a:gd name="adj1" fmla="val 108788"/>
              <a:gd name="adj2" fmla="val 217576"/>
              <a:gd name="adj3" fmla="val 33333"/>
            </a:avLst>
          </a:prstGeom>
          <a:solidFill>
            <a:srgbClr val="FF0066"/>
          </a:solidFill>
          <a:ln w="9525">
            <a:noFill/>
            <a:miter lim="800000"/>
          </a:ln>
        </p:spPr>
        <p:txBody>
          <a:bodyPr wrap="none" anchor="ctr"/>
          <a:lstStyle/>
          <a:p>
            <a:pPr algn="l">
              <a:lnSpc>
                <a:spcPct val="100000"/>
              </a:lnSpc>
              <a:spcBef>
                <a:spcPct val="0"/>
              </a:spcBef>
            </a:pPr>
            <a:endParaRPr lang="zh-CN" altLang="en-US" sz="1600">
              <a:solidFill>
                <a:srgbClr val="FF33CC"/>
              </a:solidFill>
              <a:latin typeface="Tahoma" panose="020B0604030504040204" pitchFamily="34" charset="0"/>
            </a:endParaRPr>
          </a:p>
        </p:txBody>
      </p:sp>
      <p:sp>
        <p:nvSpPr>
          <p:cNvPr id="103" name="AutoShape 10"/>
          <p:cNvSpPr>
            <a:spLocks noChangeArrowheads="1"/>
          </p:cNvSpPr>
          <p:nvPr/>
        </p:nvSpPr>
        <p:spPr bwMode="auto">
          <a:xfrm>
            <a:off x="4032251" y="5591175"/>
            <a:ext cx="2162175" cy="731838"/>
          </a:xfrm>
          <a:prstGeom prst="wedgeRoundRectCallout">
            <a:avLst>
              <a:gd name="adj1" fmla="val -4028"/>
              <a:gd name="adj2" fmla="val -134009"/>
              <a:gd name="adj3" fmla="val 16667"/>
            </a:avLst>
          </a:prstGeom>
          <a:solidFill>
            <a:srgbClr val="FFCC99"/>
          </a:solidFill>
          <a:ln w="9525">
            <a:solidFill>
              <a:srgbClr val="FF6600"/>
            </a:solidFill>
            <a:miter lim="800000"/>
          </a:ln>
          <a:effectLst>
            <a:prstShdw prst="shdw17" dist="17961" dir="2700000">
              <a:srgbClr val="997A5C"/>
            </a:prstShdw>
          </a:effectLst>
        </p:spPr>
        <p:txBody>
          <a:bodyPr anchor="b"/>
          <a:lstStyle/>
          <a:p>
            <a:pPr algn="l">
              <a:lnSpc>
                <a:spcPct val="100000"/>
              </a:lnSpc>
              <a:spcBef>
                <a:spcPct val="0"/>
              </a:spcBef>
            </a:pPr>
            <a:r>
              <a:rPr lang="zh-CN" altLang="en-US">
                <a:latin typeface="楷体_GB2312" panose="02010609030101010101" charset="-122"/>
                <a:ea typeface="楷体_GB2312" panose="02010609030101010101" charset="-122"/>
              </a:rPr>
              <a:t>数据有效</a:t>
            </a:r>
            <a:r>
              <a:rPr lang="zh-CN" altLang="en-US">
                <a:solidFill>
                  <a:srgbClr val="FF33CC"/>
                </a:solidFill>
                <a:latin typeface="楷体_GB2312" panose="02010609030101010101" charset="-122"/>
                <a:ea typeface="楷体_GB2312" panose="02010609030101010101" charset="-122"/>
              </a:rPr>
              <a:t>提前</a:t>
            </a:r>
            <a:r>
              <a:rPr lang="zh-CN" altLang="en-US">
                <a:latin typeface="楷体_GB2312" panose="02010609030101010101" charset="-122"/>
                <a:ea typeface="楷体_GB2312" panose="02010609030101010101" charset="-122"/>
              </a:rPr>
              <a:t>于控制信号有效</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0117"/>
                                        </p:tgtEl>
                                        <p:attrNameLst>
                                          <p:attrName>style.visibility</p:attrName>
                                        </p:attrNameLst>
                                      </p:cBhvr>
                                      <p:to>
                                        <p:strVal val="visible"/>
                                      </p:to>
                                    </p:set>
                                    <p:animEffect transition="in" filter="blinds(horizontal)">
                                      <p:cBhvr>
                                        <p:cTn id="7" dur="500"/>
                                        <p:tgtEl>
                                          <p:spTgt spid="90117"/>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99"/>
                                        </p:tgtEl>
                                        <p:attrNameLst>
                                          <p:attrName>style.visibility</p:attrName>
                                        </p:attrNameLst>
                                      </p:cBhvr>
                                      <p:to>
                                        <p:strVal val="visible"/>
                                      </p:to>
                                    </p:set>
                                    <p:anim calcmode="lin" valueType="num">
                                      <p:cBhvr>
                                        <p:cTn id="12" dur="500" fill="hold"/>
                                        <p:tgtEl>
                                          <p:spTgt spid="99"/>
                                        </p:tgtEl>
                                        <p:attrNameLst>
                                          <p:attrName>ppt_w</p:attrName>
                                        </p:attrNameLst>
                                      </p:cBhvr>
                                      <p:tavLst>
                                        <p:tav tm="0">
                                          <p:val>
                                            <p:fltVal val="0"/>
                                          </p:val>
                                        </p:tav>
                                        <p:tav tm="100000">
                                          <p:val>
                                            <p:strVal val="#ppt_w"/>
                                          </p:val>
                                        </p:tav>
                                      </p:tavLst>
                                    </p:anim>
                                    <p:anim calcmode="lin" valueType="num">
                                      <p:cBhvr>
                                        <p:cTn id="13" dur="500" fill="hold"/>
                                        <p:tgtEl>
                                          <p:spTgt spid="99"/>
                                        </p:tgtEl>
                                        <p:attrNameLst>
                                          <p:attrName>ppt_h</p:attrName>
                                        </p:attrNameLst>
                                      </p:cBhvr>
                                      <p:tavLst>
                                        <p:tav tm="0">
                                          <p:val>
                                            <p:fltVal val="0"/>
                                          </p:val>
                                        </p:tav>
                                        <p:tav tm="100000">
                                          <p:val>
                                            <p:strVal val="#ppt_h"/>
                                          </p:val>
                                        </p:tav>
                                      </p:tavLst>
                                    </p:anim>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103"/>
                                        </p:tgtEl>
                                        <p:attrNameLst>
                                          <p:attrName>style.visibility</p:attrName>
                                        </p:attrNameLst>
                                      </p:cBhvr>
                                      <p:to>
                                        <p:strVal val="visible"/>
                                      </p:to>
                                    </p:set>
                                    <p:animEffect transition="in" filter="dissolve">
                                      <p:cBhvr>
                                        <p:cTn id="17" dur="500"/>
                                        <p:tgtEl>
                                          <p:spTgt spid="103"/>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102"/>
                                        </p:tgtEl>
                                        <p:attrNameLst>
                                          <p:attrName>style.visibility</p:attrName>
                                        </p:attrNameLst>
                                      </p:cBhvr>
                                      <p:to>
                                        <p:strVal val="visible"/>
                                      </p:to>
                                    </p:set>
                                    <p:anim calcmode="lin" valueType="num">
                                      <p:cBhvr>
                                        <p:cTn id="22" dur="500" fill="hold"/>
                                        <p:tgtEl>
                                          <p:spTgt spid="102"/>
                                        </p:tgtEl>
                                        <p:attrNameLst>
                                          <p:attrName>ppt_w</p:attrName>
                                        </p:attrNameLst>
                                      </p:cBhvr>
                                      <p:tavLst>
                                        <p:tav tm="0">
                                          <p:val>
                                            <p:fltVal val="0"/>
                                          </p:val>
                                        </p:tav>
                                        <p:tav tm="100000">
                                          <p:val>
                                            <p:strVal val="#ppt_w"/>
                                          </p:val>
                                        </p:tav>
                                      </p:tavLst>
                                    </p:anim>
                                    <p:anim calcmode="lin" valueType="num">
                                      <p:cBhvr>
                                        <p:cTn id="23" dur="500" fill="hold"/>
                                        <p:tgtEl>
                                          <p:spTgt spid="102"/>
                                        </p:tgtEl>
                                        <p:attrNameLst>
                                          <p:attrName>ppt_h</p:attrName>
                                        </p:attrNameLst>
                                      </p:cBhvr>
                                      <p:tavLst>
                                        <p:tav tm="0">
                                          <p:val>
                                            <p:strVal val="#ppt_h"/>
                                          </p:val>
                                        </p:tav>
                                        <p:tav tm="100000">
                                          <p:val>
                                            <p:strVal val="#ppt_h"/>
                                          </p:val>
                                        </p:tav>
                                      </p:tavLst>
                                    </p:anim>
                                  </p:childTnLst>
                                </p:cTn>
                              </p:par>
                            </p:childTnLst>
                          </p:cTn>
                        </p:par>
                        <p:par>
                          <p:cTn id="24" fill="hold">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98"/>
                                        </p:tgtEl>
                                        <p:attrNameLst>
                                          <p:attrName>style.visibility</p:attrName>
                                        </p:attrNameLst>
                                      </p:cBhvr>
                                      <p:to>
                                        <p:strVal val="visible"/>
                                      </p:to>
                                    </p:set>
                                    <p:animEffect transition="in" filter="dissolve">
                                      <p:cBhvr>
                                        <p:cTn id="27" dur="500"/>
                                        <p:tgtEl>
                                          <p:spTgt spid="98"/>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grpId="0" nodeType="clickEffect">
                                  <p:stCondLst>
                                    <p:cond delay="0"/>
                                  </p:stCondLst>
                                  <p:childTnLst>
                                    <p:set>
                                      <p:cBhvr>
                                        <p:cTn id="31" dur="1" fill="hold">
                                          <p:stCondLst>
                                            <p:cond delay="0"/>
                                          </p:stCondLst>
                                        </p:cTn>
                                        <p:tgtEl>
                                          <p:spTgt spid="101"/>
                                        </p:tgtEl>
                                        <p:attrNameLst>
                                          <p:attrName>style.visibility</p:attrName>
                                        </p:attrNameLst>
                                      </p:cBhvr>
                                      <p:to>
                                        <p:strVal val="visible"/>
                                      </p:to>
                                    </p:set>
                                    <p:anim calcmode="lin" valueType="num">
                                      <p:cBhvr>
                                        <p:cTn id="32" dur="500" fill="hold"/>
                                        <p:tgtEl>
                                          <p:spTgt spid="101"/>
                                        </p:tgtEl>
                                        <p:attrNameLst>
                                          <p:attrName>ppt_w</p:attrName>
                                        </p:attrNameLst>
                                      </p:cBhvr>
                                      <p:tavLst>
                                        <p:tav tm="0">
                                          <p:val>
                                            <p:fltVal val="0"/>
                                          </p:val>
                                        </p:tav>
                                        <p:tav tm="100000">
                                          <p:val>
                                            <p:strVal val="#ppt_w"/>
                                          </p:val>
                                        </p:tav>
                                      </p:tavLst>
                                    </p:anim>
                                    <p:anim calcmode="lin" valueType="num">
                                      <p:cBhvr>
                                        <p:cTn id="33" dur="500" fill="hold"/>
                                        <p:tgtEl>
                                          <p:spTgt spid="101"/>
                                        </p:tgtEl>
                                        <p:attrNameLst>
                                          <p:attrName>ppt_h</p:attrName>
                                        </p:attrNameLst>
                                      </p:cBhvr>
                                      <p:tavLst>
                                        <p:tav tm="0">
                                          <p:val>
                                            <p:fltVal val="0"/>
                                          </p:val>
                                        </p:tav>
                                        <p:tav tm="100000">
                                          <p:val>
                                            <p:strVal val="#ppt_h"/>
                                          </p:val>
                                        </p:tav>
                                      </p:tavLst>
                                    </p:anim>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dissolve">
                                      <p:cBhvr>
                                        <p:cTn id="3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autoUpdateAnimBg="0"/>
      <p:bldP spid="99" grpId="0" animBg="1"/>
      <p:bldP spid="100" grpId="0" animBg="1" autoUpdateAnimBg="0"/>
      <p:bldP spid="101" grpId="0" animBg="1"/>
      <p:bldP spid="102" grpId="0" animBg="1"/>
      <p:bldP spid="103"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2577306" y="298450"/>
            <a:ext cx="7037388"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9.1.1</a:t>
            </a:r>
            <a:r>
              <a:rPr lang="zh-CN" altLang="en-US" dirty="0" smtClean="0">
                <a:solidFill>
                  <a:srgbClr val="FFCC00"/>
                </a:solidFill>
                <a:latin typeface="Arial" panose="020B0604020202020204" pitchFamily="34" charset="0"/>
                <a:ea typeface="黑体" panose="02010600030101010101" pitchFamily="49" charset="-122"/>
              </a:rPr>
              <a:t>时序逻辑电路的描述方法</a:t>
            </a:r>
          </a:p>
        </p:txBody>
      </p:sp>
      <p:sp>
        <p:nvSpPr>
          <p:cNvPr id="43" name="内容占位符 42"/>
          <p:cNvSpPr>
            <a:spLocks noGrp="1"/>
          </p:cNvSpPr>
          <p:nvPr>
            <p:ph idx="1"/>
          </p:nvPr>
        </p:nvSpPr>
        <p:spPr>
          <a:xfrm>
            <a:off x="1084520" y="3640139"/>
            <a:ext cx="10269279" cy="2517775"/>
          </a:xfrm>
        </p:spPr>
        <p:txBody>
          <a:bodyPr/>
          <a:lstStyle/>
          <a:p>
            <a:pPr marL="0" indent="0">
              <a:buSzPct val="100000"/>
              <a:buNone/>
              <a:defRPr/>
            </a:pPr>
            <a:r>
              <a:rPr lang="zh-CN" altLang="en-US" sz="2200" dirty="0">
                <a:ea typeface="宋体" panose="02010600030101010101" pitchFamily="2" charset="-122"/>
              </a:rPr>
              <a:t>时序逻辑电路可以用</a:t>
            </a:r>
            <a:r>
              <a:rPr lang="zh-CN" altLang="en-US" sz="2200" dirty="0">
                <a:solidFill>
                  <a:srgbClr val="CC3300"/>
                </a:solidFill>
                <a:ea typeface="宋体" panose="02010600030101010101" pitchFamily="2" charset="-122"/>
              </a:rPr>
              <a:t>逻辑关系表达式</a:t>
            </a:r>
            <a:r>
              <a:rPr lang="zh-CN" altLang="en-US" sz="2200" dirty="0">
                <a:ea typeface="宋体" panose="02010600030101010101" pitchFamily="2" charset="-122"/>
              </a:rPr>
              <a:t>（方程组）来描述。</a:t>
            </a:r>
            <a:endParaRPr lang="en-US" altLang="zh-CN" sz="2200" dirty="0">
              <a:ea typeface="宋体" panose="02010600030101010101" pitchFamily="2" charset="-122"/>
            </a:endParaRPr>
          </a:p>
          <a:p>
            <a:pPr lvl="1">
              <a:lnSpc>
                <a:spcPts val="2700"/>
              </a:lnSpc>
              <a:spcBef>
                <a:spcPts val="0"/>
              </a:spcBef>
              <a:buClr>
                <a:schemeClr val="accent5">
                  <a:lumMod val="25000"/>
                </a:schemeClr>
              </a:buClr>
              <a:buSzPct val="80000"/>
              <a:buFont typeface="Wingdings" panose="05000000000000000000" pitchFamily="2" charset="2"/>
              <a:buChar char="u"/>
              <a:defRPr/>
            </a:pPr>
            <a:r>
              <a:rPr lang="en-US" altLang="zh-CN" sz="2000" dirty="0"/>
              <a:t>X</a:t>
            </a:r>
            <a:r>
              <a:rPr lang="zh-CN" altLang="en-US" sz="2000" dirty="0"/>
              <a:t>为电路的输入，</a:t>
            </a:r>
            <a:r>
              <a:rPr lang="en-US" altLang="zh-CN" sz="2000" dirty="0"/>
              <a:t>Y</a:t>
            </a:r>
            <a:r>
              <a:rPr lang="zh-CN" altLang="en-US" sz="2000" dirty="0"/>
              <a:t>为电路的输出，</a:t>
            </a:r>
            <a:r>
              <a:rPr lang="en-US" altLang="zh-CN" sz="2000" dirty="0"/>
              <a:t> Q</a:t>
            </a:r>
            <a:r>
              <a:rPr lang="zh-CN" altLang="en-US" sz="2000" dirty="0"/>
              <a:t>为存储电路的输出，式</a:t>
            </a:r>
            <a:r>
              <a:rPr lang="en-US" altLang="zh-CN" sz="2000" dirty="0">
                <a:solidFill>
                  <a:srgbClr val="CC0066"/>
                </a:solidFill>
              </a:rPr>
              <a:t>(9.1)</a:t>
            </a:r>
            <a:r>
              <a:rPr lang="zh-CN" altLang="en-US" sz="2000" dirty="0"/>
              <a:t>称为</a:t>
            </a:r>
            <a:r>
              <a:rPr lang="zh-CN" altLang="en-US" sz="2000" dirty="0">
                <a:solidFill>
                  <a:srgbClr val="FF0000"/>
                </a:solidFill>
              </a:rPr>
              <a:t>输出方程</a:t>
            </a:r>
            <a:r>
              <a:rPr lang="zh-CN" altLang="en-US" sz="2000" dirty="0"/>
              <a:t>：电路输出端的逻辑表达式；</a:t>
            </a:r>
            <a:endParaRPr lang="en-US" altLang="zh-CN" sz="2000" dirty="0"/>
          </a:p>
          <a:p>
            <a:pPr lvl="1">
              <a:lnSpc>
                <a:spcPts val="2700"/>
              </a:lnSpc>
              <a:spcBef>
                <a:spcPts val="0"/>
              </a:spcBef>
              <a:buClr>
                <a:schemeClr val="accent5">
                  <a:lumMod val="25000"/>
                </a:schemeClr>
              </a:buClr>
              <a:buSzPct val="80000"/>
              <a:buFont typeface="Wingdings" panose="05000000000000000000" pitchFamily="2" charset="2"/>
              <a:buChar char="u"/>
              <a:defRPr/>
            </a:pPr>
            <a:r>
              <a:rPr lang="en-US" altLang="zh-CN" sz="2000" dirty="0"/>
              <a:t>Z</a:t>
            </a:r>
            <a:r>
              <a:rPr lang="zh-CN" altLang="en-US" sz="2000" dirty="0"/>
              <a:t>为存储电路的输入，式</a:t>
            </a:r>
            <a:r>
              <a:rPr lang="en-US" altLang="zh-CN" sz="2000" dirty="0">
                <a:solidFill>
                  <a:srgbClr val="CC0066"/>
                </a:solidFill>
              </a:rPr>
              <a:t>(9.2)</a:t>
            </a:r>
            <a:r>
              <a:rPr lang="zh-CN" altLang="en-US" sz="2000" dirty="0"/>
              <a:t>称为</a:t>
            </a:r>
            <a:r>
              <a:rPr lang="zh-CN" altLang="en-US" sz="2000" dirty="0">
                <a:solidFill>
                  <a:srgbClr val="FF0000"/>
                </a:solidFill>
              </a:rPr>
              <a:t>驱动方程</a:t>
            </a:r>
            <a:r>
              <a:rPr lang="zh-CN" altLang="en-US" sz="2000" dirty="0"/>
              <a:t>（激励方程）：构成存储电路的触发器输入端的表达式；</a:t>
            </a:r>
            <a:endParaRPr lang="en-US" altLang="zh-CN" sz="2000" dirty="0"/>
          </a:p>
          <a:p>
            <a:pPr lvl="1">
              <a:lnSpc>
                <a:spcPts val="2700"/>
              </a:lnSpc>
              <a:spcBef>
                <a:spcPts val="0"/>
              </a:spcBef>
              <a:buClr>
                <a:schemeClr val="accent5">
                  <a:lumMod val="25000"/>
                </a:schemeClr>
              </a:buClr>
              <a:buSzPct val="80000"/>
              <a:buFont typeface="Wingdings" panose="05000000000000000000" pitchFamily="2" charset="2"/>
              <a:buChar char="u"/>
              <a:defRPr/>
            </a:pPr>
            <a:r>
              <a:rPr lang="zh-CN" altLang="en-US" sz="2000" dirty="0"/>
              <a:t>式</a:t>
            </a:r>
            <a:r>
              <a:rPr lang="en-US" altLang="zh-CN" sz="2000" dirty="0">
                <a:solidFill>
                  <a:srgbClr val="CC0066"/>
                </a:solidFill>
              </a:rPr>
              <a:t>(9.3)</a:t>
            </a:r>
            <a:r>
              <a:rPr lang="zh-CN" altLang="en-US" sz="2000" dirty="0"/>
              <a:t>称为</a:t>
            </a:r>
            <a:r>
              <a:rPr lang="zh-CN" altLang="en-US" sz="2000" dirty="0">
                <a:solidFill>
                  <a:srgbClr val="FF0000"/>
                </a:solidFill>
              </a:rPr>
              <a:t>状态方程</a:t>
            </a:r>
            <a:r>
              <a:rPr lang="zh-CN" altLang="en-US" sz="2000" dirty="0"/>
              <a:t>：表示触发器的状态变化</a:t>
            </a:r>
            <a:r>
              <a:rPr lang="zh-CN" altLang="en-US" sz="2000" dirty="0" smtClean="0"/>
              <a:t>特性，由驱动方程代入触发器的特性方程得到。</a:t>
            </a:r>
            <a:endParaRPr lang="zh-CN" altLang="en-US" sz="2000" dirty="0"/>
          </a:p>
          <a:p>
            <a:pPr>
              <a:defRPr/>
            </a:pPr>
            <a:endParaRPr lang="zh-CN" altLang="en-US" dirty="0"/>
          </a:p>
        </p:txBody>
      </p:sp>
      <p:graphicFrame>
        <p:nvGraphicFramePr>
          <p:cNvPr id="18473" name="Object 41"/>
          <p:cNvGraphicFramePr>
            <a:graphicFrameLocks noChangeAspect="1"/>
          </p:cNvGraphicFramePr>
          <p:nvPr>
            <p:extLst>
              <p:ext uri="{D42A27DB-BD31-4B8C-83A1-F6EECF244321}">
                <p14:modId xmlns:p14="http://schemas.microsoft.com/office/powerpoint/2010/main" val="2891807590"/>
              </p:ext>
            </p:extLst>
          </p:nvPr>
        </p:nvGraphicFramePr>
        <p:xfrm>
          <a:off x="7378700" y="1948656"/>
          <a:ext cx="3706813" cy="1474788"/>
        </p:xfrm>
        <a:graphic>
          <a:graphicData uri="http://schemas.openxmlformats.org/presentationml/2006/ole">
            <mc:AlternateContent xmlns:mc="http://schemas.openxmlformats.org/markup-compatibility/2006">
              <mc:Choice xmlns:v="urn:schemas-microsoft-com:vml" Requires="v">
                <p:oleObj spid="_x0000_s1059" name="公式" r:id="rId4" imgW="1841400" imgH="723600" progId="Equation.3">
                  <p:embed/>
                </p:oleObj>
              </mc:Choice>
              <mc:Fallback>
                <p:oleObj name="公式" r:id="rId4" imgW="1841400" imgH="723600" progId="Equation.3">
                  <p:embed/>
                  <p:pic>
                    <p:nvPicPr>
                      <p:cNvPr id="0" name="Picture 15"/>
                      <p:cNvPicPr>
                        <a:picLocks noChangeAspect="1" noChangeArrowheads="1"/>
                      </p:cNvPicPr>
                      <p:nvPr/>
                    </p:nvPicPr>
                    <p:blipFill>
                      <a:blip r:embed="rId5"/>
                      <a:srcRect/>
                      <a:stretch>
                        <a:fillRect/>
                      </a:stretch>
                    </p:blipFill>
                    <p:spPr bwMode="auto">
                      <a:xfrm>
                        <a:off x="7378700" y="1948656"/>
                        <a:ext cx="3706813" cy="147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30" name="Group 0"/>
          <p:cNvGrpSpPr/>
          <p:nvPr/>
        </p:nvGrpSpPr>
        <p:grpSpPr bwMode="auto">
          <a:xfrm>
            <a:off x="1738313" y="1162050"/>
            <a:ext cx="5757862" cy="2389188"/>
            <a:chOff x="863" y="1795"/>
            <a:chExt cx="3627" cy="1505"/>
          </a:xfrm>
        </p:grpSpPr>
        <p:sp>
          <p:nvSpPr>
            <p:cNvPr id="1032" name="Rectangle 1"/>
            <p:cNvSpPr>
              <a:spLocks noChangeArrowheads="1"/>
            </p:cNvSpPr>
            <p:nvPr/>
          </p:nvSpPr>
          <p:spPr bwMode="auto">
            <a:xfrm>
              <a:off x="1824" y="1843"/>
              <a:ext cx="1632" cy="768"/>
            </a:xfrm>
            <a:prstGeom prst="rect">
              <a:avLst/>
            </a:prstGeom>
            <a:solidFill>
              <a:srgbClr val="C1F3F7"/>
            </a:solidFill>
            <a:ln w="28575">
              <a:solidFill>
                <a:schemeClr val="tx1"/>
              </a:solidFill>
              <a:miter lim="800000"/>
            </a:ln>
          </p:spPr>
          <p:txBody>
            <a:bodyPr wrap="none" anchor="ctr"/>
            <a:lstStyle/>
            <a:p>
              <a:endParaRPr lang="zh-CN" altLang="en-US"/>
            </a:p>
          </p:txBody>
        </p:sp>
        <p:sp>
          <p:nvSpPr>
            <p:cNvPr id="1033" name="Line 2"/>
            <p:cNvSpPr>
              <a:spLocks noChangeShapeType="1"/>
            </p:cNvSpPr>
            <p:nvPr/>
          </p:nvSpPr>
          <p:spPr bwMode="auto">
            <a:xfrm>
              <a:off x="1152" y="1939"/>
              <a:ext cx="672" cy="0"/>
            </a:xfrm>
            <a:prstGeom prst="line">
              <a:avLst/>
            </a:prstGeom>
            <a:noFill/>
            <a:ln w="9525">
              <a:solidFill>
                <a:schemeClr val="tx1"/>
              </a:solidFill>
              <a:round/>
              <a:tailEnd type="triangle" w="med" len="med"/>
            </a:ln>
          </p:spPr>
          <p:txBody>
            <a:bodyPr/>
            <a:lstStyle/>
            <a:p>
              <a:endParaRPr lang="zh-CN" altLang="en-US"/>
            </a:p>
          </p:txBody>
        </p:sp>
        <p:sp>
          <p:nvSpPr>
            <p:cNvPr id="1034" name="Line 3"/>
            <p:cNvSpPr>
              <a:spLocks noChangeShapeType="1"/>
            </p:cNvSpPr>
            <p:nvPr/>
          </p:nvSpPr>
          <p:spPr bwMode="auto">
            <a:xfrm>
              <a:off x="1152" y="2083"/>
              <a:ext cx="672" cy="0"/>
            </a:xfrm>
            <a:prstGeom prst="line">
              <a:avLst/>
            </a:prstGeom>
            <a:noFill/>
            <a:ln w="9525">
              <a:solidFill>
                <a:schemeClr val="tx1"/>
              </a:solidFill>
              <a:round/>
              <a:tailEnd type="triangle" w="med" len="med"/>
            </a:ln>
          </p:spPr>
          <p:txBody>
            <a:bodyPr/>
            <a:lstStyle/>
            <a:p>
              <a:endParaRPr lang="zh-CN" altLang="en-US"/>
            </a:p>
          </p:txBody>
        </p:sp>
        <p:sp>
          <p:nvSpPr>
            <p:cNvPr id="1035" name="Line 4"/>
            <p:cNvSpPr>
              <a:spLocks noChangeShapeType="1"/>
            </p:cNvSpPr>
            <p:nvPr/>
          </p:nvSpPr>
          <p:spPr bwMode="auto">
            <a:xfrm>
              <a:off x="1152" y="2323"/>
              <a:ext cx="672" cy="0"/>
            </a:xfrm>
            <a:prstGeom prst="line">
              <a:avLst/>
            </a:prstGeom>
            <a:noFill/>
            <a:ln w="9525">
              <a:solidFill>
                <a:schemeClr val="tx1"/>
              </a:solidFill>
              <a:round/>
              <a:tailEnd type="triangle" w="med" len="med"/>
            </a:ln>
          </p:spPr>
          <p:txBody>
            <a:bodyPr/>
            <a:lstStyle/>
            <a:p>
              <a:endParaRPr lang="zh-CN" altLang="en-US"/>
            </a:p>
          </p:txBody>
        </p:sp>
        <p:sp>
          <p:nvSpPr>
            <p:cNvPr id="2" name="Line 5"/>
            <p:cNvSpPr>
              <a:spLocks noChangeShapeType="1"/>
            </p:cNvSpPr>
            <p:nvPr/>
          </p:nvSpPr>
          <p:spPr bwMode="auto">
            <a:xfrm>
              <a:off x="3456" y="1939"/>
              <a:ext cx="672" cy="0"/>
            </a:xfrm>
            <a:prstGeom prst="line">
              <a:avLst/>
            </a:prstGeom>
            <a:noFill/>
            <a:ln w="9525">
              <a:solidFill>
                <a:schemeClr val="tx1"/>
              </a:solidFill>
              <a:round/>
              <a:tailEnd type="triangle" w="med" len="med"/>
            </a:ln>
          </p:spPr>
          <p:txBody>
            <a:bodyPr/>
            <a:lstStyle/>
            <a:p>
              <a:endParaRPr lang="zh-CN" altLang="en-US"/>
            </a:p>
          </p:txBody>
        </p:sp>
        <p:sp>
          <p:nvSpPr>
            <p:cNvPr id="1037" name="Line 6"/>
            <p:cNvSpPr>
              <a:spLocks noChangeShapeType="1"/>
            </p:cNvSpPr>
            <p:nvPr/>
          </p:nvSpPr>
          <p:spPr bwMode="auto">
            <a:xfrm>
              <a:off x="3456" y="2083"/>
              <a:ext cx="672" cy="0"/>
            </a:xfrm>
            <a:prstGeom prst="line">
              <a:avLst/>
            </a:prstGeom>
            <a:noFill/>
            <a:ln w="9525">
              <a:solidFill>
                <a:schemeClr val="tx1"/>
              </a:solidFill>
              <a:round/>
              <a:tailEnd type="triangle" w="med" len="med"/>
            </a:ln>
          </p:spPr>
          <p:txBody>
            <a:bodyPr/>
            <a:lstStyle/>
            <a:p>
              <a:endParaRPr lang="zh-CN" altLang="en-US"/>
            </a:p>
          </p:txBody>
        </p:sp>
        <p:sp>
          <p:nvSpPr>
            <p:cNvPr id="1038" name="Line 7"/>
            <p:cNvSpPr>
              <a:spLocks noChangeShapeType="1"/>
            </p:cNvSpPr>
            <p:nvPr/>
          </p:nvSpPr>
          <p:spPr bwMode="auto">
            <a:xfrm>
              <a:off x="3456" y="2295"/>
              <a:ext cx="672" cy="0"/>
            </a:xfrm>
            <a:prstGeom prst="line">
              <a:avLst/>
            </a:prstGeom>
            <a:noFill/>
            <a:ln w="9525">
              <a:solidFill>
                <a:schemeClr val="tx1"/>
              </a:solidFill>
              <a:round/>
              <a:tailEnd type="triangle" w="med" len="med"/>
            </a:ln>
          </p:spPr>
          <p:txBody>
            <a:bodyPr/>
            <a:lstStyle/>
            <a:p>
              <a:endParaRPr lang="zh-CN" altLang="en-US"/>
            </a:p>
          </p:txBody>
        </p:sp>
        <p:sp>
          <p:nvSpPr>
            <p:cNvPr id="1039" name="Text Box 8"/>
            <p:cNvSpPr txBox="1">
              <a:spLocks noChangeArrowheads="1"/>
            </p:cNvSpPr>
            <p:nvPr/>
          </p:nvSpPr>
          <p:spPr bwMode="auto">
            <a:xfrm>
              <a:off x="864" y="1795"/>
              <a:ext cx="384" cy="198"/>
            </a:xfrm>
            <a:prstGeom prst="rect">
              <a:avLst/>
            </a:prstGeom>
            <a:noFill/>
            <a:ln w="9525">
              <a:noFill/>
              <a:miter lim="800000"/>
            </a:ln>
          </p:spPr>
          <p:txBody>
            <a:bodyPr>
              <a:spAutoFit/>
            </a:bodyPr>
            <a:lstStyle/>
            <a:p>
              <a:r>
                <a:rPr kumimoji="1" lang="en-US" altLang="zh-CN" sz="1600" i="1"/>
                <a:t>X</a:t>
              </a:r>
              <a:r>
                <a:rPr kumimoji="1" lang="en-US" altLang="zh-CN" sz="1600" baseline="-25000"/>
                <a:t>0</a:t>
              </a:r>
              <a:endParaRPr kumimoji="1" lang="en-US" altLang="zh-CN" sz="1600"/>
            </a:p>
          </p:txBody>
        </p:sp>
        <p:sp>
          <p:nvSpPr>
            <p:cNvPr id="1040" name="Text Box 9"/>
            <p:cNvSpPr txBox="1">
              <a:spLocks noChangeArrowheads="1"/>
            </p:cNvSpPr>
            <p:nvPr/>
          </p:nvSpPr>
          <p:spPr bwMode="auto">
            <a:xfrm>
              <a:off x="864" y="1987"/>
              <a:ext cx="384" cy="198"/>
            </a:xfrm>
            <a:prstGeom prst="rect">
              <a:avLst/>
            </a:prstGeom>
            <a:noFill/>
            <a:ln w="9525">
              <a:noFill/>
              <a:miter lim="800000"/>
            </a:ln>
          </p:spPr>
          <p:txBody>
            <a:bodyPr>
              <a:spAutoFit/>
            </a:bodyPr>
            <a:lstStyle/>
            <a:p>
              <a:r>
                <a:rPr kumimoji="1" lang="en-US" altLang="zh-CN" sz="1600" i="1"/>
                <a:t>X</a:t>
              </a:r>
              <a:r>
                <a:rPr kumimoji="1" lang="en-US" altLang="zh-CN" sz="1600" baseline="-25000"/>
                <a:t>1</a:t>
              </a:r>
              <a:endParaRPr kumimoji="1" lang="en-US" altLang="zh-CN" sz="1600"/>
            </a:p>
          </p:txBody>
        </p:sp>
        <p:sp>
          <p:nvSpPr>
            <p:cNvPr id="1041" name="Text Box 10"/>
            <p:cNvSpPr txBox="1">
              <a:spLocks noChangeArrowheads="1"/>
            </p:cNvSpPr>
            <p:nvPr/>
          </p:nvSpPr>
          <p:spPr bwMode="auto">
            <a:xfrm>
              <a:off x="863" y="2207"/>
              <a:ext cx="384" cy="198"/>
            </a:xfrm>
            <a:prstGeom prst="rect">
              <a:avLst/>
            </a:prstGeom>
            <a:noFill/>
            <a:ln w="9525">
              <a:noFill/>
              <a:miter lim="800000"/>
            </a:ln>
          </p:spPr>
          <p:txBody>
            <a:bodyPr>
              <a:spAutoFit/>
            </a:bodyPr>
            <a:lstStyle/>
            <a:p>
              <a:r>
                <a:rPr kumimoji="1" lang="en-US" altLang="zh-CN" sz="1600" i="1"/>
                <a:t>X</a:t>
              </a:r>
              <a:r>
                <a:rPr kumimoji="1" lang="en-US" altLang="zh-CN" sz="1600" baseline="-25000"/>
                <a:t>i-1</a:t>
              </a:r>
              <a:endParaRPr kumimoji="1" lang="en-US" altLang="zh-CN" sz="1600"/>
            </a:p>
          </p:txBody>
        </p:sp>
        <p:sp>
          <p:nvSpPr>
            <p:cNvPr id="1042" name="Text Box 11"/>
            <p:cNvSpPr txBox="1">
              <a:spLocks noChangeArrowheads="1"/>
            </p:cNvSpPr>
            <p:nvPr/>
          </p:nvSpPr>
          <p:spPr bwMode="auto">
            <a:xfrm>
              <a:off x="4080" y="1823"/>
              <a:ext cx="384" cy="198"/>
            </a:xfrm>
            <a:prstGeom prst="rect">
              <a:avLst/>
            </a:prstGeom>
            <a:noFill/>
            <a:ln w="9525">
              <a:noFill/>
              <a:miter lim="800000"/>
            </a:ln>
          </p:spPr>
          <p:txBody>
            <a:bodyPr>
              <a:spAutoFit/>
            </a:bodyPr>
            <a:lstStyle/>
            <a:p>
              <a:r>
                <a:rPr kumimoji="1" lang="en-US" altLang="zh-CN" sz="1600" i="1"/>
                <a:t>Y</a:t>
              </a:r>
              <a:r>
                <a:rPr kumimoji="1" lang="en-US" altLang="zh-CN" sz="1600" baseline="-25000"/>
                <a:t>0</a:t>
              </a:r>
              <a:endParaRPr kumimoji="1" lang="en-US" altLang="zh-CN" sz="1600"/>
            </a:p>
          </p:txBody>
        </p:sp>
        <p:sp>
          <p:nvSpPr>
            <p:cNvPr id="1043" name="Text Box 12"/>
            <p:cNvSpPr txBox="1">
              <a:spLocks noChangeArrowheads="1"/>
            </p:cNvSpPr>
            <p:nvPr/>
          </p:nvSpPr>
          <p:spPr bwMode="auto">
            <a:xfrm>
              <a:off x="4080" y="1987"/>
              <a:ext cx="384" cy="198"/>
            </a:xfrm>
            <a:prstGeom prst="rect">
              <a:avLst/>
            </a:prstGeom>
            <a:noFill/>
            <a:ln w="9525">
              <a:noFill/>
              <a:miter lim="800000"/>
            </a:ln>
          </p:spPr>
          <p:txBody>
            <a:bodyPr>
              <a:spAutoFit/>
            </a:bodyPr>
            <a:lstStyle/>
            <a:p>
              <a:r>
                <a:rPr kumimoji="1" lang="en-US" altLang="zh-CN" sz="1600" i="1"/>
                <a:t>Y</a:t>
              </a:r>
              <a:r>
                <a:rPr kumimoji="1" lang="en-US" altLang="zh-CN" sz="1600" baseline="-25000"/>
                <a:t>1</a:t>
              </a:r>
              <a:endParaRPr kumimoji="1" lang="en-US" altLang="zh-CN" sz="1600"/>
            </a:p>
          </p:txBody>
        </p:sp>
        <p:sp>
          <p:nvSpPr>
            <p:cNvPr id="1044" name="Text Box 13"/>
            <p:cNvSpPr txBox="1">
              <a:spLocks noChangeArrowheads="1"/>
            </p:cNvSpPr>
            <p:nvPr/>
          </p:nvSpPr>
          <p:spPr bwMode="auto">
            <a:xfrm>
              <a:off x="4106" y="2179"/>
              <a:ext cx="384" cy="198"/>
            </a:xfrm>
            <a:prstGeom prst="rect">
              <a:avLst/>
            </a:prstGeom>
            <a:noFill/>
            <a:ln w="9525">
              <a:noFill/>
              <a:miter lim="800000"/>
            </a:ln>
          </p:spPr>
          <p:txBody>
            <a:bodyPr>
              <a:spAutoFit/>
            </a:bodyPr>
            <a:lstStyle/>
            <a:p>
              <a:r>
                <a:rPr kumimoji="1" lang="en-US" altLang="zh-CN" sz="1600" i="1"/>
                <a:t>Y</a:t>
              </a:r>
              <a:r>
                <a:rPr kumimoji="1" lang="en-US" altLang="zh-CN" sz="1600" baseline="-25000"/>
                <a:t>j-1</a:t>
              </a:r>
              <a:endParaRPr kumimoji="1" lang="en-US" altLang="zh-CN" sz="1600"/>
            </a:p>
          </p:txBody>
        </p:sp>
        <p:sp>
          <p:nvSpPr>
            <p:cNvPr id="1045" name="Text Box 14"/>
            <p:cNvSpPr txBox="1">
              <a:spLocks noChangeArrowheads="1"/>
            </p:cNvSpPr>
            <p:nvPr/>
          </p:nvSpPr>
          <p:spPr bwMode="auto">
            <a:xfrm>
              <a:off x="2016" y="2083"/>
              <a:ext cx="1248" cy="233"/>
            </a:xfrm>
            <a:prstGeom prst="rect">
              <a:avLst/>
            </a:prstGeom>
            <a:noFill/>
            <a:ln w="9525">
              <a:noFill/>
              <a:miter lim="800000"/>
            </a:ln>
          </p:spPr>
          <p:txBody>
            <a:bodyPr>
              <a:spAutoFit/>
            </a:bodyPr>
            <a:lstStyle/>
            <a:p>
              <a:r>
                <a:rPr kumimoji="1" lang="zh-CN" altLang="en-US">
                  <a:ea typeface="楷体_GB2312" panose="02010609030101010101" charset="-122"/>
                </a:rPr>
                <a:t>组合逻辑电路</a:t>
              </a:r>
            </a:p>
          </p:txBody>
        </p:sp>
        <p:sp>
          <p:nvSpPr>
            <p:cNvPr id="1046" name="Text Box 15"/>
            <p:cNvSpPr txBox="1">
              <a:spLocks noChangeArrowheads="1"/>
            </p:cNvSpPr>
            <p:nvPr/>
          </p:nvSpPr>
          <p:spPr bwMode="auto">
            <a:xfrm>
              <a:off x="2112" y="2851"/>
              <a:ext cx="1152" cy="233"/>
            </a:xfrm>
            <a:prstGeom prst="rect">
              <a:avLst/>
            </a:prstGeom>
            <a:solidFill>
              <a:srgbClr val="FFCCCC"/>
            </a:solidFill>
            <a:ln w="28575">
              <a:solidFill>
                <a:schemeClr val="tx1"/>
              </a:solidFill>
              <a:miter lim="800000"/>
            </a:ln>
          </p:spPr>
          <p:txBody>
            <a:bodyPr>
              <a:spAutoFit/>
            </a:bodyPr>
            <a:lstStyle/>
            <a:p>
              <a:pPr eaLnBrk="0" hangingPunct="0"/>
              <a:r>
                <a:rPr lang="zh-CN" altLang="en-US">
                  <a:ea typeface="楷体_GB2312" panose="02010609030101010101" charset="-122"/>
                </a:rPr>
                <a:t>存储电路</a:t>
              </a:r>
            </a:p>
          </p:txBody>
        </p:sp>
        <p:sp>
          <p:nvSpPr>
            <p:cNvPr id="1047" name="Line 16"/>
            <p:cNvSpPr>
              <a:spLocks noChangeShapeType="1"/>
            </p:cNvSpPr>
            <p:nvPr/>
          </p:nvSpPr>
          <p:spPr bwMode="auto">
            <a:xfrm>
              <a:off x="3456" y="2515"/>
              <a:ext cx="192" cy="0"/>
            </a:xfrm>
            <a:prstGeom prst="line">
              <a:avLst/>
            </a:prstGeom>
            <a:noFill/>
            <a:ln w="9525">
              <a:solidFill>
                <a:schemeClr val="tx1"/>
              </a:solidFill>
              <a:round/>
            </a:ln>
          </p:spPr>
          <p:txBody>
            <a:bodyPr/>
            <a:lstStyle/>
            <a:p>
              <a:endParaRPr lang="zh-CN" altLang="en-US"/>
            </a:p>
          </p:txBody>
        </p:sp>
        <p:sp>
          <p:nvSpPr>
            <p:cNvPr id="1048" name="Line 17"/>
            <p:cNvSpPr>
              <a:spLocks noChangeShapeType="1"/>
            </p:cNvSpPr>
            <p:nvPr/>
          </p:nvSpPr>
          <p:spPr bwMode="auto">
            <a:xfrm>
              <a:off x="3648" y="2515"/>
              <a:ext cx="0" cy="384"/>
            </a:xfrm>
            <a:prstGeom prst="line">
              <a:avLst/>
            </a:prstGeom>
            <a:noFill/>
            <a:ln w="9525">
              <a:solidFill>
                <a:schemeClr val="tx1"/>
              </a:solidFill>
              <a:round/>
            </a:ln>
          </p:spPr>
          <p:txBody>
            <a:bodyPr/>
            <a:lstStyle/>
            <a:p>
              <a:endParaRPr lang="zh-CN" altLang="en-US"/>
            </a:p>
          </p:txBody>
        </p:sp>
        <p:sp>
          <p:nvSpPr>
            <p:cNvPr id="1049" name="Line 18"/>
            <p:cNvSpPr>
              <a:spLocks noChangeShapeType="1"/>
            </p:cNvSpPr>
            <p:nvPr/>
          </p:nvSpPr>
          <p:spPr bwMode="auto">
            <a:xfrm flipH="1">
              <a:off x="3264" y="2899"/>
              <a:ext cx="384" cy="0"/>
            </a:xfrm>
            <a:prstGeom prst="line">
              <a:avLst/>
            </a:prstGeom>
            <a:noFill/>
            <a:ln w="9525">
              <a:solidFill>
                <a:schemeClr val="tx1"/>
              </a:solidFill>
              <a:round/>
              <a:tailEnd type="triangle" w="med" len="med"/>
            </a:ln>
          </p:spPr>
          <p:txBody>
            <a:bodyPr/>
            <a:lstStyle/>
            <a:p>
              <a:endParaRPr lang="zh-CN" altLang="en-US"/>
            </a:p>
          </p:txBody>
        </p:sp>
        <p:sp>
          <p:nvSpPr>
            <p:cNvPr id="1050" name="Line 19"/>
            <p:cNvSpPr>
              <a:spLocks noChangeShapeType="1"/>
            </p:cNvSpPr>
            <p:nvPr/>
          </p:nvSpPr>
          <p:spPr bwMode="auto">
            <a:xfrm>
              <a:off x="3456" y="2371"/>
              <a:ext cx="336" cy="0"/>
            </a:xfrm>
            <a:prstGeom prst="line">
              <a:avLst/>
            </a:prstGeom>
            <a:noFill/>
            <a:ln w="9525">
              <a:solidFill>
                <a:schemeClr val="tx1"/>
              </a:solidFill>
              <a:round/>
            </a:ln>
          </p:spPr>
          <p:txBody>
            <a:bodyPr/>
            <a:lstStyle/>
            <a:p>
              <a:endParaRPr lang="zh-CN" altLang="en-US"/>
            </a:p>
          </p:txBody>
        </p:sp>
        <p:sp>
          <p:nvSpPr>
            <p:cNvPr id="1051" name="Line 20"/>
            <p:cNvSpPr>
              <a:spLocks noChangeShapeType="1"/>
            </p:cNvSpPr>
            <p:nvPr/>
          </p:nvSpPr>
          <p:spPr bwMode="auto">
            <a:xfrm>
              <a:off x="3792" y="2371"/>
              <a:ext cx="0" cy="720"/>
            </a:xfrm>
            <a:prstGeom prst="line">
              <a:avLst/>
            </a:prstGeom>
            <a:noFill/>
            <a:ln w="9525">
              <a:solidFill>
                <a:schemeClr val="tx1"/>
              </a:solidFill>
              <a:round/>
            </a:ln>
          </p:spPr>
          <p:txBody>
            <a:bodyPr/>
            <a:lstStyle/>
            <a:p>
              <a:endParaRPr lang="zh-CN" altLang="en-US"/>
            </a:p>
          </p:txBody>
        </p:sp>
        <p:sp>
          <p:nvSpPr>
            <p:cNvPr id="1052" name="Line 21"/>
            <p:cNvSpPr>
              <a:spLocks noChangeShapeType="1"/>
            </p:cNvSpPr>
            <p:nvPr/>
          </p:nvSpPr>
          <p:spPr bwMode="auto">
            <a:xfrm flipH="1">
              <a:off x="3264" y="3091"/>
              <a:ext cx="528" cy="0"/>
            </a:xfrm>
            <a:prstGeom prst="line">
              <a:avLst/>
            </a:prstGeom>
            <a:noFill/>
            <a:ln w="9525">
              <a:solidFill>
                <a:schemeClr val="tx1"/>
              </a:solidFill>
              <a:round/>
              <a:tailEnd type="triangle" w="med" len="med"/>
            </a:ln>
          </p:spPr>
          <p:txBody>
            <a:bodyPr/>
            <a:lstStyle/>
            <a:p>
              <a:endParaRPr lang="zh-CN" altLang="en-US"/>
            </a:p>
          </p:txBody>
        </p:sp>
        <p:sp>
          <p:nvSpPr>
            <p:cNvPr id="1053" name="Line 22"/>
            <p:cNvSpPr>
              <a:spLocks noChangeShapeType="1"/>
            </p:cNvSpPr>
            <p:nvPr/>
          </p:nvSpPr>
          <p:spPr bwMode="auto">
            <a:xfrm flipH="1">
              <a:off x="1632" y="2899"/>
              <a:ext cx="480" cy="0"/>
            </a:xfrm>
            <a:prstGeom prst="line">
              <a:avLst/>
            </a:prstGeom>
            <a:noFill/>
            <a:ln w="9525">
              <a:solidFill>
                <a:schemeClr val="tx1"/>
              </a:solidFill>
              <a:round/>
            </a:ln>
          </p:spPr>
          <p:txBody>
            <a:bodyPr/>
            <a:lstStyle/>
            <a:p>
              <a:endParaRPr lang="zh-CN" altLang="en-US"/>
            </a:p>
          </p:txBody>
        </p:sp>
        <p:sp>
          <p:nvSpPr>
            <p:cNvPr id="1054" name="Line 23"/>
            <p:cNvSpPr>
              <a:spLocks noChangeShapeType="1"/>
            </p:cNvSpPr>
            <p:nvPr/>
          </p:nvSpPr>
          <p:spPr bwMode="auto">
            <a:xfrm flipV="1">
              <a:off x="1632" y="2563"/>
              <a:ext cx="0" cy="336"/>
            </a:xfrm>
            <a:prstGeom prst="line">
              <a:avLst/>
            </a:prstGeom>
            <a:noFill/>
            <a:ln w="9525">
              <a:solidFill>
                <a:schemeClr val="tx1"/>
              </a:solidFill>
              <a:round/>
            </a:ln>
          </p:spPr>
          <p:txBody>
            <a:bodyPr/>
            <a:lstStyle/>
            <a:p>
              <a:endParaRPr lang="zh-CN" altLang="en-US"/>
            </a:p>
          </p:txBody>
        </p:sp>
        <p:sp>
          <p:nvSpPr>
            <p:cNvPr id="1055" name="Line 24"/>
            <p:cNvSpPr>
              <a:spLocks noChangeShapeType="1"/>
            </p:cNvSpPr>
            <p:nvPr/>
          </p:nvSpPr>
          <p:spPr bwMode="auto">
            <a:xfrm>
              <a:off x="1632" y="2563"/>
              <a:ext cx="192" cy="0"/>
            </a:xfrm>
            <a:prstGeom prst="line">
              <a:avLst/>
            </a:prstGeom>
            <a:noFill/>
            <a:ln w="9525">
              <a:solidFill>
                <a:schemeClr val="tx1"/>
              </a:solidFill>
              <a:round/>
              <a:tailEnd type="triangle" w="med" len="med"/>
            </a:ln>
          </p:spPr>
          <p:txBody>
            <a:bodyPr/>
            <a:lstStyle/>
            <a:p>
              <a:endParaRPr lang="zh-CN" altLang="en-US"/>
            </a:p>
          </p:txBody>
        </p:sp>
        <p:sp>
          <p:nvSpPr>
            <p:cNvPr id="1056" name="Line 25"/>
            <p:cNvSpPr>
              <a:spLocks noChangeShapeType="1"/>
            </p:cNvSpPr>
            <p:nvPr/>
          </p:nvSpPr>
          <p:spPr bwMode="auto">
            <a:xfrm flipH="1">
              <a:off x="1488" y="3091"/>
              <a:ext cx="624" cy="0"/>
            </a:xfrm>
            <a:prstGeom prst="line">
              <a:avLst/>
            </a:prstGeom>
            <a:noFill/>
            <a:ln w="9525">
              <a:solidFill>
                <a:schemeClr val="tx1"/>
              </a:solidFill>
              <a:round/>
            </a:ln>
          </p:spPr>
          <p:txBody>
            <a:bodyPr/>
            <a:lstStyle/>
            <a:p>
              <a:endParaRPr lang="zh-CN" altLang="en-US"/>
            </a:p>
          </p:txBody>
        </p:sp>
        <p:sp>
          <p:nvSpPr>
            <p:cNvPr id="1057" name="Line 26"/>
            <p:cNvSpPr>
              <a:spLocks noChangeShapeType="1"/>
            </p:cNvSpPr>
            <p:nvPr/>
          </p:nvSpPr>
          <p:spPr bwMode="auto">
            <a:xfrm flipV="1">
              <a:off x="1488" y="2419"/>
              <a:ext cx="0" cy="672"/>
            </a:xfrm>
            <a:prstGeom prst="line">
              <a:avLst/>
            </a:prstGeom>
            <a:noFill/>
            <a:ln w="9525">
              <a:solidFill>
                <a:schemeClr val="tx1"/>
              </a:solidFill>
              <a:round/>
            </a:ln>
          </p:spPr>
          <p:txBody>
            <a:bodyPr/>
            <a:lstStyle/>
            <a:p>
              <a:endParaRPr lang="zh-CN" altLang="en-US"/>
            </a:p>
          </p:txBody>
        </p:sp>
        <p:sp>
          <p:nvSpPr>
            <p:cNvPr id="1058" name="Line 27"/>
            <p:cNvSpPr>
              <a:spLocks noChangeShapeType="1"/>
            </p:cNvSpPr>
            <p:nvPr/>
          </p:nvSpPr>
          <p:spPr bwMode="auto">
            <a:xfrm>
              <a:off x="1488" y="2419"/>
              <a:ext cx="336" cy="0"/>
            </a:xfrm>
            <a:prstGeom prst="line">
              <a:avLst/>
            </a:prstGeom>
            <a:noFill/>
            <a:ln w="9525">
              <a:solidFill>
                <a:schemeClr val="tx1"/>
              </a:solidFill>
              <a:round/>
              <a:tailEnd type="triangle" w="med" len="med"/>
            </a:ln>
          </p:spPr>
          <p:txBody>
            <a:bodyPr/>
            <a:lstStyle/>
            <a:p>
              <a:endParaRPr lang="zh-CN" altLang="en-US"/>
            </a:p>
          </p:txBody>
        </p:sp>
        <p:sp>
          <p:nvSpPr>
            <p:cNvPr id="1059" name="Text Box 28"/>
            <p:cNvSpPr txBox="1">
              <a:spLocks noChangeArrowheads="1"/>
            </p:cNvSpPr>
            <p:nvPr/>
          </p:nvSpPr>
          <p:spPr bwMode="auto">
            <a:xfrm>
              <a:off x="1632" y="2701"/>
              <a:ext cx="384" cy="198"/>
            </a:xfrm>
            <a:prstGeom prst="rect">
              <a:avLst/>
            </a:prstGeom>
            <a:noFill/>
            <a:ln w="9525">
              <a:noFill/>
              <a:miter lim="800000"/>
            </a:ln>
          </p:spPr>
          <p:txBody>
            <a:bodyPr>
              <a:spAutoFit/>
            </a:bodyPr>
            <a:lstStyle/>
            <a:p>
              <a:r>
                <a:rPr kumimoji="1" lang="en-US" altLang="zh-CN" sz="1600" i="1"/>
                <a:t>Q</a:t>
              </a:r>
              <a:r>
                <a:rPr kumimoji="1" lang="en-US" altLang="zh-CN" sz="1600" baseline="-25000"/>
                <a:t>0</a:t>
              </a:r>
              <a:endParaRPr kumimoji="1" lang="en-US" altLang="zh-CN" sz="1600"/>
            </a:p>
          </p:txBody>
        </p:sp>
        <p:sp>
          <p:nvSpPr>
            <p:cNvPr id="1060" name="Text Box 29"/>
            <p:cNvSpPr txBox="1">
              <a:spLocks noChangeArrowheads="1"/>
            </p:cNvSpPr>
            <p:nvPr/>
          </p:nvSpPr>
          <p:spPr bwMode="auto">
            <a:xfrm rot="5400000">
              <a:off x="1706" y="2900"/>
              <a:ext cx="284" cy="233"/>
            </a:xfrm>
            <a:prstGeom prst="rect">
              <a:avLst/>
            </a:prstGeom>
            <a:noFill/>
            <a:ln w="9525">
              <a:noFill/>
              <a:miter lim="800000"/>
            </a:ln>
          </p:spPr>
          <p:txBody>
            <a:bodyPr>
              <a:spAutoFit/>
            </a:bodyPr>
            <a:lstStyle/>
            <a:p>
              <a:r>
                <a:rPr lang="en-US" altLang="zh-CN" b="0">
                  <a:latin typeface="宋体" panose="02010600030101010101" pitchFamily="2" charset="-122"/>
                </a:rPr>
                <a:t>…</a:t>
              </a:r>
              <a:endParaRPr lang="en-US" altLang="zh-CN" b="0"/>
            </a:p>
          </p:txBody>
        </p:sp>
        <p:sp>
          <p:nvSpPr>
            <p:cNvPr id="1061" name="Text Box 30"/>
            <p:cNvSpPr txBox="1">
              <a:spLocks noChangeArrowheads="1"/>
            </p:cNvSpPr>
            <p:nvPr/>
          </p:nvSpPr>
          <p:spPr bwMode="auto">
            <a:xfrm>
              <a:off x="1634" y="3079"/>
              <a:ext cx="384" cy="198"/>
            </a:xfrm>
            <a:prstGeom prst="rect">
              <a:avLst/>
            </a:prstGeom>
            <a:noFill/>
            <a:ln w="9525">
              <a:noFill/>
              <a:miter lim="800000"/>
            </a:ln>
          </p:spPr>
          <p:txBody>
            <a:bodyPr>
              <a:spAutoFit/>
            </a:bodyPr>
            <a:lstStyle/>
            <a:p>
              <a:r>
                <a:rPr kumimoji="1" lang="en-US" altLang="zh-CN" sz="1600" i="1"/>
                <a:t>Q</a:t>
              </a:r>
              <a:r>
                <a:rPr kumimoji="1" lang="en-US" altLang="zh-CN" sz="1600" baseline="-25000"/>
                <a:t>l-1</a:t>
              </a:r>
              <a:endParaRPr kumimoji="1" lang="en-US" altLang="zh-CN" sz="1600"/>
            </a:p>
          </p:txBody>
        </p:sp>
        <p:sp>
          <p:nvSpPr>
            <p:cNvPr id="1062" name="Text Box 31"/>
            <p:cNvSpPr txBox="1">
              <a:spLocks noChangeArrowheads="1"/>
            </p:cNvSpPr>
            <p:nvPr/>
          </p:nvSpPr>
          <p:spPr bwMode="auto">
            <a:xfrm>
              <a:off x="3288" y="2682"/>
              <a:ext cx="384" cy="198"/>
            </a:xfrm>
            <a:prstGeom prst="rect">
              <a:avLst/>
            </a:prstGeom>
            <a:noFill/>
            <a:ln w="9525">
              <a:noFill/>
              <a:miter lim="800000"/>
            </a:ln>
          </p:spPr>
          <p:txBody>
            <a:bodyPr>
              <a:spAutoFit/>
            </a:bodyPr>
            <a:lstStyle/>
            <a:p>
              <a:r>
                <a:rPr kumimoji="1" lang="en-US" altLang="zh-CN" sz="1600" i="1"/>
                <a:t>Z</a:t>
              </a:r>
              <a:r>
                <a:rPr kumimoji="1" lang="en-US" altLang="zh-CN" sz="1600" baseline="-25000"/>
                <a:t>0</a:t>
              </a:r>
              <a:endParaRPr kumimoji="1" lang="en-US" altLang="zh-CN" sz="1600"/>
            </a:p>
          </p:txBody>
        </p:sp>
        <p:sp>
          <p:nvSpPr>
            <p:cNvPr id="1063" name="Text Box 32"/>
            <p:cNvSpPr txBox="1">
              <a:spLocks noChangeArrowheads="1"/>
            </p:cNvSpPr>
            <p:nvPr/>
          </p:nvSpPr>
          <p:spPr bwMode="auto">
            <a:xfrm rot="5400000">
              <a:off x="3362" y="2881"/>
              <a:ext cx="284" cy="233"/>
            </a:xfrm>
            <a:prstGeom prst="rect">
              <a:avLst/>
            </a:prstGeom>
            <a:noFill/>
            <a:ln w="9525">
              <a:noFill/>
              <a:miter lim="800000"/>
            </a:ln>
          </p:spPr>
          <p:txBody>
            <a:bodyPr>
              <a:spAutoFit/>
            </a:bodyPr>
            <a:lstStyle/>
            <a:p>
              <a:r>
                <a:rPr lang="en-US" altLang="zh-CN" b="0">
                  <a:latin typeface="宋体" panose="02010600030101010101" pitchFamily="2" charset="-122"/>
                </a:rPr>
                <a:t>…</a:t>
              </a:r>
              <a:endParaRPr lang="en-US" altLang="zh-CN" b="0"/>
            </a:p>
          </p:txBody>
        </p:sp>
        <p:sp>
          <p:nvSpPr>
            <p:cNvPr id="1064" name="Text Box 33"/>
            <p:cNvSpPr txBox="1">
              <a:spLocks noChangeArrowheads="1"/>
            </p:cNvSpPr>
            <p:nvPr/>
          </p:nvSpPr>
          <p:spPr bwMode="auto">
            <a:xfrm>
              <a:off x="3290" y="3102"/>
              <a:ext cx="384" cy="198"/>
            </a:xfrm>
            <a:prstGeom prst="rect">
              <a:avLst/>
            </a:prstGeom>
            <a:noFill/>
            <a:ln w="9525">
              <a:noFill/>
              <a:miter lim="800000"/>
            </a:ln>
          </p:spPr>
          <p:txBody>
            <a:bodyPr>
              <a:spAutoFit/>
            </a:bodyPr>
            <a:lstStyle/>
            <a:p>
              <a:r>
                <a:rPr kumimoji="1" lang="en-US" altLang="zh-CN" sz="1600" i="1"/>
                <a:t>Z</a:t>
              </a:r>
              <a:r>
                <a:rPr kumimoji="1" lang="en-US" altLang="zh-CN" sz="1600" baseline="-25000"/>
                <a:t>k-1</a:t>
              </a:r>
              <a:endParaRPr kumimoji="1" lang="en-US" altLang="zh-CN" sz="1600"/>
            </a:p>
          </p:txBody>
        </p:sp>
      </p:grpSp>
      <p:sp>
        <p:nvSpPr>
          <p:cNvPr id="79" name="AutoShape 129"/>
          <p:cNvSpPr>
            <a:spLocks noChangeArrowheads="1"/>
          </p:cNvSpPr>
          <p:nvPr/>
        </p:nvSpPr>
        <p:spPr bwMode="auto">
          <a:xfrm>
            <a:off x="2659063" y="6002339"/>
            <a:ext cx="6737350" cy="617537"/>
          </a:xfrm>
          <a:prstGeom prst="horizontalScroll">
            <a:avLst>
              <a:gd name="adj" fmla="val 12500"/>
            </a:avLst>
          </a:prstGeom>
          <a:solidFill>
            <a:srgbClr val="FFFFBD"/>
          </a:solidFill>
          <a:ln w="9525">
            <a:solidFill>
              <a:srgbClr val="CC6600"/>
            </a:solidFill>
            <a:round/>
          </a:ln>
        </p:spPr>
        <p:txBody>
          <a:bodyPr anchor="ctr">
            <a:spAutoFit/>
          </a:bodyPr>
          <a:lstStyle/>
          <a:p>
            <a:pPr marL="354330" indent="-354330" algn="just" eaLnBrk="0" hangingPunct="0">
              <a:lnSpc>
                <a:spcPct val="110000"/>
              </a:lnSpc>
              <a:buClr>
                <a:schemeClr val="bg2"/>
              </a:buClr>
              <a:buFont typeface="Wingdings" panose="05000000000000000000" pitchFamily="2" charset="2"/>
              <a:buChar char="v"/>
            </a:pPr>
            <a:r>
              <a:rPr lang="zh-CN" altLang="en-US">
                <a:ea typeface="楷体_GB2312" panose="02010609030101010101" charset="-122"/>
                <a:sym typeface="Wingdings" panose="05000000000000000000" pitchFamily="2" charset="2"/>
              </a:rPr>
              <a:t>其他描述方法：</a:t>
            </a:r>
            <a:r>
              <a:rPr lang="zh-CN" altLang="en-US" sz="2200">
                <a:solidFill>
                  <a:srgbClr val="CC3300"/>
                </a:solidFill>
                <a:latin typeface="Arial" panose="020B0604020202020204" pitchFamily="34" charset="0"/>
                <a:sym typeface="Wingdings" panose="05000000000000000000" pitchFamily="2" charset="2"/>
              </a:rPr>
              <a:t>状态转换表</a:t>
            </a:r>
            <a:r>
              <a:rPr lang="zh-CN" altLang="en-US">
                <a:ea typeface="楷体_GB2312" panose="02010609030101010101" charset="-122"/>
                <a:sym typeface="Wingdings" panose="05000000000000000000" pitchFamily="2" charset="2"/>
              </a:rPr>
              <a:t>、</a:t>
            </a:r>
            <a:r>
              <a:rPr lang="zh-CN" altLang="en-US" sz="2200">
                <a:solidFill>
                  <a:srgbClr val="CC3300"/>
                </a:solidFill>
                <a:latin typeface="Arial" panose="020B0604020202020204" pitchFamily="34" charset="0"/>
                <a:sym typeface="Wingdings" panose="05000000000000000000" pitchFamily="2" charset="2"/>
              </a:rPr>
              <a:t>状态转换图</a:t>
            </a:r>
            <a:r>
              <a:rPr lang="zh-CN" altLang="en-US">
                <a:ea typeface="楷体_GB2312" panose="02010609030101010101" charset="-122"/>
                <a:sym typeface="Wingdings" panose="05000000000000000000" pitchFamily="2" charset="2"/>
              </a:rPr>
              <a:t>、</a:t>
            </a:r>
            <a:r>
              <a:rPr lang="zh-CN" altLang="en-US" sz="2200">
                <a:solidFill>
                  <a:srgbClr val="CC3300"/>
                </a:solidFill>
                <a:latin typeface="Arial" panose="020B0604020202020204" pitchFamily="34" charset="0"/>
                <a:sym typeface="Wingdings" panose="05000000000000000000" pitchFamily="2" charset="2"/>
              </a:rPr>
              <a:t>时序图</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473"/>
                                        </p:tgtEl>
                                        <p:attrNameLst>
                                          <p:attrName>style.visibility</p:attrName>
                                        </p:attrNameLst>
                                      </p:cBhvr>
                                      <p:to>
                                        <p:strVal val="visible"/>
                                      </p:to>
                                    </p:set>
                                    <p:anim calcmode="lin" valueType="num">
                                      <p:cBhvr additive="base">
                                        <p:cTn id="7" dur="500" fill="hold"/>
                                        <p:tgtEl>
                                          <p:spTgt spid="18473"/>
                                        </p:tgtEl>
                                        <p:attrNameLst>
                                          <p:attrName>ppt_x</p:attrName>
                                        </p:attrNameLst>
                                      </p:cBhvr>
                                      <p:tavLst>
                                        <p:tav tm="0">
                                          <p:val>
                                            <p:strVal val="#ppt_x"/>
                                          </p:val>
                                        </p:tav>
                                        <p:tav tm="100000">
                                          <p:val>
                                            <p:strVal val="#ppt_x"/>
                                          </p:val>
                                        </p:tav>
                                      </p:tavLst>
                                    </p:anim>
                                    <p:anim calcmode="lin" valueType="num">
                                      <p:cBhvr additive="base">
                                        <p:cTn id="8" dur="500" fill="hold"/>
                                        <p:tgtEl>
                                          <p:spTgt spid="184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3">
                                            <p:txEl>
                                              <p:pRg st="0" end="0"/>
                                            </p:txEl>
                                          </p:spTgt>
                                        </p:tgtEl>
                                        <p:attrNameLst>
                                          <p:attrName>style.visibility</p:attrName>
                                        </p:attrNameLst>
                                      </p:cBhvr>
                                      <p:to>
                                        <p:strVal val="visible"/>
                                      </p:to>
                                    </p:set>
                                    <p:animEffect transition="in" filter="blinds(horizontal)">
                                      <p:cBhvr>
                                        <p:cTn id="13" dur="500"/>
                                        <p:tgtEl>
                                          <p:spTgt spid="43">
                                            <p:txEl>
                                              <p:pRg st="0" end="0"/>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3">
                                            <p:txEl>
                                              <p:pRg st="1" end="1"/>
                                            </p:txEl>
                                          </p:spTgt>
                                        </p:tgtEl>
                                        <p:attrNameLst>
                                          <p:attrName>style.visibility</p:attrName>
                                        </p:attrNameLst>
                                      </p:cBhvr>
                                      <p:to>
                                        <p:strVal val="visible"/>
                                      </p:to>
                                    </p:set>
                                    <p:animEffect transition="in" filter="blinds(horizontal)">
                                      <p:cBhvr>
                                        <p:cTn id="16" dur="500"/>
                                        <p:tgtEl>
                                          <p:spTgt spid="43">
                                            <p:txEl>
                                              <p:pRg st="1" end="1"/>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3">
                                            <p:txEl>
                                              <p:pRg st="2" end="2"/>
                                            </p:txEl>
                                          </p:spTgt>
                                        </p:tgtEl>
                                        <p:attrNameLst>
                                          <p:attrName>style.visibility</p:attrName>
                                        </p:attrNameLst>
                                      </p:cBhvr>
                                      <p:to>
                                        <p:strVal val="visible"/>
                                      </p:to>
                                    </p:set>
                                    <p:animEffect transition="in" filter="blinds(horizontal)">
                                      <p:cBhvr>
                                        <p:cTn id="19" dur="500"/>
                                        <p:tgtEl>
                                          <p:spTgt spid="43">
                                            <p:txEl>
                                              <p:pRg st="2" end="2"/>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3">
                                            <p:txEl>
                                              <p:pRg st="3" end="3"/>
                                            </p:txEl>
                                          </p:spTgt>
                                        </p:tgtEl>
                                        <p:attrNameLst>
                                          <p:attrName>style.visibility</p:attrName>
                                        </p:attrNameLst>
                                      </p:cBhvr>
                                      <p:to>
                                        <p:strVal val="visible"/>
                                      </p:to>
                                    </p:set>
                                    <p:animEffect transition="in" filter="blinds(horizontal)">
                                      <p:cBhvr>
                                        <p:cTn id="22" dur="500"/>
                                        <p:tgtEl>
                                          <p:spTgt spid="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barn(outVertical)">
                                      <p:cBhvr>
                                        <p:cTn id="2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P spid="7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5153025" y="195263"/>
            <a:ext cx="7038975" cy="677862"/>
          </a:xfrm>
        </p:spPr>
        <p:txBody>
          <a:bodyPr anchor="b">
            <a:normAutofit fontScale="90000"/>
          </a:bodyPr>
          <a:lstStyle/>
          <a:p>
            <a:pPr eaLnBrk="1" hangingPunct="1"/>
            <a:r>
              <a:rPr lang="en-US" altLang="zh-CN" dirty="0" smtClean="0">
                <a:solidFill>
                  <a:srgbClr val="FFCC00"/>
                </a:solidFill>
                <a:latin typeface="Arial" panose="020B0604020202020204" pitchFamily="34" charset="0"/>
                <a:ea typeface="黑体" panose="02010600030101010101" pitchFamily="49" charset="-122"/>
              </a:rPr>
              <a:t>8</a:t>
            </a:r>
            <a:r>
              <a:rPr lang="zh-CN" altLang="en-US" dirty="0" smtClean="0">
                <a:solidFill>
                  <a:srgbClr val="FFCC00"/>
                </a:solidFill>
                <a:latin typeface="Arial" panose="020B0604020202020204" pitchFamily="34" charset="0"/>
                <a:ea typeface="黑体" panose="02010600030101010101" pitchFamily="49" charset="-122"/>
              </a:rPr>
              <a:t>位数据寄存器的</a:t>
            </a:r>
            <a:r>
              <a:rPr lang="en-US" altLang="zh-CN" dirty="0" smtClean="0">
                <a:solidFill>
                  <a:srgbClr val="FFCC00"/>
                </a:solidFill>
                <a:latin typeface="Arial" panose="020B0604020202020204" pitchFamily="34" charset="0"/>
                <a:ea typeface="黑体" panose="02010600030101010101" pitchFamily="49" charset="-122"/>
              </a:rPr>
              <a:t>HDL</a:t>
            </a:r>
            <a:r>
              <a:rPr lang="zh-CN" altLang="en-US" dirty="0" smtClean="0">
                <a:solidFill>
                  <a:srgbClr val="FFCC00"/>
                </a:solidFill>
                <a:latin typeface="Arial" panose="020B0604020202020204" pitchFamily="34" charset="0"/>
                <a:ea typeface="黑体" panose="02010600030101010101" pitchFamily="49" charset="-122"/>
              </a:rPr>
              <a:t>设计</a:t>
            </a:r>
          </a:p>
        </p:txBody>
      </p:sp>
      <p:sp>
        <p:nvSpPr>
          <p:cNvPr id="92165" name="Rectangle 12"/>
          <p:cNvSpPr>
            <a:spLocks noGrp="1" noChangeArrowheads="1"/>
          </p:cNvSpPr>
          <p:nvPr>
            <p:ph type="body" idx="4294967295"/>
          </p:nvPr>
        </p:nvSpPr>
        <p:spPr>
          <a:xfrm>
            <a:off x="0" y="1103313"/>
            <a:ext cx="8048625" cy="455612"/>
          </a:xfrm>
          <a:noFill/>
        </p:spPr>
        <p:txBody>
          <a:bodyPr/>
          <a:lstStyle/>
          <a:p>
            <a:pPr eaLnBrk="1" hangingPunct="1">
              <a:lnSpc>
                <a:spcPct val="90000"/>
              </a:lnSpc>
              <a:spcBef>
                <a:spcPct val="0"/>
              </a:spcBef>
              <a:buClrTx/>
              <a:buFontTx/>
              <a:buNone/>
            </a:pPr>
            <a:r>
              <a:rPr lang="en-US" altLang="zh-CN" sz="2400" dirty="0">
                <a:solidFill>
                  <a:srgbClr val="FF0066"/>
                </a:solidFill>
                <a:cs typeface="Times New Roman" panose="02020603050405020304" pitchFamily="18" charset="0"/>
              </a:rPr>
              <a:t>【</a:t>
            </a:r>
            <a:r>
              <a:rPr lang="zh-CN" altLang="en-US" sz="2400" dirty="0">
                <a:solidFill>
                  <a:srgbClr val="FF0066"/>
                </a:solidFill>
              </a:rPr>
              <a:t>例</a:t>
            </a:r>
            <a:r>
              <a:rPr lang="en-US" altLang="en-US" sz="2400" dirty="0">
                <a:solidFill>
                  <a:srgbClr val="FF0066"/>
                </a:solidFill>
              </a:rPr>
              <a:t>9.</a:t>
            </a:r>
            <a:r>
              <a:rPr lang="en-US" altLang="zh-CN" sz="2400" dirty="0">
                <a:solidFill>
                  <a:srgbClr val="FF0066"/>
                </a:solidFill>
              </a:rPr>
              <a:t>7</a:t>
            </a:r>
            <a:r>
              <a:rPr lang="en-US" altLang="zh-CN" sz="2400" dirty="0">
                <a:solidFill>
                  <a:srgbClr val="FF0066"/>
                </a:solidFill>
                <a:cs typeface="Times New Roman" panose="02020603050405020304" pitchFamily="18" charset="0"/>
              </a:rPr>
              <a:t>】</a:t>
            </a:r>
            <a:r>
              <a:rPr lang="zh-CN" altLang="en-US" sz="2400" dirty="0"/>
              <a:t>用</a:t>
            </a:r>
            <a:r>
              <a:rPr lang="en-US" altLang="zh-CN" sz="2400" dirty="0"/>
              <a:t>always</a:t>
            </a:r>
            <a:r>
              <a:rPr lang="zh-CN" altLang="en-US" sz="2400" dirty="0"/>
              <a:t>块语句描述的</a:t>
            </a:r>
            <a:r>
              <a:rPr lang="en-US" altLang="zh-CN" sz="2400" dirty="0"/>
              <a:t>8</a:t>
            </a:r>
            <a:r>
              <a:rPr lang="zh-CN" altLang="en-US" sz="2400" dirty="0"/>
              <a:t>位数据寄存器</a:t>
            </a:r>
          </a:p>
        </p:txBody>
      </p:sp>
      <p:sp>
        <p:nvSpPr>
          <p:cNvPr id="40964" name="Text Box 4"/>
          <p:cNvSpPr txBox="1">
            <a:spLocks noChangeArrowheads="1"/>
          </p:cNvSpPr>
          <p:nvPr/>
        </p:nvSpPr>
        <p:spPr bwMode="auto">
          <a:xfrm>
            <a:off x="2590800" y="1600200"/>
            <a:ext cx="7524750" cy="3792538"/>
          </a:xfrm>
          <a:prstGeom prst="rect">
            <a:avLst/>
          </a:prstGeom>
          <a:solidFill>
            <a:srgbClr val="CCECFF"/>
          </a:solidFill>
          <a:ln w="12700">
            <a:solidFill>
              <a:schemeClr val="tx1"/>
            </a:solidFill>
            <a:miter lim="800000"/>
          </a:ln>
        </p:spPr>
        <p:txBody>
          <a:bodyPr anchor="b">
            <a:spAutoFit/>
          </a:bodyPr>
          <a:lstStyle/>
          <a:p>
            <a:pPr algn="l">
              <a:spcBef>
                <a:spcPct val="0"/>
              </a:spcBef>
            </a:pPr>
            <a:r>
              <a:rPr lang="en-US" altLang="zh-CN" sz="2400"/>
              <a:t>module reg_8bit(qout,data,clk,clr);</a:t>
            </a:r>
          </a:p>
          <a:p>
            <a:pPr algn="l">
              <a:spcBef>
                <a:spcPct val="10000"/>
              </a:spcBef>
            </a:pPr>
            <a:r>
              <a:rPr lang="en-US" altLang="zh-CN" sz="2400"/>
              <a:t>      output[7:0] qout;</a:t>
            </a:r>
          </a:p>
          <a:p>
            <a:pPr algn="l">
              <a:spcBef>
                <a:spcPct val="10000"/>
              </a:spcBef>
            </a:pPr>
            <a:r>
              <a:rPr lang="en-US" altLang="zh-CN" sz="2400"/>
              <a:t>      input [7:0] data;</a:t>
            </a:r>
          </a:p>
          <a:p>
            <a:pPr algn="l">
              <a:spcBef>
                <a:spcPct val="10000"/>
              </a:spcBef>
            </a:pPr>
            <a:r>
              <a:rPr lang="en-US" altLang="zh-CN" sz="2400"/>
              <a:t>      input clk,clr;</a:t>
            </a:r>
          </a:p>
          <a:p>
            <a:pPr algn="l">
              <a:spcBef>
                <a:spcPct val="10000"/>
              </a:spcBef>
            </a:pPr>
            <a:r>
              <a:rPr lang="en-US" altLang="zh-CN" sz="2400"/>
              <a:t>      reg [7:0] qout;</a:t>
            </a:r>
          </a:p>
          <a:p>
            <a:pPr algn="l">
              <a:spcBef>
                <a:spcPct val="10000"/>
              </a:spcBef>
            </a:pPr>
            <a:r>
              <a:rPr lang="en-US" altLang="zh-CN" sz="2400"/>
              <a:t>      </a:t>
            </a:r>
            <a:r>
              <a:rPr lang="en-US" altLang="zh-CN" sz="2400">
                <a:solidFill>
                  <a:srgbClr val="FF0066"/>
                </a:solidFill>
              </a:rPr>
              <a:t>always @(posedge clk or posedge clr)</a:t>
            </a:r>
            <a:r>
              <a:rPr lang="en-US" altLang="zh-CN" sz="2400"/>
              <a:t>    //</a:t>
            </a:r>
            <a:r>
              <a:rPr lang="zh-CN" altLang="en-US" sz="2400">
                <a:latin typeface="楷体_GB2312" panose="02010609030101010101" charset="-122"/>
                <a:ea typeface="楷体_GB2312" panose="02010609030101010101" charset="-122"/>
              </a:rPr>
              <a:t>沿触发</a:t>
            </a:r>
          </a:p>
          <a:p>
            <a:pPr algn="l">
              <a:lnSpc>
                <a:spcPct val="80000"/>
              </a:lnSpc>
              <a:spcBef>
                <a:spcPct val="0"/>
              </a:spcBef>
            </a:pPr>
            <a:r>
              <a:rPr lang="zh-CN" altLang="en-US" sz="2400"/>
              <a:t>         </a:t>
            </a:r>
            <a:r>
              <a:rPr lang="en-US" altLang="zh-CN" sz="2400"/>
              <a:t>begin</a:t>
            </a:r>
          </a:p>
          <a:p>
            <a:pPr algn="l">
              <a:lnSpc>
                <a:spcPct val="80000"/>
              </a:lnSpc>
              <a:spcBef>
                <a:spcPct val="0"/>
              </a:spcBef>
            </a:pPr>
            <a:r>
              <a:rPr lang="en-US" altLang="zh-CN" sz="2400"/>
              <a:t>             if(clr) qout=0;                                  </a:t>
            </a:r>
            <a:r>
              <a:rPr lang="zh-CN" altLang="en-US" sz="2400"/>
              <a:t> </a:t>
            </a:r>
            <a:r>
              <a:rPr lang="en-US" altLang="zh-CN" sz="2400"/>
              <a:t> //</a:t>
            </a:r>
            <a:r>
              <a:rPr lang="zh-CN" altLang="en-US" sz="2400"/>
              <a:t>异步清零</a:t>
            </a:r>
          </a:p>
          <a:p>
            <a:pPr algn="l">
              <a:lnSpc>
                <a:spcPct val="80000"/>
              </a:lnSpc>
              <a:spcBef>
                <a:spcPct val="0"/>
              </a:spcBef>
            </a:pPr>
            <a:r>
              <a:rPr lang="zh-CN" altLang="en-US" sz="2400"/>
              <a:t>             </a:t>
            </a:r>
            <a:r>
              <a:rPr lang="en-US" altLang="zh-CN" sz="2400"/>
              <a:t>else     qout= data;</a:t>
            </a:r>
          </a:p>
          <a:p>
            <a:pPr algn="l">
              <a:lnSpc>
                <a:spcPct val="80000"/>
              </a:lnSpc>
              <a:spcBef>
                <a:spcPct val="0"/>
              </a:spcBef>
            </a:pPr>
            <a:r>
              <a:rPr lang="en-US" altLang="zh-CN" sz="2400"/>
              <a:t>         end  </a:t>
            </a:r>
          </a:p>
          <a:p>
            <a:pPr algn="l">
              <a:spcBef>
                <a:spcPct val="10000"/>
              </a:spcBef>
            </a:pPr>
            <a:r>
              <a:rPr lang="en-US" altLang="zh-CN" sz="2400"/>
              <a:t>endmodule</a:t>
            </a:r>
          </a:p>
        </p:txBody>
      </p:sp>
      <p:pic>
        <p:nvPicPr>
          <p:cNvPr id="40965" name="Picture 11"/>
          <p:cNvPicPr>
            <a:picLocks noChangeAspect="1" noChangeArrowheads="1"/>
          </p:cNvPicPr>
          <p:nvPr/>
        </p:nvPicPr>
        <p:blipFill>
          <a:blip r:embed="rId3" cstate="print"/>
          <a:srcRect/>
          <a:stretch>
            <a:fillRect/>
          </a:stretch>
        </p:blipFill>
        <p:spPr bwMode="auto">
          <a:xfrm>
            <a:off x="5075238" y="5513389"/>
            <a:ext cx="1884362" cy="1233487"/>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0964"/>
                                        </p:tgtEl>
                                        <p:attrNameLst>
                                          <p:attrName>style.visibility</p:attrName>
                                        </p:attrNameLst>
                                      </p:cBhvr>
                                      <p:to>
                                        <p:strVal val="visible"/>
                                      </p:to>
                                    </p:set>
                                    <p:anim calcmode="lin" valueType="num">
                                      <p:cBhvr>
                                        <p:cTn id="7" dur="500" fill="hold"/>
                                        <p:tgtEl>
                                          <p:spTgt spid="40964"/>
                                        </p:tgtEl>
                                        <p:attrNameLst>
                                          <p:attrName>ppt_w</p:attrName>
                                        </p:attrNameLst>
                                      </p:cBhvr>
                                      <p:tavLst>
                                        <p:tav tm="0">
                                          <p:val>
                                            <p:fltVal val="0"/>
                                          </p:val>
                                        </p:tav>
                                        <p:tav tm="100000">
                                          <p:val>
                                            <p:strVal val="#ppt_w"/>
                                          </p:val>
                                        </p:tav>
                                      </p:tavLst>
                                    </p:anim>
                                    <p:anim calcmode="lin" valueType="num">
                                      <p:cBhvr>
                                        <p:cTn id="8" dur="500" fill="hold"/>
                                        <p:tgtEl>
                                          <p:spTgt spid="4096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40965"/>
                                        </p:tgtEl>
                                        <p:attrNameLst>
                                          <p:attrName>style.visibility</p:attrName>
                                        </p:attrNameLst>
                                      </p:cBhvr>
                                      <p:to>
                                        <p:strVal val="visible"/>
                                      </p:to>
                                    </p:set>
                                    <p:anim calcmode="lin" valueType="num">
                                      <p:cBhvr>
                                        <p:cTn id="12" dur="500" fill="hold"/>
                                        <p:tgtEl>
                                          <p:spTgt spid="40965"/>
                                        </p:tgtEl>
                                        <p:attrNameLst>
                                          <p:attrName>ppt_w</p:attrName>
                                        </p:attrNameLst>
                                      </p:cBhvr>
                                      <p:tavLst>
                                        <p:tav tm="0">
                                          <p:val>
                                            <p:fltVal val="0"/>
                                          </p:val>
                                        </p:tav>
                                        <p:tav tm="100000">
                                          <p:val>
                                            <p:strVal val="#ppt_w"/>
                                          </p:val>
                                        </p:tav>
                                      </p:tavLst>
                                    </p:anim>
                                    <p:anim calcmode="lin" valueType="num">
                                      <p:cBhvr>
                                        <p:cTn id="13" dur="500" fill="hold"/>
                                        <p:tgtEl>
                                          <p:spTgt spid="4096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a:xfrm>
            <a:off x="5426075" y="195263"/>
            <a:ext cx="6765925" cy="677862"/>
          </a:xfrm>
        </p:spPr>
        <p:txBody>
          <a:bodyPr anchor="b">
            <a:normAutofit fontScale="90000"/>
          </a:bodyPr>
          <a:lstStyle/>
          <a:p>
            <a:pPr eaLnBrk="1" hangingPunct="1"/>
            <a:r>
              <a:rPr lang="zh-CN" altLang="en-US" dirty="0" smtClean="0">
                <a:solidFill>
                  <a:srgbClr val="FFCC00"/>
                </a:solidFill>
                <a:latin typeface="Arial" panose="020B0604020202020204" pitchFamily="34" charset="0"/>
                <a:ea typeface="黑体" panose="02010600030101010101" pitchFamily="49" charset="-122"/>
              </a:rPr>
              <a:t>数据锁存器</a:t>
            </a:r>
          </a:p>
        </p:txBody>
      </p:sp>
      <p:sp>
        <p:nvSpPr>
          <p:cNvPr id="1836035" name="Rectangle 3"/>
          <p:cNvSpPr>
            <a:spLocks noGrp="1" noChangeArrowheads="1"/>
          </p:cNvSpPr>
          <p:nvPr>
            <p:ph type="body" idx="4294967295"/>
          </p:nvPr>
        </p:nvSpPr>
        <p:spPr>
          <a:xfrm>
            <a:off x="560388" y="1130301"/>
            <a:ext cx="11177956" cy="3741738"/>
          </a:xfrm>
        </p:spPr>
        <p:txBody>
          <a:bodyPr>
            <a:normAutofit/>
          </a:bodyPr>
          <a:lstStyle/>
          <a:p>
            <a:pPr algn="just" eaLnBrk="1" hangingPunct="1">
              <a:lnSpc>
                <a:spcPct val="110000"/>
              </a:lnSpc>
            </a:pPr>
            <a:r>
              <a:rPr lang="zh-CN" altLang="en-US" dirty="0">
                <a:solidFill>
                  <a:srgbClr val="FF0000"/>
                </a:solidFill>
                <a:latin typeface="Times New Roman" panose="02020603050405020304" pitchFamily="18" charset="0"/>
                <a:ea typeface="楷体_GB2312" panose="02010609030101010101" charset="-122"/>
              </a:rPr>
              <a:t>数据锁存器</a:t>
            </a:r>
            <a:r>
              <a:rPr lang="zh-CN" altLang="en-US" dirty="0">
                <a:latin typeface="宋体" panose="02010600030101010101" pitchFamily="2" charset="-122"/>
                <a:ea typeface="楷体_GB2312" panose="02010609030101010101" charset="-122"/>
              </a:rPr>
              <a:t>：由多位</a:t>
            </a:r>
            <a:r>
              <a:rPr lang="zh-CN" altLang="en-US" dirty="0">
                <a:solidFill>
                  <a:srgbClr val="FF33CC"/>
                </a:solidFill>
                <a:latin typeface="楷体_GB2312" panose="02010609030101010101" charset="-122"/>
                <a:ea typeface="楷体_GB2312" panose="02010609030101010101" charset="-122"/>
              </a:rPr>
              <a:t>电位</a:t>
            </a:r>
            <a:r>
              <a:rPr lang="zh-CN" altLang="en-US" dirty="0">
                <a:latin typeface="宋体" panose="02010600030101010101" pitchFamily="2" charset="-122"/>
                <a:ea typeface="楷体_GB2312" panose="02010609030101010101" charset="-122"/>
              </a:rPr>
              <a:t>触发器组成的用于保存一组二进制代码的寄存单元。</a:t>
            </a:r>
          </a:p>
          <a:p>
            <a:pPr eaLnBrk="1" hangingPunct="1"/>
            <a:r>
              <a:rPr lang="zh-CN" altLang="en-US" dirty="0">
                <a:latin typeface="宋体" panose="02010600030101010101" pitchFamily="2" charset="-122"/>
              </a:rPr>
              <a:t>功能：</a:t>
            </a:r>
            <a:r>
              <a:rPr lang="zh-CN" altLang="en-US" dirty="0">
                <a:latin typeface="Times New Roman" panose="02020603050405020304" pitchFamily="18" charset="0"/>
              </a:rPr>
              <a:t>当输入控制信号（如时钟）为</a:t>
            </a:r>
            <a:r>
              <a:rPr lang="zh-CN" altLang="en-US" dirty="0">
                <a:solidFill>
                  <a:srgbClr val="FF33CC"/>
                </a:solidFill>
                <a:latin typeface="宋体" panose="02010600030101010101" pitchFamily="2" charset="-122"/>
              </a:rPr>
              <a:t>高</a:t>
            </a:r>
            <a:r>
              <a:rPr lang="zh-CN" altLang="en-US" dirty="0">
                <a:latin typeface="Times New Roman" panose="02020603050405020304" pitchFamily="18" charset="0"/>
              </a:rPr>
              <a:t>电平时，门是</a:t>
            </a:r>
            <a:r>
              <a:rPr lang="zh-CN" altLang="en-US" dirty="0">
                <a:solidFill>
                  <a:srgbClr val="FF33CC"/>
                </a:solidFill>
                <a:latin typeface="宋体" panose="02010600030101010101" pitchFamily="2" charset="-122"/>
              </a:rPr>
              <a:t>打开</a:t>
            </a:r>
            <a:r>
              <a:rPr lang="zh-CN" altLang="en-US" dirty="0">
                <a:latin typeface="Times New Roman" panose="02020603050405020304" pitchFamily="18" charset="0"/>
              </a:rPr>
              <a:t>的，输出信号等于输入信号；当输入控制信号为</a:t>
            </a:r>
            <a:r>
              <a:rPr lang="zh-CN" altLang="en-US" dirty="0">
                <a:solidFill>
                  <a:srgbClr val="FF33CC"/>
                </a:solidFill>
                <a:latin typeface="宋体" panose="02010600030101010101" pitchFamily="2" charset="-122"/>
              </a:rPr>
              <a:t>低</a:t>
            </a:r>
            <a:r>
              <a:rPr lang="zh-CN" altLang="en-US" dirty="0">
                <a:latin typeface="Times New Roman" panose="02020603050405020304" pitchFamily="18" charset="0"/>
              </a:rPr>
              <a:t>电平时，门是</a:t>
            </a:r>
            <a:r>
              <a:rPr lang="zh-CN" altLang="en-US" dirty="0">
                <a:solidFill>
                  <a:srgbClr val="FF33CC"/>
                </a:solidFill>
                <a:latin typeface="宋体" panose="02010600030101010101" pitchFamily="2" charset="-122"/>
              </a:rPr>
              <a:t>关闭</a:t>
            </a:r>
            <a:r>
              <a:rPr lang="zh-CN" altLang="en-US" dirty="0">
                <a:latin typeface="Times New Roman" panose="02020603050405020304" pitchFamily="18" charset="0"/>
              </a:rPr>
              <a:t>的，输出端保持刚才输入的数据，即为</a:t>
            </a:r>
            <a:r>
              <a:rPr lang="zh-CN" altLang="en-US" dirty="0">
                <a:solidFill>
                  <a:srgbClr val="FF33CC"/>
                </a:solidFill>
                <a:latin typeface="宋体" panose="02010600030101010101" pitchFamily="2" charset="-122"/>
              </a:rPr>
              <a:t>锁存</a:t>
            </a:r>
            <a:r>
              <a:rPr lang="zh-CN" altLang="en-US" dirty="0">
                <a:latin typeface="Times New Roman" panose="02020603050405020304" pitchFamily="18" charset="0"/>
              </a:rPr>
              <a:t>状态，而不管此时输入信号是否变化。</a:t>
            </a:r>
            <a:endParaRPr lang="zh-CN" altLang="en-US" dirty="0">
              <a:latin typeface="宋体" panose="02010600030101010101" pitchFamily="2" charset="-122"/>
            </a:endParaRPr>
          </a:p>
          <a:p>
            <a:pPr algn="just" eaLnBrk="1" hangingPunct="1">
              <a:lnSpc>
                <a:spcPct val="110000"/>
              </a:lnSpc>
            </a:pPr>
            <a:r>
              <a:rPr lang="zh-CN" altLang="en-US" dirty="0">
                <a:latin typeface="楷体_GB2312" panose="02010609030101010101" charset="-122"/>
                <a:ea typeface="楷体_GB2312" panose="02010609030101010101" charset="-122"/>
              </a:rPr>
              <a:t>通常由</a:t>
            </a:r>
            <a:r>
              <a:rPr lang="zh-CN" altLang="en-US" dirty="0">
                <a:solidFill>
                  <a:srgbClr val="FF33CC"/>
                </a:solidFill>
                <a:latin typeface="楷体_GB2312" panose="02010609030101010101" charset="-122"/>
                <a:ea typeface="楷体_GB2312" panose="02010609030101010101" charset="-122"/>
              </a:rPr>
              <a:t>电平</a:t>
            </a:r>
            <a:r>
              <a:rPr lang="zh-CN" altLang="en-US" dirty="0">
                <a:latin typeface="楷体_GB2312" panose="02010609030101010101" charset="-122"/>
                <a:ea typeface="楷体_GB2312" panose="02010609030101010101" charset="-122"/>
              </a:rPr>
              <a:t>信号来控制，属于</a:t>
            </a:r>
            <a:r>
              <a:rPr lang="zh-CN" altLang="en-US" dirty="0">
                <a:solidFill>
                  <a:srgbClr val="FF33CC"/>
                </a:solidFill>
                <a:latin typeface="楷体_GB2312" panose="02010609030101010101" charset="-122"/>
                <a:ea typeface="楷体_GB2312" panose="02010609030101010101" charset="-122"/>
              </a:rPr>
              <a:t>电平</a:t>
            </a:r>
            <a:r>
              <a:rPr lang="zh-CN" altLang="en-US" dirty="0">
                <a:latin typeface="楷体_GB2312" panose="02010609030101010101" charset="-122"/>
                <a:ea typeface="楷体_GB2312" panose="02010609030101010101" charset="-122"/>
              </a:rPr>
              <a:t>敏感型，适于数据有效</a:t>
            </a:r>
            <a:r>
              <a:rPr lang="zh-CN" altLang="en-US" dirty="0">
                <a:solidFill>
                  <a:srgbClr val="FF33CC"/>
                </a:solidFill>
                <a:latin typeface="楷体_GB2312" panose="02010609030101010101" charset="-122"/>
                <a:ea typeface="楷体_GB2312" panose="02010609030101010101" charset="-122"/>
              </a:rPr>
              <a:t>滞后</a:t>
            </a:r>
            <a:r>
              <a:rPr lang="zh-CN" altLang="en-US" dirty="0">
                <a:latin typeface="楷体_GB2312" panose="02010609030101010101" charset="-122"/>
                <a:ea typeface="楷体_GB2312" panose="02010609030101010101" charset="-122"/>
              </a:rPr>
              <a:t>于控制信号有效的场合。</a:t>
            </a:r>
          </a:p>
        </p:txBody>
      </p:sp>
      <p:pic>
        <p:nvPicPr>
          <p:cNvPr id="336904" name="Picture 8"/>
          <p:cNvPicPr>
            <a:picLocks noChangeAspect="1" noChangeArrowheads="1"/>
          </p:cNvPicPr>
          <p:nvPr/>
        </p:nvPicPr>
        <p:blipFill>
          <a:blip r:embed="rId3" cstate="print"/>
          <a:srcRect/>
          <a:stretch>
            <a:fillRect/>
          </a:stretch>
        </p:blipFill>
        <p:spPr bwMode="black">
          <a:xfrm>
            <a:off x="3362326" y="4470401"/>
            <a:ext cx="5364163" cy="1438275"/>
          </a:xfrm>
          <a:prstGeom prst="rect">
            <a:avLst/>
          </a:prstGeom>
          <a:noFill/>
          <a:ln w="9525" algn="ctr">
            <a:noFill/>
            <a:miter lim="800000"/>
            <a:headEnd/>
            <a:tailEnd/>
          </a:ln>
        </p:spPr>
      </p:pic>
      <p:sp>
        <p:nvSpPr>
          <p:cNvPr id="8" name="AutoShape 7"/>
          <p:cNvSpPr>
            <a:spLocks noChangeArrowheads="1"/>
          </p:cNvSpPr>
          <p:nvPr/>
        </p:nvSpPr>
        <p:spPr bwMode="auto">
          <a:xfrm>
            <a:off x="3386139" y="5892800"/>
            <a:ext cx="2162175" cy="731838"/>
          </a:xfrm>
          <a:prstGeom prst="wedgeRoundRectCallout">
            <a:avLst>
              <a:gd name="adj1" fmla="val 53819"/>
              <a:gd name="adj2" fmla="val -102713"/>
              <a:gd name="adj3" fmla="val 16667"/>
            </a:avLst>
          </a:prstGeom>
          <a:solidFill>
            <a:srgbClr val="FFCC99"/>
          </a:solidFill>
          <a:ln w="9525">
            <a:solidFill>
              <a:srgbClr val="FF6600"/>
            </a:solidFill>
            <a:miter lim="800000"/>
          </a:ln>
          <a:effectLst>
            <a:prstShdw prst="shdw17" dist="17961" dir="2700000">
              <a:srgbClr val="997A5C"/>
            </a:prstShdw>
          </a:effectLst>
        </p:spPr>
        <p:txBody>
          <a:bodyPr anchor="b"/>
          <a:lstStyle/>
          <a:p>
            <a:pPr algn="l">
              <a:lnSpc>
                <a:spcPct val="100000"/>
              </a:lnSpc>
              <a:spcBef>
                <a:spcPct val="0"/>
              </a:spcBef>
            </a:pPr>
            <a:r>
              <a:rPr lang="zh-CN" altLang="en-US">
                <a:latin typeface="楷体_GB2312" panose="02010609030101010101" charset="-122"/>
                <a:ea typeface="楷体_GB2312" panose="02010609030101010101" charset="-122"/>
              </a:rPr>
              <a:t>数据有效</a:t>
            </a:r>
            <a:r>
              <a:rPr lang="zh-CN" altLang="en-US">
                <a:solidFill>
                  <a:srgbClr val="FF33CC"/>
                </a:solidFill>
                <a:latin typeface="楷体_GB2312" panose="02010609030101010101" charset="-122"/>
                <a:ea typeface="楷体_GB2312" panose="02010609030101010101" charset="-122"/>
              </a:rPr>
              <a:t>滞后</a:t>
            </a:r>
            <a:r>
              <a:rPr lang="zh-CN" altLang="en-US">
                <a:latin typeface="楷体_GB2312" panose="02010609030101010101" charset="-122"/>
                <a:ea typeface="楷体_GB2312" panose="02010609030101010101" charset="-122"/>
              </a:rPr>
              <a:t>于控制信号有效</a:t>
            </a:r>
          </a:p>
        </p:txBody>
      </p:sp>
      <p:sp>
        <p:nvSpPr>
          <p:cNvPr id="9" name="AutoShape 9"/>
          <p:cNvSpPr>
            <a:spLocks noChangeArrowheads="1"/>
          </p:cNvSpPr>
          <p:nvPr/>
        </p:nvSpPr>
        <p:spPr bwMode="auto">
          <a:xfrm>
            <a:off x="7192964" y="4156075"/>
            <a:ext cx="1965325" cy="731838"/>
          </a:xfrm>
          <a:prstGeom prst="wedgeRoundRectCallout">
            <a:avLst>
              <a:gd name="adj1" fmla="val -52421"/>
              <a:gd name="adj2" fmla="val 79282"/>
              <a:gd name="adj3" fmla="val 16667"/>
            </a:avLst>
          </a:prstGeom>
          <a:solidFill>
            <a:srgbClr val="FFFF99"/>
          </a:solidFill>
          <a:ln w="9525">
            <a:solidFill>
              <a:srgbClr val="FF9966"/>
            </a:solidFill>
            <a:miter lim="800000"/>
          </a:ln>
          <a:effectLst>
            <a:prstShdw prst="shdw17" dist="17961" dir="2700000">
              <a:srgbClr val="99995C"/>
            </a:prstShdw>
          </a:effectLst>
        </p:spPr>
        <p:txBody>
          <a:bodyPr anchor="b"/>
          <a:lstStyle/>
          <a:p>
            <a:pPr algn="l">
              <a:lnSpc>
                <a:spcPct val="100000"/>
              </a:lnSpc>
              <a:spcBef>
                <a:spcPct val="0"/>
              </a:spcBef>
            </a:pPr>
            <a:r>
              <a:rPr lang="zh-CN" altLang="en-US">
                <a:latin typeface="楷体_GB2312" panose="02010609030101010101" charset="-122"/>
                <a:ea typeface="楷体_GB2312" panose="02010609030101010101" charset="-122"/>
              </a:rPr>
              <a:t>当</a:t>
            </a:r>
            <a:r>
              <a:rPr lang="en-US" altLang="zh-CN">
                <a:latin typeface="Arial" panose="020B0604020202020204" pitchFamily="34" charset="0"/>
                <a:ea typeface="楷体_GB2312" panose="02010609030101010101" charset="-122"/>
              </a:rPr>
              <a:t>clk</a:t>
            </a:r>
            <a:r>
              <a:rPr lang="zh-CN" altLang="en-US">
                <a:latin typeface="楷体_GB2312" panose="02010609030101010101" charset="-122"/>
                <a:ea typeface="楷体_GB2312" panose="02010609030101010101" charset="-122"/>
              </a:rPr>
              <a:t>为</a:t>
            </a:r>
            <a:r>
              <a:rPr lang="zh-CN" altLang="en-US">
                <a:solidFill>
                  <a:srgbClr val="FF33CC"/>
                </a:solidFill>
                <a:latin typeface="楷体_GB2312" panose="02010609030101010101" charset="-122"/>
                <a:ea typeface="楷体_GB2312" panose="02010609030101010101" charset="-122"/>
              </a:rPr>
              <a:t>高</a:t>
            </a:r>
            <a:r>
              <a:rPr lang="zh-CN" altLang="en-US">
                <a:latin typeface="楷体_GB2312" panose="02010609030101010101" charset="-122"/>
                <a:ea typeface="楷体_GB2312" panose="02010609030101010101" charset="-122"/>
              </a:rPr>
              <a:t>电平时，</a:t>
            </a:r>
            <a:r>
              <a:rPr lang="zh-CN" altLang="en-US">
                <a:solidFill>
                  <a:srgbClr val="FF33CC"/>
                </a:solidFill>
                <a:latin typeface="楷体_GB2312" panose="02010609030101010101" charset="-122"/>
                <a:ea typeface="楷体_GB2312" panose="02010609030101010101" charset="-122"/>
              </a:rPr>
              <a:t>输入</a:t>
            </a:r>
            <a:r>
              <a:rPr lang="zh-CN" altLang="en-US">
                <a:latin typeface="楷体_GB2312" panose="02010609030101010101" charset="-122"/>
                <a:ea typeface="楷体_GB2312" panose="02010609030101010101" charset="-122"/>
              </a:rPr>
              <a:t>数据</a:t>
            </a:r>
            <a:endParaRPr lang="zh-CN" altLang="en-US" sz="2400">
              <a:latin typeface="楷体_GB2312" panose="02010609030101010101" charset="-122"/>
              <a:ea typeface="楷体_GB2312" panose="02010609030101010101" charset="-122"/>
            </a:endParaRPr>
          </a:p>
        </p:txBody>
      </p:sp>
      <p:sp>
        <p:nvSpPr>
          <p:cNvPr id="10" name="AutoShape 9"/>
          <p:cNvSpPr>
            <a:spLocks noChangeArrowheads="1"/>
          </p:cNvSpPr>
          <p:nvPr/>
        </p:nvSpPr>
        <p:spPr bwMode="auto">
          <a:xfrm>
            <a:off x="7345364" y="5832475"/>
            <a:ext cx="1965325" cy="731838"/>
          </a:xfrm>
          <a:prstGeom prst="wedgeRoundRectCallout">
            <a:avLst>
              <a:gd name="adj1" fmla="val -42343"/>
              <a:gd name="adj2" fmla="val -62319"/>
              <a:gd name="adj3" fmla="val 16667"/>
            </a:avLst>
          </a:prstGeom>
          <a:solidFill>
            <a:srgbClr val="FFCCCC"/>
          </a:solidFill>
          <a:ln w="9525">
            <a:solidFill>
              <a:srgbClr val="FF9966"/>
            </a:solidFill>
            <a:miter lim="800000"/>
          </a:ln>
          <a:effectLst>
            <a:prstShdw prst="shdw17" dist="17961" dir="2700000">
              <a:srgbClr val="99995C"/>
            </a:prstShdw>
          </a:effectLst>
        </p:spPr>
        <p:txBody>
          <a:bodyPr anchor="b"/>
          <a:lstStyle/>
          <a:p>
            <a:pPr algn="l">
              <a:lnSpc>
                <a:spcPct val="100000"/>
              </a:lnSpc>
              <a:spcBef>
                <a:spcPct val="0"/>
              </a:spcBef>
            </a:pPr>
            <a:r>
              <a:rPr lang="zh-CN" altLang="en-US">
                <a:latin typeface="楷体_GB2312" panose="02010609030101010101" charset="-122"/>
                <a:ea typeface="楷体_GB2312" panose="02010609030101010101" charset="-122"/>
              </a:rPr>
              <a:t>当</a:t>
            </a:r>
            <a:r>
              <a:rPr lang="en-US" altLang="zh-CN">
                <a:latin typeface="Arial" panose="020B0604020202020204" pitchFamily="34" charset="0"/>
                <a:ea typeface="楷体_GB2312" panose="02010609030101010101" charset="-122"/>
              </a:rPr>
              <a:t>clk</a:t>
            </a:r>
            <a:r>
              <a:rPr lang="zh-CN" altLang="en-US">
                <a:latin typeface="楷体_GB2312" panose="02010609030101010101" charset="-122"/>
                <a:ea typeface="楷体_GB2312" panose="02010609030101010101" charset="-122"/>
              </a:rPr>
              <a:t>为</a:t>
            </a:r>
            <a:r>
              <a:rPr lang="zh-CN" altLang="en-US">
                <a:solidFill>
                  <a:srgbClr val="FF33CC"/>
                </a:solidFill>
                <a:latin typeface="楷体_GB2312" panose="02010609030101010101" charset="-122"/>
                <a:ea typeface="楷体_GB2312" panose="02010609030101010101" charset="-122"/>
              </a:rPr>
              <a:t>低</a:t>
            </a:r>
            <a:r>
              <a:rPr lang="zh-CN" altLang="en-US">
                <a:latin typeface="楷体_GB2312" panose="02010609030101010101" charset="-122"/>
                <a:ea typeface="楷体_GB2312" panose="02010609030101010101" charset="-122"/>
              </a:rPr>
              <a:t>电平时，</a:t>
            </a:r>
            <a:r>
              <a:rPr lang="zh-CN" altLang="en-US">
                <a:solidFill>
                  <a:srgbClr val="FF33CC"/>
                </a:solidFill>
                <a:latin typeface="楷体_GB2312" panose="02010609030101010101" charset="-122"/>
                <a:ea typeface="楷体_GB2312" panose="02010609030101010101" charset="-122"/>
              </a:rPr>
              <a:t>锁存</a:t>
            </a:r>
            <a:r>
              <a:rPr lang="zh-CN" altLang="en-US">
                <a:latin typeface="楷体_GB2312" panose="02010609030101010101" charset="-122"/>
                <a:ea typeface="楷体_GB2312" panose="02010609030101010101" charset="-122"/>
              </a:rPr>
              <a:t>数据</a:t>
            </a:r>
            <a:endParaRPr lang="zh-CN" altLang="en-US" sz="2400">
              <a:latin typeface="楷体_GB2312" panose="02010609030101010101" charset="-122"/>
              <a:ea typeface="楷体_GB2312" panose="02010609030101010101" charset="-122"/>
            </a:endParaRPr>
          </a:p>
        </p:txBody>
      </p:sp>
      <p:sp>
        <p:nvSpPr>
          <p:cNvPr id="11" name="Oval 10"/>
          <p:cNvSpPr>
            <a:spLocks noChangeArrowheads="1"/>
          </p:cNvSpPr>
          <p:nvPr/>
        </p:nvSpPr>
        <p:spPr bwMode="auto">
          <a:xfrm>
            <a:off x="7299325" y="5588001"/>
            <a:ext cx="349250" cy="187325"/>
          </a:xfrm>
          <a:prstGeom prst="ellipse">
            <a:avLst/>
          </a:prstGeom>
          <a:noFill/>
          <a:ln w="22225">
            <a:solidFill>
              <a:srgbClr val="FF3399"/>
            </a:solidFill>
            <a:round/>
          </a:ln>
        </p:spPr>
        <p:txBody>
          <a:bodyPr wrap="none" anchor="ctr"/>
          <a:lstStyle/>
          <a:p>
            <a:pPr algn="l">
              <a:lnSpc>
                <a:spcPct val="100000"/>
              </a:lnSpc>
              <a:spcBef>
                <a:spcPct val="0"/>
              </a:spcBef>
            </a:pPr>
            <a:endParaRPr lang="zh-CN" altLang="en-US" sz="1600">
              <a:solidFill>
                <a:srgbClr val="FF33CC"/>
              </a:solidFill>
              <a:latin typeface="Tahoma" panose="020B060403050404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6035">
                                            <p:txEl>
                                              <p:pRg st="0" end="0"/>
                                            </p:txEl>
                                          </p:spTgt>
                                        </p:tgtEl>
                                        <p:attrNameLst>
                                          <p:attrName>style.visibility</p:attrName>
                                        </p:attrNameLst>
                                      </p:cBhvr>
                                      <p:to>
                                        <p:strVal val="visible"/>
                                      </p:to>
                                    </p:set>
                                    <p:anim calcmode="lin" valueType="num">
                                      <p:cBhvr additive="base">
                                        <p:cTn id="7" dur="500" fill="hold"/>
                                        <p:tgtEl>
                                          <p:spTgt spid="1836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360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36035">
                                            <p:txEl>
                                              <p:pRg st="1" end="1"/>
                                            </p:txEl>
                                          </p:spTgt>
                                        </p:tgtEl>
                                        <p:attrNameLst>
                                          <p:attrName>style.visibility</p:attrName>
                                        </p:attrNameLst>
                                      </p:cBhvr>
                                      <p:to>
                                        <p:strVal val="visible"/>
                                      </p:to>
                                    </p:set>
                                    <p:anim calcmode="lin" valueType="num">
                                      <p:cBhvr additive="base">
                                        <p:cTn id="13" dur="500" fill="hold"/>
                                        <p:tgtEl>
                                          <p:spTgt spid="18360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360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36904"/>
                                        </p:tgtEl>
                                        <p:attrNameLst>
                                          <p:attrName>style.visibility</p:attrName>
                                        </p:attrNameLst>
                                      </p:cBhvr>
                                      <p:to>
                                        <p:strVal val="visible"/>
                                      </p:to>
                                    </p:set>
                                    <p:animEffect transition="in" filter="blinds(horizontal)">
                                      <p:cBhvr>
                                        <p:cTn id="19" dur="500"/>
                                        <p:tgtEl>
                                          <p:spTgt spid="336904"/>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dissolv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836035">
                                            <p:txEl>
                                              <p:pRg st="2" end="2"/>
                                            </p:txEl>
                                          </p:spTgt>
                                        </p:tgtEl>
                                        <p:attrNameLst>
                                          <p:attrName>style.visibility</p:attrName>
                                        </p:attrNameLst>
                                      </p:cBhvr>
                                      <p:to>
                                        <p:strVal val="visible"/>
                                      </p:to>
                                    </p:set>
                                    <p:anim calcmode="lin" valueType="num">
                                      <p:cBhvr additive="base">
                                        <p:cTn id="39" dur="500" fill="hold"/>
                                        <p:tgtEl>
                                          <p:spTgt spid="1836035">
                                            <p:txEl>
                                              <p:pRg st="2" end="2"/>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8360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dissolve">
                                      <p:cBhvr>
                                        <p:cTn id="4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6035" grpId="0" build="p" autoUpdateAnimBg="0"/>
      <p:bldP spid="8" grpId="0" animBg="1" autoUpdateAnimBg="0"/>
      <p:bldP spid="9" grpId="0" animBg="1" autoUpdateAnimBg="0"/>
      <p:bldP spid="10" grpId="0" animBg="1" autoUpdateAnimBg="0"/>
      <p:bldP spid="11"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2544763" y="335758"/>
            <a:ext cx="8768316" cy="677862"/>
          </a:xfrm>
        </p:spPr>
        <p:txBody>
          <a:bodyPr anchor="b">
            <a:normAutofit fontScale="90000"/>
          </a:bodyPr>
          <a:lstStyle/>
          <a:p>
            <a:pPr eaLnBrk="1" hangingPunct="1"/>
            <a:r>
              <a:rPr lang="zh-CN" altLang="en-US" dirty="0" smtClean="0">
                <a:solidFill>
                  <a:srgbClr val="FFCC00"/>
                </a:solidFill>
                <a:latin typeface="Arial" panose="020B0604020202020204" pitchFamily="34" charset="0"/>
                <a:ea typeface="黑体" panose="02010600030101010101" pitchFamily="49" charset="-122"/>
              </a:rPr>
              <a:t>数据寄存器与数据锁存器的区别</a:t>
            </a:r>
          </a:p>
        </p:txBody>
      </p:sp>
      <p:sp>
        <p:nvSpPr>
          <p:cNvPr id="2117637" name="Rectangle 5"/>
          <p:cNvSpPr>
            <a:spLocks noChangeArrowheads="1"/>
          </p:cNvSpPr>
          <p:nvPr/>
        </p:nvSpPr>
        <p:spPr bwMode="auto">
          <a:xfrm>
            <a:off x="1148316" y="2984501"/>
            <a:ext cx="9973342" cy="3095625"/>
          </a:xfrm>
          <a:prstGeom prst="rect">
            <a:avLst/>
          </a:prstGeom>
          <a:solidFill>
            <a:srgbClr val="FFFFCC"/>
          </a:solidFill>
          <a:ln w="9525">
            <a:noFill/>
            <a:miter lim="800000"/>
          </a:ln>
          <a:effectLst>
            <a:prstShdw prst="shdw13" dist="53882" dir="13500000">
              <a:schemeClr val="bg2">
                <a:alpha val="50000"/>
              </a:schemeClr>
            </a:prstShdw>
          </a:effectLst>
        </p:spPr>
        <p:txBody>
          <a:bodyPr/>
          <a:lstStyle/>
          <a:p>
            <a:pPr marL="342900" indent="-342900" algn="just">
              <a:lnSpc>
                <a:spcPct val="130000"/>
              </a:lnSpc>
              <a:spcBef>
                <a:spcPct val="5000"/>
              </a:spcBef>
              <a:buClr>
                <a:schemeClr val="hlink"/>
              </a:buClr>
              <a:buFont typeface="Wingdings" panose="05000000000000000000" pitchFamily="2" charset="2"/>
              <a:buChar char="v"/>
            </a:pPr>
            <a:r>
              <a:rPr lang="zh-CN" altLang="en-US" sz="2400" dirty="0">
                <a:latin typeface="宋体" panose="02010600030101010101" pitchFamily="2" charset="-122"/>
                <a:ea typeface="楷体_GB2312" panose="02010609030101010101" charset="-122"/>
              </a:rPr>
              <a:t>数据寄存器和数据锁存器的区别：</a:t>
            </a:r>
          </a:p>
          <a:p>
            <a:pPr marL="742950" lvl="1" indent="-285750" algn="just">
              <a:lnSpc>
                <a:spcPct val="120000"/>
              </a:lnSpc>
              <a:spcBef>
                <a:spcPct val="5000"/>
              </a:spcBef>
              <a:buClr>
                <a:srgbClr val="006666"/>
              </a:buClr>
              <a:buSzPct val="90000"/>
              <a:buFont typeface="Wingdings" panose="05000000000000000000" pitchFamily="2" charset="2"/>
              <a:buChar char="u"/>
            </a:pPr>
            <a:r>
              <a:rPr lang="zh-CN" altLang="en-US" sz="2200" dirty="0">
                <a:latin typeface="Arial" panose="020B0604020202020204" pitchFamily="34" charset="0"/>
                <a:ea typeface="楷体_GB2312" panose="02010609030101010101" charset="-122"/>
              </a:rPr>
              <a:t>数据</a:t>
            </a:r>
            <a:r>
              <a:rPr lang="zh-CN" altLang="en-US" sz="2200" dirty="0">
                <a:solidFill>
                  <a:srgbClr val="FF33CC"/>
                </a:solidFill>
                <a:latin typeface="Arial" panose="020B0604020202020204" pitchFamily="34" charset="0"/>
                <a:ea typeface="楷体_GB2312" panose="02010609030101010101" charset="-122"/>
              </a:rPr>
              <a:t>寄存器</a:t>
            </a:r>
            <a:r>
              <a:rPr lang="zh-CN" altLang="en-US" sz="2200" dirty="0">
                <a:latin typeface="Arial" panose="020B0604020202020204" pitchFamily="34" charset="0"/>
                <a:ea typeface="楷体_GB2312" panose="02010609030101010101" charset="-122"/>
              </a:rPr>
              <a:t>由边沿触发的触发器组成。通常由</a:t>
            </a:r>
            <a:r>
              <a:rPr lang="zh-CN" altLang="en-US" sz="2200" dirty="0">
                <a:solidFill>
                  <a:srgbClr val="FF33CC"/>
                </a:solidFill>
                <a:latin typeface="Arial" panose="020B0604020202020204" pitchFamily="34" charset="0"/>
                <a:ea typeface="楷体_GB2312" panose="02010609030101010101" charset="-122"/>
              </a:rPr>
              <a:t>同步时钟</a:t>
            </a:r>
            <a:r>
              <a:rPr lang="zh-CN" altLang="en-US" sz="2200" dirty="0">
                <a:latin typeface="Arial" panose="020B0604020202020204" pitchFamily="34" charset="0"/>
                <a:ea typeface="楷体_GB2312" panose="02010609030101010101" charset="-122"/>
              </a:rPr>
              <a:t>信号来控制，属于</a:t>
            </a:r>
            <a:r>
              <a:rPr lang="zh-CN" altLang="en-US" sz="2200" dirty="0">
                <a:solidFill>
                  <a:srgbClr val="FF33CC"/>
                </a:solidFill>
                <a:latin typeface="Arial" panose="020B0604020202020204" pitchFamily="34" charset="0"/>
                <a:ea typeface="楷体_GB2312" panose="02010609030101010101" charset="-122"/>
              </a:rPr>
              <a:t>脉冲</a:t>
            </a:r>
            <a:r>
              <a:rPr lang="zh-CN" altLang="en-US" sz="2200" dirty="0">
                <a:latin typeface="Arial" panose="020B0604020202020204" pitchFamily="34" charset="0"/>
                <a:ea typeface="楷体_GB2312" panose="02010609030101010101" charset="-122"/>
              </a:rPr>
              <a:t>敏感型，适于数据有效</a:t>
            </a:r>
            <a:r>
              <a:rPr lang="zh-CN" altLang="en-US" sz="2200" dirty="0">
                <a:solidFill>
                  <a:srgbClr val="FF33CC"/>
                </a:solidFill>
                <a:latin typeface="Arial" panose="020B0604020202020204" pitchFamily="34" charset="0"/>
                <a:ea typeface="楷体_GB2312" panose="02010609030101010101" charset="-122"/>
              </a:rPr>
              <a:t>提前</a:t>
            </a:r>
            <a:r>
              <a:rPr lang="zh-CN" altLang="en-US" sz="2200" dirty="0">
                <a:latin typeface="Arial" panose="020B0604020202020204" pitchFamily="34" charset="0"/>
                <a:ea typeface="楷体_GB2312" panose="02010609030101010101" charset="-122"/>
              </a:rPr>
              <a:t>于控制信号（一般为时钟信号）有效、并要求同步操作的场合。</a:t>
            </a:r>
          </a:p>
          <a:p>
            <a:pPr marL="742950" lvl="1" indent="-285750" algn="just">
              <a:lnSpc>
                <a:spcPct val="120000"/>
              </a:lnSpc>
              <a:spcBef>
                <a:spcPct val="5000"/>
              </a:spcBef>
              <a:buClr>
                <a:srgbClr val="006666"/>
              </a:buClr>
              <a:buSzPct val="90000"/>
              <a:buFont typeface="Wingdings" panose="05000000000000000000" pitchFamily="2" charset="2"/>
              <a:buChar char="u"/>
            </a:pPr>
            <a:r>
              <a:rPr lang="zh-CN" altLang="en-US" sz="2200" dirty="0">
                <a:latin typeface="Arial" panose="020B0604020202020204" pitchFamily="34" charset="0"/>
                <a:ea typeface="楷体_GB2312" panose="02010609030101010101" charset="-122"/>
              </a:rPr>
              <a:t>数据</a:t>
            </a:r>
            <a:r>
              <a:rPr lang="zh-CN" altLang="en-US" sz="2200" dirty="0">
                <a:solidFill>
                  <a:srgbClr val="FF33CC"/>
                </a:solidFill>
                <a:latin typeface="Arial" panose="020B0604020202020204" pitchFamily="34" charset="0"/>
                <a:ea typeface="楷体_GB2312" panose="02010609030101010101" charset="-122"/>
              </a:rPr>
              <a:t>锁存器</a:t>
            </a:r>
            <a:r>
              <a:rPr lang="zh-CN" altLang="en-US" sz="2200" dirty="0">
                <a:latin typeface="Arial" panose="020B0604020202020204" pitchFamily="34" charset="0"/>
                <a:ea typeface="楷体_GB2312" panose="02010609030101010101" charset="-122"/>
              </a:rPr>
              <a:t>由电位触发器（即</a:t>
            </a:r>
            <a:r>
              <a:rPr lang="en-US" altLang="zh-CN" sz="2200" dirty="0">
                <a:latin typeface="Arial" panose="020B0604020202020204" pitchFamily="34" charset="0"/>
                <a:ea typeface="楷体_GB2312" panose="02010609030101010101" charset="-122"/>
              </a:rPr>
              <a:t>D</a:t>
            </a:r>
            <a:r>
              <a:rPr lang="zh-CN" altLang="en-US" sz="2200" dirty="0">
                <a:latin typeface="Arial" panose="020B0604020202020204" pitchFamily="34" charset="0"/>
                <a:ea typeface="楷体_GB2312" panose="02010609030101010101" charset="-122"/>
              </a:rPr>
              <a:t>锁存器）组成。一般由电平信号来控制，属于</a:t>
            </a:r>
            <a:r>
              <a:rPr lang="zh-CN" altLang="en-US" sz="2200" dirty="0">
                <a:solidFill>
                  <a:srgbClr val="FF33CC"/>
                </a:solidFill>
                <a:latin typeface="Arial" panose="020B0604020202020204" pitchFamily="34" charset="0"/>
                <a:ea typeface="楷体_GB2312" panose="02010609030101010101" charset="-122"/>
              </a:rPr>
              <a:t>电平</a:t>
            </a:r>
            <a:r>
              <a:rPr lang="zh-CN" altLang="en-US" sz="2200" dirty="0">
                <a:latin typeface="Arial" panose="020B0604020202020204" pitchFamily="34" charset="0"/>
                <a:ea typeface="楷体_GB2312" panose="02010609030101010101" charset="-122"/>
              </a:rPr>
              <a:t>敏感型，适于数据有效</a:t>
            </a:r>
            <a:r>
              <a:rPr lang="zh-CN" altLang="en-US" sz="2200" dirty="0">
                <a:solidFill>
                  <a:srgbClr val="FF33CC"/>
                </a:solidFill>
                <a:latin typeface="Arial" panose="020B0604020202020204" pitchFamily="34" charset="0"/>
                <a:ea typeface="楷体_GB2312" panose="02010609030101010101" charset="-122"/>
              </a:rPr>
              <a:t>滞后</a:t>
            </a:r>
            <a:r>
              <a:rPr lang="zh-CN" altLang="en-US" sz="2200" dirty="0">
                <a:latin typeface="Arial" panose="020B0604020202020204" pitchFamily="34" charset="0"/>
                <a:ea typeface="楷体_GB2312" panose="02010609030101010101" charset="-122"/>
              </a:rPr>
              <a:t>于控制信号有效的场合。</a:t>
            </a:r>
          </a:p>
        </p:txBody>
      </p:sp>
      <p:sp>
        <p:nvSpPr>
          <p:cNvPr id="94213" name="Rectangle 8"/>
          <p:cNvSpPr>
            <a:spLocks noChangeArrowheads="1"/>
          </p:cNvSpPr>
          <p:nvPr/>
        </p:nvSpPr>
        <p:spPr bwMode="auto">
          <a:xfrm>
            <a:off x="1148317" y="1200151"/>
            <a:ext cx="9973340" cy="1433513"/>
          </a:xfrm>
          <a:prstGeom prst="rect">
            <a:avLst/>
          </a:prstGeom>
          <a:solidFill>
            <a:srgbClr val="FFCCCC"/>
          </a:solidFill>
          <a:ln w="9525">
            <a:noFill/>
            <a:miter lim="800000"/>
          </a:ln>
          <a:effectLst>
            <a:prstShdw prst="shdw13" dist="53882" dir="13500000">
              <a:schemeClr val="bg2">
                <a:alpha val="50000"/>
              </a:schemeClr>
            </a:prstShdw>
          </a:effectLst>
        </p:spPr>
        <p:txBody>
          <a:bodyPr/>
          <a:lstStyle/>
          <a:p>
            <a:pPr marL="342900" indent="-342900" algn="just">
              <a:lnSpc>
                <a:spcPct val="110000"/>
              </a:lnSpc>
              <a:spcBef>
                <a:spcPct val="20000"/>
              </a:spcBef>
              <a:buClr>
                <a:schemeClr val="bg2"/>
              </a:buClr>
              <a:buFont typeface="Wingdings" panose="05000000000000000000" pitchFamily="2" charset="2"/>
              <a:buChar char="v"/>
            </a:pPr>
            <a:r>
              <a:rPr lang="zh-CN" altLang="en-US" sz="2400" dirty="0">
                <a:latin typeface="宋体" panose="02010600030101010101" pitchFamily="2" charset="-122"/>
              </a:rPr>
              <a:t>数据锁存器的实现方法：</a:t>
            </a:r>
          </a:p>
          <a:p>
            <a:pPr marL="742950" lvl="1" indent="-285750" algn="just">
              <a:lnSpc>
                <a:spcPct val="110000"/>
              </a:lnSpc>
              <a:spcBef>
                <a:spcPct val="10000"/>
              </a:spcBef>
              <a:buClr>
                <a:srgbClr val="006666"/>
              </a:buClr>
              <a:buSzPct val="90000"/>
              <a:buFont typeface="Wingdings" panose="05000000000000000000" pitchFamily="2" charset="2"/>
              <a:buChar char="u"/>
            </a:pPr>
            <a:r>
              <a:rPr lang="zh-CN" altLang="en-US" sz="2400" dirty="0">
                <a:latin typeface="Arial" panose="020B0604020202020204" pitchFamily="34" charset="0"/>
              </a:rPr>
              <a:t>用</a:t>
            </a:r>
            <a:r>
              <a:rPr lang="en-US" altLang="zh-CN" sz="2400" dirty="0">
                <a:solidFill>
                  <a:srgbClr val="CC3300"/>
                </a:solidFill>
                <a:latin typeface="Arial" panose="020B0604020202020204" pitchFamily="34" charset="0"/>
              </a:rPr>
              <a:t>assign</a:t>
            </a:r>
            <a:r>
              <a:rPr lang="zh-CN" altLang="en-US" sz="2400" dirty="0">
                <a:latin typeface="Arial" panose="020B0604020202020204" pitchFamily="34" charset="0"/>
              </a:rPr>
              <a:t>语句</a:t>
            </a:r>
            <a:r>
              <a:rPr lang="en-US" altLang="zh-CN" sz="2400" dirty="0">
                <a:latin typeface="Arial" panose="020B0604020202020204" pitchFamily="34" charset="0"/>
              </a:rPr>
              <a:t>——</a:t>
            </a:r>
            <a:r>
              <a:rPr lang="zh-CN" altLang="en-US" sz="2400" dirty="0">
                <a:latin typeface="Arial" panose="020B0604020202020204" pitchFamily="34" charset="0"/>
              </a:rPr>
              <a:t>使用条件运算符，简便！</a:t>
            </a:r>
          </a:p>
          <a:p>
            <a:pPr marL="742950" lvl="1" indent="-285750" algn="just">
              <a:lnSpc>
                <a:spcPct val="110000"/>
              </a:lnSpc>
              <a:spcBef>
                <a:spcPct val="10000"/>
              </a:spcBef>
              <a:buClr>
                <a:srgbClr val="006666"/>
              </a:buClr>
              <a:buSzPct val="90000"/>
              <a:buFont typeface="Wingdings" panose="05000000000000000000" pitchFamily="2" charset="2"/>
              <a:buChar char="u"/>
            </a:pPr>
            <a:r>
              <a:rPr lang="zh-CN" altLang="en-US" sz="2400" dirty="0">
                <a:latin typeface="Arial" panose="020B0604020202020204" pitchFamily="34" charset="0"/>
              </a:rPr>
              <a:t>用</a:t>
            </a:r>
            <a:r>
              <a:rPr lang="en-US" altLang="zh-CN" sz="2400" dirty="0">
                <a:solidFill>
                  <a:srgbClr val="CC3300"/>
                </a:solidFill>
                <a:latin typeface="Arial" panose="020B0604020202020204" pitchFamily="34" charset="0"/>
              </a:rPr>
              <a:t>always</a:t>
            </a:r>
            <a:r>
              <a:rPr lang="zh-CN" altLang="en-US" sz="2400" dirty="0">
                <a:solidFill>
                  <a:srgbClr val="CC3300"/>
                </a:solidFill>
                <a:latin typeface="Arial" panose="020B0604020202020204" pitchFamily="34" charset="0"/>
              </a:rPr>
              <a:t>块</a:t>
            </a:r>
            <a:r>
              <a:rPr lang="zh-CN" altLang="en-US" sz="2400" dirty="0">
                <a:latin typeface="Arial" panose="020B0604020202020204" pitchFamily="34" charset="0"/>
              </a:rPr>
              <a:t>语句实现</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17637"/>
                                        </p:tgtEl>
                                        <p:attrNameLst>
                                          <p:attrName>style.visibility</p:attrName>
                                        </p:attrNameLst>
                                      </p:cBhvr>
                                      <p:to>
                                        <p:strVal val="visible"/>
                                      </p:to>
                                    </p:set>
                                    <p:anim calcmode="lin" valueType="num">
                                      <p:cBhvr additive="base">
                                        <p:cTn id="7" dur="500" fill="hold"/>
                                        <p:tgtEl>
                                          <p:spTgt spid="2117637"/>
                                        </p:tgtEl>
                                        <p:attrNameLst>
                                          <p:attrName>ppt_x</p:attrName>
                                        </p:attrNameLst>
                                      </p:cBhvr>
                                      <p:tavLst>
                                        <p:tav tm="0">
                                          <p:val>
                                            <p:strVal val="#ppt_x"/>
                                          </p:val>
                                        </p:tav>
                                        <p:tav tm="100000">
                                          <p:val>
                                            <p:strVal val="#ppt_x"/>
                                          </p:val>
                                        </p:tav>
                                      </p:tavLst>
                                    </p:anim>
                                    <p:anim calcmode="lin" valueType="num">
                                      <p:cBhvr additive="base">
                                        <p:cTn id="8" dur="500" fill="hold"/>
                                        <p:tgtEl>
                                          <p:spTgt spid="21176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7637"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2"/>
          <p:cNvSpPr>
            <a:spLocks noGrp="1" noChangeArrowheads="1"/>
          </p:cNvSpPr>
          <p:nvPr>
            <p:ph type="title" idx="4294967295"/>
          </p:nvPr>
        </p:nvSpPr>
        <p:spPr>
          <a:xfrm>
            <a:off x="5713413" y="195263"/>
            <a:ext cx="6478587" cy="677862"/>
          </a:xfrm>
        </p:spPr>
        <p:txBody>
          <a:bodyPr anchor="b">
            <a:normAutofit fontScale="90000"/>
          </a:bodyPr>
          <a:lstStyle/>
          <a:p>
            <a:pPr eaLnBrk="1" hangingPunct="1"/>
            <a:r>
              <a:rPr lang="en-US" altLang="zh-CN" dirty="0" smtClean="0">
                <a:solidFill>
                  <a:srgbClr val="FFCC00"/>
                </a:solidFill>
                <a:latin typeface="Arial" panose="020B0604020202020204" pitchFamily="34" charset="0"/>
                <a:ea typeface="黑体" panose="02010600030101010101" pitchFamily="49" charset="-122"/>
              </a:rPr>
              <a:t>1</a:t>
            </a:r>
            <a:r>
              <a:rPr lang="zh-CN" altLang="en-US" dirty="0" smtClean="0">
                <a:solidFill>
                  <a:srgbClr val="FFCC00"/>
                </a:solidFill>
                <a:latin typeface="Arial" panose="020B0604020202020204" pitchFamily="34" charset="0"/>
                <a:ea typeface="黑体" panose="02010600030101010101" pitchFamily="49" charset="-122"/>
              </a:rPr>
              <a:t>位数据锁存器的</a:t>
            </a:r>
            <a:r>
              <a:rPr lang="en-US" altLang="zh-CN" dirty="0" smtClean="0">
                <a:solidFill>
                  <a:srgbClr val="FFCC00"/>
                </a:solidFill>
                <a:latin typeface="Arial" panose="020B0604020202020204" pitchFamily="34" charset="0"/>
                <a:ea typeface="黑体" panose="02010600030101010101" pitchFamily="49" charset="-122"/>
              </a:rPr>
              <a:t>HDL</a:t>
            </a:r>
            <a:r>
              <a:rPr lang="zh-CN" altLang="en-US" dirty="0" smtClean="0">
                <a:solidFill>
                  <a:srgbClr val="FFCC00"/>
                </a:solidFill>
                <a:latin typeface="Arial" panose="020B0604020202020204" pitchFamily="34" charset="0"/>
                <a:ea typeface="黑体" panose="02010600030101010101" pitchFamily="49" charset="-122"/>
              </a:rPr>
              <a:t>设计</a:t>
            </a:r>
          </a:p>
        </p:txBody>
      </p:sp>
      <p:sp>
        <p:nvSpPr>
          <p:cNvPr id="4105" name="Rectangle 12"/>
          <p:cNvSpPr>
            <a:spLocks noGrp="1" noChangeArrowheads="1"/>
          </p:cNvSpPr>
          <p:nvPr>
            <p:ph type="body" idx="4294967295"/>
          </p:nvPr>
        </p:nvSpPr>
        <p:spPr>
          <a:xfrm>
            <a:off x="4143375" y="984250"/>
            <a:ext cx="8048625" cy="455613"/>
          </a:xfrm>
          <a:noFill/>
        </p:spPr>
        <p:txBody>
          <a:bodyPr/>
          <a:lstStyle/>
          <a:p>
            <a:pPr eaLnBrk="1" hangingPunct="1">
              <a:lnSpc>
                <a:spcPct val="90000"/>
              </a:lnSpc>
              <a:spcBef>
                <a:spcPct val="0"/>
              </a:spcBef>
              <a:buClrTx/>
              <a:buFontTx/>
              <a:buNone/>
            </a:pPr>
            <a:r>
              <a:rPr lang="en-US" altLang="zh-CN" sz="2400" dirty="0">
                <a:solidFill>
                  <a:srgbClr val="FF0066"/>
                </a:solidFill>
                <a:cs typeface="Times New Roman" panose="02020603050405020304" pitchFamily="18" charset="0"/>
              </a:rPr>
              <a:t>【</a:t>
            </a:r>
            <a:r>
              <a:rPr lang="zh-CN" altLang="en-US" sz="2400" dirty="0">
                <a:solidFill>
                  <a:srgbClr val="FF0066"/>
                </a:solidFill>
              </a:rPr>
              <a:t>例</a:t>
            </a:r>
            <a:r>
              <a:rPr lang="en-US" altLang="en-US" sz="2400" dirty="0">
                <a:solidFill>
                  <a:srgbClr val="FF0066"/>
                </a:solidFill>
              </a:rPr>
              <a:t>9.</a:t>
            </a:r>
            <a:r>
              <a:rPr lang="en-US" altLang="zh-CN" sz="2400" dirty="0">
                <a:solidFill>
                  <a:srgbClr val="FF0066"/>
                </a:solidFill>
              </a:rPr>
              <a:t>8</a:t>
            </a:r>
            <a:r>
              <a:rPr lang="en-US" altLang="en-US" sz="2400" dirty="0">
                <a:solidFill>
                  <a:srgbClr val="FF0066"/>
                </a:solidFill>
              </a:rPr>
              <a:t> </a:t>
            </a:r>
            <a:r>
              <a:rPr lang="en-US" altLang="zh-CN" sz="2400" dirty="0">
                <a:solidFill>
                  <a:srgbClr val="FF0066"/>
                </a:solidFill>
                <a:cs typeface="Times New Roman" panose="02020603050405020304" pitchFamily="18" charset="0"/>
              </a:rPr>
              <a:t>】</a:t>
            </a:r>
            <a:r>
              <a:rPr lang="en-US" altLang="zh-CN" sz="2400" dirty="0"/>
              <a:t>1</a:t>
            </a:r>
            <a:r>
              <a:rPr lang="zh-CN" altLang="en-US" sz="2400" dirty="0"/>
              <a:t>位数据锁存器</a:t>
            </a:r>
          </a:p>
        </p:txBody>
      </p:sp>
      <p:sp>
        <p:nvSpPr>
          <p:cNvPr id="2132996" name="Text Box 4"/>
          <p:cNvSpPr txBox="1">
            <a:spLocks noChangeArrowheads="1"/>
          </p:cNvSpPr>
          <p:nvPr/>
        </p:nvSpPr>
        <p:spPr bwMode="auto">
          <a:xfrm>
            <a:off x="1698626" y="1352551"/>
            <a:ext cx="8786813" cy="1903413"/>
          </a:xfrm>
          <a:prstGeom prst="rect">
            <a:avLst/>
          </a:prstGeom>
          <a:solidFill>
            <a:srgbClr val="CCECFF"/>
          </a:solidFill>
          <a:ln w="12700">
            <a:solidFill>
              <a:schemeClr val="tx1"/>
            </a:solidFill>
            <a:miter lim="800000"/>
          </a:ln>
        </p:spPr>
        <p:txBody>
          <a:bodyPr anchor="b">
            <a:spAutoFit/>
          </a:bodyPr>
          <a:lstStyle/>
          <a:p>
            <a:pPr algn="l">
              <a:spcBef>
                <a:spcPct val="0"/>
              </a:spcBef>
            </a:pPr>
            <a:r>
              <a:rPr lang="en-US" altLang="zh-CN"/>
              <a:t>module latch_1(q,d,clk);</a:t>
            </a:r>
          </a:p>
          <a:p>
            <a:pPr algn="l">
              <a:spcBef>
                <a:spcPct val="10000"/>
              </a:spcBef>
            </a:pPr>
            <a:r>
              <a:rPr lang="en-US" altLang="zh-CN"/>
              <a:t>      output q;</a:t>
            </a:r>
          </a:p>
          <a:p>
            <a:pPr algn="l">
              <a:spcBef>
                <a:spcPct val="10000"/>
              </a:spcBef>
            </a:pPr>
            <a:r>
              <a:rPr lang="en-US" altLang="zh-CN"/>
              <a:t>      input d,clk ;</a:t>
            </a:r>
          </a:p>
          <a:p>
            <a:pPr algn="l">
              <a:spcBef>
                <a:spcPct val="10000"/>
              </a:spcBef>
            </a:pPr>
            <a:r>
              <a:rPr lang="en-US" altLang="zh-CN"/>
              <a:t>      </a:t>
            </a:r>
            <a:r>
              <a:rPr lang="en-US" altLang="zh-CN">
                <a:solidFill>
                  <a:srgbClr val="FF0066"/>
                </a:solidFill>
              </a:rPr>
              <a:t>assign</a:t>
            </a:r>
            <a:r>
              <a:rPr lang="en-US" altLang="zh-CN"/>
              <a:t> q=clk?d:q;  /*</a:t>
            </a:r>
            <a:r>
              <a:rPr lang="zh-CN" altLang="en-US"/>
              <a:t>当时钟信号为高电平时，将输入端信号打入锁存器；</a:t>
            </a:r>
          </a:p>
          <a:p>
            <a:pPr algn="l">
              <a:spcBef>
                <a:spcPct val="10000"/>
              </a:spcBef>
            </a:pPr>
            <a:r>
              <a:rPr lang="zh-CN" altLang="en-US"/>
              <a:t>                                         当时钟信号为低电平时，锁存原来已打入的数据。*</a:t>
            </a:r>
            <a:r>
              <a:rPr lang="en-US" altLang="zh-CN"/>
              <a:t>/</a:t>
            </a:r>
          </a:p>
          <a:p>
            <a:pPr algn="l">
              <a:spcBef>
                <a:spcPct val="10000"/>
              </a:spcBef>
            </a:pPr>
            <a:r>
              <a:rPr lang="en-US" altLang="zh-CN"/>
              <a:t>endmodule</a:t>
            </a:r>
          </a:p>
        </p:txBody>
      </p:sp>
      <p:graphicFrame>
        <p:nvGraphicFramePr>
          <p:cNvPr id="2132997" name="Object 5"/>
          <p:cNvGraphicFramePr>
            <a:graphicFrameLocks noChangeAspect="1"/>
          </p:cNvGraphicFramePr>
          <p:nvPr/>
        </p:nvGraphicFramePr>
        <p:xfrm>
          <a:off x="2117726" y="3325814"/>
          <a:ext cx="7934325" cy="2909887"/>
        </p:xfrm>
        <a:graphic>
          <a:graphicData uri="http://schemas.openxmlformats.org/presentationml/2006/ole">
            <mc:AlternateContent xmlns:mc="http://schemas.openxmlformats.org/markup-compatibility/2006">
              <mc:Choice xmlns:v="urn:schemas-microsoft-com:vml" Requires="v">
                <p:oleObj spid="_x0000_s4131" name="位图图像" r:id="rId4" imgW="5038095" imgH="1848108" progId="PBrush">
                  <p:embed/>
                </p:oleObj>
              </mc:Choice>
              <mc:Fallback>
                <p:oleObj name="位图图像" r:id="rId4" imgW="5038095" imgH="1848108" progId="PBrush">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7726" y="3325814"/>
                        <a:ext cx="7934325" cy="290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32999" name="AutoShape 7"/>
          <p:cNvSpPr>
            <a:spLocks noChangeArrowheads="1"/>
          </p:cNvSpPr>
          <p:nvPr/>
        </p:nvSpPr>
        <p:spPr bwMode="auto">
          <a:xfrm>
            <a:off x="2476501" y="5907089"/>
            <a:ext cx="2162175" cy="731837"/>
          </a:xfrm>
          <a:prstGeom prst="wedgeRoundRectCallout">
            <a:avLst>
              <a:gd name="adj1" fmla="val 53819"/>
              <a:gd name="adj2" fmla="val -102713"/>
              <a:gd name="adj3" fmla="val 16667"/>
            </a:avLst>
          </a:prstGeom>
          <a:solidFill>
            <a:srgbClr val="FFCC99"/>
          </a:solidFill>
          <a:ln w="9525">
            <a:solidFill>
              <a:srgbClr val="FF6600"/>
            </a:solidFill>
            <a:miter lim="800000"/>
          </a:ln>
          <a:effectLst>
            <a:prstShdw prst="shdw17" dist="17961" dir="2700000">
              <a:srgbClr val="997A5C"/>
            </a:prstShdw>
          </a:effectLst>
        </p:spPr>
        <p:txBody>
          <a:bodyPr anchor="b"/>
          <a:lstStyle/>
          <a:p>
            <a:pPr algn="l">
              <a:lnSpc>
                <a:spcPct val="100000"/>
              </a:lnSpc>
              <a:spcBef>
                <a:spcPct val="0"/>
              </a:spcBef>
            </a:pPr>
            <a:r>
              <a:rPr lang="zh-CN" altLang="en-US">
                <a:latin typeface="楷体_GB2312" panose="02010609030101010101" charset="-122"/>
                <a:ea typeface="楷体_GB2312" panose="02010609030101010101" charset="-122"/>
              </a:rPr>
              <a:t>数据有效</a:t>
            </a:r>
            <a:r>
              <a:rPr lang="zh-CN" altLang="en-US">
                <a:solidFill>
                  <a:srgbClr val="FF33CC"/>
                </a:solidFill>
                <a:latin typeface="楷体_GB2312" panose="02010609030101010101" charset="-122"/>
                <a:ea typeface="楷体_GB2312" panose="02010609030101010101" charset="-122"/>
              </a:rPr>
              <a:t>滞后</a:t>
            </a:r>
            <a:r>
              <a:rPr lang="zh-CN" altLang="en-US">
                <a:latin typeface="楷体_GB2312" panose="02010609030101010101" charset="-122"/>
                <a:ea typeface="楷体_GB2312" panose="02010609030101010101" charset="-122"/>
              </a:rPr>
              <a:t>于控制信号有效</a:t>
            </a:r>
          </a:p>
        </p:txBody>
      </p:sp>
      <p:sp>
        <p:nvSpPr>
          <p:cNvPr id="2133000" name="Oval 8"/>
          <p:cNvSpPr>
            <a:spLocks noChangeArrowheads="1"/>
          </p:cNvSpPr>
          <p:nvPr/>
        </p:nvSpPr>
        <p:spPr bwMode="auto">
          <a:xfrm>
            <a:off x="4602163" y="5254625"/>
            <a:ext cx="704850" cy="249238"/>
          </a:xfrm>
          <a:prstGeom prst="ellipse">
            <a:avLst/>
          </a:prstGeom>
          <a:noFill/>
          <a:ln w="22225">
            <a:solidFill>
              <a:srgbClr val="FF3399"/>
            </a:solidFill>
            <a:round/>
          </a:ln>
        </p:spPr>
        <p:txBody>
          <a:bodyPr wrap="none" anchor="ctr"/>
          <a:lstStyle/>
          <a:p>
            <a:pPr algn="l">
              <a:lnSpc>
                <a:spcPct val="100000"/>
              </a:lnSpc>
              <a:spcBef>
                <a:spcPct val="0"/>
              </a:spcBef>
            </a:pPr>
            <a:endParaRPr lang="zh-CN" altLang="en-US" sz="1600">
              <a:solidFill>
                <a:srgbClr val="FF33CC"/>
              </a:solidFill>
              <a:latin typeface="Tahoma" panose="020B0604030504040204" pitchFamily="34" charset="0"/>
            </a:endParaRPr>
          </a:p>
        </p:txBody>
      </p:sp>
      <p:sp>
        <p:nvSpPr>
          <p:cNvPr id="2133001" name="AutoShape 9"/>
          <p:cNvSpPr>
            <a:spLocks noChangeArrowheads="1"/>
          </p:cNvSpPr>
          <p:nvPr/>
        </p:nvSpPr>
        <p:spPr bwMode="auto">
          <a:xfrm>
            <a:off x="5867401" y="5969000"/>
            <a:ext cx="1965325" cy="731838"/>
          </a:xfrm>
          <a:prstGeom prst="wedgeRoundRectCallout">
            <a:avLst>
              <a:gd name="adj1" fmla="val -60176"/>
              <a:gd name="adj2" fmla="val -87310"/>
              <a:gd name="adj3" fmla="val 16667"/>
            </a:avLst>
          </a:prstGeom>
          <a:solidFill>
            <a:srgbClr val="FFFF99"/>
          </a:solidFill>
          <a:ln w="9525">
            <a:solidFill>
              <a:srgbClr val="FF9966"/>
            </a:solidFill>
            <a:miter lim="800000"/>
          </a:ln>
          <a:effectLst>
            <a:prstShdw prst="shdw17" dist="17961" dir="2700000">
              <a:srgbClr val="99995C"/>
            </a:prstShdw>
          </a:effectLst>
        </p:spPr>
        <p:txBody>
          <a:bodyPr anchor="b"/>
          <a:lstStyle/>
          <a:p>
            <a:pPr algn="l">
              <a:lnSpc>
                <a:spcPct val="100000"/>
              </a:lnSpc>
              <a:spcBef>
                <a:spcPct val="0"/>
              </a:spcBef>
            </a:pPr>
            <a:r>
              <a:rPr lang="zh-CN" altLang="en-US">
                <a:latin typeface="楷体_GB2312" panose="02010609030101010101" charset="-122"/>
                <a:ea typeface="楷体_GB2312" panose="02010609030101010101" charset="-122"/>
              </a:rPr>
              <a:t>当</a:t>
            </a:r>
            <a:r>
              <a:rPr lang="en-US" altLang="zh-CN">
                <a:latin typeface="Arial" panose="020B0604020202020204" pitchFamily="34" charset="0"/>
                <a:ea typeface="楷体_GB2312" panose="02010609030101010101" charset="-122"/>
              </a:rPr>
              <a:t>clk</a:t>
            </a:r>
            <a:r>
              <a:rPr lang="zh-CN" altLang="en-US">
                <a:latin typeface="楷体_GB2312" panose="02010609030101010101" charset="-122"/>
                <a:ea typeface="楷体_GB2312" panose="02010609030101010101" charset="-122"/>
              </a:rPr>
              <a:t>为</a:t>
            </a:r>
            <a:r>
              <a:rPr lang="zh-CN" altLang="en-US">
                <a:solidFill>
                  <a:srgbClr val="FF33CC"/>
                </a:solidFill>
                <a:latin typeface="楷体_GB2312" panose="02010609030101010101" charset="-122"/>
                <a:ea typeface="楷体_GB2312" panose="02010609030101010101" charset="-122"/>
              </a:rPr>
              <a:t>低</a:t>
            </a:r>
            <a:r>
              <a:rPr lang="zh-CN" altLang="en-US">
                <a:latin typeface="楷体_GB2312" panose="02010609030101010101" charset="-122"/>
                <a:ea typeface="楷体_GB2312" panose="02010609030101010101" charset="-122"/>
              </a:rPr>
              <a:t>电平时，锁存数据</a:t>
            </a:r>
            <a:endParaRPr lang="zh-CN" altLang="en-US" sz="2400">
              <a:latin typeface="楷体_GB2312" panose="02010609030101010101" charset="-122"/>
              <a:ea typeface="楷体_GB2312" panose="02010609030101010101" charset="-122"/>
            </a:endParaRPr>
          </a:p>
        </p:txBody>
      </p:sp>
      <p:sp>
        <p:nvSpPr>
          <p:cNvPr id="2133002" name="Oval 10"/>
          <p:cNvSpPr>
            <a:spLocks noChangeArrowheads="1"/>
          </p:cNvSpPr>
          <p:nvPr/>
        </p:nvSpPr>
        <p:spPr bwMode="auto">
          <a:xfrm>
            <a:off x="5429250" y="5465763"/>
            <a:ext cx="406400" cy="188912"/>
          </a:xfrm>
          <a:prstGeom prst="ellipse">
            <a:avLst/>
          </a:prstGeom>
          <a:noFill/>
          <a:ln w="22225">
            <a:solidFill>
              <a:srgbClr val="FF3399"/>
            </a:solidFill>
            <a:round/>
          </a:ln>
        </p:spPr>
        <p:txBody>
          <a:bodyPr wrap="none" anchor="ctr"/>
          <a:lstStyle/>
          <a:p>
            <a:pPr algn="l">
              <a:lnSpc>
                <a:spcPct val="100000"/>
              </a:lnSpc>
              <a:spcBef>
                <a:spcPct val="0"/>
              </a:spcBef>
            </a:pPr>
            <a:endParaRPr lang="zh-CN" altLang="en-US" sz="1600">
              <a:solidFill>
                <a:srgbClr val="FF33CC"/>
              </a:solidFill>
              <a:latin typeface="Tahoma" panose="020B0604030504040204" pitchFamily="34" charset="0"/>
            </a:endParaRPr>
          </a:p>
        </p:txBody>
      </p:sp>
      <p:sp>
        <p:nvSpPr>
          <p:cNvPr id="4106" name="灯片编号占位符 35"/>
          <p:cNvSpPr txBox="1">
            <a:spLocks noGrp="1"/>
          </p:cNvSpPr>
          <p:nvPr/>
        </p:nvSpPr>
        <p:spPr bwMode="black">
          <a:xfrm>
            <a:off x="9625014" y="6453188"/>
            <a:ext cx="871537" cy="304800"/>
          </a:xfrm>
          <a:prstGeom prst="rect">
            <a:avLst/>
          </a:prstGeom>
          <a:noFill/>
          <a:ln w="9525">
            <a:noFill/>
            <a:miter lim="800000"/>
          </a:ln>
        </p:spPr>
        <p:txBody>
          <a:bodyPr/>
          <a:lstStyle/>
          <a:p>
            <a:pPr algn="r">
              <a:lnSpc>
                <a:spcPct val="100000"/>
              </a:lnSpc>
              <a:spcBef>
                <a:spcPct val="0"/>
              </a:spcBef>
            </a:pPr>
            <a:fld id="{897872E7-0C65-4036-99B2-E41B578A1448}" type="slidenum">
              <a:rPr lang="ko-KR" altLang="en-US" sz="1600">
                <a:solidFill>
                  <a:schemeClr val="accent2"/>
                </a:solidFill>
                <a:latin typeface="Verdana" panose="020B0604030504040204" pitchFamily="34" charset="0"/>
                <a:ea typeface="Gulim" panose="020B0600000101010101" pitchFamily="50" charset="-127"/>
              </a:rPr>
              <a:pPr algn="r">
                <a:lnSpc>
                  <a:spcPct val="100000"/>
                </a:lnSpc>
                <a:spcBef>
                  <a:spcPct val="0"/>
                </a:spcBef>
              </a:pPr>
              <a:t>63</a:t>
            </a:fld>
            <a:endParaRPr lang="en-US" altLang="ko-KR" sz="1600">
              <a:solidFill>
                <a:schemeClr val="accent2"/>
              </a:solidFill>
              <a:latin typeface="Verdana" panose="020B0604030504040204" pitchFamily="34" charset="0"/>
              <a:ea typeface="Gulim" panose="020B0600000101010101" pitchFamily="50" charset="-127"/>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32996"/>
                                        </p:tgtEl>
                                        <p:attrNameLst>
                                          <p:attrName>style.visibility</p:attrName>
                                        </p:attrNameLst>
                                      </p:cBhvr>
                                      <p:to>
                                        <p:strVal val="visible"/>
                                      </p:to>
                                    </p:set>
                                    <p:anim calcmode="lin" valueType="num">
                                      <p:cBhvr additive="base">
                                        <p:cTn id="7" dur="500" fill="hold"/>
                                        <p:tgtEl>
                                          <p:spTgt spid="2132996"/>
                                        </p:tgtEl>
                                        <p:attrNameLst>
                                          <p:attrName>ppt_x</p:attrName>
                                        </p:attrNameLst>
                                      </p:cBhvr>
                                      <p:tavLst>
                                        <p:tav tm="0">
                                          <p:val>
                                            <p:strVal val="#ppt_x"/>
                                          </p:val>
                                        </p:tav>
                                        <p:tav tm="100000">
                                          <p:val>
                                            <p:strVal val="#ppt_x"/>
                                          </p:val>
                                        </p:tav>
                                      </p:tavLst>
                                    </p:anim>
                                    <p:anim calcmode="lin" valueType="num">
                                      <p:cBhvr additive="base">
                                        <p:cTn id="8" dur="500" fill="hold"/>
                                        <p:tgtEl>
                                          <p:spTgt spid="213299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32997"/>
                                        </p:tgtEl>
                                        <p:attrNameLst>
                                          <p:attrName>style.visibility</p:attrName>
                                        </p:attrNameLst>
                                      </p:cBhvr>
                                      <p:to>
                                        <p:strVal val="visible"/>
                                      </p:to>
                                    </p:set>
                                    <p:anim calcmode="lin" valueType="num">
                                      <p:cBhvr additive="base">
                                        <p:cTn id="13" dur="500" fill="hold"/>
                                        <p:tgtEl>
                                          <p:spTgt spid="2132997"/>
                                        </p:tgtEl>
                                        <p:attrNameLst>
                                          <p:attrName>ppt_x</p:attrName>
                                        </p:attrNameLst>
                                      </p:cBhvr>
                                      <p:tavLst>
                                        <p:tav tm="0">
                                          <p:val>
                                            <p:strVal val="#ppt_x"/>
                                          </p:val>
                                        </p:tav>
                                        <p:tav tm="100000">
                                          <p:val>
                                            <p:strVal val="#ppt_x"/>
                                          </p:val>
                                        </p:tav>
                                      </p:tavLst>
                                    </p:anim>
                                    <p:anim calcmode="lin" valueType="num">
                                      <p:cBhvr additive="base">
                                        <p:cTn id="14" dur="500" fill="hold"/>
                                        <p:tgtEl>
                                          <p:spTgt spid="213299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133000"/>
                                        </p:tgtEl>
                                        <p:attrNameLst>
                                          <p:attrName>style.visibility</p:attrName>
                                        </p:attrNameLst>
                                      </p:cBhvr>
                                      <p:to>
                                        <p:strVal val="visible"/>
                                      </p:to>
                                    </p:set>
                                    <p:anim calcmode="lin" valueType="num">
                                      <p:cBhvr>
                                        <p:cTn id="19" dur="500" fill="hold"/>
                                        <p:tgtEl>
                                          <p:spTgt spid="2133000"/>
                                        </p:tgtEl>
                                        <p:attrNameLst>
                                          <p:attrName>ppt_w</p:attrName>
                                        </p:attrNameLst>
                                      </p:cBhvr>
                                      <p:tavLst>
                                        <p:tav tm="0">
                                          <p:val>
                                            <p:fltVal val="0"/>
                                          </p:val>
                                        </p:tav>
                                        <p:tav tm="100000">
                                          <p:val>
                                            <p:strVal val="#ppt_w"/>
                                          </p:val>
                                        </p:tav>
                                      </p:tavLst>
                                    </p:anim>
                                    <p:anim calcmode="lin" valueType="num">
                                      <p:cBhvr>
                                        <p:cTn id="20" dur="500" fill="hold"/>
                                        <p:tgtEl>
                                          <p:spTgt spid="2133000"/>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2132999"/>
                                        </p:tgtEl>
                                        <p:attrNameLst>
                                          <p:attrName>style.visibility</p:attrName>
                                        </p:attrNameLst>
                                      </p:cBhvr>
                                      <p:to>
                                        <p:strVal val="visible"/>
                                      </p:to>
                                    </p:set>
                                    <p:animEffect transition="in" filter="dissolve">
                                      <p:cBhvr>
                                        <p:cTn id="24" dur="500"/>
                                        <p:tgtEl>
                                          <p:spTgt spid="2132999"/>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2133002"/>
                                        </p:tgtEl>
                                        <p:attrNameLst>
                                          <p:attrName>style.visibility</p:attrName>
                                        </p:attrNameLst>
                                      </p:cBhvr>
                                      <p:to>
                                        <p:strVal val="visible"/>
                                      </p:to>
                                    </p:set>
                                    <p:anim calcmode="lin" valueType="num">
                                      <p:cBhvr>
                                        <p:cTn id="29" dur="500" fill="hold"/>
                                        <p:tgtEl>
                                          <p:spTgt spid="2133002"/>
                                        </p:tgtEl>
                                        <p:attrNameLst>
                                          <p:attrName>ppt_w</p:attrName>
                                        </p:attrNameLst>
                                      </p:cBhvr>
                                      <p:tavLst>
                                        <p:tav tm="0">
                                          <p:val>
                                            <p:fltVal val="0"/>
                                          </p:val>
                                        </p:tav>
                                        <p:tav tm="100000">
                                          <p:val>
                                            <p:strVal val="#ppt_w"/>
                                          </p:val>
                                        </p:tav>
                                      </p:tavLst>
                                    </p:anim>
                                    <p:anim calcmode="lin" valueType="num">
                                      <p:cBhvr>
                                        <p:cTn id="30" dur="500" fill="hold"/>
                                        <p:tgtEl>
                                          <p:spTgt spid="2133002"/>
                                        </p:tgtEl>
                                        <p:attrNameLst>
                                          <p:attrName>ppt_h</p:attrName>
                                        </p:attrNameLst>
                                      </p:cBhvr>
                                      <p:tavLst>
                                        <p:tav tm="0">
                                          <p:val>
                                            <p:fltVal val="0"/>
                                          </p:val>
                                        </p:tav>
                                        <p:tav tm="100000">
                                          <p:val>
                                            <p:strVal val="#ppt_h"/>
                                          </p:val>
                                        </p:tav>
                                      </p:tavLst>
                                    </p:anim>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133001"/>
                                        </p:tgtEl>
                                        <p:attrNameLst>
                                          <p:attrName>style.visibility</p:attrName>
                                        </p:attrNameLst>
                                      </p:cBhvr>
                                      <p:to>
                                        <p:strVal val="visible"/>
                                      </p:to>
                                    </p:set>
                                    <p:animEffect transition="in" filter="dissolve">
                                      <p:cBhvr>
                                        <p:cTn id="34" dur="500"/>
                                        <p:tgtEl>
                                          <p:spTgt spid="2133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2996" grpId="0" animBg="1" autoUpdateAnimBg="0"/>
      <p:bldP spid="2132999" grpId="0" animBg="1" autoUpdateAnimBg="0"/>
      <p:bldP spid="2133000" grpId="0" animBg="1"/>
      <p:bldP spid="2133001" grpId="0" animBg="1" autoUpdateAnimBg="0"/>
      <p:bldP spid="2133002"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115597" name="Picture 13"/>
          <p:cNvPicPr>
            <a:picLocks noChangeAspect="1" noChangeArrowheads="1"/>
          </p:cNvPicPr>
          <p:nvPr/>
        </p:nvPicPr>
        <p:blipFill>
          <a:blip r:embed="rId3" cstate="print"/>
          <a:srcRect/>
          <a:stretch>
            <a:fillRect/>
          </a:stretch>
        </p:blipFill>
        <p:spPr bwMode="auto">
          <a:xfrm>
            <a:off x="2384425" y="3128964"/>
            <a:ext cx="7454900" cy="3063875"/>
          </a:xfrm>
          <a:prstGeom prst="rect">
            <a:avLst/>
          </a:prstGeom>
          <a:noFill/>
          <a:ln w="9525">
            <a:noFill/>
            <a:miter lim="800000"/>
            <a:headEnd/>
            <a:tailEnd/>
          </a:ln>
        </p:spPr>
      </p:pic>
      <p:sp>
        <p:nvSpPr>
          <p:cNvPr id="95235" name="Rectangle 2"/>
          <p:cNvSpPr>
            <a:spLocks noGrp="1" noChangeArrowheads="1"/>
          </p:cNvSpPr>
          <p:nvPr>
            <p:ph type="title" idx="4294967295"/>
          </p:nvPr>
        </p:nvSpPr>
        <p:spPr>
          <a:xfrm>
            <a:off x="1240971" y="158750"/>
            <a:ext cx="10951029" cy="677863"/>
          </a:xfrm>
        </p:spPr>
        <p:txBody>
          <a:bodyPr anchor="b">
            <a:normAutofit fontScale="90000"/>
          </a:bodyPr>
          <a:lstStyle/>
          <a:p>
            <a:pPr eaLnBrk="1" hangingPunct="1"/>
            <a:r>
              <a:rPr lang="zh-CN" altLang="en-US" dirty="0" smtClean="0">
                <a:solidFill>
                  <a:srgbClr val="FFCC00"/>
                </a:solidFill>
                <a:latin typeface="Arial" panose="020B0604020202020204" pitchFamily="34" charset="0"/>
                <a:ea typeface="黑体" panose="02010600030101010101" pitchFamily="49" charset="-122"/>
              </a:rPr>
              <a:t>带置位和复位端的</a:t>
            </a:r>
            <a:r>
              <a:rPr lang="en-US" altLang="zh-CN" dirty="0" smtClean="0">
                <a:solidFill>
                  <a:srgbClr val="FFCC00"/>
                </a:solidFill>
                <a:latin typeface="Arial" panose="020B0604020202020204" pitchFamily="34" charset="0"/>
                <a:ea typeface="黑体" panose="02010600030101010101" pitchFamily="49" charset="-122"/>
              </a:rPr>
              <a:t>1</a:t>
            </a:r>
            <a:r>
              <a:rPr lang="zh-CN" altLang="en-US" dirty="0" smtClean="0">
                <a:solidFill>
                  <a:srgbClr val="FFCC00"/>
                </a:solidFill>
                <a:latin typeface="Arial" panose="020B0604020202020204" pitchFamily="34" charset="0"/>
                <a:ea typeface="黑体" panose="02010600030101010101" pitchFamily="49" charset="-122"/>
              </a:rPr>
              <a:t>位数据锁存器的</a:t>
            </a:r>
            <a:r>
              <a:rPr lang="en-US" altLang="zh-CN" dirty="0" smtClean="0">
                <a:solidFill>
                  <a:srgbClr val="FFCC00"/>
                </a:solidFill>
                <a:latin typeface="Arial" panose="020B0604020202020204" pitchFamily="34" charset="0"/>
                <a:ea typeface="黑体" panose="02010600030101010101" pitchFamily="49" charset="-122"/>
              </a:rPr>
              <a:t>HDL</a:t>
            </a:r>
            <a:r>
              <a:rPr lang="zh-CN" altLang="en-US" dirty="0" smtClean="0">
                <a:solidFill>
                  <a:srgbClr val="FFCC00"/>
                </a:solidFill>
                <a:latin typeface="Arial" panose="020B0604020202020204" pitchFamily="34" charset="0"/>
                <a:ea typeface="黑体" panose="02010600030101010101" pitchFamily="49" charset="-122"/>
              </a:rPr>
              <a:t>设计</a:t>
            </a:r>
          </a:p>
        </p:txBody>
      </p:sp>
      <p:sp>
        <p:nvSpPr>
          <p:cNvPr id="95246" name="Rectangle 22"/>
          <p:cNvSpPr>
            <a:spLocks noGrp="1" noChangeArrowheads="1"/>
          </p:cNvSpPr>
          <p:nvPr>
            <p:ph type="body" idx="4294967295"/>
          </p:nvPr>
        </p:nvSpPr>
        <p:spPr>
          <a:xfrm>
            <a:off x="4143375" y="1011238"/>
            <a:ext cx="8048625" cy="455612"/>
          </a:xfrm>
          <a:noFill/>
        </p:spPr>
        <p:txBody>
          <a:bodyPr/>
          <a:lstStyle/>
          <a:p>
            <a:pPr eaLnBrk="1" hangingPunct="1">
              <a:lnSpc>
                <a:spcPct val="90000"/>
              </a:lnSpc>
              <a:spcBef>
                <a:spcPct val="0"/>
              </a:spcBef>
              <a:buClrTx/>
              <a:buFontTx/>
              <a:buNone/>
            </a:pPr>
            <a:r>
              <a:rPr lang="en-US" altLang="zh-CN" sz="2400" dirty="0">
                <a:solidFill>
                  <a:srgbClr val="FF0066"/>
                </a:solidFill>
                <a:cs typeface="Times New Roman" panose="02020603050405020304" pitchFamily="18" charset="0"/>
              </a:rPr>
              <a:t>【</a:t>
            </a:r>
            <a:r>
              <a:rPr lang="zh-CN" altLang="en-US" sz="2400" dirty="0">
                <a:solidFill>
                  <a:srgbClr val="FF0066"/>
                </a:solidFill>
              </a:rPr>
              <a:t>例</a:t>
            </a:r>
            <a:r>
              <a:rPr lang="en-US" altLang="en-US" sz="2400" dirty="0">
                <a:solidFill>
                  <a:srgbClr val="FF0066"/>
                </a:solidFill>
              </a:rPr>
              <a:t>9.</a:t>
            </a:r>
            <a:r>
              <a:rPr lang="en-US" altLang="zh-CN" sz="2400" dirty="0">
                <a:solidFill>
                  <a:srgbClr val="FF0066"/>
                </a:solidFill>
              </a:rPr>
              <a:t>9</a:t>
            </a:r>
            <a:r>
              <a:rPr lang="en-US" altLang="en-US" sz="2400" dirty="0">
                <a:solidFill>
                  <a:srgbClr val="FF0066"/>
                </a:solidFill>
              </a:rPr>
              <a:t> </a:t>
            </a:r>
            <a:r>
              <a:rPr lang="en-US" altLang="zh-CN" sz="2400" dirty="0">
                <a:solidFill>
                  <a:srgbClr val="FF0066"/>
                </a:solidFill>
                <a:cs typeface="Times New Roman" panose="02020603050405020304" pitchFamily="18" charset="0"/>
              </a:rPr>
              <a:t>】</a:t>
            </a:r>
            <a:r>
              <a:rPr lang="zh-CN" altLang="en-US" sz="2400" dirty="0"/>
              <a:t>带置位和复位端的</a:t>
            </a:r>
            <a:r>
              <a:rPr lang="en-US" altLang="zh-CN" sz="2400" dirty="0"/>
              <a:t>1</a:t>
            </a:r>
            <a:r>
              <a:rPr lang="zh-CN" altLang="en-US" sz="2400" dirty="0"/>
              <a:t>位数据锁存器</a:t>
            </a:r>
          </a:p>
        </p:txBody>
      </p:sp>
      <p:sp>
        <p:nvSpPr>
          <p:cNvPr id="2115588" name="Text Box 4"/>
          <p:cNvSpPr txBox="1">
            <a:spLocks noChangeArrowheads="1"/>
          </p:cNvSpPr>
          <p:nvPr/>
        </p:nvSpPr>
        <p:spPr bwMode="auto">
          <a:xfrm>
            <a:off x="3454401" y="1479551"/>
            <a:ext cx="5273675" cy="1598613"/>
          </a:xfrm>
          <a:prstGeom prst="rect">
            <a:avLst/>
          </a:prstGeom>
          <a:solidFill>
            <a:srgbClr val="CCECFF"/>
          </a:solidFill>
          <a:ln w="12700">
            <a:solidFill>
              <a:schemeClr val="tx1"/>
            </a:solidFill>
            <a:miter lim="800000"/>
          </a:ln>
        </p:spPr>
        <p:txBody>
          <a:bodyPr anchor="b">
            <a:spAutoFit/>
          </a:bodyPr>
          <a:lstStyle/>
          <a:p>
            <a:pPr algn="l">
              <a:spcBef>
                <a:spcPct val="0"/>
              </a:spcBef>
            </a:pPr>
            <a:r>
              <a:rPr lang="en-US" altLang="zh-CN"/>
              <a:t>module latch_2(q,d,clk,set,reset);</a:t>
            </a:r>
          </a:p>
          <a:p>
            <a:pPr algn="l">
              <a:spcBef>
                <a:spcPct val="10000"/>
              </a:spcBef>
            </a:pPr>
            <a:r>
              <a:rPr lang="en-US" altLang="zh-CN"/>
              <a:t>      output q;</a:t>
            </a:r>
          </a:p>
          <a:p>
            <a:pPr algn="l">
              <a:spcBef>
                <a:spcPct val="10000"/>
              </a:spcBef>
            </a:pPr>
            <a:r>
              <a:rPr lang="en-US" altLang="zh-CN"/>
              <a:t>      input d,clk ,set,reset;</a:t>
            </a:r>
          </a:p>
          <a:p>
            <a:pPr algn="l">
              <a:spcBef>
                <a:spcPct val="10000"/>
              </a:spcBef>
            </a:pPr>
            <a:r>
              <a:rPr lang="en-US" altLang="zh-CN"/>
              <a:t>      </a:t>
            </a:r>
            <a:r>
              <a:rPr lang="en-US" altLang="zh-CN">
                <a:solidFill>
                  <a:srgbClr val="FF0066"/>
                </a:solidFill>
              </a:rPr>
              <a:t>assign</a:t>
            </a:r>
            <a:r>
              <a:rPr lang="en-US" altLang="zh-CN">
                <a:solidFill>
                  <a:schemeClr val="hlink"/>
                </a:solidFill>
              </a:rPr>
              <a:t> </a:t>
            </a:r>
            <a:r>
              <a:rPr lang="en-US" altLang="zh-CN"/>
              <a:t>q= reset ? 0: (set ? 1:(clk ? d:q));  </a:t>
            </a:r>
          </a:p>
          <a:p>
            <a:pPr algn="l">
              <a:spcBef>
                <a:spcPct val="10000"/>
              </a:spcBef>
            </a:pPr>
            <a:r>
              <a:rPr lang="en-US" altLang="zh-CN"/>
              <a:t>endmodule</a:t>
            </a:r>
          </a:p>
        </p:txBody>
      </p:sp>
      <p:sp>
        <p:nvSpPr>
          <p:cNvPr id="2115592" name="Text Box 8"/>
          <p:cNvSpPr txBox="1">
            <a:spLocks noChangeArrowheads="1"/>
          </p:cNvSpPr>
          <p:nvPr/>
        </p:nvSpPr>
        <p:spPr bwMode="auto">
          <a:xfrm>
            <a:off x="6027739" y="5724526"/>
            <a:ext cx="871537" cy="366713"/>
          </a:xfrm>
          <a:prstGeom prst="rect">
            <a:avLst/>
          </a:prstGeom>
          <a:noFill/>
          <a:ln w="9525">
            <a:noFill/>
            <a:miter lim="800000"/>
          </a:ln>
        </p:spPr>
        <p:txBody>
          <a:bodyPr anchor="b">
            <a:spAutoFit/>
          </a:bodyPr>
          <a:lstStyle/>
          <a:p>
            <a:pPr algn="l">
              <a:lnSpc>
                <a:spcPct val="100000"/>
              </a:lnSpc>
            </a:pPr>
            <a:r>
              <a:rPr lang="zh-CN" altLang="en-US" sz="1800">
                <a:solidFill>
                  <a:srgbClr val="FF33CC"/>
                </a:solidFill>
                <a:latin typeface="Tahoma" panose="020B0604030504040204" pitchFamily="34" charset="0"/>
                <a:ea typeface="楷体_GB2312" panose="02010609030101010101" charset="-122"/>
              </a:rPr>
              <a:t>复位</a:t>
            </a:r>
          </a:p>
        </p:txBody>
      </p:sp>
      <p:sp>
        <p:nvSpPr>
          <p:cNvPr id="2115593" name="Text Box 9"/>
          <p:cNvSpPr txBox="1">
            <a:spLocks noChangeArrowheads="1"/>
          </p:cNvSpPr>
          <p:nvPr/>
        </p:nvSpPr>
        <p:spPr bwMode="auto">
          <a:xfrm>
            <a:off x="7199314" y="5854701"/>
            <a:ext cx="871537" cy="366713"/>
          </a:xfrm>
          <a:prstGeom prst="rect">
            <a:avLst/>
          </a:prstGeom>
          <a:noFill/>
          <a:ln w="9525">
            <a:noFill/>
            <a:miter lim="800000"/>
          </a:ln>
        </p:spPr>
        <p:txBody>
          <a:bodyPr anchor="b">
            <a:spAutoFit/>
          </a:bodyPr>
          <a:lstStyle/>
          <a:p>
            <a:pPr algn="l">
              <a:lnSpc>
                <a:spcPct val="100000"/>
              </a:lnSpc>
            </a:pPr>
            <a:r>
              <a:rPr lang="zh-CN" altLang="en-US" sz="1800">
                <a:solidFill>
                  <a:srgbClr val="FF33CC"/>
                </a:solidFill>
                <a:latin typeface="Tahoma" panose="020B0604030504040204" pitchFamily="34" charset="0"/>
                <a:ea typeface="楷体_GB2312" panose="02010609030101010101" charset="-122"/>
              </a:rPr>
              <a:t>置位</a:t>
            </a:r>
          </a:p>
        </p:txBody>
      </p:sp>
      <p:sp>
        <p:nvSpPr>
          <p:cNvPr id="2115595" name="Oval 11"/>
          <p:cNvSpPr>
            <a:spLocks noChangeArrowheads="1"/>
          </p:cNvSpPr>
          <p:nvPr/>
        </p:nvSpPr>
        <p:spPr bwMode="auto">
          <a:xfrm>
            <a:off x="8251825" y="5700713"/>
            <a:ext cx="406400" cy="188912"/>
          </a:xfrm>
          <a:prstGeom prst="ellipse">
            <a:avLst/>
          </a:prstGeom>
          <a:noFill/>
          <a:ln w="22225">
            <a:solidFill>
              <a:srgbClr val="FF3399"/>
            </a:solidFill>
            <a:round/>
          </a:ln>
        </p:spPr>
        <p:txBody>
          <a:bodyPr wrap="none" anchor="ctr"/>
          <a:lstStyle/>
          <a:p>
            <a:pPr algn="l">
              <a:lnSpc>
                <a:spcPct val="100000"/>
              </a:lnSpc>
              <a:spcBef>
                <a:spcPct val="0"/>
              </a:spcBef>
            </a:pPr>
            <a:endParaRPr lang="zh-CN" altLang="en-US" sz="1600">
              <a:solidFill>
                <a:srgbClr val="FF33CC"/>
              </a:solidFill>
              <a:latin typeface="Tahoma" panose="020B0604030504040204" pitchFamily="34" charset="0"/>
            </a:endParaRPr>
          </a:p>
        </p:txBody>
      </p:sp>
      <p:sp>
        <p:nvSpPr>
          <p:cNvPr id="2115598" name="AutoShape 14"/>
          <p:cNvSpPr>
            <a:spLocks noChangeArrowheads="1"/>
          </p:cNvSpPr>
          <p:nvPr/>
        </p:nvSpPr>
        <p:spPr bwMode="auto">
          <a:xfrm>
            <a:off x="6891338" y="6297613"/>
            <a:ext cx="1358900" cy="417512"/>
          </a:xfrm>
          <a:prstGeom prst="wedgeRoundRectCallout">
            <a:avLst>
              <a:gd name="adj1" fmla="val 60630"/>
              <a:gd name="adj2" fmla="val -145819"/>
              <a:gd name="adj3" fmla="val 16667"/>
            </a:avLst>
          </a:prstGeom>
          <a:solidFill>
            <a:srgbClr val="FFCC99"/>
          </a:solidFill>
          <a:ln w="9525">
            <a:solidFill>
              <a:srgbClr val="FF6600"/>
            </a:solidFill>
            <a:miter lim="800000"/>
          </a:ln>
          <a:effectLst>
            <a:prstShdw prst="shdw17" dist="17961" dir="2700000">
              <a:srgbClr val="997A5C"/>
            </a:prstShdw>
          </a:effectLst>
        </p:spPr>
        <p:txBody>
          <a:bodyPr anchor="b"/>
          <a:lstStyle/>
          <a:p>
            <a:pPr algn="l">
              <a:lnSpc>
                <a:spcPct val="100000"/>
              </a:lnSpc>
              <a:spcBef>
                <a:spcPct val="0"/>
              </a:spcBef>
            </a:pPr>
            <a:r>
              <a:rPr lang="zh-CN" altLang="en-US">
                <a:latin typeface="楷体_GB2312" panose="02010609030101010101" charset="-122"/>
                <a:ea typeface="楷体_GB2312" panose="02010609030101010101" charset="-122"/>
              </a:rPr>
              <a:t>打入数据</a:t>
            </a:r>
          </a:p>
        </p:txBody>
      </p:sp>
      <p:sp>
        <p:nvSpPr>
          <p:cNvPr id="2115599" name="Oval 15"/>
          <p:cNvSpPr>
            <a:spLocks noChangeArrowheads="1"/>
          </p:cNvSpPr>
          <p:nvPr/>
        </p:nvSpPr>
        <p:spPr bwMode="auto">
          <a:xfrm>
            <a:off x="8704263" y="5694364"/>
            <a:ext cx="406400" cy="238125"/>
          </a:xfrm>
          <a:prstGeom prst="ellipse">
            <a:avLst/>
          </a:prstGeom>
          <a:noFill/>
          <a:ln w="22225">
            <a:solidFill>
              <a:srgbClr val="FF0000"/>
            </a:solidFill>
            <a:round/>
          </a:ln>
        </p:spPr>
        <p:txBody>
          <a:bodyPr wrap="none" anchor="ctr"/>
          <a:lstStyle/>
          <a:p>
            <a:pPr algn="l">
              <a:lnSpc>
                <a:spcPct val="100000"/>
              </a:lnSpc>
              <a:spcBef>
                <a:spcPct val="0"/>
              </a:spcBef>
            </a:pPr>
            <a:endParaRPr lang="zh-CN" altLang="en-US" sz="1600">
              <a:solidFill>
                <a:srgbClr val="FF33CC"/>
              </a:solidFill>
              <a:latin typeface="Tahoma" panose="020B0604030504040204" pitchFamily="34" charset="0"/>
            </a:endParaRPr>
          </a:p>
        </p:txBody>
      </p:sp>
      <p:sp>
        <p:nvSpPr>
          <p:cNvPr id="2115600" name="AutoShape 16"/>
          <p:cNvSpPr>
            <a:spLocks noChangeArrowheads="1"/>
          </p:cNvSpPr>
          <p:nvPr/>
        </p:nvSpPr>
        <p:spPr bwMode="auto">
          <a:xfrm>
            <a:off x="8374064" y="6345239"/>
            <a:ext cx="1349375" cy="369887"/>
          </a:xfrm>
          <a:prstGeom prst="wedgeRoundRectCallout">
            <a:avLst>
              <a:gd name="adj1" fmla="val -15764"/>
              <a:gd name="adj2" fmla="val -170602"/>
              <a:gd name="adj3" fmla="val 16667"/>
            </a:avLst>
          </a:prstGeom>
          <a:solidFill>
            <a:srgbClr val="FFFF99"/>
          </a:solidFill>
          <a:ln w="9525">
            <a:solidFill>
              <a:srgbClr val="FF9966"/>
            </a:solidFill>
            <a:miter lim="800000"/>
          </a:ln>
          <a:effectLst>
            <a:prstShdw prst="shdw17" dist="17961" dir="2700000">
              <a:srgbClr val="99995C"/>
            </a:prstShdw>
          </a:effectLst>
        </p:spPr>
        <p:txBody>
          <a:bodyPr anchor="b"/>
          <a:lstStyle/>
          <a:p>
            <a:pPr algn="l">
              <a:lnSpc>
                <a:spcPct val="100000"/>
              </a:lnSpc>
              <a:spcBef>
                <a:spcPct val="0"/>
              </a:spcBef>
            </a:pPr>
            <a:r>
              <a:rPr lang="zh-CN" altLang="en-US">
                <a:ea typeface="楷体_GB2312" panose="02010609030101010101" charset="-122"/>
              </a:rPr>
              <a:t>锁存数据</a:t>
            </a:r>
            <a:endParaRPr lang="zh-CN" altLang="en-US" sz="2400">
              <a:ea typeface="楷体_GB2312" panose="02010609030101010101" charset="-122"/>
            </a:endParaRPr>
          </a:p>
        </p:txBody>
      </p:sp>
      <p:sp>
        <p:nvSpPr>
          <p:cNvPr id="2115601" name="Line 17"/>
          <p:cNvSpPr>
            <a:spLocks noChangeShapeType="1"/>
          </p:cNvSpPr>
          <p:nvPr/>
        </p:nvSpPr>
        <p:spPr bwMode="auto">
          <a:xfrm flipH="1">
            <a:off x="6313489" y="4962525"/>
            <a:ext cx="7937" cy="827088"/>
          </a:xfrm>
          <a:prstGeom prst="line">
            <a:avLst/>
          </a:prstGeom>
          <a:noFill/>
          <a:ln w="25400">
            <a:solidFill>
              <a:srgbClr val="FF3399"/>
            </a:solidFill>
            <a:round/>
            <a:tailEnd type="triangle" w="med" len="med"/>
          </a:ln>
        </p:spPr>
        <p:txBody>
          <a:bodyPr anchor="b"/>
          <a:lstStyle/>
          <a:p>
            <a:endParaRPr lang="zh-CN" altLang="en-US"/>
          </a:p>
        </p:txBody>
      </p:sp>
      <p:sp>
        <p:nvSpPr>
          <p:cNvPr id="2115602" name="Line 18"/>
          <p:cNvSpPr>
            <a:spLocks noChangeShapeType="1"/>
          </p:cNvSpPr>
          <p:nvPr/>
        </p:nvSpPr>
        <p:spPr bwMode="auto">
          <a:xfrm flipH="1">
            <a:off x="7521575" y="5238750"/>
            <a:ext cx="7938" cy="546100"/>
          </a:xfrm>
          <a:prstGeom prst="line">
            <a:avLst/>
          </a:prstGeom>
          <a:noFill/>
          <a:ln w="25400">
            <a:solidFill>
              <a:srgbClr val="FF3399"/>
            </a:solidFill>
            <a:round/>
            <a:tailEnd type="triangle" w="med" len="med"/>
          </a:ln>
        </p:spPr>
        <p:txBody>
          <a:bodyPr anchor="b"/>
          <a:lstStyle/>
          <a:p>
            <a:endParaRPr lang="zh-CN" altLang="en-US"/>
          </a:p>
        </p:txBody>
      </p:sp>
      <p:sp>
        <p:nvSpPr>
          <p:cNvPr id="2115603" name="Line 19"/>
          <p:cNvSpPr>
            <a:spLocks noChangeShapeType="1"/>
          </p:cNvSpPr>
          <p:nvPr/>
        </p:nvSpPr>
        <p:spPr bwMode="auto">
          <a:xfrm>
            <a:off x="8474075" y="4695825"/>
            <a:ext cx="7938" cy="1104900"/>
          </a:xfrm>
          <a:prstGeom prst="line">
            <a:avLst/>
          </a:prstGeom>
          <a:noFill/>
          <a:ln w="25400">
            <a:solidFill>
              <a:srgbClr val="CC3300"/>
            </a:solidFill>
            <a:round/>
            <a:tailEnd type="triangle" w="med" len="med"/>
          </a:ln>
        </p:spPr>
        <p:txBody>
          <a:bodyPr anchor="b"/>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15588"/>
                                        </p:tgtEl>
                                        <p:attrNameLst>
                                          <p:attrName>style.visibility</p:attrName>
                                        </p:attrNameLst>
                                      </p:cBhvr>
                                      <p:to>
                                        <p:strVal val="visible"/>
                                      </p:to>
                                    </p:set>
                                    <p:anim calcmode="lin" valueType="num">
                                      <p:cBhvr additive="base">
                                        <p:cTn id="7" dur="500" fill="hold"/>
                                        <p:tgtEl>
                                          <p:spTgt spid="2115588"/>
                                        </p:tgtEl>
                                        <p:attrNameLst>
                                          <p:attrName>ppt_x</p:attrName>
                                        </p:attrNameLst>
                                      </p:cBhvr>
                                      <p:tavLst>
                                        <p:tav tm="0">
                                          <p:val>
                                            <p:strVal val="#ppt_x"/>
                                          </p:val>
                                        </p:tav>
                                        <p:tav tm="100000">
                                          <p:val>
                                            <p:strVal val="#ppt_x"/>
                                          </p:val>
                                        </p:tav>
                                      </p:tavLst>
                                    </p:anim>
                                    <p:anim calcmode="lin" valueType="num">
                                      <p:cBhvr additive="base">
                                        <p:cTn id="8" dur="500" fill="hold"/>
                                        <p:tgtEl>
                                          <p:spTgt spid="211558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15597"/>
                                        </p:tgtEl>
                                        <p:attrNameLst>
                                          <p:attrName>style.visibility</p:attrName>
                                        </p:attrNameLst>
                                      </p:cBhvr>
                                      <p:to>
                                        <p:strVal val="visible"/>
                                      </p:to>
                                    </p:set>
                                    <p:anim calcmode="lin" valueType="num">
                                      <p:cBhvr additive="base">
                                        <p:cTn id="13" dur="500" fill="hold"/>
                                        <p:tgtEl>
                                          <p:spTgt spid="2115597"/>
                                        </p:tgtEl>
                                        <p:attrNameLst>
                                          <p:attrName>ppt_x</p:attrName>
                                        </p:attrNameLst>
                                      </p:cBhvr>
                                      <p:tavLst>
                                        <p:tav tm="0">
                                          <p:val>
                                            <p:strVal val="#ppt_x"/>
                                          </p:val>
                                        </p:tav>
                                        <p:tav tm="100000">
                                          <p:val>
                                            <p:strVal val="#ppt_x"/>
                                          </p:val>
                                        </p:tav>
                                      </p:tavLst>
                                    </p:anim>
                                    <p:anim calcmode="lin" valueType="num">
                                      <p:cBhvr additive="base">
                                        <p:cTn id="14" dur="500" fill="hold"/>
                                        <p:tgtEl>
                                          <p:spTgt spid="211559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 fill="hold" grpId="0" nodeType="clickEffect">
                                  <p:stCondLst>
                                    <p:cond delay="0"/>
                                  </p:stCondLst>
                                  <p:childTnLst>
                                    <p:set>
                                      <p:cBhvr>
                                        <p:cTn id="18" dur="1" fill="hold">
                                          <p:stCondLst>
                                            <p:cond delay="0"/>
                                          </p:stCondLst>
                                        </p:cTn>
                                        <p:tgtEl>
                                          <p:spTgt spid="2115601"/>
                                        </p:tgtEl>
                                        <p:attrNameLst>
                                          <p:attrName>style.visibility</p:attrName>
                                        </p:attrNameLst>
                                      </p:cBhvr>
                                      <p:to>
                                        <p:strVal val="visible"/>
                                      </p:to>
                                    </p:set>
                                    <p:anim calcmode="lin" valueType="num">
                                      <p:cBhvr>
                                        <p:cTn id="19" dur="500" fill="hold"/>
                                        <p:tgtEl>
                                          <p:spTgt spid="2115601"/>
                                        </p:tgtEl>
                                        <p:attrNameLst>
                                          <p:attrName>ppt_x</p:attrName>
                                        </p:attrNameLst>
                                      </p:cBhvr>
                                      <p:tavLst>
                                        <p:tav tm="0">
                                          <p:val>
                                            <p:strVal val="#ppt_x"/>
                                          </p:val>
                                        </p:tav>
                                        <p:tav tm="100000">
                                          <p:val>
                                            <p:strVal val="#ppt_x"/>
                                          </p:val>
                                        </p:tav>
                                      </p:tavLst>
                                    </p:anim>
                                    <p:anim calcmode="lin" valueType="num">
                                      <p:cBhvr>
                                        <p:cTn id="20" dur="500" fill="hold"/>
                                        <p:tgtEl>
                                          <p:spTgt spid="2115601"/>
                                        </p:tgtEl>
                                        <p:attrNameLst>
                                          <p:attrName>ppt_y</p:attrName>
                                        </p:attrNameLst>
                                      </p:cBhvr>
                                      <p:tavLst>
                                        <p:tav tm="0">
                                          <p:val>
                                            <p:strVal val="#ppt_y-#ppt_h/2"/>
                                          </p:val>
                                        </p:tav>
                                        <p:tav tm="100000">
                                          <p:val>
                                            <p:strVal val="#ppt_y"/>
                                          </p:val>
                                        </p:tav>
                                      </p:tavLst>
                                    </p:anim>
                                    <p:anim calcmode="lin" valueType="num">
                                      <p:cBhvr>
                                        <p:cTn id="21" dur="500" fill="hold"/>
                                        <p:tgtEl>
                                          <p:spTgt spid="2115601"/>
                                        </p:tgtEl>
                                        <p:attrNameLst>
                                          <p:attrName>ppt_w</p:attrName>
                                        </p:attrNameLst>
                                      </p:cBhvr>
                                      <p:tavLst>
                                        <p:tav tm="0">
                                          <p:val>
                                            <p:strVal val="#ppt_w"/>
                                          </p:val>
                                        </p:tav>
                                        <p:tav tm="100000">
                                          <p:val>
                                            <p:strVal val="#ppt_w"/>
                                          </p:val>
                                        </p:tav>
                                      </p:tavLst>
                                    </p:anim>
                                    <p:anim calcmode="lin" valueType="num">
                                      <p:cBhvr>
                                        <p:cTn id="22" dur="500" fill="hold"/>
                                        <p:tgtEl>
                                          <p:spTgt spid="2115601"/>
                                        </p:tgtEl>
                                        <p:attrNameLst>
                                          <p:attrName>ppt_h</p:attrName>
                                        </p:attrNameLst>
                                      </p:cBhvr>
                                      <p:tavLst>
                                        <p:tav tm="0">
                                          <p:val>
                                            <p:fltVal val="0"/>
                                          </p:val>
                                        </p:tav>
                                        <p:tav tm="100000">
                                          <p:val>
                                            <p:strVal val="#ppt_h"/>
                                          </p:val>
                                        </p:tav>
                                      </p:tavLst>
                                    </p:anim>
                                  </p:childTnLst>
                                </p:cTn>
                              </p:par>
                            </p:childTnLst>
                          </p:cTn>
                        </p:par>
                        <p:par>
                          <p:cTn id="23" fill="hold">
                            <p:stCondLst>
                              <p:cond delay="500"/>
                            </p:stCondLst>
                            <p:childTnLst>
                              <p:par>
                                <p:cTn id="24" presetID="23" presetClass="entr" presetSubtype="16" fill="hold" grpId="0" nodeType="afterEffect">
                                  <p:stCondLst>
                                    <p:cond delay="0"/>
                                  </p:stCondLst>
                                  <p:childTnLst>
                                    <p:set>
                                      <p:cBhvr>
                                        <p:cTn id="25" dur="1" fill="hold">
                                          <p:stCondLst>
                                            <p:cond delay="0"/>
                                          </p:stCondLst>
                                        </p:cTn>
                                        <p:tgtEl>
                                          <p:spTgt spid="2115592"/>
                                        </p:tgtEl>
                                        <p:attrNameLst>
                                          <p:attrName>style.visibility</p:attrName>
                                        </p:attrNameLst>
                                      </p:cBhvr>
                                      <p:to>
                                        <p:strVal val="visible"/>
                                      </p:to>
                                    </p:set>
                                    <p:anim calcmode="lin" valueType="num">
                                      <p:cBhvr>
                                        <p:cTn id="26" dur="500" fill="hold"/>
                                        <p:tgtEl>
                                          <p:spTgt spid="2115592"/>
                                        </p:tgtEl>
                                        <p:attrNameLst>
                                          <p:attrName>ppt_w</p:attrName>
                                        </p:attrNameLst>
                                      </p:cBhvr>
                                      <p:tavLst>
                                        <p:tav tm="0">
                                          <p:val>
                                            <p:fltVal val="0"/>
                                          </p:val>
                                        </p:tav>
                                        <p:tav tm="100000">
                                          <p:val>
                                            <p:strVal val="#ppt_w"/>
                                          </p:val>
                                        </p:tav>
                                      </p:tavLst>
                                    </p:anim>
                                    <p:anim calcmode="lin" valueType="num">
                                      <p:cBhvr>
                                        <p:cTn id="27" dur="500" fill="hold"/>
                                        <p:tgtEl>
                                          <p:spTgt spid="2115592"/>
                                        </p:tgtEl>
                                        <p:attrNameLst>
                                          <p:attrName>ppt_h</p:attrName>
                                        </p:attrNameLst>
                                      </p:cBhvr>
                                      <p:tavLst>
                                        <p:tav tm="0">
                                          <p:val>
                                            <p:fltVal val="0"/>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7" presetClass="entr" presetSubtype="1" fill="hold" grpId="0" nodeType="clickEffect">
                                  <p:stCondLst>
                                    <p:cond delay="0"/>
                                  </p:stCondLst>
                                  <p:childTnLst>
                                    <p:set>
                                      <p:cBhvr>
                                        <p:cTn id="31" dur="1" fill="hold">
                                          <p:stCondLst>
                                            <p:cond delay="0"/>
                                          </p:stCondLst>
                                        </p:cTn>
                                        <p:tgtEl>
                                          <p:spTgt spid="2115602"/>
                                        </p:tgtEl>
                                        <p:attrNameLst>
                                          <p:attrName>style.visibility</p:attrName>
                                        </p:attrNameLst>
                                      </p:cBhvr>
                                      <p:to>
                                        <p:strVal val="visible"/>
                                      </p:to>
                                    </p:set>
                                    <p:anim calcmode="lin" valueType="num">
                                      <p:cBhvr>
                                        <p:cTn id="32" dur="500" fill="hold"/>
                                        <p:tgtEl>
                                          <p:spTgt spid="2115602"/>
                                        </p:tgtEl>
                                        <p:attrNameLst>
                                          <p:attrName>ppt_x</p:attrName>
                                        </p:attrNameLst>
                                      </p:cBhvr>
                                      <p:tavLst>
                                        <p:tav tm="0">
                                          <p:val>
                                            <p:strVal val="#ppt_x"/>
                                          </p:val>
                                        </p:tav>
                                        <p:tav tm="100000">
                                          <p:val>
                                            <p:strVal val="#ppt_x"/>
                                          </p:val>
                                        </p:tav>
                                      </p:tavLst>
                                    </p:anim>
                                    <p:anim calcmode="lin" valueType="num">
                                      <p:cBhvr>
                                        <p:cTn id="33" dur="500" fill="hold"/>
                                        <p:tgtEl>
                                          <p:spTgt spid="2115602"/>
                                        </p:tgtEl>
                                        <p:attrNameLst>
                                          <p:attrName>ppt_y</p:attrName>
                                        </p:attrNameLst>
                                      </p:cBhvr>
                                      <p:tavLst>
                                        <p:tav tm="0">
                                          <p:val>
                                            <p:strVal val="#ppt_y-#ppt_h/2"/>
                                          </p:val>
                                        </p:tav>
                                        <p:tav tm="100000">
                                          <p:val>
                                            <p:strVal val="#ppt_y"/>
                                          </p:val>
                                        </p:tav>
                                      </p:tavLst>
                                    </p:anim>
                                    <p:anim calcmode="lin" valueType="num">
                                      <p:cBhvr>
                                        <p:cTn id="34" dur="500" fill="hold"/>
                                        <p:tgtEl>
                                          <p:spTgt spid="2115602"/>
                                        </p:tgtEl>
                                        <p:attrNameLst>
                                          <p:attrName>ppt_w</p:attrName>
                                        </p:attrNameLst>
                                      </p:cBhvr>
                                      <p:tavLst>
                                        <p:tav tm="0">
                                          <p:val>
                                            <p:strVal val="#ppt_w"/>
                                          </p:val>
                                        </p:tav>
                                        <p:tav tm="100000">
                                          <p:val>
                                            <p:strVal val="#ppt_w"/>
                                          </p:val>
                                        </p:tav>
                                      </p:tavLst>
                                    </p:anim>
                                    <p:anim calcmode="lin" valueType="num">
                                      <p:cBhvr>
                                        <p:cTn id="35" dur="500" fill="hold"/>
                                        <p:tgtEl>
                                          <p:spTgt spid="2115602"/>
                                        </p:tgtEl>
                                        <p:attrNameLst>
                                          <p:attrName>ppt_h</p:attrName>
                                        </p:attrNameLst>
                                      </p:cBhvr>
                                      <p:tavLst>
                                        <p:tav tm="0">
                                          <p:val>
                                            <p:fltVal val="0"/>
                                          </p:val>
                                        </p:tav>
                                        <p:tav tm="100000">
                                          <p:val>
                                            <p:strVal val="#ppt_h"/>
                                          </p:val>
                                        </p:tav>
                                      </p:tavLst>
                                    </p:anim>
                                  </p:childTnLst>
                                </p:cTn>
                              </p:par>
                            </p:childTnLst>
                          </p:cTn>
                        </p:par>
                        <p:par>
                          <p:cTn id="36" fill="hold">
                            <p:stCondLst>
                              <p:cond delay="500"/>
                            </p:stCondLst>
                            <p:childTnLst>
                              <p:par>
                                <p:cTn id="37" presetID="23" presetClass="entr" presetSubtype="16" fill="hold" grpId="0" nodeType="afterEffect">
                                  <p:stCondLst>
                                    <p:cond delay="0"/>
                                  </p:stCondLst>
                                  <p:childTnLst>
                                    <p:set>
                                      <p:cBhvr>
                                        <p:cTn id="38" dur="1" fill="hold">
                                          <p:stCondLst>
                                            <p:cond delay="0"/>
                                          </p:stCondLst>
                                        </p:cTn>
                                        <p:tgtEl>
                                          <p:spTgt spid="2115593"/>
                                        </p:tgtEl>
                                        <p:attrNameLst>
                                          <p:attrName>style.visibility</p:attrName>
                                        </p:attrNameLst>
                                      </p:cBhvr>
                                      <p:to>
                                        <p:strVal val="visible"/>
                                      </p:to>
                                    </p:set>
                                    <p:anim calcmode="lin" valueType="num">
                                      <p:cBhvr>
                                        <p:cTn id="39" dur="500" fill="hold"/>
                                        <p:tgtEl>
                                          <p:spTgt spid="2115593"/>
                                        </p:tgtEl>
                                        <p:attrNameLst>
                                          <p:attrName>ppt_w</p:attrName>
                                        </p:attrNameLst>
                                      </p:cBhvr>
                                      <p:tavLst>
                                        <p:tav tm="0">
                                          <p:val>
                                            <p:fltVal val="0"/>
                                          </p:val>
                                        </p:tav>
                                        <p:tav tm="100000">
                                          <p:val>
                                            <p:strVal val="#ppt_w"/>
                                          </p:val>
                                        </p:tav>
                                      </p:tavLst>
                                    </p:anim>
                                    <p:anim calcmode="lin" valueType="num">
                                      <p:cBhvr>
                                        <p:cTn id="40" dur="500" fill="hold"/>
                                        <p:tgtEl>
                                          <p:spTgt spid="2115593"/>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1" fill="hold" grpId="0" nodeType="clickEffect">
                                  <p:stCondLst>
                                    <p:cond delay="0"/>
                                  </p:stCondLst>
                                  <p:childTnLst>
                                    <p:set>
                                      <p:cBhvr>
                                        <p:cTn id="44" dur="1" fill="hold">
                                          <p:stCondLst>
                                            <p:cond delay="0"/>
                                          </p:stCondLst>
                                        </p:cTn>
                                        <p:tgtEl>
                                          <p:spTgt spid="2115603"/>
                                        </p:tgtEl>
                                        <p:attrNameLst>
                                          <p:attrName>style.visibility</p:attrName>
                                        </p:attrNameLst>
                                      </p:cBhvr>
                                      <p:to>
                                        <p:strVal val="visible"/>
                                      </p:to>
                                    </p:set>
                                    <p:anim calcmode="lin" valueType="num">
                                      <p:cBhvr>
                                        <p:cTn id="45" dur="500" fill="hold"/>
                                        <p:tgtEl>
                                          <p:spTgt spid="2115603"/>
                                        </p:tgtEl>
                                        <p:attrNameLst>
                                          <p:attrName>ppt_x</p:attrName>
                                        </p:attrNameLst>
                                      </p:cBhvr>
                                      <p:tavLst>
                                        <p:tav tm="0">
                                          <p:val>
                                            <p:strVal val="#ppt_x"/>
                                          </p:val>
                                        </p:tav>
                                        <p:tav tm="100000">
                                          <p:val>
                                            <p:strVal val="#ppt_x"/>
                                          </p:val>
                                        </p:tav>
                                      </p:tavLst>
                                    </p:anim>
                                    <p:anim calcmode="lin" valueType="num">
                                      <p:cBhvr>
                                        <p:cTn id="46" dur="500" fill="hold"/>
                                        <p:tgtEl>
                                          <p:spTgt spid="2115603"/>
                                        </p:tgtEl>
                                        <p:attrNameLst>
                                          <p:attrName>ppt_y</p:attrName>
                                        </p:attrNameLst>
                                      </p:cBhvr>
                                      <p:tavLst>
                                        <p:tav tm="0">
                                          <p:val>
                                            <p:strVal val="#ppt_y-#ppt_h/2"/>
                                          </p:val>
                                        </p:tav>
                                        <p:tav tm="100000">
                                          <p:val>
                                            <p:strVal val="#ppt_y"/>
                                          </p:val>
                                        </p:tav>
                                      </p:tavLst>
                                    </p:anim>
                                    <p:anim calcmode="lin" valueType="num">
                                      <p:cBhvr>
                                        <p:cTn id="47" dur="500" fill="hold"/>
                                        <p:tgtEl>
                                          <p:spTgt spid="2115603"/>
                                        </p:tgtEl>
                                        <p:attrNameLst>
                                          <p:attrName>ppt_w</p:attrName>
                                        </p:attrNameLst>
                                      </p:cBhvr>
                                      <p:tavLst>
                                        <p:tav tm="0">
                                          <p:val>
                                            <p:strVal val="#ppt_w"/>
                                          </p:val>
                                        </p:tav>
                                        <p:tav tm="100000">
                                          <p:val>
                                            <p:strVal val="#ppt_w"/>
                                          </p:val>
                                        </p:tav>
                                      </p:tavLst>
                                    </p:anim>
                                    <p:anim calcmode="lin" valueType="num">
                                      <p:cBhvr>
                                        <p:cTn id="48" dur="500" fill="hold"/>
                                        <p:tgtEl>
                                          <p:spTgt spid="2115603"/>
                                        </p:tgtEl>
                                        <p:attrNameLst>
                                          <p:attrName>ppt_h</p:attrName>
                                        </p:attrNameLst>
                                      </p:cBhvr>
                                      <p:tavLst>
                                        <p:tav tm="0">
                                          <p:val>
                                            <p:fltVal val="0"/>
                                          </p:val>
                                        </p:tav>
                                        <p:tav tm="100000">
                                          <p:val>
                                            <p:strVal val="#ppt_h"/>
                                          </p:val>
                                        </p:tav>
                                      </p:tavLst>
                                    </p:anim>
                                  </p:childTnLst>
                                </p:cTn>
                              </p:par>
                            </p:childTnLst>
                          </p:cTn>
                        </p:par>
                        <p:par>
                          <p:cTn id="49" fill="hold">
                            <p:stCondLst>
                              <p:cond delay="500"/>
                            </p:stCondLst>
                            <p:childTnLst>
                              <p:par>
                                <p:cTn id="50" presetID="23" presetClass="entr" presetSubtype="16" fill="hold" grpId="0" nodeType="afterEffect">
                                  <p:stCondLst>
                                    <p:cond delay="0"/>
                                  </p:stCondLst>
                                  <p:childTnLst>
                                    <p:set>
                                      <p:cBhvr>
                                        <p:cTn id="51" dur="1" fill="hold">
                                          <p:stCondLst>
                                            <p:cond delay="0"/>
                                          </p:stCondLst>
                                        </p:cTn>
                                        <p:tgtEl>
                                          <p:spTgt spid="2115595"/>
                                        </p:tgtEl>
                                        <p:attrNameLst>
                                          <p:attrName>style.visibility</p:attrName>
                                        </p:attrNameLst>
                                      </p:cBhvr>
                                      <p:to>
                                        <p:strVal val="visible"/>
                                      </p:to>
                                    </p:set>
                                    <p:anim calcmode="lin" valueType="num">
                                      <p:cBhvr>
                                        <p:cTn id="52" dur="500" fill="hold"/>
                                        <p:tgtEl>
                                          <p:spTgt spid="2115595"/>
                                        </p:tgtEl>
                                        <p:attrNameLst>
                                          <p:attrName>ppt_w</p:attrName>
                                        </p:attrNameLst>
                                      </p:cBhvr>
                                      <p:tavLst>
                                        <p:tav tm="0">
                                          <p:val>
                                            <p:fltVal val="0"/>
                                          </p:val>
                                        </p:tav>
                                        <p:tav tm="100000">
                                          <p:val>
                                            <p:strVal val="#ppt_w"/>
                                          </p:val>
                                        </p:tav>
                                      </p:tavLst>
                                    </p:anim>
                                    <p:anim calcmode="lin" valueType="num">
                                      <p:cBhvr>
                                        <p:cTn id="53" dur="500" fill="hold"/>
                                        <p:tgtEl>
                                          <p:spTgt spid="2115595"/>
                                        </p:tgtEl>
                                        <p:attrNameLst>
                                          <p:attrName>ppt_h</p:attrName>
                                        </p:attrNameLst>
                                      </p:cBhvr>
                                      <p:tavLst>
                                        <p:tav tm="0">
                                          <p:val>
                                            <p:fltVal val="0"/>
                                          </p:val>
                                        </p:tav>
                                        <p:tav tm="100000">
                                          <p:val>
                                            <p:strVal val="#ppt_h"/>
                                          </p:val>
                                        </p:tav>
                                      </p:tavLst>
                                    </p:anim>
                                  </p:childTnLst>
                                </p:cTn>
                              </p:par>
                            </p:childTnLst>
                          </p:cTn>
                        </p:par>
                        <p:par>
                          <p:cTn id="54" fill="hold">
                            <p:stCondLst>
                              <p:cond delay="1000"/>
                            </p:stCondLst>
                            <p:childTnLst>
                              <p:par>
                                <p:cTn id="55" presetID="9" presetClass="entr" presetSubtype="0" fill="hold" grpId="0" nodeType="afterEffect">
                                  <p:stCondLst>
                                    <p:cond delay="0"/>
                                  </p:stCondLst>
                                  <p:childTnLst>
                                    <p:set>
                                      <p:cBhvr>
                                        <p:cTn id="56" dur="1" fill="hold">
                                          <p:stCondLst>
                                            <p:cond delay="0"/>
                                          </p:stCondLst>
                                        </p:cTn>
                                        <p:tgtEl>
                                          <p:spTgt spid="2115598"/>
                                        </p:tgtEl>
                                        <p:attrNameLst>
                                          <p:attrName>style.visibility</p:attrName>
                                        </p:attrNameLst>
                                      </p:cBhvr>
                                      <p:to>
                                        <p:strVal val="visible"/>
                                      </p:to>
                                    </p:set>
                                    <p:animEffect transition="in" filter="dissolve">
                                      <p:cBhvr>
                                        <p:cTn id="57" dur="500"/>
                                        <p:tgtEl>
                                          <p:spTgt spid="2115598"/>
                                        </p:tgtEl>
                                      </p:cBhvr>
                                    </p:animEffect>
                                  </p:childTnLst>
                                </p:cTn>
                              </p:par>
                            </p:childTnLst>
                          </p:cTn>
                        </p:par>
                      </p:childTnLst>
                    </p:cTn>
                  </p:par>
                  <p:par>
                    <p:cTn id="58" fill="hold">
                      <p:stCondLst>
                        <p:cond delay="indefinite"/>
                      </p:stCondLst>
                      <p:childTnLst>
                        <p:par>
                          <p:cTn id="59" fill="hold">
                            <p:stCondLst>
                              <p:cond delay="0"/>
                            </p:stCondLst>
                            <p:childTnLst>
                              <p:par>
                                <p:cTn id="60" presetID="23" presetClass="entr" presetSubtype="16" fill="hold" grpId="0" nodeType="clickEffect">
                                  <p:stCondLst>
                                    <p:cond delay="0"/>
                                  </p:stCondLst>
                                  <p:childTnLst>
                                    <p:set>
                                      <p:cBhvr>
                                        <p:cTn id="61" dur="1" fill="hold">
                                          <p:stCondLst>
                                            <p:cond delay="0"/>
                                          </p:stCondLst>
                                        </p:cTn>
                                        <p:tgtEl>
                                          <p:spTgt spid="2115599"/>
                                        </p:tgtEl>
                                        <p:attrNameLst>
                                          <p:attrName>style.visibility</p:attrName>
                                        </p:attrNameLst>
                                      </p:cBhvr>
                                      <p:to>
                                        <p:strVal val="visible"/>
                                      </p:to>
                                    </p:set>
                                    <p:anim calcmode="lin" valueType="num">
                                      <p:cBhvr>
                                        <p:cTn id="62" dur="500" fill="hold"/>
                                        <p:tgtEl>
                                          <p:spTgt spid="2115599"/>
                                        </p:tgtEl>
                                        <p:attrNameLst>
                                          <p:attrName>ppt_w</p:attrName>
                                        </p:attrNameLst>
                                      </p:cBhvr>
                                      <p:tavLst>
                                        <p:tav tm="0">
                                          <p:val>
                                            <p:fltVal val="0"/>
                                          </p:val>
                                        </p:tav>
                                        <p:tav tm="100000">
                                          <p:val>
                                            <p:strVal val="#ppt_w"/>
                                          </p:val>
                                        </p:tav>
                                      </p:tavLst>
                                    </p:anim>
                                    <p:anim calcmode="lin" valueType="num">
                                      <p:cBhvr>
                                        <p:cTn id="63" dur="500" fill="hold"/>
                                        <p:tgtEl>
                                          <p:spTgt spid="2115599"/>
                                        </p:tgtEl>
                                        <p:attrNameLst>
                                          <p:attrName>ppt_h</p:attrName>
                                        </p:attrNameLst>
                                      </p:cBhvr>
                                      <p:tavLst>
                                        <p:tav tm="0">
                                          <p:val>
                                            <p:fltVal val="0"/>
                                          </p:val>
                                        </p:tav>
                                        <p:tav tm="100000">
                                          <p:val>
                                            <p:strVal val="#ppt_h"/>
                                          </p:val>
                                        </p:tav>
                                      </p:tavLst>
                                    </p:anim>
                                  </p:childTnLst>
                                </p:cTn>
                              </p:par>
                            </p:childTnLst>
                          </p:cTn>
                        </p:par>
                        <p:par>
                          <p:cTn id="64" fill="hold">
                            <p:stCondLst>
                              <p:cond delay="500"/>
                            </p:stCondLst>
                            <p:childTnLst>
                              <p:par>
                                <p:cTn id="65" presetID="9" presetClass="entr" presetSubtype="0" fill="hold" grpId="0" nodeType="afterEffect">
                                  <p:stCondLst>
                                    <p:cond delay="0"/>
                                  </p:stCondLst>
                                  <p:childTnLst>
                                    <p:set>
                                      <p:cBhvr>
                                        <p:cTn id="66" dur="1" fill="hold">
                                          <p:stCondLst>
                                            <p:cond delay="0"/>
                                          </p:stCondLst>
                                        </p:cTn>
                                        <p:tgtEl>
                                          <p:spTgt spid="2115600"/>
                                        </p:tgtEl>
                                        <p:attrNameLst>
                                          <p:attrName>style.visibility</p:attrName>
                                        </p:attrNameLst>
                                      </p:cBhvr>
                                      <p:to>
                                        <p:strVal val="visible"/>
                                      </p:to>
                                    </p:set>
                                    <p:animEffect transition="in" filter="dissolve">
                                      <p:cBhvr>
                                        <p:cTn id="67" dur="500"/>
                                        <p:tgtEl>
                                          <p:spTgt spid="2115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5588" grpId="0" animBg="1" autoUpdateAnimBg="0"/>
      <p:bldP spid="2115592" grpId="0" autoUpdateAnimBg="0"/>
      <p:bldP spid="2115593" grpId="0" autoUpdateAnimBg="0"/>
      <p:bldP spid="2115595" grpId="0" animBg="1"/>
      <p:bldP spid="2115598" grpId="0" animBg="1" autoUpdateAnimBg="0"/>
      <p:bldP spid="2115599" grpId="0" animBg="1"/>
      <p:bldP spid="2115600" grpId="0" animBg="1" autoUpdateAnimBg="0"/>
      <p:bldP spid="2115601" grpId="0" animBg="1"/>
      <p:bldP spid="2115602" grpId="0" animBg="1"/>
      <p:bldP spid="2115603"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p:cNvSpPr>
            <a:spLocks noGrp="1" noChangeArrowheads="1"/>
          </p:cNvSpPr>
          <p:nvPr>
            <p:ph type="title" idx="4294967295"/>
          </p:nvPr>
        </p:nvSpPr>
        <p:spPr>
          <a:xfrm>
            <a:off x="5645150" y="195263"/>
            <a:ext cx="6546850" cy="677862"/>
          </a:xfrm>
        </p:spPr>
        <p:txBody>
          <a:bodyPr anchor="b">
            <a:normAutofit fontScale="90000"/>
          </a:bodyPr>
          <a:lstStyle/>
          <a:p>
            <a:pPr eaLnBrk="1" hangingPunct="1"/>
            <a:r>
              <a:rPr lang="en-US" altLang="zh-CN" dirty="0" smtClean="0">
                <a:solidFill>
                  <a:srgbClr val="FFCC00"/>
                </a:solidFill>
                <a:latin typeface="Arial" panose="020B0604020202020204" pitchFamily="34" charset="0"/>
                <a:ea typeface="黑体" panose="02010600030101010101" pitchFamily="49" charset="-122"/>
              </a:rPr>
              <a:t>8</a:t>
            </a:r>
            <a:r>
              <a:rPr lang="zh-CN" altLang="en-US" dirty="0" smtClean="0">
                <a:solidFill>
                  <a:srgbClr val="FFCC00"/>
                </a:solidFill>
                <a:latin typeface="Arial" panose="020B0604020202020204" pitchFamily="34" charset="0"/>
                <a:ea typeface="黑体" panose="02010600030101010101" pitchFamily="49" charset="-122"/>
              </a:rPr>
              <a:t>位数据锁存器的</a:t>
            </a:r>
            <a:r>
              <a:rPr lang="en-US" altLang="zh-CN" dirty="0" smtClean="0">
                <a:solidFill>
                  <a:srgbClr val="FFCC00"/>
                </a:solidFill>
                <a:latin typeface="Arial" panose="020B0604020202020204" pitchFamily="34" charset="0"/>
                <a:ea typeface="黑体" panose="02010600030101010101" pitchFamily="49" charset="-122"/>
              </a:rPr>
              <a:t>HDL</a:t>
            </a:r>
            <a:r>
              <a:rPr lang="zh-CN" altLang="en-US" dirty="0" smtClean="0">
                <a:solidFill>
                  <a:srgbClr val="FFCC00"/>
                </a:solidFill>
                <a:latin typeface="Arial" panose="020B0604020202020204" pitchFamily="34" charset="0"/>
                <a:ea typeface="黑体" panose="02010600030101010101" pitchFamily="49" charset="-122"/>
              </a:rPr>
              <a:t>设计</a:t>
            </a:r>
          </a:p>
        </p:txBody>
      </p:sp>
      <p:sp>
        <p:nvSpPr>
          <p:cNvPr id="5127" name="Rectangle 10"/>
          <p:cNvSpPr>
            <a:spLocks noGrp="1" noChangeArrowheads="1"/>
          </p:cNvSpPr>
          <p:nvPr>
            <p:ph type="body" idx="4294967295"/>
          </p:nvPr>
        </p:nvSpPr>
        <p:spPr>
          <a:xfrm>
            <a:off x="4143375" y="1112838"/>
            <a:ext cx="8048625" cy="455612"/>
          </a:xfrm>
          <a:noFill/>
        </p:spPr>
        <p:txBody>
          <a:bodyPr/>
          <a:lstStyle/>
          <a:p>
            <a:pPr eaLnBrk="1" hangingPunct="1">
              <a:lnSpc>
                <a:spcPct val="90000"/>
              </a:lnSpc>
              <a:spcBef>
                <a:spcPct val="0"/>
              </a:spcBef>
              <a:buClrTx/>
              <a:buFontTx/>
              <a:buNone/>
            </a:pPr>
            <a:r>
              <a:rPr lang="en-US" altLang="zh-CN" sz="2400" dirty="0">
                <a:solidFill>
                  <a:srgbClr val="FF0066"/>
                </a:solidFill>
                <a:cs typeface="Times New Roman" panose="02020603050405020304" pitchFamily="18" charset="0"/>
              </a:rPr>
              <a:t>【</a:t>
            </a:r>
            <a:r>
              <a:rPr lang="zh-CN" altLang="en-US" sz="2400" dirty="0">
                <a:solidFill>
                  <a:srgbClr val="FF0066"/>
                </a:solidFill>
              </a:rPr>
              <a:t>例</a:t>
            </a:r>
            <a:r>
              <a:rPr lang="en-US" altLang="en-US" sz="2400" dirty="0">
                <a:solidFill>
                  <a:srgbClr val="FF0066"/>
                </a:solidFill>
              </a:rPr>
              <a:t>9.</a:t>
            </a:r>
            <a:r>
              <a:rPr lang="en-US" altLang="zh-CN" sz="2400" dirty="0">
                <a:solidFill>
                  <a:srgbClr val="FF0066"/>
                </a:solidFill>
              </a:rPr>
              <a:t>10</a:t>
            </a:r>
            <a:r>
              <a:rPr lang="en-US" altLang="en-US" sz="2400" dirty="0">
                <a:solidFill>
                  <a:srgbClr val="FF0066"/>
                </a:solidFill>
              </a:rPr>
              <a:t> </a:t>
            </a:r>
            <a:r>
              <a:rPr lang="en-US" altLang="zh-CN" sz="2400" dirty="0">
                <a:solidFill>
                  <a:srgbClr val="FF0066"/>
                </a:solidFill>
                <a:cs typeface="Times New Roman" panose="02020603050405020304" pitchFamily="18" charset="0"/>
              </a:rPr>
              <a:t>】</a:t>
            </a:r>
            <a:r>
              <a:rPr lang="zh-CN" altLang="en-US" sz="2400" dirty="0"/>
              <a:t>用</a:t>
            </a:r>
            <a:r>
              <a:rPr lang="en-US" altLang="zh-CN" sz="2400" dirty="0"/>
              <a:t>always</a:t>
            </a:r>
            <a:r>
              <a:rPr lang="zh-CN" altLang="en-US" sz="2400" dirty="0"/>
              <a:t>块语句描述的</a:t>
            </a:r>
            <a:r>
              <a:rPr lang="en-US" altLang="zh-CN" sz="2400" dirty="0"/>
              <a:t>8</a:t>
            </a:r>
            <a:r>
              <a:rPr lang="zh-CN" altLang="en-US" sz="2400" dirty="0"/>
              <a:t>位数据锁存器</a:t>
            </a:r>
          </a:p>
        </p:txBody>
      </p:sp>
      <p:sp>
        <p:nvSpPr>
          <p:cNvPr id="2135044" name="Text Box 4"/>
          <p:cNvSpPr txBox="1">
            <a:spLocks noChangeArrowheads="1"/>
          </p:cNvSpPr>
          <p:nvPr/>
        </p:nvSpPr>
        <p:spPr bwMode="auto">
          <a:xfrm>
            <a:off x="3576639" y="1606551"/>
            <a:ext cx="4905375" cy="2462213"/>
          </a:xfrm>
          <a:prstGeom prst="rect">
            <a:avLst/>
          </a:prstGeom>
          <a:solidFill>
            <a:srgbClr val="CCECFF"/>
          </a:solidFill>
          <a:ln w="12700">
            <a:solidFill>
              <a:schemeClr val="tx1"/>
            </a:solidFill>
            <a:miter lim="800000"/>
          </a:ln>
        </p:spPr>
        <p:txBody>
          <a:bodyPr anchor="b">
            <a:spAutoFit/>
          </a:bodyPr>
          <a:lstStyle/>
          <a:p>
            <a:pPr algn="l">
              <a:spcBef>
                <a:spcPct val="0"/>
              </a:spcBef>
            </a:pPr>
            <a:r>
              <a:rPr lang="en-US" altLang="zh-CN"/>
              <a:t>module latch_8bit(qout,data,clk);</a:t>
            </a:r>
          </a:p>
          <a:p>
            <a:pPr algn="l">
              <a:spcBef>
                <a:spcPct val="10000"/>
              </a:spcBef>
            </a:pPr>
            <a:r>
              <a:rPr lang="en-US" altLang="zh-CN"/>
              <a:t>      output[7:0] qout;</a:t>
            </a:r>
          </a:p>
          <a:p>
            <a:pPr algn="l">
              <a:spcBef>
                <a:spcPct val="10000"/>
              </a:spcBef>
            </a:pPr>
            <a:r>
              <a:rPr lang="en-US" altLang="zh-CN"/>
              <a:t>      input [7:0] data;</a:t>
            </a:r>
          </a:p>
          <a:p>
            <a:pPr algn="l">
              <a:spcBef>
                <a:spcPct val="10000"/>
              </a:spcBef>
            </a:pPr>
            <a:r>
              <a:rPr lang="en-US" altLang="zh-CN"/>
              <a:t>      input clk;</a:t>
            </a:r>
          </a:p>
          <a:p>
            <a:pPr algn="l">
              <a:spcBef>
                <a:spcPct val="10000"/>
              </a:spcBef>
            </a:pPr>
            <a:r>
              <a:rPr lang="en-US" altLang="zh-CN"/>
              <a:t>      reg [7:0] qout;</a:t>
            </a:r>
          </a:p>
          <a:p>
            <a:pPr algn="l">
              <a:spcBef>
                <a:spcPct val="10000"/>
              </a:spcBef>
            </a:pPr>
            <a:r>
              <a:rPr lang="en-US" altLang="zh-CN"/>
              <a:t>      </a:t>
            </a:r>
            <a:r>
              <a:rPr lang="en-US" altLang="zh-CN">
                <a:solidFill>
                  <a:srgbClr val="FF0066"/>
                </a:solidFill>
              </a:rPr>
              <a:t>always @(clk or data)</a:t>
            </a:r>
            <a:r>
              <a:rPr lang="en-US" altLang="zh-CN"/>
              <a:t>    //</a:t>
            </a:r>
            <a:r>
              <a:rPr lang="zh-CN" altLang="en-US"/>
              <a:t>电平敏感</a:t>
            </a:r>
          </a:p>
          <a:p>
            <a:pPr algn="l">
              <a:lnSpc>
                <a:spcPct val="80000"/>
              </a:lnSpc>
              <a:spcBef>
                <a:spcPct val="0"/>
              </a:spcBef>
            </a:pPr>
            <a:r>
              <a:rPr lang="en-US" altLang="zh-CN"/>
              <a:t>          if(clk) qout=data;</a:t>
            </a:r>
          </a:p>
          <a:p>
            <a:pPr algn="l">
              <a:spcBef>
                <a:spcPct val="10000"/>
              </a:spcBef>
            </a:pPr>
            <a:r>
              <a:rPr lang="en-US" altLang="zh-CN"/>
              <a:t>endmodule</a:t>
            </a:r>
          </a:p>
        </p:txBody>
      </p:sp>
      <p:graphicFrame>
        <p:nvGraphicFramePr>
          <p:cNvPr id="2135046" name="Object 6"/>
          <p:cNvGraphicFramePr>
            <a:graphicFrameLocks noChangeAspect="1"/>
          </p:cNvGraphicFramePr>
          <p:nvPr/>
        </p:nvGraphicFramePr>
        <p:xfrm>
          <a:off x="3378200" y="4178300"/>
          <a:ext cx="5602288" cy="2508250"/>
        </p:xfrm>
        <a:graphic>
          <a:graphicData uri="http://schemas.openxmlformats.org/presentationml/2006/ole">
            <mc:AlternateContent xmlns:mc="http://schemas.openxmlformats.org/markup-compatibility/2006">
              <mc:Choice xmlns:v="urn:schemas-microsoft-com:vml" Requires="v">
                <p:oleObj spid="_x0000_s5156" name="位图图像" r:id="rId4" imgW="4191585" imgH="1876190" progId="PBrush">
                  <p:embed/>
                </p:oleObj>
              </mc:Choice>
              <mc:Fallback>
                <p:oleObj name="位图图像" r:id="rId4" imgW="4191585" imgH="1876190" progId="PBrush">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8200" y="4178300"/>
                        <a:ext cx="5602288"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35047" name="Oval 7"/>
          <p:cNvSpPr>
            <a:spLocks noChangeArrowheads="1"/>
          </p:cNvSpPr>
          <p:nvPr/>
        </p:nvSpPr>
        <p:spPr bwMode="auto">
          <a:xfrm>
            <a:off x="7389813" y="6037264"/>
            <a:ext cx="406400" cy="238125"/>
          </a:xfrm>
          <a:prstGeom prst="ellipse">
            <a:avLst/>
          </a:prstGeom>
          <a:noFill/>
          <a:ln w="22225">
            <a:solidFill>
              <a:srgbClr val="FF0000"/>
            </a:solidFill>
            <a:round/>
          </a:ln>
        </p:spPr>
        <p:txBody>
          <a:bodyPr wrap="none" anchor="ctr"/>
          <a:lstStyle/>
          <a:p>
            <a:pPr algn="l">
              <a:lnSpc>
                <a:spcPct val="100000"/>
              </a:lnSpc>
              <a:spcBef>
                <a:spcPct val="0"/>
              </a:spcBef>
            </a:pPr>
            <a:endParaRPr lang="zh-CN" altLang="en-US" sz="1600">
              <a:solidFill>
                <a:srgbClr val="FF33CC"/>
              </a:solidFill>
              <a:latin typeface="Tahoma" panose="020B0604030504040204" pitchFamily="34" charset="0"/>
            </a:endParaRPr>
          </a:p>
        </p:txBody>
      </p:sp>
      <p:sp>
        <p:nvSpPr>
          <p:cNvPr id="2135048" name="AutoShape 8"/>
          <p:cNvSpPr>
            <a:spLocks noChangeArrowheads="1"/>
          </p:cNvSpPr>
          <p:nvPr/>
        </p:nvSpPr>
        <p:spPr bwMode="auto">
          <a:xfrm>
            <a:off x="7402514" y="6316664"/>
            <a:ext cx="1349375" cy="369887"/>
          </a:xfrm>
          <a:prstGeom prst="wedgeRoundRectCallout">
            <a:avLst>
              <a:gd name="adj1" fmla="val -34116"/>
              <a:gd name="adj2" fmla="val -78324"/>
              <a:gd name="adj3" fmla="val 16667"/>
            </a:avLst>
          </a:prstGeom>
          <a:solidFill>
            <a:srgbClr val="FFFF99"/>
          </a:solidFill>
          <a:ln w="9525">
            <a:solidFill>
              <a:srgbClr val="FF9966"/>
            </a:solidFill>
            <a:miter lim="800000"/>
          </a:ln>
          <a:effectLst>
            <a:prstShdw prst="shdw17" dist="17961" dir="2700000">
              <a:srgbClr val="99995C"/>
            </a:prstShdw>
          </a:effectLst>
        </p:spPr>
        <p:txBody>
          <a:bodyPr anchor="b"/>
          <a:lstStyle/>
          <a:p>
            <a:pPr algn="l">
              <a:lnSpc>
                <a:spcPct val="100000"/>
              </a:lnSpc>
              <a:spcBef>
                <a:spcPct val="0"/>
              </a:spcBef>
            </a:pPr>
            <a:r>
              <a:rPr lang="zh-CN" altLang="en-US">
                <a:ea typeface="楷体_GB2312" panose="02010609030101010101" charset="-122"/>
              </a:rPr>
              <a:t>锁存数据</a:t>
            </a:r>
            <a:endParaRPr lang="zh-CN" altLang="en-US" sz="2400">
              <a:ea typeface="楷体_GB2312" panose="02010609030101010101"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35044"/>
                                        </p:tgtEl>
                                        <p:attrNameLst>
                                          <p:attrName>style.visibility</p:attrName>
                                        </p:attrNameLst>
                                      </p:cBhvr>
                                      <p:to>
                                        <p:strVal val="visible"/>
                                      </p:to>
                                    </p:set>
                                    <p:anim calcmode="lin" valueType="num">
                                      <p:cBhvr additive="base">
                                        <p:cTn id="7" dur="500" fill="hold"/>
                                        <p:tgtEl>
                                          <p:spTgt spid="2135044"/>
                                        </p:tgtEl>
                                        <p:attrNameLst>
                                          <p:attrName>ppt_x</p:attrName>
                                        </p:attrNameLst>
                                      </p:cBhvr>
                                      <p:tavLst>
                                        <p:tav tm="0">
                                          <p:val>
                                            <p:strVal val="#ppt_x"/>
                                          </p:val>
                                        </p:tav>
                                        <p:tav tm="100000">
                                          <p:val>
                                            <p:strVal val="#ppt_x"/>
                                          </p:val>
                                        </p:tav>
                                      </p:tavLst>
                                    </p:anim>
                                    <p:anim calcmode="lin" valueType="num">
                                      <p:cBhvr additive="base">
                                        <p:cTn id="8" dur="500" fill="hold"/>
                                        <p:tgtEl>
                                          <p:spTgt spid="21350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35046"/>
                                        </p:tgtEl>
                                        <p:attrNameLst>
                                          <p:attrName>style.visibility</p:attrName>
                                        </p:attrNameLst>
                                      </p:cBhvr>
                                      <p:to>
                                        <p:strVal val="visible"/>
                                      </p:to>
                                    </p:set>
                                    <p:anim calcmode="lin" valueType="num">
                                      <p:cBhvr additive="base">
                                        <p:cTn id="13" dur="500" fill="hold"/>
                                        <p:tgtEl>
                                          <p:spTgt spid="2135046"/>
                                        </p:tgtEl>
                                        <p:attrNameLst>
                                          <p:attrName>ppt_x</p:attrName>
                                        </p:attrNameLst>
                                      </p:cBhvr>
                                      <p:tavLst>
                                        <p:tav tm="0">
                                          <p:val>
                                            <p:strVal val="#ppt_x"/>
                                          </p:val>
                                        </p:tav>
                                        <p:tav tm="100000">
                                          <p:val>
                                            <p:strVal val="#ppt_x"/>
                                          </p:val>
                                        </p:tav>
                                      </p:tavLst>
                                    </p:anim>
                                    <p:anim calcmode="lin" valueType="num">
                                      <p:cBhvr additive="base">
                                        <p:cTn id="14" dur="500" fill="hold"/>
                                        <p:tgtEl>
                                          <p:spTgt spid="21350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135047"/>
                                        </p:tgtEl>
                                        <p:attrNameLst>
                                          <p:attrName>style.visibility</p:attrName>
                                        </p:attrNameLst>
                                      </p:cBhvr>
                                      <p:to>
                                        <p:strVal val="visible"/>
                                      </p:to>
                                    </p:set>
                                    <p:anim calcmode="lin" valueType="num">
                                      <p:cBhvr>
                                        <p:cTn id="19" dur="500" fill="hold"/>
                                        <p:tgtEl>
                                          <p:spTgt spid="2135047"/>
                                        </p:tgtEl>
                                        <p:attrNameLst>
                                          <p:attrName>ppt_w</p:attrName>
                                        </p:attrNameLst>
                                      </p:cBhvr>
                                      <p:tavLst>
                                        <p:tav tm="0">
                                          <p:val>
                                            <p:fltVal val="0"/>
                                          </p:val>
                                        </p:tav>
                                        <p:tav tm="100000">
                                          <p:val>
                                            <p:strVal val="#ppt_w"/>
                                          </p:val>
                                        </p:tav>
                                      </p:tavLst>
                                    </p:anim>
                                    <p:anim calcmode="lin" valueType="num">
                                      <p:cBhvr>
                                        <p:cTn id="20" dur="500" fill="hold"/>
                                        <p:tgtEl>
                                          <p:spTgt spid="2135047"/>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2135048"/>
                                        </p:tgtEl>
                                        <p:attrNameLst>
                                          <p:attrName>style.visibility</p:attrName>
                                        </p:attrNameLst>
                                      </p:cBhvr>
                                      <p:to>
                                        <p:strVal val="visible"/>
                                      </p:to>
                                    </p:set>
                                    <p:animEffect transition="in" filter="dissolve">
                                      <p:cBhvr>
                                        <p:cTn id="24" dur="500"/>
                                        <p:tgtEl>
                                          <p:spTgt spid="2135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5044" grpId="0" animBg="1" autoUpdateAnimBg="0"/>
      <p:bldP spid="2135047" grpId="0" animBg="1"/>
      <p:bldP spid="2135048"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7267576" y="2326115"/>
            <a:ext cx="3400425" cy="830997"/>
          </a:xfrm>
          <a:prstGeom prst="rect">
            <a:avLst/>
          </a:prstGeom>
          <a:noFill/>
          <a:ln w="9525">
            <a:noFill/>
            <a:miter lim="800000"/>
          </a:ln>
        </p:spPr>
        <p:txBody>
          <a:bodyPr anchor="ctr">
            <a:spAutoFit/>
          </a:bodyPr>
          <a:lstStyle/>
          <a:p>
            <a:pPr algn="l">
              <a:lnSpc>
                <a:spcPct val="100000"/>
              </a:lnSpc>
            </a:pPr>
            <a:r>
              <a:rPr kumimoji="1" lang="zh-CN" altLang="en-US" sz="2400" dirty="0"/>
              <a:t>数码寄存器用于计算机 </a:t>
            </a:r>
            <a:r>
              <a:rPr kumimoji="1" lang="zh-CN" altLang="en-US" sz="2400" dirty="0">
                <a:solidFill>
                  <a:srgbClr val="FF0066"/>
                </a:solidFill>
              </a:rPr>
              <a:t>并行输入</a:t>
            </a:r>
            <a:r>
              <a:rPr kumimoji="1" lang="en-US" altLang="zh-CN" sz="2400" dirty="0">
                <a:solidFill>
                  <a:srgbClr val="FF0066"/>
                </a:solidFill>
              </a:rPr>
              <a:t>/</a:t>
            </a:r>
            <a:r>
              <a:rPr kumimoji="1" lang="zh-CN" altLang="en-US" sz="2400" dirty="0">
                <a:solidFill>
                  <a:srgbClr val="FF0066"/>
                </a:solidFill>
              </a:rPr>
              <a:t>输出接口</a:t>
            </a:r>
            <a:endParaRPr kumimoji="1" lang="zh-CN" altLang="en-US" sz="2400" dirty="0"/>
          </a:p>
        </p:txBody>
      </p:sp>
      <p:sp>
        <p:nvSpPr>
          <p:cNvPr id="96259" name="AutoShape 3"/>
          <p:cNvSpPr>
            <a:spLocks noChangeArrowheads="1"/>
          </p:cNvSpPr>
          <p:nvPr/>
        </p:nvSpPr>
        <p:spPr bwMode="auto">
          <a:xfrm>
            <a:off x="5765801" y="4781550"/>
            <a:ext cx="403225" cy="952500"/>
          </a:xfrm>
          <a:prstGeom prst="upArrow">
            <a:avLst>
              <a:gd name="adj1" fmla="val 50000"/>
              <a:gd name="adj2" fmla="val 59055"/>
            </a:avLst>
          </a:prstGeom>
          <a:solidFill>
            <a:srgbClr val="66FFFF"/>
          </a:solidFill>
          <a:ln w="28575">
            <a:solidFill>
              <a:schemeClr val="tx1"/>
            </a:solidFill>
            <a:miter lim="800000"/>
          </a:ln>
        </p:spPr>
        <p:txBody>
          <a:bodyPr wrap="none" anchor="ctr"/>
          <a:lstStyle/>
          <a:p>
            <a:endParaRPr lang="zh-CN" altLang="en-US"/>
          </a:p>
        </p:txBody>
      </p:sp>
      <p:grpSp>
        <p:nvGrpSpPr>
          <p:cNvPr id="96260" name="Group 4"/>
          <p:cNvGrpSpPr/>
          <p:nvPr/>
        </p:nvGrpSpPr>
        <p:grpSpPr bwMode="auto">
          <a:xfrm>
            <a:off x="4322764" y="1260475"/>
            <a:ext cx="3203575" cy="1970088"/>
            <a:chOff x="1763" y="794"/>
            <a:chExt cx="2018" cy="1241"/>
          </a:xfrm>
        </p:grpSpPr>
        <p:sp>
          <p:nvSpPr>
            <p:cNvPr id="96289" name="Rectangle 5"/>
            <p:cNvSpPr>
              <a:spLocks noChangeArrowheads="1"/>
            </p:cNvSpPr>
            <p:nvPr/>
          </p:nvSpPr>
          <p:spPr bwMode="auto">
            <a:xfrm>
              <a:off x="1763" y="794"/>
              <a:ext cx="2018" cy="691"/>
            </a:xfrm>
            <a:prstGeom prst="rect">
              <a:avLst/>
            </a:prstGeom>
            <a:noFill/>
            <a:ln w="28575">
              <a:solidFill>
                <a:schemeClr val="tx1"/>
              </a:solidFill>
              <a:miter lim="800000"/>
            </a:ln>
          </p:spPr>
          <p:txBody>
            <a:bodyPr wrap="none" anchor="ctr"/>
            <a:lstStyle/>
            <a:p>
              <a:endParaRPr lang="zh-CN" altLang="en-US"/>
            </a:p>
          </p:txBody>
        </p:sp>
        <p:sp>
          <p:nvSpPr>
            <p:cNvPr id="96290" name="Text Box 6"/>
            <p:cNvSpPr txBox="1">
              <a:spLocks noChangeArrowheads="1"/>
            </p:cNvSpPr>
            <p:nvPr/>
          </p:nvSpPr>
          <p:spPr bwMode="auto">
            <a:xfrm>
              <a:off x="2347" y="842"/>
              <a:ext cx="888" cy="288"/>
            </a:xfrm>
            <a:prstGeom prst="rect">
              <a:avLst/>
            </a:prstGeom>
            <a:noFill/>
            <a:ln w="9525">
              <a:noFill/>
              <a:miter lim="800000"/>
            </a:ln>
          </p:spPr>
          <p:txBody>
            <a:bodyPr wrap="none" anchor="ctr">
              <a:spAutoFit/>
            </a:bodyPr>
            <a:lstStyle/>
            <a:p>
              <a:pPr>
                <a:lnSpc>
                  <a:spcPct val="100000"/>
                </a:lnSpc>
              </a:pPr>
              <a:r>
                <a:rPr kumimoji="1" lang="zh-CN" altLang="en-US" sz="2400">
                  <a:solidFill>
                    <a:srgbClr val="FF0066"/>
                  </a:solidFill>
                </a:rPr>
                <a:t>外部设备</a:t>
              </a:r>
            </a:p>
          </p:txBody>
        </p:sp>
        <p:sp>
          <p:nvSpPr>
            <p:cNvPr id="96291" name="Text Box 7"/>
            <p:cNvSpPr txBox="1">
              <a:spLocks noChangeArrowheads="1"/>
            </p:cNvSpPr>
            <p:nvPr/>
          </p:nvSpPr>
          <p:spPr bwMode="auto">
            <a:xfrm>
              <a:off x="2354" y="1143"/>
              <a:ext cx="823" cy="288"/>
            </a:xfrm>
            <a:prstGeom prst="rect">
              <a:avLst/>
            </a:prstGeom>
            <a:noFill/>
            <a:ln w="9525">
              <a:noFill/>
              <a:miter lim="800000"/>
            </a:ln>
          </p:spPr>
          <p:txBody>
            <a:bodyPr wrap="none" anchor="ctr">
              <a:spAutoFit/>
            </a:bodyPr>
            <a:lstStyle/>
            <a:p>
              <a:pPr>
                <a:lnSpc>
                  <a:spcPct val="100000"/>
                </a:lnSpc>
              </a:pPr>
              <a:r>
                <a:rPr kumimoji="1" lang="en-US" altLang="zh-CN" sz="2400">
                  <a:solidFill>
                    <a:srgbClr val="FF0066"/>
                  </a:solidFill>
                </a:rPr>
                <a:t>(</a:t>
              </a:r>
              <a:r>
                <a:rPr kumimoji="1" lang="zh-CN" altLang="en-US" sz="2400">
                  <a:solidFill>
                    <a:srgbClr val="FF0066"/>
                  </a:solidFill>
                </a:rPr>
                <a:t>打印机</a:t>
              </a:r>
              <a:r>
                <a:rPr kumimoji="1" lang="en-US" altLang="zh-CN" sz="2400">
                  <a:solidFill>
                    <a:srgbClr val="FF0066"/>
                  </a:solidFill>
                </a:rPr>
                <a:t>)</a:t>
              </a:r>
            </a:p>
          </p:txBody>
        </p:sp>
        <p:sp>
          <p:nvSpPr>
            <p:cNvPr id="96292" name="AutoShape 8"/>
            <p:cNvSpPr>
              <a:spLocks noChangeArrowheads="1"/>
            </p:cNvSpPr>
            <p:nvPr/>
          </p:nvSpPr>
          <p:spPr bwMode="auto">
            <a:xfrm>
              <a:off x="2659" y="1490"/>
              <a:ext cx="273" cy="545"/>
            </a:xfrm>
            <a:prstGeom prst="upArrow">
              <a:avLst>
                <a:gd name="adj1" fmla="val 50000"/>
                <a:gd name="adj2" fmla="val 49908"/>
              </a:avLst>
            </a:prstGeom>
            <a:solidFill>
              <a:srgbClr val="66FFFF"/>
            </a:solidFill>
            <a:ln w="28575">
              <a:solidFill>
                <a:schemeClr val="tx1"/>
              </a:solidFill>
              <a:miter lim="800000"/>
            </a:ln>
          </p:spPr>
          <p:txBody>
            <a:bodyPr wrap="none" anchor="ctr"/>
            <a:lstStyle/>
            <a:p>
              <a:endParaRPr lang="zh-CN" altLang="en-US"/>
            </a:p>
          </p:txBody>
        </p:sp>
      </p:grpSp>
      <p:grpSp>
        <p:nvGrpSpPr>
          <p:cNvPr id="96261" name="Group 9"/>
          <p:cNvGrpSpPr/>
          <p:nvPr/>
        </p:nvGrpSpPr>
        <p:grpSpPr bwMode="auto">
          <a:xfrm>
            <a:off x="3919539" y="3182938"/>
            <a:ext cx="3665537" cy="2038350"/>
            <a:chOff x="1509" y="2005"/>
            <a:chExt cx="2309" cy="1284"/>
          </a:xfrm>
        </p:grpSpPr>
        <p:sp>
          <p:nvSpPr>
            <p:cNvPr id="96282" name="Text Box 10"/>
            <p:cNvSpPr txBox="1">
              <a:spLocks noChangeArrowheads="1"/>
            </p:cNvSpPr>
            <p:nvPr/>
          </p:nvSpPr>
          <p:spPr bwMode="auto">
            <a:xfrm>
              <a:off x="2379" y="2376"/>
              <a:ext cx="930" cy="288"/>
            </a:xfrm>
            <a:prstGeom prst="rect">
              <a:avLst/>
            </a:prstGeom>
            <a:noFill/>
            <a:ln w="9525">
              <a:noFill/>
              <a:miter lim="800000"/>
            </a:ln>
          </p:spPr>
          <p:txBody>
            <a:bodyPr wrap="none" anchor="ctr">
              <a:spAutoFit/>
            </a:bodyPr>
            <a:lstStyle/>
            <a:p>
              <a:pPr>
                <a:lnSpc>
                  <a:spcPct val="100000"/>
                </a:lnSpc>
              </a:pPr>
              <a:r>
                <a:rPr kumimoji="1" lang="en-US" altLang="zh-CN" sz="2400">
                  <a:solidFill>
                    <a:srgbClr val="FF0066"/>
                  </a:solidFill>
                </a:rPr>
                <a:t>8D</a:t>
              </a:r>
              <a:r>
                <a:rPr kumimoji="1" lang="zh-CN" altLang="en-US" sz="2400">
                  <a:solidFill>
                    <a:srgbClr val="FF0066"/>
                  </a:solidFill>
                </a:rPr>
                <a:t>寄存器</a:t>
              </a:r>
            </a:p>
          </p:txBody>
        </p:sp>
        <p:sp>
          <p:nvSpPr>
            <p:cNvPr id="96283" name="Rectangle 11"/>
            <p:cNvSpPr>
              <a:spLocks noChangeArrowheads="1"/>
            </p:cNvSpPr>
            <p:nvPr/>
          </p:nvSpPr>
          <p:spPr bwMode="auto">
            <a:xfrm>
              <a:off x="1800" y="2039"/>
              <a:ext cx="2018" cy="963"/>
            </a:xfrm>
            <a:prstGeom prst="rect">
              <a:avLst/>
            </a:prstGeom>
            <a:noFill/>
            <a:ln w="28575">
              <a:solidFill>
                <a:schemeClr val="tx1"/>
              </a:solidFill>
              <a:miter lim="800000"/>
            </a:ln>
          </p:spPr>
          <p:txBody>
            <a:bodyPr wrap="none" anchor="ctr"/>
            <a:lstStyle/>
            <a:p>
              <a:endParaRPr lang="zh-CN" altLang="en-US"/>
            </a:p>
          </p:txBody>
        </p:sp>
        <p:sp>
          <p:nvSpPr>
            <p:cNvPr id="96284" name="Text Box 12"/>
            <p:cNvSpPr txBox="1">
              <a:spLocks noChangeArrowheads="1"/>
            </p:cNvSpPr>
            <p:nvPr/>
          </p:nvSpPr>
          <p:spPr bwMode="auto">
            <a:xfrm>
              <a:off x="2494" y="2730"/>
              <a:ext cx="686" cy="288"/>
            </a:xfrm>
            <a:prstGeom prst="rect">
              <a:avLst/>
            </a:prstGeom>
            <a:noFill/>
            <a:ln w="9525">
              <a:noFill/>
              <a:miter lim="800000"/>
            </a:ln>
          </p:spPr>
          <p:txBody>
            <a:bodyPr wrap="none" anchor="ctr">
              <a:spAutoFit/>
            </a:bodyPr>
            <a:lstStyle/>
            <a:p>
              <a:pPr>
                <a:lnSpc>
                  <a:spcPct val="100000"/>
                </a:lnSpc>
              </a:pPr>
              <a:r>
                <a:rPr kumimoji="1" lang="en-US" altLang="zh-CN" sz="2400"/>
                <a:t>1D~8D</a:t>
              </a:r>
            </a:p>
          </p:txBody>
        </p:sp>
        <p:sp>
          <p:nvSpPr>
            <p:cNvPr id="96285" name="Text Box 13"/>
            <p:cNvSpPr txBox="1">
              <a:spLocks noChangeArrowheads="1"/>
            </p:cNvSpPr>
            <p:nvPr/>
          </p:nvSpPr>
          <p:spPr bwMode="auto">
            <a:xfrm>
              <a:off x="2466" y="2005"/>
              <a:ext cx="706" cy="288"/>
            </a:xfrm>
            <a:prstGeom prst="rect">
              <a:avLst/>
            </a:prstGeom>
            <a:noFill/>
            <a:ln w="9525">
              <a:noFill/>
              <a:miter lim="800000"/>
            </a:ln>
          </p:spPr>
          <p:txBody>
            <a:bodyPr wrap="none" anchor="ctr">
              <a:spAutoFit/>
            </a:bodyPr>
            <a:lstStyle/>
            <a:p>
              <a:pPr>
                <a:lnSpc>
                  <a:spcPct val="100000"/>
                </a:lnSpc>
              </a:pPr>
              <a:r>
                <a:rPr kumimoji="1" lang="en-US" altLang="zh-CN" sz="2400"/>
                <a:t>1Q~8Q</a:t>
              </a:r>
            </a:p>
          </p:txBody>
        </p:sp>
        <p:sp>
          <p:nvSpPr>
            <p:cNvPr id="96286" name="Line 14"/>
            <p:cNvSpPr>
              <a:spLocks noChangeShapeType="1"/>
            </p:cNvSpPr>
            <p:nvPr/>
          </p:nvSpPr>
          <p:spPr bwMode="auto">
            <a:xfrm>
              <a:off x="1509" y="2545"/>
              <a:ext cx="291" cy="0"/>
            </a:xfrm>
            <a:prstGeom prst="line">
              <a:avLst/>
            </a:prstGeom>
            <a:noFill/>
            <a:ln w="28575">
              <a:solidFill>
                <a:schemeClr val="tx1"/>
              </a:solidFill>
              <a:round/>
              <a:tailEnd type="triangle" w="med" len="med"/>
            </a:ln>
          </p:spPr>
          <p:txBody>
            <a:bodyPr wrap="none" anchor="ctr"/>
            <a:lstStyle/>
            <a:p>
              <a:endParaRPr lang="zh-CN" altLang="en-US"/>
            </a:p>
          </p:txBody>
        </p:sp>
        <p:sp>
          <p:nvSpPr>
            <p:cNvPr id="96287" name="Line 15"/>
            <p:cNvSpPr>
              <a:spLocks noChangeShapeType="1"/>
            </p:cNvSpPr>
            <p:nvPr/>
          </p:nvSpPr>
          <p:spPr bwMode="auto">
            <a:xfrm>
              <a:off x="1509" y="2545"/>
              <a:ext cx="1" cy="744"/>
            </a:xfrm>
            <a:prstGeom prst="line">
              <a:avLst/>
            </a:prstGeom>
            <a:noFill/>
            <a:ln w="28575">
              <a:solidFill>
                <a:schemeClr val="tx1"/>
              </a:solidFill>
              <a:round/>
            </a:ln>
          </p:spPr>
          <p:txBody>
            <a:bodyPr wrap="none" anchor="ctr"/>
            <a:lstStyle/>
            <a:p>
              <a:endParaRPr lang="zh-CN" altLang="en-US"/>
            </a:p>
          </p:txBody>
        </p:sp>
        <p:sp>
          <p:nvSpPr>
            <p:cNvPr id="96288" name="Text Box 16"/>
            <p:cNvSpPr txBox="1">
              <a:spLocks noChangeArrowheads="1"/>
            </p:cNvSpPr>
            <p:nvPr/>
          </p:nvSpPr>
          <p:spPr bwMode="auto">
            <a:xfrm>
              <a:off x="1805" y="2410"/>
              <a:ext cx="372" cy="288"/>
            </a:xfrm>
            <a:prstGeom prst="rect">
              <a:avLst/>
            </a:prstGeom>
            <a:noFill/>
            <a:ln w="9525">
              <a:noFill/>
              <a:miter lim="800000"/>
            </a:ln>
          </p:spPr>
          <p:txBody>
            <a:bodyPr wrap="none" anchor="ctr">
              <a:spAutoFit/>
            </a:bodyPr>
            <a:lstStyle/>
            <a:p>
              <a:pPr>
                <a:lnSpc>
                  <a:spcPct val="100000"/>
                </a:lnSpc>
              </a:pPr>
              <a:r>
                <a:rPr kumimoji="1" lang="en-US" altLang="zh-CN" sz="2400"/>
                <a:t>CP</a:t>
              </a:r>
            </a:p>
          </p:txBody>
        </p:sp>
      </p:grpSp>
      <p:sp>
        <p:nvSpPr>
          <p:cNvPr id="96262" name="Text Box 17"/>
          <p:cNvSpPr txBox="1">
            <a:spLocks noChangeArrowheads="1"/>
          </p:cNvSpPr>
          <p:nvPr/>
        </p:nvSpPr>
        <p:spPr bwMode="auto">
          <a:xfrm>
            <a:off x="5494338" y="5680075"/>
            <a:ext cx="1123950" cy="457200"/>
          </a:xfrm>
          <a:prstGeom prst="rect">
            <a:avLst/>
          </a:prstGeom>
          <a:noFill/>
          <a:ln w="9525">
            <a:noFill/>
            <a:miter lim="800000"/>
          </a:ln>
        </p:spPr>
        <p:txBody>
          <a:bodyPr anchor="ctr">
            <a:spAutoFit/>
          </a:bodyPr>
          <a:lstStyle/>
          <a:p>
            <a:pPr>
              <a:lnSpc>
                <a:spcPct val="100000"/>
              </a:lnSpc>
            </a:pPr>
            <a:r>
              <a:rPr kumimoji="1" lang="en-US" altLang="zh-CN" sz="2400"/>
              <a:t>D</a:t>
            </a:r>
            <a:r>
              <a:rPr kumimoji="1" lang="en-US" altLang="zh-CN" sz="2400" baseline="-25000"/>
              <a:t>7</a:t>
            </a:r>
            <a:r>
              <a:rPr kumimoji="1" lang="en-US" altLang="zh-CN" sz="2400"/>
              <a:t>~D</a:t>
            </a:r>
            <a:r>
              <a:rPr kumimoji="1" lang="en-US" altLang="zh-CN" sz="2400" baseline="-25000"/>
              <a:t>0</a:t>
            </a:r>
            <a:endParaRPr kumimoji="1" lang="en-US" altLang="zh-CN" sz="2400"/>
          </a:p>
        </p:txBody>
      </p:sp>
      <p:grpSp>
        <p:nvGrpSpPr>
          <p:cNvPr id="96263" name="Group 18"/>
          <p:cNvGrpSpPr/>
          <p:nvPr/>
        </p:nvGrpSpPr>
        <p:grpSpPr bwMode="auto">
          <a:xfrm>
            <a:off x="3398838" y="5314950"/>
            <a:ext cx="989012" cy="446088"/>
            <a:chOff x="1845" y="3928"/>
            <a:chExt cx="623" cy="281"/>
          </a:xfrm>
        </p:grpSpPr>
        <p:sp>
          <p:nvSpPr>
            <p:cNvPr id="96277" name="Line 19"/>
            <p:cNvSpPr>
              <a:spLocks noChangeShapeType="1"/>
            </p:cNvSpPr>
            <p:nvPr/>
          </p:nvSpPr>
          <p:spPr bwMode="auto">
            <a:xfrm>
              <a:off x="1845" y="4200"/>
              <a:ext cx="200" cy="0"/>
            </a:xfrm>
            <a:prstGeom prst="line">
              <a:avLst/>
            </a:prstGeom>
            <a:noFill/>
            <a:ln w="28575">
              <a:solidFill>
                <a:schemeClr val="tx1"/>
              </a:solidFill>
              <a:round/>
            </a:ln>
          </p:spPr>
          <p:txBody>
            <a:bodyPr wrap="none" anchor="ctr"/>
            <a:lstStyle/>
            <a:p>
              <a:endParaRPr lang="zh-CN" altLang="en-US"/>
            </a:p>
          </p:txBody>
        </p:sp>
        <p:sp>
          <p:nvSpPr>
            <p:cNvPr id="96278" name="Line 20"/>
            <p:cNvSpPr>
              <a:spLocks noChangeShapeType="1"/>
            </p:cNvSpPr>
            <p:nvPr/>
          </p:nvSpPr>
          <p:spPr bwMode="auto">
            <a:xfrm flipV="1">
              <a:off x="2045" y="3928"/>
              <a:ext cx="0" cy="272"/>
            </a:xfrm>
            <a:prstGeom prst="line">
              <a:avLst/>
            </a:prstGeom>
            <a:noFill/>
            <a:ln w="28575">
              <a:solidFill>
                <a:schemeClr val="tx1"/>
              </a:solidFill>
              <a:round/>
              <a:tailEnd type="triangle" w="med" len="med"/>
            </a:ln>
          </p:spPr>
          <p:txBody>
            <a:bodyPr wrap="none" anchor="ctr"/>
            <a:lstStyle/>
            <a:p>
              <a:endParaRPr lang="zh-CN" altLang="en-US"/>
            </a:p>
          </p:txBody>
        </p:sp>
        <p:sp>
          <p:nvSpPr>
            <p:cNvPr id="96279" name="Line 21"/>
            <p:cNvSpPr>
              <a:spLocks noChangeShapeType="1"/>
            </p:cNvSpPr>
            <p:nvPr/>
          </p:nvSpPr>
          <p:spPr bwMode="auto">
            <a:xfrm>
              <a:off x="2036" y="3946"/>
              <a:ext cx="237" cy="0"/>
            </a:xfrm>
            <a:prstGeom prst="line">
              <a:avLst/>
            </a:prstGeom>
            <a:noFill/>
            <a:ln w="28575">
              <a:solidFill>
                <a:schemeClr val="tx1"/>
              </a:solidFill>
              <a:round/>
            </a:ln>
          </p:spPr>
          <p:txBody>
            <a:bodyPr wrap="none" anchor="ctr"/>
            <a:lstStyle/>
            <a:p>
              <a:endParaRPr lang="zh-CN" altLang="en-US"/>
            </a:p>
          </p:txBody>
        </p:sp>
        <p:sp>
          <p:nvSpPr>
            <p:cNvPr id="96280" name="Line 22"/>
            <p:cNvSpPr>
              <a:spLocks noChangeShapeType="1"/>
            </p:cNvSpPr>
            <p:nvPr/>
          </p:nvSpPr>
          <p:spPr bwMode="auto">
            <a:xfrm>
              <a:off x="2272" y="3946"/>
              <a:ext cx="0" cy="263"/>
            </a:xfrm>
            <a:prstGeom prst="line">
              <a:avLst/>
            </a:prstGeom>
            <a:noFill/>
            <a:ln w="28575">
              <a:solidFill>
                <a:schemeClr val="tx1"/>
              </a:solidFill>
              <a:round/>
            </a:ln>
          </p:spPr>
          <p:txBody>
            <a:bodyPr wrap="none" anchor="ctr"/>
            <a:lstStyle/>
            <a:p>
              <a:endParaRPr lang="zh-CN" altLang="en-US"/>
            </a:p>
          </p:txBody>
        </p:sp>
        <p:sp>
          <p:nvSpPr>
            <p:cNvPr id="96281" name="Line 23"/>
            <p:cNvSpPr>
              <a:spLocks noChangeShapeType="1"/>
            </p:cNvSpPr>
            <p:nvPr/>
          </p:nvSpPr>
          <p:spPr bwMode="auto">
            <a:xfrm>
              <a:off x="2268" y="4196"/>
              <a:ext cx="200" cy="0"/>
            </a:xfrm>
            <a:prstGeom prst="line">
              <a:avLst/>
            </a:prstGeom>
            <a:noFill/>
            <a:ln w="28575">
              <a:solidFill>
                <a:schemeClr val="tx1"/>
              </a:solidFill>
              <a:round/>
            </a:ln>
          </p:spPr>
          <p:txBody>
            <a:bodyPr wrap="none" anchor="ctr"/>
            <a:lstStyle/>
            <a:p>
              <a:endParaRPr lang="zh-CN" altLang="en-US"/>
            </a:p>
          </p:txBody>
        </p:sp>
      </p:grpSp>
      <p:sp>
        <p:nvSpPr>
          <p:cNvPr id="96264" name="Text Box 24"/>
          <p:cNvSpPr txBox="1">
            <a:spLocks noChangeArrowheads="1"/>
          </p:cNvSpPr>
          <p:nvPr/>
        </p:nvSpPr>
        <p:spPr bwMode="auto">
          <a:xfrm>
            <a:off x="2189164" y="5926138"/>
            <a:ext cx="2973387" cy="457200"/>
          </a:xfrm>
          <a:prstGeom prst="rect">
            <a:avLst/>
          </a:prstGeom>
          <a:noFill/>
          <a:ln w="9525">
            <a:noFill/>
            <a:miter lim="800000"/>
          </a:ln>
        </p:spPr>
        <p:txBody>
          <a:bodyPr wrap="none" anchor="ctr">
            <a:spAutoFit/>
          </a:bodyPr>
          <a:lstStyle/>
          <a:p>
            <a:pPr>
              <a:lnSpc>
                <a:spcPct val="100000"/>
              </a:lnSpc>
            </a:pPr>
            <a:r>
              <a:rPr kumimoji="1" lang="zh-CN" altLang="en-US" sz="2400">
                <a:latin typeface="Arial" panose="020B0604020202020204" pitchFamily="34" charset="0"/>
                <a:ea typeface="楷体_GB2312" panose="02010609030101010101" charset="-122"/>
              </a:rPr>
              <a:t>计算机</a:t>
            </a:r>
            <a:r>
              <a:rPr kumimoji="1" lang="en-US" altLang="zh-CN" sz="2400">
                <a:latin typeface="Arial" panose="020B0604020202020204" pitchFamily="34" charset="0"/>
                <a:ea typeface="楷体_GB2312" panose="02010609030101010101" charset="-122"/>
              </a:rPr>
              <a:t>CPU</a:t>
            </a:r>
            <a:r>
              <a:rPr kumimoji="1" lang="zh-CN" altLang="en-US" sz="2400">
                <a:latin typeface="Arial" panose="020B0604020202020204" pitchFamily="34" charset="0"/>
                <a:ea typeface="楷体_GB2312" panose="02010609030101010101" charset="-122"/>
              </a:rPr>
              <a:t>控制信号</a:t>
            </a:r>
          </a:p>
        </p:txBody>
      </p:sp>
      <p:sp>
        <p:nvSpPr>
          <p:cNvPr id="96265" name="Text Box 25"/>
          <p:cNvSpPr txBox="1">
            <a:spLocks noChangeArrowheads="1"/>
          </p:cNvSpPr>
          <p:nvPr/>
        </p:nvSpPr>
        <p:spPr bwMode="auto">
          <a:xfrm>
            <a:off x="6921500" y="5845175"/>
            <a:ext cx="2973388" cy="457200"/>
          </a:xfrm>
          <a:prstGeom prst="rect">
            <a:avLst/>
          </a:prstGeom>
          <a:noFill/>
          <a:ln w="9525">
            <a:noFill/>
            <a:miter lim="800000"/>
          </a:ln>
        </p:spPr>
        <p:txBody>
          <a:bodyPr wrap="none" anchor="ctr">
            <a:spAutoFit/>
          </a:bodyPr>
          <a:lstStyle/>
          <a:p>
            <a:pPr>
              <a:lnSpc>
                <a:spcPct val="100000"/>
              </a:lnSpc>
            </a:pPr>
            <a:r>
              <a:rPr kumimoji="1" lang="zh-CN" altLang="en-US" sz="2400">
                <a:latin typeface="Arial" panose="020B0604020202020204" pitchFamily="34" charset="0"/>
                <a:ea typeface="楷体_GB2312" panose="02010609030101010101" charset="-122"/>
              </a:rPr>
              <a:t>计算机</a:t>
            </a:r>
            <a:r>
              <a:rPr kumimoji="1" lang="en-US" altLang="zh-CN" sz="2400">
                <a:latin typeface="Arial" panose="020B0604020202020204" pitchFamily="34" charset="0"/>
                <a:ea typeface="楷体_GB2312" panose="02010609030101010101" charset="-122"/>
              </a:rPr>
              <a:t>CPU</a:t>
            </a:r>
            <a:r>
              <a:rPr kumimoji="1" lang="zh-CN" altLang="en-US" sz="2400">
                <a:latin typeface="Arial" panose="020B0604020202020204" pitchFamily="34" charset="0"/>
                <a:ea typeface="楷体_GB2312" panose="02010609030101010101" charset="-122"/>
              </a:rPr>
              <a:t>数据总线</a:t>
            </a:r>
          </a:p>
        </p:txBody>
      </p:sp>
      <p:grpSp>
        <p:nvGrpSpPr>
          <p:cNvPr id="96266" name="Group 26"/>
          <p:cNvGrpSpPr/>
          <p:nvPr/>
        </p:nvGrpSpPr>
        <p:grpSpPr bwMode="auto">
          <a:xfrm>
            <a:off x="6051551" y="5267325"/>
            <a:ext cx="1489075" cy="592138"/>
            <a:chOff x="2852" y="3318"/>
            <a:chExt cx="938" cy="373"/>
          </a:xfrm>
        </p:grpSpPr>
        <p:sp>
          <p:nvSpPr>
            <p:cNvPr id="96275" name="Freeform 27"/>
            <p:cNvSpPr/>
            <p:nvPr/>
          </p:nvSpPr>
          <p:spPr bwMode="auto">
            <a:xfrm>
              <a:off x="2852" y="3318"/>
              <a:ext cx="938" cy="373"/>
            </a:xfrm>
            <a:custGeom>
              <a:avLst/>
              <a:gdLst>
                <a:gd name="T0" fmla="*/ 920 w 938"/>
                <a:gd name="T1" fmla="*/ 373 h 373"/>
                <a:gd name="T2" fmla="*/ 920 w 938"/>
                <a:gd name="T3" fmla="*/ 255 h 373"/>
                <a:gd name="T4" fmla="*/ 893 w 938"/>
                <a:gd name="T5" fmla="*/ 155 h 373"/>
                <a:gd name="T6" fmla="*/ 820 w 938"/>
                <a:gd name="T7" fmla="*/ 100 h 373"/>
                <a:gd name="T8" fmla="*/ 666 w 938"/>
                <a:gd name="T9" fmla="*/ 55 h 373"/>
                <a:gd name="T10" fmla="*/ 548 w 938"/>
                <a:gd name="T11" fmla="*/ 0 h 373"/>
                <a:gd name="T12" fmla="*/ 139 w 938"/>
                <a:gd name="T13" fmla="*/ 37 h 373"/>
                <a:gd name="T14" fmla="*/ 30 w 938"/>
                <a:gd name="T15" fmla="*/ 37 h 373"/>
                <a:gd name="T16" fmla="*/ 0 60000 65536"/>
                <a:gd name="T17" fmla="*/ 0 60000 65536"/>
                <a:gd name="T18" fmla="*/ 0 60000 65536"/>
                <a:gd name="T19" fmla="*/ 0 60000 65536"/>
                <a:gd name="T20" fmla="*/ 0 60000 65536"/>
                <a:gd name="T21" fmla="*/ 0 60000 65536"/>
                <a:gd name="T22" fmla="*/ 0 60000 65536"/>
                <a:gd name="T23" fmla="*/ 0 60000 65536"/>
                <a:gd name="T24" fmla="*/ 0 w 938"/>
                <a:gd name="T25" fmla="*/ 0 h 373"/>
                <a:gd name="T26" fmla="*/ 938 w 938"/>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38" h="373">
                  <a:moveTo>
                    <a:pt x="920" y="373"/>
                  </a:moveTo>
                  <a:cubicBezTo>
                    <a:pt x="938" y="319"/>
                    <a:pt x="932" y="348"/>
                    <a:pt x="920" y="255"/>
                  </a:cubicBezTo>
                  <a:cubicBezTo>
                    <a:pt x="918" y="242"/>
                    <a:pt x="902" y="161"/>
                    <a:pt x="893" y="155"/>
                  </a:cubicBezTo>
                  <a:cubicBezTo>
                    <a:pt x="868" y="138"/>
                    <a:pt x="847" y="114"/>
                    <a:pt x="820" y="100"/>
                  </a:cubicBezTo>
                  <a:cubicBezTo>
                    <a:pt x="773" y="76"/>
                    <a:pt x="715" y="71"/>
                    <a:pt x="666" y="55"/>
                  </a:cubicBezTo>
                  <a:cubicBezTo>
                    <a:pt x="624" y="41"/>
                    <a:pt x="589" y="15"/>
                    <a:pt x="548" y="0"/>
                  </a:cubicBezTo>
                  <a:cubicBezTo>
                    <a:pt x="399" y="7"/>
                    <a:pt x="282" y="25"/>
                    <a:pt x="139" y="37"/>
                  </a:cubicBezTo>
                  <a:cubicBezTo>
                    <a:pt x="114" y="42"/>
                    <a:pt x="0" y="91"/>
                    <a:pt x="30" y="37"/>
                  </a:cubicBezTo>
                </a:path>
              </a:pathLst>
            </a:custGeom>
            <a:noFill/>
            <a:ln w="28575">
              <a:solidFill>
                <a:schemeClr val="accent2"/>
              </a:solidFill>
              <a:round/>
            </a:ln>
          </p:spPr>
          <p:txBody>
            <a:bodyPr wrap="none" anchor="ctr"/>
            <a:lstStyle/>
            <a:p>
              <a:endParaRPr lang="zh-CN" altLang="en-US"/>
            </a:p>
          </p:txBody>
        </p:sp>
        <p:sp>
          <p:nvSpPr>
            <p:cNvPr id="96276" name="Line 28"/>
            <p:cNvSpPr>
              <a:spLocks noChangeShapeType="1"/>
            </p:cNvSpPr>
            <p:nvPr/>
          </p:nvSpPr>
          <p:spPr bwMode="auto">
            <a:xfrm flipH="1">
              <a:off x="2864" y="3373"/>
              <a:ext cx="100" cy="0"/>
            </a:xfrm>
            <a:prstGeom prst="line">
              <a:avLst/>
            </a:prstGeom>
            <a:noFill/>
            <a:ln w="28575">
              <a:solidFill>
                <a:schemeClr val="accent2"/>
              </a:solidFill>
              <a:round/>
              <a:tailEnd type="triangle" w="med" len="med"/>
            </a:ln>
          </p:spPr>
          <p:txBody>
            <a:bodyPr wrap="none" anchor="ctr"/>
            <a:lstStyle/>
            <a:p>
              <a:endParaRPr lang="zh-CN" altLang="en-US"/>
            </a:p>
          </p:txBody>
        </p:sp>
      </p:grpSp>
      <p:sp>
        <p:nvSpPr>
          <p:cNvPr id="96267" name="Text Box 29"/>
          <p:cNvSpPr txBox="1">
            <a:spLocks noChangeArrowheads="1"/>
          </p:cNvSpPr>
          <p:nvPr/>
        </p:nvSpPr>
        <p:spPr bwMode="auto">
          <a:xfrm>
            <a:off x="2473325" y="3271838"/>
            <a:ext cx="1409700" cy="457200"/>
          </a:xfrm>
          <a:prstGeom prst="rect">
            <a:avLst/>
          </a:prstGeom>
          <a:noFill/>
          <a:ln w="9525">
            <a:noFill/>
            <a:miter lim="800000"/>
          </a:ln>
        </p:spPr>
        <p:txBody>
          <a:bodyPr wrap="none" anchor="ctr">
            <a:spAutoFit/>
          </a:bodyPr>
          <a:lstStyle/>
          <a:p>
            <a:pPr>
              <a:lnSpc>
                <a:spcPct val="100000"/>
              </a:lnSpc>
            </a:pPr>
            <a:r>
              <a:rPr kumimoji="1" lang="zh-CN" altLang="en-US" sz="2400">
                <a:latin typeface="Arial" panose="020B0604020202020204" pitchFamily="34" charset="0"/>
                <a:ea typeface="楷体_GB2312" panose="02010609030101010101" charset="-122"/>
              </a:rPr>
              <a:t>输出接口</a:t>
            </a:r>
          </a:p>
        </p:txBody>
      </p:sp>
      <p:grpSp>
        <p:nvGrpSpPr>
          <p:cNvPr id="96268" name="Group 30"/>
          <p:cNvGrpSpPr/>
          <p:nvPr/>
        </p:nvGrpSpPr>
        <p:grpSpPr bwMode="auto">
          <a:xfrm>
            <a:off x="5969000" y="4322763"/>
            <a:ext cx="4637088" cy="1014412"/>
            <a:chOff x="2800" y="2723"/>
            <a:chExt cx="2921" cy="639"/>
          </a:xfrm>
        </p:grpSpPr>
        <p:sp>
          <p:nvSpPr>
            <p:cNvPr id="96271" name="Text Box 31"/>
            <p:cNvSpPr txBox="1">
              <a:spLocks noChangeArrowheads="1"/>
            </p:cNvSpPr>
            <p:nvPr/>
          </p:nvSpPr>
          <p:spPr bwMode="auto">
            <a:xfrm>
              <a:off x="3951" y="2723"/>
              <a:ext cx="1770" cy="639"/>
            </a:xfrm>
            <a:prstGeom prst="rect">
              <a:avLst/>
            </a:prstGeom>
            <a:noFill/>
            <a:ln w="9525">
              <a:solidFill>
                <a:schemeClr val="accent1"/>
              </a:solidFill>
              <a:miter lim="800000"/>
            </a:ln>
          </p:spPr>
          <p:txBody>
            <a:bodyPr wrap="none" anchor="ctr">
              <a:spAutoFit/>
            </a:bodyPr>
            <a:lstStyle/>
            <a:p>
              <a:pPr>
                <a:lnSpc>
                  <a:spcPct val="100000"/>
                </a:lnSpc>
              </a:pPr>
              <a:r>
                <a:rPr kumimoji="1" lang="zh-CN" altLang="en-US" sz="2400"/>
                <a:t>计算机总线画法</a:t>
              </a:r>
              <a:r>
                <a:rPr kumimoji="1" lang="en-US" altLang="zh-CN" sz="2400"/>
                <a:t>:</a:t>
              </a:r>
            </a:p>
            <a:p>
              <a:pPr>
                <a:lnSpc>
                  <a:spcPct val="100000"/>
                </a:lnSpc>
              </a:pPr>
              <a:r>
                <a:rPr kumimoji="1" lang="zh-CN" altLang="en-US" sz="2400"/>
                <a:t>一条粗线代表</a:t>
              </a:r>
              <a:r>
                <a:rPr kumimoji="1" lang="en-US" altLang="zh-CN" sz="2400"/>
                <a:t>8</a:t>
              </a:r>
              <a:r>
                <a:rPr kumimoji="1" lang="zh-CN" altLang="en-US" sz="2400"/>
                <a:t>条线</a:t>
              </a:r>
            </a:p>
          </p:txBody>
        </p:sp>
        <p:grpSp>
          <p:nvGrpSpPr>
            <p:cNvPr id="96272" name="Group 32"/>
            <p:cNvGrpSpPr/>
            <p:nvPr/>
          </p:nvGrpSpPr>
          <p:grpSpPr bwMode="auto">
            <a:xfrm>
              <a:off x="2800" y="3186"/>
              <a:ext cx="1163" cy="132"/>
              <a:chOff x="2800" y="3186"/>
              <a:chExt cx="1163" cy="132"/>
            </a:xfrm>
          </p:grpSpPr>
          <p:sp>
            <p:nvSpPr>
              <p:cNvPr id="96273" name="Freeform 33"/>
              <p:cNvSpPr/>
              <p:nvPr/>
            </p:nvSpPr>
            <p:spPr bwMode="auto">
              <a:xfrm>
                <a:off x="2800" y="3186"/>
                <a:ext cx="1118" cy="132"/>
              </a:xfrm>
              <a:custGeom>
                <a:avLst/>
                <a:gdLst>
                  <a:gd name="T0" fmla="*/ 0 w 1118"/>
                  <a:gd name="T1" fmla="*/ 132 h 132"/>
                  <a:gd name="T2" fmla="*/ 263 w 1118"/>
                  <a:gd name="T3" fmla="*/ 51 h 132"/>
                  <a:gd name="T4" fmla="*/ 745 w 1118"/>
                  <a:gd name="T5" fmla="*/ 14 h 132"/>
                  <a:gd name="T6" fmla="*/ 1118 w 1118"/>
                  <a:gd name="T7" fmla="*/ 5 h 132"/>
                  <a:gd name="T8" fmla="*/ 0 60000 65536"/>
                  <a:gd name="T9" fmla="*/ 0 60000 65536"/>
                  <a:gd name="T10" fmla="*/ 0 60000 65536"/>
                  <a:gd name="T11" fmla="*/ 0 60000 65536"/>
                  <a:gd name="T12" fmla="*/ 0 w 1118"/>
                  <a:gd name="T13" fmla="*/ 0 h 132"/>
                  <a:gd name="T14" fmla="*/ 1118 w 1118"/>
                  <a:gd name="T15" fmla="*/ 132 h 132"/>
                </a:gdLst>
                <a:ahLst/>
                <a:cxnLst>
                  <a:cxn ang="T8">
                    <a:pos x="T0" y="T1"/>
                  </a:cxn>
                  <a:cxn ang="T9">
                    <a:pos x="T2" y="T3"/>
                  </a:cxn>
                  <a:cxn ang="T10">
                    <a:pos x="T4" y="T5"/>
                  </a:cxn>
                  <a:cxn ang="T11">
                    <a:pos x="T6" y="T7"/>
                  </a:cxn>
                </a:cxnLst>
                <a:rect l="T12" t="T13" r="T14" b="T15"/>
                <a:pathLst>
                  <a:path w="1118" h="132">
                    <a:moveTo>
                      <a:pt x="0" y="132"/>
                    </a:moveTo>
                    <a:cubicBezTo>
                      <a:pt x="75" y="57"/>
                      <a:pt x="158" y="65"/>
                      <a:pt x="263" y="51"/>
                    </a:cubicBezTo>
                    <a:cubicBezTo>
                      <a:pt x="424" y="30"/>
                      <a:pt x="582" y="20"/>
                      <a:pt x="745" y="14"/>
                    </a:cubicBezTo>
                    <a:cubicBezTo>
                      <a:pt x="877" y="0"/>
                      <a:pt x="980" y="5"/>
                      <a:pt x="1118" y="5"/>
                    </a:cubicBezTo>
                  </a:path>
                </a:pathLst>
              </a:custGeom>
              <a:noFill/>
              <a:ln w="28575">
                <a:solidFill>
                  <a:srgbClr val="CC3300"/>
                </a:solidFill>
                <a:round/>
              </a:ln>
            </p:spPr>
            <p:txBody>
              <a:bodyPr wrap="none" anchor="ctr"/>
              <a:lstStyle/>
              <a:p>
                <a:endParaRPr lang="zh-CN" altLang="en-US"/>
              </a:p>
            </p:txBody>
          </p:sp>
          <p:sp>
            <p:nvSpPr>
              <p:cNvPr id="96274" name="Line 34"/>
              <p:cNvSpPr>
                <a:spLocks noChangeShapeType="1"/>
              </p:cNvSpPr>
              <p:nvPr/>
            </p:nvSpPr>
            <p:spPr bwMode="auto">
              <a:xfrm>
                <a:off x="3826" y="3191"/>
                <a:ext cx="137" cy="0"/>
              </a:xfrm>
              <a:prstGeom prst="line">
                <a:avLst/>
              </a:prstGeom>
              <a:noFill/>
              <a:ln w="28575">
                <a:solidFill>
                  <a:srgbClr val="CC3300"/>
                </a:solidFill>
                <a:round/>
                <a:tailEnd type="triangle" w="med" len="med"/>
              </a:ln>
            </p:spPr>
            <p:txBody>
              <a:bodyPr wrap="none" anchor="ctr"/>
              <a:lstStyle/>
              <a:p>
                <a:endParaRPr lang="zh-CN" altLang="en-US"/>
              </a:p>
            </p:txBody>
          </p:sp>
        </p:grpSp>
      </p:grpSp>
      <p:sp>
        <p:nvSpPr>
          <p:cNvPr id="96270" name="Rectangle 38"/>
          <p:cNvSpPr>
            <a:spLocks noGrp="1" noChangeArrowheads="1"/>
          </p:cNvSpPr>
          <p:nvPr>
            <p:ph type="title" idx="4294967295"/>
          </p:nvPr>
        </p:nvSpPr>
        <p:spPr>
          <a:xfrm>
            <a:off x="5334000" y="3048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数码寄存器的应用</a:t>
            </a:r>
          </a:p>
        </p:txBody>
      </p:sp>
    </p:spTree>
  </p:cSld>
  <p:clrMapOvr>
    <a:masterClrMapping/>
  </p:clrMapOvr>
  <p:transition>
    <p:blinds dir="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3" name="Rectangle 2"/>
          <p:cNvSpPr>
            <a:spLocks noGrp="1" noChangeArrowheads="1"/>
          </p:cNvSpPr>
          <p:nvPr>
            <p:ph type="title" idx="4294967295"/>
          </p:nvPr>
        </p:nvSpPr>
        <p:spPr>
          <a:xfrm>
            <a:off x="5334000" y="304800"/>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9.3.2 </a:t>
            </a:r>
            <a:r>
              <a:rPr lang="zh-CN" altLang="en-US" dirty="0" smtClean="0">
                <a:solidFill>
                  <a:srgbClr val="FFCC00"/>
                </a:solidFill>
                <a:latin typeface="Arial" panose="020B0604020202020204" pitchFamily="34" charset="0"/>
                <a:ea typeface="黑体" panose="02010600030101010101" pitchFamily="49" charset="-122"/>
              </a:rPr>
              <a:t> 移位寄存器（移存器）</a:t>
            </a:r>
          </a:p>
        </p:txBody>
      </p:sp>
      <p:sp>
        <p:nvSpPr>
          <p:cNvPr id="4101" name="Rectangle 3"/>
          <p:cNvSpPr>
            <a:spLocks noChangeArrowheads="1"/>
          </p:cNvSpPr>
          <p:nvPr/>
        </p:nvSpPr>
        <p:spPr bwMode="auto">
          <a:xfrm>
            <a:off x="788306" y="1445760"/>
            <a:ext cx="10794093" cy="5218112"/>
          </a:xfrm>
          <a:prstGeom prst="rect">
            <a:avLst/>
          </a:prstGeom>
          <a:noFill/>
          <a:ln w="9525">
            <a:noFill/>
            <a:miter lim="800000"/>
          </a:ln>
        </p:spPr>
        <p:txBody>
          <a:bodyPr/>
          <a:lstStyle/>
          <a:p>
            <a:pPr marL="342900" indent="-342900" algn="just" eaLnBrk="0" hangingPunct="0">
              <a:lnSpc>
                <a:spcPct val="105000"/>
              </a:lnSpc>
              <a:spcBef>
                <a:spcPct val="0"/>
              </a:spcBef>
              <a:buClr>
                <a:schemeClr val="bg2"/>
              </a:buClr>
              <a:buFont typeface="Wingdings" panose="05000000000000000000" pitchFamily="2" charset="2"/>
              <a:buChar char="v"/>
            </a:pPr>
            <a:r>
              <a:rPr lang="zh-CN" altLang="en-US" sz="2200" dirty="0"/>
              <a:t>在计算机中，常要求寄存器有“移位”功能。例如，</a:t>
            </a:r>
            <a:r>
              <a:rPr lang="zh-CN" altLang="zh-CN" sz="2200" dirty="0"/>
              <a:t>移位相加乘法器</a:t>
            </a:r>
            <a:r>
              <a:rPr lang="zh-CN" altLang="en-US" sz="2200" dirty="0"/>
              <a:t>进行乘法运算时，要求将乘数右移，被乘数左移；除法运算时，要求将余数左移；将并行传递的数转换成串行数据以及将串行传递的数转换成并行数据的过程中，需要移位。</a:t>
            </a:r>
          </a:p>
          <a:p>
            <a:pPr marL="342900" indent="-342900" algn="just" eaLnBrk="0" hangingPunct="0">
              <a:lnSpc>
                <a:spcPct val="105000"/>
              </a:lnSpc>
              <a:spcBef>
                <a:spcPct val="0"/>
              </a:spcBef>
              <a:buClr>
                <a:schemeClr val="bg2"/>
              </a:buClr>
              <a:buFont typeface="Wingdings" panose="05000000000000000000" pitchFamily="2" charset="2"/>
              <a:buChar char="v"/>
            </a:pPr>
            <a:r>
              <a:rPr lang="zh-CN" altLang="en-US" sz="2200" dirty="0"/>
              <a:t>具有移位功能的寄存器称为</a:t>
            </a:r>
            <a:r>
              <a:rPr lang="zh-CN" altLang="en-US" sz="2200" dirty="0">
                <a:solidFill>
                  <a:srgbClr val="FF0000"/>
                </a:solidFill>
              </a:rPr>
              <a:t>移位寄存器</a:t>
            </a:r>
            <a:r>
              <a:rPr lang="zh-CN" altLang="en-US" sz="2200" dirty="0"/>
              <a:t>，每来一个时钟脉冲，寄存器中数据就依次向左或向右移一位。</a:t>
            </a:r>
          </a:p>
          <a:p>
            <a:pPr marL="342900" indent="-342900" algn="just" eaLnBrk="0" hangingPunct="0">
              <a:lnSpc>
                <a:spcPct val="105000"/>
              </a:lnSpc>
              <a:spcBef>
                <a:spcPct val="0"/>
              </a:spcBef>
              <a:buClr>
                <a:schemeClr val="bg2"/>
              </a:buClr>
              <a:buFont typeface="Wingdings" panose="05000000000000000000" pitchFamily="2" charset="2"/>
              <a:buChar char="v"/>
            </a:pPr>
            <a:r>
              <a:rPr lang="zh-CN" altLang="en-US" sz="2200" dirty="0"/>
              <a:t>分类</a:t>
            </a:r>
          </a:p>
          <a:p>
            <a:pPr marL="742950" lvl="1" indent="-285750" algn="just" eaLnBrk="0" hangingPunct="0">
              <a:lnSpc>
                <a:spcPct val="105000"/>
              </a:lnSpc>
              <a:spcBef>
                <a:spcPct val="0"/>
              </a:spcBef>
              <a:buClr>
                <a:srgbClr val="006666"/>
              </a:buClr>
              <a:buSzPct val="110000"/>
              <a:buFont typeface="Wingdings" panose="05000000000000000000" pitchFamily="2" charset="2"/>
              <a:buChar char="w"/>
            </a:pPr>
            <a:r>
              <a:rPr lang="zh-CN" altLang="en-US" dirty="0"/>
              <a:t>左移移位寄存器，右移移位寄存器，双向移位寄存器</a:t>
            </a:r>
            <a:endParaRPr lang="zh-CN" altLang="en-US" sz="2400" dirty="0"/>
          </a:p>
          <a:p>
            <a:pPr marL="342900" indent="-342900" algn="just" eaLnBrk="0" hangingPunct="0">
              <a:lnSpc>
                <a:spcPct val="105000"/>
              </a:lnSpc>
              <a:spcBef>
                <a:spcPct val="0"/>
              </a:spcBef>
              <a:buClr>
                <a:schemeClr val="bg2"/>
              </a:buClr>
              <a:buFont typeface="Wingdings" panose="05000000000000000000" pitchFamily="2" charset="2"/>
              <a:buChar char="v"/>
            </a:pPr>
            <a:r>
              <a:rPr lang="zh-CN" altLang="en-US" sz="2200" dirty="0"/>
              <a:t>数据输入方式</a:t>
            </a:r>
          </a:p>
          <a:p>
            <a:pPr marL="742950" lvl="1" indent="-285750" algn="just" eaLnBrk="0" hangingPunct="0">
              <a:lnSpc>
                <a:spcPct val="105000"/>
              </a:lnSpc>
              <a:spcBef>
                <a:spcPct val="0"/>
              </a:spcBef>
              <a:buClr>
                <a:srgbClr val="006666"/>
              </a:buClr>
              <a:buSzPct val="110000"/>
              <a:buFont typeface="Wingdings" panose="05000000000000000000" pitchFamily="2" charset="2"/>
              <a:buChar char="w"/>
            </a:pPr>
            <a:r>
              <a:rPr lang="zh-CN" altLang="en-US" dirty="0"/>
              <a:t>串行输入，并行输入</a:t>
            </a:r>
          </a:p>
          <a:p>
            <a:pPr marL="342900" indent="-342900" algn="just" eaLnBrk="0" hangingPunct="0">
              <a:lnSpc>
                <a:spcPct val="105000"/>
              </a:lnSpc>
              <a:spcBef>
                <a:spcPct val="0"/>
              </a:spcBef>
              <a:buClr>
                <a:schemeClr val="bg2"/>
              </a:buClr>
              <a:buFont typeface="Wingdings" panose="05000000000000000000" pitchFamily="2" charset="2"/>
              <a:buChar char="v"/>
            </a:pPr>
            <a:r>
              <a:rPr lang="zh-CN" altLang="en-US" sz="2200" dirty="0"/>
              <a:t>数据输出方式</a:t>
            </a:r>
          </a:p>
          <a:p>
            <a:pPr marL="742950" lvl="1" indent="-285750" algn="just" eaLnBrk="0" hangingPunct="0">
              <a:lnSpc>
                <a:spcPct val="105000"/>
              </a:lnSpc>
              <a:spcBef>
                <a:spcPct val="0"/>
              </a:spcBef>
              <a:buClr>
                <a:srgbClr val="006666"/>
              </a:buClr>
              <a:buSzPct val="110000"/>
              <a:buFont typeface="Wingdings" panose="05000000000000000000" pitchFamily="2" charset="2"/>
              <a:buChar char="w"/>
            </a:pPr>
            <a:r>
              <a:rPr lang="zh-CN" altLang="en-US" dirty="0"/>
              <a:t>串行输出：右移寄存器、左移寄存器</a:t>
            </a:r>
          </a:p>
          <a:p>
            <a:pPr marL="742950" lvl="1" indent="-285750" algn="just" eaLnBrk="0" hangingPunct="0">
              <a:lnSpc>
                <a:spcPct val="105000"/>
              </a:lnSpc>
              <a:spcBef>
                <a:spcPct val="0"/>
              </a:spcBef>
              <a:buClr>
                <a:srgbClr val="006666"/>
              </a:buClr>
              <a:buSzPct val="110000"/>
              <a:buFont typeface="Wingdings" panose="05000000000000000000" pitchFamily="2" charset="2"/>
              <a:buChar char="w"/>
            </a:pPr>
            <a:r>
              <a:rPr lang="zh-CN" altLang="en-US" dirty="0"/>
              <a:t>并行输出：全部触发器的输出作为电路的输出</a:t>
            </a:r>
          </a:p>
          <a:p>
            <a:pPr marL="342900" indent="-342900" algn="just" eaLnBrk="0" hangingPunct="0">
              <a:lnSpc>
                <a:spcPct val="105000"/>
              </a:lnSpc>
              <a:spcBef>
                <a:spcPct val="0"/>
              </a:spcBef>
              <a:buClr>
                <a:schemeClr val="bg2"/>
              </a:buClr>
              <a:buFont typeface="Wingdings" panose="05000000000000000000" pitchFamily="2" charset="2"/>
              <a:buChar char="v"/>
            </a:pPr>
            <a:r>
              <a:rPr lang="zh-CN" altLang="en-US" sz="2200" dirty="0"/>
              <a:t>根据数据输入</a:t>
            </a:r>
            <a:r>
              <a:rPr lang="en-US" altLang="zh-CN" sz="2200" dirty="0"/>
              <a:t>/</a:t>
            </a:r>
            <a:r>
              <a:rPr lang="zh-CN" altLang="en-US" sz="2200" dirty="0"/>
              <a:t>输出方式，</a:t>
            </a:r>
            <a:r>
              <a:rPr lang="zh-CN" altLang="en-US" dirty="0"/>
              <a:t>移位寄存器的</a:t>
            </a:r>
            <a:r>
              <a:rPr lang="zh-CN" altLang="en-US" dirty="0">
                <a:solidFill>
                  <a:srgbClr val="CC0066"/>
                </a:solidFill>
              </a:rPr>
              <a:t>工作方式</a:t>
            </a:r>
            <a:r>
              <a:rPr lang="zh-CN" altLang="en-US" dirty="0"/>
              <a:t>有</a:t>
            </a:r>
            <a:endParaRPr lang="zh-CN" altLang="en-US" sz="2400" dirty="0"/>
          </a:p>
          <a:p>
            <a:pPr marL="742950" lvl="1" indent="-285750" algn="just" eaLnBrk="0" hangingPunct="0">
              <a:lnSpc>
                <a:spcPct val="105000"/>
              </a:lnSpc>
              <a:spcBef>
                <a:spcPct val="0"/>
              </a:spcBef>
              <a:buClr>
                <a:srgbClr val="006666"/>
              </a:buClr>
              <a:buSzPct val="110000"/>
              <a:buFont typeface="Wingdings" panose="05000000000000000000" pitchFamily="2" charset="2"/>
              <a:buChar char="w"/>
            </a:pPr>
            <a:r>
              <a:rPr lang="zh-CN" altLang="en-US" dirty="0"/>
              <a:t>串入串出、串入并出、并入串出、并入并出</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anim calcmode="lin" valueType="num">
                                      <p:cBhvr additive="base">
                                        <p:cTn id="7" dur="500" fill="hold"/>
                                        <p:tgtEl>
                                          <p:spTgt spid="410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0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01">
                                            <p:txEl>
                                              <p:pRg st="1" end="1"/>
                                            </p:txEl>
                                          </p:spTgt>
                                        </p:tgtEl>
                                        <p:attrNameLst>
                                          <p:attrName>style.visibility</p:attrName>
                                        </p:attrNameLst>
                                      </p:cBhvr>
                                      <p:to>
                                        <p:strVal val="visible"/>
                                      </p:to>
                                    </p:set>
                                    <p:anim calcmode="lin" valueType="num">
                                      <p:cBhvr additive="base">
                                        <p:cTn id="13" dur="500" fill="hold"/>
                                        <p:tgtEl>
                                          <p:spTgt spid="410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0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01">
                                            <p:txEl>
                                              <p:pRg st="2" end="2"/>
                                            </p:txEl>
                                          </p:spTgt>
                                        </p:tgtEl>
                                        <p:attrNameLst>
                                          <p:attrName>style.visibility</p:attrName>
                                        </p:attrNameLst>
                                      </p:cBhvr>
                                      <p:to>
                                        <p:strVal val="visible"/>
                                      </p:to>
                                    </p:set>
                                    <p:anim calcmode="lin" valueType="num">
                                      <p:cBhvr additive="base">
                                        <p:cTn id="19" dur="500" fill="hold"/>
                                        <p:tgtEl>
                                          <p:spTgt spid="410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01">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101">
                                            <p:txEl>
                                              <p:pRg st="3" end="3"/>
                                            </p:txEl>
                                          </p:spTgt>
                                        </p:tgtEl>
                                        <p:attrNameLst>
                                          <p:attrName>style.visibility</p:attrName>
                                        </p:attrNameLst>
                                      </p:cBhvr>
                                      <p:to>
                                        <p:strVal val="visible"/>
                                      </p:to>
                                    </p:set>
                                    <p:anim calcmode="lin" valueType="num">
                                      <p:cBhvr additive="base">
                                        <p:cTn id="23" dur="500" fill="hold"/>
                                        <p:tgtEl>
                                          <p:spTgt spid="4101">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10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4101">
                                            <p:txEl>
                                              <p:pRg st="4" end="4"/>
                                            </p:txEl>
                                          </p:spTgt>
                                        </p:tgtEl>
                                        <p:attrNameLst>
                                          <p:attrName>style.visibility</p:attrName>
                                        </p:attrNameLst>
                                      </p:cBhvr>
                                      <p:to>
                                        <p:strVal val="visible"/>
                                      </p:to>
                                    </p:set>
                                    <p:anim calcmode="lin" valueType="num">
                                      <p:cBhvr additive="base">
                                        <p:cTn id="29" dur="500" fill="hold"/>
                                        <p:tgtEl>
                                          <p:spTgt spid="4101">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101">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4101">
                                            <p:txEl>
                                              <p:pRg st="5" end="5"/>
                                            </p:txEl>
                                          </p:spTgt>
                                        </p:tgtEl>
                                        <p:attrNameLst>
                                          <p:attrName>style.visibility</p:attrName>
                                        </p:attrNameLst>
                                      </p:cBhvr>
                                      <p:to>
                                        <p:strVal val="visible"/>
                                      </p:to>
                                    </p:set>
                                    <p:anim calcmode="lin" valueType="num">
                                      <p:cBhvr additive="base">
                                        <p:cTn id="33" dur="500" fill="hold"/>
                                        <p:tgtEl>
                                          <p:spTgt spid="4101">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10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4101">
                                            <p:txEl>
                                              <p:pRg st="6" end="6"/>
                                            </p:txEl>
                                          </p:spTgt>
                                        </p:tgtEl>
                                        <p:attrNameLst>
                                          <p:attrName>style.visibility</p:attrName>
                                        </p:attrNameLst>
                                      </p:cBhvr>
                                      <p:to>
                                        <p:strVal val="visible"/>
                                      </p:to>
                                    </p:set>
                                    <p:anim calcmode="lin" valueType="num">
                                      <p:cBhvr additive="base">
                                        <p:cTn id="39" dur="500" fill="hold"/>
                                        <p:tgtEl>
                                          <p:spTgt spid="4101">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4101">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4101">
                                            <p:txEl>
                                              <p:pRg st="7" end="7"/>
                                            </p:txEl>
                                          </p:spTgt>
                                        </p:tgtEl>
                                        <p:attrNameLst>
                                          <p:attrName>style.visibility</p:attrName>
                                        </p:attrNameLst>
                                      </p:cBhvr>
                                      <p:to>
                                        <p:strVal val="visible"/>
                                      </p:to>
                                    </p:set>
                                    <p:anim calcmode="lin" valueType="num">
                                      <p:cBhvr additive="base">
                                        <p:cTn id="43" dur="500" fill="hold"/>
                                        <p:tgtEl>
                                          <p:spTgt spid="4101">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101">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4101">
                                            <p:txEl>
                                              <p:pRg st="8" end="8"/>
                                            </p:txEl>
                                          </p:spTgt>
                                        </p:tgtEl>
                                        <p:attrNameLst>
                                          <p:attrName>style.visibility</p:attrName>
                                        </p:attrNameLst>
                                      </p:cBhvr>
                                      <p:to>
                                        <p:strVal val="visible"/>
                                      </p:to>
                                    </p:set>
                                    <p:anim calcmode="lin" valueType="num">
                                      <p:cBhvr additive="base">
                                        <p:cTn id="47" dur="500" fill="hold"/>
                                        <p:tgtEl>
                                          <p:spTgt spid="4101">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410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4101">
                                            <p:txEl>
                                              <p:pRg st="9" end="9"/>
                                            </p:txEl>
                                          </p:spTgt>
                                        </p:tgtEl>
                                        <p:attrNameLst>
                                          <p:attrName>style.visibility</p:attrName>
                                        </p:attrNameLst>
                                      </p:cBhvr>
                                      <p:to>
                                        <p:strVal val="visible"/>
                                      </p:to>
                                    </p:set>
                                    <p:anim calcmode="lin" valueType="num">
                                      <p:cBhvr additive="base">
                                        <p:cTn id="53" dur="500" fill="hold"/>
                                        <p:tgtEl>
                                          <p:spTgt spid="4101">
                                            <p:txEl>
                                              <p:pRg st="9" end="9"/>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4101">
                                            <p:txEl>
                                              <p:pRg st="9" end="9"/>
                                            </p:txEl>
                                          </p:spTgt>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4101">
                                            <p:txEl>
                                              <p:pRg st="10" end="10"/>
                                            </p:txEl>
                                          </p:spTgt>
                                        </p:tgtEl>
                                        <p:attrNameLst>
                                          <p:attrName>style.visibility</p:attrName>
                                        </p:attrNameLst>
                                      </p:cBhvr>
                                      <p:to>
                                        <p:strVal val="visible"/>
                                      </p:to>
                                    </p:set>
                                    <p:anim calcmode="lin" valueType="num">
                                      <p:cBhvr additive="base">
                                        <p:cTn id="57" dur="500" fill="hold"/>
                                        <p:tgtEl>
                                          <p:spTgt spid="4101">
                                            <p:txEl>
                                              <p:pRg st="10" end="1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4101">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8" name="Rectangle 2"/>
          <p:cNvSpPr>
            <a:spLocks noGrp="1" noChangeArrowheads="1"/>
          </p:cNvSpPr>
          <p:nvPr>
            <p:ph type="title" idx="4294967295"/>
          </p:nvPr>
        </p:nvSpPr>
        <p:spPr>
          <a:xfrm>
            <a:off x="2266951" y="316079"/>
            <a:ext cx="7837714"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串入串出、串入并出移位寄存器</a:t>
            </a:r>
          </a:p>
        </p:txBody>
      </p:sp>
      <p:graphicFrame>
        <p:nvGraphicFramePr>
          <p:cNvPr id="111979" name="Object 363"/>
          <p:cNvGraphicFramePr>
            <a:graphicFrameLocks noChangeAspect="1"/>
          </p:cNvGraphicFramePr>
          <p:nvPr/>
        </p:nvGraphicFramePr>
        <p:xfrm>
          <a:off x="3084514" y="1227138"/>
          <a:ext cx="5951537" cy="2265362"/>
        </p:xfrm>
        <a:graphic>
          <a:graphicData uri="http://schemas.openxmlformats.org/presentationml/2006/ole">
            <mc:AlternateContent xmlns:mc="http://schemas.openxmlformats.org/markup-compatibility/2006">
              <mc:Choice xmlns:v="urn:schemas-microsoft-com:vml" Requires="v">
                <p:oleObj spid="_x0000_s6180" name="位图图像" r:id="rId4" imgW="5152381" imgH="1961905" progId="PBrush">
                  <p:embed/>
                </p:oleObj>
              </mc:Choice>
              <mc:Fallback>
                <p:oleObj name="位图图像" r:id="rId4" imgW="5152381" imgH="1961905" progId="PBrush">
                  <p:embed/>
                  <p:pic>
                    <p:nvPicPr>
                      <p:cNvPr id="0" name="Picture 15"/>
                      <p:cNvPicPr>
                        <a:picLocks noChangeAspect="1" noChangeArrowheads="1"/>
                      </p:cNvPicPr>
                      <p:nvPr/>
                    </p:nvPicPr>
                    <p:blipFill>
                      <a:blip r:embed="rId5">
                        <a:lum contrast="6000"/>
                        <a:extLst>
                          <a:ext uri="{28A0092B-C50C-407E-A947-70E740481C1C}">
                            <a14:useLocalDpi xmlns:a14="http://schemas.microsoft.com/office/drawing/2010/main" val="0"/>
                          </a:ext>
                        </a:extLst>
                      </a:blip>
                      <a:srcRect/>
                      <a:stretch>
                        <a:fillRect/>
                      </a:stretch>
                    </p:blipFill>
                    <p:spPr bwMode="auto">
                      <a:xfrm>
                        <a:off x="3084514" y="1227138"/>
                        <a:ext cx="5951537" cy="226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13500000" algn="ctr" rotWithShape="0">
                                <a:srgbClr val="808080">
                                  <a:alpha val="50000"/>
                                </a:srgbClr>
                              </a:outerShdw>
                            </a:effectLst>
                          </a14:hiddenEffects>
                        </a:ext>
                      </a:extLst>
                    </p:spPr>
                  </p:pic>
                </p:oleObj>
              </mc:Fallback>
            </mc:AlternateContent>
          </a:graphicData>
        </a:graphic>
      </p:graphicFrame>
      <p:sp>
        <p:nvSpPr>
          <p:cNvPr id="95" name="AutoShape 129"/>
          <p:cNvSpPr>
            <a:spLocks noChangeArrowheads="1"/>
          </p:cNvSpPr>
          <p:nvPr/>
        </p:nvSpPr>
        <p:spPr bwMode="auto">
          <a:xfrm>
            <a:off x="1393375" y="5074907"/>
            <a:ext cx="10036628" cy="1202400"/>
          </a:xfrm>
          <a:prstGeom prst="horizontalScroll">
            <a:avLst>
              <a:gd name="adj" fmla="val 12500"/>
            </a:avLst>
          </a:prstGeom>
          <a:solidFill>
            <a:srgbClr val="FFCC99"/>
          </a:solidFill>
          <a:ln w="9525">
            <a:solidFill>
              <a:srgbClr val="CC6600"/>
            </a:solidFill>
            <a:round/>
          </a:ln>
        </p:spPr>
        <p:txBody>
          <a:bodyPr wrap="square" anchor="ctr">
            <a:spAutoFit/>
          </a:bodyPr>
          <a:lstStyle/>
          <a:p>
            <a:pPr marL="354330" indent="-354330" algn="just" eaLnBrk="0" hangingPunct="0">
              <a:lnSpc>
                <a:spcPct val="110000"/>
              </a:lnSpc>
              <a:buClr>
                <a:schemeClr val="bg2"/>
              </a:buClr>
              <a:buFont typeface="Wingdings" panose="05000000000000000000" pitchFamily="2" charset="2"/>
              <a:buChar char="v"/>
            </a:pPr>
            <a:r>
              <a:rPr lang="zh-CN" altLang="en-US" sz="2400" dirty="0">
                <a:ea typeface="楷体_GB2312" panose="02010609030101010101" charset="-122"/>
              </a:rPr>
              <a:t>移位寄存器应采用</a:t>
            </a:r>
            <a:r>
              <a:rPr lang="zh-CN" altLang="en-US" sz="2400" dirty="0">
                <a:solidFill>
                  <a:srgbClr val="CC0066"/>
                </a:solidFill>
                <a:ea typeface="楷体_GB2312" panose="02010609030101010101" charset="-122"/>
              </a:rPr>
              <a:t>边沿</a:t>
            </a:r>
            <a:r>
              <a:rPr lang="zh-CN" altLang="en-US" sz="2400" dirty="0">
                <a:ea typeface="楷体_GB2312" panose="02010609030101010101" charset="-122"/>
              </a:rPr>
              <a:t>触发或</a:t>
            </a:r>
            <a:r>
              <a:rPr lang="zh-CN" altLang="en-US" sz="2400" dirty="0">
                <a:solidFill>
                  <a:srgbClr val="CC0066"/>
                </a:solidFill>
                <a:ea typeface="楷体_GB2312" panose="02010609030101010101" charset="-122"/>
              </a:rPr>
              <a:t>主从</a:t>
            </a:r>
            <a:r>
              <a:rPr lang="zh-CN" altLang="en-US" sz="2400" dirty="0">
                <a:ea typeface="楷体_GB2312" panose="02010609030101010101" charset="-122"/>
              </a:rPr>
              <a:t>触发方式的触发器，</a:t>
            </a:r>
            <a:r>
              <a:rPr lang="zh-CN" altLang="en-US" sz="2400" dirty="0">
                <a:solidFill>
                  <a:srgbClr val="FF0000"/>
                </a:solidFill>
                <a:ea typeface="楷体_GB2312" panose="02010609030101010101" charset="-122"/>
              </a:rPr>
              <a:t>不能采用电位触发的触发器</a:t>
            </a:r>
            <a:r>
              <a:rPr lang="zh-CN" altLang="en-US" sz="2400" dirty="0">
                <a:ea typeface="楷体_GB2312" panose="02010609030101010101" charset="-122"/>
              </a:rPr>
              <a:t>，以防止空翻。</a:t>
            </a:r>
          </a:p>
        </p:txBody>
      </p:sp>
      <p:sp>
        <p:nvSpPr>
          <p:cNvPr id="7" name="Rectangle 3"/>
          <p:cNvSpPr>
            <a:spLocks noChangeArrowheads="1"/>
          </p:cNvSpPr>
          <p:nvPr/>
        </p:nvSpPr>
        <p:spPr bwMode="auto">
          <a:xfrm>
            <a:off x="1066803" y="3862389"/>
            <a:ext cx="10363200" cy="1227137"/>
          </a:xfrm>
          <a:prstGeom prst="rect">
            <a:avLst/>
          </a:prstGeom>
          <a:noFill/>
          <a:ln w="9525">
            <a:noFill/>
            <a:miter lim="800000"/>
          </a:ln>
        </p:spPr>
        <p:txBody>
          <a:bodyPr/>
          <a:lstStyle/>
          <a:p>
            <a:pPr marL="342900" indent="-342900" algn="just" eaLnBrk="0" hangingPunct="0">
              <a:lnSpc>
                <a:spcPct val="105000"/>
              </a:lnSpc>
              <a:spcBef>
                <a:spcPct val="0"/>
              </a:spcBef>
              <a:buClr>
                <a:schemeClr val="bg2"/>
              </a:buClr>
              <a:buFont typeface="Wingdings" panose="05000000000000000000" pitchFamily="2" charset="2"/>
              <a:buChar char="v"/>
            </a:pPr>
            <a:r>
              <a:rPr lang="zh-CN" altLang="en-US" sz="2400" dirty="0">
                <a:solidFill>
                  <a:srgbClr val="C00000"/>
                </a:solidFill>
              </a:rPr>
              <a:t>左</a:t>
            </a:r>
            <a:r>
              <a:rPr lang="zh-CN" altLang="zh-CN" sz="2400" dirty="0">
                <a:solidFill>
                  <a:srgbClr val="C00000"/>
                </a:solidFill>
              </a:rPr>
              <a:t>移</a:t>
            </a:r>
            <a:r>
              <a:rPr lang="zh-CN" altLang="zh-CN" sz="2400" dirty="0"/>
              <a:t>移位寄存器的</a:t>
            </a:r>
            <a:r>
              <a:rPr lang="zh-CN" altLang="zh-CN" sz="2400" dirty="0">
                <a:solidFill>
                  <a:srgbClr val="C00000"/>
                </a:solidFill>
              </a:rPr>
              <a:t>串行</a:t>
            </a:r>
            <a:r>
              <a:rPr lang="zh-CN" altLang="zh-CN" sz="2400" dirty="0"/>
              <a:t>输入方式：在同一个时钟的控制下，数据从寄存器的最右端串行输入，同时已存入的信息</a:t>
            </a:r>
            <a:r>
              <a:rPr lang="zh-CN" altLang="zh-CN" sz="2400" dirty="0">
                <a:solidFill>
                  <a:srgbClr val="C00000"/>
                </a:solidFill>
              </a:rPr>
              <a:t>左移</a:t>
            </a:r>
            <a:r>
              <a:rPr lang="zh-CN" altLang="zh-CN" sz="2400" dirty="0"/>
              <a:t>一位。</a:t>
            </a:r>
            <a:endParaRPr lang="zh-CN" altLang="en-US" sz="2200"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95"/>
                                        </p:tgtEl>
                                        <p:attrNameLst>
                                          <p:attrName>style.visibility</p:attrName>
                                        </p:attrNameLst>
                                      </p:cBhvr>
                                      <p:to>
                                        <p:strVal val="visible"/>
                                      </p:to>
                                    </p:set>
                                    <p:animEffect transition="in" filter="barn(outVertical)">
                                      <p:cBhvr>
                                        <p:cTn id="1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 grpId="0" build="p"/>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4" name="Rectangle 2"/>
          <p:cNvSpPr>
            <a:spLocks noGrp="1" noChangeArrowheads="1"/>
          </p:cNvSpPr>
          <p:nvPr>
            <p:ph type="title" idx="4294967295"/>
          </p:nvPr>
        </p:nvSpPr>
        <p:spPr>
          <a:xfrm>
            <a:off x="5334000" y="304800"/>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4</a:t>
            </a:r>
            <a:r>
              <a:rPr lang="zh-CN" altLang="en-US" dirty="0" smtClean="0">
                <a:solidFill>
                  <a:srgbClr val="FFCC00"/>
                </a:solidFill>
                <a:latin typeface="Arial" panose="020B0604020202020204" pitchFamily="34" charset="0"/>
                <a:ea typeface="黑体" panose="02010600030101010101" pitchFamily="49" charset="-122"/>
              </a:rPr>
              <a:t>位右移移位寄存器</a:t>
            </a:r>
          </a:p>
        </p:txBody>
      </p:sp>
      <p:sp>
        <p:nvSpPr>
          <p:cNvPr id="7175" name="Rectangle 3"/>
          <p:cNvSpPr>
            <a:spLocks noGrp="1" noChangeArrowheads="1"/>
          </p:cNvSpPr>
          <p:nvPr>
            <p:ph type="body" sz="half" idx="4294967295"/>
          </p:nvPr>
        </p:nvSpPr>
        <p:spPr>
          <a:xfrm>
            <a:off x="0" y="1228725"/>
            <a:ext cx="4119563" cy="830263"/>
          </a:xfrm>
        </p:spPr>
        <p:txBody>
          <a:bodyPr/>
          <a:lstStyle/>
          <a:p>
            <a:pPr algn="just">
              <a:lnSpc>
                <a:spcPct val="90000"/>
              </a:lnSpc>
            </a:pPr>
            <a:r>
              <a:rPr lang="zh-CN" altLang="en-US" sz="2400" dirty="0"/>
              <a:t>电路结构（</a:t>
            </a:r>
            <a:r>
              <a:rPr lang="en-US" altLang="zh-CN" sz="2400" dirty="0"/>
              <a:t>N=4</a:t>
            </a:r>
            <a:r>
              <a:rPr lang="zh-CN" altLang="en-US" sz="2400" dirty="0"/>
              <a:t>右移）</a:t>
            </a:r>
          </a:p>
          <a:p>
            <a:pPr lvl="1" algn="just">
              <a:lnSpc>
                <a:spcPct val="90000"/>
              </a:lnSpc>
              <a:spcBef>
                <a:spcPct val="50000"/>
              </a:spcBef>
              <a:buFont typeface="Wingdings" panose="05000000000000000000" pitchFamily="2" charset="2"/>
              <a:buNone/>
            </a:pPr>
            <a:r>
              <a:rPr lang="en-US" altLang="zh-CN" sz="1800" dirty="0"/>
              <a:t>D</a:t>
            </a:r>
            <a:r>
              <a:rPr lang="en-US" altLang="zh-CN" sz="1800" baseline="-25000" dirty="0"/>
              <a:t>IR</a:t>
            </a:r>
            <a:r>
              <a:rPr lang="zh-CN" altLang="en-US" sz="1800" dirty="0"/>
              <a:t>：右移串行数据输入</a:t>
            </a:r>
            <a:r>
              <a:rPr lang="en-US" altLang="zh-CN" sz="1800" dirty="0"/>
              <a:t>1011</a:t>
            </a:r>
            <a:endParaRPr kumimoji="1" lang="zh-CN" altLang="en-US" sz="1800" dirty="0"/>
          </a:p>
        </p:txBody>
      </p:sp>
      <p:grpSp>
        <p:nvGrpSpPr>
          <p:cNvPr id="2" name="Group 132"/>
          <p:cNvGrpSpPr/>
          <p:nvPr/>
        </p:nvGrpSpPr>
        <p:grpSpPr bwMode="auto">
          <a:xfrm>
            <a:off x="5524500" y="1204913"/>
            <a:ext cx="4953000" cy="1884362"/>
            <a:chOff x="2352" y="1152"/>
            <a:chExt cx="3120" cy="1187"/>
          </a:xfrm>
        </p:grpSpPr>
        <p:graphicFrame>
          <p:nvGraphicFramePr>
            <p:cNvPr id="7172" name="Object 112"/>
            <p:cNvGraphicFramePr>
              <a:graphicFrameLocks noChangeAspect="1"/>
            </p:cNvGraphicFramePr>
            <p:nvPr/>
          </p:nvGraphicFramePr>
          <p:xfrm>
            <a:off x="2784" y="1516"/>
            <a:ext cx="72" cy="136"/>
          </p:xfrm>
          <a:graphic>
            <a:graphicData uri="http://schemas.openxmlformats.org/presentationml/2006/ole">
              <mc:AlternateContent xmlns:mc="http://schemas.openxmlformats.org/markup-compatibility/2006">
                <mc:Choice xmlns:v="urn:schemas-microsoft-com:vml" Requires="v">
                  <p:oleObj spid="_x0000_s7265" name="Equation" r:id="rId4" imgW="114151" imgH="215619" progId="Equation.3">
                    <p:embed/>
                  </p:oleObj>
                </mc:Choice>
                <mc:Fallback>
                  <p:oleObj name="Equation" r:id="rId4" imgW="114151" imgH="215619" progId="Equation.3">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4" y="1516"/>
                          <a:ext cx="72"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281" name="Group 102"/>
            <p:cNvGrpSpPr/>
            <p:nvPr/>
          </p:nvGrpSpPr>
          <p:grpSpPr bwMode="auto">
            <a:xfrm>
              <a:off x="2964" y="1536"/>
              <a:ext cx="444" cy="432"/>
              <a:chOff x="2964" y="1536"/>
              <a:chExt cx="444" cy="432"/>
            </a:xfrm>
          </p:grpSpPr>
          <p:sp>
            <p:nvSpPr>
              <p:cNvPr id="7353" name="Rectangle 25"/>
              <p:cNvSpPr>
                <a:spLocks noChangeArrowheads="1"/>
              </p:cNvSpPr>
              <p:nvPr/>
            </p:nvSpPr>
            <p:spPr bwMode="auto">
              <a:xfrm>
                <a:off x="2964" y="1536"/>
                <a:ext cx="384" cy="384"/>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7354" name="Text Box 26"/>
              <p:cNvSpPr txBox="1">
                <a:spLocks noChangeArrowheads="1"/>
              </p:cNvSpPr>
              <p:nvPr/>
            </p:nvSpPr>
            <p:spPr bwMode="auto">
              <a:xfrm>
                <a:off x="2964" y="1536"/>
                <a:ext cx="240"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D</a:t>
                </a:r>
              </a:p>
            </p:txBody>
          </p:sp>
          <p:sp>
            <p:nvSpPr>
              <p:cNvPr id="7355" name="AutoShape 27"/>
              <p:cNvSpPr>
                <a:spLocks noChangeArrowheads="1"/>
              </p:cNvSpPr>
              <p:nvPr/>
            </p:nvSpPr>
            <p:spPr bwMode="auto">
              <a:xfrm rot="5400000">
                <a:off x="2964" y="1698"/>
                <a:ext cx="96" cy="96"/>
              </a:xfrm>
              <a:prstGeom prst="triangle">
                <a:avLst>
                  <a:gd name="adj" fmla="val 50000"/>
                </a:avLst>
              </a:prstGeom>
              <a:noFill/>
              <a:ln w="19050">
                <a:solidFill>
                  <a:schemeClr val="tx1"/>
                </a:solidFill>
                <a:miter lim="800000"/>
              </a:ln>
            </p:spPr>
            <p:txBody>
              <a:bodyPr rot="10800000" vert="eaVert"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7356" name="Text Box 28"/>
              <p:cNvSpPr txBox="1">
                <a:spLocks noChangeArrowheads="1"/>
              </p:cNvSpPr>
              <p:nvPr/>
            </p:nvSpPr>
            <p:spPr bwMode="auto">
              <a:xfrm>
                <a:off x="3168" y="1536"/>
                <a:ext cx="240"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7357" name="Text Box 29"/>
              <p:cNvSpPr txBox="1">
                <a:spLocks noChangeArrowheads="1"/>
              </p:cNvSpPr>
              <p:nvPr/>
            </p:nvSpPr>
            <p:spPr bwMode="auto">
              <a:xfrm>
                <a:off x="3045" y="1728"/>
                <a:ext cx="288"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R</a:t>
                </a:r>
                <a:r>
                  <a:rPr lang="en-US" altLang="zh-CN" sz="1400" baseline="-25000">
                    <a:solidFill>
                      <a:schemeClr val="hlink"/>
                    </a:solidFill>
                    <a:ea typeface="Gulim" panose="020B0600000101010101" pitchFamily="50" charset="-127"/>
                  </a:rPr>
                  <a:t>D</a:t>
                </a:r>
                <a:endParaRPr lang="en-US" altLang="zh-CN" sz="1400">
                  <a:solidFill>
                    <a:schemeClr val="hlink"/>
                  </a:solidFill>
                  <a:ea typeface="Gulim" panose="020B0600000101010101" pitchFamily="50" charset="-127"/>
                </a:endParaRPr>
              </a:p>
            </p:txBody>
          </p:sp>
          <p:sp>
            <p:nvSpPr>
              <p:cNvPr id="7358" name="Line 30"/>
              <p:cNvSpPr>
                <a:spLocks noChangeShapeType="1"/>
              </p:cNvSpPr>
              <p:nvPr/>
            </p:nvSpPr>
            <p:spPr bwMode="auto">
              <a:xfrm>
                <a:off x="3093" y="1758"/>
                <a:ext cx="96" cy="0"/>
              </a:xfrm>
              <a:prstGeom prst="line">
                <a:avLst/>
              </a:prstGeom>
              <a:noFill/>
              <a:ln w="9525">
                <a:solidFill>
                  <a:schemeClr val="tx1"/>
                </a:solidFill>
                <a:round/>
              </a:ln>
            </p:spPr>
            <p:txBody>
              <a:bodyPr/>
              <a:lstStyle/>
              <a:p>
                <a:endParaRPr lang="zh-CN" altLang="en-US"/>
              </a:p>
            </p:txBody>
          </p:sp>
          <p:sp>
            <p:nvSpPr>
              <p:cNvPr id="7359" name="Oval 31"/>
              <p:cNvSpPr>
                <a:spLocks noChangeArrowheads="1"/>
              </p:cNvSpPr>
              <p:nvPr/>
            </p:nvSpPr>
            <p:spPr bwMode="auto">
              <a:xfrm>
                <a:off x="3120" y="1920"/>
                <a:ext cx="48" cy="48"/>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sp>
          <p:nvSpPr>
            <p:cNvPr id="7282" name="Line 41"/>
            <p:cNvSpPr>
              <a:spLocks noChangeShapeType="1"/>
            </p:cNvSpPr>
            <p:nvPr/>
          </p:nvSpPr>
          <p:spPr bwMode="auto">
            <a:xfrm>
              <a:off x="4752" y="1746"/>
              <a:ext cx="96" cy="0"/>
            </a:xfrm>
            <a:prstGeom prst="line">
              <a:avLst/>
            </a:prstGeom>
            <a:noFill/>
            <a:ln w="9525">
              <a:solidFill>
                <a:schemeClr val="tx1"/>
              </a:solidFill>
              <a:round/>
            </a:ln>
          </p:spPr>
          <p:txBody>
            <a:bodyPr/>
            <a:lstStyle/>
            <a:p>
              <a:endParaRPr lang="zh-CN" altLang="en-US"/>
            </a:p>
          </p:txBody>
        </p:sp>
        <p:sp>
          <p:nvSpPr>
            <p:cNvPr id="7283" name="Line 42"/>
            <p:cNvSpPr>
              <a:spLocks noChangeShapeType="1"/>
            </p:cNvSpPr>
            <p:nvPr/>
          </p:nvSpPr>
          <p:spPr bwMode="auto">
            <a:xfrm>
              <a:off x="4752" y="1746"/>
              <a:ext cx="0" cy="384"/>
            </a:xfrm>
            <a:prstGeom prst="line">
              <a:avLst/>
            </a:prstGeom>
            <a:noFill/>
            <a:ln w="9525">
              <a:solidFill>
                <a:schemeClr val="tx1"/>
              </a:solidFill>
              <a:round/>
            </a:ln>
          </p:spPr>
          <p:txBody>
            <a:bodyPr/>
            <a:lstStyle/>
            <a:p>
              <a:endParaRPr lang="zh-CN" altLang="en-US"/>
            </a:p>
          </p:txBody>
        </p:sp>
        <p:sp>
          <p:nvSpPr>
            <p:cNvPr id="7284" name="Line 43"/>
            <p:cNvSpPr>
              <a:spLocks noChangeShapeType="1"/>
            </p:cNvSpPr>
            <p:nvPr/>
          </p:nvSpPr>
          <p:spPr bwMode="auto">
            <a:xfrm flipH="1">
              <a:off x="2640" y="2130"/>
              <a:ext cx="2112" cy="0"/>
            </a:xfrm>
            <a:prstGeom prst="line">
              <a:avLst/>
            </a:prstGeom>
            <a:noFill/>
            <a:ln w="9525">
              <a:solidFill>
                <a:schemeClr val="tx1"/>
              </a:solidFill>
              <a:round/>
            </a:ln>
          </p:spPr>
          <p:txBody>
            <a:bodyPr/>
            <a:lstStyle/>
            <a:p>
              <a:endParaRPr lang="zh-CN" altLang="en-US"/>
            </a:p>
          </p:txBody>
        </p:sp>
        <p:grpSp>
          <p:nvGrpSpPr>
            <p:cNvPr id="7285" name="Group 44"/>
            <p:cNvGrpSpPr/>
            <p:nvPr/>
          </p:nvGrpSpPr>
          <p:grpSpPr bwMode="auto">
            <a:xfrm>
              <a:off x="2880" y="1746"/>
              <a:ext cx="96" cy="384"/>
              <a:chOff x="2304" y="2304"/>
              <a:chExt cx="96" cy="384"/>
            </a:xfrm>
          </p:grpSpPr>
          <p:sp>
            <p:nvSpPr>
              <p:cNvPr id="7351" name="Line 45"/>
              <p:cNvSpPr>
                <a:spLocks noChangeShapeType="1"/>
              </p:cNvSpPr>
              <p:nvPr/>
            </p:nvSpPr>
            <p:spPr bwMode="auto">
              <a:xfrm flipH="1">
                <a:off x="2304" y="2304"/>
                <a:ext cx="96" cy="0"/>
              </a:xfrm>
              <a:prstGeom prst="line">
                <a:avLst/>
              </a:prstGeom>
              <a:noFill/>
              <a:ln w="9525">
                <a:solidFill>
                  <a:schemeClr val="tx1"/>
                </a:solidFill>
                <a:round/>
              </a:ln>
            </p:spPr>
            <p:txBody>
              <a:bodyPr/>
              <a:lstStyle/>
              <a:p>
                <a:endParaRPr lang="zh-CN" altLang="en-US"/>
              </a:p>
            </p:txBody>
          </p:sp>
          <p:sp>
            <p:nvSpPr>
              <p:cNvPr id="7352" name="Line 46"/>
              <p:cNvSpPr>
                <a:spLocks noChangeShapeType="1"/>
              </p:cNvSpPr>
              <p:nvPr/>
            </p:nvSpPr>
            <p:spPr bwMode="auto">
              <a:xfrm>
                <a:off x="2304" y="2304"/>
                <a:ext cx="0" cy="384"/>
              </a:xfrm>
              <a:prstGeom prst="line">
                <a:avLst/>
              </a:prstGeom>
              <a:noFill/>
              <a:ln w="9525">
                <a:solidFill>
                  <a:schemeClr val="tx1"/>
                </a:solidFill>
                <a:round/>
              </a:ln>
            </p:spPr>
            <p:txBody>
              <a:bodyPr/>
              <a:lstStyle/>
              <a:p>
                <a:endParaRPr lang="zh-CN" altLang="en-US"/>
              </a:p>
            </p:txBody>
          </p:sp>
        </p:grpSp>
        <p:grpSp>
          <p:nvGrpSpPr>
            <p:cNvPr id="7286" name="Group 47"/>
            <p:cNvGrpSpPr/>
            <p:nvPr/>
          </p:nvGrpSpPr>
          <p:grpSpPr bwMode="auto">
            <a:xfrm>
              <a:off x="3504" y="1746"/>
              <a:ext cx="96" cy="384"/>
              <a:chOff x="2304" y="2304"/>
              <a:chExt cx="96" cy="384"/>
            </a:xfrm>
          </p:grpSpPr>
          <p:sp>
            <p:nvSpPr>
              <p:cNvPr id="7349" name="Line 48"/>
              <p:cNvSpPr>
                <a:spLocks noChangeShapeType="1"/>
              </p:cNvSpPr>
              <p:nvPr/>
            </p:nvSpPr>
            <p:spPr bwMode="auto">
              <a:xfrm flipH="1">
                <a:off x="2304" y="2304"/>
                <a:ext cx="96" cy="0"/>
              </a:xfrm>
              <a:prstGeom prst="line">
                <a:avLst/>
              </a:prstGeom>
              <a:noFill/>
              <a:ln w="9525">
                <a:solidFill>
                  <a:schemeClr val="tx1"/>
                </a:solidFill>
                <a:round/>
              </a:ln>
            </p:spPr>
            <p:txBody>
              <a:bodyPr/>
              <a:lstStyle/>
              <a:p>
                <a:endParaRPr lang="zh-CN" altLang="en-US"/>
              </a:p>
            </p:txBody>
          </p:sp>
          <p:sp>
            <p:nvSpPr>
              <p:cNvPr id="7350" name="Line 49"/>
              <p:cNvSpPr>
                <a:spLocks noChangeShapeType="1"/>
              </p:cNvSpPr>
              <p:nvPr/>
            </p:nvSpPr>
            <p:spPr bwMode="auto">
              <a:xfrm>
                <a:off x="2304" y="2304"/>
                <a:ext cx="0" cy="384"/>
              </a:xfrm>
              <a:prstGeom prst="line">
                <a:avLst/>
              </a:prstGeom>
              <a:noFill/>
              <a:ln w="9525">
                <a:solidFill>
                  <a:schemeClr val="tx1"/>
                </a:solidFill>
                <a:round/>
              </a:ln>
            </p:spPr>
            <p:txBody>
              <a:bodyPr/>
              <a:lstStyle/>
              <a:p>
                <a:endParaRPr lang="zh-CN" altLang="en-US"/>
              </a:p>
            </p:txBody>
          </p:sp>
        </p:grpSp>
        <p:grpSp>
          <p:nvGrpSpPr>
            <p:cNvPr id="7287" name="Group 50"/>
            <p:cNvGrpSpPr/>
            <p:nvPr/>
          </p:nvGrpSpPr>
          <p:grpSpPr bwMode="auto">
            <a:xfrm>
              <a:off x="4128" y="1746"/>
              <a:ext cx="96" cy="384"/>
              <a:chOff x="2304" y="2304"/>
              <a:chExt cx="96" cy="384"/>
            </a:xfrm>
          </p:grpSpPr>
          <p:sp>
            <p:nvSpPr>
              <p:cNvPr id="7347" name="Line 51"/>
              <p:cNvSpPr>
                <a:spLocks noChangeShapeType="1"/>
              </p:cNvSpPr>
              <p:nvPr/>
            </p:nvSpPr>
            <p:spPr bwMode="auto">
              <a:xfrm flipH="1">
                <a:off x="2304" y="2304"/>
                <a:ext cx="96" cy="0"/>
              </a:xfrm>
              <a:prstGeom prst="line">
                <a:avLst/>
              </a:prstGeom>
              <a:noFill/>
              <a:ln w="9525">
                <a:solidFill>
                  <a:schemeClr val="tx1"/>
                </a:solidFill>
                <a:round/>
              </a:ln>
            </p:spPr>
            <p:txBody>
              <a:bodyPr/>
              <a:lstStyle/>
              <a:p>
                <a:endParaRPr lang="zh-CN" altLang="en-US"/>
              </a:p>
            </p:txBody>
          </p:sp>
          <p:sp>
            <p:nvSpPr>
              <p:cNvPr id="7348" name="Line 52"/>
              <p:cNvSpPr>
                <a:spLocks noChangeShapeType="1"/>
              </p:cNvSpPr>
              <p:nvPr/>
            </p:nvSpPr>
            <p:spPr bwMode="auto">
              <a:xfrm>
                <a:off x="2304" y="2304"/>
                <a:ext cx="0" cy="384"/>
              </a:xfrm>
              <a:prstGeom prst="line">
                <a:avLst/>
              </a:prstGeom>
              <a:noFill/>
              <a:ln w="9525">
                <a:solidFill>
                  <a:schemeClr val="tx1"/>
                </a:solidFill>
                <a:round/>
              </a:ln>
            </p:spPr>
            <p:txBody>
              <a:bodyPr/>
              <a:lstStyle/>
              <a:p>
                <a:endParaRPr lang="zh-CN" altLang="en-US"/>
              </a:p>
            </p:txBody>
          </p:sp>
        </p:grpSp>
        <p:sp>
          <p:nvSpPr>
            <p:cNvPr id="7288" name="Oval 53"/>
            <p:cNvSpPr>
              <a:spLocks noChangeArrowheads="1"/>
            </p:cNvSpPr>
            <p:nvPr/>
          </p:nvSpPr>
          <p:spPr bwMode="auto">
            <a:xfrm>
              <a:off x="2862" y="2103"/>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7289" name="Oval 54"/>
            <p:cNvSpPr>
              <a:spLocks noChangeArrowheads="1"/>
            </p:cNvSpPr>
            <p:nvPr/>
          </p:nvSpPr>
          <p:spPr bwMode="auto">
            <a:xfrm>
              <a:off x="3486" y="2103"/>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7290" name="Oval 55"/>
            <p:cNvSpPr>
              <a:spLocks noChangeArrowheads="1"/>
            </p:cNvSpPr>
            <p:nvPr/>
          </p:nvSpPr>
          <p:spPr bwMode="auto">
            <a:xfrm>
              <a:off x="4101" y="2103"/>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7291" name="Line 56"/>
            <p:cNvSpPr>
              <a:spLocks noChangeShapeType="1"/>
            </p:cNvSpPr>
            <p:nvPr/>
          </p:nvSpPr>
          <p:spPr bwMode="auto">
            <a:xfrm>
              <a:off x="5031" y="1968"/>
              <a:ext cx="0" cy="288"/>
            </a:xfrm>
            <a:prstGeom prst="line">
              <a:avLst/>
            </a:prstGeom>
            <a:noFill/>
            <a:ln w="9525">
              <a:solidFill>
                <a:schemeClr val="tx1"/>
              </a:solidFill>
              <a:round/>
            </a:ln>
          </p:spPr>
          <p:txBody>
            <a:bodyPr/>
            <a:lstStyle/>
            <a:p>
              <a:endParaRPr lang="zh-CN" altLang="en-US"/>
            </a:p>
          </p:txBody>
        </p:sp>
        <p:sp>
          <p:nvSpPr>
            <p:cNvPr id="7292" name="Line 57"/>
            <p:cNvSpPr>
              <a:spLocks noChangeShapeType="1"/>
            </p:cNvSpPr>
            <p:nvPr/>
          </p:nvSpPr>
          <p:spPr bwMode="auto">
            <a:xfrm flipH="1">
              <a:off x="2640" y="2256"/>
              <a:ext cx="2400" cy="0"/>
            </a:xfrm>
            <a:prstGeom prst="line">
              <a:avLst/>
            </a:prstGeom>
            <a:noFill/>
            <a:ln w="9525">
              <a:solidFill>
                <a:schemeClr val="tx1"/>
              </a:solidFill>
              <a:round/>
            </a:ln>
          </p:spPr>
          <p:txBody>
            <a:bodyPr/>
            <a:lstStyle/>
            <a:p>
              <a:endParaRPr lang="zh-CN" altLang="en-US"/>
            </a:p>
          </p:txBody>
        </p:sp>
        <p:sp>
          <p:nvSpPr>
            <p:cNvPr id="7293" name="Line 58"/>
            <p:cNvSpPr>
              <a:spLocks noChangeShapeType="1"/>
            </p:cNvSpPr>
            <p:nvPr/>
          </p:nvSpPr>
          <p:spPr bwMode="auto">
            <a:xfrm>
              <a:off x="4407" y="1968"/>
              <a:ext cx="0" cy="288"/>
            </a:xfrm>
            <a:prstGeom prst="line">
              <a:avLst/>
            </a:prstGeom>
            <a:noFill/>
            <a:ln w="9525">
              <a:solidFill>
                <a:schemeClr val="tx1"/>
              </a:solidFill>
              <a:round/>
            </a:ln>
          </p:spPr>
          <p:txBody>
            <a:bodyPr/>
            <a:lstStyle/>
            <a:p>
              <a:endParaRPr lang="zh-CN" altLang="en-US"/>
            </a:p>
          </p:txBody>
        </p:sp>
        <p:sp>
          <p:nvSpPr>
            <p:cNvPr id="7294" name="Line 59"/>
            <p:cNvSpPr>
              <a:spLocks noChangeShapeType="1"/>
            </p:cNvSpPr>
            <p:nvPr/>
          </p:nvSpPr>
          <p:spPr bwMode="auto">
            <a:xfrm>
              <a:off x="3783" y="1968"/>
              <a:ext cx="0" cy="288"/>
            </a:xfrm>
            <a:prstGeom prst="line">
              <a:avLst/>
            </a:prstGeom>
            <a:noFill/>
            <a:ln w="9525">
              <a:solidFill>
                <a:schemeClr val="tx1"/>
              </a:solidFill>
              <a:round/>
            </a:ln>
          </p:spPr>
          <p:txBody>
            <a:bodyPr/>
            <a:lstStyle/>
            <a:p>
              <a:endParaRPr lang="zh-CN" altLang="en-US"/>
            </a:p>
          </p:txBody>
        </p:sp>
        <p:sp>
          <p:nvSpPr>
            <p:cNvPr id="7295" name="Line 60"/>
            <p:cNvSpPr>
              <a:spLocks noChangeShapeType="1"/>
            </p:cNvSpPr>
            <p:nvPr/>
          </p:nvSpPr>
          <p:spPr bwMode="auto">
            <a:xfrm>
              <a:off x="3147" y="1968"/>
              <a:ext cx="0" cy="288"/>
            </a:xfrm>
            <a:prstGeom prst="line">
              <a:avLst/>
            </a:prstGeom>
            <a:noFill/>
            <a:ln w="9525">
              <a:solidFill>
                <a:schemeClr val="tx1"/>
              </a:solidFill>
              <a:round/>
            </a:ln>
          </p:spPr>
          <p:txBody>
            <a:bodyPr/>
            <a:lstStyle/>
            <a:p>
              <a:endParaRPr lang="zh-CN" altLang="en-US"/>
            </a:p>
          </p:txBody>
        </p:sp>
        <p:sp>
          <p:nvSpPr>
            <p:cNvPr id="7296" name="Oval 61"/>
            <p:cNvSpPr>
              <a:spLocks noChangeArrowheads="1"/>
            </p:cNvSpPr>
            <p:nvPr/>
          </p:nvSpPr>
          <p:spPr bwMode="auto">
            <a:xfrm>
              <a:off x="4377" y="2229"/>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7297" name="Oval 62"/>
            <p:cNvSpPr>
              <a:spLocks noChangeArrowheads="1"/>
            </p:cNvSpPr>
            <p:nvPr/>
          </p:nvSpPr>
          <p:spPr bwMode="auto">
            <a:xfrm>
              <a:off x="3762" y="2235"/>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7298" name="Oval 63"/>
            <p:cNvSpPr>
              <a:spLocks noChangeArrowheads="1"/>
            </p:cNvSpPr>
            <p:nvPr/>
          </p:nvSpPr>
          <p:spPr bwMode="auto">
            <a:xfrm>
              <a:off x="3123" y="2235"/>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7299" name="Text Box 76"/>
            <p:cNvSpPr txBox="1">
              <a:spLocks noChangeArrowheads="1"/>
            </p:cNvSpPr>
            <p:nvPr/>
          </p:nvSpPr>
          <p:spPr bwMode="auto">
            <a:xfrm>
              <a:off x="3360" y="1152"/>
              <a:ext cx="288"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r>
                <a:rPr lang="en-US" altLang="zh-CN" sz="1400" baseline="-25000">
                  <a:solidFill>
                    <a:schemeClr val="hlink"/>
                  </a:solidFill>
                </a:rPr>
                <a:t>0</a:t>
              </a:r>
              <a:endParaRPr lang="en-US" altLang="zh-CN" sz="1400">
                <a:solidFill>
                  <a:schemeClr val="hlink"/>
                </a:solidFill>
              </a:endParaRPr>
            </a:p>
          </p:txBody>
        </p:sp>
        <p:sp>
          <p:nvSpPr>
            <p:cNvPr id="7300" name="Text Box 77"/>
            <p:cNvSpPr txBox="1">
              <a:spLocks noChangeArrowheads="1"/>
            </p:cNvSpPr>
            <p:nvPr/>
          </p:nvSpPr>
          <p:spPr bwMode="auto">
            <a:xfrm>
              <a:off x="3936" y="1152"/>
              <a:ext cx="288"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r>
                <a:rPr lang="en-US" altLang="zh-CN" sz="1400" baseline="-25000">
                  <a:solidFill>
                    <a:schemeClr val="hlink"/>
                  </a:solidFill>
                </a:rPr>
                <a:t>1</a:t>
              </a:r>
              <a:endParaRPr lang="en-US" altLang="zh-CN" sz="1400">
                <a:solidFill>
                  <a:schemeClr val="hlink"/>
                </a:solidFill>
              </a:endParaRPr>
            </a:p>
          </p:txBody>
        </p:sp>
        <p:sp>
          <p:nvSpPr>
            <p:cNvPr id="7301" name="Text Box 78"/>
            <p:cNvSpPr txBox="1">
              <a:spLocks noChangeArrowheads="1"/>
            </p:cNvSpPr>
            <p:nvPr/>
          </p:nvSpPr>
          <p:spPr bwMode="auto">
            <a:xfrm>
              <a:off x="4560" y="1152"/>
              <a:ext cx="288"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r>
                <a:rPr lang="en-US" altLang="zh-CN" sz="1400" baseline="-25000">
                  <a:solidFill>
                    <a:schemeClr val="hlink"/>
                  </a:solidFill>
                </a:rPr>
                <a:t>2</a:t>
              </a:r>
              <a:endParaRPr lang="en-US" altLang="zh-CN" sz="1400">
                <a:solidFill>
                  <a:schemeClr val="hlink"/>
                </a:solidFill>
              </a:endParaRPr>
            </a:p>
          </p:txBody>
        </p:sp>
        <p:sp>
          <p:nvSpPr>
            <p:cNvPr id="7302" name="Text Box 79"/>
            <p:cNvSpPr txBox="1">
              <a:spLocks noChangeArrowheads="1"/>
            </p:cNvSpPr>
            <p:nvPr/>
          </p:nvSpPr>
          <p:spPr bwMode="auto">
            <a:xfrm>
              <a:off x="5184" y="1152"/>
              <a:ext cx="288"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r>
                <a:rPr lang="en-US" altLang="zh-CN" sz="1400" baseline="-25000">
                  <a:solidFill>
                    <a:schemeClr val="hlink"/>
                  </a:solidFill>
                </a:rPr>
                <a:t>3</a:t>
              </a:r>
              <a:endParaRPr lang="en-US" altLang="zh-CN" sz="1400">
                <a:solidFill>
                  <a:schemeClr val="hlink"/>
                </a:solidFill>
              </a:endParaRPr>
            </a:p>
          </p:txBody>
        </p:sp>
        <p:sp>
          <p:nvSpPr>
            <p:cNvPr id="7303" name="Text Box 80"/>
            <p:cNvSpPr txBox="1">
              <a:spLocks noChangeArrowheads="1"/>
            </p:cNvSpPr>
            <p:nvPr/>
          </p:nvSpPr>
          <p:spPr bwMode="auto">
            <a:xfrm>
              <a:off x="3024" y="1344"/>
              <a:ext cx="336"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FF</a:t>
              </a:r>
              <a:r>
                <a:rPr lang="en-US" altLang="zh-CN" sz="1400" baseline="-25000">
                  <a:solidFill>
                    <a:schemeClr val="hlink"/>
                  </a:solidFill>
                </a:rPr>
                <a:t>0</a:t>
              </a:r>
              <a:endParaRPr lang="en-US" altLang="zh-CN" sz="1400">
                <a:solidFill>
                  <a:schemeClr val="hlink"/>
                </a:solidFill>
              </a:endParaRPr>
            </a:p>
          </p:txBody>
        </p:sp>
        <p:sp>
          <p:nvSpPr>
            <p:cNvPr id="7304" name="Text Box 81"/>
            <p:cNvSpPr txBox="1">
              <a:spLocks noChangeArrowheads="1"/>
            </p:cNvSpPr>
            <p:nvPr/>
          </p:nvSpPr>
          <p:spPr bwMode="auto">
            <a:xfrm>
              <a:off x="3696" y="1344"/>
              <a:ext cx="336"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FF</a:t>
              </a:r>
              <a:r>
                <a:rPr lang="en-US" altLang="zh-CN" sz="1400" baseline="-25000">
                  <a:solidFill>
                    <a:schemeClr val="hlink"/>
                  </a:solidFill>
                </a:rPr>
                <a:t>1</a:t>
              </a:r>
              <a:endParaRPr lang="en-US" altLang="zh-CN" sz="1400">
                <a:solidFill>
                  <a:schemeClr val="hlink"/>
                </a:solidFill>
              </a:endParaRPr>
            </a:p>
          </p:txBody>
        </p:sp>
        <p:sp>
          <p:nvSpPr>
            <p:cNvPr id="7305" name="Text Box 82"/>
            <p:cNvSpPr txBox="1">
              <a:spLocks noChangeArrowheads="1"/>
            </p:cNvSpPr>
            <p:nvPr/>
          </p:nvSpPr>
          <p:spPr bwMode="auto">
            <a:xfrm>
              <a:off x="4320" y="1344"/>
              <a:ext cx="336"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FF</a:t>
              </a:r>
              <a:r>
                <a:rPr lang="en-US" altLang="zh-CN" sz="1400" baseline="-25000">
                  <a:solidFill>
                    <a:schemeClr val="hlink"/>
                  </a:solidFill>
                </a:rPr>
                <a:t>2</a:t>
              </a:r>
              <a:endParaRPr lang="en-US" altLang="zh-CN" sz="1400">
                <a:solidFill>
                  <a:schemeClr val="hlink"/>
                </a:solidFill>
              </a:endParaRPr>
            </a:p>
          </p:txBody>
        </p:sp>
        <p:sp>
          <p:nvSpPr>
            <p:cNvPr id="7306" name="Text Box 83"/>
            <p:cNvSpPr txBox="1">
              <a:spLocks noChangeArrowheads="1"/>
            </p:cNvSpPr>
            <p:nvPr/>
          </p:nvSpPr>
          <p:spPr bwMode="auto">
            <a:xfrm>
              <a:off x="4944" y="1344"/>
              <a:ext cx="336"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FF</a:t>
              </a:r>
              <a:r>
                <a:rPr lang="en-US" altLang="zh-CN" sz="1400" baseline="-25000">
                  <a:solidFill>
                    <a:schemeClr val="hlink"/>
                  </a:solidFill>
                </a:rPr>
                <a:t>3</a:t>
              </a:r>
              <a:endParaRPr lang="en-US" altLang="zh-CN" sz="1400">
                <a:solidFill>
                  <a:schemeClr val="hlink"/>
                </a:solidFill>
              </a:endParaRPr>
            </a:p>
          </p:txBody>
        </p:sp>
        <p:sp>
          <p:nvSpPr>
            <p:cNvPr id="7307" name="Text Box 84"/>
            <p:cNvSpPr txBox="1">
              <a:spLocks noChangeArrowheads="1"/>
            </p:cNvSpPr>
            <p:nvPr/>
          </p:nvSpPr>
          <p:spPr bwMode="auto">
            <a:xfrm>
              <a:off x="2352" y="2016"/>
              <a:ext cx="336"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CP</a:t>
              </a:r>
            </a:p>
          </p:txBody>
        </p:sp>
        <p:sp>
          <p:nvSpPr>
            <p:cNvPr id="7308" name="Text Box 85"/>
            <p:cNvSpPr txBox="1">
              <a:spLocks noChangeArrowheads="1"/>
            </p:cNvSpPr>
            <p:nvPr/>
          </p:nvSpPr>
          <p:spPr bwMode="auto">
            <a:xfrm>
              <a:off x="2352" y="2160"/>
              <a:ext cx="336"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R</a:t>
              </a:r>
              <a:r>
                <a:rPr lang="en-US" altLang="zh-CN" sz="1400" baseline="-25000">
                  <a:solidFill>
                    <a:schemeClr val="hlink"/>
                  </a:solidFill>
                  <a:ea typeface="Gulim" panose="020B0600000101010101" pitchFamily="50" charset="-127"/>
                </a:rPr>
                <a:t>D</a:t>
              </a:r>
              <a:endParaRPr lang="en-US" altLang="zh-CN" sz="1400">
                <a:solidFill>
                  <a:schemeClr val="hlink"/>
                </a:solidFill>
                <a:ea typeface="Gulim" panose="020B0600000101010101" pitchFamily="50" charset="-127"/>
              </a:endParaRPr>
            </a:p>
          </p:txBody>
        </p:sp>
        <p:sp>
          <p:nvSpPr>
            <p:cNvPr id="7309" name="Line 86"/>
            <p:cNvSpPr>
              <a:spLocks noChangeShapeType="1"/>
            </p:cNvSpPr>
            <p:nvPr/>
          </p:nvSpPr>
          <p:spPr bwMode="auto">
            <a:xfrm>
              <a:off x="2403" y="2181"/>
              <a:ext cx="48" cy="0"/>
            </a:xfrm>
            <a:prstGeom prst="line">
              <a:avLst/>
            </a:prstGeom>
            <a:noFill/>
            <a:ln w="9525">
              <a:solidFill>
                <a:schemeClr val="tx1"/>
              </a:solidFill>
              <a:round/>
            </a:ln>
          </p:spPr>
          <p:txBody>
            <a:bodyPr/>
            <a:lstStyle/>
            <a:p>
              <a:endParaRPr lang="zh-CN" altLang="en-US"/>
            </a:p>
          </p:txBody>
        </p:sp>
        <p:sp>
          <p:nvSpPr>
            <p:cNvPr id="7310" name="Line 93"/>
            <p:cNvSpPr>
              <a:spLocks noChangeShapeType="1"/>
            </p:cNvSpPr>
            <p:nvPr/>
          </p:nvSpPr>
          <p:spPr bwMode="auto">
            <a:xfrm>
              <a:off x="2631" y="1632"/>
              <a:ext cx="336" cy="0"/>
            </a:xfrm>
            <a:prstGeom prst="line">
              <a:avLst/>
            </a:prstGeom>
            <a:noFill/>
            <a:ln w="9525">
              <a:solidFill>
                <a:schemeClr val="tx1"/>
              </a:solidFill>
              <a:round/>
            </a:ln>
          </p:spPr>
          <p:txBody>
            <a:bodyPr/>
            <a:lstStyle/>
            <a:p>
              <a:endParaRPr lang="zh-CN" altLang="en-US"/>
            </a:p>
          </p:txBody>
        </p:sp>
        <p:sp>
          <p:nvSpPr>
            <p:cNvPr id="7311" name="Line 94"/>
            <p:cNvSpPr>
              <a:spLocks noChangeShapeType="1"/>
            </p:cNvSpPr>
            <p:nvPr/>
          </p:nvSpPr>
          <p:spPr bwMode="auto">
            <a:xfrm>
              <a:off x="3360" y="1632"/>
              <a:ext cx="240" cy="0"/>
            </a:xfrm>
            <a:prstGeom prst="line">
              <a:avLst/>
            </a:prstGeom>
            <a:noFill/>
            <a:ln w="9525">
              <a:solidFill>
                <a:schemeClr val="tx1"/>
              </a:solidFill>
              <a:round/>
            </a:ln>
          </p:spPr>
          <p:txBody>
            <a:bodyPr/>
            <a:lstStyle/>
            <a:p>
              <a:endParaRPr lang="zh-CN" altLang="en-US"/>
            </a:p>
          </p:txBody>
        </p:sp>
        <p:sp>
          <p:nvSpPr>
            <p:cNvPr id="7312" name="Line 95"/>
            <p:cNvSpPr>
              <a:spLocks noChangeShapeType="1"/>
            </p:cNvSpPr>
            <p:nvPr/>
          </p:nvSpPr>
          <p:spPr bwMode="auto">
            <a:xfrm>
              <a:off x="3984" y="1632"/>
              <a:ext cx="240" cy="0"/>
            </a:xfrm>
            <a:prstGeom prst="line">
              <a:avLst/>
            </a:prstGeom>
            <a:noFill/>
            <a:ln w="9525">
              <a:solidFill>
                <a:schemeClr val="tx1"/>
              </a:solidFill>
              <a:round/>
            </a:ln>
          </p:spPr>
          <p:txBody>
            <a:bodyPr/>
            <a:lstStyle/>
            <a:p>
              <a:endParaRPr lang="zh-CN" altLang="en-US"/>
            </a:p>
          </p:txBody>
        </p:sp>
        <p:sp>
          <p:nvSpPr>
            <p:cNvPr id="7313" name="Line 96"/>
            <p:cNvSpPr>
              <a:spLocks noChangeShapeType="1"/>
            </p:cNvSpPr>
            <p:nvPr/>
          </p:nvSpPr>
          <p:spPr bwMode="auto">
            <a:xfrm>
              <a:off x="4608" y="1632"/>
              <a:ext cx="240" cy="0"/>
            </a:xfrm>
            <a:prstGeom prst="line">
              <a:avLst/>
            </a:prstGeom>
            <a:noFill/>
            <a:ln w="9525">
              <a:solidFill>
                <a:schemeClr val="tx1"/>
              </a:solidFill>
              <a:round/>
            </a:ln>
          </p:spPr>
          <p:txBody>
            <a:bodyPr/>
            <a:lstStyle/>
            <a:p>
              <a:endParaRPr lang="zh-CN" altLang="en-US"/>
            </a:p>
          </p:txBody>
        </p:sp>
        <p:sp>
          <p:nvSpPr>
            <p:cNvPr id="7314" name="Line 97"/>
            <p:cNvSpPr>
              <a:spLocks noChangeShapeType="1"/>
            </p:cNvSpPr>
            <p:nvPr/>
          </p:nvSpPr>
          <p:spPr bwMode="auto">
            <a:xfrm>
              <a:off x="5232" y="1632"/>
              <a:ext cx="96" cy="0"/>
            </a:xfrm>
            <a:prstGeom prst="line">
              <a:avLst/>
            </a:prstGeom>
            <a:noFill/>
            <a:ln w="9525">
              <a:solidFill>
                <a:schemeClr val="tx1"/>
              </a:solidFill>
              <a:round/>
            </a:ln>
          </p:spPr>
          <p:txBody>
            <a:bodyPr/>
            <a:lstStyle/>
            <a:p>
              <a:endParaRPr lang="zh-CN" altLang="en-US"/>
            </a:p>
          </p:txBody>
        </p:sp>
        <p:sp>
          <p:nvSpPr>
            <p:cNvPr id="7315" name="Line 98"/>
            <p:cNvSpPr>
              <a:spLocks noChangeShapeType="1"/>
            </p:cNvSpPr>
            <p:nvPr/>
          </p:nvSpPr>
          <p:spPr bwMode="auto">
            <a:xfrm flipV="1">
              <a:off x="5328" y="1344"/>
              <a:ext cx="0" cy="288"/>
            </a:xfrm>
            <a:prstGeom prst="line">
              <a:avLst/>
            </a:prstGeom>
            <a:noFill/>
            <a:ln w="9525">
              <a:solidFill>
                <a:schemeClr val="tx1"/>
              </a:solidFill>
              <a:round/>
            </a:ln>
          </p:spPr>
          <p:txBody>
            <a:bodyPr/>
            <a:lstStyle/>
            <a:p>
              <a:endParaRPr lang="zh-CN" altLang="en-US"/>
            </a:p>
          </p:txBody>
        </p:sp>
        <p:sp>
          <p:nvSpPr>
            <p:cNvPr id="7316" name="Line 99"/>
            <p:cNvSpPr>
              <a:spLocks noChangeShapeType="1"/>
            </p:cNvSpPr>
            <p:nvPr/>
          </p:nvSpPr>
          <p:spPr bwMode="auto">
            <a:xfrm flipV="1">
              <a:off x="4704" y="1344"/>
              <a:ext cx="0" cy="288"/>
            </a:xfrm>
            <a:prstGeom prst="line">
              <a:avLst/>
            </a:prstGeom>
            <a:noFill/>
            <a:ln w="9525">
              <a:solidFill>
                <a:schemeClr val="tx1"/>
              </a:solidFill>
              <a:round/>
            </a:ln>
          </p:spPr>
          <p:txBody>
            <a:bodyPr/>
            <a:lstStyle/>
            <a:p>
              <a:endParaRPr lang="zh-CN" altLang="en-US"/>
            </a:p>
          </p:txBody>
        </p:sp>
        <p:sp>
          <p:nvSpPr>
            <p:cNvPr id="7317" name="Line 100"/>
            <p:cNvSpPr>
              <a:spLocks noChangeShapeType="1"/>
            </p:cNvSpPr>
            <p:nvPr/>
          </p:nvSpPr>
          <p:spPr bwMode="auto">
            <a:xfrm flipV="1">
              <a:off x="4080" y="1344"/>
              <a:ext cx="0" cy="288"/>
            </a:xfrm>
            <a:prstGeom prst="line">
              <a:avLst/>
            </a:prstGeom>
            <a:noFill/>
            <a:ln w="9525">
              <a:solidFill>
                <a:schemeClr val="tx1"/>
              </a:solidFill>
              <a:round/>
            </a:ln>
          </p:spPr>
          <p:txBody>
            <a:bodyPr/>
            <a:lstStyle/>
            <a:p>
              <a:endParaRPr lang="zh-CN" altLang="en-US"/>
            </a:p>
          </p:txBody>
        </p:sp>
        <p:sp>
          <p:nvSpPr>
            <p:cNvPr id="7318" name="Line 101"/>
            <p:cNvSpPr>
              <a:spLocks noChangeShapeType="1"/>
            </p:cNvSpPr>
            <p:nvPr/>
          </p:nvSpPr>
          <p:spPr bwMode="auto">
            <a:xfrm flipV="1">
              <a:off x="3456" y="1344"/>
              <a:ext cx="0" cy="288"/>
            </a:xfrm>
            <a:prstGeom prst="line">
              <a:avLst/>
            </a:prstGeom>
            <a:noFill/>
            <a:ln w="9525">
              <a:solidFill>
                <a:schemeClr val="tx1"/>
              </a:solidFill>
              <a:round/>
            </a:ln>
          </p:spPr>
          <p:txBody>
            <a:bodyPr/>
            <a:lstStyle/>
            <a:p>
              <a:endParaRPr lang="zh-CN" altLang="en-US"/>
            </a:p>
          </p:txBody>
        </p:sp>
        <p:grpSp>
          <p:nvGrpSpPr>
            <p:cNvPr id="7319" name="Group 103"/>
            <p:cNvGrpSpPr/>
            <p:nvPr/>
          </p:nvGrpSpPr>
          <p:grpSpPr bwMode="auto">
            <a:xfrm>
              <a:off x="3600" y="1536"/>
              <a:ext cx="444" cy="432"/>
              <a:chOff x="2964" y="1536"/>
              <a:chExt cx="444" cy="432"/>
            </a:xfrm>
          </p:grpSpPr>
          <p:sp>
            <p:nvSpPr>
              <p:cNvPr id="7340" name="Rectangle 104"/>
              <p:cNvSpPr>
                <a:spLocks noChangeArrowheads="1"/>
              </p:cNvSpPr>
              <p:nvPr/>
            </p:nvSpPr>
            <p:spPr bwMode="auto">
              <a:xfrm>
                <a:off x="2964" y="1536"/>
                <a:ext cx="384" cy="384"/>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7341" name="Text Box 105"/>
              <p:cNvSpPr txBox="1">
                <a:spLocks noChangeArrowheads="1"/>
              </p:cNvSpPr>
              <p:nvPr/>
            </p:nvSpPr>
            <p:spPr bwMode="auto">
              <a:xfrm>
                <a:off x="2964" y="1536"/>
                <a:ext cx="240"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D</a:t>
                </a:r>
              </a:p>
            </p:txBody>
          </p:sp>
          <p:sp>
            <p:nvSpPr>
              <p:cNvPr id="7342" name="AutoShape 106"/>
              <p:cNvSpPr>
                <a:spLocks noChangeArrowheads="1"/>
              </p:cNvSpPr>
              <p:nvPr/>
            </p:nvSpPr>
            <p:spPr bwMode="auto">
              <a:xfrm rot="5400000">
                <a:off x="2964" y="1698"/>
                <a:ext cx="96" cy="96"/>
              </a:xfrm>
              <a:prstGeom prst="triangle">
                <a:avLst>
                  <a:gd name="adj" fmla="val 50000"/>
                </a:avLst>
              </a:prstGeom>
              <a:noFill/>
              <a:ln w="19050">
                <a:solidFill>
                  <a:schemeClr val="tx1"/>
                </a:solidFill>
                <a:miter lim="800000"/>
              </a:ln>
            </p:spPr>
            <p:txBody>
              <a:bodyPr rot="10800000" vert="eaVert"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7343" name="Text Box 107"/>
              <p:cNvSpPr txBox="1">
                <a:spLocks noChangeArrowheads="1"/>
              </p:cNvSpPr>
              <p:nvPr/>
            </p:nvSpPr>
            <p:spPr bwMode="auto">
              <a:xfrm>
                <a:off x="3168" y="1536"/>
                <a:ext cx="240"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7344" name="Text Box 108"/>
              <p:cNvSpPr txBox="1">
                <a:spLocks noChangeArrowheads="1"/>
              </p:cNvSpPr>
              <p:nvPr/>
            </p:nvSpPr>
            <p:spPr bwMode="auto">
              <a:xfrm>
                <a:off x="3045" y="1728"/>
                <a:ext cx="288"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R</a:t>
                </a:r>
                <a:r>
                  <a:rPr lang="en-US" altLang="zh-CN" sz="1400" baseline="-25000">
                    <a:solidFill>
                      <a:schemeClr val="hlink"/>
                    </a:solidFill>
                    <a:ea typeface="Gulim" panose="020B0600000101010101" pitchFamily="50" charset="-127"/>
                  </a:rPr>
                  <a:t>D</a:t>
                </a:r>
                <a:endParaRPr lang="en-US" altLang="zh-CN" sz="1400">
                  <a:solidFill>
                    <a:schemeClr val="hlink"/>
                  </a:solidFill>
                  <a:ea typeface="Gulim" panose="020B0600000101010101" pitchFamily="50" charset="-127"/>
                </a:endParaRPr>
              </a:p>
            </p:txBody>
          </p:sp>
          <p:sp>
            <p:nvSpPr>
              <p:cNvPr id="7345" name="Line 109"/>
              <p:cNvSpPr>
                <a:spLocks noChangeShapeType="1"/>
              </p:cNvSpPr>
              <p:nvPr/>
            </p:nvSpPr>
            <p:spPr bwMode="auto">
              <a:xfrm>
                <a:off x="3093" y="1758"/>
                <a:ext cx="96" cy="0"/>
              </a:xfrm>
              <a:prstGeom prst="line">
                <a:avLst/>
              </a:prstGeom>
              <a:noFill/>
              <a:ln w="9525">
                <a:solidFill>
                  <a:schemeClr val="tx1"/>
                </a:solidFill>
                <a:round/>
              </a:ln>
            </p:spPr>
            <p:txBody>
              <a:bodyPr/>
              <a:lstStyle/>
              <a:p>
                <a:endParaRPr lang="zh-CN" altLang="en-US"/>
              </a:p>
            </p:txBody>
          </p:sp>
          <p:sp>
            <p:nvSpPr>
              <p:cNvPr id="7346" name="Oval 110"/>
              <p:cNvSpPr>
                <a:spLocks noChangeArrowheads="1"/>
              </p:cNvSpPr>
              <p:nvPr/>
            </p:nvSpPr>
            <p:spPr bwMode="auto">
              <a:xfrm>
                <a:off x="3120" y="1920"/>
                <a:ext cx="48" cy="48"/>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grpSp>
          <p:nvGrpSpPr>
            <p:cNvPr id="7320" name="Group 111"/>
            <p:cNvGrpSpPr/>
            <p:nvPr/>
          </p:nvGrpSpPr>
          <p:grpSpPr bwMode="auto">
            <a:xfrm>
              <a:off x="4224" y="1536"/>
              <a:ext cx="444" cy="432"/>
              <a:chOff x="2964" y="1536"/>
              <a:chExt cx="444" cy="432"/>
            </a:xfrm>
          </p:grpSpPr>
          <p:sp>
            <p:nvSpPr>
              <p:cNvPr id="7333" name="Rectangle 112"/>
              <p:cNvSpPr>
                <a:spLocks noChangeArrowheads="1"/>
              </p:cNvSpPr>
              <p:nvPr/>
            </p:nvSpPr>
            <p:spPr bwMode="auto">
              <a:xfrm>
                <a:off x="2964" y="1536"/>
                <a:ext cx="384" cy="384"/>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7334" name="Text Box 113"/>
              <p:cNvSpPr txBox="1">
                <a:spLocks noChangeArrowheads="1"/>
              </p:cNvSpPr>
              <p:nvPr/>
            </p:nvSpPr>
            <p:spPr bwMode="auto">
              <a:xfrm>
                <a:off x="2964" y="1536"/>
                <a:ext cx="240"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D</a:t>
                </a:r>
              </a:p>
            </p:txBody>
          </p:sp>
          <p:sp>
            <p:nvSpPr>
              <p:cNvPr id="7335" name="AutoShape 114"/>
              <p:cNvSpPr>
                <a:spLocks noChangeArrowheads="1"/>
              </p:cNvSpPr>
              <p:nvPr/>
            </p:nvSpPr>
            <p:spPr bwMode="auto">
              <a:xfrm rot="5400000">
                <a:off x="2964" y="1698"/>
                <a:ext cx="96" cy="96"/>
              </a:xfrm>
              <a:prstGeom prst="triangle">
                <a:avLst>
                  <a:gd name="adj" fmla="val 50000"/>
                </a:avLst>
              </a:prstGeom>
              <a:noFill/>
              <a:ln w="19050">
                <a:solidFill>
                  <a:schemeClr val="tx1"/>
                </a:solidFill>
                <a:miter lim="800000"/>
              </a:ln>
            </p:spPr>
            <p:txBody>
              <a:bodyPr rot="10800000" vert="eaVert"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7336" name="Text Box 115"/>
              <p:cNvSpPr txBox="1">
                <a:spLocks noChangeArrowheads="1"/>
              </p:cNvSpPr>
              <p:nvPr/>
            </p:nvSpPr>
            <p:spPr bwMode="auto">
              <a:xfrm>
                <a:off x="3168" y="1536"/>
                <a:ext cx="240"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7337" name="Text Box 116"/>
              <p:cNvSpPr txBox="1">
                <a:spLocks noChangeArrowheads="1"/>
              </p:cNvSpPr>
              <p:nvPr/>
            </p:nvSpPr>
            <p:spPr bwMode="auto">
              <a:xfrm>
                <a:off x="3045" y="1728"/>
                <a:ext cx="288"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R</a:t>
                </a:r>
                <a:r>
                  <a:rPr lang="en-US" altLang="zh-CN" sz="1400" baseline="-25000">
                    <a:solidFill>
                      <a:schemeClr val="hlink"/>
                    </a:solidFill>
                    <a:ea typeface="Gulim" panose="020B0600000101010101" pitchFamily="50" charset="-127"/>
                  </a:rPr>
                  <a:t>D</a:t>
                </a:r>
                <a:endParaRPr lang="en-US" altLang="zh-CN" sz="1400">
                  <a:solidFill>
                    <a:schemeClr val="hlink"/>
                  </a:solidFill>
                  <a:ea typeface="Gulim" panose="020B0600000101010101" pitchFamily="50" charset="-127"/>
                </a:endParaRPr>
              </a:p>
            </p:txBody>
          </p:sp>
          <p:sp>
            <p:nvSpPr>
              <p:cNvPr id="7338" name="Line 117"/>
              <p:cNvSpPr>
                <a:spLocks noChangeShapeType="1"/>
              </p:cNvSpPr>
              <p:nvPr/>
            </p:nvSpPr>
            <p:spPr bwMode="auto">
              <a:xfrm>
                <a:off x="3093" y="1758"/>
                <a:ext cx="96" cy="0"/>
              </a:xfrm>
              <a:prstGeom prst="line">
                <a:avLst/>
              </a:prstGeom>
              <a:noFill/>
              <a:ln w="9525">
                <a:solidFill>
                  <a:schemeClr val="tx1"/>
                </a:solidFill>
                <a:round/>
              </a:ln>
            </p:spPr>
            <p:txBody>
              <a:bodyPr/>
              <a:lstStyle/>
              <a:p>
                <a:endParaRPr lang="zh-CN" altLang="en-US"/>
              </a:p>
            </p:txBody>
          </p:sp>
          <p:sp>
            <p:nvSpPr>
              <p:cNvPr id="7339" name="Oval 118"/>
              <p:cNvSpPr>
                <a:spLocks noChangeArrowheads="1"/>
              </p:cNvSpPr>
              <p:nvPr/>
            </p:nvSpPr>
            <p:spPr bwMode="auto">
              <a:xfrm>
                <a:off x="3120" y="1920"/>
                <a:ext cx="48" cy="48"/>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grpSp>
          <p:nvGrpSpPr>
            <p:cNvPr id="7321" name="Group 119"/>
            <p:cNvGrpSpPr/>
            <p:nvPr/>
          </p:nvGrpSpPr>
          <p:grpSpPr bwMode="auto">
            <a:xfrm>
              <a:off x="4848" y="1536"/>
              <a:ext cx="444" cy="432"/>
              <a:chOff x="2964" y="1536"/>
              <a:chExt cx="444" cy="432"/>
            </a:xfrm>
          </p:grpSpPr>
          <p:sp>
            <p:nvSpPr>
              <p:cNvPr id="7326" name="Rectangle 120"/>
              <p:cNvSpPr>
                <a:spLocks noChangeArrowheads="1"/>
              </p:cNvSpPr>
              <p:nvPr/>
            </p:nvSpPr>
            <p:spPr bwMode="auto">
              <a:xfrm>
                <a:off x="2964" y="1536"/>
                <a:ext cx="384" cy="384"/>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7327" name="Text Box 121"/>
              <p:cNvSpPr txBox="1">
                <a:spLocks noChangeArrowheads="1"/>
              </p:cNvSpPr>
              <p:nvPr/>
            </p:nvSpPr>
            <p:spPr bwMode="auto">
              <a:xfrm>
                <a:off x="2964" y="1536"/>
                <a:ext cx="240"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D</a:t>
                </a:r>
              </a:p>
            </p:txBody>
          </p:sp>
          <p:sp>
            <p:nvSpPr>
              <p:cNvPr id="7328" name="AutoShape 122"/>
              <p:cNvSpPr>
                <a:spLocks noChangeArrowheads="1"/>
              </p:cNvSpPr>
              <p:nvPr/>
            </p:nvSpPr>
            <p:spPr bwMode="auto">
              <a:xfrm rot="5400000">
                <a:off x="2964" y="1698"/>
                <a:ext cx="96" cy="96"/>
              </a:xfrm>
              <a:prstGeom prst="triangle">
                <a:avLst>
                  <a:gd name="adj" fmla="val 50000"/>
                </a:avLst>
              </a:prstGeom>
              <a:noFill/>
              <a:ln w="19050">
                <a:solidFill>
                  <a:schemeClr val="tx1"/>
                </a:solidFill>
                <a:miter lim="800000"/>
              </a:ln>
            </p:spPr>
            <p:txBody>
              <a:bodyPr rot="10800000" vert="eaVert"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7329" name="Text Box 123"/>
              <p:cNvSpPr txBox="1">
                <a:spLocks noChangeArrowheads="1"/>
              </p:cNvSpPr>
              <p:nvPr/>
            </p:nvSpPr>
            <p:spPr bwMode="auto">
              <a:xfrm>
                <a:off x="3168" y="1536"/>
                <a:ext cx="240"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7330" name="Text Box 124"/>
              <p:cNvSpPr txBox="1">
                <a:spLocks noChangeArrowheads="1"/>
              </p:cNvSpPr>
              <p:nvPr/>
            </p:nvSpPr>
            <p:spPr bwMode="auto">
              <a:xfrm>
                <a:off x="3045" y="1728"/>
                <a:ext cx="288"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R</a:t>
                </a:r>
                <a:r>
                  <a:rPr lang="en-US" altLang="zh-CN" sz="1400" baseline="-25000">
                    <a:solidFill>
                      <a:schemeClr val="hlink"/>
                    </a:solidFill>
                    <a:ea typeface="Gulim" panose="020B0600000101010101" pitchFamily="50" charset="-127"/>
                  </a:rPr>
                  <a:t>D</a:t>
                </a:r>
                <a:endParaRPr lang="en-US" altLang="zh-CN" sz="1400">
                  <a:solidFill>
                    <a:schemeClr val="hlink"/>
                  </a:solidFill>
                  <a:ea typeface="Gulim" panose="020B0600000101010101" pitchFamily="50" charset="-127"/>
                </a:endParaRPr>
              </a:p>
            </p:txBody>
          </p:sp>
          <p:sp>
            <p:nvSpPr>
              <p:cNvPr id="7331" name="Line 125"/>
              <p:cNvSpPr>
                <a:spLocks noChangeShapeType="1"/>
              </p:cNvSpPr>
              <p:nvPr/>
            </p:nvSpPr>
            <p:spPr bwMode="auto">
              <a:xfrm>
                <a:off x="3093" y="1758"/>
                <a:ext cx="96" cy="0"/>
              </a:xfrm>
              <a:prstGeom prst="line">
                <a:avLst/>
              </a:prstGeom>
              <a:noFill/>
              <a:ln w="9525">
                <a:solidFill>
                  <a:schemeClr val="tx1"/>
                </a:solidFill>
                <a:round/>
              </a:ln>
            </p:spPr>
            <p:txBody>
              <a:bodyPr/>
              <a:lstStyle/>
              <a:p>
                <a:endParaRPr lang="zh-CN" altLang="en-US"/>
              </a:p>
            </p:txBody>
          </p:sp>
          <p:sp>
            <p:nvSpPr>
              <p:cNvPr id="7332" name="Oval 126"/>
              <p:cNvSpPr>
                <a:spLocks noChangeArrowheads="1"/>
              </p:cNvSpPr>
              <p:nvPr/>
            </p:nvSpPr>
            <p:spPr bwMode="auto">
              <a:xfrm>
                <a:off x="3120" y="1920"/>
                <a:ext cx="48" cy="48"/>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sp>
          <p:nvSpPr>
            <p:cNvPr id="7322" name="Text Box 127"/>
            <p:cNvSpPr txBox="1">
              <a:spLocks noChangeArrowheads="1"/>
            </p:cNvSpPr>
            <p:nvPr/>
          </p:nvSpPr>
          <p:spPr bwMode="auto">
            <a:xfrm>
              <a:off x="2352" y="1392"/>
              <a:ext cx="432"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IR</a:t>
              </a:r>
              <a:endParaRPr lang="en-US" altLang="zh-CN" sz="1600">
                <a:solidFill>
                  <a:schemeClr val="hlink"/>
                </a:solidFill>
                <a:ea typeface="Gulim" panose="020B0600000101010101" pitchFamily="50" charset="-127"/>
              </a:endParaRPr>
            </a:p>
          </p:txBody>
        </p:sp>
        <p:sp>
          <p:nvSpPr>
            <p:cNvPr id="7323" name="Oval 129"/>
            <p:cNvSpPr>
              <a:spLocks noChangeArrowheads="1"/>
            </p:cNvSpPr>
            <p:nvPr/>
          </p:nvSpPr>
          <p:spPr bwMode="auto">
            <a:xfrm>
              <a:off x="4683" y="1611"/>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7324" name="Oval 130"/>
            <p:cNvSpPr>
              <a:spLocks noChangeArrowheads="1"/>
            </p:cNvSpPr>
            <p:nvPr/>
          </p:nvSpPr>
          <p:spPr bwMode="auto">
            <a:xfrm>
              <a:off x="4053" y="1605"/>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7325" name="Oval 131"/>
            <p:cNvSpPr>
              <a:spLocks noChangeArrowheads="1"/>
            </p:cNvSpPr>
            <p:nvPr/>
          </p:nvSpPr>
          <p:spPr bwMode="auto">
            <a:xfrm>
              <a:off x="3426" y="1611"/>
              <a:ext cx="48" cy="48"/>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sp>
        <p:nvSpPr>
          <p:cNvPr id="5238" name="Rectangle 3"/>
          <p:cNvSpPr txBox="1">
            <a:spLocks noChangeArrowheads="1"/>
          </p:cNvSpPr>
          <p:nvPr/>
        </p:nvSpPr>
        <p:spPr bwMode="auto">
          <a:xfrm>
            <a:off x="1619250" y="2165350"/>
            <a:ext cx="4300538" cy="863600"/>
          </a:xfrm>
          <a:prstGeom prst="rect">
            <a:avLst/>
          </a:prstGeom>
          <a:noFill/>
          <a:ln w="9525">
            <a:noFill/>
            <a:miter lim="800000"/>
          </a:ln>
        </p:spPr>
        <p:txBody>
          <a:bodyPr/>
          <a:lstStyle/>
          <a:p>
            <a:pPr marL="342900" indent="-342900" algn="just" eaLnBrk="0" hangingPunct="0">
              <a:lnSpc>
                <a:spcPct val="100000"/>
              </a:lnSpc>
              <a:spcBef>
                <a:spcPct val="20000"/>
              </a:spcBef>
              <a:buClr>
                <a:schemeClr val="bg2"/>
              </a:buClr>
              <a:buFont typeface="Wingdings" panose="05000000000000000000" pitchFamily="2" charset="2"/>
              <a:buChar char="v"/>
            </a:pPr>
            <a:r>
              <a:rPr lang="zh-CN" altLang="en-US" sz="2400"/>
              <a:t>工作原理</a:t>
            </a:r>
          </a:p>
          <a:p>
            <a:pPr marL="742950" lvl="1" indent="-285750" algn="just" eaLnBrk="0" hangingPunct="0">
              <a:lnSpc>
                <a:spcPct val="100000"/>
              </a:lnSpc>
              <a:spcBef>
                <a:spcPct val="20000"/>
              </a:spcBef>
              <a:buClr>
                <a:srgbClr val="006666"/>
              </a:buClr>
              <a:buSzPct val="90000"/>
              <a:buFont typeface="Wingdings" panose="05000000000000000000" pitchFamily="2" charset="2"/>
              <a:buChar char="u"/>
            </a:pPr>
            <a:r>
              <a:rPr lang="zh-CN" altLang="en-US" sz="2200">
                <a:cs typeface="Arial" panose="020B0604020202020204" pitchFamily="34" charset="0"/>
              </a:rPr>
              <a:t>复位：</a:t>
            </a:r>
            <a:endParaRPr lang="en-US" altLang="zh-CN" sz="2200">
              <a:cs typeface="Arial" panose="020B0604020202020204" pitchFamily="34" charset="0"/>
            </a:endParaRPr>
          </a:p>
        </p:txBody>
      </p:sp>
      <p:graphicFrame>
        <p:nvGraphicFramePr>
          <p:cNvPr id="5122" name="Object 113"/>
          <p:cNvGraphicFramePr>
            <a:graphicFrameLocks noChangeAspect="1"/>
          </p:cNvGraphicFramePr>
          <p:nvPr/>
        </p:nvGraphicFramePr>
        <p:xfrm>
          <a:off x="2554288" y="3060701"/>
          <a:ext cx="3111500" cy="417513"/>
        </p:xfrm>
        <a:graphic>
          <a:graphicData uri="http://schemas.openxmlformats.org/presentationml/2006/ole">
            <mc:AlternateContent xmlns:mc="http://schemas.openxmlformats.org/markup-compatibility/2006">
              <mc:Choice xmlns:v="urn:schemas-microsoft-com:vml" Requires="v">
                <p:oleObj spid="_x0000_s7266" name="公式" r:id="rId6" imgW="1726451" imgH="253890" progId="Equation.3">
                  <p:embed/>
                </p:oleObj>
              </mc:Choice>
              <mc:Fallback>
                <p:oleObj name="公式" r:id="rId6" imgW="1726451" imgH="253890" progId="Equation.3">
                  <p:embed/>
                  <p:pic>
                    <p:nvPicPr>
                      <p:cNvPr id="0" name="Picture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4288" y="3060701"/>
                        <a:ext cx="3111500" cy="417513"/>
                      </a:xfrm>
                      <a:prstGeom prst="rect">
                        <a:avLst/>
                      </a:prstGeom>
                      <a:solidFill>
                        <a:srgbClr val="FFFFBD"/>
                      </a:solidFill>
                      <a:effectLst>
                        <a:outerShdw dist="53882" dir="13500000" algn="ctr" rotWithShape="0">
                          <a:srgbClr val="808080">
                            <a:alpha val="50000"/>
                          </a:srgbClr>
                        </a:outerShdw>
                      </a:effectLst>
                    </p:spPr>
                  </p:pic>
                </p:oleObj>
              </mc:Fallback>
            </mc:AlternateContent>
          </a:graphicData>
        </a:graphic>
      </p:graphicFrame>
      <p:sp>
        <p:nvSpPr>
          <p:cNvPr id="5320" name="Oval 200"/>
          <p:cNvSpPr>
            <a:spLocks noChangeArrowheads="1"/>
          </p:cNvSpPr>
          <p:nvPr/>
        </p:nvSpPr>
        <p:spPr bwMode="black">
          <a:xfrm>
            <a:off x="8659814" y="4639350"/>
            <a:ext cx="352425" cy="519351"/>
          </a:xfrm>
          <a:prstGeom prst="ellipse">
            <a:avLst/>
          </a:prstGeom>
          <a:noFill/>
          <a:ln w="9525" algn="ctr">
            <a:solidFill>
              <a:srgbClr val="FF0066"/>
            </a:solidFill>
            <a:round/>
          </a:ln>
        </p:spPr>
        <p:txBody>
          <a:bodyPr anchor="ctr">
            <a:spAutoFit/>
          </a:bodyPr>
          <a:lstStyle/>
          <a:p>
            <a:endParaRPr lang="zh-CN" altLang="en-US"/>
          </a:p>
        </p:txBody>
      </p:sp>
      <p:graphicFrame>
        <p:nvGraphicFramePr>
          <p:cNvPr id="5321" name="Object 201"/>
          <p:cNvGraphicFramePr>
            <a:graphicFrameLocks noChangeAspect="1"/>
          </p:cNvGraphicFramePr>
          <p:nvPr/>
        </p:nvGraphicFramePr>
        <p:xfrm>
          <a:off x="2517775" y="4194175"/>
          <a:ext cx="2338388" cy="1455738"/>
        </p:xfrm>
        <a:graphic>
          <a:graphicData uri="http://schemas.openxmlformats.org/presentationml/2006/ole">
            <mc:AlternateContent xmlns:mc="http://schemas.openxmlformats.org/markup-compatibility/2006">
              <mc:Choice xmlns:v="urn:schemas-microsoft-com:vml" Requires="v">
                <p:oleObj spid="_x0000_s7267" name="公式" r:id="rId8" imgW="1663700" imgH="1041400" progId="Equation.3">
                  <p:embed/>
                </p:oleObj>
              </mc:Choice>
              <mc:Fallback>
                <p:oleObj name="公式" r:id="rId8" imgW="1663700" imgH="1041400" progId="Equation.3">
                  <p:embed/>
                  <p:pic>
                    <p:nvPicPr>
                      <p:cNvPr id="0" name="Picture 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7775" y="4194175"/>
                        <a:ext cx="2338388" cy="1455738"/>
                      </a:xfrm>
                      <a:prstGeom prst="rect">
                        <a:avLst/>
                      </a:prstGeom>
                      <a:solidFill>
                        <a:srgbClr val="FFFFBD"/>
                      </a:solidFill>
                      <a:effectLst>
                        <a:outerShdw dist="53882" dir="13500000" algn="ctr" rotWithShape="0">
                          <a:srgbClr val="808080">
                            <a:alpha val="50000"/>
                          </a:srgbClr>
                        </a:outerShdw>
                      </a:effectLst>
                    </p:spPr>
                  </p:pic>
                </p:oleObj>
              </mc:Fallback>
            </mc:AlternateContent>
          </a:graphicData>
        </a:graphic>
      </p:graphicFrame>
      <p:sp>
        <p:nvSpPr>
          <p:cNvPr id="192" name="Rectangle 3"/>
          <p:cNvSpPr txBox="1">
            <a:spLocks noChangeArrowheads="1"/>
          </p:cNvSpPr>
          <p:nvPr/>
        </p:nvSpPr>
        <p:spPr bwMode="auto">
          <a:xfrm>
            <a:off x="1631950" y="3733800"/>
            <a:ext cx="2311400" cy="495300"/>
          </a:xfrm>
          <a:prstGeom prst="rect">
            <a:avLst/>
          </a:prstGeom>
          <a:noFill/>
          <a:ln w="9525">
            <a:noFill/>
            <a:miter lim="800000"/>
          </a:ln>
        </p:spPr>
        <p:txBody>
          <a:bodyPr/>
          <a:lstStyle/>
          <a:p>
            <a:pPr marL="742950" lvl="1" indent="-285750" algn="just" eaLnBrk="0" hangingPunct="0">
              <a:lnSpc>
                <a:spcPct val="100000"/>
              </a:lnSpc>
              <a:spcBef>
                <a:spcPct val="20000"/>
              </a:spcBef>
              <a:buClr>
                <a:srgbClr val="006666"/>
              </a:buClr>
              <a:buSzPct val="90000"/>
              <a:buFont typeface="Wingdings" panose="05000000000000000000" pitchFamily="2" charset="2"/>
              <a:buChar char="u"/>
            </a:pPr>
            <a:r>
              <a:rPr lang="zh-CN" altLang="en-US" sz="2200">
                <a:cs typeface="Arial" panose="020B0604020202020204" pitchFamily="34" charset="0"/>
              </a:rPr>
              <a:t>移位：</a:t>
            </a:r>
          </a:p>
        </p:txBody>
      </p:sp>
      <p:grpSp>
        <p:nvGrpSpPr>
          <p:cNvPr id="197" name="组合 196"/>
          <p:cNvGrpSpPr/>
          <p:nvPr/>
        </p:nvGrpSpPr>
        <p:grpSpPr>
          <a:xfrm>
            <a:off x="6251576" y="3349625"/>
            <a:ext cx="3940175" cy="2755900"/>
            <a:chOff x="4727575" y="3349625"/>
            <a:chExt cx="3940175" cy="2755900"/>
          </a:xfrm>
        </p:grpSpPr>
        <p:grpSp>
          <p:nvGrpSpPr>
            <p:cNvPr id="10" name="Group 199"/>
            <p:cNvGrpSpPr/>
            <p:nvPr/>
          </p:nvGrpSpPr>
          <p:grpSpPr bwMode="auto">
            <a:xfrm>
              <a:off x="4727575" y="3349625"/>
              <a:ext cx="3940175" cy="2755900"/>
              <a:chOff x="3074" y="1842"/>
              <a:chExt cx="2482" cy="1736"/>
            </a:xfrm>
          </p:grpSpPr>
          <p:sp>
            <p:nvSpPr>
              <p:cNvPr id="7182" name="Text Box 190"/>
              <p:cNvSpPr txBox="1">
                <a:spLocks noChangeArrowheads="1"/>
              </p:cNvSpPr>
              <p:nvPr/>
            </p:nvSpPr>
            <p:spPr bwMode="auto">
              <a:xfrm>
                <a:off x="3088" y="1842"/>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grpSp>
            <p:nvGrpSpPr>
              <p:cNvPr id="7183" name="Group 200"/>
              <p:cNvGrpSpPr/>
              <p:nvPr/>
            </p:nvGrpSpPr>
            <p:grpSpPr bwMode="auto">
              <a:xfrm>
                <a:off x="3276" y="1843"/>
                <a:ext cx="2280" cy="173"/>
                <a:chOff x="2701" y="1805"/>
                <a:chExt cx="2931" cy="192"/>
              </a:xfrm>
            </p:grpSpPr>
            <p:grpSp>
              <p:nvGrpSpPr>
                <p:cNvPr id="7249" name="Group 137"/>
                <p:cNvGrpSpPr/>
                <p:nvPr/>
              </p:nvGrpSpPr>
              <p:grpSpPr bwMode="auto">
                <a:xfrm>
                  <a:off x="2701" y="1805"/>
                  <a:ext cx="477" cy="192"/>
                  <a:chOff x="825" y="989"/>
                  <a:chExt cx="758" cy="192"/>
                </a:xfrm>
              </p:grpSpPr>
              <p:sp>
                <p:nvSpPr>
                  <p:cNvPr id="7277" name="Line 138"/>
                  <p:cNvSpPr>
                    <a:spLocks noChangeShapeType="1"/>
                  </p:cNvSpPr>
                  <p:nvPr/>
                </p:nvSpPr>
                <p:spPr bwMode="auto">
                  <a:xfrm>
                    <a:off x="825" y="1181"/>
                    <a:ext cx="288" cy="0"/>
                  </a:xfrm>
                  <a:prstGeom prst="line">
                    <a:avLst/>
                  </a:prstGeom>
                  <a:noFill/>
                  <a:ln w="19050">
                    <a:solidFill>
                      <a:schemeClr val="tx2"/>
                    </a:solidFill>
                    <a:round/>
                  </a:ln>
                </p:spPr>
                <p:txBody>
                  <a:bodyPr/>
                  <a:lstStyle/>
                  <a:p>
                    <a:endParaRPr lang="zh-CN" altLang="en-US"/>
                  </a:p>
                </p:txBody>
              </p:sp>
              <p:sp>
                <p:nvSpPr>
                  <p:cNvPr id="7278" name="Line 139"/>
                  <p:cNvSpPr>
                    <a:spLocks noChangeShapeType="1"/>
                  </p:cNvSpPr>
                  <p:nvPr/>
                </p:nvSpPr>
                <p:spPr bwMode="auto">
                  <a:xfrm flipV="1">
                    <a:off x="1151" y="989"/>
                    <a:ext cx="0" cy="192"/>
                  </a:xfrm>
                  <a:prstGeom prst="line">
                    <a:avLst/>
                  </a:prstGeom>
                  <a:noFill/>
                  <a:ln w="19050">
                    <a:solidFill>
                      <a:srgbClr val="FF0000"/>
                    </a:solidFill>
                    <a:round/>
                  </a:ln>
                </p:spPr>
                <p:txBody>
                  <a:bodyPr/>
                  <a:lstStyle/>
                  <a:p>
                    <a:endParaRPr lang="zh-CN" altLang="en-US"/>
                  </a:p>
                </p:txBody>
              </p:sp>
              <p:sp>
                <p:nvSpPr>
                  <p:cNvPr id="7279" name="Line 140"/>
                  <p:cNvSpPr>
                    <a:spLocks noChangeShapeType="1"/>
                  </p:cNvSpPr>
                  <p:nvPr/>
                </p:nvSpPr>
                <p:spPr bwMode="auto">
                  <a:xfrm>
                    <a:off x="1151" y="989"/>
                    <a:ext cx="432" cy="0"/>
                  </a:xfrm>
                  <a:prstGeom prst="line">
                    <a:avLst/>
                  </a:prstGeom>
                  <a:noFill/>
                  <a:ln w="19050">
                    <a:solidFill>
                      <a:schemeClr val="tx2"/>
                    </a:solidFill>
                    <a:round/>
                  </a:ln>
                </p:spPr>
                <p:txBody>
                  <a:bodyPr/>
                  <a:lstStyle/>
                  <a:p>
                    <a:endParaRPr lang="zh-CN" altLang="en-US"/>
                  </a:p>
                </p:txBody>
              </p:sp>
              <p:sp>
                <p:nvSpPr>
                  <p:cNvPr id="7280" name="Line 141"/>
                  <p:cNvSpPr>
                    <a:spLocks noChangeShapeType="1"/>
                  </p:cNvSpPr>
                  <p:nvPr/>
                </p:nvSpPr>
                <p:spPr bwMode="auto">
                  <a:xfrm>
                    <a:off x="1583" y="989"/>
                    <a:ext cx="0" cy="192"/>
                  </a:xfrm>
                  <a:prstGeom prst="line">
                    <a:avLst/>
                  </a:prstGeom>
                  <a:noFill/>
                  <a:ln w="19050">
                    <a:solidFill>
                      <a:schemeClr val="tx2"/>
                    </a:solidFill>
                    <a:round/>
                  </a:ln>
                </p:spPr>
                <p:txBody>
                  <a:bodyPr/>
                  <a:lstStyle/>
                  <a:p>
                    <a:endParaRPr lang="zh-CN" altLang="en-US"/>
                  </a:p>
                </p:txBody>
              </p:sp>
            </p:grpSp>
            <p:grpSp>
              <p:nvGrpSpPr>
                <p:cNvPr id="7250" name="Group 142"/>
                <p:cNvGrpSpPr/>
                <p:nvPr/>
              </p:nvGrpSpPr>
              <p:grpSpPr bwMode="auto">
                <a:xfrm>
                  <a:off x="3179" y="1805"/>
                  <a:ext cx="455" cy="192"/>
                  <a:chOff x="864" y="989"/>
                  <a:chExt cx="720" cy="192"/>
                </a:xfrm>
              </p:grpSpPr>
              <p:sp>
                <p:nvSpPr>
                  <p:cNvPr id="7273" name="Line 143"/>
                  <p:cNvSpPr>
                    <a:spLocks noChangeShapeType="1"/>
                  </p:cNvSpPr>
                  <p:nvPr/>
                </p:nvSpPr>
                <p:spPr bwMode="auto">
                  <a:xfrm>
                    <a:off x="864" y="1181"/>
                    <a:ext cx="288" cy="0"/>
                  </a:xfrm>
                  <a:prstGeom prst="line">
                    <a:avLst/>
                  </a:prstGeom>
                  <a:noFill/>
                  <a:ln w="19050">
                    <a:solidFill>
                      <a:schemeClr val="tx2"/>
                    </a:solidFill>
                    <a:round/>
                  </a:ln>
                </p:spPr>
                <p:txBody>
                  <a:bodyPr/>
                  <a:lstStyle/>
                  <a:p>
                    <a:endParaRPr lang="zh-CN" altLang="en-US"/>
                  </a:p>
                </p:txBody>
              </p:sp>
              <p:sp>
                <p:nvSpPr>
                  <p:cNvPr id="7274" name="Line 144"/>
                  <p:cNvSpPr>
                    <a:spLocks noChangeShapeType="1"/>
                  </p:cNvSpPr>
                  <p:nvPr/>
                </p:nvSpPr>
                <p:spPr bwMode="auto">
                  <a:xfrm flipV="1">
                    <a:off x="1152" y="989"/>
                    <a:ext cx="0" cy="192"/>
                  </a:xfrm>
                  <a:prstGeom prst="line">
                    <a:avLst/>
                  </a:prstGeom>
                  <a:noFill/>
                  <a:ln w="19050">
                    <a:solidFill>
                      <a:srgbClr val="FF0000"/>
                    </a:solidFill>
                    <a:round/>
                  </a:ln>
                </p:spPr>
                <p:txBody>
                  <a:bodyPr/>
                  <a:lstStyle/>
                  <a:p>
                    <a:endParaRPr lang="zh-CN" altLang="en-US"/>
                  </a:p>
                </p:txBody>
              </p:sp>
              <p:sp>
                <p:nvSpPr>
                  <p:cNvPr id="7275" name="Line 145"/>
                  <p:cNvSpPr>
                    <a:spLocks noChangeShapeType="1"/>
                  </p:cNvSpPr>
                  <p:nvPr/>
                </p:nvSpPr>
                <p:spPr bwMode="auto">
                  <a:xfrm>
                    <a:off x="1152" y="989"/>
                    <a:ext cx="432" cy="0"/>
                  </a:xfrm>
                  <a:prstGeom prst="line">
                    <a:avLst/>
                  </a:prstGeom>
                  <a:noFill/>
                  <a:ln w="19050">
                    <a:solidFill>
                      <a:schemeClr val="tx2"/>
                    </a:solidFill>
                    <a:round/>
                  </a:ln>
                </p:spPr>
                <p:txBody>
                  <a:bodyPr/>
                  <a:lstStyle/>
                  <a:p>
                    <a:endParaRPr lang="zh-CN" altLang="en-US"/>
                  </a:p>
                </p:txBody>
              </p:sp>
              <p:sp>
                <p:nvSpPr>
                  <p:cNvPr id="7276" name="Line 146"/>
                  <p:cNvSpPr>
                    <a:spLocks noChangeShapeType="1"/>
                  </p:cNvSpPr>
                  <p:nvPr/>
                </p:nvSpPr>
                <p:spPr bwMode="auto">
                  <a:xfrm>
                    <a:off x="1584" y="989"/>
                    <a:ext cx="0" cy="192"/>
                  </a:xfrm>
                  <a:prstGeom prst="line">
                    <a:avLst/>
                  </a:prstGeom>
                  <a:noFill/>
                  <a:ln w="19050">
                    <a:solidFill>
                      <a:schemeClr val="tx2"/>
                    </a:solidFill>
                    <a:round/>
                  </a:ln>
                </p:spPr>
                <p:txBody>
                  <a:bodyPr/>
                  <a:lstStyle/>
                  <a:p>
                    <a:endParaRPr lang="zh-CN" altLang="en-US"/>
                  </a:p>
                </p:txBody>
              </p:sp>
            </p:grpSp>
            <p:grpSp>
              <p:nvGrpSpPr>
                <p:cNvPr id="7251" name="Group 147"/>
                <p:cNvGrpSpPr/>
                <p:nvPr/>
              </p:nvGrpSpPr>
              <p:grpSpPr bwMode="auto">
                <a:xfrm>
                  <a:off x="3632" y="1805"/>
                  <a:ext cx="453" cy="192"/>
                  <a:chOff x="864" y="989"/>
                  <a:chExt cx="720" cy="192"/>
                </a:xfrm>
              </p:grpSpPr>
              <p:sp>
                <p:nvSpPr>
                  <p:cNvPr id="7269" name="Line 148"/>
                  <p:cNvSpPr>
                    <a:spLocks noChangeShapeType="1"/>
                  </p:cNvSpPr>
                  <p:nvPr/>
                </p:nvSpPr>
                <p:spPr bwMode="auto">
                  <a:xfrm>
                    <a:off x="864" y="1181"/>
                    <a:ext cx="288" cy="0"/>
                  </a:xfrm>
                  <a:prstGeom prst="line">
                    <a:avLst/>
                  </a:prstGeom>
                  <a:noFill/>
                  <a:ln w="19050">
                    <a:solidFill>
                      <a:schemeClr val="tx2"/>
                    </a:solidFill>
                    <a:round/>
                  </a:ln>
                </p:spPr>
                <p:txBody>
                  <a:bodyPr/>
                  <a:lstStyle/>
                  <a:p>
                    <a:endParaRPr lang="zh-CN" altLang="en-US"/>
                  </a:p>
                </p:txBody>
              </p:sp>
              <p:sp>
                <p:nvSpPr>
                  <p:cNvPr id="7270" name="Line 149"/>
                  <p:cNvSpPr>
                    <a:spLocks noChangeShapeType="1"/>
                  </p:cNvSpPr>
                  <p:nvPr/>
                </p:nvSpPr>
                <p:spPr bwMode="auto">
                  <a:xfrm flipV="1">
                    <a:off x="1152" y="989"/>
                    <a:ext cx="0" cy="192"/>
                  </a:xfrm>
                  <a:prstGeom prst="line">
                    <a:avLst/>
                  </a:prstGeom>
                  <a:noFill/>
                  <a:ln w="19050">
                    <a:solidFill>
                      <a:srgbClr val="FF0000"/>
                    </a:solidFill>
                    <a:round/>
                  </a:ln>
                </p:spPr>
                <p:txBody>
                  <a:bodyPr/>
                  <a:lstStyle/>
                  <a:p>
                    <a:endParaRPr lang="zh-CN" altLang="en-US"/>
                  </a:p>
                </p:txBody>
              </p:sp>
              <p:sp>
                <p:nvSpPr>
                  <p:cNvPr id="7271" name="Line 150"/>
                  <p:cNvSpPr>
                    <a:spLocks noChangeShapeType="1"/>
                  </p:cNvSpPr>
                  <p:nvPr/>
                </p:nvSpPr>
                <p:spPr bwMode="auto">
                  <a:xfrm>
                    <a:off x="1152" y="989"/>
                    <a:ext cx="432" cy="0"/>
                  </a:xfrm>
                  <a:prstGeom prst="line">
                    <a:avLst/>
                  </a:prstGeom>
                  <a:noFill/>
                  <a:ln w="19050">
                    <a:solidFill>
                      <a:schemeClr val="tx2"/>
                    </a:solidFill>
                    <a:round/>
                  </a:ln>
                </p:spPr>
                <p:txBody>
                  <a:bodyPr/>
                  <a:lstStyle/>
                  <a:p>
                    <a:endParaRPr lang="zh-CN" altLang="en-US"/>
                  </a:p>
                </p:txBody>
              </p:sp>
              <p:sp>
                <p:nvSpPr>
                  <p:cNvPr id="7272" name="Line 151"/>
                  <p:cNvSpPr>
                    <a:spLocks noChangeShapeType="1"/>
                  </p:cNvSpPr>
                  <p:nvPr/>
                </p:nvSpPr>
                <p:spPr bwMode="auto">
                  <a:xfrm>
                    <a:off x="1584" y="989"/>
                    <a:ext cx="0" cy="192"/>
                  </a:xfrm>
                  <a:prstGeom prst="line">
                    <a:avLst/>
                  </a:prstGeom>
                  <a:noFill/>
                  <a:ln w="19050">
                    <a:solidFill>
                      <a:schemeClr val="tx2"/>
                    </a:solidFill>
                    <a:round/>
                  </a:ln>
                </p:spPr>
                <p:txBody>
                  <a:bodyPr/>
                  <a:lstStyle/>
                  <a:p>
                    <a:endParaRPr lang="zh-CN" altLang="en-US"/>
                  </a:p>
                </p:txBody>
              </p:sp>
            </p:grpSp>
            <p:grpSp>
              <p:nvGrpSpPr>
                <p:cNvPr id="7252" name="Group 152"/>
                <p:cNvGrpSpPr/>
                <p:nvPr/>
              </p:nvGrpSpPr>
              <p:grpSpPr bwMode="auto">
                <a:xfrm>
                  <a:off x="4085" y="1805"/>
                  <a:ext cx="453" cy="192"/>
                  <a:chOff x="864" y="989"/>
                  <a:chExt cx="720" cy="192"/>
                </a:xfrm>
              </p:grpSpPr>
              <p:sp>
                <p:nvSpPr>
                  <p:cNvPr id="7265" name="Line 153"/>
                  <p:cNvSpPr>
                    <a:spLocks noChangeShapeType="1"/>
                  </p:cNvSpPr>
                  <p:nvPr/>
                </p:nvSpPr>
                <p:spPr bwMode="auto">
                  <a:xfrm>
                    <a:off x="864" y="1181"/>
                    <a:ext cx="288" cy="0"/>
                  </a:xfrm>
                  <a:prstGeom prst="line">
                    <a:avLst/>
                  </a:prstGeom>
                  <a:noFill/>
                  <a:ln w="19050">
                    <a:solidFill>
                      <a:schemeClr val="tx2"/>
                    </a:solidFill>
                    <a:round/>
                  </a:ln>
                </p:spPr>
                <p:txBody>
                  <a:bodyPr/>
                  <a:lstStyle/>
                  <a:p>
                    <a:endParaRPr lang="zh-CN" altLang="en-US"/>
                  </a:p>
                </p:txBody>
              </p:sp>
              <p:sp>
                <p:nvSpPr>
                  <p:cNvPr id="7266" name="Line 154"/>
                  <p:cNvSpPr>
                    <a:spLocks noChangeShapeType="1"/>
                  </p:cNvSpPr>
                  <p:nvPr/>
                </p:nvSpPr>
                <p:spPr bwMode="auto">
                  <a:xfrm flipV="1">
                    <a:off x="1152" y="989"/>
                    <a:ext cx="0" cy="192"/>
                  </a:xfrm>
                  <a:prstGeom prst="line">
                    <a:avLst/>
                  </a:prstGeom>
                  <a:noFill/>
                  <a:ln w="19050">
                    <a:solidFill>
                      <a:srgbClr val="FF0000"/>
                    </a:solidFill>
                    <a:round/>
                  </a:ln>
                </p:spPr>
                <p:txBody>
                  <a:bodyPr/>
                  <a:lstStyle/>
                  <a:p>
                    <a:endParaRPr lang="zh-CN" altLang="en-US"/>
                  </a:p>
                </p:txBody>
              </p:sp>
              <p:sp>
                <p:nvSpPr>
                  <p:cNvPr id="7267" name="Line 155"/>
                  <p:cNvSpPr>
                    <a:spLocks noChangeShapeType="1"/>
                  </p:cNvSpPr>
                  <p:nvPr/>
                </p:nvSpPr>
                <p:spPr bwMode="auto">
                  <a:xfrm>
                    <a:off x="1152" y="989"/>
                    <a:ext cx="432" cy="0"/>
                  </a:xfrm>
                  <a:prstGeom prst="line">
                    <a:avLst/>
                  </a:prstGeom>
                  <a:noFill/>
                  <a:ln w="19050">
                    <a:solidFill>
                      <a:schemeClr val="tx2"/>
                    </a:solidFill>
                    <a:round/>
                  </a:ln>
                </p:spPr>
                <p:txBody>
                  <a:bodyPr/>
                  <a:lstStyle/>
                  <a:p>
                    <a:endParaRPr lang="zh-CN" altLang="en-US"/>
                  </a:p>
                </p:txBody>
              </p:sp>
              <p:sp>
                <p:nvSpPr>
                  <p:cNvPr id="7268" name="Line 156"/>
                  <p:cNvSpPr>
                    <a:spLocks noChangeShapeType="1"/>
                  </p:cNvSpPr>
                  <p:nvPr/>
                </p:nvSpPr>
                <p:spPr bwMode="auto">
                  <a:xfrm>
                    <a:off x="1584" y="989"/>
                    <a:ext cx="0" cy="192"/>
                  </a:xfrm>
                  <a:prstGeom prst="line">
                    <a:avLst/>
                  </a:prstGeom>
                  <a:noFill/>
                  <a:ln w="19050">
                    <a:solidFill>
                      <a:schemeClr val="tx2"/>
                    </a:solidFill>
                    <a:round/>
                  </a:ln>
                </p:spPr>
                <p:txBody>
                  <a:bodyPr/>
                  <a:lstStyle/>
                  <a:p>
                    <a:endParaRPr lang="zh-CN" altLang="en-US"/>
                  </a:p>
                </p:txBody>
              </p:sp>
            </p:grpSp>
            <p:grpSp>
              <p:nvGrpSpPr>
                <p:cNvPr id="7253" name="Group 157"/>
                <p:cNvGrpSpPr/>
                <p:nvPr/>
              </p:nvGrpSpPr>
              <p:grpSpPr bwMode="auto">
                <a:xfrm>
                  <a:off x="4539" y="1805"/>
                  <a:ext cx="455" cy="192"/>
                  <a:chOff x="864" y="989"/>
                  <a:chExt cx="720" cy="192"/>
                </a:xfrm>
              </p:grpSpPr>
              <p:sp>
                <p:nvSpPr>
                  <p:cNvPr id="7261" name="Line 158"/>
                  <p:cNvSpPr>
                    <a:spLocks noChangeShapeType="1"/>
                  </p:cNvSpPr>
                  <p:nvPr/>
                </p:nvSpPr>
                <p:spPr bwMode="auto">
                  <a:xfrm>
                    <a:off x="864" y="1181"/>
                    <a:ext cx="288" cy="0"/>
                  </a:xfrm>
                  <a:prstGeom prst="line">
                    <a:avLst/>
                  </a:prstGeom>
                  <a:noFill/>
                  <a:ln w="19050">
                    <a:solidFill>
                      <a:schemeClr val="tx2"/>
                    </a:solidFill>
                    <a:round/>
                  </a:ln>
                </p:spPr>
                <p:txBody>
                  <a:bodyPr/>
                  <a:lstStyle/>
                  <a:p>
                    <a:endParaRPr lang="zh-CN" altLang="en-US"/>
                  </a:p>
                </p:txBody>
              </p:sp>
              <p:sp>
                <p:nvSpPr>
                  <p:cNvPr id="7262" name="Line 159"/>
                  <p:cNvSpPr>
                    <a:spLocks noChangeShapeType="1"/>
                  </p:cNvSpPr>
                  <p:nvPr/>
                </p:nvSpPr>
                <p:spPr bwMode="auto">
                  <a:xfrm flipV="1">
                    <a:off x="1152" y="989"/>
                    <a:ext cx="0" cy="192"/>
                  </a:xfrm>
                  <a:prstGeom prst="line">
                    <a:avLst/>
                  </a:prstGeom>
                  <a:noFill/>
                  <a:ln w="19050">
                    <a:solidFill>
                      <a:srgbClr val="FF0000"/>
                    </a:solidFill>
                    <a:round/>
                  </a:ln>
                </p:spPr>
                <p:txBody>
                  <a:bodyPr/>
                  <a:lstStyle/>
                  <a:p>
                    <a:endParaRPr lang="zh-CN" altLang="en-US"/>
                  </a:p>
                </p:txBody>
              </p:sp>
              <p:sp>
                <p:nvSpPr>
                  <p:cNvPr id="7263" name="Line 160"/>
                  <p:cNvSpPr>
                    <a:spLocks noChangeShapeType="1"/>
                  </p:cNvSpPr>
                  <p:nvPr/>
                </p:nvSpPr>
                <p:spPr bwMode="auto">
                  <a:xfrm>
                    <a:off x="1152" y="989"/>
                    <a:ext cx="432" cy="0"/>
                  </a:xfrm>
                  <a:prstGeom prst="line">
                    <a:avLst/>
                  </a:prstGeom>
                  <a:noFill/>
                  <a:ln w="19050">
                    <a:solidFill>
                      <a:schemeClr val="tx2"/>
                    </a:solidFill>
                    <a:round/>
                  </a:ln>
                </p:spPr>
                <p:txBody>
                  <a:bodyPr/>
                  <a:lstStyle/>
                  <a:p>
                    <a:endParaRPr lang="zh-CN" altLang="en-US"/>
                  </a:p>
                </p:txBody>
              </p:sp>
              <p:sp>
                <p:nvSpPr>
                  <p:cNvPr id="7264" name="Line 161"/>
                  <p:cNvSpPr>
                    <a:spLocks noChangeShapeType="1"/>
                  </p:cNvSpPr>
                  <p:nvPr/>
                </p:nvSpPr>
                <p:spPr bwMode="auto">
                  <a:xfrm>
                    <a:off x="1584" y="989"/>
                    <a:ext cx="0" cy="192"/>
                  </a:xfrm>
                  <a:prstGeom prst="line">
                    <a:avLst/>
                  </a:prstGeom>
                  <a:noFill/>
                  <a:ln w="19050">
                    <a:solidFill>
                      <a:schemeClr val="tx2"/>
                    </a:solidFill>
                    <a:round/>
                  </a:ln>
                </p:spPr>
                <p:txBody>
                  <a:bodyPr/>
                  <a:lstStyle/>
                  <a:p>
                    <a:endParaRPr lang="zh-CN" altLang="en-US"/>
                  </a:p>
                </p:txBody>
              </p:sp>
            </p:grpSp>
            <p:grpSp>
              <p:nvGrpSpPr>
                <p:cNvPr id="7254" name="Group 199"/>
                <p:cNvGrpSpPr/>
                <p:nvPr/>
              </p:nvGrpSpPr>
              <p:grpSpPr bwMode="auto">
                <a:xfrm>
                  <a:off x="4993" y="1805"/>
                  <a:ext cx="639" cy="192"/>
                  <a:chOff x="4886" y="1901"/>
                  <a:chExt cx="639" cy="192"/>
                </a:xfrm>
              </p:grpSpPr>
              <p:sp>
                <p:nvSpPr>
                  <p:cNvPr id="7255" name="Line 162"/>
                  <p:cNvSpPr>
                    <a:spLocks noChangeShapeType="1"/>
                  </p:cNvSpPr>
                  <p:nvPr/>
                </p:nvSpPr>
                <p:spPr bwMode="auto">
                  <a:xfrm>
                    <a:off x="5344" y="2093"/>
                    <a:ext cx="181" cy="0"/>
                  </a:xfrm>
                  <a:prstGeom prst="line">
                    <a:avLst/>
                  </a:prstGeom>
                  <a:noFill/>
                  <a:ln w="19050">
                    <a:solidFill>
                      <a:schemeClr val="tx2"/>
                    </a:solidFill>
                    <a:round/>
                  </a:ln>
                </p:spPr>
                <p:txBody>
                  <a:bodyPr/>
                  <a:lstStyle/>
                  <a:p>
                    <a:endParaRPr lang="zh-CN" altLang="en-US"/>
                  </a:p>
                </p:txBody>
              </p:sp>
              <p:grpSp>
                <p:nvGrpSpPr>
                  <p:cNvPr id="7256" name="Group 194"/>
                  <p:cNvGrpSpPr/>
                  <p:nvPr/>
                </p:nvGrpSpPr>
                <p:grpSpPr bwMode="auto">
                  <a:xfrm>
                    <a:off x="4886" y="1901"/>
                    <a:ext cx="455" cy="192"/>
                    <a:chOff x="864" y="989"/>
                    <a:chExt cx="720" cy="192"/>
                  </a:xfrm>
                </p:grpSpPr>
                <p:sp>
                  <p:nvSpPr>
                    <p:cNvPr id="7257" name="Line 195"/>
                    <p:cNvSpPr>
                      <a:spLocks noChangeShapeType="1"/>
                    </p:cNvSpPr>
                    <p:nvPr/>
                  </p:nvSpPr>
                  <p:spPr bwMode="auto">
                    <a:xfrm>
                      <a:off x="864" y="1181"/>
                      <a:ext cx="288" cy="0"/>
                    </a:xfrm>
                    <a:prstGeom prst="line">
                      <a:avLst/>
                    </a:prstGeom>
                    <a:noFill/>
                    <a:ln w="19050">
                      <a:solidFill>
                        <a:schemeClr val="tx2"/>
                      </a:solidFill>
                      <a:round/>
                    </a:ln>
                  </p:spPr>
                  <p:txBody>
                    <a:bodyPr/>
                    <a:lstStyle/>
                    <a:p>
                      <a:endParaRPr lang="zh-CN" altLang="en-US"/>
                    </a:p>
                  </p:txBody>
                </p:sp>
                <p:sp>
                  <p:nvSpPr>
                    <p:cNvPr id="7258" name="Line 196"/>
                    <p:cNvSpPr>
                      <a:spLocks noChangeShapeType="1"/>
                    </p:cNvSpPr>
                    <p:nvPr/>
                  </p:nvSpPr>
                  <p:spPr bwMode="auto">
                    <a:xfrm flipV="1">
                      <a:off x="1152" y="989"/>
                      <a:ext cx="0" cy="192"/>
                    </a:xfrm>
                    <a:prstGeom prst="line">
                      <a:avLst/>
                    </a:prstGeom>
                    <a:noFill/>
                    <a:ln w="19050">
                      <a:solidFill>
                        <a:srgbClr val="FF0000"/>
                      </a:solidFill>
                      <a:round/>
                    </a:ln>
                  </p:spPr>
                  <p:txBody>
                    <a:bodyPr/>
                    <a:lstStyle/>
                    <a:p>
                      <a:endParaRPr lang="zh-CN" altLang="en-US"/>
                    </a:p>
                  </p:txBody>
                </p:sp>
                <p:sp>
                  <p:nvSpPr>
                    <p:cNvPr id="7259" name="Line 197"/>
                    <p:cNvSpPr>
                      <a:spLocks noChangeShapeType="1"/>
                    </p:cNvSpPr>
                    <p:nvPr/>
                  </p:nvSpPr>
                  <p:spPr bwMode="auto">
                    <a:xfrm>
                      <a:off x="1152" y="989"/>
                      <a:ext cx="432" cy="0"/>
                    </a:xfrm>
                    <a:prstGeom prst="line">
                      <a:avLst/>
                    </a:prstGeom>
                    <a:noFill/>
                    <a:ln w="19050">
                      <a:solidFill>
                        <a:schemeClr val="tx2"/>
                      </a:solidFill>
                      <a:round/>
                    </a:ln>
                  </p:spPr>
                  <p:txBody>
                    <a:bodyPr/>
                    <a:lstStyle/>
                    <a:p>
                      <a:endParaRPr lang="zh-CN" altLang="en-US"/>
                    </a:p>
                  </p:txBody>
                </p:sp>
                <p:sp>
                  <p:nvSpPr>
                    <p:cNvPr id="7260" name="Line 198"/>
                    <p:cNvSpPr>
                      <a:spLocks noChangeShapeType="1"/>
                    </p:cNvSpPr>
                    <p:nvPr/>
                  </p:nvSpPr>
                  <p:spPr bwMode="auto">
                    <a:xfrm>
                      <a:off x="1584" y="989"/>
                      <a:ext cx="0" cy="192"/>
                    </a:xfrm>
                    <a:prstGeom prst="line">
                      <a:avLst/>
                    </a:prstGeom>
                    <a:noFill/>
                    <a:ln w="19050">
                      <a:solidFill>
                        <a:schemeClr val="tx2"/>
                      </a:solidFill>
                      <a:round/>
                    </a:ln>
                  </p:spPr>
                  <p:txBody>
                    <a:bodyPr/>
                    <a:lstStyle/>
                    <a:p>
                      <a:endParaRPr lang="zh-CN" altLang="en-US"/>
                    </a:p>
                  </p:txBody>
                </p:sp>
              </p:grpSp>
            </p:grpSp>
          </p:grpSp>
          <p:sp>
            <p:nvSpPr>
              <p:cNvPr id="7184" name="Line 163"/>
              <p:cNvSpPr>
                <a:spLocks noChangeShapeType="1"/>
              </p:cNvSpPr>
              <p:nvPr/>
            </p:nvSpPr>
            <p:spPr bwMode="auto">
              <a:xfrm>
                <a:off x="3432" y="1990"/>
                <a:ext cx="0" cy="1296"/>
              </a:xfrm>
              <a:prstGeom prst="line">
                <a:avLst/>
              </a:prstGeom>
              <a:noFill/>
              <a:ln w="9525">
                <a:solidFill>
                  <a:schemeClr val="tx1"/>
                </a:solidFill>
                <a:prstDash val="dash"/>
                <a:round/>
              </a:ln>
            </p:spPr>
            <p:txBody>
              <a:bodyPr/>
              <a:lstStyle/>
              <a:p>
                <a:endParaRPr lang="zh-CN" altLang="en-US"/>
              </a:p>
            </p:txBody>
          </p:sp>
          <p:sp>
            <p:nvSpPr>
              <p:cNvPr id="7185" name="Line 164"/>
              <p:cNvSpPr>
                <a:spLocks noChangeShapeType="1"/>
              </p:cNvSpPr>
              <p:nvPr/>
            </p:nvSpPr>
            <p:spPr bwMode="auto">
              <a:xfrm>
                <a:off x="3791" y="1990"/>
                <a:ext cx="0" cy="1296"/>
              </a:xfrm>
              <a:prstGeom prst="line">
                <a:avLst/>
              </a:prstGeom>
              <a:noFill/>
              <a:ln w="9525">
                <a:solidFill>
                  <a:schemeClr val="tx1"/>
                </a:solidFill>
                <a:prstDash val="dash"/>
                <a:round/>
              </a:ln>
            </p:spPr>
            <p:txBody>
              <a:bodyPr/>
              <a:lstStyle/>
              <a:p>
                <a:endParaRPr lang="zh-CN" altLang="en-US"/>
              </a:p>
            </p:txBody>
          </p:sp>
          <p:sp>
            <p:nvSpPr>
              <p:cNvPr id="7186" name="Line 165"/>
              <p:cNvSpPr>
                <a:spLocks noChangeShapeType="1"/>
              </p:cNvSpPr>
              <p:nvPr/>
            </p:nvSpPr>
            <p:spPr bwMode="auto">
              <a:xfrm>
                <a:off x="4853" y="1990"/>
                <a:ext cx="0" cy="1296"/>
              </a:xfrm>
              <a:prstGeom prst="line">
                <a:avLst/>
              </a:prstGeom>
              <a:noFill/>
              <a:ln w="9525">
                <a:solidFill>
                  <a:schemeClr val="tx1"/>
                </a:solidFill>
                <a:prstDash val="dash"/>
                <a:round/>
              </a:ln>
            </p:spPr>
            <p:txBody>
              <a:bodyPr/>
              <a:lstStyle/>
              <a:p>
                <a:endParaRPr lang="zh-CN" altLang="en-US"/>
              </a:p>
            </p:txBody>
          </p:sp>
          <p:sp>
            <p:nvSpPr>
              <p:cNvPr id="7187" name="Line 166"/>
              <p:cNvSpPr>
                <a:spLocks noChangeShapeType="1"/>
              </p:cNvSpPr>
              <p:nvPr/>
            </p:nvSpPr>
            <p:spPr bwMode="auto">
              <a:xfrm>
                <a:off x="4141" y="1990"/>
                <a:ext cx="0" cy="1296"/>
              </a:xfrm>
              <a:prstGeom prst="line">
                <a:avLst/>
              </a:prstGeom>
              <a:noFill/>
              <a:ln w="9525">
                <a:solidFill>
                  <a:schemeClr val="tx1"/>
                </a:solidFill>
                <a:prstDash val="dash"/>
                <a:round/>
              </a:ln>
            </p:spPr>
            <p:txBody>
              <a:bodyPr/>
              <a:lstStyle/>
              <a:p>
                <a:endParaRPr lang="zh-CN" altLang="en-US"/>
              </a:p>
            </p:txBody>
          </p:sp>
          <p:sp>
            <p:nvSpPr>
              <p:cNvPr id="7188" name="Line 167"/>
              <p:cNvSpPr>
                <a:spLocks noChangeShapeType="1"/>
              </p:cNvSpPr>
              <p:nvPr/>
            </p:nvSpPr>
            <p:spPr bwMode="auto">
              <a:xfrm>
                <a:off x="4495" y="1990"/>
                <a:ext cx="0" cy="1296"/>
              </a:xfrm>
              <a:prstGeom prst="line">
                <a:avLst/>
              </a:prstGeom>
              <a:noFill/>
              <a:ln w="9525">
                <a:solidFill>
                  <a:schemeClr val="tx1"/>
                </a:solidFill>
                <a:prstDash val="dash"/>
                <a:round/>
              </a:ln>
            </p:spPr>
            <p:txBody>
              <a:bodyPr/>
              <a:lstStyle/>
              <a:p>
                <a:endParaRPr lang="zh-CN" altLang="en-US"/>
              </a:p>
            </p:txBody>
          </p:sp>
          <p:sp>
            <p:nvSpPr>
              <p:cNvPr id="7189" name="Line 201"/>
              <p:cNvSpPr>
                <a:spLocks noChangeShapeType="1"/>
              </p:cNvSpPr>
              <p:nvPr/>
            </p:nvSpPr>
            <p:spPr bwMode="auto">
              <a:xfrm>
                <a:off x="5193" y="1990"/>
                <a:ext cx="0" cy="1296"/>
              </a:xfrm>
              <a:prstGeom prst="line">
                <a:avLst/>
              </a:prstGeom>
              <a:noFill/>
              <a:ln w="9525">
                <a:solidFill>
                  <a:schemeClr val="tx1"/>
                </a:solidFill>
                <a:prstDash val="dash"/>
                <a:round/>
              </a:ln>
            </p:spPr>
            <p:txBody>
              <a:bodyPr/>
              <a:lstStyle/>
              <a:p>
                <a:endParaRPr lang="zh-CN" altLang="en-US"/>
              </a:p>
            </p:txBody>
          </p:sp>
          <p:grpSp>
            <p:nvGrpSpPr>
              <p:cNvPr id="7190" name="Group 217"/>
              <p:cNvGrpSpPr/>
              <p:nvPr/>
            </p:nvGrpSpPr>
            <p:grpSpPr bwMode="auto">
              <a:xfrm>
                <a:off x="3312" y="2119"/>
                <a:ext cx="1531" cy="130"/>
                <a:chOff x="2640" y="2064"/>
                <a:chExt cx="1968" cy="144"/>
              </a:xfrm>
            </p:grpSpPr>
            <p:sp>
              <p:nvSpPr>
                <p:cNvPr id="7244" name="Line 202"/>
                <p:cNvSpPr>
                  <a:spLocks noChangeShapeType="1"/>
                </p:cNvSpPr>
                <p:nvPr/>
              </p:nvSpPr>
              <p:spPr bwMode="auto">
                <a:xfrm>
                  <a:off x="2640" y="2064"/>
                  <a:ext cx="480" cy="0"/>
                </a:xfrm>
                <a:prstGeom prst="line">
                  <a:avLst/>
                </a:prstGeom>
                <a:noFill/>
                <a:ln w="19050">
                  <a:solidFill>
                    <a:srgbClr val="FF0000"/>
                  </a:solidFill>
                  <a:round/>
                </a:ln>
              </p:spPr>
              <p:txBody>
                <a:bodyPr/>
                <a:lstStyle/>
                <a:p>
                  <a:endParaRPr lang="zh-CN" altLang="en-US"/>
                </a:p>
              </p:txBody>
            </p:sp>
            <p:sp>
              <p:nvSpPr>
                <p:cNvPr id="7245" name="Line 203"/>
                <p:cNvSpPr>
                  <a:spLocks noChangeShapeType="1"/>
                </p:cNvSpPr>
                <p:nvPr/>
              </p:nvSpPr>
              <p:spPr bwMode="auto">
                <a:xfrm>
                  <a:off x="3120" y="2064"/>
                  <a:ext cx="0" cy="144"/>
                </a:xfrm>
                <a:prstGeom prst="line">
                  <a:avLst/>
                </a:prstGeom>
                <a:noFill/>
                <a:ln w="19050">
                  <a:solidFill>
                    <a:srgbClr val="FF0000"/>
                  </a:solidFill>
                  <a:round/>
                </a:ln>
              </p:spPr>
              <p:txBody>
                <a:bodyPr/>
                <a:lstStyle/>
                <a:p>
                  <a:endParaRPr lang="zh-CN" altLang="en-US"/>
                </a:p>
              </p:txBody>
            </p:sp>
            <p:sp>
              <p:nvSpPr>
                <p:cNvPr id="7246" name="Line 204"/>
                <p:cNvSpPr>
                  <a:spLocks noChangeShapeType="1"/>
                </p:cNvSpPr>
                <p:nvPr/>
              </p:nvSpPr>
              <p:spPr bwMode="auto">
                <a:xfrm>
                  <a:off x="3120" y="2208"/>
                  <a:ext cx="480" cy="0"/>
                </a:xfrm>
                <a:prstGeom prst="line">
                  <a:avLst/>
                </a:prstGeom>
                <a:noFill/>
                <a:ln w="19050">
                  <a:solidFill>
                    <a:srgbClr val="FF0000"/>
                  </a:solidFill>
                  <a:round/>
                </a:ln>
              </p:spPr>
              <p:txBody>
                <a:bodyPr/>
                <a:lstStyle/>
                <a:p>
                  <a:endParaRPr lang="zh-CN" altLang="en-US"/>
                </a:p>
              </p:txBody>
            </p:sp>
            <p:sp>
              <p:nvSpPr>
                <p:cNvPr id="7247" name="Line 205"/>
                <p:cNvSpPr>
                  <a:spLocks noChangeShapeType="1"/>
                </p:cNvSpPr>
                <p:nvPr/>
              </p:nvSpPr>
              <p:spPr bwMode="auto">
                <a:xfrm flipV="1">
                  <a:off x="3600" y="2064"/>
                  <a:ext cx="0" cy="144"/>
                </a:xfrm>
                <a:prstGeom prst="line">
                  <a:avLst/>
                </a:prstGeom>
                <a:noFill/>
                <a:ln w="19050">
                  <a:solidFill>
                    <a:srgbClr val="FF0000"/>
                  </a:solidFill>
                  <a:round/>
                </a:ln>
              </p:spPr>
              <p:txBody>
                <a:bodyPr/>
                <a:lstStyle/>
                <a:p>
                  <a:endParaRPr lang="zh-CN" altLang="en-US"/>
                </a:p>
              </p:txBody>
            </p:sp>
            <p:sp>
              <p:nvSpPr>
                <p:cNvPr id="7248" name="Line 206"/>
                <p:cNvSpPr>
                  <a:spLocks noChangeShapeType="1"/>
                </p:cNvSpPr>
                <p:nvPr/>
              </p:nvSpPr>
              <p:spPr bwMode="auto">
                <a:xfrm>
                  <a:off x="3600" y="2064"/>
                  <a:ext cx="1008" cy="0"/>
                </a:xfrm>
                <a:prstGeom prst="line">
                  <a:avLst/>
                </a:prstGeom>
                <a:noFill/>
                <a:ln w="19050">
                  <a:solidFill>
                    <a:srgbClr val="FF0000"/>
                  </a:solidFill>
                  <a:round/>
                </a:ln>
              </p:spPr>
              <p:txBody>
                <a:bodyPr/>
                <a:lstStyle/>
                <a:p>
                  <a:endParaRPr lang="zh-CN" altLang="en-US"/>
                </a:p>
              </p:txBody>
            </p:sp>
          </p:grpSp>
          <p:sp>
            <p:nvSpPr>
              <p:cNvPr id="7191" name="Line 207"/>
              <p:cNvSpPr>
                <a:spLocks noChangeShapeType="1"/>
              </p:cNvSpPr>
              <p:nvPr/>
            </p:nvSpPr>
            <p:spPr bwMode="auto">
              <a:xfrm>
                <a:off x="4843" y="2119"/>
                <a:ext cx="709" cy="0"/>
              </a:xfrm>
              <a:prstGeom prst="line">
                <a:avLst/>
              </a:prstGeom>
              <a:noFill/>
              <a:ln w="19050">
                <a:solidFill>
                  <a:schemeClr val="tx1"/>
                </a:solidFill>
                <a:prstDash val="dash"/>
                <a:round/>
              </a:ln>
            </p:spPr>
            <p:txBody>
              <a:bodyPr/>
              <a:lstStyle/>
              <a:p>
                <a:endParaRPr lang="zh-CN" altLang="en-US"/>
              </a:p>
            </p:txBody>
          </p:sp>
          <p:sp>
            <p:nvSpPr>
              <p:cNvPr id="7192" name="Line 208"/>
              <p:cNvSpPr>
                <a:spLocks noChangeShapeType="1"/>
              </p:cNvSpPr>
              <p:nvPr/>
            </p:nvSpPr>
            <p:spPr bwMode="auto">
              <a:xfrm>
                <a:off x="4843" y="2249"/>
                <a:ext cx="709" cy="0"/>
              </a:xfrm>
              <a:prstGeom prst="line">
                <a:avLst/>
              </a:prstGeom>
              <a:noFill/>
              <a:ln w="19050">
                <a:solidFill>
                  <a:schemeClr val="tx1"/>
                </a:solidFill>
                <a:prstDash val="dash"/>
                <a:round/>
              </a:ln>
            </p:spPr>
            <p:txBody>
              <a:bodyPr/>
              <a:lstStyle/>
              <a:p>
                <a:endParaRPr lang="zh-CN" altLang="en-US"/>
              </a:p>
            </p:txBody>
          </p:sp>
          <p:sp>
            <p:nvSpPr>
              <p:cNvPr id="7193" name="Line 209"/>
              <p:cNvSpPr>
                <a:spLocks noChangeShapeType="1"/>
              </p:cNvSpPr>
              <p:nvPr/>
            </p:nvSpPr>
            <p:spPr bwMode="auto">
              <a:xfrm>
                <a:off x="3275" y="2458"/>
                <a:ext cx="149" cy="0"/>
              </a:xfrm>
              <a:prstGeom prst="line">
                <a:avLst/>
              </a:prstGeom>
              <a:noFill/>
              <a:ln w="19050">
                <a:solidFill>
                  <a:schemeClr val="tx1"/>
                </a:solidFill>
                <a:round/>
              </a:ln>
            </p:spPr>
            <p:txBody>
              <a:bodyPr/>
              <a:lstStyle/>
              <a:p>
                <a:endParaRPr lang="zh-CN" altLang="en-US"/>
              </a:p>
            </p:txBody>
          </p:sp>
          <p:sp>
            <p:nvSpPr>
              <p:cNvPr id="7194" name="Line 210"/>
              <p:cNvSpPr>
                <a:spLocks noChangeShapeType="1"/>
              </p:cNvSpPr>
              <p:nvPr/>
            </p:nvSpPr>
            <p:spPr bwMode="auto">
              <a:xfrm flipV="1">
                <a:off x="3433" y="2372"/>
                <a:ext cx="0" cy="86"/>
              </a:xfrm>
              <a:prstGeom prst="line">
                <a:avLst/>
              </a:prstGeom>
              <a:noFill/>
              <a:ln w="19050">
                <a:solidFill>
                  <a:schemeClr val="tx1"/>
                </a:solidFill>
                <a:round/>
              </a:ln>
            </p:spPr>
            <p:txBody>
              <a:bodyPr/>
              <a:lstStyle/>
              <a:p>
                <a:endParaRPr lang="zh-CN" altLang="en-US"/>
              </a:p>
            </p:txBody>
          </p:sp>
          <p:sp>
            <p:nvSpPr>
              <p:cNvPr id="7195" name="Line 211"/>
              <p:cNvSpPr>
                <a:spLocks noChangeShapeType="1"/>
              </p:cNvSpPr>
              <p:nvPr/>
            </p:nvSpPr>
            <p:spPr bwMode="auto">
              <a:xfrm>
                <a:off x="3424" y="2372"/>
                <a:ext cx="374" cy="0"/>
              </a:xfrm>
              <a:prstGeom prst="line">
                <a:avLst/>
              </a:prstGeom>
              <a:noFill/>
              <a:ln w="19050">
                <a:solidFill>
                  <a:schemeClr val="tx1"/>
                </a:solidFill>
                <a:round/>
              </a:ln>
            </p:spPr>
            <p:txBody>
              <a:bodyPr/>
              <a:lstStyle/>
              <a:p>
                <a:endParaRPr lang="zh-CN" altLang="en-US"/>
              </a:p>
            </p:txBody>
          </p:sp>
          <p:sp>
            <p:nvSpPr>
              <p:cNvPr id="7196" name="Line 212"/>
              <p:cNvSpPr>
                <a:spLocks noChangeShapeType="1"/>
              </p:cNvSpPr>
              <p:nvPr/>
            </p:nvSpPr>
            <p:spPr bwMode="auto">
              <a:xfrm>
                <a:off x="3787" y="2372"/>
                <a:ext cx="0" cy="86"/>
              </a:xfrm>
              <a:prstGeom prst="line">
                <a:avLst/>
              </a:prstGeom>
              <a:noFill/>
              <a:ln w="19050">
                <a:solidFill>
                  <a:schemeClr val="tx1"/>
                </a:solidFill>
                <a:round/>
              </a:ln>
            </p:spPr>
            <p:txBody>
              <a:bodyPr/>
              <a:lstStyle/>
              <a:p>
                <a:endParaRPr lang="zh-CN" altLang="en-US"/>
              </a:p>
            </p:txBody>
          </p:sp>
          <p:sp>
            <p:nvSpPr>
              <p:cNvPr id="7197" name="Line 213"/>
              <p:cNvSpPr>
                <a:spLocks noChangeShapeType="1"/>
              </p:cNvSpPr>
              <p:nvPr/>
            </p:nvSpPr>
            <p:spPr bwMode="auto">
              <a:xfrm>
                <a:off x="3798" y="2458"/>
                <a:ext cx="336" cy="0"/>
              </a:xfrm>
              <a:prstGeom prst="line">
                <a:avLst/>
              </a:prstGeom>
              <a:noFill/>
              <a:ln w="19050">
                <a:solidFill>
                  <a:schemeClr val="tx1"/>
                </a:solidFill>
                <a:round/>
              </a:ln>
            </p:spPr>
            <p:txBody>
              <a:bodyPr/>
              <a:lstStyle/>
              <a:p>
                <a:endParaRPr lang="zh-CN" altLang="en-US"/>
              </a:p>
            </p:txBody>
          </p:sp>
          <p:sp>
            <p:nvSpPr>
              <p:cNvPr id="7198" name="Line 214"/>
              <p:cNvSpPr>
                <a:spLocks noChangeShapeType="1"/>
              </p:cNvSpPr>
              <p:nvPr/>
            </p:nvSpPr>
            <p:spPr bwMode="auto">
              <a:xfrm flipV="1">
                <a:off x="4143" y="2372"/>
                <a:ext cx="0" cy="86"/>
              </a:xfrm>
              <a:prstGeom prst="line">
                <a:avLst/>
              </a:prstGeom>
              <a:noFill/>
              <a:ln w="19050">
                <a:solidFill>
                  <a:schemeClr val="tx1"/>
                </a:solidFill>
                <a:round/>
              </a:ln>
            </p:spPr>
            <p:txBody>
              <a:bodyPr/>
              <a:lstStyle/>
              <a:p>
                <a:endParaRPr lang="zh-CN" altLang="en-US"/>
              </a:p>
            </p:txBody>
          </p:sp>
          <p:sp>
            <p:nvSpPr>
              <p:cNvPr id="7199" name="Line 215"/>
              <p:cNvSpPr>
                <a:spLocks noChangeShapeType="1"/>
              </p:cNvSpPr>
              <p:nvPr/>
            </p:nvSpPr>
            <p:spPr bwMode="auto">
              <a:xfrm>
                <a:off x="4134" y="2372"/>
                <a:ext cx="709" cy="0"/>
              </a:xfrm>
              <a:prstGeom prst="line">
                <a:avLst/>
              </a:prstGeom>
              <a:noFill/>
              <a:ln w="19050">
                <a:solidFill>
                  <a:schemeClr val="tx1"/>
                </a:solidFill>
                <a:round/>
              </a:ln>
            </p:spPr>
            <p:txBody>
              <a:bodyPr/>
              <a:lstStyle/>
              <a:p>
                <a:endParaRPr lang="zh-CN" altLang="en-US"/>
              </a:p>
            </p:txBody>
          </p:sp>
          <p:sp>
            <p:nvSpPr>
              <p:cNvPr id="3" name="Line 218"/>
              <p:cNvSpPr>
                <a:spLocks noChangeShapeType="1"/>
              </p:cNvSpPr>
              <p:nvPr/>
            </p:nvSpPr>
            <p:spPr bwMode="auto">
              <a:xfrm>
                <a:off x="4843" y="2370"/>
                <a:ext cx="709" cy="0"/>
              </a:xfrm>
              <a:prstGeom prst="line">
                <a:avLst/>
              </a:prstGeom>
              <a:noFill/>
              <a:ln w="19050">
                <a:solidFill>
                  <a:schemeClr val="tx1"/>
                </a:solidFill>
                <a:prstDash val="dash"/>
                <a:round/>
              </a:ln>
            </p:spPr>
            <p:txBody>
              <a:bodyPr/>
              <a:lstStyle/>
              <a:p>
                <a:endParaRPr lang="zh-CN" altLang="en-US"/>
              </a:p>
            </p:txBody>
          </p:sp>
          <p:sp>
            <p:nvSpPr>
              <p:cNvPr id="4" name="Line 219"/>
              <p:cNvSpPr>
                <a:spLocks noChangeShapeType="1"/>
              </p:cNvSpPr>
              <p:nvPr/>
            </p:nvSpPr>
            <p:spPr bwMode="auto">
              <a:xfrm>
                <a:off x="4843" y="2508"/>
                <a:ext cx="709" cy="0"/>
              </a:xfrm>
              <a:prstGeom prst="line">
                <a:avLst/>
              </a:prstGeom>
              <a:noFill/>
              <a:ln w="19050">
                <a:solidFill>
                  <a:schemeClr val="tx1"/>
                </a:solidFill>
                <a:prstDash val="dash"/>
                <a:round/>
              </a:ln>
            </p:spPr>
            <p:txBody>
              <a:bodyPr/>
              <a:lstStyle/>
              <a:p>
                <a:endParaRPr lang="zh-CN" altLang="en-US"/>
              </a:p>
            </p:txBody>
          </p:sp>
          <p:sp>
            <p:nvSpPr>
              <p:cNvPr id="5" name="Line 221"/>
              <p:cNvSpPr>
                <a:spLocks noChangeShapeType="1"/>
              </p:cNvSpPr>
              <p:nvPr/>
            </p:nvSpPr>
            <p:spPr bwMode="auto">
              <a:xfrm>
                <a:off x="3312" y="2768"/>
                <a:ext cx="485" cy="0"/>
              </a:xfrm>
              <a:prstGeom prst="line">
                <a:avLst/>
              </a:prstGeom>
              <a:noFill/>
              <a:ln w="19050">
                <a:solidFill>
                  <a:schemeClr val="tx1"/>
                </a:solidFill>
                <a:round/>
              </a:ln>
            </p:spPr>
            <p:txBody>
              <a:bodyPr/>
              <a:lstStyle/>
              <a:p>
                <a:endParaRPr lang="zh-CN" altLang="en-US"/>
              </a:p>
            </p:txBody>
          </p:sp>
          <p:sp>
            <p:nvSpPr>
              <p:cNvPr id="7203" name="Line 222"/>
              <p:cNvSpPr>
                <a:spLocks noChangeShapeType="1"/>
              </p:cNvSpPr>
              <p:nvPr/>
            </p:nvSpPr>
            <p:spPr bwMode="auto">
              <a:xfrm flipV="1">
                <a:off x="3787" y="2638"/>
                <a:ext cx="0" cy="130"/>
              </a:xfrm>
              <a:prstGeom prst="line">
                <a:avLst/>
              </a:prstGeom>
              <a:noFill/>
              <a:ln w="19050">
                <a:solidFill>
                  <a:schemeClr val="tx1"/>
                </a:solidFill>
                <a:round/>
              </a:ln>
            </p:spPr>
            <p:txBody>
              <a:bodyPr/>
              <a:lstStyle/>
              <a:p>
                <a:endParaRPr lang="zh-CN" altLang="en-US"/>
              </a:p>
            </p:txBody>
          </p:sp>
          <p:sp>
            <p:nvSpPr>
              <p:cNvPr id="7204" name="Line 223"/>
              <p:cNvSpPr>
                <a:spLocks noChangeShapeType="1"/>
              </p:cNvSpPr>
              <p:nvPr/>
            </p:nvSpPr>
            <p:spPr bwMode="auto">
              <a:xfrm>
                <a:off x="3797" y="2638"/>
                <a:ext cx="336" cy="0"/>
              </a:xfrm>
              <a:prstGeom prst="line">
                <a:avLst/>
              </a:prstGeom>
              <a:noFill/>
              <a:ln w="19050">
                <a:solidFill>
                  <a:schemeClr val="tx1"/>
                </a:solidFill>
                <a:round/>
              </a:ln>
            </p:spPr>
            <p:txBody>
              <a:bodyPr/>
              <a:lstStyle/>
              <a:p>
                <a:endParaRPr lang="zh-CN" altLang="en-US"/>
              </a:p>
            </p:txBody>
          </p:sp>
          <p:sp>
            <p:nvSpPr>
              <p:cNvPr id="7205" name="Line 224"/>
              <p:cNvSpPr>
                <a:spLocks noChangeShapeType="1"/>
              </p:cNvSpPr>
              <p:nvPr/>
            </p:nvSpPr>
            <p:spPr bwMode="auto">
              <a:xfrm>
                <a:off x="4142" y="2638"/>
                <a:ext cx="0" cy="130"/>
              </a:xfrm>
              <a:prstGeom prst="line">
                <a:avLst/>
              </a:prstGeom>
              <a:noFill/>
              <a:ln w="19050">
                <a:solidFill>
                  <a:schemeClr val="tx1"/>
                </a:solidFill>
                <a:round/>
              </a:ln>
            </p:spPr>
            <p:txBody>
              <a:bodyPr/>
              <a:lstStyle/>
              <a:p>
                <a:endParaRPr lang="zh-CN" altLang="en-US"/>
              </a:p>
            </p:txBody>
          </p:sp>
          <p:sp>
            <p:nvSpPr>
              <p:cNvPr id="7206" name="Line 225"/>
              <p:cNvSpPr>
                <a:spLocks noChangeShapeType="1"/>
              </p:cNvSpPr>
              <p:nvPr/>
            </p:nvSpPr>
            <p:spPr bwMode="auto">
              <a:xfrm>
                <a:off x="4133" y="2768"/>
                <a:ext cx="374" cy="0"/>
              </a:xfrm>
              <a:prstGeom prst="line">
                <a:avLst/>
              </a:prstGeom>
              <a:noFill/>
              <a:ln w="19050">
                <a:solidFill>
                  <a:schemeClr val="tx1"/>
                </a:solidFill>
                <a:round/>
              </a:ln>
            </p:spPr>
            <p:txBody>
              <a:bodyPr/>
              <a:lstStyle/>
              <a:p>
                <a:endParaRPr lang="zh-CN" altLang="en-US"/>
              </a:p>
            </p:txBody>
          </p:sp>
          <p:sp>
            <p:nvSpPr>
              <p:cNvPr id="7207" name="Line 226"/>
              <p:cNvSpPr>
                <a:spLocks noChangeShapeType="1"/>
              </p:cNvSpPr>
              <p:nvPr/>
            </p:nvSpPr>
            <p:spPr bwMode="auto">
              <a:xfrm flipV="1">
                <a:off x="4499" y="2638"/>
                <a:ext cx="0" cy="130"/>
              </a:xfrm>
              <a:prstGeom prst="line">
                <a:avLst/>
              </a:prstGeom>
              <a:noFill/>
              <a:ln w="19050">
                <a:solidFill>
                  <a:schemeClr val="tx1"/>
                </a:solidFill>
                <a:round/>
              </a:ln>
            </p:spPr>
            <p:txBody>
              <a:bodyPr/>
              <a:lstStyle/>
              <a:p>
                <a:endParaRPr lang="zh-CN" altLang="en-US"/>
              </a:p>
            </p:txBody>
          </p:sp>
          <p:sp>
            <p:nvSpPr>
              <p:cNvPr id="7208" name="Line 227"/>
              <p:cNvSpPr>
                <a:spLocks noChangeShapeType="1"/>
              </p:cNvSpPr>
              <p:nvPr/>
            </p:nvSpPr>
            <p:spPr bwMode="auto">
              <a:xfrm>
                <a:off x="4507" y="2638"/>
                <a:ext cx="672" cy="0"/>
              </a:xfrm>
              <a:prstGeom prst="line">
                <a:avLst/>
              </a:prstGeom>
              <a:noFill/>
              <a:ln w="19050">
                <a:solidFill>
                  <a:schemeClr val="tx1"/>
                </a:solidFill>
                <a:round/>
              </a:ln>
            </p:spPr>
            <p:txBody>
              <a:bodyPr/>
              <a:lstStyle/>
              <a:p>
                <a:endParaRPr lang="zh-CN" altLang="en-US"/>
              </a:p>
            </p:txBody>
          </p:sp>
          <p:sp>
            <p:nvSpPr>
              <p:cNvPr id="7209" name="Line 228"/>
              <p:cNvSpPr>
                <a:spLocks noChangeShapeType="1"/>
              </p:cNvSpPr>
              <p:nvPr/>
            </p:nvSpPr>
            <p:spPr bwMode="auto">
              <a:xfrm>
                <a:off x="5179" y="2638"/>
                <a:ext cx="336" cy="0"/>
              </a:xfrm>
              <a:prstGeom prst="line">
                <a:avLst/>
              </a:prstGeom>
              <a:noFill/>
              <a:ln w="19050">
                <a:solidFill>
                  <a:schemeClr val="tx1"/>
                </a:solidFill>
                <a:prstDash val="dash"/>
                <a:round/>
              </a:ln>
            </p:spPr>
            <p:txBody>
              <a:bodyPr/>
              <a:lstStyle/>
              <a:p>
                <a:endParaRPr lang="zh-CN" altLang="en-US"/>
              </a:p>
            </p:txBody>
          </p:sp>
          <p:sp>
            <p:nvSpPr>
              <p:cNvPr id="7210" name="Line 229"/>
              <p:cNvSpPr>
                <a:spLocks noChangeShapeType="1"/>
              </p:cNvSpPr>
              <p:nvPr/>
            </p:nvSpPr>
            <p:spPr bwMode="auto">
              <a:xfrm>
                <a:off x="5179" y="2768"/>
                <a:ext cx="336" cy="0"/>
              </a:xfrm>
              <a:prstGeom prst="line">
                <a:avLst/>
              </a:prstGeom>
              <a:noFill/>
              <a:ln w="19050">
                <a:solidFill>
                  <a:schemeClr val="tx1"/>
                </a:solidFill>
                <a:prstDash val="dash"/>
                <a:round/>
              </a:ln>
            </p:spPr>
            <p:txBody>
              <a:bodyPr/>
              <a:lstStyle/>
              <a:p>
                <a:endParaRPr lang="zh-CN" altLang="en-US"/>
              </a:p>
            </p:txBody>
          </p:sp>
          <p:sp>
            <p:nvSpPr>
              <p:cNvPr id="7211" name="Line 232"/>
              <p:cNvSpPr>
                <a:spLocks noChangeShapeType="1"/>
              </p:cNvSpPr>
              <p:nvPr/>
            </p:nvSpPr>
            <p:spPr bwMode="auto">
              <a:xfrm>
                <a:off x="3275" y="3027"/>
                <a:ext cx="858" cy="0"/>
              </a:xfrm>
              <a:prstGeom prst="line">
                <a:avLst/>
              </a:prstGeom>
              <a:noFill/>
              <a:ln w="19050">
                <a:solidFill>
                  <a:schemeClr val="tx1"/>
                </a:solidFill>
                <a:round/>
              </a:ln>
            </p:spPr>
            <p:txBody>
              <a:bodyPr/>
              <a:lstStyle/>
              <a:p>
                <a:endParaRPr lang="zh-CN" altLang="en-US"/>
              </a:p>
            </p:txBody>
          </p:sp>
          <p:sp>
            <p:nvSpPr>
              <p:cNvPr id="7212" name="Line 233"/>
              <p:cNvSpPr>
                <a:spLocks noChangeShapeType="1"/>
              </p:cNvSpPr>
              <p:nvPr/>
            </p:nvSpPr>
            <p:spPr bwMode="auto">
              <a:xfrm flipV="1">
                <a:off x="4142" y="2897"/>
                <a:ext cx="0" cy="130"/>
              </a:xfrm>
              <a:prstGeom prst="line">
                <a:avLst/>
              </a:prstGeom>
              <a:noFill/>
              <a:ln w="19050">
                <a:solidFill>
                  <a:schemeClr val="tx1"/>
                </a:solidFill>
                <a:round/>
              </a:ln>
            </p:spPr>
            <p:txBody>
              <a:bodyPr/>
              <a:lstStyle/>
              <a:p>
                <a:endParaRPr lang="zh-CN" altLang="en-US"/>
              </a:p>
            </p:txBody>
          </p:sp>
          <p:sp>
            <p:nvSpPr>
              <p:cNvPr id="7213" name="Line 234"/>
              <p:cNvSpPr>
                <a:spLocks noChangeShapeType="1"/>
              </p:cNvSpPr>
              <p:nvPr/>
            </p:nvSpPr>
            <p:spPr bwMode="auto">
              <a:xfrm>
                <a:off x="4133" y="2897"/>
                <a:ext cx="374" cy="0"/>
              </a:xfrm>
              <a:prstGeom prst="line">
                <a:avLst/>
              </a:prstGeom>
              <a:noFill/>
              <a:ln w="19050">
                <a:solidFill>
                  <a:schemeClr val="tx1"/>
                </a:solidFill>
                <a:round/>
              </a:ln>
            </p:spPr>
            <p:txBody>
              <a:bodyPr/>
              <a:lstStyle/>
              <a:p>
                <a:endParaRPr lang="zh-CN" altLang="en-US"/>
              </a:p>
            </p:txBody>
          </p:sp>
          <p:sp>
            <p:nvSpPr>
              <p:cNvPr id="7214" name="Line 235"/>
              <p:cNvSpPr>
                <a:spLocks noChangeShapeType="1"/>
              </p:cNvSpPr>
              <p:nvPr/>
            </p:nvSpPr>
            <p:spPr bwMode="auto">
              <a:xfrm>
                <a:off x="4498" y="2897"/>
                <a:ext cx="0" cy="130"/>
              </a:xfrm>
              <a:prstGeom prst="line">
                <a:avLst/>
              </a:prstGeom>
              <a:noFill/>
              <a:ln w="19050">
                <a:solidFill>
                  <a:schemeClr val="tx1"/>
                </a:solidFill>
                <a:round/>
              </a:ln>
            </p:spPr>
            <p:txBody>
              <a:bodyPr/>
              <a:lstStyle/>
              <a:p>
                <a:endParaRPr lang="zh-CN" altLang="en-US"/>
              </a:p>
            </p:txBody>
          </p:sp>
          <p:sp>
            <p:nvSpPr>
              <p:cNvPr id="7215" name="Line 236"/>
              <p:cNvSpPr>
                <a:spLocks noChangeShapeType="1"/>
              </p:cNvSpPr>
              <p:nvPr/>
            </p:nvSpPr>
            <p:spPr bwMode="auto">
              <a:xfrm>
                <a:off x="4507" y="3027"/>
                <a:ext cx="336" cy="0"/>
              </a:xfrm>
              <a:prstGeom prst="line">
                <a:avLst/>
              </a:prstGeom>
              <a:noFill/>
              <a:ln w="19050">
                <a:solidFill>
                  <a:schemeClr val="tx1"/>
                </a:solidFill>
                <a:round/>
              </a:ln>
            </p:spPr>
            <p:txBody>
              <a:bodyPr/>
              <a:lstStyle/>
              <a:p>
                <a:endParaRPr lang="zh-CN" altLang="en-US"/>
              </a:p>
            </p:txBody>
          </p:sp>
          <p:sp>
            <p:nvSpPr>
              <p:cNvPr id="7216" name="Line 237"/>
              <p:cNvSpPr>
                <a:spLocks noChangeShapeType="1"/>
              </p:cNvSpPr>
              <p:nvPr/>
            </p:nvSpPr>
            <p:spPr bwMode="auto">
              <a:xfrm flipV="1">
                <a:off x="4852" y="2897"/>
                <a:ext cx="0" cy="130"/>
              </a:xfrm>
              <a:prstGeom prst="line">
                <a:avLst/>
              </a:prstGeom>
              <a:noFill/>
              <a:ln w="19050">
                <a:solidFill>
                  <a:schemeClr val="tx1"/>
                </a:solidFill>
                <a:round/>
              </a:ln>
            </p:spPr>
            <p:txBody>
              <a:bodyPr/>
              <a:lstStyle/>
              <a:p>
                <a:endParaRPr lang="zh-CN" altLang="en-US"/>
              </a:p>
            </p:txBody>
          </p:sp>
          <p:sp>
            <p:nvSpPr>
              <p:cNvPr id="7217" name="Line 238"/>
              <p:cNvSpPr>
                <a:spLocks noChangeShapeType="1"/>
              </p:cNvSpPr>
              <p:nvPr/>
            </p:nvSpPr>
            <p:spPr bwMode="auto">
              <a:xfrm>
                <a:off x="4843" y="2897"/>
                <a:ext cx="634" cy="0"/>
              </a:xfrm>
              <a:prstGeom prst="line">
                <a:avLst/>
              </a:prstGeom>
              <a:noFill/>
              <a:ln w="19050">
                <a:solidFill>
                  <a:schemeClr val="tx1"/>
                </a:solidFill>
                <a:round/>
              </a:ln>
            </p:spPr>
            <p:txBody>
              <a:bodyPr/>
              <a:lstStyle/>
              <a:p>
                <a:endParaRPr lang="zh-CN" altLang="en-US"/>
              </a:p>
            </p:txBody>
          </p:sp>
          <p:sp>
            <p:nvSpPr>
              <p:cNvPr id="7218" name="Line 240"/>
              <p:cNvSpPr>
                <a:spLocks noChangeShapeType="1"/>
              </p:cNvSpPr>
              <p:nvPr/>
            </p:nvSpPr>
            <p:spPr bwMode="auto">
              <a:xfrm>
                <a:off x="3275" y="3286"/>
                <a:ext cx="1232" cy="0"/>
              </a:xfrm>
              <a:prstGeom prst="line">
                <a:avLst/>
              </a:prstGeom>
              <a:noFill/>
              <a:ln w="19050">
                <a:solidFill>
                  <a:schemeClr val="tx1"/>
                </a:solidFill>
                <a:round/>
              </a:ln>
            </p:spPr>
            <p:txBody>
              <a:bodyPr/>
              <a:lstStyle/>
              <a:p>
                <a:endParaRPr lang="zh-CN" altLang="en-US"/>
              </a:p>
            </p:txBody>
          </p:sp>
          <p:sp>
            <p:nvSpPr>
              <p:cNvPr id="7219" name="Line 241"/>
              <p:cNvSpPr>
                <a:spLocks noChangeShapeType="1"/>
              </p:cNvSpPr>
              <p:nvPr/>
            </p:nvSpPr>
            <p:spPr bwMode="auto">
              <a:xfrm flipV="1">
                <a:off x="4498" y="3157"/>
                <a:ext cx="0" cy="129"/>
              </a:xfrm>
              <a:prstGeom prst="line">
                <a:avLst/>
              </a:prstGeom>
              <a:noFill/>
              <a:ln w="19050">
                <a:solidFill>
                  <a:schemeClr val="tx1"/>
                </a:solidFill>
                <a:round/>
              </a:ln>
            </p:spPr>
            <p:txBody>
              <a:bodyPr/>
              <a:lstStyle/>
              <a:p>
                <a:endParaRPr lang="zh-CN" altLang="en-US"/>
              </a:p>
            </p:txBody>
          </p:sp>
          <p:sp>
            <p:nvSpPr>
              <p:cNvPr id="7220" name="Line 242"/>
              <p:cNvSpPr>
                <a:spLocks noChangeShapeType="1"/>
              </p:cNvSpPr>
              <p:nvPr/>
            </p:nvSpPr>
            <p:spPr bwMode="auto">
              <a:xfrm>
                <a:off x="4507" y="3157"/>
                <a:ext cx="336" cy="0"/>
              </a:xfrm>
              <a:prstGeom prst="line">
                <a:avLst/>
              </a:prstGeom>
              <a:noFill/>
              <a:ln w="19050">
                <a:solidFill>
                  <a:schemeClr val="tx1"/>
                </a:solidFill>
                <a:round/>
              </a:ln>
            </p:spPr>
            <p:txBody>
              <a:bodyPr/>
              <a:lstStyle/>
              <a:p>
                <a:endParaRPr lang="zh-CN" altLang="en-US"/>
              </a:p>
            </p:txBody>
          </p:sp>
          <p:sp>
            <p:nvSpPr>
              <p:cNvPr id="7221" name="Line 243"/>
              <p:cNvSpPr>
                <a:spLocks noChangeShapeType="1"/>
              </p:cNvSpPr>
              <p:nvPr/>
            </p:nvSpPr>
            <p:spPr bwMode="auto">
              <a:xfrm>
                <a:off x="4852" y="3157"/>
                <a:ext cx="0" cy="129"/>
              </a:xfrm>
              <a:prstGeom prst="line">
                <a:avLst/>
              </a:prstGeom>
              <a:noFill/>
              <a:ln w="19050">
                <a:solidFill>
                  <a:schemeClr val="tx1"/>
                </a:solidFill>
                <a:round/>
              </a:ln>
            </p:spPr>
            <p:txBody>
              <a:bodyPr/>
              <a:lstStyle/>
              <a:p>
                <a:endParaRPr lang="zh-CN" altLang="en-US"/>
              </a:p>
            </p:txBody>
          </p:sp>
          <p:sp>
            <p:nvSpPr>
              <p:cNvPr id="7222" name="Line 244"/>
              <p:cNvSpPr>
                <a:spLocks noChangeShapeType="1"/>
              </p:cNvSpPr>
              <p:nvPr/>
            </p:nvSpPr>
            <p:spPr bwMode="auto">
              <a:xfrm>
                <a:off x="4861" y="3286"/>
                <a:ext cx="335" cy="0"/>
              </a:xfrm>
              <a:prstGeom prst="line">
                <a:avLst/>
              </a:prstGeom>
              <a:noFill/>
              <a:ln w="19050">
                <a:solidFill>
                  <a:schemeClr val="tx1"/>
                </a:solidFill>
                <a:round/>
              </a:ln>
            </p:spPr>
            <p:txBody>
              <a:bodyPr/>
              <a:lstStyle/>
              <a:p>
                <a:endParaRPr lang="zh-CN" altLang="en-US"/>
              </a:p>
            </p:txBody>
          </p:sp>
          <p:sp>
            <p:nvSpPr>
              <p:cNvPr id="7223" name="Line 245"/>
              <p:cNvSpPr>
                <a:spLocks noChangeShapeType="1"/>
              </p:cNvSpPr>
              <p:nvPr/>
            </p:nvSpPr>
            <p:spPr bwMode="auto">
              <a:xfrm flipV="1">
                <a:off x="5196" y="3157"/>
                <a:ext cx="0" cy="129"/>
              </a:xfrm>
              <a:prstGeom prst="line">
                <a:avLst/>
              </a:prstGeom>
              <a:noFill/>
              <a:ln w="19050">
                <a:solidFill>
                  <a:schemeClr val="tx1"/>
                </a:solidFill>
                <a:round/>
              </a:ln>
            </p:spPr>
            <p:txBody>
              <a:bodyPr/>
              <a:lstStyle/>
              <a:p>
                <a:endParaRPr lang="zh-CN" altLang="en-US"/>
              </a:p>
            </p:txBody>
          </p:sp>
          <p:sp>
            <p:nvSpPr>
              <p:cNvPr id="7224" name="Line 246"/>
              <p:cNvSpPr>
                <a:spLocks noChangeShapeType="1"/>
              </p:cNvSpPr>
              <p:nvPr/>
            </p:nvSpPr>
            <p:spPr bwMode="auto">
              <a:xfrm>
                <a:off x="5196" y="3157"/>
                <a:ext cx="299" cy="0"/>
              </a:xfrm>
              <a:prstGeom prst="line">
                <a:avLst/>
              </a:prstGeom>
              <a:noFill/>
              <a:ln w="19050">
                <a:solidFill>
                  <a:schemeClr val="tx1"/>
                </a:solidFill>
                <a:round/>
              </a:ln>
            </p:spPr>
            <p:txBody>
              <a:bodyPr/>
              <a:lstStyle/>
              <a:p>
                <a:endParaRPr lang="zh-CN" altLang="en-US"/>
              </a:p>
            </p:txBody>
          </p:sp>
          <p:sp>
            <p:nvSpPr>
              <p:cNvPr id="7225" name="Text Box 248"/>
              <p:cNvSpPr txBox="1">
                <a:spLocks noChangeArrowheads="1"/>
              </p:cNvSpPr>
              <p:nvPr/>
            </p:nvSpPr>
            <p:spPr bwMode="auto">
              <a:xfrm>
                <a:off x="3088" y="2076"/>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IR</a:t>
                </a:r>
                <a:endParaRPr lang="en-US" altLang="zh-CN" sz="1600">
                  <a:solidFill>
                    <a:schemeClr val="hlink"/>
                  </a:solidFill>
                  <a:ea typeface="Gulim" panose="020B0600000101010101" pitchFamily="50" charset="-127"/>
                </a:endParaRPr>
              </a:p>
            </p:txBody>
          </p:sp>
          <p:sp>
            <p:nvSpPr>
              <p:cNvPr id="7226" name="Text Box 250"/>
              <p:cNvSpPr txBox="1">
                <a:spLocks noChangeArrowheads="1"/>
              </p:cNvSpPr>
              <p:nvPr/>
            </p:nvSpPr>
            <p:spPr bwMode="auto">
              <a:xfrm>
                <a:off x="3074" y="2335"/>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rPr>
                  <a:t>0</a:t>
                </a:r>
                <a:endParaRPr lang="en-US" altLang="zh-CN" sz="1600">
                  <a:solidFill>
                    <a:schemeClr val="hlink"/>
                  </a:solidFill>
                </a:endParaRPr>
              </a:p>
            </p:txBody>
          </p:sp>
          <p:sp>
            <p:nvSpPr>
              <p:cNvPr id="7227" name="Text Box 251"/>
              <p:cNvSpPr txBox="1">
                <a:spLocks noChangeArrowheads="1"/>
              </p:cNvSpPr>
              <p:nvPr/>
            </p:nvSpPr>
            <p:spPr bwMode="auto">
              <a:xfrm>
                <a:off x="3088" y="2577"/>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rPr>
                  <a:t>1</a:t>
                </a:r>
                <a:endParaRPr lang="en-US" altLang="zh-CN" sz="1600">
                  <a:solidFill>
                    <a:schemeClr val="hlink"/>
                  </a:solidFill>
                </a:endParaRPr>
              </a:p>
            </p:txBody>
          </p:sp>
          <p:sp>
            <p:nvSpPr>
              <p:cNvPr id="7228" name="Text Box 252"/>
              <p:cNvSpPr txBox="1">
                <a:spLocks noChangeArrowheads="1"/>
              </p:cNvSpPr>
              <p:nvPr/>
            </p:nvSpPr>
            <p:spPr bwMode="auto">
              <a:xfrm>
                <a:off x="3088" y="2854"/>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rPr>
                  <a:t>2</a:t>
                </a:r>
                <a:endParaRPr lang="en-US" altLang="zh-CN" sz="1600">
                  <a:solidFill>
                    <a:schemeClr val="hlink"/>
                  </a:solidFill>
                </a:endParaRPr>
              </a:p>
            </p:txBody>
          </p:sp>
          <p:sp>
            <p:nvSpPr>
              <p:cNvPr id="7229" name="Text Box 253"/>
              <p:cNvSpPr txBox="1">
                <a:spLocks noChangeArrowheads="1"/>
              </p:cNvSpPr>
              <p:nvPr/>
            </p:nvSpPr>
            <p:spPr bwMode="auto">
              <a:xfrm>
                <a:off x="3088" y="3114"/>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rPr>
                  <a:t>3</a:t>
                </a:r>
                <a:endParaRPr lang="en-US" altLang="zh-CN" sz="1600">
                  <a:solidFill>
                    <a:schemeClr val="hlink"/>
                  </a:solidFill>
                </a:endParaRPr>
              </a:p>
            </p:txBody>
          </p:sp>
          <p:sp>
            <p:nvSpPr>
              <p:cNvPr id="7230" name="Text Box 254"/>
              <p:cNvSpPr txBox="1">
                <a:spLocks noChangeArrowheads="1"/>
              </p:cNvSpPr>
              <p:nvPr/>
            </p:nvSpPr>
            <p:spPr bwMode="auto">
              <a:xfrm>
                <a:off x="3536" y="2379"/>
                <a:ext cx="149" cy="179"/>
              </a:xfrm>
              <a:prstGeom prst="rect">
                <a:avLst/>
              </a:prstGeom>
              <a:noFill/>
              <a:ln w="9525">
                <a:noFill/>
                <a:miter lim="800000"/>
              </a:ln>
            </p:spPr>
            <p:txBody>
              <a:bodyPr>
                <a:spAutoFit/>
              </a:bodyPr>
              <a:lstStyle/>
              <a:p>
                <a:pPr algn="just" eaLnBrk="0" hangingPunct="0"/>
                <a:r>
                  <a:rPr lang="en-US" altLang="zh-CN" sz="1400" dirty="0">
                    <a:solidFill>
                      <a:schemeClr val="hlink"/>
                    </a:solidFill>
                    <a:ea typeface="Gulim" panose="020B0600000101010101" pitchFamily="50" charset="-127"/>
                  </a:rPr>
                  <a:t>1</a:t>
                </a:r>
              </a:p>
            </p:txBody>
          </p:sp>
          <p:sp>
            <p:nvSpPr>
              <p:cNvPr id="7231" name="Text Box 255"/>
              <p:cNvSpPr txBox="1">
                <a:spLocks noChangeArrowheads="1"/>
              </p:cNvSpPr>
              <p:nvPr/>
            </p:nvSpPr>
            <p:spPr bwMode="auto">
              <a:xfrm>
                <a:off x="3909" y="2379"/>
                <a:ext cx="150"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0</a:t>
                </a:r>
              </a:p>
            </p:txBody>
          </p:sp>
          <p:sp>
            <p:nvSpPr>
              <p:cNvPr id="7232" name="Text Box 256"/>
              <p:cNvSpPr txBox="1">
                <a:spLocks noChangeArrowheads="1"/>
              </p:cNvSpPr>
              <p:nvPr/>
            </p:nvSpPr>
            <p:spPr bwMode="auto">
              <a:xfrm>
                <a:off x="4245" y="2379"/>
                <a:ext cx="150"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a:t>
                </a:r>
              </a:p>
            </p:txBody>
          </p:sp>
          <p:sp>
            <p:nvSpPr>
              <p:cNvPr id="7233" name="Text Box 257"/>
              <p:cNvSpPr txBox="1">
                <a:spLocks noChangeArrowheads="1"/>
              </p:cNvSpPr>
              <p:nvPr/>
            </p:nvSpPr>
            <p:spPr bwMode="auto">
              <a:xfrm>
                <a:off x="4619" y="2379"/>
                <a:ext cx="149"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a:t>
                </a:r>
              </a:p>
            </p:txBody>
          </p:sp>
          <p:sp>
            <p:nvSpPr>
              <p:cNvPr id="7234" name="Text Box 258"/>
              <p:cNvSpPr txBox="1">
                <a:spLocks noChangeArrowheads="1"/>
              </p:cNvSpPr>
              <p:nvPr/>
            </p:nvSpPr>
            <p:spPr bwMode="auto">
              <a:xfrm>
                <a:off x="3909" y="2638"/>
                <a:ext cx="150"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a:t>
                </a:r>
              </a:p>
            </p:txBody>
          </p:sp>
          <p:sp>
            <p:nvSpPr>
              <p:cNvPr id="7235" name="Text Box 259"/>
              <p:cNvSpPr txBox="1">
                <a:spLocks noChangeArrowheads="1"/>
              </p:cNvSpPr>
              <p:nvPr/>
            </p:nvSpPr>
            <p:spPr bwMode="auto">
              <a:xfrm>
                <a:off x="4245" y="2638"/>
                <a:ext cx="150"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0</a:t>
                </a:r>
              </a:p>
            </p:txBody>
          </p:sp>
          <p:sp>
            <p:nvSpPr>
              <p:cNvPr id="7236" name="Text Box 260"/>
              <p:cNvSpPr txBox="1">
                <a:spLocks noChangeArrowheads="1"/>
              </p:cNvSpPr>
              <p:nvPr/>
            </p:nvSpPr>
            <p:spPr bwMode="auto">
              <a:xfrm>
                <a:off x="4619" y="2638"/>
                <a:ext cx="149"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a:t>
                </a:r>
              </a:p>
            </p:txBody>
          </p:sp>
          <p:sp>
            <p:nvSpPr>
              <p:cNvPr id="7237" name="Text Box 261"/>
              <p:cNvSpPr txBox="1">
                <a:spLocks noChangeArrowheads="1"/>
              </p:cNvSpPr>
              <p:nvPr/>
            </p:nvSpPr>
            <p:spPr bwMode="auto">
              <a:xfrm>
                <a:off x="4955" y="2638"/>
                <a:ext cx="149"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a:t>
                </a:r>
              </a:p>
            </p:txBody>
          </p:sp>
          <p:sp>
            <p:nvSpPr>
              <p:cNvPr id="7238" name="Text Box 262"/>
              <p:cNvSpPr txBox="1">
                <a:spLocks noChangeArrowheads="1"/>
              </p:cNvSpPr>
              <p:nvPr/>
            </p:nvSpPr>
            <p:spPr bwMode="auto">
              <a:xfrm>
                <a:off x="4245" y="2897"/>
                <a:ext cx="150"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a:t>
                </a:r>
              </a:p>
            </p:txBody>
          </p:sp>
          <p:sp>
            <p:nvSpPr>
              <p:cNvPr id="7239" name="Text Box 263"/>
              <p:cNvSpPr txBox="1">
                <a:spLocks noChangeArrowheads="1"/>
              </p:cNvSpPr>
              <p:nvPr/>
            </p:nvSpPr>
            <p:spPr bwMode="auto">
              <a:xfrm>
                <a:off x="4619" y="3157"/>
                <a:ext cx="149"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a:t>
                </a:r>
              </a:p>
            </p:txBody>
          </p:sp>
          <p:sp>
            <p:nvSpPr>
              <p:cNvPr id="7240" name="Text Box 264"/>
              <p:cNvSpPr txBox="1">
                <a:spLocks noChangeArrowheads="1"/>
              </p:cNvSpPr>
              <p:nvPr/>
            </p:nvSpPr>
            <p:spPr bwMode="auto">
              <a:xfrm>
                <a:off x="4619" y="2897"/>
                <a:ext cx="149"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0</a:t>
                </a:r>
              </a:p>
            </p:txBody>
          </p:sp>
          <p:sp>
            <p:nvSpPr>
              <p:cNvPr id="7241" name="Text Box 265"/>
              <p:cNvSpPr txBox="1">
                <a:spLocks noChangeArrowheads="1"/>
              </p:cNvSpPr>
              <p:nvPr/>
            </p:nvSpPr>
            <p:spPr bwMode="auto">
              <a:xfrm>
                <a:off x="4955" y="2897"/>
                <a:ext cx="149"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a:t>
                </a:r>
              </a:p>
            </p:txBody>
          </p:sp>
          <p:sp>
            <p:nvSpPr>
              <p:cNvPr id="7242" name="Text Box 266"/>
              <p:cNvSpPr txBox="1">
                <a:spLocks noChangeArrowheads="1"/>
              </p:cNvSpPr>
              <p:nvPr/>
            </p:nvSpPr>
            <p:spPr bwMode="auto">
              <a:xfrm>
                <a:off x="4955" y="3157"/>
                <a:ext cx="149"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0</a:t>
                </a:r>
              </a:p>
            </p:txBody>
          </p:sp>
          <p:sp>
            <p:nvSpPr>
              <p:cNvPr id="7243" name="Text Box 196"/>
              <p:cNvSpPr txBox="1">
                <a:spLocks noChangeArrowheads="1"/>
              </p:cNvSpPr>
              <p:nvPr/>
            </p:nvSpPr>
            <p:spPr bwMode="black">
              <a:xfrm>
                <a:off x="3261" y="3347"/>
                <a:ext cx="1980" cy="231"/>
              </a:xfrm>
              <a:prstGeom prst="rect">
                <a:avLst/>
              </a:prstGeom>
              <a:noFill/>
              <a:ln w="9525" algn="ctr">
                <a:noFill/>
                <a:miter lim="800000"/>
              </a:ln>
            </p:spPr>
            <p:txBody>
              <a:bodyPr>
                <a:spAutoFit/>
              </a:bodyPr>
              <a:lstStyle/>
              <a:p>
                <a:pPr algn="l"/>
                <a:r>
                  <a:rPr lang="en-US" altLang="zh-CN" b="0">
                    <a:solidFill>
                      <a:srgbClr val="CC3300"/>
                    </a:solidFill>
                    <a:latin typeface="Arial" panose="020B0604020202020204" pitchFamily="34" charset="0"/>
                  </a:rPr>
                  <a:t>0    1      2      3      4</a:t>
                </a:r>
              </a:p>
            </p:txBody>
          </p:sp>
        </p:grpSp>
        <p:sp>
          <p:nvSpPr>
            <p:cNvPr id="193" name="Text Box 254"/>
            <p:cNvSpPr txBox="1">
              <a:spLocks noChangeArrowheads="1"/>
            </p:cNvSpPr>
            <p:nvPr/>
          </p:nvSpPr>
          <p:spPr bwMode="auto">
            <a:xfrm>
              <a:off x="5099050" y="3763963"/>
              <a:ext cx="236538" cy="284163"/>
            </a:xfrm>
            <a:prstGeom prst="rect">
              <a:avLst/>
            </a:prstGeom>
            <a:noFill/>
            <a:ln w="9525">
              <a:noFill/>
              <a:miter lim="800000"/>
            </a:ln>
          </p:spPr>
          <p:txBody>
            <a:bodyPr>
              <a:spAutoFit/>
            </a:bodyPr>
            <a:lstStyle/>
            <a:p>
              <a:pPr algn="just" eaLnBrk="0" hangingPunct="0"/>
              <a:r>
                <a:rPr lang="en-US" altLang="zh-CN" sz="1400" dirty="0">
                  <a:solidFill>
                    <a:srgbClr val="FF0000"/>
                  </a:solidFill>
                  <a:ea typeface="Gulim" panose="020B0600000101010101" pitchFamily="50" charset="-127"/>
                </a:rPr>
                <a:t>1</a:t>
              </a:r>
            </a:p>
          </p:txBody>
        </p:sp>
        <p:sp>
          <p:nvSpPr>
            <p:cNvPr id="194" name="Text Box 255"/>
            <p:cNvSpPr txBox="1">
              <a:spLocks noChangeArrowheads="1"/>
            </p:cNvSpPr>
            <p:nvPr/>
          </p:nvSpPr>
          <p:spPr bwMode="auto">
            <a:xfrm>
              <a:off x="5672138" y="3763963"/>
              <a:ext cx="238125" cy="284163"/>
            </a:xfrm>
            <a:prstGeom prst="rect">
              <a:avLst/>
            </a:prstGeom>
            <a:noFill/>
            <a:ln w="9525">
              <a:noFill/>
              <a:miter lim="800000"/>
            </a:ln>
          </p:spPr>
          <p:txBody>
            <a:bodyPr>
              <a:spAutoFit/>
            </a:bodyPr>
            <a:lstStyle/>
            <a:p>
              <a:pPr algn="just" eaLnBrk="0" hangingPunct="0"/>
              <a:r>
                <a:rPr lang="en-US" altLang="zh-CN" sz="1400" dirty="0">
                  <a:solidFill>
                    <a:srgbClr val="FF0000"/>
                  </a:solidFill>
                  <a:ea typeface="Gulim" panose="020B0600000101010101" pitchFamily="50" charset="-127"/>
                </a:rPr>
                <a:t>0</a:t>
              </a:r>
            </a:p>
          </p:txBody>
        </p:sp>
        <p:sp>
          <p:nvSpPr>
            <p:cNvPr id="195" name="Text Box 256"/>
            <p:cNvSpPr txBox="1">
              <a:spLocks noChangeArrowheads="1"/>
            </p:cNvSpPr>
            <p:nvPr/>
          </p:nvSpPr>
          <p:spPr bwMode="auto">
            <a:xfrm>
              <a:off x="6224588" y="3763963"/>
              <a:ext cx="238125" cy="284163"/>
            </a:xfrm>
            <a:prstGeom prst="rect">
              <a:avLst/>
            </a:prstGeom>
            <a:noFill/>
            <a:ln w="9525">
              <a:noFill/>
              <a:miter lim="800000"/>
            </a:ln>
          </p:spPr>
          <p:txBody>
            <a:bodyPr>
              <a:spAutoFit/>
            </a:bodyPr>
            <a:lstStyle/>
            <a:p>
              <a:pPr algn="just" eaLnBrk="0" hangingPunct="0"/>
              <a:r>
                <a:rPr lang="en-US" altLang="zh-CN" sz="1400" dirty="0">
                  <a:solidFill>
                    <a:srgbClr val="FF0000"/>
                  </a:solidFill>
                  <a:ea typeface="Gulim" panose="020B0600000101010101" pitchFamily="50" charset="-127"/>
                </a:rPr>
                <a:t>1</a:t>
              </a:r>
            </a:p>
          </p:txBody>
        </p:sp>
        <p:sp>
          <p:nvSpPr>
            <p:cNvPr id="196" name="Text Box 257"/>
            <p:cNvSpPr txBox="1">
              <a:spLocks noChangeArrowheads="1"/>
            </p:cNvSpPr>
            <p:nvPr/>
          </p:nvSpPr>
          <p:spPr bwMode="auto">
            <a:xfrm>
              <a:off x="6742113" y="3763963"/>
              <a:ext cx="236538" cy="284163"/>
            </a:xfrm>
            <a:prstGeom prst="rect">
              <a:avLst/>
            </a:prstGeom>
            <a:noFill/>
            <a:ln w="9525">
              <a:noFill/>
              <a:miter lim="800000"/>
            </a:ln>
          </p:spPr>
          <p:txBody>
            <a:bodyPr>
              <a:spAutoFit/>
            </a:bodyPr>
            <a:lstStyle/>
            <a:p>
              <a:pPr algn="just" eaLnBrk="0" hangingPunct="0"/>
              <a:r>
                <a:rPr lang="en-US" altLang="zh-CN" sz="1400" dirty="0">
                  <a:solidFill>
                    <a:srgbClr val="FF0000"/>
                  </a:solidFill>
                  <a:ea typeface="Gulim" panose="020B0600000101010101" pitchFamily="50" charset="-127"/>
                </a:rPr>
                <a:t>1</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238">
                                            <p:txEl>
                                              <p:pRg st="0" end="0"/>
                                            </p:txEl>
                                          </p:spTgt>
                                        </p:tgtEl>
                                        <p:attrNameLst>
                                          <p:attrName>style.visibility</p:attrName>
                                        </p:attrNameLst>
                                      </p:cBhvr>
                                      <p:to>
                                        <p:strVal val="visible"/>
                                      </p:to>
                                    </p:set>
                                    <p:anim calcmode="lin" valueType="num">
                                      <p:cBhvr additive="base">
                                        <p:cTn id="12" dur="500" fill="hold"/>
                                        <p:tgtEl>
                                          <p:spTgt spid="5238">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2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238">
                                            <p:txEl>
                                              <p:pRg st="1" end="1"/>
                                            </p:txEl>
                                          </p:spTgt>
                                        </p:tgtEl>
                                        <p:attrNameLst>
                                          <p:attrName>style.visibility</p:attrName>
                                        </p:attrNameLst>
                                      </p:cBhvr>
                                      <p:to>
                                        <p:strVal val="visible"/>
                                      </p:to>
                                    </p:set>
                                    <p:anim calcmode="lin" valueType="num">
                                      <p:cBhvr additive="base">
                                        <p:cTn id="18" dur="500" fill="hold"/>
                                        <p:tgtEl>
                                          <p:spTgt spid="5238">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5238">
                                            <p:txEl>
                                              <p:pRg st="1" end="1"/>
                                            </p:txEl>
                                          </p:spTgt>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3" presetClass="entr" presetSubtype="16" fill="hold" nodeType="afterEffect">
                                  <p:stCondLst>
                                    <p:cond delay="0"/>
                                  </p:stCondLst>
                                  <p:childTnLst>
                                    <p:set>
                                      <p:cBhvr>
                                        <p:cTn id="22" dur="1" fill="hold">
                                          <p:stCondLst>
                                            <p:cond delay="0"/>
                                          </p:stCondLst>
                                        </p:cTn>
                                        <p:tgtEl>
                                          <p:spTgt spid="5122"/>
                                        </p:tgtEl>
                                        <p:attrNameLst>
                                          <p:attrName>style.visibility</p:attrName>
                                        </p:attrNameLst>
                                      </p:cBhvr>
                                      <p:to>
                                        <p:strVal val="visible"/>
                                      </p:to>
                                    </p:set>
                                    <p:anim calcmode="lin" valueType="num">
                                      <p:cBhvr>
                                        <p:cTn id="23" dur="500" fill="hold"/>
                                        <p:tgtEl>
                                          <p:spTgt spid="5122"/>
                                        </p:tgtEl>
                                        <p:attrNameLst>
                                          <p:attrName>ppt_w</p:attrName>
                                        </p:attrNameLst>
                                      </p:cBhvr>
                                      <p:tavLst>
                                        <p:tav tm="0">
                                          <p:val>
                                            <p:fltVal val="0"/>
                                          </p:val>
                                        </p:tav>
                                        <p:tav tm="100000">
                                          <p:val>
                                            <p:strVal val="#ppt_w"/>
                                          </p:val>
                                        </p:tav>
                                      </p:tavLst>
                                    </p:anim>
                                    <p:anim calcmode="lin" valueType="num">
                                      <p:cBhvr>
                                        <p:cTn id="24" dur="500" fill="hold"/>
                                        <p:tgtEl>
                                          <p:spTgt spid="5122"/>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92">
                                            <p:txEl>
                                              <p:pRg st="0" end="0"/>
                                            </p:txEl>
                                          </p:spTgt>
                                        </p:tgtEl>
                                        <p:attrNameLst>
                                          <p:attrName>style.visibility</p:attrName>
                                        </p:attrNameLst>
                                      </p:cBhvr>
                                      <p:to>
                                        <p:strVal val="visible"/>
                                      </p:to>
                                    </p:set>
                                    <p:anim calcmode="lin" valueType="num">
                                      <p:cBhvr additive="base">
                                        <p:cTn id="29" dur="500" fill="hold"/>
                                        <p:tgtEl>
                                          <p:spTgt spid="192">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92">
                                            <p:txEl>
                                              <p:pRg st="0" end="0"/>
                                            </p:txEl>
                                          </p:spTgt>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3" presetClass="entr" presetSubtype="16" fill="hold" nodeType="afterEffect">
                                  <p:stCondLst>
                                    <p:cond delay="0"/>
                                  </p:stCondLst>
                                  <p:childTnLst>
                                    <p:set>
                                      <p:cBhvr>
                                        <p:cTn id="33" dur="1" fill="hold">
                                          <p:stCondLst>
                                            <p:cond delay="0"/>
                                          </p:stCondLst>
                                        </p:cTn>
                                        <p:tgtEl>
                                          <p:spTgt spid="5321"/>
                                        </p:tgtEl>
                                        <p:attrNameLst>
                                          <p:attrName>style.visibility</p:attrName>
                                        </p:attrNameLst>
                                      </p:cBhvr>
                                      <p:to>
                                        <p:strVal val="visible"/>
                                      </p:to>
                                    </p:set>
                                    <p:anim calcmode="lin" valueType="num">
                                      <p:cBhvr>
                                        <p:cTn id="34" dur="500" fill="hold"/>
                                        <p:tgtEl>
                                          <p:spTgt spid="5321"/>
                                        </p:tgtEl>
                                        <p:attrNameLst>
                                          <p:attrName>ppt_w</p:attrName>
                                        </p:attrNameLst>
                                      </p:cBhvr>
                                      <p:tavLst>
                                        <p:tav tm="0">
                                          <p:val>
                                            <p:fltVal val="0"/>
                                          </p:val>
                                        </p:tav>
                                        <p:tav tm="100000">
                                          <p:val>
                                            <p:strVal val="#ppt_w"/>
                                          </p:val>
                                        </p:tav>
                                      </p:tavLst>
                                    </p:anim>
                                    <p:anim calcmode="lin" valueType="num">
                                      <p:cBhvr>
                                        <p:cTn id="35" dur="500" fill="hold"/>
                                        <p:tgtEl>
                                          <p:spTgt spid="5321"/>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97"/>
                                        </p:tgtEl>
                                        <p:attrNameLst>
                                          <p:attrName>style.visibility</p:attrName>
                                        </p:attrNameLst>
                                      </p:cBhvr>
                                      <p:to>
                                        <p:strVal val="visible"/>
                                      </p:to>
                                    </p:set>
                                    <p:animEffect transition="in" filter="blinds(horizontal)">
                                      <p:cBhvr>
                                        <p:cTn id="40" dur="500"/>
                                        <p:tgtEl>
                                          <p:spTgt spid="197"/>
                                        </p:tgtEl>
                                      </p:cBhvr>
                                    </p:animEffect>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grpId="0" nodeType="clickEffect">
                                  <p:stCondLst>
                                    <p:cond delay="0"/>
                                  </p:stCondLst>
                                  <p:childTnLst>
                                    <p:set>
                                      <p:cBhvr>
                                        <p:cTn id="44" dur="1" fill="hold">
                                          <p:stCondLst>
                                            <p:cond delay="0"/>
                                          </p:stCondLst>
                                        </p:cTn>
                                        <p:tgtEl>
                                          <p:spTgt spid="5320"/>
                                        </p:tgtEl>
                                        <p:attrNameLst>
                                          <p:attrName>style.visibility</p:attrName>
                                        </p:attrNameLst>
                                      </p:cBhvr>
                                      <p:to>
                                        <p:strVal val="visible"/>
                                      </p:to>
                                    </p:set>
                                    <p:anim calcmode="lin" valueType="num">
                                      <p:cBhvr>
                                        <p:cTn id="45" dur="500" fill="hold"/>
                                        <p:tgtEl>
                                          <p:spTgt spid="5320"/>
                                        </p:tgtEl>
                                        <p:attrNameLst>
                                          <p:attrName>ppt_w</p:attrName>
                                        </p:attrNameLst>
                                      </p:cBhvr>
                                      <p:tavLst>
                                        <p:tav tm="0">
                                          <p:val>
                                            <p:fltVal val="0"/>
                                          </p:val>
                                        </p:tav>
                                        <p:tav tm="100000">
                                          <p:val>
                                            <p:strVal val="#ppt_w"/>
                                          </p:val>
                                        </p:tav>
                                      </p:tavLst>
                                    </p:anim>
                                    <p:anim calcmode="lin" valueType="num">
                                      <p:cBhvr>
                                        <p:cTn id="46" dur="500" fill="hold"/>
                                        <p:tgtEl>
                                          <p:spTgt spid="53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8" grpId="0" build="p" bldLvl="2"/>
      <p:bldP spid="5320" grpId="0" animBg="1"/>
      <p:bldP spid="192"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9" name="Rectangle 8"/>
          <p:cNvSpPr>
            <a:spLocks noChangeArrowheads="1"/>
          </p:cNvSpPr>
          <p:nvPr/>
        </p:nvSpPr>
        <p:spPr bwMode="auto">
          <a:xfrm>
            <a:off x="4068762" y="2374901"/>
            <a:ext cx="304800" cy="457200"/>
          </a:xfrm>
          <a:prstGeom prst="rect">
            <a:avLst/>
          </a:prstGeom>
          <a:noFill/>
          <a:ln w="28575">
            <a:solidFill>
              <a:schemeClr val="tx1"/>
            </a:solidFill>
            <a:miter lim="800000"/>
          </a:ln>
        </p:spPr>
        <p:txBody>
          <a:bodyPr wrap="none" anchor="ctr"/>
          <a:lstStyle/>
          <a:p>
            <a:pPr>
              <a:lnSpc>
                <a:spcPct val="100000"/>
              </a:lnSpc>
              <a:spcBef>
                <a:spcPct val="0"/>
              </a:spcBef>
            </a:pPr>
            <a:endParaRPr kumimoji="1" lang="zh-CN" altLang="en-US" sz="2400">
              <a:ea typeface="幼圆" panose="02010509060101010101" pitchFamily="49" charset="-122"/>
            </a:endParaRPr>
          </a:p>
        </p:txBody>
      </p:sp>
      <p:sp>
        <p:nvSpPr>
          <p:cNvPr id="49154" name="Rectangle 2"/>
          <p:cNvSpPr>
            <a:spLocks noGrp="1" noChangeArrowheads="1"/>
          </p:cNvSpPr>
          <p:nvPr>
            <p:ph type="title"/>
          </p:nvPr>
        </p:nvSpPr>
        <p:spPr>
          <a:xfrm>
            <a:off x="3288950" y="673599"/>
            <a:ext cx="5614100" cy="5334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同步时序逻辑电路举例</a:t>
            </a:r>
            <a:r>
              <a:rPr lang="en-US" altLang="zh-CN" dirty="0" smtClean="0">
                <a:solidFill>
                  <a:srgbClr val="FFCC00"/>
                </a:solidFill>
                <a:latin typeface="Arial" panose="020B0604020202020204" pitchFamily="34" charset="0"/>
                <a:ea typeface="黑体" panose="02010600030101010101" pitchFamily="49" charset="-122"/>
              </a:rPr>
              <a:t>1</a:t>
            </a:r>
          </a:p>
        </p:txBody>
      </p:sp>
      <p:sp>
        <p:nvSpPr>
          <p:cNvPr id="49155" name="Rectangle 4"/>
          <p:cNvSpPr>
            <a:spLocks noChangeArrowheads="1"/>
          </p:cNvSpPr>
          <p:nvPr/>
        </p:nvSpPr>
        <p:spPr bwMode="auto">
          <a:xfrm>
            <a:off x="3916362" y="4356101"/>
            <a:ext cx="609600" cy="762000"/>
          </a:xfrm>
          <a:prstGeom prst="rect">
            <a:avLst/>
          </a:prstGeom>
          <a:noFill/>
          <a:ln w="28575">
            <a:solidFill>
              <a:schemeClr val="tx1"/>
            </a:solidFill>
            <a:miter lim="800000"/>
          </a:ln>
        </p:spPr>
        <p:txBody>
          <a:bodyPr wrap="none" anchor="ctr"/>
          <a:lstStyle/>
          <a:p>
            <a:endParaRPr lang="zh-CN" altLang="en-US"/>
          </a:p>
        </p:txBody>
      </p:sp>
      <p:sp>
        <p:nvSpPr>
          <p:cNvPr id="49156" name="Line 5"/>
          <p:cNvSpPr>
            <a:spLocks noChangeShapeType="1"/>
          </p:cNvSpPr>
          <p:nvPr/>
        </p:nvSpPr>
        <p:spPr bwMode="auto">
          <a:xfrm>
            <a:off x="4754562" y="4889501"/>
            <a:ext cx="0" cy="609600"/>
          </a:xfrm>
          <a:prstGeom prst="line">
            <a:avLst/>
          </a:prstGeom>
          <a:noFill/>
          <a:ln w="19050">
            <a:solidFill>
              <a:schemeClr val="tx1"/>
            </a:solidFill>
            <a:round/>
          </a:ln>
        </p:spPr>
        <p:txBody>
          <a:bodyPr/>
          <a:lstStyle/>
          <a:p>
            <a:endParaRPr lang="zh-CN" altLang="en-US"/>
          </a:p>
        </p:txBody>
      </p:sp>
      <p:sp>
        <p:nvSpPr>
          <p:cNvPr id="49157" name="Rectangle 6"/>
          <p:cNvSpPr>
            <a:spLocks noChangeArrowheads="1"/>
          </p:cNvSpPr>
          <p:nvPr/>
        </p:nvSpPr>
        <p:spPr bwMode="auto">
          <a:xfrm>
            <a:off x="4068762" y="3594101"/>
            <a:ext cx="304800" cy="457200"/>
          </a:xfrm>
          <a:prstGeom prst="rect">
            <a:avLst/>
          </a:prstGeom>
          <a:noFill/>
          <a:ln w="28575">
            <a:solidFill>
              <a:schemeClr val="tx1"/>
            </a:solidFill>
            <a:miter lim="800000"/>
          </a:ln>
        </p:spPr>
        <p:txBody>
          <a:bodyPr wrap="none" anchor="ctr"/>
          <a:lstStyle/>
          <a:p>
            <a:pPr>
              <a:lnSpc>
                <a:spcPct val="100000"/>
              </a:lnSpc>
              <a:spcBef>
                <a:spcPct val="0"/>
              </a:spcBef>
            </a:pPr>
            <a:endParaRPr kumimoji="1" lang="zh-CN" altLang="en-US" sz="2400">
              <a:ea typeface="幼圆" panose="02010509060101010101" pitchFamily="49" charset="-122"/>
            </a:endParaRPr>
          </a:p>
        </p:txBody>
      </p:sp>
      <p:sp>
        <p:nvSpPr>
          <p:cNvPr id="49158" name="Rectangle 7"/>
          <p:cNvSpPr>
            <a:spLocks noChangeArrowheads="1"/>
          </p:cNvSpPr>
          <p:nvPr/>
        </p:nvSpPr>
        <p:spPr bwMode="auto">
          <a:xfrm>
            <a:off x="4068762" y="2984501"/>
            <a:ext cx="304800" cy="457200"/>
          </a:xfrm>
          <a:prstGeom prst="rect">
            <a:avLst/>
          </a:prstGeom>
          <a:noFill/>
          <a:ln w="28575">
            <a:solidFill>
              <a:schemeClr val="tx1"/>
            </a:solidFill>
            <a:miter lim="800000"/>
          </a:ln>
        </p:spPr>
        <p:txBody>
          <a:bodyPr wrap="none" anchor="ctr"/>
          <a:lstStyle/>
          <a:p>
            <a:pPr>
              <a:lnSpc>
                <a:spcPct val="100000"/>
              </a:lnSpc>
              <a:spcBef>
                <a:spcPct val="0"/>
              </a:spcBef>
            </a:pPr>
            <a:endParaRPr kumimoji="1" lang="zh-CN" altLang="en-US" sz="2400">
              <a:ea typeface="幼圆" panose="02010509060101010101" pitchFamily="49" charset="-122"/>
            </a:endParaRPr>
          </a:p>
        </p:txBody>
      </p:sp>
      <p:sp>
        <p:nvSpPr>
          <p:cNvPr id="49160" name="Rectangle 9"/>
          <p:cNvSpPr>
            <a:spLocks noChangeArrowheads="1"/>
          </p:cNvSpPr>
          <p:nvPr/>
        </p:nvSpPr>
        <p:spPr bwMode="auto">
          <a:xfrm>
            <a:off x="4754562" y="3289301"/>
            <a:ext cx="381000" cy="457200"/>
          </a:xfrm>
          <a:prstGeom prst="rect">
            <a:avLst/>
          </a:prstGeom>
          <a:noFill/>
          <a:ln w="28575">
            <a:solidFill>
              <a:schemeClr val="tx1"/>
            </a:solidFill>
            <a:miter lim="800000"/>
          </a:ln>
        </p:spPr>
        <p:txBody>
          <a:bodyPr wrap="none" anchor="ctr"/>
          <a:lstStyle/>
          <a:p>
            <a:pPr>
              <a:lnSpc>
                <a:spcPct val="100000"/>
              </a:lnSpc>
              <a:spcBef>
                <a:spcPct val="0"/>
              </a:spcBef>
            </a:pPr>
            <a:r>
              <a:rPr kumimoji="1" lang="zh-CN" altLang="en-US" sz="2400">
                <a:sym typeface="Symbol" panose="05050102010706020507" pitchFamily="18" charset="2"/>
              </a:rPr>
              <a:t>+</a:t>
            </a:r>
            <a:endParaRPr kumimoji="1" lang="zh-CN" altLang="en-US" sz="2400"/>
          </a:p>
        </p:txBody>
      </p:sp>
      <p:sp>
        <p:nvSpPr>
          <p:cNvPr id="49161" name="Line 10"/>
          <p:cNvSpPr>
            <a:spLocks noChangeShapeType="1"/>
          </p:cNvSpPr>
          <p:nvPr/>
        </p:nvSpPr>
        <p:spPr bwMode="auto">
          <a:xfrm>
            <a:off x="3916362" y="2755901"/>
            <a:ext cx="152400" cy="0"/>
          </a:xfrm>
          <a:prstGeom prst="line">
            <a:avLst/>
          </a:prstGeom>
          <a:noFill/>
          <a:ln w="19050">
            <a:solidFill>
              <a:schemeClr val="tx1"/>
            </a:solidFill>
            <a:round/>
          </a:ln>
        </p:spPr>
        <p:txBody>
          <a:bodyPr/>
          <a:lstStyle/>
          <a:p>
            <a:endParaRPr lang="zh-CN" altLang="en-US"/>
          </a:p>
        </p:txBody>
      </p:sp>
      <p:sp>
        <p:nvSpPr>
          <p:cNvPr id="49162" name="Line 11"/>
          <p:cNvSpPr>
            <a:spLocks noChangeShapeType="1"/>
          </p:cNvSpPr>
          <p:nvPr/>
        </p:nvSpPr>
        <p:spPr bwMode="auto">
          <a:xfrm>
            <a:off x="4373562" y="3822701"/>
            <a:ext cx="152400" cy="0"/>
          </a:xfrm>
          <a:prstGeom prst="line">
            <a:avLst/>
          </a:prstGeom>
          <a:noFill/>
          <a:ln w="19050">
            <a:solidFill>
              <a:schemeClr val="tx1"/>
            </a:solidFill>
            <a:round/>
          </a:ln>
        </p:spPr>
        <p:txBody>
          <a:bodyPr/>
          <a:lstStyle/>
          <a:p>
            <a:endParaRPr lang="zh-CN" altLang="en-US"/>
          </a:p>
        </p:txBody>
      </p:sp>
      <p:sp>
        <p:nvSpPr>
          <p:cNvPr id="49163" name="Line 12"/>
          <p:cNvSpPr>
            <a:spLocks noChangeShapeType="1"/>
          </p:cNvSpPr>
          <p:nvPr/>
        </p:nvSpPr>
        <p:spPr bwMode="auto">
          <a:xfrm>
            <a:off x="5135562" y="3517901"/>
            <a:ext cx="152400" cy="0"/>
          </a:xfrm>
          <a:prstGeom prst="line">
            <a:avLst/>
          </a:prstGeom>
          <a:noFill/>
          <a:ln w="19050">
            <a:solidFill>
              <a:schemeClr val="tx1"/>
            </a:solidFill>
            <a:round/>
          </a:ln>
        </p:spPr>
        <p:txBody>
          <a:bodyPr/>
          <a:lstStyle/>
          <a:p>
            <a:endParaRPr lang="zh-CN" altLang="en-US"/>
          </a:p>
        </p:txBody>
      </p:sp>
      <p:sp>
        <p:nvSpPr>
          <p:cNvPr id="49164" name="Line 13"/>
          <p:cNvSpPr>
            <a:spLocks noChangeShapeType="1"/>
          </p:cNvSpPr>
          <p:nvPr/>
        </p:nvSpPr>
        <p:spPr bwMode="auto">
          <a:xfrm>
            <a:off x="4602162" y="3441701"/>
            <a:ext cx="152400" cy="0"/>
          </a:xfrm>
          <a:prstGeom prst="line">
            <a:avLst/>
          </a:prstGeom>
          <a:noFill/>
          <a:ln w="19050">
            <a:solidFill>
              <a:schemeClr val="tx1"/>
            </a:solidFill>
            <a:round/>
          </a:ln>
        </p:spPr>
        <p:txBody>
          <a:bodyPr/>
          <a:lstStyle/>
          <a:p>
            <a:endParaRPr lang="zh-CN" altLang="en-US"/>
          </a:p>
        </p:txBody>
      </p:sp>
      <p:sp>
        <p:nvSpPr>
          <p:cNvPr id="49165" name="Line 14"/>
          <p:cNvSpPr>
            <a:spLocks noChangeShapeType="1"/>
          </p:cNvSpPr>
          <p:nvPr/>
        </p:nvSpPr>
        <p:spPr bwMode="auto">
          <a:xfrm>
            <a:off x="4525962" y="3670301"/>
            <a:ext cx="228600" cy="0"/>
          </a:xfrm>
          <a:prstGeom prst="line">
            <a:avLst/>
          </a:prstGeom>
          <a:noFill/>
          <a:ln w="19050">
            <a:solidFill>
              <a:schemeClr val="tx1"/>
            </a:solidFill>
            <a:round/>
          </a:ln>
        </p:spPr>
        <p:txBody>
          <a:bodyPr/>
          <a:lstStyle/>
          <a:p>
            <a:endParaRPr lang="zh-CN" altLang="en-US"/>
          </a:p>
        </p:txBody>
      </p:sp>
      <p:sp>
        <p:nvSpPr>
          <p:cNvPr id="49166" name="Line 15"/>
          <p:cNvSpPr>
            <a:spLocks noChangeShapeType="1"/>
          </p:cNvSpPr>
          <p:nvPr/>
        </p:nvSpPr>
        <p:spPr bwMode="auto">
          <a:xfrm>
            <a:off x="3763962" y="4432301"/>
            <a:ext cx="152400" cy="0"/>
          </a:xfrm>
          <a:prstGeom prst="line">
            <a:avLst/>
          </a:prstGeom>
          <a:noFill/>
          <a:ln w="19050">
            <a:solidFill>
              <a:schemeClr val="tx1"/>
            </a:solidFill>
            <a:round/>
          </a:ln>
        </p:spPr>
        <p:txBody>
          <a:bodyPr/>
          <a:lstStyle/>
          <a:p>
            <a:endParaRPr lang="zh-CN" altLang="en-US"/>
          </a:p>
        </p:txBody>
      </p:sp>
      <p:sp>
        <p:nvSpPr>
          <p:cNvPr id="49167" name="Line 16"/>
          <p:cNvSpPr>
            <a:spLocks noChangeShapeType="1"/>
          </p:cNvSpPr>
          <p:nvPr/>
        </p:nvSpPr>
        <p:spPr bwMode="auto">
          <a:xfrm>
            <a:off x="4525962" y="4508501"/>
            <a:ext cx="762000" cy="0"/>
          </a:xfrm>
          <a:prstGeom prst="line">
            <a:avLst/>
          </a:prstGeom>
          <a:noFill/>
          <a:ln w="19050">
            <a:solidFill>
              <a:schemeClr val="tx1"/>
            </a:solidFill>
            <a:round/>
          </a:ln>
        </p:spPr>
        <p:txBody>
          <a:bodyPr/>
          <a:lstStyle/>
          <a:p>
            <a:endParaRPr lang="zh-CN" altLang="en-US"/>
          </a:p>
        </p:txBody>
      </p:sp>
      <p:sp>
        <p:nvSpPr>
          <p:cNvPr id="49168" name="Line 17"/>
          <p:cNvSpPr>
            <a:spLocks noChangeShapeType="1"/>
          </p:cNvSpPr>
          <p:nvPr/>
        </p:nvSpPr>
        <p:spPr bwMode="auto">
          <a:xfrm>
            <a:off x="3078162" y="2451101"/>
            <a:ext cx="990600" cy="0"/>
          </a:xfrm>
          <a:prstGeom prst="line">
            <a:avLst/>
          </a:prstGeom>
          <a:noFill/>
          <a:ln w="19050">
            <a:solidFill>
              <a:schemeClr val="tx1"/>
            </a:solidFill>
            <a:round/>
          </a:ln>
        </p:spPr>
        <p:txBody>
          <a:bodyPr/>
          <a:lstStyle/>
          <a:p>
            <a:endParaRPr lang="zh-CN" altLang="en-US"/>
          </a:p>
        </p:txBody>
      </p:sp>
      <p:sp>
        <p:nvSpPr>
          <p:cNvPr id="49169" name="Line 18"/>
          <p:cNvSpPr>
            <a:spLocks noChangeShapeType="1"/>
          </p:cNvSpPr>
          <p:nvPr/>
        </p:nvSpPr>
        <p:spPr bwMode="auto">
          <a:xfrm>
            <a:off x="4525962" y="3441701"/>
            <a:ext cx="152400" cy="0"/>
          </a:xfrm>
          <a:prstGeom prst="line">
            <a:avLst/>
          </a:prstGeom>
          <a:noFill/>
          <a:ln w="19050">
            <a:solidFill>
              <a:schemeClr val="tx1"/>
            </a:solidFill>
            <a:round/>
          </a:ln>
        </p:spPr>
        <p:txBody>
          <a:bodyPr/>
          <a:lstStyle/>
          <a:p>
            <a:endParaRPr lang="zh-CN" altLang="en-US"/>
          </a:p>
        </p:txBody>
      </p:sp>
      <p:sp>
        <p:nvSpPr>
          <p:cNvPr id="49170" name="Line 19"/>
          <p:cNvSpPr>
            <a:spLocks noChangeShapeType="1"/>
          </p:cNvSpPr>
          <p:nvPr/>
        </p:nvSpPr>
        <p:spPr bwMode="auto">
          <a:xfrm>
            <a:off x="3078162" y="3060701"/>
            <a:ext cx="990600" cy="0"/>
          </a:xfrm>
          <a:prstGeom prst="line">
            <a:avLst/>
          </a:prstGeom>
          <a:noFill/>
          <a:ln w="19050">
            <a:solidFill>
              <a:schemeClr val="tx1"/>
            </a:solidFill>
            <a:round/>
          </a:ln>
        </p:spPr>
        <p:txBody>
          <a:bodyPr/>
          <a:lstStyle/>
          <a:p>
            <a:endParaRPr lang="zh-CN" altLang="en-US"/>
          </a:p>
        </p:txBody>
      </p:sp>
      <p:sp>
        <p:nvSpPr>
          <p:cNvPr id="49171" name="Line 20"/>
          <p:cNvSpPr>
            <a:spLocks noChangeShapeType="1"/>
          </p:cNvSpPr>
          <p:nvPr/>
        </p:nvSpPr>
        <p:spPr bwMode="auto">
          <a:xfrm>
            <a:off x="3230562" y="3365501"/>
            <a:ext cx="838200" cy="0"/>
          </a:xfrm>
          <a:prstGeom prst="line">
            <a:avLst/>
          </a:prstGeom>
          <a:noFill/>
          <a:ln w="19050">
            <a:solidFill>
              <a:schemeClr val="tx1"/>
            </a:solidFill>
            <a:round/>
          </a:ln>
        </p:spPr>
        <p:txBody>
          <a:bodyPr/>
          <a:lstStyle/>
          <a:p>
            <a:endParaRPr lang="zh-CN" altLang="en-US"/>
          </a:p>
        </p:txBody>
      </p:sp>
      <p:sp>
        <p:nvSpPr>
          <p:cNvPr id="49172" name="Line 21"/>
          <p:cNvSpPr>
            <a:spLocks noChangeShapeType="1"/>
          </p:cNvSpPr>
          <p:nvPr/>
        </p:nvSpPr>
        <p:spPr bwMode="auto">
          <a:xfrm>
            <a:off x="3763962" y="3670301"/>
            <a:ext cx="304800" cy="0"/>
          </a:xfrm>
          <a:prstGeom prst="line">
            <a:avLst/>
          </a:prstGeom>
          <a:noFill/>
          <a:ln w="19050">
            <a:solidFill>
              <a:schemeClr val="tx1"/>
            </a:solidFill>
            <a:round/>
          </a:ln>
        </p:spPr>
        <p:txBody>
          <a:bodyPr/>
          <a:lstStyle/>
          <a:p>
            <a:endParaRPr lang="zh-CN" altLang="en-US"/>
          </a:p>
        </p:txBody>
      </p:sp>
      <p:sp>
        <p:nvSpPr>
          <p:cNvPr id="49173" name="Line 22"/>
          <p:cNvSpPr>
            <a:spLocks noChangeShapeType="1"/>
          </p:cNvSpPr>
          <p:nvPr/>
        </p:nvSpPr>
        <p:spPr bwMode="auto">
          <a:xfrm>
            <a:off x="3763962" y="3975101"/>
            <a:ext cx="304800" cy="0"/>
          </a:xfrm>
          <a:prstGeom prst="line">
            <a:avLst/>
          </a:prstGeom>
          <a:noFill/>
          <a:ln w="19050">
            <a:solidFill>
              <a:schemeClr val="tx1"/>
            </a:solidFill>
            <a:round/>
          </a:ln>
        </p:spPr>
        <p:txBody>
          <a:bodyPr/>
          <a:lstStyle/>
          <a:p>
            <a:endParaRPr lang="zh-CN" altLang="en-US"/>
          </a:p>
        </p:txBody>
      </p:sp>
      <p:sp>
        <p:nvSpPr>
          <p:cNvPr id="49174" name="Rectangle 23"/>
          <p:cNvSpPr>
            <a:spLocks noChangeArrowheads="1"/>
          </p:cNvSpPr>
          <p:nvPr/>
        </p:nvSpPr>
        <p:spPr bwMode="auto">
          <a:xfrm>
            <a:off x="3382962" y="3441701"/>
            <a:ext cx="304800" cy="457200"/>
          </a:xfrm>
          <a:prstGeom prst="rect">
            <a:avLst/>
          </a:prstGeom>
          <a:noFill/>
          <a:ln w="28575">
            <a:solidFill>
              <a:schemeClr val="tx1"/>
            </a:solidFill>
            <a:miter lim="800000"/>
          </a:ln>
        </p:spPr>
        <p:txBody>
          <a:bodyPr wrap="none" anchor="ctr"/>
          <a:lstStyle/>
          <a:p>
            <a:pPr>
              <a:lnSpc>
                <a:spcPct val="100000"/>
              </a:lnSpc>
              <a:spcBef>
                <a:spcPct val="0"/>
              </a:spcBef>
            </a:pPr>
            <a:endParaRPr kumimoji="1" lang="zh-CN" altLang="en-US" sz="2400"/>
          </a:p>
        </p:txBody>
      </p:sp>
      <p:sp>
        <p:nvSpPr>
          <p:cNvPr id="49175" name="Line 24"/>
          <p:cNvSpPr>
            <a:spLocks noChangeShapeType="1"/>
          </p:cNvSpPr>
          <p:nvPr/>
        </p:nvSpPr>
        <p:spPr bwMode="auto">
          <a:xfrm>
            <a:off x="2697162" y="3670301"/>
            <a:ext cx="685800" cy="0"/>
          </a:xfrm>
          <a:prstGeom prst="line">
            <a:avLst/>
          </a:prstGeom>
          <a:noFill/>
          <a:ln w="19050">
            <a:solidFill>
              <a:schemeClr val="tx1"/>
            </a:solidFill>
            <a:round/>
          </a:ln>
        </p:spPr>
        <p:txBody>
          <a:bodyPr/>
          <a:lstStyle/>
          <a:p>
            <a:endParaRPr lang="zh-CN" altLang="en-US"/>
          </a:p>
        </p:txBody>
      </p:sp>
      <p:sp>
        <p:nvSpPr>
          <p:cNvPr id="49176" name="Line 25"/>
          <p:cNvSpPr>
            <a:spLocks noChangeShapeType="1"/>
          </p:cNvSpPr>
          <p:nvPr/>
        </p:nvSpPr>
        <p:spPr bwMode="auto">
          <a:xfrm>
            <a:off x="4373562" y="3213101"/>
            <a:ext cx="152400" cy="0"/>
          </a:xfrm>
          <a:prstGeom prst="line">
            <a:avLst/>
          </a:prstGeom>
          <a:noFill/>
          <a:ln w="19050">
            <a:solidFill>
              <a:schemeClr val="tx1"/>
            </a:solidFill>
            <a:round/>
          </a:ln>
        </p:spPr>
        <p:txBody>
          <a:bodyPr/>
          <a:lstStyle/>
          <a:p>
            <a:endParaRPr lang="zh-CN" altLang="en-US"/>
          </a:p>
        </p:txBody>
      </p:sp>
      <p:sp>
        <p:nvSpPr>
          <p:cNvPr id="49177" name="Line 26"/>
          <p:cNvSpPr>
            <a:spLocks noChangeShapeType="1"/>
          </p:cNvSpPr>
          <p:nvPr/>
        </p:nvSpPr>
        <p:spPr bwMode="auto">
          <a:xfrm>
            <a:off x="5287962" y="3517901"/>
            <a:ext cx="0" cy="990600"/>
          </a:xfrm>
          <a:prstGeom prst="line">
            <a:avLst/>
          </a:prstGeom>
          <a:noFill/>
          <a:ln w="19050">
            <a:solidFill>
              <a:schemeClr val="tx1"/>
            </a:solidFill>
            <a:round/>
          </a:ln>
        </p:spPr>
        <p:txBody>
          <a:bodyPr/>
          <a:lstStyle/>
          <a:p>
            <a:endParaRPr lang="zh-CN" altLang="en-US"/>
          </a:p>
        </p:txBody>
      </p:sp>
      <p:sp>
        <p:nvSpPr>
          <p:cNvPr id="49178" name="Line 27"/>
          <p:cNvSpPr>
            <a:spLocks noChangeShapeType="1"/>
          </p:cNvSpPr>
          <p:nvPr/>
        </p:nvSpPr>
        <p:spPr bwMode="auto">
          <a:xfrm>
            <a:off x="4525962" y="3213101"/>
            <a:ext cx="0" cy="228600"/>
          </a:xfrm>
          <a:prstGeom prst="line">
            <a:avLst/>
          </a:prstGeom>
          <a:noFill/>
          <a:ln w="19050">
            <a:solidFill>
              <a:schemeClr val="tx1"/>
            </a:solidFill>
            <a:round/>
          </a:ln>
        </p:spPr>
        <p:txBody>
          <a:bodyPr/>
          <a:lstStyle/>
          <a:p>
            <a:endParaRPr lang="zh-CN" altLang="en-US"/>
          </a:p>
        </p:txBody>
      </p:sp>
      <p:sp>
        <p:nvSpPr>
          <p:cNvPr id="49179" name="Line 28"/>
          <p:cNvSpPr>
            <a:spLocks noChangeShapeType="1"/>
          </p:cNvSpPr>
          <p:nvPr/>
        </p:nvSpPr>
        <p:spPr bwMode="auto">
          <a:xfrm>
            <a:off x="4525962" y="3670301"/>
            <a:ext cx="0" cy="152400"/>
          </a:xfrm>
          <a:prstGeom prst="line">
            <a:avLst/>
          </a:prstGeom>
          <a:noFill/>
          <a:ln w="19050">
            <a:solidFill>
              <a:schemeClr val="tx1"/>
            </a:solidFill>
            <a:round/>
          </a:ln>
        </p:spPr>
        <p:txBody>
          <a:bodyPr/>
          <a:lstStyle/>
          <a:p>
            <a:endParaRPr lang="zh-CN" altLang="en-US"/>
          </a:p>
        </p:txBody>
      </p:sp>
      <p:sp>
        <p:nvSpPr>
          <p:cNvPr id="49180" name="Line 29"/>
          <p:cNvSpPr>
            <a:spLocks noChangeShapeType="1"/>
          </p:cNvSpPr>
          <p:nvPr/>
        </p:nvSpPr>
        <p:spPr bwMode="auto">
          <a:xfrm>
            <a:off x="3916362" y="2755901"/>
            <a:ext cx="0" cy="1219200"/>
          </a:xfrm>
          <a:prstGeom prst="line">
            <a:avLst/>
          </a:prstGeom>
          <a:noFill/>
          <a:ln w="19050">
            <a:solidFill>
              <a:schemeClr val="tx1"/>
            </a:solidFill>
            <a:round/>
          </a:ln>
        </p:spPr>
        <p:txBody>
          <a:bodyPr/>
          <a:lstStyle/>
          <a:p>
            <a:endParaRPr lang="zh-CN" altLang="en-US"/>
          </a:p>
        </p:txBody>
      </p:sp>
      <p:sp>
        <p:nvSpPr>
          <p:cNvPr id="49181" name="Line 30"/>
          <p:cNvSpPr>
            <a:spLocks noChangeShapeType="1"/>
          </p:cNvSpPr>
          <p:nvPr/>
        </p:nvSpPr>
        <p:spPr bwMode="auto">
          <a:xfrm>
            <a:off x="3763962" y="3975101"/>
            <a:ext cx="0" cy="457200"/>
          </a:xfrm>
          <a:prstGeom prst="line">
            <a:avLst/>
          </a:prstGeom>
          <a:noFill/>
          <a:ln w="19050">
            <a:solidFill>
              <a:schemeClr val="tx1"/>
            </a:solidFill>
            <a:round/>
          </a:ln>
        </p:spPr>
        <p:txBody>
          <a:bodyPr/>
          <a:lstStyle/>
          <a:p>
            <a:endParaRPr lang="zh-CN" altLang="en-US"/>
          </a:p>
        </p:txBody>
      </p:sp>
      <p:sp>
        <p:nvSpPr>
          <p:cNvPr id="49182" name="Line 31"/>
          <p:cNvSpPr>
            <a:spLocks noChangeShapeType="1"/>
          </p:cNvSpPr>
          <p:nvPr/>
        </p:nvSpPr>
        <p:spPr bwMode="auto">
          <a:xfrm>
            <a:off x="3078162" y="2451101"/>
            <a:ext cx="0" cy="1219200"/>
          </a:xfrm>
          <a:prstGeom prst="line">
            <a:avLst/>
          </a:prstGeom>
          <a:noFill/>
          <a:ln w="19050">
            <a:solidFill>
              <a:schemeClr val="tx1"/>
            </a:solidFill>
            <a:round/>
          </a:ln>
        </p:spPr>
        <p:txBody>
          <a:bodyPr/>
          <a:lstStyle/>
          <a:p>
            <a:endParaRPr lang="zh-CN" altLang="en-US"/>
          </a:p>
        </p:txBody>
      </p:sp>
      <p:sp>
        <p:nvSpPr>
          <p:cNvPr id="49183" name="Line 32"/>
          <p:cNvSpPr>
            <a:spLocks noChangeShapeType="1"/>
          </p:cNvSpPr>
          <p:nvPr/>
        </p:nvSpPr>
        <p:spPr bwMode="auto">
          <a:xfrm>
            <a:off x="3230562" y="3365501"/>
            <a:ext cx="0" cy="1676400"/>
          </a:xfrm>
          <a:prstGeom prst="line">
            <a:avLst/>
          </a:prstGeom>
          <a:noFill/>
          <a:ln w="19050">
            <a:solidFill>
              <a:schemeClr val="tx1"/>
            </a:solidFill>
            <a:round/>
          </a:ln>
        </p:spPr>
        <p:txBody>
          <a:bodyPr/>
          <a:lstStyle/>
          <a:p>
            <a:endParaRPr lang="zh-CN" altLang="en-US"/>
          </a:p>
        </p:txBody>
      </p:sp>
      <p:sp>
        <p:nvSpPr>
          <p:cNvPr id="49184" name="Oval 33"/>
          <p:cNvSpPr>
            <a:spLocks noChangeArrowheads="1"/>
          </p:cNvSpPr>
          <p:nvPr/>
        </p:nvSpPr>
        <p:spPr bwMode="auto">
          <a:xfrm>
            <a:off x="3687762" y="3632201"/>
            <a:ext cx="76200" cy="76200"/>
          </a:xfrm>
          <a:prstGeom prst="ellipse">
            <a:avLst/>
          </a:prstGeom>
          <a:noFill/>
          <a:ln w="19050">
            <a:solidFill>
              <a:schemeClr val="tx1"/>
            </a:solidFill>
            <a:round/>
          </a:ln>
        </p:spPr>
        <p:txBody>
          <a:bodyPr wrap="none" anchor="ctr"/>
          <a:lstStyle/>
          <a:p>
            <a:endParaRPr lang="zh-CN" altLang="en-US"/>
          </a:p>
        </p:txBody>
      </p:sp>
      <p:sp>
        <p:nvSpPr>
          <p:cNvPr id="49185" name="Oval 34"/>
          <p:cNvSpPr>
            <a:spLocks noChangeArrowheads="1"/>
          </p:cNvSpPr>
          <p:nvPr/>
        </p:nvSpPr>
        <p:spPr bwMode="auto">
          <a:xfrm>
            <a:off x="3876675" y="3938589"/>
            <a:ext cx="76200" cy="76200"/>
          </a:xfrm>
          <a:prstGeom prst="ellipse">
            <a:avLst/>
          </a:prstGeom>
          <a:solidFill>
            <a:schemeClr val="tx1"/>
          </a:solidFill>
          <a:ln w="19050">
            <a:solidFill>
              <a:schemeClr val="tx1"/>
            </a:solidFill>
            <a:round/>
          </a:ln>
        </p:spPr>
        <p:txBody>
          <a:bodyPr wrap="none" anchor="ctr"/>
          <a:lstStyle/>
          <a:p>
            <a:endParaRPr lang="zh-CN" altLang="en-US"/>
          </a:p>
        </p:txBody>
      </p:sp>
      <p:sp>
        <p:nvSpPr>
          <p:cNvPr id="49186" name="Oval 35"/>
          <p:cNvSpPr>
            <a:spLocks noChangeArrowheads="1"/>
          </p:cNvSpPr>
          <p:nvPr/>
        </p:nvSpPr>
        <p:spPr bwMode="auto">
          <a:xfrm>
            <a:off x="3046412" y="3016251"/>
            <a:ext cx="76200" cy="76200"/>
          </a:xfrm>
          <a:prstGeom prst="ellipse">
            <a:avLst/>
          </a:prstGeom>
          <a:solidFill>
            <a:schemeClr val="tx1"/>
          </a:solidFill>
          <a:ln w="19050">
            <a:solidFill>
              <a:schemeClr val="tx1"/>
            </a:solidFill>
            <a:round/>
          </a:ln>
        </p:spPr>
        <p:txBody>
          <a:bodyPr wrap="none" anchor="ctr"/>
          <a:lstStyle/>
          <a:p>
            <a:endParaRPr lang="zh-CN" altLang="en-US"/>
          </a:p>
        </p:txBody>
      </p:sp>
      <p:sp>
        <p:nvSpPr>
          <p:cNvPr id="49187" name="Line 36"/>
          <p:cNvSpPr>
            <a:spLocks noChangeShapeType="1"/>
          </p:cNvSpPr>
          <p:nvPr/>
        </p:nvSpPr>
        <p:spPr bwMode="auto">
          <a:xfrm>
            <a:off x="4373562" y="2603501"/>
            <a:ext cx="1447800" cy="0"/>
          </a:xfrm>
          <a:prstGeom prst="line">
            <a:avLst/>
          </a:prstGeom>
          <a:noFill/>
          <a:ln w="19050">
            <a:solidFill>
              <a:schemeClr val="tx1"/>
            </a:solidFill>
            <a:round/>
          </a:ln>
        </p:spPr>
        <p:txBody>
          <a:bodyPr/>
          <a:lstStyle/>
          <a:p>
            <a:endParaRPr lang="zh-CN" altLang="en-US"/>
          </a:p>
        </p:txBody>
      </p:sp>
      <p:sp>
        <p:nvSpPr>
          <p:cNvPr id="49188" name="Text Box 37"/>
          <p:cNvSpPr txBox="1">
            <a:spLocks noChangeArrowheads="1"/>
          </p:cNvSpPr>
          <p:nvPr/>
        </p:nvSpPr>
        <p:spPr bwMode="auto">
          <a:xfrm>
            <a:off x="2316162" y="3422651"/>
            <a:ext cx="533400" cy="400050"/>
          </a:xfrm>
          <a:prstGeom prst="rect">
            <a:avLst/>
          </a:prstGeom>
          <a:noFill/>
          <a:ln w="38100">
            <a:noFill/>
            <a:miter lim="800000"/>
          </a:ln>
        </p:spPr>
        <p:txBody>
          <a:bodyPr>
            <a:spAutoFit/>
          </a:bodyPr>
          <a:lstStyle/>
          <a:p>
            <a:pPr algn="l">
              <a:lnSpc>
                <a:spcPct val="100000"/>
              </a:lnSpc>
            </a:pPr>
            <a:r>
              <a:rPr kumimoji="1" lang="en-US" altLang="zh-CN"/>
              <a:t>X</a:t>
            </a:r>
          </a:p>
        </p:txBody>
      </p:sp>
      <p:sp>
        <p:nvSpPr>
          <p:cNvPr id="49189" name="Rectangle 38"/>
          <p:cNvSpPr>
            <a:spLocks noChangeArrowheads="1"/>
          </p:cNvSpPr>
          <p:nvPr/>
        </p:nvSpPr>
        <p:spPr bwMode="auto">
          <a:xfrm>
            <a:off x="4221162" y="5194301"/>
            <a:ext cx="527050" cy="400050"/>
          </a:xfrm>
          <a:prstGeom prst="rect">
            <a:avLst/>
          </a:prstGeom>
          <a:noFill/>
          <a:ln w="38100">
            <a:noFill/>
            <a:miter lim="800000"/>
          </a:ln>
        </p:spPr>
        <p:txBody>
          <a:bodyPr wrap="none">
            <a:spAutoFit/>
          </a:bodyPr>
          <a:lstStyle/>
          <a:p>
            <a:pPr algn="l">
              <a:lnSpc>
                <a:spcPct val="100000"/>
              </a:lnSpc>
            </a:pPr>
            <a:r>
              <a:rPr kumimoji="1" lang="en-US" altLang="zh-CN"/>
              <a:t>CP</a:t>
            </a:r>
          </a:p>
        </p:txBody>
      </p:sp>
      <p:sp>
        <p:nvSpPr>
          <p:cNvPr id="49190" name="Rectangle 39"/>
          <p:cNvSpPr>
            <a:spLocks noChangeArrowheads="1"/>
          </p:cNvSpPr>
          <p:nvPr/>
        </p:nvSpPr>
        <p:spPr bwMode="auto">
          <a:xfrm>
            <a:off x="5764212" y="2393951"/>
            <a:ext cx="369888" cy="400050"/>
          </a:xfrm>
          <a:prstGeom prst="rect">
            <a:avLst/>
          </a:prstGeom>
          <a:noFill/>
          <a:ln w="38100">
            <a:noFill/>
            <a:miter lim="800000"/>
          </a:ln>
        </p:spPr>
        <p:txBody>
          <a:bodyPr wrap="none">
            <a:spAutoFit/>
          </a:bodyPr>
          <a:lstStyle/>
          <a:p>
            <a:pPr algn="l">
              <a:lnSpc>
                <a:spcPct val="100000"/>
              </a:lnSpc>
            </a:pPr>
            <a:r>
              <a:rPr kumimoji="1" lang="en-US" altLang="zh-CN"/>
              <a:t>Y</a:t>
            </a:r>
          </a:p>
        </p:txBody>
      </p:sp>
      <p:sp>
        <p:nvSpPr>
          <p:cNvPr id="49191" name="Rectangle 40"/>
          <p:cNvSpPr>
            <a:spLocks noChangeArrowheads="1"/>
          </p:cNvSpPr>
          <p:nvPr/>
        </p:nvSpPr>
        <p:spPr bwMode="auto">
          <a:xfrm>
            <a:off x="4144962" y="4279901"/>
            <a:ext cx="369888" cy="400050"/>
          </a:xfrm>
          <a:prstGeom prst="rect">
            <a:avLst/>
          </a:prstGeom>
          <a:noFill/>
          <a:ln w="19050">
            <a:noFill/>
            <a:miter lim="800000"/>
          </a:ln>
        </p:spPr>
        <p:txBody>
          <a:bodyPr wrap="none">
            <a:spAutoFit/>
          </a:bodyPr>
          <a:lstStyle/>
          <a:p>
            <a:pPr algn="l">
              <a:lnSpc>
                <a:spcPct val="100000"/>
              </a:lnSpc>
            </a:pPr>
            <a:r>
              <a:rPr kumimoji="1" lang="en-US" altLang="zh-CN"/>
              <a:t>D</a:t>
            </a:r>
          </a:p>
        </p:txBody>
      </p:sp>
      <p:sp>
        <p:nvSpPr>
          <p:cNvPr id="49192" name="Rectangle 41"/>
          <p:cNvSpPr>
            <a:spLocks noChangeArrowheads="1"/>
          </p:cNvSpPr>
          <p:nvPr/>
        </p:nvSpPr>
        <p:spPr bwMode="auto">
          <a:xfrm>
            <a:off x="3459163" y="4356101"/>
            <a:ext cx="384175" cy="400050"/>
          </a:xfrm>
          <a:prstGeom prst="rect">
            <a:avLst/>
          </a:prstGeom>
          <a:noFill/>
          <a:ln w="19050">
            <a:noFill/>
            <a:miter lim="800000"/>
          </a:ln>
        </p:spPr>
        <p:txBody>
          <a:bodyPr wrap="none">
            <a:spAutoFit/>
          </a:bodyPr>
          <a:lstStyle/>
          <a:p>
            <a:pPr algn="l">
              <a:lnSpc>
                <a:spcPct val="100000"/>
              </a:lnSpc>
            </a:pPr>
            <a:r>
              <a:rPr kumimoji="1" lang="en-US" altLang="zh-CN"/>
              <a:t>Q</a:t>
            </a:r>
          </a:p>
        </p:txBody>
      </p:sp>
      <p:sp>
        <p:nvSpPr>
          <p:cNvPr id="49193" name="Line 42"/>
          <p:cNvSpPr>
            <a:spLocks noChangeShapeType="1"/>
          </p:cNvSpPr>
          <p:nvPr/>
        </p:nvSpPr>
        <p:spPr bwMode="auto">
          <a:xfrm>
            <a:off x="3230562" y="5026026"/>
            <a:ext cx="609600" cy="0"/>
          </a:xfrm>
          <a:prstGeom prst="line">
            <a:avLst/>
          </a:prstGeom>
          <a:noFill/>
          <a:ln w="19050">
            <a:solidFill>
              <a:schemeClr val="tx1"/>
            </a:solidFill>
            <a:round/>
          </a:ln>
        </p:spPr>
        <p:txBody>
          <a:bodyPr/>
          <a:lstStyle/>
          <a:p>
            <a:endParaRPr lang="zh-CN" altLang="en-US"/>
          </a:p>
        </p:txBody>
      </p:sp>
      <p:sp>
        <p:nvSpPr>
          <p:cNvPr id="49194" name="Oval 43"/>
          <p:cNvSpPr>
            <a:spLocks noChangeArrowheads="1"/>
          </p:cNvSpPr>
          <p:nvPr/>
        </p:nvSpPr>
        <p:spPr bwMode="auto">
          <a:xfrm>
            <a:off x="3827462" y="4965701"/>
            <a:ext cx="76200" cy="76200"/>
          </a:xfrm>
          <a:prstGeom prst="ellipse">
            <a:avLst/>
          </a:prstGeom>
          <a:noFill/>
          <a:ln w="19050">
            <a:solidFill>
              <a:schemeClr val="tx1"/>
            </a:solidFill>
            <a:round/>
          </a:ln>
        </p:spPr>
        <p:txBody>
          <a:bodyPr wrap="none" anchor="ctr"/>
          <a:lstStyle/>
          <a:p>
            <a:endParaRPr lang="zh-CN" altLang="en-US"/>
          </a:p>
        </p:txBody>
      </p:sp>
      <p:sp>
        <p:nvSpPr>
          <p:cNvPr id="49195" name="Rectangle 44"/>
          <p:cNvSpPr>
            <a:spLocks noChangeArrowheads="1"/>
          </p:cNvSpPr>
          <p:nvPr/>
        </p:nvSpPr>
        <p:spPr bwMode="auto">
          <a:xfrm>
            <a:off x="3459163" y="5010151"/>
            <a:ext cx="384175" cy="400050"/>
          </a:xfrm>
          <a:prstGeom prst="rect">
            <a:avLst/>
          </a:prstGeom>
          <a:noFill/>
          <a:ln w="19050">
            <a:noFill/>
            <a:miter lim="800000"/>
          </a:ln>
        </p:spPr>
        <p:txBody>
          <a:bodyPr wrap="none">
            <a:spAutoFit/>
          </a:bodyPr>
          <a:lstStyle/>
          <a:p>
            <a:pPr algn="l">
              <a:lnSpc>
                <a:spcPct val="100000"/>
              </a:lnSpc>
            </a:pPr>
            <a:r>
              <a:rPr kumimoji="1" lang="en-US" altLang="zh-CN"/>
              <a:t>Q</a:t>
            </a:r>
          </a:p>
        </p:txBody>
      </p:sp>
      <p:sp>
        <p:nvSpPr>
          <p:cNvPr id="49196" name="Line 45"/>
          <p:cNvSpPr>
            <a:spLocks noChangeShapeType="1"/>
          </p:cNvSpPr>
          <p:nvPr/>
        </p:nvSpPr>
        <p:spPr bwMode="auto">
          <a:xfrm>
            <a:off x="3584575" y="5086351"/>
            <a:ext cx="152400" cy="0"/>
          </a:xfrm>
          <a:prstGeom prst="line">
            <a:avLst/>
          </a:prstGeom>
          <a:noFill/>
          <a:ln w="19050">
            <a:solidFill>
              <a:schemeClr val="tx1"/>
            </a:solidFill>
            <a:round/>
          </a:ln>
        </p:spPr>
        <p:txBody>
          <a:bodyPr/>
          <a:lstStyle/>
          <a:p>
            <a:endParaRPr lang="zh-CN" altLang="en-US"/>
          </a:p>
        </p:txBody>
      </p:sp>
      <p:grpSp>
        <p:nvGrpSpPr>
          <p:cNvPr id="2" name="Group 46"/>
          <p:cNvGrpSpPr/>
          <p:nvPr/>
        </p:nvGrpSpPr>
        <p:grpSpPr bwMode="auto">
          <a:xfrm>
            <a:off x="4373562" y="4813301"/>
            <a:ext cx="381000" cy="152400"/>
            <a:chOff x="2304" y="1824"/>
            <a:chExt cx="240" cy="96"/>
          </a:xfrm>
        </p:grpSpPr>
        <p:sp>
          <p:nvSpPr>
            <p:cNvPr id="49216" name="Line 47"/>
            <p:cNvSpPr>
              <a:spLocks noChangeShapeType="1"/>
            </p:cNvSpPr>
            <p:nvPr/>
          </p:nvSpPr>
          <p:spPr bwMode="auto">
            <a:xfrm>
              <a:off x="2400" y="1872"/>
              <a:ext cx="144" cy="0"/>
            </a:xfrm>
            <a:prstGeom prst="line">
              <a:avLst/>
            </a:prstGeom>
            <a:noFill/>
            <a:ln w="19050">
              <a:solidFill>
                <a:schemeClr val="tx1"/>
              </a:solidFill>
              <a:round/>
            </a:ln>
          </p:spPr>
          <p:txBody>
            <a:bodyPr/>
            <a:lstStyle/>
            <a:p>
              <a:endParaRPr lang="zh-CN" altLang="en-US"/>
            </a:p>
          </p:txBody>
        </p:sp>
        <p:sp>
          <p:nvSpPr>
            <p:cNvPr id="49217" name="Line 48"/>
            <p:cNvSpPr>
              <a:spLocks noChangeShapeType="1"/>
            </p:cNvSpPr>
            <p:nvPr/>
          </p:nvSpPr>
          <p:spPr bwMode="auto">
            <a:xfrm flipH="1">
              <a:off x="2304" y="1824"/>
              <a:ext cx="96" cy="48"/>
            </a:xfrm>
            <a:prstGeom prst="line">
              <a:avLst/>
            </a:prstGeom>
            <a:noFill/>
            <a:ln w="19050">
              <a:solidFill>
                <a:schemeClr val="tx1"/>
              </a:solidFill>
              <a:round/>
            </a:ln>
          </p:spPr>
          <p:txBody>
            <a:bodyPr/>
            <a:lstStyle/>
            <a:p>
              <a:endParaRPr lang="zh-CN" altLang="en-US"/>
            </a:p>
          </p:txBody>
        </p:sp>
        <p:sp>
          <p:nvSpPr>
            <p:cNvPr id="49218" name="Line 49"/>
            <p:cNvSpPr>
              <a:spLocks noChangeShapeType="1"/>
            </p:cNvSpPr>
            <p:nvPr/>
          </p:nvSpPr>
          <p:spPr bwMode="auto">
            <a:xfrm>
              <a:off x="2304" y="1872"/>
              <a:ext cx="96" cy="48"/>
            </a:xfrm>
            <a:prstGeom prst="line">
              <a:avLst/>
            </a:prstGeom>
            <a:noFill/>
            <a:ln w="19050">
              <a:solidFill>
                <a:schemeClr val="tx1"/>
              </a:solidFill>
              <a:round/>
            </a:ln>
          </p:spPr>
          <p:txBody>
            <a:bodyPr/>
            <a:lstStyle/>
            <a:p>
              <a:endParaRPr lang="zh-CN" altLang="en-US"/>
            </a:p>
          </p:txBody>
        </p:sp>
      </p:grpSp>
      <p:sp>
        <p:nvSpPr>
          <p:cNvPr id="368690" name="Rectangle 50"/>
          <p:cNvSpPr>
            <a:spLocks noChangeArrowheads="1"/>
          </p:cNvSpPr>
          <p:nvPr/>
        </p:nvSpPr>
        <p:spPr bwMode="auto">
          <a:xfrm>
            <a:off x="2849562" y="2189165"/>
            <a:ext cx="2590800" cy="1957387"/>
          </a:xfrm>
          <a:prstGeom prst="rect">
            <a:avLst/>
          </a:prstGeom>
          <a:noFill/>
          <a:ln w="28575">
            <a:solidFill>
              <a:schemeClr val="hlink"/>
            </a:solidFill>
            <a:prstDash val="dash"/>
            <a:miter lim="800000"/>
          </a:ln>
        </p:spPr>
        <p:txBody>
          <a:bodyPr wrap="none" anchor="ctr"/>
          <a:lstStyle/>
          <a:p>
            <a:endParaRPr lang="zh-CN" altLang="en-US"/>
          </a:p>
        </p:txBody>
      </p:sp>
      <p:sp>
        <p:nvSpPr>
          <p:cNvPr id="368691" name="Rectangle 51"/>
          <p:cNvSpPr>
            <a:spLocks noChangeArrowheads="1"/>
          </p:cNvSpPr>
          <p:nvPr/>
        </p:nvSpPr>
        <p:spPr bwMode="auto">
          <a:xfrm>
            <a:off x="3344862" y="4203701"/>
            <a:ext cx="1600200" cy="1460500"/>
          </a:xfrm>
          <a:prstGeom prst="rect">
            <a:avLst/>
          </a:prstGeom>
          <a:noFill/>
          <a:ln w="28575">
            <a:solidFill>
              <a:srgbClr val="FF00FF"/>
            </a:solidFill>
            <a:prstDash val="dash"/>
            <a:miter lim="800000"/>
          </a:ln>
        </p:spPr>
        <p:txBody>
          <a:bodyPr wrap="none" anchor="ctr"/>
          <a:lstStyle/>
          <a:p>
            <a:endParaRPr lang="zh-CN" altLang="en-US"/>
          </a:p>
        </p:txBody>
      </p:sp>
      <p:sp>
        <p:nvSpPr>
          <p:cNvPr id="368692" name="AutoShape 52"/>
          <p:cNvSpPr>
            <a:spLocks noChangeArrowheads="1"/>
          </p:cNvSpPr>
          <p:nvPr/>
        </p:nvSpPr>
        <p:spPr bwMode="auto">
          <a:xfrm>
            <a:off x="1141412" y="4184651"/>
            <a:ext cx="1212850" cy="712788"/>
          </a:xfrm>
          <a:prstGeom prst="wedgeRoundRectCallout">
            <a:avLst>
              <a:gd name="adj1" fmla="val 107329"/>
              <a:gd name="adj2" fmla="val -81403"/>
              <a:gd name="adj3" fmla="val 16667"/>
            </a:avLst>
          </a:prstGeom>
          <a:noFill/>
          <a:ln w="38100">
            <a:solidFill>
              <a:schemeClr val="hlink"/>
            </a:solidFill>
            <a:miter lim="800000"/>
          </a:ln>
        </p:spPr>
        <p:txBody>
          <a:bodyPr/>
          <a:lstStyle/>
          <a:p>
            <a:pPr>
              <a:lnSpc>
                <a:spcPct val="100000"/>
              </a:lnSpc>
              <a:spcBef>
                <a:spcPct val="0"/>
              </a:spcBef>
            </a:pPr>
            <a:r>
              <a:rPr kumimoji="1" lang="zh-CN" altLang="en-US">
                <a:ea typeface="楷体_GB2312" panose="02010609030101010101" charset="-122"/>
              </a:rPr>
              <a:t>组合逻辑电路</a:t>
            </a:r>
          </a:p>
        </p:txBody>
      </p:sp>
      <p:sp>
        <p:nvSpPr>
          <p:cNvPr id="368693" name="AutoShape 53"/>
          <p:cNvSpPr>
            <a:spLocks noChangeArrowheads="1"/>
          </p:cNvSpPr>
          <p:nvPr/>
        </p:nvSpPr>
        <p:spPr bwMode="auto">
          <a:xfrm>
            <a:off x="1247776" y="5140326"/>
            <a:ext cx="1476375" cy="471488"/>
          </a:xfrm>
          <a:prstGeom prst="wedgeRoundRectCallout">
            <a:avLst>
              <a:gd name="adj1" fmla="val 92903"/>
              <a:gd name="adj2" fmla="val -35856"/>
              <a:gd name="adj3" fmla="val 16667"/>
            </a:avLst>
          </a:prstGeom>
          <a:noFill/>
          <a:ln w="38100">
            <a:solidFill>
              <a:srgbClr val="FF00FF"/>
            </a:solidFill>
            <a:miter lim="800000"/>
          </a:ln>
        </p:spPr>
        <p:txBody>
          <a:bodyPr/>
          <a:lstStyle/>
          <a:p>
            <a:pPr>
              <a:lnSpc>
                <a:spcPct val="100000"/>
              </a:lnSpc>
              <a:spcBef>
                <a:spcPct val="0"/>
              </a:spcBef>
            </a:pPr>
            <a:r>
              <a:rPr kumimoji="1" lang="zh-CN" altLang="en-US">
                <a:ea typeface="楷体_GB2312" panose="02010609030101010101" charset="-122"/>
              </a:rPr>
              <a:t>存储电路</a:t>
            </a:r>
          </a:p>
        </p:txBody>
      </p:sp>
      <p:sp>
        <p:nvSpPr>
          <p:cNvPr id="368694" name="Rectangle 54"/>
          <p:cNvSpPr>
            <a:spLocks noChangeArrowheads="1"/>
          </p:cNvSpPr>
          <p:nvPr/>
        </p:nvSpPr>
        <p:spPr bwMode="auto">
          <a:xfrm>
            <a:off x="6610350" y="1771651"/>
            <a:ext cx="3209925" cy="892552"/>
          </a:xfrm>
          <a:prstGeom prst="rect">
            <a:avLst/>
          </a:prstGeom>
          <a:noFill/>
          <a:ln w="9525">
            <a:noFill/>
            <a:miter lim="800000"/>
          </a:ln>
        </p:spPr>
        <p:txBody>
          <a:bodyPr>
            <a:spAutoFit/>
          </a:bodyPr>
          <a:lstStyle/>
          <a:p>
            <a:pPr algn="l">
              <a:lnSpc>
                <a:spcPct val="100000"/>
              </a:lnSpc>
              <a:spcBef>
                <a:spcPct val="0"/>
              </a:spcBef>
            </a:pPr>
            <a:r>
              <a:rPr kumimoji="1" lang="zh-CN" altLang="en-US" sz="2400" dirty="0">
                <a:solidFill>
                  <a:srgbClr val="CC3300"/>
                </a:solidFill>
                <a:ea typeface="楷体_GB2312" panose="02010609030101010101" charset="-122"/>
              </a:rPr>
              <a:t>输出方程</a:t>
            </a:r>
            <a:r>
              <a:rPr kumimoji="1" lang="zh-CN" altLang="en-US" sz="2400" dirty="0" smtClean="0">
                <a:solidFill>
                  <a:srgbClr val="CC3300"/>
                </a:solidFill>
                <a:ea typeface="楷体_GB2312" panose="02010609030101010101" charset="-122"/>
              </a:rPr>
              <a:t>：</a:t>
            </a:r>
            <a:endParaRPr kumimoji="1" lang="en-US" altLang="zh-CN" sz="2400" dirty="0" smtClean="0">
              <a:solidFill>
                <a:srgbClr val="CC3300"/>
              </a:solidFill>
              <a:ea typeface="楷体_GB2312" panose="02010609030101010101" charset="-122"/>
            </a:endParaRPr>
          </a:p>
          <a:p>
            <a:pPr algn="l">
              <a:lnSpc>
                <a:spcPct val="100000"/>
              </a:lnSpc>
              <a:spcBef>
                <a:spcPct val="0"/>
              </a:spcBef>
            </a:pPr>
            <a:r>
              <a:rPr kumimoji="1" lang="en-US" altLang="zh-CN" sz="2800" dirty="0" smtClean="0"/>
              <a:t>Y=</a:t>
            </a:r>
            <a:r>
              <a:rPr kumimoji="1" lang="en-US" altLang="zh-CN" sz="2800" dirty="0" err="1" smtClean="0"/>
              <a:t>XQ</a:t>
            </a:r>
            <a:r>
              <a:rPr kumimoji="1" lang="en-US" altLang="zh-CN" sz="2800" baseline="30000" dirty="0" err="1" smtClean="0"/>
              <a:t>n</a:t>
            </a:r>
            <a:endParaRPr kumimoji="1" lang="en-US" altLang="zh-CN" sz="2800" baseline="30000" dirty="0"/>
          </a:p>
        </p:txBody>
      </p:sp>
      <p:sp>
        <p:nvSpPr>
          <p:cNvPr id="368695" name="Rectangle 55"/>
          <p:cNvSpPr>
            <a:spLocks noChangeArrowheads="1"/>
          </p:cNvSpPr>
          <p:nvPr/>
        </p:nvSpPr>
        <p:spPr bwMode="auto">
          <a:xfrm>
            <a:off x="6610350" y="2795755"/>
            <a:ext cx="2992437" cy="519112"/>
          </a:xfrm>
          <a:prstGeom prst="rect">
            <a:avLst/>
          </a:prstGeom>
          <a:noFill/>
          <a:ln w="9525">
            <a:noFill/>
            <a:miter lim="800000"/>
          </a:ln>
        </p:spPr>
        <p:txBody>
          <a:bodyPr wrap="none">
            <a:spAutoFit/>
          </a:bodyPr>
          <a:lstStyle/>
          <a:p>
            <a:pPr algn="l">
              <a:lnSpc>
                <a:spcPct val="100000"/>
              </a:lnSpc>
              <a:spcBef>
                <a:spcPct val="0"/>
              </a:spcBef>
            </a:pPr>
            <a:r>
              <a:rPr kumimoji="1" lang="zh-CN" altLang="en-US" sz="2400" dirty="0">
                <a:solidFill>
                  <a:srgbClr val="CC3300"/>
                </a:solidFill>
                <a:ea typeface="楷体_GB2312" panose="02010609030101010101" charset="-122"/>
              </a:rPr>
              <a:t>驱动（激励）方程</a:t>
            </a:r>
            <a:r>
              <a:rPr kumimoji="1" lang="zh-CN" altLang="en-US" sz="2800" dirty="0">
                <a:solidFill>
                  <a:srgbClr val="FFFFFF"/>
                </a:solidFill>
              </a:rPr>
              <a:t>：</a:t>
            </a:r>
          </a:p>
        </p:txBody>
      </p:sp>
      <p:grpSp>
        <p:nvGrpSpPr>
          <p:cNvPr id="3" name="Group 56"/>
          <p:cNvGrpSpPr/>
          <p:nvPr/>
        </p:nvGrpSpPr>
        <p:grpSpPr bwMode="auto">
          <a:xfrm>
            <a:off x="6610350" y="3302041"/>
            <a:ext cx="3328987" cy="519113"/>
            <a:chOff x="3492" y="2484"/>
            <a:chExt cx="2097" cy="327"/>
          </a:xfrm>
        </p:grpSpPr>
        <p:sp>
          <p:nvSpPr>
            <p:cNvPr id="49213" name="Rectangle 57"/>
            <p:cNvSpPr>
              <a:spLocks noChangeArrowheads="1"/>
            </p:cNvSpPr>
            <p:nvPr/>
          </p:nvSpPr>
          <p:spPr bwMode="auto">
            <a:xfrm>
              <a:off x="3492" y="2484"/>
              <a:ext cx="2097" cy="327"/>
            </a:xfrm>
            <a:prstGeom prst="rect">
              <a:avLst/>
            </a:prstGeom>
            <a:noFill/>
            <a:ln w="9525">
              <a:noFill/>
              <a:miter lim="800000"/>
            </a:ln>
          </p:spPr>
          <p:txBody>
            <a:bodyPr wrap="none">
              <a:spAutoFit/>
            </a:bodyPr>
            <a:lstStyle/>
            <a:p>
              <a:pPr algn="l">
                <a:lnSpc>
                  <a:spcPct val="100000"/>
                </a:lnSpc>
                <a:spcBef>
                  <a:spcPct val="0"/>
                </a:spcBef>
              </a:pPr>
              <a:r>
                <a:rPr kumimoji="1" lang="en-US" altLang="zh-CN" sz="2800" dirty="0"/>
                <a:t>D=</a:t>
              </a:r>
              <a:r>
                <a:rPr kumimoji="1" lang="en-US" altLang="zh-CN" sz="2800" dirty="0" err="1"/>
                <a:t>XQ</a:t>
              </a:r>
              <a:r>
                <a:rPr kumimoji="1" lang="en-US" altLang="zh-CN" sz="2800" baseline="30000" dirty="0" err="1"/>
                <a:t>n</a:t>
              </a:r>
              <a:r>
                <a:rPr kumimoji="1" lang="en-US" altLang="zh-CN" sz="2800" dirty="0" err="1"/>
                <a:t>+XQ</a:t>
              </a:r>
              <a:r>
                <a:rPr kumimoji="1" lang="en-US" altLang="zh-CN" sz="2800" baseline="30000" dirty="0" err="1"/>
                <a:t>n</a:t>
              </a:r>
              <a:r>
                <a:rPr kumimoji="1" lang="en-US" altLang="zh-CN" sz="2800" dirty="0"/>
                <a:t>=</a:t>
              </a:r>
              <a:r>
                <a:rPr kumimoji="1" lang="en-US" altLang="zh-CN" sz="2800" dirty="0" err="1"/>
                <a:t>X</a:t>
              </a:r>
              <a:r>
                <a:rPr kumimoji="1" lang="en-US" altLang="zh-CN" sz="2800" dirty="0" err="1">
                  <a:sym typeface="Symbol" panose="05050102010706020507" pitchFamily="18" charset="2"/>
                </a:rPr>
                <a:t></a:t>
              </a:r>
              <a:r>
                <a:rPr kumimoji="1" lang="en-US" altLang="zh-CN" sz="2800" dirty="0" err="1"/>
                <a:t>Q</a:t>
              </a:r>
              <a:r>
                <a:rPr kumimoji="1" lang="en-US" altLang="zh-CN" sz="2800" baseline="30000" dirty="0" err="1"/>
                <a:t>n</a:t>
              </a:r>
              <a:endParaRPr kumimoji="1" lang="en-US" altLang="zh-CN" sz="2800" baseline="30000" dirty="0"/>
            </a:p>
          </p:txBody>
        </p:sp>
        <p:sp>
          <p:nvSpPr>
            <p:cNvPr id="49214" name="Line 58"/>
            <p:cNvSpPr>
              <a:spLocks noChangeShapeType="1"/>
            </p:cNvSpPr>
            <p:nvPr/>
          </p:nvSpPr>
          <p:spPr bwMode="auto">
            <a:xfrm>
              <a:off x="4020" y="2556"/>
              <a:ext cx="144" cy="0"/>
            </a:xfrm>
            <a:prstGeom prst="line">
              <a:avLst/>
            </a:prstGeom>
            <a:noFill/>
            <a:ln w="38100">
              <a:solidFill>
                <a:schemeClr val="tx1"/>
              </a:solidFill>
              <a:round/>
            </a:ln>
          </p:spPr>
          <p:txBody>
            <a:bodyPr/>
            <a:lstStyle/>
            <a:p>
              <a:endParaRPr lang="zh-CN" altLang="en-US"/>
            </a:p>
          </p:txBody>
        </p:sp>
        <p:sp>
          <p:nvSpPr>
            <p:cNvPr id="49215" name="Line 59"/>
            <p:cNvSpPr>
              <a:spLocks noChangeShapeType="1"/>
            </p:cNvSpPr>
            <p:nvPr/>
          </p:nvSpPr>
          <p:spPr bwMode="auto">
            <a:xfrm>
              <a:off x="4416" y="2556"/>
              <a:ext cx="144" cy="0"/>
            </a:xfrm>
            <a:prstGeom prst="line">
              <a:avLst/>
            </a:prstGeom>
            <a:noFill/>
            <a:ln w="38100">
              <a:solidFill>
                <a:schemeClr val="tx1"/>
              </a:solidFill>
              <a:round/>
            </a:ln>
          </p:spPr>
          <p:txBody>
            <a:bodyPr/>
            <a:lstStyle/>
            <a:p>
              <a:endParaRPr lang="zh-CN" altLang="en-US"/>
            </a:p>
          </p:txBody>
        </p:sp>
      </p:grpSp>
      <p:sp>
        <p:nvSpPr>
          <p:cNvPr id="368700" name="Rectangle 60"/>
          <p:cNvSpPr>
            <a:spLocks noChangeArrowheads="1"/>
          </p:cNvSpPr>
          <p:nvPr/>
        </p:nvSpPr>
        <p:spPr bwMode="auto">
          <a:xfrm>
            <a:off x="6610350" y="4016874"/>
            <a:ext cx="2451312" cy="523220"/>
          </a:xfrm>
          <a:prstGeom prst="rect">
            <a:avLst/>
          </a:prstGeom>
          <a:noFill/>
          <a:ln w="9525">
            <a:noFill/>
            <a:miter lim="800000"/>
          </a:ln>
        </p:spPr>
        <p:txBody>
          <a:bodyPr wrap="none">
            <a:spAutoFit/>
          </a:bodyPr>
          <a:lstStyle/>
          <a:p>
            <a:pPr algn="l">
              <a:lnSpc>
                <a:spcPct val="100000"/>
              </a:lnSpc>
              <a:spcBef>
                <a:spcPct val="0"/>
              </a:spcBef>
            </a:pPr>
            <a:r>
              <a:rPr kumimoji="1" lang="en-US" altLang="zh-CN" sz="2400" dirty="0">
                <a:solidFill>
                  <a:srgbClr val="CC3300"/>
                </a:solidFill>
                <a:ea typeface="楷体_GB2312" panose="02010609030101010101" charset="-122"/>
              </a:rPr>
              <a:t>D FF</a:t>
            </a:r>
            <a:r>
              <a:rPr kumimoji="1" lang="zh-CN" altLang="en-US" sz="2400" dirty="0">
                <a:solidFill>
                  <a:srgbClr val="CC3300"/>
                </a:solidFill>
                <a:ea typeface="楷体_GB2312" panose="02010609030101010101" charset="-122"/>
              </a:rPr>
              <a:t>特性</a:t>
            </a:r>
            <a:r>
              <a:rPr kumimoji="1" lang="zh-CN" altLang="en-US" sz="2400" dirty="0" smtClean="0">
                <a:solidFill>
                  <a:srgbClr val="CC3300"/>
                </a:solidFill>
                <a:ea typeface="楷体_GB2312" panose="02010609030101010101" charset="-122"/>
              </a:rPr>
              <a:t>方程</a:t>
            </a:r>
            <a:r>
              <a:rPr kumimoji="1" lang="zh-CN" altLang="en-US" sz="2800" dirty="0" smtClean="0">
                <a:solidFill>
                  <a:srgbClr val="FFFFFF"/>
                </a:solidFill>
              </a:rPr>
              <a:t>：</a:t>
            </a:r>
            <a:endParaRPr kumimoji="1" lang="zh-CN" altLang="en-US" sz="2800" dirty="0">
              <a:solidFill>
                <a:srgbClr val="FFFFFF"/>
              </a:solidFill>
            </a:endParaRPr>
          </a:p>
        </p:txBody>
      </p:sp>
      <p:sp>
        <p:nvSpPr>
          <p:cNvPr id="49210" name="Rectangle 62"/>
          <p:cNvSpPr>
            <a:spLocks noChangeArrowheads="1"/>
          </p:cNvSpPr>
          <p:nvPr/>
        </p:nvSpPr>
        <p:spPr bwMode="auto">
          <a:xfrm>
            <a:off x="6610350" y="4495550"/>
            <a:ext cx="1790700" cy="519113"/>
          </a:xfrm>
          <a:prstGeom prst="rect">
            <a:avLst/>
          </a:prstGeom>
          <a:noFill/>
          <a:ln w="9525">
            <a:noFill/>
            <a:miter lim="800000"/>
          </a:ln>
        </p:spPr>
        <p:txBody>
          <a:bodyPr wrap="square">
            <a:spAutoFit/>
          </a:bodyPr>
          <a:lstStyle/>
          <a:p>
            <a:pPr algn="l">
              <a:lnSpc>
                <a:spcPct val="100000"/>
              </a:lnSpc>
              <a:spcBef>
                <a:spcPct val="0"/>
              </a:spcBef>
            </a:pPr>
            <a:r>
              <a:rPr kumimoji="1" lang="en-US" altLang="zh-CN" sz="2800" dirty="0" smtClean="0"/>
              <a:t>Q</a:t>
            </a:r>
            <a:r>
              <a:rPr kumimoji="1" lang="en-US" altLang="zh-CN" sz="2800" baseline="30000" dirty="0" smtClean="0"/>
              <a:t>n+1</a:t>
            </a:r>
            <a:r>
              <a:rPr kumimoji="1" lang="en-US" altLang="zh-CN" sz="2800" dirty="0" smtClean="0"/>
              <a:t>=D</a:t>
            </a:r>
            <a:endParaRPr kumimoji="1" lang="en-US" altLang="zh-CN" sz="2800" baseline="30000" dirty="0"/>
          </a:p>
        </p:txBody>
      </p:sp>
      <p:sp>
        <p:nvSpPr>
          <p:cNvPr id="49209" name="Oval 35"/>
          <p:cNvSpPr>
            <a:spLocks noChangeArrowheads="1"/>
          </p:cNvSpPr>
          <p:nvPr/>
        </p:nvSpPr>
        <p:spPr bwMode="auto">
          <a:xfrm>
            <a:off x="3041650" y="3625851"/>
            <a:ext cx="76200" cy="76200"/>
          </a:xfrm>
          <a:prstGeom prst="ellipse">
            <a:avLst/>
          </a:prstGeom>
          <a:solidFill>
            <a:schemeClr val="tx1"/>
          </a:solidFill>
          <a:ln w="19050">
            <a:solidFill>
              <a:schemeClr val="tx1"/>
            </a:solidFill>
            <a:round/>
          </a:ln>
        </p:spPr>
        <p:txBody>
          <a:bodyPr wrap="none" anchor="ctr"/>
          <a:lstStyle/>
          <a:p>
            <a:endParaRPr lang="zh-CN" altLang="en-US"/>
          </a:p>
        </p:txBody>
      </p:sp>
      <p:sp>
        <p:nvSpPr>
          <p:cNvPr id="66" name="Rectangle 60"/>
          <p:cNvSpPr>
            <a:spLocks noChangeArrowheads="1"/>
          </p:cNvSpPr>
          <p:nvPr/>
        </p:nvSpPr>
        <p:spPr bwMode="auto">
          <a:xfrm>
            <a:off x="6610350" y="5049963"/>
            <a:ext cx="2992438" cy="519112"/>
          </a:xfrm>
          <a:prstGeom prst="rect">
            <a:avLst/>
          </a:prstGeom>
          <a:noFill/>
          <a:ln w="9525">
            <a:noFill/>
            <a:miter lim="800000"/>
          </a:ln>
        </p:spPr>
        <p:txBody>
          <a:bodyPr wrap="none">
            <a:spAutoFit/>
          </a:bodyPr>
          <a:lstStyle/>
          <a:p>
            <a:pPr algn="l">
              <a:lnSpc>
                <a:spcPct val="100000"/>
              </a:lnSpc>
              <a:spcBef>
                <a:spcPct val="0"/>
              </a:spcBef>
            </a:pPr>
            <a:r>
              <a:rPr kumimoji="1" lang="zh-CN" altLang="en-US" sz="2400" dirty="0">
                <a:solidFill>
                  <a:srgbClr val="CC3300"/>
                </a:solidFill>
                <a:ea typeface="楷体_GB2312" panose="02010609030101010101" charset="-122"/>
              </a:rPr>
              <a:t>状态（特征）方程</a:t>
            </a:r>
            <a:r>
              <a:rPr kumimoji="1" lang="zh-CN" altLang="en-US" sz="2800" dirty="0">
                <a:solidFill>
                  <a:srgbClr val="FFFFFF"/>
                </a:solidFill>
              </a:rPr>
              <a:t>：</a:t>
            </a:r>
          </a:p>
        </p:txBody>
      </p:sp>
      <p:grpSp>
        <p:nvGrpSpPr>
          <p:cNvPr id="67" name="Group 61"/>
          <p:cNvGrpSpPr/>
          <p:nvPr/>
        </p:nvGrpSpPr>
        <p:grpSpPr bwMode="auto">
          <a:xfrm>
            <a:off x="6610350" y="5556251"/>
            <a:ext cx="4489450" cy="519113"/>
            <a:chOff x="2556" y="3628"/>
            <a:chExt cx="2828" cy="327"/>
          </a:xfrm>
        </p:grpSpPr>
        <p:sp>
          <p:nvSpPr>
            <p:cNvPr id="68" name="Rectangle 62"/>
            <p:cNvSpPr>
              <a:spLocks noChangeArrowheads="1"/>
            </p:cNvSpPr>
            <p:nvPr/>
          </p:nvSpPr>
          <p:spPr bwMode="auto">
            <a:xfrm>
              <a:off x="2556" y="3628"/>
              <a:ext cx="2828" cy="327"/>
            </a:xfrm>
            <a:prstGeom prst="rect">
              <a:avLst/>
            </a:prstGeom>
            <a:noFill/>
            <a:ln w="9525">
              <a:noFill/>
              <a:miter lim="800000"/>
            </a:ln>
          </p:spPr>
          <p:txBody>
            <a:bodyPr>
              <a:spAutoFit/>
            </a:bodyPr>
            <a:lstStyle/>
            <a:p>
              <a:pPr algn="l">
                <a:lnSpc>
                  <a:spcPct val="100000"/>
                </a:lnSpc>
                <a:spcBef>
                  <a:spcPct val="0"/>
                </a:spcBef>
              </a:pPr>
              <a:r>
                <a:rPr kumimoji="1" lang="en-US" altLang="zh-CN" sz="2800" dirty="0"/>
                <a:t>Q</a:t>
              </a:r>
              <a:r>
                <a:rPr kumimoji="1" lang="en-US" altLang="zh-CN" sz="2800" baseline="30000" dirty="0"/>
                <a:t>n+1</a:t>
              </a:r>
              <a:r>
                <a:rPr kumimoji="1" lang="en-US" altLang="zh-CN" sz="2800" dirty="0"/>
                <a:t>=</a:t>
              </a:r>
              <a:r>
                <a:rPr kumimoji="1" lang="en-US" altLang="zh-CN" sz="2800" dirty="0" err="1"/>
                <a:t>XQ</a:t>
              </a:r>
              <a:r>
                <a:rPr kumimoji="1" lang="en-US" altLang="zh-CN" sz="2800" baseline="30000" dirty="0" err="1"/>
                <a:t>n</a:t>
              </a:r>
              <a:r>
                <a:rPr kumimoji="1" lang="en-US" altLang="zh-CN" sz="2800" dirty="0" err="1"/>
                <a:t>+XQ</a:t>
              </a:r>
              <a:r>
                <a:rPr kumimoji="1" lang="en-US" altLang="zh-CN" sz="2800" baseline="30000" dirty="0" err="1"/>
                <a:t>n</a:t>
              </a:r>
              <a:r>
                <a:rPr kumimoji="1" lang="en-US" altLang="zh-CN" sz="2800" dirty="0"/>
                <a:t>=</a:t>
              </a:r>
              <a:r>
                <a:rPr kumimoji="1" lang="en-US" altLang="zh-CN" sz="2800" dirty="0" err="1"/>
                <a:t>X</a:t>
              </a:r>
              <a:r>
                <a:rPr kumimoji="1" lang="en-US" altLang="zh-CN" sz="2800" dirty="0" err="1">
                  <a:sym typeface="Symbol" panose="05050102010706020507" pitchFamily="18" charset="2"/>
                </a:rPr>
                <a:t></a:t>
              </a:r>
              <a:r>
                <a:rPr kumimoji="1" lang="en-US" altLang="zh-CN" sz="2800" dirty="0" err="1"/>
                <a:t>Q</a:t>
              </a:r>
              <a:r>
                <a:rPr kumimoji="1" lang="en-US" altLang="zh-CN" sz="2800" baseline="30000" dirty="0" err="1"/>
                <a:t>n</a:t>
              </a:r>
              <a:endParaRPr kumimoji="1" lang="en-US" altLang="zh-CN" sz="2800" baseline="30000" dirty="0"/>
            </a:p>
          </p:txBody>
        </p:sp>
        <p:sp>
          <p:nvSpPr>
            <p:cNvPr id="69" name="Line 63"/>
            <p:cNvSpPr>
              <a:spLocks noChangeShapeType="1"/>
            </p:cNvSpPr>
            <p:nvPr/>
          </p:nvSpPr>
          <p:spPr bwMode="auto">
            <a:xfrm>
              <a:off x="3348" y="3696"/>
              <a:ext cx="144" cy="0"/>
            </a:xfrm>
            <a:prstGeom prst="line">
              <a:avLst/>
            </a:prstGeom>
            <a:noFill/>
            <a:ln w="38100">
              <a:solidFill>
                <a:schemeClr val="tx1"/>
              </a:solidFill>
              <a:round/>
            </a:ln>
          </p:spPr>
          <p:txBody>
            <a:bodyPr/>
            <a:lstStyle/>
            <a:p>
              <a:endParaRPr lang="zh-CN" altLang="en-US"/>
            </a:p>
          </p:txBody>
        </p:sp>
        <p:sp>
          <p:nvSpPr>
            <p:cNvPr id="70" name="Line 64"/>
            <p:cNvSpPr>
              <a:spLocks noChangeShapeType="1"/>
            </p:cNvSpPr>
            <p:nvPr/>
          </p:nvSpPr>
          <p:spPr bwMode="auto">
            <a:xfrm>
              <a:off x="3744" y="3696"/>
              <a:ext cx="144" cy="0"/>
            </a:xfrm>
            <a:prstGeom prst="line">
              <a:avLst/>
            </a:prstGeom>
            <a:noFill/>
            <a:ln w="38100">
              <a:solidFill>
                <a:schemeClr val="tx1"/>
              </a:solidFill>
              <a:round/>
            </a:ln>
          </p:spPr>
          <p:txBody>
            <a:bodyPr/>
            <a:lstStyle/>
            <a:p>
              <a:endParaRPr lang="zh-CN" altLang="en-US"/>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68690"/>
                                        </p:tgtEl>
                                        <p:attrNameLst>
                                          <p:attrName>style.visibility</p:attrName>
                                        </p:attrNameLst>
                                      </p:cBhvr>
                                      <p:to>
                                        <p:strVal val="visible"/>
                                      </p:to>
                                    </p:set>
                                    <p:anim calcmode="lin" valueType="num">
                                      <p:cBhvr>
                                        <p:cTn id="7" dur="500" fill="hold"/>
                                        <p:tgtEl>
                                          <p:spTgt spid="368690"/>
                                        </p:tgtEl>
                                        <p:attrNameLst>
                                          <p:attrName>ppt_w</p:attrName>
                                        </p:attrNameLst>
                                      </p:cBhvr>
                                      <p:tavLst>
                                        <p:tav tm="0">
                                          <p:val>
                                            <p:fltVal val="0"/>
                                          </p:val>
                                        </p:tav>
                                        <p:tav tm="100000">
                                          <p:val>
                                            <p:strVal val="#ppt_w"/>
                                          </p:val>
                                        </p:tav>
                                      </p:tavLst>
                                    </p:anim>
                                    <p:anim calcmode="lin" valueType="num">
                                      <p:cBhvr>
                                        <p:cTn id="8" dur="500" fill="hold"/>
                                        <p:tgtEl>
                                          <p:spTgt spid="36869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68692"/>
                                        </p:tgtEl>
                                        <p:attrNameLst>
                                          <p:attrName>style.visibility</p:attrName>
                                        </p:attrNameLst>
                                      </p:cBhvr>
                                      <p:to>
                                        <p:strVal val="visible"/>
                                      </p:to>
                                    </p:set>
                                    <p:anim calcmode="lin" valueType="num">
                                      <p:cBhvr additive="base">
                                        <p:cTn id="12" dur="500" fill="hold"/>
                                        <p:tgtEl>
                                          <p:spTgt spid="368692"/>
                                        </p:tgtEl>
                                        <p:attrNameLst>
                                          <p:attrName>ppt_x</p:attrName>
                                        </p:attrNameLst>
                                      </p:cBhvr>
                                      <p:tavLst>
                                        <p:tav tm="0">
                                          <p:val>
                                            <p:strVal val="0-#ppt_w/2"/>
                                          </p:val>
                                        </p:tav>
                                        <p:tav tm="100000">
                                          <p:val>
                                            <p:strVal val="#ppt_x"/>
                                          </p:val>
                                        </p:tav>
                                      </p:tavLst>
                                    </p:anim>
                                    <p:anim calcmode="lin" valueType="num">
                                      <p:cBhvr additive="base">
                                        <p:cTn id="13" dur="500" fill="hold"/>
                                        <p:tgtEl>
                                          <p:spTgt spid="36869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368691"/>
                                        </p:tgtEl>
                                        <p:attrNameLst>
                                          <p:attrName>style.visibility</p:attrName>
                                        </p:attrNameLst>
                                      </p:cBhvr>
                                      <p:to>
                                        <p:strVal val="visible"/>
                                      </p:to>
                                    </p:set>
                                    <p:anim calcmode="lin" valueType="num">
                                      <p:cBhvr>
                                        <p:cTn id="18" dur="500" fill="hold"/>
                                        <p:tgtEl>
                                          <p:spTgt spid="368691"/>
                                        </p:tgtEl>
                                        <p:attrNameLst>
                                          <p:attrName>ppt_w</p:attrName>
                                        </p:attrNameLst>
                                      </p:cBhvr>
                                      <p:tavLst>
                                        <p:tav tm="0">
                                          <p:val>
                                            <p:fltVal val="0"/>
                                          </p:val>
                                        </p:tav>
                                        <p:tav tm="100000">
                                          <p:val>
                                            <p:strVal val="#ppt_w"/>
                                          </p:val>
                                        </p:tav>
                                      </p:tavLst>
                                    </p:anim>
                                    <p:anim calcmode="lin" valueType="num">
                                      <p:cBhvr>
                                        <p:cTn id="19" dur="500" fill="hold"/>
                                        <p:tgtEl>
                                          <p:spTgt spid="368691"/>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368693"/>
                                        </p:tgtEl>
                                        <p:attrNameLst>
                                          <p:attrName>style.visibility</p:attrName>
                                        </p:attrNameLst>
                                      </p:cBhvr>
                                      <p:to>
                                        <p:strVal val="visible"/>
                                      </p:to>
                                    </p:set>
                                    <p:anim calcmode="lin" valueType="num">
                                      <p:cBhvr additive="base">
                                        <p:cTn id="23" dur="500" fill="hold"/>
                                        <p:tgtEl>
                                          <p:spTgt spid="368693"/>
                                        </p:tgtEl>
                                        <p:attrNameLst>
                                          <p:attrName>ppt_x</p:attrName>
                                        </p:attrNameLst>
                                      </p:cBhvr>
                                      <p:tavLst>
                                        <p:tav tm="0">
                                          <p:val>
                                            <p:strVal val="0-#ppt_w/2"/>
                                          </p:val>
                                        </p:tav>
                                        <p:tav tm="100000">
                                          <p:val>
                                            <p:strVal val="#ppt_x"/>
                                          </p:val>
                                        </p:tav>
                                      </p:tavLst>
                                    </p:anim>
                                    <p:anim calcmode="lin" valueType="num">
                                      <p:cBhvr additive="base">
                                        <p:cTn id="24" dur="500" fill="hold"/>
                                        <p:tgtEl>
                                          <p:spTgt spid="36869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368694"/>
                                        </p:tgtEl>
                                        <p:attrNameLst>
                                          <p:attrName>style.visibility</p:attrName>
                                        </p:attrNameLst>
                                      </p:cBhvr>
                                      <p:to>
                                        <p:strVal val="visible"/>
                                      </p:to>
                                    </p:set>
                                    <p:anim calcmode="lin" valueType="num">
                                      <p:cBhvr additive="base">
                                        <p:cTn id="29" dur="500" fill="hold"/>
                                        <p:tgtEl>
                                          <p:spTgt spid="368694"/>
                                        </p:tgtEl>
                                        <p:attrNameLst>
                                          <p:attrName>ppt_x</p:attrName>
                                        </p:attrNameLst>
                                      </p:cBhvr>
                                      <p:tavLst>
                                        <p:tav tm="0">
                                          <p:val>
                                            <p:strVal val="1+#ppt_w/2"/>
                                          </p:val>
                                        </p:tav>
                                        <p:tav tm="100000">
                                          <p:val>
                                            <p:strVal val="#ppt_x"/>
                                          </p:val>
                                        </p:tav>
                                      </p:tavLst>
                                    </p:anim>
                                    <p:anim calcmode="lin" valueType="num">
                                      <p:cBhvr additive="base">
                                        <p:cTn id="30" dur="500" fill="hold"/>
                                        <p:tgtEl>
                                          <p:spTgt spid="36869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368695"/>
                                        </p:tgtEl>
                                        <p:attrNameLst>
                                          <p:attrName>style.visibility</p:attrName>
                                        </p:attrNameLst>
                                      </p:cBhvr>
                                      <p:to>
                                        <p:strVal val="visible"/>
                                      </p:to>
                                    </p:set>
                                    <p:anim calcmode="lin" valueType="num">
                                      <p:cBhvr additive="base">
                                        <p:cTn id="35" dur="500" fill="hold"/>
                                        <p:tgtEl>
                                          <p:spTgt spid="368695"/>
                                        </p:tgtEl>
                                        <p:attrNameLst>
                                          <p:attrName>ppt_x</p:attrName>
                                        </p:attrNameLst>
                                      </p:cBhvr>
                                      <p:tavLst>
                                        <p:tav tm="0">
                                          <p:val>
                                            <p:strVal val="1+#ppt_w/2"/>
                                          </p:val>
                                        </p:tav>
                                        <p:tav tm="100000">
                                          <p:val>
                                            <p:strVal val="#ppt_x"/>
                                          </p:val>
                                        </p:tav>
                                      </p:tavLst>
                                    </p:anim>
                                    <p:anim calcmode="lin" valueType="num">
                                      <p:cBhvr additive="base">
                                        <p:cTn id="36" dur="500" fill="hold"/>
                                        <p:tgtEl>
                                          <p:spTgt spid="368695"/>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2" presetClass="entr" presetSubtype="2"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fill="hold"/>
                                        <p:tgtEl>
                                          <p:spTgt spid="3"/>
                                        </p:tgtEl>
                                        <p:attrNameLst>
                                          <p:attrName>ppt_x</p:attrName>
                                        </p:attrNameLst>
                                      </p:cBhvr>
                                      <p:tavLst>
                                        <p:tav tm="0">
                                          <p:val>
                                            <p:strVal val="1+#ppt_w/2"/>
                                          </p:val>
                                        </p:tav>
                                        <p:tav tm="100000">
                                          <p:val>
                                            <p:strVal val="#ppt_x"/>
                                          </p:val>
                                        </p:tav>
                                      </p:tavLst>
                                    </p:anim>
                                    <p:anim calcmode="lin" valueType="num">
                                      <p:cBhvr additive="base">
                                        <p:cTn id="41"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368700"/>
                                        </p:tgtEl>
                                        <p:attrNameLst>
                                          <p:attrName>style.visibility</p:attrName>
                                        </p:attrNameLst>
                                      </p:cBhvr>
                                      <p:to>
                                        <p:strVal val="visible"/>
                                      </p:to>
                                    </p:set>
                                    <p:anim calcmode="lin" valueType="num">
                                      <p:cBhvr additive="base">
                                        <p:cTn id="46" dur="500" fill="hold"/>
                                        <p:tgtEl>
                                          <p:spTgt spid="368700"/>
                                        </p:tgtEl>
                                        <p:attrNameLst>
                                          <p:attrName>ppt_x</p:attrName>
                                        </p:attrNameLst>
                                      </p:cBhvr>
                                      <p:tavLst>
                                        <p:tav tm="0">
                                          <p:val>
                                            <p:strVal val="1+#ppt_w/2"/>
                                          </p:val>
                                        </p:tav>
                                        <p:tav tm="100000">
                                          <p:val>
                                            <p:strVal val="#ppt_x"/>
                                          </p:val>
                                        </p:tav>
                                      </p:tavLst>
                                    </p:anim>
                                    <p:anim calcmode="lin" valueType="num">
                                      <p:cBhvr additive="base">
                                        <p:cTn id="47" dur="500" fill="hold"/>
                                        <p:tgtEl>
                                          <p:spTgt spid="368700"/>
                                        </p:tgtEl>
                                        <p:attrNameLst>
                                          <p:attrName>ppt_y</p:attrName>
                                        </p:attrNameLst>
                                      </p:cBhvr>
                                      <p:tavLst>
                                        <p:tav tm="0">
                                          <p:val>
                                            <p:strVal val="#ppt_y"/>
                                          </p:val>
                                        </p:tav>
                                        <p:tav tm="100000">
                                          <p:val>
                                            <p:strVal val="#ppt_y"/>
                                          </p:val>
                                        </p:tav>
                                      </p:tavLst>
                                    </p:anim>
                                  </p:childTnLst>
                                </p:cTn>
                              </p:par>
                            </p:childTnLst>
                          </p:cTn>
                        </p:par>
                        <p:par>
                          <p:cTn id="48" fill="hold">
                            <p:stCondLst>
                              <p:cond delay="500"/>
                            </p:stCondLst>
                            <p:childTnLst>
                              <p:par>
                                <p:cTn id="49" presetID="9" presetClass="entr" presetSubtype="0" fill="hold" grpId="0" nodeType="afterEffect">
                                  <p:stCondLst>
                                    <p:cond delay="0"/>
                                  </p:stCondLst>
                                  <p:childTnLst>
                                    <p:set>
                                      <p:cBhvr>
                                        <p:cTn id="50" dur="1" fill="hold">
                                          <p:stCondLst>
                                            <p:cond delay="0"/>
                                          </p:stCondLst>
                                        </p:cTn>
                                        <p:tgtEl>
                                          <p:spTgt spid="49210"/>
                                        </p:tgtEl>
                                        <p:attrNameLst>
                                          <p:attrName>style.visibility</p:attrName>
                                        </p:attrNameLst>
                                      </p:cBhvr>
                                      <p:to>
                                        <p:strVal val="visible"/>
                                      </p:to>
                                    </p:set>
                                    <p:animEffect transition="in" filter="dissolve">
                                      <p:cBhvr>
                                        <p:cTn id="51" dur="500"/>
                                        <p:tgtEl>
                                          <p:spTgt spid="49210"/>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66"/>
                                        </p:tgtEl>
                                        <p:attrNameLst>
                                          <p:attrName>style.visibility</p:attrName>
                                        </p:attrNameLst>
                                      </p:cBhvr>
                                      <p:to>
                                        <p:strVal val="visible"/>
                                      </p:to>
                                    </p:set>
                                    <p:anim calcmode="lin" valueType="num">
                                      <p:cBhvr additive="base">
                                        <p:cTn id="56" dur="500" fill="hold"/>
                                        <p:tgtEl>
                                          <p:spTgt spid="66"/>
                                        </p:tgtEl>
                                        <p:attrNameLst>
                                          <p:attrName>ppt_x</p:attrName>
                                        </p:attrNameLst>
                                      </p:cBhvr>
                                      <p:tavLst>
                                        <p:tav tm="0">
                                          <p:val>
                                            <p:strVal val="1+#ppt_w/2"/>
                                          </p:val>
                                        </p:tav>
                                        <p:tav tm="100000">
                                          <p:val>
                                            <p:strVal val="#ppt_x"/>
                                          </p:val>
                                        </p:tav>
                                      </p:tavLst>
                                    </p:anim>
                                    <p:anim calcmode="lin" valueType="num">
                                      <p:cBhvr additive="base">
                                        <p:cTn id="57" dur="500" fill="hold"/>
                                        <p:tgtEl>
                                          <p:spTgt spid="66"/>
                                        </p:tgtEl>
                                        <p:attrNameLst>
                                          <p:attrName>ppt_y</p:attrName>
                                        </p:attrNameLst>
                                      </p:cBhvr>
                                      <p:tavLst>
                                        <p:tav tm="0">
                                          <p:val>
                                            <p:strVal val="#ppt_y"/>
                                          </p:val>
                                        </p:tav>
                                        <p:tav tm="100000">
                                          <p:val>
                                            <p:strVal val="#ppt_y"/>
                                          </p:val>
                                        </p:tav>
                                      </p:tavLst>
                                    </p:anim>
                                  </p:childTnLst>
                                </p:cTn>
                              </p:par>
                            </p:childTnLst>
                          </p:cTn>
                        </p:par>
                        <p:par>
                          <p:cTn id="58" fill="hold">
                            <p:stCondLst>
                              <p:cond delay="500"/>
                            </p:stCondLst>
                            <p:childTnLst>
                              <p:par>
                                <p:cTn id="59" presetID="2" presetClass="entr" presetSubtype="2" fill="hold" nodeType="afterEffect">
                                  <p:stCondLst>
                                    <p:cond delay="0"/>
                                  </p:stCondLst>
                                  <p:childTnLst>
                                    <p:set>
                                      <p:cBhvr>
                                        <p:cTn id="60" dur="1" fill="hold">
                                          <p:stCondLst>
                                            <p:cond delay="0"/>
                                          </p:stCondLst>
                                        </p:cTn>
                                        <p:tgtEl>
                                          <p:spTgt spid="67"/>
                                        </p:tgtEl>
                                        <p:attrNameLst>
                                          <p:attrName>style.visibility</p:attrName>
                                        </p:attrNameLst>
                                      </p:cBhvr>
                                      <p:to>
                                        <p:strVal val="visible"/>
                                      </p:to>
                                    </p:set>
                                    <p:anim calcmode="lin" valueType="num">
                                      <p:cBhvr additive="base">
                                        <p:cTn id="61" dur="500" fill="hold"/>
                                        <p:tgtEl>
                                          <p:spTgt spid="67"/>
                                        </p:tgtEl>
                                        <p:attrNameLst>
                                          <p:attrName>ppt_x</p:attrName>
                                        </p:attrNameLst>
                                      </p:cBhvr>
                                      <p:tavLst>
                                        <p:tav tm="0">
                                          <p:val>
                                            <p:strVal val="1+#ppt_w/2"/>
                                          </p:val>
                                        </p:tav>
                                        <p:tav tm="100000">
                                          <p:val>
                                            <p:strVal val="#ppt_x"/>
                                          </p:val>
                                        </p:tav>
                                      </p:tavLst>
                                    </p:anim>
                                    <p:anim calcmode="lin" valueType="num">
                                      <p:cBhvr additive="base">
                                        <p:cTn id="62"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0" grpId="0" animBg="1"/>
      <p:bldP spid="368691" grpId="0" animBg="1"/>
      <p:bldP spid="368692" grpId="0" animBg="1" autoUpdateAnimBg="0"/>
      <p:bldP spid="368693" grpId="0" animBg="1" autoUpdateAnimBg="0"/>
      <p:bldP spid="368694" grpId="0" autoUpdateAnimBg="0"/>
      <p:bldP spid="368695" grpId="0" autoUpdateAnimBg="0"/>
      <p:bldP spid="368700" grpId="0" autoUpdateAnimBg="0"/>
      <p:bldP spid="49210" grpId="0"/>
      <p:bldP spid="66"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7" name="Rectangle 2"/>
          <p:cNvSpPr>
            <a:spLocks noGrp="1" noChangeArrowheads="1"/>
          </p:cNvSpPr>
          <p:nvPr>
            <p:ph type="title" idx="4294967295"/>
          </p:nvPr>
        </p:nvSpPr>
        <p:spPr>
          <a:xfrm>
            <a:off x="2843214" y="790991"/>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4</a:t>
            </a:r>
            <a:r>
              <a:rPr lang="zh-CN" altLang="en-US" dirty="0" smtClean="0">
                <a:solidFill>
                  <a:srgbClr val="FFCC00"/>
                </a:solidFill>
                <a:latin typeface="Arial" panose="020B0604020202020204" pitchFamily="34" charset="0"/>
                <a:ea typeface="黑体" panose="02010600030101010101" pitchFamily="49" charset="-122"/>
              </a:rPr>
              <a:t>位右移移位寄存器工作方式</a:t>
            </a:r>
          </a:p>
        </p:txBody>
      </p:sp>
      <p:sp>
        <p:nvSpPr>
          <p:cNvPr id="98308" name="TextBox 301"/>
          <p:cNvSpPr txBox="1">
            <a:spLocks noChangeArrowheads="1"/>
          </p:cNvSpPr>
          <p:nvPr/>
        </p:nvSpPr>
        <p:spPr bwMode="auto">
          <a:xfrm>
            <a:off x="664028" y="1899784"/>
            <a:ext cx="10689772" cy="4067780"/>
          </a:xfrm>
          <a:prstGeom prst="rect">
            <a:avLst/>
          </a:prstGeom>
          <a:noFill/>
          <a:ln w="9525">
            <a:noFill/>
            <a:miter lim="800000"/>
          </a:ln>
        </p:spPr>
        <p:txBody>
          <a:bodyPr wrap="square">
            <a:spAutoFit/>
          </a:bodyPr>
          <a:lstStyle/>
          <a:p>
            <a:pPr marL="365125" indent="-365125" algn="just" eaLnBrk="0" hangingPunct="0">
              <a:lnSpc>
                <a:spcPts val="3100"/>
              </a:lnSpc>
              <a:spcBef>
                <a:spcPct val="20000"/>
              </a:spcBef>
              <a:buClr>
                <a:schemeClr val="bg2"/>
              </a:buClr>
              <a:buFont typeface="Wingdings" panose="05000000000000000000" pitchFamily="2" charset="2"/>
              <a:buChar char="v"/>
            </a:pPr>
            <a:r>
              <a:rPr lang="zh-CN" altLang="en-US" sz="2400" dirty="0"/>
              <a:t>工作方式</a:t>
            </a:r>
            <a:endParaRPr lang="en-US" altLang="zh-CN" sz="2400" dirty="0"/>
          </a:p>
          <a:p>
            <a:pPr marL="822325" lvl="1" indent="-365125" algn="l">
              <a:lnSpc>
                <a:spcPts val="3100"/>
              </a:lnSpc>
              <a:spcBef>
                <a:spcPct val="0"/>
              </a:spcBef>
              <a:buClr>
                <a:srgbClr val="006666"/>
              </a:buClr>
              <a:buSzPct val="110000"/>
              <a:buFont typeface="Wingdings" panose="05000000000000000000" pitchFamily="2" charset="2"/>
              <a:buChar char="w"/>
            </a:pPr>
            <a:r>
              <a:rPr lang="zh-CN" altLang="en-US" sz="2400" dirty="0">
                <a:solidFill>
                  <a:srgbClr val="FF0000"/>
                </a:solidFill>
                <a:latin typeface="Arial" panose="020B0604020202020204" pitchFamily="34" charset="0"/>
                <a:cs typeface="Arial" panose="020B0604020202020204" pitchFamily="34" charset="0"/>
              </a:rPr>
              <a:t>串入并出</a:t>
            </a:r>
            <a:endParaRPr lang="en-US" altLang="zh-CN" sz="2400" dirty="0">
              <a:solidFill>
                <a:srgbClr val="FF0000"/>
              </a:solidFill>
              <a:latin typeface="Arial" panose="020B0604020202020204" pitchFamily="34" charset="0"/>
              <a:cs typeface="Arial" panose="020B0604020202020204" pitchFamily="34" charset="0"/>
            </a:endParaRPr>
          </a:p>
          <a:p>
            <a:pPr marL="822325" lvl="1" indent="-365125" algn="l">
              <a:lnSpc>
                <a:spcPts val="3100"/>
              </a:lnSpc>
              <a:spcBef>
                <a:spcPct val="0"/>
              </a:spcBef>
              <a:buClr>
                <a:srgbClr val="006666"/>
              </a:buClr>
              <a:buSzPct val="110000"/>
            </a:pPr>
            <a:r>
              <a:rPr lang="en-US" altLang="zh-CN" sz="2400" dirty="0">
                <a:latin typeface="Arial" panose="020B0604020202020204" pitchFamily="34" charset="0"/>
                <a:cs typeface="Arial" panose="020B0604020202020204" pitchFamily="34" charset="0"/>
              </a:rPr>
              <a:t>     </a:t>
            </a:r>
            <a:r>
              <a:rPr lang="zh-CN" altLang="en-US" sz="2400" dirty="0">
                <a:latin typeface="Arial" panose="020B0604020202020204" pitchFamily="34" charset="0"/>
                <a:cs typeface="Arial" panose="020B0604020202020204" pitchFamily="34" charset="0"/>
              </a:rPr>
              <a:t>串并转换（需要</a:t>
            </a:r>
            <a:r>
              <a:rPr lang="en-US" altLang="zh-CN" sz="2400" dirty="0">
                <a:latin typeface="Arial" panose="020B0604020202020204" pitchFamily="34" charset="0"/>
                <a:cs typeface="Arial" panose="020B0604020202020204" pitchFamily="34" charset="0"/>
              </a:rPr>
              <a:t>N</a:t>
            </a:r>
            <a:r>
              <a:rPr lang="zh-CN" altLang="en-US" sz="2400" dirty="0">
                <a:latin typeface="Arial" panose="020B0604020202020204" pitchFamily="34" charset="0"/>
                <a:cs typeface="Arial" panose="020B0604020202020204" pitchFamily="34" charset="0"/>
              </a:rPr>
              <a:t>个</a:t>
            </a:r>
            <a:r>
              <a:rPr lang="en-US" altLang="zh-CN" sz="2400" dirty="0">
                <a:latin typeface="Arial" panose="020B0604020202020204" pitchFamily="34" charset="0"/>
                <a:cs typeface="Arial" panose="020B0604020202020204" pitchFamily="34" charset="0"/>
              </a:rPr>
              <a:t>CP</a:t>
            </a:r>
            <a:r>
              <a:rPr lang="zh-CN" altLang="en-US" sz="2400" dirty="0">
                <a:latin typeface="Arial" panose="020B0604020202020204" pitchFamily="34" charset="0"/>
                <a:cs typeface="Arial" panose="020B0604020202020204" pitchFamily="34" charset="0"/>
              </a:rPr>
              <a:t>周期），经过</a:t>
            </a:r>
            <a:r>
              <a:rPr lang="en-US" altLang="zh-CN" sz="2400" dirty="0">
                <a:latin typeface="Arial" panose="020B0604020202020204" pitchFamily="34" charset="0"/>
                <a:cs typeface="Arial" panose="020B0604020202020204" pitchFamily="34" charset="0"/>
              </a:rPr>
              <a:t>4</a:t>
            </a:r>
            <a:r>
              <a:rPr lang="zh-CN" altLang="en-US" sz="2400" dirty="0">
                <a:latin typeface="Arial" panose="020B0604020202020204" pitchFamily="34" charset="0"/>
                <a:cs typeface="Arial" panose="020B0604020202020204" pitchFamily="34" charset="0"/>
              </a:rPr>
              <a:t>个</a:t>
            </a:r>
            <a:r>
              <a:rPr lang="en-US" altLang="zh-CN" sz="2400" dirty="0">
                <a:latin typeface="Arial" panose="020B0604020202020204" pitchFamily="34" charset="0"/>
                <a:cs typeface="Arial" panose="020B0604020202020204" pitchFamily="34" charset="0"/>
              </a:rPr>
              <a:t>CP</a:t>
            </a:r>
            <a:r>
              <a:rPr lang="zh-CN" altLang="en-US" sz="2400" dirty="0">
                <a:latin typeface="Arial" panose="020B0604020202020204" pitchFamily="34" charset="0"/>
                <a:cs typeface="Arial" panose="020B0604020202020204" pitchFamily="34" charset="0"/>
              </a:rPr>
              <a:t>，串行输入的</a:t>
            </a:r>
            <a:r>
              <a:rPr lang="en-US" altLang="zh-CN" sz="2400" dirty="0">
                <a:latin typeface="Arial" panose="020B0604020202020204" pitchFamily="34" charset="0"/>
                <a:cs typeface="Arial" panose="020B0604020202020204" pitchFamily="34" charset="0"/>
              </a:rPr>
              <a:t>4</a:t>
            </a:r>
            <a:r>
              <a:rPr lang="zh-CN" altLang="en-US" sz="2400" dirty="0">
                <a:latin typeface="Arial" panose="020B0604020202020204" pitchFamily="34" charset="0"/>
                <a:cs typeface="Arial" panose="020B0604020202020204" pitchFamily="34" charset="0"/>
              </a:rPr>
              <a:t>位数码全部移入移位寄存器中，并从</a:t>
            </a:r>
            <a:r>
              <a:rPr lang="en-US" altLang="zh-CN" sz="2400" dirty="0">
                <a:latin typeface="Arial" panose="020B0604020202020204" pitchFamily="34" charset="0"/>
                <a:cs typeface="Arial" panose="020B0604020202020204" pitchFamily="34" charset="0"/>
              </a:rPr>
              <a:t>Q</a:t>
            </a:r>
            <a:r>
              <a:rPr lang="en-US" altLang="zh-CN" sz="2400" baseline="-25000" dirty="0">
                <a:latin typeface="Arial" panose="020B0604020202020204" pitchFamily="34" charset="0"/>
                <a:cs typeface="Arial" panose="020B0604020202020204" pitchFamily="34" charset="0"/>
              </a:rPr>
              <a:t>3</a:t>
            </a:r>
            <a:r>
              <a:rPr lang="en-US" altLang="zh-CN" sz="2400" dirty="0">
                <a:latin typeface="Arial" panose="020B0604020202020204" pitchFamily="34" charset="0"/>
                <a:cs typeface="Arial" panose="020B0604020202020204" pitchFamily="34" charset="0"/>
              </a:rPr>
              <a:t>Q</a:t>
            </a:r>
            <a:r>
              <a:rPr lang="en-US" altLang="zh-CN" sz="2400" baseline="-25000" dirty="0">
                <a:latin typeface="Arial" panose="020B0604020202020204" pitchFamily="34" charset="0"/>
                <a:cs typeface="Arial" panose="020B0604020202020204" pitchFamily="34" charset="0"/>
              </a:rPr>
              <a:t>2</a:t>
            </a:r>
            <a:r>
              <a:rPr lang="en-US" altLang="zh-CN" sz="2400" dirty="0">
                <a:latin typeface="Arial" panose="020B0604020202020204" pitchFamily="34" charset="0"/>
                <a:cs typeface="Arial" panose="020B0604020202020204" pitchFamily="34" charset="0"/>
              </a:rPr>
              <a:t>Q</a:t>
            </a:r>
            <a:r>
              <a:rPr lang="en-US" altLang="zh-CN" sz="2400" baseline="-25000" dirty="0">
                <a:latin typeface="Arial" panose="020B0604020202020204" pitchFamily="34" charset="0"/>
                <a:cs typeface="Arial" panose="020B0604020202020204" pitchFamily="34" charset="0"/>
              </a:rPr>
              <a:t>1</a:t>
            </a:r>
            <a:r>
              <a:rPr lang="en-US" altLang="zh-CN" sz="2400" dirty="0">
                <a:latin typeface="Arial" panose="020B0604020202020204" pitchFamily="34" charset="0"/>
                <a:cs typeface="Arial" panose="020B0604020202020204" pitchFamily="34" charset="0"/>
              </a:rPr>
              <a:t>Q</a:t>
            </a:r>
            <a:r>
              <a:rPr lang="en-US" altLang="zh-CN" sz="2400" baseline="-25000" dirty="0">
                <a:latin typeface="Arial" panose="020B0604020202020204" pitchFamily="34" charset="0"/>
                <a:cs typeface="Arial" panose="020B0604020202020204" pitchFamily="34" charset="0"/>
              </a:rPr>
              <a:t>0</a:t>
            </a:r>
            <a:r>
              <a:rPr lang="zh-CN" altLang="en-US" sz="2400" dirty="0">
                <a:latin typeface="Arial" panose="020B0604020202020204" pitchFamily="34" charset="0"/>
                <a:cs typeface="Arial" panose="020B0604020202020204" pitchFamily="34" charset="0"/>
              </a:rPr>
              <a:t>并行输出</a:t>
            </a:r>
            <a:r>
              <a:rPr lang="en-US" altLang="zh-CN" sz="2400" dirty="0">
                <a:latin typeface="Arial" panose="020B0604020202020204" pitchFamily="34" charset="0"/>
                <a:cs typeface="Arial" panose="020B0604020202020204" pitchFamily="34" charset="0"/>
              </a:rPr>
              <a:t>1011</a:t>
            </a:r>
          </a:p>
          <a:p>
            <a:pPr marL="822325" lvl="1" indent="-365125" algn="just" eaLnBrk="0" hangingPunct="0">
              <a:lnSpc>
                <a:spcPts val="3100"/>
              </a:lnSpc>
              <a:spcBef>
                <a:spcPct val="0"/>
              </a:spcBef>
              <a:buClr>
                <a:srgbClr val="006666"/>
              </a:buClr>
              <a:buSzPct val="110000"/>
              <a:buFont typeface="Wingdings" panose="05000000000000000000" pitchFamily="2" charset="2"/>
              <a:buChar char="w"/>
            </a:pPr>
            <a:r>
              <a:rPr lang="zh-CN" altLang="en-US" sz="2400" dirty="0">
                <a:solidFill>
                  <a:srgbClr val="FF0000"/>
                </a:solidFill>
                <a:latin typeface="Arial" panose="020B0604020202020204" pitchFamily="34" charset="0"/>
              </a:rPr>
              <a:t>串入串出</a:t>
            </a:r>
            <a:endParaRPr lang="en-US" altLang="zh-CN" sz="2400" dirty="0">
              <a:solidFill>
                <a:srgbClr val="FF0000"/>
              </a:solidFill>
              <a:latin typeface="Arial" panose="020B0604020202020204" pitchFamily="34" charset="0"/>
            </a:endParaRPr>
          </a:p>
          <a:p>
            <a:pPr marL="822325" lvl="1" indent="-365125" algn="just" eaLnBrk="0" hangingPunct="0">
              <a:lnSpc>
                <a:spcPts val="3100"/>
              </a:lnSpc>
              <a:spcBef>
                <a:spcPct val="0"/>
              </a:spcBef>
              <a:buClr>
                <a:srgbClr val="006666"/>
              </a:buClr>
              <a:buSzPct val="110000"/>
            </a:pPr>
            <a:r>
              <a:rPr lang="zh-CN" altLang="en-US" sz="2400" dirty="0"/>
              <a:t>    把最右边的触发器的输出作为电路的输出。经过</a:t>
            </a:r>
            <a:r>
              <a:rPr lang="en-US" altLang="zh-CN" sz="2400" dirty="0"/>
              <a:t>4</a:t>
            </a:r>
            <a:r>
              <a:rPr lang="zh-CN" altLang="en-US" sz="2400" dirty="0"/>
              <a:t>个</a:t>
            </a:r>
            <a:r>
              <a:rPr lang="en-US" altLang="zh-CN" sz="2400" dirty="0"/>
              <a:t>CP</a:t>
            </a:r>
            <a:r>
              <a:rPr lang="zh-CN" altLang="en-US" sz="2400" dirty="0"/>
              <a:t>后， </a:t>
            </a:r>
            <a:r>
              <a:rPr lang="en-US" altLang="zh-CN" sz="2400" dirty="0"/>
              <a:t>Q3 </a:t>
            </a:r>
            <a:r>
              <a:rPr lang="zh-CN" altLang="en-US" sz="2400" dirty="0"/>
              <a:t>输出的是最先串行输入的数码。</a:t>
            </a:r>
            <a:endParaRPr lang="en-US" altLang="zh-CN" sz="2400" dirty="0"/>
          </a:p>
          <a:p>
            <a:pPr marL="822325" lvl="1" indent="-365125" algn="just" eaLnBrk="0" hangingPunct="0">
              <a:lnSpc>
                <a:spcPts val="3100"/>
              </a:lnSpc>
              <a:spcBef>
                <a:spcPct val="0"/>
              </a:spcBef>
              <a:buClr>
                <a:srgbClr val="006666"/>
              </a:buClr>
              <a:buSzPct val="110000"/>
            </a:pPr>
            <a:r>
              <a:rPr lang="zh-CN" altLang="en-US" sz="2400" dirty="0"/>
              <a:t>     从每个触发器</a:t>
            </a:r>
            <a:r>
              <a:rPr lang="en-US" altLang="zh-CN" sz="2400" dirty="0"/>
              <a:t>Q</a:t>
            </a:r>
            <a:r>
              <a:rPr lang="zh-CN" altLang="en-US" sz="2400" dirty="0"/>
              <a:t>端输出的波形相同，但后级触发器</a:t>
            </a:r>
            <a:r>
              <a:rPr lang="en-US" altLang="zh-CN" sz="2400" dirty="0"/>
              <a:t>Q</a:t>
            </a:r>
            <a:r>
              <a:rPr lang="zh-CN" altLang="en-US" sz="2400" dirty="0"/>
              <a:t>端输出波形比前级触发器</a:t>
            </a:r>
            <a:r>
              <a:rPr lang="en-US" altLang="zh-CN" sz="2400" dirty="0"/>
              <a:t>Q</a:t>
            </a:r>
            <a:r>
              <a:rPr lang="zh-CN" altLang="en-US" sz="2400" dirty="0"/>
              <a:t>端输出波形滞后一个时钟周期。 把工作于串入串出方式的移位寄存器称为“</a:t>
            </a:r>
            <a:r>
              <a:rPr lang="zh-CN" altLang="en-US" sz="2400" dirty="0">
                <a:solidFill>
                  <a:srgbClr val="FF0000"/>
                </a:solidFill>
                <a:latin typeface="Arial" panose="020B0604020202020204" pitchFamily="34" charset="0"/>
              </a:rPr>
              <a:t>延迟线</a:t>
            </a:r>
            <a:r>
              <a:rPr lang="zh-CN" altLang="en-US" sz="2400" dirty="0"/>
              <a:t>” （第</a:t>
            </a:r>
            <a:r>
              <a:rPr lang="en-US" altLang="zh-CN" sz="2400" dirty="0"/>
              <a:t>N</a:t>
            </a:r>
            <a:r>
              <a:rPr lang="zh-CN" altLang="en-US" sz="2400" dirty="0"/>
              <a:t>级</a:t>
            </a:r>
            <a:r>
              <a:rPr lang="en-US" altLang="zh-CN" sz="2400" dirty="0"/>
              <a:t>FF</a:t>
            </a:r>
            <a:r>
              <a:rPr lang="zh-CN" altLang="en-US" sz="2400" dirty="0"/>
              <a:t>延迟</a:t>
            </a:r>
            <a:r>
              <a:rPr lang="en-US" altLang="zh-CN" sz="2400" dirty="0"/>
              <a:t>N</a:t>
            </a:r>
            <a:r>
              <a:rPr lang="zh-CN" altLang="en-US" sz="2400" dirty="0"/>
              <a:t>个</a:t>
            </a:r>
            <a:r>
              <a:rPr lang="en-US" altLang="zh-CN" sz="2400" dirty="0"/>
              <a:t>CP</a:t>
            </a:r>
            <a:r>
              <a:rPr lang="zh-CN" altLang="en-US" sz="2400" dirty="0"/>
              <a:t>周期）</a:t>
            </a:r>
            <a:endParaRPr lang="zh-CN" altLang="en-US" sz="2400" dirty="0">
              <a:latin typeface="Arial" panose="020B0604020202020204" pitchFamily="34" charset="0"/>
            </a:endParaRPr>
          </a:p>
        </p:txBody>
      </p:sp>
    </p:spTree>
  </p:cSld>
  <p:clrMapOvr>
    <a:masterClrMapping/>
  </p:clrMapOvr>
  <p:transition>
    <p:blinds dir="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1" name="Rectangle 2"/>
          <p:cNvSpPr>
            <a:spLocks noGrp="1" noChangeArrowheads="1"/>
          </p:cNvSpPr>
          <p:nvPr>
            <p:ph type="title" idx="4294967295"/>
          </p:nvPr>
        </p:nvSpPr>
        <p:spPr>
          <a:xfrm>
            <a:off x="1510848" y="284164"/>
            <a:ext cx="10496549"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4</a:t>
            </a:r>
            <a:r>
              <a:rPr lang="zh-CN" altLang="en-US" dirty="0" smtClean="0">
                <a:solidFill>
                  <a:srgbClr val="FFCC00"/>
                </a:solidFill>
                <a:latin typeface="Arial" panose="020B0604020202020204" pitchFamily="34" charset="0"/>
                <a:ea typeface="黑体" panose="02010600030101010101" pitchFamily="49" charset="-122"/>
              </a:rPr>
              <a:t>位串行输入、串/并行输出双向移位寄存器</a:t>
            </a:r>
          </a:p>
        </p:txBody>
      </p:sp>
      <p:sp>
        <p:nvSpPr>
          <p:cNvPr id="167" name="Text Box 3"/>
          <p:cNvSpPr txBox="1">
            <a:spLocks noChangeArrowheads="1"/>
          </p:cNvSpPr>
          <p:nvPr/>
        </p:nvSpPr>
        <p:spPr bwMode="auto">
          <a:xfrm>
            <a:off x="4092576" y="989013"/>
            <a:ext cx="3103563" cy="519112"/>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800" b="0" kern="0" dirty="0">
                <a:solidFill>
                  <a:srgbClr val="002060"/>
                </a:solidFill>
              </a:rPr>
              <a:t>D</a:t>
            </a:r>
            <a:r>
              <a:rPr kumimoji="1" lang="en-US" altLang="zh-CN" sz="2800" b="0" kern="0" baseline="-25000" dirty="0">
                <a:solidFill>
                  <a:srgbClr val="002060"/>
                </a:solidFill>
              </a:rPr>
              <a:t>A</a:t>
            </a:r>
            <a:r>
              <a:rPr kumimoji="1" lang="en-US" altLang="zh-CN" sz="2800" b="0" kern="0" dirty="0">
                <a:solidFill>
                  <a:srgbClr val="002060"/>
                </a:solidFill>
              </a:rPr>
              <a:t>=S</a:t>
            </a:r>
            <a:r>
              <a:rPr kumimoji="1" lang="en-US" altLang="zh-CN" sz="2800" b="0" kern="0" baseline="-25000" dirty="0">
                <a:solidFill>
                  <a:srgbClr val="002060"/>
                </a:solidFill>
              </a:rPr>
              <a:t>R</a:t>
            </a:r>
            <a:r>
              <a:rPr kumimoji="1" lang="en-US" altLang="zh-CN" sz="2800" b="0" kern="0" dirty="0">
                <a:solidFill>
                  <a:srgbClr val="FFFFFF"/>
                </a:solidFill>
              </a:rPr>
              <a:t>     </a:t>
            </a:r>
            <a:r>
              <a:rPr kumimoji="1" lang="en-US" altLang="zh-CN" sz="2800" b="0" kern="0" dirty="0">
                <a:solidFill>
                  <a:srgbClr val="002060"/>
                </a:solidFill>
              </a:rPr>
              <a:t>+Q</a:t>
            </a:r>
            <a:r>
              <a:rPr kumimoji="1" lang="en-US" altLang="zh-CN" sz="2800" b="0" kern="0" baseline="-25000" dirty="0">
                <a:solidFill>
                  <a:srgbClr val="002060"/>
                </a:solidFill>
              </a:rPr>
              <a:t>B</a:t>
            </a:r>
            <a:r>
              <a:rPr kumimoji="1" lang="en-US" altLang="zh-CN" sz="2800" b="0" kern="0" dirty="0">
                <a:solidFill>
                  <a:srgbClr val="FFFFFF"/>
                </a:solidFill>
              </a:rPr>
              <a:t>     </a:t>
            </a:r>
          </a:p>
        </p:txBody>
      </p:sp>
      <p:sp>
        <p:nvSpPr>
          <p:cNvPr id="168" name="Text Box 4"/>
          <p:cNvSpPr txBox="1">
            <a:spLocks noChangeArrowheads="1"/>
          </p:cNvSpPr>
          <p:nvPr/>
        </p:nvSpPr>
        <p:spPr bwMode="auto">
          <a:xfrm>
            <a:off x="7367588" y="954088"/>
            <a:ext cx="3103562" cy="519112"/>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800" b="0" kern="0" dirty="0">
                <a:solidFill>
                  <a:srgbClr val="002060"/>
                </a:solidFill>
              </a:rPr>
              <a:t>D</a:t>
            </a:r>
            <a:r>
              <a:rPr kumimoji="1" lang="en-US" altLang="zh-CN" sz="2800" b="0" kern="0" baseline="-25000" dirty="0">
                <a:solidFill>
                  <a:srgbClr val="002060"/>
                </a:solidFill>
              </a:rPr>
              <a:t>B</a:t>
            </a:r>
            <a:r>
              <a:rPr kumimoji="1" lang="en-US" altLang="zh-CN" sz="2800" b="0" kern="0" dirty="0">
                <a:solidFill>
                  <a:srgbClr val="002060"/>
                </a:solidFill>
              </a:rPr>
              <a:t>=Q</a:t>
            </a:r>
            <a:r>
              <a:rPr kumimoji="1" lang="en-US" altLang="zh-CN" sz="2800" b="0" kern="0" baseline="-25000" dirty="0">
                <a:solidFill>
                  <a:srgbClr val="002060"/>
                </a:solidFill>
              </a:rPr>
              <a:t>A</a:t>
            </a:r>
            <a:r>
              <a:rPr kumimoji="1" lang="en-US" altLang="zh-CN" sz="2800" b="0" kern="0" dirty="0">
                <a:solidFill>
                  <a:srgbClr val="FFFFFF"/>
                </a:solidFill>
              </a:rPr>
              <a:t>    </a:t>
            </a:r>
            <a:r>
              <a:rPr kumimoji="1" lang="en-US" altLang="zh-CN" sz="2800" b="0" kern="0" dirty="0">
                <a:solidFill>
                  <a:srgbClr val="002060"/>
                </a:solidFill>
              </a:rPr>
              <a:t>+Q</a:t>
            </a:r>
            <a:r>
              <a:rPr kumimoji="1" lang="en-US" altLang="zh-CN" sz="2800" b="0" kern="0" baseline="-25000" dirty="0">
                <a:solidFill>
                  <a:srgbClr val="002060"/>
                </a:solidFill>
              </a:rPr>
              <a:t>C</a:t>
            </a:r>
            <a:r>
              <a:rPr kumimoji="1" lang="en-US" altLang="zh-CN" sz="2800" b="0" kern="0" dirty="0">
                <a:solidFill>
                  <a:srgbClr val="002060"/>
                </a:solidFill>
              </a:rPr>
              <a:t>     </a:t>
            </a:r>
          </a:p>
        </p:txBody>
      </p:sp>
      <p:sp>
        <p:nvSpPr>
          <p:cNvPr id="169" name="Text Box 5"/>
          <p:cNvSpPr txBox="1">
            <a:spLocks noChangeArrowheads="1"/>
          </p:cNvSpPr>
          <p:nvPr/>
        </p:nvSpPr>
        <p:spPr bwMode="auto">
          <a:xfrm>
            <a:off x="4075113" y="1630363"/>
            <a:ext cx="3103562" cy="519112"/>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800" b="0" kern="0" dirty="0">
                <a:solidFill>
                  <a:srgbClr val="002060"/>
                </a:solidFill>
              </a:rPr>
              <a:t>D</a:t>
            </a:r>
            <a:r>
              <a:rPr kumimoji="1" lang="en-US" altLang="zh-CN" sz="2800" b="0" kern="0" baseline="-25000" dirty="0">
                <a:solidFill>
                  <a:srgbClr val="002060"/>
                </a:solidFill>
              </a:rPr>
              <a:t>C</a:t>
            </a:r>
            <a:r>
              <a:rPr kumimoji="1" lang="en-US" altLang="zh-CN" sz="2800" b="0" kern="0" dirty="0">
                <a:solidFill>
                  <a:srgbClr val="002060"/>
                </a:solidFill>
              </a:rPr>
              <a:t>=Q</a:t>
            </a:r>
            <a:r>
              <a:rPr kumimoji="1" lang="en-US" altLang="zh-CN" sz="2800" b="0" kern="0" baseline="-25000" dirty="0">
                <a:solidFill>
                  <a:srgbClr val="002060"/>
                </a:solidFill>
              </a:rPr>
              <a:t>B</a:t>
            </a:r>
            <a:r>
              <a:rPr kumimoji="1" lang="en-US" altLang="zh-CN" sz="2800" b="0" kern="0" dirty="0">
                <a:solidFill>
                  <a:srgbClr val="FFFFFF"/>
                </a:solidFill>
              </a:rPr>
              <a:t>     </a:t>
            </a:r>
            <a:r>
              <a:rPr kumimoji="1" lang="en-US" altLang="zh-CN" sz="2800" b="0" kern="0" dirty="0">
                <a:solidFill>
                  <a:srgbClr val="002060"/>
                </a:solidFill>
              </a:rPr>
              <a:t>+Q</a:t>
            </a:r>
            <a:r>
              <a:rPr kumimoji="1" lang="en-US" altLang="zh-CN" sz="2800" b="0" kern="0" baseline="-25000" dirty="0">
                <a:solidFill>
                  <a:srgbClr val="002060"/>
                </a:solidFill>
              </a:rPr>
              <a:t>D</a:t>
            </a:r>
            <a:r>
              <a:rPr kumimoji="1" lang="en-US" altLang="zh-CN" sz="2800" b="0" kern="0" dirty="0">
                <a:solidFill>
                  <a:srgbClr val="FFFFFF"/>
                </a:solidFill>
              </a:rPr>
              <a:t>     </a:t>
            </a:r>
          </a:p>
        </p:txBody>
      </p:sp>
      <p:sp>
        <p:nvSpPr>
          <p:cNvPr id="170" name="Text Box 6"/>
          <p:cNvSpPr txBox="1">
            <a:spLocks noChangeArrowheads="1"/>
          </p:cNvSpPr>
          <p:nvPr/>
        </p:nvSpPr>
        <p:spPr bwMode="auto">
          <a:xfrm>
            <a:off x="7385051" y="1616076"/>
            <a:ext cx="3103563" cy="519113"/>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800" b="0" kern="0" dirty="0">
                <a:solidFill>
                  <a:srgbClr val="002060"/>
                </a:solidFill>
              </a:rPr>
              <a:t>D</a:t>
            </a:r>
            <a:r>
              <a:rPr kumimoji="1" lang="en-US" altLang="zh-CN" sz="2800" b="0" kern="0" baseline="-25000" dirty="0">
                <a:solidFill>
                  <a:srgbClr val="002060"/>
                </a:solidFill>
              </a:rPr>
              <a:t>D</a:t>
            </a:r>
            <a:r>
              <a:rPr kumimoji="1" lang="en-US" altLang="zh-CN" sz="2800" b="0" kern="0" dirty="0">
                <a:solidFill>
                  <a:srgbClr val="002060"/>
                </a:solidFill>
              </a:rPr>
              <a:t>=Q</a:t>
            </a:r>
            <a:r>
              <a:rPr kumimoji="1" lang="en-US" altLang="zh-CN" sz="2800" b="0" kern="0" baseline="-25000" dirty="0">
                <a:solidFill>
                  <a:srgbClr val="002060"/>
                </a:solidFill>
              </a:rPr>
              <a:t>C</a:t>
            </a:r>
            <a:r>
              <a:rPr kumimoji="1" lang="en-US" altLang="zh-CN" sz="2800" b="0" kern="0" dirty="0">
                <a:solidFill>
                  <a:srgbClr val="FFFFFF"/>
                </a:solidFill>
              </a:rPr>
              <a:t>     </a:t>
            </a:r>
            <a:r>
              <a:rPr kumimoji="1" lang="en-US" altLang="zh-CN" sz="2800" b="0" kern="0" dirty="0">
                <a:solidFill>
                  <a:srgbClr val="002060"/>
                </a:solidFill>
              </a:rPr>
              <a:t>+S</a:t>
            </a:r>
            <a:r>
              <a:rPr kumimoji="1" lang="en-US" altLang="zh-CN" sz="2800" b="0" kern="0" baseline="-25000" dirty="0">
                <a:solidFill>
                  <a:srgbClr val="002060"/>
                </a:solidFill>
              </a:rPr>
              <a:t>L</a:t>
            </a:r>
            <a:r>
              <a:rPr kumimoji="1" lang="en-US" altLang="zh-CN" sz="2800" b="0" kern="0" dirty="0">
                <a:solidFill>
                  <a:srgbClr val="FFFFFF"/>
                </a:solidFill>
              </a:rPr>
              <a:t>     </a:t>
            </a:r>
          </a:p>
        </p:txBody>
      </p:sp>
      <p:grpSp>
        <p:nvGrpSpPr>
          <p:cNvPr id="99337" name="Group 7"/>
          <p:cNvGrpSpPr/>
          <p:nvPr/>
        </p:nvGrpSpPr>
        <p:grpSpPr bwMode="auto">
          <a:xfrm>
            <a:off x="5184776" y="1023939"/>
            <a:ext cx="1641475" cy="554037"/>
            <a:chOff x="1252" y="565"/>
            <a:chExt cx="1034" cy="349"/>
          </a:xfrm>
        </p:grpSpPr>
        <p:sp>
          <p:nvSpPr>
            <p:cNvPr id="172" name="Text Box 8"/>
            <p:cNvSpPr txBox="1">
              <a:spLocks noChangeArrowheads="1"/>
            </p:cNvSpPr>
            <p:nvPr/>
          </p:nvSpPr>
          <p:spPr bwMode="auto">
            <a:xfrm>
              <a:off x="1252" y="565"/>
              <a:ext cx="383" cy="327"/>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800" b="0" kern="0" dirty="0">
                  <a:solidFill>
                    <a:srgbClr val="C00000"/>
                  </a:solidFill>
                </a:rPr>
                <a:t>S</a:t>
              </a:r>
              <a:endParaRPr kumimoji="1" lang="en-US" altLang="zh-CN" sz="2800" b="0" kern="0" baseline="-25000" dirty="0">
                <a:solidFill>
                  <a:srgbClr val="C00000"/>
                </a:solidFill>
              </a:endParaRPr>
            </a:p>
          </p:txBody>
        </p:sp>
        <p:grpSp>
          <p:nvGrpSpPr>
            <p:cNvPr id="99490" name="Group 9"/>
            <p:cNvGrpSpPr/>
            <p:nvPr/>
          </p:nvGrpSpPr>
          <p:grpSpPr bwMode="auto">
            <a:xfrm>
              <a:off x="1903" y="587"/>
              <a:ext cx="383" cy="327"/>
              <a:chOff x="1903" y="587"/>
              <a:chExt cx="383" cy="327"/>
            </a:xfrm>
          </p:grpSpPr>
          <p:sp>
            <p:nvSpPr>
              <p:cNvPr id="174" name="Text Box 10"/>
              <p:cNvSpPr txBox="1">
                <a:spLocks noChangeArrowheads="1"/>
              </p:cNvSpPr>
              <p:nvPr/>
            </p:nvSpPr>
            <p:spPr bwMode="auto">
              <a:xfrm>
                <a:off x="1903" y="587"/>
                <a:ext cx="383" cy="327"/>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800" b="0" kern="0" dirty="0">
                    <a:solidFill>
                      <a:srgbClr val="C00000"/>
                    </a:solidFill>
                  </a:rPr>
                  <a:t>S</a:t>
                </a:r>
                <a:endParaRPr kumimoji="1" lang="en-US" altLang="zh-CN" sz="2800" b="0" kern="0" baseline="-25000" dirty="0">
                  <a:solidFill>
                    <a:srgbClr val="C00000"/>
                  </a:solidFill>
                </a:endParaRPr>
              </a:p>
            </p:txBody>
          </p:sp>
          <p:sp>
            <p:nvSpPr>
              <p:cNvPr id="175" name="Line 11"/>
              <p:cNvSpPr>
                <a:spLocks noChangeShapeType="1"/>
              </p:cNvSpPr>
              <p:nvPr/>
            </p:nvSpPr>
            <p:spPr bwMode="auto">
              <a:xfrm>
                <a:off x="1949" y="644"/>
                <a:ext cx="113" cy="0"/>
              </a:xfrm>
              <a:prstGeom prst="line">
                <a:avLst/>
              </a:prstGeom>
              <a:noFill/>
              <a:ln w="38100">
                <a:solidFill>
                  <a:srgbClr val="CC330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grpSp>
      </p:grpSp>
      <p:grpSp>
        <p:nvGrpSpPr>
          <p:cNvPr id="99338" name="Group 12"/>
          <p:cNvGrpSpPr/>
          <p:nvPr/>
        </p:nvGrpSpPr>
        <p:grpSpPr bwMode="auto">
          <a:xfrm>
            <a:off x="8477251" y="989014"/>
            <a:ext cx="1641475" cy="554037"/>
            <a:chOff x="3951" y="554"/>
            <a:chExt cx="1034" cy="349"/>
          </a:xfrm>
        </p:grpSpPr>
        <p:sp>
          <p:nvSpPr>
            <p:cNvPr id="177" name="Text Box 13"/>
            <p:cNvSpPr txBox="1">
              <a:spLocks noChangeArrowheads="1"/>
            </p:cNvSpPr>
            <p:nvPr/>
          </p:nvSpPr>
          <p:spPr bwMode="auto">
            <a:xfrm>
              <a:off x="3951" y="554"/>
              <a:ext cx="383" cy="327"/>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800" b="0" kern="0" dirty="0">
                  <a:solidFill>
                    <a:srgbClr val="C00000"/>
                  </a:solidFill>
                </a:rPr>
                <a:t>S</a:t>
              </a:r>
              <a:endParaRPr kumimoji="1" lang="en-US" altLang="zh-CN" sz="2800" b="0" kern="0" baseline="-25000" dirty="0">
                <a:solidFill>
                  <a:srgbClr val="C00000"/>
                </a:solidFill>
              </a:endParaRPr>
            </a:p>
          </p:txBody>
        </p:sp>
        <p:grpSp>
          <p:nvGrpSpPr>
            <p:cNvPr id="99486" name="Group 14"/>
            <p:cNvGrpSpPr/>
            <p:nvPr/>
          </p:nvGrpSpPr>
          <p:grpSpPr bwMode="auto">
            <a:xfrm>
              <a:off x="4602" y="576"/>
              <a:ext cx="383" cy="327"/>
              <a:chOff x="4602" y="576"/>
              <a:chExt cx="383" cy="327"/>
            </a:xfrm>
          </p:grpSpPr>
          <p:sp>
            <p:nvSpPr>
              <p:cNvPr id="179" name="Text Box 15"/>
              <p:cNvSpPr txBox="1">
                <a:spLocks noChangeArrowheads="1"/>
              </p:cNvSpPr>
              <p:nvPr/>
            </p:nvSpPr>
            <p:spPr bwMode="auto">
              <a:xfrm>
                <a:off x="4602" y="576"/>
                <a:ext cx="383" cy="327"/>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800" b="0" kern="0" dirty="0">
                    <a:solidFill>
                      <a:srgbClr val="C00000"/>
                    </a:solidFill>
                  </a:rPr>
                  <a:t>S</a:t>
                </a:r>
                <a:endParaRPr kumimoji="1" lang="en-US" altLang="zh-CN" sz="2800" b="0" kern="0" baseline="-25000" dirty="0">
                  <a:solidFill>
                    <a:srgbClr val="C00000"/>
                  </a:solidFill>
                </a:endParaRPr>
              </a:p>
            </p:txBody>
          </p:sp>
          <p:sp>
            <p:nvSpPr>
              <p:cNvPr id="180" name="Line 16"/>
              <p:cNvSpPr>
                <a:spLocks noChangeShapeType="1"/>
              </p:cNvSpPr>
              <p:nvPr/>
            </p:nvSpPr>
            <p:spPr bwMode="auto">
              <a:xfrm>
                <a:off x="4648" y="633"/>
                <a:ext cx="113" cy="0"/>
              </a:xfrm>
              <a:prstGeom prst="line">
                <a:avLst/>
              </a:prstGeom>
              <a:noFill/>
              <a:ln w="38100">
                <a:solidFill>
                  <a:srgbClr val="CC330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grpSp>
      </p:grpSp>
      <p:grpSp>
        <p:nvGrpSpPr>
          <p:cNvPr id="99339" name="Group 17"/>
          <p:cNvGrpSpPr/>
          <p:nvPr/>
        </p:nvGrpSpPr>
        <p:grpSpPr bwMode="auto">
          <a:xfrm>
            <a:off x="5164139" y="1682750"/>
            <a:ext cx="1698625" cy="554038"/>
            <a:chOff x="1239" y="980"/>
            <a:chExt cx="1070" cy="349"/>
          </a:xfrm>
        </p:grpSpPr>
        <p:sp>
          <p:nvSpPr>
            <p:cNvPr id="182" name="Text Box 18"/>
            <p:cNvSpPr txBox="1">
              <a:spLocks noChangeArrowheads="1"/>
            </p:cNvSpPr>
            <p:nvPr/>
          </p:nvSpPr>
          <p:spPr bwMode="auto">
            <a:xfrm>
              <a:off x="1239" y="980"/>
              <a:ext cx="383" cy="327"/>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800" b="0" kern="0" dirty="0">
                  <a:solidFill>
                    <a:srgbClr val="C00000"/>
                  </a:solidFill>
                </a:rPr>
                <a:t>S</a:t>
              </a:r>
              <a:endParaRPr kumimoji="1" lang="en-US" altLang="zh-CN" sz="2800" b="0" kern="0" baseline="-25000" dirty="0">
                <a:solidFill>
                  <a:srgbClr val="C00000"/>
                </a:solidFill>
              </a:endParaRPr>
            </a:p>
          </p:txBody>
        </p:sp>
        <p:grpSp>
          <p:nvGrpSpPr>
            <p:cNvPr id="99482" name="Group 19"/>
            <p:cNvGrpSpPr/>
            <p:nvPr/>
          </p:nvGrpSpPr>
          <p:grpSpPr bwMode="auto">
            <a:xfrm>
              <a:off x="1926" y="1002"/>
              <a:ext cx="383" cy="327"/>
              <a:chOff x="1926" y="1002"/>
              <a:chExt cx="383" cy="327"/>
            </a:xfrm>
          </p:grpSpPr>
          <p:sp>
            <p:nvSpPr>
              <p:cNvPr id="184" name="Text Box 20"/>
              <p:cNvSpPr txBox="1">
                <a:spLocks noChangeArrowheads="1"/>
              </p:cNvSpPr>
              <p:nvPr/>
            </p:nvSpPr>
            <p:spPr bwMode="auto">
              <a:xfrm>
                <a:off x="1926" y="1002"/>
                <a:ext cx="383" cy="327"/>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800" b="0" kern="0" dirty="0">
                    <a:solidFill>
                      <a:srgbClr val="C00000"/>
                    </a:solidFill>
                  </a:rPr>
                  <a:t>S</a:t>
                </a:r>
                <a:endParaRPr kumimoji="1" lang="en-US" altLang="zh-CN" sz="2800" b="0" kern="0" baseline="-25000" dirty="0">
                  <a:solidFill>
                    <a:srgbClr val="C00000"/>
                  </a:solidFill>
                </a:endParaRPr>
              </a:p>
            </p:txBody>
          </p:sp>
          <p:sp>
            <p:nvSpPr>
              <p:cNvPr id="185" name="Line 21"/>
              <p:cNvSpPr>
                <a:spLocks noChangeShapeType="1"/>
              </p:cNvSpPr>
              <p:nvPr/>
            </p:nvSpPr>
            <p:spPr bwMode="auto">
              <a:xfrm>
                <a:off x="1972" y="1059"/>
                <a:ext cx="113" cy="0"/>
              </a:xfrm>
              <a:prstGeom prst="line">
                <a:avLst/>
              </a:prstGeom>
              <a:noFill/>
              <a:ln w="38100">
                <a:solidFill>
                  <a:srgbClr val="CC330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grpSp>
      </p:grpSp>
      <p:grpSp>
        <p:nvGrpSpPr>
          <p:cNvPr id="99340" name="Group 22"/>
          <p:cNvGrpSpPr/>
          <p:nvPr/>
        </p:nvGrpSpPr>
        <p:grpSpPr bwMode="auto">
          <a:xfrm>
            <a:off x="8480426" y="1631950"/>
            <a:ext cx="1641475" cy="554038"/>
            <a:chOff x="3953" y="959"/>
            <a:chExt cx="1034" cy="349"/>
          </a:xfrm>
        </p:grpSpPr>
        <p:sp>
          <p:nvSpPr>
            <p:cNvPr id="187" name="Text Box 23"/>
            <p:cNvSpPr txBox="1">
              <a:spLocks noChangeArrowheads="1"/>
            </p:cNvSpPr>
            <p:nvPr/>
          </p:nvSpPr>
          <p:spPr bwMode="auto">
            <a:xfrm>
              <a:off x="3953" y="959"/>
              <a:ext cx="383" cy="327"/>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800" b="0" kern="0" dirty="0">
                  <a:solidFill>
                    <a:srgbClr val="C00000"/>
                  </a:solidFill>
                </a:rPr>
                <a:t>S</a:t>
              </a:r>
              <a:endParaRPr kumimoji="1" lang="en-US" altLang="zh-CN" sz="2800" b="0" kern="0" baseline="-25000" dirty="0">
                <a:solidFill>
                  <a:srgbClr val="C00000"/>
                </a:solidFill>
              </a:endParaRPr>
            </a:p>
          </p:txBody>
        </p:sp>
        <p:grpSp>
          <p:nvGrpSpPr>
            <p:cNvPr id="99478" name="Group 24"/>
            <p:cNvGrpSpPr/>
            <p:nvPr/>
          </p:nvGrpSpPr>
          <p:grpSpPr bwMode="auto">
            <a:xfrm>
              <a:off x="4604" y="981"/>
              <a:ext cx="383" cy="327"/>
              <a:chOff x="4604" y="981"/>
              <a:chExt cx="383" cy="327"/>
            </a:xfrm>
          </p:grpSpPr>
          <p:sp>
            <p:nvSpPr>
              <p:cNvPr id="189" name="Text Box 25"/>
              <p:cNvSpPr txBox="1">
                <a:spLocks noChangeArrowheads="1"/>
              </p:cNvSpPr>
              <p:nvPr/>
            </p:nvSpPr>
            <p:spPr bwMode="auto">
              <a:xfrm>
                <a:off x="4604" y="981"/>
                <a:ext cx="383" cy="327"/>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800" b="0" kern="0" dirty="0">
                    <a:solidFill>
                      <a:srgbClr val="C00000"/>
                    </a:solidFill>
                  </a:rPr>
                  <a:t>S</a:t>
                </a:r>
                <a:endParaRPr kumimoji="1" lang="en-US" altLang="zh-CN" sz="2800" b="0" kern="0" baseline="-25000" dirty="0">
                  <a:solidFill>
                    <a:srgbClr val="C00000"/>
                  </a:solidFill>
                </a:endParaRPr>
              </a:p>
            </p:txBody>
          </p:sp>
          <p:sp>
            <p:nvSpPr>
              <p:cNvPr id="190" name="Line 26"/>
              <p:cNvSpPr>
                <a:spLocks noChangeShapeType="1"/>
              </p:cNvSpPr>
              <p:nvPr/>
            </p:nvSpPr>
            <p:spPr bwMode="auto">
              <a:xfrm>
                <a:off x="4650" y="1038"/>
                <a:ext cx="113" cy="0"/>
              </a:xfrm>
              <a:prstGeom prst="line">
                <a:avLst/>
              </a:prstGeom>
              <a:noFill/>
              <a:ln w="38100">
                <a:solidFill>
                  <a:srgbClr val="CC330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grpSp>
      </p:grpSp>
      <p:grpSp>
        <p:nvGrpSpPr>
          <p:cNvPr id="99341" name="Group 27"/>
          <p:cNvGrpSpPr/>
          <p:nvPr/>
        </p:nvGrpSpPr>
        <p:grpSpPr bwMode="auto">
          <a:xfrm>
            <a:off x="1695451" y="2235201"/>
            <a:ext cx="8885238" cy="4340225"/>
            <a:chOff x="108" y="1408"/>
            <a:chExt cx="5597" cy="2734"/>
          </a:xfrm>
        </p:grpSpPr>
        <p:sp>
          <p:nvSpPr>
            <p:cNvPr id="192" name="Rectangle 28"/>
            <p:cNvSpPr>
              <a:spLocks noChangeArrowheads="1"/>
            </p:cNvSpPr>
            <p:nvPr/>
          </p:nvSpPr>
          <p:spPr bwMode="auto">
            <a:xfrm>
              <a:off x="1016" y="1889"/>
              <a:ext cx="768" cy="407"/>
            </a:xfrm>
            <a:prstGeom prst="rect">
              <a:avLst/>
            </a:prstGeom>
            <a:noFill/>
            <a:ln w="38100">
              <a:solidFill>
                <a:srgbClr val="002060"/>
              </a:solidFill>
              <a:miter lim="800000"/>
            </a:ln>
          </p:spPr>
          <p:txBody>
            <a:bodyPr wrap="none" anchor="ct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193" name="AutoShape 29"/>
            <p:cNvSpPr>
              <a:spLocks noChangeArrowheads="1"/>
            </p:cNvSpPr>
            <p:nvPr/>
          </p:nvSpPr>
          <p:spPr bwMode="auto">
            <a:xfrm>
              <a:off x="1287" y="2194"/>
              <a:ext cx="203" cy="102"/>
            </a:xfrm>
            <a:prstGeom prst="triangle">
              <a:avLst>
                <a:gd name="adj" fmla="val 50000"/>
              </a:avLst>
            </a:prstGeom>
            <a:noFill/>
            <a:ln w="38100">
              <a:solidFill>
                <a:srgbClr val="002060"/>
              </a:solidFill>
              <a:miter lim="800000"/>
            </a:ln>
          </p:spPr>
          <p:txBody>
            <a:bodyPr wrap="none" anchor="ct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194" name="Oval 30"/>
            <p:cNvSpPr>
              <a:spLocks noChangeArrowheads="1"/>
            </p:cNvSpPr>
            <p:nvPr/>
          </p:nvSpPr>
          <p:spPr bwMode="auto">
            <a:xfrm>
              <a:off x="927" y="2037"/>
              <a:ext cx="79" cy="79"/>
            </a:xfrm>
            <a:prstGeom prst="ellipse">
              <a:avLst/>
            </a:prstGeom>
            <a:noFill/>
            <a:ln w="38100">
              <a:solidFill>
                <a:srgbClr val="002060"/>
              </a:solidFill>
              <a:round/>
            </a:ln>
          </p:spPr>
          <p:txBody>
            <a:bodyPr wrap="none" anchor="ct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195" name="Text Box 31"/>
            <p:cNvSpPr txBox="1">
              <a:spLocks noChangeArrowheads="1"/>
            </p:cNvSpPr>
            <p:nvPr/>
          </p:nvSpPr>
          <p:spPr bwMode="auto">
            <a:xfrm>
              <a:off x="1457" y="2012"/>
              <a:ext cx="429" cy="288"/>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400" b="0" kern="0">
                  <a:solidFill>
                    <a:sysClr val="windowText" lastClr="000000"/>
                  </a:solidFill>
                </a:rPr>
                <a:t>D</a:t>
              </a:r>
              <a:r>
                <a:rPr kumimoji="1" lang="en-US" altLang="zh-CN" sz="2400" b="0" kern="0" baseline="-25000">
                  <a:solidFill>
                    <a:sysClr val="windowText" lastClr="000000"/>
                  </a:solidFill>
                </a:rPr>
                <a:t>A</a:t>
              </a:r>
            </a:p>
          </p:txBody>
        </p:sp>
        <p:sp>
          <p:nvSpPr>
            <p:cNvPr id="196" name="Line 32"/>
            <p:cNvSpPr>
              <a:spLocks noChangeShapeType="1"/>
            </p:cNvSpPr>
            <p:nvPr/>
          </p:nvSpPr>
          <p:spPr bwMode="auto">
            <a:xfrm flipV="1">
              <a:off x="1615" y="1528"/>
              <a:ext cx="0" cy="350"/>
            </a:xfrm>
            <a:prstGeom prst="line">
              <a:avLst/>
            </a:pr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197" name="Text Box 33"/>
            <p:cNvSpPr txBox="1">
              <a:spLocks noChangeArrowheads="1"/>
            </p:cNvSpPr>
            <p:nvPr/>
          </p:nvSpPr>
          <p:spPr bwMode="auto">
            <a:xfrm>
              <a:off x="1593" y="1425"/>
              <a:ext cx="429" cy="288"/>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400" b="0" kern="0">
                  <a:solidFill>
                    <a:sysClr val="windowText" lastClr="000000"/>
                  </a:solidFill>
                </a:rPr>
                <a:t>Q</a:t>
              </a:r>
              <a:r>
                <a:rPr kumimoji="1" lang="en-US" altLang="zh-CN" sz="2400" b="0" kern="0" baseline="-25000">
                  <a:solidFill>
                    <a:sysClr val="windowText" lastClr="000000"/>
                  </a:solidFill>
                </a:rPr>
                <a:t>A</a:t>
              </a:r>
            </a:p>
          </p:txBody>
        </p:sp>
        <p:sp>
          <p:nvSpPr>
            <p:cNvPr id="198" name="Freeform 34"/>
            <p:cNvSpPr/>
            <p:nvPr/>
          </p:nvSpPr>
          <p:spPr bwMode="auto">
            <a:xfrm>
              <a:off x="878" y="2070"/>
              <a:ext cx="48" cy="429"/>
            </a:xfrm>
            <a:custGeom>
              <a:avLst/>
              <a:gdLst>
                <a:gd name="T0" fmla="*/ 0 w 147"/>
                <a:gd name="T1" fmla="*/ 0 h 429"/>
                <a:gd name="T2" fmla="*/ 0 w 147"/>
                <a:gd name="T3" fmla="*/ 0 h 429"/>
                <a:gd name="T4" fmla="*/ 0 w 147"/>
                <a:gd name="T5" fmla="*/ 429 h 429"/>
                <a:gd name="T6" fmla="*/ 0 60000 65536"/>
                <a:gd name="T7" fmla="*/ 0 60000 65536"/>
                <a:gd name="T8" fmla="*/ 0 60000 65536"/>
                <a:gd name="T9" fmla="*/ 0 w 147"/>
                <a:gd name="T10" fmla="*/ 0 h 429"/>
                <a:gd name="T11" fmla="*/ 147 w 147"/>
                <a:gd name="T12" fmla="*/ 429 h 429"/>
              </a:gdLst>
              <a:ahLst/>
              <a:cxnLst>
                <a:cxn ang="T6">
                  <a:pos x="T0" y="T1"/>
                </a:cxn>
                <a:cxn ang="T7">
                  <a:pos x="T2" y="T3"/>
                </a:cxn>
                <a:cxn ang="T8">
                  <a:pos x="T4" y="T5"/>
                </a:cxn>
              </a:cxnLst>
              <a:rect l="T9" t="T10" r="T11" b="T12"/>
              <a:pathLst>
                <a:path w="147" h="429">
                  <a:moveTo>
                    <a:pt x="147" y="0"/>
                  </a:moveTo>
                  <a:lnTo>
                    <a:pt x="0" y="0"/>
                  </a:lnTo>
                  <a:lnTo>
                    <a:pt x="0" y="429"/>
                  </a:lnTo>
                </a:path>
              </a:pathLst>
            </a:cu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199" name="Line 35"/>
            <p:cNvSpPr>
              <a:spLocks noChangeShapeType="1"/>
            </p:cNvSpPr>
            <p:nvPr/>
          </p:nvSpPr>
          <p:spPr bwMode="auto">
            <a:xfrm>
              <a:off x="1389" y="2296"/>
              <a:ext cx="0" cy="406"/>
            </a:xfrm>
            <a:prstGeom prst="line">
              <a:avLst/>
            </a:pr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00" name="Line 36"/>
            <p:cNvSpPr>
              <a:spLocks noChangeShapeType="1"/>
            </p:cNvSpPr>
            <p:nvPr/>
          </p:nvSpPr>
          <p:spPr bwMode="auto">
            <a:xfrm>
              <a:off x="1582" y="2296"/>
              <a:ext cx="0" cy="542"/>
            </a:xfrm>
            <a:prstGeom prst="line">
              <a:avLst/>
            </a:pr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01" name="Rectangle 37"/>
            <p:cNvSpPr>
              <a:spLocks noChangeArrowheads="1"/>
            </p:cNvSpPr>
            <p:nvPr/>
          </p:nvSpPr>
          <p:spPr bwMode="auto">
            <a:xfrm>
              <a:off x="2156" y="1889"/>
              <a:ext cx="768" cy="407"/>
            </a:xfrm>
            <a:prstGeom prst="rect">
              <a:avLst/>
            </a:prstGeom>
            <a:noFill/>
            <a:ln w="38100">
              <a:solidFill>
                <a:srgbClr val="002060"/>
              </a:solidFill>
              <a:miter lim="800000"/>
            </a:ln>
          </p:spPr>
          <p:txBody>
            <a:bodyPr wrap="none" anchor="ct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02" name="AutoShape 38"/>
            <p:cNvSpPr>
              <a:spLocks noChangeArrowheads="1"/>
            </p:cNvSpPr>
            <p:nvPr/>
          </p:nvSpPr>
          <p:spPr bwMode="auto">
            <a:xfrm>
              <a:off x="2427" y="2194"/>
              <a:ext cx="203" cy="102"/>
            </a:xfrm>
            <a:prstGeom prst="triangle">
              <a:avLst>
                <a:gd name="adj" fmla="val 50000"/>
              </a:avLst>
            </a:prstGeom>
            <a:noFill/>
            <a:ln w="38100">
              <a:solidFill>
                <a:srgbClr val="002060"/>
              </a:solidFill>
              <a:miter lim="800000"/>
            </a:ln>
          </p:spPr>
          <p:txBody>
            <a:bodyPr wrap="none" anchor="ct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03" name="Oval 39"/>
            <p:cNvSpPr>
              <a:spLocks noChangeArrowheads="1"/>
            </p:cNvSpPr>
            <p:nvPr/>
          </p:nvSpPr>
          <p:spPr bwMode="auto">
            <a:xfrm>
              <a:off x="2067" y="2037"/>
              <a:ext cx="79" cy="79"/>
            </a:xfrm>
            <a:prstGeom prst="ellipse">
              <a:avLst/>
            </a:prstGeom>
            <a:noFill/>
            <a:ln w="38100">
              <a:solidFill>
                <a:srgbClr val="002060"/>
              </a:solidFill>
              <a:round/>
            </a:ln>
          </p:spPr>
          <p:txBody>
            <a:bodyPr wrap="none" anchor="ct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04" name="Text Box 40"/>
            <p:cNvSpPr txBox="1">
              <a:spLocks noChangeArrowheads="1"/>
            </p:cNvSpPr>
            <p:nvPr/>
          </p:nvSpPr>
          <p:spPr bwMode="auto">
            <a:xfrm>
              <a:off x="2597" y="2012"/>
              <a:ext cx="429" cy="288"/>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400" b="0" kern="0">
                  <a:solidFill>
                    <a:sysClr val="windowText" lastClr="000000"/>
                  </a:solidFill>
                </a:rPr>
                <a:t>D</a:t>
              </a:r>
              <a:r>
                <a:rPr kumimoji="1" lang="en-US" altLang="zh-CN" sz="2400" b="0" kern="0" baseline="-25000">
                  <a:solidFill>
                    <a:sysClr val="windowText" lastClr="000000"/>
                  </a:solidFill>
                </a:rPr>
                <a:t>B</a:t>
              </a:r>
            </a:p>
          </p:txBody>
        </p:sp>
        <p:sp>
          <p:nvSpPr>
            <p:cNvPr id="205" name="Line 41"/>
            <p:cNvSpPr>
              <a:spLocks noChangeShapeType="1"/>
            </p:cNvSpPr>
            <p:nvPr/>
          </p:nvSpPr>
          <p:spPr bwMode="auto">
            <a:xfrm flipV="1">
              <a:off x="2755" y="1528"/>
              <a:ext cx="0" cy="350"/>
            </a:xfrm>
            <a:prstGeom prst="line">
              <a:avLst/>
            </a:pr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06" name="Text Box 42"/>
            <p:cNvSpPr txBox="1">
              <a:spLocks noChangeArrowheads="1"/>
            </p:cNvSpPr>
            <p:nvPr/>
          </p:nvSpPr>
          <p:spPr bwMode="auto">
            <a:xfrm>
              <a:off x="2733" y="1425"/>
              <a:ext cx="429" cy="288"/>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400" b="0" kern="0">
                  <a:solidFill>
                    <a:sysClr val="windowText" lastClr="000000"/>
                  </a:solidFill>
                </a:rPr>
                <a:t>Q</a:t>
              </a:r>
              <a:r>
                <a:rPr kumimoji="1" lang="en-US" altLang="zh-CN" sz="2400" b="0" kern="0" baseline="-25000">
                  <a:solidFill>
                    <a:sysClr val="windowText" lastClr="000000"/>
                  </a:solidFill>
                </a:rPr>
                <a:t>B</a:t>
              </a:r>
            </a:p>
          </p:txBody>
        </p:sp>
        <p:sp>
          <p:nvSpPr>
            <p:cNvPr id="207" name="Freeform 43"/>
            <p:cNvSpPr/>
            <p:nvPr/>
          </p:nvSpPr>
          <p:spPr bwMode="auto">
            <a:xfrm>
              <a:off x="2018" y="2070"/>
              <a:ext cx="48" cy="429"/>
            </a:xfrm>
            <a:custGeom>
              <a:avLst/>
              <a:gdLst>
                <a:gd name="T0" fmla="*/ 0 w 147"/>
                <a:gd name="T1" fmla="*/ 0 h 429"/>
                <a:gd name="T2" fmla="*/ 0 w 147"/>
                <a:gd name="T3" fmla="*/ 0 h 429"/>
                <a:gd name="T4" fmla="*/ 0 w 147"/>
                <a:gd name="T5" fmla="*/ 429 h 429"/>
                <a:gd name="T6" fmla="*/ 0 60000 65536"/>
                <a:gd name="T7" fmla="*/ 0 60000 65536"/>
                <a:gd name="T8" fmla="*/ 0 60000 65536"/>
                <a:gd name="T9" fmla="*/ 0 w 147"/>
                <a:gd name="T10" fmla="*/ 0 h 429"/>
                <a:gd name="T11" fmla="*/ 147 w 147"/>
                <a:gd name="T12" fmla="*/ 429 h 429"/>
              </a:gdLst>
              <a:ahLst/>
              <a:cxnLst>
                <a:cxn ang="T6">
                  <a:pos x="T0" y="T1"/>
                </a:cxn>
                <a:cxn ang="T7">
                  <a:pos x="T2" y="T3"/>
                </a:cxn>
                <a:cxn ang="T8">
                  <a:pos x="T4" y="T5"/>
                </a:cxn>
              </a:cxnLst>
              <a:rect l="T9" t="T10" r="T11" b="T12"/>
              <a:pathLst>
                <a:path w="147" h="429">
                  <a:moveTo>
                    <a:pt x="147" y="0"/>
                  </a:moveTo>
                  <a:lnTo>
                    <a:pt x="0" y="0"/>
                  </a:lnTo>
                  <a:lnTo>
                    <a:pt x="0" y="429"/>
                  </a:lnTo>
                </a:path>
              </a:pathLst>
            </a:cu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08" name="Line 44"/>
            <p:cNvSpPr>
              <a:spLocks noChangeShapeType="1"/>
            </p:cNvSpPr>
            <p:nvPr/>
          </p:nvSpPr>
          <p:spPr bwMode="auto">
            <a:xfrm>
              <a:off x="2529" y="2296"/>
              <a:ext cx="0" cy="406"/>
            </a:xfrm>
            <a:prstGeom prst="line">
              <a:avLst/>
            </a:pr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09" name="Line 45"/>
            <p:cNvSpPr>
              <a:spLocks noChangeShapeType="1"/>
            </p:cNvSpPr>
            <p:nvPr/>
          </p:nvSpPr>
          <p:spPr bwMode="auto">
            <a:xfrm>
              <a:off x="2711" y="2296"/>
              <a:ext cx="0" cy="542"/>
            </a:xfrm>
            <a:prstGeom prst="line">
              <a:avLst/>
            </a:pr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10" name="Rectangle 46"/>
            <p:cNvSpPr>
              <a:spLocks noChangeArrowheads="1"/>
            </p:cNvSpPr>
            <p:nvPr/>
          </p:nvSpPr>
          <p:spPr bwMode="auto">
            <a:xfrm>
              <a:off x="3319" y="1889"/>
              <a:ext cx="768" cy="407"/>
            </a:xfrm>
            <a:prstGeom prst="rect">
              <a:avLst/>
            </a:prstGeom>
            <a:noFill/>
            <a:ln w="38100">
              <a:solidFill>
                <a:srgbClr val="002060"/>
              </a:solidFill>
              <a:miter lim="800000"/>
            </a:ln>
          </p:spPr>
          <p:txBody>
            <a:bodyPr wrap="none" anchor="ct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11" name="AutoShape 47"/>
            <p:cNvSpPr>
              <a:spLocks noChangeArrowheads="1"/>
            </p:cNvSpPr>
            <p:nvPr/>
          </p:nvSpPr>
          <p:spPr bwMode="auto">
            <a:xfrm>
              <a:off x="3590" y="2194"/>
              <a:ext cx="203" cy="102"/>
            </a:xfrm>
            <a:prstGeom prst="triangle">
              <a:avLst>
                <a:gd name="adj" fmla="val 50000"/>
              </a:avLst>
            </a:prstGeom>
            <a:noFill/>
            <a:ln w="38100">
              <a:solidFill>
                <a:srgbClr val="002060"/>
              </a:solidFill>
              <a:miter lim="800000"/>
            </a:ln>
          </p:spPr>
          <p:txBody>
            <a:bodyPr wrap="none" anchor="ct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12" name="Oval 48"/>
            <p:cNvSpPr>
              <a:spLocks noChangeArrowheads="1"/>
            </p:cNvSpPr>
            <p:nvPr/>
          </p:nvSpPr>
          <p:spPr bwMode="auto">
            <a:xfrm>
              <a:off x="3230" y="2037"/>
              <a:ext cx="79" cy="79"/>
            </a:xfrm>
            <a:prstGeom prst="ellipse">
              <a:avLst/>
            </a:prstGeom>
            <a:noFill/>
            <a:ln w="38100">
              <a:solidFill>
                <a:srgbClr val="002060"/>
              </a:solidFill>
              <a:round/>
            </a:ln>
          </p:spPr>
          <p:txBody>
            <a:bodyPr wrap="none" anchor="ct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13" name="Text Box 49"/>
            <p:cNvSpPr txBox="1">
              <a:spLocks noChangeArrowheads="1"/>
            </p:cNvSpPr>
            <p:nvPr/>
          </p:nvSpPr>
          <p:spPr bwMode="auto">
            <a:xfrm>
              <a:off x="3760" y="2012"/>
              <a:ext cx="429" cy="288"/>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400" b="0" kern="0">
                  <a:solidFill>
                    <a:sysClr val="windowText" lastClr="000000"/>
                  </a:solidFill>
                </a:rPr>
                <a:t>D</a:t>
              </a:r>
              <a:r>
                <a:rPr kumimoji="1" lang="en-US" altLang="zh-CN" sz="2400" b="0" kern="0" baseline="-25000">
                  <a:solidFill>
                    <a:sysClr val="windowText" lastClr="000000"/>
                  </a:solidFill>
                </a:rPr>
                <a:t>C</a:t>
              </a:r>
            </a:p>
          </p:txBody>
        </p:sp>
        <p:sp>
          <p:nvSpPr>
            <p:cNvPr id="214" name="Line 50"/>
            <p:cNvSpPr>
              <a:spLocks noChangeShapeType="1"/>
            </p:cNvSpPr>
            <p:nvPr/>
          </p:nvSpPr>
          <p:spPr bwMode="auto">
            <a:xfrm flipV="1">
              <a:off x="3918" y="1528"/>
              <a:ext cx="0" cy="350"/>
            </a:xfrm>
            <a:prstGeom prst="line">
              <a:avLst/>
            </a:pr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15" name="Text Box 51"/>
            <p:cNvSpPr txBox="1">
              <a:spLocks noChangeArrowheads="1"/>
            </p:cNvSpPr>
            <p:nvPr/>
          </p:nvSpPr>
          <p:spPr bwMode="auto">
            <a:xfrm>
              <a:off x="3896" y="1425"/>
              <a:ext cx="429" cy="288"/>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400" b="0" kern="0">
                  <a:solidFill>
                    <a:sysClr val="windowText" lastClr="000000"/>
                  </a:solidFill>
                </a:rPr>
                <a:t>Q</a:t>
              </a:r>
              <a:r>
                <a:rPr kumimoji="1" lang="en-US" altLang="zh-CN" sz="2400" b="0" kern="0" baseline="-25000">
                  <a:solidFill>
                    <a:sysClr val="windowText" lastClr="000000"/>
                  </a:solidFill>
                </a:rPr>
                <a:t>C</a:t>
              </a:r>
            </a:p>
          </p:txBody>
        </p:sp>
        <p:sp>
          <p:nvSpPr>
            <p:cNvPr id="216" name="Freeform 52"/>
            <p:cNvSpPr/>
            <p:nvPr/>
          </p:nvSpPr>
          <p:spPr bwMode="auto">
            <a:xfrm>
              <a:off x="3193" y="2070"/>
              <a:ext cx="36" cy="429"/>
            </a:xfrm>
            <a:custGeom>
              <a:avLst/>
              <a:gdLst>
                <a:gd name="T0" fmla="*/ 0 w 147"/>
                <a:gd name="T1" fmla="*/ 0 h 429"/>
                <a:gd name="T2" fmla="*/ 0 w 147"/>
                <a:gd name="T3" fmla="*/ 0 h 429"/>
                <a:gd name="T4" fmla="*/ 0 w 147"/>
                <a:gd name="T5" fmla="*/ 429 h 429"/>
                <a:gd name="T6" fmla="*/ 0 60000 65536"/>
                <a:gd name="T7" fmla="*/ 0 60000 65536"/>
                <a:gd name="T8" fmla="*/ 0 60000 65536"/>
                <a:gd name="T9" fmla="*/ 0 w 147"/>
                <a:gd name="T10" fmla="*/ 0 h 429"/>
                <a:gd name="T11" fmla="*/ 147 w 147"/>
                <a:gd name="T12" fmla="*/ 429 h 429"/>
              </a:gdLst>
              <a:ahLst/>
              <a:cxnLst>
                <a:cxn ang="T6">
                  <a:pos x="T0" y="T1"/>
                </a:cxn>
                <a:cxn ang="T7">
                  <a:pos x="T2" y="T3"/>
                </a:cxn>
                <a:cxn ang="T8">
                  <a:pos x="T4" y="T5"/>
                </a:cxn>
              </a:cxnLst>
              <a:rect l="T9" t="T10" r="T11" b="T12"/>
              <a:pathLst>
                <a:path w="147" h="429">
                  <a:moveTo>
                    <a:pt x="147" y="0"/>
                  </a:moveTo>
                  <a:lnTo>
                    <a:pt x="0" y="0"/>
                  </a:lnTo>
                  <a:lnTo>
                    <a:pt x="0" y="429"/>
                  </a:lnTo>
                </a:path>
              </a:pathLst>
            </a:cu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17" name="Line 53"/>
            <p:cNvSpPr>
              <a:spLocks noChangeShapeType="1"/>
            </p:cNvSpPr>
            <p:nvPr/>
          </p:nvSpPr>
          <p:spPr bwMode="auto">
            <a:xfrm>
              <a:off x="3692" y="2296"/>
              <a:ext cx="0" cy="406"/>
            </a:xfrm>
            <a:prstGeom prst="line">
              <a:avLst/>
            </a:pr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18" name="Line 54"/>
            <p:cNvSpPr>
              <a:spLocks noChangeShapeType="1"/>
            </p:cNvSpPr>
            <p:nvPr/>
          </p:nvSpPr>
          <p:spPr bwMode="auto">
            <a:xfrm>
              <a:off x="3896" y="2296"/>
              <a:ext cx="0" cy="542"/>
            </a:xfrm>
            <a:prstGeom prst="line">
              <a:avLst/>
            </a:pr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19" name="Rectangle 55"/>
            <p:cNvSpPr>
              <a:spLocks noChangeArrowheads="1"/>
            </p:cNvSpPr>
            <p:nvPr/>
          </p:nvSpPr>
          <p:spPr bwMode="auto">
            <a:xfrm>
              <a:off x="4438" y="1889"/>
              <a:ext cx="768" cy="407"/>
            </a:xfrm>
            <a:prstGeom prst="rect">
              <a:avLst/>
            </a:prstGeom>
            <a:noFill/>
            <a:ln w="38100">
              <a:solidFill>
                <a:srgbClr val="002060"/>
              </a:solidFill>
              <a:miter lim="800000"/>
            </a:ln>
          </p:spPr>
          <p:txBody>
            <a:bodyPr wrap="none" anchor="ct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20" name="AutoShape 56"/>
            <p:cNvSpPr>
              <a:spLocks noChangeArrowheads="1"/>
            </p:cNvSpPr>
            <p:nvPr/>
          </p:nvSpPr>
          <p:spPr bwMode="auto">
            <a:xfrm>
              <a:off x="4709" y="2194"/>
              <a:ext cx="203" cy="102"/>
            </a:xfrm>
            <a:prstGeom prst="triangle">
              <a:avLst>
                <a:gd name="adj" fmla="val 50000"/>
              </a:avLst>
            </a:prstGeom>
            <a:noFill/>
            <a:ln w="38100">
              <a:solidFill>
                <a:srgbClr val="002060"/>
              </a:solidFill>
              <a:miter lim="800000"/>
            </a:ln>
          </p:spPr>
          <p:txBody>
            <a:bodyPr wrap="none" anchor="ct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21" name="Oval 57"/>
            <p:cNvSpPr>
              <a:spLocks noChangeArrowheads="1"/>
            </p:cNvSpPr>
            <p:nvPr/>
          </p:nvSpPr>
          <p:spPr bwMode="auto">
            <a:xfrm>
              <a:off x="4349" y="2037"/>
              <a:ext cx="79" cy="79"/>
            </a:xfrm>
            <a:prstGeom prst="ellipse">
              <a:avLst/>
            </a:prstGeom>
            <a:noFill/>
            <a:ln w="38100">
              <a:solidFill>
                <a:srgbClr val="002060"/>
              </a:solidFill>
              <a:round/>
            </a:ln>
          </p:spPr>
          <p:txBody>
            <a:bodyPr wrap="none" anchor="ct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22" name="Text Box 58"/>
            <p:cNvSpPr txBox="1">
              <a:spLocks noChangeArrowheads="1"/>
            </p:cNvSpPr>
            <p:nvPr/>
          </p:nvSpPr>
          <p:spPr bwMode="auto">
            <a:xfrm>
              <a:off x="4879" y="2012"/>
              <a:ext cx="429" cy="288"/>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400" b="0" kern="0">
                  <a:solidFill>
                    <a:sysClr val="windowText" lastClr="000000"/>
                  </a:solidFill>
                </a:rPr>
                <a:t>D</a:t>
              </a:r>
              <a:r>
                <a:rPr kumimoji="1" lang="en-US" altLang="zh-CN" sz="2400" b="0" kern="0" baseline="-25000">
                  <a:solidFill>
                    <a:sysClr val="windowText" lastClr="000000"/>
                  </a:solidFill>
                </a:rPr>
                <a:t>D</a:t>
              </a:r>
            </a:p>
          </p:txBody>
        </p:sp>
        <p:sp>
          <p:nvSpPr>
            <p:cNvPr id="223" name="Line 59"/>
            <p:cNvSpPr>
              <a:spLocks noChangeShapeType="1"/>
            </p:cNvSpPr>
            <p:nvPr/>
          </p:nvSpPr>
          <p:spPr bwMode="auto">
            <a:xfrm flipV="1">
              <a:off x="5037" y="1528"/>
              <a:ext cx="0" cy="350"/>
            </a:xfrm>
            <a:prstGeom prst="line">
              <a:avLst/>
            </a:pr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24" name="Text Box 60"/>
            <p:cNvSpPr txBox="1">
              <a:spLocks noChangeArrowheads="1"/>
            </p:cNvSpPr>
            <p:nvPr/>
          </p:nvSpPr>
          <p:spPr bwMode="auto">
            <a:xfrm>
              <a:off x="5015" y="1425"/>
              <a:ext cx="429" cy="288"/>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400" b="0" kern="0">
                  <a:solidFill>
                    <a:sysClr val="windowText" lastClr="000000"/>
                  </a:solidFill>
                </a:rPr>
                <a:t>Q</a:t>
              </a:r>
              <a:r>
                <a:rPr kumimoji="1" lang="en-US" altLang="zh-CN" sz="2400" b="0" kern="0" baseline="-25000">
                  <a:solidFill>
                    <a:sysClr val="windowText" lastClr="000000"/>
                  </a:solidFill>
                </a:rPr>
                <a:t>D</a:t>
              </a:r>
            </a:p>
          </p:txBody>
        </p:sp>
        <p:sp>
          <p:nvSpPr>
            <p:cNvPr id="225" name="Freeform 61"/>
            <p:cNvSpPr/>
            <p:nvPr/>
          </p:nvSpPr>
          <p:spPr bwMode="auto">
            <a:xfrm>
              <a:off x="4301" y="2070"/>
              <a:ext cx="47" cy="429"/>
            </a:xfrm>
            <a:custGeom>
              <a:avLst/>
              <a:gdLst>
                <a:gd name="T0" fmla="*/ 0 w 147"/>
                <a:gd name="T1" fmla="*/ 0 h 429"/>
                <a:gd name="T2" fmla="*/ 0 w 147"/>
                <a:gd name="T3" fmla="*/ 0 h 429"/>
                <a:gd name="T4" fmla="*/ 0 w 147"/>
                <a:gd name="T5" fmla="*/ 429 h 429"/>
                <a:gd name="T6" fmla="*/ 0 60000 65536"/>
                <a:gd name="T7" fmla="*/ 0 60000 65536"/>
                <a:gd name="T8" fmla="*/ 0 60000 65536"/>
                <a:gd name="T9" fmla="*/ 0 w 147"/>
                <a:gd name="T10" fmla="*/ 0 h 429"/>
                <a:gd name="T11" fmla="*/ 147 w 147"/>
                <a:gd name="T12" fmla="*/ 429 h 429"/>
              </a:gdLst>
              <a:ahLst/>
              <a:cxnLst>
                <a:cxn ang="T6">
                  <a:pos x="T0" y="T1"/>
                </a:cxn>
                <a:cxn ang="T7">
                  <a:pos x="T2" y="T3"/>
                </a:cxn>
                <a:cxn ang="T8">
                  <a:pos x="T4" y="T5"/>
                </a:cxn>
              </a:cxnLst>
              <a:rect l="T9" t="T10" r="T11" b="T12"/>
              <a:pathLst>
                <a:path w="147" h="429">
                  <a:moveTo>
                    <a:pt x="147" y="0"/>
                  </a:moveTo>
                  <a:lnTo>
                    <a:pt x="0" y="0"/>
                  </a:lnTo>
                  <a:lnTo>
                    <a:pt x="0" y="429"/>
                  </a:lnTo>
                </a:path>
              </a:pathLst>
            </a:cu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26" name="Line 62"/>
            <p:cNvSpPr>
              <a:spLocks noChangeShapeType="1"/>
            </p:cNvSpPr>
            <p:nvPr/>
          </p:nvSpPr>
          <p:spPr bwMode="auto">
            <a:xfrm>
              <a:off x="4811" y="2296"/>
              <a:ext cx="0" cy="406"/>
            </a:xfrm>
            <a:prstGeom prst="line">
              <a:avLst/>
            </a:pr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27" name="Line 63"/>
            <p:cNvSpPr>
              <a:spLocks noChangeShapeType="1"/>
            </p:cNvSpPr>
            <p:nvPr/>
          </p:nvSpPr>
          <p:spPr bwMode="auto">
            <a:xfrm>
              <a:off x="5015" y="2296"/>
              <a:ext cx="0" cy="542"/>
            </a:xfrm>
            <a:prstGeom prst="line">
              <a:avLst/>
            </a:pr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28" name="Line 64"/>
            <p:cNvSpPr>
              <a:spLocks noChangeShapeType="1"/>
            </p:cNvSpPr>
            <p:nvPr/>
          </p:nvSpPr>
          <p:spPr bwMode="auto">
            <a:xfrm flipH="1">
              <a:off x="645" y="2488"/>
              <a:ext cx="3646" cy="0"/>
            </a:xfrm>
            <a:prstGeom prst="line">
              <a:avLst/>
            </a:pr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29" name="Line 65"/>
            <p:cNvSpPr>
              <a:spLocks noChangeShapeType="1"/>
            </p:cNvSpPr>
            <p:nvPr/>
          </p:nvSpPr>
          <p:spPr bwMode="auto">
            <a:xfrm flipH="1">
              <a:off x="666" y="2691"/>
              <a:ext cx="4145" cy="11"/>
            </a:xfrm>
            <a:prstGeom prst="line">
              <a:avLst/>
            </a:pr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grpSp>
          <p:nvGrpSpPr>
            <p:cNvPr id="99384" name="Group 66"/>
            <p:cNvGrpSpPr/>
            <p:nvPr/>
          </p:nvGrpSpPr>
          <p:grpSpPr bwMode="auto">
            <a:xfrm>
              <a:off x="1348" y="2824"/>
              <a:ext cx="490" cy="663"/>
              <a:chOff x="1348" y="2824"/>
              <a:chExt cx="490" cy="663"/>
            </a:xfrm>
          </p:grpSpPr>
          <p:grpSp>
            <p:nvGrpSpPr>
              <p:cNvPr id="99467" name="Group 67"/>
              <p:cNvGrpSpPr/>
              <p:nvPr/>
            </p:nvGrpSpPr>
            <p:grpSpPr bwMode="auto">
              <a:xfrm>
                <a:off x="1348" y="3150"/>
                <a:ext cx="490" cy="337"/>
                <a:chOff x="1054" y="3434"/>
                <a:chExt cx="576" cy="337"/>
              </a:xfrm>
            </p:grpSpPr>
            <p:sp>
              <p:nvSpPr>
                <p:cNvPr id="319" name="Rectangle 68"/>
                <p:cNvSpPr>
                  <a:spLocks noChangeArrowheads="1"/>
                </p:cNvSpPr>
                <p:nvPr/>
              </p:nvSpPr>
              <p:spPr bwMode="auto">
                <a:xfrm>
                  <a:off x="1054" y="3521"/>
                  <a:ext cx="576" cy="249"/>
                </a:xfrm>
                <a:prstGeom prst="rect">
                  <a:avLst/>
                </a:prstGeom>
                <a:noFill/>
                <a:ln w="38100">
                  <a:solidFill>
                    <a:srgbClr val="002060"/>
                  </a:solidFill>
                  <a:miter lim="800000"/>
                </a:ln>
              </p:spPr>
              <p:txBody>
                <a:bodyPr wrap="none" anchor="ct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320" name="Line 69"/>
                <p:cNvSpPr>
                  <a:spLocks noChangeShapeType="1"/>
                </p:cNvSpPr>
                <p:nvPr/>
              </p:nvSpPr>
              <p:spPr bwMode="auto">
                <a:xfrm>
                  <a:off x="1054" y="3662"/>
                  <a:ext cx="576" cy="0"/>
                </a:xfrm>
                <a:prstGeom prst="line">
                  <a:avLst/>
                </a:pr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321" name="Oval 70"/>
                <p:cNvSpPr>
                  <a:spLocks noChangeArrowheads="1"/>
                </p:cNvSpPr>
                <p:nvPr/>
              </p:nvSpPr>
              <p:spPr bwMode="auto">
                <a:xfrm>
                  <a:off x="1293" y="3434"/>
                  <a:ext cx="76" cy="76"/>
                </a:xfrm>
                <a:prstGeom prst="ellipse">
                  <a:avLst/>
                </a:prstGeom>
                <a:noFill/>
                <a:ln w="38100">
                  <a:solidFill>
                    <a:srgbClr val="002060"/>
                  </a:solidFill>
                  <a:round/>
                </a:ln>
              </p:spPr>
              <p:txBody>
                <a:bodyPr wrap="none" anchor="ct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322" name="Line 71"/>
                <p:cNvSpPr>
                  <a:spLocks noChangeShapeType="1"/>
                </p:cNvSpPr>
                <p:nvPr/>
              </p:nvSpPr>
              <p:spPr bwMode="auto">
                <a:xfrm>
                  <a:off x="1326" y="3662"/>
                  <a:ext cx="0" cy="109"/>
                </a:xfrm>
                <a:prstGeom prst="line">
                  <a:avLst/>
                </a:pr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323" name="Text Box 72"/>
                <p:cNvSpPr txBox="1">
                  <a:spLocks noChangeArrowheads="1"/>
                </p:cNvSpPr>
                <p:nvPr/>
              </p:nvSpPr>
              <p:spPr bwMode="auto">
                <a:xfrm>
                  <a:off x="1228" y="3456"/>
                  <a:ext cx="283" cy="233"/>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zh-CN" altLang="en-US" sz="1800" b="0" kern="0">
                      <a:solidFill>
                        <a:sysClr val="windowText" lastClr="000000"/>
                      </a:solidFill>
                    </a:rPr>
                    <a:t>+</a:t>
                  </a:r>
                </a:p>
              </p:txBody>
            </p:sp>
          </p:grpSp>
          <p:grpSp>
            <p:nvGrpSpPr>
              <p:cNvPr id="99468" name="Group 73"/>
              <p:cNvGrpSpPr/>
              <p:nvPr/>
            </p:nvGrpSpPr>
            <p:grpSpPr bwMode="auto">
              <a:xfrm>
                <a:off x="1424" y="2824"/>
                <a:ext cx="337" cy="250"/>
                <a:chOff x="2347" y="3576"/>
                <a:chExt cx="337" cy="250"/>
              </a:xfrm>
            </p:grpSpPr>
            <p:sp>
              <p:nvSpPr>
                <p:cNvPr id="317" name="Rectangle 74"/>
                <p:cNvSpPr>
                  <a:spLocks noChangeArrowheads="1"/>
                </p:cNvSpPr>
                <p:nvPr/>
              </p:nvSpPr>
              <p:spPr bwMode="auto">
                <a:xfrm>
                  <a:off x="2347" y="3652"/>
                  <a:ext cx="337" cy="174"/>
                </a:xfrm>
                <a:prstGeom prst="rect">
                  <a:avLst/>
                </a:prstGeom>
                <a:noFill/>
                <a:ln w="38100">
                  <a:solidFill>
                    <a:srgbClr val="002060"/>
                  </a:solidFill>
                  <a:miter lim="800000"/>
                </a:ln>
              </p:spPr>
              <p:txBody>
                <a:bodyPr wrap="none" anchor="ct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318" name="Oval 75"/>
                <p:cNvSpPr>
                  <a:spLocks noChangeArrowheads="1"/>
                </p:cNvSpPr>
                <p:nvPr/>
              </p:nvSpPr>
              <p:spPr bwMode="auto">
                <a:xfrm>
                  <a:off x="2466" y="3576"/>
                  <a:ext cx="76" cy="76"/>
                </a:xfrm>
                <a:prstGeom prst="ellipse">
                  <a:avLst/>
                </a:prstGeom>
                <a:noFill/>
                <a:ln w="38100">
                  <a:solidFill>
                    <a:srgbClr val="002060"/>
                  </a:solidFill>
                  <a:round/>
                </a:ln>
              </p:spPr>
              <p:txBody>
                <a:bodyPr wrap="none" anchor="ctr"/>
                <a:lstStyle/>
                <a:p>
                  <a:pPr fontAlgn="auto">
                    <a:lnSpc>
                      <a:spcPct val="100000"/>
                    </a:lnSpc>
                    <a:spcBef>
                      <a:spcPts val="0"/>
                    </a:spcBef>
                    <a:spcAft>
                      <a:spcPts val="0"/>
                    </a:spcAft>
                    <a:defRPr/>
                  </a:pPr>
                  <a:endParaRPr lang="zh-CN" altLang="en-US" sz="1800" b="0" kern="0">
                    <a:solidFill>
                      <a:sysClr val="windowText" lastClr="000000"/>
                    </a:solidFill>
                  </a:endParaRPr>
                </a:p>
              </p:txBody>
            </p:sp>
          </p:grpSp>
          <p:sp>
            <p:nvSpPr>
              <p:cNvPr id="316" name="Line 76"/>
              <p:cNvSpPr>
                <a:spLocks noChangeShapeType="1"/>
              </p:cNvSpPr>
              <p:nvPr/>
            </p:nvSpPr>
            <p:spPr bwMode="auto">
              <a:xfrm flipV="1">
                <a:off x="1598" y="3074"/>
                <a:ext cx="0" cy="76"/>
              </a:xfrm>
              <a:prstGeom prst="line">
                <a:avLst/>
              </a:pr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grpSp>
        <p:sp>
          <p:nvSpPr>
            <p:cNvPr id="231" name="Line 77"/>
            <p:cNvSpPr>
              <a:spLocks noChangeShapeType="1"/>
            </p:cNvSpPr>
            <p:nvPr/>
          </p:nvSpPr>
          <p:spPr bwMode="auto">
            <a:xfrm>
              <a:off x="728" y="3793"/>
              <a:ext cx="4750" cy="0"/>
            </a:xfrm>
            <a:prstGeom prst="line">
              <a:avLst/>
            </a:pr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grpSp>
          <p:nvGrpSpPr>
            <p:cNvPr id="99386" name="Group 78"/>
            <p:cNvGrpSpPr/>
            <p:nvPr/>
          </p:nvGrpSpPr>
          <p:grpSpPr bwMode="auto">
            <a:xfrm>
              <a:off x="937" y="3793"/>
              <a:ext cx="345" cy="315"/>
              <a:chOff x="717" y="3793"/>
              <a:chExt cx="345" cy="315"/>
            </a:xfrm>
          </p:grpSpPr>
          <p:sp>
            <p:nvSpPr>
              <p:cNvPr id="311" name="Rectangle 79"/>
              <p:cNvSpPr>
                <a:spLocks noChangeArrowheads="1"/>
              </p:cNvSpPr>
              <p:nvPr/>
            </p:nvSpPr>
            <p:spPr bwMode="auto">
              <a:xfrm>
                <a:off x="859" y="3869"/>
                <a:ext cx="130" cy="239"/>
              </a:xfrm>
              <a:prstGeom prst="rect">
                <a:avLst/>
              </a:prstGeom>
              <a:noFill/>
              <a:ln w="38100">
                <a:solidFill>
                  <a:srgbClr val="FF0066"/>
                </a:solidFill>
                <a:miter lim="800000"/>
              </a:ln>
            </p:spPr>
            <p:txBody>
              <a:bodyPr wrap="none" anchor="ct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312" name="Oval 80"/>
              <p:cNvSpPr>
                <a:spLocks noChangeArrowheads="1"/>
              </p:cNvSpPr>
              <p:nvPr/>
            </p:nvSpPr>
            <p:spPr bwMode="auto">
              <a:xfrm>
                <a:off x="997" y="3945"/>
                <a:ext cx="65" cy="65"/>
              </a:xfrm>
              <a:prstGeom prst="ellipse">
                <a:avLst/>
              </a:prstGeom>
              <a:noFill/>
              <a:ln w="38100">
                <a:solidFill>
                  <a:srgbClr val="FF0066"/>
                </a:solidFill>
                <a:round/>
              </a:ln>
            </p:spPr>
            <p:txBody>
              <a:bodyPr wrap="none" anchor="ct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313" name="Freeform 81"/>
              <p:cNvSpPr/>
              <p:nvPr/>
            </p:nvSpPr>
            <p:spPr bwMode="auto">
              <a:xfrm>
                <a:off x="717" y="3793"/>
                <a:ext cx="131" cy="185"/>
              </a:xfrm>
              <a:custGeom>
                <a:avLst/>
                <a:gdLst>
                  <a:gd name="T0" fmla="*/ 0 w 131"/>
                  <a:gd name="T1" fmla="*/ 0 h 185"/>
                  <a:gd name="T2" fmla="*/ 0 w 131"/>
                  <a:gd name="T3" fmla="*/ 185 h 185"/>
                  <a:gd name="T4" fmla="*/ 131 w 131"/>
                  <a:gd name="T5" fmla="*/ 185 h 185"/>
                  <a:gd name="T6" fmla="*/ 0 60000 65536"/>
                  <a:gd name="T7" fmla="*/ 0 60000 65536"/>
                  <a:gd name="T8" fmla="*/ 0 60000 65536"/>
                  <a:gd name="T9" fmla="*/ 0 w 131"/>
                  <a:gd name="T10" fmla="*/ 0 h 185"/>
                  <a:gd name="T11" fmla="*/ 131 w 131"/>
                  <a:gd name="T12" fmla="*/ 185 h 185"/>
                </a:gdLst>
                <a:ahLst/>
                <a:cxnLst>
                  <a:cxn ang="T6">
                    <a:pos x="T0" y="T1"/>
                  </a:cxn>
                  <a:cxn ang="T7">
                    <a:pos x="T2" y="T3"/>
                  </a:cxn>
                  <a:cxn ang="T8">
                    <a:pos x="T4" y="T5"/>
                  </a:cxn>
                </a:cxnLst>
                <a:rect l="T9" t="T10" r="T11" b="T12"/>
                <a:pathLst>
                  <a:path w="131" h="185">
                    <a:moveTo>
                      <a:pt x="0" y="0"/>
                    </a:moveTo>
                    <a:lnTo>
                      <a:pt x="0" y="185"/>
                    </a:lnTo>
                    <a:lnTo>
                      <a:pt x="131" y="185"/>
                    </a:lnTo>
                  </a:path>
                </a:pathLst>
              </a:custGeom>
              <a:noFill/>
              <a:ln w="38100">
                <a:solidFill>
                  <a:srgbClr val="FF0066"/>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grpSp>
        <p:sp>
          <p:nvSpPr>
            <p:cNvPr id="233" name="Line 82"/>
            <p:cNvSpPr>
              <a:spLocks noChangeShapeType="1"/>
            </p:cNvSpPr>
            <p:nvPr/>
          </p:nvSpPr>
          <p:spPr bwMode="auto">
            <a:xfrm>
              <a:off x="1282" y="3989"/>
              <a:ext cx="4239" cy="0"/>
            </a:xfrm>
            <a:prstGeom prst="line">
              <a:avLst/>
            </a:prstGeom>
            <a:noFill/>
            <a:ln w="38100">
              <a:solidFill>
                <a:srgbClr val="FF0066"/>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34" name="Line 83"/>
            <p:cNvSpPr>
              <a:spLocks noChangeShapeType="1"/>
            </p:cNvSpPr>
            <p:nvPr/>
          </p:nvSpPr>
          <p:spPr bwMode="auto">
            <a:xfrm>
              <a:off x="1510" y="3489"/>
              <a:ext cx="0" cy="304"/>
            </a:xfrm>
            <a:prstGeom prst="line">
              <a:avLst/>
            </a:pr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35" name="Line 84"/>
            <p:cNvSpPr>
              <a:spLocks noChangeShapeType="1"/>
            </p:cNvSpPr>
            <p:nvPr/>
          </p:nvSpPr>
          <p:spPr bwMode="auto">
            <a:xfrm>
              <a:off x="2652" y="3500"/>
              <a:ext cx="0" cy="304"/>
            </a:xfrm>
            <a:prstGeom prst="line">
              <a:avLst/>
            </a:pr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36" name="Line 85"/>
            <p:cNvSpPr>
              <a:spLocks noChangeShapeType="1"/>
            </p:cNvSpPr>
            <p:nvPr/>
          </p:nvSpPr>
          <p:spPr bwMode="auto">
            <a:xfrm>
              <a:off x="3815" y="3500"/>
              <a:ext cx="0" cy="304"/>
            </a:xfrm>
            <a:prstGeom prst="line">
              <a:avLst/>
            </a:pr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37" name="Line 86"/>
            <p:cNvSpPr>
              <a:spLocks noChangeShapeType="1"/>
            </p:cNvSpPr>
            <p:nvPr/>
          </p:nvSpPr>
          <p:spPr bwMode="auto">
            <a:xfrm>
              <a:off x="4945" y="3489"/>
              <a:ext cx="0" cy="304"/>
            </a:xfrm>
            <a:prstGeom prst="line">
              <a:avLst/>
            </a:pr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38" name="Line 87"/>
            <p:cNvSpPr>
              <a:spLocks noChangeShapeType="1"/>
            </p:cNvSpPr>
            <p:nvPr/>
          </p:nvSpPr>
          <p:spPr bwMode="auto">
            <a:xfrm>
              <a:off x="1662" y="3488"/>
              <a:ext cx="0" cy="490"/>
            </a:xfrm>
            <a:prstGeom prst="line">
              <a:avLst/>
            </a:prstGeom>
            <a:noFill/>
            <a:ln w="38100">
              <a:solidFill>
                <a:srgbClr val="FF0066"/>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39" name="Line 88"/>
            <p:cNvSpPr>
              <a:spLocks noChangeShapeType="1"/>
            </p:cNvSpPr>
            <p:nvPr/>
          </p:nvSpPr>
          <p:spPr bwMode="auto">
            <a:xfrm>
              <a:off x="2814" y="3498"/>
              <a:ext cx="0" cy="490"/>
            </a:xfrm>
            <a:prstGeom prst="line">
              <a:avLst/>
            </a:prstGeom>
            <a:noFill/>
            <a:ln w="38100">
              <a:solidFill>
                <a:srgbClr val="FF0066"/>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40" name="Line 89"/>
            <p:cNvSpPr>
              <a:spLocks noChangeShapeType="1"/>
            </p:cNvSpPr>
            <p:nvPr/>
          </p:nvSpPr>
          <p:spPr bwMode="auto">
            <a:xfrm>
              <a:off x="3977" y="3498"/>
              <a:ext cx="0" cy="490"/>
            </a:xfrm>
            <a:prstGeom prst="line">
              <a:avLst/>
            </a:prstGeom>
            <a:noFill/>
            <a:ln w="38100">
              <a:solidFill>
                <a:srgbClr val="FF0066"/>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41" name="Line 90"/>
            <p:cNvSpPr>
              <a:spLocks noChangeShapeType="1"/>
            </p:cNvSpPr>
            <p:nvPr/>
          </p:nvSpPr>
          <p:spPr bwMode="auto">
            <a:xfrm>
              <a:off x="5096" y="3498"/>
              <a:ext cx="0" cy="490"/>
            </a:xfrm>
            <a:prstGeom prst="line">
              <a:avLst/>
            </a:prstGeom>
            <a:noFill/>
            <a:ln w="38100">
              <a:solidFill>
                <a:srgbClr val="FF0066"/>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42" name="Freeform 91"/>
            <p:cNvSpPr/>
            <p:nvPr/>
          </p:nvSpPr>
          <p:spPr bwMode="auto">
            <a:xfrm>
              <a:off x="859" y="3489"/>
              <a:ext cx="565" cy="152"/>
            </a:xfrm>
            <a:custGeom>
              <a:avLst/>
              <a:gdLst>
                <a:gd name="T0" fmla="*/ 565 w 565"/>
                <a:gd name="T1" fmla="*/ 0 h 152"/>
                <a:gd name="T2" fmla="*/ 565 w 565"/>
                <a:gd name="T3" fmla="*/ 152 h 152"/>
                <a:gd name="T4" fmla="*/ 0 w 565"/>
                <a:gd name="T5" fmla="*/ 152 h 152"/>
                <a:gd name="T6" fmla="*/ 0 60000 65536"/>
                <a:gd name="T7" fmla="*/ 0 60000 65536"/>
                <a:gd name="T8" fmla="*/ 0 60000 65536"/>
                <a:gd name="T9" fmla="*/ 0 w 565"/>
                <a:gd name="T10" fmla="*/ 0 h 152"/>
                <a:gd name="T11" fmla="*/ 565 w 565"/>
                <a:gd name="T12" fmla="*/ 152 h 152"/>
              </a:gdLst>
              <a:ahLst/>
              <a:cxnLst>
                <a:cxn ang="T6">
                  <a:pos x="T0" y="T1"/>
                </a:cxn>
                <a:cxn ang="T7">
                  <a:pos x="T2" y="T3"/>
                </a:cxn>
                <a:cxn ang="T8">
                  <a:pos x="T4" y="T5"/>
                </a:cxn>
              </a:cxnLst>
              <a:rect l="T9" t="T10" r="T11" b="T12"/>
              <a:pathLst>
                <a:path w="565" h="152">
                  <a:moveTo>
                    <a:pt x="565" y="0"/>
                  </a:moveTo>
                  <a:lnTo>
                    <a:pt x="565" y="152"/>
                  </a:lnTo>
                  <a:lnTo>
                    <a:pt x="0" y="152"/>
                  </a:lnTo>
                </a:path>
              </a:pathLst>
            </a:cu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43" name="Freeform 92"/>
            <p:cNvSpPr/>
            <p:nvPr/>
          </p:nvSpPr>
          <p:spPr bwMode="auto">
            <a:xfrm flipH="1">
              <a:off x="5196" y="3500"/>
              <a:ext cx="359" cy="76"/>
            </a:xfrm>
            <a:custGeom>
              <a:avLst/>
              <a:gdLst>
                <a:gd name="T0" fmla="*/ 3 w 565"/>
                <a:gd name="T1" fmla="*/ 0 h 152"/>
                <a:gd name="T2" fmla="*/ 3 w 565"/>
                <a:gd name="T3" fmla="*/ 1 h 152"/>
                <a:gd name="T4" fmla="*/ 0 w 565"/>
                <a:gd name="T5" fmla="*/ 1 h 152"/>
                <a:gd name="T6" fmla="*/ 0 60000 65536"/>
                <a:gd name="T7" fmla="*/ 0 60000 65536"/>
                <a:gd name="T8" fmla="*/ 0 60000 65536"/>
                <a:gd name="T9" fmla="*/ 0 w 565"/>
                <a:gd name="T10" fmla="*/ 0 h 152"/>
                <a:gd name="T11" fmla="*/ 565 w 565"/>
                <a:gd name="T12" fmla="*/ 152 h 152"/>
              </a:gdLst>
              <a:ahLst/>
              <a:cxnLst>
                <a:cxn ang="T6">
                  <a:pos x="T0" y="T1"/>
                </a:cxn>
                <a:cxn ang="T7">
                  <a:pos x="T2" y="T3"/>
                </a:cxn>
                <a:cxn ang="T8">
                  <a:pos x="T4" y="T5"/>
                </a:cxn>
              </a:cxnLst>
              <a:rect l="T9" t="T10" r="T11" b="T12"/>
              <a:pathLst>
                <a:path w="565" h="152">
                  <a:moveTo>
                    <a:pt x="565" y="0"/>
                  </a:moveTo>
                  <a:lnTo>
                    <a:pt x="565" y="152"/>
                  </a:lnTo>
                  <a:lnTo>
                    <a:pt x="0" y="152"/>
                  </a:lnTo>
                </a:path>
              </a:pathLst>
            </a:custGeom>
            <a:noFill/>
            <a:ln w="38100">
              <a:solidFill>
                <a:srgbClr val="FF0066"/>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44" name="Freeform 93"/>
            <p:cNvSpPr/>
            <p:nvPr/>
          </p:nvSpPr>
          <p:spPr bwMode="auto">
            <a:xfrm>
              <a:off x="1619" y="1793"/>
              <a:ext cx="946" cy="1804"/>
            </a:xfrm>
            <a:custGeom>
              <a:avLst/>
              <a:gdLst>
                <a:gd name="T0" fmla="*/ 0 w 946"/>
                <a:gd name="T1" fmla="*/ 0 h 1804"/>
                <a:gd name="T2" fmla="*/ 315 w 946"/>
                <a:gd name="T3" fmla="*/ 0 h 1804"/>
                <a:gd name="T4" fmla="*/ 315 w 946"/>
                <a:gd name="T5" fmla="*/ 1804 h 1804"/>
                <a:gd name="T6" fmla="*/ 946 w 946"/>
                <a:gd name="T7" fmla="*/ 1804 h 1804"/>
                <a:gd name="T8" fmla="*/ 946 w 946"/>
                <a:gd name="T9" fmla="*/ 1696 h 1804"/>
                <a:gd name="T10" fmla="*/ 0 60000 65536"/>
                <a:gd name="T11" fmla="*/ 0 60000 65536"/>
                <a:gd name="T12" fmla="*/ 0 60000 65536"/>
                <a:gd name="T13" fmla="*/ 0 60000 65536"/>
                <a:gd name="T14" fmla="*/ 0 60000 65536"/>
                <a:gd name="T15" fmla="*/ 0 w 946"/>
                <a:gd name="T16" fmla="*/ 0 h 1804"/>
                <a:gd name="T17" fmla="*/ 946 w 946"/>
                <a:gd name="T18" fmla="*/ 1804 h 1804"/>
              </a:gdLst>
              <a:ahLst/>
              <a:cxnLst>
                <a:cxn ang="T10">
                  <a:pos x="T0" y="T1"/>
                </a:cxn>
                <a:cxn ang="T11">
                  <a:pos x="T2" y="T3"/>
                </a:cxn>
                <a:cxn ang="T12">
                  <a:pos x="T4" y="T5"/>
                </a:cxn>
                <a:cxn ang="T13">
                  <a:pos x="T6" y="T7"/>
                </a:cxn>
                <a:cxn ang="T14">
                  <a:pos x="T8" y="T9"/>
                </a:cxn>
              </a:cxnLst>
              <a:rect l="T15" t="T16" r="T17" b="T18"/>
              <a:pathLst>
                <a:path w="946" h="1804">
                  <a:moveTo>
                    <a:pt x="0" y="0"/>
                  </a:moveTo>
                  <a:lnTo>
                    <a:pt x="315" y="0"/>
                  </a:lnTo>
                  <a:lnTo>
                    <a:pt x="315" y="1804"/>
                  </a:lnTo>
                  <a:lnTo>
                    <a:pt x="946" y="1804"/>
                  </a:lnTo>
                  <a:lnTo>
                    <a:pt x="946" y="1696"/>
                  </a:lnTo>
                </a:path>
              </a:pathLst>
            </a:cu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grpSp>
          <p:nvGrpSpPr>
            <p:cNvPr id="99399" name="Group 94"/>
            <p:cNvGrpSpPr/>
            <p:nvPr/>
          </p:nvGrpSpPr>
          <p:grpSpPr bwMode="auto">
            <a:xfrm>
              <a:off x="2479" y="2835"/>
              <a:ext cx="490" cy="663"/>
              <a:chOff x="1348" y="2824"/>
              <a:chExt cx="490" cy="663"/>
            </a:xfrm>
          </p:grpSpPr>
          <p:grpSp>
            <p:nvGrpSpPr>
              <p:cNvPr id="99454" name="Group 95"/>
              <p:cNvGrpSpPr/>
              <p:nvPr/>
            </p:nvGrpSpPr>
            <p:grpSpPr bwMode="auto">
              <a:xfrm>
                <a:off x="1348" y="3150"/>
                <a:ext cx="490" cy="337"/>
                <a:chOff x="1054" y="3434"/>
                <a:chExt cx="576" cy="337"/>
              </a:xfrm>
            </p:grpSpPr>
            <p:sp>
              <p:nvSpPr>
                <p:cNvPr id="306" name="Rectangle 96"/>
                <p:cNvSpPr>
                  <a:spLocks noChangeArrowheads="1"/>
                </p:cNvSpPr>
                <p:nvPr/>
              </p:nvSpPr>
              <p:spPr bwMode="auto">
                <a:xfrm>
                  <a:off x="1054" y="3521"/>
                  <a:ext cx="576" cy="249"/>
                </a:xfrm>
                <a:prstGeom prst="rect">
                  <a:avLst/>
                </a:prstGeom>
                <a:noFill/>
                <a:ln w="38100">
                  <a:solidFill>
                    <a:srgbClr val="002060"/>
                  </a:solidFill>
                  <a:miter lim="800000"/>
                </a:ln>
              </p:spPr>
              <p:txBody>
                <a:bodyPr wrap="none" anchor="ct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307" name="Line 97"/>
                <p:cNvSpPr>
                  <a:spLocks noChangeShapeType="1"/>
                </p:cNvSpPr>
                <p:nvPr/>
              </p:nvSpPr>
              <p:spPr bwMode="auto">
                <a:xfrm>
                  <a:off x="1054" y="3662"/>
                  <a:ext cx="576" cy="0"/>
                </a:xfrm>
                <a:prstGeom prst="line">
                  <a:avLst/>
                </a:pr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308" name="Oval 98"/>
                <p:cNvSpPr>
                  <a:spLocks noChangeArrowheads="1"/>
                </p:cNvSpPr>
                <p:nvPr/>
              </p:nvSpPr>
              <p:spPr bwMode="auto">
                <a:xfrm>
                  <a:off x="1293" y="3434"/>
                  <a:ext cx="76" cy="76"/>
                </a:xfrm>
                <a:prstGeom prst="ellipse">
                  <a:avLst/>
                </a:prstGeom>
                <a:noFill/>
                <a:ln w="38100">
                  <a:solidFill>
                    <a:srgbClr val="002060"/>
                  </a:solidFill>
                  <a:round/>
                </a:ln>
              </p:spPr>
              <p:txBody>
                <a:bodyPr wrap="none" anchor="ct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309" name="Line 99"/>
                <p:cNvSpPr>
                  <a:spLocks noChangeShapeType="1"/>
                </p:cNvSpPr>
                <p:nvPr/>
              </p:nvSpPr>
              <p:spPr bwMode="auto">
                <a:xfrm>
                  <a:off x="1326" y="3662"/>
                  <a:ext cx="0" cy="109"/>
                </a:xfrm>
                <a:prstGeom prst="line">
                  <a:avLst/>
                </a:pr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310" name="Text Box 100"/>
                <p:cNvSpPr txBox="1">
                  <a:spLocks noChangeArrowheads="1"/>
                </p:cNvSpPr>
                <p:nvPr/>
              </p:nvSpPr>
              <p:spPr bwMode="auto">
                <a:xfrm>
                  <a:off x="1228" y="3456"/>
                  <a:ext cx="283" cy="233"/>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zh-CN" altLang="en-US" sz="1800" b="0" kern="0">
                      <a:solidFill>
                        <a:sysClr val="windowText" lastClr="000000"/>
                      </a:solidFill>
                    </a:rPr>
                    <a:t>+</a:t>
                  </a:r>
                </a:p>
              </p:txBody>
            </p:sp>
          </p:grpSp>
          <p:grpSp>
            <p:nvGrpSpPr>
              <p:cNvPr id="99455" name="Group 101"/>
              <p:cNvGrpSpPr/>
              <p:nvPr/>
            </p:nvGrpSpPr>
            <p:grpSpPr bwMode="auto">
              <a:xfrm>
                <a:off x="1424" y="2824"/>
                <a:ext cx="337" cy="250"/>
                <a:chOff x="2347" y="3576"/>
                <a:chExt cx="337" cy="250"/>
              </a:xfrm>
            </p:grpSpPr>
            <p:sp>
              <p:nvSpPr>
                <p:cNvPr id="304" name="Rectangle 102"/>
                <p:cNvSpPr>
                  <a:spLocks noChangeArrowheads="1"/>
                </p:cNvSpPr>
                <p:nvPr/>
              </p:nvSpPr>
              <p:spPr bwMode="auto">
                <a:xfrm>
                  <a:off x="2347" y="3652"/>
                  <a:ext cx="337" cy="174"/>
                </a:xfrm>
                <a:prstGeom prst="rect">
                  <a:avLst/>
                </a:prstGeom>
                <a:noFill/>
                <a:ln w="38100">
                  <a:solidFill>
                    <a:srgbClr val="002060"/>
                  </a:solidFill>
                  <a:miter lim="800000"/>
                </a:ln>
              </p:spPr>
              <p:txBody>
                <a:bodyPr wrap="none" anchor="ct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305" name="Oval 103"/>
                <p:cNvSpPr>
                  <a:spLocks noChangeArrowheads="1"/>
                </p:cNvSpPr>
                <p:nvPr/>
              </p:nvSpPr>
              <p:spPr bwMode="auto">
                <a:xfrm>
                  <a:off x="2466" y="3576"/>
                  <a:ext cx="76" cy="76"/>
                </a:xfrm>
                <a:prstGeom prst="ellipse">
                  <a:avLst/>
                </a:prstGeom>
                <a:noFill/>
                <a:ln w="38100">
                  <a:solidFill>
                    <a:srgbClr val="002060"/>
                  </a:solidFill>
                  <a:round/>
                </a:ln>
              </p:spPr>
              <p:txBody>
                <a:bodyPr wrap="none" anchor="ctr"/>
                <a:lstStyle/>
                <a:p>
                  <a:pPr fontAlgn="auto">
                    <a:lnSpc>
                      <a:spcPct val="100000"/>
                    </a:lnSpc>
                    <a:spcBef>
                      <a:spcPts val="0"/>
                    </a:spcBef>
                    <a:spcAft>
                      <a:spcPts val="0"/>
                    </a:spcAft>
                    <a:defRPr/>
                  </a:pPr>
                  <a:endParaRPr lang="zh-CN" altLang="en-US" sz="1800" b="0" kern="0">
                    <a:solidFill>
                      <a:sysClr val="windowText" lastClr="000000"/>
                    </a:solidFill>
                  </a:endParaRPr>
                </a:p>
              </p:txBody>
            </p:sp>
          </p:grpSp>
          <p:sp>
            <p:nvSpPr>
              <p:cNvPr id="303" name="Line 104"/>
              <p:cNvSpPr>
                <a:spLocks noChangeShapeType="1"/>
              </p:cNvSpPr>
              <p:nvPr/>
            </p:nvSpPr>
            <p:spPr bwMode="auto">
              <a:xfrm flipV="1">
                <a:off x="1598" y="3074"/>
                <a:ext cx="0" cy="76"/>
              </a:xfrm>
              <a:prstGeom prst="line">
                <a:avLst/>
              </a:pr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grpSp>
        <p:grpSp>
          <p:nvGrpSpPr>
            <p:cNvPr id="99400" name="Group 105"/>
            <p:cNvGrpSpPr/>
            <p:nvPr/>
          </p:nvGrpSpPr>
          <p:grpSpPr bwMode="auto">
            <a:xfrm>
              <a:off x="3664" y="2824"/>
              <a:ext cx="490" cy="663"/>
              <a:chOff x="1348" y="2824"/>
              <a:chExt cx="490" cy="663"/>
            </a:xfrm>
          </p:grpSpPr>
          <p:grpSp>
            <p:nvGrpSpPr>
              <p:cNvPr id="99444" name="Group 106"/>
              <p:cNvGrpSpPr/>
              <p:nvPr/>
            </p:nvGrpSpPr>
            <p:grpSpPr bwMode="auto">
              <a:xfrm>
                <a:off x="1348" y="3150"/>
                <a:ext cx="490" cy="337"/>
                <a:chOff x="1054" y="3434"/>
                <a:chExt cx="576" cy="337"/>
              </a:xfrm>
            </p:grpSpPr>
            <p:sp>
              <p:nvSpPr>
                <p:cNvPr id="295" name="Rectangle 107"/>
                <p:cNvSpPr>
                  <a:spLocks noChangeArrowheads="1"/>
                </p:cNvSpPr>
                <p:nvPr/>
              </p:nvSpPr>
              <p:spPr bwMode="auto">
                <a:xfrm>
                  <a:off x="1054" y="3521"/>
                  <a:ext cx="576" cy="249"/>
                </a:xfrm>
                <a:prstGeom prst="rect">
                  <a:avLst/>
                </a:prstGeom>
                <a:noFill/>
                <a:ln w="38100">
                  <a:solidFill>
                    <a:srgbClr val="002060"/>
                  </a:solidFill>
                  <a:miter lim="800000"/>
                </a:ln>
              </p:spPr>
              <p:txBody>
                <a:bodyPr wrap="none" anchor="ct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96" name="Line 108"/>
                <p:cNvSpPr>
                  <a:spLocks noChangeShapeType="1"/>
                </p:cNvSpPr>
                <p:nvPr/>
              </p:nvSpPr>
              <p:spPr bwMode="auto">
                <a:xfrm>
                  <a:off x="1054" y="3662"/>
                  <a:ext cx="576" cy="0"/>
                </a:xfrm>
                <a:prstGeom prst="line">
                  <a:avLst/>
                </a:pr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97" name="Oval 109"/>
                <p:cNvSpPr>
                  <a:spLocks noChangeArrowheads="1"/>
                </p:cNvSpPr>
                <p:nvPr/>
              </p:nvSpPr>
              <p:spPr bwMode="auto">
                <a:xfrm>
                  <a:off x="1293" y="3434"/>
                  <a:ext cx="76" cy="76"/>
                </a:xfrm>
                <a:prstGeom prst="ellipse">
                  <a:avLst/>
                </a:prstGeom>
                <a:noFill/>
                <a:ln w="38100">
                  <a:solidFill>
                    <a:srgbClr val="002060"/>
                  </a:solidFill>
                  <a:round/>
                </a:ln>
              </p:spPr>
              <p:txBody>
                <a:bodyPr wrap="none" anchor="ct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98" name="Line 110"/>
                <p:cNvSpPr>
                  <a:spLocks noChangeShapeType="1"/>
                </p:cNvSpPr>
                <p:nvPr/>
              </p:nvSpPr>
              <p:spPr bwMode="auto">
                <a:xfrm>
                  <a:off x="1326" y="3662"/>
                  <a:ext cx="0" cy="109"/>
                </a:xfrm>
                <a:prstGeom prst="line">
                  <a:avLst/>
                </a:pr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99" name="Text Box 111"/>
                <p:cNvSpPr txBox="1">
                  <a:spLocks noChangeArrowheads="1"/>
                </p:cNvSpPr>
                <p:nvPr/>
              </p:nvSpPr>
              <p:spPr bwMode="auto">
                <a:xfrm>
                  <a:off x="1228" y="3456"/>
                  <a:ext cx="283" cy="233"/>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zh-CN" altLang="en-US" sz="1800" b="0" kern="0">
                      <a:solidFill>
                        <a:sysClr val="windowText" lastClr="000000"/>
                      </a:solidFill>
                    </a:rPr>
                    <a:t>+</a:t>
                  </a:r>
                </a:p>
              </p:txBody>
            </p:sp>
          </p:grpSp>
          <p:grpSp>
            <p:nvGrpSpPr>
              <p:cNvPr id="99445" name="Group 112"/>
              <p:cNvGrpSpPr/>
              <p:nvPr/>
            </p:nvGrpSpPr>
            <p:grpSpPr bwMode="auto">
              <a:xfrm>
                <a:off x="1424" y="2824"/>
                <a:ext cx="337" cy="250"/>
                <a:chOff x="2347" y="3576"/>
                <a:chExt cx="337" cy="250"/>
              </a:xfrm>
            </p:grpSpPr>
            <p:sp>
              <p:nvSpPr>
                <p:cNvPr id="293" name="Rectangle 113"/>
                <p:cNvSpPr>
                  <a:spLocks noChangeArrowheads="1"/>
                </p:cNvSpPr>
                <p:nvPr/>
              </p:nvSpPr>
              <p:spPr bwMode="auto">
                <a:xfrm>
                  <a:off x="2347" y="3652"/>
                  <a:ext cx="337" cy="174"/>
                </a:xfrm>
                <a:prstGeom prst="rect">
                  <a:avLst/>
                </a:prstGeom>
                <a:noFill/>
                <a:ln w="38100">
                  <a:solidFill>
                    <a:srgbClr val="002060"/>
                  </a:solidFill>
                  <a:miter lim="800000"/>
                </a:ln>
              </p:spPr>
              <p:txBody>
                <a:bodyPr wrap="none" anchor="ct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94" name="Oval 114"/>
                <p:cNvSpPr>
                  <a:spLocks noChangeArrowheads="1"/>
                </p:cNvSpPr>
                <p:nvPr/>
              </p:nvSpPr>
              <p:spPr bwMode="auto">
                <a:xfrm>
                  <a:off x="2466" y="3576"/>
                  <a:ext cx="76" cy="76"/>
                </a:xfrm>
                <a:prstGeom prst="ellipse">
                  <a:avLst/>
                </a:prstGeom>
                <a:noFill/>
                <a:ln w="38100">
                  <a:solidFill>
                    <a:srgbClr val="002060"/>
                  </a:solidFill>
                  <a:round/>
                </a:ln>
              </p:spPr>
              <p:txBody>
                <a:bodyPr wrap="none" anchor="ctr"/>
                <a:lstStyle/>
                <a:p>
                  <a:pPr fontAlgn="auto">
                    <a:lnSpc>
                      <a:spcPct val="100000"/>
                    </a:lnSpc>
                    <a:spcBef>
                      <a:spcPts val="0"/>
                    </a:spcBef>
                    <a:spcAft>
                      <a:spcPts val="0"/>
                    </a:spcAft>
                    <a:defRPr/>
                  </a:pPr>
                  <a:endParaRPr lang="zh-CN" altLang="en-US" sz="1800" b="0" kern="0">
                    <a:solidFill>
                      <a:sysClr val="windowText" lastClr="000000"/>
                    </a:solidFill>
                  </a:endParaRPr>
                </a:p>
              </p:txBody>
            </p:sp>
          </p:grpSp>
          <p:sp>
            <p:nvSpPr>
              <p:cNvPr id="292" name="Line 115"/>
              <p:cNvSpPr>
                <a:spLocks noChangeShapeType="1"/>
              </p:cNvSpPr>
              <p:nvPr/>
            </p:nvSpPr>
            <p:spPr bwMode="auto">
              <a:xfrm flipV="1">
                <a:off x="1598" y="3074"/>
                <a:ext cx="0" cy="76"/>
              </a:xfrm>
              <a:prstGeom prst="line">
                <a:avLst/>
              </a:pr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grpSp>
        <p:grpSp>
          <p:nvGrpSpPr>
            <p:cNvPr id="99401" name="Group 116"/>
            <p:cNvGrpSpPr/>
            <p:nvPr/>
          </p:nvGrpSpPr>
          <p:grpSpPr bwMode="auto">
            <a:xfrm>
              <a:off x="4794" y="2824"/>
              <a:ext cx="490" cy="663"/>
              <a:chOff x="1348" y="2824"/>
              <a:chExt cx="490" cy="663"/>
            </a:xfrm>
          </p:grpSpPr>
          <p:grpSp>
            <p:nvGrpSpPr>
              <p:cNvPr id="99434" name="Group 117"/>
              <p:cNvGrpSpPr/>
              <p:nvPr/>
            </p:nvGrpSpPr>
            <p:grpSpPr bwMode="auto">
              <a:xfrm>
                <a:off x="1348" y="3150"/>
                <a:ext cx="490" cy="337"/>
                <a:chOff x="1054" y="3434"/>
                <a:chExt cx="576" cy="337"/>
              </a:xfrm>
            </p:grpSpPr>
            <p:sp>
              <p:nvSpPr>
                <p:cNvPr id="285" name="Rectangle 118"/>
                <p:cNvSpPr>
                  <a:spLocks noChangeArrowheads="1"/>
                </p:cNvSpPr>
                <p:nvPr/>
              </p:nvSpPr>
              <p:spPr bwMode="auto">
                <a:xfrm>
                  <a:off x="1054" y="3521"/>
                  <a:ext cx="576" cy="249"/>
                </a:xfrm>
                <a:prstGeom prst="rect">
                  <a:avLst/>
                </a:prstGeom>
                <a:noFill/>
                <a:ln w="38100">
                  <a:solidFill>
                    <a:srgbClr val="002060"/>
                  </a:solidFill>
                  <a:miter lim="800000"/>
                </a:ln>
              </p:spPr>
              <p:txBody>
                <a:bodyPr wrap="none" anchor="ct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86" name="Line 119"/>
                <p:cNvSpPr>
                  <a:spLocks noChangeShapeType="1"/>
                </p:cNvSpPr>
                <p:nvPr/>
              </p:nvSpPr>
              <p:spPr bwMode="auto">
                <a:xfrm>
                  <a:off x="1054" y="3662"/>
                  <a:ext cx="576" cy="0"/>
                </a:xfrm>
                <a:prstGeom prst="line">
                  <a:avLst/>
                </a:pr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87" name="Oval 120"/>
                <p:cNvSpPr>
                  <a:spLocks noChangeArrowheads="1"/>
                </p:cNvSpPr>
                <p:nvPr/>
              </p:nvSpPr>
              <p:spPr bwMode="auto">
                <a:xfrm>
                  <a:off x="1293" y="3434"/>
                  <a:ext cx="76" cy="76"/>
                </a:xfrm>
                <a:prstGeom prst="ellipse">
                  <a:avLst/>
                </a:prstGeom>
                <a:noFill/>
                <a:ln w="38100">
                  <a:solidFill>
                    <a:srgbClr val="002060"/>
                  </a:solidFill>
                  <a:round/>
                </a:ln>
              </p:spPr>
              <p:txBody>
                <a:bodyPr wrap="none" anchor="ct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88" name="Line 121"/>
                <p:cNvSpPr>
                  <a:spLocks noChangeShapeType="1"/>
                </p:cNvSpPr>
                <p:nvPr/>
              </p:nvSpPr>
              <p:spPr bwMode="auto">
                <a:xfrm>
                  <a:off x="1326" y="3662"/>
                  <a:ext cx="0" cy="109"/>
                </a:xfrm>
                <a:prstGeom prst="line">
                  <a:avLst/>
                </a:pr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89" name="Text Box 122"/>
                <p:cNvSpPr txBox="1">
                  <a:spLocks noChangeArrowheads="1"/>
                </p:cNvSpPr>
                <p:nvPr/>
              </p:nvSpPr>
              <p:spPr bwMode="auto">
                <a:xfrm>
                  <a:off x="1228" y="3456"/>
                  <a:ext cx="283" cy="233"/>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zh-CN" altLang="en-US" sz="1800" b="0" kern="0">
                      <a:solidFill>
                        <a:sysClr val="windowText" lastClr="000000"/>
                      </a:solidFill>
                    </a:rPr>
                    <a:t>+</a:t>
                  </a:r>
                </a:p>
              </p:txBody>
            </p:sp>
          </p:grpSp>
          <p:grpSp>
            <p:nvGrpSpPr>
              <p:cNvPr id="99435" name="Group 123"/>
              <p:cNvGrpSpPr/>
              <p:nvPr/>
            </p:nvGrpSpPr>
            <p:grpSpPr bwMode="auto">
              <a:xfrm>
                <a:off x="1424" y="2824"/>
                <a:ext cx="337" cy="250"/>
                <a:chOff x="2347" y="3576"/>
                <a:chExt cx="337" cy="250"/>
              </a:xfrm>
            </p:grpSpPr>
            <p:sp>
              <p:nvSpPr>
                <p:cNvPr id="283" name="Rectangle 124"/>
                <p:cNvSpPr>
                  <a:spLocks noChangeArrowheads="1"/>
                </p:cNvSpPr>
                <p:nvPr/>
              </p:nvSpPr>
              <p:spPr bwMode="auto">
                <a:xfrm>
                  <a:off x="2347" y="3652"/>
                  <a:ext cx="337" cy="174"/>
                </a:xfrm>
                <a:prstGeom prst="rect">
                  <a:avLst/>
                </a:prstGeom>
                <a:noFill/>
                <a:ln w="38100">
                  <a:solidFill>
                    <a:srgbClr val="002060"/>
                  </a:solidFill>
                  <a:miter lim="800000"/>
                </a:ln>
              </p:spPr>
              <p:txBody>
                <a:bodyPr wrap="none" anchor="ct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84" name="Oval 125"/>
                <p:cNvSpPr>
                  <a:spLocks noChangeArrowheads="1"/>
                </p:cNvSpPr>
                <p:nvPr/>
              </p:nvSpPr>
              <p:spPr bwMode="auto">
                <a:xfrm>
                  <a:off x="2466" y="3576"/>
                  <a:ext cx="76" cy="76"/>
                </a:xfrm>
                <a:prstGeom prst="ellipse">
                  <a:avLst/>
                </a:prstGeom>
                <a:noFill/>
                <a:ln w="38100">
                  <a:solidFill>
                    <a:srgbClr val="002060"/>
                  </a:solidFill>
                  <a:round/>
                </a:ln>
              </p:spPr>
              <p:txBody>
                <a:bodyPr wrap="none" anchor="ctr"/>
                <a:lstStyle/>
                <a:p>
                  <a:pPr fontAlgn="auto">
                    <a:lnSpc>
                      <a:spcPct val="100000"/>
                    </a:lnSpc>
                    <a:spcBef>
                      <a:spcPts val="0"/>
                    </a:spcBef>
                    <a:spcAft>
                      <a:spcPts val="0"/>
                    </a:spcAft>
                    <a:defRPr/>
                  </a:pPr>
                  <a:endParaRPr lang="zh-CN" altLang="en-US" sz="1800" b="0" kern="0">
                    <a:solidFill>
                      <a:sysClr val="windowText" lastClr="000000"/>
                    </a:solidFill>
                  </a:endParaRPr>
                </a:p>
              </p:txBody>
            </p:sp>
          </p:grpSp>
          <p:sp>
            <p:nvSpPr>
              <p:cNvPr id="282" name="Line 126"/>
              <p:cNvSpPr>
                <a:spLocks noChangeShapeType="1"/>
              </p:cNvSpPr>
              <p:nvPr/>
            </p:nvSpPr>
            <p:spPr bwMode="auto">
              <a:xfrm flipV="1">
                <a:off x="1598" y="3074"/>
                <a:ext cx="0" cy="76"/>
              </a:xfrm>
              <a:prstGeom prst="line">
                <a:avLst/>
              </a:pr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grpSp>
        <p:sp>
          <p:nvSpPr>
            <p:cNvPr id="248" name="Freeform 127"/>
            <p:cNvSpPr/>
            <p:nvPr/>
          </p:nvSpPr>
          <p:spPr bwMode="auto">
            <a:xfrm>
              <a:off x="1750" y="1804"/>
              <a:ext cx="1315" cy="1902"/>
            </a:xfrm>
            <a:custGeom>
              <a:avLst/>
              <a:gdLst>
                <a:gd name="T0" fmla="*/ 1000 w 1315"/>
                <a:gd name="T1" fmla="*/ 0 h 1902"/>
                <a:gd name="T2" fmla="*/ 1315 w 1315"/>
                <a:gd name="T3" fmla="*/ 0 h 1902"/>
                <a:gd name="T4" fmla="*/ 1315 w 1315"/>
                <a:gd name="T5" fmla="*/ 1902 h 1902"/>
                <a:gd name="T6" fmla="*/ 0 w 1315"/>
                <a:gd name="T7" fmla="*/ 1902 h 1902"/>
                <a:gd name="T8" fmla="*/ 0 w 1315"/>
                <a:gd name="T9" fmla="*/ 1685 h 1902"/>
                <a:gd name="T10" fmla="*/ 0 60000 65536"/>
                <a:gd name="T11" fmla="*/ 0 60000 65536"/>
                <a:gd name="T12" fmla="*/ 0 60000 65536"/>
                <a:gd name="T13" fmla="*/ 0 60000 65536"/>
                <a:gd name="T14" fmla="*/ 0 60000 65536"/>
                <a:gd name="T15" fmla="*/ 0 w 1315"/>
                <a:gd name="T16" fmla="*/ 0 h 1902"/>
                <a:gd name="T17" fmla="*/ 1315 w 1315"/>
                <a:gd name="T18" fmla="*/ 1902 h 1902"/>
              </a:gdLst>
              <a:ahLst/>
              <a:cxnLst>
                <a:cxn ang="T10">
                  <a:pos x="T0" y="T1"/>
                </a:cxn>
                <a:cxn ang="T11">
                  <a:pos x="T2" y="T3"/>
                </a:cxn>
                <a:cxn ang="T12">
                  <a:pos x="T4" y="T5"/>
                </a:cxn>
                <a:cxn ang="T13">
                  <a:pos x="T6" y="T7"/>
                </a:cxn>
                <a:cxn ang="T14">
                  <a:pos x="T8" y="T9"/>
                </a:cxn>
              </a:cxnLst>
              <a:rect l="T15" t="T16" r="T17" b="T18"/>
              <a:pathLst>
                <a:path w="1315" h="1902">
                  <a:moveTo>
                    <a:pt x="1000" y="0"/>
                  </a:moveTo>
                  <a:lnTo>
                    <a:pt x="1315" y="0"/>
                  </a:lnTo>
                  <a:lnTo>
                    <a:pt x="1315" y="1902"/>
                  </a:lnTo>
                  <a:lnTo>
                    <a:pt x="0" y="1902"/>
                  </a:lnTo>
                  <a:lnTo>
                    <a:pt x="0" y="1685"/>
                  </a:lnTo>
                </a:path>
              </a:pathLst>
            </a:custGeom>
            <a:noFill/>
            <a:ln w="38100">
              <a:solidFill>
                <a:srgbClr val="FF0066"/>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49" name="Freeform 128"/>
            <p:cNvSpPr/>
            <p:nvPr/>
          </p:nvSpPr>
          <p:spPr bwMode="auto">
            <a:xfrm>
              <a:off x="3065" y="3489"/>
              <a:ext cx="674" cy="217"/>
            </a:xfrm>
            <a:custGeom>
              <a:avLst/>
              <a:gdLst>
                <a:gd name="T0" fmla="*/ 0 w 674"/>
                <a:gd name="T1" fmla="*/ 217 h 217"/>
                <a:gd name="T2" fmla="*/ 674 w 674"/>
                <a:gd name="T3" fmla="*/ 217 h 217"/>
                <a:gd name="T4" fmla="*/ 674 w 674"/>
                <a:gd name="T5" fmla="*/ 0 h 217"/>
                <a:gd name="T6" fmla="*/ 0 60000 65536"/>
                <a:gd name="T7" fmla="*/ 0 60000 65536"/>
                <a:gd name="T8" fmla="*/ 0 60000 65536"/>
                <a:gd name="T9" fmla="*/ 0 w 674"/>
                <a:gd name="T10" fmla="*/ 0 h 217"/>
                <a:gd name="T11" fmla="*/ 674 w 674"/>
                <a:gd name="T12" fmla="*/ 217 h 217"/>
              </a:gdLst>
              <a:ahLst/>
              <a:cxnLst>
                <a:cxn ang="T6">
                  <a:pos x="T0" y="T1"/>
                </a:cxn>
                <a:cxn ang="T7">
                  <a:pos x="T2" y="T3"/>
                </a:cxn>
                <a:cxn ang="T8">
                  <a:pos x="T4" y="T5"/>
                </a:cxn>
              </a:cxnLst>
              <a:rect l="T9" t="T10" r="T11" b="T12"/>
              <a:pathLst>
                <a:path w="674" h="217">
                  <a:moveTo>
                    <a:pt x="0" y="217"/>
                  </a:moveTo>
                  <a:lnTo>
                    <a:pt x="674" y="217"/>
                  </a:lnTo>
                  <a:lnTo>
                    <a:pt x="674" y="0"/>
                  </a:lnTo>
                </a:path>
              </a:pathLst>
            </a:cu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50" name="Freeform 129"/>
            <p:cNvSpPr/>
            <p:nvPr/>
          </p:nvSpPr>
          <p:spPr bwMode="auto">
            <a:xfrm>
              <a:off x="2902" y="1804"/>
              <a:ext cx="1315" cy="1772"/>
            </a:xfrm>
            <a:custGeom>
              <a:avLst/>
              <a:gdLst>
                <a:gd name="T0" fmla="*/ 1021 w 1315"/>
                <a:gd name="T1" fmla="*/ 0 h 1772"/>
                <a:gd name="T2" fmla="*/ 1315 w 1315"/>
                <a:gd name="T3" fmla="*/ 0 h 1772"/>
                <a:gd name="T4" fmla="*/ 1315 w 1315"/>
                <a:gd name="T5" fmla="*/ 1772 h 1772"/>
                <a:gd name="T6" fmla="*/ 0 w 1315"/>
                <a:gd name="T7" fmla="*/ 1772 h 1772"/>
                <a:gd name="T8" fmla="*/ 0 w 1315"/>
                <a:gd name="T9" fmla="*/ 1685 h 1772"/>
                <a:gd name="T10" fmla="*/ 0 60000 65536"/>
                <a:gd name="T11" fmla="*/ 0 60000 65536"/>
                <a:gd name="T12" fmla="*/ 0 60000 65536"/>
                <a:gd name="T13" fmla="*/ 0 60000 65536"/>
                <a:gd name="T14" fmla="*/ 0 60000 65536"/>
                <a:gd name="T15" fmla="*/ 0 w 1315"/>
                <a:gd name="T16" fmla="*/ 0 h 1772"/>
                <a:gd name="T17" fmla="*/ 1315 w 1315"/>
                <a:gd name="T18" fmla="*/ 1772 h 1772"/>
              </a:gdLst>
              <a:ahLst/>
              <a:cxnLst>
                <a:cxn ang="T10">
                  <a:pos x="T0" y="T1"/>
                </a:cxn>
                <a:cxn ang="T11">
                  <a:pos x="T2" y="T3"/>
                </a:cxn>
                <a:cxn ang="T12">
                  <a:pos x="T4" y="T5"/>
                </a:cxn>
                <a:cxn ang="T13">
                  <a:pos x="T6" y="T7"/>
                </a:cxn>
                <a:cxn ang="T14">
                  <a:pos x="T8" y="T9"/>
                </a:cxn>
              </a:cxnLst>
              <a:rect l="T15" t="T16" r="T17" b="T18"/>
              <a:pathLst>
                <a:path w="1315" h="1772">
                  <a:moveTo>
                    <a:pt x="1021" y="0"/>
                  </a:moveTo>
                  <a:lnTo>
                    <a:pt x="1315" y="0"/>
                  </a:lnTo>
                  <a:lnTo>
                    <a:pt x="1315" y="1772"/>
                  </a:lnTo>
                  <a:lnTo>
                    <a:pt x="0" y="1772"/>
                  </a:lnTo>
                  <a:lnTo>
                    <a:pt x="0" y="1685"/>
                  </a:lnTo>
                </a:path>
              </a:pathLst>
            </a:custGeom>
            <a:noFill/>
            <a:ln w="38100">
              <a:solidFill>
                <a:srgbClr val="FF0066"/>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51" name="Freeform 130"/>
            <p:cNvSpPr/>
            <p:nvPr/>
          </p:nvSpPr>
          <p:spPr bwMode="auto">
            <a:xfrm>
              <a:off x="4217" y="3478"/>
              <a:ext cx="641" cy="97"/>
            </a:xfrm>
            <a:custGeom>
              <a:avLst/>
              <a:gdLst>
                <a:gd name="T0" fmla="*/ 0 w 641"/>
                <a:gd name="T1" fmla="*/ 318 h 87"/>
                <a:gd name="T2" fmla="*/ 641 w 641"/>
                <a:gd name="T3" fmla="*/ 318 h 87"/>
                <a:gd name="T4" fmla="*/ 641 w 641"/>
                <a:gd name="T5" fmla="*/ 0 h 87"/>
                <a:gd name="T6" fmla="*/ 0 60000 65536"/>
                <a:gd name="T7" fmla="*/ 0 60000 65536"/>
                <a:gd name="T8" fmla="*/ 0 60000 65536"/>
                <a:gd name="T9" fmla="*/ 0 w 641"/>
                <a:gd name="T10" fmla="*/ 0 h 87"/>
                <a:gd name="T11" fmla="*/ 641 w 641"/>
                <a:gd name="T12" fmla="*/ 87 h 87"/>
              </a:gdLst>
              <a:ahLst/>
              <a:cxnLst>
                <a:cxn ang="T6">
                  <a:pos x="T0" y="T1"/>
                </a:cxn>
                <a:cxn ang="T7">
                  <a:pos x="T2" y="T3"/>
                </a:cxn>
                <a:cxn ang="T8">
                  <a:pos x="T4" y="T5"/>
                </a:cxn>
              </a:cxnLst>
              <a:rect l="T9" t="T10" r="T11" b="T12"/>
              <a:pathLst>
                <a:path w="641" h="87">
                  <a:moveTo>
                    <a:pt x="0" y="87"/>
                  </a:moveTo>
                  <a:lnTo>
                    <a:pt x="641" y="87"/>
                  </a:lnTo>
                  <a:lnTo>
                    <a:pt x="641" y="0"/>
                  </a:lnTo>
                </a:path>
              </a:pathLst>
            </a:cu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52" name="Freeform 131"/>
            <p:cNvSpPr/>
            <p:nvPr/>
          </p:nvSpPr>
          <p:spPr bwMode="auto">
            <a:xfrm>
              <a:off x="4065" y="1793"/>
              <a:ext cx="1282" cy="1891"/>
            </a:xfrm>
            <a:custGeom>
              <a:avLst/>
              <a:gdLst>
                <a:gd name="T0" fmla="*/ 967 w 1282"/>
                <a:gd name="T1" fmla="*/ 0 h 1891"/>
                <a:gd name="T2" fmla="*/ 1282 w 1282"/>
                <a:gd name="T3" fmla="*/ 0 h 1891"/>
                <a:gd name="T4" fmla="*/ 1282 w 1282"/>
                <a:gd name="T5" fmla="*/ 1891 h 1891"/>
                <a:gd name="T6" fmla="*/ 0 w 1282"/>
                <a:gd name="T7" fmla="*/ 1891 h 1891"/>
                <a:gd name="T8" fmla="*/ 10 w 1282"/>
                <a:gd name="T9" fmla="*/ 1696 h 1891"/>
                <a:gd name="T10" fmla="*/ 0 60000 65536"/>
                <a:gd name="T11" fmla="*/ 0 60000 65536"/>
                <a:gd name="T12" fmla="*/ 0 60000 65536"/>
                <a:gd name="T13" fmla="*/ 0 60000 65536"/>
                <a:gd name="T14" fmla="*/ 0 60000 65536"/>
                <a:gd name="T15" fmla="*/ 0 w 1282"/>
                <a:gd name="T16" fmla="*/ 0 h 1891"/>
                <a:gd name="T17" fmla="*/ 1282 w 1282"/>
                <a:gd name="T18" fmla="*/ 1891 h 1891"/>
              </a:gdLst>
              <a:ahLst/>
              <a:cxnLst>
                <a:cxn ang="T10">
                  <a:pos x="T0" y="T1"/>
                </a:cxn>
                <a:cxn ang="T11">
                  <a:pos x="T2" y="T3"/>
                </a:cxn>
                <a:cxn ang="T12">
                  <a:pos x="T4" y="T5"/>
                </a:cxn>
                <a:cxn ang="T13">
                  <a:pos x="T6" y="T7"/>
                </a:cxn>
                <a:cxn ang="T14">
                  <a:pos x="T8" y="T9"/>
                </a:cxn>
              </a:cxnLst>
              <a:rect l="T15" t="T16" r="T17" b="T18"/>
              <a:pathLst>
                <a:path w="1282" h="1891">
                  <a:moveTo>
                    <a:pt x="967" y="0"/>
                  </a:moveTo>
                  <a:lnTo>
                    <a:pt x="1282" y="0"/>
                  </a:lnTo>
                  <a:lnTo>
                    <a:pt x="1282" y="1891"/>
                  </a:lnTo>
                  <a:lnTo>
                    <a:pt x="0" y="1891"/>
                  </a:lnTo>
                  <a:lnTo>
                    <a:pt x="10" y="1696"/>
                  </a:lnTo>
                </a:path>
              </a:pathLst>
            </a:custGeom>
            <a:noFill/>
            <a:ln w="38100">
              <a:solidFill>
                <a:srgbClr val="FF0066"/>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sp>
          <p:nvSpPr>
            <p:cNvPr id="253" name="Text Box 132"/>
            <p:cNvSpPr txBox="1">
              <a:spLocks noChangeArrowheads="1"/>
            </p:cNvSpPr>
            <p:nvPr/>
          </p:nvSpPr>
          <p:spPr bwMode="auto">
            <a:xfrm>
              <a:off x="108" y="3486"/>
              <a:ext cx="837" cy="407"/>
            </a:xfrm>
            <a:prstGeom prst="rect">
              <a:avLst/>
            </a:prstGeom>
            <a:noFill/>
            <a:ln w="38100">
              <a:noFill/>
              <a:miter lim="800000"/>
            </a:ln>
          </p:spPr>
          <p:txBody>
            <a:bodyPr wrap="square">
              <a:spAutoFit/>
            </a:bodyPr>
            <a:lstStyle/>
            <a:p>
              <a:pPr algn="l" fontAlgn="auto">
                <a:lnSpc>
                  <a:spcPct val="100000"/>
                </a:lnSpc>
                <a:spcBef>
                  <a:spcPts val="0"/>
                </a:spcBef>
                <a:spcAft>
                  <a:spcPts val="0"/>
                </a:spcAft>
                <a:defRPr/>
              </a:pPr>
              <a:r>
                <a:rPr kumimoji="1" lang="zh-CN" altLang="en-US" sz="1800" kern="0" dirty="0">
                  <a:solidFill>
                    <a:sysClr val="windowText" lastClr="000000"/>
                  </a:solidFill>
                </a:rPr>
                <a:t>左移</a:t>
              </a:r>
              <a:r>
                <a:rPr kumimoji="1" lang="en-US" altLang="zh-CN" sz="1800" kern="0" dirty="0">
                  <a:solidFill>
                    <a:sysClr val="windowText" lastClr="000000"/>
                  </a:solidFill>
                </a:rPr>
                <a:t>/</a:t>
              </a:r>
              <a:r>
                <a:rPr kumimoji="1" lang="zh-CN" altLang="en-US" sz="1800" kern="0" dirty="0">
                  <a:solidFill>
                    <a:sysClr val="windowText" lastClr="000000"/>
                  </a:solidFill>
                </a:rPr>
                <a:t>右移控制端</a:t>
              </a:r>
              <a:r>
                <a:rPr kumimoji="1" lang="en-US" altLang="zh-CN" sz="1800" kern="0" dirty="0">
                  <a:solidFill>
                    <a:sysClr val="windowText" lastClr="000000"/>
                  </a:solidFill>
                </a:rPr>
                <a:t>S</a:t>
              </a:r>
            </a:p>
          </p:txBody>
        </p:sp>
        <p:sp>
          <p:nvSpPr>
            <p:cNvPr id="254" name="Text Box 133"/>
            <p:cNvSpPr txBox="1">
              <a:spLocks noChangeArrowheads="1"/>
            </p:cNvSpPr>
            <p:nvPr/>
          </p:nvSpPr>
          <p:spPr bwMode="auto">
            <a:xfrm>
              <a:off x="303" y="2554"/>
              <a:ext cx="435" cy="288"/>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400" b="0" kern="0">
                  <a:solidFill>
                    <a:sysClr val="windowText" lastClr="000000"/>
                  </a:solidFill>
                </a:rPr>
                <a:t>CP</a:t>
              </a:r>
            </a:p>
          </p:txBody>
        </p:sp>
        <p:sp>
          <p:nvSpPr>
            <p:cNvPr id="255" name="Text Box 134"/>
            <p:cNvSpPr txBox="1">
              <a:spLocks noChangeArrowheads="1"/>
            </p:cNvSpPr>
            <p:nvPr/>
          </p:nvSpPr>
          <p:spPr bwMode="auto">
            <a:xfrm>
              <a:off x="771" y="3337"/>
              <a:ext cx="359" cy="288"/>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400" b="0" kern="0">
                  <a:solidFill>
                    <a:sysClr val="windowText" lastClr="000000"/>
                  </a:solidFill>
                </a:rPr>
                <a:t>S</a:t>
              </a:r>
              <a:r>
                <a:rPr kumimoji="1" lang="en-US" altLang="zh-CN" sz="2400" b="0" kern="0" baseline="-25000">
                  <a:solidFill>
                    <a:sysClr val="windowText" lastClr="000000"/>
                  </a:solidFill>
                </a:rPr>
                <a:t>R</a:t>
              </a:r>
            </a:p>
          </p:txBody>
        </p:sp>
        <p:sp>
          <p:nvSpPr>
            <p:cNvPr id="256" name="Text Box 135"/>
            <p:cNvSpPr txBox="1">
              <a:spLocks noChangeArrowheads="1"/>
            </p:cNvSpPr>
            <p:nvPr/>
          </p:nvSpPr>
          <p:spPr bwMode="auto">
            <a:xfrm>
              <a:off x="5346" y="3260"/>
              <a:ext cx="359" cy="288"/>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400" b="0" kern="0">
                  <a:solidFill>
                    <a:sysClr val="windowText" lastClr="000000"/>
                  </a:solidFill>
                </a:rPr>
                <a:t>S</a:t>
              </a:r>
              <a:r>
                <a:rPr kumimoji="1" lang="en-US" altLang="zh-CN" sz="2400" b="0" kern="0" baseline="-25000">
                  <a:solidFill>
                    <a:sysClr val="windowText" lastClr="000000"/>
                  </a:solidFill>
                </a:rPr>
                <a:t>L</a:t>
              </a:r>
            </a:p>
          </p:txBody>
        </p:sp>
        <p:grpSp>
          <p:nvGrpSpPr>
            <p:cNvPr id="99411" name="Group 136"/>
            <p:cNvGrpSpPr/>
            <p:nvPr/>
          </p:nvGrpSpPr>
          <p:grpSpPr bwMode="auto">
            <a:xfrm>
              <a:off x="337" y="2326"/>
              <a:ext cx="359" cy="288"/>
              <a:chOff x="228" y="3011"/>
              <a:chExt cx="359" cy="288"/>
            </a:xfrm>
          </p:grpSpPr>
          <p:sp>
            <p:nvSpPr>
              <p:cNvPr id="278" name="Text Box 137"/>
              <p:cNvSpPr txBox="1">
                <a:spLocks noChangeArrowheads="1"/>
              </p:cNvSpPr>
              <p:nvPr/>
            </p:nvSpPr>
            <p:spPr bwMode="auto">
              <a:xfrm>
                <a:off x="228" y="3011"/>
                <a:ext cx="359" cy="288"/>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400" b="0" kern="0">
                    <a:solidFill>
                      <a:sysClr val="windowText" lastClr="000000"/>
                    </a:solidFill>
                  </a:rPr>
                  <a:t>R</a:t>
                </a:r>
                <a:r>
                  <a:rPr kumimoji="1" lang="en-US" altLang="zh-CN" sz="2400" b="0" kern="0" baseline="-25000">
                    <a:solidFill>
                      <a:sysClr val="windowText" lastClr="000000"/>
                    </a:solidFill>
                  </a:rPr>
                  <a:t>D</a:t>
                </a:r>
              </a:p>
            </p:txBody>
          </p:sp>
          <p:sp>
            <p:nvSpPr>
              <p:cNvPr id="279" name="Line 138"/>
              <p:cNvSpPr>
                <a:spLocks noChangeShapeType="1"/>
              </p:cNvSpPr>
              <p:nvPr/>
            </p:nvSpPr>
            <p:spPr bwMode="auto">
              <a:xfrm>
                <a:off x="283" y="3065"/>
                <a:ext cx="108" cy="0"/>
              </a:xfrm>
              <a:prstGeom prst="line">
                <a:avLst/>
              </a:prstGeom>
              <a:noFill/>
              <a:ln w="38100">
                <a:solidFill>
                  <a:srgbClr val="00206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grpSp>
        <p:sp>
          <p:nvSpPr>
            <p:cNvPr id="258" name="Text Box 139"/>
            <p:cNvSpPr txBox="1">
              <a:spLocks noChangeArrowheads="1"/>
            </p:cNvSpPr>
            <p:nvPr/>
          </p:nvSpPr>
          <p:spPr bwMode="auto">
            <a:xfrm>
              <a:off x="1522" y="1424"/>
              <a:ext cx="293" cy="519"/>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zh-CN" altLang="en-US" sz="4800" b="0" kern="0" dirty="0">
                  <a:solidFill>
                    <a:srgbClr val="002060"/>
                  </a:solidFill>
                </a:rPr>
                <a:t>.</a:t>
              </a:r>
            </a:p>
          </p:txBody>
        </p:sp>
        <p:sp>
          <p:nvSpPr>
            <p:cNvPr id="259" name="Text Box 140"/>
            <p:cNvSpPr txBox="1">
              <a:spLocks noChangeArrowheads="1"/>
            </p:cNvSpPr>
            <p:nvPr/>
          </p:nvSpPr>
          <p:spPr bwMode="auto">
            <a:xfrm>
              <a:off x="2653" y="1422"/>
              <a:ext cx="293" cy="519"/>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zh-CN" altLang="en-US" sz="4800" b="0" kern="0" dirty="0">
                  <a:solidFill>
                    <a:srgbClr val="002060"/>
                  </a:solidFill>
                </a:rPr>
                <a:t>.</a:t>
              </a:r>
            </a:p>
          </p:txBody>
        </p:sp>
        <p:sp>
          <p:nvSpPr>
            <p:cNvPr id="260" name="Text Box 141"/>
            <p:cNvSpPr txBox="1">
              <a:spLocks noChangeArrowheads="1"/>
            </p:cNvSpPr>
            <p:nvPr/>
          </p:nvSpPr>
          <p:spPr bwMode="auto">
            <a:xfrm>
              <a:off x="3827" y="1420"/>
              <a:ext cx="293" cy="519"/>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zh-CN" altLang="en-US" sz="4800" b="0" kern="0" dirty="0">
                  <a:solidFill>
                    <a:srgbClr val="002060"/>
                  </a:solidFill>
                </a:rPr>
                <a:t>.</a:t>
              </a:r>
            </a:p>
          </p:txBody>
        </p:sp>
        <p:sp>
          <p:nvSpPr>
            <p:cNvPr id="261" name="Text Box 142"/>
            <p:cNvSpPr txBox="1">
              <a:spLocks noChangeArrowheads="1"/>
            </p:cNvSpPr>
            <p:nvPr/>
          </p:nvSpPr>
          <p:spPr bwMode="auto">
            <a:xfrm>
              <a:off x="4936" y="1408"/>
              <a:ext cx="293" cy="519"/>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zh-CN" altLang="en-US" sz="4800" b="0" kern="0" dirty="0">
                  <a:solidFill>
                    <a:srgbClr val="002060"/>
                  </a:solidFill>
                </a:rPr>
                <a:t>.</a:t>
              </a:r>
            </a:p>
          </p:txBody>
        </p:sp>
        <p:sp>
          <p:nvSpPr>
            <p:cNvPr id="262" name="Text Box 143"/>
            <p:cNvSpPr txBox="1">
              <a:spLocks noChangeArrowheads="1"/>
            </p:cNvSpPr>
            <p:nvPr/>
          </p:nvSpPr>
          <p:spPr bwMode="auto">
            <a:xfrm>
              <a:off x="795" y="2106"/>
              <a:ext cx="293" cy="519"/>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zh-CN" altLang="en-US" sz="4800" b="0" kern="0" dirty="0">
                  <a:solidFill>
                    <a:srgbClr val="002060"/>
                  </a:solidFill>
                </a:rPr>
                <a:t>.</a:t>
              </a:r>
            </a:p>
          </p:txBody>
        </p:sp>
        <p:sp>
          <p:nvSpPr>
            <p:cNvPr id="263" name="Text Box 144"/>
            <p:cNvSpPr txBox="1">
              <a:spLocks noChangeArrowheads="1"/>
            </p:cNvSpPr>
            <p:nvPr/>
          </p:nvSpPr>
          <p:spPr bwMode="auto">
            <a:xfrm>
              <a:off x="1915" y="2105"/>
              <a:ext cx="293" cy="519"/>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zh-CN" altLang="en-US" sz="4800" b="0" kern="0" dirty="0">
                  <a:solidFill>
                    <a:srgbClr val="002060"/>
                  </a:solidFill>
                </a:rPr>
                <a:t>.</a:t>
              </a:r>
            </a:p>
          </p:txBody>
        </p:sp>
        <p:sp>
          <p:nvSpPr>
            <p:cNvPr id="264" name="Text Box 145"/>
            <p:cNvSpPr txBox="1">
              <a:spLocks noChangeArrowheads="1"/>
            </p:cNvSpPr>
            <p:nvPr/>
          </p:nvSpPr>
          <p:spPr bwMode="auto">
            <a:xfrm>
              <a:off x="3099" y="2105"/>
              <a:ext cx="293" cy="519"/>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zh-CN" altLang="en-US" sz="4800" b="0" kern="0">
                  <a:solidFill>
                    <a:srgbClr val="002060"/>
                  </a:solidFill>
                </a:rPr>
                <a:t>.</a:t>
              </a:r>
            </a:p>
          </p:txBody>
        </p:sp>
        <p:sp>
          <p:nvSpPr>
            <p:cNvPr id="265" name="Text Box 146"/>
            <p:cNvSpPr txBox="1">
              <a:spLocks noChangeArrowheads="1"/>
            </p:cNvSpPr>
            <p:nvPr/>
          </p:nvSpPr>
          <p:spPr bwMode="auto">
            <a:xfrm>
              <a:off x="1295" y="2332"/>
              <a:ext cx="293" cy="519"/>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zh-CN" altLang="en-US" sz="4800" b="0" kern="0" dirty="0">
                  <a:solidFill>
                    <a:srgbClr val="002060"/>
                  </a:solidFill>
                </a:rPr>
                <a:t>.</a:t>
              </a:r>
            </a:p>
          </p:txBody>
        </p:sp>
        <p:sp>
          <p:nvSpPr>
            <p:cNvPr id="266" name="Text Box 147"/>
            <p:cNvSpPr txBox="1">
              <a:spLocks noChangeArrowheads="1"/>
            </p:cNvSpPr>
            <p:nvPr/>
          </p:nvSpPr>
          <p:spPr bwMode="auto">
            <a:xfrm>
              <a:off x="2426" y="2332"/>
              <a:ext cx="293" cy="519"/>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zh-CN" altLang="en-US" sz="4800" b="0" kern="0">
                  <a:solidFill>
                    <a:srgbClr val="002060"/>
                  </a:solidFill>
                </a:rPr>
                <a:t>.</a:t>
              </a:r>
            </a:p>
          </p:txBody>
        </p:sp>
        <p:sp>
          <p:nvSpPr>
            <p:cNvPr id="267" name="Text Box 148"/>
            <p:cNvSpPr txBox="1">
              <a:spLocks noChangeArrowheads="1"/>
            </p:cNvSpPr>
            <p:nvPr/>
          </p:nvSpPr>
          <p:spPr bwMode="auto">
            <a:xfrm>
              <a:off x="3589" y="2332"/>
              <a:ext cx="293" cy="519"/>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zh-CN" altLang="en-US" sz="4800" b="0" kern="0">
                  <a:solidFill>
                    <a:srgbClr val="002060"/>
                  </a:solidFill>
                </a:rPr>
                <a:t>.</a:t>
              </a:r>
            </a:p>
          </p:txBody>
        </p:sp>
        <p:sp>
          <p:nvSpPr>
            <p:cNvPr id="268" name="Text Box 149"/>
            <p:cNvSpPr txBox="1">
              <a:spLocks noChangeArrowheads="1"/>
            </p:cNvSpPr>
            <p:nvPr/>
          </p:nvSpPr>
          <p:spPr bwMode="auto">
            <a:xfrm>
              <a:off x="2959" y="3332"/>
              <a:ext cx="293" cy="519"/>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zh-CN" altLang="en-US" sz="4800" b="0" kern="0">
                  <a:solidFill>
                    <a:srgbClr val="002060"/>
                  </a:solidFill>
                </a:rPr>
                <a:t>.</a:t>
              </a:r>
            </a:p>
          </p:txBody>
        </p:sp>
        <p:sp>
          <p:nvSpPr>
            <p:cNvPr id="269" name="Text Box 150"/>
            <p:cNvSpPr txBox="1">
              <a:spLocks noChangeArrowheads="1"/>
            </p:cNvSpPr>
            <p:nvPr/>
          </p:nvSpPr>
          <p:spPr bwMode="auto">
            <a:xfrm>
              <a:off x="4122" y="3202"/>
              <a:ext cx="293" cy="519"/>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zh-CN" altLang="en-US" sz="4800" b="0" kern="0">
                  <a:solidFill>
                    <a:srgbClr val="002060"/>
                  </a:solidFill>
                </a:rPr>
                <a:t>.</a:t>
              </a:r>
            </a:p>
          </p:txBody>
        </p:sp>
        <p:sp>
          <p:nvSpPr>
            <p:cNvPr id="270" name="Text Box 151"/>
            <p:cNvSpPr txBox="1">
              <a:spLocks noChangeArrowheads="1"/>
            </p:cNvSpPr>
            <p:nvPr/>
          </p:nvSpPr>
          <p:spPr bwMode="auto">
            <a:xfrm>
              <a:off x="1424" y="3419"/>
              <a:ext cx="293" cy="519"/>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zh-CN" altLang="en-US" sz="4800" b="0" kern="0">
                  <a:solidFill>
                    <a:srgbClr val="002060"/>
                  </a:solidFill>
                </a:rPr>
                <a:t>.</a:t>
              </a:r>
            </a:p>
          </p:txBody>
        </p:sp>
        <p:sp>
          <p:nvSpPr>
            <p:cNvPr id="271" name="Text Box 152"/>
            <p:cNvSpPr txBox="1">
              <a:spLocks noChangeArrowheads="1"/>
            </p:cNvSpPr>
            <p:nvPr/>
          </p:nvSpPr>
          <p:spPr bwMode="auto">
            <a:xfrm>
              <a:off x="2546" y="3419"/>
              <a:ext cx="293" cy="519"/>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zh-CN" altLang="en-US" sz="4800" b="0" kern="0">
                  <a:solidFill>
                    <a:srgbClr val="002060"/>
                  </a:solidFill>
                </a:rPr>
                <a:t>.</a:t>
              </a:r>
            </a:p>
          </p:txBody>
        </p:sp>
        <p:sp>
          <p:nvSpPr>
            <p:cNvPr id="272" name="Text Box 153"/>
            <p:cNvSpPr txBox="1">
              <a:spLocks noChangeArrowheads="1"/>
            </p:cNvSpPr>
            <p:nvPr/>
          </p:nvSpPr>
          <p:spPr bwMode="auto">
            <a:xfrm>
              <a:off x="3720" y="3419"/>
              <a:ext cx="293" cy="519"/>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zh-CN" altLang="en-US" sz="4800" b="0" kern="0">
                  <a:solidFill>
                    <a:srgbClr val="002060"/>
                  </a:solidFill>
                </a:rPr>
                <a:t>.</a:t>
              </a:r>
            </a:p>
          </p:txBody>
        </p:sp>
        <p:sp>
          <p:nvSpPr>
            <p:cNvPr id="273" name="Text Box 154"/>
            <p:cNvSpPr txBox="1">
              <a:spLocks noChangeArrowheads="1"/>
            </p:cNvSpPr>
            <p:nvPr/>
          </p:nvSpPr>
          <p:spPr bwMode="auto">
            <a:xfrm>
              <a:off x="4851" y="3419"/>
              <a:ext cx="293" cy="519"/>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zh-CN" altLang="en-US" sz="4800" b="0" kern="0">
                  <a:solidFill>
                    <a:srgbClr val="002060"/>
                  </a:solidFill>
                </a:rPr>
                <a:t>.</a:t>
              </a:r>
            </a:p>
          </p:txBody>
        </p:sp>
        <p:sp>
          <p:nvSpPr>
            <p:cNvPr id="274" name="Text Box 155"/>
            <p:cNvSpPr txBox="1">
              <a:spLocks noChangeArrowheads="1"/>
            </p:cNvSpPr>
            <p:nvPr/>
          </p:nvSpPr>
          <p:spPr bwMode="auto">
            <a:xfrm>
              <a:off x="5003" y="3614"/>
              <a:ext cx="293" cy="519"/>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zh-CN" altLang="en-US" sz="4800" b="0" kern="0">
                  <a:solidFill>
                    <a:srgbClr val="002060"/>
                  </a:solidFill>
                </a:rPr>
                <a:t>.</a:t>
              </a:r>
            </a:p>
          </p:txBody>
        </p:sp>
        <p:sp>
          <p:nvSpPr>
            <p:cNvPr id="275" name="Text Box 156"/>
            <p:cNvSpPr txBox="1">
              <a:spLocks noChangeArrowheads="1"/>
            </p:cNvSpPr>
            <p:nvPr/>
          </p:nvSpPr>
          <p:spPr bwMode="auto">
            <a:xfrm>
              <a:off x="3873" y="3613"/>
              <a:ext cx="293" cy="519"/>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zh-CN" altLang="en-US" sz="4800" b="0" kern="0">
                  <a:solidFill>
                    <a:srgbClr val="002060"/>
                  </a:solidFill>
                </a:rPr>
                <a:t>.</a:t>
              </a:r>
            </a:p>
          </p:txBody>
        </p:sp>
        <p:sp>
          <p:nvSpPr>
            <p:cNvPr id="276" name="Text Box 157"/>
            <p:cNvSpPr txBox="1">
              <a:spLocks noChangeArrowheads="1"/>
            </p:cNvSpPr>
            <p:nvPr/>
          </p:nvSpPr>
          <p:spPr bwMode="auto">
            <a:xfrm>
              <a:off x="2722" y="3623"/>
              <a:ext cx="293" cy="519"/>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zh-CN" altLang="en-US" sz="4800" b="0" kern="0">
                  <a:solidFill>
                    <a:srgbClr val="002060"/>
                  </a:solidFill>
                </a:rPr>
                <a:t>.</a:t>
              </a:r>
            </a:p>
          </p:txBody>
        </p:sp>
        <p:sp>
          <p:nvSpPr>
            <p:cNvPr id="277" name="Text Box 158"/>
            <p:cNvSpPr txBox="1">
              <a:spLocks noChangeArrowheads="1"/>
            </p:cNvSpPr>
            <p:nvPr/>
          </p:nvSpPr>
          <p:spPr bwMode="auto">
            <a:xfrm>
              <a:off x="1559" y="3623"/>
              <a:ext cx="293" cy="519"/>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zh-CN" altLang="en-US" sz="4800" b="0" kern="0" dirty="0">
                  <a:solidFill>
                    <a:srgbClr val="002060"/>
                  </a:solidFill>
                </a:rPr>
                <a:t>.</a:t>
              </a:r>
            </a:p>
          </p:txBody>
        </p:sp>
      </p:grpSp>
      <p:sp>
        <p:nvSpPr>
          <p:cNvPr id="324" name="Text Box 161"/>
          <p:cNvSpPr txBox="1">
            <a:spLocks noChangeArrowheads="1"/>
          </p:cNvSpPr>
          <p:nvPr/>
        </p:nvSpPr>
        <p:spPr bwMode="black">
          <a:xfrm>
            <a:off x="1524000" y="1211263"/>
            <a:ext cx="2503488" cy="1446212"/>
          </a:xfrm>
          <a:prstGeom prst="rect">
            <a:avLst/>
          </a:prstGeom>
          <a:noFill/>
          <a:ln w="9525" algn="ctr">
            <a:noFill/>
            <a:miter lim="800000"/>
          </a:ln>
        </p:spPr>
        <p:txBody>
          <a:bodyPr>
            <a:spAutoFit/>
          </a:bodyPr>
          <a:lstStyle/>
          <a:p>
            <a:pPr algn="l">
              <a:lnSpc>
                <a:spcPct val="110000"/>
              </a:lnSpc>
              <a:spcBef>
                <a:spcPct val="0"/>
              </a:spcBef>
            </a:pPr>
            <a:r>
              <a:rPr lang="en-US" altLang="zh-CN" dirty="0">
                <a:solidFill>
                  <a:srgbClr val="002060"/>
                </a:solidFill>
                <a:latin typeface="Arial" panose="020B0604020202020204" pitchFamily="34" charset="0"/>
                <a:ea typeface="楷体_GB2312" panose="02010609030101010101" charset="-122"/>
              </a:rPr>
              <a:t>S=0</a:t>
            </a:r>
            <a:r>
              <a:rPr lang="zh-CN" altLang="en-US" dirty="0">
                <a:solidFill>
                  <a:srgbClr val="002060"/>
                </a:solidFill>
                <a:latin typeface="Arial" panose="020B0604020202020204" pitchFamily="34" charset="0"/>
                <a:ea typeface="楷体_GB2312" panose="02010609030101010101" charset="-122"/>
              </a:rPr>
              <a:t>，（往）左移</a:t>
            </a:r>
          </a:p>
          <a:p>
            <a:pPr algn="l">
              <a:lnSpc>
                <a:spcPct val="110000"/>
              </a:lnSpc>
              <a:spcBef>
                <a:spcPct val="0"/>
              </a:spcBef>
            </a:pPr>
            <a:r>
              <a:rPr lang="en-US" altLang="zh-CN" dirty="0">
                <a:solidFill>
                  <a:srgbClr val="002060"/>
                </a:solidFill>
                <a:latin typeface="Arial" panose="020B0604020202020204" pitchFamily="34" charset="0"/>
                <a:ea typeface="楷体_GB2312" panose="02010609030101010101" charset="-122"/>
              </a:rPr>
              <a:t>S=1</a:t>
            </a:r>
            <a:r>
              <a:rPr lang="zh-CN" altLang="en-US" dirty="0">
                <a:solidFill>
                  <a:srgbClr val="002060"/>
                </a:solidFill>
                <a:latin typeface="Arial" panose="020B0604020202020204" pitchFamily="34" charset="0"/>
                <a:ea typeface="楷体_GB2312" panose="02010609030101010101" charset="-122"/>
              </a:rPr>
              <a:t> ，（往）右移</a:t>
            </a:r>
          </a:p>
          <a:p>
            <a:pPr algn="l">
              <a:lnSpc>
                <a:spcPct val="110000"/>
              </a:lnSpc>
              <a:spcBef>
                <a:spcPct val="0"/>
              </a:spcBef>
            </a:pPr>
            <a:r>
              <a:rPr lang="en-US" altLang="zh-CN" dirty="0">
                <a:solidFill>
                  <a:srgbClr val="002060"/>
                </a:solidFill>
                <a:latin typeface="Arial" panose="020B0604020202020204" pitchFamily="34" charset="0"/>
                <a:ea typeface="楷体_GB2312" panose="02010609030101010101" charset="-122"/>
              </a:rPr>
              <a:t>S</a:t>
            </a:r>
            <a:r>
              <a:rPr lang="en-US" altLang="zh-CN" baseline="-25000" dirty="0">
                <a:solidFill>
                  <a:srgbClr val="002060"/>
                </a:solidFill>
                <a:latin typeface="Arial" panose="020B0604020202020204" pitchFamily="34" charset="0"/>
                <a:ea typeface="楷体_GB2312" panose="02010609030101010101" charset="-122"/>
              </a:rPr>
              <a:t>R</a:t>
            </a:r>
            <a:r>
              <a:rPr lang="zh-CN" altLang="en-US" dirty="0">
                <a:solidFill>
                  <a:srgbClr val="002060"/>
                </a:solidFill>
                <a:latin typeface="Arial" panose="020B0604020202020204" pitchFamily="34" charset="0"/>
                <a:ea typeface="楷体_GB2312" panose="02010609030101010101" charset="-122"/>
              </a:rPr>
              <a:t>：右串行输入端</a:t>
            </a:r>
          </a:p>
          <a:p>
            <a:pPr algn="l">
              <a:lnSpc>
                <a:spcPct val="110000"/>
              </a:lnSpc>
              <a:spcBef>
                <a:spcPct val="0"/>
              </a:spcBef>
            </a:pPr>
            <a:r>
              <a:rPr lang="en-US" altLang="zh-CN" dirty="0">
                <a:solidFill>
                  <a:srgbClr val="002060"/>
                </a:solidFill>
                <a:latin typeface="Arial" panose="020B0604020202020204" pitchFamily="34" charset="0"/>
                <a:ea typeface="楷体_GB2312" panose="02010609030101010101" charset="-122"/>
              </a:rPr>
              <a:t>S</a:t>
            </a:r>
            <a:r>
              <a:rPr lang="en-US" altLang="zh-CN" baseline="-25000" dirty="0">
                <a:solidFill>
                  <a:srgbClr val="002060"/>
                </a:solidFill>
                <a:latin typeface="Arial" panose="020B0604020202020204" pitchFamily="34" charset="0"/>
                <a:ea typeface="楷体_GB2312" panose="02010609030101010101" charset="-122"/>
              </a:rPr>
              <a:t>L</a:t>
            </a:r>
            <a:r>
              <a:rPr lang="zh-CN" altLang="en-US" dirty="0">
                <a:solidFill>
                  <a:srgbClr val="002060"/>
                </a:solidFill>
                <a:latin typeface="Arial" panose="020B0604020202020204" pitchFamily="34" charset="0"/>
                <a:ea typeface="楷体_GB2312" panose="02010609030101010101" charset="-122"/>
              </a:rPr>
              <a:t>：左串行输入端</a:t>
            </a:r>
          </a:p>
        </p:txBody>
      </p:sp>
      <p:sp>
        <p:nvSpPr>
          <p:cNvPr id="325" name="Text Box 152"/>
          <p:cNvSpPr txBox="1">
            <a:spLocks noChangeArrowheads="1"/>
          </p:cNvSpPr>
          <p:nvPr/>
        </p:nvSpPr>
        <p:spPr bwMode="auto">
          <a:xfrm>
            <a:off x="2857500" y="5427663"/>
            <a:ext cx="465138" cy="823912"/>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zh-CN" altLang="en-US" sz="4800" b="0" kern="0" dirty="0">
                <a:solidFill>
                  <a:srgbClr val="002060"/>
                </a:solidFill>
              </a:rPr>
              <a:t>.</a:t>
            </a:r>
          </a:p>
        </p:txBody>
      </p:sp>
      <p:sp>
        <p:nvSpPr>
          <p:cNvPr id="163" name="矩形 162"/>
          <p:cNvSpPr>
            <a:spLocks noChangeArrowheads="1"/>
          </p:cNvSpPr>
          <p:nvPr/>
        </p:nvSpPr>
        <p:spPr bwMode="auto">
          <a:xfrm>
            <a:off x="2659064" y="6064250"/>
            <a:ext cx="396875" cy="368300"/>
          </a:xfrm>
          <a:prstGeom prst="rect">
            <a:avLst/>
          </a:prstGeom>
          <a:noFill/>
          <a:ln w="9525">
            <a:noFill/>
            <a:miter lim="800000"/>
          </a:ln>
        </p:spPr>
        <p:txBody>
          <a:bodyPr wrap="none">
            <a:spAutoFit/>
          </a:bodyPr>
          <a:lstStyle/>
          <a:p>
            <a:r>
              <a:rPr lang="en-US" altLang="zh-CN">
                <a:solidFill>
                  <a:srgbClr val="FF0000"/>
                </a:solidFill>
                <a:latin typeface="Arial" panose="020B0604020202020204" pitchFamily="34" charset="0"/>
              </a:rPr>
              <a:t>0</a:t>
            </a:r>
            <a:r>
              <a:rPr lang="en-US" altLang="zh-CN" b="0">
                <a:solidFill>
                  <a:srgbClr val="CC3300"/>
                </a:solidFill>
                <a:latin typeface="Arial" panose="020B0604020202020204" pitchFamily="34" charset="0"/>
              </a:rPr>
              <a:t> </a:t>
            </a:r>
            <a:endParaRPr lang="zh-CN" altLang="en-US"/>
          </a:p>
        </p:txBody>
      </p:sp>
      <p:sp>
        <p:nvSpPr>
          <p:cNvPr id="164" name="矩形 163"/>
          <p:cNvSpPr>
            <a:spLocks noChangeArrowheads="1"/>
          </p:cNvSpPr>
          <p:nvPr/>
        </p:nvSpPr>
        <p:spPr bwMode="auto">
          <a:xfrm>
            <a:off x="3535364" y="6064250"/>
            <a:ext cx="396875" cy="368300"/>
          </a:xfrm>
          <a:prstGeom prst="rect">
            <a:avLst/>
          </a:prstGeom>
          <a:noFill/>
          <a:ln w="9525">
            <a:noFill/>
            <a:miter lim="800000"/>
          </a:ln>
        </p:spPr>
        <p:txBody>
          <a:bodyPr wrap="none">
            <a:spAutoFit/>
          </a:bodyPr>
          <a:lstStyle/>
          <a:p>
            <a:r>
              <a:rPr lang="en-US" altLang="zh-CN" dirty="0">
                <a:solidFill>
                  <a:srgbClr val="FF0000"/>
                </a:solidFill>
                <a:latin typeface="Arial" panose="020B0604020202020204" pitchFamily="34" charset="0"/>
              </a:rPr>
              <a:t>1</a:t>
            </a:r>
            <a:r>
              <a:rPr lang="en-US" altLang="zh-CN" b="0" dirty="0">
                <a:solidFill>
                  <a:srgbClr val="CC3300"/>
                </a:solidFill>
                <a:latin typeface="Arial" panose="020B0604020202020204" pitchFamily="34" charset="0"/>
              </a:rPr>
              <a:t> </a:t>
            </a:r>
            <a:endParaRPr lang="zh-CN" altLang="en-US" dirty="0"/>
          </a:p>
        </p:txBody>
      </p:sp>
      <p:sp>
        <p:nvSpPr>
          <p:cNvPr id="165" name="椭圆 164"/>
          <p:cNvSpPr/>
          <p:nvPr/>
        </p:nvSpPr>
        <p:spPr bwMode="auto">
          <a:xfrm>
            <a:off x="9982200" y="5162550"/>
            <a:ext cx="468000" cy="562630"/>
          </a:xfrm>
          <a:prstGeom prst="ellipse">
            <a:avLst/>
          </a:prstGeom>
          <a:noFill/>
          <a:ln w="28575" cap="flat" cmpd="sng" algn="ctr">
            <a:solidFill>
              <a:schemeClr val="accent5">
                <a:lumMod val="50000"/>
              </a:schemeClr>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algn="r" eaLnBrk="0" hangingPunct="0">
              <a:lnSpc>
                <a:spcPct val="100000"/>
              </a:lnSpc>
              <a:spcBef>
                <a:spcPct val="0"/>
              </a:spcBef>
            </a:pPr>
            <a:endParaRPr lang="zh-CN" altLang="en-US" u="sng">
              <a:solidFill>
                <a:schemeClr val="accent1"/>
              </a:solidFill>
              <a:latin typeface="Lucida Sans Unicode" panose="020B0602030504020204" pitchFamily="34" charset="0"/>
              <a:ea typeface="Gulim" panose="020B0600000101010101" pitchFamily="50" charset="-127"/>
            </a:endParaRPr>
          </a:p>
        </p:txBody>
      </p:sp>
      <p:sp>
        <p:nvSpPr>
          <p:cNvPr id="166" name="椭圆 165"/>
          <p:cNvSpPr/>
          <p:nvPr/>
        </p:nvSpPr>
        <p:spPr bwMode="auto">
          <a:xfrm>
            <a:off x="4133850" y="2266950"/>
            <a:ext cx="468000" cy="562630"/>
          </a:xfrm>
          <a:prstGeom prst="ellipse">
            <a:avLst/>
          </a:prstGeom>
          <a:noFill/>
          <a:ln w="28575" cap="flat" cmpd="sng" algn="ctr">
            <a:solidFill>
              <a:schemeClr val="accent5">
                <a:lumMod val="50000"/>
              </a:schemeClr>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algn="r" eaLnBrk="0" hangingPunct="0">
              <a:lnSpc>
                <a:spcPct val="100000"/>
              </a:lnSpc>
              <a:spcBef>
                <a:spcPct val="0"/>
              </a:spcBef>
            </a:pPr>
            <a:endParaRPr lang="zh-CN" altLang="en-US" u="sng">
              <a:solidFill>
                <a:schemeClr val="accent1"/>
              </a:solidFill>
              <a:latin typeface="Lucida Sans Unicode" panose="020B0602030504020204" pitchFamily="34" charset="0"/>
              <a:ea typeface="Gulim" panose="020B0600000101010101" pitchFamily="50" charset="-127"/>
            </a:endParaRPr>
          </a:p>
        </p:txBody>
      </p:sp>
      <p:sp>
        <p:nvSpPr>
          <p:cNvPr id="171" name="Text Box 161"/>
          <p:cNvSpPr txBox="1">
            <a:spLocks noChangeArrowheads="1"/>
          </p:cNvSpPr>
          <p:nvPr/>
        </p:nvSpPr>
        <p:spPr bwMode="black">
          <a:xfrm>
            <a:off x="9944100" y="4686302"/>
            <a:ext cx="762000" cy="430887"/>
          </a:xfrm>
          <a:prstGeom prst="rect">
            <a:avLst/>
          </a:prstGeom>
          <a:noFill/>
          <a:ln w="9525" algn="ctr">
            <a:noFill/>
            <a:miter lim="800000"/>
          </a:ln>
        </p:spPr>
        <p:txBody>
          <a:bodyPr wrap="square">
            <a:spAutoFit/>
          </a:bodyPr>
          <a:lstStyle/>
          <a:p>
            <a:pPr algn="l">
              <a:lnSpc>
                <a:spcPct val="110000"/>
              </a:lnSpc>
              <a:spcBef>
                <a:spcPct val="0"/>
              </a:spcBef>
            </a:pPr>
            <a:r>
              <a:rPr lang="zh-CN" altLang="en-US" dirty="0">
                <a:solidFill>
                  <a:srgbClr val="CC0099"/>
                </a:solidFill>
                <a:latin typeface="Arial" panose="020B0604020202020204" pitchFamily="34" charset="0"/>
                <a:ea typeface="楷体_GB2312" panose="02010609030101010101" charset="-122"/>
              </a:rPr>
              <a:t>串入</a:t>
            </a:r>
          </a:p>
        </p:txBody>
      </p:sp>
      <p:sp>
        <p:nvSpPr>
          <p:cNvPr id="173" name="Text Box 161"/>
          <p:cNvSpPr txBox="1">
            <a:spLocks noChangeArrowheads="1"/>
          </p:cNvSpPr>
          <p:nvPr/>
        </p:nvSpPr>
        <p:spPr bwMode="black">
          <a:xfrm>
            <a:off x="4572000" y="2247902"/>
            <a:ext cx="762000" cy="430887"/>
          </a:xfrm>
          <a:prstGeom prst="rect">
            <a:avLst/>
          </a:prstGeom>
          <a:noFill/>
          <a:ln w="9525" algn="ctr">
            <a:noFill/>
            <a:miter lim="800000"/>
          </a:ln>
        </p:spPr>
        <p:txBody>
          <a:bodyPr wrap="square">
            <a:spAutoFit/>
          </a:bodyPr>
          <a:lstStyle/>
          <a:p>
            <a:pPr algn="l">
              <a:lnSpc>
                <a:spcPct val="110000"/>
              </a:lnSpc>
              <a:spcBef>
                <a:spcPct val="0"/>
              </a:spcBef>
            </a:pPr>
            <a:r>
              <a:rPr lang="zh-CN" altLang="en-US" dirty="0">
                <a:solidFill>
                  <a:srgbClr val="CC0099"/>
                </a:solidFill>
                <a:latin typeface="Arial" panose="020B0604020202020204" pitchFamily="34" charset="0"/>
                <a:ea typeface="楷体_GB2312" panose="02010609030101010101" charset="-122"/>
              </a:rPr>
              <a:t>串出</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500" fill="hold"/>
                                        <p:tgtEl>
                                          <p:spTgt spid="324"/>
                                        </p:tgtEl>
                                        <p:attrNameLst>
                                          <p:attrName>ppt_x</p:attrName>
                                        </p:attrNameLst>
                                      </p:cBhvr>
                                      <p:tavLst>
                                        <p:tav tm="0">
                                          <p:val>
                                            <p:strVal val="0-#ppt_w/2"/>
                                          </p:val>
                                        </p:tav>
                                        <p:tav tm="100000">
                                          <p:val>
                                            <p:strVal val="#ppt_x"/>
                                          </p:val>
                                        </p:tav>
                                      </p:tavLst>
                                    </p:anim>
                                    <p:anim calcmode="lin" valueType="num">
                                      <p:cBhvr additive="base">
                                        <p:cTn id="8" dur="500" fill="hold"/>
                                        <p:tgtEl>
                                          <p:spTgt spid="3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63"/>
                                        </p:tgtEl>
                                        <p:attrNameLst>
                                          <p:attrName>style.visibility</p:attrName>
                                        </p:attrNameLst>
                                      </p:cBhvr>
                                      <p:to>
                                        <p:strVal val="visible"/>
                                      </p:to>
                                    </p:set>
                                    <p:anim calcmode="lin" valueType="num">
                                      <p:cBhvr>
                                        <p:cTn id="13" dur="500" fill="hold"/>
                                        <p:tgtEl>
                                          <p:spTgt spid="163"/>
                                        </p:tgtEl>
                                        <p:attrNameLst>
                                          <p:attrName>ppt_w</p:attrName>
                                        </p:attrNameLst>
                                      </p:cBhvr>
                                      <p:tavLst>
                                        <p:tav tm="0">
                                          <p:val>
                                            <p:fltVal val="0"/>
                                          </p:val>
                                        </p:tav>
                                        <p:tav tm="100000">
                                          <p:val>
                                            <p:strVal val="#ppt_w"/>
                                          </p:val>
                                        </p:tav>
                                      </p:tavLst>
                                    </p:anim>
                                    <p:anim calcmode="lin" valueType="num">
                                      <p:cBhvr>
                                        <p:cTn id="14" dur="500" fill="hold"/>
                                        <p:tgtEl>
                                          <p:spTgt spid="163"/>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64"/>
                                        </p:tgtEl>
                                        <p:attrNameLst>
                                          <p:attrName>style.visibility</p:attrName>
                                        </p:attrNameLst>
                                      </p:cBhvr>
                                      <p:to>
                                        <p:strVal val="visible"/>
                                      </p:to>
                                    </p:set>
                                    <p:anim calcmode="lin" valueType="num">
                                      <p:cBhvr>
                                        <p:cTn id="19" dur="500" fill="hold"/>
                                        <p:tgtEl>
                                          <p:spTgt spid="164"/>
                                        </p:tgtEl>
                                        <p:attrNameLst>
                                          <p:attrName>ppt_w</p:attrName>
                                        </p:attrNameLst>
                                      </p:cBhvr>
                                      <p:tavLst>
                                        <p:tav tm="0">
                                          <p:val>
                                            <p:fltVal val="0"/>
                                          </p:val>
                                        </p:tav>
                                        <p:tav tm="100000">
                                          <p:val>
                                            <p:strVal val="#ppt_w"/>
                                          </p:val>
                                        </p:tav>
                                      </p:tavLst>
                                    </p:anim>
                                    <p:anim calcmode="lin" valueType="num">
                                      <p:cBhvr>
                                        <p:cTn id="20" dur="500" fill="hold"/>
                                        <p:tgtEl>
                                          <p:spTgt spid="164"/>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65"/>
                                        </p:tgtEl>
                                        <p:attrNameLst>
                                          <p:attrName>style.visibility</p:attrName>
                                        </p:attrNameLst>
                                      </p:cBhvr>
                                      <p:to>
                                        <p:strVal val="visible"/>
                                      </p:to>
                                    </p:set>
                                    <p:anim calcmode="lin" valueType="num">
                                      <p:cBhvr>
                                        <p:cTn id="25" dur="500" fill="hold"/>
                                        <p:tgtEl>
                                          <p:spTgt spid="165"/>
                                        </p:tgtEl>
                                        <p:attrNameLst>
                                          <p:attrName>ppt_w</p:attrName>
                                        </p:attrNameLst>
                                      </p:cBhvr>
                                      <p:tavLst>
                                        <p:tav tm="0">
                                          <p:val>
                                            <p:fltVal val="0"/>
                                          </p:val>
                                        </p:tav>
                                        <p:tav tm="100000">
                                          <p:val>
                                            <p:strVal val="#ppt_w"/>
                                          </p:val>
                                        </p:tav>
                                      </p:tavLst>
                                    </p:anim>
                                    <p:anim calcmode="lin" valueType="num">
                                      <p:cBhvr>
                                        <p:cTn id="26" dur="500" fill="hold"/>
                                        <p:tgtEl>
                                          <p:spTgt spid="165"/>
                                        </p:tgtEl>
                                        <p:attrNameLst>
                                          <p:attrName>ppt_h</p:attrName>
                                        </p:attrNameLst>
                                      </p:cBhvr>
                                      <p:tavLst>
                                        <p:tav tm="0">
                                          <p:val>
                                            <p:fltVal val="0"/>
                                          </p:val>
                                        </p:tav>
                                        <p:tav tm="100000">
                                          <p:val>
                                            <p:strVal val="#ppt_h"/>
                                          </p:val>
                                        </p:tav>
                                      </p:tavLst>
                                    </p:anim>
                                  </p:childTnLst>
                                </p:cTn>
                              </p:par>
                            </p:childTnLst>
                          </p:cTn>
                        </p:par>
                        <p:par>
                          <p:cTn id="27" fill="hold">
                            <p:stCondLst>
                              <p:cond delay="500"/>
                            </p:stCondLst>
                            <p:childTnLst>
                              <p:par>
                                <p:cTn id="28" presetID="2" presetClass="entr" presetSubtype="2" fill="hold" grpId="0" nodeType="afterEffect">
                                  <p:stCondLst>
                                    <p:cond delay="0"/>
                                  </p:stCondLst>
                                  <p:childTnLst>
                                    <p:set>
                                      <p:cBhvr>
                                        <p:cTn id="29" dur="1" fill="hold">
                                          <p:stCondLst>
                                            <p:cond delay="0"/>
                                          </p:stCondLst>
                                        </p:cTn>
                                        <p:tgtEl>
                                          <p:spTgt spid="171"/>
                                        </p:tgtEl>
                                        <p:attrNameLst>
                                          <p:attrName>style.visibility</p:attrName>
                                        </p:attrNameLst>
                                      </p:cBhvr>
                                      <p:to>
                                        <p:strVal val="visible"/>
                                      </p:to>
                                    </p:set>
                                    <p:anim calcmode="lin" valueType="num">
                                      <p:cBhvr additive="base">
                                        <p:cTn id="30" dur="500" fill="hold"/>
                                        <p:tgtEl>
                                          <p:spTgt spid="171"/>
                                        </p:tgtEl>
                                        <p:attrNameLst>
                                          <p:attrName>ppt_x</p:attrName>
                                        </p:attrNameLst>
                                      </p:cBhvr>
                                      <p:tavLst>
                                        <p:tav tm="0">
                                          <p:val>
                                            <p:strVal val="1+#ppt_w/2"/>
                                          </p:val>
                                        </p:tav>
                                        <p:tav tm="100000">
                                          <p:val>
                                            <p:strVal val="#ppt_x"/>
                                          </p:val>
                                        </p:tav>
                                      </p:tavLst>
                                    </p:anim>
                                    <p:anim calcmode="lin" valueType="num">
                                      <p:cBhvr additive="base">
                                        <p:cTn id="31" dur="500" fill="hold"/>
                                        <p:tgtEl>
                                          <p:spTgt spid="171"/>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166"/>
                                        </p:tgtEl>
                                        <p:attrNameLst>
                                          <p:attrName>style.visibility</p:attrName>
                                        </p:attrNameLst>
                                      </p:cBhvr>
                                      <p:to>
                                        <p:strVal val="visible"/>
                                      </p:to>
                                    </p:set>
                                    <p:anim calcmode="lin" valueType="num">
                                      <p:cBhvr>
                                        <p:cTn id="36" dur="500" fill="hold"/>
                                        <p:tgtEl>
                                          <p:spTgt spid="166"/>
                                        </p:tgtEl>
                                        <p:attrNameLst>
                                          <p:attrName>ppt_w</p:attrName>
                                        </p:attrNameLst>
                                      </p:cBhvr>
                                      <p:tavLst>
                                        <p:tav tm="0">
                                          <p:val>
                                            <p:fltVal val="0"/>
                                          </p:val>
                                        </p:tav>
                                        <p:tav tm="100000">
                                          <p:val>
                                            <p:strVal val="#ppt_w"/>
                                          </p:val>
                                        </p:tav>
                                      </p:tavLst>
                                    </p:anim>
                                    <p:anim calcmode="lin" valueType="num">
                                      <p:cBhvr>
                                        <p:cTn id="37" dur="500" fill="hold"/>
                                        <p:tgtEl>
                                          <p:spTgt spid="166"/>
                                        </p:tgtEl>
                                        <p:attrNameLst>
                                          <p:attrName>ppt_h</p:attrName>
                                        </p:attrNameLst>
                                      </p:cBhvr>
                                      <p:tavLst>
                                        <p:tav tm="0">
                                          <p:val>
                                            <p:fltVal val="0"/>
                                          </p:val>
                                        </p:tav>
                                        <p:tav tm="100000">
                                          <p:val>
                                            <p:strVal val="#ppt_h"/>
                                          </p:val>
                                        </p:tav>
                                      </p:tavLst>
                                    </p:anim>
                                  </p:childTnLst>
                                </p:cTn>
                              </p:par>
                            </p:childTnLst>
                          </p:cTn>
                        </p:par>
                        <p:par>
                          <p:cTn id="38" fill="hold">
                            <p:stCondLst>
                              <p:cond delay="500"/>
                            </p:stCondLst>
                            <p:childTnLst>
                              <p:par>
                                <p:cTn id="39" presetID="2" presetClass="entr" presetSubtype="1" fill="hold" grpId="0" nodeType="afterEffect">
                                  <p:stCondLst>
                                    <p:cond delay="0"/>
                                  </p:stCondLst>
                                  <p:childTnLst>
                                    <p:set>
                                      <p:cBhvr>
                                        <p:cTn id="40" dur="1" fill="hold">
                                          <p:stCondLst>
                                            <p:cond delay="0"/>
                                          </p:stCondLst>
                                        </p:cTn>
                                        <p:tgtEl>
                                          <p:spTgt spid="173"/>
                                        </p:tgtEl>
                                        <p:attrNameLst>
                                          <p:attrName>style.visibility</p:attrName>
                                        </p:attrNameLst>
                                      </p:cBhvr>
                                      <p:to>
                                        <p:strVal val="visible"/>
                                      </p:to>
                                    </p:set>
                                    <p:anim calcmode="lin" valueType="num">
                                      <p:cBhvr additive="base">
                                        <p:cTn id="41" dur="500" fill="hold"/>
                                        <p:tgtEl>
                                          <p:spTgt spid="173"/>
                                        </p:tgtEl>
                                        <p:attrNameLst>
                                          <p:attrName>ppt_x</p:attrName>
                                        </p:attrNameLst>
                                      </p:cBhvr>
                                      <p:tavLst>
                                        <p:tav tm="0">
                                          <p:val>
                                            <p:strVal val="#ppt_x"/>
                                          </p:val>
                                        </p:tav>
                                        <p:tav tm="100000">
                                          <p:val>
                                            <p:strVal val="#ppt_x"/>
                                          </p:val>
                                        </p:tav>
                                      </p:tavLst>
                                    </p:anim>
                                    <p:anim calcmode="lin" valueType="num">
                                      <p:cBhvr additive="base">
                                        <p:cTn id="42" dur="500" fill="hold"/>
                                        <p:tgtEl>
                                          <p:spTgt spid="17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 grpId="0"/>
      <p:bldP spid="163" grpId="0"/>
      <p:bldP spid="164" grpId="0"/>
      <p:bldP spid="165" grpId="0" animBg="1"/>
      <p:bldP spid="166" grpId="0" animBg="1"/>
      <p:bldP spid="171" grpId="0"/>
      <p:bldP spid="173" grpId="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2"/>
          <p:cNvSpPr>
            <a:spLocks noGrp="1" noChangeArrowheads="1"/>
          </p:cNvSpPr>
          <p:nvPr>
            <p:ph type="title" idx="4294967295"/>
          </p:nvPr>
        </p:nvSpPr>
        <p:spPr>
          <a:xfrm>
            <a:off x="2884714" y="586469"/>
            <a:ext cx="7391400" cy="609600"/>
          </a:xfrm>
        </p:spPr>
        <p:txBody>
          <a:bodyPr/>
          <a:lstStyle/>
          <a:p>
            <a:r>
              <a:rPr lang="en-US" altLang="zh-CN" sz="2400" dirty="0">
                <a:solidFill>
                  <a:srgbClr val="FFCC00"/>
                </a:solidFill>
                <a:latin typeface="Arial" panose="020B0604020202020204" pitchFamily="34" charset="0"/>
                <a:ea typeface="黑体" panose="02010600030101010101" pitchFamily="49" charset="-122"/>
              </a:rPr>
              <a:t>4</a:t>
            </a:r>
            <a:r>
              <a:rPr lang="zh-CN" altLang="en-US" sz="2400" dirty="0">
                <a:solidFill>
                  <a:srgbClr val="FFCC00"/>
                </a:solidFill>
                <a:latin typeface="Arial" panose="020B0604020202020204" pitchFamily="34" charset="0"/>
                <a:ea typeface="黑体" panose="02010600030101010101" pitchFamily="49" charset="-122"/>
              </a:rPr>
              <a:t>位串行输入、串/并行输出双向移位寄存器工作原理</a:t>
            </a:r>
          </a:p>
        </p:txBody>
      </p:sp>
      <p:sp>
        <p:nvSpPr>
          <p:cNvPr id="347222" name="Rectangle 3"/>
          <p:cNvSpPr txBox="1">
            <a:spLocks noChangeArrowheads="1"/>
          </p:cNvSpPr>
          <p:nvPr/>
        </p:nvSpPr>
        <p:spPr bwMode="auto">
          <a:xfrm>
            <a:off x="1083129" y="1594758"/>
            <a:ext cx="4300538" cy="563563"/>
          </a:xfrm>
          <a:prstGeom prst="rect">
            <a:avLst/>
          </a:prstGeom>
          <a:noFill/>
          <a:ln w="9525">
            <a:noFill/>
            <a:miter lim="800000"/>
          </a:ln>
        </p:spPr>
        <p:txBody>
          <a:bodyPr/>
          <a:lstStyle/>
          <a:p>
            <a:pPr marL="342900" indent="-342900" algn="just" eaLnBrk="0" hangingPunct="0">
              <a:lnSpc>
                <a:spcPct val="100000"/>
              </a:lnSpc>
              <a:spcBef>
                <a:spcPct val="20000"/>
              </a:spcBef>
              <a:buClr>
                <a:schemeClr val="bg2"/>
              </a:buClr>
              <a:buFont typeface="Wingdings" panose="05000000000000000000" pitchFamily="2" charset="2"/>
              <a:buChar char="v"/>
            </a:pPr>
            <a:r>
              <a:rPr lang="zh-CN" altLang="en-US" sz="2400">
                <a:cs typeface="Arial" panose="020B0604020202020204" pitchFamily="34" charset="0"/>
              </a:rPr>
              <a:t>复位</a:t>
            </a:r>
            <a:endParaRPr lang="zh-CN" altLang="en-US">
              <a:cs typeface="Arial" panose="020B0604020202020204" pitchFamily="34" charset="0"/>
            </a:endParaRPr>
          </a:p>
        </p:txBody>
      </p:sp>
      <p:graphicFrame>
        <p:nvGraphicFramePr>
          <p:cNvPr id="347223" name="Object 113"/>
          <p:cNvGraphicFramePr>
            <a:graphicFrameLocks noChangeAspect="1"/>
          </p:cNvGraphicFramePr>
          <p:nvPr>
            <p:extLst>
              <p:ext uri="{D42A27DB-BD31-4B8C-83A1-F6EECF244321}">
                <p14:modId xmlns:p14="http://schemas.microsoft.com/office/powerpoint/2010/main" val="1900201062"/>
              </p:ext>
            </p:extLst>
          </p:nvPr>
        </p:nvGraphicFramePr>
        <p:xfrm>
          <a:off x="2442030" y="1683658"/>
          <a:ext cx="3294063" cy="417513"/>
        </p:xfrm>
        <a:graphic>
          <a:graphicData uri="http://schemas.openxmlformats.org/presentationml/2006/ole">
            <mc:AlternateContent xmlns:mc="http://schemas.openxmlformats.org/markup-compatibility/2006">
              <mc:Choice xmlns:v="urn:schemas-microsoft-com:vml" Requires="v">
                <p:oleObj spid="_x0000_s8231" name="公式" r:id="rId4" imgW="1828800" imgH="254000" progId="Equation.3">
                  <p:embed/>
                </p:oleObj>
              </mc:Choice>
              <mc:Fallback>
                <p:oleObj name="公式" r:id="rId4" imgW="1828800" imgH="254000" progId="Equation.3">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2030" y="1683658"/>
                        <a:ext cx="3294063" cy="417513"/>
                      </a:xfrm>
                      <a:prstGeom prst="rect">
                        <a:avLst/>
                      </a:prstGeom>
                      <a:solidFill>
                        <a:srgbClr val="FFFFBD"/>
                      </a:solidFill>
                      <a:effectLst>
                        <a:outerShdw dist="53882" dir="13500000" algn="ctr" rotWithShape="0">
                          <a:srgbClr val="808080">
                            <a:alpha val="50000"/>
                          </a:srgbClr>
                        </a:outerShdw>
                      </a:effectLst>
                    </p:spPr>
                  </p:pic>
                </p:oleObj>
              </mc:Fallback>
            </mc:AlternateContent>
          </a:graphicData>
        </a:graphic>
      </p:graphicFrame>
      <p:sp>
        <p:nvSpPr>
          <p:cNvPr id="302" name="TextBox 301"/>
          <p:cNvSpPr txBox="1">
            <a:spLocks noChangeArrowheads="1"/>
          </p:cNvSpPr>
          <p:nvPr/>
        </p:nvSpPr>
        <p:spPr bwMode="auto">
          <a:xfrm>
            <a:off x="1072243" y="2288950"/>
            <a:ext cx="10123714" cy="3693319"/>
          </a:xfrm>
          <a:prstGeom prst="rect">
            <a:avLst/>
          </a:prstGeom>
          <a:noFill/>
          <a:ln w="9525">
            <a:noFill/>
            <a:miter lim="800000"/>
          </a:ln>
        </p:spPr>
        <p:txBody>
          <a:bodyPr wrap="square">
            <a:spAutoFit/>
          </a:bodyPr>
          <a:lstStyle/>
          <a:p>
            <a:pPr algn="l">
              <a:lnSpc>
                <a:spcPct val="100000"/>
              </a:lnSpc>
              <a:spcBef>
                <a:spcPct val="30000"/>
              </a:spcBef>
              <a:buClr>
                <a:schemeClr val="bg2"/>
              </a:buClr>
              <a:buFont typeface="Wingdings" panose="05000000000000000000" pitchFamily="2" charset="2"/>
              <a:buChar char="v"/>
            </a:pPr>
            <a:r>
              <a:rPr lang="zh-CN" altLang="en-US" sz="2400" dirty="0"/>
              <a:t>移位</a:t>
            </a:r>
          </a:p>
          <a:p>
            <a:pPr algn="l">
              <a:lnSpc>
                <a:spcPct val="100000"/>
              </a:lnSpc>
              <a:spcBef>
                <a:spcPct val="30000"/>
              </a:spcBef>
            </a:pPr>
            <a:r>
              <a:rPr lang="zh-CN" altLang="en-US" dirty="0">
                <a:solidFill>
                  <a:srgbClr val="000000"/>
                </a:solidFill>
                <a:latin typeface="Arial" panose="020B0604020202020204" pitchFamily="34" charset="0"/>
              </a:rPr>
              <a:t>（</a:t>
            </a:r>
            <a:r>
              <a:rPr lang="en-US" altLang="zh-CN" dirty="0">
                <a:solidFill>
                  <a:srgbClr val="000000"/>
                </a:solidFill>
                <a:latin typeface="Arial" panose="020B0604020202020204" pitchFamily="34" charset="0"/>
              </a:rPr>
              <a:t>1</a:t>
            </a:r>
            <a:r>
              <a:rPr lang="zh-CN" altLang="en-US" dirty="0">
                <a:solidFill>
                  <a:srgbClr val="000000"/>
                </a:solidFill>
                <a:latin typeface="Arial" panose="020B0604020202020204" pitchFamily="34" charset="0"/>
              </a:rPr>
              <a:t>）当</a:t>
            </a:r>
            <a:r>
              <a:rPr lang="en-US" altLang="zh-CN" dirty="0">
                <a:solidFill>
                  <a:srgbClr val="CC3300"/>
                </a:solidFill>
                <a:latin typeface="Arial" panose="020B0604020202020204" pitchFamily="34" charset="0"/>
              </a:rPr>
              <a:t>S=0</a:t>
            </a:r>
            <a:r>
              <a:rPr lang="en-US" altLang="zh-CN" dirty="0">
                <a:solidFill>
                  <a:srgbClr val="000000"/>
                </a:solidFill>
                <a:latin typeface="Arial" panose="020B0604020202020204" pitchFamily="34" charset="0"/>
              </a:rPr>
              <a:t> </a:t>
            </a:r>
            <a:r>
              <a:rPr lang="zh-CN" altLang="en-US" dirty="0">
                <a:solidFill>
                  <a:srgbClr val="000000"/>
                </a:solidFill>
                <a:latin typeface="Arial" panose="020B0604020202020204" pitchFamily="34" charset="0"/>
              </a:rPr>
              <a:t>时：</a:t>
            </a:r>
            <a:r>
              <a:rPr lang="zh-CN" altLang="en-US" dirty="0">
                <a:solidFill>
                  <a:srgbClr val="CC3300"/>
                </a:solidFill>
                <a:latin typeface="Arial" panose="020B0604020202020204" pitchFamily="34" charset="0"/>
              </a:rPr>
              <a:t>左移</a:t>
            </a:r>
            <a:r>
              <a:rPr lang="zh-CN" altLang="en-US" dirty="0">
                <a:solidFill>
                  <a:srgbClr val="000000"/>
                </a:solidFill>
                <a:latin typeface="Arial" panose="020B0604020202020204" pitchFamily="34" charset="0"/>
              </a:rPr>
              <a:t>移位寄存器</a:t>
            </a:r>
          </a:p>
          <a:p>
            <a:pPr algn="l">
              <a:lnSpc>
                <a:spcPct val="100000"/>
              </a:lnSpc>
              <a:spcBef>
                <a:spcPct val="30000"/>
              </a:spcBef>
            </a:pPr>
            <a:r>
              <a:rPr lang="zh-CN" altLang="en-US" dirty="0">
                <a:latin typeface="Arial" panose="020B0604020202020204" pitchFamily="34" charset="0"/>
              </a:rPr>
              <a:t>   </a:t>
            </a:r>
            <a:r>
              <a:rPr lang="zh-CN" altLang="en-US" dirty="0">
                <a:solidFill>
                  <a:srgbClr val="CC0066"/>
                </a:solidFill>
                <a:latin typeface="Arial" panose="020B0604020202020204" pitchFamily="34" charset="0"/>
              </a:rPr>
              <a:t>串入并出</a:t>
            </a:r>
            <a:r>
              <a:rPr lang="en-US" altLang="zh-CN" dirty="0">
                <a:latin typeface="Arial" panose="020B0604020202020204" pitchFamily="34" charset="0"/>
              </a:rPr>
              <a:t>——</a:t>
            </a:r>
            <a:r>
              <a:rPr lang="zh-CN" altLang="en-US" dirty="0">
                <a:latin typeface="Arial" panose="020B0604020202020204" pitchFamily="34" charset="0"/>
              </a:rPr>
              <a:t>数据从</a:t>
            </a:r>
            <a:r>
              <a:rPr lang="en-US" altLang="zh-CN" dirty="0">
                <a:latin typeface="Arial" panose="020B0604020202020204" pitchFamily="34" charset="0"/>
              </a:rPr>
              <a:t>S</a:t>
            </a:r>
            <a:r>
              <a:rPr lang="en-US" altLang="zh-CN" baseline="-25000" dirty="0">
                <a:latin typeface="Arial" panose="020B0604020202020204" pitchFamily="34" charset="0"/>
              </a:rPr>
              <a:t>L</a:t>
            </a:r>
            <a:r>
              <a:rPr lang="zh-CN" altLang="en-US" dirty="0">
                <a:latin typeface="Arial" panose="020B0604020202020204" pitchFamily="34" charset="0"/>
              </a:rPr>
              <a:t>端串行输入，顺序左移，</a:t>
            </a:r>
            <a:r>
              <a:rPr lang="en-US" altLang="zh-CN" dirty="0">
                <a:latin typeface="Arial" panose="020B0604020202020204" pitchFamily="34" charset="0"/>
              </a:rPr>
              <a:t>D</a:t>
            </a:r>
            <a:r>
              <a:rPr lang="en-US" altLang="zh-CN" baseline="-25000" dirty="0">
                <a:latin typeface="Arial" panose="020B0604020202020204" pitchFamily="34" charset="0"/>
              </a:rPr>
              <a:t>A</a:t>
            </a:r>
            <a:r>
              <a:rPr lang="en-US" altLang="zh-CN" dirty="0">
                <a:latin typeface="Arial" panose="020B0604020202020204" pitchFamily="34" charset="0"/>
              </a:rPr>
              <a:t>=Q</a:t>
            </a:r>
            <a:r>
              <a:rPr lang="en-US" altLang="zh-CN" baseline="-25000" dirty="0">
                <a:latin typeface="Arial" panose="020B0604020202020204" pitchFamily="34" charset="0"/>
              </a:rPr>
              <a:t>B</a:t>
            </a:r>
            <a:r>
              <a:rPr lang="zh-CN" altLang="en-US" dirty="0">
                <a:latin typeface="Arial" panose="020B0604020202020204" pitchFamily="34" charset="0"/>
              </a:rPr>
              <a:t>， </a:t>
            </a:r>
            <a:r>
              <a:rPr lang="en-US" altLang="zh-CN" dirty="0">
                <a:latin typeface="Arial" panose="020B0604020202020204" pitchFamily="34" charset="0"/>
              </a:rPr>
              <a:t>D</a:t>
            </a:r>
            <a:r>
              <a:rPr lang="en-US" altLang="zh-CN" baseline="-25000" dirty="0">
                <a:latin typeface="Arial" panose="020B0604020202020204" pitchFamily="34" charset="0"/>
              </a:rPr>
              <a:t>B</a:t>
            </a:r>
            <a:r>
              <a:rPr lang="en-US" altLang="zh-CN" dirty="0">
                <a:latin typeface="Arial" panose="020B0604020202020204" pitchFamily="34" charset="0"/>
              </a:rPr>
              <a:t>=Q</a:t>
            </a:r>
            <a:r>
              <a:rPr lang="en-US" altLang="zh-CN" baseline="-25000" dirty="0">
                <a:latin typeface="Arial" panose="020B0604020202020204" pitchFamily="34" charset="0"/>
              </a:rPr>
              <a:t>C</a:t>
            </a:r>
            <a:r>
              <a:rPr lang="zh-CN" altLang="en-US" dirty="0">
                <a:latin typeface="Arial" panose="020B0604020202020204" pitchFamily="34" charset="0"/>
              </a:rPr>
              <a:t>， </a:t>
            </a:r>
            <a:r>
              <a:rPr lang="en-US" altLang="zh-CN" dirty="0">
                <a:latin typeface="Arial" panose="020B0604020202020204" pitchFamily="34" charset="0"/>
              </a:rPr>
              <a:t>D</a:t>
            </a:r>
            <a:r>
              <a:rPr lang="en-US" altLang="zh-CN" baseline="-25000" dirty="0">
                <a:latin typeface="Arial" panose="020B0604020202020204" pitchFamily="34" charset="0"/>
              </a:rPr>
              <a:t>C</a:t>
            </a:r>
            <a:r>
              <a:rPr lang="en-US" altLang="zh-CN" dirty="0">
                <a:latin typeface="Arial" panose="020B0604020202020204" pitchFamily="34" charset="0"/>
              </a:rPr>
              <a:t>=Q</a:t>
            </a:r>
            <a:r>
              <a:rPr lang="en-US" altLang="zh-CN" baseline="-25000" dirty="0">
                <a:latin typeface="Arial" panose="020B0604020202020204" pitchFamily="34" charset="0"/>
              </a:rPr>
              <a:t>D</a:t>
            </a:r>
            <a:r>
              <a:rPr lang="zh-CN" altLang="en-US" dirty="0">
                <a:latin typeface="Arial" panose="020B0604020202020204" pitchFamily="34" charset="0"/>
              </a:rPr>
              <a:t>， </a:t>
            </a:r>
            <a:r>
              <a:rPr lang="en-US" altLang="zh-CN" dirty="0">
                <a:latin typeface="Arial" panose="020B0604020202020204" pitchFamily="34" charset="0"/>
              </a:rPr>
              <a:t>D</a:t>
            </a:r>
            <a:r>
              <a:rPr lang="en-US" altLang="zh-CN" baseline="-25000" dirty="0">
                <a:latin typeface="Arial" panose="020B0604020202020204" pitchFamily="34" charset="0"/>
              </a:rPr>
              <a:t>D</a:t>
            </a:r>
            <a:r>
              <a:rPr lang="en-US" altLang="zh-CN" dirty="0">
                <a:latin typeface="Arial" panose="020B0604020202020204" pitchFamily="34" charset="0"/>
              </a:rPr>
              <a:t>=S</a:t>
            </a:r>
            <a:r>
              <a:rPr lang="en-US" altLang="zh-CN" baseline="-25000" dirty="0">
                <a:latin typeface="Arial" panose="020B0604020202020204" pitchFamily="34" charset="0"/>
              </a:rPr>
              <a:t>L</a:t>
            </a:r>
            <a:r>
              <a:rPr lang="zh-CN" altLang="en-US" dirty="0">
                <a:latin typeface="Arial" panose="020B0604020202020204" pitchFamily="34" charset="0"/>
              </a:rPr>
              <a:t>。经过</a:t>
            </a:r>
            <a:r>
              <a:rPr lang="en-US" altLang="zh-CN" dirty="0">
                <a:latin typeface="Arial" panose="020B0604020202020204" pitchFamily="34" charset="0"/>
              </a:rPr>
              <a:t>4</a:t>
            </a:r>
            <a:r>
              <a:rPr lang="zh-CN" altLang="en-US" dirty="0">
                <a:latin typeface="Arial" panose="020B0604020202020204" pitchFamily="34" charset="0"/>
              </a:rPr>
              <a:t>个</a:t>
            </a:r>
            <a:r>
              <a:rPr lang="en-US" altLang="zh-CN" dirty="0">
                <a:latin typeface="Arial" panose="020B0604020202020204" pitchFamily="34" charset="0"/>
              </a:rPr>
              <a:t>CP</a:t>
            </a:r>
            <a:r>
              <a:rPr lang="zh-CN" altLang="en-US" dirty="0">
                <a:latin typeface="Arial" panose="020B0604020202020204" pitchFamily="34" charset="0"/>
              </a:rPr>
              <a:t>，串行输入的</a:t>
            </a:r>
            <a:r>
              <a:rPr lang="en-US" altLang="zh-CN" dirty="0">
                <a:latin typeface="Arial" panose="020B0604020202020204" pitchFamily="34" charset="0"/>
              </a:rPr>
              <a:t>4</a:t>
            </a:r>
            <a:r>
              <a:rPr lang="zh-CN" altLang="en-US" dirty="0">
                <a:latin typeface="Arial" panose="020B0604020202020204" pitchFamily="34" charset="0"/>
              </a:rPr>
              <a:t>位数码全部移入移位寄存器中，并从</a:t>
            </a:r>
            <a:r>
              <a:rPr lang="en-US" altLang="zh-CN" dirty="0">
                <a:latin typeface="Arial" panose="020B0604020202020204" pitchFamily="34" charset="0"/>
              </a:rPr>
              <a:t>Q</a:t>
            </a:r>
            <a:r>
              <a:rPr lang="en-US" altLang="zh-CN" baseline="-25000" dirty="0">
                <a:latin typeface="Arial" panose="020B0604020202020204" pitchFamily="34" charset="0"/>
              </a:rPr>
              <a:t>A</a:t>
            </a:r>
            <a:r>
              <a:rPr lang="en-US" altLang="zh-CN" dirty="0">
                <a:latin typeface="Arial" panose="020B0604020202020204" pitchFamily="34" charset="0"/>
              </a:rPr>
              <a:t>Q</a:t>
            </a:r>
            <a:r>
              <a:rPr lang="en-US" altLang="zh-CN" baseline="-25000" dirty="0">
                <a:latin typeface="Arial" panose="020B0604020202020204" pitchFamily="34" charset="0"/>
              </a:rPr>
              <a:t>B</a:t>
            </a:r>
            <a:r>
              <a:rPr lang="en-US" altLang="zh-CN" dirty="0">
                <a:latin typeface="Arial" panose="020B0604020202020204" pitchFamily="34" charset="0"/>
              </a:rPr>
              <a:t>Q</a:t>
            </a:r>
            <a:r>
              <a:rPr lang="en-US" altLang="zh-CN" baseline="-25000" dirty="0">
                <a:latin typeface="Arial" panose="020B0604020202020204" pitchFamily="34" charset="0"/>
              </a:rPr>
              <a:t>C</a:t>
            </a:r>
            <a:r>
              <a:rPr lang="en-US" altLang="zh-CN" dirty="0">
                <a:latin typeface="Arial" panose="020B0604020202020204" pitchFamily="34" charset="0"/>
              </a:rPr>
              <a:t>Q</a:t>
            </a:r>
            <a:r>
              <a:rPr lang="en-US" altLang="zh-CN" baseline="-25000" dirty="0">
                <a:latin typeface="Arial" panose="020B0604020202020204" pitchFamily="34" charset="0"/>
              </a:rPr>
              <a:t>D</a:t>
            </a:r>
            <a:r>
              <a:rPr lang="zh-CN" altLang="en-US" dirty="0">
                <a:latin typeface="Arial" panose="020B0604020202020204" pitchFamily="34" charset="0"/>
              </a:rPr>
              <a:t>并行输出。</a:t>
            </a:r>
          </a:p>
          <a:p>
            <a:pPr algn="l">
              <a:lnSpc>
                <a:spcPct val="100000"/>
              </a:lnSpc>
              <a:spcBef>
                <a:spcPct val="30000"/>
              </a:spcBef>
            </a:pPr>
            <a:r>
              <a:rPr lang="zh-CN" altLang="en-US" dirty="0">
                <a:solidFill>
                  <a:srgbClr val="CC0066"/>
                </a:solidFill>
                <a:latin typeface="Arial" panose="020B0604020202020204" pitchFamily="34" charset="0"/>
              </a:rPr>
              <a:t>   串入串出</a:t>
            </a:r>
            <a:r>
              <a:rPr lang="en-US" altLang="zh-CN" dirty="0">
                <a:latin typeface="Arial" panose="020B0604020202020204" pitchFamily="34" charset="0"/>
              </a:rPr>
              <a:t>——</a:t>
            </a:r>
            <a:r>
              <a:rPr lang="zh-CN" altLang="en-US" dirty="0">
                <a:solidFill>
                  <a:srgbClr val="CC0099"/>
                </a:solidFill>
                <a:latin typeface="Arial" panose="020B0604020202020204" pitchFamily="34" charset="0"/>
              </a:rPr>
              <a:t>左移</a:t>
            </a:r>
            <a:r>
              <a:rPr lang="zh-CN" altLang="en-US" dirty="0">
                <a:latin typeface="Arial" panose="020B0604020202020204" pitchFamily="34" charset="0"/>
              </a:rPr>
              <a:t>（右移）移位寄存器把</a:t>
            </a:r>
            <a:r>
              <a:rPr lang="zh-CN" altLang="en-US" dirty="0">
                <a:solidFill>
                  <a:srgbClr val="CC0099"/>
                </a:solidFill>
                <a:latin typeface="Arial" panose="020B0604020202020204" pitchFamily="34" charset="0"/>
              </a:rPr>
              <a:t>最左边</a:t>
            </a:r>
            <a:r>
              <a:rPr lang="zh-CN" altLang="en-US" dirty="0">
                <a:latin typeface="Arial" panose="020B0604020202020204" pitchFamily="34" charset="0"/>
              </a:rPr>
              <a:t>（右边）的触发器的输出作为电路的输出。从每个触发器</a:t>
            </a:r>
            <a:r>
              <a:rPr lang="en-US" altLang="zh-CN" dirty="0">
                <a:latin typeface="Arial" panose="020B0604020202020204" pitchFamily="34" charset="0"/>
              </a:rPr>
              <a:t>Q</a:t>
            </a:r>
            <a:r>
              <a:rPr lang="zh-CN" altLang="en-US" dirty="0">
                <a:latin typeface="Arial" panose="020B0604020202020204" pitchFamily="34" charset="0"/>
              </a:rPr>
              <a:t>端输出的波形相同，但后级触发器</a:t>
            </a:r>
            <a:r>
              <a:rPr lang="en-US" altLang="zh-CN" dirty="0">
                <a:latin typeface="Arial" panose="020B0604020202020204" pitchFamily="34" charset="0"/>
              </a:rPr>
              <a:t>Q</a:t>
            </a:r>
            <a:r>
              <a:rPr lang="zh-CN" altLang="en-US" dirty="0">
                <a:latin typeface="Arial" panose="020B0604020202020204" pitchFamily="34" charset="0"/>
              </a:rPr>
              <a:t>端输出波形比前级触发器</a:t>
            </a:r>
            <a:r>
              <a:rPr lang="en-US" altLang="zh-CN" dirty="0">
                <a:latin typeface="Arial" panose="020B0604020202020204" pitchFamily="34" charset="0"/>
              </a:rPr>
              <a:t>Q</a:t>
            </a:r>
            <a:r>
              <a:rPr lang="zh-CN" altLang="en-US" dirty="0">
                <a:latin typeface="Arial" panose="020B0604020202020204" pitchFamily="34" charset="0"/>
              </a:rPr>
              <a:t>端输出波形滞后一个时钟周期。左移时，</a:t>
            </a:r>
            <a:r>
              <a:rPr lang="zh-CN" altLang="en-US" dirty="0"/>
              <a:t>经过</a:t>
            </a:r>
            <a:r>
              <a:rPr lang="en-US" altLang="zh-CN" dirty="0"/>
              <a:t>4</a:t>
            </a:r>
            <a:r>
              <a:rPr lang="zh-CN" altLang="en-US" dirty="0"/>
              <a:t>个</a:t>
            </a:r>
            <a:r>
              <a:rPr lang="en-US" altLang="zh-CN" dirty="0"/>
              <a:t>CP</a:t>
            </a:r>
            <a:r>
              <a:rPr lang="zh-CN" altLang="en-US" dirty="0"/>
              <a:t>，最先串行输入的</a:t>
            </a:r>
            <a:r>
              <a:rPr lang="en-US" altLang="zh-CN" dirty="0"/>
              <a:t>1</a:t>
            </a:r>
            <a:r>
              <a:rPr lang="zh-CN" altLang="en-US" dirty="0"/>
              <a:t>位数码从</a:t>
            </a:r>
            <a:r>
              <a:rPr lang="en-US" altLang="zh-CN" dirty="0"/>
              <a:t>Q</a:t>
            </a:r>
            <a:r>
              <a:rPr lang="en-US" altLang="zh-CN" baseline="-25000" dirty="0"/>
              <a:t>A</a:t>
            </a:r>
            <a:r>
              <a:rPr lang="zh-CN" altLang="en-US" dirty="0"/>
              <a:t>输出，下一个</a:t>
            </a:r>
            <a:r>
              <a:rPr lang="en-US" altLang="zh-CN" dirty="0"/>
              <a:t>CP</a:t>
            </a:r>
            <a:r>
              <a:rPr lang="zh-CN" altLang="en-US" dirty="0"/>
              <a:t>上升沿到来时，</a:t>
            </a:r>
            <a:r>
              <a:rPr lang="en-US" altLang="zh-CN" dirty="0"/>
              <a:t>Q</a:t>
            </a:r>
            <a:r>
              <a:rPr lang="en-US" altLang="zh-CN" baseline="-25000" dirty="0"/>
              <a:t>A</a:t>
            </a:r>
            <a:r>
              <a:rPr lang="zh-CN" altLang="en-US" dirty="0"/>
              <a:t>输出串行移入的第</a:t>
            </a:r>
            <a:r>
              <a:rPr lang="en-US" altLang="zh-CN" dirty="0"/>
              <a:t>2</a:t>
            </a:r>
            <a:r>
              <a:rPr lang="zh-CN" altLang="en-US" dirty="0"/>
              <a:t>个数码</a:t>
            </a:r>
            <a:r>
              <a:rPr lang="en-US" altLang="zh-CN" dirty="0"/>
              <a:t>……</a:t>
            </a:r>
            <a:r>
              <a:rPr lang="zh-CN" altLang="en-US" dirty="0"/>
              <a:t>。</a:t>
            </a:r>
            <a:endParaRPr lang="zh-CN" altLang="en-US" dirty="0">
              <a:latin typeface="Arial" panose="020B0604020202020204" pitchFamily="34" charset="0"/>
            </a:endParaRPr>
          </a:p>
          <a:p>
            <a:pPr algn="l">
              <a:lnSpc>
                <a:spcPct val="100000"/>
              </a:lnSpc>
              <a:spcBef>
                <a:spcPct val="30000"/>
              </a:spcBef>
            </a:pPr>
            <a:r>
              <a:rPr lang="zh-CN" altLang="en-US" dirty="0">
                <a:latin typeface="Arial" panose="020B0604020202020204" pitchFamily="34" charset="0"/>
              </a:rPr>
              <a:t>（</a:t>
            </a:r>
            <a:r>
              <a:rPr lang="en-US" altLang="zh-CN" dirty="0">
                <a:latin typeface="Arial" panose="020B0604020202020204" pitchFamily="34" charset="0"/>
              </a:rPr>
              <a:t>2</a:t>
            </a:r>
            <a:r>
              <a:rPr lang="zh-CN" altLang="en-US" dirty="0">
                <a:latin typeface="Arial" panose="020B0604020202020204" pitchFamily="34" charset="0"/>
              </a:rPr>
              <a:t>）</a:t>
            </a:r>
            <a:r>
              <a:rPr lang="en-US" altLang="zh-CN" dirty="0">
                <a:solidFill>
                  <a:srgbClr val="CC3300"/>
                </a:solidFill>
                <a:latin typeface="Arial" panose="020B0604020202020204" pitchFamily="34" charset="0"/>
              </a:rPr>
              <a:t>S</a:t>
            </a:r>
            <a:r>
              <a:rPr lang="zh-CN" altLang="en-US" dirty="0">
                <a:solidFill>
                  <a:srgbClr val="CC3300"/>
                </a:solidFill>
                <a:latin typeface="Arial" panose="020B0604020202020204" pitchFamily="34" charset="0"/>
              </a:rPr>
              <a:t>＝</a:t>
            </a:r>
            <a:r>
              <a:rPr lang="en-US" altLang="zh-CN" dirty="0">
                <a:solidFill>
                  <a:srgbClr val="CC3300"/>
                </a:solidFill>
                <a:latin typeface="Arial" panose="020B0604020202020204" pitchFamily="34" charset="0"/>
              </a:rPr>
              <a:t>1</a:t>
            </a:r>
            <a:r>
              <a:rPr lang="zh-CN" altLang="en-US" dirty="0">
                <a:latin typeface="Arial" panose="020B0604020202020204" pitchFamily="34" charset="0"/>
              </a:rPr>
              <a:t>时：</a:t>
            </a:r>
            <a:r>
              <a:rPr lang="zh-CN" altLang="en-US" dirty="0">
                <a:solidFill>
                  <a:srgbClr val="CC3300"/>
                </a:solidFill>
                <a:latin typeface="Arial" panose="020B0604020202020204" pitchFamily="34" charset="0"/>
              </a:rPr>
              <a:t>右移</a:t>
            </a:r>
            <a:r>
              <a:rPr lang="zh-CN" altLang="en-US" dirty="0">
                <a:latin typeface="Arial" panose="020B0604020202020204" pitchFamily="34" charset="0"/>
              </a:rPr>
              <a:t>移位寄存器</a:t>
            </a:r>
          </a:p>
          <a:p>
            <a:pPr algn="l">
              <a:lnSpc>
                <a:spcPct val="100000"/>
              </a:lnSpc>
              <a:spcBef>
                <a:spcPct val="30000"/>
              </a:spcBef>
            </a:pPr>
            <a:r>
              <a:rPr lang="zh-CN" altLang="en-US" dirty="0">
                <a:latin typeface="Arial" panose="020B0604020202020204" pitchFamily="34" charset="0"/>
              </a:rPr>
              <a:t>   数据从</a:t>
            </a:r>
            <a:r>
              <a:rPr lang="en-US" altLang="zh-CN" dirty="0">
                <a:latin typeface="Arial" panose="020B0604020202020204" pitchFamily="34" charset="0"/>
              </a:rPr>
              <a:t>S</a:t>
            </a:r>
            <a:r>
              <a:rPr lang="en-US" altLang="zh-CN" baseline="-25000" dirty="0">
                <a:latin typeface="Arial" panose="020B0604020202020204" pitchFamily="34" charset="0"/>
              </a:rPr>
              <a:t>R</a:t>
            </a:r>
            <a:r>
              <a:rPr lang="zh-CN" altLang="en-US" dirty="0">
                <a:latin typeface="Arial" panose="020B0604020202020204" pitchFamily="34" charset="0"/>
              </a:rPr>
              <a:t>端串行输入，顺序右移，</a:t>
            </a:r>
            <a:r>
              <a:rPr lang="en-US" altLang="zh-CN" dirty="0">
                <a:latin typeface="Arial" panose="020B0604020202020204" pitchFamily="34" charset="0"/>
              </a:rPr>
              <a:t>D</a:t>
            </a:r>
            <a:r>
              <a:rPr lang="en-US" altLang="zh-CN" baseline="-25000" dirty="0">
                <a:latin typeface="Arial" panose="020B0604020202020204" pitchFamily="34" charset="0"/>
              </a:rPr>
              <a:t>A</a:t>
            </a:r>
            <a:r>
              <a:rPr lang="en-US" altLang="zh-CN" dirty="0">
                <a:latin typeface="Arial" panose="020B0604020202020204" pitchFamily="34" charset="0"/>
              </a:rPr>
              <a:t>=S</a:t>
            </a:r>
            <a:r>
              <a:rPr lang="en-US" altLang="zh-CN" baseline="-25000" dirty="0">
                <a:latin typeface="Arial" panose="020B0604020202020204" pitchFamily="34" charset="0"/>
              </a:rPr>
              <a:t>R</a:t>
            </a:r>
            <a:r>
              <a:rPr lang="zh-CN" altLang="en-US" dirty="0">
                <a:latin typeface="Arial" panose="020B0604020202020204" pitchFamily="34" charset="0"/>
              </a:rPr>
              <a:t>， </a:t>
            </a:r>
            <a:r>
              <a:rPr lang="en-US" altLang="zh-CN" dirty="0">
                <a:latin typeface="Arial" panose="020B0604020202020204" pitchFamily="34" charset="0"/>
              </a:rPr>
              <a:t>D</a:t>
            </a:r>
            <a:r>
              <a:rPr lang="en-US" altLang="zh-CN" baseline="-25000" dirty="0">
                <a:latin typeface="Arial" panose="020B0604020202020204" pitchFamily="34" charset="0"/>
              </a:rPr>
              <a:t>B</a:t>
            </a:r>
            <a:r>
              <a:rPr lang="en-US" altLang="zh-CN" dirty="0">
                <a:latin typeface="Arial" panose="020B0604020202020204" pitchFamily="34" charset="0"/>
              </a:rPr>
              <a:t>=Q</a:t>
            </a:r>
            <a:r>
              <a:rPr lang="en-US" altLang="zh-CN" baseline="-25000" dirty="0">
                <a:latin typeface="Arial" panose="020B0604020202020204" pitchFamily="34" charset="0"/>
              </a:rPr>
              <a:t>A</a:t>
            </a:r>
            <a:r>
              <a:rPr lang="zh-CN" altLang="en-US" dirty="0">
                <a:latin typeface="Arial" panose="020B0604020202020204" pitchFamily="34" charset="0"/>
              </a:rPr>
              <a:t>， </a:t>
            </a:r>
            <a:r>
              <a:rPr lang="en-US" altLang="zh-CN" dirty="0">
                <a:latin typeface="Arial" panose="020B0604020202020204" pitchFamily="34" charset="0"/>
              </a:rPr>
              <a:t>D</a:t>
            </a:r>
            <a:r>
              <a:rPr lang="en-US" altLang="zh-CN" baseline="-25000" dirty="0">
                <a:latin typeface="Arial" panose="020B0604020202020204" pitchFamily="34" charset="0"/>
              </a:rPr>
              <a:t>C</a:t>
            </a:r>
            <a:r>
              <a:rPr lang="en-US" altLang="zh-CN" dirty="0">
                <a:latin typeface="Arial" panose="020B0604020202020204" pitchFamily="34" charset="0"/>
              </a:rPr>
              <a:t>=Q</a:t>
            </a:r>
            <a:r>
              <a:rPr lang="en-US" altLang="zh-CN" baseline="-25000" dirty="0">
                <a:latin typeface="Arial" panose="020B0604020202020204" pitchFamily="34" charset="0"/>
              </a:rPr>
              <a:t>B</a:t>
            </a:r>
            <a:r>
              <a:rPr lang="zh-CN" altLang="en-US" dirty="0">
                <a:latin typeface="Arial" panose="020B0604020202020204" pitchFamily="34" charset="0"/>
              </a:rPr>
              <a:t>， </a:t>
            </a:r>
            <a:r>
              <a:rPr lang="en-US" altLang="zh-CN" dirty="0">
                <a:latin typeface="Arial" panose="020B0604020202020204" pitchFamily="34" charset="0"/>
              </a:rPr>
              <a:t>D</a:t>
            </a:r>
            <a:r>
              <a:rPr lang="en-US" altLang="zh-CN" baseline="-25000" dirty="0">
                <a:latin typeface="Arial" panose="020B0604020202020204" pitchFamily="34" charset="0"/>
              </a:rPr>
              <a:t>D</a:t>
            </a:r>
            <a:r>
              <a:rPr lang="en-US" altLang="zh-CN" dirty="0">
                <a:latin typeface="Arial" panose="020B0604020202020204" pitchFamily="34" charset="0"/>
              </a:rPr>
              <a:t>=Q</a:t>
            </a:r>
            <a:r>
              <a:rPr lang="en-US" altLang="zh-CN" baseline="-25000" dirty="0">
                <a:latin typeface="Arial" panose="020B0604020202020204" pitchFamily="34" charset="0"/>
              </a:rPr>
              <a:t>C</a:t>
            </a:r>
            <a:r>
              <a:rPr lang="zh-CN" altLang="en-US" dirty="0">
                <a:latin typeface="Arial" panose="020B0604020202020204" pitchFamily="34" charset="0"/>
              </a:rPr>
              <a:t>。</a:t>
            </a:r>
          </a:p>
        </p:txBody>
      </p:sp>
      <p:grpSp>
        <p:nvGrpSpPr>
          <p:cNvPr id="2" name="组合 1"/>
          <p:cNvGrpSpPr/>
          <p:nvPr/>
        </p:nvGrpSpPr>
        <p:grpSpPr>
          <a:xfrm>
            <a:off x="5431858" y="1898765"/>
            <a:ext cx="6413501" cy="1282700"/>
            <a:chOff x="5431858" y="1898765"/>
            <a:chExt cx="6413501" cy="1282700"/>
          </a:xfrm>
        </p:grpSpPr>
        <p:sp>
          <p:nvSpPr>
            <p:cNvPr id="6" name="Text Box 3"/>
            <p:cNvSpPr txBox="1">
              <a:spLocks noChangeArrowheads="1"/>
            </p:cNvSpPr>
            <p:nvPr/>
          </p:nvSpPr>
          <p:spPr bwMode="auto">
            <a:xfrm>
              <a:off x="5449321" y="1933690"/>
              <a:ext cx="3103563" cy="519112"/>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800" b="0" kern="0" dirty="0">
                  <a:solidFill>
                    <a:srgbClr val="002060"/>
                  </a:solidFill>
                </a:rPr>
                <a:t>D</a:t>
              </a:r>
              <a:r>
                <a:rPr kumimoji="1" lang="en-US" altLang="zh-CN" sz="2800" b="0" kern="0" baseline="-25000" dirty="0">
                  <a:solidFill>
                    <a:srgbClr val="002060"/>
                  </a:solidFill>
                </a:rPr>
                <a:t>A</a:t>
              </a:r>
              <a:r>
                <a:rPr kumimoji="1" lang="en-US" altLang="zh-CN" sz="2800" b="0" kern="0" dirty="0">
                  <a:solidFill>
                    <a:srgbClr val="002060"/>
                  </a:solidFill>
                </a:rPr>
                <a:t>=S</a:t>
              </a:r>
              <a:r>
                <a:rPr kumimoji="1" lang="en-US" altLang="zh-CN" sz="2800" b="0" kern="0" baseline="-25000" dirty="0">
                  <a:solidFill>
                    <a:srgbClr val="002060"/>
                  </a:solidFill>
                </a:rPr>
                <a:t>R</a:t>
              </a:r>
              <a:r>
                <a:rPr kumimoji="1" lang="en-US" altLang="zh-CN" sz="2800" b="0" kern="0" dirty="0">
                  <a:solidFill>
                    <a:srgbClr val="FFFFFF"/>
                  </a:solidFill>
                </a:rPr>
                <a:t>     </a:t>
              </a:r>
              <a:r>
                <a:rPr kumimoji="1" lang="en-US" altLang="zh-CN" sz="2800" b="0" kern="0" dirty="0">
                  <a:solidFill>
                    <a:srgbClr val="002060"/>
                  </a:solidFill>
                </a:rPr>
                <a:t>+Q</a:t>
              </a:r>
              <a:r>
                <a:rPr kumimoji="1" lang="en-US" altLang="zh-CN" sz="2800" b="0" kern="0" baseline="-25000" dirty="0">
                  <a:solidFill>
                    <a:srgbClr val="002060"/>
                  </a:solidFill>
                </a:rPr>
                <a:t>B</a:t>
              </a:r>
              <a:r>
                <a:rPr kumimoji="1" lang="en-US" altLang="zh-CN" sz="2800" b="0" kern="0" dirty="0">
                  <a:solidFill>
                    <a:srgbClr val="FFFFFF"/>
                  </a:solidFill>
                </a:rPr>
                <a:t>     </a:t>
              </a:r>
            </a:p>
          </p:txBody>
        </p:sp>
        <p:sp>
          <p:nvSpPr>
            <p:cNvPr id="7" name="Text Box 4"/>
            <p:cNvSpPr txBox="1">
              <a:spLocks noChangeArrowheads="1"/>
            </p:cNvSpPr>
            <p:nvPr/>
          </p:nvSpPr>
          <p:spPr bwMode="auto">
            <a:xfrm>
              <a:off x="8724333" y="1898765"/>
              <a:ext cx="3103562" cy="519112"/>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800" b="0" kern="0" dirty="0">
                  <a:solidFill>
                    <a:srgbClr val="002060"/>
                  </a:solidFill>
                </a:rPr>
                <a:t>D</a:t>
              </a:r>
              <a:r>
                <a:rPr kumimoji="1" lang="en-US" altLang="zh-CN" sz="2800" b="0" kern="0" baseline="-25000" dirty="0">
                  <a:solidFill>
                    <a:srgbClr val="002060"/>
                  </a:solidFill>
                </a:rPr>
                <a:t>B</a:t>
              </a:r>
              <a:r>
                <a:rPr kumimoji="1" lang="en-US" altLang="zh-CN" sz="2800" b="0" kern="0" dirty="0">
                  <a:solidFill>
                    <a:srgbClr val="002060"/>
                  </a:solidFill>
                </a:rPr>
                <a:t>=Q</a:t>
              </a:r>
              <a:r>
                <a:rPr kumimoji="1" lang="en-US" altLang="zh-CN" sz="2800" b="0" kern="0" baseline="-25000" dirty="0">
                  <a:solidFill>
                    <a:srgbClr val="002060"/>
                  </a:solidFill>
                </a:rPr>
                <a:t>A</a:t>
              </a:r>
              <a:r>
                <a:rPr kumimoji="1" lang="en-US" altLang="zh-CN" sz="2800" b="0" kern="0" dirty="0">
                  <a:solidFill>
                    <a:srgbClr val="FFFFFF"/>
                  </a:solidFill>
                </a:rPr>
                <a:t>    </a:t>
              </a:r>
              <a:r>
                <a:rPr kumimoji="1" lang="en-US" altLang="zh-CN" sz="2800" b="0" kern="0" dirty="0">
                  <a:solidFill>
                    <a:srgbClr val="002060"/>
                  </a:solidFill>
                </a:rPr>
                <a:t>+Q</a:t>
              </a:r>
              <a:r>
                <a:rPr kumimoji="1" lang="en-US" altLang="zh-CN" sz="2800" b="0" kern="0" baseline="-25000" dirty="0">
                  <a:solidFill>
                    <a:srgbClr val="002060"/>
                  </a:solidFill>
                </a:rPr>
                <a:t>C</a:t>
              </a:r>
              <a:r>
                <a:rPr kumimoji="1" lang="en-US" altLang="zh-CN" sz="2800" b="0" kern="0" dirty="0">
                  <a:solidFill>
                    <a:srgbClr val="002060"/>
                  </a:solidFill>
                </a:rPr>
                <a:t>     </a:t>
              </a:r>
            </a:p>
          </p:txBody>
        </p:sp>
        <p:sp>
          <p:nvSpPr>
            <p:cNvPr id="8" name="Text Box 5"/>
            <p:cNvSpPr txBox="1">
              <a:spLocks noChangeArrowheads="1"/>
            </p:cNvSpPr>
            <p:nvPr/>
          </p:nvSpPr>
          <p:spPr bwMode="auto">
            <a:xfrm>
              <a:off x="5431858" y="2575040"/>
              <a:ext cx="3103562" cy="519112"/>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800" b="0" kern="0" dirty="0">
                  <a:solidFill>
                    <a:srgbClr val="002060"/>
                  </a:solidFill>
                </a:rPr>
                <a:t>D</a:t>
              </a:r>
              <a:r>
                <a:rPr kumimoji="1" lang="en-US" altLang="zh-CN" sz="2800" b="0" kern="0" baseline="-25000" dirty="0">
                  <a:solidFill>
                    <a:srgbClr val="002060"/>
                  </a:solidFill>
                </a:rPr>
                <a:t>C</a:t>
              </a:r>
              <a:r>
                <a:rPr kumimoji="1" lang="en-US" altLang="zh-CN" sz="2800" b="0" kern="0" dirty="0">
                  <a:solidFill>
                    <a:srgbClr val="002060"/>
                  </a:solidFill>
                </a:rPr>
                <a:t>=Q</a:t>
              </a:r>
              <a:r>
                <a:rPr kumimoji="1" lang="en-US" altLang="zh-CN" sz="2800" b="0" kern="0" baseline="-25000" dirty="0">
                  <a:solidFill>
                    <a:srgbClr val="002060"/>
                  </a:solidFill>
                </a:rPr>
                <a:t>B</a:t>
              </a:r>
              <a:r>
                <a:rPr kumimoji="1" lang="en-US" altLang="zh-CN" sz="2800" b="0" kern="0" dirty="0">
                  <a:solidFill>
                    <a:srgbClr val="FFFFFF"/>
                  </a:solidFill>
                </a:rPr>
                <a:t>     </a:t>
              </a:r>
              <a:r>
                <a:rPr kumimoji="1" lang="en-US" altLang="zh-CN" sz="2800" b="0" kern="0" dirty="0">
                  <a:solidFill>
                    <a:srgbClr val="002060"/>
                  </a:solidFill>
                </a:rPr>
                <a:t>+Q</a:t>
              </a:r>
              <a:r>
                <a:rPr kumimoji="1" lang="en-US" altLang="zh-CN" sz="2800" b="0" kern="0" baseline="-25000" dirty="0">
                  <a:solidFill>
                    <a:srgbClr val="002060"/>
                  </a:solidFill>
                </a:rPr>
                <a:t>D</a:t>
              </a:r>
              <a:r>
                <a:rPr kumimoji="1" lang="en-US" altLang="zh-CN" sz="2800" b="0" kern="0" dirty="0">
                  <a:solidFill>
                    <a:srgbClr val="FFFFFF"/>
                  </a:solidFill>
                </a:rPr>
                <a:t>     </a:t>
              </a:r>
            </a:p>
          </p:txBody>
        </p:sp>
        <p:sp>
          <p:nvSpPr>
            <p:cNvPr id="9" name="Text Box 6"/>
            <p:cNvSpPr txBox="1">
              <a:spLocks noChangeArrowheads="1"/>
            </p:cNvSpPr>
            <p:nvPr/>
          </p:nvSpPr>
          <p:spPr bwMode="auto">
            <a:xfrm>
              <a:off x="8741796" y="2560753"/>
              <a:ext cx="3103563" cy="519113"/>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800" b="0" kern="0" dirty="0">
                  <a:solidFill>
                    <a:srgbClr val="002060"/>
                  </a:solidFill>
                </a:rPr>
                <a:t>D</a:t>
              </a:r>
              <a:r>
                <a:rPr kumimoji="1" lang="en-US" altLang="zh-CN" sz="2800" b="0" kern="0" baseline="-25000" dirty="0">
                  <a:solidFill>
                    <a:srgbClr val="002060"/>
                  </a:solidFill>
                </a:rPr>
                <a:t>D</a:t>
              </a:r>
              <a:r>
                <a:rPr kumimoji="1" lang="en-US" altLang="zh-CN" sz="2800" b="0" kern="0" dirty="0">
                  <a:solidFill>
                    <a:srgbClr val="002060"/>
                  </a:solidFill>
                </a:rPr>
                <a:t>=Q</a:t>
              </a:r>
              <a:r>
                <a:rPr kumimoji="1" lang="en-US" altLang="zh-CN" sz="2800" b="0" kern="0" baseline="-25000" dirty="0">
                  <a:solidFill>
                    <a:srgbClr val="002060"/>
                  </a:solidFill>
                </a:rPr>
                <a:t>C</a:t>
              </a:r>
              <a:r>
                <a:rPr kumimoji="1" lang="en-US" altLang="zh-CN" sz="2800" b="0" kern="0" dirty="0">
                  <a:solidFill>
                    <a:srgbClr val="FFFFFF"/>
                  </a:solidFill>
                </a:rPr>
                <a:t>     </a:t>
              </a:r>
              <a:r>
                <a:rPr kumimoji="1" lang="en-US" altLang="zh-CN" sz="2800" b="0" kern="0" dirty="0">
                  <a:solidFill>
                    <a:srgbClr val="002060"/>
                  </a:solidFill>
                </a:rPr>
                <a:t>+S</a:t>
              </a:r>
              <a:r>
                <a:rPr kumimoji="1" lang="en-US" altLang="zh-CN" sz="2800" b="0" kern="0" baseline="-25000" dirty="0">
                  <a:solidFill>
                    <a:srgbClr val="002060"/>
                  </a:solidFill>
                </a:rPr>
                <a:t>L</a:t>
              </a:r>
              <a:r>
                <a:rPr kumimoji="1" lang="en-US" altLang="zh-CN" sz="2800" b="0" kern="0" dirty="0">
                  <a:solidFill>
                    <a:srgbClr val="FFFFFF"/>
                  </a:solidFill>
                </a:rPr>
                <a:t>     </a:t>
              </a:r>
            </a:p>
          </p:txBody>
        </p:sp>
        <p:grpSp>
          <p:nvGrpSpPr>
            <p:cNvPr id="10" name="Group 7"/>
            <p:cNvGrpSpPr/>
            <p:nvPr/>
          </p:nvGrpSpPr>
          <p:grpSpPr bwMode="auto">
            <a:xfrm>
              <a:off x="6541521" y="1968616"/>
              <a:ext cx="1641475" cy="554037"/>
              <a:chOff x="1252" y="565"/>
              <a:chExt cx="1034" cy="349"/>
            </a:xfrm>
          </p:grpSpPr>
          <p:sp>
            <p:nvSpPr>
              <p:cNvPr id="11" name="Text Box 8"/>
              <p:cNvSpPr txBox="1">
                <a:spLocks noChangeArrowheads="1"/>
              </p:cNvSpPr>
              <p:nvPr/>
            </p:nvSpPr>
            <p:spPr bwMode="auto">
              <a:xfrm>
                <a:off x="1252" y="565"/>
                <a:ext cx="383" cy="327"/>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800" b="0" kern="0" dirty="0">
                    <a:solidFill>
                      <a:srgbClr val="C00000"/>
                    </a:solidFill>
                  </a:rPr>
                  <a:t>S</a:t>
                </a:r>
                <a:endParaRPr kumimoji="1" lang="en-US" altLang="zh-CN" sz="2800" b="0" kern="0" baseline="-25000" dirty="0">
                  <a:solidFill>
                    <a:srgbClr val="C00000"/>
                  </a:solidFill>
                </a:endParaRPr>
              </a:p>
            </p:txBody>
          </p:sp>
          <p:grpSp>
            <p:nvGrpSpPr>
              <p:cNvPr id="12" name="Group 9"/>
              <p:cNvGrpSpPr/>
              <p:nvPr/>
            </p:nvGrpSpPr>
            <p:grpSpPr bwMode="auto">
              <a:xfrm>
                <a:off x="1903" y="587"/>
                <a:ext cx="383" cy="327"/>
                <a:chOff x="1903" y="587"/>
                <a:chExt cx="383" cy="327"/>
              </a:xfrm>
            </p:grpSpPr>
            <p:sp>
              <p:nvSpPr>
                <p:cNvPr id="13" name="Text Box 10"/>
                <p:cNvSpPr txBox="1">
                  <a:spLocks noChangeArrowheads="1"/>
                </p:cNvSpPr>
                <p:nvPr/>
              </p:nvSpPr>
              <p:spPr bwMode="auto">
                <a:xfrm>
                  <a:off x="1903" y="587"/>
                  <a:ext cx="383" cy="327"/>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800" b="0" kern="0" dirty="0">
                      <a:solidFill>
                        <a:srgbClr val="C00000"/>
                      </a:solidFill>
                    </a:rPr>
                    <a:t>S</a:t>
                  </a:r>
                  <a:endParaRPr kumimoji="1" lang="en-US" altLang="zh-CN" sz="2800" b="0" kern="0" baseline="-25000" dirty="0">
                    <a:solidFill>
                      <a:srgbClr val="C00000"/>
                    </a:solidFill>
                  </a:endParaRPr>
                </a:p>
              </p:txBody>
            </p:sp>
            <p:sp>
              <p:nvSpPr>
                <p:cNvPr id="14" name="Line 11"/>
                <p:cNvSpPr>
                  <a:spLocks noChangeShapeType="1"/>
                </p:cNvSpPr>
                <p:nvPr/>
              </p:nvSpPr>
              <p:spPr bwMode="auto">
                <a:xfrm>
                  <a:off x="1949" y="644"/>
                  <a:ext cx="113" cy="0"/>
                </a:xfrm>
                <a:prstGeom prst="line">
                  <a:avLst/>
                </a:prstGeom>
                <a:noFill/>
                <a:ln w="38100">
                  <a:solidFill>
                    <a:srgbClr val="CC330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grpSp>
        </p:grpSp>
        <p:grpSp>
          <p:nvGrpSpPr>
            <p:cNvPr id="15" name="Group 12"/>
            <p:cNvGrpSpPr/>
            <p:nvPr/>
          </p:nvGrpSpPr>
          <p:grpSpPr bwMode="auto">
            <a:xfrm>
              <a:off x="9833996" y="1933691"/>
              <a:ext cx="1641475" cy="554037"/>
              <a:chOff x="3951" y="554"/>
              <a:chExt cx="1034" cy="349"/>
            </a:xfrm>
          </p:grpSpPr>
          <p:sp>
            <p:nvSpPr>
              <p:cNvPr id="16" name="Text Box 13"/>
              <p:cNvSpPr txBox="1">
                <a:spLocks noChangeArrowheads="1"/>
              </p:cNvSpPr>
              <p:nvPr/>
            </p:nvSpPr>
            <p:spPr bwMode="auto">
              <a:xfrm>
                <a:off x="3951" y="554"/>
                <a:ext cx="383" cy="327"/>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800" b="0" kern="0" dirty="0">
                    <a:solidFill>
                      <a:srgbClr val="C00000"/>
                    </a:solidFill>
                  </a:rPr>
                  <a:t>S</a:t>
                </a:r>
                <a:endParaRPr kumimoji="1" lang="en-US" altLang="zh-CN" sz="2800" b="0" kern="0" baseline="-25000" dirty="0">
                  <a:solidFill>
                    <a:srgbClr val="C00000"/>
                  </a:solidFill>
                </a:endParaRPr>
              </a:p>
            </p:txBody>
          </p:sp>
          <p:grpSp>
            <p:nvGrpSpPr>
              <p:cNvPr id="17" name="Group 14"/>
              <p:cNvGrpSpPr/>
              <p:nvPr/>
            </p:nvGrpSpPr>
            <p:grpSpPr bwMode="auto">
              <a:xfrm>
                <a:off x="4602" y="576"/>
                <a:ext cx="383" cy="327"/>
                <a:chOff x="4602" y="576"/>
                <a:chExt cx="383" cy="327"/>
              </a:xfrm>
            </p:grpSpPr>
            <p:sp>
              <p:nvSpPr>
                <p:cNvPr id="18" name="Text Box 15"/>
                <p:cNvSpPr txBox="1">
                  <a:spLocks noChangeArrowheads="1"/>
                </p:cNvSpPr>
                <p:nvPr/>
              </p:nvSpPr>
              <p:spPr bwMode="auto">
                <a:xfrm>
                  <a:off x="4602" y="576"/>
                  <a:ext cx="383" cy="327"/>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800" b="0" kern="0" dirty="0">
                      <a:solidFill>
                        <a:srgbClr val="C00000"/>
                      </a:solidFill>
                    </a:rPr>
                    <a:t>S</a:t>
                  </a:r>
                  <a:endParaRPr kumimoji="1" lang="en-US" altLang="zh-CN" sz="2800" b="0" kern="0" baseline="-25000" dirty="0">
                    <a:solidFill>
                      <a:srgbClr val="C00000"/>
                    </a:solidFill>
                  </a:endParaRPr>
                </a:p>
              </p:txBody>
            </p:sp>
            <p:sp>
              <p:nvSpPr>
                <p:cNvPr id="19" name="Line 16"/>
                <p:cNvSpPr>
                  <a:spLocks noChangeShapeType="1"/>
                </p:cNvSpPr>
                <p:nvPr/>
              </p:nvSpPr>
              <p:spPr bwMode="auto">
                <a:xfrm>
                  <a:off x="4648" y="633"/>
                  <a:ext cx="113" cy="0"/>
                </a:xfrm>
                <a:prstGeom prst="line">
                  <a:avLst/>
                </a:prstGeom>
                <a:noFill/>
                <a:ln w="38100">
                  <a:solidFill>
                    <a:srgbClr val="CC330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grpSp>
        </p:grpSp>
        <p:grpSp>
          <p:nvGrpSpPr>
            <p:cNvPr id="20" name="Group 17"/>
            <p:cNvGrpSpPr/>
            <p:nvPr/>
          </p:nvGrpSpPr>
          <p:grpSpPr bwMode="auto">
            <a:xfrm>
              <a:off x="6520884" y="2627427"/>
              <a:ext cx="1698625" cy="554038"/>
              <a:chOff x="1239" y="980"/>
              <a:chExt cx="1070" cy="349"/>
            </a:xfrm>
          </p:grpSpPr>
          <p:sp>
            <p:nvSpPr>
              <p:cNvPr id="21" name="Text Box 18"/>
              <p:cNvSpPr txBox="1">
                <a:spLocks noChangeArrowheads="1"/>
              </p:cNvSpPr>
              <p:nvPr/>
            </p:nvSpPr>
            <p:spPr bwMode="auto">
              <a:xfrm>
                <a:off x="1239" y="980"/>
                <a:ext cx="383" cy="327"/>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800" b="0" kern="0" dirty="0">
                    <a:solidFill>
                      <a:srgbClr val="C00000"/>
                    </a:solidFill>
                  </a:rPr>
                  <a:t>S</a:t>
                </a:r>
                <a:endParaRPr kumimoji="1" lang="en-US" altLang="zh-CN" sz="2800" b="0" kern="0" baseline="-25000" dirty="0">
                  <a:solidFill>
                    <a:srgbClr val="C00000"/>
                  </a:solidFill>
                </a:endParaRPr>
              </a:p>
            </p:txBody>
          </p:sp>
          <p:grpSp>
            <p:nvGrpSpPr>
              <p:cNvPr id="22" name="Group 19"/>
              <p:cNvGrpSpPr/>
              <p:nvPr/>
            </p:nvGrpSpPr>
            <p:grpSpPr bwMode="auto">
              <a:xfrm>
                <a:off x="1926" y="1002"/>
                <a:ext cx="383" cy="327"/>
                <a:chOff x="1926" y="1002"/>
                <a:chExt cx="383" cy="327"/>
              </a:xfrm>
            </p:grpSpPr>
            <p:sp>
              <p:nvSpPr>
                <p:cNvPr id="23" name="Text Box 20"/>
                <p:cNvSpPr txBox="1">
                  <a:spLocks noChangeArrowheads="1"/>
                </p:cNvSpPr>
                <p:nvPr/>
              </p:nvSpPr>
              <p:spPr bwMode="auto">
                <a:xfrm>
                  <a:off x="1926" y="1002"/>
                  <a:ext cx="383" cy="327"/>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800" b="0" kern="0" dirty="0">
                      <a:solidFill>
                        <a:srgbClr val="C00000"/>
                      </a:solidFill>
                    </a:rPr>
                    <a:t>S</a:t>
                  </a:r>
                  <a:endParaRPr kumimoji="1" lang="en-US" altLang="zh-CN" sz="2800" b="0" kern="0" baseline="-25000" dirty="0">
                    <a:solidFill>
                      <a:srgbClr val="C00000"/>
                    </a:solidFill>
                  </a:endParaRPr>
                </a:p>
              </p:txBody>
            </p:sp>
            <p:sp>
              <p:nvSpPr>
                <p:cNvPr id="24" name="Line 21"/>
                <p:cNvSpPr>
                  <a:spLocks noChangeShapeType="1"/>
                </p:cNvSpPr>
                <p:nvPr/>
              </p:nvSpPr>
              <p:spPr bwMode="auto">
                <a:xfrm>
                  <a:off x="1972" y="1059"/>
                  <a:ext cx="113" cy="0"/>
                </a:xfrm>
                <a:prstGeom prst="line">
                  <a:avLst/>
                </a:prstGeom>
                <a:noFill/>
                <a:ln w="38100">
                  <a:solidFill>
                    <a:srgbClr val="CC330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grpSp>
        </p:grpSp>
        <p:grpSp>
          <p:nvGrpSpPr>
            <p:cNvPr id="25" name="Group 22"/>
            <p:cNvGrpSpPr/>
            <p:nvPr/>
          </p:nvGrpSpPr>
          <p:grpSpPr bwMode="auto">
            <a:xfrm>
              <a:off x="9837171" y="2576627"/>
              <a:ext cx="1641475" cy="554038"/>
              <a:chOff x="3953" y="959"/>
              <a:chExt cx="1034" cy="349"/>
            </a:xfrm>
          </p:grpSpPr>
          <p:sp>
            <p:nvSpPr>
              <p:cNvPr id="26" name="Text Box 23"/>
              <p:cNvSpPr txBox="1">
                <a:spLocks noChangeArrowheads="1"/>
              </p:cNvSpPr>
              <p:nvPr/>
            </p:nvSpPr>
            <p:spPr bwMode="auto">
              <a:xfrm>
                <a:off x="3953" y="959"/>
                <a:ext cx="383" cy="327"/>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800" b="0" kern="0" dirty="0">
                    <a:solidFill>
                      <a:srgbClr val="C00000"/>
                    </a:solidFill>
                  </a:rPr>
                  <a:t>S</a:t>
                </a:r>
                <a:endParaRPr kumimoji="1" lang="en-US" altLang="zh-CN" sz="2800" b="0" kern="0" baseline="-25000" dirty="0">
                  <a:solidFill>
                    <a:srgbClr val="C00000"/>
                  </a:solidFill>
                </a:endParaRPr>
              </a:p>
            </p:txBody>
          </p:sp>
          <p:grpSp>
            <p:nvGrpSpPr>
              <p:cNvPr id="27" name="Group 24"/>
              <p:cNvGrpSpPr/>
              <p:nvPr/>
            </p:nvGrpSpPr>
            <p:grpSpPr bwMode="auto">
              <a:xfrm>
                <a:off x="4604" y="981"/>
                <a:ext cx="383" cy="327"/>
                <a:chOff x="4604" y="981"/>
                <a:chExt cx="383" cy="327"/>
              </a:xfrm>
            </p:grpSpPr>
            <p:sp>
              <p:nvSpPr>
                <p:cNvPr id="28" name="Text Box 25"/>
                <p:cNvSpPr txBox="1">
                  <a:spLocks noChangeArrowheads="1"/>
                </p:cNvSpPr>
                <p:nvPr/>
              </p:nvSpPr>
              <p:spPr bwMode="auto">
                <a:xfrm>
                  <a:off x="4604" y="981"/>
                  <a:ext cx="383" cy="327"/>
                </a:xfrm>
                <a:prstGeom prst="rect">
                  <a:avLst/>
                </a:prstGeom>
                <a:noFill/>
                <a:ln w="38100">
                  <a:noFill/>
                  <a:miter lim="800000"/>
                </a:ln>
              </p:spPr>
              <p:txBody>
                <a:bodyPr>
                  <a:spAutoFit/>
                </a:bodyPr>
                <a:lstStyle/>
                <a:p>
                  <a:pPr algn="l" fontAlgn="auto">
                    <a:lnSpc>
                      <a:spcPct val="100000"/>
                    </a:lnSpc>
                    <a:spcBef>
                      <a:spcPts val="0"/>
                    </a:spcBef>
                    <a:spcAft>
                      <a:spcPts val="0"/>
                    </a:spcAft>
                    <a:defRPr/>
                  </a:pPr>
                  <a:r>
                    <a:rPr kumimoji="1" lang="en-US" altLang="zh-CN" sz="2800" b="0" kern="0" dirty="0">
                      <a:solidFill>
                        <a:srgbClr val="C00000"/>
                      </a:solidFill>
                    </a:rPr>
                    <a:t>S</a:t>
                  </a:r>
                  <a:endParaRPr kumimoji="1" lang="en-US" altLang="zh-CN" sz="2800" b="0" kern="0" baseline="-25000" dirty="0">
                    <a:solidFill>
                      <a:srgbClr val="C00000"/>
                    </a:solidFill>
                  </a:endParaRPr>
                </a:p>
              </p:txBody>
            </p:sp>
            <p:sp>
              <p:nvSpPr>
                <p:cNvPr id="29" name="Line 26"/>
                <p:cNvSpPr>
                  <a:spLocks noChangeShapeType="1"/>
                </p:cNvSpPr>
                <p:nvPr/>
              </p:nvSpPr>
              <p:spPr bwMode="auto">
                <a:xfrm>
                  <a:off x="4650" y="1038"/>
                  <a:ext cx="113" cy="0"/>
                </a:xfrm>
                <a:prstGeom prst="line">
                  <a:avLst/>
                </a:prstGeom>
                <a:noFill/>
                <a:ln w="38100">
                  <a:solidFill>
                    <a:srgbClr val="CC3300"/>
                  </a:solidFill>
                  <a:round/>
                </a:ln>
              </p:spPr>
              <p:txBody>
                <a:bodyPr/>
                <a:lstStyle/>
                <a:p>
                  <a:pPr fontAlgn="auto">
                    <a:lnSpc>
                      <a:spcPct val="100000"/>
                    </a:lnSpc>
                    <a:spcBef>
                      <a:spcPts val="0"/>
                    </a:spcBef>
                    <a:spcAft>
                      <a:spcPts val="0"/>
                    </a:spcAft>
                    <a:defRPr/>
                  </a:pPr>
                  <a:endParaRPr lang="zh-CN" altLang="en-US" sz="1800" b="0" kern="0">
                    <a:solidFill>
                      <a:sysClr val="windowText" lastClr="000000"/>
                    </a:solidFill>
                  </a:endParaRPr>
                </a:p>
              </p:txBody>
            </p:sp>
          </p:grpSp>
        </p:gr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7222">
                                            <p:txEl>
                                              <p:pRg st="0" end="0"/>
                                            </p:txEl>
                                          </p:spTgt>
                                        </p:tgtEl>
                                        <p:attrNameLst>
                                          <p:attrName>style.visibility</p:attrName>
                                        </p:attrNameLst>
                                      </p:cBhvr>
                                      <p:to>
                                        <p:strVal val="visible"/>
                                      </p:to>
                                    </p:set>
                                    <p:anim calcmode="lin" valueType="num">
                                      <p:cBhvr additive="base">
                                        <p:cTn id="7" dur="500" fill="hold"/>
                                        <p:tgtEl>
                                          <p:spTgt spid="34722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722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347223"/>
                                        </p:tgtEl>
                                        <p:attrNameLst>
                                          <p:attrName>style.visibility</p:attrName>
                                        </p:attrNameLst>
                                      </p:cBhvr>
                                      <p:to>
                                        <p:strVal val="visible"/>
                                      </p:to>
                                    </p:set>
                                    <p:anim calcmode="lin" valueType="num">
                                      <p:cBhvr>
                                        <p:cTn id="12" dur="500" fill="hold"/>
                                        <p:tgtEl>
                                          <p:spTgt spid="347223"/>
                                        </p:tgtEl>
                                        <p:attrNameLst>
                                          <p:attrName>ppt_w</p:attrName>
                                        </p:attrNameLst>
                                      </p:cBhvr>
                                      <p:tavLst>
                                        <p:tav tm="0">
                                          <p:val>
                                            <p:fltVal val="0"/>
                                          </p:val>
                                        </p:tav>
                                        <p:tav tm="100000">
                                          <p:val>
                                            <p:strVal val="#ppt_w"/>
                                          </p:val>
                                        </p:tav>
                                      </p:tavLst>
                                    </p:anim>
                                    <p:anim calcmode="lin" valueType="num">
                                      <p:cBhvr>
                                        <p:cTn id="13" dur="500" fill="hold"/>
                                        <p:tgtEl>
                                          <p:spTgt spid="347223"/>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02">
                                            <p:txEl>
                                              <p:pRg st="0" end="0"/>
                                            </p:txEl>
                                          </p:spTgt>
                                        </p:tgtEl>
                                        <p:attrNameLst>
                                          <p:attrName>style.visibility</p:attrName>
                                        </p:attrNameLst>
                                      </p:cBhvr>
                                      <p:to>
                                        <p:strVal val="visible"/>
                                      </p:to>
                                    </p:set>
                                    <p:anim calcmode="lin" valueType="num">
                                      <p:cBhvr additive="base">
                                        <p:cTn id="18" dur="500" fill="hold"/>
                                        <p:tgtEl>
                                          <p:spTgt spid="302">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02">
                                            <p:txEl>
                                              <p:pRg st="1" end="1"/>
                                            </p:txEl>
                                          </p:spTgt>
                                        </p:tgtEl>
                                        <p:attrNameLst>
                                          <p:attrName>style.visibility</p:attrName>
                                        </p:attrNameLst>
                                      </p:cBhvr>
                                      <p:to>
                                        <p:strVal val="visible"/>
                                      </p:to>
                                    </p:set>
                                    <p:anim calcmode="lin" valueType="num">
                                      <p:cBhvr additive="base">
                                        <p:cTn id="28" dur="500" fill="hold"/>
                                        <p:tgtEl>
                                          <p:spTgt spid="302">
                                            <p:txEl>
                                              <p:pRg st="1" end="1"/>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0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302">
                                            <p:txEl>
                                              <p:pRg st="2" end="2"/>
                                            </p:txEl>
                                          </p:spTgt>
                                        </p:tgtEl>
                                        <p:attrNameLst>
                                          <p:attrName>style.visibility</p:attrName>
                                        </p:attrNameLst>
                                      </p:cBhvr>
                                      <p:to>
                                        <p:strVal val="visible"/>
                                      </p:to>
                                    </p:set>
                                    <p:anim calcmode="lin" valueType="num">
                                      <p:cBhvr additive="base">
                                        <p:cTn id="34" dur="500" fill="hold"/>
                                        <p:tgtEl>
                                          <p:spTgt spid="302">
                                            <p:txEl>
                                              <p:pRg st="2" end="2"/>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30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302">
                                            <p:txEl>
                                              <p:pRg st="3" end="3"/>
                                            </p:txEl>
                                          </p:spTgt>
                                        </p:tgtEl>
                                        <p:attrNameLst>
                                          <p:attrName>style.visibility</p:attrName>
                                        </p:attrNameLst>
                                      </p:cBhvr>
                                      <p:to>
                                        <p:strVal val="visible"/>
                                      </p:to>
                                    </p:set>
                                    <p:anim calcmode="lin" valueType="num">
                                      <p:cBhvr additive="base">
                                        <p:cTn id="40" dur="500" fill="hold"/>
                                        <p:tgtEl>
                                          <p:spTgt spid="302">
                                            <p:txEl>
                                              <p:pRg st="3" end="3"/>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30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302">
                                            <p:txEl>
                                              <p:pRg st="4" end="4"/>
                                            </p:txEl>
                                          </p:spTgt>
                                        </p:tgtEl>
                                        <p:attrNameLst>
                                          <p:attrName>style.visibility</p:attrName>
                                        </p:attrNameLst>
                                      </p:cBhvr>
                                      <p:to>
                                        <p:strVal val="visible"/>
                                      </p:to>
                                    </p:set>
                                    <p:anim calcmode="lin" valueType="num">
                                      <p:cBhvr additive="base">
                                        <p:cTn id="46" dur="500" fill="hold"/>
                                        <p:tgtEl>
                                          <p:spTgt spid="302">
                                            <p:txEl>
                                              <p:pRg st="4" end="4"/>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30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302">
                                            <p:txEl>
                                              <p:pRg st="5" end="5"/>
                                            </p:txEl>
                                          </p:spTgt>
                                        </p:tgtEl>
                                        <p:attrNameLst>
                                          <p:attrName>style.visibility</p:attrName>
                                        </p:attrNameLst>
                                      </p:cBhvr>
                                      <p:to>
                                        <p:strVal val="visible"/>
                                      </p:to>
                                    </p:set>
                                    <p:anim calcmode="lin" valueType="num">
                                      <p:cBhvr additive="base">
                                        <p:cTn id="52" dur="500" fill="hold"/>
                                        <p:tgtEl>
                                          <p:spTgt spid="302">
                                            <p:txEl>
                                              <p:pRg st="5" end="5"/>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30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222" grpId="0" build="p" bldLvl="2"/>
      <p:bldP spid="302"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5" name="Rectangle 2"/>
          <p:cNvSpPr>
            <a:spLocks noGrp="1" noChangeArrowheads="1"/>
          </p:cNvSpPr>
          <p:nvPr>
            <p:ph type="title" idx="4294967295"/>
          </p:nvPr>
        </p:nvSpPr>
        <p:spPr>
          <a:xfrm>
            <a:off x="4800600" y="304800"/>
            <a:ext cx="7391400" cy="609600"/>
          </a:xfrm>
        </p:spPr>
        <p:txBody>
          <a:bodyPr/>
          <a:lstStyle/>
          <a:p>
            <a:r>
              <a:rPr lang="en-US" altLang="zh-CN" sz="2400" dirty="0">
                <a:solidFill>
                  <a:srgbClr val="FFCC00"/>
                </a:solidFill>
                <a:latin typeface="Arial" panose="020B0604020202020204" pitchFamily="34" charset="0"/>
                <a:ea typeface="黑体" panose="02010600030101010101" pitchFamily="49" charset="-122"/>
              </a:rPr>
              <a:t>4</a:t>
            </a:r>
            <a:r>
              <a:rPr lang="zh-CN" altLang="en-US" sz="2400" dirty="0">
                <a:solidFill>
                  <a:srgbClr val="FFCC00"/>
                </a:solidFill>
                <a:latin typeface="Arial" panose="020B0604020202020204" pitchFamily="34" charset="0"/>
                <a:ea typeface="黑体" panose="02010600030101010101" pitchFamily="49" charset="-122"/>
              </a:rPr>
              <a:t>位串行输入、串/并行输出双向移位寄存器输出波形</a:t>
            </a:r>
          </a:p>
        </p:txBody>
      </p:sp>
      <p:grpSp>
        <p:nvGrpSpPr>
          <p:cNvPr id="100357" name="Group 199"/>
          <p:cNvGrpSpPr/>
          <p:nvPr/>
        </p:nvGrpSpPr>
        <p:grpSpPr bwMode="auto">
          <a:xfrm>
            <a:off x="3813176" y="1882775"/>
            <a:ext cx="4016375" cy="2755900"/>
            <a:chOff x="3026" y="1842"/>
            <a:chExt cx="2530" cy="1736"/>
          </a:xfrm>
        </p:grpSpPr>
        <p:sp>
          <p:nvSpPr>
            <p:cNvPr id="100363" name="Text Box 190"/>
            <p:cNvSpPr txBox="1">
              <a:spLocks noChangeArrowheads="1"/>
            </p:cNvSpPr>
            <p:nvPr/>
          </p:nvSpPr>
          <p:spPr bwMode="auto">
            <a:xfrm>
              <a:off x="3040" y="1842"/>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grpSp>
          <p:nvGrpSpPr>
            <p:cNvPr id="100364" name="Group 200"/>
            <p:cNvGrpSpPr/>
            <p:nvPr/>
          </p:nvGrpSpPr>
          <p:grpSpPr bwMode="auto">
            <a:xfrm>
              <a:off x="3275" y="1843"/>
              <a:ext cx="2281" cy="173"/>
              <a:chOff x="2699" y="1805"/>
              <a:chExt cx="2933" cy="192"/>
            </a:xfrm>
          </p:grpSpPr>
          <p:grpSp>
            <p:nvGrpSpPr>
              <p:cNvPr id="100430" name="Group 137"/>
              <p:cNvGrpSpPr/>
              <p:nvPr/>
            </p:nvGrpSpPr>
            <p:grpSpPr bwMode="auto">
              <a:xfrm>
                <a:off x="2699" y="1805"/>
                <a:ext cx="477" cy="192"/>
                <a:chOff x="825" y="989"/>
                <a:chExt cx="758" cy="192"/>
              </a:xfrm>
            </p:grpSpPr>
            <p:sp>
              <p:nvSpPr>
                <p:cNvPr id="100458" name="Line 138"/>
                <p:cNvSpPr>
                  <a:spLocks noChangeShapeType="1"/>
                </p:cNvSpPr>
                <p:nvPr/>
              </p:nvSpPr>
              <p:spPr bwMode="auto">
                <a:xfrm>
                  <a:off x="825" y="1181"/>
                  <a:ext cx="288" cy="0"/>
                </a:xfrm>
                <a:prstGeom prst="line">
                  <a:avLst/>
                </a:prstGeom>
                <a:noFill/>
                <a:ln w="19050">
                  <a:solidFill>
                    <a:schemeClr val="tx2"/>
                  </a:solidFill>
                  <a:round/>
                </a:ln>
              </p:spPr>
              <p:txBody>
                <a:bodyPr/>
                <a:lstStyle/>
                <a:p>
                  <a:endParaRPr lang="zh-CN" altLang="en-US"/>
                </a:p>
              </p:txBody>
            </p:sp>
            <p:sp>
              <p:nvSpPr>
                <p:cNvPr id="100459" name="Line 139"/>
                <p:cNvSpPr>
                  <a:spLocks noChangeShapeType="1"/>
                </p:cNvSpPr>
                <p:nvPr/>
              </p:nvSpPr>
              <p:spPr bwMode="auto">
                <a:xfrm flipV="1">
                  <a:off x="1151" y="989"/>
                  <a:ext cx="0" cy="192"/>
                </a:xfrm>
                <a:prstGeom prst="line">
                  <a:avLst/>
                </a:prstGeom>
                <a:noFill/>
                <a:ln w="19050">
                  <a:solidFill>
                    <a:srgbClr val="FF0000"/>
                  </a:solidFill>
                  <a:round/>
                </a:ln>
              </p:spPr>
              <p:txBody>
                <a:bodyPr/>
                <a:lstStyle/>
                <a:p>
                  <a:endParaRPr lang="zh-CN" altLang="en-US"/>
                </a:p>
              </p:txBody>
            </p:sp>
            <p:sp>
              <p:nvSpPr>
                <p:cNvPr id="100460" name="Line 140"/>
                <p:cNvSpPr>
                  <a:spLocks noChangeShapeType="1"/>
                </p:cNvSpPr>
                <p:nvPr/>
              </p:nvSpPr>
              <p:spPr bwMode="auto">
                <a:xfrm>
                  <a:off x="1151" y="989"/>
                  <a:ext cx="432" cy="0"/>
                </a:xfrm>
                <a:prstGeom prst="line">
                  <a:avLst/>
                </a:prstGeom>
                <a:noFill/>
                <a:ln w="19050">
                  <a:solidFill>
                    <a:schemeClr val="tx2"/>
                  </a:solidFill>
                  <a:round/>
                </a:ln>
              </p:spPr>
              <p:txBody>
                <a:bodyPr/>
                <a:lstStyle/>
                <a:p>
                  <a:endParaRPr lang="zh-CN" altLang="en-US"/>
                </a:p>
              </p:txBody>
            </p:sp>
            <p:sp>
              <p:nvSpPr>
                <p:cNvPr id="100461" name="Line 141"/>
                <p:cNvSpPr>
                  <a:spLocks noChangeShapeType="1"/>
                </p:cNvSpPr>
                <p:nvPr/>
              </p:nvSpPr>
              <p:spPr bwMode="auto">
                <a:xfrm>
                  <a:off x="1583" y="989"/>
                  <a:ext cx="0" cy="192"/>
                </a:xfrm>
                <a:prstGeom prst="line">
                  <a:avLst/>
                </a:prstGeom>
                <a:noFill/>
                <a:ln w="19050">
                  <a:solidFill>
                    <a:schemeClr val="tx2"/>
                  </a:solidFill>
                  <a:round/>
                </a:ln>
              </p:spPr>
              <p:txBody>
                <a:bodyPr/>
                <a:lstStyle/>
                <a:p>
                  <a:endParaRPr lang="zh-CN" altLang="en-US"/>
                </a:p>
              </p:txBody>
            </p:sp>
          </p:grpSp>
          <p:grpSp>
            <p:nvGrpSpPr>
              <p:cNvPr id="100431" name="Group 142"/>
              <p:cNvGrpSpPr/>
              <p:nvPr/>
            </p:nvGrpSpPr>
            <p:grpSpPr bwMode="auto">
              <a:xfrm>
                <a:off x="3179" y="1805"/>
                <a:ext cx="455" cy="192"/>
                <a:chOff x="864" y="989"/>
                <a:chExt cx="720" cy="192"/>
              </a:xfrm>
            </p:grpSpPr>
            <p:sp>
              <p:nvSpPr>
                <p:cNvPr id="100454" name="Line 143"/>
                <p:cNvSpPr>
                  <a:spLocks noChangeShapeType="1"/>
                </p:cNvSpPr>
                <p:nvPr/>
              </p:nvSpPr>
              <p:spPr bwMode="auto">
                <a:xfrm>
                  <a:off x="864" y="1181"/>
                  <a:ext cx="288" cy="0"/>
                </a:xfrm>
                <a:prstGeom prst="line">
                  <a:avLst/>
                </a:prstGeom>
                <a:noFill/>
                <a:ln w="19050">
                  <a:solidFill>
                    <a:schemeClr val="tx2"/>
                  </a:solidFill>
                  <a:round/>
                </a:ln>
              </p:spPr>
              <p:txBody>
                <a:bodyPr/>
                <a:lstStyle/>
                <a:p>
                  <a:endParaRPr lang="zh-CN" altLang="en-US"/>
                </a:p>
              </p:txBody>
            </p:sp>
            <p:sp>
              <p:nvSpPr>
                <p:cNvPr id="100455" name="Line 144"/>
                <p:cNvSpPr>
                  <a:spLocks noChangeShapeType="1"/>
                </p:cNvSpPr>
                <p:nvPr/>
              </p:nvSpPr>
              <p:spPr bwMode="auto">
                <a:xfrm flipV="1">
                  <a:off x="1152" y="989"/>
                  <a:ext cx="0" cy="192"/>
                </a:xfrm>
                <a:prstGeom prst="line">
                  <a:avLst/>
                </a:prstGeom>
                <a:noFill/>
                <a:ln w="19050">
                  <a:solidFill>
                    <a:srgbClr val="FF0000"/>
                  </a:solidFill>
                  <a:round/>
                </a:ln>
              </p:spPr>
              <p:txBody>
                <a:bodyPr/>
                <a:lstStyle/>
                <a:p>
                  <a:endParaRPr lang="zh-CN" altLang="en-US"/>
                </a:p>
              </p:txBody>
            </p:sp>
            <p:sp>
              <p:nvSpPr>
                <p:cNvPr id="100456" name="Line 145"/>
                <p:cNvSpPr>
                  <a:spLocks noChangeShapeType="1"/>
                </p:cNvSpPr>
                <p:nvPr/>
              </p:nvSpPr>
              <p:spPr bwMode="auto">
                <a:xfrm>
                  <a:off x="1152" y="989"/>
                  <a:ext cx="432" cy="0"/>
                </a:xfrm>
                <a:prstGeom prst="line">
                  <a:avLst/>
                </a:prstGeom>
                <a:noFill/>
                <a:ln w="19050">
                  <a:solidFill>
                    <a:schemeClr val="tx2"/>
                  </a:solidFill>
                  <a:round/>
                </a:ln>
              </p:spPr>
              <p:txBody>
                <a:bodyPr/>
                <a:lstStyle/>
                <a:p>
                  <a:endParaRPr lang="zh-CN" altLang="en-US"/>
                </a:p>
              </p:txBody>
            </p:sp>
            <p:sp>
              <p:nvSpPr>
                <p:cNvPr id="100457" name="Line 146"/>
                <p:cNvSpPr>
                  <a:spLocks noChangeShapeType="1"/>
                </p:cNvSpPr>
                <p:nvPr/>
              </p:nvSpPr>
              <p:spPr bwMode="auto">
                <a:xfrm>
                  <a:off x="1584" y="989"/>
                  <a:ext cx="0" cy="192"/>
                </a:xfrm>
                <a:prstGeom prst="line">
                  <a:avLst/>
                </a:prstGeom>
                <a:noFill/>
                <a:ln w="19050">
                  <a:solidFill>
                    <a:schemeClr val="tx2"/>
                  </a:solidFill>
                  <a:round/>
                </a:ln>
              </p:spPr>
              <p:txBody>
                <a:bodyPr/>
                <a:lstStyle/>
                <a:p>
                  <a:endParaRPr lang="zh-CN" altLang="en-US"/>
                </a:p>
              </p:txBody>
            </p:sp>
          </p:grpSp>
          <p:grpSp>
            <p:nvGrpSpPr>
              <p:cNvPr id="100432" name="Group 147"/>
              <p:cNvGrpSpPr/>
              <p:nvPr/>
            </p:nvGrpSpPr>
            <p:grpSpPr bwMode="auto">
              <a:xfrm>
                <a:off x="3632" y="1805"/>
                <a:ext cx="453" cy="192"/>
                <a:chOff x="864" y="989"/>
                <a:chExt cx="720" cy="192"/>
              </a:xfrm>
            </p:grpSpPr>
            <p:sp>
              <p:nvSpPr>
                <p:cNvPr id="100450" name="Line 148"/>
                <p:cNvSpPr>
                  <a:spLocks noChangeShapeType="1"/>
                </p:cNvSpPr>
                <p:nvPr/>
              </p:nvSpPr>
              <p:spPr bwMode="auto">
                <a:xfrm>
                  <a:off x="864" y="1181"/>
                  <a:ext cx="288" cy="0"/>
                </a:xfrm>
                <a:prstGeom prst="line">
                  <a:avLst/>
                </a:prstGeom>
                <a:noFill/>
                <a:ln w="19050">
                  <a:solidFill>
                    <a:schemeClr val="tx2"/>
                  </a:solidFill>
                  <a:round/>
                </a:ln>
              </p:spPr>
              <p:txBody>
                <a:bodyPr/>
                <a:lstStyle/>
                <a:p>
                  <a:endParaRPr lang="zh-CN" altLang="en-US"/>
                </a:p>
              </p:txBody>
            </p:sp>
            <p:sp>
              <p:nvSpPr>
                <p:cNvPr id="100451" name="Line 149"/>
                <p:cNvSpPr>
                  <a:spLocks noChangeShapeType="1"/>
                </p:cNvSpPr>
                <p:nvPr/>
              </p:nvSpPr>
              <p:spPr bwMode="auto">
                <a:xfrm flipV="1">
                  <a:off x="1152" y="989"/>
                  <a:ext cx="0" cy="192"/>
                </a:xfrm>
                <a:prstGeom prst="line">
                  <a:avLst/>
                </a:prstGeom>
                <a:noFill/>
                <a:ln w="19050">
                  <a:solidFill>
                    <a:srgbClr val="FF0000"/>
                  </a:solidFill>
                  <a:round/>
                </a:ln>
              </p:spPr>
              <p:txBody>
                <a:bodyPr/>
                <a:lstStyle/>
                <a:p>
                  <a:endParaRPr lang="zh-CN" altLang="en-US"/>
                </a:p>
              </p:txBody>
            </p:sp>
            <p:sp>
              <p:nvSpPr>
                <p:cNvPr id="100452" name="Line 150"/>
                <p:cNvSpPr>
                  <a:spLocks noChangeShapeType="1"/>
                </p:cNvSpPr>
                <p:nvPr/>
              </p:nvSpPr>
              <p:spPr bwMode="auto">
                <a:xfrm>
                  <a:off x="1152" y="989"/>
                  <a:ext cx="432" cy="0"/>
                </a:xfrm>
                <a:prstGeom prst="line">
                  <a:avLst/>
                </a:prstGeom>
                <a:noFill/>
                <a:ln w="19050">
                  <a:solidFill>
                    <a:schemeClr val="tx2"/>
                  </a:solidFill>
                  <a:round/>
                </a:ln>
              </p:spPr>
              <p:txBody>
                <a:bodyPr/>
                <a:lstStyle/>
                <a:p>
                  <a:endParaRPr lang="zh-CN" altLang="en-US"/>
                </a:p>
              </p:txBody>
            </p:sp>
            <p:sp>
              <p:nvSpPr>
                <p:cNvPr id="100453" name="Line 151"/>
                <p:cNvSpPr>
                  <a:spLocks noChangeShapeType="1"/>
                </p:cNvSpPr>
                <p:nvPr/>
              </p:nvSpPr>
              <p:spPr bwMode="auto">
                <a:xfrm>
                  <a:off x="1584" y="989"/>
                  <a:ext cx="0" cy="192"/>
                </a:xfrm>
                <a:prstGeom prst="line">
                  <a:avLst/>
                </a:prstGeom>
                <a:noFill/>
                <a:ln w="19050">
                  <a:solidFill>
                    <a:schemeClr val="tx2"/>
                  </a:solidFill>
                  <a:round/>
                </a:ln>
              </p:spPr>
              <p:txBody>
                <a:bodyPr/>
                <a:lstStyle/>
                <a:p>
                  <a:endParaRPr lang="zh-CN" altLang="en-US"/>
                </a:p>
              </p:txBody>
            </p:sp>
          </p:grpSp>
          <p:grpSp>
            <p:nvGrpSpPr>
              <p:cNvPr id="100433" name="Group 152"/>
              <p:cNvGrpSpPr/>
              <p:nvPr/>
            </p:nvGrpSpPr>
            <p:grpSpPr bwMode="auto">
              <a:xfrm>
                <a:off x="4085" y="1805"/>
                <a:ext cx="453" cy="192"/>
                <a:chOff x="864" y="989"/>
                <a:chExt cx="720" cy="192"/>
              </a:xfrm>
            </p:grpSpPr>
            <p:sp>
              <p:nvSpPr>
                <p:cNvPr id="100446" name="Line 153"/>
                <p:cNvSpPr>
                  <a:spLocks noChangeShapeType="1"/>
                </p:cNvSpPr>
                <p:nvPr/>
              </p:nvSpPr>
              <p:spPr bwMode="auto">
                <a:xfrm>
                  <a:off x="864" y="1181"/>
                  <a:ext cx="288" cy="0"/>
                </a:xfrm>
                <a:prstGeom prst="line">
                  <a:avLst/>
                </a:prstGeom>
                <a:noFill/>
                <a:ln w="19050">
                  <a:solidFill>
                    <a:schemeClr val="tx2"/>
                  </a:solidFill>
                  <a:round/>
                </a:ln>
              </p:spPr>
              <p:txBody>
                <a:bodyPr/>
                <a:lstStyle/>
                <a:p>
                  <a:endParaRPr lang="zh-CN" altLang="en-US"/>
                </a:p>
              </p:txBody>
            </p:sp>
            <p:sp>
              <p:nvSpPr>
                <p:cNvPr id="100447" name="Line 154"/>
                <p:cNvSpPr>
                  <a:spLocks noChangeShapeType="1"/>
                </p:cNvSpPr>
                <p:nvPr/>
              </p:nvSpPr>
              <p:spPr bwMode="auto">
                <a:xfrm flipV="1">
                  <a:off x="1152" y="989"/>
                  <a:ext cx="0" cy="192"/>
                </a:xfrm>
                <a:prstGeom prst="line">
                  <a:avLst/>
                </a:prstGeom>
                <a:noFill/>
                <a:ln w="19050">
                  <a:solidFill>
                    <a:srgbClr val="FF0000"/>
                  </a:solidFill>
                  <a:round/>
                </a:ln>
              </p:spPr>
              <p:txBody>
                <a:bodyPr/>
                <a:lstStyle/>
                <a:p>
                  <a:endParaRPr lang="zh-CN" altLang="en-US"/>
                </a:p>
              </p:txBody>
            </p:sp>
            <p:sp>
              <p:nvSpPr>
                <p:cNvPr id="100448" name="Line 155"/>
                <p:cNvSpPr>
                  <a:spLocks noChangeShapeType="1"/>
                </p:cNvSpPr>
                <p:nvPr/>
              </p:nvSpPr>
              <p:spPr bwMode="auto">
                <a:xfrm>
                  <a:off x="1152" y="989"/>
                  <a:ext cx="432" cy="0"/>
                </a:xfrm>
                <a:prstGeom prst="line">
                  <a:avLst/>
                </a:prstGeom>
                <a:noFill/>
                <a:ln w="19050">
                  <a:solidFill>
                    <a:schemeClr val="tx2"/>
                  </a:solidFill>
                  <a:round/>
                </a:ln>
              </p:spPr>
              <p:txBody>
                <a:bodyPr/>
                <a:lstStyle/>
                <a:p>
                  <a:endParaRPr lang="zh-CN" altLang="en-US"/>
                </a:p>
              </p:txBody>
            </p:sp>
            <p:sp>
              <p:nvSpPr>
                <p:cNvPr id="100449" name="Line 156"/>
                <p:cNvSpPr>
                  <a:spLocks noChangeShapeType="1"/>
                </p:cNvSpPr>
                <p:nvPr/>
              </p:nvSpPr>
              <p:spPr bwMode="auto">
                <a:xfrm>
                  <a:off x="1584" y="989"/>
                  <a:ext cx="0" cy="192"/>
                </a:xfrm>
                <a:prstGeom prst="line">
                  <a:avLst/>
                </a:prstGeom>
                <a:noFill/>
                <a:ln w="19050">
                  <a:solidFill>
                    <a:schemeClr val="tx2"/>
                  </a:solidFill>
                  <a:round/>
                </a:ln>
              </p:spPr>
              <p:txBody>
                <a:bodyPr/>
                <a:lstStyle/>
                <a:p>
                  <a:endParaRPr lang="zh-CN" altLang="en-US"/>
                </a:p>
              </p:txBody>
            </p:sp>
          </p:grpSp>
          <p:grpSp>
            <p:nvGrpSpPr>
              <p:cNvPr id="100434" name="Group 157"/>
              <p:cNvGrpSpPr/>
              <p:nvPr/>
            </p:nvGrpSpPr>
            <p:grpSpPr bwMode="auto">
              <a:xfrm>
                <a:off x="4539" y="1805"/>
                <a:ext cx="455" cy="192"/>
                <a:chOff x="864" y="989"/>
                <a:chExt cx="720" cy="192"/>
              </a:xfrm>
            </p:grpSpPr>
            <p:sp>
              <p:nvSpPr>
                <p:cNvPr id="100442" name="Line 158"/>
                <p:cNvSpPr>
                  <a:spLocks noChangeShapeType="1"/>
                </p:cNvSpPr>
                <p:nvPr/>
              </p:nvSpPr>
              <p:spPr bwMode="auto">
                <a:xfrm>
                  <a:off x="864" y="1181"/>
                  <a:ext cx="288" cy="0"/>
                </a:xfrm>
                <a:prstGeom prst="line">
                  <a:avLst/>
                </a:prstGeom>
                <a:noFill/>
                <a:ln w="19050">
                  <a:solidFill>
                    <a:schemeClr val="tx2"/>
                  </a:solidFill>
                  <a:round/>
                </a:ln>
              </p:spPr>
              <p:txBody>
                <a:bodyPr/>
                <a:lstStyle/>
                <a:p>
                  <a:endParaRPr lang="zh-CN" altLang="en-US"/>
                </a:p>
              </p:txBody>
            </p:sp>
            <p:sp>
              <p:nvSpPr>
                <p:cNvPr id="100443" name="Line 159"/>
                <p:cNvSpPr>
                  <a:spLocks noChangeShapeType="1"/>
                </p:cNvSpPr>
                <p:nvPr/>
              </p:nvSpPr>
              <p:spPr bwMode="auto">
                <a:xfrm flipV="1">
                  <a:off x="1152" y="989"/>
                  <a:ext cx="0" cy="192"/>
                </a:xfrm>
                <a:prstGeom prst="line">
                  <a:avLst/>
                </a:prstGeom>
                <a:noFill/>
                <a:ln w="19050">
                  <a:solidFill>
                    <a:srgbClr val="FF0000"/>
                  </a:solidFill>
                  <a:round/>
                </a:ln>
              </p:spPr>
              <p:txBody>
                <a:bodyPr/>
                <a:lstStyle/>
                <a:p>
                  <a:endParaRPr lang="zh-CN" altLang="en-US"/>
                </a:p>
              </p:txBody>
            </p:sp>
            <p:sp>
              <p:nvSpPr>
                <p:cNvPr id="100444" name="Line 160"/>
                <p:cNvSpPr>
                  <a:spLocks noChangeShapeType="1"/>
                </p:cNvSpPr>
                <p:nvPr/>
              </p:nvSpPr>
              <p:spPr bwMode="auto">
                <a:xfrm>
                  <a:off x="1152" y="989"/>
                  <a:ext cx="432" cy="0"/>
                </a:xfrm>
                <a:prstGeom prst="line">
                  <a:avLst/>
                </a:prstGeom>
                <a:noFill/>
                <a:ln w="19050">
                  <a:solidFill>
                    <a:schemeClr val="tx2"/>
                  </a:solidFill>
                  <a:round/>
                </a:ln>
              </p:spPr>
              <p:txBody>
                <a:bodyPr/>
                <a:lstStyle/>
                <a:p>
                  <a:endParaRPr lang="zh-CN" altLang="en-US"/>
                </a:p>
              </p:txBody>
            </p:sp>
            <p:sp>
              <p:nvSpPr>
                <p:cNvPr id="100445" name="Line 161"/>
                <p:cNvSpPr>
                  <a:spLocks noChangeShapeType="1"/>
                </p:cNvSpPr>
                <p:nvPr/>
              </p:nvSpPr>
              <p:spPr bwMode="auto">
                <a:xfrm>
                  <a:off x="1584" y="989"/>
                  <a:ext cx="0" cy="192"/>
                </a:xfrm>
                <a:prstGeom prst="line">
                  <a:avLst/>
                </a:prstGeom>
                <a:noFill/>
                <a:ln w="19050">
                  <a:solidFill>
                    <a:schemeClr val="tx2"/>
                  </a:solidFill>
                  <a:round/>
                </a:ln>
              </p:spPr>
              <p:txBody>
                <a:bodyPr/>
                <a:lstStyle/>
                <a:p>
                  <a:endParaRPr lang="zh-CN" altLang="en-US"/>
                </a:p>
              </p:txBody>
            </p:sp>
          </p:grpSp>
          <p:grpSp>
            <p:nvGrpSpPr>
              <p:cNvPr id="100435" name="Group 199"/>
              <p:cNvGrpSpPr/>
              <p:nvPr/>
            </p:nvGrpSpPr>
            <p:grpSpPr bwMode="auto">
              <a:xfrm>
                <a:off x="4993" y="1805"/>
                <a:ext cx="639" cy="192"/>
                <a:chOff x="4886" y="1901"/>
                <a:chExt cx="639" cy="192"/>
              </a:xfrm>
            </p:grpSpPr>
            <p:sp>
              <p:nvSpPr>
                <p:cNvPr id="100436" name="Line 162"/>
                <p:cNvSpPr>
                  <a:spLocks noChangeShapeType="1"/>
                </p:cNvSpPr>
                <p:nvPr/>
              </p:nvSpPr>
              <p:spPr bwMode="auto">
                <a:xfrm>
                  <a:off x="5344" y="2093"/>
                  <a:ext cx="181" cy="0"/>
                </a:xfrm>
                <a:prstGeom prst="line">
                  <a:avLst/>
                </a:prstGeom>
                <a:noFill/>
                <a:ln w="19050">
                  <a:solidFill>
                    <a:schemeClr val="tx2"/>
                  </a:solidFill>
                  <a:round/>
                </a:ln>
              </p:spPr>
              <p:txBody>
                <a:bodyPr/>
                <a:lstStyle/>
                <a:p>
                  <a:endParaRPr lang="zh-CN" altLang="en-US"/>
                </a:p>
              </p:txBody>
            </p:sp>
            <p:grpSp>
              <p:nvGrpSpPr>
                <p:cNvPr id="100437" name="Group 194"/>
                <p:cNvGrpSpPr/>
                <p:nvPr/>
              </p:nvGrpSpPr>
              <p:grpSpPr bwMode="auto">
                <a:xfrm>
                  <a:off x="4886" y="1901"/>
                  <a:ext cx="455" cy="192"/>
                  <a:chOff x="864" y="989"/>
                  <a:chExt cx="720" cy="192"/>
                </a:xfrm>
              </p:grpSpPr>
              <p:sp>
                <p:nvSpPr>
                  <p:cNvPr id="100438" name="Line 195"/>
                  <p:cNvSpPr>
                    <a:spLocks noChangeShapeType="1"/>
                  </p:cNvSpPr>
                  <p:nvPr/>
                </p:nvSpPr>
                <p:spPr bwMode="auto">
                  <a:xfrm>
                    <a:off x="864" y="1181"/>
                    <a:ext cx="288" cy="0"/>
                  </a:xfrm>
                  <a:prstGeom prst="line">
                    <a:avLst/>
                  </a:prstGeom>
                  <a:noFill/>
                  <a:ln w="19050">
                    <a:solidFill>
                      <a:schemeClr val="tx2"/>
                    </a:solidFill>
                    <a:round/>
                  </a:ln>
                </p:spPr>
                <p:txBody>
                  <a:bodyPr/>
                  <a:lstStyle/>
                  <a:p>
                    <a:endParaRPr lang="zh-CN" altLang="en-US"/>
                  </a:p>
                </p:txBody>
              </p:sp>
              <p:sp>
                <p:nvSpPr>
                  <p:cNvPr id="100439" name="Line 196"/>
                  <p:cNvSpPr>
                    <a:spLocks noChangeShapeType="1"/>
                  </p:cNvSpPr>
                  <p:nvPr/>
                </p:nvSpPr>
                <p:spPr bwMode="auto">
                  <a:xfrm flipV="1">
                    <a:off x="1152" y="989"/>
                    <a:ext cx="0" cy="192"/>
                  </a:xfrm>
                  <a:prstGeom prst="line">
                    <a:avLst/>
                  </a:prstGeom>
                  <a:noFill/>
                  <a:ln w="19050">
                    <a:solidFill>
                      <a:srgbClr val="FF0000"/>
                    </a:solidFill>
                    <a:round/>
                  </a:ln>
                </p:spPr>
                <p:txBody>
                  <a:bodyPr/>
                  <a:lstStyle/>
                  <a:p>
                    <a:endParaRPr lang="zh-CN" altLang="en-US"/>
                  </a:p>
                </p:txBody>
              </p:sp>
              <p:sp>
                <p:nvSpPr>
                  <p:cNvPr id="100440" name="Line 197"/>
                  <p:cNvSpPr>
                    <a:spLocks noChangeShapeType="1"/>
                  </p:cNvSpPr>
                  <p:nvPr/>
                </p:nvSpPr>
                <p:spPr bwMode="auto">
                  <a:xfrm>
                    <a:off x="1152" y="989"/>
                    <a:ext cx="432" cy="0"/>
                  </a:xfrm>
                  <a:prstGeom prst="line">
                    <a:avLst/>
                  </a:prstGeom>
                  <a:noFill/>
                  <a:ln w="19050">
                    <a:solidFill>
                      <a:schemeClr val="tx2"/>
                    </a:solidFill>
                    <a:round/>
                  </a:ln>
                </p:spPr>
                <p:txBody>
                  <a:bodyPr/>
                  <a:lstStyle/>
                  <a:p>
                    <a:endParaRPr lang="zh-CN" altLang="en-US"/>
                  </a:p>
                </p:txBody>
              </p:sp>
              <p:sp>
                <p:nvSpPr>
                  <p:cNvPr id="100441" name="Line 198"/>
                  <p:cNvSpPr>
                    <a:spLocks noChangeShapeType="1"/>
                  </p:cNvSpPr>
                  <p:nvPr/>
                </p:nvSpPr>
                <p:spPr bwMode="auto">
                  <a:xfrm>
                    <a:off x="1584" y="989"/>
                    <a:ext cx="0" cy="192"/>
                  </a:xfrm>
                  <a:prstGeom prst="line">
                    <a:avLst/>
                  </a:prstGeom>
                  <a:noFill/>
                  <a:ln w="19050">
                    <a:solidFill>
                      <a:schemeClr val="tx2"/>
                    </a:solidFill>
                    <a:round/>
                  </a:ln>
                </p:spPr>
                <p:txBody>
                  <a:bodyPr/>
                  <a:lstStyle/>
                  <a:p>
                    <a:endParaRPr lang="zh-CN" altLang="en-US"/>
                  </a:p>
                </p:txBody>
              </p:sp>
            </p:grpSp>
          </p:grpSp>
        </p:grpSp>
        <p:sp>
          <p:nvSpPr>
            <p:cNvPr id="100365" name="Line 163"/>
            <p:cNvSpPr>
              <a:spLocks noChangeShapeType="1"/>
            </p:cNvSpPr>
            <p:nvPr/>
          </p:nvSpPr>
          <p:spPr bwMode="auto">
            <a:xfrm>
              <a:off x="3432" y="1990"/>
              <a:ext cx="0" cy="1296"/>
            </a:xfrm>
            <a:prstGeom prst="line">
              <a:avLst/>
            </a:prstGeom>
            <a:noFill/>
            <a:ln w="9525">
              <a:solidFill>
                <a:schemeClr val="tx1"/>
              </a:solidFill>
              <a:prstDash val="dash"/>
              <a:round/>
            </a:ln>
          </p:spPr>
          <p:txBody>
            <a:bodyPr/>
            <a:lstStyle/>
            <a:p>
              <a:endParaRPr lang="zh-CN" altLang="en-US"/>
            </a:p>
          </p:txBody>
        </p:sp>
        <p:sp>
          <p:nvSpPr>
            <p:cNvPr id="100366" name="Line 164"/>
            <p:cNvSpPr>
              <a:spLocks noChangeShapeType="1"/>
            </p:cNvSpPr>
            <p:nvPr/>
          </p:nvSpPr>
          <p:spPr bwMode="auto">
            <a:xfrm>
              <a:off x="3791" y="1990"/>
              <a:ext cx="0" cy="1296"/>
            </a:xfrm>
            <a:prstGeom prst="line">
              <a:avLst/>
            </a:prstGeom>
            <a:noFill/>
            <a:ln w="9525">
              <a:solidFill>
                <a:schemeClr val="tx1"/>
              </a:solidFill>
              <a:prstDash val="dash"/>
              <a:round/>
            </a:ln>
          </p:spPr>
          <p:txBody>
            <a:bodyPr/>
            <a:lstStyle/>
            <a:p>
              <a:endParaRPr lang="zh-CN" altLang="en-US"/>
            </a:p>
          </p:txBody>
        </p:sp>
        <p:sp>
          <p:nvSpPr>
            <p:cNvPr id="100367" name="Line 165"/>
            <p:cNvSpPr>
              <a:spLocks noChangeShapeType="1"/>
            </p:cNvSpPr>
            <p:nvPr/>
          </p:nvSpPr>
          <p:spPr bwMode="auto">
            <a:xfrm>
              <a:off x="4853" y="1990"/>
              <a:ext cx="0" cy="1296"/>
            </a:xfrm>
            <a:prstGeom prst="line">
              <a:avLst/>
            </a:prstGeom>
            <a:noFill/>
            <a:ln w="9525">
              <a:solidFill>
                <a:schemeClr val="tx1"/>
              </a:solidFill>
              <a:prstDash val="dash"/>
              <a:round/>
            </a:ln>
          </p:spPr>
          <p:txBody>
            <a:bodyPr/>
            <a:lstStyle/>
            <a:p>
              <a:endParaRPr lang="zh-CN" altLang="en-US"/>
            </a:p>
          </p:txBody>
        </p:sp>
        <p:sp>
          <p:nvSpPr>
            <p:cNvPr id="100368" name="Line 166"/>
            <p:cNvSpPr>
              <a:spLocks noChangeShapeType="1"/>
            </p:cNvSpPr>
            <p:nvPr/>
          </p:nvSpPr>
          <p:spPr bwMode="auto">
            <a:xfrm>
              <a:off x="4141" y="1990"/>
              <a:ext cx="0" cy="1296"/>
            </a:xfrm>
            <a:prstGeom prst="line">
              <a:avLst/>
            </a:prstGeom>
            <a:noFill/>
            <a:ln w="9525">
              <a:solidFill>
                <a:schemeClr val="tx1"/>
              </a:solidFill>
              <a:prstDash val="dash"/>
              <a:round/>
            </a:ln>
          </p:spPr>
          <p:txBody>
            <a:bodyPr/>
            <a:lstStyle/>
            <a:p>
              <a:endParaRPr lang="zh-CN" altLang="en-US"/>
            </a:p>
          </p:txBody>
        </p:sp>
        <p:sp>
          <p:nvSpPr>
            <p:cNvPr id="100369" name="Line 167"/>
            <p:cNvSpPr>
              <a:spLocks noChangeShapeType="1"/>
            </p:cNvSpPr>
            <p:nvPr/>
          </p:nvSpPr>
          <p:spPr bwMode="auto">
            <a:xfrm>
              <a:off x="4495" y="1990"/>
              <a:ext cx="0" cy="1296"/>
            </a:xfrm>
            <a:prstGeom prst="line">
              <a:avLst/>
            </a:prstGeom>
            <a:noFill/>
            <a:ln w="9525">
              <a:solidFill>
                <a:schemeClr val="tx1"/>
              </a:solidFill>
              <a:prstDash val="dash"/>
              <a:round/>
            </a:ln>
          </p:spPr>
          <p:txBody>
            <a:bodyPr/>
            <a:lstStyle/>
            <a:p>
              <a:endParaRPr lang="zh-CN" altLang="en-US"/>
            </a:p>
          </p:txBody>
        </p:sp>
        <p:sp>
          <p:nvSpPr>
            <p:cNvPr id="100370" name="Line 201"/>
            <p:cNvSpPr>
              <a:spLocks noChangeShapeType="1"/>
            </p:cNvSpPr>
            <p:nvPr/>
          </p:nvSpPr>
          <p:spPr bwMode="auto">
            <a:xfrm>
              <a:off x="5193" y="1990"/>
              <a:ext cx="0" cy="1296"/>
            </a:xfrm>
            <a:prstGeom prst="line">
              <a:avLst/>
            </a:prstGeom>
            <a:noFill/>
            <a:ln w="9525">
              <a:solidFill>
                <a:schemeClr val="tx1"/>
              </a:solidFill>
              <a:prstDash val="dash"/>
              <a:round/>
            </a:ln>
          </p:spPr>
          <p:txBody>
            <a:bodyPr/>
            <a:lstStyle/>
            <a:p>
              <a:endParaRPr lang="zh-CN" altLang="en-US"/>
            </a:p>
          </p:txBody>
        </p:sp>
        <p:grpSp>
          <p:nvGrpSpPr>
            <p:cNvPr id="100371" name="Group 217"/>
            <p:cNvGrpSpPr/>
            <p:nvPr/>
          </p:nvGrpSpPr>
          <p:grpSpPr bwMode="auto">
            <a:xfrm>
              <a:off x="3310" y="2116"/>
              <a:ext cx="1529" cy="168"/>
              <a:chOff x="2640" y="1860"/>
              <a:chExt cx="1968" cy="168"/>
            </a:xfrm>
          </p:grpSpPr>
          <p:sp>
            <p:nvSpPr>
              <p:cNvPr id="100425" name="Line 202"/>
              <p:cNvSpPr>
                <a:spLocks noChangeShapeType="1"/>
              </p:cNvSpPr>
              <p:nvPr/>
            </p:nvSpPr>
            <p:spPr bwMode="auto">
              <a:xfrm>
                <a:off x="2640" y="1872"/>
                <a:ext cx="480" cy="0"/>
              </a:xfrm>
              <a:prstGeom prst="line">
                <a:avLst/>
              </a:prstGeom>
              <a:noFill/>
              <a:ln w="19050">
                <a:solidFill>
                  <a:srgbClr val="FF0000"/>
                </a:solidFill>
                <a:round/>
              </a:ln>
            </p:spPr>
            <p:txBody>
              <a:bodyPr/>
              <a:lstStyle/>
              <a:p>
                <a:endParaRPr lang="zh-CN" altLang="en-US"/>
              </a:p>
            </p:txBody>
          </p:sp>
          <p:sp>
            <p:nvSpPr>
              <p:cNvPr id="100426" name="Line 203"/>
              <p:cNvSpPr>
                <a:spLocks noChangeShapeType="1"/>
              </p:cNvSpPr>
              <p:nvPr/>
            </p:nvSpPr>
            <p:spPr bwMode="auto">
              <a:xfrm>
                <a:off x="3120" y="1884"/>
                <a:ext cx="0" cy="144"/>
              </a:xfrm>
              <a:prstGeom prst="line">
                <a:avLst/>
              </a:prstGeom>
              <a:noFill/>
              <a:ln w="19050">
                <a:solidFill>
                  <a:srgbClr val="FF0000"/>
                </a:solidFill>
                <a:round/>
              </a:ln>
            </p:spPr>
            <p:txBody>
              <a:bodyPr/>
              <a:lstStyle/>
              <a:p>
                <a:endParaRPr lang="zh-CN" altLang="en-US"/>
              </a:p>
            </p:txBody>
          </p:sp>
          <p:sp>
            <p:nvSpPr>
              <p:cNvPr id="100427" name="Line 204"/>
              <p:cNvSpPr>
                <a:spLocks noChangeShapeType="1"/>
              </p:cNvSpPr>
              <p:nvPr/>
            </p:nvSpPr>
            <p:spPr bwMode="auto">
              <a:xfrm>
                <a:off x="3120" y="2028"/>
                <a:ext cx="480" cy="0"/>
              </a:xfrm>
              <a:prstGeom prst="line">
                <a:avLst/>
              </a:prstGeom>
              <a:noFill/>
              <a:ln w="19050">
                <a:solidFill>
                  <a:srgbClr val="FF0000"/>
                </a:solidFill>
                <a:round/>
              </a:ln>
            </p:spPr>
            <p:txBody>
              <a:bodyPr/>
              <a:lstStyle/>
              <a:p>
                <a:endParaRPr lang="zh-CN" altLang="en-US"/>
              </a:p>
            </p:txBody>
          </p:sp>
          <p:sp>
            <p:nvSpPr>
              <p:cNvPr id="100428" name="Line 205"/>
              <p:cNvSpPr>
                <a:spLocks noChangeShapeType="1"/>
              </p:cNvSpPr>
              <p:nvPr/>
            </p:nvSpPr>
            <p:spPr bwMode="auto">
              <a:xfrm flipV="1">
                <a:off x="3600" y="1872"/>
                <a:ext cx="0" cy="144"/>
              </a:xfrm>
              <a:prstGeom prst="line">
                <a:avLst/>
              </a:prstGeom>
              <a:noFill/>
              <a:ln w="19050">
                <a:solidFill>
                  <a:srgbClr val="FF0000"/>
                </a:solidFill>
                <a:round/>
              </a:ln>
            </p:spPr>
            <p:txBody>
              <a:bodyPr/>
              <a:lstStyle/>
              <a:p>
                <a:endParaRPr lang="zh-CN" altLang="en-US"/>
              </a:p>
            </p:txBody>
          </p:sp>
          <p:sp>
            <p:nvSpPr>
              <p:cNvPr id="100429" name="Line 206"/>
              <p:cNvSpPr>
                <a:spLocks noChangeShapeType="1"/>
              </p:cNvSpPr>
              <p:nvPr/>
            </p:nvSpPr>
            <p:spPr bwMode="auto">
              <a:xfrm>
                <a:off x="3600" y="1860"/>
                <a:ext cx="1008" cy="0"/>
              </a:xfrm>
              <a:prstGeom prst="line">
                <a:avLst/>
              </a:prstGeom>
              <a:noFill/>
              <a:ln w="19050">
                <a:solidFill>
                  <a:srgbClr val="FF0000"/>
                </a:solidFill>
                <a:round/>
              </a:ln>
            </p:spPr>
            <p:txBody>
              <a:bodyPr/>
              <a:lstStyle/>
              <a:p>
                <a:endParaRPr lang="zh-CN" altLang="en-US"/>
              </a:p>
            </p:txBody>
          </p:sp>
        </p:grpSp>
        <p:sp>
          <p:nvSpPr>
            <p:cNvPr id="100372" name="Line 207"/>
            <p:cNvSpPr>
              <a:spLocks noChangeShapeType="1"/>
            </p:cNvSpPr>
            <p:nvPr/>
          </p:nvSpPr>
          <p:spPr bwMode="auto">
            <a:xfrm>
              <a:off x="4843" y="2119"/>
              <a:ext cx="709" cy="0"/>
            </a:xfrm>
            <a:prstGeom prst="line">
              <a:avLst/>
            </a:prstGeom>
            <a:noFill/>
            <a:ln w="19050">
              <a:solidFill>
                <a:schemeClr val="tx1"/>
              </a:solidFill>
              <a:prstDash val="dash"/>
              <a:round/>
            </a:ln>
          </p:spPr>
          <p:txBody>
            <a:bodyPr/>
            <a:lstStyle/>
            <a:p>
              <a:endParaRPr lang="zh-CN" altLang="en-US"/>
            </a:p>
          </p:txBody>
        </p:sp>
        <p:sp>
          <p:nvSpPr>
            <p:cNvPr id="100373" name="Line 208"/>
            <p:cNvSpPr>
              <a:spLocks noChangeShapeType="1"/>
            </p:cNvSpPr>
            <p:nvPr/>
          </p:nvSpPr>
          <p:spPr bwMode="auto">
            <a:xfrm>
              <a:off x="4843" y="2249"/>
              <a:ext cx="709" cy="0"/>
            </a:xfrm>
            <a:prstGeom prst="line">
              <a:avLst/>
            </a:prstGeom>
            <a:noFill/>
            <a:ln w="19050">
              <a:solidFill>
                <a:schemeClr val="tx1"/>
              </a:solidFill>
              <a:prstDash val="dash"/>
              <a:round/>
            </a:ln>
          </p:spPr>
          <p:txBody>
            <a:bodyPr/>
            <a:lstStyle/>
            <a:p>
              <a:endParaRPr lang="zh-CN" altLang="en-US"/>
            </a:p>
          </p:txBody>
        </p:sp>
        <p:sp>
          <p:nvSpPr>
            <p:cNvPr id="100374" name="Line 209"/>
            <p:cNvSpPr>
              <a:spLocks noChangeShapeType="1"/>
            </p:cNvSpPr>
            <p:nvPr/>
          </p:nvSpPr>
          <p:spPr bwMode="auto">
            <a:xfrm>
              <a:off x="3275" y="2458"/>
              <a:ext cx="149" cy="0"/>
            </a:xfrm>
            <a:prstGeom prst="line">
              <a:avLst/>
            </a:prstGeom>
            <a:noFill/>
            <a:ln w="19050">
              <a:solidFill>
                <a:schemeClr val="tx1"/>
              </a:solidFill>
              <a:round/>
            </a:ln>
          </p:spPr>
          <p:txBody>
            <a:bodyPr/>
            <a:lstStyle/>
            <a:p>
              <a:endParaRPr lang="zh-CN" altLang="en-US"/>
            </a:p>
          </p:txBody>
        </p:sp>
        <p:sp>
          <p:nvSpPr>
            <p:cNvPr id="100375" name="Line 210"/>
            <p:cNvSpPr>
              <a:spLocks noChangeShapeType="1"/>
            </p:cNvSpPr>
            <p:nvPr/>
          </p:nvSpPr>
          <p:spPr bwMode="auto">
            <a:xfrm flipV="1">
              <a:off x="3433" y="2372"/>
              <a:ext cx="0" cy="86"/>
            </a:xfrm>
            <a:prstGeom prst="line">
              <a:avLst/>
            </a:prstGeom>
            <a:noFill/>
            <a:ln w="19050">
              <a:solidFill>
                <a:schemeClr val="tx1"/>
              </a:solidFill>
              <a:round/>
            </a:ln>
          </p:spPr>
          <p:txBody>
            <a:bodyPr/>
            <a:lstStyle/>
            <a:p>
              <a:endParaRPr lang="zh-CN" altLang="en-US"/>
            </a:p>
          </p:txBody>
        </p:sp>
        <p:sp>
          <p:nvSpPr>
            <p:cNvPr id="100376" name="Line 211"/>
            <p:cNvSpPr>
              <a:spLocks noChangeShapeType="1"/>
            </p:cNvSpPr>
            <p:nvPr/>
          </p:nvSpPr>
          <p:spPr bwMode="auto">
            <a:xfrm>
              <a:off x="3424" y="2372"/>
              <a:ext cx="374" cy="0"/>
            </a:xfrm>
            <a:prstGeom prst="line">
              <a:avLst/>
            </a:prstGeom>
            <a:noFill/>
            <a:ln w="19050">
              <a:solidFill>
                <a:schemeClr val="tx1"/>
              </a:solidFill>
              <a:round/>
            </a:ln>
          </p:spPr>
          <p:txBody>
            <a:bodyPr/>
            <a:lstStyle/>
            <a:p>
              <a:endParaRPr lang="zh-CN" altLang="en-US"/>
            </a:p>
          </p:txBody>
        </p:sp>
        <p:sp>
          <p:nvSpPr>
            <p:cNvPr id="100377" name="Line 212"/>
            <p:cNvSpPr>
              <a:spLocks noChangeShapeType="1"/>
            </p:cNvSpPr>
            <p:nvPr/>
          </p:nvSpPr>
          <p:spPr bwMode="auto">
            <a:xfrm>
              <a:off x="3787" y="2372"/>
              <a:ext cx="0" cy="86"/>
            </a:xfrm>
            <a:prstGeom prst="line">
              <a:avLst/>
            </a:prstGeom>
            <a:noFill/>
            <a:ln w="19050">
              <a:solidFill>
                <a:schemeClr val="tx1"/>
              </a:solidFill>
              <a:round/>
            </a:ln>
          </p:spPr>
          <p:txBody>
            <a:bodyPr/>
            <a:lstStyle/>
            <a:p>
              <a:endParaRPr lang="zh-CN" altLang="en-US"/>
            </a:p>
          </p:txBody>
        </p:sp>
        <p:sp>
          <p:nvSpPr>
            <p:cNvPr id="100378" name="Line 213"/>
            <p:cNvSpPr>
              <a:spLocks noChangeShapeType="1"/>
            </p:cNvSpPr>
            <p:nvPr/>
          </p:nvSpPr>
          <p:spPr bwMode="auto">
            <a:xfrm>
              <a:off x="3798" y="2458"/>
              <a:ext cx="336" cy="0"/>
            </a:xfrm>
            <a:prstGeom prst="line">
              <a:avLst/>
            </a:prstGeom>
            <a:noFill/>
            <a:ln w="19050">
              <a:solidFill>
                <a:schemeClr val="tx1"/>
              </a:solidFill>
              <a:round/>
            </a:ln>
          </p:spPr>
          <p:txBody>
            <a:bodyPr/>
            <a:lstStyle/>
            <a:p>
              <a:endParaRPr lang="zh-CN" altLang="en-US"/>
            </a:p>
          </p:txBody>
        </p:sp>
        <p:sp>
          <p:nvSpPr>
            <p:cNvPr id="100379" name="Line 214"/>
            <p:cNvSpPr>
              <a:spLocks noChangeShapeType="1"/>
            </p:cNvSpPr>
            <p:nvPr/>
          </p:nvSpPr>
          <p:spPr bwMode="auto">
            <a:xfrm flipV="1">
              <a:off x="4143" y="2372"/>
              <a:ext cx="0" cy="86"/>
            </a:xfrm>
            <a:prstGeom prst="line">
              <a:avLst/>
            </a:prstGeom>
            <a:noFill/>
            <a:ln w="19050">
              <a:solidFill>
                <a:schemeClr val="tx1"/>
              </a:solidFill>
              <a:round/>
            </a:ln>
          </p:spPr>
          <p:txBody>
            <a:bodyPr/>
            <a:lstStyle/>
            <a:p>
              <a:endParaRPr lang="zh-CN" altLang="en-US"/>
            </a:p>
          </p:txBody>
        </p:sp>
        <p:sp>
          <p:nvSpPr>
            <p:cNvPr id="100380" name="Line 215"/>
            <p:cNvSpPr>
              <a:spLocks noChangeShapeType="1"/>
            </p:cNvSpPr>
            <p:nvPr/>
          </p:nvSpPr>
          <p:spPr bwMode="auto">
            <a:xfrm>
              <a:off x="4134" y="2372"/>
              <a:ext cx="709" cy="0"/>
            </a:xfrm>
            <a:prstGeom prst="line">
              <a:avLst/>
            </a:prstGeom>
            <a:noFill/>
            <a:ln w="19050">
              <a:solidFill>
                <a:schemeClr val="tx1"/>
              </a:solidFill>
              <a:round/>
            </a:ln>
          </p:spPr>
          <p:txBody>
            <a:bodyPr/>
            <a:lstStyle/>
            <a:p>
              <a:endParaRPr lang="zh-CN" altLang="en-US"/>
            </a:p>
          </p:txBody>
        </p:sp>
        <p:sp>
          <p:nvSpPr>
            <p:cNvPr id="100381" name="Line 218"/>
            <p:cNvSpPr>
              <a:spLocks noChangeShapeType="1"/>
            </p:cNvSpPr>
            <p:nvPr/>
          </p:nvSpPr>
          <p:spPr bwMode="auto">
            <a:xfrm>
              <a:off x="4843" y="2370"/>
              <a:ext cx="709" cy="0"/>
            </a:xfrm>
            <a:prstGeom prst="line">
              <a:avLst/>
            </a:prstGeom>
            <a:noFill/>
            <a:ln w="19050">
              <a:solidFill>
                <a:schemeClr val="tx1"/>
              </a:solidFill>
              <a:prstDash val="dash"/>
              <a:round/>
            </a:ln>
          </p:spPr>
          <p:txBody>
            <a:bodyPr/>
            <a:lstStyle/>
            <a:p>
              <a:endParaRPr lang="zh-CN" altLang="en-US"/>
            </a:p>
          </p:txBody>
        </p:sp>
        <p:sp>
          <p:nvSpPr>
            <p:cNvPr id="100382" name="Line 219"/>
            <p:cNvSpPr>
              <a:spLocks noChangeShapeType="1"/>
            </p:cNvSpPr>
            <p:nvPr/>
          </p:nvSpPr>
          <p:spPr bwMode="auto">
            <a:xfrm>
              <a:off x="4843" y="2508"/>
              <a:ext cx="709" cy="0"/>
            </a:xfrm>
            <a:prstGeom prst="line">
              <a:avLst/>
            </a:prstGeom>
            <a:noFill/>
            <a:ln w="19050">
              <a:solidFill>
                <a:schemeClr val="tx1"/>
              </a:solidFill>
              <a:prstDash val="dash"/>
              <a:round/>
            </a:ln>
          </p:spPr>
          <p:txBody>
            <a:bodyPr/>
            <a:lstStyle/>
            <a:p>
              <a:endParaRPr lang="zh-CN" altLang="en-US"/>
            </a:p>
          </p:txBody>
        </p:sp>
        <p:sp>
          <p:nvSpPr>
            <p:cNvPr id="100383" name="Line 221"/>
            <p:cNvSpPr>
              <a:spLocks noChangeShapeType="1"/>
            </p:cNvSpPr>
            <p:nvPr/>
          </p:nvSpPr>
          <p:spPr bwMode="auto">
            <a:xfrm>
              <a:off x="3312" y="2768"/>
              <a:ext cx="485" cy="0"/>
            </a:xfrm>
            <a:prstGeom prst="line">
              <a:avLst/>
            </a:prstGeom>
            <a:noFill/>
            <a:ln w="19050">
              <a:solidFill>
                <a:schemeClr val="tx1"/>
              </a:solidFill>
              <a:round/>
            </a:ln>
          </p:spPr>
          <p:txBody>
            <a:bodyPr/>
            <a:lstStyle/>
            <a:p>
              <a:endParaRPr lang="zh-CN" altLang="en-US"/>
            </a:p>
          </p:txBody>
        </p:sp>
        <p:sp>
          <p:nvSpPr>
            <p:cNvPr id="100384" name="Line 222"/>
            <p:cNvSpPr>
              <a:spLocks noChangeShapeType="1"/>
            </p:cNvSpPr>
            <p:nvPr/>
          </p:nvSpPr>
          <p:spPr bwMode="auto">
            <a:xfrm flipV="1">
              <a:off x="3787" y="2638"/>
              <a:ext cx="0" cy="130"/>
            </a:xfrm>
            <a:prstGeom prst="line">
              <a:avLst/>
            </a:prstGeom>
            <a:noFill/>
            <a:ln w="19050">
              <a:solidFill>
                <a:schemeClr val="tx1"/>
              </a:solidFill>
              <a:round/>
            </a:ln>
          </p:spPr>
          <p:txBody>
            <a:bodyPr/>
            <a:lstStyle/>
            <a:p>
              <a:endParaRPr lang="zh-CN" altLang="en-US"/>
            </a:p>
          </p:txBody>
        </p:sp>
        <p:sp>
          <p:nvSpPr>
            <p:cNvPr id="100385" name="Line 223"/>
            <p:cNvSpPr>
              <a:spLocks noChangeShapeType="1"/>
            </p:cNvSpPr>
            <p:nvPr/>
          </p:nvSpPr>
          <p:spPr bwMode="auto">
            <a:xfrm>
              <a:off x="3797" y="2638"/>
              <a:ext cx="336" cy="0"/>
            </a:xfrm>
            <a:prstGeom prst="line">
              <a:avLst/>
            </a:prstGeom>
            <a:noFill/>
            <a:ln w="19050">
              <a:solidFill>
                <a:schemeClr val="tx1"/>
              </a:solidFill>
              <a:round/>
            </a:ln>
          </p:spPr>
          <p:txBody>
            <a:bodyPr/>
            <a:lstStyle/>
            <a:p>
              <a:endParaRPr lang="zh-CN" altLang="en-US"/>
            </a:p>
          </p:txBody>
        </p:sp>
        <p:sp>
          <p:nvSpPr>
            <p:cNvPr id="100386" name="Line 224"/>
            <p:cNvSpPr>
              <a:spLocks noChangeShapeType="1"/>
            </p:cNvSpPr>
            <p:nvPr/>
          </p:nvSpPr>
          <p:spPr bwMode="auto">
            <a:xfrm>
              <a:off x="4142" y="2638"/>
              <a:ext cx="0" cy="130"/>
            </a:xfrm>
            <a:prstGeom prst="line">
              <a:avLst/>
            </a:prstGeom>
            <a:noFill/>
            <a:ln w="19050">
              <a:solidFill>
                <a:schemeClr val="tx1"/>
              </a:solidFill>
              <a:round/>
            </a:ln>
          </p:spPr>
          <p:txBody>
            <a:bodyPr/>
            <a:lstStyle/>
            <a:p>
              <a:endParaRPr lang="zh-CN" altLang="en-US"/>
            </a:p>
          </p:txBody>
        </p:sp>
        <p:sp>
          <p:nvSpPr>
            <p:cNvPr id="100387" name="Line 225"/>
            <p:cNvSpPr>
              <a:spLocks noChangeShapeType="1"/>
            </p:cNvSpPr>
            <p:nvPr/>
          </p:nvSpPr>
          <p:spPr bwMode="auto">
            <a:xfrm>
              <a:off x="4133" y="2768"/>
              <a:ext cx="374" cy="0"/>
            </a:xfrm>
            <a:prstGeom prst="line">
              <a:avLst/>
            </a:prstGeom>
            <a:noFill/>
            <a:ln w="19050">
              <a:solidFill>
                <a:schemeClr val="tx1"/>
              </a:solidFill>
              <a:round/>
            </a:ln>
          </p:spPr>
          <p:txBody>
            <a:bodyPr/>
            <a:lstStyle/>
            <a:p>
              <a:endParaRPr lang="zh-CN" altLang="en-US"/>
            </a:p>
          </p:txBody>
        </p:sp>
        <p:sp>
          <p:nvSpPr>
            <p:cNvPr id="100388" name="Line 226"/>
            <p:cNvSpPr>
              <a:spLocks noChangeShapeType="1"/>
            </p:cNvSpPr>
            <p:nvPr/>
          </p:nvSpPr>
          <p:spPr bwMode="auto">
            <a:xfrm flipV="1">
              <a:off x="4499" y="2638"/>
              <a:ext cx="0" cy="130"/>
            </a:xfrm>
            <a:prstGeom prst="line">
              <a:avLst/>
            </a:prstGeom>
            <a:noFill/>
            <a:ln w="19050">
              <a:solidFill>
                <a:schemeClr val="tx1"/>
              </a:solidFill>
              <a:round/>
            </a:ln>
          </p:spPr>
          <p:txBody>
            <a:bodyPr/>
            <a:lstStyle/>
            <a:p>
              <a:endParaRPr lang="zh-CN" altLang="en-US"/>
            </a:p>
          </p:txBody>
        </p:sp>
        <p:sp>
          <p:nvSpPr>
            <p:cNvPr id="100389" name="Line 227"/>
            <p:cNvSpPr>
              <a:spLocks noChangeShapeType="1"/>
            </p:cNvSpPr>
            <p:nvPr/>
          </p:nvSpPr>
          <p:spPr bwMode="auto">
            <a:xfrm>
              <a:off x="4507" y="2638"/>
              <a:ext cx="672" cy="0"/>
            </a:xfrm>
            <a:prstGeom prst="line">
              <a:avLst/>
            </a:prstGeom>
            <a:noFill/>
            <a:ln w="19050">
              <a:solidFill>
                <a:schemeClr val="tx1"/>
              </a:solidFill>
              <a:round/>
            </a:ln>
          </p:spPr>
          <p:txBody>
            <a:bodyPr/>
            <a:lstStyle/>
            <a:p>
              <a:endParaRPr lang="zh-CN" altLang="en-US"/>
            </a:p>
          </p:txBody>
        </p:sp>
        <p:sp>
          <p:nvSpPr>
            <p:cNvPr id="100390" name="Line 228"/>
            <p:cNvSpPr>
              <a:spLocks noChangeShapeType="1"/>
            </p:cNvSpPr>
            <p:nvPr/>
          </p:nvSpPr>
          <p:spPr bwMode="auto">
            <a:xfrm>
              <a:off x="5179" y="2638"/>
              <a:ext cx="336" cy="0"/>
            </a:xfrm>
            <a:prstGeom prst="line">
              <a:avLst/>
            </a:prstGeom>
            <a:noFill/>
            <a:ln w="19050">
              <a:solidFill>
                <a:schemeClr val="tx1"/>
              </a:solidFill>
              <a:prstDash val="dash"/>
              <a:round/>
            </a:ln>
          </p:spPr>
          <p:txBody>
            <a:bodyPr/>
            <a:lstStyle/>
            <a:p>
              <a:endParaRPr lang="zh-CN" altLang="en-US"/>
            </a:p>
          </p:txBody>
        </p:sp>
        <p:sp>
          <p:nvSpPr>
            <p:cNvPr id="100391" name="Line 229"/>
            <p:cNvSpPr>
              <a:spLocks noChangeShapeType="1"/>
            </p:cNvSpPr>
            <p:nvPr/>
          </p:nvSpPr>
          <p:spPr bwMode="auto">
            <a:xfrm>
              <a:off x="5179" y="2768"/>
              <a:ext cx="336" cy="0"/>
            </a:xfrm>
            <a:prstGeom prst="line">
              <a:avLst/>
            </a:prstGeom>
            <a:noFill/>
            <a:ln w="19050">
              <a:solidFill>
                <a:schemeClr val="tx1"/>
              </a:solidFill>
              <a:prstDash val="dash"/>
              <a:round/>
            </a:ln>
          </p:spPr>
          <p:txBody>
            <a:bodyPr/>
            <a:lstStyle/>
            <a:p>
              <a:endParaRPr lang="zh-CN" altLang="en-US"/>
            </a:p>
          </p:txBody>
        </p:sp>
        <p:sp>
          <p:nvSpPr>
            <p:cNvPr id="100392" name="Line 232"/>
            <p:cNvSpPr>
              <a:spLocks noChangeShapeType="1"/>
            </p:cNvSpPr>
            <p:nvPr/>
          </p:nvSpPr>
          <p:spPr bwMode="auto">
            <a:xfrm>
              <a:off x="3275" y="3027"/>
              <a:ext cx="858" cy="0"/>
            </a:xfrm>
            <a:prstGeom prst="line">
              <a:avLst/>
            </a:prstGeom>
            <a:noFill/>
            <a:ln w="19050">
              <a:solidFill>
                <a:schemeClr val="tx1"/>
              </a:solidFill>
              <a:round/>
            </a:ln>
          </p:spPr>
          <p:txBody>
            <a:bodyPr/>
            <a:lstStyle/>
            <a:p>
              <a:endParaRPr lang="zh-CN" altLang="en-US"/>
            </a:p>
          </p:txBody>
        </p:sp>
        <p:sp>
          <p:nvSpPr>
            <p:cNvPr id="100393" name="Line 233"/>
            <p:cNvSpPr>
              <a:spLocks noChangeShapeType="1"/>
            </p:cNvSpPr>
            <p:nvPr/>
          </p:nvSpPr>
          <p:spPr bwMode="auto">
            <a:xfrm flipV="1">
              <a:off x="4142" y="2897"/>
              <a:ext cx="0" cy="130"/>
            </a:xfrm>
            <a:prstGeom prst="line">
              <a:avLst/>
            </a:prstGeom>
            <a:noFill/>
            <a:ln w="19050">
              <a:solidFill>
                <a:schemeClr val="tx1"/>
              </a:solidFill>
              <a:round/>
            </a:ln>
          </p:spPr>
          <p:txBody>
            <a:bodyPr/>
            <a:lstStyle/>
            <a:p>
              <a:endParaRPr lang="zh-CN" altLang="en-US"/>
            </a:p>
          </p:txBody>
        </p:sp>
        <p:sp>
          <p:nvSpPr>
            <p:cNvPr id="100394" name="Line 234"/>
            <p:cNvSpPr>
              <a:spLocks noChangeShapeType="1"/>
            </p:cNvSpPr>
            <p:nvPr/>
          </p:nvSpPr>
          <p:spPr bwMode="auto">
            <a:xfrm>
              <a:off x="4133" y="2897"/>
              <a:ext cx="374" cy="0"/>
            </a:xfrm>
            <a:prstGeom prst="line">
              <a:avLst/>
            </a:prstGeom>
            <a:noFill/>
            <a:ln w="19050">
              <a:solidFill>
                <a:schemeClr val="tx1"/>
              </a:solidFill>
              <a:round/>
            </a:ln>
          </p:spPr>
          <p:txBody>
            <a:bodyPr/>
            <a:lstStyle/>
            <a:p>
              <a:endParaRPr lang="zh-CN" altLang="en-US"/>
            </a:p>
          </p:txBody>
        </p:sp>
        <p:sp>
          <p:nvSpPr>
            <p:cNvPr id="100395" name="Line 235"/>
            <p:cNvSpPr>
              <a:spLocks noChangeShapeType="1"/>
            </p:cNvSpPr>
            <p:nvPr/>
          </p:nvSpPr>
          <p:spPr bwMode="auto">
            <a:xfrm>
              <a:off x="4498" y="2897"/>
              <a:ext cx="0" cy="130"/>
            </a:xfrm>
            <a:prstGeom prst="line">
              <a:avLst/>
            </a:prstGeom>
            <a:noFill/>
            <a:ln w="19050">
              <a:solidFill>
                <a:schemeClr val="tx1"/>
              </a:solidFill>
              <a:round/>
            </a:ln>
          </p:spPr>
          <p:txBody>
            <a:bodyPr/>
            <a:lstStyle/>
            <a:p>
              <a:endParaRPr lang="zh-CN" altLang="en-US"/>
            </a:p>
          </p:txBody>
        </p:sp>
        <p:sp>
          <p:nvSpPr>
            <p:cNvPr id="100396" name="Line 236"/>
            <p:cNvSpPr>
              <a:spLocks noChangeShapeType="1"/>
            </p:cNvSpPr>
            <p:nvPr/>
          </p:nvSpPr>
          <p:spPr bwMode="auto">
            <a:xfrm>
              <a:off x="4507" y="3027"/>
              <a:ext cx="336" cy="0"/>
            </a:xfrm>
            <a:prstGeom prst="line">
              <a:avLst/>
            </a:prstGeom>
            <a:noFill/>
            <a:ln w="19050">
              <a:solidFill>
                <a:schemeClr val="tx1"/>
              </a:solidFill>
              <a:round/>
            </a:ln>
          </p:spPr>
          <p:txBody>
            <a:bodyPr/>
            <a:lstStyle/>
            <a:p>
              <a:endParaRPr lang="zh-CN" altLang="en-US"/>
            </a:p>
          </p:txBody>
        </p:sp>
        <p:sp>
          <p:nvSpPr>
            <p:cNvPr id="100397" name="Line 237"/>
            <p:cNvSpPr>
              <a:spLocks noChangeShapeType="1"/>
            </p:cNvSpPr>
            <p:nvPr/>
          </p:nvSpPr>
          <p:spPr bwMode="auto">
            <a:xfrm flipV="1">
              <a:off x="4852" y="2897"/>
              <a:ext cx="0" cy="130"/>
            </a:xfrm>
            <a:prstGeom prst="line">
              <a:avLst/>
            </a:prstGeom>
            <a:noFill/>
            <a:ln w="19050">
              <a:solidFill>
                <a:schemeClr val="tx1"/>
              </a:solidFill>
              <a:round/>
            </a:ln>
          </p:spPr>
          <p:txBody>
            <a:bodyPr/>
            <a:lstStyle/>
            <a:p>
              <a:endParaRPr lang="zh-CN" altLang="en-US"/>
            </a:p>
          </p:txBody>
        </p:sp>
        <p:sp>
          <p:nvSpPr>
            <p:cNvPr id="100398" name="Line 238"/>
            <p:cNvSpPr>
              <a:spLocks noChangeShapeType="1"/>
            </p:cNvSpPr>
            <p:nvPr/>
          </p:nvSpPr>
          <p:spPr bwMode="auto">
            <a:xfrm>
              <a:off x="4843" y="2897"/>
              <a:ext cx="634" cy="0"/>
            </a:xfrm>
            <a:prstGeom prst="line">
              <a:avLst/>
            </a:prstGeom>
            <a:noFill/>
            <a:ln w="19050">
              <a:solidFill>
                <a:schemeClr val="tx1"/>
              </a:solidFill>
              <a:round/>
            </a:ln>
          </p:spPr>
          <p:txBody>
            <a:bodyPr/>
            <a:lstStyle/>
            <a:p>
              <a:endParaRPr lang="zh-CN" altLang="en-US"/>
            </a:p>
          </p:txBody>
        </p:sp>
        <p:sp>
          <p:nvSpPr>
            <p:cNvPr id="100399" name="Line 240"/>
            <p:cNvSpPr>
              <a:spLocks noChangeShapeType="1"/>
            </p:cNvSpPr>
            <p:nvPr/>
          </p:nvSpPr>
          <p:spPr bwMode="auto">
            <a:xfrm>
              <a:off x="3275" y="3286"/>
              <a:ext cx="1232" cy="0"/>
            </a:xfrm>
            <a:prstGeom prst="line">
              <a:avLst/>
            </a:prstGeom>
            <a:noFill/>
            <a:ln w="19050">
              <a:solidFill>
                <a:schemeClr val="tx1"/>
              </a:solidFill>
              <a:round/>
            </a:ln>
          </p:spPr>
          <p:txBody>
            <a:bodyPr/>
            <a:lstStyle/>
            <a:p>
              <a:endParaRPr lang="zh-CN" altLang="en-US"/>
            </a:p>
          </p:txBody>
        </p:sp>
        <p:sp>
          <p:nvSpPr>
            <p:cNvPr id="100400" name="Line 241"/>
            <p:cNvSpPr>
              <a:spLocks noChangeShapeType="1"/>
            </p:cNvSpPr>
            <p:nvPr/>
          </p:nvSpPr>
          <p:spPr bwMode="auto">
            <a:xfrm flipV="1">
              <a:off x="4498" y="3157"/>
              <a:ext cx="0" cy="129"/>
            </a:xfrm>
            <a:prstGeom prst="line">
              <a:avLst/>
            </a:prstGeom>
            <a:noFill/>
            <a:ln w="19050">
              <a:solidFill>
                <a:schemeClr val="tx1"/>
              </a:solidFill>
              <a:round/>
            </a:ln>
          </p:spPr>
          <p:txBody>
            <a:bodyPr/>
            <a:lstStyle/>
            <a:p>
              <a:endParaRPr lang="zh-CN" altLang="en-US"/>
            </a:p>
          </p:txBody>
        </p:sp>
        <p:sp>
          <p:nvSpPr>
            <p:cNvPr id="100401" name="Line 242"/>
            <p:cNvSpPr>
              <a:spLocks noChangeShapeType="1"/>
            </p:cNvSpPr>
            <p:nvPr/>
          </p:nvSpPr>
          <p:spPr bwMode="auto">
            <a:xfrm>
              <a:off x="4507" y="3157"/>
              <a:ext cx="336" cy="0"/>
            </a:xfrm>
            <a:prstGeom prst="line">
              <a:avLst/>
            </a:prstGeom>
            <a:noFill/>
            <a:ln w="19050">
              <a:solidFill>
                <a:schemeClr val="tx1"/>
              </a:solidFill>
              <a:round/>
            </a:ln>
          </p:spPr>
          <p:txBody>
            <a:bodyPr/>
            <a:lstStyle/>
            <a:p>
              <a:endParaRPr lang="zh-CN" altLang="en-US"/>
            </a:p>
          </p:txBody>
        </p:sp>
        <p:sp>
          <p:nvSpPr>
            <p:cNvPr id="100402" name="Line 243"/>
            <p:cNvSpPr>
              <a:spLocks noChangeShapeType="1"/>
            </p:cNvSpPr>
            <p:nvPr/>
          </p:nvSpPr>
          <p:spPr bwMode="auto">
            <a:xfrm>
              <a:off x="4852" y="3157"/>
              <a:ext cx="0" cy="129"/>
            </a:xfrm>
            <a:prstGeom prst="line">
              <a:avLst/>
            </a:prstGeom>
            <a:noFill/>
            <a:ln w="19050">
              <a:solidFill>
                <a:schemeClr val="tx1"/>
              </a:solidFill>
              <a:round/>
            </a:ln>
          </p:spPr>
          <p:txBody>
            <a:bodyPr/>
            <a:lstStyle/>
            <a:p>
              <a:endParaRPr lang="zh-CN" altLang="en-US"/>
            </a:p>
          </p:txBody>
        </p:sp>
        <p:sp>
          <p:nvSpPr>
            <p:cNvPr id="100403" name="Line 244"/>
            <p:cNvSpPr>
              <a:spLocks noChangeShapeType="1"/>
            </p:cNvSpPr>
            <p:nvPr/>
          </p:nvSpPr>
          <p:spPr bwMode="auto">
            <a:xfrm>
              <a:off x="4861" y="3286"/>
              <a:ext cx="335" cy="0"/>
            </a:xfrm>
            <a:prstGeom prst="line">
              <a:avLst/>
            </a:prstGeom>
            <a:noFill/>
            <a:ln w="19050">
              <a:solidFill>
                <a:schemeClr val="tx1"/>
              </a:solidFill>
              <a:round/>
            </a:ln>
          </p:spPr>
          <p:txBody>
            <a:bodyPr/>
            <a:lstStyle/>
            <a:p>
              <a:endParaRPr lang="zh-CN" altLang="en-US"/>
            </a:p>
          </p:txBody>
        </p:sp>
        <p:sp>
          <p:nvSpPr>
            <p:cNvPr id="100404" name="Line 245"/>
            <p:cNvSpPr>
              <a:spLocks noChangeShapeType="1"/>
            </p:cNvSpPr>
            <p:nvPr/>
          </p:nvSpPr>
          <p:spPr bwMode="auto">
            <a:xfrm flipV="1">
              <a:off x="5196" y="3157"/>
              <a:ext cx="0" cy="129"/>
            </a:xfrm>
            <a:prstGeom prst="line">
              <a:avLst/>
            </a:prstGeom>
            <a:noFill/>
            <a:ln w="19050">
              <a:solidFill>
                <a:schemeClr val="tx1"/>
              </a:solidFill>
              <a:round/>
            </a:ln>
          </p:spPr>
          <p:txBody>
            <a:bodyPr/>
            <a:lstStyle/>
            <a:p>
              <a:endParaRPr lang="zh-CN" altLang="en-US"/>
            </a:p>
          </p:txBody>
        </p:sp>
        <p:sp>
          <p:nvSpPr>
            <p:cNvPr id="100405" name="Line 246"/>
            <p:cNvSpPr>
              <a:spLocks noChangeShapeType="1"/>
            </p:cNvSpPr>
            <p:nvPr/>
          </p:nvSpPr>
          <p:spPr bwMode="auto">
            <a:xfrm>
              <a:off x="5196" y="3157"/>
              <a:ext cx="299" cy="0"/>
            </a:xfrm>
            <a:prstGeom prst="line">
              <a:avLst/>
            </a:prstGeom>
            <a:noFill/>
            <a:ln w="19050">
              <a:solidFill>
                <a:schemeClr val="tx1"/>
              </a:solidFill>
              <a:round/>
            </a:ln>
          </p:spPr>
          <p:txBody>
            <a:bodyPr/>
            <a:lstStyle/>
            <a:p>
              <a:endParaRPr lang="zh-CN" altLang="en-US"/>
            </a:p>
          </p:txBody>
        </p:sp>
        <p:sp>
          <p:nvSpPr>
            <p:cNvPr id="100406" name="Text Box 248"/>
            <p:cNvSpPr txBox="1">
              <a:spLocks noChangeArrowheads="1"/>
            </p:cNvSpPr>
            <p:nvPr/>
          </p:nvSpPr>
          <p:spPr bwMode="auto">
            <a:xfrm>
              <a:off x="3040" y="2076"/>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S</a:t>
              </a:r>
              <a:r>
                <a:rPr lang="en-US" altLang="zh-CN" sz="1600" baseline="-25000">
                  <a:solidFill>
                    <a:schemeClr val="hlink"/>
                  </a:solidFill>
                  <a:ea typeface="Gulim" panose="020B0600000101010101" pitchFamily="50" charset="-127"/>
                </a:rPr>
                <a:t>L</a:t>
              </a:r>
              <a:endParaRPr lang="en-US" altLang="zh-CN" sz="1600">
                <a:solidFill>
                  <a:schemeClr val="hlink"/>
                </a:solidFill>
                <a:ea typeface="Gulim" panose="020B0600000101010101" pitchFamily="50" charset="-127"/>
              </a:endParaRPr>
            </a:p>
          </p:txBody>
        </p:sp>
        <p:sp>
          <p:nvSpPr>
            <p:cNvPr id="100407" name="Text Box 250"/>
            <p:cNvSpPr txBox="1">
              <a:spLocks noChangeArrowheads="1"/>
            </p:cNvSpPr>
            <p:nvPr/>
          </p:nvSpPr>
          <p:spPr bwMode="auto">
            <a:xfrm>
              <a:off x="3026" y="2335"/>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rPr>
                <a:t>D</a:t>
              </a:r>
              <a:endParaRPr lang="en-US" altLang="zh-CN" sz="1600">
                <a:solidFill>
                  <a:schemeClr val="hlink"/>
                </a:solidFill>
              </a:endParaRPr>
            </a:p>
          </p:txBody>
        </p:sp>
        <p:sp>
          <p:nvSpPr>
            <p:cNvPr id="100408" name="Text Box 251"/>
            <p:cNvSpPr txBox="1">
              <a:spLocks noChangeArrowheads="1"/>
            </p:cNvSpPr>
            <p:nvPr/>
          </p:nvSpPr>
          <p:spPr bwMode="auto">
            <a:xfrm>
              <a:off x="3028" y="2577"/>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rPr>
                <a:t>C</a:t>
              </a:r>
              <a:endParaRPr lang="en-US" altLang="zh-CN" sz="1600">
                <a:solidFill>
                  <a:schemeClr val="hlink"/>
                </a:solidFill>
              </a:endParaRPr>
            </a:p>
          </p:txBody>
        </p:sp>
        <p:sp>
          <p:nvSpPr>
            <p:cNvPr id="100409" name="Text Box 252"/>
            <p:cNvSpPr txBox="1">
              <a:spLocks noChangeArrowheads="1"/>
            </p:cNvSpPr>
            <p:nvPr/>
          </p:nvSpPr>
          <p:spPr bwMode="auto">
            <a:xfrm>
              <a:off x="3028" y="2854"/>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rPr>
                <a:t>B</a:t>
              </a:r>
              <a:endParaRPr lang="en-US" altLang="zh-CN" sz="1600">
                <a:solidFill>
                  <a:schemeClr val="hlink"/>
                </a:solidFill>
              </a:endParaRPr>
            </a:p>
          </p:txBody>
        </p:sp>
        <p:sp>
          <p:nvSpPr>
            <p:cNvPr id="100410" name="Text Box 253"/>
            <p:cNvSpPr txBox="1">
              <a:spLocks noChangeArrowheads="1"/>
            </p:cNvSpPr>
            <p:nvPr/>
          </p:nvSpPr>
          <p:spPr bwMode="auto">
            <a:xfrm>
              <a:off x="3040" y="3114"/>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rPr>
                <a:t>A</a:t>
              </a:r>
              <a:endParaRPr lang="en-US" altLang="zh-CN" sz="1600">
                <a:solidFill>
                  <a:schemeClr val="hlink"/>
                </a:solidFill>
              </a:endParaRPr>
            </a:p>
          </p:txBody>
        </p:sp>
        <p:sp>
          <p:nvSpPr>
            <p:cNvPr id="100411" name="Text Box 254"/>
            <p:cNvSpPr txBox="1">
              <a:spLocks noChangeArrowheads="1"/>
            </p:cNvSpPr>
            <p:nvPr/>
          </p:nvSpPr>
          <p:spPr bwMode="auto">
            <a:xfrm>
              <a:off x="3464" y="2379"/>
              <a:ext cx="149"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a:t>
              </a:r>
            </a:p>
          </p:txBody>
        </p:sp>
        <p:sp>
          <p:nvSpPr>
            <p:cNvPr id="100412" name="Text Box 255"/>
            <p:cNvSpPr txBox="1">
              <a:spLocks noChangeArrowheads="1"/>
            </p:cNvSpPr>
            <p:nvPr/>
          </p:nvSpPr>
          <p:spPr bwMode="auto">
            <a:xfrm>
              <a:off x="3837" y="2319"/>
              <a:ext cx="150"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0</a:t>
              </a:r>
            </a:p>
          </p:txBody>
        </p:sp>
        <p:sp>
          <p:nvSpPr>
            <p:cNvPr id="100413" name="Text Box 256"/>
            <p:cNvSpPr txBox="1">
              <a:spLocks noChangeArrowheads="1"/>
            </p:cNvSpPr>
            <p:nvPr/>
          </p:nvSpPr>
          <p:spPr bwMode="auto">
            <a:xfrm>
              <a:off x="4245" y="2379"/>
              <a:ext cx="150"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a:t>
              </a:r>
            </a:p>
          </p:txBody>
        </p:sp>
        <p:sp>
          <p:nvSpPr>
            <p:cNvPr id="100414" name="Text Box 257"/>
            <p:cNvSpPr txBox="1">
              <a:spLocks noChangeArrowheads="1"/>
            </p:cNvSpPr>
            <p:nvPr/>
          </p:nvSpPr>
          <p:spPr bwMode="auto">
            <a:xfrm>
              <a:off x="4619" y="2379"/>
              <a:ext cx="149"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a:t>
              </a:r>
            </a:p>
          </p:txBody>
        </p:sp>
        <p:sp>
          <p:nvSpPr>
            <p:cNvPr id="100415" name="Text Box 258"/>
            <p:cNvSpPr txBox="1">
              <a:spLocks noChangeArrowheads="1"/>
            </p:cNvSpPr>
            <p:nvPr/>
          </p:nvSpPr>
          <p:spPr bwMode="auto">
            <a:xfrm>
              <a:off x="3909" y="2638"/>
              <a:ext cx="150"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a:t>
              </a:r>
            </a:p>
          </p:txBody>
        </p:sp>
        <p:sp>
          <p:nvSpPr>
            <p:cNvPr id="100416" name="Text Box 259"/>
            <p:cNvSpPr txBox="1">
              <a:spLocks noChangeArrowheads="1"/>
            </p:cNvSpPr>
            <p:nvPr/>
          </p:nvSpPr>
          <p:spPr bwMode="auto">
            <a:xfrm>
              <a:off x="4245" y="2638"/>
              <a:ext cx="150"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0</a:t>
              </a:r>
            </a:p>
          </p:txBody>
        </p:sp>
        <p:sp>
          <p:nvSpPr>
            <p:cNvPr id="100417" name="Text Box 260"/>
            <p:cNvSpPr txBox="1">
              <a:spLocks noChangeArrowheads="1"/>
            </p:cNvSpPr>
            <p:nvPr/>
          </p:nvSpPr>
          <p:spPr bwMode="auto">
            <a:xfrm>
              <a:off x="4619" y="2638"/>
              <a:ext cx="149" cy="179"/>
            </a:xfrm>
            <a:prstGeom prst="rect">
              <a:avLst/>
            </a:prstGeom>
            <a:noFill/>
            <a:ln w="9525">
              <a:noFill/>
              <a:miter lim="800000"/>
            </a:ln>
          </p:spPr>
          <p:txBody>
            <a:bodyPr>
              <a:spAutoFit/>
            </a:bodyPr>
            <a:lstStyle/>
            <a:p>
              <a:pPr algn="just" eaLnBrk="0" hangingPunct="0"/>
              <a:r>
                <a:rPr lang="en-US" altLang="zh-CN" sz="1400" dirty="0">
                  <a:solidFill>
                    <a:schemeClr val="hlink"/>
                  </a:solidFill>
                  <a:ea typeface="Gulim" panose="020B0600000101010101" pitchFamily="50" charset="-127"/>
                </a:rPr>
                <a:t>1</a:t>
              </a:r>
            </a:p>
          </p:txBody>
        </p:sp>
        <p:sp>
          <p:nvSpPr>
            <p:cNvPr id="100418" name="Text Box 261"/>
            <p:cNvSpPr txBox="1">
              <a:spLocks noChangeArrowheads="1"/>
            </p:cNvSpPr>
            <p:nvPr/>
          </p:nvSpPr>
          <p:spPr bwMode="auto">
            <a:xfrm>
              <a:off x="4955" y="2638"/>
              <a:ext cx="149"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a:t>
              </a:r>
            </a:p>
          </p:txBody>
        </p:sp>
        <p:sp>
          <p:nvSpPr>
            <p:cNvPr id="100419" name="Text Box 262"/>
            <p:cNvSpPr txBox="1">
              <a:spLocks noChangeArrowheads="1"/>
            </p:cNvSpPr>
            <p:nvPr/>
          </p:nvSpPr>
          <p:spPr bwMode="auto">
            <a:xfrm>
              <a:off x="4245" y="2897"/>
              <a:ext cx="150"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a:t>
              </a:r>
            </a:p>
          </p:txBody>
        </p:sp>
        <p:sp>
          <p:nvSpPr>
            <p:cNvPr id="100420" name="Text Box 263"/>
            <p:cNvSpPr txBox="1">
              <a:spLocks noChangeArrowheads="1"/>
            </p:cNvSpPr>
            <p:nvPr/>
          </p:nvSpPr>
          <p:spPr bwMode="auto">
            <a:xfrm>
              <a:off x="4619" y="3157"/>
              <a:ext cx="149"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a:t>
              </a:r>
            </a:p>
          </p:txBody>
        </p:sp>
        <p:sp>
          <p:nvSpPr>
            <p:cNvPr id="100421" name="Text Box 264"/>
            <p:cNvSpPr txBox="1">
              <a:spLocks noChangeArrowheads="1"/>
            </p:cNvSpPr>
            <p:nvPr/>
          </p:nvSpPr>
          <p:spPr bwMode="auto">
            <a:xfrm>
              <a:off x="4619" y="2897"/>
              <a:ext cx="149"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0</a:t>
              </a:r>
            </a:p>
          </p:txBody>
        </p:sp>
        <p:sp>
          <p:nvSpPr>
            <p:cNvPr id="100422" name="Text Box 265"/>
            <p:cNvSpPr txBox="1">
              <a:spLocks noChangeArrowheads="1"/>
            </p:cNvSpPr>
            <p:nvPr/>
          </p:nvSpPr>
          <p:spPr bwMode="auto">
            <a:xfrm>
              <a:off x="4955" y="2897"/>
              <a:ext cx="149"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a:t>
              </a:r>
            </a:p>
          </p:txBody>
        </p:sp>
        <p:sp>
          <p:nvSpPr>
            <p:cNvPr id="100423" name="Text Box 266"/>
            <p:cNvSpPr txBox="1">
              <a:spLocks noChangeArrowheads="1"/>
            </p:cNvSpPr>
            <p:nvPr/>
          </p:nvSpPr>
          <p:spPr bwMode="auto">
            <a:xfrm>
              <a:off x="4955" y="3157"/>
              <a:ext cx="149" cy="17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0</a:t>
              </a:r>
            </a:p>
          </p:txBody>
        </p:sp>
        <p:sp>
          <p:nvSpPr>
            <p:cNvPr id="100424" name="Text Box 196"/>
            <p:cNvSpPr txBox="1">
              <a:spLocks noChangeArrowheads="1"/>
            </p:cNvSpPr>
            <p:nvPr/>
          </p:nvSpPr>
          <p:spPr bwMode="black">
            <a:xfrm>
              <a:off x="3261" y="3347"/>
              <a:ext cx="1980" cy="231"/>
            </a:xfrm>
            <a:prstGeom prst="rect">
              <a:avLst/>
            </a:prstGeom>
            <a:noFill/>
            <a:ln w="9525" algn="ctr">
              <a:noFill/>
              <a:miter lim="800000"/>
            </a:ln>
          </p:spPr>
          <p:txBody>
            <a:bodyPr>
              <a:spAutoFit/>
            </a:bodyPr>
            <a:lstStyle/>
            <a:p>
              <a:pPr algn="l"/>
              <a:r>
                <a:rPr lang="en-US" altLang="zh-CN" b="0">
                  <a:solidFill>
                    <a:srgbClr val="CC3300"/>
                  </a:solidFill>
                  <a:latin typeface="Arial" panose="020B0604020202020204" pitchFamily="34" charset="0"/>
                </a:rPr>
                <a:t>0    1      2      3      4</a:t>
              </a:r>
            </a:p>
          </p:txBody>
        </p:sp>
      </p:grpSp>
      <p:sp>
        <p:nvSpPr>
          <p:cNvPr id="311" name="Oval 200"/>
          <p:cNvSpPr>
            <a:spLocks noChangeArrowheads="1"/>
          </p:cNvSpPr>
          <p:nvPr/>
        </p:nvSpPr>
        <p:spPr bwMode="black">
          <a:xfrm>
            <a:off x="6297614" y="2619376"/>
            <a:ext cx="363537" cy="1652588"/>
          </a:xfrm>
          <a:prstGeom prst="ellipse">
            <a:avLst/>
          </a:prstGeom>
          <a:noFill/>
          <a:ln w="9525" algn="ctr">
            <a:solidFill>
              <a:srgbClr val="FF0066"/>
            </a:solidFill>
            <a:round/>
          </a:ln>
        </p:spPr>
        <p:txBody>
          <a:bodyPr wrap="square" anchor="ctr">
            <a:spAutoFit/>
          </a:bodyPr>
          <a:lstStyle/>
          <a:p>
            <a:endParaRPr lang="zh-CN" altLang="en-US"/>
          </a:p>
        </p:txBody>
      </p:sp>
      <p:sp>
        <p:nvSpPr>
          <p:cNvPr id="100359" name="Text Box 25"/>
          <p:cNvSpPr txBox="1">
            <a:spLocks noChangeArrowheads="1"/>
          </p:cNvSpPr>
          <p:nvPr/>
        </p:nvSpPr>
        <p:spPr bwMode="auto">
          <a:xfrm>
            <a:off x="4229101" y="4787901"/>
            <a:ext cx="3338513" cy="365125"/>
          </a:xfrm>
          <a:prstGeom prst="rect">
            <a:avLst/>
          </a:prstGeom>
          <a:solidFill>
            <a:srgbClr val="FFFFFF"/>
          </a:solidFill>
          <a:ln w="9525">
            <a:noFill/>
            <a:miter lim="800000"/>
          </a:ln>
        </p:spPr>
        <p:txBody>
          <a:bodyPr/>
          <a:lstStyle/>
          <a:p>
            <a:pPr marL="342900" indent="-342900">
              <a:lnSpc>
                <a:spcPct val="110000"/>
              </a:lnSpc>
              <a:spcBef>
                <a:spcPct val="20000"/>
              </a:spcBef>
              <a:buClr>
                <a:schemeClr val="tx2"/>
              </a:buClr>
              <a:buSzPct val="70000"/>
            </a:pPr>
            <a:r>
              <a:rPr lang="zh-CN" altLang="en-US">
                <a:solidFill>
                  <a:srgbClr val="990000"/>
                </a:solidFill>
                <a:latin typeface="Arial" panose="020B0604020202020204" pitchFamily="34" charset="0"/>
                <a:ea typeface="楷体_GB2312" panose="02010609030101010101" charset="-122"/>
                <a:cs typeface="Arial" panose="020B0604020202020204" pitchFamily="34" charset="0"/>
              </a:rPr>
              <a:t>左移时输出波形</a:t>
            </a:r>
          </a:p>
        </p:txBody>
      </p:sp>
      <p:sp>
        <p:nvSpPr>
          <p:cNvPr id="313" name="左大括号 312"/>
          <p:cNvSpPr/>
          <p:nvPr/>
        </p:nvSpPr>
        <p:spPr bwMode="auto">
          <a:xfrm>
            <a:off x="3543300" y="2803357"/>
            <a:ext cx="228601" cy="1355725"/>
          </a:xfrm>
          <a:prstGeom prst="leftBrace">
            <a:avLst>
              <a:gd name="adj1" fmla="val 8358"/>
              <a:gd name="adj2" fmla="val 50000"/>
            </a:avLst>
          </a:prstGeom>
          <a:noFill/>
          <a:ln w="19050" algn="ctr">
            <a:solidFill>
              <a:srgbClr val="FF0000"/>
            </a:solidFill>
            <a:round/>
          </a:ln>
        </p:spPr>
        <p:txBody>
          <a:bodyPr wrap="square">
            <a:spAutoFit/>
          </a:bodyPr>
          <a:lstStyle/>
          <a:p>
            <a:pPr algn="r" eaLnBrk="0" hangingPunct="0">
              <a:lnSpc>
                <a:spcPct val="100000"/>
              </a:lnSpc>
              <a:spcBef>
                <a:spcPct val="0"/>
              </a:spcBef>
            </a:pPr>
            <a:endParaRPr lang="zh-CN" altLang="en-US" u="sng">
              <a:solidFill>
                <a:schemeClr val="accent1"/>
              </a:solidFill>
              <a:latin typeface="Lucida Sans Unicode" panose="020B0602030504020204" pitchFamily="34" charset="0"/>
              <a:ea typeface="Gulim" panose="020B0600000101010101" pitchFamily="50" charset="-127"/>
            </a:endParaRPr>
          </a:p>
        </p:txBody>
      </p:sp>
      <p:sp>
        <p:nvSpPr>
          <p:cNvPr id="314" name="Text Box 25"/>
          <p:cNvSpPr txBox="1">
            <a:spLocks noChangeArrowheads="1"/>
          </p:cNvSpPr>
          <p:nvPr/>
        </p:nvSpPr>
        <p:spPr bwMode="auto">
          <a:xfrm>
            <a:off x="2305050" y="3282950"/>
            <a:ext cx="1181100" cy="431800"/>
          </a:xfrm>
          <a:prstGeom prst="rect">
            <a:avLst/>
          </a:prstGeom>
          <a:solidFill>
            <a:srgbClr val="FFFFFF"/>
          </a:solidFill>
          <a:ln w="9525">
            <a:noFill/>
            <a:miter lim="800000"/>
          </a:ln>
        </p:spPr>
        <p:txBody>
          <a:bodyPr/>
          <a:lstStyle/>
          <a:p>
            <a:pPr marL="342900" indent="-342900">
              <a:lnSpc>
                <a:spcPct val="110000"/>
              </a:lnSpc>
              <a:spcBef>
                <a:spcPct val="20000"/>
              </a:spcBef>
              <a:buClr>
                <a:schemeClr val="tx2"/>
              </a:buClr>
              <a:buSzPct val="70000"/>
            </a:pPr>
            <a:r>
              <a:rPr lang="zh-CN" altLang="en-US" sz="1800">
                <a:latin typeface="Arial" panose="020B0604020202020204" pitchFamily="34" charset="0"/>
                <a:ea typeface="楷体_GB2312" panose="02010609030101010101" charset="-122"/>
                <a:cs typeface="Arial" panose="020B0604020202020204" pitchFamily="34" charset="0"/>
              </a:rPr>
              <a:t>并行输出</a:t>
            </a:r>
          </a:p>
        </p:txBody>
      </p:sp>
      <p:sp>
        <p:nvSpPr>
          <p:cNvPr id="315" name="AutoShape 8"/>
          <p:cNvSpPr>
            <a:spLocks noChangeArrowheads="1"/>
          </p:cNvSpPr>
          <p:nvPr/>
        </p:nvSpPr>
        <p:spPr bwMode="auto">
          <a:xfrm>
            <a:off x="2571750" y="4468814"/>
            <a:ext cx="1371600" cy="388937"/>
          </a:xfrm>
          <a:prstGeom prst="wedgeRoundRectCallout">
            <a:avLst>
              <a:gd name="adj1" fmla="val 53412"/>
              <a:gd name="adj2" fmla="val -129824"/>
              <a:gd name="adj3" fmla="val 16667"/>
            </a:avLst>
          </a:prstGeom>
          <a:solidFill>
            <a:srgbClr val="FFFF99"/>
          </a:solidFill>
          <a:ln w="9525">
            <a:solidFill>
              <a:srgbClr val="FF9966"/>
            </a:solidFill>
            <a:miter lim="800000"/>
          </a:ln>
          <a:effectLst>
            <a:prstShdw prst="shdw17" dist="17961" dir="2700000">
              <a:srgbClr val="99995C"/>
            </a:prstShdw>
          </a:effectLst>
        </p:spPr>
        <p:txBody>
          <a:bodyPr anchor="b"/>
          <a:lstStyle/>
          <a:p>
            <a:pPr algn="l">
              <a:lnSpc>
                <a:spcPct val="100000"/>
              </a:lnSpc>
              <a:spcBef>
                <a:spcPct val="0"/>
              </a:spcBef>
            </a:pPr>
            <a:r>
              <a:rPr lang="zh-CN" altLang="en-US">
                <a:ea typeface="楷体_GB2312" panose="02010609030101010101" charset="-122"/>
              </a:rPr>
              <a:t>串行输出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3"/>
                                        </p:tgtEl>
                                        <p:attrNameLst>
                                          <p:attrName>style.visibility</p:attrName>
                                        </p:attrNameLst>
                                      </p:cBhvr>
                                      <p:to>
                                        <p:strVal val="visible"/>
                                      </p:to>
                                    </p:set>
                                    <p:animEffect transition="in" filter="wipe(down)">
                                      <p:cBhvr>
                                        <p:cTn id="7" dur="500"/>
                                        <p:tgtEl>
                                          <p:spTgt spid="31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14"/>
                                        </p:tgtEl>
                                        <p:attrNameLst>
                                          <p:attrName>style.visibility</p:attrName>
                                        </p:attrNameLst>
                                      </p:cBhvr>
                                      <p:to>
                                        <p:strVal val="visible"/>
                                      </p:to>
                                    </p:set>
                                    <p:animEffect transition="in" filter="dissolve">
                                      <p:cBhvr>
                                        <p:cTn id="11" dur="500"/>
                                        <p:tgtEl>
                                          <p:spTgt spid="314"/>
                                        </p:tgtEl>
                                      </p:cBhvr>
                                    </p:animEffec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grpId="0" nodeType="clickEffect">
                                  <p:stCondLst>
                                    <p:cond delay="0"/>
                                  </p:stCondLst>
                                  <p:childTnLst>
                                    <p:set>
                                      <p:cBhvr>
                                        <p:cTn id="15" dur="1" fill="hold">
                                          <p:stCondLst>
                                            <p:cond delay="0"/>
                                          </p:stCondLst>
                                        </p:cTn>
                                        <p:tgtEl>
                                          <p:spTgt spid="311"/>
                                        </p:tgtEl>
                                        <p:attrNameLst>
                                          <p:attrName>style.visibility</p:attrName>
                                        </p:attrNameLst>
                                      </p:cBhvr>
                                      <p:to>
                                        <p:strVal val="visible"/>
                                      </p:to>
                                    </p:set>
                                    <p:anim calcmode="lin" valueType="num">
                                      <p:cBhvr>
                                        <p:cTn id="16" dur="500" fill="hold"/>
                                        <p:tgtEl>
                                          <p:spTgt spid="311"/>
                                        </p:tgtEl>
                                        <p:attrNameLst>
                                          <p:attrName>ppt_w</p:attrName>
                                        </p:attrNameLst>
                                      </p:cBhvr>
                                      <p:tavLst>
                                        <p:tav tm="0">
                                          <p:val>
                                            <p:fltVal val="0"/>
                                          </p:val>
                                        </p:tav>
                                        <p:tav tm="100000">
                                          <p:val>
                                            <p:strVal val="#ppt_w"/>
                                          </p:val>
                                        </p:tav>
                                      </p:tavLst>
                                    </p:anim>
                                    <p:anim calcmode="lin" valueType="num">
                                      <p:cBhvr>
                                        <p:cTn id="17" dur="500" fill="hold"/>
                                        <p:tgtEl>
                                          <p:spTgt spid="311"/>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15"/>
                                        </p:tgtEl>
                                        <p:attrNameLst>
                                          <p:attrName>style.visibility</p:attrName>
                                        </p:attrNameLst>
                                      </p:cBhvr>
                                      <p:to>
                                        <p:strVal val="visible"/>
                                      </p:to>
                                    </p:set>
                                    <p:animEffect transition="in" filter="dissolve">
                                      <p:cBhvr>
                                        <p:cTn id="22" dur="500"/>
                                        <p:tgtEl>
                                          <p:spTgt spid="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 grpId="0" animBg="1"/>
      <p:bldP spid="313" grpId="0" animBg="1"/>
      <p:bldP spid="314" grpId="0" animBg="1"/>
      <p:bldP spid="315"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9.3.3  </a:t>
            </a:r>
            <a:r>
              <a:rPr lang="zh-CN" altLang="en-US" dirty="0" smtClean="0">
                <a:solidFill>
                  <a:srgbClr val="FFCC00"/>
                </a:solidFill>
                <a:latin typeface="Arial" panose="020B0604020202020204" pitchFamily="34" charset="0"/>
                <a:ea typeface="黑体" panose="02010600030101010101" pitchFamily="49" charset="-122"/>
              </a:rPr>
              <a:t>集成移位寄存器</a:t>
            </a:r>
          </a:p>
        </p:txBody>
      </p:sp>
      <p:sp>
        <p:nvSpPr>
          <p:cNvPr id="14344" name="Text Box 104"/>
          <p:cNvSpPr txBox="1">
            <a:spLocks noChangeArrowheads="1"/>
          </p:cNvSpPr>
          <p:nvPr/>
        </p:nvSpPr>
        <p:spPr bwMode="auto">
          <a:xfrm>
            <a:off x="1943100" y="1804989"/>
            <a:ext cx="8178800" cy="3508653"/>
          </a:xfrm>
          <a:prstGeom prst="rect">
            <a:avLst/>
          </a:prstGeom>
          <a:noFill/>
          <a:ln w="9525">
            <a:noFill/>
            <a:miter lim="800000"/>
          </a:ln>
        </p:spPr>
        <p:txBody>
          <a:bodyPr>
            <a:spAutoFit/>
          </a:bodyPr>
          <a:lstStyle/>
          <a:p>
            <a:pPr algn="just" eaLnBrk="0" hangingPunct="0">
              <a:lnSpc>
                <a:spcPct val="150000"/>
              </a:lnSpc>
              <a:buFont typeface="Wingdings" panose="05000000000000000000" pitchFamily="2" charset="2"/>
              <a:buChar char="v"/>
            </a:pPr>
            <a:r>
              <a:rPr lang="zh-CN" altLang="en-US" sz="2400" dirty="0">
                <a:latin typeface="宋体" panose="02010600030101010101" pitchFamily="2" charset="-122"/>
              </a:rPr>
              <a:t> </a:t>
            </a:r>
            <a:r>
              <a:rPr lang="zh-CN" altLang="en-US" sz="2800" dirty="0">
                <a:latin typeface="宋体" panose="02010600030101010101" pitchFamily="2" charset="-122"/>
              </a:rPr>
              <a:t>按输入、输出方式，集成移位寄存器分为</a:t>
            </a:r>
            <a:r>
              <a:rPr lang="en-US" altLang="zh-CN" sz="2800" dirty="0">
                <a:latin typeface="Arial" panose="020B0604020202020204" pitchFamily="34" charset="0"/>
              </a:rPr>
              <a:t>5</a:t>
            </a:r>
            <a:r>
              <a:rPr lang="zh-CN" altLang="en-US" sz="2800" dirty="0">
                <a:latin typeface="宋体" panose="02010600030101010101" pitchFamily="2" charset="-122"/>
              </a:rPr>
              <a:t>类</a:t>
            </a:r>
          </a:p>
          <a:p>
            <a:pPr marL="742950" lvl="1" indent="-285750" algn="just" eaLnBrk="0" hangingPunct="0">
              <a:lnSpc>
                <a:spcPct val="150000"/>
              </a:lnSpc>
              <a:spcBef>
                <a:spcPct val="0"/>
              </a:spcBef>
              <a:buClr>
                <a:srgbClr val="006666"/>
              </a:buClr>
              <a:buSzPct val="110000"/>
              <a:buFont typeface="Wingdings" panose="05000000000000000000" pitchFamily="2" charset="2"/>
              <a:buChar char="w"/>
            </a:pPr>
            <a:r>
              <a:rPr lang="zh-CN" altLang="en-US" sz="2400" dirty="0">
                <a:latin typeface="宋体" panose="02010600030101010101" pitchFamily="2" charset="-122"/>
              </a:rPr>
              <a:t>串入－并出</a:t>
            </a:r>
            <a:r>
              <a:rPr lang="zh-CN" altLang="en-US" sz="2400" dirty="0"/>
              <a:t>单向移位寄存器</a:t>
            </a:r>
            <a:endParaRPr lang="zh-CN" altLang="en-US" sz="2400" dirty="0">
              <a:latin typeface="宋体" panose="02010600030101010101" pitchFamily="2" charset="-122"/>
            </a:endParaRPr>
          </a:p>
          <a:p>
            <a:pPr marL="742950" lvl="1" indent="-285750" algn="just" eaLnBrk="0" hangingPunct="0">
              <a:lnSpc>
                <a:spcPct val="150000"/>
              </a:lnSpc>
              <a:spcBef>
                <a:spcPct val="0"/>
              </a:spcBef>
              <a:buClr>
                <a:srgbClr val="006666"/>
              </a:buClr>
              <a:buSzPct val="110000"/>
              <a:buFont typeface="Wingdings" panose="05000000000000000000" pitchFamily="2" charset="2"/>
              <a:buChar char="w"/>
            </a:pPr>
            <a:r>
              <a:rPr lang="zh-CN" altLang="en-US" sz="2400" dirty="0"/>
              <a:t>串入－串出单向移位寄存器</a:t>
            </a:r>
          </a:p>
          <a:p>
            <a:pPr marL="742950" lvl="1" indent="-285750" algn="just" eaLnBrk="0" hangingPunct="0">
              <a:lnSpc>
                <a:spcPct val="150000"/>
              </a:lnSpc>
              <a:spcBef>
                <a:spcPct val="0"/>
              </a:spcBef>
              <a:buClr>
                <a:srgbClr val="006666"/>
              </a:buClr>
              <a:buSzPct val="110000"/>
              <a:buFont typeface="Wingdings" panose="05000000000000000000" pitchFamily="2" charset="2"/>
              <a:buChar char="w"/>
            </a:pPr>
            <a:r>
              <a:rPr lang="zh-CN" altLang="en-US" sz="2400" dirty="0"/>
              <a:t>串入、并入－串出单向移位寄存器</a:t>
            </a:r>
          </a:p>
          <a:p>
            <a:pPr marL="742950" lvl="1" indent="-285750" algn="just" eaLnBrk="0" hangingPunct="0">
              <a:lnSpc>
                <a:spcPct val="150000"/>
              </a:lnSpc>
              <a:spcBef>
                <a:spcPct val="0"/>
              </a:spcBef>
              <a:buClr>
                <a:srgbClr val="006666"/>
              </a:buClr>
              <a:buSzPct val="110000"/>
              <a:buFont typeface="Wingdings" panose="05000000000000000000" pitchFamily="2" charset="2"/>
              <a:buChar char="w"/>
            </a:pPr>
            <a:r>
              <a:rPr lang="zh-CN" altLang="en-US" sz="2400" dirty="0"/>
              <a:t>串入、并入－并出单向移位寄存器</a:t>
            </a:r>
          </a:p>
          <a:p>
            <a:pPr marL="742950" lvl="1" indent="-285750" algn="just" eaLnBrk="0" hangingPunct="0">
              <a:lnSpc>
                <a:spcPct val="150000"/>
              </a:lnSpc>
              <a:spcBef>
                <a:spcPct val="0"/>
              </a:spcBef>
              <a:buClr>
                <a:srgbClr val="006666"/>
              </a:buClr>
              <a:buSzPct val="110000"/>
              <a:buFont typeface="Wingdings" panose="05000000000000000000" pitchFamily="2" charset="2"/>
              <a:buChar char="w"/>
            </a:pPr>
            <a:r>
              <a:rPr lang="zh-CN" altLang="en-US" sz="2400" dirty="0"/>
              <a:t>串入、并入－并出双向移位寄存器</a:t>
            </a:r>
          </a:p>
        </p:txBody>
      </p:sp>
    </p:spTree>
  </p:cSld>
  <p:clrMapOvr>
    <a:masterClrMapping/>
  </p:clrMapOvr>
  <p:transition>
    <p:blinds dir="ver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串入、并入－串出单向移位寄存器</a:t>
            </a:r>
          </a:p>
        </p:txBody>
      </p:sp>
      <p:graphicFrame>
        <p:nvGraphicFramePr>
          <p:cNvPr id="23761" name="Object 209"/>
          <p:cNvGraphicFramePr>
            <a:graphicFrameLocks noChangeAspect="1"/>
          </p:cNvGraphicFramePr>
          <p:nvPr>
            <p:extLst>
              <p:ext uri="{D42A27DB-BD31-4B8C-83A1-F6EECF244321}">
                <p14:modId xmlns:p14="http://schemas.microsoft.com/office/powerpoint/2010/main" val="2686976294"/>
              </p:ext>
            </p:extLst>
          </p:nvPr>
        </p:nvGraphicFramePr>
        <p:xfrm>
          <a:off x="1309688" y="1287463"/>
          <a:ext cx="4824412" cy="4140200"/>
        </p:xfrm>
        <a:graphic>
          <a:graphicData uri="http://schemas.openxmlformats.org/presentationml/2006/ole">
            <mc:AlternateContent xmlns:mc="http://schemas.openxmlformats.org/markup-compatibility/2006">
              <mc:Choice xmlns:v="urn:schemas-microsoft-com:vml" Requires="v">
                <p:oleObj spid="_x0000_s607269" name="位图图像" r:id="rId4" imgW="9752381" imgH="7314286" progId="PBrush">
                  <p:embed/>
                </p:oleObj>
              </mc:Choice>
              <mc:Fallback>
                <p:oleObj name="位图图像" r:id="rId4" imgW="9752381" imgH="7314286" progId="PBrush">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9688" y="1287463"/>
                        <a:ext cx="4824412" cy="414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13500000" algn="ctr" rotWithShape="0">
                                <a:srgbClr val="808080">
                                  <a:alpha val="50000"/>
                                </a:srgbClr>
                              </a:outerShdw>
                            </a:effectLst>
                          </a14:hiddenEffects>
                        </a:ext>
                      </a:extLst>
                    </p:spPr>
                  </p:pic>
                </p:oleObj>
              </mc:Fallback>
            </mc:AlternateContent>
          </a:graphicData>
        </a:graphic>
      </p:graphicFrame>
      <p:sp>
        <p:nvSpPr>
          <p:cNvPr id="120834" name="Text Box 2"/>
          <p:cNvSpPr txBox="1">
            <a:spLocks noChangeArrowheads="1"/>
          </p:cNvSpPr>
          <p:nvPr/>
        </p:nvSpPr>
        <p:spPr bwMode="auto">
          <a:xfrm>
            <a:off x="6381750" y="2272047"/>
            <a:ext cx="5099050" cy="3477875"/>
          </a:xfrm>
          <a:prstGeom prst="rect">
            <a:avLst/>
          </a:prstGeom>
          <a:solidFill>
            <a:srgbClr val="FFFFBD"/>
          </a:solidFill>
          <a:ln w="9525">
            <a:solidFill>
              <a:srgbClr val="FF0066"/>
            </a:solidFill>
            <a:miter lim="800000"/>
          </a:ln>
        </p:spPr>
        <p:txBody>
          <a:bodyPr wrap="square">
            <a:spAutoFit/>
          </a:bodyPr>
          <a:lstStyle/>
          <a:p>
            <a:pPr marL="266700" indent="-266700" algn="l">
              <a:lnSpc>
                <a:spcPct val="110000"/>
              </a:lnSpc>
              <a:spcBef>
                <a:spcPct val="0"/>
              </a:spcBef>
              <a:buClr>
                <a:schemeClr val="bg2"/>
              </a:buClr>
              <a:buFont typeface="Wingdings" panose="05000000000000000000" pitchFamily="2" charset="2"/>
              <a:buChar char="v"/>
            </a:pPr>
            <a:r>
              <a:rPr kumimoji="1" lang="zh-CN" altLang="en-US" dirty="0"/>
              <a:t>带异步置</a:t>
            </a:r>
            <a:r>
              <a:rPr kumimoji="1" lang="en-US" altLang="zh-CN" dirty="0"/>
              <a:t>0</a:t>
            </a:r>
            <a:r>
              <a:rPr kumimoji="1" lang="zh-CN" altLang="en-US" dirty="0"/>
              <a:t>和置</a:t>
            </a:r>
            <a:r>
              <a:rPr kumimoji="1" lang="en-US" altLang="zh-CN" dirty="0"/>
              <a:t>1</a:t>
            </a:r>
            <a:r>
              <a:rPr kumimoji="1" lang="zh-CN" altLang="en-US" dirty="0"/>
              <a:t>的</a:t>
            </a:r>
            <a:r>
              <a:rPr kumimoji="1" lang="en-US" altLang="zh-CN" dirty="0"/>
              <a:t>D FF</a:t>
            </a:r>
            <a:r>
              <a:rPr kumimoji="1" lang="zh-CN" altLang="en-US" dirty="0"/>
              <a:t>构成</a:t>
            </a:r>
            <a:r>
              <a:rPr lang="zh-CN" altLang="en-US" dirty="0">
                <a:solidFill>
                  <a:srgbClr val="CC0066"/>
                </a:solidFill>
              </a:rPr>
              <a:t>串入、并入－串出</a:t>
            </a:r>
            <a:r>
              <a:rPr lang="zh-CN" altLang="en-US" dirty="0"/>
              <a:t>单向移位寄存器</a:t>
            </a:r>
            <a:endParaRPr lang="en-US" altLang="zh-CN" dirty="0"/>
          </a:p>
          <a:p>
            <a:pPr marL="266700" indent="-266700" algn="l">
              <a:lnSpc>
                <a:spcPct val="110000"/>
              </a:lnSpc>
              <a:spcBef>
                <a:spcPct val="0"/>
              </a:spcBef>
              <a:buClr>
                <a:schemeClr val="bg2"/>
              </a:buClr>
              <a:buFont typeface="Wingdings" panose="05000000000000000000" pitchFamily="2" charset="2"/>
              <a:buChar char="v"/>
            </a:pPr>
            <a:r>
              <a:rPr lang="zh-CN" altLang="en-US" dirty="0"/>
              <a:t>并入－串出工作原理</a:t>
            </a:r>
          </a:p>
          <a:p>
            <a:pPr marL="628650" lvl="1" indent="-361950" algn="l">
              <a:lnSpc>
                <a:spcPct val="110000"/>
              </a:lnSpc>
              <a:spcBef>
                <a:spcPct val="0"/>
              </a:spcBef>
              <a:buClr>
                <a:srgbClr val="006666"/>
              </a:buClr>
              <a:buSzPct val="90000"/>
              <a:buFont typeface="Wingdings" panose="05000000000000000000" pitchFamily="2" charset="2"/>
              <a:buChar char="u"/>
            </a:pPr>
            <a:r>
              <a:rPr lang="zh-CN" altLang="en-US" dirty="0"/>
              <a:t>当</a:t>
            </a:r>
            <a:r>
              <a:rPr lang="en-US" altLang="zh-CN" dirty="0"/>
              <a:t>C=0</a:t>
            </a:r>
            <a:r>
              <a:rPr lang="zh-CN" altLang="en-US" dirty="0"/>
              <a:t>时</a:t>
            </a:r>
            <a:r>
              <a:rPr lang="en-US" altLang="zh-CN" dirty="0"/>
              <a:t>DFF</a:t>
            </a:r>
            <a:r>
              <a:rPr lang="zh-CN" altLang="en-US" dirty="0"/>
              <a:t>清</a:t>
            </a:r>
            <a:r>
              <a:rPr lang="en-US" altLang="zh-CN" dirty="0"/>
              <a:t>0</a:t>
            </a:r>
            <a:r>
              <a:rPr lang="zh-CN" altLang="en-US" dirty="0"/>
              <a:t>， </a:t>
            </a:r>
            <a:r>
              <a:rPr lang="en-US" altLang="zh-CN" dirty="0"/>
              <a:t>Q</a:t>
            </a:r>
            <a:r>
              <a:rPr lang="en-US" altLang="zh-CN" baseline="-25000" dirty="0"/>
              <a:t>1</a:t>
            </a:r>
            <a:r>
              <a:rPr lang="en-US" altLang="zh-CN" dirty="0"/>
              <a:t>Q</a:t>
            </a:r>
            <a:r>
              <a:rPr lang="en-US" altLang="zh-CN" baseline="-25000" dirty="0"/>
              <a:t>2</a:t>
            </a:r>
            <a:r>
              <a:rPr lang="en-US" altLang="zh-CN" dirty="0"/>
              <a:t>Q</a:t>
            </a:r>
            <a:r>
              <a:rPr lang="en-US" altLang="zh-CN" baseline="-25000" dirty="0"/>
              <a:t>3</a:t>
            </a:r>
            <a:r>
              <a:rPr lang="en-US" altLang="zh-CN" dirty="0"/>
              <a:t>Q</a:t>
            </a:r>
            <a:r>
              <a:rPr lang="en-US" altLang="zh-CN" baseline="-25000" dirty="0"/>
              <a:t>4</a:t>
            </a:r>
            <a:r>
              <a:rPr lang="en-US" altLang="zh-CN" dirty="0"/>
              <a:t>=0000</a:t>
            </a:r>
            <a:r>
              <a:rPr lang="zh-CN" altLang="en-US" dirty="0"/>
              <a:t>；</a:t>
            </a:r>
          </a:p>
          <a:p>
            <a:pPr marL="628650" lvl="1" indent="-361950" algn="l">
              <a:lnSpc>
                <a:spcPct val="110000"/>
              </a:lnSpc>
              <a:spcBef>
                <a:spcPct val="0"/>
              </a:spcBef>
              <a:buClr>
                <a:srgbClr val="006666"/>
              </a:buClr>
              <a:buSzPct val="90000"/>
              <a:buFont typeface="Wingdings" panose="05000000000000000000" pitchFamily="2" charset="2"/>
              <a:buChar char="u"/>
            </a:pPr>
            <a:r>
              <a:rPr lang="zh-CN" altLang="en-US" dirty="0"/>
              <a:t>当</a:t>
            </a:r>
            <a:r>
              <a:rPr lang="en-US" altLang="zh-CN" dirty="0"/>
              <a:t>L</a:t>
            </a:r>
            <a:r>
              <a:rPr lang="zh-CN" altLang="en-US" dirty="0"/>
              <a:t>为正脉冲、</a:t>
            </a:r>
            <a:r>
              <a:rPr lang="en-US" altLang="zh-CN" dirty="0"/>
              <a:t>D</a:t>
            </a:r>
            <a:r>
              <a:rPr lang="en-US" altLang="zh-CN" baseline="-25000" dirty="0"/>
              <a:t>1</a:t>
            </a:r>
            <a:r>
              <a:rPr lang="en-US" altLang="zh-CN" dirty="0"/>
              <a:t>D</a:t>
            </a:r>
            <a:r>
              <a:rPr lang="en-US" altLang="zh-CN" baseline="-25000" dirty="0"/>
              <a:t>2</a:t>
            </a:r>
            <a:r>
              <a:rPr lang="en-US" altLang="zh-CN" dirty="0"/>
              <a:t>D</a:t>
            </a:r>
            <a:r>
              <a:rPr lang="en-US" altLang="zh-CN" baseline="-25000" dirty="0"/>
              <a:t>3</a:t>
            </a:r>
            <a:r>
              <a:rPr lang="en-US" altLang="zh-CN" dirty="0"/>
              <a:t>D</a:t>
            </a:r>
            <a:r>
              <a:rPr lang="en-US" altLang="zh-CN" baseline="-25000" dirty="0"/>
              <a:t>4</a:t>
            </a:r>
            <a:r>
              <a:rPr lang="en-US" altLang="zh-CN" dirty="0"/>
              <a:t>=1010</a:t>
            </a:r>
            <a:r>
              <a:rPr lang="zh-CN" altLang="en-US" dirty="0"/>
              <a:t>时，并行输入数据， </a:t>
            </a:r>
            <a:r>
              <a:rPr lang="en-US" dirty="0"/>
              <a:t>4</a:t>
            </a:r>
            <a:r>
              <a:rPr lang="zh-CN" altLang="en-US" dirty="0"/>
              <a:t>个与非门的输出从左至右依次为</a:t>
            </a:r>
            <a:r>
              <a:rPr lang="en-US" dirty="0"/>
              <a:t>0 1 0 1</a:t>
            </a:r>
            <a:r>
              <a:rPr lang="zh-CN" altLang="en-US" dirty="0"/>
              <a:t>； </a:t>
            </a:r>
            <a:r>
              <a:rPr lang="en-US" altLang="zh-CN" dirty="0"/>
              <a:t>Q</a:t>
            </a:r>
            <a:r>
              <a:rPr lang="en-US" altLang="zh-CN" baseline="-25000" dirty="0"/>
              <a:t>1</a:t>
            </a:r>
            <a:r>
              <a:rPr lang="en-US" altLang="zh-CN" dirty="0"/>
              <a:t>Q</a:t>
            </a:r>
            <a:r>
              <a:rPr lang="en-US" altLang="zh-CN" baseline="-25000" dirty="0"/>
              <a:t>2</a:t>
            </a:r>
            <a:r>
              <a:rPr lang="en-US" altLang="zh-CN" dirty="0"/>
              <a:t>Q</a:t>
            </a:r>
            <a:r>
              <a:rPr lang="en-US" altLang="zh-CN" baseline="-25000" dirty="0"/>
              <a:t>3</a:t>
            </a:r>
            <a:r>
              <a:rPr lang="en-US" altLang="zh-CN" dirty="0"/>
              <a:t>Q</a:t>
            </a:r>
            <a:r>
              <a:rPr lang="en-US" altLang="zh-CN" baseline="-25000" dirty="0"/>
              <a:t>4</a:t>
            </a:r>
            <a:r>
              <a:rPr lang="en-US" altLang="zh-CN" dirty="0"/>
              <a:t>=1010</a:t>
            </a:r>
            <a:r>
              <a:rPr lang="zh-CN" altLang="en-US" dirty="0"/>
              <a:t>；经过</a:t>
            </a:r>
            <a:r>
              <a:rPr lang="en-US" altLang="zh-CN" dirty="0"/>
              <a:t>4</a:t>
            </a:r>
            <a:r>
              <a:rPr lang="zh-CN" altLang="en-US" dirty="0"/>
              <a:t>个</a:t>
            </a:r>
            <a:r>
              <a:rPr lang="en-US" altLang="zh-CN" dirty="0"/>
              <a:t>CP</a:t>
            </a:r>
            <a:r>
              <a:rPr lang="zh-CN" altLang="en-US" dirty="0"/>
              <a:t>后，并行输入的</a:t>
            </a:r>
            <a:r>
              <a:rPr lang="en-US" altLang="zh-CN" dirty="0"/>
              <a:t>4</a:t>
            </a:r>
            <a:r>
              <a:rPr lang="zh-CN" altLang="en-US" dirty="0"/>
              <a:t>位数据从</a:t>
            </a:r>
            <a:r>
              <a:rPr lang="en-US" altLang="zh-CN" dirty="0"/>
              <a:t>Q</a:t>
            </a:r>
            <a:r>
              <a:rPr lang="en-US" altLang="zh-CN" baseline="-25000" dirty="0"/>
              <a:t>4</a:t>
            </a:r>
            <a:r>
              <a:rPr lang="en-US" altLang="zh-CN" dirty="0"/>
              <a:t> </a:t>
            </a:r>
            <a:r>
              <a:rPr lang="zh-CN" altLang="en-US" dirty="0"/>
              <a:t>串行移出（</a:t>
            </a:r>
            <a:r>
              <a:rPr lang="en-US" altLang="zh-CN" dirty="0"/>
              <a:t>0101</a:t>
            </a:r>
            <a:r>
              <a:rPr lang="zh-CN" altLang="en-US" dirty="0"/>
              <a:t>），最后输出的数据是</a:t>
            </a:r>
            <a:r>
              <a:rPr lang="en-US" altLang="zh-CN" dirty="0"/>
              <a:t>D</a:t>
            </a:r>
            <a:r>
              <a:rPr lang="en-US" altLang="zh-CN" baseline="-25000" dirty="0"/>
              <a:t>1</a:t>
            </a:r>
            <a:r>
              <a:rPr lang="en-US" altLang="zh-CN" dirty="0"/>
              <a:t> </a:t>
            </a:r>
            <a:r>
              <a:rPr lang="zh-CN" altLang="en-US" dirty="0"/>
              <a:t>。</a:t>
            </a:r>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3761"/>
                                        </p:tgtEl>
                                        <p:attrNameLst>
                                          <p:attrName>style.visibility</p:attrName>
                                        </p:attrNameLst>
                                      </p:cBhvr>
                                      <p:to>
                                        <p:strVal val="visible"/>
                                      </p:to>
                                    </p:set>
                                    <p:animEffect transition="in" filter="box(in)">
                                      <p:cBhvr>
                                        <p:cTn id="7" dur="500"/>
                                        <p:tgtEl>
                                          <p:spTgt spid="2376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20834">
                                            <p:bg/>
                                          </p:spTgt>
                                        </p:tgtEl>
                                        <p:attrNameLst>
                                          <p:attrName>style.visibility</p:attrName>
                                        </p:attrNameLst>
                                      </p:cBhvr>
                                      <p:to>
                                        <p:strVal val="visible"/>
                                      </p:to>
                                    </p:set>
                                    <p:anim calcmode="lin" valueType="num">
                                      <p:cBhvr additive="base">
                                        <p:cTn id="12" dur="500" fill="hold"/>
                                        <p:tgtEl>
                                          <p:spTgt spid="120834">
                                            <p:bg/>
                                          </p:spTgt>
                                        </p:tgtEl>
                                        <p:attrNameLst>
                                          <p:attrName>ppt_x</p:attrName>
                                        </p:attrNameLst>
                                      </p:cBhvr>
                                      <p:tavLst>
                                        <p:tav tm="0">
                                          <p:val>
                                            <p:strVal val="1+#ppt_w/2"/>
                                          </p:val>
                                        </p:tav>
                                        <p:tav tm="100000">
                                          <p:val>
                                            <p:strVal val="#ppt_x"/>
                                          </p:val>
                                        </p:tav>
                                      </p:tavLst>
                                    </p:anim>
                                    <p:anim calcmode="lin" valueType="num">
                                      <p:cBhvr additive="base">
                                        <p:cTn id="13" dur="500" fill="hold"/>
                                        <p:tgtEl>
                                          <p:spTgt spid="120834">
                                            <p:bg/>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20834">
                                            <p:txEl>
                                              <p:pRg st="0" end="0"/>
                                            </p:txEl>
                                          </p:spTgt>
                                        </p:tgtEl>
                                        <p:attrNameLst>
                                          <p:attrName>style.visibility</p:attrName>
                                        </p:attrNameLst>
                                      </p:cBhvr>
                                      <p:to>
                                        <p:strVal val="visible"/>
                                      </p:to>
                                    </p:set>
                                    <p:anim calcmode="lin" valueType="num">
                                      <p:cBhvr additive="base">
                                        <p:cTn id="18" dur="500" fill="hold"/>
                                        <p:tgtEl>
                                          <p:spTgt spid="120834">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208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120834">
                                            <p:txEl>
                                              <p:pRg st="1" end="1"/>
                                            </p:txEl>
                                          </p:spTgt>
                                        </p:tgtEl>
                                        <p:attrNameLst>
                                          <p:attrName>style.visibility</p:attrName>
                                        </p:attrNameLst>
                                      </p:cBhvr>
                                      <p:to>
                                        <p:strVal val="visible"/>
                                      </p:to>
                                    </p:set>
                                    <p:anim calcmode="lin" valueType="num">
                                      <p:cBhvr additive="base">
                                        <p:cTn id="24" dur="500" fill="hold"/>
                                        <p:tgtEl>
                                          <p:spTgt spid="120834">
                                            <p:txEl>
                                              <p:pRg st="1" end="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2083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20834">
                                            <p:txEl>
                                              <p:pRg st="2" end="2"/>
                                            </p:txEl>
                                          </p:spTgt>
                                        </p:tgtEl>
                                        <p:attrNameLst>
                                          <p:attrName>style.visibility</p:attrName>
                                        </p:attrNameLst>
                                      </p:cBhvr>
                                      <p:to>
                                        <p:strVal val="visible"/>
                                      </p:to>
                                    </p:set>
                                    <p:anim calcmode="lin" valueType="num">
                                      <p:cBhvr additive="base">
                                        <p:cTn id="30" dur="500" fill="hold"/>
                                        <p:tgtEl>
                                          <p:spTgt spid="120834">
                                            <p:txEl>
                                              <p:pRg st="2" end="2"/>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2083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20834">
                                            <p:txEl>
                                              <p:pRg st="3" end="3"/>
                                            </p:txEl>
                                          </p:spTgt>
                                        </p:tgtEl>
                                        <p:attrNameLst>
                                          <p:attrName>style.visibility</p:attrName>
                                        </p:attrNameLst>
                                      </p:cBhvr>
                                      <p:to>
                                        <p:strVal val="visible"/>
                                      </p:to>
                                    </p:set>
                                    <p:anim calcmode="lin" valueType="num">
                                      <p:cBhvr additive="base">
                                        <p:cTn id="36" dur="500" fill="hold"/>
                                        <p:tgtEl>
                                          <p:spTgt spid="120834">
                                            <p:txEl>
                                              <p:pRg st="3" end="3"/>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12083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build="p" bldLvl="2"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9" name="Rectangle 2"/>
          <p:cNvSpPr>
            <a:spLocks noGrp="1" noChangeArrowheads="1"/>
          </p:cNvSpPr>
          <p:nvPr>
            <p:ph type="title" idx="4294967295"/>
          </p:nvPr>
        </p:nvSpPr>
        <p:spPr>
          <a:xfrm>
            <a:off x="5334000" y="304800"/>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4</a:t>
            </a:r>
            <a:r>
              <a:rPr lang="zh-CN" altLang="en-US" dirty="0" smtClean="0">
                <a:solidFill>
                  <a:srgbClr val="FFCC00"/>
                </a:solidFill>
                <a:latin typeface="Arial" panose="020B0604020202020204" pitchFamily="34" charset="0"/>
                <a:ea typeface="黑体" panose="02010600030101010101" pitchFamily="49" charset="-122"/>
              </a:rPr>
              <a:t>位双向移位寄存器</a:t>
            </a:r>
            <a:r>
              <a:rPr lang="en-US" altLang="zh-CN" dirty="0" smtClean="0">
                <a:solidFill>
                  <a:srgbClr val="FFCC00"/>
                </a:solidFill>
                <a:latin typeface="Arial" panose="020B0604020202020204" pitchFamily="34" charset="0"/>
                <a:ea typeface="黑体" panose="02010600030101010101" pitchFamily="49" charset="-122"/>
              </a:rPr>
              <a:t>CT74194</a:t>
            </a:r>
          </a:p>
        </p:txBody>
      </p:sp>
      <p:grpSp>
        <p:nvGrpSpPr>
          <p:cNvPr id="2" name="Group 60"/>
          <p:cNvGrpSpPr/>
          <p:nvPr/>
        </p:nvGrpSpPr>
        <p:grpSpPr bwMode="auto">
          <a:xfrm>
            <a:off x="6962775" y="1473200"/>
            <a:ext cx="3200400" cy="1676400"/>
            <a:chOff x="1440" y="1584"/>
            <a:chExt cx="2016" cy="1056"/>
          </a:xfrm>
        </p:grpSpPr>
        <p:grpSp>
          <p:nvGrpSpPr>
            <p:cNvPr id="101400" name="Group 61"/>
            <p:cNvGrpSpPr/>
            <p:nvPr/>
          </p:nvGrpSpPr>
          <p:grpSpPr bwMode="auto">
            <a:xfrm>
              <a:off x="1776" y="1824"/>
              <a:ext cx="1392" cy="624"/>
              <a:chOff x="1776" y="1824"/>
              <a:chExt cx="1392" cy="624"/>
            </a:xfrm>
          </p:grpSpPr>
          <p:sp>
            <p:nvSpPr>
              <p:cNvPr id="101416" name="Rectangle 62"/>
              <p:cNvSpPr>
                <a:spLocks noChangeArrowheads="1"/>
              </p:cNvSpPr>
              <p:nvPr/>
            </p:nvSpPr>
            <p:spPr bwMode="auto">
              <a:xfrm>
                <a:off x="1776" y="1824"/>
                <a:ext cx="1344" cy="624"/>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01417" name="Text Box 63"/>
              <p:cNvSpPr txBox="1">
                <a:spLocks noChangeArrowheads="1"/>
              </p:cNvSpPr>
              <p:nvPr/>
            </p:nvSpPr>
            <p:spPr bwMode="auto">
              <a:xfrm>
                <a:off x="1968" y="1824"/>
                <a:ext cx="912"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3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2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1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0</a:t>
                </a:r>
              </a:p>
            </p:txBody>
          </p:sp>
          <p:sp>
            <p:nvSpPr>
              <p:cNvPr id="101418" name="Text Box 64"/>
              <p:cNvSpPr txBox="1">
                <a:spLocks noChangeArrowheads="1"/>
              </p:cNvSpPr>
              <p:nvPr/>
            </p:nvSpPr>
            <p:spPr bwMode="auto">
              <a:xfrm>
                <a:off x="1968" y="2236"/>
                <a:ext cx="912"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3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2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1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0</a:t>
                </a:r>
              </a:p>
            </p:txBody>
          </p:sp>
          <p:sp>
            <p:nvSpPr>
              <p:cNvPr id="101419" name="Text Box 65"/>
              <p:cNvSpPr txBox="1">
                <a:spLocks noChangeArrowheads="1"/>
              </p:cNvSpPr>
              <p:nvPr/>
            </p:nvSpPr>
            <p:spPr bwMode="auto">
              <a:xfrm>
                <a:off x="1776" y="1824"/>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IR</a:t>
                </a:r>
                <a:endParaRPr lang="en-US" altLang="zh-CN" sz="1600">
                  <a:solidFill>
                    <a:schemeClr val="hlink"/>
                  </a:solidFill>
                  <a:ea typeface="Gulim" panose="020B0600000101010101" pitchFamily="50" charset="-127"/>
                </a:endParaRPr>
              </a:p>
            </p:txBody>
          </p:sp>
          <p:sp>
            <p:nvSpPr>
              <p:cNvPr id="101420" name="Text Box 66"/>
              <p:cNvSpPr txBox="1">
                <a:spLocks noChangeArrowheads="1"/>
              </p:cNvSpPr>
              <p:nvPr/>
            </p:nvSpPr>
            <p:spPr bwMode="auto">
              <a:xfrm>
                <a:off x="2784" y="1824"/>
                <a:ext cx="336"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IL</a:t>
                </a:r>
                <a:endParaRPr lang="en-US" altLang="zh-CN" sz="1600">
                  <a:solidFill>
                    <a:schemeClr val="hlink"/>
                  </a:solidFill>
                  <a:ea typeface="Gulim" panose="020B0600000101010101" pitchFamily="50" charset="-127"/>
                </a:endParaRPr>
              </a:p>
            </p:txBody>
          </p:sp>
          <p:sp>
            <p:nvSpPr>
              <p:cNvPr id="101421" name="Text Box 67"/>
              <p:cNvSpPr txBox="1">
                <a:spLocks noChangeArrowheads="1"/>
              </p:cNvSpPr>
              <p:nvPr/>
            </p:nvSpPr>
            <p:spPr bwMode="auto">
              <a:xfrm>
                <a:off x="1776" y="2005"/>
                <a:ext cx="288" cy="413"/>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S</a:t>
                </a:r>
                <a:r>
                  <a:rPr lang="en-US" altLang="zh-CN" sz="1600" baseline="-25000">
                    <a:solidFill>
                      <a:schemeClr val="hlink"/>
                    </a:solidFill>
                    <a:ea typeface="Gulim" panose="020B0600000101010101" pitchFamily="50" charset="-127"/>
                  </a:rPr>
                  <a:t>1</a:t>
                </a:r>
                <a:endParaRPr lang="en-US" altLang="zh-CN" sz="1600">
                  <a:solidFill>
                    <a:schemeClr val="hlink"/>
                  </a:solidFill>
                  <a:ea typeface="Gulim" panose="020B0600000101010101" pitchFamily="50" charset="-127"/>
                </a:endParaRPr>
              </a:p>
              <a:p>
                <a:pPr algn="just" eaLnBrk="0" hangingPunct="0"/>
                <a:r>
                  <a:rPr lang="en-US" altLang="zh-CN" sz="1600">
                    <a:solidFill>
                      <a:schemeClr val="hlink"/>
                    </a:solidFill>
                    <a:ea typeface="Gulim" panose="020B0600000101010101" pitchFamily="50" charset="-127"/>
                  </a:rPr>
                  <a:t>S</a:t>
                </a:r>
                <a:r>
                  <a:rPr lang="en-US" altLang="zh-CN" sz="1600" baseline="-25000">
                    <a:solidFill>
                      <a:schemeClr val="hlink"/>
                    </a:solidFill>
                    <a:ea typeface="Gulim" panose="020B0600000101010101" pitchFamily="50" charset="-127"/>
                  </a:rPr>
                  <a:t>0</a:t>
                </a:r>
                <a:endParaRPr lang="en-US" altLang="zh-CN" sz="1600">
                  <a:solidFill>
                    <a:schemeClr val="hlink"/>
                  </a:solidFill>
                  <a:ea typeface="Gulim" panose="020B0600000101010101" pitchFamily="50" charset="-127"/>
                </a:endParaRPr>
              </a:p>
            </p:txBody>
          </p:sp>
          <p:sp>
            <p:nvSpPr>
              <p:cNvPr id="101422" name="Text Box 68"/>
              <p:cNvSpPr txBox="1">
                <a:spLocks noChangeArrowheads="1"/>
              </p:cNvSpPr>
              <p:nvPr/>
            </p:nvSpPr>
            <p:spPr bwMode="auto">
              <a:xfrm>
                <a:off x="2880" y="2016"/>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sp>
            <p:nvSpPr>
              <p:cNvPr id="101423" name="Text Box 69"/>
              <p:cNvSpPr txBox="1">
                <a:spLocks noChangeArrowheads="1"/>
              </p:cNvSpPr>
              <p:nvPr/>
            </p:nvSpPr>
            <p:spPr bwMode="auto">
              <a:xfrm>
                <a:off x="2880" y="2236"/>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R</a:t>
                </a:r>
                <a:r>
                  <a:rPr lang="en-US" altLang="zh-CN" sz="1600" baseline="-25000">
                    <a:solidFill>
                      <a:schemeClr val="hlink"/>
                    </a:solidFill>
                    <a:ea typeface="Gulim" panose="020B0600000101010101" pitchFamily="50" charset="-127"/>
                  </a:rPr>
                  <a:t>D</a:t>
                </a:r>
                <a:endParaRPr lang="en-US" altLang="zh-CN" sz="1600">
                  <a:solidFill>
                    <a:schemeClr val="hlink"/>
                  </a:solidFill>
                  <a:ea typeface="Gulim" panose="020B0600000101010101" pitchFamily="50" charset="-127"/>
                </a:endParaRPr>
              </a:p>
            </p:txBody>
          </p:sp>
          <p:sp>
            <p:nvSpPr>
              <p:cNvPr id="101424" name="Line 70"/>
              <p:cNvSpPr>
                <a:spLocks noChangeShapeType="1"/>
              </p:cNvSpPr>
              <p:nvPr/>
            </p:nvSpPr>
            <p:spPr bwMode="auto">
              <a:xfrm>
                <a:off x="2928" y="2256"/>
                <a:ext cx="96" cy="0"/>
              </a:xfrm>
              <a:prstGeom prst="line">
                <a:avLst/>
              </a:prstGeom>
              <a:noFill/>
              <a:ln w="9525">
                <a:solidFill>
                  <a:schemeClr val="tx1"/>
                </a:solidFill>
                <a:round/>
              </a:ln>
            </p:spPr>
            <p:txBody>
              <a:bodyPr/>
              <a:lstStyle/>
              <a:p>
                <a:endParaRPr lang="zh-CN" altLang="en-US"/>
              </a:p>
            </p:txBody>
          </p:sp>
          <p:sp>
            <p:nvSpPr>
              <p:cNvPr id="101425" name="Text Box 71"/>
              <p:cNvSpPr txBox="1">
                <a:spLocks noChangeArrowheads="1"/>
              </p:cNvSpPr>
              <p:nvPr/>
            </p:nvSpPr>
            <p:spPr bwMode="auto">
              <a:xfrm>
                <a:off x="2016" y="2064"/>
                <a:ext cx="816" cy="179"/>
              </a:xfrm>
              <a:prstGeom prst="rect">
                <a:avLst/>
              </a:prstGeom>
              <a:noFill/>
              <a:ln w="9525">
                <a:noFill/>
                <a:miter lim="800000"/>
              </a:ln>
            </p:spPr>
            <p:txBody>
              <a:bodyPr>
                <a:spAutoFit/>
              </a:bodyPr>
              <a:lstStyle/>
              <a:p>
                <a:pPr eaLnBrk="0" hangingPunct="0"/>
                <a:r>
                  <a:rPr lang="en-US" altLang="zh-CN" sz="1400">
                    <a:solidFill>
                      <a:schemeClr val="hlink"/>
                    </a:solidFill>
                    <a:ea typeface="Gulim" panose="020B0600000101010101" pitchFamily="50" charset="-127"/>
                  </a:rPr>
                  <a:t>CT74194</a:t>
                </a:r>
              </a:p>
            </p:txBody>
          </p:sp>
        </p:grpSp>
        <p:sp>
          <p:nvSpPr>
            <p:cNvPr id="101401" name="Line 72"/>
            <p:cNvSpPr>
              <a:spLocks noChangeShapeType="1"/>
            </p:cNvSpPr>
            <p:nvPr/>
          </p:nvSpPr>
          <p:spPr bwMode="auto">
            <a:xfrm>
              <a:off x="1440" y="2112"/>
              <a:ext cx="336" cy="0"/>
            </a:xfrm>
            <a:prstGeom prst="line">
              <a:avLst/>
            </a:prstGeom>
            <a:noFill/>
            <a:ln w="9525">
              <a:solidFill>
                <a:schemeClr val="tx1"/>
              </a:solidFill>
              <a:round/>
            </a:ln>
          </p:spPr>
          <p:txBody>
            <a:bodyPr/>
            <a:lstStyle/>
            <a:p>
              <a:endParaRPr lang="zh-CN" altLang="en-US"/>
            </a:p>
          </p:txBody>
        </p:sp>
        <p:sp>
          <p:nvSpPr>
            <p:cNvPr id="101402" name="Line 73"/>
            <p:cNvSpPr>
              <a:spLocks noChangeShapeType="1"/>
            </p:cNvSpPr>
            <p:nvPr/>
          </p:nvSpPr>
          <p:spPr bwMode="auto">
            <a:xfrm>
              <a:off x="1440" y="2352"/>
              <a:ext cx="336" cy="0"/>
            </a:xfrm>
            <a:prstGeom prst="line">
              <a:avLst/>
            </a:prstGeom>
            <a:noFill/>
            <a:ln w="9525">
              <a:solidFill>
                <a:schemeClr val="tx1"/>
              </a:solidFill>
              <a:round/>
            </a:ln>
          </p:spPr>
          <p:txBody>
            <a:bodyPr/>
            <a:lstStyle/>
            <a:p>
              <a:endParaRPr lang="zh-CN" altLang="en-US"/>
            </a:p>
          </p:txBody>
        </p:sp>
        <p:sp>
          <p:nvSpPr>
            <p:cNvPr id="101403" name="Line 74"/>
            <p:cNvSpPr>
              <a:spLocks noChangeShapeType="1"/>
            </p:cNvSpPr>
            <p:nvPr/>
          </p:nvSpPr>
          <p:spPr bwMode="auto">
            <a:xfrm>
              <a:off x="3120" y="2112"/>
              <a:ext cx="336" cy="0"/>
            </a:xfrm>
            <a:prstGeom prst="line">
              <a:avLst/>
            </a:prstGeom>
            <a:noFill/>
            <a:ln w="9525">
              <a:solidFill>
                <a:schemeClr val="tx1"/>
              </a:solidFill>
              <a:round/>
            </a:ln>
          </p:spPr>
          <p:txBody>
            <a:bodyPr/>
            <a:lstStyle/>
            <a:p>
              <a:endParaRPr lang="zh-CN" altLang="en-US"/>
            </a:p>
          </p:txBody>
        </p:sp>
        <p:sp>
          <p:nvSpPr>
            <p:cNvPr id="101404" name="Oval 75"/>
            <p:cNvSpPr>
              <a:spLocks noChangeArrowheads="1"/>
            </p:cNvSpPr>
            <p:nvPr/>
          </p:nvSpPr>
          <p:spPr bwMode="auto">
            <a:xfrm>
              <a:off x="3120" y="2352"/>
              <a:ext cx="48" cy="48"/>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01405" name="Line 76"/>
            <p:cNvSpPr>
              <a:spLocks noChangeShapeType="1"/>
            </p:cNvSpPr>
            <p:nvPr/>
          </p:nvSpPr>
          <p:spPr bwMode="auto">
            <a:xfrm>
              <a:off x="3168" y="2370"/>
              <a:ext cx="288" cy="0"/>
            </a:xfrm>
            <a:prstGeom prst="line">
              <a:avLst/>
            </a:prstGeom>
            <a:noFill/>
            <a:ln w="9525">
              <a:solidFill>
                <a:schemeClr val="tx1"/>
              </a:solidFill>
              <a:round/>
            </a:ln>
          </p:spPr>
          <p:txBody>
            <a:bodyPr/>
            <a:lstStyle/>
            <a:p>
              <a:endParaRPr lang="zh-CN" altLang="en-US"/>
            </a:p>
          </p:txBody>
        </p:sp>
        <p:sp>
          <p:nvSpPr>
            <p:cNvPr id="101406" name="Line 77"/>
            <p:cNvSpPr>
              <a:spLocks noChangeShapeType="1"/>
            </p:cNvSpPr>
            <p:nvPr/>
          </p:nvSpPr>
          <p:spPr bwMode="auto">
            <a:xfrm>
              <a:off x="2112" y="2448"/>
              <a:ext cx="0" cy="192"/>
            </a:xfrm>
            <a:prstGeom prst="line">
              <a:avLst/>
            </a:prstGeom>
            <a:noFill/>
            <a:ln w="9525">
              <a:solidFill>
                <a:schemeClr val="tx1"/>
              </a:solidFill>
              <a:round/>
            </a:ln>
          </p:spPr>
          <p:txBody>
            <a:bodyPr/>
            <a:lstStyle/>
            <a:p>
              <a:endParaRPr lang="zh-CN" altLang="en-US"/>
            </a:p>
          </p:txBody>
        </p:sp>
        <p:sp>
          <p:nvSpPr>
            <p:cNvPr id="101407" name="Line 78"/>
            <p:cNvSpPr>
              <a:spLocks noChangeShapeType="1"/>
            </p:cNvSpPr>
            <p:nvPr/>
          </p:nvSpPr>
          <p:spPr bwMode="auto">
            <a:xfrm>
              <a:off x="2304" y="2448"/>
              <a:ext cx="0" cy="192"/>
            </a:xfrm>
            <a:prstGeom prst="line">
              <a:avLst/>
            </a:prstGeom>
            <a:noFill/>
            <a:ln w="9525">
              <a:solidFill>
                <a:schemeClr val="tx1"/>
              </a:solidFill>
              <a:round/>
            </a:ln>
          </p:spPr>
          <p:txBody>
            <a:bodyPr/>
            <a:lstStyle/>
            <a:p>
              <a:endParaRPr lang="zh-CN" altLang="en-US"/>
            </a:p>
          </p:txBody>
        </p:sp>
        <p:sp>
          <p:nvSpPr>
            <p:cNvPr id="101408" name="Line 79"/>
            <p:cNvSpPr>
              <a:spLocks noChangeShapeType="1"/>
            </p:cNvSpPr>
            <p:nvPr/>
          </p:nvSpPr>
          <p:spPr bwMode="auto">
            <a:xfrm>
              <a:off x="2496" y="2448"/>
              <a:ext cx="0" cy="192"/>
            </a:xfrm>
            <a:prstGeom prst="line">
              <a:avLst/>
            </a:prstGeom>
            <a:noFill/>
            <a:ln w="9525">
              <a:solidFill>
                <a:schemeClr val="tx1"/>
              </a:solidFill>
              <a:round/>
            </a:ln>
          </p:spPr>
          <p:txBody>
            <a:bodyPr/>
            <a:lstStyle/>
            <a:p>
              <a:endParaRPr lang="zh-CN" altLang="en-US"/>
            </a:p>
          </p:txBody>
        </p:sp>
        <p:sp>
          <p:nvSpPr>
            <p:cNvPr id="101409" name="Line 80"/>
            <p:cNvSpPr>
              <a:spLocks noChangeShapeType="1"/>
            </p:cNvSpPr>
            <p:nvPr/>
          </p:nvSpPr>
          <p:spPr bwMode="auto">
            <a:xfrm>
              <a:off x="2688" y="2448"/>
              <a:ext cx="0" cy="192"/>
            </a:xfrm>
            <a:prstGeom prst="line">
              <a:avLst/>
            </a:prstGeom>
            <a:noFill/>
            <a:ln w="9525">
              <a:solidFill>
                <a:schemeClr val="tx1"/>
              </a:solidFill>
              <a:round/>
            </a:ln>
          </p:spPr>
          <p:txBody>
            <a:bodyPr/>
            <a:lstStyle/>
            <a:p>
              <a:endParaRPr lang="zh-CN" altLang="en-US"/>
            </a:p>
          </p:txBody>
        </p:sp>
        <p:sp>
          <p:nvSpPr>
            <p:cNvPr id="101410" name="Line 81"/>
            <p:cNvSpPr>
              <a:spLocks noChangeShapeType="1"/>
            </p:cNvSpPr>
            <p:nvPr/>
          </p:nvSpPr>
          <p:spPr bwMode="auto">
            <a:xfrm flipV="1">
              <a:off x="2112" y="1584"/>
              <a:ext cx="0" cy="240"/>
            </a:xfrm>
            <a:prstGeom prst="line">
              <a:avLst/>
            </a:prstGeom>
            <a:noFill/>
            <a:ln w="9525">
              <a:solidFill>
                <a:schemeClr val="tx1"/>
              </a:solidFill>
              <a:round/>
            </a:ln>
          </p:spPr>
          <p:txBody>
            <a:bodyPr/>
            <a:lstStyle/>
            <a:p>
              <a:endParaRPr lang="zh-CN" altLang="en-US"/>
            </a:p>
          </p:txBody>
        </p:sp>
        <p:sp>
          <p:nvSpPr>
            <p:cNvPr id="101411" name="Line 82"/>
            <p:cNvSpPr>
              <a:spLocks noChangeShapeType="1"/>
            </p:cNvSpPr>
            <p:nvPr/>
          </p:nvSpPr>
          <p:spPr bwMode="auto">
            <a:xfrm flipV="1">
              <a:off x="2304" y="1584"/>
              <a:ext cx="0" cy="240"/>
            </a:xfrm>
            <a:prstGeom prst="line">
              <a:avLst/>
            </a:prstGeom>
            <a:noFill/>
            <a:ln w="9525">
              <a:solidFill>
                <a:schemeClr val="tx1"/>
              </a:solidFill>
              <a:round/>
            </a:ln>
          </p:spPr>
          <p:txBody>
            <a:bodyPr/>
            <a:lstStyle/>
            <a:p>
              <a:endParaRPr lang="zh-CN" altLang="en-US"/>
            </a:p>
          </p:txBody>
        </p:sp>
        <p:sp>
          <p:nvSpPr>
            <p:cNvPr id="101412" name="Line 83"/>
            <p:cNvSpPr>
              <a:spLocks noChangeShapeType="1"/>
            </p:cNvSpPr>
            <p:nvPr/>
          </p:nvSpPr>
          <p:spPr bwMode="auto">
            <a:xfrm flipV="1">
              <a:off x="2496" y="1584"/>
              <a:ext cx="0" cy="240"/>
            </a:xfrm>
            <a:prstGeom prst="line">
              <a:avLst/>
            </a:prstGeom>
            <a:noFill/>
            <a:ln w="9525">
              <a:solidFill>
                <a:schemeClr val="tx1"/>
              </a:solidFill>
              <a:round/>
            </a:ln>
          </p:spPr>
          <p:txBody>
            <a:bodyPr/>
            <a:lstStyle/>
            <a:p>
              <a:endParaRPr lang="zh-CN" altLang="en-US"/>
            </a:p>
          </p:txBody>
        </p:sp>
        <p:sp>
          <p:nvSpPr>
            <p:cNvPr id="101413" name="Line 84"/>
            <p:cNvSpPr>
              <a:spLocks noChangeShapeType="1"/>
            </p:cNvSpPr>
            <p:nvPr/>
          </p:nvSpPr>
          <p:spPr bwMode="auto">
            <a:xfrm flipV="1">
              <a:off x="2688" y="1584"/>
              <a:ext cx="0" cy="240"/>
            </a:xfrm>
            <a:prstGeom prst="line">
              <a:avLst/>
            </a:prstGeom>
            <a:noFill/>
            <a:ln w="9525">
              <a:solidFill>
                <a:schemeClr val="tx1"/>
              </a:solidFill>
              <a:round/>
            </a:ln>
          </p:spPr>
          <p:txBody>
            <a:bodyPr/>
            <a:lstStyle/>
            <a:p>
              <a:endParaRPr lang="zh-CN" altLang="en-US"/>
            </a:p>
          </p:txBody>
        </p:sp>
        <p:sp>
          <p:nvSpPr>
            <p:cNvPr id="101414" name="Line 85"/>
            <p:cNvSpPr>
              <a:spLocks noChangeShapeType="1"/>
            </p:cNvSpPr>
            <p:nvPr/>
          </p:nvSpPr>
          <p:spPr bwMode="auto">
            <a:xfrm flipV="1">
              <a:off x="1920" y="1584"/>
              <a:ext cx="0" cy="240"/>
            </a:xfrm>
            <a:prstGeom prst="line">
              <a:avLst/>
            </a:prstGeom>
            <a:noFill/>
            <a:ln w="9525">
              <a:solidFill>
                <a:schemeClr val="tx1"/>
              </a:solidFill>
              <a:round/>
            </a:ln>
          </p:spPr>
          <p:txBody>
            <a:bodyPr/>
            <a:lstStyle/>
            <a:p>
              <a:endParaRPr lang="zh-CN" altLang="en-US"/>
            </a:p>
          </p:txBody>
        </p:sp>
        <p:sp>
          <p:nvSpPr>
            <p:cNvPr id="101415" name="Line 86"/>
            <p:cNvSpPr>
              <a:spLocks noChangeShapeType="1"/>
            </p:cNvSpPr>
            <p:nvPr/>
          </p:nvSpPr>
          <p:spPr bwMode="auto">
            <a:xfrm flipV="1">
              <a:off x="2928" y="1584"/>
              <a:ext cx="0" cy="240"/>
            </a:xfrm>
            <a:prstGeom prst="line">
              <a:avLst/>
            </a:prstGeom>
            <a:noFill/>
            <a:ln w="9525">
              <a:solidFill>
                <a:schemeClr val="tx1"/>
              </a:solidFill>
              <a:round/>
            </a:ln>
          </p:spPr>
          <p:txBody>
            <a:bodyPr/>
            <a:lstStyle/>
            <a:p>
              <a:endParaRPr lang="zh-CN" altLang="en-US"/>
            </a:p>
          </p:txBody>
        </p:sp>
      </p:grpSp>
      <p:grpSp>
        <p:nvGrpSpPr>
          <p:cNvPr id="4" name="Group 51"/>
          <p:cNvGrpSpPr/>
          <p:nvPr/>
        </p:nvGrpSpPr>
        <p:grpSpPr bwMode="auto">
          <a:xfrm>
            <a:off x="1882775" y="3559175"/>
            <a:ext cx="4184650" cy="2319338"/>
            <a:chOff x="226" y="2402"/>
            <a:chExt cx="2636" cy="1461"/>
          </a:xfrm>
        </p:grpSpPr>
        <p:sp>
          <p:nvSpPr>
            <p:cNvPr id="101385" name="TextBox 121"/>
            <p:cNvSpPr txBox="1">
              <a:spLocks noChangeArrowheads="1"/>
            </p:cNvSpPr>
            <p:nvPr/>
          </p:nvSpPr>
          <p:spPr bwMode="auto">
            <a:xfrm>
              <a:off x="748" y="2402"/>
              <a:ext cx="1484" cy="231"/>
            </a:xfrm>
            <a:prstGeom prst="rect">
              <a:avLst/>
            </a:prstGeom>
            <a:noFill/>
            <a:ln w="9525">
              <a:noFill/>
              <a:miter lim="800000"/>
            </a:ln>
          </p:spPr>
          <p:txBody>
            <a:bodyPr>
              <a:spAutoFit/>
            </a:bodyPr>
            <a:lstStyle/>
            <a:p>
              <a:pPr eaLnBrk="0" hangingPunct="0">
                <a:buClr>
                  <a:srgbClr val="006666"/>
                </a:buClr>
                <a:buSzPct val="110000"/>
                <a:buFont typeface="Wingdings" panose="05000000000000000000" pitchFamily="2" charset="2"/>
                <a:buNone/>
              </a:pPr>
              <a:r>
                <a:rPr lang="zh-CN" altLang="en-US">
                  <a:solidFill>
                    <a:srgbClr val="CC3300"/>
                  </a:solidFill>
                  <a:latin typeface="楷体_GB2312" panose="02010609030101010101" charset="-122"/>
                  <a:ea typeface="楷体_GB2312" panose="02010609030101010101" charset="-122"/>
                </a:rPr>
                <a:t>功能表</a:t>
              </a:r>
            </a:p>
          </p:txBody>
        </p:sp>
        <p:sp>
          <p:nvSpPr>
            <p:cNvPr id="101386" name="Rectangle 90"/>
            <p:cNvSpPr>
              <a:spLocks noChangeArrowheads="1"/>
            </p:cNvSpPr>
            <p:nvPr/>
          </p:nvSpPr>
          <p:spPr bwMode="auto">
            <a:xfrm>
              <a:off x="1896" y="2912"/>
              <a:ext cx="966" cy="951"/>
            </a:xfrm>
            <a:prstGeom prst="rect">
              <a:avLst/>
            </a:prstGeom>
            <a:noFill/>
            <a:ln w="9525">
              <a:noFill/>
              <a:miter lim="800000"/>
            </a:ln>
          </p:spPr>
          <p:txBody>
            <a:bodyPr/>
            <a:lstStyle/>
            <a:p>
              <a:pPr>
                <a:spcBef>
                  <a:spcPct val="20000"/>
                </a:spcBef>
                <a:buClr>
                  <a:schemeClr val="folHlink"/>
                </a:buClr>
                <a:buSzPct val="85000"/>
                <a:buFont typeface="Wingdings 2" panose="05020102010507070707" pitchFamily="18" charset="2"/>
                <a:buNone/>
              </a:pPr>
              <a:r>
                <a:rPr lang="zh-CN" altLang="en-US" sz="1600">
                  <a:solidFill>
                    <a:schemeClr val="hlink"/>
                  </a:solidFill>
                  <a:latin typeface="Arial" panose="020B0604020202020204" pitchFamily="34" charset="0"/>
                  <a:ea typeface="Gulim" panose="020B0600000101010101" pitchFamily="50" charset="-127"/>
                </a:rPr>
                <a:t>置零</a:t>
              </a:r>
            </a:p>
            <a:p>
              <a:pPr>
                <a:spcBef>
                  <a:spcPct val="20000"/>
                </a:spcBef>
                <a:buClr>
                  <a:schemeClr val="folHlink"/>
                </a:buClr>
                <a:buSzPct val="85000"/>
                <a:buFont typeface="Wingdings 2" panose="05020102010507070707" pitchFamily="18" charset="2"/>
                <a:buNone/>
              </a:pPr>
              <a:r>
                <a:rPr lang="zh-CN" altLang="en-US" sz="1600">
                  <a:solidFill>
                    <a:schemeClr val="hlink"/>
                  </a:solidFill>
                  <a:latin typeface="Arial" panose="020B0604020202020204" pitchFamily="34" charset="0"/>
                  <a:ea typeface="Gulim" panose="020B0600000101010101" pitchFamily="50" charset="-127"/>
                </a:rPr>
                <a:t>保持</a:t>
              </a:r>
            </a:p>
            <a:p>
              <a:pPr>
                <a:spcBef>
                  <a:spcPct val="20000"/>
                </a:spcBef>
                <a:buClr>
                  <a:schemeClr val="folHlink"/>
                </a:buClr>
                <a:buSzPct val="85000"/>
                <a:buFont typeface="Wingdings 2" panose="05020102010507070707" pitchFamily="18" charset="2"/>
                <a:buNone/>
              </a:pPr>
              <a:r>
                <a:rPr lang="zh-CN" altLang="en-US" sz="1600">
                  <a:solidFill>
                    <a:schemeClr val="hlink"/>
                  </a:solidFill>
                  <a:latin typeface="Arial" panose="020B0604020202020204" pitchFamily="34" charset="0"/>
                  <a:ea typeface="Gulim" panose="020B0600000101010101" pitchFamily="50" charset="-127"/>
                </a:rPr>
                <a:t>右移</a:t>
              </a:r>
            </a:p>
            <a:p>
              <a:pPr>
                <a:spcBef>
                  <a:spcPct val="20000"/>
                </a:spcBef>
                <a:buClr>
                  <a:schemeClr val="folHlink"/>
                </a:buClr>
                <a:buSzPct val="85000"/>
                <a:buFont typeface="Wingdings 2" panose="05020102010507070707" pitchFamily="18" charset="2"/>
                <a:buNone/>
              </a:pPr>
              <a:r>
                <a:rPr lang="zh-CN" altLang="en-US" sz="1600">
                  <a:solidFill>
                    <a:schemeClr val="hlink"/>
                  </a:solidFill>
                  <a:latin typeface="Arial" panose="020B0604020202020204" pitchFamily="34" charset="0"/>
                  <a:ea typeface="Gulim" panose="020B0600000101010101" pitchFamily="50" charset="-127"/>
                </a:rPr>
                <a:t>左移</a:t>
              </a:r>
            </a:p>
            <a:p>
              <a:pPr>
                <a:spcBef>
                  <a:spcPct val="20000"/>
                </a:spcBef>
                <a:buClr>
                  <a:schemeClr val="folHlink"/>
                </a:buClr>
                <a:buSzPct val="85000"/>
                <a:buFont typeface="Wingdings 2" panose="05020102010507070707" pitchFamily="18" charset="2"/>
                <a:buNone/>
              </a:pPr>
              <a:r>
                <a:rPr lang="zh-CN" altLang="en-US" sz="1600">
                  <a:solidFill>
                    <a:schemeClr val="hlink"/>
                  </a:solidFill>
                  <a:latin typeface="Arial" panose="020B0604020202020204" pitchFamily="34" charset="0"/>
                  <a:ea typeface="Gulim" panose="020B0600000101010101" pitchFamily="50" charset="-127"/>
                </a:rPr>
                <a:t>并行输入</a:t>
              </a:r>
            </a:p>
          </p:txBody>
        </p:sp>
        <p:sp>
          <p:nvSpPr>
            <p:cNvPr id="101387" name="Rectangle 91"/>
            <p:cNvSpPr>
              <a:spLocks noChangeArrowheads="1"/>
            </p:cNvSpPr>
            <p:nvPr/>
          </p:nvSpPr>
          <p:spPr bwMode="auto">
            <a:xfrm>
              <a:off x="909" y="2912"/>
              <a:ext cx="987" cy="951"/>
            </a:xfrm>
            <a:prstGeom prst="rect">
              <a:avLst/>
            </a:prstGeom>
            <a:noFill/>
            <a:ln w="9525">
              <a:noFill/>
              <a:miter lim="800000"/>
            </a:ln>
          </p:spPr>
          <p:txBody>
            <a:bodyPr/>
            <a:lstStyle/>
            <a:p>
              <a:pPr>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X     X    X</a:t>
              </a:r>
            </a:p>
            <a:p>
              <a:pPr>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cs typeface="Arial" panose="020B0604020202020204" pitchFamily="34" charset="0"/>
                </a:rPr>
                <a:t>↑     </a:t>
              </a:r>
              <a:r>
                <a:rPr lang="en-US" altLang="zh-CN" sz="1600">
                  <a:solidFill>
                    <a:schemeClr val="hlink"/>
                  </a:solidFill>
                  <a:latin typeface="Arial" panose="020B0604020202020204" pitchFamily="34" charset="0"/>
                  <a:ea typeface="Gulim" panose="020B0600000101010101" pitchFamily="50" charset="-127"/>
                </a:rPr>
                <a:t>0    0</a:t>
              </a:r>
            </a:p>
            <a:p>
              <a:pPr>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     0    1</a:t>
              </a:r>
            </a:p>
            <a:p>
              <a:pPr>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     1    0</a:t>
              </a:r>
            </a:p>
            <a:p>
              <a:pPr>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     1    1</a:t>
              </a:r>
            </a:p>
          </p:txBody>
        </p:sp>
        <p:sp>
          <p:nvSpPr>
            <p:cNvPr id="101388" name="Rectangle 92"/>
            <p:cNvSpPr>
              <a:spLocks noChangeArrowheads="1"/>
            </p:cNvSpPr>
            <p:nvPr/>
          </p:nvSpPr>
          <p:spPr bwMode="auto">
            <a:xfrm>
              <a:off x="226" y="2912"/>
              <a:ext cx="683" cy="951"/>
            </a:xfrm>
            <a:prstGeom prst="rect">
              <a:avLst/>
            </a:prstGeom>
            <a:noFill/>
            <a:ln w="9525">
              <a:noFill/>
              <a:miter lim="800000"/>
            </a:ln>
          </p:spPr>
          <p:txBody>
            <a:bodyPr/>
            <a:lstStyle/>
            <a:p>
              <a:pPr>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a:t>
              </a:r>
            </a:p>
            <a:p>
              <a:pPr>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1</a:t>
              </a:r>
            </a:p>
            <a:p>
              <a:pPr>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1</a:t>
              </a:r>
            </a:p>
            <a:p>
              <a:pPr>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1</a:t>
              </a:r>
            </a:p>
            <a:p>
              <a:pPr>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1</a:t>
              </a:r>
            </a:p>
          </p:txBody>
        </p:sp>
        <p:sp>
          <p:nvSpPr>
            <p:cNvPr id="101389" name="Rectangle 93"/>
            <p:cNvSpPr>
              <a:spLocks noChangeArrowheads="1"/>
            </p:cNvSpPr>
            <p:nvPr/>
          </p:nvSpPr>
          <p:spPr bwMode="auto">
            <a:xfrm>
              <a:off x="1896" y="2701"/>
              <a:ext cx="895" cy="211"/>
            </a:xfrm>
            <a:prstGeom prst="rect">
              <a:avLst/>
            </a:prstGeom>
            <a:noFill/>
            <a:ln w="9525">
              <a:noFill/>
              <a:miter lim="800000"/>
            </a:ln>
          </p:spPr>
          <p:txBody>
            <a:bodyPr/>
            <a:lstStyle/>
            <a:p>
              <a:pPr>
                <a:spcBef>
                  <a:spcPct val="20000"/>
                </a:spcBef>
                <a:buClr>
                  <a:schemeClr val="folHlink"/>
                </a:buClr>
                <a:buSzPct val="85000"/>
                <a:buFont typeface="Wingdings 2" panose="05020102010507070707" pitchFamily="18" charset="2"/>
                <a:buNone/>
              </a:pPr>
              <a:r>
                <a:rPr lang="zh-CN" altLang="en-US" sz="1600">
                  <a:solidFill>
                    <a:schemeClr val="hlink"/>
                  </a:solidFill>
                  <a:latin typeface="Arial" panose="020B0604020202020204" pitchFamily="34" charset="0"/>
                  <a:ea typeface="Gulim" panose="020B0600000101010101" pitchFamily="50" charset="-127"/>
                </a:rPr>
                <a:t>  功能</a:t>
              </a:r>
            </a:p>
          </p:txBody>
        </p:sp>
        <p:sp>
          <p:nvSpPr>
            <p:cNvPr id="101390" name="Rectangle 94"/>
            <p:cNvSpPr>
              <a:spLocks noChangeArrowheads="1"/>
            </p:cNvSpPr>
            <p:nvPr/>
          </p:nvSpPr>
          <p:spPr bwMode="auto">
            <a:xfrm>
              <a:off x="909" y="2701"/>
              <a:ext cx="987" cy="211"/>
            </a:xfrm>
            <a:prstGeom prst="rect">
              <a:avLst/>
            </a:prstGeom>
            <a:noFill/>
            <a:ln w="9525">
              <a:noFill/>
              <a:miter lim="800000"/>
            </a:ln>
          </p:spPr>
          <p:txBody>
            <a:bodyPr/>
            <a:lstStyle/>
            <a:p>
              <a:pPr>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CP    S</a:t>
              </a:r>
              <a:r>
                <a:rPr lang="en-US" altLang="zh-CN" sz="1600" baseline="-25000">
                  <a:solidFill>
                    <a:schemeClr val="hlink"/>
                  </a:solidFill>
                  <a:latin typeface="Arial" panose="020B0604020202020204" pitchFamily="34" charset="0"/>
                  <a:ea typeface="Gulim" panose="020B0600000101010101" pitchFamily="50" charset="-127"/>
                </a:rPr>
                <a:t>1</a:t>
              </a:r>
              <a:r>
                <a:rPr lang="en-US" altLang="zh-CN" sz="1600">
                  <a:solidFill>
                    <a:schemeClr val="hlink"/>
                  </a:solidFill>
                  <a:latin typeface="Arial" panose="020B0604020202020204" pitchFamily="34" charset="0"/>
                  <a:ea typeface="Gulim" panose="020B0600000101010101" pitchFamily="50" charset="-127"/>
                </a:rPr>
                <a:t>  S</a:t>
              </a:r>
              <a:r>
                <a:rPr lang="en-US" altLang="zh-CN" sz="1600" baseline="-25000">
                  <a:solidFill>
                    <a:schemeClr val="hlink"/>
                  </a:solidFill>
                  <a:latin typeface="Arial" panose="020B0604020202020204" pitchFamily="34" charset="0"/>
                  <a:ea typeface="Gulim" panose="020B0600000101010101" pitchFamily="50" charset="-127"/>
                </a:rPr>
                <a:t>0</a:t>
              </a:r>
              <a:endParaRPr lang="en-US" altLang="zh-CN" sz="1600">
                <a:solidFill>
                  <a:schemeClr val="hlink"/>
                </a:solidFill>
                <a:latin typeface="Arial" panose="020B0604020202020204" pitchFamily="34" charset="0"/>
                <a:ea typeface="Gulim" panose="020B0600000101010101" pitchFamily="50" charset="-127"/>
              </a:endParaRPr>
            </a:p>
          </p:txBody>
        </p:sp>
        <p:sp>
          <p:nvSpPr>
            <p:cNvPr id="101391" name="Rectangle 95"/>
            <p:cNvSpPr>
              <a:spLocks noChangeArrowheads="1"/>
            </p:cNvSpPr>
            <p:nvPr/>
          </p:nvSpPr>
          <p:spPr bwMode="auto">
            <a:xfrm>
              <a:off x="226" y="2701"/>
              <a:ext cx="683" cy="211"/>
            </a:xfrm>
            <a:prstGeom prst="rect">
              <a:avLst/>
            </a:prstGeom>
            <a:noFill/>
            <a:ln w="9525">
              <a:noFill/>
              <a:miter lim="800000"/>
            </a:ln>
          </p:spPr>
          <p:txBody>
            <a:bodyPr/>
            <a:lstStyle/>
            <a:p>
              <a:pPr>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R</a:t>
              </a:r>
              <a:r>
                <a:rPr lang="en-US" altLang="zh-CN" sz="1600" baseline="-25000">
                  <a:solidFill>
                    <a:schemeClr val="hlink"/>
                  </a:solidFill>
                  <a:latin typeface="Arial" panose="020B0604020202020204" pitchFamily="34" charset="0"/>
                  <a:ea typeface="Gulim" panose="020B0600000101010101" pitchFamily="50" charset="-127"/>
                </a:rPr>
                <a:t>D</a:t>
              </a:r>
              <a:endParaRPr lang="en-US" altLang="zh-CN" sz="1600">
                <a:solidFill>
                  <a:schemeClr val="hlink"/>
                </a:solidFill>
                <a:latin typeface="Arial" panose="020B0604020202020204" pitchFamily="34" charset="0"/>
                <a:ea typeface="Gulim" panose="020B0600000101010101" pitchFamily="50" charset="-127"/>
              </a:endParaRPr>
            </a:p>
          </p:txBody>
        </p:sp>
        <p:sp>
          <p:nvSpPr>
            <p:cNvPr id="101392" name="Line 96"/>
            <p:cNvSpPr>
              <a:spLocks noChangeShapeType="1"/>
            </p:cNvSpPr>
            <p:nvPr/>
          </p:nvSpPr>
          <p:spPr bwMode="auto">
            <a:xfrm flipV="1">
              <a:off x="226" y="2701"/>
              <a:ext cx="2635" cy="0"/>
            </a:xfrm>
            <a:prstGeom prst="line">
              <a:avLst/>
            </a:prstGeom>
            <a:noFill/>
            <a:ln w="28575" cap="sq">
              <a:solidFill>
                <a:schemeClr val="tx1"/>
              </a:solidFill>
              <a:round/>
            </a:ln>
          </p:spPr>
          <p:txBody>
            <a:bodyPr/>
            <a:lstStyle/>
            <a:p>
              <a:endParaRPr lang="zh-CN" altLang="en-US"/>
            </a:p>
          </p:txBody>
        </p:sp>
        <p:sp>
          <p:nvSpPr>
            <p:cNvPr id="101393" name="Line 97"/>
            <p:cNvSpPr>
              <a:spLocks noChangeShapeType="1"/>
            </p:cNvSpPr>
            <p:nvPr/>
          </p:nvSpPr>
          <p:spPr bwMode="auto">
            <a:xfrm>
              <a:off x="226" y="2912"/>
              <a:ext cx="2627" cy="0"/>
            </a:xfrm>
            <a:prstGeom prst="line">
              <a:avLst/>
            </a:prstGeom>
            <a:noFill/>
            <a:ln w="12700">
              <a:solidFill>
                <a:schemeClr val="tx1"/>
              </a:solidFill>
              <a:round/>
            </a:ln>
          </p:spPr>
          <p:txBody>
            <a:bodyPr/>
            <a:lstStyle/>
            <a:p>
              <a:endParaRPr lang="zh-CN" altLang="en-US"/>
            </a:p>
          </p:txBody>
        </p:sp>
        <p:sp>
          <p:nvSpPr>
            <p:cNvPr id="101394" name="Line 98"/>
            <p:cNvSpPr>
              <a:spLocks noChangeShapeType="1"/>
            </p:cNvSpPr>
            <p:nvPr/>
          </p:nvSpPr>
          <p:spPr bwMode="auto">
            <a:xfrm flipV="1">
              <a:off x="226" y="3863"/>
              <a:ext cx="2618" cy="0"/>
            </a:xfrm>
            <a:prstGeom prst="line">
              <a:avLst/>
            </a:prstGeom>
            <a:noFill/>
            <a:ln w="28575" cap="sq">
              <a:solidFill>
                <a:schemeClr val="tx1"/>
              </a:solidFill>
              <a:round/>
            </a:ln>
          </p:spPr>
          <p:txBody>
            <a:bodyPr/>
            <a:lstStyle/>
            <a:p>
              <a:endParaRPr lang="zh-CN" altLang="en-US"/>
            </a:p>
          </p:txBody>
        </p:sp>
        <p:sp>
          <p:nvSpPr>
            <p:cNvPr id="101395" name="Line 99"/>
            <p:cNvSpPr>
              <a:spLocks noChangeShapeType="1"/>
            </p:cNvSpPr>
            <p:nvPr/>
          </p:nvSpPr>
          <p:spPr bwMode="auto">
            <a:xfrm>
              <a:off x="226" y="2701"/>
              <a:ext cx="0" cy="1162"/>
            </a:xfrm>
            <a:prstGeom prst="line">
              <a:avLst/>
            </a:prstGeom>
            <a:noFill/>
            <a:ln w="28575" cap="sq">
              <a:solidFill>
                <a:schemeClr val="tx1"/>
              </a:solidFill>
              <a:round/>
            </a:ln>
          </p:spPr>
          <p:txBody>
            <a:bodyPr/>
            <a:lstStyle/>
            <a:p>
              <a:endParaRPr lang="zh-CN" altLang="en-US"/>
            </a:p>
          </p:txBody>
        </p:sp>
        <p:sp>
          <p:nvSpPr>
            <p:cNvPr id="101396" name="Line 100"/>
            <p:cNvSpPr>
              <a:spLocks noChangeShapeType="1"/>
            </p:cNvSpPr>
            <p:nvPr/>
          </p:nvSpPr>
          <p:spPr bwMode="auto">
            <a:xfrm>
              <a:off x="909" y="2701"/>
              <a:ext cx="0" cy="1162"/>
            </a:xfrm>
            <a:prstGeom prst="line">
              <a:avLst/>
            </a:prstGeom>
            <a:noFill/>
            <a:ln w="12700">
              <a:solidFill>
                <a:schemeClr val="tx1"/>
              </a:solidFill>
              <a:round/>
            </a:ln>
          </p:spPr>
          <p:txBody>
            <a:bodyPr/>
            <a:lstStyle/>
            <a:p>
              <a:endParaRPr lang="zh-CN" altLang="en-US"/>
            </a:p>
          </p:txBody>
        </p:sp>
        <p:sp>
          <p:nvSpPr>
            <p:cNvPr id="101397" name="Line 101"/>
            <p:cNvSpPr>
              <a:spLocks noChangeShapeType="1"/>
            </p:cNvSpPr>
            <p:nvPr/>
          </p:nvSpPr>
          <p:spPr bwMode="auto">
            <a:xfrm>
              <a:off x="1896" y="2701"/>
              <a:ext cx="0" cy="1162"/>
            </a:xfrm>
            <a:prstGeom prst="line">
              <a:avLst/>
            </a:prstGeom>
            <a:noFill/>
            <a:ln w="12700">
              <a:solidFill>
                <a:schemeClr val="tx1"/>
              </a:solidFill>
              <a:round/>
            </a:ln>
          </p:spPr>
          <p:txBody>
            <a:bodyPr/>
            <a:lstStyle/>
            <a:p>
              <a:endParaRPr lang="zh-CN" altLang="en-US"/>
            </a:p>
          </p:txBody>
        </p:sp>
        <p:sp>
          <p:nvSpPr>
            <p:cNvPr id="101398" name="Line 102"/>
            <p:cNvSpPr>
              <a:spLocks noChangeShapeType="1"/>
            </p:cNvSpPr>
            <p:nvPr/>
          </p:nvSpPr>
          <p:spPr bwMode="auto">
            <a:xfrm>
              <a:off x="2861" y="2701"/>
              <a:ext cx="0" cy="1162"/>
            </a:xfrm>
            <a:prstGeom prst="line">
              <a:avLst/>
            </a:prstGeom>
            <a:noFill/>
            <a:ln w="28575" cap="sq">
              <a:solidFill>
                <a:schemeClr val="tx1"/>
              </a:solidFill>
              <a:round/>
            </a:ln>
          </p:spPr>
          <p:txBody>
            <a:bodyPr/>
            <a:lstStyle/>
            <a:p>
              <a:endParaRPr lang="zh-CN" altLang="en-US"/>
            </a:p>
          </p:txBody>
        </p:sp>
        <p:sp>
          <p:nvSpPr>
            <p:cNvPr id="101399" name="Line 103"/>
            <p:cNvSpPr>
              <a:spLocks noChangeShapeType="1"/>
            </p:cNvSpPr>
            <p:nvPr/>
          </p:nvSpPr>
          <p:spPr bwMode="auto">
            <a:xfrm>
              <a:off x="491" y="2731"/>
              <a:ext cx="76" cy="0"/>
            </a:xfrm>
            <a:prstGeom prst="line">
              <a:avLst/>
            </a:prstGeom>
            <a:noFill/>
            <a:ln w="9525">
              <a:solidFill>
                <a:schemeClr val="tx1"/>
              </a:solidFill>
              <a:round/>
            </a:ln>
          </p:spPr>
          <p:txBody>
            <a:bodyPr/>
            <a:lstStyle/>
            <a:p>
              <a:endParaRPr lang="zh-CN" altLang="en-US"/>
            </a:p>
          </p:txBody>
        </p:sp>
      </p:grpSp>
      <p:sp>
        <p:nvSpPr>
          <p:cNvPr id="14344" name="Text Box 104"/>
          <p:cNvSpPr txBox="1">
            <a:spLocks noChangeArrowheads="1"/>
          </p:cNvSpPr>
          <p:nvPr/>
        </p:nvSpPr>
        <p:spPr bwMode="auto">
          <a:xfrm>
            <a:off x="6591300" y="3898900"/>
            <a:ext cx="3581400" cy="1975926"/>
          </a:xfrm>
          <a:prstGeom prst="rect">
            <a:avLst/>
          </a:prstGeom>
          <a:noFill/>
          <a:ln w="9525">
            <a:noFill/>
            <a:miter lim="800000"/>
          </a:ln>
        </p:spPr>
        <p:txBody>
          <a:bodyPr>
            <a:spAutoFit/>
          </a:bodyPr>
          <a:lstStyle/>
          <a:p>
            <a:pPr algn="just" eaLnBrk="0" hangingPunct="0">
              <a:lnSpc>
                <a:spcPct val="110000"/>
              </a:lnSpc>
              <a:spcBef>
                <a:spcPct val="10000"/>
              </a:spcBef>
              <a:buClr>
                <a:schemeClr val="bg2"/>
              </a:buClr>
              <a:buFont typeface="Wingdings" panose="05000000000000000000" pitchFamily="2" charset="2"/>
              <a:buChar char="v"/>
            </a:pPr>
            <a:r>
              <a:rPr lang="zh-CN" altLang="en-US" sz="2400">
                <a:latin typeface="宋体" panose="02010600030101010101" pitchFamily="2" charset="-122"/>
              </a:rPr>
              <a:t>工作方式</a:t>
            </a:r>
          </a:p>
          <a:p>
            <a:pPr marL="742950" lvl="1" indent="-285750" algn="just" eaLnBrk="0" hangingPunct="0">
              <a:lnSpc>
                <a:spcPct val="110000"/>
              </a:lnSpc>
              <a:spcBef>
                <a:spcPct val="10000"/>
              </a:spcBef>
              <a:buClr>
                <a:srgbClr val="006666"/>
              </a:buClr>
              <a:buSzPct val="90000"/>
              <a:buFont typeface="Wingdings" panose="05000000000000000000" pitchFamily="2" charset="2"/>
              <a:buChar char="u"/>
            </a:pPr>
            <a:r>
              <a:rPr lang="zh-CN" altLang="en-US">
                <a:latin typeface="宋体" panose="02010600030101010101" pitchFamily="2" charset="-122"/>
              </a:rPr>
              <a:t>串入并出</a:t>
            </a:r>
            <a:r>
              <a:rPr lang="en-US" altLang="zh-CN">
                <a:latin typeface="宋体" panose="02010600030101010101" pitchFamily="2" charset="-122"/>
              </a:rPr>
              <a:t>——</a:t>
            </a:r>
            <a:r>
              <a:rPr lang="zh-CN" altLang="en-US">
                <a:latin typeface="宋体" panose="02010600030101010101" pitchFamily="2" charset="-122"/>
              </a:rPr>
              <a:t>串并转换</a:t>
            </a:r>
          </a:p>
          <a:p>
            <a:pPr marL="742950" lvl="1" indent="-285750" algn="just" eaLnBrk="0" hangingPunct="0">
              <a:lnSpc>
                <a:spcPct val="110000"/>
              </a:lnSpc>
              <a:spcBef>
                <a:spcPct val="10000"/>
              </a:spcBef>
              <a:buClr>
                <a:srgbClr val="006666"/>
              </a:buClr>
              <a:buSzPct val="90000"/>
              <a:buFont typeface="Wingdings" panose="05000000000000000000" pitchFamily="2" charset="2"/>
              <a:buChar char="u"/>
            </a:pPr>
            <a:r>
              <a:rPr lang="zh-CN" altLang="en-US">
                <a:latin typeface="宋体" panose="02010600030101010101" pitchFamily="2" charset="-122"/>
              </a:rPr>
              <a:t>串入串出</a:t>
            </a:r>
            <a:r>
              <a:rPr lang="en-US" altLang="zh-CN">
                <a:latin typeface="宋体" panose="02010600030101010101" pitchFamily="2" charset="-122"/>
              </a:rPr>
              <a:t>——</a:t>
            </a:r>
            <a:r>
              <a:rPr lang="zh-CN" altLang="en-US">
                <a:latin typeface="宋体" panose="02010600030101010101" pitchFamily="2" charset="-122"/>
              </a:rPr>
              <a:t>延迟线</a:t>
            </a:r>
          </a:p>
          <a:p>
            <a:pPr marL="742950" lvl="1" indent="-285750" algn="just" eaLnBrk="0" hangingPunct="0">
              <a:lnSpc>
                <a:spcPct val="110000"/>
              </a:lnSpc>
              <a:spcBef>
                <a:spcPct val="10000"/>
              </a:spcBef>
              <a:buClr>
                <a:srgbClr val="006666"/>
              </a:buClr>
              <a:buSzPct val="90000"/>
              <a:buFont typeface="Wingdings" panose="05000000000000000000" pitchFamily="2" charset="2"/>
              <a:buChar char="u"/>
            </a:pPr>
            <a:r>
              <a:rPr lang="zh-CN" altLang="en-US">
                <a:latin typeface="宋体" panose="02010600030101010101" pitchFamily="2" charset="-122"/>
              </a:rPr>
              <a:t>并入串出</a:t>
            </a:r>
            <a:r>
              <a:rPr lang="en-US" altLang="zh-CN">
                <a:latin typeface="宋体" panose="02010600030101010101" pitchFamily="2" charset="-122"/>
              </a:rPr>
              <a:t>——</a:t>
            </a:r>
            <a:r>
              <a:rPr lang="zh-CN" altLang="en-US">
                <a:latin typeface="宋体" panose="02010600030101010101" pitchFamily="2" charset="-122"/>
              </a:rPr>
              <a:t>并串转换</a:t>
            </a:r>
          </a:p>
          <a:p>
            <a:pPr marL="742950" lvl="1" indent="-285750" algn="just" eaLnBrk="0" hangingPunct="0">
              <a:lnSpc>
                <a:spcPct val="110000"/>
              </a:lnSpc>
              <a:spcBef>
                <a:spcPct val="10000"/>
              </a:spcBef>
              <a:buClr>
                <a:srgbClr val="006666"/>
              </a:buClr>
              <a:buSzPct val="90000"/>
              <a:buFont typeface="Wingdings" panose="05000000000000000000" pitchFamily="2" charset="2"/>
              <a:buChar char="u"/>
            </a:pPr>
            <a:r>
              <a:rPr lang="zh-CN" altLang="en-US">
                <a:latin typeface="宋体" panose="02010600030101010101" pitchFamily="2" charset="-122"/>
              </a:rPr>
              <a:t>并入并出</a:t>
            </a:r>
            <a:r>
              <a:rPr lang="en-US" altLang="zh-CN">
                <a:latin typeface="宋体" panose="02010600030101010101" pitchFamily="2" charset="-122"/>
              </a:rPr>
              <a:t>——</a:t>
            </a:r>
            <a:r>
              <a:rPr lang="zh-CN" altLang="en-US">
                <a:latin typeface="宋体" panose="02010600030101010101" pitchFamily="2" charset="-122"/>
              </a:rPr>
              <a:t>数据预置</a:t>
            </a:r>
          </a:p>
        </p:txBody>
      </p:sp>
      <p:sp>
        <p:nvSpPr>
          <p:cNvPr id="14345" name="TextBox 138"/>
          <p:cNvSpPr txBox="1">
            <a:spLocks noChangeArrowheads="1"/>
          </p:cNvSpPr>
          <p:nvPr/>
        </p:nvSpPr>
        <p:spPr bwMode="auto">
          <a:xfrm>
            <a:off x="1524000" y="1387476"/>
            <a:ext cx="5048250" cy="2092325"/>
          </a:xfrm>
          <a:prstGeom prst="rect">
            <a:avLst/>
          </a:prstGeom>
          <a:noFill/>
          <a:ln w="9525">
            <a:noFill/>
            <a:miter lim="800000"/>
          </a:ln>
        </p:spPr>
        <p:txBody>
          <a:bodyPr>
            <a:spAutoFit/>
          </a:bodyPr>
          <a:lstStyle/>
          <a:p>
            <a:pPr lvl="1" algn="just"/>
            <a:r>
              <a:rPr lang="en-US" altLang="zh-CN">
                <a:latin typeface="Arial" panose="020B0604020202020204" pitchFamily="34" charset="0"/>
                <a:cs typeface="Arial" panose="020B0604020202020204" pitchFamily="34" charset="0"/>
              </a:rPr>
              <a:t>S</a:t>
            </a:r>
            <a:r>
              <a:rPr lang="en-US" altLang="zh-CN" baseline="-25000">
                <a:latin typeface="Arial" panose="020B0604020202020204" pitchFamily="34" charset="0"/>
                <a:cs typeface="Arial" panose="020B0604020202020204" pitchFamily="34" charset="0"/>
              </a:rPr>
              <a:t>1</a:t>
            </a:r>
            <a:r>
              <a:rPr lang="en-US" altLang="zh-CN">
                <a:latin typeface="Arial" panose="020B0604020202020204" pitchFamily="34" charset="0"/>
                <a:cs typeface="Arial" panose="020B0604020202020204" pitchFamily="34" charset="0"/>
              </a:rPr>
              <a:t>S</a:t>
            </a:r>
            <a:r>
              <a:rPr lang="en-US" altLang="zh-CN" baseline="-25000">
                <a:latin typeface="Arial" panose="020B0604020202020204" pitchFamily="34" charset="0"/>
                <a:cs typeface="Arial" panose="020B0604020202020204" pitchFamily="34" charset="0"/>
              </a:rPr>
              <a:t>0</a:t>
            </a:r>
            <a:r>
              <a:rPr lang="zh-CN" altLang="en-US">
                <a:latin typeface="Arial" panose="020B0604020202020204" pitchFamily="34" charset="0"/>
                <a:cs typeface="Arial" panose="020B0604020202020204" pitchFamily="34" charset="0"/>
              </a:rPr>
              <a:t>：功能控制输入端</a:t>
            </a:r>
          </a:p>
          <a:p>
            <a:pPr lvl="1" algn="just"/>
            <a:r>
              <a:rPr lang="en-US" altLang="zh-CN">
                <a:latin typeface="Arial" panose="020B0604020202020204" pitchFamily="34" charset="0"/>
                <a:cs typeface="Arial" panose="020B0604020202020204" pitchFamily="34" charset="0"/>
              </a:rPr>
              <a:t>D</a:t>
            </a:r>
            <a:r>
              <a:rPr lang="en-US" altLang="zh-CN" baseline="-25000">
                <a:latin typeface="Arial" panose="020B0604020202020204" pitchFamily="34" charset="0"/>
                <a:cs typeface="Arial" panose="020B0604020202020204" pitchFamily="34" charset="0"/>
              </a:rPr>
              <a:t>3</a:t>
            </a:r>
            <a:r>
              <a:rPr lang="en-US" altLang="zh-CN">
                <a:latin typeface="Arial" panose="020B0604020202020204" pitchFamily="34" charset="0"/>
                <a:cs typeface="Arial" panose="020B0604020202020204" pitchFamily="34" charset="0"/>
              </a:rPr>
              <a:t>D</a:t>
            </a:r>
            <a:r>
              <a:rPr lang="en-US" altLang="zh-CN" baseline="-25000">
                <a:latin typeface="Arial" panose="020B0604020202020204" pitchFamily="34" charset="0"/>
                <a:cs typeface="Arial" panose="020B0604020202020204" pitchFamily="34" charset="0"/>
              </a:rPr>
              <a:t>2</a:t>
            </a:r>
            <a:r>
              <a:rPr lang="en-US" altLang="zh-CN">
                <a:latin typeface="Arial" panose="020B0604020202020204" pitchFamily="34" charset="0"/>
                <a:cs typeface="Arial" panose="020B0604020202020204" pitchFamily="34" charset="0"/>
              </a:rPr>
              <a:t>D</a:t>
            </a:r>
            <a:r>
              <a:rPr lang="en-US" altLang="zh-CN" baseline="-25000">
                <a:latin typeface="Arial" panose="020B0604020202020204" pitchFamily="34" charset="0"/>
                <a:cs typeface="Arial" panose="020B0604020202020204" pitchFamily="34" charset="0"/>
              </a:rPr>
              <a:t>1</a:t>
            </a:r>
            <a:r>
              <a:rPr lang="en-US" altLang="zh-CN">
                <a:latin typeface="Arial" panose="020B0604020202020204" pitchFamily="34" charset="0"/>
                <a:cs typeface="Arial" panose="020B0604020202020204" pitchFamily="34" charset="0"/>
              </a:rPr>
              <a:t>D</a:t>
            </a:r>
            <a:r>
              <a:rPr lang="en-US" altLang="zh-CN" baseline="-25000">
                <a:latin typeface="Arial" panose="020B0604020202020204" pitchFamily="34" charset="0"/>
                <a:cs typeface="Arial" panose="020B0604020202020204" pitchFamily="34" charset="0"/>
              </a:rPr>
              <a:t>0 </a:t>
            </a:r>
            <a:r>
              <a:rPr lang="zh-CN" altLang="en-US"/>
              <a:t>：</a:t>
            </a:r>
            <a:r>
              <a:rPr lang="zh-CN" altLang="en-US">
                <a:latin typeface="Arial" panose="020B0604020202020204" pitchFamily="34" charset="0"/>
                <a:cs typeface="Arial" panose="020B0604020202020204" pitchFamily="34" charset="0"/>
              </a:rPr>
              <a:t>并行数据输入端</a:t>
            </a:r>
          </a:p>
          <a:p>
            <a:pPr lvl="1" algn="just"/>
            <a:r>
              <a:rPr lang="en-US" altLang="zh-CN">
                <a:latin typeface="Arial" panose="020B0604020202020204" pitchFamily="34" charset="0"/>
                <a:cs typeface="Arial" panose="020B0604020202020204" pitchFamily="34" charset="0"/>
              </a:rPr>
              <a:t>Q</a:t>
            </a:r>
            <a:r>
              <a:rPr lang="en-US" altLang="zh-CN" baseline="-25000">
                <a:latin typeface="Arial" panose="020B0604020202020204" pitchFamily="34" charset="0"/>
                <a:cs typeface="Arial" panose="020B0604020202020204" pitchFamily="34" charset="0"/>
              </a:rPr>
              <a:t>3</a:t>
            </a:r>
            <a:r>
              <a:rPr lang="en-US" altLang="zh-CN">
                <a:latin typeface="Arial" panose="020B0604020202020204" pitchFamily="34" charset="0"/>
                <a:cs typeface="Arial" panose="020B0604020202020204" pitchFamily="34" charset="0"/>
              </a:rPr>
              <a:t>Q</a:t>
            </a:r>
            <a:r>
              <a:rPr lang="en-US" altLang="zh-CN" baseline="-25000">
                <a:latin typeface="Arial" panose="020B0604020202020204" pitchFamily="34" charset="0"/>
                <a:cs typeface="Arial" panose="020B0604020202020204" pitchFamily="34" charset="0"/>
              </a:rPr>
              <a:t>2</a:t>
            </a:r>
            <a:r>
              <a:rPr lang="en-US" altLang="zh-CN">
                <a:latin typeface="Arial" panose="020B0604020202020204" pitchFamily="34" charset="0"/>
                <a:cs typeface="Arial" panose="020B0604020202020204" pitchFamily="34" charset="0"/>
              </a:rPr>
              <a:t>Q</a:t>
            </a:r>
            <a:r>
              <a:rPr lang="en-US" altLang="zh-CN" baseline="-25000">
                <a:latin typeface="Arial" panose="020B0604020202020204" pitchFamily="34" charset="0"/>
                <a:cs typeface="Arial" panose="020B0604020202020204" pitchFamily="34" charset="0"/>
              </a:rPr>
              <a:t>1</a:t>
            </a:r>
            <a:r>
              <a:rPr lang="en-US" altLang="zh-CN">
                <a:latin typeface="Arial" panose="020B0604020202020204" pitchFamily="34" charset="0"/>
                <a:cs typeface="Arial" panose="020B0604020202020204" pitchFamily="34" charset="0"/>
              </a:rPr>
              <a:t>Q</a:t>
            </a:r>
            <a:r>
              <a:rPr lang="en-US" altLang="zh-CN" baseline="-25000">
                <a:latin typeface="Arial" panose="020B0604020202020204" pitchFamily="34" charset="0"/>
                <a:cs typeface="Arial" panose="020B0604020202020204" pitchFamily="34" charset="0"/>
              </a:rPr>
              <a:t>0 </a:t>
            </a:r>
            <a:r>
              <a:rPr lang="zh-CN" altLang="en-US"/>
              <a:t>：</a:t>
            </a:r>
            <a:r>
              <a:rPr lang="zh-CN" altLang="en-US">
                <a:latin typeface="Arial" panose="020B0604020202020204" pitchFamily="34" charset="0"/>
                <a:cs typeface="Arial" panose="020B0604020202020204" pitchFamily="34" charset="0"/>
              </a:rPr>
              <a:t>数据输出</a:t>
            </a:r>
          </a:p>
          <a:p>
            <a:pPr lvl="1" algn="just"/>
            <a:r>
              <a:rPr lang="en-US" altLang="zh-CN">
                <a:latin typeface="Arial" panose="020B0604020202020204" pitchFamily="34" charset="0"/>
                <a:cs typeface="Arial" panose="020B0604020202020204" pitchFamily="34" charset="0"/>
              </a:rPr>
              <a:t>D</a:t>
            </a:r>
            <a:r>
              <a:rPr lang="en-US" altLang="zh-CN" baseline="-25000">
                <a:latin typeface="Arial" panose="020B0604020202020204" pitchFamily="34" charset="0"/>
                <a:cs typeface="Arial" panose="020B0604020202020204" pitchFamily="34" charset="0"/>
              </a:rPr>
              <a:t>IR </a:t>
            </a:r>
            <a:r>
              <a:rPr lang="zh-CN" altLang="en-US"/>
              <a:t>：</a:t>
            </a:r>
            <a:r>
              <a:rPr lang="zh-CN" altLang="en-US">
                <a:latin typeface="Arial" panose="020B0604020202020204" pitchFamily="34" charset="0"/>
                <a:cs typeface="Arial" panose="020B0604020202020204" pitchFamily="34" charset="0"/>
              </a:rPr>
              <a:t>右移串行输入（</a:t>
            </a:r>
            <a:r>
              <a:rPr lang="en-US" altLang="zh-CN">
                <a:latin typeface="Arial" panose="020B0604020202020204" pitchFamily="34" charset="0"/>
                <a:cs typeface="Arial" panose="020B0604020202020204" pitchFamily="34" charset="0"/>
              </a:rPr>
              <a:t>Q</a:t>
            </a:r>
            <a:r>
              <a:rPr lang="en-US" altLang="zh-CN" baseline="-25000">
                <a:latin typeface="Arial" panose="020B0604020202020204" pitchFamily="34" charset="0"/>
                <a:cs typeface="Arial" panose="020B0604020202020204" pitchFamily="34" charset="0"/>
              </a:rPr>
              <a:t>3</a:t>
            </a:r>
            <a:r>
              <a:rPr lang="zh-CN" altLang="en-US">
                <a:latin typeface="Arial" panose="020B0604020202020204" pitchFamily="34" charset="0"/>
                <a:cs typeface="Arial" panose="020B0604020202020204" pitchFamily="34" charset="0"/>
              </a:rPr>
              <a:t>为串行输出端）</a:t>
            </a:r>
          </a:p>
          <a:p>
            <a:pPr lvl="1" algn="just"/>
            <a:r>
              <a:rPr lang="en-US" altLang="zh-CN">
                <a:latin typeface="Arial" panose="020B0604020202020204" pitchFamily="34" charset="0"/>
                <a:cs typeface="Arial" panose="020B0604020202020204" pitchFamily="34" charset="0"/>
              </a:rPr>
              <a:t>D</a:t>
            </a:r>
            <a:r>
              <a:rPr lang="en-US" altLang="zh-CN" baseline="-25000">
                <a:latin typeface="Arial" panose="020B0604020202020204" pitchFamily="34" charset="0"/>
                <a:cs typeface="Arial" panose="020B0604020202020204" pitchFamily="34" charset="0"/>
              </a:rPr>
              <a:t>IL </a:t>
            </a:r>
            <a:r>
              <a:rPr lang="zh-CN" altLang="en-US"/>
              <a:t>：</a:t>
            </a:r>
            <a:r>
              <a:rPr lang="zh-CN" altLang="en-US">
                <a:latin typeface="Arial" panose="020B0604020202020204" pitchFamily="34" charset="0"/>
                <a:cs typeface="Arial" panose="020B0604020202020204" pitchFamily="34" charset="0"/>
              </a:rPr>
              <a:t>左移串行输入（</a:t>
            </a:r>
            <a:r>
              <a:rPr lang="en-US" altLang="zh-CN">
                <a:latin typeface="Arial" panose="020B0604020202020204" pitchFamily="34" charset="0"/>
                <a:cs typeface="Arial" panose="020B0604020202020204" pitchFamily="34" charset="0"/>
              </a:rPr>
              <a:t>Q</a:t>
            </a:r>
            <a:r>
              <a:rPr lang="en-US" altLang="zh-CN" baseline="-25000">
                <a:latin typeface="Arial" panose="020B0604020202020204" pitchFamily="34" charset="0"/>
                <a:cs typeface="Arial" panose="020B0604020202020204" pitchFamily="34" charset="0"/>
              </a:rPr>
              <a:t>0</a:t>
            </a:r>
            <a:r>
              <a:rPr lang="zh-CN" altLang="en-US">
                <a:latin typeface="Arial" panose="020B0604020202020204" pitchFamily="34" charset="0"/>
                <a:cs typeface="Arial" panose="020B0604020202020204" pitchFamily="34" charset="0"/>
              </a:rPr>
              <a:t>为串行输出端）</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45"/>
                                        </p:tgtEl>
                                        <p:attrNameLst>
                                          <p:attrName>style.visibility</p:attrName>
                                        </p:attrNameLst>
                                      </p:cBhvr>
                                      <p:to>
                                        <p:strVal val="visible"/>
                                      </p:to>
                                    </p:set>
                                    <p:anim calcmode="lin" valueType="num">
                                      <p:cBhvr additive="base">
                                        <p:cTn id="7" dur="500" fill="hold"/>
                                        <p:tgtEl>
                                          <p:spTgt spid="14345"/>
                                        </p:tgtEl>
                                        <p:attrNameLst>
                                          <p:attrName>ppt_x</p:attrName>
                                        </p:attrNameLst>
                                      </p:cBhvr>
                                      <p:tavLst>
                                        <p:tav tm="0">
                                          <p:val>
                                            <p:strVal val="0-#ppt_w/2"/>
                                          </p:val>
                                        </p:tav>
                                        <p:tav tm="100000">
                                          <p:val>
                                            <p:strVal val="#ppt_x"/>
                                          </p:val>
                                        </p:tav>
                                      </p:tavLst>
                                    </p:anim>
                                    <p:anim calcmode="lin" valueType="num">
                                      <p:cBhvr additive="base">
                                        <p:cTn id="8" dur="500" fill="hold"/>
                                        <p:tgtEl>
                                          <p:spTgt spid="1434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344"/>
                                        </p:tgtEl>
                                        <p:attrNameLst>
                                          <p:attrName>style.visibility</p:attrName>
                                        </p:attrNameLst>
                                      </p:cBhvr>
                                      <p:to>
                                        <p:strVal val="visible"/>
                                      </p:to>
                                    </p:set>
                                    <p:anim calcmode="lin" valueType="num">
                                      <p:cBhvr additive="base">
                                        <p:cTn id="23" dur="500" fill="hold"/>
                                        <p:tgtEl>
                                          <p:spTgt spid="14344"/>
                                        </p:tgtEl>
                                        <p:attrNameLst>
                                          <p:attrName>ppt_x</p:attrName>
                                        </p:attrNameLst>
                                      </p:cBhvr>
                                      <p:tavLst>
                                        <p:tav tm="0">
                                          <p:val>
                                            <p:strVal val="#ppt_x"/>
                                          </p:val>
                                        </p:tav>
                                        <p:tav tm="100000">
                                          <p:val>
                                            <p:strVal val="#ppt_x"/>
                                          </p:val>
                                        </p:tav>
                                      </p:tavLst>
                                    </p:anim>
                                    <p:anim calcmode="lin" valueType="num">
                                      <p:cBhvr additive="base">
                                        <p:cTn id="24" dur="500" fill="hold"/>
                                        <p:tgtEl>
                                          <p:spTgt spid="143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 grpId="0"/>
      <p:bldP spid="14345" grpId="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Rectangle 2"/>
          <p:cNvSpPr>
            <a:spLocks noGrp="1" noChangeArrowheads="1"/>
          </p:cNvSpPr>
          <p:nvPr>
            <p:ph type="title" idx="4294967295"/>
          </p:nvPr>
        </p:nvSpPr>
        <p:spPr>
          <a:xfrm>
            <a:off x="2667000" y="304800"/>
            <a:ext cx="6858000" cy="609600"/>
          </a:xfrm>
        </p:spPr>
        <p:txBody>
          <a:bodyPr>
            <a:normAutofit fontScale="90000"/>
          </a:bodyPr>
          <a:lstStyle/>
          <a:p>
            <a:pPr algn="ctr"/>
            <a:r>
              <a:rPr lang="en-US" altLang="zh-CN" dirty="0" smtClean="0">
                <a:solidFill>
                  <a:srgbClr val="FFCC00"/>
                </a:solidFill>
                <a:latin typeface="Arial" panose="020B0604020202020204" pitchFamily="34" charset="0"/>
                <a:ea typeface="黑体" panose="02010600030101010101" pitchFamily="49" charset="-122"/>
              </a:rPr>
              <a:t>CT74194</a:t>
            </a:r>
            <a:r>
              <a:rPr lang="zh-CN" altLang="en-US" dirty="0" smtClean="0">
                <a:solidFill>
                  <a:srgbClr val="FFCC00"/>
                </a:solidFill>
                <a:latin typeface="Arial" panose="020B0604020202020204" pitchFamily="34" charset="0"/>
                <a:ea typeface="黑体" panose="02010600030101010101" pitchFamily="49" charset="-122"/>
              </a:rPr>
              <a:t>电路结构图</a:t>
            </a:r>
          </a:p>
        </p:txBody>
      </p:sp>
      <p:sp>
        <p:nvSpPr>
          <p:cNvPr id="10" name="Text Box 161"/>
          <p:cNvSpPr txBox="1">
            <a:spLocks noChangeArrowheads="1"/>
          </p:cNvSpPr>
          <p:nvPr/>
        </p:nvSpPr>
        <p:spPr bwMode="black">
          <a:xfrm>
            <a:off x="920416" y="1125163"/>
            <a:ext cx="3844089" cy="769937"/>
          </a:xfrm>
          <a:prstGeom prst="rect">
            <a:avLst/>
          </a:prstGeom>
          <a:noFill/>
          <a:ln w="9525" algn="ctr">
            <a:noFill/>
            <a:miter lim="800000"/>
          </a:ln>
        </p:spPr>
        <p:txBody>
          <a:bodyPr wrap="square">
            <a:spAutoFit/>
          </a:bodyPr>
          <a:lstStyle/>
          <a:p>
            <a:pPr algn="l">
              <a:lnSpc>
                <a:spcPct val="110000"/>
              </a:lnSpc>
              <a:spcBef>
                <a:spcPct val="0"/>
              </a:spcBef>
            </a:pPr>
            <a:r>
              <a:rPr lang="en-US" altLang="zh-CN" dirty="0"/>
              <a:t>S</a:t>
            </a:r>
            <a:r>
              <a:rPr lang="en-US" altLang="zh-CN" baseline="-25000" dirty="0"/>
              <a:t>1</a:t>
            </a:r>
            <a:r>
              <a:rPr lang="en-US" altLang="zh-CN" dirty="0"/>
              <a:t>S</a:t>
            </a:r>
            <a:r>
              <a:rPr lang="en-US" altLang="zh-CN" baseline="-25000" dirty="0"/>
              <a:t>0</a:t>
            </a:r>
            <a:r>
              <a:rPr lang="en-US" altLang="zh-CN" dirty="0"/>
              <a:t>=00</a:t>
            </a:r>
            <a:r>
              <a:rPr lang="zh-CN" altLang="en-US" dirty="0"/>
              <a:t>，保持；</a:t>
            </a:r>
            <a:r>
              <a:rPr lang="en-US" altLang="zh-CN" dirty="0"/>
              <a:t>S</a:t>
            </a:r>
            <a:r>
              <a:rPr lang="en-US" altLang="zh-CN" baseline="-25000" dirty="0"/>
              <a:t>1</a:t>
            </a:r>
            <a:r>
              <a:rPr lang="en-US" altLang="zh-CN" dirty="0"/>
              <a:t>S</a:t>
            </a:r>
            <a:r>
              <a:rPr lang="en-US" altLang="zh-CN" baseline="-25000" dirty="0"/>
              <a:t>0</a:t>
            </a:r>
            <a:r>
              <a:rPr lang="en-US" altLang="zh-CN" dirty="0"/>
              <a:t>=01</a:t>
            </a:r>
            <a:r>
              <a:rPr lang="zh-CN" altLang="en-US" dirty="0"/>
              <a:t>，右移；</a:t>
            </a:r>
            <a:endParaRPr lang="en-US" altLang="zh-CN" dirty="0"/>
          </a:p>
          <a:p>
            <a:pPr algn="l">
              <a:lnSpc>
                <a:spcPct val="110000"/>
              </a:lnSpc>
              <a:spcBef>
                <a:spcPct val="0"/>
              </a:spcBef>
            </a:pPr>
            <a:r>
              <a:rPr lang="en-US" altLang="zh-CN" dirty="0"/>
              <a:t>S</a:t>
            </a:r>
            <a:r>
              <a:rPr lang="en-US" altLang="zh-CN" baseline="-25000" dirty="0"/>
              <a:t>1</a:t>
            </a:r>
            <a:r>
              <a:rPr lang="en-US" altLang="zh-CN" dirty="0"/>
              <a:t>S</a:t>
            </a:r>
            <a:r>
              <a:rPr lang="en-US" altLang="zh-CN" baseline="-25000" dirty="0"/>
              <a:t>0</a:t>
            </a:r>
            <a:r>
              <a:rPr lang="en-US" altLang="zh-CN" dirty="0"/>
              <a:t>=10</a:t>
            </a:r>
            <a:r>
              <a:rPr lang="zh-CN" altLang="en-US" dirty="0"/>
              <a:t>，左移；</a:t>
            </a:r>
            <a:r>
              <a:rPr lang="en-US" altLang="zh-CN" dirty="0"/>
              <a:t>S</a:t>
            </a:r>
            <a:r>
              <a:rPr lang="en-US" altLang="zh-CN" baseline="-25000" dirty="0"/>
              <a:t>1</a:t>
            </a:r>
            <a:r>
              <a:rPr lang="en-US" altLang="zh-CN" dirty="0"/>
              <a:t>S</a:t>
            </a:r>
            <a:r>
              <a:rPr lang="en-US" altLang="zh-CN" baseline="-25000" dirty="0"/>
              <a:t>0</a:t>
            </a:r>
            <a:r>
              <a:rPr lang="en-US" altLang="zh-CN" dirty="0"/>
              <a:t>=11</a:t>
            </a:r>
            <a:r>
              <a:rPr lang="zh-CN" altLang="en-US" dirty="0"/>
              <a:t>，并入</a:t>
            </a:r>
            <a:endParaRPr lang="en-US" altLang="zh-CN" dirty="0"/>
          </a:p>
        </p:txBody>
      </p:sp>
      <p:graphicFrame>
        <p:nvGraphicFramePr>
          <p:cNvPr id="13" name="Object 34"/>
          <p:cNvGraphicFramePr>
            <a:graphicFrameLocks noChangeAspect="1"/>
          </p:cNvGraphicFramePr>
          <p:nvPr>
            <p:extLst>
              <p:ext uri="{D42A27DB-BD31-4B8C-83A1-F6EECF244321}">
                <p14:modId xmlns:p14="http://schemas.microsoft.com/office/powerpoint/2010/main" val="2736981982"/>
              </p:ext>
            </p:extLst>
          </p:nvPr>
        </p:nvGraphicFramePr>
        <p:xfrm>
          <a:off x="2353511" y="2087980"/>
          <a:ext cx="8142288" cy="4257675"/>
        </p:xfrm>
        <a:graphic>
          <a:graphicData uri="http://schemas.openxmlformats.org/presentationml/2006/ole">
            <mc:AlternateContent xmlns:mc="http://schemas.openxmlformats.org/markup-compatibility/2006">
              <mc:Choice xmlns:v="urn:schemas-microsoft-com:vml" Requires="v">
                <p:oleObj spid="_x0000_s10275" name="位图图像" r:id="rId4" imgW="8142857" imgH="4258269" progId="PBrush">
                  <p:embed/>
                </p:oleObj>
              </mc:Choice>
              <mc:Fallback>
                <p:oleObj name="位图图像" r:id="rId4" imgW="8142857" imgH="4258269" progId="PBrush">
                  <p:embed/>
                  <p:pic>
                    <p:nvPicPr>
                      <p:cNvPr id="136226"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3511" y="2087980"/>
                        <a:ext cx="8142288"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13500000" algn="ctr" rotWithShape="0">
                                <a:srgbClr val="808080">
                                  <a:alpha val="50000"/>
                                </a:srgbClr>
                              </a:outerShdw>
                            </a:effectLst>
                          </a14:hiddenEffects>
                        </a:ext>
                      </a:extLst>
                    </p:spPr>
                  </p:pic>
                </p:oleObj>
              </mc:Fallback>
            </mc:AlternateContent>
          </a:graphicData>
        </a:graphic>
      </p:graphicFrame>
      <p:sp>
        <p:nvSpPr>
          <p:cNvPr id="14" name="矩形 13"/>
          <p:cNvSpPr>
            <a:spLocks noChangeArrowheads="1"/>
          </p:cNvSpPr>
          <p:nvPr/>
        </p:nvSpPr>
        <p:spPr bwMode="auto">
          <a:xfrm>
            <a:off x="2766261" y="2135605"/>
            <a:ext cx="6804025" cy="2038350"/>
          </a:xfrm>
          <a:prstGeom prst="rect">
            <a:avLst/>
          </a:prstGeom>
          <a:noFill/>
          <a:ln w="19050" algn="ctr">
            <a:solidFill>
              <a:srgbClr val="FF0000"/>
            </a:solidFill>
            <a:prstDash val="dash"/>
            <a:round/>
          </a:ln>
        </p:spPr>
        <p:txBody>
          <a:bodyPr>
            <a:spAutoFit/>
          </a:bodyPr>
          <a:lstStyle/>
          <a:p>
            <a:pPr algn="r" eaLnBrk="0" hangingPunct="0">
              <a:lnSpc>
                <a:spcPct val="100000"/>
              </a:lnSpc>
              <a:spcBef>
                <a:spcPct val="0"/>
              </a:spcBef>
            </a:pPr>
            <a:endParaRPr lang="zh-CN" altLang="en-US" u="sng">
              <a:solidFill>
                <a:schemeClr val="accent1"/>
              </a:solidFill>
              <a:latin typeface="Lucida Sans Unicode" panose="020B0602030504020204" pitchFamily="34" charset="0"/>
              <a:ea typeface="Gulim" panose="020B0600000101010101" pitchFamily="50" charset="-127"/>
            </a:endParaRPr>
          </a:p>
        </p:txBody>
      </p:sp>
      <p:sp>
        <p:nvSpPr>
          <p:cNvPr id="15" name="TextBox 121"/>
          <p:cNvSpPr txBox="1">
            <a:spLocks noChangeArrowheads="1"/>
          </p:cNvSpPr>
          <p:nvPr/>
        </p:nvSpPr>
        <p:spPr bwMode="auto">
          <a:xfrm>
            <a:off x="5268161" y="1694280"/>
            <a:ext cx="2355850" cy="366713"/>
          </a:xfrm>
          <a:prstGeom prst="rect">
            <a:avLst/>
          </a:prstGeom>
          <a:noFill/>
          <a:ln w="9525">
            <a:noFill/>
            <a:miter lim="800000"/>
          </a:ln>
        </p:spPr>
        <p:txBody>
          <a:bodyPr>
            <a:spAutoFit/>
          </a:bodyPr>
          <a:lstStyle/>
          <a:p>
            <a:pPr eaLnBrk="0" hangingPunct="0">
              <a:buClr>
                <a:srgbClr val="006666"/>
              </a:buClr>
              <a:buSzPct val="110000"/>
              <a:buFont typeface="Wingdings" panose="05000000000000000000" pitchFamily="2" charset="2"/>
              <a:buNone/>
            </a:pPr>
            <a:r>
              <a:rPr lang="zh-CN" altLang="en-US">
                <a:solidFill>
                  <a:srgbClr val="CC3300"/>
                </a:solidFill>
                <a:latin typeface="楷体_GB2312" panose="02010609030101010101" charset="-122"/>
                <a:ea typeface="楷体_GB2312" panose="02010609030101010101" charset="-122"/>
              </a:rPr>
              <a:t>功能控制电路</a:t>
            </a:r>
          </a:p>
        </p:txBody>
      </p:sp>
      <p:sp>
        <p:nvSpPr>
          <p:cNvPr id="16" name="矩形 15"/>
          <p:cNvSpPr/>
          <p:nvPr/>
        </p:nvSpPr>
        <p:spPr bwMode="auto">
          <a:xfrm>
            <a:off x="4080711" y="4250155"/>
            <a:ext cx="5975350" cy="1223963"/>
          </a:xfrm>
          <a:prstGeom prst="rect">
            <a:avLst/>
          </a:prstGeom>
          <a:noFill/>
          <a:ln w="19050" cap="flat" cmpd="sng" algn="ctr">
            <a:solidFill>
              <a:schemeClr val="accent2">
                <a:lumMod val="50000"/>
              </a:schemeClr>
            </a:solidFill>
            <a:prstDash val="dash"/>
            <a:round/>
            <a:headEnd type="none" w="med" len="med"/>
            <a:tailEnd type="none" w="med" len="med"/>
          </a:ln>
          <a:effectLst/>
        </p:spPr>
        <p:txBody>
          <a:bodyPr>
            <a:spAutoFit/>
          </a:bodyPr>
          <a:lstStyle/>
          <a:p>
            <a:pPr algn="r" eaLnBrk="0" hangingPunct="0">
              <a:lnSpc>
                <a:spcPct val="100000"/>
              </a:lnSpc>
              <a:spcBef>
                <a:spcPct val="0"/>
              </a:spcBef>
              <a:defRPr/>
            </a:pPr>
            <a:endParaRPr lang="zh-CN" altLang="en-US" u="sng">
              <a:solidFill>
                <a:schemeClr val="accent1"/>
              </a:solidFill>
              <a:latin typeface="Lucida Sans Unicode" panose="020B0602030504020204" pitchFamily="34" charset="0"/>
              <a:ea typeface="Gulim" panose="020B0600000101010101" pitchFamily="50" charset="-127"/>
            </a:endParaRPr>
          </a:p>
        </p:txBody>
      </p:sp>
      <p:sp>
        <p:nvSpPr>
          <p:cNvPr id="17" name="TextBox 121"/>
          <p:cNvSpPr txBox="1">
            <a:spLocks noChangeArrowheads="1"/>
          </p:cNvSpPr>
          <p:nvPr/>
        </p:nvSpPr>
        <p:spPr bwMode="auto">
          <a:xfrm>
            <a:off x="2601161" y="4666080"/>
            <a:ext cx="1746250" cy="369888"/>
          </a:xfrm>
          <a:prstGeom prst="rect">
            <a:avLst/>
          </a:prstGeom>
          <a:noFill/>
          <a:ln w="9525">
            <a:noFill/>
            <a:miter lim="800000"/>
          </a:ln>
        </p:spPr>
        <p:txBody>
          <a:bodyPr>
            <a:spAutoFit/>
          </a:bodyPr>
          <a:lstStyle/>
          <a:p>
            <a:pPr eaLnBrk="0" hangingPunct="0">
              <a:buClr>
                <a:srgbClr val="006666"/>
              </a:buClr>
              <a:buSzPct val="110000"/>
              <a:buFont typeface="Wingdings" panose="05000000000000000000" pitchFamily="2" charset="2"/>
              <a:buNone/>
              <a:defRPr/>
            </a:pPr>
            <a:r>
              <a:rPr lang="zh-CN" altLang="en-US" dirty="0">
                <a:solidFill>
                  <a:schemeClr val="accent2">
                    <a:lumMod val="50000"/>
                  </a:schemeClr>
                </a:solidFill>
                <a:latin typeface="楷体_GB2312" panose="02010609030101010101" charset="-122"/>
                <a:ea typeface="楷体_GB2312" panose="02010609030101010101" charset="-122"/>
              </a:rPr>
              <a:t>移位电路</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dissolv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childTnLst>
                                </p:cTn>
                              </p:par>
                            </p:childTnLst>
                          </p:cTn>
                        </p:par>
                        <p:par>
                          <p:cTn id="25" fill="hold">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dissolv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animBg="1"/>
      <p:bldP spid="15" grpId="0"/>
      <p:bldP spid="16" grpId="0" animBg="1"/>
      <p:bldP spid="17" grpId="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3" name="Rectangle 2"/>
          <p:cNvSpPr>
            <a:spLocks noGrp="1" noChangeArrowheads="1"/>
          </p:cNvSpPr>
          <p:nvPr>
            <p:ph type="title"/>
          </p:nvPr>
        </p:nvSpPr>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集成移位寄存器扩展方法</a:t>
            </a:r>
          </a:p>
        </p:txBody>
      </p:sp>
      <p:sp>
        <p:nvSpPr>
          <p:cNvPr id="102404" name="Rectangle 3"/>
          <p:cNvSpPr>
            <a:spLocks noGrp="1" noChangeArrowheads="1"/>
          </p:cNvSpPr>
          <p:nvPr>
            <p:ph type="body" sz="half" idx="1"/>
          </p:nvPr>
        </p:nvSpPr>
        <p:spPr>
          <a:xfrm>
            <a:off x="1947864" y="1184275"/>
            <a:ext cx="7329487" cy="615950"/>
          </a:xfrm>
        </p:spPr>
        <p:txBody>
          <a:bodyPr/>
          <a:lstStyle/>
          <a:p>
            <a:pPr algn="just">
              <a:spcBef>
                <a:spcPct val="50000"/>
              </a:spcBef>
            </a:pPr>
            <a:r>
              <a:rPr lang="zh-CN" altLang="en-US" sz="2400" dirty="0">
                <a:latin typeface="Times New Roman" panose="02020603050405020304" pitchFamily="18" charset="0"/>
              </a:rPr>
              <a:t>用</a:t>
            </a:r>
            <a:r>
              <a:rPr lang="en-US" altLang="zh-CN" sz="2400" dirty="0">
                <a:latin typeface="Times New Roman" panose="02020603050405020304" pitchFamily="18" charset="0"/>
              </a:rPr>
              <a:t>2</a:t>
            </a:r>
            <a:r>
              <a:rPr lang="zh-CN" altLang="en-US" sz="2400" dirty="0">
                <a:latin typeface="Times New Roman" panose="02020603050405020304" pitchFamily="18" charset="0"/>
              </a:rPr>
              <a:t>片</a:t>
            </a:r>
            <a:r>
              <a:rPr lang="en-US" altLang="zh-CN" sz="2400" dirty="0">
                <a:latin typeface="Times New Roman" panose="02020603050405020304" pitchFamily="18" charset="0"/>
              </a:rPr>
              <a:t>4</a:t>
            </a:r>
            <a:r>
              <a:rPr lang="zh-CN" altLang="en-US" sz="2400" dirty="0">
                <a:latin typeface="Times New Roman" panose="02020603050405020304" pitchFamily="18" charset="0"/>
              </a:rPr>
              <a:t>位移位寄存器扩展为</a:t>
            </a:r>
            <a:r>
              <a:rPr lang="en-US" altLang="zh-CN" sz="2400" dirty="0">
                <a:latin typeface="Times New Roman" panose="02020603050405020304" pitchFamily="18" charset="0"/>
              </a:rPr>
              <a:t>8</a:t>
            </a:r>
            <a:r>
              <a:rPr lang="zh-CN" altLang="en-US" sz="2400" dirty="0">
                <a:latin typeface="Times New Roman" panose="02020603050405020304" pitchFamily="18" charset="0"/>
              </a:rPr>
              <a:t>位移位寄存器</a:t>
            </a:r>
          </a:p>
        </p:txBody>
      </p:sp>
      <p:sp>
        <p:nvSpPr>
          <p:cNvPr id="102424" name="Line 78"/>
          <p:cNvSpPr>
            <a:spLocks noChangeShapeType="1"/>
          </p:cNvSpPr>
          <p:nvPr/>
        </p:nvSpPr>
        <p:spPr bwMode="auto">
          <a:xfrm flipH="1">
            <a:off x="5024437" y="2095500"/>
            <a:ext cx="2286000" cy="0"/>
          </a:xfrm>
          <a:prstGeom prst="line">
            <a:avLst/>
          </a:prstGeom>
          <a:noFill/>
          <a:ln w="19050">
            <a:solidFill>
              <a:srgbClr val="006600"/>
            </a:solidFill>
            <a:round/>
            <a:headEnd type="oval" w="med" len="med"/>
            <a:tailEnd type="oval" w="med" len="med"/>
          </a:ln>
        </p:spPr>
        <p:txBody>
          <a:bodyPr/>
          <a:lstStyle/>
          <a:p>
            <a:endParaRPr lang="zh-CN" altLang="en-US"/>
          </a:p>
        </p:txBody>
      </p:sp>
      <p:sp>
        <p:nvSpPr>
          <p:cNvPr id="102425" name="Line 79"/>
          <p:cNvSpPr>
            <a:spLocks noChangeShapeType="1"/>
          </p:cNvSpPr>
          <p:nvPr/>
        </p:nvSpPr>
        <p:spPr bwMode="auto">
          <a:xfrm flipH="1">
            <a:off x="4643438" y="2211387"/>
            <a:ext cx="2362200" cy="0"/>
          </a:xfrm>
          <a:prstGeom prst="line">
            <a:avLst/>
          </a:prstGeom>
          <a:noFill/>
          <a:ln w="19050">
            <a:solidFill>
              <a:srgbClr val="FF0000"/>
            </a:solidFill>
            <a:round/>
            <a:headEnd type="oval" w="med" len="med"/>
            <a:tailEnd type="oval" w="med" len="med"/>
          </a:ln>
        </p:spPr>
        <p:txBody>
          <a:bodyPr/>
          <a:lstStyle/>
          <a:p>
            <a:endParaRPr lang="zh-CN" altLang="en-US"/>
          </a:p>
        </p:txBody>
      </p:sp>
      <p:grpSp>
        <p:nvGrpSpPr>
          <p:cNvPr id="102" name="组合 101"/>
          <p:cNvGrpSpPr/>
          <p:nvPr/>
        </p:nvGrpSpPr>
        <p:grpSpPr>
          <a:xfrm>
            <a:off x="2281239" y="1639889"/>
            <a:ext cx="7720011" cy="2370137"/>
            <a:chOff x="757238" y="1639888"/>
            <a:chExt cx="7720011" cy="2370137"/>
          </a:xfrm>
        </p:grpSpPr>
        <p:grpSp>
          <p:nvGrpSpPr>
            <p:cNvPr id="102407" name="Group 3"/>
            <p:cNvGrpSpPr/>
            <p:nvPr/>
          </p:nvGrpSpPr>
          <p:grpSpPr bwMode="auto">
            <a:xfrm>
              <a:off x="1138238" y="2020888"/>
              <a:ext cx="3200400" cy="1676400"/>
              <a:chOff x="1440" y="1584"/>
              <a:chExt cx="2016" cy="1056"/>
            </a:xfrm>
          </p:grpSpPr>
          <p:grpSp>
            <p:nvGrpSpPr>
              <p:cNvPr id="102471" name="Group 4"/>
              <p:cNvGrpSpPr/>
              <p:nvPr/>
            </p:nvGrpSpPr>
            <p:grpSpPr bwMode="auto">
              <a:xfrm>
                <a:off x="1776" y="1824"/>
                <a:ext cx="1392" cy="624"/>
                <a:chOff x="1776" y="1824"/>
                <a:chExt cx="1392" cy="624"/>
              </a:xfrm>
            </p:grpSpPr>
            <p:sp>
              <p:nvSpPr>
                <p:cNvPr id="102487" name="Rectangle 5"/>
                <p:cNvSpPr>
                  <a:spLocks noChangeArrowheads="1"/>
                </p:cNvSpPr>
                <p:nvPr/>
              </p:nvSpPr>
              <p:spPr bwMode="auto">
                <a:xfrm>
                  <a:off x="1776" y="1824"/>
                  <a:ext cx="1344" cy="624"/>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02488" name="Text Box 6"/>
                <p:cNvSpPr txBox="1">
                  <a:spLocks noChangeArrowheads="1"/>
                </p:cNvSpPr>
                <p:nvPr/>
              </p:nvSpPr>
              <p:spPr bwMode="auto">
                <a:xfrm>
                  <a:off x="1968" y="1824"/>
                  <a:ext cx="912" cy="19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0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1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2  </a:t>
                  </a:r>
                  <a:r>
                    <a:rPr lang="en-US" altLang="zh-CN" sz="1600">
                      <a:solidFill>
                        <a:srgbClr val="CC0066"/>
                      </a:solidFill>
                      <a:ea typeface="Gulim" panose="020B0600000101010101" pitchFamily="50" charset="-127"/>
                    </a:rPr>
                    <a:t>Q</a:t>
                  </a:r>
                  <a:r>
                    <a:rPr lang="en-US" altLang="zh-CN" sz="1600" baseline="-25000">
                      <a:solidFill>
                        <a:srgbClr val="CC0066"/>
                      </a:solidFill>
                      <a:ea typeface="Gulim" panose="020B0600000101010101" pitchFamily="50" charset="-127"/>
                    </a:rPr>
                    <a:t>3</a:t>
                  </a:r>
                </a:p>
              </p:txBody>
            </p:sp>
            <p:sp>
              <p:nvSpPr>
                <p:cNvPr id="102489" name="Text Box 7"/>
                <p:cNvSpPr txBox="1">
                  <a:spLocks noChangeArrowheads="1"/>
                </p:cNvSpPr>
                <p:nvPr/>
              </p:nvSpPr>
              <p:spPr bwMode="auto">
                <a:xfrm>
                  <a:off x="1968" y="2236"/>
                  <a:ext cx="912" cy="198"/>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3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2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1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0</a:t>
                  </a:r>
                </a:p>
              </p:txBody>
            </p:sp>
            <p:sp>
              <p:nvSpPr>
                <p:cNvPr id="102490" name="Text Box 8"/>
                <p:cNvSpPr txBox="1">
                  <a:spLocks noChangeArrowheads="1"/>
                </p:cNvSpPr>
                <p:nvPr/>
              </p:nvSpPr>
              <p:spPr bwMode="auto">
                <a:xfrm>
                  <a:off x="1776" y="1824"/>
                  <a:ext cx="336"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IR</a:t>
                  </a:r>
                  <a:endParaRPr lang="en-US" altLang="zh-CN" sz="1600">
                    <a:solidFill>
                      <a:schemeClr val="hlink"/>
                    </a:solidFill>
                    <a:ea typeface="Gulim" panose="020B0600000101010101" pitchFamily="50" charset="-127"/>
                  </a:endParaRPr>
                </a:p>
              </p:txBody>
            </p:sp>
            <p:sp>
              <p:nvSpPr>
                <p:cNvPr id="102491" name="Text Box 9"/>
                <p:cNvSpPr txBox="1">
                  <a:spLocks noChangeArrowheads="1"/>
                </p:cNvSpPr>
                <p:nvPr/>
              </p:nvSpPr>
              <p:spPr bwMode="auto">
                <a:xfrm>
                  <a:off x="2784" y="1824"/>
                  <a:ext cx="336" cy="197"/>
                </a:xfrm>
                <a:prstGeom prst="rect">
                  <a:avLst/>
                </a:prstGeom>
                <a:noFill/>
                <a:ln w="9525">
                  <a:noFill/>
                  <a:miter lim="800000"/>
                </a:ln>
              </p:spPr>
              <p:txBody>
                <a:bodyPr>
                  <a:spAutoFit/>
                </a:bodyPr>
                <a:lstStyle/>
                <a:p>
                  <a:pPr algn="just" eaLnBrk="0" hangingPunct="0"/>
                  <a:r>
                    <a:rPr lang="en-US" altLang="zh-CN" sz="1600">
                      <a:solidFill>
                        <a:srgbClr val="006600"/>
                      </a:solidFill>
                      <a:ea typeface="Gulim" panose="020B0600000101010101" pitchFamily="50" charset="-127"/>
                    </a:rPr>
                    <a:t>D</a:t>
                  </a:r>
                  <a:r>
                    <a:rPr lang="en-US" altLang="zh-CN" sz="1600" baseline="-25000">
                      <a:solidFill>
                        <a:srgbClr val="006600"/>
                      </a:solidFill>
                      <a:ea typeface="Gulim" panose="020B0600000101010101" pitchFamily="50" charset="-127"/>
                    </a:rPr>
                    <a:t>IL</a:t>
                  </a:r>
                  <a:endParaRPr lang="en-US" altLang="zh-CN" sz="1600">
                    <a:solidFill>
                      <a:srgbClr val="006600"/>
                    </a:solidFill>
                    <a:ea typeface="Gulim" panose="020B0600000101010101" pitchFamily="50" charset="-127"/>
                  </a:endParaRPr>
                </a:p>
              </p:txBody>
            </p:sp>
            <p:sp>
              <p:nvSpPr>
                <p:cNvPr id="102492" name="Text Box 10"/>
                <p:cNvSpPr txBox="1">
                  <a:spLocks noChangeArrowheads="1"/>
                </p:cNvSpPr>
                <p:nvPr/>
              </p:nvSpPr>
              <p:spPr bwMode="auto">
                <a:xfrm>
                  <a:off x="1776" y="2005"/>
                  <a:ext cx="288" cy="415"/>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S</a:t>
                  </a:r>
                  <a:r>
                    <a:rPr lang="en-US" altLang="zh-CN" sz="1600" baseline="-25000">
                      <a:solidFill>
                        <a:schemeClr val="hlink"/>
                      </a:solidFill>
                      <a:ea typeface="Gulim" panose="020B0600000101010101" pitchFamily="50" charset="-127"/>
                    </a:rPr>
                    <a:t>1</a:t>
                  </a:r>
                  <a:endParaRPr lang="en-US" altLang="zh-CN" sz="1600">
                    <a:solidFill>
                      <a:schemeClr val="hlink"/>
                    </a:solidFill>
                    <a:ea typeface="Gulim" panose="020B0600000101010101" pitchFamily="50" charset="-127"/>
                  </a:endParaRPr>
                </a:p>
                <a:p>
                  <a:pPr algn="just" eaLnBrk="0" hangingPunct="0"/>
                  <a:r>
                    <a:rPr lang="en-US" altLang="zh-CN" sz="1600">
                      <a:solidFill>
                        <a:schemeClr val="hlink"/>
                      </a:solidFill>
                      <a:ea typeface="Gulim" panose="020B0600000101010101" pitchFamily="50" charset="-127"/>
                    </a:rPr>
                    <a:t>S</a:t>
                  </a:r>
                  <a:r>
                    <a:rPr lang="en-US" altLang="zh-CN" sz="1600" baseline="-25000">
                      <a:solidFill>
                        <a:schemeClr val="hlink"/>
                      </a:solidFill>
                      <a:ea typeface="Gulim" panose="020B0600000101010101" pitchFamily="50" charset="-127"/>
                    </a:rPr>
                    <a:t>0</a:t>
                  </a:r>
                  <a:endParaRPr lang="en-US" altLang="zh-CN" sz="1600">
                    <a:solidFill>
                      <a:schemeClr val="hlink"/>
                    </a:solidFill>
                    <a:ea typeface="Gulim" panose="020B0600000101010101" pitchFamily="50" charset="-127"/>
                  </a:endParaRPr>
                </a:p>
              </p:txBody>
            </p:sp>
            <p:sp>
              <p:nvSpPr>
                <p:cNvPr id="102493" name="Text Box 11"/>
                <p:cNvSpPr txBox="1">
                  <a:spLocks noChangeArrowheads="1"/>
                </p:cNvSpPr>
                <p:nvPr/>
              </p:nvSpPr>
              <p:spPr bwMode="auto">
                <a:xfrm>
                  <a:off x="2880" y="2016"/>
                  <a:ext cx="288"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sp>
              <p:nvSpPr>
                <p:cNvPr id="102494" name="Text Box 12"/>
                <p:cNvSpPr txBox="1">
                  <a:spLocks noChangeArrowheads="1"/>
                </p:cNvSpPr>
                <p:nvPr/>
              </p:nvSpPr>
              <p:spPr bwMode="auto">
                <a:xfrm>
                  <a:off x="2880" y="2236"/>
                  <a:ext cx="288"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R</a:t>
                  </a:r>
                  <a:r>
                    <a:rPr lang="en-US" altLang="zh-CN" sz="1600" baseline="-25000">
                      <a:solidFill>
                        <a:schemeClr val="hlink"/>
                      </a:solidFill>
                      <a:ea typeface="Gulim" panose="020B0600000101010101" pitchFamily="50" charset="-127"/>
                    </a:rPr>
                    <a:t>D</a:t>
                  </a:r>
                  <a:endParaRPr lang="en-US" altLang="zh-CN" sz="1600">
                    <a:solidFill>
                      <a:schemeClr val="hlink"/>
                    </a:solidFill>
                    <a:ea typeface="Gulim" panose="020B0600000101010101" pitchFamily="50" charset="-127"/>
                  </a:endParaRPr>
                </a:p>
              </p:txBody>
            </p:sp>
            <p:sp>
              <p:nvSpPr>
                <p:cNvPr id="102495" name="Line 13"/>
                <p:cNvSpPr>
                  <a:spLocks noChangeShapeType="1"/>
                </p:cNvSpPr>
                <p:nvPr/>
              </p:nvSpPr>
              <p:spPr bwMode="auto">
                <a:xfrm>
                  <a:off x="2928" y="2256"/>
                  <a:ext cx="96" cy="0"/>
                </a:xfrm>
                <a:prstGeom prst="line">
                  <a:avLst/>
                </a:prstGeom>
                <a:noFill/>
                <a:ln w="9525">
                  <a:solidFill>
                    <a:schemeClr val="tx1"/>
                  </a:solidFill>
                  <a:round/>
                </a:ln>
              </p:spPr>
              <p:txBody>
                <a:bodyPr/>
                <a:lstStyle/>
                <a:p>
                  <a:endParaRPr lang="zh-CN" altLang="en-US"/>
                </a:p>
              </p:txBody>
            </p:sp>
            <p:sp>
              <p:nvSpPr>
                <p:cNvPr id="102496" name="Text Box 14"/>
                <p:cNvSpPr txBox="1">
                  <a:spLocks noChangeArrowheads="1"/>
                </p:cNvSpPr>
                <p:nvPr/>
              </p:nvSpPr>
              <p:spPr bwMode="auto">
                <a:xfrm>
                  <a:off x="2016" y="2064"/>
                  <a:ext cx="816" cy="197"/>
                </a:xfrm>
                <a:prstGeom prst="rect">
                  <a:avLst/>
                </a:prstGeom>
                <a:noFill/>
                <a:ln w="9525">
                  <a:noFill/>
                  <a:miter lim="800000"/>
                </a:ln>
              </p:spPr>
              <p:txBody>
                <a:bodyPr>
                  <a:spAutoFit/>
                </a:bodyPr>
                <a:lstStyle/>
                <a:p>
                  <a:pPr eaLnBrk="0" hangingPunct="0"/>
                  <a:r>
                    <a:rPr lang="en-US" altLang="zh-CN" sz="1600">
                      <a:solidFill>
                        <a:srgbClr val="CC3300"/>
                      </a:solidFill>
                      <a:ea typeface="黑体" panose="02010600030101010101" pitchFamily="49" charset="-122"/>
                    </a:rPr>
                    <a:t>CT74194 ①</a:t>
                  </a:r>
                </a:p>
              </p:txBody>
            </p:sp>
          </p:grpSp>
          <p:sp>
            <p:nvSpPr>
              <p:cNvPr id="102472" name="Line 15"/>
              <p:cNvSpPr>
                <a:spLocks noChangeShapeType="1"/>
              </p:cNvSpPr>
              <p:nvPr/>
            </p:nvSpPr>
            <p:spPr bwMode="auto">
              <a:xfrm>
                <a:off x="1440" y="2112"/>
                <a:ext cx="336" cy="0"/>
              </a:xfrm>
              <a:prstGeom prst="line">
                <a:avLst/>
              </a:prstGeom>
              <a:noFill/>
              <a:ln w="9525">
                <a:solidFill>
                  <a:schemeClr val="tx1"/>
                </a:solidFill>
                <a:round/>
              </a:ln>
            </p:spPr>
            <p:txBody>
              <a:bodyPr/>
              <a:lstStyle/>
              <a:p>
                <a:endParaRPr lang="zh-CN" altLang="en-US"/>
              </a:p>
            </p:txBody>
          </p:sp>
          <p:sp>
            <p:nvSpPr>
              <p:cNvPr id="102473" name="Line 16"/>
              <p:cNvSpPr>
                <a:spLocks noChangeShapeType="1"/>
              </p:cNvSpPr>
              <p:nvPr/>
            </p:nvSpPr>
            <p:spPr bwMode="auto">
              <a:xfrm>
                <a:off x="1440" y="2352"/>
                <a:ext cx="336" cy="0"/>
              </a:xfrm>
              <a:prstGeom prst="line">
                <a:avLst/>
              </a:prstGeom>
              <a:noFill/>
              <a:ln w="9525">
                <a:solidFill>
                  <a:schemeClr val="tx1"/>
                </a:solidFill>
                <a:round/>
              </a:ln>
            </p:spPr>
            <p:txBody>
              <a:bodyPr/>
              <a:lstStyle/>
              <a:p>
                <a:endParaRPr lang="zh-CN" altLang="en-US"/>
              </a:p>
            </p:txBody>
          </p:sp>
          <p:sp>
            <p:nvSpPr>
              <p:cNvPr id="102474" name="Line 17"/>
              <p:cNvSpPr>
                <a:spLocks noChangeShapeType="1"/>
              </p:cNvSpPr>
              <p:nvPr/>
            </p:nvSpPr>
            <p:spPr bwMode="auto">
              <a:xfrm>
                <a:off x="3120" y="2112"/>
                <a:ext cx="336" cy="0"/>
              </a:xfrm>
              <a:prstGeom prst="line">
                <a:avLst/>
              </a:prstGeom>
              <a:noFill/>
              <a:ln w="9525">
                <a:solidFill>
                  <a:schemeClr val="tx1"/>
                </a:solidFill>
                <a:round/>
              </a:ln>
            </p:spPr>
            <p:txBody>
              <a:bodyPr/>
              <a:lstStyle/>
              <a:p>
                <a:endParaRPr lang="zh-CN" altLang="en-US"/>
              </a:p>
            </p:txBody>
          </p:sp>
          <p:sp>
            <p:nvSpPr>
              <p:cNvPr id="102475" name="Oval 18"/>
              <p:cNvSpPr>
                <a:spLocks noChangeArrowheads="1"/>
              </p:cNvSpPr>
              <p:nvPr/>
            </p:nvSpPr>
            <p:spPr bwMode="auto">
              <a:xfrm>
                <a:off x="3120" y="2352"/>
                <a:ext cx="48" cy="48"/>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02476" name="Line 19"/>
              <p:cNvSpPr>
                <a:spLocks noChangeShapeType="1"/>
              </p:cNvSpPr>
              <p:nvPr/>
            </p:nvSpPr>
            <p:spPr bwMode="auto">
              <a:xfrm>
                <a:off x="3168" y="2370"/>
                <a:ext cx="288" cy="0"/>
              </a:xfrm>
              <a:prstGeom prst="line">
                <a:avLst/>
              </a:prstGeom>
              <a:noFill/>
              <a:ln w="9525">
                <a:solidFill>
                  <a:schemeClr val="tx1"/>
                </a:solidFill>
                <a:round/>
              </a:ln>
            </p:spPr>
            <p:txBody>
              <a:bodyPr/>
              <a:lstStyle/>
              <a:p>
                <a:endParaRPr lang="zh-CN" altLang="en-US"/>
              </a:p>
            </p:txBody>
          </p:sp>
          <p:sp>
            <p:nvSpPr>
              <p:cNvPr id="102477" name="Line 20"/>
              <p:cNvSpPr>
                <a:spLocks noChangeShapeType="1"/>
              </p:cNvSpPr>
              <p:nvPr/>
            </p:nvSpPr>
            <p:spPr bwMode="auto">
              <a:xfrm>
                <a:off x="2112" y="2448"/>
                <a:ext cx="0" cy="192"/>
              </a:xfrm>
              <a:prstGeom prst="line">
                <a:avLst/>
              </a:prstGeom>
              <a:noFill/>
              <a:ln w="9525">
                <a:solidFill>
                  <a:schemeClr val="tx1"/>
                </a:solidFill>
                <a:round/>
              </a:ln>
            </p:spPr>
            <p:txBody>
              <a:bodyPr/>
              <a:lstStyle/>
              <a:p>
                <a:endParaRPr lang="zh-CN" altLang="en-US"/>
              </a:p>
            </p:txBody>
          </p:sp>
          <p:sp>
            <p:nvSpPr>
              <p:cNvPr id="102478" name="Line 21"/>
              <p:cNvSpPr>
                <a:spLocks noChangeShapeType="1"/>
              </p:cNvSpPr>
              <p:nvPr/>
            </p:nvSpPr>
            <p:spPr bwMode="auto">
              <a:xfrm>
                <a:off x="2304" y="2448"/>
                <a:ext cx="0" cy="192"/>
              </a:xfrm>
              <a:prstGeom prst="line">
                <a:avLst/>
              </a:prstGeom>
              <a:noFill/>
              <a:ln w="9525">
                <a:solidFill>
                  <a:schemeClr val="tx1"/>
                </a:solidFill>
                <a:round/>
              </a:ln>
            </p:spPr>
            <p:txBody>
              <a:bodyPr/>
              <a:lstStyle/>
              <a:p>
                <a:endParaRPr lang="zh-CN" altLang="en-US"/>
              </a:p>
            </p:txBody>
          </p:sp>
          <p:sp>
            <p:nvSpPr>
              <p:cNvPr id="102479" name="Line 22"/>
              <p:cNvSpPr>
                <a:spLocks noChangeShapeType="1"/>
              </p:cNvSpPr>
              <p:nvPr/>
            </p:nvSpPr>
            <p:spPr bwMode="auto">
              <a:xfrm>
                <a:off x="2496" y="2448"/>
                <a:ext cx="0" cy="192"/>
              </a:xfrm>
              <a:prstGeom prst="line">
                <a:avLst/>
              </a:prstGeom>
              <a:noFill/>
              <a:ln w="9525">
                <a:solidFill>
                  <a:schemeClr val="tx1"/>
                </a:solidFill>
                <a:round/>
              </a:ln>
            </p:spPr>
            <p:txBody>
              <a:bodyPr/>
              <a:lstStyle/>
              <a:p>
                <a:endParaRPr lang="zh-CN" altLang="en-US"/>
              </a:p>
            </p:txBody>
          </p:sp>
          <p:sp>
            <p:nvSpPr>
              <p:cNvPr id="102480" name="Line 23"/>
              <p:cNvSpPr>
                <a:spLocks noChangeShapeType="1"/>
              </p:cNvSpPr>
              <p:nvPr/>
            </p:nvSpPr>
            <p:spPr bwMode="auto">
              <a:xfrm>
                <a:off x="2688" y="2448"/>
                <a:ext cx="0" cy="192"/>
              </a:xfrm>
              <a:prstGeom prst="line">
                <a:avLst/>
              </a:prstGeom>
              <a:noFill/>
              <a:ln w="9525">
                <a:solidFill>
                  <a:schemeClr val="tx1"/>
                </a:solidFill>
                <a:round/>
              </a:ln>
            </p:spPr>
            <p:txBody>
              <a:bodyPr/>
              <a:lstStyle/>
              <a:p>
                <a:endParaRPr lang="zh-CN" altLang="en-US"/>
              </a:p>
            </p:txBody>
          </p:sp>
          <p:sp>
            <p:nvSpPr>
              <p:cNvPr id="102481" name="Line 24"/>
              <p:cNvSpPr>
                <a:spLocks noChangeShapeType="1"/>
              </p:cNvSpPr>
              <p:nvPr/>
            </p:nvSpPr>
            <p:spPr bwMode="auto">
              <a:xfrm flipV="1">
                <a:off x="2112" y="1584"/>
                <a:ext cx="0" cy="240"/>
              </a:xfrm>
              <a:prstGeom prst="line">
                <a:avLst/>
              </a:prstGeom>
              <a:noFill/>
              <a:ln w="9525">
                <a:solidFill>
                  <a:schemeClr val="tx1"/>
                </a:solidFill>
                <a:round/>
              </a:ln>
            </p:spPr>
            <p:txBody>
              <a:bodyPr/>
              <a:lstStyle/>
              <a:p>
                <a:endParaRPr lang="zh-CN" altLang="en-US"/>
              </a:p>
            </p:txBody>
          </p:sp>
          <p:sp>
            <p:nvSpPr>
              <p:cNvPr id="102482" name="Line 25"/>
              <p:cNvSpPr>
                <a:spLocks noChangeShapeType="1"/>
              </p:cNvSpPr>
              <p:nvPr/>
            </p:nvSpPr>
            <p:spPr bwMode="auto">
              <a:xfrm flipV="1">
                <a:off x="2304" y="1584"/>
                <a:ext cx="0" cy="240"/>
              </a:xfrm>
              <a:prstGeom prst="line">
                <a:avLst/>
              </a:prstGeom>
              <a:noFill/>
              <a:ln w="9525">
                <a:solidFill>
                  <a:schemeClr val="tx1"/>
                </a:solidFill>
                <a:round/>
              </a:ln>
            </p:spPr>
            <p:txBody>
              <a:bodyPr/>
              <a:lstStyle/>
              <a:p>
                <a:endParaRPr lang="zh-CN" altLang="en-US"/>
              </a:p>
            </p:txBody>
          </p:sp>
          <p:sp>
            <p:nvSpPr>
              <p:cNvPr id="102483" name="Line 26"/>
              <p:cNvSpPr>
                <a:spLocks noChangeShapeType="1"/>
              </p:cNvSpPr>
              <p:nvPr/>
            </p:nvSpPr>
            <p:spPr bwMode="auto">
              <a:xfrm flipV="1">
                <a:off x="2496" y="1584"/>
                <a:ext cx="0" cy="240"/>
              </a:xfrm>
              <a:prstGeom prst="line">
                <a:avLst/>
              </a:prstGeom>
              <a:noFill/>
              <a:ln w="9525">
                <a:solidFill>
                  <a:schemeClr val="tx1"/>
                </a:solidFill>
                <a:round/>
              </a:ln>
            </p:spPr>
            <p:txBody>
              <a:bodyPr/>
              <a:lstStyle/>
              <a:p>
                <a:endParaRPr lang="zh-CN" altLang="en-US"/>
              </a:p>
            </p:txBody>
          </p:sp>
          <p:sp>
            <p:nvSpPr>
              <p:cNvPr id="102484" name="Line 27"/>
              <p:cNvSpPr>
                <a:spLocks noChangeShapeType="1"/>
              </p:cNvSpPr>
              <p:nvPr/>
            </p:nvSpPr>
            <p:spPr bwMode="auto">
              <a:xfrm flipV="1">
                <a:off x="2688" y="1584"/>
                <a:ext cx="0" cy="240"/>
              </a:xfrm>
              <a:prstGeom prst="line">
                <a:avLst/>
              </a:prstGeom>
              <a:noFill/>
              <a:ln w="9525">
                <a:solidFill>
                  <a:schemeClr val="tx1"/>
                </a:solidFill>
                <a:round/>
              </a:ln>
            </p:spPr>
            <p:txBody>
              <a:bodyPr/>
              <a:lstStyle/>
              <a:p>
                <a:endParaRPr lang="zh-CN" altLang="en-US"/>
              </a:p>
            </p:txBody>
          </p:sp>
          <p:sp>
            <p:nvSpPr>
              <p:cNvPr id="102485" name="Line 28"/>
              <p:cNvSpPr>
                <a:spLocks noChangeShapeType="1"/>
              </p:cNvSpPr>
              <p:nvPr/>
            </p:nvSpPr>
            <p:spPr bwMode="auto">
              <a:xfrm flipV="1">
                <a:off x="1920" y="1584"/>
                <a:ext cx="0" cy="240"/>
              </a:xfrm>
              <a:prstGeom prst="line">
                <a:avLst/>
              </a:prstGeom>
              <a:noFill/>
              <a:ln w="9525">
                <a:solidFill>
                  <a:schemeClr val="tx1"/>
                </a:solidFill>
                <a:round/>
              </a:ln>
            </p:spPr>
            <p:txBody>
              <a:bodyPr/>
              <a:lstStyle/>
              <a:p>
                <a:endParaRPr lang="zh-CN" altLang="en-US"/>
              </a:p>
            </p:txBody>
          </p:sp>
          <p:sp>
            <p:nvSpPr>
              <p:cNvPr id="102486" name="Line 29"/>
              <p:cNvSpPr>
                <a:spLocks noChangeShapeType="1"/>
              </p:cNvSpPr>
              <p:nvPr/>
            </p:nvSpPr>
            <p:spPr bwMode="auto">
              <a:xfrm flipV="1">
                <a:off x="2928" y="1584"/>
                <a:ext cx="0" cy="240"/>
              </a:xfrm>
              <a:prstGeom prst="line">
                <a:avLst/>
              </a:prstGeom>
              <a:noFill/>
              <a:ln w="9525">
                <a:solidFill>
                  <a:schemeClr val="tx1"/>
                </a:solidFill>
                <a:round/>
              </a:ln>
            </p:spPr>
            <p:txBody>
              <a:bodyPr/>
              <a:lstStyle/>
              <a:p>
                <a:endParaRPr lang="zh-CN" altLang="en-US"/>
              </a:p>
            </p:txBody>
          </p:sp>
        </p:grpSp>
        <p:grpSp>
          <p:nvGrpSpPr>
            <p:cNvPr id="102408" name="Group 30"/>
            <p:cNvGrpSpPr/>
            <p:nvPr/>
          </p:nvGrpSpPr>
          <p:grpSpPr bwMode="auto">
            <a:xfrm>
              <a:off x="4719637" y="2020888"/>
              <a:ext cx="3200400" cy="1676400"/>
              <a:chOff x="1440" y="1584"/>
              <a:chExt cx="2016" cy="1056"/>
            </a:xfrm>
          </p:grpSpPr>
          <p:grpSp>
            <p:nvGrpSpPr>
              <p:cNvPr id="102445" name="Group 31"/>
              <p:cNvGrpSpPr/>
              <p:nvPr/>
            </p:nvGrpSpPr>
            <p:grpSpPr bwMode="auto">
              <a:xfrm>
                <a:off x="1776" y="1824"/>
                <a:ext cx="1392" cy="624"/>
                <a:chOff x="1776" y="1824"/>
                <a:chExt cx="1392" cy="624"/>
              </a:xfrm>
            </p:grpSpPr>
            <p:sp>
              <p:nvSpPr>
                <p:cNvPr id="102461" name="Rectangle 32"/>
                <p:cNvSpPr>
                  <a:spLocks noChangeArrowheads="1"/>
                </p:cNvSpPr>
                <p:nvPr/>
              </p:nvSpPr>
              <p:spPr bwMode="auto">
                <a:xfrm>
                  <a:off x="1776" y="1824"/>
                  <a:ext cx="1344" cy="624"/>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02462" name="Text Box 33"/>
                <p:cNvSpPr txBox="1">
                  <a:spLocks noChangeArrowheads="1"/>
                </p:cNvSpPr>
                <p:nvPr/>
              </p:nvSpPr>
              <p:spPr bwMode="auto">
                <a:xfrm>
                  <a:off x="1968" y="1824"/>
                  <a:ext cx="912" cy="197"/>
                </a:xfrm>
                <a:prstGeom prst="rect">
                  <a:avLst/>
                </a:prstGeom>
                <a:noFill/>
                <a:ln w="9525">
                  <a:noFill/>
                  <a:miter lim="800000"/>
                </a:ln>
              </p:spPr>
              <p:txBody>
                <a:bodyPr>
                  <a:spAutoFit/>
                </a:bodyPr>
                <a:lstStyle/>
                <a:p>
                  <a:pPr eaLnBrk="0" hangingPunct="0"/>
                  <a:r>
                    <a:rPr lang="en-US" altLang="zh-CN" sz="1600">
                      <a:solidFill>
                        <a:srgbClr val="006600"/>
                      </a:solidFill>
                      <a:ea typeface="Gulim" panose="020B0600000101010101" pitchFamily="50" charset="-127"/>
                    </a:rPr>
                    <a:t>Q</a:t>
                  </a:r>
                  <a:r>
                    <a:rPr lang="en-US" altLang="zh-CN" sz="1600" baseline="-25000">
                      <a:solidFill>
                        <a:srgbClr val="006600"/>
                      </a:solidFill>
                      <a:ea typeface="Gulim" panose="020B0600000101010101" pitchFamily="50" charset="-127"/>
                    </a:rPr>
                    <a:t>0 </a:t>
                  </a:r>
                  <a:r>
                    <a:rPr lang="en-US" altLang="zh-CN" sz="1600" baseline="-25000">
                      <a:solidFill>
                        <a:schemeClr val="hlink"/>
                      </a:solidFill>
                      <a:ea typeface="Gulim" panose="020B0600000101010101" pitchFamily="50" charset="-127"/>
                    </a:rPr>
                    <a:t>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1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2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3</a:t>
                  </a:r>
                </a:p>
              </p:txBody>
            </p:sp>
            <p:sp>
              <p:nvSpPr>
                <p:cNvPr id="102463" name="Text Box 34"/>
                <p:cNvSpPr txBox="1">
                  <a:spLocks noChangeArrowheads="1"/>
                </p:cNvSpPr>
                <p:nvPr/>
              </p:nvSpPr>
              <p:spPr bwMode="auto">
                <a:xfrm>
                  <a:off x="1968" y="2236"/>
                  <a:ext cx="912" cy="198"/>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3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2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1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0</a:t>
                  </a:r>
                </a:p>
              </p:txBody>
            </p:sp>
            <p:sp>
              <p:nvSpPr>
                <p:cNvPr id="102464" name="Text Box 35"/>
                <p:cNvSpPr txBox="1">
                  <a:spLocks noChangeArrowheads="1"/>
                </p:cNvSpPr>
                <p:nvPr/>
              </p:nvSpPr>
              <p:spPr bwMode="auto">
                <a:xfrm>
                  <a:off x="1776" y="1824"/>
                  <a:ext cx="336" cy="197"/>
                </a:xfrm>
                <a:prstGeom prst="rect">
                  <a:avLst/>
                </a:prstGeom>
                <a:noFill/>
                <a:ln w="9525">
                  <a:noFill/>
                  <a:miter lim="800000"/>
                </a:ln>
              </p:spPr>
              <p:txBody>
                <a:bodyPr>
                  <a:spAutoFit/>
                </a:bodyPr>
                <a:lstStyle/>
                <a:p>
                  <a:pPr algn="just" eaLnBrk="0" hangingPunct="0"/>
                  <a:r>
                    <a:rPr lang="en-US" altLang="zh-CN" sz="1600">
                      <a:solidFill>
                        <a:srgbClr val="CC0066"/>
                      </a:solidFill>
                      <a:ea typeface="Gulim" panose="020B0600000101010101" pitchFamily="50" charset="-127"/>
                    </a:rPr>
                    <a:t>D</a:t>
                  </a:r>
                  <a:r>
                    <a:rPr lang="en-US" altLang="zh-CN" sz="1600" baseline="-25000">
                      <a:solidFill>
                        <a:srgbClr val="CC0066"/>
                      </a:solidFill>
                      <a:ea typeface="Gulim" panose="020B0600000101010101" pitchFamily="50" charset="-127"/>
                    </a:rPr>
                    <a:t>IR</a:t>
                  </a:r>
                  <a:endParaRPr lang="en-US" altLang="zh-CN" sz="1600">
                    <a:solidFill>
                      <a:srgbClr val="CC0066"/>
                    </a:solidFill>
                    <a:ea typeface="Gulim" panose="020B0600000101010101" pitchFamily="50" charset="-127"/>
                  </a:endParaRPr>
                </a:p>
              </p:txBody>
            </p:sp>
            <p:sp>
              <p:nvSpPr>
                <p:cNvPr id="102465" name="Text Box 36"/>
                <p:cNvSpPr txBox="1">
                  <a:spLocks noChangeArrowheads="1"/>
                </p:cNvSpPr>
                <p:nvPr/>
              </p:nvSpPr>
              <p:spPr bwMode="auto">
                <a:xfrm>
                  <a:off x="2784" y="1824"/>
                  <a:ext cx="336"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IL</a:t>
                  </a:r>
                  <a:endParaRPr lang="en-US" altLang="zh-CN" sz="1600">
                    <a:solidFill>
                      <a:schemeClr val="hlink"/>
                    </a:solidFill>
                    <a:ea typeface="Gulim" panose="020B0600000101010101" pitchFamily="50" charset="-127"/>
                  </a:endParaRPr>
                </a:p>
              </p:txBody>
            </p:sp>
            <p:sp>
              <p:nvSpPr>
                <p:cNvPr id="102466" name="Text Box 37"/>
                <p:cNvSpPr txBox="1">
                  <a:spLocks noChangeArrowheads="1"/>
                </p:cNvSpPr>
                <p:nvPr/>
              </p:nvSpPr>
              <p:spPr bwMode="auto">
                <a:xfrm>
                  <a:off x="1776" y="2005"/>
                  <a:ext cx="288" cy="415"/>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S</a:t>
                  </a:r>
                  <a:r>
                    <a:rPr lang="en-US" altLang="zh-CN" sz="1600" baseline="-25000">
                      <a:solidFill>
                        <a:schemeClr val="hlink"/>
                      </a:solidFill>
                      <a:ea typeface="Gulim" panose="020B0600000101010101" pitchFamily="50" charset="-127"/>
                    </a:rPr>
                    <a:t>1</a:t>
                  </a:r>
                  <a:endParaRPr lang="en-US" altLang="zh-CN" sz="1600">
                    <a:solidFill>
                      <a:schemeClr val="hlink"/>
                    </a:solidFill>
                    <a:ea typeface="Gulim" panose="020B0600000101010101" pitchFamily="50" charset="-127"/>
                  </a:endParaRPr>
                </a:p>
                <a:p>
                  <a:pPr algn="just" eaLnBrk="0" hangingPunct="0"/>
                  <a:r>
                    <a:rPr lang="en-US" altLang="zh-CN" sz="1600">
                      <a:solidFill>
                        <a:schemeClr val="hlink"/>
                      </a:solidFill>
                      <a:ea typeface="Gulim" panose="020B0600000101010101" pitchFamily="50" charset="-127"/>
                    </a:rPr>
                    <a:t>S</a:t>
                  </a:r>
                  <a:r>
                    <a:rPr lang="en-US" altLang="zh-CN" sz="1600" baseline="-25000">
                      <a:solidFill>
                        <a:schemeClr val="hlink"/>
                      </a:solidFill>
                      <a:ea typeface="Gulim" panose="020B0600000101010101" pitchFamily="50" charset="-127"/>
                    </a:rPr>
                    <a:t>0</a:t>
                  </a:r>
                  <a:endParaRPr lang="en-US" altLang="zh-CN" sz="1600">
                    <a:solidFill>
                      <a:schemeClr val="hlink"/>
                    </a:solidFill>
                    <a:ea typeface="Gulim" panose="020B0600000101010101" pitchFamily="50" charset="-127"/>
                  </a:endParaRPr>
                </a:p>
              </p:txBody>
            </p:sp>
            <p:sp>
              <p:nvSpPr>
                <p:cNvPr id="102467" name="Text Box 38"/>
                <p:cNvSpPr txBox="1">
                  <a:spLocks noChangeArrowheads="1"/>
                </p:cNvSpPr>
                <p:nvPr/>
              </p:nvSpPr>
              <p:spPr bwMode="auto">
                <a:xfrm>
                  <a:off x="2880" y="2016"/>
                  <a:ext cx="288"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sp>
              <p:nvSpPr>
                <p:cNvPr id="102468" name="Text Box 39"/>
                <p:cNvSpPr txBox="1">
                  <a:spLocks noChangeArrowheads="1"/>
                </p:cNvSpPr>
                <p:nvPr/>
              </p:nvSpPr>
              <p:spPr bwMode="auto">
                <a:xfrm>
                  <a:off x="2880" y="2236"/>
                  <a:ext cx="288" cy="198"/>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R</a:t>
                  </a:r>
                  <a:r>
                    <a:rPr lang="en-US" altLang="zh-CN" sz="1600" baseline="-25000">
                      <a:solidFill>
                        <a:schemeClr val="hlink"/>
                      </a:solidFill>
                      <a:ea typeface="Gulim" panose="020B0600000101010101" pitchFamily="50" charset="-127"/>
                    </a:rPr>
                    <a:t>D</a:t>
                  </a:r>
                  <a:endParaRPr lang="en-US" altLang="zh-CN" sz="1600">
                    <a:solidFill>
                      <a:schemeClr val="hlink"/>
                    </a:solidFill>
                    <a:ea typeface="Gulim" panose="020B0600000101010101" pitchFamily="50" charset="-127"/>
                  </a:endParaRPr>
                </a:p>
              </p:txBody>
            </p:sp>
            <p:sp>
              <p:nvSpPr>
                <p:cNvPr id="102469" name="Line 40"/>
                <p:cNvSpPr>
                  <a:spLocks noChangeShapeType="1"/>
                </p:cNvSpPr>
                <p:nvPr/>
              </p:nvSpPr>
              <p:spPr bwMode="auto">
                <a:xfrm>
                  <a:off x="2928" y="2256"/>
                  <a:ext cx="96" cy="0"/>
                </a:xfrm>
                <a:prstGeom prst="line">
                  <a:avLst/>
                </a:prstGeom>
                <a:noFill/>
                <a:ln w="9525">
                  <a:solidFill>
                    <a:schemeClr val="tx1"/>
                  </a:solidFill>
                  <a:round/>
                </a:ln>
              </p:spPr>
              <p:txBody>
                <a:bodyPr/>
                <a:lstStyle/>
                <a:p>
                  <a:endParaRPr lang="zh-CN" altLang="en-US"/>
                </a:p>
              </p:txBody>
            </p:sp>
            <p:sp>
              <p:nvSpPr>
                <p:cNvPr id="102470" name="Text Box 41"/>
                <p:cNvSpPr txBox="1">
                  <a:spLocks noChangeArrowheads="1"/>
                </p:cNvSpPr>
                <p:nvPr/>
              </p:nvSpPr>
              <p:spPr bwMode="auto">
                <a:xfrm>
                  <a:off x="2016" y="2064"/>
                  <a:ext cx="816" cy="197"/>
                </a:xfrm>
                <a:prstGeom prst="rect">
                  <a:avLst/>
                </a:prstGeom>
                <a:noFill/>
                <a:ln w="9525">
                  <a:noFill/>
                  <a:miter lim="800000"/>
                </a:ln>
              </p:spPr>
              <p:txBody>
                <a:bodyPr>
                  <a:spAutoFit/>
                </a:bodyPr>
                <a:lstStyle/>
                <a:p>
                  <a:pPr eaLnBrk="0" hangingPunct="0"/>
                  <a:r>
                    <a:rPr lang="en-US" altLang="zh-CN" sz="1600">
                      <a:solidFill>
                        <a:srgbClr val="CC3300"/>
                      </a:solidFill>
                      <a:ea typeface="黑体" panose="02010600030101010101" pitchFamily="49" charset="-122"/>
                    </a:rPr>
                    <a:t>CT74194 </a:t>
                  </a:r>
                  <a:r>
                    <a:rPr lang="en-US" altLang="zh-CN" sz="1600">
                      <a:solidFill>
                        <a:srgbClr val="CC3300"/>
                      </a:solidFill>
                      <a:latin typeface="黑体" panose="02010600030101010101" pitchFamily="49" charset="-122"/>
                      <a:ea typeface="黑体" panose="02010600030101010101" pitchFamily="49" charset="-122"/>
                    </a:rPr>
                    <a:t>②</a:t>
                  </a:r>
                </a:p>
              </p:txBody>
            </p:sp>
          </p:grpSp>
          <p:sp>
            <p:nvSpPr>
              <p:cNvPr id="102446" name="Line 42"/>
              <p:cNvSpPr>
                <a:spLocks noChangeShapeType="1"/>
              </p:cNvSpPr>
              <p:nvPr/>
            </p:nvSpPr>
            <p:spPr bwMode="auto">
              <a:xfrm>
                <a:off x="1440" y="2112"/>
                <a:ext cx="336" cy="0"/>
              </a:xfrm>
              <a:prstGeom prst="line">
                <a:avLst/>
              </a:prstGeom>
              <a:noFill/>
              <a:ln w="9525">
                <a:solidFill>
                  <a:schemeClr val="tx1"/>
                </a:solidFill>
                <a:round/>
              </a:ln>
            </p:spPr>
            <p:txBody>
              <a:bodyPr/>
              <a:lstStyle/>
              <a:p>
                <a:endParaRPr lang="zh-CN" altLang="en-US"/>
              </a:p>
            </p:txBody>
          </p:sp>
          <p:sp>
            <p:nvSpPr>
              <p:cNvPr id="102447" name="Line 43"/>
              <p:cNvSpPr>
                <a:spLocks noChangeShapeType="1"/>
              </p:cNvSpPr>
              <p:nvPr/>
            </p:nvSpPr>
            <p:spPr bwMode="auto">
              <a:xfrm>
                <a:off x="1440" y="2352"/>
                <a:ext cx="336" cy="0"/>
              </a:xfrm>
              <a:prstGeom prst="line">
                <a:avLst/>
              </a:prstGeom>
              <a:noFill/>
              <a:ln w="9525">
                <a:solidFill>
                  <a:schemeClr val="tx1"/>
                </a:solidFill>
                <a:round/>
              </a:ln>
            </p:spPr>
            <p:txBody>
              <a:bodyPr/>
              <a:lstStyle/>
              <a:p>
                <a:endParaRPr lang="zh-CN" altLang="en-US"/>
              </a:p>
            </p:txBody>
          </p:sp>
          <p:sp>
            <p:nvSpPr>
              <p:cNvPr id="102448" name="Line 44"/>
              <p:cNvSpPr>
                <a:spLocks noChangeShapeType="1"/>
              </p:cNvSpPr>
              <p:nvPr/>
            </p:nvSpPr>
            <p:spPr bwMode="auto">
              <a:xfrm>
                <a:off x="3120" y="2112"/>
                <a:ext cx="336" cy="0"/>
              </a:xfrm>
              <a:prstGeom prst="line">
                <a:avLst/>
              </a:prstGeom>
              <a:noFill/>
              <a:ln w="9525">
                <a:solidFill>
                  <a:schemeClr val="tx1"/>
                </a:solidFill>
                <a:round/>
              </a:ln>
            </p:spPr>
            <p:txBody>
              <a:bodyPr/>
              <a:lstStyle/>
              <a:p>
                <a:endParaRPr lang="zh-CN" altLang="en-US"/>
              </a:p>
            </p:txBody>
          </p:sp>
          <p:sp>
            <p:nvSpPr>
              <p:cNvPr id="102449" name="Oval 45"/>
              <p:cNvSpPr>
                <a:spLocks noChangeArrowheads="1"/>
              </p:cNvSpPr>
              <p:nvPr/>
            </p:nvSpPr>
            <p:spPr bwMode="auto">
              <a:xfrm>
                <a:off x="3120" y="2352"/>
                <a:ext cx="48" cy="48"/>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02450" name="Line 46"/>
              <p:cNvSpPr>
                <a:spLocks noChangeShapeType="1"/>
              </p:cNvSpPr>
              <p:nvPr/>
            </p:nvSpPr>
            <p:spPr bwMode="auto">
              <a:xfrm>
                <a:off x="3168" y="2370"/>
                <a:ext cx="288" cy="0"/>
              </a:xfrm>
              <a:prstGeom prst="line">
                <a:avLst/>
              </a:prstGeom>
              <a:noFill/>
              <a:ln w="9525">
                <a:solidFill>
                  <a:schemeClr val="tx1"/>
                </a:solidFill>
                <a:round/>
              </a:ln>
            </p:spPr>
            <p:txBody>
              <a:bodyPr/>
              <a:lstStyle/>
              <a:p>
                <a:endParaRPr lang="zh-CN" altLang="en-US"/>
              </a:p>
            </p:txBody>
          </p:sp>
          <p:sp>
            <p:nvSpPr>
              <p:cNvPr id="102451" name="Line 47"/>
              <p:cNvSpPr>
                <a:spLocks noChangeShapeType="1"/>
              </p:cNvSpPr>
              <p:nvPr/>
            </p:nvSpPr>
            <p:spPr bwMode="auto">
              <a:xfrm>
                <a:off x="2112" y="2448"/>
                <a:ext cx="0" cy="192"/>
              </a:xfrm>
              <a:prstGeom prst="line">
                <a:avLst/>
              </a:prstGeom>
              <a:noFill/>
              <a:ln w="9525">
                <a:solidFill>
                  <a:schemeClr val="tx1"/>
                </a:solidFill>
                <a:round/>
              </a:ln>
            </p:spPr>
            <p:txBody>
              <a:bodyPr/>
              <a:lstStyle/>
              <a:p>
                <a:endParaRPr lang="zh-CN" altLang="en-US"/>
              </a:p>
            </p:txBody>
          </p:sp>
          <p:sp>
            <p:nvSpPr>
              <p:cNvPr id="102452" name="Line 48"/>
              <p:cNvSpPr>
                <a:spLocks noChangeShapeType="1"/>
              </p:cNvSpPr>
              <p:nvPr/>
            </p:nvSpPr>
            <p:spPr bwMode="auto">
              <a:xfrm>
                <a:off x="2304" y="2448"/>
                <a:ext cx="0" cy="192"/>
              </a:xfrm>
              <a:prstGeom prst="line">
                <a:avLst/>
              </a:prstGeom>
              <a:noFill/>
              <a:ln w="9525">
                <a:solidFill>
                  <a:schemeClr val="tx1"/>
                </a:solidFill>
                <a:round/>
              </a:ln>
            </p:spPr>
            <p:txBody>
              <a:bodyPr/>
              <a:lstStyle/>
              <a:p>
                <a:endParaRPr lang="zh-CN" altLang="en-US"/>
              </a:p>
            </p:txBody>
          </p:sp>
          <p:sp>
            <p:nvSpPr>
              <p:cNvPr id="102453" name="Line 49"/>
              <p:cNvSpPr>
                <a:spLocks noChangeShapeType="1"/>
              </p:cNvSpPr>
              <p:nvPr/>
            </p:nvSpPr>
            <p:spPr bwMode="auto">
              <a:xfrm>
                <a:off x="2496" y="2448"/>
                <a:ext cx="0" cy="192"/>
              </a:xfrm>
              <a:prstGeom prst="line">
                <a:avLst/>
              </a:prstGeom>
              <a:noFill/>
              <a:ln w="9525">
                <a:solidFill>
                  <a:schemeClr val="tx1"/>
                </a:solidFill>
                <a:round/>
              </a:ln>
            </p:spPr>
            <p:txBody>
              <a:bodyPr/>
              <a:lstStyle/>
              <a:p>
                <a:endParaRPr lang="zh-CN" altLang="en-US"/>
              </a:p>
            </p:txBody>
          </p:sp>
          <p:sp>
            <p:nvSpPr>
              <p:cNvPr id="102454" name="Line 50"/>
              <p:cNvSpPr>
                <a:spLocks noChangeShapeType="1"/>
              </p:cNvSpPr>
              <p:nvPr/>
            </p:nvSpPr>
            <p:spPr bwMode="auto">
              <a:xfrm>
                <a:off x="2688" y="2448"/>
                <a:ext cx="0" cy="192"/>
              </a:xfrm>
              <a:prstGeom prst="line">
                <a:avLst/>
              </a:prstGeom>
              <a:noFill/>
              <a:ln w="9525">
                <a:solidFill>
                  <a:schemeClr val="tx1"/>
                </a:solidFill>
                <a:round/>
              </a:ln>
            </p:spPr>
            <p:txBody>
              <a:bodyPr/>
              <a:lstStyle/>
              <a:p>
                <a:endParaRPr lang="zh-CN" altLang="en-US"/>
              </a:p>
            </p:txBody>
          </p:sp>
          <p:sp>
            <p:nvSpPr>
              <p:cNvPr id="102455" name="Line 51"/>
              <p:cNvSpPr>
                <a:spLocks noChangeShapeType="1"/>
              </p:cNvSpPr>
              <p:nvPr/>
            </p:nvSpPr>
            <p:spPr bwMode="auto">
              <a:xfrm flipV="1">
                <a:off x="2112" y="1584"/>
                <a:ext cx="0" cy="240"/>
              </a:xfrm>
              <a:prstGeom prst="line">
                <a:avLst/>
              </a:prstGeom>
              <a:noFill/>
              <a:ln w="9525">
                <a:solidFill>
                  <a:schemeClr val="tx1"/>
                </a:solidFill>
                <a:round/>
              </a:ln>
            </p:spPr>
            <p:txBody>
              <a:bodyPr/>
              <a:lstStyle/>
              <a:p>
                <a:endParaRPr lang="zh-CN" altLang="en-US"/>
              </a:p>
            </p:txBody>
          </p:sp>
          <p:sp>
            <p:nvSpPr>
              <p:cNvPr id="102456" name="Line 52"/>
              <p:cNvSpPr>
                <a:spLocks noChangeShapeType="1"/>
              </p:cNvSpPr>
              <p:nvPr/>
            </p:nvSpPr>
            <p:spPr bwMode="auto">
              <a:xfrm flipV="1">
                <a:off x="2304" y="1584"/>
                <a:ext cx="0" cy="240"/>
              </a:xfrm>
              <a:prstGeom prst="line">
                <a:avLst/>
              </a:prstGeom>
              <a:noFill/>
              <a:ln w="9525">
                <a:solidFill>
                  <a:schemeClr val="tx1"/>
                </a:solidFill>
                <a:round/>
              </a:ln>
            </p:spPr>
            <p:txBody>
              <a:bodyPr/>
              <a:lstStyle/>
              <a:p>
                <a:endParaRPr lang="zh-CN" altLang="en-US"/>
              </a:p>
            </p:txBody>
          </p:sp>
          <p:sp>
            <p:nvSpPr>
              <p:cNvPr id="102457" name="Line 53"/>
              <p:cNvSpPr>
                <a:spLocks noChangeShapeType="1"/>
              </p:cNvSpPr>
              <p:nvPr/>
            </p:nvSpPr>
            <p:spPr bwMode="auto">
              <a:xfrm flipV="1">
                <a:off x="2496" y="1584"/>
                <a:ext cx="0" cy="240"/>
              </a:xfrm>
              <a:prstGeom prst="line">
                <a:avLst/>
              </a:prstGeom>
              <a:noFill/>
              <a:ln w="9525">
                <a:solidFill>
                  <a:schemeClr val="tx1"/>
                </a:solidFill>
                <a:round/>
              </a:ln>
            </p:spPr>
            <p:txBody>
              <a:bodyPr/>
              <a:lstStyle/>
              <a:p>
                <a:endParaRPr lang="zh-CN" altLang="en-US"/>
              </a:p>
            </p:txBody>
          </p:sp>
          <p:sp>
            <p:nvSpPr>
              <p:cNvPr id="102458" name="Line 54"/>
              <p:cNvSpPr>
                <a:spLocks noChangeShapeType="1"/>
              </p:cNvSpPr>
              <p:nvPr/>
            </p:nvSpPr>
            <p:spPr bwMode="auto">
              <a:xfrm flipV="1">
                <a:off x="2688" y="1584"/>
                <a:ext cx="0" cy="240"/>
              </a:xfrm>
              <a:prstGeom prst="line">
                <a:avLst/>
              </a:prstGeom>
              <a:noFill/>
              <a:ln w="9525">
                <a:solidFill>
                  <a:schemeClr val="tx1"/>
                </a:solidFill>
                <a:round/>
              </a:ln>
            </p:spPr>
            <p:txBody>
              <a:bodyPr/>
              <a:lstStyle/>
              <a:p>
                <a:endParaRPr lang="zh-CN" altLang="en-US"/>
              </a:p>
            </p:txBody>
          </p:sp>
          <p:sp>
            <p:nvSpPr>
              <p:cNvPr id="102459" name="Line 55"/>
              <p:cNvSpPr>
                <a:spLocks noChangeShapeType="1"/>
              </p:cNvSpPr>
              <p:nvPr/>
            </p:nvSpPr>
            <p:spPr bwMode="auto">
              <a:xfrm flipV="1">
                <a:off x="1920" y="1584"/>
                <a:ext cx="0" cy="240"/>
              </a:xfrm>
              <a:prstGeom prst="line">
                <a:avLst/>
              </a:prstGeom>
              <a:noFill/>
              <a:ln w="9525">
                <a:solidFill>
                  <a:schemeClr val="tx1"/>
                </a:solidFill>
                <a:round/>
              </a:ln>
            </p:spPr>
            <p:txBody>
              <a:bodyPr/>
              <a:lstStyle/>
              <a:p>
                <a:endParaRPr lang="zh-CN" altLang="en-US"/>
              </a:p>
            </p:txBody>
          </p:sp>
          <p:sp>
            <p:nvSpPr>
              <p:cNvPr id="102460" name="Line 56"/>
              <p:cNvSpPr>
                <a:spLocks noChangeShapeType="1"/>
              </p:cNvSpPr>
              <p:nvPr/>
            </p:nvSpPr>
            <p:spPr bwMode="auto">
              <a:xfrm flipV="1">
                <a:off x="2928" y="1584"/>
                <a:ext cx="0" cy="240"/>
              </a:xfrm>
              <a:prstGeom prst="line">
                <a:avLst/>
              </a:prstGeom>
              <a:noFill/>
              <a:ln w="9525">
                <a:solidFill>
                  <a:schemeClr val="tx1"/>
                </a:solidFill>
                <a:round/>
              </a:ln>
            </p:spPr>
            <p:txBody>
              <a:bodyPr/>
              <a:lstStyle/>
              <a:p>
                <a:endParaRPr lang="zh-CN" altLang="en-US"/>
              </a:p>
            </p:txBody>
          </p:sp>
        </p:grpSp>
        <p:sp>
          <p:nvSpPr>
            <p:cNvPr id="102409" name="Line 57"/>
            <p:cNvSpPr>
              <a:spLocks noChangeShapeType="1"/>
            </p:cNvSpPr>
            <p:nvPr/>
          </p:nvSpPr>
          <p:spPr bwMode="auto">
            <a:xfrm>
              <a:off x="4719637" y="3240088"/>
              <a:ext cx="0" cy="228600"/>
            </a:xfrm>
            <a:prstGeom prst="line">
              <a:avLst/>
            </a:prstGeom>
            <a:noFill/>
            <a:ln w="9525">
              <a:solidFill>
                <a:schemeClr val="tx1"/>
              </a:solidFill>
              <a:round/>
            </a:ln>
          </p:spPr>
          <p:txBody>
            <a:bodyPr/>
            <a:lstStyle/>
            <a:p>
              <a:endParaRPr lang="zh-CN" altLang="en-US"/>
            </a:p>
          </p:txBody>
        </p:sp>
        <p:sp>
          <p:nvSpPr>
            <p:cNvPr id="102410" name="Line 58"/>
            <p:cNvSpPr>
              <a:spLocks noChangeShapeType="1"/>
            </p:cNvSpPr>
            <p:nvPr/>
          </p:nvSpPr>
          <p:spPr bwMode="auto">
            <a:xfrm flipH="1">
              <a:off x="1443038" y="3468688"/>
              <a:ext cx="3276600" cy="0"/>
            </a:xfrm>
            <a:prstGeom prst="line">
              <a:avLst/>
            </a:prstGeom>
            <a:noFill/>
            <a:ln w="9525">
              <a:solidFill>
                <a:schemeClr val="tx1"/>
              </a:solidFill>
              <a:round/>
            </a:ln>
          </p:spPr>
          <p:txBody>
            <a:bodyPr/>
            <a:lstStyle/>
            <a:p>
              <a:endParaRPr lang="zh-CN" altLang="en-US"/>
            </a:p>
          </p:txBody>
        </p:sp>
        <p:sp>
          <p:nvSpPr>
            <p:cNvPr id="102411" name="Line 59"/>
            <p:cNvSpPr>
              <a:spLocks noChangeShapeType="1"/>
            </p:cNvSpPr>
            <p:nvPr/>
          </p:nvSpPr>
          <p:spPr bwMode="auto">
            <a:xfrm flipV="1">
              <a:off x="1443038" y="3240088"/>
              <a:ext cx="0" cy="228600"/>
            </a:xfrm>
            <a:prstGeom prst="line">
              <a:avLst/>
            </a:prstGeom>
            <a:noFill/>
            <a:ln w="9525">
              <a:solidFill>
                <a:schemeClr val="tx1"/>
              </a:solidFill>
              <a:round/>
            </a:ln>
          </p:spPr>
          <p:txBody>
            <a:bodyPr/>
            <a:lstStyle/>
            <a:p>
              <a:endParaRPr lang="zh-CN" altLang="en-US"/>
            </a:p>
          </p:txBody>
        </p:sp>
        <p:sp>
          <p:nvSpPr>
            <p:cNvPr id="102412" name="Line 60"/>
            <p:cNvSpPr>
              <a:spLocks noChangeShapeType="1"/>
            </p:cNvSpPr>
            <p:nvPr/>
          </p:nvSpPr>
          <p:spPr bwMode="auto">
            <a:xfrm flipH="1">
              <a:off x="4643437" y="2859088"/>
              <a:ext cx="76200" cy="0"/>
            </a:xfrm>
            <a:prstGeom prst="line">
              <a:avLst/>
            </a:prstGeom>
            <a:noFill/>
            <a:ln w="9525">
              <a:solidFill>
                <a:schemeClr val="tx1"/>
              </a:solidFill>
              <a:round/>
            </a:ln>
          </p:spPr>
          <p:txBody>
            <a:bodyPr/>
            <a:lstStyle/>
            <a:p>
              <a:endParaRPr lang="zh-CN" altLang="en-US"/>
            </a:p>
          </p:txBody>
        </p:sp>
        <p:sp>
          <p:nvSpPr>
            <p:cNvPr id="102413" name="Line 61"/>
            <p:cNvSpPr>
              <a:spLocks noChangeShapeType="1"/>
            </p:cNvSpPr>
            <p:nvPr/>
          </p:nvSpPr>
          <p:spPr bwMode="auto">
            <a:xfrm>
              <a:off x="4643437" y="2859088"/>
              <a:ext cx="0" cy="685800"/>
            </a:xfrm>
            <a:prstGeom prst="line">
              <a:avLst/>
            </a:prstGeom>
            <a:noFill/>
            <a:ln w="9525">
              <a:solidFill>
                <a:schemeClr val="tx1"/>
              </a:solidFill>
              <a:round/>
            </a:ln>
          </p:spPr>
          <p:txBody>
            <a:bodyPr/>
            <a:lstStyle/>
            <a:p>
              <a:endParaRPr lang="zh-CN" altLang="en-US"/>
            </a:p>
          </p:txBody>
        </p:sp>
        <p:sp>
          <p:nvSpPr>
            <p:cNvPr id="102414" name="Line 62"/>
            <p:cNvSpPr>
              <a:spLocks noChangeShapeType="1"/>
            </p:cNvSpPr>
            <p:nvPr/>
          </p:nvSpPr>
          <p:spPr bwMode="auto">
            <a:xfrm flipH="1">
              <a:off x="1366838" y="3544888"/>
              <a:ext cx="3276600" cy="0"/>
            </a:xfrm>
            <a:prstGeom prst="line">
              <a:avLst/>
            </a:prstGeom>
            <a:noFill/>
            <a:ln w="9525">
              <a:solidFill>
                <a:schemeClr val="tx1"/>
              </a:solidFill>
              <a:round/>
            </a:ln>
          </p:spPr>
          <p:txBody>
            <a:bodyPr/>
            <a:lstStyle/>
            <a:p>
              <a:endParaRPr lang="zh-CN" altLang="en-US"/>
            </a:p>
          </p:txBody>
        </p:sp>
        <p:sp>
          <p:nvSpPr>
            <p:cNvPr id="102415" name="Line 63"/>
            <p:cNvSpPr>
              <a:spLocks noChangeShapeType="1"/>
            </p:cNvSpPr>
            <p:nvPr/>
          </p:nvSpPr>
          <p:spPr bwMode="auto">
            <a:xfrm flipV="1">
              <a:off x="1366838" y="2859088"/>
              <a:ext cx="0" cy="685800"/>
            </a:xfrm>
            <a:prstGeom prst="line">
              <a:avLst/>
            </a:prstGeom>
            <a:noFill/>
            <a:ln w="9525">
              <a:solidFill>
                <a:schemeClr val="tx1"/>
              </a:solidFill>
              <a:round/>
            </a:ln>
          </p:spPr>
          <p:txBody>
            <a:bodyPr/>
            <a:lstStyle/>
            <a:p>
              <a:endParaRPr lang="zh-CN" altLang="en-US"/>
            </a:p>
          </p:txBody>
        </p:sp>
        <p:sp>
          <p:nvSpPr>
            <p:cNvPr id="102416" name="Line 64"/>
            <p:cNvSpPr>
              <a:spLocks noChangeShapeType="1"/>
            </p:cNvSpPr>
            <p:nvPr/>
          </p:nvSpPr>
          <p:spPr bwMode="auto">
            <a:xfrm flipV="1">
              <a:off x="4338638" y="2325688"/>
              <a:ext cx="0" cy="533400"/>
            </a:xfrm>
            <a:prstGeom prst="line">
              <a:avLst/>
            </a:prstGeom>
            <a:noFill/>
            <a:ln w="9525">
              <a:solidFill>
                <a:schemeClr val="tx1"/>
              </a:solidFill>
              <a:round/>
            </a:ln>
          </p:spPr>
          <p:txBody>
            <a:bodyPr/>
            <a:lstStyle/>
            <a:p>
              <a:endParaRPr lang="zh-CN" altLang="en-US"/>
            </a:p>
          </p:txBody>
        </p:sp>
        <p:sp>
          <p:nvSpPr>
            <p:cNvPr id="102417" name="Line 65"/>
            <p:cNvSpPr>
              <a:spLocks noChangeShapeType="1"/>
            </p:cNvSpPr>
            <p:nvPr/>
          </p:nvSpPr>
          <p:spPr bwMode="auto">
            <a:xfrm>
              <a:off x="4338638" y="2325688"/>
              <a:ext cx="3200400" cy="0"/>
            </a:xfrm>
            <a:prstGeom prst="line">
              <a:avLst/>
            </a:prstGeom>
            <a:noFill/>
            <a:ln w="9525">
              <a:solidFill>
                <a:schemeClr val="tx1"/>
              </a:solidFill>
              <a:round/>
            </a:ln>
          </p:spPr>
          <p:txBody>
            <a:bodyPr/>
            <a:lstStyle/>
            <a:p>
              <a:endParaRPr lang="zh-CN" altLang="en-US"/>
            </a:p>
          </p:txBody>
        </p:sp>
        <p:sp>
          <p:nvSpPr>
            <p:cNvPr id="102418" name="Line 66"/>
            <p:cNvSpPr>
              <a:spLocks noChangeShapeType="1"/>
            </p:cNvSpPr>
            <p:nvPr/>
          </p:nvSpPr>
          <p:spPr bwMode="auto">
            <a:xfrm>
              <a:off x="7539037" y="2325688"/>
              <a:ext cx="0" cy="533400"/>
            </a:xfrm>
            <a:prstGeom prst="line">
              <a:avLst/>
            </a:prstGeom>
            <a:noFill/>
            <a:ln w="9525">
              <a:solidFill>
                <a:schemeClr val="tx1"/>
              </a:solidFill>
              <a:round/>
            </a:ln>
          </p:spPr>
          <p:txBody>
            <a:bodyPr/>
            <a:lstStyle/>
            <a:p>
              <a:endParaRPr lang="zh-CN" altLang="en-US"/>
            </a:p>
          </p:txBody>
        </p:sp>
        <p:grpSp>
          <p:nvGrpSpPr>
            <p:cNvPr id="102419" name="Group 73"/>
            <p:cNvGrpSpPr/>
            <p:nvPr/>
          </p:nvGrpSpPr>
          <p:grpSpPr bwMode="auto">
            <a:xfrm>
              <a:off x="4338638" y="2276475"/>
              <a:ext cx="3276600" cy="990600"/>
              <a:chOff x="2736" y="1160"/>
              <a:chExt cx="2064" cy="624"/>
            </a:xfrm>
          </p:grpSpPr>
          <p:sp>
            <p:nvSpPr>
              <p:cNvPr id="102441" name="Line 69"/>
              <p:cNvSpPr>
                <a:spLocks noChangeShapeType="1"/>
              </p:cNvSpPr>
              <p:nvPr/>
            </p:nvSpPr>
            <p:spPr bwMode="auto">
              <a:xfrm>
                <a:off x="2736" y="1784"/>
                <a:ext cx="48" cy="0"/>
              </a:xfrm>
              <a:prstGeom prst="line">
                <a:avLst/>
              </a:prstGeom>
              <a:noFill/>
              <a:ln w="9525">
                <a:solidFill>
                  <a:schemeClr val="tx1"/>
                </a:solidFill>
                <a:round/>
              </a:ln>
            </p:spPr>
            <p:txBody>
              <a:bodyPr/>
              <a:lstStyle/>
              <a:p>
                <a:endParaRPr lang="zh-CN" altLang="en-US"/>
              </a:p>
            </p:txBody>
          </p:sp>
          <p:sp>
            <p:nvSpPr>
              <p:cNvPr id="102442" name="Line 70"/>
              <p:cNvSpPr>
                <a:spLocks noChangeShapeType="1"/>
              </p:cNvSpPr>
              <p:nvPr/>
            </p:nvSpPr>
            <p:spPr bwMode="auto">
              <a:xfrm flipV="1">
                <a:off x="2784" y="1160"/>
                <a:ext cx="0" cy="624"/>
              </a:xfrm>
              <a:prstGeom prst="line">
                <a:avLst/>
              </a:prstGeom>
              <a:noFill/>
              <a:ln w="9525">
                <a:solidFill>
                  <a:schemeClr val="tx1"/>
                </a:solidFill>
                <a:round/>
              </a:ln>
            </p:spPr>
            <p:txBody>
              <a:bodyPr/>
              <a:lstStyle/>
              <a:p>
                <a:endParaRPr lang="zh-CN" altLang="en-US"/>
              </a:p>
            </p:txBody>
          </p:sp>
          <p:sp>
            <p:nvSpPr>
              <p:cNvPr id="102443" name="Line 71"/>
              <p:cNvSpPr>
                <a:spLocks noChangeShapeType="1"/>
              </p:cNvSpPr>
              <p:nvPr/>
            </p:nvSpPr>
            <p:spPr bwMode="auto">
              <a:xfrm>
                <a:off x="2784" y="1163"/>
                <a:ext cx="2016" cy="0"/>
              </a:xfrm>
              <a:prstGeom prst="line">
                <a:avLst/>
              </a:prstGeom>
              <a:noFill/>
              <a:ln w="9525">
                <a:solidFill>
                  <a:schemeClr val="tx1"/>
                </a:solidFill>
                <a:round/>
              </a:ln>
            </p:spPr>
            <p:txBody>
              <a:bodyPr/>
              <a:lstStyle/>
              <a:p>
                <a:endParaRPr lang="zh-CN" altLang="en-US"/>
              </a:p>
            </p:txBody>
          </p:sp>
          <p:sp>
            <p:nvSpPr>
              <p:cNvPr id="102444" name="Line 72"/>
              <p:cNvSpPr>
                <a:spLocks noChangeShapeType="1"/>
              </p:cNvSpPr>
              <p:nvPr/>
            </p:nvSpPr>
            <p:spPr bwMode="auto">
              <a:xfrm>
                <a:off x="4800" y="1160"/>
                <a:ext cx="0" cy="624"/>
              </a:xfrm>
              <a:prstGeom prst="line">
                <a:avLst/>
              </a:prstGeom>
              <a:noFill/>
              <a:ln w="9525">
                <a:solidFill>
                  <a:schemeClr val="tx1"/>
                </a:solidFill>
                <a:round/>
              </a:ln>
            </p:spPr>
            <p:txBody>
              <a:bodyPr/>
              <a:lstStyle/>
              <a:p>
                <a:endParaRPr lang="zh-CN" altLang="en-US"/>
              </a:p>
            </p:txBody>
          </p:sp>
        </p:grpSp>
        <p:sp>
          <p:nvSpPr>
            <p:cNvPr id="102420" name="Oval 74"/>
            <p:cNvSpPr>
              <a:spLocks noChangeArrowheads="1"/>
            </p:cNvSpPr>
            <p:nvPr/>
          </p:nvSpPr>
          <p:spPr bwMode="auto">
            <a:xfrm>
              <a:off x="1319213" y="2825750"/>
              <a:ext cx="76200" cy="76200"/>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02421" name="Oval 75"/>
            <p:cNvSpPr>
              <a:spLocks noChangeArrowheads="1"/>
            </p:cNvSpPr>
            <p:nvPr/>
          </p:nvSpPr>
          <p:spPr bwMode="auto">
            <a:xfrm>
              <a:off x="1414463" y="3206750"/>
              <a:ext cx="76200" cy="76200"/>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02422" name="Oval 76"/>
            <p:cNvSpPr>
              <a:spLocks noChangeArrowheads="1"/>
            </p:cNvSpPr>
            <p:nvPr/>
          </p:nvSpPr>
          <p:spPr bwMode="auto">
            <a:xfrm>
              <a:off x="7505700" y="2825750"/>
              <a:ext cx="76200" cy="76200"/>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02423" name="Oval 77"/>
            <p:cNvSpPr>
              <a:spLocks noChangeArrowheads="1"/>
            </p:cNvSpPr>
            <p:nvPr/>
          </p:nvSpPr>
          <p:spPr bwMode="auto">
            <a:xfrm>
              <a:off x="7586662" y="3240088"/>
              <a:ext cx="76200" cy="76200"/>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02430" name="Text Box 84"/>
            <p:cNvSpPr txBox="1">
              <a:spLocks noChangeArrowheads="1"/>
            </p:cNvSpPr>
            <p:nvPr/>
          </p:nvSpPr>
          <p:spPr bwMode="auto">
            <a:xfrm>
              <a:off x="757238" y="2630488"/>
              <a:ext cx="381000" cy="31393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S</a:t>
              </a:r>
              <a:r>
                <a:rPr lang="en-US" altLang="zh-CN" sz="1600" baseline="-25000">
                  <a:solidFill>
                    <a:schemeClr val="hlink"/>
                  </a:solidFill>
                  <a:ea typeface="Gulim" panose="020B0600000101010101" pitchFamily="50" charset="-127"/>
                </a:rPr>
                <a:t>1</a:t>
              </a:r>
              <a:endParaRPr lang="en-US" altLang="zh-CN" sz="1600">
                <a:solidFill>
                  <a:schemeClr val="hlink"/>
                </a:solidFill>
                <a:ea typeface="Gulim" panose="020B0600000101010101" pitchFamily="50" charset="-127"/>
              </a:endParaRPr>
            </a:p>
          </p:txBody>
        </p:sp>
        <p:sp>
          <p:nvSpPr>
            <p:cNvPr id="102431" name="Text Box 85"/>
            <p:cNvSpPr txBox="1">
              <a:spLocks noChangeArrowheads="1"/>
            </p:cNvSpPr>
            <p:nvPr/>
          </p:nvSpPr>
          <p:spPr bwMode="auto">
            <a:xfrm>
              <a:off x="757238" y="3011488"/>
              <a:ext cx="381000" cy="31393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S</a:t>
              </a:r>
              <a:r>
                <a:rPr lang="en-US" altLang="zh-CN" sz="1600" baseline="-25000">
                  <a:solidFill>
                    <a:schemeClr val="hlink"/>
                  </a:solidFill>
                  <a:ea typeface="Gulim" panose="020B0600000101010101" pitchFamily="50" charset="-127"/>
                </a:rPr>
                <a:t>0</a:t>
              </a:r>
              <a:endParaRPr lang="en-US" altLang="zh-CN" sz="1600">
                <a:solidFill>
                  <a:schemeClr val="hlink"/>
                </a:solidFill>
                <a:ea typeface="Gulim" panose="020B0600000101010101" pitchFamily="50" charset="-127"/>
              </a:endParaRPr>
            </a:p>
          </p:txBody>
        </p:sp>
        <p:sp>
          <p:nvSpPr>
            <p:cNvPr id="102432" name="Text Box 86"/>
            <p:cNvSpPr txBox="1">
              <a:spLocks noChangeArrowheads="1"/>
            </p:cNvSpPr>
            <p:nvPr/>
          </p:nvSpPr>
          <p:spPr bwMode="auto">
            <a:xfrm>
              <a:off x="7920037" y="2674938"/>
              <a:ext cx="557212" cy="314325"/>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sp>
          <p:nvSpPr>
            <p:cNvPr id="102433" name="Text Box 87"/>
            <p:cNvSpPr txBox="1">
              <a:spLocks noChangeArrowheads="1"/>
            </p:cNvSpPr>
            <p:nvPr/>
          </p:nvSpPr>
          <p:spPr bwMode="auto">
            <a:xfrm>
              <a:off x="7920037" y="3087688"/>
              <a:ext cx="457200" cy="31393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R</a:t>
              </a:r>
              <a:r>
                <a:rPr lang="en-US" altLang="zh-CN" sz="1600" baseline="-25000">
                  <a:solidFill>
                    <a:schemeClr val="hlink"/>
                  </a:solidFill>
                  <a:ea typeface="Gulim" panose="020B0600000101010101" pitchFamily="50" charset="-127"/>
                </a:rPr>
                <a:t>D</a:t>
              </a:r>
              <a:endParaRPr lang="en-US" altLang="zh-CN" sz="1600">
                <a:solidFill>
                  <a:schemeClr val="hlink"/>
                </a:solidFill>
                <a:ea typeface="Gulim" panose="020B0600000101010101" pitchFamily="50" charset="-127"/>
              </a:endParaRPr>
            </a:p>
          </p:txBody>
        </p:sp>
        <p:sp>
          <p:nvSpPr>
            <p:cNvPr id="102434" name="Line 88"/>
            <p:cNvSpPr>
              <a:spLocks noChangeShapeType="1"/>
            </p:cNvSpPr>
            <p:nvPr/>
          </p:nvSpPr>
          <p:spPr bwMode="auto">
            <a:xfrm>
              <a:off x="8024812" y="3130550"/>
              <a:ext cx="152400" cy="0"/>
            </a:xfrm>
            <a:prstGeom prst="line">
              <a:avLst/>
            </a:prstGeom>
            <a:noFill/>
            <a:ln w="9525">
              <a:solidFill>
                <a:schemeClr val="tx1"/>
              </a:solidFill>
              <a:round/>
            </a:ln>
          </p:spPr>
          <p:txBody>
            <a:bodyPr/>
            <a:lstStyle/>
            <a:p>
              <a:endParaRPr lang="zh-CN" altLang="en-US"/>
            </a:p>
          </p:txBody>
        </p:sp>
        <p:sp>
          <p:nvSpPr>
            <p:cNvPr id="102435" name="Text Box 90"/>
            <p:cNvSpPr txBox="1">
              <a:spLocks noChangeArrowheads="1"/>
            </p:cNvSpPr>
            <p:nvPr/>
          </p:nvSpPr>
          <p:spPr bwMode="auto">
            <a:xfrm>
              <a:off x="1981200" y="3697288"/>
              <a:ext cx="1371600" cy="31273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0</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1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2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3</a:t>
              </a:r>
            </a:p>
          </p:txBody>
        </p:sp>
        <p:sp>
          <p:nvSpPr>
            <p:cNvPr id="102436" name="Text Box 91"/>
            <p:cNvSpPr txBox="1">
              <a:spLocks noChangeArrowheads="1"/>
            </p:cNvSpPr>
            <p:nvPr/>
          </p:nvSpPr>
          <p:spPr bwMode="auto">
            <a:xfrm>
              <a:off x="1938338" y="1639888"/>
              <a:ext cx="1524000" cy="31273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0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1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2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3</a:t>
              </a:r>
            </a:p>
          </p:txBody>
        </p:sp>
        <p:sp>
          <p:nvSpPr>
            <p:cNvPr id="102437" name="Text Box 92"/>
            <p:cNvSpPr txBox="1">
              <a:spLocks noChangeArrowheads="1"/>
            </p:cNvSpPr>
            <p:nvPr/>
          </p:nvSpPr>
          <p:spPr bwMode="auto">
            <a:xfrm>
              <a:off x="1652588" y="1697038"/>
              <a:ext cx="609600" cy="31393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IR</a:t>
              </a:r>
              <a:endParaRPr lang="en-US" altLang="zh-CN" sz="1600">
                <a:solidFill>
                  <a:schemeClr val="hlink"/>
                </a:solidFill>
                <a:ea typeface="Gulim" panose="020B0600000101010101" pitchFamily="50" charset="-127"/>
              </a:endParaRPr>
            </a:p>
          </p:txBody>
        </p:sp>
        <p:sp>
          <p:nvSpPr>
            <p:cNvPr id="102438" name="Text Box 93"/>
            <p:cNvSpPr txBox="1">
              <a:spLocks noChangeArrowheads="1"/>
            </p:cNvSpPr>
            <p:nvPr/>
          </p:nvSpPr>
          <p:spPr bwMode="auto">
            <a:xfrm>
              <a:off x="6872287" y="1658938"/>
              <a:ext cx="609600" cy="31393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IL</a:t>
              </a:r>
              <a:endParaRPr lang="en-US" altLang="zh-CN" sz="1600">
                <a:solidFill>
                  <a:schemeClr val="hlink"/>
                </a:solidFill>
                <a:ea typeface="Gulim" panose="020B0600000101010101" pitchFamily="50" charset="-127"/>
              </a:endParaRPr>
            </a:p>
          </p:txBody>
        </p:sp>
        <p:sp>
          <p:nvSpPr>
            <p:cNvPr id="102439" name="Text Box 94"/>
            <p:cNvSpPr txBox="1">
              <a:spLocks noChangeArrowheads="1"/>
            </p:cNvSpPr>
            <p:nvPr/>
          </p:nvSpPr>
          <p:spPr bwMode="auto">
            <a:xfrm>
              <a:off x="5481637" y="1639888"/>
              <a:ext cx="1524000" cy="31273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4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5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6  </a:t>
              </a:r>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7</a:t>
              </a:r>
            </a:p>
          </p:txBody>
        </p:sp>
        <p:sp>
          <p:nvSpPr>
            <p:cNvPr id="102440" name="Text Box 95"/>
            <p:cNvSpPr txBox="1">
              <a:spLocks noChangeArrowheads="1"/>
            </p:cNvSpPr>
            <p:nvPr/>
          </p:nvSpPr>
          <p:spPr bwMode="auto">
            <a:xfrm>
              <a:off x="5634037" y="3697288"/>
              <a:ext cx="1371600" cy="31273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4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5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6  </a:t>
              </a:r>
              <a:r>
                <a:rPr lang="en-US" altLang="zh-CN" sz="1600">
                  <a:solidFill>
                    <a:schemeClr val="hlink"/>
                  </a:solidFill>
                  <a:ea typeface="Gulim" panose="020B0600000101010101" pitchFamily="50" charset="-127"/>
                </a:rPr>
                <a:t>D</a:t>
              </a:r>
              <a:r>
                <a:rPr lang="en-US" altLang="zh-CN" sz="1600" baseline="-25000">
                  <a:solidFill>
                    <a:schemeClr val="hlink"/>
                  </a:solidFill>
                  <a:ea typeface="Gulim" panose="020B0600000101010101" pitchFamily="50" charset="-127"/>
                </a:rPr>
                <a:t>7</a:t>
              </a:r>
            </a:p>
          </p:txBody>
        </p:sp>
      </p:grpSp>
      <p:sp>
        <p:nvSpPr>
          <p:cNvPr id="142" name="矩形 141"/>
          <p:cNvSpPr>
            <a:spLocks noChangeArrowheads="1"/>
          </p:cNvSpPr>
          <p:nvPr/>
        </p:nvSpPr>
        <p:spPr bwMode="auto">
          <a:xfrm>
            <a:off x="2066925" y="4310064"/>
            <a:ext cx="7361238" cy="1938337"/>
          </a:xfrm>
          <a:prstGeom prst="rect">
            <a:avLst/>
          </a:prstGeom>
          <a:noFill/>
          <a:ln w="9525">
            <a:noFill/>
            <a:miter lim="800000"/>
          </a:ln>
        </p:spPr>
        <p:txBody>
          <a:bodyPr>
            <a:spAutoFit/>
          </a:bodyPr>
          <a:lstStyle/>
          <a:p>
            <a:pPr marL="742950" lvl="1" indent="-285750" algn="just" eaLnBrk="0" hangingPunct="0">
              <a:lnSpc>
                <a:spcPct val="120000"/>
              </a:lnSpc>
              <a:spcBef>
                <a:spcPct val="0"/>
              </a:spcBef>
              <a:buClr>
                <a:srgbClr val="006666"/>
              </a:buClr>
              <a:buSzPct val="90000"/>
              <a:buFont typeface="Wingdings" panose="05000000000000000000" pitchFamily="2" charset="2"/>
              <a:buChar char="u"/>
            </a:pPr>
            <a:r>
              <a:rPr lang="zh-CN" altLang="en-US" dirty="0"/>
              <a:t>将片</a:t>
            </a:r>
            <a:r>
              <a:rPr lang="en-US" altLang="zh-CN" dirty="0"/>
              <a:t>①</a:t>
            </a:r>
            <a:r>
              <a:rPr lang="zh-CN" altLang="en-US" dirty="0"/>
              <a:t>的</a:t>
            </a:r>
            <a:r>
              <a:rPr lang="en-US" altLang="zh-CN" dirty="0">
                <a:solidFill>
                  <a:srgbClr val="CC0099"/>
                </a:solidFill>
              </a:rPr>
              <a:t>Q</a:t>
            </a:r>
            <a:r>
              <a:rPr lang="en-US" altLang="zh-CN" baseline="-25000" dirty="0">
                <a:solidFill>
                  <a:srgbClr val="CC0099"/>
                </a:solidFill>
              </a:rPr>
              <a:t>3</a:t>
            </a:r>
            <a:r>
              <a:rPr lang="zh-CN" altLang="en-US" dirty="0"/>
              <a:t>接至片</a:t>
            </a:r>
            <a:r>
              <a:rPr lang="en-US" altLang="zh-CN" dirty="0"/>
              <a:t>②</a:t>
            </a:r>
            <a:r>
              <a:rPr lang="zh-CN" altLang="en-US" dirty="0"/>
              <a:t>的</a:t>
            </a:r>
            <a:r>
              <a:rPr lang="en-US" altLang="zh-CN" dirty="0">
                <a:solidFill>
                  <a:srgbClr val="CC0099"/>
                </a:solidFill>
              </a:rPr>
              <a:t>D</a:t>
            </a:r>
            <a:r>
              <a:rPr lang="en-US" altLang="zh-CN" baseline="-25000" dirty="0">
                <a:solidFill>
                  <a:srgbClr val="CC0099"/>
                </a:solidFill>
              </a:rPr>
              <a:t>IR</a:t>
            </a:r>
            <a:r>
              <a:rPr lang="zh-CN" altLang="en-US" dirty="0"/>
              <a:t>，当</a:t>
            </a:r>
            <a:r>
              <a:rPr lang="en-US" altLang="zh-CN" dirty="0"/>
              <a:t>S1S0=01</a:t>
            </a:r>
            <a:r>
              <a:rPr lang="zh-CN" altLang="en-US" dirty="0"/>
              <a:t>时，</a:t>
            </a:r>
            <a:r>
              <a:rPr lang="zh-CN" altLang="en-US" dirty="0">
                <a:solidFill>
                  <a:srgbClr val="CC0099"/>
                </a:solidFill>
              </a:rPr>
              <a:t>右移</a:t>
            </a:r>
            <a:r>
              <a:rPr lang="zh-CN" altLang="en-US" dirty="0"/>
              <a:t>，片</a:t>
            </a:r>
            <a:r>
              <a:rPr lang="en-US" altLang="zh-CN" dirty="0"/>
              <a:t>②</a:t>
            </a:r>
            <a:r>
              <a:rPr lang="zh-CN" altLang="en-US" dirty="0"/>
              <a:t>的输出</a:t>
            </a:r>
            <a:r>
              <a:rPr lang="en-US" altLang="zh-CN" dirty="0"/>
              <a:t>Q</a:t>
            </a:r>
            <a:r>
              <a:rPr lang="en-US" altLang="zh-CN" baseline="-25000" dirty="0"/>
              <a:t>3</a:t>
            </a:r>
            <a:r>
              <a:rPr lang="zh-CN" altLang="en-US" dirty="0"/>
              <a:t>作为整个电路的右移串行输出端（</a:t>
            </a:r>
            <a:r>
              <a:rPr lang="en-US" altLang="zh-CN" dirty="0"/>
              <a:t>Q</a:t>
            </a:r>
            <a:r>
              <a:rPr lang="en-US" altLang="zh-CN" baseline="-25000" dirty="0"/>
              <a:t>7</a:t>
            </a:r>
            <a:r>
              <a:rPr lang="zh-CN" altLang="en-US" dirty="0"/>
              <a:t> ）。</a:t>
            </a:r>
            <a:endParaRPr lang="en-US" altLang="zh-CN" dirty="0"/>
          </a:p>
          <a:p>
            <a:pPr marL="742950" lvl="1" indent="-285750" algn="just" eaLnBrk="0" hangingPunct="0">
              <a:lnSpc>
                <a:spcPct val="120000"/>
              </a:lnSpc>
              <a:spcBef>
                <a:spcPct val="0"/>
              </a:spcBef>
              <a:buClr>
                <a:srgbClr val="006666"/>
              </a:buClr>
              <a:buSzPct val="90000"/>
              <a:buFont typeface="Wingdings" panose="05000000000000000000" pitchFamily="2" charset="2"/>
              <a:buChar char="u"/>
            </a:pPr>
            <a:r>
              <a:rPr lang="zh-CN" altLang="en-US" dirty="0"/>
              <a:t>将片</a:t>
            </a:r>
            <a:r>
              <a:rPr lang="en-US" altLang="zh-CN" dirty="0"/>
              <a:t>②</a:t>
            </a:r>
            <a:r>
              <a:rPr lang="zh-CN" altLang="en-US" dirty="0"/>
              <a:t>的</a:t>
            </a:r>
            <a:r>
              <a:rPr lang="en-US" altLang="zh-CN" dirty="0">
                <a:solidFill>
                  <a:srgbClr val="006600"/>
                </a:solidFill>
              </a:rPr>
              <a:t>Q</a:t>
            </a:r>
            <a:r>
              <a:rPr lang="en-US" altLang="zh-CN" baseline="-25000" dirty="0">
                <a:solidFill>
                  <a:srgbClr val="006600"/>
                </a:solidFill>
              </a:rPr>
              <a:t>0</a:t>
            </a:r>
            <a:r>
              <a:rPr lang="zh-CN" altLang="en-US" dirty="0"/>
              <a:t>接至片</a:t>
            </a:r>
            <a:r>
              <a:rPr lang="en-US" altLang="zh-CN" dirty="0"/>
              <a:t>①</a:t>
            </a:r>
            <a:r>
              <a:rPr lang="zh-CN" altLang="en-US" dirty="0"/>
              <a:t> 的</a:t>
            </a:r>
            <a:r>
              <a:rPr lang="en-US" altLang="zh-CN" dirty="0">
                <a:solidFill>
                  <a:srgbClr val="006600"/>
                </a:solidFill>
              </a:rPr>
              <a:t>D</a:t>
            </a:r>
            <a:r>
              <a:rPr lang="en-US" altLang="zh-CN" baseline="-25000" dirty="0">
                <a:solidFill>
                  <a:srgbClr val="006600"/>
                </a:solidFill>
              </a:rPr>
              <a:t>IL</a:t>
            </a:r>
            <a:r>
              <a:rPr lang="zh-CN" altLang="en-US" dirty="0"/>
              <a:t>，当</a:t>
            </a:r>
            <a:r>
              <a:rPr lang="en-US" altLang="zh-CN" dirty="0"/>
              <a:t>S1S0=10</a:t>
            </a:r>
            <a:r>
              <a:rPr lang="zh-CN" altLang="en-US" dirty="0"/>
              <a:t>时，</a:t>
            </a:r>
            <a:r>
              <a:rPr lang="zh-CN" altLang="en-US" dirty="0">
                <a:solidFill>
                  <a:srgbClr val="006600"/>
                </a:solidFill>
              </a:rPr>
              <a:t>左移</a:t>
            </a:r>
            <a:r>
              <a:rPr lang="zh-CN" altLang="en-US" dirty="0"/>
              <a:t>，片</a:t>
            </a:r>
            <a:r>
              <a:rPr lang="en-US" altLang="zh-CN" dirty="0"/>
              <a:t>①</a:t>
            </a:r>
            <a:r>
              <a:rPr lang="zh-CN" altLang="en-US" dirty="0"/>
              <a:t>的输出</a:t>
            </a:r>
            <a:r>
              <a:rPr lang="en-US" altLang="zh-CN" dirty="0"/>
              <a:t>Q</a:t>
            </a:r>
            <a:r>
              <a:rPr lang="en-US" altLang="zh-CN" baseline="-25000" dirty="0"/>
              <a:t>0</a:t>
            </a:r>
            <a:r>
              <a:rPr lang="zh-CN" altLang="en-US" dirty="0"/>
              <a:t> 作为整个电路的左移串行输出端</a:t>
            </a:r>
            <a:r>
              <a:rPr lang="en-US" altLang="zh-CN" dirty="0"/>
              <a:t>Q</a:t>
            </a:r>
            <a:r>
              <a:rPr lang="en-US" altLang="zh-CN" baseline="-25000" dirty="0"/>
              <a:t>0</a:t>
            </a:r>
            <a:r>
              <a:rPr lang="zh-CN" altLang="en-US" dirty="0"/>
              <a:t> 。</a:t>
            </a:r>
            <a:endParaRPr lang="en-US" altLang="zh-CN" dirty="0"/>
          </a:p>
          <a:p>
            <a:pPr marL="742950" lvl="1" indent="-285750" algn="just" eaLnBrk="0" hangingPunct="0">
              <a:lnSpc>
                <a:spcPct val="120000"/>
              </a:lnSpc>
              <a:spcBef>
                <a:spcPct val="0"/>
              </a:spcBef>
              <a:buClr>
                <a:srgbClr val="006666"/>
              </a:buClr>
              <a:buSzPct val="90000"/>
              <a:buFont typeface="Wingdings" panose="05000000000000000000" pitchFamily="2" charset="2"/>
              <a:buChar char="u"/>
            </a:pPr>
            <a:r>
              <a:rPr lang="zh-CN" altLang="en-US" dirty="0"/>
              <a:t>同时把两片的</a:t>
            </a:r>
            <a:r>
              <a:rPr lang="en-US" altLang="zh-CN" dirty="0"/>
              <a:t>S</a:t>
            </a:r>
            <a:r>
              <a:rPr lang="en-US" altLang="zh-CN" baseline="-25000" dirty="0"/>
              <a:t>1</a:t>
            </a:r>
            <a:r>
              <a:rPr lang="zh-CN" altLang="en-US" dirty="0"/>
              <a:t>、</a:t>
            </a:r>
            <a:r>
              <a:rPr lang="en-US" altLang="zh-CN" dirty="0"/>
              <a:t>S</a:t>
            </a:r>
            <a:r>
              <a:rPr lang="en-US" altLang="zh-CN" baseline="-25000" dirty="0"/>
              <a:t>0</a:t>
            </a:r>
            <a:r>
              <a:rPr lang="zh-CN" altLang="en-US" dirty="0"/>
              <a:t>、</a:t>
            </a:r>
            <a:r>
              <a:rPr lang="en-US" altLang="zh-CN" dirty="0"/>
              <a:t>CP</a:t>
            </a:r>
            <a:r>
              <a:rPr lang="zh-CN" altLang="en-US" dirty="0"/>
              <a:t>和</a:t>
            </a:r>
            <a:r>
              <a:rPr lang="en-US" altLang="zh-CN" dirty="0"/>
              <a:t>/R</a:t>
            </a:r>
            <a:r>
              <a:rPr lang="en-US" altLang="zh-CN" baseline="-25000" dirty="0"/>
              <a:t>D</a:t>
            </a:r>
            <a:r>
              <a:rPr lang="zh-CN" altLang="en-US" dirty="0"/>
              <a:t>分别并联。</a:t>
            </a:r>
            <a:endParaRPr lang="zh-CN" altLang="en-US" dirty="0">
              <a:latin typeface="宋体" panose="02010600030101010101" pitchFamily="2" charset="-122"/>
            </a:endParaRPr>
          </a:p>
        </p:txBody>
      </p:sp>
      <p:sp>
        <p:nvSpPr>
          <p:cNvPr id="97" name="椭圆 96"/>
          <p:cNvSpPr/>
          <p:nvPr/>
        </p:nvSpPr>
        <p:spPr bwMode="auto">
          <a:xfrm>
            <a:off x="3581399" y="2362200"/>
            <a:ext cx="371477" cy="430607"/>
          </a:xfrm>
          <a:prstGeom prst="ellipse">
            <a:avLst/>
          </a:prstGeom>
          <a:noFill/>
          <a:ln w="28575" cap="flat" cmpd="sng" algn="ctr">
            <a:solidFill>
              <a:srgbClr val="FF0066"/>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algn="r" eaLnBrk="0" hangingPunct="0">
              <a:lnSpc>
                <a:spcPct val="100000"/>
              </a:lnSpc>
              <a:spcBef>
                <a:spcPct val="0"/>
              </a:spcBef>
            </a:pPr>
            <a:endParaRPr lang="zh-CN" altLang="en-US" u="sng">
              <a:solidFill>
                <a:schemeClr val="accent1"/>
              </a:solidFill>
              <a:latin typeface="Lucida Sans Unicode" panose="020B0602030504020204" pitchFamily="34" charset="0"/>
              <a:ea typeface="Gulim" panose="020B0600000101010101" pitchFamily="50" charset="-127"/>
            </a:endParaRPr>
          </a:p>
        </p:txBody>
      </p:sp>
      <p:sp>
        <p:nvSpPr>
          <p:cNvPr id="98" name="椭圆 97"/>
          <p:cNvSpPr/>
          <p:nvPr/>
        </p:nvSpPr>
        <p:spPr bwMode="auto">
          <a:xfrm>
            <a:off x="8061157" y="2340142"/>
            <a:ext cx="376237" cy="468707"/>
          </a:xfrm>
          <a:prstGeom prst="ellipse">
            <a:avLst/>
          </a:prstGeom>
          <a:noFill/>
          <a:ln w="2857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algn="r" eaLnBrk="0" hangingPunct="0">
              <a:lnSpc>
                <a:spcPct val="100000"/>
              </a:lnSpc>
              <a:spcBef>
                <a:spcPct val="0"/>
              </a:spcBef>
            </a:pPr>
            <a:endParaRPr lang="zh-CN" altLang="en-US" u="sng">
              <a:solidFill>
                <a:schemeClr val="accent1"/>
              </a:solidFill>
              <a:latin typeface="Lucida Sans Unicode" panose="020B0602030504020204" pitchFamily="34" charset="0"/>
              <a:ea typeface="Gulim" panose="020B0600000101010101" pitchFamily="50" charset="-127"/>
            </a:endParaRPr>
          </a:p>
        </p:txBody>
      </p:sp>
      <p:sp>
        <p:nvSpPr>
          <p:cNvPr id="101" name="AutoShape 8"/>
          <p:cNvSpPr>
            <a:spLocks noChangeArrowheads="1"/>
          </p:cNvSpPr>
          <p:nvPr/>
        </p:nvSpPr>
        <p:spPr bwMode="auto">
          <a:xfrm>
            <a:off x="8823326" y="1790700"/>
            <a:ext cx="1292225" cy="438150"/>
          </a:xfrm>
          <a:prstGeom prst="wedgeRoundRectCallout">
            <a:avLst>
              <a:gd name="adj1" fmla="val -99595"/>
              <a:gd name="adj2" fmla="val 84947"/>
              <a:gd name="adj3" fmla="val 16667"/>
            </a:avLst>
          </a:prstGeom>
          <a:solidFill>
            <a:srgbClr val="FFFF99"/>
          </a:solidFill>
          <a:ln w="9525">
            <a:solidFill>
              <a:srgbClr val="FF9966"/>
            </a:solidFill>
            <a:miter lim="800000"/>
          </a:ln>
          <a:effectLst>
            <a:prstShdw prst="shdw17" dist="17961" dir="2700000">
              <a:srgbClr val="99995C"/>
            </a:prstShdw>
          </a:effectLst>
        </p:spPr>
        <p:txBody>
          <a:bodyPr anchor="b"/>
          <a:lstStyle/>
          <a:p>
            <a:pPr algn="l">
              <a:lnSpc>
                <a:spcPct val="110000"/>
              </a:lnSpc>
              <a:spcBef>
                <a:spcPct val="0"/>
              </a:spcBef>
            </a:pPr>
            <a:r>
              <a:rPr lang="zh-CN" altLang="en-US" dirty="0">
                <a:solidFill>
                  <a:srgbClr val="CC0099"/>
                </a:solidFill>
                <a:latin typeface="Arial" panose="020B0604020202020204" pitchFamily="34" charset="0"/>
                <a:ea typeface="楷体_GB2312" panose="02010609030101010101" charset="-122"/>
              </a:rPr>
              <a:t>右移串出</a:t>
            </a:r>
          </a:p>
        </p:txBody>
      </p:sp>
      <p:sp>
        <p:nvSpPr>
          <p:cNvPr id="103" name="AutoShape 8"/>
          <p:cNvSpPr>
            <a:spLocks noChangeArrowheads="1"/>
          </p:cNvSpPr>
          <p:nvPr/>
        </p:nvSpPr>
        <p:spPr bwMode="auto">
          <a:xfrm>
            <a:off x="1866901" y="1924050"/>
            <a:ext cx="1352551" cy="438150"/>
          </a:xfrm>
          <a:prstGeom prst="wedgeRoundRectCallout">
            <a:avLst>
              <a:gd name="adj1" fmla="val 84987"/>
              <a:gd name="adj2" fmla="val 63208"/>
              <a:gd name="adj3" fmla="val 16667"/>
            </a:avLst>
          </a:prstGeom>
          <a:solidFill>
            <a:srgbClr val="CCFFFF"/>
          </a:solidFill>
          <a:ln w="9525">
            <a:solidFill>
              <a:srgbClr val="FF9966"/>
            </a:solidFill>
            <a:miter lim="800000"/>
          </a:ln>
          <a:effectLst>
            <a:prstShdw prst="shdw17" dist="17961" dir="2700000">
              <a:srgbClr val="99995C"/>
            </a:prstShdw>
          </a:effectLst>
        </p:spPr>
        <p:txBody>
          <a:bodyPr anchor="b"/>
          <a:lstStyle/>
          <a:p>
            <a:pPr algn="l">
              <a:lnSpc>
                <a:spcPct val="110000"/>
              </a:lnSpc>
              <a:spcBef>
                <a:spcPct val="0"/>
              </a:spcBef>
            </a:pPr>
            <a:r>
              <a:rPr lang="zh-CN" altLang="en-US" dirty="0">
                <a:solidFill>
                  <a:srgbClr val="CC0099"/>
                </a:solidFill>
                <a:latin typeface="Arial" panose="020B0604020202020204" pitchFamily="34" charset="0"/>
                <a:ea typeface="楷体_GB2312" panose="02010609030101010101" charset="-122"/>
              </a:rPr>
              <a:t>左移串出</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anim calcmode="lin" valueType="num">
                                      <p:cBhvr additive="base">
                                        <p:cTn id="7" dur="500" fill="hold"/>
                                        <p:tgtEl>
                                          <p:spTgt spid="14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02425"/>
                                        </p:tgtEl>
                                        <p:attrNameLst>
                                          <p:attrName>style.visibility</p:attrName>
                                        </p:attrNameLst>
                                      </p:cBhvr>
                                      <p:to>
                                        <p:strVal val="visible"/>
                                      </p:to>
                                    </p:set>
                                    <p:animEffect transition="in" filter="wipe(left)">
                                      <p:cBhvr>
                                        <p:cTn id="13" dur="500"/>
                                        <p:tgtEl>
                                          <p:spTgt spid="102425"/>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98"/>
                                        </p:tgtEl>
                                        <p:attrNameLst>
                                          <p:attrName>style.visibility</p:attrName>
                                        </p:attrNameLst>
                                      </p:cBhvr>
                                      <p:to>
                                        <p:strVal val="visible"/>
                                      </p:to>
                                    </p:set>
                                    <p:anim calcmode="lin" valueType="num">
                                      <p:cBhvr>
                                        <p:cTn id="18" dur="500" fill="hold"/>
                                        <p:tgtEl>
                                          <p:spTgt spid="98"/>
                                        </p:tgtEl>
                                        <p:attrNameLst>
                                          <p:attrName>ppt_w</p:attrName>
                                        </p:attrNameLst>
                                      </p:cBhvr>
                                      <p:tavLst>
                                        <p:tav tm="0">
                                          <p:val>
                                            <p:fltVal val="0"/>
                                          </p:val>
                                        </p:tav>
                                        <p:tav tm="100000">
                                          <p:val>
                                            <p:strVal val="#ppt_w"/>
                                          </p:val>
                                        </p:tav>
                                      </p:tavLst>
                                    </p:anim>
                                    <p:anim calcmode="lin" valueType="num">
                                      <p:cBhvr>
                                        <p:cTn id="19" dur="500" fill="hold"/>
                                        <p:tgtEl>
                                          <p:spTgt spid="98"/>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101"/>
                                        </p:tgtEl>
                                        <p:attrNameLst>
                                          <p:attrName>style.visibility</p:attrName>
                                        </p:attrNameLst>
                                      </p:cBhvr>
                                      <p:to>
                                        <p:strVal val="visible"/>
                                      </p:to>
                                    </p:set>
                                    <p:animEffect transition="in" filter="dissolve">
                                      <p:cBhvr>
                                        <p:cTn id="23" dur="500"/>
                                        <p:tgtEl>
                                          <p:spTgt spid="101"/>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42">
                                            <p:txEl>
                                              <p:pRg st="1" end="1"/>
                                            </p:txEl>
                                          </p:spTgt>
                                        </p:tgtEl>
                                        <p:attrNameLst>
                                          <p:attrName>style.visibility</p:attrName>
                                        </p:attrNameLst>
                                      </p:cBhvr>
                                      <p:to>
                                        <p:strVal val="visible"/>
                                      </p:to>
                                    </p:set>
                                    <p:anim calcmode="lin" valueType="num">
                                      <p:cBhvr additive="base">
                                        <p:cTn id="28" dur="500" fill="hold"/>
                                        <p:tgtEl>
                                          <p:spTgt spid="142">
                                            <p:txEl>
                                              <p:pRg st="1" end="1"/>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4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102424"/>
                                        </p:tgtEl>
                                        <p:attrNameLst>
                                          <p:attrName>style.visibility</p:attrName>
                                        </p:attrNameLst>
                                      </p:cBhvr>
                                      <p:to>
                                        <p:strVal val="visible"/>
                                      </p:to>
                                    </p:set>
                                    <p:animEffect transition="in" filter="wipe(right)">
                                      <p:cBhvr>
                                        <p:cTn id="34" dur="500"/>
                                        <p:tgtEl>
                                          <p:spTgt spid="102424"/>
                                        </p:tgtEl>
                                      </p:cBhvr>
                                    </p:animEffect>
                                  </p:childTnLst>
                                </p:cTn>
                              </p:par>
                            </p:childTnLst>
                          </p:cTn>
                        </p:par>
                      </p:childTnLst>
                    </p:cTn>
                  </p:par>
                  <p:par>
                    <p:cTn id="35" fill="hold">
                      <p:stCondLst>
                        <p:cond delay="indefinite"/>
                      </p:stCondLst>
                      <p:childTnLst>
                        <p:par>
                          <p:cTn id="36" fill="hold">
                            <p:stCondLst>
                              <p:cond delay="0"/>
                            </p:stCondLst>
                            <p:childTnLst>
                              <p:par>
                                <p:cTn id="37" presetID="23" presetClass="entr" presetSubtype="16" fill="hold" grpId="0" nodeType="clickEffect">
                                  <p:stCondLst>
                                    <p:cond delay="0"/>
                                  </p:stCondLst>
                                  <p:childTnLst>
                                    <p:set>
                                      <p:cBhvr>
                                        <p:cTn id="38" dur="1" fill="hold">
                                          <p:stCondLst>
                                            <p:cond delay="0"/>
                                          </p:stCondLst>
                                        </p:cTn>
                                        <p:tgtEl>
                                          <p:spTgt spid="97"/>
                                        </p:tgtEl>
                                        <p:attrNameLst>
                                          <p:attrName>style.visibility</p:attrName>
                                        </p:attrNameLst>
                                      </p:cBhvr>
                                      <p:to>
                                        <p:strVal val="visible"/>
                                      </p:to>
                                    </p:set>
                                    <p:anim calcmode="lin" valueType="num">
                                      <p:cBhvr>
                                        <p:cTn id="39" dur="500" fill="hold"/>
                                        <p:tgtEl>
                                          <p:spTgt spid="97"/>
                                        </p:tgtEl>
                                        <p:attrNameLst>
                                          <p:attrName>ppt_w</p:attrName>
                                        </p:attrNameLst>
                                      </p:cBhvr>
                                      <p:tavLst>
                                        <p:tav tm="0">
                                          <p:val>
                                            <p:fltVal val="0"/>
                                          </p:val>
                                        </p:tav>
                                        <p:tav tm="100000">
                                          <p:val>
                                            <p:strVal val="#ppt_w"/>
                                          </p:val>
                                        </p:tav>
                                      </p:tavLst>
                                    </p:anim>
                                    <p:anim calcmode="lin" valueType="num">
                                      <p:cBhvr>
                                        <p:cTn id="40" dur="500" fill="hold"/>
                                        <p:tgtEl>
                                          <p:spTgt spid="97"/>
                                        </p:tgtEl>
                                        <p:attrNameLst>
                                          <p:attrName>ppt_h</p:attrName>
                                        </p:attrNameLst>
                                      </p:cBhvr>
                                      <p:tavLst>
                                        <p:tav tm="0">
                                          <p:val>
                                            <p:fltVal val="0"/>
                                          </p:val>
                                        </p:tav>
                                        <p:tav tm="100000">
                                          <p:val>
                                            <p:strVal val="#ppt_h"/>
                                          </p:val>
                                        </p:tav>
                                      </p:tavLst>
                                    </p:anim>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dissolve">
                                      <p:cBhvr>
                                        <p:cTn id="44" dur="500"/>
                                        <p:tgtEl>
                                          <p:spTgt spid="103"/>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42">
                                            <p:txEl>
                                              <p:pRg st="2" end="2"/>
                                            </p:txEl>
                                          </p:spTgt>
                                        </p:tgtEl>
                                        <p:attrNameLst>
                                          <p:attrName>style.visibility</p:attrName>
                                        </p:attrNameLst>
                                      </p:cBhvr>
                                      <p:to>
                                        <p:strVal val="visible"/>
                                      </p:to>
                                    </p:set>
                                    <p:anim calcmode="lin" valueType="num">
                                      <p:cBhvr additive="base">
                                        <p:cTn id="49" dur="500" fill="hold"/>
                                        <p:tgtEl>
                                          <p:spTgt spid="142">
                                            <p:txEl>
                                              <p:pRg st="2" end="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4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4" grpId="0" animBg="1"/>
      <p:bldP spid="102425" grpId="0" animBg="1"/>
      <p:bldP spid="142" grpId="0" uiExpand="1" build="p" bldLvl="2"/>
      <p:bldP spid="97" grpId="0" animBg="1"/>
      <p:bldP spid="98" grpId="0" animBg="1"/>
      <p:bldP spid="101" grpId="0" animBg="1" autoUpdateAnimBg="0"/>
      <p:bldP spid="103"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7" name="Rectangle 2"/>
          <p:cNvSpPr>
            <a:spLocks noGrp="1" noChangeArrowheads="1"/>
          </p:cNvSpPr>
          <p:nvPr>
            <p:ph type="title"/>
          </p:nvPr>
        </p:nvSpPr>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集成移位寄存器的用途</a:t>
            </a:r>
          </a:p>
        </p:txBody>
      </p:sp>
      <p:sp>
        <p:nvSpPr>
          <p:cNvPr id="103430" name="文本占位符 117"/>
          <p:cNvSpPr>
            <a:spLocks noGrp="1"/>
          </p:cNvSpPr>
          <p:nvPr>
            <p:ph type="body" sz="half" idx="1"/>
          </p:nvPr>
        </p:nvSpPr>
        <p:spPr>
          <a:xfrm>
            <a:off x="1901825" y="1331913"/>
            <a:ext cx="3771900" cy="442912"/>
          </a:xfrm>
        </p:spPr>
        <p:txBody>
          <a:bodyPr>
            <a:normAutofit lnSpcReduction="10000"/>
          </a:bodyPr>
          <a:lstStyle/>
          <a:p>
            <a:r>
              <a:rPr lang="zh-CN" altLang="en-US" dirty="0" smtClean="0"/>
              <a:t>主要用途</a:t>
            </a:r>
          </a:p>
        </p:txBody>
      </p:sp>
      <p:sp>
        <p:nvSpPr>
          <p:cNvPr id="142" name="矩形 141"/>
          <p:cNvSpPr>
            <a:spLocks noChangeArrowheads="1"/>
          </p:cNvSpPr>
          <p:nvPr/>
        </p:nvSpPr>
        <p:spPr bwMode="auto">
          <a:xfrm>
            <a:off x="1814514" y="1847851"/>
            <a:ext cx="8505825" cy="2800767"/>
          </a:xfrm>
          <a:prstGeom prst="rect">
            <a:avLst/>
          </a:prstGeom>
          <a:noFill/>
          <a:ln w="9525">
            <a:noFill/>
            <a:miter lim="800000"/>
          </a:ln>
        </p:spPr>
        <p:txBody>
          <a:bodyPr>
            <a:spAutoFit/>
          </a:bodyPr>
          <a:lstStyle/>
          <a:p>
            <a:pPr marL="742950" lvl="1" indent="-285750" algn="just" eaLnBrk="0" hangingPunct="0">
              <a:lnSpc>
                <a:spcPct val="110000"/>
              </a:lnSpc>
              <a:spcBef>
                <a:spcPct val="0"/>
              </a:spcBef>
              <a:buClr>
                <a:srgbClr val="006666"/>
              </a:buClr>
              <a:buSzPct val="90000"/>
              <a:buFont typeface="Wingdings" panose="05000000000000000000" pitchFamily="2" charset="2"/>
              <a:buChar char="u"/>
            </a:pPr>
            <a:r>
              <a:rPr lang="zh-CN" altLang="en-US" dirty="0">
                <a:latin typeface="宋体" panose="02010600030101010101" pitchFamily="2" charset="-122"/>
              </a:rPr>
              <a:t>数据保存与移位</a:t>
            </a:r>
          </a:p>
          <a:p>
            <a:pPr marL="742950" lvl="1" indent="-285750" algn="just" eaLnBrk="0" hangingPunct="0">
              <a:lnSpc>
                <a:spcPct val="110000"/>
              </a:lnSpc>
              <a:spcBef>
                <a:spcPct val="0"/>
              </a:spcBef>
              <a:buClr>
                <a:srgbClr val="006666"/>
              </a:buClr>
              <a:buSzPct val="90000"/>
              <a:buFont typeface="Wingdings" panose="05000000000000000000" pitchFamily="2" charset="2"/>
              <a:buChar char="u"/>
            </a:pPr>
            <a:r>
              <a:rPr lang="zh-CN" altLang="en-US" dirty="0"/>
              <a:t>计算机</a:t>
            </a:r>
            <a:r>
              <a:rPr lang="zh-CN" altLang="en-US" dirty="0">
                <a:solidFill>
                  <a:srgbClr val="CC0099"/>
                </a:solidFill>
              </a:rPr>
              <a:t>串行通信</a:t>
            </a:r>
            <a:r>
              <a:rPr lang="zh-CN" altLang="en-US" dirty="0"/>
              <a:t>（</a:t>
            </a:r>
            <a:r>
              <a:rPr lang="zh-CN" altLang="zh-CN" dirty="0"/>
              <a:t>使用串行接口</a:t>
            </a:r>
            <a:r>
              <a:rPr lang="en-US" altLang="zh-CN" dirty="0"/>
              <a:t>RS232</a:t>
            </a:r>
            <a:r>
              <a:rPr lang="zh-CN" altLang="zh-CN" dirty="0"/>
              <a:t>、</a:t>
            </a:r>
            <a:r>
              <a:rPr lang="en-US" altLang="zh-CN" dirty="0"/>
              <a:t>RS485</a:t>
            </a:r>
            <a:r>
              <a:rPr lang="zh-CN" altLang="zh-CN" dirty="0"/>
              <a:t>）</a:t>
            </a:r>
            <a:r>
              <a:rPr lang="zh-CN" altLang="en-US" dirty="0"/>
              <a:t>中的</a:t>
            </a:r>
            <a:r>
              <a:rPr lang="zh-CN" altLang="en-US" dirty="0">
                <a:latin typeface="宋体" panose="02010600030101010101" pitchFamily="2" charset="-122"/>
              </a:rPr>
              <a:t>并串转换及串并转换</a:t>
            </a:r>
            <a:endParaRPr lang="en-US" altLang="zh-CN" dirty="0">
              <a:latin typeface="宋体" panose="02010600030101010101" pitchFamily="2" charset="-122"/>
            </a:endParaRPr>
          </a:p>
          <a:p>
            <a:pPr marL="742950" lvl="1" indent="-285750" algn="just" eaLnBrk="0" hangingPunct="0">
              <a:lnSpc>
                <a:spcPct val="110000"/>
              </a:lnSpc>
              <a:spcBef>
                <a:spcPct val="0"/>
              </a:spcBef>
              <a:buClr>
                <a:srgbClr val="006666"/>
              </a:buClr>
              <a:buSzPct val="90000"/>
            </a:pPr>
            <a:r>
              <a:rPr lang="zh-CN" altLang="en-US" dirty="0">
                <a:solidFill>
                  <a:srgbClr val="FF0000"/>
                </a:solidFill>
              </a:rPr>
              <a:t>     </a:t>
            </a:r>
            <a:r>
              <a:rPr lang="zh-CN" altLang="zh-CN" dirty="0">
                <a:solidFill>
                  <a:srgbClr val="FF0000"/>
                </a:solidFill>
              </a:rPr>
              <a:t>串行通信</a:t>
            </a:r>
            <a:r>
              <a:rPr lang="en-US" altLang="zh-CN" dirty="0"/>
              <a:t>——</a:t>
            </a:r>
            <a:r>
              <a:rPr lang="zh-CN" altLang="zh-CN" dirty="0"/>
              <a:t>数据在一根传输线上一位一位地顺序传送。</a:t>
            </a:r>
            <a:endParaRPr lang="en-US" altLang="zh-CN" dirty="0"/>
          </a:p>
          <a:p>
            <a:pPr marL="742950" lvl="1" indent="-285750" algn="just" eaLnBrk="0" hangingPunct="0">
              <a:lnSpc>
                <a:spcPct val="110000"/>
              </a:lnSpc>
              <a:spcBef>
                <a:spcPct val="0"/>
              </a:spcBef>
              <a:buClr>
                <a:srgbClr val="006666"/>
              </a:buClr>
              <a:buSzPct val="90000"/>
            </a:pPr>
            <a:r>
              <a:rPr lang="zh-CN" altLang="en-US" dirty="0"/>
              <a:t>     </a:t>
            </a:r>
            <a:r>
              <a:rPr lang="zh-CN" altLang="zh-CN" dirty="0">
                <a:solidFill>
                  <a:srgbClr val="FF0000"/>
                </a:solidFill>
              </a:rPr>
              <a:t>并行通信</a:t>
            </a:r>
            <a:r>
              <a:rPr lang="en-US" altLang="zh-CN" dirty="0"/>
              <a:t>——</a:t>
            </a:r>
            <a:r>
              <a:rPr lang="zh-CN" altLang="zh-CN" dirty="0"/>
              <a:t>数据以字节（字）为单位在多根传输线上同时传送。</a:t>
            </a:r>
            <a:endParaRPr lang="zh-CN" altLang="en-US" dirty="0">
              <a:latin typeface="宋体" panose="02010600030101010101" pitchFamily="2" charset="-122"/>
            </a:endParaRPr>
          </a:p>
          <a:p>
            <a:pPr marL="742950" lvl="1" indent="-285750" algn="just" eaLnBrk="0" hangingPunct="0">
              <a:lnSpc>
                <a:spcPct val="110000"/>
              </a:lnSpc>
              <a:spcBef>
                <a:spcPct val="0"/>
              </a:spcBef>
              <a:buClr>
                <a:srgbClr val="006666"/>
              </a:buClr>
              <a:buSzPct val="90000"/>
              <a:buFont typeface="Wingdings" panose="05000000000000000000" pitchFamily="2" charset="2"/>
              <a:buChar char="u"/>
            </a:pPr>
            <a:r>
              <a:rPr lang="zh-CN" altLang="en-US" dirty="0">
                <a:latin typeface="宋体" panose="02010600030101010101" pitchFamily="2" charset="-122"/>
              </a:rPr>
              <a:t>移存型计数器（环形计数器，扭</a:t>
            </a:r>
            <a:r>
              <a:rPr lang="zh-CN" altLang="en-US" dirty="0"/>
              <a:t>环形计数器</a:t>
            </a:r>
            <a:r>
              <a:rPr lang="zh-CN" altLang="en-US" dirty="0">
                <a:latin typeface="宋体" panose="02010600030101010101" pitchFamily="2" charset="-122"/>
              </a:rPr>
              <a:t>）</a:t>
            </a:r>
            <a:endParaRPr lang="en-US" altLang="zh-CN" dirty="0">
              <a:latin typeface="宋体" panose="02010600030101010101" pitchFamily="2" charset="-122"/>
            </a:endParaRPr>
          </a:p>
          <a:p>
            <a:pPr marL="742950" lvl="1" indent="-285750" algn="just" eaLnBrk="0" hangingPunct="0">
              <a:lnSpc>
                <a:spcPct val="110000"/>
              </a:lnSpc>
              <a:spcBef>
                <a:spcPct val="0"/>
              </a:spcBef>
              <a:buClr>
                <a:srgbClr val="006666"/>
              </a:buClr>
              <a:buSzPct val="90000"/>
            </a:pPr>
            <a:r>
              <a:rPr lang="zh-CN" altLang="en-US" dirty="0"/>
              <a:t>    利用移位寄存器组成的计数器叫做</a:t>
            </a:r>
            <a:r>
              <a:rPr lang="zh-CN" altLang="en-US" dirty="0">
                <a:solidFill>
                  <a:srgbClr val="FF0000"/>
                </a:solidFill>
              </a:rPr>
              <a:t>移存型计数器 </a:t>
            </a:r>
            <a:r>
              <a:rPr lang="zh-CN" altLang="en-US" dirty="0"/>
              <a:t>。</a:t>
            </a:r>
          </a:p>
          <a:p>
            <a:pPr marL="742950" lvl="1" indent="-285750" algn="just" eaLnBrk="0" hangingPunct="0">
              <a:lnSpc>
                <a:spcPct val="110000"/>
              </a:lnSpc>
              <a:spcBef>
                <a:spcPct val="0"/>
              </a:spcBef>
              <a:buClr>
                <a:srgbClr val="006666"/>
              </a:buClr>
              <a:buSzPct val="90000"/>
            </a:pPr>
            <a:endParaRPr lang="zh-CN" altLang="en-US" dirty="0">
              <a:latin typeface="宋体" panose="02010600030101010101" pitchFamily="2" charset="-122"/>
            </a:endParaRPr>
          </a:p>
        </p:txBody>
      </p:sp>
      <p:grpSp>
        <p:nvGrpSpPr>
          <p:cNvPr id="2" name="Group 117"/>
          <p:cNvGrpSpPr/>
          <p:nvPr/>
        </p:nvGrpSpPr>
        <p:grpSpPr bwMode="auto">
          <a:xfrm>
            <a:off x="3984625" y="4429126"/>
            <a:ext cx="3733800" cy="1838325"/>
            <a:chOff x="2448" y="2400"/>
            <a:chExt cx="2352" cy="1158"/>
          </a:xfrm>
        </p:grpSpPr>
        <p:grpSp>
          <p:nvGrpSpPr>
            <p:cNvPr id="103431" name="Group 100"/>
            <p:cNvGrpSpPr/>
            <p:nvPr/>
          </p:nvGrpSpPr>
          <p:grpSpPr bwMode="auto">
            <a:xfrm>
              <a:off x="2448" y="2400"/>
              <a:ext cx="336" cy="864"/>
              <a:chOff x="2448" y="2400"/>
              <a:chExt cx="336" cy="864"/>
            </a:xfrm>
          </p:grpSpPr>
          <p:sp>
            <p:nvSpPr>
              <p:cNvPr id="103448" name="Rectangle 98"/>
              <p:cNvSpPr>
                <a:spLocks noChangeArrowheads="1"/>
              </p:cNvSpPr>
              <p:nvPr/>
            </p:nvSpPr>
            <p:spPr bwMode="auto">
              <a:xfrm>
                <a:off x="2448" y="2400"/>
                <a:ext cx="336" cy="864"/>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03449" name="Text Box 99"/>
              <p:cNvSpPr txBox="1">
                <a:spLocks noChangeArrowheads="1"/>
              </p:cNvSpPr>
              <p:nvPr/>
            </p:nvSpPr>
            <p:spPr bwMode="auto">
              <a:xfrm>
                <a:off x="2496" y="2496"/>
                <a:ext cx="240" cy="617"/>
              </a:xfrm>
              <a:prstGeom prst="rect">
                <a:avLst/>
              </a:prstGeom>
              <a:noFill/>
              <a:ln w="9525">
                <a:noFill/>
                <a:miter lim="800000"/>
              </a:ln>
            </p:spPr>
            <p:txBody>
              <a:bodyPr>
                <a:spAutoFit/>
              </a:bodyPr>
              <a:lstStyle/>
              <a:p>
                <a:pPr algn="just" eaLnBrk="0" hangingPunct="0"/>
                <a:r>
                  <a:rPr lang="zh-CN" altLang="en-US" sz="1600">
                    <a:solidFill>
                      <a:schemeClr val="hlink"/>
                    </a:solidFill>
                    <a:ea typeface="Gulim" panose="020B0600000101010101" pitchFamily="50" charset="-127"/>
                  </a:rPr>
                  <a:t>计算机</a:t>
                </a:r>
                <a:r>
                  <a:rPr lang="en-US" altLang="zh-CN" sz="1600">
                    <a:solidFill>
                      <a:schemeClr val="hlink"/>
                    </a:solidFill>
                    <a:ea typeface="Gulim" panose="020B0600000101010101" pitchFamily="50" charset="-127"/>
                  </a:rPr>
                  <a:t>A</a:t>
                </a:r>
              </a:p>
            </p:txBody>
          </p:sp>
        </p:grpSp>
        <p:grpSp>
          <p:nvGrpSpPr>
            <p:cNvPr id="103432" name="Group 101"/>
            <p:cNvGrpSpPr/>
            <p:nvPr/>
          </p:nvGrpSpPr>
          <p:grpSpPr bwMode="auto">
            <a:xfrm>
              <a:off x="2976" y="2400"/>
              <a:ext cx="336" cy="864"/>
              <a:chOff x="2448" y="2400"/>
              <a:chExt cx="336" cy="864"/>
            </a:xfrm>
          </p:grpSpPr>
          <p:sp>
            <p:nvSpPr>
              <p:cNvPr id="103446" name="Rectangle 102"/>
              <p:cNvSpPr>
                <a:spLocks noChangeArrowheads="1"/>
              </p:cNvSpPr>
              <p:nvPr/>
            </p:nvSpPr>
            <p:spPr bwMode="auto">
              <a:xfrm>
                <a:off x="2448" y="2400"/>
                <a:ext cx="336" cy="864"/>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03447" name="Text Box 103"/>
              <p:cNvSpPr txBox="1">
                <a:spLocks noChangeArrowheads="1"/>
              </p:cNvSpPr>
              <p:nvPr/>
            </p:nvSpPr>
            <p:spPr bwMode="auto">
              <a:xfrm>
                <a:off x="2496" y="2496"/>
                <a:ext cx="240" cy="617"/>
              </a:xfrm>
              <a:prstGeom prst="rect">
                <a:avLst/>
              </a:prstGeom>
              <a:noFill/>
              <a:ln w="9525">
                <a:noFill/>
                <a:miter lim="800000"/>
              </a:ln>
            </p:spPr>
            <p:txBody>
              <a:bodyPr>
                <a:spAutoFit/>
              </a:bodyPr>
              <a:lstStyle/>
              <a:p>
                <a:pPr algn="just" eaLnBrk="0" hangingPunct="0"/>
                <a:r>
                  <a:rPr lang="zh-CN" altLang="en-US" sz="1600" dirty="0">
                    <a:solidFill>
                      <a:schemeClr val="hlink"/>
                    </a:solidFill>
                    <a:ea typeface="Gulim" panose="020B0600000101010101" pitchFamily="50" charset="-127"/>
                  </a:rPr>
                  <a:t>并串转换</a:t>
                </a:r>
              </a:p>
            </p:txBody>
          </p:sp>
        </p:grpSp>
        <p:grpSp>
          <p:nvGrpSpPr>
            <p:cNvPr id="103433" name="Group 104"/>
            <p:cNvGrpSpPr/>
            <p:nvPr/>
          </p:nvGrpSpPr>
          <p:grpSpPr bwMode="auto">
            <a:xfrm>
              <a:off x="3936" y="2400"/>
              <a:ext cx="336" cy="864"/>
              <a:chOff x="2448" y="2400"/>
              <a:chExt cx="336" cy="864"/>
            </a:xfrm>
          </p:grpSpPr>
          <p:sp>
            <p:nvSpPr>
              <p:cNvPr id="103444" name="Rectangle 105"/>
              <p:cNvSpPr>
                <a:spLocks noChangeArrowheads="1"/>
              </p:cNvSpPr>
              <p:nvPr/>
            </p:nvSpPr>
            <p:spPr bwMode="auto">
              <a:xfrm>
                <a:off x="2448" y="2400"/>
                <a:ext cx="336" cy="864"/>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03445" name="Text Box 106"/>
              <p:cNvSpPr txBox="1">
                <a:spLocks noChangeArrowheads="1"/>
              </p:cNvSpPr>
              <p:nvPr/>
            </p:nvSpPr>
            <p:spPr bwMode="auto">
              <a:xfrm>
                <a:off x="2496" y="2496"/>
                <a:ext cx="240" cy="617"/>
              </a:xfrm>
              <a:prstGeom prst="rect">
                <a:avLst/>
              </a:prstGeom>
              <a:noFill/>
              <a:ln w="9525">
                <a:noFill/>
                <a:miter lim="800000"/>
              </a:ln>
            </p:spPr>
            <p:txBody>
              <a:bodyPr>
                <a:spAutoFit/>
              </a:bodyPr>
              <a:lstStyle/>
              <a:p>
                <a:pPr algn="just" eaLnBrk="0" hangingPunct="0"/>
                <a:r>
                  <a:rPr lang="zh-CN" altLang="en-US" sz="1600">
                    <a:solidFill>
                      <a:schemeClr val="hlink"/>
                    </a:solidFill>
                    <a:ea typeface="Gulim" panose="020B0600000101010101" pitchFamily="50" charset="-127"/>
                  </a:rPr>
                  <a:t>串并转换</a:t>
                </a:r>
              </a:p>
            </p:txBody>
          </p:sp>
        </p:grpSp>
        <p:grpSp>
          <p:nvGrpSpPr>
            <p:cNvPr id="103434" name="Group 107"/>
            <p:cNvGrpSpPr/>
            <p:nvPr/>
          </p:nvGrpSpPr>
          <p:grpSpPr bwMode="auto">
            <a:xfrm>
              <a:off x="4464" y="2400"/>
              <a:ext cx="336" cy="864"/>
              <a:chOff x="2448" y="2400"/>
              <a:chExt cx="336" cy="864"/>
            </a:xfrm>
          </p:grpSpPr>
          <p:sp>
            <p:nvSpPr>
              <p:cNvPr id="103442" name="Rectangle 108"/>
              <p:cNvSpPr>
                <a:spLocks noChangeArrowheads="1"/>
              </p:cNvSpPr>
              <p:nvPr/>
            </p:nvSpPr>
            <p:spPr bwMode="auto">
              <a:xfrm>
                <a:off x="2448" y="2400"/>
                <a:ext cx="336" cy="864"/>
              </a:xfrm>
              <a:prstGeom prst="rect">
                <a:avLst/>
              </a:prstGeom>
              <a:noFill/>
              <a:ln w="1905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03443" name="Text Box 109"/>
              <p:cNvSpPr txBox="1">
                <a:spLocks noChangeArrowheads="1"/>
              </p:cNvSpPr>
              <p:nvPr/>
            </p:nvSpPr>
            <p:spPr bwMode="auto">
              <a:xfrm>
                <a:off x="2496" y="2496"/>
                <a:ext cx="240" cy="617"/>
              </a:xfrm>
              <a:prstGeom prst="rect">
                <a:avLst/>
              </a:prstGeom>
              <a:noFill/>
              <a:ln w="9525">
                <a:noFill/>
                <a:miter lim="800000"/>
              </a:ln>
            </p:spPr>
            <p:txBody>
              <a:bodyPr>
                <a:spAutoFit/>
              </a:bodyPr>
              <a:lstStyle/>
              <a:p>
                <a:pPr algn="just" eaLnBrk="0" hangingPunct="0"/>
                <a:r>
                  <a:rPr lang="zh-CN" altLang="en-US" sz="1600">
                    <a:solidFill>
                      <a:schemeClr val="hlink"/>
                    </a:solidFill>
                    <a:ea typeface="Gulim" panose="020B0600000101010101" pitchFamily="50" charset="-127"/>
                  </a:rPr>
                  <a:t>计算机</a:t>
                </a:r>
                <a:r>
                  <a:rPr lang="en-US" altLang="zh-CN" sz="1600">
                    <a:solidFill>
                      <a:schemeClr val="hlink"/>
                    </a:solidFill>
                    <a:ea typeface="Gulim" panose="020B0600000101010101" pitchFamily="50" charset="-127"/>
                  </a:rPr>
                  <a:t>B</a:t>
                </a:r>
              </a:p>
            </p:txBody>
          </p:sp>
        </p:grpSp>
        <p:sp>
          <p:nvSpPr>
            <p:cNvPr id="103435" name="AutoShape 110"/>
            <p:cNvSpPr>
              <a:spLocks noChangeArrowheads="1"/>
            </p:cNvSpPr>
            <p:nvPr/>
          </p:nvSpPr>
          <p:spPr bwMode="auto">
            <a:xfrm>
              <a:off x="2784" y="2784"/>
              <a:ext cx="192" cy="96"/>
            </a:xfrm>
            <a:prstGeom prst="rightArrow">
              <a:avLst>
                <a:gd name="adj1" fmla="val 50000"/>
                <a:gd name="adj2" fmla="val 50000"/>
              </a:avLst>
            </a:prstGeom>
            <a:noFill/>
            <a:ln w="9525">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03436" name="Line 111"/>
            <p:cNvSpPr>
              <a:spLocks noChangeShapeType="1"/>
            </p:cNvSpPr>
            <p:nvPr/>
          </p:nvSpPr>
          <p:spPr bwMode="auto">
            <a:xfrm>
              <a:off x="3312" y="2832"/>
              <a:ext cx="624" cy="0"/>
            </a:xfrm>
            <a:prstGeom prst="line">
              <a:avLst/>
            </a:prstGeom>
            <a:noFill/>
            <a:ln w="9525">
              <a:solidFill>
                <a:schemeClr val="tx1"/>
              </a:solidFill>
              <a:round/>
              <a:tailEnd type="triangle" w="med" len="med"/>
            </a:ln>
          </p:spPr>
          <p:txBody>
            <a:bodyPr/>
            <a:lstStyle/>
            <a:p>
              <a:endParaRPr lang="zh-CN" altLang="en-US"/>
            </a:p>
          </p:txBody>
        </p:sp>
        <p:sp>
          <p:nvSpPr>
            <p:cNvPr id="103437" name="AutoShape 112"/>
            <p:cNvSpPr>
              <a:spLocks noChangeArrowheads="1"/>
            </p:cNvSpPr>
            <p:nvPr/>
          </p:nvSpPr>
          <p:spPr bwMode="auto">
            <a:xfrm>
              <a:off x="4272" y="2784"/>
              <a:ext cx="192" cy="96"/>
            </a:xfrm>
            <a:prstGeom prst="rightArrow">
              <a:avLst>
                <a:gd name="adj1" fmla="val 50000"/>
                <a:gd name="adj2" fmla="val 50000"/>
              </a:avLst>
            </a:prstGeom>
            <a:noFill/>
            <a:ln w="9525">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03438" name="Text Box 113"/>
            <p:cNvSpPr txBox="1">
              <a:spLocks noChangeArrowheads="1"/>
            </p:cNvSpPr>
            <p:nvPr/>
          </p:nvSpPr>
          <p:spPr bwMode="auto">
            <a:xfrm>
              <a:off x="2544" y="3360"/>
              <a:ext cx="720" cy="198"/>
            </a:xfrm>
            <a:prstGeom prst="rect">
              <a:avLst/>
            </a:prstGeom>
            <a:noFill/>
            <a:ln w="9525">
              <a:noFill/>
              <a:miter lim="800000"/>
            </a:ln>
          </p:spPr>
          <p:txBody>
            <a:bodyPr>
              <a:spAutoFit/>
            </a:bodyPr>
            <a:lstStyle/>
            <a:p>
              <a:pPr algn="just" eaLnBrk="0" hangingPunct="0"/>
              <a:r>
                <a:rPr lang="zh-CN" altLang="en-US" sz="1600">
                  <a:solidFill>
                    <a:schemeClr val="hlink"/>
                  </a:solidFill>
                  <a:ea typeface="Gulim" panose="020B0600000101010101" pitchFamily="50" charset="-127"/>
                </a:rPr>
                <a:t>并行数据</a:t>
              </a:r>
            </a:p>
          </p:txBody>
        </p:sp>
        <p:sp>
          <p:nvSpPr>
            <p:cNvPr id="103439" name="Text Box 114"/>
            <p:cNvSpPr txBox="1">
              <a:spLocks noChangeArrowheads="1"/>
            </p:cNvSpPr>
            <p:nvPr/>
          </p:nvSpPr>
          <p:spPr bwMode="auto">
            <a:xfrm>
              <a:off x="3312" y="3360"/>
              <a:ext cx="720" cy="198"/>
            </a:xfrm>
            <a:prstGeom prst="rect">
              <a:avLst/>
            </a:prstGeom>
            <a:noFill/>
            <a:ln w="9525">
              <a:noFill/>
              <a:miter lim="800000"/>
            </a:ln>
          </p:spPr>
          <p:txBody>
            <a:bodyPr>
              <a:spAutoFit/>
            </a:bodyPr>
            <a:lstStyle/>
            <a:p>
              <a:pPr algn="just" eaLnBrk="0" hangingPunct="0"/>
              <a:r>
                <a:rPr lang="zh-CN" altLang="en-US" sz="1600">
                  <a:solidFill>
                    <a:schemeClr val="hlink"/>
                  </a:solidFill>
                  <a:ea typeface="Gulim" panose="020B0600000101010101" pitchFamily="50" charset="-127"/>
                </a:rPr>
                <a:t>串行数据</a:t>
              </a:r>
            </a:p>
          </p:txBody>
        </p:sp>
        <p:sp>
          <p:nvSpPr>
            <p:cNvPr id="103440" name="Text Box 115"/>
            <p:cNvSpPr txBox="1">
              <a:spLocks noChangeArrowheads="1"/>
            </p:cNvSpPr>
            <p:nvPr/>
          </p:nvSpPr>
          <p:spPr bwMode="auto">
            <a:xfrm>
              <a:off x="4080" y="3360"/>
              <a:ext cx="720" cy="198"/>
            </a:xfrm>
            <a:prstGeom prst="rect">
              <a:avLst/>
            </a:prstGeom>
            <a:noFill/>
            <a:ln w="9525">
              <a:noFill/>
              <a:miter lim="800000"/>
            </a:ln>
          </p:spPr>
          <p:txBody>
            <a:bodyPr>
              <a:spAutoFit/>
            </a:bodyPr>
            <a:lstStyle/>
            <a:p>
              <a:pPr algn="just" eaLnBrk="0" hangingPunct="0"/>
              <a:r>
                <a:rPr lang="zh-CN" altLang="en-US" sz="1600">
                  <a:solidFill>
                    <a:schemeClr val="hlink"/>
                  </a:solidFill>
                  <a:ea typeface="Gulim" panose="020B0600000101010101" pitchFamily="50" charset="-127"/>
                </a:rPr>
                <a:t>并行数据</a:t>
              </a:r>
            </a:p>
          </p:txBody>
        </p:sp>
        <p:sp>
          <p:nvSpPr>
            <p:cNvPr id="103441" name="Text Box 116"/>
            <p:cNvSpPr txBox="1">
              <a:spLocks noChangeArrowheads="1"/>
            </p:cNvSpPr>
            <p:nvPr/>
          </p:nvSpPr>
          <p:spPr bwMode="auto">
            <a:xfrm>
              <a:off x="3456" y="2832"/>
              <a:ext cx="528" cy="198"/>
            </a:xfrm>
            <a:prstGeom prst="rect">
              <a:avLst/>
            </a:prstGeom>
            <a:noFill/>
            <a:ln w="9525">
              <a:noFill/>
              <a:miter lim="800000"/>
            </a:ln>
          </p:spPr>
          <p:txBody>
            <a:bodyPr>
              <a:spAutoFit/>
            </a:bodyPr>
            <a:lstStyle/>
            <a:p>
              <a:pPr algn="just" eaLnBrk="0" hangingPunct="0"/>
              <a:r>
                <a:rPr lang="zh-CN" altLang="en-US" sz="1600">
                  <a:solidFill>
                    <a:schemeClr val="hlink"/>
                  </a:solidFill>
                  <a:ea typeface="Gulim" panose="020B0600000101010101" pitchFamily="50" charset="-127"/>
                </a:rPr>
                <a:t>传输</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2"/>
                                        </p:tgtEl>
                                        <p:attrNameLst>
                                          <p:attrName>style.visibility</p:attrName>
                                        </p:attrNameLst>
                                      </p:cBhvr>
                                      <p:to>
                                        <p:strVal val="visible"/>
                                      </p:to>
                                    </p:set>
                                    <p:anim calcmode="lin" valueType="num">
                                      <p:cBhvr additive="base">
                                        <p:cTn id="7" dur="500" fill="hold"/>
                                        <p:tgtEl>
                                          <p:spTgt spid="142"/>
                                        </p:tgtEl>
                                        <p:attrNameLst>
                                          <p:attrName>ppt_x</p:attrName>
                                        </p:attrNameLst>
                                      </p:cBhvr>
                                      <p:tavLst>
                                        <p:tav tm="0">
                                          <p:val>
                                            <p:strVal val="0-#ppt_w/2"/>
                                          </p:val>
                                        </p:tav>
                                        <p:tav tm="100000">
                                          <p:val>
                                            <p:strVal val="#ppt_x"/>
                                          </p:val>
                                        </p:tav>
                                      </p:tavLst>
                                    </p:anim>
                                    <p:anim calcmode="lin" valueType="num">
                                      <p:cBhvr additive="base">
                                        <p:cTn id="8" dur="500" fill="hold"/>
                                        <p:tgtEl>
                                          <p:spTgt spid="1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108197" y="564320"/>
            <a:ext cx="5975607" cy="533400"/>
          </a:xfrm>
        </p:spPr>
        <p:txBody>
          <a:bodyPr>
            <a:normAutofit fontScale="90000"/>
          </a:bodyPr>
          <a:lstStyle/>
          <a:p>
            <a:pPr algn="ctr"/>
            <a:r>
              <a:rPr lang="zh-CN" altLang="en-US" dirty="0" smtClean="0">
                <a:solidFill>
                  <a:srgbClr val="FFCC00"/>
                </a:solidFill>
                <a:latin typeface="Arial" panose="020B0604020202020204" pitchFamily="34" charset="0"/>
                <a:ea typeface="黑体" panose="02010600030101010101" pitchFamily="49" charset="-122"/>
              </a:rPr>
              <a:t>同步时序逻辑电路举例</a:t>
            </a:r>
            <a:r>
              <a:rPr lang="en-US" altLang="zh-CN" dirty="0" smtClean="0">
                <a:solidFill>
                  <a:srgbClr val="FFCC00"/>
                </a:solidFill>
                <a:latin typeface="Arial" panose="020B0604020202020204" pitchFamily="34" charset="0"/>
                <a:ea typeface="黑体" panose="02010600030101010101" pitchFamily="49" charset="-122"/>
              </a:rPr>
              <a:t>2</a:t>
            </a:r>
          </a:p>
        </p:txBody>
      </p:sp>
      <p:pic>
        <p:nvPicPr>
          <p:cNvPr id="49220" name="Picture 68"/>
          <p:cNvPicPr>
            <a:picLocks noChangeAspect="1" noChangeArrowheads="1"/>
          </p:cNvPicPr>
          <p:nvPr/>
        </p:nvPicPr>
        <p:blipFill>
          <a:blip r:embed="rId3" cstate="print"/>
          <a:srcRect/>
          <a:stretch>
            <a:fillRect/>
          </a:stretch>
        </p:blipFill>
        <p:spPr bwMode="black">
          <a:xfrm>
            <a:off x="2618476" y="1157288"/>
            <a:ext cx="6955048" cy="2353016"/>
          </a:xfrm>
          <a:prstGeom prst="rect">
            <a:avLst/>
          </a:prstGeom>
          <a:noFill/>
          <a:ln w="9525" cap="flat" cmpd="sng" algn="ctr">
            <a:noFill/>
            <a:prstDash val="solid"/>
            <a:miter lim="800000"/>
            <a:headEnd/>
            <a:tailEnd/>
          </a:ln>
        </p:spPr>
      </p:pic>
      <p:grpSp>
        <p:nvGrpSpPr>
          <p:cNvPr id="144" name="Group 80"/>
          <p:cNvGrpSpPr/>
          <p:nvPr/>
        </p:nvGrpSpPr>
        <p:grpSpPr bwMode="auto">
          <a:xfrm>
            <a:off x="3436688" y="3625602"/>
            <a:ext cx="3694113" cy="444500"/>
            <a:chOff x="116" y="2620"/>
            <a:chExt cx="2327" cy="280"/>
          </a:xfrm>
        </p:grpSpPr>
        <p:sp>
          <p:nvSpPr>
            <p:cNvPr id="145" name="Text Box 73"/>
            <p:cNvSpPr txBox="1">
              <a:spLocks noChangeArrowheads="1"/>
            </p:cNvSpPr>
            <p:nvPr/>
          </p:nvSpPr>
          <p:spPr bwMode="auto">
            <a:xfrm>
              <a:off x="116" y="2667"/>
              <a:ext cx="2327" cy="233"/>
            </a:xfrm>
            <a:prstGeom prst="rect">
              <a:avLst/>
            </a:prstGeom>
            <a:noFill/>
            <a:ln w="38100">
              <a:noFill/>
              <a:miter lim="800000"/>
            </a:ln>
            <a:effectLst/>
          </p:spPr>
          <p:txBody>
            <a:bodyPr>
              <a:spAutoFit/>
            </a:bodyPr>
            <a:lstStyle/>
            <a:p>
              <a:pPr>
                <a:spcBef>
                  <a:spcPct val="50000"/>
                </a:spcBef>
              </a:pPr>
              <a:r>
                <a:rPr lang="en-US" altLang="zh-CN" dirty="0"/>
                <a:t>Y=AQ</a:t>
              </a:r>
              <a:r>
                <a:rPr lang="en-US" altLang="zh-CN" baseline="-25000" dirty="0"/>
                <a:t>1</a:t>
              </a:r>
              <a:r>
                <a:rPr lang="en-US" altLang="zh-CN" baseline="30000" dirty="0"/>
                <a:t>n</a:t>
              </a:r>
              <a:r>
                <a:rPr lang="en-US" altLang="zh-CN" dirty="0"/>
                <a:t>Q</a:t>
              </a:r>
              <a:r>
                <a:rPr lang="en-US" altLang="zh-CN" baseline="-25000" dirty="0"/>
                <a:t>2</a:t>
              </a:r>
              <a:r>
                <a:rPr lang="en-US" altLang="zh-CN" baseline="30000" dirty="0"/>
                <a:t>n</a:t>
              </a:r>
              <a:r>
                <a:rPr lang="en-US" altLang="zh-CN" dirty="0"/>
                <a:t>AQ</a:t>
              </a:r>
              <a:r>
                <a:rPr lang="en-US" altLang="zh-CN" baseline="-25000" dirty="0"/>
                <a:t>1</a:t>
              </a:r>
              <a:r>
                <a:rPr lang="en-US" altLang="zh-CN" baseline="30000" dirty="0"/>
                <a:t>n</a:t>
              </a:r>
              <a:r>
                <a:rPr lang="en-US" altLang="zh-CN" dirty="0"/>
                <a:t>Q</a:t>
              </a:r>
              <a:r>
                <a:rPr lang="en-US" altLang="zh-CN" baseline="-25000" dirty="0"/>
                <a:t>2</a:t>
              </a:r>
              <a:r>
                <a:rPr lang="en-US" altLang="zh-CN" baseline="30000" dirty="0"/>
                <a:t>n</a:t>
              </a:r>
            </a:p>
          </p:txBody>
        </p:sp>
        <p:sp>
          <p:nvSpPr>
            <p:cNvPr id="146" name="Line 74"/>
            <p:cNvSpPr>
              <a:spLocks noChangeShapeType="1"/>
            </p:cNvSpPr>
            <p:nvPr/>
          </p:nvSpPr>
          <p:spPr bwMode="auto">
            <a:xfrm>
              <a:off x="791" y="2699"/>
              <a:ext cx="113" cy="0"/>
            </a:xfrm>
            <a:prstGeom prst="line">
              <a:avLst/>
            </a:prstGeom>
            <a:noFill/>
            <a:ln w="38100">
              <a:solidFill>
                <a:schemeClr val="tx1"/>
              </a:solidFill>
              <a:round/>
            </a:ln>
            <a:effectLst/>
          </p:spPr>
          <p:txBody>
            <a:bodyPr/>
            <a:lstStyle/>
            <a:p>
              <a:endParaRPr lang="zh-CN" altLang="en-US"/>
            </a:p>
          </p:txBody>
        </p:sp>
        <p:sp>
          <p:nvSpPr>
            <p:cNvPr id="147" name="Line 75"/>
            <p:cNvSpPr>
              <a:spLocks noChangeShapeType="1"/>
            </p:cNvSpPr>
            <p:nvPr/>
          </p:nvSpPr>
          <p:spPr bwMode="auto">
            <a:xfrm>
              <a:off x="779" y="2665"/>
              <a:ext cx="567" cy="0"/>
            </a:xfrm>
            <a:prstGeom prst="line">
              <a:avLst/>
            </a:prstGeom>
            <a:noFill/>
            <a:ln w="38100">
              <a:solidFill>
                <a:schemeClr val="tx1"/>
              </a:solidFill>
              <a:round/>
            </a:ln>
            <a:effectLst/>
          </p:spPr>
          <p:txBody>
            <a:bodyPr/>
            <a:lstStyle/>
            <a:p>
              <a:endParaRPr lang="zh-CN" altLang="en-US"/>
            </a:p>
          </p:txBody>
        </p:sp>
        <p:sp>
          <p:nvSpPr>
            <p:cNvPr id="148" name="Line 76"/>
            <p:cNvSpPr>
              <a:spLocks noChangeShapeType="1"/>
            </p:cNvSpPr>
            <p:nvPr/>
          </p:nvSpPr>
          <p:spPr bwMode="auto">
            <a:xfrm>
              <a:off x="1735" y="2699"/>
              <a:ext cx="114" cy="0"/>
            </a:xfrm>
            <a:prstGeom prst="line">
              <a:avLst/>
            </a:prstGeom>
            <a:noFill/>
            <a:ln w="38100">
              <a:solidFill>
                <a:schemeClr val="tx1"/>
              </a:solidFill>
              <a:round/>
            </a:ln>
            <a:effectLst/>
          </p:spPr>
          <p:txBody>
            <a:bodyPr/>
            <a:lstStyle/>
            <a:p>
              <a:endParaRPr lang="zh-CN" altLang="en-US"/>
            </a:p>
          </p:txBody>
        </p:sp>
        <p:sp>
          <p:nvSpPr>
            <p:cNvPr id="149" name="Line 77"/>
            <p:cNvSpPr>
              <a:spLocks noChangeShapeType="1"/>
            </p:cNvSpPr>
            <p:nvPr/>
          </p:nvSpPr>
          <p:spPr bwMode="auto">
            <a:xfrm>
              <a:off x="1497" y="2699"/>
              <a:ext cx="114" cy="0"/>
            </a:xfrm>
            <a:prstGeom prst="line">
              <a:avLst/>
            </a:prstGeom>
            <a:noFill/>
            <a:ln w="38100">
              <a:solidFill>
                <a:schemeClr val="tx1"/>
              </a:solidFill>
              <a:round/>
            </a:ln>
            <a:effectLst/>
          </p:spPr>
          <p:txBody>
            <a:bodyPr/>
            <a:lstStyle/>
            <a:p>
              <a:endParaRPr lang="zh-CN" altLang="en-US"/>
            </a:p>
          </p:txBody>
        </p:sp>
        <p:sp>
          <p:nvSpPr>
            <p:cNvPr id="150" name="Line 78"/>
            <p:cNvSpPr>
              <a:spLocks noChangeShapeType="1"/>
            </p:cNvSpPr>
            <p:nvPr/>
          </p:nvSpPr>
          <p:spPr bwMode="auto">
            <a:xfrm>
              <a:off x="1395" y="2665"/>
              <a:ext cx="544" cy="0"/>
            </a:xfrm>
            <a:prstGeom prst="line">
              <a:avLst/>
            </a:prstGeom>
            <a:noFill/>
            <a:ln w="38100">
              <a:solidFill>
                <a:schemeClr val="tx1"/>
              </a:solidFill>
              <a:round/>
            </a:ln>
            <a:effectLst/>
          </p:spPr>
          <p:txBody>
            <a:bodyPr/>
            <a:lstStyle/>
            <a:p>
              <a:endParaRPr lang="zh-CN" altLang="en-US"/>
            </a:p>
          </p:txBody>
        </p:sp>
        <p:sp>
          <p:nvSpPr>
            <p:cNvPr id="151" name="Line 79"/>
            <p:cNvSpPr>
              <a:spLocks noChangeShapeType="1"/>
            </p:cNvSpPr>
            <p:nvPr/>
          </p:nvSpPr>
          <p:spPr bwMode="auto">
            <a:xfrm>
              <a:off x="779" y="2620"/>
              <a:ext cx="1179" cy="0"/>
            </a:xfrm>
            <a:prstGeom prst="line">
              <a:avLst/>
            </a:prstGeom>
            <a:noFill/>
            <a:ln w="38100">
              <a:solidFill>
                <a:schemeClr val="tx1"/>
              </a:solidFill>
              <a:round/>
            </a:ln>
            <a:effectLst/>
          </p:spPr>
          <p:txBody>
            <a:bodyPr/>
            <a:lstStyle/>
            <a:p>
              <a:endParaRPr lang="zh-CN" altLang="en-US"/>
            </a:p>
          </p:txBody>
        </p:sp>
      </p:grpSp>
      <p:grpSp>
        <p:nvGrpSpPr>
          <p:cNvPr id="152" name="Group 85"/>
          <p:cNvGrpSpPr/>
          <p:nvPr/>
        </p:nvGrpSpPr>
        <p:grpSpPr bwMode="auto">
          <a:xfrm>
            <a:off x="5908425" y="3658939"/>
            <a:ext cx="3387726" cy="369887"/>
            <a:chOff x="239" y="3296"/>
            <a:chExt cx="2134" cy="233"/>
          </a:xfrm>
        </p:grpSpPr>
        <p:sp>
          <p:nvSpPr>
            <p:cNvPr id="153" name="Text Box 81"/>
            <p:cNvSpPr txBox="1">
              <a:spLocks noChangeArrowheads="1"/>
            </p:cNvSpPr>
            <p:nvPr/>
          </p:nvSpPr>
          <p:spPr bwMode="auto">
            <a:xfrm>
              <a:off x="239" y="3296"/>
              <a:ext cx="2134" cy="233"/>
            </a:xfrm>
            <a:prstGeom prst="rect">
              <a:avLst/>
            </a:prstGeom>
            <a:noFill/>
            <a:ln w="38100">
              <a:noFill/>
              <a:miter lim="800000"/>
            </a:ln>
            <a:effectLst/>
          </p:spPr>
          <p:txBody>
            <a:bodyPr>
              <a:spAutoFit/>
            </a:bodyPr>
            <a:lstStyle/>
            <a:p>
              <a:pPr>
                <a:spcBef>
                  <a:spcPct val="50000"/>
                </a:spcBef>
              </a:pPr>
              <a:r>
                <a:rPr lang="zh-CN" altLang="en-US" dirty="0"/>
                <a:t>=</a:t>
              </a:r>
              <a:r>
                <a:rPr lang="en-US" altLang="zh-CN" dirty="0"/>
                <a:t>AQ</a:t>
              </a:r>
              <a:r>
                <a:rPr lang="en-US" altLang="zh-CN" baseline="-25000" dirty="0"/>
                <a:t>1</a:t>
              </a:r>
              <a:r>
                <a:rPr lang="en-US" altLang="zh-CN" baseline="30000" dirty="0"/>
                <a:t>n</a:t>
              </a:r>
              <a:r>
                <a:rPr lang="en-US" altLang="zh-CN" dirty="0"/>
                <a:t>Q</a:t>
              </a:r>
              <a:r>
                <a:rPr lang="en-US" altLang="zh-CN" baseline="-25000" dirty="0"/>
                <a:t>2</a:t>
              </a:r>
              <a:r>
                <a:rPr lang="en-US" altLang="zh-CN" baseline="30000" dirty="0"/>
                <a:t>n</a:t>
              </a:r>
              <a:r>
                <a:rPr lang="en-US" altLang="zh-CN" dirty="0"/>
                <a:t>+AQ</a:t>
              </a:r>
              <a:r>
                <a:rPr lang="en-US" altLang="zh-CN" baseline="-25000" dirty="0"/>
                <a:t>1</a:t>
              </a:r>
              <a:r>
                <a:rPr lang="en-US" altLang="zh-CN" baseline="30000" dirty="0"/>
                <a:t>n</a:t>
              </a:r>
              <a:r>
                <a:rPr lang="en-US" altLang="zh-CN" dirty="0"/>
                <a:t>Q</a:t>
              </a:r>
              <a:r>
                <a:rPr lang="en-US" altLang="zh-CN" baseline="-25000" dirty="0"/>
                <a:t>2</a:t>
              </a:r>
              <a:r>
                <a:rPr lang="en-US" altLang="zh-CN" baseline="30000" dirty="0"/>
                <a:t>n</a:t>
              </a:r>
              <a:endParaRPr lang="en-US" altLang="zh-CN" dirty="0"/>
            </a:p>
          </p:txBody>
        </p:sp>
        <p:sp>
          <p:nvSpPr>
            <p:cNvPr id="154" name="Line 82"/>
            <p:cNvSpPr>
              <a:spLocks noChangeShapeType="1"/>
            </p:cNvSpPr>
            <p:nvPr/>
          </p:nvSpPr>
          <p:spPr bwMode="auto">
            <a:xfrm>
              <a:off x="1498" y="3318"/>
              <a:ext cx="113" cy="0"/>
            </a:xfrm>
            <a:prstGeom prst="line">
              <a:avLst/>
            </a:prstGeom>
            <a:noFill/>
            <a:ln w="38100">
              <a:solidFill>
                <a:schemeClr val="tx1"/>
              </a:solidFill>
              <a:round/>
            </a:ln>
            <a:effectLst/>
          </p:spPr>
          <p:txBody>
            <a:bodyPr/>
            <a:lstStyle/>
            <a:p>
              <a:endParaRPr lang="zh-CN" altLang="en-US"/>
            </a:p>
          </p:txBody>
        </p:sp>
        <p:sp>
          <p:nvSpPr>
            <p:cNvPr id="155" name="Line 83"/>
            <p:cNvSpPr>
              <a:spLocks noChangeShapeType="1"/>
            </p:cNvSpPr>
            <p:nvPr/>
          </p:nvSpPr>
          <p:spPr bwMode="auto">
            <a:xfrm>
              <a:off x="1738" y="3318"/>
              <a:ext cx="114" cy="0"/>
            </a:xfrm>
            <a:prstGeom prst="line">
              <a:avLst/>
            </a:prstGeom>
            <a:noFill/>
            <a:ln w="38100">
              <a:solidFill>
                <a:schemeClr val="tx1"/>
              </a:solidFill>
              <a:round/>
            </a:ln>
            <a:effectLst/>
          </p:spPr>
          <p:txBody>
            <a:bodyPr/>
            <a:lstStyle/>
            <a:p>
              <a:endParaRPr lang="zh-CN" altLang="en-US"/>
            </a:p>
          </p:txBody>
        </p:sp>
        <p:sp>
          <p:nvSpPr>
            <p:cNvPr id="156" name="Line 84"/>
            <p:cNvSpPr>
              <a:spLocks noChangeShapeType="1"/>
            </p:cNvSpPr>
            <p:nvPr/>
          </p:nvSpPr>
          <p:spPr bwMode="auto">
            <a:xfrm>
              <a:off x="709" y="3318"/>
              <a:ext cx="114" cy="0"/>
            </a:xfrm>
            <a:prstGeom prst="line">
              <a:avLst/>
            </a:prstGeom>
            <a:noFill/>
            <a:ln w="38100">
              <a:solidFill>
                <a:schemeClr val="tx1"/>
              </a:solidFill>
              <a:round/>
            </a:ln>
            <a:effectLst/>
          </p:spPr>
          <p:txBody>
            <a:bodyPr/>
            <a:lstStyle/>
            <a:p>
              <a:endParaRPr lang="zh-CN" altLang="en-US"/>
            </a:p>
          </p:txBody>
        </p:sp>
      </p:grpSp>
      <p:sp>
        <p:nvSpPr>
          <p:cNvPr id="157" name="Text Box 87"/>
          <p:cNvSpPr txBox="1">
            <a:spLocks noChangeArrowheads="1"/>
          </p:cNvSpPr>
          <p:nvPr/>
        </p:nvSpPr>
        <p:spPr bwMode="auto">
          <a:xfrm>
            <a:off x="3874837" y="4621368"/>
            <a:ext cx="2343150" cy="369332"/>
          </a:xfrm>
          <a:prstGeom prst="rect">
            <a:avLst/>
          </a:prstGeom>
          <a:noFill/>
          <a:ln w="38100">
            <a:noFill/>
            <a:miter lim="800000"/>
          </a:ln>
          <a:effectLst/>
        </p:spPr>
        <p:txBody>
          <a:bodyPr wrap="square">
            <a:spAutoFit/>
          </a:bodyPr>
          <a:lstStyle/>
          <a:p>
            <a:pPr>
              <a:spcBef>
                <a:spcPct val="50000"/>
              </a:spcBef>
            </a:pPr>
            <a:r>
              <a:rPr lang="en-US" altLang="zh-CN" dirty="0"/>
              <a:t>D</a:t>
            </a:r>
            <a:r>
              <a:rPr lang="en-US" altLang="zh-CN" baseline="-25000" dirty="0"/>
              <a:t>2</a:t>
            </a:r>
            <a:r>
              <a:rPr lang="en-US" altLang="zh-CN" dirty="0"/>
              <a:t>=A</a:t>
            </a:r>
            <a:r>
              <a:rPr lang="en-US" altLang="zh-CN" dirty="0">
                <a:sym typeface="Symbol" panose="05050102010706020507" pitchFamily="18" charset="2"/>
              </a:rPr>
              <a:t></a:t>
            </a:r>
            <a:r>
              <a:rPr lang="en-US" altLang="zh-CN" dirty="0"/>
              <a:t>Q</a:t>
            </a:r>
            <a:r>
              <a:rPr lang="en-US" altLang="zh-CN" baseline="-25000" dirty="0"/>
              <a:t>1</a:t>
            </a:r>
            <a:r>
              <a:rPr lang="en-US" altLang="zh-CN" baseline="30000" dirty="0"/>
              <a:t>n</a:t>
            </a:r>
            <a:r>
              <a:rPr lang="en-US" altLang="zh-CN" dirty="0">
                <a:sym typeface="Symbol" panose="05050102010706020507" pitchFamily="18" charset="2"/>
              </a:rPr>
              <a:t></a:t>
            </a:r>
            <a:r>
              <a:rPr lang="en-US" altLang="zh-CN" dirty="0"/>
              <a:t>Q</a:t>
            </a:r>
            <a:r>
              <a:rPr lang="en-US" altLang="zh-CN" baseline="-25000" dirty="0"/>
              <a:t>2</a:t>
            </a:r>
            <a:r>
              <a:rPr lang="en-US" altLang="zh-CN" baseline="30000" dirty="0"/>
              <a:t>n</a:t>
            </a:r>
          </a:p>
        </p:txBody>
      </p:sp>
      <p:grpSp>
        <p:nvGrpSpPr>
          <p:cNvPr id="158" name="Group 89"/>
          <p:cNvGrpSpPr/>
          <p:nvPr/>
        </p:nvGrpSpPr>
        <p:grpSpPr bwMode="auto">
          <a:xfrm>
            <a:off x="3970087" y="4165754"/>
            <a:ext cx="1162050" cy="366712"/>
            <a:chOff x="1212" y="3083"/>
            <a:chExt cx="732" cy="231"/>
          </a:xfrm>
        </p:grpSpPr>
        <p:sp>
          <p:nvSpPr>
            <p:cNvPr id="159" name="Text Box 86"/>
            <p:cNvSpPr txBox="1">
              <a:spLocks noChangeArrowheads="1"/>
            </p:cNvSpPr>
            <p:nvPr/>
          </p:nvSpPr>
          <p:spPr bwMode="auto">
            <a:xfrm>
              <a:off x="1212" y="3083"/>
              <a:ext cx="732" cy="231"/>
            </a:xfrm>
            <a:prstGeom prst="rect">
              <a:avLst/>
            </a:prstGeom>
            <a:noFill/>
            <a:ln w="38100">
              <a:noFill/>
              <a:miter lim="800000"/>
            </a:ln>
            <a:effectLst/>
          </p:spPr>
          <p:txBody>
            <a:bodyPr wrap="square">
              <a:spAutoFit/>
            </a:bodyPr>
            <a:lstStyle/>
            <a:p>
              <a:pPr>
                <a:spcBef>
                  <a:spcPct val="50000"/>
                </a:spcBef>
              </a:pPr>
              <a:r>
                <a:rPr lang="en-US" altLang="zh-CN" dirty="0"/>
                <a:t>D</a:t>
              </a:r>
              <a:r>
                <a:rPr lang="en-US" altLang="zh-CN" baseline="-25000" dirty="0"/>
                <a:t>1</a:t>
              </a:r>
              <a:r>
                <a:rPr lang="en-US" altLang="zh-CN" dirty="0"/>
                <a:t>=Q</a:t>
              </a:r>
              <a:r>
                <a:rPr lang="en-US" altLang="zh-CN" baseline="-25000" dirty="0"/>
                <a:t>1</a:t>
              </a:r>
              <a:r>
                <a:rPr lang="en-US" altLang="zh-CN" baseline="30000" dirty="0"/>
                <a:t>n</a:t>
              </a:r>
            </a:p>
          </p:txBody>
        </p:sp>
        <p:sp>
          <p:nvSpPr>
            <p:cNvPr id="160" name="Line 88"/>
            <p:cNvSpPr>
              <a:spLocks noChangeShapeType="1"/>
            </p:cNvSpPr>
            <p:nvPr/>
          </p:nvSpPr>
          <p:spPr bwMode="auto">
            <a:xfrm>
              <a:off x="1585" y="3092"/>
              <a:ext cx="113" cy="0"/>
            </a:xfrm>
            <a:prstGeom prst="line">
              <a:avLst/>
            </a:prstGeom>
            <a:noFill/>
            <a:ln w="38100">
              <a:solidFill>
                <a:schemeClr val="tx1"/>
              </a:solidFill>
              <a:round/>
            </a:ln>
            <a:effectLst/>
          </p:spPr>
          <p:txBody>
            <a:bodyPr/>
            <a:lstStyle/>
            <a:p>
              <a:endParaRPr lang="zh-CN" altLang="en-US"/>
            </a:p>
          </p:txBody>
        </p:sp>
      </p:grpSp>
      <p:sp>
        <p:nvSpPr>
          <p:cNvPr id="161" name="矩形 160"/>
          <p:cNvSpPr/>
          <p:nvPr/>
        </p:nvSpPr>
        <p:spPr>
          <a:xfrm>
            <a:off x="2648346" y="3663186"/>
            <a:ext cx="1475083" cy="369332"/>
          </a:xfrm>
          <a:prstGeom prst="rect">
            <a:avLst/>
          </a:prstGeom>
        </p:spPr>
        <p:txBody>
          <a:bodyPr wrap="none">
            <a:spAutoFit/>
          </a:bodyPr>
          <a:lstStyle/>
          <a:p>
            <a:r>
              <a:rPr kumimoji="1" lang="zh-CN" altLang="en-US" dirty="0">
                <a:solidFill>
                  <a:srgbClr val="CC3300"/>
                </a:solidFill>
                <a:ea typeface="楷体_GB2312" panose="02010609030101010101" charset="-122"/>
              </a:rPr>
              <a:t>输出方程：</a:t>
            </a:r>
            <a:endParaRPr lang="zh-CN" altLang="en-US" dirty="0"/>
          </a:p>
        </p:txBody>
      </p:sp>
      <p:sp>
        <p:nvSpPr>
          <p:cNvPr id="162" name="Rectangle 60"/>
          <p:cNvSpPr>
            <a:spLocks noChangeArrowheads="1"/>
          </p:cNvSpPr>
          <p:nvPr/>
        </p:nvSpPr>
        <p:spPr bwMode="auto">
          <a:xfrm>
            <a:off x="2674688" y="4219731"/>
            <a:ext cx="1524000" cy="523220"/>
          </a:xfrm>
          <a:prstGeom prst="rect">
            <a:avLst/>
          </a:prstGeom>
          <a:noFill/>
          <a:ln w="9525">
            <a:noFill/>
            <a:miter lim="800000"/>
          </a:ln>
        </p:spPr>
        <p:txBody>
          <a:bodyPr wrap="square">
            <a:spAutoFit/>
          </a:bodyPr>
          <a:lstStyle/>
          <a:p>
            <a:pPr algn="l">
              <a:lnSpc>
                <a:spcPct val="100000"/>
              </a:lnSpc>
              <a:spcBef>
                <a:spcPct val="0"/>
              </a:spcBef>
            </a:pPr>
            <a:r>
              <a:rPr kumimoji="1" lang="zh-CN" altLang="en-US" dirty="0">
                <a:solidFill>
                  <a:srgbClr val="CC3300"/>
                </a:solidFill>
                <a:ea typeface="楷体_GB2312" panose="02010609030101010101" charset="-122"/>
              </a:rPr>
              <a:t>驱动方程：</a:t>
            </a:r>
            <a:r>
              <a:rPr kumimoji="1" lang="zh-CN" altLang="en-US" sz="2800" dirty="0">
                <a:solidFill>
                  <a:srgbClr val="FFFFFF"/>
                </a:solidFill>
              </a:rPr>
              <a:t>：</a:t>
            </a:r>
          </a:p>
        </p:txBody>
      </p:sp>
      <p:sp>
        <p:nvSpPr>
          <p:cNvPr id="163" name="Rectangle 4"/>
          <p:cNvSpPr>
            <a:spLocks noChangeArrowheads="1"/>
          </p:cNvSpPr>
          <p:nvPr/>
        </p:nvSpPr>
        <p:spPr bwMode="auto">
          <a:xfrm>
            <a:off x="999460" y="5091697"/>
            <a:ext cx="10398642" cy="1169551"/>
          </a:xfrm>
          <a:prstGeom prst="rect">
            <a:avLst/>
          </a:prstGeom>
          <a:noFill/>
          <a:ln w="19050">
            <a:noFill/>
            <a:miter lim="800000"/>
          </a:ln>
        </p:spPr>
        <p:txBody>
          <a:bodyPr wrap="square">
            <a:spAutoFit/>
          </a:bodyPr>
          <a:lstStyle/>
          <a:p>
            <a:pPr marL="357505" indent="-357505" algn="l">
              <a:lnSpc>
                <a:spcPts val="2800"/>
              </a:lnSpc>
              <a:spcBef>
                <a:spcPct val="0"/>
              </a:spcBef>
              <a:buClr>
                <a:schemeClr val="hlink"/>
              </a:buClr>
              <a:buFont typeface="Wingdings" panose="05000000000000000000" pitchFamily="2" charset="2"/>
              <a:buChar char="v"/>
            </a:pPr>
            <a:r>
              <a:rPr kumimoji="1" lang="zh-CN" altLang="en-US" dirty="0">
                <a:solidFill>
                  <a:srgbClr val="CC0066"/>
                </a:solidFill>
                <a:ea typeface="楷体_GB2312" panose="02010609030101010101" charset="-122"/>
              </a:rPr>
              <a:t>同步</a:t>
            </a:r>
            <a:r>
              <a:rPr kumimoji="1" lang="zh-CN" altLang="en-US" dirty="0">
                <a:ea typeface="楷体_GB2312" panose="02010609030101010101" charset="-122"/>
              </a:rPr>
              <a:t>时序逻辑电路</a:t>
            </a:r>
            <a:r>
              <a:rPr kumimoji="1" lang="en-US" altLang="zh-CN" dirty="0">
                <a:ea typeface="楷体_GB2312" panose="02010609030101010101" charset="-122"/>
              </a:rPr>
              <a:t>: </a:t>
            </a:r>
            <a:r>
              <a:rPr kumimoji="1" lang="zh-CN" altLang="en-US" dirty="0">
                <a:ea typeface="楷体_GB2312" panose="02010609030101010101" charset="-122"/>
              </a:rPr>
              <a:t>有一个公共的时钟信号，电路中各记忆元件受它统一控制。 只有该时钟信号到来时，记忆元件的状态才能发生变化，从而使时序电路的输出发生变化。</a:t>
            </a:r>
          </a:p>
          <a:p>
            <a:pPr marL="357505" indent="-357505" algn="l">
              <a:lnSpc>
                <a:spcPts val="2800"/>
              </a:lnSpc>
              <a:spcBef>
                <a:spcPct val="0"/>
              </a:spcBef>
              <a:buClr>
                <a:schemeClr val="hlink"/>
              </a:buClr>
              <a:buFont typeface="Wingdings" panose="05000000000000000000" pitchFamily="2" charset="2"/>
              <a:buChar char="v"/>
            </a:pPr>
            <a:r>
              <a:rPr kumimoji="1" lang="zh-CN" altLang="en-US" dirty="0">
                <a:ea typeface="楷体_GB2312" panose="02010609030101010101" charset="-122"/>
              </a:rPr>
              <a:t>每来一次时钟信号，记忆元件的状态和时序电路的输出才可能变化一次。</a:t>
            </a:r>
          </a:p>
        </p:txBody>
      </p:sp>
      <p:sp>
        <p:nvSpPr>
          <p:cNvPr id="25" name="Text Box 87"/>
          <p:cNvSpPr txBox="1">
            <a:spLocks noChangeArrowheads="1"/>
          </p:cNvSpPr>
          <p:nvPr/>
        </p:nvSpPr>
        <p:spPr bwMode="auto">
          <a:xfrm>
            <a:off x="7686172" y="4640600"/>
            <a:ext cx="2819400" cy="369332"/>
          </a:xfrm>
          <a:prstGeom prst="rect">
            <a:avLst/>
          </a:prstGeom>
          <a:noFill/>
          <a:ln w="38100">
            <a:noFill/>
            <a:miter lim="800000"/>
          </a:ln>
          <a:effectLst/>
        </p:spPr>
        <p:txBody>
          <a:bodyPr wrap="square">
            <a:spAutoFit/>
          </a:bodyPr>
          <a:lstStyle/>
          <a:p>
            <a:pPr>
              <a:spcBef>
                <a:spcPct val="50000"/>
              </a:spcBef>
            </a:pPr>
            <a:r>
              <a:rPr lang="en-US" altLang="zh-CN" dirty="0"/>
              <a:t>Q</a:t>
            </a:r>
            <a:r>
              <a:rPr lang="en-US" altLang="zh-CN" baseline="-25000" dirty="0"/>
              <a:t>2</a:t>
            </a:r>
            <a:r>
              <a:rPr lang="en-US" altLang="zh-CN" baseline="30000" dirty="0"/>
              <a:t>n+1</a:t>
            </a:r>
            <a:r>
              <a:rPr lang="en-US" altLang="zh-CN" dirty="0"/>
              <a:t>=A</a:t>
            </a:r>
            <a:r>
              <a:rPr lang="en-US" altLang="zh-CN" dirty="0">
                <a:sym typeface="Symbol" panose="05050102010706020507" pitchFamily="18" charset="2"/>
              </a:rPr>
              <a:t></a:t>
            </a:r>
            <a:r>
              <a:rPr lang="en-US" altLang="zh-CN" dirty="0"/>
              <a:t>Q</a:t>
            </a:r>
            <a:r>
              <a:rPr lang="en-US" altLang="zh-CN" baseline="-25000" dirty="0"/>
              <a:t>1</a:t>
            </a:r>
            <a:r>
              <a:rPr lang="en-US" altLang="zh-CN" baseline="30000" dirty="0"/>
              <a:t>n</a:t>
            </a:r>
            <a:r>
              <a:rPr lang="en-US" altLang="zh-CN" dirty="0">
                <a:sym typeface="Symbol" panose="05050102010706020507" pitchFamily="18" charset="2"/>
              </a:rPr>
              <a:t></a:t>
            </a:r>
            <a:r>
              <a:rPr lang="en-US" altLang="zh-CN" dirty="0"/>
              <a:t>Q</a:t>
            </a:r>
            <a:r>
              <a:rPr lang="en-US" altLang="zh-CN" baseline="-25000" dirty="0"/>
              <a:t>2</a:t>
            </a:r>
            <a:r>
              <a:rPr lang="en-US" altLang="zh-CN" baseline="30000" dirty="0"/>
              <a:t>n</a:t>
            </a:r>
          </a:p>
        </p:txBody>
      </p:sp>
      <p:grpSp>
        <p:nvGrpSpPr>
          <p:cNvPr id="26" name="Group 89"/>
          <p:cNvGrpSpPr/>
          <p:nvPr/>
        </p:nvGrpSpPr>
        <p:grpSpPr bwMode="auto">
          <a:xfrm>
            <a:off x="7800473" y="4218318"/>
            <a:ext cx="1592263" cy="374649"/>
            <a:chOff x="982" y="3104"/>
            <a:chExt cx="1003" cy="236"/>
          </a:xfrm>
        </p:grpSpPr>
        <p:sp>
          <p:nvSpPr>
            <p:cNvPr id="27" name="Text Box 86"/>
            <p:cNvSpPr txBox="1">
              <a:spLocks noChangeArrowheads="1"/>
            </p:cNvSpPr>
            <p:nvPr/>
          </p:nvSpPr>
          <p:spPr bwMode="auto">
            <a:xfrm>
              <a:off x="982" y="3107"/>
              <a:ext cx="1003" cy="233"/>
            </a:xfrm>
            <a:prstGeom prst="rect">
              <a:avLst/>
            </a:prstGeom>
            <a:noFill/>
            <a:ln w="38100">
              <a:noFill/>
              <a:miter lim="800000"/>
            </a:ln>
            <a:effectLst/>
          </p:spPr>
          <p:txBody>
            <a:bodyPr wrap="square">
              <a:spAutoFit/>
            </a:bodyPr>
            <a:lstStyle/>
            <a:p>
              <a:pPr>
                <a:spcBef>
                  <a:spcPct val="50000"/>
                </a:spcBef>
              </a:pPr>
              <a:r>
                <a:rPr lang="en-US" altLang="zh-CN" dirty="0"/>
                <a:t>Q</a:t>
              </a:r>
              <a:r>
                <a:rPr lang="en-US" altLang="zh-CN" baseline="-25000" dirty="0"/>
                <a:t>1</a:t>
              </a:r>
              <a:r>
                <a:rPr lang="en-US" altLang="zh-CN" baseline="30000" dirty="0"/>
                <a:t>n+1</a:t>
              </a:r>
              <a:r>
                <a:rPr lang="en-US" altLang="zh-CN" dirty="0"/>
                <a:t>=Q</a:t>
              </a:r>
              <a:r>
                <a:rPr lang="en-US" altLang="zh-CN" baseline="-25000" dirty="0"/>
                <a:t>1</a:t>
              </a:r>
              <a:r>
                <a:rPr lang="en-US" altLang="zh-CN" baseline="30000" dirty="0"/>
                <a:t>n</a:t>
              </a:r>
            </a:p>
          </p:txBody>
        </p:sp>
        <p:sp>
          <p:nvSpPr>
            <p:cNvPr id="28" name="Line 88"/>
            <p:cNvSpPr>
              <a:spLocks noChangeShapeType="1"/>
            </p:cNvSpPr>
            <p:nvPr/>
          </p:nvSpPr>
          <p:spPr bwMode="auto">
            <a:xfrm>
              <a:off x="1573" y="3104"/>
              <a:ext cx="113" cy="0"/>
            </a:xfrm>
            <a:prstGeom prst="line">
              <a:avLst/>
            </a:prstGeom>
            <a:noFill/>
            <a:ln w="38100">
              <a:solidFill>
                <a:schemeClr val="tx1"/>
              </a:solidFill>
              <a:round/>
            </a:ln>
            <a:effectLst/>
          </p:spPr>
          <p:txBody>
            <a:bodyPr/>
            <a:lstStyle/>
            <a:p>
              <a:endParaRPr lang="zh-CN" altLang="en-US"/>
            </a:p>
          </p:txBody>
        </p:sp>
      </p:grpSp>
      <p:sp>
        <p:nvSpPr>
          <p:cNvPr id="29" name="Rectangle 60"/>
          <p:cNvSpPr>
            <a:spLocks noChangeArrowheads="1"/>
          </p:cNvSpPr>
          <p:nvPr/>
        </p:nvSpPr>
        <p:spPr bwMode="auto">
          <a:xfrm>
            <a:off x="6432048" y="4219731"/>
            <a:ext cx="1524000" cy="523220"/>
          </a:xfrm>
          <a:prstGeom prst="rect">
            <a:avLst/>
          </a:prstGeom>
          <a:noFill/>
          <a:ln w="9525">
            <a:noFill/>
            <a:miter lim="800000"/>
          </a:ln>
        </p:spPr>
        <p:txBody>
          <a:bodyPr wrap="square">
            <a:spAutoFit/>
          </a:bodyPr>
          <a:lstStyle/>
          <a:p>
            <a:pPr algn="l">
              <a:lnSpc>
                <a:spcPct val="100000"/>
              </a:lnSpc>
              <a:spcBef>
                <a:spcPct val="0"/>
              </a:spcBef>
            </a:pPr>
            <a:r>
              <a:rPr kumimoji="1" lang="zh-CN" altLang="en-US" dirty="0">
                <a:solidFill>
                  <a:srgbClr val="CC3300"/>
                </a:solidFill>
                <a:ea typeface="楷体_GB2312" panose="02010609030101010101" charset="-122"/>
              </a:rPr>
              <a:t>状态方程：</a:t>
            </a:r>
            <a:r>
              <a:rPr kumimoji="1" lang="zh-CN" altLang="en-US" sz="2800" dirty="0">
                <a:solidFill>
                  <a:srgbClr val="FFFFFF"/>
                </a:solidFill>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anim calcmode="lin" valueType="num">
                                      <p:cBhvr>
                                        <p:cTn id="7" dur="500" fill="hold"/>
                                        <p:tgtEl>
                                          <p:spTgt spid="161"/>
                                        </p:tgtEl>
                                        <p:attrNameLst>
                                          <p:attrName>ppt_w</p:attrName>
                                        </p:attrNameLst>
                                      </p:cBhvr>
                                      <p:tavLst>
                                        <p:tav tm="0">
                                          <p:val>
                                            <p:fltVal val="0"/>
                                          </p:val>
                                        </p:tav>
                                        <p:tav tm="100000">
                                          <p:val>
                                            <p:strVal val="#ppt_w"/>
                                          </p:val>
                                        </p:tav>
                                      </p:tavLst>
                                    </p:anim>
                                    <p:anim calcmode="lin" valueType="num">
                                      <p:cBhvr>
                                        <p:cTn id="8" dur="500" fill="hold"/>
                                        <p:tgtEl>
                                          <p:spTgt spid="161"/>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44"/>
                                        </p:tgtEl>
                                        <p:attrNameLst>
                                          <p:attrName>style.visibility</p:attrName>
                                        </p:attrNameLst>
                                      </p:cBhvr>
                                      <p:to>
                                        <p:strVal val="visible"/>
                                      </p:to>
                                    </p:set>
                                    <p:animEffect transition="in" filter="wipe(left)">
                                      <p:cBhvr>
                                        <p:cTn id="12" dur="500"/>
                                        <p:tgtEl>
                                          <p:spTgt spid="1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2"/>
                                        </p:tgtEl>
                                        <p:attrNameLst>
                                          <p:attrName>style.visibility</p:attrName>
                                        </p:attrNameLst>
                                      </p:cBhvr>
                                      <p:to>
                                        <p:strVal val="visible"/>
                                      </p:to>
                                    </p:set>
                                    <p:animEffect transition="in" filter="wipe(left)">
                                      <p:cBhvr>
                                        <p:cTn id="17" dur="500"/>
                                        <p:tgtEl>
                                          <p:spTgt spid="15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62"/>
                                        </p:tgtEl>
                                        <p:attrNameLst>
                                          <p:attrName>style.visibility</p:attrName>
                                        </p:attrNameLst>
                                      </p:cBhvr>
                                      <p:to>
                                        <p:strVal val="visible"/>
                                      </p:to>
                                    </p:set>
                                    <p:anim calcmode="lin" valueType="num">
                                      <p:cBhvr additive="base">
                                        <p:cTn id="22" dur="500" fill="hold"/>
                                        <p:tgtEl>
                                          <p:spTgt spid="162"/>
                                        </p:tgtEl>
                                        <p:attrNameLst>
                                          <p:attrName>ppt_x</p:attrName>
                                        </p:attrNameLst>
                                      </p:cBhvr>
                                      <p:tavLst>
                                        <p:tav tm="0">
                                          <p:val>
                                            <p:strVal val="0-#ppt_w/2"/>
                                          </p:val>
                                        </p:tav>
                                        <p:tav tm="100000">
                                          <p:val>
                                            <p:strVal val="#ppt_x"/>
                                          </p:val>
                                        </p:tav>
                                      </p:tavLst>
                                    </p:anim>
                                    <p:anim calcmode="lin" valueType="num">
                                      <p:cBhvr additive="base">
                                        <p:cTn id="23" dur="500" fill="hold"/>
                                        <p:tgtEl>
                                          <p:spTgt spid="162"/>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58"/>
                                        </p:tgtEl>
                                        <p:attrNameLst>
                                          <p:attrName>style.visibility</p:attrName>
                                        </p:attrNameLst>
                                      </p:cBhvr>
                                      <p:to>
                                        <p:strVal val="visible"/>
                                      </p:to>
                                    </p:set>
                                    <p:animEffect transition="in" filter="wipe(left)">
                                      <p:cBhvr>
                                        <p:cTn id="27" dur="500"/>
                                        <p:tgtEl>
                                          <p:spTgt spid="15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7"/>
                                        </p:tgtEl>
                                        <p:attrNameLst>
                                          <p:attrName>style.visibility</p:attrName>
                                        </p:attrNameLst>
                                      </p:cBhvr>
                                      <p:to>
                                        <p:strVal val="visible"/>
                                      </p:to>
                                    </p:set>
                                    <p:animEffect transition="in" filter="wipe(left)">
                                      <p:cBhvr>
                                        <p:cTn id="32" dur="500"/>
                                        <p:tgtEl>
                                          <p:spTgt spid="157"/>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0-#ppt_w/2"/>
                                          </p:val>
                                        </p:tav>
                                        <p:tav tm="100000">
                                          <p:val>
                                            <p:strVal val="#ppt_x"/>
                                          </p:val>
                                        </p:tav>
                                      </p:tavLst>
                                    </p:anim>
                                    <p:anim calcmode="lin" valueType="num">
                                      <p:cBhvr additive="base">
                                        <p:cTn id="38" dur="500" fill="hold"/>
                                        <p:tgtEl>
                                          <p:spTgt spid="29"/>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63">
                                            <p:txEl>
                                              <p:pRg st="0" end="0"/>
                                            </p:txEl>
                                          </p:spTgt>
                                        </p:tgtEl>
                                        <p:attrNameLst>
                                          <p:attrName>style.visibility</p:attrName>
                                        </p:attrNameLst>
                                      </p:cBhvr>
                                      <p:to>
                                        <p:strVal val="visible"/>
                                      </p:to>
                                    </p:set>
                                    <p:animEffect transition="in" filter="blinds(horizontal)">
                                      <p:cBhvr>
                                        <p:cTn id="52" dur="500"/>
                                        <p:tgtEl>
                                          <p:spTgt spid="163">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63">
                                            <p:txEl>
                                              <p:pRg st="1" end="1"/>
                                            </p:txEl>
                                          </p:spTgt>
                                        </p:tgtEl>
                                        <p:attrNameLst>
                                          <p:attrName>style.visibility</p:attrName>
                                        </p:attrNameLst>
                                      </p:cBhvr>
                                      <p:to>
                                        <p:strVal val="visible"/>
                                      </p:to>
                                    </p:set>
                                    <p:animEffect transition="in" filter="blinds(horizontal)">
                                      <p:cBhvr>
                                        <p:cTn id="57" dur="500"/>
                                        <p:tgtEl>
                                          <p:spTgt spid="1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autoUpdateAnimBg="0"/>
      <p:bldP spid="161" grpId="0"/>
      <p:bldP spid="162" grpId="0" autoUpdateAnimBg="0"/>
      <p:bldP spid="163" grpId="0" build="p"/>
      <p:bldP spid="25" grpId="0" autoUpdateAnimBg="0"/>
      <p:bldP spid="29"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1" name="Rectangle 2"/>
          <p:cNvSpPr>
            <a:spLocks noGrp="1" noChangeArrowheads="1"/>
          </p:cNvSpPr>
          <p:nvPr>
            <p:ph type="title" idx="4294967295"/>
          </p:nvPr>
        </p:nvSpPr>
        <p:spPr>
          <a:xfrm>
            <a:off x="5334000" y="32385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用移位寄存器实现环形计数器</a:t>
            </a:r>
            <a:br>
              <a:rPr lang="zh-CN" altLang="en-US" dirty="0" smtClean="0">
                <a:solidFill>
                  <a:srgbClr val="FFCC00"/>
                </a:solidFill>
                <a:latin typeface="Arial" panose="020B0604020202020204" pitchFamily="34" charset="0"/>
                <a:ea typeface="黑体" panose="02010600030101010101" pitchFamily="49" charset="-122"/>
              </a:rPr>
            </a:br>
            <a:endParaRPr lang="zh-CN" altLang="en-US" dirty="0" smtClean="0">
              <a:ea typeface="宋体" panose="02010600030101010101" pitchFamily="2" charset="-122"/>
            </a:endParaRPr>
          </a:p>
        </p:txBody>
      </p:sp>
      <p:grpSp>
        <p:nvGrpSpPr>
          <p:cNvPr id="2" name="Group 4"/>
          <p:cNvGrpSpPr/>
          <p:nvPr/>
        </p:nvGrpSpPr>
        <p:grpSpPr bwMode="auto">
          <a:xfrm>
            <a:off x="5510214" y="1160464"/>
            <a:ext cx="1538287" cy="720725"/>
            <a:chOff x="2379" y="282"/>
            <a:chExt cx="969" cy="454"/>
          </a:xfrm>
        </p:grpSpPr>
        <p:sp>
          <p:nvSpPr>
            <p:cNvPr id="104563" name="Oval 5"/>
            <p:cNvSpPr>
              <a:spLocks noChangeArrowheads="1"/>
            </p:cNvSpPr>
            <p:nvPr/>
          </p:nvSpPr>
          <p:spPr bwMode="auto">
            <a:xfrm>
              <a:off x="2379" y="282"/>
              <a:ext cx="862" cy="454"/>
            </a:xfrm>
            <a:prstGeom prst="ellipse">
              <a:avLst/>
            </a:prstGeom>
            <a:noFill/>
            <a:ln w="38100">
              <a:solidFill>
                <a:srgbClr val="FF00FF"/>
              </a:solidFill>
              <a:round/>
            </a:ln>
          </p:spPr>
          <p:txBody>
            <a:bodyPr wrap="none" anchor="ctr"/>
            <a:lstStyle/>
            <a:p>
              <a:pPr algn="l">
                <a:lnSpc>
                  <a:spcPct val="100000"/>
                </a:lnSpc>
                <a:spcBef>
                  <a:spcPct val="0"/>
                </a:spcBef>
              </a:pPr>
              <a:endParaRPr kumimoji="1" lang="en-US" altLang="zh-CN" sz="2400" baseline="-25000">
                <a:solidFill>
                  <a:srgbClr val="FFFFFF"/>
                </a:solidFill>
              </a:endParaRPr>
            </a:p>
          </p:txBody>
        </p:sp>
        <p:sp>
          <p:nvSpPr>
            <p:cNvPr id="104564" name="Text Box 6"/>
            <p:cNvSpPr txBox="1">
              <a:spLocks noChangeArrowheads="1"/>
            </p:cNvSpPr>
            <p:nvPr/>
          </p:nvSpPr>
          <p:spPr bwMode="auto">
            <a:xfrm>
              <a:off x="2390" y="374"/>
              <a:ext cx="958" cy="233"/>
            </a:xfrm>
            <a:prstGeom prst="rect">
              <a:avLst/>
            </a:prstGeom>
            <a:noFill/>
            <a:ln w="38100">
              <a:noFill/>
              <a:miter lim="800000"/>
            </a:ln>
          </p:spPr>
          <p:txBody>
            <a:bodyPr>
              <a:spAutoFit/>
            </a:bodyPr>
            <a:lstStyle/>
            <a:p>
              <a:pPr algn="l">
                <a:lnSpc>
                  <a:spcPct val="100000"/>
                </a:lnSpc>
                <a:spcBef>
                  <a:spcPct val="0"/>
                </a:spcBef>
              </a:pPr>
              <a:r>
                <a:rPr kumimoji="1" lang="en-US" altLang="zh-CN" sz="1800"/>
                <a:t>Q</a:t>
              </a:r>
              <a:r>
                <a:rPr kumimoji="1" lang="en-US" altLang="zh-CN" sz="1800" baseline="-25000"/>
                <a:t>0</a:t>
              </a:r>
              <a:r>
                <a:rPr kumimoji="1" lang="en-US" altLang="zh-CN" sz="1800"/>
                <a:t>Q</a:t>
              </a:r>
              <a:r>
                <a:rPr kumimoji="1" lang="en-US" altLang="zh-CN" sz="1800" baseline="-25000"/>
                <a:t>1</a:t>
              </a:r>
              <a:r>
                <a:rPr kumimoji="1" lang="en-US" altLang="zh-CN" sz="1800"/>
                <a:t>Q</a:t>
              </a:r>
              <a:r>
                <a:rPr kumimoji="1" lang="en-US" altLang="zh-CN" sz="1800" baseline="-25000"/>
                <a:t>2</a:t>
              </a:r>
              <a:r>
                <a:rPr kumimoji="1" lang="en-US" altLang="zh-CN" sz="1800"/>
                <a:t>Q</a:t>
              </a:r>
              <a:r>
                <a:rPr kumimoji="1" lang="en-US" altLang="zh-CN" sz="1800" baseline="-25000"/>
                <a:t>3</a:t>
              </a:r>
              <a:endParaRPr kumimoji="1" lang="zh-CN" altLang="en-US" sz="1800"/>
            </a:p>
          </p:txBody>
        </p:sp>
      </p:grpSp>
      <p:grpSp>
        <p:nvGrpSpPr>
          <p:cNvPr id="3" name="Group 7"/>
          <p:cNvGrpSpPr/>
          <p:nvPr/>
        </p:nvGrpSpPr>
        <p:grpSpPr bwMode="auto">
          <a:xfrm>
            <a:off x="7459663" y="990600"/>
            <a:ext cx="1052512" cy="585788"/>
            <a:chOff x="3445" y="1828"/>
            <a:chExt cx="663" cy="369"/>
          </a:xfrm>
        </p:grpSpPr>
        <p:sp>
          <p:nvSpPr>
            <p:cNvPr id="104561" name="Oval 8"/>
            <p:cNvSpPr>
              <a:spLocks noChangeArrowheads="1"/>
            </p:cNvSpPr>
            <p:nvPr/>
          </p:nvSpPr>
          <p:spPr bwMode="auto">
            <a:xfrm>
              <a:off x="3445" y="1828"/>
              <a:ext cx="663" cy="369"/>
            </a:xfrm>
            <a:prstGeom prst="ellipse">
              <a:avLst/>
            </a:prstGeom>
            <a:noFill/>
            <a:ln w="38100">
              <a:solidFill>
                <a:srgbClr val="FF00FF"/>
              </a:solidFill>
              <a:round/>
            </a:ln>
          </p:spPr>
          <p:txBody>
            <a:bodyPr wrap="none" anchor="ctr"/>
            <a:lstStyle/>
            <a:p>
              <a:endParaRPr lang="zh-CN" altLang="en-US"/>
            </a:p>
          </p:txBody>
        </p:sp>
        <p:sp>
          <p:nvSpPr>
            <p:cNvPr id="104562" name="Text Box 9"/>
            <p:cNvSpPr txBox="1">
              <a:spLocks noChangeArrowheads="1"/>
            </p:cNvSpPr>
            <p:nvPr/>
          </p:nvSpPr>
          <p:spPr bwMode="auto">
            <a:xfrm>
              <a:off x="3540" y="1861"/>
              <a:ext cx="562" cy="288"/>
            </a:xfrm>
            <a:prstGeom prst="rect">
              <a:avLst/>
            </a:prstGeom>
            <a:noFill/>
            <a:ln w="38100">
              <a:noFill/>
              <a:miter lim="800000"/>
            </a:ln>
          </p:spPr>
          <p:txBody>
            <a:bodyPr>
              <a:spAutoFit/>
            </a:bodyPr>
            <a:lstStyle/>
            <a:p>
              <a:pPr algn="l">
                <a:lnSpc>
                  <a:spcPct val="100000"/>
                </a:lnSpc>
              </a:pPr>
              <a:r>
                <a:rPr kumimoji="1" lang="zh-CN" altLang="en-US" sz="2400">
                  <a:solidFill>
                    <a:srgbClr val="CC3300"/>
                  </a:solidFill>
                </a:rPr>
                <a:t>1000</a:t>
              </a:r>
            </a:p>
          </p:txBody>
        </p:sp>
      </p:grpSp>
      <p:grpSp>
        <p:nvGrpSpPr>
          <p:cNvPr id="4" name="Group 10"/>
          <p:cNvGrpSpPr/>
          <p:nvPr/>
        </p:nvGrpSpPr>
        <p:grpSpPr bwMode="auto">
          <a:xfrm>
            <a:off x="8529639" y="987425"/>
            <a:ext cx="1577975" cy="585788"/>
            <a:chOff x="3989" y="1076"/>
            <a:chExt cx="994" cy="369"/>
          </a:xfrm>
        </p:grpSpPr>
        <p:sp>
          <p:nvSpPr>
            <p:cNvPr id="104557" name="Line 11"/>
            <p:cNvSpPr>
              <a:spLocks noChangeShapeType="1"/>
            </p:cNvSpPr>
            <p:nvPr/>
          </p:nvSpPr>
          <p:spPr bwMode="auto">
            <a:xfrm>
              <a:off x="3989" y="1250"/>
              <a:ext cx="317" cy="0"/>
            </a:xfrm>
            <a:prstGeom prst="line">
              <a:avLst/>
            </a:prstGeom>
            <a:noFill/>
            <a:ln w="19050">
              <a:solidFill>
                <a:schemeClr val="tx1"/>
              </a:solidFill>
              <a:round/>
              <a:tailEnd type="stealth" w="sm" len="lg"/>
            </a:ln>
          </p:spPr>
          <p:txBody>
            <a:bodyPr/>
            <a:lstStyle/>
            <a:p>
              <a:endParaRPr lang="zh-CN" altLang="en-US"/>
            </a:p>
          </p:txBody>
        </p:sp>
        <p:grpSp>
          <p:nvGrpSpPr>
            <p:cNvPr id="104558" name="Group 12"/>
            <p:cNvGrpSpPr/>
            <p:nvPr/>
          </p:nvGrpSpPr>
          <p:grpSpPr bwMode="auto">
            <a:xfrm>
              <a:off x="4314" y="1076"/>
              <a:ext cx="669" cy="369"/>
              <a:chOff x="3313" y="1804"/>
              <a:chExt cx="669" cy="369"/>
            </a:xfrm>
          </p:grpSpPr>
          <p:sp>
            <p:nvSpPr>
              <p:cNvPr id="104559" name="Oval 13"/>
              <p:cNvSpPr>
                <a:spLocks noChangeArrowheads="1"/>
              </p:cNvSpPr>
              <p:nvPr/>
            </p:nvSpPr>
            <p:spPr bwMode="auto">
              <a:xfrm>
                <a:off x="3313" y="1804"/>
                <a:ext cx="663" cy="369"/>
              </a:xfrm>
              <a:prstGeom prst="ellipse">
                <a:avLst/>
              </a:prstGeom>
              <a:noFill/>
              <a:ln w="38100">
                <a:solidFill>
                  <a:srgbClr val="FF00FF"/>
                </a:solidFill>
                <a:round/>
              </a:ln>
            </p:spPr>
            <p:txBody>
              <a:bodyPr wrap="none" anchor="ctr"/>
              <a:lstStyle/>
              <a:p>
                <a:endParaRPr lang="zh-CN" altLang="en-US"/>
              </a:p>
            </p:txBody>
          </p:sp>
          <p:sp>
            <p:nvSpPr>
              <p:cNvPr id="104560" name="Text Box 14"/>
              <p:cNvSpPr txBox="1">
                <a:spLocks noChangeArrowheads="1"/>
              </p:cNvSpPr>
              <p:nvPr/>
            </p:nvSpPr>
            <p:spPr bwMode="auto">
              <a:xfrm>
                <a:off x="3420" y="1837"/>
                <a:ext cx="562" cy="288"/>
              </a:xfrm>
              <a:prstGeom prst="rect">
                <a:avLst/>
              </a:prstGeom>
              <a:noFill/>
              <a:ln w="38100">
                <a:noFill/>
                <a:miter lim="800000"/>
              </a:ln>
            </p:spPr>
            <p:txBody>
              <a:bodyPr>
                <a:spAutoFit/>
              </a:bodyPr>
              <a:lstStyle/>
              <a:p>
                <a:pPr algn="l">
                  <a:lnSpc>
                    <a:spcPct val="100000"/>
                  </a:lnSpc>
                </a:pPr>
                <a:r>
                  <a:rPr kumimoji="1" lang="zh-CN" altLang="en-US" sz="2400"/>
                  <a:t>0100</a:t>
                </a:r>
              </a:p>
            </p:txBody>
          </p:sp>
        </p:grpSp>
      </p:grpSp>
      <p:grpSp>
        <p:nvGrpSpPr>
          <p:cNvPr id="6" name="Group 15"/>
          <p:cNvGrpSpPr/>
          <p:nvPr/>
        </p:nvGrpSpPr>
        <p:grpSpPr bwMode="auto">
          <a:xfrm>
            <a:off x="9132888" y="1638300"/>
            <a:ext cx="1052512" cy="1011022"/>
            <a:chOff x="4489" y="1487"/>
            <a:chExt cx="663" cy="737"/>
          </a:xfrm>
        </p:grpSpPr>
        <p:sp>
          <p:nvSpPr>
            <p:cNvPr id="104553" name="Line 16"/>
            <p:cNvSpPr>
              <a:spLocks noChangeShapeType="1"/>
            </p:cNvSpPr>
            <p:nvPr/>
          </p:nvSpPr>
          <p:spPr bwMode="auto">
            <a:xfrm rot="5400000">
              <a:off x="4588" y="1671"/>
              <a:ext cx="368" cy="0"/>
            </a:xfrm>
            <a:prstGeom prst="line">
              <a:avLst/>
            </a:prstGeom>
            <a:noFill/>
            <a:ln w="19050">
              <a:solidFill>
                <a:schemeClr val="tx1"/>
              </a:solidFill>
              <a:round/>
              <a:tailEnd type="stealth" w="sm" len="lg"/>
            </a:ln>
          </p:spPr>
          <p:txBody>
            <a:bodyPr/>
            <a:lstStyle/>
            <a:p>
              <a:endParaRPr lang="zh-CN" altLang="en-US"/>
            </a:p>
          </p:txBody>
        </p:sp>
        <p:grpSp>
          <p:nvGrpSpPr>
            <p:cNvPr id="104554" name="Group 17"/>
            <p:cNvGrpSpPr/>
            <p:nvPr/>
          </p:nvGrpSpPr>
          <p:grpSpPr bwMode="auto">
            <a:xfrm>
              <a:off x="4489" y="1854"/>
              <a:ext cx="663" cy="370"/>
              <a:chOff x="3445" y="1734"/>
              <a:chExt cx="663" cy="370"/>
            </a:xfrm>
          </p:grpSpPr>
          <p:sp>
            <p:nvSpPr>
              <p:cNvPr id="104555" name="Oval 18"/>
              <p:cNvSpPr>
                <a:spLocks noChangeArrowheads="1"/>
              </p:cNvSpPr>
              <p:nvPr/>
            </p:nvSpPr>
            <p:spPr bwMode="auto">
              <a:xfrm>
                <a:off x="3445" y="1734"/>
                <a:ext cx="663" cy="369"/>
              </a:xfrm>
              <a:prstGeom prst="ellipse">
                <a:avLst/>
              </a:prstGeom>
              <a:noFill/>
              <a:ln w="38100">
                <a:solidFill>
                  <a:srgbClr val="FF00FF"/>
                </a:solidFill>
                <a:round/>
              </a:ln>
            </p:spPr>
            <p:txBody>
              <a:bodyPr wrap="none" anchor="ctr"/>
              <a:lstStyle/>
              <a:p>
                <a:endParaRPr lang="zh-CN" altLang="en-US"/>
              </a:p>
            </p:txBody>
          </p:sp>
          <p:sp>
            <p:nvSpPr>
              <p:cNvPr id="104556" name="Text Box 19"/>
              <p:cNvSpPr txBox="1">
                <a:spLocks noChangeArrowheads="1"/>
              </p:cNvSpPr>
              <p:nvPr/>
            </p:nvSpPr>
            <p:spPr bwMode="auto">
              <a:xfrm>
                <a:off x="3528" y="1767"/>
                <a:ext cx="562" cy="337"/>
              </a:xfrm>
              <a:prstGeom prst="rect">
                <a:avLst/>
              </a:prstGeom>
              <a:noFill/>
              <a:ln w="38100">
                <a:noFill/>
                <a:miter lim="800000"/>
              </a:ln>
            </p:spPr>
            <p:txBody>
              <a:bodyPr>
                <a:spAutoFit/>
              </a:bodyPr>
              <a:lstStyle/>
              <a:p>
                <a:pPr algn="l">
                  <a:lnSpc>
                    <a:spcPct val="100000"/>
                  </a:lnSpc>
                </a:pPr>
                <a:r>
                  <a:rPr kumimoji="1" lang="zh-CN" altLang="en-US" sz="2400"/>
                  <a:t>0010</a:t>
                </a:r>
              </a:p>
            </p:txBody>
          </p:sp>
        </p:grpSp>
      </p:grpSp>
      <p:grpSp>
        <p:nvGrpSpPr>
          <p:cNvPr id="8" name="Group 20"/>
          <p:cNvGrpSpPr/>
          <p:nvPr/>
        </p:nvGrpSpPr>
        <p:grpSpPr bwMode="auto">
          <a:xfrm>
            <a:off x="7459664" y="2124075"/>
            <a:ext cx="1639887" cy="585788"/>
            <a:chOff x="3315" y="1816"/>
            <a:chExt cx="1033" cy="369"/>
          </a:xfrm>
        </p:grpSpPr>
        <p:sp>
          <p:nvSpPr>
            <p:cNvPr id="104549" name="Line 21"/>
            <p:cNvSpPr>
              <a:spLocks noChangeShapeType="1"/>
            </p:cNvSpPr>
            <p:nvPr/>
          </p:nvSpPr>
          <p:spPr bwMode="auto">
            <a:xfrm flipH="1">
              <a:off x="3985" y="1976"/>
              <a:ext cx="363" cy="0"/>
            </a:xfrm>
            <a:prstGeom prst="line">
              <a:avLst/>
            </a:prstGeom>
            <a:noFill/>
            <a:ln w="19050">
              <a:solidFill>
                <a:schemeClr val="tx1"/>
              </a:solidFill>
              <a:round/>
              <a:tailEnd type="stealth" w="sm" len="lg"/>
            </a:ln>
          </p:spPr>
          <p:txBody>
            <a:bodyPr/>
            <a:lstStyle/>
            <a:p>
              <a:endParaRPr lang="zh-CN" altLang="en-US"/>
            </a:p>
          </p:txBody>
        </p:sp>
        <p:grpSp>
          <p:nvGrpSpPr>
            <p:cNvPr id="104550" name="Group 22"/>
            <p:cNvGrpSpPr/>
            <p:nvPr/>
          </p:nvGrpSpPr>
          <p:grpSpPr bwMode="auto">
            <a:xfrm>
              <a:off x="3315" y="1816"/>
              <a:ext cx="663" cy="369"/>
              <a:chOff x="3445" y="1708"/>
              <a:chExt cx="663" cy="369"/>
            </a:xfrm>
          </p:grpSpPr>
          <p:sp>
            <p:nvSpPr>
              <p:cNvPr id="104551" name="Oval 23"/>
              <p:cNvSpPr>
                <a:spLocks noChangeArrowheads="1"/>
              </p:cNvSpPr>
              <p:nvPr/>
            </p:nvSpPr>
            <p:spPr bwMode="auto">
              <a:xfrm>
                <a:off x="3445" y="1708"/>
                <a:ext cx="663" cy="369"/>
              </a:xfrm>
              <a:prstGeom prst="ellipse">
                <a:avLst/>
              </a:prstGeom>
              <a:noFill/>
              <a:ln w="38100">
                <a:solidFill>
                  <a:srgbClr val="FF00FF"/>
                </a:solidFill>
                <a:round/>
              </a:ln>
            </p:spPr>
            <p:txBody>
              <a:bodyPr wrap="none" anchor="ctr"/>
              <a:lstStyle/>
              <a:p>
                <a:endParaRPr lang="zh-CN" altLang="en-US"/>
              </a:p>
            </p:txBody>
          </p:sp>
          <p:sp>
            <p:nvSpPr>
              <p:cNvPr id="104552" name="Text Box 24"/>
              <p:cNvSpPr txBox="1">
                <a:spLocks noChangeArrowheads="1"/>
              </p:cNvSpPr>
              <p:nvPr/>
            </p:nvSpPr>
            <p:spPr bwMode="auto">
              <a:xfrm>
                <a:off x="3540" y="1765"/>
                <a:ext cx="562" cy="288"/>
              </a:xfrm>
              <a:prstGeom prst="rect">
                <a:avLst/>
              </a:prstGeom>
              <a:noFill/>
              <a:ln w="38100">
                <a:noFill/>
                <a:miter lim="800000"/>
              </a:ln>
            </p:spPr>
            <p:txBody>
              <a:bodyPr>
                <a:spAutoFit/>
              </a:bodyPr>
              <a:lstStyle/>
              <a:p>
                <a:pPr algn="l">
                  <a:lnSpc>
                    <a:spcPct val="100000"/>
                  </a:lnSpc>
                </a:pPr>
                <a:r>
                  <a:rPr kumimoji="1" lang="zh-CN" altLang="en-US" sz="2400"/>
                  <a:t>0001</a:t>
                </a:r>
              </a:p>
            </p:txBody>
          </p:sp>
        </p:grpSp>
      </p:grpSp>
      <p:sp>
        <p:nvSpPr>
          <p:cNvPr id="65" name="Line 25"/>
          <p:cNvSpPr>
            <a:spLocks noChangeShapeType="1"/>
          </p:cNvSpPr>
          <p:nvPr/>
        </p:nvSpPr>
        <p:spPr bwMode="auto">
          <a:xfrm rot="16200000" flipV="1">
            <a:off x="7692232" y="1839120"/>
            <a:ext cx="539750" cy="1587"/>
          </a:xfrm>
          <a:prstGeom prst="line">
            <a:avLst/>
          </a:prstGeom>
          <a:noFill/>
          <a:ln w="19050">
            <a:solidFill>
              <a:schemeClr val="tx1"/>
            </a:solidFill>
            <a:round/>
            <a:tailEnd type="stealth" w="sm" len="lg"/>
          </a:ln>
        </p:spPr>
        <p:txBody>
          <a:bodyPr/>
          <a:lstStyle/>
          <a:p>
            <a:endParaRPr lang="zh-CN" altLang="en-US"/>
          </a:p>
        </p:txBody>
      </p:sp>
      <p:grpSp>
        <p:nvGrpSpPr>
          <p:cNvPr id="10" name="Group 66"/>
          <p:cNvGrpSpPr/>
          <p:nvPr/>
        </p:nvGrpSpPr>
        <p:grpSpPr bwMode="auto">
          <a:xfrm>
            <a:off x="5237163" y="4573589"/>
            <a:ext cx="1009650" cy="1673225"/>
            <a:chOff x="2368" y="2927"/>
            <a:chExt cx="636" cy="1054"/>
          </a:xfrm>
        </p:grpSpPr>
        <p:grpSp>
          <p:nvGrpSpPr>
            <p:cNvPr id="104541" name="Group 67"/>
            <p:cNvGrpSpPr/>
            <p:nvPr/>
          </p:nvGrpSpPr>
          <p:grpSpPr bwMode="auto">
            <a:xfrm>
              <a:off x="2368" y="2927"/>
              <a:ext cx="621" cy="340"/>
              <a:chOff x="3445" y="1840"/>
              <a:chExt cx="621" cy="340"/>
            </a:xfrm>
          </p:grpSpPr>
          <p:sp>
            <p:nvSpPr>
              <p:cNvPr id="104547" name="Oval 68"/>
              <p:cNvSpPr>
                <a:spLocks noChangeArrowheads="1"/>
              </p:cNvSpPr>
              <p:nvPr/>
            </p:nvSpPr>
            <p:spPr bwMode="auto">
              <a:xfrm>
                <a:off x="3445" y="1840"/>
                <a:ext cx="612" cy="340"/>
              </a:xfrm>
              <a:prstGeom prst="ellipse">
                <a:avLst/>
              </a:prstGeom>
              <a:noFill/>
              <a:ln w="38100">
                <a:solidFill>
                  <a:srgbClr val="FF00FF"/>
                </a:solidFill>
                <a:round/>
              </a:ln>
            </p:spPr>
            <p:txBody>
              <a:bodyPr wrap="none" anchor="ctr"/>
              <a:lstStyle/>
              <a:p>
                <a:endParaRPr lang="zh-CN" altLang="en-US"/>
              </a:p>
            </p:txBody>
          </p:sp>
          <p:sp>
            <p:nvSpPr>
              <p:cNvPr id="104548" name="Text Box 69"/>
              <p:cNvSpPr txBox="1">
                <a:spLocks noChangeArrowheads="1"/>
              </p:cNvSpPr>
              <p:nvPr/>
            </p:nvSpPr>
            <p:spPr bwMode="auto">
              <a:xfrm>
                <a:off x="3504" y="1873"/>
                <a:ext cx="562" cy="288"/>
              </a:xfrm>
              <a:prstGeom prst="rect">
                <a:avLst/>
              </a:prstGeom>
              <a:noFill/>
              <a:ln w="38100">
                <a:noFill/>
                <a:miter lim="800000"/>
              </a:ln>
            </p:spPr>
            <p:txBody>
              <a:bodyPr>
                <a:spAutoFit/>
              </a:bodyPr>
              <a:lstStyle/>
              <a:p>
                <a:pPr algn="l">
                  <a:lnSpc>
                    <a:spcPct val="100000"/>
                  </a:lnSpc>
                </a:pPr>
                <a:r>
                  <a:rPr kumimoji="1" lang="zh-CN" altLang="en-US" sz="2400">
                    <a:solidFill>
                      <a:srgbClr val="CC3300"/>
                    </a:solidFill>
                  </a:rPr>
                  <a:t>0101</a:t>
                </a:r>
              </a:p>
            </p:txBody>
          </p:sp>
        </p:grpSp>
        <p:grpSp>
          <p:nvGrpSpPr>
            <p:cNvPr id="104542" name="Group 70"/>
            <p:cNvGrpSpPr/>
            <p:nvPr/>
          </p:nvGrpSpPr>
          <p:grpSpPr bwMode="auto">
            <a:xfrm>
              <a:off x="2392" y="3641"/>
              <a:ext cx="612" cy="340"/>
              <a:chOff x="3469" y="1696"/>
              <a:chExt cx="612" cy="340"/>
            </a:xfrm>
          </p:grpSpPr>
          <p:sp>
            <p:nvSpPr>
              <p:cNvPr id="104545" name="Oval 71"/>
              <p:cNvSpPr>
                <a:spLocks noChangeArrowheads="1"/>
              </p:cNvSpPr>
              <p:nvPr/>
            </p:nvSpPr>
            <p:spPr bwMode="auto">
              <a:xfrm>
                <a:off x="3469" y="1696"/>
                <a:ext cx="612" cy="340"/>
              </a:xfrm>
              <a:prstGeom prst="ellipse">
                <a:avLst/>
              </a:prstGeom>
              <a:noFill/>
              <a:ln w="38100">
                <a:solidFill>
                  <a:srgbClr val="FF00FF"/>
                </a:solidFill>
                <a:round/>
              </a:ln>
            </p:spPr>
            <p:txBody>
              <a:bodyPr wrap="none" anchor="ctr"/>
              <a:lstStyle/>
              <a:p>
                <a:endParaRPr lang="zh-CN" altLang="en-US"/>
              </a:p>
            </p:txBody>
          </p:sp>
          <p:sp>
            <p:nvSpPr>
              <p:cNvPr id="104546" name="Text Box 72"/>
              <p:cNvSpPr txBox="1">
                <a:spLocks noChangeArrowheads="1"/>
              </p:cNvSpPr>
              <p:nvPr/>
            </p:nvSpPr>
            <p:spPr bwMode="auto">
              <a:xfrm>
                <a:off x="3516" y="1717"/>
                <a:ext cx="562" cy="288"/>
              </a:xfrm>
              <a:prstGeom prst="rect">
                <a:avLst/>
              </a:prstGeom>
              <a:noFill/>
              <a:ln w="38100">
                <a:noFill/>
                <a:miter lim="800000"/>
              </a:ln>
            </p:spPr>
            <p:txBody>
              <a:bodyPr>
                <a:spAutoFit/>
              </a:bodyPr>
              <a:lstStyle/>
              <a:p>
                <a:pPr algn="l">
                  <a:lnSpc>
                    <a:spcPct val="100000"/>
                  </a:lnSpc>
                </a:pPr>
                <a:r>
                  <a:rPr kumimoji="1" lang="zh-CN" altLang="en-US" sz="2400"/>
                  <a:t>1010</a:t>
                </a:r>
              </a:p>
            </p:txBody>
          </p:sp>
        </p:grpSp>
        <p:sp>
          <p:nvSpPr>
            <p:cNvPr id="104543" name="Arc 73"/>
            <p:cNvSpPr/>
            <p:nvPr/>
          </p:nvSpPr>
          <p:spPr bwMode="auto">
            <a:xfrm>
              <a:off x="2857" y="3238"/>
              <a:ext cx="119" cy="454"/>
            </a:xfrm>
            <a:custGeom>
              <a:avLst/>
              <a:gdLst>
                <a:gd name="T0" fmla="*/ 0 w 21600"/>
                <a:gd name="T1" fmla="*/ 0 h 41602"/>
                <a:gd name="T2" fmla="*/ 0 w 21600"/>
                <a:gd name="T3" fmla="*/ 0 h 41602"/>
                <a:gd name="T4" fmla="*/ 0 w 21600"/>
                <a:gd name="T5" fmla="*/ 0 h 41602"/>
                <a:gd name="T6" fmla="*/ 0 60000 65536"/>
                <a:gd name="T7" fmla="*/ 0 60000 65536"/>
                <a:gd name="T8" fmla="*/ 0 60000 65536"/>
                <a:gd name="T9" fmla="*/ 0 w 21600"/>
                <a:gd name="T10" fmla="*/ 0 h 41602"/>
                <a:gd name="T11" fmla="*/ 21600 w 21600"/>
                <a:gd name="T12" fmla="*/ 41602 h 41602"/>
              </a:gdLst>
              <a:ahLst/>
              <a:cxnLst>
                <a:cxn ang="T6">
                  <a:pos x="T0" y="T1"/>
                </a:cxn>
                <a:cxn ang="T7">
                  <a:pos x="T2" y="T3"/>
                </a:cxn>
                <a:cxn ang="T8">
                  <a:pos x="T4" y="T5"/>
                </a:cxn>
              </a:cxnLst>
              <a:rect l="T9" t="T10" r="T11" b="T12"/>
              <a:pathLst>
                <a:path w="21600" h="41602" fill="none" extrusionOk="0">
                  <a:moveTo>
                    <a:pt x="-1" y="0"/>
                  </a:moveTo>
                  <a:cubicBezTo>
                    <a:pt x="11929" y="0"/>
                    <a:pt x="21600" y="9670"/>
                    <a:pt x="21600" y="21600"/>
                  </a:cubicBezTo>
                  <a:cubicBezTo>
                    <a:pt x="21600" y="30380"/>
                    <a:pt x="16284" y="38287"/>
                    <a:pt x="8153" y="41602"/>
                  </a:cubicBezTo>
                </a:path>
                <a:path w="21600" h="41602" stroke="0" extrusionOk="0">
                  <a:moveTo>
                    <a:pt x="-1" y="0"/>
                  </a:moveTo>
                  <a:cubicBezTo>
                    <a:pt x="11929" y="0"/>
                    <a:pt x="21600" y="9670"/>
                    <a:pt x="21600" y="21600"/>
                  </a:cubicBezTo>
                  <a:cubicBezTo>
                    <a:pt x="21600" y="30380"/>
                    <a:pt x="16284" y="38287"/>
                    <a:pt x="8153" y="41602"/>
                  </a:cubicBezTo>
                  <a:lnTo>
                    <a:pt x="0" y="21600"/>
                  </a:lnTo>
                  <a:close/>
                </a:path>
              </a:pathLst>
            </a:custGeom>
            <a:noFill/>
            <a:ln w="38100">
              <a:solidFill>
                <a:schemeClr val="tx1"/>
              </a:solidFill>
              <a:round/>
              <a:tailEnd type="stealth" w="sm" len="lg"/>
            </a:ln>
          </p:spPr>
          <p:txBody>
            <a:bodyPr wrap="none" anchor="ctr"/>
            <a:lstStyle/>
            <a:p>
              <a:endParaRPr lang="zh-CN" altLang="en-US"/>
            </a:p>
          </p:txBody>
        </p:sp>
        <p:sp>
          <p:nvSpPr>
            <p:cNvPr id="104544" name="Arc 74"/>
            <p:cNvSpPr/>
            <p:nvPr/>
          </p:nvSpPr>
          <p:spPr bwMode="auto">
            <a:xfrm flipH="1" flipV="1">
              <a:off x="2392" y="3205"/>
              <a:ext cx="119" cy="454"/>
            </a:xfrm>
            <a:custGeom>
              <a:avLst/>
              <a:gdLst>
                <a:gd name="T0" fmla="*/ 0 w 21600"/>
                <a:gd name="T1" fmla="*/ 0 h 41602"/>
                <a:gd name="T2" fmla="*/ 0 w 21600"/>
                <a:gd name="T3" fmla="*/ 0 h 41602"/>
                <a:gd name="T4" fmla="*/ 0 w 21600"/>
                <a:gd name="T5" fmla="*/ 0 h 41602"/>
                <a:gd name="T6" fmla="*/ 0 60000 65536"/>
                <a:gd name="T7" fmla="*/ 0 60000 65536"/>
                <a:gd name="T8" fmla="*/ 0 60000 65536"/>
                <a:gd name="T9" fmla="*/ 0 w 21600"/>
                <a:gd name="T10" fmla="*/ 0 h 41602"/>
                <a:gd name="T11" fmla="*/ 21600 w 21600"/>
                <a:gd name="T12" fmla="*/ 41602 h 41602"/>
              </a:gdLst>
              <a:ahLst/>
              <a:cxnLst>
                <a:cxn ang="T6">
                  <a:pos x="T0" y="T1"/>
                </a:cxn>
                <a:cxn ang="T7">
                  <a:pos x="T2" y="T3"/>
                </a:cxn>
                <a:cxn ang="T8">
                  <a:pos x="T4" y="T5"/>
                </a:cxn>
              </a:cxnLst>
              <a:rect l="T9" t="T10" r="T11" b="T12"/>
              <a:pathLst>
                <a:path w="21600" h="41602" fill="none" extrusionOk="0">
                  <a:moveTo>
                    <a:pt x="-1" y="0"/>
                  </a:moveTo>
                  <a:cubicBezTo>
                    <a:pt x="11929" y="0"/>
                    <a:pt x="21600" y="9670"/>
                    <a:pt x="21600" y="21600"/>
                  </a:cubicBezTo>
                  <a:cubicBezTo>
                    <a:pt x="21600" y="30380"/>
                    <a:pt x="16284" y="38287"/>
                    <a:pt x="8153" y="41602"/>
                  </a:cubicBezTo>
                </a:path>
                <a:path w="21600" h="41602" stroke="0" extrusionOk="0">
                  <a:moveTo>
                    <a:pt x="-1" y="0"/>
                  </a:moveTo>
                  <a:cubicBezTo>
                    <a:pt x="11929" y="0"/>
                    <a:pt x="21600" y="9670"/>
                    <a:pt x="21600" y="21600"/>
                  </a:cubicBezTo>
                  <a:cubicBezTo>
                    <a:pt x="21600" y="30380"/>
                    <a:pt x="16284" y="38287"/>
                    <a:pt x="8153" y="41602"/>
                  </a:cubicBezTo>
                  <a:lnTo>
                    <a:pt x="0" y="21600"/>
                  </a:lnTo>
                  <a:close/>
                </a:path>
              </a:pathLst>
            </a:custGeom>
            <a:noFill/>
            <a:ln w="38100">
              <a:solidFill>
                <a:schemeClr val="tx1"/>
              </a:solidFill>
              <a:round/>
              <a:tailEnd type="stealth" w="sm" len="lg"/>
            </a:ln>
          </p:spPr>
          <p:txBody>
            <a:bodyPr wrap="none" anchor="ctr"/>
            <a:lstStyle/>
            <a:p>
              <a:endParaRPr lang="zh-CN" altLang="en-US"/>
            </a:p>
          </p:txBody>
        </p:sp>
      </p:grpSp>
      <p:grpSp>
        <p:nvGrpSpPr>
          <p:cNvPr id="13" name="Group 75"/>
          <p:cNvGrpSpPr/>
          <p:nvPr/>
        </p:nvGrpSpPr>
        <p:grpSpPr bwMode="auto">
          <a:xfrm>
            <a:off x="6851651" y="5502276"/>
            <a:ext cx="1419225" cy="773113"/>
            <a:chOff x="3324" y="3247"/>
            <a:chExt cx="894" cy="487"/>
          </a:xfrm>
        </p:grpSpPr>
        <p:grpSp>
          <p:nvGrpSpPr>
            <p:cNvPr id="104537" name="Group 76"/>
            <p:cNvGrpSpPr/>
            <p:nvPr/>
          </p:nvGrpSpPr>
          <p:grpSpPr bwMode="auto">
            <a:xfrm>
              <a:off x="3324" y="3315"/>
              <a:ext cx="663" cy="369"/>
              <a:chOff x="3445" y="1804"/>
              <a:chExt cx="663" cy="369"/>
            </a:xfrm>
          </p:grpSpPr>
          <p:sp>
            <p:nvSpPr>
              <p:cNvPr id="104539" name="Oval 77"/>
              <p:cNvSpPr>
                <a:spLocks noChangeArrowheads="1"/>
              </p:cNvSpPr>
              <p:nvPr/>
            </p:nvSpPr>
            <p:spPr bwMode="auto">
              <a:xfrm>
                <a:off x="3445" y="1804"/>
                <a:ext cx="663" cy="369"/>
              </a:xfrm>
              <a:prstGeom prst="ellipse">
                <a:avLst/>
              </a:prstGeom>
              <a:noFill/>
              <a:ln w="38100">
                <a:solidFill>
                  <a:srgbClr val="FF00FF"/>
                </a:solidFill>
                <a:round/>
              </a:ln>
            </p:spPr>
            <p:txBody>
              <a:bodyPr wrap="none" anchor="ctr"/>
              <a:lstStyle/>
              <a:p>
                <a:endParaRPr lang="zh-CN" altLang="en-US"/>
              </a:p>
            </p:txBody>
          </p:sp>
          <p:sp>
            <p:nvSpPr>
              <p:cNvPr id="104540" name="Text Box 78"/>
              <p:cNvSpPr txBox="1">
                <a:spLocks noChangeArrowheads="1"/>
              </p:cNvSpPr>
              <p:nvPr/>
            </p:nvSpPr>
            <p:spPr bwMode="auto">
              <a:xfrm>
                <a:off x="3540" y="1837"/>
                <a:ext cx="562" cy="288"/>
              </a:xfrm>
              <a:prstGeom prst="rect">
                <a:avLst/>
              </a:prstGeom>
              <a:noFill/>
              <a:ln w="38100">
                <a:noFill/>
                <a:miter lim="800000"/>
              </a:ln>
            </p:spPr>
            <p:txBody>
              <a:bodyPr>
                <a:spAutoFit/>
              </a:bodyPr>
              <a:lstStyle/>
              <a:p>
                <a:pPr algn="l">
                  <a:lnSpc>
                    <a:spcPct val="100000"/>
                  </a:lnSpc>
                </a:pPr>
                <a:r>
                  <a:rPr kumimoji="1" lang="zh-CN" altLang="en-US" sz="2400">
                    <a:solidFill>
                      <a:srgbClr val="CC3300"/>
                    </a:solidFill>
                  </a:rPr>
                  <a:t>0000</a:t>
                </a:r>
              </a:p>
            </p:txBody>
          </p:sp>
        </p:grpSp>
        <p:sp>
          <p:nvSpPr>
            <p:cNvPr id="104538" name="Arc 79"/>
            <p:cNvSpPr/>
            <p:nvPr/>
          </p:nvSpPr>
          <p:spPr bwMode="auto">
            <a:xfrm rot="7192949" flipH="1" flipV="1">
              <a:off x="3752" y="3268"/>
              <a:ext cx="487" cy="445"/>
            </a:xfrm>
            <a:custGeom>
              <a:avLst/>
              <a:gdLst>
                <a:gd name="T0" fmla="*/ 0 w 43200"/>
                <a:gd name="T1" fmla="*/ 0 h 42408"/>
                <a:gd name="T2" fmla="*/ 0 w 43200"/>
                <a:gd name="T3" fmla="*/ 0 h 42408"/>
                <a:gd name="T4" fmla="*/ 0 w 43200"/>
                <a:gd name="T5" fmla="*/ 0 h 42408"/>
                <a:gd name="T6" fmla="*/ 0 60000 65536"/>
                <a:gd name="T7" fmla="*/ 0 60000 65536"/>
                <a:gd name="T8" fmla="*/ 0 60000 65536"/>
                <a:gd name="T9" fmla="*/ 0 w 43200"/>
                <a:gd name="T10" fmla="*/ 0 h 42408"/>
                <a:gd name="T11" fmla="*/ 43200 w 43200"/>
                <a:gd name="T12" fmla="*/ 42408 h 42408"/>
              </a:gdLst>
              <a:ahLst/>
              <a:cxnLst>
                <a:cxn ang="T6">
                  <a:pos x="T0" y="T1"/>
                </a:cxn>
                <a:cxn ang="T7">
                  <a:pos x="T2" y="T3"/>
                </a:cxn>
                <a:cxn ang="T8">
                  <a:pos x="T4" y="T5"/>
                </a:cxn>
              </a:cxnLst>
              <a:rect l="T9" t="T10" r="T11" b="T12"/>
              <a:pathLst>
                <a:path w="43200" h="42408" fill="none" extrusionOk="0">
                  <a:moveTo>
                    <a:pt x="27396" y="0"/>
                  </a:moveTo>
                  <a:cubicBezTo>
                    <a:pt x="36737" y="2602"/>
                    <a:pt x="43200" y="11111"/>
                    <a:pt x="43200" y="20808"/>
                  </a:cubicBezTo>
                  <a:cubicBezTo>
                    <a:pt x="43200" y="32737"/>
                    <a:pt x="33529" y="42408"/>
                    <a:pt x="21600" y="42408"/>
                  </a:cubicBezTo>
                  <a:cubicBezTo>
                    <a:pt x="9670" y="42408"/>
                    <a:pt x="0" y="32737"/>
                    <a:pt x="0" y="20808"/>
                  </a:cubicBezTo>
                  <a:cubicBezTo>
                    <a:pt x="-1" y="18116"/>
                    <a:pt x="503" y="15448"/>
                    <a:pt x="1483" y="12942"/>
                  </a:cubicBezTo>
                </a:path>
                <a:path w="43200" h="42408" stroke="0" extrusionOk="0">
                  <a:moveTo>
                    <a:pt x="27396" y="0"/>
                  </a:moveTo>
                  <a:cubicBezTo>
                    <a:pt x="36737" y="2602"/>
                    <a:pt x="43200" y="11111"/>
                    <a:pt x="43200" y="20808"/>
                  </a:cubicBezTo>
                  <a:cubicBezTo>
                    <a:pt x="43200" y="32737"/>
                    <a:pt x="33529" y="42408"/>
                    <a:pt x="21600" y="42408"/>
                  </a:cubicBezTo>
                  <a:cubicBezTo>
                    <a:pt x="9670" y="42408"/>
                    <a:pt x="0" y="32737"/>
                    <a:pt x="0" y="20808"/>
                  </a:cubicBezTo>
                  <a:cubicBezTo>
                    <a:pt x="-1" y="18116"/>
                    <a:pt x="503" y="15448"/>
                    <a:pt x="1483" y="12942"/>
                  </a:cubicBezTo>
                  <a:lnTo>
                    <a:pt x="21600" y="20808"/>
                  </a:lnTo>
                  <a:close/>
                </a:path>
              </a:pathLst>
            </a:custGeom>
            <a:noFill/>
            <a:ln w="38100">
              <a:solidFill>
                <a:schemeClr val="tx1"/>
              </a:solidFill>
              <a:round/>
              <a:tailEnd type="stealth" w="sm" len="lg"/>
            </a:ln>
          </p:spPr>
          <p:txBody>
            <a:bodyPr wrap="none" anchor="ctr"/>
            <a:lstStyle/>
            <a:p>
              <a:endParaRPr lang="zh-CN" altLang="en-US"/>
            </a:p>
          </p:txBody>
        </p:sp>
      </p:grpSp>
      <p:grpSp>
        <p:nvGrpSpPr>
          <p:cNvPr id="15" name="Group 80"/>
          <p:cNvGrpSpPr/>
          <p:nvPr/>
        </p:nvGrpSpPr>
        <p:grpSpPr bwMode="auto">
          <a:xfrm>
            <a:off x="8629651" y="5468938"/>
            <a:ext cx="1419225" cy="773112"/>
            <a:chOff x="3324" y="3247"/>
            <a:chExt cx="894" cy="487"/>
          </a:xfrm>
        </p:grpSpPr>
        <p:grpSp>
          <p:nvGrpSpPr>
            <p:cNvPr id="104533" name="Group 81"/>
            <p:cNvGrpSpPr/>
            <p:nvPr/>
          </p:nvGrpSpPr>
          <p:grpSpPr bwMode="auto">
            <a:xfrm>
              <a:off x="3324" y="3315"/>
              <a:ext cx="663" cy="369"/>
              <a:chOff x="3445" y="1804"/>
              <a:chExt cx="663" cy="369"/>
            </a:xfrm>
          </p:grpSpPr>
          <p:sp>
            <p:nvSpPr>
              <p:cNvPr id="104535" name="Oval 82"/>
              <p:cNvSpPr>
                <a:spLocks noChangeArrowheads="1"/>
              </p:cNvSpPr>
              <p:nvPr/>
            </p:nvSpPr>
            <p:spPr bwMode="auto">
              <a:xfrm>
                <a:off x="3445" y="1804"/>
                <a:ext cx="663" cy="369"/>
              </a:xfrm>
              <a:prstGeom prst="ellipse">
                <a:avLst/>
              </a:prstGeom>
              <a:noFill/>
              <a:ln w="38100">
                <a:solidFill>
                  <a:srgbClr val="FF00FF"/>
                </a:solidFill>
                <a:round/>
              </a:ln>
            </p:spPr>
            <p:txBody>
              <a:bodyPr wrap="none" anchor="ctr"/>
              <a:lstStyle/>
              <a:p>
                <a:endParaRPr lang="zh-CN" altLang="en-US"/>
              </a:p>
            </p:txBody>
          </p:sp>
          <p:sp>
            <p:nvSpPr>
              <p:cNvPr id="104536" name="Text Box 83"/>
              <p:cNvSpPr txBox="1">
                <a:spLocks noChangeArrowheads="1"/>
              </p:cNvSpPr>
              <p:nvPr/>
            </p:nvSpPr>
            <p:spPr bwMode="auto">
              <a:xfrm>
                <a:off x="3540" y="1837"/>
                <a:ext cx="562" cy="288"/>
              </a:xfrm>
              <a:prstGeom prst="rect">
                <a:avLst/>
              </a:prstGeom>
              <a:noFill/>
              <a:ln w="38100">
                <a:noFill/>
                <a:miter lim="800000"/>
              </a:ln>
            </p:spPr>
            <p:txBody>
              <a:bodyPr>
                <a:spAutoFit/>
              </a:bodyPr>
              <a:lstStyle/>
              <a:p>
                <a:pPr algn="l">
                  <a:lnSpc>
                    <a:spcPct val="100000"/>
                  </a:lnSpc>
                </a:pPr>
                <a:r>
                  <a:rPr kumimoji="1" lang="zh-CN" altLang="en-US" sz="2400">
                    <a:solidFill>
                      <a:srgbClr val="CC3300"/>
                    </a:solidFill>
                  </a:rPr>
                  <a:t>1111</a:t>
                </a:r>
              </a:p>
            </p:txBody>
          </p:sp>
        </p:grpSp>
        <p:sp>
          <p:nvSpPr>
            <p:cNvPr id="104534" name="Arc 84"/>
            <p:cNvSpPr/>
            <p:nvPr/>
          </p:nvSpPr>
          <p:spPr bwMode="auto">
            <a:xfrm rot="7192949" flipH="1" flipV="1">
              <a:off x="3752" y="3268"/>
              <a:ext cx="487" cy="445"/>
            </a:xfrm>
            <a:custGeom>
              <a:avLst/>
              <a:gdLst>
                <a:gd name="T0" fmla="*/ 0 w 43200"/>
                <a:gd name="T1" fmla="*/ 0 h 42408"/>
                <a:gd name="T2" fmla="*/ 0 w 43200"/>
                <a:gd name="T3" fmla="*/ 0 h 42408"/>
                <a:gd name="T4" fmla="*/ 0 w 43200"/>
                <a:gd name="T5" fmla="*/ 0 h 42408"/>
                <a:gd name="T6" fmla="*/ 0 60000 65536"/>
                <a:gd name="T7" fmla="*/ 0 60000 65536"/>
                <a:gd name="T8" fmla="*/ 0 60000 65536"/>
                <a:gd name="T9" fmla="*/ 0 w 43200"/>
                <a:gd name="T10" fmla="*/ 0 h 42408"/>
                <a:gd name="T11" fmla="*/ 43200 w 43200"/>
                <a:gd name="T12" fmla="*/ 42408 h 42408"/>
              </a:gdLst>
              <a:ahLst/>
              <a:cxnLst>
                <a:cxn ang="T6">
                  <a:pos x="T0" y="T1"/>
                </a:cxn>
                <a:cxn ang="T7">
                  <a:pos x="T2" y="T3"/>
                </a:cxn>
                <a:cxn ang="T8">
                  <a:pos x="T4" y="T5"/>
                </a:cxn>
              </a:cxnLst>
              <a:rect l="T9" t="T10" r="T11" b="T12"/>
              <a:pathLst>
                <a:path w="43200" h="42408" fill="none" extrusionOk="0">
                  <a:moveTo>
                    <a:pt x="27396" y="0"/>
                  </a:moveTo>
                  <a:cubicBezTo>
                    <a:pt x="36737" y="2602"/>
                    <a:pt x="43200" y="11111"/>
                    <a:pt x="43200" y="20808"/>
                  </a:cubicBezTo>
                  <a:cubicBezTo>
                    <a:pt x="43200" y="32737"/>
                    <a:pt x="33529" y="42408"/>
                    <a:pt x="21600" y="42408"/>
                  </a:cubicBezTo>
                  <a:cubicBezTo>
                    <a:pt x="9670" y="42408"/>
                    <a:pt x="0" y="32737"/>
                    <a:pt x="0" y="20808"/>
                  </a:cubicBezTo>
                  <a:cubicBezTo>
                    <a:pt x="-1" y="18116"/>
                    <a:pt x="503" y="15448"/>
                    <a:pt x="1483" y="12942"/>
                  </a:cubicBezTo>
                </a:path>
                <a:path w="43200" h="42408" stroke="0" extrusionOk="0">
                  <a:moveTo>
                    <a:pt x="27396" y="0"/>
                  </a:moveTo>
                  <a:cubicBezTo>
                    <a:pt x="36737" y="2602"/>
                    <a:pt x="43200" y="11111"/>
                    <a:pt x="43200" y="20808"/>
                  </a:cubicBezTo>
                  <a:cubicBezTo>
                    <a:pt x="43200" y="32737"/>
                    <a:pt x="33529" y="42408"/>
                    <a:pt x="21600" y="42408"/>
                  </a:cubicBezTo>
                  <a:cubicBezTo>
                    <a:pt x="9670" y="42408"/>
                    <a:pt x="0" y="32737"/>
                    <a:pt x="0" y="20808"/>
                  </a:cubicBezTo>
                  <a:cubicBezTo>
                    <a:pt x="-1" y="18116"/>
                    <a:pt x="503" y="15448"/>
                    <a:pt x="1483" y="12942"/>
                  </a:cubicBezTo>
                  <a:lnTo>
                    <a:pt x="21600" y="20808"/>
                  </a:lnTo>
                  <a:close/>
                </a:path>
              </a:pathLst>
            </a:custGeom>
            <a:noFill/>
            <a:ln w="38100">
              <a:solidFill>
                <a:schemeClr val="tx1"/>
              </a:solidFill>
              <a:round/>
              <a:tailEnd type="stealth" w="sm" len="lg"/>
            </a:ln>
          </p:spPr>
          <p:txBody>
            <a:bodyPr wrap="none" anchor="ctr"/>
            <a:lstStyle/>
            <a:p>
              <a:endParaRPr lang="zh-CN" altLang="en-US"/>
            </a:p>
          </p:txBody>
        </p:sp>
      </p:grpSp>
      <p:sp>
        <p:nvSpPr>
          <p:cNvPr id="104461" name="Rectangle 87"/>
          <p:cNvSpPr>
            <a:spLocks noChangeArrowheads="1"/>
          </p:cNvSpPr>
          <p:nvPr/>
        </p:nvSpPr>
        <p:spPr bwMode="auto">
          <a:xfrm>
            <a:off x="5241926" y="2595563"/>
            <a:ext cx="849313" cy="304800"/>
          </a:xfrm>
          <a:prstGeom prst="rect">
            <a:avLst/>
          </a:prstGeom>
          <a:noFill/>
          <a:ln w="9525">
            <a:noFill/>
            <a:miter lim="800000"/>
          </a:ln>
        </p:spPr>
        <p:txBody>
          <a:bodyPr wrap="none" lIns="0" tIns="0" rIns="0" bIns="0">
            <a:spAutoFit/>
          </a:bodyPr>
          <a:lstStyle/>
          <a:p>
            <a:pPr algn="l">
              <a:lnSpc>
                <a:spcPct val="100000"/>
              </a:lnSpc>
              <a:spcBef>
                <a:spcPct val="0"/>
              </a:spcBef>
            </a:pPr>
            <a:r>
              <a:rPr kumimoji="1" lang="en-US" altLang="zh-CN"/>
              <a:t>START</a:t>
            </a:r>
          </a:p>
        </p:txBody>
      </p:sp>
      <p:sp>
        <p:nvSpPr>
          <p:cNvPr id="104462" name="Rectangle 88"/>
          <p:cNvSpPr>
            <a:spLocks noChangeArrowheads="1"/>
          </p:cNvSpPr>
          <p:nvPr/>
        </p:nvSpPr>
        <p:spPr bwMode="auto">
          <a:xfrm>
            <a:off x="2286001" y="1687514"/>
            <a:ext cx="2346325" cy="1277937"/>
          </a:xfrm>
          <a:prstGeom prst="rect">
            <a:avLst/>
          </a:prstGeom>
          <a:noFill/>
          <a:ln w="38100">
            <a:solidFill>
              <a:schemeClr val="tx1"/>
            </a:solidFill>
            <a:miter lim="800000"/>
          </a:ln>
        </p:spPr>
        <p:txBody>
          <a:bodyPr wrap="none" anchor="ctr"/>
          <a:lstStyle/>
          <a:p>
            <a:endParaRPr lang="zh-CN" altLang="en-US"/>
          </a:p>
        </p:txBody>
      </p:sp>
      <p:sp>
        <p:nvSpPr>
          <p:cNvPr id="104463" name="AutoShape 89"/>
          <p:cNvSpPr>
            <a:spLocks noChangeArrowheads="1"/>
          </p:cNvSpPr>
          <p:nvPr/>
        </p:nvSpPr>
        <p:spPr bwMode="auto">
          <a:xfrm rot="5400000">
            <a:off x="2268538" y="1843088"/>
            <a:ext cx="258763" cy="223838"/>
          </a:xfrm>
          <a:prstGeom prst="triangle">
            <a:avLst>
              <a:gd name="adj" fmla="val 50000"/>
            </a:avLst>
          </a:prstGeom>
          <a:noFill/>
          <a:ln w="38100">
            <a:solidFill>
              <a:schemeClr val="tx1"/>
            </a:solidFill>
            <a:miter lim="800000"/>
          </a:ln>
        </p:spPr>
        <p:txBody>
          <a:bodyPr wrap="none" anchor="ctr"/>
          <a:lstStyle/>
          <a:p>
            <a:endParaRPr lang="zh-CN" altLang="en-US"/>
          </a:p>
        </p:txBody>
      </p:sp>
      <p:sp>
        <p:nvSpPr>
          <p:cNvPr id="104464" name="Oval 90"/>
          <p:cNvSpPr>
            <a:spLocks noChangeArrowheads="1"/>
          </p:cNvSpPr>
          <p:nvPr/>
        </p:nvSpPr>
        <p:spPr bwMode="auto">
          <a:xfrm>
            <a:off x="2474913" y="2965451"/>
            <a:ext cx="138112" cy="138113"/>
          </a:xfrm>
          <a:prstGeom prst="ellipse">
            <a:avLst/>
          </a:prstGeom>
          <a:noFill/>
          <a:ln w="38100">
            <a:solidFill>
              <a:schemeClr val="tx1"/>
            </a:solidFill>
            <a:round/>
          </a:ln>
        </p:spPr>
        <p:txBody>
          <a:bodyPr wrap="none" anchor="ctr"/>
          <a:lstStyle/>
          <a:p>
            <a:endParaRPr lang="zh-CN" altLang="en-US"/>
          </a:p>
        </p:txBody>
      </p:sp>
      <p:sp>
        <p:nvSpPr>
          <p:cNvPr id="104465" name="Text Box 91"/>
          <p:cNvSpPr txBox="1">
            <a:spLocks noChangeArrowheads="1"/>
          </p:cNvSpPr>
          <p:nvPr/>
        </p:nvSpPr>
        <p:spPr bwMode="auto">
          <a:xfrm>
            <a:off x="2474913" y="1774826"/>
            <a:ext cx="620712" cy="396875"/>
          </a:xfrm>
          <a:prstGeom prst="rect">
            <a:avLst/>
          </a:prstGeom>
          <a:noFill/>
          <a:ln w="38100">
            <a:noFill/>
            <a:miter lim="800000"/>
          </a:ln>
        </p:spPr>
        <p:txBody>
          <a:bodyPr>
            <a:spAutoFit/>
          </a:bodyPr>
          <a:lstStyle/>
          <a:p>
            <a:pPr algn="l">
              <a:lnSpc>
                <a:spcPct val="100000"/>
              </a:lnSpc>
            </a:pPr>
            <a:r>
              <a:rPr kumimoji="1" lang="en-US" altLang="zh-CN"/>
              <a:t>CP</a:t>
            </a:r>
          </a:p>
        </p:txBody>
      </p:sp>
      <p:sp>
        <p:nvSpPr>
          <p:cNvPr id="104466" name="Text Box 92"/>
          <p:cNvSpPr txBox="1">
            <a:spLocks noChangeArrowheads="1"/>
          </p:cNvSpPr>
          <p:nvPr/>
        </p:nvSpPr>
        <p:spPr bwMode="auto">
          <a:xfrm>
            <a:off x="2940051" y="1654176"/>
            <a:ext cx="1673225" cy="396875"/>
          </a:xfrm>
          <a:prstGeom prst="rect">
            <a:avLst/>
          </a:prstGeom>
          <a:noFill/>
          <a:ln w="38100">
            <a:noFill/>
            <a:miter lim="800000"/>
          </a:ln>
        </p:spPr>
        <p:txBody>
          <a:bodyPr>
            <a:spAutoFit/>
          </a:bodyPr>
          <a:lstStyle/>
          <a:p>
            <a:pPr algn="l">
              <a:lnSpc>
                <a:spcPct val="100000"/>
              </a:lnSpc>
            </a:pPr>
            <a:r>
              <a:rPr kumimoji="1" lang="en-US" altLang="zh-CN"/>
              <a:t>Q</a:t>
            </a:r>
            <a:r>
              <a:rPr kumimoji="1" lang="en-US" altLang="zh-CN" baseline="-25000"/>
              <a:t>0 </a:t>
            </a:r>
            <a:r>
              <a:rPr kumimoji="1" lang="en-US" altLang="zh-CN"/>
              <a:t>Q</a:t>
            </a:r>
            <a:r>
              <a:rPr kumimoji="1" lang="en-US" altLang="zh-CN" baseline="-25000"/>
              <a:t>1</a:t>
            </a:r>
            <a:r>
              <a:rPr kumimoji="1" lang="en-US" altLang="zh-CN"/>
              <a:t>Q</a:t>
            </a:r>
            <a:r>
              <a:rPr kumimoji="1" lang="en-US" altLang="zh-CN" baseline="-25000"/>
              <a:t>2 </a:t>
            </a:r>
            <a:r>
              <a:rPr kumimoji="1" lang="en-US" altLang="zh-CN"/>
              <a:t>Q</a:t>
            </a:r>
            <a:r>
              <a:rPr kumimoji="1" lang="en-US" altLang="zh-CN" baseline="-25000"/>
              <a:t>3</a:t>
            </a:r>
          </a:p>
        </p:txBody>
      </p:sp>
      <p:sp>
        <p:nvSpPr>
          <p:cNvPr id="104467" name="Text Box 93"/>
          <p:cNvSpPr txBox="1">
            <a:spLocks noChangeArrowheads="1"/>
          </p:cNvSpPr>
          <p:nvPr/>
        </p:nvSpPr>
        <p:spPr bwMode="auto">
          <a:xfrm>
            <a:off x="2241551" y="2203451"/>
            <a:ext cx="638175" cy="396875"/>
          </a:xfrm>
          <a:prstGeom prst="rect">
            <a:avLst/>
          </a:prstGeom>
          <a:noFill/>
          <a:ln w="38100">
            <a:noFill/>
            <a:miter lim="800000"/>
          </a:ln>
        </p:spPr>
        <p:txBody>
          <a:bodyPr>
            <a:spAutoFit/>
          </a:bodyPr>
          <a:lstStyle/>
          <a:p>
            <a:pPr algn="l">
              <a:lnSpc>
                <a:spcPct val="100000"/>
              </a:lnSpc>
            </a:pPr>
            <a:r>
              <a:rPr kumimoji="1" lang="en-US" altLang="zh-CN"/>
              <a:t>D</a:t>
            </a:r>
            <a:r>
              <a:rPr kumimoji="1" lang="en-US" altLang="zh-CN" baseline="-25000"/>
              <a:t>IR</a:t>
            </a:r>
            <a:endParaRPr kumimoji="1" lang="zh-CN" altLang="en-US" baseline="-25000"/>
          </a:p>
        </p:txBody>
      </p:sp>
      <p:sp>
        <p:nvSpPr>
          <p:cNvPr id="104468" name="Text Box 94"/>
          <p:cNvSpPr txBox="1">
            <a:spLocks noChangeArrowheads="1"/>
          </p:cNvSpPr>
          <p:nvPr/>
        </p:nvSpPr>
        <p:spPr bwMode="auto">
          <a:xfrm>
            <a:off x="4156076" y="2498726"/>
            <a:ext cx="619125" cy="396875"/>
          </a:xfrm>
          <a:prstGeom prst="rect">
            <a:avLst/>
          </a:prstGeom>
          <a:noFill/>
          <a:ln w="38100">
            <a:noFill/>
            <a:miter lim="800000"/>
          </a:ln>
        </p:spPr>
        <p:txBody>
          <a:bodyPr>
            <a:spAutoFit/>
          </a:bodyPr>
          <a:lstStyle/>
          <a:p>
            <a:pPr algn="l">
              <a:lnSpc>
                <a:spcPct val="100000"/>
              </a:lnSpc>
            </a:pPr>
            <a:r>
              <a:rPr kumimoji="1" lang="en-US" altLang="zh-CN"/>
              <a:t>D</a:t>
            </a:r>
            <a:r>
              <a:rPr kumimoji="1" lang="en-US" altLang="zh-CN" baseline="-25000"/>
              <a:t>IL</a:t>
            </a:r>
            <a:endParaRPr kumimoji="1" lang="zh-CN" altLang="en-US" baseline="-25000"/>
          </a:p>
        </p:txBody>
      </p:sp>
      <p:sp>
        <p:nvSpPr>
          <p:cNvPr id="104469" name="Text Box 95"/>
          <p:cNvSpPr txBox="1">
            <a:spLocks noChangeArrowheads="1"/>
          </p:cNvSpPr>
          <p:nvPr/>
        </p:nvSpPr>
        <p:spPr bwMode="auto">
          <a:xfrm>
            <a:off x="4251326" y="1946276"/>
            <a:ext cx="447675" cy="396875"/>
          </a:xfrm>
          <a:prstGeom prst="rect">
            <a:avLst/>
          </a:prstGeom>
          <a:noFill/>
          <a:ln w="38100">
            <a:noFill/>
            <a:miter lim="800000"/>
          </a:ln>
        </p:spPr>
        <p:txBody>
          <a:bodyPr>
            <a:spAutoFit/>
          </a:bodyPr>
          <a:lstStyle/>
          <a:p>
            <a:pPr algn="l">
              <a:lnSpc>
                <a:spcPct val="100000"/>
              </a:lnSpc>
            </a:pPr>
            <a:r>
              <a:rPr kumimoji="1" lang="en-US" altLang="zh-CN"/>
              <a:t>S</a:t>
            </a:r>
            <a:r>
              <a:rPr kumimoji="1" lang="en-US" altLang="zh-CN" baseline="-25000"/>
              <a:t>0</a:t>
            </a:r>
            <a:endParaRPr kumimoji="1" lang="zh-CN" altLang="en-US" baseline="-25000"/>
          </a:p>
        </p:txBody>
      </p:sp>
      <p:sp>
        <p:nvSpPr>
          <p:cNvPr id="104470" name="Text Box 96"/>
          <p:cNvSpPr txBox="1">
            <a:spLocks noChangeArrowheads="1"/>
          </p:cNvSpPr>
          <p:nvPr/>
        </p:nvSpPr>
        <p:spPr bwMode="auto">
          <a:xfrm>
            <a:off x="4251325" y="2205039"/>
            <a:ext cx="482600" cy="396875"/>
          </a:xfrm>
          <a:prstGeom prst="rect">
            <a:avLst/>
          </a:prstGeom>
          <a:noFill/>
          <a:ln w="38100">
            <a:noFill/>
            <a:miter lim="800000"/>
          </a:ln>
        </p:spPr>
        <p:txBody>
          <a:bodyPr>
            <a:spAutoFit/>
          </a:bodyPr>
          <a:lstStyle/>
          <a:p>
            <a:pPr algn="l">
              <a:lnSpc>
                <a:spcPct val="100000"/>
              </a:lnSpc>
            </a:pPr>
            <a:r>
              <a:rPr kumimoji="1" lang="en-US" altLang="zh-CN"/>
              <a:t>S</a:t>
            </a:r>
            <a:r>
              <a:rPr kumimoji="1" lang="en-US" altLang="zh-CN" baseline="-25000"/>
              <a:t>1</a:t>
            </a:r>
            <a:endParaRPr kumimoji="1" lang="zh-CN" altLang="en-US" baseline="-25000"/>
          </a:p>
        </p:txBody>
      </p:sp>
      <p:sp>
        <p:nvSpPr>
          <p:cNvPr id="104471" name="Text Box 97"/>
          <p:cNvSpPr txBox="1">
            <a:spLocks noChangeArrowheads="1"/>
          </p:cNvSpPr>
          <p:nvPr/>
        </p:nvSpPr>
        <p:spPr bwMode="auto">
          <a:xfrm>
            <a:off x="2698751" y="2551114"/>
            <a:ext cx="1673225" cy="396875"/>
          </a:xfrm>
          <a:prstGeom prst="rect">
            <a:avLst/>
          </a:prstGeom>
          <a:noFill/>
          <a:ln w="38100">
            <a:noFill/>
            <a:miter lim="800000"/>
          </a:ln>
        </p:spPr>
        <p:txBody>
          <a:bodyPr>
            <a:spAutoFit/>
          </a:bodyPr>
          <a:lstStyle/>
          <a:p>
            <a:pPr algn="l">
              <a:lnSpc>
                <a:spcPct val="100000"/>
              </a:lnSpc>
            </a:pPr>
            <a:r>
              <a:rPr kumimoji="1" lang="en-US" altLang="zh-CN"/>
              <a:t>D</a:t>
            </a:r>
            <a:r>
              <a:rPr kumimoji="1" lang="en-US" altLang="zh-CN" baseline="-25000"/>
              <a:t>0 </a:t>
            </a:r>
            <a:r>
              <a:rPr kumimoji="1" lang="en-US" altLang="zh-CN"/>
              <a:t>D</a:t>
            </a:r>
            <a:r>
              <a:rPr kumimoji="1" lang="en-US" altLang="zh-CN" baseline="-25000"/>
              <a:t>1 </a:t>
            </a:r>
            <a:r>
              <a:rPr kumimoji="1" lang="en-US" altLang="zh-CN"/>
              <a:t>D</a:t>
            </a:r>
            <a:r>
              <a:rPr kumimoji="1" lang="en-US" altLang="zh-CN" baseline="-25000"/>
              <a:t>2  </a:t>
            </a:r>
            <a:r>
              <a:rPr kumimoji="1" lang="en-US" altLang="zh-CN"/>
              <a:t>D</a:t>
            </a:r>
            <a:r>
              <a:rPr kumimoji="1" lang="en-US" altLang="zh-CN" baseline="-25000"/>
              <a:t>3</a:t>
            </a:r>
          </a:p>
        </p:txBody>
      </p:sp>
      <p:sp>
        <p:nvSpPr>
          <p:cNvPr id="104472" name="Line 98"/>
          <p:cNvSpPr>
            <a:spLocks noChangeShapeType="1"/>
          </p:cNvSpPr>
          <p:nvPr/>
        </p:nvSpPr>
        <p:spPr bwMode="auto">
          <a:xfrm>
            <a:off x="2941638" y="2982913"/>
            <a:ext cx="0" cy="361950"/>
          </a:xfrm>
          <a:prstGeom prst="line">
            <a:avLst/>
          </a:prstGeom>
          <a:noFill/>
          <a:ln w="38100">
            <a:solidFill>
              <a:schemeClr val="tx1"/>
            </a:solidFill>
            <a:round/>
          </a:ln>
        </p:spPr>
        <p:txBody>
          <a:bodyPr/>
          <a:lstStyle/>
          <a:p>
            <a:endParaRPr lang="zh-CN" altLang="en-US"/>
          </a:p>
        </p:txBody>
      </p:sp>
      <p:sp>
        <p:nvSpPr>
          <p:cNvPr id="104473" name="Line 99"/>
          <p:cNvSpPr>
            <a:spLocks noChangeShapeType="1"/>
          </p:cNvSpPr>
          <p:nvPr/>
        </p:nvSpPr>
        <p:spPr bwMode="auto">
          <a:xfrm>
            <a:off x="3251200" y="2965450"/>
            <a:ext cx="0" cy="361950"/>
          </a:xfrm>
          <a:prstGeom prst="line">
            <a:avLst/>
          </a:prstGeom>
          <a:noFill/>
          <a:ln w="38100">
            <a:solidFill>
              <a:schemeClr val="tx1"/>
            </a:solidFill>
            <a:round/>
          </a:ln>
        </p:spPr>
        <p:txBody>
          <a:bodyPr/>
          <a:lstStyle/>
          <a:p>
            <a:endParaRPr lang="zh-CN" altLang="en-US"/>
          </a:p>
        </p:txBody>
      </p:sp>
      <p:sp>
        <p:nvSpPr>
          <p:cNvPr id="104474" name="Line 100"/>
          <p:cNvSpPr>
            <a:spLocks noChangeShapeType="1"/>
          </p:cNvSpPr>
          <p:nvPr/>
        </p:nvSpPr>
        <p:spPr bwMode="auto">
          <a:xfrm>
            <a:off x="3562350" y="2965450"/>
            <a:ext cx="0" cy="361950"/>
          </a:xfrm>
          <a:prstGeom prst="line">
            <a:avLst/>
          </a:prstGeom>
          <a:noFill/>
          <a:ln w="38100">
            <a:solidFill>
              <a:schemeClr val="tx1"/>
            </a:solidFill>
            <a:round/>
          </a:ln>
        </p:spPr>
        <p:txBody>
          <a:bodyPr/>
          <a:lstStyle/>
          <a:p>
            <a:endParaRPr lang="zh-CN" altLang="en-US"/>
          </a:p>
        </p:txBody>
      </p:sp>
      <p:sp>
        <p:nvSpPr>
          <p:cNvPr id="104475" name="Line 101"/>
          <p:cNvSpPr>
            <a:spLocks noChangeShapeType="1"/>
          </p:cNvSpPr>
          <p:nvPr/>
        </p:nvSpPr>
        <p:spPr bwMode="auto">
          <a:xfrm>
            <a:off x="3906838" y="2965450"/>
            <a:ext cx="0" cy="361950"/>
          </a:xfrm>
          <a:prstGeom prst="line">
            <a:avLst/>
          </a:prstGeom>
          <a:noFill/>
          <a:ln w="38100">
            <a:solidFill>
              <a:schemeClr val="tx1"/>
            </a:solidFill>
            <a:round/>
          </a:ln>
        </p:spPr>
        <p:txBody>
          <a:bodyPr/>
          <a:lstStyle/>
          <a:p>
            <a:endParaRPr lang="zh-CN" altLang="en-US"/>
          </a:p>
        </p:txBody>
      </p:sp>
      <p:sp>
        <p:nvSpPr>
          <p:cNvPr id="104476" name="Line 102"/>
          <p:cNvSpPr>
            <a:spLocks noChangeShapeType="1"/>
          </p:cNvSpPr>
          <p:nvPr/>
        </p:nvSpPr>
        <p:spPr bwMode="auto">
          <a:xfrm flipV="1">
            <a:off x="3130550" y="1343026"/>
            <a:ext cx="0" cy="328613"/>
          </a:xfrm>
          <a:prstGeom prst="line">
            <a:avLst/>
          </a:prstGeom>
          <a:noFill/>
          <a:ln w="38100">
            <a:solidFill>
              <a:schemeClr val="tx1"/>
            </a:solidFill>
            <a:round/>
          </a:ln>
        </p:spPr>
        <p:txBody>
          <a:bodyPr/>
          <a:lstStyle/>
          <a:p>
            <a:endParaRPr lang="zh-CN" altLang="en-US"/>
          </a:p>
        </p:txBody>
      </p:sp>
      <p:sp>
        <p:nvSpPr>
          <p:cNvPr id="104477" name="Line 103"/>
          <p:cNvSpPr>
            <a:spLocks noChangeShapeType="1"/>
          </p:cNvSpPr>
          <p:nvPr/>
        </p:nvSpPr>
        <p:spPr bwMode="auto">
          <a:xfrm flipV="1">
            <a:off x="3459163" y="1343026"/>
            <a:ext cx="0" cy="328613"/>
          </a:xfrm>
          <a:prstGeom prst="line">
            <a:avLst/>
          </a:prstGeom>
          <a:noFill/>
          <a:ln w="38100">
            <a:solidFill>
              <a:schemeClr val="tx1"/>
            </a:solidFill>
            <a:round/>
          </a:ln>
        </p:spPr>
        <p:txBody>
          <a:bodyPr/>
          <a:lstStyle/>
          <a:p>
            <a:endParaRPr lang="zh-CN" altLang="en-US"/>
          </a:p>
        </p:txBody>
      </p:sp>
      <p:sp>
        <p:nvSpPr>
          <p:cNvPr id="104478" name="Line 104"/>
          <p:cNvSpPr>
            <a:spLocks noChangeShapeType="1"/>
          </p:cNvSpPr>
          <p:nvPr/>
        </p:nvSpPr>
        <p:spPr bwMode="auto">
          <a:xfrm flipV="1">
            <a:off x="3752850" y="1343026"/>
            <a:ext cx="0" cy="328613"/>
          </a:xfrm>
          <a:prstGeom prst="line">
            <a:avLst/>
          </a:prstGeom>
          <a:noFill/>
          <a:ln w="38100">
            <a:solidFill>
              <a:schemeClr val="tx1"/>
            </a:solidFill>
            <a:round/>
          </a:ln>
        </p:spPr>
        <p:txBody>
          <a:bodyPr/>
          <a:lstStyle/>
          <a:p>
            <a:endParaRPr lang="zh-CN" altLang="en-US"/>
          </a:p>
        </p:txBody>
      </p:sp>
      <p:sp>
        <p:nvSpPr>
          <p:cNvPr id="104479" name="Line 105"/>
          <p:cNvSpPr>
            <a:spLocks noChangeShapeType="1"/>
          </p:cNvSpPr>
          <p:nvPr/>
        </p:nvSpPr>
        <p:spPr bwMode="auto">
          <a:xfrm flipH="1">
            <a:off x="1939926" y="1946275"/>
            <a:ext cx="328613" cy="0"/>
          </a:xfrm>
          <a:prstGeom prst="line">
            <a:avLst/>
          </a:prstGeom>
          <a:noFill/>
          <a:ln w="38100">
            <a:solidFill>
              <a:schemeClr val="tx1"/>
            </a:solidFill>
            <a:round/>
          </a:ln>
        </p:spPr>
        <p:txBody>
          <a:bodyPr/>
          <a:lstStyle/>
          <a:p>
            <a:endParaRPr lang="zh-CN" altLang="en-US"/>
          </a:p>
        </p:txBody>
      </p:sp>
      <p:sp>
        <p:nvSpPr>
          <p:cNvPr id="104480" name="Freeform 106"/>
          <p:cNvSpPr/>
          <p:nvPr/>
        </p:nvSpPr>
        <p:spPr bwMode="auto">
          <a:xfrm>
            <a:off x="1647826" y="1165226"/>
            <a:ext cx="2466975" cy="1281113"/>
          </a:xfrm>
          <a:custGeom>
            <a:avLst/>
            <a:gdLst>
              <a:gd name="T0" fmla="*/ 2147483647 w 1554"/>
              <a:gd name="T1" fmla="*/ 2147483647 h 902"/>
              <a:gd name="T2" fmla="*/ 2147483647 w 1554"/>
              <a:gd name="T3" fmla="*/ 0 h 902"/>
              <a:gd name="T4" fmla="*/ 0 w 1554"/>
              <a:gd name="T5" fmla="*/ 0 h 902"/>
              <a:gd name="T6" fmla="*/ 0 w 1554"/>
              <a:gd name="T7" fmla="*/ 2147483647 h 902"/>
              <a:gd name="T8" fmla="*/ 2147483647 w 1554"/>
              <a:gd name="T9" fmla="*/ 2147483647 h 902"/>
              <a:gd name="T10" fmla="*/ 0 60000 65536"/>
              <a:gd name="T11" fmla="*/ 0 60000 65536"/>
              <a:gd name="T12" fmla="*/ 0 60000 65536"/>
              <a:gd name="T13" fmla="*/ 0 60000 65536"/>
              <a:gd name="T14" fmla="*/ 0 60000 65536"/>
              <a:gd name="T15" fmla="*/ 0 w 1554"/>
              <a:gd name="T16" fmla="*/ 0 h 902"/>
              <a:gd name="T17" fmla="*/ 1554 w 1554"/>
              <a:gd name="T18" fmla="*/ 902 h 902"/>
            </a:gdLst>
            <a:ahLst/>
            <a:cxnLst>
              <a:cxn ang="T10">
                <a:pos x="T0" y="T1"/>
              </a:cxn>
              <a:cxn ang="T11">
                <a:pos x="T2" y="T3"/>
              </a:cxn>
              <a:cxn ang="T12">
                <a:pos x="T4" y="T5"/>
              </a:cxn>
              <a:cxn ang="T13">
                <a:pos x="T6" y="T7"/>
              </a:cxn>
              <a:cxn ang="T14">
                <a:pos x="T8" y="T9"/>
              </a:cxn>
            </a:cxnLst>
            <a:rect l="T15" t="T16" r="T17" b="T18"/>
            <a:pathLst>
              <a:path w="1554" h="902">
                <a:moveTo>
                  <a:pt x="1554" y="359"/>
                </a:moveTo>
                <a:lnTo>
                  <a:pt x="1554" y="0"/>
                </a:lnTo>
                <a:lnTo>
                  <a:pt x="0" y="0"/>
                </a:lnTo>
                <a:lnTo>
                  <a:pt x="0" y="902"/>
                </a:lnTo>
                <a:lnTo>
                  <a:pt x="402" y="902"/>
                </a:lnTo>
              </a:path>
            </a:pathLst>
          </a:custGeom>
          <a:noFill/>
          <a:ln w="38100">
            <a:solidFill>
              <a:srgbClr val="FF0000"/>
            </a:solidFill>
            <a:round/>
          </a:ln>
        </p:spPr>
        <p:txBody>
          <a:bodyPr/>
          <a:lstStyle/>
          <a:p>
            <a:endParaRPr lang="zh-CN" altLang="en-US"/>
          </a:p>
        </p:txBody>
      </p:sp>
      <p:sp>
        <p:nvSpPr>
          <p:cNvPr id="104481" name="Line 107"/>
          <p:cNvSpPr>
            <a:spLocks noChangeShapeType="1"/>
          </p:cNvSpPr>
          <p:nvPr/>
        </p:nvSpPr>
        <p:spPr bwMode="auto">
          <a:xfrm>
            <a:off x="2527300" y="3103563"/>
            <a:ext cx="0" cy="258762"/>
          </a:xfrm>
          <a:prstGeom prst="line">
            <a:avLst/>
          </a:prstGeom>
          <a:noFill/>
          <a:ln w="38100">
            <a:solidFill>
              <a:schemeClr val="tx1"/>
            </a:solidFill>
            <a:round/>
          </a:ln>
        </p:spPr>
        <p:txBody>
          <a:bodyPr/>
          <a:lstStyle/>
          <a:p>
            <a:endParaRPr lang="zh-CN" altLang="en-US"/>
          </a:p>
        </p:txBody>
      </p:sp>
      <p:sp>
        <p:nvSpPr>
          <p:cNvPr id="104482" name="Line 108"/>
          <p:cNvSpPr>
            <a:spLocks noChangeShapeType="1"/>
          </p:cNvSpPr>
          <p:nvPr/>
        </p:nvSpPr>
        <p:spPr bwMode="auto">
          <a:xfrm flipH="1">
            <a:off x="4648201" y="2136775"/>
            <a:ext cx="328613" cy="0"/>
          </a:xfrm>
          <a:prstGeom prst="line">
            <a:avLst/>
          </a:prstGeom>
          <a:noFill/>
          <a:ln w="38100">
            <a:solidFill>
              <a:schemeClr val="tx1"/>
            </a:solidFill>
            <a:round/>
          </a:ln>
        </p:spPr>
        <p:txBody>
          <a:bodyPr/>
          <a:lstStyle/>
          <a:p>
            <a:endParaRPr lang="zh-CN" altLang="en-US"/>
          </a:p>
        </p:txBody>
      </p:sp>
      <p:sp>
        <p:nvSpPr>
          <p:cNvPr id="104483" name="Text Box 109"/>
          <p:cNvSpPr txBox="1">
            <a:spLocks noChangeArrowheads="1"/>
          </p:cNvSpPr>
          <p:nvPr/>
        </p:nvSpPr>
        <p:spPr bwMode="auto">
          <a:xfrm>
            <a:off x="2784476" y="3292476"/>
            <a:ext cx="1673225" cy="396875"/>
          </a:xfrm>
          <a:prstGeom prst="rect">
            <a:avLst/>
          </a:prstGeom>
          <a:noFill/>
          <a:ln w="38100">
            <a:noFill/>
            <a:miter lim="800000"/>
          </a:ln>
        </p:spPr>
        <p:txBody>
          <a:bodyPr>
            <a:spAutoFit/>
          </a:bodyPr>
          <a:lstStyle/>
          <a:p>
            <a:pPr algn="l">
              <a:lnSpc>
                <a:spcPct val="100000"/>
              </a:lnSpc>
            </a:pPr>
            <a:r>
              <a:rPr kumimoji="1" lang="en-US" altLang="zh-CN">
                <a:solidFill>
                  <a:srgbClr val="CC3300"/>
                </a:solidFill>
              </a:rPr>
              <a:t>1   0   0   0</a:t>
            </a:r>
            <a:endParaRPr kumimoji="1" lang="en-US" altLang="zh-CN" baseline="-25000">
              <a:solidFill>
                <a:srgbClr val="CC3300"/>
              </a:solidFill>
            </a:endParaRPr>
          </a:p>
        </p:txBody>
      </p:sp>
      <p:sp>
        <p:nvSpPr>
          <p:cNvPr id="104484" name="Text Box 110"/>
          <p:cNvSpPr txBox="1">
            <a:spLocks noChangeArrowheads="1"/>
          </p:cNvSpPr>
          <p:nvPr/>
        </p:nvSpPr>
        <p:spPr bwMode="auto">
          <a:xfrm>
            <a:off x="2354264" y="3290889"/>
            <a:ext cx="465137" cy="396875"/>
          </a:xfrm>
          <a:prstGeom prst="rect">
            <a:avLst/>
          </a:prstGeom>
          <a:noFill/>
          <a:ln w="38100">
            <a:noFill/>
            <a:miter lim="800000"/>
          </a:ln>
        </p:spPr>
        <p:txBody>
          <a:bodyPr>
            <a:spAutoFit/>
          </a:bodyPr>
          <a:lstStyle/>
          <a:p>
            <a:pPr algn="l">
              <a:lnSpc>
                <a:spcPct val="100000"/>
              </a:lnSpc>
            </a:pPr>
            <a:r>
              <a:rPr kumimoji="1" lang="en-US" altLang="zh-CN"/>
              <a:t>1</a:t>
            </a:r>
            <a:endParaRPr kumimoji="1" lang="zh-CN" altLang="en-US"/>
          </a:p>
        </p:txBody>
      </p:sp>
      <p:sp>
        <p:nvSpPr>
          <p:cNvPr id="104485" name="Text Box 111"/>
          <p:cNvSpPr txBox="1">
            <a:spLocks noChangeArrowheads="1"/>
          </p:cNvSpPr>
          <p:nvPr/>
        </p:nvSpPr>
        <p:spPr bwMode="auto">
          <a:xfrm>
            <a:off x="4959350" y="1911351"/>
            <a:ext cx="465138" cy="396875"/>
          </a:xfrm>
          <a:prstGeom prst="rect">
            <a:avLst/>
          </a:prstGeom>
          <a:noFill/>
          <a:ln w="38100">
            <a:noFill/>
            <a:miter lim="800000"/>
          </a:ln>
        </p:spPr>
        <p:txBody>
          <a:bodyPr>
            <a:spAutoFit/>
          </a:bodyPr>
          <a:lstStyle/>
          <a:p>
            <a:pPr algn="l">
              <a:lnSpc>
                <a:spcPct val="100000"/>
              </a:lnSpc>
            </a:pPr>
            <a:r>
              <a:rPr kumimoji="1" lang="en-US" altLang="zh-CN"/>
              <a:t>1</a:t>
            </a:r>
            <a:endParaRPr kumimoji="1" lang="zh-CN" altLang="en-US"/>
          </a:p>
        </p:txBody>
      </p:sp>
      <p:sp>
        <p:nvSpPr>
          <p:cNvPr id="104486" name="Freeform 112"/>
          <p:cNvSpPr/>
          <p:nvPr/>
        </p:nvSpPr>
        <p:spPr bwMode="auto">
          <a:xfrm>
            <a:off x="5113338" y="2206626"/>
            <a:ext cx="863600" cy="276225"/>
          </a:xfrm>
          <a:custGeom>
            <a:avLst/>
            <a:gdLst>
              <a:gd name="T0" fmla="*/ 0 w 609"/>
              <a:gd name="T1" fmla="*/ 2147483647 h 272"/>
              <a:gd name="T2" fmla="*/ 2147483647 w 609"/>
              <a:gd name="T3" fmla="*/ 2147483647 h 272"/>
              <a:gd name="T4" fmla="*/ 2147483647 w 609"/>
              <a:gd name="T5" fmla="*/ 0 h 272"/>
              <a:gd name="T6" fmla="*/ 2147483647 w 609"/>
              <a:gd name="T7" fmla="*/ 0 h 272"/>
              <a:gd name="T8" fmla="*/ 2147483647 w 609"/>
              <a:gd name="T9" fmla="*/ 2147483647 h 272"/>
              <a:gd name="T10" fmla="*/ 2147483647 w 609"/>
              <a:gd name="T11" fmla="*/ 2147483647 h 272"/>
              <a:gd name="T12" fmla="*/ 0 60000 65536"/>
              <a:gd name="T13" fmla="*/ 0 60000 65536"/>
              <a:gd name="T14" fmla="*/ 0 60000 65536"/>
              <a:gd name="T15" fmla="*/ 0 60000 65536"/>
              <a:gd name="T16" fmla="*/ 0 60000 65536"/>
              <a:gd name="T17" fmla="*/ 0 60000 65536"/>
              <a:gd name="T18" fmla="*/ 0 w 609"/>
              <a:gd name="T19" fmla="*/ 0 h 272"/>
              <a:gd name="T20" fmla="*/ 609 w 609"/>
              <a:gd name="T21" fmla="*/ 272 h 272"/>
            </a:gdLst>
            <a:ahLst/>
            <a:cxnLst>
              <a:cxn ang="T12">
                <a:pos x="T0" y="T1"/>
              </a:cxn>
              <a:cxn ang="T13">
                <a:pos x="T2" y="T3"/>
              </a:cxn>
              <a:cxn ang="T14">
                <a:pos x="T4" y="T5"/>
              </a:cxn>
              <a:cxn ang="T15">
                <a:pos x="T6" y="T7"/>
              </a:cxn>
              <a:cxn ang="T16">
                <a:pos x="T8" y="T9"/>
              </a:cxn>
              <a:cxn ang="T17">
                <a:pos x="T10" y="T11"/>
              </a:cxn>
            </a:cxnLst>
            <a:rect l="T18" t="T19" r="T20" b="T21"/>
            <a:pathLst>
              <a:path w="609" h="272">
                <a:moveTo>
                  <a:pt x="0" y="272"/>
                </a:moveTo>
                <a:lnTo>
                  <a:pt x="174" y="272"/>
                </a:lnTo>
                <a:lnTo>
                  <a:pt x="174" y="0"/>
                </a:lnTo>
                <a:lnTo>
                  <a:pt x="413" y="0"/>
                </a:lnTo>
                <a:lnTo>
                  <a:pt x="413" y="272"/>
                </a:lnTo>
                <a:lnTo>
                  <a:pt x="609" y="272"/>
                </a:lnTo>
              </a:path>
            </a:pathLst>
          </a:custGeom>
          <a:noFill/>
          <a:ln w="38100">
            <a:solidFill>
              <a:schemeClr val="tx1"/>
            </a:solidFill>
            <a:round/>
          </a:ln>
        </p:spPr>
        <p:txBody>
          <a:bodyPr/>
          <a:lstStyle/>
          <a:p>
            <a:endParaRPr lang="zh-CN" altLang="en-US"/>
          </a:p>
        </p:txBody>
      </p:sp>
      <p:sp>
        <p:nvSpPr>
          <p:cNvPr id="104487" name="Line 113"/>
          <p:cNvSpPr>
            <a:spLocks noChangeShapeType="1"/>
          </p:cNvSpPr>
          <p:nvPr/>
        </p:nvSpPr>
        <p:spPr bwMode="auto">
          <a:xfrm flipH="1">
            <a:off x="4614863" y="2465388"/>
            <a:ext cx="328612" cy="0"/>
          </a:xfrm>
          <a:prstGeom prst="line">
            <a:avLst/>
          </a:prstGeom>
          <a:noFill/>
          <a:ln w="38100">
            <a:solidFill>
              <a:schemeClr val="tx1"/>
            </a:solidFill>
            <a:round/>
          </a:ln>
        </p:spPr>
        <p:txBody>
          <a:bodyPr/>
          <a:lstStyle/>
          <a:p>
            <a:endParaRPr lang="zh-CN" altLang="en-US"/>
          </a:p>
        </p:txBody>
      </p:sp>
      <p:sp>
        <p:nvSpPr>
          <p:cNvPr id="104488" name="Text Box 114"/>
          <p:cNvSpPr txBox="1">
            <a:spLocks noChangeArrowheads="1"/>
          </p:cNvSpPr>
          <p:nvPr/>
        </p:nvSpPr>
        <p:spPr bwMode="auto">
          <a:xfrm>
            <a:off x="2995614" y="2139951"/>
            <a:ext cx="1252537" cy="461963"/>
          </a:xfrm>
          <a:prstGeom prst="rect">
            <a:avLst/>
          </a:prstGeom>
          <a:noFill/>
          <a:ln w="38100">
            <a:noFill/>
            <a:miter lim="800000"/>
          </a:ln>
        </p:spPr>
        <p:txBody>
          <a:bodyPr>
            <a:spAutoFit/>
          </a:bodyPr>
          <a:lstStyle/>
          <a:p>
            <a:pPr algn="l">
              <a:lnSpc>
                <a:spcPct val="100000"/>
              </a:lnSpc>
            </a:pPr>
            <a:r>
              <a:rPr lang="zh-CN" altLang="en-US" sz="2400">
                <a:solidFill>
                  <a:srgbClr val="FF9933"/>
                </a:solidFill>
              </a:rPr>
              <a:t>74194</a:t>
            </a:r>
          </a:p>
        </p:txBody>
      </p:sp>
      <p:sp>
        <p:nvSpPr>
          <p:cNvPr id="104489" name="Rectangle 116"/>
          <p:cNvSpPr>
            <a:spLocks noChangeArrowheads="1"/>
          </p:cNvSpPr>
          <p:nvPr/>
        </p:nvSpPr>
        <p:spPr bwMode="black">
          <a:xfrm>
            <a:off x="2339975" y="2614614"/>
            <a:ext cx="431800" cy="312737"/>
          </a:xfrm>
          <a:prstGeom prst="rect">
            <a:avLst/>
          </a:prstGeom>
          <a:noFill/>
          <a:ln w="9525" algn="ctr">
            <a:noFill/>
            <a:miter lim="800000"/>
          </a:ln>
          <a:effectLst>
            <a:prstShdw prst="shdw13" dist="53882" dir="13500000">
              <a:srgbClr val="808080">
                <a:alpha val="50000"/>
              </a:srgbClr>
            </a:prstShdw>
          </a:effectLst>
        </p:spPr>
        <p:txBody>
          <a:bodyPr wrap="none">
            <a:spAutoFit/>
          </a:bodyPr>
          <a:lstStyle/>
          <a:p>
            <a:r>
              <a:rPr lang="en-US" altLang="zh-CN" sz="1600">
                <a:ea typeface="Gulim" panose="020B0600000101010101" pitchFamily="50" charset="-127"/>
              </a:rPr>
              <a:t>R</a:t>
            </a:r>
            <a:r>
              <a:rPr lang="en-US" altLang="zh-CN" sz="1600" baseline="-25000">
                <a:ea typeface="Gulim" panose="020B0600000101010101" pitchFamily="50" charset="-127"/>
              </a:rPr>
              <a:t>D</a:t>
            </a:r>
            <a:endParaRPr lang="zh-CN" altLang="en-US" sz="1600" baseline="-25000">
              <a:ea typeface="Gulim" panose="020B0600000101010101" pitchFamily="50" charset="-127"/>
            </a:endParaRPr>
          </a:p>
        </p:txBody>
      </p:sp>
      <p:sp>
        <p:nvSpPr>
          <p:cNvPr id="104490" name="Line 117"/>
          <p:cNvSpPr>
            <a:spLocks noChangeShapeType="1"/>
          </p:cNvSpPr>
          <p:nvPr/>
        </p:nvSpPr>
        <p:spPr bwMode="black">
          <a:xfrm>
            <a:off x="2417763" y="2660650"/>
            <a:ext cx="138112" cy="0"/>
          </a:xfrm>
          <a:prstGeom prst="line">
            <a:avLst/>
          </a:prstGeom>
          <a:noFill/>
          <a:ln w="12700">
            <a:solidFill>
              <a:schemeClr val="tx1"/>
            </a:solidFill>
            <a:round/>
          </a:ln>
        </p:spPr>
        <p:txBody>
          <a:bodyPr anchor="ctr">
            <a:spAutoFit/>
          </a:bodyPr>
          <a:lstStyle/>
          <a:p>
            <a:endParaRPr lang="zh-CN" altLang="en-US"/>
          </a:p>
        </p:txBody>
      </p:sp>
      <p:sp>
        <p:nvSpPr>
          <p:cNvPr id="156" name="矩形 155"/>
          <p:cNvSpPr>
            <a:spLocks noChangeArrowheads="1"/>
          </p:cNvSpPr>
          <p:nvPr/>
        </p:nvSpPr>
        <p:spPr bwMode="auto">
          <a:xfrm>
            <a:off x="1143000" y="3586163"/>
            <a:ext cx="7361238" cy="830262"/>
          </a:xfrm>
          <a:prstGeom prst="rect">
            <a:avLst/>
          </a:prstGeom>
          <a:noFill/>
          <a:ln w="9525">
            <a:noFill/>
            <a:miter lim="800000"/>
          </a:ln>
        </p:spPr>
        <p:txBody>
          <a:bodyPr>
            <a:spAutoFit/>
          </a:bodyPr>
          <a:lstStyle/>
          <a:p>
            <a:pPr marL="742950" lvl="1" indent="-285750" algn="just" eaLnBrk="0" hangingPunct="0">
              <a:lnSpc>
                <a:spcPct val="120000"/>
              </a:lnSpc>
              <a:spcBef>
                <a:spcPct val="0"/>
              </a:spcBef>
              <a:buClr>
                <a:srgbClr val="006666"/>
              </a:buClr>
              <a:buSzPct val="90000"/>
              <a:buFont typeface="Wingdings" panose="05000000000000000000" pitchFamily="2" charset="2"/>
              <a:buChar char="u"/>
            </a:pPr>
            <a:r>
              <a:rPr lang="zh-CN" altLang="en-US"/>
              <a:t>当</a:t>
            </a:r>
            <a:r>
              <a:rPr lang="en-US" altLang="zh-CN"/>
              <a:t>START</a:t>
            </a:r>
            <a:r>
              <a:rPr lang="zh-CN" altLang="en-US"/>
              <a:t>信号脉冲有效时， </a:t>
            </a:r>
            <a:r>
              <a:rPr lang="en-US" altLang="zh-CN"/>
              <a:t>S</a:t>
            </a:r>
            <a:r>
              <a:rPr lang="en-US" altLang="zh-CN" baseline="-25000"/>
              <a:t>1</a:t>
            </a:r>
            <a:r>
              <a:rPr lang="en-US" altLang="zh-CN"/>
              <a:t>S</a:t>
            </a:r>
            <a:r>
              <a:rPr lang="en-US" altLang="zh-CN" baseline="-25000"/>
              <a:t>0</a:t>
            </a:r>
            <a:r>
              <a:rPr lang="en-US" altLang="zh-CN"/>
              <a:t>=11</a:t>
            </a:r>
            <a:r>
              <a:rPr lang="zh-CN" altLang="en-US"/>
              <a:t>，并行输入。</a:t>
            </a:r>
            <a:endParaRPr lang="en-US" altLang="zh-CN"/>
          </a:p>
          <a:p>
            <a:pPr marL="742950" lvl="1" indent="-285750" algn="just" eaLnBrk="0" hangingPunct="0">
              <a:lnSpc>
                <a:spcPct val="120000"/>
              </a:lnSpc>
              <a:spcBef>
                <a:spcPct val="0"/>
              </a:spcBef>
              <a:buClr>
                <a:srgbClr val="006666"/>
              </a:buClr>
              <a:buSzPct val="90000"/>
              <a:buFont typeface="Wingdings" panose="05000000000000000000" pitchFamily="2" charset="2"/>
              <a:buChar char="u"/>
            </a:pPr>
            <a:r>
              <a:rPr lang="zh-CN" altLang="en-US"/>
              <a:t>当</a:t>
            </a:r>
            <a:r>
              <a:rPr lang="en-US" altLang="zh-CN"/>
              <a:t>START</a:t>
            </a:r>
            <a:r>
              <a:rPr lang="zh-CN" altLang="en-US"/>
              <a:t>信号脉冲无效时， </a:t>
            </a:r>
            <a:r>
              <a:rPr lang="en-US" altLang="zh-CN"/>
              <a:t>S</a:t>
            </a:r>
            <a:r>
              <a:rPr lang="en-US" altLang="zh-CN" baseline="-25000"/>
              <a:t>1</a:t>
            </a:r>
            <a:r>
              <a:rPr lang="en-US" altLang="zh-CN"/>
              <a:t>S</a:t>
            </a:r>
            <a:r>
              <a:rPr lang="en-US" altLang="zh-CN" baseline="-25000"/>
              <a:t>0</a:t>
            </a:r>
            <a:r>
              <a:rPr lang="en-US" altLang="zh-CN"/>
              <a:t>=01</a:t>
            </a:r>
            <a:r>
              <a:rPr lang="zh-CN" altLang="en-US"/>
              <a:t>，执行右移。</a:t>
            </a:r>
            <a:endParaRPr lang="zh-CN" altLang="en-US">
              <a:latin typeface="宋体" panose="02010600030101010101" pitchFamily="2" charset="-122"/>
            </a:endParaRPr>
          </a:p>
        </p:txBody>
      </p:sp>
      <p:grpSp>
        <p:nvGrpSpPr>
          <p:cNvPr id="17" name="组合 175"/>
          <p:cNvGrpSpPr/>
          <p:nvPr/>
        </p:nvGrpSpPr>
        <p:grpSpPr bwMode="auto">
          <a:xfrm>
            <a:off x="7554914" y="3578225"/>
            <a:ext cx="2725737" cy="1722438"/>
            <a:chOff x="6030913" y="3140075"/>
            <a:chExt cx="2725737" cy="1722438"/>
          </a:xfrm>
        </p:grpSpPr>
        <p:grpSp>
          <p:nvGrpSpPr>
            <p:cNvPr id="104514" name="Group 7"/>
            <p:cNvGrpSpPr/>
            <p:nvPr/>
          </p:nvGrpSpPr>
          <p:grpSpPr bwMode="auto">
            <a:xfrm>
              <a:off x="6030913" y="3143250"/>
              <a:ext cx="1052512" cy="585788"/>
              <a:chOff x="3445" y="1828"/>
              <a:chExt cx="663" cy="369"/>
            </a:xfrm>
          </p:grpSpPr>
          <p:sp>
            <p:nvSpPr>
              <p:cNvPr id="104531" name="Oval 8"/>
              <p:cNvSpPr>
                <a:spLocks noChangeArrowheads="1"/>
              </p:cNvSpPr>
              <p:nvPr/>
            </p:nvSpPr>
            <p:spPr bwMode="auto">
              <a:xfrm>
                <a:off x="3445" y="1828"/>
                <a:ext cx="663" cy="369"/>
              </a:xfrm>
              <a:prstGeom prst="ellipse">
                <a:avLst/>
              </a:prstGeom>
              <a:noFill/>
              <a:ln w="38100">
                <a:solidFill>
                  <a:srgbClr val="FF00FF"/>
                </a:solidFill>
                <a:round/>
              </a:ln>
            </p:spPr>
            <p:txBody>
              <a:bodyPr wrap="none" anchor="ctr"/>
              <a:lstStyle/>
              <a:p>
                <a:endParaRPr lang="zh-CN" altLang="en-US"/>
              </a:p>
            </p:txBody>
          </p:sp>
          <p:sp>
            <p:nvSpPr>
              <p:cNvPr id="104532" name="Text Box 9"/>
              <p:cNvSpPr txBox="1">
                <a:spLocks noChangeArrowheads="1"/>
              </p:cNvSpPr>
              <p:nvPr/>
            </p:nvSpPr>
            <p:spPr bwMode="auto">
              <a:xfrm>
                <a:off x="3540" y="1861"/>
                <a:ext cx="562" cy="288"/>
              </a:xfrm>
              <a:prstGeom prst="rect">
                <a:avLst/>
              </a:prstGeom>
              <a:noFill/>
              <a:ln w="38100">
                <a:noFill/>
                <a:miter lim="800000"/>
              </a:ln>
            </p:spPr>
            <p:txBody>
              <a:bodyPr>
                <a:spAutoFit/>
              </a:bodyPr>
              <a:lstStyle/>
              <a:p>
                <a:pPr algn="l">
                  <a:lnSpc>
                    <a:spcPct val="100000"/>
                  </a:lnSpc>
                </a:pPr>
                <a:r>
                  <a:rPr kumimoji="1" lang="zh-CN" altLang="en-US" sz="2400">
                    <a:solidFill>
                      <a:srgbClr val="CC3300"/>
                    </a:solidFill>
                  </a:rPr>
                  <a:t>1</a:t>
                </a:r>
                <a:r>
                  <a:rPr kumimoji="1" lang="en-US" altLang="zh-CN" sz="2400">
                    <a:solidFill>
                      <a:srgbClr val="CC3300"/>
                    </a:solidFill>
                  </a:rPr>
                  <a:t>1</a:t>
                </a:r>
                <a:r>
                  <a:rPr kumimoji="1" lang="zh-CN" altLang="en-US" sz="2400">
                    <a:solidFill>
                      <a:srgbClr val="CC3300"/>
                    </a:solidFill>
                  </a:rPr>
                  <a:t>00</a:t>
                </a:r>
              </a:p>
            </p:txBody>
          </p:sp>
        </p:grpSp>
        <p:grpSp>
          <p:nvGrpSpPr>
            <p:cNvPr id="104515" name="Group 10"/>
            <p:cNvGrpSpPr/>
            <p:nvPr/>
          </p:nvGrpSpPr>
          <p:grpSpPr bwMode="auto">
            <a:xfrm>
              <a:off x="7100888" y="3140075"/>
              <a:ext cx="1577975" cy="585788"/>
              <a:chOff x="3989" y="1076"/>
              <a:chExt cx="994" cy="369"/>
            </a:xfrm>
          </p:grpSpPr>
          <p:sp>
            <p:nvSpPr>
              <p:cNvPr id="104527" name="Line 11"/>
              <p:cNvSpPr>
                <a:spLocks noChangeShapeType="1"/>
              </p:cNvSpPr>
              <p:nvPr/>
            </p:nvSpPr>
            <p:spPr bwMode="auto">
              <a:xfrm>
                <a:off x="3989" y="1250"/>
                <a:ext cx="317" cy="0"/>
              </a:xfrm>
              <a:prstGeom prst="line">
                <a:avLst/>
              </a:prstGeom>
              <a:noFill/>
              <a:ln w="19050">
                <a:solidFill>
                  <a:schemeClr val="tx1"/>
                </a:solidFill>
                <a:round/>
                <a:tailEnd type="stealth" w="sm" len="lg"/>
              </a:ln>
            </p:spPr>
            <p:txBody>
              <a:bodyPr/>
              <a:lstStyle/>
              <a:p>
                <a:endParaRPr lang="zh-CN" altLang="en-US"/>
              </a:p>
            </p:txBody>
          </p:sp>
          <p:grpSp>
            <p:nvGrpSpPr>
              <p:cNvPr id="104528" name="Group 12"/>
              <p:cNvGrpSpPr/>
              <p:nvPr/>
            </p:nvGrpSpPr>
            <p:grpSpPr bwMode="auto">
              <a:xfrm>
                <a:off x="4314" y="1076"/>
                <a:ext cx="669" cy="369"/>
                <a:chOff x="3313" y="1804"/>
                <a:chExt cx="669" cy="369"/>
              </a:xfrm>
            </p:grpSpPr>
            <p:sp>
              <p:nvSpPr>
                <p:cNvPr id="104529" name="Oval 13"/>
                <p:cNvSpPr>
                  <a:spLocks noChangeArrowheads="1"/>
                </p:cNvSpPr>
                <p:nvPr/>
              </p:nvSpPr>
              <p:spPr bwMode="auto">
                <a:xfrm>
                  <a:off x="3313" y="1804"/>
                  <a:ext cx="663" cy="369"/>
                </a:xfrm>
                <a:prstGeom prst="ellipse">
                  <a:avLst/>
                </a:prstGeom>
                <a:noFill/>
                <a:ln w="38100">
                  <a:solidFill>
                    <a:srgbClr val="FF00FF"/>
                  </a:solidFill>
                  <a:round/>
                </a:ln>
              </p:spPr>
              <p:txBody>
                <a:bodyPr wrap="none" anchor="ctr"/>
                <a:lstStyle/>
                <a:p>
                  <a:endParaRPr lang="zh-CN" altLang="en-US"/>
                </a:p>
              </p:txBody>
            </p:sp>
            <p:sp>
              <p:nvSpPr>
                <p:cNvPr id="104530" name="Text Box 14"/>
                <p:cNvSpPr txBox="1">
                  <a:spLocks noChangeArrowheads="1"/>
                </p:cNvSpPr>
                <p:nvPr/>
              </p:nvSpPr>
              <p:spPr bwMode="auto">
                <a:xfrm>
                  <a:off x="3420" y="1837"/>
                  <a:ext cx="562" cy="288"/>
                </a:xfrm>
                <a:prstGeom prst="rect">
                  <a:avLst/>
                </a:prstGeom>
                <a:noFill/>
                <a:ln w="38100">
                  <a:noFill/>
                  <a:miter lim="800000"/>
                </a:ln>
              </p:spPr>
              <p:txBody>
                <a:bodyPr>
                  <a:spAutoFit/>
                </a:bodyPr>
                <a:lstStyle/>
                <a:p>
                  <a:pPr algn="l">
                    <a:lnSpc>
                      <a:spcPct val="100000"/>
                    </a:lnSpc>
                  </a:pPr>
                  <a:r>
                    <a:rPr kumimoji="1" lang="zh-CN" altLang="en-US" sz="2400"/>
                    <a:t>01</a:t>
                  </a:r>
                  <a:r>
                    <a:rPr kumimoji="1" lang="en-US" altLang="zh-CN" sz="2400"/>
                    <a:t>1</a:t>
                  </a:r>
                  <a:r>
                    <a:rPr kumimoji="1" lang="zh-CN" altLang="en-US" sz="2400"/>
                    <a:t>0</a:t>
                  </a:r>
                </a:p>
              </p:txBody>
            </p:sp>
          </p:grpSp>
        </p:grpSp>
        <p:grpSp>
          <p:nvGrpSpPr>
            <p:cNvPr id="104516" name="Group 15"/>
            <p:cNvGrpSpPr/>
            <p:nvPr/>
          </p:nvGrpSpPr>
          <p:grpSpPr bwMode="auto">
            <a:xfrm>
              <a:off x="7704138" y="3791351"/>
              <a:ext cx="1052512" cy="1009940"/>
              <a:chOff x="4489" y="1487"/>
              <a:chExt cx="663" cy="737"/>
            </a:xfrm>
          </p:grpSpPr>
          <p:sp>
            <p:nvSpPr>
              <p:cNvPr id="104523" name="Line 16"/>
              <p:cNvSpPr>
                <a:spLocks noChangeShapeType="1"/>
              </p:cNvSpPr>
              <p:nvPr/>
            </p:nvSpPr>
            <p:spPr bwMode="auto">
              <a:xfrm rot="5400000">
                <a:off x="4588" y="1671"/>
                <a:ext cx="368" cy="0"/>
              </a:xfrm>
              <a:prstGeom prst="line">
                <a:avLst/>
              </a:prstGeom>
              <a:noFill/>
              <a:ln w="19050">
                <a:solidFill>
                  <a:schemeClr val="tx1"/>
                </a:solidFill>
                <a:round/>
                <a:tailEnd type="stealth" w="sm" len="lg"/>
              </a:ln>
            </p:spPr>
            <p:txBody>
              <a:bodyPr/>
              <a:lstStyle/>
              <a:p>
                <a:endParaRPr lang="zh-CN" altLang="en-US"/>
              </a:p>
            </p:txBody>
          </p:sp>
          <p:grpSp>
            <p:nvGrpSpPr>
              <p:cNvPr id="104524" name="Group 17"/>
              <p:cNvGrpSpPr/>
              <p:nvPr/>
            </p:nvGrpSpPr>
            <p:grpSpPr bwMode="auto">
              <a:xfrm>
                <a:off x="4489" y="1854"/>
                <a:ext cx="663" cy="370"/>
                <a:chOff x="3445" y="1734"/>
                <a:chExt cx="663" cy="370"/>
              </a:xfrm>
            </p:grpSpPr>
            <p:sp>
              <p:nvSpPr>
                <p:cNvPr id="104525" name="Oval 18"/>
                <p:cNvSpPr>
                  <a:spLocks noChangeArrowheads="1"/>
                </p:cNvSpPr>
                <p:nvPr/>
              </p:nvSpPr>
              <p:spPr bwMode="auto">
                <a:xfrm>
                  <a:off x="3445" y="1734"/>
                  <a:ext cx="663" cy="369"/>
                </a:xfrm>
                <a:prstGeom prst="ellipse">
                  <a:avLst/>
                </a:prstGeom>
                <a:noFill/>
                <a:ln w="38100">
                  <a:solidFill>
                    <a:srgbClr val="FF00FF"/>
                  </a:solidFill>
                  <a:round/>
                </a:ln>
              </p:spPr>
              <p:txBody>
                <a:bodyPr wrap="none" anchor="ctr"/>
                <a:lstStyle/>
                <a:p>
                  <a:endParaRPr lang="zh-CN" altLang="en-US"/>
                </a:p>
              </p:txBody>
            </p:sp>
            <p:sp>
              <p:nvSpPr>
                <p:cNvPr id="104526" name="Text Box 19"/>
                <p:cNvSpPr txBox="1">
                  <a:spLocks noChangeArrowheads="1"/>
                </p:cNvSpPr>
                <p:nvPr/>
              </p:nvSpPr>
              <p:spPr bwMode="auto">
                <a:xfrm>
                  <a:off x="3528" y="1767"/>
                  <a:ext cx="562" cy="337"/>
                </a:xfrm>
                <a:prstGeom prst="rect">
                  <a:avLst/>
                </a:prstGeom>
                <a:noFill/>
                <a:ln w="38100">
                  <a:noFill/>
                  <a:miter lim="800000"/>
                </a:ln>
              </p:spPr>
              <p:txBody>
                <a:bodyPr>
                  <a:spAutoFit/>
                </a:bodyPr>
                <a:lstStyle/>
                <a:p>
                  <a:pPr algn="l">
                    <a:lnSpc>
                      <a:spcPct val="100000"/>
                    </a:lnSpc>
                  </a:pPr>
                  <a:r>
                    <a:rPr kumimoji="1" lang="zh-CN" altLang="en-US" sz="2400"/>
                    <a:t>001</a:t>
                  </a:r>
                  <a:r>
                    <a:rPr kumimoji="1" lang="en-US" altLang="zh-CN" sz="2400"/>
                    <a:t>1</a:t>
                  </a:r>
                  <a:endParaRPr kumimoji="1" lang="zh-CN" altLang="en-US" sz="2400"/>
                </a:p>
              </p:txBody>
            </p:sp>
          </p:grpSp>
        </p:grpSp>
        <p:grpSp>
          <p:nvGrpSpPr>
            <p:cNvPr id="104517" name="Group 20"/>
            <p:cNvGrpSpPr/>
            <p:nvPr/>
          </p:nvGrpSpPr>
          <p:grpSpPr bwMode="auto">
            <a:xfrm>
              <a:off x="6030918" y="4276725"/>
              <a:ext cx="1639889" cy="585788"/>
              <a:chOff x="3315" y="1816"/>
              <a:chExt cx="1033" cy="369"/>
            </a:xfrm>
          </p:grpSpPr>
          <p:sp>
            <p:nvSpPr>
              <p:cNvPr id="104519" name="Line 21"/>
              <p:cNvSpPr>
                <a:spLocks noChangeShapeType="1"/>
              </p:cNvSpPr>
              <p:nvPr/>
            </p:nvSpPr>
            <p:spPr bwMode="auto">
              <a:xfrm flipH="1">
                <a:off x="3985" y="1976"/>
                <a:ext cx="363" cy="0"/>
              </a:xfrm>
              <a:prstGeom prst="line">
                <a:avLst/>
              </a:prstGeom>
              <a:noFill/>
              <a:ln w="19050">
                <a:solidFill>
                  <a:schemeClr val="tx1"/>
                </a:solidFill>
                <a:round/>
                <a:tailEnd type="stealth" w="sm" len="lg"/>
              </a:ln>
            </p:spPr>
            <p:txBody>
              <a:bodyPr/>
              <a:lstStyle/>
              <a:p>
                <a:endParaRPr lang="zh-CN" altLang="en-US"/>
              </a:p>
            </p:txBody>
          </p:sp>
          <p:grpSp>
            <p:nvGrpSpPr>
              <p:cNvPr id="104520" name="Group 22"/>
              <p:cNvGrpSpPr/>
              <p:nvPr/>
            </p:nvGrpSpPr>
            <p:grpSpPr bwMode="auto">
              <a:xfrm>
                <a:off x="3315" y="1816"/>
                <a:ext cx="663" cy="369"/>
                <a:chOff x="3445" y="1708"/>
                <a:chExt cx="663" cy="369"/>
              </a:xfrm>
            </p:grpSpPr>
            <p:sp>
              <p:nvSpPr>
                <p:cNvPr id="104521" name="Oval 23"/>
                <p:cNvSpPr>
                  <a:spLocks noChangeArrowheads="1"/>
                </p:cNvSpPr>
                <p:nvPr/>
              </p:nvSpPr>
              <p:spPr bwMode="auto">
                <a:xfrm>
                  <a:off x="3445" y="1708"/>
                  <a:ext cx="663" cy="369"/>
                </a:xfrm>
                <a:prstGeom prst="ellipse">
                  <a:avLst/>
                </a:prstGeom>
                <a:noFill/>
                <a:ln w="38100">
                  <a:solidFill>
                    <a:srgbClr val="FF00FF"/>
                  </a:solidFill>
                  <a:round/>
                </a:ln>
              </p:spPr>
              <p:txBody>
                <a:bodyPr wrap="none" anchor="ctr"/>
                <a:lstStyle/>
                <a:p>
                  <a:endParaRPr lang="zh-CN" altLang="en-US"/>
                </a:p>
              </p:txBody>
            </p:sp>
            <p:sp>
              <p:nvSpPr>
                <p:cNvPr id="104522" name="Text Box 24"/>
                <p:cNvSpPr txBox="1">
                  <a:spLocks noChangeArrowheads="1"/>
                </p:cNvSpPr>
                <p:nvPr/>
              </p:nvSpPr>
              <p:spPr bwMode="auto">
                <a:xfrm>
                  <a:off x="3540" y="1765"/>
                  <a:ext cx="562" cy="288"/>
                </a:xfrm>
                <a:prstGeom prst="rect">
                  <a:avLst/>
                </a:prstGeom>
                <a:noFill/>
                <a:ln w="38100">
                  <a:noFill/>
                  <a:miter lim="800000"/>
                </a:ln>
              </p:spPr>
              <p:txBody>
                <a:bodyPr>
                  <a:spAutoFit/>
                </a:bodyPr>
                <a:lstStyle/>
                <a:p>
                  <a:pPr algn="l">
                    <a:lnSpc>
                      <a:spcPct val="100000"/>
                    </a:lnSpc>
                  </a:pPr>
                  <a:r>
                    <a:rPr kumimoji="1" lang="en-US" altLang="zh-CN" sz="2400"/>
                    <a:t>1</a:t>
                  </a:r>
                  <a:r>
                    <a:rPr kumimoji="1" lang="zh-CN" altLang="en-US" sz="2400"/>
                    <a:t>001</a:t>
                  </a:r>
                </a:p>
              </p:txBody>
            </p:sp>
          </p:grpSp>
        </p:grpSp>
        <p:sp>
          <p:nvSpPr>
            <p:cNvPr id="104518" name="Line 25"/>
            <p:cNvSpPr>
              <a:spLocks noChangeShapeType="1"/>
            </p:cNvSpPr>
            <p:nvPr/>
          </p:nvSpPr>
          <p:spPr bwMode="auto">
            <a:xfrm rot="16200000" flipV="1">
              <a:off x="6263357" y="3991644"/>
              <a:ext cx="540000" cy="1587"/>
            </a:xfrm>
            <a:prstGeom prst="line">
              <a:avLst/>
            </a:prstGeom>
            <a:noFill/>
            <a:ln w="19050">
              <a:solidFill>
                <a:schemeClr val="tx1"/>
              </a:solidFill>
              <a:round/>
              <a:tailEnd type="stealth" w="sm" len="lg"/>
            </a:ln>
          </p:spPr>
          <p:txBody>
            <a:bodyPr/>
            <a:lstStyle/>
            <a:p>
              <a:endParaRPr lang="zh-CN" altLang="en-US"/>
            </a:p>
          </p:txBody>
        </p:sp>
      </p:grpSp>
      <p:grpSp>
        <p:nvGrpSpPr>
          <p:cNvPr id="25" name="组合 235"/>
          <p:cNvGrpSpPr/>
          <p:nvPr/>
        </p:nvGrpSpPr>
        <p:grpSpPr bwMode="auto">
          <a:xfrm>
            <a:off x="1992314" y="4530725"/>
            <a:ext cx="2725737" cy="1722438"/>
            <a:chOff x="468313" y="4530725"/>
            <a:chExt cx="2725737" cy="1722438"/>
          </a:xfrm>
        </p:grpSpPr>
        <p:grpSp>
          <p:nvGrpSpPr>
            <p:cNvPr id="104495" name="Group 7"/>
            <p:cNvGrpSpPr/>
            <p:nvPr/>
          </p:nvGrpSpPr>
          <p:grpSpPr bwMode="auto">
            <a:xfrm>
              <a:off x="468313" y="4533900"/>
              <a:ext cx="1052512" cy="585788"/>
              <a:chOff x="3445" y="1828"/>
              <a:chExt cx="663" cy="369"/>
            </a:xfrm>
          </p:grpSpPr>
          <p:sp>
            <p:nvSpPr>
              <p:cNvPr id="104512" name="Oval 8"/>
              <p:cNvSpPr>
                <a:spLocks noChangeArrowheads="1"/>
              </p:cNvSpPr>
              <p:nvPr/>
            </p:nvSpPr>
            <p:spPr bwMode="auto">
              <a:xfrm>
                <a:off x="3445" y="1828"/>
                <a:ext cx="663" cy="369"/>
              </a:xfrm>
              <a:prstGeom prst="ellipse">
                <a:avLst/>
              </a:prstGeom>
              <a:noFill/>
              <a:ln w="38100">
                <a:solidFill>
                  <a:srgbClr val="FF00FF"/>
                </a:solidFill>
                <a:round/>
              </a:ln>
            </p:spPr>
            <p:txBody>
              <a:bodyPr wrap="none" anchor="ctr"/>
              <a:lstStyle/>
              <a:p>
                <a:endParaRPr lang="zh-CN" altLang="en-US"/>
              </a:p>
            </p:txBody>
          </p:sp>
          <p:sp>
            <p:nvSpPr>
              <p:cNvPr id="104513" name="Text Box 9"/>
              <p:cNvSpPr txBox="1">
                <a:spLocks noChangeArrowheads="1"/>
              </p:cNvSpPr>
              <p:nvPr/>
            </p:nvSpPr>
            <p:spPr bwMode="auto">
              <a:xfrm>
                <a:off x="3540" y="1861"/>
                <a:ext cx="562" cy="288"/>
              </a:xfrm>
              <a:prstGeom prst="rect">
                <a:avLst/>
              </a:prstGeom>
              <a:noFill/>
              <a:ln w="38100">
                <a:noFill/>
                <a:miter lim="800000"/>
              </a:ln>
            </p:spPr>
            <p:txBody>
              <a:bodyPr>
                <a:spAutoFit/>
              </a:bodyPr>
              <a:lstStyle/>
              <a:p>
                <a:pPr algn="l">
                  <a:lnSpc>
                    <a:spcPct val="100000"/>
                  </a:lnSpc>
                </a:pPr>
                <a:r>
                  <a:rPr kumimoji="1" lang="zh-CN" altLang="en-US" sz="2400">
                    <a:solidFill>
                      <a:srgbClr val="CC3300"/>
                    </a:solidFill>
                  </a:rPr>
                  <a:t>1</a:t>
                </a:r>
                <a:r>
                  <a:rPr kumimoji="1" lang="en-US" altLang="zh-CN" sz="2400">
                    <a:solidFill>
                      <a:srgbClr val="CC3300"/>
                    </a:solidFill>
                  </a:rPr>
                  <a:t>1</a:t>
                </a:r>
                <a:r>
                  <a:rPr kumimoji="1" lang="zh-CN" altLang="en-US" sz="2400">
                    <a:solidFill>
                      <a:srgbClr val="CC3300"/>
                    </a:solidFill>
                  </a:rPr>
                  <a:t>0</a:t>
                </a:r>
                <a:r>
                  <a:rPr kumimoji="1" lang="en-US" altLang="zh-CN" sz="2400">
                    <a:solidFill>
                      <a:srgbClr val="CC3300"/>
                    </a:solidFill>
                  </a:rPr>
                  <a:t>1</a:t>
                </a:r>
                <a:endParaRPr kumimoji="1" lang="zh-CN" altLang="en-US" sz="2400">
                  <a:solidFill>
                    <a:srgbClr val="CC3300"/>
                  </a:solidFill>
                </a:endParaRPr>
              </a:p>
            </p:txBody>
          </p:sp>
        </p:grpSp>
        <p:grpSp>
          <p:nvGrpSpPr>
            <p:cNvPr id="104496" name="Group 10"/>
            <p:cNvGrpSpPr/>
            <p:nvPr/>
          </p:nvGrpSpPr>
          <p:grpSpPr bwMode="auto">
            <a:xfrm>
              <a:off x="1538288" y="4530725"/>
              <a:ext cx="1577975" cy="585788"/>
              <a:chOff x="3989" y="1076"/>
              <a:chExt cx="994" cy="369"/>
            </a:xfrm>
          </p:grpSpPr>
          <p:sp>
            <p:nvSpPr>
              <p:cNvPr id="104508" name="Line 11"/>
              <p:cNvSpPr>
                <a:spLocks noChangeShapeType="1"/>
              </p:cNvSpPr>
              <p:nvPr/>
            </p:nvSpPr>
            <p:spPr bwMode="auto">
              <a:xfrm>
                <a:off x="3989" y="1250"/>
                <a:ext cx="317" cy="0"/>
              </a:xfrm>
              <a:prstGeom prst="line">
                <a:avLst/>
              </a:prstGeom>
              <a:noFill/>
              <a:ln w="19050">
                <a:solidFill>
                  <a:schemeClr val="tx1"/>
                </a:solidFill>
                <a:round/>
                <a:tailEnd type="stealth" w="sm" len="lg"/>
              </a:ln>
            </p:spPr>
            <p:txBody>
              <a:bodyPr/>
              <a:lstStyle/>
              <a:p>
                <a:endParaRPr lang="zh-CN" altLang="en-US"/>
              </a:p>
            </p:txBody>
          </p:sp>
          <p:grpSp>
            <p:nvGrpSpPr>
              <p:cNvPr id="104509" name="Group 12"/>
              <p:cNvGrpSpPr/>
              <p:nvPr/>
            </p:nvGrpSpPr>
            <p:grpSpPr bwMode="auto">
              <a:xfrm>
                <a:off x="4314" y="1076"/>
                <a:ext cx="669" cy="369"/>
                <a:chOff x="3313" y="1804"/>
                <a:chExt cx="669" cy="369"/>
              </a:xfrm>
            </p:grpSpPr>
            <p:sp>
              <p:nvSpPr>
                <p:cNvPr id="104510" name="Oval 13"/>
                <p:cNvSpPr>
                  <a:spLocks noChangeArrowheads="1"/>
                </p:cNvSpPr>
                <p:nvPr/>
              </p:nvSpPr>
              <p:spPr bwMode="auto">
                <a:xfrm>
                  <a:off x="3313" y="1804"/>
                  <a:ext cx="663" cy="369"/>
                </a:xfrm>
                <a:prstGeom prst="ellipse">
                  <a:avLst/>
                </a:prstGeom>
                <a:noFill/>
                <a:ln w="38100">
                  <a:solidFill>
                    <a:srgbClr val="FF00FF"/>
                  </a:solidFill>
                  <a:round/>
                </a:ln>
              </p:spPr>
              <p:txBody>
                <a:bodyPr wrap="none" anchor="ctr"/>
                <a:lstStyle/>
                <a:p>
                  <a:endParaRPr lang="zh-CN" altLang="en-US"/>
                </a:p>
              </p:txBody>
            </p:sp>
            <p:sp>
              <p:nvSpPr>
                <p:cNvPr id="104511" name="Text Box 14"/>
                <p:cNvSpPr txBox="1">
                  <a:spLocks noChangeArrowheads="1"/>
                </p:cNvSpPr>
                <p:nvPr/>
              </p:nvSpPr>
              <p:spPr bwMode="auto">
                <a:xfrm>
                  <a:off x="3420" y="1837"/>
                  <a:ext cx="562" cy="288"/>
                </a:xfrm>
                <a:prstGeom prst="rect">
                  <a:avLst/>
                </a:prstGeom>
                <a:noFill/>
                <a:ln w="38100">
                  <a:noFill/>
                  <a:miter lim="800000"/>
                </a:ln>
              </p:spPr>
              <p:txBody>
                <a:bodyPr>
                  <a:spAutoFit/>
                </a:bodyPr>
                <a:lstStyle/>
                <a:p>
                  <a:pPr algn="l">
                    <a:lnSpc>
                      <a:spcPct val="100000"/>
                    </a:lnSpc>
                  </a:pPr>
                  <a:r>
                    <a:rPr kumimoji="1" lang="en-US" altLang="zh-CN" sz="2400"/>
                    <a:t>1</a:t>
                  </a:r>
                  <a:r>
                    <a:rPr kumimoji="1" lang="zh-CN" altLang="en-US" sz="2400"/>
                    <a:t>1</a:t>
                  </a:r>
                  <a:r>
                    <a:rPr kumimoji="1" lang="en-US" altLang="zh-CN" sz="2400"/>
                    <a:t>1</a:t>
                  </a:r>
                  <a:r>
                    <a:rPr kumimoji="1" lang="zh-CN" altLang="en-US" sz="2400"/>
                    <a:t>0</a:t>
                  </a:r>
                </a:p>
              </p:txBody>
            </p:sp>
          </p:grpSp>
        </p:grpSp>
        <p:grpSp>
          <p:nvGrpSpPr>
            <p:cNvPr id="104497" name="Group 15"/>
            <p:cNvGrpSpPr/>
            <p:nvPr/>
          </p:nvGrpSpPr>
          <p:grpSpPr bwMode="auto">
            <a:xfrm>
              <a:off x="2141538" y="5182001"/>
              <a:ext cx="1052512" cy="1009940"/>
              <a:chOff x="4489" y="1487"/>
              <a:chExt cx="663" cy="737"/>
            </a:xfrm>
          </p:grpSpPr>
          <p:sp>
            <p:nvSpPr>
              <p:cNvPr id="104504" name="Line 16"/>
              <p:cNvSpPr>
                <a:spLocks noChangeShapeType="1"/>
              </p:cNvSpPr>
              <p:nvPr/>
            </p:nvSpPr>
            <p:spPr bwMode="auto">
              <a:xfrm rot="5400000">
                <a:off x="4588" y="1671"/>
                <a:ext cx="368" cy="0"/>
              </a:xfrm>
              <a:prstGeom prst="line">
                <a:avLst/>
              </a:prstGeom>
              <a:noFill/>
              <a:ln w="19050">
                <a:solidFill>
                  <a:schemeClr val="tx1"/>
                </a:solidFill>
                <a:round/>
                <a:tailEnd type="stealth" w="sm" len="lg"/>
              </a:ln>
            </p:spPr>
            <p:txBody>
              <a:bodyPr/>
              <a:lstStyle/>
              <a:p>
                <a:endParaRPr lang="zh-CN" altLang="en-US"/>
              </a:p>
            </p:txBody>
          </p:sp>
          <p:grpSp>
            <p:nvGrpSpPr>
              <p:cNvPr id="104505" name="Group 17"/>
              <p:cNvGrpSpPr/>
              <p:nvPr/>
            </p:nvGrpSpPr>
            <p:grpSpPr bwMode="auto">
              <a:xfrm>
                <a:off x="4489" y="1854"/>
                <a:ext cx="663" cy="370"/>
                <a:chOff x="3445" y="1734"/>
                <a:chExt cx="663" cy="370"/>
              </a:xfrm>
            </p:grpSpPr>
            <p:sp>
              <p:nvSpPr>
                <p:cNvPr id="104506" name="Oval 18"/>
                <p:cNvSpPr>
                  <a:spLocks noChangeArrowheads="1"/>
                </p:cNvSpPr>
                <p:nvPr/>
              </p:nvSpPr>
              <p:spPr bwMode="auto">
                <a:xfrm>
                  <a:off x="3445" y="1734"/>
                  <a:ext cx="663" cy="369"/>
                </a:xfrm>
                <a:prstGeom prst="ellipse">
                  <a:avLst/>
                </a:prstGeom>
                <a:noFill/>
                <a:ln w="38100">
                  <a:solidFill>
                    <a:srgbClr val="FF00FF"/>
                  </a:solidFill>
                  <a:round/>
                </a:ln>
              </p:spPr>
              <p:txBody>
                <a:bodyPr wrap="none" anchor="ctr"/>
                <a:lstStyle/>
                <a:p>
                  <a:endParaRPr lang="zh-CN" altLang="en-US"/>
                </a:p>
              </p:txBody>
            </p:sp>
            <p:sp>
              <p:nvSpPr>
                <p:cNvPr id="104507" name="Text Box 19"/>
                <p:cNvSpPr txBox="1">
                  <a:spLocks noChangeArrowheads="1"/>
                </p:cNvSpPr>
                <p:nvPr/>
              </p:nvSpPr>
              <p:spPr bwMode="auto">
                <a:xfrm>
                  <a:off x="3528" y="1767"/>
                  <a:ext cx="562" cy="337"/>
                </a:xfrm>
                <a:prstGeom prst="rect">
                  <a:avLst/>
                </a:prstGeom>
                <a:noFill/>
                <a:ln w="38100">
                  <a:noFill/>
                  <a:miter lim="800000"/>
                </a:ln>
              </p:spPr>
              <p:txBody>
                <a:bodyPr>
                  <a:spAutoFit/>
                </a:bodyPr>
                <a:lstStyle/>
                <a:p>
                  <a:pPr algn="l">
                    <a:lnSpc>
                      <a:spcPct val="100000"/>
                    </a:lnSpc>
                  </a:pPr>
                  <a:r>
                    <a:rPr kumimoji="1" lang="zh-CN" altLang="en-US" sz="2400"/>
                    <a:t>0</a:t>
                  </a:r>
                  <a:r>
                    <a:rPr kumimoji="1" lang="en-US" altLang="zh-CN" sz="2400"/>
                    <a:t>1</a:t>
                  </a:r>
                  <a:r>
                    <a:rPr kumimoji="1" lang="zh-CN" altLang="en-US" sz="2400"/>
                    <a:t>1</a:t>
                  </a:r>
                  <a:r>
                    <a:rPr kumimoji="1" lang="en-US" altLang="zh-CN" sz="2400"/>
                    <a:t>1</a:t>
                  </a:r>
                  <a:endParaRPr kumimoji="1" lang="zh-CN" altLang="en-US" sz="2400"/>
                </a:p>
              </p:txBody>
            </p:sp>
          </p:grpSp>
        </p:grpSp>
        <p:grpSp>
          <p:nvGrpSpPr>
            <p:cNvPr id="104498" name="Group 20"/>
            <p:cNvGrpSpPr/>
            <p:nvPr/>
          </p:nvGrpSpPr>
          <p:grpSpPr bwMode="auto">
            <a:xfrm>
              <a:off x="468318" y="5667375"/>
              <a:ext cx="1639889" cy="585788"/>
              <a:chOff x="3315" y="1816"/>
              <a:chExt cx="1033" cy="369"/>
            </a:xfrm>
          </p:grpSpPr>
          <p:sp>
            <p:nvSpPr>
              <p:cNvPr id="104500" name="Line 21"/>
              <p:cNvSpPr>
                <a:spLocks noChangeShapeType="1"/>
              </p:cNvSpPr>
              <p:nvPr/>
            </p:nvSpPr>
            <p:spPr bwMode="auto">
              <a:xfrm flipH="1">
                <a:off x="3985" y="1976"/>
                <a:ext cx="363" cy="0"/>
              </a:xfrm>
              <a:prstGeom prst="line">
                <a:avLst/>
              </a:prstGeom>
              <a:noFill/>
              <a:ln w="19050">
                <a:solidFill>
                  <a:schemeClr val="tx1"/>
                </a:solidFill>
                <a:round/>
                <a:tailEnd type="stealth" w="sm" len="lg"/>
              </a:ln>
            </p:spPr>
            <p:txBody>
              <a:bodyPr/>
              <a:lstStyle/>
              <a:p>
                <a:endParaRPr lang="zh-CN" altLang="en-US"/>
              </a:p>
            </p:txBody>
          </p:sp>
          <p:grpSp>
            <p:nvGrpSpPr>
              <p:cNvPr id="104501" name="Group 22"/>
              <p:cNvGrpSpPr/>
              <p:nvPr/>
            </p:nvGrpSpPr>
            <p:grpSpPr bwMode="auto">
              <a:xfrm>
                <a:off x="3315" y="1816"/>
                <a:ext cx="663" cy="369"/>
                <a:chOff x="3445" y="1708"/>
                <a:chExt cx="663" cy="369"/>
              </a:xfrm>
            </p:grpSpPr>
            <p:sp>
              <p:nvSpPr>
                <p:cNvPr id="104502" name="Oval 23"/>
                <p:cNvSpPr>
                  <a:spLocks noChangeArrowheads="1"/>
                </p:cNvSpPr>
                <p:nvPr/>
              </p:nvSpPr>
              <p:spPr bwMode="auto">
                <a:xfrm>
                  <a:off x="3445" y="1708"/>
                  <a:ext cx="663" cy="369"/>
                </a:xfrm>
                <a:prstGeom prst="ellipse">
                  <a:avLst/>
                </a:prstGeom>
                <a:noFill/>
                <a:ln w="38100">
                  <a:solidFill>
                    <a:srgbClr val="FF00FF"/>
                  </a:solidFill>
                  <a:round/>
                </a:ln>
              </p:spPr>
              <p:txBody>
                <a:bodyPr wrap="none" anchor="ctr"/>
                <a:lstStyle/>
                <a:p>
                  <a:endParaRPr lang="zh-CN" altLang="en-US"/>
                </a:p>
              </p:txBody>
            </p:sp>
            <p:sp>
              <p:nvSpPr>
                <p:cNvPr id="104503" name="Text Box 24"/>
                <p:cNvSpPr txBox="1">
                  <a:spLocks noChangeArrowheads="1"/>
                </p:cNvSpPr>
                <p:nvPr/>
              </p:nvSpPr>
              <p:spPr bwMode="auto">
                <a:xfrm>
                  <a:off x="3540" y="1765"/>
                  <a:ext cx="562" cy="288"/>
                </a:xfrm>
                <a:prstGeom prst="rect">
                  <a:avLst/>
                </a:prstGeom>
                <a:noFill/>
                <a:ln w="38100">
                  <a:noFill/>
                  <a:miter lim="800000"/>
                </a:ln>
              </p:spPr>
              <p:txBody>
                <a:bodyPr>
                  <a:spAutoFit/>
                </a:bodyPr>
                <a:lstStyle/>
                <a:p>
                  <a:pPr algn="l">
                    <a:lnSpc>
                      <a:spcPct val="100000"/>
                    </a:lnSpc>
                  </a:pPr>
                  <a:r>
                    <a:rPr kumimoji="1" lang="en-US" altLang="zh-CN" sz="2400"/>
                    <a:t>1</a:t>
                  </a:r>
                  <a:r>
                    <a:rPr kumimoji="1" lang="zh-CN" altLang="en-US" sz="2400"/>
                    <a:t>0</a:t>
                  </a:r>
                  <a:r>
                    <a:rPr kumimoji="1" lang="en-US" altLang="zh-CN" sz="2400"/>
                    <a:t>1</a:t>
                  </a:r>
                  <a:r>
                    <a:rPr kumimoji="1" lang="zh-CN" altLang="en-US" sz="2400"/>
                    <a:t>1</a:t>
                  </a:r>
                </a:p>
              </p:txBody>
            </p:sp>
          </p:grpSp>
        </p:grpSp>
        <p:sp>
          <p:nvSpPr>
            <p:cNvPr id="104499" name="Line 25"/>
            <p:cNvSpPr>
              <a:spLocks noChangeShapeType="1"/>
            </p:cNvSpPr>
            <p:nvPr/>
          </p:nvSpPr>
          <p:spPr bwMode="auto">
            <a:xfrm rot="16200000" flipV="1">
              <a:off x="700757" y="5382294"/>
              <a:ext cx="540000" cy="1587"/>
            </a:xfrm>
            <a:prstGeom prst="line">
              <a:avLst/>
            </a:prstGeom>
            <a:noFill/>
            <a:ln w="19050">
              <a:solidFill>
                <a:schemeClr val="tx1"/>
              </a:solidFill>
              <a:round/>
              <a:tailEnd type="stealth" w="sm" len="lg"/>
            </a:ln>
          </p:spPr>
          <p:txBody>
            <a:bodyPr/>
            <a:lstStyle/>
            <a:p>
              <a:endParaRPr lang="zh-CN" altLang="en-US"/>
            </a:p>
          </p:txBody>
        </p:sp>
      </p:grpSp>
      <p:sp>
        <p:nvSpPr>
          <p:cNvPr id="237" name="矩形 236"/>
          <p:cNvSpPr>
            <a:spLocks noChangeArrowheads="1"/>
          </p:cNvSpPr>
          <p:nvPr/>
        </p:nvSpPr>
        <p:spPr bwMode="auto">
          <a:xfrm>
            <a:off x="6305550" y="2728913"/>
            <a:ext cx="4152900" cy="830262"/>
          </a:xfrm>
          <a:prstGeom prst="rect">
            <a:avLst/>
          </a:prstGeom>
          <a:noFill/>
          <a:ln w="9525">
            <a:noFill/>
            <a:miter lim="800000"/>
          </a:ln>
        </p:spPr>
        <p:txBody>
          <a:bodyPr>
            <a:spAutoFit/>
          </a:bodyPr>
          <a:lstStyle/>
          <a:p>
            <a:pPr marL="742950" lvl="1" indent="-285750" algn="just" eaLnBrk="0" hangingPunct="0">
              <a:lnSpc>
                <a:spcPct val="120000"/>
              </a:lnSpc>
              <a:spcBef>
                <a:spcPct val="0"/>
              </a:spcBef>
              <a:buClr>
                <a:srgbClr val="006666"/>
              </a:buClr>
              <a:buSzPct val="90000"/>
              <a:buFont typeface="Wingdings" panose="05000000000000000000" pitchFamily="2" charset="2"/>
              <a:buChar char="u"/>
            </a:pPr>
            <a:r>
              <a:rPr lang="zh-CN" altLang="en-US"/>
              <a:t>当</a:t>
            </a:r>
            <a:r>
              <a:rPr lang="en-US" altLang="zh-CN"/>
              <a:t>D</a:t>
            </a:r>
            <a:r>
              <a:rPr lang="en-US" altLang="zh-CN" baseline="-25000"/>
              <a:t>0</a:t>
            </a:r>
            <a:r>
              <a:rPr lang="en-US" altLang="zh-CN"/>
              <a:t>D</a:t>
            </a:r>
            <a:r>
              <a:rPr lang="en-US" altLang="zh-CN" baseline="-25000"/>
              <a:t>1</a:t>
            </a:r>
            <a:r>
              <a:rPr lang="en-US" altLang="zh-CN"/>
              <a:t>D</a:t>
            </a:r>
            <a:r>
              <a:rPr lang="en-US" altLang="zh-CN" baseline="-25000"/>
              <a:t>2</a:t>
            </a:r>
            <a:r>
              <a:rPr lang="en-US" altLang="zh-CN"/>
              <a:t>D</a:t>
            </a:r>
            <a:r>
              <a:rPr lang="en-US" altLang="zh-CN" baseline="-25000"/>
              <a:t>3</a:t>
            </a:r>
            <a:r>
              <a:rPr lang="zh-CN" altLang="en-US"/>
              <a:t>为不同的初值，环形计数器的计数规律不同</a:t>
            </a:r>
            <a:endParaRPr lang="zh-CN" altLang="en-US">
              <a:latin typeface="宋体" panose="0201060003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6">
                                            <p:txEl>
                                              <p:pRg st="0" end="0"/>
                                            </p:txEl>
                                          </p:spTgt>
                                        </p:tgtEl>
                                        <p:attrNameLst>
                                          <p:attrName>style.visibility</p:attrName>
                                        </p:attrNameLst>
                                      </p:cBhvr>
                                      <p:to>
                                        <p:strVal val="visible"/>
                                      </p:to>
                                    </p:set>
                                    <p:anim calcmode="lin" valueType="num">
                                      <p:cBhvr additive="base">
                                        <p:cTn id="7" dur="500" fill="hold"/>
                                        <p:tgtEl>
                                          <p:spTgt spid="15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6">
                                            <p:txEl>
                                              <p:pRg st="1" end="1"/>
                                            </p:txEl>
                                          </p:spTgt>
                                        </p:tgtEl>
                                        <p:attrNameLst>
                                          <p:attrName>style.visibility</p:attrName>
                                        </p:attrNameLst>
                                      </p:cBhvr>
                                      <p:to>
                                        <p:strVal val="visible"/>
                                      </p:to>
                                    </p:set>
                                    <p:anim calcmode="lin" valueType="num">
                                      <p:cBhvr additive="base">
                                        <p:cTn id="13" dur="500" fill="hold"/>
                                        <p:tgtEl>
                                          <p:spTgt spid="15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up)">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right)">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wipe(down)">
                                      <p:cBhvr>
                                        <p:cTn id="44" dur="500"/>
                                        <p:tgtEl>
                                          <p:spTgt spid="65"/>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37">
                                            <p:txEl>
                                              <p:pRg st="0" end="0"/>
                                            </p:txEl>
                                          </p:spTgt>
                                        </p:tgtEl>
                                        <p:attrNameLst>
                                          <p:attrName>style.visibility</p:attrName>
                                        </p:attrNameLst>
                                      </p:cBhvr>
                                      <p:to>
                                        <p:strVal val="visible"/>
                                      </p:to>
                                    </p:set>
                                    <p:anim calcmode="lin" valueType="num">
                                      <p:cBhvr additive="base">
                                        <p:cTn id="49" dur="500" fill="hold"/>
                                        <p:tgtEl>
                                          <p:spTgt spid="237">
                                            <p:txEl>
                                              <p:pRg st="0" end="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3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p:cTn id="55" dur="500" fill="hold"/>
                                        <p:tgtEl>
                                          <p:spTgt spid="17"/>
                                        </p:tgtEl>
                                        <p:attrNameLst>
                                          <p:attrName>ppt_w</p:attrName>
                                        </p:attrNameLst>
                                      </p:cBhvr>
                                      <p:tavLst>
                                        <p:tav tm="0">
                                          <p:val>
                                            <p:fltVal val="0"/>
                                          </p:val>
                                        </p:tav>
                                        <p:tav tm="100000">
                                          <p:val>
                                            <p:strVal val="#ppt_w"/>
                                          </p:val>
                                        </p:tav>
                                      </p:tavLst>
                                    </p:anim>
                                    <p:anim calcmode="lin" valueType="num">
                                      <p:cBhvr>
                                        <p:cTn id="56"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p:cTn id="61" dur="500" fill="hold"/>
                                        <p:tgtEl>
                                          <p:spTgt spid="25"/>
                                        </p:tgtEl>
                                        <p:attrNameLst>
                                          <p:attrName>ppt_w</p:attrName>
                                        </p:attrNameLst>
                                      </p:cBhvr>
                                      <p:tavLst>
                                        <p:tav tm="0">
                                          <p:val>
                                            <p:fltVal val="0"/>
                                          </p:val>
                                        </p:tav>
                                        <p:tav tm="100000">
                                          <p:val>
                                            <p:strVal val="#ppt_w"/>
                                          </p:val>
                                        </p:tav>
                                      </p:tavLst>
                                    </p:anim>
                                    <p:anim calcmode="lin" valueType="num">
                                      <p:cBhvr>
                                        <p:cTn id="62"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up)">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wipe(left)">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wipe(left)">
                                      <p:cBhvr>
                                        <p:cTn id="7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156" grpId="0" build="p" bldLvl="2"/>
      <p:bldP spid="237" grpId="0" build="p" bldLvl="2"/>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5" name="Rectangle 2"/>
          <p:cNvSpPr>
            <a:spLocks noGrp="1" noChangeArrowheads="1"/>
          </p:cNvSpPr>
          <p:nvPr>
            <p:ph type="title" idx="4294967295"/>
          </p:nvPr>
        </p:nvSpPr>
        <p:spPr>
          <a:xfrm>
            <a:off x="4724400" y="323850"/>
            <a:ext cx="74676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用移位寄存器实现扭环形计数器</a:t>
            </a:r>
            <a:endParaRPr lang="zh-CN" altLang="en-US" dirty="0" smtClean="0">
              <a:ea typeface="宋体" panose="02010600030101010101" pitchFamily="2" charset="-122"/>
            </a:endParaRPr>
          </a:p>
        </p:txBody>
      </p:sp>
      <p:sp>
        <p:nvSpPr>
          <p:cNvPr id="105476" name="Rectangle 88"/>
          <p:cNvSpPr>
            <a:spLocks noChangeArrowheads="1"/>
          </p:cNvSpPr>
          <p:nvPr/>
        </p:nvSpPr>
        <p:spPr bwMode="auto">
          <a:xfrm>
            <a:off x="7186614" y="1782764"/>
            <a:ext cx="2346325" cy="1277937"/>
          </a:xfrm>
          <a:prstGeom prst="rect">
            <a:avLst/>
          </a:prstGeom>
          <a:noFill/>
          <a:ln w="38100">
            <a:solidFill>
              <a:schemeClr val="tx1"/>
            </a:solidFill>
            <a:miter lim="800000"/>
          </a:ln>
        </p:spPr>
        <p:txBody>
          <a:bodyPr wrap="none" anchor="ctr"/>
          <a:lstStyle/>
          <a:p>
            <a:endParaRPr lang="zh-CN" altLang="en-US"/>
          </a:p>
        </p:txBody>
      </p:sp>
      <p:sp>
        <p:nvSpPr>
          <p:cNvPr id="105477" name="AutoShape 89"/>
          <p:cNvSpPr>
            <a:spLocks noChangeArrowheads="1"/>
          </p:cNvSpPr>
          <p:nvPr/>
        </p:nvSpPr>
        <p:spPr bwMode="auto">
          <a:xfrm rot="5400000">
            <a:off x="7169151" y="1938339"/>
            <a:ext cx="258763" cy="223837"/>
          </a:xfrm>
          <a:prstGeom prst="triangle">
            <a:avLst>
              <a:gd name="adj" fmla="val 50000"/>
            </a:avLst>
          </a:prstGeom>
          <a:noFill/>
          <a:ln w="38100">
            <a:solidFill>
              <a:schemeClr val="tx1"/>
            </a:solidFill>
            <a:miter lim="800000"/>
          </a:ln>
        </p:spPr>
        <p:txBody>
          <a:bodyPr wrap="none" anchor="ctr"/>
          <a:lstStyle/>
          <a:p>
            <a:endParaRPr lang="zh-CN" altLang="en-US"/>
          </a:p>
        </p:txBody>
      </p:sp>
      <p:sp>
        <p:nvSpPr>
          <p:cNvPr id="105478" name="Oval 90"/>
          <p:cNvSpPr>
            <a:spLocks noChangeArrowheads="1"/>
          </p:cNvSpPr>
          <p:nvPr/>
        </p:nvSpPr>
        <p:spPr bwMode="auto">
          <a:xfrm>
            <a:off x="7375526" y="3060701"/>
            <a:ext cx="138113" cy="138113"/>
          </a:xfrm>
          <a:prstGeom prst="ellipse">
            <a:avLst/>
          </a:prstGeom>
          <a:noFill/>
          <a:ln w="38100">
            <a:solidFill>
              <a:schemeClr val="tx1"/>
            </a:solidFill>
            <a:round/>
          </a:ln>
        </p:spPr>
        <p:txBody>
          <a:bodyPr wrap="none" anchor="ctr"/>
          <a:lstStyle/>
          <a:p>
            <a:endParaRPr lang="zh-CN" altLang="en-US"/>
          </a:p>
        </p:txBody>
      </p:sp>
      <p:sp>
        <p:nvSpPr>
          <p:cNvPr id="105479" name="Text Box 91"/>
          <p:cNvSpPr txBox="1">
            <a:spLocks noChangeArrowheads="1"/>
          </p:cNvSpPr>
          <p:nvPr/>
        </p:nvSpPr>
        <p:spPr bwMode="auto">
          <a:xfrm>
            <a:off x="7375526" y="1870076"/>
            <a:ext cx="620713" cy="396875"/>
          </a:xfrm>
          <a:prstGeom prst="rect">
            <a:avLst/>
          </a:prstGeom>
          <a:noFill/>
          <a:ln w="38100">
            <a:noFill/>
            <a:miter lim="800000"/>
          </a:ln>
        </p:spPr>
        <p:txBody>
          <a:bodyPr>
            <a:spAutoFit/>
          </a:bodyPr>
          <a:lstStyle/>
          <a:p>
            <a:pPr algn="l">
              <a:lnSpc>
                <a:spcPct val="100000"/>
              </a:lnSpc>
            </a:pPr>
            <a:r>
              <a:rPr kumimoji="1" lang="en-US" altLang="zh-CN"/>
              <a:t>CP</a:t>
            </a:r>
          </a:p>
        </p:txBody>
      </p:sp>
      <p:sp>
        <p:nvSpPr>
          <p:cNvPr id="105480" name="Text Box 92"/>
          <p:cNvSpPr txBox="1">
            <a:spLocks noChangeArrowheads="1"/>
          </p:cNvSpPr>
          <p:nvPr/>
        </p:nvSpPr>
        <p:spPr bwMode="auto">
          <a:xfrm>
            <a:off x="7840664" y="1749426"/>
            <a:ext cx="1673225" cy="396875"/>
          </a:xfrm>
          <a:prstGeom prst="rect">
            <a:avLst/>
          </a:prstGeom>
          <a:noFill/>
          <a:ln w="38100">
            <a:noFill/>
            <a:miter lim="800000"/>
          </a:ln>
        </p:spPr>
        <p:txBody>
          <a:bodyPr>
            <a:spAutoFit/>
          </a:bodyPr>
          <a:lstStyle/>
          <a:p>
            <a:pPr algn="l">
              <a:lnSpc>
                <a:spcPct val="100000"/>
              </a:lnSpc>
            </a:pPr>
            <a:r>
              <a:rPr kumimoji="1" lang="en-US" altLang="zh-CN"/>
              <a:t>Q</a:t>
            </a:r>
            <a:r>
              <a:rPr kumimoji="1" lang="en-US" altLang="zh-CN" baseline="-25000"/>
              <a:t>0 </a:t>
            </a:r>
            <a:r>
              <a:rPr kumimoji="1" lang="en-US" altLang="zh-CN"/>
              <a:t>Q</a:t>
            </a:r>
            <a:r>
              <a:rPr kumimoji="1" lang="en-US" altLang="zh-CN" baseline="-25000"/>
              <a:t>1</a:t>
            </a:r>
            <a:r>
              <a:rPr kumimoji="1" lang="en-US" altLang="zh-CN"/>
              <a:t>Q</a:t>
            </a:r>
            <a:r>
              <a:rPr kumimoji="1" lang="en-US" altLang="zh-CN" baseline="-25000"/>
              <a:t>2 </a:t>
            </a:r>
            <a:r>
              <a:rPr kumimoji="1" lang="en-US" altLang="zh-CN"/>
              <a:t>Q</a:t>
            </a:r>
            <a:r>
              <a:rPr kumimoji="1" lang="en-US" altLang="zh-CN" baseline="-25000"/>
              <a:t>3</a:t>
            </a:r>
          </a:p>
        </p:txBody>
      </p:sp>
      <p:sp>
        <p:nvSpPr>
          <p:cNvPr id="105481" name="Text Box 93"/>
          <p:cNvSpPr txBox="1">
            <a:spLocks noChangeArrowheads="1"/>
          </p:cNvSpPr>
          <p:nvPr/>
        </p:nvSpPr>
        <p:spPr bwMode="auto">
          <a:xfrm>
            <a:off x="7142164" y="2298701"/>
            <a:ext cx="638175" cy="396875"/>
          </a:xfrm>
          <a:prstGeom prst="rect">
            <a:avLst/>
          </a:prstGeom>
          <a:noFill/>
          <a:ln w="38100">
            <a:noFill/>
            <a:miter lim="800000"/>
          </a:ln>
        </p:spPr>
        <p:txBody>
          <a:bodyPr>
            <a:spAutoFit/>
          </a:bodyPr>
          <a:lstStyle/>
          <a:p>
            <a:pPr algn="l">
              <a:lnSpc>
                <a:spcPct val="100000"/>
              </a:lnSpc>
            </a:pPr>
            <a:r>
              <a:rPr kumimoji="1" lang="en-US" altLang="zh-CN"/>
              <a:t>D</a:t>
            </a:r>
            <a:r>
              <a:rPr kumimoji="1" lang="en-US" altLang="zh-CN" baseline="-25000"/>
              <a:t>IR</a:t>
            </a:r>
            <a:endParaRPr kumimoji="1" lang="zh-CN" altLang="en-US" baseline="-25000"/>
          </a:p>
        </p:txBody>
      </p:sp>
      <p:sp>
        <p:nvSpPr>
          <p:cNvPr id="105482" name="Text Box 94"/>
          <p:cNvSpPr txBox="1">
            <a:spLocks noChangeArrowheads="1"/>
          </p:cNvSpPr>
          <p:nvPr/>
        </p:nvSpPr>
        <p:spPr bwMode="auto">
          <a:xfrm>
            <a:off x="9056689" y="2593976"/>
            <a:ext cx="619125" cy="396875"/>
          </a:xfrm>
          <a:prstGeom prst="rect">
            <a:avLst/>
          </a:prstGeom>
          <a:noFill/>
          <a:ln w="38100">
            <a:noFill/>
            <a:miter lim="800000"/>
          </a:ln>
        </p:spPr>
        <p:txBody>
          <a:bodyPr>
            <a:spAutoFit/>
          </a:bodyPr>
          <a:lstStyle/>
          <a:p>
            <a:pPr algn="l">
              <a:lnSpc>
                <a:spcPct val="100000"/>
              </a:lnSpc>
            </a:pPr>
            <a:r>
              <a:rPr kumimoji="1" lang="en-US" altLang="zh-CN"/>
              <a:t>D</a:t>
            </a:r>
            <a:r>
              <a:rPr kumimoji="1" lang="en-US" altLang="zh-CN" baseline="-25000"/>
              <a:t>IL</a:t>
            </a:r>
            <a:endParaRPr kumimoji="1" lang="zh-CN" altLang="en-US" baseline="-25000"/>
          </a:p>
        </p:txBody>
      </p:sp>
      <p:sp>
        <p:nvSpPr>
          <p:cNvPr id="105483" name="Text Box 95"/>
          <p:cNvSpPr txBox="1">
            <a:spLocks noChangeArrowheads="1"/>
          </p:cNvSpPr>
          <p:nvPr/>
        </p:nvSpPr>
        <p:spPr bwMode="auto">
          <a:xfrm>
            <a:off x="9151939" y="2041526"/>
            <a:ext cx="447675" cy="396875"/>
          </a:xfrm>
          <a:prstGeom prst="rect">
            <a:avLst/>
          </a:prstGeom>
          <a:noFill/>
          <a:ln w="38100">
            <a:noFill/>
            <a:miter lim="800000"/>
          </a:ln>
        </p:spPr>
        <p:txBody>
          <a:bodyPr>
            <a:spAutoFit/>
          </a:bodyPr>
          <a:lstStyle/>
          <a:p>
            <a:pPr algn="l">
              <a:lnSpc>
                <a:spcPct val="100000"/>
              </a:lnSpc>
            </a:pPr>
            <a:r>
              <a:rPr kumimoji="1" lang="en-US" altLang="zh-CN"/>
              <a:t>S</a:t>
            </a:r>
            <a:r>
              <a:rPr kumimoji="1" lang="en-US" altLang="zh-CN" baseline="-25000"/>
              <a:t>0</a:t>
            </a:r>
            <a:endParaRPr kumimoji="1" lang="zh-CN" altLang="en-US" baseline="-25000"/>
          </a:p>
        </p:txBody>
      </p:sp>
      <p:sp>
        <p:nvSpPr>
          <p:cNvPr id="105484" name="Text Box 96"/>
          <p:cNvSpPr txBox="1">
            <a:spLocks noChangeArrowheads="1"/>
          </p:cNvSpPr>
          <p:nvPr/>
        </p:nvSpPr>
        <p:spPr bwMode="auto">
          <a:xfrm>
            <a:off x="9151938" y="2300289"/>
            <a:ext cx="482600" cy="396875"/>
          </a:xfrm>
          <a:prstGeom prst="rect">
            <a:avLst/>
          </a:prstGeom>
          <a:noFill/>
          <a:ln w="38100">
            <a:noFill/>
            <a:miter lim="800000"/>
          </a:ln>
        </p:spPr>
        <p:txBody>
          <a:bodyPr>
            <a:spAutoFit/>
          </a:bodyPr>
          <a:lstStyle/>
          <a:p>
            <a:pPr algn="l">
              <a:lnSpc>
                <a:spcPct val="100000"/>
              </a:lnSpc>
            </a:pPr>
            <a:r>
              <a:rPr kumimoji="1" lang="en-US" altLang="zh-CN"/>
              <a:t>S</a:t>
            </a:r>
            <a:r>
              <a:rPr kumimoji="1" lang="en-US" altLang="zh-CN" baseline="-25000"/>
              <a:t>1</a:t>
            </a:r>
            <a:endParaRPr kumimoji="1" lang="zh-CN" altLang="en-US" baseline="-25000"/>
          </a:p>
        </p:txBody>
      </p:sp>
      <p:sp>
        <p:nvSpPr>
          <p:cNvPr id="105485" name="Text Box 97"/>
          <p:cNvSpPr txBox="1">
            <a:spLocks noChangeArrowheads="1"/>
          </p:cNvSpPr>
          <p:nvPr/>
        </p:nvSpPr>
        <p:spPr bwMode="auto">
          <a:xfrm>
            <a:off x="7599364" y="2646364"/>
            <a:ext cx="1673225" cy="396875"/>
          </a:xfrm>
          <a:prstGeom prst="rect">
            <a:avLst/>
          </a:prstGeom>
          <a:noFill/>
          <a:ln w="38100">
            <a:noFill/>
            <a:miter lim="800000"/>
          </a:ln>
        </p:spPr>
        <p:txBody>
          <a:bodyPr>
            <a:spAutoFit/>
          </a:bodyPr>
          <a:lstStyle/>
          <a:p>
            <a:pPr algn="l">
              <a:lnSpc>
                <a:spcPct val="100000"/>
              </a:lnSpc>
            </a:pPr>
            <a:r>
              <a:rPr kumimoji="1" lang="en-US" altLang="zh-CN"/>
              <a:t>D</a:t>
            </a:r>
            <a:r>
              <a:rPr kumimoji="1" lang="en-US" altLang="zh-CN" baseline="-25000"/>
              <a:t>0 </a:t>
            </a:r>
            <a:r>
              <a:rPr kumimoji="1" lang="en-US" altLang="zh-CN"/>
              <a:t>D</a:t>
            </a:r>
            <a:r>
              <a:rPr kumimoji="1" lang="en-US" altLang="zh-CN" baseline="-25000"/>
              <a:t>1 </a:t>
            </a:r>
            <a:r>
              <a:rPr kumimoji="1" lang="en-US" altLang="zh-CN"/>
              <a:t>D</a:t>
            </a:r>
            <a:r>
              <a:rPr kumimoji="1" lang="en-US" altLang="zh-CN" baseline="-25000"/>
              <a:t>2  </a:t>
            </a:r>
            <a:r>
              <a:rPr kumimoji="1" lang="en-US" altLang="zh-CN"/>
              <a:t>D</a:t>
            </a:r>
            <a:r>
              <a:rPr kumimoji="1" lang="en-US" altLang="zh-CN" baseline="-25000"/>
              <a:t>3</a:t>
            </a:r>
          </a:p>
        </p:txBody>
      </p:sp>
      <p:sp>
        <p:nvSpPr>
          <p:cNvPr id="105486" name="Line 98"/>
          <p:cNvSpPr>
            <a:spLocks noChangeShapeType="1"/>
          </p:cNvSpPr>
          <p:nvPr/>
        </p:nvSpPr>
        <p:spPr bwMode="auto">
          <a:xfrm>
            <a:off x="7842250" y="3078163"/>
            <a:ext cx="0" cy="361950"/>
          </a:xfrm>
          <a:prstGeom prst="line">
            <a:avLst/>
          </a:prstGeom>
          <a:noFill/>
          <a:ln w="38100">
            <a:solidFill>
              <a:schemeClr val="tx1"/>
            </a:solidFill>
            <a:round/>
          </a:ln>
        </p:spPr>
        <p:txBody>
          <a:bodyPr/>
          <a:lstStyle/>
          <a:p>
            <a:endParaRPr lang="zh-CN" altLang="en-US"/>
          </a:p>
        </p:txBody>
      </p:sp>
      <p:sp>
        <p:nvSpPr>
          <p:cNvPr id="105487" name="Line 99"/>
          <p:cNvSpPr>
            <a:spLocks noChangeShapeType="1"/>
          </p:cNvSpPr>
          <p:nvPr/>
        </p:nvSpPr>
        <p:spPr bwMode="auto">
          <a:xfrm>
            <a:off x="8151813" y="3060700"/>
            <a:ext cx="0" cy="361950"/>
          </a:xfrm>
          <a:prstGeom prst="line">
            <a:avLst/>
          </a:prstGeom>
          <a:noFill/>
          <a:ln w="38100">
            <a:solidFill>
              <a:schemeClr val="tx1"/>
            </a:solidFill>
            <a:round/>
          </a:ln>
        </p:spPr>
        <p:txBody>
          <a:bodyPr/>
          <a:lstStyle/>
          <a:p>
            <a:endParaRPr lang="zh-CN" altLang="en-US"/>
          </a:p>
        </p:txBody>
      </p:sp>
      <p:sp>
        <p:nvSpPr>
          <p:cNvPr id="105488" name="Line 100"/>
          <p:cNvSpPr>
            <a:spLocks noChangeShapeType="1"/>
          </p:cNvSpPr>
          <p:nvPr/>
        </p:nvSpPr>
        <p:spPr bwMode="auto">
          <a:xfrm>
            <a:off x="8462963" y="3060700"/>
            <a:ext cx="0" cy="361950"/>
          </a:xfrm>
          <a:prstGeom prst="line">
            <a:avLst/>
          </a:prstGeom>
          <a:noFill/>
          <a:ln w="38100">
            <a:solidFill>
              <a:schemeClr val="tx1"/>
            </a:solidFill>
            <a:round/>
          </a:ln>
        </p:spPr>
        <p:txBody>
          <a:bodyPr/>
          <a:lstStyle/>
          <a:p>
            <a:endParaRPr lang="zh-CN" altLang="en-US"/>
          </a:p>
        </p:txBody>
      </p:sp>
      <p:sp>
        <p:nvSpPr>
          <p:cNvPr id="105489" name="Line 101"/>
          <p:cNvSpPr>
            <a:spLocks noChangeShapeType="1"/>
          </p:cNvSpPr>
          <p:nvPr/>
        </p:nvSpPr>
        <p:spPr bwMode="auto">
          <a:xfrm>
            <a:off x="8807450" y="3060700"/>
            <a:ext cx="0" cy="361950"/>
          </a:xfrm>
          <a:prstGeom prst="line">
            <a:avLst/>
          </a:prstGeom>
          <a:noFill/>
          <a:ln w="38100">
            <a:solidFill>
              <a:schemeClr val="tx1"/>
            </a:solidFill>
            <a:round/>
          </a:ln>
        </p:spPr>
        <p:txBody>
          <a:bodyPr/>
          <a:lstStyle/>
          <a:p>
            <a:endParaRPr lang="zh-CN" altLang="en-US"/>
          </a:p>
        </p:txBody>
      </p:sp>
      <p:sp>
        <p:nvSpPr>
          <p:cNvPr id="105490" name="Line 102"/>
          <p:cNvSpPr>
            <a:spLocks noChangeShapeType="1"/>
          </p:cNvSpPr>
          <p:nvPr/>
        </p:nvSpPr>
        <p:spPr bwMode="auto">
          <a:xfrm flipV="1">
            <a:off x="8031163" y="1438276"/>
            <a:ext cx="0" cy="328613"/>
          </a:xfrm>
          <a:prstGeom prst="line">
            <a:avLst/>
          </a:prstGeom>
          <a:noFill/>
          <a:ln w="38100">
            <a:solidFill>
              <a:schemeClr val="tx1"/>
            </a:solidFill>
            <a:round/>
          </a:ln>
        </p:spPr>
        <p:txBody>
          <a:bodyPr/>
          <a:lstStyle/>
          <a:p>
            <a:endParaRPr lang="zh-CN" altLang="en-US"/>
          </a:p>
        </p:txBody>
      </p:sp>
      <p:sp>
        <p:nvSpPr>
          <p:cNvPr id="105491" name="Line 103"/>
          <p:cNvSpPr>
            <a:spLocks noChangeShapeType="1"/>
          </p:cNvSpPr>
          <p:nvPr/>
        </p:nvSpPr>
        <p:spPr bwMode="auto">
          <a:xfrm flipV="1">
            <a:off x="8359775" y="1438276"/>
            <a:ext cx="0" cy="328613"/>
          </a:xfrm>
          <a:prstGeom prst="line">
            <a:avLst/>
          </a:prstGeom>
          <a:noFill/>
          <a:ln w="38100">
            <a:solidFill>
              <a:schemeClr val="tx1"/>
            </a:solidFill>
            <a:round/>
          </a:ln>
        </p:spPr>
        <p:txBody>
          <a:bodyPr/>
          <a:lstStyle/>
          <a:p>
            <a:endParaRPr lang="zh-CN" altLang="en-US"/>
          </a:p>
        </p:txBody>
      </p:sp>
      <p:sp>
        <p:nvSpPr>
          <p:cNvPr id="105492" name="Line 104"/>
          <p:cNvSpPr>
            <a:spLocks noChangeShapeType="1"/>
          </p:cNvSpPr>
          <p:nvPr/>
        </p:nvSpPr>
        <p:spPr bwMode="auto">
          <a:xfrm flipV="1">
            <a:off x="8653463" y="1438276"/>
            <a:ext cx="0" cy="328613"/>
          </a:xfrm>
          <a:prstGeom prst="line">
            <a:avLst/>
          </a:prstGeom>
          <a:noFill/>
          <a:ln w="38100">
            <a:solidFill>
              <a:schemeClr val="tx1"/>
            </a:solidFill>
            <a:round/>
          </a:ln>
        </p:spPr>
        <p:txBody>
          <a:bodyPr/>
          <a:lstStyle/>
          <a:p>
            <a:endParaRPr lang="zh-CN" altLang="en-US"/>
          </a:p>
        </p:txBody>
      </p:sp>
      <p:sp>
        <p:nvSpPr>
          <p:cNvPr id="105493" name="Line 105"/>
          <p:cNvSpPr>
            <a:spLocks noChangeShapeType="1"/>
          </p:cNvSpPr>
          <p:nvPr/>
        </p:nvSpPr>
        <p:spPr bwMode="auto">
          <a:xfrm flipH="1">
            <a:off x="6840538" y="2041525"/>
            <a:ext cx="328612" cy="0"/>
          </a:xfrm>
          <a:prstGeom prst="line">
            <a:avLst/>
          </a:prstGeom>
          <a:noFill/>
          <a:ln w="38100">
            <a:solidFill>
              <a:schemeClr val="tx1"/>
            </a:solidFill>
            <a:round/>
          </a:ln>
        </p:spPr>
        <p:txBody>
          <a:bodyPr/>
          <a:lstStyle/>
          <a:p>
            <a:endParaRPr lang="zh-CN" altLang="en-US"/>
          </a:p>
        </p:txBody>
      </p:sp>
      <p:sp>
        <p:nvSpPr>
          <p:cNvPr id="105494" name="Line 107"/>
          <p:cNvSpPr>
            <a:spLocks noChangeShapeType="1"/>
          </p:cNvSpPr>
          <p:nvPr/>
        </p:nvSpPr>
        <p:spPr bwMode="auto">
          <a:xfrm>
            <a:off x="7427913" y="3198813"/>
            <a:ext cx="0" cy="258762"/>
          </a:xfrm>
          <a:prstGeom prst="line">
            <a:avLst/>
          </a:prstGeom>
          <a:noFill/>
          <a:ln w="38100">
            <a:solidFill>
              <a:schemeClr val="tx1"/>
            </a:solidFill>
            <a:round/>
          </a:ln>
        </p:spPr>
        <p:txBody>
          <a:bodyPr/>
          <a:lstStyle/>
          <a:p>
            <a:endParaRPr lang="zh-CN" altLang="en-US"/>
          </a:p>
        </p:txBody>
      </p:sp>
      <p:sp>
        <p:nvSpPr>
          <p:cNvPr id="105495" name="Line 108"/>
          <p:cNvSpPr>
            <a:spLocks noChangeShapeType="1"/>
          </p:cNvSpPr>
          <p:nvPr/>
        </p:nvSpPr>
        <p:spPr bwMode="auto">
          <a:xfrm flipH="1">
            <a:off x="9548813" y="2232025"/>
            <a:ext cx="328612" cy="0"/>
          </a:xfrm>
          <a:prstGeom prst="line">
            <a:avLst/>
          </a:prstGeom>
          <a:noFill/>
          <a:ln w="38100">
            <a:solidFill>
              <a:schemeClr val="tx1"/>
            </a:solidFill>
            <a:round/>
          </a:ln>
        </p:spPr>
        <p:txBody>
          <a:bodyPr/>
          <a:lstStyle/>
          <a:p>
            <a:endParaRPr lang="zh-CN" altLang="en-US"/>
          </a:p>
        </p:txBody>
      </p:sp>
      <p:sp>
        <p:nvSpPr>
          <p:cNvPr id="105496" name="Text Box 109"/>
          <p:cNvSpPr txBox="1">
            <a:spLocks noChangeArrowheads="1"/>
          </p:cNvSpPr>
          <p:nvPr/>
        </p:nvSpPr>
        <p:spPr bwMode="auto">
          <a:xfrm>
            <a:off x="7685089" y="3387726"/>
            <a:ext cx="1673225" cy="396875"/>
          </a:xfrm>
          <a:prstGeom prst="rect">
            <a:avLst/>
          </a:prstGeom>
          <a:noFill/>
          <a:ln w="38100">
            <a:noFill/>
            <a:miter lim="800000"/>
          </a:ln>
        </p:spPr>
        <p:txBody>
          <a:bodyPr>
            <a:spAutoFit/>
          </a:bodyPr>
          <a:lstStyle/>
          <a:p>
            <a:pPr algn="l">
              <a:lnSpc>
                <a:spcPct val="100000"/>
              </a:lnSpc>
            </a:pPr>
            <a:r>
              <a:rPr kumimoji="1" lang="en-US" altLang="zh-CN"/>
              <a:t>0   0   0   0</a:t>
            </a:r>
            <a:endParaRPr kumimoji="1" lang="en-US" altLang="zh-CN" baseline="-25000"/>
          </a:p>
        </p:txBody>
      </p:sp>
      <p:sp>
        <p:nvSpPr>
          <p:cNvPr id="105497" name="Text Box 111"/>
          <p:cNvSpPr txBox="1">
            <a:spLocks noChangeArrowheads="1"/>
          </p:cNvSpPr>
          <p:nvPr/>
        </p:nvSpPr>
        <p:spPr bwMode="auto">
          <a:xfrm>
            <a:off x="9859964" y="2006601"/>
            <a:ext cx="465137" cy="396875"/>
          </a:xfrm>
          <a:prstGeom prst="rect">
            <a:avLst/>
          </a:prstGeom>
          <a:noFill/>
          <a:ln w="38100">
            <a:noFill/>
            <a:miter lim="800000"/>
          </a:ln>
        </p:spPr>
        <p:txBody>
          <a:bodyPr>
            <a:spAutoFit/>
          </a:bodyPr>
          <a:lstStyle/>
          <a:p>
            <a:pPr algn="l">
              <a:lnSpc>
                <a:spcPct val="100000"/>
              </a:lnSpc>
            </a:pPr>
            <a:r>
              <a:rPr kumimoji="1" lang="en-US" altLang="zh-CN"/>
              <a:t>1</a:t>
            </a:r>
            <a:endParaRPr kumimoji="1" lang="zh-CN" altLang="en-US"/>
          </a:p>
        </p:txBody>
      </p:sp>
      <p:sp>
        <p:nvSpPr>
          <p:cNvPr id="105498" name="Freeform 112"/>
          <p:cNvSpPr/>
          <p:nvPr/>
        </p:nvSpPr>
        <p:spPr bwMode="auto">
          <a:xfrm>
            <a:off x="9747250" y="2416176"/>
            <a:ext cx="863600" cy="276225"/>
          </a:xfrm>
          <a:custGeom>
            <a:avLst/>
            <a:gdLst>
              <a:gd name="T0" fmla="*/ 0 w 609"/>
              <a:gd name="T1" fmla="*/ 2147483647 h 272"/>
              <a:gd name="T2" fmla="*/ 2147483647 w 609"/>
              <a:gd name="T3" fmla="*/ 2147483647 h 272"/>
              <a:gd name="T4" fmla="*/ 2147483647 w 609"/>
              <a:gd name="T5" fmla="*/ 0 h 272"/>
              <a:gd name="T6" fmla="*/ 2147483647 w 609"/>
              <a:gd name="T7" fmla="*/ 0 h 272"/>
              <a:gd name="T8" fmla="*/ 2147483647 w 609"/>
              <a:gd name="T9" fmla="*/ 2147483647 h 272"/>
              <a:gd name="T10" fmla="*/ 2147483647 w 609"/>
              <a:gd name="T11" fmla="*/ 2147483647 h 272"/>
              <a:gd name="T12" fmla="*/ 0 60000 65536"/>
              <a:gd name="T13" fmla="*/ 0 60000 65536"/>
              <a:gd name="T14" fmla="*/ 0 60000 65536"/>
              <a:gd name="T15" fmla="*/ 0 60000 65536"/>
              <a:gd name="T16" fmla="*/ 0 60000 65536"/>
              <a:gd name="T17" fmla="*/ 0 60000 65536"/>
              <a:gd name="T18" fmla="*/ 0 w 609"/>
              <a:gd name="T19" fmla="*/ 0 h 272"/>
              <a:gd name="T20" fmla="*/ 609 w 609"/>
              <a:gd name="T21" fmla="*/ 272 h 272"/>
            </a:gdLst>
            <a:ahLst/>
            <a:cxnLst>
              <a:cxn ang="T12">
                <a:pos x="T0" y="T1"/>
              </a:cxn>
              <a:cxn ang="T13">
                <a:pos x="T2" y="T3"/>
              </a:cxn>
              <a:cxn ang="T14">
                <a:pos x="T4" y="T5"/>
              </a:cxn>
              <a:cxn ang="T15">
                <a:pos x="T6" y="T7"/>
              </a:cxn>
              <a:cxn ang="T16">
                <a:pos x="T8" y="T9"/>
              </a:cxn>
              <a:cxn ang="T17">
                <a:pos x="T10" y="T11"/>
              </a:cxn>
            </a:cxnLst>
            <a:rect l="T18" t="T19" r="T20" b="T21"/>
            <a:pathLst>
              <a:path w="609" h="272">
                <a:moveTo>
                  <a:pt x="0" y="272"/>
                </a:moveTo>
                <a:lnTo>
                  <a:pt x="174" y="272"/>
                </a:lnTo>
                <a:lnTo>
                  <a:pt x="174" y="0"/>
                </a:lnTo>
                <a:lnTo>
                  <a:pt x="413" y="0"/>
                </a:lnTo>
                <a:lnTo>
                  <a:pt x="413" y="272"/>
                </a:lnTo>
                <a:lnTo>
                  <a:pt x="609" y="272"/>
                </a:lnTo>
              </a:path>
            </a:pathLst>
          </a:custGeom>
          <a:noFill/>
          <a:ln w="38100">
            <a:solidFill>
              <a:schemeClr val="tx1"/>
            </a:solidFill>
            <a:round/>
          </a:ln>
        </p:spPr>
        <p:txBody>
          <a:bodyPr/>
          <a:lstStyle/>
          <a:p>
            <a:endParaRPr lang="zh-CN" altLang="en-US"/>
          </a:p>
        </p:txBody>
      </p:sp>
      <p:sp>
        <p:nvSpPr>
          <p:cNvPr id="105499" name="Line 113"/>
          <p:cNvSpPr>
            <a:spLocks noChangeShapeType="1"/>
          </p:cNvSpPr>
          <p:nvPr/>
        </p:nvSpPr>
        <p:spPr bwMode="auto">
          <a:xfrm flipH="1">
            <a:off x="9515476" y="2560638"/>
            <a:ext cx="328613" cy="0"/>
          </a:xfrm>
          <a:prstGeom prst="line">
            <a:avLst/>
          </a:prstGeom>
          <a:noFill/>
          <a:ln w="38100">
            <a:solidFill>
              <a:schemeClr val="tx1"/>
            </a:solidFill>
            <a:round/>
          </a:ln>
        </p:spPr>
        <p:txBody>
          <a:bodyPr/>
          <a:lstStyle/>
          <a:p>
            <a:endParaRPr lang="zh-CN" altLang="en-US"/>
          </a:p>
        </p:txBody>
      </p:sp>
      <p:sp>
        <p:nvSpPr>
          <p:cNvPr id="105500" name="Text Box 114"/>
          <p:cNvSpPr txBox="1">
            <a:spLocks noChangeArrowheads="1"/>
          </p:cNvSpPr>
          <p:nvPr/>
        </p:nvSpPr>
        <p:spPr bwMode="auto">
          <a:xfrm>
            <a:off x="7896225" y="2235201"/>
            <a:ext cx="1252538" cy="461963"/>
          </a:xfrm>
          <a:prstGeom prst="rect">
            <a:avLst/>
          </a:prstGeom>
          <a:noFill/>
          <a:ln w="38100">
            <a:noFill/>
            <a:miter lim="800000"/>
          </a:ln>
        </p:spPr>
        <p:txBody>
          <a:bodyPr>
            <a:spAutoFit/>
          </a:bodyPr>
          <a:lstStyle/>
          <a:p>
            <a:pPr algn="l">
              <a:lnSpc>
                <a:spcPct val="100000"/>
              </a:lnSpc>
            </a:pPr>
            <a:r>
              <a:rPr lang="zh-CN" altLang="en-US" sz="2400">
                <a:solidFill>
                  <a:srgbClr val="FF9933"/>
                </a:solidFill>
              </a:rPr>
              <a:t>74194</a:t>
            </a:r>
          </a:p>
        </p:txBody>
      </p:sp>
      <p:sp>
        <p:nvSpPr>
          <p:cNvPr id="105501" name="Rectangle 116"/>
          <p:cNvSpPr>
            <a:spLocks noChangeArrowheads="1"/>
          </p:cNvSpPr>
          <p:nvPr/>
        </p:nvSpPr>
        <p:spPr bwMode="black">
          <a:xfrm>
            <a:off x="7240588" y="2709864"/>
            <a:ext cx="431800" cy="312737"/>
          </a:xfrm>
          <a:prstGeom prst="rect">
            <a:avLst/>
          </a:prstGeom>
          <a:noFill/>
          <a:ln w="9525" algn="ctr">
            <a:noFill/>
            <a:miter lim="800000"/>
          </a:ln>
          <a:effectLst>
            <a:prstShdw prst="shdw13" dist="53882" dir="13500000">
              <a:srgbClr val="808080">
                <a:alpha val="50000"/>
              </a:srgbClr>
            </a:prstShdw>
          </a:effectLst>
        </p:spPr>
        <p:txBody>
          <a:bodyPr wrap="none">
            <a:spAutoFit/>
          </a:bodyPr>
          <a:lstStyle/>
          <a:p>
            <a:r>
              <a:rPr lang="en-US" altLang="zh-CN" sz="1600">
                <a:ea typeface="Gulim" panose="020B0600000101010101" pitchFamily="50" charset="-127"/>
              </a:rPr>
              <a:t>R</a:t>
            </a:r>
            <a:r>
              <a:rPr lang="en-US" altLang="zh-CN" sz="1600" baseline="-25000">
                <a:ea typeface="Gulim" panose="020B0600000101010101" pitchFamily="50" charset="-127"/>
              </a:rPr>
              <a:t>D</a:t>
            </a:r>
            <a:endParaRPr lang="zh-CN" altLang="en-US" sz="1600" baseline="-25000">
              <a:ea typeface="Gulim" panose="020B0600000101010101" pitchFamily="50" charset="-127"/>
            </a:endParaRPr>
          </a:p>
        </p:txBody>
      </p:sp>
      <p:sp>
        <p:nvSpPr>
          <p:cNvPr id="105502" name="Line 117"/>
          <p:cNvSpPr>
            <a:spLocks noChangeShapeType="1"/>
          </p:cNvSpPr>
          <p:nvPr/>
        </p:nvSpPr>
        <p:spPr bwMode="black">
          <a:xfrm>
            <a:off x="7318376" y="2755900"/>
            <a:ext cx="138113" cy="0"/>
          </a:xfrm>
          <a:prstGeom prst="line">
            <a:avLst/>
          </a:prstGeom>
          <a:noFill/>
          <a:ln w="12700">
            <a:solidFill>
              <a:schemeClr val="tx1"/>
            </a:solidFill>
            <a:round/>
          </a:ln>
        </p:spPr>
        <p:txBody>
          <a:bodyPr anchor="ctr">
            <a:spAutoFit/>
          </a:bodyPr>
          <a:lstStyle/>
          <a:p>
            <a:endParaRPr lang="zh-CN" altLang="en-US"/>
          </a:p>
        </p:txBody>
      </p:sp>
      <p:sp>
        <p:nvSpPr>
          <p:cNvPr id="156" name="矩形 155"/>
          <p:cNvSpPr>
            <a:spLocks noChangeArrowheads="1"/>
          </p:cNvSpPr>
          <p:nvPr/>
        </p:nvSpPr>
        <p:spPr bwMode="auto">
          <a:xfrm>
            <a:off x="1847850" y="1147764"/>
            <a:ext cx="4351338" cy="1938337"/>
          </a:xfrm>
          <a:prstGeom prst="rect">
            <a:avLst/>
          </a:prstGeom>
          <a:noFill/>
          <a:ln w="9525">
            <a:noFill/>
            <a:miter lim="800000"/>
          </a:ln>
        </p:spPr>
        <p:txBody>
          <a:bodyPr>
            <a:spAutoFit/>
          </a:bodyPr>
          <a:lstStyle/>
          <a:p>
            <a:pPr marL="361950" lvl="1" indent="-361950" algn="just" eaLnBrk="0" hangingPunct="0">
              <a:lnSpc>
                <a:spcPct val="120000"/>
              </a:lnSpc>
              <a:spcBef>
                <a:spcPct val="0"/>
              </a:spcBef>
              <a:buClr>
                <a:srgbClr val="006666"/>
              </a:buClr>
              <a:buSzPct val="90000"/>
              <a:buFont typeface="Wingdings" panose="05000000000000000000" pitchFamily="2" charset="2"/>
              <a:buChar char="u"/>
            </a:pPr>
            <a:r>
              <a:rPr lang="en-US" altLang="zh-CN" dirty="0"/>
              <a:t>Q</a:t>
            </a:r>
            <a:r>
              <a:rPr lang="en-US" altLang="zh-CN" baseline="-25000" dirty="0"/>
              <a:t>3</a:t>
            </a:r>
            <a:r>
              <a:rPr lang="zh-CN" altLang="en-US" dirty="0"/>
              <a:t>取反后接至右串行输入</a:t>
            </a:r>
            <a:r>
              <a:rPr lang="en-US" altLang="zh-CN" dirty="0"/>
              <a:t>D</a:t>
            </a:r>
            <a:r>
              <a:rPr lang="en-US" altLang="zh-CN" baseline="-25000" dirty="0"/>
              <a:t>IR</a:t>
            </a:r>
            <a:r>
              <a:rPr lang="zh-CN" altLang="en-US" dirty="0"/>
              <a:t>端。</a:t>
            </a:r>
            <a:endParaRPr lang="en-US" altLang="zh-CN" dirty="0"/>
          </a:p>
          <a:p>
            <a:pPr marL="361950" lvl="1" indent="-361950" algn="just" eaLnBrk="0" hangingPunct="0">
              <a:lnSpc>
                <a:spcPct val="120000"/>
              </a:lnSpc>
              <a:spcBef>
                <a:spcPct val="0"/>
              </a:spcBef>
              <a:buClr>
                <a:srgbClr val="006666"/>
              </a:buClr>
              <a:buSzPct val="90000"/>
              <a:buFont typeface="Wingdings" panose="05000000000000000000" pitchFamily="2" charset="2"/>
              <a:buChar char="u"/>
            </a:pPr>
            <a:r>
              <a:rPr lang="zh-CN" altLang="en-US" dirty="0"/>
              <a:t>当</a:t>
            </a:r>
            <a:r>
              <a:rPr lang="en-US" altLang="zh-CN" dirty="0"/>
              <a:t>START</a:t>
            </a:r>
            <a:r>
              <a:rPr lang="zh-CN" altLang="en-US" dirty="0"/>
              <a:t>信号脉冲有效时， </a:t>
            </a:r>
            <a:r>
              <a:rPr lang="en-US" altLang="zh-CN" dirty="0"/>
              <a:t>S</a:t>
            </a:r>
            <a:r>
              <a:rPr lang="en-US" altLang="zh-CN" baseline="-25000" dirty="0"/>
              <a:t>1</a:t>
            </a:r>
            <a:r>
              <a:rPr lang="en-US" altLang="zh-CN" dirty="0"/>
              <a:t>S</a:t>
            </a:r>
            <a:r>
              <a:rPr lang="en-US" altLang="zh-CN" baseline="-25000" dirty="0"/>
              <a:t>0</a:t>
            </a:r>
            <a:r>
              <a:rPr lang="en-US" altLang="zh-CN" dirty="0"/>
              <a:t>=11</a:t>
            </a:r>
            <a:r>
              <a:rPr lang="zh-CN" altLang="en-US" dirty="0"/>
              <a:t>，并行输入。</a:t>
            </a:r>
            <a:endParaRPr lang="en-US" altLang="zh-CN" dirty="0"/>
          </a:p>
          <a:p>
            <a:pPr marL="361950" lvl="1" indent="-361950" algn="just" eaLnBrk="0" hangingPunct="0">
              <a:lnSpc>
                <a:spcPct val="120000"/>
              </a:lnSpc>
              <a:spcBef>
                <a:spcPct val="0"/>
              </a:spcBef>
              <a:buClr>
                <a:srgbClr val="006666"/>
              </a:buClr>
              <a:buSzPct val="90000"/>
              <a:buFont typeface="Wingdings" panose="05000000000000000000" pitchFamily="2" charset="2"/>
              <a:buChar char="u"/>
            </a:pPr>
            <a:r>
              <a:rPr lang="zh-CN" altLang="en-US" dirty="0"/>
              <a:t>当</a:t>
            </a:r>
            <a:r>
              <a:rPr lang="en-US" altLang="zh-CN" dirty="0"/>
              <a:t>START</a:t>
            </a:r>
            <a:r>
              <a:rPr lang="zh-CN" altLang="en-US" dirty="0"/>
              <a:t>信号脉冲无效时， </a:t>
            </a:r>
            <a:r>
              <a:rPr lang="en-US" altLang="zh-CN" dirty="0"/>
              <a:t>S</a:t>
            </a:r>
            <a:r>
              <a:rPr lang="en-US" altLang="zh-CN" baseline="-25000" dirty="0"/>
              <a:t>1</a:t>
            </a:r>
            <a:r>
              <a:rPr lang="en-US" altLang="zh-CN" dirty="0"/>
              <a:t>S</a:t>
            </a:r>
            <a:r>
              <a:rPr lang="en-US" altLang="zh-CN" baseline="-25000" dirty="0"/>
              <a:t>0</a:t>
            </a:r>
            <a:r>
              <a:rPr lang="en-US" altLang="zh-CN" dirty="0"/>
              <a:t>=01</a:t>
            </a:r>
            <a:r>
              <a:rPr lang="zh-CN" altLang="en-US" dirty="0"/>
              <a:t>，执行右移。</a:t>
            </a:r>
            <a:endParaRPr lang="zh-CN" altLang="en-US" dirty="0">
              <a:latin typeface="宋体" panose="02010600030101010101" pitchFamily="2" charset="-122"/>
            </a:endParaRPr>
          </a:p>
        </p:txBody>
      </p:sp>
      <p:grpSp>
        <p:nvGrpSpPr>
          <p:cNvPr id="105504" name="Group 92"/>
          <p:cNvGrpSpPr/>
          <p:nvPr/>
        </p:nvGrpSpPr>
        <p:grpSpPr bwMode="auto">
          <a:xfrm>
            <a:off x="7153275" y="1044575"/>
            <a:ext cx="444500" cy="457200"/>
            <a:chOff x="3185" y="3239"/>
            <a:chExt cx="293" cy="304"/>
          </a:xfrm>
        </p:grpSpPr>
        <p:sp>
          <p:nvSpPr>
            <p:cNvPr id="105571" name="Rectangle 93"/>
            <p:cNvSpPr>
              <a:spLocks noChangeArrowheads="1"/>
            </p:cNvSpPr>
            <p:nvPr/>
          </p:nvSpPr>
          <p:spPr bwMode="auto">
            <a:xfrm>
              <a:off x="3304" y="3239"/>
              <a:ext cx="174" cy="304"/>
            </a:xfrm>
            <a:prstGeom prst="rect">
              <a:avLst/>
            </a:prstGeom>
            <a:noFill/>
            <a:ln w="38100">
              <a:solidFill>
                <a:srgbClr val="FF0000"/>
              </a:solidFill>
              <a:miter lim="800000"/>
            </a:ln>
          </p:spPr>
          <p:txBody>
            <a:bodyPr wrap="none" anchor="ctr"/>
            <a:lstStyle/>
            <a:p>
              <a:endParaRPr lang="zh-CN" altLang="en-US"/>
            </a:p>
          </p:txBody>
        </p:sp>
        <p:sp>
          <p:nvSpPr>
            <p:cNvPr id="105572" name="Oval 94"/>
            <p:cNvSpPr>
              <a:spLocks noChangeArrowheads="1"/>
            </p:cNvSpPr>
            <p:nvPr/>
          </p:nvSpPr>
          <p:spPr bwMode="auto">
            <a:xfrm>
              <a:off x="3185" y="3327"/>
              <a:ext cx="97" cy="97"/>
            </a:xfrm>
            <a:prstGeom prst="ellipse">
              <a:avLst/>
            </a:prstGeom>
            <a:noFill/>
            <a:ln w="38100">
              <a:solidFill>
                <a:srgbClr val="FF0000"/>
              </a:solidFill>
              <a:round/>
            </a:ln>
          </p:spPr>
          <p:txBody>
            <a:bodyPr wrap="none" anchor="ctr"/>
            <a:lstStyle/>
            <a:p>
              <a:endParaRPr lang="zh-CN" altLang="en-US"/>
            </a:p>
          </p:txBody>
        </p:sp>
      </p:grpSp>
      <p:sp>
        <p:nvSpPr>
          <p:cNvPr id="105505" name="Freeform 95"/>
          <p:cNvSpPr/>
          <p:nvPr/>
        </p:nvSpPr>
        <p:spPr bwMode="auto">
          <a:xfrm>
            <a:off x="7597776" y="1260475"/>
            <a:ext cx="1304925" cy="508000"/>
          </a:xfrm>
          <a:custGeom>
            <a:avLst/>
            <a:gdLst>
              <a:gd name="T0" fmla="*/ 0 w 858"/>
              <a:gd name="T1" fmla="*/ 0 h 337"/>
              <a:gd name="T2" fmla="*/ 2147483647 w 858"/>
              <a:gd name="T3" fmla="*/ 0 h 337"/>
              <a:gd name="T4" fmla="*/ 2147483647 w 858"/>
              <a:gd name="T5" fmla="*/ 2147483647 h 337"/>
              <a:gd name="T6" fmla="*/ 0 60000 65536"/>
              <a:gd name="T7" fmla="*/ 0 60000 65536"/>
              <a:gd name="T8" fmla="*/ 0 60000 65536"/>
              <a:gd name="T9" fmla="*/ 0 w 858"/>
              <a:gd name="T10" fmla="*/ 0 h 337"/>
              <a:gd name="T11" fmla="*/ 858 w 858"/>
              <a:gd name="T12" fmla="*/ 337 h 337"/>
            </a:gdLst>
            <a:ahLst/>
            <a:cxnLst>
              <a:cxn ang="T6">
                <a:pos x="T0" y="T1"/>
              </a:cxn>
              <a:cxn ang="T7">
                <a:pos x="T2" y="T3"/>
              </a:cxn>
              <a:cxn ang="T8">
                <a:pos x="T4" y="T5"/>
              </a:cxn>
            </a:cxnLst>
            <a:rect l="T9" t="T10" r="T11" b="T12"/>
            <a:pathLst>
              <a:path w="858" h="337">
                <a:moveTo>
                  <a:pt x="0" y="0"/>
                </a:moveTo>
                <a:lnTo>
                  <a:pt x="858" y="0"/>
                </a:lnTo>
                <a:lnTo>
                  <a:pt x="858" y="337"/>
                </a:lnTo>
              </a:path>
            </a:pathLst>
          </a:custGeom>
          <a:noFill/>
          <a:ln w="38100">
            <a:solidFill>
              <a:srgbClr val="FF0000"/>
            </a:solidFill>
            <a:round/>
          </a:ln>
        </p:spPr>
        <p:txBody>
          <a:bodyPr/>
          <a:lstStyle/>
          <a:p>
            <a:endParaRPr lang="zh-CN" altLang="en-US"/>
          </a:p>
        </p:txBody>
      </p:sp>
      <p:sp>
        <p:nvSpPr>
          <p:cNvPr id="105506" name="Freeform 96"/>
          <p:cNvSpPr/>
          <p:nvPr/>
        </p:nvSpPr>
        <p:spPr bwMode="auto">
          <a:xfrm>
            <a:off x="6596063" y="1241426"/>
            <a:ext cx="576262" cy="1260475"/>
          </a:xfrm>
          <a:custGeom>
            <a:avLst/>
            <a:gdLst>
              <a:gd name="T0" fmla="*/ 2147483647 w 500"/>
              <a:gd name="T1" fmla="*/ 0 h 837"/>
              <a:gd name="T2" fmla="*/ 0 w 500"/>
              <a:gd name="T3" fmla="*/ 0 h 837"/>
              <a:gd name="T4" fmla="*/ 0 w 500"/>
              <a:gd name="T5" fmla="*/ 2147483647 h 837"/>
              <a:gd name="T6" fmla="*/ 2147483647 w 500"/>
              <a:gd name="T7" fmla="*/ 2147483647 h 837"/>
              <a:gd name="T8" fmla="*/ 0 60000 65536"/>
              <a:gd name="T9" fmla="*/ 0 60000 65536"/>
              <a:gd name="T10" fmla="*/ 0 60000 65536"/>
              <a:gd name="T11" fmla="*/ 0 60000 65536"/>
              <a:gd name="T12" fmla="*/ 0 w 500"/>
              <a:gd name="T13" fmla="*/ 0 h 837"/>
              <a:gd name="T14" fmla="*/ 500 w 500"/>
              <a:gd name="T15" fmla="*/ 837 h 837"/>
            </a:gdLst>
            <a:ahLst/>
            <a:cxnLst>
              <a:cxn ang="T8">
                <a:pos x="T0" y="T1"/>
              </a:cxn>
              <a:cxn ang="T9">
                <a:pos x="T2" y="T3"/>
              </a:cxn>
              <a:cxn ang="T10">
                <a:pos x="T4" y="T5"/>
              </a:cxn>
              <a:cxn ang="T11">
                <a:pos x="T6" y="T7"/>
              </a:cxn>
            </a:cxnLst>
            <a:rect l="T12" t="T13" r="T14" b="T15"/>
            <a:pathLst>
              <a:path w="500" h="837">
                <a:moveTo>
                  <a:pt x="478" y="0"/>
                </a:moveTo>
                <a:lnTo>
                  <a:pt x="0" y="0"/>
                </a:lnTo>
                <a:lnTo>
                  <a:pt x="0" y="837"/>
                </a:lnTo>
                <a:lnTo>
                  <a:pt x="500" y="837"/>
                </a:lnTo>
              </a:path>
            </a:pathLst>
          </a:custGeom>
          <a:noFill/>
          <a:ln w="38100">
            <a:solidFill>
              <a:srgbClr val="FF0000"/>
            </a:solidFill>
            <a:round/>
          </a:ln>
        </p:spPr>
        <p:txBody>
          <a:bodyPr/>
          <a:lstStyle/>
          <a:p>
            <a:endParaRPr lang="zh-CN" altLang="en-US"/>
          </a:p>
        </p:txBody>
      </p:sp>
      <p:sp>
        <p:nvSpPr>
          <p:cNvPr id="105507" name="Freeform 90"/>
          <p:cNvSpPr/>
          <p:nvPr/>
        </p:nvSpPr>
        <p:spPr bwMode="auto">
          <a:xfrm>
            <a:off x="7164389" y="3517901"/>
            <a:ext cx="561975" cy="328613"/>
          </a:xfrm>
          <a:custGeom>
            <a:avLst/>
            <a:gdLst>
              <a:gd name="T0" fmla="*/ 0 w 370"/>
              <a:gd name="T1" fmla="*/ 0 h 218"/>
              <a:gd name="T2" fmla="*/ 2147483647 w 370"/>
              <a:gd name="T3" fmla="*/ 0 h 218"/>
              <a:gd name="T4" fmla="*/ 2147483647 w 370"/>
              <a:gd name="T5" fmla="*/ 2147483647 h 218"/>
              <a:gd name="T6" fmla="*/ 2147483647 w 370"/>
              <a:gd name="T7" fmla="*/ 2147483647 h 218"/>
              <a:gd name="T8" fmla="*/ 2147483647 w 370"/>
              <a:gd name="T9" fmla="*/ 2147483647 h 218"/>
              <a:gd name="T10" fmla="*/ 2147483647 w 370"/>
              <a:gd name="T11" fmla="*/ 2147483647 h 218"/>
              <a:gd name="T12" fmla="*/ 0 60000 65536"/>
              <a:gd name="T13" fmla="*/ 0 60000 65536"/>
              <a:gd name="T14" fmla="*/ 0 60000 65536"/>
              <a:gd name="T15" fmla="*/ 0 60000 65536"/>
              <a:gd name="T16" fmla="*/ 0 60000 65536"/>
              <a:gd name="T17" fmla="*/ 0 60000 65536"/>
              <a:gd name="T18" fmla="*/ 0 w 370"/>
              <a:gd name="T19" fmla="*/ 0 h 218"/>
              <a:gd name="T20" fmla="*/ 370 w 370"/>
              <a:gd name="T21" fmla="*/ 218 h 218"/>
            </a:gdLst>
            <a:ahLst/>
            <a:cxnLst>
              <a:cxn ang="T12">
                <a:pos x="T0" y="T1"/>
              </a:cxn>
              <a:cxn ang="T13">
                <a:pos x="T2" y="T3"/>
              </a:cxn>
              <a:cxn ang="T14">
                <a:pos x="T4" y="T5"/>
              </a:cxn>
              <a:cxn ang="T15">
                <a:pos x="T6" y="T7"/>
              </a:cxn>
              <a:cxn ang="T16">
                <a:pos x="T8" y="T9"/>
              </a:cxn>
              <a:cxn ang="T17">
                <a:pos x="T10" y="T11"/>
              </a:cxn>
            </a:cxnLst>
            <a:rect l="T18" t="T19" r="T20" b="T21"/>
            <a:pathLst>
              <a:path w="370" h="218">
                <a:moveTo>
                  <a:pt x="0" y="0"/>
                </a:moveTo>
                <a:lnTo>
                  <a:pt x="120" y="0"/>
                </a:lnTo>
                <a:lnTo>
                  <a:pt x="120" y="218"/>
                </a:lnTo>
                <a:lnTo>
                  <a:pt x="239" y="218"/>
                </a:lnTo>
                <a:lnTo>
                  <a:pt x="239" y="11"/>
                </a:lnTo>
                <a:lnTo>
                  <a:pt x="370" y="11"/>
                </a:lnTo>
              </a:path>
            </a:pathLst>
          </a:custGeom>
          <a:noFill/>
          <a:ln w="38100">
            <a:solidFill>
              <a:schemeClr val="tx1"/>
            </a:solidFill>
            <a:round/>
          </a:ln>
        </p:spPr>
        <p:txBody>
          <a:bodyPr/>
          <a:lstStyle/>
          <a:p>
            <a:endParaRPr lang="zh-CN" altLang="en-US"/>
          </a:p>
        </p:txBody>
      </p:sp>
      <p:sp>
        <p:nvSpPr>
          <p:cNvPr id="105508" name="Text Box 91"/>
          <p:cNvSpPr txBox="1">
            <a:spLocks noChangeArrowheads="1"/>
          </p:cNvSpPr>
          <p:nvPr/>
        </p:nvSpPr>
        <p:spPr bwMode="auto">
          <a:xfrm>
            <a:off x="6653214" y="3181350"/>
            <a:ext cx="841375" cy="400050"/>
          </a:xfrm>
          <a:prstGeom prst="rect">
            <a:avLst/>
          </a:prstGeom>
          <a:noFill/>
          <a:ln w="38100">
            <a:noFill/>
            <a:miter lim="800000"/>
          </a:ln>
        </p:spPr>
        <p:txBody>
          <a:bodyPr>
            <a:spAutoFit/>
          </a:bodyPr>
          <a:lstStyle/>
          <a:p>
            <a:pPr algn="l">
              <a:lnSpc>
                <a:spcPct val="100000"/>
              </a:lnSpc>
            </a:pPr>
            <a:r>
              <a:rPr kumimoji="1" lang="zh-CN" altLang="en-US"/>
              <a:t>清零</a:t>
            </a:r>
          </a:p>
        </p:txBody>
      </p:sp>
      <p:sp>
        <p:nvSpPr>
          <p:cNvPr id="167" name="Text Box 63"/>
          <p:cNvSpPr txBox="1">
            <a:spLocks noChangeArrowheads="1"/>
          </p:cNvSpPr>
          <p:nvPr/>
        </p:nvSpPr>
        <p:spPr bwMode="auto">
          <a:xfrm>
            <a:off x="7010400" y="4013201"/>
            <a:ext cx="3333750" cy="461963"/>
          </a:xfrm>
          <a:prstGeom prst="rect">
            <a:avLst/>
          </a:prstGeom>
          <a:noFill/>
          <a:ln w="9525">
            <a:noFill/>
            <a:miter lim="800000"/>
          </a:ln>
        </p:spPr>
        <p:txBody>
          <a:bodyPr>
            <a:spAutoFit/>
          </a:bodyPr>
          <a:lstStyle/>
          <a:p>
            <a:pPr algn="l">
              <a:lnSpc>
                <a:spcPct val="100000"/>
              </a:lnSpc>
              <a:spcBef>
                <a:spcPct val="0"/>
              </a:spcBef>
            </a:pPr>
            <a:r>
              <a:rPr lang="zh-CN" altLang="en-US" sz="2400">
                <a:solidFill>
                  <a:srgbClr val="CC3300"/>
                </a:solidFill>
                <a:latin typeface="楷体_GB2312" panose="02010609030101010101" charset="-122"/>
                <a:ea typeface="楷体_GB2312" panose="02010609030101010101" charset="-122"/>
              </a:rPr>
              <a:t>4位格雷码计数器（模</a:t>
            </a:r>
            <a:r>
              <a:rPr lang="en-US" altLang="zh-CN" sz="2400">
                <a:solidFill>
                  <a:srgbClr val="CC3300"/>
                </a:solidFill>
                <a:latin typeface="楷体_GB2312" panose="02010609030101010101" charset="-122"/>
                <a:ea typeface="楷体_GB2312" panose="02010609030101010101" charset="-122"/>
              </a:rPr>
              <a:t>8</a:t>
            </a:r>
            <a:r>
              <a:rPr lang="zh-CN" altLang="en-US" sz="2400">
                <a:solidFill>
                  <a:srgbClr val="CC3300"/>
                </a:solidFill>
                <a:latin typeface="楷体_GB2312" panose="02010609030101010101" charset="-122"/>
                <a:ea typeface="楷体_GB2312" panose="02010609030101010101" charset="-122"/>
              </a:rPr>
              <a:t>）</a:t>
            </a:r>
          </a:p>
        </p:txBody>
      </p:sp>
      <p:grpSp>
        <p:nvGrpSpPr>
          <p:cNvPr id="3" name="Group 3"/>
          <p:cNvGrpSpPr/>
          <p:nvPr/>
        </p:nvGrpSpPr>
        <p:grpSpPr bwMode="auto">
          <a:xfrm>
            <a:off x="1543051" y="3106738"/>
            <a:ext cx="5197475" cy="1543050"/>
            <a:chOff x="562" y="1876"/>
            <a:chExt cx="3383" cy="1077"/>
          </a:xfrm>
        </p:grpSpPr>
        <p:sp>
          <p:nvSpPr>
            <p:cNvPr id="105537" name="Line 4"/>
            <p:cNvSpPr>
              <a:spLocks noChangeShapeType="1"/>
            </p:cNvSpPr>
            <p:nvPr/>
          </p:nvSpPr>
          <p:spPr bwMode="auto">
            <a:xfrm rot="5400000">
              <a:off x="3451" y="2412"/>
              <a:ext cx="283" cy="0"/>
            </a:xfrm>
            <a:prstGeom prst="line">
              <a:avLst/>
            </a:prstGeom>
            <a:noFill/>
            <a:ln w="38100">
              <a:solidFill>
                <a:schemeClr val="tx1"/>
              </a:solidFill>
              <a:round/>
              <a:tailEnd type="stealth" w="sm" len="lg"/>
            </a:ln>
          </p:spPr>
          <p:txBody>
            <a:bodyPr/>
            <a:lstStyle/>
            <a:p>
              <a:endParaRPr lang="zh-CN" altLang="en-US"/>
            </a:p>
          </p:txBody>
        </p:sp>
        <p:sp>
          <p:nvSpPr>
            <p:cNvPr id="105538" name="Line 5"/>
            <p:cNvSpPr>
              <a:spLocks noChangeShapeType="1"/>
            </p:cNvSpPr>
            <p:nvPr/>
          </p:nvSpPr>
          <p:spPr bwMode="auto">
            <a:xfrm rot="5400000" flipH="1" flipV="1">
              <a:off x="677" y="2395"/>
              <a:ext cx="315" cy="0"/>
            </a:xfrm>
            <a:prstGeom prst="line">
              <a:avLst/>
            </a:prstGeom>
            <a:noFill/>
            <a:ln w="38100">
              <a:solidFill>
                <a:schemeClr val="tx1"/>
              </a:solidFill>
              <a:round/>
              <a:tailEnd type="stealth" w="sm" len="lg"/>
            </a:ln>
          </p:spPr>
          <p:txBody>
            <a:bodyPr/>
            <a:lstStyle/>
            <a:p>
              <a:endParaRPr lang="zh-CN" altLang="en-US"/>
            </a:p>
          </p:txBody>
        </p:sp>
        <p:grpSp>
          <p:nvGrpSpPr>
            <p:cNvPr id="105539" name="Group 6"/>
            <p:cNvGrpSpPr/>
            <p:nvPr/>
          </p:nvGrpSpPr>
          <p:grpSpPr bwMode="auto">
            <a:xfrm>
              <a:off x="574" y="2572"/>
              <a:ext cx="3371" cy="381"/>
              <a:chOff x="759" y="3006"/>
              <a:chExt cx="3371" cy="381"/>
            </a:xfrm>
          </p:grpSpPr>
          <p:grpSp>
            <p:nvGrpSpPr>
              <p:cNvPr id="105556" name="Group 7"/>
              <p:cNvGrpSpPr/>
              <p:nvPr/>
            </p:nvGrpSpPr>
            <p:grpSpPr bwMode="auto">
              <a:xfrm>
                <a:off x="1623" y="3018"/>
                <a:ext cx="663" cy="369"/>
                <a:chOff x="1441" y="2878"/>
                <a:chExt cx="663" cy="369"/>
              </a:xfrm>
            </p:grpSpPr>
            <p:sp>
              <p:nvSpPr>
                <p:cNvPr id="105569" name="Oval 8"/>
                <p:cNvSpPr>
                  <a:spLocks noChangeArrowheads="1"/>
                </p:cNvSpPr>
                <p:nvPr/>
              </p:nvSpPr>
              <p:spPr bwMode="auto">
                <a:xfrm>
                  <a:off x="1441" y="2878"/>
                  <a:ext cx="663" cy="369"/>
                </a:xfrm>
                <a:prstGeom prst="ellipse">
                  <a:avLst/>
                </a:prstGeom>
                <a:noFill/>
                <a:ln w="38100">
                  <a:solidFill>
                    <a:srgbClr val="FF00FF"/>
                  </a:solidFill>
                  <a:round/>
                </a:ln>
              </p:spPr>
              <p:txBody>
                <a:bodyPr wrap="none" anchor="ctr"/>
                <a:lstStyle/>
                <a:p>
                  <a:endParaRPr lang="zh-CN" altLang="en-US"/>
                </a:p>
              </p:txBody>
            </p:sp>
            <p:sp>
              <p:nvSpPr>
                <p:cNvPr id="105570" name="Text Box 9"/>
                <p:cNvSpPr txBox="1">
                  <a:spLocks noChangeArrowheads="1"/>
                </p:cNvSpPr>
                <p:nvPr/>
              </p:nvSpPr>
              <p:spPr bwMode="auto">
                <a:xfrm>
                  <a:off x="1536" y="2911"/>
                  <a:ext cx="562" cy="322"/>
                </a:xfrm>
                <a:prstGeom prst="rect">
                  <a:avLst/>
                </a:prstGeom>
                <a:noFill/>
                <a:ln w="38100">
                  <a:noFill/>
                  <a:miter lim="800000"/>
                </a:ln>
              </p:spPr>
              <p:txBody>
                <a:bodyPr>
                  <a:spAutoFit/>
                </a:bodyPr>
                <a:lstStyle/>
                <a:p>
                  <a:pPr algn="l">
                    <a:lnSpc>
                      <a:spcPct val="100000"/>
                    </a:lnSpc>
                  </a:pPr>
                  <a:r>
                    <a:rPr kumimoji="1" lang="zh-CN" altLang="en-US" sz="2400"/>
                    <a:t>0011</a:t>
                  </a:r>
                </a:p>
              </p:txBody>
            </p:sp>
          </p:grpSp>
          <p:sp>
            <p:nvSpPr>
              <p:cNvPr id="105557" name="Line 10"/>
              <p:cNvSpPr>
                <a:spLocks noChangeShapeType="1"/>
              </p:cNvSpPr>
              <p:nvPr/>
            </p:nvSpPr>
            <p:spPr bwMode="auto">
              <a:xfrm flipH="1">
                <a:off x="1408" y="3202"/>
                <a:ext cx="234" cy="0"/>
              </a:xfrm>
              <a:prstGeom prst="line">
                <a:avLst/>
              </a:prstGeom>
              <a:noFill/>
              <a:ln w="38100">
                <a:solidFill>
                  <a:schemeClr val="tx1"/>
                </a:solidFill>
                <a:round/>
                <a:tailEnd type="stealth" w="sm" len="lg"/>
              </a:ln>
            </p:spPr>
            <p:txBody>
              <a:bodyPr/>
              <a:lstStyle/>
              <a:p>
                <a:endParaRPr lang="zh-CN" altLang="en-US"/>
              </a:p>
            </p:txBody>
          </p:sp>
          <p:grpSp>
            <p:nvGrpSpPr>
              <p:cNvPr id="105558" name="Group 11"/>
              <p:cNvGrpSpPr/>
              <p:nvPr/>
            </p:nvGrpSpPr>
            <p:grpSpPr bwMode="auto">
              <a:xfrm>
                <a:off x="759" y="3006"/>
                <a:ext cx="663" cy="369"/>
                <a:chOff x="3445" y="1804"/>
                <a:chExt cx="663" cy="369"/>
              </a:xfrm>
            </p:grpSpPr>
            <p:sp>
              <p:nvSpPr>
                <p:cNvPr id="105567" name="Oval 12"/>
                <p:cNvSpPr>
                  <a:spLocks noChangeArrowheads="1"/>
                </p:cNvSpPr>
                <p:nvPr/>
              </p:nvSpPr>
              <p:spPr bwMode="auto">
                <a:xfrm>
                  <a:off x="3445" y="1804"/>
                  <a:ext cx="663" cy="369"/>
                </a:xfrm>
                <a:prstGeom prst="ellipse">
                  <a:avLst/>
                </a:prstGeom>
                <a:noFill/>
                <a:ln w="38100">
                  <a:solidFill>
                    <a:srgbClr val="FF00FF"/>
                  </a:solidFill>
                  <a:round/>
                </a:ln>
              </p:spPr>
              <p:txBody>
                <a:bodyPr wrap="none" anchor="ctr"/>
                <a:lstStyle/>
                <a:p>
                  <a:endParaRPr lang="zh-CN" altLang="en-US"/>
                </a:p>
              </p:txBody>
            </p:sp>
            <p:sp>
              <p:nvSpPr>
                <p:cNvPr id="105568" name="Text Box 13"/>
                <p:cNvSpPr txBox="1">
                  <a:spLocks noChangeArrowheads="1"/>
                </p:cNvSpPr>
                <p:nvPr/>
              </p:nvSpPr>
              <p:spPr bwMode="auto">
                <a:xfrm>
                  <a:off x="3540" y="1837"/>
                  <a:ext cx="562" cy="322"/>
                </a:xfrm>
                <a:prstGeom prst="rect">
                  <a:avLst/>
                </a:prstGeom>
                <a:noFill/>
                <a:ln w="38100">
                  <a:noFill/>
                  <a:miter lim="800000"/>
                </a:ln>
              </p:spPr>
              <p:txBody>
                <a:bodyPr>
                  <a:spAutoFit/>
                </a:bodyPr>
                <a:lstStyle/>
                <a:p>
                  <a:pPr algn="l">
                    <a:lnSpc>
                      <a:spcPct val="100000"/>
                    </a:lnSpc>
                  </a:pPr>
                  <a:r>
                    <a:rPr kumimoji="1" lang="zh-CN" altLang="en-US" sz="2400"/>
                    <a:t>0001</a:t>
                  </a:r>
                </a:p>
              </p:txBody>
            </p:sp>
          </p:grpSp>
          <p:grpSp>
            <p:nvGrpSpPr>
              <p:cNvPr id="105559" name="Group 14"/>
              <p:cNvGrpSpPr/>
              <p:nvPr/>
            </p:nvGrpSpPr>
            <p:grpSpPr bwMode="auto">
              <a:xfrm>
                <a:off x="2537" y="3008"/>
                <a:ext cx="682" cy="369"/>
                <a:chOff x="1379" y="2878"/>
                <a:chExt cx="682" cy="369"/>
              </a:xfrm>
            </p:grpSpPr>
            <p:sp>
              <p:nvSpPr>
                <p:cNvPr id="105565" name="Oval 15"/>
                <p:cNvSpPr>
                  <a:spLocks noChangeArrowheads="1"/>
                </p:cNvSpPr>
                <p:nvPr/>
              </p:nvSpPr>
              <p:spPr bwMode="auto">
                <a:xfrm>
                  <a:off x="1379" y="2878"/>
                  <a:ext cx="663" cy="369"/>
                </a:xfrm>
                <a:prstGeom prst="ellipse">
                  <a:avLst/>
                </a:prstGeom>
                <a:noFill/>
                <a:ln w="38100">
                  <a:solidFill>
                    <a:srgbClr val="FF00FF"/>
                  </a:solidFill>
                  <a:round/>
                </a:ln>
              </p:spPr>
              <p:txBody>
                <a:bodyPr wrap="none" anchor="ctr"/>
                <a:lstStyle/>
                <a:p>
                  <a:endParaRPr lang="zh-CN" altLang="en-US"/>
                </a:p>
              </p:txBody>
            </p:sp>
            <p:sp>
              <p:nvSpPr>
                <p:cNvPr id="105566" name="Text Box 16"/>
                <p:cNvSpPr txBox="1">
                  <a:spLocks noChangeArrowheads="1"/>
                </p:cNvSpPr>
                <p:nvPr/>
              </p:nvSpPr>
              <p:spPr bwMode="auto">
                <a:xfrm>
                  <a:off x="1499" y="2911"/>
                  <a:ext cx="562" cy="322"/>
                </a:xfrm>
                <a:prstGeom prst="rect">
                  <a:avLst/>
                </a:prstGeom>
                <a:noFill/>
                <a:ln w="38100">
                  <a:noFill/>
                  <a:miter lim="800000"/>
                </a:ln>
              </p:spPr>
              <p:txBody>
                <a:bodyPr>
                  <a:spAutoFit/>
                </a:bodyPr>
                <a:lstStyle/>
                <a:p>
                  <a:pPr algn="l">
                    <a:lnSpc>
                      <a:spcPct val="100000"/>
                    </a:lnSpc>
                  </a:pPr>
                  <a:r>
                    <a:rPr kumimoji="1" lang="zh-CN" altLang="en-US" sz="2400"/>
                    <a:t>0111</a:t>
                  </a:r>
                </a:p>
              </p:txBody>
            </p:sp>
          </p:grpSp>
          <p:grpSp>
            <p:nvGrpSpPr>
              <p:cNvPr id="105560" name="Group 17"/>
              <p:cNvGrpSpPr/>
              <p:nvPr/>
            </p:nvGrpSpPr>
            <p:grpSpPr bwMode="auto">
              <a:xfrm>
                <a:off x="3467" y="3008"/>
                <a:ext cx="663" cy="369"/>
                <a:chOff x="1355" y="2878"/>
                <a:chExt cx="663" cy="369"/>
              </a:xfrm>
            </p:grpSpPr>
            <p:sp>
              <p:nvSpPr>
                <p:cNvPr id="105563" name="Oval 18"/>
                <p:cNvSpPr>
                  <a:spLocks noChangeArrowheads="1"/>
                </p:cNvSpPr>
                <p:nvPr/>
              </p:nvSpPr>
              <p:spPr bwMode="auto">
                <a:xfrm>
                  <a:off x="1355" y="2878"/>
                  <a:ext cx="663" cy="369"/>
                </a:xfrm>
                <a:prstGeom prst="ellipse">
                  <a:avLst/>
                </a:prstGeom>
                <a:noFill/>
                <a:ln w="38100">
                  <a:solidFill>
                    <a:srgbClr val="FF00FF"/>
                  </a:solidFill>
                  <a:round/>
                </a:ln>
              </p:spPr>
              <p:txBody>
                <a:bodyPr wrap="none" anchor="ctr"/>
                <a:lstStyle/>
                <a:p>
                  <a:endParaRPr lang="zh-CN" altLang="en-US"/>
                </a:p>
              </p:txBody>
            </p:sp>
            <p:sp>
              <p:nvSpPr>
                <p:cNvPr id="105564" name="Text Box 19"/>
                <p:cNvSpPr txBox="1">
                  <a:spLocks noChangeArrowheads="1"/>
                </p:cNvSpPr>
                <p:nvPr/>
              </p:nvSpPr>
              <p:spPr bwMode="auto">
                <a:xfrm>
                  <a:off x="1437" y="2911"/>
                  <a:ext cx="562" cy="322"/>
                </a:xfrm>
                <a:prstGeom prst="rect">
                  <a:avLst/>
                </a:prstGeom>
                <a:noFill/>
                <a:ln w="38100">
                  <a:noFill/>
                  <a:miter lim="800000"/>
                </a:ln>
              </p:spPr>
              <p:txBody>
                <a:bodyPr>
                  <a:spAutoFit/>
                </a:bodyPr>
                <a:lstStyle/>
                <a:p>
                  <a:pPr algn="l">
                    <a:lnSpc>
                      <a:spcPct val="100000"/>
                    </a:lnSpc>
                  </a:pPr>
                  <a:r>
                    <a:rPr kumimoji="1" lang="zh-CN" altLang="en-US" sz="2400"/>
                    <a:t>1111</a:t>
                  </a:r>
                </a:p>
              </p:txBody>
            </p:sp>
          </p:grpSp>
          <p:sp>
            <p:nvSpPr>
              <p:cNvPr id="105561" name="Line 20"/>
              <p:cNvSpPr>
                <a:spLocks noChangeShapeType="1"/>
              </p:cNvSpPr>
              <p:nvPr/>
            </p:nvSpPr>
            <p:spPr bwMode="auto">
              <a:xfrm flipH="1">
                <a:off x="2275" y="3191"/>
                <a:ext cx="234" cy="0"/>
              </a:xfrm>
              <a:prstGeom prst="line">
                <a:avLst/>
              </a:prstGeom>
              <a:noFill/>
              <a:ln w="38100">
                <a:solidFill>
                  <a:schemeClr val="tx1"/>
                </a:solidFill>
                <a:round/>
                <a:tailEnd type="stealth" w="sm" len="lg"/>
              </a:ln>
            </p:spPr>
            <p:txBody>
              <a:bodyPr/>
              <a:lstStyle/>
              <a:p>
                <a:endParaRPr lang="zh-CN" altLang="en-US"/>
              </a:p>
            </p:txBody>
          </p:sp>
          <p:sp>
            <p:nvSpPr>
              <p:cNvPr id="105562" name="Line 21"/>
              <p:cNvSpPr>
                <a:spLocks noChangeShapeType="1"/>
              </p:cNvSpPr>
              <p:nvPr/>
            </p:nvSpPr>
            <p:spPr bwMode="auto">
              <a:xfrm flipH="1">
                <a:off x="3205" y="3180"/>
                <a:ext cx="234" cy="0"/>
              </a:xfrm>
              <a:prstGeom prst="line">
                <a:avLst/>
              </a:prstGeom>
              <a:noFill/>
              <a:ln w="38100">
                <a:solidFill>
                  <a:schemeClr val="tx1"/>
                </a:solidFill>
                <a:round/>
                <a:tailEnd type="stealth" w="sm" len="lg"/>
              </a:ln>
            </p:spPr>
            <p:txBody>
              <a:bodyPr/>
              <a:lstStyle/>
              <a:p>
                <a:endParaRPr lang="zh-CN" altLang="en-US"/>
              </a:p>
            </p:txBody>
          </p:sp>
        </p:grpSp>
        <p:grpSp>
          <p:nvGrpSpPr>
            <p:cNvPr id="105540" name="Group 22"/>
            <p:cNvGrpSpPr/>
            <p:nvPr/>
          </p:nvGrpSpPr>
          <p:grpSpPr bwMode="auto">
            <a:xfrm>
              <a:off x="562" y="1876"/>
              <a:ext cx="3365" cy="381"/>
              <a:chOff x="562" y="1876"/>
              <a:chExt cx="3365" cy="381"/>
            </a:xfrm>
          </p:grpSpPr>
          <p:grpSp>
            <p:nvGrpSpPr>
              <p:cNvPr id="105541" name="Group 23"/>
              <p:cNvGrpSpPr/>
              <p:nvPr/>
            </p:nvGrpSpPr>
            <p:grpSpPr bwMode="auto">
              <a:xfrm>
                <a:off x="1451" y="1888"/>
                <a:ext cx="663" cy="369"/>
                <a:chOff x="1466" y="2878"/>
                <a:chExt cx="663" cy="369"/>
              </a:xfrm>
            </p:grpSpPr>
            <p:sp>
              <p:nvSpPr>
                <p:cNvPr id="105554" name="Oval 24"/>
                <p:cNvSpPr>
                  <a:spLocks noChangeArrowheads="1"/>
                </p:cNvSpPr>
                <p:nvPr/>
              </p:nvSpPr>
              <p:spPr bwMode="auto">
                <a:xfrm>
                  <a:off x="1466" y="2878"/>
                  <a:ext cx="663" cy="369"/>
                </a:xfrm>
                <a:prstGeom prst="ellipse">
                  <a:avLst/>
                </a:prstGeom>
                <a:noFill/>
                <a:ln w="38100">
                  <a:solidFill>
                    <a:srgbClr val="FF00FF"/>
                  </a:solidFill>
                  <a:round/>
                </a:ln>
              </p:spPr>
              <p:txBody>
                <a:bodyPr wrap="none" anchor="ctr"/>
                <a:lstStyle/>
                <a:p>
                  <a:endParaRPr lang="zh-CN" altLang="en-US"/>
                </a:p>
              </p:txBody>
            </p:sp>
            <p:sp>
              <p:nvSpPr>
                <p:cNvPr id="105555" name="Text Box 25"/>
                <p:cNvSpPr txBox="1">
                  <a:spLocks noChangeArrowheads="1"/>
                </p:cNvSpPr>
                <p:nvPr/>
              </p:nvSpPr>
              <p:spPr bwMode="auto">
                <a:xfrm>
                  <a:off x="1561" y="2911"/>
                  <a:ext cx="562" cy="322"/>
                </a:xfrm>
                <a:prstGeom prst="rect">
                  <a:avLst/>
                </a:prstGeom>
                <a:noFill/>
                <a:ln w="38100">
                  <a:noFill/>
                  <a:miter lim="800000"/>
                </a:ln>
              </p:spPr>
              <p:txBody>
                <a:bodyPr>
                  <a:spAutoFit/>
                </a:bodyPr>
                <a:lstStyle/>
                <a:p>
                  <a:pPr algn="l">
                    <a:lnSpc>
                      <a:spcPct val="100000"/>
                    </a:lnSpc>
                  </a:pPr>
                  <a:r>
                    <a:rPr kumimoji="1" lang="zh-CN" altLang="en-US" sz="2400"/>
                    <a:t>1000</a:t>
                  </a:r>
                </a:p>
              </p:txBody>
            </p:sp>
          </p:grpSp>
          <p:sp>
            <p:nvSpPr>
              <p:cNvPr id="105542" name="Line 26"/>
              <p:cNvSpPr>
                <a:spLocks noChangeShapeType="1"/>
              </p:cNvSpPr>
              <p:nvPr/>
            </p:nvSpPr>
            <p:spPr bwMode="auto">
              <a:xfrm>
                <a:off x="1224" y="2072"/>
                <a:ext cx="234" cy="0"/>
              </a:xfrm>
              <a:prstGeom prst="line">
                <a:avLst/>
              </a:prstGeom>
              <a:noFill/>
              <a:ln w="38100">
                <a:solidFill>
                  <a:schemeClr val="tx1"/>
                </a:solidFill>
                <a:round/>
                <a:tailEnd type="stealth" w="sm" len="lg"/>
              </a:ln>
            </p:spPr>
            <p:txBody>
              <a:bodyPr/>
              <a:lstStyle/>
              <a:p>
                <a:endParaRPr lang="zh-CN" altLang="en-US"/>
              </a:p>
            </p:txBody>
          </p:sp>
          <p:grpSp>
            <p:nvGrpSpPr>
              <p:cNvPr id="105543" name="Group 27"/>
              <p:cNvGrpSpPr/>
              <p:nvPr/>
            </p:nvGrpSpPr>
            <p:grpSpPr bwMode="auto">
              <a:xfrm>
                <a:off x="562" y="1876"/>
                <a:ext cx="663" cy="369"/>
                <a:chOff x="3445" y="1804"/>
                <a:chExt cx="663" cy="369"/>
              </a:xfrm>
            </p:grpSpPr>
            <p:sp>
              <p:nvSpPr>
                <p:cNvPr id="105552" name="Oval 28"/>
                <p:cNvSpPr>
                  <a:spLocks noChangeArrowheads="1"/>
                </p:cNvSpPr>
                <p:nvPr/>
              </p:nvSpPr>
              <p:spPr bwMode="auto">
                <a:xfrm>
                  <a:off x="3445" y="1804"/>
                  <a:ext cx="663" cy="369"/>
                </a:xfrm>
                <a:prstGeom prst="ellipse">
                  <a:avLst/>
                </a:prstGeom>
                <a:noFill/>
                <a:ln w="38100">
                  <a:solidFill>
                    <a:srgbClr val="FF00FF"/>
                  </a:solidFill>
                  <a:round/>
                </a:ln>
              </p:spPr>
              <p:txBody>
                <a:bodyPr wrap="none" anchor="ctr"/>
                <a:lstStyle/>
                <a:p>
                  <a:endParaRPr lang="zh-CN" altLang="en-US"/>
                </a:p>
              </p:txBody>
            </p:sp>
            <p:sp>
              <p:nvSpPr>
                <p:cNvPr id="105553" name="Text Box 29"/>
                <p:cNvSpPr txBox="1">
                  <a:spLocks noChangeArrowheads="1"/>
                </p:cNvSpPr>
                <p:nvPr/>
              </p:nvSpPr>
              <p:spPr bwMode="auto">
                <a:xfrm>
                  <a:off x="3540" y="1837"/>
                  <a:ext cx="562" cy="322"/>
                </a:xfrm>
                <a:prstGeom prst="rect">
                  <a:avLst/>
                </a:prstGeom>
                <a:noFill/>
                <a:ln w="38100">
                  <a:noFill/>
                  <a:miter lim="800000"/>
                </a:ln>
              </p:spPr>
              <p:txBody>
                <a:bodyPr>
                  <a:spAutoFit/>
                </a:bodyPr>
                <a:lstStyle/>
                <a:p>
                  <a:pPr algn="l">
                    <a:lnSpc>
                      <a:spcPct val="100000"/>
                    </a:lnSpc>
                  </a:pPr>
                  <a:r>
                    <a:rPr kumimoji="1" lang="zh-CN" altLang="en-US" sz="2400">
                      <a:solidFill>
                        <a:srgbClr val="CC3300"/>
                      </a:solidFill>
                    </a:rPr>
                    <a:t>0000</a:t>
                  </a:r>
                </a:p>
              </p:txBody>
            </p:sp>
          </p:grpSp>
          <p:grpSp>
            <p:nvGrpSpPr>
              <p:cNvPr id="105544" name="Group 30"/>
              <p:cNvGrpSpPr/>
              <p:nvPr/>
            </p:nvGrpSpPr>
            <p:grpSpPr bwMode="auto">
              <a:xfrm>
                <a:off x="2353" y="1878"/>
                <a:ext cx="669" cy="369"/>
                <a:chOff x="1392" y="2878"/>
                <a:chExt cx="669" cy="369"/>
              </a:xfrm>
            </p:grpSpPr>
            <p:sp>
              <p:nvSpPr>
                <p:cNvPr id="105550" name="Oval 31"/>
                <p:cNvSpPr>
                  <a:spLocks noChangeArrowheads="1"/>
                </p:cNvSpPr>
                <p:nvPr/>
              </p:nvSpPr>
              <p:spPr bwMode="auto">
                <a:xfrm>
                  <a:off x="1392" y="2878"/>
                  <a:ext cx="663" cy="369"/>
                </a:xfrm>
                <a:prstGeom prst="ellipse">
                  <a:avLst/>
                </a:prstGeom>
                <a:noFill/>
                <a:ln w="38100">
                  <a:solidFill>
                    <a:srgbClr val="FF00FF"/>
                  </a:solidFill>
                  <a:round/>
                </a:ln>
              </p:spPr>
              <p:txBody>
                <a:bodyPr wrap="none" anchor="ctr"/>
                <a:lstStyle/>
                <a:p>
                  <a:endParaRPr lang="zh-CN" altLang="en-US"/>
                </a:p>
              </p:txBody>
            </p:sp>
            <p:sp>
              <p:nvSpPr>
                <p:cNvPr id="105551" name="Text Box 32"/>
                <p:cNvSpPr txBox="1">
                  <a:spLocks noChangeArrowheads="1"/>
                </p:cNvSpPr>
                <p:nvPr/>
              </p:nvSpPr>
              <p:spPr bwMode="auto">
                <a:xfrm>
                  <a:off x="1499" y="2911"/>
                  <a:ext cx="562" cy="322"/>
                </a:xfrm>
                <a:prstGeom prst="rect">
                  <a:avLst/>
                </a:prstGeom>
                <a:noFill/>
                <a:ln w="38100">
                  <a:noFill/>
                  <a:miter lim="800000"/>
                </a:ln>
              </p:spPr>
              <p:txBody>
                <a:bodyPr>
                  <a:spAutoFit/>
                </a:bodyPr>
                <a:lstStyle/>
                <a:p>
                  <a:pPr algn="l">
                    <a:lnSpc>
                      <a:spcPct val="100000"/>
                    </a:lnSpc>
                  </a:pPr>
                  <a:r>
                    <a:rPr kumimoji="1" lang="zh-CN" altLang="en-US" sz="2400"/>
                    <a:t>1100</a:t>
                  </a:r>
                </a:p>
              </p:txBody>
            </p:sp>
          </p:grpSp>
          <p:grpSp>
            <p:nvGrpSpPr>
              <p:cNvPr id="105545" name="Group 33"/>
              <p:cNvGrpSpPr/>
              <p:nvPr/>
            </p:nvGrpSpPr>
            <p:grpSpPr bwMode="auto">
              <a:xfrm>
                <a:off x="3257" y="1878"/>
                <a:ext cx="670" cy="369"/>
                <a:chOff x="1342" y="2878"/>
                <a:chExt cx="670" cy="369"/>
              </a:xfrm>
            </p:grpSpPr>
            <p:sp>
              <p:nvSpPr>
                <p:cNvPr id="105548" name="Oval 34"/>
                <p:cNvSpPr>
                  <a:spLocks noChangeArrowheads="1"/>
                </p:cNvSpPr>
                <p:nvPr/>
              </p:nvSpPr>
              <p:spPr bwMode="auto">
                <a:xfrm>
                  <a:off x="1342" y="2878"/>
                  <a:ext cx="663" cy="369"/>
                </a:xfrm>
                <a:prstGeom prst="ellipse">
                  <a:avLst/>
                </a:prstGeom>
                <a:noFill/>
                <a:ln w="38100">
                  <a:solidFill>
                    <a:srgbClr val="FF00FF"/>
                  </a:solidFill>
                  <a:round/>
                </a:ln>
              </p:spPr>
              <p:txBody>
                <a:bodyPr wrap="none" anchor="ctr"/>
                <a:lstStyle/>
                <a:p>
                  <a:endParaRPr lang="zh-CN" altLang="en-US"/>
                </a:p>
              </p:txBody>
            </p:sp>
            <p:sp>
              <p:nvSpPr>
                <p:cNvPr id="105549" name="Text Box 35"/>
                <p:cNvSpPr txBox="1">
                  <a:spLocks noChangeArrowheads="1"/>
                </p:cNvSpPr>
                <p:nvPr/>
              </p:nvSpPr>
              <p:spPr bwMode="auto">
                <a:xfrm>
                  <a:off x="1450" y="2911"/>
                  <a:ext cx="562" cy="322"/>
                </a:xfrm>
                <a:prstGeom prst="rect">
                  <a:avLst/>
                </a:prstGeom>
                <a:noFill/>
                <a:ln w="38100">
                  <a:noFill/>
                  <a:miter lim="800000"/>
                </a:ln>
              </p:spPr>
              <p:txBody>
                <a:bodyPr>
                  <a:spAutoFit/>
                </a:bodyPr>
                <a:lstStyle/>
                <a:p>
                  <a:pPr algn="l">
                    <a:lnSpc>
                      <a:spcPct val="100000"/>
                    </a:lnSpc>
                  </a:pPr>
                  <a:r>
                    <a:rPr kumimoji="1" lang="zh-CN" altLang="en-US" sz="2400"/>
                    <a:t>1110</a:t>
                  </a:r>
                </a:p>
              </p:txBody>
            </p:sp>
          </p:grpSp>
          <p:sp>
            <p:nvSpPr>
              <p:cNvPr id="105546" name="Line 36"/>
              <p:cNvSpPr>
                <a:spLocks noChangeShapeType="1"/>
              </p:cNvSpPr>
              <p:nvPr/>
            </p:nvSpPr>
            <p:spPr bwMode="auto">
              <a:xfrm>
                <a:off x="2128" y="2061"/>
                <a:ext cx="234" cy="0"/>
              </a:xfrm>
              <a:prstGeom prst="line">
                <a:avLst/>
              </a:prstGeom>
              <a:noFill/>
              <a:ln w="38100">
                <a:solidFill>
                  <a:schemeClr val="tx1"/>
                </a:solidFill>
                <a:round/>
                <a:tailEnd type="stealth" w="sm" len="lg"/>
              </a:ln>
            </p:spPr>
            <p:txBody>
              <a:bodyPr/>
              <a:lstStyle/>
              <a:p>
                <a:endParaRPr lang="zh-CN" altLang="en-US"/>
              </a:p>
            </p:txBody>
          </p:sp>
          <p:sp>
            <p:nvSpPr>
              <p:cNvPr id="105547" name="Line 37"/>
              <p:cNvSpPr>
                <a:spLocks noChangeShapeType="1"/>
              </p:cNvSpPr>
              <p:nvPr/>
            </p:nvSpPr>
            <p:spPr bwMode="auto">
              <a:xfrm>
                <a:off x="3020" y="2050"/>
                <a:ext cx="234" cy="0"/>
              </a:xfrm>
              <a:prstGeom prst="line">
                <a:avLst/>
              </a:prstGeom>
              <a:noFill/>
              <a:ln w="38100">
                <a:solidFill>
                  <a:schemeClr val="tx1"/>
                </a:solidFill>
                <a:round/>
                <a:tailEnd type="stealth" w="sm" len="lg"/>
              </a:ln>
            </p:spPr>
            <p:txBody>
              <a:bodyPr/>
              <a:lstStyle/>
              <a:p>
                <a:endParaRPr lang="zh-CN" altLang="en-US"/>
              </a:p>
            </p:txBody>
          </p:sp>
        </p:grpSp>
      </p:grpSp>
      <p:grpSp>
        <p:nvGrpSpPr>
          <p:cNvPr id="14" name="Group 38"/>
          <p:cNvGrpSpPr/>
          <p:nvPr/>
        </p:nvGrpSpPr>
        <p:grpSpPr bwMode="auto">
          <a:xfrm>
            <a:off x="2322514" y="4733925"/>
            <a:ext cx="5684837" cy="1709738"/>
            <a:chOff x="597" y="3114"/>
            <a:chExt cx="3581" cy="1077"/>
          </a:xfrm>
        </p:grpSpPr>
        <p:sp>
          <p:nvSpPr>
            <p:cNvPr id="105513" name="Line 39"/>
            <p:cNvSpPr>
              <a:spLocks noChangeShapeType="1"/>
            </p:cNvSpPr>
            <p:nvPr/>
          </p:nvSpPr>
          <p:spPr bwMode="auto">
            <a:xfrm rot="5400000">
              <a:off x="3684" y="3650"/>
              <a:ext cx="283" cy="0"/>
            </a:xfrm>
            <a:prstGeom prst="line">
              <a:avLst/>
            </a:prstGeom>
            <a:noFill/>
            <a:ln w="38100">
              <a:solidFill>
                <a:schemeClr val="tx1"/>
              </a:solidFill>
              <a:round/>
              <a:tailEnd type="stealth" w="sm" len="lg"/>
            </a:ln>
          </p:spPr>
          <p:txBody>
            <a:bodyPr/>
            <a:lstStyle/>
            <a:p>
              <a:endParaRPr lang="zh-CN" altLang="en-US"/>
            </a:p>
          </p:txBody>
        </p:sp>
        <p:sp>
          <p:nvSpPr>
            <p:cNvPr id="105514" name="Line 40"/>
            <p:cNvSpPr>
              <a:spLocks noChangeShapeType="1"/>
            </p:cNvSpPr>
            <p:nvPr/>
          </p:nvSpPr>
          <p:spPr bwMode="auto">
            <a:xfrm rot="5400000" flipH="1" flipV="1">
              <a:off x="712" y="3633"/>
              <a:ext cx="315" cy="0"/>
            </a:xfrm>
            <a:prstGeom prst="line">
              <a:avLst/>
            </a:prstGeom>
            <a:noFill/>
            <a:ln w="38100">
              <a:solidFill>
                <a:schemeClr val="tx1"/>
              </a:solidFill>
              <a:round/>
              <a:tailEnd type="stealth" w="sm" len="lg"/>
            </a:ln>
          </p:spPr>
          <p:txBody>
            <a:bodyPr/>
            <a:lstStyle/>
            <a:p>
              <a:endParaRPr lang="zh-CN" altLang="en-US"/>
            </a:p>
          </p:txBody>
        </p:sp>
        <p:sp>
          <p:nvSpPr>
            <p:cNvPr id="105515" name="Oval 41"/>
            <p:cNvSpPr>
              <a:spLocks noChangeArrowheads="1"/>
            </p:cNvSpPr>
            <p:nvPr/>
          </p:nvSpPr>
          <p:spPr bwMode="auto">
            <a:xfrm>
              <a:off x="1585" y="3822"/>
              <a:ext cx="663" cy="369"/>
            </a:xfrm>
            <a:prstGeom prst="ellipse">
              <a:avLst/>
            </a:prstGeom>
            <a:noFill/>
            <a:ln w="38100">
              <a:solidFill>
                <a:srgbClr val="006600"/>
              </a:solidFill>
              <a:round/>
            </a:ln>
          </p:spPr>
          <p:txBody>
            <a:bodyPr wrap="none" anchor="ctr"/>
            <a:lstStyle/>
            <a:p>
              <a:endParaRPr lang="zh-CN" altLang="en-US"/>
            </a:p>
          </p:txBody>
        </p:sp>
        <p:sp>
          <p:nvSpPr>
            <p:cNvPr id="105516" name="Text Box 42"/>
            <p:cNvSpPr txBox="1">
              <a:spLocks noChangeArrowheads="1"/>
            </p:cNvSpPr>
            <p:nvPr/>
          </p:nvSpPr>
          <p:spPr bwMode="auto">
            <a:xfrm>
              <a:off x="1680" y="3855"/>
              <a:ext cx="562" cy="288"/>
            </a:xfrm>
            <a:prstGeom prst="rect">
              <a:avLst/>
            </a:prstGeom>
            <a:noFill/>
            <a:ln w="38100">
              <a:noFill/>
              <a:miter lim="800000"/>
            </a:ln>
          </p:spPr>
          <p:txBody>
            <a:bodyPr>
              <a:spAutoFit/>
            </a:bodyPr>
            <a:lstStyle/>
            <a:p>
              <a:pPr algn="l">
                <a:lnSpc>
                  <a:spcPct val="100000"/>
                </a:lnSpc>
              </a:pPr>
              <a:r>
                <a:rPr kumimoji="1" lang="zh-CN" altLang="en-US" sz="2400"/>
                <a:t>0010</a:t>
              </a:r>
            </a:p>
          </p:txBody>
        </p:sp>
        <p:sp>
          <p:nvSpPr>
            <p:cNvPr id="105517" name="Line 43"/>
            <p:cNvSpPr>
              <a:spLocks noChangeShapeType="1"/>
            </p:cNvSpPr>
            <p:nvPr/>
          </p:nvSpPr>
          <p:spPr bwMode="auto">
            <a:xfrm flipH="1">
              <a:off x="1271" y="4006"/>
              <a:ext cx="295" cy="0"/>
            </a:xfrm>
            <a:prstGeom prst="line">
              <a:avLst/>
            </a:prstGeom>
            <a:noFill/>
            <a:ln w="38100">
              <a:solidFill>
                <a:schemeClr val="tx1"/>
              </a:solidFill>
              <a:round/>
              <a:tailEnd type="stealth" w="sm" len="lg"/>
            </a:ln>
          </p:spPr>
          <p:txBody>
            <a:bodyPr/>
            <a:lstStyle/>
            <a:p>
              <a:endParaRPr lang="zh-CN" altLang="en-US"/>
            </a:p>
          </p:txBody>
        </p:sp>
        <p:sp>
          <p:nvSpPr>
            <p:cNvPr id="105518" name="Oval 44"/>
            <p:cNvSpPr>
              <a:spLocks noChangeArrowheads="1"/>
            </p:cNvSpPr>
            <p:nvPr/>
          </p:nvSpPr>
          <p:spPr bwMode="auto">
            <a:xfrm>
              <a:off x="609" y="3810"/>
              <a:ext cx="663" cy="369"/>
            </a:xfrm>
            <a:prstGeom prst="ellipse">
              <a:avLst/>
            </a:prstGeom>
            <a:noFill/>
            <a:ln w="38100">
              <a:solidFill>
                <a:srgbClr val="006600"/>
              </a:solidFill>
              <a:round/>
            </a:ln>
          </p:spPr>
          <p:txBody>
            <a:bodyPr wrap="none" anchor="ctr"/>
            <a:lstStyle/>
            <a:p>
              <a:endParaRPr lang="zh-CN" altLang="en-US"/>
            </a:p>
          </p:txBody>
        </p:sp>
        <p:sp>
          <p:nvSpPr>
            <p:cNvPr id="105519" name="Text Box 45"/>
            <p:cNvSpPr txBox="1">
              <a:spLocks noChangeArrowheads="1"/>
            </p:cNvSpPr>
            <p:nvPr/>
          </p:nvSpPr>
          <p:spPr bwMode="auto">
            <a:xfrm>
              <a:off x="704" y="3843"/>
              <a:ext cx="562" cy="288"/>
            </a:xfrm>
            <a:prstGeom prst="rect">
              <a:avLst/>
            </a:prstGeom>
            <a:noFill/>
            <a:ln w="38100">
              <a:noFill/>
              <a:miter lim="800000"/>
            </a:ln>
          </p:spPr>
          <p:txBody>
            <a:bodyPr>
              <a:spAutoFit/>
            </a:bodyPr>
            <a:lstStyle/>
            <a:p>
              <a:pPr algn="l">
                <a:lnSpc>
                  <a:spcPct val="100000"/>
                </a:lnSpc>
              </a:pPr>
              <a:r>
                <a:rPr kumimoji="1" lang="zh-CN" altLang="en-US" sz="2400"/>
                <a:t>1001</a:t>
              </a:r>
            </a:p>
          </p:txBody>
        </p:sp>
        <p:sp>
          <p:nvSpPr>
            <p:cNvPr id="105520" name="Oval 46"/>
            <p:cNvSpPr>
              <a:spLocks noChangeArrowheads="1"/>
            </p:cNvSpPr>
            <p:nvPr/>
          </p:nvSpPr>
          <p:spPr bwMode="auto">
            <a:xfrm>
              <a:off x="2561" y="3812"/>
              <a:ext cx="663" cy="369"/>
            </a:xfrm>
            <a:prstGeom prst="ellipse">
              <a:avLst/>
            </a:prstGeom>
            <a:noFill/>
            <a:ln w="38100">
              <a:solidFill>
                <a:srgbClr val="006600"/>
              </a:solidFill>
              <a:round/>
            </a:ln>
          </p:spPr>
          <p:txBody>
            <a:bodyPr wrap="none" anchor="ctr"/>
            <a:lstStyle/>
            <a:p>
              <a:endParaRPr lang="zh-CN" altLang="en-US"/>
            </a:p>
          </p:txBody>
        </p:sp>
        <p:sp>
          <p:nvSpPr>
            <p:cNvPr id="105521" name="Text Box 47"/>
            <p:cNvSpPr txBox="1">
              <a:spLocks noChangeArrowheads="1"/>
            </p:cNvSpPr>
            <p:nvPr/>
          </p:nvSpPr>
          <p:spPr bwMode="auto">
            <a:xfrm>
              <a:off x="2656" y="3845"/>
              <a:ext cx="562" cy="288"/>
            </a:xfrm>
            <a:prstGeom prst="rect">
              <a:avLst/>
            </a:prstGeom>
            <a:noFill/>
            <a:ln w="38100">
              <a:noFill/>
              <a:miter lim="800000"/>
            </a:ln>
          </p:spPr>
          <p:txBody>
            <a:bodyPr>
              <a:spAutoFit/>
            </a:bodyPr>
            <a:lstStyle/>
            <a:p>
              <a:pPr algn="l">
                <a:lnSpc>
                  <a:spcPct val="100000"/>
                </a:lnSpc>
              </a:pPr>
              <a:r>
                <a:rPr kumimoji="1" lang="zh-CN" altLang="en-US" sz="2400"/>
                <a:t>0101</a:t>
              </a:r>
            </a:p>
          </p:txBody>
        </p:sp>
        <p:sp>
          <p:nvSpPr>
            <p:cNvPr id="105522" name="Oval 48"/>
            <p:cNvSpPr>
              <a:spLocks noChangeArrowheads="1"/>
            </p:cNvSpPr>
            <p:nvPr/>
          </p:nvSpPr>
          <p:spPr bwMode="auto">
            <a:xfrm>
              <a:off x="3515" y="3812"/>
              <a:ext cx="663" cy="369"/>
            </a:xfrm>
            <a:prstGeom prst="ellipse">
              <a:avLst/>
            </a:prstGeom>
            <a:noFill/>
            <a:ln w="38100">
              <a:solidFill>
                <a:srgbClr val="006600"/>
              </a:solidFill>
              <a:round/>
            </a:ln>
          </p:spPr>
          <p:txBody>
            <a:bodyPr wrap="none" anchor="ctr"/>
            <a:lstStyle/>
            <a:p>
              <a:endParaRPr lang="zh-CN" altLang="en-US"/>
            </a:p>
          </p:txBody>
        </p:sp>
        <p:sp>
          <p:nvSpPr>
            <p:cNvPr id="105523" name="Text Box 49"/>
            <p:cNvSpPr txBox="1">
              <a:spLocks noChangeArrowheads="1"/>
            </p:cNvSpPr>
            <p:nvPr/>
          </p:nvSpPr>
          <p:spPr bwMode="auto">
            <a:xfrm>
              <a:off x="3610" y="3845"/>
              <a:ext cx="562" cy="288"/>
            </a:xfrm>
            <a:prstGeom prst="rect">
              <a:avLst/>
            </a:prstGeom>
            <a:noFill/>
            <a:ln w="38100">
              <a:noFill/>
              <a:miter lim="800000"/>
            </a:ln>
          </p:spPr>
          <p:txBody>
            <a:bodyPr>
              <a:spAutoFit/>
            </a:bodyPr>
            <a:lstStyle/>
            <a:p>
              <a:pPr algn="l">
                <a:lnSpc>
                  <a:spcPct val="100000"/>
                </a:lnSpc>
              </a:pPr>
              <a:r>
                <a:rPr kumimoji="1" lang="zh-CN" altLang="en-US" sz="2400"/>
                <a:t>1011</a:t>
              </a:r>
            </a:p>
          </p:txBody>
        </p:sp>
        <p:sp>
          <p:nvSpPr>
            <p:cNvPr id="105524" name="Line 50"/>
            <p:cNvSpPr>
              <a:spLocks noChangeShapeType="1"/>
            </p:cNvSpPr>
            <p:nvPr/>
          </p:nvSpPr>
          <p:spPr bwMode="auto">
            <a:xfrm flipH="1">
              <a:off x="2249" y="3995"/>
              <a:ext cx="295" cy="0"/>
            </a:xfrm>
            <a:prstGeom prst="line">
              <a:avLst/>
            </a:prstGeom>
            <a:noFill/>
            <a:ln w="38100">
              <a:solidFill>
                <a:schemeClr val="tx1"/>
              </a:solidFill>
              <a:round/>
              <a:tailEnd type="stealth" w="sm" len="lg"/>
            </a:ln>
          </p:spPr>
          <p:txBody>
            <a:bodyPr/>
            <a:lstStyle/>
            <a:p>
              <a:endParaRPr lang="zh-CN" altLang="en-US"/>
            </a:p>
          </p:txBody>
        </p:sp>
        <p:sp>
          <p:nvSpPr>
            <p:cNvPr id="105525" name="Line 51"/>
            <p:cNvSpPr>
              <a:spLocks noChangeShapeType="1"/>
            </p:cNvSpPr>
            <p:nvPr/>
          </p:nvSpPr>
          <p:spPr bwMode="auto">
            <a:xfrm flipH="1">
              <a:off x="3216" y="3984"/>
              <a:ext cx="295" cy="0"/>
            </a:xfrm>
            <a:prstGeom prst="line">
              <a:avLst/>
            </a:prstGeom>
            <a:noFill/>
            <a:ln w="38100">
              <a:solidFill>
                <a:schemeClr val="tx1"/>
              </a:solidFill>
              <a:round/>
              <a:tailEnd type="stealth" w="sm" len="lg"/>
            </a:ln>
          </p:spPr>
          <p:txBody>
            <a:bodyPr/>
            <a:lstStyle/>
            <a:p>
              <a:endParaRPr lang="zh-CN" altLang="en-US"/>
            </a:p>
          </p:txBody>
        </p:sp>
        <p:sp>
          <p:nvSpPr>
            <p:cNvPr id="105526" name="Oval 52"/>
            <p:cNvSpPr>
              <a:spLocks noChangeArrowheads="1"/>
            </p:cNvSpPr>
            <p:nvPr/>
          </p:nvSpPr>
          <p:spPr bwMode="auto">
            <a:xfrm>
              <a:off x="1573" y="3126"/>
              <a:ext cx="663" cy="369"/>
            </a:xfrm>
            <a:prstGeom prst="ellipse">
              <a:avLst/>
            </a:prstGeom>
            <a:noFill/>
            <a:ln w="38100">
              <a:solidFill>
                <a:srgbClr val="006600"/>
              </a:solidFill>
              <a:round/>
            </a:ln>
          </p:spPr>
          <p:txBody>
            <a:bodyPr wrap="none" anchor="ctr"/>
            <a:lstStyle/>
            <a:p>
              <a:endParaRPr lang="zh-CN" altLang="en-US"/>
            </a:p>
          </p:txBody>
        </p:sp>
        <p:sp>
          <p:nvSpPr>
            <p:cNvPr id="105527" name="Text Box 53"/>
            <p:cNvSpPr txBox="1">
              <a:spLocks noChangeArrowheads="1"/>
            </p:cNvSpPr>
            <p:nvPr/>
          </p:nvSpPr>
          <p:spPr bwMode="auto">
            <a:xfrm>
              <a:off x="1668" y="3159"/>
              <a:ext cx="562" cy="288"/>
            </a:xfrm>
            <a:prstGeom prst="rect">
              <a:avLst/>
            </a:prstGeom>
            <a:noFill/>
            <a:ln w="38100">
              <a:noFill/>
              <a:miter lim="800000"/>
            </a:ln>
          </p:spPr>
          <p:txBody>
            <a:bodyPr>
              <a:spAutoFit/>
            </a:bodyPr>
            <a:lstStyle/>
            <a:p>
              <a:pPr algn="l">
                <a:lnSpc>
                  <a:spcPct val="100000"/>
                </a:lnSpc>
              </a:pPr>
              <a:r>
                <a:rPr kumimoji="1" lang="zh-CN" altLang="en-US" sz="2400"/>
                <a:t>1010</a:t>
              </a:r>
            </a:p>
          </p:txBody>
        </p:sp>
        <p:sp>
          <p:nvSpPr>
            <p:cNvPr id="105528" name="Line 54"/>
            <p:cNvSpPr>
              <a:spLocks noChangeShapeType="1"/>
            </p:cNvSpPr>
            <p:nvPr/>
          </p:nvSpPr>
          <p:spPr bwMode="auto">
            <a:xfrm>
              <a:off x="1259" y="3310"/>
              <a:ext cx="295" cy="0"/>
            </a:xfrm>
            <a:prstGeom prst="line">
              <a:avLst/>
            </a:prstGeom>
            <a:noFill/>
            <a:ln w="38100">
              <a:solidFill>
                <a:schemeClr val="tx1"/>
              </a:solidFill>
              <a:round/>
              <a:tailEnd type="stealth" w="sm" len="lg"/>
            </a:ln>
          </p:spPr>
          <p:txBody>
            <a:bodyPr/>
            <a:lstStyle/>
            <a:p>
              <a:endParaRPr lang="zh-CN" altLang="en-US"/>
            </a:p>
          </p:txBody>
        </p:sp>
        <p:sp>
          <p:nvSpPr>
            <p:cNvPr id="105529" name="Oval 55"/>
            <p:cNvSpPr>
              <a:spLocks noChangeArrowheads="1"/>
            </p:cNvSpPr>
            <p:nvPr/>
          </p:nvSpPr>
          <p:spPr bwMode="auto">
            <a:xfrm>
              <a:off x="597" y="3114"/>
              <a:ext cx="663" cy="369"/>
            </a:xfrm>
            <a:prstGeom prst="ellipse">
              <a:avLst/>
            </a:prstGeom>
            <a:noFill/>
            <a:ln w="38100">
              <a:solidFill>
                <a:srgbClr val="006600"/>
              </a:solidFill>
              <a:round/>
            </a:ln>
          </p:spPr>
          <p:txBody>
            <a:bodyPr wrap="none" anchor="ctr"/>
            <a:lstStyle/>
            <a:p>
              <a:endParaRPr lang="zh-CN" altLang="en-US"/>
            </a:p>
          </p:txBody>
        </p:sp>
        <p:sp>
          <p:nvSpPr>
            <p:cNvPr id="105530" name="Text Box 56"/>
            <p:cNvSpPr txBox="1">
              <a:spLocks noChangeArrowheads="1"/>
            </p:cNvSpPr>
            <p:nvPr/>
          </p:nvSpPr>
          <p:spPr bwMode="auto">
            <a:xfrm>
              <a:off x="692" y="3147"/>
              <a:ext cx="562" cy="288"/>
            </a:xfrm>
            <a:prstGeom prst="rect">
              <a:avLst/>
            </a:prstGeom>
            <a:noFill/>
            <a:ln w="38100">
              <a:noFill/>
              <a:miter lim="800000"/>
            </a:ln>
          </p:spPr>
          <p:txBody>
            <a:bodyPr>
              <a:spAutoFit/>
            </a:bodyPr>
            <a:lstStyle/>
            <a:p>
              <a:pPr algn="l">
                <a:lnSpc>
                  <a:spcPct val="100000"/>
                </a:lnSpc>
              </a:pPr>
              <a:r>
                <a:rPr kumimoji="1" lang="zh-CN" altLang="en-US" sz="2400">
                  <a:solidFill>
                    <a:srgbClr val="CC3300"/>
                  </a:solidFill>
                </a:rPr>
                <a:t>0100</a:t>
              </a:r>
            </a:p>
          </p:txBody>
        </p:sp>
        <p:sp>
          <p:nvSpPr>
            <p:cNvPr id="105531" name="Oval 57"/>
            <p:cNvSpPr>
              <a:spLocks noChangeArrowheads="1"/>
            </p:cNvSpPr>
            <p:nvPr/>
          </p:nvSpPr>
          <p:spPr bwMode="auto">
            <a:xfrm>
              <a:off x="2549" y="3116"/>
              <a:ext cx="663" cy="369"/>
            </a:xfrm>
            <a:prstGeom prst="ellipse">
              <a:avLst/>
            </a:prstGeom>
            <a:noFill/>
            <a:ln w="38100">
              <a:solidFill>
                <a:srgbClr val="006600"/>
              </a:solidFill>
              <a:round/>
            </a:ln>
          </p:spPr>
          <p:txBody>
            <a:bodyPr wrap="none" anchor="ctr"/>
            <a:lstStyle/>
            <a:p>
              <a:endParaRPr lang="zh-CN" altLang="en-US"/>
            </a:p>
          </p:txBody>
        </p:sp>
        <p:sp>
          <p:nvSpPr>
            <p:cNvPr id="105532" name="Text Box 58"/>
            <p:cNvSpPr txBox="1">
              <a:spLocks noChangeArrowheads="1"/>
            </p:cNvSpPr>
            <p:nvPr/>
          </p:nvSpPr>
          <p:spPr bwMode="auto">
            <a:xfrm>
              <a:off x="2644" y="3149"/>
              <a:ext cx="562" cy="288"/>
            </a:xfrm>
            <a:prstGeom prst="rect">
              <a:avLst/>
            </a:prstGeom>
            <a:noFill/>
            <a:ln w="38100">
              <a:noFill/>
              <a:miter lim="800000"/>
            </a:ln>
          </p:spPr>
          <p:txBody>
            <a:bodyPr>
              <a:spAutoFit/>
            </a:bodyPr>
            <a:lstStyle/>
            <a:p>
              <a:pPr algn="l">
                <a:lnSpc>
                  <a:spcPct val="100000"/>
                </a:lnSpc>
              </a:pPr>
              <a:r>
                <a:rPr kumimoji="1" lang="zh-CN" altLang="en-US" sz="2400"/>
                <a:t>1101</a:t>
              </a:r>
            </a:p>
          </p:txBody>
        </p:sp>
        <p:sp>
          <p:nvSpPr>
            <p:cNvPr id="105533" name="Oval 59"/>
            <p:cNvSpPr>
              <a:spLocks noChangeArrowheads="1"/>
            </p:cNvSpPr>
            <p:nvPr/>
          </p:nvSpPr>
          <p:spPr bwMode="auto">
            <a:xfrm>
              <a:off x="3503" y="3116"/>
              <a:ext cx="663" cy="369"/>
            </a:xfrm>
            <a:prstGeom prst="ellipse">
              <a:avLst/>
            </a:prstGeom>
            <a:noFill/>
            <a:ln w="38100">
              <a:solidFill>
                <a:srgbClr val="006600"/>
              </a:solidFill>
              <a:round/>
            </a:ln>
          </p:spPr>
          <p:txBody>
            <a:bodyPr wrap="none" anchor="ctr"/>
            <a:lstStyle/>
            <a:p>
              <a:endParaRPr lang="zh-CN" altLang="en-US"/>
            </a:p>
          </p:txBody>
        </p:sp>
        <p:sp>
          <p:nvSpPr>
            <p:cNvPr id="105534" name="Text Box 60"/>
            <p:cNvSpPr txBox="1">
              <a:spLocks noChangeArrowheads="1"/>
            </p:cNvSpPr>
            <p:nvPr/>
          </p:nvSpPr>
          <p:spPr bwMode="auto">
            <a:xfrm>
              <a:off x="3598" y="3149"/>
              <a:ext cx="562" cy="288"/>
            </a:xfrm>
            <a:prstGeom prst="rect">
              <a:avLst/>
            </a:prstGeom>
            <a:noFill/>
            <a:ln w="38100">
              <a:noFill/>
              <a:miter lim="800000"/>
            </a:ln>
          </p:spPr>
          <p:txBody>
            <a:bodyPr>
              <a:spAutoFit/>
            </a:bodyPr>
            <a:lstStyle/>
            <a:p>
              <a:pPr algn="l">
                <a:lnSpc>
                  <a:spcPct val="100000"/>
                </a:lnSpc>
              </a:pPr>
              <a:r>
                <a:rPr kumimoji="1" lang="zh-CN" altLang="en-US" sz="2400"/>
                <a:t>0110</a:t>
              </a:r>
            </a:p>
          </p:txBody>
        </p:sp>
        <p:sp>
          <p:nvSpPr>
            <p:cNvPr id="105535" name="Line 61"/>
            <p:cNvSpPr>
              <a:spLocks noChangeShapeType="1"/>
            </p:cNvSpPr>
            <p:nvPr/>
          </p:nvSpPr>
          <p:spPr bwMode="auto">
            <a:xfrm>
              <a:off x="2237" y="3299"/>
              <a:ext cx="295" cy="0"/>
            </a:xfrm>
            <a:prstGeom prst="line">
              <a:avLst/>
            </a:prstGeom>
            <a:noFill/>
            <a:ln w="38100">
              <a:solidFill>
                <a:schemeClr val="tx1"/>
              </a:solidFill>
              <a:round/>
              <a:tailEnd type="stealth" w="sm" len="lg"/>
            </a:ln>
          </p:spPr>
          <p:txBody>
            <a:bodyPr/>
            <a:lstStyle/>
            <a:p>
              <a:endParaRPr lang="zh-CN" altLang="en-US"/>
            </a:p>
          </p:txBody>
        </p:sp>
        <p:sp>
          <p:nvSpPr>
            <p:cNvPr id="105536" name="Line 62"/>
            <p:cNvSpPr>
              <a:spLocks noChangeShapeType="1"/>
            </p:cNvSpPr>
            <p:nvPr/>
          </p:nvSpPr>
          <p:spPr bwMode="auto">
            <a:xfrm>
              <a:off x="3204" y="3288"/>
              <a:ext cx="295" cy="0"/>
            </a:xfrm>
            <a:prstGeom prst="line">
              <a:avLst/>
            </a:prstGeom>
            <a:noFill/>
            <a:ln w="38100">
              <a:solidFill>
                <a:schemeClr val="tx1"/>
              </a:solidFill>
              <a:round/>
              <a:tailEnd type="stealth" w="sm" len="lg"/>
            </a:ln>
          </p:spPr>
          <p:txBody>
            <a:bodyPr/>
            <a:lstStyle/>
            <a:p>
              <a:endParaRPr lang="zh-CN" altLang="en-US"/>
            </a:p>
          </p:txBody>
        </p:sp>
      </p:grpSp>
      <p:sp>
        <p:nvSpPr>
          <p:cNvPr id="248" name="Text Box 101"/>
          <p:cNvSpPr txBox="1">
            <a:spLocks noChangeArrowheads="1"/>
          </p:cNvSpPr>
          <p:nvPr/>
        </p:nvSpPr>
        <p:spPr bwMode="auto">
          <a:xfrm>
            <a:off x="7794626" y="5459413"/>
            <a:ext cx="2644775" cy="461962"/>
          </a:xfrm>
          <a:prstGeom prst="rect">
            <a:avLst/>
          </a:prstGeom>
          <a:noFill/>
          <a:ln w="9525">
            <a:noFill/>
            <a:miter lim="800000"/>
          </a:ln>
        </p:spPr>
        <p:txBody>
          <a:bodyPr>
            <a:spAutoFit/>
          </a:bodyPr>
          <a:lstStyle/>
          <a:p>
            <a:pPr algn="l">
              <a:lnSpc>
                <a:spcPct val="100000"/>
              </a:lnSpc>
              <a:spcBef>
                <a:spcPct val="0"/>
              </a:spcBef>
            </a:pPr>
            <a:r>
              <a:rPr lang="zh-CN" altLang="en-US" sz="2400">
                <a:solidFill>
                  <a:srgbClr val="CC3300"/>
                </a:solidFill>
                <a:latin typeface="楷体_GB2312" panose="02010609030101010101" charset="-122"/>
                <a:ea typeface="楷体_GB2312" panose="02010609030101010101" charset="-122"/>
              </a:rPr>
              <a:t>普通八进制计数器</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6">
                                            <p:txEl>
                                              <p:pRg st="0" end="0"/>
                                            </p:txEl>
                                          </p:spTgt>
                                        </p:tgtEl>
                                        <p:attrNameLst>
                                          <p:attrName>style.visibility</p:attrName>
                                        </p:attrNameLst>
                                      </p:cBhvr>
                                      <p:to>
                                        <p:strVal val="visible"/>
                                      </p:to>
                                    </p:set>
                                    <p:anim calcmode="lin" valueType="num">
                                      <p:cBhvr additive="base">
                                        <p:cTn id="7" dur="500" fill="hold"/>
                                        <p:tgtEl>
                                          <p:spTgt spid="15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6">
                                            <p:txEl>
                                              <p:pRg st="1" end="1"/>
                                            </p:txEl>
                                          </p:spTgt>
                                        </p:tgtEl>
                                        <p:attrNameLst>
                                          <p:attrName>style.visibility</p:attrName>
                                        </p:attrNameLst>
                                      </p:cBhvr>
                                      <p:to>
                                        <p:strVal val="visible"/>
                                      </p:to>
                                    </p:set>
                                    <p:anim calcmode="lin" valueType="num">
                                      <p:cBhvr additive="base">
                                        <p:cTn id="13" dur="500" fill="hold"/>
                                        <p:tgtEl>
                                          <p:spTgt spid="15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6">
                                            <p:txEl>
                                              <p:pRg st="2" end="2"/>
                                            </p:txEl>
                                          </p:spTgt>
                                        </p:tgtEl>
                                        <p:attrNameLst>
                                          <p:attrName>style.visibility</p:attrName>
                                        </p:attrNameLst>
                                      </p:cBhvr>
                                      <p:to>
                                        <p:strVal val="visible"/>
                                      </p:to>
                                    </p:set>
                                    <p:anim calcmode="lin" valueType="num">
                                      <p:cBhvr additive="base">
                                        <p:cTn id="19" dur="500" fill="hold"/>
                                        <p:tgtEl>
                                          <p:spTgt spid="15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67"/>
                                        </p:tgtEl>
                                        <p:attrNameLst>
                                          <p:attrName>style.visibility</p:attrName>
                                        </p:attrNameLst>
                                      </p:cBhvr>
                                      <p:to>
                                        <p:strVal val="visible"/>
                                      </p:to>
                                    </p:set>
                                    <p:anim calcmode="lin" valueType="num">
                                      <p:cBhvr additive="base">
                                        <p:cTn id="30" dur="500" fill="hold"/>
                                        <p:tgtEl>
                                          <p:spTgt spid="167"/>
                                        </p:tgtEl>
                                        <p:attrNameLst>
                                          <p:attrName>ppt_x</p:attrName>
                                        </p:attrNameLst>
                                      </p:cBhvr>
                                      <p:tavLst>
                                        <p:tav tm="0">
                                          <p:val>
                                            <p:strVal val="1+#ppt_w/2"/>
                                          </p:val>
                                        </p:tav>
                                        <p:tav tm="100000">
                                          <p:val>
                                            <p:strVal val="#ppt_x"/>
                                          </p:val>
                                        </p:tav>
                                      </p:tavLst>
                                    </p:anim>
                                    <p:anim calcmode="lin" valueType="num">
                                      <p:cBhvr additive="base">
                                        <p:cTn id="31" dur="500" fill="hold"/>
                                        <p:tgtEl>
                                          <p:spTgt spid="167"/>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childTnLst>
                          </p:cTn>
                        </p:par>
                        <p:par>
                          <p:cTn id="37" fill="hold">
                            <p:stCondLst>
                              <p:cond delay="500"/>
                            </p:stCondLst>
                            <p:childTnLst>
                              <p:par>
                                <p:cTn id="38" presetID="2" presetClass="entr" presetSubtype="2" fill="hold" grpId="0" nodeType="afterEffect">
                                  <p:stCondLst>
                                    <p:cond delay="1000"/>
                                  </p:stCondLst>
                                  <p:childTnLst>
                                    <p:set>
                                      <p:cBhvr>
                                        <p:cTn id="39" dur="1" fill="hold">
                                          <p:stCondLst>
                                            <p:cond delay="0"/>
                                          </p:stCondLst>
                                        </p:cTn>
                                        <p:tgtEl>
                                          <p:spTgt spid="248"/>
                                        </p:tgtEl>
                                        <p:attrNameLst>
                                          <p:attrName>style.visibility</p:attrName>
                                        </p:attrNameLst>
                                      </p:cBhvr>
                                      <p:to>
                                        <p:strVal val="visible"/>
                                      </p:to>
                                    </p:set>
                                    <p:anim calcmode="lin" valueType="num">
                                      <p:cBhvr additive="base">
                                        <p:cTn id="40" dur="500" fill="hold"/>
                                        <p:tgtEl>
                                          <p:spTgt spid="248"/>
                                        </p:tgtEl>
                                        <p:attrNameLst>
                                          <p:attrName>ppt_x</p:attrName>
                                        </p:attrNameLst>
                                      </p:cBhvr>
                                      <p:tavLst>
                                        <p:tav tm="0">
                                          <p:val>
                                            <p:strVal val="1+#ppt_w/2"/>
                                          </p:val>
                                        </p:tav>
                                        <p:tav tm="100000">
                                          <p:val>
                                            <p:strVal val="#ppt_x"/>
                                          </p:val>
                                        </p:tav>
                                      </p:tavLst>
                                    </p:anim>
                                    <p:anim calcmode="lin" valueType="num">
                                      <p:cBhvr additive="base">
                                        <p:cTn id="41" dur="500" fill="hold"/>
                                        <p:tgtEl>
                                          <p:spTgt spid="2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build="p" bldLvl="2"/>
      <p:bldP spid="167" grpId="0" autoUpdateAnimBg="0"/>
      <p:bldP spid="248"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9" name="Rectangle 2"/>
          <p:cNvSpPr>
            <a:spLocks noGrp="1" noChangeArrowheads="1"/>
          </p:cNvSpPr>
          <p:nvPr>
            <p:ph type="title" idx="4294967295"/>
          </p:nvPr>
        </p:nvSpPr>
        <p:spPr>
          <a:xfrm>
            <a:off x="5334000" y="323850"/>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4</a:t>
            </a:r>
            <a:r>
              <a:rPr lang="zh-CN" altLang="en-US" dirty="0" smtClean="0">
                <a:solidFill>
                  <a:srgbClr val="FFCC00"/>
                </a:solidFill>
                <a:latin typeface="Arial" panose="020B0604020202020204" pitchFamily="34" charset="0"/>
                <a:ea typeface="黑体" panose="02010600030101010101" pitchFamily="49" charset="-122"/>
              </a:rPr>
              <a:t>位格雷码计数器输出波形</a:t>
            </a:r>
            <a:endParaRPr lang="zh-CN" altLang="en-US" dirty="0" smtClean="0">
              <a:ea typeface="宋体" panose="02010600030101010101" pitchFamily="2" charset="-122"/>
            </a:endParaRPr>
          </a:p>
        </p:txBody>
      </p:sp>
      <p:sp>
        <p:nvSpPr>
          <p:cNvPr id="101" name="Rectangle 2"/>
          <p:cNvSpPr txBox="1">
            <a:spLocks noChangeArrowheads="1"/>
          </p:cNvSpPr>
          <p:nvPr/>
        </p:nvSpPr>
        <p:spPr>
          <a:xfrm>
            <a:off x="3357563" y="5359400"/>
            <a:ext cx="5891212" cy="812800"/>
          </a:xfrm>
          <a:prstGeom prst="rect">
            <a:avLst/>
          </a:prstGeom>
        </p:spPr>
        <p:txBody>
          <a:bodyPr/>
          <a:lstStyle/>
          <a:p>
            <a:pPr algn="l">
              <a:lnSpc>
                <a:spcPct val="100000"/>
              </a:lnSpc>
              <a:spcBef>
                <a:spcPts val="0"/>
              </a:spcBef>
              <a:defRPr/>
            </a:pPr>
            <a:r>
              <a:rPr lang="zh-CN" altLang="en-US" sz="2400" kern="0" dirty="0">
                <a:latin typeface="Arial" panose="020B0604020202020204" pitchFamily="34" charset="0"/>
                <a:ea typeface="楷体_GB2312" panose="02010609030101010101" charset="-122"/>
                <a:cs typeface="+mj-cs"/>
              </a:rPr>
              <a:t>因为输出信号的频率为</a:t>
            </a:r>
            <a:r>
              <a:rPr lang="en-US" altLang="zh-CN" sz="2400" kern="0" dirty="0">
                <a:latin typeface="Arial" panose="020B0604020202020204" pitchFamily="34" charset="0"/>
                <a:ea typeface="楷体_GB2312" panose="02010609030101010101" charset="-122"/>
                <a:cs typeface="+mj-cs"/>
              </a:rPr>
              <a:t>CP</a:t>
            </a:r>
            <a:r>
              <a:rPr lang="zh-CN" altLang="en-US" sz="2400" kern="0" dirty="0">
                <a:latin typeface="Arial" panose="020B0604020202020204" pitchFamily="34" charset="0"/>
                <a:ea typeface="楷体_GB2312" panose="02010609030101010101" charset="-122"/>
                <a:cs typeface="+mj-cs"/>
              </a:rPr>
              <a:t>的</a:t>
            </a:r>
            <a:r>
              <a:rPr lang="en-US" altLang="zh-CN" sz="2400" kern="0" dirty="0">
                <a:latin typeface="Arial" panose="020B0604020202020204" pitchFamily="34" charset="0"/>
                <a:ea typeface="楷体_GB2312" panose="02010609030101010101" charset="-122"/>
                <a:cs typeface="+mj-cs"/>
              </a:rPr>
              <a:t>1/8</a:t>
            </a:r>
            <a:r>
              <a:rPr lang="zh-CN" altLang="en-US" sz="2400" kern="0" dirty="0">
                <a:latin typeface="Arial" panose="020B0604020202020204" pitchFamily="34" charset="0"/>
                <a:ea typeface="楷体_GB2312" panose="02010609030101010101" charset="-122"/>
                <a:cs typeface="+mj-cs"/>
              </a:rPr>
              <a:t>，所以4位格雷码计数器相当于</a:t>
            </a:r>
            <a:r>
              <a:rPr lang="zh-CN" altLang="en-US" sz="2400" kern="0" dirty="0">
                <a:solidFill>
                  <a:srgbClr val="CC0099"/>
                </a:solidFill>
                <a:latin typeface="Arial" panose="020B0604020202020204" pitchFamily="34" charset="0"/>
                <a:ea typeface="楷体_GB2312" panose="02010609030101010101" charset="-122"/>
                <a:cs typeface="+mj-cs"/>
                <a:sym typeface="Symbol" panose="05050102010706020507" pitchFamily="18" charset="2"/>
              </a:rPr>
              <a:t>8</a:t>
            </a:r>
            <a:r>
              <a:rPr lang="zh-CN" altLang="en-US" sz="2400" kern="0" dirty="0">
                <a:latin typeface="Arial" panose="020B0604020202020204" pitchFamily="34" charset="0"/>
                <a:ea typeface="楷体_GB2312" panose="02010609030101010101" charset="-122"/>
                <a:cs typeface="+mj-cs"/>
                <a:sym typeface="Symbol" panose="05050102010706020507" pitchFamily="18" charset="2"/>
              </a:rPr>
              <a:t>除法器</a:t>
            </a:r>
          </a:p>
        </p:txBody>
      </p:sp>
      <p:grpSp>
        <p:nvGrpSpPr>
          <p:cNvPr id="106501" name="Group 4"/>
          <p:cNvGrpSpPr/>
          <p:nvPr/>
        </p:nvGrpSpPr>
        <p:grpSpPr bwMode="auto">
          <a:xfrm>
            <a:off x="2843214" y="1503363"/>
            <a:ext cx="6700837" cy="449262"/>
            <a:chOff x="1048" y="812"/>
            <a:chExt cx="4221" cy="283"/>
          </a:xfrm>
        </p:grpSpPr>
        <p:sp>
          <p:nvSpPr>
            <p:cNvPr id="106569" name="Line 5"/>
            <p:cNvSpPr>
              <a:spLocks noChangeShapeType="1"/>
            </p:cNvSpPr>
            <p:nvPr/>
          </p:nvSpPr>
          <p:spPr bwMode="auto">
            <a:xfrm>
              <a:off x="1414" y="1095"/>
              <a:ext cx="227" cy="0"/>
            </a:xfrm>
            <a:prstGeom prst="line">
              <a:avLst/>
            </a:prstGeom>
            <a:noFill/>
            <a:ln w="38100">
              <a:solidFill>
                <a:schemeClr val="tx1"/>
              </a:solidFill>
              <a:round/>
            </a:ln>
          </p:spPr>
          <p:txBody>
            <a:bodyPr/>
            <a:lstStyle/>
            <a:p>
              <a:endParaRPr lang="zh-CN" altLang="en-US"/>
            </a:p>
          </p:txBody>
        </p:sp>
        <p:sp>
          <p:nvSpPr>
            <p:cNvPr id="106570" name="Line 6"/>
            <p:cNvSpPr>
              <a:spLocks noChangeShapeType="1"/>
            </p:cNvSpPr>
            <p:nvPr/>
          </p:nvSpPr>
          <p:spPr bwMode="auto">
            <a:xfrm>
              <a:off x="1413" y="812"/>
              <a:ext cx="0" cy="272"/>
            </a:xfrm>
            <a:prstGeom prst="line">
              <a:avLst/>
            </a:prstGeom>
            <a:noFill/>
            <a:ln w="38100">
              <a:solidFill>
                <a:schemeClr val="tx1"/>
              </a:solidFill>
              <a:round/>
            </a:ln>
          </p:spPr>
          <p:txBody>
            <a:bodyPr/>
            <a:lstStyle/>
            <a:p>
              <a:endParaRPr lang="zh-CN" altLang="en-US"/>
            </a:p>
          </p:txBody>
        </p:sp>
        <p:sp>
          <p:nvSpPr>
            <p:cNvPr id="106571" name="Line 7"/>
            <p:cNvSpPr>
              <a:spLocks noChangeShapeType="1"/>
            </p:cNvSpPr>
            <p:nvPr/>
          </p:nvSpPr>
          <p:spPr bwMode="auto">
            <a:xfrm>
              <a:off x="1186" y="812"/>
              <a:ext cx="227" cy="0"/>
            </a:xfrm>
            <a:prstGeom prst="line">
              <a:avLst/>
            </a:prstGeom>
            <a:noFill/>
            <a:ln w="38100">
              <a:solidFill>
                <a:schemeClr val="tx1"/>
              </a:solidFill>
              <a:round/>
            </a:ln>
          </p:spPr>
          <p:txBody>
            <a:bodyPr/>
            <a:lstStyle/>
            <a:p>
              <a:endParaRPr lang="zh-CN" altLang="en-US"/>
            </a:p>
          </p:txBody>
        </p:sp>
        <p:sp>
          <p:nvSpPr>
            <p:cNvPr id="106572" name="Line 8"/>
            <p:cNvSpPr>
              <a:spLocks noChangeShapeType="1"/>
            </p:cNvSpPr>
            <p:nvPr/>
          </p:nvSpPr>
          <p:spPr bwMode="auto">
            <a:xfrm>
              <a:off x="1640" y="812"/>
              <a:ext cx="0" cy="272"/>
            </a:xfrm>
            <a:prstGeom prst="line">
              <a:avLst/>
            </a:prstGeom>
            <a:noFill/>
            <a:ln w="38100">
              <a:solidFill>
                <a:schemeClr val="tx1"/>
              </a:solidFill>
              <a:round/>
            </a:ln>
          </p:spPr>
          <p:txBody>
            <a:bodyPr/>
            <a:lstStyle/>
            <a:p>
              <a:endParaRPr lang="zh-CN" altLang="en-US"/>
            </a:p>
          </p:txBody>
        </p:sp>
        <p:sp>
          <p:nvSpPr>
            <p:cNvPr id="106573" name="Line 9"/>
            <p:cNvSpPr>
              <a:spLocks noChangeShapeType="1"/>
            </p:cNvSpPr>
            <p:nvPr/>
          </p:nvSpPr>
          <p:spPr bwMode="auto">
            <a:xfrm>
              <a:off x="1867" y="1095"/>
              <a:ext cx="227" cy="0"/>
            </a:xfrm>
            <a:prstGeom prst="line">
              <a:avLst/>
            </a:prstGeom>
            <a:noFill/>
            <a:ln w="38100">
              <a:solidFill>
                <a:schemeClr val="tx1"/>
              </a:solidFill>
              <a:round/>
            </a:ln>
          </p:spPr>
          <p:txBody>
            <a:bodyPr/>
            <a:lstStyle/>
            <a:p>
              <a:endParaRPr lang="zh-CN" altLang="en-US"/>
            </a:p>
          </p:txBody>
        </p:sp>
        <p:sp>
          <p:nvSpPr>
            <p:cNvPr id="106574" name="Line 10"/>
            <p:cNvSpPr>
              <a:spLocks noChangeShapeType="1"/>
            </p:cNvSpPr>
            <p:nvPr/>
          </p:nvSpPr>
          <p:spPr bwMode="auto">
            <a:xfrm>
              <a:off x="1866" y="812"/>
              <a:ext cx="0" cy="272"/>
            </a:xfrm>
            <a:prstGeom prst="line">
              <a:avLst/>
            </a:prstGeom>
            <a:noFill/>
            <a:ln w="38100">
              <a:solidFill>
                <a:schemeClr val="tx1"/>
              </a:solidFill>
              <a:round/>
            </a:ln>
          </p:spPr>
          <p:txBody>
            <a:bodyPr/>
            <a:lstStyle/>
            <a:p>
              <a:endParaRPr lang="zh-CN" altLang="en-US"/>
            </a:p>
          </p:txBody>
        </p:sp>
        <p:sp>
          <p:nvSpPr>
            <p:cNvPr id="106575" name="Line 11"/>
            <p:cNvSpPr>
              <a:spLocks noChangeShapeType="1"/>
            </p:cNvSpPr>
            <p:nvPr/>
          </p:nvSpPr>
          <p:spPr bwMode="auto">
            <a:xfrm>
              <a:off x="1639" y="812"/>
              <a:ext cx="227" cy="0"/>
            </a:xfrm>
            <a:prstGeom prst="line">
              <a:avLst/>
            </a:prstGeom>
            <a:noFill/>
            <a:ln w="38100">
              <a:solidFill>
                <a:schemeClr val="tx1"/>
              </a:solidFill>
              <a:round/>
            </a:ln>
          </p:spPr>
          <p:txBody>
            <a:bodyPr/>
            <a:lstStyle/>
            <a:p>
              <a:endParaRPr lang="zh-CN" altLang="en-US"/>
            </a:p>
          </p:txBody>
        </p:sp>
        <p:sp>
          <p:nvSpPr>
            <p:cNvPr id="106576" name="Line 12"/>
            <p:cNvSpPr>
              <a:spLocks noChangeShapeType="1"/>
            </p:cNvSpPr>
            <p:nvPr/>
          </p:nvSpPr>
          <p:spPr bwMode="auto">
            <a:xfrm>
              <a:off x="2321" y="1095"/>
              <a:ext cx="227" cy="0"/>
            </a:xfrm>
            <a:prstGeom prst="line">
              <a:avLst/>
            </a:prstGeom>
            <a:noFill/>
            <a:ln w="38100">
              <a:solidFill>
                <a:schemeClr val="tx1"/>
              </a:solidFill>
              <a:round/>
            </a:ln>
          </p:spPr>
          <p:txBody>
            <a:bodyPr/>
            <a:lstStyle/>
            <a:p>
              <a:endParaRPr lang="zh-CN" altLang="en-US"/>
            </a:p>
          </p:txBody>
        </p:sp>
        <p:sp>
          <p:nvSpPr>
            <p:cNvPr id="106577" name="Line 13"/>
            <p:cNvSpPr>
              <a:spLocks noChangeShapeType="1"/>
            </p:cNvSpPr>
            <p:nvPr/>
          </p:nvSpPr>
          <p:spPr bwMode="auto">
            <a:xfrm>
              <a:off x="2320" y="812"/>
              <a:ext cx="0" cy="272"/>
            </a:xfrm>
            <a:prstGeom prst="line">
              <a:avLst/>
            </a:prstGeom>
            <a:noFill/>
            <a:ln w="38100">
              <a:solidFill>
                <a:schemeClr val="tx1"/>
              </a:solidFill>
              <a:round/>
            </a:ln>
          </p:spPr>
          <p:txBody>
            <a:bodyPr/>
            <a:lstStyle/>
            <a:p>
              <a:endParaRPr lang="zh-CN" altLang="en-US"/>
            </a:p>
          </p:txBody>
        </p:sp>
        <p:sp>
          <p:nvSpPr>
            <p:cNvPr id="106578" name="Line 14"/>
            <p:cNvSpPr>
              <a:spLocks noChangeShapeType="1"/>
            </p:cNvSpPr>
            <p:nvPr/>
          </p:nvSpPr>
          <p:spPr bwMode="auto">
            <a:xfrm>
              <a:off x="2093" y="812"/>
              <a:ext cx="227" cy="0"/>
            </a:xfrm>
            <a:prstGeom prst="line">
              <a:avLst/>
            </a:prstGeom>
            <a:noFill/>
            <a:ln w="38100">
              <a:solidFill>
                <a:schemeClr val="tx1"/>
              </a:solidFill>
              <a:round/>
            </a:ln>
          </p:spPr>
          <p:txBody>
            <a:bodyPr/>
            <a:lstStyle/>
            <a:p>
              <a:endParaRPr lang="zh-CN" altLang="en-US"/>
            </a:p>
          </p:txBody>
        </p:sp>
        <p:sp>
          <p:nvSpPr>
            <p:cNvPr id="106579" name="Line 15"/>
            <p:cNvSpPr>
              <a:spLocks noChangeShapeType="1"/>
            </p:cNvSpPr>
            <p:nvPr/>
          </p:nvSpPr>
          <p:spPr bwMode="auto">
            <a:xfrm>
              <a:off x="2547" y="812"/>
              <a:ext cx="0" cy="272"/>
            </a:xfrm>
            <a:prstGeom prst="line">
              <a:avLst/>
            </a:prstGeom>
            <a:noFill/>
            <a:ln w="38100">
              <a:solidFill>
                <a:schemeClr val="tx1"/>
              </a:solidFill>
              <a:round/>
            </a:ln>
          </p:spPr>
          <p:txBody>
            <a:bodyPr/>
            <a:lstStyle/>
            <a:p>
              <a:endParaRPr lang="zh-CN" altLang="en-US"/>
            </a:p>
          </p:txBody>
        </p:sp>
        <p:sp>
          <p:nvSpPr>
            <p:cNvPr id="106580" name="Line 16"/>
            <p:cNvSpPr>
              <a:spLocks noChangeShapeType="1"/>
            </p:cNvSpPr>
            <p:nvPr/>
          </p:nvSpPr>
          <p:spPr bwMode="auto">
            <a:xfrm>
              <a:off x="2774" y="1095"/>
              <a:ext cx="227" cy="0"/>
            </a:xfrm>
            <a:prstGeom prst="line">
              <a:avLst/>
            </a:prstGeom>
            <a:noFill/>
            <a:ln w="38100">
              <a:solidFill>
                <a:schemeClr val="tx1"/>
              </a:solidFill>
              <a:round/>
            </a:ln>
          </p:spPr>
          <p:txBody>
            <a:bodyPr/>
            <a:lstStyle/>
            <a:p>
              <a:endParaRPr lang="zh-CN" altLang="en-US"/>
            </a:p>
          </p:txBody>
        </p:sp>
        <p:sp>
          <p:nvSpPr>
            <p:cNvPr id="106581" name="Line 17"/>
            <p:cNvSpPr>
              <a:spLocks noChangeShapeType="1"/>
            </p:cNvSpPr>
            <p:nvPr/>
          </p:nvSpPr>
          <p:spPr bwMode="auto">
            <a:xfrm>
              <a:off x="2773" y="812"/>
              <a:ext cx="0" cy="272"/>
            </a:xfrm>
            <a:prstGeom prst="line">
              <a:avLst/>
            </a:prstGeom>
            <a:noFill/>
            <a:ln w="38100">
              <a:solidFill>
                <a:schemeClr val="tx1"/>
              </a:solidFill>
              <a:round/>
            </a:ln>
          </p:spPr>
          <p:txBody>
            <a:bodyPr/>
            <a:lstStyle/>
            <a:p>
              <a:endParaRPr lang="zh-CN" altLang="en-US"/>
            </a:p>
          </p:txBody>
        </p:sp>
        <p:sp>
          <p:nvSpPr>
            <p:cNvPr id="106582" name="Line 18"/>
            <p:cNvSpPr>
              <a:spLocks noChangeShapeType="1"/>
            </p:cNvSpPr>
            <p:nvPr/>
          </p:nvSpPr>
          <p:spPr bwMode="auto">
            <a:xfrm>
              <a:off x="2546" y="812"/>
              <a:ext cx="227" cy="0"/>
            </a:xfrm>
            <a:prstGeom prst="line">
              <a:avLst/>
            </a:prstGeom>
            <a:noFill/>
            <a:ln w="38100">
              <a:solidFill>
                <a:schemeClr val="tx1"/>
              </a:solidFill>
              <a:round/>
            </a:ln>
          </p:spPr>
          <p:txBody>
            <a:bodyPr/>
            <a:lstStyle/>
            <a:p>
              <a:endParaRPr lang="zh-CN" altLang="en-US"/>
            </a:p>
          </p:txBody>
        </p:sp>
        <p:sp>
          <p:nvSpPr>
            <p:cNvPr id="106583" name="Line 19"/>
            <p:cNvSpPr>
              <a:spLocks noChangeShapeType="1"/>
            </p:cNvSpPr>
            <p:nvPr/>
          </p:nvSpPr>
          <p:spPr bwMode="auto">
            <a:xfrm>
              <a:off x="2094" y="812"/>
              <a:ext cx="0" cy="272"/>
            </a:xfrm>
            <a:prstGeom prst="line">
              <a:avLst/>
            </a:prstGeom>
            <a:noFill/>
            <a:ln w="38100">
              <a:solidFill>
                <a:schemeClr val="tx1"/>
              </a:solidFill>
              <a:round/>
            </a:ln>
          </p:spPr>
          <p:txBody>
            <a:bodyPr/>
            <a:lstStyle/>
            <a:p>
              <a:endParaRPr lang="zh-CN" altLang="en-US"/>
            </a:p>
          </p:txBody>
        </p:sp>
        <p:sp>
          <p:nvSpPr>
            <p:cNvPr id="106584" name="Line 20"/>
            <p:cNvSpPr>
              <a:spLocks noChangeShapeType="1"/>
            </p:cNvSpPr>
            <p:nvPr/>
          </p:nvSpPr>
          <p:spPr bwMode="auto">
            <a:xfrm>
              <a:off x="3229" y="1095"/>
              <a:ext cx="227" cy="0"/>
            </a:xfrm>
            <a:prstGeom prst="line">
              <a:avLst/>
            </a:prstGeom>
            <a:noFill/>
            <a:ln w="38100">
              <a:solidFill>
                <a:schemeClr val="tx1"/>
              </a:solidFill>
              <a:round/>
            </a:ln>
          </p:spPr>
          <p:txBody>
            <a:bodyPr/>
            <a:lstStyle/>
            <a:p>
              <a:endParaRPr lang="zh-CN" altLang="en-US"/>
            </a:p>
          </p:txBody>
        </p:sp>
        <p:sp>
          <p:nvSpPr>
            <p:cNvPr id="106585" name="Line 21"/>
            <p:cNvSpPr>
              <a:spLocks noChangeShapeType="1"/>
            </p:cNvSpPr>
            <p:nvPr/>
          </p:nvSpPr>
          <p:spPr bwMode="auto">
            <a:xfrm>
              <a:off x="3228" y="812"/>
              <a:ext cx="0" cy="272"/>
            </a:xfrm>
            <a:prstGeom prst="line">
              <a:avLst/>
            </a:prstGeom>
            <a:noFill/>
            <a:ln w="38100">
              <a:solidFill>
                <a:schemeClr val="tx1"/>
              </a:solidFill>
              <a:round/>
            </a:ln>
          </p:spPr>
          <p:txBody>
            <a:bodyPr/>
            <a:lstStyle/>
            <a:p>
              <a:endParaRPr lang="zh-CN" altLang="en-US"/>
            </a:p>
          </p:txBody>
        </p:sp>
        <p:sp>
          <p:nvSpPr>
            <p:cNvPr id="106586" name="Line 22"/>
            <p:cNvSpPr>
              <a:spLocks noChangeShapeType="1"/>
            </p:cNvSpPr>
            <p:nvPr/>
          </p:nvSpPr>
          <p:spPr bwMode="auto">
            <a:xfrm>
              <a:off x="3001" y="812"/>
              <a:ext cx="227" cy="0"/>
            </a:xfrm>
            <a:prstGeom prst="line">
              <a:avLst/>
            </a:prstGeom>
            <a:noFill/>
            <a:ln w="38100">
              <a:solidFill>
                <a:schemeClr val="tx1"/>
              </a:solidFill>
              <a:round/>
            </a:ln>
          </p:spPr>
          <p:txBody>
            <a:bodyPr/>
            <a:lstStyle/>
            <a:p>
              <a:endParaRPr lang="zh-CN" altLang="en-US"/>
            </a:p>
          </p:txBody>
        </p:sp>
        <p:sp>
          <p:nvSpPr>
            <p:cNvPr id="106587" name="Line 23"/>
            <p:cNvSpPr>
              <a:spLocks noChangeShapeType="1"/>
            </p:cNvSpPr>
            <p:nvPr/>
          </p:nvSpPr>
          <p:spPr bwMode="auto">
            <a:xfrm>
              <a:off x="3455" y="812"/>
              <a:ext cx="0" cy="272"/>
            </a:xfrm>
            <a:prstGeom prst="line">
              <a:avLst/>
            </a:prstGeom>
            <a:noFill/>
            <a:ln w="38100">
              <a:solidFill>
                <a:schemeClr val="tx1"/>
              </a:solidFill>
              <a:round/>
            </a:ln>
          </p:spPr>
          <p:txBody>
            <a:bodyPr/>
            <a:lstStyle/>
            <a:p>
              <a:endParaRPr lang="zh-CN" altLang="en-US"/>
            </a:p>
          </p:txBody>
        </p:sp>
        <p:sp>
          <p:nvSpPr>
            <p:cNvPr id="106588" name="Line 24"/>
            <p:cNvSpPr>
              <a:spLocks noChangeShapeType="1"/>
            </p:cNvSpPr>
            <p:nvPr/>
          </p:nvSpPr>
          <p:spPr bwMode="auto">
            <a:xfrm>
              <a:off x="3682" y="1095"/>
              <a:ext cx="227" cy="0"/>
            </a:xfrm>
            <a:prstGeom prst="line">
              <a:avLst/>
            </a:prstGeom>
            <a:noFill/>
            <a:ln w="38100">
              <a:solidFill>
                <a:schemeClr val="tx1"/>
              </a:solidFill>
              <a:round/>
            </a:ln>
          </p:spPr>
          <p:txBody>
            <a:bodyPr/>
            <a:lstStyle/>
            <a:p>
              <a:endParaRPr lang="zh-CN" altLang="en-US"/>
            </a:p>
          </p:txBody>
        </p:sp>
        <p:sp>
          <p:nvSpPr>
            <p:cNvPr id="106589" name="Line 25"/>
            <p:cNvSpPr>
              <a:spLocks noChangeShapeType="1"/>
            </p:cNvSpPr>
            <p:nvPr/>
          </p:nvSpPr>
          <p:spPr bwMode="auto">
            <a:xfrm>
              <a:off x="3681" y="812"/>
              <a:ext cx="0" cy="272"/>
            </a:xfrm>
            <a:prstGeom prst="line">
              <a:avLst/>
            </a:prstGeom>
            <a:noFill/>
            <a:ln w="38100">
              <a:solidFill>
                <a:schemeClr val="tx1"/>
              </a:solidFill>
              <a:round/>
            </a:ln>
          </p:spPr>
          <p:txBody>
            <a:bodyPr/>
            <a:lstStyle/>
            <a:p>
              <a:endParaRPr lang="zh-CN" altLang="en-US"/>
            </a:p>
          </p:txBody>
        </p:sp>
        <p:sp>
          <p:nvSpPr>
            <p:cNvPr id="106590" name="Line 26"/>
            <p:cNvSpPr>
              <a:spLocks noChangeShapeType="1"/>
            </p:cNvSpPr>
            <p:nvPr/>
          </p:nvSpPr>
          <p:spPr bwMode="auto">
            <a:xfrm>
              <a:off x="3454" y="812"/>
              <a:ext cx="227" cy="0"/>
            </a:xfrm>
            <a:prstGeom prst="line">
              <a:avLst/>
            </a:prstGeom>
            <a:noFill/>
            <a:ln w="38100">
              <a:solidFill>
                <a:schemeClr val="tx1"/>
              </a:solidFill>
              <a:round/>
            </a:ln>
          </p:spPr>
          <p:txBody>
            <a:bodyPr/>
            <a:lstStyle/>
            <a:p>
              <a:endParaRPr lang="zh-CN" altLang="en-US"/>
            </a:p>
          </p:txBody>
        </p:sp>
        <p:sp>
          <p:nvSpPr>
            <p:cNvPr id="106591" name="Line 27"/>
            <p:cNvSpPr>
              <a:spLocks noChangeShapeType="1"/>
            </p:cNvSpPr>
            <p:nvPr/>
          </p:nvSpPr>
          <p:spPr bwMode="auto">
            <a:xfrm>
              <a:off x="4136" y="1095"/>
              <a:ext cx="227" cy="0"/>
            </a:xfrm>
            <a:prstGeom prst="line">
              <a:avLst/>
            </a:prstGeom>
            <a:noFill/>
            <a:ln w="38100">
              <a:solidFill>
                <a:schemeClr val="tx1"/>
              </a:solidFill>
              <a:round/>
            </a:ln>
          </p:spPr>
          <p:txBody>
            <a:bodyPr/>
            <a:lstStyle/>
            <a:p>
              <a:endParaRPr lang="zh-CN" altLang="en-US"/>
            </a:p>
          </p:txBody>
        </p:sp>
        <p:sp>
          <p:nvSpPr>
            <p:cNvPr id="106592" name="Line 28"/>
            <p:cNvSpPr>
              <a:spLocks noChangeShapeType="1"/>
            </p:cNvSpPr>
            <p:nvPr/>
          </p:nvSpPr>
          <p:spPr bwMode="auto">
            <a:xfrm>
              <a:off x="4135" y="812"/>
              <a:ext cx="0" cy="272"/>
            </a:xfrm>
            <a:prstGeom prst="line">
              <a:avLst/>
            </a:prstGeom>
            <a:noFill/>
            <a:ln w="38100">
              <a:solidFill>
                <a:schemeClr val="tx1"/>
              </a:solidFill>
              <a:round/>
            </a:ln>
          </p:spPr>
          <p:txBody>
            <a:bodyPr/>
            <a:lstStyle/>
            <a:p>
              <a:endParaRPr lang="zh-CN" altLang="en-US"/>
            </a:p>
          </p:txBody>
        </p:sp>
        <p:sp>
          <p:nvSpPr>
            <p:cNvPr id="106593" name="Line 29"/>
            <p:cNvSpPr>
              <a:spLocks noChangeShapeType="1"/>
            </p:cNvSpPr>
            <p:nvPr/>
          </p:nvSpPr>
          <p:spPr bwMode="auto">
            <a:xfrm>
              <a:off x="3908" y="812"/>
              <a:ext cx="227" cy="0"/>
            </a:xfrm>
            <a:prstGeom prst="line">
              <a:avLst/>
            </a:prstGeom>
            <a:noFill/>
            <a:ln w="38100">
              <a:solidFill>
                <a:schemeClr val="tx1"/>
              </a:solidFill>
              <a:round/>
            </a:ln>
          </p:spPr>
          <p:txBody>
            <a:bodyPr/>
            <a:lstStyle/>
            <a:p>
              <a:endParaRPr lang="zh-CN" altLang="en-US"/>
            </a:p>
          </p:txBody>
        </p:sp>
        <p:sp>
          <p:nvSpPr>
            <p:cNvPr id="106594" name="Line 30"/>
            <p:cNvSpPr>
              <a:spLocks noChangeShapeType="1"/>
            </p:cNvSpPr>
            <p:nvPr/>
          </p:nvSpPr>
          <p:spPr bwMode="auto">
            <a:xfrm>
              <a:off x="4362" y="812"/>
              <a:ext cx="0" cy="272"/>
            </a:xfrm>
            <a:prstGeom prst="line">
              <a:avLst/>
            </a:prstGeom>
            <a:noFill/>
            <a:ln w="38100">
              <a:solidFill>
                <a:schemeClr val="tx1"/>
              </a:solidFill>
              <a:round/>
            </a:ln>
          </p:spPr>
          <p:txBody>
            <a:bodyPr/>
            <a:lstStyle/>
            <a:p>
              <a:endParaRPr lang="zh-CN" altLang="en-US"/>
            </a:p>
          </p:txBody>
        </p:sp>
        <p:sp>
          <p:nvSpPr>
            <p:cNvPr id="106595" name="Line 31"/>
            <p:cNvSpPr>
              <a:spLocks noChangeShapeType="1"/>
            </p:cNvSpPr>
            <p:nvPr/>
          </p:nvSpPr>
          <p:spPr bwMode="auto">
            <a:xfrm>
              <a:off x="4589" y="1095"/>
              <a:ext cx="227" cy="0"/>
            </a:xfrm>
            <a:prstGeom prst="line">
              <a:avLst/>
            </a:prstGeom>
            <a:noFill/>
            <a:ln w="38100">
              <a:solidFill>
                <a:schemeClr val="tx1"/>
              </a:solidFill>
              <a:round/>
            </a:ln>
          </p:spPr>
          <p:txBody>
            <a:bodyPr/>
            <a:lstStyle/>
            <a:p>
              <a:endParaRPr lang="zh-CN" altLang="en-US"/>
            </a:p>
          </p:txBody>
        </p:sp>
        <p:sp>
          <p:nvSpPr>
            <p:cNvPr id="106596" name="Line 32"/>
            <p:cNvSpPr>
              <a:spLocks noChangeShapeType="1"/>
            </p:cNvSpPr>
            <p:nvPr/>
          </p:nvSpPr>
          <p:spPr bwMode="auto">
            <a:xfrm>
              <a:off x="4588" y="812"/>
              <a:ext cx="0" cy="272"/>
            </a:xfrm>
            <a:prstGeom prst="line">
              <a:avLst/>
            </a:prstGeom>
            <a:noFill/>
            <a:ln w="38100">
              <a:solidFill>
                <a:schemeClr val="tx1"/>
              </a:solidFill>
              <a:round/>
            </a:ln>
          </p:spPr>
          <p:txBody>
            <a:bodyPr/>
            <a:lstStyle/>
            <a:p>
              <a:endParaRPr lang="zh-CN" altLang="en-US"/>
            </a:p>
          </p:txBody>
        </p:sp>
        <p:sp>
          <p:nvSpPr>
            <p:cNvPr id="106597" name="Line 33"/>
            <p:cNvSpPr>
              <a:spLocks noChangeShapeType="1"/>
            </p:cNvSpPr>
            <p:nvPr/>
          </p:nvSpPr>
          <p:spPr bwMode="auto">
            <a:xfrm>
              <a:off x="4361" y="812"/>
              <a:ext cx="227" cy="0"/>
            </a:xfrm>
            <a:prstGeom prst="line">
              <a:avLst/>
            </a:prstGeom>
            <a:noFill/>
            <a:ln w="38100">
              <a:solidFill>
                <a:schemeClr val="tx1"/>
              </a:solidFill>
              <a:round/>
            </a:ln>
          </p:spPr>
          <p:txBody>
            <a:bodyPr/>
            <a:lstStyle/>
            <a:p>
              <a:endParaRPr lang="zh-CN" altLang="en-US"/>
            </a:p>
          </p:txBody>
        </p:sp>
        <p:sp>
          <p:nvSpPr>
            <p:cNvPr id="106598" name="Line 34"/>
            <p:cNvSpPr>
              <a:spLocks noChangeShapeType="1"/>
            </p:cNvSpPr>
            <p:nvPr/>
          </p:nvSpPr>
          <p:spPr bwMode="auto">
            <a:xfrm>
              <a:off x="3909" y="812"/>
              <a:ext cx="0" cy="272"/>
            </a:xfrm>
            <a:prstGeom prst="line">
              <a:avLst/>
            </a:prstGeom>
            <a:noFill/>
            <a:ln w="38100">
              <a:solidFill>
                <a:schemeClr val="tx1"/>
              </a:solidFill>
              <a:round/>
            </a:ln>
          </p:spPr>
          <p:txBody>
            <a:bodyPr/>
            <a:lstStyle/>
            <a:p>
              <a:endParaRPr lang="zh-CN" altLang="en-US"/>
            </a:p>
          </p:txBody>
        </p:sp>
        <p:sp>
          <p:nvSpPr>
            <p:cNvPr id="106599" name="Line 35"/>
            <p:cNvSpPr>
              <a:spLocks noChangeShapeType="1"/>
            </p:cNvSpPr>
            <p:nvPr/>
          </p:nvSpPr>
          <p:spPr bwMode="auto">
            <a:xfrm>
              <a:off x="3001" y="812"/>
              <a:ext cx="0" cy="272"/>
            </a:xfrm>
            <a:prstGeom prst="line">
              <a:avLst/>
            </a:prstGeom>
            <a:noFill/>
            <a:ln w="38100">
              <a:solidFill>
                <a:schemeClr val="tx1"/>
              </a:solidFill>
              <a:round/>
            </a:ln>
          </p:spPr>
          <p:txBody>
            <a:bodyPr/>
            <a:lstStyle/>
            <a:p>
              <a:endParaRPr lang="zh-CN" altLang="en-US"/>
            </a:p>
          </p:txBody>
        </p:sp>
        <p:sp>
          <p:nvSpPr>
            <p:cNvPr id="106600" name="Line 36"/>
            <p:cNvSpPr>
              <a:spLocks noChangeShapeType="1"/>
            </p:cNvSpPr>
            <p:nvPr/>
          </p:nvSpPr>
          <p:spPr bwMode="auto">
            <a:xfrm>
              <a:off x="1186" y="812"/>
              <a:ext cx="0" cy="272"/>
            </a:xfrm>
            <a:prstGeom prst="line">
              <a:avLst/>
            </a:prstGeom>
            <a:noFill/>
            <a:ln w="38100">
              <a:solidFill>
                <a:schemeClr val="tx1"/>
              </a:solidFill>
              <a:round/>
            </a:ln>
          </p:spPr>
          <p:txBody>
            <a:bodyPr/>
            <a:lstStyle/>
            <a:p>
              <a:endParaRPr lang="zh-CN" altLang="en-US"/>
            </a:p>
          </p:txBody>
        </p:sp>
        <p:sp>
          <p:nvSpPr>
            <p:cNvPr id="106601" name="Line 37"/>
            <p:cNvSpPr>
              <a:spLocks noChangeShapeType="1"/>
            </p:cNvSpPr>
            <p:nvPr/>
          </p:nvSpPr>
          <p:spPr bwMode="auto">
            <a:xfrm flipH="1">
              <a:off x="1048" y="1084"/>
              <a:ext cx="138" cy="0"/>
            </a:xfrm>
            <a:prstGeom prst="line">
              <a:avLst/>
            </a:prstGeom>
            <a:noFill/>
            <a:ln w="38100">
              <a:solidFill>
                <a:schemeClr val="tx1"/>
              </a:solidFill>
              <a:round/>
            </a:ln>
          </p:spPr>
          <p:txBody>
            <a:bodyPr/>
            <a:lstStyle/>
            <a:p>
              <a:endParaRPr lang="zh-CN" altLang="en-US"/>
            </a:p>
          </p:txBody>
        </p:sp>
        <p:sp>
          <p:nvSpPr>
            <p:cNvPr id="106602" name="Line 38"/>
            <p:cNvSpPr>
              <a:spLocks noChangeShapeType="1"/>
            </p:cNvSpPr>
            <p:nvPr/>
          </p:nvSpPr>
          <p:spPr bwMode="auto">
            <a:xfrm>
              <a:off x="5042" y="1095"/>
              <a:ext cx="227" cy="0"/>
            </a:xfrm>
            <a:prstGeom prst="line">
              <a:avLst/>
            </a:prstGeom>
            <a:noFill/>
            <a:ln w="38100">
              <a:solidFill>
                <a:schemeClr val="tx1"/>
              </a:solidFill>
              <a:round/>
            </a:ln>
          </p:spPr>
          <p:txBody>
            <a:bodyPr/>
            <a:lstStyle/>
            <a:p>
              <a:endParaRPr lang="zh-CN" altLang="en-US"/>
            </a:p>
          </p:txBody>
        </p:sp>
        <p:sp>
          <p:nvSpPr>
            <p:cNvPr id="106603" name="Line 39"/>
            <p:cNvSpPr>
              <a:spLocks noChangeShapeType="1"/>
            </p:cNvSpPr>
            <p:nvPr/>
          </p:nvSpPr>
          <p:spPr bwMode="auto">
            <a:xfrm>
              <a:off x="5041" y="812"/>
              <a:ext cx="0" cy="272"/>
            </a:xfrm>
            <a:prstGeom prst="line">
              <a:avLst/>
            </a:prstGeom>
            <a:noFill/>
            <a:ln w="38100">
              <a:solidFill>
                <a:schemeClr val="tx1"/>
              </a:solidFill>
              <a:round/>
            </a:ln>
          </p:spPr>
          <p:txBody>
            <a:bodyPr/>
            <a:lstStyle/>
            <a:p>
              <a:endParaRPr lang="zh-CN" altLang="en-US"/>
            </a:p>
          </p:txBody>
        </p:sp>
        <p:sp>
          <p:nvSpPr>
            <p:cNvPr id="106604" name="Line 40"/>
            <p:cNvSpPr>
              <a:spLocks noChangeShapeType="1"/>
            </p:cNvSpPr>
            <p:nvPr/>
          </p:nvSpPr>
          <p:spPr bwMode="auto">
            <a:xfrm>
              <a:off x="4814" y="812"/>
              <a:ext cx="227" cy="0"/>
            </a:xfrm>
            <a:prstGeom prst="line">
              <a:avLst/>
            </a:prstGeom>
            <a:noFill/>
            <a:ln w="38100">
              <a:solidFill>
                <a:schemeClr val="tx1"/>
              </a:solidFill>
              <a:round/>
            </a:ln>
          </p:spPr>
          <p:txBody>
            <a:bodyPr/>
            <a:lstStyle/>
            <a:p>
              <a:endParaRPr lang="zh-CN" altLang="en-US"/>
            </a:p>
          </p:txBody>
        </p:sp>
        <p:sp>
          <p:nvSpPr>
            <p:cNvPr id="106605" name="Line 41"/>
            <p:cNvSpPr>
              <a:spLocks noChangeShapeType="1"/>
            </p:cNvSpPr>
            <p:nvPr/>
          </p:nvSpPr>
          <p:spPr bwMode="auto">
            <a:xfrm>
              <a:off x="4815" y="812"/>
              <a:ext cx="0" cy="272"/>
            </a:xfrm>
            <a:prstGeom prst="line">
              <a:avLst/>
            </a:prstGeom>
            <a:noFill/>
            <a:ln w="38100">
              <a:solidFill>
                <a:schemeClr val="tx1"/>
              </a:solidFill>
              <a:round/>
            </a:ln>
          </p:spPr>
          <p:txBody>
            <a:bodyPr/>
            <a:lstStyle/>
            <a:p>
              <a:endParaRPr lang="zh-CN" altLang="en-US"/>
            </a:p>
          </p:txBody>
        </p:sp>
      </p:grpSp>
      <p:sp>
        <p:nvSpPr>
          <p:cNvPr id="106502" name="Text Box 42"/>
          <p:cNvSpPr txBox="1">
            <a:spLocks noChangeArrowheads="1"/>
          </p:cNvSpPr>
          <p:nvPr/>
        </p:nvSpPr>
        <p:spPr bwMode="auto">
          <a:xfrm>
            <a:off x="2225675" y="1504950"/>
            <a:ext cx="590550" cy="457200"/>
          </a:xfrm>
          <a:prstGeom prst="rect">
            <a:avLst/>
          </a:prstGeom>
          <a:noFill/>
          <a:ln w="38100">
            <a:noFill/>
            <a:miter lim="800000"/>
          </a:ln>
        </p:spPr>
        <p:txBody>
          <a:bodyPr wrap="none">
            <a:spAutoFit/>
          </a:bodyPr>
          <a:lstStyle/>
          <a:p>
            <a:pPr algn="l">
              <a:lnSpc>
                <a:spcPct val="100000"/>
              </a:lnSpc>
              <a:spcBef>
                <a:spcPct val="0"/>
              </a:spcBef>
            </a:pPr>
            <a:r>
              <a:rPr lang="en-US" altLang="zh-CN" sz="2400"/>
              <a:t>CP</a:t>
            </a:r>
          </a:p>
        </p:txBody>
      </p:sp>
      <p:sp>
        <p:nvSpPr>
          <p:cNvPr id="106503" name="Text Box 43"/>
          <p:cNvSpPr txBox="1">
            <a:spLocks noChangeArrowheads="1"/>
          </p:cNvSpPr>
          <p:nvPr/>
        </p:nvSpPr>
        <p:spPr bwMode="auto">
          <a:xfrm>
            <a:off x="3171825" y="2170113"/>
            <a:ext cx="615950" cy="457200"/>
          </a:xfrm>
          <a:prstGeom prst="rect">
            <a:avLst/>
          </a:prstGeom>
          <a:noFill/>
          <a:ln w="38100">
            <a:noFill/>
            <a:miter lim="800000"/>
          </a:ln>
        </p:spPr>
        <p:txBody>
          <a:bodyPr>
            <a:spAutoFit/>
          </a:bodyPr>
          <a:lstStyle/>
          <a:p>
            <a:pPr algn="l">
              <a:lnSpc>
                <a:spcPct val="100000"/>
              </a:lnSpc>
              <a:spcBef>
                <a:spcPct val="0"/>
              </a:spcBef>
            </a:pPr>
            <a:r>
              <a:rPr lang="en-US" altLang="zh-CN" sz="2400" b="0">
                <a:solidFill>
                  <a:srgbClr val="FF0000"/>
                </a:solidFill>
                <a:latin typeface="Georgia" panose="02040502050405020303" pitchFamily="18" charset="0"/>
              </a:rPr>
              <a:t>T</a:t>
            </a:r>
            <a:r>
              <a:rPr lang="en-US" altLang="zh-CN" sz="2400" b="0">
                <a:solidFill>
                  <a:srgbClr val="FF0000"/>
                </a:solidFill>
                <a:latin typeface="Georgia" panose="02040502050405020303" pitchFamily="18" charset="0"/>
                <a:sym typeface="Symbol" panose="05050102010706020507" pitchFamily="18" charset="2"/>
              </a:rPr>
              <a:t></a:t>
            </a:r>
            <a:endParaRPr lang="en-US" altLang="zh-CN" sz="2400" b="0">
              <a:solidFill>
                <a:srgbClr val="FF0000"/>
              </a:solidFill>
              <a:latin typeface="Georgia" panose="02040502050405020303" pitchFamily="18" charset="0"/>
            </a:endParaRPr>
          </a:p>
        </p:txBody>
      </p:sp>
      <p:grpSp>
        <p:nvGrpSpPr>
          <p:cNvPr id="106504" name="Group 44"/>
          <p:cNvGrpSpPr/>
          <p:nvPr/>
        </p:nvGrpSpPr>
        <p:grpSpPr bwMode="auto">
          <a:xfrm>
            <a:off x="2843214" y="2447926"/>
            <a:ext cx="6700837" cy="449263"/>
            <a:chOff x="1048" y="1407"/>
            <a:chExt cx="4221" cy="283"/>
          </a:xfrm>
        </p:grpSpPr>
        <p:sp>
          <p:nvSpPr>
            <p:cNvPr id="106564" name="Line 45"/>
            <p:cNvSpPr>
              <a:spLocks noChangeShapeType="1"/>
            </p:cNvSpPr>
            <p:nvPr/>
          </p:nvSpPr>
          <p:spPr bwMode="auto">
            <a:xfrm>
              <a:off x="1048" y="1690"/>
              <a:ext cx="591" cy="0"/>
            </a:xfrm>
            <a:prstGeom prst="line">
              <a:avLst/>
            </a:prstGeom>
            <a:noFill/>
            <a:ln w="38100">
              <a:solidFill>
                <a:schemeClr val="tx1"/>
              </a:solidFill>
              <a:round/>
            </a:ln>
          </p:spPr>
          <p:txBody>
            <a:bodyPr/>
            <a:lstStyle/>
            <a:p>
              <a:endParaRPr lang="zh-CN" altLang="en-US"/>
            </a:p>
          </p:txBody>
        </p:sp>
        <p:sp>
          <p:nvSpPr>
            <p:cNvPr id="106565" name="Line 46"/>
            <p:cNvSpPr>
              <a:spLocks noChangeShapeType="1"/>
            </p:cNvSpPr>
            <p:nvPr/>
          </p:nvSpPr>
          <p:spPr bwMode="auto">
            <a:xfrm>
              <a:off x="1641" y="1411"/>
              <a:ext cx="1815" cy="0"/>
            </a:xfrm>
            <a:prstGeom prst="line">
              <a:avLst/>
            </a:prstGeom>
            <a:noFill/>
            <a:ln w="38100">
              <a:solidFill>
                <a:schemeClr val="tx1"/>
              </a:solidFill>
              <a:round/>
            </a:ln>
          </p:spPr>
          <p:txBody>
            <a:bodyPr/>
            <a:lstStyle/>
            <a:p>
              <a:endParaRPr lang="zh-CN" altLang="en-US"/>
            </a:p>
          </p:txBody>
        </p:sp>
        <p:sp>
          <p:nvSpPr>
            <p:cNvPr id="106566" name="Line 47"/>
            <p:cNvSpPr>
              <a:spLocks noChangeShapeType="1"/>
            </p:cNvSpPr>
            <p:nvPr/>
          </p:nvSpPr>
          <p:spPr bwMode="auto">
            <a:xfrm>
              <a:off x="1640" y="1418"/>
              <a:ext cx="0" cy="272"/>
            </a:xfrm>
            <a:prstGeom prst="line">
              <a:avLst/>
            </a:prstGeom>
            <a:noFill/>
            <a:ln w="38100">
              <a:solidFill>
                <a:schemeClr val="tx1"/>
              </a:solidFill>
              <a:round/>
            </a:ln>
          </p:spPr>
          <p:txBody>
            <a:bodyPr/>
            <a:lstStyle/>
            <a:p>
              <a:endParaRPr lang="zh-CN" altLang="en-US"/>
            </a:p>
          </p:txBody>
        </p:sp>
        <p:sp>
          <p:nvSpPr>
            <p:cNvPr id="106567" name="Line 48"/>
            <p:cNvSpPr>
              <a:spLocks noChangeShapeType="1"/>
            </p:cNvSpPr>
            <p:nvPr/>
          </p:nvSpPr>
          <p:spPr bwMode="auto">
            <a:xfrm>
              <a:off x="3454" y="1407"/>
              <a:ext cx="0" cy="272"/>
            </a:xfrm>
            <a:prstGeom prst="line">
              <a:avLst/>
            </a:prstGeom>
            <a:noFill/>
            <a:ln w="38100">
              <a:solidFill>
                <a:schemeClr val="tx1"/>
              </a:solidFill>
              <a:round/>
            </a:ln>
          </p:spPr>
          <p:txBody>
            <a:bodyPr/>
            <a:lstStyle/>
            <a:p>
              <a:endParaRPr lang="zh-CN" altLang="en-US"/>
            </a:p>
          </p:txBody>
        </p:sp>
        <p:sp>
          <p:nvSpPr>
            <p:cNvPr id="106568" name="Line 49"/>
            <p:cNvSpPr>
              <a:spLocks noChangeShapeType="1"/>
            </p:cNvSpPr>
            <p:nvPr/>
          </p:nvSpPr>
          <p:spPr bwMode="auto">
            <a:xfrm>
              <a:off x="3454" y="1690"/>
              <a:ext cx="1815" cy="0"/>
            </a:xfrm>
            <a:prstGeom prst="line">
              <a:avLst/>
            </a:prstGeom>
            <a:noFill/>
            <a:ln w="38100">
              <a:solidFill>
                <a:schemeClr val="tx1"/>
              </a:solidFill>
              <a:round/>
            </a:ln>
          </p:spPr>
          <p:txBody>
            <a:bodyPr/>
            <a:lstStyle/>
            <a:p>
              <a:endParaRPr lang="zh-CN" altLang="en-US"/>
            </a:p>
          </p:txBody>
        </p:sp>
      </p:grpSp>
      <p:grpSp>
        <p:nvGrpSpPr>
          <p:cNvPr id="106505" name="Group 50"/>
          <p:cNvGrpSpPr/>
          <p:nvPr/>
        </p:nvGrpSpPr>
        <p:grpSpPr bwMode="auto">
          <a:xfrm>
            <a:off x="2843214" y="3078163"/>
            <a:ext cx="6700837" cy="449262"/>
            <a:chOff x="1048" y="1804"/>
            <a:chExt cx="4221" cy="283"/>
          </a:xfrm>
        </p:grpSpPr>
        <p:sp>
          <p:nvSpPr>
            <p:cNvPr id="106559" name="Line 51"/>
            <p:cNvSpPr>
              <a:spLocks noChangeShapeType="1"/>
            </p:cNvSpPr>
            <p:nvPr/>
          </p:nvSpPr>
          <p:spPr bwMode="auto">
            <a:xfrm>
              <a:off x="1048" y="2087"/>
              <a:ext cx="1041" cy="0"/>
            </a:xfrm>
            <a:prstGeom prst="line">
              <a:avLst/>
            </a:prstGeom>
            <a:noFill/>
            <a:ln w="38100">
              <a:solidFill>
                <a:schemeClr val="tx1"/>
              </a:solidFill>
              <a:round/>
            </a:ln>
          </p:spPr>
          <p:txBody>
            <a:bodyPr/>
            <a:lstStyle/>
            <a:p>
              <a:endParaRPr lang="zh-CN" altLang="en-US"/>
            </a:p>
          </p:txBody>
        </p:sp>
        <p:sp>
          <p:nvSpPr>
            <p:cNvPr id="106560" name="Line 52"/>
            <p:cNvSpPr>
              <a:spLocks noChangeShapeType="1"/>
            </p:cNvSpPr>
            <p:nvPr/>
          </p:nvSpPr>
          <p:spPr bwMode="auto">
            <a:xfrm>
              <a:off x="2091" y="1808"/>
              <a:ext cx="1815" cy="0"/>
            </a:xfrm>
            <a:prstGeom prst="line">
              <a:avLst/>
            </a:prstGeom>
            <a:noFill/>
            <a:ln w="38100">
              <a:solidFill>
                <a:schemeClr val="tx1"/>
              </a:solidFill>
              <a:round/>
            </a:ln>
          </p:spPr>
          <p:txBody>
            <a:bodyPr/>
            <a:lstStyle/>
            <a:p>
              <a:endParaRPr lang="zh-CN" altLang="en-US"/>
            </a:p>
          </p:txBody>
        </p:sp>
        <p:sp>
          <p:nvSpPr>
            <p:cNvPr id="106561" name="Line 53"/>
            <p:cNvSpPr>
              <a:spLocks noChangeShapeType="1"/>
            </p:cNvSpPr>
            <p:nvPr/>
          </p:nvSpPr>
          <p:spPr bwMode="auto">
            <a:xfrm>
              <a:off x="2090" y="1815"/>
              <a:ext cx="0" cy="272"/>
            </a:xfrm>
            <a:prstGeom prst="line">
              <a:avLst/>
            </a:prstGeom>
            <a:noFill/>
            <a:ln w="38100">
              <a:solidFill>
                <a:schemeClr val="tx1"/>
              </a:solidFill>
              <a:round/>
            </a:ln>
          </p:spPr>
          <p:txBody>
            <a:bodyPr/>
            <a:lstStyle/>
            <a:p>
              <a:endParaRPr lang="zh-CN" altLang="en-US"/>
            </a:p>
          </p:txBody>
        </p:sp>
        <p:sp>
          <p:nvSpPr>
            <p:cNvPr id="106562" name="Line 54"/>
            <p:cNvSpPr>
              <a:spLocks noChangeShapeType="1"/>
            </p:cNvSpPr>
            <p:nvPr/>
          </p:nvSpPr>
          <p:spPr bwMode="auto">
            <a:xfrm>
              <a:off x="3904" y="1804"/>
              <a:ext cx="0" cy="272"/>
            </a:xfrm>
            <a:prstGeom prst="line">
              <a:avLst/>
            </a:prstGeom>
            <a:noFill/>
            <a:ln w="38100">
              <a:solidFill>
                <a:schemeClr val="tx1"/>
              </a:solidFill>
              <a:round/>
            </a:ln>
          </p:spPr>
          <p:txBody>
            <a:bodyPr/>
            <a:lstStyle/>
            <a:p>
              <a:endParaRPr lang="zh-CN" altLang="en-US"/>
            </a:p>
          </p:txBody>
        </p:sp>
        <p:sp>
          <p:nvSpPr>
            <p:cNvPr id="106563" name="Line 55"/>
            <p:cNvSpPr>
              <a:spLocks noChangeShapeType="1"/>
            </p:cNvSpPr>
            <p:nvPr/>
          </p:nvSpPr>
          <p:spPr bwMode="auto">
            <a:xfrm flipV="1">
              <a:off x="3904" y="2087"/>
              <a:ext cx="1365" cy="0"/>
            </a:xfrm>
            <a:prstGeom prst="line">
              <a:avLst/>
            </a:prstGeom>
            <a:noFill/>
            <a:ln w="38100">
              <a:solidFill>
                <a:schemeClr val="tx1"/>
              </a:solidFill>
              <a:round/>
            </a:ln>
          </p:spPr>
          <p:txBody>
            <a:bodyPr/>
            <a:lstStyle/>
            <a:p>
              <a:endParaRPr lang="zh-CN" altLang="en-US"/>
            </a:p>
          </p:txBody>
        </p:sp>
      </p:grpSp>
      <p:grpSp>
        <p:nvGrpSpPr>
          <p:cNvPr id="106506" name="Group 56"/>
          <p:cNvGrpSpPr/>
          <p:nvPr/>
        </p:nvGrpSpPr>
        <p:grpSpPr bwMode="auto">
          <a:xfrm>
            <a:off x="2843214" y="3708401"/>
            <a:ext cx="6700837" cy="449263"/>
            <a:chOff x="1048" y="2201"/>
            <a:chExt cx="4221" cy="283"/>
          </a:xfrm>
        </p:grpSpPr>
        <p:sp>
          <p:nvSpPr>
            <p:cNvPr id="106554" name="Line 57"/>
            <p:cNvSpPr>
              <a:spLocks noChangeShapeType="1"/>
            </p:cNvSpPr>
            <p:nvPr/>
          </p:nvSpPr>
          <p:spPr bwMode="auto">
            <a:xfrm>
              <a:off x="1048" y="2484"/>
              <a:ext cx="1494" cy="0"/>
            </a:xfrm>
            <a:prstGeom prst="line">
              <a:avLst/>
            </a:prstGeom>
            <a:noFill/>
            <a:ln w="38100">
              <a:solidFill>
                <a:schemeClr val="tx1"/>
              </a:solidFill>
              <a:round/>
            </a:ln>
          </p:spPr>
          <p:txBody>
            <a:bodyPr/>
            <a:lstStyle/>
            <a:p>
              <a:endParaRPr lang="zh-CN" altLang="en-US"/>
            </a:p>
          </p:txBody>
        </p:sp>
        <p:sp>
          <p:nvSpPr>
            <p:cNvPr id="106555" name="Line 58"/>
            <p:cNvSpPr>
              <a:spLocks noChangeShapeType="1"/>
            </p:cNvSpPr>
            <p:nvPr/>
          </p:nvSpPr>
          <p:spPr bwMode="auto">
            <a:xfrm>
              <a:off x="2544" y="2205"/>
              <a:ext cx="1815" cy="0"/>
            </a:xfrm>
            <a:prstGeom prst="line">
              <a:avLst/>
            </a:prstGeom>
            <a:noFill/>
            <a:ln w="38100">
              <a:solidFill>
                <a:schemeClr val="tx1"/>
              </a:solidFill>
              <a:round/>
            </a:ln>
          </p:spPr>
          <p:txBody>
            <a:bodyPr/>
            <a:lstStyle/>
            <a:p>
              <a:endParaRPr lang="zh-CN" altLang="en-US"/>
            </a:p>
          </p:txBody>
        </p:sp>
        <p:sp>
          <p:nvSpPr>
            <p:cNvPr id="106556" name="Line 59"/>
            <p:cNvSpPr>
              <a:spLocks noChangeShapeType="1"/>
            </p:cNvSpPr>
            <p:nvPr/>
          </p:nvSpPr>
          <p:spPr bwMode="auto">
            <a:xfrm>
              <a:off x="2543" y="2212"/>
              <a:ext cx="0" cy="272"/>
            </a:xfrm>
            <a:prstGeom prst="line">
              <a:avLst/>
            </a:prstGeom>
            <a:noFill/>
            <a:ln w="38100">
              <a:solidFill>
                <a:schemeClr val="tx1"/>
              </a:solidFill>
              <a:round/>
            </a:ln>
          </p:spPr>
          <p:txBody>
            <a:bodyPr/>
            <a:lstStyle/>
            <a:p>
              <a:endParaRPr lang="zh-CN" altLang="en-US"/>
            </a:p>
          </p:txBody>
        </p:sp>
        <p:sp>
          <p:nvSpPr>
            <p:cNvPr id="106557" name="Line 60"/>
            <p:cNvSpPr>
              <a:spLocks noChangeShapeType="1"/>
            </p:cNvSpPr>
            <p:nvPr/>
          </p:nvSpPr>
          <p:spPr bwMode="auto">
            <a:xfrm>
              <a:off x="4357" y="2201"/>
              <a:ext cx="0" cy="272"/>
            </a:xfrm>
            <a:prstGeom prst="line">
              <a:avLst/>
            </a:prstGeom>
            <a:noFill/>
            <a:ln w="38100">
              <a:solidFill>
                <a:schemeClr val="tx1"/>
              </a:solidFill>
              <a:round/>
            </a:ln>
          </p:spPr>
          <p:txBody>
            <a:bodyPr/>
            <a:lstStyle/>
            <a:p>
              <a:endParaRPr lang="zh-CN" altLang="en-US"/>
            </a:p>
          </p:txBody>
        </p:sp>
        <p:sp>
          <p:nvSpPr>
            <p:cNvPr id="106558" name="Line 61"/>
            <p:cNvSpPr>
              <a:spLocks noChangeShapeType="1"/>
            </p:cNvSpPr>
            <p:nvPr/>
          </p:nvSpPr>
          <p:spPr bwMode="auto">
            <a:xfrm flipV="1">
              <a:off x="4357" y="2484"/>
              <a:ext cx="912" cy="0"/>
            </a:xfrm>
            <a:prstGeom prst="line">
              <a:avLst/>
            </a:prstGeom>
            <a:noFill/>
            <a:ln w="38100">
              <a:solidFill>
                <a:schemeClr val="tx1"/>
              </a:solidFill>
              <a:round/>
            </a:ln>
          </p:spPr>
          <p:txBody>
            <a:bodyPr/>
            <a:lstStyle/>
            <a:p>
              <a:endParaRPr lang="zh-CN" altLang="en-US"/>
            </a:p>
          </p:txBody>
        </p:sp>
      </p:grpSp>
      <p:grpSp>
        <p:nvGrpSpPr>
          <p:cNvPr id="106507" name="Group 62"/>
          <p:cNvGrpSpPr/>
          <p:nvPr/>
        </p:nvGrpSpPr>
        <p:grpSpPr bwMode="auto">
          <a:xfrm>
            <a:off x="2843214" y="4338638"/>
            <a:ext cx="6700837" cy="450850"/>
            <a:chOff x="1048" y="2598"/>
            <a:chExt cx="4221" cy="284"/>
          </a:xfrm>
        </p:grpSpPr>
        <p:sp>
          <p:nvSpPr>
            <p:cNvPr id="106547" name="Line 63"/>
            <p:cNvSpPr>
              <a:spLocks noChangeShapeType="1"/>
            </p:cNvSpPr>
            <p:nvPr/>
          </p:nvSpPr>
          <p:spPr bwMode="auto">
            <a:xfrm>
              <a:off x="1186" y="2881"/>
              <a:ext cx="1809" cy="0"/>
            </a:xfrm>
            <a:prstGeom prst="line">
              <a:avLst/>
            </a:prstGeom>
            <a:noFill/>
            <a:ln w="38100">
              <a:solidFill>
                <a:schemeClr val="tx1"/>
              </a:solidFill>
              <a:round/>
            </a:ln>
          </p:spPr>
          <p:txBody>
            <a:bodyPr/>
            <a:lstStyle/>
            <a:p>
              <a:endParaRPr lang="zh-CN" altLang="en-US"/>
            </a:p>
          </p:txBody>
        </p:sp>
        <p:sp>
          <p:nvSpPr>
            <p:cNvPr id="106548" name="Line 64"/>
            <p:cNvSpPr>
              <a:spLocks noChangeShapeType="1"/>
            </p:cNvSpPr>
            <p:nvPr/>
          </p:nvSpPr>
          <p:spPr bwMode="auto">
            <a:xfrm>
              <a:off x="2997" y="2602"/>
              <a:ext cx="1815" cy="0"/>
            </a:xfrm>
            <a:prstGeom prst="line">
              <a:avLst/>
            </a:prstGeom>
            <a:noFill/>
            <a:ln w="38100">
              <a:solidFill>
                <a:schemeClr val="tx1"/>
              </a:solidFill>
              <a:round/>
            </a:ln>
          </p:spPr>
          <p:txBody>
            <a:bodyPr/>
            <a:lstStyle/>
            <a:p>
              <a:endParaRPr lang="zh-CN" altLang="en-US"/>
            </a:p>
          </p:txBody>
        </p:sp>
        <p:sp>
          <p:nvSpPr>
            <p:cNvPr id="106549" name="Line 65"/>
            <p:cNvSpPr>
              <a:spLocks noChangeShapeType="1"/>
            </p:cNvSpPr>
            <p:nvPr/>
          </p:nvSpPr>
          <p:spPr bwMode="auto">
            <a:xfrm>
              <a:off x="2996" y="2609"/>
              <a:ext cx="0" cy="272"/>
            </a:xfrm>
            <a:prstGeom prst="line">
              <a:avLst/>
            </a:prstGeom>
            <a:noFill/>
            <a:ln w="38100">
              <a:solidFill>
                <a:schemeClr val="tx1"/>
              </a:solidFill>
              <a:round/>
            </a:ln>
          </p:spPr>
          <p:txBody>
            <a:bodyPr/>
            <a:lstStyle/>
            <a:p>
              <a:endParaRPr lang="zh-CN" altLang="en-US"/>
            </a:p>
          </p:txBody>
        </p:sp>
        <p:sp>
          <p:nvSpPr>
            <p:cNvPr id="106550" name="Line 66"/>
            <p:cNvSpPr>
              <a:spLocks noChangeShapeType="1"/>
            </p:cNvSpPr>
            <p:nvPr/>
          </p:nvSpPr>
          <p:spPr bwMode="auto">
            <a:xfrm>
              <a:off x="4810" y="2598"/>
              <a:ext cx="0" cy="272"/>
            </a:xfrm>
            <a:prstGeom prst="line">
              <a:avLst/>
            </a:prstGeom>
            <a:noFill/>
            <a:ln w="38100">
              <a:solidFill>
                <a:schemeClr val="tx1"/>
              </a:solidFill>
              <a:round/>
            </a:ln>
          </p:spPr>
          <p:txBody>
            <a:bodyPr/>
            <a:lstStyle/>
            <a:p>
              <a:endParaRPr lang="zh-CN" altLang="en-US"/>
            </a:p>
          </p:txBody>
        </p:sp>
        <p:sp>
          <p:nvSpPr>
            <p:cNvPr id="106551" name="Line 67"/>
            <p:cNvSpPr>
              <a:spLocks noChangeShapeType="1"/>
            </p:cNvSpPr>
            <p:nvPr/>
          </p:nvSpPr>
          <p:spPr bwMode="auto">
            <a:xfrm>
              <a:off x="4810" y="2881"/>
              <a:ext cx="459" cy="1"/>
            </a:xfrm>
            <a:prstGeom prst="line">
              <a:avLst/>
            </a:prstGeom>
            <a:noFill/>
            <a:ln w="38100">
              <a:solidFill>
                <a:schemeClr val="tx1"/>
              </a:solidFill>
              <a:round/>
            </a:ln>
          </p:spPr>
          <p:txBody>
            <a:bodyPr/>
            <a:lstStyle/>
            <a:p>
              <a:endParaRPr lang="zh-CN" altLang="en-US"/>
            </a:p>
          </p:txBody>
        </p:sp>
        <p:sp>
          <p:nvSpPr>
            <p:cNvPr id="106552" name="Line 68"/>
            <p:cNvSpPr>
              <a:spLocks noChangeShapeType="1"/>
            </p:cNvSpPr>
            <p:nvPr/>
          </p:nvSpPr>
          <p:spPr bwMode="auto">
            <a:xfrm>
              <a:off x="1186" y="2598"/>
              <a:ext cx="0" cy="272"/>
            </a:xfrm>
            <a:prstGeom prst="line">
              <a:avLst/>
            </a:prstGeom>
            <a:noFill/>
            <a:ln w="38100">
              <a:solidFill>
                <a:schemeClr val="tx1"/>
              </a:solidFill>
              <a:round/>
            </a:ln>
          </p:spPr>
          <p:txBody>
            <a:bodyPr/>
            <a:lstStyle/>
            <a:p>
              <a:endParaRPr lang="zh-CN" altLang="en-US"/>
            </a:p>
          </p:txBody>
        </p:sp>
        <p:sp>
          <p:nvSpPr>
            <p:cNvPr id="106553" name="Line 69"/>
            <p:cNvSpPr>
              <a:spLocks noChangeShapeType="1"/>
            </p:cNvSpPr>
            <p:nvPr/>
          </p:nvSpPr>
          <p:spPr bwMode="auto">
            <a:xfrm flipH="1">
              <a:off x="1048" y="2598"/>
              <a:ext cx="140" cy="0"/>
            </a:xfrm>
            <a:prstGeom prst="line">
              <a:avLst/>
            </a:prstGeom>
            <a:noFill/>
            <a:ln w="38100">
              <a:solidFill>
                <a:schemeClr val="tx1"/>
              </a:solidFill>
              <a:round/>
            </a:ln>
          </p:spPr>
          <p:txBody>
            <a:bodyPr/>
            <a:lstStyle/>
            <a:p>
              <a:endParaRPr lang="zh-CN" altLang="en-US"/>
            </a:p>
          </p:txBody>
        </p:sp>
      </p:grpSp>
      <p:sp>
        <p:nvSpPr>
          <p:cNvPr id="106508" name="Line 70"/>
          <p:cNvSpPr>
            <a:spLocks noChangeShapeType="1"/>
          </p:cNvSpPr>
          <p:nvPr/>
        </p:nvSpPr>
        <p:spPr bwMode="auto">
          <a:xfrm>
            <a:off x="6319838" y="5075239"/>
            <a:ext cx="2520950" cy="1587"/>
          </a:xfrm>
          <a:prstGeom prst="line">
            <a:avLst/>
          </a:prstGeom>
          <a:noFill/>
          <a:ln w="19050">
            <a:solidFill>
              <a:srgbClr val="CC3300"/>
            </a:solidFill>
            <a:round/>
            <a:tailEnd type="stealth" w="sm" len="lg"/>
          </a:ln>
        </p:spPr>
        <p:txBody>
          <a:bodyPr/>
          <a:lstStyle/>
          <a:p>
            <a:endParaRPr lang="zh-CN" altLang="en-US"/>
          </a:p>
        </p:txBody>
      </p:sp>
      <p:sp>
        <p:nvSpPr>
          <p:cNvPr id="106509" name="Line 71"/>
          <p:cNvSpPr>
            <a:spLocks noChangeShapeType="1"/>
          </p:cNvSpPr>
          <p:nvPr/>
        </p:nvSpPr>
        <p:spPr bwMode="auto">
          <a:xfrm flipH="1" flipV="1">
            <a:off x="3082926" y="5110164"/>
            <a:ext cx="2517775" cy="1587"/>
          </a:xfrm>
          <a:prstGeom prst="line">
            <a:avLst/>
          </a:prstGeom>
          <a:noFill/>
          <a:ln w="19050">
            <a:solidFill>
              <a:srgbClr val="CC3300"/>
            </a:solidFill>
            <a:round/>
            <a:tailEnd type="stealth" w="sm" len="lg"/>
          </a:ln>
        </p:spPr>
        <p:txBody>
          <a:bodyPr/>
          <a:lstStyle/>
          <a:p>
            <a:endParaRPr lang="zh-CN" altLang="en-US"/>
          </a:p>
        </p:txBody>
      </p:sp>
      <p:sp>
        <p:nvSpPr>
          <p:cNvPr id="106510" name="Text Box 72"/>
          <p:cNvSpPr txBox="1">
            <a:spLocks noChangeArrowheads="1"/>
          </p:cNvSpPr>
          <p:nvPr/>
        </p:nvSpPr>
        <p:spPr bwMode="auto">
          <a:xfrm>
            <a:off x="5772151" y="4902200"/>
            <a:ext cx="373063" cy="457200"/>
          </a:xfrm>
          <a:prstGeom prst="rect">
            <a:avLst/>
          </a:prstGeom>
          <a:noFill/>
          <a:ln w="38100">
            <a:noFill/>
            <a:miter lim="800000"/>
          </a:ln>
        </p:spPr>
        <p:txBody>
          <a:bodyPr>
            <a:spAutoFit/>
          </a:bodyPr>
          <a:lstStyle/>
          <a:p>
            <a:pPr algn="l">
              <a:lnSpc>
                <a:spcPct val="100000"/>
              </a:lnSpc>
              <a:spcBef>
                <a:spcPct val="0"/>
              </a:spcBef>
            </a:pPr>
            <a:r>
              <a:rPr lang="en-US" altLang="zh-CN" sz="2400" b="0">
                <a:solidFill>
                  <a:srgbClr val="FF0000"/>
                </a:solidFill>
                <a:latin typeface="Georgia" panose="02040502050405020303" pitchFamily="18" charset="0"/>
              </a:rPr>
              <a:t>T</a:t>
            </a:r>
          </a:p>
        </p:txBody>
      </p:sp>
      <p:sp>
        <p:nvSpPr>
          <p:cNvPr id="106511" name="Text Box 73"/>
          <p:cNvSpPr txBox="1">
            <a:spLocks noChangeArrowheads="1"/>
          </p:cNvSpPr>
          <p:nvPr/>
        </p:nvSpPr>
        <p:spPr bwMode="auto">
          <a:xfrm>
            <a:off x="2266950" y="2403475"/>
            <a:ext cx="522288" cy="457200"/>
          </a:xfrm>
          <a:prstGeom prst="rect">
            <a:avLst/>
          </a:prstGeom>
          <a:noFill/>
          <a:ln w="38100">
            <a:noFill/>
            <a:miter lim="800000"/>
          </a:ln>
        </p:spPr>
        <p:txBody>
          <a:bodyPr wrap="none">
            <a:spAutoFit/>
          </a:bodyPr>
          <a:lstStyle/>
          <a:p>
            <a:pPr algn="l">
              <a:lnSpc>
                <a:spcPct val="100000"/>
              </a:lnSpc>
              <a:spcBef>
                <a:spcPct val="0"/>
              </a:spcBef>
            </a:pPr>
            <a:r>
              <a:rPr lang="en-US" altLang="zh-CN" sz="2400"/>
              <a:t>Q</a:t>
            </a:r>
            <a:r>
              <a:rPr lang="en-US" altLang="zh-CN" sz="2400" baseline="-25000"/>
              <a:t>0</a:t>
            </a:r>
            <a:endParaRPr lang="en-US" altLang="zh-CN" sz="2400"/>
          </a:p>
        </p:txBody>
      </p:sp>
      <p:sp>
        <p:nvSpPr>
          <p:cNvPr id="106512" name="Text Box 74"/>
          <p:cNvSpPr txBox="1">
            <a:spLocks noChangeArrowheads="1"/>
          </p:cNvSpPr>
          <p:nvPr/>
        </p:nvSpPr>
        <p:spPr bwMode="auto">
          <a:xfrm>
            <a:off x="2266950" y="3033713"/>
            <a:ext cx="522288" cy="457200"/>
          </a:xfrm>
          <a:prstGeom prst="rect">
            <a:avLst/>
          </a:prstGeom>
          <a:noFill/>
          <a:ln w="38100">
            <a:noFill/>
            <a:miter lim="800000"/>
          </a:ln>
        </p:spPr>
        <p:txBody>
          <a:bodyPr wrap="none">
            <a:spAutoFit/>
          </a:bodyPr>
          <a:lstStyle/>
          <a:p>
            <a:pPr algn="l">
              <a:lnSpc>
                <a:spcPct val="100000"/>
              </a:lnSpc>
              <a:spcBef>
                <a:spcPct val="0"/>
              </a:spcBef>
            </a:pPr>
            <a:r>
              <a:rPr lang="en-US" altLang="zh-CN" sz="2400"/>
              <a:t>Q</a:t>
            </a:r>
            <a:r>
              <a:rPr lang="en-US" altLang="zh-CN" sz="2400" baseline="-25000"/>
              <a:t>1</a:t>
            </a:r>
            <a:endParaRPr lang="en-US" altLang="zh-CN" sz="2400"/>
          </a:p>
        </p:txBody>
      </p:sp>
      <p:sp>
        <p:nvSpPr>
          <p:cNvPr id="106513" name="Text Box 75"/>
          <p:cNvSpPr txBox="1">
            <a:spLocks noChangeArrowheads="1"/>
          </p:cNvSpPr>
          <p:nvPr/>
        </p:nvSpPr>
        <p:spPr bwMode="auto">
          <a:xfrm>
            <a:off x="2225675" y="3684588"/>
            <a:ext cx="522288" cy="457200"/>
          </a:xfrm>
          <a:prstGeom prst="rect">
            <a:avLst/>
          </a:prstGeom>
          <a:noFill/>
          <a:ln w="38100">
            <a:noFill/>
            <a:miter lim="800000"/>
          </a:ln>
        </p:spPr>
        <p:txBody>
          <a:bodyPr wrap="none">
            <a:spAutoFit/>
          </a:bodyPr>
          <a:lstStyle/>
          <a:p>
            <a:pPr algn="l">
              <a:lnSpc>
                <a:spcPct val="100000"/>
              </a:lnSpc>
              <a:spcBef>
                <a:spcPct val="0"/>
              </a:spcBef>
            </a:pPr>
            <a:r>
              <a:rPr lang="en-US" altLang="zh-CN" sz="2400"/>
              <a:t>Q</a:t>
            </a:r>
            <a:r>
              <a:rPr lang="en-US" altLang="zh-CN" sz="2400" baseline="-25000"/>
              <a:t>2</a:t>
            </a:r>
            <a:endParaRPr lang="en-US" altLang="zh-CN" sz="2400"/>
          </a:p>
        </p:txBody>
      </p:sp>
      <p:sp>
        <p:nvSpPr>
          <p:cNvPr id="106514" name="Text Box 76"/>
          <p:cNvSpPr txBox="1">
            <a:spLocks noChangeArrowheads="1"/>
          </p:cNvSpPr>
          <p:nvPr/>
        </p:nvSpPr>
        <p:spPr bwMode="auto">
          <a:xfrm>
            <a:off x="2225675" y="4314825"/>
            <a:ext cx="522288" cy="457200"/>
          </a:xfrm>
          <a:prstGeom prst="rect">
            <a:avLst/>
          </a:prstGeom>
          <a:noFill/>
          <a:ln w="38100">
            <a:noFill/>
            <a:miter lim="800000"/>
          </a:ln>
        </p:spPr>
        <p:txBody>
          <a:bodyPr wrap="none">
            <a:spAutoFit/>
          </a:bodyPr>
          <a:lstStyle/>
          <a:p>
            <a:pPr algn="l">
              <a:lnSpc>
                <a:spcPct val="100000"/>
              </a:lnSpc>
              <a:spcBef>
                <a:spcPct val="0"/>
              </a:spcBef>
            </a:pPr>
            <a:r>
              <a:rPr lang="en-US" altLang="zh-CN" sz="2400"/>
              <a:t>Q</a:t>
            </a:r>
            <a:r>
              <a:rPr lang="en-US" altLang="zh-CN" sz="2400" baseline="-25000"/>
              <a:t>3</a:t>
            </a:r>
            <a:endParaRPr lang="en-US" altLang="zh-CN" sz="2400"/>
          </a:p>
        </p:txBody>
      </p:sp>
      <p:grpSp>
        <p:nvGrpSpPr>
          <p:cNvPr id="106515" name="Group 77"/>
          <p:cNvGrpSpPr/>
          <p:nvPr/>
        </p:nvGrpSpPr>
        <p:grpSpPr bwMode="auto">
          <a:xfrm>
            <a:off x="3062289" y="1547813"/>
            <a:ext cx="5761037" cy="3644900"/>
            <a:chOff x="1186" y="840"/>
            <a:chExt cx="3629" cy="2296"/>
          </a:xfrm>
        </p:grpSpPr>
        <p:sp>
          <p:nvSpPr>
            <p:cNvPr id="106535" name="Line 78"/>
            <p:cNvSpPr>
              <a:spLocks noChangeShapeType="1"/>
            </p:cNvSpPr>
            <p:nvPr/>
          </p:nvSpPr>
          <p:spPr bwMode="auto">
            <a:xfrm>
              <a:off x="1186" y="1129"/>
              <a:ext cx="0" cy="227"/>
            </a:xfrm>
            <a:prstGeom prst="line">
              <a:avLst/>
            </a:prstGeom>
            <a:noFill/>
            <a:ln w="19050">
              <a:solidFill>
                <a:srgbClr val="FF00FF"/>
              </a:solidFill>
              <a:prstDash val="dash"/>
              <a:round/>
            </a:ln>
          </p:spPr>
          <p:txBody>
            <a:bodyPr/>
            <a:lstStyle/>
            <a:p>
              <a:endParaRPr lang="zh-CN" altLang="en-US"/>
            </a:p>
          </p:txBody>
        </p:sp>
        <p:sp>
          <p:nvSpPr>
            <p:cNvPr id="106536" name="Line 79"/>
            <p:cNvSpPr>
              <a:spLocks noChangeShapeType="1"/>
            </p:cNvSpPr>
            <p:nvPr/>
          </p:nvSpPr>
          <p:spPr bwMode="auto">
            <a:xfrm>
              <a:off x="1640" y="1123"/>
              <a:ext cx="0" cy="227"/>
            </a:xfrm>
            <a:prstGeom prst="line">
              <a:avLst/>
            </a:prstGeom>
            <a:noFill/>
            <a:ln w="19050">
              <a:solidFill>
                <a:srgbClr val="FF00FF"/>
              </a:solidFill>
              <a:prstDash val="dash"/>
              <a:round/>
            </a:ln>
          </p:spPr>
          <p:txBody>
            <a:bodyPr/>
            <a:lstStyle/>
            <a:p>
              <a:endParaRPr lang="zh-CN" altLang="en-US"/>
            </a:p>
          </p:txBody>
        </p:sp>
        <p:sp>
          <p:nvSpPr>
            <p:cNvPr id="106537" name="Line 80"/>
            <p:cNvSpPr>
              <a:spLocks noChangeShapeType="1"/>
            </p:cNvSpPr>
            <p:nvPr/>
          </p:nvSpPr>
          <p:spPr bwMode="auto">
            <a:xfrm>
              <a:off x="2092" y="840"/>
              <a:ext cx="2" cy="2155"/>
            </a:xfrm>
            <a:prstGeom prst="line">
              <a:avLst/>
            </a:prstGeom>
            <a:noFill/>
            <a:ln w="19050">
              <a:solidFill>
                <a:srgbClr val="FF00FF"/>
              </a:solidFill>
              <a:prstDash val="dash"/>
              <a:round/>
            </a:ln>
          </p:spPr>
          <p:txBody>
            <a:bodyPr/>
            <a:lstStyle/>
            <a:p>
              <a:endParaRPr lang="zh-CN" altLang="en-US"/>
            </a:p>
          </p:txBody>
        </p:sp>
        <p:sp>
          <p:nvSpPr>
            <p:cNvPr id="106538" name="Line 81"/>
            <p:cNvSpPr>
              <a:spLocks noChangeShapeType="1"/>
            </p:cNvSpPr>
            <p:nvPr/>
          </p:nvSpPr>
          <p:spPr bwMode="auto">
            <a:xfrm>
              <a:off x="2545" y="840"/>
              <a:ext cx="2" cy="2155"/>
            </a:xfrm>
            <a:prstGeom prst="line">
              <a:avLst/>
            </a:prstGeom>
            <a:noFill/>
            <a:ln w="19050">
              <a:solidFill>
                <a:srgbClr val="FF00FF"/>
              </a:solidFill>
              <a:prstDash val="dash"/>
              <a:round/>
            </a:ln>
          </p:spPr>
          <p:txBody>
            <a:bodyPr/>
            <a:lstStyle/>
            <a:p>
              <a:endParaRPr lang="zh-CN" altLang="en-US"/>
            </a:p>
          </p:txBody>
        </p:sp>
        <p:sp>
          <p:nvSpPr>
            <p:cNvPr id="106539" name="Line 82"/>
            <p:cNvSpPr>
              <a:spLocks noChangeShapeType="1"/>
            </p:cNvSpPr>
            <p:nvPr/>
          </p:nvSpPr>
          <p:spPr bwMode="auto">
            <a:xfrm>
              <a:off x="2999" y="840"/>
              <a:ext cx="2" cy="2155"/>
            </a:xfrm>
            <a:prstGeom prst="line">
              <a:avLst/>
            </a:prstGeom>
            <a:noFill/>
            <a:ln w="19050">
              <a:solidFill>
                <a:srgbClr val="FF00FF"/>
              </a:solidFill>
              <a:prstDash val="dash"/>
              <a:round/>
            </a:ln>
          </p:spPr>
          <p:txBody>
            <a:bodyPr/>
            <a:lstStyle/>
            <a:p>
              <a:endParaRPr lang="zh-CN" altLang="en-US"/>
            </a:p>
          </p:txBody>
        </p:sp>
        <p:sp>
          <p:nvSpPr>
            <p:cNvPr id="106540" name="Line 83"/>
            <p:cNvSpPr>
              <a:spLocks noChangeShapeType="1"/>
            </p:cNvSpPr>
            <p:nvPr/>
          </p:nvSpPr>
          <p:spPr bwMode="auto">
            <a:xfrm>
              <a:off x="3454" y="840"/>
              <a:ext cx="2" cy="2155"/>
            </a:xfrm>
            <a:prstGeom prst="line">
              <a:avLst/>
            </a:prstGeom>
            <a:noFill/>
            <a:ln w="19050">
              <a:solidFill>
                <a:srgbClr val="FF00FF"/>
              </a:solidFill>
              <a:prstDash val="dash"/>
              <a:round/>
            </a:ln>
          </p:spPr>
          <p:txBody>
            <a:bodyPr/>
            <a:lstStyle/>
            <a:p>
              <a:endParaRPr lang="zh-CN" altLang="en-US"/>
            </a:p>
          </p:txBody>
        </p:sp>
        <p:sp>
          <p:nvSpPr>
            <p:cNvPr id="106541" name="Line 84"/>
            <p:cNvSpPr>
              <a:spLocks noChangeShapeType="1"/>
            </p:cNvSpPr>
            <p:nvPr/>
          </p:nvSpPr>
          <p:spPr bwMode="auto">
            <a:xfrm>
              <a:off x="3906" y="840"/>
              <a:ext cx="2" cy="2155"/>
            </a:xfrm>
            <a:prstGeom prst="line">
              <a:avLst/>
            </a:prstGeom>
            <a:noFill/>
            <a:ln w="19050">
              <a:solidFill>
                <a:srgbClr val="FF00FF"/>
              </a:solidFill>
              <a:prstDash val="dash"/>
              <a:round/>
            </a:ln>
          </p:spPr>
          <p:txBody>
            <a:bodyPr/>
            <a:lstStyle/>
            <a:p>
              <a:endParaRPr lang="zh-CN" altLang="en-US"/>
            </a:p>
          </p:txBody>
        </p:sp>
        <p:sp>
          <p:nvSpPr>
            <p:cNvPr id="106542" name="Line 85"/>
            <p:cNvSpPr>
              <a:spLocks noChangeShapeType="1"/>
            </p:cNvSpPr>
            <p:nvPr/>
          </p:nvSpPr>
          <p:spPr bwMode="auto">
            <a:xfrm>
              <a:off x="4360" y="840"/>
              <a:ext cx="2" cy="2155"/>
            </a:xfrm>
            <a:prstGeom prst="line">
              <a:avLst/>
            </a:prstGeom>
            <a:noFill/>
            <a:ln w="19050">
              <a:solidFill>
                <a:srgbClr val="FF00FF"/>
              </a:solidFill>
              <a:prstDash val="dash"/>
              <a:round/>
            </a:ln>
          </p:spPr>
          <p:txBody>
            <a:bodyPr/>
            <a:lstStyle/>
            <a:p>
              <a:endParaRPr lang="zh-CN" altLang="en-US"/>
            </a:p>
          </p:txBody>
        </p:sp>
        <p:sp>
          <p:nvSpPr>
            <p:cNvPr id="106543" name="Line 86"/>
            <p:cNvSpPr>
              <a:spLocks noChangeShapeType="1"/>
            </p:cNvSpPr>
            <p:nvPr/>
          </p:nvSpPr>
          <p:spPr bwMode="auto">
            <a:xfrm>
              <a:off x="4813" y="840"/>
              <a:ext cx="2" cy="2155"/>
            </a:xfrm>
            <a:prstGeom prst="line">
              <a:avLst/>
            </a:prstGeom>
            <a:noFill/>
            <a:ln w="19050">
              <a:solidFill>
                <a:srgbClr val="FF00FF"/>
              </a:solidFill>
              <a:prstDash val="dash"/>
              <a:round/>
            </a:ln>
          </p:spPr>
          <p:txBody>
            <a:bodyPr/>
            <a:lstStyle/>
            <a:p>
              <a:endParaRPr lang="zh-CN" altLang="en-US"/>
            </a:p>
          </p:txBody>
        </p:sp>
        <p:sp>
          <p:nvSpPr>
            <p:cNvPr id="106544" name="Line 87"/>
            <p:cNvSpPr>
              <a:spLocks noChangeShapeType="1"/>
            </p:cNvSpPr>
            <p:nvPr/>
          </p:nvSpPr>
          <p:spPr bwMode="auto">
            <a:xfrm>
              <a:off x="1186" y="2909"/>
              <a:ext cx="0" cy="227"/>
            </a:xfrm>
            <a:prstGeom prst="line">
              <a:avLst/>
            </a:prstGeom>
            <a:noFill/>
            <a:ln w="19050">
              <a:solidFill>
                <a:srgbClr val="FF00FF"/>
              </a:solidFill>
              <a:prstDash val="dash"/>
              <a:round/>
            </a:ln>
          </p:spPr>
          <p:txBody>
            <a:bodyPr/>
            <a:lstStyle/>
            <a:p>
              <a:endParaRPr lang="zh-CN" altLang="en-US"/>
            </a:p>
          </p:txBody>
        </p:sp>
        <p:sp>
          <p:nvSpPr>
            <p:cNvPr id="106545" name="Line 88"/>
            <p:cNvSpPr>
              <a:spLocks noChangeShapeType="1"/>
            </p:cNvSpPr>
            <p:nvPr/>
          </p:nvSpPr>
          <p:spPr bwMode="auto">
            <a:xfrm>
              <a:off x="4815" y="2909"/>
              <a:ext cx="0" cy="227"/>
            </a:xfrm>
            <a:prstGeom prst="line">
              <a:avLst/>
            </a:prstGeom>
            <a:noFill/>
            <a:ln w="19050">
              <a:solidFill>
                <a:srgbClr val="FF00FF"/>
              </a:solidFill>
              <a:prstDash val="dash"/>
              <a:round/>
            </a:ln>
          </p:spPr>
          <p:txBody>
            <a:bodyPr/>
            <a:lstStyle/>
            <a:p>
              <a:endParaRPr lang="zh-CN" altLang="en-US"/>
            </a:p>
          </p:txBody>
        </p:sp>
        <p:sp>
          <p:nvSpPr>
            <p:cNvPr id="106546" name="Line 89"/>
            <p:cNvSpPr>
              <a:spLocks noChangeShapeType="1"/>
            </p:cNvSpPr>
            <p:nvPr/>
          </p:nvSpPr>
          <p:spPr bwMode="auto">
            <a:xfrm>
              <a:off x="1640" y="840"/>
              <a:ext cx="2" cy="2155"/>
            </a:xfrm>
            <a:prstGeom prst="line">
              <a:avLst/>
            </a:prstGeom>
            <a:noFill/>
            <a:ln w="19050">
              <a:solidFill>
                <a:srgbClr val="FF00FF"/>
              </a:solidFill>
              <a:prstDash val="dash"/>
              <a:round/>
            </a:ln>
          </p:spPr>
          <p:txBody>
            <a:bodyPr/>
            <a:lstStyle/>
            <a:p>
              <a:endParaRPr lang="zh-CN" altLang="en-US"/>
            </a:p>
          </p:txBody>
        </p:sp>
      </p:grpSp>
      <p:sp>
        <p:nvSpPr>
          <p:cNvPr id="106516" name="Line 90"/>
          <p:cNvSpPr>
            <a:spLocks noChangeShapeType="1"/>
          </p:cNvSpPr>
          <p:nvPr/>
        </p:nvSpPr>
        <p:spPr bwMode="auto">
          <a:xfrm>
            <a:off x="3060700" y="2163763"/>
            <a:ext cx="723900" cy="0"/>
          </a:xfrm>
          <a:prstGeom prst="line">
            <a:avLst/>
          </a:prstGeom>
          <a:noFill/>
          <a:ln w="19050">
            <a:solidFill>
              <a:srgbClr val="CC3300"/>
            </a:solidFill>
            <a:round/>
            <a:headEnd type="stealth" w="sm" len="lg"/>
            <a:tailEnd type="stealth" w="sm" len="lg"/>
          </a:ln>
        </p:spPr>
        <p:txBody>
          <a:bodyPr/>
          <a:lstStyle/>
          <a:p>
            <a:endParaRPr lang="zh-CN" altLang="en-US"/>
          </a:p>
        </p:txBody>
      </p:sp>
      <p:grpSp>
        <p:nvGrpSpPr>
          <p:cNvPr id="8" name="Group 110"/>
          <p:cNvGrpSpPr/>
          <p:nvPr/>
        </p:nvGrpSpPr>
        <p:grpSpPr bwMode="auto">
          <a:xfrm>
            <a:off x="3821113" y="2473326"/>
            <a:ext cx="5645150" cy="396875"/>
            <a:chOff x="1447" y="1738"/>
            <a:chExt cx="3556" cy="250"/>
          </a:xfrm>
        </p:grpSpPr>
        <p:sp>
          <p:nvSpPr>
            <p:cNvPr id="106527" name="Rectangle 94"/>
            <p:cNvSpPr>
              <a:spLocks noChangeArrowheads="1"/>
            </p:cNvSpPr>
            <p:nvPr/>
          </p:nvSpPr>
          <p:spPr bwMode="black">
            <a:xfrm>
              <a:off x="3277" y="1746"/>
              <a:ext cx="366"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kumimoji="1" lang="en-US" altLang="zh-CN">
                  <a:solidFill>
                    <a:srgbClr val="CC0099"/>
                  </a:solidFill>
                  <a:latin typeface="Arial" panose="020B0604020202020204" pitchFamily="34" charset="0"/>
                </a:rPr>
                <a:t>0</a:t>
              </a:r>
            </a:p>
          </p:txBody>
        </p:sp>
        <p:sp>
          <p:nvSpPr>
            <p:cNvPr id="106528" name="Rectangle 95"/>
            <p:cNvSpPr>
              <a:spLocks noChangeArrowheads="1"/>
            </p:cNvSpPr>
            <p:nvPr/>
          </p:nvSpPr>
          <p:spPr bwMode="black">
            <a:xfrm>
              <a:off x="1923" y="1748"/>
              <a:ext cx="366"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kumimoji="1" lang="en-US" altLang="zh-CN">
                  <a:solidFill>
                    <a:srgbClr val="CC0099"/>
                  </a:solidFill>
                  <a:latin typeface="Arial" panose="020B0604020202020204" pitchFamily="34" charset="0"/>
                </a:rPr>
                <a:t>1</a:t>
              </a:r>
            </a:p>
          </p:txBody>
        </p:sp>
        <p:sp>
          <p:nvSpPr>
            <p:cNvPr id="106529" name="Rectangle 96"/>
            <p:cNvSpPr>
              <a:spLocks noChangeArrowheads="1"/>
            </p:cNvSpPr>
            <p:nvPr/>
          </p:nvSpPr>
          <p:spPr bwMode="black">
            <a:xfrm>
              <a:off x="2363" y="1738"/>
              <a:ext cx="366"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kumimoji="1" lang="en-US" altLang="zh-CN">
                  <a:solidFill>
                    <a:srgbClr val="CC0099"/>
                  </a:solidFill>
                  <a:latin typeface="Arial" panose="020B0604020202020204" pitchFamily="34" charset="0"/>
                </a:rPr>
                <a:t>1</a:t>
              </a:r>
            </a:p>
          </p:txBody>
        </p:sp>
        <p:sp>
          <p:nvSpPr>
            <p:cNvPr id="106530" name="Rectangle 97"/>
            <p:cNvSpPr>
              <a:spLocks noChangeArrowheads="1"/>
            </p:cNvSpPr>
            <p:nvPr/>
          </p:nvSpPr>
          <p:spPr bwMode="black">
            <a:xfrm>
              <a:off x="2828" y="1738"/>
              <a:ext cx="366"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kumimoji="1" lang="en-US" altLang="zh-CN">
                  <a:solidFill>
                    <a:srgbClr val="CC0099"/>
                  </a:solidFill>
                  <a:latin typeface="Arial" panose="020B0604020202020204" pitchFamily="34" charset="0"/>
                </a:rPr>
                <a:t>1</a:t>
              </a:r>
            </a:p>
          </p:txBody>
        </p:sp>
        <p:sp>
          <p:nvSpPr>
            <p:cNvPr id="106531" name="Rectangle 98"/>
            <p:cNvSpPr>
              <a:spLocks noChangeArrowheads="1"/>
            </p:cNvSpPr>
            <p:nvPr/>
          </p:nvSpPr>
          <p:spPr bwMode="black">
            <a:xfrm>
              <a:off x="1447" y="1738"/>
              <a:ext cx="366"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kumimoji="1" lang="en-US" altLang="zh-CN">
                  <a:solidFill>
                    <a:srgbClr val="CC0099"/>
                  </a:solidFill>
                  <a:latin typeface="Arial" panose="020B0604020202020204" pitchFamily="34" charset="0"/>
                </a:rPr>
                <a:t>1</a:t>
              </a:r>
            </a:p>
          </p:txBody>
        </p:sp>
        <p:sp>
          <p:nvSpPr>
            <p:cNvPr id="106532" name="Rectangle 99"/>
            <p:cNvSpPr>
              <a:spLocks noChangeArrowheads="1"/>
            </p:cNvSpPr>
            <p:nvPr/>
          </p:nvSpPr>
          <p:spPr bwMode="black">
            <a:xfrm>
              <a:off x="3737" y="1741"/>
              <a:ext cx="366"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kumimoji="1" lang="en-US" altLang="zh-CN">
                  <a:solidFill>
                    <a:srgbClr val="CC0099"/>
                  </a:solidFill>
                  <a:latin typeface="Arial" panose="020B0604020202020204" pitchFamily="34" charset="0"/>
                </a:rPr>
                <a:t>0</a:t>
              </a:r>
            </a:p>
          </p:txBody>
        </p:sp>
        <p:sp>
          <p:nvSpPr>
            <p:cNvPr id="106533" name="Rectangle 100"/>
            <p:cNvSpPr>
              <a:spLocks noChangeArrowheads="1"/>
            </p:cNvSpPr>
            <p:nvPr/>
          </p:nvSpPr>
          <p:spPr bwMode="black">
            <a:xfrm>
              <a:off x="4187" y="1741"/>
              <a:ext cx="366"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kumimoji="1" lang="en-US" altLang="zh-CN">
                  <a:solidFill>
                    <a:srgbClr val="CC0099"/>
                  </a:solidFill>
                  <a:latin typeface="Arial" panose="020B0604020202020204" pitchFamily="34" charset="0"/>
                </a:rPr>
                <a:t>0</a:t>
              </a:r>
            </a:p>
          </p:txBody>
        </p:sp>
        <p:sp>
          <p:nvSpPr>
            <p:cNvPr id="106534" name="Rectangle 101"/>
            <p:cNvSpPr>
              <a:spLocks noChangeArrowheads="1"/>
            </p:cNvSpPr>
            <p:nvPr/>
          </p:nvSpPr>
          <p:spPr bwMode="black">
            <a:xfrm>
              <a:off x="4637" y="1757"/>
              <a:ext cx="366"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kumimoji="1" lang="en-US" altLang="zh-CN">
                  <a:solidFill>
                    <a:srgbClr val="CC0099"/>
                  </a:solidFill>
                  <a:latin typeface="Arial" panose="020B0604020202020204" pitchFamily="34" charset="0"/>
                </a:rPr>
                <a:t>0</a:t>
              </a:r>
            </a:p>
          </p:txBody>
        </p:sp>
      </p:grpSp>
      <p:grpSp>
        <p:nvGrpSpPr>
          <p:cNvPr id="9" name="Group 111"/>
          <p:cNvGrpSpPr/>
          <p:nvPr/>
        </p:nvGrpSpPr>
        <p:grpSpPr bwMode="auto">
          <a:xfrm>
            <a:off x="3835400" y="3122614"/>
            <a:ext cx="5645150" cy="384175"/>
            <a:chOff x="1456" y="2147"/>
            <a:chExt cx="3556" cy="242"/>
          </a:xfrm>
        </p:grpSpPr>
        <p:sp>
          <p:nvSpPr>
            <p:cNvPr id="106519" name="Rectangle 102"/>
            <p:cNvSpPr>
              <a:spLocks noChangeArrowheads="1"/>
            </p:cNvSpPr>
            <p:nvPr/>
          </p:nvSpPr>
          <p:spPr bwMode="black">
            <a:xfrm>
              <a:off x="3286" y="2155"/>
              <a:ext cx="366"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kumimoji="1" lang="en-US" altLang="zh-CN">
                  <a:solidFill>
                    <a:srgbClr val="FF0000"/>
                  </a:solidFill>
                  <a:latin typeface="Arial" panose="020B0604020202020204" pitchFamily="34" charset="0"/>
                </a:rPr>
                <a:t>1</a:t>
              </a:r>
            </a:p>
          </p:txBody>
        </p:sp>
        <p:sp>
          <p:nvSpPr>
            <p:cNvPr id="106520" name="Rectangle 103"/>
            <p:cNvSpPr>
              <a:spLocks noChangeArrowheads="1"/>
            </p:cNvSpPr>
            <p:nvPr/>
          </p:nvSpPr>
          <p:spPr bwMode="black">
            <a:xfrm>
              <a:off x="1932" y="2157"/>
              <a:ext cx="366"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kumimoji="1" lang="en-US" altLang="zh-CN">
                  <a:solidFill>
                    <a:srgbClr val="FF0000"/>
                  </a:solidFill>
                  <a:latin typeface="Arial" panose="020B0604020202020204" pitchFamily="34" charset="0"/>
                </a:rPr>
                <a:t>1</a:t>
              </a:r>
            </a:p>
          </p:txBody>
        </p:sp>
        <p:sp>
          <p:nvSpPr>
            <p:cNvPr id="106521" name="Rectangle 104"/>
            <p:cNvSpPr>
              <a:spLocks noChangeArrowheads="1"/>
            </p:cNvSpPr>
            <p:nvPr/>
          </p:nvSpPr>
          <p:spPr bwMode="black">
            <a:xfrm>
              <a:off x="2372" y="2147"/>
              <a:ext cx="366"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kumimoji="1" lang="en-US" altLang="zh-CN">
                  <a:solidFill>
                    <a:srgbClr val="FF0000"/>
                  </a:solidFill>
                  <a:latin typeface="Arial" panose="020B0604020202020204" pitchFamily="34" charset="0"/>
                </a:rPr>
                <a:t>1</a:t>
              </a:r>
            </a:p>
          </p:txBody>
        </p:sp>
        <p:sp>
          <p:nvSpPr>
            <p:cNvPr id="106522" name="Rectangle 105"/>
            <p:cNvSpPr>
              <a:spLocks noChangeArrowheads="1"/>
            </p:cNvSpPr>
            <p:nvPr/>
          </p:nvSpPr>
          <p:spPr bwMode="black">
            <a:xfrm>
              <a:off x="2837" y="2147"/>
              <a:ext cx="366"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kumimoji="1" lang="en-US" altLang="zh-CN">
                  <a:solidFill>
                    <a:srgbClr val="FF0000"/>
                  </a:solidFill>
                  <a:latin typeface="Arial" panose="020B0604020202020204" pitchFamily="34" charset="0"/>
                </a:rPr>
                <a:t>1</a:t>
              </a:r>
            </a:p>
          </p:txBody>
        </p:sp>
        <p:sp>
          <p:nvSpPr>
            <p:cNvPr id="106523" name="Rectangle 106"/>
            <p:cNvSpPr>
              <a:spLocks noChangeArrowheads="1"/>
            </p:cNvSpPr>
            <p:nvPr/>
          </p:nvSpPr>
          <p:spPr bwMode="black">
            <a:xfrm>
              <a:off x="1456" y="2147"/>
              <a:ext cx="366"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kumimoji="1" lang="en-US" altLang="zh-CN">
                  <a:solidFill>
                    <a:srgbClr val="FF0000"/>
                  </a:solidFill>
                  <a:latin typeface="Arial" panose="020B0604020202020204" pitchFamily="34" charset="0"/>
                </a:rPr>
                <a:t>0</a:t>
              </a:r>
            </a:p>
          </p:txBody>
        </p:sp>
        <p:sp>
          <p:nvSpPr>
            <p:cNvPr id="106524" name="Rectangle 107"/>
            <p:cNvSpPr>
              <a:spLocks noChangeArrowheads="1"/>
            </p:cNvSpPr>
            <p:nvPr/>
          </p:nvSpPr>
          <p:spPr bwMode="black">
            <a:xfrm>
              <a:off x="3746" y="2150"/>
              <a:ext cx="366"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kumimoji="1" lang="en-US" altLang="zh-CN">
                  <a:solidFill>
                    <a:srgbClr val="FF0000"/>
                  </a:solidFill>
                  <a:latin typeface="Arial" panose="020B0604020202020204" pitchFamily="34" charset="0"/>
                </a:rPr>
                <a:t>0</a:t>
              </a:r>
            </a:p>
          </p:txBody>
        </p:sp>
        <p:sp>
          <p:nvSpPr>
            <p:cNvPr id="106525" name="Rectangle 108"/>
            <p:cNvSpPr>
              <a:spLocks noChangeArrowheads="1"/>
            </p:cNvSpPr>
            <p:nvPr/>
          </p:nvSpPr>
          <p:spPr bwMode="black">
            <a:xfrm>
              <a:off x="4196" y="2150"/>
              <a:ext cx="366"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kumimoji="1" lang="en-US" altLang="zh-CN">
                  <a:solidFill>
                    <a:srgbClr val="FF0000"/>
                  </a:solidFill>
                  <a:latin typeface="Arial" panose="020B0604020202020204" pitchFamily="34" charset="0"/>
                </a:rPr>
                <a:t>0</a:t>
              </a:r>
            </a:p>
          </p:txBody>
        </p:sp>
        <p:sp>
          <p:nvSpPr>
            <p:cNvPr id="106526" name="Rectangle 109"/>
            <p:cNvSpPr>
              <a:spLocks noChangeArrowheads="1"/>
            </p:cNvSpPr>
            <p:nvPr/>
          </p:nvSpPr>
          <p:spPr bwMode="black">
            <a:xfrm>
              <a:off x="4646" y="2158"/>
              <a:ext cx="366"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kumimoji="1" lang="en-US" altLang="zh-CN">
                  <a:solidFill>
                    <a:srgbClr val="FF0000"/>
                  </a:solidFill>
                  <a:latin typeface="Arial" panose="020B0604020202020204" pitchFamily="34" charset="0"/>
                </a:rPr>
                <a:t>0</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1"/>
                                        </p:tgtEl>
                                        <p:attrNameLst>
                                          <p:attrName>style.visibility</p:attrName>
                                        </p:attrNameLst>
                                      </p:cBhvr>
                                      <p:to>
                                        <p:strVal val="visible"/>
                                      </p:to>
                                    </p:set>
                                    <p:anim calcmode="lin" valueType="num">
                                      <p:cBhvr additive="base">
                                        <p:cTn id="19" dur="500" fill="hold"/>
                                        <p:tgtEl>
                                          <p:spTgt spid="101"/>
                                        </p:tgtEl>
                                        <p:attrNameLst>
                                          <p:attrName>ppt_x</p:attrName>
                                        </p:attrNameLst>
                                      </p:cBhvr>
                                      <p:tavLst>
                                        <p:tav tm="0">
                                          <p:val>
                                            <p:strVal val="#ppt_x"/>
                                          </p:val>
                                        </p:tav>
                                        <p:tav tm="100000">
                                          <p:val>
                                            <p:strVal val="#ppt_x"/>
                                          </p:val>
                                        </p:tav>
                                      </p:tavLst>
                                    </p:anim>
                                    <p:anim calcmode="lin" valueType="num">
                                      <p:cBhvr additive="base">
                                        <p:cTn id="20"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3" name="Rectangle 2"/>
          <p:cNvSpPr>
            <a:spLocks noGrp="1" noChangeArrowheads="1"/>
          </p:cNvSpPr>
          <p:nvPr>
            <p:ph type="title" idx="4294967295"/>
          </p:nvPr>
        </p:nvSpPr>
        <p:spPr>
          <a:xfrm>
            <a:off x="1828800" y="327818"/>
            <a:ext cx="10123714"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4</a:t>
            </a:r>
            <a:r>
              <a:rPr lang="zh-CN" altLang="en-US" dirty="0" smtClean="0">
                <a:solidFill>
                  <a:srgbClr val="FFCC00"/>
                </a:solidFill>
                <a:latin typeface="Arial" panose="020B0604020202020204" pitchFamily="34" charset="0"/>
                <a:ea typeface="黑体" panose="02010600030101010101" pitchFamily="49" charset="-122"/>
              </a:rPr>
              <a:t>位格雷码计数器也是序列信号发生器</a:t>
            </a:r>
          </a:p>
        </p:txBody>
      </p:sp>
      <p:sp>
        <p:nvSpPr>
          <p:cNvPr id="94" name="Rectangle 3"/>
          <p:cNvSpPr>
            <a:spLocks noGrp="1" noChangeArrowheads="1"/>
          </p:cNvSpPr>
          <p:nvPr>
            <p:ph type="body" sz="half" idx="4294967295"/>
          </p:nvPr>
        </p:nvSpPr>
        <p:spPr>
          <a:xfrm>
            <a:off x="0" y="1668463"/>
            <a:ext cx="5802313" cy="4137025"/>
          </a:xfrm>
        </p:spPr>
        <p:txBody>
          <a:bodyPr/>
          <a:lstStyle/>
          <a:p>
            <a:pPr algn="just">
              <a:lnSpc>
                <a:spcPct val="110000"/>
              </a:lnSpc>
              <a:spcBef>
                <a:spcPct val="50000"/>
              </a:spcBef>
            </a:pPr>
            <a:r>
              <a:rPr lang="zh-CN" altLang="en-US" sz="2400" dirty="0"/>
              <a:t>电路工作先清零，</a:t>
            </a:r>
            <a:r>
              <a:rPr lang="en-US" altLang="zh-CN" sz="2400" dirty="0"/>
              <a:t>Q</a:t>
            </a:r>
            <a:r>
              <a:rPr lang="en-US" altLang="zh-CN" sz="2400" baseline="-25000" dirty="0"/>
              <a:t>0</a:t>
            </a:r>
            <a:r>
              <a:rPr lang="en-US" altLang="zh-CN" sz="2400" dirty="0"/>
              <a:t>Q</a:t>
            </a:r>
            <a:r>
              <a:rPr lang="en-US" altLang="zh-CN" sz="2400" baseline="-25000" dirty="0"/>
              <a:t>1</a:t>
            </a:r>
            <a:r>
              <a:rPr lang="en-US" altLang="zh-CN" sz="2400" dirty="0"/>
              <a:t>Q</a:t>
            </a:r>
            <a:r>
              <a:rPr lang="en-US" altLang="zh-CN" sz="2400" baseline="-25000" dirty="0"/>
              <a:t>2</a:t>
            </a:r>
            <a:r>
              <a:rPr lang="en-US" altLang="zh-CN" sz="2400" dirty="0"/>
              <a:t>Q</a:t>
            </a:r>
            <a:r>
              <a:rPr lang="en-US" altLang="zh-CN" sz="2400" baseline="-25000" dirty="0"/>
              <a:t>3</a:t>
            </a:r>
            <a:r>
              <a:rPr lang="en-US" altLang="zh-CN" sz="2400" dirty="0"/>
              <a:t>=0000</a:t>
            </a:r>
            <a:r>
              <a:rPr lang="zh-CN" altLang="en-US" sz="2400" dirty="0"/>
              <a:t>，使电路进入序列顺序中。</a:t>
            </a:r>
          </a:p>
          <a:p>
            <a:pPr lvl="1">
              <a:lnSpc>
                <a:spcPct val="110000"/>
              </a:lnSpc>
              <a:buSzPct val="90000"/>
              <a:buFont typeface="Wingdings" panose="05000000000000000000" pitchFamily="2" charset="2"/>
              <a:buChar char="u"/>
            </a:pPr>
            <a:r>
              <a:rPr lang="zh-CN" altLang="en-US" sz="2000" dirty="0"/>
              <a:t>在第</a:t>
            </a:r>
            <a:r>
              <a:rPr lang="en-US" altLang="zh-CN" sz="2000" dirty="0"/>
              <a:t>1</a:t>
            </a:r>
            <a:r>
              <a:rPr lang="zh-CN" altLang="en-US" sz="2000" dirty="0"/>
              <a:t>个</a:t>
            </a:r>
            <a:r>
              <a:rPr lang="en-US" altLang="zh-CN" sz="2000" dirty="0"/>
              <a:t>CP</a:t>
            </a:r>
            <a:r>
              <a:rPr lang="zh-CN" altLang="en-US" sz="2000" dirty="0"/>
              <a:t>作用下， </a:t>
            </a:r>
            <a:r>
              <a:rPr lang="en-US" altLang="zh-CN" sz="2000" dirty="0"/>
              <a:t>D</a:t>
            </a:r>
            <a:r>
              <a:rPr lang="en-US" altLang="zh-CN" sz="2000" baseline="-25000" dirty="0"/>
              <a:t>IR</a:t>
            </a:r>
            <a:r>
              <a:rPr lang="en-US" altLang="zh-CN" sz="2000" dirty="0"/>
              <a:t>=/Q</a:t>
            </a:r>
            <a:r>
              <a:rPr lang="en-US" altLang="zh-CN" sz="2000" baseline="-25000" dirty="0"/>
              <a:t>3</a:t>
            </a:r>
            <a:r>
              <a:rPr lang="en-US" altLang="zh-CN" sz="2000" dirty="0"/>
              <a:t>=1</a:t>
            </a:r>
            <a:r>
              <a:rPr lang="zh-CN" altLang="en-US" sz="2000" dirty="0"/>
              <a:t>进入</a:t>
            </a:r>
            <a:r>
              <a:rPr lang="en-US" altLang="zh-CN" sz="2000" dirty="0"/>
              <a:t>Q</a:t>
            </a:r>
            <a:r>
              <a:rPr lang="en-US" altLang="zh-CN" sz="2000" baseline="-25000" dirty="0"/>
              <a:t>0</a:t>
            </a:r>
            <a:r>
              <a:rPr lang="zh-CN" altLang="en-US" sz="2000" dirty="0"/>
              <a:t>，以后“</a:t>
            </a:r>
            <a:r>
              <a:rPr lang="en-US" altLang="zh-CN" sz="2000" dirty="0"/>
              <a:t>1”</a:t>
            </a:r>
            <a:r>
              <a:rPr lang="zh-CN" altLang="en-US" sz="2000" dirty="0"/>
              <a:t>不断移入</a:t>
            </a:r>
            <a:r>
              <a:rPr lang="en-US" altLang="zh-CN" sz="2000" dirty="0"/>
              <a:t>Q</a:t>
            </a:r>
            <a:r>
              <a:rPr lang="en-US" altLang="zh-CN" sz="2000" baseline="-25000" dirty="0"/>
              <a:t>0</a:t>
            </a:r>
            <a:r>
              <a:rPr lang="zh-CN" altLang="en-US" sz="2000" dirty="0"/>
              <a:t>；在第</a:t>
            </a:r>
            <a:r>
              <a:rPr lang="en-US" altLang="zh-CN" sz="2000" dirty="0"/>
              <a:t>4</a:t>
            </a:r>
            <a:r>
              <a:rPr lang="zh-CN" altLang="en-US" sz="2000" dirty="0"/>
              <a:t>个</a:t>
            </a:r>
            <a:r>
              <a:rPr lang="en-US" altLang="zh-CN" sz="2000" dirty="0"/>
              <a:t>CP</a:t>
            </a:r>
            <a:r>
              <a:rPr lang="zh-CN" altLang="en-US" sz="2000" dirty="0"/>
              <a:t>来到后， </a:t>
            </a:r>
            <a:r>
              <a:rPr lang="en-US" altLang="zh-CN" sz="2000" dirty="0"/>
              <a:t>D</a:t>
            </a:r>
            <a:r>
              <a:rPr lang="en-US" altLang="zh-CN" sz="2000" baseline="-25000" dirty="0"/>
              <a:t>IR</a:t>
            </a:r>
            <a:r>
              <a:rPr lang="en-US" altLang="zh-CN" sz="2000" dirty="0"/>
              <a:t>=/Q</a:t>
            </a:r>
            <a:r>
              <a:rPr lang="en-US" altLang="zh-CN" sz="2000" baseline="-25000" dirty="0"/>
              <a:t>3</a:t>
            </a:r>
            <a:r>
              <a:rPr lang="en-US" altLang="zh-CN" sz="2000" dirty="0"/>
              <a:t>=0</a:t>
            </a:r>
            <a:r>
              <a:rPr lang="zh-CN" altLang="en-US" sz="2000" dirty="0"/>
              <a:t>，以后“</a:t>
            </a:r>
            <a:r>
              <a:rPr lang="en-US" altLang="zh-CN" sz="2000" dirty="0"/>
              <a:t>0”</a:t>
            </a:r>
            <a:r>
              <a:rPr lang="zh-CN" altLang="en-US" sz="2000" dirty="0"/>
              <a:t>不断移入</a:t>
            </a:r>
            <a:r>
              <a:rPr lang="en-US" altLang="zh-CN" sz="2000" dirty="0"/>
              <a:t>Q</a:t>
            </a:r>
            <a:r>
              <a:rPr lang="en-US" altLang="zh-CN" sz="2000" baseline="-25000" dirty="0"/>
              <a:t>0</a:t>
            </a:r>
            <a:r>
              <a:rPr lang="zh-CN" altLang="en-US" sz="2000" dirty="0"/>
              <a:t>。</a:t>
            </a:r>
          </a:p>
          <a:p>
            <a:pPr lvl="1">
              <a:lnSpc>
                <a:spcPct val="110000"/>
              </a:lnSpc>
              <a:buSzPct val="90000"/>
              <a:buFont typeface="Wingdings" panose="05000000000000000000" pitchFamily="2" charset="2"/>
              <a:buChar char="u"/>
            </a:pPr>
            <a:r>
              <a:rPr lang="zh-CN" altLang="en-US" sz="2000" dirty="0"/>
              <a:t>得到</a:t>
            </a:r>
            <a:r>
              <a:rPr lang="en-US" altLang="zh-CN" sz="2000" dirty="0"/>
              <a:t>Q</a:t>
            </a:r>
            <a:r>
              <a:rPr lang="en-US" altLang="zh-CN" sz="2000" baseline="-25000" dirty="0"/>
              <a:t>0</a:t>
            </a:r>
            <a:r>
              <a:rPr lang="zh-CN" altLang="en-US" sz="2000" dirty="0"/>
              <a:t>序列为</a:t>
            </a:r>
            <a:r>
              <a:rPr lang="en-US" altLang="zh-CN" sz="2000" dirty="0"/>
              <a:t>11110000</a:t>
            </a:r>
            <a:r>
              <a:rPr lang="zh-CN" altLang="en-US" sz="2000" dirty="0"/>
              <a:t>、</a:t>
            </a:r>
            <a:r>
              <a:rPr lang="en-US" altLang="zh-CN" sz="2000" dirty="0"/>
              <a:t>11110000</a:t>
            </a:r>
            <a:r>
              <a:rPr lang="zh-CN" altLang="en-US" sz="2000" dirty="0"/>
              <a:t>、</a:t>
            </a:r>
            <a:r>
              <a:rPr lang="en-US" altLang="zh-CN" sz="2000" dirty="0"/>
              <a:t>…</a:t>
            </a:r>
            <a:r>
              <a:rPr lang="zh-CN" altLang="en-US" sz="2000" dirty="0"/>
              <a:t>。</a:t>
            </a:r>
          </a:p>
          <a:p>
            <a:pPr lvl="1">
              <a:lnSpc>
                <a:spcPct val="110000"/>
              </a:lnSpc>
              <a:buSzPct val="90000"/>
              <a:buFont typeface="Wingdings" panose="05000000000000000000" pitchFamily="2" charset="2"/>
              <a:buChar char="u"/>
            </a:pPr>
            <a:r>
              <a:rPr lang="en-US" altLang="zh-CN" sz="2000" dirty="0"/>
              <a:t>Q</a:t>
            </a:r>
            <a:r>
              <a:rPr lang="en-US" altLang="zh-CN" sz="2000" baseline="-25000" dirty="0"/>
              <a:t>1</a:t>
            </a:r>
            <a:r>
              <a:rPr lang="zh-CN" altLang="en-US" sz="2000" dirty="0"/>
              <a:t>为</a:t>
            </a:r>
            <a:r>
              <a:rPr lang="en-US" altLang="zh-CN" sz="2000" dirty="0"/>
              <a:t>Q</a:t>
            </a:r>
            <a:r>
              <a:rPr lang="en-US" altLang="zh-CN" sz="2000" baseline="-25000" dirty="0"/>
              <a:t>0</a:t>
            </a:r>
            <a:r>
              <a:rPr lang="zh-CN" altLang="en-US" sz="2000" dirty="0"/>
              <a:t>的右移</a:t>
            </a:r>
            <a:r>
              <a:rPr lang="en-US" altLang="zh-CN" sz="2000" dirty="0"/>
              <a:t>1</a:t>
            </a:r>
            <a:r>
              <a:rPr lang="zh-CN" altLang="en-US" sz="2000" dirty="0"/>
              <a:t>位关系， </a:t>
            </a:r>
            <a:r>
              <a:rPr lang="en-US" altLang="zh-CN" sz="2000" dirty="0"/>
              <a:t>Q</a:t>
            </a:r>
            <a:r>
              <a:rPr lang="en-US" altLang="zh-CN" sz="2000" baseline="-25000" dirty="0"/>
              <a:t>1</a:t>
            </a:r>
            <a:r>
              <a:rPr lang="zh-CN" altLang="en-US" sz="2000" dirty="0"/>
              <a:t>序列为</a:t>
            </a:r>
            <a:r>
              <a:rPr lang="en-US" altLang="zh-CN" sz="2000" dirty="0"/>
              <a:t>01111000</a:t>
            </a:r>
            <a:r>
              <a:rPr lang="zh-CN" altLang="en-US" sz="2000" dirty="0"/>
              <a:t>、</a:t>
            </a:r>
            <a:r>
              <a:rPr lang="en-US" altLang="zh-CN" sz="2000" dirty="0"/>
              <a:t>01111000</a:t>
            </a:r>
            <a:r>
              <a:rPr lang="zh-CN" altLang="en-US" sz="2000" dirty="0"/>
              <a:t>、</a:t>
            </a:r>
            <a:r>
              <a:rPr lang="en-US" altLang="zh-CN" sz="2000" dirty="0"/>
              <a:t>…</a:t>
            </a:r>
            <a:r>
              <a:rPr lang="zh-CN" altLang="en-US" sz="2000" dirty="0"/>
              <a:t>。</a:t>
            </a:r>
          </a:p>
          <a:p>
            <a:pPr lvl="1">
              <a:lnSpc>
                <a:spcPct val="110000"/>
              </a:lnSpc>
              <a:buSzPct val="90000"/>
              <a:buFont typeface="Wingdings" panose="05000000000000000000" pitchFamily="2" charset="2"/>
              <a:buChar char="u"/>
            </a:pPr>
            <a:r>
              <a:rPr lang="en-US" altLang="zh-CN" sz="2000" dirty="0"/>
              <a:t>Q</a:t>
            </a:r>
            <a:r>
              <a:rPr lang="en-US" altLang="zh-CN" sz="2000" baseline="-25000" dirty="0"/>
              <a:t>2</a:t>
            </a:r>
            <a:r>
              <a:rPr lang="zh-CN" altLang="en-US" sz="2000" dirty="0"/>
              <a:t>序列为</a:t>
            </a:r>
            <a:r>
              <a:rPr lang="en-US" altLang="zh-CN" sz="2000" dirty="0"/>
              <a:t>00111100</a:t>
            </a:r>
            <a:r>
              <a:rPr lang="zh-CN" altLang="en-US" sz="2000" dirty="0"/>
              <a:t>、</a:t>
            </a:r>
            <a:r>
              <a:rPr lang="en-US" altLang="zh-CN" sz="2000" dirty="0"/>
              <a:t>00111100</a:t>
            </a:r>
            <a:r>
              <a:rPr lang="zh-CN" altLang="en-US" sz="2000" dirty="0"/>
              <a:t>、</a:t>
            </a:r>
            <a:r>
              <a:rPr lang="en-US" altLang="zh-CN" sz="2000" dirty="0"/>
              <a:t>…</a:t>
            </a:r>
            <a:r>
              <a:rPr lang="zh-CN" altLang="en-US" sz="2000" dirty="0"/>
              <a:t>。</a:t>
            </a:r>
          </a:p>
          <a:p>
            <a:pPr lvl="1">
              <a:lnSpc>
                <a:spcPct val="110000"/>
              </a:lnSpc>
              <a:buSzPct val="90000"/>
              <a:buFont typeface="Wingdings" panose="05000000000000000000" pitchFamily="2" charset="2"/>
              <a:buChar char="u"/>
            </a:pPr>
            <a:r>
              <a:rPr lang="en-US" altLang="zh-CN" sz="2000" dirty="0"/>
              <a:t>Q</a:t>
            </a:r>
            <a:r>
              <a:rPr lang="en-US" altLang="zh-CN" sz="2000" baseline="-25000" dirty="0"/>
              <a:t>3</a:t>
            </a:r>
            <a:r>
              <a:rPr lang="zh-CN" altLang="en-US" sz="2000" dirty="0"/>
              <a:t>序列为</a:t>
            </a:r>
            <a:r>
              <a:rPr lang="en-US" altLang="zh-CN" sz="2000" dirty="0"/>
              <a:t>00011110</a:t>
            </a:r>
            <a:r>
              <a:rPr lang="zh-CN" altLang="en-US" sz="2000" dirty="0"/>
              <a:t>、</a:t>
            </a:r>
            <a:r>
              <a:rPr lang="en-US" altLang="zh-CN" sz="2000" dirty="0"/>
              <a:t>00011110</a:t>
            </a:r>
            <a:r>
              <a:rPr lang="zh-CN" altLang="en-US" sz="2000" dirty="0"/>
              <a:t>、</a:t>
            </a:r>
            <a:r>
              <a:rPr lang="en-US" altLang="zh-CN" sz="2000" dirty="0"/>
              <a:t>…</a:t>
            </a:r>
            <a:r>
              <a:rPr lang="zh-CN" altLang="en-US" sz="2000" dirty="0"/>
              <a:t>。</a:t>
            </a:r>
          </a:p>
        </p:txBody>
      </p:sp>
      <p:sp>
        <p:nvSpPr>
          <p:cNvPr id="107525" name="Rectangle 66"/>
          <p:cNvSpPr>
            <a:spLocks noChangeArrowheads="1"/>
          </p:cNvSpPr>
          <p:nvPr/>
        </p:nvSpPr>
        <p:spPr bwMode="auto">
          <a:xfrm>
            <a:off x="7642226" y="1787525"/>
            <a:ext cx="2246313" cy="1212850"/>
          </a:xfrm>
          <a:prstGeom prst="rect">
            <a:avLst/>
          </a:prstGeom>
          <a:noFill/>
          <a:ln w="38100">
            <a:solidFill>
              <a:schemeClr val="tx1"/>
            </a:solidFill>
            <a:miter lim="800000"/>
          </a:ln>
        </p:spPr>
        <p:txBody>
          <a:bodyPr wrap="none" anchor="ctr"/>
          <a:lstStyle/>
          <a:p>
            <a:endParaRPr lang="zh-CN" altLang="en-US"/>
          </a:p>
        </p:txBody>
      </p:sp>
      <p:sp>
        <p:nvSpPr>
          <p:cNvPr id="107526" name="AutoShape 67"/>
          <p:cNvSpPr>
            <a:spLocks noChangeArrowheads="1"/>
          </p:cNvSpPr>
          <p:nvPr/>
        </p:nvSpPr>
        <p:spPr bwMode="auto">
          <a:xfrm rot="5400000">
            <a:off x="7626351" y="1935163"/>
            <a:ext cx="246062" cy="214313"/>
          </a:xfrm>
          <a:prstGeom prst="triangle">
            <a:avLst>
              <a:gd name="adj" fmla="val 50000"/>
            </a:avLst>
          </a:prstGeom>
          <a:noFill/>
          <a:ln w="38100">
            <a:solidFill>
              <a:schemeClr val="tx1"/>
            </a:solidFill>
            <a:miter lim="800000"/>
          </a:ln>
        </p:spPr>
        <p:txBody>
          <a:bodyPr rot="10800000" vert="eaVert" wrap="none" anchor="ctr"/>
          <a:lstStyle/>
          <a:p>
            <a:endParaRPr lang="zh-CN" altLang="en-US"/>
          </a:p>
        </p:txBody>
      </p:sp>
      <p:sp>
        <p:nvSpPr>
          <p:cNvPr id="107527" name="Oval 68"/>
          <p:cNvSpPr>
            <a:spLocks noChangeArrowheads="1"/>
          </p:cNvSpPr>
          <p:nvPr/>
        </p:nvSpPr>
        <p:spPr bwMode="auto">
          <a:xfrm>
            <a:off x="7823201" y="3000376"/>
            <a:ext cx="131763" cy="131763"/>
          </a:xfrm>
          <a:prstGeom prst="ellipse">
            <a:avLst/>
          </a:prstGeom>
          <a:noFill/>
          <a:ln w="38100">
            <a:solidFill>
              <a:schemeClr val="tx1"/>
            </a:solidFill>
            <a:round/>
          </a:ln>
        </p:spPr>
        <p:txBody>
          <a:bodyPr wrap="none" anchor="ctr"/>
          <a:lstStyle/>
          <a:p>
            <a:endParaRPr lang="zh-CN" altLang="en-US"/>
          </a:p>
        </p:txBody>
      </p:sp>
      <p:sp>
        <p:nvSpPr>
          <p:cNvPr id="107528" name="Text Box 69"/>
          <p:cNvSpPr txBox="1">
            <a:spLocks noChangeArrowheads="1"/>
          </p:cNvSpPr>
          <p:nvPr/>
        </p:nvSpPr>
        <p:spPr bwMode="auto">
          <a:xfrm>
            <a:off x="7823201" y="1870076"/>
            <a:ext cx="593725" cy="396875"/>
          </a:xfrm>
          <a:prstGeom prst="rect">
            <a:avLst/>
          </a:prstGeom>
          <a:noFill/>
          <a:ln w="38100">
            <a:noFill/>
            <a:miter lim="800000"/>
          </a:ln>
        </p:spPr>
        <p:txBody>
          <a:bodyPr>
            <a:spAutoFit/>
          </a:bodyPr>
          <a:lstStyle/>
          <a:p>
            <a:pPr algn="l">
              <a:lnSpc>
                <a:spcPct val="100000"/>
              </a:lnSpc>
            </a:pPr>
            <a:r>
              <a:rPr kumimoji="1" lang="en-US" altLang="zh-CN"/>
              <a:t>CP</a:t>
            </a:r>
          </a:p>
        </p:txBody>
      </p:sp>
      <p:sp>
        <p:nvSpPr>
          <p:cNvPr id="107529" name="Text Box 70"/>
          <p:cNvSpPr txBox="1">
            <a:spLocks noChangeArrowheads="1"/>
          </p:cNvSpPr>
          <p:nvPr/>
        </p:nvSpPr>
        <p:spPr bwMode="auto">
          <a:xfrm>
            <a:off x="8267701" y="1755776"/>
            <a:ext cx="1603375" cy="396875"/>
          </a:xfrm>
          <a:prstGeom prst="rect">
            <a:avLst/>
          </a:prstGeom>
          <a:noFill/>
          <a:ln w="38100">
            <a:noFill/>
            <a:miter lim="800000"/>
          </a:ln>
        </p:spPr>
        <p:txBody>
          <a:bodyPr>
            <a:spAutoFit/>
          </a:bodyPr>
          <a:lstStyle/>
          <a:p>
            <a:pPr algn="l">
              <a:lnSpc>
                <a:spcPct val="100000"/>
              </a:lnSpc>
            </a:pPr>
            <a:r>
              <a:rPr kumimoji="1" lang="en-US" altLang="zh-CN"/>
              <a:t>Q</a:t>
            </a:r>
            <a:r>
              <a:rPr kumimoji="1" lang="en-US" altLang="zh-CN" baseline="-25000"/>
              <a:t>0</a:t>
            </a:r>
            <a:r>
              <a:rPr kumimoji="1" lang="en-US" altLang="zh-CN"/>
              <a:t>Q</a:t>
            </a:r>
            <a:r>
              <a:rPr kumimoji="1" lang="en-US" altLang="zh-CN" baseline="-25000"/>
              <a:t>1</a:t>
            </a:r>
            <a:r>
              <a:rPr kumimoji="1" lang="en-US" altLang="zh-CN"/>
              <a:t>Q</a:t>
            </a:r>
            <a:r>
              <a:rPr kumimoji="1" lang="en-US" altLang="zh-CN" baseline="-25000"/>
              <a:t>2</a:t>
            </a:r>
            <a:r>
              <a:rPr kumimoji="1" lang="en-US" altLang="zh-CN"/>
              <a:t>Q</a:t>
            </a:r>
            <a:r>
              <a:rPr kumimoji="1" lang="en-US" altLang="zh-CN" baseline="-25000"/>
              <a:t>3</a:t>
            </a:r>
          </a:p>
        </p:txBody>
      </p:sp>
      <p:sp>
        <p:nvSpPr>
          <p:cNvPr id="107530" name="Text Box 71"/>
          <p:cNvSpPr txBox="1">
            <a:spLocks noChangeArrowheads="1"/>
          </p:cNvSpPr>
          <p:nvPr/>
        </p:nvSpPr>
        <p:spPr bwMode="auto">
          <a:xfrm>
            <a:off x="7573964" y="2247901"/>
            <a:ext cx="611187" cy="396875"/>
          </a:xfrm>
          <a:prstGeom prst="rect">
            <a:avLst/>
          </a:prstGeom>
          <a:noFill/>
          <a:ln w="38100">
            <a:noFill/>
            <a:miter lim="800000"/>
          </a:ln>
        </p:spPr>
        <p:txBody>
          <a:bodyPr>
            <a:spAutoFit/>
          </a:bodyPr>
          <a:lstStyle/>
          <a:p>
            <a:pPr algn="l">
              <a:lnSpc>
                <a:spcPct val="100000"/>
              </a:lnSpc>
            </a:pPr>
            <a:r>
              <a:rPr kumimoji="1" lang="en-US" altLang="zh-CN"/>
              <a:t>D</a:t>
            </a:r>
            <a:r>
              <a:rPr kumimoji="1" lang="en-US" altLang="zh-CN" baseline="-25000"/>
              <a:t>IR</a:t>
            </a:r>
            <a:endParaRPr kumimoji="1" lang="zh-CN" altLang="en-US" baseline="-25000"/>
          </a:p>
        </p:txBody>
      </p:sp>
      <p:sp>
        <p:nvSpPr>
          <p:cNvPr id="107531" name="Text Box 72"/>
          <p:cNvSpPr txBox="1">
            <a:spLocks noChangeArrowheads="1"/>
          </p:cNvSpPr>
          <p:nvPr/>
        </p:nvSpPr>
        <p:spPr bwMode="auto">
          <a:xfrm>
            <a:off x="9431338" y="2557464"/>
            <a:ext cx="646112" cy="396875"/>
          </a:xfrm>
          <a:prstGeom prst="rect">
            <a:avLst/>
          </a:prstGeom>
          <a:noFill/>
          <a:ln w="38100">
            <a:noFill/>
            <a:miter lim="800000"/>
          </a:ln>
        </p:spPr>
        <p:txBody>
          <a:bodyPr>
            <a:spAutoFit/>
          </a:bodyPr>
          <a:lstStyle/>
          <a:p>
            <a:pPr algn="l">
              <a:lnSpc>
                <a:spcPct val="100000"/>
              </a:lnSpc>
            </a:pPr>
            <a:r>
              <a:rPr kumimoji="1" lang="en-US" altLang="zh-CN"/>
              <a:t>D</a:t>
            </a:r>
            <a:r>
              <a:rPr kumimoji="1" lang="en-US" altLang="zh-CN" baseline="-25000"/>
              <a:t>IL</a:t>
            </a:r>
            <a:endParaRPr kumimoji="1" lang="zh-CN" altLang="en-US" baseline="-25000"/>
          </a:p>
        </p:txBody>
      </p:sp>
      <p:sp>
        <p:nvSpPr>
          <p:cNvPr id="107532" name="Text Box 73"/>
          <p:cNvSpPr txBox="1">
            <a:spLocks noChangeArrowheads="1"/>
          </p:cNvSpPr>
          <p:nvPr/>
        </p:nvSpPr>
        <p:spPr bwMode="auto">
          <a:xfrm>
            <a:off x="9523414" y="2033589"/>
            <a:ext cx="428625" cy="396875"/>
          </a:xfrm>
          <a:prstGeom prst="rect">
            <a:avLst/>
          </a:prstGeom>
          <a:noFill/>
          <a:ln w="38100">
            <a:noFill/>
            <a:miter lim="800000"/>
          </a:ln>
        </p:spPr>
        <p:txBody>
          <a:bodyPr>
            <a:spAutoFit/>
          </a:bodyPr>
          <a:lstStyle/>
          <a:p>
            <a:pPr algn="l">
              <a:lnSpc>
                <a:spcPct val="100000"/>
              </a:lnSpc>
            </a:pPr>
            <a:r>
              <a:rPr kumimoji="1" lang="en-US" altLang="zh-CN"/>
              <a:t>S</a:t>
            </a:r>
            <a:r>
              <a:rPr kumimoji="1" lang="en-US" altLang="zh-CN" baseline="-25000"/>
              <a:t>0</a:t>
            </a:r>
            <a:endParaRPr kumimoji="1" lang="zh-CN" altLang="en-US" baseline="-25000"/>
          </a:p>
        </p:txBody>
      </p:sp>
      <p:sp>
        <p:nvSpPr>
          <p:cNvPr id="107533" name="Text Box 74"/>
          <p:cNvSpPr txBox="1">
            <a:spLocks noChangeArrowheads="1"/>
          </p:cNvSpPr>
          <p:nvPr/>
        </p:nvSpPr>
        <p:spPr bwMode="auto">
          <a:xfrm>
            <a:off x="9523413" y="2279651"/>
            <a:ext cx="461962" cy="396875"/>
          </a:xfrm>
          <a:prstGeom prst="rect">
            <a:avLst/>
          </a:prstGeom>
          <a:noFill/>
          <a:ln w="38100">
            <a:noFill/>
            <a:miter lim="800000"/>
          </a:ln>
        </p:spPr>
        <p:txBody>
          <a:bodyPr>
            <a:spAutoFit/>
          </a:bodyPr>
          <a:lstStyle/>
          <a:p>
            <a:pPr algn="l">
              <a:lnSpc>
                <a:spcPct val="100000"/>
              </a:lnSpc>
            </a:pPr>
            <a:r>
              <a:rPr kumimoji="1" lang="en-US" altLang="zh-CN"/>
              <a:t>S</a:t>
            </a:r>
            <a:r>
              <a:rPr kumimoji="1" lang="en-US" altLang="zh-CN" baseline="-25000"/>
              <a:t>1</a:t>
            </a:r>
            <a:endParaRPr kumimoji="1" lang="zh-CN" altLang="en-US" baseline="-25000"/>
          </a:p>
        </p:txBody>
      </p:sp>
      <p:sp>
        <p:nvSpPr>
          <p:cNvPr id="107534" name="Text Box 75"/>
          <p:cNvSpPr txBox="1">
            <a:spLocks noChangeArrowheads="1"/>
          </p:cNvSpPr>
          <p:nvPr/>
        </p:nvSpPr>
        <p:spPr bwMode="auto">
          <a:xfrm>
            <a:off x="8037514" y="2608264"/>
            <a:ext cx="1601787" cy="396875"/>
          </a:xfrm>
          <a:prstGeom prst="rect">
            <a:avLst/>
          </a:prstGeom>
          <a:noFill/>
          <a:ln w="38100">
            <a:noFill/>
            <a:miter lim="800000"/>
          </a:ln>
        </p:spPr>
        <p:txBody>
          <a:bodyPr>
            <a:spAutoFit/>
          </a:bodyPr>
          <a:lstStyle/>
          <a:p>
            <a:pPr algn="l">
              <a:lnSpc>
                <a:spcPct val="100000"/>
              </a:lnSpc>
            </a:pPr>
            <a:r>
              <a:rPr kumimoji="1" lang="en-US" altLang="zh-CN"/>
              <a:t>D</a:t>
            </a:r>
            <a:r>
              <a:rPr kumimoji="1" lang="en-US" altLang="zh-CN" baseline="-25000"/>
              <a:t>0 </a:t>
            </a:r>
            <a:r>
              <a:rPr kumimoji="1" lang="en-US" altLang="zh-CN"/>
              <a:t>D</a:t>
            </a:r>
            <a:r>
              <a:rPr kumimoji="1" lang="en-US" altLang="zh-CN" baseline="-25000"/>
              <a:t>1 </a:t>
            </a:r>
            <a:r>
              <a:rPr kumimoji="1" lang="en-US" altLang="zh-CN"/>
              <a:t>D</a:t>
            </a:r>
            <a:r>
              <a:rPr kumimoji="1" lang="en-US" altLang="zh-CN" baseline="-25000"/>
              <a:t>2 </a:t>
            </a:r>
            <a:r>
              <a:rPr kumimoji="1" lang="en-US" altLang="zh-CN"/>
              <a:t>D</a:t>
            </a:r>
            <a:r>
              <a:rPr kumimoji="1" lang="en-US" altLang="zh-CN" baseline="-25000"/>
              <a:t>3</a:t>
            </a:r>
          </a:p>
        </p:txBody>
      </p:sp>
      <p:sp>
        <p:nvSpPr>
          <p:cNvPr id="107535" name="Line 76"/>
          <p:cNvSpPr>
            <a:spLocks noChangeShapeType="1"/>
          </p:cNvSpPr>
          <p:nvPr/>
        </p:nvSpPr>
        <p:spPr bwMode="auto">
          <a:xfrm>
            <a:off x="8269288" y="3017838"/>
            <a:ext cx="0" cy="342900"/>
          </a:xfrm>
          <a:prstGeom prst="line">
            <a:avLst/>
          </a:prstGeom>
          <a:noFill/>
          <a:ln w="38100">
            <a:solidFill>
              <a:schemeClr val="tx1"/>
            </a:solidFill>
            <a:round/>
          </a:ln>
        </p:spPr>
        <p:txBody>
          <a:bodyPr/>
          <a:lstStyle/>
          <a:p>
            <a:endParaRPr lang="zh-CN" altLang="en-US"/>
          </a:p>
        </p:txBody>
      </p:sp>
      <p:sp>
        <p:nvSpPr>
          <p:cNvPr id="107536" name="Line 77"/>
          <p:cNvSpPr>
            <a:spLocks noChangeShapeType="1"/>
          </p:cNvSpPr>
          <p:nvPr/>
        </p:nvSpPr>
        <p:spPr bwMode="auto">
          <a:xfrm>
            <a:off x="8566150" y="3000375"/>
            <a:ext cx="0" cy="344488"/>
          </a:xfrm>
          <a:prstGeom prst="line">
            <a:avLst/>
          </a:prstGeom>
          <a:noFill/>
          <a:ln w="38100">
            <a:solidFill>
              <a:schemeClr val="tx1"/>
            </a:solidFill>
            <a:round/>
          </a:ln>
        </p:spPr>
        <p:txBody>
          <a:bodyPr/>
          <a:lstStyle/>
          <a:p>
            <a:endParaRPr lang="zh-CN" altLang="en-US"/>
          </a:p>
        </p:txBody>
      </p:sp>
      <p:sp>
        <p:nvSpPr>
          <p:cNvPr id="107537" name="Line 78"/>
          <p:cNvSpPr>
            <a:spLocks noChangeShapeType="1"/>
          </p:cNvSpPr>
          <p:nvPr/>
        </p:nvSpPr>
        <p:spPr bwMode="auto">
          <a:xfrm>
            <a:off x="8864600" y="3000375"/>
            <a:ext cx="0" cy="344488"/>
          </a:xfrm>
          <a:prstGeom prst="line">
            <a:avLst/>
          </a:prstGeom>
          <a:noFill/>
          <a:ln w="38100">
            <a:solidFill>
              <a:schemeClr val="tx1"/>
            </a:solidFill>
            <a:round/>
          </a:ln>
        </p:spPr>
        <p:txBody>
          <a:bodyPr/>
          <a:lstStyle/>
          <a:p>
            <a:endParaRPr lang="zh-CN" altLang="en-US"/>
          </a:p>
        </p:txBody>
      </p:sp>
      <p:sp>
        <p:nvSpPr>
          <p:cNvPr id="107538" name="Line 79"/>
          <p:cNvSpPr>
            <a:spLocks noChangeShapeType="1"/>
          </p:cNvSpPr>
          <p:nvPr/>
        </p:nvSpPr>
        <p:spPr bwMode="auto">
          <a:xfrm>
            <a:off x="9193213" y="3000375"/>
            <a:ext cx="0" cy="344488"/>
          </a:xfrm>
          <a:prstGeom prst="line">
            <a:avLst/>
          </a:prstGeom>
          <a:noFill/>
          <a:ln w="38100">
            <a:solidFill>
              <a:schemeClr val="tx1"/>
            </a:solidFill>
            <a:round/>
          </a:ln>
        </p:spPr>
        <p:txBody>
          <a:bodyPr/>
          <a:lstStyle/>
          <a:p>
            <a:endParaRPr lang="zh-CN" altLang="en-US"/>
          </a:p>
        </p:txBody>
      </p:sp>
      <p:sp>
        <p:nvSpPr>
          <p:cNvPr id="107539" name="Line 80"/>
          <p:cNvSpPr>
            <a:spLocks noChangeShapeType="1"/>
          </p:cNvSpPr>
          <p:nvPr/>
        </p:nvSpPr>
        <p:spPr bwMode="auto">
          <a:xfrm flipV="1">
            <a:off x="8450263" y="1460500"/>
            <a:ext cx="0" cy="312738"/>
          </a:xfrm>
          <a:prstGeom prst="line">
            <a:avLst/>
          </a:prstGeom>
          <a:noFill/>
          <a:ln w="38100">
            <a:solidFill>
              <a:schemeClr val="tx1"/>
            </a:solidFill>
            <a:round/>
          </a:ln>
        </p:spPr>
        <p:txBody>
          <a:bodyPr/>
          <a:lstStyle/>
          <a:p>
            <a:endParaRPr lang="zh-CN" altLang="en-US"/>
          </a:p>
        </p:txBody>
      </p:sp>
      <p:sp>
        <p:nvSpPr>
          <p:cNvPr id="107540" name="Line 81"/>
          <p:cNvSpPr>
            <a:spLocks noChangeShapeType="1"/>
          </p:cNvSpPr>
          <p:nvPr/>
        </p:nvSpPr>
        <p:spPr bwMode="auto">
          <a:xfrm flipV="1">
            <a:off x="8764588" y="1460500"/>
            <a:ext cx="0" cy="312738"/>
          </a:xfrm>
          <a:prstGeom prst="line">
            <a:avLst/>
          </a:prstGeom>
          <a:noFill/>
          <a:ln w="38100">
            <a:solidFill>
              <a:schemeClr val="tx1"/>
            </a:solidFill>
            <a:round/>
          </a:ln>
        </p:spPr>
        <p:txBody>
          <a:bodyPr/>
          <a:lstStyle/>
          <a:p>
            <a:endParaRPr lang="zh-CN" altLang="en-US"/>
          </a:p>
        </p:txBody>
      </p:sp>
      <p:sp>
        <p:nvSpPr>
          <p:cNvPr id="107541" name="Line 82"/>
          <p:cNvSpPr>
            <a:spLocks noChangeShapeType="1"/>
          </p:cNvSpPr>
          <p:nvPr/>
        </p:nvSpPr>
        <p:spPr bwMode="auto">
          <a:xfrm flipV="1">
            <a:off x="9047163" y="1460500"/>
            <a:ext cx="0" cy="312738"/>
          </a:xfrm>
          <a:prstGeom prst="line">
            <a:avLst/>
          </a:prstGeom>
          <a:noFill/>
          <a:ln w="38100">
            <a:solidFill>
              <a:schemeClr val="tx1"/>
            </a:solidFill>
            <a:round/>
          </a:ln>
        </p:spPr>
        <p:txBody>
          <a:bodyPr/>
          <a:lstStyle/>
          <a:p>
            <a:endParaRPr lang="zh-CN" altLang="en-US"/>
          </a:p>
        </p:txBody>
      </p:sp>
      <p:sp>
        <p:nvSpPr>
          <p:cNvPr id="107542" name="Line 83"/>
          <p:cNvSpPr>
            <a:spLocks noChangeShapeType="1"/>
          </p:cNvSpPr>
          <p:nvPr/>
        </p:nvSpPr>
        <p:spPr bwMode="auto">
          <a:xfrm flipH="1">
            <a:off x="7310439" y="2033588"/>
            <a:ext cx="314325" cy="0"/>
          </a:xfrm>
          <a:prstGeom prst="line">
            <a:avLst/>
          </a:prstGeom>
          <a:noFill/>
          <a:ln w="38100">
            <a:solidFill>
              <a:schemeClr val="tx1"/>
            </a:solidFill>
            <a:round/>
          </a:ln>
        </p:spPr>
        <p:txBody>
          <a:bodyPr/>
          <a:lstStyle/>
          <a:p>
            <a:endParaRPr lang="zh-CN" altLang="en-US"/>
          </a:p>
        </p:txBody>
      </p:sp>
      <p:sp>
        <p:nvSpPr>
          <p:cNvPr id="107543" name="Line 84"/>
          <p:cNvSpPr>
            <a:spLocks noChangeShapeType="1"/>
          </p:cNvSpPr>
          <p:nvPr/>
        </p:nvSpPr>
        <p:spPr bwMode="auto">
          <a:xfrm>
            <a:off x="7872413" y="3132139"/>
            <a:ext cx="0" cy="244475"/>
          </a:xfrm>
          <a:prstGeom prst="line">
            <a:avLst/>
          </a:prstGeom>
          <a:noFill/>
          <a:ln w="38100">
            <a:solidFill>
              <a:schemeClr val="tx1"/>
            </a:solidFill>
            <a:round/>
          </a:ln>
        </p:spPr>
        <p:txBody>
          <a:bodyPr/>
          <a:lstStyle/>
          <a:p>
            <a:endParaRPr lang="zh-CN" altLang="en-US"/>
          </a:p>
        </p:txBody>
      </p:sp>
      <p:sp>
        <p:nvSpPr>
          <p:cNvPr id="107544" name="Line 85"/>
          <p:cNvSpPr>
            <a:spLocks noChangeShapeType="1"/>
          </p:cNvSpPr>
          <p:nvPr/>
        </p:nvSpPr>
        <p:spPr bwMode="auto">
          <a:xfrm flipH="1">
            <a:off x="9904414" y="2214563"/>
            <a:ext cx="314325" cy="0"/>
          </a:xfrm>
          <a:prstGeom prst="line">
            <a:avLst/>
          </a:prstGeom>
          <a:noFill/>
          <a:ln w="38100">
            <a:solidFill>
              <a:schemeClr val="tx1"/>
            </a:solidFill>
            <a:round/>
          </a:ln>
        </p:spPr>
        <p:txBody>
          <a:bodyPr/>
          <a:lstStyle/>
          <a:p>
            <a:endParaRPr lang="zh-CN" altLang="en-US"/>
          </a:p>
        </p:txBody>
      </p:sp>
      <p:sp>
        <p:nvSpPr>
          <p:cNvPr id="107545" name="Text Box 86"/>
          <p:cNvSpPr txBox="1">
            <a:spLocks noChangeArrowheads="1"/>
          </p:cNvSpPr>
          <p:nvPr/>
        </p:nvSpPr>
        <p:spPr bwMode="auto">
          <a:xfrm>
            <a:off x="8118476" y="3313114"/>
            <a:ext cx="1603375" cy="297517"/>
          </a:xfrm>
          <a:prstGeom prst="rect">
            <a:avLst/>
          </a:prstGeom>
          <a:noFill/>
          <a:ln w="38100">
            <a:noFill/>
            <a:miter lim="800000"/>
          </a:ln>
        </p:spPr>
        <p:txBody>
          <a:bodyPr>
            <a:spAutoFit/>
          </a:bodyPr>
          <a:lstStyle/>
          <a:p>
            <a:pPr algn="l">
              <a:lnSpc>
                <a:spcPct val="100000"/>
              </a:lnSpc>
            </a:pPr>
            <a:endParaRPr kumimoji="1" lang="en-US" altLang="zh-CN" baseline="-25000"/>
          </a:p>
        </p:txBody>
      </p:sp>
      <p:sp>
        <p:nvSpPr>
          <p:cNvPr id="107546" name="Text Box 87"/>
          <p:cNvSpPr txBox="1">
            <a:spLocks noChangeArrowheads="1"/>
          </p:cNvSpPr>
          <p:nvPr/>
        </p:nvSpPr>
        <p:spPr bwMode="auto">
          <a:xfrm>
            <a:off x="10201275" y="2000251"/>
            <a:ext cx="446088" cy="396875"/>
          </a:xfrm>
          <a:prstGeom prst="rect">
            <a:avLst/>
          </a:prstGeom>
          <a:noFill/>
          <a:ln w="38100">
            <a:noFill/>
            <a:miter lim="800000"/>
          </a:ln>
        </p:spPr>
        <p:txBody>
          <a:bodyPr>
            <a:spAutoFit/>
          </a:bodyPr>
          <a:lstStyle/>
          <a:p>
            <a:pPr algn="l">
              <a:lnSpc>
                <a:spcPct val="100000"/>
              </a:lnSpc>
            </a:pPr>
            <a:r>
              <a:rPr kumimoji="1" lang="en-US" altLang="zh-CN"/>
              <a:t>1</a:t>
            </a:r>
            <a:endParaRPr kumimoji="1" lang="zh-CN" altLang="en-US"/>
          </a:p>
        </p:txBody>
      </p:sp>
      <p:sp>
        <p:nvSpPr>
          <p:cNvPr id="107547" name="Line 88"/>
          <p:cNvSpPr>
            <a:spLocks noChangeShapeType="1"/>
          </p:cNvSpPr>
          <p:nvPr/>
        </p:nvSpPr>
        <p:spPr bwMode="auto">
          <a:xfrm flipH="1">
            <a:off x="9872664" y="2525713"/>
            <a:ext cx="314325" cy="0"/>
          </a:xfrm>
          <a:prstGeom prst="line">
            <a:avLst/>
          </a:prstGeom>
          <a:noFill/>
          <a:ln w="38100">
            <a:solidFill>
              <a:schemeClr val="tx1"/>
            </a:solidFill>
            <a:round/>
          </a:ln>
        </p:spPr>
        <p:txBody>
          <a:bodyPr/>
          <a:lstStyle/>
          <a:p>
            <a:endParaRPr lang="zh-CN" altLang="en-US"/>
          </a:p>
        </p:txBody>
      </p:sp>
      <p:sp>
        <p:nvSpPr>
          <p:cNvPr id="107548" name="Text Box 89"/>
          <p:cNvSpPr txBox="1">
            <a:spLocks noChangeArrowheads="1"/>
          </p:cNvSpPr>
          <p:nvPr/>
        </p:nvSpPr>
        <p:spPr bwMode="auto">
          <a:xfrm>
            <a:off x="10201275" y="2360614"/>
            <a:ext cx="446088" cy="396875"/>
          </a:xfrm>
          <a:prstGeom prst="rect">
            <a:avLst/>
          </a:prstGeom>
          <a:noFill/>
          <a:ln w="38100">
            <a:noFill/>
            <a:miter lim="800000"/>
          </a:ln>
        </p:spPr>
        <p:txBody>
          <a:bodyPr>
            <a:spAutoFit/>
          </a:bodyPr>
          <a:lstStyle/>
          <a:p>
            <a:pPr algn="l">
              <a:lnSpc>
                <a:spcPct val="100000"/>
              </a:lnSpc>
            </a:pPr>
            <a:endParaRPr kumimoji="1" lang="zh-CN" altLang="en-US"/>
          </a:p>
        </p:txBody>
      </p:sp>
      <p:sp>
        <p:nvSpPr>
          <p:cNvPr id="107549" name="Freeform 90"/>
          <p:cNvSpPr/>
          <p:nvPr/>
        </p:nvSpPr>
        <p:spPr bwMode="auto">
          <a:xfrm>
            <a:off x="7362826" y="3486151"/>
            <a:ext cx="561975" cy="327025"/>
          </a:xfrm>
          <a:custGeom>
            <a:avLst/>
            <a:gdLst>
              <a:gd name="T0" fmla="*/ 0 w 370"/>
              <a:gd name="T1" fmla="*/ 0 h 218"/>
              <a:gd name="T2" fmla="*/ 2147483647 w 370"/>
              <a:gd name="T3" fmla="*/ 0 h 218"/>
              <a:gd name="T4" fmla="*/ 2147483647 w 370"/>
              <a:gd name="T5" fmla="*/ 2147483647 h 218"/>
              <a:gd name="T6" fmla="*/ 2147483647 w 370"/>
              <a:gd name="T7" fmla="*/ 2147483647 h 218"/>
              <a:gd name="T8" fmla="*/ 2147483647 w 370"/>
              <a:gd name="T9" fmla="*/ 2147483647 h 218"/>
              <a:gd name="T10" fmla="*/ 2147483647 w 370"/>
              <a:gd name="T11" fmla="*/ 2147483647 h 218"/>
              <a:gd name="T12" fmla="*/ 0 60000 65536"/>
              <a:gd name="T13" fmla="*/ 0 60000 65536"/>
              <a:gd name="T14" fmla="*/ 0 60000 65536"/>
              <a:gd name="T15" fmla="*/ 0 60000 65536"/>
              <a:gd name="T16" fmla="*/ 0 60000 65536"/>
              <a:gd name="T17" fmla="*/ 0 60000 65536"/>
              <a:gd name="T18" fmla="*/ 0 w 370"/>
              <a:gd name="T19" fmla="*/ 0 h 218"/>
              <a:gd name="T20" fmla="*/ 370 w 370"/>
              <a:gd name="T21" fmla="*/ 218 h 218"/>
            </a:gdLst>
            <a:ahLst/>
            <a:cxnLst>
              <a:cxn ang="T12">
                <a:pos x="T0" y="T1"/>
              </a:cxn>
              <a:cxn ang="T13">
                <a:pos x="T2" y="T3"/>
              </a:cxn>
              <a:cxn ang="T14">
                <a:pos x="T4" y="T5"/>
              </a:cxn>
              <a:cxn ang="T15">
                <a:pos x="T6" y="T7"/>
              </a:cxn>
              <a:cxn ang="T16">
                <a:pos x="T8" y="T9"/>
              </a:cxn>
              <a:cxn ang="T17">
                <a:pos x="T10" y="T11"/>
              </a:cxn>
            </a:cxnLst>
            <a:rect l="T18" t="T19" r="T20" b="T21"/>
            <a:pathLst>
              <a:path w="370" h="218">
                <a:moveTo>
                  <a:pt x="0" y="0"/>
                </a:moveTo>
                <a:lnTo>
                  <a:pt x="120" y="0"/>
                </a:lnTo>
                <a:lnTo>
                  <a:pt x="120" y="218"/>
                </a:lnTo>
                <a:lnTo>
                  <a:pt x="239" y="218"/>
                </a:lnTo>
                <a:lnTo>
                  <a:pt x="239" y="11"/>
                </a:lnTo>
                <a:lnTo>
                  <a:pt x="370" y="11"/>
                </a:lnTo>
              </a:path>
            </a:pathLst>
          </a:custGeom>
          <a:noFill/>
          <a:ln w="38100">
            <a:solidFill>
              <a:schemeClr val="tx1"/>
            </a:solidFill>
            <a:round/>
          </a:ln>
        </p:spPr>
        <p:txBody>
          <a:bodyPr/>
          <a:lstStyle/>
          <a:p>
            <a:endParaRPr lang="zh-CN" altLang="en-US"/>
          </a:p>
        </p:txBody>
      </p:sp>
      <p:grpSp>
        <p:nvGrpSpPr>
          <p:cNvPr id="107550" name="Group 92"/>
          <p:cNvGrpSpPr/>
          <p:nvPr/>
        </p:nvGrpSpPr>
        <p:grpSpPr bwMode="auto">
          <a:xfrm>
            <a:off x="7596188" y="1087438"/>
            <a:ext cx="444500" cy="457200"/>
            <a:chOff x="3185" y="3239"/>
            <a:chExt cx="293" cy="304"/>
          </a:xfrm>
        </p:grpSpPr>
        <p:sp>
          <p:nvSpPr>
            <p:cNvPr id="107568" name="Rectangle 93"/>
            <p:cNvSpPr>
              <a:spLocks noChangeArrowheads="1"/>
            </p:cNvSpPr>
            <p:nvPr/>
          </p:nvSpPr>
          <p:spPr bwMode="auto">
            <a:xfrm>
              <a:off x="3304" y="3239"/>
              <a:ext cx="174" cy="304"/>
            </a:xfrm>
            <a:prstGeom prst="rect">
              <a:avLst/>
            </a:prstGeom>
            <a:noFill/>
            <a:ln w="38100">
              <a:solidFill>
                <a:srgbClr val="FF0000"/>
              </a:solidFill>
              <a:miter lim="800000"/>
            </a:ln>
          </p:spPr>
          <p:txBody>
            <a:bodyPr wrap="none" anchor="ctr"/>
            <a:lstStyle/>
            <a:p>
              <a:endParaRPr lang="zh-CN" altLang="en-US"/>
            </a:p>
          </p:txBody>
        </p:sp>
        <p:sp>
          <p:nvSpPr>
            <p:cNvPr id="107569" name="Oval 94"/>
            <p:cNvSpPr>
              <a:spLocks noChangeArrowheads="1"/>
            </p:cNvSpPr>
            <p:nvPr/>
          </p:nvSpPr>
          <p:spPr bwMode="auto">
            <a:xfrm>
              <a:off x="3185" y="3327"/>
              <a:ext cx="97" cy="97"/>
            </a:xfrm>
            <a:prstGeom prst="ellipse">
              <a:avLst/>
            </a:prstGeom>
            <a:noFill/>
            <a:ln w="38100">
              <a:solidFill>
                <a:srgbClr val="FF0000"/>
              </a:solidFill>
              <a:round/>
            </a:ln>
          </p:spPr>
          <p:txBody>
            <a:bodyPr wrap="none" anchor="ctr"/>
            <a:lstStyle/>
            <a:p>
              <a:endParaRPr lang="zh-CN" altLang="en-US"/>
            </a:p>
          </p:txBody>
        </p:sp>
      </p:grpSp>
      <p:sp>
        <p:nvSpPr>
          <p:cNvPr id="107551" name="Freeform 95"/>
          <p:cNvSpPr/>
          <p:nvPr/>
        </p:nvSpPr>
        <p:spPr bwMode="auto">
          <a:xfrm>
            <a:off x="8040689" y="1284288"/>
            <a:ext cx="1304925" cy="508000"/>
          </a:xfrm>
          <a:custGeom>
            <a:avLst/>
            <a:gdLst>
              <a:gd name="T0" fmla="*/ 0 w 858"/>
              <a:gd name="T1" fmla="*/ 0 h 337"/>
              <a:gd name="T2" fmla="*/ 2147483647 w 858"/>
              <a:gd name="T3" fmla="*/ 0 h 337"/>
              <a:gd name="T4" fmla="*/ 2147483647 w 858"/>
              <a:gd name="T5" fmla="*/ 2147483647 h 337"/>
              <a:gd name="T6" fmla="*/ 0 60000 65536"/>
              <a:gd name="T7" fmla="*/ 0 60000 65536"/>
              <a:gd name="T8" fmla="*/ 0 60000 65536"/>
              <a:gd name="T9" fmla="*/ 0 w 858"/>
              <a:gd name="T10" fmla="*/ 0 h 337"/>
              <a:gd name="T11" fmla="*/ 858 w 858"/>
              <a:gd name="T12" fmla="*/ 337 h 337"/>
            </a:gdLst>
            <a:ahLst/>
            <a:cxnLst>
              <a:cxn ang="T6">
                <a:pos x="T0" y="T1"/>
              </a:cxn>
              <a:cxn ang="T7">
                <a:pos x="T2" y="T3"/>
              </a:cxn>
              <a:cxn ang="T8">
                <a:pos x="T4" y="T5"/>
              </a:cxn>
            </a:cxnLst>
            <a:rect l="T9" t="T10" r="T11" b="T12"/>
            <a:pathLst>
              <a:path w="858" h="337">
                <a:moveTo>
                  <a:pt x="0" y="0"/>
                </a:moveTo>
                <a:lnTo>
                  <a:pt x="858" y="0"/>
                </a:lnTo>
                <a:lnTo>
                  <a:pt x="858" y="337"/>
                </a:lnTo>
              </a:path>
            </a:pathLst>
          </a:custGeom>
          <a:noFill/>
          <a:ln w="38100">
            <a:solidFill>
              <a:srgbClr val="FF0000"/>
            </a:solidFill>
            <a:round/>
          </a:ln>
        </p:spPr>
        <p:txBody>
          <a:bodyPr/>
          <a:lstStyle/>
          <a:p>
            <a:endParaRPr lang="zh-CN" altLang="en-US"/>
          </a:p>
        </p:txBody>
      </p:sp>
      <p:sp>
        <p:nvSpPr>
          <p:cNvPr id="107552" name="Freeform 96"/>
          <p:cNvSpPr/>
          <p:nvPr/>
        </p:nvSpPr>
        <p:spPr bwMode="auto">
          <a:xfrm>
            <a:off x="7115176" y="1284289"/>
            <a:ext cx="512763" cy="1184275"/>
          </a:xfrm>
          <a:custGeom>
            <a:avLst/>
            <a:gdLst>
              <a:gd name="T0" fmla="*/ 2147483647 w 500"/>
              <a:gd name="T1" fmla="*/ 0 h 837"/>
              <a:gd name="T2" fmla="*/ 0 w 500"/>
              <a:gd name="T3" fmla="*/ 0 h 837"/>
              <a:gd name="T4" fmla="*/ 0 w 500"/>
              <a:gd name="T5" fmla="*/ 2147483647 h 837"/>
              <a:gd name="T6" fmla="*/ 2147483647 w 500"/>
              <a:gd name="T7" fmla="*/ 2147483647 h 837"/>
              <a:gd name="T8" fmla="*/ 0 60000 65536"/>
              <a:gd name="T9" fmla="*/ 0 60000 65536"/>
              <a:gd name="T10" fmla="*/ 0 60000 65536"/>
              <a:gd name="T11" fmla="*/ 0 60000 65536"/>
              <a:gd name="T12" fmla="*/ 0 w 500"/>
              <a:gd name="T13" fmla="*/ 0 h 837"/>
              <a:gd name="T14" fmla="*/ 500 w 500"/>
              <a:gd name="T15" fmla="*/ 837 h 837"/>
            </a:gdLst>
            <a:ahLst/>
            <a:cxnLst>
              <a:cxn ang="T8">
                <a:pos x="T0" y="T1"/>
              </a:cxn>
              <a:cxn ang="T9">
                <a:pos x="T2" y="T3"/>
              </a:cxn>
              <a:cxn ang="T10">
                <a:pos x="T4" y="T5"/>
              </a:cxn>
              <a:cxn ang="T11">
                <a:pos x="T6" y="T7"/>
              </a:cxn>
            </a:cxnLst>
            <a:rect l="T12" t="T13" r="T14" b="T15"/>
            <a:pathLst>
              <a:path w="500" h="837">
                <a:moveTo>
                  <a:pt x="478" y="0"/>
                </a:moveTo>
                <a:lnTo>
                  <a:pt x="0" y="0"/>
                </a:lnTo>
                <a:lnTo>
                  <a:pt x="0" y="837"/>
                </a:lnTo>
                <a:lnTo>
                  <a:pt x="500" y="837"/>
                </a:lnTo>
              </a:path>
            </a:pathLst>
          </a:custGeom>
          <a:noFill/>
          <a:ln w="38100">
            <a:solidFill>
              <a:srgbClr val="FF0000"/>
            </a:solidFill>
            <a:round/>
          </a:ln>
        </p:spPr>
        <p:txBody>
          <a:bodyPr/>
          <a:lstStyle/>
          <a:p>
            <a:endParaRPr lang="zh-CN" altLang="en-US"/>
          </a:p>
        </p:txBody>
      </p:sp>
      <p:sp>
        <p:nvSpPr>
          <p:cNvPr id="107553" name="Text Box 97"/>
          <p:cNvSpPr txBox="1">
            <a:spLocks noChangeArrowheads="1"/>
          </p:cNvSpPr>
          <p:nvPr/>
        </p:nvSpPr>
        <p:spPr bwMode="auto">
          <a:xfrm>
            <a:off x="8240713" y="2168525"/>
            <a:ext cx="1554162" cy="457200"/>
          </a:xfrm>
          <a:prstGeom prst="rect">
            <a:avLst/>
          </a:prstGeom>
          <a:noFill/>
          <a:ln w="38100">
            <a:noFill/>
            <a:miter lim="800000"/>
          </a:ln>
        </p:spPr>
        <p:txBody>
          <a:bodyPr>
            <a:spAutoFit/>
          </a:bodyPr>
          <a:lstStyle/>
          <a:p>
            <a:pPr algn="l">
              <a:lnSpc>
                <a:spcPct val="100000"/>
              </a:lnSpc>
            </a:pPr>
            <a:r>
              <a:rPr lang="zh-CN" altLang="en-US" sz="2400">
                <a:solidFill>
                  <a:srgbClr val="FF9933"/>
                </a:solidFill>
              </a:rPr>
              <a:t>74194</a:t>
            </a:r>
          </a:p>
        </p:txBody>
      </p:sp>
      <p:sp>
        <p:nvSpPr>
          <p:cNvPr id="107554" name="Freeform 100"/>
          <p:cNvSpPr/>
          <p:nvPr/>
        </p:nvSpPr>
        <p:spPr bwMode="auto">
          <a:xfrm>
            <a:off x="9942514" y="2660651"/>
            <a:ext cx="725487" cy="276225"/>
          </a:xfrm>
          <a:custGeom>
            <a:avLst/>
            <a:gdLst>
              <a:gd name="T0" fmla="*/ 0 w 609"/>
              <a:gd name="T1" fmla="*/ 2147483647 h 272"/>
              <a:gd name="T2" fmla="*/ 2147483647 w 609"/>
              <a:gd name="T3" fmla="*/ 2147483647 h 272"/>
              <a:gd name="T4" fmla="*/ 2147483647 w 609"/>
              <a:gd name="T5" fmla="*/ 0 h 272"/>
              <a:gd name="T6" fmla="*/ 2147483647 w 609"/>
              <a:gd name="T7" fmla="*/ 0 h 272"/>
              <a:gd name="T8" fmla="*/ 2147483647 w 609"/>
              <a:gd name="T9" fmla="*/ 2147483647 h 272"/>
              <a:gd name="T10" fmla="*/ 2147483647 w 609"/>
              <a:gd name="T11" fmla="*/ 2147483647 h 272"/>
              <a:gd name="T12" fmla="*/ 0 60000 65536"/>
              <a:gd name="T13" fmla="*/ 0 60000 65536"/>
              <a:gd name="T14" fmla="*/ 0 60000 65536"/>
              <a:gd name="T15" fmla="*/ 0 60000 65536"/>
              <a:gd name="T16" fmla="*/ 0 60000 65536"/>
              <a:gd name="T17" fmla="*/ 0 60000 65536"/>
              <a:gd name="T18" fmla="*/ 0 w 609"/>
              <a:gd name="T19" fmla="*/ 0 h 272"/>
              <a:gd name="T20" fmla="*/ 609 w 609"/>
              <a:gd name="T21" fmla="*/ 272 h 272"/>
            </a:gdLst>
            <a:ahLst/>
            <a:cxnLst>
              <a:cxn ang="T12">
                <a:pos x="T0" y="T1"/>
              </a:cxn>
              <a:cxn ang="T13">
                <a:pos x="T2" y="T3"/>
              </a:cxn>
              <a:cxn ang="T14">
                <a:pos x="T4" y="T5"/>
              </a:cxn>
              <a:cxn ang="T15">
                <a:pos x="T6" y="T7"/>
              </a:cxn>
              <a:cxn ang="T16">
                <a:pos x="T8" y="T9"/>
              </a:cxn>
              <a:cxn ang="T17">
                <a:pos x="T10" y="T11"/>
              </a:cxn>
            </a:cxnLst>
            <a:rect l="T18" t="T19" r="T20" b="T21"/>
            <a:pathLst>
              <a:path w="609" h="272">
                <a:moveTo>
                  <a:pt x="0" y="272"/>
                </a:moveTo>
                <a:lnTo>
                  <a:pt x="174" y="272"/>
                </a:lnTo>
                <a:lnTo>
                  <a:pt x="174" y="0"/>
                </a:lnTo>
                <a:lnTo>
                  <a:pt x="413" y="0"/>
                </a:lnTo>
                <a:lnTo>
                  <a:pt x="413" y="272"/>
                </a:lnTo>
                <a:lnTo>
                  <a:pt x="609" y="272"/>
                </a:lnTo>
              </a:path>
            </a:pathLst>
          </a:custGeom>
          <a:noFill/>
          <a:ln w="38100">
            <a:solidFill>
              <a:schemeClr val="tx1"/>
            </a:solidFill>
            <a:round/>
          </a:ln>
        </p:spPr>
        <p:txBody>
          <a:bodyPr/>
          <a:lstStyle/>
          <a:p>
            <a:endParaRPr lang="zh-CN" altLang="en-US"/>
          </a:p>
        </p:txBody>
      </p:sp>
      <p:sp>
        <p:nvSpPr>
          <p:cNvPr id="107555" name="Rectangle 153"/>
          <p:cNvSpPr>
            <a:spLocks noChangeArrowheads="1"/>
          </p:cNvSpPr>
          <p:nvPr/>
        </p:nvSpPr>
        <p:spPr bwMode="black">
          <a:xfrm>
            <a:off x="7659521" y="2649538"/>
            <a:ext cx="494046" cy="369332"/>
          </a:xfrm>
          <a:prstGeom prst="rect">
            <a:avLst/>
          </a:prstGeom>
          <a:noFill/>
          <a:ln w="9525" algn="ctr">
            <a:noFill/>
            <a:miter lim="800000"/>
          </a:ln>
          <a:effectLst>
            <a:prstShdw prst="shdw13" dist="53882" dir="13500000">
              <a:srgbClr val="808080">
                <a:alpha val="50000"/>
              </a:srgbClr>
            </a:prstShdw>
          </a:effectLst>
        </p:spPr>
        <p:txBody>
          <a:bodyPr wrap="none">
            <a:spAutoFit/>
          </a:bodyPr>
          <a:lstStyle/>
          <a:p>
            <a:r>
              <a:rPr lang="en-US" altLang="zh-CN">
                <a:ea typeface="Gulim" panose="020B0600000101010101" pitchFamily="50" charset="-127"/>
              </a:rPr>
              <a:t>R</a:t>
            </a:r>
            <a:r>
              <a:rPr lang="en-US" altLang="zh-CN" baseline="-25000">
                <a:ea typeface="Gulim" panose="020B0600000101010101" pitchFamily="50" charset="-127"/>
              </a:rPr>
              <a:t>D</a:t>
            </a:r>
            <a:endParaRPr lang="zh-CN" altLang="en-US" baseline="-25000">
              <a:ea typeface="Gulim" panose="020B0600000101010101" pitchFamily="50" charset="-127"/>
            </a:endParaRPr>
          </a:p>
        </p:txBody>
      </p:sp>
      <p:sp>
        <p:nvSpPr>
          <p:cNvPr id="107556" name="Line 154"/>
          <p:cNvSpPr>
            <a:spLocks noChangeShapeType="1"/>
          </p:cNvSpPr>
          <p:nvPr/>
        </p:nvSpPr>
        <p:spPr bwMode="black">
          <a:xfrm>
            <a:off x="7767638" y="2706688"/>
            <a:ext cx="138112" cy="0"/>
          </a:xfrm>
          <a:prstGeom prst="line">
            <a:avLst/>
          </a:prstGeom>
          <a:noFill/>
          <a:ln w="28575">
            <a:solidFill>
              <a:schemeClr val="tx1"/>
            </a:solidFill>
            <a:round/>
          </a:ln>
        </p:spPr>
        <p:txBody>
          <a:bodyPr anchor="ctr">
            <a:spAutoFit/>
          </a:bodyPr>
          <a:lstStyle/>
          <a:p>
            <a:endParaRPr lang="zh-CN" altLang="en-US"/>
          </a:p>
        </p:txBody>
      </p:sp>
      <p:graphicFrame>
        <p:nvGraphicFramePr>
          <p:cNvPr id="349377" name="Group 193"/>
          <p:cNvGraphicFramePr>
            <a:graphicFrameLocks noGrp="1"/>
          </p:cNvGraphicFramePr>
          <p:nvPr/>
        </p:nvGraphicFramePr>
        <p:xfrm>
          <a:off x="8101013" y="3486150"/>
          <a:ext cx="1693862" cy="2804160"/>
        </p:xfrm>
        <a:graphic>
          <a:graphicData uri="http://schemas.openxmlformats.org/drawingml/2006/table">
            <a:tbl>
              <a:tblPr/>
              <a:tblGrid>
                <a:gridCol w="1693862">
                  <a:extLst>
                    <a:ext uri="{9D8B030D-6E8A-4147-A177-3AD203B41FA5}">
                      <a16:colId xmlns:a16="http://schemas.microsoft.com/office/drawing/2014/main" val="20000"/>
                    </a:ext>
                  </a:extLst>
                </a:gridCol>
              </a:tblGrid>
              <a:tr h="138113">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r>
                        <a:rPr kumimoji="0" lang="en-US" altLang="zh-CN" sz="20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0  </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r>
                        <a:rPr kumimoji="0" lang="en-US" altLang="zh-CN" sz="20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1  </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r>
                        <a:rPr kumimoji="0" lang="en-US" altLang="zh-CN" sz="20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2  </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r>
                        <a:rPr kumimoji="0" lang="en-US" altLang="zh-CN" sz="20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3</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D"/>
                    </a:solidFill>
                  </a:tcPr>
                </a:tc>
                <a:extLst>
                  <a:ext uri="{0D108BD9-81ED-4DB2-BD59-A6C34878D82A}">
                    <a16:rowId xmlns:a16="http://schemas.microsoft.com/office/drawing/2014/main" val="10000"/>
                  </a:ext>
                </a:extLst>
              </a:tr>
              <a:tr h="1060450">
                <a:tc>
                  <a:txBody>
                    <a:bodyPr/>
                    <a:lstStyle/>
                    <a:p>
                      <a:pPr marL="0" marR="0" lvl="0" indent="0"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0   0   0   0</a:t>
                      </a:r>
                    </a:p>
                    <a:p>
                      <a:pPr marL="0" marR="0" lvl="0" indent="0"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1   0   0   0</a:t>
                      </a:r>
                    </a:p>
                    <a:p>
                      <a:pPr marL="0" marR="0" lvl="0" indent="0"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1   1   0   0</a:t>
                      </a:r>
                    </a:p>
                    <a:p>
                      <a:pPr marL="0" marR="0" lvl="0" indent="0"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1   1   1   0</a:t>
                      </a:r>
                    </a:p>
                    <a:p>
                      <a:pPr marL="0" marR="0" lvl="0" indent="0"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1   1   1   1</a:t>
                      </a:r>
                    </a:p>
                    <a:p>
                      <a:pPr marL="0" marR="0" lvl="0" indent="0"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0   1   1   1</a:t>
                      </a:r>
                    </a:p>
                    <a:p>
                      <a:pPr marL="0" marR="0" lvl="0" indent="0"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0   0   1   1</a:t>
                      </a:r>
                    </a:p>
                    <a:p>
                      <a:pPr marL="0" marR="0" lvl="0" indent="0"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0   0   0   1</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BD"/>
                    </a:solidFill>
                  </a:tcPr>
                </a:tc>
                <a:extLst>
                  <a:ext uri="{0D108BD9-81ED-4DB2-BD59-A6C34878D82A}">
                    <a16:rowId xmlns:a16="http://schemas.microsoft.com/office/drawing/2014/main" val="10001"/>
                  </a:ext>
                </a:extLst>
              </a:tr>
            </a:tbl>
          </a:graphicData>
        </a:graphic>
      </p:graphicFrame>
      <p:grpSp>
        <p:nvGrpSpPr>
          <p:cNvPr id="3" name="Group 197"/>
          <p:cNvGrpSpPr/>
          <p:nvPr/>
        </p:nvGrpSpPr>
        <p:grpSpPr bwMode="auto">
          <a:xfrm>
            <a:off x="9832976" y="4076701"/>
            <a:ext cx="295275" cy="2030413"/>
            <a:chOff x="5234" y="2568"/>
            <a:chExt cx="186" cy="1279"/>
          </a:xfrm>
        </p:grpSpPr>
        <p:sp>
          <p:nvSpPr>
            <p:cNvPr id="107565" name="Line 194"/>
            <p:cNvSpPr>
              <a:spLocks noChangeShapeType="1"/>
            </p:cNvSpPr>
            <p:nvPr/>
          </p:nvSpPr>
          <p:spPr bwMode="black">
            <a:xfrm>
              <a:off x="5243" y="3847"/>
              <a:ext cx="177" cy="0"/>
            </a:xfrm>
            <a:prstGeom prst="line">
              <a:avLst/>
            </a:prstGeom>
            <a:noFill/>
            <a:ln w="28575">
              <a:solidFill>
                <a:srgbClr val="CC0066"/>
              </a:solidFill>
              <a:round/>
            </a:ln>
          </p:spPr>
          <p:txBody>
            <a:bodyPr anchor="ctr">
              <a:spAutoFit/>
            </a:bodyPr>
            <a:lstStyle/>
            <a:p>
              <a:endParaRPr lang="zh-CN" altLang="en-US"/>
            </a:p>
          </p:txBody>
        </p:sp>
        <p:sp>
          <p:nvSpPr>
            <p:cNvPr id="107566" name="Line 195"/>
            <p:cNvSpPr>
              <a:spLocks noChangeShapeType="1"/>
            </p:cNvSpPr>
            <p:nvPr/>
          </p:nvSpPr>
          <p:spPr bwMode="black">
            <a:xfrm flipV="1">
              <a:off x="5410" y="2568"/>
              <a:ext cx="0" cy="1269"/>
            </a:xfrm>
            <a:prstGeom prst="line">
              <a:avLst/>
            </a:prstGeom>
            <a:noFill/>
            <a:ln w="28575">
              <a:solidFill>
                <a:srgbClr val="CC0066"/>
              </a:solidFill>
              <a:round/>
            </a:ln>
          </p:spPr>
          <p:txBody>
            <a:bodyPr wrap="none" anchor="ctr">
              <a:spAutoFit/>
            </a:bodyPr>
            <a:lstStyle/>
            <a:p>
              <a:endParaRPr lang="zh-CN" altLang="en-US"/>
            </a:p>
          </p:txBody>
        </p:sp>
        <p:sp>
          <p:nvSpPr>
            <p:cNvPr id="107567" name="Line 196"/>
            <p:cNvSpPr>
              <a:spLocks noChangeShapeType="1"/>
            </p:cNvSpPr>
            <p:nvPr/>
          </p:nvSpPr>
          <p:spPr bwMode="black">
            <a:xfrm flipH="1" flipV="1">
              <a:off x="5234" y="2577"/>
              <a:ext cx="174" cy="1"/>
            </a:xfrm>
            <a:prstGeom prst="line">
              <a:avLst/>
            </a:prstGeom>
            <a:noFill/>
            <a:ln w="28575">
              <a:solidFill>
                <a:srgbClr val="CC0066"/>
              </a:solidFill>
              <a:round/>
              <a:tailEnd type="triangle" w="med" len="med"/>
            </a:ln>
          </p:spPr>
          <p:txBody>
            <a:bodyPr anchor="ctr">
              <a:spAutoFit/>
            </a:bodyPr>
            <a:lstStyle/>
            <a:p>
              <a:endParaRPr lang="zh-CN" altLang="en-US"/>
            </a:p>
          </p:txBody>
        </p:sp>
      </p:grpSp>
      <p:sp>
        <p:nvSpPr>
          <p:cNvPr id="107564" name="矩形 43"/>
          <p:cNvSpPr>
            <a:spLocks noChangeArrowheads="1"/>
          </p:cNvSpPr>
          <p:nvPr/>
        </p:nvSpPr>
        <p:spPr bwMode="auto">
          <a:xfrm>
            <a:off x="4471989" y="5854700"/>
            <a:ext cx="1990725" cy="368300"/>
          </a:xfrm>
          <a:prstGeom prst="rect">
            <a:avLst/>
          </a:prstGeom>
          <a:noFill/>
          <a:ln w="9525">
            <a:noFill/>
            <a:miter lim="800000"/>
          </a:ln>
        </p:spPr>
        <p:txBody>
          <a:bodyPr wrap="none">
            <a:spAutoFit/>
          </a:bodyPr>
          <a:lstStyle/>
          <a:p>
            <a:r>
              <a:rPr lang="zh-CN" altLang="en-US">
                <a:hlinkClick r:id="rId3" action="ppaction://hlinksldjump"/>
              </a:rPr>
              <a:t>返回同步计数器</a:t>
            </a:r>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 calcmode="lin" valueType="num">
                                      <p:cBhvr additive="base">
                                        <p:cTn id="7" dur="500" fill="hold"/>
                                        <p:tgtEl>
                                          <p:spTgt spid="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49377"/>
                                        </p:tgtEl>
                                        <p:attrNameLst>
                                          <p:attrName>style.visibility</p:attrName>
                                        </p:attrNameLst>
                                      </p:cBhvr>
                                      <p:to>
                                        <p:strVal val="visible"/>
                                      </p:to>
                                    </p:set>
                                    <p:anim calcmode="lin" valueType="num">
                                      <p:cBhvr>
                                        <p:cTn id="13" dur="500" fill="hold"/>
                                        <p:tgtEl>
                                          <p:spTgt spid="349377"/>
                                        </p:tgtEl>
                                        <p:attrNameLst>
                                          <p:attrName>ppt_w</p:attrName>
                                        </p:attrNameLst>
                                      </p:cBhvr>
                                      <p:tavLst>
                                        <p:tav tm="0">
                                          <p:val>
                                            <p:fltVal val="0"/>
                                          </p:val>
                                        </p:tav>
                                        <p:tav tm="100000">
                                          <p:val>
                                            <p:strVal val="#ppt_w"/>
                                          </p:val>
                                        </p:tav>
                                      </p:tavLst>
                                    </p:anim>
                                    <p:anim calcmode="lin" valueType="num">
                                      <p:cBhvr>
                                        <p:cTn id="14" dur="500" fill="hold"/>
                                        <p:tgtEl>
                                          <p:spTgt spid="349377"/>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4">
                                            <p:txEl>
                                              <p:pRg st="1" end="1"/>
                                            </p:txEl>
                                          </p:spTgt>
                                        </p:tgtEl>
                                        <p:attrNameLst>
                                          <p:attrName>style.visibility</p:attrName>
                                        </p:attrNameLst>
                                      </p:cBhvr>
                                      <p:to>
                                        <p:strVal val="visible"/>
                                      </p:to>
                                    </p:set>
                                    <p:anim calcmode="lin" valueType="num">
                                      <p:cBhvr additive="base">
                                        <p:cTn id="19" dur="500" fill="hold"/>
                                        <p:tgtEl>
                                          <p:spTgt spid="9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4">
                                            <p:txEl>
                                              <p:pRg st="2" end="2"/>
                                            </p:txEl>
                                          </p:spTgt>
                                        </p:tgtEl>
                                        <p:attrNameLst>
                                          <p:attrName>style.visibility</p:attrName>
                                        </p:attrNameLst>
                                      </p:cBhvr>
                                      <p:to>
                                        <p:strVal val="visible"/>
                                      </p:to>
                                    </p:set>
                                    <p:anim calcmode="lin" valueType="num">
                                      <p:cBhvr additive="base">
                                        <p:cTn id="25" dur="500" fill="hold"/>
                                        <p:tgtEl>
                                          <p:spTgt spid="9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4">
                                            <p:txEl>
                                              <p:pRg st="3" end="3"/>
                                            </p:txEl>
                                          </p:spTgt>
                                        </p:tgtEl>
                                        <p:attrNameLst>
                                          <p:attrName>style.visibility</p:attrName>
                                        </p:attrNameLst>
                                      </p:cBhvr>
                                      <p:to>
                                        <p:strVal val="visible"/>
                                      </p:to>
                                    </p:set>
                                    <p:anim calcmode="lin" valueType="num">
                                      <p:cBhvr additive="base">
                                        <p:cTn id="31" dur="500" fill="hold"/>
                                        <p:tgtEl>
                                          <p:spTgt spid="94">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4">
                                            <p:txEl>
                                              <p:pRg st="4" end="4"/>
                                            </p:txEl>
                                          </p:spTgt>
                                        </p:tgtEl>
                                        <p:attrNameLst>
                                          <p:attrName>style.visibility</p:attrName>
                                        </p:attrNameLst>
                                      </p:cBhvr>
                                      <p:to>
                                        <p:strVal val="visible"/>
                                      </p:to>
                                    </p:set>
                                    <p:anim calcmode="lin" valueType="num">
                                      <p:cBhvr additive="base">
                                        <p:cTn id="37" dur="500" fill="hold"/>
                                        <p:tgtEl>
                                          <p:spTgt spid="94">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4">
                                            <p:txEl>
                                              <p:pRg st="5" end="5"/>
                                            </p:txEl>
                                          </p:spTgt>
                                        </p:tgtEl>
                                        <p:attrNameLst>
                                          <p:attrName>style.visibility</p:attrName>
                                        </p:attrNameLst>
                                      </p:cBhvr>
                                      <p:to>
                                        <p:strVal val="visible"/>
                                      </p:to>
                                    </p:set>
                                    <p:anim calcmode="lin" valueType="num">
                                      <p:cBhvr additive="base">
                                        <p:cTn id="43" dur="500" fill="hold"/>
                                        <p:tgtEl>
                                          <p:spTgt spid="94">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ipe(down)">
                                      <p:cBhvr>
                                        <p:cTn id="4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uild="p" bldLvl="2"/>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421"/>
          <p:cNvSpPr>
            <a:spLocks noGrp="1" noChangeArrowheads="1"/>
          </p:cNvSpPr>
          <p:nvPr>
            <p:ph type="title" idx="4294967295"/>
          </p:nvPr>
        </p:nvSpPr>
        <p:spPr>
          <a:xfrm>
            <a:off x="1219200" y="304800"/>
            <a:ext cx="109728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4</a:t>
            </a:r>
            <a:r>
              <a:rPr lang="zh-CN" altLang="en-US" dirty="0" smtClean="0">
                <a:solidFill>
                  <a:srgbClr val="FFCC00"/>
                </a:solidFill>
                <a:latin typeface="Arial" panose="020B0604020202020204" pitchFamily="34" charset="0"/>
                <a:ea typeface="黑体" panose="02010600030101010101" pitchFamily="49" charset="-122"/>
              </a:rPr>
              <a:t>位移位寄存器的应用</a:t>
            </a:r>
            <a:r>
              <a:rPr lang="en-US" altLang="zh-CN" dirty="0" smtClean="0">
                <a:solidFill>
                  <a:srgbClr val="FFCC00"/>
                </a:solidFill>
                <a:latin typeface="Arial" panose="020B0604020202020204" pitchFamily="34" charset="0"/>
                <a:ea typeface="黑体" panose="02010600030101010101" pitchFamily="49" charset="-122"/>
              </a:rPr>
              <a:t>——</a:t>
            </a:r>
            <a:r>
              <a:rPr lang="zh-CN" altLang="en-US" dirty="0" smtClean="0">
                <a:solidFill>
                  <a:srgbClr val="FFCC00"/>
                </a:solidFill>
                <a:latin typeface="Arial" panose="020B0604020202020204" pitchFamily="34" charset="0"/>
                <a:ea typeface="黑体" panose="02010600030101010101" pitchFamily="49" charset="-122"/>
              </a:rPr>
              <a:t>节日彩灯控制电路</a:t>
            </a:r>
          </a:p>
        </p:txBody>
      </p:sp>
      <p:sp>
        <p:nvSpPr>
          <p:cNvPr id="413" name="Rectangle 3"/>
          <p:cNvSpPr txBox="1">
            <a:spLocks noChangeArrowheads="1"/>
          </p:cNvSpPr>
          <p:nvPr/>
        </p:nvSpPr>
        <p:spPr bwMode="auto">
          <a:xfrm>
            <a:off x="1771650" y="1192214"/>
            <a:ext cx="8420100" cy="2427287"/>
          </a:xfrm>
          <a:prstGeom prst="rect">
            <a:avLst/>
          </a:prstGeom>
          <a:noFill/>
          <a:ln w="9525">
            <a:noFill/>
            <a:miter lim="800000"/>
          </a:ln>
        </p:spPr>
        <p:txBody>
          <a:bodyPr/>
          <a:lstStyle/>
          <a:p>
            <a:pPr marL="342900" indent="-342900" algn="l" eaLnBrk="0" hangingPunct="0">
              <a:lnSpc>
                <a:spcPct val="110000"/>
              </a:lnSpc>
              <a:buClr>
                <a:schemeClr val="bg2"/>
              </a:buClr>
              <a:buFont typeface="Wingdings" panose="05000000000000000000" pitchFamily="2" charset="2"/>
              <a:buChar char="v"/>
              <a:defRPr/>
            </a:pPr>
            <a:r>
              <a:rPr lang="en-US" altLang="zh-CN" sz="2400" kern="0" dirty="0">
                <a:solidFill>
                  <a:srgbClr val="FF0066"/>
                </a:solidFill>
                <a:latin typeface="Arial" panose="020B0604020202020204" pitchFamily="34" charset="0"/>
                <a:ea typeface="楷体_GB2312" panose="02010609030101010101" charset="-122"/>
                <a:cs typeface="Arial" panose="020B0604020202020204" pitchFamily="34" charset="0"/>
              </a:rPr>
              <a:t>【</a:t>
            </a:r>
            <a:r>
              <a:rPr lang="zh-CN" altLang="en-US" sz="2400" kern="0" dirty="0">
                <a:solidFill>
                  <a:srgbClr val="FF0066"/>
                </a:solidFill>
                <a:latin typeface="Arial" panose="020B0604020202020204" pitchFamily="34" charset="0"/>
                <a:ea typeface="楷体_GB2312" panose="02010609030101010101" charset="-122"/>
                <a:cs typeface="Arial" panose="020B0604020202020204" pitchFamily="34" charset="0"/>
              </a:rPr>
              <a:t>例</a:t>
            </a:r>
            <a:r>
              <a:rPr lang="en-US" altLang="zh-CN" sz="2400" kern="0" dirty="0">
                <a:solidFill>
                  <a:srgbClr val="FF0066"/>
                </a:solidFill>
                <a:latin typeface="Arial" panose="020B0604020202020204" pitchFamily="34" charset="0"/>
                <a:ea typeface="楷体_GB2312" panose="02010609030101010101" charset="-122"/>
                <a:cs typeface="Arial" panose="020B0604020202020204" pitchFamily="34" charset="0"/>
              </a:rPr>
              <a:t>9.11】</a:t>
            </a:r>
            <a:r>
              <a:rPr lang="zh-CN" altLang="en-US" sz="2400" kern="0" dirty="0">
                <a:latin typeface="Arial" panose="020B0604020202020204" pitchFamily="34" charset="0"/>
                <a:ea typeface="楷体_GB2312" panose="02010609030101010101" charset="-122"/>
                <a:cs typeface="Arial" panose="020B0604020202020204" pitchFamily="34" charset="0"/>
              </a:rPr>
              <a:t>利用</a:t>
            </a:r>
            <a:r>
              <a:rPr lang="en-US" altLang="zh-CN" sz="2400" kern="0" dirty="0">
                <a:latin typeface="Arial" panose="020B0604020202020204" pitchFamily="34" charset="0"/>
                <a:ea typeface="楷体_GB2312" panose="02010609030101010101" charset="-122"/>
                <a:cs typeface="Arial" panose="020B0604020202020204" pitchFamily="34" charset="0"/>
              </a:rPr>
              <a:t>4</a:t>
            </a:r>
            <a:r>
              <a:rPr lang="zh-CN" altLang="en-US" sz="2400" kern="0" dirty="0">
                <a:latin typeface="Arial" panose="020B0604020202020204" pitchFamily="34" charset="0"/>
                <a:ea typeface="楷体_GB2312" panose="02010609030101010101" charset="-122"/>
                <a:cs typeface="Arial" panose="020B0604020202020204" pitchFamily="34" charset="0"/>
              </a:rPr>
              <a:t>位双向移位寄存器</a:t>
            </a:r>
            <a:r>
              <a:rPr lang="en-US" altLang="zh-CN" sz="2400" kern="0" dirty="0">
                <a:latin typeface="Arial" panose="020B0604020202020204" pitchFamily="34" charset="0"/>
                <a:ea typeface="楷体_GB2312" panose="02010609030101010101" charset="-122"/>
                <a:cs typeface="Arial" panose="020B0604020202020204" pitchFamily="34" charset="0"/>
              </a:rPr>
              <a:t>CT74194</a:t>
            </a:r>
            <a:r>
              <a:rPr lang="zh-CN" altLang="en-US" sz="2400" kern="0" dirty="0">
                <a:latin typeface="Arial" panose="020B0604020202020204" pitchFamily="34" charset="0"/>
                <a:ea typeface="楷体_GB2312" panose="02010609030101010101" charset="-122"/>
                <a:cs typeface="Arial" panose="020B0604020202020204" pitchFamily="34" charset="0"/>
              </a:rPr>
              <a:t>设计一个节日彩灯控制电路，使其控制</a:t>
            </a:r>
            <a:r>
              <a:rPr lang="en-US" altLang="zh-CN" sz="2400" kern="0" dirty="0">
                <a:latin typeface="Arial" panose="020B0604020202020204" pitchFamily="34" charset="0"/>
                <a:ea typeface="楷体_GB2312" panose="02010609030101010101" charset="-122"/>
                <a:cs typeface="Arial" panose="020B0604020202020204" pitchFamily="34" charset="0"/>
              </a:rPr>
              <a:t>8</a:t>
            </a:r>
            <a:r>
              <a:rPr lang="zh-CN" altLang="en-US" sz="2400" kern="0" dirty="0">
                <a:latin typeface="Arial" panose="020B0604020202020204" pitchFamily="34" charset="0"/>
                <a:ea typeface="楷体_GB2312" panose="02010609030101010101" charset="-122"/>
                <a:cs typeface="Arial" panose="020B0604020202020204" pitchFamily="34" charset="0"/>
              </a:rPr>
              <a:t>个发光二极管，当</a:t>
            </a:r>
            <a:r>
              <a:rPr lang="zh-CN" altLang="en-US" sz="2400" dirty="0">
                <a:latin typeface="Arial" panose="020B0604020202020204" pitchFamily="34" charset="0"/>
                <a:ea typeface="楷体_GB2312" panose="02010609030101010101" charset="-122"/>
                <a:cs typeface="Arial" panose="020B0604020202020204" pitchFamily="34" charset="0"/>
              </a:rPr>
              <a:t>按下清</a:t>
            </a:r>
            <a:r>
              <a:rPr lang="en-US" altLang="zh-CN" sz="2400" dirty="0">
                <a:latin typeface="Arial" panose="020B0604020202020204" pitchFamily="34" charset="0"/>
                <a:ea typeface="楷体_GB2312" panose="02010609030101010101" charset="-122"/>
                <a:cs typeface="Arial" panose="020B0604020202020204" pitchFamily="34" charset="0"/>
              </a:rPr>
              <a:t>0</a:t>
            </a:r>
            <a:r>
              <a:rPr lang="zh-CN" altLang="en-US" sz="2400" dirty="0">
                <a:latin typeface="Arial" panose="020B0604020202020204" pitchFamily="34" charset="0"/>
                <a:ea typeface="楷体_GB2312" panose="02010609030101010101" charset="-122"/>
                <a:cs typeface="Arial" panose="020B0604020202020204" pitchFamily="34" charset="0"/>
              </a:rPr>
              <a:t>键时，</a:t>
            </a:r>
            <a:r>
              <a:rPr lang="en-US" altLang="zh-CN" sz="2400" dirty="0">
                <a:solidFill>
                  <a:srgbClr val="CC0066"/>
                </a:solidFill>
                <a:latin typeface="Arial" panose="020B0604020202020204" pitchFamily="34" charset="0"/>
                <a:ea typeface="楷体_GB2312" panose="02010609030101010101" charset="-122"/>
                <a:cs typeface="Arial" panose="020B0604020202020204" pitchFamily="34" charset="0"/>
              </a:rPr>
              <a:t>8</a:t>
            </a:r>
            <a:r>
              <a:rPr lang="zh-CN" altLang="en-US" sz="2400" dirty="0">
                <a:solidFill>
                  <a:srgbClr val="CC0066"/>
                </a:solidFill>
                <a:latin typeface="Arial" panose="020B0604020202020204" pitchFamily="34" charset="0"/>
                <a:ea typeface="楷体_GB2312" panose="02010609030101010101" charset="-122"/>
                <a:cs typeface="Arial" panose="020B0604020202020204" pitchFamily="34" charset="0"/>
              </a:rPr>
              <a:t>个</a:t>
            </a:r>
            <a:r>
              <a:rPr lang="en-US" altLang="zh-CN" sz="2400" dirty="0">
                <a:solidFill>
                  <a:srgbClr val="CC0066"/>
                </a:solidFill>
                <a:latin typeface="Arial" panose="020B0604020202020204" pitchFamily="34" charset="0"/>
                <a:ea typeface="楷体_GB2312" panose="02010609030101010101" charset="-122"/>
                <a:cs typeface="Arial" panose="020B0604020202020204" pitchFamily="34" charset="0"/>
              </a:rPr>
              <a:t>LED</a:t>
            </a:r>
            <a:r>
              <a:rPr lang="zh-CN" altLang="en-US" sz="2400" dirty="0">
                <a:solidFill>
                  <a:srgbClr val="CC0066"/>
                </a:solidFill>
                <a:latin typeface="Arial" panose="020B0604020202020204" pitchFamily="34" charset="0"/>
                <a:ea typeface="楷体_GB2312" panose="02010609030101010101" charset="-122"/>
                <a:cs typeface="Arial" panose="020B0604020202020204" pitchFamily="34" charset="0"/>
              </a:rPr>
              <a:t>都亮</a:t>
            </a:r>
            <a:r>
              <a:rPr lang="zh-CN" altLang="en-US" sz="2400" dirty="0">
                <a:latin typeface="Arial" panose="020B0604020202020204" pitchFamily="34" charset="0"/>
                <a:ea typeface="楷体_GB2312" panose="02010609030101010101" charset="-122"/>
                <a:cs typeface="Arial" panose="020B0604020202020204" pitchFamily="34" charset="0"/>
              </a:rPr>
              <a:t>；然后从第</a:t>
            </a:r>
            <a:r>
              <a:rPr lang="en-US" altLang="zh-CN" sz="2400" dirty="0">
                <a:latin typeface="Arial" panose="020B0604020202020204" pitchFamily="34" charset="0"/>
                <a:ea typeface="楷体_GB2312" panose="02010609030101010101" charset="-122"/>
                <a:cs typeface="Arial" panose="020B0604020202020204" pitchFamily="34" charset="0"/>
              </a:rPr>
              <a:t>1</a:t>
            </a:r>
            <a:r>
              <a:rPr lang="zh-CN" altLang="en-US" sz="2400" dirty="0">
                <a:latin typeface="Arial" panose="020B0604020202020204" pitchFamily="34" charset="0"/>
                <a:ea typeface="楷体_GB2312" panose="02010609030101010101" charset="-122"/>
                <a:cs typeface="Arial" panose="020B0604020202020204" pitchFamily="34" charset="0"/>
              </a:rPr>
              <a:t>个</a:t>
            </a:r>
            <a:r>
              <a:rPr lang="en-US" altLang="zh-CN" sz="2400" dirty="0">
                <a:latin typeface="Arial" panose="020B0604020202020204" pitchFamily="34" charset="0"/>
                <a:ea typeface="楷体_GB2312" panose="02010609030101010101" charset="-122"/>
                <a:cs typeface="Arial" panose="020B0604020202020204" pitchFamily="34" charset="0"/>
              </a:rPr>
              <a:t>LED</a:t>
            </a:r>
            <a:r>
              <a:rPr lang="zh-CN" altLang="en-US" sz="2400" dirty="0">
                <a:latin typeface="Arial" panose="020B0604020202020204" pitchFamily="34" charset="0"/>
                <a:ea typeface="楷体_GB2312" panose="02010609030101010101" charset="-122"/>
                <a:cs typeface="Arial" panose="020B0604020202020204" pitchFamily="34" charset="0"/>
              </a:rPr>
              <a:t>开始，每来一个</a:t>
            </a:r>
            <a:r>
              <a:rPr lang="en-US" altLang="zh-CN" sz="2400" dirty="0">
                <a:latin typeface="Arial" panose="020B0604020202020204" pitchFamily="34" charset="0"/>
                <a:ea typeface="楷体_GB2312" panose="02010609030101010101" charset="-122"/>
                <a:cs typeface="Arial" panose="020B0604020202020204" pitchFamily="34" charset="0"/>
              </a:rPr>
              <a:t>CP</a:t>
            </a:r>
            <a:r>
              <a:rPr lang="zh-CN" altLang="en-US" sz="2400" dirty="0">
                <a:latin typeface="Arial" panose="020B0604020202020204" pitchFamily="34" charset="0"/>
                <a:ea typeface="楷体_GB2312" panose="02010609030101010101" charset="-122"/>
                <a:cs typeface="Arial" panose="020B0604020202020204" pitchFamily="34" charset="0"/>
              </a:rPr>
              <a:t>，</a:t>
            </a:r>
            <a:r>
              <a:rPr lang="zh-CN" altLang="en-US" sz="2400" dirty="0">
                <a:solidFill>
                  <a:srgbClr val="CC0066"/>
                </a:solidFill>
                <a:latin typeface="Arial" panose="020B0604020202020204" pitchFamily="34" charset="0"/>
                <a:ea typeface="楷体_GB2312" panose="02010609030101010101" charset="-122"/>
                <a:cs typeface="Arial" panose="020B0604020202020204" pitchFamily="34" charset="0"/>
              </a:rPr>
              <a:t>各</a:t>
            </a:r>
            <a:r>
              <a:rPr lang="en-US" altLang="zh-CN" sz="2400" dirty="0">
                <a:solidFill>
                  <a:srgbClr val="CC0066"/>
                </a:solidFill>
                <a:latin typeface="Arial" panose="020B0604020202020204" pitchFamily="34" charset="0"/>
                <a:ea typeface="楷体_GB2312" panose="02010609030101010101" charset="-122"/>
                <a:cs typeface="Arial" panose="020B0604020202020204" pitchFamily="34" charset="0"/>
              </a:rPr>
              <a:t>LED</a:t>
            </a:r>
            <a:r>
              <a:rPr lang="zh-CN" altLang="en-US" sz="2400" dirty="0">
                <a:solidFill>
                  <a:srgbClr val="CC0066"/>
                </a:solidFill>
                <a:latin typeface="Arial" panose="020B0604020202020204" pitchFamily="34" charset="0"/>
                <a:ea typeface="楷体_GB2312" panose="02010609030101010101" charset="-122"/>
                <a:cs typeface="Arial" panose="020B0604020202020204" pitchFamily="34" charset="0"/>
              </a:rPr>
              <a:t>依次熄灭；</a:t>
            </a:r>
            <a:r>
              <a:rPr lang="zh-CN" altLang="en-US" sz="2400" dirty="0">
                <a:latin typeface="Arial" panose="020B0604020202020204" pitchFamily="34" charset="0"/>
                <a:ea typeface="楷体_GB2312" panose="02010609030101010101" charset="-122"/>
                <a:cs typeface="Arial" panose="020B0604020202020204" pitchFamily="34" charset="0"/>
              </a:rPr>
              <a:t>当第</a:t>
            </a:r>
            <a:r>
              <a:rPr lang="en-US" altLang="zh-CN" sz="2400" dirty="0">
                <a:latin typeface="Arial" panose="020B0604020202020204" pitchFamily="34" charset="0"/>
                <a:ea typeface="楷体_GB2312" panose="02010609030101010101" charset="-122"/>
                <a:cs typeface="Arial" panose="020B0604020202020204" pitchFamily="34" charset="0"/>
              </a:rPr>
              <a:t>8</a:t>
            </a:r>
            <a:r>
              <a:rPr lang="zh-CN" altLang="en-US" sz="2400" dirty="0">
                <a:latin typeface="Arial" panose="020B0604020202020204" pitchFamily="34" charset="0"/>
                <a:ea typeface="楷体_GB2312" panose="02010609030101010101" charset="-122"/>
                <a:cs typeface="Arial" panose="020B0604020202020204" pitchFamily="34" charset="0"/>
              </a:rPr>
              <a:t>个</a:t>
            </a:r>
            <a:r>
              <a:rPr lang="en-US" altLang="zh-CN" sz="2400" dirty="0">
                <a:latin typeface="Arial" panose="020B0604020202020204" pitchFamily="34" charset="0"/>
                <a:ea typeface="楷体_GB2312" panose="02010609030101010101" charset="-122"/>
                <a:cs typeface="Arial" panose="020B0604020202020204" pitchFamily="34" charset="0"/>
              </a:rPr>
              <a:t>LED</a:t>
            </a:r>
            <a:r>
              <a:rPr lang="zh-CN" altLang="en-US" sz="2400" dirty="0">
                <a:latin typeface="Arial" panose="020B0604020202020204" pitchFamily="34" charset="0"/>
                <a:ea typeface="楷体_GB2312" panose="02010609030101010101" charset="-122"/>
                <a:cs typeface="Arial" panose="020B0604020202020204" pitchFamily="34" charset="0"/>
              </a:rPr>
              <a:t>熄灭后，从第</a:t>
            </a:r>
            <a:r>
              <a:rPr lang="en-US" altLang="zh-CN" sz="2400" dirty="0">
                <a:latin typeface="Arial" panose="020B0604020202020204" pitchFamily="34" charset="0"/>
                <a:ea typeface="楷体_GB2312" panose="02010609030101010101" charset="-122"/>
                <a:cs typeface="Arial" panose="020B0604020202020204" pitchFamily="34" charset="0"/>
              </a:rPr>
              <a:t>1</a:t>
            </a:r>
            <a:r>
              <a:rPr lang="zh-CN" altLang="en-US" sz="2400" dirty="0">
                <a:latin typeface="Arial" panose="020B0604020202020204" pitchFamily="34" charset="0"/>
                <a:ea typeface="楷体_GB2312" panose="02010609030101010101" charset="-122"/>
                <a:cs typeface="Arial" panose="020B0604020202020204" pitchFamily="34" charset="0"/>
              </a:rPr>
              <a:t>个</a:t>
            </a:r>
            <a:r>
              <a:rPr lang="en-US" altLang="zh-CN" sz="2400" dirty="0">
                <a:latin typeface="Arial" panose="020B0604020202020204" pitchFamily="34" charset="0"/>
                <a:ea typeface="楷体_GB2312" panose="02010609030101010101" charset="-122"/>
                <a:cs typeface="Arial" panose="020B0604020202020204" pitchFamily="34" charset="0"/>
              </a:rPr>
              <a:t>LED</a:t>
            </a:r>
            <a:r>
              <a:rPr lang="zh-CN" altLang="en-US" sz="2400" dirty="0">
                <a:latin typeface="Arial" panose="020B0604020202020204" pitchFamily="34" charset="0"/>
                <a:ea typeface="楷体_GB2312" panose="02010609030101010101" charset="-122"/>
                <a:cs typeface="Arial" panose="020B0604020202020204" pitchFamily="34" charset="0"/>
              </a:rPr>
              <a:t>开始，每来一个</a:t>
            </a:r>
            <a:r>
              <a:rPr lang="en-US" altLang="zh-CN" sz="2400" dirty="0">
                <a:latin typeface="Arial" panose="020B0604020202020204" pitchFamily="34" charset="0"/>
                <a:ea typeface="楷体_GB2312" panose="02010609030101010101" charset="-122"/>
                <a:cs typeface="Arial" panose="020B0604020202020204" pitchFamily="34" charset="0"/>
              </a:rPr>
              <a:t>CP</a:t>
            </a:r>
            <a:r>
              <a:rPr lang="zh-CN" altLang="en-US" sz="2400" dirty="0">
                <a:latin typeface="Arial" panose="020B0604020202020204" pitchFamily="34" charset="0"/>
                <a:ea typeface="楷体_GB2312" panose="02010609030101010101" charset="-122"/>
                <a:cs typeface="Arial" panose="020B0604020202020204" pitchFamily="34" charset="0"/>
              </a:rPr>
              <a:t>， 各</a:t>
            </a:r>
            <a:r>
              <a:rPr lang="en-US" altLang="zh-CN" sz="2400" dirty="0">
                <a:solidFill>
                  <a:srgbClr val="CC0066"/>
                </a:solidFill>
                <a:latin typeface="Arial" panose="020B0604020202020204" pitchFamily="34" charset="0"/>
                <a:ea typeface="楷体_GB2312" panose="02010609030101010101" charset="-122"/>
                <a:cs typeface="Arial" panose="020B0604020202020204" pitchFamily="34" charset="0"/>
              </a:rPr>
              <a:t>LED</a:t>
            </a:r>
            <a:r>
              <a:rPr lang="zh-CN" altLang="en-US" sz="2400" dirty="0">
                <a:solidFill>
                  <a:srgbClr val="CC0066"/>
                </a:solidFill>
                <a:latin typeface="Arial" panose="020B0604020202020204" pitchFamily="34" charset="0"/>
                <a:ea typeface="楷体_GB2312" panose="02010609030101010101" charset="-122"/>
                <a:cs typeface="Arial" panose="020B0604020202020204" pitchFamily="34" charset="0"/>
              </a:rPr>
              <a:t>又依次点亮</a:t>
            </a:r>
            <a:r>
              <a:rPr lang="zh-CN" altLang="en-US" sz="2400" dirty="0">
                <a:latin typeface="Arial" panose="020B0604020202020204" pitchFamily="34" charset="0"/>
                <a:ea typeface="楷体_GB2312" panose="02010609030101010101" charset="-122"/>
                <a:cs typeface="Arial" panose="020B0604020202020204" pitchFamily="34" charset="0"/>
              </a:rPr>
              <a:t>；重复此规律。</a:t>
            </a:r>
          </a:p>
        </p:txBody>
      </p:sp>
      <p:sp>
        <p:nvSpPr>
          <p:cNvPr id="414" name="Rectangle 3"/>
          <p:cNvSpPr txBox="1">
            <a:spLocks noChangeArrowheads="1"/>
          </p:cNvSpPr>
          <p:nvPr/>
        </p:nvSpPr>
        <p:spPr bwMode="auto">
          <a:xfrm>
            <a:off x="1905000" y="3440114"/>
            <a:ext cx="8039100" cy="2998787"/>
          </a:xfrm>
          <a:prstGeom prst="rect">
            <a:avLst/>
          </a:prstGeom>
          <a:noFill/>
          <a:ln w="9525">
            <a:noFill/>
            <a:miter lim="800000"/>
          </a:ln>
        </p:spPr>
        <p:txBody>
          <a:bodyPr/>
          <a:lstStyle/>
          <a:p>
            <a:pPr marL="342900" indent="-342900" algn="l" eaLnBrk="0" hangingPunct="0">
              <a:lnSpc>
                <a:spcPct val="110000"/>
              </a:lnSpc>
              <a:spcBef>
                <a:spcPts val="0"/>
              </a:spcBef>
              <a:buClr>
                <a:schemeClr val="bg2"/>
              </a:buClr>
              <a:buFont typeface="Wingdings" panose="05000000000000000000" pitchFamily="2" charset="2"/>
              <a:buChar char="v"/>
              <a:defRPr/>
            </a:pPr>
            <a:r>
              <a:rPr lang="zh-CN" altLang="en-US" sz="2400" kern="0" dirty="0">
                <a:latin typeface="Arial" panose="020B0604020202020204" pitchFamily="34" charset="0"/>
              </a:rPr>
              <a:t>分析：</a:t>
            </a:r>
            <a:r>
              <a:rPr lang="zh-CN" altLang="en-US" kern="0" dirty="0">
                <a:latin typeface="Arial" panose="020B0604020202020204" pitchFamily="34" charset="0"/>
              </a:rPr>
              <a:t>因为要控制</a:t>
            </a:r>
            <a:r>
              <a:rPr lang="en-US" altLang="zh-CN" kern="0" dirty="0">
                <a:latin typeface="Arial" panose="020B0604020202020204" pitchFamily="34" charset="0"/>
              </a:rPr>
              <a:t>8</a:t>
            </a:r>
            <a:r>
              <a:rPr lang="zh-CN" altLang="en-US" kern="0" dirty="0">
                <a:latin typeface="Arial" panose="020B0604020202020204" pitchFamily="34" charset="0"/>
              </a:rPr>
              <a:t>个发光二极管，而</a:t>
            </a:r>
            <a:r>
              <a:rPr lang="en-US" altLang="zh-CN" kern="0" dirty="0">
                <a:latin typeface="Arial" panose="020B0604020202020204" pitchFamily="34" charset="0"/>
              </a:rPr>
              <a:t>CT74194</a:t>
            </a:r>
            <a:r>
              <a:rPr lang="zh-CN" altLang="en-US" kern="0" dirty="0">
                <a:latin typeface="Arial" panose="020B0604020202020204" pitchFamily="34" charset="0"/>
              </a:rPr>
              <a:t>为</a:t>
            </a:r>
            <a:r>
              <a:rPr lang="en-US" altLang="zh-CN" kern="0" dirty="0">
                <a:latin typeface="Arial" panose="020B0604020202020204" pitchFamily="34" charset="0"/>
              </a:rPr>
              <a:t>4</a:t>
            </a:r>
            <a:r>
              <a:rPr lang="zh-CN" altLang="en-US" kern="0" dirty="0">
                <a:latin typeface="Arial" panose="020B0604020202020204" pitchFamily="34" charset="0"/>
              </a:rPr>
              <a:t>位双向移位寄存器，所以需</a:t>
            </a:r>
            <a:r>
              <a:rPr lang="en-US" altLang="zh-CN" kern="0" dirty="0">
                <a:latin typeface="Arial" panose="020B0604020202020204" pitchFamily="34" charset="0"/>
              </a:rPr>
              <a:t>2</a:t>
            </a:r>
            <a:r>
              <a:rPr lang="zh-CN" altLang="en-US" kern="0" dirty="0">
                <a:latin typeface="Arial" panose="020B0604020202020204" pitchFamily="34" charset="0"/>
              </a:rPr>
              <a:t>片</a:t>
            </a:r>
            <a:r>
              <a:rPr lang="en-US" altLang="zh-CN" kern="0" dirty="0">
                <a:latin typeface="Arial" panose="020B0604020202020204" pitchFamily="34" charset="0"/>
              </a:rPr>
              <a:t>CT74194</a:t>
            </a:r>
            <a:r>
              <a:rPr lang="zh-CN" altLang="en-US" kern="0" dirty="0">
                <a:latin typeface="Arial" panose="020B0604020202020204" pitchFamily="34" charset="0"/>
              </a:rPr>
              <a:t>。</a:t>
            </a:r>
            <a:endParaRPr lang="en-US" altLang="zh-CN" kern="0" dirty="0">
              <a:latin typeface="Arial" panose="020B0604020202020204" pitchFamily="34" charset="0"/>
            </a:endParaRPr>
          </a:p>
          <a:p>
            <a:pPr marL="342900" indent="-342900" algn="l" eaLnBrk="0" hangingPunct="0">
              <a:lnSpc>
                <a:spcPct val="110000"/>
              </a:lnSpc>
              <a:spcBef>
                <a:spcPts val="0"/>
              </a:spcBef>
              <a:buClr>
                <a:schemeClr val="bg2"/>
              </a:buClr>
              <a:buFont typeface="Wingdings" panose="05000000000000000000" pitchFamily="2" charset="2"/>
              <a:buChar char="v"/>
              <a:defRPr/>
            </a:pPr>
            <a:r>
              <a:rPr lang="zh-CN" altLang="en-US" dirty="0"/>
              <a:t>清</a:t>
            </a:r>
            <a:r>
              <a:rPr lang="en-US" altLang="zh-CN" dirty="0"/>
              <a:t>0 </a:t>
            </a:r>
            <a:r>
              <a:rPr lang="zh-CN" altLang="en-US" dirty="0"/>
              <a:t>信号（假定低有效）接</a:t>
            </a:r>
            <a:r>
              <a:rPr lang="en-US" altLang="zh-CN" kern="0" dirty="0">
                <a:latin typeface="Arial" panose="020B0604020202020204" pitchFamily="34" charset="0"/>
              </a:rPr>
              <a:t>CT74194</a:t>
            </a:r>
            <a:r>
              <a:rPr lang="zh-CN" altLang="en-US" kern="0" dirty="0">
                <a:latin typeface="Arial" panose="020B0604020202020204" pitchFamily="34" charset="0"/>
              </a:rPr>
              <a:t>的异步置零端</a:t>
            </a:r>
            <a:r>
              <a:rPr lang="en-US" altLang="zh-CN" kern="0" dirty="0">
                <a:latin typeface="Arial" panose="020B0604020202020204" pitchFamily="34" charset="0"/>
              </a:rPr>
              <a:t>/R</a:t>
            </a:r>
            <a:r>
              <a:rPr lang="en-US" altLang="zh-CN" kern="0" baseline="-25000" dirty="0">
                <a:latin typeface="Arial" panose="020B0604020202020204" pitchFamily="34" charset="0"/>
              </a:rPr>
              <a:t>D</a:t>
            </a:r>
            <a:r>
              <a:rPr lang="zh-CN" altLang="en-US" kern="0" dirty="0">
                <a:latin typeface="Arial" panose="020B0604020202020204" pitchFamily="34" charset="0"/>
              </a:rPr>
              <a:t>，可使寄存器</a:t>
            </a:r>
            <a:r>
              <a:rPr lang="zh-CN" altLang="en-US" dirty="0"/>
              <a:t>清零（</a:t>
            </a:r>
            <a:r>
              <a:rPr lang="en-US" altLang="zh-CN" dirty="0"/>
              <a:t>Q0~Q7=0000 0000</a:t>
            </a:r>
            <a:r>
              <a:rPr lang="zh-CN" altLang="en-US" dirty="0"/>
              <a:t>）；由于要求按下清</a:t>
            </a:r>
            <a:r>
              <a:rPr lang="en-US" altLang="zh-CN" dirty="0"/>
              <a:t>0</a:t>
            </a:r>
            <a:r>
              <a:rPr lang="zh-CN" altLang="en-US" dirty="0"/>
              <a:t>键时，</a:t>
            </a:r>
            <a:r>
              <a:rPr lang="en-US" altLang="zh-CN" dirty="0"/>
              <a:t>8</a:t>
            </a:r>
            <a:r>
              <a:rPr lang="zh-CN" altLang="en-US" dirty="0"/>
              <a:t>个</a:t>
            </a:r>
            <a:r>
              <a:rPr lang="en-US" altLang="zh-CN" dirty="0"/>
              <a:t>LED</a:t>
            </a:r>
            <a:r>
              <a:rPr lang="zh-CN" altLang="en-US" dirty="0"/>
              <a:t>都亮，则</a:t>
            </a:r>
            <a:r>
              <a:rPr lang="en-US" altLang="zh-CN" dirty="0"/>
              <a:t>CT74194</a:t>
            </a:r>
            <a:r>
              <a:rPr lang="zh-CN" altLang="en-US" dirty="0"/>
              <a:t>的的各输出端应接</a:t>
            </a:r>
            <a:r>
              <a:rPr lang="en-US" altLang="zh-CN" dirty="0"/>
              <a:t>LED </a:t>
            </a:r>
            <a:r>
              <a:rPr lang="zh-CN" altLang="en-US" dirty="0"/>
              <a:t>的阴极。</a:t>
            </a:r>
            <a:endParaRPr lang="en-US" altLang="zh-CN" dirty="0"/>
          </a:p>
          <a:p>
            <a:pPr marL="342900" indent="-342900" algn="l" eaLnBrk="0" hangingPunct="0">
              <a:lnSpc>
                <a:spcPct val="110000"/>
              </a:lnSpc>
              <a:spcBef>
                <a:spcPts val="0"/>
              </a:spcBef>
              <a:buClr>
                <a:schemeClr val="bg2"/>
              </a:buClr>
              <a:buFont typeface="Wingdings" panose="05000000000000000000" pitchFamily="2" charset="2"/>
              <a:buChar char="v"/>
              <a:defRPr/>
            </a:pPr>
            <a:r>
              <a:rPr lang="zh-CN" altLang="en-US" dirty="0"/>
              <a:t>利用</a:t>
            </a:r>
            <a:r>
              <a:rPr lang="en-US" altLang="zh-CN" dirty="0"/>
              <a:t>CT74194</a:t>
            </a:r>
            <a:r>
              <a:rPr lang="zh-CN" altLang="en-US" dirty="0"/>
              <a:t>的右移功能，</a:t>
            </a:r>
            <a:r>
              <a:rPr lang="en-US" altLang="zh-CN" dirty="0"/>
              <a:t>Q3</a:t>
            </a:r>
            <a:r>
              <a:rPr lang="zh-CN" altLang="en-US" dirty="0"/>
              <a:t>为串行输出端；将片</a:t>
            </a:r>
            <a:r>
              <a:rPr lang="en-US" altLang="zh-CN" dirty="0">
                <a:solidFill>
                  <a:srgbClr val="CC3300"/>
                </a:solidFill>
              </a:rPr>
              <a:t>①</a:t>
            </a:r>
            <a:r>
              <a:rPr lang="zh-CN" altLang="en-US" dirty="0">
                <a:solidFill>
                  <a:srgbClr val="CC3300"/>
                </a:solidFill>
              </a:rPr>
              <a:t>的</a:t>
            </a:r>
            <a:r>
              <a:rPr lang="en-US" altLang="zh-CN" dirty="0">
                <a:solidFill>
                  <a:srgbClr val="CC3300"/>
                </a:solidFill>
              </a:rPr>
              <a:t>Q</a:t>
            </a:r>
            <a:r>
              <a:rPr lang="en-US" altLang="zh-CN" baseline="-25000" dirty="0">
                <a:solidFill>
                  <a:srgbClr val="CC3300"/>
                </a:solidFill>
              </a:rPr>
              <a:t>3</a:t>
            </a:r>
            <a:r>
              <a:rPr lang="zh-CN" altLang="en-US" dirty="0">
                <a:solidFill>
                  <a:srgbClr val="CC3300"/>
                </a:solidFill>
              </a:rPr>
              <a:t>接至片</a:t>
            </a:r>
            <a:r>
              <a:rPr lang="en-US" altLang="zh-CN" dirty="0">
                <a:solidFill>
                  <a:srgbClr val="CC3300"/>
                </a:solidFill>
              </a:rPr>
              <a:t>②</a:t>
            </a:r>
            <a:r>
              <a:rPr lang="zh-CN" altLang="en-US" dirty="0">
                <a:solidFill>
                  <a:srgbClr val="CC3300"/>
                </a:solidFill>
              </a:rPr>
              <a:t>的</a:t>
            </a:r>
            <a:r>
              <a:rPr lang="en-US" altLang="zh-CN" dirty="0">
                <a:solidFill>
                  <a:srgbClr val="CC3300"/>
                </a:solidFill>
              </a:rPr>
              <a:t>D</a:t>
            </a:r>
            <a:r>
              <a:rPr lang="en-US" altLang="zh-CN" baseline="-25000" dirty="0">
                <a:solidFill>
                  <a:srgbClr val="CC3300"/>
                </a:solidFill>
              </a:rPr>
              <a:t>IR</a:t>
            </a:r>
            <a:r>
              <a:rPr lang="zh-CN" altLang="en-US" dirty="0"/>
              <a:t>，构成</a:t>
            </a:r>
            <a:r>
              <a:rPr lang="en-US" altLang="zh-CN" dirty="0"/>
              <a:t>8</a:t>
            </a:r>
            <a:r>
              <a:rPr lang="zh-CN" altLang="en-US" dirty="0"/>
              <a:t>位右移移位寄存器；要使</a:t>
            </a:r>
            <a:r>
              <a:rPr lang="en-US" altLang="zh-CN" dirty="0"/>
              <a:t>LED </a:t>
            </a:r>
            <a:r>
              <a:rPr lang="zh-CN" altLang="en-US" dirty="0"/>
              <a:t>熄灭，则串行输入数据应为“</a:t>
            </a:r>
            <a:r>
              <a:rPr lang="en-US" altLang="zh-CN" dirty="0"/>
              <a:t>1</a:t>
            </a:r>
            <a:r>
              <a:rPr lang="zh-CN" altLang="en-US" dirty="0"/>
              <a:t>”，故将片</a:t>
            </a:r>
            <a:r>
              <a:rPr lang="en-US" altLang="zh-CN" dirty="0">
                <a:solidFill>
                  <a:srgbClr val="CC3300"/>
                </a:solidFill>
              </a:rPr>
              <a:t>②</a:t>
            </a:r>
            <a:r>
              <a:rPr lang="zh-CN" altLang="en-US" dirty="0">
                <a:solidFill>
                  <a:srgbClr val="CC3300"/>
                </a:solidFill>
              </a:rPr>
              <a:t>的</a:t>
            </a:r>
            <a:r>
              <a:rPr lang="en-US" altLang="zh-CN" dirty="0">
                <a:solidFill>
                  <a:srgbClr val="CC3300"/>
                </a:solidFill>
              </a:rPr>
              <a:t>Q</a:t>
            </a:r>
            <a:r>
              <a:rPr lang="en-US" altLang="zh-CN" baseline="-25000" dirty="0">
                <a:solidFill>
                  <a:srgbClr val="CC3300"/>
                </a:solidFill>
              </a:rPr>
              <a:t>3</a:t>
            </a:r>
            <a:r>
              <a:rPr lang="zh-CN" altLang="en-US" dirty="0">
                <a:solidFill>
                  <a:srgbClr val="CC3300"/>
                </a:solidFill>
              </a:rPr>
              <a:t>反相后接至片</a:t>
            </a:r>
            <a:r>
              <a:rPr lang="en-US" altLang="zh-CN" dirty="0">
                <a:solidFill>
                  <a:srgbClr val="CC3300"/>
                </a:solidFill>
              </a:rPr>
              <a:t>①</a:t>
            </a:r>
            <a:r>
              <a:rPr lang="zh-CN" altLang="en-US" dirty="0">
                <a:solidFill>
                  <a:srgbClr val="CC3300"/>
                </a:solidFill>
              </a:rPr>
              <a:t> 的</a:t>
            </a:r>
            <a:r>
              <a:rPr lang="en-US" altLang="zh-CN" dirty="0">
                <a:solidFill>
                  <a:srgbClr val="CC3300"/>
                </a:solidFill>
              </a:rPr>
              <a:t>D</a:t>
            </a:r>
            <a:r>
              <a:rPr lang="en-US" altLang="zh-CN" baseline="-25000" dirty="0">
                <a:solidFill>
                  <a:srgbClr val="CC3300"/>
                </a:solidFill>
              </a:rPr>
              <a:t>IR</a:t>
            </a:r>
            <a:r>
              <a:rPr lang="zh-CN" altLang="en-US" dirty="0"/>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4">
                                            <p:txEl>
                                              <p:pRg st="0" end="0"/>
                                            </p:txEl>
                                          </p:spTgt>
                                        </p:tgtEl>
                                        <p:attrNameLst>
                                          <p:attrName>style.visibility</p:attrName>
                                        </p:attrNameLst>
                                      </p:cBhvr>
                                      <p:to>
                                        <p:strVal val="visible"/>
                                      </p:to>
                                    </p:set>
                                    <p:anim calcmode="lin" valueType="num">
                                      <p:cBhvr additive="base">
                                        <p:cTn id="7" dur="500" fill="hold"/>
                                        <p:tgtEl>
                                          <p:spTgt spid="4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4">
                                            <p:txEl>
                                              <p:pRg st="1" end="1"/>
                                            </p:txEl>
                                          </p:spTgt>
                                        </p:tgtEl>
                                        <p:attrNameLst>
                                          <p:attrName>style.visibility</p:attrName>
                                        </p:attrNameLst>
                                      </p:cBhvr>
                                      <p:to>
                                        <p:strVal val="visible"/>
                                      </p:to>
                                    </p:set>
                                    <p:anim calcmode="lin" valueType="num">
                                      <p:cBhvr additive="base">
                                        <p:cTn id="13" dur="500" fill="hold"/>
                                        <p:tgtEl>
                                          <p:spTgt spid="41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4">
                                            <p:txEl>
                                              <p:pRg st="2" end="2"/>
                                            </p:txEl>
                                          </p:spTgt>
                                        </p:tgtEl>
                                        <p:attrNameLst>
                                          <p:attrName>style.visibility</p:attrName>
                                        </p:attrNameLst>
                                      </p:cBhvr>
                                      <p:to>
                                        <p:strVal val="visible"/>
                                      </p:to>
                                    </p:set>
                                    <p:anim calcmode="lin" valueType="num">
                                      <p:cBhvr additive="base">
                                        <p:cTn id="19" dur="500" fill="hold"/>
                                        <p:tgtEl>
                                          <p:spTgt spid="41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570" name="Group 3"/>
          <p:cNvGrpSpPr/>
          <p:nvPr/>
        </p:nvGrpSpPr>
        <p:grpSpPr bwMode="auto">
          <a:xfrm>
            <a:off x="6313488" y="2797176"/>
            <a:ext cx="4151312" cy="1609725"/>
            <a:chOff x="3017" y="1762"/>
            <a:chExt cx="2615" cy="1014"/>
          </a:xfrm>
        </p:grpSpPr>
        <p:sp>
          <p:nvSpPr>
            <p:cNvPr id="109983" name="Line 4"/>
            <p:cNvSpPr>
              <a:spLocks noChangeShapeType="1"/>
            </p:cNvSpPr>
            <p:nvPr/>
          </p:nvSpPr>
          <p:spPr bwMode="auto">
            <a:xfrm flipH="1">
              <a:off x="5446" y="2353"/>
              <a:ext cx="186" cy="0"/>
            </a:xfrm>
            <a:prstGeom prst="line">
              <a:avLst/>
            </a:prstGeom>
            <a:noFill/>
            <a:ln w="28575">
              <a:solidFill>
                <a:schemeClr val="tx1"/>
              </a:solidFill>
              <a:round/>
              <a:tailEnd type="triangle" w="med" len="med"/>
            </a:ln>
          </p:spPr>
          <p:txBody>
            <a:bodyPr wrap="none" anchor="ctr"/>
            <a:lstStyle/>
            <a:p>
              <a:endParaRPr lang="zh-CN" altLang="en-US"/>
            </a:p>
          </p:txBody>
        </p:sp>
        <p:grpSp>
          <p:nvGrpSpPr>
            <p:cNvPr id="109984" name="Group 5"/>
            <p:cNvGrpSpPr/>
            <p:nvPr/>
          </p:nvGrpSpPr>
          <p:grpSpPr bwMode="auto">
            <a:xfrm>
              <a:off x="3017" y="1762"/>
              <a:ext cx="2604" cy="1014"/>
              <a:chOff x="3017" y="1762"/>
              <a:chExt cx="2604" cy="1014"/>
            </a:xfrm>
          </p:grpSpPr>
          <p:sp>
            <p:nvSpPr>
              <p:cNvPr id="109985" name="Rectangle 6"/>
              <p:cNvSpPr>
                <a:spLocks noChangeArrowheads="1"/>
              </p:cNvSpPr>
              <p:nvPr/>
            </p:nvSpPr>
            <p:spPr bwMode="auto">
              <a:xfrm>
                <a:off x="3246" y="1915"/>
                <a:ext cx="2188" cy="712"/>
              </a:xfrm>
              <a:prstGeom prst="rect">
                <a:avLst/>
              </a:prstGeom>
              <a:solidFill>
                <a:srgbClr val="FFFFCC"/>
              </a:solidFill>
              <a:ln w="28575">
                <a:solidFill>
                  <a:schemeClr val="tx1"/>
                </a:solidFill>
                <a:miter lim="800000"/>
              </a:ln>
            </p:spPr>
            <p:txBody>
              <a:bodyPr wrap="none" anchor="ctr"/>
              <a:lstStyle/>
              <a:p>
                <a:endParaRPr lang="zh-CN" altLang="en-US"/>
              </a:p>
            </p:txBody>
          </p:sp>
          <p:sp>
            <p:nvSpPr>
              <p:cNvPr id="109986" name="Text Box 7"/>
              <p:cNvSpPr txBox="1">
                <a:spLocks noChangeArrowheads="1"/>
              </p:cNvSpPr>
              <p:nvPr/>
            </p:nvSpPr>
            <p:spPr bwMode="auto">
              <a:xfrm>
                <a:off x="3479" y="1932"/>
                <a:ext cx="1748" cy="231"/>
              </a:xfrm>
              <a:prstGeom prst="rect">
                <a:avLst/>
              </a:prstGeom>
              <a:noFill/>
              <a:ln w="9525">
                <a:noFill/>
                <a:miter lim="800000"/>
              </a:ln>
            </p:spPr>
            <p:txBody>
              <a:bodyPr>
                <a:spAutoFit/>
              </a:bodyPr>
              <a:lstStyle/>
              <a:p>
                <a:pPr algn="l">
                  <a:lnSpc>
                    <a:spcPct val="100000"/>
                  </a:lnSpc>
                </a:pPr>
                <a:r>
                  <a:rPr kumimoji="1" lang="en-US" altLang="zh-CN" sz="1800"/>
                  <a:t>Q0       Q1        Q2        Q3 </a:t>
                </a:r>
              </a:p>
            </p:txBody>
          </p:sp>
          <p:sp>
            <p:nvSpPr>
              <p:cNvPr id="109987" name="Text Box 8"/>
              <p:cNvSpPr txBox="1">
                <a:spLocks noChangeArrowheads="1"/>
              </p:cNvSpPr>
              <p:nvPr/>
            </p:nvSpPr>
            <p:spPr bwMode="auto">
              <a:xfrm>
                <a:off x="3299" y="2402"/>
                <a:ext cx="2120" cy="231"/>
              </a:xfrm>
              <a:prstGeom prst="rect">
                <a:avLst/>
              </a:prstGeom>
              <a:noFill/>
              <a:ln w="9525">
                <a:noFill/>
                <a:miter lim="800000"/>
              </a:ln>
            </p:spPr>
            <p:txBody>
              <a:bodyPr>
                <a:spAutoFit/>
              </a:bodyPr>
              <a:lstStyle/>
              <a:p>
                <a:pPr algn="l">
                  <a:lnSpc>
                    <a:spcPct val="100000"/>
                  </a:lnSpc>
                </a:pPr>
                <a:r>
                  <a:rPr kumimoji="1" lang="en-US" altLang="zh-CN" sz="1800"/>
                  <a:t>D</a:t>
                </a:r>
                <a:r>
                  <a:rPr kumimoji="1" lang="en-US" altLang="zh-CN" sz="1800" baseline="-25000"/>
                  <a:t>IR    </a:t>
                </a:r>
                <a:r>
                  <a:rPr kumimoji="1" lang="en-US" altLang="zh-CN" sz="1800"/>
                  <a:t>D0    D1     D2     D3   D</a:t>
                </a:r>
                <a:r>
                  <a:rPr kumimoji="1" lang="en-US" altLang="zh-CN" sz="1800" baseline="-25000"/>
                  <a:t>IL</a:t>
                </a:r>
                <a:r>
                  <a:rPr kumimoji="1" lang="en-US" altLang="zh-CN" sz="1800"/>
                  <a:t>  </a:t>
                </a:r>
              </a:p>
            </p:txBody>
          </p:sp>
          <p:sp>
            <p:nvSpPr>
              <p:cNvPr id="109988" name="Line 9"/>
              <p:cNvSpPr>
                <a:spLocks noChangeShapeType="1"/>
              </p:cNvSpPr>
              <p:nvPr/>
            </p:nvSpPr>
            <p:spPr bwMode="auto">
              <a:xfrm flipV="1">
                <a:off x="3390" y="2627"/>
                <a:ext cx="0" cy="149"/>
              </a:xfrm>
              <a:prstGeom prst="line">
                <a:avLst/>
              </a:prstGeom>
              <a:noFill/>
              <a:ln w="28575">
                <a:solidFill>
                  <a:schemeClr val="tx1"/>
                </a:solidFill>
                <a:round/>
                <a:tailEnd type="triangle" w="med" len="med"/>
              </a:ln>
            </p:spPr>
            <p:txBody>
              <a:bodyPr wrap="none" anchor="ctr"/>
              <a:lstStyle/>
              <a:p>
                <a:endParaRPr lang="zh-CN" altLang="en-US"/>
              </a:p>
            </p:txBody>
          </p:sp>
          <p:sp>
            <p:nvSpPr>
              <p:cNvPr id="109989" name="Line 10"/>
              <p:cNvSpPr>
                <a:spLocks noChangeShapeType="1"/>
              </p:cNvSpPr>
              <p:nvPr/>
            </p:nvSpPr>
            <p:spPr bwMode="auto">
              <a:xfrm flipV="1">
                <a:off x="3604" y="1763"/>
                <a:ext cx="0" cy="149"/>
              </a:xfrm>
              <a:prstGeom prst="line">
                <a:avLst/>
              </a:prstGeom>
              <a:noFill/>
              <a:ln w="28575">
                <a:solidFill>
                  <a:schemeClr val="tx1"/>
                </a:solidFill>
                <a:round/>
                <a:tailEnd type="triangle" w="med" len="med"/>
              </a:ln>
            </p:spPr>
            <p:txBody>
              <a:bodyPr wrap="none" anchor="ctr"/>
              <a:lstStyle/>
              <a:p>
                <a:endParaRPr lang="zh-CN" altLang="en-US"/>
              </a:p>
            </p:txBody>
          </p:sp>
          <p:sp>
            <p:nvSpPr>
              <p:cNvPr id="109990" name="Line 11"/>
              <p:cNvSpPr>
                <a:spLocks noChangeShapeType="1"/>
              </p:cNvSpPr>
              <p:nvPr/>
            </p:nvSpPr>
            <p:spPr bwMode="auto">
              <a:xfrm flipV="1">
                <a:off x="4419" y="2624"/>
                <a:ext cx="0" cy="149"/>
              </a:xfrm>
              <a:prstGeom prst="line">
                <a:avLst/>
              </a:prstGeom>
              <a:noFill/>
              <a:ln w="28575">
                <a:solidFill>
                  <a:schemeClr val="tx1"/>
                </a:solidFill>
                <a:round/>
                <a:tailEnd type="triangle" w="med" len="med"/>
              </a:ln>
            </p:spPr>
            <p:txBody>
              <a:bodyPr wrap="none" anchor="ctr"/>
              <a:lstStyle/>
              <a:p>
                <a:endParaRPr lang="zh-CN" altLang="en-US"/>
              </a:p>
            </p:txBody>
          </p:sp>
          <p:sp>
            <p:nvSpPr>
              <p:cNvPr id="109991" name="Line 12"/>
              <p:cNvSpPr>
                <a:spLocks noChangeShapeType="1"/>
              </p:cNvSpPr>
              <p:nvPr/>
            </p:nvSpPr>
            <p:spPr bwMode="auto">
              <a:xfrm flipV="1">
                <a:off x="4803" y="2624"/>
                <a:ext cx="0" cy="148"/>
              </a:xfrm>
              <a:prstGeom prst="line">
                <a:avLst/>
              </a:prstGeom>
              <a:noFill/>
              <a:ln w="28575">
                <a:solidFill>
                  <a:schemeClr val="tx1"/>
                </a:solidFill>
                <a:round/>
                <a:tailEnd type="triangle" w="med" len="med"/>
              </a:ln>
            </p:spPr>
            <p:txBody>
              <a:bodyPr wrap="none" anchor="ctr"/>
              <a:lstStyle/>
              <a:p>
                <a:endParaRPr lang="zh-CN" altLang="en-US"/>
              </a:p>
            </p:txBody>
          </p:sp>
          <p:sp>
            <p:nvSpPr>
              <p:cNvPr id="109992" name="Line 13"/>
              <p:cNvSpPr>
                <a:spLocks noChangeShapeType="1"/>
              </p:cNvSpPr>
              <p:nvPr/>
            </p:nvSpPr>
            <p:spPr bwMode="auto">
              <a:xfrm flipV="1">
                <a:off x="4065" y="1763"/>
                <a:ext cx="0" cy="148"/>
              </a:xfrm>
              <a:prstGeom prst="line">
                <a:avLst/>
              </a:prstGeom>
              <a:noFill/>
              <a:ln w="28575">
                <a:solidFill>
                  <a:schemeClr val="tx1"/>
                </a:solidFill>
                <a:round/>
                <a:tailEnd type="triangle" w="med" len="med"/>
              </a:ln>
            </p:spPr>
            <p:txBody>
              <a:bodyPr wrap="none" anchor="ctr"/>
              <a:lstStyle/>
              <a:p>
                <a:endParaRPr lang="zh-CN" altLang="en-US"/>
              </a:p>
            </p:txBody>
          </p:sp>
          <p:sp>
            <p:nvSpPr>
              <p:cNvPr id="109993" name="Line 14"/>
              <p:cNvSpPr>
                <a:spLocks noChangeShapeType="1"/>
              </p:cNvSpPr>
              <p:nvPr/>
            </p:nvSpPr>
            <p:spPr bwMode="auto">
              <a:xfrm flipV="1">
                <a:off x="4486" y="1762"/>
                <a:ext cx="0" cy="149"/>
              </a:xfrm>
              <a:prstGeom prst="line">
                <a:avLst/>
              </a:prstGeom>
              <a:noFill/>
              <a:ln w="28575">
                <a:solidFill>
                  <a:schemeClr val="tx1"/>
                </a:solidFill>
                <a:round/>
                <a:tailEnd type="triangle" w="med" len="med"/>
              </a:ln>
            </p:spPr>
            <p:txBody>
              <a:bodyPr wrap="none" anchor="ctr"/>
              <a:lstStyle/>
              <a:p>
                <a:endParaRPr lang="zh-CN" altLang="en-US"/>
              </a:p>
            </p:txBody>
          </p:sp>
          <p:sp>
            <p:nvSpPr>
              <p:cNvPr id="109994" name="Line 15"/>
              <p:cNvSpPr>
                <a:spLocks noChangeShapeType="1"/>
              </p:cNvSpPr>
              <p:nvPr/>
            </p:nvSpPr>
            <p:spPr bwMode="auto">
              <a:xfrm flipV="1">
                <a:off x="5102" y="2622"/>
                <a:ext cx="0" cy="149"/>
              </a:xfrm>
              <a:prstGeom prst="line">
                <a:avLst/>
              </a:prstGeom>
              <a:noFill/>
              <a:ln w="28575">
                <a:solidFill>
                  <a:schemeClr val="tx1"/>
                </a:solidFill>
                <a:round/>
                <a:tailEnd type="triangle" w="med" len="med"/>
              </a:ln>
            </p:spPr>
            <p:txBody>
              <a:bodyPr wrap="none" anchor="ctr"/>
              <a:lstStyle/>
              <a:p>
                <a:endParaRPr lang="zh-CN" altLang="en-US"/>
              </a:p>
            </p:txBody>
          </p:sp>
          <p:sp>
            <p:nvSpPr>
              <p:cNvPr id="109995" name="Text Box 16"/>
              <p:cNvSpPr txBox="1">
                <a:spLocks noChangeArrowheads="1"/>
              </p:cNvSpPr>
              <p:nvPr/>
            </p:nvSpPr>
            <p:spPr bwMode="auto">
              <a:xfrm>
                <a:off x="3228" y="2019"/>
                <a:ext cx="352" cy="231"/>
              </a:xfrm>
              <a:prstGeom prst="rect">
                <a:avLst/>
              </a:prstGeom>
              <a:noFill/>
              <a:ln w="9525">
                <a:noFill/>
                <a:miter lim="800000"/>
              </a:ln>
            </p:spPr>
            <p:txBody>
              <a:bodyPr>
                <a:spAutoFit/>
              </a:bodyPr>
              <a:lstStyle/>
              <a:p>
                <a:pPr algn="l">
                  <a:lnSpc>
                    <a:spcPct val="100000"/>
                  </a:lnSpc>
                </a:pPr>
                <a:r>
                  <a:rPr kumimoji="1" lang="en-US" altLang="zh-CN" sz="1800"/>
                  <a:t>R</a:t>
                </a:r>
                <a:r>
                  <a:rPr kumimoji="1" lang="en-US" altLang="zh-CN" sz="1800" baseline="-25000"/>
                  <a:t>D</a:t>
                </a:r>
                <a:endParaRPr kumimoji="1" lang="en-US" altLang="zh-CN" sz="1800"/>
              </a:p>
            </p:txBody>
          </p:sp>
          <p:sp>
            <p:nvSpPr>
              <p:cNvPr id="109996" name="Text Box 17"/>
              <p:cNvSpPr txBox="1">
                <a:spLocks noChangeArrowheads="1"/>
              </p:cNvSpPr>
              <p:nvPr/>
            </p:nvSpPr>
            <p:spPr bwMode="auto">
              <a:xfrm>
                <a:off x="5169" y="1947"/>
                <a:ext cx="416" cy="491"/>
              </a:xfrm>
              <a:prstGeom prst="rect">
                <a:avLst/>
              </a:prstGeom>
              <a:noFill/>
              <a:ln w="9525">
                <a:noFill/>
                <a:miter lim="800000"/>
              </a:ln>
            </p:spPr>
            <p:txBody>
              <a:bodyPr>
                <a:spAutoFit/>
              </a:bodyPr>
              <a:lstStyle/>
              <a:p>
                <a:pPr algn="l">
                  <a:lnSpc>
                    <a:spcPct val="100000"/>
                  </a:lnSpc>
                </a:pPr>
                <a:r>
                  <a:rPr kumimoji="1" lang="en-US" altLang="zh-CN" sz="1800"/>
                  <a:t>S</a:t>
                </a:r>
                <a:r>
                  <a:rPr kumimoji="1" lang="en-US" altLang="zh-CN" sz="1800" baseline="-25000"/>
                  <a:t>1</a:t>
                </a:r>
                <a:endParaRPr kumimoji="1" lang="en-US" altLang="zh-CN" sz="1800"/>
              </a:p>
              <a:p>
                <a:pPr algn="l">
                  <a:lnSpc>
                    <a:spcPct val="100000"/>
                  </a:lnSpc>
                </a:pPr>
                <a:r>
                  <a:rPr kumimoji="1" lang="en-US" altLang="zh-CN" sz="1800"/>
                  <a:t>S</a:t>
                </a:r>
                <a:r>
                  <a:rPr kumimoji="1" lang="en-US" altLang="zh-CN" sz="1800" baseline="-25000"/>
                  <a:t>0</a:t>
                </a:r>
                <a:endParaRPr kumimoji="1" lang="en-US" altLang="zh-CN" sz="1800"/>
              </a:p>
            </p:txBody>
          </p:sp>
          <p:sp>
            <p:nvSpPr>
              <p:cNvPr id="109997" name="Line 18"/>
              <p:cNvSpPr>
                <a:spLocks noChangeShapeType="1"/>
              </p:cNvSpPr>
              <p:nvPr/>
            </p:nvSpPr>
            <p:spPr bwMode="auto">
              <a:xfrm flipH="1">
                <a:off x="5435" y="2155"/>
                <a:ext cx="186" cy="0"/>
              </a:xfrm>
              <a:prstGeom prst="line">
                <a:avLst/>
              </a:prstGeom>
              <a:noFill/>
              <a:ln w="28575">
                <a:solidFill>
                  <a:schemeClr val="tx1"/>
                </a:solidFill>
                <a:round/>
                <a:tailEnd type="triangle" w="med" len="med"/>
              </a:ln>
            </p:spPr>
            <p:txBody>
              <a:bodyPr wrap="none" anchor="ctr"/>
              <a:lstStyle/>
              <a:p>
                <a:endParaRPr lang="zh-CN" altLang="en-US"/>
              </a:p>
            </p:txBody>
          </p:sp>
          <p:sp>
            <p:nvSpPr>
              <p:cNvPr id="109998" name="Line 19"/>
              <p:cNvSpPr>
                <a:spLocks noChangeShapeType="1"/>
              </p:cNvSpPr>
              <p:nvPr/>
            </p:nvSpPr>
            <p:spPr bwMode="auto">
              <a:xfrm>
                <a:off x="3017" y="2123"/>
                <a:ext cx="230" cy="0"/>
              </a:xfrm>
              <a:prstGeom prst="line">
                <a:avLst/>
              </a:prstGeom>
              <a:noFill/>
              <a:ln w="28575">
                <a:solidFill>
                  <a:schemeClr val="tx1"/>
                </a:solidFill>
                <a:round/>
                <a:tailEnd type="triangle" w="med" len="med"/>
              </a:ln>
            </p:spPr>
            <p:txBody>
              <a:bodyPr wrap="none" anchor="ctr"/>
              <a:lstStyle/>
              <a:p>
                <a:endParaRPr lang="zh-CN" altLang="en-US"/>
              </a:p>
            </p:txBody>
          </p:sp>
          <p:sp>
            <p:nvSpPr>
              <p:cNvPr id="109999" name="Line 20"/>
              <p:cNvSpPr>
                <a:spLocks noChangeShapeType="1"/>
              </p:cNvSpPr>
              <p:nvPr/>
            </p:nvSpPr>
            <p:spPr bwMode="auto">
              <a:xfrm flipV="1">
                <a:off x="4974" y="1762"/>
                <a:ext cx="0" cy="149"/>
              </a:xfrm>
              <a:prstGeom prst="line">
                <a:avLst/>
              </a:prstGeom>
              <a:noFill/>
              <a:ln w="28575">
                <a:solidFill>
                  <a:schemeClr val="tx1"/>
                </a:solidFill>
                <a:round/>
                <a:tailEnd type="triangle" w="med" len="med"/>
              </a:ln>
            </p:spPr>
            <p:txBody>
              <a:bodyPr wrap="none" anchor="ctr"/>
              <a:lstStyle/>
              <a:p>
                <a:endParaRPr lang="zh-CN" altLang="en-US"/>
              </a:p>
            </p:txBody>
          </p:sp>
          <p:sp>
            <p:nvSpPr>
              <p:cNvPr id="110000" name="Line 21"/>
              <p:cNvSpPr>
                <a:spLocks noChangeShapeType="1"/>
              </p:cNvSpPr>
              <p:nvPr/>
            </p:nvSpPr>
            <p:spPr bwMode="auto">
              <a:xfrm flipV="1">
                <a:off x="4082" y="2624"/>
                <a:ext cx="0" cy="149"/>
              </a:xfrm>
              <a:prstGeom prst="line">
                <a:avLst/>
              </a:prstGeom>
              <a:noFill/>
              <a:ln w="28575">
                <a:solidFill>
                  <a:schemeClr val="tx1"/>
                </a:solidFill>
                <a:round/>
                <a:tailEnd type="triangle" w="med" len="med"/>
              </a:ln>
            </p:spPr>
            <p:txBody>
              <a:bodyPr wrap="none" anchor="ctr"/>
              <a:lstStyle/>
              <a:p>
                <a:endParaRPr lang="zh-CN" altLang="en-US"/>
              </a:p>
            </p:txBody>
          </p:sp>
          <p:sp>
            <p:nvSpPr>
              <p:cNvPr id="110001" name="Line 22"/>
              <p:cNvSpPr>
                <a:spLocks noChangeShapeType="1"/>
              </p:cNvSpPr>
              <p:nvPr/>
            </p:nvSpPr>
            <p:spPr bwMode="auto">
              <a:xfrm flipV="1">
                <a:off x="3736" y="2618"/>
                <a:ext cx="0" cy="149"/>
              </a:xfrm>
              <a:prstGeom prst="line">
                <a:avLst/>
              </a:prstGeom>
              <a:noFill/>
              <a:ln w="28575">
                <a:solidFill>
                  <a:schemeClr val="tx1"/>
                </a:solidFill>
                <a:round/>
                <a:tailEnd type="triangle" w="med" len="med"/>
              </a:ln>
            </p:spPr>
            <p:txBody>
              <a:bodyPr wrap="none" anchor="ctr"/>
              <a:lstStyle/>
              <a:p>
                <a:endParaRPr lang="zh-CN" altLang="en-US"/>
              </a:p>
            </p:txBody>
          </p:sp>
          <p:sp>
            <p:nvSpPr>
              <p:cNvPr id="110002" name="Text Box 23"/>
              <p:cNvSpPr txBox="1">
                <a:spLocks noChangeArrowheads="1"/>
              </p:cNvSpPr>
              <p:nvPr/>
            </p:nvSpPr>
            <p:spPr bwMode="auto">
              <a:xfrm>
                <a:off x="5186" y="2409"/>
                <a:ext cx="378" cy="231"/>
              </a:xfrm>
              <a:prstGeom prst="rect">
                <a:avLst/>
              </a:prstGeom>
              <a:noFill/>
              <a:ln w="9525">
                <a:noFill/>
                <a:miter lim="800000"/>
              </a:ln>
            </p:spPr>
            <p:txBody>
              <a:bodyPr>
                <a:spAutoFit/>
              </a:bodyPr>
              <a:lstStyle/>
              <a:p>
                <a:pPr algn="l">
                  <a:lnSpc>
                    <a:spcPct val="100000"/>
                  </a:lnSpc>
                </a:pPr>
                <a:r>
                  <a:rPr kumimoji="1" lang="en-US" altLang="zh-CN" sz="1800"/>
                  <a:t>CP</a:t>
                </a:r>
              </a:p>
            </p:txBody>
          </p:sp>
          <p:sp>
            <p:nvSpPr>
              <p:cNvPr id="110003" name="Text Box 24"/>
              <p:cNvSpPr txBox="1">
                <a:spLocks noChangeArrowheads="1"/>
              </p:cNvSpPr>
              <p:nvPr/>
            </p:nvSpPr>
            <p:spPr bwMode="auto">
              <a:xfrm>
                <a:off x="3959" y="2173"/>
                <a:ext cx="736" cy="231"/>
              </a:xfrm>
              <a:prstGeom prst="rect">
                <a:avLst/>
              </a:prstGeom>
              <a:noFill/>
              <a:ln w="9525">
                <a:noFill/>
                <a:miter lim="800000"/>
              </a:ln>
            </p:spPr>
            <p:txBody>
              <a:bodyPr>
                <a:spAutoFit/>
              </a:bodyPr>
              <a:lstStyle/>
              <a:p>
                <a:pPr algn="l">
                  <a:lnSpc>
                    <a:spcPct val="100000"/>
                  </a:lnSpc>
                </a:pPr>
                <a:r>
                  <a:rPr kumimoji="1" lang="en-US" altLang="zh-CN" sz="1800">
                    <a:solidFill>
                      <a:srgbClr val="FF0000"/>
                    </a:solidFill>
                  </a:rPr>
                  <a:t>74194 ②</a:t>
                </a:r>
              </a:p>
            </p:txBody>
          </p:sp>
          <p:sp>
            <p:nvSpPr>
              <p:cNvPr id="110004" name="Line 25"/>
              <p:cNvSpPr>
                <a:spLocks noChangeShapeType="1"/>
              </p:cNvSpPr>
              <p:nvPr/>
            </p:nvSpPr>
            <p:spPr bwMode="auto">
              <a:xfrm flipV="1">
                <a:off x="5342" y="2622"/>
                <a:ext cx="0" cy="149"/>
              </a:xfrm>
              <a:prstGeom prst="line">
                <a:avLst/>
              </a:prstGeom>
              <a:noFill/>
              <a:ln w="28575">
                <a:solidFill>
                  <a:schemeClr val="tx1"/>
                </a:solidFill>
                <a:round/>
                <a:tailEnd type="triangle" w="med" len="med"/>
              </a:ln>
            </p:spPr>
            <p:txBody>
              <a:bodyPr wrap="none" anchor="ctr"/>
              <a:lstStyle/>
              <a:p>
                <a:endParaRPr lang="zh-CN" altLang="en-US"/>
              </a:p>
            </p:txBody>
          </p:sp>
        </p:grpSp>
      </p:grpSp>
      <p:grpSp>
        <p:nvGrpSpPr>
          <p:cNvPr id="109571" name="Group 26"/>
          <p:cNvGrpSpPr/>
          <p:nvPr/>
        </p:nvGrpSpPr>
        <p:grpSpPr bwMode="auto">
          <a:xfrm>
            <a:off x="10139363" y="3429001"/>
            <a:ext cx="571500" cy="688975"/>
            <a:chOff x="5427" y="2160"/>
            <a:chExt cx="360" cy="434"/>
          </a:xfrm>
        </p:grpSpPr>
        <p:grpSp>
          <p:nvGrpSpPr>
            <p:cNvPr id="109978" name="Group 27"/>
            <p:cNvGrpSpPr/>
            <p:nvPr/>
          </p:nvGrpSpPr>
          <p:grpSpPr bwMode="auto">
            <a:xfrm>
              <a:off x="5547" y="2160"/>
              <a:ext cx="120" cy="126"/>
              <a:chOff x="2850" y="2688"/>
              <a:chExt cx="120" cy="126"/>
            </a:xfrm>
          </p:grpSpPr>
          <p:sp>
            <p:nvSpPr>
              <p:cNvPr id="109981" name="Line 28"/>
              <p:cNvSpPr>
                <a:spLocks noChangeShapeType="1"/>
              </p:cNvSpPr>
              <p:nvPr/>
            </p:nvSpPr>
            <p:spPr bwMode="auto">
              <a:xfrm>
                <a:off x="2850" y="2814"/>
                <a:ext cx="120" cy="0"/>
              </a:xfrm>
              <a:prstGeom prst="line">
                <a:avLst/>
              </a:prstGeom>
              <a:noFill/>
              <a:ln w="57150">
                <a:solidFill>
                  <a:schemeClr val="tx1"/>
                </a:solidFill>
                <a:round/>
              </a:ln>
            </p:spPr>
            <p:txBody>
              <a:bodyPr wrap="none" anchor="ctr"/>
              <a:lstStyle/>
              <a:p>
                <a:endParaRPr lang="zh-CN" altLang="en-US"/>
              </a:p>
            </p:txBody>
          </p:sp>
          <p:sp>
            <p:nvSpPr>
              <p:cNvPr id="109982" name="Line 29"/>
              <p:cNvSpPr>
                <a:spLocks noChangeShapeType="1"/>
              </p:cNvSpPr>
              <p:nvPr/>
            </p:nvSpPr>
            <p:spPr bwMode="auto">
              <a:xfrm flipV="1">
                <a:off x="2910" y="2688"/>
                <a:ext cx="0" cy="114"/>
              </a:xfrm>
              <a:prstGeom prst="line">
                <a:avLst/>
              </a:prstGeom>
              <a:noFill/>
              <a:ln w="28575">
                <a:solidFill>
                  <a:schemeClr val="tx1"/>
                </a:solidFill>
                <a:round/>
              </a:ln>
            </p:spPr>
            <p:txBody>
              <a:bodyPr wrap="none" anchor="ctr"/>
              <a:lstStyle/>
              <a:p>
                <a:endParaRPr lang="zh-CN" altLang="en-US"/>
              </a:p>
            </p:txBody>
          </p:sp>
        </p:grpSp>
        <p:sp>
          <p:nvSpPr>
            <p:cNvPr id="109979" name="Text Box 30"/>
            <p:cNvSpPr txBox="1">
              <a:spLocks noChangeArrowheads="1"/>
            </p:cNvSpPr>
            <p:nvPr/>
          </p:nvSpPr>
          <p:spPr bwMode="auto">
            <a:xfrm>
              <a:off x="5427" y="2382"/>
              <a:ext cx="360" cy="212"/>
            </a:xfrm>
            <a:prstGeom prst="rect">
              <a:avLst/>
            </a:prstGeom>
            <a:noFill/>
            <a:ln w="9525">
              <a:noFill/>
              <a:miter lim="800000"/>
            </a:ln>
          </p:spPr>
          <p:txBody>
            <a:bodyPr>
              <a:spAutoFit/>
            </a:bodyPr>
            <a:lstStyle/>
            <a:p>
              <a:pPr algn="l">
                <a:lnSpc>
                  <a:spcPct val="100000"/>
                </a:lnSpc>
              </a:pPr>
              <a:r>
                <a:rPr kumimoji="1" lang="en-US" altLang="zh-CN" sz="1600"/>
                <a:t>+5V</a:t>
              </a:r>
            </a:p>
          </p:txBody>
        </p:sp>
        <p:sp>
          <p:nvSpPr>
            <p:cNvPr id="109980" name="Line 31"/>
            <p:cNvSpPr>
              <a:spLocks noChangeShapeType="1"/>
            </p:cNvSpPr>
            <p:nvPr/>
          </p:nvSpPr>
          <p:spPr bwMode="auto">
            <a:xfrm>
              <a:off x="5625" y="2346"/>
              <a:ext cx="0" cy="90"/>
            </a:xfrm>
            <a:prstGeom prst="line">
              <a:avLst/>
            </a:prstGeom>
            <a:noFill/>
            <a:ln w="28575">
              <a:solidFill>
                <a:schemeClr val="tx1"/>
              </a:solidFill>
              <a:round/>
            </a:ln>
          </p:spPr>
          <p:txBody>
            <a:bodyPr wrap="none" anchor="ctr"/>
            <a:lstStyle/>
            <a:p>
              <a:endParaRPr lang="zh-CN" altLang="en-US"/>
            </a:p>
          </p:txBody>
        </p:sp>
      </p:grpSp>
      <p:grpSp>
        <p:nvGrpSpPr>
          <p:cNvPr id="109572" name="Group 33"/>
          <p:cNvGrpSpPr/>
          <p:nvPr/>
        </p:nvGrpSpPr>
        <p:grpSpPr bwMode="auto">
          <a:xfrm>
            <a:off x="5781675" y="3405189"/>
            <a:ext cx="190500" cy="200025"/>
            <a:chOff x="2850" y="2688"/>
            <a:chExt cx="120" cy="126"/>
          </a:xfrm>
        </p:grpSpPr>
        <p:sp>
          <p:nvSpPr>
            <p:cNvPr id="109976" name="Line 34"/>
            <p:cNvSpPr>
              <a:spLocks noChangeShapeType="1"/>
            </p:cNvSpPr>
            <p:nvPr/>
          </p:nvSpPr>
          <p:spPr bwMode="auto">
            <a:xfrm>
              <a:off x="2850" y="2814"/>
              <a:ext cx="120" cy="0"/>
            </a:xfrm>
            <a:prstGeom prst="line">
              <a:avLst/>
            </a:prstGeom>
            <a:noFill/>
            <a:ln w="57150">
              <a:solidFill>
                <a:schemeClr val="tx1"/>
              </a:solidFill>
              <a:round/>
            </a:ln>
          </p:spPr>
          <p:txBody>
            <a:bodyPr wrap="none" anchor="ctr"/>
            <a:lstStyle/>
            <a:p>
              <a:endParaRPr lang="zh-CN" altLang="en-US"/>
            </a:p>
          </p:txBody>
        </p:sp>
        <p:sp>
          <p:nvSpPr>
            <p:cNvPr id="109977" name="Line 35"/>
            <p:cNvSpPr>
              <a:spLocks noChangeShapeType="1"/>
            </p:cNvSpPr>
            <p:nvPr/>
          </p:nvSpPr>
          <p:spPr bwMode="auto">
            <a:xfrm flipV="1">
              <a:off x="2910" y="2688"/>
              <a:ext cx="0" cy="114"/>
            </a:xfrm>
            <a:prstGeom prst="line">
              <a:avLst/>
            </a:prstGeom>
            <a:noFill/>
            <a:ln w="28575">
              <a:solidFill>
                <a:schemeClr val="tx1"/>
              </a:solidFill>
              <a:round/>
            </a:ln>
          </p:spPr>
          <p:txBody>
            <a:bodyPr wrap="none" anchor="ctr"/>
            <a:lstStyle/>
            <a:p>
              <a:endParaRPr lang="zh-CN" altLang="en-US"/>
            </a:p>
          </p:txBody>
        </p:sp>
      </p:grpSp>
      <p:sp>
        <p:nvSpPr>
          <p:cNvPr id="109573" name="Text Box 36"/>
          <p:cNvSpPr txBox="1">
            <a:spLocks noChangeArrowheads="1"/>
          </p:cNvSpPr>
          <p:nvPr/>
        </p:nvSpPr>
        <p:spPr bwMode="auto">
          <a:xfrm>
            <a:off x="5629275" y="3871913"/>
            <a:ext cx="571500" cy="336550"/>
          </a:xfrm>
          <a:prstGeom prst="rect">
            <a:avLst/>
          </a:prstGeom>
          <a:noFill/>
          <a:ln w="9525">
            <a:noFill/>
            <a:miter lim="800000"/>
          </a:ln>
        </p:spPr>
        <p:txBody>
          <a:bodyPr>
            <a:spAutoFit/>
          </a:bodyPr>
          <a:lstStyle/>
          <a:p>
            <a:pPr algn="l">
              <a:lnSpc>
                <a:spcPct val="100000"/>
              </a:lnSpc>
            </a:pPr>
            <a:r>
              <a:rPr kumimoji="1" lang="en-US" altLang="zh-CN" sz="1600"/>
              <a:t>+5V</a:t>
            </a:r>
          </a:p>
        </p:txBody>
      </p:sp>
      <p:sp>
        <p:nvSpPr>
          <p:cNvPr id="109574" name="Line 37"/>
          <p:cNvSpPr>
            <a:spLocks noChangeShapeType="1"/>
          </p:cNvSpPr>
          <p:nvPr/>
        </p:nvSpPr>
        <p:spPr bwMode="auto">
          <a:xfrm>
            <a:off x="5886450" y="3738564"/>
            <a:ext cx="0" cy="142875"/>
          </a:xfrm>
          <a:prstGeom prst="line">
            <a:avLst/>
          </a:prstGeom>
          <a:noFill/>
          <a:ln w="28575">
            <a:solidFill>
              <a:schemeClr val="tx1"/>
            </a:solidFill>
            <a:round/>
          </a:ln>
        </p:spPr>
        <p:txBody>
          <a:bodyPr wrap="none" anchor="ctr"/>
          <a:lstStyle/>
          <a:p>
            <a:endParaRPr lang="zh-CN" altLang="en-US"/>
          </a:p>
        </p:txBody>
      </p:sp>
      <p:sp>
        <p:nvSpPr>
          <p:cNvPr id="109575" name="Line 39"/>
          <p:cNvSpPr>
            <a:spLocks noChangeShapeType="1"/>
          </p:cNvSpPr>
          <p:nvPr/>
        </p:nvSpPr>
        <p:spPr bwMode="auto">
          <a:xfrm>
            <a:off x="1762125" y="3367088"/>
            <a:ext cx="0" cy="1930400"/>
          </a:xfrm>
          <a:prstGeom prst="line">
            <a:avLst/>
          </a:prstGeom>
          <a:noFill/>
          <a:ln w="28575">
            <a:solidFill>
              <a:schemeClr val="tx1"/>
            </a:solidFill>
            <a:round/>
          </a:ln>
        </p:spPr>
        <p:txBody>
          <a:bodyPr wrap="none" anchor="ctr"/>
          <a:lstStyle/>
          <a:p>
            <a:endParaRPr lang="zh-CN" altLang="en-US"/>
          </a:p>
        </p:txBody>
      </p:sp>
      <p:sp>
        <p:nvSpPr>
          <p:cNvPr id="109576" name="Line 40"/>
          <p:cNvSpPr>
            <a:spLocks noChangeShapeType="1"/>
          </p:cNvSpPr>
          <p:nvPr/>
        </p:nvSpPr>
        <p:spPr bwMode="auto">
          <a:xfrm>
            <a:off x="1752600" y="4832351"/>
            <a:ext cx="4559300" cy="9525"/>
          </a:xfrm>
          <a:prstGeom prst="line">
            <a:avLst/>
          </a:prstGeom>
          <a:noFill/>
          <a:ln w="28575">
            <a:solidFill>
              <a:schemeClr val="tx1"/>
            </a:solidFill>
            <a:round/>
          </a:ln>
        </p:spPr>
        <p:txBody>
          <a:bodyPr wrap="none" anchor="ctr"/>
          <a:lstStyle/>
          <a:p>
            <a:endParaRPr lang="zh-CN" altLang="en-US"/>
          </a:p>
        </p:txBody>
      </p:sp>
      <p:sp>
        <p:nvSpPr>
          <p:cNvPr id="109577" name="Line 41"/>
          <p:cNvSpPr>
            <a:spLocks noChangeShapeType="1"/>
          </p:cNvSpPr>
          <p:nvPr/>
        </p:nvSpPr>
        <p:spPr bwMode="auto">
          <a:xfrm>
            <a:off x="6313488" y="3363914"/>
            <a:ext cx="0" cy="1493837"/>
          </a:xfrm>
          <a:prstGeom prst="line">
            <a:avLst/>
          </a:prstGeom>
          <a:noFill/>
          <a:ln w="28575">
            <a:solidFill>
              <a:schemeClr val="tx1"/>
            </a:solidFill>
            <a:round/>
          </a:ln>
        </p:spPr>
        <p:txBody>
          <a:bodyPr wrap="none" anchor="ctr"/>
          <a:lstStyle/>
          <a:p>
            <a:endParaRPr lang="zh-CN" altLang="en-US"/>
          </a:p>
        </p:txBody>
      </p:sp>
      <p:sp>
        <p:nvSpPr>
          <p:cNvPr id="109578" name="Oval 42"/>
          <p:cNvSpPr>
            <a:spLocks noChangeArrowheads="1"/>
          </p:cNvSpPr>
          <p:nvPr/>
        </p:nvSpPr>
        <p:spPr bwMode="auto">
          <a:xfrm>
            <a:off x="1733551" y="4800601"/>
            <a:ext cx="74613" cy="74613"/>
          </a:xfrm>
          <a:prstGeom prst="ellipse">
            <a:avLst/>
          </a:prstGeom>
          <a:solidFill>
            <a:schemeClr val="tx1"/>
          </a:solidFill>
          <a:ln w="9525">
            <a:solidFill>
              <a:schemeClr val="tx1"/>
            </a:solidFill>
            <a:round/>
          </a:ln>
        </p:spPr>
        <p:txBody>
          <a:bodyPr wrap="none" anchor="ctr"/>
          <a:lstStyle/>
          <a:p>
            <a:endParaRPr lang="zh-CN" altLang="en-US"/>
          </a:p>
        </p:txBody>
      </p:sp>
      <p:grpSp>
        <p:nvGrpSpPr>
          <p:cNvPr id="109579" name="Group 43"/>
          <p:cNvGrpSpPr/>
          <p:nvPr/>
        </p:nvGrpSpPr>
        <p:grpSpPr bwMode="auto">
          <a:xfrm>
            <a:off x="1666875" y="5514976"/>
            <a:ext cx="190500" cy="200025"/>
            <a:chOff x="2850" y="2688"/>
            <a:chExt cx="120" cy="126"/>
          </a:xfrm>
        </p:grpSpPr>
        <p:sp>
          <p:nvSpPr>
            <p:cNvPr id="109974" name="Line 44"/>
            <p:cNvSpPr>
              <a:spLocks noChangeShapeType="1"/>
            </p:cNvSpPr>
            <p:nvPr/>
          </p:nvSpPr>
          <p:spPr bwMode="auto">
            <a:xfrm>
              <a:off x="2850" y="2814"/>
              <a:ext cx="120" cy="0"/>
            </a:xfrm>
            <a:prstGeom prst="line">
              <a:avLst/>
            </a:prstGeom>
            <a:noFill/>
            <a:ln w="57150">
              <a:solidFill>
                <a:schemeClr val="tx1"/>
              </a:solidFill>
              <a:round/>
            </a:ln>
          </p:spPr>
          <p:txBody>
            <a:bodyPr wrap="none" anchor="ctr"/>
            <a:lstStyle/>
            <a:p>
              <a:endParaRPr lang="zh-CN" altLang="en-US"/>
            </a:p>
          </p:txBody>
        </p:sp>
        <p:sp>
          <p:nvSpPr>
            <p:cNvPr id="109975" name="Line 45"/>
            <p:cNvSpPr>
              <a:spLocks noChangeShapeType="1"/>
            </p:cNvSpPr>
            <p:nvPr/>
          </p:nvSpPr>
          <p:spPr bwMode="auto">
            <a:xfrm flipV="1">
              <a:off x="2910" y="2688"/>
              <a:ext cx="0" cy="114"/>
            </a:xfrm>
            <a:prstGeom prst="line">
              <a:avLst/>
            </a:prstGeom>
            <a:noFill/>
            <a:ln w="28575">
              <a:solidFill>
                <a:schemeClr val="tx1"/>
              </a:solidFill>
              <a:round/>
            </a:ln>
          </p:spPr>
          <p:txBody>
            <a:bodyPr wrap="none" anchor="ctr"/>
            <a:lstStyle/>
            <a:p>
              <a:endParaRPr lang="zh-CN" altLang="en-US"/>
            </a:p>
          </p:txBody>
        </p:sp>
      </p:grpSp>
      <p:sp>
        <p:nvSpPr>
          <p:cNvPr id="109580" name="Line 46"/>
          <p:cNvSpPr>
            <a:spLocks noChangeShapeType="1"/>
          </p:cNvSpPr>
          <p:nvPr/>
        </p:nvSpPr>
        <p:spPr bwMode="auto">
          <a:xfrm flipV="1">
            <a:off x="1771651" y="5267326"/>
            <a:ext cx="138113" cy="238125"/>
          </a:xfrm>
          <a:prstGeom prst="line">
            <a:avLst/>
          </a:prstGeom>
          <a:noFill/>
          <a:ln w="28575">
            <a:solidFill>
              <a:schemeClr val="tx1"/>
            </a:solidFill>
            <a:round/>
          </a:ln>
        </p:spPr>
        <p:txBody>
          <a:bodyPr wrap="none" anchor="ctr"/>
          <a:lstStyle/>
          <a:p>
            <a:endParaRPr lang="zh-CN" altLang="en-US"/>
          </a:p>
        </p:txBody>
      </p:sp>
      <p:sp>
        <p:nvSpPr>
          <p:cNvPr id="109581" name="Line 47"/>
          <p:cNvSpPr>
            <a:spLocks noChangeShapeType="1"/>
          </p:cNvSpPr>
          <p:nvPr/>
        </p:nvSpPr>
        <p:spPr bwMode="auto">
          <a:xfrm>
            <a:off x="1885950" y="5362575"/>
            <a:ext cx="247650" cy="0"/>
          </a:xfrm>
          <a:prstGeom prst="line">
            <a:avLst/>
          </a:prstGeom>
          <a:noFill/>
          <a:ln w="28575">
            <a:solidFill>
              <a:schemeClr val="tx1"/>
            </a:solidFill>
            <a:prstDash val="sysDot"/>
            <a:round/>
          </a:ln>
        </p:spPr>
        <p:txBody>
          <a:bodyPr wrap="none" anchor="ctr"/>
          <a:lstStyle/>
          <a:p>
            <a:endParaRPr lang="zh-CN" altLang="en-US"/>
          </a:p>
        </p:txBody>
      </p:sp>
      <p:sp>
        <p:nvSpPr>
          <p:cNvPr id="109582" name="Line 48"/>
          <p:cNvSpPr>
            <a:spLocks noChangeShapeType="1"/>
          </p:cNvSpPr>
          <p:nvPr/>
        </p:nvSpPr>
        <p:spPr bwMode="auto">
          <a:xfrm>
            <a:off x="2133600" y="5267326"/>
            <a:ext cx="0" cy="200025"/>
          </a:xfrm>
          <a:prstGeom prst="line">
            <a:avLst/>
          </a:prstGeom>
          <a:noFill/>
          <a:ln w="28575">
            <a:solidFill>
              <a:schemeClr val="tx1"/>
            </a:solidFill>
            <a:round/>
          </a:ln>
        </p:spPr>
        <p:txBody>
          <a:bodyPr wrap="none" anchor="ctr"/>
          <a:lstStyle/>
          <a:p>
            <a:endParaRPr lang="zh-CN" altLang="en-US"/>
          </a:p>
        </p:txBody>
      </p:sp>
      <p:sp>
        <p:nvSpPr>
          <p:cNvPr id="109583" name="Line 49"/>
          <p:cNvSpPr>
            <a:spLocks noChangeShapeType="1"/>
          </p:cNvSpPr>
          <p:nvPr/>
        </p:nvSpPr>
        <p:spPr bwMode="auto">
          <a:xfrm>
            <a:off x="2066925" y="5276850"/>
            <a:ext cx="57150" cy="0"/>
          </a:xfrm>
          <a:prstGeom prst="line">
            <a:avLst/>
          </a:prstGeom>
          <a:noFill/>
          <a:ln w="28575">
            <a:solidFill>
              <a:schemeClr val="tx1"/>
            </a:solidFill>
            <a:round/>
          </a:ln>
        </p:spPr>
        <p:txBody>
          <a:bodyPr wrap="none" anchor="ctr"/>
          <a:lstStyle/>
          <a:p>
            <a:endParaRPr lang="zh-CN" altLang="en-US"/>
          </a:p>
        </p:txBody>
      </p:sp>
      <p:sp>
        <p:nvSpPr>
          <p:cNvPr id="109584" name="Line 50"/>
          <p:cNvSpPr>
            <a:spLocks noChangeShapeType="1"/>
          </p:cNvSpPr>
          <p:nvPr/>
        </p:nvSpPr>
        <p:spPr bwMode="auto">
          <a:xfrm>
            <a:off x="2076450" y="5448300"/>
            <a:ext cx="57150" cy="0"/>
          </a:xfrm>
          <a:prstGeom prst="line">
            <a:avLst/>
          </a:prstGeom>
          <a:noFill/>
          <a:ln w="28575">
            <a:solidFill>
              <a:schemeClr val="tx1"/>
            </a:solidFill>
            <a:round/>
          </a:ln>
        </p:spPr>
        <p:txBody>
          <a:bodyPr wrap="none" anchor="ctr"/>
          <a:lstStyle/>
          <a:p>
            <a:endParaRPr lang="zh-CN" altLang="en-US"/>
          </a:p>
        </p:txBody>
      </p:sp>
      <p:sp>
        <p:nvSpPr>
          <p:cNvPr id="140339" name="Text Box 51"/>
          <p:cNvSpPr txBox="1">
            <a:spLocks noChangeArrowheads="1"/>
          </p:cNvSpPr>
          <p:nvPr/>
        </p:nvSpPr>
        <p:spPr bwMode="auto">
          <a:xfrm>
            <a:off x="7454901" y="5456239"/>
            <a:ext cx="2447925" cy="771525"/>
          </a:xfrm>
          <a:prstGeom prst="rect">
            <a:avLst/>
          </a:prstGeom>
          <a:noFill/>
          <a:ln w="9525">
            <a:solidFill>
              <a:schemeClr val="accent1"/>
            </a:solidFill>
            <a:miter lim="800000"/>
          </a:ln>
        </p:spPr>
        <p:txBody>
          <a:bodyPr>
            <a:spAutoFit/>
          </a:bodyPr>
          <a:lstStyle/>
          <a:p>
            <a:pPr>
              <a:lnSpc>
                <a:spcPct val="110000"/>
              </a:lnSpc>
              <a:spcBef>
                <a:spcPct val="0"/>
              </a:spcBef>
            </a:pPr>
            <a:r>
              <a:rPr kumimoji="1" lang="en-US" altLang="zh-CN">
                <a:solidFill>
                  <a:srgbClr val="CC3300"/>
                </a:solidFill>
              </a:rPr>
              <a:t>S</a:t>
            </a:r>
            <a:r>
              <a:rPr kumimoji="1" lang="en-US" altLang="zh-CN" baseline="-25000">
                <a:solidFill>
                  <a:srgbClr val="CC3300"/>
                </a:solidFill>
              </a:rPr>
              <a:t>1</a:t>
            </a:r>
            <a:r>
              <a:rPr kumimoji="1" lang="en-US" altLang="zh-CN">
                <a:solidFill>
                  <a:srgbClr val="CC3300"/>
                </a:solidFill>
              </a:rPr>
              <a:t>=0, S</a:t>
            </a:r>
            <a:r>
              <a:rPr kumimoji="1" lang="en-US" altLang="zh-CN" baseline="-25000">
                <a:solidFill>
                  <a:srgbClr val="CC3300"/>
                </a:solidFill>
              </a:rPr>
              <a:t>0</a:t>
            </a:r>
            <a:r>
              <a:rPr kumimoji="1" lang="en-US" altLang="zh-CN">
                <a:solidFill>
                  <a:srgbClr val="CC3300"/>
                </a:solidFill>
              </a:rPr>
              <a:t>=1</a:t>
            </a:r>
          </a:p>
          <a:p>
            <a:pPr>
              <a:lnSpc>
                <a:spcPct val="110000"/>
              </a:lnSpc>
              <a:spcBef>
                <a:spcPct val="0"/>
              </a:spcBef>
            </a:pPr>
            <a:r>
              <a:rPr lang="en-US" altLang="zh-CN"/>
              <a:t>8</a:t>
            </a:r>
            <a:r>
              <a:rPr lang="zh-CN" altLang="en-US"/>
              <a:t>位</a:t>
            </a:r>
            <a:r>
              <a:rPr lang="zh-CN" altLang="en-US">
                <a:solidFill>
                  <a:srgbClr val="CC3300"/>
                </a:solidFill>
              </a:rPr>
              <a:t>右移</a:t>
            </a:r>
            <a:r>
              <a:rPr lang="zh-CN" altLang="en-US"/>
              <a:t>移位寄存器</a:t>
            </a:r>
            <a:endParaRPr lang="en-US" altLang="zh-CN"/>
          </a:p>
        </p:txBody>
      </p:sp>
      <p:sp>
        <p:nvSpPr>
          <p:cNvPr id="109586" name="Rectangle 54"/>
          <p:cNvSpPr>
            <a:spLocks noChangeArrowheads="1"/>
          </p:cNvSpPr>
          <p:nvPr/>
        </p:nvSpPr>
        <p:spPr bwMode="auto">
          <a:xfrm>
            <a:off x="2125663" y="3033713"/>
            <a:ext cx="3473450" cy="1130300"/>
          </a:xfrm>
          <a:prstGeom prst="rect">
            <a:avLst/>
          </a:prstGeom>
          <a:solidFill>
            <a:srgbClr val="FFFFCC"/>
          </a:solidFill>
          <a:ln w="28575">
            <a:solidFill>
              <a:schemeClr val="tx1"/>
            </a:solidFill>
            <a:miter lim="800000"/>
          </a:ln>
        </p:spPr>
        <p:txBody>
          <a:bodyPr wrap="none" anchor="ctr"/>
          <a:lstStyle/>
          <a:p>
            <a:endParaRPr lang="zh-CN" altLang="en-US"/>
          </a:p>
        </p:txBody>
      </p:sp>
      <p:sp>
        <p:nvSpPr>
          <p:cNvPr id="109587" name="Text Box 55"/>
          <p:cNvSpPr txBox="1">
            <a:spLocks noChangeArrowheads="1"/>
          </p:cNvSpPr>
          <p:nvPr/>
        </p:nvSpPr>
        <p:spPr bwMode="auto">
          <a:xfrm>
            <a:off x="2495550" y="3060701"/>
            <a:ext cx="2774950" cy="366713"/>
          </a:xfrm>
          <a:prstGeom prst="rect">
            <a:avLst/>
          </a:prstGeom>
          <a:noFill/>
          <a:ln w="9525">
            <a:noFill/>
            <a:miter lim="800000"/>
          </a:ln>
        </p:spPr>
        <p:txBody>
          <a:bodyPr>
            <a:spAutoFit/>
          </a:bodyPr>
          <a:lstStyle/>
          <a:p>
            <a:pPr algn="l">
              <a:lnSpc>
                <a:spcPct val="100000"/>
              </a:lnSpc>
            </a:pPr>
            <a:r>
              <a:rPr kumimoji="1" lang="en-US" altLang="zh-CN" sz="1800"/>
              <a:t>Q0       Q1        Q2        Q3 </a:t>
            </a:r>
          </a:p>
        </p:txBody>
      </p:sp>
      <p:sp>
        <p:nvSpPr>
          <p:cNvPr id="109588" name="Text Box 56"/>
          <p:cNvSpPr txBox="1">
            <a:spLocks noChangeArrowheads="1"/>
          </p:cNvSpPr>
          <p:nvPr/>
        </p:nvSpPr>
        <p:spPr bwMode="auto">
          <a:xfrm>
            <a:off x="2209800" y="3806826"/>
            <a:ext cx="3365500" cy="366713"/>
          </a:xfrm>
          <a:prstGeom prst="rect">
            <a:avLst/>
          </a:prstGeom>
          <a:noFill/>
          <a:ln w="9525">
            <a:noFill/>
            <a:miter lim="800000"/>
          </a:ln>
        </p:spPr>
        <p:txBody>
          <a:bodyPr>
            <a:spAutoFit/>
          </a:bodyPr>
          <a:lstStyle/>
          <a:p>
            <a:pPr algn="l">
              <a:lnSpc>
                <a:spcPct val="100000"/>
              </a:lnSpc>
            </a:pPr>
            <a:r>
              <a:rPr kumimoji="1" lang="en-US" altLang="zh-CN" sz="1800"/>
              <a:t>D</a:t>
            </a:r>
            <a:r>
              <a:rPr kumimoji="1" lang="en-US" altLang="zh-CN" sz="1800" baseline="-25000"/>
              <a:t>IR    </a:t>
            </a:r>
            <a:r>
              <a:rPr kumimoji="1" lang="en-US" altLang="zh-CN" sz="1800"/>
              <a:t>D0    D1     D2     D3   D</a:t>
            </a:r>
            <a:r>
              <a:rPr kumimoji="1" lang="en-US" altLang="zh-CN" sz="1800" baseline="-25000"/>
              <a:t>IL</a:t>
            </a:r>
            <a:r>
              <a:rPr kumimoji="1" lang="en-US" altLang="zh-CN" sz="1800"/>
              <a:t>  </a:t>
            </a:r>
          </a:p>
        </p:txBody>
      </p:sp>
      <p:sp>
        <p:nvSpPr>
          <p:cNvPr id="109589" name="Line 57"/>
          <p:cNvSpPr>
            <a:spLocks noChangeShapeType="1"/>
          </p:cNvSpPr>
          <p:nvPr/>
        </p:nvSpPr>
        <p:spPr bwMode="auto">
          <a:xfrm flipV="1">
            <a:off x="2354263" y="4164014"/>
            <a:ext cx="0" cy="236537"/>
          </a:xfrm>
          <a:prstGeom prst="line">
            <a:avLst/>
          </a:prstGeom>
          <a:noFill/>
          <a:ln w="28575">
            <a:solidFill>
              <a:schemeClr val="tx1"/>
            </a:solidFill>
            <a:round/>
            <a:tailEnd type="triangle" w="med" len="med"/>
          </a:ln>
        </p:spPr>
        <p:txBody>
          <a:bodyPr wrap="none" anchor="ctr"/>
          <a:lstStyle/>
          <a:p>
            <a:endParaRPr lang="zh-CN" altLang="en-US"/>
          </a:p>
        </p:txBody>
      </p:sp>
      <p:sp>
        <p:nvSpPr>
          <p:cNvPr id="109590" name="Line 58"/>
          <p:cNvSpPr>
            <a:spLocks noChangeShapeType="1"/>
          </p:cNvSpPr>
          <p:nvPr/>
        </p:nvSpPr>
        <p:spPr bwMode="auto">
          <a:xfrm flipV="1">
            <a:off x="2693988" y="2792414"/>
            <a:ext cx="0" cy="236537"/>
          </a:xfrm>
          <a:prstGeom prst="line">
            <a:avLst/>
          </a:prstGeom>
          <a:noFill/>
          <a:ln w="28575">
            <a:solidFill>
              <a:schemeClr val="tx1"/>
            </a:solidFill>
            <a:round/>
            <a:tailEnd type="triangle" w="med" len="med"/>
          </a:ln>
        </p:spPr>
        <p:txBody>
          <a:bodyPr wrap="none" anchor="ctr"/>
          <a:lstStyle/>
          <a:p>
            <a:endParaRPr lang="zh-CN" altLang="en-US"/>
          </a:p>
        </p:txBody>
      </p:sp>
      <p:sp>
        <p:nvSpPr>
          <p:cNvPr id="109591" name="Line 59"/>
          <p:cNvSpPr>
            <a:spLocks noChangeShapeType="1"/>
          </p:cNvSpPr>
          <p:nvPr/>
        </p:nvSpPr>
        <p:spPr bwMode="auto">
          <a:xfrm flipV="1">
            <a:off x="3987800" y="4159250"/>
            <a:ext cx="0" cy="236538"/>
          </a:xfrm>
          <a:prstGeom prst="line">
            <a:avLst/>
          </a:prstGeom>
          <a:noFill/>
          <a:ln w="28575">
            <a:solidFill>
              <a:schemeClr val="tx1"/>
            </a:solidFill>
            <a:round/>
            <a:tailEnd type="triangle" w="med" len="med"/>
          </a:ln>
        </p:spPr>
        <p:txBody>
          <a:bodyPr wrap="none" anchor="ctr"/>
          <a:lstStyle/>
          <a:p>
            <a:endParaRPr lang="zh-CN" altLang="en-US"/>
          </a:p>
        </p:txBody>
      </p:sp>
      <p:sp>
        <p:nvSpPr>
          <p:cNvPr id="109592" name="Line 60"/>
          <p:cNvSpPr>
            <a:spLocks noChangeShapeType="1"/>
          </p:cNvSpPr>
          <p:nvPr/>
        </p:nvSpPr>
        <p:spPr bwMode="auto">
          <a:xfrm flipV="1">
            <a:off x="4597400" y="4159250"/>
            <a:ext cx="0" cy="234950"/>
          </a:xfrm>
          <a:prstGeom prst="line">
            <a:avLst/>
          </a:prstGeom>
          <a:noFill/>
          <a:ln w="28575">
            <a:solidFill>
              <a:schemeClr val="tx1"/>
            </a:solidFill>
            <a:round/>
            <a:tailEnd type="triangle" w="med" len="med"/>
          </a:ln>
        </p:spPr>
        <p:txBody>
          <a:bodyPr wrap="none" anchor="ctr"/>
          <a:lstStyle/>
          <a:p>
            <a:endParaRPr lang="zh-CN" altLang="en-US"/>
          </a:p>
        </p:txBody>
      </p:sp>
      <p:sp>
        <p:nvSpPr>
          <p:cNvPr id="109593" name="Line 61"/>
          <p:cNvSpPr>
            <a:spLocks noChangeShapeType="1"/>
          </p:cNvSpPr>
          <p:nvPr/>
        </p:nvSpPr>
        <p:spPr bwMode="auto">
          <a:xfrm flipV="1">
            <a:off x="3425825" y="2792413"/>
            <a:ext cx="0" cy="234950"/>
          </a:xfrm>
          <a:prstGeom prst="line">
            <a:avLst/>
          </a:prstGeom>
          <a:noFill/>
          <a:ln w="28575">
            <a:solidFill>
              <a:schemeClr val="tx1"/>
            </a:solidFill>
            <a:round/>
            <a:tailEnd type="triangle" w="med" len="med"/>
          </a:ln>
        </p:spPr>
        <p:txBody>
          <a:bodyPr wrap="none" anchor="ctr"/>
          <a:lstStyle/>
          <a:p>
            <a:endParaRPr lang="zh-CN" altLang="en-US"/>
          </a:p>
        </p:txBody>
      </p:sp>
      <p:sp>
        <p:nvSpPr>
          <p:cNvPr id="109594" name="Line 62"/>
          <p:cNvSpPr>
            <a:spLocks noChangeShapeType="1"/>
          </p:cNvSpPr>
          <p:nvPr/>
        </p:nvSpPr>
        <p:spPr bwMode="auto">
          <a:xfrm flipV="1">
            <a:off x="4094163" y="2790825"/>
            <a:ext cx="0" cy="236538"/>
          </a:xfrm>
          <a:prstGeom prst="line">
            <a:avLst/>
          </a:prstGeom>
          <a:noFill/>
          <a:ln w="28575">
            <a:solidFill>
              <a:schemeClr val="tx1"/>
            </a:solidFill>
            <a:round/>
            <a:tailEnd type="triangle" w="med" len="med"/>
          </a:ln>
        </p:spPr>
        <p:txBody>
          <a:bodyPr wrap="none" anchor="ctr"/>
          <a:lstStyle/>
          <a:p>
            <a:endParaRPr lang="zh-CN" altLang="en-US"/>
          </a:p>
        </p:txBody>
      </p:sp>
      <p:sp>
        <p:nvSpPr>
          <p:cNvPr id="109595" name="Line 63"/>
          <p:cNvSpPr>
            <a:spLocks noChangeShapeType="1"/>
          </p:cNvSpPr>
          <p:nvPr/>
        </p:nvSpPr>
        <p:spPr bwMode="auto">
          <a:xfrm flipV="1">
            <a:off x="5072063" y="4156075"/>
            <a:ext cx="0" cy="236538"/>
          </a:xfrm>
          <a:prstGeom prst="line">
            <a:avLst/>
          </a:prstGeom>
          <a:noFill/>
          <a:ln w="28575">
            <a:solidFill>
              <a:schemeClr val="tx1"/>
            </a:solidFill>
            <a:round/>
            <a:tailEnd type="triangle" w="med" len="med"/>
          </a:ln>
        </p:spPr>
        <p:txBody>
          <a:bodyPr wrap="none" anchor="ctr"/>
          <a:lstStyle/>
          <a:p>
            <a:endParaRPr lang="zh-CN" altLang="en-US"/>
          </a:p>
        </p:txBody>
      </p:sp>
      <p:sp>
        <p:nvSpPr>
          <p:cNvPr id="109596" name="Text Box 64"/>
          <p:cNvSpPr txBox="1">
            <a:spLocks noChangeArrowheads="1"/>
          </p:cNvSpPr>
          <p:nvPr/>
        </p:nvSpPr>
        <p:spPr bwMode="auto">
          <a:xfrm>
            <a:off x="2097088" y="3198813"/>
            <a:ext cx="558800" cy="366712"/>
          </a:xfrm>
          <a:prstGeom prst="rect">
            <a:avLst/>
          </a:prstGeom>
          <a:noFill/>
          <a:ln w="9525">
            <a:noFill/>
            <a:miter lim="800000"/>
          </a:ln>
        </p:spPr>
        <p:txBody>
          <a:bodyPr>
            <a:spAutoFit/>
          </a:bodyPr>
          <a:lstStyle/>
          <a:p>
            <a:pPr algn="l">
              <a:lnSpc>
                <a:spcPct val="100000"/>
              </a:lnSpc>
            </a:pPr>
            <a:r>
              <a:rPr kumimoji="1" lang="en-US" altLang="zh-CN" sz="1800"/>
              <a:t>R</a:t>
            </a:r>
            <a:r>
              <a:rPr kumimoji="1" lang="en-US" altLang="zh-CN" sz="1800" baseline="-25000"/>
              <a:t>D</a:t>
            </a:r>
            <a:endParaRPr kumimoji="1" lang="en-US" altLang="zh-CN" sz="1800"/>
          </a:p>
        </p:txBody>
      </p:sp>
      <p:sp>
        <p:nvSpPr>
          <p:cNvPr id="109597" name="Text Box 65"/>
          <p:cNvSpPr txBox="1">
            <a:spLocks noChangeArrowheads="1"/>
          </p:cNvSpPr>
          <p:nvPr/>
        </p:nvSpPr>
        <p:spPr bwMode="auto">
          <a:xfrm>
            <a:off x="5178425" y="3084513"/>
            <a:ext cx="660400" cy="779462"/>
          </a:xfrm>
          <a:prstGeom prst="rect">
            <a:avLst/>
          </a:prstGeom>
          <a:noFill/>
          <a:ln w="9525">
            <a:noFill/>
            <a:miter lim="800000"/>
          </a:ln>
        </p:spPr>
        <p:txBody>
          <a:bodyPr>
            <a:spAutoFit/>
          </a:bodyPr>
          <a:lstStyle/>
          <a:p>
            <a:pPr algn="l">
              <a:lnSpc>
                <a:spcPct val="100000"/>
              </a:lnSpc>
            </a:pPr>
            <a:r>
              <a:rPr kumimoji="1" lang="en-US" altLang="zh-CN" sz="1800"/>
              <a:t>S</a:t>
            </a:r>
            <a:r>
              <a:rPr kumimoji="1" lang="en-US" altLang="zh-CN" sz="1800" baseline="-25000"/>
              <a:t>1</a:t>
            </a:r>
            <a:endParaRPr kumimoji="1" lang="en-US" altLang="zh-CN" sz="1800"/>
          </a:p>
          <a:p>
            <a:pPr algn="l">
              <a:lnSpc>
                <a:spcPct val="100000"/>
              </a:lnSpc>
            </a:pPr>
            <a:r>
              <a:rPr kumimoji="1" lang="en-US" altLang="zh-CN" sz="1800"/>
              <a:t>S</a:t>
            </a:r>
            <a:r>
              <a:rPr kumimoji="1" lang="en-US" altLang="zh-CN" sz="1800" baseline="-25000"/>
              <a:t>0</a:t>
            </a:r>
            <a:endParaRPr kumimoji="1" lang="en-US" altLang="zh-CN" sz="1800"/>
          </a:p>
        </p:txBody>
      </p:sp>
      <p:sp>
        <p:nvSpPr>
          <p:cNvPr id="109598" name="Line 66"/>
          <p:cNvSpPr>
            <a:spLocks noChangeShapeType="1"/>
          </p:cNvSpPr>
          <p:nvPr/>
        </p:nvSpPr>
        <p:spPr bwMode="auto">
          <a:xfrm flipH="1">
            <a:off x="5600701" y="3414713"/>
            <a:ext cx="295275" cy="0"/>
          </a:xfrm>
          <a:prstGeom prst="line">
            <a:avLst/>
          </a:prstGeom>
          <a:noFill/>
          <a:ln w="28575">
            <a:solidFill>
              <a:schemeClr val="tx1"/>
            </a:solidFill>
            <a:round/>
            <a:tailEnd type="triangle" w="med" len="med"/>
          </a:ln>
        </p:spPr>
        <p:txBody>
          <a:bodyPr wrap="none" anchor="ctr"/>
          <a:lstStyle/>
          <a:p>
            <a:endParaRPr lang="zh-CN" altLang="en-US"/>
          </a:p>
        </p:txBody>
      </p:sp>
      <p:sp>
        <p:nvSpPr>
          <p:cNvPr id="109599" name="Line 67"/>
          <p:cNvSpPr>
            <a:spLocks noChangeShapeType="1"/>
          </p:cNvSpPr>
          <p:nvPr/>
        </p:nvSpPr>
        <p:spPr bwMode="auto">
          <a:xfrm>
            <a:off x="1762126" y="3363913"/>
            <a:ext cx="365125" cy="0"/>
          </a:xfrm>
          <a:prstGeom prst="line">
            <a:avLst/>
          </a:prstGeom>
          <a:noFill/>
          <a:ln w="28575">
            <a:solidFill>
              <a:schemeClr val="tx1"/>
            </a:solidFill>
            <a:round/>
            <a:tailEnd type="triangle" w="med" len="med"/>
          </a:ln>
        </p:spPr>
        <p:txBody>
          <a:bodyPr wrap="none" anchor="ctr"/>
          <a:lstStyle/>
          <a:p>
            <a:endParaRPr lang="zh-CN" altLang="en-US"/>
          </a:p>
        </p:txBody>
      </p:sp>
      <p:sp>
        <p:nvSpPr>
          <p:cNvPr id="109600" name="Line 68"/>
          <p:cNvSpPr>
            <a:spLocks noChangeShapeType="1"/>
          </p:cNvSpPr>
          <p:nvPr/>
        </p:nvSpPr>
        <p:spPr bwMode="auto">
          <a:xfrm flipV="1">
            <a:off x="4868863" y="2790825"/>
            <a:ext cx="0" cy="236538"/>
          </a:xfrm>
          <a:prstGeom prst="line">
            <a:avLst/>
          </a:prstGeom>
          <a:noFill/>
          <a:ln w="28575">
            <a:solidFill>
              <a:schemeClr val="tx1"/>
            </a:solidFill>
            <a:round/>
            <a:tailEnd type="triangle" w="med" len="med"/>
          </a:ln>
        </p:spPr>
        <p:txBody>
          <a:bodyPr wrap="none" anchor="ctr"/>
          <a:lstStyle/>
          <a:p>
            <a:endParaRPr lang="zh-CN" altLang="en-US"/>
          </a:p>
        </p:txBody>
      </p:sp>
      <p:sp>
        <p:nvSpPr>
          <p:cNvPr id="109601" name="Line 69"/>
          <p:cNvSpPr>
            <a:spLocks noChangeShapeType="1"/>
          </p:cNvSpPr>
          <p:nvPr/>
        </p:nvSpPr>
        <p:spPr bwMode="auto">
          <a:xfrm flipV="1">
            <a:off x="3452813" y="4159250"/>
            <a:ext cx="0" cy="236538"/>
          </a:xfrm>
          <a:prstGeom prst="line">
            <a:avLst/>
          </a:prstGeom>
          <a:noFill/>
          <a:ln w="28575">
            <a:solidFill>
              <a:schemeClr val="tx1"/>
            </a:solidFill>
            <a:round/>
            <a:tailEnd type="triangle" w="med" len="med"/>
          </a:ln>
        </p:spPr>
        <p:txBody>
          <a:bodyPr wrap="none" anchor="ctr"/>
          <a:lstStyle/>
          <a:p>
            <a:endParaRPr lang="zh-CN" altLang="en-US"/>
          </a:p>
        </p:txBody>
      </p:sp>
      <p:sp>
        <p:nvSpPr>
          <p:cNvPr id="109602" name="Line 70"/>
          <p:cNvSpPr>
            <a:spLocks noChangeShapeType="1"/>
          </p:cNvSpPr>
          <p:nvPr/>
        </p:nvSpPr>
        <p:spPr bwMode="auto">
          <a:xfrm flipV="1">
            <a:off x="2903538" y="4149725"/>
            <a:ext cx="0" cy="236538"/>
          </a:xfrm>
          <a:prstGeom prst="line">
            <a:avLst/>
          </a:prstGeom>
          <a:noFill/>
          <a:ln w="28575">
            <a:solidFill>
              <a:schemeClr val="tx1"/>
            </a:solidFill>
            <a:round/>
            <a:tailEnd type="triangle" w="med" len="med"/>
          </a:ln>
        </p:spPr>
        <p:txBody>
          <a:bodyPr wrap="none" anchor="ctr"/>
          <a:lstStyle/>
          <a:p>
            <a:endParaRPr lang="zh-CN" altLang="en-US"/>
          </a:p>
        </p:txBody>
      </p:sp>
      <p:sp>
        <p:nvSpPr>
          <p:cNvPr id="109603" name="Text Box 71"/>
          <p:cNvSpPr txBox="1">
            <a:spLocks noChangeArrowheads="1"/>
          </p:cNvSpPr>
          <p:nvPr/>
        </p:nvSpPr>
        <p:spPr bwMode="auto">
          <a:xfrm>
            <a:off x="5205414" y="3817938"/>
            <a:ext cx="600075" cy="366712"/>
          </a:xfrm>
          <a:prstGeom prst="rect">
            <a:avLst/>
          </a:prstGeom>
          <a:noFill/>
          <a:ln w="9525">
            <a:noFill/>
            <a:miter lim="800000"/>
          </a:ln>
        </p:spPr>
        <p:txBody>
          <a:bodyPr>
            <a:spAutoFit/>
          </a:bodyPr>
          <a:lstStyle/>
          <a:p>
            <a:pPr algn="l">
              <a:lnSpc>
                <a:spcPct val="100000"/>
              </a:lnSpc>
            </a:pPr>
            <a:r>
              <a:rPr kumimoji="1" lang="en-US" altLang="zh-CN" sz="1800"/>
              <a:t>CP</a:t>
            </a:r>
          </a:p>
        </p:txBody>
      </p:sp>
      <p:sp>
        <p:nvSpPr>
          <p:cNvPr id="109604" name="Text Box 72"/>
          <p:cNvSpPr txBox="1">
            <a:spLocks noChangeArrowheads="1"/>
          </p:cNvSpPr>
          <p:nvPr/>
        </p:nvSpPr>
        <p:spPr bwMode="auto">
          <a:xfrm>
            <a:off x="3257550" y="3443288"/>
            <a:ext cx="1168400" cy="366712"/>
          </a:xfrm>
          <a:prstGeom prst="rect">
            <a:avLst/>
          </a:prstGeom>
          <a:noFill/>
          <a:ln w="9525">
            <a:noFill/>
            <a:miter lim="800000"/>
          </a:ln>
        </p:spPr>
        <p:txBody>
          <a:bodyPr>
            <a:spAutoFit/>
          </a:bodyPr>
          <a:lstStyle/>
          <a:p>
            <a:pPr algn="l">
              <a:lnSpc>
                <a:spcPct val="100000"/>
              </a:lnSpc>
            </a:pPr>
            <a:r>
              <a:rPr kumimoji="1" lang="en-US" altLang="zh-CN" sz="1800">
                <a:solidFill>
                  <a:srgbClr val="FF0000"/>
                </a:solidFill>
              </a:rPr>
              <a:t>74194 ①</a:t>
            </a:r>
          </a:p>
        </p:txBody>
      </p:sp>
      <p:sp>
        <p:nvSpPr>
          <p:cNvPr id="109605" name="Line 73"/>
          <p:cNvSpPr>
            <a:spLocks noChangeShapeType="1"/>
          </p:cNvSpPr>
          <p:nvPr/>
        </p:nvSpPr>
        <p:spPr bwMode="auto">
          <a:xfrm flipV="1">
            <a:off x="5453063" y="4156075"/>
            <a:ext cx="0" cy="236538"/>
          </a:xfrm>
          <a:prstGeom prst="line">
            <a:avLst/>
          </a:prstGeom>
          <a:noFill/>
          <a:ln w="28575">
            <a:solidFill>
              <a:schemeClr val="tx1"/>
            </a:solidFill>
            <a:round/>
            <a:tailEnd type="triangle" w="med" len="med"/>
          </a:ln>
        </p:spPr>
        <p:txBody>
          <a:bodyPr wrap="none" anchor="ctr"/>
          <a:lstStyle/>
          <a:p>
            <a:endParaRPr lang="zh-CN" altLang="en-US"/>
          </a:p>
        </p:txBody>
      </p:sp>
      <p:sp>
        <p:nvSpPr>
          <p:cNvPr id="109606" name="Line 74"/>
          <p:cNvSpPr>
            <a:spLocks noChangeShapeType="1"/>
          </p:cNvSpPr>
          <p:nvPr/>
        </p:nvSpPr>
        <p:spPr bwMode="auto">
          <a:xfrm>
            <a:off x="5592764" y="3752850"/>
            <a:ext cx="288925" cy="0"/>
          </a:xfrm>
          <a:prstGeom prst="line">
            <a:avLst/>
          </a:prstGeom>
          <a:noFill/>
          <a:ln w="28575">
            <a:solidFill>
              <a:schemeClr val="tx1"/>
            </a:solidFill>
            <a:round/>
          </a:ln>
        </p:spPr>
        <p:txBody>
          <a:bodyPr wrap="none" anchor="ctr"/>
          <a:lstStyle/>
          <a:p>
            <a:endParaRPr lang="zh-CN" altLang="en-US"/>
          </a:p>
        </p:txBody>
      </p:sp>
      <p:grpSp>
        <p:nvGrpSpPr>
          <p:cNvPr id="109607" name="Group 75"/>
          <p:cNvGrpSpPr/>
          <p:nvPr/>
        </p:nvGrpSpPr>
        <p:grpSpPr bwMode="auto">
          <a:xfrm>
            <a:off x="2435226" y="1039813"/>
            <a:ext cx="8232775" cy="1803400"/>
            <a:chOff x="574" y="655"/>
            <a:chExt cx="5186" cy="1136"/>
          </a:xfrm>
        </p:grpSpPr>
        <p:grpSp>
          <p:nvGrpSpPr>
            <p:cNvPr id="109877" name="Group 76"/>
            <p:cNvGrpSpPr/>
            <p:nvPr/>
          </p:nvGrpSpPr>
          <p:grpSpPr bwMode="auto">
            <a:xfrm>
              <a:off x="4807" y="819"/>
              <a:ext cx="328" cy="960"/>
              <a:chOff x="3809" y="791"/>
              <a:chExt cx="400" cy="1251"/>
            </a:xfrm>
          </p:grpSpPr>
          <p:grpSp>
            <p:nvGrpSpPr>
              <p:cNvPr id="109964" name="Group 77"/>
              <p:cNvGrpSpPr/>
              <p:nvPr/>
            </p:nvGrpSpPr>
            <p:grpSpPr bwMode="auto">
              <a:xfrm flipV="1">
                <a:off x="3809" y="1300"/>
                <a:ext cx="400" cy="742"/>
                <a:chOff x="3809" y="1300"/>
                <a:chExt cx="400" cy="742"/>
              </a:xfrm>
            </p:grpSpPr>
            <p:sp>
              <p:nvSpPr>
                <p:cNvPr id="109967" name="Oval 78"/>
                <p:cNvSpPr>
                  <a:spLocks noChangeArrowheads="1"/>
                </p:cNvSpPr>
                <p:nvPr/>
              </p:nvSpPr>
              <p:spPr bwMode="auto">
                <a:xfrm>
                  <a:off x="3809" y="1473"/>
                  <a:ext cx="400" cy="400"/>
                </a:xfrm>
                <a:prstGeom prst="ellipse">
                  <a:avLst/>
                </a:prstGeom>
                <a:solidFill>
                  <a:srgbClr val="CCFF99"/>
                </a:solidFill>
                <a:ln w="28575">
                  <a:solidFill>
                    <a:schemeClr val="tx1"/>
                  </a:solidFill>
                  <a:round/>
                </a:ln>
              </p:spPr>
              <p:txBody>
                <a:bodyPr wrap="none" anchor="ctr"/>
                <a:lstStyle/>
                <a:p>
                  <a:endParaRPr lang="zh-CN" altLang="en-US"/>
                </a:p>
              </p:txBody>
            </p:sp>
            <p:sp>
              <p:nvSpPr>
                <p:cNvPr id="109968" name="Line 79"/>
                <p:cNvSpPr>
                  <a:spLocks noChangeShapeType="1"/>
                </p:cNvSpPr>
                <p:nvPr/>
              </p:nvSpPr>
              <p:spPr bwMode="auto">
                <a:xfrm>
                  <a:off x="3845" y="1773"/>
                  <a:ext cx="327" cy="0"/>
                </a:xfrm>
                <a:prstGeom prst="line">
                  <a:avLst/>
                </a:prstGeom>
                <a:noFill/>
                <a:ln w="28575">
                  <a:solidFill>
                    <a:schemeClr val="tx1"/>
                  </a:solidFill>
                  <a:round/>
                </a:ln>
              </p:spPr>
              <p:txBody>
                <a:bodyPr wrap="none" anchor="ctr"/>
                <a:lstStyle/>
                <a:p>
                  <a:endParaRPr lang="zh-CN" altLang="en-US"/>
                </a:p>
              </p:txBody>
            </p:sp>
            <p:sp>
              <p:nvSpPr>
                <p:cNvPr id="109969" name="Line 80"/>
                <p:cNvSpPr>
                  <a:spLocks noChangeShapeType="1"/>
                </p:cNvSpPr>
                <p:nvPr/>
              </p:nvSpPr>
              <p:spPr bwMode="auto">
                <a:xfrm>
                  <a:off x="3832" y="1560"/>
                  <a:ext cx="327" cy="0"/>
                </a:xfrm>
                <a:prstGeom prst="line">
                  <a:avLst/>
                </a:prstGeom>
                <a:noFill/>
                <a:ln w="28575">
                  <a:solidFill>
                    <a:schemeClr val="tx1"/>
                  </a:solidFill>
                  <a:round/>
                </a:ln>
              </p:spPr>
              <p:txBody>
                <a:bodyPr wrap="none" anchor="ctr"/>
                <a:lstStyle/>
                <a:p>
                  <a:endParaRPr lang="zh-CN" altLang="en-US"/>
                </a:p>
              </p:txBody>
            </p:sp>
            <p:sp>
              <p:nvSpPr>
                <p:cNvPr id="109970" name="Line 81"/>
                <p:cNvSpPr>
                  <a:spLocks noChangeShapeType="1"/>
                </p:cNvSpPr>
                <p:nvPr/>
              </p:nvSpPr>
              <p:spPr bwMode="auto">
                <a:xfrm>
                  <a:off x="4009" y="1300"/>
                  <a:ext cx="0" cy="264"/>
                </a:xfrm>
                <a:prstGeom prst="line">
                  <a:avLst/>
                </a:prstGeom>
                <a:noFill/>
                <a:ln w="28575">
                  <a:solidFill>
                    <a:schemeClr val="tx1"/>
                  </a:solidFill>
                  <a:round/>
                </a:ln>
              </p:spPr>
              <p:txBody>
                <a:bodyPr wrap="none" anchor="ctr"/>
                <a:lstStyle/>
                <a:p>
                  <a:endParaRPr lang="zh-CN" altLang="en-US"/>
                </a:p>
              </p:txBody>
            </p:sp>
            <p:sp>
              <p:nvSpPr>
                <p:cNvPr id="109971" name="Line 82"/>
                <p:cNvSpPr>
                  <a:spLocks noChangeShapeType="1"/>
                </p:cNvSpPr>
                <p:nvPr/>
              </p:nvSpPr>
              <p:spPr bwMode="auto">
                <a:xfrm>
                  <a:off x="4005" y="1778"/>
                  <a:ext cx="0" cy="264"/>
                </a:xfrm>
                <a:prstGeom prst="line">
                  <a:avLst/>
                </a:prstGeom>
                <a:noFill/>
                <a:ln w="28575">
                  <a:solidFill>
                    <a:schemeClr val="tx1"/>
                  </a:solidFill>
                  <a:round/>
                </a:ln>
              </p:spPr>
              <p:txBody>
                <a:bodyPr wrap="none" anchor="ctr"/>
                <a:lstStyle/>
                <a:p>
                  <a:endParaRPr lang="zh-CN" altLang="en-US"/>
                </a:p>
              </p:txBody>
            </p:sp>
            <p:sp>
              <p:nvSpPr>
                <p:cNvPr id="109972" name="Line 83"/>
                <p:cNvSpPr>
                  <a:spLocks noChangeShapeType="1"/>
                </p:cNvSpPr>
                <p:nvPr/>
              </p:nvSpPr>
              <p:spPr bwMode="auto">
                <a:xfrm flipV="1">
                  <a:off x="3845" y="1555"/>
                  <a:ext cx="164" cy="209"/>
                </a:xfrm>
                <a:prstGeom prst="line">
                  <a:avLst/>
                </a:prstGeom>
                <a:noFill/>
                <a:ln w="28575">
                  <a:solidFill>
                    <a:schemeClr val="tx1"/>
                  </a:solidFill>
                  <a:round/>
                </a:ln>
              </p:spPr>
              <p:txBody>
                <a:bodyPr wrap="none" anchor="ctr"/>
                <a:lstStyle/>
                <a:p>
                  <a:endParaRPr lang="zh-CN" altLang="en-US"/>
                </a:p>
              </p:txBody>
            </p:sp>
            <p:sp>
              <p:nvSpPr>
                <p:cNvPr id="109973" name="Line 84"/>
                <p:cNvSpPr>
                  <a:spLocks noChangeShapeType="1"/>
                </p:cNvSpPr>
                <p:nvPr/>
              </p:nvSpPr>
              <p:spPr bwMode="auto">
                <a:xfrm flipH="1" flipV="1">
                  <a:off x="4000" y="1555"/>
                  <a:ext cx="172" cy="218"/>
                </a:xfrm>
                <a:prstGeom prst="line">
                  <a:avLst/>
                </a:prstGeom>
                <a:noFill/>
                <a:ln w="28575">
                  <a:solidFill>
                    <a:schemeClr val="tx1"/>
                  </a:solidFill>
                  <a:round/>
                </a:ln>
              </p:spPr>
              <p:txBody>
                <a:bodyPr wrap="none" anchor="ctr"/>
                <a:lstStyle/>
                <a:p>
                  <a:endParaRPr lang="zh-CN" altLang="en-US"/>
                </a:p>
              </p:txBody>
            </p:sp>
          </p:grpSp>
          <p:sp>
            <p:nvSpPr>
              <p:cNvPr id="109965" name="Rectangle 85"/>
              <p:cNvSpPr>
                <a:spLocks noChangeArrowheads="1"/>
              </p:cNvSpPr>
              <p:nvPr/>
            </p:nvSpPr>
            <p:spPr bwMode="auto">
              <a:xfrm>
                <a:off x="3927" y="909"/>
                <a:ext cx="154" cy="400"/>
              </a:xfrm>
              <a:prstGeom prst="rect">
                <a:avLst/>
              </a:prstGeom>
              <a:solidFill>
                <a:srgbClr val="CCFF99"/>
              </a:solidFill>
              <a:ln w="28575">
                <a:solidFill>
                  <a:schemeClr val="tx1"/>
                </a:solidFill>
                <a:miter lim="800000"/>
              </a:ln>
            </p:spPr>
            <p:txBody>
              <a:bodyPr wrap="none" anchor="ctr"/>
              <a:lstStyle/>
              <a:p>
                <a:endParaRPr lang="zh-CN" altLang="en-US"/>
              </a:p>
            </p:txBody>
          </p:sp>
          <p:sp>
            <p:nvSpPr>
              <p:cNvPr id="109966" name="Line 86"/>
              <p:cNvSpPr>
                <a:spLocks noChangeShapeType="1"/>
              </p:cNvSpPr>
              <p:nvPr/>
            </p:nvSpPr>
            <p:spPr bwMode="auto">
              <a:xfrm flipV="1">
                <a:off x="4000" y="791"/>
                <a:ext cx="0" cy="109"/>
              </a:xfrm>
              <a:prstGeom prst="line">
                <a:avLst/>
              </a:prstGeom>
              <a:noFill/>
              <a:ln w="28575">
                <a:solidFill>
                  <a:schemeClr val="tx1"/>
                </a:solidFill>
                <a:round/>
              </a:ln>
            </p:spPr>
            <p:txBody>
              <a:bodyPr wrap="none" anchor="ctr"/>
              <a:lstStyle/>
              <a:p>
                <a:endParaRPr lang="zh-CN" altLang="en-US"/>
              </a:p>
            </p:txBody>
          </p:sp>
        </p:grpSp>
        <p:grpSp>
          <p:nvGrpSpPr>
            <p:cNvPr id="109878" name="Group 87"/>
            <p:cNvGrpSpPr/>
            <p:nvPr/>
          </p:nvGrpSpPr>
          <p:grpSpPr bwMode="auto">
            <a:xfrm>
              <a:off x="4323" y="806"/>
              <a:ext cx="328" cy="960"/>
              <a:chOff x="3809" y="791"/>
              <a:chExt cx="400" cy="1251"/>
            </a:xfrm>
          </p:grpSpPr>
          <p:grpSp>
            <p:nvGrpSpPr>
              <p:cNvPr id="109954" name="Group 88"/>
              <p:cNvGrpSpPr/>
              <p:nvPr/>
            </p:nvGrpSpPr>
            <p:grpSpPr bwMode="auto">
              <a:xfrm flipV="1">
                <a:off x="3809" y="1300"/>
                <a:ext cx="400" cy="742"/>
                <a:chOff x="3809" y="1300"/>
                <a:chExt cx="400" cy="742"/>
              </a:xfrm>
            </p:grpSpPr>
            <p:sp>
              <p:nvSpPr>
                <p:cNvPr id="109957" name="Oval 89"/>
                <p:cNvSpPr>
                  <a:spLocks noChangeArrowheads="1"/>
                </p:cNvSpPr>
                <p:nvPr/>
              </p:nvSpPr>
              <p:spPr bwMode="auto">
                <a:xfrm>
                  <a:off x="3809" y="1473"/>
                  <a:ext cx="400" cy="400"/>
                </a:xfrm>
                <a:prstGeom prst="ellipse">
                  <a:avLst/>
                </a:prstGeom>
                <a:solidFill>
                  <a:srgbClr val="CCFF99"/>
                </a:solidFill>
                <a:ln w="28575">
                  <a:solidFill>
                    <a:schemeClr val="tx1"/>
                  </a:solidFill>
                  <a:round/>
                </a:ln>
              </p:spPr>
              <p:txBody>
                <a:bodyPr wrap="none" anchor="ctr"/>
                <a:lstStyle/>
                <a:p>
                  <a:endParaRPr lang="zh-CN" altLang="en-US"/>
                </a:p>
              </p:txBody>
            </p:sp>
            <p:sp>
              <p:nvSpPr>
                <p:cNvPr id="109958" name="Line 90"/>
                <p:cNvSpPr>
                  <a:spLocks noChangeShapeType="1"/>
                </p:cNvSpPr>
                <p:nvPr/>
              </p:nvSpPr>
              <p:spPr bwMode="auto">
                <a:xfrm>
                  <a:off x="3845" y="1773"/>
                  <a:ext cx="327" cy="0"/>
                </a:xfrm>
                <a:prstGeom prst="line">
                  <a:avLst/>
                </a:prstGeom>
                <a:noFill/>
                <a:ln w="28575">
                  <a:solidFill>
                    <a:schemeClr val="tx1"/>
                  </a:solidFill>
                  <a:round/>
                </a:ln>
              </p:spPr>
              <p:txBody>
                <a:bodyPr wrap="none" anchor="ctr"/>
                <a:lstStyle/>
                <a:p>
                  <a:endParaRPr lang="zh-CN" altLang="en-US"/>
                </a:p>
              </p:txBody>
            </p:sp>
            <p:sp>
              <p:nvSpPr>
                <p:cNvPr id="109959" name="Line 91"/>
                <p:cNvSpPr>
                  <a:spLocks noChangeShapeType="1"/>
                </p:cNvSpPr>
                <p:nvPr/>
              </p:nvSpPr>
              <p:spPr bwMode="auto">
                <a:xfrm>
                  <a:off x="3832" y="1560"/>
                  <a:ext cx="327" cy="0"/>
                </a:xfrm>
                <a:prstGeom prst="line">
                  <a:avLst/>
                </a:prstGeom>
                <a:noFill/>
                <a:ln w="28575">
                  <a:solidFill>
                    <a:schemeClr val="tx1"/>
                  </a:solidFill>
                  <a:round/>
                </a:ln>
              </p:spPr>
              <p:txBody>
                <a:bodyPr wrap="none" anchor="ctr"/>
                <a:lstStyle/>
                <a:p>
                  <a:endParaRPr lang="zh-CN" altLang="en-US"/>
                </a:p>
              </p:txBody>
            </p:sp>
            <p:sp>
              <p:nvSpPr>
                <p:cNvPr id="109960" name="Line 92"/>
                <p:cNvSpPr>
                  <a:spLocks noChangeShapeType="1"/>
                </p:cNvSpPr>
                <p:nvPr/>
              </p:nvSpPr>
              <p:spPr bwMode="auto">
                <a:xfrm>
                  <a:off x="4009" y="1300"/>
                  <a:ext cx="0" cy="264"/>
                </a:xfrm>
                <a:prstGeom prst="line">
                  <a:avLst/>
                </a:prstGeom>
                <a:noFill/>
                <a:ln w="28575">
                  <a:solidFill>
                    <a:schemeClr val="tx1"/>
                  </a:solidFill>
                  <a:round/>
                </a:ln>
              </p:spPr>
              <p:txBody>
                <a:bodyPr wrap="none" anchor="ctr"/>
                <a:lstStyle/>
                <a:p>
                  <a:endParaRPr lang="zh-CN" altLang="en-US"/>
                </a:p>
              </p:txBody>
            </p:sp>
            <p:sp>
              <p:nvSpPr>
                <p:cNvPr id="109961" name="Line 93"/>
                <p:cNvSpPr>
                  <a:spLocks noChangeShapeType="1"/>
                </p:cNvSpPr>
                <p:nvPr/>
              </p:nvSpPr>
              <p:spPr bwMode="auto">
                <a:xfrm>
                  <a:off x="4005" y="1778"/>
                  <a:ext cx="0" cy="264"/>
                </a:xfrm>
                <a:prstGeom prst="line">
                  <a:avLst/>
                </a:prstGeom>
                <a:noFill/>
                <a:ln w="28575">
                  <a:solidFill>
                    <a:schemeClr val="tx1"/>
                  </a:solidFill>
                  <a:round/>
                </a:ln>
              </p:spPr>
              <p:txBody>
                <a:bodyPr wrap="none" anchor="ctr"/>
                <a:lstStyle/>
                <a:p>
                  <a:endParaRPr lang="zh-CN" altLang="en-US"/>
                </a:p>
              </p:txBody>
            </p:sp>
            <p:sp>
              <p:nvSpPr>
                <p:cNvPr id="109962" name="Line 94"/>
                <p:cNvSpPr>
                  <a:spLocks noChangeShapeType="1"/>
                </p:cNvSpPr>
                <p:nvPr/>
              </p:nvSpPr>
              <p:spPr bwMode="auto">
                <a:xfrm flipV="1">
                  <a:off x="3845" y="1555"/>
                  <a:ext cx="164" cy="209"/>
                </a:xfrm>
                <a:prstGeom prst="line">
                  <a:avLst/>
                </a:prstGeom>
                <a:noFill/>
                <a:ln w="28575">
                  <a:solidFill>
                    <a:schemeClr val="tx1"/>
                  </a:solidFill>
                  <a:round/>
                </a:ln>
              </p:spPr>
              <p:txBody>
                <a:bodyPr wrap="none" anchor="ctr"/>
                <a:lstStyle/>
                <a:p>
                  <a:endParaRPr lang="zh-CN" altLang="en-US"/>
                </a:p>
              </p:txBody>
            </p:sp>
            <p:sp>
              <p:nvSpPr>
                <p:cNvPr id="109963" name="Line 95"/>
                <p:cNvSpPr>
                  <a:spLocks noChangeShapeType="1"/>
                </p:cNvSpPr>
                <p:nvPr/>
              </p:nvSpPr>
              <p:spPr bwMode="auto">
                <a:xfrm flipH="1" flipV="1">
                  <a:off x="4000" y="1555"/>
                  <a:ext cx="172" cy="218"/>
                </a:xfrm>
                <a:prstGeom prst="line">
                  <a:avLst/>
                </a:prstGeom>
                <a:noFill/>
                <a:ln w="28575">
                  <a:solidFill>
                    <a:schemeClr val="tx1"/>
                  </a:solidFill>
                  <a:round/>
                </a:ln>
              </p:spPr>
              <p:txBody>
                <a:bodyPr wrap="none" anchor="ctr"/>
                <a:lstStyle/>
                <a:p>
                  <a:endParaRPr lang="zh-CN" altLang="en-US"/>
                </a:p>
              </p:txBody>
            </p:sp>
          </p:grpSp>
          <p:sp>
            <p:nvSpPr>
              <p:cNvPr id="109955" name="Rectangle 96"/>
              <p:cNvSpPr>
                <a:spLocks noChangeArrowheads="1"/>
              </p:cNvSpPr>
              <p:nvPr/>
            </p:nvSpPr>
            <p:spPr bwMode="auto">
              <a:xfrm>
                <a:off x="3927" y="909"/>
                <a:ext cx="154" cy="400"/>
              </a:xfrm>
              <a:prstGeom prst="rect">
                <a:avLst/>
              </a:prstGeom>
              <a:solidFill>
                <a:srgbClr val="CCFF99"/>
              </a:solidFill>
              <a:ln w="28575">
                <a:solidFill>
                  <a:schemeClr val="tx1"/>
                </a:solidFill>
                <a:miter lim="800000"/>
              </a:ln>
            </p:spPr>
            <p:txBody>
              <a:bodyPr wrap="none" anchor="ctr"/>
              <a:lstStyle/>
              <a:p>
                <a:endParaRPr lang="zh-CN" altLang="en-US"/>
              </a:p>
            </p:txBody>
          </p:sp>
          <p:sp>
            <p:nvSpPr>
              <p:cNvPr id="109956" name="Line 97"/>
              <p:cNvSpPr>
                <a:spLocks noChangeShapeType="1"/>
              </p:cNvSpPr>
              <p:nvPr/>
            </p:nvSpPr>
            <p:spPr bwMode="auto">
              <a:xfrm flipV="1">
                <a:off x="4000" y="791"/>
                <a:ext cx="0" cy="109"/>
              </a:xfrm>
              <a:prstGeom prst="line">
                <a:avLst/>
              </a:prstGeom>
              <a:noFill/>
              <a:ln w="28575">
                <a:solidFill>
                  <a:schemeClr val="tx1"/>
                </a:solidFill>
                <a:round/>
              </a:ln>
            </p:spPr>
            <p:txBody>
              <a:bodyPr wrap="none" anchor="ctr"/>
              <a:lstStyle/>
              <a:p>
                <a:endParaRPr lang="zh-CN" altLang="en-US"/>
              </a:p>
            </p:txBody>
          </p:sp>
        </p:grpSp>
        <p:grpSp>
          <p:nvGrpSpPr>
            <p:cNvPr id="109879" name="Group 98"/>
            <p:cNvGrpSpPr/>
            <p:nvPr/>
          </p:nvGrpSpPr>
          <p:grpSpPr bwMode="auto">
            <a:xfrm>
              <a:off x="574" y="820"/>
              <a:ext cx="328" cy="960"/>
              <a:chOff x="3809" y="791"/>
              <a:chExt cx="400" cy="1251"/>
            </a:xfrm>
          </p:grpSpPr>
          <p:grpSp>
            <p:nvGrpSpPr>
              <p:cNvPr id="109944" name="Group 99"/>
              <p:cNvGrpSpPr/>
              <p:nvPr/>
            </p:nvGrpSpPr>
            <p:grpSpPr bwMode="auto">
              <a:xfrm flipV="1">
                <a:off x="3809" y="1300"/>
                <a:ext cx="400" cy="742"/>
                <a:chOff x="3809" y="1300"/>
                <a:chExt cx="400" cy="742"/>
              </a:xfrm>
            </p:grpSpPr>
            <p:sp>
              <p:nvSpPr>
                <p:cNvPr id="109947" name="Oval 100"/>
                <p:cNvSpPr>
                  <a:spLocks noChangeArrowheads="1"/>
                </p:cNvSpPr>
                <p:nvPr/>
              </p:nvSpPr>
              <p:spPr bwMode="auto">
                <a:xfrm>
                  <a:off x="3809" y="1473"/>
                  <a:ext cx="400" cy="400"/>
                </a:xfrm>
                <a:prstGeom prst="ellipse">
                  <a:avLst/>
                </a:prstGeom>
                <a:solidFill>
                  <a:srgbClr val="CCFF99"/>
                </a:solidFill>
                <a:ln w="28575">
                  <a:solidFill>
                    <a:schemeClr val="tx1"/>
                  </a:solidFill>
                  <a:round/>
                </a:ln>
              </p:spPr>
              <p:txBody>
                <a:bodyPr wrap="none" anchor="ctr"/>
                <a:lstStyle/>
                <a:p>
                  <a:endParaRPr lang="zh-CN" altLang="en-US"/>
                </a:p>
              </p:txBody>
            </p:sp>
            <p:sp>
              <p:nvSpPr>
                <p:cNvPr id="109948" name="Line 101"/>
                <p:cNvSpPr>
                  <a:spLocks noChangeShapeType="1"/>
                </p:cNvSpPr>
                <p:nvPr/>
              </p:nvSpPr>
              <p:spPr bwMode="auto">
                <a:xfrm>
                  <a:off x="3845" y="1773"/>
                  <a:ext cx="327" cy="0"/>
                </a:xfrm>
                <a:prstGeom prst="line">
                  <a:avLst/>
                </a:prstGeom>
                <a:noFill/>
                <a:ln w="28575">
                  <a:solidFill>
                    <a:schemeClr val="tx1"/>
                  </a:solidFill>
                  <a:round/>
                </a:ln>
              </p:spPr>
              <p:txBody>
                <a:bodyPr wrap="none" anchor="ctr"/>
                <a:lstStyle/>
                <a:p>
                  <a:endParaRPr lang="zh-CN" altLang="en-US"/>
                </a:p>
              </p:txBody>
            </p:sp>
            <p:sp>
              <p:nvSpPr>
                <p:cNvPr id="109949" name="Line 102"/>
                <p:cNvSpPr>
                  <a:spLocks noChangeShapeType="1"/>
                </p:cNvSpPr>
                <p:nvPr/>
              </p:nvSpPr>
              <p:spPr bwMode="auto">
                <a:xfrm>
                  <a:off x="3832" y="1560"/>
                  <a:ext cx="327" cy="0"/>
                </a:xfrm>
                <a:prstGeom prst="line">
                  <a:avLst/>
                </a:prstGeom>
                <a:noFill/>
                <a:ln w="28575">
                  <a:solidFill>
                    <a:schemeClr val="tx1"/>
                  </a:solidFill>
                  <a:round/>
                </a:ln>
              </p:spPr>
              <p:txBody>
                <a:bodyPr wrap="none" anchor="ctr"/>
                <a:lstStyle/>
                <a:p>
                  <a:endParaRPr lang="zh-CN" altLang="en-US"/>
                </a:p>
              </p:txBody>
            </p:sp>
            <p:sp>
              <p:nvSpPr>
                <p:cNvPr id="109950" name="Line 103"/>
                <p:cNvSpPr>
                  <a:spLocks noChangeShapeType="1"/>
                </p:cNvSpPr>
                <p:nvPr/>
              </p:nvSpPr>
              <p:spPr bwMode="auto">
                <a:xfrm>
                  <a:off x="4009" y="1300"/>
                  <a:ext cx="0" cy="264"/>
                </a:xfrm>
                <a:prstGeom prst="line">
                  <a:avLst/>
                </a:prstGeom>
                <a:noFill/>
                <a:ln w="28575">
                  <a:solidFill>
                    <a:schemeClr val="tx1"/>
                  </a:solidFill>
                  <a:round/>
                </a:ln>
              </p:spPr>
              <p:txBody>
                <a:bodyPr wrap="none" anchor="ctr"/>
                <a:lstStyle/>
                <a:p>
                  <a:endParaRPr lang="zh-CN" altLang="en-US"/>
                </a:p>
              </p:txBody>
            </p:sp>
            <p:sp>
              <p:nvSpPr>
                <p:cNvPr id="109951" name="Line 104"/>
                <p:cNvSpPr>
                  <a:spLocks noChangeShapeType="1"/>
                </p:cNvSpPr>
                <p:nvPr/>
              </p:nvSpPr>
              <p:spPr bwMode="auto">
                <a:xfrm>
                  <a:off x="4005" y="1778"/>
                  <a:ext cx="0" cy="264"/>
                </a:xfrm>
                <a:prstGeom prst="line">
                  <a:avLst/>
                </a:prstGeom>
                <a:noFill/>
                <a:ln w="28575">
                  <a:solidFill>
                    <a:schemeClr val="tx1"/>
                  </a:solidFill>
                  <a:round/>
                </a:ln>
              </p:spPr>
              <p:txBody>
                <a:bodyPr wrap="none" anchor="ctr"/>
                <a:lstStyle/>
                <a:p>
                  <a:endParaRPr lang="zh-CN" altLang="en-US"/>
                </a:p>
              </p:txBody>
            </p:sp>
            <p:sp>
              <p:nvSpPr>
                <p:cNvPr id="109952" name="Line 105"/>
                <p:cNvSpPr>
                  <a:spLocks noChangeShapeType="1"/>
                </p:cNvSpPr>
                <p:nvPr/>
              </p:nvSpPr>
              <p:spPr bwMode="auto">
                <a:xfrm flipV="1">
                  <a:off x="3845" y="1555"/>
                  <a:ext cx="164" cy="209"/>
                </a:xfrm>
                <a:prstGeom prst="line">
                  <a:avLst/>
                </a:prstGeom>
                <a:noFill/>
                <a:ln w="28575">
                  <a:solidFill>
                    <a:schemeClr val="tx1"/>
                  </a:solidFill>
                  <a:round/>
                </a:ln>
              </p:spPr>
              <p:txBody>
                <a:bodyPr wrap="none" anchor="ctr"/>
                <a:lstStyle/>
                <a:p>
                  <a:endParaRPr lang="zh-CN" altLang="en-US"/>
                </a:p>
              </p:txBody>
            </p:sp>
            <p:sp>
              <p:nvSpPr>
                <p:cNvPr id="109953" name="Line 106"/>
                <p:cNvSpPr>
                  <a:spLocks noChangeShapeType="1"/>
                </p:cNvSpPr>
                <p:nvPr/>
              </p:nvSpPr>
              <p:spPr bwMode="auto">
                <a:xfrm flipH="1" flipV="1">
                  <a:off x="4000" y="1555"/>
                  <a:ext cx="172" cy="218"/>
                </a:xfrm>
                <a:prstGeom prst="line">
                  <a:avLst/>
                </a:prstGeom>
                <a:noFill/>
                <a:ln w="28575">
                  <a:solidFill>
                    <a:schemeClr val="tx1"/>
                  </a:solidFill>
                  <a:round/>
                </a:ln>
              </p:spPr>
              <p:txBody>
                <a:bodyPr wrap="none" anchor="ctr"/>
                <a:lstStyle/>
                <a:p>
                  <a:endParaRPr lang="zh-CN" altLang="en-US"/>
                </a:p>
              </p:txBody>
            </p:sp>
          </p:grpSp>
          <p:sp>
            <p:nvSpPr>
              <p:cNvPr id="109945" name="Rectangle 107"/>
              <p:cNvSpPr>
                <a:spLocks noChangeArrowheads="1"/>
              </p:cNvSpPr>
              <p:nvPr/>
            </p:nvSpPr>
            <p:spPr bwMode="auto">
              <a:xfrm>
                <a:off x="3927" y="909"/>
                <a:ext cx="154" cy="400"/>
              </a:xfrm>
              <a:prstGeom prst="rect">
                <a:avLst/>
              </a:prstGeom>
              <a:solidFill>
                <a:srgbClr val="CCFF99"/>
              </a:solidFill>
              <a:ln w="28575">
                <a:solidFill>
                  <a:schemeClr val="tx1"/>
                </a:solidFill>
                <a:miter lim="800000"/>
              </a:ln>
            </p:spPr>
            <p:txBody>
              <a:bodyPr wrap="none" anchor="ctr"/>
              <a:lstStyle/>
              <a:p>
                <a:endParaRPr lang="zh-CN" altLang="en-US"/>
              </a:p>
            </p:txBody>
          </p:sp>
          <p:sp>
            <p:nvSpPr>
              <p:cNvPr id="109946" name="Line 108"/>
              <p:cNvSpPr>
                <a:spLocks noChangeShapeType="1"/>
              </p:cNvSpPr>
              <p:nvPr/>
            </p:nvSpPr>
            <p:spPr bwMode="auto">
              <a:xfrm flipV="1">
                <a:off x="4000" y="791"/>
                <a:ext cx="0" cy="109"/>
              </a:xfrm>
              <a:prstGeom prst="line">
                <a:avLst/>
              </a:prstGeom>
              <a:noFill/>
              <a:ln w="28575">
                <a:solidFill>
                  <a:schemeClr val="tx1"/>
                </a:solidFill>
                <a:round/>
              </a:ln>
            </p:spPr>
            <p:txBody>
              <a:bodyPr wrap="none" anchor="ctr"/>
              <a:lstStyle/>
              <a:p>
                <a:endParaRPr lang="zh-CN" altLang="en-US"/>
              </a:p>
            </p:txBody>
          </p:sp>
        </p:grpSp>
        <p:grpSp>
          <p:nvGrpSpPr>
            <p:cNvPr id="109880" name="Group 109"/>
            <p:cNvGrpSpPr/>
            <p:nvPr/>
          </p:nvGrpSpPr>
          <p:grpSpPr bwMode="auto">
            <a:xfrm>
              <a:off x="1034" y="816"/>
              <a:ext cx="328" cy="960"/>
              <a:chOff x="3809" y="791"/>
              <a:chExt cx="400" cy="1251"/>
            </a:xfrm>
          </p:grpSpPr>
          <p:grpSp>
            <p:nvGrpSpPr>
              <p:cNvPr id="109934" name="Group 110"/>
              <p:cNvGrpSpPr/>
              <p:nvPr/>
            </p:nvGrpSpPr>
            <p:grpSpPr bwMode="auto">
              <a:xfrm flipV="1">
                <a:off x="3809" y="1300"/>
                <a:ext cx="400" cy="742"/>
                <a:chOff x="3809" y="1300"/>
                <a:chExt cx="400" cy="742"/>
              </a:xfrm>
            </p:grpSpPr>
            <p:sp>
              <p:nvSpPr>
                <p:cNvPr id="109937" name="Oval 111"/>
                <p:cNvSpPr>
                  <a:spLocks noChangeArrowheads="1"/>
                </p:cNvSpPr>
                <p:nvPr/>
              </p:nvSpPr>
              <p:spPr bwMode="auto">
                <a:xfrm>
                  <a:off x="3809" y="1473"/>
                  <a:ext cx="400" cy="400"/>
                </a:xfrm>
                <a:prstGeom prst="ellipse">
                  <a:avLst/>
                </a:prstGeom>
                <a:solidFill>
                  <a:srgbClr val="CCFF99"/>
                </a:solidFill>
                <a:ln w="28575">
                  <a:solidFill>
                    <a:schemeClr val="tx1"/>
                  </a:solidFill>
                  <a:round/>
                </a:ln>
              </p:spPr>
              <p:txBody>
                <a:bodyPr wrap="none" anchor="ctr"/>
                <a:lstStyle/>
                <a:p>
                  <a:endParaRPr lang="zh-CN" altLang="en-US"/>
                </a:p>
              </p:txBody>
            </p:sp>
            <p:sp>
              <p:nvSpPr>
                <p:cNvPr id="109938" name="Line 112"/>
                <p:cNvSpPr>
                  <a:spLocks noChangeShapeType="1"/>
                </p:cNvSpPr>
                <p:nvPr/>
              </p:nvSpPr>
              <p:spPr bwMode="auto">
                <a:xfrm>
                  <a:off x="3845" y="1773"/>
                  <a:ext cx="327" cy="0"/>
                </a:xfrm>
                <a:prstGeom prst="line">
                  <a:avLst/>
                </a:prstGeom>
                <a:noFill/>
                <a:ln w="28575">
                  <a:solidFill>
                    <a:schemeClr val="tx1"/>
                  </a:solidFill>
                  <a:round/>
                </a:ln>
              </p:spPr>
              <p:txBody>
                <a:bodyPr wrap="none" anchor="ctr"/>
                <a:lstStyle/>
                <a:p>
                  <a:endParaRPr lang="zh-CN" altLang="en-US"/>
                </a:p>
              </p:txBody>
            </p:sp>
            <p:sp>
              <p:nvSpPr>
                <p:cNvPr id="109939" name="Line 113"/>
                <p:cNvSpPr>
                  <a:spLocks noChangeShapeType="1"/>
                </p:cNvSpPr>
                <p:nvPr/>
              </p:nvSpPr>
              <p:spPr bwMode="auto">
                <a:xfrm>
                  <a:off x="3832" y="1560"/>
                  <a:ext cx="327" cy="0"/>
                </a:xfrm>
                <a:prstGeom prst="line">
                  <a:avLst/>
                </a:prstGeom>
                <a:noFill/>
                <a:ln w="28575">
                  <a:solidFill>
                    <a:schemeClr val="tx1"/>
                  </a:solidFill>
                  <a:round/>
                </a:ln>
              </p:spPr>
              <p:txBody>
                <a:bodyPr wrap="none" anchor="ctr"/>
                <a:lstStyle/>
                <a:p>
                  <a:endParaRPr lang="zh-CN" altLang="en-US"/>
                </a:p>
              </p:txBody>
            </p:sp>
            <p:sp>
              <p:nvSpPr>
                <p:cNvPr id="109940" name="Line 114"/>
                <p:cNvSpPr>
                  <a:spLocks noChangeShapeType="1"/>
                </p:cNvSpPr>
                <p:nvPr/>
              </p:nvSpPr>
              <p:spPr bwMode="auto">
                <a:xfrm>
                  <a:off x="4009" y="1300"/>
                  <a:ext cx="0" cy="264"/>
                </a:xfrm>
                <a:prstGeom prst="line">
                  <a:avLst/>
                </a:prstGeom>
                <a:noFill/>
                <a:ln w="28575">
                  <a:solidFill>
                    <a:schemeClr val="tx1"/>
                  </a:solidFill>
                  <a:round/>
                </a:ln>
              </p:spPr>
              <p:txBody>
                <a:bodyPr wrap="none" anchor="ctr"/>
                <a:lstStyle/>
                <a:p>
                  <a:endParaRPr lang="zh-CN" altLang="en-US"/>
                </a:p>
              </p:txBody>
            </p:sp>
            <p:sp>
              <p:nvSpPr>
                <p:cNvPr id="109941" name="Line 115"/>
                <p:cNvSpPr>
                  <a:spLocks noChangeShapeType="1"/>
                </p:cNvSpPr>
                <p:nvPr/>
              </p:nvSpPr>
              <p:spPr bwMode="auto">
                <a:xfrm>
                  <a:off x="4005" y="1778"/>
                  <a:ext cx="0" cy="264"/>
                </a:xfrm>
                <a:prstGeom prst="line">
                  <a:avLst/>
                </a:prstGeom>
                <a:noFill/>
                <a:ln w="28575">
                  <a:solidFill>
                    <a:schemeClr val="tx1"/>
                  </a:solidFill>
                  <a:round/>
                </a:ln>
              </p:spPr>
              <p:txBody>
                <a:bodyPr wrap="none" anchor="ctr"/>
                <a:lstStyle/>
                <a:p>
                  <a:endParaRPr lang="zh-CN" altLang="en-US"/>
                </a:p>
              </p:txBody>
            </p:sp>
            <p:sp>
              <p:nvSpPr>
                <p:cNvPr id="109942" name="Line 116"/>
                <p:cNvSpPr>
                  <a:spLocks noChangeShapeType="1"/>
                </p:cNvSpPr>
                <p:nvPr/>
              </p:nvSpPr>
              <p:spPr bwMode="auto">
                <a:xfrm flipV="1">
                  <a:off x="3845" y="1555"/>
                  <a:ext cx="164" cy="209"/>
                </a:xfrm>
                <a:prstGeom prst="line">
                  <a:avLst/>
                </a:prstGeom>
                <a:noFill/>
                <a:ln w="28575">
                  <a:solidFill>
                    <a:schemeClr val="tx1"/>
                  </a:solidFill>
                  <a:round/>
                </a:ln>
              </p:spPr>
              <p:txBody>
                <a:bodyPr wrap="none" anchor="ctr"/>
                <a:lstStyle/>
                <a:p>
                  <a:endParaRPr lang="zh-CN" altLang="en-US"/>
                </a:p>
              </p:txBody>
            </p:sp>
            <p:sp>
              <p:nvSpPr>
                <p:cNvPr id="109943" name="Line 117"/>
                <p:cNvSpPr>
                  <a:spLocks noChangeShapeType="1"/>
                </p:cNvSpPr>
                <p:nvPr/>
              </p:nvSpPr>
              <p:spPr bwMode="auto">
                <a:xfrm flipH="1" flipV="1">
                  <a:off x="4000" y="1555"/>
                  <a:ext cx="172" cy="218"/>
                </a:xfrm>
                <a:prstGeom prst="line">
                  <a:avLst/>
                </a:prstGeom>
                <a:noFill/>
                <a:ln w="28575">
                  <a:solidFill>
                    <a:schemeClr val="tx1"/>
                  </a:solidFill>
                  <a:round/>
                </a:ln>
              </p:spPr>
              <p:txBody>
                <a:bodyPr wrap="none" anchor="ctr"/>
                <a:lstStyle/>
                <a:p>
                  <a:endParaRPr lang="zh-CN" altLang="en-US"/>
                </a:p>
              </p:txBody>
            </p:sp>
          </p:grpSp>
          <p:sp>
            <p:nvSpPr>
              <p:cNvPr id="109935" name="Rectangle 118"/>
              <p:cNvSpPr>
                <a:spLocks noChangeArrowheads="1"/>
              </p:cNvSpPr>
              <p:nvPr/>
            </p:nvSpPr>
            <p:spPr bwMode="auto">
              <a:xfrm>
                <a:off x="3927" y="909"/>
                <a:ext cx="154" cy="400"/>
              </a:xfrm>
              <a:prstGeom prst="rect">
                <a:avLst/>
              </a:prstGeom>
              <a:solidFill>
                <a:srgbClr val="CCFF99"/>
              </a:solidFill>
              <a:ln w="28575">
                <a:solidFill>
                  <a:schemeClr val="tx1"/>
                </a:solidFill>
                <a:miter lim="800000"/>
              </a:ln>
            </p:spPr>
            <p:txBody>
              <a:bodyPr wrap="none" anchor="ctr"/>
              <a:lstStyle/>
              <a:p>
                <a:endParaRPr lang="zh-CN" altLang="en-US"/>
              </a:p>
            </p:txBody>
          </p:sp>
          <p:sp>
            <p:nvSpPr>
              <p:cNvPr id="109936" name="Line 119"/>
              <p:cNvSpPr>
                <a:spLocks noChangeShapeType="1"/>
              </p:cNvSpPr>
              <p:nvPr/>
            </p:nvSpPr>
            <p:spPr bwMode="auto">
              <a:xfrm flipV="1">
                <a:off x="4000" y="791"/>
                <a:ext cx="0" cy="109"/>
              </a:xfrm>
              <a:prstGeom prst="line">
                <a:avLst/>
              </a:prstGeom>
              <a:noFill/>
              <a:ln w="28575">
                <a:solidFill>
                  <a:schemeClr val="tx1"/>
                </a:solidFill>
                <a:round/>
              </a:ln>
            </p:spPr>
            <p:txBody>
              <a:bodyPr wrap="none" anchor="ctr"/>
              <a:lstStyle/>
              <a:p>
                <a:endParaRPr lang="zh-CN" altLang="en-US"/>
              </a:p>
            </p:txBody>
          </p:sp>
        </p:grpSp>
        <p:grpSp>
          <p:nvGrpSpPr>
            <p:cNvPr id="109881" name="Group 120"/>
            <p:cNvGrpSpPr/>
            <p:nvPr/>
          </p:nvGrpSpPr>
          <p:grpSpPr bwMode="auto">
            <a:xfrm>
              <a:off x="1454" y="831"/>
              <a:ext cx="328" cy="960"/>
              <a:chOff x="3809" y="791"/>
              <a:chExt cx="400" cy="1251"/>
            </a:xfrm>
          </p:grpSpPr>
          <p:grpSp>
            <p:nvGrpSpPr>
              <p:cNvPr id="109924" name="Group 121"/>
              <p:cNvGrpSpPr/>
              <p:nvPr/>
            </p:nvGrpSpPr>
            <p:grpSpPr bwMode="auto">
              <a:xfrm flipV="1">
                <a:off x="3809" y="1300"/>
                <a:ext cx="400" cy="742"/>
                <a:chOff x="3809" y="1300"/>
                <a:chExt cx="400" cy="742"/>
              </a:xfrm>
            </p:grpSpPr>
            <p:sp>
              <p:nvSpPr>
                <p:cNvPr id="109927" name="Oval 122"/>
                <p:cNvSpPr>
                  <a:spLocks noChangeArrowheads="1"/>
                </p:cNvSpPr>
                <p:nvPr/>
              </p:nvSpPr>
              <p:spPr bwMode="auto">
                <a:xfrm>
                  <a:off x="3809" y="1473"/>
                  <a:ext cx="400" cy="400"/>
                </a:xfrm>
                <a:prstGeom prst="ellipse">
                  <a:avLst/>
                </a:prstGeom>
                <a:solidFill>
                  <a:srgbClr val="CCFF99"/>
                </a:solidFill>
                <a:ln w="28575">
                  <a:solidFill>
                    <a:schemeClr val="tx1"/>
                  </a:solidFill>
                  <a:round/>
                </a:ln>
              </p:spPr>
              <p:txBody>
                <a:bodyPr wrap="none" anchor="ctr"/>
                <a:lstStyle/>
                <a:p>
                  <a:endParaRPr lang="zh-CN" altLang="en-US"/>
                </a:p>
              </p:txBody>
            </p:sp>
            <p:sp>
              <p:nvSpPr>
                <p:cNvPr id="109928" name="Line 123"/>
                <p:cNvSpPr>
                  <a:spLocks noChangeShapeType="1"/>
                </p:cNvSpPr>
                <p:nvPr/>
              </p:nvSpPr>
              <p:spPr bwMode="auto">
                <a:xfrm>
                  <a:off x="3845" y="1773"/>
                  <a:ext cx="327" cy="0"/>
                </a:xfrm>
                <a:prstGeom prst="line">
                  <a:avLst/>
                </a:prstGeom>
                <a:noFill/>
                <a:ln w="28575">
                  <a:solidFill>
                    <a:schemeClr val="tx1"/>
                  </a:solidFill>
                  <a:round/>
                </a:ln>
              </p:spPr>
              <p:txBody>
                <a:bodyPr wrap="none" anchor="ctr"/>
                <a:lstStyle/>
                <a:p>
                  <a:endParaRPr lang="zh-CN" altLang="en-US"/>
                </a:p>
              </p:txBody>
            </p:sp>
            <p:sp>
              <p:nvSpPr>
                <p:cNvPr id="109929" name="Line 124"/>
                <p:cNvSpPr>
                  <a:spLocks noChangeShapeType="1"/>
                </p:cNvSpPr>
                <p:nvPr/>
              </p:nvSpPr>
              <p:spPr bwMode="auto">
                <a:xfrm>
                  <a:off x="3832" y="1560"/>
                  <a:ext cx="327" cy="0"/>
                </a:xfrm>
                <a:prstGeom prst="line">
                  <a:avLst/>
                </a:prstGeom>
                <a:noFill/>
                <a:ln w="28575">
                  <a:solidFill>
                    <a:schemeClr val="tx1"/>
                  </a:solidFill>
                  <a:round/>
                </a:ln>
              </p:spPr>
              <p:txBody>
                <a:bodyPr wrap="none" anchor="ctr"/>
                <a:lstStyle/>
                <a:p>
                  <a:endParaRPr lang="zh-CN" altLang="en-US"/>
                </a:p>
              </p:txBody>
            </p:sp>
            <p:sp>
              <p:nvSpPr>
                <p:cNvPr id="109930" name="Line 125"/>
                <p:cNvSpPr>
                  <a:spLocks noChangeShapeType="1"/>
                </p:cNvSpPr>
                <p:nvPr/>
              </p:nvSpPr>
              <p:spPr bwMode="auto">
                <a:xfrm>
                  <a:off x="4009" y="1300"/>
                  <a:ext cx="0" cy="264"/>
                </a:xfrm>
                <a:prstGeom prst="line">
                  <a:avLst/>
                </a:prstGeom>
                <a:noFill/>
                <a:ln w="28575">
                  <a:solidFill>
                    <a:schemeClr val="tx1"/>
                  </a:solidFill>
                  <a:round/>
                </a:ln>
              </p:spPr>
              <p:txBody>
                <a:bodyPr wrap="none" anchor="ctr"/>
                <a:lstStyle/>
                <a:p>
                  <a:endParaRPr lang="zh-CN" altLang="en-US"/>
                </a:p>
              </p:txBody>
            </p:sp>
            <p:sp>
              <p:nvSpPr>
                <p:cNvPr id="109931" name="Line 126"/>
                <p:cNvSpPr>
                  <a:spLocks noChangeShapeType="1"/>
                </p:cNvSpPr>
                <p:nvPr/>
              </p:nvSpPr>
              <p:spPr bwMode="auto">
                <a:xfrm>
                  <a:off x="4005" y="1778"/>
                  <a:ext cx="0" cy="264"/>
                </a:xfrm>
                <a:prstGeom prst="line">
                  <a:avLst/>
                </a:prstGeom>
                <a:noFill/>
                <a:ln w="28575">
                  <a:solidFill>
                    <a:schemeClr val="tx1"/>
                  </a:solidFill>
                  <a:round/>
                </a:ln>
              </p:spPr>
              <p:txBody>
                <a:bodyPr wrap="none" anchor="ctr"/>
                <a:lstStyle/>
                <a:p>
                  <a:endParaRPr lang="zh-CN" altLang="en-US"/>
                </a:p>
              </p:txBody>
            </p:sp>
            <p:sp>
              <p:nvSpPr>
                <p:cNvPr id="109932" name="Line 127"/>
                <p:cNvSpPr>
                  <a:spLocks noChangeShapeType="1"/>
                </p:cNvSpPr>
                <p:nvPr/>
              </p:nvSpPr>
              <p:spPr bwMode="auto">
                <a:xfrm flipV="1">
                  <a:off x="3845" y="1555"/>
                  <a:ext cx="164" cy="209"/>
                </a:xfrm>
                <a:prstGeom prst="line">
                  <a:avLst/>
                </a:prstGeom>
                <a:noFill/>
                <a:ln w="28575">
                  <a:solidFill>
                    <a:schemeClr val="tx1"/>
                  </a:solidFill>
                  <a:round/>
                </a:ln>
              </p:spPr>
              <p:txBody>
                <a:bodyPr wrap="none" anchor="ctr"/>
                <a:lstStyle/>
                <a:p>
                  <a:endParaRPr lang="zh-CN" altLang="en-US"/>
                </a:p>
              </p:txBody>
            </p:sp>
            <p:sp>
              <p:nvSpPr>
                <p:cNvPr id="109933" name="Line 128"/>
                <p:cNvSpPr>
                  <a:spLocks noChangeShapeType="1"/>
                </p:cNvSpPr>
                <p:nvPr/>
              </p:nvSpPr>
              <p:spPr bwMode="auto">
                <a:xfrm flipH="1" flipV="1">
                  <a:off x="4000" y="1555"/>
                  <a:ext cx="172" cy="218"/>
                </a:xfrm>
                <a:prstGeom prst="line">
                  <a:avLst/>
                </a:prstGeom>
                <a:noFill/>
                <a:ln w="28575">
                  <a:solidFill>
                    <a:schemeClr val="tx1"/>
                  </a:solidFill>
                  <a:round/>
                </a:ln>
              </p:spPr>
              <p:txBody>
                <a:bodyPr wrap="none" anchor="ctr"/>
                <a:lstStyle/>
                <a:p>
                  <a:endParaRPr lang="zh-CN" altLang="en-US"/>
                </a:p>
              </p:txBody>
            </p:sp>
          </p:grpSp>
          <p:sp>
            <p:nvSpPr>
              <p:cNvPr id="109925" name="Rectangle 129"/>
              <p:cNvSpPr>
                <a:spLocks noChangeArrowheads="1"/>
              </p:cNvSpPr>
              <p:nvPr/>
            </p:nvSpPr>
            <p:spPr bwMode="auto">
              <a:xfrm>
                <a:off x="3927" y="909"/>
                <a:ext cx="154" cy="400"/>
              </a:xfrm>
              <a:prstGeom prst="rect">
                <a:avLst/>
              </a:prstGeom>
              <a:solidFill>
                <a:srgbClr val="CCFF99"/>
              </a:solidFill>
              <a:ln w="28575">
                <a:solidFill>
                  <a:schemeClr val="tx1"/>
                </a:solidFill>
                <a:miter lim="800000"/>
              </a:ln>
            </p:spPr>
            <p:txBody>
              <a:bodyPr wrap="none" anchor="ctr"/>
              <a:lstStyle/>
              <a:p>
                <a:endParaRPr lang="zh-CN" altLang="en-US"/>
              </a:p>
            </p:txBody>
          </p:sp>
          <p:sp>
            <p:nvSpPr>
              <p:cNvPr id="109926" name="Line 130"/>
              <p:cNvSpPr>
                <a:spLocks noChangeShapeType="1"/>
              </p:cNvSpPr>
              <p:nvPr/>
            </p:nvSpPr>
            <p:spPr bwMode="auto">
              <a:xfrm flipV="1">
                <a:off x="4000" y="791"/>
                <a:ext cx="0" cy="109"/>
              </a:xfrm>
              <a:prstGeom prst="line">
                <a:avLst/>
              </a:prstGeom>
              <a:noFill/>
              <a:ln w="28575">
                <a:solidFill>
                  <a:schemeClr val="tx1"/>
                </a:solidFill>
                <a:round/>
              </a:ln>
            </p:spPr>
            <p:txBody>
              <a:bodyPr wrap="none" anchor="ctr"/>
              <a:lstStyle/>
              <a:p>
                <a:endParaRPr lang="zh-CN" altLang="en-US"/>
              </a:p>
            </p:txBody>
          </p:sp>
        </p:grpSp>
        <p:grpSp>
          <p:nvGrpSpPr>
            <p:cNvPr id="109882" name="Group 131"/>
            <p:cNvGrpSpPr/>
            <p:nvPr/>
          </p:nvGrpSpPr>
          <p:grpSpPr bwMode="auto">
            <a:xfrm>
              <a:off x="1941" y="818"/>
              <a:ext cx="328" cy="960"/>
              <a:chOff x="3809" y="791"/>
              <a:chExt cx="400" cy="1251"/>
            </a:xfrm>
          </p:grpSpPr>
          <p:grpSp>
            <p:nvGrpSpPr>
              <p:cNvPr id="109914" name="Group 132"/>
              <p:cNvGrpSpPr/>
              <p:nvPr/>
            </p:nvGrpSpPr>
            <p:grpSpPr bwMode="auto">
              <a:xfrm flipV="1">
                <a:off x="3809" y="1300"/>
                <a:ext cx="400" cy="742"/>
                <a:chOff x="3809" y="1300"/>
                <a:chExt cx="400" cy="742"/>
              </a:xfrm>
            </p:grpSpPr>
            <p:sp>
              <p:nvSpPr>
                <p:cNvPr id="109917" name="Oval 133"/>
                <p:cNvSpPr>
                  <a:spLocks noChangeArrowheads="1"/>
                </p:cNvSpPr>
                <p:nvPr/>
              </p:nvSpPr>
              <p:spPr bwMode="auto">
                <a:xfrm>
                  <a:off x="3809" y="1473"/>
                  <a:ext cx="400" cy="400"/>
                </a:xfrm>
                <a:prstGeom prst="ellipse">
                  <a:avLst/>
                </a:prstGeom>
                <a:solidFill>
                  <a:srgbClr val="CCFF99"/>
                </a:solidFill>
                <a:ln w="28575">
                  <a:solidFill>
                    <a:schemeClr val="tx1"/>
                  </a:solidFill>
                  <a:round/>
                </a:ln>
              </p:spPr>
              <p:txBody>
                <a:bodyPr wrap="none" anchor="ctr"/>
                <a:lstStyle/>
                <a:p>
                  <a:endParaRPr lang="zh-CN" altLang="en-US"/>
                </a:p>
              </p:txBody>
            </p:sp>
            <p:sp>
              <p:nvSpPr>
                <p:cNvPr id="109918" name="Line 134"/>
                <p:cNvSpPr>
                  <a:spLocks noChangeShapeType="1"/>
                </p:cNvSpPr>
                <p:nvPr/>
              </p:nvSpPr>
              <p:spPr bwMode="auto">
                <a:xfrm>
                  <a:off x="3845" y="1773"/>
                  <a:ext cx="327" cy="0"/>
                </a:xfrm>
                <a:prstGeom prst="line">
                  <a:avLst/>
                </a:prstGeom>
                <a:noFill/>
                <a:ln w="28575">
                  <a:solidFill>
                    <a:schemeClr val="tx1"/>
                  </a:solidFill>
                  <a:round/>
                </a:ln>
              </p:spPr>
              <p:txBody>
                <a:bodyPr wrap="none" anchor="ctr"/>
                <a:lstStyle/>
                <a:p>
                  <a:endParaRPr lang="zh-CN" altLang="en-US"/>
                </a:p>
              </p:txBody>
            </p:sp>
            <p:sp>
              <p:nvSpPr>
                <p:cNvPr id="109919" name="Line 135"/>
                <p:cNvSpPr>
                  <a:spLocks noChangeShapeType="1"/>
                </p:cNvSpPr>
                <p:nvPr/>
              </p:nvSpPr>
              <p:spPr bwMode="auto">
                <a:xfrm>
                  <a:off x="3832" y="1560"/>
                  <a:ext cx="327" cy="0"/>
                </a:xfrm>
                <a:prstGeom prst="line">
                  <a:avLst/>
                </a:prstGeom>
                <a:noFill/>
                <a:ln w="28575">
                  <a:solidFill>
                    <a:schemeClr val="tx1"/>
                  </a:solidFill>
                  <a:round/>
                </a:ln>
              </p:spPr>
              <p:txBody>
                <a:bodyPr wrap="none" anchor="ctr"/>
                <a:lstStyle/>
                <a:p>
                  <a:endParaRPr lang="zh-CN" altLang="en-US"/>
                </a:p>
              </p:txBody>
            </p:sp>
            <p:sp>
              <p:nvSpPr>
                <p:cNvPr id="109920" name="Line 136"/>
                <p:cNvSpPr>
                  <a:spLocks noChangeShapeType="1"/>
                </p:cNvSpPr>
                <p:nvPr/>
              </p:nvSpPr>
              <p:spPr bwMode="auto">
                <a:xfrm>
                  <a:off x="4009" y="1300"/>
                  <a:ext cx="0" cy="264"/>
                </a:xfrm>
                <a:prstGeom prst="line">
                  <a:avLst/>
                </a:prstGeom>
                <a:noFill/>
                <a:ln w="28575">
                  <a:solidFill>
                    <a:schemeClr val="tx1"/>
                  </a:solidFill>
                  <a:round/>
                </a:ln>
              </p:spPr>
              <p:txBody>
                <a:bodyPr wrap="none" anchor="ctr"/>
                <a:lstStyle/>
                <a:p>
                  <a:endParaRPr lang="zh-CN" altLang="en-US"/>
                </a:p>
              </p:txBody>
            </p:sp>
            <p:sp>
              <p:nvSpPr>
                <p:cNvPr id="109921" name="Line 137"/>
                <p:cNvSpPr>
                  <a:spLocks noChangeShapeType="1"/>
                </p:cNvSpPr>
                <p:nvPr/>
              </p:nvSpPr>
              <p:spPr bwMode="auto">
                <a:xfrm>
                  <a:off x="4005" y="1778"/>
                  <a:ext cx="0" cy="264"/>
                </a:xfrm>
                <a:prstGeom prst="line">
                  <a:avLst/>
                </a:prstGeom>
                <a:noFill/>
                <a:ln w="28575">
                  <a:solidFill>
                    <a:schemeClr val="tx1"/>
                  </a:solidFill>
                  <a:round/>
                </a:ln>
              </p:spPr>
              <p:txBody>
                <a:bodyPr wrap="none" anchor="ctr"/>
                <a:lstStyle/>
                <a:p>
                  <a:endParaRPr lang="zh-CN" altLang="en-US"/>
                </a:p>
              </p:txBody>
            </p:sp>
            <p:sp>
              <p:nvSpPr>
                <p:cNvPr id="109922" name="Line 138"/>
                <p:cNvSpPr>
                  <a:spLocks noChangeShapeType="1"/>
                </p:cNvSpPr>
                <p:nvPr/>
              </p:nvSpPr>
              <p:spPr bwMode="auto">
                <a:xfrm flipV="1">
                  <a:off x="3845" y="1555"/>
                  <a:ext cx="164" cy="209"/>
                </a:xfrm>
                <a:prstGeom prst="line">
                  <a:avLst/>
                </a:prstGeom>
                <a:noFill/>
                <a:ln w="28575">
                  <a:solidFill>
                    <a:schemeClr val="tx1"/>
                  </a:solidFill>
                  <a:round/>
                </a:ln>
              </p:spPr>
              <p:txBody>
                <a:bodyPr wrap="none" anchor="ctr"/>
                <a:lstStyle/>
                <a:p>
                  <a:endParaRPr lang="zh-CN" altLang="en-US"/>
                </a:p>
              </p:txBody>
            </p:sp>
            <p:sp>
              <p:nvSpPr>
                <p:cNvPr id="109923" name="Line 139"/>
                <p:cNvSpPr>
                  <a:spLocks noChangeShapeType="1"/>
                </p:cNvSpPr>
                <p:nvPr/>
              </p:nvSpPr>
              <p:spPr bwMode="auto">
                <a:xfrm flipH="1" flipV="1">
                  <a:off x="4000" y="1555"/>
                  <a:ext cx="172" cy="218"/>
                </a:xfrm>
                <a:prstGeom prst="line">
                  <a:avLst/>
                </a:prstGeom>
                <a:noFill/>
                <a:ln w="28575">
                  <a:solidFill>
                    <a:schemeClr val="tx1"/>
                  </a:solidFill>
                  <a:round/>
                </a:ln>
              </p:spPr>
              <p:txBody>
                <a:bodyPr wrap="none" anchor="ctr"/>
                <a:lstStyle/>
                <a:p>
                  <a:endParaRPr lang="zh-CN" altLang="en-US"/>
                </a:p>
              </p:txBody>
            </p:sp>
          </p:grpSp>
          <p:sp>
            <p:nvSpPr>
              <p:cNvPr id="109915" name="Rectangle 140"/>
              <p:cNvSpPr>
                <a:spLocks noChangeArrowheads="1"/>
              </p:cNvSpPr>
              <p:nvPr/>
            </p:nvSpPr>
            <p:spPr bwMode="auto">
              <a:xfrm>
                <a:off x="3927" y="909"/>
                <a:ext cx="154" cy="400"/>
              </a:xfrm>
              <a:prstGeom prst="rect">
                <a:avLst/>
              </a:prstGeom>
              <a:solidFill>
                <a:srgbClr val="CCFF99"/>
              </a:solidFill>
              <a:ln w="28575">
                <a:solidFill>
                  <a:schemeClr val="tx1"/>
                </a:solidFill>
                <a:miter lim="800000"/>
              </a:ln>
            </p:spPr>
            <p:txBody>
              <a:bodyPr wrap="none" anchor="ctr"/>
              <a:lstStyle/>
              <a:p>
                <a:endParaRPr lang="zh-CN" altLang="en-US"/>
              </a:p>
            </p:txBody>
          </p:sp>
          <p:sp>
            <p:nvSpPr>
              <p:cNvPr id="109916" name="Line 141"/>
              <p:cNvSpPr>
                <a:spLocks noChangeShapeType="1"/>
              </p:cNvSpPr>
              <p:nvPr/>
            </p:nvSpPr>
            <p:spPr bwMode="auto">
              <a:xfrm flipV="1">
                <a:off x="4000" y="791"/>
                <a:ext cx="0" cy="109"/>
              </a:xfrm>
              <a:prstGeom prst="line">
                <a:avLst/>
              </a:prstGeom>
              <a:noFill/>
              <a:ln w="28575">
                <a:solidFill>
                  <a:schemeClr val="tx1"/>
                </a:solidFill>
                <a:round/>
              </a:ln>
            </p:spPr>
            <p:txBody>
              <a:bodyPr wrap="none" anchor="ctr"/>
              <a:lstStyle/>
              <a:p>
                <a:endParaRPr lang="zh-CN" altLang="en-US"/>
              </a:p>
            </p:txBody>
          </p:sp>
        </p:grpSp>
        <p:grpSp>
          <p:nvGrpSpPr>
            <p:cNvPr id="109883" name="Group 142"/>
            <p:cNvGrpSpPr/>
            <p:nvPr/>
          </p:nvGrpSpPr>
          <p:grpSpPr bwMode="auto">
            <a:xfrm>
              <a:off x="3437" y="814"/>
              <a:ext cx="328" cy="960"/>
              <a:chOff x="3809" y="791"/>
              <a:chExt cx="400" cy="1251"/>
            </a:xfrm>
          </p:grpSpPr>
          <p:grpSp>
            <p:nvGrpSpPr>
              <p:cNvPr id="109904" name="Group 143"/>
              <p:cNvGrpSpPr/>
              <p:nvPr/>
            </p:nvGrpSpPr>
            <p:grpSpPr bwMode="auto">
              <a:xfrm flipV="1">
                <a:off x="3809" y="1300"/>
                <a:ext cx="400" cy="742"/>
                <a:chOff x="3809" y="1300"/>
                <a:chExt cx="400" cy="742"/>
              </a:xfrm>
            </p:grpSpPr>
            <p:sp>
              <p:nvSpPr>
                <p:cNvPr id="109907" name="Oval 144"/>
                <p:cNvSpPr>
                  <a:spLocks noChangeArrowheads="1"/>
                </p:cNvSpPr>
                <p:nvPr/>
              </p:nvSpPr>
              <p:spPr bwMode="auto">
                <a:xfrm>
                  <a:off x="3809" y="1473"/>
                  <a:ext cx="400" cy="400"/>
                </a:xfrm>
                <a:prstGeom prst="ellipse">
                  <a:avLst/>
                </a:prstGeom>
                <a:solidFill>
                  <a:srgbClr val="CCFF99"/>
                </a:solidFill>
                <a:ln w="28575">
                  <a:solidFill>
                    <a:schemeClr val="tx1"/>
                  </a:solidFill>
                  <a:round/>
                </a:ln>
              </p:spPr>
              <p:txBody>
                <a:bodyPr wrap="none" anchor="ctr"/>
                <a:lstStyle/>
                <a:p>
                  <a:endParaRPr lang="zh-CN" altLang="en-US"/>
                </a:p>
              </p:txBody>
            </p:sp>
            <p:sp>
              <p:nvSpPr>
                <p:cNvPr id="109908" name="Line 145"/>
                <p:cNvSpPr>
                  <a:spLocks noChangeShapeType="1"/>
                </p:cNvSpPr>
                <p:nvPr/>
              </p:nvSpPr>
              <p:spPr bwMode="auto">
                <a:xfrm>
                  <a:off x="3845" y="1773"/>
                  <a:ext cx="327" cy="0"/>
                </a:xfrm>
                <a:prstGeom prst="line">
                  <a:avLst/>
                </a:prstGeom>
                <a:noFill/>
                <a:ln w="28575">
                  <a:solidFill>
                    <a:schemeClr val="tx1"/>
                  </a:solidFill>
                  <a:round/>
                </a:ln>
              </p:spPr>
              <p:txBody>
                <a:bodyPr wrap="none" anchor="ctr"/>
                <a:lstStyle/>
                <a:p>
                  <a:endParaRPr lang="zh-CN" altLang="en-US"/>
                </a:p>
              </p:txBody>
            </p:sp>
            <p:sp>
              <p:nvSpPr>
                <p:cNvPr id="109909" name="Line 146"/>
                <p:cNvSpPr>
                  <a:spLocks noChangeShapeType="1"/>
                </p:cNvSpPr>
                <p:nvPr/>
              </p:nvSpPr>
              <p:spPr bwMode="auto">
                <a:xfrm>
                  <a:off x="3832" y="1560"/>
                  <a:ext cx="327" cy="0"/>
                </a:xfrm>
                <a:prstGeom prst="line">
                  <a:avLst/>
                </a:prstGeom>
                <a:noFill/>
                <a:ln w="28575">
                  <a:solidFill>
                    <a:schemeClr val="tx1"/>
                  </a:solidFill>
                  <a:round/>
                </a:ln>
              </p:spPr>
              <p:txBody>
                <a:bodyPr wrap="none" anchor="ctr"/>
                <a:lstStyle/>
                <a:p>
                  <a:endParaRPr lang="zh-CN" altLang="en-US"/>
                </a:p>
              </p:txBody>
            </p:sp>
            <p:sp>
              <p:nvSpPr>
                <p:cNvPr id="109910" name="Line 147"/>
                <p:cNvSpPr>
                  <a:spLocks noChangeShapeType="1"/>
                </p:cNvSpPr>
                <p:nvPr/>
              </p:nvSpPr>
              <p:spPr bwMode="auto">
                <a:xfrm>
                  <a:off x="4009" y="1300"/>
                  <a:ext cx="0" cy="264"/>
                </a:xfrm>
                <a:prstGeom prst="line">
                  <a:avLst/>
                </a:prstGeom>
                <a:noFill/>
                <a:ln w="28575">
                  <a:solidFill>
                    <a:schemeClr val="tx1"/>
                  </a:solidFill>
                  <a:round/>
                </a:ln>
              </p:spPr>
              <p:txBody>
                <a:bodyPr wrap="none" anchor="ctr"/>
                <a:lstStyle/>
                <a:p>
                  <a:endParaRPr lang="zh-CN" altLang="en-US"/>
                </a:p>
              </p:txBody>
            </p:sp>
            <p:sp>
              <p:nvSpPr>
                <p:cNvPr id="109911" name="Line 148"/>
                <p:cNvSpPr>
                  <a:spLocks noChangeShapeType="1"/>
                </p:cNvSpPr>
                <p:nvPr/>
              </p:nvSpPr>
              <p:spPr bwMode="auto">
                <a:xfrm>
                  <a:off x="4005" y="1778"/>
                  <a:ext cx="0" cy="264"/>
                </a:xfrm>
                <a:prstGeom prst="line">
                  <a:avLst/>
                </a:prstGeom>
                <a:noFill/>
                <a:ln w="28575">
                  <a:solidFill>
                    <a:schemeClr val="tx1"/>
                  </a:solidFill>
                  <a:round/>
                </a:ln>
              </p:spPr>
              <p:txBody>
                <a:bodyPr wrap="none" anchor="ctr"/>
                <a:lstStyle/>
                <a:p>
                  <a:endParaRPr lang="zh-CN" altLang="en-US"/>
                </a:p>
              </p:txBody>
            </p:sp>
            <p:sp>
              <p:nvSpPr>
                <p:cNvPr id="109912" name="Line 149"/>
                <p:cNvSpPr>
                  <a:spLocks noChangeShapeType="1"/>
                </p:cNvSpPr>
                <p:nvPr/>
              </p:nvSpPr>
              <p:spPr bwMode="auto">
                <a:xfrm flipV="1">
                  <a:off x="3845" y="1555"/>
                  <a:ext cx="164" cy="209"/>
                </a:xfrm>
                <a:prstGeom prst="line">
                  <a:avLst/>
                </a:prstGeom>
                <a:noFill/>
                <a:ln w="28575">
                  <a:solidFill>
                    <a:schemeClr val="tx1"/>
                  </a:solidFill>
                  <a:round/>
                </a:ln>
              </p:spPr>
              <p:txBody>
                <a:bodyPr wrap="none" anchor="ctr"/>
                <a:lstStyle/>
                <a:p>
                  <a:endParaRPr lang="zh-CN" altLang="en-US"/>
                </a:p>
              </p:txBody>
            </p:sp>
            <p:sp>
              <p:nvSpPr>
                <p:cNvPr id="109913" name="Line 150"/>
                <p:cNvSpPr>
                  <a:spLocks noChangeShapeType="1"/>
                </p:cNvSpPr>
                <p:nvPr/>
              </p:nvSpPr>
              <p:spPr bwMode="auto">
                <a:xfrm flipH="1" flipV="1">
                  <a:off x="4000" y="1555"/>
                  <a:ext cx="172" cy="218"/>
                </a:xfrm>
                <a:prstGeom prst="line">
                  <a:avLst/>
                </a:prstGeom>
                <a:noFill/>
                <a:ln w="28575">
                  <a:solidFill>
                    <a:schemeClr val="tx1"/>
                  </a:solidFill>
                  <a:round/>
                </a:ln>
              </p:spPr>
              <p:txBody>
                <a:bodyPr wrap="none" anchor="ctr"/>
                <a:lstStyle/>
                <a:p>
                  <a:endParaRPr lang="zh-CN" altLang="en-US"/>
                </a:p>
              </p:txBody>
            </p:sp>
          </p:grpSp>
          <p:sp>
            <p:nvSpPr>
              <p:cNvPr id="109905" name="Rectangle 151"/>
              <p:cNvSpPr>
                <a:spLocks noChangeArrowheads="1"/>
              </p:cNvSpPr>
              <p:nvPr/>
            </p:nvSpPr>
            <p:spPr bwMode="auto">
              <a:xfrm>
                <a:off x="3927" y="909"/>
                <a:ext cx="154" cy="400"/>
              </a:xfrm>
              <a:prstGeom prst="rect">
                <a:avLst/>
              </a:prstGeom>
              <a:solidFill>
                <a:srgbClr val="CCFF99"/>
              </a:solidFill>
              <a:ln w="28575">
                <a:solidFill>
                  <a:schemeClr val="tx1"/>
                </a:solidFill>
                <a:miter lim="800000"/>
              </a:ln>
            </p:spPr>
            <p:txBody>
              <a:bodyPr wrap="none" anchor="ctr"/>
              <a:lstStyle/>
              <a:p>
                <a:endParaRPr lang="zh-CN" altLang="en-US"/>
              </a:p>
            </p:txBody>
          </p:sp>
          <p:sp>
            <p:nvSpPr>
              <p:cNvPr id="109906" name="Line 152"/>
              <p:cNvSpPr>
                <a:spLocks noChangeShapeType="1"/>
              </p:cNvSpPr>
              <p:nvPr/>
            </p:nvSpPr>
            <p:spPr bwMode="auto">
              <a:xfrm flipV="1">
                <a:off x="4000" y="791"/>
                <a:ext cx="0" cy="109"/>
              </a:xfrm>
              <a:prstGeom prst="line">
                <a:avLst/>
              </a:prstGeom>
              <a:noFill/>
              <a:ln w="28575">
                <a:solidFill>
                  <a:schemeClr val="tx1"/>
                </a:solidFill>
                <a:round/>
              </a:ln>
            </p:spPr>
            <p:txBody>
              <a:bodyPr wrap="none" anchor="ctr"/>
              <a:lstStyle/>
              <a:p>
                <a:endParaRPr lang="zh-CN" altLang="en-US"/>
              </a:p>
            </p:txBody>
          </p:sp>
        </p:grpSp>
        <p:grpSp>
          <p:nvGrpSpPr>
            <p:cNvPr id="109884" name="Group 153"/>
            <p:cNvGrpSpPr/>
            <p:nvPr/>
          </p:nvGrpSpPr>
          <p:grpSpPr bwMode="auto">
            <a:xfrm>
              <a:off x="3897" y="819"/>
              <a:ext cx="328" cy="960"/>
              <a:chOff x="3809" y="791"/>
              <a:chExt cx="400" cy="1251"/>
            </a:xfrm>
          </p:grpSpPr>
          <p:grpSp>
            <p:nvGrpSpPr>
              <p:cNvPr id="109894" name="Group 154"/>
              <p:cNvGrpSpPr/>
              <p:nvPr/>
            </p:nvGrpSpPr>
            <p:grpSpPr bwMode="auto">
              <a:xfrm flipV="1">
                <a:off x="3809" y="1300"/>
                <a:ext cx="400" cy="742"/>
                <a:chOff x="3809" y="1300"/>
                <a:chExt cx="400" cy="742"/>
              </a:xfrm>
            </p:grpSpPr>
            <p:sp>
              <p:nvSpPr>
                <p:cNvPr id="109897" name="Oval 155"/>
                <p:cNvSpPr>
                  <a:spLocks noChangeArrowheads="1"/>
                </p:cNvSpPr>
                <p:nvPr/>
              </p:nvSpPr>
              <p:spPr bwMode="auto">
                <a:xfrm>
                  <a:off x="3809" y="1473"/>
                  <a:ext cx="400" cy="400"/>
                </a:xfrm>
                <a:prstGeom prst="ellipse">
                  <a:avLst/>
                </a:prstGeom>
                <a:solidFill>
                  <a:srgbClr val="CCFF99"/>
                </a:solidFill>
                <a:ln w="28575">
                  <a:solidFill>
                    <a:schemeClr val="tx1"/>
                  </a:solidFill>
                  <a:round/>
                </a:ln>
              </p:spPr>
              <p:txBody>
                <a:bodyPr wrap="none" anchor="ctr"/>
                <a:lstStyle/>
                <a:p>
                  <a:endParaRPr lang="zh-CN" altLang="en-US"/>
                </a:p>
              </p:txBody>
            </p:sp>
            <p:sp>
              <p:nvSpPr>
                <p:cNvPr id="109898" name="Line 156"/>
                <p:cNvSpPr>
                  <a:spLocks noChangeShapeType="1"/>
                </p:cNvSpPr>
                <p:nvPr/>
              </p:nvSpPr>
              <p:spPr bwMode="auto">
                <a:xfrm>
                  <a:off x="3845" y="1773"/>
                  <a:ext cx="327" cy="0"/>
                </a:xfrm>
                <a:prstGeom prst="line">
                  <a:avLst/>
                </a:prstGeom>
                <a:noFill/>
                <a:ln w="28575">
                  <a:solidFill>
                    <a:schemeClr val="tx1"/>
                  </a:solidFill>
                  <a:round/>
                </a:ln>
              </p:spPr>
              <p:txBody>
                <a:bodyPr wrap="none" anchor="ctr"/>
                <a:lstStyle/>
                <a:p>
                  <a:endParaRPr lang="zh-CN" altLang="en-US"/>
                </a:p>
              </p:txBody>
            </p:sp>
            <p:sp>
              <p:nvSpPr>
                <p:cNvPr id="109899" name="Line 157"/>
                <p:cNvSpPr>
                  <a:spLocks noChangeShapeType="1"/>
                </p:cNvSpPr>
                <p:nvPr/>
              </p:nvSpPr>
              <p:spPr bwMode="auto">
                <a:xfrm>
                  <a:off x="3832" y="1560"/>
                  <a:ext cx="327" cy="0"/>
                </a:xfrm>
                <a:prstGeom prst="line">
                  <a:avLst/>
                </a:prstGeom>
                <a:noFill/>
                <a:ln w="28575">
                  <a:solidFill>
                    <a:schemeClr val="tx1"/>
                  </a:solidFill>
                  <a:round/>
                </a:ln>
              </p:spPr>
              <p:txBody>
                <a:bodyPr wrap="none" anchor="ctr"/>
                <a:lstStyle/>
                <a:p>
                  <a:endParaRPr lang="zh-CN" altLang="en-US"/>
                </a:p>
              </p:txBody>
            </p:sp>
            <p:sp>
              <p:nvSpPr>
                <p:cNvPr id="109900" name="Line 158"/>
                <p:cNvSpPr>
                  <a:spLocks noChangeShapeType="1"/>
                </p:cNvSpPr>
                <p:nvPr/>
              </p:nvSpPr>
              <p:spPr bwMode="auto">
                <a:xfrm>
                  <a:off x="4009" y="1300"/>
                  <a:ext cx="0" cy="264"/>
                </a:xfrm>
                <a:prstGeom prst="line">
                  <a:avLst/>
                </a:prstGeom>
                <a:noFill/>
                <a:ln w="28575">
                  <a:solidFill>
                    <a:schemeClr val="tx1"/>
                  </a:solidFill>
                  <a:round/>
                </a:ln>
              </p:spPr>
              <p:txBody>
                <a:bodyPr wrap="none" anchor="ctr"/>
                <a:lstStyle/>
                <a:p>
                  <a:endParaRPr lang="zh-CN" altLang="en-US"/>
                </a:p>
              </p:txBody>
            </p:sp>
            <p:sp>
              <p:nvSpPr>
                <p:cNvPr id="109901" name="Line 159"/>
                <p:cNvSpPr>
                  <a:spLocks noChangeShapeType="1"/>
                </p:cNvSpPr>
                <p:nvPr/>
              </p:nvSpPr>
              <p:spPr bwMode="auto">
                <a:xfrm>
                  <a:off x="4005" y="1778"/>
                  <a:ext cx="0" cy="264"/>
                </a:xfrm>
                <a:prstGeom prst="line">
                  <a:avLst/>
                </a:prstGeom>
                <a:noFill/>
                <a:ln w="28575">
                  <a:solidFill>
                    <a:schemeClr val="tx1"/>
                  </a:solidFill>
                  <a:round/>
                </a:ln>
              </p:spPr>
              <p:txBody>
                <a:bodyPr wrap="none" anchor="ctr"/>
                <a:lstStyle/>
                <a:p>
                  <a:endParaRPr lang="zh-CN" altLang="en-US"/>
                </a:p>
              </p:txBody>
            </p:sp>
            <p:sp>
              <p:nvSpPr>
                <p:cNvPr id="109902" name="Line 160"/>
                <p:cNvSpPr>
                  <a:spLocks noChangeShapeType="1"/>
                </p:cNvSpPr>
                <p:nvPr/>
              </p:nvSpPr>
              <p:spPr bwMode="auto">
                <a:xfrm flipV="1">
                  <a:off x="3845" y="1555"/>
                  <a:ext cx="164" cy="209"/>
                </a:xfrm>
                <a:prstGeom prst="line">
                  <a:avLst/>
                </a:prstGeom>
                <a:noFill/>
                <a:ln w="28575">
                  <a:solidFill>
                    <a:schemeClr val="tx1"/>
                  </a:solidFill>
                  <a:round/>
                </a:ln>
              </p:spPr>
              <p:txBody>
                <a:bodyPr wrap="none" anchor="ctr"/>
                <a:lstStyle/>
                <a:p>
                  <a:endParaRPr lang="zh-CN" altLang="en-US"/>
                </a:p>
              </p:txBody>
            </p:sp>
            <p:sp>
              <p:nvSpPr>
                <p:cNvPr id="109903" name="Line 161"/>
                <p:cNvSpPr>
                  <a:spLocks noChangeShapeType="1"/>
                </p:cNvSpPr>
                <p:nvPr/>
              </p:nvSpPr>
              <p:spPr bwMode="auto">
                <a:xfrm flipH="1" flipV="1">
                  <a:off x="4000" y="1555"/>
                  <a:ext cx="172" cy="218"/>
                </a:xfrm>
                <a:prstGeom prst="line">
                  <a:avLst/>
                </a:prstGeom>
                <a:noFill/>
                <a:ln w="28575">
                  <a:solidFill>
                    <a:schemeClr val="tx1"/>
                  </a:solidFill>
                  <a:round/>
                </a:ln>
              </p:spPr>
              <p:txBody>
                <a:bodyPr wrap="none" anchor="ctr"/>
                <a:lstStyle/>
                <a:p>
                  <a:endParaRPr lang="zh-CN" altLang="en-US"/>
                </a:p>
              </p:txBody>
            </p:sp>
          </p:grpSp>
          <p:sp>
            <p:nvSpPr>
              <p:cNvPr id="109895" name="Rectangle 162"/>
              <p:cNvSpPr>
                <a:spLocks noChangeArrowheads="1"/>
              </p:cNvSpPr>
              <p:nvPr/>
            </p:nvSpPr>
            <p:spPr bwMode="auto">
              <a:xfrm>
                <a:off x="3927" y="909"/>
                <a:ext cx="154" cy="400"/>
              </a:xfrm>
              <a:prstGeom prst="rect">
                <a:avLst/>
              </a:prstGeom>
              <a:solidFill>
                <a:srgbClr val="CCFF99"/>
              </a:solidFill>
              <a:ln w="28575">
                <a:solidFill>
                  <a:schemeClr val="tx1"/>
                </a:solidFill>
                <a:miter lim="800000"/>
              </a:ln>
            </p:spPr>
            <p:txBody>
              <a:bodyPr wrap="none" anchor="ctr"/>
              <a:lstStyle/>
              <a:p>
                <a:endParaRPr lang="zh-CN" altLang="en-US"/>
              </a:p>
            </p:txBody>
          </p:sp>
          <p:sp>
            <p:nvSpPr>
              <p:cNvPr id="109896" name="Line 163"/>
              <p:cNvSpPr>
                <a:spLocks noChangeShapeType="1"/>
              </p:cNvSpPr>
              <p:nvPr/>
            </p:nvSpPr>
            <p:spPr bwMode="auto">
              <a:xfrm flipV="1">
                <a:off x="4000" y="791"/>
                <a:ext cx="0" cy="109"/>
              </a:xfrm>
              <a:prstGeom prst="line">
                <a:avLst/>
              </a:prstGeom>
              <a:noFill/>
              <a:ln w="28575">
                <a:solidFill>
                  <a:schemeClr val="tx1"/>
                </a:solidFill>
                <a:round/>
              </a:ln>
            </p:spPr>
            <p:txBody>
              <a:bodyPr wrap="none" anchor="ctr"/>
              <a:lstStyle/>
              <a:p>
                <a:endParaRPr lang="zh-CN" altLang="en-US"/>
              </a:p>
            </p:txBody>
          </p:sp>
        </p:grpSp>
        <p:sp>
          <p:nvSpPr>
            <p:cNvPr id="109885" name="Line 164"/>
            <p:cNvSpPr>
              <a:spLocks noChangeShapeType="1"/>
            </p:cNvSpPr>
            <p:nvPr/>
          </p:nvSpPr>
          <p:spPr bwMode="auto">
            <a:xfrm>
              <a:off x="736" y="818"/>
              <a:ext cx="4409" cy="0"/>
            </a:xfrm>
            <a:prstGeom prst="line">
              <a:avLst/>
            </a:prstGeom>
            <a:noFill/>
            <a:ln w="28575">
              <a:solidFill>
                <a:schemeClr val="tx1"/>
              </a:solidFill>
              <a:round/>
            </a:ln>
          </p:spPr>
          <p:txBody>
            <a:bodyPr wrap="none" anchor="ctr"/>
            <a:lstStyle/>
            <a:p>
              <a:endParaRPr lang="zh-CN" altLang="en-US"/>
            </a:p>
          </p:txBody>
        </p:sp>
        <p:sp>
          <p:nvSpPr>
            <p:cNvPr id="109886" name="Oval 165"/>
            <p:cNvSpPr>
              <a:spLocks noChangeArrowheads="1"/>
            </p:cNvSpPr>
            <p:nvPr/>
          </p:nvSpPr>
          <p:spPr bwMode="auto">
            <a:xfrm>
              <a:off x="1164" y="781"/>
              <a:ext cx="64" cy="64"/>
            </a:xfrm>
            <a:prstGeom prst="ellipse">
              <a:avLst/>
            </a:prstGeom>
            <a:solidFill>
              <a:schemeClr val="tx1"/>
            </a:solidFill>
            <a:ln w="9525">
              <a:solidFill>
                <a:schemeClr val="tx1"/>
              </a:solidFill>
              <a:round/>
            </a:ln>
          </p:spPr>
          <p:txBody>
            <a:bodyPr wrap="none" anchor="ctr"/>
            <a:lstStyle/>
            <a:p>
              <a:endParaRPr lang="zh-CN" altLang="en-US"/>
            </a:p>
          </p:txBody>
        </p:sp>
        <p:sp>
          <p:nvSpPr>
            <p:cNvPr id="109887" name="Oval 166"/>
            <p:cNvSpPr>
              <a:spLocks noChangeArrowheads="1"/>
            </p:cNvSpPr>
            <p:nvPr/>
          </p:nvSpPr>
          <p:spPr bwMode="auto">
            <a:xfrm>
              <a:off x="1587" y="785"/>
              <a:ext cx="64" cy="64"/>
            </a:xfrm>
            <a:prstGeom prst="ellipse">
              <a:avLst/>
            </a:prstGeom>
            <a:solidFill>
              <a:schemeClr val="tx1"/>
            </a:solidFill>
            <a:ln w="9525">
              <a:solidFill>
                <a:schemeClr val="tx1"/>
              </a:solidFill>
              <a:round/>
            </a:ln>
          </p:spPr>
          <p:txBody>
            <a:bodyPr wrap="none" anchor="ctr"/>
            <a:lstStyle/>
            <a:p>
              <a:endParaRPr lang="zh-CN" altLang="en-US"/>
            </a:p>
          </p:txBody>
        </p:sp>
        <p:sp>
          <p:nvSpPr>
            <p:cNvPr id="109888" name="Oval 167"/>
            <p:cNvSpPr>
              <a:spLocks noChangeArrowheads="1"/>
            </p:cNvSpPr>
            <p:nvPr/>
          </p:nvSpPr>
          <p:spPr bwMode="auto">
            <a:xfrm>
              <a:off x="2065" y="791"/>
              <a:ext cx="64" cy="64"/>
            </a:xfrm>
            <a:prstGeom prst="ellipse">
              <a:avLst/>
            </a:prstGeom>
            <a:solidFill>
              <a:schemeClr val="tx1"/>
            </a:solidFill>
            <a:ln w="9525">
              <a:solidFill>
                <a:schemeClr val="tx1"/>
              </a:solidFill>
              <a:round/>
            </a:ln>
          </p:spPr>
          <p:txBody>
            <a:bodyPr wrap="none" anchor="ctr"/>
            <a:lstStyle/>
            <a:p>
              <a:endParaRPr lang="zh-CN" altLang="en-US"/>
            </a:p>
          </p:txBody>
        </p:sp>
        <p:sp>
          <p:nvSpPr>
            <p:cNvPr id="109889" name="Oval 168"/>
            <p:cNvSpPr>
              <a:spLocks noChangeArrowheads="1"/>
            </p:cNvSpPr>
            <p:nvPr/>
          </p:nvSpPr>
          <p:spPr bwMode="auto">
            <a:xfrm>
              <a:off x="3560" y="788"/>
              <a:ext cx="64" cy="64"/>
            </a:xfrm>
            <a:prstGeom prst="ellipse">
              <a:avLst/>
            </a:prstGeom>
            <a:solidFill>
              <a:schemeClr val="tx1"/>
            </a:solidFill>
            <a:ln w="9525">
              <a:solidFill>
                <a:schemeClr val="tx1"/>
              </a:solidFill>
              <a:round/>
            </a:ln>
          </p:spPr>
          <p:txBody>
            <a:bodyPr wrap="none" anchor="ctr"/>
            <a:lstStyle/>
            <a:p>
              <a:endParaRPr lang="zh-CN" altLang="en-US"/>
            </a:p>
          </p:txBody>
        </p:sp>
        <p:sp>
          <p:nvSpPr>
            <p:cNvPr id="109890" name="Oval 169"/>
            <p:cNvSpPr>
              <a:spLocks noChangeArrowheads="1"/>
            </p:cNvSpPr>
            <p:nvPr/>
          </p:nvSpPr>
          <p:spPr bwMode="auto">
            <a:xfrm>
              <a:off x="4020" y="785"/>
              <a:ext cx="64" cy="64"/>
            </a:xfrm>
            <a:prstGeom prst="ellipse">
              <a:avLst/>
            </a:prstGeom>
            <a:solidFill>
              <a:schemeClr val="tx1"/>
            </a:solidFill>
            <a:ln w="9525">
              <a:solidFill>
                <a:schemeClr val="tx1"/>
              </a:solidFill>
              <a:round/>
            </a:ln>
          </p:spPr>
          <p:txBody>
            <a:bodyPr wrap="none" anchor="ctr"/>
            <a:lstStyle/>
            <a:p>
              <a:endParaRPr lang="zh-CN" altLang="en-US"/>
            </a:p>
          </p:txBody>
        </p:sp>
        <p:sp>
          <p:nvSpPr>
            <p:cNvPr id="109891" name="Oval 170"/>
            <p:cNvSpPr>
              <a:spLocks noChangeArrowheads="1"/>
            </p:cNvSpPr>
            <p:nvPr/>
          </p:nvSpPr>
          <p:spPr bwMode="auto">
            <a:xfrm>
              <a:off x="4443" y="791"/>
              <a:ext cx="55" cy="55"/>
            </a:xfrm>
            <a:prstGeom prst="ellipse">
              <a:avLst/>
            </a:prstGeom>
            <a:solidFill>
              <a:schemeClr val="tx1"/>
            </a:solidFill>
            <a:ln w="9525">
              <a:solidFill>
                <a:schemeClr val="tx1"/>
              </a:solidFill>
              <a:round/>
            </a:ln>
          </p:spPr>
          <p:txBody>
            <a:bodyPr wrap="none" anchor="ctr"/>
            <a:lstStyle/>
            <a:p>
              <a:endParaRPr lang="zh-CN" altLang="en-US"/>
            </a:p>
          </p:txBody>
        </p:sp>
        <p:sp>
          <p:nvSpPr>
            <p:cNvPr id="109892" name="Oval 171"/>
            <p:cNvSpPr>
              <a:spLocks noChangeArrowheads="1"/>
            </p:cNvSpPr>
            <p:nvPr/>
          </p:nvSpPr>
          <p:spPr bwMode="auto">
            <a:xfrm>
              <a:off x="4939" y="785"/>
              <a:ext cx="55" cy="55"/>
            </a:xfrm>
            <a:prstGeom prst="ellipse">
              <a:avLst/>
            </a:prstGeom>
            <a:solidFill>
              <a:schemeClr val="tx1"/>
            </a:solidFill>
            <a:ln w="9525">
              <a:solidFill>
                <a:schemeClr val="tx1"/>
              </a:solidFill>
              <a:round/>
            </a:ln>
          </p:spPr>
          <p:txBody>
            <a:bodyPr wrap="none" anchor="ctr"/>
            <a:lstStyle/>
            <a:p>
              <a:endParaRPr lang="zh-CN" altLang="en-US"/>
            </a:p>
          </p:txBody>
        </p:sp>
        <p:sp>
          <p:nvSpPr>
            <p:cNvPr id="109893" name="Text Box 172"/>
            <p:cNvSpPr txBox="1">
              <a:spLocks noChangeArrowheads="1"/>
            </p:cNvSpPr>
            <p:nvPr/>
          </p:nvSpPr>
          <p:spPr bwMode="auto">
            <a:xfrm>
              <a:off x="5190" y="655"/>
              <a:ext cx="570" cy="250"/>
            </a:xfrm>
            <a:prstGeom prst="rect">
              <a:avLst/>
            </a:prstGeom>
            <a:noFill/>
            <a:ln w="9525">
              <a:noFill/>
              <a:miter lim="800000"/>
            </a:ln>
          </p:spPr>
          <p:txBody>
            <a:bodyPr>
              <a:spAutoFit/>
            </a:bodyPr>
            <a:lstStyle/>
            <a:p>
              <a:pPr algn="l">
                <a:lnSpc>
                  <a:spcPct val="100000"/>
                </a:lnSpc>
              </a:pPr>
              <a:r>
                <a:rPr kumimoji="1" lang="en-US" altLang="zh-CN"/>
                <a:t>+5V</a:t>
              </a:r>
            </a:p>
          </p:txBody>
        </p:sp>
      </p:grpSp>
      <p:grpSp>
        <p:nvGrpSpPr>
          <p:cNvPr id="109608" name="Group 173"/>
          <p:cNvGrpSpPr/>
          <p:nvPr/>
        </p:nvGrpSpPr>
        <p:grpSpPr bwMode="auto">
          <a:xfrm>
            <a:off x="4829176" y="2698751"/>
            <a:ext cx="2092325" cy="1730375"/>
            <a:chOff x="2082" y="1700"/>
            <a:chExt cx="1318" cy="1090"/>
          </a:xfrm>
        </p:grpSpPr>
        <p:sp>
          <p:nvSpPr>
            <p:cNvPr id="109873" name="Line 174"/>
            <p:cNvSpPr>
              <a:spLocks noChangeShapeType="1"/>
            </p:cNvSpPr>
            <p:nvPr/>
          </p:nvSpPr>
          <p:spPr bwMode="auto">
            <a:xfrm flipV="1">
              <a:off x="2100" y="1736"/>
              <a:ext cx="809" cy="9"/>
            </a:xfrm>
            <a:prstGeom prst="line">
              <a:avLst/>
            </a:prstGeom>
            <a:noFill/>
            <a:ln w="28575">
              <a:solidFill>
                <a:srgbClr val="FF0000"/>
              </a:solidFill>
              <a:round/>
            </a:ln>
          </p:spPr>
          <p:txBody>
            <a:bodyPr wrap="none" anchor="ctr"/>
            <a:lstStyle/>
            <a:p>
              <a:endParaRPr lang="zh-CN" altLang="en-US"/>
            </a:p>
          </p:txBody>
        </p:sp>
        <p:sp>
          <p:nvSpPr>
            <p:cNvPr id="109874" name="Line 175"/>
            <p:cNvSpPr>
              <a:spLocks noChangeShapeType="1"/>
            </p:cNvSpPr>
            <p:nvPr/>
          </p:nvSpPr>
          <p:spPr bwMode="auto">
            <a:xfrm>
              <a:off x="2909" y="1736"/>
              <a:ext cx="0" cy="1054"/>
            </a:xfrm>
            <a:prstGeom prst="line">
              <a:avLst/>
            </a:prstGeom>
            <a:noFill/>
            <a:ln w="28575">
              <a:solidFill>
                <a:srgbClr val="FF0000"/>
              </a:solidFill>
              <a:round/>
            </a:ln>
          </p:spPr>
          <p:txBody>
            <a:bodyPr wrap="none" anchor="ctr"/>
            <a:lstStyle/>
            <a:p>
              <a:endParaRPr lang="zh-CN" altLang="en-US"/>
            </a:p>
          </p:txBody>
        </p:sp>
        <p:sp>
          <p:nvSpPr>
            <p:cNvPr id="109875" name="Line 176"/>
            <p:cNvSpPr>
              <a:spLocks noChangeShapeType="1"/>
            </p:cNvSpPr>
            <p:nvPr/>
          </p:nvSpPr>
          <p:spPr bwMode="auto">
            <a:xfrm>
              <a:off x="2909" y="2781"/>
              <a:ext cx="491" cy="0"/>
            </a:xfrm>
            <a:prstGeom prst="line">
              <a:avLst/>
            </a:prstGeom>
            <a:noFill/>
            <a:ln w="28575">
              <a:solidFill>
                <a:srgbClr val="FF0000"/>
              </a:solidFill>
              <a:round/>
            </a:ln>
          </p:spPr>
          <p:txBody>
            <a:bodyPr wrap="none" anchor="ctr"/>
            <a:lstStyle/>
            <a:p>
              <a:endParaRPr lang="zh-CN" altLang="en-US"/>
            </a:p>
          </p:txBody>
        </p:sp>
        <p:sp>
          <p:nvSpPr>
            <p:cNvPr id="109876" name="Oval 177"/>
            <p:cNvSpPr>
              <a:spLocks noChangeArrowheads="1"/>
            </p:cNvSpPr>
            <p:nvPr/>
          </p:nvSpPr>
          <p:spPr bwMode="auto">
            <a:xfrm>
              <a:off x="2082" y="1700"/>
              <a:ext cx="64" cy="64"/>
            </a:xfrm>
            <a:prstGeom prst="ellipse">
              <a:avLst/>
            </a:prstGeom>
            <a:solidFill>
              <a:schemeClr val="tx1"/>
            </a:solidFill>
            <a:ln w="9525">
              <a:solidFill>
                <a:srgbClr val="FF0000"/>
              </a:solidFill>
              <a:round/>
            </a:ln>
          </p:spPr>
          <p:txBody>
            <a:bodyPr wrap="none" anchor="ctr"/>
            <a:lstStyle/>
            <a:p>
              <a:endParaRPr lang="zh-CN" altLang="en-US"/>
            </a:p>
          </p:txBody>
        </p:sp>
      </p:grpSp>
      <p:grpSp>
        <p:nvGrpSpPr>
          <p:cNvPr id="109609" name="Group 178"/>
          <p:cNvGrpSpPr/>
          <p:nvPr/>
        </p:nvGrpSpPr>
        <p:grpSpPr bwMode="auto">
          <a:xfrm>
            <a:off x="9377364" y="2836864"/>
            <a:ext cx="1233487" cy="2409825"/>
            <a:chOff x="4944" y="1682"/>
            <a:chExt cx="780" cy="1646"/>
          </a:xfrm>
        </p:grpSpPr>
        <p:sp>
          <p:nvSpPr>
            <p:cNvPr id="109870" name="Line 179"/>
            <p:cNvSpPr>
              <a:spLocks noChangeShapeType="1"/>
            </p:cNvSpPr>
            <p:nvPr/>
          </p:nvSpPr>
          <p:spPr bwMode="auto">
            <a:xfrm flipV="1">
              <a:off x="4963" y="1709"/>
              <a:ext cx="761" cy="0"/>
            </a:xfrm>
            <a:prstGeom prst="line">
              <a:avLst/>
            </a:prstGeom>
            <a:noFill/>
            <a:ln w="28575">
              <a:solidFill>
                <a:srgbClr val="FF0000"/>
              </a:solidFill>
              <a:round/>
            </a:ln>
          </p:spPr>
          <p:txBody>
            <a:bodyPr wrap="none" anchor="ctr"/>
            <a:lstStyle/>
            <a:p>
              <a:endParaRPr lang="zh-CN" altLang="en-US"/>
            </a:p>
          </p:txBody>
        </p:sp>
        <p:sp>
          <p:nvSpPr>
            <p:cNvPr id="109871" name="Line 180"/>
            <p:cNvSpPr>
              <a:spLocks noChangeShapeType="1"/>
            </p:cNvSpPr>
            <p:nvPr/>
          </p:nvSpPr>
          <p:spPr bwMode="auto">
            <a:xfrm>
              <a:off x="5715" y="1718"/>
              <a:ext cx="0" cy="1610"/>
            </a:xfrm>
            <a:prstGeom prst="line">
              <a:avLst/>
            </a:prstGeom>
            <a:noFill/>
            <a:ln w="28575">
              <a:solidFill>
                <a:srgbClr val="FF0000"/>
              </a:solidFill>
              <a:round/>
            </a:ln>
          </p:spPr>
          <p:txBody>
            <a:bodyPr wrap="none" anchor="ctr"/>
            <a:lstStyle/>
            <a:p>
              <a:endParaRPr lang="zh-CN" altLang="en-US"/>
            </a:p>
          </p:txBody>
        </p:sp>
        <p:sp>
          <p:nvSpPr>
            <p:cNvPr id="109872" name="Oval 181"/>
            <p:cNvSpPr>
              <a:spLocks noChangeArrowheads="1"/>
            </p:cNvSpPr>
            <p:nvPr/>
          </p:nvSpPr>
          <p:spPr bwMode="auto">
            <a:xfrm>
              <a:off x="4944" y="1682"/>
              <a:ext cx="55" cy="55"/>
            </a:xfrm>
            <a:prstGeom prst="ellipse">
              <a:avLst/>
            </a:prstGeom>
            <a:solidFill>
              <a:schemeClr val="tx1"/>
            </a:solidFill>
            <a:ln w="9525">
              <a:solidFill>
                <a:srgbClr val="FF0000"/>
              </a:solidFill>
              <a:round/>
            </a:ln>
          </p:spPr>
          <p:txBody>
            <a:bodyPr wrap="none" anchor="ctr"/>
            <a:lstStyle/>
            <a:p>
              <a:endParaRPr lang="zh-CN" altLang="en-US"/>
            </a:p>
          </p:txBody>
        </p:sp>
      </p:grpSp>
      <p:grpSp>
        <p:nvGrpSpPr>
          <p:cNvPr id="109610" name="Group 182"/>
          <p:cNvGrpSpPr/>
          <p:nvPr/>
        </p:nvGrpSpPr>
        <p:grpSpPr bwMode="auto">
          <a:xfrm>
            <a:off x="2343151" y="4381501"/>
            <a:ext cx="8253413" cy="1103313"/>
            <a:chOff x="516" y="2760"/>
            <a:chExt cx="5199" cy="695"/>
          </a:xfrm>
        </p:grpSpPr>
        <p:sp>
          <p:nvSpPr>
            <p:cNvPr id="109860" name="Line 183"/>
            <p:cNvSpPr>
              <a:spLocks noChangeShapeType="1"/>
            </p:cNvSpPr>
            <p:nvPr/>
          </p:nvSpPr>
          <p:spPr bwMode="auto">
            <a:xfrm flipH="1">
              <a:off x="2773" y="3305"/>
              <a:ext cx="2942" cy="0"/>
            </a:xfrm>
            <a:prstGeom prst="line">
              <a:avLst/>
            </a:prstGeom>
            <a:noFill/>
            <a:ln w="28575">
              <a:solidFill>
                <a:srgbClr val="FF0000"/>
              </a:solidFill>
              <a:round/>
            </a:ln>
          </p:spPr>
          <p:txBody>
            <a:bodyPr wrap="none" anchor="ctr"/>
            <a:lstStyle/>
            <a:p>
              <a:endParaRPr lang="zh-CN" altLang="en-US"/>
            </a:p>
          </p:txBody>
        </p:sp>
        <p:grpSp>
          <p:nvGrpSpPr>
            <p:cNvPr id="109861" name="Group 184"/>
            <p:cNvGrpSpPr/>
            <p:nvPr/>
          </p:nvGrpSpPr>
          <p:grpSpPr bwMode="auto">
            <a:xfrm>
              <a:off x="2141" y="3128"/>
              <a:ext cx="696" cy="327"/>
              <a:chOff x="2124" y="3677"/>
              <a:chExt cx="696" cy="327"/>
            </a:xfrm>
          </p:grpSpPr>
          <p:grpSp>
            <p:nvGrpSpPr>
              <p:cNvPr id="109864" name="Group 185"/>
              <p:cNvGrpSpPr/>
              <p:nvPr/>
            </p:nvGrpSpPr>
            <p:grpSpPr bwMode="auto">
              <a:xfrm>
                <a:off x="2124" y="3684"/>
                <a:ext cx="696" cy="312"/>
                <a:chOff x="2124" y="3684"/>
                <a:chExt cx="696" cy="312"/>
              </a:xfrm>
            </p:grpSpPr>
            <p:sp>
              <p:nvSpPr>
                <p:cNvPr id="109866" name="Rectangle 186"/>
                <p:cNvSpPr>
                  <a:spLocks noChangeArrowheads="1"/>
                </p:cNvSpPr>
                <p:nvPr/>
              </p:nvSpPr>
              <p:spPr bwMode="auto">
                <a:xfrm>
                  <a:off x="2412" y="3684"/>
                  <a:ext cx="240" cy="312"/>
                </a:xfrm>
                <a:prstGeom prst="rect">
                  <a:avLst/>
                </a:prstGeom>
                <a:solidFill>
                  <a:srgbClr val="CCFF99"/>
                </a:solidFill>
                <a:ln w="28575">
                  <a:solidFill>
                    <a:schemeClr val="tx1"/>
                  </a:solidFill>
                  <a:miter lim="800000"/>
                </a:ln>
              </p:spPr>
              <p:txBody>
                <a:bodyPr wrap="none" anchor="ctr"/>
                <a:lstStyle/>
                <a:p>
                  <a:endParaRPr lang="zh-CN" altLang="en-US"/>
                </a:p>
              </p:txBody>
            </p:sp>
            <p:sp>
              <p:nvSpPr>
                <p:cNvPr id="109867" name="Oval 187"/>
                <p:cNvSpPr>
                  <a:spLocks noChangeArrowheads="1"/>
                </p:cNvSpPr>
                <p:nvPr/>
              </p:nvSpPr>
              <p:spPr bwMode="auto">
                <a:xfrm>
                  <a:off x="2292" y="3780"/>
                  <a:ext cx="120" cy="120"/>
                </a:xfrm>
                <a:prstGeom prst="ellipse">
                  <a:avLst/>
                </a:prstGeom>
                <a:solidFill>
                  <a:srgbClr val="CCFF99"/>
                </a:solidFill>
                <a:ln w="28575">
                  <a:solidFill>
                    <a:schemeClr val="tx1"/>
                  </a:solidFill>
                  <a:round/>
                </a:ln>
              </p:spPr>
              <p:txBody>
                <a:bodyPr wrap="none" anchor="ctr"/>
                <a:lstStyle/>
                <a:p>
                  <a:endParaRPr lang="zh-CN" altLang="en-US"/>
                </a:p>
              </p:txBody>
            </p:sp>
            <p:sp>
              <p:nvSpPr>
                <p:cNvPr id="109868" name="Line 188"/>
                <p:cNvSpPr>
                  <a:spLocks noChangeShapeType="1"/>
                </p:cNvSpPr>
                <p:nvPr/>
              </p:nvSpPr>
              <p:spPr bwMode="auto">
                <a:xfrm>
                  <a:off x="2652" y="3852"/>
                  <a:ext cx="168" cy="0"/>
                </a:xfrm>
                <a:prstGeom prst="line">
                  <a:avLst/>
                </a:prstGeom>
                <a:noFill/>
                <a:ln w="28575">
                  <a:solidFill>
                    <a:srgbClr val="FF0000"/>
                  </a:solidFill>
                  <a:round/>
                </a:ln>
              </p:spPr>
              <p:txBody>
                <a:bodyPr wrap="none" anchor="ctr"/>
                <a:lstStyle/>
                <a:p>
                  <a:endParaRPr lang="zh-CN" altLang="en-US"/>
                </a:p>
              </p:txBody>
            </p:sp>
            <p:sp>
              <p:nvSpPr>
                <p:cNvPr id="109869" name="Line 189"/>
                <p:cNvSpPr>
                  <a:spLocks noChangeShapeType="1"/>
                </p:cNvSpPr>
                <p:nvPr/>
              </p:nvSpPr>
              <p:spPr bwMode="auto">
                <a:xfrm>
                  <a:off x="2124" y="3852"/>
                  <a:ext cx="168" cy="0"/>
                </a:xfrm>
                <a:prstGeom prst="line">
                  <a:avLst/>
                </a:prstGeom>
                <a:noFill/>
                <a:ln w="28575">
                  <a:solidFill>
                    <a:srgbClr val="FF0000"/>
                  </a:solidFill>
                  <a:round/>
                </a:ln>
              </p:spPr>
              <p:txBody>
                <a:bodyPr wrap="none" anchor="ctr"/>
                <a:lstStyle/>
                <a:p>
                  <a:endParaRPr lang="zh-CN" altLang="en-US"/>
                </a:p>
              </p:txBody>
            </p:sp>
          </p:grpSp>
          <p:sp>
            <p:nvSpPr>
              <p:cNvPr id="109865" name="Text Box 190"/>
              <p:cNvSpPr txBox="1">
                <a:spLocks noChangeArrowheads="1"/>
              </p:cNvSpPr>
              <p:nvPr/>
            </p:nvSpPr>
            <p:spPr bwMode="auto">
              <a:xfrm>
                <a:off x="2406" y="3677"/>
                <a:ext cx="228" cy="327"/>
              </a:xfrm>
              <a:prstGeom prst="rect">
                <a:avLst/>
              </a:prstGeom>
              <a:noFill/>
              <a:ln w="9525">
                <a:noFill/>
                <a:miter lim="800000"/>
              </a:ln>
            </p:spPr>
            <p:txBody>
              <a:bodyPr wrap="none" anchor="ctr">
                <a:spAutoFit/>
              </a:bodyPr>
              <a:lstStyle/>
              <a:p>
                <a:pPr>
                  <a:lnSpc>
                    <a:spcPct val="100000"/>
                  </a:lnSpc>
                </a:pPr>
                <a:r>
                  <a:rPr kumimoji="1" lang="en-US" altLang="zh-CN" sz="2800"/>
                  <a:t>1</a:t>
                </a:r>
              </a:p>
            </p:txBody>
          </p:sp>
        </p:grpSp>
        <p:sp>
          <p:nvSpPr>
            <p:cNvPr id="109862" name="Line 191"/>
            <p:cNvSpPr>
              <a:spLocks noChangeShapeType="1"/>
            </p:cNvSpPr>
            <p:nvPr/>
          </p:nvSpPr>
          <p:spPr bwMode="auto">
            <a:xfrm flipH="1">
              <a:off x="516" y="3303"/>
              <a:ext cx="1668" cy="0"/>
            </a:xfrm>
            <a:prstGeom prst="line">
              <a:avLst/>
            </a:prstGeom>
            <a:noFill/>
            <a:ln w="28575">
              <a:solidFill>
                <a:srgbClr val="FF0000"/>
              </a:solidFill>
              <a:round/>
            </a:ln>
          </p:spPr>
          <p:txBody>
            <a:bodyPr wrap="none" anchor="ctr"/>
            <a:lstStyle/>
            <a:p>
              <a:endParaRPr lang="zh-CN" altLang="en-US"/>
            </a:p>
          </p:txBody>
        </p:sp>
        <p:sp>
          <p:nvSpPr>
            <p:cNvPr id="109863" name="Line 192"/>
            <p:cNvSpPr>
              <a:spLocks noChangeShapeType="1"/>
            </p:cNvSpPr>
            <p:nvPr/>
          </p:nvSpPr>
          <p:spPr bwMode="auto">
            <a:xfrm>
              <a:off x="522" y="2760"/>
              <a:ext cx="0" cy="552"/>
            </a:xfrm>
            <a:prstGeom prst="line">
              <a:avLst/>
            </a:prstGeom>
            <a:noFill/>
            <a:ln w="28575">
              <a:solidFill>
                <a:srgbClr val="FF0000"/>
              </a:solidFill>
              <a:round/>
            </a:ln>
          </p:spPr>
          <p:txBody>
            <a:bodyPr wrap="none" anchor="ctr"/>
            <a:lstStyle/>
            <a:p>
              <a:endParaRPr lang="zh-CN" altLang="en-US"/>
            </a:p>
          </p:txBody>
        </p:sp>
      </p:grpSp>
      <p:sp>
        <p:nvSpPr>
          <p:cNvPr id="109611" name="Line 194"/>
          <p:cNvSpPr>
            <a:spLocks noChangeShapeType="1"/>
          </p:cNvSpPr>
          <p:nvPr/>
        </p:nvSpPr>
        <p:spPr bwMode="auto">
          <a:xfrm>
            <a:off x="5448300" y="4387850"/>
            <a:ext cx="0" cy="266700"/>
          </a:xfrm>
          <a:prstGeom prst="line">
            <a:avLst/>
          </a:prstGeom>
          <a:noFill/>
          <a:ln w="28575">
            <a:solidFill>
              <a:schemeClr val="tx1"/>
            </a:solidFill>
            <a:round/>
          </a:ln>
        </p:spPr>
        <p:txBody>
          <a:bodyPr wrap="none" anchor="ctr"/>
          <a:lstStyle/>
          <a:p>
            <a:endParaRPr lang="zh-CN" altLang="en-US"/>
          </a:p>
        </p:txBody>
      </p:sp>
      <p:sp>
        <p:nvSpPr>
          <p:cNvPr id="109612" name="Line 195"/>
          <p:cNvSpPr>
            <a:spLocks noChangeShapeType="1"/>
          </p:cNvSpPr>
          <p:nvPr/>
        </p:nvSpPr>
        <p:spPr bwMode="auto">
          <a:xfrm>
            <a:off x="10015538" y="4383088"/>
            <a:ext cx="0" cy="247650"/>
          </a:xfrm>
          <a:prstGeom prst="line">
            <a:avLst/>
          </a:prstGeom>
          <a:noFill/>
          <a:ln w="28575">
            <a:solidFill>
              <a:schemeClr val="tx1"/>
            </a:solidFill>
            <a:round/>
          </a:ln>
        </p:spPr>
        <p:txBody>
          <a:bodyPr wrap="none" anchor="ctr"/>
          <a:lstStyle/>
          <a:p>
            <a:endParaRPr lang="zh-CN" altLang="en-US"/>
          </a:p>
        </p:txBody>
      </p:sp>
      <p:sp>
        <p:nvSpPr>
          <p:cNvPr id="109613" name="Line 197"/>
          <p:cNvSpPr>
            <a:spLocks noChangeShapeType="1"/>
          </p:cNvSpPr>
          <p:nvPr/>
        </p:nvSpPr>
        <p:spPr bwMode="auto">
          <a:xfrm>
            <a:off x="5448300" y="4645025"/>
            <a:ext cx="4572000" cy="0"/>
          </a:xfrm>
          <a:prstGeom prst="line">
            <a:avLst/>
          </a:prstGeom>
          <a:noFill/>
          <a:ln w="28575">
            <a:solidFill>
              <a:schemeClr val="tx1"/>
            </a:solidFill>
            <a:round/>
          </a:ln>
        </p:spPr>
        <p:txBody>
          <a:bodyPr wrap="none" anchor="ctr"/>
          <a:lstStyle/>
          <a:p>
            <a:endParaRPr lang="zh-CN" altLang="en-US"/>
          </a:p>
        </p:txBody>
      </p:sp>
      <p:sp>
        <p:nvSpPr>
          <p:cNvPr id="109614" name="Line 198"/>
          <p:cNvSpPr>
            <a:spLocks noChangeShapeType="1"/>
          </p:cNvSpPr>
          <p:nvPr/>
        </p:nvSpPr>
        <p:spPr bwMode="auto">
          <a:xfrm>
            <a:off x="6675438" y="4624388"/>
            <a:ext cx="0" cy="1458912"/>
          </a:xfrm>
          <a:prstGeom prst="line">
            <a:avLst/>
          </a:prstGeom>
          <a:noFill/>
          <a:ln w="28575">
            <a:solidFill>
              <a:schemeClr val="tx1"/>
            </a:solidFill>
            <a:round/>
          </a:ln>
        </p:spPr>
        <p:txBody>
          <a:bodyPr wrap="none" anchor="ctr"/>
          <a:lstStyle/>
          <a:p>
            <a:endParaRPr lang="zh-CN" altLang="en-US"/>
          </a:p>
        </p:txBody>
      </p:sp>
      <p:sp>
        <p:nvSpPr>
          <p:cNvPr id="109615" name="Oval 199"/>
          <p:cNvSpPr>
            <a:spLocks noChangeArrowheads="1"/>
          </p:cNvSpPr>
          <p:nvPr/>
        </p:nvSpPr>
        <p:spPr bwMode="auto">
          <a:xfrm>
            <a:off x="6604000" y="4581525"/>
            <a:ext cx="115888" cy="115888"/>
          </a:xfrm>
          <a:prstGeom prst="ellipse">
            <a:avLst/>
          </a:prstGeom>
          <a:solidFill>
            <a:schemeClr val="tx1"/>
          </a:solidFill>
          <a:ln w="9525">
            <a:solidFill>
              <a:schemeClr val="tx1"/>
            </a:solidFill>
            <a:round/>
          </a:ln>
        </p:spPr>
        <p:txBody>
          <a:bodyPr wrap="none" anchor="ctr"/>
          <a:lstStyle/>
          <a:p>
            <a:endParaRPr lang="zh-CN" altLang="en-US"/>
          </a:p>
        </p:txBody>
      </p:sp>
      <p:sp>
        <p:nvSpPr>
          <p:cNvPr id="109616" name="Text Box 200"/>
          <p:cNvSpPr txBox="1">
            <a:spLocks noChangeArrowheads="1"/>
          </p:cNvSpPr>
          <p:nvPr/>
        </p:nvSpPr>
        <p:spPr bwMode="auto">
          <a:xfrm>
            <a:off x="6442076" y="6035676"/>
            <a:ext cx="523875" cy="396875"/>
          </a:xfrm>
          <a:prstGeom prst="rect">
            <a:avLst/>
          </a:prstGeom>
          <a:noFill/>
          <a:ln w="9525">
            <a:noFill/>
            <a:miter lim="800000"/>
          </a:ln>
        </p:spPr>
        <p:txBody>
          <a:bodyPr wrap="none" anchor="ctr">
            <a:spAutoFit/>
          </a:bodyPr>
          <a:lstStyle/>
          <a:p>
            <a:pPr>
              <a:lnSpc>
                <a:spcPct val="100000"/>
              </a:lnSpc>
            </a:pPr>
            <a:r>
              <a:rPr kumimoji="1" lang="en-US" altLang="zh-CN"/>
              <a:t>CP</a:t>
            </a:r>
          </a:p>
        </p:txBody>
      </p:sp>
      <p:grpSp>
        <p:nvGrpSpPr>
          <p:cNvPr id="109617" name="Group 201"/>
          <p:cNvGrpSpPr/>
          <p:nvPr/>
        </p:nvGrpSpPr>
        <p:grpSpPr bwMode="auto">
          <a:xfrm>
            <a:off x="4481514" y="5789614"/>
            <a:ext cx="1887537" cy="860425"/>
            <a:chOff x="1863" y="3733"/>
            <a:chExt cx="1189" cy="542"/>
          </a:xfrm>
        </p:grpSpPr>
        <p:grpSp>
          <p:nvGrpSpPr>
            <p:cNvPr id="109845" name="Group 202"/>
            <p:cNvGrpSpPr/>
            <p:nvPr/>
          </p:nvGrpSpPr>
          <p:grpSpPr bwMode="auto">
            <a:xfrm>
              <a:off x="1920" y="3733"/>
              <a:ext cx="1132" cy="267"/>
              <a:chOff x="2073" y="3724"/>
              <a:chExt cx="1132" cy="267"/>
            </a:xfrm>
          </p:grpSpPr>
          <p:sp>
            <p:nvSpPr>
              <p:cNvPr id="109851" name="Line 203"/>
              <p:cNvSpPr>
                <a:spLocks noChangeShapeType="1"/>
              </p:cNvSpPr>
              <p:nvPr/>
            </p:nvSpPr>
            <p:spPr bwMode="auto">
              <a:xfrm>
                <a:off x="2073" y="3991"/>
                <a:ext cx="227" cy="0"/>
              </a:xfrm>
              <a:prstGeom prst="line">
                <a:avLst/>
              </a:prstGeom>
              <a:noFill/>
              <a:ln w="28575">
                <a:solidFill>
                  <a:schemeClr val="tx1"/>
                </a:solidFill>
                <a:round/>
              </a:ln>
            </p:spPr>
            <p:txBody>
              <a:bodyPr wrap="none" anchor="ctr"/>
              <a:lstStyle/>
              <a:p>
                <a:endParaRPr lang="zh-CN" altLang="en-US"/>
              </a:p>
            </p:txBody>
          </p:sp>
          <p:sp>
            <p:nvSpPr>
              <p:cNvPr id="109852" name="Line 204"/>
              <p:cNvSpPr>
                <a:spLocks noChangeShapeType="1"/>
              </p:cNvSpPr>
              <p:nvPr/>
            </p:nvSpPr>
            <p:spPr bwMode="auto">
              <a:xfrm>
                <a:off x="2287" y="3733"/>
                <a:ext cx="227" cy="0"/>
              </a:xfrm>
              <a:prstGeom prst="line">
                <a:avLst/>
              </a:prstGeom>
              <a:noFill/>
              <a:ln w="28575">
                <a:solidFill>
                  <a:schemeClr val="tx1"/>
                </a:solidFill>
                <a:round/>
              </a:ln>
            </p:spPr>
            <p:txBody>
              <a:bodyPr wrap="none" anchor="ctr"/>
              <a:lstStyle/>
              <a:p>
                <a:endParaRPr lang="zh-CN" altLang="en-US"/>
              </a:p>
            </p:txBody>
          </p:sp>
          <p:sp>
            <p:nvSpPr>
              <p:cNvPr id="109853" name="Line 205"/>
              <p:cNvSpPr>
                <a:spLocks noChangeShapeType="1"/>
              </p:cNvSpPr>
              <p:nvPr/>
            </p:nvSpPr>
            <p:spPr bwMode="auto">
              <a:xfrm>
                <a:off x="2528" y="3983"/>
                <a:ext cx="227" cy="0"/>
              </a:xfrm>
              <a:prstGeom prst="line">
                <a:avLst/>
              </a:prstGeom>
              <a:noFill/>
              <a:ln w="28575">
                <a:solidFill>
                  <a:schemeClr val="tx1"/>
                </a:solidFill>
                <a:round/>
              </a:ln>
            </p:spPr>
            <p:txBody>
              <a:bodyPr wrap="none" anchor="ctr"/>
              <a:lstStyle/>
              <a:p>
                <a:endParaRPr lang="zh-CN" altLang="en-US"/>
              </a:p>
            </p:txBody>
          </p:sp>
          <p:sp>
            <p:nvSpPr>
              <p:cNvPr id="109854" name="Line 206"/>
              <p:cNvSpPr>
                <a:spLocks noChangeShapeType="1"/>
              </p:cNvSpPr>
              <p:nvPr/>
            </p:nvSpPr>
            <p:spPr bwMode="auto">
              <a:xfrm>
                <a:off x="2752" y="3734"/>
                <a:ext cx="227" cy="0"/>
              </a:xfrm>
              <a:prstGeom prst="line">
                <a:avLst/>
              </a:prstGeom>
              <a:noFill/>
              <a:ln w="28575">
                <a:solidFill>
                  <a:schemeClr val="tx1"/>
                </a:solidFill>
                <a:round/>
              </a:ln>
            </p:spPr>
            <p:txBody>
              <a:bodyPr wrap="none" anchor="ctr"/>
              <a:lstStyle/>
              <a:p>
                <a:endParaRPr lang="zh-CN" altLang="en-US"/>
              </a:p>
            </p:txBody>
          </p:sp>
          <p:sp>
            <p:nvSpPr>
              <p:cNvPr id="109855" name="Line 207"/>
              <p:cNvSpPr>
                <a:spLocks noChangeShapeType="1"/>
              </p:cNvSpPr>
              <p:nvPr/>
            </p:nvSpPr>
            <p:spPr bwMode="auto">
              <a:xfrm flipV="1">
                <a:off x="2291" y="3728"/>
                <a:ext cx="0" cy="254"/>
              </a:xfrm>
              <a:prstGeom prst="line">
                <a:avLst/>
              </a:prstGeom>
              <a:noFill/>
              <a:ln w="28575">
                <a:solidFill>
                  <a:schemeClr val="tx1"/>
                </a:solidFill>
                <a:round/>
              </a:ln>
            </p:spPr>
            <p:txBody>
              <a:bodyPr wrap="none" anchor="ctr"/>
              <a:lstStyle/>
              <a:p>
                <a:endParaRPr lang="zh-CN" altLang="en-US"/>
              </a:p>
            </p:txBody>
          </p:sp>
          <p:sp>
            <p:nvSpPr>
              <p:cNvPr id="109856" name="Line 208"/>
              <p:cNvSpPr>
                <a:spLocks noChangeShapeType="1"/>
              </p:cNvSpPr>
              <p:nvPr/>
            </p:nvSpPr>
            <p:spPr bwMode="auto">
              <a:xfrm flipV="1">
                <a:off x="2525" y="3724"/>
                <a:ext cx="0" cy="254"/>
              </a:xfrm>
              <a:prstGeom prst="line">
                <a:avLst/>
              </a:prstGeom>
              <a:noFill/>
              <a:ln w="28575">
                <a:solidFill>
                  <a:schemeClr val="tx1"/>
                </a:solidFill>
                <a:round/>
              </a:ln>
            </p:spPr>
            <p:txBody>
              <a:bodyPr wrap="none" anchor="ctr"/>
              <a:lstStyle/>
              <a:p>
                <a:endParaRPr lang="zh-CN" altLang="en-US"/>
              </a:p>
            </p:txBody>
          </p:sp>
          <p:sp>
            <p:nvSpPr>
              <p:cNvPr id="109857" name="Line 209"/>
              <p:cNvSpPr>
                <a:spLocks noChangeShapeType="1"/>
              </p:cNvSpPr>
              <p:nvPr/>
            </p:nvSpPr>
            <p:spPr bwMode="auto">
              <a:xfrm flipV="1">
                <a:off x="2756" y="3729"/>
                <a:ext cx="0" cy="254"/>
              </a:xfrm>
              <a:prstGeom prst="line">
                <a:avLst/>
              </a:prstGeom>
              <a:noFill/>
              <a:ln w="28575">
                <a:solidFill>
                  <a:schemeClr val="tx1"/>
                </a:solidFill>
                <a:round/>
              </a:ln>
            </p:spPr>
            <p:txBody>
              <a:bodyPr wrap="none" anchor="ctr"/>
              <a:lstStyle/>
              <a:p>
                <a:endParaRPr lang="zh-CN" altLang="en-US"/>
              </a:p>
            </p:txBody>
          </p:sp>
          <p:sp>
            <p:nvSpPr>
              <p:cNvPr id="109858" name="Line 210"/>
              <p:cNvSpPr>
                <a:spLocks noChangeShapeType="1"/>
              </p:cNvSpPr>
              <p:nvPr/>
            </p:nvSpPr>
            <p:spPr bwMode="auto">
              <a:xfrm flipV="1">
                <a:off x="2987" y="3725"/>
                <a:ext cx="0" cy="254"/>
              </a:xfrm>
              <a:prstGeom prst="line">
                <a:avLst/>
              </a:prstGeom>
              <a:noFill/>
              <a:ln w="28575">
                <a:solidFill>
                  <a:schemeClr val="tx1"/>
                </a:solidFill>
                <a:round/>
              </a:ln>
            </p:spPr>
            <p:txBody>
              <a:bodyPr wrap="none" anchor="ctr"/>
              <a:lstStyle/>
              <a:p>
                <a:endParaRPr lang="zh-CN" altLang="en-US"/>
              </a:p>
            </p:txBody>
          </p:sp>
          <p:sp>
            <p:nvSpPr>
              <p:cNvPr id="109859" name="Line 211"/>
              <p:cNvSpPr>
                <a:spLocks noChangeShapeType="1"/>
              </p:cNvSpPr>
              <p:nvPr/>
            </p:nvSpPr>
            <p:spPr bwMode="auto">
              <a:xfrm>
                <a:off x="2978" y="3969"/>
                <a:ext cx="227" cy="0"/>
              </a:xfrm>
              <a:prstGeom prst="line">
                <a:avLst/>
              </a:prstGeom>
              <a:noFill/>
              <a:ln w="28575">
                <a:solidFill>
                  <a:schemeClr val="tx1"/>
                </a:solidFill>
                <a:round/>
              </a:ln>
            </p:spPr>
            <p:txBody>
              <a:bodyPr wrap="none" anchor="ctr"/>
              <a:lstStyle/>
              <a:p>
                <a:endParaRPr lang="zh-CN" altLang="en-US"/>
              </a:p>
            </p:txBody>
          </p:sp>
        </p:grpSp>
        <p:sp>
          <p:nvSpPr>
            <p:cNvPr id="109846" name="Text Box 212"/>
            <p:cNvSpPr txBox="1">
              <a:spLocks noChangeArrowheads="1"/>
            </p:cNvSpPr>
            <p:nvPr/>
          </p:nvSpPr>
          <p:spPr bwMode="auto">
            <a:xfrm>
              <a:off x="2171" y="4011"/>
              <a:ext cx="357" cy="250"/>
            </a:xfrm>
            <a:prstGeom prst="rect">
              <a:avLst/>
            </a:prstGeom>
            <a:noFill/>
            <a:ln w="9525">
              <a:noFill/>
              <a:miter lim="800000"/>
            </a:ln>
          </p:spPr>
          <p:txBody>
            <a:bodyPr wrap="none" anchor="ctr">
              <a:spAutoFit/>
            </a:bodyPr>
            <a:lstStyle/>
            <a:p>
              <a:pPr>
                <a:lnSpc>
                  <a:spcPct val="100000"/>
                </a:lnSpc>
              </a:pPr>
              <a:r>
                <a:rPr kumimoji="1" lang="en-US" altLang="zh-CN"/>
                <a:t>1</a:t>
              </a:r>
              <a:r>
                <a:rPr kumimoji="1" lang="zh-CN" altLang="en-US"/>
                <a:t>秒</a:t>
              </a:r>
            </a:p>
          </p:txBody>
        </p:sp>
        <p:sp>
          <p:nvSpPr>
            <p:cNvPr id="109847" name="Line 213"/>
            <p:cNvSpPr>
              <a:spLocks noChangeShapeType="1"/>
            </p:cNvSpPr>
            <p:nvPr/>
          </p:nvSpPr>
          <p:spPr bwMode="auto">
            <a:xfrm>
              <a:off x="2136" y="3937"/>
              <a:ext cx="0" cy="338"/>
            </a:xfrm>
            <a:prstGeom prst="line">
              <a:avLst/>
            </a:prstGeom>
            <a:noFill/>
            <a:ln w="9525">
              <a:solidFill>
                <a:schemeClr val="tx1"/>
              </a:solidFill>
              <a:round/>
            </a:ln>
          </p:spPr>
          <p:txBody>
            <a:bodyPr wrap="none" anchor="ctr"/>
            <a:lstStyle/>
            <a:p>
              <a:endParaRPr lang="zh-CN" altLang="en-US"/>
            </a:p>
          </p:txBody>
        </p:sp>
        <p:sp>
          <p:nvSpPr>
            <p:cNvPr id="109848" name="Line 214"/>
            <p:cNvSpPr>
              <a:spLocks noChangeShapeType="1"/>
            </p:cNvSpPr>
            <p:nvPr/>
          </p:nvSpPr>
          <p:spPr bwMode="auto">
            <a:xfrm>
              <a:off x="2596" y="3937"/>
              <a:ext cx="0" cy="338"/>
            </a:xfrm>
            <a:prstGeom prst="line">
              <a:avLst/>
            </a:prstGeom>
            <a:noFill/>
            <a:ln w="9525">
              <a:solidFill>
                <a:schemeClr val="tx1"/>
              </a:solidFill>
              <a:round/>
            </a:ln>
          </p:spPr>
          <p:txBody>
            <a:bodyPr wrap="none" anchor="ctr"/>
            <a:lstStyle/>
            <a:p>
              <a:endParaRPr lang="zh-CN" altLang="en-US"/>
            </a:p>
          </p:txBody>
        </p:sp>
        <p:sp>
          <p:nvSpPr>
            <p:cNvPr id="109849" name="Line 215"/>
            <p:cNvSpPr>
              <a:spLocks noChangeShapeType="1"/>
            </p:cNvSpPr>
            <p:nvPr/>
          </p:nvSpPr>
          <p:spPr bwMode="auto">
            <a:xfrm>
              <a:off x="1863" y="4155"/>
              <a:ext cx="273" cy="0"/>
            </a:xfrm>
            <a:prstGeom prst="line">
              <a:avLst/>
            </a:prstGeom>
            <a:noFill/>
            <a:ln w="9525">
              <a:solidFill>
                <a:schemeClr val="tx1"/>
              </a:solidFill>
              <a:round/>
              <a:tailEnd type="triangle" w="med" len="med"/>
            </a:ln>
          </p:spPr>
          <p:txBody>
            <a:bodyPr wrap="none" anchor="ctr"/>
            <a:lstStyle/>
            <a:p>
              <a:endParaRPr lang="zh-CN" altLang="en-US"/>
            </a:p>
          </p:txBody>
        </p:sp>
        <p:sp>
          <p:nvSpPr>
            <p:cNvPr id="109850" name="Line 216"/>
            <p:cNvSpPr>
              <a:spLocks noChangeShapeType="1"/>
            </p:cNvSpPr>
            <p:nvPr/>
          </p:nvSpPr>
          <p:spPr bwMode="auto">
            <a:xfrm flipH="1">
              <a:off x="2600" y="4137"/>
              <a:ext cx="272" cy="0"/>
            </a:xfrm>
            <a:prstGeom prst="line">
              <a:avLst/>
            </a:prstGeom>
            <a:noFill/>
            <a:ln w="9525">
              <a:solidFill>
                <a:schemeClr val="tx1"/>
              </a:solidFill>
              <a:round/>
              <a:tailEnd type="triangle" w="med" len="med"/>
            </a:ln>
          </p:spPr>
          <p:txBody>
            <a:bodyPr wrap="none" anchor="ctr"/>
            <a:lstStyle/>
            <a:p>
              <a:endParaRPr lang="zh-CN" altLang="en-US"/>
            </a:p>
          </p:txBody>
        </p:sp>
      </p:grpSp>
      <p:grpSp>
        <p:nvGrpSpPr>
          <p:cNvPr id="109618" name="Group 217"/>
          <p:cNvGrpSpPr/>
          <p:nvPr/>
        </p:nvGrpSpPr>
        <p:grpSpPr bwMode="auto">
          <a:xfrm>
            <a:off x="2360613" y="2065338"/>
            <a:ext cx="7366000" cy="665162"/>
            <a:chOff x="527" y="1301"/>
            <a:chExt cx="4640" cy="419"/>
          </a:xfrm>
        </p:grpSpPr>
        <p:grpSp>
          <p:nvGrpSpPr>
            <p:cNvPr id="109781" name="Group 218"/>
            <p:cNvGrpSpPr/>
            <p:nvPr/>
          </p:nvGrpSpPr>
          <p:grpSpPr bwMode="auto">
            <a:xfrm>
              <a:off x="527" y="1318"/>
              <a:ext cx="400" cy="402"/>
              <a:chOff x="4663" y="1740"/>
              <a:chExt cx="400" cy="402"/>
            </a:xfrm>
          </p:grpSpPr>
          <p:sp>
            <p:nvSpPr>
              <p:cNvPr id="109838" name="Oval 219"/>
              <p:cNvSpPr>
                <a:spLocks noChangeArrowheads="1"/>
              </p:cNvSpPr>
              <p:nvPr/>
            </p:nvSpPr>
            <p:spPr bwMode="auto">
              <a:xfrm flipV="1">
                <a:off x="4663" y="1742"/>
                <a:ext cx="400" cy="400"/>
              </a:xfrm>
              <a:prstGeom prst="ellipse">
                <a:avLst/>
              </a:prstGeom>
              <a:solidFill>
                <a:srgbClr val="FF66CC"/>
              </a:solidFill>
              <a:ln w="28575">
                <a:solidFill>
                  <a:schemeClr val="tx1"/>
                </a:solidFill>
                <a:round/>
              </a:ln>
            </p:spPr>
            <p:txBody>
              <a:bodyPr wrap="none" anchor="ctr"/>
              <a:lstStyle/>
              <a:p>
                <a:endParaRPr lang="zh-CN" altLang="en-US"/>
              </a:p>
            </p:txBody>
          </p:sp>
          <p:sp>
            <p:nvSpPr>
              <p:cNvPr id="109839" name="Line 220"/>
              <p:cNvSpPr>
                <a:spLocks noChangeShapeType="1"/>
              </p:cNvSpPr>
              <p:nvPr/>
            </p:nvSpPr>
            <p:spPr bwMode="auto">
              <a:xfrm flipV="1">
                <a:off x="4699" y="1842"/>
                <a:ext cx="327" cy="0"/>
              </a:xfrm>
              <a:prstGeom prst="line">
                <a:avLst/>
              </a:prstGeom>
              <a:noFill/>
              <a:ln w="28575">
                <a:solidFill>
                  <a:schemeClr val="tx1"/>
                </a:solidFill>
                <a:round/>
              </a:ln>
            </p:spPr>
            <p:txBody>
              <a:bodyPr wrap="none" anchor="ctr"/>
              <a:lstStyle/>
              <a:p>
                <a:endParaRPr lang="zh-CN" altLang="en-US"/>
              </a:p>
            </p:txBody>
          </p:sp>
          <p:sp>
            <p:nvSpPr>
              <p:cNvPr id="109840" name="Line 221"/>
              <p:cNvSpPr>
                <a:spLocks noChangeShapeType="1"/>
              </p:cNvSpPr>
              <p:nvPr/>
            </p:nvSpPr>
            <p:spPr bwMode="auto">
              <a:xfrm flipV="1">
                <a:off x="4686" y="2055"/>
                <a:ext cx="327" cy="0"/>
              </a:xfrm>
              <a:prstGeom prst="line">
                <a:avLst/>
              </a:prstGeom>
              <a:noFill/>
              <a:ln w="28575">
                <a:solidFill>
                  <a:schemeClr val="tx1"/>
                </a:solidFill>
                <a:round/>
              </a:ln>
            </p:spPr>
            <p:txBody>
              <a:bodyPr wrap="none" anchor="ctr"/>
              <a:lstStyle/>
              <a:p>
                <a:endParaRPr lang="zh-CN" altLang="en-US"/>
              </a:p>
            </p:txBody>
          </p:sp>
          <p:sp>
            <p:nvSpPr>
              <p:cNvPr id="109841" name="Line 222"/>
              <p:cNvSpPr>
                <a:spLocks noChangeShapeType="1"/>
              </p:cNvSpPr>
              <p:nvPr/>
            </p:nvSpPr>
            <p:spPr bwMode="auto">
              <a:xfrm>
                <a:off x="4699" y="1851"/>
                <a:ext cx="164" cy="209"/>
              </a:xfrm>
              <a:prstGeom prst="line">
                <a:avLst/>
              </a:prstGeom>
              <a:noFill/>
              <a:ln w="28575">
                <a:solidFill>
                  <a:schemeClr val="tx1"/>
                </a:solidFill>
                <a:round/>
              </a:ln>
            </p:spPr>
            <p:txBody>
              <a:bodyPr wrap="none" anchor="ctr"/>
              <a:lstStyle/>
              <a:p>
                <a:endParaRPr lang="zh-CN" altLang="en-US"/>
              </a:p>
            </p:txBody>
          </p:sp>
          <p:sp>
            <p:nvSpPr>
              <p:cNvPr id="109842" name="Line 223"/>
              <p:cNvSpPr>
                <a:spLocks noChangeShapeType="1"/>
              </p:cNvSpPr>
              <p:nvPr/>
            </p:nvSpPr>
            <p:spPr bwMode="auto">
              <a:xfrm flipH="1">
                <a:off x="4854" y="1842"/>
                <a:ext cx="172" cy="218"/>
              </a:xfrm>
              <a:prstGeom prst="line">
                <a:avLst/>
              </a:prstGeom>
              <a:noFill/>
              <a:ln w="28575">
                <a:solidFill>
                  <a:schemeClr val="tx1"/>
                </a:solidFill>
                <a:round/>
              </a:ln>
            </p:spPr>
            <p:txBody>
              <a:bodyPr wrap="none" anchor="ctr"/>
              <a:lstStyle/>
              <a:p>
                <a:endParaRPr lang="zh-CN" altLang="en-US"/>
              </a:p>
            </p:txBody>
          </p:sp>
          <p:sp>
            <p:nvSpPr>
              <p:cNvPr id="109843" name="Line 224"/>
              <p:cNvSpPr>
                <a:spLocks noChangeShapeType="1"/>
              </p:cNvSpPr>
              <p:nvPr/>
            </p:nvSpPr>
            <p:spPr bwMode="auto">
              <a:xfrm>
                <a:off x="4860" y="2046"/>
                <a:ext cx="0" cy="96"/>
              </a:xfrm>
              <a:prstGeom prst="line">
                <a:avLst/>
              </a:prstGeom>
              <a:noFill/>
              <a:ln w="28575">
                <a:solidFill>
                  <a:schemeClr val="tx1"/>
                </a:solidFill>
                <a:round/>
              </a:ln>
            </p:spPr>
            <p:txBody>
              <a:bodyPr wrap="none" anchor="ctr"/>
              <a:lstStyle/>
              <a:p>
                <a:endParaRPr lang="zh-CN" altLang="en-US"/>
              </a:p>
            </p:txBody>
          </p:sp>
          <p:sp>
            <p:nvSpPr>
              <p:cNvPr id="109844" name="Line 225"/>
              <p:cNvSpPr>
                <a:spLocks noChangeShapeType="1"/>
              </p:cNvSpPr>
              <p:nvPr/>
            </p:nvSpPr>
            <p:spPr bwMode="auto">
              <a:xfrm flipV="1">
                <a:off x="4860" y="1740"/>
                <a:ext cx="0" cy="96"/>
              </a:xfrm>
              <a:prstGeom prst="line">
                <a:avLst/>
              </a:prstGeom>
              <a:noFill/>
              <a:ln w="28575">
                <a:solidFill>
                  <a:schemeClr val="tx1"/>
                </a:solidFill>
                <a:round/>
              </a:ln>
            </p:spPr>
            <p:txBody>
              <a:bodyPr wrap="none" anchor="ctr"/>
              <a:lstStyle/>
              <a:p>
                <a:endParaRPr lang="zh-CN" altLang="en-US"/>
              </a:p>
            </p:txBody>
          </p:sp>
        </p:grpSp>
        <p:grpSp>
          <p:nvGrpSpPr>
            <p:cNvPr id="109782" name="Group 226"/>
            <p:cNvGrpSpPr/>
            <p:nvPr/>
          </p:nvGrpSpPr>
          <p:grpSpPr bwMode="auto">
            <a:xfrm>
              <a:off x="996" y="1301"/>
              <a:ext cx="400" cy="402"/>
              <a:chOff x="4663" y="1740"/>
              <a:chExt cx="400" cy="402"/>
            </a:xfrm>
          </p:grpSpPr>
          <p:sp>
            <p:nvSpPr>
              <p:cNvPr id="109831" name="Oval 227"/>
              <p:cNvSpPr>
                <a:spLocks noChangeArrowheads="1"/>
              </p:cNvSpPr>
              <p:nvPr/>
            </p:nvSpPr>
            <p:spPr bwMode="auto">
              <a:xfrm flipV="1">
                <a:off x="4663" y="1742"/>
                <a:ext cx="400" cy="400"/>
              </a:xfrm>
              <a:prstGeom prst="ellipse">
                <a:avLst/>
              </a:prstGeom>
              <a:solidFill>
                <a:srgbClr val="FF66CC"/>
              </a:solidFill>
              <a:ln w="28575">
                <a:solidFill>
                  <a:schemeClr val="tx1"/>
                </a:solidFill>
                <a:round/>
              </a:ln>
            </p:spPr>
            <p:txBody>
              <a:bodyPr wrap="none" anchor="ctr"/>
              <a:lstStyle/>
              <a:p>
                <a:endParaRPr lang="zh-CN" altLang="en-US"/>
              </a:p>
            </p:txBody>
          </p:sp>
          <p:sp>
            <p:nvSpPr>
              <p:cNvPr id="109832" name="Line 228"/>
              <p:cNvSpPr>
                <a:spLocks noChangeShapeType="1"/>
              </p:cNvSpPr>
              <p:nvPr/>
            </p:nvSpPr>
            <p:spPr bwMode="auto">
              <a:xfrm flipV="1">
                <a:off x="4699" y="1842"/>
                <a:ext cx="327" cy="0"/>
              </a:xfrm>
              <a:prstGeom prst="line">
                <a:avLst/>
              </a:prstGeom>
              <a:noFill/>
              <a:ln w="28575">
                <a:solidFill>
                  <a:schemeClr val="tx1"/>
                </a:solidFill>
                <a:round/>
              </a:ln>
            </p:spPr>
            <p:txBody>
              <a:bodyPr wrap="none" anchor="ctr"/>
              <a:lstStyle/>
              <a:p>
                <a:endParaRPr lang="zh-CN" altLang="en-US"/>
              </a:p>
            </p:txBody>
          </p:sp>
          <p:sp>
            <p:nvSpPr>
              <p:cNvPr id="109833" name="Line 229"/>
              <p:cNvSpPr>
                <a:spLocks noChangeShapeType="1"/>
              </p:cNvSpPr>
              <p:nvPr/>
            </p:nvSpPr>
            <p:spPr bwMode="auto">
              <a:xfrm flipV="1">
                <a:off x="4686" y="2055"/>
                <a:ext cx="327" cy="0"/>
              </a:xfrm>
              <a:prstGeom prst="line">
                <a:avLst/>
              </a:prstGeom>
              <a:noFill/>
              <a:ln w="28575">
                <a:solidFill>
                  <a:schemeClr val="tx1"/>
                </a:solidFill>
                <a:round/>
              </a:ln>
            </p:spPr>
            <p:txBody>
              <a:bodyPr wrap="none" anchor="ctr"/>
              <a:lstStyle/>
              <a:p>
                <a:endParaRPr lang="zh-CN" altLang="en-US"/>
              </a:p>
            </p:txBody>
          </p:sp>
          <p:sp>
            <p:nvSpPr>
              <p:cNvPr id="109834" name="Line 230"/>
              <p:cNvSpPr>
                <a:spLocks noChangeShapeType="1"/>
              </p:cNvSpPr>
              <p:nvPr/>
            </p:nvSpPr>
            <p:spPr bwMode="auto">
              <a:xfrm>
                <a:off x="4699" y="1851"/>
                <a:ext cx="164" cy="209"/>
              </a:xfrm>
              <a:prstGeom prst="line">
                <a:avLst/>
              </a:prstGeom>
              <a:noFill/>
              <a:ln w="28575">
                <a:solidFill>
                  <a:schemeClr val="tx1"/>
                </a:solidFill>
                <a:round/>
              </a:ln>
            </p:spPr>
            <p:txBody>
              <a:bodyPr wrap="none" anchor="ctr"/>
              <a:lstStyle/>
              <a:p>
                <a:endParaRPr lang="zh-CN" altLang="en-US"/>
              </a:p>
            </p:txBody>
          </p:sp>
          <p:sp>
            <p:nvSpPr>
              <p:cNvPr id="109835" name="Line 231"/>
              <p:cNvSpPr>
                <a:spLocks noChangeShapeType="1"/>
              </p:cNvSpPr>
              <p:nvPr/>
            </p:nvSpPr>
            <p:spPr bwMode="auto">
              <a:xfrm flipH="1">
                <a:off x="4854" y="1842"/>
                <a:ext cx="172" cy="218"/>
              </a:xfrm>
              <a:prstGeom prst="line">
                <a:avLst/>
              </a:prstGeom>
              <a:noFill/>
              <a:ln w="28575">
                <a:solidFill>
                  <a:schemeClr val="tx1"/>
                </a:solidFill>
                <a:round/>
              </a:ln>
            </p:spPr>
            <p:txBody>
              <a:bodyPr wrap="none" anchor="ctr"/>
              <a:lstStyle/>
              <a:p>
                <a:endParaRPr lang="zh-CN" altLang="en-US"/>
              </a:p>
            </p:txBody>
          </p:sp>
          <p:sp>
            <p:nvSpPr>
              <p:cNvPr id="109836" name="Line 232"/>
              <p:cNvSpPr>
                <a:spLocks noChangeShapeType="1"/>
              </p:cNvSpPr>
              <p:nvPr/>
            </p:nvSpPr>
            <p:spPr bwMode="auto">
              <a:xfrm>
                <a:off x="4860" y="2046"/>
                <a:ext cx="0" cy="96"/>
              </a:xfrm>
              <a:prstGeom prst="line">
                <a:avLst/>
              </a:prstGeom>
              <a:noFill/>
              <a:ln w="28575">
                <a:solidFill>
                  <a:schemeClr val="tx1"/>
                </a:solidFill>
                <a:round/>
              </a:ln>
            </p:spPr>
            <p:txBody>
              <a:bodyPr wrap="none" anchor="ctr"/>
              <a:lstStyle/>
              <a:p>
                <a:endParaRPr lang="zh-CN" altLang="en-US"/>
              </a:p>
            </p:txBody>
          </p:sp>
          <p:sp>
            <p:nvSpPr>
              <p:cNvPr id="109837" name="Line 233"/>
              <p:cNvSpPr>
                <a:spLocks noChangeShapeType="1"/>
              </p:cNvSpPr>
              <p:nvPr/>
            </p:nvSpPr>
            <p:spPr bwMode="auto">
              <a:xfrm flipV="1">
                <a:off x="4860" y="1740"/>
                <a:ext cx="0" cy="96"/>
              </a:xfrm>
              <a:prstGeom prst="line">
                <a:avLst/>
              </a:prstGeom>
              <a:noFill/>
              <a:ln w="28575">
                <a:solidFill>
                  <a:schemeClr val="tx1"/>
                </a:solidFill>
                <a:round/>
              </a:ln>
            </p:spPr>
            <p:txBody>
              <a:bodyPr wrap="none" anchor="ctr"/>
              <a:lstStyle/>
              <a:p>
                <a:endParaRPr lang="zh-CN" altLang="en-US"/>
              </a:p>
            </p:txBody>
          </p:sp>
        </p:grpSp>
        <p:grpSp>
          <p:nvGrpSpPr>
            <p:cNvPr id="109783" name="Group 234"/>
            <p:cNvGrpSpPr/>
            <p:nvPr/>
          </p:nvGrpSpPr>
          <p:grpSpPr bwMode="auto">
            <a:xfrm>
              <a:off x="1428" y="1317"/>
              <a:ext cx="400" cy="402"/>
              <a:chOff x="4663" y="1740"/>
              <a:chExt cx="400" cy="402"/>
            </a:xfrm>
          </p:grpSpPr>
          <p:sp>
            <p:nvSpPr>
              <p:cNvPr id="109824" name="Oval 235"/>
              <p:cNvSpPr>
                <a:spLocks noChangeArrowheads="1"/>
              </p:cNvSpPr>
              <p:nvPr/>
            </p:nvSpPr>
            <p:spPr bwMode="auto">
              <a:xfrm flipV="1">
                <a:off x="4663" y="1742"/>
                <a:ext cx="400" cy="400"/>
              </a:xfrm>
              <a:prstGeom prst="ellipse">
                <a:avLst/>
              </a:prstGeom>
              <a:solidFill>
                <a:srgbClr val="FF66CC"/>
              </a:solidFill>
              <a:ln w="28575">
                <a:solidFill>
                  <a:schemeClr val="tx1"/>
                </a:solidFill>
                <a:round/>
              </a:ln>
            </p:spPr>
            <p:txBody>
              <a:bodyPr wrap="none" anchor="ctr"/>
              <a:lstStyle/>
              <a:p>
                <a:endParaRPr lang="zh-CN" altLang="en-US"/>
              </a:p>
            </p:txBody>
          </p:sp>
          <p:sp>
            <p:nvSpPr>
              <p:cNvPr id="109825" name="Line 236"/>
              <p:cNvSpPr>
                <a:spLocks noChangeShapeType="1"/>
              </p:cNvSpPr>
              <p:nvPr/>
            </p:nvSpPr>
            <p:spPr bwMode="auto">
              <a:xfrm flipV="1">
                <a:off x="4699" y="1842"/>
                <a:ext cx="327" cy="0"/>
              </a:xfrm>
              <a:prstGeom prst="line">
                <a:avLst/>
              </a:prstGeom>
              <a:noFill/>
              <a:ln w="28575">
                <a:solidFill>
                  <a:schemeClr val="tx1"/>
                </a:solidFill>
                <a:round/>
              </a:ln>
            </p:spPr>
            <p:txBody>
              <a:bodyPr wrap="none" anchor="ctr"/>
              <a:lstStyle/>
              <a:p>
                <a:endParaRPr lang="zh-CN" altLang="en-US"/>
              </a:p>
            </p:txBody>
          </p:sp>
          <p:sp>
            <p:nvSpPr>
              <p:cNvPr id="109826" name="Line 237"/>
              <p:cNvSpPr>
                <a:spLocks noChangeShapeType="1"/>
              </p:cNvSpPr>
              <p:nvPr/>
            </p:nvSpPr>
            <p:spPr bwMode="auto">
              <a:xfrm flipV="1">
                <a:off x="4686" y="2055"/>
                <a:ext cx="327" cy="0"/>
              </a:xfrm>
              <a:prstGeom prst="line">
                <a:avLst/>
              </a:prstGeom>
              <a:noFill/>
              <a:ln w="28575">
                <a:solidFill>
                  <a:schemeClr val="tx1"/>
                </a:solidFill>
                <a:round/>
              </a:ln>
            </p:spPr>
            <p:txBody>
              <a:bodyPr wrap="none" anchor="ctr"/>
              <a:lstStyle/>
              <a:p>
                <a:endParaRPr lang="zh-CN" altLang="en-US"/>
              </a:p>
            </p:txBody>
          </p:sp>
          <p:sp>
            <p:nvSpPr>
              <p:cNvPr id="109827" name="Line 238"/>
              <p:cNvSpPr>
                <a:spLocks noChangeShapeType="1"/>
              </p:cNvSpPr>
              <p:nvPr/>
            </p:nvSpPr>
            <p:spPr bwMode="auto">
              <a:xfrm>
                <a:off x="4699" y="1851"/>
                <a:ext cx="164" cy="209"/>
              </a:xfrm>
              <a:prstGeom prst="line">
                <a:avLst/>
              </a:prstGeom>
              <a:noFill/>
              <a:ln w="28575">
                <a:solidFill>
                  <a:schemeClr val="tx1"/>
                </a:solidFill>
                <a:round/>
              </a:ln>
            </p:spPr>
            <p:txBody>
              <a:bodyPr wrap="none" anchor="ctr"/>
              <a:lstStyle/>
              <a:p>
                <a:endParaRPr lang="zh-CN" altLang="en-US"/>
              </a:p>
            </p:txBody>
          </p:sp>
          <p:sp>
            <p:nvSpPr>
              <p:cNvPr id="109828" name="Line 239"/>
              <p:cNvSpPr>
                <a:spLocks noChangeShapeType="1"/>
              </p:cNvSpPr>
              <p:nvPr/>
            </p:nvSpPr>
            <p:spPr bwMode="auto">
              <a:xfrm flipH="1">
                <a:off x="4854" y="1842"/>
                <a:ext cx="172" cy="218"/>
              </a:xfrm>
              <a:prstGeom prst="line">
                <a:avLst/>
              </a:prstGeom>
              <a:noFill/>
              <a:ln w="28575">
                <a:solidFill>
                  <a:schemeClr val="tx1"/>
                </a:solidFill>
                <a:round/>
              </a:ln>
            </p:spPr>
            <p:txBody>
              <a:bodyPr wrap="none" anchor="ctr"/>
              <a:lstStyle/>
              <a:p>
                <a:endParaRPr lang="zh-CN" altLang="en-US"/>
              </a:p>
            </p:txBody>
          </p:sp>
          <p:sp>
            <p:nvSpPr>
              <p:cNvPr id="109829" name="Line 240"/>
              <p:cNvSpPr>
                <a:spLocks noChangeShapeType="1"/>
              </p:cNvSpPr>
              <p:nvPr/>
            </p:nvSpPr>
            <p:spPr bwMode="auto">
              <a:xfrm>
                <a:off x="4860" y="2046"/>
                <a:ext cx="0" cy="96"/>
              </a:xfrm>
              <a:prstGeom prst="line">
                <a:avLst/>
              </a:prstGeom>
              <a:noFill/>
              <a:ln w="28575">
                <a:solidFill>
                  <a:schemeClr val="tx1"/>
                </a:solidFill>
                <a:round/>
              </a:ln>
            </p:spPr>
            <p:txBody>
              <a:bodyPr wrap="none" anchor="ctr"/>
              <a:lstStyle/>
              <a:p>
                <a:endParaRPr lang="zh-CN" altLang="en-US"/>
              </a:p>
            </p:txBody>
          </p:sp>
          <p:sp>
            <p:nvSpPr>
              <p:cNvPr id="109830" name="Line 241"/>
              <p:cNvSpPr>
                <a:spLocks noChangeShapeType="1"/>
              </p:cNvSpPr>
              <p:nvPr/>
            </p:nvSpPr>
            <p:spPr bwMode="auto">
              <a:xfrm flipV="1">
                <a:off x="4860" y="1740"/>
                <a:ext cx="0" cy="96"/>
              </a:xfrm>
              <a:prstGeom prst="line">
                <a:avLst/>
              </a:prstGeom>
              <a:noFill/>
              <a:ln w="28575">
                <a:solidFill>
                  <a:schemeClr val="tx1"/>
                </a:solidFill>
                <a:round/>
              </a:ln>
            </p:spPr>
            <p:txBody>
              <a:bodyPr wrap="none" anchor="ctr"/>
              <a:lstStyle/>
              <a:p>
                <a:endParaRPr lang="zh-CN" altLang="en-US"/>
              </a:p>
            </p:txBody>
          </p:sp>
        </p:grpSp>
        <p:grpSp>
          <p:nvGrpSpPr>
            <p:cNvPr id="109784" name="Group 242"/>
            <p:cNvGrpSpPr/>
            <p:nvPr/>
          </p:nvGrpSpPr>
          <p:grpSpPr bwMode="auto">
            <a:xfrm>
              <a:off x="1908" y="1301"/>
              <a:ext cx="400" cy="402"/>
              <a:chOff x="4663" y="1740"/>
              <a:chExt cx="400" cy="402"/>
            </a:xfrm>
          </p:grpSpPr>
          <p:sp>
            <p:nvSpPr>
              <p:cNvPr id="109817" name="Oval 243"/>
              <p:cNvSpPr>
                <a:spLocks noChangeArrowheads="1"/>
              </p:cNvSpPr>
              <p:nvPr/>
            </p:nvSpPr>
            <p:spPr bwMode="auto">
              <a:xfrm flipV="1">
                <a:off x="4663" y="1742"/>
                <a:ext cx="400" cy="400"/>
              </a:xfrm>
              <a:prstGeom prst="ellipse">
                <a:avLst/>
              </a:prstGeom>
              <a:solidFill>
                <a:srgbClr val="FF66CC"/>
              </a:solidFill>
              <a:ln w="28575">
                <a:solidFill>
                  <a:schemeClr val="tx1"/>
                </a:solidFill>
                <a:round/>
              </a:ln>
            </p:spPr>
            <p:txBody>
              <a:bodyPr wrap="none" anchor="ctr"/>
              <a:lstStyle/>
              <a:p>
                <a:endParaRPr lang="zh-CN" altLang="en-US"/>
              </a:p>
            </p:txBody>
          </p:sp>
          <p:sp>
            <p:nvSpPr>
              <p:cNvPr id="109818" name="Line 244"/>
              <p:cNvSpPr>
                <a:spLocks noChangeShapeType="1"/>
              </p:cNvSpPr>
              <p:nvPr/>
            </p:nvSpPr>
            <p:spPr bwMode="auto">
              <a:xfrm flipV="1">
                <a:off x="4699" y="1842"/>
                <a:ext cx="327" cy="0"/>
              </a:xfrm>
              <a:prstGeom prst="line">
                <a:avLst/>
              </a:prstGeom>
              <a:noFill/>
              <a:ln w="28575">
                <a:solidFill>
                  <a:schemeClr val="tx1"/>
                </a:solidFill>
                <a:round/>
              </a:ln>
            </p:spPr>
            <p:txBody>
              <a:bodyPr wrap="none" anchor="ctr"/>
              <a:lstStyle/>
              <a:p>
                <a:endParaRPr lang="zh-CN" altLang="en-US"/>
              </a:p>
            </p:txBody>
          </p:sp>
          <p:sp>
            <p:nvSpPr>
              <p:cNvPr id="109819" name="Line 245"/>
              <p:cNvSpPr>
                <a:spLocks noChangeShapeType="1"/>
              </p:cNvSpPr>
              <p:nvPr/>
            </p:nvSpPr>
            <p:spPr bwMode="auto">
              <a:xfrm flipV="1">
                <a:off x="4686" y="2055"/>
                <a:ext cx="327" cy="0"/>
              </a:xfrm>
              <a:prstGeom prst="line">
                <a:avLst/>
              </a:prstGeom>
              <a:noFill/>
              <a:ln w="28575">
                <a:solidFill>
                  <a:schemeClr val="tx1"/>
                </a:solidFill>
                <a:round/>
              </a:ln>
            </p:spPr>
            <p:txBody>
              <a:bodyPr wrap="none" anchor="ctr"/>
              <a:lstStyle/>
              <a:p>
                <a:endParaRPr lang="zh-CN" altLang="en-US"/>
              </a:p>
            </p:txBody>
          </p:sp>
          <p:sp>
            <p:nvSpPr>
              <p:cNvPr id="109820" name="Line 246"/>
              <p:cNvSpPr>
                <a:spLocks noChangeShapeType="1"/>
              </p:cNvSpPr>
              <p:nvPr/>
            </p:nvSpPr>
            <p:spPr bwMode="auto">
              <a:xfrm>
                <a:off x="4699" y="1851"/>
                <a:ext cx="164" cy="209"/>
              </a:xfrm>
              <a:prstGeom prst="line">
                <a:avLst/>
              </a:prstGeom>
              <a:noFill/>
              <a:ln w="28575">
                <a:solidFill>
                  <a:schemeClr val="tx1"/>
                </a:solidFill>
                <a:round/>
              </a:ln>
            </p:spPr>
            <p:txBody>
              <a:bodyPr wrap="none" anchor="ctr"/>
              <a:lstStyle/>
              <a:p>
                <a:endParaRPr lang="zh-CN" altLang="en-US"/>
              </a:p>
            </p:txBody>
          </p:sp>
          <p:sp>
            <p:nvSpPr>
              <p:cNvPr id="109821" name="Line 247"/>
              <p:cNvSpPr>
                <a:spLocks noChangeShapeType="1"/>
              </p:cNvSpPr>
              <p:nvPr/>
            </p:nvSpPr>
            <p:spPr bwMode="auto">
              <a:xfrm flipH="1">
                <a:off x="4854" y="1842"/>
                <a:ext cx="172" cy="218"/>
              </a:xfrm>
              <a:prstGeom prst="line">
                <a:avLst/>
              </a:prstGeom>
              <a:noFill/>
              <a:ln w="28575">
                <a:solidFill>
                  <a:schemeClr val="tx1"/>
                </a:solidFill>
                <a:round/>
              </a:ln>
            </p:spPr>
            <p:txBody>
              <a:bodyPr wrap="none" anchor="ctr"/>
              <a:lstStyle/>
              <a:p>
                <a:endParaRPr lang="zh-CN" altLang="en-US"/>
              </a:p>
            </p:txBody>
          </p:sp>
          <p:sp>
            <p:nvSpPr>
              <p:cNvPr id="109822" name="Line 248"/>
              <p:cNvSpPr>
                <a:spLocks noChangeShapeType="1"/>
              </p:cNvSpPr>
              <p:nvPr/>
            </p:nvSpPr>
            <p:spPr bwMode="auto">
              <a:xfrm>
                <a:off x="4860" y="2046"/>
                <a:ext cx="0" cy="96"/>
              </a:xfrm>
              <a:prstGeom prst="line">
                <a:avLst/>
              </a:prstGeom>
              <a:noFill/>
              <a:ln w="28575">
                <a:solidFill>
                  <a:schemeClr val="tx1"/>
                </a:solidFill>
                <a:round/>
              </a:ln>
            </p:spPr>
            <p:txBody>
              <a:bodyPr wrap="none" anchor="ctr"/>
              <a:lstStyle/>
              <a:p>
                <a:endParaRPr lang="zh-CN" altLang="en-US"/>
              </a:p>
            </p:txBody>
          </p:sp>
          <p:sp>
            <p:nvSpPr>
              <p:cNvPr id="109823" name="Line 249"/>
              <p:cNvSpPr>
                <a:spLocks noChangeShapeType="1"/>
              </p:cNvSpPr>
              <p:nvPr/>
            </p:nvSpPr>
            <p:spPr bwMode="auto">
              <a:xfrm flipV="1">
                <a:off x="4860" y="1740"/>
                <a:ext cx="0" cy="96"/>
              </a:xfrm>
              <a:prstGeom prst="line">
                <a:avLst/>
              </a:prstGeom>
              <a:noFill/>
              <a:ln w="28575">
                <a:solidFill>
                  <a:schemeClr val="tx1"/>
                </a:solidFill>
                <a:round/>
              </a:ln>
            </p:spPr>
            <p:txBody>
              <a:bodyPr wrap="none" anchor="ctr"/>
              <a:lstStyle/>
              <a:p>
                <a:endParaRPr lang="zh-CN" altLang="en-US"/>
              </a:p>
            </p:txBody>
          </p:sp>
        </p:grpSp>
        <p:grpSp>
          <p:nvGrpSpPr>
            <p:cNvPr id="109785" name="Group 250"/>
            <p:cNvGrpSpPr/>
            <p:nvPr/>
          </p:nvGrpSpPr>
          <p:grpSpPr bwMode="auto">
            <a:xfrm>
              <a:off x="3399" y="1316"/>
              <a:ext cx="400" cy="402"/>
              <a:chOff x="4663" y="1740"/>
              <a:chExt cx="400" cy="402"/>
            </a:xfrm>
          </p:grpSpPr>
          <p:sp>
            <p:nvSpPr>
              <p:cNvPr id="109810" name="Oval 251"/>
              <p:cNvSpPr>
                <a:spLocks noChangeArrowheads="1"/>
              </p:cNvSpPr>
              <p:nvPr/>
            </p:nvSpPr>
            <p:spPr bwMode="auto">
              <a:xfrm flipV="1">
                <a:off x="4663" y="1742"/>
                <a:ext cx="400" cy="400"/>
              </a:xfrm>
              <a:prstGeom prst="ellipse">
                <a:avLst/>
              </a:prstGeom>
              <a:solidFill>
                <a:srgbClr val="FF66CC"/>
              </a:solidFill>
              <a:ln w="28575">
                <a:solidFill>
                  <a:schemeClr val="tx1"/>
                </a:solidFill>
                <a:round/>
              </a:ln>
            </p:spPr>
            <p:txBody>
              <a:bodyPr wrap="none" anchor="ctr"/>
              <a:lstStyle/>
              <a:p>
                <a:endParaRPr lang="zh-CN" altLang="en-US"/>
              </a:p>
            </p:txBody>
          </p:sp>
          <p:sp>
            <p:nvSpPr>
              <p:cNvPr id="109811" name="Line 252"/>
              <p:cNvSpPr>
                <a:spLocks noChangeShapeType="1"/>
              </p:cNvSpPr>
              <p:nvPr/>
            </p:nvSpPr>
            <p:spPr bwMode="auto">
              <a:xfrm flipV="1">
                <a:off x="4699" y="1842"/>
                <a:ext cx="327" cy="0"/>
              </a:xfrm>
              <a:prstGeom prst="line">
                <a:avLst/>
              </a:prstGeom>
              <a:noFill/>
              <a:ln w="28575">
                <a:solidFill>
                  <a:schemeClr val="tx1"/>
                </a:solidFill>
                <a:round/>
              </a:ln>
            </p:spPr>
            <p:txBody>
              <a:bodyPr wrap="none" anchor="ctr"/>
              <a:lstStyle/>
              <a:p>
                <a:endParaRPr lang="zh-CN" altLang="en-US"/>
              </a:p>
            </p:txBody>
          </p:sp>
          <p:sp>
            <p:nvSpPr>
              <p:cNvPr id="109812" name="Line 253"/>
              <p:cNvSpPr>
                <a:spLocks noChangeShapeType="1"/>
              </p:cNvSpPr>
              <p:nvPr/>
            </p:nvSpPr>
            <p:spPr bwMode="auto">
              <a:xfrm flipV="1">
                <a:off x="4686" y="2055"/>
                <a:ext cx="327" cy="0"/>
              </a:xfrm>
              <a:prstGeom prst="line">
                <a:avLst/>
              </a:prstGeom>
              <a:noFill/>
              <a:ln w="28575">
                <a:solidFill>
                  <a:schemeClr val="tx1"/>
                </a:solidFill>
                <a:round/>
              </a:ln>
            </p:spPr>
            <p:txBody>
              <a:bodyPr wrap="none" anchor="ctr"/>
              <a:lstStyle/>
              <a:p>
                <a:endParaRPr lang="zh-CN" altLang="en-US"/>
              </a:p>
            </p:txBody>
          </p:sp>
          <p:sp>
            <p:nvSpPr>
              <p:cNvPr id="109813" name="Line 254"/>
              <p:cNvSpPr>
                <a:spLocks noChangeShapeType="1"/>
              </p:cNvSpPr>
              <p:nvPr/>
            </p:nvSpPr>
            <p:spPr bwMode="auto">
              <a:xfrm>
                <a:off x="4699" y="1851"/>
                <a:ext cx="164" cy="209"/>
              </a:xfrm>
              <a:prstGeom prst="line">
                <a:avLst/>
              </a:prstGeom>
              <a:noFill/>
              <a:ln w="28575">
                <a:solidFill>
                  <a:schemeClr val="tx1"/>
                </a:solidFill>
                <a:round/>
              </a:ln>
            </p:spPr>
            <p:txBody>
              <a:bodyPr wrap="none" anchor="ctr"/>
              <a:lstStyle/>
              <a:p>
                <a:endParaRPr lang="zh-CN" altLang="en-US"/>
              </a:p>
            </p:txBody>
          </p:sp>
          <p:sp>
            <p:nvSpPr>
              <p:cNvPr id="109814" name="Line 255"/>
              <p:cNvSpPr>
                <a:spLocks noChangeShapeType="1"/>
              </p:cNvSpPr>
              <p:nvPr/>
            </p:nvSpPr>
            <p:spPr bwMode="auto">
              <a:xfrm flipH="1">
                <a:off x="4854" y="1842"/>
                <a:ext cx="172" cy="218"/>
              </a:xfrm>
              <a:prstGeom prst="line">
                <a:avLst/>
              </a:prstGeom>
              <a:noFill/>
              <a:ln w="28575">
                <a:solidFill>
                  <a:schemeClr val="tx1"/>
                </a:solidFill>
                <a:round/>
              </a:ln>
            </p:spPr>
            <p:txBody>
              <a:bodyPr wrap="none" anchor="ctr"/>
              <a:lstStyle/>
              <a:p>
                <a:endParaRPr lang="zh-CN" altLang="en-US"/>
              </a:p>
            </p:txBody>
          </p:sp>
          <p:sp>
            <p:nvSpPr>
              <p:cNvPr id="109815" name="Line 256"/>
              <p:cNvSpPr>
                <a:spLocks noChangeShapeType="1"/>
              </p:cNvSpPr>
              <p:nvPr/>
            </p:nvSpPr>
            <p:spPr bwMode="auto">
              <a:xfrm>
                <a:off x="4860" y="2046"/>
                <a:ext cx="0" cy="96"/>
              </a:xfrm>
              <a:prstGeom prst="line">
                <a:avLst/>
              </a:prstGeom>
              <a:noFill/>
              <a:ln w="28575">
                <a:solidFill>
                  <a:schemeClr val="tx1"/>
                </a:solidFill>
                <a:round/>
              </a:ln>
            </p:spPr>
            <p:txBody>
              <a:bodyPr wrap="none" anchor="ctr"/>
              <a:lstStyle/>
              <a:p>
                <a:endParaRPr lang="zh-CN" altLang="en-US"/>
              </a:p>
            </p:txBody>
          </p:sp>
          <p:sp>
            <p:nvSpPr>
              <p:cNvPr id="109816" name="Line 257"/>
              <p:cNvSpPr>
                <a:spLocks noChangeShapeType="1"/>
              </p:cNvSpPr>
              <p:nvPr/>
            </p:nvSpPr>
            <p:spPr bwMode="auto">
              <a:xfrm flipV="1">
                <a:off x="4860" y="1740"/>
                <a:ext cx="0" cy="96"/>
              </a:xfrm>
              <a:prstGeom prst="line">
                <a:avLst/>
              </a:prstGeom>
              <a:noFill/>
              <a:ln w="28575">
                <a:solidFill>
                  <a:schemeClr val="tx1"/>
                </a:solidFill>
                <a:round/>
              </a:ln>
            </p:spPr>
            <p:txBody>
              <a:bodyPr wrap="none" anchor="ctr"/>
              <a:lstStyle/>
              <a:p>
                <a:endParaRPr lang="zh-CN" altLang="en-US"/>
              </a:p>
            </p:txBody>
          </p:sp>
        </p:grpSp>
        <p:grpSp>
          <p:nvGrpSpPr>
            <p:cNvPr id="109786" name="Group 258"/>
            <p:cNvGrpSpPr/>
            <p:nvPr/>
          </p:nvGrpSpPr>
          <p:grpSpPr bwMode="auto">
            <a:xfrm>
              <a:off x="3851" y="1315"/>
              <a:ext cx="400" cy="402"/>
              <a:chOff x="4663" y="1740"/>
              <a:chExt cx="400" cy="402"/>
            </a:xfrm>
          </p:grpSpPr>
          <p:sp>
            <p:nvSpPr>
              <p:cNvPr id="109803" name="Oval 259"/>
              <p:cNvSpPr>
                <a:spLocks noChangeArrowheads="1"/>
              </p:cNvSpPr>
              <p:nvPr/>
            </p:nvSpPr>
            <p:spPr bwMode="auto">
              <a:xfrm flipV="1">
                <a:off x="4663" y="1742"/>
                <a:ext cx="400" cy="400"/>
              </a:xfrm>
              <a:prstGeom prst="ellipse">
                <a:avLst/>
              </a:prstGeom>
              <a:solidFill>
                <a:srgbClr val="FF66CC"/>
              </a:solidFill>
              <a:ln w="28575">
                <a:solidFill>
                  <a:schemeClr val="tx1"/>
                </a:solidFill>
                <a:round/>
              </a:ln>
            </p:spPr>
            <p:txBody>
              <a:bodyPr wrap="none" anchor="ctr"/>
              <a:lstStyle/>
              <a:p>
                <a:endParaRPr lang="zh-CN" altLang="en-US"/>
              </a:p>
            </p:txBody>
          </p:sp>
          <p:sp>
            <p:nvSpPr>
              <p:cNvPr id="109804" name="Line 260"/>
              <p:cNvSpPr>
                <a:spLocks noChangeShapeType="1"/>
              </p:cNvSpPr>
              <p:nvPr/>
            </p:nvSpPr>
            <p:spPr bwMode="auto">
              <a:xfrm flipV="1">
                <a:off x="4699" y="1842"/>
                <a:ext cx="327" cy="0"/>
              </a:xfrm>
              <a:prstGeom prst="line">
                <a:avLst/>
              </a:prstGeom>
              <a:noFill/>
              <a:ln w="28575">
                <a:solidFill>
                  <a:schemeClr val="tx1"/>
                </a:solidFill>
                <a:round/>
              </a:ln>
            </p:spPr>
            <p:txBody>
              <a:bodyPr wrap="none" anchor="ctr"/>
              <a:lstStyle/>
              <a:p>
                <a:endParaRPr lang="zh-CN" altLang="en-US"/>
              </a:p>
            </p:txBody>
          </p:sp>
          <p:sp>
            <p:nvSpPr>
              <p:cNvPr id="109805" name="Line 261"/>
              <p:cNvSpPr>
                <a:spLocks noChangeShapeType="1"/>
              </p:cNvSpPr>
              <p:nvPr/>
            </p:nvSpPr>
            <p:spPr bwMode="auto">
              <a:xfrm flipV="1">
                <a:off x="4686" y="2055"/>
                <a:ext cx="327" cy="0"/>
              </a:xfrm>
              <a:prstGeom prst="line">
                <a:avLst/>
              </a:prstGeom>
              <a:noFill/>
              <a:ln w="28575">
                <a:solidFill>
                  <a:schemeClr val="tx1"/>
                </a:solidFill>
                <a:round/>
              </a:ln>
            </p:spPr>
            <p:txBody>
              <a:bodyPr wrap="none" anchor="ctr"/>
              <a:lstStyle/>
              <a:p>
                <a:endParaRPr lang="zh-CN" altLang="en-US"/>
              </a:p>
            </p:txBody>
          </p:sp>
          <p:sp>
            <p:nvSpPr>
              <p:cNvPr id="109806" name="Line 262"/>
              <p:cNvSpPr>
                <a:spLocks noChangeShapeType="1"/>
              </p:cNvSpPr>
              <p:nvPr/>
            </p:nvSpPr>
            <p:spPr bwMode="auto">
              <a:xfrm>
                <a:off x="4699" y="1851"/>
                <a:ext cx="164" cy="209"/>
              </a:xfrm>
              <a:prstGeom prst="line">
                <a:avLst/>
              </a:prstGeom>
              <a:noFill/>
              <a:ln w="28575">
                <a:solidFill>
                  <a:schemeClr val="tx1"/>
                </a:solidFill>
                <a:round/>
              </a:ln>
            </p:spPr>
            <p:txBody>
              <a:bodyPr wrap="none" anchor="ctr"/>
              <a:lstStyle/>
              <a:p>
                <a:endParaRPr lang="zh-CN" altLang="en-US"/>
              </a:p>
            </p:txBody>
          </p:sp>
          <p:sp>
            <p:nvSpPr>
              <p:cNvPr id="109807" name="Line 263"/>
              <p:cNvSpPr>
                <a:spLocks noChangeShapeType="1"/>
              </p:cNvSpPr>
              <p:nvPr/>
            </p:nvSpPr>
            <p:spPr bwMode="auto">
              <a:xfrm flipH="1">
                <a:off x="4854" y="1842"/>
                <a:ext cx="172" cy="218"/>
              </a:xfrm>
              <a:prstGeom prst="line">
                <a:avLst/>
              </a:prstGeom>
              <a:noFill/>
              <a:ln w="28575">
                <a:solidFill>
                  <a:schemeClr val="tx1"/>
                </a:solidFill>
                <a:round/>
              </a:ln>
            </p:spPr>
            <p:txBody>
              <a:bodyPr wrap="none" anchor="ctr"/>
              <a:lstStyle/>
              <a:p>
                <a:endParaRPr lang="zh-CN" altLang="en-US"/>
              </a:p>
            </p:txBody>
          </p:sp>
          <p:sp>
            <p:nvSpPr>
              <p:cNvPr id="109808" name="Line 264"/>
              <p:cNvSpPr>
                <a:spLocks noChangeShapeType="1"/>
              </p:cNvSpPr>
              <p:nvPr/>
            </p:nvSpPr>
            <p:spPr bwMode="auto">
              <a:xfrm>
                <a:off x="4860" y="2046"/>
                <a:ext cx="0" cy="96"/>
              </a:xfrm>
              <a:prstGeom prst="line">
                <a:avLst/>
              </a:prstGeom>
              <a:noFill/>
              <a:ln w="28575">
                <a:solidFill>
                  <a:schemeClr val="tx1"/>
                </a:solidFill>
                <a:round/>
              </a:ln>
            </p:spPr>
            <p:txBody>
              <a:bodyPr wrap="none" anchor="ctr"/>
              <a:lstStyle/>
              <a:p>
                <a:endParaRPr lang="zh-CN" altLang="en-US"/>
              </a:p>
            </p:txBody>
          </p:sp>
          <p:sp>
            <p:nvSpPr>
              <p:cNvPr id="109809" name="Line 265"/>
              <p:cNvSpPr>
                <a:spLocks noChangeShapeType="1"/>
              </p:cNvSpPr>
              <p:nvPr/>
            </p:nvSpPr>
            <p:spPr bwMode="auto">
              <a:xfrm flipV="1">
                <a:off x="4860" y="1740"/>
                <a:ext cx="0" cy="96"/>
              </a:xfrm>
              <a:prstGeom prst="line">
                <a:avLst/>
              </a:prstGeom>
              <a:noFill/>
              <a:ln w="28575">
                <a:solidFill>
                  <a:schemeClr val="tx1"/>
                </a:solidFill>
                <a:round/>
              </a:ln>
            </p:spPr>
            <p:txBody>
              <a:bodyPr wrap="none" anchor="ctr"/>
              <a:lstStyle/>
              <a:p>
                <a:endParaRPr lang="zh-CN" altLang="en-US"/>
              </a:p>
            </p:txBody>
          </p:sp>
        </p:grpSp>
        <p:grpSp>
          <p:nvGrpSpPr>
            <p:cNvPr id="109787" name="Group 266"/>
            <p:cNvGrpSpPr/>
            <p:nvPr/>
          </p:nvGrpSpPr>
          <p:grpSpPr bwMode="auto">
            <a:xfrm>
              <a:off x="4287" y="1313"/>
              <a:ext cx="400" cy="402"/>
              <a:chOff x="4663" y="1740"/>
              <a:chExt cx="400" cy="402"/>
            </a:xfrm>
          </p:grpSpPr>
          <p:sp>
            <p:nvSpPr>
              <p:cNvPr id="109796" name="Oval 267"/>
              <p:cNvSpPr>
                <a:spLocks noChangeArrowheads="1"/>
              </p:cNvSpPr>
              <p:nvPr/>
            </p:nvSpPr>
            <p:spPr bwMode="auto">
              <a:xfrm flipV="1">
                <a:off x="4663" y="1742"/>
                <a:ext cx="400" cy="400"/>
              </a:xfrm>
              <a:prstGeom prst="ellipse">
                <a:avLst/>
              </a:prstGeom>
              <a:solidFill>
                <a:srgbClr val="FF66CC"/>
              </a:solidFill>
              <a:ln w="28575">
                <a:solidFill>
                  <a:schemeClr val="tx1"/>
                </a:solidFill>
                <a:round/>
              </a:ln>
            </p:spPr>
            <p:txBody>
              <a:bodyPr wrap="none" anchor="ctr"/>
              <a:lstStyle/>
              <a:p>
                <a:endParaRPr lang="zh-CN" altLang="en-US"/>
              </a:p>
            </p:txBody>
          </p:sp>
          <p:sp>
            <p:nvSpPr>
              <p:cNvPr id="109797" name="Line 268"/>
              <p:cNvSpPr>
                <a:spLocks noChangeShapeType="1"/>
              </p:cNvSpPr>
              <p:nvPr/>
            </p:nvSpPr>
            <p:spPr bwMode="auto">
              <a:xfrm flipV="1">
                <a:off x="4699" y="1842"/>
                <a:ext cx="327" cy="0"/>
              </a:xfrm>
              <a:prstGeom prst="line">
                <a:avLst/>
              </a:prstGeom>
              <a:noFill/>
              <a:ln w="28575">
                <a:solidFill>
                  <a:schemeClr val="tx1"/>
                </a:solidFill>
                <a:round/>
              </a:ln>
            </p:spPr>
            <p:txBody>
              <a:bodyPr wrap="none" anchor="ctr"/>
              <a:lstStyle/>
              <a:p>
                <a:endParaRPr lang="zh-CN" altLang="en-US"/>
              </a:p>
            </p:txBody>
          </p:sp>
          <p:sp>
            <p:nvSpPr>
              <p:cNvPr id="109798" name="Line 269"/>
              <p:cNvSpPr>
                <a:spLocks noChangeShapeType="1"/>
              </p:cNvSpPr>
              <p:nvPr/>
            </p:nvSpPr>
            <p:spPr bwMode="auto">
              <a:xfrm flipV="1">
                <a:off x="4686" y="2055"/>
                <a:ext cx="327" cy="0"/>
              </a:xfrm>
              <a:prstGeom prst="line">
                <a:avLst/>
              </a:prstGeom>
              <a:noFill/>
              <a:ln w="28575">
                <a:solidFill>
                  <a:schemeClr val="tx1"/>
                </a:solidFill>
                <a:round/>
              </a:ln>
            </p:spPr>
            <p:txBody>
              <a:bodyPr wrap="none" anchor="ctr"/>
              <a:lstStyle/>
              <a:p>
                <a:endParaRPr lang="zh-CN" altLang="en-US"/>
              </a:p>
            </p:txBody>
          </p:sp>
          <p:sp>
            <p:nvSpPr>
              <p:cNvPr id="109799" name="Line 270"/>
              <p:cNvSpPr>
                <a:spLocks noChangeShapeType="1"/>
              </p:cNvSpPr>
              <p:nvPr/>
            </p:nvSpPr>
            <p:spPr bwMode="auto">
              <a:xfrm>
                <a:off x="4699" y="1851"/>
                <a:ext cx="164" cy="209"/>
              </a:xfrm>
              <a:prstGeom prst="line">
                <a:avLst/>
              </a:prstGeom>
              <a:noFill/>
              <a:ln w="28575">
                <a:solidFill>
                  <a:schemeClr val="tx1"/>
                </a:solidFill>
                <a:round/>
              </a:ln>
            </p:spPr>
            <p:txBody>
              <a:bodyPr wrap="none" anchor="ctr"/>
              <a:lstStyle/>
              <a:p>
                <a:endParaRPr lang="zh-CN" altLang="en-US"/>
              </a:p>
            </p:txBody>
          </p:sp>
          <p:sp>
            <p:nvSpPr>
              <p:cNvPr id="109800" name="Line 271"/>
              <p:cNvSpPr>
                <a:spLocks noChangeShapeType="1"/>
              </p:cNvSpPr>
              <p:nvPr/>
            </p:nvSpPr>
            <p:spPr bwMode="auto">
              <a:xfrm flipH="1">
                <a:off x="4854" y="1842"/>
                <a:ext cx="172" cy="218"/>
              </a:xfrm>
              <a:prstGeom prst="line">
                <a:avLst/>
              </a:prstGeom>
              <a:noFill/>
              <a:ln w="28575">
                <a:solidFill>
                  <a:schemeClr val="tx1"/>
                </a:solidFill>
                <a:round/>
              </a:ln>
            </p:spPr>
            <p:txBody>
              <a:bodyPr wrap="none" anchor="ctr"/>
              <a:lstStyle/>
              <a:p>
                <a:endParaRPr lang="zh-CN" altLang="en-US"/>
              </a:p>
            </p:txBody>
          </p:sp>
          <p:sp>
            <p:nvSpPr>
              <p:cNvPr id="109801" name="Line 272"/>
              <p:cNvSpPr>
                <a:spLocks noChangeShapeType="1"/>
              </p:cNvSpPr>
              <p:nvPr/>
            </p:nvSpPr>
            <p:spPr bwMode="auto">
              <a:xfrm>
                <a:off x="4860" y="2046"/>
                <a:ext cx="0" cy="96"/>
              </a:xfrm>
              <a:prstGeom prst="line">
                <a:avLst/>
              </a:prstGeom>
              <a:noFill/>
              <a:ln w="28575">
                <a:solidFill>
                  <a:schemeClr val="tx1"/>
                </a:solidFill>
                <a:round/>
              </a:ln>
            </p:spPr>
            <p:txBody>
              <a:bodyPr wrap="none" anchor="ctr"/>
              <a:lstStyle/>
              <a:p>
                <a:endParaRPr lang="zh-CN" altLang="en-US"/>
              </a:p>
            </p:txBody>
          </p:sp>
          <p:sp>
            <p:nvSpPr>
              <p:cNvPr id="109802" name="Line 273"/>
              <p:cNvSpPr>
                <a:spLocks noChangeShapeType="1"/>
              </p:cNvSpPr>
              <p:nvPr/>
            </p:nvSpPr>
            <p:spPr bwMode="auto">
              <a:xfrm flipV="1">
                <a:off x="4860" y="1740"/>
                <a:ext cx="0" cy="96"/>
              </a:xfrm>
              <a:prstGeom prst="line">
                <a:avLst/>
              </a:prstGeom>
              <a:noFill/>
              <a:ln w="28575">
                <a:solidFill>
                  <a:schemeClr val="tx1"/>
                </a:solidFill>
                <a:round/>
              </a:ln>
            </p:spPr>
            <p:txBody>
              <a:bodyPr wrap="none" anchor="ctr"/>
              <a:lstStyle/>
              <a:p>
                <a:endParaRPr lang="zh-CN" altLang="en-US"/>
              </a:p>
            </p:txBody>
          </p:sp>
        </p:grpSp>
        <p:grpSp>
          <p:nvGrpSpPr>
            <p:cNvPr id="109788" name="Group 274"/>
            <p:cNvGrpSpPr/>
            <p:nvPr/>
          </p:nvGrpSpPr>
          <p:grpSpPr bwMode="auto">
            <a:xfrm>
              <a:off x="4767" y="1313"/>
              <a:ext cx="400" cy="402"/>
              <a:chOff x="4663" y="1740"/>
              <a:chExt cx="400" cy="402"/>
            </a:xfrm>
          </p:grpSpPr>
          <p:sp>
            <p:nvSpPr>
              <p:cNvPr id="109789" name="Oval 275"/>
              <p:cNvSpPr>
                <a:spLocks noChangeArrowheads="1"/>
              </p:cNvSpPr>
              <p:nvPr/>
            </p:nvSpPr>
            <p:spPr bwMode="auto">
              <a:xfrm flipV="1">
                <a:off x="4663" y="1742"/>
                <a:ext cx="400" cy="400"/>
              </a:xfrm>
              <a:prstGeom prst="ellipse">
                <a:avLst/>
              </a:prstGeom>
              <a:solidFill>
                <a:srgbClr val="FF66CC"/>
              </a:solidFill>
              <a:ln w="28575">
                <a:solidFill>
                  <a:schemeClr val="tx1"/>
                </a:solidFill>
                <a:round/>
              </a:ln>
            </p:spPr>
            <p:txBody>
              <a:bodyPr wrap="none" anchor="ctr"/>
              <a:lstStyle/>
              <a:p>
                <a:endParaRPr lang="zh-CN" altLang="en-US"/>
              </a:p>
            </p:txBody>
          </p:sp>
          <p:sp>
            <p:nvSpPr>
              <p:cNvPr id="109790" name="Line 276"/>
              <p:cNvSpPr>
                <a:spLocks noChangeShapeType="1"/>
              </p:cNvSpPr>
              <p:nvPr/>
            </p:nvSpPr>
            <p:spPr bwMode="auto">
              <a:xfrm flipV="1">
                <a:off x="4699" y="1842"/>
                <a:ext cx="327" cy="0"/>
              </a:xfrm>
              <a:prstGeom prst="line">
                <a:avLst/>
              </a:prstGeom>
              <a:noFill/>
              <a:ln w="28575">
                <a:solidFill>
                  <a:schemeClr val="tx1"/>
                </a:solidFill>
                <a:round/>
              </a:ln>
            </p:spPr>
            <p:txBody>
              <a:bodyPr wrap="none" anchor="ctr"/>
              <a:lstStyle/>
              <a:p>
                <a:endParaRPr lang="zh-CN" altLang="en-US"/>
              </a:p>
            </p:txBody>
          </p:sp>
          <p:sp>
            <p:nvSpPr>
              <p:cNvPr id="109791" name="Line 277"/>
              <p:cNvSpPr>
                <a:spLocks noChangeShapeType="1"/>
              </p:cNvSpPr>
              <p:nvPr/>
            </p:nvSpPr>
            <p:spPr bwMode="auto">
              <a:xfrm flipV="1">
                <a:off x="4686" y="2055"/>
                <a:ext cx="327" cy="0"/>
              </a:xfrm>
              <a:prstGeom prst="line">
                <a:avLst/>
              </a:prstGeom>
              <a:noFill/>
              <a:ln w="28575">
                <a:solidFill>
                  <a:schemeClr val="tx1"/>
                </a:solidFill>
                <a:round/>
              </a:ln>
            </p:spPr>
            <p:txBody>
              <a:bodyPr wrap="none" anchor="ctr"/>
              <a:lstStyle/>
              <a:p>
                <a:endParaRPr lang="zh-CN" altLang="en-US"/>
              </a:p>
            </p:txBody>
          </p:sp>
          <p:sp>
            <p:nvSpPr>
              <p:cNvPr id="109792" name="Line 278"/>
              <p:cNvSpPr>
                <a:spLocks noChangeShapeType="1"/>
              </p:cNvSpPr>
              <p:nvPr/>
            </p:nvSpPr>
            <p:spPr bwMode="auto">
              <a:xfrm>
                <a:off x="4699" y="1851"/>
                <a:ext cx="164" cy="209"/>
              </a:xfrm>
              <a:prstGeom prst="line">
                <a:avLst/>
              </a:prstGeom>
              <a:noFill/>
              <a:ln w="28575">
                <a:solidFill>
                  <a:schemeClr val="tx1"/>
                </a:solidFill>
                <a:round/>
              </a:ln>
            </p:spPr>
            <p:txBody>
              <a:bodyPr wrap="none" anchor="ctr"/>
              <a:lstStyle/>
              <a:p>
                <a:endParaRPr lang="zh-CN" altLang="en-US"/>
              </a:p>
            </p:txBody>
          </p:sp>
          <p:sp>
            <p:nvSpPr>
              <p:cNvPr id="109793" name="Line 279"/>
              <p:cNvSpPr>
                <a:spLocks noChangeShapeType="1"/>
              </p:cNvSpPr>
              <p:nvPr/>
            </p:nvSpPr>
            <p:spPr bwMode="auto">
              <a:xfrm flipH="1">
                <a:off x="4854" y="1842"/>
                <a:ext cx="172" cy="218"/>
              </a:xfrm>
              <a:prstGeom prst="line">
                <a:avLst/>
              </a:prstGeom>
              <a:noFill/>
              <a:ln w="28575">
                <a:solidFill>
                  <a:schemeClr val="tx1"/>
                </a:solidFill>
                <a:round/>
              </a:ln>
            </p:spPr>
            <p:txBody>
              <a:bodyPr wrap="none" anchor="ctr"/>
              <a:lstStyle/>
              <a:p>
                <a:endParaRPr lang="zh-CN" altLang="en-US"/>
              </a:p>
            </p:txBody>
          </p:sp>
          <p:sp>
            <p:nvSpPr>
              <p:cNvPr id="109794" name="Line 280"/>
              <p:cNvSpPr>
                <a:spLocks noChangeShapeType="1"/>
              </p:cNvSpPr>
              <p:nvPr/>
            </p:nvSpPr>
            <p:spPr bwMode="auto">
              <a:xfrm>
                <a:off x="4860" y="2046"/>
                <a:ext cx="0" cy="96"/>
              </a:xfrm>
              <a:prstGeom prst="line">
                <a:avLst/>
              </a:prstGeom>
              <a:noFill/>
              <a:ln w="28575">
                <a:solidFill>
                  <a:schemeClr val="tx1"/>
                </a:solidFill>
                <a:round/>
              </a:ln>
            </p:spPr>
            <p:txBody>
              <a:bodyPr wrap="none" anchor="ctr"/>
              <a:lstStyle/>
              <a:p>
                <a:endParaRPr lang="zh-CN" altLang="en-US"/>
              </a:p>
            </p:txBody>
          </p:sp>
          <p:sp>
            <p:nvSpPr>
              <p:cNvPr id="109795" name="Line 281"/>
              <p:cNvSpPr>
                <a:spLocks noChangeShapeType="1"/>
              </p:cNvSpPr>
              <p:nvPr/>
            </p:nvSpPr>
            <p:spPr bwMode="auto">
              <a:xfrm flipV="1">
                <a:off x="4860" y="1740"/>
                <a:ext cx="0" cy="96"/>
              </a:xfrm>
              <a:prstGeom prst="line">
                <a:avLst/>
              </a:prstGeom>
              <a:noFill/>
              <a:ln w="28575">
                <a:solidFill>
                  <a:schemeClr val="tx1"/>
                </a:solidFill>
                <a:round/>
              </a:ln>
            </p:spPr>
            <p:txBody>
              <a:bodyPr wrap="none" anchor="ctr"/>
              <a:lstStyle/>
              <a:p>
                <a:endParaRPr lang="zh-CN" altLang="en-US"/>
              </a:p>
            </p:txBody>
          </p:sp>
        </p:grpSp>
      </p:grpSp>
      <p:grpSp>
        <p:nvGrpSpPr>
          <p:cNvPr id="109619" name="Group 282"/>
          <p:cNvGrpSpPr/>
          <p:nvPr/>
        </p:nvGrpSpPr>
        <p:grpSpPr bwMode="auto">
          <a:xfrm>
            <a:off x="3105150" y="2065339"/>
            <a:ext cx="635000" cy="638175"/>
            <a:chOff x="4663" y="1740"/>
            <a:chExt cx="400" cy="402"/>
          </a:xfrm>
        </p:grpSpPr>
        <p:sp>
          <p:nvSpPr>
            <p:cNvPr id="109774" name="Oval 283"/>
            <p:cNvSpPr>
              <a:spLocks noChangeArrowheads="1"/>
            </p:cNvSpPr>
            <p:nvPr/>
          </p:nvSpPr>
          <p:spPr bwMode="auto">
            <a:xfrm flipV="1">
              <a:off x="4663" y="1742"/>
              <a:ext cx="400" cy="400"/>
            </a:xfrm>
            <a:prstGeom prst="ellipse">
              <a:avLst/>
            </a:prstGeom>
            <a:solidFill>
              <a:schemeClr val="bg1"/>
            </a:solidFill>
            <a:ln w="28575">
              <a:solidFill>
                <a:schemeClr val="tx1"/>
              </a:solidFill>
              <a:round/>
            </a:ln>
          </p:spPr>
          <p:txBody>
            <a:bodyPr wrap="none" anchor="ctr"/>
            <a:lstStyle/>
            <a:p>
              <a:endParaRPr lang="zh-CN" altLang="en-US"/>
            </a:p>
          </p:txBody>
        </p:sp>
        <p:sp>
          <p:nvSpPr>
            <p:cNvPr id="109775" name="Line 284"/>
            <p:cNvSpPr>
              <a:spLocks noChangeShapeType="1"/>
            </p:cNvSpPr>
            <p:nvPr/>
          </p:nvSpPr>
          <p:spPr bwMode="auto">
            <a:xfrm flipV="1">
              <a:off x="4699" y="1842"/>
              <a:ext cx="327" cy="0"/>
            </a:xfrm>
            <a:prstGeom prst="line">
              <a:avLst/>
            </a:prstGeom>
            <a:noFill/>
            <a:ln w="28575">
              <a:solidFill>
                <a:schemeClr val="tx1"/>
              </a:solidFill>
              <a:round/>
            </a:ln>
          </p:spPr>
          <p:txBody>
            <a:bodyPr wrap="none" anchor="ctr"/>
            <a:lstStyle/>
            <a:p>
              <a:endParaRPr lang="zh-CN" altLang="en-US"/>
            </a:p>
          </p:txBody>
        </p:sp>
        <p:sp>
          <p:nvSpPr>
            <p:cNvPr id="109776" name="Line 285"/>
            <p:cNvSpPr>
              <a:spLocks noChangeShapeType="1"/>
            </p:cNvSpPr>
            <p:nvPr/>
          </p:nvSpPr>
          <p:spPr bwMode="auto">
            <a:xfrm flipV="1">
              <a:off x="4686" y="2055"/>
              <a:ext cx="327" cy="0"/>
            </a:xfrm>
            <a:prstGeom prst="line">
              <a:avLst/>
            </a:prstGeom>
            <a:noFill/>
            <a:ln w="28575">
              <a:solidFill>
                <a:schemeClr val="tx1"/>
              </a:solidFill>
              <a:round/>
            </a:ln>
          </p:spPr>
          <p:txBody>
            <a:bodyPr wrap="none" anchor="ctr"/>
            <a:lstStyle/>
            <a:p>
              <a:endParaRPr lang="zh-CN" altLang="en-US"/>
            </a:p>
          </p:txBody>
        </p:sp>
        <p:sp>
          <p:nvSpPr>
            <p:cNvPr id="109777" name="Line 286"/>
            <p:cNvSpPr>
              <a:spLocks noChangeShapeType="1"/>
            </p:cNvSpPr>
            <p:nvPr/>
          </p:nvSpPr>
          <p:spPr bwMode="auto">
            <a:xfrm>
              <a:off x="4699" y="1851"/>
              <a:ext cx="164" cy="209"/>
            </a:xfrm>
            <a:prstGeom prst="line">
              <a:avLst/>
            </a:prstGeom>
            <a:noFill/>
            <a:ln w="28575">
              <a:solidFill>
                <a:schemeClr val="tx1"/>
              </a:solidFill>
              <a:round/>
            </a:ln>
          </p:spPr>
          <p:txBody>
            <a:bodyPr wrap="none" anchor="ctr"/>
            <a:lstStyle/>
            <a:p>
              <a:endParaRPr lang="zh-CN" altLang="en-US"/>
            </a:p>
          </p:txBody>
        </p:sp>
        <p:sp>
          <p:nvSpPr>
            <p:cNvPr id="109778" name="Line 287"/>
            <p:cNvSpPr>
              <a:spLocks noChangeShapeType="1"/>
            </p:cNvSpPr>
            <p:nvPr/>
          </p:nvSpPr>
          <p:spPr bwMode="auto">
            <a:xfrm flipH="1">
              <a:off x="4854" y="1842"/>
              <a:ext cx="172" cy="218"/>
            </a:xfrm>
            <a:prstGeom prst="line">
              <a:avLst/>
            </a:prstGeom>
            <a:noFill/>
            <a:ln w="28575">
              <a:solidFill>
                <a:schemeClr val="tx1"/>
              </a:solidFill>
              <a:round/>
            </a:ln>
          </p:spPr>
          <p:txBody>
            <a:bodyPr wrap="none" anchor="ctr"/>
            <a:lstStyle/>
            <a:p>
              <a:endParaRPr lang="zh-CN" altLang="en-US"/>
            </a:p>
          </p:txBody>
        </p:sp>
        <p:sp>
          <p:nvSpPr>
            <p:cNvPr id="109779" name="Line 288"/>
            <p:cNvSpPr>
              <a:spLocks noChangeShapeType="1"/>
            </p:cNvSpPr>
            <p:nvPr/>
          </p:nvSpPr>
          <p:spPr bwMode="auto">
            <a:xfrm>
              <a:off x="4860" y="2046"/>
              <a:ext cx="0" cy="96"/>
            </a:xfrm>
            <a:prstGeom prst="line">
              <a:avLst/>
            </a:prstGeom>
            <a:noFill/>
            <a:ln w="28575">
              <a:solidFill>
                <a:schemeClr val="tx1"/>
              </a:solidFill>
              <a:round/>
            </a:ln>
          </p:spPr>
          <p:txBody>
            <a:bodyPr wrap="none" anchor="ctr"/>
            <a:lstStyle/>
            <a:p>
              <a:endParaRPr lang="zh-CN" altLang="en-US"/>
            </a:p>
          </p:txBody>
        </p:sp>
        <p:sp>
          <p:nvSpPr>
            <p:cNvPr id="109780" name="Line 289"/>
            <p:cNvSpPr>
              <a:spLocks noChangeShapeType="1"/>
            </p:cNvSpPr>
            <p:nvPr/>
          </p:nvSpPr>
          <p:spPr bwMode="auto">
            <a:xfrm flipV="1">
              <a:off x="4860" y="1740"/>
              <a:ext cx="0" cy="96"/>
            </a:xfrm>
            <a:prstGeom prst="line">
              <a:avLst/>
            </a:prstGeom>
            <a:noFill/>
            <a:ln w="28575">
              <a:solidFill>
                <a:schemeClr val="tx1"/>
              </a:solidFill>
              <a:round/>
            </a:ln>
          </p:spPr>
          <p:txBody>
            <a:bodyPr wrap="none" anchor="ctr"/>
            <a:lstStyle/>
            <a:p>
              <a:endParaRPr lang="zh-CN" altLang="en-US"/>
            </a:p>
          </p:txBody>
        </p:sp>
      </p:grpSp>
      <p:grpSp>
        <p:nvGrpSpPr>
          <p:cNvPr id="109620" name="Group 290"/>
          <p:cNvGrpSpPr/>
          <p:nvPr/>
        </p:nvGrpSpPr>
        <p:grpSpPr bwMode="auto">
          <a:xfrm>
            <a:off x="3800475" y="2092326"/>
            <a:ext cx="635000" cy="638175"/>
            <a:chOff x="4663" y="1740"/>
            <a:chExt cx="400" cy="402"/>
          </a:xfrm>
        </p:grpSpPr>
        <p:sp>
          <p:nvSpPr>
            <p:cNvPr id="109767" name="Oval 291"/>
            <p:cNvSpPr>
              <a:spLocks noChangeArrowheads="1"/>
            </p:cNvSpPr>
            <p:nvPr/>
          </p:nvSpPr>
          <p:spPr bwMode="auto">
            <a:xfrm flipV="1">
              <a:off x="4663" y="1742"/>
              <a:ext cx="400" cy="400"/>
            </a:xfrm>
            <a:prstGeom prst="ellipse">
              <a:avLst/>
            </a:prstGeom>
            <a:solidFill>
              <a:schemeClr val="bg1"/>
            </a:solidFill>
            <a:ln w="28575">
              <a:solidFill>
                <a:schemeClr val="tx1"/>
              </a:solidFill>
              <a:round/>
            </a:ln>
          </p:spPr>
          <p:txBody>
            <a:bodyPr wrap="none" anchor="ctr"/>
            <a:lstStyle/>
            <a:p>
              <a:endParaRPr lang="zh-CN" altLang="en-US"/>
            </a:p>
          </p:txBody>
        </p:sp>
        <p:sp>
          <p:nvSpPr>
            <p:cNvPr id="109768" name="Line 292"/>
            <p:cNvSpPr>
              <a:spLocks noChangeShapeType="1"/>
            </p:cNvSpPr>
            <p:nvPr/>
          </p:nvSpPr>
          <p:spPr bwMode="auto">
            <a:xfrm flipV="1">
              <a:off x="4699" y="1842"/>
              <a:ext cx="327" cy="0"/>
            </a:xfrm>
            <a:prstGeom prst="line">
              <a:avLst/>
            </a:prstGeom>
            <a:noFill/>
            <a:ln w="28575">
              <a:solidFill>
                <a:schemeClr val="tx1"/>
              </a:solidFill>
              <a:round/>
            </a:ln>
          </p:spPr>
          <p:txBody>
            <a:bodyPr wrap="none" anchor="ctr"/>
            <a:lstStyle/>
            <a:p>
              <a:endParaRPr lang="zh-CN" altLang="en-US"/>
            </a:p>
          </p:txBody>
        </p:sp>
        <p:sp>
          <p:nvSpPr>
            <p:cNvPr id="109769" name="Line 293"/>
            <p:cNvSpPr>
              <a:spLocks noChangeShapeType="1"/>
            </p:cNvSpPr>
            <p:nvPr/>
          </p:nvSpPr>
          <p:spPr bwMode="auto">
            <a:xfrm flipV="1">
              <a:off x="4686" y="2055"/>
              <a:ext cx="327" cy="0"/>
            </a:xfrm>
            <a:prstGeom prst="line">
              <a:avLst/>
            </a:prstGeom>
            <a:noFill/>
            <a:ln w="28575">
              <a:solidFill>
                <a:schemeClr val="tx1"/>
              </a:solidFill>
              <a:round/>
            </a:ln>
          </p:spPr>
          <p:txBody>
            <a:bodyPr wrap="none" anchor="ctr"/>
            <a:lstStyle/>
            <a:p>
              <a:endParaRPr lang="zh-CN" altLang="en-US"/>
            </a:p>
          </p:txBody>
        </p:sp>
        <p:sp>
          <p:nvSpPr>
            <p:cNvPr id="109770" name="Line 294"/>
            <p:cNvSpPr>
              <a:spLocks noChangeShapeType="1"/>
            </p:cNvSpPr>
            <p:nvPr/>
          </p:nvSpPr>
          <p:spPr bwMode="auto">
            <a:xfrm>
              <a:off x="4699" y="1851"/>
              <a:ext cx="164" cy="209"/>
            </a:xfrm>
            <a:prstGeom prst="line">
              <a:avLst/>
            </a:prstGeom>
            <a:noFill/>
            <a:ln w="28575">
              <a:solidFill>
                <a:schemeClr val="tx1"/>
              </a:solidFill>
              <a:round/>
            </a:ln>
          </p:spPr>
          <p:txBody>
            <a:bodyPr wrap="none" anchor="ctr"/>
            <a:lstStyle/>
            <a:p>
              <a:endParaRPr lang="zh-CN" altLang="en-US"/>
            </a:p>
          </p:txBody>
        </p:sp>
        <p:sp>
          <p:nvSpPr>
            <p:cNvPr id="109771" name="Line 295"/>
            <p:cNvSpPr>
              <a:spLocks noChangeShapeType="1"/>
            </p:cNvSpPr>
            <p:nvPr/>
          </p:nvSpPr>
          <p:spPr bwMode="auto">
            <a:xfrm flipH="1">
              <a:off x="4854" y="1842"/>
              <a:ext cx="172" cy="218"/>
            </a:xfrm>
            <a:prstGeom prst="line">
              <a:avLst/>
            </a:prstGeom>
            <a:noFill/>
            <a:ln w="28575">
              <a:solidFill>
                <a:schemeClr val="tx1"/>
              </a:solidFill>
              <a:round/>
            </a:ln>
          </p:spPr>
          <p:txBody>
            <a:bodyPr wrap="none" anchor="ctr"/>
            <a:lstStyle/>
            <a:p>
              <a:endParaRPr lang="zh-CN" altLang="en-US"/>
            </a:p>
          </p:txBody>
        </p:sp>
        <p:sp>
          <p:nvSpPr>
            <p:cNvPr id="109772" name="Line 296"/>
            <p:cNvSpPr>
              <a:spLocks noChangeShapeType="1"/>
            </p:cNvSpPr>
            <p:nvPr/>
          </p:nvSpPr>
          <p:spPr bwMode="auto">
            <a:xfrm>
              <a:off x="4860" y="2046"/>
              <a:ext cx="0" cy="96"/>
            </a:xfrm>
            <a:prstGeom prst="line">
              <a:avLst/>
            </a:prstGeom>
            <a:noFill/>
            <a:ln w="28575">
              <a:solidFill>
                <a:schemeClr val="tx1"/>
              </a:solidFill>
              <a:round/>
            </a:ln>
          </p:spPr>
          <p:txBody>
            <a:bodyPr wrap="none" anchor="ctr"/>
            <a:lstStyle/>
            <a:p>
              <a:endParaRPr lang="zh-CN" altLang="en-US"/>
            </a:p>
          </p:txBody>
        </p:sp>
        <p:sp>
          <p:nvSpPr>
            <p:cNvPr id="109773" name="Line 297"/>
            <p:cNvSpPr>
              <a:spLocks noChangeShapeType="1"/>
            </p:cNvSpPr>
            <p:nvPr/>
          </p:nvSpPr>
          <p:spPr bwMode="auto">
            <a:xfrm flipV="1">
              <a:off x="4860" y="1740"/>
              <a:ext cx="0" cy="96"/>
            </a:xfrm>
            <a:prstGeom prst="line">
              <a:avLst/>
            </a:prstGeom>
            <a:noFill/>
            <a:ln w="28575">
              <a:solidFill>
                <a:schemeClr val="tx1"/>
              </a:solidFill>
              <a:round/>
            </a:ln>
          </p:spPr>
          <p:txBody>
            <a:bodyPr wrap="none" anchor="ctr"/>
            <a:lstStyle/>
            <a:p>
              <a:endParaRPr lang="zh-CN" altLang="en-US"/>
            </a:p>
          </p:txBody>
        </p:sp>
      </p:grpSp>
      <p:grpSp>
        <p:nvGrpSpPr>
          <p:cNvPr id="109621" name="Group 298"/>
          <p:cNvGrpSpPr/>
          <p:nvPr/>
        </p:nvGrpSpPr>
        <p:grpSpPr bwMode="auto">
          <a:xfrm>
            <a:off x="4545013" y="2065339"/>
            <a:ext cx="635000" cy="638175"/>
            <a:chOff x="4663" y="1740"/>
            <a:chExt cx="400" cy="402"/>
          </a:xfrm>
        </p:grpSpPr>
        <p:sp>
          <p:nvSpPr>
            <p:cNvPr id="109760" name="Oval 299"/>
            <p:cNvSpPr>
              <a:spLocks noChangeArrowheads="1"/>
            </p:cNvSpPr>
            <p:nvPr/>
          </p:nvSpPr>
          <p:spPr bwMode="auto">
            <a:xfrm flipV="1">
              <a:off x="4663" y="1742"/>
              <a:ext cx="400" cy="400"/>
            </a:xfrm>
            <a:prstGeom prst="ellipse">
              <a:avLst/>
            </a:prstGeom>
            <a:solidFill>
              <a:schemeClr val="bg1"/>
            </a:solidFill>
            <a:ln w="28575">
              <a:solidFill>
                <a:schemeClr val="tx1"/>
              </a:solidFill>
              <a:round/>
            </a:ln>
          </p:spPr>
          <p:txBody>
            <a:bodyPr wrap="none" anchor="ctr"/>
            <a:lstStyle/>
            <a:p>
              <a:endParaRPr lang="zh-CN" altLang="en-US"/>
            </a:p>
          </p:txBody>
        </p:sp>
        <p:sp>
          <p:nvSpPr>
            <p:cNvPr id="109761" name="Line 300"/>
            <p:cNvSpPr>
              <a:spLocks noChangeShapeType="1"/>
            </p:cNvSpPr>
            <p:nvPr/>
          </p:nvSpPr>
          <p:spPr bwMode="auto">
            <a:xfrm flipV="1">
              <a:off x="4699" y="1842"/>
              <a:ext cx="327" cy="0"/>
            </a:xfrm>
            <a:prstGeom prst="line">
              <a:avLst/>
            </a:prstGeom>
            <a:noFill/>
            <a:ln w="28575">
              <a:solidFill>
                <a:schemeClr val="tx1"/>
              </a:solidFill>
              <a:round/>
            </a:ln>
          </p:spPr>
          <p:txBody>
            <a:bodyPr wrap="none" anchor="ctr"/>
            <a:lstStyle/>
            <a:p>
              <a:endParaRPr lang="zh-CN" altLang="en-US"/>
            </a:p>
          </p:txBody>
        </p:sp>
        <p:sp>
          <p:nvSpPr>
            <p:cNvPr id="109762" name="Line 301"/>
            <p:cNvSpPr>
              <a:spLocks noChangeShapeType="1"/>
            </p:cNvSpPr>
            <p:nvPr/>
          </p:nvSpPr>
          <p:spPr bwMode="auto">
            <a:xfrm flipV="1">
              <a:off x="4686" y="2055"/>
              <a:ext cx="327" cy="0"/>
            </a:xfrm>
            <a:prstGeom prst="line">
              <a:avLst/>
            </a:prstGeom>
            <a:noFill/>
            <a:ln w="28575">
              <a:solidFill>
                <a:schemeClr val="tx1"/>
              </a:solidFill>
              <a:round/>
            </a:ln>
          </p:spPr>
          <p:txBody>
            <a:bodyPr wrap="none" anchor="ctr"/>
            <a:lstStyle/>
            <a:p>
              <a:endParaRPr lang="zh-CN" altLang="en-US"/>
            </a:p>
          </p:txBody>
        </p:sp>
        <p:sp>
          <p:nvSpPr>
            <p:cNvPr id="109763" name="Line 302"/>
            <p:cNvSpPr>
              <a:spLocks noChangeShapeType="1"/>
            </p:cNvSpPr>
            <p:nvPr/>
          </p:nvSpPr>
          <p:spPr bwMode="auto">
            <a:xfrm>
              <a:off x="4699" y="1851"/>
              <a:ext cx="164" cy="209"/>
            </a:xfrm>
            <a:prstGeom prst="line">
              <a:avLst/>
            </a:prstGeom>
            <a:noFill/>
            <a:ln w="28575">
              <a:solidFill>
                <a:schemeClr val="tx1"/>
              </a:solidFill>
              <a:round/>
            </a:ln>
          </p:spPr>
          <p:txBody>
            <a:bodyPr wrap="none" anchor="ctr"/>
            <a:lstStyle/>
            <a:p>
              <a:endParaRPr lang="zh-CN" altLang="en-US"/>
            </a:p>
          </p:txBody>
        </p:sp>
        <p:sp>
          <p:nvSpPr>
            <p:cNvPr id="109764" name="Line 303"/>
            <p:cNvSpPr>
              <a:spLocks noChangeShapeType="1"/>
            </p:cNvSpPr>
            <p:nvPr/>
          </p:nvSpPr>
          <p:spPr bwMode="auto">
            <a:xfrm flipH="1">
              <a:off x="4854" y="1842"/>
              <a:ext cx="172" cy="218"/>
            </a:xfrm>
            <a:prstGeom prst="line">
              <a:avLst/>
            </a:prstGeom>
            <a:noFill/>
            <a:ln w="28575">
              <a:solidFill>
                <a:schemeClr val="tx1"/>
              </a:solidFill>
              <a:round/>
            </a:ln>
          </p:spPr>
          <p:txBody>
            <a:bodyPr wrap="none" anchor="ctr"/>
            <a:lstStyle/>
            <a:p>
              <a:endParaRPr lang="zh-CN" altLang="en-US"/>
            </a:p>
          </p:txBody>
        </p:sp>
        <p:sp>
          <p:nvSpPr>
            <p:cNvPr id="109765" name="Line 304"/>
            <p:cNvSpPr>
              <a:spLocks noChangeShapeType="1"/>
            </p:cNvSpPr>
            <p:nvPr/>
          </p:nvSpPr>
          <p:spPr bwMode="auto">
            <a:xfrm>
              <a:off x="4860" y="2046"/>
              <a:ext cx="0" cy="96"/>
            </a:xfrm>
            <a:prstGeom prst="line">
              <a:avLst/>
            </a:prstGeom>
            <a:noFill/>
            <a:ln w="28575">
              <a:solidFill>
                <a:schemeClr val="tx1"/>
              </a:solidFill>
              <a:round/>
            </a:ln>
          </p:spPr>
          <p:txBody>
            <a:bodyPr wrap="none" anchor="ctr"/>
            <a:lstStyle/>
            <a:p>
              <a:endParaRPr lang="zh-CN" altLang="en-US"/>
            </a:p>
          </p:txBody>
        </p:sp>
        <p:sp>
          <p:nvSpPr>
            <p:cNvPr id="109766" name="Line 305"/>
            <p:cNvSpPr>
              <a:spLocks noChangeShapeType="1"/>
            </p:cNvSpPr>
            <p:nvPr/>
          </p:nvSpPr>
          <p:spPr bwMode="auto">
            <a:xfrm flipV="1">
              <a:off x="4860" y="1740"/>
              <a:ext cx="0" cy="96"/>
            </a:xfrm>
            <a:prstGeom prst="line">
              <a:avLst/>
            </a:prstGeom>
            <a:noFill/>
            <a:ln w="28575">
              <a:solidFill>
                <a:schemeClr val="tx1"/>
              </a:solidFill>
              <a:round/>
            </a:ln>
          </p:spPr>
          <p:txBody>
            <a:bodyPr wrap="none" anchor="ctr"/>
            <a:lstStyle/>
            <a:p>
              <a:endParaRPr lang="zh-CN" altLang="en-US"/>
            </a:p>
          </p:txBody>
        </p:sp>
      </p:grpSp>
      <p:grpSp>
        <p:nvGrpSpPr>
          <p:cNvPr id="109622" name="Group 306"/>
          <p:cNvGrpSpPr/>
          <p:nvPr/>
        </p:nvGrpSpPr>
        <p:grpSpPr bwMode="auto">
          <a:xfrm>
            <a:off x="6916738" y="2092326"/>
            <a:ext cx="635000" cy="638175"/>
            <a:chOff x="4663" y="1740"/>
            <a:chExt cx="400" cy="402"/>
          </a:xfrm>
        </p:grpSpPr>
        <p:sp>
          <p:nvSpPr>
            <p:cNvPr id="109753" name="Oval 307"/>
            <p:cNvSpPr>
              <a:spLocks noChangeArrowheads="1"/>
            </p:cNvSpPr>
            <p:nvPr/>
          </p:nvSpPr>
          <p:spPr bwMode="auto">
            <a:xfrm flipV="1">
              <a:off x="4663" y="1742"/>
              <a:ext cx="400" cy="400"/>
            </a:xfrm>
            <a:prstGeom prst="ellipse">
              <a:avLst/>
            </a:prstGeom>
            <a:solidFill>
              <a:schemeClr val="bg1"/>
            </a:solidFill>
            <a:ln w="28575">
              <a:solidFill>
                <a:schemeClr val="tx1"/>
              </a:solidFill>
              <a:round/>
            </a:ln>
          </p:spPr>
          <p:txBody>
            <a:bodyPr wrap="none" anchor="ctr"/>
            <a:lstStyle/>
            <a:p>
              <a:endParaRPr lang="zh-CN" altLang="en-US"/>
            </a:p>
          </p:txBody>
        </p:sp>
        <p:sp>
          <p:nvSpPr>
            <p:cNvPr id="109754" name="Line 308"/>
            <p:cNvSpPr>
              <a:spLocks noChangeShapeType="1"/>
            </p:cNvSpPr>
            <p:nvPr/>
          </p:nvSpPr>
          <p:spPr bwMode="auto">
            <a:xfrm flipV="1">
              <a:off x="4699" y="1842"/>
              <a:ext cx="327" cy="0"/>
            </a:xfrm>
            <a:prstGeom prst="line">
              <a:avLst/>
            </a:prstGeom>
            <a:noFill/>
            <a:ln w="28575">
              <a:solidFill>
                <a:schemeClr val="tx1"/>
              </a:solidFill>
              <a:round/>
            </a:ln>
          </p:spPr>
          <p:txBody>
            <a:bodyPr wrap="none" anchor="ctr"/>
            <a:lstStyle/>
            <a:p>
              <a:endParaRPr lang="zh-CN" altLang="en-US"/>
            </a:p>
          </p:txBody>
        </p:sp>
        <p:sp>
          <p:nvSpPr>
            <p:cNvPr id="109755" name="Line 309"/>
            <p:cNvSpPr>
              <a:spLocks noChangeShapeType="1"/>
            </p:cNvSpPr>
            <p:nvPr/>
          </p:nvSpPr>
          <p:spPr bwMode="auto">
            <a:xfrm flipV="1">
              <a:off x="4686" y="2055"/>
              <a:ext cx="327" cy="0"/>
            </a:xfrm>
            <a:prstGeom prst="line">
              <a:avLst/>
            </a:prstGeom>
            <a:noFill/>
            <a:ln w="28575">
              <a:solidFill>
                <a:schemeClr val="tx1"/>
              </a:solidFill>
              <a:round/>
            </a:ln>
          </p:spPr>
          <p:txBody>
            <a:bodyPr wrap="none" anchor="ctr"/>
            <a:lstStyle/>
            <a:p>
              <a:endParaRPr lang="zh-CN" altLang="en-US"/>
            </a:p>
          </p:txBody>
        </p:sp>
        <p:sp>
          <p:nvSpPr>
            <p:cNvPr id="109756" name="Line 310"/>
            <p:cNvSpPr>
              <a:spLocks noChangeShapeType="1"/>
            </p:cNvSpPr>
            <p:nvPr/>
          </p:nvSpPr>
          <p:spPr bwMode="auto">
            <a:xfrm>
              <a:off x="4699" y="1851"/>
              <a:ext cx="164" cy="209"/>
            </a:xfrm>
            <a:prstGeom prst="line">
              <a:avLst/>
            </a:prstGeom>
            <a:noFill/>
            <a:ln w="28575">
              <a:solidFill>
                <a:schemeClr val="tx1"/>
              </a:solidFill>
              <a:round/>
            </a:ln>
          </p:spPr>
          <p:txBody>
            <a:bodyPr wrap="none" anchor="ctr"/>
            <a:lstStyle/>
            <a:p>
              <a:endParaRPr lang="zh-CN" altLang="en-US"/>
            </a:p>
          </p:txBody>
        </p:sp>
        <p:sp>
          <p:nvSpPr>
            <p:cNvPr id="109757" name="Line 311"/>
            <p:cNvSpPr>
              <a:spLocks noChangeShapeType="1"/>
            </p:cNvSpPr>
            <p:nvPr/>
          </p:nvSpPr>
          <p:spPr bwMode="auto">
            <a:xfrm flipH="1">
              <a:off x="4854" y="1842"/>
              <a:ext cx="172" cy="218"/>
            </a:xfrm>
            <a:prstGeom prst="line">
              <a:avLst/>
            </a:prstGeom>
            <a:noFill/>
            <a:ln w="28575">
              <a:solidFill>
                <a:schemeClr val="tx1"/>
              </a:solidFill>
              <a:round/>
            </a:ln>
          </p:spPr>
          <p:txBody>
            <a:bodyPr wrap="none" anchor="ctr"/>
            <a:lstStyle/>
            <a:p>
              <a:endParaRPr lang="zh-CN" altLang="en-US"/>
            </a:p>
          </p:txBody>
        </p:sp>
        <p:sp>
          <p:nvSpPr>
            <p:cNvPr id="109758" name="Line 312"/>
            <p:cNvSpPr>
              <a:spLocks noChangeShapeType="1"/>
            </p:cNvSpPr>
            <p:nvPr/>
          </p:nvSpPr>
          <p:spPr bwMode="auto">
            <a:xfrm>
              <a:off x="4860" y="2046"/>
              <a:ext cx="0" cy="96"/>
            </a:xfrm>
            <a:prstGeom prst="line">
              <a:avLst/>
            </a:prstGeom>
            <a:noFill/>
            <a:ln w="28575">
              <a:solidFill>
                <a:schemeClr val="tx1"/>
              </a:solidFill>
              <a:round/>
            </a:ln>
          </p:spPr>
          <p:txBody>
            <a:bodyPr wrap="none" anchor="ctr"/>
            <a:lstStyle/>
            <a:p>
              <a:endParaRPr lang="zh-CN" altLang="en-US"/>
            </a:p>
          </p:txBody>
        </p:sp>
        <p:sp>
          <p:nvSpPr>
            <p:cNvPr id="109759" name="Line 313"/>
            <p:cNvSpPr>
              <a:spLocks noChangeShapeType="1"/>
            </p:cNvSpPr>
            <p:nvPr/>
          </p:nvSpPr>
          <p:spPr bwMode="auto">
            <a:xfrm flipV="1">
              <a:off x="4860" y="1740"/>
              <a:ext cx="0" cy="96"/>
            </a:xfrm>
            <a:prstGeom prst="line">
              <a:avLst/>
            </a:prstGeom>
            <a:noFill/>
            <a:ln w="28575">
              <a:solidFill>
                <a:schemeClr val="tx1"/>
              </a:solidFill>
              <a:round/>
            </a:ln>
          </p:spPr>
          <p:txBody>
            <a:bodyPr wrap="none" anchor="ctr"/>
            <a:lstStyle/>
            <a:p>
              <a:endParaRPr lang="zh-CN" altLang="en-US"/>
            </a:p>
          </p:txBody>
        </p:sp>
      </p:grpSp>
      <p:grpSp>
        <p:nvGrpSpPr>
          <p:cNvPr id="109623" name="Group 314"/>
          <p:cNvGrpSpPr/>
          <p:nvPr/>
        </p:nvGrpSpPr>
        <p:grpSpPr bwMode="auto">
          <a:xfrm>
            <a:off x="7637463" y="2090739"/>
            <a:ext cx="635000" cy="638175"/>
            <a:chOff x="4663" y="1740"/>
            <a:chExt cx="400" cy="402"/>
          </a:xfrm>
        </p:grpSpPr>
        <p:sp>
          <p:nvSpPr>
            <p:cNvPr id="109746" name="Oval 315"/>
            <p:cNvSpPr>
              <a:spLocks noChangeArrowheads="1"/>
            </p:cNvSpPr>
            <p:nvPr/>
          </p:nvSpPr>
          <p:spPr bwMode="auto">
            <a:xfrm flipV="1">
              <a:off x="4663" y="1742"/>
              <a:ext cx="400" cy="400"/>
            </a:xfrm>
            <a:prstGeom prst="ellipse">
              <a:avLst/>
            </a:prstGeom>
            <a:solidFill>
              <a:schemeClr val="bg1"/>
            </a:solidFill>
            <a:ln w="28575">
              <a:solidFill>
                <a:schemeClr val="tx1"/>
              </a:solidFill>
              <a:round/>
            </a:ln>
          </p:spPr>
          <p:txBody>
            <a:bodyPr wrap="none" anchor="ctr"/>
            <a:lstStyle/>
            <a:p>
              <a:endParaRPr lang="zh-CN" altLang="en-US"/>
            </a:p>
          </p:txBody>
        </p:sp>
        <p:sp>
          <p:nvSpPr>
            <p:cNvPr id="109747" name="Line 316"/>
            <p:cNvSpPr>
              <a:spLocks noChangeShapeType="1"/>
            </p:cNvSpPr>
            <p:nvPr/>
          </p:nvSpPr>
          <p:spPr bwMode="auto">
            <a:xfrm flipV="1">
              <a:off x="4699" y="1842"/>
              <a:ext cx="327" cy="0"/>
            </a:xfrm>
            <a:prstGeom prst="line">
              <a:avLst/>
            </a:prstGeom>
            <a:noFill/>
            <a:ln w="28575">
              <a:solidFill>
                <a:schemeClr val="tx1"/>
              </a:solidFill>
              <a:round/>
            </a:ln>
          </p:spPr>
          <p:txBody>
            <a:bodyPr wrap="none" anchor="ctr"/>
            <a:lstStyle/>
            <a:p>
              <a:endParaRPr lang="zh-CN" altLang="en-US"/>
            </a:p>
          </p:txBody>
        </p:sp>
        <p:sp>
          <p:nvSpPr>
            <p:cNvPr id="109748" name="Line 317"/>
            <p:cNvSpPr>
              <a:spLocks noChangeShapeType="1"/>
            </p:cNvSpPr>
            <p:nvPr/>
          </p:nvSpPr>
          <p:spPr bwMode="auto">
            <a:xfrm flipV="1">
              <a:off x="4686" y="2055"/>
              <a:ext cx="327" cy="0"/>
            </a:xfrm>
            <a:prstGeom prst="line">
              <a:avLst/>
            </a:prstGeom>
            <a:noFill/>
            <a:ln w="28575">
              <a:solidFill>
                <a:schemeClr val="tx1"/>
              </a:solidFill>
              <a:round/>
            </a:ln>
          </p:spPr>
          <p:txBody>
            <a:bodyPr wrap="none" anchor="ctr"/>
            <a:lstStyle/>
            <a:p>
              <a:endParaRPr lang="zh-CN" altLang="en-US"/>
            </a:p>
          </p:txBody>
        </p:sp>
        <p:sp>
          <p:nvSpPr>
            <p:cNvPr id="109749" name="Line 318"/>
            <p:cNvSpPr>
              <a:spLocks noChangeShapeType="1"/>
            </p:cNvSpPr>
            <p:nvPr/>
          </p:nvSpPr>
          <p:spPr bwMode="auto">
            <a:xfrm>
              <a:off x="4699" y="1851"/>
              <a:ext cx="164" cy="209"/>
            </a:xfrm>
            <a:prstGeom prst="line">
              <a:avLst/>
            </a:prstGeom>
            <a:noFill/>
            <a:ln w="28575">
              <a:solidFill>
                <a:schemeClr val="tx1"/>
              </a:solidFill>
              <a:round/>
            </a:ln>
          </p:spPr>
          <p:txBody>
            <a:bodyPr wrap="none" anchor="ctr"/>
            <a:lstStyle/>
            <a:p>
              <a:endParaRPr lang="zh-CN" altLang="en-US"/>
            </a:p>
          </p:txBody>
        </p:sp>
        <p:sp>
          <p:nvSpPr>
            <p:cNvPr id="109750" name="Line 319"/>
            <p:cNvSpPr>
              <a:spLocks noChangeShapeType="1"/>
            </p:cNvSpPr>
            <p:nvPr/>
          </p:nvSpPr>
          <p:spPr bwMode="auto">
            <a:xfrm flipH="1">
              <a:off x="4854" y="1842"/>
              <a:ext cx="172" cy="218"/>
            </a:xfrm>
            <a:prstGeom prst="line">
              <a:avLst/>
            </a:prstGeom>
            <a:noFill/>
            <a:ln w="28575">
              <a:solidFill>
                <a:schemeClr val="tx1"/>
              </a:solidFill>
              <a:round/>
            </a:ln>
          </p:spPr>
          <p:txBody>
            <a:bodyPr wrap="none" anchor="ctr"/>
            <a:lstStyle/>
            <a:p>
              <a:endParaRPr lang="zh-CN" altLang="en-US"/>
            </a:p>
          </p:txBody>
        </p:sp>
        <p:sp>
          <p:nvSpPr>
            <p:cNvPr id="109751" name="Line 320"/>
            <p:cNvSpPr>
              <a:spLocks noChangeShapeType="1"/>
            </p:cNvSpPr>
            <p:nvPr/>
          </p:nvSpPr>
          <p:spPr bwMode="auto">
            <a:xfrm>
              <a:off x="4860" y="2046"/>
              <a:ext cx="0" cy="96"/>
            </a:xfrm>
            <a:prstGeom prst="line">
              <a:avLst/>
            </a:prstGeom>
            <a:noFill/>
            <a:ln w="28575">
              <a:solidFill>
                <a:schemeClr val="tx1"/>
              </a:solidFill>
              <a:round/>
            </a:ln>
          </p:spPr>
          <p:txBody>
            <a:bodyPr wrap="none" anchor="ctr"/>
            <a:lstStyle/>
            <a:p>
              <a:endParaRPr lang="zh-CN" altLang="en-US"/>
            </a:p>
          </p:txBody>
        </p:sp>
        <p:sp>
          <p:nvSpPr>
            <p:cNvPr id="109752" name="Line 321"/>
            <p:cNvSpPr>
              <a:spLocks noChangeShapeType="1"/>
            </p:cNvSpPr>
            <p:nvPr/>
          </p:nvSpPr>
          <p:spPr bwMode="auto">
            <a:xfrm flipV="1">
              <a:off x="4860" y="1740"/>
              <a:ext cx="0" cy="96"/>
            </a:xfrm>
            <a:prstGeom prst="line">
              <a:avLst/>
            </a:prstGeom>
            <a:noFill/>
            <a:ln w="28575">
              <a:solidFill>
                <a:schemeClr val="tx1"/>
              </a:solidFill>
              <a:round/>
            </a:ln>
          </p:spPr>
          <p:txBody>
            <a:bodyPr wrap="none" anchor="ctr"/>
            <a:lstStyle/>
            <a:p>
              <a:endParaRPr lang="zh-CN" altLang="en-US"/>
            </a:p>
          </p:txBody>
        </p:sp>
      </p:grpSp>
      <p:grpSp>
        <p:nvGrpSpPr>
          <p:cNvPr id="109624" name="Group 322"/>
          <p:cNvGrpSpPr/>
          <p:nvPr/>
        </p:nvGrpSpPr>
        <p:grpSpPr bwMode="auto">
          <a:xfrm>
            <a:off x="8332788" y="2090739"/>
            <a:ext cx="635000" cy="638175"/>
            <a:chOff x="4663" y="1740"/>
            <a:chExt cx="400" cy="402"/>
          </a:xfrm>
        </p:grpSpPr>
        <p:sp>
          <p:nvSpPr>
            <p:cNvPr id="109739" name="Oval 323"/>
            <p:cNvSpPr>
              <a:spLocks noChangeArrowheads="1"/>
            </p:cNvSpPr>
            <p:nvPr/>
          </p:nvSpPr>
          <p:spPr bwMode="auto">
            <a:xfrm flipV="1">
              <a:off x="4663" y="1742"/>
              <a:ext cx="400" cy="400"/>
            </a:xfrm>
            <a:prstGeom prst="ellipse">
              <a:avLst/>
            </a:prstGeom>
            <a:solidFill>
              <a:schemeClr val="bg1"/>
            </a:solidFill>
            <a:ln w="28575">
              <a:solidFill>
                <a:schemeClr val="tx1"/>
              </a:solidFill>
              <a:round/>
            </a:ln>
          </p:spPr>
          <p:txBody>
            <a:bodyPr wrap="none" anchor="ctr"/>
            <a:lstStyle/>
            <a:p>
              <a:endParaRPr lang="zh-CN" altLang="en-US"/>
            </a:p>
          </p:txBody>
        </p:sp>
        <p:sp>
          <p:nvSpPr>
            <p:cNvPr id="109740" name="Line 324"/>
            <p:cNvSpPr>
              <a:spLocks noChangeShapeType="1"/>
            </p:cNvSpPr>
            <p:nvPr/>
          </p:nvSpPr>
          <p:spPr bwMode="auto">
            <a:xfrm flipV="1">
              <a:off x="4699" y="1842"/>
              <a:ext cx="327" cy="0"/>
            </a:xfrm>
            <a:prstGeom prst="line">
              <a:avLst/>
            </a:prstGeom>
            <a:noFill/>
            <a:ln w="28575">
              <a:solidFill>
                <a:schemeClr val="tx1"/>
              </a:solidFill>
              <a:round/>
            </a:ln>
          </p:spPr>
          <p:txBody>
            <a:bodyPr wrap="none" anchor="ctr"/>
            <a:lstStyle/>
            <a:p>
              <a:endParaRPr lang="zh-CN" altLang="en-US"/>
            </a:p>
          </p:txBody>
        </p:sp>
        <p:sp>
          <p:nvSpPr>
            <p:cNvPr id="109741" name="Line 325"/>
            <p:cNvSpPr>
              <a:spLocks noChangeShapeType="1"/>
            </p:cNvSpPr>
            <p:nvPr/>
          </p:nvSpPr>
          <p:spPr bwMode="auto">
            <a:xfrm flipV="1">
              <a:off x="4686" y="2055"/>
              <a:ext cx="327" cy="0"/>
            </a:xfrm>
            <a:prstGeom prst="line">
              <a:avLst/>
            </a:prstGeom>
            <a:noFill/>
            <a:ln w="28575">
              <a:solidFill>
                <a:schemeClr val="tx1"/>
              </a:solidFill>
              <a:round/>
            </a:ln>
          </p:spPr>
          <p:txBody>
            <a:bodyPr wrap="none" anchor="ctr"/>
            <a:lstStyle/>
            <a:p>
              <a:endParaRPr lang="zh-CN" altLang="en-US"/>
            </a:p>
          </p:txBody>
        </p:sp>
        <p:sp>
          <p:nvSpPr>
            <p:cNvPr id="109742" name="Line 326"/>
            <p:cNvSpPr>
              <a:spLocks noChangeShapeType="1"/>
            </p:cNvSpPr>
            <p:nvPr/>
          </p:nvSpPr>
          <p:spPr bwMode="auto">
            <a:xfrm>
              <a:off x="4699" y="1851"/>
              <a:ext cx="164" cy="209"/>
            </a:xfrm>
            <a:prstGeom prst="line">
              <a:avLst/>
            </a:prstGeom>
            <a:noFill/>
            <a:ln w="28575">
              <a:solidFill>
                <a:schemeClr val="tx1"/>
              </a:solidFill>
              <a:round/>
            </a:ln>
          </p:spPr>
          <p:txBody>
            <a:bodyPr wrap="none" anchor="ctr"/>
            <a:lstStyle/>
            <a:p>
              <a:endParaRPr lang="zh-CN" altLang="en-US"/>
            </a:p>
          </p:txBody>
        </p:sp>
        <p:sp>
          <p:nvSpPr>
            <p:cNvPr id="109743" name="Line 327"/>
            <p:cNvSpPr>
              <a:spLocks noChangeShapeType="1"/>
            </p:cNvSpPr>
            <p:nvPr/>
          </p:nvSpPr>
          <p:spPr bwMode="auto">
            <a:xfrm flipH="1">
              <a:off x="4854" y="1842"/>
              <a:ext cx="172" cy="218"/>
            </a:xfrm>
            <a:prstGeom prst="line">
              <a:avLst/>
            </a:prstGeom>
            <a:noFill/>
            <a:ln w="28575">
              <a:solidFill>
                <a:schemeClr val="tx1"/>
              </a:solidFill>
              <a:round/>
            </a:ln>
          </p:spPr>
          <p:txBody>
            <a:bodyPr wrap="none" anchor="ctr"/>
            <a:lstStyle/>
            <a:p>
              <a:endParaRPr lang="zh-CN" altLang="en-US"/>
            </a:p>
          </p:txBody>
        </p:sp>
        <p:sp>
          <p:nvSpPr>
            <p:cNvPr id="109744" name="Line 328"/>
            <p:cNvSpPr>
              <a:spLocks noChangeShapeType="1"/>
            </p:cNvSpPr>
            <p:nvPr/>
          </p:nvSpPr>
          <p:spPr bwMode="auto">
            <a:xfrm>
              <a:off x="4860" y="2046"/>
              <a:ext cx="0" cy="96"/>
            </a:xfrm>
            <a:prstGeom prst="line">
              <a:avLst/>
            </a:prstGeom>
            <a:noFill/>
            <a:ln w="28575">
              <a:solidFill>
                <a:schemeClr val="tx1"/>
              </a:solidFill>
              <a:round/>
            </a:ln>
          </p:spPr>
          <p:txBody>
            <a:bodyPr wrap="none" anchor="ctr"/>
            <a:lstStyle/>
            <a:p>
              <a:endParaRPr lang="zh-CN" altLang="en-US"/>
            </a:p>
          </p:txBody>
        </p:sp>
        <p:sp>
          <p:nvSpPr>
            <p:cNvPr id="109745" name="Line 329"/>
            <p:cNvSpPr>
              <a:spLocks noChangeShapeType="1"/>
            </p:cNvSpPr>
            <p:nvPr/>
          </p:nvSpPr>
          <p:spPr bwMode="auto">
            <a:xfrm flipV="1">
              <a:off x="4860" y="1740"/>
              <a:ext cx="0" cy="96"/>
            </a:xfrm>
            <a:prstGeom prst="line">
              <a:avLst/>
            </a:prstGeom>
            <a:noFill/>
            <a:ln w="28575">
              <a:solidFill>
                <a:schemeClr val="tx1"/>
              </a:solidFill>
              <a:round/>
            </a:ln>
          </p:spPr>
          <p:txBody>
            <a:bodyPr wrap="none" anchor="ctr"/>
            <a:lstStyle/>
            <a:p>
              <a:endParaRPr lang="zh-CN" altLang="en-US"/>
            </a:p>
          </p:txBody>
        </p:sp>
      </p:grpSp>
      <p:grpSp>
        <p:nvGrpSpPr>
          <p:cNvPr id="109625" name="Group 330"/>
          <p:cNvGrpSpPr/>
          <p:nvPr/>
        </p:nvGrpSpPr>
        <p:grpSpPr bwMode="auto">
          <a:xfrm>
            <a:off x="9102725" y="2090739"/>
            <a:ext cx="635000" cy="638175"/>
            <a:chOff x="4663" y="1740"/>
            <a:chExt cx="400" cy="402"/>
          </a:xfrm>
        </p:grpSpPr>
        <p:sp>
          <p:nvSpPr>
            <p:cNvPr id="109732" name="Oval 331"/>
            <p:cNvSpPr>
              <a:spLocks noChangeArrowheads="1"/>
            </p:cNvSpPr>
            <p:nvPr/>
          </p:nvSpPr>
          <p:spPr bwMode="auto">
            <a:xfrm flipV="1">
              <a:off x="4663" y="1742"/>
              <a:ext cx="400" cy="400"/>
            </a:xfrm>
            <a:prstGeom prst="ellipse">
              <a:avLst/>
            </a:prstGeom>
            <a:solidFill>
              <a:schemeClr val="bg1"/>
            </a:solidFill>
            <a:ln w="28575">
              <a:solidFill>
                <a:schemeClr val="tx1"/>
              </a:solidFill>
              <a:round/>
            </a:ln>
          </p:spPr>
          <p:txBody>
            <a:bodyPr wrap="none" anchor="ctr"/>
            <a:lstStyle/>
            <a:p>
              <a:endParaRPr lang="zh-CN" altLang="en-US"/>
            </a:p>
          </p:txBody>
        </p:sp>
        <p:sp>
          <p:nvSpPr>
            <p:cNvPr id="109733" name="Line 332"/>
            <p:cNvSpPr>
              <a:spLocks noChangeShapeType="1"/>
            </p:cNvSpPr>
            <p:nvPr/>
          </p:nvSpPr>
          <p:spPr bwMode="auto">
            <a:xfrm flipV="1">
              <a:off x="4699" y="1842"/>
              <a:ext cx="327" cy="0"/>
            </a:xfrm>
            <a:prstGeom prst="line">
              <a:avLst/>
            </a:prstGeom>
            <a:noFill/>
            <a:ln w="28575">
              <a:solidFill>
                <a:schemeClr val="tx1"/>
              </a:solidFill>
              <a:round/>
            </a:ln>
          </p:spPr>
          <p:txBody>
            <a:bodyPr wrap="none" anchor="ctr"/>
            <a:lstStyle/>
            <a:p>
              <a:endParaRPr lang="zh-CN" altLang="en-US"/>
            </a:p>
          </p:txBody>
        </p:sp>
        <p:sp>
          <p:nvSpPr>
            <p:cNvPr id="109734" name="Line 333"/>
            <p:cNvSpPr>
              <a:spLocks noChangeShapeType="1"/>
            </p:cNvSpPr>
            <p:nvPr/>
          </p:nvSpPr>
          <p:spPr bwMode="auto">
            <a:xfrm flipV="1">
              <a:off x="4686" y="2055"/>
              <a:ext cx="327" cy="0"/>
            </a:xfrm>
            <a:prstGeom prst="line">
              <a:avLst/>
            </a:prstGeom>
            <a:noFill/>
            <a:ln w="28575">
              <a:solidFill>
                <a:schemeClr val="tx1"/>
              </a:solidFill>
              <a:round/>
            </a:ln>
          </p:spPr>
          <p:txBody>
            <a:bodyPr wrap="none" anchor="ctr"/>
            <a:lstStyle/>
            <a:p>
              <a:endParaRPr lang="zh-CN" altLang="en-US"/>
            </a:p>
          </p:txBody>
        </p:sp>
        <p:sp>
          <p:nvSpPr>
            <p:cNvPr id="109735" name="Line 334"/>
            <p:cNvSpPr>
              <a:spLocks noChangeShapeType="1"/>
            </p:cNvSpPr>
            <p:nvPr/>
          </p:nvSpPr>
          <p:spPr bwMode="auto">
            <a:xfrm>
              <a:off x="4699" y="1851"/>
              <a:ext cx="164" cy="209"/>
            </a:xfrm>
            <a:prstGeom prst="line">
              <a:avLst/>
            </a:prstGeom>
            <a:noFill/>
            <a:ln w="28575">
              <a:solidFill>
                <a:schemeClr val="tx1"/>
              </a:solidFill>
              <a:round/>
            </a:ln>
          </p:spPr>
          <p:txBody>
            <a:bodyPr wrap="none" anchor="ctr"/>
            <a:lstStyle/>
            <a:p>
              <a:endParaRPr lang="zh-CN" altLang="en-US"/>
            </a:p>
          </p:txBody>
        </p:sp>
        <p:sp>
          <p:nvSpPr>
            <p:cNvPr id="109736" name="Line 335"/>
            <p:cNvSpPr>
              <a:spLocks noChangeShapeType="1"/>
            </p:cNvSpPr>
            <p:nvPr/>
          </p:nvSpPr>
          <p:spPr bwMode="auto">
            <a:xfrm flipH="1">
              <a:off x="4854" y="1842"/>
              <a:ext cx="172" cy="218"/>
            </a:xfrm>
            <a:prstGeom prst="line">
              <a:avLst/>
            </a:prstGeom>
            <a:noFill/>
            <a:ln w="28575">
              <a:solidFill>
                <a:schemeClr val="tx1"/>
              </a:solidFill>
              <a:round/>
            </a:ln>
          </p:spPr>
          <p:txBody>
            <a:bodyPr wrap="none" anchor="ctr"/>
            <a:lstStyle/>
            <a:p>
              <a:endParaRPr lang="zh-CN" altLang="en-US"/>
            </a:p>
          </p:txBody>
        </p:sp>
        <p:sp>
          <p:nvSpPr>
            <p:cNvPr id="109737" name="Line 336"/>
            <p:cNvSpPr>
              <a:spLocks noChangeShapeType="1"/>
            </p:cNvSpPr>
            <p:nvPr/>
          </p:nvSpPr>
          <p:spPr bwMode="auto">
            <a:xfrm>
              <a:off x="4860" y="2046"/>
              <a:ext cx="0" cy="96"/>
            </a:xfrm>
            <a:prstGeom prst="line">
              <a:avLst/>
            </a:prstGeom>
            <a:noFill/>
            <a:ln w="28575">
              <a:solidFill>
                <a:schemeClr val="tx1"/>
              </a:solidFill>
              <a:round/>
            </a:ln>
          </p:spPr>
          <p:txBody>
            <a:bodyPr wrap="none" anchor="ctr"/>
            <a:lstStyle/>
            <a:p>
              <a:endParaRPr lang="zh-CN" altLang="en-US"/>
            </a:p>
          </p:txBody>
        </p:sp>
        <p:sp>
          <p:nvSpPr>
            <p:cNvPr id="109738" name="Line 337"/>
            <p:cNvSpPr>
              <a:spLocks noChangeShapeType="1"/>
            </p:cNvSpPr>
            <p:nvPr/>
          </p:nvSpPr>
          <p:spPr bwMode="auto">
            <a:xfrm flipV="1">
              <a:off x="4860" y="1740"/>
              <a:ext cx="0" cy="96"/>
            </a:xfrm>
            <a:prstGeom prst="line">
              <a:avLst/>
            </a:prstGeom>
            <a:noFill/>
            <a:ln w="28575">
              <a:solidFill>
                <a:schemeClr val="tx1"/>
              </a:solidFill>
              <a:round/>
            </a:ln>
          </p:spPr>
          <p:txBody>
            <a:bodyPr wrap="none" anchor="ctr"/>
            <a:lstStyle/>
            <a:p>
              <a:endParaRPr lang="zh-CN" altLang="en-US"/>
            </a:p>
          </p:txBody>
        </p:sp>
      </p:grpSp>
      <p:grpSp>
        <p:nvGrpSpPr>
          <p:cNvPr id="109626" name="Group 338"/>
          <p:cNvGrpSpPr/>
          <p:nvPr/>
        </p:nvGrpSpPr>
        <p:grpSpPr bwMode="auto">
          <a:xfrm>
            <a:off x="3082925" y="2066926"/>
            <a:ext cx="635000" cy="638175"/>
            <a:chOff x="4663" y="1740"/>
            <a:chExt cx="400" cy="402"/>
          </a:xfrm>
        </p:grpSpPr>
        <p:sp>
          <p:nvSpPr>
            <p:cNvPr id="109725" name="Oval 339"/>
            <p:cNvSpPr>
              <a:spLocks noChangeArrowheads="1"/>
            </p:cNvSpPr>
            <p:nvPr/>
          </p:nvSpPr>
          <p:spPr bwMode="auto">
            <a:xfrm flipV="1">
              <a:off x="4663" y="1742"/>
              <a:ext cx="400" cy="400"/>
            </a:xfrm>
            <a:prstGeom prst="ellipse">
              <a:avLst/>
            </a:prstGeom>
            <a:solidFill>
              <a:srgbClr val="FF66CC"/>
            </a:solidFill>
            <a:ln w="28575">
              <a:solidFill>
                <a:schemeClr val="tx1"/>
              </a:solidFill>
              <a:round/>
            </a:ln>
          </p:spPr>
          <p:txBody>
            <a:bodyPr wrap="none" anchor="ctr"/>
            <a:lstStyle/>
            <a:p>
              <a:endParaRPr lang="zh-CN" altLang="en-US"/>
            </a:p>
          </p:txBody>
        </p:sp>
        <p:sp>
          <p:nvSpPr>
            <p:cNvPr id="109726" name="Line 340"/>
            <p:cNvSpPr>
              <a:spLocks noChangeShapeType="1"/>
            </p:cNvSpPr>
            <p:nvPr/>
          </p:nvSpPr>
          <p:spPr bwMode="auto">
            <a:xfrm flipV="1">
              <a:off x="4699" y="1842"/>
              <a:ext cx="327" cy="0"/>
            </a:xfrm>
            <a:prstGeom prst="line">
              <a:avLst/>
            </a:prstGeom>
            <a:noFill/>
            <a:ln w="28575">
              <a:solidFill>
                <a:schemeClr val="tx1"/>
              </a:solidFill>
              <a:round/>
            </a:ln>
          </p:spPr>
          <p:txBody>
            <a:bodyPr wrap="none" anchor="ctr"/>
            <a:lstStyle/>
            <a:p>
              <a:endParaRPr lang="zh-CN" altLang="en-US"/>
            </a:p>
          </p:txBody>
        </p:sp>
        <p:sp>
          <p:nvSpPr>
            <p:cNvPr id="109727" name="Line 341"/>
            <p:cNvSpPr>
              <a:spLocks noChangeShapeType="1"/>
            </p:cNvSpPr>
            <p:nvPr/>
          </p:nvSpPr>
          <p:spPr bwMode="auto">
            <a:xfrm flipV="1">
              <a:off x="4686" y="2055"/>
              <a:ext cx="327" cy="0"/>
            </a:xfrm>
            <a:prstGeom prst="line">
              <a:avLst/>
            </a:prstGeom>
            <a:noFill/>
            <a:ln w="28575">
              <a:solidFill>
                <a:schemeClr val="tx1"/>
              </a:solidFill>
              <a:round/>
            </a:ln>
          </p:spPr>
          <p:txBody>
            <a:bodyPr wrap="none" anchor="ctr"/>
            <a:lstStyle/>
            <a:p>
              <a:endParaRPr lang="zh-CN" altLang="en-US"/>
            </a:p>
          </p:txBody>
        </p:sp>
        <p:sp>
          <p:nvSpPr>
            <p:cNvPr id="109728" name="Line 342"/>
            <p:cNvSpPr>
              <a:spLocks noChangeShapeType="1"/>
            </p:cNvSpPr>
            <p:nvPr/>
          </p:nvSpPr>
          <p:spPr bwMode="auto">
            <a:xfrm>
              <a:off x="4699" y="1851"/>
              <a:ext cx="164" cy="209"/>
            </a:xfrm>
            <a:prstGeom prst="line">
              <a:avLst/>
            </a:prstGeom>
            <a:noFill/>
            <a:ln w="28575">
              <a:solidFill>
                <a:schemeClr val="tx1"/>
              </a:solidFill>
              <a:round/>
            </a:ln>
          </p:spPr>
          <p:txBody>
            <a:bodyPr wrap="none" anchor="ctr"/>
            <a:lstStyle/>
            <a:p>
              <a:endParaRPr lang="zh-CN" altLang="en-US"/>
            </a:p>
          </p:txBody>
        </p:sp>
        <p:sp>
          <p:nvSpPr>
            <p:cNvPr id="109729" name="Line 343"/>
            <p:cNvSpPr>
              <a:spLocks noChangeShapeType="1"/>
            </p:cNvSpPr>
            <p:nvPr/>
          </p:nvSpPr>
          <p:spPr bwMode="auto">
            <a:xfrm flipH="1">
              <a:off x="4854" y="1842"/>
              <a:ext cx="172" cy="218"/>
            </a:xfrm>
            <a:prstGeom prst="line">
              <a:avLst/>
            </a:prstGeom>
            <a:noFill/>
            <a:ln w="28575">
              <a:solidFill>
                <a:schemeClr val="tx1"/>
              </a:solidFill>
              <a:round/>
            </a:ln>
          </p:spPr>
          <p:txBody>
            <a:bodyPr wrap="none" anchor="ctr"/>
            <a:lstStyle/>
            <a:p>
              <a:endParaRPr lang="zh-CN" altLang="en-US"/>
            </a:p>
          </p:txBody>
        </p:sp>
        <p:sp>
          <p:nvSpPr>
            <p:cNvPr id="109730" name="Line 344"/>
            <p:cNvSpPr>
              <a:spLocks noChangeShapeType="1"/>
            </p:cNvSpPr>
            <p:nvPr/>
          </p:nvSpPr>
          <p:spPr bwMode="auto">
            <a:xfrm>
              <a:off x="4860" y="2046"/>
              <a:ext cx="0" cy="96"/>
            </a:xfrm>
            <a:prstGeom prst="line">
              <a:avLst/>
            </a:prstGeom>
            <a:noFill/>
            <a:ln w="28575">
              <a:solidFill>
                <a:schemeClr val="tx1"/>
              </a:solidFill>
              <a:round/>
            </a:ln>
          </p:spPr>
          <p:txBody>
            <a:bodyPr wrap="none" anchor="ctr"/>
            <a:lstStyle/>
            <a:p>
              <a:endParaRPr lang="zh-CN" altLang="en-US"/>
            </a:p>
          </p:txBody>
        </p:sp>
        <p:sp>
          <p:nvSpPr>
            <p:cNvPr id="109731" name="Line 345"/>
            <p:cNvSpPr>
              <a:spLocks noChangeShapeType="1"/>
            </p:cNvSpPr>
            <p:nvPr/>
          </p:nvSpPr>
          <p:spPr bwMode="auto">
            <a:xfrm flipV="1">
              <a:off x="4860" y="1740"/>
              <a:ext cx="0" cy="96"/>
            </a:xfrm>
            <a:prstGeom prst="line">
              <a:avLst/>
            </a:prstGeom>
            <a:noFill/>
            <a:ln w="28575">
              <a:solidFill>
                <a:schemeClr val="tx1"/>
              </a:solidFill>
              <a:round/>
            </a:ln>
          </p:spPr>
          <p:txBody>
            <a:bodyPr wrap="none" anchor="ctr"/>
            <a:lstStyle/>
            <a:p>
              <a:endParaRPr lang="zh-CN" altLang="en-US"/>
            </a:p>
          </p:txBody>
        </p:sp>
      </p:grpSp>
      <p:grpSp>
        <p:nvGrpSpPr>
          <p:cNvPr id="109627" name="Group 346"/>
          <p:cNvGrpSpPr/>
          <p:nvPr/>
        </p:nvGrpSpPr>
        <p:grpSpPr bwMode="auto">
          <a:xfrm>
            <a:off x="3802063" y="2092326"/>
            <a:ext cx="635000" cy="638175"/>
            <a:chOff x="4663" y="1740"/>
            <a:chExt cx="400" cy="402"/>
          </a:xfrm>
        </p:grpSpPr>
        <p:sp>
          <p:nvSpPr>
            <p:cNvPr id="109718" name="Oval 347"/>
            <p:cNvSpPr>
              <a:spLocks noChangeArrowheads="1"/>
            </p:cNvSpPr>
            <p:nvPr/>
          </p:nvSpPr>
          <p:spPr bwMode="auto">
            <a:xfrm flipV="1">
              <a:off x="4663" y="1742"/>
              <a:ext cx="400" cy="400"/>
            </a:xfrm>
            <a:prstGeom prst="ellipse">
              <a:avLst/>
            </a:prstGeom>
            <a:solidFill>
              <a:srgbClr val="FF66CC"/>
            </a:solidFill>
            <a:ln w="28575">
              <a:solidFill>
                <a:schemeClr val="tx1"/>
              </a:solidFill>
              <a:round/>
            </a:ln>
          </p:spPr>
          <p:txBody>
            <a:bodyPr wrap="none" anchor="ctr"/>
            <a:lstStyle/>
            <a:p>
              <a:endParaRPr lang="zh-CN" altLang="en-US"/>
            </a:p>
          </p:txBody>
        </p:sp>
        <p:sp>
          <p:nvSpPr>
            <p:cNvPr id="109719" name="Line 348"/>
            <p:cNvSpPr>
              <a:spLocks noChangeShapeType="1"/>
            </p:cNvSpPr>
            <p:nvPr/>
          </p:nvSpPr>
          <p:spPr bwMode="auto">
            <a:xfrm flipV="1">
              <a:off x="4699" y="1842"/>
              <a:ext cx="327" cy="0"/>
            </a:xfrm>
            <a:prstGeom prst="line">
              <a:avLst/>
            </a:prstGeom>
            <a:noFill/>
            <a:ln w="28575">
              <a:solidFill>
                <a:schemeClr val="tx1"/>
              </a:solidFill>
              <a:round/>
            </a:ln>
          </p:spPr>
          <p:txBody>
            <a:bodyPr wrap="none" anchor="ctr"/>
            <a:lstStyle/>
            <a:p>
              <a:endParaRPr lang="zh-CN" altLang="en-US"/>
            </a:p>
          </p:txBody>
        </p:sp>
        <p:sp>
          <p:nvSpPr>
            <p:cNvPr id="109720" name="Line 349"/>
            <p:cNvSpPr>
              <a:spLocks noChangeShapeType="1"/>
            </p:cNvSpPr>
            <p:nvPr/>
          </p:nvSpPr>
          <p:spPr bwMode="auto">
            <a:xfrm flipV="1">
              <a:off x="4686" y="2055"/>
              <a:ext cx="327" cy="0"/>
            </a:xfrm>
            <a:prstGeom prst="line">
              <a:avLst/>
            </a:prstGeom>
            <a:noFill/>
            <a:ln w="28575">
              <a:solidFill>
                <a:schemeClr val="tx1"/>
              </a:solidFill>
              <a:round/>
            </a:ln>
          </p:spPr>
          <p:txBody>
            <a:bodyPr wrap="none" anchor="ctr"/>
            <a:lstStyle/>
            <a:p>
              <a:endParaRPr lang="zh-CN" altLang="en-US"/>
            </a:p>
          </p:txBody>
        </p:sp>
        <p:sp>
          <p:nvSpPr>
            <p:cNvPr id="109721" name="Line 350"/>
            <p:cNvSpPr>
              <a:spLocks noChangeShapeType="1"/>
            </p:cNvSpPr>
            <p:nvPr/>
          </p:nvSpPr>
          <p:spPr bwMode="auto">
            <a:xfrm>
              <a:off x="4699" y="1851"/>
              <a:ext cx="164" cy="209"/>
            </a:xfrm>
            <a:prstGeom prst="line">
              <a:avLst/>
            </a:prstGeom>
            <a:noFill/>
            <a:ln w="28575">
              <a:solidFill>
                <a:schemeClr val="tx1"/>
              </a:solidFill>
              <a:round/>
            </a:ln>
          </p:spPr>
          <p:txBody>
            <a:bodyPr wrap="none" anchor="ctr"/>
            <a:lstStyle/>
            <a:p>
              <a:endParaRPr lang="zh-CN" altLang="en-US"/>
            </a:p>
          </p:txBody>
        </p:sp>
        <p:sp>
          <p:nvSpPr>
            <p:cNvPr id="109722" name="Line 351"/>
            <p:cNvSpPr>
              <a:spLocks noChangeShapeType="1"/>
            </p:cNvSpPr>
            <p:nvPr/>
          </p:nvSpPr>
          <p:spPr bwMode="auto">
            <a:xfrm flipH="1">
              <a:off x="4854" y="1842"/>
              <a:ext cx="172" cy="218"/>
            </a:xfrm>
            <a:prstGeom prst="line">
              <a:avLst/>
            </a:prstGeom>
            <a:noFill/>
            <a:ln w="28575">
              <a:solidFill>
                <a:schemeClr val="tx1"/>
              </a:solidFill>
              <a:round/>
            </a:ln>
          </p:spPr>
          <p:txBody>
            <a:bodyPr wrap="none" anchor="ctr"/>
            <a:lstStyle/>
            <a:p>
              <a:endParaRPr lang="zh-CN" altLang="en-US"/>
            </a:p>
          </p:txBody>
        </p:sp>
        <p:sp>
          <p:nvSpPr>
            <p:cNvPr id="109723" name="Line 352"/>
            <p:cNvSpPr>
              <a:spLocks noChangeShapeType="1"/>
            </p:cNvSpPr>
            <p:nvPr/>
          </p:nvSpPr>
          <p:spPr bwMode="auto">
            <a:xfrm>
              <a:off x="4860" y="2046"/>
              <a:ext cx="0" cy="96"/>
            </a:xfrm>
            <a:prstGeom prst="line">
              <a:avLst/>
            </a:prstGeom>
            <a:noFill/>
            <a:ln w="28575">
              <a:solidFill>
                <a:schemeClr val="tx1"/>
              </a:solidFill>
              <a:round/>
            </a:ln>
          </p:spPr>
          <p:txBody>
            <a:bodyPr wrap="none" anchor="ctr"/>
            <a:lstStyle/>
            <a:p>
              <a:endParaRPr lang="zh-CN" altLang="en-US"/>
            </a:p>
          </p:txBody>
        </p:sp>
        <p:sp>
          <p:nvSpPr>
            <p:cNvPr id="109724" name="Line 353"/>
            <p:cNvSpPr>
              <a:spLocks noChangeShapeType="1"/>
            </p:cNvSpPr>
            <p:nvPr/>
          </p:nvSpPr>
          <p:spPr bwMode="auto">
            <a:xfrm flipV="1">
              <a:off x="4860" y="1740"/>
              <a:ext cx="0" cy="96"/>
            </a:xfrm>
            <a:prstGeom prst="line">
              <a:avLst/>
            </a:prstGeom>
            <a:noFill/>
            <a:ln w="28575">
              <a:solidFill>
                <a:schemeClr val="tx1"/>
              </a:solidFill>
              <a:round/>
            </a:ln>
          </p:spPr>
          <p:txBody>
            <a:bodyPr wrap="none" anchor="ctr"/>
            <a:lstStyle/>
            <a:p>
              <a:endParaRPr lang="zh-CN" altLang="en-US"/>
            </a:p>
          </p:txBody>
        </p:sp>
      </p:grpSp>
      <p:grpSp>
        <p:nvGrpSpPr>
          <p:cNvPr id="109628" name="Group 354"/>
          <p:cNvGrpSpPr/>
          <p:nvPr/>
        </p:nvGrpSpPr>
        <p:grpSpPr bwMode="auto">
          <a:xfrm>
            <a:off x="4524375" y="2068514"/>
            <a:ext cx="635000" cy="638175"/>
            <a:chOff x="4663" y="1740"/>
            <a:chExt cx="400" cy="402"/>
          </a:xfrm>
        </p:grpSpPr>
        <p:sp>
          <p:nvSpPr>
            <p:cNvPr id="109711" name="Oval 355"/>
            <p:cNvSpPr>
              <a:spLocks noChangeArrowheads="1"/>
            </p:cNvSpPr>
            <p:nvPr/>
          </p:nvSpPr>
          <p:spPr bwMode="auto">
            <a:xfrm flipV="1">
              <a:off x="4663" y="1742"/>
              <a:ext cx="400" cy="400"/>
            </a:xfrm>
            <a:prstGeom prst="ellipse">
              <a:avLst/>
            </a:prstGeom>
            <a:solidFill>
              <a:srgbClr val="FF66CC"/>
            </a:solidFill>
            <a:ln w="28575">
              <a:solidFill>
                <a:schemeClr val="tx1"/>
              </a:solidFill>
              <a:round/>
            </a:ln>
          </p:spPr>
          <p:txBody>
            <a:bodyPr wrap="none" anchor="ctr"/>
            <a:lstStyle/>
            <a:p>
              <a:endParaRPr lang="zh-CN" altLang="en-US"/>
            </a:p>
          </p:txBody>
        </p:sp>
        <p:sp>
          <p:nvSpPr>
            <p:cNvPr id="109712" name="Line 356"/>
            <p:cNvSpPr>
              <a:spLocks noChangeShapeType="1"/>
            </p:cNvSpPr>
            <p:nvPr/>
          </p:nvSpPr>
          <p:spPr bwMode="auto">
            <a:xfrm flipV="1">
              <a:off x="4699" y="1842"/>
              <a:ext cx="327" cy="0"/>
            </a:xfrm>
            <a:prstGeom prst="line">
              <a:avLst/>
            </a:prstGeom>
            <a:noFill/>
            <a:ln w="28575">
              <a:solidFill>
                <a:schemeClr val="tx1"/>
              </a:solidFill>
              <a:round/>
            </a:ln>
          </p:spPr>
          <p:txBody>
            <a:bodyPr wrap="none" anchor="ctr"/>
            <a:lstStyle/>
            <a:p>
              <a:endParaRPr lang="zh-CN" altLang="en-US"/>
            </a:p>
          </p:txBody>
        </p:sp>
        <p:sp>
          <p:nvSpPr>
            <p:cNvPr id="109713" name="Line 357"/>
            <p:cNvSpPr>
              <a:spLocks noChangeShapeType="1"/>
            </p:cNvSpPr>
            <p:nvPr/>
          </p:nvSpPr>
          <p:spPr bwMode="auto">
            <a:xfrm flipV="1">
              <a:off x="4686" y="2055"/>
              <a:ext cx="327" cy="0"/>
            </a:xfrm>
            <a:prstGeom prst="line">
              <a:avLst/>
            </a:prstGeom>
            <a:noFill/>
            <a:ln w="28575">
              <a:solidFill>
                <a:schemeClr val="tx1"/>
              </a:solidFill>
              <a:round/>
            </a:ln>
          </p:spPr>
          <p:txBody>
            <a:bodyPr wrap="none" anchor="ctr"/>
            <a:lstStyle/>
            <a:p>
              <a:endParaRPr lang="zh-CN" altLang="en-US"/>
            </a:p>
          </p:txBody>
        </p:sp>
        <p:sp>
          <p:nvSpPr>
            <p:cNvPr id="109714" name="Line 358"/>
            <p:cNvSpPr>
              <a:spLocks noChangeShapeType="1"/>
            </p:cNvSpPr>
            <p:nvPr/>
          </p:nvSpPr>
          <p:spPr bwMode="auto">
            <a:xfrm>
              <a:off x="4699" y="1851"/>
              <a:ext cx="164" cy="209"/>
            </a:xfrm>
            <a:prstGeom prst="line">
              <a:avLst/>
            </a:prstGeom>
            <a:noFill/>
            <a:ln w="28575">
              <a:solidFill>
                <a:schemeClr val="tx1"/>
              </a:solidFill>
              <a:round/>
            </a:ln>
          </p:spPr>
          <p:txBody>
            <a:bodyPr wrap="none" anchor="ctr"/>
            <a:lstStyle/>
            <a:p>
              <a:endParaRPr lang="zh-CN" altLang="en-US"/>
            </a:p>
          </p:txBody>
        </p:sp>
        <p:sp>
          <p:nvSpPr>
            <p:cNvPr id="109715" name="Line 359"/>
            <p:cNvSpPr>
              <a:spLocks noChangeShapeType="1"/>
            </p:cNvSpPr>
            <p:nvPr/>
          </p:nvSpPr>
          <p:spPr bwMode="auto">
            <a:xfrm flipH="1">
              <a:off x="4854" y="1842"/>
              <a:ext cx="172" cy="218"/>
            </a:xfrm>
            <a:prstGeom prst="line">
              <a:avLst/>
            </a:prstGeom>
            <a:noFill/>
            <a:ln w="28575">
              <a:solidFill>
                <a:schemeClr val="tx1"/>
              </a:solidFill>
              <a:round/>
            </a:ln>
          </p:spPr>
          <p:txBody>
            <a:bodyPr wrap="none" anchor="ctr"/>
            <a:lstStyle/>
            <a:p>
              <a:endParaRPr lang="zh-CN" altLang="en-US"/>
            </a:p>
          </p:txBody>
        </p:sp>
        <p:sp>
          <p:nvSpPr>
            <p:cNvPr id="109716" name="Line 360"/>
            <p:cNvSpPr>
              <a:spLocks noChangeShapeType="1"/>
            </p:cNvSpPr>
            <p:nvPr/>
          </p:nvSpPr>
          <p:spPr bwMode="auto">
            <a:xfrm>
              <a:off x="4860" y="2046"/>
              <a:ext cx="0" cy="96"/>
            </a:xfrm>
            <a:prstGeom prst="line">
              <a:avLst/>
            </a:prstGeom>
            <a:noFill/>
            <a:ln w="28575">
              <a:solidFill>
                <a:schemeClr val="tx1"/>
              </a:solidFill>
              <a:round/>
            </a:ln>
          </p:spPr>
          <p:txBody>
            <a:bodyPr wrap="none" anchor="ctr"/>
            <a:lstStyle/>
            <a:p>
              <a:endParaRPr lang="zh-CN" altLang="en-US"/>
            </a:p>
          </p:txBody>
        </p:sp>
        <p:sp>
          <p:nvSpPr>
            <p:cNvPr id="109717" name="Line 361"/>
            <p:cNvSpPr>
              <a:spLocks noChangeShapeType="1"/>
            </p:cNvSpPr>
            <p:nvPr/>
          </p:nvSpPr>
          <p:spPr bwMode="auto">
            <a:xfrm flipV="1">
              <a:off x="4860" y="1740"/>
              <a:ext cx="0" cy="96"/>
            </a:xfrm>
            <a:prstGeom prst="line">
              <a:avLst/>
            </a:prstGeom>
            <a:noFill/>
            <a:ln w="28575">
              <a:solidFill>
                <a:schemeClr val="tx1"/>
              </a:solidFill>
              <a:round/>
            </a:ln>
          </p:spPr>
          <p:txBody>
            <a:bodyPr wrap="none" anchor="ctr"/>
            <a:lstStyle/>
            <a:p>
              <a:endParaRPr lang="zh-CN" altLang="en-US"/>
            </a:p>
          </p:txBody>
        </p:sp>
      </p:grpSp>
      <p:grpSp>
        <p:nvGrpSpPr>
          <p:cNvPr id="109629" name="Group 362"/>
          <p:cNvGrpSpPr/>
          <p:nvPr/>
        </p:nvGrpSpPr>
        <p:grpSpPr bwMode="auto">
          <a:xfrm>
            <a:off x="6892925" y="2093914"/>
            <a:ext cx="635000" cy="638175"/>
            <a:chOff x="4663" y="1740"/>
            <a:chExt cx="400" cy="402"/>
          </a:xfrm>
        </p:grpSpPr>
        <p:sp>
          <p:nvSpPr>
            <p:cNvPr id="109704" name="Oval 363"/>
            <p:cNvSpPr>
              <a:spLocks noChangeArrowheads="1"/>
            </p:cNvSpPr>
            <p:nvPr/>
          </p:nvSpPr>
          <p:spPr bwMode="auto">
            <a:xfrm flipV="1">
              <a:off x="4663" y="1742"/>
              <a:ext cx="400" cy="400"/>
            </a:xfrm>
            <a:prstGeom prst="ellipse">
              <a:avLst/>
            </a:prstGeom>
            <a:solidFill>
              <a:srgbClr val="FF66CC"/>
            </a:solidFill>
            <a:ln w="28575">
              <a:solidFill>
                <a:schemeClr val="tx1"/>
              </a:solidFill>
              <a:round/>
            </a:ln>
          </p:spPr>
          <p:txBody>
            <a:bodyPr wrap="none" anchor="ctr"/>
            <a:lstStyle/>
            <a:p>
              <a:endParaRPr lang="zh-CN" altLang="en-US"/>
            </a:p>
          </p:txBody>
        </p:sp>
        <p:sp>
          <p:nvSpPr>
            <p:cNvPr id="109705" name="Line 364"/>
            <p:cNvSpPr>
              <a:spLocks noChangeShapeType="1"/>
            </p:cNvSpPr>
            <p:nvPr/>
          </p:nvSpPr>
          <p:spPr bwMode="auto">
            <a:xfrm flipV="1">
              <a:off x="4699" y="1842"/>
              <a:ext cx="327" cy="0"/>
            </a:xfrm>
            <a:prstGeom prst="line">
              <a:avLst/>
            </a:prstGeom>
            <a:noFill/>
            <a:ln w="28575">
              <a:solidFill>
                <a:schemeClr val="tx1"/>
              </a:solidFill>
              <a:round/>
            </a:ln>
          </p:spPr>
          <p:txBody>
            <a:bodyPr wrap="none" anchor="ctr"/>
            <a:lstStyle/>
            <a:p>
              <a:endParaRPr lang="zh-CN" altLang="en-US"/>
            </a:p>
          </p:txBody>
        </p:sp>
        <p:sp>
          <p:nvSpPr>
            <p:cNvPr id="109706" name="Line 365"/>
            <p:cNvSpPr>
              <a:spLocks noChangeShapeType="1"/>
            </p:cNvSpPr>
            <p:nvPr/>
          </p:nvSpPr>
          <p:spPr bwMode="auto">
            <a:xfrm flipV="1">
              <a:off x="4686" y="2055"/>
              <a:ext cx="327" cy="0"/>
            </a:xfrm>
            <a:prstGeom prst="line">
              <a:avLst/>
            </a:prstGeom>
            <a:noFill/>
            <a:ln w="28575">
              <a:solidFill>
                <a:schemeClr val="tx1"/>
              </a:solidFill>
              <a:round/>
            </a:ln>
          </p:spPr>
          <p:txBody>
            <a:bodyPr wrap="none" anchor="ctr"/>
            <a:lstStyle/>
            <a:p>
              <a:endParaRPr lang="zh-CN" altLang="en-US"/>
            </a:p>
          </p:txBody>
        </p:sp>
        <p:sp>
          <p:nvSpPr>
            <p:cNvPr id="109707" name="Line 366"/>
            <p:cNvSpPr>
              <a:spLocks noChangeShapeType="1"/>
            </p:cNvSpPr>
            <p:nvPr/>
          </p:nvSpPr>
          <p:spPr bwMode="auto">
            <a:xfrm>
              <a:off x="4699" y="1851"/>
              <a:ext cx="164" cy="209"/>
            </a:xfrm>
            <a:prstGeom prst="line">
              <a:avLst/>
            </a:prstGeom>
            <a:noFill/>
            <a:ln w="28575">
              <a:solidFill>
                <a:schemeClr val="tx1"/>
              </a:solidFill>
              <a:round/>
            </a:ln>
          </p:spPr>
          <p:txBody>
            <a:bodyPr wrap="none" anchor="ctr"/>
            <a:lstStyle/>
            <a:p>
              <a:endParaRPr lang="zh-CN" altLang="en-US"/>
            </a:p>
          </p:txBody>
        </p:sp>
        <p:sp>
          <p:nvSpPr>
            <p:cNvPr id="109708" name="Line 367"/>
            <p:cNvSpPr>
              <a:spLocks noChangeShapeType="1"/>
            </p:cNvSpPr>
            <p:nvPr/>
          </p:nvSpPr>
          <p:spPr bwMode="auto">
            <a:xfrm flipH="1">
              <a:off x="4854" y="1842"/>
              <a:ext cx="172" cy="218"/>
            </a:xfrm>
            <a:prstGeom prst="line">
              <a:avLst/>
            </a:prstGeom>
            <a:noFill/>
            <a:ln w="28575">
              <a:solidFill>
                <a:schemeClr val="tx1"/>
              </a:solidFill>
              <a:round/>
            </a:ln>
          </p:spPr>
          <p:txBody>
            <a:bodyPr wrap="none" anchor="ctr"/>
            <a:lstStyle/>
            <a:p>
              <a:endParaRPr lang="zh-CN" altLang="en-US"/>
            </a:p>
          </p:txBody>
        </p:sp>
        <p:sp>
          <p:nvSpPr>
            <p:cNvPr id="109709" name="Line 368"/>
            <p:cNvSpPr>
              <a:spLocks noChangeShapeType="1"/>
            </p:cNvSpPr>
            <p:nvPr/>
          </p:nvSpPr>
          <p:spPr bwMode="auto">
            <a:xfrm>
              <a:off x="4860" y="2046"/>
              <a:ext cx="0" cy="96"/>
            </a:xfrm>
            <a:prstGeom prst="line">
              <a:avLst/>
            </a:prstGeom>
            <a:noFill/>
            <a:ln w="28575">
              <a:solidFill>
                <a:schemeClr val="tx1"/>
              </a:solidFill>
              <a:round/>
            </a:ln>
          </p:spPr>
          <p:txBody>
            <a:bodyPr wrap="none" anchor="ctr"/>
            <a:lstStyle/>
            <a:p>
              <a:endParaRPr lang="zh-CN" altLang="en-US"/>
            </a:p>
          </p:txBody>
        </p:sp>
        <p:sp>
          <p:nvSpPr>
            <p:cNvPr id="109710" name="Line 369"/>
            <p:cNvSpPr>
              <a:spLocks noChangeShapeType="1"/>
            </p:cNvSpPr>
            <p:nvPr/>
          </p:nvSpPr>
          <p:spPr bwMode="auto">
            <a:xfrm flipV="1">
              <a:off x="4860" y="1740"/>
              <a:ext cx="0" cy="96"/>
            </a:xfrm>
            <a:prstGeom prst="line">
              <a:avLst/>
            </a:prstGeom>
            <a:noFill/>
            <a:ln w="28575">
              <a:solidFill>
                <a:schemeClr val="tx1"/>
              </a:solidFill>
              <a:round/>
            </a:ln>
          </p:spPr>
          <p:txBody>
            <a:bodyPr wrap="none" anchor="ctr"/>
            <a:lstStyle/>
            <a:p>
              <a:endParaRPr lang="zh-CN" altLang="en-US"/>
            </a:p>
          </p:txBody>
        </p:sp>
      </p:grpSp>
      <p:grpSp>
        <p:nvGrpSpPr>
          <p:cNvPr id="109630" name="Group 370"/>
          <p:cNvGrpSpPr/>
          <p:nvPr/>
        </p:nvGrpSpPr>
        <p:grpSpPr bwMode="auto">
          <a:xfrm>
            <a:off x="7612063" y="2092326"/>
            <a:ext cx="635000" cy="638175"/>
            <a:chOff x="4663" y="1740"/>
            <a:chExt cx="400" cy="402"/>
          </a:xfrm>
        </p:grpSpPr>
        <p:sp>
          <p:nvSpPr>
            <p:cNvPr id="109697" name="Oval 371"/>
            <p:cNvSpPr>
              <a:spLocks noChangeArrowheads="1"/>
            </p:cNvSpPr>
            <p:nvPr/>
          </p:nvSpPr>
          <p:spPr bwMode="auto">
            <a:xfrm flipV="1">
              <a:off x="4663" y="1742"/>
              <a:ext cx="400" cy="400"/>
            </a:xfrm>
            <a:prstGeom prst="ellipse">
              <a:avLst/>
            </a:prstGeom>
            <a:solidFill>
              <a:srgbClr val="FF66CC"/>
            </a:solidFill>
            <a:ln w="28575">
              <a:solidFill>
                <a:schemeClr val="tx1"/>
              </a:solidFill>
              <a:round/>
            </a:ln>
          </p:spPr>
          <p:txBody>
            <a:bodyPr wrap="none" anchor="ctr"/>
            <a:lstStyle/>
            <a:p>
              <a:endParaRPr lang="zh-CN" altLang="en-US"/>
            </a:p>
          </p:txBody>
        </p:sp>
        <p:sp>
          <p:nvSpPr>
            <p:cNvPr id="109698" name="Line 372"/>
            <p:cNvSpPr>
              <a:spLocks noChangeShapeType="1"/>
            </p:cNvSpPr>
            <p:nvPr/>
          </p:nvSpPr>
          <p:spPr bwMode="auto">
            <a:xfrm flipV="1">
              <a:off x="4699" y="1842"/>
              <a:ext cx="327" cy="0"/>
            </a:xfrm>
            <a:prstGeom prst="line">
              <a:avLst/>
            </a:prstGeom>
            <a:noFill/>
            <a:ln w="28575">
              <a:solidFill>
                <a:schemeClr val="tx1"/>
              </a:solidFill>
              <a:round/>
            </a:ln>
          </p:spPr>
          <p:txBody>
            <a:bodyPr wrap="none" anchor="ctr"/>
            <a:lstStyle/>
            <a:p>
              <a:endParaRPr lang="zh-CN" altLang="en-US"/>
            </a:p>
          </p:txBody>
        </p:sp>
        <p:sp>
          <p:nvSpPr>
            <p:cNvPr id="109699" name="Line 373"/>
            <p:cNvSpPr>
              <a:spLocks noChangeShapeType="1"/>
            </p:cNvSpPr>
            <p:nvPr/>
          </p:nvSpPr>
          <p:spPr bwMode="auto">
            <a:xfrm flipV="1">
              <a:off x="4686" y="2055"/>
              <a:ext cx="327" cy="0"/>
            </a:xfrm>
            <a:prstGeom prst="line">
              <a:avLst/>
            </a:prstGeom>
            <a:noFill/>
            <a:ln w="28575">
              <a:solidFill>
                <a:schemeClr val="tx1"/>
              </a:solidFill>
              <a:round/>
            </a:ln>
          </p:spPr>
          <p:txBody>
            <a:bodyPr wrap="none" anchor="ctr"/>
            <a:lstStyle/>
            <a:p>
              <a:endParaRPr lang="zh-CN" altLang="en-US"/>
            </a:p>
          </p:txBody>
        </p:sp>
        <p:sp>
          <p:nvSpPr>
            <p:cNvPr id="109700" name="Line 374"/>
            <p:cNvSpPr>
              <a:spLocks noChangeShapeType="1"/>
            </p:cNvSpPr>
            <p:nvPr/>
          </p:nvSpPr>
          <p:spPr bwMode="auto">
            <a:xfrm>
              <a:off x="4699" y="1851"/>
              <a:ext cx="164" cy="209"/>
            </a:xfrm>
            <a:prstGeom prst="line">
              <a:avLst/>
            </a:prstGeom>
            <a:noFill/>
            <a:ln w="28575">
              <a:solidFill>
                <a:schemeClr val="tx1"/>
              </a:solidFill>
              <a:round/>
            </a:ln>
          </p:spPr>
          <p:txBody>
            <a:bodyPr wrap="none" anchor="ctr"/>
            <a:lstStyle/>
            <a:p>
              <a:endParaRPr lang="zh-CN" altLang="en-US"/>
            </a:p>
          </p:txBody>
        </p:sp>
        <p:sp>
          <p:nvSpPr>
            <p:cNvPr id="109701" name="Line 375"/>
            <p:cNvSpPr>
              <a:spLocks noChangeShapeType="1"/>
            </p:cNvSpPr>
            <p:nvPr/>
          </p:nvSpPr>
          <p:spPr bwMode="auto">
            <a:xfrm flipH="1">
              <a:off x="4854" y="1842"/>
              <a:ext cx="172" cy="218"/>
            </a:xfrm>
            <a:prstGeom prst="line">
              <a:avLst/>
            </a:prstGeom>
            <a:noFill/>
            <a:ln w="28575">
              <a:solidFill>
                <a:schemeClr val="tx1"/>
              </a:solidFill>
              <a:round/>
            </a:ln>
          </p:spPr>
          <p:txBody>
            <a:bodyPr wrap="none" anchor="ctr"/>
            <a:lstStyle/>
            <a:p>
              <a:endParaRPr lang="zh-CN" altLang="en-US"/>
            </a:p>
          </p:txBody>
        </p:sp>
        <p:sp>
          <p:nvSpPr>
            <p:cNvPr id="109702" name="Line 376"/>
            <p:cNvSpPr>
              <a:spLocks noChangeShapeType="1"/>
            </p:cNvSpPr>
            <p:nvPr/>
          </p:nvSpPr>
          <p:spPr bwMode="auto">
            <a:xfrm>
              <a:off x="4860" y="2046"/>
              <a:ext cx="0" cy="96"/>
            </a:xfrm>
            <a:prstGeom prst="line">
              <a:avLst/>
            </a:prstGeom>
            <a:noFill/>
            <a:ln w="28575">
              <a:solidFill>
                <a:schemeClr val="tx1"/>
              </a:solidFill>
              <a:round/>
            </a:ln>
          </p:spPr>
          <p:txBody>
            <a:bodyPr wrap="none" anchor="ctr"/>
            <a:lstStyle/>
            <a:p>
              <a:endParaRPr lang="zh-CN" altLang="en-US"/>
            </a:p>
          </p:txBody>
        </p:sp>
        <p:sp>
          <p:nvSpPr>
            <p:cNvPr id="109703" name="Line 377"/>
            <p:cNvSpPr>
              <a:spLocks noChangeShapeType="1"/>
            </p:cNvSpPr>
            <p:nvPr/>
          </p:nvSpPr>
          <p:spPr bwMode="auto">
            <a:xfrm flipV="1">
              <a:off x="4860" y="1740"/>
              <a:ext cx="0" cy="96"/>
            </a:xfrm>
            <a:prstGeom prst="line">
              <a:avLst/>
            </a:prstGeom>
            <a:noFill/>
            <a:ln w="28575">
              <a:solidFill>
                <a:schemeClr val="tx1"/>
              </a:solidFill>
              <a:round/>
            </a:ln>
          </p:spPr>
          <p:txBody>
            <a:bodyPr wrap="none" anchor="ctr"/>
            <a:lstStyle/>
            <a:p>
              <a:endParaRPr lang="zh-CN" altLang="en-US"/>
            </a:p>
          </p:txBody>
        </p:sp>
      </p:grpSp>
      <p:grpSp>
        <p:nvGrpSpPr>
          <p:cNvPr id="109631" name="Group 378"/>
          <p:cNvGrpSpPr/>
          <p:nvPr/>
        </p:nvGrpSpPr>
        <p:grpSpPr bwMode="auto">
          <a:xfrm>
            <a:off x="8308975" y="2092326"/>
            <a:ext cx="635000" cy="638175"/>
            <a:chOff x="4663" y="1740"/>
            <a:chExt cx="400" cy="402"/>
          </a:xfrm>
        </p:grpSpPr>
        <p:sp>
          <p:nvSpPr>
            <p:cNvPr id="109690" name="Oval 379"/>
            <p:cNvSpPr>
              <a:spLocks noChangeArrowheads="1"/>
            </p:cNvSpPr>
            <p:nvPr/>
          </p:nvSpPr>
          <p:spPr bwMode="auto">
            <a:xfrm flipV="1">
              <a:off x="4663" y="1742"/>
              <a:ext cx="400" cy="400"/>
            </a:xfrm>
            <a:prstGeom prst="ellipse">
              <a:avLst/>
            </a:prstGeom>
            <a:solidFill>
              <a:srgbClr val="FF66CC"/>
            </a:solidFill>
            <a:ln w="28575">
              <a:solidFill>
                <a:schemeClr val="tx1"/>
              </a:solidFill>
              <a:round/>
            </a:ln>
          </p:spPr>
          <p:txBody>
            <a:bodyPr wrap="none" anchor="ctr"/>
            <a:lstStyle/>
            <a:p>
              <a:endParaRPr lang="zh-CN" altLang="en-US"/>
            </a:p>
          </p:txBody>
        </p:sp>
        <p:sp>
          <p:nvSpPr>
            <p:cNvPr id="109691" name="Line 380"/>
            <p:cNvSpPr>
              <a:spLocks noChangeShapeType="1"/>
            </p:cNvSpPr>
            <p:nvPr/>
          </p:nvSpPr>
          <p:spPr bwMode="auto">
            <a:xfrm flipV="1">
              <a:off x="4699" y="1842"/>
              <a:ext cx="327" cy="0"/>
            </a:xfrm>
            <a:prstGeom prst="line">
              <a:avLst/>
            </a:prstGeom>
            <a:noFill/>
            <a:ln w="28575">
              <a:solidFill>
                <a:schemeClr val="tx1"/>
              </a:solidFill>
              <a:round/>
            </a:ln>
          </p:spPr>
          <p:txBody>
            <a:bodyPr wrap="none" anchor="ctr"/>
            <a:lstStyle/>
            <a:p>
              <a:endParaRPr lang="zh-CN" altLang="en-US"/>
            </a:p>
          </p:txBody>
        </p:sp>
        <p:sp>
          <p:nvSpPr>
            <p:cNvPr id="109692" name="Line 381"/>
            <p:cNvSpPr>
              <a:spLocks noChangeShapeType="1"/>
            </p:cNvSpPr>
            <p:nvPr/>
          </p:nvSpPr>
          <p:spPr bwMode="auto">
            <a:xfrm flipV="1">
              <a:off x="4686" y="2055"/>
              <a:ext cx="327" cy="0"/>
            </a:xfrm>
            <a:prstGeom prst="line">
              <a:avLst/>
            </a:prstGeom>
            <a:noFill/>
            <a:ln w="28575">
              <a:solidFill>
                <a:schemeClr val="tx1"/>
              </a:solidFill>
              <a:round/>
            </a:ln>
          </p:spPr>
          <p:txBody>
            <a:bodyPr wrap="none" anchor="ctr"/>
            <a:lstStyle/>
            <a:p>
              <a:endParaRPr lang="zh-CN" altLang="en-US"/>
            </a:p>
          </p:txBody>
        </p:sp>
        <p:sp>
          <p:nvSpPr>
            <p:cNvPr id="109693" name="Line 382"/>
            <p:cNvSpPr>
              <a:spLocks noChangeShapeType="1"/>
            </p:cNvSpPr>
            <p:nvPr/>
          </p:nvSpPr>
          <p:spPr bwMode="auto">
            <a:xfrm>
              <a:off x="4699" y="1851"/>
              <a:ext cx="164" cy="209"/>
            </a:xfrm>
            <a:prstGeom prst="line">
              <a:avLst/>
            </a:prstGeom>
            <a:noFill/>
            <a:ln w="28575">
              <a:solidFill>
                <a:schemeClr val="tx1"/>
              </a:solidFill>
              <a:round/>
            </a:ln>
          </p:spPr>
          <p:txBody>
            <a:bodyPr wrap="none" anchor="ctr"/>
            <a:lstStyle/>
            <a:p>
              <a:endParaRPr lang="zh-CN" altLang="en-US"/>
            </a:p>
          </p:txBody>
        </p:sp>
        <p:sp>
          <p:nvSpPr>
            <p:cNvPr id="109694" name="Line 383"/>
            <p:cNvSpPr>
              <a:spLocks noChangeShapeType="1"/>
            </p:cNvSpPr>
            <p:nvPr/>
          </p:nvSpPr>
          <p:spPr bwMode="auto">
            <a:xfrm flipH="1">
              <a:off x="4854" y="1842"/>
              <a:ext cx="172" cy="218"/>
            </a:xfrm>
            <a:prstGeom prst="line">
              <a:avLst/>
            </a:prstGeom>
            <a:noFill/>
            <a:ln w="28575">
              <a:solidFill>
                <a:schemeClr val="tx1"/>
              </a:solidFill>
              <a:round/>
            </a:ln>
          </p:spPr>
          <p:txBody>
            <a:bodyPr wrap="none" anchor="ctr"/>
            <a:lstStyle/>
            <a:p>
              <a:endParaRPr lang="zh-CN" altLang="en-US"/>
            </a:p>
          </p:txBody>
        </p:sp>
        <p:sp>
          <p:nvSpPr>
            <p:cNvPr id="109695" name="Line 384"/>
            <p:cNvSpPr>
              <a:spLocks noChangeShapeType="1"/>
            </p:cNvSpPr>
            <p:nvPr/>
          </p:nvSpPr>
          <p:spPr bwMode="auto">
            <a:xfrm>
              <a:off x="4860" y="2046"/>
              <a:ext cx="0" cy="96"/>
            </a:xfrm>
            <a:prstGeom prst="line">
              <a:avLst/>
            </a:prstGeom>
            <a:noFill/>
            <a:ln w="28575">
              <a:solidFill>
                <a:schemeClr val="tx1"/>
              </a:solidFill>
              <a:round/>
            </a:ln>
          </p:spPr>
          <p:txBody>
            <a:bodyPr wrap="none" anchor="ctr"/>
            <a:lstStyle/>
            <a:p>
              <a:endParaRPr lang="zh-CN" altLang="en-US"/>
            </a:p>
          </p:txBody>
        </p:sp>
        <p:sp>
          <p:nvSpPr>
            <p:cNvPr id="109696" name="Line 385"/>
            <p:cNvSpPr>
              <a:spLocks noChangeShapeType="1"/>
            </p:cNvSpPr>
            <p:nvPr/>
          </p:nvSpPr>
          <p:spPr bwMode="auto">
            <a:xfrm flipV="1">
              <a:off x="4860" y="1740"/>
              <a:ext cx="0" cy="96"/>
            </a:xfrm>
            <a:prstGeom prst="line">
              <a:avLst/>
            </a:prstGeom>
            <a:noFill/>
            <a:ln w="28575">
              <a:solidFill>
                <a:schemeClr val="tx1"/>
              </a:solidFill>
              <a:round/>
            </a:ln>
          </p:spPr>
          <p:txBody>
            <a:bodyPr wrap="none" anchor="ctr"/>
            <a:lstStyle/>
            <a:p>
              <a:endParaRPr lang="zh-CN" altLang="en-US"/>
            </a:p>
          </p:txBody>
        </p:sp>
      </p:grpSp>
      <p:grpSp>
        <p:nvGrpSpPr>
          <p:cNvPr id="109632" name="Group 386"/>
          <p:cNvGrpSpPr/>
          <p:nvPr/>
        </p:nvGrpSpPr>
        <p:grpSpPr bwMode="auto">
          <a:xfrm>
            <a:off x="9105900" y="2093914"/>
            <a:ext cx="635000" cy="638175"/>
            <a:chOff x="4663" y="1740"/>
            <a:chExt cx="400" cy="402"/>
          </a:xfrm>
        </p:grpSpPr>
        <p:sp>
          <p:nvSpPr>
            <p:cNvPr id="109683" name="Oval 387"/>
            <p:cNvSpPr>
              <a:spLocks noChangeArrowheads="1"/>
            </p:cNvSpPr>
            <p:nvPr/>
          </p:nvSpPr>
          <p:spPr bwMode="auto">
            <a:xfrm flipV="1">
              <a:off x="4663" y="1742"/>
              <a:ext cx="400" cy="400"/>
            </a:xfrm>
            <a:prstGeom prst="ellipse">
              <a:avLst/>
            </a:prstGeom>
            <a:solidFill>
              <a:srgbClr val="FF66CC"/>
            </a:solidFill>
            <a:ln w="28575">
              <a:solidFill>
                <a:schemeClr val="tx1"/>
              </a:solidFill>
              <a:round/>
            </a:ln>
          </p:spPr>
          <p:txBody>
            <a:bodyPr wrap="none" anchor="ctr"/>
            <a:lstStyle/>
            <a:p>
              <a:endParaRPr lang="zh-CN" altLang="en-US"/>
            </a:p>
          </p:txBody>
        </p:sp>
        <p:sp>
          <p:nvSpPr>
            <p:cNvPr id="109684" name="Line 388"/>
            <p:cNvSpPr>
              <a:spLocks noChangeShapeType="1"/>
            </p:cNvSpPr>
            <p:nvPr/>
          </p:nvSpPr>
          <p:spPr bwMode="auto">
            <a:xfrm flipV="1">
              <a:off x="4699" y="1842"/>
              <a:ext cx="327" cy="0"/>
            </a:xfrm>
            <a:prstGeom prst="line">
              <a:avLst/>
            </a:prstGeom>
            <a:noFill/>
            <a:ln w="28575">
              <a:solidFill>
                <a:schemeClr val="tx1"/>
              </a:solidFill>
              <a:round/>
            </a:ln>
          </p:spPr>
          <p:txBody>
            <a:bodyPr wrap="none" anchor="ctr"/>
            <a:lstStyle/>
            <a:p>
              <a:endParaRPr lang="zh-CN" altLang="en-US"/>
            </a:p>
          </p:txBody>
        </p:sp>
        <p:sp>
          <p:nvSpPr>
            <p:cNvPr id="109685" name="Line 389"/>
            <p:cNvSpPr>
              <a:spLocks noChangeShapeType="1"/>
            </p:cNvSpPr>
            <p:nvPr/>
          </p:nvSpPr>
          <p:spPr bwMode="auto">
            <a:xfrm flipV="1">
              <a:off x="4686" y="2055"/>
              <a:ext cx="327" cy="0"/>
            </a:xfrm>
            <a:prstGeom prst="line">
              <a:avLst/>
            </a:prstGeom>
            <a:noFill/>
            <a:ln w="28575">
              <a:solidFill>
                <a:schemeClr val="tx1"/>
              </a:solidFill>
              <a:round/>
            </a:ln>
          </p:spPr>
          <p:txBody>
            <a:bodyPr wrap="none" anchor="ctr"/>
            <a:lstStyle/>
            <a:p>
              <a:endParaRPr lang="zh-CN" altLang="en-US"/>
            </a:p>
          </p:txBody>
        </p:sp>
        <p:sp>
          <p:nvSpPr>
            <p:cNvPr id="109686" name="Line 390"/>
            <p:cNvSpPr>
              <a:spLocks noChangeShapeType="1"/>
            </p:cNvSpPr>
            <p:nvPr/>
          </p:nvSpPr>
          <p:spPr bwMode="auto">
            <a:xfrm>
              <a:off x="4699" y="1851"/>
              <a:ext cx="164" cy="209"/>
            </a:xfrm>
            <a:prstGeom prst="line">
              <a:avLst/>
            </a:prstGeom>
            <a:noFill/>
            <a:ln w="28575">
              <a:solidFill>
                <a:schemeClr val="tx1"/>
              </a:solidFill>
              <a:round/>
            </a:ln>
          </p:spPr>
          <p:txBody>
            <a:bodyPr wrap="none" anchor="ctr"/>
            <a:lstStyle/>
            <a:p>
              <a:endParaRPr lang="zh-CN" altLang="en-US"/>
            </a:p>
          </p:txBody>
        </p:sp>
        <p:sp>
          <p:nvSpPr>
            <p:cNvPr id="109687" name="Line 391"/>
            <p:cNvSpPr>
              <a:spLocks noChangeShapeType="1"/>
            </p:cNvSpPr>
            <p:nvPr/>
          </p:nvSpPr>
          <p:spPr bwMode="auto">
            <a:xfrm flipH="1">
              <a:off x="4854" y="1842"/>
              <a:ext cx="172" cy="218"/>
            </a:xfrm>
            <a:prstGeom prst="line">
              <a:avLst/>
            </a:prstGeom>
            <a:noFill/>
            <a:ln w="28575">
              <a:solidFill>
                <a:schemeClr val="tx1"/>
              </a:solidFill>
              <a:round/>
            </a:ln>
          </p:spPr>
          <p:txBody>
            <a:bodyPr wrap="none" anchor="ctr"/>
            <a:lstStyle/>
            <a:p>
              <a:endParaRPr lang="zh-CN" altLang="en-US"/>
            </a:p>
          </p:txBody>
        </p:sp>
        <p:sp>
          <p:nvSpPr>
            <p:cNvPr id="109688" name="Line 392"/>
            <p:cNvSpPr>
              <a:spLocks noChangeShapeType="1"/>
            </p:cNvSpPr>
            <p:nvPr/>
          </p:nvSpPr>
          <p:spPr bwMode="auto">
            <a:xfrm>
              <a:off x="4860" y="2046"/>
              <a:ext cx="0" cy="96"/>
            </a:xfrm>
            <a:prstGeom prst="line">
              <a:avLst/>
            </a:prstGeom>
            <a:noFill/>
            <a:ln w="28575">
              <a:solidFill>
                <a:schemeClr val="tx1"/>
              </a:solidFill>
              <a:round/>
            </a:ln>
          </p:spPr>
          <p:txBody>
            <a:bodyPr wrap="none" anchor="ctr"/>
            <a:lstStyle/>
            <a:p>
              <a:endParaRPr lang="zh-CN" altLang="en-US"/>
            </a:p>
          </p:txBody>
        </p:sp>
        <p:sp>
          <p:nvSpPr>
            <p:cNvPr id="109689" name="Line 393"/>
            <p:cNvSpPr>
              <a:spLocks noChangeShapeType="1"/>
            </p:cNvSpPr>
            <p:nvPr/>
          </p:nvSpPr>
          <p:spPr bwMode="auto">
            <a:xfrm flipV="1">
              <a:off x="4860" y="1740"/>
              <a:ext cx="0" cy="96"/>
            </a:xfrm>
            <a:prstGeom prst="line">
              <a:avLst/>
            </a:prstGeom>
            <a:noFill/>
            <a:ln w="28575">
              <a:solidFill>
                <a:schemeClr val="tx1"/>
              </a:solidFill>
              <a:round/>
            </a:ln>
          </p:spPr>
          <p:txBody>
            <a:bodyPr wrap="none" anchor="ctr"/>
            <a:lstStyle/>
            <a:p>
              <a:endParaRPr lang="zh-CN" altLang="en-US"/>
            </a:p>
          </p:txBody>
        </p:sp>
      </p:grpSp>
      <p:sp>
        <p:nvSpPr>
          <p:cNvPr id="140682" name="Text Box 394"/>
          <p:cNvSpPr txBox="1">
            <a:spLocks noChangeArrowheads="1"/>
          </p:cNvSpPr>
          <p:nvPr/>
        </p:nvSpPr>
        <p:spPr bwMode="auto">
          <a:xfrm>
            <a:off x="5622925" y="1652588"/>
            <a:ext cx="973138" cy="863600"/>
          </a:xfrm>
          <a:prstGeom prst="rect">
            <a:avLst/>
          </a:prstGeom>
          <a:noFill/>
          <a:ln w="9525">
            <a:solidFill>
              <a:schemeClr val="accent1"/>
            </a:solidFill>
            <a:miter lim="800000"/>
          </a:ln>
        </p:spPr>
        <p:txBody>
          <a:bodyPr wrap="none" anchor="ctr">
            <a:spAutoFit/>
          </a:bodyPr>
          <a:lstStyle/>
          <a:p>
            <a:pPr>
              <a:lnSpc>
                <a:spcPct val="100000"/>
              </a:lnSpc>
            </a:pPr>
            <a:r>
              <a:rPr kumimoji="1" lang="en-US" altLang="zh-CN"/>
              <a:t>Q=0</a:t>
            </a:r>
            <a:r>
              <a:rPr kumimoji="1" lang="zh-CN" altLang="en-US"/>
              <a:t>时</a:t>
            </a:r>
          </a:p>
          <a:p>
            <a:pPr>
              <a:lnSpc>
                <a:spcPct val="100000"/>
              </a:lnSpc>
            </a:pPr>
            <a:r>
              <a:rPr kumimoji="1" lang="en-US" altLang="zh-CN"/>
              <a:t>LED</a:t>
            </a:r>
            <a:r>
              <a:rPr kumimoji="1" lang="zh-CN" altLang="en-US"/>
              <a:t>亮</a:t>
            </a:r>
          </a:p>
        </p:txBody>
      </p:sp>
      <p:grpSp>
        <p:nvGrpSpPr>
          <p:cNvPr id="109634" name="Group 395"/>
          <p:cNvGrpSpPr/>
          <p:nvPr/>
        </p:nvGrpSpPr>
        <p:grpSpPr bwMode="auto">
          <a:xfrm>
            <a:off x="2335213" y="2090739"/>
            <a:ext cx="635000" cy="638175"/>
            <a:chOff x="4663" y="1740"/>
            <a:chExt cx="400" cy="402"/>
          </a:xfrm>
        </p:grpSpPr>
        <p:sp>
          <p:nvSpPr>
            <p:cNvPr id="109676" name="Oval 396"/>
            <p:cNvSpPr>
              <a:spLocks noChangeArrowheads="1"/>
            </p:cNvSpPr>
            <p:nvPr/>
          </p:nvSpPr>
          <p:spPr bwMode="auto">
            <a:xfrm flipV="1">
              <a:off x="4663" y="1742"/>
              <a:ext cx="400" cy="400"/>
            </a:xfrm>
            <a:prstGeom prst="ellipse">
              <a:avLst/>
            </a:prstGeom>
            <a:solidFill>
              <a:schemeClr val="bg1"/>
            </a:solidFill>
            <a:ln w="28575">
              <a:solidFill>
                <a:schemeClr val="tx1"/>
              </a:solidFill>
              <a:round/>
            </a:ln>
          </p:spPr>
          <p:txBody>
            <a:bodyPr wrap="none" anchor="ctr"/>
            <a:lstStyle/>
            <a:p>
              <a:endParaRPr lang="zh-CN" altLang="en-US"/>
            </a:p>
          </p:txBody>
        </p:sp>
        <p:sp>
          <p:nvSpPr>
            <p:cNvPr id="109677" name="Line 397"/>
            <p:cNvSpPr>
              <a:spLocks noChangeShapeType="1"/>
            </p:cNvSpPr>
            <p:nvPr/>
          </p:nvSpPr>
          <p:spPr bwMode="auto">
            <a:xfrm flipV="1">
              <a:off x="4699" y="1842"/>
              <a:ext cx="327" cy="0"/>
            </a:xfrm>
            <a:prstGeom prst="line">
              <a:avLst/>
            </a:prstGeom>
            <a:noFill/>
            <a:ln w="28575">
              <a:solidFill>
                <a:schemeClr val="tx1"/>
              </a:solidFill>
              <a:round/>
            </a:ln>
          </p:spPr>
          <p:txBody>
            <a:bodyPr wrap="none" anchor="ctr"/>
            <a:lstStyle/>
            <a:p>
              <a:endParaRPr lang="zh-CN" altLang="en-US"/>
            </a:p>
          </p:txBody>
        </p:sp>
        <p:sp>
          <p:nvSpPr>
            <p:cNvPr id="109678" name="Line 398"/>
            <p:cNvSpPr>
              <a:spLocks noChangeShapeType="1"/>
            </p:cNvSpPr>
            <p:nvPr/>
          </p:nvSpPr>
          <p:spPr bwMode="auto">
            <a:xfrm flipV="1">
              <a:off x="4686" y="2055"/>
              <a:ext cx="327" cy="0"/>
            </a:xfrm>
            <a:prstGeom prst="line">
              <a:avLst/>
            </a:prstGeom>
            <a:noFill/>
            <a:ln w="28575">
              <a:solidFill>
                <a:schemeClr val="tx1"/>
              </a:solidFill>
              <a:round/>
            </a:ln>
          </p:spPr>
          <p:txBody>
            <a:bodyPr wrap="none" anchor="ctr"/>
            <a:lstStyle/>
            <a:p>
              <a:endParaRPr lang="zh-CN" altLang="en-US"/>
            </a:p>
          </p:txBody>
        </p:sp>
        <p:sp>
          <p:nvSpPr>
            <p:cNvPr id="109679" name="Line 399"/>
            <p:cNvSpPr>
              <a:spLocks noChangeShapeType="1"/>
            </p:cNvSpPr>
            <p:nvPr/>
          </p:nvSpPr>
          <p:spPr bwMode="auto">
            <a:xfrm>
              <a:off x="4699" y="1851"/>
              <a:ext cx="164" cy="209"/>
            </a:xfrm>
            <a:prstGeom prst="line">
              <a:avLst/>
            </a:prstGeom>
            <a:noFill/>
            <a:ln w="28575">
              <a:solidFill>
                <a:schemeClr val="tx1"/>
              </a:solidFill>
              <a:round/>
            </a:ln>
          </p:spPr>
          <p:txBody>
            <a:bodyPr wrap="none" anchor="ctr"/>
            <a:lstStyle/>
            <a:p>
              <a:endParaRPr lang="zh-CN" altLang="en-US"/>
            </a:p>
          </p:txBody>
        </p:sp>
        <p:sp>
          <p:nvSpPr>
            <p:cNvPr id="109680" name="Line 400"/>
            <p:cNvSpPr>
              <a:spLocks noChangeShapeType="1"/>
            </p:cNvSpPr>
            <p:nvPr/>
          </p:nvSpPr>
          <p:spPr bwMode="auto">
            <a:xfrm flipH="1">
              <a:off x="4854" y="1842"/>
              <a:ext cx="172" cy="218"/>
            </a:xfrm>
            <a:prstGeom prst="line">
              <a:avLst/>
            </a:prstGeom>
            <a:noFill/>
            <a:ln w="28575">
              <a:solidFill>
                <a:schemeClr val="tx1"/>
              </a:solidFill>
              <a:round/>
            </a:ln>
          </p:spPr>
          <p:txBody>
            <a:bodyPr wrap="none" anchor="ctr"/>
            <a:lstStyle/>
            <a:p>
              <a:endParaRPr lang="zh-CN" altLang="en-US"/>
            </a:p>
          </p:txBody>
        </p:sp>
        <p:sp>
          <p:nvSpPr>
            <p:cNvPr id="109681" name="Line 401"/>
            <p:cNvSpPr>
              <a:spLocks noChangeShapeType="1"/>
            </p:cNvSpPr>
            <p:nvPr/>
          </p:nvSpPr>
          <p:spPr bwMode="auto">
            <a:xfrm>
              <a:off x="4860" y="2046"/>
              <a:ext cx="0" cy="96"/>
            </a:xfrm>
            <a:prstGeom prst="line">
              <a:avLst/>
            </a:prstGeom>
            <a:noFill/>
            <a:ln w="28575">
              <a:solidFill>
                <a:schemeClr val="tx1"/>
              </a:solidFill>
              <a:round/>
            </a:ln>
          </p:spPr>
          <p:txBody>
            <a:bodyPr wrap="none" anchor="ctr"/>
            <a:lstStyle/>
            <a:p>
              <a:endParaRPr lang="zh-CN" altLang="en-US"/>
            </a:p>
          </p:txBody>
        </p:sp>
        <p:sp>
          <p:nvSpPr>
            <p:cNvPr id="109682" name="Line 402"/>
            <p:cNvSpPr>
              <a:spLocks noChangeShapeType="1"/>
            </p:cNvSpPr>
            <p:nvPr/>
          </p:nvSpPr>
          <p:spPr bwMode="auto">
            <a:xfrm flipV="1">
              <a:off x="4860" y="1740"/>
              <a:ext cx="0" cy="96"/>
            </a:xfrm>
            <a:prstGeom prst="line">
              <a:avLst/>
            </a:prstGeom>
            <a:noFill/>
            <a:ln w="28575">
              <a:solidFill>
                <a:schemeClr val="tx1"/>
              </a:solidFill>
              <a:round/>
            </a:ln>
          </p:spPr>
          <p:txBody>
            <a:bodyPr wrap="none" anchor="ctr"/>
            <a:lstStyle/>
            <a:p>
              <a:endParaRPr lang="zh-CN" altLang="en-US"/>
            </a:p>
          </p:txBody>
        </p:sp>
      </p:grpSp>
      <p:grpSp>
        <p:nvGrpSpPr>
          <p:cNvPr id="109635" name="Group 403"/>
          <p:cNvGrpSpPr/>
          <p:nvPr/>
        </p:nvGrpSpPr>
        <p:grpSpPr bwMode="auto">
          <a:xfrm>
            <a:off x="2335213" y="2093914"/>
            <a:ext cx="635000" cy="638175"/>
            <a:chOff x="4663" y="1740"/>
            <a:chExt cx="400" cy="402"/>
          </a:xfrm>
        </p:grpSpPr>
        <p:sp>
          <p:nvSpPr>
            <p:cNvPr id="109669" name="Oval 404"/>
            <p:cNvSpPr>
              <a:spLocks noChangeArrowheads="1"/>
            </p:cNvSpPr>
            <p:nvPr/>
          </p:nvSpPr>
          <p:spPr bwMode="auto">
            <a:xfrm flipV="1">
              <a:off x="4663" y="1742"/>
              <a:ext cx="400" cy="400"/>
            </a:xfrm>
            <a:prstGeom prst="ellipse">
              <a:avLst/>
            </a:prstGeom>
            <a:solidFill>
              <a:srgbClr val="FF66CC"/>
            </a:solidFill>
            <a:ln w="28575">
              <a:solidFill>
                <a:schemeClr val="tx1"/>
              </a:solidFill>
              <a:round/>
            </a:ln>
          </p:spPr>
          <p:txBody>
            <a:bodyPr wrap="none" anchor="ctr"/>
            <a:lstStyle/>
            <a:p>
              <a:endParaRPr lang="zh-CN" altLang="en-US"/>
            </a:p>
          </p:txBody>
        </p:sp>
        <p:sp>
          <p:nvSpPr>
            <p:cNvPr id="109670" name="Line 405"/>
            <p:cNvSpPr>
              <a:spLocks noChangeShapeType="1"/>
            </p:cNvSpPr>
            <p:nvPr/>
          </p:nvSpPr>
          <p:spPr bwMode="auto">
            <a:xfrm flipV="1">
              <a:off x="4699" y="1842"/>
              <a:ext cx="327" cy="0"/>
            </a:xfrm>
            <a:prstGeom prst="line">
              <a:avLst/>
            </a:prstGeom>
            <a:noFill/>
            <a:ln w="28575">
              <a:solidFill>
                <a:schemeClr val="tx1"/>
              </a:solidFill>
              <a:round/>
            </a:ln>
          </p:spPr>
          <p:txBody>
            <a:bodyPr wrap="none" anchor="ctr"/>
            <a:lstStyle/>
            <a:p>
              <a:endParaRPr lang="zh-CN" altLang="en-US"/>
            </a:p>
          </p:txBody>
        </p:sp>
        <p:sp>
          <p:nvSpPr>
            <p:cNvPr id="109671" name="Line 406"/>
            <p:cNvSpPr>
              <a:spLocks noChangeShapeType="1"/>
            </p:cNvSpPr>
            <p:nvPr/>
          </p:nvSpPr>
          <p:spPr bwMode="auto">
            <a:xfrm flipV="1">
              <a:off x="4686" y="2055"/>
              <a:ext cx="327" cy="0"/>
            </a:xfrm>
            <a:prstGeom prst="line">
              <a:avLst/>
            </a:prstGeom>
            <a:noFill/>
            <a:ln w="28575">
              <a:solidFill>
                <a:schemeClr val="tx1"/>
              </a:solidFill>
              <a:round/>
            </a:ln>
          </p:spPr>
          <p:txBody>
            <a:bodyPr wrap="none" anchor="ctr"/>
            <a:lstStyle/>
            <a:p>
              <a:endParaRPr lang="zh-CN" altLang="en-US"/>
            </a:p>
          </p:txBody>
        </p:sp>
        <p:sp>
          <p:nvSpPr>
            <p:cNvPr id="109672" name="Line 407"/>
            <p:cNvSpPr>
              <a:spLocks noChangeShapeType="1"/>
            </p:cNvSpPr>
            <p:nvPr/>
          </p:nvSpPr>
          <p:spPr bwMode="auto">
            <a:xfrm>
              <a:off x="4699" y="1851"/>
              <a:ext cx="164" cy="209"/>
            </a:xfrm>
            <a:prstGeom prst="line">
              <a:avLst/>
            </a:prstGeom>
            <a:noFill/>
            <a:ln w="28575">
              <a:solidFill>
                <a:schemeClr val="tx1"/>
              </a:solidFill>
              <a:round/>
            </a:ln>
          </p:spPr>
          <p:txBody>
            <a:bodyPr wrap="none" anchor="ctr"/>
            <a:lstStyle/>
            <a:p>
              <a:endParaRPr lang="zh-CN" altLang="en-US"/>
            </a:p>
          </p:txBody>
        </p:sp>
        <p:sp>
          <p:nvSpPr>
            <p:cNvPr id="109673" name="Line 408"/>
            <p:cNvSpPr>
              <a:spLocks noChangeShapeType="1"/>
            </p:cNvSpPr>
            <p:nvPr/>
          </p:nvSpPr>
          <p:spPr bwMode="auto">
            <a:xfrm flipH="1">
              <a:off x="4854" y="1842"/>
              <a:ext cx="172" cy="218"/>
            </a:xfrm>
            <a:prstGeom prst="line">
              <a:avLst/>
            </a:prstGeom>
            <a:noFill/>
            <a:ln w="28575">
              <a:solidFill>
                <a:schemeClr val="tx1"/>
              </a:solidFill>
              <a:round/>
            </a:ln>
          </p:spPr>
          <p:txBody>
            <a:bodyPr wrap="none" anchor="ctr"/>
            <a:lstStyle/>
            <a:p>
              <a:endParaRPr lang="zh-CN" altLang="en-US"/>
            </a:p>
          </p:txBody>
        </p:sp>
        <p:sp>
          <p:nvSpPr>
            <p:cNvPr id="109674" name="Line 409"/>
            <p:cNvSpPr>
              <a:spLocks noChangeShapeType="1"/>
            </p:cNvSpPr>
            <p:nvPr/>
          </p:nvSpPr>
          <p:spPr bwMode="auto">
            <a:xfrm>
              <a:off x="4860" y="2046"/>
              <a:ext cx="0" cy="96"/>
            </a:xfrm>
            <a:prstGeom prst="line">
              <a:avLst/>
            </a:prstGeom>
            <a:noFill/>
            <a:ln w="28575">
              <a:solidFill>
                <a:schemeClr val="tx1"/>
              </a:solidFill>
              <a:round/>
            </a:ln>
          </p:spPr>
          <p:txBody>
            <a:bodyPr wrap="none" anchor="ctr"/>
            <a:lstStyle/>
            <a:p>
              <a:endParaRPr lang="zh-CN" altLang="en-US"/>
            </a:p>
          </p:txBody>
        </p:sp>
        <p:sp>
          <p:nvSpPr>
            <p:cNvPr id="109675" name="Line 410"/>
            <p:cNvSpPr>
              <a:spLocks noChangeShapeType="1"/>
            </p:cNvSpPr>
            <p:nvPr/>
          </p:nvSpPr>
          <p:spPr bwMode="auto">
            <a:xfrm flipV="1">
              <a:off x="4860" y="1740"/>
              <a:ext cx="0" cy="96"/>
            </a:xfrm>
            <a:prstGeom prst="line">
              <a:avLst/>
            </a:prstGeom>
            <a:noFill/>
            <a:ln w="28575">
              <a:solidFill>
                <a:schemeClr val="tx1"/>
              </a:solidFill>
              <a:round/>
            </a:ln>
          </p:spPr>
          <p:txBody>
            <a:bodyPr wrap="none" anchor="ctr"/>
            <a:lstStyle/>
            <a:p>
              <a:endParaRPr lang="zh-CN" altLang="en-US"/>
            </a:p>
          </p:txBody>
        </p:sp>
      </p:grpSp>
      <p:sp>
        <p:nvSpPr>
          <p:cNvPr id="109636" name="Text Box 411"/>
          <p:cNvSpPr txBox="1">
            <a:spLocks noChangeArrowheads="1"/>
          </p:cNvSpPr>
          <p:nvPr/>
        </p:nvSpPr>
        <p:spPr bwMode="auto">
          <a:xfrm>
            <a:off x="2200275" y="5654675"/>
            <a:ext cx="1087438" cy="406400"/>
          </a:xfrm>
          <a:prstGeom prst="rect">
            <a:avLst/>
          </a:prstGeom>
          <a:noFill/>
          <a:ln w="9525">
            <a:solidFill>
              <a:schemeClr val="accent1"/>
            </a:solidFill>
            <a:miter lim="800000"/>
          </a:ln>
        </p:spPr>
        <p:txBody>
          <a:bodyPr wrap="none" anchor="ctr">
            <a:spAutoFit/>
          </a:bodyPr>
          <a:lstStyle/>
          <a:p>
            <a:pPr>
              <a:lnSpc>
                <a:spcPct val="100000"/>
              </a:lnSpc>
            </a:pPr>
            <a:r>
              <a:rPr kumimoji="1" lang="zh-CN" altLang="en-US"/>
              <a:t>清</a:t>
            </a:r>
            <a:r>
              <a:rPr kumimoji="1" lang="en-US" altLang="zh-CN"/>
              <a:t>0</a:t>
            </a:r>
            <a:r>
              <a:rPr kumimoji="1" lang="zh-CN" altLang="en-US"/>
              <a:t>按键</a:t>
            </a:r>
          </a:p>
        </p:txBody>
      </p:sp>
      <p:sp>
        <p:nvSpPr>
          <p:cNvPr id="109637" name="Text Box 413"/>
          <p:cNvSpPr txBox="1">
            <a:spLocks noChangeArrowheads="1"/>
          </p:cNvSpPr>
          <p:nvPr/>
        </p:nvSpPr>
        <p:spPr bwMode="auto">
          <a:xfrm>
            <a:off x="1711325" y="1374776"/>
            <a:ext cx="647700" cy="396875"/>
          </a:xfrm>
          <a:prstGeom prst="rect">
            <a:avLst/>
          </a:prstGeom>
          <a:noFill/>
          <a:ln w="9525">
            <a:noFill/>
            <a:miter lim="800000"/>
          </a:ln>
        </p:spPr>
        <p:txBody>
          <a:bodyPr wrap="none" anchor="ctr">
            <a:spAutoFit/>
          </a:bodyPr>
          <a:lstStyle/>
          <a:p>
            <a:pPr>
              <a:lnSpc>
                <a:spcPct val="100000"/>
              </a:lnSpc>
            </a:pPr>
            <a:r>
              <a:rPr kumimoji="1" lang="en-US" altLang="zh-CN"/>
              <a:t>1k</a:t>
            </a:r>
            <a:r>
              <a:rPr kumimoji="1" lang="en-US" altLang="zh-CN">
                <a:sym typeface="Symbol" panose="05050102010706020507" pitchFamily="18" charset="2"/>
              </a:rPr>
              <a:t></a:t>
            </a:r>
            <a:endParaRPr kumimoji="1" lang="en-US" altLang="zh-CN"/>
          </a:p>
        </p:txBody>
      </p:sp>
      <p:sp>
        <p:nvSpPr>
          <p:cNvPr id="109638" name="Text Box 416"/>
          <p:cNvSpPr txBox="1">
            <a:spLocks noChangeArrowheads="1"/>
          </p:cNvSpPr>
          <p:nvPr/>
        </p:nvSpPr>
        <p:spPr bwMode="auto">
          <a:xfrm>
            <a:off x="2103439" y="2622550"/>
            <a:ext cx="454025" cy="368300"/>
          </a:xfrm>
          <a:prstGeom prst="rect">
            <a:avLst/>
          </a:prstGeom>
          <a:noFill/>
          <a:ln w="9525">
            <a:noFill/>
            <a:miter lim="800000"/>
          </a:ln>
        </p:spPr>
        <p:txBody>
          <a:bodyPr wrap="none" anchor="ctr">
            <a:spAutoFit/>
          </a:bodyPr>
          <a:lstStyle/>
          <a:p>
            <a:pPr>
              <a:lnSpc>
                <a:spcPct val="100000"/>
              </a:lnSpc>
            </a:pPr>
            <a:r>
              <a:rPr kumimoji="1" lang="en-US" altLang="zh-CN" sz="1800"/>
              <a:t>L0</a:t>
            </a:r>
          </a:p>
        </p:txBody>
      </p:sp>
      <p:sp>
        <p:nvSpPr>
          <p:cNvPr id="109639" name="Line 423"/>
          <p:cNvSpPr>
            <a:spLocks noChangeShapeType="1"/>
          </p:cNvSpPr>
          <p:nvPr/>
        </p:nvSpPr>
        <p:spPr bwMode="black">
          <a:xfrm>
            <a:off x="2209801" y="3249613"/>
            <a:ext cx="125413" cy="0"/>
          </a:xfrm>
          <a:prstGeom prst="line">
            <a:avLst/>
          </a:prstGeom>
          <a:noFill/>
          <a:ln w="9525">
            <a:solidFill>
              <a:schemeClr val="tx1"/>
            </a:solidFill>
            <a:round/>
          </a:ln>
        </p:spPr>
        <p:txBody>
          <a:bodyPr>
            <a:spAutoFit/>
          </a:bodyPr>
          <a:lstStyle/>
          <a:p>
            <a:endParaRPr lang="zh-CN" altLang="en-US"/>
          </a:p>
        </p:txBody>
      </p:sp>
      <p:sp>
        <p:nvSpPr>
          <p:cNvPr id="109640" name="Line 424"/>
          <p:cNvSpPr>
            <a:spLocks noChangeShapeType="1"/>
          </p:cNvSpPr>
          <p:nvPr/>
        </p:nvSpPr>
        <p:spPr bwMode="black">
          <a:xfrm>
            <a:off x="6743701" y="3267075"/>
            <a:ext cx="125413" cy="0"/>
          </a:xfrm>
          <a:prstGeom prst="line">
            <a:avLst/>
          </a:prstGeom>
          <a:noFill/>
          <a:ln w="9525">
            <a:solidFill>
              <a:schemeClr val="tx1"/>
            </a:solidFill>
            <a:round/>
          </a:ln>
        </p:spPr>
        <p:txBody>
          <a:bodyPr>
            <a:spAutoFit/>
          </a:bodyPr>
          <a:lstStyle/>
          <a:p>
            <a:endParaRPr lang="zh-CN" altLang="en-US"/>
          </a:p>
        </p:txBody>
      </p:sp>
      <p:sp>
        <p:nvSpPr>
          <p:cNvPr id="109642" name="Rectangle 421"/>
          <p:cNvSpPr>
            <a:spLocks noGrp="1" noChangeArrowheads="1"/>
          </p:cNvSpPr>
          <p:nvPr>
            <p:ph type="title" idx="4294967295"/>
          </p:nvPr>
        </p:nvSpPr>
        <p:spPr>
          <a:xfrm>
            <a:off x="4800600" y="304800"/>
            <a:ext cx="73914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节日彩灯控制电路连接图</a:t>
            </a:r>
          </a:p>
        </p:txBody>
      </p:sp>
      <p:sp>
        <p:nvSpPr>
          <p:cNvPr id="109643" name="Text Box 416"/>
          <p:cNvSpPr txBox="1">
            <a:spLocks noChangeArrowheads="1"/>
          </p:cNvSpPr>
          <p:nvPr/>
        </p:nvSpPr>
        <p:spPr bwMode="auto">
          <a:xfrm>
            <a:off x="2903539" y="2622550"/>
            <a:ext cx="454025" cy="368300"/>
          </a:xfrm>
          <a:prstGeom prst="rect">
            <a:avLst/>
          </a:prstGeom>
          <a:noFill/>
          <a:ln w="9525">
            <a:noFill/>
            <a:miter lim="800000"/>
          </a:ln>
        </p:spPr>
        <p:txBody>
          <a:bodyPr wrap="none" anchor="ctr">
            <a:spAutoFit/>
          </a:bodyPr>
          <a:lstStyle/>
          <a:p>
            <a:pPr>
              <a:lnSpc>
                <a:spcPct val="100000"/>
              </a:lnSpc>
            </a:pPr>
            <a:r>
              <a:rPr kumimoji="1" lang="en-US" altLang="zh-CN" sz="1800"/>
              <a:t>L1</a:t>
            </a:r>
          </a:p>
        </p:txBody>
      </p:sp>
      <p:sp>
        <p:nvSpPr>
          <p:cNvPr id="109644" name="Text Box 416"/>
          <p:cNvSpPr txBox="1">
            <a:spLocks noChangeArrowheads="1"/>
          </p:cNvSpPr>
          <p:nvPr/>
        </p:nvSpPr>
        <p:spPr bwMode="auto">
          <a:xfrm>
            <a:off x="3646489" y="2641600"/>
            <a:ext cx="454025" cy="368300"/>
          </a:xfrm>
          <a:prstGeom prst="rect">
            <a:avLst/>
          </a:prstGeom>
          <a:noFill/>
          <a:ln w="9525">
            <a:noFill/>
            <a:miter lim="800000"/>
          </a:ln>
        </p:spPr>
        <p:txBody>
          <a:bodyPr wrap="none" anchor="ctr">
            <a:spAutoFit/>
          </a:bodyPr>
          <a:lstStyle/>
          <a:p>
            <a:pPr>
              <a:lnSpc>
                <a:spcPct val="100000"/>
              </a:lnSpc>
            </a:pPr>
            <a:r>
              <a:rPr kumimoji="1" lang="en-US" altLang="zh-CN" sz="1800"/>
              <a:t>L2</a:t>
            </a:r>
          </a:p>
        </p:txBody>
      </p:sp>
      <p:sp>
        <p:nvSpPr>
          <p:cNvPr id="109645" name="Text Box 416"/>
          <p:cNvSpPr txBox="1">
            <a:spLocks noChangeArrowheads="1"/>
          </p:cNvSpPr>
          <p:nvPr/>
        </p:nvSpPr>
        <p:spPr bwMode="auto">
          <a:xfrm>
            <a:off x="4389439" y="2660650"/>
            <a:ext cx="454025" cy="368300"/>
          </a:xfrm>
          <a:prstGeom prst="rect">
            <a:avLst/>
          </a:prstGeom>
          <a:noFill/>
          <a:ln w="9525">
            <a:noFill/>
            <a:miter lim="800000"/>
          </a:ln>
        </p:spPr>
        <p:txBody>
          <a:bodyPr wrap="none" anchor="ctr">
            <a:spAutoFit/>
          </a:bodyPr>
          <a:lstStyle/>
          <a:p>
            <a:pPr>
              <a:lnSpc>
                <a:spcPct val="100000"/>
              </a:lnSpc>
            </a:pPr>
            <a:r>
              <a:rPr kumimoji="1" lang="en-US" altLang="zh-CN" sz="1800"/>
              <a:t>L3</a:t>
            </a:r>
          </a:p>
        </p:txBody>
      </p:sp>
      <p:sp>
        <p:nvSpPr>
          <p:cNvPr id="109646" name="Text Box 416"/>
          <p:cNvSpPr txBox="1">
            <a:spLocks noChangeArrowheads="1"/>
          </p:cNvSpPr>
          <p:nvPr/>
        </p:nvSpPr>
        <p:spPr bwMode="auto">
          <a:xfrm>
            <a:off x="6732589" y="2679700"/>
            <a:ext cx="454025" cy="368300"/>
          </a:xfrm>
          <a:prstGeom prst="rect">
            <a:avLst/>
          </a:prstGeom>
          <a:noFill/>
          <a:ln w="9525">
            <a:noFill/>
            <a:miter lim="800000"/>
          </a:ln>
        </p:spPr>
        <p:txBody>
          <a:bodyPr wrap="none" anchor="ctr">
            <a:spAutoFit/>
          </a:bodyPr>
          <a:lstStyle/>
          <a:p>
            <a:pPr>
              <a:lnSpc>
                <a:spcPct val="100000"/>
              </a:lnSpc>
            </a:pPr>
            <a:r>
              <a:rPr kumimoji="1" lang="en-US" altLang="zh-CN" sz="1800"/>
              <a:t>L4</a:t>
            </a:r>
          </a:p>
        </p:txBody>
      </p:sp>
      <p:sp>
        <p:nvSpPr>
          <p:cNvPr id="109647" name="Text Box 416"/>
          <p:cNvSpPr txBox="1">
            <a:spLocks noChangeArrowheads="1"/>
          </p:cNvSpPr>
          <p:nvPr/>
        </p:nvSpPr>
        <p:spPr bwMode="auto">
          <a:xfrm>
            <a:off x="7494589" y="2679700"/>
            <a:ext cx="454025" cy="368300"/>
          </a:xfrm>
          <a:prstGeom prst="rect">
            <a:avLst/>
          </a:prstGeom>
          <a:noFill/>
          <a:ln w="9525">
            <a:noFill/>
            <a:miter lim="800000"/>
          </a:ln>
        </p:spPr>
        <p:txBody>
          <a:bodyPr wrap="none" anchor="ctr">
            <a:spAutoFit/>
          </a:bodyPr>
          <a:lstStyle/>
          <a:p>
            <a:pPr>
              <a:lnSpc>
                <a:spcPct val="100000"/>
              </a:lnSpc>
            </a:pPr>
            <a:r>
              <a:rPr kumimoji="1" lang="en-US" altLang="zh-CN" sz="1800"/>
              <a:t>L5</a:t>
            </a:r>
          </a:p>
        </p:txBody>
      </p:sp>
      <p:sp>
        <p:nvSpPr>
          <p:cNvPr id="109648" name="Text Box 416"/>
          <p:cNvSpPr txBox="1">
            <a:spLocks noChangeArrowheads="1"/>
          </p:cNvSpPr>
          <p:nvPr/>
        </p:nvSpPr>
        <p:spPr bwMode="auto">
          <a:xfrm>
            <a:off x="8180389" y="2698750"/>
            <a:ext cx="454025" cy="368300"/>
          </a:xfrm>
          <a:prstGeom prst="rect">
            <a:avLst/>
          </a:prstGeom>
          <a:noFill/>
          <a:ln w="9525">
            <a:noFill/>
            <a:miter lim="800000"/>
          </a:ln>
        </p:spPr>
        <p:txBody>
          <a:bodyPr wrap="none" anchor="ctr">
            <a:spAutoFit/>
          </a:bodyPr>
          <a:lstStyle/>
          <a:p>
            <a:pPr>
              <a:lnSpc>
                <a:spcPct val="100000"/>
              </a:lnSpc>
            </a:pPr>
            <a:r>
              <a:rPr kumimoji="1" lang="en-US" altLang="zh-CN" sz="1800"/>
              <a:t>L6</a:t>
            </a:r>
          </a:p>
        </p:txBody>
      </p:sp>
      <p:sp>
        <p:nvSpPr>
          <p:cNvPr id="109649" name="Text Box 416"/>
          <p:cNvSpPr txBox="1">
            <a:spLocks noChangeArrowheads="1"/>
          </p:cNvSpPr>
          <p:nvPr/>
        </p:nvSpPr>
        <p:spPr bwMode="auto">
          <a:xfrm>
            <a:off x="8923339" y="2717800"/>
            <a:ext cx="454025" cy="368300"/>
          </a:xfrm>
          <a:prstGeom prst="rect">
            <a:avLst/>
          </a:prstGeom>
          <a:noFill/>
          <a:ln w="9525">
            <a:noFill/>
            <a:miter lim="800000"/>
          </a:ln>
        </p:spPr>
        <p:txBody>
          <a:bodyPr wrap="none" anchor="ctr">
            <a:spAutoFit/>
          </a:bodyPr>
          <a:lstStyle/>
          <a:p>
            <a:pPr>
              <a:lnSpc>
                <a:spcPct val="100000"/>
              </a:lnSpc>
            </a:pPr>
            <a:r>
              <a:rPr kumimoji="1" lang="en-US" altLang="zh-CN" sz="1800"/>
              <a:t>L7</a:t>
            </a:r>
          </a:p>
        </p:txBody>
      </p:sp>
      <p:grpSp>
        <p:nvGrpSpPr>
          <p:cNvPr id="140698" name="Group 111"/>
          <p:cNvGrpSpPr/>
          <p:nvPr/>
        </p:nvGrpSpPr>
        <p:grpSpPr bwMode="auto">
          <a:xfrm>
            <a:off x="2616201" y="2738439"/>
            <a:ext cx="2773363" cy="369887"/>
            <a:chOff x="1456" y="2145"/>
            <a:chExt cx="1747" cy="233"/>
          </a:xfrm>
        </p:grpSpPr>
        <p:sp>
          <p:nvSpPr>
            <p:cNvPr id="109665" name="Rectangle 103"/>
            <p:cNvSpPr>
              <a:spLocks noChangeArrowheads="1"/>
            </p:cNvSpPr>
            <p:nvPr/>
          </p:nvSpPr>
          <p:spPr bwMode="black">
            <a:xfrm>
              <a:off x="1920" y="2145"/>
              <a:ext cx="366"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kumimoji="1" lang="en-US" altLang="zh-CN">
                  <a:solidFill>
                    <a:srgbClr val="FF0000"/>
                  </a:solidFill>
                  <a:latin typeface="Arial" panose="020B0604020202020204" pitchFamily="34" charset="0"/>
                </a:rPr>
                <a:t>0</a:t>
              </a:r>
            </a:p>
          </p:txBody>
        </p:sp>
        <p:sp>
          <p:nvSpPr>
            <p:cNvPr id="109666" name="Rectangle 104"/>
            <p:cNvSpPr>
              <a:spLocks noChangeArrowheads="1"/>
            </p:cNvSpPr>
            <p:nvPr/>
          </p:nvSpPr>
          <p:spPr bwMode="black">
            <a:xfrm>
              <a:off x="2372" y="2147"/>
              <a:ext cx="366"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kumimoji="1" lang="en-US" altLang="zh-CN">
                  <a:solidFill>
                    <a:srgbClr val="FF0000"/>
                  </a:solidFill>
                  <a:latin typeface="Arial" panose="020B0604020202020204" pitchFamily="34" charset="0"/>
                </a:rPr>
                <a:t>0</a:t>
              </a:r>
            </a:p>
          </p:txBody>
        </p:sp>
        <p:sp>
          <p:nvSpPr>
            <p:cNvPr id="109667" name="Rectangle 105"/>
            <p:cNvSpPr>
              <a:spLocks noChangeArrowheads="1"/>
            </p:cNvSpPr>
            <p:nvPr/>
          </p:nvSpPr>
          <p:spPr bwMode="black">
            <a:xfrm>
              <a:off x="2837" y="2147"/>
              <a:ext cx="366"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kumimoji="1" lang="en-US" altLang="zh-CN">
                  <a:solidFill>
                    <a:srgbClr val="FF0000"/>
                  </a:solidFill>
                  <a:latin typeface="Arial" panose="020B0604020202020204" pitchFamily="34" charset="0"/>
                </a:rPr>
                <a:t>0</a:t>
              </a:r>
            </a:p>
          </p:txBody>
        </p:sp>
        <p:sp>
          <p:nvSpPr>
            <p:cNvPr id="109668" name="Rectangle 106"/>
            <p:cNvSpPr>
              <a:spLocks noChangeArrowheads="1"/>
            </p:cNvSpPr>
            <p:nvPr/>
          </p:nvSpPr>
          <p:spPr bwMode="black">
            <a:xfrm>
              <a:off x="1456" y="2147"/>
              <a:ext cx="366"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kumimoji="1" lang="en-US" altLang="zh-CN">
                  <a:solidFill>
                    <a:srgbClr val="FF0000"/>
                  </a:solidFill>
                  <a:latin typeface="Arial" panose="020B0604020202020204" pitchFamily="34" charset="0"/>
                </a:rPr>
                <a:t>0</a:t>
              </a:r>
            </a:p>
          </p:txBody>
        </p:sp>
      </p:grpSp>
      <p:grpSp>
        <p:nvGrpSpPr>
          <p:cNvPr id="140699" name="Group 111"/>
          <p:cNvGrpSpPr/>
          <p:nvPr/>
        </p:nvGrpSpPr>
        <p:grpSpPr bwMode="auto">
          <a:xfrm>
            <a:off x="7150101" y="2719389"/>
            <a:ext cx="2773363" cy="369887"/>
            <a:chOff x="1456" y="2145"/>
            <a:chExt cx="1747" cy="233"/>
          </a:xfrm>
        </p:grpSpPr>
        <p:sp>
          <p:nvSpPr>
            <p:cNvPr id="109661" name="Rectangle 103"/>
            <p:cNvSpPr>
              <a:spLocks noChangeArrowheads="1"/>
            </p:cNvSpPr>
            <p:nvPr/>
          </p:nvSpPr>
          <p:spPr bwMode="black">
            <a:xfrm>
              <a:off x="1920" y="2145"/>
              <a:ext cx="366"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kumimoji="1" lang="en-US" altLang="zh-CN">
                  <a:solidFill>
                    <a:srgbClr val="FF0000"/>
                  </a:solidFill>
                  <a:latin typeface="Arial" panose="020B0604020202020204" pitchFamily="34" charset="0"/>
                </a:rPr>
                <a:t>0</a:t>
              </a:r>
            </a:p>
          </p:txBody>
        </p:sp>
        <p:sp>
          <p:nvSpPr>
            <p:cNvPr id="109662" name="Rectangle 104"/>
            <p:cNvSpPr>
              <a:spLocks noChangeArrowheads="1"/>
            </p:cNvSpPr>
            <p:nvPr/>
          </p:nvSpPr>
          <p:spPr bwMode="black">
            <a:xfrm>
              <a:off x="2372" y="2147"/>
              <a:ext cx="366"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kumimoji="1" lang="en-US" altLang="zh-CN">
                  <a:solidFill>
                    <a:srgbClr val="FF0000"/>
                  </a:solidFill>
                  <a:latin typeface="Arial" panose="020B0604020202020204" pitchFamily="34" charset="0"/>
                </a:rPr>
                <a:t>0</a:t>
              </a:r>
            </a:p>
          </p:txBody>
        </p:sp>
        <p:sp>
          <p:nvSpPr>
            <p:cNvPr id="109663" name="Rectangle 105"/>
            <p:cNvSpPr>
              <a:spLocks noChangeArrowheads="1"/>
            </p:cNvSpPr>
            <p:nvPr/>
          </p:nvSpPr>
          <p:spPr bwMode="black">
            <a:xfrm>
              <a:off x="2837" y="2147"/>
              <a:ext cx="366"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kumimoji="1" lang="en-US" altLang="zh-CN">
                  <a:solidFill>
                    <a:srgbClr val="FF0000"/>
                  </a:solidFill>
                  <a:latin typeface="Arial" panose="020B0604020202020204" pitchFamily="34" charset="0"/>
                </a:rPr>
                <a:t>0</a:t>
              </a:r>
            </a:p>
          </p:txBody>
        </p:sp>
        <p:sp>
          <p:nvSpPr>
            <p:cNvPr id="109664" name="Rectangle 106"/>
            <p:cNvSpPr>
              <a:spLocks noChangeArrowheads="1"/>
            </p:cNvSpPr>
            <p:nvPr/>
          </p:nvSpPr>
          <p:spPr bwMode="black">
            <a:xfrm>
              <a:off x="1456" y="2147"/>
              <a:ext cx="366"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kumimoji="1" lang="en-US" altLang="zh-CN">
                  <a:solidFill>
                    <a:srgbClr val="FF0000"/>
                  </a:solidFill>
                  <a:latin typeface="Arial" panose="020B0604020202020204" pitchFamily="34" charset="0"/>
                </a:rPr>
                <a:t>0</a:t>
              </a:r>
            </a:p>
          </p:txBody>
        </p:sp>
      </p:grpSp>
      <p:sp>
        <p:nvSpPr>
          <p:cNvPr id="432" name="Rectangle 105"/>
          <p:cNvSpPr>
            <a:spLocks noChangeArrowheads="1"/>
          </p:cNvSpPr>
          <p:nvPr/>
        </p:nvSpPr>
        <p:spPr bwMode="black">
          <a:xfrm>
            <a:off x="2255839" y="4360863"/>
            <a:ext cx="581025" cy="366712"/>
          </a:xfrm>
          <a:prstGeom prst="rect">
            <a:avLst/>
          </a:prstGeom>
          <a:noFill/>
          <a:ln w="9525" algn="ctr">
            <a:noFill/>
            <a:miter lim="800000"/>
          </a:ln>
          <a:effectLst>
            <a:prstShdw prst="shdw13" dist="53882" dir="13500000">
              <a:srgbClr val="808080">
                <a:alpha val="50000"/>
              </a:srgbClr>
            </a:prstShdw>
          </a:effectLst>
        </p:spPr>
        <p:txBody>
          <a:bodyPr>
            <a:spAutoFit/>
          </a:bodyPr>
          <a:lstStyle/>
          <a:p>
            <a:pPr>
              <a:defRPr/>
            </a:pPr>
            <a:r>
              <a:rPr kumimoji="1" lang="en-US" altLang="zh-CN" dirty="0">
                <a:solidFill>
                  <a:schemeClr val="accent2">
                    <a:lumMod val="50000"/>
                  </a:schemeClr>
                </a:solidFill>
                <a:latin typeface="Arial" panose="020B0604020202020204" pitchFamily="34" charset="0"/>
              </a:rPr>
              <a:t>1</a:t>
            </a:r>
          </a:p>
        </p:txBody>
      </p:sp>
      <p:sp>
        <p:nvSpPr>
          <p:cNvPr id="433" name="Text Box 268"/>
          <p:cNvSpPr txBox="1">
            <a:spLocks noChangeArrowheads="1"/>
          </p:cNvSpPr>
          <p:nvPr/>
        </p:nvSpPr>
        <p:spPr bwMode="black">
          <a:xfrm>
            <a:off x="2724150" y="2732088"/>
            <a:ext cx="285750" cy="341312"/>
          </a:xfrm>
          <a:prstGeom prst="rect">
            <a:avLst/>
          </a:prstGeom>
          <a:solidFill>
            <a:srgbClr val="FFCCFF"/>
          </a:solidFill>
          <a:ln w="9525" algn="ctr">
            <a:noFill/>
            <a:miter lim="800000"/>
          </a:ln>
        </p:spPr>
        <p:txBody>
          <a:bodyPr>
            <a:spAutoFit/>
          </a:bodyPr>
          <a:lstStyle/>
          <a:p>
            <a:pPr>
              <a:defRPr/>
            </a:pPr>
            <a:r>
              <a:rPr lang="en-US" altLang="zh-CN" sz="1800" dirty="0">
                <a:solidFill>
                  <a:schemeClr val="accent2">
                    <a:lumMod val="50000"/>
                  </a:schemeClr>
                </a:solidFill>
                <a:latin typeface="Arial" panose="020B0604020202020204" pitchFamily="34" charset="0"/>
              </a:rPr>
              <a:t>1</a:t>
            </a:r>
          </a:p>
        </p:txBody>
      </p:sp>
      <p:sp>
        <p:nvSpPr>
          <p:cNvPr id="434" name="Text Box 268"/>
          <p:cNvSpPr txBox="1">
            <a:spLocks noChangeArrowheads="1"/>
          </p:cNvSpPr>
          <p:nvPr/>
        </p:nvSpPr>
        <p:spPr bwMode="black">
          <a:xfrm>
            <a:off x="3448050" y="2732088"/>
            <a:ext cx="285750" cy="341312"/>
          </a:xfrm>
          <a:prstGeom prst="rect">
            <a:avLst/>
          </a:prstGeom>
          <a:solidFill>
            <a:srgbClr val="FFCCFF"/>
          </a:solidFill>
          <a:ln w="9525" algn="ctr">
            <a:noFill/>
            <a:miter lim="800000"/>
          </a:ln>
        </p:spPr>
        <p:txBody>
          <a:bodyPr>
            <a:spAutoFit/>
          </a:bodyPr>
          <a:lstStyle/>
          <a:p>
            <a:pPr>
              <a:defRPr/>
            </a:pPr>
            <a:r>
              <a:rPr lang="en-US" altLang="zh-CN" sz="1800" dirty="0">
                <a:solidFill>
                  <a:schemeClr val="accent2">
                    <a:lumMod val="50000"/>
                  </a:schemeClr>
                </a:solidFill>
                <a:latin typeface="Arial" panose="020B0604020202020204" pitchFamily="34" charset="0"/>
              </a:rPr>
              <a:t>1</a:t>
            </a:r>
          </a:p>
        </p:txBody>
      </p:sp>
      <p:sp>
        <p:nvSpPr>
          <p:cNvPr id="435" name="Text Box 268"/>
          <p:cNvSpPr txBox="1">
            <a:spLocks noChangeArrowheads="1"/>
          </p:cNvSpPr>
          <p:nvPr/>
        </p:nvSpPr>
        <p:spPr bwMode="black">
          <a:xfrm>
            <a:off x="4152900" y="2732088"/>
            <a:ext cx="285750" cy="341312"/>
          </a:xfrm>
          <a:prstGeom prst="rect">
            <a:avLst/>
          </a:prstGeom>
          <a:solidFill>
            <a:srgbClr val="FFCCFF"/>
          </a:solidFill>
          <a:ln w="9525" algn="ctr">
            <a:noFill/>
            <a:miter lim="800000"/>
          </a:ln>
        </p:spPr>
        <p:txBody>
          <a:bodyPr>
            <a:spAutoFit/>
          </a:bodyPr>
          <a:lstStyle/>
          <a:p>
            <a:pPr>
              <a:defRPr/>
            </a:pPr>
            <a:r>
              <a:rPr lang="en-US" altLang="zh-CN" sz="1800" dirty="0">
                <a:solidFill>
                  <a:schemeClr val="accent2">
                    <a:lumMod val="50000"/>
                  </a:schemeClr>
                </a:solidFill>
                <a:latin typeface="Arial" panose="020B0604020202020204" pitchFamily="34" charset="0"/>
              </a:rPr>
              <a:t>1</a:t>
            </a:r>
          </a:p>
        </p:txBody>
      </p:sp>
      <p:sp>
        <p:nvSpPr>
          <p:cNvPr id="436" name="Text Box 268"/>
          <p:cNvSpPr txBox="1">
            <a:spLocks noChangeArrowheads="1"/>
          </p:cNvSpPr>
          <p:nvPr/>
        </p:nvSpPr>
        <p:spPr bwMode="black">
          <a:xfrm>
            <a:off x="4953000" y="2732088"/>
            <a:ext cx="285750" cy="341312"/>
          </a:xfrm>
          <a:prstGeom prst="rect">
            <a:avLst/>
          </a:prstGeom>
          <a:solidFill>
            <a:srgbClr val="FFCCFF"/>
          </a:solidFill>
          <a:ln w="9525" algn="ctr">
            <a:noFill/>
            <a:miter lim="800000"/>
          </a:ln>
        </p:spPr>
        <p:txBody>
          <a:bodyPr>
            <a:spAutoFit/>
          </a:bodyPr>
          <a:lstStyle/>
          <a:p>
            <a:pPr>
              <a:defRPr/>
            </a:pPr>
            <a:r>
              <a:rPr lang="en-US" altLang="zh-CN" sz="1800" dirty="0">
                <a:solidFill>
                  <a:schemeClr val="accent2">
                    <a:lumMod val="50000"/>
                  </a:schemeClr>
                </a:solidFill>
                <a:latin typeface="Arial" panose="020B0604020202020204" pitchFamily="34" charset="0"/>
              </a:rPr>
              <a:t>1</a:t>
            </a:r>
          </a:p>
        </p:txBody>
      </p:sp>
      <p:sp>
        <p:nvSpPr>
          <p:cNvPr id="437" name="Text Box 268"/>
          <p:cNvSpPr txBox="1">
            <a:spLocks noChangeArrowheads="1"/>
          </p:cNvSpPr>
          <p:nvPr/>
        </p:nvSpPr>
        <p:spPr bwMode="black">
          <a:xfrm>
            <a:off x="7258050" y="2751138"/>
            <a:ext cx="285750" cy="341312"/>
          </a:xfrm>
          <a:prstGeom prst="rect">
            <a:avLst/>
          </a:prstGeom>
          <a:solidFill>
            <a:srgbClr val="FFCCFF"/>
          </a:solidFill>
          <a:ln w="9525" algn="ctr">
            <a:noFill/>
            <a:miter lim="800000"/>
          </a:ln>
        </p:spPr>
        <p:txBody>
          <a:bodyPr>
            <a:spAutoFit/>
          </a:bodyPr>
          <a:lstStyle/>
          <a:p>
            <a:pPr>
              <a:defRPr/>
            </a:pPr>
            <a:r>
              <a:rPr lang="en-US" altLang="zh-CN" sz="1800" dirty="0">
                <a:solidFill>
                  <a:schemeClr val="accent2">
                    <a:lumMod val="50000"/>
                  </a:schemeClr>
                </a:solidFill>
                <a:latin typeface="Arial" panose="020B0604020202020204" pitchFamily="34" charset="0"/>
              </a:rPr>
              <a:t>1</a:t>
            </a:r>
          </a:p>
        </p:txBody>
      </p:sp>
      <p:sp>
        <p:nvSpPr>
          <p:cNvPr id="438" name="Text Box 268"/>
          <p:cNvSpPr txBox="1">
            <a:spLocks noChangeArrowheads="1"/>
          </p:cNvSpPr>
          <p:nvPr/>
        </p:nvSpPr>
        <p:spPr bwMode="black">
          <a:xfrm>
            <a:off x="8020050" y="2770188"/>
            <a:ext cx="285750" cy="341312"/>
          </a:xfrm>
          <a:prstGeom prst="rect">
            <a:avLst/>
          </a:prstGeom>
          <a:solidFill>
            <a:srgbClr val="FFCCFF"/>
          </a:solidFill>
          <a:ln w="9525" algn="ctr">
            <a:noFill/>
            <a:miter lim="800000"/>
          </a:ln>
        </p:spPr>
        <p:txBody>
          <a:bodyPr>
            <a:spAutoFit/>
          </a:bodyPr>
          <a:lstStyle/>
          <a:p>
            <a:pPr>
              <a:defRPr/>
            </a:pPr>
            <a:r>
              <a:rPr lang="en-US" altLang="zh-CN" sz="1800" dirty="0">
                <a:solidFill>
                  <a:schemeClr val="accent2">
                    <a:lumMod val="50000"/>
                  </a:schemeClr>
                </a:solidFill>
                <a:latin typeface="Arial" panose="020B0604020202020204" pitchFamily="34" charset="0"/>
              </a:rPr>
              <a:t>1</a:t>
            </a:r>
          </a:p>
        </p:txBody>
      </p:sp>
      <p:sp>
        <p:nvSpPr>
          <p:cNvPr id="439" name="Text Box 268"/>
          <p:cNvSpPr txBox="1">
            <a:spLocks noChangeArrowheads="1"/>
          </p:cNvSpPr>
          <p:nvPr/>
        </p:nvSpPr>
        <p:spPr bwMode="black">
          <a:xfrm>
            <a:off x="8705850" y="2770188"/>
            <a:ext cx="285750" cy="341312"/>
          </a:xfrm>
          <a:prstGeom prst="rect">
            <a:avLst/>
          </a:prstGeom>
          <a:solidFill>
            <a:srgbClr val="FFCCFF"/>
          </a:solidFill>
          <a:ln w="9525" algn="ctr">
            <a:noFill/>
            <a:miter lim="800000"/>
          </a:ln>
        </p:spPr>
        <p:txBody>
          <a:bodyPr>
            <a:spAutoFit/>
          </a:bodyPr>
          <a:lstStyle/>
          <a:p>
            <a:pPr>
              <a:defRPr/>
            </a:pPr>
            <a:r>
              <a:rPr lang="en-US" altLang="zh-CN" sz="1800" dirty="0">
                <a:solidFill>
                  <a:schemeClr val="accent2">
                    <a:lumMod val="50000"/>
                  </a:schemeClr>
                </a:solidFill>
                <a:latin typeface="Arial" panose="020B0604020202020204" pitchFamily="34" charset="0"/>
              </a:rPr>
              <a:t>1</a:t>
            </a:r>
          </a:p>
        </p:txBody>
      </p:sp>
      <p:sp>
        <p:nvSpPr>
          <p:cNvPr id="440" name="Text Box 268"/>
          <p:cNvSpPr txBox="1">
            <a:spLocks noChangeArrowheads="1"/>
          </p:cNvSpPr>
          <p:nvPr/>
        </p:nvSpPr>
        <p:spPr bwMode="black">
          <a:xfrm>
            <a:off x="9486900" y="2770188"/>
            <a:ext cx="285750" cy="341312"/>
          </a:xfrm>
          <a:prstGeom prst="rect">
            <a:avLst/>
          </a:prstGeom>
          <a:solidFill>
            <a:srgbClr val="FFCCFF"/>
          </a:solidFill>
          <a:ln w="9525" algn="ctr">
            <a:noFill/>
            <a:miter lim="800000"/>
          </a:ln>
        </p:spPr>
        <p:txBody>
          <a:bodyPr>
            <a:spAutoFit/>
          </a:bodyPr>
          <a:lstStyle/>
          <a:p>
            <a:pPr>
              <a:defRPr/>
            </a:pPr>
            <a:r>
              <a:rPr lang="en-US" altLang="zh-CN" sz="1800" dirty="0">
                <a:solidFill>
                  <a:schemeClr val="accent2">
                    <a:lumMod val="50000"/>
                  </a:schemeClr>
                </a:solidFill>
                <a:latin typeface="Arial" panose="020B0604020202020204" pitchFamily="34" charset="0"/>
              </a:rPr>
              <a:t>1</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0682"/>
                                        </p:tgtEl>
                                        <p:attrNameLst>
                                          <p:attrName>style.visibility</p:attrName>
                                        </p:attrNameLst>
                                      </p:cBhvr>
                                      <p:to>
                                        <p:strVal val="visible"/>
                                      </p:to>
                                    </p:set>
                                    <p:anim calcmode="lin" valueType="num">
                                      <p:cBhvr>
                                        <p:cTn id="7" dur="500" fill="hold"/>
                                        <p:tgtEl>
                                          <p:spTgt spid="140682"/>
                                        </p:tgtEl>
                                        <p:attrNameLst>
                                          <p:attrName>ppt_w</p:attrName>
                                        </p:attrNameLst>
                                      </p:cBhvr>
                                      <p:tavLst>
                                        <p:tav tm="0">
                                          <p:val>
                                            <p:fltVal val="0"/>
                                          </p:val>
                                        </p:tav>
                                        <p:tav tm="100000">
                                          <p:val>
                                            <p:strVal val="#ppt_w"/>
                                          </p:val>
                                        </p:tav>
                                      </p:tavLst>
                                    </p:anim>
                                    <p:anim calcmode="lin" valueType="num">
                                      <p:cBhvr>
                                        <p:cTn id="8" dur="500" fill="hold"/>
                                        <p:tgtEl>
                                          <p:spTgt spid="14068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40698"/>
                                        </p:tgtEl>
                                        <p:attrNameLst>
                                          <p:attrName>style.visibility</p:attrName>
                                        </p:attrNameLst>
                                      </p:cBhvr>
                                      <p:to>
                                        <p:strVal val="visible"/>
                                      </p:to>
                                    </p:set>
                                    <p:anim calcmode="lin" valueType="num">
                                      <p:cBhvr>
                                        <p:cTn id="13" dur="500" fill="hold"/>
                                        <p:tgtEl>
                                          <p:spTgt spid="140698"/>
                                        </p:tgtEl>
                                        <p:attrNameLst>
                                          <p:attrName>ppt_w</p:attrName>
                                        </p:attrNameLst>
                                      </p:cBhvr>
                                      <p:tavLst>
                                        <p:tav tm="0">
                                          <p:val>
                                            <p:fltVal val="0"/>
                                          </p:val>
                                        </p:tav>
                                        <p:tav tm="100000">
                                          <p:val>
                                            <p:strVal val="#ppt_w"/>
                                          </p:val>
                                        </p:tav>
                                      </p:tavLst>
                                    </p:anim>
                                    <p:anim calcmode="lin" valueType="num">
                                      <p:cBhvr>
                                        <p:cTn id="14" dur="500" fill="hold"/>
                                        <p:tgtEl>
                                          <p:spTgt spid="140698"/>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40699"/>
                                        </p:tgtEl>
                                        <p:attrNameLst>
                                          <p:attrName>style.visibility</p:attrName>
                                        </p:attrNameLst>
                                      </p:cBhvr>
                                      <p:to>
                                        <p:strVal val="visible"/>
                                      </p:to>
                                    </p:set>
                                    <p:anim calcmode="lin" valueType="num">
                                      <p:cBhvr>
                                        <p:cTn id="19" dur="500" fill="hold"/>
                                        <p:tgtEl>
                                          <p:spTgt spid="140699"/>
                                        </p:tgtEl>
                                        <p:attrNameLst>
                                          <p:attrName>ppt_w</p:attrName>
                                        </p:attrNameLst>
                                      </p:cBhvr>
                                      <p:tavLst>
                                        <p:tav tm="0">
                                          <p:val>
                                            <p:fltVal val="0"/>
                                          </p:val>
                                        </p:tav>
                                        <p:tav tm="100000">
                                          <p:val>
                                            <p:strVal val="#ppt_w"/>
                                          </p:val>
                                        </p:tav>
                                      </p:tavLst>
                                    </p:anim>
                                    <p:anim calcmode="lin" valueType="num">
                                      <p:cBhvr>
                                        <p:cTn id="20" dur="500" fill="hold"/>
                                        <p:tgtEl>
                                          <p:spTgt spid="140699"/>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40339"/>
                                        </p:tgtEl>
                                        <p:attrNameLst>
                                          <p:attrName>style.visibility</p:attrName>
                                        </p:attrNameLst>
                                      </p:cBhvr>
                                      <p:to>
                                        <p:strVal val="visible"/>
                                      </p:to>
                                    </p:set>
                                    <p:anim calcmode="lin" valueType="num">
                                      <p:cBhvr>
                                        <p:cTn id="25" dur="500" fill="hold"/>
                                        <p:tgtEl>
                                          <p:spTgt spid="140339"/>
                                        </p:tgtEl>
                                        <p:attrNameLst>
                                          <p:attrName>ppt_w</p:attrName>
                                        </p:attrNameLst>
                                      </p:cBhvr>
                                      <p:tavLst>
                                        <p:tav tm="0">
                                          <p:val>
                                            <p:fltVal val="0"/>
                                          </p:val>
                                        </p:tav>
                                        <p:tav tm="100000">
                                          <p:val>
                                            <p:strVal val="#ppt_w"/>
                                          </p:val>
                                        </p:tav>
                                      </p:tavLst>
                                    </p:anim>
                                    <p:anim calcmode="lin" valueType="num">
                                      <p:cBhvr>
                                        <p:cTn id="26" dur="500" fill="hold"/>
                                        <p:tgtEl>
                                          <p:spTgt spid="140339"/>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432"/>
                                        </p:tgtEl>
                                        <p:attrNameLst>
                                          <p:attrName>style.visibility</p:attrName>
                                        </p:attrNameLst>
                                      </p:cBhvr>
                                      <p:to>
                                        <p:strVal val="visible"/>
                                      </p:to>
                                    </p:set>
                                    <p:anim calcmode="lin" valueType="num">
                                      <p:cBhvr>
                                        <p:cTn id="31" dur="500" fill="hold"/>
                                        <p:tgtEl>
                                          <p:spTgt spid="432"/>
                                        </p:tgtEl>
                                        <p:attrNameLst>
                                          <p:attrName>ppt_w</p:attrName>
                                        </p:attrNameLst>
                                      </p:cBhvr>
                                      <p:tavLst>
                                        <p:tav tm="0">
                                          <p:val>
                                            <p:fltVal val="0"/>
                                          </p:val>
                                        </p:tav>
                                        <p:tav tm="100000">
                                          <p:val>
                                            <p:strVal val="#ppt_w"/>
                                          </p:val>
                                        </p:tav>
                                      </p:tavLst>
                                    </p:anim>
                                    <p:anim calcmode="lin" valueType="num">
                                      <p:cBhvr>
                                        <p:cTn id="32" dur="500" fill="hold"/>
                                        <p:tgtEl>
                                          <p:spTgt spid="432"/>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433"/>
                                        </p:tgtEl>
                                        <p:attrNameLst>
                                          <p:attrName>style.visibility</p:attrName>
                                        </p:attrNameLst>
                                      </p:cBhvr>
                                      <p:to>
                                        <p:strVal val="visible"/>
                                      </p:to>
                                    </p:set>
                                    <p:anim calcmode="lin" valueType="num">
                                      <p:cBhvr>
                                        <p:cTn id="37" dur="500" fill="hold"/>
                                        <p:tgtEl>
                                          <p:spTgt spid="433"/>
                                        </p:tgtEl>
                                        <p:attrNameLst>
                                          <p:attrName>ppt_w</p:attrName>
                                        </p:attrNameLst>
                                      </p:cBhvr>
                                      <p:tavLst>
                                        <p:tav tm="0">
                                          <p:val>
                                            <p:fltVal val="0"/>
                                          </p:val>
                                        </p:tav>
                                        <p:tav tm="100000">
                                          <p:val>
                                            <p:strVal val="#ppt_w"/>
                                          </p:val>
                                        </p:tav>
                                      </p:tavLst>
                                    </p:anim>
                                    <p:anim calcmode="lin" valueType="num">
                                      <p:cBhvr>
                                        <p:cTn id="38" dur="500" fill="hold"/>
                                        <p:tgtEl>
                                          <p:spTgt spid="433"/>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434"/>
                                        </p:tgtEl>
                                        <p:attrNameLst>
                                          <p:attrName>style.visibility</p:attrName>
                                        </p:attrNameLst>
                                      </p:cBhvr>
                                      <p:to>
                                        <p:strVal val="visible"/>
                                      </p:to>
                                    </p:set>
                                    <p:anim calcmode="lin" valueType="num">
                                      <p:cBhvr>
                                        <p:cTn id="43" dur="500" fill="hold"/>
                                        <p:tgtEl>
                                          <p:spTgt spid="434"/>
                                        </p:tgtEl>
                                        <p:attrNameLst>
                                          <p:attrName>ppt_w</p:attrName>
                                        </p:attrNameLst>
                                      </p:cBhvr>
                                      <p:tavLst>
                                        <p:tav tm="0">
                                          <p:val>
                                            <p:fltVal val="0"/>
                                          </p:val>
                                        </p:tav>
                                        <p:tav tm="100000">
                                          <p:val>
                                            <p:strVal val="#ppt_w"/>
                                          </p:val>
                                        </p:tav>
                                      </p:tavLst>
                                    </p:anim>
                                    <p:anim calcmode="lin" valueType="num">
                                      <p:cBhvr>
                                        <p:cTn id="44" dur="500" fill="hold"/>
                                        <p:tgtEl>
                                          <p:spTgt spid="434"/>
                                        </p:tgtEl>
                                        <p:attrNameLst>
                                          <p:attrName>ppt_h</p:attrName>
                                        </p:attrNameLst>
                                      </p:cBhvr>
                                      <p:tavLst>
                                        <p:tav tm="0">
                                          <p:val>
                                            <p:fltVal val="0"/>
                                          </p:val>
                                        </p:tav>
                                        <p:tav tm="100000">
                                          <p:val>
                                            <p:strVal val="#ppt_h"/>
                                          </p:val>
                                        </p:tav>
                                      </p:tavLst>
                                    </p:anim>
                                  </p:childTnLst>
                                </p:cTn>
                              </p:par>
                            </p:childTnLst>
                          </p:cTn>
                        </p:par>
                        <p:par>
                          <p:cTn id="45" fill="hold">
                            <p:stCondLst>
                              <p:cond delay="500"/>
                            </p:stCondLst>
                            <p:childTnLst>
                              <p:par>
                                <p:cTn id="46" presetID="23" presetClass="entr" presetSubtype="16" fill="hold" grpId="0" nodeType="afterEffect">
                                  <p:stCondLst>
                                    <p:cond delay="0"/>
                                  </p:stCondLst>
                                  <p:childTnLst>
                                    <p:set>
                                      <p:cBhvr>
                                        <p:cTn id="47" dur="1" fill="hold">
                                          <p:stCondLst>
                                            <p:cond delay="0"/>
                                          </p:stCondLst>
                                        </p:cTn>
                                        <p:tgtEl>
                                          <p:spTgt spid="435"/>
                                        </p:tgtEl>
                                        <p:attrNameLst>
                                          <p:attrName>style.visibility</p:attrName>
                                        </p:attrNameLst>
                                      </p:cBhvr>
                                      <p:to>
                                        <p:strVal val="visible"/>
                                      </p:to>
                                    </p:set>
                                    <p:anim calcmode="lin" valueType="num">
                                      <p:cBhvr>
                                        <p:cTn id="48" dur="500" fill="hold"/>
                                        <p:tgtEl>
                                          <p:spTgt spid="435"/>
                                        </p:tgtEl>
                                        <p:attrNameLst>
                                          <p:attrName>ppt_w</p:attrName>
                                        </p:attrNameLst>
                                      </p:cBhvr>
                                      <p:tavLst>
                                        <p:tav tm="0">
                                          <p:val>
                                            <p:fltVal val="0"/>
                                          </p:val>
                                        </p:tav>
                                        <p:tav tm="100000">
                                          <p:val>
                                            <p:strVal val="#ppt_w"/>
                                          </p:val>
                                        </p:tav>
                                      </p:tavLst>
                                    </p:anim>
                                    <p:anim calcmode="lin" valueType="num">
                                      <p:cBhvr>
                                        <p:cTn id="49" dur="500" fill="hold"/>
                                        <p:tgtEl>
                                          <p:spTgt spid="435"/>
                                        </p:tgtEl>
                                        <p:attrNameLst>
                                          <p:attrName>ppt_h</p:attrName>
                                        </p:attrNameLst>
                                      </p:cBhvr>
                                      <p:tavLst>
                                        <p:tav tm="0">
                                          <p:val>
                                            <p:fltVal val="0"/>
                                          </p:val>
                                        </p:tav>
                                        <p:tav tm="100000">
                                          <p:val>
                                            <p:strVal val="#ppt_h"/>
                                          </p:val>
                                        </p:tav>
                                      </p:tavLst>
                                    </p:anim>
                                  </p:childTnLst>
                                </p:cTn>
                              </p:par>
                            </p:childTnLst>
                          </p:cTn>
                        </p:par>
                        <p:par>
                          <p:cTn id="50" fill="hold">
                            <p:stCondLst>
                              <p:cond delay="1000"/>
                            </p:stCondLst>
                            <p:childTnLst>
                              <p:par>
                                <p:cTn id="51" presetID="23" presetClass="entr" presetSubtype="16" fill="hold" grpId="0" nodeType="afterEffect">
                                  <p:stCondLst>
                                    <p:cond delay="0"/>
                                  </p:stCondLst>
                                  <p:childTnLst>
                                    <p:set>
                                      <p:cBhvr>
                                        <p:cTn id="52" dur="1" fill="hold">
                                          <p:stCondLst>
                                            <p:cond delay="0"/>
                                          </p:stCondLst>
                                        </p:cTn>
                                        <p:tgtEl>
                                          <p:spTgt spid="436"/>
                                        </p:tgtEl>
                                        <p:attrNameLst>
                                          <p:attrName>style.visibility</p:attrName>
                                        </p:attrNameLst>
                                      </p:cBhvr>
                                      <p:to>
                                        <p:strVal val="visible"/>
                                      </p:to>
                                    </p:set>
                                    <p:anim calcmode="lin" valueType="num">
                                      <p:cBhvr>
                                        <p:cTn id="53" dur="500" fill="hold"/>
                                        <p:tgtEl>
                                          <p:spTgt spid="436"/>
                                        </p:tgtEl>
                                        <p:attrNameLst>
                                          <p:attrName>ppt_w</p:attrName>
                                        </p:attrNameLst>
                                      </p:cBhvr>
                                      <p:tavLst>
                                        <p:tav tm="0">
                                          <p:val>
                                            <p:fltVal val="0"/>
                                          </p:val>
                                        </p:tav>
                                        <p:tav tm="100000">
                                          <p:val>
                                            <p:strVal val="#ppt_w"/>
                                          </p:val>
                                        </p:tav>
                                      </p:tavLst>
                                    </p:anim>
                                    <p:anim calcmode="lin" valueType="num">
                                      <p:cBhvr>
                                        <p:cTn id="54" dur="500" fill="hold"/>
                                        <p:tgtEl>
                                          <p:spTgt spid="436"/>
                                        </p:tgtEl>
                                        <p:attrNameLst>
                                          <p:attrName>ppt_h</p:attrName>
                                        </p:attrNameLst>
                                      </p:cBhvr>
                                      <p:tavLst>
                                        <p:tav tm="0">
                                          <p:val>
                                            <p:fltVal val="0"/>
                                          </p:val>
                                        </p:tav>
                                        <p:tav tm="100000">
                                          <p:val>
                                            <p:strVal val="#ppt_h"/>
                                          </p:val>
                                        </p:tav>
                                      </p:tavLst>
                                    </p:anim>
                                  </p:childTnLst>
                                </p:cTn>
                              </p:par>
                            </p:childTnLst>
                          </p:cTn>
                        </p:par>
                        <p:par>
                          <p:cTn id="55" fill="hold">
                            <p:stCondLst>
                              <p:cond delay="1500"/>
                            </p:stCondLst>
                            <p:childTnLst>
                              <p:par>
                                <p:cTn id="56" presetID="23" presetClass="entr" presetSubtype="16" fill="hold" grpId="0" nodeType="afterEffect">
                                  <p:stCondLst>
                                    <p:cond delay="0"/>
                                  </p:stCondLst>
                                  <p:childTnLst>
                                    <p:set>
                                      <p:cBhvr>
                                        <p:cTn id="57" dur="1" fill="hold">
                                          <p:stCondLst>
                                            <p:cond delay="0"/>
                                          </p:stCondLst>
                                        </p:cTn>
                                        <p:tgtEl>
                                          <p:spTgt spid="437"/>
                                        </p:tgtEl>
                                        <p:attrNameLst>
                                          <p:attrName>style.visibility</p:attrName>
                                        </p:attrNameLst>
                                      </p:cBhvr>
                                      <p:to>
                                        <p:strVal val="visible"/>
                                      </p:to>
                                    </p:set>
                                    <p:anim calcmode="lin" valueType="num">
                                      <p:cBhvr>
                                        <p:cTn id="58" dur="500" fill="hold"/>
                                        <p:tgtEl>
                                          <p:spTgt spid="437"/>
                                        </p:tgtEl>
                                        <p:attrNameLst>
                                          <p:attrName>ppt_w</p:attrName>
                                        </p:attrNameLst>
                                      </p:cBhvr>
                                      <p:tavLst>
                                        <p:tav tm="0">
                                          <p:val>
                                            <p:fltVal val="0"/>
                                          </p:val>
                                        </p:tav>
                                        <p:tav tm="100000">
                                          <p:val>
                                            <p:strVal val="#ppt_w"/>
                                          </p:val>
                                        </p:tav>
                                      </p:tavLst>
                                    </p:anim>
                                    <p:anim calcmode="lin" valueType="num">
                                      <p:cBhvr>
                                        <p:cTn id="59" dur="500" fill="hold"/>
                                        <p:tgtEl>
                                          <p:spTgt spid="437"/>
                                        </p:tgtEl>
                                        <p:attrNameLst>
                                          <p:attrName>ppt_h</p:attrName>
                                        </p:attrNameLst>
                                      </p:cBhvr>
                                      <p:tavLst>
                                        <p:tav tm="0">
                                          <p:val>
                                            <p:fltVal val="0"/>
                                          </p:val>
                                        </p:tav>
                                        <p:tav tm="100000">
                                          <p:val>
                                            <p:strVal val="#ppt_h"/>
                                          </p:val>
                                        </p:tav>
                                      </p:tavLst>
                                    </p:anim>
                                  </p:childTnLst>
                                </p:cTn>
                              </p:par>
                            </p:childTnLst>
                          </p:cTn>
                        </p:par>
                        <p:par>
                          <p:cTn id="60" fill="hold">
                            <p:stCondLst>
                              <p:cond delay="2000"/>
                            </p:stCondLst>
                            <p:childTnLst>
                              <p:par>
                                <p:cTn id="61" presetID="23" presetClass="entr" presetSubtype="16" fill="hold" grpId="0" nodeType="afterEffect">
                                  <p:stCondLst>
                                    <p:cond delay="0"/>
                                  </p:stCondLst>
                                  <p:childTnLst>
                                    <p:set>
                                      <p:cBhvr>
                                        <p:cTn id="62" dur="1" fill="hold">
                                          <p:stCondLst>
                                            <p:cond delay="0"/>
                                          </p:stCondLst>
                                        </p:cTn>
                                        <p:tgtEl>
                                          <p:spTgt spid="438"/>
                                        </p:tgtEl>
                                        <p:attrNameLst>
                                          <p:attrName>style.visibility</p:attrName>
                                        </p:attrNameLst>
                                      </p:cBhvr>
                                      <p:to>
                                        <p:strVal val="visible"/>
                                      </p:to>
                                    </p:set>
                                    <p:anim calcmode="lin" valueType="num">
                                      <p:cBhvr>
                                        <p:cTn id="63" dur="500" fill="hold"/>
                                        <p:tgtEl>
                                          <p:spTgt spid="438"/>
                                        </p:tgtEl>
                                        <p:attrNameLst>
                                          <p:attrName>ppt_w</p:attrName>
                                        </p:attrNameLst>
                                      </p:cBhvr>
                                      <p:tavLst>
                                        <p:tav tm="0">
                                          <p:val>
                                            <p:fltVal val="0"/>
                                          </p:val>
                                        </p:tav>
                                        <p:tav tm="100000">
                                          <p:val>
                                            <p:strVal val="#ppt_w"/>
                                          </p:val>
                                        </p:tav>
                                      </p:tavLst>
                                    </p:anim>
                                    <p:anim calcmode="lin" valueType="num">
                                      <p:cBhvr>
                                        <p:cTn id="64" dur="500" fill="hold"/>
                                        <p:tgtEl>
                                          <p:spTgt spid="438"/>
                                        </p:tgtEl>
                                        <p:attrNameLst>
                                          <p:attrName>ppt_h</p:attrName>
                                        </p:attrNameLst>
                                      </p:cBhvr>
                                      <p:tavLst>
                                        <p:tav tm="0">
                                          <p:val>
                                            <p:fltVal val="0"/>
                                          </p:val>
                                        </p:tav>
                                        <p:tav tm="100000">
                                          <p:val>
                                            <p:strVal val="#ppt_h"/>
                                          </p:val>
                                        </p:tav>
                                      </p:tavLst>
                                    </p:anim>
                                  </p:childTnLst>
                                </p:cTn>
                              </p:par>
                            </p:childTnLst>
                          </p:cTn>
                        </p:par>
                        <p:par>
                          <p:cTn id="65" fill="hold">
                            <p:stCondLst>
                              <p:cond delay="2500"/>
                            </p:stCondLst>
                            <p:childTnLst>
                              <p:par>
                                <p:cTn id="66" presetID="23" presetClass="entr" presetSubtype="16" fill="hold" grpId="0" nodeType="afterEffect">
                                  <p:stCondLst>
                                    <p:cond delay="0"/>
                                  </p:stCondLst>
                                  <p:childTnLst>
                                    <p:set>
                                      <p:cBhvr>
                                        <p:cTn id="67" dur="1" fill="hold">
                                          <p:stCondLst>
                                            <p:cond delay="0"/>
                                          </p:stCondLst>
                                        </p:cTn>
                                        <p:tgtEl>
                                          <p:spTgt spid="439"/>
                                        </p:tgtEl>
                                        <p:attrNameLst>
                                          <p:attrName>style.visibility</p:attrName>
                                        </p:attrNameLst>
                                      </p:cBhvr>
                                      <p:to>
                                        <p:strVal val="visible"/>
                                      </p:to>
                                    </p:set>
                                    <p:anim calcmode="lin" valueType="num">
                                      <p:cBhvr>
                                        <p:cTn id="68" dur="500" fill="hold"/>
                                        <p:tgtEl>
                                          <p:spTgt spid="439"/>
                                        </p:tgtEl>
                                        <p:attrNameLst>
                                          <p:attrName>ppt_w</p:attrName>
                                        </p:attrNameLst>
                                      </p:cBhvr>
                                      <p:tavLst>
                                        <p:tav tm="0">
                                          <p:val>
                                            <p:fltVal val="0"/>
                                          </p:val>
                                        </p:tav>
                                        <p:tav tm="100000">
                                          <p:val>
                                            <p:strVal val="#ppt_w"/>
                                          </p:val>
                                        </p:tav>
                                      </p:tavLst>
                                    </p:anim>
                                    <p:anim calcmode="lin" valueType="num">
                                      <p:cBhvr>
                                        <p:cTn id="69" dur="500" fill="hold"/>
                                        <p:tgtEl>
                                          <p:spTgt spid="439"/>
                                        </p:tgtEl>
                                        <p:attrNameLst>
                                          <p:attrName>ppt_h</p:attrName>
                                        </p:attrNameLst>
                                      </p:cBhvr>
                                      <p:tavLst>
                                        <p:tav tm="0">
                                          <p:val>
                                            <p:fltVal val="0"/>
                                          </p:val>
                                        </p:tav>
                                        <p:tav tm="100000">
                                          <p:val>
                                            <p:strVal val="#ppt_h"/>
                                          </p:val>
                                        </p:tav>
                                      </p:tavLst>
                                    </p:anim>
                                  </p:childTnLst>
                                </p:cTn>
                              </p:par>
                            </p:childTnLst>
                          </p:cTn>
                        </p:par>
                        <p:par>
                          <p:cTn id="70" fill="hold">
                            <p:stCondLst>
                              <p:cond delay="3000"/>
                            </p:stCondLst>
                            <p:childTnLst>
                              <p:par>
                                <p:cTn id="71" presetID="23" presetClass="entr" presetSubtype="16" fill="hold" grpId="0" nodeType="afterEffect">
                                  <p:stCondLst>
                                    <p:cond delay="0"/>
                                  </p:stCondLst>
                                  <p:childTnLst>
                                    <p:set>
                                      <p:cBhvr>
                                        <p:cTn id="72" dur="1" fill="hold">
                                          <p:stCondLst>
                                            <p:cond delay="0"/>
                                          </p:stCondLst>
                                        </p:cTn>
                                        <p:tgtEl>
                                          <p:spTgt spid="440"/>
                                        </p:tgtEl>
                                        <p:attrNameLst>
                                          <p:attrName>style.visibility</p:attrName>
                                        </p:attrNameLst>
                                      </p:cBhvr>
                                      <p:to>
                                        <p:strVal val="visible"/>
                                      </p:to>
                                    </p:set>
                                    <p:anim calcmode="lin" valueType="num">
                                      <p:cBhvr>
                                        <p:cTn id="73" dur="500" fill="hold"/>
                                        <p:tgtEl>
                                          <p:spTgt spid="440"/>
                                        </p:tgtEl>
                                        <p:attrNameLst>
                                          <p:attrName>ppt_w</p:attrName>
                                        </p:attrNameLst>
                                      </p:cBhvr>
                                      <p:tavLst>
                                        <p:tav tm="0">
                                          <p:val>
                                            <p:fltVal val="0"/>
                                          </p:val>
                                        </p:tav>
                                        <p:tav tm="100000">
                                          <p:val>
                                            <p:strVal val="#ppt_w"/>
                                          </p:val>
                                        </p:tav>
                                      </p:tavLst>
                                    </p:anim>
                                    <p:anim calcmode="lin" valueType="num">
                                      <p:cBhvr>
                                        <p:cTn id="74" dur="500" fill="hold"/>
                                        <p:tgtEl>
                                          <p:spTgt spid="4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39" grpId="0" animBg="1"/>
      <p:bldP spid="140682" grpId="0" animBg="1"/>
      <p:bldP spid="432" grpId="0"/>
      <p:bldP spid="433" grpId="0" animBg="1"/>
      <p:bldP spid="434" grpId="0" animBg="1"/>
      <p:bldP spid="435" grpId="0" animBg="1"/>
      <p:bldP spid="436" grpId="0" animBg="1"/>
      <p:bldP spid="437" grpId="0" animBg="1"/>
      <p:bldP spid="438" grpId="0" animBg="1"/>
      <p:bldP spid="439" grpId="0" animBg="1"/>
      <p:bldP spid="440"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灯片编号占位符 4"/>
          <p:cNvSpPr txBox="1">
            <a:spLocks noGrp="1"/>
          </p:cNvSpPr>
          <p:nvPr/>
        </p:nvSpPr>
        <p:spPr bwMode="black">
          <a:xfrm>
            <a:off x="9625014" y="6453188"/>
            <a:ext cx="871537" cy="304800"/>
          </a:xfrm>
          <a:prstGeom prst="rect">
            <a:avLst/>
          </a:prstGeom>
          <a:noFill/>
          <a:ln w="9525">
            <a:noFill/>
            <a:miter lim="800000"/>
          </a:ln>
        </p:spPr>
        <p:txBody>
          <a:bodyPr/>
          <a:lstStyle/>
          <a:p>
            <a:pPr algn="r">
              <a:lnSpc>
                <a:spcPct val="100000"/>
              </a:lnSpc>
              <a:spcBef>
                <a:spcPct val="0"/>
              </a:spcBef>
            </a:pPr>
            <a:fld id="{D5E9BDCD-6E27-4E18-BD62-9ADCCC7F0536}" type="slidenum">
              <a:rPr lang="ko-KR" altLang="en-US" sz="1600">
                <a:solidFill>
                  <a:schemeClr val="accent2"/>
                </a:solidFill>
                <a:latin typeface="Verdana" panose="020B0604030504040204" pitchFamily="34" charset="0"/>
                <a:ea typeface="Gulim" panose="020B0600000101010101" pitchFamily="50" charset="-127"/>
              </a:rPr>
              <a:pPr algn="r">
                <a:lnSpc>
                  <a:spcPct val="100000"/>
                </a:lnSpc>
                <a:spcBef>
                  <a:spcPct val="0"/>
                </a:spcBef>
              </a:pPr>
              <a:t>86</a:t>
            </a:fld>
            <a:endParaRPr lang="en-US" altLang="ko-KR" sz="1600">
              <a:solidFill>
                <a:schemeClr val="accent2"/>
              </a:solidFill>
              <a:latin typeface="Verdana" panose="020B0604030504040204" pitchFamily="34" charset="0"/>
              <a:ea typeface="Gulim" panose="020B0600000101010101" pitchFamily="50" charset="-127"/>
            </a:endParaRPr>
          </a:p>
        </p:txBody>
      </p:sp>
      <p:sp>
        <p:nvSpPr>
          <p:cNvPr id="110595" name="Rectangle 2"/>
          <p:cNvSpPr>
            <a:spLocks noGrp="1" noChangeArrowheads="1"/>
          </p:cNvSpPr>
          <p:nvPr>
            <p:ph type="title" idx="4294967295"/>
          </p:nvPr>
        </p:nvSpPr>
        <p:spPr>
          <a:xfrm>
            <a:off x="5334000" y="3048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节日彩灯控制电路工作原理</a:t>
            </a:r>
          </a:p>
        </p:txBody>
      </p:sp>
      <p:sp>
        <p:nvSpPr>
          <p:cNvPr id="94" name="Rectangle 3"/>
          <p:cNvSpPr>
            <a:spLocks noGrp="1" noChangeArrowheads="1"/>
          </p:cNvSpPr>
          <p:nvPr>
            <p:ph type="body" sz="half" idx="4294967295"/>
          </p:nvPr>
        </p:nvSpPr>
        <p:spPr>
          <a:xfrm>
            <a:off x="0" y="1025525"/>
            <a:ext cx="4808538" cy="5832475"/>
          </a:xfrm>
          <a:solidFill>
            <a:srgbClr val="FFCCFF"/>
          </a:solidFill>
        </p:spPr>
        <p:txBody>
          <a:bodyPr/>
          <a:lstStyle/>
          <a:p>
            <a:pPr algn="just">
              <a:lnSpc>
                <a:spcPct val="110000"/>
              </a:lnSpc>
              <a:spcBef>
                <a:spcPct val="0"/>
              </a:spcBef>
            </a:pPr>
            <a:r>
              <a:rPr lang="zh-CN" altLang="en-US" sz="2000"/>
              <a:t>把两片</a:t>
            </a:r>
            <a:r>
              <a:rPr lang="en-US" altLang="zh-CN" sz="2000"/>
              <a:t>4</a:t>
            </a:r>
            <a:r>
              <a:rPr lang="zh-CN" altLang="en-US" sz="2000"/>
              <a:t>位移位寄存器的</a:t>
            </a:r>
            <a:r>
              <a:rPr lang="en-US" altLang="zh-CN" sz="2000"/>
              <a:t>CP</a:t>
            </a:r>
            <a:r>
              <a:rPr lang="zh-CN" altLang="en-US" sz="2000"/>
              <a:t>和</a:t>
            </a:r>
            <a:r>
              <a:rPr lang="en-US" altLang="zh-CN" sz="2000"/>
              <a:t>/R</a:t>
            </a:r>
            <a:r>
              <a:rPr lang="en-US" altLang="zh-CN" sz="2000" baseline="-25000"/>
              <a:t>D</a:t>
            </a:r>
            <a:r>
              <a:rPr lang="zh-CN" altLang="en-US" sz="2000"/>
              <a:t>分别并联； </a:t>
            </a:r>
            <a:r>
              <a:rPr lang="en-US" altLang="zh-CN" sz="2000"/>
              <a:t>S</a:t>
            </a:r>
            <a:r>
              <a:rPr lang="en-US" altLang="zh-CN" sz="2000" baseline="-25000"/>
              <a:t>1</a:t>
            </a:r>
            <a:r>
              <a:rPr lang="en-US" altLang="zh-CN" sz="2000"/>
              <a:t>S</a:t>
            </a:r>
            <a:r>
              <a:rPr lang="en-US" altLang="zh-CN" sz="2000" baseline="-25000"/>
              <a:t>0</a:t>
            </a:r>
            <a:r>
              <a:rPr lang="en-US" altLang="zh-CN" sz="2000"/>
              <a:t>=01</a:t>
            </a:r>
            <a:r>
              <a:rPr lang="zh-CN" altLang="en-US" sz="2000"/>
              <a:t>，移位寄存器执行</a:t>
            </a:r>
            <a:r>
              <a:rPr lang="zh-CN" altLang="en-US" sz="2000">
                <a:solidFill>
                  <a:srgbClr val="CC0066"/>
                </a:solidFill>
              </a:rPr>
              <a:t>右移</a:t>
            </a:r>
            <a:r>
              <a:rPr lang="zh-CN" altLang="en-US" sz="2000"/>
              <a:t>功能。</a:t>
            </a:r>
          </a:p>
          <a:p>
            <a:pPr algn="just">
              <a:lnSpc>
                <a:spcPct val="110000"/>
              </a:lnSpc>
              <a:spcBef>
                <a:spcPct val="0"/>
              </a:spcBef>
            </a:pPr>
            <a:r>
              <a:rPr lang="zh-CN" altLang="en-US" sz="2000"/>
              <a:t>首先按清</a:t>
            </a:r>
            <a:r>
              <a:rPr lang="en-US" altLang="zh-CN" sz="2000"/>
              <a:t>0</a:t>
            </a:r>
            <a:r>
              <a:rPr lang="zh-CN" altLang="en-US" sz="2000"/>
              <a:t>键，移位寄存器</a:t>
            </a:r>
            <a:r>
              <a:rPr lang="zh-CN" altLang="en-US" sz="2000">
                <a:solidFill>
                  <a:srgbClr val="CC0066"/>
                </a:solidFill>
              </a:rPr>
              <a:t>清零</a:t>
            </a:r>
            <a:r>
              <a:rPr lang="zh-CN" altLang="en-US" sz="2000"/>
              <a:t>，</a:t>
            </a:r>
            <a:r>
              <a:rPr lang="en-US" altLang="zh-CN" sz="2000"/>
              <a:t>①</a:t>
            </a:r>
            <a:r>
              <a:rPr lang="zh-CN" altLang="en-US" sz="2000"/>
              <a:t>和②的输出</a:t>
            </a:r>
            <a:r>
              <a:rPr lang="en-US" altLang="zh-CN" sz="2000"/>
              <a:t>Q</a:t>
            </a:r>
            <a:r>
              <a:rPr lang="en-US" altLang="zh-CN" sz="2000" baseline="-25000"/>
              <a:t>0</a:t>
            </a:r>
            <a:r>
              <a:rPr lang="en-US" altLang="zh-CN" sz="2000"/>
              <a:t>Q</a:t>
            </a:r>
            <a:r>
              <a:rPr lang="en-US" altLang="zh-CN" sz="2000" baseline="-25000"/>
              <a:t>1</a:t>
            </a:r>
            <a:r>
              <a:rPr lang="en-US" altLang="zh-CN" sz="2000"/>
              <a:t>Q</a:t>
            </a:r>
            <a:r>
              <a:rPr lang="en-US" altLang="zh-CN" sz="2000" baseline="-25000"/>
              <a:t>2</a:t>
            </a:r>
            <a:r>
              <a:rPr lang="en-US" altLang="zh-CN" sz="2000"/>
              <a:t>Q</a:t>
            </a:r>
            <a:r>
              <a:rPr lang="en-US" altLang="zh-CN" sz="2000" baseline="-25000"/>
              <a:t>3</a:t>
            </a:r>
            <a:r>
              <a:rPr lang="zh-CN" altLang="en-US" sz="2000"/>
              <a:t>均为</a:t>
            </a:r>
            <a:r>
              <a:rPr lang="en-US" altLang="zh-CN" sz="2000"/>
              <a:t>0</a:t>
            </a:r>
            <a:r>
              <a:rPr lang="zh-CN" altLang="en-US" sz="2000"/>
              <a:t>，则</a:t>
            </a:r>
            <a:r>
              <a:rPr lang="en-US" altLang="zh-CN" sz="2000">
                <a:solidFill>
                  <a:srgbClr val="CC0066"/>
                </a:solidFill>
              </a:rPr>
              <a:t>8</a:t>
            </a:r>
            <a:r>
              <a:rPr lang="zh-CN" altLang="en-US" sz="2000">
                <a:solidFill>
                  <a:srgbClr val="CC0066"/>
                </a:solidFill>
              </a:rPr>
              <a:t>个</a:t>
            </a:r>
            <a:r>
              <a:rPr lang="en-US" altLang="zh-CN" sz="2000">
                <a:solidFill>
                  <a:srgbClr val="CC0066"/>
                </a:solidFill>
              </a:rPr>
              <a:t>LED</a:t>
            </a:r>
            <a:r>
              <a:rPr lang="zh-CN" altLang="en-US" sz="2000">
                <a:solidFill>
                  <a:srgbClr val="CC0066"/>
                </a:solidFill>
              </a:rPr>
              <a:t>都亮</a:t>
            </a:r>
            <a:r>
              <a:rPr lang="zh-CN" altLang="en-US" sz="2000"/>
              <a:t>。</a:t>
            </a:r>
          </a:p>
          <a:p>
            <a:pPr eaLnBrk="1" hangingPunct="1">
              <a:lnSpc>
                <a:spcPct val="110000"/>
              </a:lnSpc>
              <a:spcBef>
                <a:spcPct val="0"/>
              </a:spcBef>
            </a:pPr>
            <a:r>
              <a:rPr lang="zh-CN" altLang="en-US" sz="2000"/>
              <a:t>由于</a:t>
            </a:r>
            <a:r>
              <a:rPr lang="zh-CN" altLang="en-US" sz="2000">
                <a:solidFill>
                  <a:srgbClr val="CC3300"/>
                </a:solidFill>
              </a:rPr>
              <a:t>片</a:t>
            </a:r>
            <a:r>
              <a:rPr lang="en-US" altLang="zh-CN" sz="2000">
                <a:solidFill>
                  <a:srgbClr val="CC3300"/>
                </a:solidFill>
              </a:rPr>
              <a:t>①</a:t>
            </a:r>
            <a:r>
              <a:rPr lang="zh-CN" altLang="en-US" sz="2000">
                <a:solidFill>
                  <a:srgbClr val="CC3300"/>
                </a:solidFill>
              </a:rPr>
              <a:t>的</a:t>
            </a:r>
            <a:r>
              <a:rPr lang="en-US" altLang="zh-CN" sz="2000">
                <a:solidFill>
                  <a:srgbClr val="CC3300"/>
                </a:solidFill>
              </a:rPr>
              <a:t>Q</a:t>
            </a:r>
            <a:r>
              <a:rPr lang="en-US" altLang="zh-CN" sz="2000" baseline="-25000">
                <a:solidFill>
                  <a:srgbClr val="CC3300"/>
                </a:solidFill>
              </a:rPr>
              <a:t>3</a:t>
            </a:r>
            <a:r>
              <a:rPr lang="zh-CN" altLang="en-US" sz="2000">
                <a:solidFill>
                  <a:srgbClr val="CC3300"/>
                </a:solidFill>
              </a:rPr>
              <a:t>接至片</a:t>
            </a:r>
            <a:r>
              <a:rPr lang="en-US" altLang="zh-CN" sz="2000">
                <a:solidFill>
                  <a:srgbClr val="CC3300"/>
                </a:solidFill>
              </a:rPr>
              <a:t>②</a:t>
            </a:r>
            <a:r>
              <a:rPr lang="zh-CN" altLang="en-US" sz="2000">
                <a:solidFill>
                  <a:srgbClr val="CC3300"/>
                </a:solidFill>
              </a:rPr>
              <a:t>的</a:t>
            </a:r>
            <a:r>
              <a:rPr lang="en-US" altLang="zh-CN" sz="2000">
                <a:solidFill>
                  <a:srgbClr val="CC3300"/>
                </a:solidFill>
              </a:rPr>
              <a:t>D</a:t>
            </a:r>
            <a:r>
              <a:rPr lang="en-US" altLang="zh-CN" sz="2000" baseline="-25000">
                <a:solidFill>
                  <a:srgbClr val="CC3300"/>
                </a:solidFill>
              </a:rPr>
              <a:t>IR</a:t>
            </a:r>
            <a:r>
              <a:rPr lang="zh-CN" altLang="en-US" sz="2000"/>
              <a:t>，则构成</a:t>
            </a:r>
            <a:r>
              <a:rPr lang="en-US" altLang="zh-CN" sz="2000"/>
              <a:t>8</a:t>
            </a:r>
            <a:r>
              <a:rPr lang="zh-CN" altLang="en-US" sz="2000"/>
              <a:t>位右移移位寄存器。</a:t>
            </a:r>
          </a:p>
          <a:p>
            <a:pPr eaLnBrk="1" hangingPunct="1">
              <a:lnSpc>
                <a:spcPct val="110000"/>
              </a:lnSpc>
              <a:spcBef>
                <a:spcPct val="0"/>
              </a:spcBef>
            </a:pPr>
            <a:r>
              <a:rPr lang="zh-CN" altLang="en-US" sz="2000"/>
              <a:t>由于将</a:t>
            </a:r>
            <a:r>
              <a:rPr lang="zh-CN" altLang="en-US" sz="2000">
                <a:solidFill>
                  <a:srgbClr val="CC3300"/>
                </a:solidFill>
              </a:rPr>
              <a:t>片</a:t>
            </a:r>
            <a:r>
              <a:rPr lang="en-US" altLang="zh-CN" sz="2000">
                <a:solidFill>
                  <a:srgbClr val="CC3300"/>
                </a:solidFill>
              </a:rPr>
              <a:t>②</a:t>
            </a:r>
            <a:r>
              <a:rPr lang="zh-CN" altLang="en-US" sz="2000">
                <a:solidFill>
                  <a:srgbClr val="CC3300"/>
                </a:solidFill>
              </a:rPr>
              <a:t>的</a:t>
            </a:r>
            <a:r>
              <a:rPr lang="en-US" altLang="zh-CN" sz="2000">
                <a:solidFill>
                  <a:srgbClr val="CC3300"/>
                </a:solidFill>
              </a:rPr>
              <a:t>Q</a:t>
            </a:r>
            <a:r>
              <a:rPr lang="en-US" altLang="zh-CN" sz="2000" baseline="-25000">
                <a:solidFill>
                  <a:srgbClr val="CC3300"/>
                </a:solidFill>
              </a:rPr>
              <a:t>3</a:t>
            </a:r>
            <a:r>
              <a:rPr lang="zh-CN" altLang="en-US" sz="2000">
                <a:solidFill>
                  <a:srgbClr val="CC3300"/>
                </a:solidFill>
              </a:rPr>
              <a:t>反相后接至片</a:t>
            </a:r>
            <a:r>
              <a:rPr lang="en-US" altLang="zh-CN" sz="2000">
                <a:solidFill>
                  <a:srgbClr val="CC3300"/>
                </a:solidFill>
              </a:rPr>
              <a:t>①</a:t>
            </a:r>
            <a:r>
              <a:rPr lang="zh-CN" altLang="en-US" sz="2000">
                <a:solidFill>
                  <a:srgbClr val="CC3300"/>
                </a:solidFill>
              </a:rPr>
              <a:t> 的</a:t>
            </a:r>
            <a:r>
              <a:rPr lang="en-US" altLang="zh-CN" sz="2000">
                <a:solidFill>
                  <a:srgbClr val="CC3300"/>
                </a:solidFill>
              </a:rPr>
              <a:t>D</a:t>
            </a:r>
            <a:r>
              <a:rPr lang="en-US" altLang="zh-CN" sz="2000" baseline="-25000">
                <a:solidFill>
                  <a:srgbClr val="CC3300"/>
                </a:solidFill>
              </a:rPr>
              <a:t>IR</a:t>
            </a:r>
            <a:r>
              <a:rPr lang="zh-CN" altLang="en-US" sz="2000">
                <a:solidFill>
                  <a:srgbClr val="CC0066"/>
                </a:solidFill>
              </a:rPr>
              <a:t>，</a:t>
            </a:r>
            <a:r>
              <a:rPr lang="zh-CN" altLang="en-US" sz="2000"/>
              <a:t>则在第</a:t>
            </a:r>
            <a:r>
              <a:rPr lang="en-US" altLang="zh-CN" sz="2000"/>
              <a:t>1</a:t>
            </a:r>
            <a:r>
              <a:rPr lang="zh-CN" altLang="en-US" sz="2000"/>
              <a:t>个</a:t>
            </a:r>
            <a:r>
              <a:rPr lang="en-US" altLang="zh-CN" sz="2000"/>
              <a:t>CP</a:t>
            </a:r>
            <a:r>
              <a:rPr lang="zh-CN" altLang="en-US" sz="2000"/>
              <a:t>作用下，片</a:t>
            </a:r>
            <a:r>
              <a:rPr lang="en-US" altLang="zh-CN" sz="2000"/>
              <a:t>②</a:t>
            </a:r>
            <a:r>
              <a:rPr lang="zh-CN" altLang="en-US" sz="2000"/>
              <a:t>的</a:t>
            </a:r>
            <a:r>
              <a:rPr lang="en-US" altLang="zh-CN" sz="2000"/>
              <a:t>/Q</a:t>
            </a:r>
            <a:r>
              <a:rPr lang="en-US" altLang="zh-CN" sz="2000" baseline="-25000"/>
              <a:t>3</a:t>
            </a:r>
            <a:r>
              <a:rPr lang="en-US" altLang="zh-CN" sz="2000"/>
              <a:t>=1</a:t>
            </a:r>
            <a:r>
              <a:rPr lang="zh-CN" altLang="en-US" sz="2000"/>
              <a:t>进入片</a:t>
            </a:r>
            <a:r>
              <a:rPr lang="en-US" altLang="zh-CN" sz="2000"/>
              <a:t>①</a:t>
            </a:r>
            <a:r>
              <a:rPr lang="zh-CN" altLang="en-US" sz="2000"/>
              <a:t>的</a:t>
            </a:r>
            <a:r>
              <a:rPr lang="en-US" altLang="zh-CN" sz="2000"/>
              <a:t>Q</a:t>
            </a:r>
            <a:r>
              <a:rPr lang="en-US" altLang="zh-CN" sz="2000" baseline="-25000"/>
              <a:t>0</a:t>
            </a:r>
            <a:r>
              <a:rPr lang="zh-CN" altLang="en-US" sz="2000"/>
              <a:t>，使所驱动的</a:t>
            </a:r>
            <a:r>
              <a:rPr lang="en-US" altLang="zh-CN" sz="2000"/>
              <a:t>L0</a:t>
            </a:r>
            <a:r>
              <a:rPr lang="zh-CN" altLang="en-US" sz="2000"/>
              <a:t>熄灭，以后“</a:t>
            </a:r>
            <a:r>
              <a:rPr lang="en-US" altLang="zh-CN" sz="2000"/>
              <a:t>1”</a:t>
            </a:r>
            <a:r>
              <a:rPr lang="zh-CN" altLang="en-US" sz="2000"/>
              <a:t>不断移入</a:t>
            </a:r>
            <a:r>
              <a:rPr lang="en-US" altLang="zh-CN" sz="2000"/>
              <a:t>Q</a:t>
            </a:r>
            <a:r>
              <a:rPr lang="en-US" altLang="zh-CN" sz="2000" baseline="-25000"/>
              <a:t>0</a:t>
            </a:r>
            <a:r>
              <a:rPr lang="zh-CN" altLang="en-US" sz="2000"/>
              <a:t>，则其后的</a:t>
            </a:r>
            <a:r>
              <a:rPr lang="en-US" altLang="zh-CN" sz="2000">
                <a:solidFill>
                  <a:srgbClr val="CC0066"/>
                </a:solidFill>
              </a:rPr>
              <a:t>LED</a:t>
            </a:r>
            <a:r>
              <a:rPr lang="zh-CN" altLang="en-US" sz="2000">
                <a:solidFill>
                  <a:srgbClr val="CC0066"/>
                </a:solidFill>
              </a:rPr>
              <a:t>依次熄灭</a:t>
            </a:r>
            <a:r>
              <a:rPr lang="zh-CN" altLang="en-US" sz="2000"/>
              <a:t>；</a:t>
            </a:r>
          </a:p>
          <a:p>
            <a:pPr eaLnBrk="1" hangingPunct="1">
              <a:lnSpc>
                <a:spcPct val="110000"/>
              </a:lnSpc>
              <a:spcBef>
                <a:spcPct val="0"/>
              </a:spcBef>
            </a:pPr>
            <a:r>
              <a:rPr lang="zh-CN" altLang="en-US" sz="2000"/>
              <a:t>在第</a:t>
            </a:r>
            <a:r>
              <a:rPr lang="en-US" altLang="zh-CN" sz="2000"/>
              <a:t>8</a:t>
            </a:r>
            <a:r>
              <a:rPr lang="zh-CN" altLang="en-US" sz="2000"/>
              <a:t>个</a:t>
            </a:r>
            <a:r>
              <a:rPr lang="en-US" altLang="zh-CN" sz="2000"/>
              <a:t>CP</a:t>
            </a:r>
            <a:r>
              <a:rPr lang="zh-CN" altLang="en-US" sz="2000"/>
              <a:t>来到后，片</a:t>
            </a:r>
            <a:r>
              <a:rPr lang="en-US" altLang="zh-CN" sz="2000"/>
              <a:t>①</a:t>
            </a:r>
            <a:r>
              <a:rPr lang="zh-CN" altLang="en-US" sz="2000"/>
              <a:t>的</a:t>
            </a:r>
            <a:r>
              <a:rPr lang="en-US" altLang="zh-CN" sz="2000"/>
              <a:t>D</a:t>
            </a:r>
            <a:r>
              <a:rPr lang="en-US" altLang="zh-CN" sz="2000" baseline="-25000"/>
              <a:t>IR</a:t>
            </a:r>
            <a:r>
              <a:rPr lang="en-US" altLang="zh-CN" sz="2000"/>
              <a:t>=</a:t>
            </a:r>
            <a:r>
              <a:rPr lang="zh-CN" altLang="en-US" sz="2000"/>
              <a:t>片</a:t>
            </a:r>
            <a:r>
              <a:rPr lang="en-US" altLang="zh-CN" sz="2000"/>
              <a:t>②</a:t>
            </a:r>
            <a:r>
              <a:rPr lang="zh-CN" altLang="en-US" sz="2000"/>
              <a:t>的</a:t>
            </a:r>
            <a:r>
              <a:rPr lang="en-US" altLang="zh-CN" sz="2000"/>
              <a:t>/Q</a:t>
            </a:r>
            <a:r>
              <a:rPr lang="en-US" altLang="zh-CN" sz="2000" baseline="-25000"/>
              <a:t>3</a:t>
            </a:r>
            <a:r>
              <a:rPr lang="en-US" altLang="zh-CN" sz="2000"/>
              <a:t>=0</a:t>
            </a:r>
            <a:r>
              <a:rPr lang="zh-CN" altLang="en-US" sz="2000"/>
              <a:t>，以后“</a:t>
            </a:r>
            <a:r>
              <a:rPr lang="en-US" altLang="zh-CN" sz="2000"/>
              <a:t>0”</a:t>
            </a:r>
            <a:r>
              <a:rPr lang="zh-CN" altLang="en-US" sz="2000"/>
              <a:t>不断移入片①的</a:t>
            </a:r>
            <a:r>
              <a:rPr lang="en-US" altLang="zh-CN" sz="2000"/>
              <a:t>Q</a:t>
            </a:r>
            <a:r>
              <a:rPr lang="en-US" altLang="zh-CN" sz="2000" baseline="-25000"/>
              <a:t>0</a:t>
            </a:r>
            <a:r>
              <a:rPr lang="zh-CN" altLang="en-US" sz="2000"/>
              <a:t>。则从</a:t>
            </a:r>
            <a:r>
              <a:rPr lang="en-US" altLang="zh-CN" sz="2000"/>
              <a:t>L0</a:t>
            </a:r>
            <a:r>
              <a:rPr lang="zh-CN" altLang="en-US" sz="2000"/>
              <a:t>开始，每来一个</a:t>
            </a:r>
            <a:r>
              <a:rPr lang="en-US" altLang="zh-CN" sz="2000"/>
              <a:t>CP</a:t>
            </a:r>
            <a:r>
              <a:rPr lang="zh-CN" altLang="en-US" sz="2000"/>
              <a:t>， </a:t>
            </a:r>
            <a:r>
              <a:rPr lang="en-US" altLang="zh-CN" sz="2000">
                <a:solidFill>
                  <a:srgbClr val="CC0066"/>
                </a:solidFill>
              </a:rPr>
              <a:t>LED</a:t>
            </a:r>
            <a:r>
              <a:rPr lang="zh-CN" altLang="en-US" sz="2000">
                <a:solidFill>
                  <a:srgbClr val="CC0066"/>
                </a:solidFill>
              </a:rPr>
              <a:t>依次点亮</a:t>
            </a:r>
            <a:r>
              <a:rPr lang="zh-CN" altLang="en-US" sz="2000"/>
              <a:t>。</a:t>
            </a:r>
          </a:p>
        </p:txBody>
      </p:sp>
      <p:graphicFrame>
        <p:nvGraphicFramePr>
          <p:cNvPr id="352355" name="Group 99"/>
          <p:cNvGraphicFramePr>
            <a:graphicFrameLocks noGrp="1"/>
          </p:cNvGraphicFramePr>
          <p:nvPr/>
        </p:nvGraphicFramePr>
        <p:xfrm>
          <a:off x="6315076" y="1347788"/>
          <a:ext cx="4043363" cy="5120640"/>
        </p:xfrm>
        <a:graphic>
          <a:graphicData uri="http://schemas.openxmlformats.org/drawingml/2006/table">
            <a:tbl>
              <a:tblPr/>
              <a:tblGrid>
                <a:gridCol w="1997075">
                  <a:extLst>
                    <a:ext uri="{9D8B030D-6E8A-4147-A177-3AD203B41FA5}">
                      <a16:colId xmlns:a16="http://schemas.microsoft.com/office/drawing/2014/main" val="20000"/>
                    </a:ext>
                  </a:extLst>
                </a:gridCol>
                <a:gridCol w="2046288">
                  <a:extLst>
                    <a:ext uri="{9D8B030D-6E8A-4147-A177-3AD203B41FA5}">
                      <a16:colId xmlns:a16="http://schemas.microsoft.com/office/drawing/2014/main" val="20001"/>
                    </a:ext>
                  </a:extLst>
                </a:gridCol>
              </a:tblGrid>
              <a:tr h="138113">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① Q</a:t>
                      </a:r>
                      <a:r>
                        <a:rPr kumimoji="0" lang="en-US" altLang="zh-CN" sz="20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0  </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r>
                        <a:rPr kumimoji="0" lang="en-US" altLang="zh-CN" sz="20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1  </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r>
                        <a:rPr kumimoji="0" lang="en-US" altLang="zh-CN" sz="20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2  </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r>
                        <a:rPr kumimoji="0" lang="en-US" altLang="zh-CN" sz="20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3</a:t>
                      </a:r>
                      <a:endParaRPr kumimoji="0" lang="zh-CN" altLang="en-US" sz="20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D"/>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② </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r>
                        <a:rPr kumimoji="0" lang="en-US" altLang="zh-CN" sz="20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0  </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r>
                        <a:rPr kumimoji="0" lang="en-US" altLang="zh-CN" sz="20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1  </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r>
                        <a:rPr kumimoji="0" lang="en-US" altLang="zh-CN" sz="20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2  </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r>
                        <a:rPr kumimoji="0" lang="en-US" altLang="zh-CN" sz="20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3</a:t>
                      </a:r>
                      <a:endParaRPr kumimoji="0" lang="zh-CN" altLang="en-US" sz="20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D"/>
                    </a:solidFill>
                  </a:tcPr>
                </a:tc>
                <a:extLst>
                  <a:ext uri="{0D108BD9-81ED-4DB2-BD59-A6C34878D82A}">
                    <a16:rowId xmlns:a16="http://schemas.microsoft.com/office/drawing/2014/main" val="10000"/>
                  </a:ext>
                </a:extLst>
              </a:tr>
              <a:tr h="1060450">
                <a:tc>
                  <a:txBody>
                    <a:bodyPr/>
                    <a:lstStyle/>
                    <a:p>
                      <a:pPr marL="357505" marR="0" lvl="0" indent="-357505"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0   0   0   0</a:t>
                      </a:r>
                    </a:p>
                    <a:p>
                      <a:pPr marL="357505" marR="0" lvl="0" indent="-357505"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smtClean="0">
                          <a:ln>
                            <a:noFill/>
                          </a:ln>
                          <a:solidFill>
                            <a:srgbClr val="FF0066"/>
                          </a:solidFill>
                          <a:effectLst/>
                          <a:latin typeface="Arial" panose="020B0604020202020204" pitchFamily="34" charset="0"/>
                          <a:ea typeface="宋体" panose="02010600030101010101" pitchFamily="2" charset="-122"/>
                        </a:rPr>
                        <a:t>1</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0   0   0</a:t>
                      </a:r>
                    </a:p>
                    <a:p>
                      <a:pPr marL="357505" marR="0" lvl="0" indent="-357505"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1   1   0   0</a:t>
                      </a:r>
                    </a:p>
                    <a:p>
                      <a:pPr marL="357505" marR="0" lvl="0" indent="-357505"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1   1   1   0</a:t>
                      </a:r>
                    </a:p>
                    <a:p>
                      <a:pPr marL="357505" marR="0" lvl="0" indent="-357505"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1   1   1   1</a:t>
                      </a:r>
                    </a:p>
                    <a:p>
                      <a:pPr marL="357505" marR="0" lvl="0" indent="-357505"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1   1   1   1</a:t>
                      </a:r>
                    </a:p>
                    <a:p>
                      <a:pPr marL="357505" marR="0" lvl="0" indent="-357505"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1   1   1   1</a:t>
                      </a:r>
                    </a:p>
                    <a:p>
                      <a:pPr marL="357505" marR="0" lvl="0" indent="-357505"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1   1   1   1</a:t>
                      </a:r>
                    </a:p>
                    <a:p>
                      <a:pPr marL="357505" marR="0" lvl="0" indent="-357505"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1   1   1   1</a:t>
                      </a:r>
                    </a:p>
                    <a:p>
                      <a:pPr marL="357505" marR="0" lvl="0" indent="-357505"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smtClean="0">
                          <a:ln>
                            <a:noFill/>
                          </a:ln>
                          <a:solidFill>
                            <a:srgbClr val="FF0066"/>
                          </a:solidFill>
                          <a:effectLst/>
                          <a:latin typeface="Arial" panose="020B0604020202020204" pitchFamily="34" charset="0"/>
                          <a:ea typeface="宋体" panose="02010600030101010101" pitchFamily="2" charset="-122"/>
                        </a:rPr>
                        <a:t>0</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1   1   1</a:t>
                      </a:r>
                    </a:p>
                    <a:p>
                      <a:pPr marL="357505" marR="0" lvl="0" indent="-357505"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0   0   1   1</a:t>
                      </a:r>
                    </a:p>
                    <a:p>
                      <a:pPr marL="357505" marR="0" lvl="0" indent="-357505"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0   0   0   1</a:t>
                      </a:r>
                    </a:p>
                    <a:p>
                      <a:pPr marL="357505" marR="0" lvl="0" indent="-357505"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0   0   0   0</a:t>
                      </a:r>
                    </a:p>
                    <a:p>
                      <a:pPr marL="357505" marR="0" lvl="0" indent="-357505"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0   0   0   0</a:t>
                      </a:r>
                    </a:p>
                    <a:p>
                      <a:pPr marL="357505" marR="0" lvl="0" indent="-357505"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0   0   0   0</a:t>
                      </a:r>
                    </a:p>
                    <a:p>
                      <a:pPr marL="357505" marR="0" lvl="0" indent="-357505"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0   0   0   0</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BD"/>
                    </a:solidFill>
                  </a:tcPr>
                </a:tc>
                <a:tc>
                  <a:txBody>
                    <a:bodyPr/>
                    <a:lstStyle/>
                    <a:p>
                      <a:pPr marL="0" marR="0" lvl="0" indent="0"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0   0   0   0</a:t>
                      </a:r>
                    </a:p>
                    <a:p>
                      <a:pPr marL="0" marR="0" lvl="0" indent="0"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0   0   0   0</a:t>
                      </a:r>
                    </a:p>
                    <a:p>
                      <a:pPr marL="0" marR="0" lvl="0" indent="0"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0   0   0   0</a:t>
                      </a:r>
                    </a:p>
                    <a:p>
                      <a:pPr marL="0" marR="0" lvl="0" indent="0"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0   0   0   0</a:t>
                      </a:r>
                    </a:p>
                    <a:p>
                      <a:pPr marL="0" marR="0" lvl="0" indent="0"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0   0   0   0</a:t>
                      </a:r>
                    </a:p>
                    <a:p>
                      <a:pPr marL="0" marR="0" lvl="0" indent="0"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1   0   0   0</a:t>
                      </a:r>
                    </a:p>
                    <a:p>
                      <a:pPr marL="0" marR="0" lvl="0" indent="0"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1   1   0   0</a:t>
                      </a:r>
                    </a:p>
                    <a:p>
                      <a:pPr marL="0" marR="0" lvl="0" indent="0"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1   1   1   0</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1   1   1   1</a:t>
                      </a:r>
                    </a:p>
                    <a:p>
                      <a:pPr marL="0" marR="0" lvl="0" indent="0"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1   1   1   1</a:t>
                      </a:r>
                    </a:p>
                    <a:p>
                      <a:pPr marL="0" marR="0" lvl="0" indent="0"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1   1   1   1</a:t>
                      </a:r>
                    </a:p>
                    <a:p>
                      <a:pPr marL="0" marR="0" lvl="0" indent="0"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1   1   1   1</a:t>
                      </a:r>
                    </a:p>
                    <a:p>
                      <a:pPr marL="0" marR="0" lvl="0" indent="0"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1   1   1   1 </a:t>
                      </a:r>
                    </a:p>
                    <a:p>
                      <a:pPr marL="0" marR="0" lvl="0" indent="0"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0   1   1   1</a:t>
                      </a:r>
                    </a:p>
                    <a:p>
                      <a:pPr marL="0" marR="0" lvl="0" indent="0"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0   0   1   1</a:t>
                      </a:r>
                    </a:p>
                    <a:p>
                      <a:pPr marL="0" marR="0" lvl="0" indent="0" algn="l" defTabSz="914400" rtl="0" eaLnBrk="0" fontAlgn="base" latinLnBrk="0" hangingPunct="0">
                        <a:lnSpc>
                          <a:spcPct val="95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0   0   0   1</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BD"/>
                    </a:solidFill>
                  </a:tcPr>
                </a:tc>
                <a:extLst>
                  <a:ext uri="{0D108BD9-81ED-4DB2-BD59-A6C34878D82A}">
                    <a16:rowId xmlns:a16="http://schemas.microsoft.com/office/drawing/2014/main" val="10001"/>
                  </a:ext>
                </a:extLst>
              </a:tr>
            </a:tbl>
          </a:graphicData>
        </a:graphic>
      </p:graphicFrame>
      <p:grpSp>
        <p:nvGrpSpPr>
          <p:cNvPr id="2" name="Group 102"/>
          <p:cNvGrpSpPr/>
          <p:nvPr/>
        </p:nvGrpSpPr>
        <p:grpSpPr bwMode="auto">
          <a:xfrm>
            <a:off x="10128251" y="1860551"/>
            <a:ext cx="341313" cy="4418013"/>
            <a:chOff x="5234" y="2568"/>
            <a:chExt cx="186" cy="1279"/>
          </a:xfrm>
        </p:grpSpPr>
        <p:sp>
          <p:nvSpPr>
            <p:cNvPr id="110609" name="Line 103"/>
            <p:cNvSpPr>
              <a:spLocks noChangeShapeType="1"/>
            </p:cNvSpPr>
            <p:nvPr/>
          </p:nvSpPr>
          <p:spPr bwMode="black">
            <a:xfrm>
              <a:off x="5243" y="3847"/>
              <a:ext cx="177" cy="0"/>
            </a:xfrm>
            <a:prstGeom prst="line">
              <a:avLst/>
            </a:prstGeom>
            <a:noFill/>
            <a:ln w="28575">
              <a:solidFill>
                <a:srgbClr val="CC0066"/>
              </a:solidFill>
              <a:round/>
            </a:ln>
          </p:spPr>
          <p:txBody>
            <a:bodyPr anchor="ctr">
              <a:spAutoFit/>
            </a:bodyPr>
            <a:lstStyle/>
            <a:p>
              <a:endParaRPr lang="zh-CN" altLang="en-US"/>
            </a:p>
          </p:txBody>
        </p:sp>
        <p:sp>
          <p:nvSpPr>
            <p:cNvPr id="110610" name="Line 104"/>
            <p:cNvSpPr>
              <a:spLocks noChangeShapeType="1"/>
            </p:cNvSpPr>
            <p:nvPr/>
          </p:nvSpPr>
          <p:spPr bwMode="black">
            <a:xfrm flipV="1">
              <a:off x="5410" y="2568"/>
              <a:ext cx="0" cy="1269"/>
            </a:xfrm>
            <a:prstGeom prst="line">
              <a:avLst/>
            </a:prstGeom>
            <a:noFill/>
            <a:ln w="28575">
              <a:solidFill>
                <a:srgbClr val="CC0066"/>
              </a:solidFill>
              <a:round/>
            </a:ln>
          </p:spPr>
          <p:txBody>
            <a:bodyPr anchor="ctr">
              <a:spAutoFit/>
            </a:bodyPr>
            <a:lstStyle/>
            <a:p>
              <a:endParaRPr lang="zh-CN" altLang="en-US"/>
            </a:p>
          </p:txBody>
        </p:sp>
        <p:sp>
          <p:nvSpPr>
            <p:cNvPr id="110611" name="Line 105"/>
            <p:cNvSpPr>
              <a:spLocks noChangeShapeType="1"/>
            </p:cNvSpPr>
            <p:nvPr/>
          </p:nvSpPr>
          <p:spPr bwMode="black">
            <a:xfrm flipH="1" flipV="1">
              <a:off x="5234" y="2577"/>
              <a:ext cx="174" cy="1"/>
            </a:xfrm>
            <a:prstGeom prst="line">
              <a:avLst/>
            </a:prstGeom>
            <a:noFill/>
            <a:ln w="28575">
              <a:solidFill>
                <a:srgbClr val="CC0066"/>
              </a:solidFill>
              <a:round/>
              <a:tailEnd type="triangle" w="med" len="med"/>
            </a:ln>
          </p:spPr>
          <p:txBody>
            <a:bodyPr anchor="ctr">
              <a:spAutoFit/>
            </a:bodyPr>
            <a:lstStyle/>
            <a:p>
              <a:endParaRPr lang="zh-CN" altLang="en-US"/>
            </a:p>
          </p:txBody>
        </p:sp>
      </p:grpSp>
      <p:sp>
        <p:nvSpPr>
          <p:cNvPr id="352362" name="Line 106"/>
          <p:cNvSpPr>
            <a:spLocks noChangeShapeType="1"/>
          </p:cNvSpPr>
          <p:nvPr/>
        </p:nvSpPr>
        <p:spPr bwMode="black">
          <a:xfrm>
            <a:off x="6515101" y="4371975"/>
            <a:ext cx="3795713" cy="0"/>
          </a:xfrm>
          <a:prstGeom prst="line">
            <a:avLst/>
          </a:prstGeom>
          <a:noFill/>
          <a:ln w="28575">
            <a:solidFill>
              <a:srgbClr val="FF0000"/>
            </a:solidFill>
            <a:prstDash val="dash"/>
            <a:round/>
          </a:ln>
        </p:spPr>
        <p:txBody>
          <a:bodyPr wrap="none" anchor="ctr">
            <a:spAutoFit/>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
                                            <p:bg/>
                                          </p:spTgt>
                                        </p:tgtEl>
                                        <p:attrNameLst>
                                          <p:attrName>style.visibility</p:attrName>
                                        </p:attrNameLst>
                                      </p:cBhvr>
                                      <p:to>
                                        <p:strVal val="visible"/>
                                      </p:to>
                                    </p:set>
                                    <p:anim calcmode="lin" valueType="num">
                                      <p:cBhvr additive="base">
                                        <p:cTn id="7" dur="500" fill="hold"/>
                                        <p:tgtEl>
                                          <p:spTgt spid="94">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94">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4">
                                            <p:txEl>
                                              <p:pRg st="0" end="0"/>
                                            </p:txEl>
                                          </p:spTgt>
                                        </p:tgtEl>
                                        <p:attrNameLst>
                                          <p:attrName>style.visibility</p:attrName>
                                        </p:attrNameLst>
                                      </p:cBhvr>
                                      <p:to>
                                        <p:strVal val="visible"/>
                                      </p:to>
                                    </p:set>
                                    <p:anim calcmode="lin" valueType="num">
                                      <p:cBhvr additive="base">
                                        <p:cTn id="13" dur="500" fill="hold"/>
                                        <p:tgtEl>
                                          <p:spTgt spid="9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4">
                                            <p:txEl>
                                              <p:pRg st="1" end="1"/>
                                            </p:txEl>
                                          </p:spTgt>
                                        </p:tgtEl>
                                        <p:attrNameLst>
                                          <p:attrName>style.visibility</p:attrName>
                                        </p:attrNameLst>
                                      </p:cBhvr>
                                      <p:to>
                                        <p:strVal val="visible"/>
                                      </p:to>
                                    </p:set>
                                    <p:anim calcmode="lin" valueType="num">
                                      <p:cBhvr additive="base">
                                        <p:cTn id="19" dur="500" fill="hold"/>
                                        <p:tgtEl>
                                          <p:spTgt spid="9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52355"/>
                                        </p:tgtEl>
                                        <p:attrNameLst>
                                          <p:attrName>style.visibility</p:attrName>
                                        </p:attrNameLst>
                                      </p:cBhvr>
                                      <p:to>
                                        <p:strVal val="visible"/>
                                      </p:to>
                                    </p:set>
                                    <p:animEffect transition="in" filter="blinds(horizontal)">
                                      <p:cBhvr>
                                        <p:cTn id="25" dur="500"/>
                                        <p:tgtEl>
                                          <p:spTgt spid="352355"/>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94">
                                            <p:txEl>
                                              <p:pRg st="2" end="2"/>
                                            </p:txEl>
                                          </p:spTgt>
                                        </p:tgtEl>
                                        <p:attrNameLst>
                                          <p:attrName>style.visibility</p:attrName>
                                        </p:attrNameLst>
                                      </p:cBhvr>
                                      <p:to>
                                        <p:strVal val="visible"/>
                                      </p:to>
                                    </p:set>
                                    <p:anim calcmode="lin" valueType="num">
                                      <p:cBhvr additive="base">
                                        <p:cTn id="30" dur="500" fill="hold"/>
                                        <p:tgtEl>
                                          <p:spTgt spid="94">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9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94">
                                            <p:txEl>
                                              <p:pRg st="3" end="3"/>
                                            </p:txEl>
                                          </p:spTgt>
                                        </p:tgtEl>
                                        <p:attrNameLst>
                                          <p:attrName>style.visibility</p:attrName>
                                        </p:attrNameLst>
                                      </p:cBhvr>
                                      <p:to>
                                        <p:strVal val="visible"/>
                                      </p:to>
                                    </p:set>
                                    <p:anim calcmode="lin" valueType="num">
                                      <p:cBhvr additive="base">
                                        <p:cTn id="36" dur="500" fill="hold"/>
                                        <p:tgtEl>
                                          <p:spTgt spid="94">
                                            <p:txEl>
                                              <p:pRg st="3" end="3"/>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9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52362"/>
                                        </p:tgtEl>
                                        <p:attrNameLst>
                                          <p:attrName>style.visibility</p:attrName>
                                        </p:attrNameLst>
                                      </p:cBhvr>
                                      <p:to>
                                        <p:strVal val="visible"/>
                                      </p:to>
                                    </p:set>
                                    <p:animEffect transition="in" filter="wipe(left)">
                                      <p:cBhvr>
                                        <p:cTn id="42" dur="500"/>
                                        <p:tgtEl>
                                          <p:spTgt spid="352362"/>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94">
                                            <p:txEl>
                                              <p:pRg st="4" end="4"/>
                                            </p:txEl>
                                          </p:spTgt>
                                        </p:tgtEl>
                                        <p:attrNameLst>
                                          <p:attrName>style.visibility</p:attrName>
                                        </p:attrNameLst>
                                      </p:cBhvr>
                                      <p:to>
                                        <p:strVal val="visible"/>
                                      </p:to>
                                    </p:set>
                                    <p:anim calcmode="lin" valueType="num">
                                      <p:cBhvr additive="base">
                                        <p:cTn id="47" dur="500" fill="hold"/>
                                        <p:tgtEl>
                                          <p:spTgt spid="94">
                                            <p:txEl>
                                              <p:pRg st="4" end="4"/>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9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wipe(down)">
                                      <p:cBhvr>
                                        <p:cTn id="5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uild="p" bldLvl="2" animBg="1"/>
      <p:bldP spid="352362"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287714" y="298450"/>
            <a:ext cx="4600575" cy="609600"/>
          </a:xfrm>
        </p:spPr>
        <p:txBody>
          <a:bodyPr>
            <a:normAutofit fontScale="90000"/>
          </a:bodyPr>
          <a:lstStyle/>
          <a:p>
            <a:r>
              <a:rPr lang="en-US" altLang="zh-CN" dirty="0">
                <a:latin typeface="Arial" panose="020B0604020202020204" pitchFamily="34" charset="0"/>
                <a:ea typeface="黑体" panose="02010600030101010101" pitchFamily="49" charset="-122"/>
              </a:rPr>
              <a:t>9.4    </a:t>
            </a:r>
            <a:r>
              <a:rPr lang="zh-CN" altLang="en-US" dirty="0">
                <a:latin typeface="Arial" panose="020B0604020202020204" pitchFamily="34" charset="0"/>
                <a:ea typeface="黑体" panose="02010600030101010101" pitchFamily="49" charset="-122"/>
              </a:rPr>
              <a:t>计数器</a:t>
            </a:r>
          </a:p>
        </p:txBody>
      </p:sp>
      <p:sp>
        <p:nvSpPr>
          <p:cNvPr id="75779" name="Rectangle 3"/>
          <p:cNvSpPr>
            <a:spLocks noGrp="1" noChangeArrowheads="1"/>
          </p:cNvSpPr>
          <p:nvPr>
            <p:ph idx="1"/>
          </p:nvPr>
        </p:nvSpPr>
        <p:spPr>
          <a:xfrm>
            <a:off x="4756150" y="3025776"/>
            <a:ext cx="3987800" cy="1819275"/>
          </a:xfrm>
        </p:spPr>
        <p:txBody>
          <a:bodyPr/>
          <a:lstStyle/>
          <a:p>
            <a:pPr marL="722630" indent="-722630">
              <a:buNone/>
            </a:pPr>
            <a:r>
              <a:rPr lang="en-US" altLang="zh-CN" smtClean="0">
                <a:solidFill>
                  <a:srgbClr val="A50021"/>
                </a:solidFill>
                <a:ea typeface="黑体" panose="02010600030101010101" pitchFamily="49" charset="-122"/>
              </a:rPr>
              <a:t>9.4.1  </a:t>
            </a:r>
            <a:r>
              <a:rPr lang="zh-CN" altLang="en-US" smtClean="0">
                <a:solidFill>
                  <a:srgbClr val="A50021"/>
                </a:solidFill>
                <a:ea typeface="黑体" panose="02010600030101010101" pitchFamily="49" charset="-122"/>
              </a:rPr>
              <a:t>同步计数器</a:t>
            </a:r>
          </a:p>
          <a:p>
            <a:pPr marL="722630" indent="-722630">
              <a:buNone/>
            </a:pPr>
            <a:r>
              <a:rPr lang="en-US" altLang="zh-CN" smtClean="0">
                <a:solidFill>
                  <a:srgbClr val="A50021"/>
                </a:solidFill>
                <a:ea typeface="黑体" panose="02010600030101010101" pitchFamily="49" charset="-122"/>
              </a:rPr>
              <a:t>9.4.2  </a:t>
            </a:r>
            <a:r>
              <a:rPr lang="zh-CN" altLang="en-US" smtClean="0">
                <a:solidFill>
                  <a:srgbClr val="A50021"/>
                </a:solidFill>
                <a:ea typeface="黑体" panose="02010600030101010101" pitchFamily="49" charset="-122"/>
              </a:rPr>
              <a:t>异步计数器</a:t>
            </a:r>
          </a:p>
          <a:p>
            <a:pPr marL="722630" indent="-722630">
              <a:buNone/>
            </a:pPr>
            <a:r>
              <a:rPr lang="en-US" altLang="zh-CN" smtClean="0">
                <a:solidFill>
                  <a:srgbClr val="A50021"/>
                </a:solidFill>
                <a:ea typeface="黑体" panose="02010600030101010101" pitchFamily="49" charset="-122"/>
              </a:rPr>
              <a:t>9.4.3  </a:t>
            </a:r>
            <a:r>
              <a:rPr lang="zh-CN" altLang="en-US" smtClean="0">
                <a:solidFill>
                  <a:srgbClr val="A50021"/>
                </a:solidFill>
                <a:ea typeface="黑体" panose="02010600030101010101" pitchFamily="49" charset="-122"/>
              </a:rPr>
              <a:t>集成计数器</a:t>
            </a:r>
          </a:p>
          <a:p>
            <a:pPr marL="722630" indent="-722630">
              <a:buNone/>
            </a:pPr>
            <a:endParaRPr lang="zh-CN" altLang="en-US" sz="2400">
              <a:solidFill>
                <a:srgbClr val="A50021"/>
              </a:solidFill>
              <a:ea typeface="黑体" panose="02010600030101010101" pitchFamily="49" charset="-122"/>
            </a:endParaRPr>
          </a:p>
        </p:txBody>
      </p:sp>
      <p:sp>
        <p:nvSpPr>
          <p:cNvPr id="75780" name="Oval 4"/>
          <p:cNvSpPr>
            <a:spLocks noChangeArrowheads="1"/>
          </p:cNvSpPr>
          <p:nvPr/>
        </p:nvSpPr>
        <p:spPr bwMode="auto">
          <a:xfrm>
            <a:off x="3700463" y="1716088"/>
            <a:ext cx="5059362" cy="722312"/>
          </a:xfrm>
          <a:prstGeom prst="ellipse">
            <a:avLst/>
          </a:prstGeom>
          <a:gradFill rotWithShape="0">
            <a:gsLst>
              <a:gs pos="0">
                <a:srgbClr val="66FFFF"/>
              </a:gs>
              <a:gs pos="100000">
                <a:srgbClr val="66FFFF">
                  <a:gamma/>
                  <a:shade val="46275"/>
                  <a:invGamma/>
                </a:srgbClr>
              </a:gs>
            </a:gsLst>
            <a:lin ang="5400000" scaled="1"/>
          </a:gradFill>
          <a:ln w="9525">
            <a:noFill/>
            <a:round/>
          </a:ln>
          <a:effectLst/>
        </p:spPr>
        <p:txBody>
          <a:bodyPr wrap="none" anchor="ctr"/>
          <a:lstStyle/>
          <a:p>
            <a:pPr>
              <a:lnSpc>
                <a:spcPct val="100000"/>
              </a:lnSpc>
              <a:spcBef>
                <a:spcPct val="0"/>
              </a:spcBef>
              <a:defRPr/>
            </a:pPr>
            <a:r>
              <a:rPr lang="zh-CN" altLang="en-US" sz="4400">
                <a:solidFill>
                  <a:srgbClr val="FFCC00"/>
                </a:solidFill>
                <a:effectLst>
                  <a:outerShdw blurRad="38100" dist="38100" dir="2700000" algn="tl">
                    <a:srgbClr val="000000"/>
                  </a:outerShdw>
                </a:effectLst>
                <a:latin typeface="Arial" panose="020B0604020202020204" pitchFamily="34" charset="0"/>
                <a:ea typeface="隶书" panose="02010509060101010101" pitchFamily="49" charset="-122"/>
              </a:rPr>
              <a:t>内容概要</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5778"/>
                                        </p:tgtEl>
                                        <p:attrNameLst>
                                          <p:attrName>style.visibility</p:attrName>
                                        </p:attrNameLst>
                                      </p:cBhvr>
                                      <p:to>
                                        <p:strVal val="visible"/>
                                      </p:to>
                                    </p:set>
                                    <p:anim calcmode="lin" valueType="num">
                                      <p:cBhvr additive="base">
                                        <p:cTn id="7" dur="500" fill="hold"/>
                                        <p:tgtEl>
                                          <p:spTgt spid="75778"/>
                                        </p:tgtEl>
                                        <p:attrNameLst>
                                          <p:attrName>ppt_x</p:attrName>
                                        </p:attrNameLst>
                                      </p:cBhvr>
                                      <p:tavLst>
                                        <p:tav tm="0">
                                          <p:val>
                                            <p:strVal val="#ppt_x"/>
                                          </p:val>
                                        </p:tav>
                                        <p:tav tm="100000">
                                          <p:val>
                                            <p:strVal val="#ppt_x"/>
                                          </p:val>
                                        </p:tav>
                                      </p:tavLst>
                                    </p:anim>
                                    <p:anim calcmode="lin" valueType="num">
                                      <p:cBhvr additive="base">
                                        <p:cTn id="8" dur="500" fill="hold"/>
                                        <p:tgtEl>
                                          <p:spTgt spid="7577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75780"/>
                                        </p:tgtEl>
                                        <p:attrNameLst>
                                          <p:attrName>style.visibility</p:attrName>
                                        </p:attrNameLst>
                                      </p:cBhvr>
                                      <p:to>
                                        <p:strVal val="visible"/>
                                      </p:to>
                                    </p:set>
                                    <p:animEffect transition="in" filter="dissolve">
                                      <p:cBhvr>
                                        <p:cTn id="12" dur="500"/>
                                        <p:tgtEl>
                                          <p:spTgt spid="75780"/>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75779"/>
                                        </p:tgtEl>
                                        <p:attrNameLst>
                                          <p:attrName>style.visibility</p:attrName>
                                        </p:attrNameLst>
                                      </p:cBhvr>
                                      <p:to>
                                        <p:strVal val="visible"/>
                                      </p:to>
                                    </p:set>
                                    <p:anim calcmode="lin" valueType="num">
                                      <p:cBhvr additive="base">
                                        <p:cTn id="16" dur="500" fill="hold"/>
                                        <p:tgtEl>
                                          <p:spTgt spid="75779"/>
                                        </p:tgtEl>
                                        <p:attrNameLst>
                                          <p:attrName>ppt_x</p:attrName>
                                        </p:attrNameLst>
                                      </p:cBhvr>
                                      <p:tavLst>
                                        <p:tav tm="0">
                                          <p:val>
                                            <p:strVal val="#ppt_x"/>
                                          </p:val>
                                        </p:tav>
                                        <p:tav tm="100000">
                                          <p:val>
                                            <p:strVal val="#ppt_x"/>
                                          </p:val>
                                        </p:tav>
                                      </p:tavLst>
                                    </p:anim>
                                    <p:anim calcmode="lin" valueType="num">
                                      <p:cBhvr additive="base">
                                        <p:cTn id="17" dur="500" fill="hold"/>
                                        <p:tgtEl>
                                          <p:spTgt spid="7577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autoUpdateAnimBg="0"/>
      <p:bldP spid="75779" grpId="0" autoUpdateAnimBg="0"/>
      <p:bldP spid="75780" grpId="0" animBg="1"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9.4.1  </a:t>
            </a:r>
            <a:r>
              <a:rPr lang="zh-CN" altLang="en-US" dirty="0" smtClean="0">
                <a:solidFill>
                  <a:srgbClr val="FFCC00"/>
                </a:solidFill>
                <a:latin typeface="Arial" panose="020B0604020202020204" pitchFamily="34" charset="0"/>
                <a:ea typeface="黑体" panose="02010600030101010101" pitchFamily="49" charset="-122"/>
              </a:rPr>
              <a:t>同步计数器</a:t>
            </a:r>
          </a:p>
        </p:txBody>
      </p:sp>
      <p:sp>
        <p:nvSpPr>
          <p:cNvPr id="78851" name="Rectangle 3"/>
          <p:cNvSpPr>
            <a:spLocks noGrp="1" noChangeArrowheads="1"/>
          </p:cNvSpPr>
          <p:nvPr>
            <p:ph type="body" sz="half" idx="1"/>
          </p:nvPr>
        </p:nvSpPr>
        <p:spPr>
          <a:xfrm>
            <a:off x="936171" y="1255714"/>
            <a:ext cx="10417629" cy="5197475"/>
          </a:xfrm>
        </p:spPr>
        <p:txBody>
          <a:bodyPr/>
          <a:lstStyle/>
          <a:p>
            <a:pPr marL="365125" indent="-365125">
              <a:lnSpc>
                <a:spcPct val="110000"/>
              </a:lnSpc>
            </a:pPr>
            <a:r>
              <a:rPr lang="zh-CN" altLang="en-US" sz="2400" dirty="0">
                <a:solidFill>
                  <a:srgbClr val="FF0000"/>
                </a:solidFill>
                <a:latin typeface="楷体_GB2312" panose="02010609030101010101" charset="-122"/>
                <a:ea typeface="楷体_GB2312" panose="02010609030101010101" charset="-122"/>
              </a:rPr>
              <a:t>计数器</a:t>
            </a:r>
            <a:r>
              <a:rPr lang="zh-CN" altLang="en-US" sz="2400" dirty="0">
                <a:latin typeface="楷体_GB2312" panose="02010609030101010101" charset="-122"/>
                <a:ea typeface="楷体_GB2312" panose="02010609030101010101" charset="-122"/>
              </a:rPr>
              <a:t>是可以统计输入脉冲个数的器件</a:t>
            </a:r>
          </a:p>
          <a:p>
            <a:pPr marL="365125" indent="-365125">
              <a:lnSpc>
                <a:spcPct val="110000"/>
              </a:lnSpc>
            </a:pPr>
            <a:r>
              <a:rPr kumimoji="1" lang="zh-CN" altLang="en-US" sz="2400" dirty="0"/>
              <a:t>计数器的用途</a:t>
            </a:r>
          </a:p>
          <a:p>
            <a:pPr lvl="1">
              <a:lnSpc>
                <a:spcPct val="110000"/>
              </a:lnSpc>
              <a:spcBef>
                <a:spcPct val="0"/>
              </a:spcBef>
            </a:pPr>
            <a:r>
              <a:rPr kumimoji="1" lang="zh-CN" altLang="en-US" sz="2000" dirty="0"/>
              <a:t>（脉冲）计数</a:t>
            </a:r>
          </a:p>
          <a:p>
            <a:pPr lvl="1">
              <a:lnSpc>
                <a:spcPct val="110000"/>
              </a:lnSpc>
              <a:spcBef>
                <a:spcPct val="0"/>
              </a:spcBef>
            </a:pPr>
            <a:r>
              <a:rPr kumimoji="1" lang="zh-CN" altLang="en-US" sz="2000" dirty="0"/>
              <a:t>计时</a:t>
            </a:r>
            <a:r>
              <a:rPr lang="zh-CN" altLang="zh-CN" sz="2000" dirty="0"/>
              <a:t>——通过不同模值的计数器，计秒、分钟、小时等</a:t>
            </a:r>
            <a:endParaRPr kumimoji="1" lang="zh-CN" altLang="en-US" sz="2000" dirty="0"/>
          </a:p>
          <a:p>
            <a:pPr lvl="1">
              <a:lnSpc>
                <a:spcPct val="110000"/>
              </a:lnSpc>
              <a:spcBef>
                <a:spcPct val="0"/>
              </a:spcBef>
            </a:pPr>
            <a:r>
              <a:rPr kumimoji="1" lang="zh-CN" altLang="en-US" sz="2000" dirty="0"/>
              <a:t>定时（定时器）</a:t>
            </a:r>
          </a:p>
          <a:p>
            <a:pPr lvl="1">
              <a:lnSpc>
                <a:spcPct val="110000"/>
              </a:lnSpc>
              <a:spcBef>
                <a:spcPct val="0"/>
              </a:spcBef>
            </a:pPr>
            <a:r>
              <a:rPr kumimoji="1" lang="zh-CN" altLang="en-US" sz="2000" dirty="0"/>
              <a:t>分频</a:t>
            </a:r>
            <a:r>
              <a:rPr kumimoji="1" lang="en-US" altLang="zh-CN" sz="2000" dirty="0"/>
              <a:t>——</a:t>
            </a:r>
            <a:r>
              <a:rPr kumimoji="1" lang="zh-CN" altLang="en-US" sz="2000" dirty="0"/>
              <a:t>将高频时钟信号分频为较低频率的信号</a:t>
            </a:r>
          </a:p>
          <a:p>
            <a:pPr lvl="1">
              <a:lnSpc>
                <a:spcPct val="110000"/>
              </a:lnSpc>
              <a:spcBef>
                <a:spcPct val="0"/>
              </a:spcBef>
            </a:pPr>
            <a:r>
              <a:rPr kumimoji="1" lang="zh-CN" altLang="en-US" sz="2000" dirty="0"/>
              <a:t>产生节拍脉冲（顺序脉冲）和</a:t>
            </a:r>
            <a:r>
              <a:rPr lang="zh-CN" altLang="en-US" sz="2000" dirty="0">
                <a:latin typeface="宋体" panose="02010600030101010101" pitchFamily="2" charset="-122"/>
              </a:rPr>
              <a:t>序列脉冲</a:t>
            </a:r>
            <a:endParaRPr kumimoji="1" lang="zh-CN" altLang="en-US" sz="2000" dirty="0"/>
          </a:p>
          <a:p>
            <a:pPr marL="365125" indent="-365125">
              <a:lnSpc>
                <a:spcPct val="110000"/>
              </a:lnSpc>
            </a:pPr>
            <a:r>
              <a:rPr kumimoji="1" lang="zh-CN" altLang="en-US" sz="2400" dirty="0"/>
              <a:t>计数器的分类</a:t>
            </a:r>
          </a:p>
          <a:p>
            <a:pPr lvl="1">
              <a:lnSpc>
                <a:spcPct val="110000"/>
              </a:lnSpc>
            </a:pPr>
            <a:r>
              <a:rPr kumimoji="1" lang="zh-CN" altLang="en-US" sz="2000" dirty="0"/>
              <a:t>时钟方式：</a:t>
            </a:r>
            <a:r>
              <a:rPr lang="zh-CN" altLang="en-US" sz="2000" dirty="0">
                <a:latin typeface="宋体" panose="02010600030101010101" pitchFamily="2" charset="-122"/>
              </a:rPr>
              <a:t>根据计数器中</a:t>
            </a:r>
            <a:r>
              <a:rPr lang="zh-CN" altLang="en-US" sz="2000" dirty="0">
                <a:solidFill>
                  <a:srgbClr val="CC3300"/>
                </a:solidFill>
                <a:latin typeface="宋体" panose="02010600030101010101" pitchFamily="2" charset="-122"/>
              </a:rPr>
              <a:t>触发器时钟端的连接方式</a:t>
            </a:r>
            <a:r>
              <a:rPr lang="zh-CN" altLang="en-US" sz="2000" dirty="0">
                <a:latin typeface="宋体" panose="02010600030101010101" pitchFamily="2" charset="-122"/>
              </a:rPr>
              <a:t>，分为</a:t>
            </a:r>
            <a:r>
              <a:rPr kumimoji="1" lang="zh-CN" altLang="en-US" sz="2000" dirty="0"/>
              <a:t>同步计数器，异步计数器</a:t>
            </a:r>
          </a:p>
          <a:p>
            <a:pPr lvl="1">
              <a:lnSpc>
                <a:spcPct val="110000"/>
              </a:lnSpc>
            </a:pPr>
            <a:r>
              <a:rPr kumimoji="1" lang="zh-CN" altLang="en-US" sz="2000" dirty="0"/>
              <a:t>计数方式：二进制计数器，十进制计数器，</a:t>
            </a:r>
            <a:r>
              <a:rPr kumimoji="1" lang="en-US" altLang="zh-CN" sz="2000" dirty="0"/>
              <a:t>M</a:t>
            </a:r>
            <a:r>
              <a:rPr kumimoji="1" lang="zh-CN" altLang="en-US" sz="2000" dirty="0"/>
              <a:t>进制计数器</a:t>
            </a:r>
          </a:p>
          <a:p>
            <a:pPr lvl="1">
              <a:lnSpc>
                <a:spcPct val="110000"/>
              </a:lnSpc>
            </a:pPr>
            <a:r>
              <a:rPr kumimoji="1" lang="zh-CN" altLang="en-US" sz="2000" dirty="0"/>
              <a:t>状态变化：</a:t>
            </a:r>
            <a:r>
              <a:rPr lang="zh-CN" altLang="en-US" sz="2000" dirty="0"/>
              <a:t>根据计数器中的</a:t>
            </a:r>
            <a:r>
              <a:rPr lang="zh-CN" altLang="en-US" sz="2000" dirty="0">
                <a:solidFill>
                  <a:srgbClr val="CC3300"/>
                </a:solidFill>
              </a:rPr>
              <a:t>状态变化规律</a:t>
            </a:r>
            <a:r>
              <a:rPr lang="zh-CN" altLang="en-US" sz="2000" dirty="0"/>
              <a:t>分为</a:t>
            </a:r>
            <a:r>
              <a:rPr kumimoji="1" lang="zh-CN" altLang="en-US" sz="2000" dirty="0"/>
              <a:t>加法计数器，减法计数器，加</a:t>
            </a:r>
            <a:r>
              <a:rPr kumimoji="1" lang="en-US" altLang="zh-CN" sz="2000" dirty="0"/>
              <a:t>/</a:t>
            </a:r>
            <a:r>
              <a:rPr kumimoji="1" lang="zh-CN" altLang="en-US" sz="2000" dirty="0"/>
              <a:t>减法计数器</a:t>
            </a:r>
          </a:p>
        </p:txBody>
      </p:sp>
      <p:sp>
        <p:nvSpPr>
          <p:cNvPr id="112644" name="Rectangle 92"/>
          <p:cNvSpPr>
            <a:spLocks noChangeArrowheads="1"/>
          </p:cNvSpPr>
          <p:nvPr/>
        </p:nvSpPr>
        <p:spPr bwMode="black">
          <a:xfrm>
            <a:off x="6003635" y="-945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2645" name="Rectangle 94"/>
          <p:cNvSpPr>
            <a:spLocks noChangeArrowheads="1"/>
          </p:cNvSpPr>
          <p:nvPr/>
        </p:nvSpPr>
        <p:spPr bwMode="black">
          <a:xfrm>
            <a:off x="6003635" y="-945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2646" name="Rectangle 96"/>
          <p:cNvSpPr>
            <a:spLocks noChangeArrowheads="1"/>
          </p:cNvSpPr>
          <p:nvPr/>
        </p:nvSpPr>
        <p:spPr bwMode="black">
          <a:xfrm>
            <a:off x="6003635" y="-945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8" name="矩形 7"/>
          <p:cNvSpPr>
            <a:spLocks noChangeArrowheads="1"/>
          </p:cNvSpPr>
          <p:nvPr/>
        </p:nvSpPr>
        <p:spPr bwMode="auto">
          <a:xfrm>
            <a:off x="7958139" y="3454400"/>
            <a:ext cx="1990725" cy="368300"/>
          </a:xfrm>
          <a:prstGeom prst="rect">
            <a:avLst/>
          </a:prstGeom>
          <a:noFill/>
          <a:ln w="9525">
            <a:noFill/>
            <a:miter lim="800000"/>
          </a:ln>
        </p:spPr>
        <p:txBody>
          <a:bodyPr wrap="none">
            <a:spAutoFit/>
          </a:bodyPr>
          <a:lstStyle/>
          <a:p>
            <a:r>
              <a:rPr lang="zh-CN" altLang="zh-CN">
                <a:latin typeface="Arial" panose="020B0604020202020204" pitchFamily="34" charset="0"/>
                <a:hlinkClick r:id="rId3" action="ppaction://hlinksldjump"/>
              </a:rPr>
              <a:t>序列信号发生器</a:t>
            </a:r>
            <a:endParaRPr lang="zh-CN" altLang="en-US"/>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 calcmode="lin" valueType="num">
                                      <p:cBhvr additive="base">
                                        <p:cTn id="7" dur="500" fill="hold"/>
                                        <p:tgtEl>
                                          <p:spTgt spid="788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8851">
                                            <p:txEl>
                                              <p:pRg st="1" end="1"/>
                                            </p:txEl>
                                          </p:spTgt>
                                        </p:tgtEl>
                                        <p:attrNameLst>
                                          <p:attrName>style.visibility</p:attrName>
                                        </p:attrNameLst>
                                      </p:cBhvr>
                                      <p:to>
                                        <p:strVal val="visible"/>
                                      </p:to>
                                    </p:set>
                                    <p:anim calcmode="lin" valueType="num">
                                      <p:cBhvr additive="base">
                                        <p:cTn id="13" dur="500" fill="hold"/>
                                        <p:tgtEl>
                                          <p:spTgt spid="788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8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8851">
                                            <p:txEl>
                                              <p:pRg st="2" end="2"/>
                                            </p:txEl>
                                          </p:spTgt>
                                        </p:tgtEl>
                                        <p:attrNameLst>
                                          <p:attrName>style.visibility</p:attrName>
                                        </p:attrNameLst>
                                      </p:cBhvr>
                                      <p:to>
                                        <p:strVal val="visible"/>
                                      </p:to>
                                    </p:set>
                                    <p:anim calcmode="lin" valueType="num">
                                      <p:cBhvr additive="base">
                                        <p:cTn id="19" dur="500" fill="hold"/>
                                        <p:tgtEl>
                                          <p:spTgt spid="788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8851">
                                            <p:txEl>
                                              <p:pRg st="3" end="3"/>
                                            </p:txEl>
                                          </p:spTgt>
                                        </p:tgtEl>
                                        <p:attrNameLst>
                                          <p:attrName>style.visibility</p:attrName>
                                        </p:attrNameLst>
                                      </p:cBhvr>
                                      <p:to>
                                        <p:strVal val="visible"/>
                                      </p:to>
                                    </p:set>
                                    <p:anim calcmode="lin" valueType="num">
                                      <p:cBhvr additive="base">
                                        <p:cTn id="25" dur="500" fill="hold"/>
                                        <p:tgtEl>
                                          <p:spTgt spid="788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88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8851">
                                            <p:txEl>
                                              <p:pRg st="4" end="4"/>
                                            </p:txEl>
                                          </p:spTgt>
                                        </p:tgtEl>
                                        <p:attrNameLst>
                                          <p:attrName>style.visibility</p:attrName>
                                        </p:attrNameLst>
                                      </p:cBhvr>
                                      <p:to>
                                        <p:strVal val="visible"/>
                                      </p:to>
                                    </p:set>
                                    <p:anim calcmode="lin" valueType="num">
                                      <p:cBhvr additive="base">
                                        <p:cTn id="31" dur="500" fill="hold"/>
                                        <p:tgtEl>
                                          <p:spTgt spid="7885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88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8851">
                                            <p:txEl>
                                              <p:pRg st="5" end="5"/>
                                            </p:txEl>
                                          </p:spTgt>
                                        </p:tgtEl>
                                        <p:attrNameLst>
                                          <p:attrName>style.visibility</p:attrName>
                                        </p:attrNameLst>
                                      </p:cBhvr>
                                      <p:to>
                                        <p:strVal val="visible"/>
                                      </p:to>
                                    </p:set>
                                    <p:anim calcmode="lin" valueType="num">
                                      <p:cBhvr additive="base">
                                        <p:cTn id="37" dur="500" fill="hold"/>
                                        <p:tgtEl>
                                          <p:spTgt spid="7885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88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8851">
                                            <p:txEl>
                                              <p:pRg st="6" end="6"/>
                                            </p:txEl>
                                          </p:spTgt>
                                        </p:tgtEl>
                                        <p:attrNameLst>
                                          <p:attrName>style.visibility</p:attrName>
                                        </p:attrNameLst>
                                      </p:cBhvr>
                                      <p:to>
                                        <p:strVal val="visible"/>
                                      </p:to>
                                    </p:set>
                                    <p:anim calcmode="lin" valueType="num">
                                      <p:cBhvr additive="base">
                                        <p:cTn id="43" dur="500" fill="hold"/>
                                        <p:tgtEl>
                                          <p:spTgt spid="7885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885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500" fill="hold"/>
                                        <p:tgtEl>
                                          <p:spTgt spid="8"/>
                                        </p:tgtEl>
                                        <p:attrNameLst>
                                          <p:attrName>ppt_w</p:attrName>
                                        </p:attrNameLst>
                                      </p:cBhvr>
                                      <p:tavLst>
                                        <p:tav tm="0">
                                          <p:val>
                                            <p:fltVal val="0"/>
                                          </p:val>
                                        </p:tav>
                                        <p:tav tm="100000">
                                          <p:val>
                                            <p:strVal val="#ppt_w"/>
                                          </p:val>
                                        </p:tav>
                                      </p:tavLst>
                                    </p:anim>
                                    <p:anim calcmode="lin" valueType="num">
                                      <p:cBhvr>
                                        <p:cTn id="50"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8851">
                                            <p:txEl>
                                              <p:pRg st="7" end="7"/>
                                            </p:txEl>
                                          </p:spTgt>
                                        </p:tgtEl>
                                        <p:attrNameLst>
                                          <p:attrName>style.visibility</p:attrName>
                                        </p:attrNameLst>
                                      </p:cBhvr>
                                      <p:to>
                                        <p:strVal val="visible"/>
                                      </p:to>
                                    </p:set>
                                    <p:anim calcmode="lin" valueType="num">
                                      <p:cBhvr additive="base">
                                        <p:cTn id="55" dur="500" fill="hold"/>
                                        <p:tgtEl>
                                          <p:spTgt spid="78851">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885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78851">
                                            <p:txEl>
                                              <p:pRg st="8" end="8"/>
                                            </p:txEl>
                                          </p:spTgt>
                                        </p:tgtEl>
                                        <p:attrNameLst>
                                          <p:attrName>style.visibility</p:attrName>
                                        </p:attrNameLst>
                                      </p:cBhvr>
                                      <p:to>
                                        <p:strVal val="visible"/>
                                      </p:to>
                                    </p:set>
                                    <p:anim calcmode="lin" valueType="num">
                                      <p:cBhvr additive="base">
                                        <p:cTn id="61" dur="500" fill="hold"/>
                                        <p:tgtEl>
                                          <p:spTgt spid="78851">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885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78851">
                                            <p:txEl>
                                              <p:pRg st="9" end="9"/>
                                            </p:txEl>
                                          </p:spTgt>
                                        </p:tgtEl>
                                        <p:attrNameLst>
                                          <p:attrName>style.visibility</p:attrName>
                                        </p:attrNameLst>
                                      </p:cBhvr>
                                      <p:to>
                                        <p:strVal val="visible"/>
                                      </p:to>
                                    </p:set>
                                    <p:anim calcmode="lin" valueType="num">
                                      <p:cBhvr additive="base">
                                        <p:cTn id="67" dur="500" fill="hold"/>
                                        <p:tgtEl>
                                          <p:spTgt spid="78851">
                                            <p:txEl>
                                              <p:p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885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78851">
                                            <p:txEl>
                                              <p:pRg st="10" end="10"/>
                                            </p:txEl>
                                          </p:spTgt>
                                        </p:tgtEl>
                                        <p:attrNameLst>
                                          <p:attrName>style.visibility</p:attrName>
                                        </p:attrNameLst>
                                      </p:cBhvr>
                                      <p:to>
                                        <p:strVal val="visible"/>
                                      </p:to>
                                    </p:set>
                                    <p:anim calcmode="lin" valueType="num">
                                      <p:cBhvr additive="base">
                                        <p:cTn id="73" dur="500" fill="hold"/>
                                        <p:tgtEl>
                                          <p:spTgt spid="78851">
                                            <p:txEl>
                                              <p:pRg st="10" end="1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78851">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P spid="8" grpId="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7" name="Rectangle 2"/>
          <p:cNvSpPr>
            <a:spLocks noGrp="1" noChangeArrowheads="1"/>
          </p:cNvSpPr>
          <p:nvPr>
            <p:ph type="title" idx="4294967295"/>
          </p:nvPr>
        </p:nvSpPr>
        <p:spPr>
          <a:xfrm>
            <a:off x="5334000" y="3048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同步计数器的分析方法</a:t>
            </a:r>
          </a:p>
        </p:txBody>
      </p:sp>
      <p:sp>
        <p:nvSpPr>
          <p:cNvPr id="113668" name="Text Box 453"/>
          <p:cNvSpPr txBox="1">
            <a:spLocks noChangeArrowheads="1"/>
          </p:cNvSpPr>
          <p:nvPr/>
        </p:nvSpPr>
        <p:spPr bwMode="auto">
          <a:xfrm>
            <a:off x="1828800" y="1250951"/>
            <a:ext cx="7943850" cy="395605"/>
          </a:xfrm>
          <a:prstGeom prst="rect">
            <a:avLst/>
          </a:prstGeom>
          <a:noFill/>
          <a:ln w="9525">
            <a:noFill/>
            <a:miter lim="800000"/>
          </a:ln>
        </p:spPr>
        <p:txBody>
          <a:bodyPr>
            <a:spAutoFit/>
          </a:bodyPr>
          <a:lstStyle/>
          <a:p>
            <a:pPr algn="just" eaLnBrk="0" hangingPunct="0"/>
            <a:r>
              <a:rPr lang="en-US" altLang="zh-CN" sz="2200" dirty="0">
                <a:solidFill>
                  <a:srgbClr val="FF0066"/>
                </a:solidFill>
                <a:latin typeface="宋体" panose="02010600030101010101" pitchFamily="2" charset="-122"/>
              </a:rPr>
              <a:t>【</a:t>
            </a:r>
            <a:r>
              <a:rPr lang="zh-CN" altLang="en-US" sz="2200" dirty="0">
                <a:solidFill>
                  <a:srgbClr val="FF0066"/>
                </a:solidFill>
                <a:latin typeface="Arial" panose="020B0604020202020204" pitchFamily="34" charset="0"/>
                <a:ea typeface="黑体" panose="02010600030101010101" pitchFamily="49" charset="-122"/>
              </a:rPr>
              <a:t>例</a:t>
            </a:r>
            <a:r>
              <a:rPr lang="en-US" altLang="zh-CN" sz="2200" dirty="0">
                <a:solidFill>
                  <a:srgbClr val="FF0066"/>
                </a:solidFill>
                <a:latin typeface="Arial" panose="020B0604020202020204" pitchFamily="34" charset="0"/>
                <a:ea typeface="黑体" panose="02010600030101010101" pitchFamily="49" charset="-122"/>
              </a:rPr>
              <a:t>9.12</a:t>
            </a:r>
            <a:r>
              <a:rPr lang="en-US" altLang="zh-CN" sz="2200" dirty="0">
                <a:solidFill>
                  <a:srgbClr val="FF0066"/>
                </a:solidFill>
                <a:latin typeface="宋体" panose="02010600030101010101" pitchFamily="2" charset="-122"/>
              </a:rPr>
              <a:t>】</a:t>
            </a:r>
            <a:r>
              <a:rPr lang="zh-CN" altLang="en-US" sz="2200" dirty="0">
                <a:latin typeface="宋体" panose="02010600030101010101" pitchFamily="2" charset="-122"/>
              </a:rPr>
              <a:t>分析下图电路，说明电路的特点。</a:t>
            </a:r>
            <a:endParaRPr lang="zh-CN" altLang="en-US" sz="2200" dirty="0">
              <a:latin typeface="Arial" panose="020B0604020202020204" pitchFamily="34" charset="0"/>
              <a:cs typeface="Arial" panose="020B0604020202020204" pitchFamily="34" charset="0"/>
            </a:endParaRPr>
          </a:p>
        </p:txBody>
      </p:sp>
      <p:sp>
        <p:nvSpPr>
          <p:cNvPr id="91" name="矩形 90"/>
          <p:cNvSpPr>
            <a:spLocks noChangeArrowheads="1"/>
          </p:cNvSpPr>
          <p:nvPr/>
        </p:nvSpPr>
        <p:spPr bwMode="auto">
          <a:xfrm>
            <a:off x="2249488" y="3606801"/>
            <a:ext cx="2324100" cy="366713"/>
          </a:xfrm>
          <a:prstGeom prst="rect">
            <a:avLst/>
          </a:prstGeom>
          <a:noFill/>
          <a:ln w="9525">
            <a:noFill/>
            <a:miter lim="800000"/>
          </a:ln>
        </p:spPr>
        <p:txBody>
          <a:bodyPr>
            <a:spAutoFit/>
          </a:bodyPr>
          <a:lstStyle/>
          <a:p>
            <a:pPr algn="just" eaLnBrk="0" hangingPunct="0"/>
            <a:r>
              <a:rPr lang="zh-CN" altLang="en-US">
                <a:latin typeface="宋体" panose="02010600030101010101" pitchFamily="2" charset="-122"/>
              </a:rPr>
              <a:t>解：</a:t>
            </a:r>
            <a:r>
              <a:rPr lang="en-US" altLang="zh-CN">
                <a:solidFill>
                  <a:srgbClr val="C00000"/>
                </a:solidFill>
                <a:latin typeface="宋体" panose="02010600030101010101" pitchFamily="2" charset="-122"/>
              </a:rPr>
              <a:t>(1)</a:t>
            </a:r>
            <a:r>
              <a:rPr lang="zh-CN" altLang="en-US">
                <a:solidFill>
                  <a:srgbClr val="C00000"/>
                </a:solidFill>
                <a:latin typeface="宋体" panose="02010600030101010101" pitchFamily="2" charset="-122"/>
              </a:rPr>
              <a:t>写方程式</a:t>
            </a:r>
          </a:p>
        </p:txBody>
      </p:sp>
      <p:grpSp>
        <p:nvGrpSpPr>
          <p:cNvPr id="2" name="Group 305"/>
          <p:cNvGrpSpPr/>
          <p:nvPr/>
        </p:nvGrpSpPr>
        <p:grpSpPr bwMode="auto">
          <a:xfrm>
            <a:off x="2370773" y="1663384"/>
            <a:ext cx="7219950" cy="1906587"/>
            <a:chOff x="492" y="1056"/>
            <a:chExt cx="4548" cy="1201"/>
          </a:xfrm>
        </p:grpSpPr>
        <p:grpSp>
          <p:nvGrpSpPr>
            <p:cNvPr id="113682" name="Group 306"/>
            <p:cNvGrpSpPr/>
            <p:nvPr/>
          </p:nvGrpSpPr>
          <p:grpSpPr bwMode="auto">
            <a:xfrm>
              <a:off x="492" y="1056"/>
              <a:ext cx="4548" cy="1099"/>
              <a:chOff x="492" y="1061"/>
              <a:chExt cx="4548" cy="1099"/>
            </a:xfrm>
          </p:grpSpPr>
          <p:sp>
            <p:nvSpPr>
              <p:cNvPr id="113824" name="Text Box 307"/>
              <p:cNvSpPr txBox="1">
                <a:spLocks noChangeArrowheads="1"/>
              </p:cNvSpPr>
              <p:nvPr/>
            </p:nvSpPr>
            <p:spPr bwMode="auto">
              <a:xfrm>
                <a:off x="858" y="1061"/>
                <a:ext cx="150" cy="187"/>
              </a:xfrm>
              <a:prstGeom prst="rect">
                <a:avLst/>
              </a:prstGeom>
              <a:noFill/>
              <a:ln w="9525">
                <a:noFill/>
                <a:miter lim="800000"/>
              </a:ln>
            </p:spPr>
            <p:txBody>
              <a:bodyPr/>
              <a:lstStyle/>
              <a:p>
                <a:pPr algn="just" eaLnBrk="0" hangingPunct="0">
                  <a:lnSpc>
                    <a:spcPct val="96000"/>
                  </a:lnSpc>
                  <a:spcBef>
                    <a:spcPct val="0"/>
                  </a:spcBef>
                </a:pPr>
                <a:r>
                  <a:rPr lang="en-US" altLang="zh-CN" sz="1400">
                    <a:solidFill>
                      <a:schemeClr val="hlink"/>
                    </a:solidFill>
                    <a:ea typeface="Gulim" panose="020B0600000101010101" pitchFamily="50" charset="-127"/>
                  </a:rPr>
                  <a:t>1</a:t>
                </a:r>
              </a:p>
            </p:txBody>
          </p:sp>
          <p:sp>
            <p:nvSpPr>
              <p:cNvPr id="113825" name="Text Box 308"/>
              <p:cNvSpPr txBox="1">
                <a:spLocks noChangeArrowheads="1"/>
              </p:cNvSpPr>
              <p:nvPr/>
            </p:nvSpPr>
            <p:spPr bwMode="auto">
              <a:xfrm>
                <a:off x="492" y="1969"/>
                <a:ext cx="276" cy="191"/>
              </a:xfrm>
              <a:prstGeom prst="rect">
                <a:avLst/>
              </a:prstGeom>
              <a:noFill/>
              <a:ln w="9525">
                <a:noFill/>
                <a:miter lim="800000"/>
              </a:ln>
            </p:spPr>
            <p:txBody>
              <a:bodyPr/>
              <a:lstStyle/>
              <a:p>
                <a:pPr algn="just" eaLnBrk="0" hangingPunct="0">
                  <a:lnSpc>
                    <a:spcPct val="96000"/>
                  </a:lnSpc>
                  <a:spcBef>
                    <a:spcPct val="0"/>
                  </a:spcBef>
                </a:pPr>
                <a:r>
                  <a:rPr lang="en-US" altLang="zh-CN" sz="1400" i="1">
                    <a:solidFill>
                      <a:schemeClr val="hlink"/>
                    </a:solidFill>
                    <a:ea typeface="Gulim" panose="020B0600000101010101" pitchFamily="50" charset="-127"/>
                  </a:rPr>
                  <a:t>CP</a:t>
                </a:r>
              </a:p>
            </p:txBody>
          </p:sp>
          <p:sp>
            <p:nvSpPr>
              <p:cNvPr id="113826" name="Text Box 309"/>
              <p:cNvSpPr txBox="1">
                <a:spLocks noChangeArrowheads="1"/>
              </p:cNvSpPr>
              <p:nvPr/>
            </p:nvSpPr>
            <p:spPr bwMode="auto">
              <a:xfrm>
                <a:off x="4260" y="1152"/>
                <a:ext cx="234" cy="192"/>
              </a:xfrm>
              <a:prstGeom prst="rect">
                <a:avLst/>
              </a:prstGeom>
              <a:noFill/>
              <a:ln w="9525">
                <a:noFill/>
                <a:miter lim="800000"/>
              </a:ln>
            </p:spPr>
            <p:txBody>
              <a:bodyPr/>
              <a:lstStyle/>
              <a:p>
                <a:pPr algn="just" eaLnBrk="0" hangingPunct="0">
                  <a:lnSpc>
                    <a:spcPct val="96000"/>
                  </a:lnSpc>
                  <a:spcBef>
                    <a:spcPct val="0"/>
                  </a:spcBef>
                </a:pPr>
                <a:r>
                  <a:rPr lang="en-US" altLang="zh-CN" sz="1400">
                    <a:solidFill>
                      <a:schemeClr val="hlink"/>
                    </a:solidFill>
                    <a:ea typeface="Gulim" panose="020B0600000101010101" pitchFamily="50" charset="-127"/>
                  </a:rPr>
                  <a:t>&amp;</a:t>
                </a:r>
              </a:p>
            </p:txBody>
          </p:sp>
          <p:sp>
            <p:nvSpPr>
              <p:cNvPr id="113827" name="Text Box 310"/>
              <p:cNvSpPr txBox="1">
                <a:spLocks noChangeArrowheads="1"/>
              </p:cNvSpPr>
              <p:nvPr/>
            </p:nvSpPr>
            <p:spPr bwMode="auto">
              <a:xfrm>
                <a:off x="4574" y="1157"/>
                <a:ext cx="160" cy="187"/>
              </a:xfrm>
              <a:prstGeom prst="rect">
                <a:avLst/>
              </a:prstGeom>
              <a:noFill/>
              <a:ln w="9525">
                <a:noFill/>
                <a:miter lim="800000"/>
              </a:ln>
            </p:spPr>
            <p:txBody>
              <a:bodyPr/>
              <a:lstStyle/>
              <a:p>
                <a:pPr algn="just" eaLnBrk="0" hangingPunct="0">
                  <a:lnSpc>
                    <a:spcPct val="96000"/>
                  </a:lnSpc>
                  <a:spcBef>
                    <a:spcPct val="0"/>
                  </a:spcBef>
                </a:pPr>
                <a:r>
                  <a:rPr lang="en-US" altLang="zh-CN" sz="1400">
                    <a:solidFill>
                      <a:schemeClr val="hlink"/>
                    </a:solidFill>
                    <a:ea typeface="Gulim" panose="020B0600000101010101" pitchFamily="50" charset="-127"/>
                  </a:rPr>
                  <a:t>1</a:t>
                </a:r>
              </a:p>
            </p:txBody>
          </p:sp>
          <p:sp>
            <p:nvSpPr>
              <p:cNvPr id="113828" name="Text Box 311"/>
              <p:cNvSpPr txBox="1">
                <a:spLocks noChangeArrowheads="1"/>
              </p:cNvSpPr>
              <p:nvPr/>
            </p:nvSpPr>
            <p:spPr bwMode="auto">
              <a:xfrm>
                <a:off x="4822" y="1094"/>
                <a:ext cx="218" cy="202"/>
              </a:xfrm>
              <a:prstGeom prst="rect">
                <a:avLst/>
              </a:prstGeom>
              <a:noFill/>
              <a:ln w="9525">
                <a:noFill/>
                <a:miter lim="800000"/>
              </a:ln>
            </p:spPr>
            <p:txBody>
              <a:bodyPr/>
              <a:lstStyle/>
              <a:p>
                <a:pPr algn="just" eaLnBrk="0" hangingPunct="0">
                  <a:lnSpc>
                    <a:spcPct val="96000"/>
                  </a:lnSpc>
                  <a:spcBef>
                    <a:spcPct val="0"/>
                  </a:spcBef>
                </a:pPr>
                <a:r>
                  <a:rPr lang="en-US" altLang="zh-CN" sz="1400" i="1">
                    <a:solidFill>
                      <a:schemeClr val="hlink"/>
                    </a:solidFill>
                    <a:ea typeface="Gulim" panose="020B0600000101010101" pitchFamily="50" charset="-127"/>
                  </a:rPr>
                  <a:t>C</a:t>
                </a:r>
              </a:p>
            </p:txBody>
          </p:sp>
        </p:grpSp>
        <p:sp>
          <p:nvSpPr>
            <p:cNvPr id="113683" name="Line 312"/>
            <p:cNvSpPr>
              <a:spLocks noChangeShapeType="1"/>
            </p:cNvSpPr>
            <p:nvPr/>
          </p:nvSpPr>
          <p:spPr bwMode="auto">
            <a:xfrm>
              <a:off x="4020" y="1980"/>
              <a:ext cx="95" cy="0"/>
            </a:xfrm>
            <a:prstGeom prst="line">
              <a:avLst/>
            </a:prstGeom>
            <a:noFill/>
            <a:ln w="9525">
              <a:solidFill>
                <a:schemeClr val="tx1"/>
              </a:solidFill>
              <a:round/>
            </a:ln>
          </p:spPr>
          <p:txBody>
            <a:bodyPr/>
            <a:lstStyle/>
            <a:p>
              <a:endParaRPr lang="zh-CN" altLang="en-US"/>
            </a:p>
          </p:txBody>
        </p:sp>
        <p:sp>
          <p:nvSpPr>
            <p:cNvPr id="113684" name="Line 313"/>
            <p:cNvSpPr>
              <a:spLocks noChangeShapeType="1"/>
            </p:cNvSpPr>
            <p:nvPr/>
          </p:nvSpPr>
          <p:spPr bwMode="auto">
            <a:xfrm>
              <a:off x="3449" y="1443"/>
              <a:ext cx="106" cy="0"/>
            </a:xfrm>
            <a:prstGeom prst="line">
              <a:avLst/>
            </a:prstGeom>
            <a:noFill/>
            <a:ln w="9525">
              <a:solidFill>
                <a:schemeClr val="tx1"/>
              </a:solidFill>
              <a:round/>
            </a:ln>
          </p:spPr>
          <p:txBody>
            <a:bodyPr/>
            <a:lstStyle/>
            <a:p>
              <a:endParaRPr lang="zh-CN" altLang="en-US"/>
            </a:p>
          </p:txBody>
        </p:sp>
        <p:sp>
          <p:nvSpPr>
            <p:cNvPr id="113685" name="Oval 314"/>
            <p:cNvSpPr>
              <a:spLocks noChangeArrowheads="1"/>
            </p:cNvSpPr>
            <p:nvPr/>
          </p:nvSpPr>
          <p:spPr bwMode="auto">
            <a:xfrm>
              <a:off x="3421" y="1423"/>
              <a:ext cx="33" cy="43"/>
            </a:xfrm>
            <a:prstGeom prst="ellipse">
              <a:avLst/>
            </a:prstGeom>
            <a:solidFill>
              <a:schemeClr val="tx1"/>
            </a:solidFill>
            <a:ln w="9525">
              <a:solidFill>
                <a:schemeClr val="tx1"/>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686" name="Oval 315"/>
            <p:cNvSpPr>
              <a:spLocks noChangeArrowheads="1"/>
            </p:cNvSpPr>
            <p:nvPr/>
          </p:nvSpPr>
          <p:spPr bwMode="auto">
            <a:xfrm>
              <a:off x="3415" y="1160"/>
              <a:ext cx="35" cy="44"/>
            </a:xfrm>
            <a:prstGeom prst="ellipse">
              <a:avLst/>
            </a:prstGeom>
            <a:solidFill>
              <a:schemeClr val="tx1"/>
            </a:solidFill>
            <a:ln w="9525">
              <a:solidFill>
                <a:schemeClr val="tx1"/>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687" name="Line 316"/>
            <p:cNvSpPr>
              <a:spLocks noChangeShapeType="1"/>
            </p:cNvSpPr>
            <p:nvPr/>
          </p:nvSpPr>
          <p:spPr bwMode="auto">
            <a:xfrm>
              <a:off x="3437" y="1181"/>
              <a:ext cx="0" cy="822"/>
            </a:xfrm>
            <a:prstGeom prst="line">
              <a:avLst/>
            </a:prstGeom>
            <a:noFill/>
            <a:ln w="9525">
              <a:solidFill>
                <a:schemeClr val="tx1"/>
              </a:solidFill>
              <a:round/>
            </a:ln>
          </p:spPr>
          <p:txBody>
            <a:bodyPr/>
            <a:lstStyle/>
            <a:p>
              <a:endParaRPr lang="zh-CN" altLang="en-US"/>
            </a:p>
          </p:txBody>
        </p:sp>
        <p:sp>
          <p:nvSpPr>
            <p:cNvPr id="113688" name="Line 317"/>
            <p:cNvSpPr>
              <a:spLocks noChangeShapeType="1"/>
            </p:cNvSpPr>
            <p:nvPr/>
          </p:nvSpPr>
          <p:spPr bwMode="auto">
            <a:xfrm>
              <a:off x="3437" y="2003"/>
              <a:ext cx="122" cy="0"/>
            </a:xfrm>
            <a:prstGeom prst="line">
              <a:avLst/>
            </a:prstGeom>
            <a:noFill/>
            <a:ln w="9525">
              <a:solidFill>
                <a:schemeClr val="tx1"/>
              </a:solidFill>
              <a:round/>
            </a:ln>
          </p:spPr>
          <p:txBody>
            <a:bodyPr/>
            <a:lstStyle/>
            <a:p>
              <a:endParaRPr lang="zh-CN" altLang="en-US"/>
            </a:p>
          </p:txBody>
        </p:sp>
        <p:sp>
          <p:nvSpPr>
            <p:cNvPr id="113689" name="Oval 318"/>
            <p:cNvSpPr>
              <a:spLocks noChangeArrowheads="1"/>
            </p:cNvSpPr>
            <p:nvPr/>
          </p:nvSpPr>
          <p:spPr bwMode="auto">
            <a:xfrm>
              <a:off x="2580" y="1421"/>
              <a:ext cx="33" cy="43"/>
            </a:xfrm>
            <a:prstGeom prst="ellipse">
              <a:avLst/>
            </a:prstGeom>
            <a:solidFill>
              <a:schemeClr val="tx1"/>
            </a:solidFill>
            <a:ln w="9525">
              <a:solidFill>
                <a:schemeClr val="tx1"/>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690" name="Line 319"/>
            <p:cNvSpPr>
              <a:spLocks noChangeShapeType="1"/>
            </p:cNvSpPr>
            <p:nvPr/>
          </p:nvSpPr>
          <p:spPr bwMode="auto">
            <a:xfrm>
              <a:off x="2609" y="1441"/>
              <a:ext cx="105" cy="0"/>
            </a:xfrm>
            <a:prstGeom prst="line">
              <a:avLst/>
            </a:prstGeom>
            <a:noFill/>
            <a:ln w="9525">
              <a:solidFill>
                <a:schemeClr val="tx1"/>
              </a:solidFill>
              <a:round/>
            </a:ln>
          </p:spPr>
          <p:txBody>
            <a:bodyPr/>
            <a:lstStyle/>
            <a:p>
              <a:endParaRPr lang="zh-CN" altLang="en-US"/>
            </a:p>
          </p:txBody>
        </p:sp>
        <p:sp>
          <p:nvSpPr>
            <p:cNvPr id="113691" name="Oval 320"/>
            <p:cNvSpPr>
              <a:spLocks noChangeArrowheads="1"/>
            </p:cNvSpPr>
            <p:nvPr/>
          </p:nvSpPr>
          <p:spPr bwMode="auto">
            <a:xfrm>
              <a:off x="2583" y="1158"/>
              <a:ext cx="35" cy="44"/>
            </a:xfrm>
            <a:prstGeom prst="ellipse">
              <a:avLst/>
            </a:prstGeom>
            <a:solidFill>
              <a:schemeClr val="tx1"/>
            </a:solidFill>
            <a:ln w="9525">
              <a:solidFill>
                <a:schemeClr val="tx1"/>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692" name="Line 321"/>
            <p:cNvSpPr>
              <a:spLocks noChangeShapeType="1"/>
            </p:cNvSpPr>
            <p:nvPr/>
          </p:nvSpPr>
          <p:spPr bwMode="auto">
            <a:xfrm>
              <a:off x="2596" y="1179"/>
              <a:ext cx="0" cy="822"/>
            </a:xfrm>
            <a:prstGeom prst="line">
              <a:avLst/>
            </a:prstGeom>
            <a:noFill/>
            <a:ln w="9525">
              <a:solidFill>
                <a:schemeClr val="tx1"/>
              </a:solidFill>
              <a:round/>
            </a:ln>
          </p:spPr>
          <p:txBody>
            <a:bodyPr/>
            <a:lstStyle/>
            <a:p>
              <a:endParaRPr lang="zh-CN" altLang="en-US"/>
            </a:p>
          </p:txBody>
        </p:sp>
        <p:sp>
          <p:nvSpPr>
            <p:cNvPr id="113693" name="Line 322"/>
            <p:cNvSpPr>
              <a:spLocks noChangeShapeType="1"/>
            </p:cNvSpPr>
            <p:nvPr/>
          </p:nvSpPr>
          <p:spPr bwMode="auto">
            <a:xfrm>
              <a:off x="2596" y="2001"/>
              <a:ext cx="122" cy="0"/>
            </a:xfrm>
            <a:prstGeom prst="line">
              <a:avLst/>
            </a:prstGeom>
            <a:noFill/>
            <a:ln w="9525">
              <a:solidFill>
                <a:schemeClr val="tx1"/>
              </a:solidFill>
              <a:round/>
            </a:ln>
          </p:spPr>
          <p:txBody>
            <a:bodyPr/>
            <a:lstStyle/>
            <a:p>
              <a:endParaRPr lang="zh-CN" altLang="en-US"/>
            </a:p>
          </p:txBody>
        </p:sp>
        <p:sp>
          <p:nvSpPr>
            <p:cNvPr id="113694" name="Line 323"/>
            <p:cNvSpPr>
              <a:spLocks noChangeShapeType="1"/>
            </p:cNvSpPr>
            <p:nvPr/>
          </p:nvSpPr>
          <p:spPr bwMode="auto">
            <a:xfrm>
              <a:off x="2517" y="1278"/>
              <a:ext cx="0" cy="805"/>
            </a:xfrm>
            <a:prstGeom prst="line">
              <a:avLst/>
            </a:prstGeom>
            <a:noFill/>
            <a:ln w="9525">
              <a:solidFill>
                <a:schemeClr val="tx1"/>
              </a:solidFill>
              <a:round/>
            </a:ln>
          </p:spPr>
          <p:txBody>
            <a:bodyPr/>
            <a:lstStyle/>
            <a:p>
              <a:endParaRPr lang="zh-CN" altLang="en-US"/>
            </a:p>
          </p:txBody>
        </p:sp>
        <p:sp>
          <p:nvSpPr>
            <p:cNvPr id="113695" name="Line 324"/>
            <p:cNvSpPr>
              <a:spLocks noChangeShapeType="1"/>
            </p:cNvSpPr>
            <p:nvPr/>
          </p:nvSpPr>
          <p:spPr bwMode="auto">
            <a:xfrm>
              <a:off x="2517" y="2083"/>
              <a:ext cx="209" cy="0"/>
            </a:xfrm>
            <a:prstGeom prst="line">
              <a:avLst/>
            </a:prstGeom>
            <a:noFill/>
            <a:ln w="9525">
              <a:solidFill>
                <a:schemeClr val="tx1"/>
              </a:solidFill>
              <a:round/>
            </a:ln>
          </p:spPr>
          <p:txBody>
            <a:bodyPr/>
            <a:lstStyle/>
            <a:p>
              <a:endParaRPr lang="zh-CN" altLang="en-US"/>
            </a:p>
          </p:txBody>
        </p:sp>
        <p:sp>
          <p:nvSpPr>
            <p:cNvPr id="113696" name="Line 325"/>
            <p:cNvSpPr>
              <a:spLocks noChangeShapeType="1"/>
            </p:cNvSpPr>
            <p:nvPr/>
          </p:nvSpPr>
          <p:spPr bwMode="auto">
            <a:xfrm>
              <a:off x="2517" y="1278"/>
              <a:ext cx="837" cy="0"/>
            </a:xfrm>
            <a:prstGeom prst="line">
              <a:avLst/>
            </a:prstGeom>
            <a:noFill/>
            <a:ln w="9525">
              <a:solidFill>
                <a:schemeClr val="tx1"/>
              </a:solidFill>
              <a:round/>
            </a:ln>
          </p:spPr>
          <p:txBody>
            <a:bodyPr/>
            <a:lstStyle/>
            <a:p>
              <a:endParaRPr lang="zh-CN" altLang="en-US"/>
            </a:p>
          </p:txBody>
        </p:sp>
        <p:sp>
          <p:nvSpPr>
            <p:cNvPr id="113697" name="Line 326"/>
            <p:cNvSpPr>
              <a:spLocks noChangeShapeType="1"/>
            </p:cNvSpPr>
            <p:nvPr/>
          </p:nvSpPr>
          <p:spPr bwMode="auto">
            <a:xfrm>
              <a:off x="3345" y="1280"/>
              <a:ext cx="0" cy="217"/>
            </a:xfrm>
            <a:prstGeom prst="line">
              <a:avLst/>
            </a:prstGeom>
            <a:noFill/>
            <a:ln w="9525">
              <a:solidFill>
                <a:schemeClr val="tx1"/>
              </a:solidFill>
              <a:round/>
            </a:ln>
          </p:spPr>
          <p:txBody>
            <a:bodyPr/>
            <a:lstStyle/>
            <a:p>
              <a:endParaRPr lang="zh-CN" altLang="en-US"/>
            </a:p>
          </p:txBody>
        </p:sp>
        <p:sp>
          <p:nvSpPr>
            <p:cNvPr id="113698" name="Line 327"/>
            <p:cNvSpPr>
              <a:spLocks noChangeShapeType="1"/>
            </p:cNvSpPr>
            <p:nvPr/>
          </p:nvSpPr>
          <p:spPr bwMode="auto">
            <a:xfrm>
              <a:off x="3345" y="1494"/>
              <a:ext cx="209" cy="0"/>
            </a:xfrm>
            <a:prstGeom prst="line">
              <a:avLst/>
            </a:prstGeom>
            <a:noFill/>
            <a:ln w="9525">
              <a:solidFill>
                <a:schemeClr val="tx1"/>
              </a:solidFill>
              <a:round/>
            </a:ln>
          </p:spPr>
          <p:txBody>
            <a:bodyPr/>
            <a:lstStyle/>
            <a:p>
              <a:endParaRPr lang="zh-CN" altLang="en-US"/>
            </a:p>
          </p:txBody>
        </p:sp>
        <p:sp>
          <p:nvSpPr>
            <p:cNvPr id="113699" name="Oval 328"/>
            <p:cNvSpPr>
              <a:spLocks noChangeArrowheads="1"/>
            </p:cNvSpPr>
            <p:nvPr/>
          </p:nvSpPr>
          <p:spPr bwMode="auto">
            <a:xfrm>
              <a:off x="2504" y="1511"/>
              <a:ext cx="33" cy="44"/>
            </a:xfrm>
            <a:prstGeom prst="ellipse">
              <a:avLst/>
            </a:prstGeom>
            <a:solidFill>
              <a:schemeClr val="tx1"/>
            </a:solidFill>
            <a:ln w="9525">
              <a:solidFill>
                <a:schemeClr val="tx1"/>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700" name="Line 329"/>
            <p:cNvSpPr>
              <a:spLocks noChangeShapeType="1"/>
            </p:cNvSpPr>
            <p:nvPr/>
          </p:nvSpPr>
          <p:spPr bwMode="auto">
            <a:xfrm flipH="1">
              <a:off x="1764" y="1468"/>
              <a:ext cx="102" cy="0"/>
            </a:xfrm>
            <a:prstGeom prst="line">
              <a:avLst/>
            </a:prstGeom>
            <a:noFill/>
            <a:ln w="9525">
              <a:solidFill>
                <a:schemeClr val="tx1"/>
              </a:solidFill>
              <a:round/>
            </a:ln>
          </p:spPr>
          <p:txBody>
            <a:bodyPr/>
            <a:lstStyle/>
            <a:p>
              <a:endParaRPr lang="zh-CN" altLang="en-US"/>
            </a:p>
          </p:txBody>
        </p:sp>
        <p:sp>
          <p:nvSpPr>
            <p:cNvPr id="113701" name="Line 330"/>
            <p:cNvSpPr>
              <a:spLocks noChangeShapeType="1"/>
            </p:cNvSpPr>
            <p:nvPr/>
          </p:nvSpPr>
          <p:spPr bwMode="auto">
            <a:xfrm flipV="1">
              <a:off x="1764" y="1089"/>
              <a:ext cx="0" cy="379"/>
            </a:xfrm>
            <a:prstGeom prst="line">
              <a:avLst/>
            </a:prstGeom>
            <a:noFill/>
            <a:ln w="9525">
              <a:solidFill>
                <a:schemeClr val="tx1"/>
              </a:solidFill>
              <a:round/>
            </a:ln>
          </p:spPr>
          <p:txBody>
            <a:bodyPr/>
            <a:lstStyle/>
            <a:p>
              <a:endParaRPr lang="zh-CN" altLang="en-US"/>
            </a:p>
          </p:txBody>
        </p:sp>
        <p:sp>
          <p:nvSpPr>
            <p:cNvPr id="113702" name="Line 331"/>
            <p:cNvSpPr>
              <a:spLocks noChangeShapeType="1"/>
            </p:cNvSpPr>
            <p:nvPr/>
          </p:nvSpPr>
          <p:spPr bwMode="auto">
            <a:xfrm>
              <a:off x="1764" y="1089"/>
              <a:ext cx="2355" cy="0"/>
            </a:xfrm>
            <a:prstGeom prst="line">
              <a:avLst/>
            </a:prstGeom>
            <a:noFill/>
            <a:ln w="9525">
              <a:solidFill>
                <a:schemeClr val="tx1"/>
              </a:solidFill>
              <a:round/>
            </a:ln>
          </p:spPr>
          <p:txBody>
            <a:bodyPr/>
            <a:lstStyle/>
            <a:p>
              <a:endParaRPr lang="zh-CN" altLang="en-US"/>
            </a:p>
          </p:txBody>
        </p:sp>
        <p:sp>
          <p:nvSpPr>
            <p:cNvPr id="113703" name="Line 332"/>
            <p:cNvSpPr>
              <a:spLocks noChangeShapeType="1"/>
            </p:cNvSpPr>
            <p:nvPr/>
          </p:nvSpPr>
          <p:spPr bwMode="auto">
            <a:xfrm>
              <a:off x="4118" y="1089"/>
              <a:ext cx="0" cy="884"/>
            </a:xfrm>
            <a:prstGeom prst="line">
              <a:avLst/>
            </a:prstGeom>
            <a:noFill/>
            <a:ln w="9525">
              <a:solidFill>
                <a:schemeClr val="tx1"/>
              </a:solidFill>
              <a:round/>
            </a:ln>
          </p:spPr>
          <p:txBody>
            <a:bodyPr/>
            <a:lstStyle/>
            <a:p>
              <a:endParaRPr lang="zh-CN" altLang="en-US"/>
            </a:p>
          </p:txBody>
        </p:sp>
        <p:sp>
          <p:nvSpPr>
            <p:cNvPr id="113704" name="Line 333"/>
            <p:cNvSpPr>
              <a:spLocks noChangeShapeType="1"/>
            </p:cNvSpPr>
            <p:nvPr/>
          </p:nvSpPr>
          <p:spPr bwMode="auto">
            <a:xfrm>
              <a:off x="2289" y="1530"/>
              <a:ext cx="418" cy="0"/>
            </a:xfrm>
            <a:prstGeom prst="line">
              <a:avLst/>
            </a:prstGeom>
            <a:noFill/>
            <a:ln w="9525">
              <a:solidFill>
                <a:schemeClr val="tx1"/>
              </a:solidFill>
              <a:round/>
            </a:ln>
          </p:spPr>
          <p:txBody>
            <a:bodyPr/>
            <a:lstStyle/>
            <a:p>
              <a:endParaRPr lang="zh-CN" altLang="en-US"/>
            </a:p>
          </p:txBody>
        </p:sp>
        <p:sp>
          <p:nvSpPr>
            <p:cNvPr id="113705" name="Line 334"/>
            <p:cNvSpPr>
              <a:spLocks noChangeShapeType="1"/>
            </p:cNvSpPr>
            <p:nvPr/>
          </p:nvSpPr>
          <p:spPr bwMode="auto">
            <a:xfrm>
              <a:off x="2323" y="1983"/>
              <a:ext cx="105" cy="0"/>
            </a:xfrm>
            <a:prstGeom prst="line">
              <a:avLst/>
            </a:prstGeom>
            <a:noFill/>
            <a:ln w="9525">
              <a:solidFill>
                <a:schemeClr val="tx1"/>
              </a:solidFill>
              <a:round/>
            </a:ln>
          </p:spPr>
          <p:txBody>
            <a:bodyPr/>
            <a:lstStyle/>
            <a:p>
              <a:endParaRPr lang="zh-CN" altLang="en-US"/>
            </a:p>
          </p:txBody>
        </p:sp>
        <p:sp>
          <p:nvSpPr>
            <p:cNvPr id="113706" name="Oval 335"/>
            <p:cNvSpPr>
              <a:spLocks noChangeArrowheads="1"/>
            </p:cNvSpPr>
            <p:nvPr/>
          </p:nvSpPr>
          <p:spPr bwMode="auto">
            <a:xfrm>
              <a:off x="910" y="1492"/>
              <a:ext cx="33" cy="44"/>
            </a:xfrm>
            <a:prstGeom prst="ellipse">
              <a:avLst/>
            </a:prstGeom>
            <a:solidFill>
              <a:schemeClr val="tx1"/>
            </a:solidFill>
            <a:ln w="9525">
              <a:solidFill>
                <a:schemeClr val="tx1"/>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707" name="Line 336"/>
            <p:cNvSpPr>
              <a:spLocks noChangeShapeType="1"/>
            </p:cNvSpPr>
            <p:nvPr/>
          </p:nvSpPr>
          <p:spPr bwMode="auto">
            <a:xfrm>
              <a:off x="927" y="1515"/>
              <a:ext cx="99" cy="0"/>
            </a:xfrm>
            <a:prstGeom prst="line">
              <a:avLst/>
            </a:prstGeom>
            <a:noFill/>
            <a:ln w="9525">
              <a:solidFill>
                <a:schemeClr val="tx1"/>
              </a:solidFill>
              <a:round/>
            </a:ln>
          </p:spPr>
          <p:txBody>
            <a:bodyPr/>
            <a:lstStyle/>
            <a:p>
              <a:endParaRPr lang="zh-CN" altLang="en-US"/>
            </a:p>
          </p:txBody>
        </p:sp>
        <p:sp>
          <p:nvSpPr>
            <p:cNvPr id="113708" name="Line 337"/>
            <p:cNvSpPr>
              <a:spLocks noChangeShapeType="1"/>
            </p:cNvSpPr>
            <p:nvPr/>
          </p:nvSpPr>
          <p:spPr bwMode="auto">
            <a:xfrm>
              <a:off x="927" y="1969"/>
              <a:ext cx="99" cy="0"/>
            </a:xfrm>
            <a:prstGeom prst="line">
              <a:avLst/>
            </a:prstGeom>
            <a:noFill/>
            <a:ln w="9525">
              <a:solidFill>
                <a:schemeClr val="tx1"/>
              </a:solidFill>
              <a:round/>
            </a:ln>
          </p:spPr>
          <p:txBody>
            <a:bodyPr/>
            <a:lstStyle/>
            <a:p>
              <a:endParaRPr lang="zh-CN" altLang="en-US"/>
            </a:p>
          </p:txBody>
        </p:sp>
        <p:sp>
          <p:nvSpPr>
            <p:cNvPr id="113709" name="Line 338"/>
            <p:cNvSpPr>
              <a:spLocks noChangeShapeType="1"/>
            </p:cNvSpPr>
            <p:nvPr/>
          </p:nvSpPr>
          <p:spPr bwMode="auto">
            <a:xfrm flipV="1">
              <a:off x="927" y="1250"/>
              <a:ext cx="0" cy="719"/>
            </a:xfrm>
            <a:prstGeom prst="line">
              <a:avLst/>
            </a:prstGeom>
            <a:noFill/>
            <a:ln w="9525">
              <a:solidFill>
                <a:schemeClr val="tx1"/>
              </a:solidFill>
              <a:round/>
            </a:ln>
          </p:spPr>
          <p:txBody>
            <a:bodyPr/>
            <a:lstStyle/>
            <a:p>
              <a:endParaRPr lang="zh-CN" altLang="en-US"/>
            </a:p>
          </p:txBody>
        </p:sp>
        <p:sp>
          <p:nvSpPr>
            <p:cNvPr id="113710" name="Line 339"/>
            <p:cNvSpPr>
              <a:spLocks noChangeShapeType="1"/>
            </p:cNvSpPr>
            <p:nvPr/>
          </p:nvSpPr>
          <p:spPr bwMode="auto">
            <a:xfrm>
              <a:off x="1450" y="1524"/>
              <a:ext cx="418" cy="0"/>
            </a:xfrm>
            <a:prstGeom prst="line">
              <a:avLst/>
            </a:prstGeom>
            <a:noFill/>
            <a:ln w="9525">
              <a:solidFill>
                <a:schemeClr val="tx1"/>
              </a:solidFill>
              <a:round/>
            </a:ln>
          </p:spPr>
          <p:txBody>
            <a:bodyPr/>
            <a:lstStyle/>
            <a:p>
              <a:endParaRPr lang="zh-CN" altLang="en-US"/>
            </a:p>
          </p:txBody>
        </p:sp>
        <p:sp>
          <p:nvSpPr>
            <p:cNvPr id="113711" name="Line 340"/>
            <p:cNvSpPr>
              <a:spLocks noChangeShapeType="1"/>
            </p:cNvSpPr>
            <p:nvPr/>
          </p:nvSpPr>
          <p:spPr bwMode="auto">
            <a:xfrm>
              <a:off x="1484" y="1977"/>
              <a:ext cx="105" cy="0"/>
            </a:xfrm>
            <a:prstGeom prst="line">
              <a:avLst/>
            </a:prstGeom>
            <a:noFill/>
            <a:ln w="9525">
              <a:solidFill>
                <a:schemeClr val="tx1"/>
              </a:solidFill>
              <a:round/>
            </a:ln>
          </p:spPr>
          <p:txBody>
            <a:bodyPr/>
            <a:lstStyle/>
            <a:p>
              <a:endParaRPr lang="zh-CN" altLang="en-US"/>
            </a:p>
          </p:txBody>
        </p:sp>
        <p:sp>
          <p:nvSpPr>
            <p:cNvPr id="113712" name="Line 341"/>
            <p:cNvSpPr>
              <a:spLocks noChangeShapeType="1"/>
            </p:cNvSpPr>
            <p:nvPr/>
          </p:nvSpPr>
          <p:spPr bwMode="auto">
            <a:xfrm>
              <a:off x="3141" y="1527"/>
              <a:ext cx="418" cy="0"/>
            </a:xfrm>
            <a:prstGeom prst="line">
              <a:avLst/>
            </a:prstGeom>
            <a:noFill/>
            <a:ln w="9525">
              <a:solidFill>
                <a:schemeClr val="tx1"/>
              </a:solidFill>
              <a:round/>
            </a:ln>
          </p:spPr>
          <p:txBody>
            <a:bodyPr/>
            <a:lstStyle/>
            <a:p>
              <a:endParaRPr lang="zh-CN" altLang="en-US"/>
            </a:p>
          </p:txBody>
        </p:sp>
        <p:sp>
          <p:nvSpPr>
            <p:cNvPr id="113713" name="Line 342"/>
            <p:cNvSpPr>
              <a:spLocks noChangeShapeType="1"/>
            </p:cNvSpPr>
            <p:nvPr/>
          </p:nvSpPr>
          <p:spPr bwMode="auto">
            <a:xfrm>
              <a:off x="3175" y="1980"/>
              <a:ext cx="105" cy="0"/>
            </a:xfrm>
            <a:prstGeom prst="line">
              <a:avLst/>
            </a:prstGeom>
            <a:noFill/>
            <a:ln w="9525">
              <a:solidFill>
                <a:schemeClr val="tx1"/>
              </a:solidFill>
              <a:round/>
            </a:ln>
          </p:spPr>
          <p:txBody>
            <a:bodyPr/>
            <a:lstStyle/>
            <a:p>
              <a:endParaRPr lang="zh-CN" altLang="en-US"/>
            </a:p>
          </p:txBody>
        </p:sp>
        <p:sp>
          <p:nvSpPr>
            <p:cNvPr id="113714" name="Oval 343"/>
            <p:cNvSpPr>
              <a:spLocks noChangeArrowheads="1"/>
            </p:cNvSpPr>
            <p:nvPr/>
          </p:nvSpPr>
          <p:spPr bwMode="auto">
            <a:xfrm>
              <a:off x="2536" y="2206"/>
              <a:ext cx="34" cy="43"/>
            </a:xfrm>
            <a:prstGeom prst="ellipse">
              <a:avLst/>
            </a:prstGeom>
            <a:solidFill>
              <a:schemeClr val="tx1"/>
            </a:solidFill>
            <a:ln w="9525">
              <a:solidFill>
                <a:schemeClr val="tx1"/>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715" name="Oval 344"/>
            <p:cNvSpPr>
              <a:spLocks noChangeArrowheads="1"/>
            </p:cNvSpPr>
            <p:nvPr/>
          </p:nvSpPr>
          <p:spPr bwMode="auto">
            <a:xfrm>
              <a:off x="1691" y="2209"/>
              <a:ext cx="33" cy="43"/>
            </a:xfrm>
            <a:prstGeom prst="ellipse">
              <a:avLst/>
            </a:prstGeom>
            <a:solidFill>
              <a:schemeClr val="tx1"/>
            </a:solidFill>
            <a:ln w="9525">
              <a:solidFill>
                <a:schemeClr val="tx1"/>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716" name="Oval 345"/>
            <p:cNvSpPr>
              <a:spLocks noChangeArrowheads="1"/>
            </p:cNvSpPr>
            <p:nvPr/>
          </p:nvSpPr>
          <p:spPr bwMode="auto">
            <a:xfrm>
              <a:off x="853" y="2213"/>
              <a:ext cx="33" cy="44"/>
            </a:xfrm>
            <a:prstGeom prst="ellipse">
              <a:avLst/>
            </a:prstGeom>
            <a:solidFill>
              <a:schemeClr val="tx1"/>
            </a:solidFill>
            <a:ln w="9525">
              <a:solidFill>
                <a:schemeClr val="tx1"/>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717" name="Line 346"/>
            <p:cNvSpPr>
              <a:spLocks noChangeShapeType="1"/>
            </p:cNvSpPr>
            <p:nvPr/>
          </p:nvSpPr>
          <p:spPr bwMode="auto">
            <a:xfrm flipH="1">
              <a:off x="574" y="2227"/>
              <a:ext cx="2823" cy="0"/>
            </a:xfrm>
            <a:prstGeom prst="line">
              <a:avLst/>
            </a:prstGeom>
            <a:noFill/>
            <a:ln w="9525">
              <a:solidFill>
                <a:schemeClr val="tx1"/>
              </a:solidFill>
              <a:round/>
            </a:ln>
          </p:spPr>
          <p:txBody>
            <a:bodyPr/>
            <a:lstStyle/>
            <a:p>
              <a:endParaRPr lang="zh-CN" altLang="en-US"/>
            </a:p>
          </p:txBody>
        </p:sp>
        <p:sp>
          <p:nvSpPr>
            <p:cNvPr id="113718" name="Line 347"/>
            <p:cNvSpPr>
              <a:spLocks noChangeShapeType="1"/>
            </p:cNvSpPr>
            <p:nvPr/>
          </p:nvSpPr>
          <p:spPr bwMode="auto">
            <a:xfrm>
              <a:off x="1711" y="1759"/>
              <a:ext cx="122" cy="0"/>
            </a:xfrm>
            <a:prstGeom prst="line">
              <a:avLst/>
            </a:prstGeom>
            <a:noFill/>
            <a:ln w="9525">
              <a:solidFill>
                <a:schemeClr val="tx1"/>
              </a:solidFill>
              <a:round/>
            </a:ln>
          </p:spPr>
          <p:txBody>
            <a:bodyPr/>
            <a:lstStyle/>
            <a:p>
              <a:endParaRPr lang="zh-CN" altLang="en-US"/>
            </a:p>
          </p:txBody>
        </p:sp>
        <p:sp>
          <p:nvSpPr>
            <p:cNvPr id="113719" name="Line 348"/>
            <p:cNvSpPr>
              <a:spLocks noChangeShapeType="1"/>
            </p:cNvSpPr>
            <p:nvPr/>
          </p:nvSpPr>
          <p:spPr bwMode="auto">
            <a:xfrm>
              <a:off x="1711" y="1759"/>
              <a:ext cx="0" cy="478"/>
            </a:xfrm>
            <a:prstGeom prst="line">
              <a:avLst/>
            </a:prstGeom>
            <a:noFill/>
            <a:ln w="9525">
              <a:solidFill>
                <a:schemeClr val="tx1"/>
              </a:solidFill>
              <a:round/>
            </a:ln>
          </p:spPr>
          <p:txBody>
            <a:bodyPr/>
            <a:lstStyle/>
            <a:p>
              <a:endParaRPr lang="zh-CN" altLang="en-US"/>
            </a:p>
          </p:txBody>
        </p:sp>
        <p:sp>
          <p:nvSpPr>
            <p:cNvPr id="113720" name="Line 349"/>
            <p:cNvSpPr>
              <a:spLocks noChangeShapeType="1"/>
            </p:cNvSpPr>
            <p:nvPr/>
          </p:nvSpPr>
          <p:spPr bwMode="auto">
            <a:xfrm>
              <a:off x="2557" y="1762"/>
              <a:ext cx="122" cy="0"/>
            </a:xfrm>
            <a:prstGeom prst="line">
              <a:avLst/>
            </a:prstGeom>
            <a:noFill/>
            <a:ln w="9525">
              <a:solidFill>
                <a:schemeClr val="tx1"/>
              </a:solidFill>
              <a:round/>
            </a:ln>
          </p:spPr>
          <p:txBody>
            <a:bodyPr/>
            <a:lstStyle/>
            <a:p>
              <a:endParaRPr lang="zh-CN" altLang="en-US"/>
            </a:p>
          </p:txBody>
        </p:sp>
        <p:sp>
          <p:nvSpPr>
            <p:cNvPr id="113721" name="Line 350"/>
            <p:cNvSpPr>
              <a:spLocks noChangeShapeType="1"/>
            </p:cNvSpPr>
            <p:nvPr/>
          </p:nvSpPr>
          <p:spPr bwMode="auto">
            <a:xfrm>
              <a:off x="2557" y="1762"/>
              <a:ext cx="0" cy="478"/>
            </a:xfrm>
            <a:prstGeom prst="line">
              <a:avLst/>
            </a:prstGeom>
            <a:noFill/>
            <a:ln w="9525">
              <a:solidFill>
                <a:schemeClr val="tx1"/>
              </a:solidFill>
              <a:round/>
            </a:ln>
          </p:spPr>
          <p:txBody>
            <a:bodyPr/>
            <a:lstStyle/>
            <a:p>
              <a:endParaRPr lang="zh-CN" altLang="en-US"/>
            </a:p>
          </p:txBody>
        </p:sp>
        <p:sp>
          <p:nvSpPr>
            <p:cNvPr id="113722" name="Line 351"/>
            <p:cNvSpPr>
              <a:spLocks noChangeShapeType="1"/>
            </p:cNvSpPr>
            <p:nvPr/>
          </p:nvSpPr>
          <p:spPr bwMode="auto">
            <a:xfrm>
              <a:off x="866" y="1762"/>
              <a:ext cx="122" cy="0"/>
            </a:xfrm>
            <a:prstGeom prst="line">
              <a:avLst/>
            </a:prstGeom>
            <a:noFill/>
            <a:ln w="9525">
              <a:solidFill>
                <a:schemeClr val="tx1"/>
              </a:solidFill>
              <a:round/>
            </a:ln>
          </p:spPr>
          <p:txBody>
            <a:bodyPr/>
            <a:lstStyle/>
            <a:p>
              <a:endParaRPr lang="zh-CN" altLang="en-US"/>
            </a:p>
          </p:txBody>
        </p:sp>
        <p:sp>
          <p:nvSpPr>
            <p:cNvPr id="113723" name="Line 352"/>
            <p:cNvSpPr>
              <a:spLocks noChangeShapeType="1"/>
            </p:cNvSpPr>
            <p:nvPr/>
          </p:nvSpPr>
          <p:spPr bwMode="auto">
            <a:xfrm>
              <a:off x="866" y="1762"/>
              <a:ext cx="0" cy="478"/>
            </a:xfrm>
            <a:prstGeom prst="line">
              <a:avLst/>
            </a:prstGeom>
            <a:noFill/>
            <a:ln w="9525">
              <a:solidFill>
                <a:schemeClr val="tx1"/>
              </a:solidFill>
              <a:round/>
            </a:ln>
          </p:spPr>
          <p:txBody>
            <a:bodyPr/>
            <a:lstStyle/>
            <a:p>
              <a:endParaRPr lang="zh-CN" altLang="en-US"/>
            </a:p>
          </p:txBody>
        </p:sp>
        <p:sp>
          <p:nvSpPr>
            <p:cNvPr id="113724" name="Line 353"/>
            <p:cNvSpPr>
              <a:spLocks noChangeShapeType="1"/>
            </p:cNvSpPr>
            <p:nvPr/>
          </p:nvSpPr>
          <p:spPr bwMode="auto">
            <a:xfrm>
              <a:off x="3402" y="1759"/>
              <a:ext cx="122" cy="0"/>
            </a:xfrm>
            <a:prstGeom prst="line">
              <a:avLst/>
            </a:prstGeom>
            <a:noFill/>
            <a:ln w="9525">
              <a:solidFill>
                <a:schemeClr val="tx1"/>
              </a:solidFill>
              <a:round/>
            </a:ln>
          </p:spPr>
          <p:txBody>
            <a:bodyPr/>
            <a:lstStyle/>
            <a:p>
              <a:endParaRPr lang="zh-CN" altLang="en-US"/>
            </a:p>
          </p:txBody>
        </p:sp>
        <p:sp>
          <p:nvSpPr>
            <p:cNvPr id="113725" name="Line 354"/>
            <p:cNvSpPr>
              <a:spLocks noChangeShapeType="1"/>
            </p:cNvSpPr>
            <p:nvPr/>
          </p:nvSpPr>
          <p:spPr bwMode="auto">
            <a:xfrm>
              <a:off x="3402" y="1759"/>
              <a:ext cx="0" cy="478"/>
            </a:xfrm>
            <a:prstGeom prst="line">
              <a:avLst/>
            </a:prstGeom>
            <a:noFill/>
            <a:ln w="9525">
              <a:solidFill>
                <a:schemeClr val="tx1"/>
              </a:solidFill>
              <a:round/>
            </a:ln>
          </p:spPr>
          <p:txBody>
            <a:bodyPr/>
            <a:lstStyle/>
            <a:p>
              <a:endParaRPr lang="zh-CN" altLang="en-US"/>
            </a:p>
          </p:txBody>
        </p:sp>
        <p:sp>
          <p:nvSpPr>
            <p:cNvPr id="113726" name="Line 355"/>
            <p:cNvSpPr>
              <a:spLocks noChangeShapeType="1"/>
            </p:cNvSpPr>
            <p:nvPr/>
          </p:nvSpPr>
          <p:spPr bwMode="auto">
            <a:xfrm>
              <a:off x="4003" y="1543"/>
              <a:ext cx="197" cy="0"/>
            </a:xfrm>
            <a:prstGeom prst="line">
              <a:avLst/>
            </a:prstGeom>
            <a:noFill/>
            <a:ln w="9525">
              <a:solidFill>
                <a:schemeClr val="tx1"/>
              </a:solidFill>
              <a:round/>
            </a:ln>
          </p:spPr>
          <p:txBody>
            <a:bodyPr/>
            <a:lstStyle/>
            <a:p>
              <a:endParaRPr lang="zh-CN" altLang="en-US"/>
            </a:p>
          </p:txBody>
        </p:sp>
        <p:sp>
          <p:nvSpPr>
            <p:cNvPr id="113727" name="Line 356"/>
            <p:cNvSpPr>
              <a:spLocks noChangeShapeType="1"/>
            </p:cNvSpPr>
            <p:nvPr/>
          </p:nvSpPr>
          <p:spPr bwMode="auto">
            <a:xfrm flipV="1">
              <a:off x="4202" y="1301"/>
              <a:ext cx="0" cy="240"/>
            </a:xfrm>
            <a:prstGeom prst="line">
              <a:avLst/>
            </a:prstGeom>
            <a:noFill/>
            <a:ln w="9525">
              <a:solidFill>
                <a:schemeClr val="tx1"/>
              </a:solidFill>
              <a:round/>
            </a:ln>
          </p:spPr>
          <p:txBody>
            <a:bodyPr/>
            <a:lstStyle/>
            <a:p>
              <a:endParaRPr lang="zh-CN" altLang="en-US"/>
            </a:p>
          </p:txBody>
        </p:sp>
        <p:sp>
          <p:nvSpPr>
            <p:cNvPr id="113728" name="Line 357"/>
            <p:cNvSpPr>
              <a:spLocks noChangeShapeType="1"/>
            </p:cNvSpPr>
            <p:nvPr/>
          </p:nvSpPr>
          <p:spPr bwMode="auto">
            <a:xfrm>
              <a:off x="4202" y="1303"/>
              <a:ext cx="63" cy="0"/>
            </a:xfrm>
            <a:prstGeom prst="line">
              <a:avLst/>
            </a:prstGeom>
            <a:noFill/>
            <a:ln w="9525">
              <a:solidFill>
                <a:schemeClr val="tx1"/>
              </a:solidFill>
              <a:round/>
            </a:ln>
          </p:spPr>
          <p:txBody>
            <a:bodyPr/>
            <a:lstStyle/>
            <a:p>
              <a:endParaRPr lang="zh-CN" altLang="en-US"/>
            </a:p>
          </p:txBody>
        </p:sp>
        <p:sp>
          <p:nvSpPr>
            <p:cNvPr id="113729" name="Oval 358"/>
            <p:cNvSpPr>
              <a:spLocks noChangeArrowheads="1"/>
            </p:cNvSpPr>
            <p:nvPr/>
          </p:nvSpPr>
          <p:spPr bwMode="auto">
            <a:xfrm>
              <a:off x="4430" y="1227"/>
              <a:ext cx="34" cy="44"/>
            </a:xfrm>
            <a:prstGeom prst="ellipse">
              <a:avLst/>
            </a:prstGeom>
            <a:noFill/>
            <a:ln w="9525">
              <a:solidFill>
                <a:schemeClr val="tx1"/>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730" name="Line 359"/>
            <p:cNvSpPr>
              <a:spLocks noChangeShapeType="1"/>
            </p:cNvSpPr>
            <p:nvPr/>
          </p:nvSpPr>
          <p:spPr bwMode="auto">
            <a:xfrm>
              <a:off x="4469" y="1255"/>
              <a:ext cx="99" cy="0"/>
            </a:xfrm>
            <a:prstGeom prst="line">
              <a:avLst/>
            </a:prstGeom>
            <a:noFill/>
            <a:ln w="9525">
              <a:solidFill>
                <a:schemeClr val="tx1"/>
              </a:solidFill>
              <a:round/>
            </a:ln>
          </p:spPr>
          <p:txBody>
            <a:bodyPr/>
            <a:lstStyle/>
            <a:p>
              <a:endParaRPr lang="zh-CN" altLang="en-US"/>
            </a:p>
          </p:txBody>
        </p:sp>
        <p:sp>
          <p:nvSpPr>
            <p:cNvPr id="113731" name="Line 360"/>
            <p:cNvSpPr>
              <a:spLocks noChangeShapeType="1"/>
            </p:cNvSpPr>
            <p:nvPr/>
          </p:nvSpPr>
          <p:spPr bwMode="auto">
            <a:xfrm>
              <a:off x="4774" y="1255"/>
              <a:ext cx="99" cy="0"/>
            </a:xfrm>
            <a:prstGeom prst="line">
              <a:avLst/>
            </a:prstGeom>
            <a:noFill/>
            <a:ln w="9525">
              <a:solidFill>
                <a:schemeClr val="tx1"/>
              </a:solidFill>
              <a:round/>
            </a:ln>
          </p:spPr>
          <p:txBody>
            <a:bodyPr/>
            <a:lstStyle/>
            <a:p>
              <a:endParaRPr lang="zh-CN" altLang="en-US"/>
            </a:p>
          </p:txBody>
        </p:sp>
        <p:sp>
          <p:nvSpPr>
            <p:cNvPr id="113732" name="Rectangle 361"/>
            <p:cNvSpPr>
              <a:spLocks noChangeArrowheads="1"/>
            </p:cNvSpPr>
            <p:nvPr/>
          </p:nvSpPr>
          <p:spPr bwMode="auto">
            <a:xfrm>
              <a:off x="4269" y="1110"/>
              <a:ext cx="164" cy="305"/>
            </a:xfrm>
            <a:prstGeom prst="rect">
              <a:avLst/>
            </a:prstGeom>
            <a:noFill/>
            <a:ln w="15875">
              <a:solidFill>
                <a:schemeClr val="tx1"/>
              </a:solidFill>
              <a:miter lim="800000"/>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733" name="Rectangle 362"/>
            <p:cNvSpPr>
              <a:spLocks noChangeArrowheads="1"/>
            </p:cNvSpPr>
            <p:nvPr/>
          </p:nvSpPr>
          <p:spPr bwMode="auto">
            <a:xfrm>
              <a:off x="4568" y="1116"/>
              <a:ext cx="164" cy="305"/>
            </a:xfrm>
            <a:prstGeom prst="rect">
              <a:avLst/>
            </a:prstGeom>
            <a:noFill/>
            <a:ln w="15875">
              <a:solidFill>
                <a:schemeClr val="tx1"/>
              </a:solidFill>
              <a:miter lim="800000"/>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734" name="Oval 363"/>
            <p:cNvSpPr>
              <a:spLocks noChangeArrowheads="1"/>
            </p:cNvSpPr>
            <p:nvPr/>
          </p:nvSpPr>
          <p:spPr bwMode="auto">
            <a:xfrm>
              <a:off x="4734" y="1234"/>
              <a:ext cx="33" cy="43"/>
            </a:xfrm>
            <a:prstGeom prst="ellipse">
              <a:avLst/>
            </a:prstGeom>
            <a:noFill/>
            <a:ln w="9525">
              <a:solidFill>
                <a:schemeClr val="tx1"/>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735" name="Line 364"/>
            <p:cNvSpPr>
              <a:spLocks noChangeShapeType="1"/>
            </p:cNvSpPr>
            <p:nvPr/>
          </p:nvSpPr>
          <p:spPr bwMode="auto">
            <a:xfrm>
              <a:off x="1654" y="1181"/>
              <a:ext cx="2606" cy="0"/>
            </a:xfrm>
            <a:prstGeom prst="line">
              <a:avLst/>
            </a:prstGeom>
            <a:noFill/>
            <a:ln w="9525">
              <a:solidFill>
                <a:schemeClr val="tx1"/>
              </a:solidFill>
              <a:round/>
            </a:ln>
          </p:spPr>
          <p:txBody>
            <a:bodyPr/>
            <a:lstStyle/>
            <a:p>
              <a:endParaRPr lang="zh-CN" altLang="en-US"/>
            </a:p>
          </p:txBody>
        </p:sp>
        <p:sp>
          <p:nvSpPr>
            <p:cNvPr id="113736" name="Oval 365"/>
            <p:cNvSpPr>
              <a:spLocks noChangeArrowheads="1"/>
            </p:cNvSpPr>
            <p:nvPr/>
          </p:nvSpPr>
          <p:spPr bwMode="auto">
            <a:xfrm>
              <a:off x="1636" y="1508"/>
              <a:ext cx="34" cy="44"/>
            </a:xfrm>
            <a:prstGeom prst="ellipse">
              <a:avLst/>
            </a:prstGeom>
            <a:solidFill>
              <a:schemeClr val="tx1"/>
            </a:solidFill>
            <a:ln w="9525">
              <a:solidFill>
                <a:schemeClr val="tx1"/>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737" name="Line 366"/>
            <p:cNvSpPr>
              <a:spLocks noChangeShapeType="1"/>
            </p:cNvSpPr>
            <p:nvPr/>
          </p:nvSpPr>
          <p:spPr bwMode="auto">
            <a:xfrm>
              <a:off x="1650" y="1181"/>
              <a:ext cx="0" cy="823"/>
            </a:xfrm>
            <a:prstGeom prst="line">
              <a:avLst/>
            </a:prstGeom>
            <a:noFill/>
            <a:ln w="9525">
              <a:solidFill>
                <a:schemeClr val="tx1"/>
              </a:solidFill>
              <a:round/>
            </a:ln>
          </p:spPr>
          <p:txBody>
            <a:bodyPr/>
            <a:lstStyle/>
            <a:p>
              <a:endParaRPr lang="zh-CN" altLang="en-US"/>
            </a:p>
          </p:txBody>
        </p:sp>
        <p:sp>
          <p:nvSpPr>
            <p:cNvPr id="113738" name="Line 367"/>
            <p:cNvSpPr>
              <a:spLocks noChangeShapeType="1"/>
            </p:cNvSpPr>
            <p:nvPr/>
          </p:nvSpPr>
          <p:spPr bwMode="auto">
            <a:xfrm>
              <a:off x="1650" y="2004"/>
              <a:ext cx="211" cy="0"/>
            </a:xfrm>
            <a:prstGeom prst="line">
              <a:avLst/>
            </a:prstGeom>
            <a:noFill/>
            <a:ln w="9525">
              <a:solidFill>
                <a:schemeClr val="tx1"/>
              </a:solidFill>
              <a:round/>
            </a:ln>
          </p:spPr>
          <p:txBody>
            <a:bodyPr/>
            <a:lstStyle/>
            <a:p>
              <a:endParaRPr lang="zh-CN" altLang="en-US"/>
            </a:p>
          </p:txBody>
        </p:sp>
        <p:grpSp>
          <p:nvGrpSpPr>
            <p:cNvPr id="113739" name="Group 368"/>
            <p:cNvGrpSpPr/>
            <p:nvPr/>
          </p:nvGrpSpPr>
          <p:grpSpPr bwMode="auto">
            <a:xfrm>
              <a:off x="986" y="1230"/>
              <a:ext cx="3050" cy="948"/>
              <a:chOff x="986" y="1229"/>
              <a:chExt cx="3050" cy="948"/>
            </a:xfrm>
          </p:grpSpPr>
          <p:sp>
            <p:nvSpPr>
              <p:cNvPr id="113740" name="Text Box 369"/>
              <p:cNvSpPr txBox="1">
                <a:spLocks noChangeArrowheads="1"/>
              </p:cNvSpPr>
              <p:nvPr/>
            </p:nvSpPr>
            <p:spPr bwMode="auto">
              <a:xfrm>
                <a:off x="1936" y="1241"/>
                <a:ext cx="368" cy="190"/>
              </a:xfrm>
              <a:prstGeom prst="rect">
                <a:avLst/>
              </a:prstGeom>
              <a:noFill/>
              <a:ln w="9525">
                <a:noFill/>
                <a:miter lim="800000"/>
              </a:ln>
            </p:spPr>
            <p:txBody>
              <a:bodyPr/>
              <a:lstStyle/>
              <a:p>
                <a:pPr algn="just" eaLnBrk="0" hangingPunct="0">
                  <a:lnSpc>
                    <a:spcPct val="96000"/>
                  </a:lnSpc>
                  <a:spcBef>
                    <a:spcPct val="0"/>
                  </a:spcBef>
                </a:pPr>
                <a:r>
                  <a:rPr lang="en-US" altLang="zh-CN" sz="1400">
                    <a:solidFill>
                      <a:schemeClr val="hlink"/>
                    </a:solidFill>
                    <a:ea typeface="Gulim" panose="020B0600000101010101" pitchFamily="50" charset="-127"/>
                  </a:rPr>
                  <a:t>FF</a:t>
                </a:r>
                <a:r>
                  <a:rPr lang="en-US" altLang="zh-CN" sz="1400" baseline="-25000">
                    <a:solidFill>
                      <a:schemeClr val="hlink"/>
                    </a:solidFill>
                    <a:ea typeface="Gulim" panose="020B0600000101010101" pitchFamily="50" charset="-127"/>
                  </a:rPr>
                  <a:t>1</a:t>
                </a:r>
                <a:endParaRPr lang="en-US" altLang="zh-CN" sz="1400">
                  <a:solidFill>
                    <a:schemeClr val="hlink"/>
                  </a:solidFill>
                  <a:ea typeface="Gulim" panose="020B0600000101010101" pitchFamily="50" charset="-127"/>
                </a:endParaRPr>
              </a:p>
            </p:txBody>
          </p:sp>
          <p:sp>
            <p:nvSpPr>
              <p:cNvPr id="113741" name="Text Box 370"/>
              <p:cNvSpPr txBox="1">
                <a:spLocks noChangeArrowheads="1"/>
              </p:cNvSpPr>
              <p:nvPr/>
            </p:nvSpPr>
            <p:spPr bwMode="auto">
              <a:xfrm>
                <a:off x="1075" y="1232"/>
                <a:ext cx="365" cy="202"/>
              </a:xfrm>
              <a:prstGeom prst="rect">
                <a:avLst/>
              </a:prstGeom>
              <a:noFill/>
              <a:ln w="9525">
                <a:noFill/>
                <a:miter lim="800000"/>
              </a:ln>
            </p:spPr>
            <p:txBody>
              <a:bodyPr/>
              <a:lstStyle/>
              <a:p>
                <a:pPr eaLnBrk="0" hangingPunct="0">
                  <a:spcBef>
                    <a:spcPct val="0"/>
                  </a:spcBef>
                </a:pPr>
                <a:r>
                  <a:rPr lang="en-US" altLang="zh-CN" sz="1400">
                    <a:solidFill>
                      <a:schemeClr val="hlink"/>
                    </a:solidFill>
                    <a:ea typeface="Gulim" panose="020B0600000101010101" pitchFamily="50" charset="-127"/>
                  </a:rPr>
                  <a:t>FF</a:t>
                </a:r>
                <a:r>
                  <a:rPr lang="en-US" altLang="zh-CN" sz="1400" baseline="-25000">
                    <a:solidFill>
                      <a:schemeClr val="hlink"/>
                    </a:solidFill>
                    <a:ea typeface="Gulim" panose="020B0600000101010101" pitchFamily="50" charset="-127"/>
                  </a:rPr>
                  <a:t>0</a:t>
                </a:r>
                <a:endParaRPr lang="en-US" altLang="zh-CN" sz="1400">
                  <a:solidFill>
                    <a:schemeClr val="hlink"/>
                  </a:solidFill>
                  <a:ea typeface="Gulim" panose="020B0600000101010101" pitchFamily="50" charset="-127"/>
                </a:endParaRPr>
              </a:p>
            </p:txBody>
          </p:sp>
          <p:sp>
            <p:nvSpPr>
              <p:cNvPr id="113742" name="Text Box 371"/>
              <p:cNvSpPr txBox="1">
                <a:spLocks noChangeArrowheads="1"/>
              </p:cNvSpPr>
              <p:nvPr/>
            </p:nvSpPr>
            <p:spPr bwMode="auto">
              <a:xfrm>
                <a:off x="2766" y="1276"/>
                <a:ext cx="354" cy="227"/>
              </a:xfrm>
              <a:prstGeom prst="rect">
                <a:avLst/>
              </a:prstGeom>
              <a:noFill/>
              <a:ln w="9525">
                <a:noFill/>
                <a:miter lim="800000"/>
              </a:ln>
            </p:spPr>
            <p:txBody>
              <a:bodyPr/>
              <a:lstStyle/>
              <a:p>
                <a:pPr eaLnBrk="0" hangingPunct="0">
                  <a:spcBef>
                    <a:spcPct val="0"/>
                  </a:spcBef>
                </a:pPr>
                <a:r>
                  <a:rPr lang="en-US" altLang="zh-CN" sz="1400">
                    <a:solidFill>
                      <a:schemeClr val="hlink"/>
                    </a:solidFill>
                    <a:ea typeface="Gulim" panose="020B0600000101010101" pitchFamily="50" charset="-127"/>
                  </a:rPr>
                  <a:t>FF</a:t>
                </a:r>
                <a:r>
                  <a:rPr lang="en-US" altLang="zh-CN" sz="1400" baseline="-25000">
                    <a:solidFill>
                      <a:schemeClr val="hlink"/>
                    </a:solidFill>
                    <a:ea typeface="Gulim" panose="020B0600000101010101" pitchFamily="50" charset="-127"/>
                  </a:rPr>
                  <a:t>2</a:t>
                </a:r>
                <a:endParaRPr lang="en-US" altLang="zh-CN" sz="1400">
                  <a:solidFill>
                    <a:schemeClr val="hlink"/>
                  </a:solidFill>
                  <a:ea typeface="Gulim" panose="020B0600000101010101" pitchFamily="50" charset="-127"/>
                </a:endParaRPr>
              </a:p>
            </p:txBody>
          </p:sp>
          <p:sp>
            <p:nvSpPr>
              <p:cNvPr id="113743" name="Text Box 372"/>
              <p:cNvSpPr txBox="1">
                <a:spLocks noChangeArrowheads="1"/>
              </p:cNvSpPr>
              <p:nvPr/>
            </p:nvSpPr>
            <p:spPr bwMode="auto">
              <a:xfrm>
                <a:off x="3603" y="1229"/>
                <a:ext cx="399" cy="190"/>
              </a:xfrm>
              <a:prstGeom prst="rect">
                <a:avLst/>
              </a:prstGeom>
              <a:noFill/>
              <a:ln w="9525">
                <a:noFill/>
                <a:miter lim="800000"/>
              </a:ln>
            </p:spPr>
            <p:txBody>
              <a:bodyPr/>
              <a:lstStyle/>
              <a:p>
                <a:pPr eaLnBrk="0" hangingPunct="0">
                  <a:spcBef>
                    <a:spcPct val="0"/>
                  </a:spcBef>
                </a:pPr>
                <a:r>
                  <a:rPr lang="en-US" altLang="zh-CN" sz="1400">
                    <a:solidFill>
                      <a:schemeClr val="hlink"/>
                    </a:solidFill>
                    <a:ea typeface="Gulim" panose="020B0600000101010101" pitchFamily="50" charset="-127"/>
                  </a:rPr>
                  <a:t>FF</a:t>
                </a:r>
                <a:r>
                  <a:rPr lang="en-US" altLang="zh-CN" sz="1400" baseline="-25000">
                    <a:solidFill>
                      <a:schemeClr val="hlink"/>
                    </a:solidFill>
                    <a:ea typeface="Gulim" panose="020B0600000101010101" pitchFamily="50" charset="-127"/>
                  </a:rPr>
                  <a:t>3</a:t>
                </a:r>
                <a:endParaRPr lang="en-US" altLang="zh-CN" sz="1400">
                  <a:solidFill>
                    <a:schemeClr val="hlink"/>
                  </a:solidFill>
                  <a:ea typeface="Gulim" panose="020B0600000101010101" pitchFamily="50" charset="-127"/>
                </a:endParaRPr>
              </a:p>
            </p:txBody>
          </p:sp>
          <p:grpSp>
            <p:nvGrpSpPr>
              <p:cNvPr id="113744" name="Group 373"/>
              <p:cNvGrpSpPr/>
              <p:nvPr/>
            </p:nvGrpSpPr>
            <p:grpSpPr bwMode="auto">
              <a:xfrm>
                <a:off x="986" y="1405"/>
                <a:ext cx="502" cy="764"/>
                <a:chOff x="1824" y="1408"/>
                <a:chExt cx="502" cy="764"/>
              </a:xfrm>
            </p:grpSpPr>
            <p:grpSp>
              <p:nvGrpSpPr>
                <p:cNvPr id="113805" name="Group 374"/>
                <p:cNvGrpSpPr/>
                <p:nvPr/>
              </p:nvGrpSpPr>
              <p:grpSpPr bwMode="auto">
                <a:xfrm>
                  <a:off x="1830" y="1408"/>
                  <a:ext cx="496" cy="718"/>
                  <a:chOff x="1830" y="1408"/>
                  <a:chExt cx="496" cy="718"/>
                </a:xfrm>
              </p:grpSpPr>
              <p:sp>
                <p:nvSpPr>
                  <p:cNvPr id="113818" name="Rectangle 375"/>
                  <p:cNvSpPr>
                    <a:spLocks noChangeArrowheads="1"/>
                  </p:cNvSpPr>
                  <p:nvPr/>
                </p:nvSpPr>
                <p:spPr bwMode="auto">
                  <a:xfrm>
                    <a:off x="1871" y="1408"/>
                    <a:ext cx="104" cy="239"/>
                  </a:xfrm>
                  <a:prstGeom prst="rect">
                    <a:avLst/>
                  </a:prstGeom>
                  <a:noFill/>
                  <a:ln w="19050">
                    <a:solidFill>
                      <a:schemeClr val="tx1"/>
                    </a:solidFill>
                    <a:miter lim="800000"/>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819" name="Rectangle 376"/>
                  <p:cNvSpPr>
                    <a:spLocks noChangeArrowheads="1"/>
                  </p:cNvSpPr>
                  <p:nvPr/>
                </p:nvSpPr>
                <p:spPr bwMode="auto">
                  <a:xfrm>
                    <a:off x="1871" y="1887"/>
                    <a:ext cx="104" cy="239"/>
                  </a:xfrm>
                  <a:prstGeom prst="rect">
                    <a:avLst/>
                  </a:prstGeom>
                  <a:noFill/>
                  <a:ln w="19050">
                    <a:solidFill>
                      <a:schemeClr val="tx1"/>
                    </a:solidFill>
                    <a:miter lim="800000"/>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820" name="Oval 377"/>
                  <p:cNvSpPr>
                    <a:spLocks noChangeArrowheads="1"/>
                  </p:cNvSpPr>
                  <p:nvPr/>
                </p:nvSpPr>
                <p:spPr bwMode="auto">
                  <a:xfrm>
                    <a:off x="1830" y="1742"/>
                    <a:ext cx="33" cy="43"/>
                  </a:xfrm>
                  <a:prstGeom prst="ellipse">
                    <a:avLst/>
                  </a:prstGeom>
                  <a:noFill/>
                  <a:ln w="19050">
                    <a:solidFill>
                      <a:schemeClr val="tx1"/>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821" name="Rectangle 378"/>
                  <p:cNvSpPr>
                    <a:spLocks noChangeArrowheads="1"/>
                  </p:cNvSpPr>
                  <p:nvPr/>
                </p:nvSpPr>
                <p:spPr bwMode="auto">
                  <a:xfrm>
                    <a:off x="1871" y="1408"/>
                    <a:ext cx="418" cy="718"/>
                  </a:xfrm>
                  <a:prstGeom prst="rect">
                    <a:avLst/>
                  </a:prstGeom>
                  <a:noFill/>
                  <a:ln w="28575">
                    <a:solidFill>
                      <a:schemeClr val="tx1"/>
                    </a:solidFill>
                    <a:miter lim="800000"/>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822" name="AutoShape 379"/>
                  <p:cNvSpPr>
                    <a:spLocks noChangeArrowheads="1"/>
                  </p:cNvSpPr>
                  <p:nvPr/>
                </p:nvSpPr>
                <p:spPr bwMode="auto">
                  <a:xfrm rot="5400000">
                    <a:off x="1848" y="1714"/>
                    <a:ext cx="138" cy="91"/>
                  </a:xfrm>
                  <a:prstGeom prst="triangle">
                    <a:avLst>
                      <a:gd name="adj" fmla="val 50000"/>
                    </a:avLst>
                  </a:prstGeom>
                  <a:noFill/>
                  <a:ln w="19050">
                    <a:solidFill>
                      <a:schemeClr val="tx1"/>
                    </a:solidFill>
                    <a:miter lim="800000"/>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823" name="Oval 380"/>
                  <p:cNvSpPr>
                    <a:spLocks noChangeArrowheads="1"/>
                  </p:cNvSpPr>
                  <p:nvPr/>
                </p:nvSpPr>
                <p:spPr bwMode="auto">
                  <a:xfrm>
                    <a:off x="2293" y="1960"/>
                    <a:ext cx="33" cy="34"/>
                  </a:xfrm>
                  <a:prstGeom prst="ellipse">
                    <a:avLst/>
                  </a:prstGeom>
                  <a:noFill/>
                  <a:ln w="19050">
                    <a:solidFill>
                      <a:schemeClr val="tx1"/>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grpSp>
              <p:nvGrpSpPr>
                <p:cNvPr id="113806" name="Group 381"/>
                <p:cNvGrpSpPr/>
                <p:nvPr/>
              </p:nvGrpSpPr>
              <p:grpSpPr bwMode="auto">
                <a:xfrm>
                  <a:off x="1824" y="1440"/>
                  <a:ext cx="495" cy="732"/>
                  <a:chOff x="1824" y="1428"/>
                  <a:chExt cx="495" cy="732"/>
                </a:xfrm>
              </p:grpSpPr>
              <p:grpSp>
                <p:nvGrpSpPr>
                  <p:cNvPr id="113807" name="Group 382"/>
                  <p:cNvGrpSpPr/>
                  <p:nvPr/>
                </p:nvGrpSpPr>
                <p:grpSpPr bwMode="auto">
                  <a:xfrm>
                    <a:off x="1824" y="1428"/>
                    <a:ext cx="495" cy="732"/>
                    <a:chOff x="1824" y="1428"/>
                    <a:chExt cx="495" cy="732"/>
                  </a:xfrm>
                </p:grpSpPr>
                <p:grpSp>
                  <p:nvGrpSpPr>
                    <p:cNvPr id="113809" name="Group 383"/>
                    <p:cNvGrpSpPr/>
                    <p:nvPr/>
                  </p:nvGrpSpPr>
                  <p:grpSpPr bwMode="auto">
                    <a:xfrm>
                      <a:off x="1926" y="1435"/>
                      <a:ext cx="282" cy="725"/>
                      <a:chOff x="1926" y="1435"/>
                      <a:chExt cx="282" cy="725"/>
                    </a:xfrm>
                  </p:grpSpPr>
                  <p:sp>
                    <p:nvSpPr>
                      <p:cNvPr id="113815" name="Text Box 384"/>
                      <p:cNvSpPr txBox="1">
                        <a:spLocks noChangeArrowheads="1"/>
                      </p:cNvSpPr>
                      <p:nvPr/>
                    </p:nvSpPr>
                    <p:spPr bwMode="auto">
                      <a:xfrm>
                        <a:off x="1927" y="1653"/>
                        <a:ext cx="272" cy="234"/>
                      </a:xfrm>
                      <a:prstGeom prst="rect">
                        <a:avLst/>
                      </a:prstGeom>
                      <a:noFill/>
                      <a:ln w="9525">
                        <a:noFill/>
                        <a:miter lim="800000"/>
                      </a:ln>
                    </p:spPr>
                    <p:txBody>
                      <a:bodyPr/>
                      <a:lstStyle/>
                      <a:p>
                        <a:pPr eaLnBrk="0" hangingPunct="0">
                          <a:spcBef>
                            <a:spcPct val="0"/>
                          </a:spcBef>
                        </a:pPr>
                        <a:r>
                          <a:rPr lang="en-US" altLang="zh-CN" sz="1400">
                            <a:solidFill>
                              <a:schemeClr val="hlink"/>
                            </a:solidFill>
                            <a:ea typeface="Gulim" panose="020B0600000101010101" pitchFamily="50" charset="-127"/>
                          </a:rPr>
                          <a:t>C1</a:t>
                        </a:r>
                      </a:p>
                    </p:txBody>
                  </p:sp>
                  <p:sp>
                    <p:nvSpPr>
                      <p:cNvPr id="113816" name="Text Box 385"/>
                      <p:cNvSpPr txBox="1">
                        <a:spLocks noChangeArrowheads="1"/>
                      </p:cNvSpPr>
                      <p:nvPr/>
                    </p:nvSpPr>
                    <p:spPr bwMode="auto">
                      <a:xfrm>
                        <a:off x="1926" y="1435"/>
                        <a:ext cx="255" cy="179"/>
                      </a:xfrm>
                      <a:prstGeom prst="rect">
                        <a:avLst/>
                      </a:prstGeom>
                      <a:noFill/>
                      <a:ln w="9525">
                        <a:noFill/>
                        <a:miter lim="800000"/>
                      </a:ln>
                    </p:spPr>
                    <p:txBody>
                      <a:bodyPr/>
                      <a:lstStyle/>
                      <a:p>
                        <a:pPr eaLnBrk="0" hangingPunct="0">
                          <a:spcBef>
                            <a:spcPct val="0"/>
                          </a:spcBef>
                        </a:pPr>
                        <a:r>
                          <a:rPr lang="en-US" altLang="zh-CN" sz="1400">
                            <a:solidFill>
                              <a:schemeClr val="hlink"/>
                            </a:solidFill>
                            <a:ea typeface="Gulim" panose="020B0600000101010101" pitchFamily="50" charset="-127"/>
                          </a:rPr>
                          <a:t>1J</a:t>
                        </a:r>
                      </a:p>
                    </p:txBody>
                  </p:sp>
                  <p:sp>
                    <p:nvSpPr>
                      <p:cNvPr id="113817" name="Text Box 386"/>
                      <p:cNvSpPr txBox="1">
                        <a:spLocks noChangeArrowheads="1"/>
                      </p:cNvSpPr>
                      <p:nvPr/>
                    </p:nvSpPr>
                    <p:spPr bwMode="auto">
                      <a:xfrm>
                        <a:off x="1945" y="1920"/>
                        <a:ext cx="263" cy="240"/>
                      </a:xfrm>
                      <a:prstGeom prst="rect">
                        <a:avLst/>
                      </a:prstGeom>
                      <a:noFill/>
                      <a:ln w="9525">
                        <a:noFill/>
                        <a:miter lim="800000"/>
                      </a:ln>
                    </p:spPr>
                    <p:txBody>
                      <a:bodyPr/>
                      <a:lstStyle/>
                      <a:p>
                        <a:pPr eaLnBrk="0" hangingPunct="0">
                          <a:spcBef>
                            <a:spcPct val="0"/>
                          </a:spcBef>
                        </a:pPr>
                        <a:r>
                          <a:rPr lang="en-US" altLang="zh-CN" sz="1400">
                            <a:solidFill>
                              <a:schemeClr val="hlink"/>
                            </a:solidFill>
                            <a:ea typeface="Gulim" panose="020B0600000101010101" pitchFamily="50" charset="-127"/>
                          </a:rPr>
                          <a:t>1K</a:t>
                        </a:r>
                      </a:p>
                    </p:txBody>
                  </p:sp>
                </p:grpSp>
                <p:grpSp>
                  <p:nvGrpSpPr>
                    <p:cNvPr id="113810" name="Group 387"/>
                    <p:cNvGrpSpPr/>
                    <p:nvPr/>
                  </p:nvGrpSpPr>
                  <p:grpSpPr bwMode="auto">
                    <a:xfrm>
                      <a:off x="1824" y="1428"/>
                      <a:ext cx="495" cy="684"/>
                      <a:chOff x="1824" y="1428"/>
                      <a:chExt cx="495" cy="684"/>
                    </a:xfrm>
                  </p:grpSpPr>
                  <p:sp>
                    <p:nvSpPr>
                      <p:cNvPr id="113811" name="Text Box 388"/>
                      <p:cNvSpPr txBox="1">
                        <a:spLocks noChangeArrowheads="1"/>
                      </p:cNvSpPr>
                      <p:nvPr/>
                    </p:nvSpPr>
                    <p:spPr bwMode="auto">
                      <a:xfrm>
                        <a:off x="1831" y="1428"/>
                        <a:ext cx="224" cy="222"/>
                      </a:xfrm>
                      <a:prstGeom prst="rect">
                        <a:avLst/>
                      </a:prstGeom>
                      <a:noFill/>
                      <a:ln w="9525">
                        <a:noFill/>
                        <a:miter lim="800000"/>
                      </a:ln>
                    </p:spPr>
                    <p:txBody>
                      <a:bodyPr/>
                      <a:lstStyle/>
                      <a:p>
                        <a:pPr eaLnBrk="0" hangingPunct="0">
                          <a:spcBef>
                            <a:spcPct val="0"/>
                          </a:spcBef>
                        </a:pPr>
                        <a:r>
                          <a:rPr lang="en-US" altLang="zh-CN" sz="1400">
                            <a:solidFill>
                              <a:schemeClr val="hlink"/>
                            </a:solidFill>
                            <a:ea typeface="Gulim" panose="020B0600000101010101" pitchFamily="50" charset="-127"/>
                          </a:rPr>
                          <a:t>&amp;</a:t>
                        </a:r>
                      </a:p>
                    </p:txBody>
                  </p:sp>
                  <p:sp>
                    <p:nvSpPr>
                      <p:cNvPr id="113812" name="Text Box 389"/>
                      <p:cNvSpPr txBox="1">
                        <a:spLocks noChangeArrowheads="1"/>
                      </p:cNvSpPr>
                      <p:nvPr/>
                    </p:nvSpPr>
                    <p:spPr bwMode="auto">
                      <a:xfrm>
                        <a:off x="1824" y="1899"/>
                        <a:ext cx="224" cy="210"/>
                      </a:xfrm>
                      <a:prstGeom prst="rect">
                        <a:avLst/>
                      </a:prstGeom>
                      <a:noFill/>
                      <a:ln w="9525">
                        <a:noFill/>
                        <a:miter lim="800000"/>
                      </a:ln>
                    </p:spPr>
                    <p:txBody>
                      <a:bodyPr/>
                      <a:lstStyle/>
                      <a:p>
                        <a:pPr eaLnBrk="0" hangingPunct="0">
                          <a:spcBef>
                            <a:spcPct val="0"/>
                          </a:spcBef>
                        </a:pPr>
                        <a:r>
                          <a:rPr lang="en-US" altLang="zh-CN" sz="1400">
                            <a:solidFill>
                              <a:schemeClr val="hlink"/>
                            </a:solidFill>
                            <a:ea typeface="Gulim" panose="020B0600000101010101" pitchFamily="50" charset="-127"/>
                          </a:rPr>
                          <a:t>&amp;</a:t>
                        </a:r>
                      </a:p>
                    </p:txBody>
                  </p:sp>
                  <p:sp>
                    <p:nvSpPr>
                      <p:cNvPr id="113813" name="Text Box 390"/>
                      <p:cNvSpPr txBox="1">
                        <a:spLocks noChangeArrowheads="1"/>
                      </p:cNvSpPr>
                      <p:nvPr/>
                    </p:nvSpPr>
                    <p:spPr bwMode="auto">
                      <a:xfrm>
                        <a:off x="2097" y="1465"/>
                        <a:ext cx="207" cy="215"/>
                      </a:xfrm>
                      <a:prstGeom prst="rect">
                        <a:avLst/>
                      </a:prstGeom>
                      <a:noFill/>
                      <a:ln w="9525">
                        <a:noFill/>
                        <a:miter lim="800000"/>
                      </a:ln>
                    </p:spPr>
                    <p:txBody>
                      <a:bodyPr/>
                      <a:lstStyle/>
                      <a:p>
                        <a:pPr algn="just" eaLnBrk="0" hangingPunct="0">
                          <a:lnSpc>
                            <a:spcPct val="96000"/>
                          </a:lnSpc>
                          <a:spcBef>
                            <a:spcPct val="0"/>
                          </a:spcBef>
                        </a:pPr>
                        <a:r>
                          <a:rPr lang="en-US" altLang="zh-CN" sz="1400">
                            <a:solidFill>
                              <a:schemeClr val="hlink"/>
                            </a:solidFill>
                            <a:ea typeface="Gulim" panose="020B0600000101010101" pitchFamily="50" charset="-127"/>
                          </a:rPr>
                          <a:t>Q</a:t>
                        </a:r>
                      </a:p>
                    </p:txBody>
                  </p:sp>
                  <p:sp>
                    <p:nvSpPr>
                      <p:cNvPr id="113814" name="Text Box 391"/>
                      <p:cNvSpPr txBox="1">
                        <a:spLocks noChangeArrowheads="1"/>
                      </p:cNvSpPr>
                      <p:nvPr/>
                    </p:nvSpPr>
                    <p:spPr bwMode="auto">
                      <a:xfrm>
                        <a:off x="2112" y="1909"/>
                        <a:ext cx="207" cy="203"/>
                      </a:xfrm>
                      <a:prstGeom prst="rect">
                        <a:avLst/>
                      </a:prstGeom>
                      <a:noFill/>
                      <a:ln w="9525">
                        <a:noFill/>
                        <a:miter lim="800000"/>
                      </a:ln>
                    </p:spPr>
                    <p:txBody>
                      <a:bodyPr/>
                      <a:lstStyle/>
                      <a:p>
                        <a:pPr algn="just" eaLnBrk="0" hangingPunct="0">
                          <a:lnSpc>
                            <a:spcPct val="96000"/>
                          </a:lnSpc>
                          <a:spcBef>
                            <a:spcPct val="0"/>
                          </a:spcBef>
                        </a:pPr>
                        <a:r>
                          <a:rPr lang="en-US" altLang="zh-CN" sz="1400">
                            <a:solidFill>
                              <a:schemeClr val="hlink"/>
                            </a:solidFill>
                            <a:ea typeface="Gulim" panose="020B0600000101010101" pitchFamily="50" charset="-127"/>
                          </a:rPr>
                          <a:t>Q</a:t>
                        </a:r>
                      </a:p>
                    </p:txBody>
                  </p:sp>
                </p:grpSp>
              </p:grpSp>
              <p:sp>
                <p:nvSpPr>
                  <p:cNvPr id="113808" name="Line 392"/>
                  <p:cNvSpPr>
                    <a:spLocks noChangeShapeType="1"/>
                  </p:cNvSpPr>
                  <p:nvPr/>
                </p:nvSpPr>
                <p:spPr bwMode="auto">
                  <a:xfrm>
                    <a:off x="2191" y="1936"/>
                    <a:ext cx="50" cy="0"/>
                  </a:xfrm>
                  <a:prstGeom prst="line">
                    <a:avLst/>
                  </a:prstGeom>
                  <a:noFill/>
                  <a:ln w="9525">
                    <a:solidFill>
                      <a:schemeClr val="tx1"/>
                    </a:solidFill>
                    <a:round/>
                  </a:ln>
                </p:spPr>
                <p:txBody>
                  <a:bodyPr/>
                  <a:lstStyle/>
                  <a:p>
                    <a:endParaRPr lang="zh-CN" altLang="en-US"/>
                  </a:p>
                </p:txBody>
              </p:sp>
            </p:grpSp>
          </p:grpSp>
          <p:grpSp>
            <p:nvGrpSpPr>
              <p:cNvPr id="113745" name="Group 393"/>
              <p:cNvGrpSpPr/>
              <p:nvPr/>
            </p:nvGrpSpPr>
            <p:grpSpPr bwMode="auto">
              <a:xfrm>
                <a:off x="1824" y="1408"/>
                <a:ext cx="502" cy="764"/>
                <a:chOff x="1824" y="1408"/>
                <a:chExt cx="502" cy="764"/>
              </a:xfrm>
            </p:grpSpPr>
            <p:grpSp>
              <p:nvGrpSpPr>
                <p:cNvPr id="113786" name="Group 394"/>
                <p:cNvGrpSpPr/>
                <p:nvPr/>
              </p:nvGrpSpPr>
              <p:grpSpPr bwMode="auto">
                <a:xfrm>
                  <a:off x="1830" y="1408"/>
                  <a:ext cx="496" cy="718"/>
                  <a:chOff x="1830" y="1408"/>
                  <a:chExt cx="496" cy="718"/>
                </a:xfrm>
              </p:grpSpPr>
              <p:sp>
                <p:nvSpPr>
                  <p:cNvPr id="113799" name="Rectangle 395"/>
                  <p:cNvSpPr>
                    <a:spLocks noChangeArrowheads="1"/>
                  </p:cNvSpPr>
                  <p:nvPr/>
                </p:nvSpPr>
                <p:spPr bwMode="auto">
                  <a:xfrm>
                    <a:off x="1871" y="1408"/>
                    <a:ext cx="104" cy="239"/>
                  </a:xfrm>
                  <a:prstGeom prst="rect">
                    <a:avLst/>
                  </a:prstGeom>
                  <a:noFill/>
                  <a:ln w="19050">
                    <a:solidFill>
                      <a:schemeClr val="tx1"/>
                    </a:solidFill>
                    <a:miter lim="800000"/>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800" name="Rectangle 396"/>
                  <p:cNvSpPr>
                    <a:spLocks noChangeArrowheads="1"/>
                  </p:cNvSpPr>
                  <p:nvPr/>
                </p:nvSpPr>
                <p:spPr bwMode="auto">
                  <a:xfrm>
                    <a:off x="1871" y="1887"/>
                    <a:ext cx="104" cy="239"/>
                  </a:xfrm>
                  <a:prstGeom prst="rect">
                    <a:avLst/>
                  </a:prstGeom>
                  <a:noFill/>
                  <a:ln w="19050">
                    <a:solidFill>
                      <a:schemeClr val="tx1"/>
                    </a:solidFill>
                    <a:miter lim="800000"/>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801" name="Oval 397"/>
                  <p:cNvSpPr>
                    <a:spLocks noChangeArrowheads="1"/>
                  </p:cNvSpPr>
                  <p:nvPr/>
                </p:nvSpPr>
                <p:spPr bwMode="auto">
                  <a:xfrm>
                    <a:off x="1830" y="1742"/>
                    <a:ext cx="33" cy="43"/>
                  </a:xfrm>
                  <a:prstGeom prst="ellipse">
                    <a:avLst/>
                  </a:prstGeom>
                  <a:noFill/>
                  <a:ln w="19050">
                    <a:solidFill>
                      <a:schemeClr val="tx1"/>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802" name="Rectangle 398"/>
                  <p:cNvSpPr>
                    <a:spLocks noChangeArrowheads="1"/>
                  </p:cNvSpPr>
                  <p:nvPr/>
                </p:nvSpPr>
                <p:spPr bwMode="auto">
                  <a:xfrm>
                    <a:off x="1871" y="1408"/>
                    <a:ext cx="418" cy="718"/>
                  </a:xfrm>
                  <a:prstGeom prst="rect">
                    <a:avLst/>
                  </a:prstGeom>
                  <a:noFill/>
                  <a:ln w="28575">
                    <a:solidFill>
                      <a:schemeClr val="tx1"/>
                    </a:solidFill>
                    <a:miter lim="800000"/>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803" name="AutoShape 399"/>
                  <p:cNvSpPr>
                    <a:spLocks noChangeArrowheads="1"/>
                  </p:cNvSpPr>
                  <p:nvPr/>
                </p:nvSpPr>
                <p:spPr bwMode="auto">
                  <a:xfrm rot="5400000">
                    <a:off x="1848" y="1714"/>
                    <a:ext cx="138" cy="91"/>
                  </a:xfrm>
                  <a:prstGeom prst="triangle">
                    <a:avLst>
                      <a:gd name="adj" fmla="val 50000"/>
                    </a:avLst>
                  </a:prstGeom>
                  <a:noFill/>
                  <a:ln w="19050">
                    <a:solidFill>
                      <a:schemeClr val="tx1"/>
                    </a:solidFill>
                    <a:miter lim="800000"/>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804" name="Oval 400"/>
                  <p:cNvSpPr>
                    <a:spLocks noChangeArrowheads="1"/>
                  </p:cNvSpPr>
                  <p:nvPr/>
                </p:nvSpPr>
                <p:spPr bwMode="auto">
                  <a:xfrm>
                    <a:off x="2293" y="1960"/>
                    <a:ext cx="33" cy="34"/>
                  </a:xfrm>
                  <a:prstGeom prst="ellipse">
                    <a:avLst/>
                  </a:prstGeom>
                  <a:noFill/>
                  <a:ln w="19050">
                    <a:solidFill>
                      <a:schemeClr val="tx1"/>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grpSp>
              <p:nvGrpSpPr>
                <p:cNvPr id="113787" name="Group 401"/>
                <p:cNvGrpSpPr/>
                <p:nvPr/>
              </p:nvGrpSpPr>
              <p:grpSpPr bwMode="auto">
                <a:xfrm>
                  <a:off x="1824" y="1440"/>
                  <a:ext cx="495" cy="732"/>
                  <a:chOff x="1824" y="1428"/>
                  <a:chExt cx="495" cy="732"/>
                </a:xfrm>
              </p:grpSpPr>
              <p:grpSp>
                <p:nvGrpSpPr>
                  <p:cNvPr id="113788" name="Group 402"/>
                  <p:cNvGrpSpPr/>
                  <p:nvPr/>
                </p:nvGrpSpPr>
                <p:grpSpPr bwMode="auto">
                  <a:xfrm>
                    <a:off x="1824" y="1428"/>
                    <a:ext cx="495" cy="732"/>
                    <a:chOff x="1824" y="1428"/>
                    <a:chExt cx="495" cy="732"/>
                  </a:xfrm>
                </p:grpSpPr>
                <p:grpSp>
                  <p:nvGrpSpPr>
                    <p:cNvPr id="113790" name="Group 403"/>
                    <p:cNvGrpSpPr/>
                    <p:nvPr/>
                  </p:nvGrpSpPr>
                  <p:grpSpPr bwMode="auto">
                    <a:xfrm>
                      <a:off x="1926" y="1435"/>
                      <a:ext cx="282" cy="725"/>
                      <a:chOff x="1926" y="1435"/>
                      <a:chExt cx="282" cy="725"/>
                    </a:xfrm>
                  </p:grpSpPr>
                  <p:sp>
                    <p:nvSpPr>
                      <p:cNvPr id="113796" name="Text Box 404"/>
                      <p:cNvSpPr txBox="1">
                        <a:spLocks noChangeArrowheads="1"/>
                      </p:cNvSpPr>
                      <p:nvPr/>
                    </p:nvSpPr>
                    <p:spPr bwMode="auto">
                      <a:xfrm>
                        <a:off x="1927" y="1653"/>
                        <a:ext cx="272" cy="234"/>
                      </a:xfrm>
                      <a:prstGeom prst="rect">
                        <a:avLst/>
                      </a:prstGeom>
                      <a:noFill/>
                      <a:ln w="9525">
                        <a:noFill/>
                        <a:miter lim="800000"/>
                      </a:ln>
                    </p:spPr>
                    <p:txBody>
                      <a:bodyPr/>
                      <a:lstStyle/>
                      <a:p>
                        <a:pPr eaLnBrk="0" hangingPunct="0">
                          <a:spcBef>
                            <a:spcPct val="0"/>
                          </a:spcBef>
                        </a:pPr>
                        <a:r>
                          <a:rPr lang="en-US" altLang="zh-CN" sz="1400">
                            <a:solidFill>
                              <a:schemeClr val="hlink"/>
                            </a:solidFill>
                            <a:ea typeface="Gulim" panose="020B0600000101010101" pitchFamily="50" charset="-127"/>
                          </a:rPr>
                          <a:t>C1</a:t>
                        </a:r>
                      </a:p>
                    </p:txBody>
                  </p:sp>
                  <p:sp>
                    <p:nvSpPr>
                      <p:cNvPr id="113797" name="Text Box 405"/>
                      <p:cNvSpPr txBox="1">
                        <a:spLocks noChangeArrowheads="1"/>
                      </p:cNvSpPr>
                      <p:nvPr/>
                    </p:nvSpPr>
                    <p:spPr bwMode="auto">
                      <a:xfrm>
                        <a:off x="1926" y="1435"/>
                        <a:ext cx="255" cy="179"/>
                      </a:xfrm>
                      <a:prstGeom prst="rect">
                        <a:avLst/>
                      </a:prstGeom>
                      <a:noFill/>
                      <a:ln w="9525">
                        <a:noFill/>
                        <a:miter lim="800000"/>
                      </a:ln>
                    </p:spPr>
                    <p:txBody>
                      <a:bodyPr/>
                      <a:lstStyle/>
                      <a:p>
                        <a:pPr eaLnBrk="0" hangingPunct="0">
                          <a:spcBef>
                            <a:spcPct val="0"/>
                          </a:spcBef>
                        </a:pPr>
                        <a:r>
                          <a:rPr lang="en-US" altLang="zh-CN" sz="1400">
                            <a:solidFill>
                              <a:schemeClr val="hlink"/>
                            </a:solidFill>
                            <a:ea typeface="Gulim" panose="020B0600000101010101" pitchFamily="50" charset="-127"/>
                          </a:rPr>
                          <a:t>1J</a:t>
                        </a:r>
                      </a:p>
                    </p:txBody>
                  </p:sp>
                  <p:sp>
                    <p:nvSpPr>
                      <p:cNvPr id="113798" name="Text Box 406"/>
                      <p:cNvSpPr txBox="1">
                        <a:spLocks noChangeArrowheads="1"/>
                      </p:cNvSpPr>
                      <p:nvPr/>
                    </p:nvSpPr>
                    <p:spPr bwMode="auto">
                      <a:xfrm>
                        <a:off x="1945" y="1920"/>
                        <a:ext cx="263" cy="240"/>
                      </a:xfrm>
                      <a:prstGeom prst="rect">
                        <a:avLst/>
                      </a:prstGeom>
                      <a:noFill/>
                      <a:ln w="9525">
                        <a:noFill/>
                        <a:miter lim="800000"/>
                      </a:ln>
                    </p:spPr>
                    <p:txBody>
                      <a:bodyPr/>
                      <a:lstStyle/>
                      <a:p>
                        <a:pPr eaLnBrk="0" hangingPunct="0">
                          <a:spcBef>
                            <a:spcPct val="0"/>
                          </a:spcBef>
                        </a:pPr>
                        <a:r>
                          <a:rPr lang="en-US" altLang="zh-CN" sz="1400">
                            <a:solidFill>
                              <a:schemeClr val="hlink"/>
                            </a:solidFill>
                            <a:ea typeface="Gulim" panose="020B0600000101010101" pitchFamily="50" charset="-127"/>
                          </a:rPr>
                          <a:t>1K</a:t>
                        </a:r>
                      </a:p>
                    </p:txBody>
                  </p:sp>
                </p:grpSp>
                <p:grpSp>
                  <p:nvGrpSpPr>
                    <p:cNvPr id="113791" name="Group 407"/>
                    <p:cNvGrpSpPr/>
                    <p:nvPr/>
                  </p:nvGrpSpPr>
                  <p:grpSpPr bwMode="auto">
                    <a:xfrm>
                      <a:off x="1824" y="1428"/>
                      <a:ext cx="495" cy="684"/>
                      <a:chOff x="1824" y="1428"/>
                      <a:chExt cx="495" cy="684"/>
                    </a:xfrm>
                  </p:grpSpPr>
                  <p:sp>
                    <p:nvSpPr>
                      <p:cNvPr id="113792" name="Text Box 408"/>
                      <p:cNvSpPr txBox="1">
                        <a:spLocks noChangeArrowheads="1"/>
                      </p:cNvSpPr>
                      <p:nvPr/>
                    </p:nvSpPr>
                    <p:spPr bwMode="auto">
                      <a:xfrm>
                        <a:off x="1831" y="1428"/>
                        <a:ext cx="224" cy="222"/>
                      </a:xfrm>
                      <a:prstGeom prst="rect">
                        <a:avLst/>
                      </a:prstGeom>
                      <a:noFill/>
                      <a:ln w="9525">
                        <a:noFill/>
                        <a:miter lim="800000"/>
                      </a:ln>
                    </p:spPr>
                    <p:txBody>
                      <a:bodyPr/>
                      <a:lstStyle/>
                      <a:p>
                        <a:pPr eaLnBrk="0" hangingPunct="0">
                          <a:spcBef>
                            <a:spcPct val="0"/>
                          </a:spcBef>
                        </a:pPr>
                        <a:r>
                          <a:rPr lang="en-US" altLang="zh-CN" sz="1400">
                            <a:solidFill>
                              <a:schemeClr val="hlink"/>
                            </a:solidFill>
                            <a:ea typeface="Gulim" panose="020B0600000101010101" pitchFamily="50" charset="-127"/>
                          </a:rPr>
                          <a:t>&amp;</a:t>
                        </a:r>
                      </a:p>
                    </p:txBody>
                  </p:sp>
                  <p:sp>
                    <p:nvSpPr>
                      <p:cNvPr id="113793" name="Text Box 409"/>
                      <p:cNvSpPr txBox="1">
                        <a:spLocks noChangeArrowheads="1"/>
                      </p:cNvSpPr>
                      <p:nvPr/>
                    </p:nvSpPr>
                    <p:spPr bwMode="auto">
                      <a:xfrm>
                        <a:off x="1824" y="1899"/>
                        <a:ext cx="224" cy="210"/>
                      </a:xfrm>
                      <a:prstGeom prst="rect">
                        <a:avLst/>
                      </a:prstGeom>
                      <a:noFill/>
                      <a:ln w="9525">
                        <a:noFill/>
                        <a:miter lim="800000"/>
                      </a:ln>
                    </p:spPr>
                    <p:txBody>
                      <a:bodyPr/>
                      <a:lstStyle/>
                      <a:p>
                        <a:pPr eaLnBrk="0" hangingPunct="0">
                          <a:spcBef>
                            <a:spcPct val="0"/>
                          </a:spcBef>
                        </a:pPr>
                        <a:r>
                          <a:rPr lang="en-US" altLang="zh-CN" sz="1400">
                            <a:solidFill>
                              <a:schemeClr val="hlink"/>
                            </a:solidFill>
                            <a:ea typeface="Gulim" panose="020B0600000101010101" pitchFamily="50" charset="-127"/>
                          </a:rPr>
                          <a:t>&amp;</a:t>
                        </a:r>
                      </a:p>
                    </p:txBody>
                  </p:sp>
                  <p:sp>
                    <p:nvSpPr>
                      <p:cNvPr id="113794" name="Text Box 410"/>
                      <p:cNvSpPr txBox="1">
                        <a:spLocks noChangeArrowheads="1"/>
                      </p:cNvSpPr>
                      <p:nvPr/>
                    </p:nvSpPr>
                    <p:spPr bwMode="auto">
                      <a:xfrm>
                        <a:off x="2097" y="1465"/>
                        <a:ext cx="207" cy="215"/>
                      </a:xfrm>
                      <a:prstGeom prst="rect">
                        <a:avLst/>
                      </a:prstGeom>
                      <a:noFill/>
                      <a:ln w="9525">
                        <a:noFill/>
                        <a:miter lim="800000"/>
                      </a:ln>
                    </p:spPr>
                    <p:txBody>
                      <a:bodyPr/>
                      <a:lstStyle/>
                      <a:p>
                        <a:pPr algn="just" eaLnBrk="0" hangingPunct="0">
                          <a:lnSpc>
                            <a:spcPct val="96000"/>
                          </a:lnSpc>
                          <a:spcBef>
                            <a:spcPct val="0"/>
                          </a:spcBef>
                        </a:pPr>
                        <a:r>
                          <a:rPr lang="en-US" altLang="zh-CN" sz="1400">
                            <a:solidFill>
                              <a:schemeClr val="hlink"/>
                            </a:solidFill>
                            <a:ea typeface="Gulim" panose="020B0600000101010101" pitchFamily="50" charset="-127"/>
                          </a:rPr>
                          <a:t>Q</a:t>
                        </a:r>
                      </a:p>
                    </p:txBody>
                  </p:sp>
                  <p:sp>
                    <p:nvSpPr>
                      <p:cNvPr id="113795" name="Text Box 411"/>
                      <p:cNvSpPr txBox="1">
                        <a:spLocks noChangeArrowheads="1"/>
                      </p:cNvSpPr>
                      <p:nvPr/>
                    </p:nvSpPr>
                    <p:spPr bwMode="auto">
                      <a:xfrm>
                        <a:off x="2112" y="1909"/>
                        <a:ext cx="207" cy="203"/>
                      </a:xfrm>
                      <a:prstGeom prst="rect">
                        <a:avLst/>
                      </a:prstGeom>
                      <a:noFill/>
                      <a:ln w="9525">
                        <a:noFill/>
                        <a:miter lim="800000"/>
                      </a:ln>
                    </p:spPr>
                    <p:txBody>
                      <a:bodyPr/>
                      <a:lstStyle/>
                      <a:p>
                        <a:pPr algn="just" eaLnBrk="0" hangingPunct="0">
                          <a:lnSpc>
                            <a:spcPct val="96000"/>
                          </a:lnSpc>
                          <a:spcBef>
                            <a:spcPct val="0"/>
                          </a:spcBef>
                        </a:pPr>
                        <a:r>
                          <a:rPr lang="en-US" altLang="zh-CN" sz="1400">
                            <a:solidFill>
                              <a:schemeClr val="hlink"/>
                            </a:solidFill>
                            <a:ea typeface="Gulim" panose="020B0600000101010101" pitchFamily="50" charset="-127"/>
                          </a:rPr>
                          <a:t>Q</a:t>
                        </a:r>
                      </a:p>
                    </p:txBody>
                  </p:sp>
                </p:grpSp>
              </p:grpSp>
              <p:sp>
                <p:nvSpPr>
                  <p:cNvPr id="113789" name="Line 412"/>
                  <p:cNvSpPr>
                    <a:spLocks noChangeShapeType="1"/>
                  </p:cNvSpPr>
                  <p:nvPr/>
                </p:nvSpPr>
                <p:spPr bwMode="auto">
                  <a:xfrm>
                    <a:off x="2191" y="1936"/>
                    <a:ext cx="50" cy="0"/>
                  </a:xfrm>
                  <a:prstGeom prst="line">
                    <a:avLst/>
                  </a:prstGeom>
                  <a:noFill/>
                  <a:ln w="9525">
                    <a:solidFill>
                      <a:schemeClr val="tx1"/>
                    </a:solidFill>
                    <a:round/>
                  </a:ln>
                </p:spPr>
                <p:txBody>
                  <a:bodyPr/>
                  <a:lstStyle/>
                  <a:p>
                    <a:endParaRPr lang="zh-CN" altLang="en-US"/>
                  </a:p>
                </p:txBody>
              </p:sp>
            </p:grpSp>
          </p:grpSp>
          <p:grpSp>
            <p:nvGrpSpPr>
              <p:cNvPr id="113746" name="Group 413"/>
              <p:cNvGrpSpPr/>
              <p:nvPr/>
            </p:nvGrpSpPr>
            <p:grpSpPr bwMode="auto">
              <a:xfrm>
                <a:off x="2688" y="1410"/>
                <a:ext cx="502" cy="764"/>
                <a:chOff x="1824" y="1408"/>
                <a:chExt cx="502" cy="764"/>
              </a:xfrm>
            </p:grpSpPr>
            <p:grpSp>
              <p:nvGrpSpPr>
                <p:cNvPr id="113767" name="Group 414"/>
                <p:cNvGrpSpPr/>
                <p:nvPr/>
              </p:nvGrpSpPr>
              <p:grpSpPr bwMode="auto">
                <a:xfrm>
                  <a:off x="1830" y="1408"/>
                  <a:ext cx="496" cy="718"/>
                  <a:chOff x="1830" y="1408"/>
                  <a:chExt cx="496" cy="718"/>
                </a:xfrm>
              </p:grpSpPr>
              <p:sp>
                <p:nvSpPr>
                  <p:cNvPr id="113780" name="Rectangle 415"/>
                  <p:cNvSpPr>
                    <a:spLocks noChangeArrowheads="1"/>
                  </p:cNvSpPr>
                  <p:nvPr/>
                </p:nvSpPr>
                <p:spPr bwMode="auto">
                  <a:xfrm>
                    <a:off x="1871" y="1408"/>
                    <a:ext cx="104" cy="239"/>
                  </a:xfrm>
                  <a:prstGeom prst="rect">
                    <a:avLst/>
                  </a:prstGeom>
                  <a:noFill/>
                  <a:ln w="19050">
                    <a:solidFill>
                      <a:schemeClr val="tx1"/>
                    </a:solidFill>
                    <a:miter lim="800000"/>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781" name="Rectangle 416"/>
                  <p:cNvSpPr>
                    <a:spLocks noChangeArrowheads="1"/>
                  </p:cNvSpPr>
                  <p:nvPr/>
                </p:nvSpPr>
                <p:spPr bwMode="auto">
                  <a:xfrm>
                    <a:off x="1871" y="1887"/>
                    <a:ext cx="104" cy="239"/>
                  </a:xfrm>
                  <a:prstGeom prst="rect">
                    <a:avLst/>
                  </a:prstGeom>
                  <a:noFill/>
                  <a:ln w="19050">
                    <a:solidFill>
                      <a:schemeClr val="tx1"/>
                    </a:solidFill>
                    <a:miter lim="800000"/>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782" name="Oval 417"/>
                  <p:cNvSpPr>
                    <a:spLocks noChangeArrowheads="1"/>
                  </p:cNvSpPr>
                  <p:nvPr/>
                </p:nvSpPr>
                <p:spPr bwMode="auto">
                  <a:xfrm>
                    <a:off x="1830" y="1742"/>
                    <a:ext cx="33" cy="43"/>
                  </a:xfrm>
                  <a:prstGeom prst="ellipse">
                    <a:avLst/>
                  </a:prstGeom>
                  <a:noFill/>
                  <a:ln w="19050">
                    <a:solidFill>
                      <a:schemeClr val="tx1"/>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783" name="Rectangle 418"/>
                  <p:cNvSpPr>
                    <a:spLocks noChangeArrowheads="1"/>
                  </p:cNvSpPr>
                  <p:nvPr/>
                </p:nvSpPr>
                <p:spPr bwMode="auto">
                  <a:xfrm>
                    <a:off x="1871" y="1408"/>
                    <a:ext cx="418" cy="718"/>
                  </a:xfrm>
                  <a:prstGeom prst="rect">
                    <a:avLst/>
                  </a:prstGeom>
                  <a:noFill/>
                  <a:ln w="28575">
                    <a:solidFill>
                      <a:schemeClr val="tx1"/>
                    </a:solidFill>
                    <a:miter lim="800000"/>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784" name="AutoShape 419"/>
                  <p:cNvSpPr>
                    <a:spLocks noChangeArrowheads="1"/>
                  </p:cNvSpPr>
                  <p:nvPr/>
                </p:nvSpPr>
                <p:spPr bwMode="auto">
                  <a:xfrm rot="5400000">
                    <a:off x="1848" y="1714"/>
                    <a:ext cx="138" cy="91"/>
                  </a:xfrm>
                  <a:prstGeom prst="triangle">
                    <a:avLst>
                      <a:gd name="adj" fmla="val 50000"/>
                    </a:avLst>
                  </a:prstGeom>
                  <a:noFill/>
                  <a:ln w="19050">
                    <a:solidFill>
                      <a:schemeClr val="tx1"/>
                    </a:solidFill>
                    <a:miter lim="800000"/>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785" name="Oval 420"/>
                  <p:cNvSpPr>
                    <a:spLocks noChangeArrowheads="1"/>
                  </p:cNvSpPr>
                  <p:nvPr/>
                </p:nvSpPr>
                <p:spPr bwMode="auto">
                  <a:xfrm>
                    <a:off x="2293" y="1960"/>
                    <a:ext cx="33" cy="34"/>
                  </a:xfrm>
                  <a:prstGeom prst="ellipse">
                    <a:avLst/>
                  </a:prstGeom>
                  <a:noFill/>
                  <a:ln w="19050">
                    <a:solidFill>
                      <a:schemeClr val="tx1"/>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grpSp>
              <p:nvGrpSpPr>
                <p:cNvPr id="113768" name="Group 421"/>
                <p:cNvGrpSpPr/>
                <p:nvPr/>
              </p:nvGrpSpPr>
              <p:grpSpPr bwMode="auto">
                <a:xfrm>
                  <a:off x="1824" y="1440"/>
                  <a:ext cx="495" cy="732"/>
                  <a:chOff x="1824" y="1428"/>
                  <a:chExt cx="495" cy="732"/>
                </a:xfrm>
              </p:grpSpPr>
              <p:grpSp>
                <p:nvGrpSpPr>
                  <p:cNvPr id="113769" name="Group 422"/>
                  <p:cNvGrpSpPr/>
                  <p:nvPr/>
                </p:nvGrpSpPr>
                <p:grpSpPr bwMode="auto">
                  <a:xfrm>
                    <a:off x="1824" y="1428"/>
                    <a:ext cx="495" cy="732"/>
                    <a:chOff x="1824" y="1428"/>
                    <a:chExt cx="495" cy="732"/>
                  </a:xfrm>
                </p:grpSpPr>
                <p:grpSp>
                  <p:nvGrpSpPr>
                    <p:cNvPr id="113771" name="Group 423"/>
                    <p:cNvGrpSpPr/>
                    <p:nvPr/>
                  </p:nvGrpSpPr>
                  <p:grpSpPr bwMode="auto">
                    <a:xfrm>
                      <a:off x="1926" y="1435"/>
                      <a:ext cx="282" cy="725"/>
                      <a:chOff x="1926" y="1435"/>
                      <a:chExt cx="282" cy="725"/>
                    </a:xfrm>
                  </p:grpSpPr>
                  <p:sp>
                    <p:nvSpPr>
                      <p:cNvPr id="113777" name="Text Box 424"/>
                      <p:cNvSpPr txBox="1">
                        <a:spLocks noChangeArrowheads="1"/>
                      </p:cNvSpPr>
                      <p:nvPr/>
                    </p:nvSpPr>
                    <p:spPr bwMode="auto">
                      <a:xfrm>
                        <a:off x="1927" y="1653"/>
                        <a:ext cx="272" cy="234"/>
                      </a:xfrm>
                      <a:prstGeom prst="rect">
                        <a:avLst/>
                      </a:prstGeom>
                      <a:noFill/>
                      <a:ln w="9525">
                        <a:noFill/>
                        <a:miter lim="800000"/>
                      </a:ln>
                    </p:spPr>
                    <p:txBody>
                      <a:bodyPr/>
                      <a:lstStyle/>
                      <a:p>
                        <a:pPr eaLnBrk="0" hangingPunct="0">
                          <a:spcBef>
                            <a:spcPct val="0"/>
                          </a:spcBef>
                        </a:pPr>
                        <a:r>
                          <a:rPr lang="en-US" altLang="zh-CN" sz="1400">
                            <a:solidFill>
                              <a:schemeClr val="hlink"/>
                            </a:solidFill>
                            <a:ea typeface="Gulim" panose="020B0600000101010101" pitchFamily="50" charset="-127"/>
                          </a:rPr>
                          <a:t>C1</a:t>
                        </a:r>
                      </a:p>
                    </p:txBody>
                  </p:sp>
                  <p:sp>
                    <p:nvSpPr>
                      <p:cNvPr id="113778" name="Text Box 425"/>
                      <p:cNvSpPr txBox="1">
                        <a:spLocks noChangeArrowheads="1"/>
                      </p:cNvSpPr>
                      <p:nvPr/>
                    </p:nvSpPr>
                    <p:spPr bwMode="auto">
                      <a:xfrm>
                        <a:off x="1926" y="1435"/>
                        <a:ext cx="255" cy="179"/>
                      </a:xfrm>
                      <a:prstGeom prst="rect">
                        <a:avLst/>
                      </a:prstGeom>
                      <a:noFill/>
                      <a:ln w="9525">
                        <a:noFill/>
                        <a:miter lim="800000"/>
                      </a:ln>
                    </p:spPr>
                    <p:txBody>
                      <a:bodyPr/>
                      <a:lstStyle/>
                      <a:p>
                        <a:pPr eaLnBrk="0" hangingPunct="0">
                          <a:spcBef>
                            <a:spcPct val="0"/>
                          </a:spcBef>
                        </a:pPr>
                        <a:r>
                          <a:rPr lang="en-US" altLang="zh-CN" sz="1400">
                            <a:solidFill>
                              <a:schemeClr val="hlink"/>
                            </a:solidFill>
                            <a:ea typeface="Gulim" panose="020B0600000101010101" pitchFamily="50" charset="-127"/>
                          </a:rPr>
                          <a:t>1J</a:t>
                        </a:r>
                      </a:p>
                    </p:txBody>
                  </p:sp>
                  <p:sp>
                    <p:nvSpPr>
                      <p:cNvPr id="113779" name="Text Box 426"/>
                      <p:cNvSpPr txBox="1">
                        <a:spLocks noChangeArrowheads="1"/>
                      </p:cNvSpPr>
                      <p:nvPr/>
                    </p:nvSpPr>
                    <p:spPr bwMode="auto">
                      <a:xfrm>
                        <a:off x="1945" y="1920"/>
                        <a:ext cx="263" cy="240"/>
                      </a:xfrm>
                      <a:prstGeom prst="rect">
                        <a:avLst/>
                      </a:prstGeom>
                      <a:noFill/>
                      <a:ln w="9525">
                        <a:noFill/>
                        <a:miter lim="800000"/>
                      </a:ln>
                    </p:spPr>
                    <p:txBody>
                      <a:bodyPr/>
                      <a:lstStyle/>
                      <a:p>
                        <a:pPr eaLnBrk="0" hangingPunct="0">
                          <a:spcBef>
                            <a:spcPct val="0"/>
                          </a:spcBef>
                        </a:pPr>
                        <a:r>
                          <a:rPr lang="en-US" altLang="zh-CN" sz="1400">
                            <a:solidFill>
                              <a:schemeClr val="hlink"/>
                            </a:solidFill>
                            <a:ea typeface="Gulim" panose="020B0600000101010101" pitchFamily="50" charset="-127"/>
                          </a:rPr>
                          <a:t>1K</a:t>
                        </a:r>
                      </a:p>
                    </p:txBody>
                  </p:sp>
                </p:grpSp>
                <p:grpSp>
                  <p:nvGrpSpPr>
                    <p:cNvPr id="113772" name="Group 427"/>
                    <p:cNvGrpSpPr/>
                    <p:nvPr/>
                  </p:nvGrpSpPr>
                  <p:grpSpPr bwMode="auto">
                    <a:xfrm>
                      <a:off x="1824" y="1428"/>
                      <a:ext cx="495" cy="684"/>
                      <a:chOff x="1824" y="1428"/>
                      <a:chExt cx="495" cy="684"/>
                    </a:xfrm>
                  </p:grpSpPr>
                  <p:sp>
                    <p:nvSpPr>
                      <p:cNvPr id="113773" name="Text Box 428"/>
                      <p:cNvSpPr txBox="1">
                        <a:spLocks noChangeArrowheads="1"/>
                      </p:cNvSpPr>
                      <p:nvPr/>
                    </p:nvSpPr>
                    <p:spPr bwMode="auto">
                      <a:xfrm>
                        <a:off x="1831" y="1428"/>
                        <a:ext cx="224" cy="222"/>
                      </a:xfrm>
                      <a:prstGeom prst="rect">
                        <a:avLst/>
                      </a:prstGeom>
                      <a:noFill/>
                      <a:ln w="9525">
                        <a:noFill/>
                        <a:miter lim="800000"/>
                      </a:ln>
                    </p:spPr>
                    <p:txBody>
                      <a:bodyPr/>
                      <a:lstStyle/>
                      <a:p>
                        <a:pPr eaLnBrk="0" hangingPunct="0">
                          <a:spcBef>
                            <a:spcPct val="0"/>
                          </a:spcBef>
                        </a:pPr>
                        <a:r>
                          <a:rPr lang="en-US" altLang="zh-CN" sz="1400">
                            <a:solidFill>
                              <a:schemeClr val="hlink"/>
                            </a:solidFill>
                            <a:ea typeface="Gulim" panose="020B0600000101010101" pitchFamily="50" charset="-127"/>
                          </a:rPr>
                          <a:t>&amp;</a:t>
                        </a:r>
                      </a:p>
                    </p:txBody>
                  </p:sp>
                  <p:sp>
                    <p:nvSpPr>
                      <p:cNvPr id="113774" name="Text Box 429"/>
                      <p:cNvSpPr txBox="1">
                        <a:spLocks noChangeArrowheads="1"/>
                      </p:cNvSpPr>
                      <p:nvPr/>
                    </p:nvSpPr>
                    <p:spPr bwMode="auto">
                      <a:xfrm>
                        <a:off x="1824" y="1899"/>
                        <a:ext cx="224" cy="210"/>
                      </a:xfrm>
                      <a:prstGeom prst="rect">
                        <a:avLst/>
                      </a:prstGeom>
                      <a:noFill/>
                      <a:ln w="9525">
                        <a:noFill/>
                        <a:miter lim="800000"/>
                      </a:ln>
                    </p:spPr>
                    <p:txBody>
                      <a:bodyPr/>
                      <a:lstStyle/>
                      <a:p>
                        <a:pPr eaLnBrk="0" hangingPunct="0">
                          <a:spcBef>
                            <a:spcPct val="0"/>
                          </a:spcBef>
                        </a:pPr>
                        <a:r>
                          <a:rPr lang="en-US" altLang="zh-CN" sz="1400">
                            <a:solidFill>
                              <a:schemeClr val="hlink"/>
                            </a:solidFill>
                            <a:ea typeface="Gulim" panose="020B0600000101010101" pitchFamily="50" charset="-127"/>
                          </a:rPr>
                          <a:t>&amp;</a:t>
                        </a:r>
                      </a:p>
                    </p:txBody>
                  </p:sp>
                  <p:sp>
                    <p:nvSpPr>
                      <p:cNvPr id="113775" name="Text Box 430"/>
                      <p:cNvSpPr txBox="1">
                        <a:spLocks noChangeArrowheads="1"/>
                      </p:cNvSpPr>
                      <p:nvPr/>
                    </p:nvSpPr>
                    <p:spPr bwMode="auto">
                      <a:xfrm>
                        <a:off x="2097" y="1465"/>
                        <a:ext cx="207" cy="215"/>
                      </a:xfrm>
                      <a:prstGeom prst="rect">
                        <a:avLst/>
                      </a:prstGeom>
                      <a:noFill/>
                      <a:ln w="9525">
                        <a:noFill/>
                        <a:miter lim="800000"/>
                      </a:ln>
                    </p:spPr>
                    <p:txBody>
                      <a:bodyPr/>
                      <a:lstStyle/>
                      <a:p>
                        <a:pPr algn="just" eaLnBrk="0" hangingPunct="0">
                          <a:lnSpc>
                            <a:spcPct val="96000"/>
                          </a:lnSpc>
                          <a:spcBef>
                            <a:spcPct val="0"/>
                          </a:spcBef>
                        </a:pPr>
                        <a:r>
                          <a:rPr lang="en-US" altLang="zh-CN" sz="1400">
                            <a:solidFill>
                              <a:schemeClr val="hlink"/>
                            </a:solidFill>
                            <a:ea typeface="Gulim" panose="020B0600000101010101" pitchFamily="50" charset="-127"/>
                          </a:rPr>
                          <a:t>Q</a:t>
                        </a:r>
                      </a:p>
                    </p:txBody>
                  </p:sp>
                  <p:sp>
                    <p:nvSpPr>
                      <p:cNvPr id="113776" name="Text Box 431"/>
                      <p:cNvSpPr txBox="1">
                        <a:spLocks noChangeArrowheads="1"/>
                      </p:cNvSpPr>
                      <p:nvPr/>
                    </p:nvSpPr>
                    <p:spPr bwMode="auto">
                      <a:xfrm>
                        <a:off x="2112" y="1909"/>
                        <a:ext cx="207" cy="203"/>
                      </a:xfrm>
                      <a:prstGeom prst="rect">
                        <a:avLst/>
                      </a:prstGeom>
                      <a:noFill/>
                      <a:ln w="9525">
                        <a:noFill/>
                        <a:miter lim="800000"/>
                      </a:ln>
                    </p:spPr>
                    <p:txBody>
                      <a:bodyPr/>
                      <a:lstStyle/>
                      <a:p>
                        <a:pPr algn="just" eaLnBrk="0" hangingPunct="0">
                          <a:lnSpc>
                            <a:spcPct val="96000"/>
                          </a:lnSpc>
                          <a:spcBef>
                            <a:spcPct val="0"/>
                          </a:spcBef>
                        </a:pPr>
                        <a:r>
                          <a:rPr lang="en-US" altLang="zh-CN" sz="1400">
                            <a:solidFill>
                              <a:schemeClr val="hlink"/>
                            </a:solidFill>
                            <a:ea typeface="Gulim" panose="020B0600000101010101" pitchFamily="50" charset="-127"/>
                          </a:rPr>
                          <a:t>Q</a:t>
                        </a:r>
                      </a:p>
                    </p:txBody>
                  </p:sp>
                </p:grpSp>
              </p:grpSp>
              <p:sp>
                <p:nvSpPr>
                  <p:cNvPr id="113770" name="Line 432"/>
                  <p:cNvSpPr>
                    <a:spLocks noChangeShapeType="1"/>
                  </p:cNvSpPr>
                  <p:nvPr/>
                </p:nvSpPr>
                <p:spPr bwMode="auto">
                  <a:xfrm>
                    <a:off x="2191" y="1936"/>
                    <a:ext cx="50" cy="0"/>
                  </a:xfrm>
                  <a:prstGeom prst="line">
                    <a:avLst/>
                  </a:prstGeom>
                  <a:noFill/>
                  <a:ln w="9525">
                    <a:solidFill>
                      <a:schemeClr val="tx1"/>
                    </a:solidFill>
                    <a:round/>
                  </a:ln>
                </p:spPr>
                <p:txBody>
                  <a:bodyPr/>
                  <a:lstStyle/>
                  <a:p>
                    <a:endParaRPr lang="zh-CN" altLang="en-US"/>
                  </a:p>
                </p:txBody>
              </p:sp>
            </p:grpSp>
          </p:grpSp>
          <p:grpSp>
            <p:nvGrpSpPr>
              <p:cNvPr id="113747" name="Group 433"/>
              <p:cNvGrpSpPr/>
              <p:nvPr/>
            </p:nvGrpSpPr>
            <p:grpSpPr bwMode="auto">
              <a:xfrm>
                <a:off x="3534" y="1413"/>
                <a:ext cx="502" cy="764"/>
                <a:chOff x="1824" y="1408"/>
                <a:chExt cx="502" cy="764"/>
              </a:xfrm>
            </p:grpSpPr>
            <p:grpSp>
              <p:nvGrpSpPr>
                <p:cNvPr id="113748" name="Group 434"/>
                <p:cNvGrpSpPr/>
                <p:nvPr/>
              </p:nvGrpSpPr>
              <p:grpSpPr bwMode="auto">
                <a:xfrm>
                  <a:off x="1830" y="1408"/>
                  <a:ext cx="496" cy="718"/>
                  <a:chOff x="1830" y="1408"/>
                  <a:chExt cx="496" cy="718"/>
                </a:xfrm>
              </p:grpSpPr>
              <p:sp>
                <p:nvSpPr>
                  <p:cNvPr id="113761" name="Rectangle 435"/>
                  <p:cNvSpPr>
                    <a:spLocks noChangeArrowheads="1"/>
                  </p:cNvSpPr>
                  <p:nvPr/>
                </p:nvSpPr>
                <p:spPr bwMode="auto">
                  <a:xfrm>
                    <a:off x="1871" y="1408"/>
                    <a:ext cx="104" cy="239"/>
                  </a:xfrm>
                  <a:prstGeom prst="rect">
                    <a:avLst/>
                  </a:prstGeom>
                  <a:noFill/>
                  <a:ln w="19050">
                    <a:solidFill>
                      <a:schemeClr val="tx1"/>
                    </a:solidFill>
                    <a:miter lim="800000"/>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762" name="Rectangle 436"/>
                  <p:cNvSpPr>
                    <a:spLocks noChangeArrowheads="1"/>
                  </p:cNvSpPr>
                  <p:nvPr/>
                </p:nvSpPr>
                <p:spPr bwMode="auto">
                  <a:xfrm>
                    <a:off x="1871" y="1887"/>
                    <a:ext cx="104" cy="239"/>
                  </a:xfrm>
                  <a:prstGeom prst="rect">
                    <a:avLst/>
                  </a:prstGeom>
                  <a:noFill/>
                  <a:ln w="19050">
                    <a:solidFill>
                      <a:schemeClr val="tx1"/>
                    </a:solidFill>
                    <a:miter lim="800000"/>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763" name="Oval 437"/>
                  <p:cNvSpPr>
                    <a:spLocks noChangeArrowheads="1"/>
                  </p:cNvSpPr>
                  <p:nvPr/>
                </p:nvSpPr>
                <p:spPr bwMode="auto">
                  <a:xfrm>
                    <a:off x="1830" y="1742"/>
                    <a:ext cx="33" cy="43"/>
                  </a:xfrm>
                  <a:prstGeom prst="ellipse">
                    <a:avLst/>
                  </a:prstGeom>
                  <a:noFill/>
                  <a:ln w="19050">
                    <a:solidFill>
                      <a:schemeClr val="tx1"/>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764" name="Rectangle 438"/>
                  <p:cNvSpPr>
                    <a:spLocks noChangeArrowheads="1"/>
                  </p:cNvSpPr>
                  <p:nvPr/>
                </p:nvSpPr>
                <p:spPr bwMode="auto">
                  <a:xfrm>
                    <a:off x="1871" y="1408"/>
                    <a:ext cx="418" cy="718"/>
                  </a:xfrm>
                  <a:prstGeom prst="rect">
                    <a:avLst/>
                  </a:prstGeom>
                  <a:noFill/>
                  <a:ln w="28575">
                    <a:solidFill>
                      <a:schemeClr val="tx1"/>
                    </a:solidFill>
                    <a:miter lim="800000"/>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765" name="AutoShape 439"/>
                  <p:cNvSpPr>
                    <a:spLocks noChangeArrowheads="1"/>
                  </p:cNvSpPr>
                  <p:nvPr/>
                </p:nvSpPr>
                <p:spPr bwMode="auto">
                  <a:xfrm rot="5400000">
                    <a:off x="1848" y="1714"/>
                    <a:ext cx="138" cy="91"/>
                  </a:xfrm>
                  <a:prstGeom prst="triangle">
                    <a:avLst>
                      <a:gd name="adj" fmla="val 50000"/>
                    </a:avLst>
                  </a:prstGeom>
                  <a:noFill/>
                  <a:ln w="19050">
                    <a:solidFill>
                      <a:schemeClr val="tx1"/>
                    </a:solidFill>
                    <a:miter lim="800000"/>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3766" name="Oval 440"/>
                  <p:cNvSpPr>
                    <a:spLocks noChangeArrowheads="1"/>
                  </p:cNvSpPr>
                  <p:nvPr/>
                </p:nvSpPr>
                <p:spPr bwMode="auto">
                  <a:xfrm>
                    <a:off x="2293" y="1960"/>
                    <a:ext cx="33" cy="34"/>
                  </a:xfrm>
                  <a:prstGeom prst="ellipse">
                    <a:avLst/>
                  </a:prstGeom>
                  <a:noFill/>
                  <a:ln w="19050">
                    <a:solidFill>
                      <a:schemeClr val="tx1"/>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grpSp>
              <p:nvGrpSpPr>
                <p:cNvPr id="113749" name="Group 441"/>
                <p:cNvGrpSpPr/>
                <p:nvPr/>
              </p:nvGrpSpPr>
              <p:grpSpPr bwMode="auto">
                <a:xfrm>
                  <a:off x="1824" y="1440"/>
                  <a:ext cx="495" cy="732"/>
                  <a:chOff x="1824" y="1428"/>
                  <a:chExt cx="495" cy="732"/>
                </a:xfrm>
              </p:grpSpPr>
              <p:grpSp>
                <p:nvGrpSpPr>
                  <p:cNvPr id="113750" name="Group 442"/>
                  <p:cNvGrpSpPr/>
                  <p:nvPr/>
                </p:nvGrpSpPr>
                <p:grpSpPr bwMode="auto">
                  <a:xfrm>
                    <a:off x="1824" y="1428"/>
                    <a:ext cx="495" cy="732"/>
                    <a:chOff x="1824" y="1428"/>
                    <a:chExt cx="495" cy="732"/>
                  </a:xfrm>
                </p:grpSpPr>
                <p:grpSp>
                  <p:nvGrpSpPr>
                    <p:cNvPr id="113752" name="Group 443"/>
                    <p:cNvGrpSpPr/>
                    <p:nvPr/>
                  </p:nvGrpSpPr>
                  <p:grpSpPr bwMode="auto">
                    <a:xfrm>
                      <a:off x="1926" y="1435"/>
                      <a:ext cx="282" cy="725"/>
                      <a:chOff x="1926" y="1435"/>
                      <a:chExt cx="282" cy="725"/>
                    </a:xfrm>
                  </p:grpSpPr>
                  <p:sp>
                    <p:nvSpPr>
                      <p:cNvPr id="113758" name="Text Box 444"/>
                      <p:cNvSpPr txBox="1">
                        <a:spLocks noChangeArrowheads="1"/>
                      </p:cNvSpPr>
                      <p:nvPr/>
                    </p:nvSpPr>
                    <p:spPr bwMode="auto">
                      <a:xfrm>
                        <a:off x="1927" y="1653"/>
                        <a:ext cx="272" cy="234"/>
                      </a:xfrm>
                      <a:prstGeom prst="rect">
                        <a:avLst/>
                      </a:prstGeom>
                      <a:noFill/>
                      <a:ln w="9525">
                        <a:noFill/>
                        <a:miter lim="800000"/>
                      </a:ln>
                    </p:spPr>
                    <p:txBody>
                      <a:bodyPr/>
                      <a:lstStyle/>
                      <a:p>
                        <a:pPr eaLnBrk="0" hangingPunct="0">
                          <a:spcBef>
                            <a:spcPct val="0"/>
                          </a:spcBef>
                        </a:pPr>
                        <a:r>
                          <a:rPr lang="en-US" altLang="zh-CN" sz="1400">
                            <a:solidFill>
                              <a:schemeClr val="hlink"/>
                            </a:solidFill>
                            <a:ea typeface="Gulim" panose="020B0600000101010101" pitchFamily="50" charset="-127"/>
                          </a:rPr>
                          <a:t>C1</a:t>
                        </a:r>
                      </a:p>
                    </p:txBody>
                  </p:sp>
                  <p:sp>
                    <p:nvSpPr>
                      <p:cNvPr id="113759" name="Text Box 445"/>
                      <p:cNvSpPr txBox="1">
                        <a:spLocks noChangeArrowheads="1"/>
                      </p:cNvSpPr>
                      <p:nvPr/>
                    </p:nvSpPr>
                    <p:spPr bwMode="auto">
                      <a:xfrm>
                        <a:off x="1926" y="1435"/>
                        <a:ext cx="255" cy="179"/>
                      </a:xfrm>
                      <a:prstGeom prst="rect">
                        <a:avLst/>
                      </a:prstGeom>
                      <a:noFill/>
                      <a:ln w="9525">
                        <a:noFill/>
                        <a:miter lim="800000"/>
                      </a:ln>
                    </p:spPr>
                    <p:txBody>
                      <a:bodyPr/>
                      <a:lstStyle/>
                      <a:p>
                        <a:pPr eaLnBrk="0" hangingPunct="0">
                          <a:spcBef>
                            <a:spcPct val="0"/>
                          </a:spcBef>
                        </a:pPr>
                        <a:r>
                          <a:rPr lang="en-US" altLang="zh-CN" sz="1400">
                            <a:solidFill>
                              <a:schemeClr val="hlink"/>
                            </a:solidFill>
                            <a:ea typeface="Gulim" panose="020B0600000101010101" pitchFamily="50" charset="-127"/>
                          </a:rPr>
                          <a:t>1J</a:t>
                        </a:r>
                      </a:p>
                    </p:txBody>
                  </p:sp>
                  <p:sp>
                    <p:nvSpPr>
                      <p:cNvPr id="113760" name="Text Box 446"/>
                      <p:cNvSpPr txBox="1">
                        <a:spLocks noChangeArrowheads="1"/>
                      </p:cNvSpPr>
                      <p:nvPr/>
                    </p:nvSpPr>
                    <p:spPr bwMode="auto">
                      <a:xfrm>
                        <a:off x="1945" y="1920"/>
                        <a:ext cx="263" cy="240"/>
                      </a:xfrm>
                      <a:prstGeom prst="rect">
                        <a:avLst/>
                      </a:prstGeom>
                      <a:noFill/>
                      <a:ln w="9525">
                        <a:noFill/>
                        <a:miter lim="800000"/>
                      </a:ln>
                    </p:spPr>
                    <p:txBody>
                      <a:bodyPr/>
                      <a:lstStyle/>
                      <a:p>
                        <a:pPr eaLnBrk="0" hangingPunct="0">
                          <a:spcBef>
                            <a:spcPct val="0"/>
                          </a:spcBef>
                        </a:pPr>
                        <a:r>
                          <a:rPr lang="en-US" altLang="zh-CN" sz="1400">
                            <a:solidFill>
                              <a:schemeClr val="hlink"/>
                            </a:solidFill>
                            <a:ea typeface="Gulim" panose="020B0600000101010101" pitchFamily="50" charset="-127"/>
                          </a:rPr>
                          <a:t>1K</a:t>
                        </a:r>
                      </a:p>
                    </p:txBody>
                  </p:sp>
                </p:grpSp>
                <p:grpSp>
                  <p:nvGrpSpPr>
                    <p:cNvPr id="113753" name="Group 447"/>
                    <p:cNvGrpSpPr/>
                    <p:nvPr/>
                  </p:nvGrpSpPr>
                  <p:grpSpPr bwMode="auto">
                    <a:xfrm>
                      <a:off x="1824" y="1428"/>
                      <a:ext cx="495" cy="684"/>
                      <a:chOff x="1824" y="1428"/>
                      <a:chExt cx="495" cy="684"/>
                    </a:xfrm>
                  </p:grpSpPr>
                  <p:sp>
                    <p:nvSpPr>
                      <p:cNvPr id="113754" name="Text Box 448"/>
                      <p:cNvSpPr txBox="1">
                        <a:spLocks noChangeArrowheads="1"/>
                      </p:cNvSpPr>
                      <p:nvPr/>
                    </p:nvSpPr>
                    <p:spPr bwMode="auto">
                      <a:xfrm>
                        <a:off x="1831" y="1428"/>
                        <a:ext cx="224" cy="222"/>
                      </a:xfrm>
                      <a:prstGeom prst="rect">
                        <a:avLst/>
                      </a:prstGeom>
                      <a:noFill/>
                      <a:ln w="9525">
                        <a:noFill/>
                        <a:miter lim="800000"/>
                      </a:ln>
                    </p:spPr>
                    <p:txBody>
                      <a:bodyPr/>
                      <a:lstStyle/>
                      <a:p>
                        <a:pPr eaLnBrk="0" hangingPunct="0">
                          <a:spcBef>
                            <a:spcPct val="0"/>
                          </a:spcBef>
                        </a:pPr>
                        <a:r>
                          <a:rPr lang="en-US" altLang="zh-CN" sz="1400">
                            <a:solidFill>
                              <a:schemeClr val="hlink"/>
                            </a:solidFill>
                            <a:ea typeface="Gulim" panose="020B0600000101010101" pitchFamily="50" charset="-127"/>
                          </a:rPr>
                          <a:t>&amp;</a:t>
                        </a:r>
                      </a:p>
                    </p:txBody>
                  </p:sp>
                  <p:sp>
                    <p:nvSpPr>
                      <p:cNvPr id="113755" name="Text Box 449"/>
                      <p:cNvSpPr txBox="1">
                        <a:spLocks noChangeArrowheads="1"/>
                      </p:cNvSpPr>
                      <p:nvPr/>
                    </p:nvSpPr>
                    <p:spPr bwMode="auto">
                      <a:xfrm>
                        <a:off x="1824" y="1899"/>
                        <a:ext cx="224" cy="210"/>
                      </a:xfrm>
                      <a:prstGeom prst="rect">
                        <a:avLst/>
                      </a:prstGeom>
                      <a:noFill/>
                      <a:ln w="9525">
                        <a:noFill/>
                        <a:miter lim="800000"/>
                      </a:ln>
                    </p:spPr>
                    <p:txBody>
                      <a:bodyPr/>
                      <a:lstStyle/>
                      <a:p>
                        <a:pPr eaLnBrk="0" hangingPunct="0">
                          <a:spcBef>
                            <a:spcPct val="0"/>
                          </a:spcBef>
                        </a:pPr>
                        <a:r>
                          <a:rPr lang="en-US" altLang="zh-CN" sz="1400">
                            <a:solidFill>
                              <a:schemeClr val="hlink"/>
                            </a:solidFill>
                            <a:ea typeface="Gulim" panose="020B0600000101010101" pitchFamily="50" charset="-127"/>
                          </a:rPr>
                          <a:t>&amp;</a:t>
                        </a:r>
                      </a:p>
                    </p:txBody>
                  </p:sp>
                  <p:sp>
                    <p:nvSpPr>
                      <p:cNvPr id="113756" name="Text Box 450"/>
                      <p:cNvSpPr txBox="1">
                        <a:spLocks noChangeArrowheads="1"/>
                      </p:cNvSpPr>
                      <p:nvPr/>
                    </p:nvSpPr>
                    <p:spPr bwMode="auto">
                      <a:xfrm>
                        <a:off x="2097" y="1465"/>
                        <a:ext cx="207" cy="215"/>
                      </a:xfrm>
                      <a:prstGeom prst="rect">
                        <a:avLst/>
                      </a:prstGeom>
                      <a:noFill/>
                      <a:ln w="9525">
                        <a:noFill/>
                        <a:miter lim="800000"/>
                      </a:ln>
                    </p:spPr>
                    <p:txBody>
                      <a:bodyPr/>
                      <a:lstStyle/>
                      <a:p>
                        <a:pPr algn="just" eaLnBrk="0" hangingPunct="0">
                          <a:lnSpc>
                            <a:spcPct val="96000"/>
                          </a:lnSpc>
                          <a:spcBef>
                            <a:spcPct val="0"/>
                          </a:spcBef>
                        </a:pPr>
                        <a:r>
                          <a:rPr lang="en-US" altLang="zh-CN" sz="1400">
                            <a:solidFill>
                              <a:schemeClr val="hlink"/>
                            </a:solidFill>
                            <a:ea typeface="Gulim" panose="020B0600000101010101" pitchFamily="50" charset="-127"/>
                          </a:rPr>
                          <a:t>Q</a:t>
                        </a:r>
                      </a:p>
                    </p:txBody>
                  </p:sp>
                  <p:sp>
                    <p:nvSpPr>
                      <p:cNvPr id="113757" name="Text Box 451"/>
                      <p:cNvSpPr txBox="1">
                        <a:spLocks noChangeArrowheads="1"/>
                      </p:cNvSpPr>
                      <p:nvPr/>
                    </p:nvSpPr>
                    <p:spPr bwMode="auto">
                      <a:xfrm>
                        <a:off x="2112" y="1909"/>
                        <a:ext cx="207" cy="203"/>
                      </a:xfrm>
                      <a:prstGeom prst="rect">
                        <a:avLst/>
                      </a:prstGeom>
                      <a:noFill/>
                      <a:ln w="9525">
                        <a:noFill/>
                        <a:miter lim="800000"/>
                      </a:ln>
                    </p:spPr>
                    <p:txBody>
                      <a:bodyPr/>
                      <a:lstStyle/>
                      <a:p>
                        <a:pPr algn="just" eaLnBrk="0" hangingPunct="0">
                          <a:lnSpc>
                            <a:spcPct val="96000"/>
                          </a:lnSpc>
                          <a:spcBef>
                            <a:spcPct val="0"/>
                          </a:spcBef>
                        </a:pPr>
                        <a:r>
                          <a:rPr lang="en-US" altLang="zh-CN" sz="1400">
                            <a:solidFill>
                              <a:schemeClr val="hlink"/>
                            </a:solidFill>
                            <a:ea typeface="Gulim" panose="020B0600000101010101" pitchFamily="50" charset="-127"/>
                          </a:rPr>
                          <a:t>Q</a:t>
                        </a:r>
                      </a:p>
                    </p:txBody>
                  </p:sp>
                </p:grpSp>
              </p:grpSp>
              <p:sp>
                <p:nvSpPr>
                  <p:cNvPr id="113751" name="Line 452"/>
                  <p:cNvSpPr>
                    <a:spLocks noChangeShapeType="1"/>
                  </p:cNvSpPr>
                  <p:nvPr/>
                </p:nvSpPr>
                <p:spPr bwMode="auto">
                  <a:xfrm>
                    <a:off x="2191" y="1936"/>
                    <a:ext cx="50" cy="0"/>
                  </a:xfrm>
                  <a:prstGeom prst="line">
                    <a:avLst/>
                  </a:prstGeom>
                  <a:noFill/>
                  <a:ln w="9525">
                    <a:solidFill>
                      <a:schemeClr val="tx1"/>
                    </a:solidFill>
                    <a:round/>
                  </a:ln>
                </p:spPr>
                <p:txBody>
                  <a:bodyPr/>
                  <a:lstStyle/>
                  <a:p>
                    <a:endParaRPr lang="zh-CN" altLang="en-US"/>
                  </a:p>
                </p:txBody>
              </p:sp>
            </p:grpSp>
          </p:grpSp>
        </p:grpSp>
      </p:grpSp>
      <p:pic>
        <p:nvPicPr>
          <p:cNvPr id="19546" name="Picture 90"/>
          <p:cNvPicPr>
            <a:picLocks noChangeAspect="1" noChangeArrowheads="1"/>
          </p:cNvPicPr>
          <p:nvPr/>
        </p:nvPicPr>
        <p:blipFill>
          <a:blip r:embed="rId3" cstate="print"/>
          <a:srcRect/>
          <a:stretch>
            <a:fillRect/>
          </a:stretch>
        </p:blipFill>
        <p:spPr bwMode="auto">
          <a:xfrm>
            <a:off x="2384425" y="4013201"/>
            <a:ext cx="2725738" cy="1757363"/>
          </a:xfrm>
          <a:prstGeom prst="rect">
            <a:avLst/>
          </a:prstGeom>
          <a:solidFill>
            <a:srgbClr val="FFFFBD"/>
          </a:solidFill>
          <a:ln w="9525">
            <a:noFill/>
            <a:miter lim="800000"/>
            <a:headEnd/>
            <a:tailEnd/>
          </a:ln>
          <a:effectLst>
            <a:prstShdw prst="shdw13" dist="53882" dir="13500000">
              <a:srgbClr val="808080">
                <a:alpha val="50000"/>
              </a:srgbClr>
            </a:prstShdw>
          </a:effectLst>
        </p:spPr>
      </p:pic>
      <p:sp>
        <p:nvSpPr>
          <p:cNvPr id="113672" name="Rectangle 92"/>
          <p:cNvSpPr>
            <a:spLocks noChangeArrowheads="1"/>
          </p:cNvSpPr>
          <p:nvPr/>
        </p:nvSpPr>
        <p:spPr bwMode="black">
          <a:xfrm>
            <a:off x="6003635" y="-945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pic>
        <p:nvPicPr>
          <p:cNvPr id="19547" name="Picture 91"/>
          <p:cNvPicPr>
            <a:picLocks noChangeAspect="1" noChangeArrowheads="1"/>
          </p:cNvPicPr>
          <p:nvPr/>
        </p:nvPicPr>
        <p:blipFill>
          <a:blip r:embed="rId4" cstate="print"/>
          <a:srcRect/>
          <a:stretch>
            <a:fillRect/>
          </a:stretch>
        </p:blipFill>
        <p:spPr bwMode="auto">
          <a:xfrm>
            <a:off x="2371725" y="5802314"/>
            <a:ext cx="2209800" cy="504825"/>
          </a:xfrm>
          <a:prstGeom prst="rect">
            <a:avLst/>
          </a:prstGeom>
          <a:solidFill>
            <a:srgbClr val="FFFFBD"/>
          </a:solidFill>
          <a:ln w="9525">
            <a:noFill/>
            <a:miter lim="800000"/>
            <a:headEnd/>
            <a:tailEnd/>
          </a:ln>
          <a:effectLst>
            <a:prstShdw prst="shdw13" dist="53882" dir="13500000">
              <a:srgbClr val="808080">
                <a:alpha val="50000"/>
              </a:srgbClr>
            </a:prstShdw>
          </a:effectLst>
        </p:spPr>
      </p:pic>
      <p:sp>
        <p:nvSpPr>
          <p:cNvPr id="113674" name="Rectangle 94"/>
          <p:cNvSpPr>
            <a:spLocks noChangeArrowheads="1"/>
          </p:cNvSpPr>
          <p:nvPr/>
        </p:nvSpPr>
        <p:spPr bwMode="black">
          <a:xfrm>
            <a:off x="6003635" y="-945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pic>
        <p:nvPicPr>
          <p:cNvPr id="19549" name="Picture 93"/>
          <p:cNvPicPr>
            <a:picLocks noChangeAspect="1" noChangeArrowheads="1"/>
          </p:cNvPicPr>
          <p:nvPr/>
        </p:nvPicPr>
        <p:blipFill>
          <a:blip r:embed="rId5" cstate="print"/>
          <a:srcRect/>
          <a:stretch>
            <a:fillRect/>
          </a:stretch>
        </p:blipFill>
        <p:spPr bwMode="auto">
          <a:xfrm>
            <a:off x="5527675" y="3848100"/>
            <a:ext cx="3094038" cy="457200"/>
          </a:xfrm>
          <a:prstGeom prst="rect">
            <a:avLst/>
          </a:prstGeom>
          <a:solidFill>
            <a:srgbClr val="FFFFBD"/>
          </a:solidFill>
          <a:ln w="9525">
            <a:noFill/>
            <a:miter lim="800000"/>
            <a:headEnd/>
            <a:tailEnd/>
          </a:ln>
          <a:effectLst>
            <a:prstShdw prst="shdw13" dist="53882" dir="13500000">
              <a:srgbClr val="808080">
                <a:alpha val="50000"/>
              </a:srgbClr>
            </a:prstShdw>
          </a:effectLst>
        </p:spPr>
      </p:pic>
      <p:sp>
        <p:nvSpPr>
          <p:cNvPr id="113676" name="Rectangle 96"/>
          <p:cNvSpPr>
            <a:spLocks noChangeArrowheads="1"/>
          </p:cNvSpPr>
          <p:nvPr/>
        </p:nvSpPr>
        <p:spPr bwMode="black">
          <a:xfrm>
            <a:off x="6003635" y="-945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pic>
        <p:nvPicPr>
          <p:cNvPr id="19551" name="Picture 95"/>
          <p:cNvPicPr>
            <a:picLocks noChangeAspect="1" noChangeArrowheads="1"/>
          </p:cNvPicPr>
          <p:nvPr/>
        </p:nvPicPr>
        <p:blipFill>
          <a:blip r:embed="rId6" cstate="print"/>
          <a:srcRect/>
          <a:stretch>
            <a:fillRect/>
          </a:stretch>
        </p:blipFill>
        <p:spPr bwMode="auto">
          <a:xfrm>
            <a:off x="5519738" y="4322763"/>
            <a:ext cx="4665662" cy="457200"/>
          </a:xfrm>
          <a:prstGeom prst="rect">
            <a:avLst/>
          </a:prstGeom>
          <a:solidFill>
            <a:srgbClr val="FFFFBD"/>
          </a:solidFill>
          <a:ln w="9525">
            <a:noFill/>
            <a:miter lim="800000"/>
            <a:headEnd/>
            <a:tailEnd/>
          </a:ln>
          <a:effectLst>
            <a:prstShdw prst="shdw13" dist="53882" dir="13500000">
              <a:srgbClr val="808080">
                <a:alpha val="50000"/>
              </a:srgbClr>
            </a:prstShdw>
          </a:effectLst>
        </p:spPr>
      </p:pic>
      <p:pic>
        <p:nvPicPr>
          <p:cNvPr id="19553" name="Picture 97"/>
          <p:cNvPicPr>
            <a:picLocks noChangeAspect="1" noChangeArrowheads="1"/>
          </p:cNvPicPr>
          <p:nvPr/>
        </p:nvPicPr>
        <p:blipFill>
          <a:blip r:embed="rId7" cstate="print"/>
          <a:srcRect/>
          <a:stretch>
            <a:fillRect/>
          </a:stretch>
        </p:blipFill>
        <p:spPr bwMode="auto">
          <a:xfrm>
            <a:off x="5511801" y="4797425"/>
            <a:ext cx="5059363" cy="457200"/>
          </a:xfrm>
          <a:prstGeom prst="rect">
            <a:avLst/>
          </a:prstGeom>
          <a:solidFill>
            <a:srgbClr val="FFFFBD"/>
          </a:solidFill>
          <a:ln w="9525">
            <a:noFill/>
            <a:miter lim="800000"/>
            <a:headEnd/>
            <a:tailEnd/>
          </a:ln>
          <a:effectLst>
            <a:prstShdw prst="shdw13" dist="53882" dir="13500000">
              <a:srgbClr val="808080">
                <a:alpha val="50000"/>
              </a:srgbClr>
            </a:prstShdw>
          </a:effectLst>
        </p:spPr>
      </p:pic>
      <p:pic>
        <p:nvPicPr>
          <p:cNvPr id="19554" name="Picture 98"/>
          <p:cNvPicPr>
            <a:picLocks noChangeAspect="1" noChangeArrowheads="1"/>
          </p:cNvPicPr>
          <p:nvPr/>
        </p:nvPicPr>
        <p:blipFill>
          <a:blip r:embed="rId8" cstate="print"/>
          <a:srcRect/>
          <a:stretch>
            <a:fillRect/>
          </a:stretch>
        </p:blipFill>
        <p:spPr bwMode="auto">
          <a:xfrm>
            <a:off x="5499101" y="5308600"/>
            <a:ext cx="5033963" cy="457200"/>
          </a:xfrm>
          <a:prstGeom prst="rect">
            <a:avLst/>
          </a:prstGeom>
          <a:solidFill>
            <a:srgbClr val="FFFFBD"/>
          </a:solidFill>
          <a:ln w="9525">
            <a:noFill/>
            <a:miter lim="800000"/>
            <a:headEnd/>
            <a:tailEnd/>
          </a:ln>
          <a:effectLst>
            <a:prstShdw prst="shdw13" dist="53882" dir="13500000">
              <a:srgbClr val="808080">
                <a:alpha val="50000"/>
              </a:srgbClr>
            </a:prstShdw>
          </a:effectLst>
        </p:spPr>
      </p:pic>
      <p:pic>
        <p:nvPicPr>
          <p:cNvPr id="19555" name="Picture 99"/>
          <p:cNvPicPr>
            <a:picLocks noChangeAspect="1" noChangeArrowheads="1"/>
          </p:cNvPicPr>
          <p:nvPr/>
        </p:nvPicPr>
        <p:blipFill>
          <a:blip r:embed="rId9" cstate="print"/>
          <a:srcRect/>
          <a:stretch>
            <a:fillRect/>
          </a:stretch>
        </p:blipFill>
        <p:spPr bwMode="auto">
          <a:xfrm>
            <a:off x="5146675" y="5810250"/>
            <a:ext cx="5549900" cy="393700"/>
          </a:xfrm>
          <a:prstGeom prst="rect">
            <a:avLst/>
          </a:prstGeom>
          <a:solidFill>
            <a:srgbClr val="FFFFBD"/>
          </a:solidFill>
          <a:ln w="9525">
            <a:noFill/>
            <a:miter lim="800000"/>
            <a:headEnd/>
            <a:tailEnd/>
          </a:ln>
          <a:effectLst>
            <a:prstShdw prst="shdw13" dist="53882" dir="13500000">
              <a:srgbClr val="808080">
                <a:alpha val="50000"/>
              </a:srgbClr>
            </a:prstShdw>
          </a:effectLst>
        </p:spPr>
      </p:pic>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blinds(horizontal)">
                                      <p:cBhvr>
                                        <p:cTn id="13" dur="500"/>
                                        <p:tgtEl>
                                          <p:spTgt spid="91"/>
                                        </p:tgtEl>
                                      </p:cBhvr>
                                    </p:animEffect>
                                  </p:childTnLst>
                                </p:cTn>
                              </p:par>
                            </p:childTnLst>
                          </p:cTn>
                        </p:par>
                        <p:par>
                          <p:cTn id="14" fill="hold">
                            <p:stCondLst>
                              <p:cond delay="500"/>
                            </p:stCondLst>
                            <p:childTnLst>
                              <p:par>
                                <p:cTn id="15" presetID="3" presetClass="entr" presetSubtype="10" fill="hold" nodeType="afterEffect">
                                  <p:stCondLst>
                                    <p:cond delay="0"/>
                                  </p:stCondLst>
                                  <p:childTnLst>
                                    <p:set>
                                      <p:cBhvr>
                                        <p:cTn id="16" dur="1" fill="hold">
                                          <p:stCondLst>
                                            <p:cond delay="0"/>
                                          </p:stCondLst>
                                        </p:cTn>
                                        <p:tgtEl>
                                          <p:spTgt spid="19546"/>
                                        </p:tgtEl>
                                        <p:attrNameLst>
                                          <p:attrName>style.visibility</p:attrName>
                                        </p:attrNameLst>
                                      </p:cBhvr>
                                      <p:to>
                                        <p:strVal val="visible"/>
                                      </p:to>
                                    </p:set>
                                    <p:animEffect transition="in" filter="blinds(horizontal)">
                                      <p:cBhvr>
                                        <p:cTn id="17" dur="500"/>
                                        <p:tgtEl>
                                          <p:spTgt spid="1954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547"/>
                                        </p:tgtEl>
                                        <p:attrNameLst>
                                          <p:attrName>style.visibility</p:attrName>
                                        </p:attrNameLst>
                                      </p:cBhvr>
                                      <p:to>
                                        <p:strVal val="visible"/>
                                      </p:to>
                                    </p:set>
                                    <p:animEffect transition="in" filter="blinds(horizontal)">
                                      <p:cBhvr>
                                        <p:cTn id="22" dur="500"/>
                                        <p:tgtEl>
                                          <p:spTgt spid="1954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549"/>
                                        </p:tgtEl>
                                        <p:attrNameLst>
                                          <p:attrName>style.visibility</p:attrName>
                                        </p:attrNameLst>
                                      </p:cBhvr>
                                      <p:to>
                                        <p:strVal val="visible"/>
                                      </p:to>
                                    </p:set>
                                    <p:animEffect transition="in" filter="blinds(horizontal)">
                                      <p:cBhvr>
                                        <p:cTn id="27" dur="500"/>
                                        <p:tgtEl>
                                          <p:spTgt spid="19549"/>
                                        </p:tgtEl>
                                      </p:cBhvr>
                                    </p:animEffect>
                                  </p:childTnLst>
                                </p:cTn>
                              </p:par>
                              <p:par>
                                <p:cTn id="28" presetID="3" presetClass="entr" presetSubtype="10" fill="hold" nodeType="withEffect">
                                  <p:stCondLst>
                                    <p:cond delay="0"/>
                                  </p:stCondLst>
                                  <p:childTnLst>
                                    <p:set>
                                      <p:cBhvr>
                                        <p:cTn id="29" dur="1" fill="hold">
                                          <p:stCondLst>
                                            <p:cond delay="0"/>
                                          </p:stCondLst>
                                        </p:cTn>
                                        <p:tgtEl>
                                          <p:spTgt spid="19551"/>
                                        </p:tgtEl>
                                        <p:attrNameLst>
                                          <p:attrName>style.visibility</p:attrName>
                                        </p:attrNameLst>
                                      </p:cBhvr>
                                      <p:to>
                                        <p:strVal val="visible"/>
                                      </p:to>
                                    </p:set>
                                    <p:animEffect transition="in" filter="blinds(horizontal)">
                                      <p:cBhvr>
                                        <p:cTn id="30" dur="500"/>
                                        <p:tgtEl>
                                          <p:spTgt spid="19551"/>
                                        </p:tgtEl>
                                      </p:cBhvr>
                                    </p:animEffect>
                                  </p:childTnLst>
                                </p:cTn>
                              </p:par>
                              <p:par>
                                <p:cTn id="31" presetID="3" presetClass="entr" presetSubtype="10" fill="hold" nodeType="withEffect">
                                  <p:stCondLst>
                                    <p:cond delay="0"/>
                                  </p:stCondLst>
                                  <p:childTnLst>
                                    <p:set>
                                      <p:cBhvr>
                                        <p:cTn id="32" dur="1" fill="hold">
                                          <p:stCondLst>
                                            <p:cond delay="0"/>
                                          </p:stCondLst>
                                        </p:cTn>
                                        <p:tgtEl>
                                          <p:spTgt spid="19553"/>
                                        </p:tgtEl>
                                        <p:attrNameLst>
                                          <p:attrName>style.visibility</p:attrName>
                                        </p:attrNameLst>
                                      </p:cBhvr>
                                      <p:to>
                                        <p:strVal val="visible"/>
                                      </p:to>
                                    </p:set>
                                    <p:animEffect transition="in" filter="blinds(horizontal)">
                                      <p:cBhvr>
                                        <p:cTn id="33" dur="500"/>
                                        <p:tgtEl>
                                          <p:spTgt spid="19553"/>
                                        </p:tgtEl>
                                      </p:cBhvr>
                                    </p:animEffect>
                                  </p:childTnLst>
                                </p:cTn>
                              </p:par>
                              <p:par>
                                <p:cTn id="34" presetID="3" presetClass="entr" presetSubtype="10" fill="hold" nodeType="withEffect">
                                  <p:stCondLst>
                                    <p:cond delay="0"/>
                                  </p:stCondLst>
                                  <p:childTnLst>
                                    <p:set>
                                      <p:cBhvr>
                                        <p:cTn id="35" dur="1" fill="hold">
                                          <p:stCondLst>
                                            <p:cond delay="0"/>
                                          </p:stCondLst>
                                        </p:cTn>
                                        <p:tgtEl>
                                          <p:spTgt spid="19554"/>
                                        </p:tgtEl>
                                        <p:attrNameLst>
                                          <p:attrName>style.visibility</p:attrName>
                                        </p:attrNameLst>
                                      </p:cBhvr>
                                      <p:to>
                                        <p:strVal val="visible"/>
                                      </p:to>
                                    </p:set>
                                    <p:animEffect transition="in" filter="blinds(horizontal)">
                                      <p:cBhvr>
                                        <p:cTn id="36" dur="500"/>
                                        <p:tgtEl>
                                          <p:spTgt spid="19554"/>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9555"/>
                                        </p:tgtEl>
                                        <p:attrNameLst>
                                          <p:attrName>style.visibility</p:attrName>
                                        </p:attrNameLst>
                                      </p:cBhvr>
                                      <p:to>
                                        <p:strVal val="visible"/>
                                      </p:to>
                                    </p:set>
                                    <p:animEffect transition="in" filter="blinds(horizontal)">
                                      <p:cBhvr>
                                        <p:cTn id="41" dur="500"/>
                                        <p:tgtEl>
                                          <p:spTgt spid="19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3578847" y="363539"/>
            <a:ext cx="5034306" cy="533400"/>
          </a:xfrm>
        </p:spPr>
        <p:txBody>
          <a:bodyPr>
            <a:normAutofit fontScale="90000"/>
          </a:bodyPr>
          <a:lstStyle/>
          <a:p>
            <a:pPr algn="ctr"/>
            <a:r>
              <a:rPr lang="zh-CN" altLang="en-US" dirty="0" smtClean="0">
                <a:solidFill>
                  <a:srgbClr val="FFCC00"/>
                </a:solidFill>
                <a:latin typeface="Arial" panose="020B0604020202020204" pitchFamily="34" charset="0"/>
                <a:ea typeface="黑体" panose="02010600030101010101" pitchFamily="49" charset="-122"/>
              </a:rPr>
              <a:t>脉冲异步电路举例</a:t>
            </a:r>
          </a:p>
        </p:txBody>
      </p:sp>
      <p:sp>
        <p:nvSpPr>
          <p:cNvPr id="371717" name="Rectangle 5"/>
          <p:cNvSpPr>
            <a:spLocks noChangeArrowheads="1"/>
          </p:cNvSpPr>
          <p:nvPr/>
        </p:nvSpPr>
        <p:spPr bwMode="auto">
          <a:xfrm>
            <a:off x="2684297" y="3391150"/>
            <a:ext cx="5682005" cy="523220"/>
          </a:xfrm>
          <a:prstGeom prst="rect">
            <a:avLst/>
          </a:prstGeom>
          <a:noFill/>
          <a:ln w="9525">
            <a:noFill/>
            <a:miter lim="800000"/>
          </a:ln>
        </p:spPr>
        <p:txBody>
          <a:bodyPr wrap="none">
            <a:spAutoFit/>
          </a:bodyPr>
          <a:lstStyle/>
          <a:p>
            <a:pPr algn="l">
              <a:lnSpc>
                <a:spcPct val="100000"/>
              </a:lnSpc>
              <a:spcBef>
                <a:spcPct val="0"/>
              </a:spcBef>
            </a:pPr>
            <a:r>
              <a:rPr kumimoji="1" lang="zh-CN" altLang="en-US" sz="2400" dirty="0">
                <a:solidFill>
                  <a:srgbClr val="CC3300"/>
                </a:solidFill>
                <a:latin typeface="楷体_GB2312" panose="02010609030101010101" charset="-122"/>
                <a:ea typeface="楷体_GB2312" panose="02010609030101010101" charset="-122"/>
              </a:rPr>
              <a:t>时钟方程</a:t>
            </a:r>
            <a:r>
              <a:rPr kumimoji="1" lang="en-US" altLang="zh-CN" sz="2400" dirty="0">
                <a:solidFill>
                  <a:srgbClr val="CC3300"/>
                </a:solidFill>
                <a:latin typeface="楷体_GB2312" panose="02010609030101010101" charset="-122"/>
                <a:ea typeface="楷体_GB2312" panose="02010609030101010101" charset="-122"/>
              </a:rPr>
              <a:t>:</a:t>
            </a:r>
            <a:r>
              <a:rPr kumimoji="1" lang="en-US" altLang="zh-CN" sz="2800" dirty="0">
                <a:solidFill>
                  <a:srgbClr val="FFFF00"/>
                </a:solidFill>
              </a:rPr>
              <a:t>   </a:t>
            </a:r>
            <a:r>
              <a:rPr kumimoji="1" lang="en-US" altLang="zh-CN" sz="2400" dirty="0" smtClean="0"/>
              <a:t>CP</a:t>
            </a:r>
            <a:r>
              <a:rPr kumimoji="1" lang="en-US" altLang="zh-CN" sz="2400" baseline="-25000" dirty="0" smtClean="0"/>
              <a:t>0</a:t>
            </a:r>
            <a:r>
              <a:rPr kumimoji="1" lang="en-US" altLang="zh-CN" sz="2400" dirty="0" smtClean="0"/>
              <a:t> </a:t>
            </a:r>
            <a:r>
              <a:rPr kumimoji="1" lang="en-US" altLang="zh-CN" sz="2400" dirty="0"/>
              <a:t>= CP</a:t>
            </a:r>
            <a:r>
              <a:rPr kumimoji="1" lang="en-US" altLang="zh-CN" sz="2400" baseline="-25000" dirty="0"/>
              <a:t>2</a:t>
            </a:r>
            <a:r>
              <a:rPr kumimoji="1" lang="en-US" altLang="zh-CN" sz="2400" dirty="0"/>
              <a:t>= CP        CP</a:t>
            </a:r>
            <a:r>
              <a:rPr kumimoji="1" lang="en-US" altLang="zh-CN" sz="2400" baseline="-25000" dirty="0"/>
              <a:t>1</a:t>
            </a:r>
            <a:r>
              <a:rPr kumimoji="1" lang="en-US" altLang="zh-CN" sz="2400" dirty="0"/>
              <a:t>=Q</a:t>
            </a:r>
            <a:r>
              <a:rPr kumimoji="1" lang="en-US" altLang="zh-CN" sz="2400" baseline="-25000" dirty="0"/>
              <a:t>0</a:t>
            </a:r>
            <a:r>
              <a:rPr kumimoji="1" lang="en-US" altLang="zh-CN" sz="2400" dirty="0">
                <a:solidFill>
                  <a:srgbClr val="FFFF00"/>
                </a:solidFill>
              </a:rPr>
              <a:t> </a:t>
            </a:r>
          </a:p>
        </p:txBody>
      </p:sp>
      <p:sp>
        <p:nvSpPr>
          <p:cNvPr id="371764" name="Rectangle 52"/>
          <p:cNvSpPr>
            <a:spLocks noChangeArrowheads="1"/>
          </p:cNvSpPr>
          <p:nvPr/>
        </p:nvSpPr>
        <p:spPr bwMode="auto">
          <a:xfrm>
            <a:off x="2674939" y="4119813"/>
            <a:ext cx="1766887" cy="519113"/>
          </a:xfrm>
          <a:prstGeom prst="rect">
            <a:avLst/>
          </a:prstGeom>
          <a:noFill/>
          <a:ln w="9525">
            <a:noFill/>
            <a:miter lim="800000"/>
          </a:ln>
        </p:spPr>
        <p:txBody>
          <a:bodyPr wrap="none">
            <a:spAutoFit/>
          </a:bodyPr>
          <a:lstStyle/>
          <a:p>
            <a:pPr algn="l">
              <a:lnSpc>
                <a:spcPct val="100000"/>
              </a:lnSpc>
              <a:spcBef>
                <a:spcPct val="0"/>
              </a:spcBef>
            </a:pPr>
            <a:r>
              <a:rPr kumimoji="1" lang="zh-CN" altLang="en-US" sz="2400">
                <a:solidFill>
                  <a:srgbClr val="CC3300"/>
                </a:solidFill>
                <a:ea typeface="楷体_GB2312" panose="02010609030101010101" charset="-122"/>
              </a:rPr>
              <a:t>驱动方程</a:t>
            </a:r>
            <a:r>
              <a:rPr kumimoji="1" lang="zh-CN" altLang="en-US" sz="2800">
                <a:solidFill>
                  <a:srgbClr val="CC3300"/>
                </a:solidFill>
              </a:rPr>
              <a:t>：</a:t>
            </a:r>
            <a:endParaRPr kumimoji="1" lang="zh-CN" altLang="en-US" sz="2800" baseline="-25000">
              <a:solidFill>
                <a:srgbClr val="CC3300"/>
              </a:solidFill>
            </a:endParaRPr>
          </a:p>
        </p:txBody>
      </p:sp>
      <p:grpSp>
        <p:nvGrpSpPr>
          <p:cNvPr id="2" name="Group 118"/>
          <p:cNvGrpSpPr/>
          <p:nvPr/>
        </p:nvGrpSpPr>
        <p:grpSpPr bwMode="auto">
          <a:xfrm>
            <a:off x="4335464" y="3948365"/>
            <a:ext cx="5197475" cy="869951"/>
            <a:chOff x="1771" y="2376"/>
            <a:chExt cx="3274" cy="548"/>
          </a:xfrm>
        </p:grpSpPr>
        <p:sp>
          <p:nvSpPr>
            <p:cNvPr id="50236" name="Text Box 53"/>
            <p:cNvSpPr txBox="1">
              <a:spLocks noChangeArrowheads="1"/>
            </p:cNvSpPr>
            <p:nvPr/>
          </p:nvSpPr>
          <p:spPr bwMode="auto">
            <a:xfrm>
              <a:off x="1771" y="2376"/>
              <a:ext cx="3274" cy="548"/>
            </a:xfrm>
            <a:prstGeom prst="rect">
              <a:avLst/>
            </a:prstGeom>
            <a:noFill/>
            <a:ln w="38100">
              <a:noFill/>
              <a:miter lim="800000"/>
            </a:ln>
          </p:spPr>
          <p:txBody>
            <a:bodyPr lIns="90000" tIns="46800" rIns="90000" bIns="46800">
              <a:spAutoFit/>
            </a:bodyPr>
            <a:lstStyle/>
            <a:p>
              <a:pPr algn="l">
                <a:lnSpc>
                  <a:spcPct val="100000"/>
                </a:lnSpc>
              </a:pPr>
              <a:r>
                <a:rPr kumimoji="1" lang="en-US" altLang="zh-CN" sz="2400"/>
                <a:t>J</a:t>
              </a:r>
              <a:r>
                <a:rPr kumimoji="1" lang="en-US" altLang="zh-CN" sz="2400" baseline="-25000"/>
                <a:t>0</a:t>
              </a:r>
              <a:r>
                <a:rPr kumimoji="1" lang="en-US" altLang="zh-CN" sz="2400"/>
                <a:t>=Q</a:t>
              </a:r>
              <a:r>
                <a:rPr kumimoji="1" lang="en-US" altLang="zh-CN" sz="2400" baseline="-25000"/>
                <a:t>2</a:t>
              </a:r>
              <a:r>
                <a:rPr kumimoji="1" lang="en-US" altLang="zh-CN" sz="2400" baseline="30000"/>
                <a:t>n</a:t>
              </a:r>
              <a:r>
                <a:rPr kumimoji="1" lang="en-US" altLang="zh-CN" sz="2400"/>
                <a:t>      J</a:t>
              </a:r>
              <a:r>
                <a:rPr kumimoji="1" lang="en-US" altLang="zh-CN" sz="2400" baseline="-25000"/>
                <a:t>1</a:t>
              </a:r>
              <a:r>
                <a:rPr kumimoji="1" lang="en-US" altLang="zh-CN" sz="2400"/>
                <a:t>=Q</a:t>
              </a:r>
              <a:r>
                <a:rPr kumimoji="1" lang="en-US" altLang="zh-CN" sz="2400" baseline="-25000"/>
                <a:t>0</a:t>
              </a:r>
              <a:r>
                <a:rPr kumimoji="1" lang="en-US" altLang="zh-CN" sz="2400" baseline="30000"/>
                <a:t>n</a:t>
              </a:r>
              <a:r>
                <a:rPr kumimoji="1" lang="en-US" altLang="zh-CN" sz="2400"/>
                <a:t>       J</a:t>
              </a:r>
              <a:r>
                <a:rPr kumimoji="1" lang="en-US" altLang="zh-CN" sz="2400" baseline="-25000"/>
                <a:t>2</a:t>
              </a:r>
              <a:r>
                <a:rPr kumimoji="1" lang="en-US" altLang="zh-CN" sz="2400"/>
                <a:t>=Q</a:t>
              </a:r>
              <a:r>
                <a:rPr kumimoji="1" lang="en-US" altLang="zh-CN" sz="2400" baseline="-25000"/>
                <a:t>1</a:t>
              </a:r>
              <a:r>
                <a:rPr kumimoji="1" lang="en-US" altLang="zh-CN" sz="2400" baseline="30000"/>
                <a:t>n</a:t>
              </a:r>
              <a:r>
                <a:rPr kumimoji="1" lang="en-US" altLang="zh-CN" sz="2400"/>
                <a:t>Q</a:t>
              </a:r>
              <a:r>
                <a:rPr kumimoji="1" lang="en-US" altLang="zh-CN" sz="2400" baseline="-25000"/>
                <a:t>0</a:t>
              </a:r>
              <a:r>
                <a:rPr kumimoji="1" lang="en-US" altLang="zh-CN" sz="2400" baseline="30000"/>
                <a:t>n</a:t>
              </a:r>
              <a:endParaRPr kumimoji="1" lang="en-US" altLang="zh-CN" sz="2400"/>
            </a:p>
            <a:p>
              <a:pPr algn="l">
                <a:lnSpc>
                  <a:spcPct val="60000"/>
                </a:lnSpc>
              </a:pPr>
              <a:r>
                <a:rPr kumimoji="1" lang="en-US" altLang="zh-CN" sz="2400"/>
                <a:t>K</a:t>
              </a:r>
              <a:r>
                <a:rPr kumimoji="1" lang="en-US" altLang="zh-CN" sz="2400" baseline="-25000"/>
                <a:t>0</a:t>
              </a:r>
              <a:r>
                <a:rPr kumimoji="1" lang="en-US" altLang="zh-CN" sz="2400"/>
                <a:t>=1          K</a:t>
              </a:r>
              <a:r>
                <a:rPr kumimoji="1" lang="en-US" altLang="zh-CN" sz="2400" baseline="-25000"/>
                <a:t>1</a:t>
              </a:r>
              <a:r>
                <a:rPr kumimoji="1" lang="en-US" altLang="zh-CN" sz="2400"/>
                <a:t>=1          K</a:t>
              </a:r>
              <a:r>
                <a:rPr kumimoji="1" lang="en-US" altLang="zh-CN" sz="2400" baseline="-25000"/>
                <a:t>2</a:t>
              </a:r>
              <a:r>
                <a:rPr kumimoji="1" lang="en-US" altLang="zh-CN" sz="2400"/>
                <a:t>=1</a:t>
              </a:r>
              <a:endParaRPr kumimoji="1" lang="en-US" altLang="zh-CN" sz="2400" baseline="30000"/>
            </a:p>
          </p:txBody>
        </p:sp>
        <p:sp>
          <p:nvSpPr>
            <p:cNvPr id="50237" name="Line 54"/>
            <p:cNvSpPr>
              <a:spLocks noChangeShapeType="1"/>
            </p:cNvSpPr>
            <p:nvPr/>
          </p:nvSpPr>
          <p:spPr bwMode="auto">
            <a:xfrm>
              <a:off x="2094" y="2419"/>
              <a:ext cx="160" cy="0"/>
            </a:xfrm>
            <a:prstGeom prst="line">
              <a:avLst/>
            </a:prstGeom>
            <a:noFill/>
            <a:ln w="38100">
              <a:solidFill>
                <a:schemeClr val="tx1"/>
              </a:solidFill>
              <a:round/>
            </a:ln>
          </p:spPr>
          <p:txBody>
            <a:bodyPr lIns="90000" tIns="46800" rIns="90000" bIns="46800">
              <a:spAutoFit/>
            </a:bodyPr>
            <a:lstStyle/>
            <a:p>
              <a:endParaRPr lang="zh-CN" altLang="en-US"/>
            </a:p>
          </p:txBody>
        </p:sp>
      </p:grpSp>
      <p:sp>
        <p:nvSpPr>
          <p:cNvPr id="371768" name="Rectangle 56"/>
          <p:cNvSpPr>
            <a:spLocks noChangeArrowheads="1"/>
          </p:cNvSpPr>
          <p:nvPr/>
        </p:nvSpPr>
        <p:spPr bwMode="auto">
          <a:xfrm>
            <a:off x="2659231" y="5577137"/>
            <a:ext cx="1716087" cy="457200"/>
          </a:xfrm>
          <a:prstGeom prst="rect">
            <a:avLst/>
          </a:prstGeom>
          <a:noFill/>
          <a:ln w="9525">
            <a:noFill/>
            <a:miter lim="800000"/>
          </a:ln>
        </p:spPr>
        <p:txBody>
          <a:bodyPr wrap="none">
            <a:spAutoFit/>
          </a:bodyPr>
          <a:lstStyle/>
          <a:p>
            <a:pPr algn="l">
              <a:lnSpc>
                <a:spcPct val="100000"/>
              </a:lnSpc>
              <a:spcBef>
                <a:spcPct val="0"/>
              </a:spcBef>
            </a:pPr>
            <a:r>
              <a:rPr kumimoji="1" lang="zh-CN" altLang="en-US" sz="2400" dirty="0">
                <a:solidFill>
                  <a:srgbClr val="CC3300"/>
                </a:solidFill>
                <a:ea typeface="楷体_GB2312" panose="02010609030101010101" charset="-122"/>
              </a:rPr>
              <a:t>状态方程：</a:t>
            </a:r>
          </a:p>
        </p:txBody>
      </p:sp>
      <p:grpSp>
        <p:nvGrpSpPr>
          <p:cNvPr id="3" name="Group 117"/>
          <p:cNvGrpSpPr/>
          <p:nvPr/>
        </p:nvGrpSpPr>
        <p:grpSpPr bwMode="auto">
          <a:xfrm>
            <a:off x="4284664" y="5050087"/>
            <a:ext cx="4435475" cy="1466850"/>
            <a:chOff x="1905" y="3090"/>
            <a:chExt cx="2794" cy="924"/>
          </a:xfrm>
        </p:grpSpPr>
        <p:sp>
          <p:nvSpPr>
            <p:cNvPr id="50228" name="Rectangle 57"/>
            <p:cNvSpPr>
              <a:spLocks noChangeArrowheads="1"/>
            </p:cNvSpPr>
            <p:nvPr/>
          </p:nvSpPr>
          <p:spPr bwMode="auto">
            <a:xfrm>
              <a:off x="2025" y="3393"/>
              <a:ext cx="2622" cy="327"/>
            </a:xfrm>
            <a:prstGeom prst="rect">
              <a:avLst/>
            </a:prstGeom>
            <a:noFill/>
            <a:ln w="9525">
              <a:noFill/>
              <a:miter lim="800000"/>
            </a:ln>
          </p:spPr>
          <p:txBody>
            <a:bodyPr>
              <a:spAutoFit/>
            </a:bodyPr>
            <a:lstStyle/>
            <a:p>
              <a:pPr algn="l">
                <a:lnSpc>
                  <a:spcPct val="100000"/>
                </a:lnSpc>
                <a:spcBef>
                  <a:spcPct val="0"/>
                </a:spcBef>
              </a:pPr>
              <a:r>
                <a:rPr kumimoji="1" lang="zh-CN" altLang="en-US" sz="2800" dirty="0">
                  <a:solidFill>
                    <a:srgbClr val="FFFF00"/>
                  </a:solidFill>
                </a:rPr>
                <a:t> </a:t>
              </a:r>
              <a:r>
                <a:rPr kumimoji="1" lang="en-US" altLang="zh-CN" sz="2400" dirty="0"/>
                <a:t>Q</a:t>
              </a:r>
              <a:r>
                <a:rPr kumimoji="1" lang="en-US" altLang="zh-CN" sz="2400" baseline="-25000" dirty="0"/>
                <a:t>1</a:t>
              </a:r>
              <a:r>
                <a:rPr kumimoji="1" lang="en-US" altLang="zh-CN" sz="2400" baseline="30000" dirty="0"/>
                <a:t>n+1</a:t>
              </a:r>
              <a:r>
                <a:rPr kumimoji="1" lang="en-US" altLang="zh-CN" sz="2400" dirty="0"/>
                <a:t>=Q</a:t>
              </a:r>
              <a:r>
                <a:rPr kumimoji="1" lang="en-US" altLang="zh-CN" sz="2400" baseline="-25000" dirty="0"/>
                <a:t>1</a:t>
              </a:r>
              <a:r>
                <a:rPr kumimoji="1" lang="en-US" altLang="zh-CN" sz="2400" baseline="30000" dirty="0"/>
                <a:t>n</a:t>
              </a:r>
              <a:r>
                <a:rPr kumimoji="1" lang="en-US" altLang="zh-CN" sz="2400" dirty="0"/>
                <a:t>Q</a:t>
              </a:r>
              <a:r>
                <a:rPr kumimoji="1" lang="en-US" altLang="zh-CN" sz="2400" baseline="-25000" dirty="0"/>
                <a:t>0</a:t>
              </a:r>
              <a:r>
                <a:rPr kumimoji="1" lang="en-US" altLang="zh-CN" sz="2400" baseline="30000" dirty="0"/>
                <a:t>n</a:t>
              </a:r>
              <a:r>
                <a:rPr kumimoji="1" lang="en-US" altLang="zh-CN" sz="2400" baseline="30000" dirty="0">
                  <a:solidFill>
                    <a:srgbClr val="FFFF00"/>
                  </a:solidFill>
                </a:rPr>
                <a:t>          </a:t>
              </a:r>
              <a:r>
                <a:rPr kumimoji="1" lang="zh-CN" altLang="en-US" sz="2400" dirty="0">
                  <a:solidFill>
                    <a:srgbClr val="FF33CC"/>
                  </a:solidFill>
                </a:rPr>
                <a:t>（</a:t>
              </a:r>
              <a:r>
                <a:rPr kumimoji="1" lang="en-US" altLang="zh-CN" sz="2400" dirty="0">
                  <a:solidFill>
                    <a:srgbClr val="FF33CC"/>
                  </a:solidFill>
                </a:rPr>
                <a:t>Q0 </a:t>
              </a:r>
              <a:r>
                <a:rPr kumimoji="1" lang="en-US" altLang="zh-CN" sz="2400" dirty="0">
                  <a:solidFill>
                    <a:srgbClr val="FF33CC"/>
                  </a:solidFill>
                  <a:sym typeface="Symbol" panose="05050102010706020507" pitchFamily="18" charset="2"/>
                </a:rPr>
                <a:t></a:t>
              </a:r>
              <a:r>
                <a:rPr kumimoji="1" lang="en-US" altLang="zh-CN" sz="2400" dirty="0">
                  <a:solidFill>
                    <a:srgbClr val="FF33CC"/>
                  </a:solidFill>
                </a:rPr>
                <a:t> </a:t>
              </a:r>
              <a:r>
                <a:rPr kumimoji="1" lang="zh-CN" altLang="en-US" sz="2400" dirty="0">
                  <a:solidFill>
                    <a:srgbClr val="FF33CC"/>
                  </a:solidFill>
                </a:rPr>
                <a:t>）</a:t>
              </a:r>
              <a:endParaRPr kumimoji="1" lang="en-US" altLang="zh-CN" sz="2400" dirty="0">
                <a:solidFill>
                  <a:srgbClr val="FF33CC"/>
                </a:solidFill>
              </a:endParaRPr>
            </a:p>
          </p:txBody>
        </p:sp>
        <p:sp>
          <p:nvSpPr>
            <p:cNvPr id="50229" name="Line 58"/>
            <p:cNvSpPr>
              <a:spLocks noChangeShapeType="1"/>
            </p:cNvSpPr>
            <p:nvPr/>
          </p:nvSpPr>
          <p:spPr bwMode="auto">
            <a:xfrm>
              <a:off x="2681" y="3478"/>
              <a:ext cx="144" cy="0"/>
            </a:xfrm>
            <a:prstGeom prst="line">
              <a:avLst/>
            </a:prstGeom>
            <a:noFill/>
            <a:ln w="28575">
              <a:solidFill>
                <a:schemeClr val="tx1"/>
              </a:solidFill>
              <a:round/>
            </a:ln>
          </p:spPr>
          <p:txBody>
            <a:bodyPr/>
            <a:lstStyle/>
            <a:p>
              <a:endParaRPr lang="zh-CN" altLang="en-US"/>
            </a:p>
          </p:txBody>
        </p:sp>
        <p:sp>
          <p:nvSpPr>
            <p:cNvPr id="50230" name="Rectangle 59"/>
            <p:cNvSpPr>
              <a:spLocks noChangeArrowheads="1"/>
            </p:cNvSpPr>
            <p:nvPr/>
          </p:nvSpPr>
          <p:spPr bwMode="auto">
            <a:xfrm>
              <a:off x="2075" y="3726"/>
              <a:ext cx="2492" cy="288"/>
            </a:xfrm>
            <a:prstGeom prst="rect">
              <a:avLst/>
            </a:prstGeom>
            <a:noFill/>
            <a:ln w="9525">
              <a:noFill/>
              <a:miter lim="800000"/>
            </a:ln>
          </p:spPr>
          <p:txBody>
            <a:bodyPr>
              <a:spAutoFit/>
            </a:bodyPr>
            <a:lstStyle/>
            <a:p>
              <a:pPr algn="l">
                <a:lnSpc>
                  <a:spcPct val="100000"/>
                </a:lnSpc>
                <a:spcBef>
                  <a:spcPct val="0"/>
                </a:spcBef>
              </a:pPr>
              <a:r>
                <a:rPr kumimoji="1" lang="en-US" altLang="zh-CN" sz="2400" dirty="0"/>
                <a:t>Q</a:t>
              </a:r>
              <a:r>
                <a:rPr kumimoji="1" lang="en-US" altLang="zh-CN" sz="2400" baseline="-25000" dirty="0"/>
                <a:t>2</a:t>
              </a:r>
              <a:r>
                <a:rPr kumimoji="1" lang="en-US" altLang="zh-CN" sz="2400" baseline="30000" dirty="0"/>
                <a:t>n+1</a:t>
              </a:r>
              <a:r>
                <a:rPr kumimoji="1" lang="en-US" altLang="zh-CN" sz="2400" dirty="0"/>
                <a:t>=Q</a:t>
              </a:r>
              <a:r>
                <a:rPr kumimoji="1" lang="en-US" altLang="zh-CN" sz="2400" baseline="-25000" dirty="0"/>
                <a:t>2</a:t>
              </a:r>
              <a:r>
                <a:rPr kumimoji="1" lang="en-US" altLang="zh-CN" sz="2400" baseline="30000" dirty="0"/>
                <a:t>n</a:t>
              </a:r>
              <a:r>
                <a:rPr kumimoji="1" lang="en-US" altLang="zh-CN" sz="2400" dirty="0"/>
                <a:t>Q</a:t>
              </a:r>
              <a:r>
                <a:rPr kumimoji="1" lang="en-US" altLang="zh-CN" sz="2400" baseline="30000" dirty="0"/>
                <a:t>n</a:t>
              </a:r>
              <a:r>
                <a:rPr kumimoji="1" lang="en-US" altLang="zh-CN" sz="2400" baseline="-25000" dirty="0"/>
                <a:t>1</a:t>
              </a:r>
              <a:r>
                <a:rPr kumimoji="1" lang="en-US" altLang="zh-CN" sz="2400" dirty="0"/>
                <a:t>Q</a:t>
              </a:r>
              <a:r>
                <a:rPr kumimoji="1" lang="en-US" altLang="zh-CN" sz="2400" baseline="-25000" dirty="0"/>
                <a:t>0</a:t>
              </a:r>
              <a:r>
                <a:rPr kumimoji="1" lang="en-US" altLang="zh-CN" sz="2400" baseline="30000" dirty="0"/>
                <a:t>n </a:t>
              </a:r>
              <a:r>
                <a:rPr kumimoji="1" lang="en-US" altLang="zh-CN" sz="2400" baseline="30000" dirty="0" smtClean="0"/>
                <a:t> </a:t>
              </a:r>
              <a:r>
                <a:rPr kumimoji="1" lang="zh-CN" altLang="en-US" sz="2400" dirty="0" smtClean="0">
                  <a:solidFill>
                    <a:srgbClr val="FF33CC"/>
                  </a:solidFill>
                </a:rPr>
                <a:t>（</a:t>
              </a:r>
              <a:r>
                <a:rPr kumimoji="1" lang="en-US" altLang="zh-CN" sz="2400" dirty="0">
                  <a:solidFill>
                    <a:srgbClr val="FF33CC"/>
                  </a:solidFill>
                </a:rPr>
                <a:t>CP </a:t>
              </a:r>
              <a:r>
                <a:rPr kumimoji="1" lang="en-US" altLang="zh-CN" sz="2400" dirty="0">
                  <a:solidFill>
                    <a:srgbClr val="FF33CC"/>
                  </a:solidFill>
                  <a:sym typeface="Symbol" panose="05050102010706020507" pitchFamily="18" charset="2"/>
                </a:rPr>
                <a:t></a:t>
              </a:r>
              <a:r>
                <a:rPr kumimoji="1" lang="en-US" altLang="zh-CN" sz="2400" dirty="0">
                  <a:solidFill>
                    <a:srgbClr val="FF33CC"/>
                  </a:solidFill>
                </a:rPr>
                <a:t> </a:t>
              </a:r>
              <a:r>
                <a:rPr kumimoji="1" lang="zh-CN" altLang="en-US" sz="2400" dirty="0">
                  <a:solidFill>
                    <a:srgbClr val="FF33CC"/>
                  </a:solidFill>
                </a:rPr>
                <a:t>）</a:t>
              </a:r>
              <a:r>
                <a:rPr kumimoji="1" lang="zh-CN" altLang="en-US" sz="2400" dirty="0"/>
                <a:t> </a:t>
              </a:r>
              <a:endParaRPr kumimoji="1" lang="en-US" altLang="zh-CN" sz="2400" dirty="0"/>
            </a:p>
          </p:txBody>
        </p:sp>
        <p:sp>
          <p:nvSpPr>
            <p:cNvPr id="50231" name="Rectangle 60"/>
            <p:cNvSpPr>
              <a:spLocks noChangeArrowheads="1"/>
            </p:cNvSpPr>
            <p:nvPr/>
          </p:nvSpPr>
          <p:spPr bwMode="auto">
            <a:xfrm>
              <a:off x="2037" y="3090"/>
              <a:ext cx="2662" cy="327"/>
            </a:xfrm>
            <a:prstGeom prst="rect">
              <a:avLst/>
            </a:prstGeom>
            <a:noFill/>
            <a:ln w="9525">
              <a:noFill/>
              <a:miter lim="800000"/>
            </a:ln>
          </p:spPr>
          <p:txBody>
            <a:bodyPr>
              <a:spAutoFit/>
            </a:bodyPr>
            <a:lstStyle/>
            <a:p>
              <a:pPr algn="l">
                <a:lnSpc>
                  <a:spcPct val="100000"/>
                </a:lnSpc>
                <a:spcBef>
                  <a:spcPct val="0"/>
                </a:spcBef>
              </a:pPr>
              <a:r>
                <a:rPr kumimoji="1" lang="zh-CN" altLang="en-US" sz="2800" dirty="0">
                  <a:solidFill>
                    <a:srgbClr val="FFFF00"/>
                  </a:solidFill>
                </a:rPr>
                <a:t> </a:t>
              </a:r>
              <a:r>
                <a:rPr kumimoji="1" lang="en-US" altLang="zh-CN" sz="2400" dirty="0"/>
                <a:t>Q</a:t>
              </a:r>
              <a:r>
                <a:rPr kumimoji="1" lang="en-US" altLang="zh-CN" sz="2400" baseline="-25000" dirty="0"/>
                <a:t>0</a:t>
              </a:r>
              <a:r>
                <a:rPr kumimoji="1" lang="en-US" altLang="zh-CN" sz="2400" baseline="30000" dirty="0"/>
                <a:t>n+1</a:t>
              </a:r>
              <a:r>
                <a:rPr kumimoji="1" lang="en-US" altLang="zh-CN" sz="2400" dirty="0"/>
                <a:t>=Q</a:t>
              </a:r>
              <a:r>
                <a:rPr kumimoji="1" lang="en-US" altLang="zh-CN" sz="2400" baseline="-25000" dirty="0"/>
                <a:t>2</a:t>
              </a:r>
              <a:r>
                <a:rPr kumimoji="1" lang="en-US" altLang="zh-CN" sz="2400" baseline="30000" dirty="0"/>
                <a:t>n</a:t>
              </a:r>
              <a:r>
                <a:rPr kumimoji="1" lang="en-US" altLang="zh-CN" sz="2400" dirty="0"/>
                <a:t>Q</a:t>
              </a:r>
              <a:r>
                <a:rPr kumimoji="1" lang="en-US" altLang="zh-CN" sz="2400" baseline="-25000" dirty="0"/>
                <a:t>0</a:t>
              </a:r>
              <a:r>
                <a:rPr kumimoji="1" lang="en-US" altLang="zh-CN" sz="2400" baseline="30000" dirty="0"/>
                <a:t>n </a:t>
              </a:r>
              <a:r>
                <a:rPr kumimoji="1" lang="en-US" altLang="zh-CN" sz="2800" baseline="30000" dirty="0"/>
                <a:t>      </a:t>
              </a:r>
              <a:r>
                <a:rPr kumimoji="1" lang="en-US" altLang="zh-CN" sz="2800" baseline="30000" dirty="0" smtClean="0"/>
                <a:t>  </a:t>
              </a:r>
              <a:r>
                <a:rPr kumimoji="1" lang="zh-CN" altLang="en-US" sz="2400" dirty="0">
                  <a:solidFill>
                    <a:srgbClr val="FF33CC"/>
                  </a:solidFill>
                </a:rPr>
                <a:t>（</a:t>
              </a:r>
              <a:r>
                <a:rPr kumimoji="1" lang="en-US" altLang="zh-CN" sz="2400" dirty="0">
                  <a:solidFill>
                    <a:srgbClr val="FF33CC"/>
                  </a:solidFill>
                </a:rPr>
                <a:t>CP</a:t>
              </a:r>
              <a:r>
                <a:rPr kumimoji="1" lang="en-US" altLang="zh-CN" sz="2400" dirty="0" smtClean="0">
                  <a:solidFill>
                    <a:srgbClr val="FF33CC"/>
                  </a:solidFill>
                  <a:sym typeface="Symbol" panose="05050102010706020507" pitchFamily="18" charset="2"/>
                </a:rPr>
                <a:t> </a:t>
              </a:r>
              <a:r>
                <a:rPr kumimoji="1" lang="zh-CN" altLang="en-US" sz="2400" dirty="0" smtClean="0">
                  <a:solidFill>
                    <a:srgbClr val="FF33CC"/>
                  </a:solidFill>
                </a:rPr>
                <a:t>）</a:t>
              </a:r>
              <a:r>
                <a:rPr kumimoji="1" lang="zh-CN" altLang="en-US" sz="2800" baseline="30000" dirty="0" smtClean="0">
                  <a:solidFill>
                    <a:srgbClr val="FFFF00"/>
                  </a:solidFill>
                </a:rPr>
                <a:t>       </a:t>
              </a:r>
              <a:r>
                <a:rPr kumimoji="1" lang="zh-CN" altLang="en-US" sz="2800" baseline="-25000" dirty="0" smtClean="0">
                  <a:solidFill>
                    <a:srgbClr val="FFFF00"/>
                  </a:solidFill>
                </a:rPr>
                <a:t> </a:t>
              </a:r>
              <a:endParaRPr kumimoji="1" lang="zh-CN" altLang="en-US" sz="2800" baseline="-25000" dirty="0">
                <a:solidFill>
                  <a:srgbClr val="FFFF00"/>
                </a:solidFill>
              </a:endParaRPr>
            </a:p>
          </p:txBody>
        </p:sp>
        <p:sp>
          <p:nvSpPr>
            <p:cNvPr id="50232" name="Line 61"/>
            <p:cNvSpPr>
              <a:spLocks noChangeShapeType="1"/>
            </p:cNvSpPr>
            <p:nvPr/>
          </p:nvSpPr>
          <p:spPr bwMode="auto">
            <a:xfrm>
              <a:off x="2701" y="3162"/>
              <a:ext cx="144" cy="0"/>
            </a:xfrm>
            <a:prstGeom prst="line">
              <a:avLst/>
            </a:prstGeom>
            <a:noFill/>
            <a:ln w="28575">
              <a:solidFill>
                <a:schemeClr val="tx1"/>
              </a:solidFill>
              <a:round/>
            </a:ln>
          </p:spPr>
          <p:txBody>
            <a:bodyPr/>
            <a:lstStyle/>
            <a:p>
              <a:endParaRPr lang="zh-CN" altLang="en-US"/>
            </a:p>
          </p:txBody>
        </p:sp>
        <p:sp>
          <p:nvSpPr>
            <p:cNvPr id="50233" name="Line 62"/>
            <p:cNvSpPr>
              <a:spLocks noChangeShapeType="1"/>
            </p:cNvSpPr>
            <p:nvPr/>
          </p:nvSpPr>
          <p:spPr bwMode="auto">
            <a:xfrm>
              <a:off x="2989" y="3162"/>
              <a:ext cx="144" cy="0"/>
            </a:xfrm>
            <a:prstGeom prst="line">
              <a:avLst/>
            </a:prstGeom>
            <a:noFill/>
            <a:ln w="28575">
              <a:solidFill>
                <a:schemeClr val="tx1"/>
              </a:solidFill>
              <a:round/>
            </a:ln>
          </p:spPr>
          <p:txBody>
            <a:bodyPr/>
            <a:lstStyle/>
            <a:p>
              <a:endParaRPr lang="zh-CN" altLang="en-US"/>
            </a:p>
          </p:txBody>
        </p:sp>
        <p:sp>
          <p:nvSpPr>
            <p:cNvPr id="50234" name="AutoShape 64"/>
            <p:cNvSpPr/>
            <p:nvPr/>
          </p:nvSpPr>
          <p:spPr bwMode="auto">
            <a:xfrm>
              <a:off x="1905" y="3178"/>
              <a:ext cx="204" cy="804"/>
            </a:xfrm>
            <a:prstGeom prst="leftBrace">
              <a:avLst>
                <a:gd name="adj1" fmla="val 32843"/>
                <a:gd name="adj2" fmla="val 50000"/>
              </a:avLst>
            </a:prstGeom>
            <a:noFill/>
            <a:ln w="38100">
              <a:solidFill>
                <a:srgbClr val="FF0000"/>
              </a:solidFill>
              <a:round/>
            </a:ln>
          </p:spPr>
          <p:txBody>
            <a:bodyPr wrap="none" anchor="ctr"/>
            <a:lstStyle/>
            <a:p>
              <a:endParaRPr lang="zh-CN" altLang="en-US"/>
            </a:p>
          </p:txBody>
        </p:sp>
        <p:sp>
          <p:nvSpPr>
            <p:cNvPr id="50235" name="Line 66"/>
            <p:cNvSpPr>
              <a:spLocks noChangeShapeType="1"/>
            </p:cNvSpPr>
            <p:nvPr/>
          </p:nvSpPr>
          <p:spPr bwMode="auto">
            <a:xfrm>
              <a:off x="2680" y="3772"/>
              <a:ext cx="144" cy="0"/>
            </a:xfrm>
            <a:prstGeom prst="line">
              <a:avLst/>
            </a:prstGeom>
            <a:noFill/>
            <a:ln w="28575">
              <a:solidFill>
                <a:schemeClr val="tx1"/>
              </a:solidFill>
              <a:round/>
            </a:ln>
          </p:spPr>
          <p:txBody>
            <a:bodyPr/>
            <a:lstStyle/>
            <a:p>
              <a:endParaRPr lang="zh-CN" altLang="en-US"/>
            </a:p>
          </p:txBody>
        </p:sp>
      </p:grpSp>
      <p:grpSp>
        <p:nvGrpSpPr>
          <p:cNvPr id="62" name="组合 61"/>
          <p:cNvGrpSpPr/>
          <p:nvPr/>
        </p:nvGrpSpPr>
        <p:grpSpPr>
          <a:xfrm>
            <a:off x="2767806" y="1246986"/>
            <a:ext cx="6656388" cy="1889125"/>
            <a:chOff x="974725" y="1250950"/>
            <a:chExt cx="6656388" cy="1889125"/>
          </a:xfrm>
        </p:grpSpPr>
        <p:sp>
          <p:nvSpPr>
            <p:cNvPr id="63" name="Text Box 48"/>
            <p:cNvSpPr txBox="1">
              <a:spLocks noChangeArrowheads="1"/>
            </p:cNvSpPr>
            <p:nvPr/>
          </p:nvSpPr>
          <p:spPr bwMode="auto">
            <a:xfrm>
              <a:off x="4022725" y="1250950"/>
              <a:ext cx="660400" cy="823913"/>
            </a:xfrm>
            <a:prstGeom prst="rect">
              <a:avLst/>
            </a:prstGeom>
            <a:noFill/>
            <a:ln w="19050">
              <a:solidFill>
                <a:schemeClr val="bg1"/>
              </a:solidFill>
              <a:miter lim="800000"/>
            </a:ln>
          </p:spPr>
          <p:txBody>
            <a:bodyPr lIns="90000" tIns="46800" rIns="90000" bIns="46800">
              <a:spAutoFit/>
            </a:bodyPr>
            <a:lstStyle/>
            <a:p>
              <a:pPr algn="l">
                <a:lnSpc>
                  <a:spcPct val="100000"/>
                </a:lnSpc>
              </a:pPr>
              <a:r>
                <a:rPr kumimoji="1" lang="en-US" altLang="zh-CN" sz="4800"/>
                <a:t>.</a:t>
              </a:r>
            </a:p>
          </p:txBody>
        </p:sp>
        <p:sp>
          <p:nvSpPr>
            <p:cNvPr id="64" name="Rectangle 7"/>
            <p:cNvSpPr>
              <a:spLocks noChangeArrowheads="1"/>
            </p:cNvSpPr>
            <p:nvPr/>
          </p:nvSpPr>
          <p:spPr bwMode="auto">
            <a:xfrm>
              <a:off x="2635250" y="1641475"/>
              <a:ext cx="796925" cy="998538"/>
            </a:xfrm>
            <a:prstGeom prst="rect">
              <a:avLst/>
            </a:prstGeom>
            <a:noFill/>
            <a:ln w="19050">
              <a:solidFill>
                <a:schemeClr val="tx1"/>
              </a:solidFill>
              <a:miter lim="800000"/>
            </a:ln>
          </p:spPr>
          <p:txBody>
            <a:bodyPr lIns="90000" tIns="46800" rIns="90000" bIns="46800" anchor="ctr">
              <a:spAutoFit/>
            </a:bodyPr>
            <a:lstStyle/>
            <a:p>
              <a:endParaRPr lang="zh-CN" altLang="en-US"/>
            </a:p>
          </p:txBody>
        </p:sp>
        <p:sp>
          <p:nvSpPr>
            <p:cNvPr id="65" name="Text Box 9"/>
            <p:cNvSpPr txBox="1">
              <a:spLocks noChangeArrowheads="1"/>
            </p:cNvSpPr>
            <p:nvPr/>
          </p:nvSpPr>
          <p:spPr bwMode="auto">
            <a:xfrm>
              <a:off x="2566988" y="2247900"/>
              <a:ext cx="490537" cy="396875"/>
            </a:xfrm>
            <a:prstGeom prst="rect">
              <a:avLst/>
            </a:prstGeom>
            <a:noFill/>
            <a:ln w="19050">
              <a:solidFill>
                <a:schemeClr val="tx1"/>
              </a:solidFill>
              <a:miter lim="800000"/>
            </a:ln>
          </p:spPr>
          <p:txBody>
            <a:bodyPr lIns="90000" tIns="46800" rIns="90000" bIns="46800">
              <a:spAutoFit/>
            </a:bodyPr>
            <a:lstStyle/>
            <a:p>
              <a:pPr algn="l">
                <a:lnSpc>
                  <a:spcPct val="100000"/>
                </a:lnSpc>
              </a:pPr>
              <a:r>
                <a:rPr kumimoji="1" lang="en-US" altLang="zh-CN"/>
                <a:t>K</a:t>
              </a:r>
              <a:r>
                <a:rPr kumimoji="1" lang="en-US" altLang="zh-CN" baseline="-25000"/>
                <a:t>0</a:t>
              </a:r>
            </a:p>
          </p:txBody>
        </p:sp>
        <p:sp>
          <p:nvSpPr>
            <p:cNvPr id="66" name="AutoShape 10"/>
            <p:cNvSpPr>
              <a:spLocks noChangeArrowheads="1"/>
            </p:cNvSpPr>
            <p:nvPr/>
          </p:nvSpPr>
          <p:spPr bwMode="auto">
            <a:xfrm rot="5400000">
              <a:off x="2621756" y="2047082"/>
              <a:ext cx="176213" cy="152400"/>
            </a:xfrm>
            <a:prstGeom prst="triangle">
              <a:avLst>
                <a:gd name="adj" fmla="val 50000"/>
              </a:avLst>
            </a:prstGeom>
            <a:noFill/>
            <a:ln w="19050">
              <a:solidFill>
                <a:schemeClr val="tx1"/>
              </a:solidFill>
              <a:miter lim="800000"/>
            </a:ln>
          </p:spPr>
          <p:txBody>
            <a:bodyPr wrap="none" lIns="90000" tIns="46800" rIns="90000" bIns="46800" anchor="ctr">
              <a:spAutoFit/>
            </a:bodyPr>
            <a:lstStyle/>
            <a:p>
              <a:endParaRPr lang="zh-CN" altLang="en-US"/>
            </a:p>
          </p:txBody>
        </p:sp>
        <p:sp>
          <p:nvSpPr>
            <p:cNvPr id="67" name="Oval 11"/>
            <p:cNvSpPr>
              <a:spLocks noChangeArrowheads="1"/>
            </p:cNvSpPr>
            <p:nvPr/>
          </p:nvSpPr>
          <p:spPr bwMode="auto">
            <a:xfrm>
              <a:off x="2536825" y="2074863"/>
              <a:ext cx="101600" cy="101600"/>
            </a:xfrm>
            <a:prstGeom prst="ellipse">
              <a:avLst/>
            </a:prstGeom>
            <a:noFill/>
            <a:ln w="19050">
              <a:solidFill>
                <a:schemeClr val="tx1"/>
              </a:solidFill>
              <a:round/>
            </a:ln>
          </p:spPr>
          <p:txBody>
            <a:bodyPr wrap="none" lIns="90000" tIns="46800" rIns="90000" bIns="46800" anchor="ctr">
              <a:spAutoFit/>
            </a:bodyPr>
            <a:lstStyle/>
            <a:p>
              <a:endParaRPr lang="zh-CN" altLang="en-US"/>
            </a:p>
          </p:txBody>
        </p:sp>
        <p:sp>
          <p:nvSpPr>
            <p:cNvPr id="68" name="Text Box 12"/>
            <p:cNvSpPr txBox="1">
              <a:spLocks noChangeArrowheads="1"/>
            </p:cNvSpPr>
            <p:nvPr/>
          </p:nvSpPr>
          <p:spPr bwMode="auto">
            <a:xfrm>
              <a:off x="3397250" y="1433513"/>
              <a:ext cx="490538" cy="396875"/>
            </a:xfrm>
            <a:prstGeom prst="rect">
              <a:avLst/>
            </a:prstGeom>
            <a:noFill/>
            <a:ln w="19050">
              <a:solidFill>
                <a:schemeClr val="bg1"/>
              </a:solidFill>
              <a:miter lim="800000"/>
            </a:ln>
          </p:spPr>
          <p:txBody>
            <a:bodyPr lIns="90000" tIns="46800" rIns="90000" bIns="46800">
              <a:spAutoFit/>
            </a:bodyPr>
            <a:lstStyle/>
            <a:p>
              <a:pPr algn="l">
                <a:lnSpc>
                  <a:spcPct val="100000"/>
                </a:lnSpc>
              </a:pPr>
              <a:r>
                <a:rPr kumimoji="1" lang="en-US" altLang="zh-CN"/>
                <a:t>Q</a:t>
              </a:r>
              <a:r>
                <a:rPr kumimoji="1" lang="en-US" altLang="zh-CN" baseline="-25000"/>
                <a:t>0</a:t>
              </a:r>
            </a:p>
          </p:txBody>
        </p:sp>
        <p:sp>
          <p:nvSpPr>
            <p:cNvPr id="69" name="Text Box 13"/>
            <p:cNvSpPr txBox="1">
              <a:spLocks noChangeArrowheads="1"/>
            </p:cNvSpPr>
            <p:nvPr/>
          </p:nvSpPr>
          <p:spPr bwMode="auto">
            <a:xfrm>
              <a:off x="3379788" y="2025650"/>
              <a:ext cx="490537" cy="396875"/>
            </a:xfrm>
            <a:prstGeom prst="rect">
              <a:avLst/>
            </a:prstGeom>
            <a:noFill/>
            <a:ln w="19050">
              <a:solidFill>
                <a:schemeClr val="tx1"/>
              </a:solidFill>
              <a:miter lim="800000"/>
            </a:ln>
          </p:spPr>
          <p:txBody>
            <a:bodyPr lIns="90000" tIns="46800" rIns="90000" bIns="46800">
              <a:spAutoFit/>
            </a:bodyPr>
            <a:lstStyle/>
            <a:p>
              <a:pPr algn="l">
                <a:lnSpc>
                  <a:spcPct val="100000"/>
                </a:lnSpc>
              </a:pPr>
              <a:r>
                <a:rPr kumimoji="1" lang="en-US" altLang="zh-CN"/>
                <a:t>Q</a:t>
              </a:r>
              <a:r>
                <a:rPr kumimoji="1" lang="en-US" altLang="zh-CN" baseline="-25000"/>
                <a:t>0</a:t>
              </a:r>
            </a:p>
          </p:txBody>
        </p:sp>
        <p:sp>
          <p:nvSpPr>
            <p:cNvPr id="70" name="Oval 14"/>
            <p:cNvSpPr>
              <a:spLocks noChangeArrowheads="1"/>
            </p:cNvSpPr>
            <p:nvPr/>
          </p:nvSpPr>
          <p:spPr bwMode="auto">
            <a:xfrm>
              <a:off x="3451225" y="2362200"/>
              <a:ext cx="101600" cy="101600"/>
            </a:xfrm>
            <a:prstGeom prst="ellipse">
              <a:avLst/>
            </a:prstGeom>
            <a:noFill/>
            <a:ln w="19050">
              <a:solidFill>
                <a:schemeClr val="tx1"/>
              </a:solidFill>
              <a:round/>
            </a:ln>
          </p:spPr>
          <p:txBody>
            <a:bodyPr wrap="none" lIns="90000" tIns="46800" rIns="90000" bIns="46800" anchor="ctr">
              <a:spAutoFit/>
            </a:bodyPr>
            <a:lstStyle/>
            <a:p>
              <a:endParaRPr lang="zh-CN" altLang="en-US"/>
            </a:p>
          </p:txBody>
        </p:sp>
        <p:sp>
          <p:nvSpPr>
            <p:cNvPr id="71" name="Line 15"/>
            <p:cNvSpPr>
              <a:spLocks noChangeShapeType="1"/>
            </p:cNvSpPr>
            <p:nvPr/>
          </p:nvSpPr>
          <p:spPr bwMode="auto">
            <a:xfrm>
              <a:off x="3482975" y="2081213"/>
              <a:ext cx="152400" cy="0"/>
            </a:xfrm>
            <a:prstGeom prst="line">
              <a:avLst/>
            </a:prstGeom>
            <a:noFill/>
            <a:ln w="19050">
              <a:solidFill>
                <a:schemeClr val="tx1"/>
              </a:solidFill>
              <a:round/>
            </a:ln>
          </p:spPr>
          <p:txBody>
            <a:bodyPr lIns="90000" tIns="46800" rIns="90000" bIns="46800">
              <a:spAutoFit/>
            </a:bodyPr>
            <a:lstStyle/>
            <a:p>
              <a:endParaRPr lang="zh-CN" altLang="en-US"/>
            </a:p>
          </p:txBody>
        </p:sp>
        <p:sp>
          <p:nvSpPr>
            <p:cNvPr id="72" name="Text Box 17"/>
            <p:cNvSpPr txBox="1">
              <a:spLocks noChangeArrowheads="1"/>
            </p:cNvSpPr>
            <p:nvPr/>
          </p:nvSpPr>
          <p:spPr bwMode="auto">
            <a:xfrm>
              <a:off x="2584450" y="1601788"/>
              <a:ext cx="490538" cy="396875"/>
            </a:xfrm>
            <a:prstGeom prst="rect">
              <a:avLst/>
            </a:prstGeom>
            <a:noFill/>
            <a:ln w="19050">
              <a:solidFill>
                <a:schemeClr val="bg1"/>
              </a:solidFill>
              <a:miter lim="800000"/>
            </a:ln>
          </p:spPr>
          <p:txBody>
            <a:bodyPr lIns="90000" tIns="46800" rIns="90000" bIns="46800">
              <a:spAutoFit/>
            </a:bodyPr>
            <a:lstStyle/>
            <a:p>
              <a:pPr algn="l">
                <a:lnSpc>
                  <a:spcPct val="100000"/>
                </a:lnSpc>
              </a:pPr>
              <a:r>
                <a:rPr kumimoji="1" lang="en-US" altLang="zh-CN"/>
                <a:t>J</a:t>
              </a:r>
              <a:r>
                <a:rPr kumimoji="1" lang="en-US" altLang="zh-CN" baseline="-25000"/>
                <a:t>0</a:t>
              </a:r>
            </a:p>
          </p:txBody>
        </p:sp>
        <p:sp>
          <p:nvSpPr>
            <p:cNvPr id="73" name="Text Box 18"/>
            <p:cNvSpPr txBox="1">
              <a:spLocks noChangeArrowheads="1"/>
            </p:cNvSpPr>
            <p:nvPr/>
          </p:nvSpPr>
          <p:spPr bwMode="auto">
            <a:xfrm>
              <a:off x="2566988" y="2247900"/>
              <a:ext cx="490537" cy="396875"/>
            </a:xfrm>
            <a:prstGeom prst="rect">
              <a:avLst/>
            </a:prstGeom>
            <a:noFill/>
            <a:ln w="19050">
              <a:solidFill>
                <a:schemeClr val="bg1"/>
              </a:solidFill>
              <a:miter lim="800000"/>
            </a:ln>
          </p:spPr>
          <p:txBody>
            <a:bodyPr lIns="90000" tIns="46800" rIns="90000" bIns="46800">
              <a:spAutoFit/>
            </a:bodyPr>
            <a:lstStyle/>
            <a:p>
              <a:pPr algn="l">
                <a:lnSpc>
                  <a:spcPct val="100000"/>
                </a:lnSpc>
              </a:pPr>
              <a:r>
                <a:rPr kumimoji="1" lang="en-US" altLang="zh-CN"/>
                <a:t>K</a:t>
              </a:r>
              <a:r>
                <a:rPr kumimoji="1" lang="en-US" altLang="zh-CN" baseline="-25000"/>
                <a:t>0</a:t>
              </a:r>
            </a:p>
          </p:txBody>
        </p:sp>
        <p:sp>
          <p:nvSpPr>
            <p:cNvPr id="74" name="AutoShape 19"/>
            <p:cNvSpPr>
              <a:spLocks noChangeArrowheads="1"/>
            </p:cNvSpPr>
            <p:nvPr/>
          </p:nvSpPr>
          <p:spPr bwMode="auto">
            <a:xfrm rot="5400000">
              <a:off x="2621756" y="2047082"/>
              <a:ext cx="176213" cy="152400"/>
            </a:xfrm>
            <a:prstGeom prst="triangle">
              <a:avLst>
                <a:gd name="adj" fmla="val 50000"/>
              </a:avLst>
            </a:prstGeom>
            <a:noFill/>
            <a:ln w="19050">
              <a:solidFill>
                <a:schemeClr val="tx1"/>
              </a:solidFill>
              <a:miter lim="800000"/>
            </a:ln>
          </p:spPr>
          <p:txBody>
            <a:bodyPr wrap="none" lIns="90000" tIns="46800" rIns="90000" bIns="46800" anchor="ctr">
              <a:spAutoFit/>
            </a:bodyPr>
            <a:lstStyle/>
            <a:p>
              <a:endParaRPr lang="zh-CN" altLang="en-US"/>
            </a:p>
          </p:txBody>
        </p:sp>
        <p:sp>
          <p:nvSpPr>
            <p:cNvPr id="75" name="Oval 20"/>
            <p:cNvSpPr>
              <a:spLocks noChangeArrowheads="1"/>
            </p:cNvSpPr>
            <p:nvPr/>
          </p:nvSpPr>
          <p:spPr bwMode="auto">
            <a:xfrm>
              <a:off x="2536825" y="2074863"/>
              <a:ext cx="101600" cy="101600"/>
            </a:xfrm>
            <a:prstGeom prst="ellipse">
              <a:avLst/>
            </a:prstGeom>
            <a:noFill/>
            <a:ln w="19050">
              <a:solidFill>
                <a:schemeClr val="tx1"/>
              </a:solidFill>
              <a:round/>
            </a:ln>
          </p:spPr>
          <p:txBody>
            <a:bodyPr wrap="none" lIns="90000" tIns="46800" rIns="90000" bIns="46800" anchor="ctr">
              <a:spAutoFit/>
            </a:bodyPr>
            <a:lstStyle/>
            <a:p>
              <a:endParaRPr lang="zh-CN" altLang="en-US"/>
            </a:p>
          </p:txBody>
        </p:sp>
        <p:sp>
          <p:nvSpPr>
            <p:cNvPr id="76" name="Text Box 21"/>
            <p:cNvSpPr txBox="1">
              <a:spLocks noChangeArrowheads="1"/>
            </p:cNvSpPr>
            <p:nvPr/>
          </p:nvSpPr>
          <p:spPr bwMode="auto">
            <a:xfrm>
              <a:off x="3379788" y="2025650"/>
              <a:ext cx="490537" cy="396875"/>
            </a:xfrm>
            <a:prstGeom prst="rect">
              <a:avLst/>
            </a:prstGeom>
            <a:noFill/>
            <a:ln w="19050">
              <a:solidFill>
                <a:schemeClr val="bg1"/>
              </a:solidFill>
              <a:miter lim="800000"/>
            </a:ln>
          </p:spPr>
          <p:txBody>
            <a:bodyPr lIns="90000" tIns="46800" rIns="90000" bIns="46800">
              <a:spAutoFit/>
            </a:bodyPr>
            <a:lstStyle/>
            <a:p>
              <a:pPr algn="l">
                <a:lnSpc>
                  <a:spcPct val="100000"/>
                </a:lnSpc>
              </a:pPr>
              <a:r>
                <a:rPr kumimoji="1" lang="en-US" altLang="zh-CN"/>
                <a:t>Q</a:t>
              </a:r>
              <a:r>
                <a:rPr kumimoji="1" lang="en-US" altLang="zh-CN" baseline="-25000"/>
                <a:t>0</a:t>
              </a:r>
            </a:p>
          </p:txBody>
        </p:sp>
        <p:sp>
          <p:nvSpPr>
            <p:cNvPr id="77" name="Oval 22"/>
            <p:cNvSpPr>
              <a:spLocks noChangeArrowheads="1"/>
            </p:cNvSpPr>
            <p:nvPr/>
          </p:nvSpPr>
          <p:spPr bwMode="auto">
            <a:xfrm>
              <a:off x="3451225" y="2362200"/>
              <a:ext cx="101600" cy="101600"/>
            </a:xfrm>
            <a:prstGeom prst="ellipse">
              <a:avLst/>
            </a:prstGeom>
            <a:noFill/>
            <a:ln w="19050">
              <a:solidFill>
                <a:schemeClr val="tx1"/>
              </a:solidFill>
              <a:round/>
            </a:ln>
          </p:spPr>
          <p:txBody>
            <a:bodyPr wrap="none" lIns="90000" tIns="46800" rIns="90000" bIns="46800" anchor="ctr">
              <a:spAutoFit/>
            </a:bodyPr>
            <a:lstStyle/>
            <a:p>
              <a:endParaRPr lang="zh-CN" altLang="en-US"/>
            </a:p>
          </p:txBody>
        </p:sp>
        <p:sp>
          <p:nvSpPr>
            <p:cNvPr id="78" name="Line 23"/>
            <p:cNvSpPr>
              <a:spLocks noChangeShapeType="1"/>
            </p:cNvSpPr>
            <p:nvPr/>
          </p:nvSpPr>
          <p:spPr bwMode="auto">
            <a:xfrm>
              <a:off x="3482975" y="2081213"/>
              <a:ext cx="152400" cy="0"/>
            </a:xfrm>
            <a:prstGeom prst="line">
              <a:avLst/>
            </a:prstGeom>
            <a:noFill/>
            <a:ln w="19050">
              <a:solidFill>
                <a:schemeClr val="tx1"/>
              </a:solidFill>
              <a:round/>
            </a:ln>
          </p:spPr>
          <p:txBody>
            <a:bodyPr lIns="90000" tIns="46800" rIns="90000" bIns="46800">
              <a:spAutoFit/>
            </a:bodyPr>
            <a:lstStyle/>
            <a:p>
              <a:endParaRPr lang="zh-CN" altLang="en-US"/>
            </a:p>
          </p:txBody>
        </p:sp>
        <p:sp>
          <p:nvSpPr>
            <p:cNvPr id="79" name="Text Box 25"/>
            <p:cNvSpPr txBox="1">
              <a:spLocks noChangeArrowheads="1"/>
            </p:cNvSpPr>
            <p:nvPr/>
          </p:nvSpPr>
          <p:spPr bwMode="auto">
            <a:xfrm>
              <a:off x="4446588" y="1585913"/>
              <a:ext cx="490537" cy="396875"/>
            </a:xfrm>
            <a:prstGeom prst="rect">
              <a:avLst/>
            </a:prstGeom>
            <a:noFill/>
            <a:ln w="19050">
              <a:solidFill>
                <a:schemeClr val="bg1"/>
              </a:solidFill>
              <a:miter lim="800000"/>
            </a:ln>
          </p:spPr>
          <p:txBody>
            <a:bodyPr lIns="90000" tIns="46800" rIns="90000" bIns="46800">
              <a:spAutoFit/>
            </a:bodyPr>
            <a:lstStyle/>
            <a:p>
              <a:pPr algn="l">
                <a:lnSpc>
                  <a:spcPct val="100000"/>
                </a:lnSpc>
              </a:pPr>
              <a:r>
                <a:rPr kumimoji="1" lang="en-US" altLang="zh-CN"/>
                <a:t>J</a:t>
              </a:r>
              <a:r>
                <a:rPr kumimoji="1" lang="en-US" altLang="zh-CN" baseline="-25000"/>
                <a:t>1</a:t>
              </a:r>
            </a:p>
          </p:txBody>
        </p:sp>
        <p:sp>
          <p:nvSpPr>
            <p:cNvPr id="80" name="Text Box 26"/>
            <p:cNvSpPr txBox="1">
              <a:spLocks noChangeArrowheads="1"/>
            </p:cNvSpPr>
            <p:nvPr/>
          </p:nvSpPr>
          <p:spPr bwMode="auto">
            <a:xfrm>
              <a:off x="4413250" y="2246313"/>
              <a:ext cx="490538" cy="396875"/>
            </a:xfrm>
            <a:prstGeom prst="rect">
              <a:avLst/>
            </a:prstGeom>
            <a:noFill/>
            <a:ln w="19050">
              <a:solidFill>
                <a:schemeClr val="bg1"/>
              </a:solidFill>
              <a:miter lim="800000"/>
            </a:ln>
          </p:spPr>
          <p:txBody>
            <a:bodyPr lIns="90000" tIns="46800" rIns="90000" bIns="46800">
              <a:spAutoFit/>
            </a:bodyPr>
            <a:lstStyle/>
            <a:p>
              <a:pPr algn="l">
                <a:lnSpc>
                  <a:spcPct val="100000"/>
                </a:lnSpc>
              </a:pPr>
              <a:r>
                <a:rPr kumimoji="1" lang="en-US" altLang="zh-CN"/>
                <a:t>K</a:t>
              </a:r>
              <a:r>
                <a:rPr kumimoji="1" lang="en-US" altLang="zh-CN" baseline="-25000"/>
                <a:t>1</a:t>
              </a:r>
            </a:p>
          </p:txBody>
        </p:sp>
        <p:sp>
          <p:nvSpPr>
            <p:cNvPr id="81" name="AutoShape 27"/>
            <p:cNvSpPr>
              <a:spLocks noChangeArrowheads="1"/>
            </p:cNvSpPr>
            <p:nvPr/>
          </p:nvSpPr>
          <p:spPr bwMode="auto">
            <a:xfrm rot="5400000">
              <a:off x="4468019" y="2045494"/>
              <a:ext cx="176212" cy="152400"/>
            </a:xfrm>
            <a:prstGeom prst="triangle">
              <a:avLst>
                <a:gd name="adj" fmla="val 50000"/>
              </a:avLst>
            </a:prstGeom>
            <a:noFill/>
            <a:ln w="19050">
              <a:solidFill>
                <a:schemeClr val="tx1"/>
              </a:solidFill>
              <a:miter lim="800000"/>
            </a:ln>
          </p:spPr>
          <p:txBody>
            <a:bodyPr wrap="none" lIns="90000" tIns="46800" rIns="90000" bIns="46800" anchor="ctr">
              <a:spAutoFit/>
            </a:bodyPr>
            <a:lstStyle/>
            <a:p>
              <a:endParaRPr lang="zh-CN" altLang="en-US"/>
            </a:p>
          </p:txBody>
        </p:sp>
        <p:sp>
          <p:nvSpPr>
            <p:cNvPr id="82" name="Oval 28"/>
            <p:cNvSpPr>
              <a:spLocks noChangeArrowheads="1"/>
            </p:cNvSpPr>
            <p:nvPr/>
          </p:nvSpPr>
          <p:spPr bwMode="auto">
            <a:xfrm>
              <a:off x="4383088" y="2073275"/>
              <a:ext cx="101600" cy="101600"/>
            </a:xfrm>
            <a:prstGeom prst="ellipse">
              <a:avLst/>
            </a:prstGeom>
            <a:noFill/>
            <a:ln w="19050">
              <a:solidFill>
                <a:schemeClr val="tx1"/>
              </a:solidFill>
              <a:round/>
            </a:ln>
          </p:spPr>
          <p:txBody>
            <a:bodyPr wrap="none" lIns="90000" tIns="46800" rIns="90000" bIns="46800" anchor="ctr">
              <a:spAutoFit/>
            </a:bodyPr>
            <a:lstStyle/>
            <a:p>
              <a:endParaRPr lang="zh-CN" altLang="en-US"/>
            </a:p>
          </p:txBody>
        </p:sp>
        <p:sp>
          <p:nvSpPr>
            <p:cNvPr id="83" name="Text Box 29"/>
            <p:cNvSpPr txBox="1">
              <a:spLocks noChangeArrowheads="1"/>
            </p:cNvSpPr>
            <p:nvPr/>
          </p:nvSpPr>
          <p:spPr bwMode="auto">
            <a:xfrm>
              <a:off x="5243513" y="1431925"/>
              <a:ext cx="490537" cy="396875"/>
            </a:xfrm>
            <a:prstGeom prst="rect">
              <a:avLst/>
            </a:prstGeom>
            <a:noFill/>
            <a:ln w="19050">
              <a:solidFill>
                <a:schemeClr val="bg1"/>
              </a:solidFill>
              <a:miter lim="800000"/>
            </a:ln>
          </p:spPr>
          <p:txBody>
            <a:bodyPr lIns="90000" tIns="46800" rIns="90000" bIns="46800">
              <a:spAutoFit/>
            </a:bodyPr>
            <a:lstStyle/>
            <a:p>
              <a:pPr algn="l">
                <a:lnSpc>
                  <a:spcPct val="100000"/>
                </a:lnSpc>
              </a:pPr>
              <a:r>
                <a:rPr kumimoji="1" lang="en-US" altLang="zh-CN"/>
                <a:t>Q</a:t>
              </a:r>
              <a:r>
                <a:rPr kumimoji="1" lang="en-US" altLang="zh-CN" baseline="-25000"/>
                <a:t>1</a:t>
              </a:r>
            </a:p>
          </p:txBody>
        </p:sp>
        <p:sp>
          <p:nvSpPr>
            <p:cNvPr id="84" name="Text Box 30"/>
            <p:cNvSpPr txBox="1">
              <a:spLocks noChangeArrowheads="1"/>
            </p:cNvSpPr>
            <p:nvPr/>
          </p:nvSpPr>
          <p:spPr bwMode="auto">
            <a:xfrm>
              <a:off x="5226050" y="2024063"/>
              <a:ext cx="490538" cy="396875"/>
            </a:xfrm>
            <a:prstGeom prst="rect">
              <a:avLst/>
            </a:prstGeom>
            <a:noFill/>
            <a:ln w="19050">
              <a:solidFill>
                <a:schemeClr val="bg1"/>
              </a:solidFill>
              <a:miter lim="800000"/>
            </a:ln>
          </p:spPr>
          <p:txBody>
            <a:bodyPr lIns="90000" tIns="46800" rIns="90000" bIns="46800">
              <a:spAutoFit/>
            </a:bodyPr>
            <a:lstStyle/>
            <a:p>
              <a:pPr algn="l">
                <a:lnSpc>
                  <a:spcPct val="100000"/>
                </a:lnSpc>
              </a:pPr>
              <a:r>
                <a:rPr kumimoji="1" lang="en-US" altLang="zh-CN"/>
                <a:t>Q</a:t>
              </a:r>
              <a:r>
                <a:rPr kumimoji="1" lang="en-US" altLang="zh-CN" baseline="-25000"/>
                <a:t>1</a:t>
              </a:r>
            </a:p>
          </p:txBody>
        </p:sp>
        <p:sp>
          <p:nvSpPr>
            <p:cNvPr id="85" name="Oval 31"/>
            <p:cNvSpPr>
              <a:spLocks noChangeArrowheads="1"/>
            </p:cNvSpPr>
            <p:nvPr/>
          </p:nvSpPr>
          <p:spPr bwMode="auto">
            <a:xfrm>
              <a:off x="5297488" y="2360613"/>
              <a:ext cx="101600" cy="101600"/>
            </a:xfrm>
            <a:prstGeom prst="ellipse">
              <a:avLst/>
            </a:prstGeom>
            <a:noFill/>
            <a:ln w="19050">
              <a:solidFill>
                <a:schemeClr val="tx1"/>
              </a:solidFill>
              <a:round/>
            </a:ln>
          </p:spPr>
          <p:txBody>
            <a:bodyPr wrap="none" lIns="90000" tIns="46800" rIns="90000" bIns="46800" anchor="ctr">
              <a:spAutoFit/>
            </a:bodyPr>
            <a:lstStyle/>
            <a:p>
              <a:endParaRPr lang="zh-CN" altLang="en-US"/>
            </a:p>
          </p:txBody>
        </p:sp>
        <p:sp>
          <p:nvSpPr>
            <p:cNvPr id="86" name="Line 32"/>
            <p:cNvSpPr>
              <a:spLocks noChangeShapeType="1"/>
            </p:cNvSpPr>
            <p:nvPr/>
          </p:nvSpPr>
          <p:spPr bwMode="auto">
            <a:xfrm>
              <a:off x="5329238" y="2079625"/>
              <a:ext cx="152400" cy="0"/>
            </a:xfrm>
            <a:prstGeom prst="line">
              <a:avLst/>
            </a:prstGeom>
            <a:noFill/>
            <a:ln w="19050">
              <a:solidFill>
                <a:schemeClr val="tx1"/>
              </a:solidFill>
              <a:round/>
            </a:ln>
          </p:spPr>
          <p:txBody>
            <a:bodyPr lIns="90000" tIns="46800" rIns="90000" bIns="46800">
              <a:spAutoFit/>
            </a:bodyPr>
            <a:lstStyle/>
            <a:p>
              <a:endParaRPr lang="zh-CN" altLang="en-US"/>
            </a:p>
          </p:txBody>
        </p:sp>
        <p:sp>
          <p:nvSpPr>
            <p:cNvPr id="87" name="Text Box 34"/>
            <p:cNvSpPr txBox="1">
              <a:spLocks noChangeArrowheads="1"/>
            </p:cNvSpPr>
            <p:nvPr/>
          </p:nvSpPr>
          <p:spPr bwMode="auto">
            <a:xfrm>
              <a:off x="6178550" y="1584325"/>
              <a:ext cx="490538" cy="396875"/>
            </a:xfrm>
            <a:prstGeom prst="rect">
              <a:avLst/>
            </a:prstGeom>
            <a:noFill/>
            <a:ln w="19050">
              <a:solidFill>
                <a:schemeClr val="bg1"/>
              </a:solidFill>
              <a:miter lim="800000"/>
            </a:ln>
          </p:spPr>
          <p:txBody>
            <a:bodyPr lIns="90000" tIns="46800" rIns="90000" bIns="46800">
              <a:spAutoFit/>
            </a:bodyPr>
            <a:lstStyle/>
            <a:p>
              <a:pPr algn="l">
                <a:lnSpc>
                  <a:spcPct val="100000"/>
                </a:lnSpc>
              </a:pPr>
              <a:r>
                <a:rPr kumimoji="1" lang="en-US" altLang="zh-CN"/>
                <a:t>J</a:t>
              </a:r>
              <a:r>
                <a:rPr kumimoji="1" lang="en-US" altLang="zh-CN" baseline="-25000"/>
                <a:t>2</a:t>
              </a:r>
            </a:p>
          </p:txBody>
        </p:sp>
        <p:sp>
          <p:nvSpPr>
            <p:cNvPr id="88" name="Text Box 35"/>
            <p:cNvSpPr txBox="1">
              <a:spLocks noChangeArrowheads="1"/>
            </p:cNvSpPr>
            <p:nvPr/>
          </p:nvSpPr>
          <p:spPr bwMode="auto">
            <a:xfrm>
              <a:off x="6145213" y="2244725"/>
              <a:ext cx="490537" cy="396875"/>
            </a:xfrm>
            <a:prstGeom prst="rect">
              <a:avLst/>
            </a:prstGeom>
            <a:noFill/>
            <a:ln w="19050">
              <a:solidFill>
                <a:schemeClr val="bg1"/>
              </a:solidFill>
              <a:miter lim="800000"/>
            </a:ln>
          </p:spPr>
          <p:txBody>
            <a:bodyPr lIns="90000" tIns="46800" rIns="90000" bIns="46800">
              <a:spAutoFit/>
            </a:bodyPr>
            <a:lstStyle/>
            <a:p>
              <a:pPr algn="l">
                <a:lnSpc>
                  <a:spcPct val="100000"/>
                </a:lnSpc>
              </a:pPr>
              <a:r>
                <a:rPr kumimoji="1" lang="en-US" altLang="zh-CN"/>
                <a:t>K</a:t>
              </a:r>
              <a:r>
                <a:rPr kumimoji="1" lang="en-US" altLang="zh-CN" baseline="-25000"/>
                <a:t>2</a:t>
              </a:r>
            </a:p>
          </p:txBody>
        </p:sp>
        <p:sp>
          <p:nvSpPr>
            <p:cNvPr id="89" name="AutoShape 36"/>
            <p:cNvSpPr>
              <a:spLocks noChangeArrowheads="1"/>
            </p:cNvSpPr>
            <p:nvPr/>
          </p:nvSpPr>
          <p:spPr bwMode="auto">
            <a:xfrm rot="5400000">
              <a:off x="6199981" y="2043907"/>
              <a:ext cx="176213" cy="152400"/>
            </a:xfrm>
            <a:prstGeom prst="triangle">
              <a:avLst>
                <a:gd name="adj" fmla="val 50000"/>
              </a:avLst>
            </a:prstGeom>
            <a:noFill/>
            <a:ln w="19050">
              <a:solidFill>
                <a:schemeClr val="tx1"/>
              </a:solidFill>
              <a:miter lim="800000"/>
            </a:ln>
          </p:spPr>
          <p:txBody>
            <a:bodyPr wrap="none" lIns="90000" tIns="46800" rIns="90000" bIns="46800" anchor="ctr">
              <a:spAutoFit/>
            </a:bodyPr>
            <a:lstStyle/>
            <a:p>
              <a:endParaRPr lang="zh-CN" altLang="en-US"/>
            </a:p>
          </p:txBody>
        </p:sp>
        <p:sp>
          <p:nvSpPr>
            <p:cNvPr id="90" name="Oval 37"/>
            <p:cNvSpPr>
              <a:spLocks noChangeArrowheads="1"/>
            </p:cNvSpPr>
            <p:nvPr/>
          </p:nvSpPr>
          <p:spPr bwMode="auto">
            <a:xfrm>
              <a:off x="6115050" y="2071688"/>
              <a:ext cx="101600" cy="101600"/>
            </a:xfrm>
            <a:prstGeom prst="ellipse">
              <a:avLst/>
            </a:prstGeom>
            <a:noFill/>
            <a:ln w="19050">
              <a:solidFill>
                <a:schemeClr val="tx1"/>
              </a:solidFill>
              <a:round/>
            </a:ln>
          </p:spPr>
          <p:txBody>
            <a:bodyPr wrap="none" lIns="90000" tIns="46800" rIns="90000" bIns="46800" anchor="ctr">
              <a:spAutoFit/>
            </a:bodyPr>
            <a:lstStyle/>
            <a:p>
              <a:endParaRPr lang="zh-CN" altLang="en-US"/>
            </a:p>
          </p:txBody>
        </p:sp>
        <p:sp>
          <p:nvSpPr>
            <p:cNvPr id="91" name="Text Box 38"/>
            <p:cNvSpPr txBox="1">
              <a:spLocks noChangeArrowheads="1"/>
            </p:cNvSpPr>
            <p:nvPr/>
          </p:nvSpPr>
          <p:spPr bwMode="auto">
            <a:xfrm>
              <a:off x="6940550" y="1465263"/>
              <a:ext cx="490538" cy="396875"/>
            </a:xfrm>
            <a:prstGeom prst="rect">
              <a:avLst/>
            </a:prstGeom>
            <a:noFill/>
            <a:ln w="19050">
              <a:solidFill>
                <a:schemeClr val="bg1"/>
              </a:solidFill>
              <a:miter lim="800000"/>
            </a:ln>
          </p:spPr>
          <p:txBody>
            <a:bodyPr lIns="90000" tIns="46800" rIns="90000" bIns="46800">
              <a:spAutoFit/>
            </a:bodyPr>
            <a:lstStyle/>
            <a:p>
              <a:pPr algn="l">
                <a:lnSpc>
                  <a:spcPct val="100000"/>
                </a:lnSpc>
              </a:pPr>
              <a:r>
                <a:rPr kumimoji="1" lang="en-US" altLang="zh-CN"/>
                <a:t>Q</a:t>
              </a:r>
              <a:r>
                <a:rPr kumimoji="1" lang="en-US" altLang="zh-CN" baseline="-25000"/>
                <a:t>2</a:t>
              </a:r>
            </a:p>
          </p:txBody>
        </p:sp>
        <p:sp>
          <p:nvSpPr>
            <p:cNvPr id="92" name="Text Box 39"/>
            <p:cNvSpPr txBox="1">
              <a:spLocks noChangeArrowheads="1"/>
            </p:cNvSpPr>
            <p:nvPr/>
          </p:nvSpPr>
          <p:spPr bwMode="auto">
            <a:xfrm>
              <a:off x="6958013" y="2022475"/>
              <a:ext cx="490537" cy="396875"/>
            </a:xfrm>
            <a:prstGeom prst="rect">
              <a:avLst/>
            </a:prstGeom>
            <a:noFill/>
            <a:ln w="19050">
              <a:solidFill>
                <a:schemeClr val="bg1"/>
              </a:solidFill>
              <a:miter lim="800000"/>
            </a:ln>
          </p:spPr>
          <p:txBody>
            <a:bodyPr lIns="90000" tIns="46800" rIns="90000" bIns="46800">
              <a:spAutoFit/>
            </a:bodyPr>
            <a:lstStyle/>
            <a:p>
              <a:pPr algn="l">
                <a:lnSpc>
                  <a:spcPct val="100000"/>
                </a:lnSpc>
              </a:pPr>
              <a:r>
                <a:rPr kumimoji="1" lang="en-US" altLang="zh-CN"/>
                <a:t>Q</a:t>
              </a:r>
              <a:r>
                <a:rPr kumimoji="1" lang="en-US" altLang="zh-CN" baseline="-25000"/>
                <a:t>2</a:t>
              </a:r>
            </a:p>
          </p:txBody>
        </p:sp>
        <p:sp>
          <p:nvSpPr>
            <p:cNvPr id="93" name="Oval 40"/>
            <p:cNvSpPr>
              <a:spLocks noChangeArrowheads="1"/>
            </p:cNvSpPr>
            <p:nvPr/>
          </p:nvSpPr>
          <p:spPr bwMode="auto">
            <a:xfrm>
              <a:off x="7029450" y="2359025"/>
              <a:ext cx="101600" cy="101600"/>
            </a:xfrm>
            <a:prstGeom prst="ellipse">
              <a:avLst/>
            </a:prstGeom>
            <a:noFill/>
            <a:ln w="19050">
              <a:solidFill>
                <a:schemeClr val="tx1"/>
              </a:solidFill>
              <a:round/>
            </a:ln>
          </p:spPr>
          <p:txBody>
            <a:bodyPr wrap="none" lIns="90000" tIns="46800" rIns="90000" bIns="46800" anchor="ctr">
              <a:spAutoFit/>
            </a:bodyPr>
            <a:lstStyle/>
            <a:p>
              <a:endParaRPr lang="zh-CN" altLang="en-US"/>
            </a:p>
          </p:txBody>
        </p:sp>
        <p:sp>
          <p:nvSpPr>
            <p:cNvPr id="94" name="Line 41"/>
            <p:cNvSpPr>
              <a:spLocks noChangeShapeType="1"/>
            </p:cNvSpPr>
            <p:nvPr/>
          </p:nvSpPr>
          <p:spPr bwMode="auto">
            <a:xfrm>
              <a:off x="7061200" y="2078038"/>
              <a:ext cx="152400" cy="0"/>
            </a:xfrm>
            <a:prstGeom prst="line">
              <a:avLst/>
            </a:prstGeom>
            <a:noFill/>
            <a:ln w="19050">
              <a:solidFill>
                <a:schemeClr val="tx1"/>
              </a:solidFill>
              <a:round/>
            </a:ln>
          </p:spPr>
          <p:txBody>
            <a:bodyPr lIns="90000" tIns="46800" rIns="90000" bIns="46800">
              <a:spAutoFit/>
            </a:bodyPr>
            <a:lstStyle/>
            <a:p>
              <a:endParaRPr lang="zh-CN" altLang="en-US"/>
            </a:p>
          </p:txBody>
        </p:sp>
        <p:sp>
          <p:nvSpPr>
            <p:cNvPr id="95" name="Freeform 42"/>
            <p:cNvSpPr/>
            <p:nvPr/>
          </p:nvSpPr>
          <p:spPr bwMode="auto">
            <a:xfrm>
              <a:off x="1500188" y="2116138"/>
              <a:ext cx="4622800" cy="795337"/>
            </a:xfrm>
            <a:custGeom>
              <a:avLst/>
              <a:gdLst>
                <a:gd name="T0" fmla="*/ 2147483647 w 2912"/>
                <a:gd name="T1" fmla="*/ 0 h 501"/>
                <a:gd name="T2" fmla="*/ 2147483647 w 2912"/>
                <a:gd name="T3" fmla="*/ 0 h 501"/>
                <a:gd name="T4" fmla="*/ 2147483647 w 2912"/>
                <a:gd name="T5" fmla="*/ 2147483647 h 501"/>
                <a:gd name="T6" fmla="*/ 0 w 2912"/>
                <a:gd name="T7" fmla="*/ 2147483647 h 501"/>
                <a:gd name="T8" fmla="*/ 0 60000 65536"/>
                <a:gd name="T9" fmla="*/ 0 60000 65536"/>
                <a:gd name="T10" fmla="*/ 0 60000 65536"/>
                <a:gd name="T11" fmla="*/ 0 60000 65536"/>
                <a:gd name="T12" fmla="*/ 0 w 2912"/>
                <a:gd name="T13" fmla="*/ 0 h 501"/>
                <a:gd name="T14" fmla="*/ 2912 w 2912"/>
                <a:gd name="T15" fmla="*/ 501 h 501"/>
              </a:gdLst>
              <a:ahLst/>
              <a:cxnLst>
                <a:cxn ang="T8">
                  <a:pos x="T0" y="T1"/>
                </a:cxn>
                <a:cxn ang="T9">
                  <a:pos x="T2" y="T3"/>
                </a:cxn>
                <a:cxn ang="T10">
                  <a:pos x="T4" y="T5"/>
                </a:cxn>
                <a:cxn ang="T11">
                  <a:pos x="T6" y="T7"/>
                </a:cxn>
              </a:cxnLst>
              <a:rect l="T12" t="T13" r="T14" b="T15"/>
              <a:pathLst>
                <a:path w="2912" h="501">
                  <a:moveTo>
                    <a:pt x="2912" y="0"/>
                  </a:moveTo>
                  <a:lnTo>
                    <a:pt x="2774" y="0"/>
                  </a:lnTo>
                  <a:lnTo>
                    <a:pt x="2774" y="501"/>
                  </a:lnTo>
                  <a:lnTo>
                    <a:pt x="0" y="501"/>
                  </a:lnTo>
                </a:path>
              </a:pathLst>
            </a:custGeom>
            <a:noFill/>
            <a:ln w="19050">
              <a:solidFill>
                <a:schemeClr val="tx1"/>
              </a:solidFill>
              <a:round/>
            </a:ln>
          </p:spPr>
          <p:txBody>
            <a:bodyPr lIns="90000" tIns="46800" rIns="90000" bIns="46800">
              <a:spAutoFit/>
            </a:bodyPr>
            <a:lstStyle/>
            <a:p>
              <a:endParaRPr lang="zh-CN" altLang="en-US"/>
            </a:p>
          </p:txBody>
        </p:sp>
        <p:sp>
          <p:nvSpPr>
            <p:cNvPr id="96" name="Freeform 43"/>
            <p:cNvSpPr/>
            <p:nvPr/>
          </p:nvSpPr>
          <p:spPr bwMode="auto">
            <a:xfrm>
              <a:off x="2211388" y="2116138"/>
              <a:ext cx="322262" cy="777875"/>
            </a:xfrm>
            <a:custGeom>
              <a:avLst/>
              <a:gdLst>
                <a:gd name="T0" fmla="*/ 2147483647 w 203"/>
                <a:gd name="T1" fmla="*/ 0 h 490"/>
                <a:gd name="T2" fmla="*/ 0 w 203"/>
                <a:gd name="T3" fmla="*/ 0 h 490"/>
                <a:gd name="T4" fmla="*/ 0 w 203"/>
                <a:gd name="T5" fmla="*/ 2147483647 h 490"/>
                <a:gd name="T6" fmla="*/ 0 60000 65536"/>
                <a:gd name="T7" fmla="*/ 0 60000 65536"/>
                <a:gd name="T8" fmla="*/ 0 60000 65536"/>
                <a:gd name="T9" fmla="*/ 0 w 203"/>
                <a:gd name="T10" fmla="*/ 0 h 490"/>
                <a:gd name="T11" fmla="*/ 203 w 203"/>
                <a:gd name="T12" fmla="*/ 490 h 490"/>
              </a:gdLst>
              <a:ahLst/>
              <a:cxnLst>
                <a:cxn ang="T6">
                  <a:pos x="T0" y="T1"/>
                </a:cxn>
                <a:cxn ang="T7">
                  <a:pos x="T2" y="T3"/>
                </a:cxn>
                <a:cxn ang="T8">
                  <a:pos x="T4" y="T5"/>
                </a:cxn>
              </a:cxnLst>
              <a:rect l="T9" t="T10" r="T11" b="T12"/>
              <a:pathLst>
                <a:path w="203" h="490">
                  <a:moveTo>
                    <a:pt x="203" y="0"/>
                  </a:moveTo>
                  <a:lnTo>
                    <a:pt x="0" y="0"/>
                  </a:lnTo>
                  <a:lnTo>
                    <a:pt x="0" y="490"/>
                  </a:lnTo>
                </a:path>
              </a:pathLst>
            </a:custGeom>
            <a:noFill/>
            <a:ln w="19050">
              <a:solidFill>
                <a:schemeClr val="tx1"/>
              </a:solidFill>
              <a:round/>
            </a:ln>
          </p:spPr>
          <p:txBody>
            <a:bodyPr lIns="90000" tIns="46800" rIns="90000" bIns="46800">
              <a:spAutoFit/>
            </a:bodyPr>
            <a:lstStyle/>
            <a:p>
              <a:endParaRPr lang="zh-CN" altLang="en-US"/>
            </a:p>
          </p:txBody>
        </p:sp>
        <p:sp>
          <p:nvSpPr>
            <p:cNvPr id="97" name="Line 45"/>
            <p:cNvSpPr>
              <a:spLocks noChangeShapeType="1"/>
            </p:cNvSpPr>
            <p:nvPr/>
          </p:nvSpPr>
          <p:spPr bwMode="auto">
            <a:xfrm>
              <a:off x="3448050" y="1827213"/>
              <a:ext cx="1033463" cy="0"/>
            </a:xfrm>
            <a:prstGeom prst="line">
              <a:avLst/>
            </a:prstGeom>
            <a:noFill/>
            <a:ln w="19050">
              <a:solidFill>
                <a:schemeClr val="tx1"/>
              </a:solidFill>
              <a:round/>
            </a:ln>
          </p:spPr>
          <p:txBody>
            <a:bodyPr lIns="90000" tIns="46800" rIns="90000" bIns="46800">
              <a:spAutoFit/>
            </a:bodyPr>
            <a:lstStyle/>
            <a:p>
              <a:endParaRPr lang="zh-CN" altLang="en-US"/>
            </a:p>
          </p:txBody>
        </p:sp>
        <p:sp>
          <p:nvSpPr>
            <p:cNvPr id="98" name="Line 46"/>
            <p:cNvSpPr>
              <a:spLocks noChangeShapeType="1"/>
            </p:cNvSpPr>
            <p:nvPr/>
          </p:nvSpPr>
          <p:spPr bwMode="auto">
            <a:xfrm>
              <a:off x="5276850" y="1862138"/>
              <a:ext cx="931863" cy="0"/>
            </a:xfrm>
            <a:prstGeom prst="line">
              <a:avLst/>
            </a:prstGeom>
            <a:noFill/>
            <a:ln w="19050">
              <a:solidFill>
                <a:schemeClr val="tx1"/>
              </a:solidFill>
              <a:round/>
            </a:ln>
          </p:spPr>
          <p:txBody>
            <a:bodyPr lIns="90000" tIns="46800" rIns="90000" bIns="46800">
              <a:spAutoFit/>
            </a:bodyPr>
            <a:lstStyle/>
            <a:p>
              <a:endParaRPr lang="zh-CN" altLang="en-US"/>
            </a:p>
          </p:txBody>
        </p:sp>
        <p:sp>
          <p:nvSpPr>
            <p:cNvPr id="99" name="Text Box 49"/>
            <p:cNvSpPr txBox="1">
              <a:spLocks noChangeArrowheads="1"/>
            </p:cNvSpPr>
            <p:nvPr/>
          </p:nvSpPr>
          <p:spPr bwMode="auto">
            <a:xfrm>
              <a:off x="2076450" y="2316163"/>
              <a:ext cx="660400" cy="823912"/>
            </a:xfrm>
            <a:prstGeom prst="rect">
              <a:avLst/>
            </a:prstGeom>
            <a:noFill/>
            <a:ln w="38100">
              <a:noFill/>
              <a:miter lim="800000"/>
            </a:ln>
          </p:spPr>
          <p:txBody>
            <a:bodyPr lIns="90000" tIns="46800" rIns="90000" bIns="46800">
              <a:spAutoFit/>
            </a:bodyPr>
            <a:lstStyle/>
            <a:p>
              <a:pPr algn="l">
                <a:lnSpc>
                  <a:spcPct val="100000"/>
                </a:lnSpc>
              </a:pPr>
              <a:r>
                <a:rPr kumimoji="1" lang="en-US" altLang="zh-CN" sz="4800"/>
                <a:t>.</a:t>
              </a:r>
            </a:p>
          </p:txBody>
        </p:sp>
        <p:sp>
          <p:nvSpPr>
            <p:cNvPr id="100" name="Text Box 50"/>
            <p:cNvSpPr txBox="1">
              <a:spLocks noChangeArrowheads="1"/>
            </p:cNvSpPr>
            <p:nvPr/>
          </p:nvSpPr>
          <p:spPr bwMode="auto">
            <a:xfrm>
              <a:off x="974725" y="2641600"/>
              <a:ext cx="660400" cy="457200"/>
            </a:xfrm>
            <a:prstGeom prst="rect">
              <a:avLst/>
            </a:prstGeom>
            <a:noFill/>
            <a:ln w="38100">
              <a:noFill/>
              <a:miter lim="800000"/>
            </a:ln>
          </p:spPr>
          <p:txBody>
            <a:bodyPr lIns="90000" tIns="46800" rIns="90000" bIns="46800">
              <a:spAutoFit/>
            </a:bodyPr>
            <a:lstStyle/>
            <a:p>
              <a:pPr algn="l">
                <a:lnSpc>
                  <a:spcPct val="100000"/>
                </a:lnSpc>
              </a:pPr>
              <a:r>
                <a:rPr kumimoji="1" lang="en-US" altLang="zh-CN" sz="2400"/>
                <a:t>CP</a:t>
              </a:r>
            </a:p>
          </p:txBody>
        </p:sp>
        <p:sp>
          <p:nvSpPr>
            <p:cNvPr id="101" name="Rectangle 16"/>
            <p:cNvSpPr>
              <a:spLocks noChangeArrowheads="1"/>
            </p:cNvSpPr>
            <p:nvPr/>
          </p:nvSpPr>
          <p:spPr bwMode="auto">
            <a:xfrm>
              <a:off x="2635250" y="1641475"/>
              <a:ext cx="796925" cy="998538"/>
            </a:xfrm>
            <a:prstGeom prst="rect">
              <a:avLst/>
            </a:prstGeom>
            <a:noFill/>
            <a:ln w="28575">
              <a:solidFill>
                <a:schemeClr val="tx1"/>
              </a:solidFill>
              <a:miter lim="800000"/>
            </a:ln>
          </p:spPr>
          <p:txBody>
            <a:bodyPr lIns="90000" tIns="46800" rIns="90000" bIns="46800" anchor="ctr">
              <a:spAutoFit/>
            </a:bodyPr>
            <a:lstStyle/>
            <a:p>
              <a:endParaRPr lang="zh-CN" altLang="en-US"/>
            </a:p>
          </p:txBody>
        </p:sp>
        <p:sp>
          <p:nvSpPr>
            <p:cNvPr id="102" name="Rectangle 24"/>
            <p:cNvSpPr>
              <a:spLocks noChangeArrowheads="1"/>
            </p:cNvSpPr>
            <p:nvPr/>
          </p:nvSpPr>
          <p:spPr bwMode="auto">
            <a:xfrm>
              <a:off x="4481513" y="1639888"/>
              <a:ext cx="796925" cy="998537"/>
            </a:xfrm>
            <a:prstGeom prst="rect">
              <a:avLst/>
            </a:prstGeom>
            <a:noFill/>
            <a:ln w="28575">
              <a:solidFill>
                <a:schemeClr val="tx1"/>
              </a:solidFill>
              <a:miter lim="800000"/>
            </a:ln>
          </p:spPr>
          <p:txBody>
            <a:bodyPr lIns="90000" tIns="46800" rIns="90000" bIns="46800" anchor="ctr">
              <a:spAutoFit/>
            </a:bodyPr>
            <a:lstStyle/>
            <a:p>
              <a:endParaRPr lang="zh-CN" altLang="en-US"/>
            </a:p>
          </p:txBody>
        </p:sp>
        <p:sp>
          <p:nvSpPr>
            <p:cNvPr id="103" name="Rectangle 33"/>
            <p:cNvSpPr>
              <a:spLocks noChangeArrowheads="1"/>
            </p:cNvSpPr>
            <p:nvPr/>
          </p:nvSpPr>
          <p:spPr bwMode="auto">
            <a:xfrm>
              <a:off x="6213475" y="1638300"/>
              <a:ext cx="796925" cy="998538"/>
            </a:xfrm>
            <a:prstGeom prst="rect">
              <a:avLst/>
            </a:prstGeom>
            <a:noFill/>
            <a:ln w="28575">
              <a:solidFill>
                <a:schemeClr val="tx1"/>
              </a:solidFill>
              <a:miter lim="800000"/>
            </a:ln>
          </p:spPr>
          <p:txBody>
            <a:bodyPr lIns="90000" tIns="46800" rIns="90000" bIns="46800" anchor="ctr">
              <a:spAutoFit/>
            </a:bodyPr>
            <a:lstStyle/>
            <a:p>
              <a:endParaRPr lang="zh-CN" altLang="en-US"/>
            </a:p>
          </p:txBody>
        </p:sp>
        <p:sp>
          <p:nvSpPr>
            <p:cNvPr id="104" name="Freeform 44"/>
            <p:cNvSpPr/>
            <p:nvPr/>
          </p:nvSpPr>
          <p:spPr bwMode="auto">
            <a:xfrm>
              <a:off x="2195513" y="1268413"/>
              <a:ext cx="5435600" cy="1168400"/>
            </a:xfrm>
            <a:custGeom>
              <a:avLst/>
              <a:gdLst>
                <a:gd name="T0" fmla="*/ 2147483647 w 3424"/>
                <a:gd name="T1" fmla="*/ 2147483647 h 629"/>
                <a:gd name="T2" fmla="*/ 0 w 3424"/>
                <a:gd name="T3" fmla="*/ 2147483647 h 629"/>
                <a:gd name="T4" fmla="*/ 0 w 3424"/>
                <a:gd name="T5" fmla="*/ 0 h 629"/>
                <a:gd name="T6" fmla="*/ 2147483647 w 3424"/>
                <a:gd name="T7" fmla="*/ 0 h 629"/>
                <a:gd name="T8" fmla="*/ 2147483647 w 3424"/>
                <a:gd name="T9" fmla="*/ 2147483647 h 629"/>
                <a:gd name="T10" fmla="*/ 2147483647 w 3424"/>
                <a:gd name="T11" fmla="*/ 2147483647 h 629"/>
                <a:gd name="T12" fmla="*/ 0 60000 65536"/>
                <a:gd name="T13" fmla="*/ 0 60000 65536"/>
                <a:gd name="T14" fmla="*/ 0 60000 65536"/>
                <a:gd name="T15" fmla="*/ 0 60000 65536"/>
                <a:gd name="T16" fmla="*/ 0 60000 65536"/>
                <a:gd name="T17" fmla="*/ 0 60000 65536"/>
                <a:gd name="T18" fmla="*/ 0 w 3424"/>
                <a:gd name="T19" fmla="*/ 0 h 629"/>
                <a:gd name="T20" fmla="*/ 3424 w 3424"/>
                <a:gd name="T21" fmla="*/ 629 h 629"/>
              </a:gdLst>
              <a:ahLst/>
              <a:cxnLst>
                <a:cxn ang="T12">
                  <a:pos x="T0" y="T1"/>
                </a:cxn>
                <a:cxn ang="T13">
                  <a:pos x="T2" y="T3"/>
                </a:cxn>
                <a:cxn ang="T14">
                  <a:pos x="T4" y="T5"/>
                </a:cxn>
                <a:cxn ang="T15">
                  <a:pos x="T6" y="T7"/>
                </a:cxn>
                <a:cxn ang="T16">
                  <a:pos x="T8" y="T9"/>
                </a:cxn>
                <a:cxn ang="T17">
                  <a:pos x="T10" y="T11"/>
                </a:cxn>
              </a:cxnLst>
              <a:rect l="T18" t="T19" r="T20" b="T21"/>
              <a:pathLst>
                <a:path w="3424" h="629">
                  <a:moveTo>
                    <a:pt x="266" y="245"/>
                  </a:moveTo>
                  <a:lnTo>
                    <a:pt x="0" y="245"/>
                  </a:lnTo>
                  <a:lnTo>
                    <a:pt x="0" y="0"/>
                  </a:lnTo>
                  <a:lnTo>
                    <a:pt x="3424" y="0"/>
                  </a:lnTo>
                  <a:lnTo>
                    <a:pt x="3424" y="629"/>
                  </a:lnTo>
                  <a:lnTo>
                    <a:pt x="3104" y="629"/>
                  </a:lnTo>
                </a:path>
              </a:pathLst>
            </a:custGeom>
            <a:noFill/>
            <a:ln w="19050">
              <a:solidFill>
                <a:schemeClr val="tx1"/>
              </a:solidFill>
              <a:round/>
            </a:ln>
          </p:spPr>
          <p:txBody>
            <a:bodyPr lIns="90000" tIns="46800" rIns="90000" bIns="46800">
              <a:spAutoFit/>
            </a:bodyPr>
            <a:lstStyle/>
            <a:p>
              <a:endParaRPr lang="zh-CN" altLang="en-US"/>
            </a:p>
          </p:txBody>
        </p:sp>
        <p:sp>
          <p:nvSpPr>
            <p:cNvPr id="105" name="Freeform 47"/>
            <p:cNvSpPr/>
            <p:nvPr/>
          </p:nvSpPr>
          <p:spPr bwMode="auto">
            <a:xfrm>
              <a:off x="4159250" y="1420813"/>
              <a:ext cx="2049463" cy="711200"/>
            </a:xfrm>
            <a:custGeom>
              <a:avLst/>
              <a:gdLst>
                <a:gd name="T0" fmla="*/ 2147483647 w 1291"/>
                <a:gd name="T1" fmla="*/ 2147483647 h 448"/>
                <a:gd name="T2" fmla="*/ 0 w 1291"/>
                <a:gd name="T3" fmla="*/ 2147483647 h 448"/>
                <a:gd name="T4" fmla="*/ 0 w 1291"/>
                <a:gd name="T5" fmla="*/ 0 h 448"/>
                <a:gd name="T6" fmla="*/ 2147483647 w 1291"/>
                <a:gd name="T7" fmla="*/ 0 h 448"/>
                <a:gd name="T8" fmla="*/ 2147483647 w 1291"/>
                <a:gd name="T9" fmla="*/ 2147483647 h 448"/>
                <a:gd name="T10" fmla="*/ 2147483647 w 1291"/>
                <a:gd name="T11" fmla="*/ 2147483647 h 448"/>
                <a:gd name="T12" fmla="*/ 0 60000 65536"/>
                <a:gd name="T13" fmla="*/ 0 60000 65536"/>
                <a:gd name="T14" fmla="*/ 0 60000 65536"/>
                <a:gd name="T15" fmla="*/ 0 60000 65536"/>
                <a:gd name="T16" fmla="*/ 0 60000 65536"/>
                <a:gd name="T17" fmla="*/ 0 60000 65536"/>
                <a:gd name="T18" fmla="*/ 0 w 1291"/>
                <a:gd name="T19" fmla="*/ 0 h 448"/>
                <a:gd name="T20" fmla="*/ 1291 w 1291"/>
                <a:gd name="T21" fmla="*/ 448 h 448"/>
              </a:gdLst>
              <a:ahLst/>
              <a:cxnLst>
                <a:cxn ang="T12">
                  <a:pos x="T0" y="T1"/>
                </a:cxn>
                <a:cxn ang="T13">
                  <a:pos x="T2" y="T3"/>
                </a:cxn>
                <a:cxn ang="T14">
                  <a:pos x="T4" y="T5"/>
                </a:cxn>
                <a:cxn ang="T15">
                  <a:pos x="T6" y="T7"/>
                </a:cxn>
                <a:cxn ang="T16">
                  <a:pos x="T8" y="T9"/>
                </a:cxn>
                <a:cxn ang="T17">
                  <a:pos x="T10" y="T11"/>
                </a:cxn>
              </a:cxnLst>
              <a:rect l="T18" t="T19" r="T20" b="T21"/>
              <a:pathLst>
                <a:path w="1291" h="448">
                  <a:moveTo>
                    <a:pt x="139" y="448"/>
                  </a:moveTo>
                  <a:lnTo>
                    <a:pt x="0" y="448"/>
                  </a:lnTo>
                  <a:lnTo>
                    <a:pt x="0" y="0"/>
                  </a:lnTo>
                  <a:lnTo>
                    <a:pt x="1099" y="0"/>
                  </a:lnTo>
                  <a:lnTo>
                    <a:pt x="1099" y="203"/>
                  </a:lnTo>
                  <a:lnTo>
                    <a:pt x="1291" y="203"/>
                  </a:lnTo>
                </a:path>
              </a:pathLst>
            </a:custGeom>
            <a:noFill/>
            <a:ln w="19050">
              <a:solidFill>
                <a:schemeClr val="tx1"/>
              </a:solidFill>
              <a:round/>
            </a:ln>
          </p:spPr>
          <p:txBody>
            <a:bodyPr lIns="90000" tIns="46800" rIns="90000" bIns="46800">
              <a:spAutoFit/>
            </a:bodyPr>
            <a:lstStyle/>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1717"/>
                                        </p:tgtEl>
                                        <p:attrNameLst>
                                          <p:attrName>style.visibility</p:attrName>
                                        </p:attrNameLst>
                                      </p:cBhvr>
                                      <p:to>
                                        <p:strVal val="visible"/>
                                      </p:to>
                                    </p:set>
                                    <p:animEffect transition="in" filter="wipe(left)">
                                      <p:cBhvr>
                                        <p:cTn id="7" dur="500"/>
                                        <p:tgtEl>
                                          <p:spTgt spid="3717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1764"/>
                                        </p:tgtEl>
                                        <p:attrNameLst>
                                          <p:attrName>style.visibility</p:attrName>
                                        </p:attrNameLst>
                                      </p:cBhvr>
                                      <p:to>
                                        <p:strVal val="visible"/>
                                      </p:to>
                                    </p:set>
                                    <p:animEffect transition="in" filter="wipe(left)">
                                      <p:cBhvr>
                                        <p:cTn id="12" dur="500"/>
                                        <p:tgtEl>
                                          <p:spTgt spid="37176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71768"/>
                                        </p:tgtEl>
                                        <p:attrNameLst>
                                          <p:attrName>style.visibility</p:attrName>
                                        </p:attrNameLst>
                                      </p:cBhvr>
                                      <p:to>
                                        <p:strVal val="visible"/>
                                      </p:to>
                                    </p:set>
                                    <p:animEffect transition="in" filter="wipe(left)">
                                      <p:cBhvr>
                                        <p:cTn id="21" dur="500"/>
                                        <p:tgtEl>
                                          <p:spTgt spid="371768"/>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7" grpId="0" autoUpdateAnimBg="0"/>
      <p:bldP spid="371764" grpId="0"/>
      <p:bldP spid="371768" grpId="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状态转换表</a:t>
            </a:r>
          </a:p>
        </p:txBody>
      </p:sp>
      <p:sp>
        <p:nvSpPr>
          <p:cNvPr id="78851" name="Rectangle 3"/>
          <p:cNvSpPr>
            <a:spLocks noGrp="1" noChangeArrowheads="1"/>
          </p:cNvSpPr>
          <p:nvPr>
            <p:ph type="body" sz="half" idx="1"/>
          </p:nvPr>
        </p:nvSpPr>
        <p:spPr>
          <a:xfrm>
            <a:off x="2079625" y="1176338"/>
            <a:ext cx="3779838" cy="501650"/>
          </a:xfrm>
        </p:spPr>
        <p:txBody>
          <a:bodyPr/>
          <a:lstStyle/>
          <a:p>
            <a:pPr algn="just">
              <a:spcBef>
                <a:spcPct val="50000"/>
              </a:spcBef>
              <a:buFont typeface="Wingdings" panose="05000000000000000000" pitchFamily="2" charset="2"/>
              <a:buNone/>
              <a:defRPr/>
            </a:pPr>
            <a:r>
              <a:rPr lang="zh-CN" altLang="en-US" sz="2000" dirty="0">
                <a:solidFill>
                  <a:srgbClr val="C00000"/>
                </a:solidFill>
                <a:latin typeface="宋体" panose="02010600030101010101" pitchFamily="2" charset="-122"/>
              </a:rPr>
              <a:t>（</a:t>
            </a:r>
            <a:r>
              <a:rPr lang="en-US" altLang="zh-CN" sz="2000" dirty="0">
                <a:solidFill>
                  <a:srgbClr val="C00000"/>
                </a:solidFill>
                <a:latin typeface="宋体" panose="02010600030101010101" pitchFamily="2" charset="-122"/>
              </a:rPr>
              <a:t>2</a:t>
            </a:r>
            <a:r>
              <a:rPr lang="zh-CN" altLang="en-US" sz="2000" dirty="0">
                <a:solidFill>
                  <a:srgbClr val="C00000"/>
                </a:solidFill>
                <a:latin typeface="宋体" panose="02010600030101010101" pitchFamily="2" charset="-122"/>
              </a:rPr>
              <a:t>）计算并列出状态转换表</a:t>
            </a:r>
          </a:p>
          <a:p>
            <a:pPr marL="365125" indent="-365125">
              <a:lnSpc>
                <a:spcPct val="110000"/>
              </a:lnSpc>
              <a:buNone/>
              <a:defRPr/>
            </a:pPr>
            <a:endParaRPr kumimoji="1" lang="zh-CN" altLang="en-US" sz="2000" dirty="0"/>
          </a:p>
        </p:txBody>
      </p:sp>
      <p:sp>
        <p:nvSpPr>
          <p:cNvPr id="11271" name="Rectangle 52"/>
          <p:cNvSpPr>
            <a:spLocks noChangeArrowheads="1"/>
          </p:cNvSpPr>
          <p:nvPr/>
        </p:nvSpPr>
        <p:spPr bwMode="black">
          <a:xfrm>
            <a:off x="6003635" y="-323165"/>
            <a:ext cx="184731" cy="646331"/>
          </a:xfrm>
          <a:prstGeom prst="rect">
            <a:avLst/>
          </a:prstGeom>
          <a:noFill/>
          <a:ln w="9525" algn="ctr">
            <a:noFill/>
            <a:miter lim="800000"/>
          </a:ln>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272" name="Rectangle 61"/>
          <p:cNvSpPr>
            <a:spLocks noChangeArrowheads="1"/>
          </p:cNvSpPr>
          <p:nvPr/>
        </p:nvSpPr>
        <p:spPr bwMode="black">
          <a:xfrm>
            <a:off x="6003635" y="-3231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nvGrpSpPr>
          <p:cNvPr id="2" name="组合 61"/>
          <p:cNvGrpSpPr/>
          <p:nvPr/>
        </p:nvGrpSpPr>
        <p:grpSpPr bwMode="auto">
          <a:xfrm>
            <a:off x="6116638" y="2425701"/>
            <a:ext cx="3192462" cy="2390775"/>
            <a:chOff x="3119418" y="1366838"/>
            <a:chExt cx="3191759" cy="2390779"/>
          </a:xfrm>
        </p:grpSpPr>
        <p:pic>
          <p:nvPicPr>
            <p:cNvPr id="11289" name="Picture 54" descr="图片32"/>
            <p:cNvPicPr>
              <a:picLocks noChangeAspect="1" noChangeArrowheads="1"/>
            </p:cNvPicPr>
            <p:nvPr/>
          </p:nvPicPr>
          <p:blipFill>
            <a:blip r:embed="rId4" cstate="print"/>
            <a:srcRect/>
            <a:stretch>
              <a:fillRect/>
            </a:stretch>
          </p:blipFill>
          <p:spPr bwMode="auto">
            <a:xfrm>
              <a:off x="3147993" y="1366838"/>
              <a:ext cx="1200150" cy="438150"/>
            </a:xfrm>
            <a:prstGeom prst="rect">
              <a:avLst/>
            </a:prstGeom>
            <a:noFill/>
            <a:ln w="9525">
              <a:noFill/>
              <a:miter lim="800000"/>
              <a:headEnd/>
              <a:tailEnd/>
            </a:ln>
            <a:effectLst>
              <a:prstShdw prst="shdw13" dist="53882" dir="13500000">
                <a:srgbClr val="808080">
                  <a:alpha val="50000"/>
                </a:srgbClr>
              </a:prstShdw>
            </a:effectLst>
          </p:spPr>
        </p:pic>
        <p:pic>
          <p:nvPicPr>
            <p:cNvPr id="11290" name="Picture 55"/>
            <p:cNvPicPr>
              <a:picLocks noChangeAspect="1" noChangeArrowheads="1"/>
            </p:cNvPicPr>
            <p:nvPr/>
          </p:nvPicPr>
          <p:blipFill>
            <a:blip r:embed="rId5" cstate="print"/>
            <a:srcRect/>
            <a:stretch>
              <a:fillRect/>
            </a:stretch>
          </p:blipFill>
          <p:spPr bwMode="auto">
            <a:xfrm>
              <a:off x="3135332" y="1858941"/>
              <a:ext cx="2824162" cy="457200"/>
            </a:xfrm>
            <a:prstGeom prst="rect">
              <a:avLst/>
            </a:prstGeom>
            <a:solidFill>
              <a:srgbClr val="FFFFBD"/>
            </a:solidFill>
            <a:ln w="9525">
              <a:noFill/>
              <a:miter lim="800000"/>
              <a:headEnd/>
              <a:tailEnd/>
            </a:ln>
            <a:effectLst>
              <a:prstShdw prst="shdw13" dist="53882" dir="13500000">
                <a:srgbClr val="808080">
                  <a:alpha val="50000"/>
                </a:srgbClr>
              </a:prstShdw>
            </a:effectLst>
          </p:spPr>
        </p:pic>
        <p:pic>
          <p:nvPicPr>
            <p:cNvPr id="11291" name="Picture 56"/>
            <p:cNvPicPr>
              <a:picLocks noChangeAspect="1" noChangeArrowheads="1"/>
            </p:cNvPicPr>
            <p:nvPr/>
          </p:nvPicPr>
          <p:blipFill>
            <a:blip r:embed="rId6" cstate="print"/>
            <a:srcRect/>
            <a:stretch>
              <a:fillRect/>
            </a:stretch>
          </p:blipFill>
          <p:spPr bwMode="auto">
            <a:xfrm>
              <a:off x="3142527" y="2374145"/>
              <a:ext cx="3168650" cy="457200"/>
            </a:xfrm>
            <a:prstGeom prst="rect">
              <a:avLst/>
            </a:prstGeom>
            <a:solidFill>
              <a:srgbClr val="FFFFBD"/>
            </a:solidFill>
            <a:ln w="9525">
              <a:noFill/>
              <a:miter lim="800000"/>
              <a:headEnd/>
              <a:tailEnd/>
            </a:ln>
            <a:effectLst>
              <a:prstShdw prst="shdw13" dist="53882" dir="13500000">
                <a:srgbClr val="808080">
                  <a:alpha val="50000"/>
                </a:srgbClr>
              </a:prstShdw>
            </a:effectLst>
          </p:spPr>
        </p:pic>
        <p:pic>
          <p:nvPicPr>
            <p:cNvPr id="11292" name="Picture 58" descr="图片1"/>
            <p:cNvPicPr>
              <a:picLocks noChangeAspect="1" noChangeArrowheads="1"/>
            </p:cNvPicPr>
            <p:nvPr/>
          </p:nvPicPr>
          <p:blipFill>
            <a:blip r:embed="rId7" cstate="print"/>
            <a:srcRect/>
            <a:stretch>
              <a:fillRect/>
            </a:stretch>
          </p:blipFill>
          <p:spPr bwMode="auto">
            <a:xfrm>
              <a:off x="3133840" y="2844798"/>
              <a:ext cx="2981325" cy="438150"/>
            </a:xfrm>
            <a:prstGeom prst="rect">
              <a:avLst/>
            </a:prstGeom>
            <a:noFill/>
            <a:ln w="9525">
              <a:noFill/>
              <a:miter lim="800000"/>
              <a:headEnd/>
              <a:tailEnd/>
            </a:ln>
            <a:effectLst>
              <a:prstShdw prst="shdw13" dist="53882" dir="13500000">
                <a:srgbClr val="808080">
                  <a:alpha val="50000"/>
                </a:srgbClr>
              </a:prstShdw>
            </a:effectLst>
          </p:spPr>
        </p:pic>
        <p:pic>
          <p:nvPicPr>
            <p:cNvPr id="11293" name="Picture 60"/>
            <p:cNvPicPr>
              <a:picLocks noChangeAspect="1" noChangeArrowheads="1"/>
            </p:cNvPicPr>
            <p:nvPr/>
          </p:nvPicPr>
          <p:blipFill>
            <a:blip r:embed="rId8" cstate="print"/>
            <a:srcRect/>
            <a:stretch>
              <a:fillRect/>
            </a:stretch>
          </p:blipFill>
          <p:spPr bwMode="auto">
            <a:xfrm>
              <a:off x="3119418" y="3295654"/>
              <a:ext cx="1228725" cy="461963"/>
            </a:xfrm>
            <a:prstGeom prst="rect">
              <a:avLst/>
            </a:prstGeom>
            <a:solidFill>
              <a:srgbClr val="FFFFBD"/>
            </a:solidFill>
            <a:ln w="9525">
              <a:noFill/>
              <a:miter lim="800000"/>
              <a:headEnd/>
              <a:tailEnd/>
            </a:ln>
            <a:effectLst>
              <a:prstShdw prst="shdw13" dist="53882" dir="13500000">
                <a:srgbClr val="808080">
                  <a:alpha val="50000"/>
                </a:srgbClr>
              </a:prstShdw>
            </a:effectLst>
          </p:spPr>
        </p:pic>
      </p:grpSp>
      <p:grpSp>
        <p:nvGrpSpPr>
          <p:cNvPr id="3" name="Group 204"/>
          <p:cNvGrpSpPr/>
          <p:nvPr/>
        </p:nvGrpSpPr>
        <p:grpSpPr bwMode="auto">
          <a:xfrm>
            <a:off x="2278064" y="1720850"/>
            <a:ext cx="3449637" cy="4419600"/>
            <a:chOff x="336" y="480"/>
            <a:chExt cx="2173" cy="2784"/>
          </a:xfrm>
        </p:grpSpPr>
        <p:sp>
          <p:nvSpPr>
            <p:cNvPr id="11275" name="Rectangle 92"/>
            <p:cNvSpPr>
              <a:spLocks noChangeArrowheads="1"/>
            </p:cNvSpPr>
            <p:nvPr/>
          </p:nvSpPr>
          <p:spPr bwMode="auto">
            <a:xfrm>
              <a:off x="2208" y="774"/>
              <a:ext cx="301" cy="2490"/>
            </a:xfrm>
            <a:prstGeom prst="rect">
              <a:avLst/>
            </a:prstGeom>
            <a:noFill/>
            <a:ln w="9525">
              <a:noFill/>
              <a:miter lim="800000"/>
            </a:ln>
          </p:spPr>
          <p:txBody>
            <a:bodyPr/>
            <a:lstStyle/>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a:t>
              </a:r>
            </a:p>
            <a:p>
              <a:pPr>
                <a:lnSpc>
                  <a:spcPct val="80000"/>
                </a:lnSpc>
                <a:spcBef>
                  <a:spcPct val="20000"/>
                </a:spcBef>
                <a:buClr>
                  <a:schemeClr val="folHlink"/>
                </a:buClr>
                <a:buSzPct val="85000"/>
                <a:buFont typeface="Wingdings 2" panose="05020102010507070707" pitchFamily="18" charset="2"/>
                <a:buNone/>
              </a:pPr>
              <a:r>
                <a:rPr lang="en-US" altLang="zh-CN" sz="1600">
                  <a:solidFill>
                    <a:srgbClr val="FF0000"/>
                  </a:solidFill>
                  <a:latin typeface="Arial" panose="020B0604020202020204" pitchFamily="34" charset="0"/>
                  <a:ea typeface="Gulim" panose="020B0600000101010101" pitchFamily="50" charset="-127"/>
                </a:rPr>
                <a:t>1</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1</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1</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1</a:t>
              </a:r>
            </a:p>
          </p:txBody>
        </p:sp>
        <p:sp>
          <p:nvSpPr>
            <p:cNvPr id="11276" name="Rectangle 93"/>
            <p:cNvSpPr>
              <a:spLocks noChangeArrowheads="1"/>
            </p:cNvSpPr>
            <p:nvPr/>
          </p:nvSpPr>
          <p:spPr bwMode="auto">
            <a:xfrm>
              <a:off x="1264" y="774"/>
              <a:ext cx="944" cy="2490"/>
            </a:xfrm>
            <a:prstGeom prst="rect">
              <a:avLst/>
            </a:prstGeom>
            <a:noFill/>
            <a:ln w="9525">
              <a:noFill/>
              <a:miter lim="800000"/>
            </a:ln>
          </p:spPr>
          <p:txBody>
            <a:bodyPr/>
            <a:lstStyle/>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0   0   0   1</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0   0   1   0</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0   0   1   1</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0   1   0   0</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0   1   0   1</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0   1   1   0</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0   1   1   1</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1   0   0   0</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1   0   0   1</a:t>
              </a:r>
            </a:p>
            <a:p>
              <a:pPr>
                <a:lnSpc>
                  <a:spcPct val="80000"/>
                </a:lnSpc>
                <a:spcBef>
                  <a:spcPct val="20000"/>
                </a:spcBef>
                <a:buClr>
                  <a:schemeClr val="folHlink"/>
                </a:buClr>
                <a:buSzPct val="85000"/>
                <a:buFont typeface="Wingdings 2" panose="05020102010507070707" pitchFamily="18" charset="2"/>
                <a:buNone/>
              </a:pPr>
              <a:r>
                <a:rPr lang="en-US" altLang="zh-CN" sz="1600">
                  <a:solidFill>
                    <a:srgbClr val="FF0000"/>
                  </a:solidFill>
                  <a:latin typeface="Arial" panose="020B0604020202020204" pitchFamily="34" charset="0"/>
                  <a:ea typeface="Gulim" panose="020B0600000101010101" pitchFamily="50" charset="-127"/>
                </a:rPr>
                <a:t>0   0   0   0 </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1   0   1   1</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0   1   0   0</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1   1   0   1</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0   1   0   0</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1   1   1   1</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0   0   0   0</a:t>
              </a:r>
            </a:p>
          </p:txBody>
        </p:sp>
        <p:sp>
          <p:nvSpPr>
            <p:cNvPr id="11277" name="Rectangle 94"/>
            <p:cNvSpPr>
              <a:spLocks noChangeArrowheads="1"/>
            </p:cNvSpPr>
            <p:nvPr/>
          </p:nvSpPr>
          <p:spPr bwMode="auto">
            <a:xfrm>
              <a:off x="336" y="774"/>
              <a:ext cx="928" cy="2490"/>
            </a:xfrm>
            <a:prstGeom prst="rect">
              <a:avLst/>
            </a:prstGeom>
            <a:noFill/>
            <a:ln w="9525">
              <a:noFill/>
              <a:miter lim="800000"/>
            </a:ln>
          </p:spPr>
          <p:txBody>
            <a:bodyPr/>
            <a:lstStyle/>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0   0   0   0</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0   0   0   1</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0   0   1   0</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0   0   1   1</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0   1   0   0</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0   1   0   1</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0   1   1   0</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0   1   1   1</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1   0   0   0</a:t>
              </a:r>
            </a:p>
            <a:p>
              <a:pPr>
                <a:lnSpc>
                  <a:spcPct val="80000"/>
                </a:lnSpc>
                <a:spcBef>
                  <a:spcPct val="20000"/>
                </a:spcBef>
                <a:buClr>
                  <a:schemeClr val="folHlink"/>
                </a:buClr>
                <a:buSzPct val="85000"/>
                <a:buFont typeface="Wingdings 2" panose="05020102010507070707" pitchFamily="18" charset="2"/>
                <a:buNone/>
              </a:pPr>
              <a:r>
                <a:rPr lang="en-US" altLang="zh-CN" sz="1600">
                  <a:solidFill>
                    <a:srgbClr val="FF0000"/>
                  </a:solidFill>
                  <a:latin typeface="Arial" panose="020B0604020202020204" pitchFamily="34" charset="0"/>
                  <a:ea typeface="Gulim" panose="020B0600000101010101" pitchFamily="50" charset="-127"/>
                </a:rPr>
                <a:t>1   0   0   1</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1   0   1   0</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1   0   1   1</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1   1   0   0</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1   1   0   1</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1   1   1   0</a:t>
              </a:r>
            </a:p>
            <a:p>
              <a:pPr>
                <a:lnSpc>
                  <a:spcPct val="80000"/>
                </a:lnSpc>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1   1   1   1</a:t>
              </a:r>
            </a:p>
          </p:txBody>
        </p:sp>
        <p:sp>
          <p:nvSpPr>
            <p:cNvPr id="11278" name="Rectangle 95"/>
            <p:cNvSpPr>
              <a:spLocks noChangeArrowheads="1"/>
            </p:cNvSpPr>
            <p:nvPr/>
          </p:nvSpPr>
          <p:spPr bwMode="auto">
            <a:xfrm>
              <a:off x="2208" y="529"/>
              <a:ext cx="301" cy="287"/>
            </a:xfrm>
            <a:prstGeom prst="rect">
              <a:avLst/>
            </a:prstGeom>
            <a:noFill/>
            <a:ln w="9525">
              <a:noFill/>
              <a:miter lim="800000"/>
            </a:ln>
          </p:spPr>
          <p:txBody>
            <a:bodyPr/>
            <a:lstStyle/>
            <a:p>
              <a:pPr algn="dist">
                <a:lnSpc>
                  <a:spcPct val="120000"/>
                </a:lnSpc>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 C</a:t>
              </a:r>
            </a:p>
          </p:txBody>
        </p:sp>
        <p:sp>
          <p:nvSpPr>
            <p:cNvPr id="11279" name="Rectangle 96"/>
            <p:cNvSpPr>
              <a:spLocks noChangeArrowheads="1"/>
            </p:cNvSpPr>
            <p:nvPr/>
          </p:nvSpPr>
          <p:spPr bwMode="auto">
            <a:xfrm>
              <a:off x="1264" y="487"/>
              <a:ext cx="1171" cy="287"/>
            </a:xfrm>
            <a:prstGeom prst="rect">
              <a:avLst/>
            </a:prstGeom>
            <a:noFill/>
            <a:ln w="9525">
              <a:noFill/>
              <a:miter lim="800000"/>
            </a:ln>
          </p:spPr>
          <p:txBody>
            <a:bodyPr/>
            <a:lstStyle/>
            <a:p>
              <a:pPr algn="dist">
                <a:spcBef>
                  <a:spcPct val="20000"/>
                </a:spcBef>
                <a:buClr>
                  <a:schemeClr val="folHlink"/>
                </a:buClr>
                <a:buSzPct val="85000"/>
                <a:buFont typeface="Wingdings 2" panose="05020102010507070707" pitchFamily="18" charset="2"/>
                <a:buNone/>
              </a:pPr>
              <a:endParaRPr lang="zh-CN" altLang="zh-CN" sz="2400">
                <a:solidFill>
                  <a:schemeClr val="hlink"/>
                </a:solidFill>
                <a:latin typeface="Arial" panose="020B0604020202020204" pitchFamily="34" charset="0"/>
                <a:ea typeface="Gulim" panose="020B0600000101010101" pitchFamily="50" charset="-127"/>
              </a:endParaRPr>
            </a:p>
          </p:txBody>
        </p:sp>
        <p:sp>
          <p:nvSpPr>
            <p:cNvPr id="11280" name="Rectangle 97"/>
            <p:cNvSpPr>
              <a:spLocks noChangeArrowheads="1"/>
            </p:cNvSpPr>
            <p:nvPr/>
          </p:nvSpPr>
          <p:spPr bwMode="auto">
            <a:xfrm>
              <a:off x="336" y="487"/>
              <a:ext cx="928" cy="287"/>
            </a:xfrm>
            <a:prstGeom prst="rect">
              <a:avLst/>
            </a:prstGeom>
            <a:noFill/>
            <a:ln w="9525">
              <a:noFill/>
              <a:miter lim="800000"/>
            </a:ln>
          </p:spPr>
          <p:txBody>
            <a:bodyPr/>
            <a:lstStyle/>
            <a:p>
              <a:pPr algn="dist">
                <a:spcBef>
                  <a:spcPct val="20000"/>
                </a:spcBef>
                <a:buClr>
                  <a:schemeClr val="folHlink"/>
                </a:buClr>
                <a:buSzPct val="85000"/>
                <a:buFont typeface="Wingdings 2" panose="05020102010507070707" pitchFamily="18" charset="2"/>
                <a:buNone/>
              </a:pPr>
              <a:endParaRPr lang="zh-CN" altLang="zh-CN" sz="2400">
                <a:solidFill>
                  <a:schemeClr val="hlink"/>
                </a:solidFill>
                <a:latin typeface="Arial" panose="020B0604020202020204" pitchFamily="34" charset="0"/>
                <a:ea typeface="Gulim" panose="020B0600000101010101" pitchFamily="50" charset="-127"/>
              </a:endParaRPr>
            </a:p>
          </p:txBody>
        </p:sp>
        <p:grpSp>
          <p:nvGrpSpPr>
            <p:cNvPr id="11281" name="Group 98"/>
            <p:cNvGrpSpPr/>
            <p:nvPr/>
          </p:nvGrpSpPr>
          <p:grpSpPr bwMode="auto">
            <a:xfrm>
              <a:off x="336" y="487"/>
              <a:ext cx="2160" cy="2777"/>
              <a:chOff x="336" y="487"/>
              <a:chExt cx="2400" cy="2777"/>
            </a:xfrm>
          </p:grpSpPr>
          <p:sp>
            <p:nvSpPr>
              <p:cNvPr id="11286" name="Line 99"/>
              <p:cNvSpPr>
                <a:spLocks noChangeShapeType="1"/>
              </p:cNvSpPr>
              <p:nvPr/>
            </p:nvSpPr>
            <p:spPr bwMode="auto">
              <a:xfrm>
                <a:off x="336" y="487"/>
                <a:ext cx="2400" cy="0"/>
              </a:xfrm>
              <a:prstGeom prst="line">
                <a:avLst/>
              </a:prstGeom>
              <a:noFill/>
              <a:ln w="28575" cap="sq">
                <a:solidFill>
                  <a:schemeClr val="tx1"/>
                </a:solidFill>
                <a:round/>
              </a:ln>
            </p:spPr>
            <p:txBody>
              <a:bodyPr/>
              <a:lstStyle/>
              <a:p>
                <a:endParaRPr lang="zh-CN" altLang="en-US"/>
              </a:p>
            </p:txBody>
          </p:sp>
          <p:sp>
            <p:nvSpPr>
              <p:cNvPr id="11287" name="Line 100"/>
              <p:cNvSpPr>
                <a:spLocks noChangeShapeType="1"/>
              </p:cNvSpPr>
              <p:nvPr/>
            </p:nvSpPr>
            <p:spPr bwMode="auto">
              <a:xfrm>
                <a:off x="336" y="774"/>
                <a:ext cx="2400" cy="0"/>
              </a:xfrm>
              <a:prstGeom prst="line">
                <a:avLst/>
              </a:prstGeom>
              <a:noFill/>
              <a:ln w="12700">
                <a:solidFill>
                  <a:schemeClr val="tx1"/>
                </a:solidFill>
                <a:round/>
              </a:ln>
            </p:spPr>
            <p:txBody>
              <a:bodyPr/>
              <a:lstStyle/>
              <a:p>
                <a:endParaRPr lang="zh-CN" altLang="en-US"/>
              </a:p>
            </p:txBody>
          </p:sp>
          <p:sp>
            <p:nvSpPr>
              <p:cNvPr id="11288" name="Line 101"/>
              <p:cNvSpPr>
                <a:spLocks noChangeShapeType="1"/>
              </p:cNvSpPr>
              <p:nvPr/>
            </p:nvSpPr>
            <p:spPr bwMode="auto">
              <a:xfrm>
                <a:off x="336" y="3264"/>
                <a:ext cx="2400" cy="0"/>
              </a:xfrm>
              <a:prstGeom prst="line">
                <a:avLst/>
              </a:prstGeom>
              <a:noFill/>
              <a:ln w="28575" cap="sq">
                <a:solidFill>
                  <a:schemeClr val="tx1"/>
                </a:solidFill>
                <a:round/>
              </a:ln>
            </p:spPr>
            <p:txBody>
              <a:bodyPr/>
              <a:lstStyle/>
              <a:p>
                <a:endParaRPr lang="zh-CN" altLang="en-US"/>
              </a:p>
            </p:txBody>
          </p:sp>
        </p:grpSp>
        <p:sp>
          <p:nvSpPr>
            <p:cNvPr id="11282" name="Line 102"/>
            <p:cNvSpPr>
              <a:spLocks noChangeShapeType="1"/>
            </p:cNvSpPr>
            <p:nvPr/>
          </p:nvSpPr>
          <p:spPr bwMode="auto">
            <a:xfrm>
              <a:off x="336" y="487"/>
              <a:ext cx="0" cy="2777"/>
            </a:xfrm>
            <a:prstGeom prst="line">
              <a:avLst/>
            </a:prstGeom>
            <a:noFill/>
            <a:ln w="28575" cap="sq">
              <a:solidFill>
                <a:schemeClr val="tx1"/>
              </a:solidFill>
              <a:round/>
            </a:ln>
          </p:spPr>
          <p:txBody>
            <a:bodyPr/>
            <a:lstStyle/>
            <a:p>
              <a:endParaRPr lang="zh-CN" altLang="en-US"/>
            </a:p>
          </p:txBody>
        </p:sp>
        <p:sp>
          <p:nvSpPr>
            <p:cNvPr id="11283" name="Line 103"/>
            <p:cNvSpPr>
              <a:spLocks noChangeShapeType="1"/>
            </p:cNvSpPr>
            <p:nvPr/>
          </p:nvSpPr>
          <p:spPr bwMode="auto">
            <a:xfrm>
              <a:off x="1264" y="487"/>
              <a:ext cx="0" cy="2777"/>
            </a:xfrm>
            <a:prstGeom prst="line">
              <a:avLst/>
            </a:prstGeom>
            <a:noFill/>
            <a:ln w="12700">
              <a:solidFill>
                <a:schemeClr val="tx1"/>
              </a:solidFill>
              <a:round/>
            </a:ln>
          </p:spPr>
          <p:txBody>
            <a:bodyPr/>
            <a:lstStyle/>
            <a:p>
              <a:endParaRPr lang="zh-CN" altLang="en-US"/>
            </a:p>
          </p:txBody>
        </p:sp>
        <p:sp>
          <p:nvSpPr>
            <p:cNvPr id="11284" name="Line 104"/>
            <p:cNvSpPr>
              <a:spLocks noChangeShapeType="1"/>
            </p:cNvSpPr>
            <p:nvPr/>
          </p:nvSpPr>
          <p:spPr bwMode="auto">
            <a:xfrm>
              <a:off x="2208" y="480"/>
              <a:ext cx="0" cy="2777"/>
            </a:xfrm>
            <a:prstGeom prst="line">
              <a:avLst/>
            </a:prstGeom>
            <a:noFill/>
            <a:ln w="12700">
              <a:solidFill>
                <a:schemeClr val="tx1"/>
              </a:solidFill>
              <a:round/>
            </a:ln>
          </p:spPr>
          <p:txBody>
            <a:bodyPr/>
            <a:lstStyle/>
            <a:p>
              <a:endParaRPr lang="zh-CN" altLang="en-US"/>
            </a:p>
          </p:txBody>
        </p:sp>
        <p:sp>
          <p:nvSpPr>
            <p:cNvPr id="11285" name="Line 105"/>
            <p:cNvSpPr>
              <a:spLocks noChangeShapeType="1"/>
            </p:cNvSpPr>
            <p:nvPr/>
          </p:nvSpPr>
          <p:spPr bwMode="auto">
            <a:xfrm>
              <a:off x="2496" y="487"/>
              <a:ext cx="0" cy="2777"/>
            </a:xfrm>
            <a:prstGeom prst="line">
              <a:avLst/>
            </a:prstGeom>
            <a:noFill/>
            <a:ln w="28575" cap="sq">
              <a:solidFill>
                <a:schemeClr val="tx1"/>
              </a:solidFill>
              <a:round/>
            </a:ln>
          </p:spPr>
          <p:txBody>
            <a:bodyPr/>
            <a:lstStyle/>
            <a:p>
              <a:endParaRPr lang="zh-CN" altLang="en-US"/>
            </a:p>
          </p:txBody>
        </p:sp>
        <p:graphicFrame>
          <p:nvGraphicFramePr>
            <p:cNvPr id="11266" name="Object 62"/>
            <p:cNvGraphicFramePr>
              <a:graphicFrameLocks noChangeAspect="1"/>
            </p:cNvGraphicFramePr>
            <p:nvPr/>
          </p:nvGraphicFramePr>
          <p:xfrm>
            <a:off x="439" y="509"/>
            <a:ext cx="754" cy="256"/>
          </p:xfrm>
          <a:graphic>
            <a:graphicData uri="http://schemas.openxmlformats.org/presentationml/2006/ole">
              <mc:AlternateContent xmlns:mc="http://schemas.openxmlformats.org/markup-compatibility/2006">
                <mc:Choice xmlns:v="urn:schemas-microsoft-com:vml" Requires="v">
                  <p:oleObj spid="_x0000_s608299" name="Equation" r:id="rId9" imgW="710891" imgH="241195" progId="Equation.3">
                    <p:embed/>
                  </p:oleObj>
                </mc:Choice>
                <mc:Fallback>
                  <p:oleObj name="Equation" r:id="rId9" imgW="710891" imgH="241195" progId="Equation.3">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9" y="509"/>
                          <a:ext cx="754" cy="256"/>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aphicFrame>
          <p:nvGraphicFramePr>
            <p:cNvPr id="11267" name="Object 63"/>
            <p:cNvGraphicFramePr>
              <a:graphicFrameLocks noChangeAspect="1"/>
            </p:cNvGraphicFramePr>
            <p:nvPr/>
          </p:nvGraphicFramePr>
          <p:xfrm>
            <a:off x="1290" y="537"/>
            <a:ext cx="918" cy="207"/>
          </p:xfrm>
          <a:graphic>
            <a:graphicData uri="http://schemas.openxmlformats.org/presentationml/2006/ole">
              <mc:AlternateContent xmlns:mc="http://schemas.openxmlformats.org/markup-compatibility/2006">
                <mc:Choice xmlns:v="urn:schemas-microsoft-com:vml" Requires="v">
                  <p:oleObj spid="_x0000_s608300" name="Equation" r:id="rId11" imgW="1066800" imgH="241300" progId="Equation.3">
                    <p:embed/>
                  </p:oleObj>
                </mc:Choice>
                <mc:Fallback>
                  <p:oleObj name="Equation" r:id="rId11" imgW="1066800" imgH="241300" progId="Equation.3">
                    <p:embed/>
                    <p:pic>
                      <p:nvPicPr>
                        <p:cNvPr id="0"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0" y="537"/>
                          <a:ext cx="918" cy="207"/>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状态转换图和时序图</a:t>
            </a:r>
          </a:p>
        </p:txBody>
      </p:sp>
      <p:sp>
        <p:nvSpPr>
          <p:cNvPr id="12293" name="Text Box 139"/>
          <p:cNvSpPr txBox="1">
            <a:spLocks noChangeArrowheads="1"/>
          </p:cNvSpPr>
          <p:nvPr/>
        </p:nvSpPr>
        <p:spPr bwMode="auto">
          <a:xfrm>
            <a:off x="1811338" y="1319213"/>
            <a:ext cx="3975100" cy="366712"/>
          </a:xfrm>
          <a:prstGeom prst="rect">
            <a:avLst/>
          </a:prstGeom>
          <a:noFill/>
          <a:ln w="9525">
            <a:noFill/>
            <a:miter lim="800000"/>
          </a:ln>
        </p:spPr>
        <p:txBody>
          <a:bodyPr>
            <a:spAutoFit/>
          </a:bodyPr>
          <a:lstStyle/>
          <a:p>
            <a:pPr algn="just" eaLnBrk="0" hangingPunct="0"/>
            <a:r>
              <a:rPr lang="zh-CN" altLang="en-US">
                <a:solidFill>
                  <a:srgbClr val="C00000"/>
                </a:solidFill>
                <a:latin typeface="宋体" panose="02010600030101010101" pitchFamily="2" charset="-122"/>
              </a:rPr>
              <a:t>（</a:t>
            </a:r>
            <a:r>
              <a:rPr lang="en-US" altLang="zh-CN">
                <a:solidFill>
                  <a:srgbClr val="C00000"/>
                </a:solidFill>
                <a:latin typeface="宋体" panose="02010600030101010101" pitchFamily="2" charset="-122"/>
              </a:rPr>
              <a:t>3</a:t>
            </a:r>
            <a:r>
              <a:rPr lang="zh-CN" altLang="en-US">
                <a:solidFill>
                  <a:srgbClr val="C00000"/>
                </a:solidFill>
                <a:latin typeface="宋体" panose="02010600030101010101" pitchFamily="2" charset="-122"/>
              </a:rPr>
              <a:t>）画状态转换图（或时序图）</a:t>
            </a:r>
          </a:p>
        </p:txBody>
      </p:sp>
      <p:grpSp>
        <p:nvGrpSpPr>
          <p:cNvPr id="2" name="Group 493"/>
          <p:cNvGrpSpPr/>
          <p:nvPr/>
        </p:nvGrpSpPr>
        <p:grpSpPr bwMode="auto">
          <a:xfrm>
            <a:off x="5813425" y="987425"/>
            <a:ext cx="4724400" cy="2970300"/>
            <a:chOff x="2544" y="1776"/>
            <a:chExt cx="2976" cy="1879"/>
          </a:xfrm>
        </p:grpSpPr>
        <p:grpSp>
          <p:nvGrpSpPr>
            <p:cNvPr id="12431" name="Group 400"/>
            <p:cNvGrpSpPr/>
            <p:nvPr/>
          </p:nvGrpSpPr>
          <p:grpSpPr bwMode="auto">
            <a:xfrm>
              <a:off x="2736" y="2467"/>
              <a:ext cx="576" cy="201"/>
              <a:chOff x="3312" y="2727"/>
              <a:chExt cx="576" cy="201"/>
            </a:xfrm>
          </p:grpSpPr>
          <p:grpSp>
            <p:nvGrpSpPr>
              <p:cNvPr id="12519" name="Group 401"/>
              <p:cNvGrpSpPr/>
              <p:nvPr/>
            </p:nvGrpSpPr>
            <p:grpSpPr bwMode="auto">
              <a:xfrm>
                <a:off x="3312" y="2727"/>
                <a:ext cx="396" cy="201"/>
                <a:chOff x="3312" y="2727"/>
                <a:chExt cx="396" cy="201"/>
              </a:xfrm>
            </p:grpSpPr>
            <p:sp>
              <p:nvSpPr>
                <p:cNvPr id="12521" name="Oval 402"/>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522" name="Text Box 403"/>
                <p:cNvSpPr txBox="1">
                  <a:spLocks noChangeArrowheads="1"/>
                </p:cNvSpPr>
                <p:nvPr/>
              </p:nvSpPr>
              <p:spPr bwMode="auto">
                <a:xfrm>
                  <a:off x="3324" y="2727"/>
                  <a:ext cx="384" cy="199"/>
                </a:xfrm>
                <a:prstGeom prst="rect">
                  <a:avLst/>
                </a:prstGeom>
                <a:noFill/>
                <a:ln w="9525">
                  <a:noFill/>
                  <a:miter lim="800000"/>
                </a:ln>
              </p:spPr>
              <p:txBody>
                <a:bodyPr>
                  <a:spAutoFit/>
                </a:bodyPr>
                <a:lstStyle/>
                <a:p>
                  <a:pPr algn="just" eaLnBrk="0" hangingPunct="0"/>
                  <a:r>
                    <a:rPr lang="en-US" altLang="zh-CN" sz="1600">
                      <a:solidFill>
                        <a:srgbClr val="CC3300"/>
                      </a:solidFill>
                      <a:ea typeface="Gulim" panose="020B0600000101010101" pitchFamily="50" charset="-127"/>
                    </a:rPr>
                    <a:t>0000</a:t>
                  </a:r>
                </a:p>
              </p:txBody>
            </p:sp>
          </p:grpSp>
          <p:sp>
            <p:nvSpPr>
              <p:cNvPr id="12520" name="Line 404"/>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12432" name="Group 405"/>
            <p:cNvGrpSpPr/>
            <p:nvPr/>
          </p:nvGrpSpPr>
          <p:grpSpPr bwMode="auto">
            <a:xfrm>
              <a:off x="3303" y="2476"/>
              <a:ext cx="576" cy="201"/>
              <a:chOff x="3312" y="2727"/>
              <a:chExt cx="576" cy="201"/>
            </a:xfrm>
          </p:grpSpPr>
          <p:grpSp>
            <p:nvGrpSpPr>
              <p:cNvPr id="12515" name="Group 406"/>
              <p:cNvGrpSpPr/>
              <p:nvPr/>
            </p:nvGrpSpPr>
            <p:grpSpPr bwMode="auto">
              <a:xfrm>
                <a:off x="3312" y="2727"/>
                <a:ext cx="396" cy="201"/>
                <a:chOff x="3312" y="2727"/>
                <a:chExt cx="396" cy="201"/>
              </a:xfrm>
            </p:grpSpPr>
            <p:sp>
              <p:nvSpPr>
                <p:cNvPr id="12517" name="Oval 407"/>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518" name="Text Box 408"/>
                <p:cNvSpPr txBox="1">
                  <a:spLocks noChangeArrowheads="1"/>
                </p:cNvSpPr>
                <p:nvPr/>
              </p:nvSpPr>
              <p:spPr bwMode="auto">
                <a:xfrm>
                  <a:off x="3324" y="2727"/>
                  <a:ext cx="384" cy="199"/>
                </a:xfrm>
                <a:prstGeom prst="rect">
                  <a:avLst/>
                </a:prstGeom>
                <a:noFill/>
                <a:ln w="9525">
                  <a:noFill/>
                  <a:miter lim="800000"/>
                </a:ln>
              </p:spPr>
              <p:txBody>
                <a:bodyPr>
                  <a:spAutoFit/>
                </a:bodyPr>
                <a:lstStyle/>
                <a:p>
                  <a:pPr algn="just" eaLnBrk="0" hangingPunct="0"/>
                  <a:r>
                    <a:rPr lang="en-US" altLang="zh-CN" sz="1600">
                      <a:solidFill>
                        <a:srgbClr val="CC3300"/>
                      </a:solidFill>
                      <a:ea typeface="Gulim" panose="020B0600000101010101" pitchFamily="50" charset="-127"/>
                    </a:rPr>
                    <a:t>0001</a:t>
                  </a:r>
                </a:p>
              </p:txBody>
            </p:sp>
          </p:grpSp>
          <p:sp>
            <p:nvSpPr>
              <p:cNvPr id="12516" name="Line 409"/>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12433" name="Group 410"/>
            <p:cNvGrpSpPr/>
            <p:nvPr/>
          </p:nvGrpSpPr>
          <p:grpSpPr bwMode="auto">
            <a:xfrm>
              <a:off x="3876" y="2476"/>
              <a:ext cx="576" cy="201"/>
              <a:chOff x="3312" y="2727"/>
              <a:chExt cx="576" cy="201"/>
            </a:xfrm>
          </p:grpSpPr>
          <p:grpSp>
            <p:nvGrpSpPr>
              <p:cNvPr id="12511" name="Group 411"/>
              <p:cNvGrpSpPr/>
              <p:nvPr/>
            </p:nvGrpSpPr>
            <p:grpSpPr bwMode="auto">
              <a:xfrm>
                <a:off x="3312" y="2727"/>
                <a:ext cx="396" cy="201"/>
                <a:chOff x="3312" y="2727"/>
                <a:chExt cx="396" cy="201"/>
              </a:xfrm>
            </p:grpSpPr>
            <p:sp>
              <p:nvSpPr>
                <p:cNvPr id="12513" name="Oval 412"/>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514" name="Text Box 413"/>
                <p:cNvSpPr txBox="1">
                  <a:spLocks noChangeArrowheads="1"/>
                </p:cNvSpPr>
                <p:nvPr/>
              </p:nvSpPr>
              <p:spPr bwMode="auto">
                <a:xfrm>
                  <a:off x="3324" y="2727"/>
                  <a:ext cx="384" cy="199"/>
                </a:xfrm>
                <a:prstGeom prst="rect">
                  <a:avLst/>
                </a:prstGeom>
                <a:noFill/>
                <a:ln w="9525">
                  <a:noFill/>
                  <a:miter lim="800000"/>
                </a:ln>
              </p:spPr>
              <p:txBody>
                <a:bodyPr>
                  <a:spAutoFit/>
                </a:bodyPr>
                <a:lstStyle/>
                <a:p>
                  <a:pPr algn="just" eaLnBrk="0" hangingPunct="0"/>
                  <a:r>
                    <a:rPr lang="en-US" altLang="zh-CN" sz="1600">
                      <a:solidFill>
                        <a:srgbClr val="CC3300"/>
                      </a:solidFill>
                      <a:ea typeface="Gulim" panose="020B0600000101010101" pitchFamily="50" charset="-127"/>
                    </a:rPr>
                    <a:t>0010</a:t>
                  </a:r>
                </a:p>
              </p:txBody>
            </p:sp>
          </p:grpSp>
          <p:sp>
            <p:nvSpPr>
              <p:cNvPr id="12512" name="Line 414"/>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12434" name="Group 415"/>
            <p:cNvGrpSpPr/>
            <p:nvPr/>
          </p:nvGrpSpPr>
          <p:grpSpPr bwMode="auto">
            <a:xfrm>
              <a:off x="4464" y="2476"/>
              <a:ext cx="576" cy="201"/>
              <a:chOff x="3312" y="2727"/>
              <a:chExt cx="576" cy="201"/>
            </a:xfrm>
          </p:grpSpPr>
          <p:grpSp>
            <p:nvGrpSpPr>
              <p:cNvPr id="12507" name="Group 416"/>
              <p:cNvGrpSpPr/>
              <p:nvPr/>
            </p:nvGrpSpPr>
            <p:grpSpPr bwMode="auto">
              <a:xfrm>
                <a:off x="3312" y="2727"/>
                <a:ext cx="396" cy="201"/>
                <a:chOff x="3312" y="2727"/>
                <a:chExt cx="396" cy="201"/>
              </a:xfrm>
            </p:grpSpPr>
            <p:sp>
              <p:nvSpPr>
                <p:cNvPr id="12509" name="Oval 417"/>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510" name="Text Box 418"/>
                <p:cNvSpPr txBox="1">
                  <a:spLocks noChangeArrowheads="1"/>
                </p:cNvSpPr>
                <p:nvPr/>
              </p:nvSpPr>
              <p:spPr bwMode="auto">
                <a:xfrm>
                  <a:off x="3324" y="2727"/>
                  <a:ext cx="384" cy="199"/>
                </a:xfrm>
                <a:prstGeom prst="rect">
                  <a:avLst/>
                </a:prstGeom>
                <a:noFill/>
                <a:ln w="9525">
                  <a:noFill/>
                  <a:miter lim="800000"/>
                </a:ln>
              </p:spPr>
              <p:txBody>
                <a:bodyPr>
                  <a:spAutoFit/>
                </a:bodyPr>
                <a:lstStyle/>
                <a:p>
                  <a:pPr algn="just" eaLnBrk="0" hangingPunct="0"/>
                  <a:r>
                    <a:rPr lang="en-US" altLang="zh-CN" sz="1600">
                      <a:solidFill>
                        <a:srgbClr val="CC3300"/>
                      </a:solidFill>
                      <a:ea typeface="Gulim" panose="020B0600000101010101" pitchFamily="50" charset="-127"/>
                    </a:rPr>
                    <a:t>0011</a:t>
                  </a:r>
                </a:p>
              </p:txBody>
            </p:sp>
          </p:grpSp>
          <p:sp>
            <p:nvSpPr>
              <p:cNvPr id="12508" name="Line 419"/>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12435" name="Group 420"/>
            <p:cNvGrpSpPr/>
            <p:nvPr/>
          </p:nvGrpSpPr>
          <p:grpSpPr bwMode="auto">
            <a:xfrm>
              <a:off x="5040" y="2476"/>
              <a:ext cx="396" cy="201"/>
              <a:chOff x="3312" y="2727"/>
              <a:chExt cx="396" cy="201"/>
            </a:xfrm>
          </p:grpSpPr>
          <p:sp>
            <p:nvSpPr>
              <p:cNvPr id="12505" name="Oval 421"/>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506" name="Text Box 422"/>
              <p:cNvSpPr txBox="1">
                <a:spLocks noChangeArrowheads="1"/>
              </p:cNvSpPr>
              <p:nvPr/>
            </p:nvSpPr>
            <p:spPr bwMode="auto">
              <a:xfrm>
                <a:off x="3324" y="2727"/>
                <a:ext cx="384" cy="199"/>
              </a:xfrm>
              <a:prstGeom prst="rect">
                <a:avLst/>
              </a:prstGeom>
              <a:noFill/>
              <a:ln w="9525">
                <a:noFill/>
                <a:miter lim="800000"/>
              </a:ln>
            </p:spPr>
            <p:txBody>
              <a:bodyPr>
                <a:spAutoFit/>
              </a:bodyPr>
              <a:lstStyle/>
              <a:p>
                <a:pPr algn="just" eaLnBrk="0" hangingPunct="0"/>
                <a:r>
                  <a:rPr lang="en-US" altLang="zh-CN" sz="1600">
                    <a:solidFill>
                      <a:srgbClr val="CC3300"/>
                    </a:solidFill>
                    <a:ea typeface="Gulim" panose="020B0600000101010101" pitchFamily="50" charset="-127"/>
                  </a:rPr>
                  <a:t>0100</a:t>
                </a:r>
              </a:p>
            </p:txBody>
          </p:sp>
        </p:grpSp>
        <p:sp>
          <p:nvSpPr>
            <p:cNvPr id="12436" name="Line 423"/>
            <p:cNvSpPr>
              <a:spLocks noChangeShapeType="1"/>
            </p:cNvSpPr>
            <p:nvPr/>
          </p:nvSpPr>
          <p:spPr bwMode="auto">
            <a:xfrm>
              <a:off x="5232" y="2688"/>
              <a:ext cx="0" cy="336"/>
            </a:xfrm>
            <a:prstGeom prst="line">
              <a:avLst/>
            </a:prstGeom>
            <a:noFill/>
            <a:ln w="9525">
              <a:solidFill>
                <a:schemeClr val="tx1"/>
              </a:solidFill>
              <a:round/>
              <a:tailEnd type="triangle" w="med" len="med"/>
            </a:ln>
          </p:spPr>
          <p:txBody>
            <a:bodyPr/>
            <a:lstStyle/>
            <a:p>
              <a:endParaRPr lang="zh-CN" altLang="en-US"/>
            </a:p>
          </p:txBody>
        </p:sp>
        <p:grpSp>
          <p:nvGrpSpPr>
            <p:cNvPr id="12437" name="Group 424"/>
            <p:cNvGrpSpPr/>
            <p:nvPr/>
          </p:nvGrpSpPr>
          <p:grpSpPr bwMode="auto">
            <a:xfrm>
              <a:off x="4848" y="3024"/>
              <a:ext cx="588" cy="201"/>
              <a:chOff x="4848" y="3024"/>
              <a:chExt cx="588" cy="201"/>
            </a:xfrm>
          </p:grpSpPr>
          <p:grpSp>
            <p:nvGrpSpPr>
              <p:cNvPr id="12501" name="Group 425"/>
              <p:cNvGrpSpPr/>
              <p:nvPr/>
            </p:nvGrpSpPr>
            <p:grpSpPr bwMode="auto">
              <a:xfrm>
                <a:off x="5040" y="3024"/>
                <a:ext cx="396" cy="201"/>
                <a:chOff x="3312" y="2727"/>
                <a:chExt cx="396" cy="201"/>
              </a:xfrm>
            </p:grpSpPr>
            <p:sp>
              <p:nvSpPr>
                <p:cNvPr id="12503" name="Oval 426"/>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504" name="Text Box 427"/>
                <p:cNvSpPr txBox="1">
                  <a:spLocks noChangeArrowheads="1"/>
                </p:cNvSpPr>
                <p:nvPr/>
              </p:nvSpPr>
              <p:spPr bwMode="auto">
                <a:xfrm>
                  <a:off x="3324" y="2727"/>
                  <a:ext cx="384" cy="199"/>
                </a:xfrm>
                <a:prstGeom prst="rect">
                  <a:avLst/>
                </a:prstGeom>
                <a:noFill/>
                <a:ln w="9525">
                  <a:noFill/>
                  <a:miter lim="800000"/>
                </a:ln>
              </p:spPr>
              <p:txBody>
                <a:bodyPr>
                  <a:spAutoFit/>
                </a:bodyPr>
                <a:lstStyle/>
                <a:p>
                  <a:pPr algn="just" eaLnBrk="0" hangingPunct="0"/>
                  <a:r>
                    <a:rPr lang="en-US" altLang="zh-CN" sz="1600">
                      <a:solidFill>
                        <a:srgbClr val="CC3300"/>
                      </a:solidFill>
                      <a:ea typeface="Gulim" panose="020B0600000101010101" pitchFamily="50" charset="-127"/>
                    </a:rPr>
                    <a:t>0101</a:t>
                  </a:r>
                </a:p>
              </p:txBody>
            </p:sp>
          </p:grpSp>
          <p:sp>
            <p:nvSpPr>
              <p:cNvPr id="12502" name="Line 428"/>
              <p:cNvSpPr>
                <a:spLocks noChangeShapeType="1"/>
              </p:cNvSpPr>
              <p:nvPr/>
            </p:nvSpPr>
            <p:spPr bwMode="auto">
              <a:xfrm flipH="1">
                <a:off x="4848" y="3120"/>
                <a:ext cx="192" cy="0"/>
              </a:xfrm>
              <a:prstGeom prst="line">
                <a:avLst/>
              </a:prstGeom>
              <a:noFill/>
              <a:ln w="9525">
                <a:solidFill>
                  <a:schemeClr val="tx1"/>
                </a:solidFill>
                <a:round/>
                <a:tailEnd type="triangle" w="med" len="med"/>
              </a:ln>
            </p:spPr>
            <p:txBody>
              <a:bodyPr/>
              <a:lstStyle/>
              <a:p>
                <a:endParaRPr lang="zh-CN" altLang="en-US"/>
              </a:p>
            </p:txBody>
          </p:sp>
        </p:grpSp>
        <p:grpSp>
          <p:nvGrpSpPr>
            <p:cNvPr id="12438" name="Group 429"/>
            <p:cNvGrpSpPr/>
            <p:nvPr/>
          </p:nvGrpSpPr>
          <p:grpSpPr bwMode="auto">
            <a:xfrm>
              <a:off x="4272" y="3024"/>
              <a:ext cx="588" cy="201"/>
              <a:chOff x="4848" y="3024"/>
              <a:chExt cx="588" cy="201"/>
            </a:xfrm>
          </p:grpSpPr>
          <p:grpSp>
            <p:nvGrpSpPr>
              <p:cNvPr id="12497" name="Group 430"/>
              <p:cNvGrpSpPr/>
              <p:nvPr/>
            </p:nvGrpSpPr>
            <p:grpSpPr bwMode="auto">
              <a:xfrm>
                <a:off x="5040" y="3024"/>
                <a:ext cx="396" cy="201"/>
                <a:chOff x="3312" y="2727"/>
                <a:chExt cx="396" cy="201"/>
              </a:xfrm>
            </p:grpSpPr>
            <p:sp>
              <p:nvSpPr>
                <p:cNvPr id="12499" name="Oval 431"/>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500" name="Text Box 432"/>
                <p:cNvSpPr txBox="1">
                  <a:spLocks noChangeArrowheads="1"/>
                </p:cNvSpPr>
                <p:nvPr/>
              </p:nvSpPr>
              <p:spPr bwMode="auto">
                <a:xfrm>
                  <a:off x="3324" y="2727"/>
                  <a:ext cx="384" cy="199"/>
                </a:xfrm>
                <a:prstGeom prst="rect">
                  <a:avLst/>
                </a:prstGeom>
                <a:noFill/>
                <a:ln w="9525">
                  <a:noFill/>
                  <a:miter lim="800000"/>
                </a:ln>
              </p:spPr>
              <p:txBody>
                <a:bodyPr>
                  <a:spAutoFit/>
                </a:bodyPr>
                <a:lstStyle/>
                <a:p>
                  <a:pPr algn="just" eaLnBrk="0" hangingPunct="0"/>
                  <a:r>
                    <a:rPr lang="en-US" altLang="zh-CN" sz="1600">
                      <a:solidFill>
                        <a:srgbClr val="CC3300"/>
                      </a:solidFill>
                      <a:ea typeface="Gulim" panose="020B0600000101010101" pitchFamily="50" charset="-127"/>
                    </a:rPr>
                    <a:t>0110</a:t>
                  </a:r>
                </a:p>
              </p:txBody>
            </p:sp>
          </p:grpSp>
          <p:sp>
            <p:nvSpPr>
              <p:cNvPr id="12498" name="Line 433"/>
              <p:cNvSpPr>
                <a:spLocks noChangeShapeType="1"/>
              </p:cNvSpPr>
              <p:nvPr/>
            </p:nvSpPr>
            <p:spPr bwMode="auto">
              <a:xfrm flipH="1">
                <a:off x="4848" y="3120"/>
                <a:ext cx="192" cy="0"/>
              </a:xfrm>
              <a:prstGeom prst="line">
                <a:avLst/>
              </a:prstGeom>
              <a:noFill/>
              <a:ln w="9525">
                <a:solidFill>
                  <a:schemeClr val="tx1"/>
                </a:solidFill>
                <a:round/>
                <a:tailEnd type="triangle" w="med" len="med"/>
              </a:ln>
            </p:spPr>
            <p:txBody>
              <a:bodyPr/>
              <a:lstStyle/>
              <a:p>
                <a:endParaRPr lang="zh-CN" altLang="en-US"/>
              </a:p>
            </p:txBody>
          </p:sp>
        </p:grpSp>
        <p:grpSp>
          <p:nvGrpSpPr>
            <p:cNvPr id="12439" name="Group 434"/>
            <p:cNvGrpSpPr/>
            <p:nvPr/>
          </p:nvGrpSpPr>
          <p:grpSpPr bwMode="auto">
            <a:xfrm>
              <a:off x="3684" y="3024"/>
              <a:ext cx="588" cy="201"/>
              <a:chOff x="4848" y="3024"/>
              <a:chExt cx="588" cy="201"/>
            </a:xfrm>
          </p:grpSpPr>
          <p:grpSp>
            <p:nvGrpSpPr>
              <p:cNvPr id="12493" name="Group 435"/>
              <p:cNvGrpSpPr/>
              <p:nvPr/>
            </p:nvGrpSpPr>
            <p:grpSpPr bwMode="auto">
              <a:xfrm>
                <a:off x="5040" y="3024"/>
                <a:ext cx="396" cy="201"/>
                <a:chOff x="3312" y="2727"/>
                <a:chExt cx="396" cy="201"/>
              </a:xfrm>
            </p:grpSpPr>
            <p:sp>
              <p:nvSpPr>
                <p:cNvPr id="12495" name="Oval 436"/>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496" name="Text Box 437"/>
                <p:cNvSpPr txBox="1">
                  <a:spLocks noChangeArrowheads="1"/>
                </p:cNvSpPr>
                <p:nvPr/>
              </p:nvSpPr>
              <p:spPr bwMode="auto">
                <a:xfrm>
                  <a:off x="3324" y="2727"/>
                  <a:ext cx="384" cy="199"/>
                </a:xfrm>
                <a:prstGeom prst="rect">
                  <a:avLst/>
                </a:prstGeom>
                <a:noFill/>
                <a:ln w="9525">
                  <a:noFill/>
                  <a:miter lim="800000"/>
                </a:ln>
              </p:spPr>
              <p:txBody>
                <a:bodyPr>
                  <a:spAutoFit/>
                </a:bodyPr>
                <a:lstStyle/>
                <a:p>
                  <a:pPr algn="just" eaLnBrk="0" hangingPunct="0"/>
                  <a:r>
                    <a:rPr lang="en-US" altLang="zh-CN" sz="1600">
                      <a:solidFill>
                        <a:srgbClr val="CC3300"/>
                      </a:solidFill>
                      <a:ea typeface="Gulim" panose="020B0600000101010101" pitchFamily="50" charset="-127"/>
                    </a:rPr>
                    <a:t>0111</a:t>
                  </a:r>
                </a:p>
              </p:txBody>
            </p:sp>
          </p:grpSp>
          <p:sp>
            <p:nvSpPr>
              <p:cNvPr id="12494" name="Line 438"/>
              <p:cNvSpPr>
                <a:spLocks noChangeShapeType="1"/>
              </p:cNvSpPr>
              <p:nvPr/>
            </p:nvSpPr>
            <p:spPr bwMode="auto">
              <a:xfrm flipH="1">
                <a:off x="4848" y="3120"/>
                <a:ext cx="192" cy="0"/>
              </a:xfrm>
              <a:prstGeom prst="line">
                <a:avLst/>
              </a:prstGeom>
              <a:noFill/>
              <a:ln w="9525">
                <a:solidFill>
                  <a:schemeClr val="tx1"/>
                </a:solidFill>
                <a:round/>
                <a:tailEnd type="triangle" w="med" len="med"/>
              </a:ln>
            </p:spPr>
            <p:txBody>
              <a:bodyPr/>
              <a:lstStyle/>
              <a:p>
                <a:endParaRPr lang="zh-CN" altLang="en-US"/>
              </a:p>
            </p:txBody>
          </p:sp>
        </p:grpSp>
        <p:grpSp>
          <p:nvGrpSpPr>
            <p:cNvPr id="12440" name="Group 439"/>
            <p:cNvGrpSpPr/>
            <p:nvPr/>
          </p:nvGrpSpPr>
          <p:grpSpPr bwMode="auto">
            <a:xfrm>
              <a:off x="3108" y="3024"/>
              <a:ext cx="588" cy="201"/>
              <a:chOff x="4848" y="3024"/>
              <a:chExt cx="588" cy="201"/>
            </a:xfrm>
          </p:grpSpPr>
          <p:grpSp>
            <p:nvGrpSpPr>
              <p:cNvPr id="12489" name="Group 440"/>
              <p:cNvGrpSpPr/>
              <p:nvPr/>
            </p:nvGrpSpPr>
            <p:grpSpPr bwMode="auto">
              <a:xfrm>
                <a:off x="5040" y="3024"/>
                <a:ext cx="396" cy="201"/>
                <a:chOff x="3312" y="2727"/>
                <a:chExt cx="396" cy="201"/>
              </a:xfrm>
            </p:grpSpPr>
            <p:sp>
              <p:nvSpPr>
                <p:cNvPr id="12491" name="Oval 441"/>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492" name="Text Box 442"/>
                <p:cNvSpPr txBox="1">
                  <a:spLocks noChangeArrowheads="1"/>
                </p:cNvSpPr>
                <p:nvPr/>
              </p:nvSpPr>
              <p:spPr bwMode="auto">
                <a:xfrm>
                  <a:off x="3324" y="2727"/>
                  <a:ext cx="384" cy="199"/>
                </a:xfrm>
                <a:prstGeom prst="rect">
                  <a:avLst/>
                </a:prstGeom>
                <a:noFill/>
                <a:ln w="9525">
                  <a:noFill/>
                  <a:miter lim="800000"/>
                </a:ln>
              </p:spPr>
              <p:txBody>
                <a:bodyPr>
                  <a:spAutoFit/>
                </a:bodyPr>
                <a:lstStyle/>
                <a:p>
                  <a:pPr algn="just" eaLnBrk="0" hangingPunct="0"/>
                  <a:r>
                    <a:rPr lang="en-US" altLang="zh-CN" sz="1600">
                      <a:solidFill>
                        <a:srgbClr val="CC3300"/>
                      </a:solidFill>
                      <a:ea typeface="Gulim" panose="020B0600000101010101" pitchFamily="50" charset="-127"/>
                    </a:rPr>
                    <a:t>1000</a:t>
                  </a:r>
                </a:p>
              </p:txBody>
            </p:sp>
          </p:grpSp>
          <p:sp>
            <p:nvSpPr>
              <p:cNvPr id="12490" name="Line 443"/>
              <p:cNvSpPr>
                <a:spLocks noChangeShapeType="1"/>
              </p:cNvSpPr>
              <p:nvPr/>
            </p:nvSpPr>
            <p:spPr bwMode="auto">
              <a:xfrm flipH="1">
                <a:off x="4848" y="3120"/>
                <a:ext cx="192" cy="0"/>
              </a:xfrm>
              <a:prstGeom prst="line">
                <a:avLst/>
              </a:prstGeom>
              <a:noFill/>
              <a:ln w="9525">
                <a:solidFill>
                  <a:schemeClr val="tx1"/>
                </a:solidFill>
                <a:round/>
                <a:tailEnd type="triangle" w="med" len="med"/>
              </a:ln>
            </p:spPr>
            <p:txBody>
              <a:bodyPr/>
              <a:lstStyle/>
              <a:p>
                <a:endParaRPr lang="zh-CN" altLang="en-US"/>
              </a:p>
            </p:txBody>
          </p:sp>
        </p:grpSp>
        <p:grpSp>
          <p:nvGrpSpPr>
            <p:cNvPr id="12441" name="Group 444"/>
            <p:cNvGrpSpPr/>
            <p:nvPr/>
          </p:nvGrpSpPr>
          <p:grpSpPr bwMode="auto">
            <a:xfrm>
              <a:off x="2724" y="3024"/>
              <a:ext cx="396" cy="201"/>
              <a:chOff x="3312" y="2727"/>
              <a:chExt cx="396" cy="201"/>
            </a:xfrm>
          </p:grpSpPr>
          <p:sp>
            <p:nvSpPr>
              <p:cNvPr id="12487" name="Oval 445"/>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488" name="Text Box 446"/>
              <p:cNvSpPr txBox="1">
                <a:spLocks noChangeArrowheads="1"/>
              </p:cNvSpPr>
              <p:nvPr/>
            </p:nvSpPr>
            <p:spPr bwMode="auto">
              <a:xfrm>
                <a:off x="3324" y="2727"/>
                <a:ext cx="384" cy="199"/>
              </a:xfrm>
              <a:prstGeom prst="rect">
                <a:avLst/>
              </a:prstGeom>
              <a:noFill/>
              <a:ln w="9525">
                <a:noFill/>
                <a:miter lim="800000"/>
              </a:ln>
            </p:spPr>
            <p:txBody>
              <a:bodyPr>
                <a:spAutoFit/>
              </a:bodyPr>
              <a:lstStyle/>
              <a:p>
                <a:pPr algn="just" eaLnBrk="0" hangingPunct="0"/>
                <a:r>
                  <a:rPr lang="en-US" altLang="zh-CN" sz="1600">
                    <a:solidFill>
                      <a:srgbClr val="CC3300"/>
                    </a:solidFill>
                    <a:ea typeface="Gulim" panose="020B0600000101010101" pitchFamily="50" charset="-127"/>
                  </a:rPr>
                  <a:t>1001</a:t>
                </a:r>
              </a:p>
            </p:txBody>
          </p:sp>
        </p:grpSp>
        <p:sp>
          <p:nvSpPr>
            <p:cNvPr id="12442" name="Line 447"/>
            <p:cNvSpPr>
              <a:spLocks noChangeShapeType="1"/>
            </p:cNvSpPr>
            <p:nvPr/>
          </p:nvSpPr>
          <p:spPr bwMode="auto">
            <a:xfrm flipV="1">
              <a:off x="2928" y="2664"/>
              <a:ext cx="0" cy="360"/>
            </a:xfrm>
            <a:prstGeom prst="line">
              <a:avLst/>
            </a:prstGeom>
            <a:noFill/>
            <a:ln w="9525">
              <a:solidFill>
                <a:schemeClr val="tx1"/>
              </a:solidFill>
              <a:round/>
              <a:tailEnd type="triangle" w="med" len="med"/>
            </a:ln>
          </p:spPr>
          <p:txBody>
            <a:bodyPr/>
            <a:lstStyle/>
            <a:p>
              <a:endParaRPr lang="zh-CN" altLang="en-US"/>
            </a:p>
          </p:txBody>
        </p:sp>
        <p:grpSp>
          <p:nvGrpSpPr>
            <p:cNvPr id="12443" name="Group 448"/>
            <p:cNvGrpSpPr/>
            <p:nvPr/>
          </p:nvGrpSpPr>
          <p:grpSpPr bwMode="auto">
            <a:xfrm>
              <a:off x="4464" y="2160"/>
              <a:ext cx="396" cy="201"/>
              <a:chOff x="3312" y="2727"/>
              <a:chExt cx="396" cy="201"/>
            </a:xfrm>
          </p:grpSpPr>
          <p:sp>
            <p:nvSpPr>
              <p:cNvPr id="12485" name="Oval 449"/>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486" name="Text Box 450"/>
              <p:cNvSpPr txBox="1">
                <a:spLocks noChangeArrowheads="1"/>
              </p:cNvSpPr>
              <p:nvPr/>
            </p:nvSpPr>
            <p:spPr bwMode="auto">
              <a:xfrm>
                <a:off x="3324" y="2727"/>
                <a:ext cx="384" cy="19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1011</a:t>
                </a:r>
              </a:p>
            </p:txBody>
          </p:sp>
        </p:grpSp>
        <p:grpSp>
          <p:nvGrpSpPr>
            <p:cNvPr id="12444" name="Group 451"/>
            <p:cNvGrpSpPr/>
            <p:nvPr/>
          </p:nvGrpSpPr>
          <p:grpSpPr bwMode="auto">
            <a:xfrm>
              <a:off x="5028" y="2140"/>
              <a:ext cx="396" cy="201"/>
              <a:chOff x="3312" y="2727"/>
              <a:chExt cx="396" cy="201"/>
            </a:xfrm>
          </p:grpSpPr>
          <p:sp>
            <p:nvSpPr>
              <p:cNvPr id="12483" name="Oval 452"/>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484" name="Text Box 453"/>
              <p:cNvSpPr txBox="1">
                <a:spLocks noChangeArrowheads="1"/>
              </p:cNvSpPr>
              <p:nvPr/>
            </p:nvSpPr>
            <p:spPr bwMode="auto">
              <a:xfrm>
                <a:off x="3324" y="2727"/>
                <a:ext cx="384" cy="19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1101</a:t>
                </a:r>
              </a:p>
            </p:txBody>
          </p:sp>
        </p:grpSp>
        <p:grpSp>
          <p:nvGrpSpPr>
            <p:cNvPr id="12445" name="Group 454"/>
            <p:cNvGrpSpPr/>
            <p:nvPr/>
          </p:nvGrpSpPr>
          <p:grpSpPr bwMode="auto">
            <a:xfrm>
              <a:off x="3888" y="2160"/>
              <a:ext cx="576" cy="201"/>
              <a:chOff x="3312" y="2727"/>
              <a:chExt cx="576" cy="201"/>
            </a:xfrm>
          </p:grpSpPr>
          <p:grpSp>
            <p:nvGrpSpPr>
              <p:cNvPr id="12479" name="Group 455"/>
              <p:cNvGrpSpPr/>
              <p:nvPr/>
            </p:nvGrpSpPr>
            <p:grpSpPr bwMode="auto">
              <a:xfrm>
                <a:off x="3312" y="2727"/>
                <a:ext cx="396" cy="201"/>
                <a:chOff x="3312" y="2727"/>
                <a:chExt cx="396" cy="201"/>
              </a:xfrm>
            </p:grpSpPr>
            <p:sp>
              <p:nvSpPr>
                <p:cNvPr id="12481" name="Oval 456"/>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482" name="Text Box 457"/>
                <p:cNvSpPr txBox="1">
                  <a:spLocks noChangeArrowheads="1"/>
                </p:cNvSpPr>
                <p:nvPr/>
              </p:nvSpPr>
              <p:spPr bwMode="auto">
                <a:xfrm>
                  <a:off x="3324" y="2727"/>
                  <a:ext cx="384" cy="19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1010</a:t>
                  </a:r>
                </a:p>
              </p:txBody>
            </p:sp>
          </p:grpSp>
          <p:sp>
            <p:nvSpPr>
              <p:cNvPr id="12480" name="Line 458"/>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12446" name="Group 459"/>
            <p:cNvGrpSpPr/>
            <p:nvPr/>
          </p:nvGrpSpPr>
          <p:grpSpPr bwMode="auto">
            <a:xfrm>
              <a:off x="5040" y="1776"/>
              <a:ext cx="396" cy="201"/>
              <a:chOff x="3312" y="2727"/>
              <a:chExt cx="396" cy="201"/>
            </a:xfrm>
          </p:grpSpPr>
          <p:sp>
            <p:nvSpPr>
              <p:cNvPr id="12477" name="Oval 460"/>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478" name="Text Box 461"/>
              <p:cNvSpPr txBox="1">
                <a:spLocks noChangeArrowheads="1"/>
              </p:cNvSpPr>
              <p:nvPr/>
            </p:nvSpPr>
            <p:spPr bwMode="auto">
              <a:xfrm>
                <a:off x="3324" y="2727"/>
                <a:ext cx="384" cy="19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1100</a:t>
                </a:r>
              </a:p>
            </p:txBody>
          </p:sp>
        </p:grpSp>
        <p:sp>
          <p:nvSpPr>
            <p:cNvPr id="12447" name="Line 462"/>
            <p:cNvSpPr>
              <a:spLocks noChangeShapeType="1"/>
            </p:cNvSpPr>
            <p:nvPr/>
          </p:nvSpPr>
          <p:spPr bwMode="auto">
            <a:xfrm>
              <a:off x="4848" y="2304"/>
              <a:ext cx="240" cy="192"/>
            </a:xfrm>
            <a:prstGeom prst="line">
              <a:avLst/>
            </a:prstGeom>
            <a:noFill/>
            <a:ln w="9525">
              <a:solidFill>
                <a:schemeClr val="tx1"/>
              </a:solidFill>
              <a:round/>
              <a:tailEnd type="triangle" w="med" len="med"/>
            </a:ln>
          </p:spPr>
          <p:txBody>
            <a:bodyPr/>
            <a:lstStyle/>
            <a:p>
              <a:endParaRPr lang="zh-CN" altLang="en-US"/>
            </a:p>
          </p:txBody>
        </p:sp>
        <p:sp>
          <p:nvSpPr>
            <p:cNvPr id="12448" name="Line 463"/>
            <p:cNvSpPr>
              <a:spLocks noChangeShapeType="1"/>
            </p:cNvSpPr>
            <p:nvPr/>
          </p:nvSpPr>
          <p:spPr bwMode="auto">
            <a:xfrm>
              <a:off x="5232" y="2352"/>
              <a:ext cx="0" cy="118"/>
            </a:xfrm>
            <a:prstGeom prst="line">
              <a:avLst/>
            </a:prstGeom>
            <a:noFill/>
            <a:ln w="9525">
              <a:solidFill>
                <a:schemeClr val="tx1"/>
              </a:solidFill>
              <a:round/>
              <a:tailEnd type="triangle" w="med" len="med"/>
            </a:ln>
          </p:spPr>
          <p:txBody>
            <a:bodyPr/>
            <a:lstStyle/>
            <a:p>
              <a:endParaRPr lang="zh-CN" altLang="en-US"/>
            </a:p>
          </p:txBody>
        </p:sp>
        <p:sp>
          <p:nvSpPr>
            <p:cNvPr id="12449" name="Line 464"/>
            <p:cNvSpPr>
              <a:spLocks noChangeShapeType="1"/>
            </p:cNvSpPr>
            <p:nvPr/>
          </p:nvSpPr>
          <p:spPr bwMode="auto">
            <a:xfrm>
              <a:off x="5232" y="1968"/>
              <a:ext cx="0" cy="192"/>
            </a:xfrm>
            <a:prstGeom prst="line">
              <a:avLst/>
            </a:prstGeom>
            <a:noFill/>
            <a:ln w="9525">
              <a:solidFill>
                <a:schemeClr val="tx1"/>
              </a:solidFill>
              <a:round/>
              <a:tailEnd type="triangle" w="med" len="med"/>
            </a:ln>
          </p:spPr>
          <p:txBody>
            <a:bodyPr/>
            <a:lstStyle/>
            <a:p>
              <a:endParaRPr lang="zh-CN" altLang="en-US"/>
            </a:p>
          </p:txBody>
        </p:sp>
        <p:grpSp>
          <p:nvGrpSpPr>
            <p:cNvPr id="12450" name="Group 465"/>
            <p:cNvGrpSpPr/>
            <p:nvPr/>
          </p:nvGrpSpPr>
          <p:grpSpPr bwMode="auto">
            <a:xfrm>
              <a:off x="3108" y="3388"/>
              <a:ext cx="588" cy="201"/>
              <a:chOff x="4848" y="3024"/>
              <a:chExt cx="588" cy="201"/>
            </a:xfrm>
          </p:grpSpPr>
          <p:grpSp>
            <p:nvGrpSpPr>
              <p:cNvPr id="12473" name="Group 466"/>
              <p:cNvGrpSpPr/>
              <p:nvPr/>
            </p:nvGrpSpPr>
            <p:grpSpPr bwMode="auto">
              <a:xfrm>
                <a:off x="5040" y="3024"/>
                <a:ext cx="396" cy="201"/>
                <a:chOff x="3312" y="2727"/>
                <a:chExt cx="396" cy="201"/>
              </a:xfrm>
            </p:grpSpPr>
            <p:sp>
              <p:nvSpPr>
                <p:cNvPr id="12475" name="Oval 467"/>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476" name="Text Box 468"/>
                <p:cNvSpPr txBox="1">
                  <a:spLocks noChangeArrowheads="1"/>
                </p:cNvSpPr>
                <p:nvPr/>
              </p:nvSpPr>
              <p:spPr bwMode="auto">
                <a:xfrm>
                  <a:off x="3324" y="2727"/>
                  <a:ext cx="384" cy="19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1110</a:t>
                  </a:r>
                </a:p>
              </p:txBody>
            </p:sp>
          </p:grpSp>
          <p:sp>
            <p:nvSpPr>
              <p:cNvPr id="12474" name="Line 469"/>
              <p:cNvSpPr>
                <a:spLocks noChangeShapeType="1"/>
              </p:cNvSpPr>
              <p:nvPr/>
            </p:nvSpPr>
            <p:spPr bwMode="auto">
              <a:xfrm flipH="1">
                <a:off x="4848" y="3120"/>
                <a:ext cx="192" cy="0"/>
              </a:xfrm>
              <a:prstGeom prst="line">
                <a:avLst/>
              </a:prstGeom>
              <a:noFill/>
              <a:ln w="9525">
                <a:solidFill>
                  <a:schemeClr val="tx1"/>
                </a:solidFill>
                <a:round/>
                <a:tailEnd type="triangle" w="med" len="med"/>
              </a:ln>
            </p:spPr>
            <p:txBody>
              <a:bodyPr/>
              <a:lstStyle/>
              <a:p>
                <a:endParaRPr lang="zh-CN" altLang="en-US"/>
              </a:p>
            </p:txBody>
          </p:sp>
        </p:grpSp>
        <p:grpSp>
          <p:nvGrpSpPr>
            <p:cNvPr id="12451" name="Group 470"/>
            <p:cNvGrpSpPr/>
            <p:nvPr/>
          </p:nvGrpSpPr>
          <p:grpSpPr bwMode="auto">
            <a:xfrm>
              <a:off x="2712" y="3388"/>
              <a:ext cx="396" cy="201"/>
              <a:chOff x="3312" y="2727"/>
              <a:chExt cx="396" cy="201"/>
            </a:xfrm>
          </p:grpSpPr>
          <p:sp>
            <p:nvSpPr>
              <p:cNvPr id="12471" name="Oval 471"/>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2472" name="Text Box 472"/>
              <p:cNvSpPr txBox="1">
                <a:spLocks noChangeArrowheads="1"/>
              </p:cNvSpPr>
              <p:nvPr/>
            </p:nvSpPr>
            <p:spPr bwMode="auto">
              <a:xfrm>
                <a:off x="3324" y="2727"/>
                <a:ext cx="384" cy="19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1111</a:t>
                </a:r>
              </a:p>
            </p:txBody>
          </p:sp>
        </p:grpSp>
        <p:sp>
          <p:nvSpPr>
            <p:cNvPr id="12452" name="Text Box 473"/>
            <p:cNvSpPr txBox="1">
              <a:spLocks noChangeArrowheads="1"/>
            </p:cNvSpPr>
            <p:nvPr/>
          </p:nvSpPr>
          <p:spPr bwMode="auto">
            <a:xfrm>
              <a:off x="3102" y="2380"/>
              <a:ext cx="288" cy="19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a:t>
              </a:r>
            </a:p>
          </p:txBody>
        </p:sp>
        <p:sp>
          <p:nvSpPr>
            <p:cNvPr id="12453" name="Text Box 474"/>
            <p:cNvSpPr txBox="1">
              <a:spLocks noChangeArrowheads="1"/>
            </p:cNvSpPr>
            <p:nvPr/>
          </p:nvSpPr>
          <p:spPr bwMode="auto">
            <a:xfrm>
              <a:off x="3648" y="2400"/>
              <a:ext cx="288" cy="19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a:t>
              </a:r>
            </a:p>
          </p:txBody>
        </p:sp>
        <p:sp>
          <p:nvSpPr>
            <p:cNvPr id="12454" name="Text Box 475"/>
            <p:cNvSpPr txBox="1">
              <a:spLocks noChangeArrowheads="1"/>
            </p:cNvSpPr>
            <p:nvPr/>
          </p:nvSpPr>
          <p:spPr bwMode="auto">
            <a:xfrm>
              <a:off x="4224" y="2400"/>
              <a:ext cx="288" cy="19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a:t>
              </a:r>
            </a:p>
          </p:txBody>
        </p:sp>
        <p:sp>
          <p:nvSpPr>
            <p:cNvPr id="12455" name="Text Box 476"/>
            <p:cNvSpPr txBox="1">
              <a:spLocks noChangeArrowheads="1"/>
            </p:cNvSpPr>
            <p:nvPr/>
          </p:nvSpPr>
          <p:spPr bwMode="auto">
            <a:xfrm>
              <a:off x="4800" y="2400"/>
              <a:ext cx="288" cy="19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a:t>
              </a:r>
            </a:p>
          </p:txBody>
        </p:sp>
        <p:sp>
          <p:nvSpPr>
            <p:cNvPr id="12456" name="Text Box 477"/>
            <p:cNvSpPr txBox="1">
              <a:spLocks noChangeArrowheads="1"/>
            </p:cNvSpPr>
            <p:nvPr/>
          </p:nvSpPr>
          <p:spPr bwMode="auto">
            <a:xfrm>
              <a:off x="5232" y="2736"/>
              <a:ext cx="288" cy="19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a:t>
              </a:r>
            </a:p>
          </p:txBody>
        </p:sp>
        <p:sp>
          <p:nvSpPr>
            <p:cNvPr id="12457" name="Text Box 478"/>
            <p:cNvSpPr txBox="1">
              <a:spLocks noChangeArrowheads="1"/>
            </p:cNvSpPr>
            <p:nvPr/>
          </p:nvSpPr>
          <p:spPr bwMode="auto">
            <a:xfrm>
              <a:off x="4896" y="3100"/>
              <a:ext cx="288" cy="19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a:t>
              </a:r>
            </a:p>
          </p:txBody>
        </p:sp>
        <p:sp>
          <p:nvSpPr>
            <p:cNvPr id="12458" name="Text Box 479"/>
            <p:cNvSpPr txBox="1">
              <a:spLocks noChangeArrowheads="1"/>
            </p:cNvSpPr>
            <p:nvPr/>
          </p:nvSpPr>
          <p:spPr bwMode="auto">
            <a:xfrm>
              <a:off x="4272" y="3100"/>
              <a:ext cx="288" cy="19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a:t>
              </a:r>
            </a:p>
          </p:txBody>
        </p:sp>
        <p:sp>
          <p:nvSpPr>
            <p:cNvPr id="12459" name="Text Box 480"/>
            <p:cNvSpPr txBox="1">
              <a:spLocks noChangeArrowheads="1"/>
            </p:cNvSpPr>
            <p:nvPr/>
          </p:nvSpPr>
          <p:spPr bwMode="auto">
            <a:xfrm>
              <a:off x="3696" y="3100"/>
              <a:ext cx="288" cy="19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a:t>
              </a:r>
            </a:p>
          </p:txBody>
        </p:sp>
        <p:sp>
          <p:nvSpPr>
            <p:cNvPr id="12460" name="Text Box 481"/>
            <p:cNvSpPr txBox="1">
              <a:spLocks noChangeArrowheads="1"/>
            </p:cNvSpPr>
            <p:nvPr/>
          </p:nvSpPr>
          <p:spPr bwMode="auto">
            <a:xfrm>
              <a:off x="3120" y="3100"/>
              <a:ext cx="288" cy="19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a:t>
              </a:r>
            </a:p>
          </p:txBody>
        </p:sp>
        <p:sp>
          <p:nvSpPr>
            <p:cNvPr id="12461" name="Text Box 482"/>
            <p:cNvSpPr txBox="1">
              <a:spLocks noChangeArrowheads="1"/>
            </p:cNvSpPr>
            <p:nvPr/>
          </p:nvSpPr>
          <p:spPr bwMode="auto">
            <a:xfrm>
              <a:off x="3120" y="3456"/>
              <a:ext cx="288" cy="19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a:t>
              </a:r>
            </a:p>
          </p:txBody>
        </p:sp>
        <p:sp>
          <p:nvSpPr>
            <p:cNvPr id="12462" name="Text Box 483"/>
            <p:cNvSpPr txBox="1">
              <a:spLocks noChangeArrowheads="1"/>
            </p:cNvSpPr>
            <p:nvPr/>
          </p:nvSpPr>
          <p:spPr bwMode="auto">
            <a:xfrm>
              <a:off x="4272" y="2064"/>
              <a:ext cx="288" cy="19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a:t>
              </a:r>
            </a:p>
          </p:txBody>
        </p:sp>
        <p:sp>
          <p:nvSpPr>
            <p:cNvPr id="12463" name="Text Box 484"/>
            <p:cNvSpPr txBox="1">
              <a:spLocks noChangeArrowheads="1"/>
            </p:cNvSpPr>
            <p:nvPr/>
          </p:nvSpPr>
          <p:spPr bwMode="auto">
            <a:xfrm>
              <a:off x="5232" y="1948"/>
              <a:ext cx="288" cy="19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a:t>
              </a:r>
            </a:p>
          </p:txBody>
        </p:sp>
        <p:sp>
          <p:nvSpPr>
            <p:cNvPr id="12464" name="Text Box 485"/>
            <p:cNvSpPr txBox="1">
              <a:spLocks noChangeArrowheads="1"/>
            </p:cNvSpPr>
            <p:nvPr/>
          </p:nvSpPr>
          <p:spPr bwMode="auto">
            <a:xfrm>
              <a:off x="5232" y="2304"/>
              <a:ext cx="288" cy="19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a:t>
              </a:r>
            </a:p>
          </p:txBody>
        </p:sp>
        <p:sp>
          <p:nvSpPr>
            <p:cNvPr id="12465" name="Text Box 486"/>
            <p:cNvSpPr txBox="1">
              <a:spLocks noChangeArrowheads="1"/>
            </p:cNvSpPr>
            <p:nvPr/>
          </p:nvSpPr>
          <p:spPr bwMode="auto">
            <a:xfrm>
              <a:off x="4848" y="2208"/>
              <a:ext cx="288" cy="19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a:t>
              </a:r>
            </a:p>
          </p:txBody>
        </p:sp>
        <p:sp>
          <p:nvSpPr>
            <p:cNvPr id="12466" name="Text Box 487"/>
            <p:cNvSpPr txBox="1">
              <a:spLocks noChangeArrowheads="1"/>
            </p:cNvSpPr>
            <p:nvPr/>
          </p:nvSpPr>
          <p:spPr bwMode="auto">
            <a:xfrm>
              <a:off x="2736" y="2736"/>
              <a:ext cx="288" cy="199"/>
            </a:xfrm>
            <a:prstGeom prst="rect">
              <a:avLst/>
            </a:prstGeom>
            <a:noFill/>
            <a:ln w="9525">
              <a:noFill/>
              <a:miter lim="800000"/>
            </a:ln>
          </p:spPr>
          <p:txBody>
            <a:bodyPr>
              <a:spAutoFit/>
            </a:bodyPr>
            <a:lstStyle/>
            <a:p>
              <a:pPr algn="just" eaLnBrk="0" hangingPunct="0"/>
              <a:r>
                <a:rPr lang="en-US" altLang="zh-CN" sz="1600">
                  <a:solidFill>
                    <a:srgbClr val="FF0000"/>
                  </a:solidFill>
                  <a:ea typeface="Gulim" panose="020B0600000101010101" pitchFamily="50" charset="-127"/>
                </a:rPr>
                <a:t>/1</a:t>
              </a:r>
            </a:p>
          </p:txBody>
        </p:sp>
        <p:sp>
          <p:nvSpPr>
            <p:cNvPr id="12467" name="Text Box 488"/>
            <p:cNvSpPr txBox="1">
              <a:spLocks noChangeArrowheads="1"/>
            </p:cNvSpPr>
            <p:nvPr/>
          </p:nvSpPr>
          <p:spPr bwMode="auto">
            <a:xfrm>
              <a:off x="2544" y="2592"/>
              <a:ext cx="288" cy="19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a:t>
              </a:r>
            </a:p>
          </p:txBody>
        </p:sp>
        <p:graphicFrame>
          <p:nvGraphicFramePr>
            <p:cNvPr id="12290" name="Object 88"/>
            <p:cNvGraphicFramePr>
              <a:graphicFrameLocks noChangeAspect="1"/>
            </p:cNvGraphicFramePr>
            <p:nvPr/>
          </p:nvGraphicFramePr>
          <p:xfrm>
            <a:off x="2796" y="2070"/>
            <a:ext cx="944" cy="256"/>
          </p:xfrm>
          <a:graphic>
            <a:graphicData uri="http://schemas.openxmlformats.org/presentationml/2006/ole">
              <mc:AlternateContent xmlns:mc="http://schemas.openxmlformats.org/markup-compatibility/2006">
                <mc:Choice xmlns:v="urn:schemas-microsoft-com:vml" Requires="v">
                  <p:oleObj spid="_x0000_s12323" name="Equation" r:id="rId4" imgW="888614" imgH="241195" progId="Equation.3">
                    <p:embed/>
                  </p:oleObj>
                </mc:Choice>
                <mc:Fallback>
                  <p:oleObj name="Equation" r:id="rId4" imgW="888614" imgH="241195" progId="Equation.3">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6" y="2070"/>
                          <a:ext cx="944" cy="256"/>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sp>
          <p:nvSpPr>
            <p:cNvPr id="12468" name="Line 490"/>
            <p:cNvSpPr>
              <a:spLocks noChangeShapeType="1"/>
            </p:cNvSpPr>
            <p:nvPr/>
          </p:nvSpPr>
          <p:spPr bwMode="auto">
            <a:xfrm flipV="1">
              <a:off x="2640" y="2640"/>
              <a:ext cx="192" cy="192"/>
            </a:xfrm>
            <a:prstGeom prst="line">
              <a:avLst/>
            </a:prstGeom>
            <a:noFill/>
            <a:ln w="9525">
              <a:solidFill>
                <a:schemeClr val="tx1"/>
              </a:solidFill>
              <a:round/>
              <a:tailEnd type="triangle" w="med" len="med"/>
            </a:ln>
          </p:spPr>
          <p:txBody>
            <a:bodyPr/>
            <a:lstStyle/>
            <a:p>
              <a:endParaRPr lang="zh-CN" altLang="en-US"/>
            </a:p>
          </p:txBody>
        </p:sp>
        <p:sp>
          <p:nvSpPr>
            <p:cNvPr id="12469" name="Line 491"/>
            <p:cNvSpPr>
              <a:spLocks noChangeShapeType="1"/>
            </p:cNvSpPr>
            <p:nvPr/>
          </p:nvSpPr>
          <p:spPr bwMode="auto">
            <a:xfrm>
              <a:off x="2640" y="2832"/>
              <a:ext cx="0" cy="528"/>
            </a:xfrm>
            <a:prstGeom prst="line">
              <a:avLst/>
            </a:prstGeom>
            <a:noFill/>
            <a:ln w="9525">
              <a:solidFill>
                <a:schemeClr val="tx1"/>
              </a:solidFill>
              <a:round/>
            </a:ln>
          </p:spPr>
          <p:txBody>
            <a:bodyPr/>
            <a:lstStyle/>
            <a:p>
              <a:endParaRPr lang="zh-CN" altLang="en-US"/>
            </a:p>
          </p:txBody>
        </p:sp>
        <p:sp>
          <p:nvSpPr>
            <p:cNvPr id="12470" name="Line 492"/>
            <p:cNvSpPr>
              <a:spLocks noChangeShapeType="1"/>
            </p:cNvSpPr>
            <p:nvPr/>
          </p:nvSpPr>
          <p:spPr bwMode="auto">
            <a:xfrm>
              <a:off x="2640" y="3360"/>
              <a:ext cx="96" cy="48"/>
            </a:xfrm>
            <a:prstGeom prst="line">
              <a:avLst/>
            </a:prstGeom>
            <a:noFill/>
            <a:ln w="9525">
              <a:solidFill>
                <a:schemeClr val="tx1"/>
              </a:solidFill>
              <a:round/>
            </a:ln>
          </p:spPr>
          <p:txBody>
            <a:bodyPr/>
            <a:lstStyle/>
            <a:p>
              <a:endParaRPr lang="zh-CN" altLang="en-US"/>
            </a:p>
          </p:txBody>
        </p:sp>
      </p:grpSp>
      <p:sp>
        <p:nvSpPr>
          <p:cNvPr id="207" name="矩形 206"/>
          <p:cNvSpPr>
            <a:spLocks noChangeArrowheads="1"/>
          </p:cNvSpPr>
          <p:nvPr/>
        </p:nvSpPr>
        <p:spPr bwMode="auto">
          <a:xfrm>
            <a:off x="1909763" y="1827213"/>
            <a:ext cx="3714750" cy="1862048"/>
          </a:xfrm>
          <a:prstGeom prst="rect">
            <a:avLst/>
          </a:prstGeom>
          <a:noFill/>
          <a:ln w="9525">
            <a:noFill/>
            <a:miter lim="800000"/>
          </a:ln>
        </p:spPr>
        <p:txBody>
          <a:bodyPr>
            <a:spAutoFit/>
          </a:bodyPr>
          <a:lstStyle/>
          <a:p>
            <a:pPr marL="268605" indent="-268605" algn="just" eaLnBrk="0" hangingPunct="0">
              <a:lnSpc>
                <a:spcPct val="110000"/>
              </a:lnSpc>
              <a:spcBef>
                <a:spcPts val="600"/>
              </a:spcBef>
              <a:buClr>
                <a:srgbClr val="006666"/>
              </a:buClr>
              <a:buSzPct val="110000"/>
              <a:buFont typeface="Wingdings" panose="05000000000000000000" pitchFamily="2" charset="2"/>
              <a:buChar char="w"/>
            </a:pPr>
            <a:r>
              <a:rPr lang="zh-CN" altLang="en-US">
                <a:latin typeface="宋体" panose="02010600030101010101" pitchFamily="2" charset="-122"/>
                <a:ea typeface="楷体_GB2312" panose="02010609030101010101" charset="-122"/>
              </a:rPr>
              <a:t>画状态转换图时一定要画出全部状态的变化。</a:t>
            </a:r>
          </a:p>
          <a:p>
            <a:pPr marL="268605" indent="-268605" algn="just" eaLnBrk="0" hangingPunct="0">
              <a:lnSpc>
                <a:spcPct val="110000"/>
              </a:lnSpc>
              <a:spcBef>
                <a:spcPts val="600"/>
              </a:spcBef>
              <a:buClr>
                <a:srgbClr val="006666"/>
              </a:buClr>
              <a:buSzPct val="110000"/>
              <a:buFont typeface="Wingdings" panose="05000000000000000000" pitchFamily="2" charset="2"/>
              <a:buChar char="w"/>
            </a:pPr>
            <a:r>
              <a:rPr lang="zh-CN" altLang="en-US">
                <a:latin typeface="宋体" panose="02010600030101010101" pitchFamily="2" charset="-122"/>
                <a:ea typeface="楷体_GB2312" panose="02010609030101010101" charset="-122"/>
              </a:rPr>
              <a:t>画时序图时只画出有效状态构成的计数循环的变化；注意触发器的时钟特性！</a:t>
            </a:r>
          </a:p>
        </p:txBody>
      </p:sp>
      <p:grpSp>
        <p:nvGrpSpPr>
          <p:cNvPr id="29" name="Group 135"/>
          <p:cNvGrpSpPr/>
          <p:nvPr/>
        </p:nvGrpSpPr>
        <p:grpSpPr bwMode="auto">
          <a:xfrm>
            <a:off x="2514600" y="3908426"/>
            <a:ext cx="6172200" cy="2520421"/>
            <a:chOff x="624" y="1296"/>
            <a:chExt cx="3888" cy="1732"/>
          </a:xfrm>
        </p:grpSpPr>
        <p:grpSp>
          <p:nvGrpSpPr>
            <p:cNvPr id="12302" name="Group 127"/>
            <p:cNvGrpSpPr/>
            <p:nvPr/>
          </p:nvGrpSpPr>
          <p:grpSpPr bwMode="auto">
            <a:xfrm>
              <a:off x="960" y="1344"/>
              <a:ext cx="3552" cy="1680"/>
              <a:chOff x="960" y="1344"/>
              <a:chExt cx="3552" cy="1680"/>
            </a:xfrm>
          </p:grpSpPr>
          <p:grpSp>
            <p:nvGrpSpPr>
              <p:cNvPr id="12310" name="Group 59"/>
              <p:cNvGrpSpPr/>
              <p:nvPr/>
            </p:nvGrpSpPr>
            <p:grpSpPr bwMode="auto">
              <a:xfrm>
                <a:off x="960" y="1344"/>
                <a:ext cx="3552" cy="144"/>
                <a:chOff x="624" y="1536"/>
                <a:chExt cx="3552" cy="144"/>
              </a:xfrm>
            </p:grpSpPr>
            <p:grpSp>
              <p:nvGrpSpPr>
                <p:cNvPr id="12375" name="Group 13"/>
                <p:cNvGrpSpPr/>
                <p:nvPr/>
              </p:nvGrpSpPr>
              <p:grpSpPr bwMode="auto">
                <a:xfrm>
                  <a:off x="624" y="1536"/>
                  <a:ext cx="672" cy="144"/>
                  <a:chOff x="624" y="1536"/>
                  <a:chExt cx="672" cy="144"/>
                </a:xfrm>
              </p:grpSpPr>
              <p:grpSp>
                <p:nvGrpSpPr>
                  <p:cNvPr id="12421" name="Group 7"/>
                  <p:cNvGrpSpPr/>
                  <p:nvPr/>
                </p:nvGrpSpPr>
                <p:grpSpPr bwMode="auto">
                  <a:xfrm>
                    <a:off x="624" y="1536"/>
                    <a:ext cx="336" cy="144"/>
                    <a:chOff x="624" y="1536"/>
                    <a:chExt cx="336" cy="144"/>
                  </a:xfrm>
                </p:grpSpPr>
                <p:sp>
                  <p:nvSpPr>
                    <p:cNvPr id="12427" name="Line 3"/>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2428" name="Line 4"/>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2429" name="Line 5"/>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2430" name="Line 6"/>
                    <p:cNvSpPr>
                      <a:spLocks noChangeShapeType="1"/>
                    </p:cNvSpPr>
                    <p:nvPr/>
                  </p:nvSpPr>
                  <p:spPr bwMode="auto">
                    <a:xfrm>
                      <a:off x="960" y="1536"/>
                      <a:ext cx="0" cy="144"/>
                    </a:xfrm>
                    <a:prstGeom prst="line">
                      <a:avLst/>
                    </a:prstGeom>
                    <a:noFill/>
                    <a:ln w="19050">
                      <a:solidFill>
                        <a:srgbClr val="FF0000"/>
                      </a:solidFill>
                      <a:round/>
                    </a:ln>
                  </p:spPr>
                  <p:txBody>
                    <a:bodyPr/>
                    <a:lstStyle/>
                    <a:p>
                      <a:endParaRPr lang="zh-CN" altLang="en-US"/>
                    </a:p>
                  </p:txBody>
                </p:sp>
              </p:grpSp>
              <p:grpSp>
                <p:nvGrpSpPr>
                  <p:cNvPr id="12422" name="Group 8"/>
                  <p:cNvGrpSpPr/>
                  <p:nvPr/>
                </p:nvGrpSpPr>
                <p:grpSpPr bwMode="auto">
                  <a:xfrm>
                    <a:off x="960" y="1536"/>
                    <a:ext cx="336" cy="144"/>
                    <a:chOff x="624" y="1536"/>
                    <a:chExt cx="336" cy="144"/>
                  </a:xfrm>
                </p:grpSpPr>
                <p:sp>
                  <p:nvSpPr>
                    <p:cNvPr id="12423" name="Line 9"/>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2424" name="Line 10"/>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2425" name="Line 11"/>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2426" name="Line 12"/>
                    <p:cNvSpPr>
                      <a:spLocks noChangeShapeType="1"/>
                    </p:cNvSpPr>
                    <p:nvPr/>
                  </p:nvSpPr>
                  <p:spPr bwMode="auto">
                    <a:xfrm>
                      <a:off x="960" y="1536"/>
                      <a:ext cx="0" cy="144"/>
                    </a:xfrm>
                    <a:prstGeom prst="line">
                      <a:avLst/>
                    </a:prstGeom>
                    <a:noFill/>
                    <a:ln w="19050">
                      <a:solidFill>
                        <a:srgbClr val="FF0000"/>
                      </a:solidFill>
                      <a:round/>
                    </a:ln>
                  </p:spPr>
                  <p:txBody>
                    <a:bodyPr/>
                    <a:lstStyle/>
                    <a:p>
                      <a:endParaRPr lang="zh-CN" altLang="en-US"/>
                    </a:p>
                  </p:txBody>
                </p:sp>
              </p:grpSp>
            </p:grpSp>
            <p:grpSp>
              <p:nvGrpSpPr>
                <p:cNvPr id="12376" name="Group 14"/>
                <p:cNvGrpSpPr/>
                <p:nvPr/>
              </p:nvGrpSpPr>
              <p:grpSpPr bwMode="auto">
                <a:xfrm>
                  <a:off x="1296" y="1536"/>
                  <a:ext cx="672" cy="144"/>
                  <a:chOff x="624" y="1536"/>
                  <a:chExt cx="672" cy="144"/>
                </a:xfrm>
              </p:grpSpPr>
              <p:grpSp>
                <p:nvGrpSpPr>
                  <p:cNvPr id="12411" name="Group 15"/>
                  <p:cNvGrpSpPr/>
                  <p:nvPr/>
                </p:nvGrpSpPr>
                <p:grpSpPr bwMode="auto">
                  <a:xfrm>
                    <a:off x="624" y="1536"/>
                    <a:ext cx="336" cy="144"/>
                    <a:chOff x="624" y="1536"/>
                    <a:chExt cx="336" cy="144"/>
                  </a:xfrm>
                </p:grpSpPr>
                <p:sp>
                  <p:nvSpPr>
                    <p:cNvPr id="12417" name="Line 16"/>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2418" name="Line 17"/>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2419" name="Line 18"/>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2420" name="Line 19"/>
                    <p:cNvSpPr>
                      <a:spLocks noChangeShapeType="1"/>
                    </p:cNvSpPr>
                    <p:nvPr/>
                  </p:nvSpPr>
                  <p:spPr bwMode="auto">
                    <a:xfrm>
                      <a:off x="960" y="1536"/>
                      <a:ext cx="0" cy="144"/>
                    </a:xfrm>
                    <a:prstGeom prst="line">
                      <a:avLst/>
                    </a:prstGeom>
                    <a:noFill/>
                    <a:ln w="19050">
                      <a:solidFill>
                        <a:srgbClr val="FF0000"/>
                      </a:solidFill>
                      <a:round/>
                    </a:ln>
                  </p:spPr>
                  <p:txBody>
                    <a:bodyPr/>
                    <a:lstStyle/>
                    <a:p>
                      <a:endParaRPr lang="zh-CN" altLang="en-US"/>
                    </a:p>
                  </p:txBody>
                </p:sp>
              </p:grpSp>
              <p:grpSp>
                <p:nvGrpSpPr>
                  <p:cNvPr id="12412" name="Group 20"/>
                  <p:cNvGrpSpPr/>
                  <p:nvPr/>
                </p:nvGrpSpPr>
                <p:grpSpPr bwMode="auto">
                  <a:xfrm>
                    <a:off x="960" y="1536"/>
                    <a:ext cx="336" cy="144"/>
                    <a:chOff x="624" y="1536"/>
                    <a:chExt cx="336" cy="144"/>
                  </a:xfrm>
                </p:grpSpPr>
                <p:sp>
                  <p:nvSpPr>
                    <p:cNvPr id="12413" name="Line 21"/>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2414" name="Line 22"/>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2415" name="Line 23"/>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2416" name="Line 24"/>
                    <p:cNvSpPr>
                      <a:spLocks noChangeShapeType="1"/>
                    </p:cNvSpPr>
                    <p:nvPr/>
                  </p:nvSpPr>
                  <p:spPr bwMode="auto">
                    <a:xfrm>
                      <a:off x="960" y="1536"/>
                      <a:ext cx="0" cy="144"/>
                    </a:xfrm>
                    <a:prstGeom prst="line">
                      <a:avLst/>
                    </a:prstGeom>
                    <a:noFill/>
                    <a:ln w="19050">
                      <a:solidFill>
                        <a:srgbClr val="FF0000"/>
                      </a:solidFill>
                      <a:round/>
                    </a:ln>
                  </p:spPr>
                  <p:txBody>
                    <a:bodyPr/>
                    <a:lstStyle/>
                    <a:p>
                      <a:endParaRPr lang="zh-CN" altLang="en-US"/>
                    </a:p>
                  </p:txBody>
                </p:sp>
              </p:grpSp>
            </p:grpSp>
            <p:grpSp>
              <p:nvGrpSpPr>
                <p:cNvPr id="12377" name="Group 25"/>
                <p:cNvGrpSpPr/>
                <p:nvPr/>
              </p:nvGrpSpPr>
              <p:grpSpPr bwMode="auto">
                <a:xfrm>
                  <a:off x="1968" y="1536"/>
                  <a:ext cx="672" cy="144"/>
                  <a:chOff x="624" y="1536"/>
                  <a:chExt cx="672" cy="144"/>
                </a:xfrm>
              </p:grpSpPr>
              <p:grpSp>
                <p:nvGrpSpPr>
                  <p:cNvPr id="12401" name="Group 26"/>
                  <p:cNvGrpSpPr/>
                  <p:nvPr/>
                </p:nvGrpSpPr>
                <p:grpSpPr bwMode="auto">
                  <a:xfrm>
                    <a:off x="624" y="1536"/>
                    <a:ext cx="336" cy="144"/>
                    <a:chOff x="624" y="1536"/>
                    <a:chExt cx="336" cy="144"/>
                  </a:xfrm>
                </p:grpSpPr>
                <p:sp>
                  <p:nvSpPr>
                    <p:cNvPr id="12407" name="Line 27"/>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2408" name="Line 28"/>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2409" name="Line 29"/>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2410" name="Line 30"/>
                    <p:cNvSpPr>
                      <a:spLocks noChangeShapeType="1"/>
                    </p:cNvSpPr>
                    <p:nvPr/>
                  </p:nvSpPr>
                  <p:spPr bwMode="auto">
                    <a:xfrm>
                      <a:off x="960" y="1536"/>
                      <a:ext cx="0" cy="144"/>
                    </a:xfrm>
                    <a:prstGeom prst="line">
                      <a:avLst/>
                    </a:prstGeom>
                    <a:noFill/>
                    <a:ln w="19050">
                      <a:solidFill>
                        <a:srgbClr val="FF0000"/>
                      </a:solidFill>
                      <a:round/>
                    </a:ln>
                  </p:spPr>
                  <p:txBody>
                    <a:bodyPr/>
                    <a:lstStyle/>
                    <a:p>
                      <a:endParaRPr lang="zh-CN" altLang="en-US"/>
                    </a:p>
                  </p:txBody>
                </p:sp>
              </p:grpSp>
              <p:grpSp>
                <p:nvGrpSpPr>
                  <p:cNvPr id="12402" name="Group 31"/>
                  <p:cNvGrpSpPr/>
                  <p:nvPr/>
                </p:nvGrpSpPr>
                <p:grpSpPr bwMode="auto">
                  <a:xfrm>
                    <a:off x="960" y="1536"/>
                    <a:ext cx="336" cy="144"/>
                    <a:chOff x="624" y="1536"/>
                    <a:chExt cx="336" cy="144"/>
                  </a:xfrm>
                </p:grpSpPr>
                <p:sp>
                  <p:nvSpPr>
                    <p:cNvPr id="12403" name="Line 32"/>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2404" name="Line 33"/>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2405" name="Line 34"/>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2406" name="Line 35"/>
                    <p:cNvSpPr>
                      <a:spLocks noChangeShapeType="1"/>
                    </p:cNvSpPr>
                    <p:nvPr/>
                  </p:nvSpPr>
                  <p:spPr bwMode="auto">
                    <a:xfrm>
                      <a:off x="960" y="1536"/>
                      <a:ext cx="0" cy="144"/>
                    </a:xfrm>
                    <a:prstGeom prst="line">
                      <a:avLst/>
                    </a:prstGeom>
                    <a:noFill/>
                    <a:ln w="19050">
                      <a:solidFill>
                        <a:srgbClr val="FF0000"/>
                      </a:solidFill>
                      <a:round/>
                    </a:ln>
                  </p:spPr>
                  <p:txBody>
                    <a:bodyPr/>
                    <a:lstStyle/>
                    <a:p>
                      <a:endParaRPr lang="zh-CN" altLang="en-US"/>
                    </a:p>
                  </p:txBody>
                </p:sp>
              </p:grpSp>
            </p:grpSp>
            <p:grpSp>
              <p:nvGrpSpPr>
                <p:cNvPr id="12378" name="Group 36"/>
                <p:cNvGrpSpPr/>
                <p:nvPr/>
              </p:nvGrpSpPr>
              <p:grpSpPr bwMode="auto">
                <a:xfrm>
                  <a:off x="2640" y="1536"/>
                  <a:ext cx="672" cy="144"/>
                  <a:chOff x="624" y="1536"/>
                  <a:chExt cx="672" cy="144"/>
                </a:xfrm>
              </p:grpSpPr>
              <p:grpSp>
                <p:nvGrpSpPr>
                  <p:cNvPr id="12391" name="Group 37"/>
                  <p:cNvGrpSpPr/>
                  <p:nvPr/>
                </p:nvGrpSpPr>
                <p:grpSpPr bwMode="auto">
                  <a:xfrm>
                    <a:off x="624" y="1536"/>
                    <a:ext cx="336" cy="144"/>
                    <a:chOff x="624" y="1536"/>
                    <a:chExt cx="336" cy="144"/>
                  </a:xfrm>
                </p:grpSpPr>
                <p:sp>
                  <p:nvSpPr>
                    <p:cNvPr id="12397" name="Line 38"/>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2398" name="Line 39"/>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2399" name="Line 40"/>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2400" name="Line 41"/>
                    <p:cNvSpPr>
                      <a:spLocks noChangeShapeType="1"/>
                    </p:cNvSpPr>
                    <p:nvPr/>
                  </p:nvSpPr>
                  <p:spPr bwMode="auto">
                    <a:xfrm>
                      <a:off x="960" y="1536"/>
                      <a:ext cx="0" cy="144"/>
                    </a:xfrm>
                    <a:prstGeom prst="line">
                      <a:avLst/>
                    </a:prstGeom>
                    <a:noFill/>
                    <a:ln w="19050">
                      <a:solidFill>
                        <a:srgbClr val="FF0000"/>
                      </a:solidFill>
                      <a:round/>
                    </a:ln>
                  </p:spPr>
                  <p:txBody>
                    <a:bodyPr/>
                    <a:lstStyle/>
                    <a:p>
                      <a:endParaRPr lang="zh-CN" altLang="en-US"/>
                    </a:p>
                  </p:txBody>
                </p:sp>
              </p:grpSp>
              <p:grpSp>
                <p:nvGrpSpPr>
                  <p:cNvPr id="12392" name="Group 42"/>
                  <p:cNvGrpSpPr/>
                  <p:nvPr/>
                </p:nvGrpSpPr>
                <p:grpSpPr bwMode="auto">
                  <a:xfrm>
                    <a:off x="960" y="1536"/>
                    <a:ext cx="336" cy="144"/>
                    <a:chOff x="624" y="1536"/>
                    <a:chExt cx="336" cy="144"/>
                  </a:xfrm>
                </p:grpSpPr>
                <p:sp>
                  <p:nvSpPr>
                    <p:cNvPr id="12393" name="Line 43"/>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2394" name="Line 44"/>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2395" name="Line 45"/>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2396" name="Line 46"/>
                    <p:cNvSpPr>
                      <a:spLocks noChangeShapeType="1"/>
                    </p:cNvSpPr>
                    <p:nvPr/>
                  </p:nvSpPr>
                  <p:spPr bwMode="auto">
                    <a:xfrm>
                      <a:off x="960" y="1536"/>
                      <a:ext cx="0" cy="144"/>
                    </a:xfrm>
                    <a:prstGeom prst="line">
                      <a:avLst/>
                    </a:prstGeom>
                    <a:noFill/>
                    <a:ln w="19050">
                      <a:solidFill>
                        <a:srgbClr val="FF0000"/>
                      </a:solidFill>
                      <a:round/>
                    </a:ln>
                  </p:spPr>
                  <p:txBody>
                    <a:bodyPr/>
                    <a:lstStyle/>
                    <a:p>
                      <a:endParaRPr lang="zh-CN" altLang="en-US"/>
                    </a:p>
                  </p:txBody>
                </p:sp>
              </p:grpSp>
            </p:grpSp>
            <p:grpSp>
              <p:nvGrpSpPr>
                <p:cNvPr id="12379" name="Group 47"/>
                <p:cNvGrpSpPr/>
                <p:nvPr/>
              </p:nvGrpSpPr>
              <p:grpSpPr bwMode="auto">
                <a:xfrm>
                  <a:off x="3312" y="1536"/>
                  <a:ext cx="672" cy="144"/>
                  <a:chOff x="624" y="1536"/>
                  <a:chExt cx="672" cy="144"/>
                </a:xfrm>
              </p:grpSpPr>
              <p:grpSp>
                <p:nvGrpSpPr>
                  <p:cNvPr id="12381" name="Group 48"/>
                  <p:cNvGrpSpPr/>
                  <p:nvPr/>
                </p:nvGrpSpPr>
                <p:grpSpPr bwMode="auto">
                  <a:xfrm>
                    <a:off x="624" y="1536"/>
                    <a:ext cx="336" cy="144"/>
                    <a:chOff x="624" y="1536"/>
                    <a:chExt cx="336" cy="144"/>
                  </a:xfrm>
                </p:grpSpPr>
                <p:sp>
                  <p:nvSpPr>
                    <p:cNvPr id="12387" name="Line 49"/>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2388" name="Line 50"/>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2389" name="Line 51"/>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2390" name="Line 52"/>
                    <p:cNvSpPr>
                      <a:spLocks noChangeShapeType="1"/>
                    </p:cNvSpPr>
                    <p:nvPr/>
                  </p:nvSpPr>
                  <p:spPr bwMode="auto">
                    <a:xfrm>
                      <a:off x="960" y="1536"/>
                      <a:ext cx="0" cy="144"/>
                    </a:xfrm>
                    <a:prstGeom prst="line">
                      <a:avLst/>
                    </a:prstGeom>
                    <a:noFill/>
                    <a:ln w="19050">
                      <a:solidFill>
                        <a:srgbClr val="FF0000"/>
                      </a:solidFill>
                      <a:round/>
                    </a:ln>
                  </p:spPr>
                  <p:txBody>
                    <a:bodyPr/>
                    <a:lstStyle/>
                    <a:p>
                      <a:endParaRPr lang="zh-CN" altLang="en-US"/>
                    </a:p>
                  </p:txBody>
                </p:sp>
              </p:grpSp>
              <p:grpSp>
                <p:nvGrpSpPr>
                  <p:cNvPr id="12382" name="Group 53"/>
                  <p:cNvGrpSpPr/>
                  <p:nvPr/>
                </p:nvGrpSpPr>
                <p:grpSpPr bwMode="auto">
                  <a:xfrm>
                    <a:off x="960" y="1536"/>
                    <a:ext cx="336" cy="144"/>
                    <a:chOff x="624" y="1536"/>
                    <a:chExt cx="336" cy="144"/>
                  </a:xfrm>
                </p:grpSpPr>
                <p:sp>
                  <p:nvSpPr>
                    <p:cNvPr id="12383" name="Line 54"/>
                    <p:cNvSpPr>
                      <a:spLocks noChangeShapeType="1"/>
                    </p:cNvSpPr>
                    <p:nvPr/>
                  </p:nvSpPr>
                  <p:spPr bwMode="auto">
                    <a:xfrm>
                      <a:off x="624" y="1680"/>
                      <a:ext cx="192" cy="0"/>
                    </a:xfrm>
                    <a:prstGeom prst="line">
                      <a:avLst/>
                    </a:prstGeom>
                    <a:noFill/>
                    <a:ln w="19050">
                      <a:solidFill>
                        <a:schemeClr val="tx2"/>
                      </a:solidFill>
                      <a:round/>
                    </a:ln>
                  </p:spPr>
                  <p:txBody>
                    <a:bodyPr/>
                    <a:lstStyle/>
                    <a:p>
                      <a:endParaRPr lang="zh-CN" altLang="en-US"/>
                    </a:p>
                  </p:txBody>
                </p:sp>
                <p:sp>
                  <p:nvSpPr>
                    <p:cNvPr id="12384" name="Line 55"/>
                    <p:cNvSpPr>
                      <a:spLocks noChangeShapeType="1"/>
                    </p:cNvSpPr>
                    <p:nvPr/>
                  </p:nvSpPr>
                  <p:spPr bwMode="auto">
                    <a:xfrm flipV="1">
                      <a:off x="816" y="1536"/>
                      <a:ext cx="0" cy="144"/>
                    </a:xfrm>
                    <a:prstGeom prst="line">
                      <a:avLst/>
                    </a:prstGeom>
                    <a:noFill/>
                    <a:ln w="19050">
                      <a:solidFill>
                        <a:schemeClr val="tx2"/>
                      </a:solidFill>
                      <a:round/>
                    </a:ln>
                  </p:spPr>
                  <p:txBody>
                    <a:bodyPr/>
                    <a:lstStyle/>
                    <a:p>
                      <a:endParaRPr lang="zh-CN" altLang="en-US"/>
                    </a:p>
                  </p:txBody>
                </p:sp>
                <p:sp>
                  <p:nvSpPr>
                    <p:cNvPr id="12385" name="Line 56"/>
                    <p:cNvSpPr>
                      <a:spLocks noChangeShapeType="1"/>
                    </p:cNvSpPr>
                    <p:nvPr/>
                  </p:nvSpPr>
                  <p:spPr bwMode="auto">
                    <a:xfrm>
                      <a:off x="816" y="1536"/>
                      <a:ext cx="144" cy="0"/>
                    </a:xfrm>
                    <a:prstGeom prst="line">
                      <a:avLst/>
                    </a:prstGeom>
                    <a:noFill/>
                    <a:ln w="19050">
                      <a:solidFill>
                        <a:schemeClr val="tx2"/>
                      </a:solidFill>
                      <a:round/>
                    </a:ln>
                  </p:spPr>
                  <p:txBody>
                    <a:bodyPr/>
                    <a:lstStyle/>
                    <a:p>
                      <a:endParaRPr lang="zh-CN" altLang="en-US"/>
                    </a:p>
                  </p:txBody>
                </p:sp>
                <p:sp>
                  <p:nvSpPr>
                    <p:cNvPr id="12386" name="Line 57"/>
                    <p:cNvSpPr>
                      <a:spLocks noChangeShapeType="1"/>
                    </p:cNvSpPr>
                    <p:nvPr/>
                  </p:nvSpPr>
                  <p:spPr bwMode="auto">
                    <a:xfrm>
                      <a:off x="960" y="1536"/>
                      <a:ext cx="0" cy="144"/>
                    </a:xfrm>
                    <a:prstGeom prst="line">
                      <a:avLst/>
                    </a:prstGeom>
                    <a:noFill/>
                    <a:ln w="19050">
                      <a:solidFill>
                        <a:srgbClr val="FF0000"/>
                      </a:solidFill>
                      <a:round/>
                    </a:ln>
                  </p:spPr>
                  <p:txBody>
                    <a:bodyPr/>
                    <a:lstStyle/>
                    <a:p>
                      <a:endParaRPr lang="zh-CN" altLang="en-US"/>
                    </a:p>
                  </p:txBody>
                </p:sp>
              </p:grpSp>
            </p:grpSp>
            <p:sp>
              <p:nvSpPr>
                <p:cNvPr id="12380" name="Line 58"/>
                <p:cNvSpPr>
                  <a:spLocks noChangeShapeType="1"/>
                </p:cNvSpPr>
                <p:nvPr/>
              </p:nvSpPr>
              <p:spPr bwMode="auto">
                <a:xfrm>
                  <a:off x="3984" y="1680"/>
                  <a:ext cx="192" cy="0"/>
                </a:xfrm>
                <a:prstGeom prst="line">
                  <a:avLst/>
                </a:prstGeom>
                <a:noFill/>
                <a:ln w="19050">
                  <a:solidFill>
                    <a:schemeClr val="tx2"/>
                  </a:solidFill>
                  <a:round/>
                </a:ln>
              </p:spPr>
              <p:txBody>
                <a:bodyPr/>
                <a:lstStyle/>
                <a:p>
                  <a:endParaRPr lang="zh-CN" altLang="en-US"/>
                </a:p>
              </p:txBody>
            </p:sp>
          </p:grpSp>
          <p:sp>
            <p:nvSpPr>
              <p:cNvPr id="12311" name="Line 60"/>
              <p:cNvSpPr>
                <a:spLocks noChangeShapeType="1"/>
              </p:cNvSpPr>
              <p:nvPr/>
            </p:nvSpPr>
            <p:spPr bwMode="auto">
              <a:xfrm>
                <a:off x="1296" y="1488"/>
                <a:ext cx="0" cy="1536"/>
              </a:xfrm>
              <a:prstGeom prst="line">
                <a:avLst/>
              </a:prstGeom>
              <a:noFill/>
              <a:ln w="9525">
                <a:solidFill>
                  <a:schemeClr val="tx1"/>
                </a:solidFill>
                <a:prstDash val="dash"/>
                <a:round/>
              </a:ln>
            </p:spPr>
            <p:txBody>
              <a:bodyPr/>
              <a:lstStyle/>
              <a:p>
                <a:endParaRPr lang="zh-CN" altLang="en-US"/>
              </a:p>
            </p:txBody>
          </p:sp>
          <p:sp>
            <p:nvSpPr>
              <p:cNvPr id="12312" name="Line 61"/>
              <p:cNvSpPr>
                <a:spLocks noChangeShapeType="1"/>
              </p:cNvSpPr>
              <p:nvPr/>
            </p:nvSpPr>
            <p:spPr bwMode="auto">
              <a:xfrm>
                <a:off x="1632" y="1488"/>
                <a:ext cx="0" cy="1536"/>
              </a:xfrm>
              <a:prstGeom prst="line">
                <a:avLst/>
              </a:prstGeom>
              <a:noFill/>
              <a:ln w="9525">
                <a:solidFill>
                  <a:schemeClr val="tx1"/>
                </a:solidFill>
                <a:prstDash val="dash"/>
                <a:round/>
              </a:ln>
            </p:spPr>
            <p:txBody>
              <a:bodyPr/>
              <a:lstStyle/>
              <a:p>
                <a:endParaRPr lang="zh-CN" altLang="en-US"/>
              </a:p>
            </p:txBody>
          </p:sp>
          <p:sp>
            <p:nvSpPr>
              <p:cNvPr id="12313" name="Line 62"/>
              <p:cNvSpPr>
                <a:spLocks noChangeShapeType="1"/>
              </p:cNvSpPr>
              <p:nvPr/>
            </p:nvSpPr>
            <p:spPr bwMode="auto">
              <a:xfrm>
                <a:off x="1968" y="1488"/>
                <a:ext cx="0" cy="1536"/>
              </a:xfrm>
              <a:prstGeom prst="line">
                <a:avLst/>
              </a:prstGeom>
              <a:noFill/>
              <a:ln w="9525">
                <a:solidFill>
                  <a:schemeClr val="tx1"/>
                </a:solidFill>
                <a:prstDash val="dash"/>
                <a:round/>
              </a:ln>
            </p:spPr>
            <p:txBody>
              <a:bodyPr/>
              <a:lstStyle/>
              <a:p>
                <a:endParaRPr lang="zh-CN" altLang="en-US"/>
              </a:p>
            </p:txBody>
          </p:sp>
          <p:sp>
            <p:nvSpPr>
              <p:cNvPr id="12314" name="Line 63"/>
              <p:cNvSpPr>
                <a:spLocks noChangeShapeType="1"/>
              </p:cNvSpPr>
              <p:nvPr/>
            </p:nvSpPr>
            <p:spPr bwMode="auto">
              <a:xfrm>
                <a:off x="2304" y="1488"/>
                <a:ext cx="0" cy="1536"/>
              </a:xfrm>
              <a:prstGeom prst="line">
                <a:avLst/>
              </a:prstGeom>
              <a:noFill/>
              <a:ln w="9525">
                <a:solidFill>
                  <a:schemeClr val="tx1"/>
                </a:solidFill>
                <a:prstDash val="dash"/>
                <a:round/>
              </a:ln>
            </p:spPr>
            <p:txBody>
              <a:bodyPr/>
              <a:lstStyle/>
              <a:p>
                <a:endParaRPr lang="zh-CN" altLang="en-US"/>
              </a:p>
            </p:txBody>
          </p:sp>
          <p:sp>
            <p:nvSpPr>
              <p:cNvPr id="12315" name="Line 64"/>
              <p:cNvSpPr>
                <a:spLocks noChangeShapeType="1"/>
              </p:cNvSpPr>
              <p:nvPr/>
            </p:nvSpPr>
            <p:spPr bwMode="auto">
              <a:xfrm>
                <a:off x="2640" y="1488"/>
                <a:ext cx="0" cy="1536"/>
              </a:xfrm>
              <a:prstGeom prst="line">
                <a:avLst/>
              </a:prstGeom>
              <a:noFill/>
              <a:ln w="9525">
                <a:solidFill>
                  <a:schemeClr val="tx1"/>
                </a:solidFill>
                <a:prstDash val="dash"/>
                <a:round/>
              </a:ln>
            </p:spPr>
            <p:txBody>
              <a:bodyPr/>
              <a:lstStyle/>
              <a:p>
                <a:endParaRPr lang="zh-CN" altLang="en-US"/>
              </a:p>
            </p:txBody>
          </p:sp>
          <p:sp>
            <p:nvSpPr>
              <p:cNvPr id="12316" name="Line 65"/>
              <p:cNvSpPr>
                <a:spLocks noChangeShapeType="1"/>
              </p:cNvSpPr>
              <p:nvPr/>
            </p:nvSpPr>
            <p:spPr bwMode="auto">
              <a:xfrm>
                <a:off x="2976" y="1488"/>
                <a:ext cx="0" cy="1536"/>
              </a:xfrm>
              <a:prstGeom prst="line">
                <a:avLst/>
              </a:prstGeom>
              <a:noFill/>
              <a:ln w="9525">
                <a:solidFill>
                  <a:schemeClr val="tx1"/>
                </a:solidFill>
                <a:prstDash val="dash"/>
                <a:round/>
              </a:ln>
            </p:spPr>
            <p:txBody>
              <a:bodyPr/>
              <a:lstStyle/>
              <a:p>
                <a:endParaRPr lang="zh-CN" altLang="en-US"/>
              </a:p>
            </p:txBody>
          </p:sp>
          <p:sp>
            <p:nvSpPr>
              <p:cNvPr id="12317" name="Line 66"/>
              <p:cNvSpPr>
                <a:spLocks noChangeShapeType="1"/>
              </p:cNvSpPr>
              <p:nvPr/>
            </p:nvSpPr>
            <p:spPr bwMode="auto">
              <a:xfrm>
                <a:off x="3312" y="1488"/>
                <a:ext cx="0" cy="1536"/>
              </a:xfrm>
              <a:prstGeom prst="line">
                <a:avLst/>
              </a:prstGeom>
              <a:noFill/>
              <a:ln w="9525">
                <a:solidFill>
                  <a:schemeClr val="tx1"/>
                </a:solidFill>
                <a:prstDash val="dash"/>
                <a:round/>
              </a:ln>
            </p:spPr>
            <p:txBody>
              <a:bodyPr/>
              <a:lstStyle/>
              <a:p>
                <a:endParaRPr lang="zh-CN" altLang="en-US"/>
              </a:p>
            </p:txBody>
          </p:sp>
          <p:sp>
            <p:nvSpPr>
              <p:cNvPr id="12318" name="Line 67"/>
              <p:cNvSpPr>
                <a:spLocks noChangeShapeType="1"/>
              </p:cNvSpPr>
              <p:nvPr/>
            </p:nvSpPr>
            <p:spPr bwMode="auto">
              <a:xfrm>
                <a:off x="3648" y="1488"/>
                <a:ext cx="0" cy="1536"/>
              </a:xfrm>
              <a:prstGeom prst="line">
                <a:avLst/>
              </a:prstGeom>
              <a:noFill/>
              <a:ln w="9525">
                <a:solidFill>
                  <a:schemeClr val="tx1"/>
                </a:solidFill>
                <a:prstDash val="dash"/>
                <a:round/>
              </a:ln>
            </p:spPr>
            <p:txBody>
              <a:bodyPr/>
              <a:lstStyle/>
              <a:p>
                <a:endParaRPr lang="zh-CN" altLang="en-US"/>
              </a:p>
            </p:txBody>
          </p:sp>
          <p:sp>
            <p:nvSpPr>
              <p:cNvPr id="12319" name="Line 68"/>
              <p:cNvSpPr>
                <a:spLocks noChangeShapeType="1"/>
              </p:cNvSpPr>
              <p:nvPr/>
            </p:nvSpPr>
            <p:spPr bwMode="auto">
              <a:xfrm>
                <a:off x="3984" y="1488"/>
                <a:ext cx="0" cy="1536"/>
              </a:xfrm>
              <a:prstGeom prst="line">
                <a:avLst/>
              </a:prstGeom>
              <a:noFill/>
              <a:ln w="9525">
                <a:solidFill>
                  <a:schemeClr val="tx1"/>
                </a:solidFill>
                <a:prstDash val="dash"/>
                <a:round/>
              </a:ln>
            </p:spPr>
            <p:txBody>
              <a:bodyPr/>
              <a:lstStyle/>
              <a:p>
                <a:endParaRPr lang="zh-CN" altLang="en-US"/>
              </a:p>
            </p:txBody>
          </p:sp>
          <p:sp>
            <p:nvSpPr>
              <p:cNvPr id="12320" name="Line 69"/>
              <p:cNvSpPr>
                <a:spLocks noChangeShapeType="1"/>
              </p:cNvSpPr>
              <p:nvPr/>
            </p:nvSpPr>
            <p:spPr bwMode="auto">
              <a:xfrm>
                <a:off x="4320" y="1488"/>
                <a:ext cx="0" cy="1536"/>
              </a:xfrm>
              <a:prstGeom prst="line">
                <a:avLst/>
              </a:prstGeom>
              <a:noFill/>
              <a:ln w="9525">
                <a:solidFill>
                  <a:schemeClr val="tx1"/>
                </a:solidFill>
                <a:prstDash val="dash"/>
                <a:round/>
              </a:ln>
            </p:spPr>
            <p:txBody>
              <a:bodyPr/>
              <a:lstStyle/>
              <a:p>
                <a:endParaRPr lang="zh-CN" altLang="en-US"/>
              </a:p>
            </p:txBody>
          </p:sp>
          <p:grpSp>
            <p:nvGrpSpPr>
              <p:cNvPr id="12321" name="Group 96"/>
              <p:cNvGrpSpPr/>
              <p:nvPr/>
            </p:nvGrpSpPr>
            <p:grpSpPr bwMode="auto">
              <a:xfrm>
                <a:off x="960" y="1632"/>
                <a:ext cx="3552" cy="144"/>
                <a:chOff x="960" y="1680"/>
                <a:chExt cx="3552" cy="144"/>
              </a:xfrm>
            </p:grpSpPr>
            <p:sp>
              <p:nvSpPr>
                <p:cNvPr id="12350" name="Line 70"/>
                <p:cNvSpPr>
                  <a:spLocks noChangeShapeType="1"/>
                </p:cNvSpPr>
                <p:nvPr/>
              </p:nvSpPr>
              <p:spPr bwMode="auto">
                <a:xfrm>
                  <a:off x="960" y="1824"/>
                  <a:ext cx="336" cy="0"/>
                </a:xfrm>
                <a:prstGeom prst="line">
                  <a:avLst/>
                </a:prstGeom>
                <a:noFill/>
                <a:ln w="19050">
                  <a:solidFill>
                    <a:schemeClr val="tx2"/>
                  </a:solidFill>
                  <a:round/>
                </a:ln>
              </p:spPr>
              <p:txBody>
                <a:bodyPr/>
                <a:lstStyle/>
                <a:p>
                  <a:endParaRPr lang="zh-CN" altLang="en-US"/>
                </a:p>
              </p:txBody>
            </p:sp>
            <p:grpSp>
              <p:nvGrpSpPr>
                <p:cNvPr id="12351" name="Group 75"/>
                <p:cNvGrpSpPr/>
                <p:nvPr/>
              </p:nvGrpSpPr>
              <p:grpSpPr bwMode="auto">
                <a:xfrm>
                  <a:off x="1296" y="1680"/>
                  <a:ext cx="672" cy="144"/>
                  <a:chOff x="1296" y="1680"/>
                  <a:chExt cx="672" cy="144"/>
                </a:xfrm>
              </p:grpSpPr>
              <p:sp>
                <p:nvSpPr>
                  <p:cNvPr id="12371" name="Line 71"/>
                  <p:cNvSpPr>
                    <a:spLocks noChangeShapeType="1"/>
                  </p:cNvSpPr>
                  <p:nvPr/>
                </p:nvSpPr>
                <p:spPr bwMode="auto">
                  <a:xfrm flipV="1">
                    <a:off x="1296" y="1680"/>
                    <a:ext cx="0" cy="144"/>
                  </a:xfrm>
                  <a:prstGeom prst="line">
                    <a:avLst/>
                  </a:prstGeom>
                  <a:noFill/>
                  <a:ln w="19050">
                    <a:solidFill>
                      <a:schemeClr val="tx2"/>
                    </a:solidFill>
                    <a:round/>
                  </a:ln>
                </p:spPr>
                <p:txBody>
                  <a:bodyPr/>
                  <a:lstStyle/>
                  <a:p>
                    <a:endParaRPr lang="zh-CN" altLang="en-US"/>
                  </a:p>
                </p:txBody>
              </p:sp>
              <p:sp>
                <p:nvSpPr>
                  <p:cNvPr id="12372" name="Line 72"/>
                  <p:cNvSpPr>
                    <a:spLocks noChangeShapeType="1"/>
                  </p:cNvSpPr>
                  <p:nvPr/>
                </p:nvSpPr>
                <p:spPr bwMode="auto">
                  <a:xfrm>
                    <a:off x="1296" y="1680"/>
                    <a:ext cx="336" cy="0"/>
                  </a:xfrm>
                  <a:prstGeom prst="line">
                    <a:avLst/>
                  </a:prstGeom>
                  <a:noFill/>
                  <a:ln w="19050">
                    <a:solidFill>
                      <a:schemeClr val="tx2"/>
                    </a:solidFill>
                    <a:round/>
                  </a:ln>
                </p:spPr>
                <p:txBody>
                  <a:bodyPr/>
                  <a:lstStyle/>
                  <a:p>
                    <a:endParaRPr lang="zh-CN" altLang="en-US"/>
                  </a:p>
                </p:txBody>
              </p:sp>
              <p:sp>
                <p:nvSpPr>
                  <p:cNvPr id="12373" name="Line 73"/>
                  <p:cNvSpPr>
                    <a:spLocks noChangeShapeType="1"/>
                  </p:cNvSpPr>
                  <p:nvPr/>
                </p:nvSpPr>
                <p:spPr bwMode="auto">
                  <a:xfrm>
                    <a:off x="1632" y="1680"/>
                    <a:ext cx="0" cy="144"/>
                  </a:xfrm>
                  <a:prstGeom prst="line">
                    <a:avLst/>
                  </a:prstGeom>
                  <a:noFill/>
                  <a:ln w="19050">
                    <a:solidFill>
                      <a:schemeClr val="tx2"/>
                    </a:solidFill>
                    <a:round/>
                  </a:ln>
                </p:spPr>
                <p:txBody>
                  <a:bodyPr/>
                  <a:lstStyle/>
                  <a:p>
                    <a:endParaRPr lang="zh-CN" altLang="en-US"/>
                  </a:p>
                </p:txBody>
              </p:sp>
              <p:sp>
                <p:nvSpPr>
                  <p:cNvPr id="12374" name="Line 74"/>
                  <p:cNvSpPr>
                    <a:spLocks noChangeShapeType="1"/>
                  </p:cNvSpPr>
                  <p:nvPr/>
                </p:nvSpPr>
                <p:spPr bwMode="auto">
                  <a:xfrm>
                    <a:off x="1632" y="1824"/>
                    <a:ext cx="336" cy="0"/>
                  </a:xfrm>
                  <a:prstGeom prst="line">
                    <a:avLst/>
                  </a:prstGeom>
                  <a:noFill/>
                  <a:ln w="19050">
                    <a:solidFill>
                      <a:schemeClr val="tx2"/>
                    </a:solidFill>
                    <a:round/>
                  </a:ln>
                </p:spPr>
                <p:txBody>
                  <a:bodyPr/>
                  <a:lstStyle/>
                  <a:p>
                    <a:endParaRPr lang="zh-CN" altLang="en-US"/>
                  </a:p>
                </p:txBody>
              </p:sp>
            </p:grpSp>
            <p:grpSp>
              <p:nvGrpSpPr>
                <p:cNvPr id="12352" name="Group 76"/>
                <p:cNvGrpSpPr/>
                <p:nvPr/>
              </p:nvGrpSpPr>
              <p:grpSpPr bwMode="auto">
                <a:xfrm>
                  <a:off x="1968" y="1680"/>
                  <a:ext cx="672" cy="144"/>
                  <a:chOff x="1296" y="1680"/>
                  <a:chExt cx="672" cy="144"/>
                </a:xfrm>
              </p:grpSpPr>
              <p:sp>
                <p:nvSpPr>
                  <p:cNvPr id="12367" name="Line 77"/>
                  <p:cNvSpPr>
                    <a:spLocks noChangeShapeType="1"/>
                  </p:cNvSpPr>
                  <p:nvPr/>
                </p:nvSpPr>
                <p:spPr bwMode="auto">
                  <a:xfrm flipV="1">
                    <a:off x="1296" y="1680"/>
                    <a:ext cx="0" cy="144"/>
                  </a:xfrm>
                  <a:prstGeom prst="line">
                    <a:avLst/>
                  </a:prstGeom>
                  <a:noFill/>
                  <a:ln w="19050">
                    <a:solidFill>
                      <a:schemeClr val="tx2"/>
                    </a:solidFill>
                    <a:round/>
                  </a:ln>
                </p:spPr>
                <p:txBody>
                  <a:bodyPr/>
                  <a:lstStyle/>
                  <a:p>
                    <a:endParaRPr lang="zh-CN" altLang="en-US"/>
                  </a:p>
                </p:txBody>
              </p:sp>
              <p:sp>
                <p:nvSpPr>
                  <p:cNvPr id="12368" name="Line 78"/>
                  <p:cNvSpPr>
                    <a:spLocks noChangeShapeType="1"/>
                  </p:cNvSpPr>
                  <p:nvPr/>
                </p:nvSpPr>
                <p:spPr bwMode="auto">
                  <a:xfrm>
                    <a:off x="1296" y="1680"/>
                    <a:ext cx="336" cy="0"/>
                  </a:xfrm>
                  <a:prstGeom prst="line">
                    <a:avLst/>
                  </a:prstGeom>
                  <a:noFill/>
                  <a:ln w="19050">
                    <a:solidFill>
                      <a:schemeClr val="tx2"/>
                    </a:solidFill>
                    <a:round/>
                  </a:ln>
                </p:spPr>
                <p:txBody>
                  <a:bodyPr/>
                  <a:lstStyle/>
                  <a:p>
                    <a:endParaRPr lang="zh-CN" altLang="en-US"/>
                  </a:p>
                </p:txBody>
              </p:sp>
              <p:sp>
                <p:nvSpPr>
                  <p:cNvPr id="12369" name="Line 79"/>
                  <p:cNvSpPr>
                    <a:spLocks noChangeShapeType="1"/>
                  </p:cNvSpPr>
                  <p:nvPr/>
                </p:nvSpPr>
                <p:spPr bwMode="auto">
                  <a:xfrm>
                    <a:off x="1632" y="1680"/>
                    <a:ext cx="0" cy="144"/>
                  </a:xfrm>
                  <a:prstGeom prst="line">
                    <a:avLst/>
                  </a:prstGeom>
                  <a:noFill/>
                  <a:ln w="19050">
                    <a:solidFill>
                      <a:schemeClr val="tx2"/>
                    </a:solidFill>
                    <a:round/>
                  </a:ln>
                </p:spPr>
                <p:txBody>
                  <a:bodyPr/>
                  <a:lstStyle/>
                  <a:p>
                    <a:endParaRPr lang="zh-CN" altLang="en-US"/>
                  </a:p>
                </p:txBody>
              </p:sp>
              <p:sp>
                <p:nvSpPr>
                  <p:cNvPr id="12370" name="Line 80"/>
                  <p:cNvSpPr>
                    <a:spLocks noChangeShapeType="1"/>
                  </p:cNvSpPr>
                  <p:nvPr/>
                </p:nvSpPr>
                <p:spPr bwMode="auto">
                  <a:xfrm>
                    <a:off x="1632" y="1824"/>
                    <a:ext cx="336" cy="0"/>
                  </a:xfrm>
                  <a:prstGeom prst="line">
                    <a:avLst/>
                  </a:prstGeom>
                  <a:noFill/>
                  <a:ln w="19050">
                    <a:solidFill>
                      <a:schemeClr val="tx2"/>
                    </a:solidFill>
                    <a:round/>
                  </a:ln>
                </p:spPr>
                <p:txBody>
                  <a:bodyPr/>
                  <a:lstStyle/>
                  <a:p>
                    <a:endParaRPr lang="zh-CN" altLang="en-US"/>
                  </a:p>
                </p:txBody>
              </p:sp>
            </p:grpSp>
            <p:grpSp>
              <p:nvGrpSpPr>
                <p:cNvPr id="12353" name="Group 81"/>
                <p:cNvGrpSpPr/>
                <p:nvPr/>
              </p:nvGrpSpPr>
              <p:grpSpPr bwMode="auto">
                <a:xfrm>
                  <a:off x="2640" y="1680"/>
                  <a:ext cx="672" cy="144"/>
                  <a:chOff x="1296" y="1680"/>
                  <a:chExt cx="672" cy="144"/>
                </a:xfrm>
              </p:grpSpPr>
              <p:sp>
                <p:nvSpPr>
                  <p:cNvPr id="12363" name="Line 82"/>
                  <p:cNvSpPr>
                    <a:spLocks noChangeShapeType="1"/>
                  </p:cNvSpPr>
                  <p:nvPr/>
                </p:nvSpPr>
                <p:spPr bwMode="auto">
                  <a:xfrm flipV="1">
                    <a:off x="1296" y="1680"/>
                    <a:ext cx="0" cy="144"/>
                  </a:xfrm>
                  <a:prstGeom prst="line">
                    <a:avLst/>
                  </a:prstGeom>
                  <a:noFill/>
                  <a:ln w="19050">
                    <a:solidFill>
                      <a:schemeClr val="tx2"/>
                    </a:solidFill>
                    <a:round/>
                  </a:ln>
                </p:spPr>
                <p:txBody>
                  <a:bodyPr/>
                  <a:lstStyle/>
                  <a:p>
                    <a:endParaRPr lang="zh-CN" altLang="en-US"/>
                  </a:p>
                </p:txBody>
              </p:sp>
              <p:sp>
                <p:nvSpPr>
                  <p:cNvPr id="12364" name="Line 83"/>
                  <p:cNvSpPr>
                    <a:spLocks noChangeShapeType="1"/>
                  </p:cNvSpPr>
                  <p:nvPr/>
                </p:nvSpPr>
                <p:spPr bwMode="auto">
                  <a:xfrm>
                    <a:off x="1296" y="1680"/>
                    <a:ext cx="336" cy="0"/>
                  </a:xfrm>
                  <a:prstGeom prst="line">
                    <a:avLst/>
                  </a:prstGeom>
                  <a:noFill/>
                  <a:ln w="19050">
                    <a:solidFill>
                      <a:schemeClr val="tx2"/>
                    </a:solidFill>
                    <a:round/>
                  </a:ln>
                </p:spPr>
                <p:txBody>
                  <a:bodyPr/>
                  <a:lstStyle/>
                  <a:p>
                    <a:endParaRPr lang="zh-CN" altLang="en-US"/>
                  </a:p>
                </p:txBody>
              </p:sp>
              <p:sp>
                <p:nvSpPr>
                  <p:cNvPr id="12365" name="Line 84"/>
                  <p:cNvSpPr>
                    <a:spLocks noChangeShapeType="1"/>
                  </p:cNvSpPr>
                  <p:nvPr/>
                </p:nvSpPr>
                <p:spPr bwMode="auto">
                  <a:xfrm>
                    <a:off x="1632" y="1680"/>
                    <a:ext cx="0" cy="144"/>
                  </a:xfrm>
                  <a:prstGeom prst="line">
                    <a:avLst/>
                  </a:prstGeom>
                  <a:noFill/>
                  <a:ln w="19050">
                    <a:solidFill>
                      <a:schemeClr val="tx2"/>
                    </a:solidFill>
                    <a:round/>
                  </a:ln>
                </p:spPr>
                <p:txBody>
                  <a:bodyPr/>
                  <a:lstStyle/>
                  <a:p>
                    <a:endParaRPr lang="zh-CN" altLang="en-US"/>
                  </a:p>
                </p:txBody>
              </p:sp>
              <p:sp>
                <p:nvSpPr>
                  <p:cNvPr id="12366" name="Line 85"/>
                  <p:cNvSpPr>
                    <a:spLocks noChangeShapeType="1"/>
                  </p:cNvSpPr>
                  <p:nvPr/>
                </p:nvSpPr>
                <p:spPr bwMode="auto">
                  <a:xfrm>
                    <a:off x="1632" y="1824"/>
                    <a:ext cx="336" cy="0"/>
                  </a:xfrm>
                  <a:prstGeom prst="line">
                    <a:avLst/>
                  </a:prstGeom>
                  <a:noFill/>
                  <a:ln w="19050">
                    <a:solidFill>
                      <a:schemeClr val="tx2"/>
                    </a:solidFill>
                    <a:round/>
                  </a:ln>
                </p:spPr>
                <p:txBody>
                  <a:bodyPr/>
                  <a:lstStyle/>
                  <a:p>
                    <a:endParaRPr lang="zh-CN" altLang="en-US"/>
                  </a:p>
                </p:txBody>
              </p:sp>
            </p:grpSp>
            <p:grpSp>
              <p:nvGrpSpPr>
                <p:cNvPr id="12354" name="Group 86"/>
                <p:cNvGrpSpPr/>
                <p:nvPr/>
              </p:nvGrpSpPr>
              <p:grpSpPr bwMode="auto">
                <a:xfrm>
                  <a:off x="3312" y="1680"/>
                  <a:ext cx="672" cy="144"/>
                  <a:chOff x="1296" y="1680"/>
                  <a:chExt cx="672" cy="144"/>
                </a:xfrm>
              </p:grpSpPr>
              <p:sp>
                <p:nvSpPr>
                  <p:cNvPr id="12359" name="Line 87"/>
                  <p:cNvSpPr>
                    <a:spLocks noChangeShapeType="1"/>
                  </p:cNvSpPr>
                  <p:nvPr/>
                </p:nvSpPr>
                <p:spPr bwMode="auto">
                  <a:xfrm flipV="1">
                    <a:off x="1296" y="1680"/>
                    <a:ext cx="0" cy="144"/>
                  </a:xfrm>
                  <a:prstGeom prst="line">
                    <a:avLst/>
                  </a:prstGeom>
                  <a:noFill/>
                  <a:ln w="19050">
                    <a:solidFill>
                      <a:schemeClr val="tx2"/>
                    </a:solidFill>
                    <a:round/>
                  </a:ln>
                </p:spPr>
                <p:txBody>
                  <a:bodyPr/>
                  <a:lstStyle/>
                  <a:p>
                    <a:endParaRPr lang="zh-CN" altLang="en-US"/>
                  </a:p>
                </p:txBody>
              </p:sp>
              <p:sp>
                <p:nvSpPr>
                  <p:cNvPr id="12360" name="Line 88"/>
                  <p:cNvSpPr>
                    <a:spLocks noChangeShapeType="1"/>
                  </p:cNvSpPr>
                  <p:nvPr/>
                </p:nvSpPr>
                <p:spPr bwMode="auto">
                  <a:xfrm>
                    <a:off x="1296" y="1680"/>
                    <a:ext cx="336" cy="0"/>
                  </a:xfrm>
                  <a:prstGeom prst="line">
                    <a:avLst/>
                  </a:prstGeom>
                  <a:noFill/>
                  <a:ln w="19050">
                    <a:solidFill>
                      <a:schemeClr val="tx2"/>
                    </a:solidFill>
                    <a:round/>
                  </a:ln>
                </p:spPr>
                <p:txBody>
                  <a:bodyPr/>
                  <a:lstStyle/>
                  <a:p>
                    <a:endParaRPr lang="zh-CN" altLang="en-US"/>
                  </a:p>
                </p:txBody>
              </p:sp>
              <p:sp>
                <p:nvSpPr>
                  <p:cNvPr id="12361" name="Line 89"/>
                  <p:cNvSpPr>
                    <a:spLocks noChangeShapeType="1"/>
                  </p:cNvSpPr>
                  <p:nvPr/>
                </p:nvSpPr>
                <p:spPr bwMode="auto">
                  <a:xfrm>
                    <a:off x="1632" y="1680"/>
                    <a:ext cx="0" cy="144"/>
                  </a:xfrm>
                  <a:prstGeom prst="line">
                    <a:avLst/>
                  </a:prstGeom>
                  <a:noFill/>
                  <a:ln w="19050">
                    <a:solidFill>
                      <a:schemeClr val="tx2"/>
                    </a:solidFill>
                    <a:round/>
                  </a:ln>
                </p:spPr>
                <p:txBody>
                  <a:bodyPr/>
                  <a:lstStyle/>
                  <a:p>
                    <a:endParaRPr lang="zh-CN" altLang="en-US"/>
                  </a:p>
                </p:txBody>
              </p:sp>
              <p:sp>
                <p:nvSpPr>
                  <p:cNvPr id="12362" name="Line 90"/>
                  <p:cNvSpPr>
                    <a:spLocks noChangeShapeType="1"/>
                  </p:cNvSpPr>
                  <p:nvPr/>
                </p:nvSpPr>
                <p:spPr bwMode="auto">
                  <a:xfrm>
                    <a:off x="1632" y="1824"/>
                    <a:ext cx="336" cy="0"/>
                  </a:xfrm>
                  <a:prstGeom prst="line">
                    <a:avLst/>
                  </a:prstGeom>
                  <a:noFill/>
                  <a:ln w="19050">
                    <a:solidFill>
                      <a:schemeClr val="tx2"/>
                    </a:solidFill>
                    <a:round/>
                  </a:ln>
                </p:spPr>
                <p:txBody>
                  <a:bodyPr/>
                  <a:lstStyle/>
                  <a:p>
                    <a:endParaRPr lang="zh-CN" altLang="en-US"/>
                  </a:p>
                </p:txBody>
              </p:sp>
            </p:grpSp>
            <p:sp>
              <p:nvSpPr>
                <p:cNvPr id="12355" name="Line 92"/>
                <p:cNvSpPr>
                  <a:spLocks noChangeShapeType="1"/>
                </p:cNvSpPr>
                <p:nvPr/>
              </p:nvSpPr>
              <p:spPr bwMode="auto">
                <a:xfrm flipV="1">
                  <a:off x="3984" y="1680"/>
                  <a:ext cx="0" cy="144"/>
                </a:xfrm>
                <a:prstGeom prst="line">
                  <a:avLst/>
                </a:prstGeom>
                <a:noFill/>
                <a:ln w="19050">
                  <a:solidFill>
                    <a:schemeClr val="tx2"/>
                  </a:solidFill>
                  <a:round/>
                </a:ln>
              </p:spPr>
              <p:txBody>
                <a:bodyPr/>
                <a:lstStyle/>
                <a:p>
                  <a:endParaRPr lang="zh-CN" altLang="en-US"/>
                </a:p>
              </p:txBody>
            </p:sp>
            <p:sp>
              <p:nvSpPr>
                <p:cNvPr id="12356" name="Line 93"/>
                <p:cNvSpPr>
                  <a:spLocks noChangeShapeType="1"/>
                </p:cNvSpPr>
                <p:nvPr/>
              </p:nvSpPr>
              <p:spPr bwMode="auto">
                <a:xfrm>
                  <a:off x="3984" y="1680"/>
                  <a:ext cx="336" cy="0"/>
                </a:xfrm>
                <a:prstGeom prst="line">
                  <a:avLst/>
                </a:prstGeom>
                <a:noFill/>
                <a:ln w="19050">
                  <a:solidFill>
                    <a:schemeClr val="tx2"/>
                  </a:solidFill>
                  <a:round/>
                </a:ln>
              </p:spPr>
              <p:txBody>
                <a:bodyPr/>
                <a:lstStyle/>
                <a:p>
                  <a:endParaRPr lang="zh-CN" altLang="en-US"/>
                </a:p>
              </p:txBody>
            </p:sp>
            <p:sp>
              <p:nvSpPr>
                <p:cNvPr id="12357" name="Line 94"/>
                <p:cNvSpPr>
                  <a:spLocks noChangeShapeType="1"/>
                </p:cNvSpPr>
                <p:nvPr/>
              </p:nvSpPr>
              <p:spPr bwMode="auto">
                <a:xfrm>
                  <a:off x="4320" y="1680"/>
                  <a:ext cx="0" cy="144"/>
                </a:xfrm>
                <a:prstGeom prst="line">
                  <a:avLst/>
                </a:prstGeom>
                <a:noFill/>
                <a:ln w="19050">
                  <a:solidFill>
                    <a:schemeClr val="tx2"/>
                  </a:solidFill>
                  <a:round/>
                </a:ln>
              </p:spPr>
              <p:txBody>
                <a:bodyPr/>
                <a:lstStyle/>
                <a:p>
                  <a:endParaRPr lang="zh-CN" altLang="en-US"/>
                </a:p>
              </p:txBody>
            </p:sp>
            <p:sp>
              <p:nvSpPr>
                <p:cNvPr id="12358" name="Line 95"/>
                <p:cNvSpPr>
                  <a:spLocks noChangeShapeType="1"/>
                </p:cNvSpPr>
                <p:nvPr/>
              </p:nvSpPr>
              <p:spPr bwMode="auto">
                <a:xfrm>
                  <a:off x="4320" y="1824"/>
                  <a:ext cx="192" cy="0"/>
                </a:xfrm>
                <a:prstGeom prst="line">
                  <a:avLst/>
                </a:prstGeom>
                <a:noFill/>
                <a:ln w="19050">
                  <a:solidFill>
                    <a:schemeClr val="tx2"/>
                  </a:solidFill>
                  <a:round/>
                </a:ln>
              </p:spPr>
              <p:txBody>
                <a:bodyPr/>
                <a:lstStyle/>
                <a:p>
                  <a:endParaRPr lang="zh-CN" altLang="en-US"/>
                </a:p>
              </p:txBody>
            </p:sp>
          </p:grpSp>
          <p:grpSp>
            <p:nvGrpSpPr>
              <p:cNvPr id="12322" name="Group 106"/>
              <p:cNvGrpSpPr/>
              <p:nvPr/>
            </p:nvGrpSpPr>
            <p:grpSpPr bwMode="auto">
              <a:xfrm>
                <a:off x="960" y="1920"/>
                <a:ext cx="3552" cy="144"/>
                <a:chOff x="960" y="2016"/>
                <a:chExt cx="3552" cy="144"/>
              </a:xfrm>
            </p:grpSpPr>
            <p:sp>
              <p:nvSpPr>
                <p:cNvPr id="12341" name="Line 97"/>
                <p:cNvSpPr>
                  <a:spLocks noChangeShapeType="1"/>
                </p:cNvSpPr>
                <p:nvPr/>
              </p:nvSpPr>
              <p:spPr bwMode="auto">
                <a:xfrm>
                  <a:off x="960" y="2160"/>
                  <a:ext cx="672" cy="0"/>
                </a:xfrm>
                <a:prstGeom prst="line">
                  <a:avLst/>
                </a:prstGeom>
                <a:noFill/>
                <a:ln w="19050">
                  <a:solidFill>
                    <a:schemeClr val="tx2"/>
                  </a:solidFill>
                  <a:round/>
                </a:ln>
              </p:spPr>
              <p:txBody>
                <a:bodyPr/>
                <a:lstStyle/>
                <a:p>
                  <a:endParaRPr lang="zh-CN" altLang="en-US"/>
                </a:p>
              </p:txBody>
            </p:sp>
            <p:sp>
              <p:nvSpPr>
                <p:cNvPr id="12342" name="Line 98"/>
                <p:cNvSpPr>
                  <a:spLocks noChangeShapeType="1"/>
                </p:cNvSpPr>
                <p:nvPr/>
              </p:nvSpPr>
              <p:spPr bwMode="auto">
                <a:xfrm flipV="1">
                  <a:off x="1632" y="2016"/>
                  <a:ext cx="0" cy="144"/>
                </a:xfrm>
                <a:prstGeom prst="line">
                  <a:avLst/>
                </a:prstGeom>
                <a:noFill/>
                <a:ln w="19050">
                  <a:solidFill>
                    <a:schemeClr val="tx2"/>
                  </a:solidFill>
                  <a:round/>
                </a:ln>
              </p:spPr>
              <p:txBody>
                <a:bodyPr/>
                <a:lstStyle/>
                <a:p>
                  <a:endParaRPr lang="zh-CN" altLang="en-US"/>
                </a:p>
              </p:txBody>
            </p:sp>
            <p:sp>
              <p:nvSpPr>
                <p:cNvPr id="12343" name="Line 99"/>
                <p:cNvSpPr>
                  <a:spLocks noChangeShapeType="1"/>
                </p:cNvSpPr>
                <p:nvPr/>
              </p:nvSpPr>
              <p:spPr bwMode="auto">
                <a:xfrm>
                  <a:off x="1632" y="2016"/>
                  <a:ext cx="672" cy="0"/>
                </a:xfrm>
                <a:prstGeom prst="line">
                  <a:avLst/>
                </a:prstGeom>
                <a:noFill/>
                <a:ln w="19050">
                  <a:solidFill>
                    <a:schemeClr val="tx2"/>
                  </a:solidFill>
                  <a:round/>
                </a:ln>
              </p:spPr>
              <p:txBody>
                <a:bodyPr/>
                <a:lstStyle/>
                <a:p>
                  <a:endParaRPr lang="zh-CN" altLang="en-US"/>
                </a:p>
              </p:txBody>
            </p:sp>
            <p:sp>
              <p:nvSpPr>
                <p:cNvPr id="12344" name="Line 100"/>
                <p:cNvSpPr>
                  <a:spLocks noChangeShapeType="1"/>
                </p:cNvSpPr>
                <p:nvPr/>
              </p:nvSpPr>
              <p:spPr bwMode="auto">
                <a:xfrm>
                  <a:off x="2304" y="2016"/>
                  <a:ext cx="0" cy="144"/>
                </a:xfrm>
                <a:prstGeom prst="line">
                  <a:avLst/>
                </a:prstGeom>
                <a:noFill/>
                <a:ln w="19050">
                  <a:solidFill>
                    <a:schemeClr val="tx2"/>
                  </a:solidFill>
                  <a:round/>
                </a:ln>
              </p:spPr>
              <p:txBody>
                <a:bodyPr/>
                <a:lstStyle/>
                <a:p>
                  <a:endParaRPr lang="zh-CN" altLang="en-US"/>
                </a:p>
              </p:txBody>
            </p:sp>
            <p:sp>
              <p:nvSpPr>
                <p:cNvPr id="12345" name="Line 101"/>
                <p:cNvSpPr>
                  <a:spLocks noChangeShapeType="1"/>
                </p:cNvSpPr>
                <p:nvPr/>
              </p:nvSpPr>
              <p:spPr bwMode="auto">
                <a:xfrm>
                  <a:off x="2304" y="2160"/>
                  <a:ext cx="672" cy="0"/>
                </a:xfrm>
                <a:prstGeom prst="line">
                  <a:avLst/>
                </a:prstGeom>
                <a:noFill/>
                <a:ln w="19050">
                  <a:solidFill>
                    <a:schemeClr val="tx2"/>
                  </a:solidFill>
                  <a:round/>
                </a:ln>
              </p:spPr>
              <p:txBody>
                <a:bodyPr/>
                <a:lstStyle/>
                <a:p>
                  <a:endParaRPr lang="zh-CN" altLang="en-US"/>
                </a:p>
              </p:txBody>
            </p:sp>
            <p:sp>
              <p:nvSpPr>
                <p:cNvPr id="12346" name="Line 102"/>
                <p:cNvSpPr>
                  <a:spLocks noChangeShapeType="1"/>
                </p:cNvSpPr>
                <p:nvPr/>
              </p:nvSpPr>
              <p:spPr bwMode="auto">
                <a:xfrm flipV="1">
                  <a:off x="2976" y="2016"/>
                  <a:ext cx="0" cy="144"/>
                </a:xfrm>
                <a:prstGeom prst="line">
                  <a:avLst/>
                </a:prstGeom>
                <a:noFill/>
                <a:ln w="19050">
                  <a:solidFill>
                    <a:schemeClr val="tx2"/>
                  </a:solidFill>
                  <a:round/>
                </a:ln>
              </p:spPr>
              <p:txBody>
                <a:bodyPr/>
                <a:lstStyle/>
                <a:p>
                  <a:endParaRPr lang="zh-CN" altLang="en-US"/>
                </a:p>
              </p:txBody>
            </p:sp>
            <p:sp>
              <p:nvSpPr>
                <p:cNvPr id="12347" name="Line 103"/>
                <p:cNvSpPr>
                  <a:spLocks noChangeShapeType="1"/>
                </p:cNvSpPr>
                <p:nvPr/>
              </p:nvSpPr>
              <p:spPr bwMode="auto">
                <a:xfrm>
                  <a:off x="2976" y="2016"/>
                  <a:ext cx="672" cy="0"/>
                </a:xfrm>
                <a:prstGeom prst="line">
                  <a:avLst/>
                </a:prstGeom>
                <a:noFill/>
                <a:ln w="19050">
                  <a:solidFill>
                    <a:schemeClr val="tx2"/>
                  </a:solidFill>
                  <a:round/>
                </a:ln>
              </p:spPr>
              <p:txBody>
                <a:bodyPr/>
                <a:lstStyle/>
                <a:p>
                  <a:endParaRPr lang="zh-CN" altLang="en-US"/>
                </a:p>
              </p:txBody>
            </p:sp>
            <p:sp>
              <p:nvSpPr>
                <p:cNvPr id="12348" name="Line 104"/>
                <p:cNvSpPr>
                  <a:spLocks noChangeShapeType="1"/>
                </p:cNvSpPr>
                <p:nvPr/>
              </p:nvSpPr>
              <p:spPr bwMode="auto">
                <a:xfrm>
                  <a:off x="3648" y="2016"/>
                  <a:ext cx="0" cy="144"/>
                </a:xfrm>
                <a:prstGeom prst="line">
                  <a:avLst/>
                </a:prstGeom>
                <a:noFill/>
                <a:ln w="19050">
                  <a:solidFill>
                    <a:schemeClr val="tx2"/>
                  </a:solidFill>
                  <a:round/>
                </a:ln>
              </p:spPr>
              <p:txBody>
                <a:bodyPr/>
                <a:lstStyle/>
                <a:p>
                  <a:endParaRPr lang="zh-CN" altLang="en-US"/>
                </a:p>
              </p:txBody>
            </p:sp>
            <p:sp>
              <p:nvSpPr>
                <p:cNvPr id="12349" name="Line 105"/>
                <p:cNvSpPr>
                  <a:spLocks noChangeShapeType="1"/>
                </p:cNvSpPr>
                <p:nvPr/>
              </p:nvSpPr>
              <p:spPr bwMode="auto">
                <a:xfrm>
                  <a:off x="3648" y="2160"/>
                  <a:ext cx="864" cy="0"/>
                </a:xfrm>
                <a:prstGeom prst="line">
                  <a:avLst/>
                </a:prstGeom>
                <a:noFill/>
                <a:ln w="19050">
                  <a:solidFill>
                    <a:schemeClr val="tx2"/>
                  </a:solidFill>
                  <a:round/>
                </a:ln>
              </p:spPr>
              <p:txBody>
                <a:bodyPr/>
                <a:lstStyle/>
                <a:p>
                  <a:endParaRPr lang="zh-CN" altLang="en-US"/>
                </a:p>
              </p:txBody>
            </p:sp>
          </p:grpSp>
          <p:grpSp>
            <p:nvGrpSpPr>
              <p:cNvPr id="12323" name="Group 112"/>
              <p:cNvGrpSpPr/>
              <p:nvPr/>
            </p:nvGrpSpPr>
            <p:grpSpPr bwMode="auto">
              <a:xfrm>
                <a:off x="960" y="2208"/>
                <a:ext cx="3552" cy="144"/>
                <a:chOff x="960" y="2208"/>
                <a:chExt cx="3552" cy="144"/>
              </a:xfrm>
            </p:grpSpPr>
            <p:sp>
              <p:nvSpPr>
                <p:cNvPr id="12336" name="Line 107"/>
                <p:cNvSpPr>
                  <a:spLocks noChangeShapeType="1"/>
                </p:cNvSpPr>
                <p:nvPr/>
              </p:nvSpPr>
              <p:spPr bwMode="auto">
                <a:xfrm>
                  <a:off x="960" y="2352"/>
                  <a:ext cx="1344" cy="0"/>
                </a:xfrm>
                <a:prstGeom prst="line">
                  <a:avLst/>
                </a:prstGeom>
                <a:noFill/>
                <a:ln w="19050">
                  <a:solidFill>
                    <a:schemeClr val="tx2"/>
                  </a:solidFill>
                  <a:round/>
                </a:ln>
              </p:spPr>
              <p:txBody>
                <a:bodyPr/>
                <a:lstStyle/>
                <a:p>
                  <a:endParaRPr lang="zh-CN" altLang="en-US"/>
                </a:p>
              </p:txBody>
            </p:sp>
            <p:sp>
              <p:nvSpPr>
                <p:cNvPr id="12337" name="Line 108"/>
                <p:cNvSpPr>
                  <a:spLocks noChangeShapeType="1"/>
                </p:cNvSpPr>
                <p:nvPr/>
              </p:nvSpPr>
              <p:spPr bwMode="auto">
                <a:xfrm flipV="1">
                  <a:off x="2304" y="2208"/>
                  <a:ext cx="0" cy="144"/>
                </a:xfrm>
                <a:prstGeom prst="line">
                  <a:avLst/>
                </a:prstGeom>
                <a:noFill/>
                <a:ln w="19050">
                  <a:solidFill>
                    <a:schemeClr val="tx2"/>
                  </a:solidFill>
                  <a:round/>
                </a:ln>
              </p:spPr>
              <p:txBody>
                <a:bodyPr/>
                <a:lstStyle/>
                <a:p>
                  <a:endParaRPr lang="zh-CN" altLang="en-US"/>
                </a:p>
              </p:txBody>
            </p:sp>
            <p:sp>
              <p:nvSpPr>
                <p:cNvPr id="12338" name="Line 109"/>
                <p:cNvSpPr>
                  <a:spLocks noChangeShapeType="1"/>
                </p:cNvSpPr>
                <p:nvPr/>
              </p:nvSpPr>
              <p:spPr bwMode="auto">
                <a:xfrm>
                  <a:off x="2304" y="2208"/>
                  <a:ext cx="1344" cy="0"/>
                </a:xfrm>
                <a:prstGeom prst="line">
                  <a:avLst/>
                </a:prstGeom>
                <a:noFill/>
                <a:ln w="19050">
                  <a:solidFill>
                    <a:schemeClr val="tx2"/>
                  </a:solidFill>
                  <a:round/>
                </a:ln>
              </p:spPr>
              <p:txBody>
                <a:bodyPr/>
                <a:lstStyle/>
                <a:p>
                  <a:endParaRPr lang="zh-CN" altLang="en-US"/>
                </a:p>
              </p:txBody>
            </p:sp>
            <p:sp>
              <p:nvSpPr>
                <p:cNvPr id="12339" name="Line 110"/>
                <p:cNvSpPr>
                  <a:spLocks noChangeShapeType="1"/>
                </p:cNvSpPr>
                <p:nvPr/>
              </p:nvSpPr>
              <p:spPr bwMode="auto">
                <a:xfrm>
                  <a:off x="3648" y="2208"/>
                  <a:ext cx="0" cy="144"/>
                </a:xfrm>
                <a:prstGeom prst="line">
                  <a:avLst/>
                </a:prstGeom>
                <a:noFill/>
                <a:ln w="19050">
                  <a:solidFill>
                    <a:schemeClr val="tx2"/>
                  </a:solidFill>
                  <a:round/>
                </a:ln>
              </p:spPr>
              <p:txBody>
                <a:bodyPr/>
                <a:lstStyle/>
                <a:p>
                  <a:endParaRPr lang="zh-CN" altLang="en-US"/>
                </a:p>
              </p:txBody>
            </p:sp>
            <p:sp>
              <p:nvSpPr>
                <p:cNvPr id="12340" name="Line 111"/>
                <p:cNvSpPr>
                  <a:spLocks noChangeShapeType="1"/>
                </p:cNvSpPr>
                <p:nvPr/>
              </p:nvSpPr>
              <p:spPr bwMode="auto">
                <a:xfrm>
                  <a:off x="3648" y="2352"/>
                  <a:ext cx="864" cy="0"/>
                </a:xfrm>
                <a:prstGeom prst="line">
                  <a:avLst/>
                </a:prstGeom>
                <a:noFill/>
                <a:ln w="19050">
                  <a:solidFill>
                    <a:schemeClr val="tx2"/>
                  </a:solidFill>
                  <a:round/>
                </a:ln>
              </p:spPr>
              <p:txBody>
                <a:bodyPr/>
                <a:lstStyle/>
                <a:p>
                  <a:endParaRPr lang="zh-CN" altLang="en-US"/>
                </a:p>
              </p:txBody>
            </p:sp>
          </p:grpSp>
          <p:grpSp>
            <p:nvGrpSpPr>
              <p:cNvPr id="12324" name="Group 118"/>
              <p:cNvGrpSpPr/>
              <p:nvPr/>
            </p:nvGrpSpPr>
            <p:grpSpPr bwMode="auto">
              <a:xfrm>
                <a:off x="960" y="2496"/>
                <a:ext cx="3552" cy="144"/>
                <a:chOff x="960" y="2496"/>
                <a:chExt cx="3552" cy="144"/>
              </a:xfrm>
            </p:grpSpPr>
            <p:sp>
              <p:nvSpPr>
                <p:cNvPr id="12331" name="Line 113"/>
                <p:cNvSpPr>
                  <a:spLocks noChangeShapeType="1"/>
                </p:cNvSpPr>
                <p:nvPr/>
              </p:nvSpPr>
              <p:spPr bwMode="auto">
                <a:xfrm>
                  <a:off x="960" y="2640"/>
                  <a:ext cx="2688" cy="0"/>
                </a:xfrm>
                <a:prstGeom prst="line">
                  <a:avLst/>
                </a:prstGeom>
                <a:noFill/>
                <a:ln w="19050">
                  <a:solidFill>
                    <a:schemeClr val="tx2"/>
                  </a:solidFill>
                  <a:round/>
                </a:ln>
              </p:spPr>
              <p:txBody>
                <a:bodyPr/>
                <a:lstStyle/>
                <a:p>
                  <a:endParaRPr lang="zh-CN" altLang="en-US"/>
                </a:p>
              </p:txBody>
            </p:sp>
            <p:sp>
              <p:nvSpPr>
                <p:cNvPr id="12332" name="Line 114"/>
                <p:cNvSpPr>
                  <a:spLocks noChangeShapeType="1"/>
                </p:cNvSpPr>
                <p:nvPr/>
              </p:nvSpPr>
              <p:spPr bwMode="auto">
                <a:xfrm flipV="1">
                  <a:off x="3648" y="2496"/>
                  <a:ext cx="0" cy="144"/>
                </a:xfrm>
                <a:prstGeom prst="line">
                  <a:avLst/>
                </a:prstGeom>
                <a:noFill/>
                <a:ln w="19050">
                  <a:solidFill>
                    <a:schemeClr val="tx2"/>
                  </a:solidFill>
                  <a:round/>
                </a:ln>
              </p:spPr>
              <p:txBody>
                <a:bodyPr/>
                <a:lstStyle/>
                <a:p>
                  <a:endParaRPr lang="zh-CN" altLang="en-US"/>
                </a:p>
              </p:txBody>
            </p:sp>
            <p:sp>
              <p:nvSpPr>
                <p:cNvPr id="12333" name="Line 115"/>
                <p:cNvSpPr>
                  <a:spLocks noChangeShapeType="1"/>
                </p:cNvSpPr>
                <p:nvPr/>
              </p:nvSpPr>
              <p:spPr bwMode="auto">
                <a:xfrm>
                  <a:off x="3648" y="2496"/>
                  <a:ext cx="672" cy="0"/>
                </a:xfrm>
                <a:prstGeom prst="line">
                  <a:avLst/>
                </a:prstGeom>
                <a:noFill/>
                <a:ln w="19050">
                  <a:solidFill>
                    <a:schemeClr val="tx2"/>
                  </a:solidFill>
                  <a:round/>
                </a:ln>
              </p:spPr>
              <p:txBody>
                <a:bodyPr/>
                <a:lstStyle/>
                <a:p>
                  <a:endParaRPr lang="zh-CN" altLang="en-US"/>
                </a:p>
              </p:txBody>
            </p:sp>
            <p:sp>
              <p:nvSpPr>
                <p:cNvPr id="12334" name="Line 116"/>
                <p:cNvSpPr>
                  <a:spLocks noChangeShapeType="1"/>
                </p:cNvSpPr>
                <p:nvPr/>
              </p:nvSpPr>
              <p:spPr bwMode="auto">
                <a:xfrm>
                  <a:off x="4320" y="2496"/>
                  <a:ext cx="0" cy="144"/>
                </a:xfrm>
                <a:prstGeom prst="line">
                  <a:avLst/>
                </a:prstGeom>
                <a:noFill/>
                <a:ln w="19050">
                  <a:solidFill>
                    <a:schemeClr val="tx2"/>
                  </a:solidFill>
                  <a:round/>
                </a:ln>
              </p:spPr>
              <p:txBody>
                <a:bodyPr/>
                <a:lstStyle/>
                <a:p>
                  <a:endParaRPr lang="zh-CN" altLang="en-US"/>
                </a:p>
              </p:txBody>
            </p:sp>
            <p:sp>
              <p:nvSpPr>
                <p:cNvPr id="12335" name="Line 117"/>
                <p:cNvSpPr>
                  <a:spLocks noChangeShapeType="1"/>
                </p:cNvSpPr>
                <p:nvPr/>
              </p:nvSpPr>
              <p:spPr bwMode="auto">
                <a:xfrm>
                  <a:off x="4320" y="2640"/>
                  <a:ext cx="192" cy="0"/>
                </a:xfrm>
                <a:prstGeom prst="line">
                  <a:avLst/>
                </a:prstGeom>
                <a:noFill/>
                <a:ln w="19050">
                  <a:solidFill>
                    <a:schemeClr val="tx2"/>
                  </a:solidFill>
                  <a:round/>
                </a:ln>
              </p:spPr>
              <p:txBody>
                <a:bodyPr/>
                <a:lstStyle/>
                <a:p>
                  <a:endParaRPr lang="zh-CN" altLang="en-US"/>
                </a:p>
              </p:txBody>
            </p:sp>
          </p:grpSp>
          <p:grpSp>
            <p:nvGrpSpPr>
              <p:cNvPr id="12325" name="Group 126"/>
              <p:cNvGrpSpPr/>
              <p:nvPr/>
            </p:nvGrpSpPr>
            <p:grpSpPr bwMode="auto">
              <a:xfrm>
                <a:off x="960" y="2791"/>
                <a:ext cx="3552" cy="150"/>
                <a:chOff x="960" y="2743"/>
                <a:chExt cx="3552" cy="150"/>
              </a:xfrm>
            </p:grpSpPr>
            <p:sp>
              <p:nvSpPr>
                <p:cNvPr id="12326" name="Line 119"/>
                <p:cNvSpPr>
                  <a:spLocks noChangeShapeType="1"/>
                </p:cNvSpPr>
                <p:nvPr/>
              </p:nvSpPr>
              <p:spPr bwMode="auto">
                <a:xfrm>
                  <a:off x="960" y="2893"/>
                  <a:ext cx="3024" cy="0"/>
                </a:xfrm>
                <a:prstGeom prst="line">
                  <a:avLst/>
                </a:prstGeom>
                <a:noFill/>
                <a:ln w="19050">
                  <a:solidFill>
                    <a:schemeClr val="tx2"/>
                  </a:solidFill>
                  <a:round/>
                </a:ln>
              </p:spPr>
              <p:txBody>
                <a:bodyPr/>
                <a:lstStyle/>
                <a:p>
                  <a:endParaRPr lang="zh-CN" altLang="en-US"/>
                </a:p>
              </p:txBody>
            </p:sp>
            <p:sp>
              <p:nvSpPr>
                <p:cNvPr id="12327" name="Line 121"/>
                <p:cNvSpPr>
                  <a:spLocks noChangeShapeType="1"/>
                </p:cNvSpPr>
                <p:nvPr/>
              </p:nvSpPr>
              <p:spPr bwMode="auto">
                <a:xfrm>
                  <a:off x="3984" y="2743"/>
                  <a:ext cx="336" cy="0"/>
                </a:xfrm>
                <a:prstGeom prst="line">
                  <a:avLst/>
                </a:prstGeom>
                <a:noFill/>
                <a:ln w="19050">
                  <a:solidFill>
                    <a:srgbClr val="FF0000"/>
                  </a:solidFill>
                  <a:round/>
                </a:ln>
              </p:spPr>
              <p:txBody>
                <a:bodyPr/>
                <a:lstStyle/>
                <a:p>
                  <a:endParaRPr lang="zh-CN" altLang="en-US"/>
                </a:p>
              </p:txBody>
            </p:sp>
            <p:sp>
              <p:nvSpPr>
                <p:cNvPr id="12328" name="Line 123"/>
                <p:cNvSpPr>
                  <a:spLocks noChangeShapeType="1"/>
                </p:cNvSpPr>
                <p:nvPr/>
              </p:nvSpPr>
              <p:spPr bwMode="auto">
                <a:xfrm flipV="1">
                  <a:off x="3984" y="2743"/>
                  <a:ext cx="0" cy="144"/>
                </a:xfrm>
                <a:prstGeom prst="line">
                  <a:avLst/>
                </a:prstGeom>
                <a:noFill/>
                <a:ln w="19050">
                  <a:solidFill>
                    <a:schemeClr val="tx2"/>
                  </a:solidFill>
                  <a:round/>
                </a:ln>
              </p:spPr>
              <p:txBody>
                <a:bodyPr/>
                <a:lstStyle/>
                <a:p>
                  <a:endParaRPr lang="zh-CN" altLang="en-US"/>
                </a:p>
              </p:txBody>
            </p:sp>
            <p:sp>
              <p:nvSpPr>
                <p:cNvPr id="12329" name="Line 124"/>
                <p:cNvSpPr>
                  <a:spLocks noChangeShapeType="1"/>
                </p:cNvSpPr>
                <p:nvPr/>
              </p:nvSpPr>
              <p:spPr bwMode="auto">
                <a:xfrm flipV="1">
                  <a:off x="4320" y="2743"/>
                  <a:ext cx="0" cy="144"/>
                </a:xfrm>
                <a:prstGeom prst="line">
                  <a:avLst/>
                </a:prstGeom>
                <a:noFill/>
                <a:ln w="19050">
                  <a:solidFill>
                    <a:schemeClr val="tx2"/>
                  </a:solidFill>
                  <a:round/>
                </a:ln>
              </p:spPr>
              <p:txBody>
                <a:bodyPr/>
                <a:lstStyle/>
                <a:p>
                  <a:endParaRPr lang="zh-CN" altLang="en-US"/>
                </a:p>
              </p:txBody>
            </p:sp>
            <p:sp>
              <p:nvSpPr>
                <p:cNvPr id="12330" name="Line 125"/>
                <p:cNvSpPr>
                  <a:spLocks noChangeShapeType="1"/>
                </p:cNvSpPr>
                <p:nvPr/>
              </p:nvSpPr>
              <p:spPr bwMode="auto">
                <a:xfrm>
                  <a:off x="4320" y="2893"/>
                  <a:ext cx="192" cy="0"/>
                </a:xfrm>
                <a:prstGeom prst="line">
                  <a:avLst/>
                </a:prstGeom>
                <a:noFill/>
                <a:ln w="19050">
                  <a:solidFill>
                    <a:schemeClr val="tx2"/>
                  </a:solidFill>
                  <a:round/>
                </a:ln>
              </p:spPr>
              <p:txBody>
                <a:bodyPr/>
                <a:lstStyle/>
                <a:p>
                  <a:endParaRPr lang="zh-CN" altLang="en-US"/>
                </a:p>
              </p:txBody>
            </p:sp>
          </p:grpSp>
        </p:grpSp>
        <p:grpSp>
          <p:nvGrpSpPr>
            <p:cNvPr id="12303" name="Group 134"/>
            <p:cNvGrpSpPr/>
            <p:nvPr/>
          </p:nvGrpSpPr>
          <p:grpSpPr bwMode="auto">
            <a:xfrm>
              <a:off x="624" y="1296"/>
              <a:ext cx="384" cy="1732"/>
              <a:chOff x="624" y="1296"/>
              <a:chExt cx="384" cy="1732"/>
            </a:xfrm>
          </p:grpSpPr>
          <p:sp>
            <p:nvSpPr>
              <p:cNvPr id="12304" name="Text Box 128"/>
              <p:cNvSpPr txBox="1">
                <a:spLocks noChangeArrowheads="1"/>
              </p:cNvSpPr>
              <p:nvPr/>
            </p:nvSpPr>
            <p:spPr bwMode="auto">
              <a:xfrm>
                <a:off x="624" y="1296"/>
                <a:ext cx="384" cy="216"/>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sp>
            <p:nvSpPr>
              <p:cNvPr id="12305" name="Text Box 129"/>
              <p:cNvSpPr txBox="1">
                <a:spLocks noChangeArrowheads="1"/>
              </p:cNvSpPr>
              <p:nvPr/>
            </p:nvSpPr>
            <p:spPr bwMode="auto">
              <a:xfrm>
                <a:off x="624" y="1612"/>
                <a:ext cx="384" cy="216"/>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0</a:t>
                </a:r>
                <a:endParaRPr lang="en-US" altLang="zh-CN" sz="1600">
                  <a:solidFill>
                    <a:schemeClr val="hlink"/>
                  </a:solidFill>
                  <a:ea typeface="Gulim" panose="020B0600000101010101" pitchFamily="50" charset="-127"/>
                </a:endParaRPr>
              </a:p>
            </p:txBody>
          </p:sp>
          <p:sp>
            <p:nvSpPr>
              <p:cNvPr id="12306" name="Text Box 130"/>
              <p:cNvSpPr txBox="1">
                <a:spLocks noChangeArrowheads="1"/>
              </p:cNvSpPr>
              <p:nvPr/>
            </p:nvSpPr>
            <p:spPr bwMode="auto">
              <a:xfrm>
                <a:off x="624" y="1872"/>
                <a:ext cx="384" cy="216"/>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1</a:t>
                </a:r>
                <a:endParaRPr lang="en-US" altLang="zh-CN" sz="1600">
                  <a:solidFill>
                    <a:schemeClr val="hlink"/>
                  </a:solidFill>
                  <a:ea typeface="Gulim" panose="020B0600000101010101" pitchFamily="50" charset="-127"/>
                </a:endParaRPr>
              </a:p>
            </p:txBody>
          </p:sp>
          <p:sp>
            <p:nvSpPr>
              <p:cNvPr id="12307" name="Text Box 131"/>
              <p:cNvSpPr txBox="1">
                <a:spLocks noChangeArrowheads="1"/>
              </p:cNvSpPr>
              <p:nvPr/>
            </p:nvSpPr>
            <p:spPr bwMode="auto">
              <a:xfrm>
                <a:off x="624" y="2140"/>
                <a:ext cx="384" cy="216"/>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2</a:t>
                </a:r>
                <a:endParaRPr lang="en-US" altLang="zh-CN" sz="1600">
                  <a:solidFill>
                    <a:schemeClr val="hlink"/>
                  </a:solidFill>
                  <a:ea typeface="Gulim" panose="020B0600000101010101" pitchFamily="50" charset="-127"/>
                </a:endParaRPr>
              </a:p>
            </p:txBody>
          </p:sp>
          <p:sp>
            <p:nvSpPr>
              <p:cNvPr id="12308" name="Text Box 132"/>
              <p:cNvSpPr txBox="1">
                <a:spLocks noChangeArrowheads="1"/>
              </p:cNvSpPr>
              <p:nvPr/>
            </p:nvSpPr>
            <p:spPr bwMode="auto">
              <a:xfrm>
                <a:off x="624" y="2428"/>
                <a:ext cx="384" cy="216"/>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Q</a:t>
                </a:r>
                <a:r>
                  <a:rPr lang="en-US" altLang="zh-CN" sz="1600" baseline="-25000">
                    <a:solidFill>
                      <a:schemeClr val="hlink"/>
                    </a:solidFill>
                    <a:ea typeface="Gulim" panose="020B0600000101010101" pitchFamily="50" charset="-127"/>
                  </a:rPr>
                  <a:t>3</a:t>
                </a:r>
                <a:endParaRPr lang="en-US" altLang="zh-CN" sz="1600">
                  <a:solidFill>
                    <a:schemeClr val="hlink"/>
                  </a:solidFill>
                  <a:ea typeface="Gulim" panose="020B0600000101010101" pitchFamily="50" charset="-127"/>
                </a:endParaRPr>
              </a:p>
            </p:txBody>
          </p:sp>
          <p:sp>
            <p:nvSpPr>
              <p:cNvPr id="12309" name="Text Box 133"/>
              <p:cNvSpPr txBox="1">
                <a:spLocks noChangeArrowheads="1"/>
              </p:cNvSpPr>
              <p:nvPr/>
            </p:nvSpPr>
            <p:spPr bwMode="auto">
              <a:xfrm>
                <a:off x="624" y="2812"/>
                <a:ext cx="384" cy="216"/>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a:t>
                </a:r>
              </a:p>
            </p:txBody>
          </p:sp>
        </p:grpSp>
      </p:grpSp>
      <p:sp>
        <p:nvSpPr>
          <p:cNvPr id="4327" name="Text Box 231"/>
          <p:cNvSpPr txBox="1">
            <a:spLocks noChangeArrowheads="1"/>
          </p:cNvSpPr>
          <p:nvPr/>
        </p:nvSpPr>
        <p:spPr bwMode="black">
          <a:xfrm>
            <a:off x="8880476" y="4397376"/>
            <a:ext cx="1787525" cy="769441"/>
          </a:xfrm>
          <a:prstGeom prst="rect">
            <a:avLst/>
          </a:prstGeom>
          <a:noFill/>
          <a:ln w="9525" algn="ctr">
            <a:noFill/>
            <a:miter lim="800000"/>
          </a:ln>
        </p:spPr>
        <p:txBody>
          <a:bodyPr>
            <a:spAutoFit/>
          </a:bodyPr>
          <a:lstStyle/>
          <a:p>
            <a:pPr>
              <a:lnSpc>
                <a:spcPct val="110000"/>
              </a:lnSpc>
            </a:pPr>
            <a:r>
              <a:rPr lang="en-US" altLang="zh-CN"/>
              <a:t>CP</a:t>
            </a:r>
            <a:r>
              <a:rPr lang="zh-CN" altLang="en-US"/>
              <a:t>下降沿时触发器翻转！</a:t>
            </a:r>
          </a:p>
        </p:txBody>
      </p:sp>
      <p:sp>
        <p:nvSpPr>
          <p:cNvPr id="231" name="Rectangle 105"/>
          <p:cNvSpPr>
            <a:spLocks noChangeArrowheads="1"/>
          </p:cNvSpPr>
          <p:nvPr/>
        </p:nvSpPr>
        <p:spPr bwMode="black">
          <a:xfrm>
            <a:off x="7818439" y="5637213"/>
            <a:ext cx="581025" cy="366712"/>
          </a:xfrm>
          <a:prstGeom prst="rect">
            <a:avLst/>
          </a:prstGeom>
          <a:noFill/>
          <a:ln w="9525" algn="ctr">
            <a:noFill/>
            <a:miter lim="800000"/>
          </a:ln>
          <a:effectLst>
            <a:prstShdw prst="shdw13" dist="53882" dir="13500000">
              <a:srgbClr val="808080">
                <a:alpha val="50000"/>
              </a:srgbClr>
            </a:prstShdw>
          </a:effectLst>
        </p:spPr>
        <p:txBody>
          <a:bodyPr>
            <a:spAutoFit/>
          </a:bodyPr>
          <a:lstStyle/>
          <a:p>
            <a:r>
              <a:rPr kumimoji="1" lang="en-US" altLang="zh-CN">
                <a:solidFill>
                  <a:srgbClr val="FF0000"/>
                </a:solidFill>
                <a:latin typeface="Arial" panose="020B0604020202020204" pitchFamily="34" charset="0"/>
              </a:rPr>
              <a:t>1</a:t>
            </a:r>
          </a:p>
        </p:txBody>
      </p:sp>
      <p:sp>
        <p:nvSpPr>
          <p:cNvPr id="232" name="Rectangle 105"/>
          <p:cNvSpPr>
            <a:spLocks noChangeArrowheads="1"/>
          </p:cNvSpPr>
          <p:nvPr/>
        </p:nvSpPr>
        <p:spPr bwMode="black">
          <a:xfrm>
            <a:off x="7837489" y="4741863"/>
            <a:ext cx="581025" cy="366712"/>
          </a:xfrm>
          <a:prstGeom prst="rect">
            <a:avLst/>
          </a:prstGeom>
          <a:noFill/>
          <a:ln w="9525" algn="ctr">
            <a:noFill/>
            <a:miter lim="800000"/>
          </a:ln>
          <a:effectLst>
            <a:prstShdw prst="shdw13" dist="53882" dir="13500000">
              <a:srgbClr val="808080">
                <a:alpha val="50000"/>
              </a:srgbClr>
            </a:prstShdw>
          </a:effectLst>
        </p:spPr>
        <p:txBody>
          <a:bodyPr>
            <a:spAutoFit/>
          </a:bodyPr>
          <a:lstStyle/>
          <a:p>
            <a:r>
              <a:rPr kumimoji="1" lang="en-US" altLang="zh-CN">
                <a:solidFill>
                  <a:srgbClr val="FF0000"/>
                </a:solidFill>
                <a:latin typeface="Arial" panose="020B0604020202020204" pitchFamily="34" charset="0"/>
              </a:rPr>
              <a:t>0</a:t>
            </a:r>
          </a:p>
        </p:txBody>
      </p:sp>
      <p:sp>
        <p:nvSpPr>
          <p:cNvPr id="233" name="Rectangle 105"/>
          <p:cNvSpPr>
            <a:spLocks noChangeArrowheads="1"/>
          </p:cNvSpPr>
          <p:nvPr/>
        </p:nvSpPr>
        <p:spPr bwMode="black">
          <a:xfrm>
            <a:off x="7837489" y="5160963"/>
            <a:ext cx="581025" cy="366712"/>
          </a:xfrm>
          <a:prstGeom prst="rect">
            <a:avLst/>
          </a:prstGeom>
          <a:noFill/>
          <a:ln w="9525" algn="ctr">
            <a:noFill/>
            <a:miter lim="800000"/>
          </a:ln>
          <a:effectLst>
            <a:prstShdw prst="shdw13" dist="53882" dir="13500000">
              <a:srgbClr val="808080">
                <a:alpha val="50000"/>
              </a:srgbClr>
            </a:prstShdw>
          </a:effectLst>
        </p:spPr>
        <p:txBody>
          <a:bodyPr>
            <a:spAutoFit/>
          </a:bodyPr>
          <a:lstStyle/>
          <a:p>
            <a:r>
              <a:rPr kumimoji="1" lang="en-US" altLang="zh-CN">
                <a:solidFill>
                  <a:srgbClr val="FF0000"/>
                </a:solidFill>
                <a:latin typeface="Arial" panose="020B0604020202020204" pitchFamily="34" charset="0"/>
              </a:rPr>
              <a:t>0</a:t>
            </a:r>
          </a:p>
        </p:txBody>
      </p:sp>
      <p:sp>
        <p:nvSpPr>
          <p:cNvPr id="234" name="Rectangle 105"/>
          <p:cNvSpPr>
            <a:spLocks noChangeArrowheads="1"/>
          </p:cNvSpPr>
          <p:nvPr/>
        </p:nvSpPr>
        <p:spPr bwMode="black">
          <a:xfrm>
            <a:off x="7837489" y="4398963"/>
            <a:ext cx="581025" cy="366712"/>
          </a:xfrm>
          <a:prstGeom prst="rect">
            <a:avLst/>
          </a:prstGeom>
          <a:noFill/>
          <a:ln w="9525" algn="ctr">
            <a:noFill/>
            <a:miter lim="800000"/>
          </a:ln>
          <a:effectLst>
            <a:prstShdw prst="shdw13" dist="53882" dir="13500000">
              <a:srgbClr val="808080">
                <a:alpha val="50000"/>
              </a:srgbClr>
            </a:prstShdw>
          </a:effectLst>
        </p:spPr>
        <p:txBody>
          <a:bodyPr>
            <a:spAutoFit/>
          </a:bodyPr>
          <a:lstStyle/>
          <a:p>
            <a:r>
              <a:rPr kumimoji="1" lang="en-US" altLang="zh-CN">
                <a:solidFill>
                  <a:srgbClr val="FF0000"/>
                </a:solidFill>
                <a:latin typeface="Arial" panose="020B0604020202020204" pitchFamily="34" charset="0"/>
              </a:rPr>
              <a:t>1</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500" fill="hold"/>
                                        <p:tgtEl>
                                          <p:spTgt spid="207"/>
                                        </p:tgtEl>
                                        <p:attrNameLst>
                                          <p:attrName>ppt_x</p:attrName>
                                        </p:attrNameLst>
                                      </p:cBhvr>
                                      <p:tavLst>
                                        <p:tav tm="0">
                                          <p:val>
                                            <p:strVal val="0-#ppt_w/2"/>
                                          </p:val>
                                        </p:tav>
                                        <p:tav tm="100000">
                                          <p:val>
                                            <p:strVal val="#ppt_x"/>
                                          </p:val>
                                        </p:tav>
                                      </p:tavLst>
                                    </p:anim>
                                    <p:anim calcmode="lin" valueType="num">
                                      <p:cBhvr additive="base">
                                        <p:cTn id="8" dur="500" fill="hold"/>
                                        <p:tgtEl>
                                          <p:spTgt spid="20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2000" fill="hold"/>
                                        <p:tgtEl>
                                          <p:spTgt spid="2"/>
                                        </p:tgtEl>
                                        <p:attrNameLst>
                                          <p:attrName>ppt_x</p:attrName>
                                        </p:attrNameLst>
                                      </p:cBhvr>
                                      <p:tavLst>
                                        <p:tav tm="0">
                                          <p:val>
                                            <p:strVal val="1+#ppt_w/2"/>
                                          </p:val>
                                        </p:tav>
                                        <p:tav tm="100000">
                                          <p:val>
                                            <p:strVal val="#ppt_x"/>
                                          </p:val>
                                        </p:tav>
                                      </p:tavLst>
                                    </p:anim>
                                    <p:anim calcmode="lin" valueType="num">
                                      <p:cBhvr additive="base">
                                        <p:cTn id="13" dur="2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2000" fill="hold"/>
                                        <p:tgtEl>
                                          <p:spTgt spid="29"/>
                                        </p:tgtEl>
                                        <p:attrNameLst>
                                          <p:attrName>ppt_x</p:attrName>
                                        </p:attrNameLst>
                                      </p:cBhvr>
                                      <p:tavLst>
                                        <p:tav tm="0">
                                          <p:val>
                                            <p:strVal val="#ppt_x"/>
                                          </p:val>
                                        </p:tav>
                                        <p:tav tm="100000">
                                          <p:val>
                                            <p:strVal val="#ppt_x"/>
                                          </p:val>
                                        </p:tav>
                                      </p:tavLst>
                                    </p:anim>
                                    <p:anim calcmode="lin" valueType="num">
                                      <p:cBhvr additive="base">
                                        <p:cTn id="19" dur="2000" fill="hold"/>
                                        <p:tgtEl>
                                          <p:spTgt spid="29"/>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4327"/>
                                        </p:tgtEl>
                                        <p:attrNameLst>
                                          <p:attrName>style.visibility</p:attrName>
                                        </p:attrNameLst>
                                      </p:cBhvr>
                                      <p:to>
                                        <p:strVal val="visible"/>
                                      </p:to>
                                    </p:set>
                                    <p:anim calcmode="lin" valueType="num">
                                      <p:cBhvr additive="base">
                                        <p:cTn id="23" dur="500" fill="hold"/>
                                        <p:tgtEl>
                                          <p:spTgt spid="4327"/>
                                        </p:tgtEl>
                                        <p:attrNameLst>
                                          <p:attrName>ppt_x</p:attrName>
                                        </p:attrNameLst>
                                      </p:cBhvr>
                                      <p:tavLst>
                                        <p:tav tm="0">
                                          <p:val>
                                            <p:strVal val="#ppt_x"/>
                                          </p:val>
                                        </p:tav>
                                        <p:tav tm="100000">
                                          <p:val>
                                            <p:strVal val="#ppt_x"/>
                                          </p:val>
                                        </p:tav>
                                      </p:tavLst>
                                    </p:anim>
                                    <p:anim calcmode="lin" valueType="num">
                                      <p:cBhvr additive="base">
                                        <p:cTn id="24" dur="500" fill="hold"/>
                                        <p:tgtEl>
                                          <p:spTgt spid="432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31"/>
                                        </p:tgtEl>
                                        <p:attrNameLst>
                                          <p:attrName>style.visibility</p:attrName>
                                        </p:attrNameLst>
                                      </p:cBhvr>
                                      <p:to>
                                        <p:strVal val="visible"/>
                                      </p:to>
                                    </p:set>
                                    <p:animEffect transition="in" filter="dissolve">
                                      <p:cBhvr>
                                        <p:cTn id="29" dur="500"/>
                                        <p:tgtEl>
                                          <p:spTgt spid="231"/>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233"/>
                                        </p:tgtEl>
                                        <p:attrNameLst>
                                          <p:attrName>style.visibility</p:attrName>
                                        </p:attrNameLst>
                                      </p:cBhvr>
                                      <p:to>
                                        <p:strVal val="visible"/>
                                      </p:to>
                                    </p:set>
                                    <p:animEffect transition="in" filter="dissolve">
                                      <p:cBhvr>
                                        <p:cTn id="33" dur="500"/>
                                        <p:tgtEl>
                                          <p:spTgt spid="233"/>
                                        </p:tgtEl>
                                      </p:cBhvr>
                                    </p:animEffect>
                                  </p:childTnLst>
                                </p:cTn>
                              </p:par>
                            </p:childTnLst>
                          </p:cTn>
                        </p:par>
                        <p:par>
                          <p:cTn id="34" fill="hold">
                            <p:stCondLst>
                              <p:cond delay="1000"/>
                            </p:stCondLst>
                            <p:childTnLst>
                              <p:par>
                                <p:cTn id="35" presetID="9" presetClass="entr" presetSubtype="0" fill="hold" grpId="0" nodeType="afterEffect">
                                  <p:stCondLst>
                                    <p:cond delay="0"/>
                                  </p:stCondLst>
                                  <p:childTnLst>
                                    <p:set>
                                      <p:cBhvr>
                                        <p:cTn id="36" dur="1" fill="hold">
                                          <p:stCondLst>
                                            <p:cond delay="0"/>
                                          </p:stCondLst>
                                        </p:cTn>
                                        <p:tgtEl>
                                          <p:spTgt spid="232"/>
                                        </p:tgtEl>
                                        <p:attrNameLst>
                                          <p:attrName>style.visibility</p:attrName>
                                        </p:attrNameLst>
                                      </p:cBhvr>
                                      <p:to>
                                        <p:strVal val="visible"/>
                                      </p:to>
                                    </p:set>
                                    <p:animEffect transition="in" filter="dissolve">
                                      <p:cBhvr>
                                        <p:cTn id="37" dur="500"/>
                                        <p:tgtEl>
                                          <p:spTgt spid="232"/>
                                        </p:tgtEl>
                                      </p:cBhvr>
                                    </p:animEffect>
                                  </p:childTnLst>
                                </p:cTn>
                              </p:par>
                            </p:childTnLst>
                          </p:cTn>
                        </p:par>
                        <p:par>
                          <p:cTn id="38" fill="hold">
                            <p:stCondLst>
                              <p:cond delay="1500"/>
                            </p:stCondLst>
                            <p:childTnLst>
                              <p:par>
                                <p:cTn id="39" presetID="9" presetClass="entr" presetSubtype="0" fill="hold" grpId="0" nodeType="afterEffect">
                                  <p:stCondLst>
                                    <p:cond delay="0"/>
                                  </p:stCondLst>
                                  <p:childTnLst>
                                    <p:set>
                                      <p:cBhvr>
                                        <p:cTn id="40" dur="1" fill="hold">
                                          <p:stCondLst>
                                            <p:cond delay="0"/>
                                          </p:stCondLst>
                                        </p:cTn>
                                        <p:tgtEl>
                                          <p:spTgt spid="234"/>
                                        </p:tgtEl>
                                        <p:attrNameLst>
                                          <p:attrName>style.visibility</p:attrName>
                                        </p:attrNameLst>
                                      </p:cBhvr>
                                      <p:to>
                                        <p:strVal val="visible"/>
                                      </p:to>
                                    </p:set>
                                    <p:animEffect transition="in" filter="dissolve">
                                      <p:cBhvr>
                                        <p:cTn id="41" dur="5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p:bldP spid="4327" grpId="0"/>
      <p:bldP spid="231" grpId="0"/>
      <p:bldP spid="232" grpId="0"/>
      <p:bldP spid="233" grpId="0"/>
      <p:bldP spid="234" grpId="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1" name="Rectangle 2"/>
          <p:cNvSpPr>
            <a:spLocks noGrp="1" noChangeArrowheads="1"/>
          </p:cNvSpPr>
          <p:nvPr>
            <p:ph type="title"/>
          </p:nvPr>
        </p:nvSpPr>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电路功能</a:t>
            </a:r>
            <a:endParaRPr lang="en-US" altLang="zh-CN" dirty="0" smtClean="0">
              <a:solidFill>
                <a:srgbClr val="FFCC00"/>
              </a:solidFill>
              <a:latin typeface="Arial" panose="020B0604020202020204" pitchFamily="34" charset="0"/>
              <a:ea typeface="黑体" panose="02010600030101010101" pitchFamily="49" charset="-122"/>
            </a:endParaRPr>
          </a:p>
        </p:txBody>
      </p:sp>
      <p:sp>
        <p:nvSpPr>
          <p:cNvPr id="21508" name="Text Box 139"/>
          <p:cNvSpPr txBox="1">
            <a:spLocks noChangeArrowheads="1"/>
          </p:cNvSpPr>
          <p:nvPr/>
        </p:nvSpPr>
        <p:spPr bwMode="auto">
          <a:xfrm>
            <a:off x="1917700" y="1096963"/>
            <a:ext cx="8197850" cy="837152"/>
          </a:xfrm>
          <a:prstGeom prst="rect">
            <a:avLst/>
          </a:prstGeom>
          <a:noFill/>
          <a:ln w="9525">
            <a:noFill/>
            <a:miter lim="800000"/>
          </a:ln>
        </p:spPr>
        <p:txBody>
          <a:bodyPr>
            <a:spAutoFit/>
          </a:bodyPr>
          <a:lstStyle/>
          <a:p>
            <a:pPr algn="just" eaLnBrk="0" hangingPunct="0">
              <a:lnSpc>
                <a:spcPct val="110000"/>
              </a:lnSpc>
              <a:spcBef>
                <a:spcPct val="0"/>
              </a:spcBef>
            </a:pPr>
            <a:r>
              <a:rPr lang="zh-CN" altLang="en-US" sz="2400">
                <a:solidFill>
                  <a:srgbClr val="C00000"/>
                </a:solidFill>
                <a:latin typeface="Arial" panose="020B0604020202020204" pitchFamily="34" charset="0"/>
                <a:cs typeface="Arial" panose="020B0604020202020204" pitchFamily="34" charset="0"/>
              </a:rPr>
              <a:t>（</a:t>
            </a:r>
            <a:r>
              <a:rPr lang="en-US" altLang="zh-CN" sz="2400">
                <a:solidFill>
                  <a:srgbClr val="C00000"/>
                </a:solidFill>
                <a:latin typeface="Arial" panose="020B0604020202020204" pitchFamily="34" charset="0"/>
                <a:cs typeface="Arial" panose="020B0604020202020204" pitchFamily="34" charset="0"/>
              </a:rPr>
              <a:t>4</a:t>
            </a:r>
            <a:r>
              <a:rPr lang="zh-CN" altLang="en-US" sz="2400">
                <a:solidFill>
                  <a:srgbClr val="C00000"/>
                </a:solidFill>
                <a:latin typeface="Arial" panose="020B0604020202020204" pitchFamily="34" charset="0"/>
                <a:cs typeface="Arial" panose="020B0604020202020204" pitchFamily="34" charset="0"/>
              </a:rPr>
              <a:t>）说明</a:t>
            </a:r>
            <a:r>
              <a:rPr lang="zh-CN" altLang="en-US" sz="2400">
                <a:solidFill>
                  <a:srgbClr val="C00000"/>
                </a:solidFill>
                <a:latin typeface="宋体" panose="02010600030101010101" pitchFamily="2" charset="-122"/>
                <a:cs typeface="Arial" panose="020B0604020202020204" pitchFamily="34" charset="0"/>
              </a:rPr>
              <a:t>电路功能</a:t>
            </a:r>
            <a:endParaRPr lang="en-US" altLang="zh-CN" sz="2400">
              <a:solidFill>
                <a:srgbClr val="C00000"/>
              </a:solidFill>
              <a:latin typeface="宋体" panose="02010600030101010101" pitchFamily="2" charset="-122"/>
              <a:cs typeface="Arial" panose="020B0604020202020204" pitchFamily="34" charset="0"/>
            </a:endParaRPr>
          </a:p>
          <a:p>
            <a:pPr algn="just" eaLnBrk="0" hangingPunct="0">
              <a:lnSpc>
                <a:spcPct val="110000"/>
              </a:lnSpc>
              <a:spcBef>
                <a:spcPct val="0"/>
              </a:spcBef>
            </a:pPr>
            <a:r>
              <a:rPr lang="zh-CN" altLang="en-US">
                <a:latin typeface="宋体" panose="02010600030101010101" pitchFamily="2" charset="-122"/>
                <a:cs typeface="Arial" panose="020B0604020202020204" pitchFamily="34" charset="0"/>
              </a:rPr>
              <a:t>   根据状态转换图，可知为同步十进制加法计数器，有自启动能力</a:t>
            </a:r>
          </a:p>
        </p:txBody>
      </p:sp>
      <p:sp>
        <p:nvSpPr>
          <p:cNvPr id="88" name="Text Box 4"/>
          <p:cNvSpPr txBox="1">
            <a:spLocks noChangeArrowheads="1"/>
          </p:cNvSpPr>
          <p:nvPr/>
        </p:nvSpPr>
        <p:spPr bwMode="auto">
          <a:xfrm>
            <a:off x="2503489" y="1930401"/>
            <a:ext cx="6503987" cy="2246769"/>
          </a:xfrm>
          <a:prstGeom prst="rect">
            <a:avLst/>
          </a:prstGeom>
          <a:noFill/>
          <a:ln w="9525">
            <a:noFill/>
            <a:miter lim="800000"/>
          </a:ln>
        </p:spPr>
        <p:txBody>
          <a:bodyPr>
            <a:spAutoFit/>
          </a:bodyPr>
          <a:lstStyle/>
          <a:p>
            <a:pPr marL="268605" indent="-268605" algn="just" eaLnBrk="0" hangingPunct="0">
              <a:lnSpc>
                <a:spcPct val="110000"/>
              </a:lnSpc>
              <a:spcBef>
                <a:spcPct val="10000"/>
              </a:spcBef>
              <a:buClr>
                <a:srgbClr val="0F5C62"/>
              </a:buClr>
              <a:buSzPct val="80000"/>
              <a:buFont typeface="Wingdings" panose="05000000000000000000" pitchFamily="2" charset="2"/>
              <a:buChar char="u"/>
            </a:pPr>
            <a:r>
              <a:rPr lang="zh-CN" altLang="en-US">
                <a:latin typeface="Arial" panose="020B0604020202020204" pitchFamily="34" charset="0"/>
              </a:rPr>
              <a:t>计数器</a:t>
            </a:r>
            <a:r>
              <a:rPr lang="en-US" altLang="zh-CN">
                <a:latin typeface="Arial" panose="020B0604020202020204" pitchFamily="34" charset="0"/>
              </a:rPr>
              <a:t>——</a:t>
            </a:r>
            <a:r>
              <a:rPr lang="zh-CN" altLang="en-US">
                <a:latin typeface="Arial" panose="020B0604020202020204" pitchFamily="34" charset="0"/>
              </a:rPr>
              <a:t>由若干状态构成一个计数循环</a:t>
            </a:r>
            <a:endParaRPr lang="en-US" altLang="zh-CN">
              <a:latin typeface="Arial" panose="020B0604020202020204" pitchFamily="34" charset="0"/>
            </a:endParaRPr>
          </a:p>
          <a:p>
            <a:pPr marL="268605" indent="-268605" algn="just" eaLnBrk="0" hangingPunct="0">
              <a:lnSpc>
                <a:spcPct val="110000"/>
              </a:lnSpc>
              <a:spcBef>
                <a:spcPct val="10000"/>
              </a:spcBef>
              <a:buClr>
                <a:srgbClr val="0F5C62"/>
              </a:buClr>
              <a:buSzPct val="80000"/>
              <a:buFont typeface="Wingdings" panose="05000000000000000000" pitchFamily="2" charset="2"/>
              <a:buChar char="u"/>
            </a:pPr>
            <a:r>
              <a:rPr lang="zh-CN" altLang="en-US">
                <a:latin typeface="Arial" panose="020B0604020202020204" pitchFamily="34" charset="0"/>
              </a:rPr>
              <a:t>同步</a:t>
            </a:r>
            <a:r>
              <a:rPr lang="en-US" altLang="zh-CN">
                <a:latin typeface="Arial" panose="020B0604020202020204" pitchFamily="34" charset="0"/>
              </a:rPr>
              <a:t>——</a:t>
            </a:r>
            <a:r>
              <a:rPr lang="zh-CN" altLang="en-US">
                <a:latin typeface="Arial" panose="020B0604020202020204" pitchFamily="34" charset="0"/>
              </a:rPr>
              <a:t>构成电路的全部</a:t>
            </a:r>
            <a:r>
              <a:rPr lang="en-US" altLang="zh-CN">
                <a:latin typeface="Arial" panose="020B0604020202020204" pitchFamily="34" charset="0"/>
              </a:rPr>
              <a:t>FF</a:t>
            </a:r>
            <a:r>
              <a:rPr lang="zh-CN" altLang="en-US">
                <a:latin typeface="Arial" panose="020B0604020202020204" pitchFamily="34" charset="0"/>
              </a:rPr>
              <a:t>的时钟端连接在一起</a:t>
            </a:r>
            <a:endParaRPr lang="en-US" altLang="zh-CN">
              <a:latin typeface="Arial" panose="020B0604020202020204" pitchFamily="34" charset="0"/>
            </a:endParaRPr>
          </a:p>
          <a:p>
            <a:pPr marL="268605" indent="-268605" algn="just" eaLnBrk="0" hangingPunct="0">
              <a:lnSpc>
                <a:spcPct val="110000"/>
              </a:lnSpc>
              <a:spcBef>
                <a:spcPct val="10000"/>
              </a:spcBef>
              <a:buClr>
                <a:srgbClr val="0F5C62"/>
              </a:buClr>
              <a:buSzPct val="80000"/>
              <a:buFont typeface="Wingdings" panose="05000000000000000000" pitchFamily="2" charset="2"/>
              <a:buChar char="u"/>
            </a:pPr>
            <a:r>
              <a:rPr lang="zh-CN" altLang="en-US">
                <a:latin typeface="Arial" panose="020B0604020202020204" pitchFamily="34" charset="0"/>
              </a:rPr>
              <a:t>十进制</a:t>
            </a:r>
            <a:r>
              <a:rPr lang="en-US" altLang="zh-CN">
                <a:latin typeface="Arial" panose="020B0604020202020204" pitchFamily="34" charset="0"/>
              </a:rPr>
              <a:t>——</a:t>
            </a:r>
            <a:r>
              <a:rPr lang="zh-CN" altLang="en-US">
                <a:latin typeface="Arial" panose="020B0604020202020204" pitchFamily="34" charset="0"/>
              </a:rPr>
              <a:t>计数循环的状态个数为</a:t>
            </a:r>
            <a:r>
              <a:rPr lang="en-US" altLang="zh-CN">
                <a:latin typeface="Arial" panose="020B0604020202020204" pitchFamily="34" charset="0"/>
              </a:rPr>
              <a:t>10</a:t>
            </a:r>
            <a:r>
              <a:rPr lang="zh-CN" altLang="en-US">
                <a:latin typeface="Arial" panose="020B0604020202020204" pitchFamily="34" charset="0"/>
              </a:rPr>
              <a:t>（模</a:t>
            </a:r>
            <a:r>
              <a:rPr lang="en-US" altLang="zh-CN">
                <a:latin typeface="Arial" panose="020B0604020202020204" pitchFamily="34" charset="0"/>
              </a:rPr>
              <a:t>10</a:t>
            </a:r>
            <a:r>
              <a:rPr lang="zh-CN" altLang="en-US">
                <a:latin typeface="Arial" panose="020B0604020202020204" pitchFamily="34" charset="0"/>
              </a:rPr>
              <a:t>计数器）</a:t>
            </a:r>
            <a:endParaRPr lang="en-US" altLang="zh-CN">
              <a:latin typeface="Arial" panose="020B0604020202020204" pitchFamily="34" charset="0"/>
            </a:endParaRPr>
          </a:p>
          <a:p>
            <a:pPr marL="268605" indent="-268605" algn="just" eaLnBrk="0" hangingPunct="0">
              <a:lnSpc>
                <a:spcPct val="110000"/>
              </a:lnSpc>
              <a:spcBef>
                <a:spcPct val="10000"/>
              </a:spcBef>
              <a:buClr>
                <a:srgbClr val="0F5C62"/>
              </a:buClr>
              <a:buSzPct val="80000"/>
              <a:buFont typeface="Wingdings" panose="05000000000000000000" pitchFamily="2" charset="2"/>
              <a:buChar char="u"/>
            </a:pPr>
            <a:r>
              <a:rPr lang="zh-CN" altLang="en-US">
                <a:latin typeface="Arial" panose="020B0604020202020204" pitchFamily="34" charset="0"/>
              </a:rPr>
              <a:t>加法</a:t>
            </a:r>
            <a:r>
              <a:rPr lang="en-US" altLang="zh-CN">
                <a:latin typeface="Arial" panose="020B0604020202020204" pitchFamily="34" charset="0"/>
              </a:rPr>
              <a:t>——</a:t>
            </a:r>
            <a:r>
              <a:rPr lang="zh-CN" altLang="en-US">
                <a:latin typeface="Arial" panose="020B0604020202020204" pitchFamily="34" charset="0"/>
              </a:rPr>
              <a:t>计数状态按递增方向变化</a:t>
            </a:r>
            <a:endParaRPr lang="en-US" altLang="zh-CN">
              <a:latin typeface="Arial" panose="020B0604020202020204" pitchFamily="34" charset="0"/>
            </a:endParaRPr>
          </a:p>
          <a:p>
            <a:pPr marL="268605" indent="-268605" algn="just" eaLnBrk="0" hangingPunct="0">
              <a:lnSpc>
                <a:spcPct val="110000"/>
              </a:lnSpc>
              <a:spcBef>
                <a:spcPct val="10000"/>
              </a:spcBef>
              <a:buClr>
                <a:srgbClr val="0F5C62"/>
              </a:buClr>
              <a:buSzPct val="80000"/>
              <a:buFont typeface="Wingdings" panose="05000000000000000000" pitchFamily="2" charset="2"/>
              <a:buChar char="u"/>
            </a:pPr>
            <a:r>
              <a:rPr lang="zh-CN" altLang="en-US">
                <a:latin typeface="Arial" panose="020B0604020202020204" pitchFamily="34" charset="0"/>
              </a:rPr>
              <a:t>自启动</a:t>
            </a:r>
            <a:r>
              <a:rPr lang="en-US" altLang="zh-CN">
                <a:latin typeface="Arial" panose="020B0604020202020204" pitchFamily="34" charset="0"/>
              </a:rPr>
              <a:t>——</a:t>
            </a:r>
            <a:r>
              <a:rPr lang="zh-CN" altLang="en-US">
                <a:latin typeface="Arial" panose="020B0604020202020204" pitchFamily="34" charset="0"/>
              </a:rPr>
              <a:t>不存在死循环，计数循环以外的状态，都能回到计数循环中来</a:t>
            </a:r>
          </a:p>
        </p:txBody>
      </p:sp>
      <p:sp>
        <p:nvSpPr>
          <p:cNvPr id="93" name="Text Box 9"/>
          <p:cNvSpPr txBox="1">
            <a:spLocks noChangeArrowheads="1"/>
          </p:cNvSpPr>
          <p:nvPr/>
        </p:nvSpPr>
        <p:spPr bwMode="auto">
          <a:xfrm>
            <a:off x="1952626" y="4637089"/>
            <a:ext cx="7451725" cy="430887"/>
          </a:xfrm>
          <a:prstGeom prst="rect">
            <a:avLst/>
          </a:prstGeom>
          <a:noFill/>
          <a:ln w="9525">
            <a:noFill/>
            <a:miter lim="800000"/>
          </a:ln>
        </p:spPr>
        <p:txBody>
          <a:bodyPr>
            <a:spAutoFit/>
          </a:bodyPr>
          <a:lstStyle/>
          <a:p>
            <a:pPr marL="725805" lvl="1" indent="-268605" algn="just" eaLnBrk="0" hangingPunct="0">
              <a:lnSpc>
                <a:spcPct val="110000"/>
              </a:lnSpc>
              <a:spcBef>
                <a:spcPct val="0"/>
              </a:spcBef>
              <a:buClr>
                <a:srgbClr val="0F5C62"/>
              </a:buClr>
              <a:buSzPct val="80000"/>
              <a:buFont typeface="Wingdings" panose="05000000000000000000" pitchFamily="2" charset="2"/>
              <a:buChar char="u"/>
            </a:pPr>
            <a:r>
              <a:rPr lang="zh-CN" altLang="en-US">
                <a:solidFill>
                  <a:srgbClr val="FF0000"/>
                </a:solidFill>
                <a:latin typeface="Arial" panose="020B0604020202020204" pitchFamily="34" charset="0"/>
              </a:rPr>
              <a:t>死循环（无效循环）</a:t>
            </a:r>
            <a:r>
              <a:rPr lang="en-US" altLang="zh-CN">
                <a:latin typeface="Arial" panose="020B0604020202020204" pitchFamily="34" charset="0"/>
              </a:rPr>
              <a:t>——</a:t>
            </a:r>
            <a:r>
              <a:rPr lang="zh-CN" altLang="en-US">
                <a:latin typeface="Arial" panose="020B0604020202020204" pitchFamily="34" charset="0"/>
              </a:rPr>
              <a:t>由无效状态构成的循环</a:t>
            </a:r>
          </a:p>
        </p:txBody>
      </p:sp>
      <p:grpSp>
        <p:nvGrpSpPr>
          <p:cNvPr id="2" name="Group 106"/>
          <p:cNvGrpSpPr/>
          <p:nvPr/>
        </p:nvGrpSpPr>
        <p:grpSpPr bwMode="auto">
          <a:xfrm>
            <a:off x="3886200" y="5299075"/>
            <a:ext cx="2019300" cy="617538"/>
            <a:chOff x="3012" y="3628"/>
            <a:chExt cx="1272" cy="389"/>
          </a:xfrm>
        </p:grpSpPr>
        <p:grpSp>
          <p:nvGrpSpPr>
            <p:cNvPr id="114702" name="Group 80"/>
            <p:cNvGrpSpPr/>
            <p:nvPr/>
          </p:nvGrpSpPr>
          <p:grpSpPr bwMode="auto">
            <a:xfrm>
              <a:off x="3888" y="3704"/>
              <a:ext cx="396" cy="201"/>
              <a:chOff x="3312" y="2727"/>
              <a:chExt cx="396" cy="201"/>
            </a:xfrm>
          </p:grpSpPr>
          <p:sp>
            <p:nvSpPr>
              <p:cNvPr id="114710" name="Oval 81"/>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4711" name="Text Box 82"/>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1110</a:t>
                </a:r>
              </a:p>
            </p:txBody>
          </p:sp>
        </p:grpSp>
        <p:sp>
          <p:nvSpPr>
            <p:cNvPr id="114703" name="Line 83"/>
            <p:cNvSpPr>
              <a:spLocks noChangeShapeType="1"/>
            </p:cNvSpPr>
            <p:nvPr/>
          </p:nvSpPr>
          <p:spPr bwMode="auto">
            <a:xfrm flipH="1" flipV="1">
              <a:off x="3408" y="3840"/>
              <a:ext cx="480" cy="0"/>
            </a:xfrm>
            <a:prstGeom prst="line">
              <a:avLst/>
            </a:prstGeom>
            <a:noFill/>
            <a:ln w="9525">
              <a:solidFill>
                <a:schemeClr val="tx1"/>
              </a:solidFill>
              <a:round/>
              <a:tailEnd type="triangle" w="med" len="med"/>
            </a:ln>
          </p:spPr>
          <p:txBody>
            <a:bodyPr/>
            <a:lstStyle/>
            <a:p>
              <a:endParaRPr lang="zh-CN" altLang="en-US"/>
            </a:p>
          </p:txBody>
        </p:sp>
        <p:grpSp>
          <p:nvGrpSpPr>
            <p:cNvPr id="114704" name="Group 84"/>
            <p:cNvGrpSpPr/>
            <p:nvPr/>
          </p:nvGrpSpPr>
          <p:grpSpPr bwMode="auto">
            <a:xfrm>
              <a:off x="3012" y="3724"/>
              <a:ext cx="396" cy="201"/>
              <a:chOff x="3312" y="2727"/>
              <a:chExt cx="396" cy="201"/>
            </a:xfrm>
          </p:grpSpPr>
          <p:sp>
            <p:nvSpPr>
              <p:cNvPr id="114708" name="Oval 85"/>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4709" name="Text Box 86"/>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1111</a:t>
                </a:r>
              </a:p>
            </p:txBody>
          </p:sp>
        </p:grpSp>
        <p:sp>
          <p:nvSpPr>
            <p:cNvPr id="114705" name="Text Box 97"/>
            <p:cNvSpPr txBox="1">
              <a:spLocks noChangeArrowheads="1"/>
            </p:cNvSpPr>
            <p:nvPr/>
          </p:nvSpPr>
          <p:spPr bwMode="auto">
            <a:xfrm>
              <a:off x="3504" y="3820"/>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a:t>
              </a:r>
            </a:p>
          </p:txBody>
        </p:sp>
        <p:sp>
          <p:nvSpPr>
            <p:cNvPr id="114706" name="Text Box 103"/>
            <p:cNvSpPr txBox="1">
              <a:spLocks noChangeArrowheads="1"/>
            </p:cNvSpPr>
            <p:nvPr/>
          </p:nvSpPr>
          <p:spPr bwMode="auto">
            <a:xfrm>
              <a:off x="3504" y="3628"/>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a:t>
              </a:r>
            </a:p>
          </p:txBody>
        </p:sp>
        <p:sp>
          <p:nvSpPr>
            <p:cNvPr id="114707" name="Arc 105"/>
            <p:cNvSpPr/>
            <p:nvPr/>
          </p:nvSpPr>
          <p:spPr bwMode="auto">
            <a:xfrm flipH="1">
              <a:off x="3361" y="3648"/>
              <a:ext cx="623" cy="96"/>
            </a:xfrm>
            <a:custGeom>
              <a:avLst/>
              <a:gdLst>
                <a:gd name="T0" fmla="*/ 0 w 43003"/>
                <a:gd name="T1" fmla="*/ 0 h 21600"/>
                <a:gd name="T2" fmla="*/ 0 w 43003"/>
                <a:gd name="T3" fmla="*/ 0 h 21600"/>
                <a:gd name="T4" fmla="*/ 0 w 43003"/>
                <a:gd name="T5" fmla="*/ 0 h 21600"/>
                <a:gd name="T6" fmla="*/ 0 60000 65536"/>
                <a:gd name="T7" fmla="*/ 0 60000 65536"/>
                <a:gd name="T8" fmla="*/ 0 60000 65536"/>
                <a:gd name="T9" fmla="*/ 0 w 43003"/>
                <a:gd name="T10" fmla="*/ 0 h 21600"/>
                <a:gd name="T11" fmla="*/ 43003 w 43003"/>
                <a:gd name="T12" fmla="*/ 21600 h 21600"/>
              </a:gdLst>
              <a:ahLst/>
              <a:cxnLst>
                <a:cxn ang="T6">
                  <a:pos x="T0" y="T1"/>
                </a:cxn>
                <a:cxn ang="T7">
                  <a:pos x="T2" y="T3"/>
                </a:cxn>
                <a:cxn ang="T8">
                  <a:pos x="T4" y="T5"/>
                </a:cxn>
              </a:cxnLst>
              <a:rect l="T9" t="T10" r="T11" b="T12"/>
              <a:pathLst>
                <a:path w="43003" h="21600" fill="none" extrusionOk="0">
                  <a:moveTo>
                    <a:pt x="0" y="18687"/>
                  </a:moveTo>
                  <a:cubicBezTo>
                    <a:pt x="1457" y="7982"/>
                    <a:pt x="10599" y="-1"/>
                    <a:pt x="21403" y="0"/>
                  </a:cubicBezTo>
                  <a:cubicBezTo>
                    <a:pt x="33332" y="0"/>
                    <a:pt x="43003" y="9670"/>
                    <a:pt x="43003" y="21600"/>
                  </a:cubicBezTo>
                </a:path>
                <a:path w="43003" h="21600" stroke="0" extrusionOk="0">
                  <a:moveTo>
                    <a:pt x="0" y="18687"/>
                  </a:moveTo>
                  <a:cubicBezTo>
                    <a:pt x="1457" y="7982"/>
                    <a:pt x="10599" y="-1"/>
                    <a:pt x="21403" y="0"/>
                  </a:cubicBezTo>
                  <a:cubicBezTo>
                    <a:pt x="33332" y="0"/>
                    <a:pt x="43003" y="9670"/>
                    <a:pt x="43003" y="21600"/>
                  </a:cubicBezTo>
                  <a:lnTo>
                    <a:pt x="21403" y="21600"/>
                  </a:lnTo>
                  <a:close/>
                </a:path>
              </a:pathLst>
            </a:custGeom>
            <a:noFill/>
            <a:ln w="9525">
              <a:solidFill>
                <a:schemeClr val="tx1"/>
              </a:solidFill>
              <a:round/>
              <a:headEnd type="triangle" w="med" len="med"/>
            </a:ln>
          </p:spPr>
          <p:txBody>
            <a:bodyPr wrap="none" anchor="ctr"/>
            <a:lstStyle/>
            <a:p>
              <a:endParaRPr lang="zh-CN" altLang="en-US"/>
            </a:p>
          </p:txBody>
        </p:sp>
      </p:grpSp>
      <p:grpSp>
        <p:nvGrpSpPr>
          <p:cNvPr id="5" name="Group 118"/>
          <p:cNvGrpSpPr/>
          <p:nvPr/>
        </p:nvGrpSpPr>
        <p:grpSpPr bwMode="auto">
          <a:xfrm>
            <a:off x="6584951" y="5356225"/>
            <a:ext cx="1000125" cy="458788"/>
            <a:chOff x="2280" y="3284"/>
            <a:chExt cx="630" cy="289"/>
          </a:xfrm>
        </p:grpSpPr>
        <p:grpSp>
          <p:nvGrpSpPr>
            <p:cNvPr id="114698" name="Group 112"/>
            <p:cNvGrpSpPr/>
            <p:nvPr/>
          </p:nvGrpSpPr>
          <p:grpSpPr bwMode="auto">
            <a:xfrm>
              <a:off x="2280" y="3340"/>
              <a:ext cx="396" cy="201"/>
              <a:chOff x="3312" y="2727"/>
              <a:chExt cx="396" cy="201"/>
            </a:xfrm>
          </p:grpSpPr>
          <p:sp>
            <p:nvSpPr>
              <p:cNvPr id="114700" name="Oval 113"/>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4701" name="Text Box 114"/>
              <p:cNvSpPr txBox="1">
                <a:spLocks noChangeArrowheads="1"/>
              </p:cNvSpPr>
              <p:nvPr/>
            </p:nvSpPr>
            <p:spPr bwMode="auto">
              <a:xfrm>
                <a:off x="3324" y="2727"/>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1111</a:t>
                </a:r>
              </a:p>
            </p:txBody>
          </p:sp>
        </p:grpSp>
        <p:sp>
          <p:nvSpPr>
            <p:cNvPr id="114699" name="Arc 117"/>
            <p:cNvSpPr/>
            <p:nvPr/>
          </p:nvSpPr>
          <p:spPr bwMode="auto">
            <a:xfrm flipH="1">
              <a:off x="2622" y="3284"/>
              <a:ext cx="288" cy="289"/>
            </a:xfrm>
            <a:custGeom>
              <a:avLst/>
              <a:gdLst>
                <a:gd name="T0" fmla="*/ 0 w 41728"/>
                <a:gd name="T1" fmla="*/ 0 h 43200"/>
                <a:gd name="T2" fmla="*/ 0 w 41728"/>
                <a:gd name="T3" fmla="*/ 0 h 43200"/>
                <a:gd name="T4" fmla="*/ 0 w 41728"/>
                <a:gd name="T5" fmla="*/ 0 h 43200"/>
                <a:gd name="T6" fmla="*/ 0 60000 65536"/>
                <a:gd name="T7" fmla="*/ 0 60000 65536"/>
                <a:gd name="T8" fmla="*/ 0 60000 65536"/>
                <a:gd name="T9" fmla="*/ 0 w 41728"/>
                <a:gd name="T10" fmla="*/ 0 h 43200"/>
                <a:gd name="T11" fmla="*/ 41728 w 41728"/>
                <a:gd name="T12" fmla="*/ 43200 h 43200"/>
              </a:gdLst>
              <a:ahLst/>
              <a:cxnLst>
                <a:cxn ang="T6">
                  <a:pos x="T0" y="T1"/>
                </a:cxn>
                <a:cxn ang="T7">
                  <a:pos x="T2" y="T3"/>
                </a:cxn>
                <a:cxn ang="T8">
                  <a:pos x="T4" y="T5"/>
                </a:cxn>
              </a:cxnLst>
              <a:rect l="T9" t="T10" r="T11" b="T12"/>
              <a:pathLst>
                <a:path w="41728" h="43200" fill="none" extrusionOk="0">
                  <a:moveTo>
                    <a:pt x="39829" y="33185"/>
                  </a:moveTo>
                  <a:cubicBezTo>
                    <a:pt x="35866" y="39422"/>
                    <a:pt x="28989" y="43199"/>
                    <a:pt x="21600" y="43200"/>
                  </a:cubicBezTo>
                  <a:cubicBezTo>
                    <a:pt x="9670" y="43200"/>
                    <a:pt x="0" y="33529"/>
                    <a:pt x="0" y="21600"/>
                  </a:cubicBezTo>
                  <a:cubicBezTo>
                    <a:pt x="0" y="9670"/>
                    <a:pt x="9670" y="0"/>
                    <a:pt x="21600" y="0"/>
                  </a:cubicBezTo>
                  <a:cubicBezTo>
                    <a:pt x="30504" y="-1"/>
                    <a:pt x="38496" y="5464"/>
                    <a:pt x="41727" y="13762"/>
                  </a:cubicBezTo>
                </a:path>
                <a:path w="41728" h="43200" stroke="0" extrusionOk="0">
                  <a:moveTo>
                    <a:pt x="39829" y="33185"/>
                  </a:moveTo>
                  <a:cubicBezTo>
                    <a:pt x="35866" y="39422"/>
                    <a:pt x="28989" y="43199"/>
                    <a:pt x="21600" y="43200"/>
                  </a:cubicBezTo>
                  <a:cubicBezTo>
                    <a:pt x="9670" y="43200"/>
                    <a:pt x="0" y="33529"/>
                    <a:pt x="0" y="21600"/>
                  </a:cubicBezTo>
                  <a:cubicBezTo>
                    <a:pt x="0" y="9670"/>
                    <a:pt x="9670" y="0"/>
                    <a:pt x="21600" y="0"/>
                  </a:cubicBezTo>
                  <a:cubicBezTo>
                    <a:pt x="30504" y="-1"/>
                    <a:pt x="38496" y="5464"/>
                    <a:pt x="41727" y="13762"/>
                  </a:cubicBezTo>
                  <a:lnTo>
                    <a:pt x="21600" y="21600"/>
                  </a:lnTo>
                  <a:close/>
                </a:path>
              </a:pathLst>
            </a:custGeom>
            <a:noFill/>
            <a:ln w="9525">
              <a:solidFill>
                <a:schemeClr val="tx1"/>
              </a:solidFill>
              <a:round/>
              <a:headEnd type="triangle" w="med" len="med"/>
            </a:ln>
          </p:spPr>
          <p:txBody>
            <a:bodyPr wrap="none" anchor="ctr"/>
            <a:lstStyle/>
            <a:p>
              <a:endParaRPr lang="zh-CN" altLang="en-US"/>
            </a:p>
          </p:txBody>
        </p:sp>
      </p:grpSp>
      <p:sp>
        <p:nvSpPr>
          <p:cNvPr id="29" name="AutoShape 5"/>
          <p:cNvSpPr>
            <a:spLocks noChangeArrowheads="1"/>
          </p:cNvSpPr>
          <p:nvPr/>
        </p:nvSpPr>
        <p:spPr bwMode="auto">
          <a:xfrm>
            <a:off x="8274051" y="3451623"/>
            <a:ext cx="2955925" cy="2593181"/>
          </a:xfrm>
          <a:prstGeom prst="irregularSeal1">
            <a:avLst/>
          </a:prstGeom>
          <a:solidFill>
            <a:srgbClr val="F0C200"/>
          </a:solidFill>
          <a:ln w="9525">
            <a:noFill/>
            <a:miter lim="800000"/>
          </a:ln>
        </p:spPr>
        <p:txBody>
          <a:bodyPr anchor="ctr">
            <a:spAutoFit/>
          </a:bodyPr>
          <a:lstStyle/>
          <a:p>
            <a:pPr>
              <a:spcBef>
                <a:spcPct val="30000"/>
              </a:spcBef>
              <a:buClr>
                <a:schemeClr val="tx2"/>
              </a:buClr>
              <a:buSzPct val="85000"/>
              <a:buFont typeface="Wingdings" panose="05000000000000000000" pitchFamily="2" charset="2"/>
              <a:buNone/>
            </a:pPr>
            <a:r>
              <a:rPr lang="zh-CN" altLang="en-US">
                <a:solidFill>
                  <a:srgbClr val="CC0000"/>
                </a:solidFill>
                <a:ea typeface="华文行楷" panose="02010800040101010101" pitchFamily="2" charset="-122"/>
              </a:rPr>
              <a:t>设计计数器时，不允许存在死循环！</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 calcmode="lin" valueType="num">
                                      <p:cBhvr additive="base">
                                        <p:cTn id="7" dur="500" fill="hold"/>
                                        <p:tgtEl>
                                          <p:spTgt spid="21508"/>
                                        </p:tgtEl>
                                        <p:attrNameLst>
                                          <p:attrName>ppt_x</p:attrName>
                                        </p:attrNameLst>
                                      </p:cBhvr>
                                      <p:tavLst>
                                        <p:tav tm="0">
                                          <p:val>
                                            <p:strVal val="0-#ppt_w/2"/>
                                          </p:val>
                                        </p:tav>
                                        <p:tav tm="100000">
                                          <p:val>
                                            <p:strVal val="#ppt_x"/>
                                          </p:val>
                                        </p:tav>
                                      </p:tavLst>
                                    </p:anim>
                                    <p:anim calcmode="lin" valueType="num">
                                      <p:cBhvr additive="base">
                                        <p:cTn id="8" dur="500" fill="hold"/>
                                        <p:tgtEl>
                                          <p:spTgt spid="2150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8"/>
                                        </p:tgtEl>
                                        <p:attrNameLst>
                                          <p:attrName>style.visibility</p:attrName>
                                        </p:attrNameLst>
                                      </p:cBhvr>
                                      <p:to>
                                        <p:strVal val="visible"/>
                                      </p:to>
                                    </p:set>
                                    <p:anim calcmode="lin" valueType="num">
                                      <p:cBhvr additive="base">
                                        <p:cTn id="13" dur="500" fill="hold"/>
                                        <p:tgtEl>
                                          <p:spTgt spid="88"/>
                                        </p:tgtEl>
                                        <p:attrNameLst>
                                          <p:attrName>ppt_x</p:attrName>
                                        </p:attrNameLst>
                                      </p:cBhvr>
                                      <p:tavLst>
                                        <p:tav tm="0">
                                          <p:val>
                                            <p:strVal val="0-#ppt_w/2"/>
                                          </p:val>
                                        </p:tav>
                                        <p:tav tm="100000">
                                          <p:val>
                                            <p:strVal val="#ppt_x"/>
                                          </p:val>
                                        </p:tav>
                                      </p:tavLst>
                                    </p:anim>
                                    <p:anim calcmode="lin" valueType="num">
                                      <p:cBhvr additive="base">
                                        <p:cTn id="14" dur="500" fill="hold"/>
                                        <p:tgtEl>
                                          <p:spTgt spid="8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3"/>
                                        </p:tgtEl>
                                        <p:attrNameLst>
                                          <p:attrName>style.visibility</p:attrName>
                                        </p:attrNameLst>
                                      </p:cBhvr>
                                      <p:to>
                                        <p:strVal val="visible"/>
                                      </p:to>
                                    </p:set>
                                    <p:anim calcmode="lin" valueType="num">
                                      <p:cBhvr additive="base">
                                        <p:cTn id="19" dur="500" fill="hold"/>
                                        <p:tgtEl>
                                          <p:spTgt spid="93"/>
                                        </p:tgtEl>
                                        <p:attrNameLst>
                                          <p:attrName>ppt_x</p:attrName>
                                        </p:attrNameLst>
                                      </p:cBhvr>
                                      <p:tavLst>
                                        <p:tav tm="0">
                                          <p:val>
                                            <p:strVal val="0-#ppt_w/2"/>
                                          </p:val>
                                        </p:tav>
                                        <p:tav tm="100000">
                                          <p:val>
                                            <p:strVal val="#ppt_x"/>
                                          </p:val>
                                        </p:tav>
                                      </p:tavLst>
                                    </p:anim>
                                    <p:anim calcmode="lin" valueType="num">
                                      <p:cBhvr additive="base">
                                        <p:cTn id="20" dur="500" fill="hold"/>
                                        <p:tgtEl>
                                          <p:spTgt spid="9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p:cTn id="36" dur="500" fill="hold"/>
                                        <p:tgtEl>
                                          <p:spTgt spid="29"/>
                                        </p:tgtEl>
                                        <p:attrNameLst>
                                          <p:attrName>ppt_w</p:attrName>
                                        </p:attrNameLst>
                                      </p:cBhvr>
                                      <p:tavLst>
                                        <p:tav tm="0">
                                          <p:val>
                                            <p:fltVal val="0"/>
                                          </p:val>
                                        </p:tav>
                                        <p:tav tm="100000">
                                          <p:val>
                                            <p:strVal val="#ppt_w"/>
                                          </p:val>
                                        </p:tav>
                                      </p:tavLst>
                                    </p:anim>
                                    <p:anim calcmode="lin" valueType="num">
                                      <p:cBhvr>
                                        <p:cTn id="37" dur="500" fill="hold"/>
                                        <p:tgtEl>
                                          <p:spTgt spid="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P spid="88" grpId="0"/>
      <p:bldP spid="93" grpId="0"/>
      <p:bldP spid="29" grpId="0" animBg="1"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5" name="Rectangle 2"/>
          <p:cNvSpPr>
            <a:spLocks noGrp="1" noChangeArrowheads="1"/>
          </p:cNvSpPr>
          <p:nvPr>
            <p:ph type="title" idx="4294967295"/>
          </p:nvPr>
        </p:nvSpPr>
        <p:spPr>
          <a:xfrm>
            <a:off x="3526972" y="323165"/>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同步计数器的特点</a:t>
            </a:r>
          </a:p>
        </p:txBody>
      </p:sp>
      <p:sp>
        <p:nvSpPr>
          <p:cNvPr id="76803" name="Rectangle 3"/>
          <p:cNvSpPr>
            <a:spLocks noGrp="1" noChangeArrowheads="1"/>
          </p:cNvSpPr>
          <p:nvPr>
            <p:ph type="body" sz="half" idx="4294967295"/>
          </p:nvPr>
        </p:nvSpPr>
        <p:spPr>
          <a:xfrm>
            <a:off x="991798" y="1350495"/>
            <a:ext cx="10393136" cy="5205412"/>
          </a:xfrm>
        </p:spPr>
        <p:txBody>
          <a:bodyPr>
            <a:noAutofit/>
          </a:bodyPr>
          <a:lstStyle/>
          <a:p>
            <a:pPr marL="365125" indent="-365125">
              <a:lnSpc>
                <a:spcPct val="110000"/>
              </a:lnSpc>
            </a:pPr>
            <a:r>
              <a:rPr lang="zh-CN" altLang="en-US" dirty="0"/>
              <a:t>所有触发器的时钟端并联在一起，作为计数器的时钟端</a:t>
            </a:r>
            <a:endParaRPr lang="en-US" altLang="zh-CN" dirty="0"/>
          </a:p>
          <a:p>
            <a:pPr marL="365125" indent="-365125">
              <a:lnSpc>
                <a:spcPct val="110000"/>
              </a:lnSpc>
            </a:pPr>
            <a:r>
              <a:rPr lang="zh-CN" altLang="zh-CN" dirty="0"/>
              <a:t>各触发器同时翻转，不存在时钟到</a:t>
            </a:r>
            <a:r>
              <a:rPr lang="zh-CN" altLang="en-US" dirty="0"/>
              <a:t>各</a:t>
            </a:r>
            <a:r>
              <a:rPr lang="zh-CN" altLang="zh-CN" dirty="0"/>
              <a:t>触发器</a:t>
            </a:r>
            <a:r>
              <a:rPr lang="zh-CN" altLang="en-US" dirty="0"/>
              <a:t>输出的</a:t>
            </a:r>
            <a:r>
              <a:rPr lang="zh-CN" altLang="zh-CN" dirty="0"/>
              <a:t>传输延迟的积累</a:t>
            </a:r>
            <a:endParaRPr lang="en-US" altLang="zh-CN" dirty="0"/>
          </a:p>
          <a:p>
            <a:pPr marL="365125" indent="-365125">
              <a:lnSpc>
                <a:spcPct val="110000"/>
              </a:lnSpc>
            </a:pPr>
            <a:r>
              <a:rPr lang="zh-CN" altLang="zh-CN" dirty="0"/>
              <a:t>由于</a:t>
            </a:r>
            <a:r>
              <a:rPr lang="zh-CN" altLang="en-US" dirty="0"/>
              <a:t>其</a:t>
            </a:r>
            <a:r>
              <a:rPr lang="zh-CN" altLang="zh-CN" dirty="0"/>
              <a:t>工作频率只</a:t>
            </a:r>
            <a:r>
              <a:rPr lang="zh-CN" altLang="en-US" dirty="0"/>
              <a:t>与</a:t>
            </a:r>
            <a:r>
              <a:rPr lang="zh-CN" altLang="zh-CN" dirty="0"/>
              <a:t>一个触发器的时钟到输出的传输延迟有关，所以它的工作频率比异步计数器高。</a:t>
            </a:r>
            <a:endParaRPr lang="en-US" altLang="zh-CN" dirty="0"/>
          </a:p>
          <a:p>
            <a:pPr marL="365125" indent="-365125">
              <a:lnSpc>
                <a:spcPct val="110000"/>
              </a:lnSpc>
            </a:pPr>
            <a:r>
              <a:rPr lang="zh-CN" altLang="zh-CN" dirty="0"/>
              <a:t>由于计数器各触发器几乎是同时翻转的，因此，各触发器输出波形的偏移为各触发器时钟到输出</a:t>
            </a:r>
            <a:r>
              <a:rPr lang="zh-CN" altLang="en-US" dirty="0"/>
              <a:t>的</a:t>
            </a:r>
            <a:r>
              <a:rPr lang="zh-CN" altLang="zh-CN" dirty="0"/>
              <a:t>延迟之差，同步计数器输出经译码后所产生的尖峰信号宽度比较小。</a:t>
            </a:r>
            <a:endParaRPr lang="en-US" altLang="zh-CN" dirty="0"/>
          </a:p>
          <a:p>
            <a:pPr marL="365125" indent="-365125">
              <a:lnSpc>
                <a:spcPct val="110000"/>
              </a:lnSpc>
            </a:pPr>
            <a:r>
              <a:rPr lang="zh-CN" altLang="zh-CN" dirty="0">
                <a:solidFill>
                  <a:srgbClr val="CC0066"/>
                </a:solidFill>
              </a:rPr>
              <a:t>缺点</a:t>
            </a:r>
            <a:r>
              <a:rPr lang="zh-CN" altLang="zh-CN" dirty="0"/>
              <a:t>：结构比较复杂</a:t>
            </a:r>
            <a:r>
              <a:rPr lang="zh-CN" altLang="en-US" dirty="0"/>
              <a:t>（</a:t>
            </a:r>
            <a:r>
              <a:rPr lang="zh-CN" altLang="en-US" dirty="0">
                <a:solidFill>
                  <a:srgbClr val="CC0099"/>
                </a:solidFill>
              </a:rPr>
              <a:t>各触发器的输入由多个</a:t>
            </a:r>
            <a:r>
              <a:rPr lang="en-US" altLang="zh-CN" dirty="0">
                <a:solidFill>
                  <a:srgbClr val="CC0099"/>
                </a:solidFill>
              </a:rPr>
              <a:t>Q</a:t>
            </a:r>
            <a:r>
              <a:rPr lang="zh-CN" altLang="en-US" dirty="0">
                <a:solidFill>
                  <a:srgbClr val="CC0099"/>
                </a:solidFill>
              </a:rPr>
              <a:t>输出相与得到</a:t>
            </a:r>
            <a:r>
              <a:rPr lang="zh-CN" altLang="en-US" dirty="0"/>
              <a:t>）</a:t>
            </a:r>
            <a:r>
              <a:rPr lang="zh-CN" altLang="zh-CN" dirty="0"/>
              <a:t>，所用元件较多。</a:t>
            </a:r>
            <a:endParaRPr kumimoji="1" lang="zh-CN" altLang="en-US" dirty="0"/>
          </a:p>
        </p:txBody>
      </p:sp>
      <p:sp>
        <p:nvSpPr>
          <p:cNvPr id="115717" name="Rectangle 92"/>
          <p:cNvSpPr>
            <a:spLocks noChangeArrowheads="1"/>
          </p:cNvSpPr>
          <p:nvPr/>
        </p:nvSpPr>
        <p:spPr bwMode="black">
          <a:xfrm>
            <a:off x="6003635" y="-945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5718" name="Rectangle 94"/>
          <p:cNvSpPr>
            <a:spLocks noChangeArrowheads="1"/>
          </p:cNvSpPr>
          <p:nvPr/>
        </p:nvSpPr>
        <p:spPr bwMode="black">
          <a:xfrm>
            <a:off x="6003635" y="-945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5719" name="Rectangle 96"/>
          <p:cNvSpPr>
            <a:spLocks noChangeArrowheads="1"/>
          </p:cNvSpPr>
          <p:nvPr/>
        </p:nvSpPr>
        <p:spPr bwMode="black">
          <a:xfrm>
            <a:off x="6003635" y="-945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 calcmode="lin" valueType="num">
                                      <p:cBhvr additive="base">
                                        <p:cTn id="7" dur="500" fill="hold"/>
                                        <p:tgtEl>
                                          <p:spTgt spid="768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8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803">
                                            <p:txEl>
                                              <p:pRg st="1" end="1"/>
                                            </p:txEl>
                                          </p:spTgt>
                                        </p:tgtEl>
                                        <p:attrNameLst>
                                          <p:attrName>style.visibility</p:attrName>
                                        </p:attrNameLst>
                                      </p:cBhvr>
                                      <p:to>
                                        <p:strVal val="visible"/>
                                      </p:to>
                                    </p:set>
                                    <p:anim calcmode="lin" valueType="num">
                                      <p:cBhvr additive="base">
                                        <p:cTn id="13" dur="500" fill="hold"/>
                                        <p:tgtEl>
                                          <p:spTgt spid="768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68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6803">
                                            <p:txEl>
                                              <p:pRg st="2" end="2"/>
                                            </p:txEl>
                                          </p:spTgt>
                                        </p:tgtEl>
                                        <p:attrNameLst>
                                          <p:attrName>style.visibility</p:attrName>
                                        </p:attrNameLst>
                                      </p:cBhvr>
                                      <p:to>
                                        <p:strVal val="visible"/>
                                      </p:to>
                                    </p:set>
                                    <p:anim calcmode="lin" valueType="num">
                                      <p:cBhvr additive="base">
                                        <p:cTn id="19" dur="500" fill="hold"/>
                                        <p:tgtEl>
                                          <p:spTgt spid="768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68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6803">
                                            <p:txEl>
                                              <p:pRg st="3" end="3"/>
                                            </p:txEl>
                                          </p:spTgt>
                                        </p:tgtEl>
                                        <p:attrNameLst>
                                          <p:attrName>style.visibility</p:attrName>
                                        </p:attrNameLst>
                                      </p:cBhvr>
                                      <p:to>
                                        <p:strVal val="visible"/>
                                      </p:to>
                                    </p:set>
                                    <p:anim calcmode="lin" valueType="num">
                                      <p:cBhvr additive="base">
                                        <p:cTn id="25" dur="500" fill="hold"/>
                                        <p:tgtEl>
                                          <p:spTgt spid="7680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68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6803">
                                            <p:txEl>
                                              <p:pRg st="4" end="4"/>
                                            </p:txEl>
                                          </p:spTgt>
                                        </p:tgtEl>
                                        <p:attrNameLst>
                                          <p:attrName>style.visibility</p:attrName>
                                        </p:attrNameLst>
                                      </p:cBhvr>
                                      <p:to>
                                        <p:strVal val="visible"/>
                                      </p:to>
                                    </p:set>
                                    <p:anim calcmode="lin" valueType="num">
                                      <p:cBhvr additive="base">
                                        <p:cTn id="31" dur="500" fill="hold"/>
                                        <p:tgtEl>
                                          <p:spTgt spid="7680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680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idx="4294967295"/>
          </p:nvPr>
        </p:nvSpPr>
        <p:spPr>
          <a:xfrm>
            <a:off x="5334000" y="304800"/>
            <a:ext cx="6858000" cy="609600"/>
          </a:xfrm>
        </p:spPr>
        <p:txBody>
          <a:bodyPr>
            <a:normAutofit fontScale="90000"/>
          </a:bodyPr>
          <a:lstStyle/>
          <a:p>
            <a:r>
              <a:rPr lang="en-US" altLang="zh-CN" dirty="0" smtClean="0">
                <a:solidFill>
                  <a:srgbClr val="FFCC00"/>
                </a:solidFill>
                <a:latin typeface="Arial" panose="020B0604020202020204" pitchFamily="34" charset="0"/>
                <a:ea typeface="黑体" panose="02010600030101010101" pitchFamily="49" charset="-122"/>
              </a:rPr>
              <a:t>【</a:t>
            </a:r>
            <a:r>
              <a:rPr lang="zh-CN" altLang="en-US" dirty="0" smtClean="0">
                <a:solidFill>
                  <a:srgbClr val="FFCC00"/>
                </a:solidFill>
                <a:latin typeface="Arial" panose="020B0604020202020204" pitchFamily="34" charset="0"/>
                <a:ea typeface="黑体" panose="02010600030101010101" pitchFamily="49" charset="-122"/>
              </a:rPr>
              <a:t>例</a:t>
            </a:r>
            <a:r>
              <a:rPr lang="en-US" altLang="zh-CN" dirty="0" smtClean="0">
                <a:solidFill>
                  <a:srgbClr val="FFCC00"/>
                </a:solidFill>
                <a:latin typeface="Arial" panose="020B0604020202020204" pitchFamily="34" charset="0"/>
                <a:ea typeface="黑体" panose="02010600030101010101" pitchFamily="49" charset="-122"/>
              </a:rPr>
              <a:t>9.13】</a:t>
            </a:r>
            <a:r>
              <a:rPr lang="zh-CN" altLang="en-US" dirty="0" smtClean="0">
                <a:solidFill>
                  <a:srgbClr val="FFCC00"/>
                </a:solidFill>
                <a:latin typeface="Arial" panose="020B0604020202020204" pitchFamily="34" charset="0"/>
                <a:ea typeface="黑体" panose="02010600030101010101" pitchFamily="49" charset="-122"/>
              </a:rPr>
              <a:t>同步计数器的分析</a:t>
            </a:r>
          </a:p>
        </p:txBody>
      </p:sp>
      <p:sp>
        <p:nvSpPr>
          <p:cNvPr id="13317" name="Text Box 139"/>
          <p:cNvSpPr txBox="1">
            <a:spLocks noChangeArrowheads="1"/>
          </p:cNvSpPr>
          <p:nvPr/>
        </p:nvSpPr>
        <p:spPr bwMode="auto">
          <a:xfrm>
            <a:off x="1766888" y="1022351"/>
            <a:ext cx="7891462" cy="423545"/>
          </a:xfrm>
          <a:prstGeom prst="rect">
            <a:avLst/>
          </a:prstGeom>
          <a:noFill/>
          <a:ln w="9525">
            <a:noFill/>
            <a:miter lim="800000"/>
          </a:ln>
        </p:spPr>
        <p:txBody>
          <a:bodyPr>
            <a:spAutoFit/>
          </a:bodyPr>
          <a:lstStyle/>
          <a:p>
            <a:pPr algn="just" eaLnBrk="0" hangingPunct="0"/>
            <a:r>
              <a:rPr lang="en-US" altLang="zh-CN" sz="2200" dirty="0">
                <a:solidFill>
                  <a:srgbClr val="FF0066"/>
                </a:solidFill>
                <a:latin typeface="宋体" panose="02010600030101010101" pitchFamily="2" charset="-122"/>
              </a:rPr>
              <a:t>【</a:t>
            </a:r>
            <a:r>
              <a:rPr lang="zh-CN" altLang="en-US" sz="2200" dirty="0">
                <a:solidFill>
                  <a:srgbClr val="FF0066"/>
                </a:solidFill>
                <a:latin typeface="Arial" panose="020B0604020202020204" pitchFamily="34" charset="0"/>
                <a:ea typeface="黑体" panose="02010600030101010101" pitchFamily="49" charset="-122"/>
              </a:rPr>
              <a:t>例</a:t>
            </a:r>
            <a:r>
              <a:rPr lang="en-US" altLang="zh-CN" sz="2400" dirty="0">
                <a:solidFill>
                  <a:srgbClr val="FF0066"/>
                </a:solidFill>
              </a:rPr>
              <a:t>9.</a:t>
            </a:r>
            <a:r>
              <a:rPr lang="en-US" altLang="zh-CN" sz="2200" dirty="0">
                <a:solidFill>
                  <a:srgbClr val="FF0066"/>
                </a:solidFill>
                <a:latin typeface="Arial" panose="020B0604020202020204" pitchFamily="34" charset="0"/>
                <a:ea typeface="黑体" panose="02010600030101010101" pitchFamily="49" charset="-122"/>
              </a:rPr>
              <a:t>13</a:t>
            </a:r>
            <a:r>
              <a:rPr lang="en-US" altLang="zh-CN" sz="2200" dirty="0">
                <a:solidFill>
                  <a:srgbClr val="FF0066"/>
                </a:solidFill>
                <a:latin typeface="宋体" panose="02010600030101010101" pitchFamily="2" charset="-122"/>
              </a:rPr>
              <a:t>】</a:t>
            </a:r>
            <a:r>
              <a:rPr lang="zh-CN" altLang="en-US" sz="2200" dirty="0">
                <a:solidFill>
                  <a:schemeClr val="tx2"/>
                </a:solidFill>
                <a:latin typeface="宋体" panose="02010600030101010101" pitchFamily="2" charset="-122"/>
              </a:rPr>
              <a:t>分析下图电路，说明电路特点</a:t>
            </a:r>
            <a:r>
              <a:rPr lang="zh-CN" altLang="en-US" sz="2200" dirty="0" smtClean="0">
                <a:solidFill>
                  <a:schemeClr val="tx2"/>
                </a:solidFill>
                <a:latin typeface="宋体" panose="02010600030101010101" pitchFamily="2" charset="-122"/>
              </a:rPr>
              <a:t>。</a:t>
            </a:r>
            <a:endParaRPr lang="zh-CN" altLang="en-US" sz="2200" dirty="0">
              <a:solidFill>
                <a:schemeClr val="tx2"/>
              </a:solidFill>
              <a:latin typeface="Arial" panose="020B0604020202020204" pitchFamily="34" charset="0"/>
              <a:cs typeface="Arial" panose="020B0604020202020204" pitchFamily="34" charset="0"/>
            </a:endParaRPr>
          </a:p>
        </p:txBody>
      </p:sp>
      <p:sp>
        <p:nvSpPr>
          <p:cNvPr id="13318" name="Rectangle 2"/>
          <p:cNvSpPr>
            <a:spLocks noChangeArrowheads="1"/>
          </p:cNvSpPr>
          <p:nvPr/>
        </p:nvSpPr>
        <p:spPr bwMode="black">
          <a:xfrm>
            <a:off x="6003635" y="-3231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54630" name="Text Box 6"/>
          <p:cNvSpPr txBox="1">
            <a:spLocks noChangeArrowheads="1"/>
          </p:cNvSpPr>
          <p:nvPr/>
        </p:nvSpPr>
        <p:spPr bwMode="auto">
          <a:xfrm>
            <a:off x="2209800" y="4189414"/>
            <a:ext cx="2165350" cy="1768475"/>
          </a:xfrm>
          <a:prstGeom prst="rect">
            <a:avLst/>
          </a:prstGeom>
          <a:solidFill>
            <a:schemeClr val="accent1"/>
          </a:solidFill>
          <a:ln w="38100">
            <a:noFill/>
            <a:miter lim="800000"/>
          </a:ln>
          <a:effectLst>
            <a:prstShdw prst="shdw13" dist="53882" dir="13500000">
              <a:srgbClr val="808080">
                <a:alpha val="50000"/>
              </a:srgbClr>
            </a:prstShdw>
          </a:effectLst>
        </p:spPr>
        <p:txBody>
          <a:bodyPr>
            <a:spAutoFit/>
          </a:bodyPr>
          <a:lstStyle/>
          <a:p>
            <a:pPr algn="l">
              <a:lnSpc>
                <a:spcPct val="100000"/>
              </a:lnSpc>
              <a:defRPr/>
            </a:pPr>
            <a:r>
              <a:rPr lang="en-US" altLang="zh-CN" b="0" dirty="0">
                <a:effectLst>
                  <a:outerShdw blurRad="38100" dist="38100" dir="2700000" algn="tl">
                    <a:srgbClr val="C0C0C0"/>
                  </a:outerShdw>
                </a:effectLst>
              </a:rPr>
              <a:t>J</a:t>
            </a:r>
            <a:r>
              <a:rPr lang="en-US" altLang="zh-CN" b="0" baseline="-25000" dirty="0">
                <a:effectLst>
                  <a:outerShdw blurRad="38100" dist="38100" dir="2700000" algn="tl">
                    <a:srgbClr val="C0C0C0"/>
                  </a:outerShdw>
                </a:effectLst>
              </a:rPr>
              <a:t>0 </a:t>
            </a:r>
            <a:r>
              <a:rPr lang="en-US" altLang="zh-CN" b="0" dirty="0">
                <a:effectLst>
                  <a:outerShdw blurRad="38100" dist="38100" dir="2700000" algn="tl">
                    <a:srgbClr val="C0C0C0"/>
                  </a:outerShdw>
                </a:effectLst>
              </a:rPr>
              <a:t>= K</a:t>
            </a:r>
            <a:r>
              <a:rPr lang="en-US" altLang="zh-CN" b="0" baseline="-25000" dirty="0">
                <a:effectLst>
                  <a:outerShdw blurRad="38100" dist="38100" dir="2700000" algn="tl">
                    <a:srgbClr val="C0C0C0"/>
                  </a:outerShdw>
                </a:effectLst>
              </a:rPr>
              <a:t>0 </a:t>
            </a:r>
            <a:r>
              <a:rPr lang="en-US" altLang="zh-CN" b="0" dirty="0">
                <a:effectLst>
                  <a:outerShdw blurRad="38100" dist="38100" dir="2700000" algn="tl">
                    <a:srgbClr val="C0C0C0"/>
                  </a:outerShdw>
                </a:effectLst>
              </a:rPr>
              <a:t>= 1</a:t>
            </a:r>
          </a:p>
          <a:p>
            <a:pPr algn="l">
              <a:lnSpc>
                <a:spcPct val="100000"/>
              </a:lnSpc>
              <a:defRPr/>
            </a:pPr>
            <a:r>
              <a:rPr lang="en-US" altLang="zh-CN" b="0" dirty="0">
                <a:effectLst>
                  <a:outerShdw blurRad="38100" dist="38100" dir="2700000" algn="tl">
                    <a:srgbClr val="C0C0C0"/>
                  </a:outerShdw>
                </a:effectLst>
              </a:rPr>
              <a:t>J</a:t>
            </a:r>
            <a:r>
              <a:rPr lang="en-US" altLang="zh-CN" b="0" baseline="-25000" dirty="0">
                <a:effectLst>
                  <a:outerShdw blurRad="38100" dist="38100" dir="2700000" algn="tl">
                    <a:srgbClr val="C0C0C0"/>
                  </a:outerShdw>
                </a:effectLst>
              </a:rPr>
              <a:t>1</a:t>
            </a:r>
            <a:r>
              <a:rPr lang="en-US" altLang="zh-CN" b="0" dirty="0">
                <a:effectLst>
                  <a:outerShdw blurRad="38100" dist="38100" dir="2700000" algn="tl">
                    <a:srgbClr val="C0C0C0"/>
                  </a:outerShdw>
                </a:effectLst>
              </a:rPr>
              <a:t>= K</a:t>
            </a:r>
            <a:r>
              <a:rPr lang="en-US" altLang="zh-CN" b="0" baseline="-25000" dirty="0">
                <a:effectLst>
                  <a:outerShdw blurRad="38100" dist="38100" dir="2700000" algn="tl">
                    <a:srgbClr val="C0C0C0"/>
                  </a:outerShdw>
                </a:effectLst>
              </a:rPr>
              <a:t>1</a:t>
            </a:r>
            <a:r>
              <a:rPr lang="en-US" altLang="zh-CN" b="0" dirty="0">
                <a:effectLst>
                  <a:outerShdw blurRad="38100" dist="38100" dir="2700000" algn="tl">
                    <a:srgbClr val="C0C0C0"/>
                  </a:outerShdw>
                </a:effectLst>
              </a:rPr>
              <a:t>= Q</a:t>
            </a:r>
            <a:r>
              <a:rPr lang="en-US" altLang="zh-CN" b="0" baseline="-25000" dirty="0">
                <a:effectLst>
                  <a:outerShdw blurRad="38100" dist="38100" dir="2700000" algn="tl">
                    <a:srgbClr val="C0C0C0"/>
                  </a:outerShdw>
                </a:effectLst>
              </a:rPr>
              <a:t>0</a:t>
            </a:r>
            <a:r>
              <a:rPr lang="en-US" altLang="zh-CN" b="0" baseline="30000" dirty="0">
                <a:effectLst>
                  <a:outerShdw blurRad="38100" dist="38100" dir="2700000" algn="tl">
                    <a:srgbClr val="C0C0C0"/>
                  </a:outerShdw>
                </a:effectLst>
              </a:rPr>
              <a:t>n</a:t>
            </a:r>
          </a:p>
          <a:p>
            <a:pPr algn="l">
              <a:lnSpc>
                <a:spcPct val="100000"/>
              </a:lnSpc>
              <a:defRPr/>
            </a:pPr>
            <a:r>
              <a:rPr lang="en-US" altLang="zh-CN" b="0" dirty="0"/>
              <a:t>J</a:t>
            </a:r>
            <a:r>
              <a:rPr lang="en-US" altLang="zh-CN" b="0" baseline="-25000" dirty="0">
                <a:effectLst>
                  <a:outerShdw blurRad="38100" dist="38100" dir="2700000" algn="tl">
                    <a:srgbClr val="C0C0C0"/>
                  </a:outerShdw>
                </a:effectLst>
              </a:rPr>
              <a:t>2</a:t>
            </a:r>
            <a:r>
              <a:rPr lang="en-US" altLang="zh-CN" b="0" dirty="0"/>
              <a:t> = K</a:t>
            </a:r>
            <a:r>
              <a:rPr lang="en-US" altLang="zh-CN" b="0" baseline="-25000" dirty="0">
                <a:effectLst>
                  <a:outerShdw blurRad="38100" dist="38100" dir="2700000" algn="tl">
                    <a:srgbClr val="C0C0C0"/>
                  </a:outerShdw>
                </a:effectLst>
              </a:rPr>
              <a:t>2</a:t>
            </a:r>
            <a:r>
              <a:rPr lang="en-US" altLang="zh-CN" b="0" dirty="0"/>
              <a:t>= Q</a:t>
            </a:r>
            <a:r>
              <a:rPr lang="en-US" altLang="zh-CN" b="0" baseline="-25000" dirty="0">
                <a:effectLst>
                  <a:outerShdw blurRad="38100" dist="38100" dir="2700000" algn="tl">
                    <a:srgbClr val="C0C0C0"/>
                  </a:outerShdw>
                </a:effectLst>
              </a:rPr>
              <a:t>1</a:t>
            </a:r>
            <a:r>
              <a:rPr lang="en-US" altLang="zh-CN" b="0" baseline="30000" dirty="0">
                <a:effectLst>
                  <a:outerShdw blurRad="38100" dist="38100" dir="2700000" algn="tl">
                    <a:srgbClr val="C0C0C0"/>
                  </a:outerShdw>
                </a:effectLst>
              </a:rPr>
              <a:t>n</a:t>
            </a:r>
            <a:r>
              <a:rPr lang="en-US" altLang="zh-CN" b="0" dirty="0"/>
              <a:t>Q</a:t>
            </a:r>
            <a:r>
              <a:rPr lang="en-US" altLang="zh-CN" b="0" baseline="-25000" dirty="0">
                <a:effectLst>
                  <a:outerShdw blurRad="38100" dist="38100" dir="2700000" algn="tl">
                    <a:srgbClr val="C0C0C0"/>
                  </a:outerShdw>
                </a:effectLst>
              </a:rPr>
              <a:t>0</a:t>
            </a:r>
            <a:r>
              <a:rPr lang="en-US" altLang="zh-CN" b="0" baseline="30000" dirty="0">
                <a:effectLst>
                  <a:outerShdw blurRad="38100" dist="38100" dir="2700000" algn="tl">
                    <a:srgbClr val="C0C0C0"/>
                  </a:outerShdw>
                </a:effectLst>
              </a:rPr>
              <a:t>n</a:t>
            </a:r>
            <a:endParaRPr lang="en-US" altLang="zh-CN" b="0" baseline="-25000" dirty="0">
              <a:effectLst>
                <a:outerShdw blurRad="38100" dist="38100" dir="2700000" algn="tl">
                  <a:srgbClr val="C0C0C0"/>
                </a:outerShdw>
              </a:effectLst>
            </a:endParaRPr>
          </a:p>
          <a:p>
            <a:pPr algn="l">
              <a:lnSpc>
                <a:spcPct val="100000"/>
              </a:lnSpc>
              <a:defRPr/>
            </a:pPr>
            <a:r>
              <a:rPr lang="en-US" altLang="zh-CN" dirty="0"/>
              <a:t> </a:t>
            </a:r>
            <a:r>
              <a:rPr lang="en-US" altLang="zh-CN" b="0" dirty="0">
                <a:effectLst>
                  <a:outerShdw blurRad="38100" dist="38100" dir="2700000" algn="tl">
                    <a:srgbClr val="C0C0C0"/>
                  </a:outerShdw>
                </a:effectLst>
              </a:rPr>
              <a:t>J</a:t>
            </a:r>
            <a:r>
              <a:rPr lang="en-US" altLang="zh-CN" b="0" baseline="-25000" dirty="0">
                <a:effectLst>
                  <a:outerShdw blurRad="38100" dist="38100" dir="2700000" algn="tl">
                    <a:srgbClr val="C0C0C0"/>
                  </a:outerShdw>
                </a:effectLst>
              </a:rPr>
              <a:t>3 </a:t>
            </a:r>
            <a:r>
              <a:rPr lang="en-US" altLang="zh-CN" b="0" dirty="0">
                <a:effectLst>
                  <a:outerShdw blurRad="38100" dist="38100" dir="2700000" algn="tl">
                    <a:srgbClr val="C0C0C0"/>
                  </a:outerShdw>
                </a:effectLst>
              </a:rPr>
              <a:t>= K</a:t>
            </a:r>
            <a:r>
              <a:rPr lang="en-US" altLang="zh-CN" b="0" baseline="-25000" dirty="0">
                <a:effectLst>
                  <a:outerShdw blurRad="38100" dist="38100" dir="2700000" algn="tl">
                    <a:srgbClr val="C0C0C0"/>
                  </a:outerShdw>
                </a:effectLst>
              </a:rPr>
              <a:t>3</a:t>
            </a:r>
            <a:r>
              <a:rPr lang="en-US" altLang="zh-CN" b="0" dirty="0">
                <a:effectLst>
                  <a:outerShdw blurRad="38100" dist="38100" dir="2700000" algn="tl">
                    <a:srgbClr val="C0C0C0"/>
                  </a:outerShdw>
                </a:effectLst>
              </a:rPr>
              <a:t>=Q</a:t>
            </a:r>
            <a:r>
              <a:rPr lang="en-US" altLang="zh-CN" b="0" baseline="-25000" dirty="0">
                <a:effectLst>
                  <a:outerShdw blurRad="38100" dist="38100" dir="2700000" algn="tl">
                    <a:srgbClr val="C0C0C0"/>
                  </a:outerShdw>
                </a:effectLst>
              </a:rPr>
              <a:t>2</a:t>
            </a:r>
            <a:r>
              <a:rPr lang="en-US" altLang="zh-CN" b="0" baseline="30000" dirty="0">
                <a:effectLst>
                  <a:outerShdw blurRad="38100" dist="38100" dir="2700000" algn="tl">
                    <a:srgbClr val="C0C0C0"/>
                  </a:outerShdw>
                </a:effectLst>
              </a:rPr>
              <a:t>n</a:t>
            </a:r>
            <a:r>
              <a:rPr lang="en-US" altLang="zh-CN" b="0" dirty="0">
                <a:effectLst>
                  <a:outerShdw blurRad="38100" dist="38100" dir="2700000" algn="tl">
                    <a:srgbClr val="C0C0C0"/>
                  </a:outerShdw>
                </a:effectLst>
              </a:rPr>
              <a:t>Q</a:t>
            </a:r>
            <a:r>
              <a:rPr lang="en-US" altLang="zh-CN" b="0" baseline="-25000" dirty="0">
                <a:effectLst>
                  <a:outerShdw blurRad="38100" dist="38100" dir="2700000" algn="tl">
                    <a:srgbClr val="C0C0C0"/>
                  </a:outerShdw>
                </a:effectLst>
              </a:rPr>
              <a:t>1</a:t>
            </a:r>
            <a:r>
              <a:rPr lang="en-US" altLang="zh-CN" b="0" baseline="30000" dirty="0">
                <a:effectLst>
                  <a:outerShdw blurRad="38100" dist="38100" dir="2700000" algn="tl">
                    <a:srgbClr val="C0C0C0"/>
                  </a:outerShdw>
                </a:effectLst>
              </a:rPr>
              <a:t>n</a:t>
            </a:r>
            <a:r>
              <a:rPr lang="en-US" altLang="zh-CN" b="0" dirty="0">
                <a:effectLst>
                  <a:outerShdw blurRad="38100" dist="38100" dir="2700000" algn="tl">
                    <a:srgbClr val="C0C0C0"/>
                  </a:outerShdw>
                </a:effectLst>
              </a:rPr>
              <a:t>Q</a:t>
            </a:r>
            <a:r>
              <a:rPr lang="en-US" altLang="zh-CN" b="0" baseline="-25000" dirty="0">
                <a:effectLst>
                  <a:outerShdw blurRad="38100" dist="38100" dir="2700000" algn="tl">
                    <a:srgbClr val="C0C0C0"/>
                  </a:outerShdw>
                </a:effectLst>
              </a:rPr>
              <a:t>0</a:t>
            </a:r>
            <a:r>
              <a:rPr lang="en-US" altLang="zh-CN" b="0" baseline="30000" dirty="0">
                <a:effectLst>
                  <a:outerShdw blurRad="38100" dist="38100" dir="2700000" algn="tl">
                    <a:srgbClr val="C0C0C0"/>
                  </a:outerShdw>
                </a:effectLst>
              </a:rPr>
              <a:t>n</a:t>
            </a:r>
            <a:endParaRPr lang="zh-CN" altLang="en-US" b="0" baseline="-25000" dirty="0">
              <a:effectLst>
                <a:outerShdw blurRad="38100" dist="38100" dir="2700000" algn="tl">
                  <a:srgbClr val="C0C0C0"/>
                </a:outerShdw>
              </a:effectLst>
            </a:endParaRPr>
          </a:p>
        </p:txBody>
      </p:sp>
      <p:sp>
        <p:nvSpPr>
          <p:cNvPr id="154782" name="Text Box 158"/>
          <p:cNvSpPr txBox="1">
            <a:spLocks noChangeArrowheads="1"/>
          </p:cNvSpPr>
          <p:nvPr/>
        </p:nvSpPr>
        <p:spPr bwMode="black">
          <a:xfrm>
            <a:off x="1974851" y="3494088"/>
            <a:ext cx="5110163" cy="366712"/>
          </a:xfrm>
          <a:prstGeom prst="rect">
            <a:avLst/>
          </a:prstGeom>
          <a:noFill/>
          <a:ln w="9525" algn="ctr">
            <a:noFill/>
            <a:miter lim="800000"/>
          </a:ln>
        </p:spPr>
        <p:txBody>
          <a:bodyPr>
            <a:spAutoFit/>
          </a:bodyPr>
          <a:lstStyle/>
          <a:p>
            <a:pPr algn="l"/>
            <a:r>
              <a:rPr lang="zh-CN" altLang="en-US">
                <a:solidFill>
                  <a:srgbClr val="C00000"/>
                </a:solidFill>
                <a:latin typeface="Arial" panose="020B0604020202020204" pitchFamily="34" charset="0"/>
                <a:cs typeface="Arial" panose="020B0604020202020204" pitchFamily="34" charset="0"/>
              </a:rPr>
              <a:t>（</a:t>
            </a:r>
            <a:r>
              <a:rPr lang="en-US" altLang="zh-CN">
                <a:solidFill>
                  <a:srgbClr val="C00000"/>
                </a:solidFill>
                <a:latin typeface="Arial" panose="020B0604020202020204" pitchFamily="34" charset="0"/>
                <a:cs typeface="Arial" panose="020B0604020202020204" pitchFamily="34" charset="0"/>
              </a:rPr>
              <a:t>1</a:t>
            </a:r>
            <a:r>
              <a:rPr lang="zh-CN" altLang="en-US">
                <a:solidFill>
                  <a:srgbClr val="C00000"/>
                </a:solidFill>
                <a:latin typeface="Arial" panose="020B0604020202020204" pitchFamily="34" charset="0"/>
                <a:cs typeface="Arial" panose="020B0604020202020204" pitchFamily="34" charset="0"/>
              </a:rPr>
              <a:t>）写出驱动方程，状态方程和输出方程</a:t>
            </a:r>
          </a:p>
        </p:txBody>
      </p:sp>
      <p:graphicFrame>
        <p:nvGraphicFramePr>
          <p:cNvPr id="154784" name="Object 160"/>
          <p:cNvGraphicFramePr>
            <a:graphicFrameLocks noChangeAspect="1"/>
          </p:cNvGraphicFramePr>
          <p:nvPr/>
        </p:nvGraphicFramePr>
        <p:xfrm>
          <a:off x="4772025" y="3859213"/>
          <a:ext cx="3968750" cy="1954212"/>
        </p:xfrm>
        <a:graphic>
          <a:graphicData uri="http://schemas.openxmlformats.org/presentationml/2006/ole">
            <mc:AlternateContent xmlns:mc="http://schemas.openxmlformats.org/markup-compatibility/2006">
              <mc:Choice xmlns:v="urn:schemas-microsoft-com:vml" Requires="v">
                <p:oleObj spid="_x0000_s13384" name="公式" r:id="rId4" imgW="2260600" imgH="1092200" progId="Equation.3">
                  <p:embed/>
                </p:oleObj>
              </mc:Choice>
              <mc:Fallback>
                <p:oleObj name="公式" r:id="rId4" imgW="2260600" imgH="1092200" progId="Equation.3">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2025" y="3859213"/>
                        <a:ext cx="3968750" cy="1954212"/>
                      </a:xfrm>
                      <a:prstGeom prst="rect">
                        <a:avLst/>
                      </a:prstGeom>
                      <a:solidFill>
                        <a:srgbClr val="FFFFBD"/>
                      </a:solidFill>
                      <a:effectLst>
                        <a:outerShdw dist="53882" dir="13500000" algn="ctr" rotWithShape="0">
                          <a:srgbClr val="808080">
                            <a:alpha val="50000"/>
                          </a:srgbClr>
                        </a:outerShdw>
                      </a:effectLst>
                    </p:spPr>
                  </p:pic>
                </p:oleObj>
              </mc:Fallback>
            </mc:AlternateContent>
          </a:graphicData>
        </a:graphic>
      </p:graphicFrame>
      <p:sp>
        <p:nvSpPr>
          <p:cNvPr id="13323" name="Rectangle 159"/>
          <p:cNvSpPr>
            <a:spLocks noChangeArrowheads="1"/>
          </p:cNvSpPr>
          <p:nvPr/>
        </p:nvSpPr>
        <p:spPr bwMode="black">
          <a:xfrm>
            <a:off x="6003635" y="-184666"/>
            <a:ext cx="184731" cy="369332"/>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endParaRPr lang="zh-CN" altLang="en-US"/>
          </a:p>
        </p:txBody>
      </p:sp>
      <p:graphicFrame>
        <p:nvGraphicFramePr>
          <p:cNvPr id="3075" name="Object 158"/>
          <p:cNvGraphicFramePr>
            <a:graphicFrameLocks noChangeAspect="1"/>
          </p:cNvGraphicFramePr>
          <p:nvPr/>
        </p:nvGraphicFramePr>
        <p:xfrm>
          <a:off x="4789489" y="5981701"/>
          <a:ext cx="3609975" cy="511175"/>
        </p:xfrm>
        <a:graphic>
          <a:graphicData uri="http://schemas.openxmlformats.org/presentationml/2006/ole">
            <mc:AlternateContent xmlns:mc="http://schemas.openxmlformats.org/markup-compatibility/2006">
              <mc:Choice xmlns:v="urn:schemas-microsoft-com:vml" Requires="v">
                <p:oleObj spid="_x0000_s13385" name="公式" r:id="rId6" imgW="2221536" imgH="317362" progId="Equation.3">
                  <p:embed/>
                </p:oleObj>
              </mc:Choice>
              <mc:Fallback>
                <p:oleObj name="公式" r:id="rId6" imgW="2221536" imgH="317362" progId="Equation.3">
                  <p:embed/>
                  <p:pic>
                    <p:nvPicPr>
                      <p:cNvPr id="0"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9489" y="5981701"/>
                        <a:ext cx="3609975" cy="511175"/>
                      </a:xfrm>
                      <a:prstGeom prst="rect">
                        <a:avLst/>
                      </a:prstGeom>
                      <a:solidFill>
                        <a:srgbClr val="FFCCFF"/>
                      </a:solidFill>
                      <a:effectLst>
                        <a:outerShdw dist="53882" dir="13500000" algn="ctr" rotWithShape="0">
                          <a:srgbClr val="808080">
                            <a:alpha val="50000"/>
                          </a:srgbClr>
                        </a:outerShdw>
                      </a:effectLst>
                    </p:spPr>
                  </p:pic>
                </p:oleObj>
              </mc:Fallback>
            </mc:AlternateContent>
          </a:graphicData>
        </a:graphic>
      </p:graphicFrame>
      <p:sp>
        <p:nvSpPr>
          <p:cNvPr id="158" name="AutoShape 11"/>
          <p:cNvSpPr>
            <a:spLocks noChangeAspect="1" noChangeArrowheads="1" noTextEdit="1"/>
          </p:cNvSpPr>
          <p:nvPr/>
        </p:nvSpPr>
        <p:spPr bwMode="auto">
          <a:xfrm>
            <a:off x="2927351" y="1387159"/>
            <a:ext cx="6553200" cy="2111375"/>
          </a:xfrm>
          <a:prstGeom prst="rect">
            <a:avLst/>
          </a:prstGeom>
          <a:noFill/>
          <a:ln w="9525">
            <a:noFill/>
            <a:miter lim="800000"/>
          </a:ln>
        </p:spPr>
        <p:txBody>
          <a:bodyPr/>
          <a:lstStyle/>
          <a:p>
            <a:endParaRPr lang="zh-CN" altLang="en-US"/>
          </a:p>
        </p:txBody>
      </p:sp>
      <p:grpSp>
        <p:nvGrpSpPr>
          <p:cNvPr id="160" name="Group 189"/>
          <p:cNvGrpSpPr/>
          <p:nvPr/>
        </p:nvGrpSpPr>
        <p:grpSpPr bwMode="auto">
          <a:xfrm>
            <a:off x="2689226" y="1366355"/>
            <a:ext cx="7916862" cy="2089150"/>
            <a:chOff x="727" y="828"/>
            <a:chExt cx="4987" cy="1316"/>
          </a:xfrm>
        </p:grpSpPr>
        <p:sp>
          <p:nvSpPr>
            <p:cNvPr id="161" name="Freeform 13"/>
            <p:cNvSpPr/>
            <p:nvPr/>
          </p:nvSpPr>
          <p:spPr bwMode="auto">
            <a:xfrm>
              <a:off x="4386" y="1366"/>
              <a:ext cx="474" cy="598"/>
            </a:xfrm>
            <a:custGeom>
              <a:avLst/>
              <a:gdLst>
                <a:gd name="T0" fmla="*/ 0 w 1898"/>
                <a:gd name="T1" fmla="*/ 0 h 2393"/>
                <a:gd name="T2" fmla="*/ 0 w 1898"/>
                <a:gd name="T3" fmla="*/ 0 h 2393"/>
                <a:gd name="T4" fmla="*/ 0 w 1898"/>
                <a:gd name="T5" fmla="*/ 0 h 2393"/>
                <a:gd name="T6" fmla="*/ 0 w 1898"/>
                <a:gd name="T7" fmla="*/ 0 h 2393"/>
                <a:gd name="T8" fmla="*/ 0 w 1898"/>
                <a:gd name="T9" fmla="*/ 0 h 2393"/>
                <a:gd name="T10" fmla="*/ 0 w 1898"/>
                <a:gd name="T11" fmla="*/ 0 h 2393"/>
                <a:gd name="T12" fmla="*/ 0 w 1898"/>
                <a:gd name="T13" fmla="*/ 0 h 2393"/>
                <a:gd name="T14" fmla="*/ 0 w 1898"/>
                <a:gd name="T15" fmla="*/ 0 h 2393"/>
                <a:gd name="T16" fmla="*/ 0 60000 65536"/>
                <a:gd name="T17" fmla="*/ 0 60000 65536"/>
                <a:gd name="T18" fmla="*/ 0 60000 65536"/>
                <a:gd name="T19" fmla="*/ 0 60000 65536"/>
                <a:gd name="T20" fmla="*/ 0 60000 65536"/>
                <a:gd name="T21" fmla="*/ 0 60000 65536"/>
                <a:gd name="T22" fmla="*/ 0 60000 65536"/>
                <a:gd name="T23" fmla="*/ 0 60000 65536"/>
                <a:gd name="T24" fmla="*/ 0 w 1898"/>
                <a:gd name="T25" fmla="*/ 0 h 2393"/>
                <a:gd name="T26" fmla="*/ 1898 w 1898"/>
                <a:gd name="T27" fmla="*/ 2393 h 23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98" h="2393">
                  <a:moveTo>
                    <a:pt x="0" y="0"/>
                  </a:moveTo>
                  <a:lnTo>
                    <a:pt x="0" y="1053"/>
                  </a:lnTo>
                  <a:lnTo>
                    <a:pt x="380" y="1196"/>
                  </a:lnTo>
                  <a:lnTo>
                    <a:pt x="0" y="1352"/>
                  </a:lnTo>
                  <a:lnTo>
                    <a:pt x="0" y="2393"/>
                  </a:lnTo>
                  <a:lnTo>
                    <a:pt x="1898" y="2393"/>
                  </a:lnTo>
                  <a:lnTo>
                    <a:pt x="1898" y="0"/>
                  </a:lnTo>
                  <a:lnTo>
                    <a:pt x="0" y="0"/>
                  </a:lnTo>
                  <a:close/>
                </a:path>
              </a:pathLst>
            </a:custGeom>
            <a:solidFill>
              <a:srgbClr val="FFCCCC"/>
            </a:solidFill>
            <a:ln w="9525">
              <a:noFill/>
              <a:round/>
            </a:ln>
          </p:spPr>
          <p:txBody>
            <a:bodyPr/>
            <a:lstStyle/>
            <a:p>
              <a:endParaRPr lang="zh-CN" altLang="en-US"/>
            </a:p>
          </p:txBody>
        </p:sp>
        <p:sp>
          <p:nvSpPr>
            <p:cNvPr id="162" name="Freeform 14"/>
            <p:cNvSpPr/>
            <p:nvPr/>
          </p:nvSpPr>
          <p:spPr bwMode="auto">
            <a:xfrm>
              <a:off x="3345" y="1366"/>
              <a:ext cx="472" cy="598"/>
            </a:xfrm>
            <a:custGeom>
              <a:avLst/>
              <a:gdLst>
                <a:gd name="T0" fmla="*/ 0 w 1889"/>
                <a:gd name="T1" fmla="*/ 0 h 2393"/>
                <a:gd name="T2" fmla="*/ 0 w 1889"/>
                <a:gd name="T3" fmla="*/ 0 h 2393"/>
                <a:gd name="T4" fmla="*/ 0 w 1889"/>
                <a:gd name="T5" fmla="*/ 0 h 2393"/>
                <a:gd name="T6" fmla="*/ 0 w 1889"/>
                <a:gd name="T7" fmla="*/ 0 h 2393"/>
                <a:gd name="T8" fmla="*/ 0 w 1889"/>
                <a:gd name="T9" fmla="*/ 0 h 2393"/>
                <a:gd name="T10" fmla="*/ 0 w 1889"/>
                <a:gd name="T11" fmla="*/ 0 h 2393"/>
                <a:gd name="T12" fmla="*/ 0 w 1889"/>
                <a:gd name="T13" fmla="*/ 0 h 2393"/>
                <a:gd name="T14" fmla="*/ 0 w 1889"/>
                <a:gd name="T15" fmla="*/ 0 h 2393"/>
                <a:gd name="T16" fmla="*/ 0 60000 65536"/>
                <a:gd name="T17" fmla="*/ 0 60000 65536"/>
                <a:gd name="T18" fmla="*/ 0 60000 65536"/>
                <a:gd name="T19" fmla="*/ 0 60000 65536"/>
                <a:gd name="T20" fmla="*/ 0 60000 65536"/>
                <a:gd name="T21" fmla="*/ 0 60000 65536"/>
                <a:gd name="T22" fmla="*/ 0 60000 65536"/>
                <a:gd name="T23" fmla="*/ 0 60000 65536"/>
                <a:gd name="T24" fmla="*/ 0 w 1889"/>
                <a:gd name="T25" fmla="*/ 0 h 2393"/>
                <a:gd name="T26" fmla="*/ 1889 w 1889"/>
                <a:gd name="T27" fmla="*/ 2393 h 23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89" h="2393">
                  <a:moveTo>
                    <a:pt x="0" y="0"/>
                  </a:moveTo>
                  <a:lnTo>
                    <a:pt x="0" y="1053"/>
                  </a:lnTo>
                  <a:lnTo>
                    <a:pt x="380" y="1196"/>
                  </a:lnTo>
                  <a:lnTo>
                    <a:pt x="0" y="1352"/>
                  </a:lnTo>
                  <a:lnTo>
                    <a:pt x="0" y="2393"/>
                  </a:lnTo>
                  <a:lnTo>
                    <a:pt x="1889" y="2393"/>
                  </a:lnTo>
                  <a:lnTo>
                    <a:pt x="1889" y="0"/>
                  </a:lnTo>
                  <a:lnTo>
                    <a:pt x="0" y="0"/>
                  </a:lnTo>
                  <a:close/>
                </a:path>
              </a:pathLst>
            </a:custGeom>
            <a:solidFill>
              <a:srgbClr val="FFCCCC"/>
            </a:solidFill>
            <a:ln w="9525">
              <a:noFill/>
              <a:round/>
            </a:ln>
          </p:spPr>
          <p:txBody>
            <a:bodyPr/>
            <a:lstStyle/>
            <a:p>
              <a:endParaRPr lang="zh-CN" altLang="en-US"/>
            </a:p>
          </p:txBody>
        </p:sp>
        <p:sp>
          <p:nvSpPr>
            <p:cNvPr id="163" name="Freeform 15"/>
            <p:cNvSpPr/>
            <p:nvPr/>
          </p:nvSpPr>
          <p:spPr bwMode="auto">
            <a:xfrm>
              <a:off x="2304" y="1366"/>
              <a:ext cx="473" cy="598"/>
            </a:xfrm>
            <a:custGeom>
              <a:avLst/>
              <a:gdLst>
                <a:gd name="T0" fmla="*/ 0 w 1893"/>
                <a:gd name="T1" fmla="*/ 0 h 2393"/>
                <a:gd name="T2" fmla="*/ 0 w 1893"/>
                <a:gd name="T3" fmla="*/ 0 h 2393"/>
                <a:gd name="T4" fmla="*/ 0 w 1893"/>
                <a:gd name="T5" fmla="*/ 0 h 2393"/>
                <a:gd name="T6" fmla="*/ 0 w 1893"/>
                <a:gd name="T7" fmla="*/ 0 h 2393"/>
                <a:gd name="T8" fmla="*/ 0 w 1893"/>
                <a:gd name="T9" fmla="*/ 0 h 2393"/>
                <a:gd name="T10" fmla="*/ 0 w 1893"/>
                <a:gd name="T11" fmla="*/ 0 h 2393"/>
                <a:gd name="T12" fmla="*/ 0 w 1893"/>
                <a:gd name="T13" fmla="*/ 0 h 2393"/>
                <a:gd name="T14" fmla="*/ 0 w 1893"/>
                <a:gd name="T15" fmla="*/ 0 h 2393"/>
                <a:gd name="T16" fmla="*/ 0 60000 65536"/>
                <a:gd name="T17" fmla="*/ 0 60000 65536"/>
                <a:gd name="T18" fmla="*/ 0 60000 65536"/>
                <a:gd name="T19" fmla="*/ 0 60000 65536"/>
                <a:gd name="T20" fmla="*/ 0 60000 65536"/>
                <a:gd name="T21" fmla="*/ 0 60000 65536"/>
                <a:gd name="T22" fmla="*/ 0 60000 65536"/>
                <a:gd name="T23" fmla="*/ 0 60000 65536"/>
                <a:gd name="T24" fmla="*/ 0 w 1893"/>
                <a:gd name="T25" fmla="*/ 0 h 2393"/>
                <a:gd name="T26" fmla="*/ 1893 w 1893"/>
                <a:gd name="T27" fmla="*/ 2393 h 23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93" h="2393">
                  <a:moveTo>
                    <a:pt x="0" y="0"/>
                  </a:moveTo>
                  <a:lnTo>
                    <a:pt x="0" y="1053"/>
                  </a:lnTo>
                  <a:lnTo>
                    <a:pt x="379" y="1196"/>
                  </a:lnTo>
                  <a:lnTo>
                    <a:pt x="0" y="1352"/>
                  </a:lnTo>
                  <a:lnTo>
                    <a:pt x="0" y="2393"/>
                  </a:lnTo>
                  <a:lnTo>
                    <a:pt x="1893" y="2393"/>
                  </a:lnTo>
                  <a:lnTo>
                    <a:pt x="1893" y="0"/>
                  </a:lnTo>
                  <a:lnTo>
                    <a:pt x="0" y="0"/>
                  </a:lnTo>
                  <a:close/>
                </a:path>
              </a:pathLst>
            </a:custGeom>
            <a:solidFill>
              <a:srgbClr val="FFCCCC"/>
            </a:solidFill>
            <a:ln w="9525">
              <a:noFill/>
              <a:round/>
            </a:ln>
          </p:spPr>
          <p:txBody>
            <a:bodyPr/>
            <a:lstStyle/>
            <a:p>
              <a:endParaRPr lang="zh-CN" altLang="en-US"/>
            </a:p>
          </p:txBody>
        </p:sp>
        <p:sp>
          <p:nvSpPr>
            <p:cNvPr id="164" name="Freeform 16"/>
            <p:cNvSpPr/>
            <p:nvPr/>
          </p:nvSpPr>
          <p:spPr bwMode="auto">
            <a:xfrm>
              <a:off x="3345" y="1629"/>
              <a:ext cx="95" cy="75"/>
            </a:xfrm>
            <a:custGeom>
              <a:avLst/>
              <a:gdLst>
                <a:gd name="T0" fmla="*/ 0 w 380"/>
                <a:gd name="T1" fmla="*/ 0 h 299"/>
                <a:gd name="T2" fmla="*/ 0 w 380"/>
                <a:gd name="T3" fmla="*/ 0 h 299"/>
                <a:gd name="T4" fmla="*/ 0 w 380"/>
                <a:gd name="T5" fmla="*/ 0 h 299"/>
                <a:gd name="T6" fmla="*/ 0 w 380"/>
                <a:gd name="T7" fmla="*/ 0 h 299"/>
                <a:gd name="T8" fmla="*/ 0 60000 65536"/>
                <a:gd name="T9" fmla="*/ 0 60000 65536"/>
                <a:gd name="T10" fmla="*/ 0 60000 65536"/>
                <a:gd name="T11" fmla="*/ 0 60000 65536"/>
                <a:gd name="T12" fmla="*/ 0 w 380"/>
                <a:gd name="T13" fmla="*/ 0 h 299"/>
                <a:gd name="T14" fmla="*/ 380 w 380"/>
                <a:gd name="T15" fmla="*/ 299 h 299"/>
              </a:gdLst>
              <a:ahLst/>
              <a:cxnLst>
                <a:cxn ang="T8">
                  <a:pos x="T0" y="T1"/>
                </a:cxn>
                <a:cxn ang="T9">
                  <a:pos x="T2" y="T3"/>
                </a:cxn>
                <a:cxn ang="T10">
                  <a:pos x="T4" y="T5"/>
                </a:cxn>
                <a:cxn ang="T11">
                  <a:pos x="T6" y="T7"/>
                </a:cxn>
              </a:cxnLst>
              <a:rect l="T12" t="T13" r="T14" b="T15"/>
              <a:pathLst>
                <a:path w="380" h="299">
                  <a:moveTo>
                    <a:pt x="0" y="299"/>
                  </a:moveTo>
                  <a:lnTo>
                    <a:pt x="380" y="143"/>
                  </a:lnTo>
                  <a:lnTo>
                    <a:pt x="0" y="0"/>
                  </a:lnTo>
                  <a:lnTo>
                    <a:pt x="0" y="299"/>
                  </a:lnTo>
                  <a:close/>
                </a:path>
              </a:pathLst>
            </a:custGeom>
            <a:solidFill>
              <a:srgbClr val="FFFFFF"/>
            </a:solidFill>
            <a:ln w="9525">
              <a:noFill/>
              <a:round/>
            </a:ln>
          </p:spPr>
          <p:txBody>
            <a:bodyPr/>
            <a:lstStyle/>
            <a:p>
              <a:endParaRPr lang="zh-CN" altLang="en-US"/>
            </a:p>
          </p:txBody>
        </p:sp>
        <p:sp>
          <p:nvSpPr>
            <p:cNvPr id="165" name="Freeform 17"/>
            <p:cNvSpPr/>
            <p:nvPr/>
          </p:nvSpPr>
          <p:spPr bwMode="auto">
            <a:xfrm>
              <a:off x="4386" y="1629"/>
              <a:ext cx="94" cy="75"/>
            </a:xfrm>
            <a:custGeom>
              <a:avLst/>
              <a:gdLst>
                <a:gd name="T0" fmla="*/ 0 w 380"/>
                <a:gd name="T1" fmla="*/ 0 h 299"/>
                <a:gd name="T2" fmla="*/ 0 w 380"/>
                <a:gd name="T3" fmla="*/ 0 h 299"/>
                <a:gd name="T4" fmla="*/ 0 w 380"/>
                <a:gd name="T5" fmla="*/ 0 h 299"/>
                <a:gd name="T6" fmla="*/ 0 w 380"/>
                <a:gd name="T7" fmla="*/ 0 h 299"/>
                <a:gd name="T8" fmla="*/ 0 60000 65536"/>
                <a:gd name="T9" fmla="*/ 0 60000 65536"/>
                <a:gd name="T10" fmla="*/ 0 60000 65536"/>
                <a:gd name="T11" fmla="*/ 0 60000 65536"/>
                <a:gd name="T12" fmla="*/ 0 w 380"/>
                <a:gd name="T13" fmla="*/ 0 h 299"/>
                <a:gd name="T14" fmla="*/ 380 w 380"/>
                <a:gd name="T15" fmla="*/ 299 h 299"/>
              </a:gdLst>
              <a:ahLst/>
              <a:cxnLst>
                <a:cxn ang="T8">
                  <a:pos x="T0" y="T1"/>
                </a:cxn>
                <a:cxn ang="T9">
                  <a:pos x="T2" y="T3"/>
                </a:cxn>
                <a:cxn ang="T10">
                  <a:pos x="T4" y="T5"/>
                </a:cxn>
                <a:cxn ang="T11">
                  <a:pos x="T6" y="T7"/>
                </a:cxn>
              </a:cxnLst>
              <a:rect l="T12" t="T13" r="T14" b="T15"/>
              <a:pathLst>
                <a:path w="380" h="299">
                  <a:moveTo>
                    <a:pt x="0" y="299"/>
                  </a:moveTo>
                  <a:lnTo>
                    <a:pt x="380" y="143"/>
                  </a:lnTo>
                  <a:lnTo>
                    <a:pt x="0" y="0"/>
                  </a:lnTo>
                  <a:lnTo>
                    <a:pt x="0" y="299"/>
                  </a:lnTo>
                  <a:close/>
                </a:path>
              </a:pathLst>
            </a:custGeom>
            <a:solidFill>
              <a:srgbClr val="FFFFFF"/>
            </a:solidFill>
            <a:ln w="9525">
              <a:noFill/>
              <a:round/>
            </a:ln>
          </p:spPr>
          <p:txBody>
            <a:bodyPr/>
            <a:lstStyle/>
            <a:p>
              <a:endParaRPr lang="zh-CN" altLang="en-US"/>
            </a:p>
          </p:txBody>
        </p:sp>
        <p:sp>
          <p:nvSpPr>
            <p:cNvPr id="166" name="Freeform 18"/>
            <p:cNvSpPr/>
            <p:nvPr/>
          </p:nvSpPr>
          <p:spPr bwMode="auto">
            <a:xfrm>
              <a:off x="1358" y="1366"/>
              <a:ext cx="472" cy="598"/>
            </a:xfrm>
            <a:custGeom>
              <a:avLst/>
              <a:gdLst>
                <a:gd name="T0" fmla="*/ 0 w 1890"/>
                <a:gd name="T1" fmla="*/ 0 h 2393"/>
                <a:gd name="T2" fmla="*/ 0 w 1890"/>
                <a:gd name="T3" fmla="*/ 0 h 2393"/>
                <a:gd name="T4" fmla="*/ 0 w 1890"/>
                <a:gd name="T5" fmla="*/ 0 h 2393"/>
                <a:gd name="T6" fmla="*/ 0 w 1890"/>
                <a:gd name="T7" fmla="*/ 0 h 2393"/>
                <a:gd name="T8" fmla="*/ 0 w 1890"/>
                <a:gd name="T9" fmla="*/ 0 h 2393"/>
                <a:gd name="T10" fmla="*/ 0 w 1890"/>
                <a:gd name="T11" fmla="*/ 0 h 2393"/>
                <a:gd name="T12" fmla="*/ 0 w 1890"/>
                <a:gd name="T13" fmla="*/ 0 h 2393"/>
                <a:gd name="T14" fmla="*/ 0 w 1890"/>
                <a:gd name="T15" fmla="*/ 0 h 2393"/>
                <a:gd name="T16" fmla="*/ 0 60000 65536"/>
                <a:gd name="T17" fmla="*/ 0 60000 65536"/>
                <a:gd name="T18" fmla="*/ 0 60000 65536"/>
                <a:gd name="T19" fmla="*/ 0 60000 65536"/>
                <a:gd name="T20" fmla="*/ 0 60000 65536"/>
                <a:gd name="T21" fmla="*/ 0 60000 65536"/>
                <a:gd name="T22" fmla="*/ 0 60000 65536"/>
                <a:gd name="T23" fmla="*/ 0 60000 65536"/>
                <a:gd name="T24" fmla="*/ 0 w 1890"/>
                <a:gd name="T25" fmla="*/ 0 h 2393"/>
                <a:gd name="T26" fmla="*/ 1890 w 1890"/>
                <a:gd name="T27" fmla="*/ 2393 h 23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90" h="2393">
                  <a:moveTo>
                    <a:pt x="0" y="0"/>
                  </a:moveTo>
                  <a:lnTo>
                    <a:pt x="0" y="1053"/>
                  </a:lnTo>
                  <a:lnTo>
                    <a:pt x="377" y="1196"/>
                  </a:lnTo>
                  <a:lnTo>
                    <a:pt x="0" y="1352"/>
                  </a:lnTo>
                  <a:lnTo>
                    <a:pt x="0" y="2393"/>
                  </a:lnTo>
                  <a:lnTo>
                    <a:pt x="1890" y="2393"/>
                  </a:lnTo>
                  <a:lnTo>
                    <a:pt x="1890" y="0"/>
                  </a:lnTo>
                  <a:lnTo>
                    <a:pt x="0" y="0"/>
                  </a:lnTo>
                  <a:close/>
                </a:path>
              </a:pathLst>
            </a:custGeom>
            <a:solidFill>
              <a:srgbClr val="FFCCCC"/>
            </a:solidFill>
            <a:ln w="9525">
              <a:noFill/>
              <a:round/>
            </a:ln>
          </p:spPr>
          <p:txBody>
            <a:bodyPr/>
            <a:lstStyle/>
            <a:p>
              <a:endParaRPr lang="zh-CN" altLang="en-US"/>
            </a:p>
          </p:txBody>
        </p:sp>
        <p:sp>
          <p:nvSpPr>
            <p:cNvPr id="167" name="Freeform 19"/>
            <p:cNvSpPr/>
            <p:nvPr/>
          </p:nvSpPr>
          <p:spPr bwMode="auto">
            <a:xfrm>
              <a:off x="1358" y="1629"/>
              <a:ext cx="94" cy="75"/>
            </a:xfrm>
            <a:custGeom>
              <a:avLst/>
              <a:gdLst>
                <a:gd name="T0" fmla="*/ 0 w 377"/>
                <a:gd name="T1" fmla="*/ 0 h 299"/>
                <a:gd name="T2" fmla="*/ 0 w 377"/>
                <a:gd name="T3" fmla="*/ 0 h 299"/>
                <a:gd name="T4" fmla="*/ 0 w 377"/>
                <a:gd name="T5" fmla="*/ 0 h 299"/>
                <a:gd name="T6" fmla="*/ 0 w 377"/>
                <a:gd name="T7" fmla="*/ 0 h 299"/>
                <a:gd name="T8" fmla="*/ 0 60000 65536"/>
                <a:gd name="T9" fmla="*/ 0 60000 65536"/>
                <a:gd name="T10" fmla="*/ 0 60000 65536"/>
                <a:gd name="T11" fmla="*/ 0 60000 65536"/>
                <a:gd name="T12" fmla="*/ 0 w 377"/>
                <a:gd name="T13" fmla="*/ 0 h 299"/>
                <a:gd name="T14" fmla="*/ 377 w 377"/>
                <a:gd name="T15" fmla="*/ 299 h 299"/>
              </a:gdLst>
              <a:ahLst/>
              <a:cxnLst>
                <a:cxn ang="T8">
                  <a:pos x="T0" y="T1"/>
                </a:cxn>
                <a:cxn ang="T9">
                  <a:pos x="T2" y="T3"/>
                </a:cxn>
                <a:cxn ang="T10">
                  <a:pos x="T4" y="T5"/>
                </a:cxn>
                <a:cxn ang="T11">
                  <a:pos x="T6" y="T7"/>
                </a:cxn>
              </a:cxnLst>
              <a:rect l="T12" t="T13" r="T14" b="T15"/>
              <a:pathLst>
                <a:path w="377" h="299">
                  <a:moveTo>
                    <a:pt x="0" y="0"/>
                  </a:moveTo>
                  <a:lnTo>
                    <a:pt x="0" y="299"/>
                  </a:lnTo>
                  <a:lnTo>
                    <a:pt x="377" y="143"/>
                  </a:lnTo>
                  <a:lnTo>
                    <a:pt x="0" y="0"/>
                  </a:lnTo>
                  <a:close/>
                </a:path>
              </a:pathLst>
            </a:custGeom>
            <a:solidFill>
              <a:srgbClr val="FFFFFF"/>
            </a:solidFill>
            <a:ln w="9525">
              <a:noFill/>
              <a:round/>
            </a:ln>
          </p:spPr>
          <p:txBody>
            <a:bodyPr/>
            <a:lstStyle/>
            <a:p>
              <a:endParaRPr lang="zh-CN" altLang="en-US"/>
            </a:p>
          </p:txBody>
        </p:sp>
        <p:sp>
          <p:nvSpPr>
            <p:cNvPr id="168" name="Freeform 20"/>
            <p:cNvSpPr/>
            <p:nvPr/>
          </p:nvSpPr>
          <p:spPr bwMode="auto">
            <a:xfrm>
              <a:off x="2304" y="1629"/>
              <a:ext cx="94" cy="75"/>
            </a:xfrm>
            <a:custGeom>
              <a:avLst/>
              <a:gdLst>
                <a:gd name="T0" fmla="*/ 0 w 379"/>
                <a:gd name="T1" fmla="*/ 0 h 299"/>
                <a:gd name="T2" fmla="*/ 0 w 379"/>
                <a:gd name="T3" fmla="*/ 0 h 299"/>
                <a:gd name="T4" fmla="*/ 0 w 379"/>
                <a:gd name="T5" fmla="*/ 0 h 299"/>
                <a:gd name="T6" fmla="*/ 0 w 379"/>
                <a:gd name="T7" fmla="*/ 0 h 299"/>
                <a:gd name="T8" fmla="*/ 0 60000 65536"/>
                <a:gd name="T9" fmla="*/ 0 60000 65536"/>
                <a:gd name="T10" fmla="*/ 0 60000 65536"/>
                <a:gd name="T11" fmla="*/ 0 60000 65536"/>
                <a:gd name="T12" fmla="*/ 0 w 379"/>
                <a:gd name="T13" fmla="*/ 0 h 299"/>
                <a:gd name="T14" fmla="*/ 379 w 379"/>
                <a:gd name="T15" fmla="*/ 299 h 299"/>
              </a:gdLst>
              <a:ahLst/>
              <a:cxnLst>
                <a:cxn ang="T8">
                  <a:pos x="T0" y="T1"/>
                </a:cxn>
                <a:cxn ang="T9">
                  <a:pos x="T2" y="T3"/>
                </a:cxn>
                <a:cxn ang="T10">
                  <a:pos x="T4" y="T5"/>
                </a:cxn>
                <a:cxn ang="T11">
                  <a:pos x="T6" y="T7"/>
                </a:cxn>
              </a:cxnLst>
              <a:rect l="T12" t="T13" r="T14" b="T15"/>
              <a:pathLst>
                <a:path w="379" h="299">
                  <a:moveTo>
                    <a:pt x="0" y="299"/>
                  </a:moveTo>
                  <a:lnTo>
                    <a:pt x="379" y="143"/>
                  </a:lnTo>
                  <a:lnTo>
                    <a:pt x="0" y="0"/>
                  </a:lnTo>
                  <a:lnTo>
                    <a:pt x="0" y="299"/>
                  </a:lnTo>
                  <a:close/>
                </a:path>
              </a:pathLst>
            </a:custGeom>
            <a:solidFill>
              <a:srgbClr val="FFFFFF"/>
            </a:solidFill>
            <a:ln w="9525">
              <a:noFill/>
              <a:round/>
            </a:ln>
          </p:spPr>
          <p:txBody>
            <a:bodyPr/>
            <a:lstStyle/>
            <a:p>
              <a:endParaRPr lang="zh-CN" altLang="en-US"/>
            </a:p>
          </p:txBody>
        </p:sp>
        <p:sp>
          <p:nvSpPr>
            <p:cNvPr id="169" name="Rectangle 21"/>
            <p:cNvSpPr>
              <a:spLocks noChangeArrowheads="1"/>
            </p:cNvSpPr>
            <p:nvPr/>
          </p:nvSpPr>
          <p:spPr bwMode="auto">
            <a:xfrm>
              <a:off x="2996" y="1385"/>
              <a:ext cx="151" cy="187"/>
            </a:xfrm>
            <a:prstGeom prst="rect">
              <a:avLst/>
            </a:prstGeom>
            <a:solidFill>
              <a:srgbClr val="FFFF99"/>
            </a:solidFill>
            <a:ln w="9525">
              <a:noFill/>
              <a:miter lim="800000"/>
            </a:ln>
          </p:spPr>
          <p:txBody>
            <a:bodyPr/>
            <a:lstStyle/>
            <a:p>
              <a:endParaRPr lang="zh-CN" altLang="en-US"/>
            </a:p>
          </p:txBody>
        </p:sp>
        <p:sp>
          <p:nvSpPr>
            <p:cNvPr id="170" name="Rectangle 22"/>
            <p:cNvSpPr>
              <a:spLocks noChangeArrowheads="1"/>
            </p:cNvSpPr>
            <p:nvPr/>
          </p:nvSpPr>
          <p:spPr bwMode="auto">
            <a:xfrm>
              <a:off x="4036" y="1385"/>
              <a:ext cx="152" cy="187"/>
            </a:xfrm>
            <a:prstGeom prst="rect">
              <a:avLst/>
            </a:prstGeom>
            <a:solidFill>
              <a:srgbClr val="FFFF99"/>
            </a:solidFill>
            <a:ln w="9525">
              <a:noFill/>
              <a:miter lim="800000"/>
            </a:ln>
          </p:spPr>
          <p:txBody>
            <a:bodyPr/>
            <a:lstStyle/>
            <a:p>
              <a:endParaRPr lang="zh-CN" altLang="en-US"/>
            </a:p>
          </p:txBody>
        </p:sp>
        <p:sp>
          <p:nvSpPr>
            <p:cNvPr id="171" name="Freeform 24"/>
            <p:cNvSpPr/>
            <p:nvPr/>
          </p:nvSpPr>
          <p:spPr bwMode="auto">
            <a:xfrm>
              <a:off x="4386" y="1366"/>
              <a:ext cx="474" cy="113"/>
            </a:xfrm>
            <a:custGeom>
              <a:avLst/>
              <a:gdLst>
                <a:gd name="T0" fmla="*/ 0 w 1898"/>
                <a:gd name="T1" fmla="*/ 0 h 451"/>
                <a:gd name="T2" fmla="*/ 0 w 1898"/>
                <a:gd name="T3" fmla="*/ 0 h 451"/>
                <a:gd name="T4" fmla="*/ 0 w 1898"/>
                <a:gd name="T5" fmla="*/ 0 h 451"/>
                <a:gd name="T6" fmla="*/ 0 w 1898"/>
                <a:gd name="T7" fmla="*/ 0 h 451"/>
                <a:gd name="T8" fmla="*/ 0 60000 65536"/>
                <a:gd name="T9" fmla="*/ 0 60000 65536"/>
                <a:gd name="T10" fmla="*/ 0 60000 65536"/>
                <a:gd name="T11" fmla="*/ 0 60000 65536"/>
                <a:gd name="T12" fmla="*/ 0 w 1898"/>
                <a:gd name="T13" fmla="*/ 0 h 451"/>
                <a:gd name="T14" fmla="*/ 1898 w 1898"/>
                <a:gd name="T15" fmla="*/ 451 h 451"/>
              </a:gdLst>
              <a:ahLst/>
              <a:cxnLst>
                <a:cxn ang="T8">
                  <a:pos x="T0" y="T1"/>
                </a:cxn>
                <a:cxn ang="T9">
                  <a:pos x="T2" y="T3"/>
                </a:cxn>
                <a:cxn ang="T10">
                  <a:pos x="T4" y="T5"/>
                </a:cxn>
                <a:cxn ang="T11">
                  <a:pos x="T6" y="T7"/>
                </a:cxn>
              </a:cxnLst>
              <a:rect l="T12" t="T13" r="T14" b="T15"/>
              <a:pathLst>
                <a:path w="1898" h="451">
                  <a:moveTo>
                    <a:pt x="1898" y="451"/>
                  </a:moveTo>
                  <a:lnTo>
                    <a:pt x="1898" y="0"/>
                  </a:lnTo>
                  <a:lnTo>
                    <a:pt x="0" y="0"/>
                  </a:lnTo>
                  <a:lnTo>
                    <a:pt x="0" y="451"/>
                  </a:lnTo>
                </a:path>
              </a:pathLst>
            </a:custGeom>
            <a:noFill/>
            <a:ln w="11113">
              <a:solidFill>
                <a:srgbClr val="000000"/>
              </a:solidFill>
              <a:round/>
            </a:ln>
          </p:spPr>
          <p:txBody>
            <a:bodyPr/>
            <a:lstStyle/>
            <a:p>
              <a:endParaRPr lang="zh-CN" altLang="en-US"/>
            </a:p>
          </p:txBody>
        </p:sp>
        <p:sp>
          <p:nvSpPr>
            <p:cNvPr id="172" name="Freeform 25"/>
            <p:cNvSpPr/>
            <p:nvPr/>
          </p:nvSpPr>
          <p:spPr bwMode="auto">
            <a:xfrm>
              <a:off x="4860" y="1105"/>
              <a:ext cx="114" cy="374"/>
            </a:xfrm>
            <a:custGeom>
              <a:avLst/>
              <a:gdLst>
                <a:gd name="T0" fmla="*/ 0 w 454"/>
                <a:gd name="T1" fmla="*/ 0 h 1495"/>
                <a:gd name="T2" fmla="*/ 0 w 454"/>
                <a:gd name="T3" fmla="*/ 0 h 1495"/>
                <a:gd name="T4" fmla="*/ 0 w 454"/>
                <a:gd name="T5" fmla="*/ 0 h 1495"/>
                <a:gd name="T6" fmla="*/ 0 60000 65536"/>
                <a:gd name="T7" fmla="*/ 0 60000 65536"/>
                <a:gd name="T8" fmla="*/ 0 60000 65536"/>
                <a:gd name="T9" fmla="*/ 0 w 454"/>
                <a:gd name="T10" fmla="*/ 0 h 1495"/>
                <a:gd name="T11" fmla="*/ 454 w 454"/>
                <a:gd name="T12" fmla="*/ 1495 h 1495"/>
              </a:gdLst>
              <a:ahLst/>
              <a:cxnLst>
                <a:cxn ang="T6">
                  <a:pos x="T0" y="T1"/>
                </a:cxn>
                <a:cxn ang="T7">
                  <a:pos x="T2" y="T3"/>
                </a:cxn>
                <a:cxn ang="T8">
                  <a:pos x="T4" y="T5"/>
                </a:cxn>
              </a:cxnLst>
              <a:rect l="T9" t="T10" r="T11" b="T12"/>
              <a:pathLst>
                <a:path w="454" h="1495">
                  <a:moveTo>
                    <a:pt x="454" y="0"/>
                  </a:moveTo>
                  <a:lnTo>
                    <a:pt x="454" y="1495"/>
                  </a:lnTo>
                  <a:lnTo>
                    <a:pt x="0" y="1495"/>
                  </a:lnTo>
                </a:path>
              </a:pathLst>
            </a:custGeom>
            <a:noFill/>
            <a:ln w="11113">
              <a:solidFill>
                <a:srgbClr val="000000"/>
              </a:solidFill>
              <a:round/>
            </a:ln>
          </p:spPr>
          <p:txBody>
            <a:bodyPr/>
            <a:lstStyle/>
            <a:p>
              <a:endParaRPr lang="zh-CN" altLang="en-US"/>
            </a:p>
          </p:txBody>
        </p:sp>
        <p:sp>
          <p:nvSpPr>
            <p:cNvPr id="173" name="Freeform 27"/>
            <p:cNvSpPr/>
            <p:nvPr/>
          </p:nvSpPr>
          <p:spPr bwMode="auto">
            <a:xfrm>
              <a:off x="4386" y="1479"/>
              <a:ext cx="474" cy="485"/>
            </a:xfrm>
            <a:custGeom>
              <a:avLst/>
              <a:gdLst>
                <a:gd name="T0" fmla="*/ 0 w 1898"/>
                <a:gd name="T1" fmla="*/ 0 h 1942"/>
                <a:gd name="T2" fmla="*/ 0 w 1898"/>
                <a:gd name="T3" fmla="*/ 0 h 1942"/>
                <a:gd name="T4" fmla="*/ 0 w 1898"/>
                <a:gd name="T5" fmla="*/ 0 h 1942"/>
                <a:gd name="T6" fmla="*/ 0 w 1898"/>
                <a:gd name="T7" fmla="*/ 0 h 1942"/>
                <a:gd name="T8" fmla="*/ 0 60000 65536"/>
                <a:gd name="T9" fmla="*/ 0 60000 65536"/>
                <a:gd name="T10" fmla="*/ 0 60000 65536"/>
                <a:gd name="T11" fmla="*/ 0 60000 65536"/>
                <a:gd name="T12" fmla="*/ 0 w 1898"/>
                <a:gd name="T13" fmla="*/ 0 h 1942"/>
                <a:gd name="T14" fmla="*/ 1898 w 1898"/>
                <a:gd name="T15" fmla="*/ 1942 h 1942"/>
              </a:gdLst>
              <a:ahLst/>
              <a:cxnLst>
                <a:cxn ang="T8">
                  <a:pos x="T0" y="T1"/>
                </a:cxn>
                <a:cxn ang="T9">
                  <a:pos x="T2" y="T3"/>
                </a:cxn>
                <a:cxn ang="T10">
                  <a:pos x="T4" y="T5"/>
                </a:cxn>
                <a:cxn ang="T11">
                  <a:pos x="T6" y="T7"/>
                </a:cxn>
              </a:cxnLst>
              <a:rect l="T12" t="T13" r="T14" b="T15"/>
              <a:pathLst>
                <a:path w="1898" h="1942">
                  <a:moveTo>
                    <a:pt x="1898" y="0"/>
                  </a:moveTo>
                  <a:lnTo>
                    <a:pt x="1898" y="1942"/>
                  </a:lnTo>
                  <a:lnTo>
                    <a:pt x="0" y="1942"/>
                  </a:lnTo>
                  <a:lnTo>
                    <a:pt x="0" y="1527"/>
                  </a:lnTo>
                </a:path>
              </a:pathLst>
            </a:custGeom>
            <a:noFill/>
            <a:ln w="11113">
              <a:solidFill>
                <a:srgbClr val="000000"/>
              </a:solidFill>
              <a:round/>
            </a:ln>
          </p:spPr>
          <p:txBody>
            <a:bodyPr/>
            <a:lstStyle/>
            <a:p>
              <a:endParaRPr lang="zh-CN" altLang="en-US"/>
            </a:p>
          </p:txBody>
        </p:sp>
        <p:sp>
          <p:nvSpPr>
            <p:cNvPr id="174" name="Freeform 28"/>
            <p:cNvSpPr/>
            <p:nvPr/>
          </p:nvSpPr>
          <p:spPr bwMode="auto">
            <a:xfrm>
              <a:off x="3345" y="1366"/>
              <a:ext cx="472" cy="113"/>
            </a:xfrm>
            <a:custGeom>
              <a:avLst/>
              <a:gdLst>
                <a:gd name="T0" fmla="*/ 0 w 1889"/>
                <a:gd name="T1" fmla="*/ 0 h 451"/>
                <a:gd name="T2" fmla="*/ 0 w 1889"/>
                <a:gd name="T3" fmla="*/ 0 h 451"/>
                <a:gd name="T4" fmla="*/ 0 w 1889"/>
                <a:gd name="T5" fmla="*/ 0 h 451"/>
                <a:gd name="T6" fmla="*/ 0 w 1889"/>
                <a:gd name="T7" fmla="*/ 0 h 451"/>
                <a:gd name="T8" fmla="*/ 0 60000 65536"/>
                <a:gd name="T9" fmla="*/ 0 60000 65536"/>
                <a:gd name="T10" fmla="*/ 0 60000 65536"/>
                <a:gd name="T11" fmla="*/ 0 60000 65536"/>
                <a:gd name="T12" fmla="*/ 0 w 1889"/>
                <a:gd name="T13" fmla="*/ 0 h 451"/>
                <a:gd name="T14" fmla="*/ 1889 w 1889"/>
                <a:gd name="T15" fmla="*/ 451 h 451"/>
              </a:gdLst>
              <a:ahLst/>
              <a:cxnLst>
                <a:cxn ang="T8">
                  <a:pos x="T0" y="T1"/>
                </a:cxn>
                <a:cxn ang="T9">
                  <a:pos x="T2" y="T3"/>
                </a:cxn>
                <a:cxn ang="T10">
                  <a:pos x="T4" y="T5"/>
                </a:cxn>
                <a:cxn ang="T11">
                  <a:pos x="T6" y="T7"/>
                </a:cxn>
              </a:cxnLst>
              <a:rect l="T12" t="T13" r="T14" b="T15"/>
              <a:pathLst>
                <a:path w="1889" h="451">
                  <a:moveTo>
                    <a:pt x="1889" y="451"/>
                  </a:moveTo>
                  <a:lnTo>
                    <a:pt x="1889" y="0"/>
                  </a:lnTo>
                  <a:lnTo>
                    <a:pt x="0" y="0"/>
                  </a:lnTo>
                  <a:lnTo>
                    <a:pt x="0" y="451"/>
                  </a:lnTo>
                </a:path>
              </a:pathLst>
            </a:custGeom>
            <a:noFill/>
            <a:ln w="11113">
              <a:solidFill>
                <a:srgbClr val="000000"/>
              </a:solidFill>
              <a:round/>
            </a:ln>
          </p:spPr>
          <p:txBody>
            <a:bodyPr/>
            <a:lstStyle/>
            <a:p>
              <a:endParaRPr lang="zh-CN" altLang="en-US"/>
            </a:p>
          </p:txBody>
        </p:sp>
        <p:sp>
          <p:nvSpPr>
            <p:cNvPr id="175" name="Line 29"/>
            <p:cNvSpPr>
              <a:spLocks noChangeShapeType="1"/>
            </p:cNvSpPr>
            <p:nvPr/>
          </p:nvSpPr>
          <p:spPr bwMode="auto">
            <a:xfrm flipH="1">
              <a:off x="3232" y="1479"/>
              <a:ext cx="113" cy="1"/>
            </a:xfrm>
            <a:prstGeom prst="line">
              <a:avLst/>
            </a:prstGeom>
            <a:noFill/>
            <a:ln w="11113">
              <a:solidFill>
                <a:srgbClr val="000000"/>
              </a:solidFill>
              <a:round/>
            </a:ln>
          </p:spPr>
          <p:txBody>
            <a:bodyPr/>
            <a:lstStyle/>
            <a:p>
              <a:endParaRPr lang="zh-CN" altLang="en-US"/>
            </a:p>
          </p:txBody>
        </p:sp>
        <p:sp>
          <p:nvSpPr>
            <p:cNvPr id="176" name="Freeform 30"/>
            <p:cNvSpPr/>
            <p:nvPr/>
          </p:nvSpPr>
          <p:spPr bwMode="auto">
            <a:xfrm>
              <a:off x="3222" y="1254"/>
              <a:ext cx="676" cy="225"/>
            </a:xfrm>
            <a:custGeom>
              <a:avLst/>
              <a:gdLst>
                <a:gd name="T0" fmla="*/ 0 w 2665"/>
                <a:gd name="T1" fmla="*/ 0 h 900"/>
                <a:gd name="T2" fmla="*/ 0 w 2665"/>
                <a:gd name="T3" fmla="*/ 0 h 900"/>
                <a:gd name="T4" fmla="*/ 0 w 2665"/>
                <a:gd name="T5" fmla="*/ 0 h 900"/>
                <a:gd name="T6" fmla="*/ 0 60000 65536"/>
                <a:gd name="T7" fmla="*/ 0 60000 65536"/>
                <a:gd name="T8" fmla="*/ 0 60000 65536"/>
                <a:gd name="T9" fmla="*/ 0 w 2665"/>
                <a:gd name="T10" fmla="*/ 0 h 900"/>
                <a:gd name="T11" fmla="*/ 2665 w 2665"/>
                <a:gd name="T12" fmla="*/ 900 h 900"/>
              </a:gdLst>
              <a:ahLst/>
              <a:cxnLst>
                <a:cxn ang="T6">
                  <a:pos x="T0" y="T1"/>
                </a:cxn>
                <a:cxn ang="T7">
                  <a:pos x="T2" y="T3"/>
                </a:cxn>
                <a:cxn ang="T8">
                  <a:pos x="T4" y="T5"/>
                </a:cxn>
              </a:cxnLst>
              <a:rect l="T9" t="T10" r="T11" b="T12"/>
              <a:pathLst>
                <a:path w="2665" h="900">
                  <a:moveTo>
                    <a:pt x="0" y="900"/>
                  </a:moveTo>
                  <a:lnTo>
                    <a:pt x="0" y="0"/>
                  </a:lnTo>
                  <a:lnTo>
                    <a:pt x="2665" y="0"/>
                  </a:lnTo>
                </a:path>
              </a:pathLst>
            </a:custGeom>
            <a:noFill/>
            <a:ln w="11113">
              <a:solidFill>
                <a:srgbClr val="000000"/>
              </a:solidFill>
              <a:round/>
            </a:ln>
          </p:spPr>
          <p:txBody>
            <a:bodyPr/>
            <a:lstStyle/>
            <a:p>
              <a:endParaRPr lang="zh-CN" altLang="en-US"/>
            </a:p>
          </p:txBody>
        </p:sp>
        <p:sp>
          <p:nvSpPr>
            <p:cNvPr id="177" name="Line 31"/>
            <p:cNvSpPr>
              <a:spLocks noChangeShapeType="1"/>
            </p:cNvSpPr>
            <p:nvPr/>
          </p:nvSpPr>
          <p:spPr bwMode="auto">
            <a:xfrm>
              <a:off x="3193" y="1479"/>
              <a:ext cx="39" cy="1"/>
            </a:xfrm>
            <a:prstGeom prst="line">
              <a:avLst/>
            </a:prstGeom>
            <a:noFill/>
            <a:ln w="11113">
              <a:solidFill>
                <a:srgbClr val="000000"/>
              </a:solidFill>
              <a:round/>
            </a:ln>
          </p:spPr>
          <p:txBody>
            <a:bodyPr/>
            <a:lstStyle/>
            <a:p>
              <a:endParaRPr lang="zh-CN" altLang="en-US"/>
            </a:p>
          </p:txBody>
        </p:sp>
        <p:sp>
          <p:nvSpPr>
            <p:cNvPr id="178" name="Line 32"/>
            <p:cNvSpPr>
              <a:spLocks noChangeShapeType="1"/>
            </p:cNvSpPr>
            <p:nvPr/>
          </p:nvSpPr>
          <p:spPr bwMode="auto">
            <a:xfrm>
              <a:off x="3156" y="1479"/>
              <a:ext cx="37" cy="1"/>
            </a:xfrm>
            <a:prstGeom prst="line">
              <a:avLst/>
            </a:prstGeom>
            <a:noFill/>
            <a:ln w="11113">
              <a:solidFill>
                <a:srgbClr val="000000"/>
              </a:solidFill>
              <a:round/>
            </a:ln>
          </p:spPr>
          <p:txBody>
            <a:bodyPr/>
            <a:lstStyle/>
            <a:p>
              <a:endParaRPr lang="zh-CN" altLang="en-US"/>
            </a:p>
          </p:txBody>
        </p:sp>
        <p:sp>
          <p:nvSpPr>
            <p:cNvPr id="179" name="Freeform 33"/>
            <p:cNvSpPr/>
            <p:nvPr/>
          </p:nvSpPr>
          <p:spPr bwMode="auto">
            <a:xfrm>
              <a:off x="2805" y="1237"/>
              <a:ext cx="184" cy="205"/>
            </a:xfrm>
            <a:custGeom>
              <a:avLst/>
              <a:gdLst>
                <a:gd name="T0" fmla="*/ 0 w 543"/>
                <a:gd name="T1" fmla="*/ 0 h 822"/>
                <a:gd name="T2" fmla="*/ 0 w 543"/>
                <a:gd name="T3" fmla="*/ 0 h 822"/>
                <a:gd name="T4" fmla="*/ 0 w 543"/>
                <a:gd name="T5" fmla="*/ 0 h 822"/>
                <a:gd name="T6" fmla="*/ 0 w 543"/>
                <a:gd name="T7" fmla="*/ 0 h 822"/>
                <a:gd name="T8" fmla="*/ 0 60000 65536"/>
                <a:gd name="T9" fmla="*/ 0 60000 65536"/>
                <a:gd name="T10" fmla="*/ 0 60000 65536"/>
                <a:gd name="T11" fmla="*/ 0 60000 65536"/>
                <a:gd name="T12" fmla="*/ 0 w 543"/>
                <a:gd name="T13" fmla="*/ 0 h 822"/>
                <a:gd name="T14" fmla="*/ 543 w 543"/>
                <a:gd name="T15" fmla="*/ 822 h 822"/>
              </a:gdLst>
              <a:ahLst/>
              <a:cxnLst>
                <a:cxn ang="T8">
                  <a:pos x="T0" y="T1"/>
                </a:cxn>
                <a:cxn ang="T9">
                  <a:pos x="T2" y="T3"/>
                </a:cxn>
                <a:cxn ang="T10">
                  <a:pos x="T4" y="T5"/>
                </a:cxn>
                <a:cxn ang="T11">
                  <a:pos x="T6" y="T7"/>
                </a:cxn>
              </a:cxnLst>
              <a:rect l="T12" t="T13" r="T14" b="T15"/>
              <a:pathLst>
                <a:path w="543" h="822">
                  <a:moveTo>
                    <a:pt x="0" y="0"/>
                  </a:moveTo>
                  <a:lnTo>
                    <a:pt x="302" y="0"/>
                  </a:lnTo>
                  <a:lnTo>
                    <a:pt x="302" y="822"/>
                  </a:lnTo>
                  <a:lnTo>
                    <a:pt x="543" y="822"/>
                  </a:lnTo>
                </a:path>
              </a:pathLst>
            </a:custGeom>
            <a:noFill/>
            <a:ln w="11113">
              <a:solidFill>
                <a:srgbClr val="000000"/>
              </a:solidFill>
              <a:round/>
            </a:ln>
          </p:spPr>
          <p:txBody>
            <a:bodyPr/>
            <a:lstStyle/>
            <a:p>
              <a:endParaRPr lang="zh-CN" altLang="en-US"/>
            </a:p>
          </p:txBody>
        </p:sp>
        <p:sp>
          <p:nvSpPr>
            <p:cNvPr id="180" name="Freeform 34"/>
            <p:cNvSpPr/>
            <p:nvPr/>
          </p:nvSpPr>
          <p:spPr bwMode="auto">
            <a:xfrm>
              <a:off x="2304" y="1366"/>
              <a:ext cx="473" cy="113"/>
            </a:xfrm>
            <a:custGeom>
              <a:avLst/>
              <a:gdLst>
                <a:gd name="T0" fmla="*/ 0 w 1893"/>
                <a:gd name="T1" fmla="*/ 0 h 451"/>
                <a:gd name="T2" fmla="*/ 0 w 1893"/>
                <a:gd name="T3" fmla="*/ 0 h 451"/>
                <a:gd name="T4" fmla="*/ 0 w 1893"/>
                <a:gd name="T5" fmla="*/ 0 h 451"/>
                <a:gd name="T6" fmla="*/ 0 w 1893"/>
                <a:gd name="T7" fmla="*/ 0 h 451"/>
                <a:gd name="T8" fmla="*/ 0 60000 65536"/>
                <a:gd name="T9" fmla="*/ 0 60000 65536"/>
                <a:gd name="T10" fmla="*/ 0 60000 65536"/>
                <a:gd name="T11" fmla="*/ 0 60000 65536"/>
                <a:gd name="T12" fmla="*/ 0 w 1893"/>
                <a:gd name="T13" fmla="*/ 0 h 451"/>
                <a:gd name="T14" fmla="*/ 1893 w 1893"/>
                <a:gd name="T15" fmla="*/ 451 h 451"/>
              </a:gdLst>
              <a:ahLst/>
              <a:cxnLst>
                <a:cxn ang="T8">
                  <a:pos x="T0" y="T1"/>
                </a:cxn>
                <a:cxn ang="T9">
                  <a:pos x="T2" y="T3"/>
                </a:cxn>
                <a:cxn ang="T10">
                  <a:pos x="T4" y="T5"/>
                </a:cxn>
                <a:cxn ang="T11">
                  <a:pos x="T6" y="T7"/>
                </a:cxn>
              </a:cxnLst>
              <a:rect l="T12" t="T13" r="T14" b="T15"/>
              <a:pathLst>
                <a:path w="1893" h="451">
                  <a:moveTo>
                    <a:pt x="1893" y="451"/>
                  </a:moveTo>
                  <a:lnTo>
                    <a:pt x="1893" y="0"/>
                  </a:lnTo>
                  <a:lnTo>
                    <a:pt x="0" y="0"/>
                  </a:lnTo>
                  <a:lnTo>
                    <a:pt x="0" y="451"/>
                  </a:lnTo>
                </a:path>
              </a:pathLst>
            </a:custGeom>
            <a:noFill/>
            <a:ln w="11113">
              <a:solidFill>
                <a:srgbClr val="000000"/>
              </a:solidFill>
              <a:round/>
            </a:ln>
          </p:spPr>
          <p:txBody>
            <a:bodyPr/>
            <a:lstStyle/>
            <a:p>
              <a:endParaRPr lang="zh-CN" altLang="en-US"/>
            </a:p>
          </p:txBody>
        </p:sp>
        <p:sp>
          <p:nvSpPr>
            <p:cNvPr id="181" name="Line 35"/>
            <p:cNvSpPr>
              <a:spLocks noChangeShapeType="1"/>
            </p:cNvSpPr>
            <p:nvPr/>
          </p:nvSpPr>
          <p:spPr bwMode="auto">
            <a:xfrm>
              <a:off x="2777" y="1489"/>
              <a:ext cx="77" cy="1"/>
            </a:xfrm>
            <a:prstGeom prst="line">
              <a:avLst/>
            </a:prstGeom>
            <a:noFill/>
            <a:ln w="11113">
              <a:solidFill>
                <a:srgbClr val="000000"/>
              </a:solidFill>
              <a:round/>
            </a:ln>
          </p:spPr>
          <p:txBody>
            <a:bodyPr/>
            <a:lstStyle/>
            <a:p>
              <a:endParaRPr lang="zh-CN" altLang="en-US"/>
            </a:p>
          </p:txBody>
        </p:sp>
        <p:sp>
          <p:nvSpPr>
            <p:cNvPr id="182" name="Line 36"/>
            <p:cNvSpPr>
              <a:spLocks noChangeShapeType="1"/>
            </p:cNvSpPr>
            <p:nvPr/>
          </p:nvSpPr>
          <p:spPr bwMode="auto">
            <a:xfrm flipV="1">
              <a:off x="2854" y="989"/>
              <a:ext cx="1" cy="490"/>
            </a:xfrm>
            <a:prstGeom prst="line">
              <a:avLst/>
            </a:prstGeom>
            <a:noFill/>
            <a:ln w="11113">
              <a:solidFill>
                <a:srgbClr val="000000"/>
              </a:solidFill>
              <a:round/>
            </a:ln>
          </p:spPr>
          <p:txBody>
            <a:bodyPr/>
            <a:lstStyle/>
            <a:p>
              <a:endParaRPr lang="zh-CN" altLang="en-US"/>
            </a:p>
          </p:txBody>
        </p:sp>
        <p:sp>
          <p:nvSpPr>
            <p:cNvPr id="183" name="Freeform 40"/>
            <p:cNvSpPr/>
            <p:nvPr/>
          </p:nvSpPr>
          <p:spPr bwMode="auto">
            <a:xfrm>
              <a:off x="2854" y="1459"/>
              <a:ext cx="135" cy="38"/>
            </a:xfrm>
            <a:custGeom>
              <a:avLst/>
              <a:gdLst>
                <a:gd name="T0" fmla="*/ 0 w 543"/>
                <a:gd name="T1" fmla="*/ 0 h 152"/>
                <a:gd name="T2" fmla="*/ 0 w 543"/>
                <a:gd name="T3" fmla="*/ 0 h 152"/>
                <a:gd name="T4" fmla="*/ 0 w 543"/>
                <a:gd name="T5" fmla="*/ 0 h 152"/>
                <a:gd name="T6" fmla="*/ 0 60000 65536"/>
                <a:gd name="T7" fmla="*/ 0 60000 65536"/>
                <a:gd name="T8" fmla="*/ 0 60000 65536"/>
                <a:gd name="T9" fmla="*/ 0 w 543"/>
                <a:gd name="T10" fmla="*/ 0 h 152"/>
                <a:gd name="T11" fmla="*/ 543 w 543"/>
                <a:gd name="T12" fmla="*/ 152 h 152"/>
              </a:gdLst>
              <a:ahLst/>
              <a:cxnLst>
                <a:cxn ang="T6">
                  <a:pos x="T0" y="T1"/>
                </a:cxn>
                <a:cxn ang="T7">
                  <a:pos x="T2" y="T3"/>
                </a:cxn>
                <a:cxn ang="T8">
                  <a:pos x="T4" y="T5"/>
                </a:cxn>
              </a:cxnLst>
              <a:rect l="T9" t="T10" r="T11" b="T12"/>
              <a:pathLst>
                <a:path w="543" h="152">
                  <a:moveTo>
                    <a:pt x="0" y="0"/>
                  </a:moveTo>
                  <a:lnTo>
                    <a:pt x="0" y="152"/>
                  </a:lnTo>
                  <a:lnTo>
                    <a:pt x="543" y="152"/>
                  </a:lnTo>
                </a:path>
              </a:pathLst>
            </a:custGeom>
            <a:noFill/>
            <a:ln w="11113">
              <a:solidFill>
                <a:srgbClr val="000000"/>
              </a:solidFill>
              <a:round/>
            </a:ln>
          </p:spPr>
          <p:txBody>
            <a:bodyPr/>
            <a:lstStyle/>
            <a:p>
              <a:endParaRPr lang="zh-CN" altLang="en-US"/>
            </a:p>
          </p:txBody>
        </p:sp>
        <p:sp>
          <p:nvSpPr>
            <p:cNvPr id="184" name="Freeform 41"/>
            <p:cNvSpPr/>
            <p:nvPr/>
          </p:nvSpPr>
          <p:spPr bwMode="auto">
            <a:xfrm>
              <a:off x="3345" y="1629"/>
              <a:ext cx="95" cy="75"/>
            </a:xfrm>
            <a:custGeom>
              <a:avLst/>
              <a:gdLst>
                <a:gd name="T0" fmla="*/ 0 w 380"/>
                <a:gd name="T1" fmla="*/ 0 h 299"/>
                <a:gd name="T2" fmla="*/ 0 w 380"/>
                <a:gd name="T3" fmla="*/ 0 h 299"/>
                <a:gd name="T4" fmla="*/ 0 w 380"/>
                <a:gd name="T5" fmla="*/ 0 h 299"/>
                <a:gd name="T6" fmla="*/ 0 60000 65536"/>
                <a:gd name="T7" fmla="*/ 0 60000 65536"/>
                <a:gd name="T8" fmla="*/ 0 60000 65536"/>
                <a:gd name="T9" fmla="*/ 0 w 380"/>
                <a:gd name="T10" fmla="*/ 0 h 299"/>
                <a:gd name="T11" fmla="*/ 380 w 380"/>
                <a:gd name="T12" fmla="*/ 299 h 299"/>
              </a:gdLst>
              <a:ahLst/>
              <a:cxnLst>
                <a:cxn ang="T6">
                  <a:pos x="T0" y="T1"/>
                </a:cxn>
                <a:cxn ang="T7">
                  <a:pos x="T2" y="T3"/>
                </a:cxn>
                <a:cxn ang="T8">
                  <a:pos x="T4" y="T5"/>
                </a:cxn>
              </a:cxnLst>
              <a:rect l="T9" t="T10" r="T11" b="T12"/>
              <a:pathLst>
                <a:path w="380" h="299">
                  <a:moveTo>
                    <a:pt x="0" y="0"/>
                  </a:moveTo>
                  <a:lnTo>
                    <a:pt x="380" y="143"/>
                  </a:lnTo>
                  <a:lnTo>
                    <a:pt x="0" y="299"/>
                  </a:lnTo>
                </a:path>
              </a:pathLst>
            </a:custGeom>
            <a:noFill/>
            <a:ln w="11113">
              <a:solidFill>
                <a:srgbClr val="000000"/>
              </a:solidFill>
              <a:round/>
            </a:ln>
          </p:spPr>
          <p:txBody>
            <a:bodyPr/>
            <a:lstStyle/>
            <a:p>
              <a:endParaRPr lang="zh-CN" altLang="en-US"/>
            </a:p>
          </p:txBody>
        </p:sp>
        <p:sp>
          <p:nvSpPr>
            <p:cNvPr id="185" name="Line 42"/>
            <p:cNvSpPr>
              <a:spLocks noChangeShapeType="1"/>
            </p:cNvSpPr>
            <p:nvPr/>
          </p:nvSpPr>
          <p:spPr bwMode="auto">
            <a:xfrm>
              <a:off x="3345" y="1629"/>
              <a:ext cx="1" cy="36"/>
            </a:xfrm>
            <a:prstGeom prst="line">
              <a:avLst/>
            </a:prstGeom>
            <a:noFill/>
            <a:ln w="11113">
              <a:solidFill>
                <a:srgbClr val="000000"/>
              </a:solidFill>
              <a:round/>
            </a:ln>
          </p:spPr>
          <p:txBody>
            <a:bodyPr/>
            <a:lstStyle/>
            <a:p>
              <a:endParaRPr lang="zh-CN" altLang="en-US"/>
            </a:p>
          </p:txBody>
        </p:sp>
        <p:sp>
          <p:nvSpPr>
            <p:cNvPr id="186" name="Line 43"/>
            <p:cNvSpPr>
              <a:spLocks noChangeShapeType="1"/>
            </p:cNvSpPr>
            <p:nvPr/>
          </p:nvSpPr>
          <p:spPr bwMode="auto">
            <a:xfrm>
              <a:off x="3345" y="1665"/>
              <a:ext cx="1" cy="39"/>
            </a:xfrm>
            <a:prstGeom prst="line">
              <a:avLst/>
            </a:prstGeom>
            <a:noFill/>
            <a:ln w="11113">
              <a:solidFill>
                <a:srgbClr val="000000"/>
              </a:solidFill>
              <a:round/>
            </a:ln>
          </p:spPr>
          <p:txBody>
            <a:bodyPr/>
            <a:lstStyle/>
            <a:p>
              <a:endParaRPr lang="zh-CN" altLang="en-US"/>
            </a:p>
          </p:txBody>
        </p:sp>
        <p:sp>
          <p:nvSpPr>
            <p:cNvPr id="187" name="Freeform 46"/>
            <p:cNvSpPr/>
            <p:nvPr/>
          </p:nvSpPr>
          <p:spPr bwMode="auto">
            <a:xfrm>
              <a:off x="3074" y="1673"/>
              <a:ext cx="274" cy="404"/>
            </a:xfrm>
            <a:custGeom>
              <a:avLst/>
              <a:gdLst>
                <a:gd name="T0" fmla="*/ 0 w 523"/>
                <a:gd name="T1" fmla="*/ 0 h 1648"/>
                <a:gd name="T2" fmla="*/ 0 w 523"/>
                <a:gd name="T3" fmla="*/ 0 h 1648"/>
                <a:gd name="T4" fmla="*/ 0 w 523"/>
                <a:gd name="T5" fmla="*/ 0 h 1648"/>
                <a:gd name="T6" fmla="*/ 0 60000 65536"/>
                <a:gd name="T7" fmla="*/ 0 60000 65536"/>
                <a:gd name="T8" fmla="*/ 0 60000 65536"/>
                <a:gd name="T9" fmla="*/ 0 w 523"/>
                <a:gd name="T10" fmla="*/ 0 h 1648"/>
                <a:gd name="T11" fmla="*/ 523 w 523"/>
                <a:gd name="T12" fmla="*/ 1648 h 1648"/>
              </a:gdLst>
              <a:ahLst/>
              <a:cxnLst>
                <a:cxn ang="T6">
                  <a:pos x="T0" y="T1"/>
                </a:cxn>
                <a:cxn ang="T7">
                  <a:pos x="T2" y="T3"/>
                </a:cxn>
                <a:cxn ang="T8">
                  <a:pos x="T4" y="T5"/>
                </a:cxn>
              </a:cxnLst>
              <a:rect l="T9" t="T10" r="T11" b="T12"/>
              <a:pathLst>
                <a:path w="523" h="1648">
                  <a:moveTo>
                    <a:pt x="523" y="0"/>
                  </a:moveTo>
                  <a:lnTo>
                    <a:pt x="0" y="0"/>
                  </a:lnTo>
                  <a:lnTo>
                    <a:pt x="0" y="1648"/>
                  </a:lnTo>
                </a:path>
              </a:pathLst>
            </a:custGeom>
            <a:noFill/>
            <a:ln w="11113">
              <a:solidFill>
                <a:srgbClr val="000000"/>
              </a:solidFill>
              <a:round/>
            </a:ln>
          </p:spPr>
          <p:txBody>
            <a:bodyPr/>
            <a:lstStyle/>
            <a:p>
              <a:endParaRPr lang="zh-CN" altLang="en-US"/>
            </a:p>
          </p:txBody>
        </p:sp>
        <p:sp>
          <p:nvSpPr>
            <p:cNvPr id="188" name="Freeform 47"/>
            <p:cNvSpPr/>
            <p:nvPr/>
          </p:nvSpPr>
          <p:spPr bwMode="auto">
            <a:xfrm>
              <a:off x="3345" y="1479"/>
              <a:ext cx="472" cy="485"/>
            </a:xfrm>
            <a:custGeom>
              <a:avLst/>
              <a:gdLst>
                <a:gd name="T0" fmla="*/ 0 w 1889"/>
                <a:gd name="T1" fmla="*/ 0 h 1942"/>
                <a:gd name="T2" fmla="*/ 0 w 1889"/>
                <a:gd name="T3" fmla="*/ 0 h 1942"/>
                <a:gd name="T4" fmla="*/ 0 w 1889"/>
                <a:gd name="T5" fmla="*/ 0 h 1942"/>
                <a:gd name="T6" fmla="*/ 0 w 1889"/>
                <a:gd name="T7" fmla="*/ 0 h 1942"/>
                <a:gd name="T8" fmla="*/ 0 60000 65536"/>
                <a:gd name="T9" fmla="*/ 0 60000 65536"/>
                <a:gd name="T10" fmla="*/ 0 60000 65536"/>
                <a:gd name="T11" fmla="*/ 0 60000 65536"/>
                <a:gd name="T12" fmla="*/ 0 w 1889"/>
                <a:gd name="T13" fmla="*/ 0 h 1942"/>
                <a:gd name="T14" fmla="*/ 1889 w 1889"/>
                <a:gd name="T15" fmla="*/ 1942 h 1942"/>
              </a:gdLst>
              <a:ahLst/>
              <a:cxnLst>
                <a:cxn ang="T8">
                  <a:pos x="T0" y="T1"/>
                </a:cxn>
                <a:cxn ang="T9">
                  <a:pos x="T2" y="T3"/>
                </a:cxn>
                <a:cxn ang="T10">
                  <a:pos x="T4" y="T5"/>
                </a:cxn>
                <a:cxn ang="T11">
                  <a:pos x="T6" y="T7"/>
                </a:cxn>
              </a:cxnLst>
              <a:rect l="T12" t="T13" r="T14" b="T15"/>
              <a:pathLst>
                <a:path w="1889" h="1942">
                  <a:moveTo>
                    <a:pt x="0" y="1493"/>
                  </a:moveTo>
                  <a:lnTo>
                    <a:pt x="0" y="1942"/>
                  </a:lnTo>
                  <a:lnTo>
                    <a:pt x="1889" y="1942"/>
                  </a:lnTo>
                  <a:lnTo>
                    <a:pt x="1889" y="0"/>
                  </a:lnTo>
                </a:path>
              </a:pathLst>
            </a:custGeom>
            <a:noFill/>
            <a:ln w="11113">
              <a:solidFill>
                <a:srgbClr val="000000"/>
              </a:solidFill>
              <a:round/>
            </a:ln>
          </p:spPr>
          <p:txBody>
            <a:bodyPr/>
            <a:lstStyle/>
            <a:p>
              <a:endParaRPr lang="zh-CN" altLang="en-US"/>
            </a:p>
          </p:txBody>
        </p:sp>
        <p:sp>
          <p:nvSpPr>
            <p:cNvPr id="189" name="Line 49"/>
            <p:cNvSpPr>
              <a:spLocks noChangeShapeType="1"/>
            </p:cNvSpPr>
            <p:nvPr/>
          </p:nvSpPr>
          <p:spPr bwMode="auto">
            <a:xfrm>
              <a:off x="3345" y="1704"/>
              <a:ext cx="1" cy="148"/>
            </a:xfrm>
            <a:prstGeom prst="line">
              <a:avLst/>
            </a:prstGeom>
            <a:noFill/>
            <a:ln w="11113">
              <a:solidFill>
                <a:srgbClr val="000000"/>
              </a:solidFill>
              <a:round/>
            </a:ln>
          </p:spPr>
          <p:txBody>
            <a:bodyPr/>
            <a:lstStyle/>
            <a:p>
              <a:endParaRPr lang="zh-CN" altLang="en-US"/>
            </a:p>
          </p:txBody>
        </p:sp>
        <p:sp>
          <p:nvSpPr>
            <p:cNvPr id="190" name="Freeform 50"/>
            <p:cNvSpPr/>
            <p:nvPr/>
          </p:nvSpPr>
          <p:spPr bwMode="auto">
            <a:xfrm>
              <a:off x="3223" y="1665"/>
              <a:ext cx="122" cy="187"/>
            </a:xfrm>
            <a:custGeom>
              <a:avLst/>
              <a:gdLst>
                <a:gd name="T0" fmla="*/ 0 w 610"/>
                <a:gd name="T1" fmla="*/ 0 h 748"/>
                <a:gd name="T2" fmla="*/ 0 w 610"/>
                <a:gd name="T3" fmla="*/ 0 h 748"/>
                <a:gd name="T4" fmla="*/ 0 w 610"/>
                <a:gd name="T5" fmla="*/ 0 h 748"/>
                <a:gd name="T6" fmla="*/ 0 60000 65536"/>
                <a:gd name="T7" fmla="*/ 0 60000 65536"/>
                <a:gd name="T8" fmla="*/ 0 60000 65536"/>
                <a:gd name="T9" fmla="*/ 0 w 610"/>
                <a:gd name="T10" fmla="*/ 0 h 748"/>
                <a:gd name="T11" fmla="*/ 610 w 610"/>
                <a:gd name="T12" fmla="*/ 748 h 748"/>
              </a:gdLst>
              <a:ahLst/>
              <a:cxnLst>
                <a:cxn ang="T6">
                  <a:pos x="T0" y="T1"/>
                </a:cxn>
                <a:cxn ang="T7">
                  <a:pos x="T2" y="T3"/>
                </a:cxn>
                <a:cxn ang="T8">
                  <a:pos x="T4" y="T5"/>
                </a:cxn>
              </a:cxnLst>
              <a:rect l="T9" t="T10" r="T11" b="T12"/>
              <a:pathLst>
                <a:path w="610" h="748">
                  <a:moveTo>
                    <a:pt x="610" y="748"/>
                  </a:moveTo>
                  <a:lnTo>
                    <a:pt x="0" y="748"/>
                  </a:lnTo>
                  <a:lnTo>
                    <a:pt x="0" y="0"/>
                  </a:lnTo>
                </a:path>
              </a:pathLst>
            </a:custGeom>
            <a:noFill/>
            <a:ln w="11113">
              <a:solidFill>
                <a:srgbClr val="000000"/>
              </a:solidFill>
              <a:round/>
            </a:ln>
          </p:spPr>
          <p:txBody>
            <a:bodyPr/>
            <a:lstStyle/>
            <a:p>
              <a:endParaRPr lang="zh-CN" altLang="en-US"/>
            </a:p>
          </p:txBody>
        </p:sp>
        <p:sp>
          <p:nvSpPr>
            <p:cNvPr id="192" name="Rectangle 52"/>
            <p:cNvSpPr>
              <a:spLocks noChangeArrowheads="1"/>
            </p:cNvSpPr>
            <p:nvPr/>
          </p:nvSpPr>
          <p:spPr bwMode="auto">
            <a:xfrm>
              <a:off x="2999" y="1388"/>
              <a:ext cx="145" cy="181"/>
            </a:xfrm>
            <a:prstGeom prst="rect">
              <a:avLst/>
            </a:prstGeom>
            <a:noFill/>
            <a:ln w="11113">
              <a:solidFill>
                <a:srgbClr val="000000"/>
              </a:solidFill>
              <a:miter lim="800000"/>
            </a:ln>
          </p:spPr>
          <p:txBody>
            <a:bodyPr/>
            <a:lstStyle/>
            <a:p>
              <a:endParaRPr lang="zh-CN" altLang="en-US"/>
            </a:p>
          </p:txBody>
        </p:sp>
        <p:sp>
          <p:nvSpPr>
            <p:cNvPr id="193" name="Freeform 53"/>
            <p:cNvSpPr/>
            <p:nvPr/>
          </p:nvSpPr>
          <p:spPr bwMode="auto">
            <a:xfrm>
              <a:off x="2304" y="1479"/>
              <a:ext cx="473" cy="485"/>
            </a:xfrm>
            <a:custGeom>
              <a:avLst/>
              <a:gdLst>
                <a:gd name="T0" fmla="*/ 0 w 1893"/>
                <a:gd name="T1" fmla="*/ 0 h 1942"/>
                <a:gd name="T2" fmla="*/ 0 w 1893"/>
                <a:gd name="T3" fmla="*/ 0 h 1942"/>
                <a:gd name="T4" fmla="*/ 0 w 1893"/>
                <a:gd name="T5" fmla="*/ 0 h 1942"/>
                <a:gd name="T6" fmla="*/ 0 w 1893"/>
                <a:gd name="T7" fmla="*/ 0 h 1942"/>
                <a:gd name="T8" fmla="*/ 0 60000 65536"/>
                <a:gd name="T9" fmla="*/ 0 60000 65536"/>
                <a:gd name="T10" fmla="*/ 0 60000 65536"/>
                <a:gd name="T11" fmla="*/ 0 60000 65536"/>
                <a:gd name="T12" fmla="*/ 0 w 1893"/>
                <a:gd name="T13" fmla="*/ 0 h 1942"/>
                <a:gd name="T14" fmla="*/ 1893 w 1893"/>
                <a:gd name="T15" fmla="*/ 1942 h 1942"/>
              </a:gdLst>
              <a:ahLst/>
              <a:cxnLst>
                <a:cxn ang="T8">
                  <a:pos x="T0" y="T1"/>
                </a:cxn>
                <a:cxn ang="T9">
                  <a:pos x="T2" y="T3"/>
                </a:cxn>
                <a:cxn ang="T10">
                  <a:pos x="T4" y="T5"/>
                </a:cxn>
                <a:cxn ang="T11">
                  <a:pos x="T6" y="T7"/>
                </a:cxn>
              </a:cxnLst>
              <a:rect l="T12" t="T13" r="T14" b="T15"/>
              <a:pathLst>
                <a:path w="1893" h="1942">
                  <a:moveTo>
                    <a:pt x="0" y="1493"/>
                  </a:moveTo>
                  <a:lnTo>
                    <a:pt x="0" y="1942"/>
                  </a:lnTo>
                  <a:lnTo>
                    <a:pt x="1893" y="1942"/>
                  </a:lnTo>
                  <a:lnTo>
                    <a:pt x="1893" y="0"/>
                  </a:lnTo>
                </a:path>
              </a:pathLst>
            </a:custGeom>
            <a:noFill/>
            <a:ln w="11113">
              <a:solidFill>
                <a:srgbClr val="000000"/>
              </a:solidFill>
              <a:round/>
            </a:ln>
          </p:spPr>
          <p:txBody>
            <a:bodyPr/>
            <a:lstStyle/>
            <a:p>
              <a:endParaRPr lang="zh-CN" altLang="en-US"/>
            </a:p>
          </p:txBody>
        </p:sp>
        <p:sp>
          <p:nvSpPr>
            <p:cNvPr id="194" name="Line 54"/>
            <p:cNvSpPr>
              <a:spLocks noChangeShapeType="1"/>
            </p:cNvSpPr>
            <p:nvPr/>
          </p:nvSpPr>
          <p:spPr bwMode="auto">
            <a:xfrm>
              <a:off x="3225" y="1503"/>
              <a:ext cx="1" cy="159"/>
            </a:xfrm>
            <a:prstGeom prst="line">
              <a:avLst/>
            </a:prstGeom>
            <a:noFill/>
            <a:ln w="11113">
              <a:solidFill>
                <a:srgbClr val="000000"/>
              </a:solidFill>
              <a:round/>
            </a:ln>
          </p:spPr>
          <p:txBody>
            <a:bodyPr/>
            <a:lstStyle/>
            <a:p>
              <a:endParaRPr lang="zh-CN" altLang="en-US"/>
            </a:p>
          </p:txBody>
        </p:sp>
        <p:sp>
          <p:nvSpPr>
            <p:cNvPr id="195" name="Line 55"/>
            <p:cNvSpPr>
              <a:spLocks noChangeShapeType="1"/>
            </p:cNvSpPr>
            <p:nvPr/>
          </p:nvSpPr>
          <p:spPr bwMode="auto">
            <a:xfrm flipH="1">
              <a:off x="4196" y="1479"/>
              <a:ext cx="190" cy="1"/>
            </a:xfrm>
            <a:prstGeom prst="line">
              <a:avLst/>
            </a:prstGeom>
            <a:noFill/>
            <a:ln w="11113">
              <a:solidFill>
                <a:srgbClr val="000000"/>
              </a:solidFill>
              <a:round/>
            </a:ln>
          </p:spPr>
          <p:txBody>
            <a:bodyPr/>
            <a:lstStyle/>
            <a:p>
              <a:endParaRPr lang="zh-CN" altLang="en-US"/>
            </a:p>
          </p:txBody>
        </p:sp>
        <p:sp>
          <p:nvSpPr>
            <p:cNvPr id="196" name="Freeform 56"/>
            <p:cNvSpPr/>
            <p:nvPr/>
          </p:nvSpPr>
          <p:spPr bwMode="auto">
            <a:xfrm>
              <a:off x="3898" y="1254"/>
              <a:ext cx="128" cy="188"/>
            </a:xfrm>
            <a:custGeom>
              <a:avLst/>
              <a:gdLst>
                <a:gd name="T0" fmla="*/ 0 w 513"/>
                <a:gd name="T1" fmla="*/ 0 h 753"/>
                <a:gd name="T2" fmla="*/ 0 w 513"/>
                <a:gd name="T3" fmla="*/ 0 h 753"/>
                <a:gd name="T4" fmla="*/ 0 w 513"/>
                <a:gd name="T5" fmla="*/ 0 h 753"/>
                <a:gd name="T6" fmla="*/ 0 w 513"/>
                <a:gd name="T7" fmla="*/ 0 h 753"/>
                <a:gd name="T8" fmla="*/ 0 60000 65536"/>
                <a:gd name="T9" fmla="*/ 0 60000 65536"/>
                <a:gd name="T10" fmla="*/ 0 60000 65536"/>
                <a:gd name="T11" fmla="*/ 0 60000 65536"/>
                <a:gd name="T12" fmla="*/ 0 w 513"/>
                <a:gd name="T13" fmla="*/ 0 h 753"/>
                <a:gd name="T14" fmla="*/ 513 w 513"/>
                <a:gd name="T15" fmla="*/ 753 h 753"/>
              </a:gdLst>
              <a:ahLst/>
              <a:cxnLst>
                <a:cxn ang="T8">
                  <a:pos x="T0" y="T1"/>
                </a:cxn>
                <a:cxn ang="T9">
                  <a:pos x="T2" y="T3"/>
                </a:cxn>
                <a:cxn ang="T10">
                  <a:pos x="T4" y="T5"/>
                </a:cxn>
                <a:cxn ang="T11">
                  <a:pos x="T6" y="T7"/>
                </a:cxn>
              </a:cxnLst>
              <a:rect l="T12" t="T13" r="T14" b="T15"/>
              <a:pathLst>
                <a:path w="513" h="753">
                  <a:moveTo>
                    <a:pt x="513" y="753"/>
                  </a:moveTo>
                  <a:lnTo>
                    <a:pt x="216" y="753"/>
                  </a:lnTo>
                  <a:lnTo>
                    <a:pt x="216" y="0"/>
                  </a:lnTo>
                  <a:lnTo>
                    <a:pt x="0" y="0"/>
                  </a:lnTo>
                </a:path>
              </a:pathLst>
            </a:custGeom>
            <a:noFill/>
            <a:ln w="11113">
              <a:solidFill>
                <a:srgbClr val="000000"/>
              </a:solidFill>
              <a:round/>
            </a:ln>
          </p:spPr>
          <p:txBody>
            <a:bodyPr/>
            <a:lstStyle/>
            <a:p>
              <a:endParaRPr lang="zh-CN" altLang="en-US"/>
            </a:p>
          </p:txBody>
        </p:sp>
        <p:sp>
          <p:nvSpPr>
            <p:cNvPr id="197" name="Line 57"/>
            <p:cNvSpPr>
              <a:spLocks noChangeShapeType="1"/>
            </p:cNvSpPr>
            <p:nvPr/>
          </p:nvSpPr>
          <p:spPr bwMode="auto">
            <a:xfrm>
              <a:off x="3898" y="1254"/>
              <a:ext cx="1" cy="225"/>
            </a:xfrm>
            <a:prstGeom prst="line">
              <a:avLst/>
            </a:prstGeom>
            <a:noFill/>
            <a:ln w="11113">
              <a:solidFill>
                <a:srgbClr val="000000"/>
              </a:solidFill>
              <a:round/>
            </a:ln>
          </p:spPr>
          <p:txBody>
            <a:bodyPr/>
            <a:lstStyle/>
            <a:p>
              <a:endParaRPr lang="zh-CN" altLang="en-US"/>
            </a:p>
          </p:txBody>
        </p:sp>
        <p:sp>
          <p:nvSpPr>
            <p:cNvPr id="198" name="Line 58"/>
            <p:cNvSpPr>
              <a:spLocks noChangeShapeType="1"/>
            </p:cNvSpPr>
            <p:nvPr/>
          </p:nvSpPr>
          <p:spPr bwMode="auto">
            <a:xfrm flipV="1">
              <a:off x="3898" y="1105"/>
              <a:ext cx="1" cy="149"/>
            </a:xfrm>
            <a:prstGeom prst="line">
              <a:avLst/>
            </a:prstGeom>
            <a:noFill/>
            <a:ln w="11113">
              <a:solidFill>
                <a:srgbClr val="000000"/>
              </a:solidFill>
              <a:round/>
            </a:ln>
          </p:spPr>
          <p:txBody>
            <a:bodyPr/>
            <a:lstStyle/>
            <a:p>
              <a:endParaRPr lang="zh-CN" altLang="en-US"/>
            </a:p>
          </p:txBody>
        </p:sp>
        <p:sp>
          <p:nvSpPr>
            <p:cNvPr id="199" name="Line 60"/>
            <p:cNvSpPr>
              <a:spLocks noChangeShapeType="1"/>
            </p:cNvSpPr>
            <p:nvPr/>
          </p:nvSpPr>
          <p:spPr bwMode="auto">
            <a:xfrm>
              <a:off x="3817" y="1489"/>
              <a:ext cx="81" cy="1"/>
            </a:xfrm>
            <a:prstGeom prst="line">
              <a:avLst/>
            </a:prstGeom>
            <a:noFill/>
            <a:ln w="11113">
              <a:solidFill>
                <a:srgbClr val="000000"/>
              </a:solidFill>
              <a:round/>
            </a:ln>
          </p:spPr>
          <p:txBody>
            <a:bodyPr/>
            <a:lstStyle/>
            <a:p>
              <a:endParaRPr lang="zh-CN" altLang="en-US"/>
            </a:p>
          </p:txBody>
        </p:sp>
        <p:sp>
          <p:nvSpPr>
            <p:cNvPr id="200" name="Freeform 62"/>
            <p:cNvSpPr/>
            <p:nvPr/>
          </p:nvSpPr>
          <p:spPr bwMode="auto">
            <a:xfrm>
              <a:off x="3898" y="1459"/>
              <a:ext cx="128" cy="38"/>
            </a:xfrm>
            <a:custGeom>
              <a:avLst/>
              <a:gdLst>
                <a:gd name="T0" fmla="*/ 0 w 513"/>
                <a:gd name="T1" fmla="*/ 0 h 152"/>
                <a:gd name="T2" fmla="*/ 0 w 513"/>
                <a:gd name="T3" fmla="*/ 0 h 152"/>
                <a:gd name="T4" fmla="*/ 0 w 513"/>
                <a:gd name="T5" fmla="*/ 0 h 152"/>
                <a:gd name="T6" fmla="*/ 0 60000 65536"/>
                <a:gd name="T7" fmla="*/ 0 60000 65536"/>
                <a:gd name="T8" fmla="*/ 0 60000 65536"/>
                <a:gd name="T9" fmla="*/ 0 w 513"/>
                <a:gd name="T10" fmla="*/ 0 h 152"/>
                <a:gd name="T11" fmla="*/ 513 w 513"/>
                <a:gd name="T12" fmla="*/ 152 h 152"/>
              </a:gdLst>
              <a:ahLst/>
              <a:cxnLst>
                <a:cxn ang="T6">
                  <a:pos x="T0" y="T1"/>
                </a:cxn>
                <a:cxn ang="T7">
                  <a:pos x="T2" y="T3"/>
                </a:cxn>
                <a:cxn ang="T8">
                  <a:pos x="T4" y="T5"/>
                </a:cxn>
              </a:cxnLst>
              <a:rect l="T9" t="T10" r="T11" b="T12"/>
              <a:pathLst>
                <a:path w="513" h="152">
                  <a:moveTo>
                    <a:pt x="0" y="0"/>
                  </a:moveTo>
                  <a:lnTo>
                    <a:pt x="0" y="152"/>
                  </a:lnTo>
                  <a:lnTo>
                    <a:pt x="513" y="152"/>
                  </a:lnTo>
                </a:path>
              </a:pathLst>
            </a:custGeom>
            <a:noFill/>
            <a:ln w="11113">
              <a:solidFill>
                <a:srgbClr val="000000"/>
              </a:solidFill>
              <a:round/>
            </a:ln>
          </p:spPr>
          <p:txBody>
            <a:bodyPr/>
            <a:lstStyle/>
            <a:p>
              <a:endParaRPr lang="zh-CN" altLang="en-US"/>
            </a:p>
          </p:txBody>
        </p:sp>
        <p:sp>
          <p:nvSpPr>
            <p:cNvPr id="201" name="Freeform 63"/>
            <p:cNvSpPr/>
            <p:nvPr/>
          </p:nvSpPr>
          <p:spPr bwMode="auto">
            <a:xfrm>
              <a:off x="3062" y="1665"/>
              <a:ext cx="1123" cy="412"/>
            </a:xfrm>
            <a:custGeom>
              <a:avLst/>
              <a:gdLst>
                <a:gd name="T0" fmla="*/ 0 w 4691"/>
                <a:gd name="T1" fmla="*/ 0 h 1648"/>
                <a:gd name="T2" fmla="*/ 0 w 4691"/>
                <a:gd name="T3" fmla="*/ 0 h 1648"/>
                <a:gd name="T4" fmla="*/ 0 w 4691"/>
                <a:gd name="T5" fmla="*/ 0 h 1648"/>
                <a:gd name="T6" fmla="*/ 0 w 4691"/>
                <a:gd name="T7" fmla="*/ 0 h 1648"/>
                <a:gd name="T8" fmla="*/ 0 60000 65536"/>
                <a:gd name="T9" fmla="*/ 0 60000 65536"/>
                <a:gd name="T10" fmla="*/ 0 60000 65536"/>
                <a:gd name="T11" fmla="*/ 0 60000 65536"/>
                <a:gd name="T12" fmla="*/ 0 w 4691"/>
                <a:gd name="T13" fmla="*/ 0 h 1648"/>
                <a:gd name="T14" fmla="*/ 4691 w 4691"/>
                <a:gd name="T15" fmla="*/ 1648 h 1648"/>
              </a:gdLst>
              <a:ahLst/>
              <a:cxnLst>
                <a:cxn ang="T8">
                  <a:pos x="T0" y="T1"/>
                </a:cxn>
                <a:cxn ang="T9">
                  <a:pos x="T2" y="T3"/>
                </a:cxn>
                <a:cxn ang="T10">
                  <a:pos x="T4" y="T5"/>
                </a:cxn>
                <a:cxn ang="T11">
                  <a:pos x="T6" y="T7"/>
                </a:cxn>
              </a:cxnLst>
              <a:rect l="T12" t="T13" r="T14" b="T15"/>
              <a:pathLst>
                <a:path w="4691" h="1648">
                  <a:moveTo>
                    <a:pt x="4691" y="0"/>
                  </a:moveTo>
                  <a:lnTo>
                    <a:pt x="4161" y="0"/>
                  </a:lnTo>
                  <a:lnTo>
                    <a:pt x="4161" y="1648"/>
                  </a:lnTo>
                  <a:lnTo>
                    <a:pt x="0" y="1648"/>
                  </a:lnTo>
                </a:path>
              </a:pathLst>
            </a:custGeom>
            <a:noFill/>
            <a:ln w="11113">
              <a:solidFill>
                <a:srgbClr val="000000"/>
              </a:solidFill>
              <a:round/>
            </a:ln>
          </p:spPr>
          <p:txBody>
            <a:bodyPr/>
            <a:lstStyle/>
            <a:p>
              <a:endParaRPr lang="zh-CN" altLang="en-US"/>
            </a:p>
          </p:txBody>
        </p:sp>
        <p:sp>
          <p:nvSpPr>
            <p:cNvPr id="202" name="Line 64"/>
            <p:cNvSpPr>
              <a:spLocks noChangeShapeType="1"/>
            </p:cNvSpPr>
            <p:nvPr/>
          </p:nvSpPr>
          <p:spPr bwMode="auto">
            <a:xfrm>
              <a:off x="4386" y="1665"/>
              <a:ext cx="1" cy="39"/>
            </a:xfrm>
            <a:prstGeom prst="line">
              <a:avLst/>
            </a:prstGeom>
            <a:noFill/>
            <a:ln w="11113">
              <a:solidFill>
                <a:srgbClr val="000000"/>
              </a:solidFill>
              <a:round/>
            </a:ln>
          </p:spPr>
          <p:txBody>
            <a:bodyPr/>
            <a:lstStyle/>
            <a:p>
              <a:endParaRPr lang="zh-CN" altLang="en-US"/>
            </a:p>
          </p:txBody>
        </p:sp>
        <p:sp>
          <p:nvSpPr>
            <p:cNvPr id="203" name="Line 65"/>
            <p:cNvSpPr>
              <a:spLocks noChangeShapeType="1"/>
            </p:cNvSpPr>
            <p:nvPr/>
          </p:nvSpPr>
          <p:spPr bwMode="auto">
            <a:xfrm flipV="1">
              <a:off x="4386" y="1629"/>
              <a:ext cx="1" cy="36"/>
            </a:xfrm>
            <a:prstGeom prst="line">
              <a:avLst/>
            </a:prstGeom>
            <a:noFill/>
            <a:ln w="11113">
              <a:solidFill>
                <a:srgbClr val="000000"/>
              </a:solidFill>
              <a:round/>
            </a:ln>
          </p:spPr>
          <p:txBody>
            <a:bodyPr/>
            <a:lstStyle/>
            <a:p>
              <a:endParaRPr lang="zh-CN" altLang="en-US"/>
            </a:p>
          </p:txBody>
        </p:sp>
        <p:sp>
          <p:nvSpPr>
            <p:cNvPr id="204" name="Line 68"/>
            <p:cNvSpPr>
              <a:spLocks noChangeShapeType="1"/>
            </p:cNvSpPr>
            <p:nvPr/>
          </p:nvSpPr>
          <p:spPr bwMode="auto">
            <a:xfrm flipH="1">
              <a:off x="4157" y="1665"/>
              <a:ext cx="227" cy="0"/>
            </a:xfrm>
            <a:prstGeom prst="line">
              <a:avLst/>
            </a:prstGeom>
            <a:noFill/>
            <a:ln w="11113">
              <a:solidFill>
                <a:srgbClr val="000000"/>
              </a:solidFill>
              <a:round/>
            </a:ln>
          </p:spPr>
          <p:txBody>
            <a:bodyPr/>
            <a:lstStyle/>
            <a:p>
              <a:endParaRPr lang="zh-CN" altLang="en-US"/>
            </a:p>
          </p:txBody>
        </p:sp>
        <p:sp>
          <p:nvSpPr>
            <p:cNvPr id="205" name="Freeform 69"/>
            <p:cNvSpPr/>
            <p:nvPr/>
          </p:nvSpPr>
          <p:spPr bwMode="auto">
            <a:xfrm>
              <a:off x="4235" y="1665"/>
              <a:ext cx="151" cy="195"/>
            </a:xfrm>
            <a:custGeom>
              <a:avLst/>
              <a:gdLst>
                <a:gd name="T0" fmla="*/ 0 w 603"/>
                <a:gd name="T1" fmla="*/ 0 h 782"/>
                <a:gd name="T2" fmla="*/ 0 w 603"/>
                <a:gd name="T3" fmla="*/ 0 h 782"/>
                <a:gd name="T4" fmla="*/ 0 w 603"/>
                <a:gd name="T5" fmla="*/ 0 h 782"/>
                <a:gd name="T6" fmla="*/ 0 60000 65536"/>
                <a:gd name="T7" fmla="*/ 0 60000 65536"/>
                <a:gd name="T8" fmla="*/ 0 60000 65536"/>
                <a:gd name="T9" fmla="*/ 0 w 603"/>
                <a:gd name="T10" fmla="*/ 0 h 782"/>
                <a:gd name="T11" fmla="*/ 603 w 603"/>
                <a:gd name="T12" fmla="*/ 782 h 782"/>
              </a:gdLst>
              <a:ahLst/>
              <a:cxnLst>
                <a:cxn ang="T6">
                  <a:pos x="T0" y="T1"/>
                </a:cxn>
                <a:cxn ang="T7">
                  <a:pos x="T2" y="T3"/>
                </a:cxn>
                <a:cxn ang="T8">
                  <a:pos x="T4" y="T5"/>
                </a:cxn>
              </a:cxnLst>
              <a:rect l="T9" t="T10" r="T11" b="T12"/>
              <a:pathLst>
                <a:path w="603" h="782">
                  <a:moveTo>
                    <a:pt x="603" y="782"/>
                  </a:moveTo>
                  <a:lnTo>
                    <a:pt x="0" y="782"/>
                  </a:lnTo>
                  <a:lnTo>
                    <a:pt x="0" y="0"/>
                  </a:lnTo>
                </a:path>
              </a:pathLst>
            </a:custGeom>
            <a:noFill/>
            <a:ln w="11113">
              <a:solidFill>
                <a:srgbClr val="000000"/>
              </a:solidFill>
              <a:round/>
            </a:ln>
          </p:spPr>
          <p:txBody>
            <a:bodyPr/>
            <a:lstStyle/>
            <a:p>
              <a:endParaRPr lang="zh-CN" altLang="en-US"/>
            </a:p>
          </p:txBody>
        </p:sp>
        <p:sp>
          <p:nvSpPr>
            <p:cNvPr id="206" name="Freeform 70"/>
            <p:cNvSpPr/>
            <p:nvPr/>
          </p:nvSpPr>
          <p:spPr bwMode="auto">
            <a:xfrm>
              <a:off x="4386" y="1629"/>
              <a:ext cx="94" cy="75"/>
            </a:xfrm>
            <a:custGeom>
              <a:avLst/>
              <a:gdLst>
                <a:gd name="T0" fmla="*/ 0 w 380"/>
                <a:gd name="T1" fmla="*/ 0 h 299"/>
                <a:gd name="T2" fmla="*/ 0 w 380"/>
                <a:gd name="T3" fmla="*/ 0 h 299"/>
                <a:gd name="T4" fmla="*/ 0 w 380"/>
                <a:gd name="T5" fmla="*/ 0 h 299"/>
                <a:gd name="T6" fmla="*/ 0 60000 65536"/>
                <a:gd name="T7" fmla="*/ 0 60000 65536"/>
                <a:gd name="T8" fmla="*/ 0 60000 65536"/>
                <a:gd name="T9" fmla="*/ 0 w 380"/>
                <a:gd name="T10" fmla="*/ 0 h 299"/>
                <a:gd name="T11" fmla="*/ 380 w 380"/>
                <a:gd name="T12" fmla="*/ 299 h 299"/>
              </a:gdLst>
              <a:ahLst/>
              <a:cxnLst>
                <a:cxn ang="T6">
                  <a:pos x="T0" y="T1"/>
                </a:cxn>
                <a:cxn ang="T7">
                  <a:pos x="T2" y="T3"/>
                </a:cxn>
                <a:cxn ang="T8">
                  <a:pos x="T4" y="T5"/>
                </a:cxn>
              </a:cxnLst>
              <a:rect l="T9" t="T10" r="T11" b="T12"/>
              <a:pathLst>
                <a:path w="380" h="299">
                  <a:moveTo>
                    <a:pt x="0" y="0"/>
                  </a:moveTo>
                  <a:lnTo>
                    <a:pt x="380" y="143"/>
                  </a:lnTo>
                  <a:lnTo>
                    <a:pt x="0" y="299"/>
                  </a:lnTo>
                </a:path>
              </a:pathLst>
            </a:custGeom>
            <a:noFill/>
            <a:ln w="11113">
              <a:solidFill>
                <a:srgbClr val="000000"/>
              </a:solidFill>
              <a:round/>
            </a:ln>
          </p:spPr>
          <p:txBody>
            <a:bodyPr/>
            <a:lstStyle/>
            <a:p>
              <a:endParaRPr lang="zh-CN" altLang="en-US"/>
            </a:p>
          </p:txBody>
        </p:sp>
        <p:sp>
          <p:nvSpPr>
            <p:cNvPr id="207" name="Line 71"/>
            <p:cNvSpPr>
              <a:spLocks noChangeShapeType="1"/>
            </p:cNvSpPr>
            <p:nvPr/>
          </p:nvSpPr>
          <p:spPr bwMode="auto">
            <a:xfrm>
              <a:off x="4386" y="1704"/>
              <a:ext cx="1" cy="156"/>
            </a:xfrm>
            <a:prstGeom prst="line">
              <a:avLst/>
            </a:prstGeom>
            <a:noFill/>
            <a:ln w="11113">
              <a:solidFill>
                <a:srgbClr val="000000"/>
              </a:solidFill>
              <a:round/>
            </a:ln>
          </p:spPr>
          <p:txBody>
            <a:bodyPr/>
            <a:lstStyle/>
            <a:p>
              <a:endParaRPr lang="zh-CN" altLang="en-US"/>
            </a:p>
          </p:txBody>
        </p:sp>
        <p:sp>
          <p:nvSpPr>
            <p:cNvPr id="208" name="Line 72"/>
            <p:cNvSpPr>
              <a:spLocks noChangeShapeType="1"/>
            </p:cNvSpPr>
            <p:nvPr/>
          </p:nvSpPr>
          <p:spPr bwMode="auto">
            <a:xfrm>
              <a:off x="4235" y="1486"/>
              <a:ext cx="1" cy="179"/>
            </a:xfrm>
            <a:prstGeom prst="line">
              <a:avLst/>
            </a:prstGeom>
            <a:noFill/>
            <a:ln w="11113">
              <a:solidFill>
                <a:srgbClr val="000000"/>
              </a:solidFill>
              <a:round/>
            </a:ln>
          </p:spPr>
          <p:txBody>
            <a:bodyPr/>
            <a:lstStyle/>
            <a:p>
              <a:endParaRPr lang="zh-CN" altLang="en-US"/>
            </a:p>
          </p:txBody>
        </p:sp>
        <p:sp>
          <p:nvSpPr>
            <p:cNvPr id="209" name="Rectangle 73"/>
            <p:cNvSpPr>
              <a:spLocks noChangeArrowheads="1"/>
            </p:cNvSpPr>
            <p:nvPr/>
          </p:nvSpPr>
          <p:spPr bwMode="auto">
            <a:xfrm>
              <a:off x="4039" y="1388"/>
              <a:ext cx="146" cy="181"/>
            </a:xfrm>
            <a:prstGeom prst="rect">
              <a:avLst/>
            </a:prstGeom>
            <a:noFill/>
            <a:ln w="11113">
              <a:solidFill>
                <a:srgbClr val="000000"/>
              </a:solidFill>
              <a:miter lim="800000"/>
            </a:ln>
          </p:spPr>
          <p:txBody>
            <a:bodyPr/>
            <a:lstStyle/>
            <a:p>
              <a:endParaRPr lang="zh-CN" altLang="en-US"/>
            </a:p>
          </p:txBody>
        </p:sp>
        <p:sp>
          <p:nvSpPr>
            <p:cNvPr id="210" name="Line 74"/>
            <p:cNvSpPr>
              <a:spLocks noChangeShapeType="1"/>
            </p:cNvSpPr>
            <p:nvPr/>
          </p:nvSpPr>
          <p:spPr bwMode="auto">
            <a:xfrm>
              <a:off x="4386" y="1479"/>
              <a:ext cx="1" cy="150"/>
            </a:xfrm>
            <a:prstGeom prst="line">
              <a:avLst/>
            </a:prstGeom>
            <a:noFill/>
            <a:ln w="11113">
              <a:solidFill>
                <a:srgbClr val="000000"/>
              </a:solidFill>
              <a:round/>
            </a:ln>
          </p:spPr>
          <p:txBody>
            <a:bodyPr/>
            <a:lstStyle/>
            <a:p>
              <a:endParaRPr lang="zh-CN" altLang="en-US"/>
            </a:p>
          </p:txBody>
        </p:sp>
        <p:sp>
          <p:nvSpPr>
            <p:cNvPr id="211" name="Freeform 78"/>
            <p:cNvSpPr/>
            <p:nvPr/>
          </p:nvSpPr>
          <p:spPr bwMode="auto">
            <a:xfrm>
              <a:off x="1168" y="1665"/>
              <a:ext cx="190" cy="187"/>
            </a:xfrm>
            <a:custGeom>
              <a:avLst/>
              <a:gdLst>
                <a:gd name="T0" fmla="*/ 0 w 762"/>
                <a:gd name="T1" fmla="*/ 0 h 748"/>
                <a:gd name="T2" fmla="*/ 0 w 762"/>
                <a:gd name="T3" fmla="*/ 0 h 748"/>
                <a:gd name="T4" fmla="*/ 0 w 762"/>
                <a:gd name="T5" fmla="*/ 0 h 748"/>
                <a:gd name="T6" fmla="*/ 0 60000 65536"/>
                <a:gd name="T7" fmla="*/ 0 60000 65536"/>
                <a:gd name="T8" fmla="*/ 0 60000 65536"/>
                <a:gd name="T9" fmla="*/ 0 w 762"/>
                <a:gd name="T10" fmla="*/ 0 h 748"/>
                <a:gd name="T11" fmla="*/ 762 w 762"/>
                <a:gd name="T12" fmla="*/ 748 h 748"/>
              </a:gdLst>
              <a:ahLst/>
              <a:cxnLst>
                <a:cxn ang="T6">
                  <a:pos x="T0" y="T1"/>
                </a:cxn>
                <a:cxn ang="T7">
                  <a:pos x="T2" y="T3"/>
                </a:cxn>
                <a:cxn ang="T8">
                  <a:pos x="T4" y="T5"/>
                </a:cxn>
              </a:cxnLst>
              <a:rect l="T9" t="T10" r="T11" b="T12"/>
              <a:pathLst>
                <a:path w="762" h="748">
                  <a:moveTo>
                    <a:pt x="762" y="748"/>
                  </a:moveTo>
                  <a:lnTo>
                    <a:pt x="0" y="748"/>
                  </a:lnTo>
                  <a:lnTo>
                    <a:pt x="0" y="0"/>
                  </a:lnTo>
                </a:path>
              </a:pathLst>
            </a:custGeom>
            <a:noFill/>
            <a:ln w="11113">
              <a:solidFill>
                <a:srgbClr val="000000"/>
              </a:solidFill>
              <a:round/>
            </a:ln>
          </p:spPr>
          <p:txBody>
            <a:bodyPr/>
            <a:lstStyle/>
            <a:p>
              <a:endParaRPr lang="zh-CN" altLang="en-US"/>
            </a:p>
          </p:txBody>
        </p:sp>
        <p:sp>
          <p:nvSpPr>
            <p:cNvPr id="212" name="Freeform 79"/>
            <p:cNvSpPr/>
            <p:nvPr/>
          </p:nvSpPr>
          <p:spPr bwMode="auto">
            <a:xfrm>
              <a:off x="1073" y="1688"/>
              <a:ext cx="286" cy="386"/>
            </a:xfrm>
            <a:custGeom>
              <a:avLst/>
              <a:gdLst>
                <a:gd name="T0" fmla="*/ 0 w 377"/>
                <a:gd name="T1" fmla="*/ 0 h 1648"/>
                <a:gd name="T2" fmla="*/ 0 w 377"/>
                <a:gd name="T3" fmla="*/ 0 h 1648"/>
                <a:gd name="T4" fmla="*/ 0 w 377"/>
                <a:gd name="T5" fmla="*/ 0 h 1648"/>
                <a:gd name="T6" fmla="*/ 0 60000 65536"/>
                <a:gd name="T7" fmla="*/ 0 60000 65536"/>
                <a:gd name="T8" fmla="*/ 0 60000 65536"/>
                <a:gd name="T9" fmla="*/ 0 w 377"/>
                <a:gd name="T10" fmla="*/ 0 h 1648"/>
                <a:gd name="T11" fmla="*/ 377 w 377"/>
                <a:gd name="T12" fmla="*/ 1648 h 1648"/>
              </a:gdLst>
              <a:ahLst/>
              <a:cxnLst>
                <a:cxn ang="T6">
                  <a:pos x="T0" y="T1"/>
                </a:cxn>
                <a:cxn ang="T7">
                  <a:pos x="T2" y="T3"/>
                </a:cxn>
                <a:cxn ang="T8">
                  <a:pos x="T4" y="T5"/>
                </a:cxn>
              </a:cxnLst>
              <a:rect l="T9" t="T10" r="T11" b="T12"/>
              <a:pathLst>
                <a:path w="377" h="1648">
                  <a:moveTo>
                    <a:pt x="0" y="1648"/>
                  </a:moveTo>
                  <a:lnTo>
                    <a:pt x="0" y="0"/>
                  </a:lnTo>
                  <a:lnTo>
                    <a:pt x="377" y="0"/>
                  </a:lnTo>
                </a:path>
              </a:pathLst>
            </a:custGeom>
            <a:noFill/>
            <a:ln w="11113">
              <a:solidFill>
                <a:srgbClr val="000000"/>
              </a:solidFill>
              <a:round/>
            </a:ln>
          </p:spPr>
          <p:txBody>
            <a:bodyPr/>
            <a:lstStyle/>
            <a:p>
              <a:endParaRPr lang="zh-CN" altLang="en-US"/>
            </a:p>
          </p:txBody>
        </p:sp>
        <p:sp>
          <p:nvSpPr>
            <p:cNvPr id="213" name="Line 80"/>
            <p:cNvSpPr>
              <a:spLocks noChangeShapeType="1"/>
            </p:cNvSpPr>
            <p:nvPr/>
          </p:nvSpPr>
          <p:spPr bwMode="auto">
            <a:xfrm flipH="1">
              <a:off x="978" y="2077"/>
              <a:ext cx="95" cy="1"/>
            </a:xfrm>
            <a:prstGeom prst="line">
              <a:avLst/>
            </a:prstGeom>
            <a:noFill/>
            <a:ln w="11113">
              <a:solidFill>
                <a:srgbClr val="000000"/>
              </a:solidFill>
              <a:round/>
            </a:ln>
          </p:spPr>
          <p:txBody>
            <a:bodyPr/>
            <a:lstStyle/>
            <a:p>
              <a:endParaRPr lang="zh-CN" altLang="en-US"/>
            </a:p>
          </p:txBody>
        </p:sp>
        <p:sp>
          <p:nvSpPr>
            <p:cNvPr id="214" name="Line 81"/>
            <p:cNvSpPr>
              <a:spLocks noChangeShapeType="1"/>
            </p:cNvSpPr>
            <p:nvPr/>
          </p:nvSpPr>
          <p:spPr bwMode="auto">
            <a:xfrm flipV="1">
              <a:off x="1168" y="1479"/>
              <a:ext cx="1" cy="186"/>
            </a:xfrm>
            <a:prstGeom prst="line">
              <a:avLst/>
            </a:prstGeom>
            <a:noFill/>
            <a:ln w="11113">
              <a:solidFill>
                <a:srgbClr val="000000"/>
              </a:solidFill>
              <a:round/>
            </a:ln>
          </p:spPr>
          <p:txBody>
            <a:bodyPr/>
            <a:lstStyle/>
            <a:p>
              <a:endParaRPr lang="zh-CN" altLang="en-US"/>
            </a:p>
          </p:txBody>
        </p:sp>
        <p:sp>
          <p:nvSpPr>
            <p:cNvPr id="215" name="Line 82"/>
            <p:cNvSpPr>
              <a:spLocks noChangeShapeType="1"/>
            </p:cNvSpPr>
            <p:nvPr/>
          </p:nvSpPr>
          <p:spPr bwMode="auto">
            <a:xfrm>
              <a:off x="2114" y="1479"/>
              <a:ext cx="39" cy="1"/>
            </a:xfrm>
            <a:prstGeom prst="line">
              <a:avLst/>
            </a:prstGeom>
            <a:noFill/>
            <a:ln w="11113">
              <a:solidFill>
                <a:srgbClr val="000000"/>
              </a:solidFill>
              <a:round/>
            </a:ln>
          </p:spPr>
          <p:txBody>
            <a:bodyPr/>
            <a:lstStyle/>
            <a:p>
              <a:endParaRPr lang="zh-CN" altLang="en-US"/>
            </a:p>
          </p:txBody>
        </p:sp>
        <p:sp>
          <p:nvSpPr>
            <p:cNvPr id="216" name="Line 83"/>
            <p:cNvSpPr>
              <a:spLocks noChangeShapeType="1"/>
            </p:cNvSpPr>
            <p:nvPr/>
          </p:nvSpPr>
          <p:spPr bwMode="auto">
            <a:xfrm>
              <a:off x="1981" y="1479"/>
              <a:ext cx="133" cy="1"/>
            </a:xfrm>
            <a:prstGeom prst="line">
              <a:avLst/>
            </a:prstGeom>
            <a:noFill/>
            <a:ln w="11113">
              <a:solidFill>
                <a:srgbClr val="000000"/>
              </a:solidFill>
              <a:round/>
            </a:ln>
          </p:spPr>
          <p:txBody>
            <a:bodyPr/>
            <a:lstStyle/>
            <a:p>
              <a:endParaRPr lang="zh-CN" altLang="en-US"/>
            </a:p>
          </p:txBody>
        </p:sp>
        <p:sp>
          <p:nvSpPr>
            <p:cNvPr id="217" name="Line 84"/>
            <p:cNvSpPr>
              <a:spLocks noChangeShapeType="1"/>
            </p:cNvSpPr>
            <p:nvPr/>
          </p:nvSpPr>
          <p:spPr bwMode="auto">
            <a:xfrm flipH="1" flipV="1">
              <a:off x="1988" y="960"/>
              <a:ext cx="0" cy="519"/>
            </a:xfrm>
            <a:prstGeom prst="line">
              <a:avLst/>
            </a:prstGeom>
            <a:noFill/>
            <a:ln w="11113">
              <a:solidFill>
                <a:srgbClr val="000000"/>
              </a:solidFill>
              <a:round/>
            </a:ln>
          </p:spPr>
          <p:txBody>
            <a:bodyPr/>
            <a:lstStyle/>
            <a:p>
              <a:endParaRPr lang="zh-CN" altLang="en-US"/>
            </a:p>
          </p:txBody>
        </p:sp>
        <p:sp>
          <p:nvSpPr>
            <p:cNvPr id="218" name="Line 87"/>
            <p:cNvSpPr>
              <a:spLocks noChangeShapeType="1"/>
            </p:cNvSpPr>
            <p:nvPr/>
          </p:nvSpPr>
          <p:spPr bwMode="auto">
            <a:xfrm>
              <a:off x="2153" y="1479"/>
              <a:ext cx="151" cy="1"/>
            </a:xfrm>
            <a:prstGeom prst="line">
              <a:avLst/>
            </a:prstGeom>
            <a:noFill/>
            <a:ln w="11113">
              <a:solidFill>
                <a:srgbClr val="000000"/>
              </a:solidFill>
              <a:round/>
            </a:ln>
          </p:spPr>
          <p:txBody>
            <a:bodyPr/>
            <a:lstStyle/>
            <a:p>
              <a:endParaRPr lang="zh-CN" altLang="en-US"/>
            </a:p>
          </p:txBody>
        </p:sp>
        <p:sp>
          <p:nvSpPr>
            <p:cNvPr id="219" name="Freeform 88"/>
            <p:cNvSpPr/>
            <p:nvPr/>
          </p:nvSpPr>
          <p:spPr bwMode="auto">
            <a:xfrm>
              <a:off x="2123" y="1237"/>
              <a:ext cx="701" cy="242"/>
            </a:xfrm>
            <a:custGeom>
              <a:avLst/>
              <a:gdLst>
                <a:gd name="T0" fmla="*/ 0 w 2802"/>
                <a:gd name="T1" fmla="*/ 0 h 969"/>
                <a:gd name="T2" fmla="*/ 0 w 2802"/>
                <a:gd name="T3" fmla="*/ 0 h 969"/>
                <a:gd name="T4" fmla="*/ 0 w 2802"/>
                <a:gd name="T5" fmla="*/ 0 h 969"/>
                <a:gd name="T6" fmla="*/ 0 60000 65536"/>
                <a:gd name="T7" fmla="*/ 0 60000 65536"/>
                <a:gd name="T8" fmla="*/ 0 60000 65536"/>
                <a:gd name="T9" fmla="*/ 0 w 2802"/>
                <a:gd name="T10" fmla="*/ 0 h 969"/>
                <a:gd name="T11" fmla="*/ 2802 w 2802"/>
                <a:gd name="T12" fmla="*/ 969 h 969"/>
              </a:gdLst>
              <a:ahLst/>
              <a:cxnLst>
                <a:cxn ang="T6">
                  <a:pos x="T0" y="T1"/>
                </a:cxn>
                <a:cxn ang="T7">
                  <a:pos x="T2" y="T3"/>
                </a:cxn>
                <a:cxn ang="T8">
                  <a:pos x="T4" y="T5"/>
                </a:cxn>
              </a:cxnLst>
              <a:rect l="T9" t="T10" r="T11" b="T12"/>
              <a:pathLst>
                <a:path w="2802" h="969">
                  <a:moveTo>
                    <a:pt x="2802" y="0"/>
                  </a:moveTo>
                  <a:lnTo>
                    <a:pt x="0" y="0"/>
                  </a:lnTo>
                  <a:lnTo>
                    <a:pt x="0" y="969"/>
                  </a:lnTo>
                </a:path>
              </a:pathLst>
            </a:custGeom>
            <a:noFill/>
            <a:ln w="11113">
              <a:solidFill>
                <a:srgbClr val="000000"/>
              </a:solidFill>
              <a:round/>
            </a:ln>
          </p:spPr>
          <p:txBody>
            <a:bodyPr/>
            <a:lstStyle/>
            <a:p>
              <a:endParaRPr lang="zh-CN" altLang="en-US"/>
            </a:p>
          </p:txBody>
        </p:sp>
        <p:sp>
          <p:nvSpPr>
            <p:cNvPr id="220" name="Freeform 89"/>
            <p:cNvSpPr/>
            <p:nvPr/>
          </p:nvSpPr>
          <p:spPr bwMode="auto">
            <a:xfrm>
              <a:off x="1358" y="1366"/>
              <a:ext cx="472" cy="113"/>
            </a:xfrm>
            <a:custGeom>
              <a:avLst/>
              <a:gdLst>
                <a:gd name="T0" fmla="*/ 0 w 1890"/>
                <a:gd name="T1" fmla="*/ 0 h 451"/>
                <a:gd name="T2" fmla="*/ 0 w 1890"/>
                <a:gd name="T3" fmla="*/ 0 h 451"/>
                <a:gd name="T4" fmla="*/ 0 w 1890"/>
                <a:gd name="T5" fmla="*/ 0 h 451"/>
                <a:gd name="T6" fmla="*/ 0 w 1890"/>
                <a:gd name="T7" fmla="*/ 0 h 451"/>
                <a:gd name="T8" fmla="*/ 0 60000 65536"/>
                <a:gd name="T9" fmla="*/ 0 60000 65536"/>
                <a:gd name="T10" fmla="*/ 0 60000 65536"/>
                <a:gd name="T11" fmla="*/ 0 60000 65536"/>
                <a:gd name="T12" fmla="*/ 0 w 1890"/>
                <a:gd name="T13" fmla="*/ 0 h 451"/>
                <a:gd name="T14" fmla="*/ 1890 w 1890"/>
                <a:gd name="T15" fmla="*/ 451 h 451"/>
              </a:gdLst>
              <a:ahLst/>
              <a:cxnLst>
                <a:cxn ang="T8">
                  <a:pos x="T0" y="T1"/>
                </a:cxn>
                <a:cxn ang="T9">
                  <a:pos x="T2" y="T3"/>
                </a:cxn>
                <a:cxn ang="T10">
                  <a:pos x="T4" y="T5"/>
                </a:cxn>
                <a:cxn ang="T11">
                  <a:pos x="T6" y="T7"/>
                </a:cxn>
              </a:cxnLst>
              <a:rect l="T12" t="T13" r="T14" b="T15"/>
              <a:pathLst>
                <a:path w="1890" h="451">
                  <a:moveTo>
                    <a:pt x="1890" y="451"/>
                  </a:moveTo>
                  <a:lnTo>
                    <a:pt x="1890" y="0"/>
                  </a:lnTo>
                  <a:lnTo>
                    <a:pt x="0" y="0"/>
                  </a:lnTo>
                  <a:lnTo>
                    <a:pt x="0" y="451"/>
                  </a:lnTo>
                </a:path>
              </a:pathLst>
            </a:custGeom>
            <a:noFill/>
            <a:ln w="11113">
              <a:solidFill>
                <a:srgbClr val="000000"/>
              </a:solidFill>
              <a:round/>
            </a:ln>
          </p:spPr>
          <p:txBody>
            <a:bodyPr/>
            <a:lstStyle/>
            <a:p>
              <a:endParaRPr lang="zh-CN" altLang="en-US"/>
            </a:p>
          </p:txBody>
        </p:sp>
        <p:sp>
          <p:nvSpPr>
            <p:cNvPr id="221" name="Freeform 90"/>
            <p:cNvSpPr/>
            <p:nvPr/>
          </p:nvSpPr>
          <p:spPr bwMode="auto">
            <a:xfrm>
              <a:off x="1358" y="1629"/>
              <a:ext cx="94" cy="75"/>
            </a:xfrm>
            <a:custGeom>
              <a:avLst/>
              <a:gdLst>
                <a:gd name="T0" fmla="*/ 0 w 377"/>
                <a:gd name="T1" fmla="*/ 0 h 299"/>
                <a:gd name="T2" fmla="*/ 0 w 377"/>
                <a:gd name="T3" fmla="*/ 0 h 299"/>
                <a:gd name="T4" fmla="*/ 0 w 377"/>
                <a:gd name="T5" fmla="*/ 0 h 299"/>
                <a:gd name="T6" fmla="*/ 0 60000 65536"/>
                <a:gd name="T7" fmla="*/ 0 60000 65536"/>
                <a:gd name="T8" fmla="*/ 0 60000 65536"/>
                <a:gd name="T9" fmla="*/ 0 w 377"/>
                <a:gd name="T10" fmla="*/ 0 h 299"/>
                <a:gd name="T11" fmla="*/ 377 w 377"/>
                <a:gd name="T12" fmla="*/ 299 h 299"/>
              </a:gdLst>
              <a:ahLst/>
              <a:cxnLst>
                <a:cxn ang="T6">
                  <a:pos x="T0" y="T1"/>
                </a:cxn>
                <a:cxn ang="T7">
                  <a:pos x="T2" y="T3"/>
                </a:cxn>
                <a:cxn ang="T8">
                  <a:pos x="T4" y="T5"/>
                </a:cxn>
              </a:cxnLst>
              <a:rect l="T9" t="T10" r="T11" b="T12"/>
              <a:pathLst>
                <a:path w="377" h="299">
                  <a:moveTo>
                    <a:pt x="0" y="299"/>
                  </a:moveTo>
                  <a:lnTo>
                    <a:pt x="377" y="143"/>
                  </a:lnTo>
                  <a:lnTo>
                    <a:pt x="0" y="0"/>
                  </a:lnTo>
                </a:path>
              </a:pathLst>
            </a:custGeom>
            <a:noFill/>
            <a:ln w="11113">
              <a:solidFill>
                <a:srgbClr val="000000"/>
              </a:solidFill>
              <a:round/>
            </a:ln>
          </p:spPr>
          <p:txBody>
            <a:bodyPr/>
            <a:lstStyle/>
            <a:p>
              <a:endParaRPr lang="zh-CN" altLang="en-US"/>
            </a:p>
          </p:txBody>
        </p:sp>
        <p:sp>
          <p:nvSpPr>
            <p:cNvPr id="222" name="Line 91"/>
            <p:cNvSpPr>
              <a:spLocks noChangeShapeType="1"/>
            </p:cNvSpPr>
            <p:nvPr/>
          </p:nvSpPr>
          <p:spPr bwMode="auto">
            <a:xfrm>
              <a:off x="1358" y="1665"/>
              <a:ext cx="1" cy="39"/>
            </a:xfrm>
            <a:prstGeom prst="line">
              <a:avLst/>
            </a:prstGeom>
            <a:noFill/>
            <a:ln w="11113">
              <a:solidFill>
                <a:srgbClr val="000000"/>
              </a:solidFill>
              <a:round/>
            </a:ln>
          </p:spPr>
          <p:txBody>
            <a:bodyPr/>
            <a:lstStyle/>
            <a:p>
              <a:endParaRPr lang="zh-CN" altLang="en-US"/>
            </a:p>
          </p:txBody>
        </p:sp>
        <p:sp>
          <p:nvSpPr>
            <p:cNvPr id="223" name="Freeform 92"/>
            <p:cNvSpPr/>
            <p:nvPr/>
          </p:nvSpPr>
          <p:spPr bwMode="auto">
            <a:xfrm>
              <a:off x="1358" y="1479"/>
              <a:ext cx="472" cy="485"/>
            </a:xfrm>
            <a:custGeom>
              <a:avLst/>
              <a:gdLst>
                <a:gd name="T0" fmla="*/ 0 w 1890"/>
                <a:gd name="T1" fmla="*/ 0 h 1942"/>
                <a:gd name="T2" fmla="*/ 0 w 1890"/>
                <a:gd name="T3" fmla="*/ 0 h 1942"/>
                <a:gd name="T4" fmla="*/ 0 w 1890"/>
                <a:gd name="T5" fmla="*/ 0 h 1942"/>
                <a:gd name="T6" fmla="*/ 0 w 1890"/>
                <a:gd name="T7" fmla="*/ 0 h 1942"/>
                <a:gd name="T8" fmla="*/ 0 60000 65536"/>
                <a:gd name="T9" fmla="*/ 0 60000 65536"/>
                <a:gd name="T10" fmla="*/ 0 60000 65536"/>
                <a:gd name="T11" fmla="*/ 0 60000 65536"/>
                <a:gd name="T12" fmla="*/ 0 w 1890"/>
                <a:gd name="T13" fmla="*/ 0 h 1942"/>
                <a:gd name="T14" fmla="*/ 1890 w 1890"/>
                <a:gd name="T15" fmla="*/ 1942 h 1942"/>
              </a:gdLst>
              <a:ahLst/>
              <a:cxnLst>
                <a:cxn ang="T8">
                  <a:pos x="T0" y="T1"/>
                </a:cxn>
                <a:cxn ang="T9">
                  <a:pos x="T2" y="T3"/>
                </a:cxn>
                <a:cxn ang="T10">
                  <a:pos x="T4" y="T5"/>
                </a:cxn>
                <a:cxn ang="T11">
                  <a:pos x="T6" y="T7"/>
                </a:cxn>
              </a:cxnLst>
              <a:rect l="T12" t="T13" r="T14" b="T15"/>
              <a:pathLst>
                <a:path w="1890" h="1942">
                  <a:moveTo>
                    <a:pt x="0" y="1493"/>
                  </a:moveTo>
                  <a:lnTo>
                    <a:pt x="0" y="1942"/>
                  </a:lnTo>
                  <a:lnTo>
                    <a:pt x="1890" y="1942"/>
                  </a:lnTo>
                  <a:lnTo>
                    <a:pt x="1890" y="0"/>
                  </a:lnTo>
                </a:path>
              </a:pathLst>
            </a:custGeom>
            <a:noFill/>
            <a:ln w="11113">
              <a:solidFill>
                <a:srgbClr val="000000"/>
              </a:solidFill>
              <a:round/>
            </a:ln>
          </p:spPr>
          <p:txBody>
            <a:bodyPr/>
            <a:lstStyle/>
            <a:p>
              <a:endParaRPr lang="zh-CN" altLang="en-US"/>
            </a:p>
          </p:txBody>
        </p:sp>
        <p:sp>
          <p:nvSpPr>
            <p:cNvPr id="224" name="Line 93"/>
            <p:cNvSpPr>
              <a:spLocks noChangeShapeType="1"/>
            </p:cNvSpPr>
            <p:nvPr/>
          </p:nvSpPr>
          <p:spPr bwMode="auto">
            <a:xfrm>
              <a:off x="1358" y="1704"/>
              <a:ext cx="1" cy="148"/>
            </a:xfrm>
            <a:prstGeom prst="line">
              <a:avLst/>
            </a:prstGeom>
            <a:noFill/>
            <a:ln w="11113">
              <a:solidFill>
                <a:srgbClr val="000000"/>
              </a:solidFill>
              <a:round/>
            </a:ln>
          </p:spPr>
          <p:txBody>
            <a:bodyPr/>
            <a:lstStyle/>
            <a:p>
              <a:endParaRPr lang="zh-CN" altLang="en-US"/>
            </a:p>
          </p:txBody>
        </p:sp>
        <p:sp>
          <p:nvSpPr>
            <p:cNvPr id="225" name="Line 94"/>
            <p:cNvSpPr>
              <a:spLocks noChangeShapeType="1"/>
            </p:cNvSpPr>
            <p:nvPr/>
          </p:nvSpPr>
          <p:spPr bwMode="auto">
            <a:xfrm flipV="1">
              <a:off x="1358" y="1629"/>
              <a:ext cx="1" cy="36"/>
            </a:xfrm>
            <a:prstGeom prst="line">
              <a:avLst/>
            </a:prstGeom>
            <a:noFill/>
            <a:ln w="11113">
              <a:solidFill>
                <a:srgbClr val="000000"/>
              </a:solidFill>
              <a:round/>
            </a:ln>
          </p:spPr>
          <p:txBody>
            <a:bodyPr/>
            <a:lstStyle/>
            <a:p>
              <a:endParaRPr lang="zh-CN" altLang="en-US"/>
            </a:p>
          </p:txBody>
        </p:sp>
        <p:sp>
          <p:nvSpPr>
            <p:cNvPr id="226" name="Freeform 96"/>
            <p:cNvSpPr/>
            <p:nvPr/>
          </p:nvSpPr>
          <p:spPr bwMode="auto">
            <a:xfrm>
              <a:off x="2304" y="1629"/>
              <a:ext cx="94" cy="75"/>
            </a:xfrm>
            <a:custGeom>
              <a:avLst/>
              <a:gdLst>
                <a:gd name="T0" fmla="*/ 0 w 379"/>
                <a:gd name="T1" fmla="*/ 0 h 299"/>
                <a:gd name="T2" fmla="*/ 0 w 379"/>
                <a:gd name="T3" fmla="*/ 0 h 299"/>
                <a:gd name="T4" fmla="*/ 0 w 379"/>
                <a:gd name="T5" fmla="*/ 0 h 299"/>
                <a:gd name="T6" fmla="*/ 0 60000 65536"/>
                <a:gd name="T7" fmla="*/ 0 60000 65536"/>
                <a:gd name="T8" fmla="*/ 0 60000 65536"/>
                <a:gd name="T9" fmla="*/ 0 w 379"/>
                <a:gd name="T10" fmla="*/ 0 h 299"/>
                <a:gd name="T11" fmla="*/ 379 w 379"/>
                <a:gd name="T12" fmla="*/ 299 h 299"/>
              </a:gdLst>
              <a:ahLst/>
              <a:cxnLst>
                <a:cxn ang="T6">
                  <a:pos x="T0" y="T1"/>
                </a:cxn>
                <a:cxn ang="T7">
                  <a:pos x="T2" y="T3"/>
                </a:cxn>
                <a:cxn ang="T8">
                  <a:pos x="T4" y="T5"/>
                </a:cxn>
              </a:cxnLst>
              <a:rect l="T9" t="T10" r="T11" b="T12"/>
              <a:pathLst>
                <a:path w="379" h="299">
                  <a:moveTo>
                    <a:pt x="0" y="0"/>
                  </a:moveTo>
                  <a:lnTo>
                    <a:pt x="379" y="143"/>
                  </a:lnTo>
                  <a:lnTo>
                    <a:pt x="0" y="299"/>
                  </a:lnTo>
                </a:path>
              </a:pathLst>
            </a:custGeom>
            <a:noFill/>
            <a:ln w="11113">
              <a:solidFill>
                <a:srgbClr val="000000"/>
              </a:solidFill>
              <a:round/>
            </a:ln>
          </p:spPr>
          <p:txBody>
            <a:bodyPr/>
            <a:lstStyle/>
            <a:p>
              <a:endParaRPr lang="zh-CN" altLang="en-US"/>
            </a:p>
          </p:txBody>
        </p:sp>
        <p:sp>
          <p:nvSpPr>
            <p:cNvPr id="227" name="Line 97"/>
            <p:cNvSpPr>
              <a:spLocks noChangeShapeType="1"/>
            </p:cNvSpPr>
            <p:nvPr/>
          </p:nvSpPr>
          <p:spPr bwMode="auto">
            <a:xfrm>
              <a:off x="2304" y="1629"/>
              <a:ext cx="1" cy="36"/>
            </a:xfrm>
            <a:prstGeom prst="line">
              <a:avLst/>
            </a:prstGeom>
            <a:noFill/>
            <a:ln w="11113">
              <a:solidFill>
                <a:srgbClr val="000000"/>
              </a:solidFill>
              <a:round/>
            </a:ln>
          </p:spPr>
          <p:txBody>
            <a:bodyPr/>
            <a:lstStyle/>
            <a:p>
              <a:endParaRPr lang="zh-CN" altLang="en-US"/>
            </a:p>
          </p:txBody>
        </p:sp>
        <p:sp>
          <p:nvSpPr>
            <p:cNvPr id="228" name="Line 98"/>
            <p:cNvSpPr>
              <a:spLocks noChangeShapeType="1"/>
            </p:cNvSpPr>
            <p:nvPr/>
          </p:nvSpPr>
          <p:spPr bwMode="auto">
            <a:xfrm>
              <a:off x="2304" y="1665"/>
              <a:ext cx="1" cy="39"/>
            </a:xfrm>
            <a:prstGeom prst="line">
              <a:avLst/>
            </a:prstGeom>
            <a:noFill/>
            <a:ln w="11113">
              <a:solidFill>
                <a:srgbClr val="000000"/>
              </a:solidFill>
              <a:round/>
            </a:ln>
          </p:spPr>
          <p:txBody>
            <a:bodyPr/>
            <a:lstStyle/>
            <a:p>
              <a:endParaRPr lang="zh-CN" altLang="en-US"/>
            </a:p>
          </p:txBody>
        </p:sp>
        <p:sp>
          <p:nvSpPr>
            <p:cNvPr id="229" name="Freeform 100"/>
            <p:cNvSpPr/>
            <p:nvPr/>
          </p:nvSpPr>
          <p:spPr bwMode="auto">
            <a:xfrm>
              <a:off x="2020" y="1683"/>
              <a:ext cx="296" cy="394"/>
            </a:xfrm>
            <a:custGeom>
              <a:avLst/>
              <a:gdLst>
                <a:gd name="T0" fmla="*/ 0 w 377"/>
                <a:gd name="T1" fmla="*/ 0 h 1648"/>
                <a:gd name="T2" fmla="*/ 0 w 377"/>
                <a:gd name="T3" fmla="*/ 0 h 1648"/>
                <a:gd name="T4" fmla="*/ 0 w 377"/>
                <a:gd name="T5" fmla="*/ 0 h 1648"/>
                <a:gd name="T6" fmla="*/ 0 60000 65536"/>
                <a:gd name="T7" fmla="*/ 0 60000 65536"/>
                <a:gd name="T8" fmla="*/ 0 60000 65536"/>
                <a:gd name="T9" fmla="*/ 0 w 377"/>
                <a:gd name="T10" fmla="*/ 0 h 1648"/>
                <a:gd name="T11" fmla="*/ 377 w 377"/>
                <a:gd name="T12" fmla="*/ 1648 h 1648"/>
              </a:gdLst>
              <a:ahLst/>
              <a:cxnLst>
                <a:cxn ang="T6">
                  <a:pos x="T0" y="T1"/>
                </a:cxn>
                <a:cxn ang="T7">
                  <a:pos x="T2" y="T3"/>
                </a:cxn>
                <a:cxn ang="T8">
                  <a:pos x="T4" y="T5"/>
                </a:cxn>
              </a:cxnLst>
              <a:rect l="T9" t="T10" r="T11" b="T12"/>
              <a:pathLst>
                <a:path w="377" h="1648">
                  <a:moveTo>
                    <a:pt x="377" y="0"/>
                  </a:moveTo>
                  <a:lnTo>
                    <a:pt x="0" y="0"/>
                  </a:lnTo>
                  <a:lnTo>
                    <a:pt x="0" y="1648"/>
                  </a:lnTo>
                </a:path>
              </a:pathLst>
            </a:custGeom>
            <a:noFill/>
            <a:ln w="11113">
              <a:solidFill>
                <a:srgbClr val="000000"/>
              </a:solidFill>
              <a:round/>
            </a:ln>
          </p:spPr>
          <p:txBody>
            <a:bodyPr/>
            <a:lstStyle/>
            <a:p>
              <a:endParaRPr lang="zh-CN" altLang="en-US"/>
            </a:p>
          </p:txBody>
        </p:sp>
        <p:sp>
          <p:nvSpPr>
            <p:cNvPr id="230" name="Freeform 101"/>
            <p:cNvSpPr/>
            <p:nvPr/>
          </p:nvSpPr>
          <p:spPr bwMode="auto">
            <a:xfrm>
              <a:off x="2124" y="1665"/>
              <a:ext cx="190" cy="187"/>
            </a:xfrm>
            <a:custGeom>
              <a:avLst/>
              <a:gdLst>
                <a:gd name="T0" fmla="*/ 0 w 757"/>
                <a:gd name="T1" fmla="*/ 0 h 748"/>
                <a:gd name="T2" fmla="*/ 0 w 757"/>
                <a:gd name="T3" fmla="*/ 0 h 748"/>
                <a:gd name="T4" fmla="*/ 0 w 757"/>
                <a:gd name="T5" fmla="*/ 0 h 748"/>
                <a:gd name="T6" fmla="*/ 0 60000 65536"/>
                <a:gd name="T7" fmla="*/ 0 60000 65536"/>
                <a:gd name="T8" fmla="*/ 0 60000 65536"/>
                <a:gd name="T9" fmla="*/ 0 w 757"/>
                <a:gd name="T10" fmla="*/ 0 h 748"/>
                <a:gd name="T11" fmla="*/ 757 w 757"/>
                <a:gd name="T12" fmla="*/ 748 h 748"/>
              </a:gdLst>
              <a:ahLst/>
              <a:cxnLst>
                <a:cxn ang="T6">
                  <a:pos x="T0" y="T1"/>
                </a:cxn>
                <a:cxn ang="T7">
                  <a:pos x="T2" y="T3"/>
                </a:cxn>
                <a:cxn ang="T8">
                  <a:pos x="T4" y="T5"/>
                </a:cxn>
              </a:cxnLst>
              <a:rect l="T9" t="T10" r="T11" b="T12"/>
              <a:pathLst>
                <a:path w="757" h="748">
                  <a:moveTo>
                    <a:pt x="0" y="0"/>
                  </a:moveTo>
                  <a:lnTo>
                    <a:pt x="0" y="748"/>
                  </a:lnTo>
                  <a:lnTo>
                    <a:pt x="757" y="748"/>
                  </a:lnTo>
                </a:path>
              </a:pathLst>
            </a:custGeom>
            <a:noFill/>
            <a:ln w="11113">
              <a:solidFill>
                <a:srgbClr val="000000"/>
              </a:solidFill>
              <a:round/>
            </a:ln>
          </p:spPr>
          <p:txBody>
            <a:bodyPr/>
            <a:lstStyle/>
            <a:p>
              <a:endParaRPr lang="zh-CN" altLang="en-US"/>
            </a:p>
          </p:txBody>
        </p:sp>
        <p:sp>
          <p:nvSpPr>
            <p:cNvPr id="231" name="Line 102"/>
            <p:cNvSpPr>
              <a:spLocks noChangeShapeType="1"/>
            </p:cNvSpPr>
            <p:nvPr/>
          </p:nvSpPr>
          <p:spPr bwMode="auto">
            <a:xfrm>
              <a:off x="2304" y="1704"/>
              <a:ext cx="1" cy="148"/>
            </a:xfrm>
            <a:prstGeom prst="line">
              <a:avLst/>
            </a:prstGeom>
            <a:noFill/>
            <a:ln w="11113">
              <a:solidFill>
                <a:srgbClr val="000000"/>
              </a:solidFill>
              <a:round/>
            </a:ln>
          </p:spPr>
          <p:txBody>
            <a:bodyPr/>
            <a:lstStyle/>
            <a:p>
              <a:endParaRPr lang="zh-CN" altLang="en-US"/>
            </a:p>
          </p:txBody>
        </p:sp>
        <p:sp>
          <p:nvSpPr>
            <p:cNvPr id="232" name="Line 104"/>
            <p:cNvSpPr>
              <a:spLocks noChangeShapeType="1"/>
            </p:cNvSpPr>
            <p:nvPr/>
          </p:nvSpPr>
          <p:spPr bwMode="auto">
            <a:xfrm>
              <a:off x="2124" y="1479"/>
              <a:ext cx="1" cy="186"/>
            </a:xfrm>
            <a:prstGeom prst="line">
              <a:avLst/>
            </a:prstGeom>
            <a:noFill/>
            <a:ln w="11113">
              <a:solidFill>
                <a:srgbClr val="000000"/>
              </a:solidFill>
              <a:round/>
            </a:ln>
          </p:spPr>
          <p:txBody>
            <a:bodyPr/>
            <a:lstStyle/>
            <a:p>
              <a:endParaRPr lang="zh-CN" altLang="en-US"/>
            </a:p>
          </p:txBody>
        </p:sp>
        <p:sp>
          <p:nvSpPr>
            <p:cNvPr id="233" name="Line 105"/>
            <p:cNvSpPr>
              <a:spLocks noChangeShapeType="1"/>
            </p:cNvSpPr>
            <p:nvPr/>
          </p:nvSpPr>
          <p:spPr bwMode="auto">
            <a:xfrm>
              <a:off x="1830" y="1479"/>
              <a:ext cx="151" cy="1"/>
            </a:xfrm>
            <a:prstGeom prst="line">
              <a:avLst/>
            </a:prstGeom>
            <a:noFill/>
            <a:ln w="11113">
              <a:solidFill>
                <a:srgbClr val="000000"/>
              </a:solidFill>
              <a:round/>
            </a:ln>
          </p:spPr>
          <p:txBody>
            <a:bodyPr/>
            <a:lstStyle/>
            <a:p>
              <a:endParaRPr lang="zh-CN" altLang="en-US"/>
            </a:p>
          </p:txBody>
        </p:sp>
        <p:sp>
          <p:nvSpPr>
            <p:cNvPr id="234" name="Line 106"/>
            <p:cNvSpPr>
              <a:spLocks noChangeShapeType="1"/>
            </p:cNvSpPr>
            <p:nvPr/>
          </p:nvSpPr>
          <p:spPr bwMode="auto">
            <a:xfrm flipV="1">
              <a:off x="1358" y="1479"/>
              <a:ext cx="1" cy="150"/>
            </a:xfrm>
            <a:prstGeom prst="line">
              <a:avLst/>
            </a:prstGeom>
            <a:noFill/>
            <a:ln w="11113">
              <a:solidFill>
                <a:srgbClr val="000000"/>
              </a:solidFill>
              <a:round/>
            </a:ln>
          </p:spPr>
          <p:txBody>
            <a:bodyPr/>
            <a:lstStyle/>
            <a:p>
              <a:endParaRPr lang="zh-CN" altLang="en-US"/>
            </a:p>
          </p:txBody>
        </p:sp>
        <p:sp>
          <p:nvSpPr>
            <p:cNvPr id="235" name="Line 107"/>
            <p:cNvSpPr>
              <a:spLocks noChangeShapeType="1"/>
            </p:cNvSpPr>
            <p:nvPr/>
          </p:nvSpPr>
          <p:spPr bwMode="auto">
            <a:xfrm>
              <a:off x="2304" y="1479"/>
              <a:ext cx="1" cy="150"/>
            </a:xfrm>
            <a:prstGeom prst="line">
              <a:avLst/>
            </a:prstGeom>
            <a:noFill/>
            <a:ln w="11113">
              <a:solidFill>
                <a:srgbClr val="000000"/>
              </a:solidFill>
              <a:round/>
            </a:ln>
          </p:spPr>
          <p:txBody>
            <a:bodyPr/>
            <a:lstStyle/>
            <a:p>
              <a:endParaRPr lang="zh-CN" altLang="en-US"/>
            </a:p>
          </p:txBody>
        </p:sp>
        <p:sp>
          <p:nvSpPr>
            <p:cNvPr id="236" name="Line 110"/>
            <p:cNvSpPr>
              <a:spLocks noChangeShapeType="1"/>
            </p:cNvSpPr>
            <p:nvPr/>
          </p:nvSpPr>
          <p:spPr bwMode="auto">
            <a:xfrm flipH="1">
              <a:off x="1073" y="2077"/>
              <a:ext cx="947" cy="1"/>
            </a:xfrm>
            <a:prstGeom prst="line">
              <a:avLst/>
            </a:prstGeom>
            <a:noFill/>
            <a:ln w="11113">
              <a:solidFill>
                <a:srgbClr val="000000"/>
              </a:solidFill>
              <a:round/>
            </a:ln>
          </p:spPr>
          <p:txBody>
            <a:bodyPr/>
            <a:lstStyle/>
            <a:p>
              <a:endParaRPr lang="zh-CN" altLang="en-US"/>
            </a:p>
          </p:txBody>
        </p:sp>
        <p:sp>
          <p:nvSpPr>
            <p:cNvPr id="237" name="Line 111"/>
            <p:cNvSpPr>
              <a:spLocks noChangeShapeType="1"/>
            </p:cNvSpPr>
            <p:nvPr/>
          </p:nvSpPr>
          <p:spPr bwMode="auto">
            <a:xfrm flipH="1">
              <a:off x="2020" y="2077"/>
              <a:ext cx="1042" cy="1"/>
            </a:xfrm>
            <a:prstGeom prst="line">
              <a:avLst/>
            </a:prstGeom>
            <a:noFill/>
            <a:ln w="11113">
              <a:solidFill>
                <a:srgbClr val="000000"/>
              </a:solidFill>
              <a:round/>
            </a:ln>
          </p:spPr>
          <p:txBody>
            <a:bodyPr/>
            <a:lstStyle/>
            <a:p>
              <a:endParaRPr lang="zh-CN" altLang="en-US"/>
            </a:p>
          </p:txBody>
        </p:sp>
        <p:sp>
          <p:nvSpPr>
            <p:cNvPr id="238" name="Rectangle 112"/>
            <p:cNvSpPr>
              <a:spLocks noChangeArrowheads="1"/>
            </p:cNvSpPr>
            <p:nvPr/>
          </p:nvSpPr>
          <p:spPr bwMode="auto">
            <a:xfrm>
              <a:off x="1713" y="1401"/>
              <a:ext cx="98" cy="147"/>
            </a:xfrm>
            <a:prstGeom prst="rect">
              <a:avLst/>
            </a:prstGeom>
            <a:noFill/>
            <a:ln w="9525">
              <a:noFill/>
              <a:miter lim="800000"/>
            </a:ln>
          </p:spPr>
          <p:txBody>
            <a:bodyPr wrap="none" lIns="0" tIns="0" rIns="0" bIns="0">
              <a:spAutoFit/>
            </a:bodyPr>
            <a:lstStyle/>
            <a:p>
              <a:r>
                <a:rPr lang="en-US" altLang="zh-CN" sz="1700" b="0">
                  <a:solidFill>
                    <a:srgbClr val="000000"/>
                  </a:solidFill>
                </a:rPr>
                <a:t>Q</a:t>
              </a:r>
              <a:endParaRPr lang="en-US" altLang="zh-CN"/>
            </a:p>
          </p:txBody>
        </p:sp>
        <p:sp>
          <p:nvSpPr>
            <p:cNvPr id="239" name="Rectangle 113"/>
            <p:cNvSpPr>
              <a:spLocks noChangeArrowheads="1"/>
            </p:cNvSpPr>
            <p:nvPr/>
          </p:nvSpPr>
          <p:spPr bwMode="auto">
            <a:xfrm>
              <a:off x="1477" y="1587"/>
              <a:ext cx="159" cy="147"/>
            </a:xfrm>
            <a:prstGeom prst="rect">
              <a:avLst/>
            </a:prstGeom>
            <a:noFill/>
            <a:ln w="9525">
              <a:noFill/>
              <a:miter lim="800000"/>
            </a:ln>
          </p:spPr>
          <p:txBody>
            <a:bodyPr wrap="none" lIns="0" tIns="0" rIns="0" bIns="0">
              <a:spAutoFit/>
            </a:bodyPr>
            <a:lstStyle/>
            <a:p>
              <a:r>
                <a:rPr lang="en-US" altLang="zh-CN" sz="1700" b="0">
                  <a:solidFill>
                    <a:srgbClr val="000000"/>
                  </a:solidFill>
                </a:rPr>
                <a:t>C1</a:t>
              </a:r>
              <a:endParaRPr lang="en-US" altLang="zh-CN"/>
            </a:p>
          </p:txBody>
        </p:sp>
        <p:sp>
          <p:nvSpPr>
            <p:cNvPr id="240" name="Rectangle 114"/>
            <p:cNvSpPr>
              <a:spLocks noChangeArrowheads="1"/>
            </p:cNvSpPr>
            <p:nvPr/>
          </p:nvSpPr>
          <p:spPr bwMode="auto">
            <a:xfrm>
              <a:off x="1408" y="1788"/>
              <a:ext cx="166" cy="147"/>
            </a:xfrm>
            <a:prstGeom prst="rect">
              <a:avLst/>
            </a:prstGeom>
            <a:noFill/>
            <a:ln w="9525">
              <a:noFill/>
              <a:miter lim="800000"/>
            </a:ln>
          </p:spPr>
          <p:txBody>
            <a:bodyPr wrap="none" lIns="0" tIns="0" rIns="0" bIns="0">
              <a:spAutoFit/>
            </a:bodyPr>
            <a:lstStyle/>
            <a:p>
              <a:r>
                <a:rPr lang="en-US" altLang="zh-CN" sz="1700" b="0">
                  <a:solidFill>
                    <a:srgbClr val="000000"/>
                  </a:solidFill>
                </a:rPr>
                <a:t>1K</a:t>
              </a:r>
              <a:endParaRPr lang="en-US" altLang="zh-CN"/>
            </a:p>
          </p:txBody>
        </p:sp>
        <p:sp>
          <p:nvSpPr>
            <p:cNvPr id="241" name="Rectangle 115"/>
            <p:cNvSpPr>
              <a:spLocks noChangeArrowheads="1"/>
            </p:cNvSpPr>
            <p:nvPr/>
          </p:nvSpPr>
          <p:spPr bwMode="auto">
            <a:xfrm>
              <a:off x="1416" y="1401"/>
              <a:ext cx="121" cy="147"/>
            </a:xfrm>
            <a:prstGeom prst="rect">
              <a:avLst/>
            </a:prstGeom>
            <a:noFill/>
            <a:ln w="9525">
              <a:noFill/>
              <a:miter lim="800000"/>
            </a:ln>
          </p:spPr>
          <p:txBody>
            <a:bodyPr wrap="none" lIns="0" tIns="0" rIns="0" bIns="0">
              <a:spAutoFit/>
            </a:bodyPr>
            <a:lstStyle/>
            <a:p>
              <a:r>
                <a:rPr lang="en-US" altLang="zh-CN" sz="1700" b="0">
                  <a:solidFill>
                    <a:srgbClr val="000000"/>
                  </a:solidFill>
                </a:rPr>
                <a:t>1J</a:t>
              </a:r>
              <a:endParaRPr lang="en-US" altLang="zh-CN"/>
            </a:p>
          </p:txBody>
        </p:sp>
        <p:sp>
          <p:nvSpPr>
            <p:cNvPr id="242" name="Rectangle 116"/>
            <p:cNvSpPr>
              <a:spLocks noChangeArrowheads="1"/>
            </p:cNvSpPr>
            <p:nvPr/>
          </p:nvSpPr>
          <p:spPr bwMode="auto">
            <a:xfrm>
              <a:off x="1756" y="1580"/>
              <a:ext cx="84" cy="182"/>
            </a:xfrm>
            <a:prstGeom prst="rect">
              <a:avLst/>
            </a:prstGeom>
            <a:noFill/>
            <a:ln w="9525">
              <a:noFill/>
              <a:miter lim="800000"/>
            </a:ln>
          </p:spPr>
          <p:txBody>
            <a:bodyPr wrap="none" lIns="0" tIns="0" rIns="0" bIns="0">
              <a:spAutoFit/>
            </a:bodyPr>
            <a:lstStyle/>
            <a:p>
              <a:r>
                <a:rPr lang="en-US" altLang="zh-CN" sz="2100" b="0">
                  <a:solidFill>
                    <a:srgbClr val="000000"/>
                  </a:solidFill>
                </a:rPr>
                <a:t>0</a:t>
              </a:r>
              <a:endParaRPr lang="en-US" altLang="zh-CN"/>
            </a:p>
          </p:txBody>
        </p:sp>
        <p:sp>
          <p:nvSpPr>
            <p:cNvPr id="243" name="Rectangle 117"/>
            <p:cNvSpPr>
              <a:spLocks noChangeArrowheads="1"/>
            </p:cNvSpPr>
            <p:nvPr/>
          </p:nvSpPr>
          <p:spPr bwMode="auto">
            <a:xfrm>
              <a:off x="1680" y="1580"/>
              <a:ext cx="93" cy="182"/>
            </a:xfrm>
            <a:prstGeom prst="rect">
              <a:avLst/>
            </a:prstGeom>
            <a:noFill/>
            <a:ln w="9525">
              <a:noFill/>
              <a:miter lim="800000"/>
            </a:ln>
          </p:spPr>
          <p:txBody>
            <a:bodyPr wrap="none" lIns="0" tIns="0" rIns="0" bIns="0">
              <a:spAutoFit/>
            </a:bodyPr>
            <a:lstStyle/>
            <a:p>
              <a:r>
                <a:rPr lang="en-US" altLang="zh-CN" sz="2100" b="0">
                  <a:solidFill>
                    <a:srgbClr val="000000"/>
                  </a:solidFill>
                </a:rPr>
                <a:t>F</a:t>
              </a:r>
              <a:endParaRPr lang="en-US" altLang="zh-CN"/>
            </a:p>
          </p:txBody>
        </p:sp>
        <p:sp>
          <p:nvSpPr>
            <p:cNvPr id="244" name="Rectangle 118"/>
            <p:cNvSpPr>
              <a:spLocks noChangeArrowheads="1"/>
            </p:cNvSpPr>
            <p:nvPr/>
          </p:nvSpPr>
          <p:spPr bwMode="auto">
            <a:xfrm>
              <a:off x="3700" y="1401"/>
              <a:ext cx="98" cy="147"/>
            </a:xfrm>
            <a:prstGeom prst="rect">
              <a:avLst/>
            </a:prstGeom>
            <a:noFill/>
            <a:ln w="9525">
              <a:noFill/>
              <a:miter lim="800000"/>
            </a:ln>
          </p:spPr>
          <p:txBody>
            <a:bodyPr wrap="none" lIns="0" tIns="0" rIns="0" bIns="0">
              <a:spAutoFit/>
            </a:bodyPr>
            <a:lstStyle/>
            <a:p>
              <a:r>
                <a:rPr lang="en-US" altLang="zh-CN" sz="1700" b="0">
                  <a:solidFill>
                    <a:srgbClr val="000000"/>
                  </a:solidFill>
                </a:rPr>
                <a:t>Q</a:t>
              </a:r>
              <a:endParaRPr lang="en-US" altLang="zh-CN"/>
            </a:p>
          </p:txBody>
        </p:sp>
        <p:sp>
          <p:nvSpPr>
            <p:cNvPr id="245" name="Rectangle 119"/>
            <p:cNvSpPr>
              <a:spLocks noChangeArrowheads="1"/>
            </p:cNvSpPr>
            <p:nvPr/>
          </p:nvSpPr>
          <p:spPr bwMode="auto">
            <a:xfrm>
              <a:off x="3464" y="1587"/>
              <a:ext cx="159" cy="147"/>
            </a:xfrm>
            <a:prstGeom prst="rect">
              <a:avLst/>
            </a:prstGeom>
            <a:noFill/>
            <a:ln w="9525">
              <a:noFill/>
              <a:miter lim="800000"/>
            </a:ln>
          </p:spPr>
          <p:txBody>
            <a:bodyPr wrap="none" lIns="0" tIns="0" rIns="0" bIns="0">
              <a:spAutoFit/>
            </a:bodyPr>
            <a:lstStyle/>
            <a:p>
              <a:r>
                <a:rPr lang="en-US" altLang="zh-CN" sz="1700" b="0">
                  <a:solidFill>
                    <a:srgbClr val="000000"/>
                  </a:solidFill>
                </a:rPr>
                <a:t>C1</a:t>
              </a:r>
              <a:endParaRPr lang="en-US" altLang="zh-CN"/>
            </a:p>
          </p:txBody>
        </p:sp>
        <p:sp>
          <p:nvSpPr>
            <p:cNvPr id="246" name="Rectangle 120"/>
            <p:cNvSpPr>
              <a:spLocks noChangeArrowheads="1"/>
            </p:cNvSpPr>
            <p:nvPr/>
          </p:nvSpPr>
          <p:spPr bwMode="auto">
            <a:xfrm>
              <a:off x="3396" y="1788"/>
              <a:ext cx="166" cy="147"/>
            </a:xfrm>
            <a:prstGeom prst="rect">
              <a:avLst/>
            </a:prstGeom>
            <a:noFill/>
            <a:ln w="9525">
              <a:noFill/>
              <a:miter lim="800000"/>
            </a:ln>
          </p:spPr>
          <p:txBody>
            <a:bodyPr wrap="none" lIns="0" tIns="0" rIns="0" bIns="0">
              <a:spAutoFit/>
            </a:bodyPr>
            <a:lstStyle/>
            <a:p>
              <a:r>
                <a:rPr lang="en-US" altLang="zh-CN" sz="1700" b="0">
                  <a:solidFill>
                    <a:srgbClr val="000000"/>
                  </a:solidFill>
                </a:rPr>
                <a:t>1K</a:t>
              </a:r>
              <a:endParaRPr lang="en-US" altLang="zh-CN"/>
            </a:p>
          </p:txBody>
        </p:sp>
        <p:sp>
          <p:nvSpPr>
            <p:cNvPr id="247" name="Rectangle 121"/>
            <p:cNvSpPr>
              <a:spLocks noChangeArrowheads="1"/>
            </p:cNvSpPr>
            <p:nvPr/>
          </p:nvSpPr>
          <p:spPr bwMode="auto">
            <a:xfrm>
              <a:off x="3404" y="1401"/>
              <a:ext cx="121" cy="147"/>
            </a:xfrm>
            <a:prstGeom prst="rect">
              <a:avLst/>
            </a:prstGeom>
            <a:noFill/>
            <a:ln w="9525">
              <a:noFill/>
              <a:miter lim="800000"/>
            </a:ln>
          </p:spPr>
          <p:txBody>
            <a:bodyPr wrap="none" lIns="0" tIns="0" rIns="0" bIns="0">
              <a:spAutoFit/>
            </a:bodyPr>
            <a:lstStyle/>
            <a:p>
              <a:r>
                <a:rPr lang="en-US" altLang="zh-CN" sz="1700" b="0">
                  <a:solidFill>
                    <a:srgbClr val="000000"/>
                  </a:solidFill>
                </a:rPr>
                <a:t>1J</a:t>
              </a:r>
              <a:endParaRPr lang="en-US" altLang="zh-CN"/>
            </a:p>
          </p:txBody>
        </p:sp>
        <p:sp>
          <p:nvSpPr>
            <p:cNvPr id="248" name="Rectangle 122"/>
            <p:cNvSpPr>
              <a:spLocks noChangeArrowheads="1"/>
            </p:cNvSpPr>
            <p:nvPr/>
          </p:nvSpPr>
          <p:spPr bwMode="auto">
            <a:xfrm>
              <a:off x="3734" y="1580"/>
              <a:ext cx="84" cy="182"/>
            </a:xfrm>
            <a:prstGeom prst="rect">
              <a:avLst/>
            </a:prstGeom>
            <a:noFill/>
            <a:ln w="9525">
              <a:noFill/>
              <a:miter lim="800000"/>
            </a:ln>
          </p:spPr>
          <p:txBody>
            <a:bodyPr wrap="none" lIns="0" tIns="0" rIns="0" bIns="0">
              <a:spAutoFit/>
            </a:bodyPr>
            <a:lstStyle/>
            <a:p>
              <a:r>
                <a:rPr lang="en-US" altLang="zh-CN" sz="2100" b="0">
                  <a:solidFill>
                    <a:srgbClr val="000000"/>
                  </a:solidFill>
                </a:rPr>
                <a:t>2</a:t>
              </a:r>
              <a:endParaRPr lang="en-US" altLang="zh-CN"/>
            </a:p>
          </p:txBody>
        </p:sp>
        <p:sp>
          <p:nvSpPr>
            <p:cNvPr id="249" name="Rectangle 123"/>
            <p:cNvSpPr>
              <a:spLocks noChangeArrowheads="1"/>
            </p:cNvSpPr>
            <p:nvPr/>
          </p:nvSpPr>
          <p:spPr bwMode="auto">
            <a:xfrm>
              <a:off x="3664" y="1580"/>
              <a:ext cx="93" cy="182"/>
            </a:xfrm>
            <a:prstGeom prst="rect">
              <a:avLst/>
            </a:prstGeom>
            <a:noFill/>
            <a:ln w="9525">
              <a:noFill/>
              <a:miter lim="800000"/>
            </a:ln>
          </p:spPr>
          <p:txBody>
            <a:bodyPr wrap="none" lIns="0" tIns="0" rIns="0" bIns="0">
              <a:spAutoFit/>
            </a:bodyPr>
            <a:lstStyle/>
            <a:p>
              <a:r>
                <a:rPr lang="en-US" altLang="zh-CN" sz="2100" b="0">
                  <a:solidFill>
                    <a:srgbClr val="000000"/>
                  </a:solidFill>
                </a:rPr>
                <a:t>F</a:t>
              </a:r>
              <a:endParaRPr lang="en-US" altLang="zh-CN"/>
            </a:p>
          </p:txBody>
        </p:sp>
        <p:sp>
          <p:nvSpPr>
            <p:cNvPr id="250" name="Rectangle 124"/>
            <p:cNvSpPr>
              <a:spLocks noChangeArrowheads="1"/>
            </p:cNvSpPr>
            <p:nvPr/>
          </p:nvSpPr>
          <p:spPr bwMode="auto">
            <a:xfrm>
              <a:off x="4742" y="1401"/>
              <a:ext cx="98" cy="147"/>
            </a:xfrm>
            <a:prstGeom prst="rect">
              <a:avLst/>
            </a:prstGeom>
            <a:noFill/>
            <a:ln w="9525">
              <a:noFill/>
              <a:miter lim="800000"/>
            </a:ln>
          </p:spPr>
          <p:txBody>
            <a:bodyPr wrap="none" lIns="0" tIns="0" rIns="0" bIns="0">
              <a:spAutoFit/>
            </a:bodyPr>
            <a:lstStyle/>
            <a:p>
              <a:r>
                <a:rPr lang="en-US" altLang="zh-CN" sz="1700" b="0">
                  <a:solidFill>
                    <a:srgbClr val="000000"/>
                  </a:solidFill>
                </a:rPr>
                <a:t>Q</a:t>
              </a:r>
              <a:endParaRPr lang="en-US" altLang="zh-CN"/>
            </a:p>
          </p:txBody>
        </p:sp>
        <p:sp>
          <p:nvSpPr>
            <p:cNvPr id="251" name="Rectangle 125"/>
            <p:cNvSpPr>
              <a:spLocks noChangeArrowheads="1"/>
            </p:cNvSpPr>
            <p:nvPr/>
          </p:nvSpPr>
          <p:spPr bwMode="auto">
            <a:xfrm>
              <a:off x="4504" y="1587"/>
              <a:ext cx="159" cy="147"/>
            </a:xfrm>
            <a:prstGeom prst="rect">
              <a:avLst/>
            </a:prstGeom>
            <a:noFill/>
            <a:ln w="9525">
              <a:noFill/>
              <a:miter lim="800000"/>
            </a:ln>
          </p:spPr>
          <p:txBody>
            <a:bodyPr wrap="none" lIns="0" tIns="0" rIns="0" bIns="0">
              <a:spAutoFit/>
            </a:bodyPr>
            <a:lstStyle/>
            <a:p>
              <a:r>
                <a:rPr lang="en-US" altLang="zh-CN" sz="1700" b="0">
                  <a:solidFill>
                    <a:srgbClr val="000000"/>
                  </a:solidFill>
                </a:rPr>
                <a:t>C1</a:t>
              </a:r>
              <a:endParaRPr lang="en-US" altLang="zh-CN"/>
            </a:p>
          </p:txBody>
        </p:sp>
        <p:sp>
          <p:nvSpPr>
            <p:cNvPr id="252" name="Rectangle 126"/>
            <p:cNvSpPr>
              <a:spLocks noChangeArrowheads="1"/>
            </p:cNvSpPr>
            <p:nvPr/>
          </p:nvSpPr>
          <p:spPr bwMode="auto">
            <a:xfrm>
              <a:off x="4436" y="1788"/>
              <a:ext cx="166" cy="147"/>
            </a:xfrm>
            <a:prstGeom prst="rect">
              <a:avLst/>
            </a:prstGeom>
            <a:noFill/>
            <a:ln w="9525">
              <a:noFill/>
              <a:miter lim="800000"/>
            </a:ln>
          </p:spPr>
          <p:txBody>
            <a:bodyPr wrap="none" lIns="0" tIns="0" rIns="0" bIns="0">
              <a:spAutoFit/>
            </a:bodyPr>
            <a:lstStyle/>
            <a:p>
              <a:r>
                <a:rPr lang="en-US" altLang="zh-CN" sz="1700" b="0">
                  <a:solidFill>
                    <a:srgbClr val="000000"/>
                  </a:solidFill>
                </a:rPr>
                <a:t>1K</a:t>
              </a:r>
              <a:endParaRPr lang="en-US" altLang="zh-CN"/>
            </a:p>
          </p:txBody>
        </p:sp>
        <p:sp>
          <p:nvSpPr>
            <p:cNvPr id="253" name="Rectangle 127"/>
            <p:cNvSpPr>
              <a:spLocks noChangeArrowheads="1"/>
            </p:cNvSpPr>
            <p:nvPr/>
          </p:nvSpPr>
          <p:spPr bwMode="auto">
            <a:xfrm>
              <a:off x="4445" y="1401"/>
              <a:ext cx="121" cy="147"/>
            </a:xfrm>
            <a:prstGeom prst="rect">
              <a:avLst/>
            </a:prstGeom>
            <a:noFill/>
            <a:ln w="9525">
              <a:noFill/>
              <a:miter lim="800000"/>
            </a:ln>
          </p:spPr>
          <p:txBody>
            <a:bodyPr wrap="none" lIns="0" tIns="0" rIns="0" bIns="0">
              <a:spAutoFit/>
            </a:bodyPr>
            <a:lstStyle/>
            <a:p>
              <a:r>
                <a:rPr lang="en-US" altLang="zh-CN" sz="1700" b="0">
                  <a:solidFill>
                    <a:srgbClr val="000000"/>
                  </a:solidFill>
                </a:rPr>
                <a:t>1J</a:t>
              </a:r>
              <a:endParaRPr lang="en-US" altLang="zh-CN"/>
            </a:p>
          </p:txBody>
        </p:sp>
        <p:sp>
          <p:nvSpPr>
            <p:cNvPr id="254" name="Rectangle 128"/>
            <p:cNvSpPr>
              <a:spLocks noChangeArrowheads="1"/>
            </p:cNvSpPr>
            <p:nvPr/>
          </p:nvSpPr>
          <p:spPr bwMode="auto">
            <a:xfrm>
              <a:off x="4789" y="1580"/>
              <a:ext cx="80" cy="173"/>
            </a:xfrm>
            <a:prstGeom prst="rect">
              <a:avLst/>
            </a:prstGeom>
            <a:noFill/>
            <a:ln w="9525">
              <a:noFill/>
              <a:miter lim="800000"/>
            </a:ln>
          </p:spPr>
          <p:txBody>
            <a:bodyPr wrap="none" lIns="0" tIns="0" rIns="0" bIns="0">
              <a:spAutoFit/>
            </a:bodyPr>
            <a:lstStyle/>
            <a:p>
              <a:r>
                <a:rPr lang="en-US" altLang="zh-CN" b="0">
                  <a:solidFill>
                    <a:srgbClr val="000000"/>
                  </a:solidFill>
                </a:rPr>
                <a:t>3</a:t>
              </a:r>
              <a:endParaRPr lang="en-US" altLang="zh-CN"/>
            </a:p>
          </p:txBody>
        </p:sp>
        <p:sp>
          <p:nvSpPr>
            <p:cNvPr id="255" name="Rectangle 129"/>
            <p:cNvSpPr>
              <a:spLocks noChangeArrowheads="1"/>
            </p:cNvSpPr>
            <p:nvPr/>
          </p:nvSpPr>
          <p:spPr bwMode="auto">
            <a:xfrm>
              <a:off x="4697" y="1580"/>
              <a:ext cx="89" cy="173"/>
            </a:xfrm>
            <a:prstGeom prst="rect">
              <a:avLst/>
            </a:prstGeom>
            <a:noFill/>
            <a:ln w="9525">
              <a:noFill/>
              <a:miter lim="800000"/>
            </a:ln>
          </p:spPr>
          <p:txBody>
            <a:bodyPr wrap="none" lIns="0" tIns="0" rIns="0" bIns="0">
              <a:spAutoFit/>
            </a:bodyPr>
            <a:lstStyle/>
            <a:p>
              <a:r>
                <a:rPr lang="en-US" altLang="zh-CN" b="0">
                  <a:solidFill>
                    <a:srgbClr val="000000"/>
                  </a:solidFill>
                </a:rPr>
                <a:t>F</a:t>
              </a:r>
              <a:endParaRPr lang="en-US" altLang="zh-CN"/>
            </a:p>
          </p:txBody>
        </p:sp>
        <p:sp>
          <p:nvSpPr>
            <p:cNvPr id="256" name="Rectangle 130"/>
            <p:cNvSpPr>
              <a:spLocks noChangeArrowheads="1"/>
            </p:cNvSpPr>
            <p:nvPr/>
          </p:nvSpPr>
          <p:spPr bwMode="auto">
            <a:xfrm>
              <a:off x="3043" y="1396"/>
              <a:ext cx="106" cy="147"/>
            </a:xfrm>
            <a:prstGeom prst="rect">
              <a:avLst/>
            </a:prstGeom>
            <a:noFill/>
            <a:ln w="9525">
              <a:noFill/>
              <a:miter lim="800000"/>
            </a:ln>
          </p:spPr>
          <p:txBody>
            <a:bodyPr wrap="none" lIns="0" tIns="0" rIns="0" bIns="0">
              <a:spAutoFit/>
            </a:bodyPr>
            <a:lstStyle/>
            <a:p>
              <a:r>
                <a:rPr lang="en-US" altLang="zh-CN" sz="1700" b="0">
                  <a:solidFill>
                    <a:srgbClr val="000000"/>
                  </a:solidFill>
                </a:rPr>
                <a:t>&amp;</a:t>
              </a:r>
              <a:endParaRPr lang="en-US" altLang="zh-CN"/>
            </a:p>
          </p:txBody>
        </p:sp>
        <p:sp>
          <p:nvSpPr>
            <p:cNvPr id="257" name="Rectangle 131"/>
            <p:cNvSpPr>
              <a:spLocks noChangeArrowheads="1"/>
            </p:cNvSpPr>
            <p:nvPr/>
          </p:nvSpPr>
          <p:spPr bwMode="auto">
            <a:xfrm>
              <a:off x="2658" y="1401"/>
              <a:ext cx="98" cy="147"/>
            </a:xfrm>
            <a:prstGeom prst="rect">
              <a:avLst/>
            </a:prstGeom>
            <a:noFill/>
            <a:ln w="9525">
              <a:noFill/>
              <a:miter lim="800000"/>
            </a:ln>
          </p:spPr>
          <p:txBody>
            <a:bodyPr wrap="none" lIns="0" tIns="0" rIns="0" bIns="0">
              <a:spAutoFit/>
            </a:bodyPr>
            <a:lstStyle/>
            <a:p>
              <a:r>
                <a:rPr lang="en-US" altLang="zh-CN" sz="1700" b="0">
                  <a:solidFill>
                    <a:srgbClr val="000000"/>
                  </a:solidFill>
                </a:rPr>
                <a:t>Q</a:t>
              </a:r>
              <a:endParaRPr lang="en-US" altLang="zh-CN"/>
            </a:p>
          </p:txBody>
        </p:sp>
        <p:sp>
          <p:nvSpPr>
            <p:cNvPr id="258" name="Rectangle 132"/>
            <p:cNvSpPr>
              <a:spLocks noChangeArrowheads="1"/>
            </p:cNvSpPr>
            <p:nvPr/>
          </p:nvSpPr>
          <p:spPr bwMode="auto">
            <a:xfrm>
              <a:off x="2354" y="1788"/>
              <a:ext cx="166" cy="147"/>
            </a:xfrm>
            <a:prstGeom prst="rect">
              <a:avLst/>
            </a:prstGeom>
            <a:noFill/>
            <a:ln w="9525">
              <a:noFill/>
              <a:miter lim="800000"/>
            </a:ln>
          </p:spPr>
          <p:txBody>
            <a:bodyPr wrap="none" lIns="0" tIns="0" rIns="0" bIns="0">
              <a:spAutoFit/>
            </a:bodyPr>
            <a:lstStyle/>
            <a:p>
              <a:r>
                <a:rPr lang="en-US" altLang="zh-CN" sz="1700" b="0">
                  <a:solidFill>
                    <a:srgbClr val="000000"/>
                  </a:solidFill>
                </a:rPr>
                <a:t>1K</a:t>
              </a:r>
              <a:endParaRPr lang="en-US" altLang="zh-CN"/>
            </a:p>
          </p:txBody>
        </p:sp>
        <p:sp>
          <p:nvSpPr>
            <p:cNvPr id="259" name="Rectangle 133"/>
            <p:cNvSpPr>
              <a:spLocks noChangeArrowheads="1"/>
            </p:cNvSpPr>
            <p:nvPr/>
          </p:nvSpPr>
          <p:spPr bwMode="auto">
            <a:xfrm>
              <a:off x="2364" y="1401"/>
              <a:ext cx="121" cy="147"/>
            </a:xfrm>
            <a:prstGeom prst="rect">
              <a:avLst/>
            </a:prstGeom>
            <a:noFill/>
            <a:ln w="9525">
              <a:noFill/>
              <a:miter lim="800000"/>
            </a:ln>
          </p:spPr>
          <p:txBody>
            <a:bodyPr wrap="none" lIns="0" tIns="0" rIns="0" bIns="0">
              <a:spAutoFit/>
            </a:bodyPr>
            <a:lstStyle/>
            <a:p>
              <a:r>
                <a:rPr lang="en-US" altLang="zh-CN" sz="1700" b="0">
                  <a:solidFill>
                    <a:srgbClr val="000000"/>
                  </a:solidFill>
                </a:rPr>
                <a:t>1J</a:t>
              </a:r>
              <a:endParaRPr lang="en-US" altLang="zh-CN"/>
            </a:p>
          </p:txBody>
        </p:sp>
        <p:sp>
          <p:nvSpPr>
            <p:cNvPr id="260" name="Rectangle 134"/>
            <p:cNvSpPr>
              <a:spLocks noChangeArrowheads="1"/>
            </p:cNvSpPr>
            <p:nvPr/>
          </p:nvSpPr>
          <p:spPr bwMode="auto">
            <a:xfrm>
              <a:off x="2699" y="1580"/>
              <a:ext cx="80" cy="173"/>
            </a:xfrm>
            <a:prstGeom prst="rect">
              <a:avLst/>
            </a:prstGeom>
            <a:noFill/>
            <a:ln w="9525">
              <a:noFill/>
              <a:miter lim="800000"/>
            </a:ln>
          </p:spPr>
          <p:txBody>
            <a:bodyPr wrap="none" lIns="0" tIns="0" rIns="0" bIns="0">
              <a:spAutoFit/>
            </a:bodyPr>
            <a:lstStyle/>
            <a:p>
              <a:r>
                <a:rPr lang="en-US" altLang="zh-CN" b="0">
                  <a:solidFill>
                    <a:srgbClr val="000000"/>
                  </a:solidFill>
                </a:rPr>
                <a:t>1</a:t>
              </a:r>
              <a:endParaRPr lang="en-US" altLang="zh-CN"/>
            </a:p>
          </p:txBody>
        </p:sp>
        <p:sp>
          <p:nvSpPr>
            <p:cNvPr id="261" name="Rectangle 135"/>
            <p:cNvSpPr>
              <a:spLocks noChangeArrowheads="1"/>
            </p:cNvSpPr>
            <p:nvPr/>
          </p:nvSpPr>
          <p:spPr bwMode="auto">
            <a:xfrm>
              <a:off x="2604" y="1580"/>
              <a:ext cx="89" cy="173"/>
            </a:xfrm>
            <a:prstGeom prst="rect">
              <a:avLst/>
            </a:prstGeom>
            <a:noFill/>
            <a:ln w="9525">
              <a:noFill/>
              <a:miter lim="800000"/>
            </a:ln>
          </p:spPr>
          <p:txBody>
            <a:bodyPr wrap="none" lIns="0" tIns="0" rIns="0" bIns="0">
              <a:spAutoFit/>
            </a:bodyPr>
            <a:lstStyle/>
            <a:p>
              <a:r>
                <a:rPr lang="en-US" altLang="zh-CN" b="0">
                  <a:solidFill>
                    <a:srgbClr val="000000"/>
                  </a:solidFill>
                </a:rPr>
                <a:t>F</a:t>
              </a:r>
              <a:endParaRPr lang="en-US" altLang="zh-CN"/>
            </a:p>
          </p:txBody>
        </p:sp>
        <p:sp>
          <p:nvSpPr>
            <p:cNvPr id="262" name="Rectangle 136"/>
            <p:cNvSpPr>
              <a:spLocks noChangeArrowheads="1"/>
            </p:cNvSpPr>
            <p:nvPr/>
          </p:nvSpPr>
          <p:spPr bwMode="auto">
            <a:xfrm>
              <a:off x="3043" y="1396"/>
              <a:ext cx="106" cy="147"/>
            </a:xfrm>
            <a:prstGeom prst="rect">
              <a:avLst/>
            </a:prstGeom>
            <a:noFill/>
            <a:ln w="9525">
              <a:noFill/>
              <a:miter lim="800000"/>
            </a:ln>
          </p:spPr>
          <p:txBody>
            <a:bodyPr wrap="none" lIns="0" tIns="0" rIns="0" bIns="0">
              <a:spAutoFit/>
            </a:bodyPr>
            <a:lstStyle/>
            <a:p>
              <a:r>
                <a:rPr lang="en-US" altLang="zh-CN" sz="1700" b="0">
                  <a:solidFill>
                    <a:srgbClr val="000000"/>
                  </a:solidFill>
                </a:rPr>
                <a:t>&amp;</a:t>
              </a:r>
              <a:endParaRPr lang="en-US" altLang="zh-CN"/>
            </a:p>
          </p:txBody>
        </p:sp>
        <p:sp>
          <p:nvSpPr>
            <p:cNvPr id="263" name="Rectangle 137"/>
            <p:cNvSpPr>
              <a:spLocks noChangeArrowheads="1"/>
            </p:cNvSpPr>
            <p:nvPr/>
          </p:nvSpPr>
          <p:spPr bwMode="auto">
            <a:xfrm>
              <a:off x="4087" y="1396"/>
              <a:ext cx="106" cy="147"/>
            </a:xfrm>
            <a:prstGeom prst="rect">
              <a:avLst/>
            </a:prstGeom>
            <a:noFill/>
            <a:ln w="9525">
              <a:noFill/>
              <a:miter lim="800000"/>
            </a:ln>
          </p:spPr>
          <p:txBody>
            <a:bodyPr wrap="none" lIns="0" tIns="0" rIns="0" bIns="0">
              <a:spAutoFit/>
            </a:bodyPr>
            <a:lstStyle/>
            <a:p>
              <a:r>
                <a:rPr lang="en-US" altLang="zh-CN" sz="1700" b="0">
                  <a:solidFill>
                    <a:srgbClr val="000000"/>
                  </a:solidFill>
                </a:rPr>
                <a:t>&amp;</a:t>
              </a:r>
              <a:endParaRPr lang="en-US" altLang="zh-CN"/>
            </a:p>
          </p:txBody>
        </p:sp>
        <p:sp>
          <p:nvSpPr>
            <p:cNvPr id="264" name="Rectangle 138"/>
            <p:cNvSpPr>
              <a:spLocks noChangeArrowheads="1"/>
            </p:cNvSpPr>
            <p:nvPr/>
          </p:nvSpPr>
          <p:spPr bwMode="auto">
            <a:xfrm>
              <a:off x="4087" y="1396"/>
              <a:ext cx="106" cy="147"/>
            </a:xfrm>
            <a:prstGeom prst="rect">
              <a:avLst/>
            </a:prstGeom>
            <a:noFill/>
            <a:ln w="9525">
              <a:noFill/>
              <a:miter lim="800000"/>
            </a:ln>
          </p:spPr>
          <p:txBody>
            <a:bodyPr wrap="none" lIns="0" tIns="0" rIns="0" bIns="0">
              <a:spAutoFit/>
            </a:bodyPr>
            <a:lstStyle/>
            <a:p>
              <a:r>
                <a:rPr lang="en-US" altLang="zh-CN" sz="1700" b="0">
                  <a:solidFill>
                    <a:srgbClr val="000000"/>
                  </a:solidFill>
                </a:rPr>
                <a:t>&amp;</a:t>
              </a:r>
              <a:endParaRPr lang="en-US" altLang="zh-CN"/>
            </a:p>
          </p:txBody>
        </p:sp>
        <p:sp>
          <p:nvSpPr>
            <p:cNvPr id="265" name="Rectangle 141"/>
            <p:cNvSpPr>
              <a:spLocks noChangeArrowheads="1"/>
            </p:cNvSpPr>
            <p:nvPr/>
          </p:nvSpPr>
          <p:spPr bwMode="auto">
            <a:xfrm>
              <a:off x="727" y="1387"/>
              <a:ext cx="188" cy="147"/>
            </a:xfrm>
            <a:prstGeom prst="rect">
              <a:avLst/>
            </a:prstGeom>
            <a:noFill/>
            <a:ln w="9525">
              <a:noFill/>
              <a:miter lim="800000"/>
            </a:ln>
          </p:spPr>
          <p:txBody>
            <a:bodyPr wrap="none" lIns="0" tIns="0" rIns="0" bIns="0">
              <a:spAutoFit/>
            </a:bodyPr>
            <a:lstStyle/>
            <a:p>
              <a:r>
                <a:rPr lang="en-US" altLang="zh-CN" sz="1700" b="0">
                  <a:solidFill>
                    <a:srgbClr val="000000"/>
                  </a:solidFill>
                </a:rPr>
                <a:t>“1”</a:t>
              </a:r>
              <a:endParaRPr lang="en-US" altLang="zh-CN"/>
            </a:p>
          </p:txBody>
        </p:sp>
        <p:sp>
          <p:nvSpPr>
            <p:cNvPr id="266" name="Rectangle 142"/>
            <p:cNvSpPr>
              <a:spLocks noChangeArrowheads="1"/>
            </p:cNvSpPr>
            <p:nvPr/>
          </p:nvSpPr>
          <p:spPr bwMode="auto">
            <a:xfrm>
              <a:off x="761" y="1997"/>
              <a:ext cx="174" cy="147"/>
            </a:xfrm>
            <a:prstGeom prst="rect">
              <a:avLst/>
            </a:prstGeom>
            <a:noFill/>
            <a:ln w="9525">
              <a:noFill/>
              <a:miter lim="800000"/>
            </a:ln>
          </p:spPr>
          <p:txBody>
            <a:bodyPr wrap="none" lIns="0" tIns="0" rIns="0" bIns="0">
              <a:spAutoFit/>
            </a:bodyPr>
            <a:lstStyle/>
            <a:p>
              <a:r>
                <a:rPr lang="en-US" altLang="zh-CN" sz="1700" b="0" i="1">
                  <a:solidFill>
                    <a:srgbClr val="000000"/>
                  </a:solidFill>
                </a:rPr>
                <a:t>CP</a:t>
              </a:r>
              <a:endParaRPr lang="en-US" altLang="zh-CN"/>
            </a:p>
          </p:txBody>
        </p:sp>
        <p:sp>
          <p:nvSpPr>
            <p:cNvPr id="267" name="Rectangle 144"/>
            <p:cNvSpPr>
              <a:spLocks noChangeArrowheads="1"/>
            </p:cNvSpPr>
            <p:nvPr/>
          </p:nvSpPr>
          <p:spPr bwMode="auto">
            <a:xfrm>
              <a:off x="1692" y="960"/>
              <a:ext cx="227" cy="147"/>
            </a:xfrm>
            <a:prstGeom prst="rect">
              <a:avLst/>
            </a:prstGeom>
            <a:noFill/>
            <a:ln w="9525">
              <a:noFill/>
              <a:miter lim="800000"/>
            </a:ln>
          </p:spPr>
          <p:txBody>
            <a:bodyPr lIns="0" tIns="0" rIns="0" bIns="0">
              <a:spAutoFit/>
            </a:bodyPr>
            <a:lstStyle/>
            <a:p>
              <a:r>
                <a:rPr lang="en-US" altLang="zh-CN" sz="1700" b="0" i="1">
                  <a:solidFill>
                    <a:srgbClr val="000000"/>
                  </a:solidFill>
                </a:rPr>
                <a:t>Q </a:t>
              </a:r>
              <a:r>
                <a:rPr lang="en-US" altLang="zh-CN" sz="1000" b="0">
                  <a:solidFill>
                    <a:srgbClr val="000000"/>
                  </a:solidFill>
                </a:rPr>
                <a:t>0</a:t>
              </a:r>
            </a:p>
          </p:txBody>
        </p:sp>
        <p:sp>
          <p:nvSpPr>
            <p:cNvPr id="268" name="Rectangle 145"/>
            <p:cNvSpPr>
              <a:spLocks noChangeArrowheads="1"/>
            </p:cNvSpPr>
            <p:nvPr/>
          </p:nvSpPr>
          <p:spPr bwMode="auto">
            <a:xfrm>
              <a:off x="2999" y="965"/>
              <a:ext cx="40" cy="86"/>
            </a:xfrm>
            <a:prstGeom prst="rect">
              <a:avLst/>
            </a:prstGeom>
            <a:noFill/>
            <a:ln w="9525">
              <a:noFill/>
              <a:miter lim="800000"/>
            </a:ln>
          </p:spPr>
          <p:txBody>
            <a:bodyPr wrap="none" lIns="0" tIns="0" rIns="0" bIns="0">
              <a:spAutoFit/>
            </a:bodyPr>
            <a:lstStyle/>
            <a:p>
              <a:r>
                <a:rPr lang="en-US" altLang="zh-CN" sz="1000" b="0">
                  <a:solidFill>
                    <a:srgbClr val="000000"/>
                  </a:solidFill>
                </a:rPr>
                <a:t>1</a:t>
              </a:r>
              <a:endParaRPr lang="en-US" altLang="zh-CN"/>
            </a:p>
          </p:txBody>
        </p:sp>
        <p:sp>
          <p:nvSpPr>
            <p:cNvPr id="269" name="Rectangle 146"/>
            <p:cNvSpPr>
              <a:spLocks noChangeArrowheads="1"/>
            </p:cNvSpPr>
            <p:nvPr/>
          </p:nvSpPr>
          <p:spPr bwMode="auto">
            <a:xfrm>
              <a:off x="2881" y="886"/>
              <a:ext cx="98" cy="147"/>
            </a:xfrm>
            <a:prstGeom prst="rect">
              <a:avLst/>
            </a:prstGeom>
            <a:noFill/>
            <a:ln w="9525">
              <a:noFill/>
              <a:miter lim="800000"/>
            </a:ln>
          </p:spPr>
          <p:txBody>
            <a:bodyPr wrap="none" lIns="0" tIns="0" rIns="0" bIns="0">
              <a:spAutoFit/>
            </a:bodyPr>
            <a:lstStyle/>
            <a:p>
              <a:r>
                <a:rPr lang="en-US" altLang="zh-CN" sz="1700" b="0" i="1">
                  <a:solidFill>
                    <a:srgbClr val="000000"/>
                  </a:solidFill>
                </a:rPr>
                <a:t>Q</a:t>
              </a:r>
              <a:endParaRPr lang="en-US" altLang="zh-CN"/>
            </a:p>
          </p:txBody>
        </p:sp>
        <p:sp>
          <p:nvSpPr>
            <p:cNvPr id="270" name="Rectangle 147"/>
            <p:cNvSpPr>
              <a:spLocks noChangeArrowheads="1"/>
            </p:cNvSpPr>
            <p:nvPr/>
          </p:nvSpPr>
          <p:spPr bwMode="auto">
            <a:xfrm>
              <a:off x="3892" y="948"/>
              <a:ext cx="40" cy="86"/>
            </a:xfrm>
            <a:prstGeom prst="rect">
              <a:avLst/>
            </a:prstGeom>
            <a:noFill/>
            <a:ln w="9525">
              <a:noFill/>
              <a:miter lim="800000"/>
            </a:ln>
          </p:spPr>
          <p:txBody>
            <a:bodyPr wrap="none" lIns="0" tIns="0" rIns="0" bIns="0">
              <a:spAutoFit/>
            </a:bodyPr>
            <a:lstStyle/>
            <a:p>
              <a:r>
                <a:rPr lang="en-US" altLang="zh-CN" sz="1000" b="0">
                  <a:solidFill>
                    <a:srgbClr val="000000"/>
                  </a:solidFill>
                </a:rPr>
                <a:t>2</a:t>
              </a:r>
              <a:endParaRPr lang="en-US" altLang="zh-CN"/>
            </a:p>
          </p:txBody>
        </p:sp>
        <p:sp>
          <p:nvSpPr>
            <p:cNvPr id="271" name="Rectangle 148"/>
            <p:cNvSpPr>
              <a:spLocks noChangeArrowheads="1"/>
            </p:cNvSpPr>
            <p:nvPr/>
          </p:nvSpPr>
          <p:spPr bwMode="auto">
            <a:xfrm>
              <a:off x="3770" y="867"/>
              <a:ext cx="98" cy="147"/>
            </a:xfrm>
            <a:prstGeom prst="rect">
              <a:avLst/>
            </a:prstGeom>
            <a:noFill/>
            <a:ln w="9525">
              <a:noFill/>
              <a:miter lim="800000"/>
            </a:ln>
          </p:spPr>
          <p:txBody>
            <a:bodyPr wrap="none" lIns="0" tIns="0" rIns="0" bIns="0">
              <a:spAutoFit/>
            </a:bodyPr>
            <a:lstStyle/>
            <a:p>
              <a:r>
                <a:rPr lang="en-US" altLang="zh-CN" sz="1700" b="0" i="1">
                  <a:solidFill>
                    <a:srgbClr val="000000"/>
                  </a:solidFill>
                </a:rPr>
                <a:t>Q</a:t>
              </a:r>
              <a:endParaRPr lang="en-US" altLang="zh-CN"/>
            </a:p>
          </p:txBody>
        </p:sp>
        <p:sp>
          <p:nvSpPr>
            <p:cNvPr id="272" name="Rectangle 150"/>
            <p:cNvSpPr>
              <a:spLocks noChangeArrowheads="1"/>
            </p:cNvSpPr>
            <p:nvPr/>
          </p:nvSpPr>
          <p:spPr bwMode="auto">
            <a:xfrm>
              <a:off x="4727" y="828"/>
              <a:ext cx="386" cy="156"/>
            </a:xfrm>
            <a:prstGeom prst="rect">
              <a:avLst/>
            </a:prstGeom>
            <a:noFill/>
            <a:ln w="9525">
              <a:noFill/>
              <a:miter lim="800000"/>
            </a:ln>
          </p:spPr>
          <p:txBody>
            <a:bodyPr lIns="0" tIns="0" rIns="0" bIns="0">
              <a:spAutoFit/>
            </a:bodyPr>
            <a:lstStyle/>
            <a:p>
              <a:r>
                <a:rPr lang="en-US" altLang="zh-CN" sz="1800" b="0" i="1">
                  <a:solidFill>
                    <a:srgbClr val="000000"/>
                  </a:solidFill>
                </a:rPr>
                <a:t>Q</a:t>
              </a:r>
              <a:r>
                <a:rPr lang="en-US" altLang="zh-CN" sz="1800" b="0" i="1" baseline="-25000">
                  <a:solidFill>
                    <a:srgbClr val="000000"/>
                  </a:solidFill>
                </a:rPr>
                <a:t>3</a:t>
              </a:r>
            </a:p>
          </p:txBody>
        </p:sp>
        <p:sp>
          <p:nvSpPr>
            <p:cNvPr id="273" name="Rectangle 161"/>
            <p:cNvSpPr>
              <a:spLocks noChangeArrowheads="1"/>
            </p:cNvSpPr>
            <p:nvPr/>
          </p:nvSpPr>
          <p:spPr bwMode="black">
            <a:xfrm>
              <a:off x="5125" y="1008"/>
              <a:ext cx="136" cy="303"/>
            </a:xfrm>
            <a:prstGeom prst="rect">
              <a:avLst/>
            </a:prstGeom>
            <a:solidFill>
              <a:schemeClr val="bg1"/>
            </a:solidFill>
            <a:ln w="9525" algn="ctr">
              <a:solidFill>
                <a:schemeClr val="tx1"/>
              </a:solidFill>
              <a:miter lim="800000"/>
            </a:ln>
          </p:spPr>
          <p:txBody>
            <a:bodyPr wrap="none" anchor="ctr">
              <a:spAutoFit/>
            </a:bodyPr>
            <a:lstStyle/>
            <a:p>
              <a:endParaRPr lang="zh-CN" altLang="en-US"/>
            </a:p>
          </p:txBody>
        </p:sp>
        <p:sp>
          <p:nvSpPr>
            <p:cNvPr id="274" name="Oval 162"/>
            <p:cNvSpPr>
              <a:spLocks noChangeArrowheads="1"/>
            </p:cNvSpPr>
            <p:nvPr/>
          </p:nvSpPr>
          <p:spPr bwMode="black">
            <a:xfrm>
              <a:off x="5261" y="1135"/>
              <a:ext cx="46" cy="50"/>
            </a:xfrm>
            <a:prstGeom prst="ellipse">
              <a:avLst/>
            </a:prstGeom>
            <a:solidFill>
              <a:schemeClr val="bg1"/>
            </a:solidFill>
            <a:ln w="9525" algn="ctr">
              <a:solidFill>
                <a:schemeClr val="tx1"/>
              </a:solidFill>
              <a:round/>
            </a:ln>
          </p:spPr>
          <p:txBody>
            <a:bodyPr wrap="none" anchor="ctr">
              <a:spAutoFit/>
            </a:bodyPr>
            <a:lstStyle/>
            <a:p>
              <a:endParaRPr lang="zh-CN" altLang="en-US"/>
            </a:p>
          </p:txBody>
        </p:sp>
        <p:sp>
          <p:nvSpPr>
            <p:cNvPr id="275" name="Rectangle 163"/>
            <p:cNvSpPr>
              <a:spLocks noChangeArrowheads="1"/>
            </p:cNvSpPr>
            <p:nvPr/>
          </p:nvSpPr>
          <p:spPr bwMode="black">
            <a:xfrm>
              <a:off x="5397" y="1003"/>
              <a:ext cx="136" cy="303"/>
            </a:xfrm>
            <a:prstGeom prst="rect">
              <a:avLst/>
            </a:prstGeom>
            <a:solidFill>
              <a:schemeClr val="bg1"/>
            </a:solidFill>
            <a:ln w="9525" algn="ctr">
              <a:solidFill>
                <a:schemeClr val="tx1"/>
              </a:solidFill>
              <a:miter lim="800000"/>
            </a:ln>
          </p:spPr>
          <p:txBody>
            <a:bodyPr wrap="none" anchor="ctr">
              <a:spAutoFit/>
            </a:bodyPr>
            <a:lstStyle/>
            <a:p>
              <a:endParaRPr lang="zh-CN" altLang="en-US"/>
            </a:p>
          </p:txBody>
        </p:sp>
        <p:sp>
          <p:nvSpPr>
            <p:cNvPr id="276" name="Oval 164"/>
            <p:cNvSpPr>
              <a:spLocks noChangeArrowheads="1"/>
            </p:cNvSpPr>
            <p:nvPr/>
          </p:nvSpPr>
          <p:spPr bwMode="black">
            <a:xfrm>
              <a:off x="5533" y="1130"/>
              <a:ext cx="46" cy="50"/>
            </a:xfrm>
            <a:prstGeom prst="ellipse">
              <a:avLst/>
            </a:prstGeom>
            <a:solidFill>
              <a:schemeClr val="bg1"/>
            </a:solidFill>
            <a:ln w="9525" algn="ctr">
              <a:solidFill>
                <a:schemeClr val="tx1"/>
              </a:solidFill>
              <a:round/>
            </a:ln>
          </p:spPr>
          <p:txBody>
            <a:bodyPr wrap="none" anchor="ctr">
              <a:spAutoFit/>
            </a:bodyPr>
            <a:lstStyle/>
            <a:p>
              <a:endParaRPr lang="zh-CN" altLang="en-US"/>
            </a:p>
          </p:txBody>
        </p:sp>
        <p:sp>
          <p:nvSpPr>
            <p:cNvPr id="277" name="Line 165"/>
            <p:cNvSpPr>
              <a:spLocks noChangeShapeType="1"/>
            </p:cNvSpPr>
            <p:nvPr/>
          </p:nvSpPr>
          <p:spPr bwMode="black">
            <a:xfrm flipV="1">
              <a:off x="5307" y="1162"/>
              <a:ext cx="90" cy="0"/>
            </a:xfrm>
            <a:prstGeom prst="line">
              <a:avLst/>
            </a:prstGeom>
            <a:noFill/>
            <a:ln w="9525">
              <a:solidFill>
                <a:schemeClr val="tx1"/>
              </a:solidFill>
              <a:round/>
            </a:ln>
          </p:spPr>
          <p:txBody>
            <a:bodyPr wrap="none" anchor="ctr">
              <a:spAutoFit/>
            </a:bodyPr>
            <a:lstStyle/>
            <a:p>
              <a:endParaRPr lang="zh-CN" altLang="en-US"/>
            </a:p>
          </p:txBody>
        </p:sp>
        <p:sp>
          <p:nvSpPr>
            <p:cNvPr id="278" name="Line 166"/>
            <p:cNvSpPr>
              <a:spLocks noChangeShapeType="1"/>
            </p:cNvSpPr>
            <p:nvPr/>
          </p:nvSpPr>
          <p:spPr bwMode="black">
            <a:xfrm flipV="1">
              <a:off x="5580" y="1162"/>
              <a:ext cx="90" cy="0"/>
            </a:xfrm>
            <a:prstGeom prst="line">
              <a:avLst/>
            </a:prstGeom>
            <a:noFill/>
            <a:ln w="9525">
              <a:solidFill>
                <a:schemeClr val="tx1"/>
              </a:solidFill>
              <a:round/>
            </a:ln>
          </p:spPr>
          <p:txBody>
            <a:bodyPr wrap="none" anchor="ctr">
              <a:spAutoFit/>
            </a:bodyPr>
            <a:lstStyle/>
            <a:p>
              <a:endParaRPr lang="zh-CN" altLang="en-US"/>
            </a:p>
          </p:txBody>
        </p:sp>
        <p:sp>
          <p:nvSpPr>
            <p:cNvPr id="279" name="Text Box 167"/>
            <p:cNvSpPr txBox="1">
              <a:spLocks noChangeArrowheads="1"/>
            </p:cNvSpPr>
            <p:nvPr/>
          </p:nvSpPr>
          <p:spPr bwMode="black">
            <a:xfrm>
              <a:off x="5533" y="909"/>
              <a:ext cx="181" cy="197"/>
            </a:xfrm>
            <a:prstGeom prst="rect">
              <a:avLst/>
            </a:prstGeom>
            <a:noFill/>
            <a:ln w="9525" algn="ctr">
              <a:noFill/>
              <a:miter lim="800000"/>
            </a:ln>
          </p:spPr>
          <p:txBody>
            <a:bodyPr>
              <a:spAutoFit/>
            </a:bodyPr>
            <a:lstStyle/>
            <a:p>
              <a:r>
                <a:rPr lang="en-US" altLang="zh-CN" sz="1600" b="0"/>
                <a:t>C</a:t>
              </a:r>
            </a:p>
          </p:txBody>
        </p:sp>
        <p:sp>
          <p:nvSpPr>
            <p:cNvPr id="280" name="Line 168"/>
            <p:cNvSpPr>
              <a:spLocks noChangeShapeType="1"/>
            </p:cNvSpPr>
            <p:nvPr/>
          </p:nvSpPr>
          <p:spPr bwMode="black">
            <a:xfrm>
              <a:off x="1981" y="1071"/>
              <a:ext cx="3144" cy="0"/>
            </a:xfrm>
            <a:prstGeom prst="line">
              <a:avLst/>
            </a:prstGeom>
            <a:noFill/>
            <a:ln w="9525">
              <a:solidFill>
                <a:schemeClr val="tx1"/>
              </a:solidFill>
              <a:round/>
            </a:ln>
          </p:spPr>
          <p:txBody>
            <a:bodyPr wrap="none" anchor="ctr">
              <a:spAutoFit/>
            </a:bodyPr>
            <a:lstStyle/>
            <a:p>
              <a:endParaRPr lang="zh-CN" altLang="en-US"/>
            </a:p>
          </p:txBody>
        </p:sp>
        <p:sp>
          <p:nvSpPr>
            <p:cNvPr id="281" name="Line 169"/>
            <p:cNvSpPr>
              <a:spLocks noChangeShapeType="1"/>
            </p:cNvSpPr>
            <p:nvPr/>
          </p:nvSpPr>
          <p:spPr bwMode="black">
            <a:xfrm>
              <a:off x="2854" y="1135"/>
              <a:ext cx="2271" cy="0"/>
            </a:xfrm>
            <a:prstGeom prst="line">
              <a:avLst/>
            </a:prstGeom>
            <a:noFill/>
            <a:ln w="9525">
              <a:solidFill>
                <a:schemeClr val="tx1"/>
              </a:solidFill>
              <a:round/>
            </a:ln>
          </p:spPr>
          <p:txBody>
            <a:bodyPr wrap="none" anchor="ctr">
              <a:spAutoFit/>
            </a:bodyPr>
            <a:lstStyle/>
            <a:p>
              <a:endParaRPr lang="zh-CN" altLang="en-US"/>
            </a:p>
          </p:txBody>
        </p:sp>
        <p:sp>
          <p:nvSpPr>
            <p:cNvPr id="282" name="Line 170"/>
            <p:cNvSpPr>
              <a:spLocks noChangeShapeType="1"/>
            </p:cNvSpPr>
            <p:nvPr/>
          </p:nvSpPr>
          <p:spPr bwMode="black">
            <a:xfrm>
              <a:off x="3898" y="1180"/>
              <a:ext cx="1227" cy="0"/>
            </a:xfrm>
            <a:prstGeom prst="line">
              <a:avLst/>
            </a:prstGeom>
            <a:noFill/>
            <a:ln w="9525">
              <a:solidFill>
                <a:schemeClr val="tx1"/>
              </a:solidFill>
              <a:round/>
            </a:ln>
          </p:spPr>
          <p:txBody>
            <a:bodyPr wrap="none" anchor="ctr">
              <a:spAutoFit/>
            </a:bodyPr>
            <a:lstStyle/>
            <a:p>
              <a:endParaRPr lang="zh-CN" altLang="en-US"/>
            </a:p>
          </p:txBody>
        </p:sp>
        <p:sp>
          <p:nvSpPr>
            <p:cNvPr id="283" name="Line 171"/>
            <p:cNvSpPr>
              <a:spLocks noChangeShapeType="1"/>
            </p:cNvSpPr>
            <p:nvPr/>
          </p:nvSpPr>
          <p:spPr bwMode="black">
            <a:xfrm>
              <a:off x="4974" y="1254"/>
              <a:ext cx="151" cy="0"/>
            </a:xfrm>
            <a:prstGeom prst="line">
              <a:avLst/>
            </a:prstGeom>
            <a:noFill/>
            <a:ln w="9525">
              <a:solidFill>
                <a:schemeClr val="tx1"/>
              </a:solidFill>
              <a:round/>
            </a:ln>
          </p:spPr>
          <p:txBody>
            <a:bodyPr wrap="none" anchor="ctr">
              <a:spAutoFit/>
            </a:bodyPr>
            <a:lstStyle/>
            <a:p>
              <a:endParaRPr lang="zh-CN" altLang="en-US"/>
            </a:p>
          </p:txBody>
        </p:sp>
        <p:sp>
          <p:nvSpPr>
            <p:cNvPr id="284" name="Oval 172"/>
            <p:cNvSpPr>
              <a:spLocks noChangeArrowheads="1"/>
            </p:cNvSpPr>
            <p:nvPr/>
          </p:nvSpPr>
          <p:spPr bwMode="black">
            <a:xfrm>
              <a:off x="1950" y="1049"/>
              <a:ext cx="46" cy="50"/>
            </a:xfrm>
            <a:prstGeom prst="ellipse">
              <a:avLst/>
            </a:prstGeom>
            <a:solidFill>
              <a:srgbClr val="000000"/>
            </a:solidFill>
            <a:ln w="9525" algn="ctr">
              <a:solidFill>
                <a:schemeClr val="tx1"/>
              </a:solidFill>
              <a:round/>
            </a:ln>
          </p:spPr>
          <p:txBody>
            <a:bodyPr wrap="none" anchor="ctr">
              <a:spAutoFit/>
            </a:bodyPr>
            <a:lstStyle/>
            <a:p>
              <a:endParaRPr lang="zh-CN" altLang="en-US"/>
            </a:p>
          </p:txBody>
        </p:sp>
        <p:sp>
          <p:nvSpPr>
            <p:cNvPr id="285" name="Oval 175"/>
            <p:cNvSpPr>
              <a:spLocks noChangeArrowheads="1"/>
            </p:cNvSpPr>
            <p:nvPr/>
          </p:nvSpPr>
          <p:spPr bwMode="black">
            <a:xfrm>
              <a:off x="3878" y="1157"/>
              <a:ext cx="46" cy="50"/>
            </a:xfrm>
            <a:prstGeom prst="ellipse">
              <a:avLst/>
            </a:prstGeom>
            <a:solidFill>
              <a:srgbClr val="000000"/>
            </a:solidFill>
            <a:ln w="9525" algn="ctr">
              <a:solidFill>
                <a:schemeClr val="tx1"/>
              </a:solidFill>
              <a:round/>
            </a:ln>
          </p:spPr>
          <p:txBody>
            <a:bodyPr wrap="none" anchor="ctr">
              <a:spAutoFit/>
            </a:bodyPr>
            <a:lstStyle/>
            <a:p>
              <a:endParaRPr lang="zh-CN" altLang="en-US"/>
            </a:p>
          </p:txBody>
        </p:sp>
        <p:sp>
          <p:nvSpPr>
            <p:cNvPr id="286" name="Oval 345"/>
            <p:cNvSpPr>
              <a:spLocks noChangeArrowheads="1"/>
            </p:cNvSpPr>
            <p:nvPr/>
          </p:nvSpPr>
          <p:spPr bwMode="auto">
            <a:xfrm>
              <a:off x="1962" y="1461"/>
              <a:ext cx="33" cy="44"/>
            </a:xfrm>
            <a:prstGeom prst="ellipse">
              <a:avLst/>
            </a:prstGeom>
            <a:solidFill>
              <a:srgbClr val="000000"/>
            </a:solidFill>
            <a:ln w="9525">
              <a:solidFill>
                <a:srgbClr val="000000"/>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87" name="Oval 345"/>
            <p:cNvSpPr>
              <a:spLocks noChangeArrowheads="1"/>
            </p:cNvSpPr>
            <p:nvPr/>
          </p:nvSpPr>
          <p:spPr bwMode="auto">
            <a:xfrm>
              <a:off x="2111" y="1461"/>
              <a:ext cx="33" cy="44"/>
            </a:xfrm>
            <a:prstGeom prst="ellipse">
              <a:avLst/>
            </a:prstGeom>
            <a:solidFill>
              <a:srgbClr val="000000"/>
            </a:solidFill>
            <a:ln w="9525">
              <a:solidFill>
                <a:srgbClr val="000000"/>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88" name="Oval 345"/>
            <p:cNvSpPr>
              <a:spLocks noChangeArrowheads="1"/>
            </p:cNvSpPr>
            <p:nvPr/>
          </p:nvSpPr>
          <p:spPr bwMode="auto">
            <a:xfrm>
              <a:off x="2836" y="1113"/>
              <a:ext cx="33" cy="44"/>
            </a:xfrm>
            <a:prstGeom prst="ellipse">
              <a:avLst/>
            </a:prstGeom>
            <a:solidFill>
              <a:srgbClr val="000000"/>
            </a:solidFill>
            <a:ln w="9525">
              <a:solidFill>
                <a:srgbClr val="000000"/>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89" name="Oval 345"/>
            <p:cNvSpPr>
              <a:spLocks noChangeArrowheads="1"/>
            </p:cNvSpPr>
            <p:nvPr/>
          </p:nvSpPr>
          <p:spPr bwMode="auto">
            <a:xfrm>
              <a:off x="2846" y="1471"/>
              <a:ext cx="33" cy="44"/>
            </a:xfrm>
            <a:prstGeom prst="ellipse">
              <a:avLst/>
            </a:prstGeom>
            <a:solidFill>
              <a:srgbClr val="000000"/>
            </a:solidFill>
            <a:ln w="9525">
              <a:solidFill>
                <a:srgbClr val="000000"/>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90" name="Line 172"/>
            <p:cNvSpPr>
              <a:spLocks noChangeShapeType="1"/>
            </p:cNvSpPr>
            <p:nvPr/>
          </p:nvSpPr>
          <p:spPr bwMode="black">
            <a:xfrm>
              <a:off x="1013" y="1480"/>
              <a:ext cx="338" cy="0"/>
            </a:xfrm>
            <a:prstGeom prst="line">
              <a:avLst/>
            </a:prstGeom>
            <a:noFill/>
            <a:ln w="9525">
              <a:solidFill>
                <a:schemeClr val="tx1"/>
              </a:solidFill>
              <a:round/>
            </a:ln>
          </p:spPr>
          <p:txBody>
            <a:bodyPr wrap="none" anchor="ctr">
              <a:spAutoFit/>
            </a:bodyPr>
            <a:lstStyle/>
            <a:p>
              <a:endParaRPr lang="zh-CN" altLang="en-US"/>
            </a:p>
          </p:txBody>
        </p:sp>
        <p:sp>
          <p:nvSpPr>
            <p:cNvPr id="291" name="Oval 345"/>
            <p:cNvSpPr>
              <a:spLocks noChangeArrowheads="1"/>
            </p:cNvSpPr>
            <p:nvPr/>
          </p:nvSpPr>
          <p:spPr bwMode="auto">
            <a:xfrm>
              <a:off x="1158" y="1451"/>
              <a:ext cx="33" cy="44"/>
            </a:xfrm>
            <a:prstGeom prst="ellipse">
              <a:avLst/>
            </a:prstGeom>
            <a:solidFill>
              <a:srgbClr val="000000"/>
            </a:solidFill>
            <a:ln w="9525">
              <a:solidFill>
                <a:srgbClr val="000000"/>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92" name="Oval 345"/>
            <p:cNvSpPr>
              <a:spLocks noChangeArrowheads="1"/>
            </p:cNvSpPr>
            <p:nvPr/>
          </p:nvSpPr>
          <p:spPr bwMode="auto">
            <a:xfrm>
              <a:off x="1049" y="2047"/>
              <a:ext cx="33" cy="44"/>
            </a:xfrm>
            <a:prstGeom prst="ellipse">
              <a:avLst/>
            </a:prstGeom>
            <a:solidFill>
              <a:srgbClr val="000000"/>
            </a:solidFill>
            <a:ln w="9525">
              <a:solidFill>
                <a:srgbClr val="000000"/>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93" name="Oval 345"/>
            <p:cNvSpPr>
              <a:spLocks noChangeArrowheads="1"/>
            </p:cNvSpPr>
            <p:nvPr/>
          </p:nvSpPr>
          <p:spPr bwMode="auto">
            <a:xfrm>
              <a:off x="2002" y="2047"/>
              <a:ext cx="33" cy="44"/>
            </a:xfrm>
            <a:prstGeom prst="ellipse">
              <a:avLst/>
            </a:prstGeom>
            <a:solidFill>
              <a:srgbClr val="000000"/>
            </a:solidFill>
            <a:ln w="9525">
              <a:solidFill>
                <a:srgbClr val="000000"/>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94" name="Oval 345"/>
            <p:cNvSpPr>
              <a:spLocks noChangeArrowheads="1"/>
            </p:cNvSpPr>
            <p:nvPr/>
          </p:nvSpPr>
          <p:spPr bwMode="auto">
            <a:xfrm>
              <a:off x="3056" y="2058"/>
              <a:ext cx="33" cy="44"/>
            </a:xfrm>
            <a:prstGeom prst="ellipse">
              <a:avLst/>
            </a:prstGeom>
            <a:solidFill>
              <a:srgbClr val="000000"/>
            </a:solidFill>
            <a:ln w="9525">
              <a:solidFill>
                <a:srgbClr val="000000"/>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95" name="Oval 345"/>
            <p:cNvSpPr>
              <a:spLocks noChangeArrowheads="1"/>
            </p:cNvSpPr>
            <p:nvPr/>
          </p:nvSpPr>
          <p:spPr bwMode="auto">
            <a:xfrm>
              <a:off x="3879" y="1472"/>
              <a:ext cx="33" cy="44"/>
            </a:xfrm>
            <a:prstGeom prst="ellipse">
              <a:avLst/>
            </a:prstGeom>
            <a:solidFill>
              <a:srgbClr val="000000"/>
            </a:solidFill>
            <a:ln w="9525">
              <a:solidFill>
                <a:srgbClr val="000000"/>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96" name="Oval 345"/>
            <p:cNvSpPr>
              <a:spLocks noChangeArrowheads="1"/>
            </p:cNvSpPr>
            <p:nvPr/>
          </p:nvSpPr>
          <p:spPr bwMode="auto">
            <a:xfrm>
              <a:off x="4952" y="1233"/>
              <a:ext cx="33" cy="44"/>
            </a:xfrm>
            <a:prstGeom prst="ellipse">
              <a:avLst/>
            </a:prstGeom>
            <a:solidFill>
              <a:srgbClr val="000000"/>
            </a:solidFill>
            <a:ln w="9525">
              <a:solidFill>
                <a:srgbClr val="000000"/>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97" name="Oval 345"/>
            <p:cNvSpPr>
              <a:spLocks noChangeArrowheads="1"/>
            </p:cNvSpPr>
            <p:nvPr/>
          </p:nvSpPr>
          <p:spPr bwMode="auto">
            <a:xfrm>
              <a:off x="3214" y="1461"/>
              <a:ext cx="33" cy="44"/>
            </a:xfrm>
            <a:prstGeom prst="ellipse">
              <a:avLst/>
            </a:prstGeom>
            <a:solidFill>
              <a:srgbClr val="000000"/>
            </a:solidFill>
            <a:ln w="9525">
              <a:solidFill>
                <a:srgbClr val="000000"/>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98" name="Oval 345"/>
            <p:cNvSpPr>
              <a:spLocks noChangeArrowheads="1"/>
            </p:cNvSpPr>
            <p:nvPr/>
          </p:nvSpPr>
          <p:spPr bwMode="auto">
            <a:xfrm>
              <a:off x="4217" y="1461"/>
              <a:ext cx="33" cy="44"/>
            </a:xfrm>
            <a:prstGeom prst="ellipse">
              <a:avLst/>
            </a:prstGeom>
            <a:solidFill>
              <a:srgbClr val="000000"/>
            </a:solidFill>
            <a:ln w="9525">
              <a:solidFill>
                <a:srgbClr val="000000"/>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sp>
        <p:nvSpPr>
          <p:cNvPr id="299" name="Oval 377"/>
          <p:cNvSpPr>
            <a:spLocks noChangeArrowheads="1"/>
          </p:cNvSpPr>
          <p:nvPr/>
        </p:nvSpPr>
        <p:spPr bwMode="auto">
          <a:xfrm>
            <a:off x="3617914" y="2692668"/>
            <a:ext cx="52387" cy="68262"/>
          </a:xfrm>
          <a:prstGeom prst="ellipse">
            <a:avLst/>
          </a:prstGeom>
          <a:noFill/>
          <a:ln w="19050">
            <a:solidFill>
              <a:schemeClr val="tx1"/>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300" name="Oval 377"/>
          <p:cNvSpPr>
            <a:spLocks noChangeArrowheads="1"/>
          </p:cNvSpPr>
          <p:nvPr/>
        </p:nvSpPr>
        <p:spPr bwMode="auto">
          <a:xfrm>
            <a:off x="5122864" y="2692668"/>
            <a:ext cx="52387" cy="68262"/>
          </a:xfrm>
          <a:prstGeom prst="ellipse">
            <a:avLst/>
          </a:prstGeom>
          <a:noFill/>
          <a:ln w="19050">
            <a:solidFill>
              <a:schemeClr val="tx1"/>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301" name="Oval 377"/>
          <p:cNvSpPr>
            <a:spLocks noChangeArrowheads="1"/>
          </p:cNvSpPr>
          <p:nvPr/>
        </p:nvSpPr>
        <p:spPr bwMode="auto">
          <a:xfrm>
            <a:off x="6780214" y="2692668"/>
            <a:ext cx="52387" cy="68262"/>
          </a:xfrm>
          <a:prstGeom prst="ellipse">
            <a:avLst/>
          </a:prstGeom>
          <a:noFill/>
          <a:ln w="19050">
            <a:solidFill>
              <a:schemeClr val="tx1"/>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302" name="Oval 377"/>
          <p:cNvSpPr>
            <a:spLocks noChangeArrowheads="1"/>
          </p:cNvSpPr>
          <p:nvPr/>
        </p:nvSpPr>
        <p:spPr bwMode="auto">
          <a:xfrm>
            <a:off x="8437564" y="2676626"/>
            <a:ext cx="52387" cy="68262"/>
          </a:xfrm>
          <a:prstGeom prst="ellipse">
            <a:avLst/>
          </a:prstGeom>
          <a:noFill/>
          <a:ln w="19050">
            <a:solidFill>
              <a:schemeClr val="tx1"/>
            </a:solidFill>
            <a:round/>
          </a:ln>
        </p:spPr>
        <p:txBody>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307" name="Line 74"/>
          <p:cNvSpPr>
            <a:spLocks noChangeShapeType="1"/>
          </p:cNvSpPr>
          <p:nvPr/>
        </p:nvSpPr>
        <p:spPr bwMode="auto">
          <a:xfrm>
            <a:off x="6853571" y="2391798"/>
            <a:ext cx="1587" cy="238125"/>
          </a:xfrm>
          <a:prstGeom prst="line">
            <a:avLst/>
          </a:prstGeom>
          <a:noFill/>
          <a:ln w="11113">
            <a:solidFill>
              <a:srgbClr val="000000"/>
            </a:solidFill>
            <a:round/>
          </a:ln>
        </p:spPr>
        <p:txBody>
          <a:bodyPr/>
          <a:lstStyle/>
          <a:p>
            <a:endParaRPr lang="zh-CN" altLang="en-US"/>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782"/>
                                        </p:tgtEl>
                                        <p:attrNameLst>
                                          <p:attrName>style.visibility</p:attrName>
                                        </p:attrNameLst>
                                      </p:cBhvr>
                                      <p:to>
                                        <p:strVal val="visible"/>
                                      </p:to>
                                    </p:set>
                                    <p:anim calcmode="lin" valueType="num">
                                      <p:cBhvr additive="base">
                                        <p:cTn id="7" dur="500" fill="hold"/>
                                        <p:tgtEl>
                                          <p:spTgt spid="154782"/>
                                        </p:tgtEl>
                                        <p:attrNameLst>
                                          <p:attrName>ppt_x</p:attrName>
                                        </p:attrNameLst>
                                      </p:cBhvr>
                                      <p:tavLst>
                                        <p:tav tm="0">
                                          <p:val>
                                            <p:strVal val="0-#ppt_w/2"/>
                                          </p:val>
                                        </p:tav>
                                        <p:tav tm="100000">
                                          <p:val>
                                            <p:strVal val="#ppt_x"/>
                                          </p:val>
                                        </p:tav>
                                      </p:tavLst>
                                    </p:anim>
                                    <p:anim calcmode="lin" valueType="num">
                                      <p:cBhvr additive="base">
                                        <p:cTn id="8" dur="500" fill="hold"/>
                                        <p:tgtEl>
                                          <p:spTgt spid="1547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4630"/>
                                        </p:tgtEl>
                                        <p:attrNameLst>
                                          <p:attrName>style.visibility</p:attrName>
                                        </p:attrNameLst>
                                      </p:cBhvr>
                                      <p:to>
                                        <p:strVal val="visible"/>
                                      </p:to>
                                    </p:set>
                                    <p:anim calcmode="lin" valueType="num">
                                      <p:cBhvr additive="base">
                                        <p:cTn id="13" dur="500" fill="hold"/>
                                        <p:tgtEl>
                                          <p:spTgt spid="154630"/>
                                        </p:tgtEl>
                                        <p:attrNameLst>
                                          <p:attrName>ppt_x</p:attrName>
                                        </p:attrNameLst>
                                      </p:cBhvr>
                                      <p:tavLst>
                                        <p:tav tm="0">
                                          <p:val>
                                            <p:strVal val="#ppt_x"/>
                                          </p:val>
                                        </p:tav>
                                        <p:tav tm="100000">
                                          <p:val>
                                            <p:strVal val="#ppt_x"/>
                                          </p:val>
                                        </p:tav>
                                      </p:tavLst>
                                    </p:anim>
                                    <p:anim calcmode="lin" valueType="num">
                                      <p:cBhvr additive="base">
                                        <p:cTn id="14" dur="500" fill="hold"/>
                                        <p:tgtEl>
                                          <p:spTgt spid="154630"/>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54784"/>
                                        </p:tgtEl>
                                        <p:attrNameLst>
                                          <p:attrName>style.visibility</p:attrName>
                                        </p:attrNameLst>
                                      </p:cBhvr>
                                      <p:to>
                                        <p:strVal val="visible"/>
                                      </p:to>
                                    </p:set>
                                    <p:anim calcmode="lin" valueType="num">
                                      <p:cBhvr additive="base">
                                        <p:cTn id="18" dur="500" fill="hold"/>
                                        <p:tgtEl>
                                          <p:spTgt spid="154784"/>
                                        </p:tgtEl>
                                        <p:attrNameLst>
                                          <p:attrName>ppt_x</p:attrName>
                                        </p:attrNameLst>
                                      </p:cBhvr>
                                      <p:tavLst>
                                        <p:tav tm="0">
                                          <p:val>
                                            <p:strVal val="#ppt_x"/>
                                          </p:val>
                                        </p:tav>
                                        <p:tav tm="100000">
                                          <p:val>
                                            <p:strVal val="#ppt_x"/>
                                          </p:val>
                                        </p:tav>
                                      </p:tavLst>
                                    </p:anim>
                                    <p:anim calcmode="lin" valueType="num">
                                      <p:cBhvr additive="base">
                                        <p:cTn id="19" dur="500" fill="hold"/>
                                        <p:tgtEl>
                                          <p:spTgt spid="15478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075"/>
                                        </p:tgtEl>
                                        <p:attrNameLst>
                                          <p:attrName>style.visibility</p:attrName>
                                        </p:attrNameLst>
                                      </p:cBhvr>
                                      <p:to>
                                        <p:strVal val="visible"/>
                                      </p:to>
                                    </p:set>
                                    <p:animEffect transition="in" filter="blinds(horizontal)">
                                      <p:cBhvr>
                                        <p:cTn id="24" dur="500"/>
                                        <p:tgtEl>
                                          <p:spTgt spid="307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nodePh="1">
                                  <p:stCondLst>
                                    <p:cond delay="0"/>
                                  </p:stCondLst>
                                  <p:endCondLst>
                                    <p:cond evt="begin" delay="0">
                                      <p:tn val="27"/>
                                    </p:cond>
                                  </p:endCondLst>
                                  <p:childTnLst>
                                    <p:set>
                                      <p:cBhvr>
                                        <p:cTn id="28" dur="1" fill="hold">
                                          <p:stCondLst>
                                            <p:cond delay="0"/>
                                          </p:stCondLst>
                                        </p:cTn>
                                        <p:tgtEl>
                                          <p:spTgt spid="158"/>
                                        </p:tgtEl>
                                        <p:attrNameLst>
                                          <p:attrName>style.visibility</p:attrName>
                                        </p:attrNameLst>
                                      </p:cBhvr>
                                      <p:to>
                                        <p:strVal val="visible"/>
                                      </p:to>
                                    </p:set>
                                    <p:anim calcmode="lin" valueType="num">
                                      <p:cBhvr additive="base">
                                        <p:cTn id="29" dur="500" fill="hold"/>
                                        <p:tgtEl>
                                          <p:spTgt spid="158"/>
                                        </p:tgtEl>
                                        <p:attrNameLst>
                                          <p:attrName>ppt_x</p:attrName>
                                        </p:attrNameLst>
                                      </p:cBhvr>
                                      <p:tavLst>
                                        <p:tav tm="0">
                                          <p:val>
                                            <p:strVal val="0-#ppt_w/2"/>
                                          </p:val>
                                        </p:tav>
                                        <p:tav tm="100000">
                                          <p:val>
                                            <p:strVal val="#ppt_x"/>
                                          </p:val>
                                        </p:tav>
                                      </p:tavLst>
                                    </p:anim>
                                    <p:anim calcmode="lin" valueType="num">
                                      <p:cBhvr additive="base">
                                        <p:cTn id="30" dur="500" fill="hold"/>
                                        <p:tgtEl>
                                          <p:spTgt spid="1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30" grpId="0" animBg="1" autoUpdateAnimBg="0"/>
      <p:bldP spid="154782" grpId="0" autoUpdateAnimBg="0"/>
      <p:bldP spid="158" grpId="0" animBg="1"/>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
          <p:cNvSpPr>
            <a:spLocks noGrp="1" noChangeArrowheads="1"/>
          </p:cNvSpPr>
          <p:nvPr>
            <p:ph type="title" idx="4294967295"/>
          </p:nvPr>
        </p:nvSpPr>
        <p:spPr>
          <a:xfrm>
            <a:off x="5334000" y="3048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状态转换表</a:t>
            </a:r>
          </a:p>
        </p:txBody>
      </p:sp>
      <p:sp>
        <p:nvSpPr>
          <p:cNvPr id="116739" name="Rectangle 2"/>
          <p:cNvSpPr>
            <a:spLocks noChangeArrowheads="1"/>
          </p:cNvSpPr>
          <p:nvPr/>
        </p:nvSpPr>
        <p:spPr bwMode="black">
          <a:xfrm>
            <a:off x="6003635" y="-3231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6740" name="Text Box 145"/>
          <p:cNvSpPr txBox="1">
            <a:spLocks noChangeArrowheads="1"/>
          </p:cNvSpPr>
          <p:nvPr/>
        </p:nvSpPr>
        <p:spPr bwMode="black">
          <a:xfrm>
            <a:off x="1524001" y="1284288"/>
            <a:ext cx="2951163" cy="366712"/>
          </a:xfrm>
          <a:prstGeom prst="rect">
            <a:avLst/>
          </a:prstGeom>
          <a:noFill/>
          <a:ln w="9525" algn="ctr">
            <a:noFill/>
            <a:miter lim="800000"/>
          </a:ln>
        </p:spPr>
        <p:txBody>
          <a:bodyPr>
            <a:spAutoFit/>
          </a:bodyPr>
          <a:lstStyle/>
          <a:p>
            <a:pPr algn="l"/>
            <a:r>
              <a:rPr lang="zh-CN" altLang="en-US">
                <a:solidFill>
                  <a:srgbClr val="C00000"/>
                </a:solidFill>
                <a:latin typeface="Arial" panose="020B0604020202020204" pitchFamily="34" charset="0"/>
                <a:cs typeface="Arial" panose="020B0604020202020204" pitchFamily="34" charset="0"/>
              </a:rPr>
              <a:t>（</a:t>
            </a:r>
            <a:r>
              <a:rPr lang="en-US" altLang="zh-CN">
                <a:solidFill>
                  <a:srgbClr val="C00000"/>
                </a:solidFill>
                <a:latin typeface="Arial" panose="020B0604020202020204" pitchFamily="34" charset="0"/>
                <a:cs typeface="Arial" panose="020B0604020202020204" pitchFamily="34" charset="0"/>
              </a:rPr>
              <a:t>2</a:t>
            </a:r>
            <a:r>
              <a:rPr lang="zh-CN" altLang="en-US">
                <a:solidFill>
                  <a:srgbClr val="C00000"/>
                </a:solidFill>
                <a:latin typeface="Arial" panose="020B0604020202020204" pitchFamily="34" charset="0"/>
                <a:cs typeface="Arial" panose="020B0604020202020204" pitchFamily="34" charset="0"/>
              </a:rPr>
              <a:t>）列出状态转换表</a:t>
            </a:r>
          </a:p>
        </p:txBody>
      </p:sp>
      <p:graphicFrame>
        <p:nvGraphicFramePr>
          <p:cNvPr id="104531" name="Group 83"/>
          <p:cNvGraphicFramePr>
            <a:graphicFrameLocks noGrp="1"/>
          </p:cNvGraphicFramePr>
          <p:nvPr/>
        </p:nvGraphicFramePr>
        <p:xfrm>
          <a:off x="4314825" y="1182689"/>
          <a:ext cx="4960938" cy="4888549"/>
        </p:xfrm>
        <a:graphic>
          <a:graphicData uri="http://schemas.openxmlformats.org/drawingml/2006/table">
            <a:tbl>
              <a:tblPr/>
              <a:tblGrid>
                <a:gridCol w="2174875">
                  <a:extLst>
                    <a:ext uri="{9D8B030D-6E8A-4147-A177-3AD203B41FA5}">
                      <a16:colId xmlns:a16="http://schemas.microsoft.com/office/drawing/2014/main" val="20000"/>
                    </a:ext>
                  </a:extLst>
                </a:gridCol>
                <a:gridCol w="2347913">
                  <a:extLst>
                    <a:ext uri="{9D8B030D-6E8A-4147-A177-3AD203B41FA5}">
                      <a16:colId xmlns:a16="http://schemas.microsoft.com/office/drawing/2014/main" val="20001"/>
                    </a:ext>
                  </a:extLst>
                </a:gridCol>
                <a:gridCol w="438150">
                  <a:extLst>
                    <a:ext uri="{9D8B030D-6E8A-4147-A177-3AD203B41FA5}">
                      <a16:colId xmlns:a16="http://schemas.microsoft.com/office/drawing/2014/main" val="20002"/>
                    </a:ext>
                  </a:extLst>
                </a:gridCol>
              </a:tblGrid>
              <a:tr h="33496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Q</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3</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n</a:t>
                      </a: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Q</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2</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n</a:t>
                      </a: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Q</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1</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n</a:t>
                      </a: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Q</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0</a:t>
                      </a:r>
                      <a:r>
                        <a:rPr kumimoji="0" lang="en-US" altLang="zh-CN" sz="18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n</a:t>
                      </a:r>
                    </a:p>
                  </a:txBody>
                  <a:tcPr marL="0" marR="0" marT="0" marB="0" horzOverflow="overflow">
                    <a:lnL w="381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381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r>
                        <a:rPr kumimoji="0" lang="en-US" altLang="zh-CN" sz="16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3</a:t>
                      </a:r>
                      <a:r>
                        <a:rPr kumimoji="0" lang="en-US" altLang="zh-CN" sz="16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n</a:t>
                      </a:r>
                      <a:r>
                        <a:rPr kumimoji="0" lang="zh-CN" altLang="en-US" sz="16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Q</a:t>
                      </a:r>
                      <a:r>
                        <a:rPr kumimoji="0" lang="en-US" altLang="zh-CN" sz="16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2</a:t>
                      </a:r>
                      <a:r>
                        <a:rPr kumimoji="0" lang="en-US" altLang="zh-CN" sz="16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n</a:t>
                      </a:r>
                      <a:r>
                        <a:rPr kumimoji="0" lang="zh-CN" altLang="en-US" sz="16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r>
                        <a:rPr kumimoji="0" lang="en-US" altLang="zh-CN" sz="16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a:t>
                      </a:r>
                      <a:r>
                        <a:rPr kumimoji="0" lang="en-US" altLang="zh-CN" sz="16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n</a:t>
                      </a:r>
                      <a:r>
                        <a:rPr kumimoji="0" lang="zh-CN" altLang="en-US" sz="16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r>
                        <a:rPr kumimoji="0" lang="en-US" altLang="zh-CN" sz="16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0</a:t>
                      </a:r>
                      <a:r>
                        <a:rPr kumimoji="0" lang="en-US" altLang="zh-CN" sz="16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n</a:t>
                      </a:r>
                      <a:r>
                        <a:rPr kumimoji="0" lang="zh-CN" altLang="en-US" sz="16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a:t>
                      </a:r>
                    </a:p>
                  </a:txBody>
                  <a:tcPr marL="0" marR="0" marT="0" marB="0" horzOverflow="overflow">
                    <a:lnL w="381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381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t>
                      </a:r>
                    </a:p>
                  </a:txBody>
                  <a:tcPr marL="0" marR="0" marT="0" marB="0" horzOverflow="overflow">
                    <a:lnL w="381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381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0   0    0    0</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0    0    0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0    0    0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0    0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1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0    0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01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1    0   0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01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1    0   0</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1    0   1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01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1    0   1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1    1   0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01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1    1   0</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1    1   1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01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1    1   1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1    0    0   0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01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1    0    0   0</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1    0    0   1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301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1    0    0   1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1    0   1    0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1    0   1    0</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1    0    1   1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1    0    1   1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1    1    0   0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1    1    0   0</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1    1    0   1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1    1    0   1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1    1    1   0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1    1    1   0</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1    1    1   1</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1" i="0" u="none" strike="noStrike" cap="none" normalizeH="0" baseline="0" smtClean="0">
                          <a:ln>
                            <a:noFill/>
                          </a:ln>
                          <a:solidFill>
                            <a:srgbClr val="FF3399"/>
                          </a:solidFill>
                          <a:effectLst/>
                          <a:latin typeface="Arial" panose="020B0604020202020204" pitchFamily="34" charset="0"/>
                          <a:ea typeface="宋体" panose="02010600030101010101" pitchFamily="2" charset="-122"/>
                        </a:rPr>
                        <a:t>1    1    1   1</a:t>
                      </a:r>
                    </a:p>
                  </a:txBody>
                  <a:tcPr marL="0" marR="0" marT="0" marB="0" horzOverflow="overflow">
                    <a:lnL w="381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381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0   0    0    0</a:t>
                      </a:r>
                    </a:p>
                  </a:txBody>
                  <a:tcPr marL="0" marR="0" marT="0" marB="0"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381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1" i="0" u="none" strike="noStrike" cap="none" normalizeH="0" baseline="0" smtClean="0">
                          <a:ln>
                            <a:noFill/>
                          </a:ln>
                          <a:solidFill>
                            <a:srgbClr val="FF3399"/>
                          </a:solidFill>
                          <a:effectLst/>
                          <a:latin typeface="Arial" panose="020B0604020202020204" pitchFamily="34" charset="0"/>
                          <a:ea typeface="宋体" panose="02010600030101010101" pitchFamily="2" charset="-122"/>
                        </a:rPr>
                        <a:t>1</a:t>
                      </a:r>
                    </a:p>
                  </a:txBody>
                  <a:tcPr marL="0" marR="0" marT="0" marB="0" horzOverflow="overflow">
                    <a:lnL w="127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381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
        <p:nvSpPr>
          <p:cNvPr id="2135048" name="AutoShape 8"/>
          <p:cNvSpPr>
            <a:spLocks noChangeArrowheads="1"/>
          </p:cNvSpPr>
          <p:nvPr/>
        </p:nvSpPr>
        <p:spPr bwMode="auto">
          <a:xfrm>
            <a:off x="9318626" y="6140450"/>
            <a:ext cx="1349375" cy="369888"/>
          </a:xfrm>
          <a:prstGeom prst="wedgeRoundRectCallout">
            <a:avLst>
              <a:gd name="adj1" fmla="val -63296"/>
              <a:gd name="adj2" fmla="val -86481"/>
              <a:gd name="adj3" fmla="val 16667"/>
            </a:avLst>
          </a:prstGeom>
          <a:solidFill>
            <a:srgbClr val="FFFF99"/>
          </a:solidFill>
          <a:ln w="9525">
            <a:solidFill>
              <a:srgbClr val="FF9966"/>
            </a:solidFill>
            <a:miter lim="800000"/>
          </a:ln>
          <a:effectLst>
            <a:prstShdw prst="shdw17" dist="17961" dir="2700000">
              <a:srgbClr val="99995C"/>
            </a:prstShdw>
          </a:effectLst>
        </p:spPr>
        <p:txBody>
          <a:bodyPr anchor="b"/>
          <a:lstStyle/>
          <a:p>
            <a:pPr algn="l">
              <a:lnSpc>
                <a:spcPct val="100000"/>
              </a:lnSpc>
              <a:spcBef>
                <a:spcPct val="0"/>
              </a:spcBef>
            </a:pPr>
            <a:r>
              <a:rPr lang="zh-CN" altLang="en-US">
                <a:ea typeface="楷体_GB2312" panose="02010609030101010101" charset="-122"/>
              </a:rPr>
              <a:t>对应原态</a:t>
            </a:r>
            <a:endParaRPr lang="en-US" altLang="zh-CN" sz="2400">
              <a:ea typeface="楷体_GB2312" panose="02010609030101010101"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04531"/>
                                        </p:tgtEl>
                                        <p:attrNameLst>
                                          <p:attrName>style.visibility</p:attrName>
                                        </p:attrNameLst>
                                      </p:cBhvr>
                                      <p:to>
                                        <p:strVal val="visible"/>
                                      </p:to>
                                    </p:set>
                                    <p:animEffect transition="in" filter="blinds(horizontal)">
                                      <p:cBhvr>
                                        <p:cTn id="7" dur="500"/>
                                        <p:tgtEl>
                                          <p:spTgt spid="1045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35048"/>
                                        </p:tgtEl>
                                        <p:attrNameLst>
                                          <p:attrName>style.visibility</p:attrName>
                                        </p:attrNameLst>
                                      </p:cBhvr>
                                      <p:to>
                                        <p:strVal val="visible"/>
                                      </p:to>
                                    </p:set>
                                    <p:animEffect transition="in" filter="dissolve">
                                      <p:cBhvr>
                                        <p:cTn id="12" dur="500"/>
                                        <p:tgtEl>
                                          <p:spTgt spid="2135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5048"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状态转换图和时序图</a:t>
            </a:r>
          </a:p>
        </p:txBody>
      </p:sp>
      <p:sp>
        <p:nvSpPr>
          <p:cNvPr id="14340" name="Text Box 139"/>
          <p:cNvSpPr txBox="1">
            <a:spLocks noChangeArrowheads="1"/>
          </p:cNvSpPr>
          <p:nvPr/>
        </p:nvSpPr>
        <p:spPr bwMode="auto">
          <a:xfrm>
            <a:off x="1992313" y="1201738"/>
            <a:ext cx="5988050" cy="366712"/>
          </a:xfrm>
          <a:prstGeom prst="rect">
            <a:avLst/>
          </a:prstGeom>
          <a:noFill/>
          <a:ln w="9525">
            <a:noFill/>
            <a:miter lim="800000"/>
          </a:ln>
        </p:spPr>
        <p:txBody>
          <a:bodyPr>
            <a:spAutoFit/>
          </a:bodyPr>
          <a:lstStyle/>
          <a:p>
            <a:pPr algn="just" eaLnBrk="0" hangingPunct="0"/>
            <a:r>
              <a:rPr lang="zh-CN" altLang="en-US">
                <a:solidFill>
                  <a:srgbClr val="C00000"/>
                </a:solidFill>
                <a:latin typeface="Arial" panose="020B0604020202020204" pitchFamily="34" charset="0"/>
                <a:cs typeface="Arial" panose="020B0604020202020204" pitchFamily="34" charset="0"/>
              </a:rPr>
              <a:t>（</a:t>
            </a:r>
            <a:r>
              <a:rPr lang="en-US" altLang="zh-CN">
                <a:solidFill>
                  <a:srgbClr val="C00000"/>
                </a:solidFill>
                <a:latin typeface="Arial" panose="020B0604020202020204" pitchFamily="34" charset="0"/>
                <a:cs typeface="Arial" panose="020B0604020202020204" pitchFamily="34" charset="0"/>
              </a:rPr>
              <a:t>3</a:t>
            </a:r>
            <a:r>
              <a:rPr lang="zh-CN" altLang="en-US">
                <a:solidFill>
                  <a:srgbClr val="C00000"/>
                </a:solidFill>
                <a:latin typeface="Arial" panose="020B0604020202020204" pitchFamily="34" charset="0"/>
                <a:cs typeface="Arial" panose="020B0604020202020204" pitchFamily="34" charset="0"/>
              </a:rPr>
              <a:t>）根据状态转换表，画出状态转换图和时序图</a:t>
            </a:r>
          </a:p>
        </p:txBody>
      </p:sp>
      <p:sp>
        <p:nvSpPr>
          <p:cNvPr id="14341" name="Rectangle 2"/>
          <p:cNvSpPr>
            <a:spLocks noChangeArrowheads="1"/>
          </p:cNvSpPr>
          <p:nvPr/>
        </p:nvSpPr>
        <p:spPr bwMode="black">
          <a:xfrm>
            <a:off x="6003635" y="-3231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nvGrpSpPr>
          <p:cNvPr id="3" name="Group 315"/>
          <p:cNvGrpSpPr/>
          <p:nvPr/>
        </p:nvGrpSpPr>
        <p:grpSpPr bwMode="auto">
          <a:xfrm>
            <a:off x="2768600" y="1868488"/>
            <a:ext cx="7067550" cy="1016000"/>
            <a:chOff x="772" y="1291"/>
            <a:chExt cx="4452" cy="640"/>
          </a:xfrm>
        </p:grpSpPr>
        <p:grpSp>
          <p:nvGrpSpPr>
            <p:cNvPr id="14359" name="Group 227"/>
            <p:cNvGrpSpPr/>
            <p:nvPr/>
          </p:nvGrpSpPr>
          <p:grpSpPr bwMode="auto">
            <a:xfrm>
              <a:off x="796" y="1291"/>
              <a:ext cx="576" cy="198"/>
              <a:chOff x="3312" y="2727"/>
              <a:chExt cx="576" cy="249"/>
            </a:xfrm>
          </p:grpSpPr>
          <p:grpSp>
            <p:nvGrpSpPr>
              <p:cNvPr id="14433" name="Group 228"/>
              <p:cNvGrpSpPr/>
              <p:nvPr/>
            </p:nvGrpSpPr>
            <p:grpSpPr bwMode="auto">
              <a:xfrm>
                <a:off x="3312" y="2727"/>
                <a:ext cx="396" cy="249"/>
                <a:chOff x="3312" y="2727"/>
                <a:chExt cx="396" cy="249"/>
              </a:xfrm>
            </p:grpSpPr>
            <p:sp>
              <p:nvSpPr>
                <p:cNvPr id="14435" name="Oval 229"/>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436" name="Text Box 230"/>
                <p:cNvSpPr txBox="1">
                  <a:spLocks noChangeArrowheads="1"/>
                </p:cNvSpPr>
                <p:nvPr/>
              </p:nvSpPr>
              <p:spPr bwMode="auto">
                <a:xfrm>
                  <a:off x="3324" y="2727"/>
                  <a:ext cx="384" cy="24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0000</a:t>
                  </a:r>
                </a:p>
              </p:txBody>
            </p:sp>
          </p:grpSp>
          <p:sp>
            <p:nvSpPr>
              <p:cNvPr id="14434" name="Line 231"/>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14360" name="Group 232"/>
            <p:cNvGrpSpPr/>
            <p:nvPr/>
          </p:nvGrpSpPr>
          <p:grpSpPr bwMode="auto">
            <a:xfrm>
              <a:off x="1363" y="1298"/>
              <a:ext cx="576" cy="198"/>
              <a:chOff x="3312" y="2727"/>
              <a:chExt cx="576" cy="249"/>
            </a:xfrm>
          </p:grpSpPr>
          <p:grpSp>
            <p:nvGrpSpPr>
              <p:cNvPr id="14429" name="Group 233"/>
              <p:cNvGrpSpPr/>
              <p:nvPr/>
            </p:nvGrpSpPr>
            <p:grpSpPr bwMode="auto">
              <a:xfrm>
                <a:off x="3312" y="2727"/>
                <a:ext cx="396" cy="249"/>
                <a:chOff x="3312" y="2727"/>
                <a:chExt cx="396" cy="249"/>
              </a:xfrm>
            </p:grpSpPr>
            <p:sp>
              <p:nvSpPr>
                <p:cNvPr id="14431" name="Oval 234"/>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432" name="Text Box 235"/>
                <p:cNvSpPr txBox="1">
                  <a:spLocks noChangeArrowheads="1"/>
                </p:cNvSpPr>
                <p:nvPr/>
              </p:nvSpPr>
              <p:spPr bwMode="auto">
                <a:xfrm>
                  <a:off x="3324" y="2727"/>
                  <a:ext cx="384" cy="24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0001</a:t>
                  </a:r>
                </a:p>
              </p:txBody>
            </p:sp>
          </p:grpSp>
          <p:sp>
            <p:nvSpPr>
              <p:cNvPr id="14430" name="Line 236"/>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14361" name="Group 237"/>
            <p:cNvGrpSpPr/>
            <p:nvPr/>
          </p:nvGrpSpPr>
          <p:grpSpPr bwMode="auto">
            <a:xfrm>
              <a:off x="1936" y="1298"/>
              <a:ext cx="576" cy="198"/>
              <a:chOff x="3312" y="2727"/>
              <a:chExt cx="576" cy="249"/>
            </a:xfrm>
          </p:grpSpPr>
          <p:grpSp>
            <p:nvGrpSpPr>
              <p:cNvPr id="14425" name="Group 238"/>
              <p:cNvGrpSpPr/>
              <p:nvPr/>
            </p:nvGrpSpPr>
            <p:grpSpPr bwMode="auto">
              <a:xfrm>
                <a:off x="3312" y="2727"/>
                <a:ext cx="396" cy="249"/>
                <a:chOff x="3312" y="2727"/>
                <a:chExt cx="396" cy="249"/>
              </a:xfrm>
            </p:grpSpPr>
            <p:sp>
              <p:nvSpPr>
                <p:cNvPr id="14427" name="Oval 239"/>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428" name="Text Box 240"/>
                <p:cNvSpPr txBox="1">
                  <a:spLocks noChangeArrowheads="1"/>
                </p:cNvSpPr>
                <p:nvPr/>
              </p:nvSpPr>
              <p:spPr bwMode="auto">
                <a:xfrm>
                  <a:off x="3324" y="2727"/>
                  <a:ext cx="384" cy="24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0010</a:t>
                  </a:r>
                </a:p>
              </p:txBody>
            </p:sp>
          </p:grpSp>
          <p:sp>
            <p:nvSpPr>
              <p:cNvPr id="14426" name="Line 241"/>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14362" name="Group 242"/>
            <p:cNvGrpSpPr/>
            <p:nvPr/>
          </p:nvGrpSpPr>
          <p:grpSpPr bwMode="auto">
            <a:xfrm>
              <a:off x="2524" y="1298"/>
              <a:ext cx="576" cy="198"/>
              <a:chOff x="3312" y="2727"/>
              <a:chExt cx="576" cy="249"/>
            </a:xfrm>
          </p:grpSpPr>
          <p:grpSp>
            <p:nvGrpSpPr>
              <p:cNvPr id="14421" name="Group 243"/>
              <p:cNvGrpSpPr/>
              <p:nvPr/>
            </p:nvGrpSpPr>
            <p:grpSpPr bwMode="auto">
              <a:xfrm>
                <a:off x="3312" y="2727"/>
                <a:ext cx="396" cy="249"/>
                <a:chOff x="3312" y="2727"/>
                <a:chExt cx="396" cy="249"/>
              </a:xfrm>
            </p:grpSpPr>
            <p:sp>
              <p:nvSpPr>
                <p:cNvPr id="14423" name="Oval 244"/>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424" name="Text Box 245"/>
                <p:cNvSpPr txBox="1">
                  <a:spLocks noChangeArrowheads="1"/>
                </p:cNvSpPr>
                <p:nvPr/>
              </p:nvSpPr>
              <p:spPr bwMode="auto">
                <a:xfrm>
                  <a:off x="3324" y="2727"/>
                  <a:ext cx="384" cy="24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0011</a:t>
                  </a:r>
                </a:p>
              </p:txBody>
            </p:sp>
          </p:grpSp>
          <p:sp>
            <p:nvSpPr>
              <p:cNvPr id="14422" name="Line 246"/>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sp>
          <p:nvSpPr>
            <p:cNvPr id="14363" name="Line 250"/>
            <p:cNvSpPr>
              <a:spLocks noChangeShapeType="1"/>
            </p:cNvSpPr>
            <p:nvPr/>
          </p:nvSpPr>
          <p:spPr bwMode="auto">
            <a:xfrm>
              <a:off x="5020" y="1466"/>
              <a:ext cx="0" cy="267"/>
            </a:xfrm>
            <a:prstGeom prst="line">
              <a:avLst/>
            </a:prstGeom>
            <a:noFill/>
            <a:ln w="9525">
              <a:solidFill>
                <a:schemeClr val="tx1"/>
              </a:solidFill>
              <a:round/>
              <a:tailEnd type="triangle" w="med" len="med"/>
            </a:ln>
          </p:spPr>
          <p:txBody>
            <a:bodyPr/>
            <a:lstStyle/>
            <a:p>
              <a:endParaRPr lang="zh-CN" altLang="en-US"/>
            </a:p>
          </p:txBody>
        </p:sp>
        <p:grpSp>
          <p:nvGrpSpPr>
            <p:cNvPr id="14364" name="Group 251"/>
            <p:cNvGrpSpPr/>
            <p:nvPr/>
          </p:nvGrpSpPr>
          <p:grpSpPr bwMode="auto">
            <a:xfrm>
              <a:off x="4624" y="1733"/>
              <a:ext cx="588" cy="196"/>
              <a:chOff x="4848" y="3024"/>
              <a:chExt cx="588" cy="247"/>
            </a:xfrm>
          </p:grpSpPr>
          <p:grpSp>
            <p:nvGrpSpPr>
              <p:cNvPr id="14417" name="Group 252"/>
              <p:cNvGrpSpPr/>
              <p:nvPr/>
            </p:nvGrpSpPr>
            <p:grpSpPr bwMode="auto">
              <a:xfrm>
                <a:off x="5040" y="3024"/>
                <a:ext cx="396" cy="247"/>
                <a:chOff x="3312" y="2727"/>
                <a:chExt cx="396" cy="247"/>
              </a:xfrm>
            </p:grpSpPr>
            <p:sp>
              <p:nvSpPr>
                <p:cNvPr id="14419" name="Oval 253"/>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420" name="Text Box 254"/>
                <p:cNvSpPr txBox="1">
                  <a:spLocks noChangeArrowheads="1"/>
                </p:cNvSpPr>
                <p:nvPr/>
              </p:nvSpPr>
              <p:spPr bwMode="auto">
                <a:xfrm>
                  <a:off x="3324" y="2727"/>
                  <a:ext cx="384" cy="24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1000</a:t>
                  </a:r>
                </a:p>
              </p:txBody>
            </p:sp>
          </p:grpSp>
          <p:sp>
            <p:nvSpPr>
              <p:cNvPr id="14418" name="Line 255"/>
              <p:cNvSpPr>
                <a:spLocks noChangeShapeType="1"/>
              </p:cNvSpPr>
              <p:nvPr/>
            </p:nvSpPr>
            <p:spPr bwMode="auto">
              <a:xfrm flipH="1">
                <a:off x="4848" y="3120"/>
                <a:ext cx="192" cy="0"/>
              </a:xfrm>
              <a:prstGeom prst="line">
                <a:avLst/>
              </a:prstGeom>
              <a:noFill/>
              <a:ln w="9525">
                <a:solidFill>
                  <a:schemeClr val="tx1"/>
                </a:solidFill>
                <a:round/>
                <a:tailEnd type="triangle" w="med" len="med"/>
              </a:ln>
            </p:spPr>
            <p:txBody>
              <a:bodyPr/>
              <a:lstStyle/>
              <a:p>
                <a:endParaRPr lang="zh-CN" altLang="en-US"/>
              </a:p>
            </p:txBody>
          </p:sp>
        </p:grpSp>
        <p:grpSp>
          <p:nvGrpSpPr>
            <p:cNvPr id="14365" name="Group 256"/>
            <p:cNvGrpSpPr/>
            <p:nvPr/>
          </p:nvGrpSpPr>
          <p:grpSpPr bwMode="auto">
            <a:xfrm>
              <a:off x="4048" y="1733"/>
              <a:ext cx="588" cy="196"/>
              <a:chOff x="4848" y="3024"/>
              <a:chExt cx="588" cy="247"/>
            </a:xfrm>
          </p:grpSpPr>
          <p:grpSp>
            <p:nvGrpSpPr>
              <p:cNvPr id="14413" name="Group 257"/>
              <p:cNvGrpSpPr/>
              <p:nvPr/>
            </p:nvGrpSpPr>
            <p:grpSpPr bwMode="auto">
              <a:xfrm>
                <a:off x="5040" y="3024"/>
                <a:ext cx="396" cy="247"/>
                <a:chOff x="3312" y="2727"/>
                <a:chExt cx="396" cy="247"/>
              </a:xfrm>
            </p:grpSpPr>
            <p:sp>
              <p:nvSpPr>
                <p:cNvPr id="14415" name="Oval 258"/>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416" name="Text Box 259"/>
                <p:cNvSpPr txBox="1">
                  <a:spLocks noChangeArrowheads="1"/>
                </p:cNvSpPr>
                <p:nvPr/>
              </p:nvSpPr>
              <p:spPr bwMode="auto">
                <a:xfrm>
                  <a:off x="3324" y="2727"/>
                  <a:ext cx="384" cy="24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1001</a:t>
                  </a:r>
                </a:p>
              </p:txBody>
            </p:sp>
          </p:grpSp>
          <p:sp>
            <p:nvSpPr>
              <p:cNvPr id="14414" name="Line 260"/>
              <p:cNvSpPr>
                <a:spLocks noChangeShapeType="1"/>
              </p:cNvSpPr>
              <p:nvPr/>
            </p:nvSpPr>
            <p:spPr bwMode="auto">
              <a:xfrm flipH="1">
                <a:off x="4848" y="3120"/>
                <a:ext cx="192" cy="0"/>
              </a:xfrm>
              <a:prstGeom prst="line">
                <a:avLst/>
              </a:prstGeom>
              <a:noFill/>
              <a:ln w="9525">
                <a:solidFill>
                  <a:schemeClr val="tx1"/>
                </a:solidFill>
                <a:round/>
                <a:tailEnd type="triangle" w="med" len="med"/>
              </a:ln>
            </p:spPr>
            <p:txBody>
              <a:bodyPr/>
              <a:lstStyle/>
              <a:p>
                <a:endParaRPr lang="zh-CN" altLang="en-US"/>
              </a:p>
            </p:txBody>
          </p:sp>
        </p:grpSp>
        <p:grpSp>
          <p:nvGrpSpPr>
            <p:cNvPr id="14366" name="Group 261"/>
            <p:cNvGrpSpPr/>
            <p:nvPr/>
          </p:nvGrpSpPr>
          <p:grpSpPr bwMode="auto">
            <a:xfrm>
              <a:off x="3484" y="1733"/>
              <a:ext cx="588" cy="196"/>
              <a:chOff x="4848" y="3024"/>
              <a:chExt cx="588" cy="247"/>
            </a:xfrm>
          </p:grpSpPr>
          <p:grpSp>
            <p:nvGrpSpPr>
              <p:cNvPr id="14409" name="Group 262"/>
              <p:cNvGrpSpPr/>
              <p:nvPr/>
            </p:nvGrpSpPr>
            <p:grpSpPr bwMode="auto">
              <a:xfrm>
                <a:off x="5040" y="3024"/>
                <a:ext cx="396" cy="247"/>
                <a:chOff x="3312" y="2727"/>
                <a:chExt cx="396" cy="247"/>
              </a:xfrm>
            </p:grpSpPr>
            <p:sp>
              <p:nvSpPr>
                <p:cNvPr id="14411" name="Oval 263"/>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412" name="Text Box 264"/>
                <p:cNvSpPr txBox="1">
                  <a:spLocks noChangeArrowheads="1"/>
                </p:cNvSpPr>
                <p:nvPr/>
              </p:nvSpPr>
              <p:spPr bwMode="auto">
                <a:xfrm>
                  <a:off x="3324" y="2727"/>
                  <a:ext cx="384" cy="24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1010</a:t>
                  </a:r>
                </a:p>
              </p:txBody>
            </p:sp>
          </p:grpSp>
          <p:sp>
            <p:nvSpPr>
              <p:cNvPr id="14410" name="Line 265"/>
              <p:cNvSpPr>
                <a:spLocks noChangeShapeType="1"/>
              </p:cNvSpPr>
              <p:nvPr/>
            </p:nvSpPr>
            <p:spPr bwMode="auto">
              <a:xfrm flipH="1">
                <a:off x="4848" y="3120"/>
                <a:ext cx="192" cy="0"/>
              </a:xfrm>
              <a:prstGeom prst="line">
                <a:avLst/>
              </a:prstGeom>
              <a:noFill/>
              <a:ln w="9525">
                <a:solidFill>
                  <a:schemeClr val="tx1"/>
                </a:solidFill>
                <a:round/>
                <a:tailEnd type="triangle" w="med" len="med"/>
              </a:ln>
            </p:spPr>
            <p:txBody>
              <a:bodyPr/>
              <a:lstStyle/>
              <a:p>
                <a:endParaRPr lang="zh-CN" altLang="en-US"/>
              </a:p>
            </p:txBody>
          </p:sp>
        </p:grpSp>
        <p:grpSp>
          <p:nvGrpSpPr>
            <p:cNvPr id="14367" name="Group 266"/>
            <p:cNvGrpSpPr/>
            <p:nvPr/>
          </p:nvGrpSpPr>
          <p:grpSpPr bwMode="auto">
            <a:xfrm>
              <a:off x="2884" y="1733"/>
              <a:ext cx="588" cy="196"/>
              <a:chOff x="4848" y="3024"/>
              <a:chExt cx="588" cy="247"/>
            </a:xfrm>
          </p:grpSpPr>
          <p:grpSp>
            <p:nvGrpSpPr>
              <p:cNvPr id="14405" name="Group 267"/>
              <p:cNvGrpSpPr/>
              <p:nvPr/>
            </p:nvGrpSpPr>
            <p:grpSpPr bwMode="auto">
              <a:xfrm>
                <a:off x="5040" y="3024"/>
                <a:ext cx="396" cy="247"/>
                <a:chOff x="3312" y="2727"/>
                <a:chExt cx="396" cy="247"/>
              </a:xfrm>
            </p:grpSpPr>
            <p:sp>
              <p:nvSpPr>
                <p:cNvPr id="14407" name="Oval 268"/>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408" name="Text Box 269"/>
                <p:cNvSpPr txBox="1">
                  <a:spLocks noChangeArrowheads="1"/>
                </p:cNvSpPr>
                <p:nvPr/>
              </p:nvSpPr>
              <p:spPr bwMode="auto">
                <a:xfrm>
                  <a:off x="3324" y="2727"/>
                  <a:ext cx="384" cy="24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1011</a:t>
                  </a:r>
                </a:p>
              </p:txBody>
            </p:sp>
          </p:grpSp>
          <p:sp>
            <p:nvSpPr>
              <p:cNvPr id="14406" name="Line 270"/>
              <p:cNvSpPr>
                <a:spLocks noChangeShapeType="1"/>
              </p:cNvSpPr>
              <p:nvPr/>
            </p:nvSpPr>
            <p:spPr bwMode="auto">
              <a:xfrm flipH="1">
                <a:off x="4848" y="3120"/>
                <a:ext cx="192" cy="0"/>
              </a:xfrm>
              <a:prstGeom prst="line">
                <a:avLst/>
              </a:prstGeom>
              <a:noFill/>
              <a:ln w="9525">
                <a:solidFill>
                  <a:schemeClr val="tx1"/>
                </a:solidFill>
                <a:round/>
                <a:tailEnd type="triangle" w="med" len="med"/>
              </a:ln>
            </p:spPr>
            <p:txBody>
              <a:bodyPr/>
              <a:lstStyle/>
              <a:p>
                <a:endParaRPr lang="zh-CN" altLang="en-US"/>
              </a:p>
            </p:txBody>
          </p:sp>
        </p:grpSp>
        <p:grpSp>
          <p:nvGrpSpPr>
            <p:cNvPr id="14368" name="Group 318"/>
            <p:cNvGrpSpPr/>
            <p:nvPr/>
          </p:nvGrpSpPr>
          <p:grpSpPr bwMode="auto">
            <a:xfrm>
              <a:off x="3100" y="1292"/>
              <a:ext cx="576" cy="198"/>
              <a:chOff x="3312" y="2727"/>
              <a:chExt cx="576" cy="249"/>
            </a:xfrm>
          </p:grpSpPr>
          <p:grpSp>
            <p:nvGrpSpPr>
              <p:cNvPr id="14401" name="Group 319"/>
              <p:cNvGrpSpPr/>
              <p:nvPr/>
            </p:nvGrpSpPr>
            <p:grpSpPr bwMode="auto">
              <a:xfrm>
                <a:off x="3312" y="2727"/>
                <a:ext cx="396" cy="249"/>
                <a:chOff x="3312" y="2727"/>
                <a:chExt cx="396" cy="249"/>
              </a:xfrm>
            </p:grpSpPr>
            <p:sp>
              <p:nvSpPr>
                <p:cNvPr id="14403" name="Oval 320"/>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404" name="Text Box 321"/>
                <p:cNvSpPr txBox="1">
                  <a:spLocks noChangeArrowheads="1"/>
                </p:cNvSpPr>
                <p:nvPr/>
              </p:nvSpPr>
              <p:spPr bwMode="auto">
                <a:xfrm>
                  <a:off x="3324" y="2727"/>
                  <a:ext cx="384" cy="24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0100</a:t>
                  </a:r>
                </a:p>
              </p:txBody>
            </p:sp>
          </p:grpSp>
          <p:sp>
            <p:nvSpPr>
              <p:cNvPr id="14402" name="Line 322"/>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14369" name="Group 323"/>
            <p:cNvGrpSpPr/>
            <p:nvPr/>
          </p:nvGrpSpPr>
          <p:grpSpPr bwMode="auto">
            <a:xfrm>
              <a:off x="3667" y="1299"/>
              <a:ext cx="576" cy="198"/>
              <a:chOff x="3312" y="2727"/>
              <a:chExt cx="576" cy="249"/>
            </a:xfrm>
          </p:grpSpPr>
          <p:grpSp>
            <p:nvGrpSpPr>
              <p:cNvPr id="14397" name="Group 324"/>
              <p:cNvGrpSpPr/>
              <p:nvPr/>
            </p:nvGrpSpPr>
            <p:grpSpPr bwMode="auto">
              <a:xfrm>
                <a:off x="3312" y="2727"/>
                <a:ext cx="396" cy="249"/>
                <a:chOff x="3312" y="2727"/>
                <a:chExt cx="396" cy="249"/>
              </a:xfrm>
            </p:grpSpPr>
            <p:sp>
              <p:nvSpPr>
                <p:cNvPr id="14399" name="Oval 325"/>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400" name="Text Box 326"/>
                <p:cNvSpPr txBox="1">
                  <a:spLocks noChangeArrowheads="1"/>
                </p:cNvSpPr>
                <p:nvPr/>
              </p:nvSpPr>
              <p:spPr bwMode="auto">
                <a:xfrm>
                  <a:off x="3324" y="2727"/>
                  <a:ext cx="384" cy="24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0101</a:t>
                  </a:r>
                </a:p>
              </p:txBody>
            </p:sp>
          </p:grpSp>
          <p:sp>
            <p:nvSpPr>
              <p:cNvPr id="14398" name="Line 327"/>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14370" name="Group 328"/>
            <p:cNvGrpSpPr/>
            <p:nvPr/>
          </p:nvGrpSpPr>
          <p:grpSpPr bwMode="auto">
            <a:xfrm>
              <a:off x="4240" y="1299"/>
              <a:ext cx="576" cy="198"/>
              <a:chOff x="3312" y="2727"/>
              <a:chExt cx="576" cy="249"/>
            </a:xfrm>
          </p:grpSpPr>
          <p:grpSp>
            <p:nvGrpSpPr>
              <p:cNvPr id="14393" name="Group 329"/>
              <p:cNvGrpSpPr/>
              <p:nvPr/>
            </p:nvGrpSpPr>
            <p:grpSpPr bwMode="auto">
              <a:xfrm>
                <a:off x="3312" y="2727"/>
                <a:ext cx="396" cy="249"/>
                <a:chOff x="3312" y="2727"/>
                <a:chExt cx="396" cy="249"/>
              </a:xfrm>
            </p:grpSpPr>
            <p:sp>
              <p:nvSpPr>
                <p:cNvPr id="14395" name="Oval 330"/>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396" name="Text Box 331"/>
                <p:cNvSpPr txBox="1">
                  <a:spLocks noChangeArrowheads="1"/>
                </p:cNvSpPr>
                <p:nvPr/>
              </p:nvSpPr>
              <p:spPr bwMode="auto">
                <a:xfrm>
                  <a:off x="3324" y="2727"/>
                  <a:ext cx="384" cy="24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0110</a:t>
                  </a:r>
                </a:p>
              </p:txBody>
            </p:sp>
          </p:grpSp>
          <p:sp>
            <p:nvSpPr>
              <p:cNvPr id="14394" name="Line 332"/>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14371" name="Group 334"/>
            <p:cNvGrpSpPr/>
            <p:nvPr/>
          </p:nvGrpSpPr>
          <p:grpSpPr bwMode="auto">
            <a:xfrm>
              <a:off x="4828" y="1299"/>
              <a:ext cx="396" cy="198"/>
              <a:chOff x="3312" y="2727"/>
              <a:chExt cx="396" cy="249"/>
            </a:xfrm>
          </p:grpSpPr>
          <p:sp>
            <p:nvSpPr>
              <p:cNvPr id="14391" name="Oval 335"/>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392" name="Text Box 336"/>
              <p:cNvSpPr txBox="1">
                <a:spLocks noChangeArrowheads="1"/>
              </p:cNvSpPr>
              <p:nvPr/>
            </p:nvSpPr>
            <p:spPr bwMode="auto">
              <a:xfrm>
                <a:off x="3324" y="2727"/>
                <a:ext cx="384" cy="24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0111</a:t>
                </a:r>
              </a:p>
            </p:txBody>
          </p:sp>
        </p:grpSp>
        <p:grpSp>
          <p:nvGrpSpPr>
            <p:cNvPr id="14372" name="Group 338"/>
            <p:cNvGrpSpPr/>
            <p:nvPr/>
          </p:nvGrpSpPr>
          <p:grpSpPr bwMode="auto">
            <a:xfrm>
              <a:off x="2320" y="1733"/>
              <a:ext cx="588" cy="196"/>
              <a:chOff x="4848" y="3024"/>
              <a:chExt cx="588" cy="247"/>
            </a:xfrm>
          </p:grpSpPr>
          <p:grpSp>
            <p:nvGrpSpPr>
              <p:cNvPr id="14387" name="Group 339"/>
              <p:cNvGrpSpPr/>
              <p:nvPr/>
            </p:nvGrpSpPr>
            <p:grpSpPr bwMode="auto">
              <a:xfrm>
                <a:off x="5040" y="3024"/>
                <a:ext cx="396" cy="247"/>
                <a:chOff x="3312" y="2727"/>
                <a:chExt cx="396" cy="247"/>
              </a:xfrm>
            </p:grpSpPr>
            <p:sp>
              <p:nvSpPr>
                <p:cNvPr id="14389" name="Oval 340"/>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390" name="Text Box 341"/>
                <p:cNvSpPr txBox="1">
                  <a:spLocks noChangeArrowheads="1"/>
                </p:cNvSpPr>
                <p:nvPr/>
              </p:nvSpPr>
              <p:spPr bwMode="auto">
                <a:xfrm>
                  <a:off x="3324" y="2727"/>
                  <a:ext cx="384" cy="24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1100</a:t>
                  </a:r>
                </a:p>
              </p:txBody>
            </p:sp>
          </p:grpSp>
          <p:sp>
            <p:nvSpPr>
              <p:cNvPr id="14388" name="Line 342"/>
              <p:cNvSpPr>
                <a:spLocks noChangeShapeType="1"/>
              </p:cNvSpPr>
              <p:nvPr/>
            </p:nvSpPr>
            <p:spPr bwMode="auto">
              <a:xfrm flipH="1">
                <a:off x="4848" y="3120"/>
                <a:ext cx="192" cy="0"/>
              </a:xfrm>
              <a:prstGeom prst="line">
                <a:avLst/>
              </a:prstGeom>
              <a:noFill/>
              <a:ln w="9525">
                <a:solidFill>
                  <a:schemeClr val="tx1"/>
                </a:solidFill>
                <a:round/>
                <a:tailEnd type="triangle" w="med" len="med"/>
              </a:ln>
            </p:spPr>
            <p:txBody>
              <a:bodyPr/>
              <a:lstStyle/>
              <a:p>
                <a:endParaRPr lang="zh-CN" altLang="en-US"/>
              </a:p>
            </p:txBody>
          </p:sp>
        </p:grpSp>
        <p:grpSp>
          <p:nvGrpSpPr>
            <p:cNvPr id="14373" name="Group 343"/>
            <p:cNvGrpSpPr/>
            <p:nvPr/>
          </p:nvGrpSpPr>
          <p:grpSpPr bwMode="auto">
            <a:xfrm>
              <a:off x="1744" y="1733"/>
              <a:ext cx="588" cy="196"/>
              <a:chOff x="4848" y="3024"/>
              <a:chExt cx="588" cy="247"/>
            </a:xfrm>
          </p:grpSpPr>
          <p:grpSp>
            <p:nvGrpSpPr>
              <p:cNvPr id="14383" name="Group 344"/>
              <p:cNvGrpSpPr/>
              <p:nvPr/>
            </p:nvGrpSpPr>
            <p:grpSpPr bwMode="auto">
              <a:xfrm>
                <a:off x="5040" y="3024"/>
                <a:ext cx="396" cy="247"/>
                <a:chOff x="3312" y="2727"/>
                <a:chExt cx="396" cy="247"/>
              </a:xfrm>
            </p:grpSpPr>
            <p:sp>
              <p:nvSpPr>
                <p:cNvPr id="14385" name="Oval 345"/>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386" name="Text Box 346"/>
                <p:cNvSpPr txBox="1">
                  <a:spLocks noChangeArrowheads="1"/>
                </p:cNvSpPr>
                <p:nvPr/>
              </p:nvSpPr>
              <p:spPr bwMode="auto">
                <a:xfrm>
                  <a:off x="3324" y="2727"/>
                  <a:ext cx="384" cy="24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1101</a:t>
                  </a:r>
                </a:p>
              </p:txBody>
            </p:sp>
          </p:grpSp>
          <p:sp>
            <p:nvSpPr>
              <p:cNvPr id="14384" name="Line 347"/>
              <p:cNvSpPr>
                <a:spLocks noChangeShapeType="1"/>
              </p:cNvSpPr>
              <p:nvPr/>
            </p:nvSpPr>
            <p:spPr bwMode="auto">
              <a:xfrm flipH="1">
                <a:off x="4848" y="3120"/>
                <a:ext cx="192" cy="0"/>
              </a:xfrm>
              <a:prstGeom prst="line">
                <a:avLst/>
              </a:prstGeom>
              <a:noFill/>
              <a:ln w="9525">
                <a:solidFill>
                  <a:schemeClr val="tx1"/>
                </a:solidFill>
                <a:round/>
                <a:tailEnd type="triangle" w="med" len="med"/>
              </a:ln>
            </p:spPr>
            <p:txBody>
              <a:bodyPr/>
              <a:lstStyle/>
              <a:p>
                <a:endParaRPr lang="zh-CN" altLang="en-US"/>
              </a:p>
            </p:txBody>
          </p:sp>
        </p:grpSp>
        <p:grpSp>
          <p:nvGrpSpPr>
            <p:cNvPr id="14374" name="Group 348"/>
            <p:cNvGrpSpPr/>
            <p:nvPr/>
          </p:nvGrpSpPr>
          <p:grpSpPr bwMode="auto">
            <a:xfrm>
              <a:off x="1180" y="1733"/>
              <a:ext cx="588" cy="196"/>
              <a:chOff x="4848" y="3024"/>
              <a:chExt cx="588" cy="247"/>
            </a:xfrm>
          </p:grpSpPr>
          <p:grpSp>
            <p:nvGrpSpPr>
              <p:cNvPr id="14379" name="Group 349"/>
              <p:cNvGrpSpPr/>
              <p:nvPr/>
            </p:nvGrpSpPr>
            <p:grpSpPr bwMode="auto">
              <a:xfrm>
                <a:off x="5040" y="3024"/>
                <a:ext cx="396" cy="247"/>
                <a:chOff x="3312" y="2727"/>
                <a:chExt cx="396" cy="247"/>
              </a:xfrm>
            </p:grpSpPr>
            <p:sp>
              <p:nvSpPr>
                <p:cNvPr id="14381" name="Oval 350"/>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382" name="Text Box 351"/>
                <p:cNvSpPr txBox="1">
                  <a:spLocks noChangeArrowheads="1"/>
                </p:cNvSpPr>
                <p:nvPr/>
              </p:nvSpPr>
              <p:spPr bwMode="auto">
                <a:xfrm>
                  <a:off x="3324" y="2727"/>
                  <a:ext cx="384" cy="24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1110</a:t>
                  </a:r>
                </a:p>
              </p:txBody>
            </p:sp>
          </p:grpSp>
          <p:sp>
            <p:nvSpPr>
              <p:cNvPr id="14380" name="Line 352"/>
              <p:cNvSpPr>
                <a:spLocks noChangeShapeType="1"/>
              </p:cNvSpPr>
              <p:nvPr/>
            </p:nvSpPr>
            <p:spPr bwMode="auto">
              <a:xfrm flipH="1">
                <a:off x="4848" y="3120"/>
                <a:ext cx="192" cy="0"/>
              </a:xfrm>
              <a:prstGeom prst="line">
                <a:avLst/>
              </a:prstGeom>
              <a:noFill/>
              <a:ln w="9525">
                <a:solidFill>
                  <a:schemeClr val="tx1"/>
                </a:solidFill>
                <a:round/>
                <a:tailEnd type="triangle" w="med" len="med"/>
              </a:ln>
            </p:spPr>
            <p:txBody>
              <a:bodyPr/>
              <a:lstStyle/>
              <a:p>
                <a:endParaRPr lang="zh-CN" altLang="en-US"/>
              </a:p>
            </p:txBody>
          </p:sp>
        </p:grpSp>
        <p:grpSp>
          <p:nvGrpSpPr>
            <p:cNvPr id="14375" name="Group 354"/>
            <p:cNvGrpSpPr/>
            <p:nvPr/>
          </p:nvGrpSpPr>
          <p:grpSpPr bwMode="auto">
            <a:xfrm>
              <a:off x="772" y="1733"/>
              <a:ext cx="396" cy="198"/>
              <a:chOff x="3312" y="2727"/>
              <a:chExt cx="396" cy="249"/>
            </a:xfrm>
          </p:grpSpPr>
          <p:sp>
            <p:nvSpPr>
              <p:cNvPr id="14377" name="Oval 355"/>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4378" name="Text Box 356"/>
              <p:cNvSpPr txBox="1">
                <a:spLocks noChangeArrowheads="1"/>
              </p:cNvSpPr>
              <p:nvPr/>
            </p:nvSpPr>
            <p:spPr bwMode="auto">
              <a:xfrm>
                <a:off x="3324" y="2727"/>
                <a:ext cx="384" cy="249"/>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1111</a:t>
                </a:r>
              </a:p>
            </p:txBody>
          </p:sp>
        </p:grpSp>
        <p:sp>
          <p:nvSpPr>
            <p:cNvPr id="14376" name="Line 274"/>
            <p:cNvSpPr>
              <a:spLocks noChangeShapeType="1"/>
            </p:cNvSpPr>
            <p:nvPr/>
          </p:nvSpPr>
          <p:spPr bwMode="auto">
            <a:xfrm flipV="1">
              <a:off x="962" y="1440"/>
              <a:ext cx="0" cy="295"/>
            </a:xfrm>
            <a:prstGeom prst="line">
              <a:avLst/>
            </a:prstGeom>
            <a:noFill/>
            <a:ln w="9525">
              <a:solidFill>
                <a:schemeClr val="tx1"/>
              </a:solidFill>
              <a:round/>
              <a:tailEnd type="triangle" w="med" len="med"/>
            </a:ln>
          </p:spPr>
          <p:txBody>
            <a:bodyPr/>
            <a:lstStyle/>
            <a:p>
              <a:endParaRPr lang="zh-CN" altLang="en-US"/>
            </a:p>
          </p:txBody>
        </p:sp>
      </p:grpSp>
      <p:sp>
        <p:nvSpPr>
          <p:cNvPr id="2" name="Text Box 139"/>
          <p:cNvSpPr txBox="1">
            <a:spLocks noChangeArrowheads="1"/>
          </p:cNvSpPr>
          <p:nvPr/>
        </p:nvSpPr>
        <p:spPr bwMode="auto">
          <a:xfrm>
            <a:off x="1997075" y="5541963"/>
            <a:ext cx="3138488" cy="366712"/>
          </a:xfrm>
          <a:prstGeom prst="rect">
            <a:avLst/>
          </a:prstGeom>
          <a:noFill/>
          <a:ln w="9525">
            <a:noFill/>
            <a:miter lim="800000"/>
          </a:ln>
        </p:spPr>
        <p:txBody>
          <a:bodyPr>
            <a:spAutoFit/>
          </a:bodyPr>
          <a:lstStyle/>
          <a:p>
            <a:pPr algn="just" eaLnBrk="0" hangingPunct="0"/>
            <a:r>
              <a:rPr lang="zh-CN" altLang="en-US">
                <a:solidFill>
                  <a:srgbClr val="C00000"/>
                </a:solidFill>
                <a:latin typeface="Arial" panose="020B0604020202020204" pitchFamily="34" charset="0"/>
                <a:cs typeface="Arial" panose="020B0604020202020204" pitchFamily="34" charset="0"/>
              </a:rPr>
              <a:t>（</a:t>
            </a:r>
            <a:r>
              <a:rPr lang="en-US" altLang="zh-CN">
                <a:solidFill>
                  <a:srgbClr val="C00000"/>
                </a:solidFill>
                <a:latin typeface="Arial" panose="020B0604020202020204" pitchFamily="34" charset="0"/>
                <a:cs typeface="Arial" panose="020B0604020202020204" pitchFamily="34" charset="0"/>
              </a:rPr>
              <a:t>4</a:t>
            </a:r>
            <a:r>
              <a:rPr lang="zh-CN" altLang="en-US">
                <a:solidFill>
                  <a:srgbClr val="C00000"/>
                </a:solidFill>
                <a:latin typeface="Arial" panose="020B0604020202020204" pitchFamily="34" charset="0"/>
                <a:cs typeface="Arial" panose="020B0604020202020204" pitchFamily="34" charset="0"/>
              </a:rPr>
              <a:t>）说明电路的功能</a:t>
            </a:r>
          </a:p>
        </p:txBody>
      </p:sp>
      <p:sp>
        <p:nvSpPr>
          <p:cNvPr id="5439" name="Text Box 319"/>
          <p:cNvSpPr txBox="1">
            <a:spLocks noChangeArrowheads="1"/>
          </p:cNvSpPr>
          <p:nvPr/>
        </p:nvSpPr>
        <p:spPr bwMode="black">
          <a:xfrm>
            <a:off x="2190751" y="5940426"/>
            <a:ext cx="5826125" cy="366713"/>
          </a:xfrm>
          <a:prstGeom prst="rect">
            <a:avLst/>
          </a:prstGeom>
          <a:noFill/>
          <a:ln w="9525" algn="ctr">
            <a:noFill/>
            <a:miter lim="800000"/>
          </a:ln>
        </p:spPr>
        <p:txBody>
          <a:bodyPr>
            <a:spAutoFit/>
          </a:bodyPr>
          <a:lstStyle/>
          <a:p>
            <a:r>
              <a:rPr lang="zh-CN" altLang="en-US"/>
              <a:t>电路是一个同步二进制</a:t>
            </a:r>
            <a:r>
              <a:rPr lang="zh-CN" altLang="en-US">
                <a:solidFill>
                  <a:srgbClr val="CC0066"/>
                </a:solidFill>
              </a:rPr>
              <a:t>（模</a:t>
            </a:r>
            <a:r>
              <a:rPr lang="en-US" altLang="zh-CN">
                <a:solidFill>
                  <a:srgbClr val="CC0066"/>
                </a:solidFill>
              </a:rPr>
              <a:t>16</a:t>
            </a:r>
            <a:r>
              <a:rPr lang="zh-CN" altLang="en-US">
                <a:solidFill>
                  <a:srgbClr val="CC0066"/>
                </a:solidFill>
              </a:rPr>
              <a:t>）</a:t>
            </a:r>
            <a:r>
              <a:rPr lang="zh-CN" altLang="en-US"/>
              <a:t>的加法计数器</a:t>
            </a:r>
          </a:p>
        </p:txBody>
      </p:sp>
      <p:grpSp>
        <p:nvGrpSpPr>
          <p:cNvPr id="227" name="Group 95"/>
          <p:cNvGrpSpPr/>
          <p:nvPr/>
        </p:nvGrpSpPr>
        <p:grpSpPr bwMode="auto">
          <a:xfrm>
            <a:off x="2122488" y="3068639"/>
            <a:ext cx="7694612" cy="2212975"/>
            <a:chOff x="377" y="1933"/>
            <a:chExt cx="4847" cy="1394"/>
          </a:xfrm>
        </p:grpSpPr>
        <p:graphicFrame>
          <p:nvGraphicFramePr>
            <p:cNvPr id="5440" name="Object 320"/>
            <p:cNvGraphicFramePr>
              <a:graphicFrameLocks noChangeAspect="1"/>
            </p:cNvGraphicFramePr>
            <p:nvPr/>
          </p:nvGraphicFramePr>
          <p:xfrm>
            <a:off x="567" y="1933"/>
            <a:ext cx="4657" cy="1362"/>
          </p:xfrm>
          <a:graphic>
            <a:graphicData uri="http://schemas.openxmlformats.org/presentationml/2006/ole">
              <mc:AlternateContent xmlns:mc="http://schemas.openxmlformats.org/markup-compatibility/2006">
                <mc:Choice xmlns:v="urn:schemas-microsoft-com:vml" Requires="v">
                  <p:oleObj spid="_x0000_s14373" name="位图图像" r:id="rId4" imgW="7392432" imgH="2161905" progId="PBrush">
                    <p:embed/>
                  </p:oleObj>
                </mc:Choice>
                <mc:Fallback>
                  <p:oleObj name="位图图像" r:id="rId4" imgW="7392432" imgH="2161905" progId="PBrush">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 y="1933"/>
                          <a:ext cx="4657" cy="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13500000" algn="ctr" rotWithShape="0">
                                  <a:srgbClr val="808080">
                                    <a:alpha val="50000"/>
                                  </a:srgbClr>
                                </a:outerShdw>
                              </a:effectLst>
                            </a14:hiddenEffects>
                          </a:ext>
                        </a:extLst>
                      </p:spPr>
                    </p:pic>
                  </p:oleObj>
                </mc:Fallback>
              </mc:AlternateContent>
            </a:graphicData>
          </a:graphic>
        </p:graphicFrame>
        <p:sp>
          <p:nvSpPr>
            <p:cNvPr id="14353" name="Text Box 89"/>
            <p:cNvSpPr txBox="1">
              <a:spLocks noChangeArrowheads="1"/>
            </p:cNvSpPr>
            <p:nvPr/>
          </p:nvSpPr>
          <p:spPr bwMode="black">
            <a:xfrm>
              <a:off x="407" y="1957"/>
              <a:ext cx="407" cy="214"/>
            </a:xfrm>
            <a:prstGeom prst="rect">
              <a:avLst/>
            </a:prstGeom>
            <a:solidFill>
              <a:schemeClr val="bg1"/>
            </a:solidFill>
            <a:ln w="9525" algn="ctr">
              <a:noFill/>
              <a:miter lim="800000"/>
            </a:ln>
          </p:spPr>
          <p:txBody>
            <a:bodyPr>
              <a:spAutoFit/>
            </a:bodyPr>
            <a:lstStyle/>
            <a:p>
              <a:r>
                <a:rPr lang="en-US" altLang="zh-CN" sz="1800" i="1"/>
                <a:t>CP</a:t>
              </a:r>
            </a:p>
          </p:txBody>
        </p:sp>
        <p:sp>
          <p:nvSpPr>
            <p:cNvPr id="14354" name="Text Box 90"/>
            <p:cNvSpPr txBox="1">
              <a:spLocks noChangeArrowheads="1"/>
            </p:cNvSpPr>
            <p:nvPr/>
          </p:nvSpPr>
          <p:spPr bwMode="black">
            <a:xfrm>
              <a:off x="411" y="2238"/>
              <a:ext cx="407" cy="214"/>
            </a:xfrm>
            <a:prstGeom prst="rect">
              <a:avLst/>
            </a:prstGeom>
            <a:solidFill>
              <a:schemeClr val="bg1"/>
            </a:solidFill>
            <a:ln w="9525" algn="ctr">
              <a:noFill/>
              <a:miter lim="800000"/>
            </a:ln>
          </p:spPr>
          <p:txBody>
            <a:bodyPr>
              <a:spAutoFit/>
            </a:bodyPr>
            <a:lstStyle/>
            <a:p>
              <a:r>
                <a:rPr lang="en-US" altLang="zh-CN" sz="1800" i="1"/>
                <a:t>C</a:t>
              </a:r>
            </a:p>
          </p:txBody>
        </p:sp>
        <p:sp>
          <p:nvSpPr>
            <p:cNvPr id="14355" name="Text Box 91"/>
            <p:cNvSpPr txBox="1">
              <a:spLocks noChangeArrowheads="1"/>
            </p:cNvSpPr>
            <p:nvPr/>
          </p:nvSpPr>
          <p:spPr bwMode="black">
            <a:xfrm>
              <a:off x="397" y="2433"/>
              <a:ext cx="407" cy="214"/>
            </a:xfrm>
            <a:prstGeom prst="rect">
              <a:avLst/>
            </a:prstGeom>
            <a:solidFill>
              <a:schemeClr val="bg1"/>
            </a:solidFill>
            <a:ln w="9525" algn="ctr">
              <a:noFill/>
              <a:miter lim="800000"/>
            </a:ln>
          </p:spPr>
          <p:txBody>
            <a:bodyPr>
              <a:spAutoFit/>
            </a:bodyPr>
            <a:lstStyle/>
            <a:p>
              <a:r>
                <a:rPr lang="en-US" altLang="zh-CN" sz="1800" i="1"/>
                <a:t>Q</a:t>
              </a:r>
              <a:r>
                <a:rPr lang="en-US" altLang="zh-CN" sz="1800" i="1" baseline="-25000"/>
                <a:t>0</a:t>
              </a:r>
            </a:p>
          </p:txBody>
        </p:sp>
        <p:sp>
          <p:nvSpPr>
            <p:cNvPr id="14356" name="Text Box 92"/>
            <p:cNvSpPr txBox="1">
              <a:spLocks noChangeArrowheads="1"/>
            </p:cNvSpPr>
            <p:nvPr/>
          </p:nvSpPr>
          <p:spPr bwMode="black">
            <a:xfrm>
              <a:off x="378" y="2666"/>
              <a:ext cx="407" cy="214"/>
            </a:xfrm>
            <a:prstGeom prst="rect">
              <a:avLst/>
            </a:prstGeom>
            <a:solidFill>
              <a:schemeClr val="bg1"/>
            </a:solidFill>
            <a:ln w="9525" algn="ctr">
              <a:noFill/>
              <a:miter lim="800000"/>
            </a:ln>
          </p:spPr>
          <p:txBody>
            <a:bodyPr>
              <a:spAutoFit/>
            </a:bodyPr>
            <a:lstStyle/>
            <a:p>
              <a:r>
                <a:rPr lang="en-US" altLang="zh-CN" sz="1800" i="1"/>
                <a:t>Q</a:t>
              </a:r>
              <a:r>
                <a:rPr lang="en-US" altLang="zh-CN" sz="1800" i="1" baseline="-25000"/>
                <a:t>1</a:t>
              </a:r>
            </a:p>
          </p:txBody>
        </p:sp>
        <p:sp>
          <p:nvSpPr>
            <p:cNvPr id="14357" name="Text Box 93"/>
            <p:cNvSpPr txBox="1">
              <a:spLocks noChangeArrowheads="1"/>
            </p:cNvSpPr>
            <p:nvPr/>
          </p:nvSpPr>
          <p:spPr bwMode="black">
            <a:xfrm>
              <a:off x="377" y="2884"/>
              <a:ext cx="407" cy="214"/>
            </a:xfrm>
            <a:prstGeom prst="rect">
              <a:avLst/>
            </a:prstGeom>
            <a:solidFill>
              <a:schemeClr val="bg1"/>
            </a:solidFill>
            <a:ln w="9525" algn="ctr">
              <a:noFill/>
              <a:miter lim="800000"/>
            </a:ln>
          </p:spPr>
          <p:txBody>
            <a:bodyPr>
              <a:spAutoFit/>
            </a:bodyPr>
            <a:lstStyle/>
            <a:p>
              <a:r>
                <a:rPr lang="en-US" altLang="zh-CN" sz="1800" i="1"/>
                <a:t>Q</a:t>
              </a:r>
              <a:r>
                <a:rPr lang="en-US" altLang="zh-CN" sz="1800" i="1" baseline="-25000"/>
                <a:t>2</a:t>
              </a:r>
            </a:p>
          </p:txBody>
        </p:sp>
        <p:sp>
          <p:nvSpPr>
            <p:cNvPr id="14358" name="Text Box 94"/>
            <p:cNvSpPr txBox="1">
              <a:spLocks noChangeArrowheads="1"/>
            </p:cNvSpPr>
            <p:nvPr/>
          </p:nvSpPr>
          <p:spPr bwMode="black">
            <a:xfrm>
              <a:off x="377" y="3113"/>
              <a:ext cx="407" cy="214"/>
            </a:xfrm>
            <a:prstGeom prst="rect">
              <a:avLst/>
            </a:prstGeom>
            <a:solidFill>
              <a:schemeClr val="bg1"/>
            </a:solidFill>
            <a:ln w="9525" algn="ctr">
              <a:noFill/>
              <a:miter lim="800000"/>
            </a:ln>
          </p:spPr>
          <p:txBody>
            <a:bodyPr>
              <a:spAutoFit/>
            </a:bodyPr>
            <a:lstStyle/>
            <a:p>
              <a:r>
                <a:rPr lang="en-US" altLang="zh-CN" sz="1800" i="1"/>
                <a:t>Q</a:t>
              </a:r>
              <a:r>
                <a:rPr lang="en-US" altLang="zh-CN" sz="1800" i="1" baseline="-25000"/>
                <a:t>3</a:t>
              </a:r>
            </a:p>
          </p:txBody>
        </p:sp>
      </p:grpSp>
      <p:grpSp>
        <p:nvGrpSpPr>
          <p:cNvPr id="228" name="Group 102"/>
          <p:cNvGrpSpPr/>
          <p:nvPr/>
        </p:nvGrpSpPr>
        <p:grpSpPr bwMode="auto">
          <a:xfrm>
            <a:off x="8866188" y="3813175"/>
            <a:ext cx="558800" cy="1455738"/>
            <a:chOff x="4625" y="2402"/>
            <a:chExt cx="352" cy="917"/>
          </a:xfrm>
        </p:grpSpPr>
        <p:sp>
          <p:nvSpPr>
            <p:cNvPr id="14349" name="Text Box 15"/>
            <p:cNvSpPr txBox="1">
              <a:spLocks noChangeArrowheads="1"/>
            </p:cNvSpPr>
            <p:nvPr/>
          </p:nvSpPr>
          <p:spPr bwMode="black">
            <a:xfrm>
              <a:off x="4625" y="2402"/>
              <a:ext cx="343"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1</a:t>
              </a:r>
            </a:p>
          </p:txBody>
        </p:sp>
        <p:sp>
          <p:nvSpPr>
            <p:cNvPr id="14350" name="Text Box 16"/>
            <p:cNvSpPr txBox="1">
              <a:spLocks noChangeArrowheads="1"/>
            </p:cNvSpPr>
            <p:nvPr/>
          </p:nvSpPr>
          <p:spPr bwMode="black">
            <a:xfrm>
              <a:off x="4631" y="2642"/>
              <a:ext cx="344"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1</a:t>
              </a:r>
            </a:p>
          </p:txBody>
        </p:sp>
        <p:sp>
          <p:nvSpPr>
            <p:cNvPr id="14351" name="Text Box 17"/>
            <p:cNvSpPr txBox="1">
              <a:spLocks noChangeArrowheads="1"/>
            </p:cNvSpPr>
            <p:nvPr/>
          </p:nvSpPr>
          <p:spPr bwMode="black">
            <a:xfrm>
              <a:off x="4633" y="2865"/>
              <a:ext cx="344"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1</a:t>
              </a:r>
            </a:p>
          </p:txBody>
        </p:sp>
        <p:sp>
          <p:nvSpPr>
            <p:cNvPr id="14352" name="Text Box 18"/>
            <p:cNvSpPr txBox="1">
              <a:spLocks noChangeArrowheads="1"/>
            </p:cNvSpPr>
            <p:nvPr/>
          </p:nvSpPr>
          <p:spPr bwMode="black">
            <a:xfrm>
              <a:off x="4631" y="3088"/>
              <a:ext cx="343" cy="231"/>
            </a:xfrm>
            <a:prstGeom prst="rect">
              <a:avLst/>
            </a:prstGeom>
            <a:noFill/>
            <a:ln w="9525" algn="ctr">
              <a:noFill/>
              <a:miter lim="800000"/>
            </a:ln>
            <a:effectLst>
              <a:prstShdw prst="shdw13" dist="53882" dir="13500000">
                <a:srgbClr val="808080">
                  <a:alpha val="50000"/>
                </a:srgbClr>
              </a:prstShdw>
            </a:effectLst>
          </p:spPr>
          <p:txBody>
            <a:bodyPr>
              <a:spAutoFit/>
            </a:bodyPr>
            <a:lstStyle/>
            <a:p>
              <a:r>
                <a:rPr lang="en-US" altLang="zh-CN">
                  <a:solidFill>
                    <a:srgbClr val="FF0066"/>
                  </a:solidFill>
                  <a:latin typeface="Arial" panose="020B0604020202020204" pitchFamily="34" charset="0"/>
                </a:rPr>
                <a:t>1</a:t>
              </a:r>
            </a:p>
          </p:txBody>
        </p:sp>
      </p:grpSp>
      <p:sp>
        <p:nvSpPr>
          <p:cNvPr id="226" name="Text Box 268"/>
          <p:cNvSpPr txBox="1">
            <a:spLocks noChangeArrowheads="1"/>
          </p:cNvSpPr>
          <p:nvPr/>
        </p:nvSpPr>
        <p:spPr bwMode="black">
          <a:xfrm>
            <a:off x="8937626" y="3498851"/>
            <a:ext cx="454025" cy="366713"/>
          </a:xfrm>
          <a:prstGeom prst="rect">
            <a:avLst/>
          </a:prstGeom>
          <a:noFill/>
          <a:ln w="9525" algn="ctr">
            <a:noFill/>
            <a:miter lim="800000"/>
          </a:ln>
        </p:spPr>
        <p:txBody>
          <a:bodyPr>
            <a:spAutoFit/>
          </a:bodyPr>
          <a:lstStyle/>
          <a:p>
            <a:pPr>
              <a:defRPr/>
            </a:pPr>
            <a:r>
              <a:rPr lang="en-US" altLang="zh-CN" dirty="0">
                <a:solidFill>
                  <a:schemeClr val="accent2">
                    <a:lumMod val="50000"/>
                  </a:schemeClr>
                </a:solidFill>
                <a:latin typeface="Arial" panose="020B0604020202020204" pitchFamily="34" charset="0"/>
              </a:rPr>
              <a:t>1</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27"/>
                                        </p:tgtEl>
                                        <p:attrNameLst>
                                          <p:attrName>style.visibility</p:attrName>
                                        </p:attrNameLst>
                                      </p:cBhvr>
                                      <p:to>
                                        <p:strVal val="visible"/>
                                      </p:to>
                                    </p:set>
                                    <p:animEffect transition="in" filter="blinds(horizontal)">
                                      <p:cBhvr>
                                        <p:cTn id="13" dur="500"/>
                                        <p:tgtEl>
                                          <p:spTgt spid="22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28"/>
                                        </p:tgtEl>
                                        <p:attrNameLst>
                                          <p:attrName>style.visibility</p:attrName>
                                        </p:attrNameLst>
                                      </p:cBhvr>
                                      <p:to>
                                        <p:strVal val="visible"/>
                                      </p:to>
                                    </p:set>
                                    <p:animEffect transition="in" filter="wipe(down)">
                                      <p:cBhvr>
                                        <p:cTn id="18" dur="500"/>
                                        <p:tgtEl>
                                          <p:spTgt spid="228"/>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226"/>
                                        </p:tgtEl>
                                        <p:attrNameLst>
                                          <p:attrName>style.visibility</p:attrName>
                                        </p:attrNameLst>
                                      </p:cBhvr>
                                      <p:to>
                                        <p:strVal val="visible"/>
                                      </p:to>
                                    </p:set>
                                    <p:anim calcmode="lin" valueType="num">
                                      <p:cBhvr>
                                        <p:cTn id="23" dur="500" fill="hold"/>
                                        <p:tgtEl>
                                          <p:spTgt spid="226"/>
                                        </p:tgtEl>
                                        <p:attrNameLst>
                                          <p:attrName>ppt_w</p:attrName>
                                        </p:attrNameLst>
                                      </p:cBhvr>
                                      <p:tavLst>
                                        <p:tav tm="0">
                                          <p:val>
                                            <p:fltVal val="0"/>
                                          </p:val>
                                        </p:tav>
                                        <p:tav tm="100000">
                                          <p:val>
                                            <p:strVal val="#ppt_w"/>
                                          </p:val>
                                        </p:tav>
                                      </p:tavLst>
                                    </p:anim>
                                    <p:anim calcmode="lin" valueType="num">
                                      <p:cBhvr>
                                        <p:cTn id="24" dur="500" fill="hold"/>
                                        <p:tgtEl>
                                          <p:spTgt spid="226"/>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p:stCondLst>
                                    <p:cond delay="0"/>
                                  </p:stCondLst>
                                  <p:childTnLst>
                                    <p:set>
                                      <p:cBhvr>
                                        <p:cTn id="33" dur="1" fill="hold">
                                          <p:stCondLst>
                                            <p:cond delay="0"/>
                                          </p:stCondLst>
                                        </p:cTn>
                                        <p:tgtEl>
                                          <p:spTgt spid="5439"/>
                                        </p:tgtEl>
                                        <p:attrNameLst>
                                          <p:attrName>style.visibility</p:attrName>
                                        </p:attrNameLst>
                                      </p:cBhvr>
                                      <p:to>
                                        <p:strVal val="visible"/>
                                      </p:to>
                                    </p:set>
                                    <p:anim calcmode="lin" valueType="num">
                                      <p:cBhvr additive="base">
                                        <p:cTn id="34" dur="500" fill="hold"/>
                                        <p:tgtEl>
                                          <p:spTgt spid="5439"/>
                                        </p:tgtEl>
                                        <p:attrNameLst>
                                          <p:attrName>ppt_x</p:attrName>
                                        </p:attrNameLst>
                                      </p:cBhvr>
                                      <p:tavLst>
                                        <p:tav tm="0">
                                          <p:val>
                                            <p:strVal val="#ppt_x"/>
                                          </p:val>
                                        </p:tav>
                                        <p:tav tm="100000">
                                          <p:val>
                                            <p:strVal val="#ppt_x"/>
                                          </p:val>
                                        </p:tav>
                                      </p:tavLst>
                                    </p:anim>
                                    <p:anim calcmode="lin" valueType="num">
                                      <p:cBhvr additive="base">
                                        <p:cTn id="35" dur="500" fill="hold"/>
                                        <p:tgtEl>
                                          <p:spTgt spid="54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439" grpId="0"/>
      <p:bldP spid="226" grpId="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5334000" y="3048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二进制加法计数器的特点</a:t>
            </a:r>
          </a:p>
        </p:txBody>
      </p:sp>
      <p:sp>
        <p:nvSpPr>
          <p:cNvPr id="117763" name="Rectangle 2"/>
          <p:cNvSpPr>
            <a:spLocks noChangeArrowheads="1"/>
          </p:cNvSpPr>
          <p:nvPr/>
        </p:nvSpPr>
        <p:spPr bwMode="black">
          <a:xfrm>
            <a:off x="6003635" y="-3231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2274307" name="Rectangle 3"/>
          <p:cNvSpPr>
            <a:spLocks noChangeArrowheads="1"/>
          </p:cNvSpPr>
          <p:nvPr/>
        </p:nvSpPr>
        <p:spPr bwMode="auto">
          <a:xfrm>
            <a:off x="699571" y="1741714"/>
            <a:ext cx="10608128" cy="4305299"/>
          </a:xfrm>
          <a:prstGeom prst="rect">
            <a:avLst/>
          </a:prstGeom>
          <a:solidFill>
            <a:srgbClr val="ECEA8E"/>
          </a:solidFill>
          <a:ln w="9525">
            <a:noFill/>
            <a:miter lim="800000"/>
          </a:ln>
          <a:effectLst>
            <a:prstShdw prst="shdw13" dist="53882" dir="13500000">
              <a:schemeClr val="bg2"/>
            </a:prstShdw>
          </a:effectLst>
        </p:spPr>
        <p:txBody>
          <a:bodyPr anchor="ctr"/>
          <a:lstStyle/>
          <a:p>
            <a:pPr marL="352425" indent="-352425" algn="l">
              <a:lnSpc>
                <a:spcPct val="110000"/>
              </a:lnSpc>
              <a:spcBef>
                <a:spcPct val="0"/>
              </a:spcBef>
              <a:buClr>
                <a:srgbClr val="FF0000"/>
              </a:buClr>
              <a:buFont typeface="Wingdings" panose="05000000000000000000" pitchFamily="2" charset="2"/>
              <a:buChar char=""/>
            </a:pPr>
            <a:r>
              <a:rPr lang="zh-CN" altLang="en-US" sz="2800" dirty="0">
                <a:latin typeface="Arial" panose="020B0604020202020204" pitchFamily="34" charset="0"/>
                <a:ea typeface="楷体_GB2312" panose="02010609030101010101" charset="-122"/>
              </a:rPr>
              <a:t>二进制加法计数器的特点</a:t>
            </a:r>
          </a:p>
          <a:p>
            <a:pPr marL="742950" lvl="1" indent="-285750" algn="l">
              <a:lnSpc>
                <a:spcPct val="110000"/>
              </a:lnSpc>
              <a:spcBef>
                <a:spcPct val="0"/>
              </a:spcBef>
              <a:buClr>
                <a:srgbClr val="006666"/>
              </a:buClr>
              <a:buSzPct val="85000"/>
              <a:buFont typeface="Wingdings" panose="05000000000000000000" pitchFamily="2" charset="2"/>
              <a:buChar char="u"/>
            </a:pPr>
            <a:r>
              <a:rPr kumimoji="1" lang="zh-CN" altLang="en-US" sz="2800" dirty="0">
                <a:latin typeface="Arial" panose="020B0604020202020204" pitchFamily="34" charset="0"/>
                <a:ea typeface="楷体_GB2312" panose="02010609030101010101" charset="-122"/>
              </a:rPr>
              <a:t>计数器中触发器的状态按照二进制数的规律变化，构成计数循环的状态个数（</a:t>
            </a:r>
            <a:r>
              <a:rPr kumimoji="1" lang="zh-CN" altLang="en-US" sz="2800" dirty="0">
                <a:solidFill>
                  <a:srgbClr val="FF0000"/>
                </a:solidFill>
                <a:latin typeface="Arial" panose="020B0604020202020204" pitchFamily="34" charset="0"/>
                <a:ea typeface="楷体_GB2312" panose="02010609030101010101" charset="-122"/>
              </a:rPr>
              <a:t>模值</a:t>
            </a:r>
            <a:r>
              <a:rPr kumimoji="1" lang="zh-CN" altLang="en-US" sz="2800" dirty="0">
                <a:latin typeface="Arial" panose="020B0604020202020204" pitchFamily="34" charset="0"/>
                <a:ea typeface="楷体_GB2312" panose="02010609030101010101" charset="-122"/>
              </a:rPr>
              <a:t>）为</a:t>
            </a:r>
            <a:r>
              <a:rPr kumimoji="1" lang="en-US" altLang="zh-CN" sz="2800" dirty="0">
                <a:latin typeface="Arial" panose="020B0604020202020204" pitchFamily="34" charset="0"/>
                <a:ea typeface="楷体_GB2312" panose="02010609030101010101" charset="-122"/>
              </a:rPr>
              <a:t>2</a:t>
            </a:r>
            <a:r>
              <a:rPr kumimoji="1" lang="en-US" altLang="zh-CN" sz="2800" baseline="30000" dirty="0">
                <a:latin typeface="Arial" panose="020B0604020202020204" pitchFamily="34" charset="0"/>
                <a:ea typeface="楷体_GB2312" panose="02010609030101010101" charset="-122"/>
              </a:rPr>
              <a:t>n</a:t>
            </a:r>
            <a:r>
              <a:rPr kumimoji="1" lang="zh-CN" altLang="en-US" sz="2800" dirty="0">
                <a:latin typeface="Arial" panose="020B0604020202020204" pitchFamily="34" charset="0"/>
                <a:ea typeface="楷体_GB2312" panose="02010609030101010101" charset="-122"/>
              </a:rPr>
              <a:t>（</a:t>
            </a:r>
            <a:r>
              <a:rPr kumimoji="1" lang="en-US" altLang="zh-CN" sz="2800" dirty="0">
                <a:latin typeface="Arial" panose="020B0604020202020204" pitchFamily="34" charset="0"/>
                <a:ea typeface="楷体_GB2312" panose="02010609030101010101" charset="-122"/>
              </a:rPr>
              <a:t>n</a:t>
            </a:r>
            <a:r>
              <a:rPr kumimoji="1" lang="zh-CN" altLang="en-US" sz="2800" dirty="0">
                <a:latin typeface="Arial" panose="020B0604020202020204" pitchFamily="34" charset="0"/>
                <a:ea typeface="楷体_GB2312" panose="02010609030101010101" charset="-122"/>
              </a:rPr>
              <a:t>是触发器的级数）。</a:t>
            </a:r>
          </a:p>
          <a:p>
            <a:pPr marL="742950" lvl="1" indent="-285750" algn="l">
              <a:lnSpc>
                <a:spcPct val="110000"/>
              </a:lnSpc>
              <a:spcBef>
                <a:spcPct val="0"/>
              </a:spcBef>
              <a:buClr>
                <a:srgbClr val="006666"/>
              </a:buClr>
              <a:buSzPct val="85000"/>
              <a:buFont typeface="Wingdings" panose="05000000000000000000" pitchFamily="2" charset="2"/>
              <a:buChar char="u"/>
            </a:pPr>
            <a:r>
              <a:rPr kumimoji="1" lang="zh-CN" altLang="en-US" sz="2800" dirty="0">
                <a:latin typeface="Arial" panose="020B0604020202020204" pitchFamily="34" charset="0"/>
                <a:ea typeface="楷体_GB2312" panose="02010609030101010101" charset="-122"/>
              </a:rPr>
              <a:t>二进制计数器没有非编码状态，所以不存在不能自启动的问题。</a:t>
            </a:r>
          </a:p>
          <a:p>
            <a:pPr marL="742950" lvl="1" indent="-285750" algn="l">
              <a:lnSpc>
                <a:spcPct val="110000"/>
              </a:lnSpc>
              <a:spcBef>
                <a:spcPct val="0"/>
              </a:spcBef>
              <a:buClr>
                <a:srgbClr val="006666"/>
              </a:buClr>
              <a:buSzPct val="85000"/>
              <a:buFont typeface="Wingdings" panose="05000000000000000000" pitchFamily="2" charset="2"/>
              <a:buChar char="u"/>
            </a:pPr>
            <a:r>
              <a:rPr lang="en-US" altLang="zh-CN" sz="2800" dirty="0">
                <a:latin typeface="Arial" panose="020B0604020202020204" pitchFamily="34" charset="0"/>
                <a:ea typeface="楷体_GB2312" panose="02010609030101010101" charset="-122"/>
              </a:rPr>
              <a:t>Q</a:t>
            </a:r>
            <a:r>
              <a:rPr kumimoji="1" lang="en-US" altLang="zh-CN" sz="2800" baseline="-25000" dirty="0">
                <a:latin typeface="Arial" panose="020B0604020202020204" pitchFamily="34" charset="0"/>
                <a:ea typeface="楷体_GB2312" panose="02010609030101010101" charset="-122"/>
              </a:rPr>
              <a:t>0</a:t>
            </a:r>
            <a:r>
              <a:rPr lang="zh-CN" altLang="en-US" sz="2800" dirty="0">
                <a:latin typeface="Arial" panose="020B0604020202020204" pitchFamily="34" charset="0"/>
                <a:ea typeface="楷体_GB2312" panose="02010609030101010101" charset="-122"/>
              </a:rPr>
              <a:t>、</a:t>
            </a:r>
            <a:r>
              <a:rPr lang="en-US" altLang="zh-CN" sz="2800" dirty="0">
                <a:latin typeface="Arial" panose="020B0604020202020204" pitchFamily="34" charset="0"/>
                <a:ea typeface="楷体_GB2312" panose="02010609030101010101" charset="-122"/>
              </a:rPr>
              <a:t>Q</a:t>
            </a:r>
            <a:r>
              <a:rPr kumimoji="1" lang="en-US" altLang="zh-CN" sz="2800" baseline="-25000" dirty="0">
                <a:latin typeface="Arial" panose="020B0604020202020204" pitchFamily="34" charset="0"/>
                <a:ea typeface="楷体_GB2312" panose="02010609030101010101" charset="-122"/>
              </a:rPr>
              <a:t>1</a:t>
            </a:r>
            <a:r>
              <a:rPr lang="zh-CN" altLang="en-US" sz="2800" dirty="0">
                <a:latin typeface="Arial" panose="020B0604020202020204" pitchFamily="34" charset="0"/>
                <a:ea typeface="楷体_GB2312" panose="02010609030101010101" charset="-122"/>
              </a:rPr>
              <a:t>、</a:t>
            </a:r>
            <a:r>
              <a:rPr lang="en-US" altLang="zh-CN" sz="2800" dirty="0">
                <a:latin typeface="Arial" panose="020B0604020202020204" pitchFamily="34" charset="0"/>
                <a:ea typeface="楷体_GB2312" panose="02010609030101010101" charset="-122"/>
              </a:rPr>
              <a:t>Q</a:t>
            </a:r>
            <a:r>
              <a:rPr kumimoji="1" lang="en-US" altLang="zh-CN" sz="2800" baseline="-25000" dirty="0">
                <a:latin typeface="Arial" panose="020B0604020202020204" pitchFamily="34" charset="0"/>
                <a:ea typeface="楷体_GB2312" panose="02010609030101010101" charset="-122"/>
              </a:rPr>
              <a:t>2</a:t>
            </a:r>
            <a:r>
              <a:rPr lang="zh-CN" altLang="en-US" sz="2800" dirty="0">
                <a:latin typeface="Arial" panose="020B0604020202020204" pitchFamily="34" charset="0"/>
                <a:ea typeface="楷体_GB2312" panose="02010609030101010101" charset="-122"/>
              </a:rPr>
              <a:t>、</a:t>
            </a:r>
            <a:r>
              <a:rPr lang="en-US" altLang="zh-CN" sz="2800" dirty="0">
                <a:latin typeface="Arial" panose="020B0604020202020204" pitchFamily="34" charset="0"/>
                <a:ea typeface="楷体_GB2312" panose="02010609030101010101" charset="-122"/>
              </a:rPr>
              <a:t>Q</a:t>
            </a:r>
            <a:r>
              <a:rPr kumimoji="1" lang="en-US" altLang="zh-CN" sz="2800" baseline="-25000" dirty="0">
                <a:latin typeface="Arial" panose="020B0604020202020204" pitchFamily="34" charset="0"/>
                <a:ea typeface="楷体_GB2312" panose="02010609030101010101" charset="-122"/>
              </a:rPr>
              <a:t>3</a:t>
            </a:r>
            <a:r>
              <a:rPr lang="zh-CN" altLang="en-US" sz="2800" dirty="0">
                <a:latin typeface="Arial" panose="020B0604020202020204" pitchFamily="34" charset="0"/>
                <a:ea typeface="楷体_GB2312" panose="02010609030101010101" charset="-122"/>
              </a:rPr>
              <a:t>的周期分别是计数脉冲（</a:t>
            </a:r>
            <a:r>
              <a:rPr lang="en-US" altLang="zh-CN" sz="2800" dirty="0">
                <a:latin typeface="Arial" panose="020B0604020202020204" pitchFamily="34" charset="0"/>
                <a:ea typeface="楷体_GB2312" panose="02010609030101010101" charset="-122"/>
              </a:rPr>
              <a:t>CP</a:t>
            </a:r>
            <a:r>
              <a:rPr lang="zh-CN" altLang="en-US" sz="2800" dirty="0">
                <a:latin typeface="Arial" panose="020B0604020202020204" pitchFamily="34" charset="0"/>
                <a:ea typeface="楷体_GB2312" panose="02010609030101010101" charset="-122"/>
              </a:rPr>
              <a:t>）周期的</a:t>
            </a:r>
            <a:r>
              <a:rPr lang="en-US" altLang="zh-CN" sz="2800" dirty="0">
                <a:latin typeface="Arial" panose="020B0604020202020204" pitchFamily="34" charset="0"/>
                <a:ea typeface="楷体_GB2312" panose="02010609030101010101" charset="-122"/>
              </a:rPr>
              <a:t>2</a:t>
            </a:r>
            <a:r>
              <a:rPr lang="zh-CN" altLang="en-US" sz="2800" dirty="0">
                <a:latin typeface="Arial" panose="020B0604020202020204" pitchFamily="34" charset="0"/>
                <a:ea typeface="楷体_GB2312" panose="02010609030101010101" charset="-122"/>
              </a:rPr>
              <a:t>倍、</a:t>
            </a:r>
            <a:r>
              <a:rPr lang="en-US" altLang="zh-CN" sz="2800" dirty="0">
                <a:latin typeface="Arial" panose="020B0604020202020204" pitchFamily="34" charset="0"/>
                <a:ea typeface="楷体_GB2312" panose="02010609030101010101" charset="-122"/>
              </a:rPr>
              <a:t>4</a:t>
            </a:r>
            <a:r>
              <a:rPr lang="zh-CN" altLang="en-US" sz="2800" dirty="0">
                <a:latin typeface="Arial" panose="020B0604020202020204" pitchFamily="34" charset="0"/>
                <a:ea typeface="楷体_GB2312" panose="02010609030101010101" charset="-122"/>
              </a:rPr>
              <a:t>倍、</a:t>
            </a:r>
            <a:r>
              <a:rPr lang="en-US" altLang="zh-CN" sz="2800" dirty="0">
                <a:latin typeface="Arial" panose="020B0604020202020204" pitchFamily="34" charset="0"/>
                <a:ea typeface="楷体_GB2312" panose="02010609030101010101" charset="-122"/>
              </a:rPr>
              <a:t>8</a:t>
            </a:r>
            <a:r>
              <a:rPr lang="zh-CN" altLang="en-US" sz="2800" dirty="0">
                <a:latin typeface="Arial" panose="020B0604020202020204" pitchFamily="34" charset="0"/>
                <a:ea typeface="楷体_GB2312" panose="02010609030101010101" charset="-122"/>
              </a:rPr>
              <a:t>倍、</a:t>
            </a:r>
            <a:r>
              <a:rPr lang="en-US" altLang="zh-CN" sz="2800" dirty="0">
                <a:latin typeface="Arial" panose="020B0604020202020204" pitchFamily="34" charset="0"/>
                <a:ea typeface="楷体_GB2312" panose="02010609030101010101" charset="-122"/>
              </a:rPr>
              <a:t>16</a:t>
            </a:r>
            <a:r>
              <a:rPr lang="zh-CN" altLang="en-US" sz="2800" dirty="0">
                <a:latin typeface="Arial" panose="020B0604020202020204" pitchFamily="34" charset="0"/>
                <a:ea typeface="楷体_GB2312" panose="02010609030101010101" charset="-122"/>
              </a:rPr>
              <a:t>倍，也就是说</a:t>
            </a:r>
            <a:r>
              <a:rPr lang="en-US" altLang="zh-CN" sz="2800" dirty="0">
                <a:latin typeface="Arial" panose="020B0604020202020204" pitchFamily="34" charset="0"/>
                <a:ea typeface="楷体_GB2312" panose="02010609030101010101" charset="-122"/>
              </a:rPr>
              <a:t>Q</a:t>
            </a:r>
            <a:r>
              <a:rPr kumimoji="1" lang="en-US" altLang="zh-CN" sz="2800" baseline="-25000" dirty="0">
                <a:latin typeface="Arial" panose="020B0604020202020204" pitchFamily="34" charset="0"/>
                <a:ea typeface="楷体_GB2312" panose="02010609030101010101" charset="-122"/>
              </a:rPr>
              <a:t>0</a:t>
            </a:r>
            <a:r>
              <a:rPr lang="zh-CN" altLang="en-US" sz="2800" dirty="0">
                <a:latin typeface="Arial" panose="020B0604020202020204" pitchFamily="34" charset="0"/>
                <a:ea typeface="楷体_GB2312" panose="02010609030101010101" charset="-122"/>
              </a:rPr>
              <a:t>、</a:t>
            </a:r>
            <a:r>
              <a:rPr lang="en-US" altLang="zh-CN" sz="2800" dirty="0">
                <a:latin typeface="Arial" panose="020B0604020202020204" pitchFamily="34" charset="0"/>
                <a:ea typeface="楷体_GB2312" panose="02010609030101010101" charset="-122"/>
              </a:rPr>
              <a:t>Q</a:t>
            </a:r>
            <a:r>
              <a:rPr kumimoji="1" lang="en-US" altLang="zh-CN" sz="2800" baseline="-25000" dirty="0">
                <a:latin typeface="Arial" panose="020B0604020202020204" pitchFamily="34" charset="0"/>
                <a:ea typeface="楷体_GB2312" panose="02010609030101010101" charset="-122"/>
              </a:rPr>
              <a:t>1</a:t>
            </a:r>
            <a:r>
              <a:rPr lang="zh-CN" altLang="en-US" sz="2800" dirty="0">
                <a:latin typeface="Arial" panose="020B0604020202020204" pitchFamily="34" charset="0"/>
                <a:ea typeface="楷体_GB2312" panose="02010609030101010101" charset="-122"/>
              </a:rPr>
              <a:t>、</a:t>
            </a:r>
            <a:r>
              <a:rPr lang="en-US" altLang="zh-CN" sz="2800" dirty="0">
                <a:latin typeface="Arial" panose="020B0604020202020204" pitchFamily="34" charset="0"/>
                <a:ea typeface="楷体_GB2312" panose="02010609030101010101" charset="-122"/>
              </a:rPr>
              <a:t>Q</a:t>
            </a:r>
            <a:r>
              <a:rPr kumimoji="1" lang="en-US" altLang="zh-CN" sz="2800" baseline="-25000" dirty="0">
                <a:latin typeface="Arial" panose="020B0604020202020204" pitchFamily="34" charset="0"/>
                <a:ea typeface="楷体_GB2312" panose="02010609030101010101" charset="-122"/>
              </a:rPr>
              <a:t>2</a:t>
            </a:r>
            <a:r>
              <a:rPr lang="zh-CN" altLang="en-US" sz="2800" dirty="0">
                <a:latin typeface="Arial" panose="020B0604020202020204" pitchFamily="34" charset="0"/>
                <a:ea typeface="楷体_GB2312" panose="02010609030101010101" charset="-122"/>
              </a:rPr>
              <a:t>、</a:t>
            </a:r>
            <a:r>
              <a:rPr lang="en-US" altLang="zh-CN" sz="2800" dirty="0">
                <a:latin typeface="Arial" panose="020B0604020202020204" pitchFamily="34" charset="0"/>
                <a:ea typeface="楷体_GB2312" panose="02010609030101010101" charset="-122"/>
              </a:rPr>
              <a:t>Q</a:t>
            </a:r>
            <a:r>
              <a:rPr kumimoji="1" lang="en-US" altLang="zh-CN" sz="2800" baseline="-25000" dirty="0">
                <a:latin typeface="Arial" panose="020B0604020202020204" pitchFamily="34" charset="0"/>
                <a:ea typeface="楷体_GB2312" panose="02010609030101010101" charset="-122"/>
              </a:rPr>
              <a:t>3</a:t>
            </a:r>
            <a:r>
              <a:rPr lang="zh-CN" altLang="en-US" sz="2800" dirty="0">
                <a:latin typeface="Arial" panose="020B0604020202020204" pitchFamily="34" charset="0"/>
                <a:ea typeface="楷体_GB2312" panose="02010609030101010101" charset="-122"/>
              </a:rPr>
              <a:t>分别对</a:t>
            </a:r>
            <a:r>
              <a:rPr lang="en-US" altLang="zh-CN" sz="2800" dirty="0">
                <a:latin typeface="Arial" panose="020B0604020202020204" pitchFamily="34" charset="0"/>
                <a:ea typeface="楷体_GB2312" panose="02010609030101010101" charset="-122"/>
              </a:rPr>
              <a:t>CP</a:t>
            </a:r>
            <a:r>
              <a:rPr lang="zh-CN" altLang="en-US" sz="2800" dirty="0">
                <a:latin typeface="Arial" panose="020B0604020202020204" pitchFamily="34" charset="0"/>
                <a:ea typeface="楷体_GB2312" panose="02010609030101010101" charset="-122"/>
              </a:rPr>
              <a:t>波形进行了</a:t>
            </a:r>
            <a:r>
              <a:rPr lang="en-US" altLang="zh-CN" sz="2800" dirty="0">
                <a:latin typeface="Arial" panose="020B0604020202020204" pitchFamily="34" charset="0"/>
                <a:ea typeface="楷体_GB2312" panose="02010609030101010101" charset="-122"/>
              </a:rPr>
              <a:t>2</a:t>
            </a:r>
            <a:r>
              <a:rPr lang="zh-CN" altLang="en-US" sz="2800" dirty="0">
                <a:latin typeface="Arial" panose="020B0604020202020204" pitchFamily="34" charset="0"/>
                <a:ea typeface="楷体_GB2312" panose="02010609030101010101" charset="-122"/>
              </a:rPr>
              <a:t>分频、</a:t>
            </a:r>
            <a:r>
              <a:rPr lang="en-US" altLang="zh-CN" sz="2800" dirty="0">
                <a:latin typeface="Arial" panose="020B0604020202020204" pitchFamily="34" charset="0"/>
                <a:ea typeface="楷体_GB2312" panose="02010609030101010101" charset="-122"/>
              </a:rPr>
              <a:t>4</a:t>
            </a:r>
            <a:r>
              <a:rPr lang="zh-CN" altLang="en-US" sz="2800" dirty="0">
                <a:latin typeface="Arial" panose="020B0604020202020204" pitchFamily="34" charset="0"/>
                <a:ea typeface="楷体_GB2312" panose="02010609030101010101" charset="-122"/>
              </a:rPr>
              <a:t>分频、</a:t>
            </a:r>
            <a:r>
              <a:rPr lang="en-US" altLang="zh-CN" sz="2800" dirty="0">
                <a:latin typeface="Arial" panose="020B0604020202020204" pitchFamily="34" charset="0"/>
                <a:ea typeface="楷体_GB2312" panose="02010609030101010101" charset="-122"/>
              </a:rPr>
              <a:t>8</a:t>
            </a:r>
            <a:r>
              <a:rPr lang="zh-CN" altLang="en-US" sz="2800" dirty="0">
                <a:latin typeface="Arial" panose="020B0604020202020204" pitchFamily="34" charset="0"/>
                <a:ea typeface="楷体_GB2312" panose="02010609030101010101" charset="-122"/>
              </a:rPr>
              <a:t>分频、</a:t>
            </a:r>
            <a:r>
              <a:rPr lang="en-US" altLang="zh-CN" sz="2800" dirty="0">
                <a:latin typeface="Arial" panose="020B0604020202020204" pitchFamily="34" charset="0"/>
                <a:ea typeface="楷体_GB2312" panose="02010609030101010101" charset="-122"/>
              </a:rPr>
              <a:t>16</a:t>
            </a:r>
            <a:r>
              <a:rPr lang="zh-CN" altLang="en-US" sz="2800" dirty="0">
                <a:latin typeface="Arial" panose="020B0604020202020204" pitchFamily="34" charset="0"/>
                <a:ea typeface="楷体_GB2312" panose="02010609030101010101" charset="-122"/>
              </a:rPr>
              <a:t>分频，因此</a:t>
            </a:r>
            <a:r>
              <a:rPr kumimoji="1" lang="zh-CN" altLang="en-US" sz="2800" dirty="0">
                <a:latin typeface="Arial" panose="020B0604020202020204" pitchFamily="34" charset="0"/>
                <a:ea typeface="楷体_GB2312" panose="02010609030101010101" charset="-122"/>
              </a:rPr>
              <a:t>二进制计数器也称为</a:t>
            </a:r>
            <a:r>
              <a:rPr kumimoji="1" lang="zh-CN" altLang="en-US" sz="2800" dirty="0">
                <a:solidFill>
                  <a:srgbClr val="FF0000"/>
                </a:solidFill>
                <a:latin typeface="Arial" panose="020B0604020202020204" pitchFamily="34" charset="0"/>
                <a:ea typeface="楷体_GB2312" panose="02010609030101010101" charset="-122"/>
              </a:rPr>
              <a:t>分频器</a:t>
            </a:r>
            <a:r>
              <a:rPr kumimoji="1" lang="zh-CN" altLang="en-US" sz="2800" dirty="0">
                <a:latin typeface="Arial" panose="020B0604020202020204" pitchFamily="34" charset="0"/>
                <a:ea typeface="楷体_GB2312" panose="02010609030101010101" charset="-122"/>
              </a:rPr>
              <a:t>。</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274307"/>
                                        </p:tgtEl>
                                        <p:attrNameLst>
                                          <p:attrName>style.visibility</p:attrName>
                                        </p:attrNameLst>
                                      </p:cBhvr>
                                      <p:to>
                                        <p:strVal val="visible"/>
                                      </p:to>
                                    </p:set>
                                    <p:anim calcmode="lin" valueType="num">
                                      <p:cBhvr>
                                        <p:cTn id="7" dur="1000" fill="hold"/>
                                        <p:tgtEl>
                                          <p:spTgt spid="2274307"/>
                                        </p:tgtEl>
                                        <p:attrNameLst>
                                          <p:attrName>ppt_w</p:attrName>
                                        </p:attrNameLst>
                                      </p:cBhvr>
                                      <p:tavLst>
                                        <p:tav tm="0">
                                          <p:val>
                                            <p:strVal val="#ppt_w*0.70"/>
                                          </p:val>
                                        </p:tav>
                                        <p:tav tm="100000">
                                          <p:val>
                                            <p:strVal val="#ppt_w"/>
                                          </p:val>
                                        </p:tav>
                                      </p:tavLst>
                                    </p:anim>
                                    <p:anim calcmode="lin" valueType="num">
                                      <p:cBhvr>
                                        <p:cTn id="8" dur="1000" fill="hold"/>
                                        <p:tgtEl>
                                          <p:spTgt spid="2274307"/>
                                        </p:tgtEl>
                                        <p:attrNameLst>
                                          <p:attrName>ppt_h</p:attrName>
                                        </p:attrNameLst>
                                      </p:cBhvr>
                                      <p:tavLst>
                                        <p:tav tm="0">
                                          <p:val>
                                            <p:strVal val="#ppt_h"/>
                                          </p:val>
                                        </p:tav>
                                        <p:tav tm="100000">
                                          <p:val>
                                            <p:strVal val="#ppt_h"/>
                                          </p:val>
                                        </p:tav>
                                      </p:tavLst>
                                    </p:anim>
                                    <p:animEffect transition="in" filter="fade">
                                      <p:cBhvr>
                                        <p:cTn id="9" dur="1000"/>
                                        <p:tgtEl>
                                          <p:spTgt spid="2274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4307" grpId="0" animBg="1"/>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7" name="Rectangle 2"/>
          <p:cNvSpPr>
            <a:spLocks noGrp="1" noChangeArrowheads="1"/>
          </p:cNvSpPr>
          <p:nvPr>
            <p:ph type="title" idx="4294967295"/>
          </p:nvPr>
        </p:nvSpPr>
        <p:spPr>
          <a:xfrm>
            <a:off x="5334000" y="3048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同步计数器练习题</a:t>
            </a:r>
          </a:p>
        </p:txBody>
      </p:sp>
      <p:sp>
        <p:nvSpPr>
          <p:cNvPr id="118788" name="Text Box 139"/>
          <p:cNvSpPr txBox="1">
            <a:spLocks noChangeArrowheads="1"/>
          </p:cNvSpPr>
          <p:nvPr/>
        </p:nvSpPr>
        <p:spPr bwMode="auto">
          <a:xfrm>
            <a:off x="2590800" y="1454150"/>
            <a:ext cx="5988050" cy="420688"/>
          </a:xfrm>
          <a:prstGeom prst="rect">
            <a:avLst/>
          </a:prstGeom>
          <a:noFill/>
          <a:ln w="9525">
            <a:noFill/>
            <a:miter lim="800000"/>
          </a:ln>
        </p:spPr>
        <p:txBody>
          <a:bodyPr>
            <a:spAutoFit/>
          </a:bodyPr>
          <a:lstStyle/>
          <a:p>
            <a:pPr algn="just" eaLnBrk="0" hangingPunct="0"/>
            <a:r>
              <a:rPr lang="zh-CN" altLang="en-US" sz="2400">
                <a:solidFill>
                  <a:schemeClr val="tx2"/>
                </a:solidFill>
                <a:latin typeface="宋体" panose="02010600030101010101" pitchFamily="2" charset="-122"/>
              </a:rPr>
              <a:t>练习题：分析下图电路，说明电路特点。</a:t>
            </a:r>
            <a:endParaRPr lang="zh-CN" altLang="en-US" sz="2400">
              <a:solidFill>
                <a:schemeClr val="hlink"/>
              </a:solidFill>
              <a:latin typeface="宋体" panose="02010600030101010101" pitchFamily="2" charset="-122"/>
            </a:endParaRPr>
          </a:p>
        </p:txBody>
      </p:sp>
      <p:sp>
        <p:nvSpPr>
          <p:cNvPr id="118789" name="Rectangle 2"/>
          <p:cNvSpPr>
            <a:spLocks noChangeArrowheads="1"/>
          </p:cNvSpPr>
          <p:nvPr/>
        </p:nvSpPr>
        <p:spPr bwMode="black">
          <a:xfrm>
            <a:off x="6003635" y="-3231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nvGrpSpPr>
          <p:cNvPr id="118791" name="Group 151"/>
          <p:cNvGrpSpPr/>
          <p:nvPr/>
        </p:nvGrpSpPr>
        <p:grpSpPr bwMode="auto">
          <a:xfrm>
            <a:off x="3048000" y="2392363"/>
            <a:ext cx="6019800" cy="1600200"/>
            <a:chOff x="816" y="1651"/>
            <a:chExt cx="3792" cy="1008"/>
          </a:xfrm>
        </p:grpSpPr>
        <p:grpSp>
          <p:nvGrpSpPr>
            <p:cNvPr id="118792" name="Group 149"/>
            <p:cNvGrpSpPr/>
            <p:nvPr/>
          </p:nvGrpSpPr>
          <p:grpSpPr bwMode="auto">
            <a:xfrm>
              <a:off x="816" y="1651"/>
              <a:ext cx="3792" cy="1008"/>
              <a:chOff x="816" y="987"/>
              <a:chExt cx="3792" cy="1008"/>
            </a:xfrm>
          </p:grpSpPr>
          <p:grpSp>
            <p:nvGrpSpPr>
              <p:cNvPr id="118794" name="Group 438"/>
              <p:cNvGrpSpPr/>
              <p:nvPr/>
            </p:nvGrpSpPr>
            <p:grpSpPr bwMode="auto">
              <a:xfrm>
                <a:off x="1344" y="1187"/>
                <a:ext cx="480" cy="701"/>
                <a:chOff x="1344" y="912"/>
                <a:chExt cx="480" cy="734"/>
              </a:xfrm>
            </p:grpSpPr>
            <p:grpSp>
              <p:nvGrpSpPr>
                <p:cNvPr id="118854" name="Group 439"/>
                <p:cNvGrpSpPr/>
                <p:nvPr/>
              </p:nvGrpSpPr>
              <p:grpSpPr bwMode="auto">
                <a:xfrm>
                  <a:off x="1344" y="912"/>
                  <a:ext cx="480" cy="528"/>
                  <a:chOff x="1344" y="912"/>
                  <a:chExt cx="480" cy="528"/>
                </a:xfrm>
              </p:grpSpPr>
              <p:sp>
                <p:nvSpPr>
                  <p:cNvPr id="118856" name="Rectangle 440"/>
                  <p:cNvSpPr>
                    <a:spLocks noChangeArrowheads="1"/>
                  </p:cNvSpPr>
                  <p:nvPr/>
                </p:nvSpPr>
                <p:spPr bwMode="auto">
                  <a:xfrm>
                    <a:off x="1344" y="912"/>
                    <a:ext cx="432" cy="528"/>
                  </a:xfrm>
                  <a:prstGeom prst="rect">
                    <a:avLst/>
                  </a:prstGeom>
                  <a:noFill/>
                  <a:ln w="28575">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8857" name="Text Box 441"/>
                  <p:cNvSpPr txBox="1">
                    <a:spLocks noChangeArrowheads="1"/>
                  </p:cNvSpPr>
                  <p:nvPr/>
                </p:nvSpPr>
                <p:spPr bwMode="auto">
                  <a:xfrm>
                    <a:off x="1344" y="912"/>
                    <a:ext cx="288" cy="188"/>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1D</a:t>
                    </a:r>
                  </a:p>
                </p:txBody>
              </p:sp>
              <p:sp>
                <p:nvSpPr>
                  <p:cNvPr id="118858" name="Oval 442"/>
                  <p:cNvSpPr>
                    <a:spLocks noChangeArrowheads="1"/>
                  </p:cNvSpPr>
                  <p:nvPr/>
                </p:nvSpPr>
                <p:spPr bwMode="auto">
                  <a:xfrm>
                    <a:off x="1776" y="1344"/>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8859" name="Text Box 443"/>
                  <p:cNvSpPr txBox="1">
                    <a:spLocks noChangeArrowheads="1"/>
                  </p:cNvSpPr>
                  <p:nvPr/>
                </p:nvSpPr>
                <p:spPr bwMode="auto">
                  <a:xfrm>
                    <a:off x="1584" y="912"/>
                    <a:ext cx="240" cy="188"/>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18860" name="Text Box 444"/>
                  <p:cNvSpPr txBox="1">
                    <a:spLocks noChangeArrowheads="1"/>
                  </p:cNvSpPr>
                  <p:nvPr/>
                </p:nvSpPr>
                <p:spPr bwMode="auto">
                  <a:xfrm>
                    <a:off x="1584" y="1248"/>
                    <a:ext cx="240" cy="188"/>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18861" name="Line 445"/>
                  <p:cNvSpPr>
                    <a:spLocks noChangeShapeType="1"/>
                  </p:cNvSpPr>
                  <p:nvPr/>
                </p:nvSpPr>
                <p:spPr bwMode="auto">
                  <a:xfrm>
                    <a:off x="1650" y="1262"/>
                    <a:ext cx="48" cy="0"/>
                  </a:xfrm>
                  <a:prstGeom prst="line">
                    <a:avLst/>
                  </a:prstGeom>
                  <a:noFill/>
                  <a:ln w="9525">
                    <a:solidFill>
                      <a:schemeClr val="tx1"/>
                    </a:solidFill>
                    <a:round/>
                  </a:ln>
                </p:spPr>
                <p:txBody>
                  <a:bodyPr/>
                  <a:lstStyle/>
                  <a:p>
                    <a:endParaRPr lang="zh-CN" altLang="en-US"/>
                  </a:p>
                </p:txBody>
              </p:sp>
              <p:sp>
                <p:nvSpPr>
                  <p:cNvPr id="118862" name="AutoShape 446"/>
                  <p:cNvSpPr>
                    <a:spLocks noChangeArrowheads="1"/>
                  </p:cNvSpPr>
                  <p:nvPr/>
                </p:nvSpPr>
                <p:spPr bwMode="auto">
                  <a:xfrm rot="5400000">
                    <a:off x="1344" y="1131"/>
                    <a:ext cx="96" cy="96"/>
                  </a:xfrm>
                  <a:prstGeom prst="triangle">
                    <a:avLst>
                      <a:gd name="adj" fmla="val 50000"/>
                    </a:avLst>
                  </a:prstGeom>
                  <a:noFill/>
                  <a:ln w="12700">
                    <a:solidFill>
                      <a:schemeClr val="tx1"/>
                    </a:solidFill>
                    <a:miter lim="800000"/>
                  </a:ln>
                </p:spPr>
                <p:txBody>
                  <a:bodyPr rot="10800000" vert="eaVert"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sp>
              <p:nvSpPr>
                <p:cNvPr id="118855" name="Text Box 447"/>
                <p:cNvSpPr txBox="1">
                  <a:spLocks noChangeArrowheads="1"/>
                </p:cNvSpPr>
                <p:nvPr/>
              </p:nvSpPr>
              <p:spPr bwMode="auto">
                <a:xfrm>
                  <a:off x="1392" y="1440"/>
                  <a:ext cx="432" cy="206"/>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FF</a:t>
                  </a:r>
                  <a:r>
                    <a:rPr lang="en-US" altLang="zh-CN" sz="1600" baseline="-25000">
                      <a:solidFill>
                        <a:schemeClr val="hlink"/>
                      </a:solidFill>
                      <a:ea typeface="Gulim" panose="020B0600000101010101" pitchFamily="50" charset="-127"/>
                    </a:rPr>
                    <a:t>0</a:t>
                  </a:r>
                  <a:endParaRPr lang="en-US" altLang="zh-CN" sz="1600">
                    <a:solidFill>
                      <a:schemeClr val="hlink"/>
                    </a:solidFill>
                    <a:ea typeface="Gulim" panose="020B0600000101010101" pitchFamily="50" charset="-127"/>
                  </a:endParaRPr>
                </a:p>
              </p:txBody>
            </p:sp>
          </p:grpSp>
          <p:grpSp>
            <p:nvGrpSpPr>
              <p:cNvPr id="118795" name="Group 448"/>
              <p:cNvGrpSpPr/>
              <p:nvPr/>
            </p:nvGrpSpPr>
            <p:grpSpPr bwMode="auto">
              <a:xfrm>
                <a:off x="2208" y="1187"/>
                <a:ext cx="480" cy="701"/>
                <a:chOff x="1344" y="912"/>
                <a:chExt cx="480" cy="734"/>
              </a:xfrm>
            </p:grpSpPr>
            <p:grpSp>
              <p:nvGrpSpPr>
                <p:cNvPr id="118845" name="Group 449"/>
                <p:cNvGrpSpPr/>
                <p:nvPr/>
              </p:nvGrpSpPr>
              <p:grpSpPr bwMode="auto">
                <a:xfrm>
                  <a:off x="1344" y="912"/>
                  <a:ext cx="480" cy="528"/>
                  <a:chOff x="1344" y="912"/>
                  <a:chExt cx="480" cy="528"/>
                </a:xfrm>
              </p:grpSpPr>
              <p:sp>
                <p:nvSpPr>
                  <p:cNvPr id="118847" name="Rectangle 450"/>
                  <p:cNvSpPr>
                    <a:spLocks noChangeArrowheads="1"/>
                  </p:cNvSpPr>
                  <p:nvPr/>
                </p:nvSpPr>
                <p:spPr bwMode="auto">
                  <a:xfrm>
                    <a:off x="1344" y="912"/>
                    <a:ext cx="432" cy="528"/>
                  </a:xfrm>
                  <a:prstGeom prst="rect">
                    <a:avLst/>
                  </a:prstGeom>
                  <a:noFill/>
                  <a:ln w="28575">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8848" name="Text Box 451"/>
                  <p:cNvSpPr txBox="1">
                    <a:spLocks noChangeArrowheads="1"/>
                  </p:cNvSpPr>
                  <p:nvPr/>
                </p:nvSpPr>
                <p:spPr bwMode="auto">
                  <a:xfrm>
                    <a:off x="1344" y="912"/>
                    <a:ext cx="288" cy="188"/>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1D</a:t>
                    </a:r>
                  </a:p>
                </p:txBody>
              </p:sp>
              <p:sp>
                <p:nvSpPr>
                  <p:cNvPr id="118849" name="Oval 452"/>
                  <p:cNvSpPr>
                    <a:spLocks noChangeArrowheads="1"/>
                  </p:cNvSpPr>
                  <p:nvPr/>
                </p:nvSpPr>
                <p:spPr bwMode="auto">
                  <a:xfrm>
                    <a:off x="1776" y="1344"/>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8850" name="Text Box 453"/>
                  <p:cNvSpPr txBox="1">
                    <a:spLocks noChangeArrowheads="1"/>
                  </p:cNvSpPr>
                  <p:nvPr/>
                </p:nvSpPr>
                <p:spPr bwMode="auto">
                  <a:xfrm>
                    <a:off x="1584" y="912"/>
                    <a:ext cx="240" cy="188"/>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18851" name="Text Box 454"/>
                  <p:cNvSpPr txBox="1">
                    <a:spLocks noChangeArrowheads="1"/>
                  </p:cNvSpPr>
                  <p:nvPr/>
                </p:nvSpPr>
                <p:spPr bwMode="auto">
                  <a:xfrm>
                    <a:off x="1584" y="1248"/>
                    <a:ext cx="240" cy="188"/>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18852" name="Line 455"/>
                  <p:cNvSpPr>
                    <a:spLocks noChangeShapeType="1"/>
                  </p:cNvSpPr>
                  <p:nvPr/>
                </p:nvSpPr>
                <p:spPr bwMode="auto">
                  <a:xfrm>
                    <a:off x="1650" y="1262"/>
                    <a:ext cx="48" cy="0"/>
                  </a:xfrm>
                  <a:prstGeom prst="line">
                    <a:avLst/>
                  </a:prstGeom>
                  <a:noFill/>
                  <a:ln w="9525">
                    <a:solidFill>
                      <a:schemeClr val="tx1"/>
                    </a:solidFill>
                    <a:round/>
                  </a:ln>
                </p:spPr>
                <p:txBody>
                  <a:bodyPr/>
                  <a:lstStyle/>
                  <a:p>
                    <a:endParaRPr lang="zh-CN" altLang="en-US"/>
                  </a:p>
                </p:txBody>
              </p:sp>
              <p:sp>
                <p:nvSpPr>
                  <p:cNvPr id="118853" name="AutoShape 456"/>
                  <p:cNvSpPr>
                    <a:spLocks noChangeArrowheads="1"/>
                  </p:cNvSpPr>
                  <p:nvPr/>
                </p:nvSpPr>
                <p:spPr bwMode="auto">
                  <a:xfrm rot="5400000">
                    <a:off x="1344" y="1131"/>
                    <a:ext cx="96" cy="96"/>
                  </a:xfrm>
                  <a:prstGeom prst="triangle">
                    <a:avLst>
                      <a:gd name="adj" fmla="val 50000"/>
                    </a:avLst>
                  </a:prstGeom>
                  <a:noFill/>
                  <a:ln w="12700">
                    <a:solidFill>
                      <a:schemeClr val="tx1"/>
                    </a:solidFill>
                    <a:miter lim="800000"/>
                  </a:ln>
                </p:spPr>
                <p:txBody>
                  <a:bodyPr rot="10800000" vert="eaVert"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sp>
              <p:nvSpPr>
                <p:cNvPr id="118846" name="Text Box 457"/>
                <p:cNvSpPr txBox="1">
                  <a:spLocks noChangeArrowheads="1"/>
                </p:cNvSpPr>
                <p:nvPr/>
              </p:nvSpPr>
              <p:spPr bwMode="auto">
                <a:xfrm>
                  <a:off x="1392" y="1440"/>
                  <a:ext cx="432" cy="206"/>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FF</a:t>
                  </a:r>
                  <a:r>
                    <a:rPr lang="en-US" altLang="zh-CN" sz="1600" baseline="-25000">
                      <a:solidFill>
                        <a:schemeClr val="hlink"/>
                      </a:solidFill>
                      <a:ea typeface="Gulim" panose="020B0600000101010101" pitchFamily="50" charset="-127"/>
                    </a:rPr>
                    <a:t>1</a:t>
                  </a:r>
                  <a:endParaRPr lang="en-US" altLang="zh-CN" sz="1600">
                    <a:solidFill>
                      <a:schemeClr val="hlink"/>
                    </a:solidFill>
                    <a:ea typeface="Gulim" panose="020B0600000101010101" pitchFamily="50" charset="-127"/>
                  </a:endParaRPr>
                </a:p>
              </p:txBody>
            </p:sp>
          </p:grpSp>
          <p:grpSp>
            <p:nvGrpSpPr>
              <p:cNvPr id="118796" name="Group 458"/>
              <p:cNvGrpSpPr/>
              <p:nvPr/>
            </p:nvGrpSpPr>
            <p:grpSpPr bwMode="auto">
              <a:xfrm>
                <a:off x="3015" y="1162"/>
                <a:ext cx="525" cy="727"/>
                <a:chOff x="3015" y="885"/>
                <a:chExt cx="525" cy="762"/>
              </a:xfrm>
            </p:grpSpPr>
            <p:sp>
              <p:nvSpPr>
                <p:cNvPr id="118834" name="Rectangle 459"/>
                <p:cNvSpPr>
                  <a:spLocks noChangeArrowheads="1"/>
                </p:cNvSpPr>
                <p:nvPr/>
              </p:nvSpPr>
              <p:spPr bwMode="auto">
                <a:xfrm>
                  <a:off x="3024" y="912"/>
                  <a:ext cx="432" cy="528"/>
                </a:xfrm>
                <a:prstGeom prst="rect">
                  <a:avLst/>
                </a:prstGeom>
                <a:noFill/>
                <a:ln w="28575">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8835" name="Text Box 460"/>
                <p:cNvSpPr txBox="1">
                  <a:spLocks noChangeArrowheads="1"/>
                </p:cNvSpPr>
                <p:nvPr/>
              </p:nvSpPr>
              <p:spPr bwMode="auto">
                <a:xfrm>
                  <a:off x="3120" y="912"/>
                  <a:ext cx="288" cy="188"/>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1D</a:t>
                  </a:r>
                </a:p>
              </p:txBody>
            </p:sp>
            <p:sp>
              <p:nvSpPr>
                <p:cNvPr id="118836" name="Oval 461"/>
                <p:cNvSpPr>
                  <a:spLocks noChangeArrowheads="1"/>
                </p:cNvSpPr>
                <p:nvPr/>
              </p:nvSpPr>
              <p:spPr bwMode="auto">
                <a:xfrm>
                  <a:off x="3456" y="1344"/>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8837" name="Text Box 462"/>
                <p:cNvSpPr txBox="1">
                  <a:spLocks noChangeArrowheads="1"/>
                </p:cNvSpPr>
                <p:nvPr/>
              </p:nvSpPr>
              <p:spPr bwMode="auto">
                <a:xfrm>
                  <a:off x="3300" y="912"/>
                  <a:ext cx="240" cy="188"/>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18838" name="Text Box 463"/>
                <p:cNvSpPr txBox="1">
                  <a:spLocks noChangeArrowheads="1"/>
                </p:cNvSpPr>
                <p:nvPr/>
              </p:nvSpPr>
              <p:spPr bwMode="auto">
                <a:xfrm>
                  <a:off x="3276" y="1248"/>
                  <a:ext cx="240" cy="18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18839" name="Line 464"/>
                <p:cNvSpPr>
                  <a:spLocks noChangeShapeType="1"/>
                </p:cNvSpPr>
                <p:nvPr/>
              </p:nvSpPr>
              <p:spPr bwMode="auto">
                <a:xfrm>
                  <a:off x="3342" y="1263"/>
                  <a:ext cx="48" cy="0"/>
                </a:xfrm>
                <a:prstGeom prst="line">
                  <a:avLst/>
                </a:prstGeom>
                <a:noFill/>
                <a:ln w="9525">
                  <a:solidFill>
                    <a:schemeClr val="tx1"/>
                  </a:solidFill>
                  <a:round/>
                </a:ln>
              </p:spPr>
              <p:txBody>
                <a:bodyPr/>
                <a:lstStyle/>
                <a:p>
                  <a:endParaRPr lang="zh-CN" altLang="en-US"/>
                </a:p>
              </p:txBody>
            </p:sp>
            <p:sp>
              <p:nvSpPr>
                <p:cNvPr id="118840" name="AutoShape 465"/>
                <p:cNvSpPr>
                  <a:spLocks noChangeArrowheads="1"/>
                </p:cNvSpPr>
                <p:nvPr/>
              </p:nvSpPr>
              <p:spPr bwMode="auto">
                <a:xfrm rot="5400000">
                  <a:off x="3024" y="1131"/>
                  <a:ext cx="96" cy="96"/>
                </a:xfrm>
                <a:prstGeom prst="triangle">
                  <a:avLst>
                    <a:gd name="adj" fmla="val 50000"/>
                  </a:avLst>
                </a:prstGeom>
                <a:noFill/>
                <a:ln w="12700">
                  <a:solidFill>
                    <a:schemeClr val="tx1"/>
                  </a:solidFill>
                  <a:miter lim="800000"/>
                </a:ln>
              </p:spPr>
              <p:txBody>
                <a:bodyPr rot="10800000" vert="eaVert"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8841" name="Text Box 466"/>
                <p:cNvSpPr txBox="1">
                  <a:spLocks noChangeArrowheads="1"/>
                </p:cNvSpPr>
                <p:nvPr/>
              </p:nvSpPr>
              <p:spPr bwMode="auto">
                <a:xfrm>
                  <a:off x="3072" y="1440"/>
                  <a:ext cx="432" cy="20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FF</a:t>
                  </a:r>
                  <a:r>
                    <a:rPr lang="en-US" altLang="zh-CN" sz="1600" baseline="-25000">
                      <a:solidFill>
                        <a:schemeClr val="hlink"/>
                      </a:solidFill>
                      <a:ea typeface="Gulim" panose="020B0600000101010101" pitchFamily="50" charset="-127"/>
                    </a:rPr>
                    <a:t>2</a:t>
                  </a:r>
                  <a:endParaRPr lang="en-US" altLang="zh-CN" sz="1600">
                    <a:solidFill>
                      <a:schemeClr val="hlink"/>
                    </a:solidFill>
                    <a:ea typeface="Gulim" panose="020B0600000101010101" pitchFamily="50" charset="-127"/>
                  </a:endParaRPr>
                </a:p>
              </p:txBody>
            </p:sp>
            <p:grpSp>
              <p:nvGrpSpPr>
                <p:cNvPr id="118842" name="Group 467"/>
                <p:cNvGrpSpPr/>
                <p:nvPr/>
              </p:nvGrpSpPr>
              <p:grpSpPr bwMode="auto">
                <a:xfrm>
                  <a:off x="3015" y="885"/>
                  <a:ext cx="240" cy="195"/>
                  <a:chOff x="2526" y="2325"/>
                  <a:chExt cx="240" cy="171"/>
                </a:xfrm>
              </p:grpSpPr>
              <p:sp>
                <p:nvSpPr>
                  <p:cNvPr id="118843" name="Rectangle 468"/>
                  <p:cNvSpPr>
                    <a:spLocks noChangeArrowheads="1"/>
                  </p:cNvSpPr>
                  <p:nvPr/>
                </p:nvSpPr>
                <p:spPr bwMode="auto">
                  <a:xfrm>
                    <a:off x="2544" y="2352"/>
                    <a:ext cx="144" cy="144"/>
                  </a:xfrm>
                  <a:prstGeom prst="rect">
                    <a:avLst/>
                  </a:prstGeom>
                  <a:noFill/>
                  <a:ln w="1270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8844" name="Text Box 469"/>
                  <p:cNvSpPr txBox="1">
                    <a:spLocks noChangeArrowheads="1"/>
                  </p:cNvSpPr>
                  <p:nvPr/>
                </p:nvSpPr>
                <p:spPr bwMode="auto">
                  <a:xfrm>
                    <a:off x="2526" y="2325"/>
                    <a:ext cx="240" cy="165"/>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&amp;</a:t>
                    </a:r>
                  </a:p>
                </p:txBody>
              </p:sp>
            </p:grpSp>
          </p:grpSp>
          <p:sp>
            <p:nvSpPr>
              <p:cNvPr id="118797" name="Line 470"/>
              <p:cNvSpPr>
                <a:spLocks noChangeShapeType="1"/>
              </p:cNvSpPr>
              <p:nvPr/>
            </p:nvSpPr>
            <p:spPr bwMode="auto">
              <a:xfrm>
                <a:off x="2640" y="1325"/>
                <a:ext cx="384" cy="0"/>
              </a:xfrm>
              <a:prstGeom prst="line">
                <a:avLst/>
              </a:prstGeom>
              <a:noFill/>
              <a:ln w="9525">
                <a:solidFill>
                  <a:schemeClr val="tx1"/>
                </a:solidFill>
                <a:round/>
              </a:ln>
            </p:spPr>
            <p:txBody>
              <a:bodyPr/>
              <a:lstStyle/>
              <a:p>
                <a:endParaRPr lang="zh-CN" altLang="en-US"/>
              </a:p>
            </p:txBody>
          </p:sp>
          <p:sp>
            <p:nvSpPr>
              <p:cNvPr id="118798" name="Line 471"/>
              <p:cNvSpPr>
                <a:spLocks noChangeShapeType="1"/>
              </p:cNvSpPr>
              <p:nvPr/>
            </p:nvSpPr>
            <p:spPr bwMode="auto">
              <a:xfrm>
                <a:off x="1776" y="1279"/>
                <a:ext cx="432" cy="0"/>
              </a:xfrm>
              <a:prstGeom prst="line">
                <a:avLst/>
              </a:prstGeom>
              <a:noFill/>
              <a:ln w="9525">
                <a:solidFill>
                  <a:schemeClr val="tx1"/>
                </a:solidFill>
                <a:round/>
              </a:ln>
            </p:spPr>
            <p:txBody>
              <a:bodyPr/>
              <a:lstStyle/>
              <a:p>
                <a:endParaRPr lang="zh-CN" altLang="en-US"/>
              </a:p>
            </p:txBody>
          </p:sp>
          <p:sp>
            <p:nvSpPr>
              <p:cNvPr id="118799" name="Line 472"/>
              <p:cNvSpPr>
                <a:spLocks noChangeShapeType="1"/>
              </p:cNvSpPr>
              <p:nvPr/>
            </p:nvSpPr>
            <p:spPr bwMode="auto">
              <a:xfrm flipV="1">
                <a:off x="2016" y="1096"/>
                <a:ext cx="0" cy="183"/>
              </a:xfrm>
              <a:prstGeom prst="line">
                <a:avLst/>
              </a:prstGeom>
              <a:noFill/>
              <a:ln w="9525">
                <a:solidFill>
                  <a:schemeClr val="tx1"/>
                </a:solidFill>
                <a:round/>
              </a:ln>
            </p:spPr>
            <p:txBody>
              <a:bodyPr/>
              <a:lstStyle/>
              <a:p>
                <a:endParaRPr lang="zh-CN" altLang="en-US"/>
              </a:p>
            </p:txBody>
          </p:sp>
          <p:sp>
            <p:nvSpPr>
              <p:cNvPr id="118800" name="Line 473"/>
              <p:cNvSpPr>
                <a:spLocks noChangeShapeType="1"/>
              </p:cNvSpPr>
              <p:nvPr/>
            </p:nvSpPr>
            <p:spPr bwMode="auto">
              <a:xfrm>
                <a:off x="2037" y="1096"/>
                <a:ext cx="843" cy="0"/>
              </a:xfrm>
              <a:prstGeom prst="line">
                <a:avLst/>
              </a:prstGeom>
              <a:noFill/>
              <a:ln w="9525">
                <a:solidFill>
                  <a:schemeClr val="tx1"/>
                </a:solidFill>
                <a:round/>
              </a:ln>
            </p:spPr>
            <p:txBody>
              <a:bodyPr/>
              <a:lstStyle/>
              <a:p>
                <a:endParaRPr lang="zh-CN" altLang="en-US"/>
              </a:p>
            </p:txBody>
          </p:sp>
          <p:sp>
            <p:nvSpPr>
              <p:cNvPr id="118801" name="Line 474"/>
              <p:cNvSpPr>
                <a:spLocks noChangeShapeType="1"/>
              </p:cNvSpPr>
              <p:nvPr/>
            </p:nvSpPr>
            <p:spPr bwMode="auto">
              <a:xfrm>
                <a:off x="2880" y="1096"/>
                <a:ext cx="0" cy="137"/>
              </a:xfrm>
              <a:prstGeom prst="line">
                <a:avLst/>
              </a:prstGeom>
              <a:noFill/>
              <a:ln w="9525">
                <a:solidFill>
                  <a:schemeClr val="tx1"/>
                </a:solidFill>
                <a:round/>
              </a:ln>
            </p:spPr>
            <p:txBody>
              <a:bodyPr/>
              <a:lstStyle/>
              <a:p>
                <a:endParaRPr lang="zh-CN" altLang="en-US"/>
              </a:p>
            </p:txBody>
          </p:sp>
          <p:sp>
            <p:nvSpPr>
              <p:cNvPr id="118802" name="Line 475"/>
              <p:cNvSpPr>
                <a:spLocks noChangeShapeType="1"/>
              </p:cNvSpPr>
              <p:nvPr/>
            </p:nvSpPr>
            <p:spPr bwMode="auto">
              <a:xfrm>
                <a:off x="2880" y="1233"/>
                <a:ext cx="144" cy="0"/>
              </a:xfrm>
              <a:prstGeom prst="line">
                <a:avLst/>
              </a:prstGeom>
              <a:noFill/>
              <a:ln w="9525">
                <a:solidFill>
                  <a:schemeClr val="tx1"/>
                </a:solidFill>
                <a:round/>
              </a:ln>
            </p:spPr>
            <p:txBody>
              <a:bodyPr/>
              <a:lstStyle/>
              <a:p>
                <a:endParaRPr lang="zh-CN" altLang="en-US"/>
              </a:p>
            </p:txBody>
          </p:sp>
          <p:grpSp>
            <p:nvGrpSpPr>
              <p:cNvPr id="118803" name="Group 476"/>
              <p:cNvGrpSpPr/>
              <p:nvPr/>
            </p:nvGrpSpPr>
            <p:grpSpPr bwMode="auto">
              <a:xfrm>
                <a:off x="3984" y="1187"/>
                <a:ext cx="240" cy="275"/>
                <a:chOff x="3984" y="864"/>
                <a:chExt cx="240" cy="288"/>
              </a:xfrm>
            </p:grpSpPr>
            <p:sp>
              <p:nvSpPr>
                <p:cNvPr id="118831" name="Rectangle 477"/>
                <p:cNvSpPr>
                  <a:spLocks noChangeArrowheads="1"/>
                </p:cNvSpPr>
                <p:nvPr/>
              </p:nvSpPr>
              <p:spPr bwMode="auto">
                <a:xfrm>
                  <a:off x="3984" y="864"/>
                  <a:ext cx="192" cy="288"/>
                </a:xfrm>
                <a:prstGeom prst="rect">
                  <a:avLst/>
                </a:prstGeom>
                <a:noFill/>
                <a:ln w="28575">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8832" name="Text Box 478"/>
                <p:cNvSpPr txBox="1">
                  <a:spLocks noChangeArrowheads="1"/>
                </p:cNvSpPr>
                <p:nvPr/>
              </p:nvSpPr>
              <p:spPr bwMode="auto">
                <a:xfrm>
                  <a:off x="3984" y="912"/>
                  <a:ext cx="240" cy="188"/>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&amp;</a:t>
                  </a:r>
                </a:p>
              </p:txBody>
            </p:sp>
            <p:sp>
              <p:nvSpPr>
                <p:cNvPr id="118833" name="Oval 479"/>
                <p:cNvSpPr>
                  <a:spLocks noChangeArrowheads="1"/>
                </p:cNvSpPr>
                <p:nvPr/>
              </p:nvSpPr>
              <p:spPr bwMode="auto">
                <a:xfrm>
                  <a:off x="4176" y="987"/>
                  <a:ext cx="48" cy="48"/>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sp>
            <p:nvSpPr>
              <p:cNvPr id="118804" name="Line 480"/>
              <p:cNvSpPr>
                <a:spLocks noChangeShapeType="1"/>
              </p:cNvSpPr>
              <p:nvPr/>
            </p:nvSpPr>
            <p:spPr bwMode="auto">
              <a:xfrm>
                <a:off x="3456" y="1279"/>
                <a:ext cx="528" cy="0"/>
              </a:xfrm>
              <a:prstGeom prst="line">
                <a:avLst/>
              </a:prstGeom>
              <a:noFill/>
              <a:ln w="9525">
                <a:solidFill>
                  <a:schemeClr val="tx1"/>
                </a:solidFill>
                <a:round/>
              </a:ln>
            </p:spPr>
            <p:txBody>
              <a:bodyPr/>
              <a:lstStyle/>
              <a:p>
                <a:endParaRPr lang="zh-CN" altLang="en-US"/>
              </a:p>
            </p:txBody>
          </p:sp>
          <p:grpSp>
            <p:nvGrpSpPr>
              <p:cNvPr id="118805" name="Group 481"/>
              <p:cNvGrpSpPr/>
              <p:nvPr/>
            </p:nvGrpSpPr>
            <p:grpSpPr bwMode="auto">
              <a:xfrm>
                <a:off x="1824" y="1399"/>
                <a:ext cx="2160" cy="596"/>
                <a:chOff x="1824" y="1152"/>
                <a:chExt cx="2160" cy="624"/>
              </a:xfrm>
            </p:grpSpPr>
            <p:sp>
              <p:nvSpPr>
                <p:cNvPr id="118826" name="Line 482"/>
                <p:cNvSpPr>
                  <a:spLocks noChangeShapeType="1"/>
                </p:cNvSpPr>
                <p:nvPr/>
              </p:nvSpPr>
              <p:spPr bwMode="auto">
                <a:xfrm>
                  <a:off x="1824" y="1392"/>
                  <a:ext cx="144" cy="0"/>
                </a:xfrm>
                <a:prstGeom prst="line">
                  <a:avLst/>
                </a:prstGeom>
                <a:noFill/>
                <a:ln w="9525">
                  <a:solidFill>
                    <a:schemeClr val="tx1"/>
                  </a:solidFill>
                  <a:round/>
                </a:ln>
              </p:spPr>
              <p:txBody>
                <a:bodyPr/>
                <a:lstStyle/>
                <a:p>
                  <a:endParaRPr lang="zh-CN" altLang="en-US"/>
                </a:p>
              </p:txBody>
            </p:sp>
            <p:sp>
              <p:nvSpPr>
                <p:cNvPr id="118827" name="Line 483"/>
                <p:cNvSpPr>
                  <a:spLocks noChangeShapeType="1"/>
                </p:cNvSpPr>
                <p:nvPr/>
              </p:nvSpPr>
              <p:spPr bwMode="auto">
                <a:xfrm>
                  <a:off x="1968" y="1392"/>
                  <a:ext cx="0" cy="384"/>
                </a:xfrm>
                <a:prstGeom prst="line">
                  <a:avLst/>
                </a:prstGeom>
                <a:noFill/>
                <a:ln w="9525">
                  <a:solidFill>
                    <a:schemeClr val="tx1"/>
                  </a:solidFill>
                  <a:round/>
                </a:ln>
              </p:spPr>
              <p:txBody>
                <a:bodyPr/>
                <a:lstStyle/>
                <a:p>
                  <a:endParaRPr lang="zh-CN" altLang="en-US"/>
                </a:p>
              </p:txBody>
            </p:sp>
            <p:sp>
              <p:nvSpPr>
                <p:cNvPr id="118828" name="Line 484"/>
                <p:cNvSpPr>
                  <a:spLocks noChangeShapeType="1"/>
                </p:cNvSpPr>
                <p:nvPr/>
              </p:nvSpPr>
              <p:spPr bwMode="auto">
                <a:xfrm>
                  <a:off x="1968" y="1776"/>
                  <a:ext cx="1872" cy="0"/>
                </a:xfrm>
                <a:prstGeom prst="line">
                  <a:avLst/>
                </a:prstGeom>
                <a:noFill/>
                <a:ln w="9525">
                  <a:solidFill>
                    <a:schemeClr val="tx1"/>
                  </a:solidFill>
                  <a:round/>
                </a:ln>
              </p:spPr>
              <p:txBody>
                <a:bodyPr/>
                <a:lstStyle/>
                <a:p>
                  <a:endParaRPr lang="zh-CN" altLang="en-US"/>
                </a:p>
              </p:txBody>
            </p:sp>
            <p:sp>
              <p:nvSpPr>
                <p:cNvPr id="118829" name="Line 485"/>
                <p:cNvSpPr>
                  <a:spLocks noChangeShapeType="1"/>
                </p:cNvSpPr>
                <p:nvPr/>
              </p:nvSpPr>
              <p:spPr bwMode="auto">
                <a:xfrm flipV="1">
                  <a:off x="3840" y="1152"/>
                  <a:ext cx="0" cy="624"/>
                </a:xfrm>
                <a:prstGeom prst="line">
                  <a:avLst/>
                </a:prstGeom>
                <a:noFill/>
                <a:ln w="9525">
                  <a:solidFill>
                    <a:schemeClr val="tx1"/>
                  </a:solidFill>
                  <a:round/>
                </a:ln>
              </p:spPr>
              <p:txBody>
                <a:bodyPr/>
                <a:lstStyle/>
                <a:p>
                  <a:endParaRPr lang="zh-CN" altLang="en-US"/>
                </a:p>
              </p:txBody>
            </p:sp>
            <p:sp>
              <p:nvSpPr>
                <p:cNvPr id="118830" name="Line 486"/>
                <p:cNvSpPr>
                  <a:spLocks noChangeShapeType="1"/>
                </p:cNvSpPr>
                <p:nvPr/>
              </p:nvSpPr>
              <p:spPr bwMode="auto">
                <a:xfrm>
                  <a:off x="3840" y="1152"/>
                  <a:ext cx="144" cy="0"/>
                </a:xfrm>
                <a:prstGeom prst="line">
                  <a:avLst/>
                </a:prstGeom>
                <a:noFill/>
                <a:ln w="9525">
                  <a:solidFill>
                    <a:schemeClr val="tx1"/>
                  </a:solidFill>
                  <a:round/>
                </a:ln>
              </p:spPr>
              <p:txBody>
                <a:bodyPr/>
                <a:lstStyle/>
                <a:p>
                  <a:endParaRPr lang="zh-CN" altLang="en-US"/>
                </a:p>
              </p:txBody>
            </p:sp>
          </p:grpSp>
          <p:sp>
            <p:nvSpPr>
              <p:cNvPr id="118806" name="Line 487"/>
              <p:cNvSpPr>
                <a:spLocks noChangeShapeType="1"/>
              </p:cNvSpPr>
              <p:nvPr/>
            </p:nvSpPr>
            <p:spPr bwMode="auto">
              <a:xfrm>
                <a:off x="2880" y="1462"/>
                <a:ext cx="144" cy="0"/>
              </a:xfrm>
              <a:prstGeom prst="line">
                <a:avLst/>
              </a:prstGeom>
              <a:noFill/>
              <a:ln w="9525">
                <a:solidFill>
                  <a:schemeClr val="tx1"/>
                </a:solidFill>
                <a:round/>
              </a:ln>
            </p:spPr>
            <p:txBody>
              <a:bodyPr/>
              <a:lstStyle/>
              <a:p>
                <a:endParaRPr lang="zh-CN" altLang="en-US"/>
              </a:p>
            </p:txBody>
          </p:sp>
          <p:sp>
            <p:nvSpPr>
              <p:cNvPr id="118807" name="Line 488"/>
              <p:cNvSpPr>
                <a:spLocks noChangeShapeType="1"/>
              </p:cNvSpPr>
              <p:nvPr/>
            </p:nvSpPr>
            <p:spPr bwMode="auto">
              <a:xfrm>
                <a:off x="2880" y="1462"/>
                <a:ext cx="0" cy="459"/>
              </a:xfrm>
              <a:prstGeom prst="line">
                <a:avLst/>
              </a:prstGeom>
              <a:noFill/>
              <a:ln w="9525">
                <a:solidFill>
                  <a:schemeClr val="tx1"/>
                </a:solidFill>
                <a:round/>
              </a:ln>
            </p:spPr>
            <p:txBody>
              <a:bodyPr/>
              <a:lstStyle/>
              <a:p>
                <a:endParaRPr lang="zh-CN" altLang="en-US"/>
              </a:p>
            </p:txBody>
          </p:sp>
          <p:grpSp>
            <p:nvGrpSpPr>
              <p:cNvPr id="118808" name="Group 490"/>
              <p:cNvGrpSpPr/>
              <p:nvPr/>
            </p:nvGrpSpPr>
            <p:grpSpPr bwMode="auto">
              <a:xfrm>
                <a:off x="2112" y="1453"/>
                <a:ext cx="96" cy="458"/>
                <a:chOff x="2112" y="1200"/>
                <a:chExt cx="96" cy="480"/>
              </a:xfrm>
            </p:grpSpPr>
            <p:sp>
              <p:nvSpPr>
                <p:cNvPr id="118824" name="Line 491"/>
                <p:cNvSpPr>
                  <a:spLocks noChangeShapeType="1"/>
                </p:cNvSpPr>
                <p:nvPr/>
              </p:nvSpPr>
              <p:spPr bwMode="auto">
                <a:xfrm>
                  <a:off x="2112" y="1200"/>
                  <a:ext cx="96" cy="0"/>
                </a:xfrm>
                <a:prstGeom prst="line">
                  <a:avLst/>
                </a:prstGeom>
                <a:noFill/>
                <a:ln w="9525">
                  <a:solidFill>
                    <a:schemeClr val="tx1"/>
                  </a:solidFill>
                  <a:round/>
                </a:ln>
              </p:spPr>
              <p:txBody>
                <a:bodyPr/>
                <a:lstStyle/>
                <a:p>
                  <a:endParaRPr lang="zh-CN" altLang="en-US"/>
                </a:p>
              </p:txBody>
            </p:sp>
            <p:sp>
              <p:nvSpPr>
                <p:cNvPr id="118825" name="Line 492"/>
                <p:cNvSpPr>
                  <a:spLocks noChangeShapeType="1"/>
                </p:cNvSpPr>
                <p:nvPr/>
              </p:nvSpPr>
              <p:spPr bwMode="auto">
                <a:xfrm>
                  <a:off x="2112" y="1200"/>
                  <a:ext cx="0" cy="480"/>
                </a:xfrm>
                <a:prstGeom prst="line">
                  <a:avLst/>
                </a:prstGeom>
                <a:noFill/>
                <a:ln w="9525">
                  <a:solidFill>
                    <a:schemeClr val="tx1"/>
                  </a:solidFill>
                  <a:round/>
                </a:ln>
              </p:spPr>
              <p:txBody>
                <a:bodyPr/>
                <a:lstStyle/>
                <a:p>
                  <a:endParaRPr lang="zh-CN" altLang="en-US"/>
                </a:p>
              </p:txBody>
            </p:sp>
          </p:grpSp>
          <p:grpSp>
            <p:nvGrpSpPr>
              <p:cNvPr id="118809" name="Group 493"/>
              <p:cNvGrpSpPr/>
              <p:nvPr/>
            </p:nvGrpSpPr>
            <p:grpSpPr bwMode="auto">
              <a:xfrm>
                <a:off x="1248" y="1457"/>
                <a:ext cx="96" cy="459"/>
                <a:chOff x="2112" y="1200"/>
                <a:chExt cx="96" cy="480"/>
              </a:xfrm>
            </p:grpSpPr>
            <p:sp>
              <p:nvSpPr>
                <p:cNvPr id="118822" name="Line 494"/>
                <p:cNvSpPr>
                  <a:spLocks noChangeShapeType="1"/>
                </p:cNvSpPr>
                <p:nvPr/>
              </p:nvSpPr>
              <p:spPr bwMode="auto">
                <a:xfrm>
                  <a:off x="2112" y="1200"/>
                  <a:ext cx="96" cy="0"/>
                </a:xfrm>
                <a:prstGeom prst="line">
                  <a:avLst/>
                </a:prstGeom>
                <a:noFill/>
                <a:ln w="9525">
                  <a:solidFill>
                    <a:schemeClr val="tx1"/>
                  </a:solidFill>
                  <a:round/>
                </a:ln>
              </p:spPr>
              <p:txBody>
                <a:bodyPr/>
                <a:lstStyle/>
                <a:p>
                  <a:endParaRPr lang="zh-CN" altLang="en-US"/>
                </a:p>
              </p:txBody>
            </p:sp>
            <p:sp>
              <p:nvSpPr>
                <p:cNvPr id="118823" name="Line 495"/>
                <p:cNvSpPr>
                  <a:spLocks noChangeShapeType="1"/>
                </p:cNvSpPr>
                <p:nvPr/>
              </p:nvSpPr>
              <p:spPr bwMode="auto">
                <a:xfrm>
                  <a:off x="2112" y="1200"/>
                  <a:ext cx="0" cy="480"/>
                </a:xfrm>
                <a:prstGeom prst="line">
                  <a:avLst/>
                </a:prstGeom>
                <a:noFill/>
                <a:ln w="9525">
                  <a:solidFill>
                    <a:schemeClr val="tx1"/>
                  </a:solidFill>
                  <a:round/>
                </a:ln>
              </p:spPr>
              <p:txBody>
                <a:bodyPr/>
                <a:lstStyle/>
                <a:p>
                  <a:endParaRPr lang="zh-CN" altLang="en-US"/>
                </a:p>
              </p:txBody>
            </p:sp>
          </p:grpSp>
          <p:grpSp>
            <p:nvGrpSpPr>
              <p:cNvPr id="118810" name="Group 496"/>
              <p:cNvGrpSpPr/>
              <p:nvPr/>
            </p:nvGrpSpPr>
            <p:grpSpPr bwMode="auto">
              <a:xfrm>
                <a:off x="1200" y="987"/>
                <a:ext cx="2400" cy="641"/>
                <a:chOff x="1200" y="720"/>
                <a:chExt cx="2400" cy="672"/>
              </a:xfrm>
            </p:grpSpPr>
            <p:sp>
              <p:nvSpPr>
                <p:cNvPr id="118817" name="Line 497"/>
                <p:cNvSpPr>
                  <a:spLocks noChangeShapeType="1"/>
                </p:cNvSpPr>
                <p:nvPr/>
              </p:nvSpPr>
              <p:spPr bwMode="auto">
                <a:xfrm>
                  <a:off x="3504" y="1392"/>
                  <a:ext cx="96" cy="0"/>
                </a:xfrm>
                <a:prstGeom prst="line">
                  <a:avLst/>
                </a:prstGeom>
                <a:noFill/>
                <a:ln w="9525">
                  <a:solidFill>
                    <a:schemeClr val="tx1"/>
                  </a:solidFill>
                  <a:round/>
                </a:ln>
              </p:spPr>
              <p:txBody>
                <a:bodyPr/>
                <a:lstStyle/>
                <a:p>
                  <a:endParaRPr lang="zh-CN" altLang="en-US"/>
                </a:p>
              </p:txBody>
            </p:sp>
            <p:sp>
              <p:nvSpPr>
                <p:cNvPr id="118818" name="Line 498"/>
                <p:cNvSpPr>
                  <a:spLocks noChangeShapeType="1"/>
                </p:cNvSpPr>
                <p:nvPr/>
              </p:nvSpPr>
              <p:spPr bwMode="auto">
                <a:xfrm flipV="1">
                  <a:off x="3600" y="720"/>
                  <a:ext cx="0" cy="672"/>
                </a:xfrm>
                <a:prstGeom prst="line">
                  <a:avLst/>
                </a:prstGeom>
                <a:noFill/>
                <a:ln w="9525">
                  <a:solidFill>
                    <a:schemeClr val="tx1"/>
                  </a:solidFill>
                  <a:round/>
                </a:ln>
              </p:spPr>
              <p:txBody>
                <a:bodyPr/>
                <a:lstStyle/>
                <a:p>
                  <a:endParaRPr lang="zh-CN" altLang="en-US"/>
                </a:p>
              </p:txBody>
            </p:sp>
            <p:sp>
              <p:nvSpPr>
                <p:cNvPr id="118819" name="Line 499"/>
                <p:cNvSpPr>
                  <a:spLocks noChangeShapeType="1"/>
                </p:cNvSpPr>
                <p:nvPr/>
              </p:nvSpPr>
              <p:spPr bwMode="auto">
                <a:xfrm flipH="1">
                  <a:off x="1200" y="720"/>
                  <a:ext cx="2400" cy="0"/>
                </a:xfrm>
                <a:prstGeom prst="line">
                  <a:avLst/>
                </a:prstGeom>
                <a:noFill/>
                <a:ln w="9525">
                  <a:solidFill>
                    <a:schemeClr val="tx1"/>
                  </a:solidFill>
                  <a:round/>
                </a:ln>
              </p:spPr>
              <p:txBody>
                <a:bodyPr/>
                <a:lstStyle/>
                <a:p>
                  <a:endParaRPr lang="zh-CN" altLang="en-US"/>
                </a:p>
              </p:txBody>
            </p:sp>
            <p:sp>
              <p:nvSpPr>
                <p:cNvPr id="118820" name="Line 500"/>
                <p:cNvSpPr>
                  <a:spLocks noChangeShapeType="1"/>
                </p:cNvSpPr>
                <p:nvPr/>
              </p:nvSpPr>
              <p:spPr bwMode="auto">
                <a:xfrm>
                  <a:off x="1200" y="720"/>
                  <a:ext cx="0" cy="288"/>
                </a:xfrm>
                <a:prstGeom prst="line">
                  <a:avLst/>
                </a:prstGeom>
                <a:noFill/>
                <a:ln w="9525">
                  <a:solidFill>
                    <a:schemeClr val="tx1"/>
                  </a:solidFill>
                  <a:round/>
                </a:ln>
              </p:spPr>
              <p:txBody>
                <a:bodyPr/>
                <a:lstStyle/>
                <a:p>
                  <a:endParaRPr lang="zh-CN" altLang="en-US"/>
                </a:p>
              </p:txBody>
            </p:sp>
            <p:sp>
              <p:nvSpPr>
                <p:cNvPr id="118821" name="Line 501"/>
                <p:cNvSpPr>
                  <a:spLocks noChangeShapeType="1"/>
                </p:cNvSpPr>
                <p:nvPr/>
              </p:nvSpPr>
              <p:spPr bwMode="auto">
                <a:xfrm>
                  <a:off x="1200" y="1008"/>
                  <a:ext cx="144" cy="0"/>
                </a:xfrm>
                <a:prstGeom prst="line">
                  <a:avLst/>
                </a:prstGeom>
                <a:noFill/>
                <a:ln w="9525">
                  <a:solidFill>
                    <a:schemeClr val="tx1"/>
                  </a:solidFill>
                  <a:round/>
                </a:ln>
              </p:spPr>
              <p:txBody>
                <a:bodyPr/>
                <a:lstStyle/>
                <a:p>
                  <a:endParaRPr lang="zh-CN" altLang="en-US"/>
                </a:p>
              </p:txBody>
            </p:sp>
          </p:grpSp>
          <p:sp>
            <p:nvSpPr>
              <p:cNvPr id="118811" name="Oval 502"/>
              <p:cNvSpPr>
                <a:spLocks noChangeArrowheads="1"/>
              </p:cNvSpPr>
              <p:nvPr/>
            </p:nvSpPr>
            <p:spPr bwMode="auto">
              <a:xfrm>
                <a:off x="1989" y="1259"/>
                <a:ext cx="48" cy="46"/>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8812" name="Oval 503"/>
              <p:cNvSpPr>
                <a:spLocks noChangeArrowheads="1"/>
              </p:cNvSpPr>
              <p:nvPr/>
            </p:nvSpPr>
            <p:spPr bwMode="auto">
              <a:xfrm>
                <a:off x="2085" y="1901"/>
                <a:ext cx="48" cy="45"/>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8813" name="Oval 504"/>
              <p:cNvSpPr>
                <a:spLocks noChangeArrowheads="1"/>
              </p:cNvSpPr>
              <p:nvPr/>
            </p:nvSpPr>
            <p:spPr bwMode="auto">
              <a:xfrm>
                <a:off x="1218" y="1903"/>
                <a:ext cx="48" cy="46"/>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18814" name="Line 505"/>
              <p:cNvSpPr>
                <a:spLocks noChangeShapeType="1"/>
              </p:cNvSpPr>
              <p:nvPr/>
            </p:nvSpPr>
            <p:spPr bwMode="auto">
              <a:xfrm>
                <a:off x="4224" y="1325"/>
                <a:ext cx="240" cy="0"/>
              </a:xfrm>
              <a:prstGeom prst="line">
                <a:avLst/>
              </a:prstGeom>
              <a:noFill/>
              <a:ln w="9525">
                <a:solidFill>
                  <a:schemeClr val="tx1"/>
                </a:solidFill>
                <a:round/>
              </a:ln>
            </p:spPr>
            <p:txBody>
              <a:bodyPr/>
              <a:lstStyle/>
              <a:p>
                <a:endParaRPr lang="zh-CN" altLang="en-US"/>
              </a:p>
            </p:txBody>
          </p:sp>
          <p:sp>
            <p:nvSpPr>
              <p:cNvPr id="118815" name="Text Box 506"/>
              <p:cNvSpPr txBox="1">
                <a:spLocks noChangeArrowheads="1"/>
              </p:cNvSpPr>
              <p:nvPr/>
            </p:nvSpPr>
            <p:spPr bwMode="auto">
              <a:xfrm>
                <a:off x="816" y="1737"/>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sp>
            <p:nvSpPr>
              <p:cNvPr id="118816" name="Text Box 507"/>
              <p:cNvSpPr txBox="1">
                <a:spLocks noChangeArrowheads="1"/>
              </p:cNvSpPr>
              <p:nvPr/>
            </p:nvSpPr>
            <p:spPr bwMode="auto">
              <a:xfrm>
                <a:off x="4320" y="1325"/>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a:t>
                </a:r>
              </a:p>
            </p:txBody>
          </p:sp>
        </p:grpSp>
        <p:sp>
          <p:nvSpPr>
            <p:cNvPr id="118793" name="Line 150"/>
            <p:cNvSpPr>
              <a:spLocks noChangeShapeType="1"/>
            </p:cNvSpPr>
            <p:nvPr/>
          </p:nvSpPr>
          <p:spPr bwMode="black">
            <a:xfrm>
              <a:off x="816" y="2591"/>
              <a:ext cx="2064" cy="0"/>
            </a:xfrm>
            <a:prstGeom prst="line">
              <a:avLst/>
            </a:prstGeom>
            <a:noFill/>
            <a:ln w="9525">
              <a:solidFill>
                <a:schemeClr val="tx1"/>
              </a:solidFill>
              <a:round/>
            </a:ln>
          </p:spPr>
          <p:txBody>
            <a:bodyPr wrap="none" anchor="ctr">
              <a:spAutoFit/>
            </a:bodyPr>
            <a:lstStyle/>
            <a:p>
              <a:endParaRPr lang="zh-CN" altLang="en-US"/>
            </a:p>
          </p:txBody>
        </p:sp>
      </p:grpSp>
    </p:spTree>
  </p:cSld>
  <p:clrMapOvr>
    <a:masterClrMapping/>
  </p:clrMapOvr>
  <p:transition spd="med">
    <p:blinds dir="vert"/>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6" name="Rectangle 2"/>
          <p:cNvSpPr>
            <a:spLocks noGrp="1" noChangeArrowheads="1"/>
          </p:cNvSpPr>
          <p:nvPr>
            <p:ph type="title" idx="4294967295"/>
          </p:nvPr>
        </p:nvSpPr>
        <p:spPr>
          <a:xfrm>
            <a:off x="5334000" y="304800"/>
            <a:ext cx="6858000" cy="609600"/>
          </a:xfrm>
        </p:spPr>
        <p:txBody>
          <a:bodyPr>
            <a:normAutofit fontScale="90000"/>
          </a:bodyPr>
          <a:lstStyle/>
          <a:p>
            <a:r>
              <a:rPr lang="zh-CN" altLang="en-US" dirty="0" smtClean="0">
                <a:solidFill>
                  <a:srgbClr val="FFCC00"/>
                </a:solidFill>
                <a:latin typeface="Arial" panose="020B0604020202020204" pitchFamily="34" charset="0"/>
                <a:ea typeface="黑体" panose="02010600030101010101" pitchFamily="49" charset="-122"/>
              </a:rPr>
              <a:t>同步计数器练习详解（</a:t>
            </a:r>
            <a:r>
              <a:rPr lang="en-US" altLang="zh-CN" dirty="0" smtClean="0">
                <a:solidFill>
                  <a:srgbClr val="FFCC00"/>
                </a:solidFill>
                <a:latin typeface="Arial" panose="020B0604020202020204" pitchFamily="34" charset="0"/>
                <a:ea typeface="黑体" panose="02010600030101010101" pitchFamily="49" charset="-122"/>
              </a:rPr>
              <a:t>1/2</a:t>
            </a:r>
            <a:r>
              <a:rPr lang="zh-CN" altLang="en-US" dirty="0" smtClean="0">
                <a:solidFill>
                  <a:srgbClr val="FFCC00"/>
                </a:solidFill>
                <a:latin typeface="Arial" panose="020B0604020202020204" pitchFamily="34" charset="0"/>
                <a:ea typeface="黑体" panose="02010600030101010101" pitchFamily="49" charset="-122"/>
              </a:rPr>
              <a:t>）</a:t>
            </a:r>
          </a:p>
        </p:txBody>
      </p:sp>
      <p:sp>
        <p:nvSpPr>
          <p:cNvPr id="15367" name="Rectangle 2"/>
          <p:cNvSpPr>
            <a:spLocks noChangeArrowheads="1"/>
          </p:cNvSpPr>
          <p:nvPr/>
        </p:nvSpPr>
        <p:spPr bwMode="black">
          <a:xfrm>
            <a:off x="6003635" y="-323165"/>
            <a:ext cx="184731" cy="646331"/>
          </a:xfrm>
          <a:prstGeom prst="rect">
            <a:avLst/>
          </a:prstGeom>
          <a:noFill/>
          <a:ln w="9525" algn="ctr">
            <a:noFill/>
            <a:miter lim="800000"/>
          </a:ln>
          <a:effectLst>
            <a:prstShdw prst="shdw13" dist="53882" dir="13500000">
              <a:srgbClr val="808080">
                <a:alpha val="50000"/>
              </a:srgbClr>
            </a:prstShdw>
          </a:effectLst>
        </p:spPr>
        <p:txBody>
          <a:bodyPr wrap="none" anchor="ctr">
            <a:spAutoFit/>
          </a:bodyP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pic>
        <p:nvPicPr>
          <p:cNvPr id="4" name="Picture 4"/>
          <p:cNvPicPr>
            <a:picLocks noChangeAspect="1" noChangeArrowheads="1"/>
          </p:cNvPicPr>
          <p:nvPr/>
        </p:nvPicPr>
        <p:blipFill>
          <a:blip r:embed="rId4" cstate="print"/>
          <a:srcRect/>
          <a:stretch>
            <a:fillRect/>
          </a:stretch>
        </p:blipFill>
        <p:spPr bwMode="auto">
          <a:xfrm>
            <a:off x="2460684" y="4459814"/>
            <a:ext cx="1423987" cy="498475"/>
          </a:xfrm>
          <a:prstGeom prst="rect">
            <a:avLst/>
          </a:prstGeom>
          <a:solidFill>
            <a:srgbClr val="FFFFBD"/>
          </a:solidFill>
          <a:ln w="9525">
            <a:noFill/>
            <a:miter lim="800000"/>
            <a:headEnd/>
            <a:tailEnd/>
          </a:ln>
          <a:effectLst>
            <a:prstShdw prst="shdw13" dist="53882" dir="13500000">
              <a:srgbClr val="808080">
                <a:alpha val="50000"/>
              </a:srgbClr>
            </a:prstShdw>
          </a:effectLst>
        </p:spPr>
      </p:pic>
      <p:grpSp>
        <p:nvGrpSpPr>
          <p:cNvPr id="5" name="Group 512"/>
          <p:cNvGrpSpPr/>
          <p:nvPr/>
        </p:nvGrpSpPr>
        <p:grpSpPr bwMode="auto">
          <a:xfrm>
            <a:off x="7086600" y="3319464"/>
            <a:ext cx="3124200" cy="2846387"/>
            <a:chOff x="3504" y="2208"/>
            <a:chExt cx="1968" cy="1793"/>
          </a:xfrm>
        </p:grpSpPr>
        <p:graphicFrame>
          <p:nvGraphicFramePr>
            <p:cNvPr id="15363" name="Object 5"/>
            <p:cNvGraphicFramePr>
              <a:graphicFrameLocks noChangeAspect="1"/>
            </p:cNvGraphicFramePr>
            <p:nvPr/>
          </p:nvGraphicFramePr>
          <p:xfrm>
            <a:off x="3531" y="2238"/>
            <a:ext cx="665" cy="249"/>
          </p:xfrm>
          <a:graphic>
            <a:graphicData uri="http://schemas.openxmlformats.org/presentationml/2006/ole">
              <mc:AlternateContent xmlns:mc="http://schemas.openxmlformats.org/markup-compatibility/2006">
                <mc:Choice xmlns:v="urn:schemas-microsoft-com:vml" Requires="v">
                  <p:oleObj spid="_x0000_s15463" name="Equation" r:id="rId5" imgW="545863" imgH="241195" progId="Equation.3">
                    <p:embed/>
                  </p:oleObj>
                </mc:Choice>
                <mc:Fallback>
                  <p:oleObj name="Equation" r:id="rId5" imgW="545863" imgH="241195" progId="Equation.3">
                    <p:embed/>
                    <p:pic>
                      <p:nvPicPr>
                        <p:cNvPr id="0"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1" y="2238"/>
                          <a:ext cx="665" cy="249"/>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aphicFrame>
          <p:nvGraphicFramePr>
            <p:cNvPr id="15364" name="Object 6"/>
            <p:cNvGraphicFramePr>
              <a:graphicFrameLocks noChangeAspect="1"/>
            </p:cNvGraphicFramePr>
            <p:nvPr/>
          </p:nvGraphicFramePr>
          <p:xfrm>
            <a:off x="4243" y="2238"/>
            <a:ext cx="989" cy="249"/>
          </p:xfrm>
          <a:graphic>
            <a:graphicData uri="http://schemas.openxmlformats.org/presentationml/2006/ole">
              <mc:AlternateContent xmlns:mc="http://schemas.openxmlformats.org/markup-compatibility/2006">
                <mc:Choice xmlns:v="urn:schemas-microsoft-com:vml" Requires="v">
                  <p:oleObj spid="_x0000_s15464" name="Equation" r:id="rId7" imgW="812447" imgH="241195" progId="Equation.3">
                    <p:embed/>
                  </p:oleObj>
                </mc:Choice>
                <mc:Fallback>
                  <p:oleObj name="Equation" r:id="rId7" imgW="812447" imgH="241195" progId="Equation.3">
                    <p:embed/>
                    <p:pic>
                      <p:nvPicPr>
                        <p:cNvPr id="0" name="Picture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43" y="2238"/>
                          <a:ext cx="989" cy="249"/>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sp>
          <p:nvSpPr>
            <p:cNvPr id="15500" name="Rectangle 515"/>
            <p:cNvSpPr>
              <a:spLocks noChangeArrowheads="1"/>
            </p:cNvSpPr>
            <p:nvPr/>
          </p:nvSpPr>
          <p:spPr bwMode="auto">
            <a:xfrm>
              <a:off x="5232" y="2495"/>
              <a:ext cx="240" cy="1506"/>
            </a:xfrm>
            <a:prstGeom prst="rect">
              <a:avLst/>
            </a:prstGeom>
            <a:noFill/>
            <a:ln w="9525">
              <a:noFill/>
              <a:miter lim="800000"/>
            </a:ln>
          </p:spPr>
          <p:txBody>
            <a:bodyPr/>
            <a:lstStyle/>
            <a:p>
              <a:pPr>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1</a:t>
              </a:r>
            </a:p>
            <a:p>
              <a:pPr>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1</a:t>
              </a:r>
            </a:p>
            <a:p>
              <a:pPr>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1</a:t>
              </a:r>
            </a:p>
            <a:p>
              <a:pPr>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1</a:t>
              </a:r>
            </a:p>
            <a:p>
              <a:pPr>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a:t>
              </a:r>
            </a:p>
            <a:p>
              <a:pPr>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1</a:t>
              </a:r>
            </a:p>
            <a:p>
              <a:pPr>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a:t>
              </a:r>
            </a:p>
            <a:p>
              <a:pPr>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1</a:t>
              </a:r>
            </a:p>
          </p:txBody>
        </p:sp>
        <p:sp>
          <p:nvSpPr>
            <p:cNvPr id="15501" name="Rectangle 516"/>
            <p:cNvSpPr>
              <a:spLocks noChangeArrowheads="1"/>
            </p:cNvSpPr>
            <p:nvPr/>
          </p:nvSpPr>
          <p:spPr bwMode="auto">
            <a:xfrm>
              <a:off x="4224" y="2495"/>
              <a:ext cx="1008" cy="1506"/>
            </a:xfrm>
            <a:prstGeom prst="rect">
              <a:avLst/>
            </a:prstGeom>
            <a:noFill/>
            <a:ln w="9525">
              <a:noFill/>
              <a:miter lim="800000"/>
            </a:ln>
          </p:spPr>
          <p:txBody>
            <a:bodyPr/>
            <a:lstStyle/>
            <a:p>
              <a:pPr>
                <a:spcBef>
                  <a:spcPct val="20000"/>
                </a:spcBef>
                <a:buClr>
                  <a:schemeClr val="folHlink"/>
                </a:buClr>
                <a:buSzPct val="85000"/>
                <a:buFont typeface="Wingdings 2" panose="05020102010507070707" pitchFamily="18" charset="2"/>
                <a:buNone/>
              </a:pPr>
              <a:r>
                <a:rPr lang="en-US" altLang="zh-CN" sz="1600">
                  <a:solidFill>
                    <a:srgbClr val="FF3300"/>
                  </a:solidFill>
                  <a:latin typeface="Arial" panose="020B0604020202020204" pitchFamily="34" charset="0"/>
                  <a:ea typeface="Gulim" panose="020B0600000101010101" pitchFamily="50" charset="-127"/>
                </a:rPr>
                <a:t>0    0    1</a:t>
              </a:r>
            </a:p>
            <a:p>
              <a:pPr>
                <a:spcBef>
                  <a:spcPct val="20000"/>
                </a:spcBef>
                <a:buClr>
                  <a:schemeClr val="folHlink"/>
                </a:buClr>
                <a:buSzPct val="85000"/>
                <a:buFont typeface="Wingdings 2" panose="05020102010507070707" pitchFamily="18" charset="2"/>
                <a:buNone/>
              </a:pPr>
              <a:r>
                <a:rPr lang="en-US" altLang="zh-CN" sz="1600">
                  <a:solidFill>
                    <a:srgbClr val="FF3300"/>
                  </a:solidFill>
                  <a:latin typeface="Arial" panose="020B0604020202020204" pitchFamily="34" charset="0"/>
                  <a:ea typeface="Gulim" panose="020B0600000101010101" pitchFamily="50" charset="-127"/>
                </a:rPr>
                <a:t>0    1    1</a:t>
              </a:r>
            </a:p>
            <a:p>
              <a:pPr>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0    0    1</a:t>
              </a:r>
            </a:p>
            <a:p>
              <a:pPr>
                <a:spcBef>
                  <a:spcPct val="20000"/>
                </a:spcBef>
                <a:buClr>
                  <a:schemeClr val="folHlink"/>
                </a:buClr>
                <a:buSzPct val="85000"/>
                <a:buFont typeface="Wingdings 2" panose="05020102010507070707" pitchFamily="18" charset="2"/>
                <a:buNone/>
              </a:pPr>
              <a:r>
                <a:rPr lang="en-US" altLang="zh-CN" sz="1600">
                  <a:solidFill>
                    <a:srgbClr val="FF3300"/>
                  </a:solidFill>
                  <a:latin typeface="Arial" panose="020B0604020202020204" pitchFamily="34" charset="0"/>
                  <a:ea typeface="Gulim" panose="020B0600000101010101" pitchFamily="50" charset="-127"/>
                </a:rPr>
                <a:t>1    1    1</a:t>
              </a:r>
            </a:p>
            <a:p>
              <a:pPr>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0    0    0</a:t>
              </a:r>
            </a:p>
            <a:p>
              <a:pPr>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0    1    0</a:t>
              </a:r>
            </a:p>
            <a:p>
              <a:pPr>
                <a:spcBef>
                  <a:spcPct val="20000"/>
                </a:spcBef>
                <a:buClr>
                  <a:schemeClr val="folHlink"/>
                </a:buClr>
                <a:buSzPct val="85000"/>
                <a:buFont typeface="Wingdings 2" panose="05020102010507070707" pitchFamily="18" charset="2"/>
                <a:buNone/>
              </a:pPr>
              <a:r>
                <a:rPr lang="en-US" altLang="zh-CN" sz="1600">
                  <a:solidFill>
                    <a:srgbClr val="FF3300"/>
                  </a:solidFill>
                  <a:latin typeface="Arial" panose="020B0604020202020204" pitchFamily="34" charset="0"/>
                  <a:ea typeface="Gulim" panose="020B0600000101010101" pitchFamily="50" charset="-127"/>
                </a:rPr>
                <a:t>0    0    0</a:t>
              </a:r>
            </a:p>
            <a:p>
              <a:pPr>
                <a:spcBef>
                  <a:spcPct val="20000"/>
                </a:spcBef>
                <a:buClr>
                  <a:schemeClr val="folHlink"/>
                </a:buClr>
                <a:buSzPct val="85000"/>
                <a:buFont typeface="Wingdings 2" panose="05020102010507070707" pitchFamily="18" charset="2"/>
                <a:buNone/>
              </a:pPr>
              <a:r>
                <a:rPr lang="en-US" altLang="zh-CN" sz="1600">
                  <a:solidFill>
                    <a:srgbClr val="FF3300"/>
                  </a:solidFill>
                  <a:latin typeface="Arial" panose="020B0604020202020204" pitchFamily="34" charset="0"/>
                  <a:ea typeface="Gulim" panose="020B0600000101010101" pitchFamily="50" charset="-127"/>
                </a:rPr>
                <a:t>1    1    0</a:t>
              </a:r>
            </a:p>
          </p:txBody>
        </p:sp>
        <p:sp>
          <p:nvSpPr>
            <p:cNvPr id="15502" name="Rectangle 517"/>
            <p:cNvSpPr>
              <a:spLocks noChangeArrowheads="1"/>
            </p:cNvSpPr>
            <p:nvPr/>
          </p:nvSpPr>
          <p:spPr bwMode="auto">
            <a:xfrm>
              <a:off x="3504" y="2495"/>
              <a:ext cx="720" cy="1506"/>
            </a:xfrm>
            <a:prstGeom prst="rect">
              <a:avLst/>
            </a:prstGeom>
            <a:noFill/>
            <a:ln w="9525">
              <a:noFill/>
              <a:miter lim="800000"/>
            </a:ln>
          </p:spPr>
          <p:txBody>
            <a:bodyPr/>
            <a:lstStyle/>
            <a:p>
              <a:pPr>
                <a:spcBef>
                  <a:spcPct val="20000"/>
                </a:spcBef>
                <a:buClr>
                  <a:schemeClr val="folHlink"/>
                </a:buClr>
                <a:buSzPct val="85000"/>
                <a:buFont typeface="Wingdings 2" panose="05020102010507070707" pitchFamily="18" charset="2"/>
                <a:buNone/>
              </a:pPr>
              <a:r>
                <a:rPr lang="en-US" altLang="zh-CN" sz="1600">
                  <a:solidFill>
                    <a:srgbClr val="FF3300"/>
                  </a:solidFill>
                  <a:latin typeface="Arial" panose="020B0604020202020204" pitchFamily="34" charset="0"/>
                  <a:ea typeface="Gulim" panose="020B0600000101010101" pitchFamily="50" charset="-127"/>
                </a:rPr>
                <a:t>0  0  0</a:t>
              </a:r>
            </a:p>
            <a:p>
              <a:pPr>
                <a:spcBef>
                  <a:spcPct val="20000"/>
                </a:spcBef>
                <a:buClr>
                  <a:schemeClr val="folHlink"/>
                </a:buClr>
                <a:buSzPct val="85000"/>
                <a:buFont typeface="Wingdings 2" panose="05020102010507070707" pitchFamily="18" charset="2"/>
                <a:buNone/>
              </a:pPr>
              <a:r>
                <a:rPr lang="en-US" altLang="zh-CN" sz="1600">
                  <a:solidFill>
                    <a:srgbClr val="FF3300"/>
                  </a:solidFill>
                  <a:latin typeface="Arial" panose="020B0604020202020204" pitchFamily="34" charset="0"/>
                  <a:ea typeface="Gulim" panose="020B0600000101010101" pitchFamily="50" charset="-127"/>
                </a:rPr>
                <a:t>0  0  1</a:t>
              </a:r>
            </a:p>
            <a:p>
              <a:pPr>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0  1  0</a:t>
              </a:r>
            </a:p>
            <a:p>
              <a:pPr>
                <a:spcBef>
                  <a:spcPct val="20000"/>
                </a:spcBef>
                <a:buClr>
                  <a:schemeClr val="folHlink"/>
                </a:buClr>
                <a:buSzPct val="85000"/>
                <a:buFont typeface="Wingdings 2" panose="05020102010507070707" pitchFamily="18" charset="2"/>
                <a:buNone/>
              </a:pPr>
              <a:r>
                <a:rPr lang="en-US" altLang="zh-CN" sz="1600">
                  <a:solidFill>
                    <a:srgbClr val="FF3300"/>
                  </a:solidFill>
                  <a:latin typeface="Arial" panose="020B0604020202020204" pitchFamily="34" charset="0"/>
                  <a:ea typeface="Gulim" panose="020B0600000101010101" pitchFamily="50" charset="-127"/>
                </a:rPr>
                <a:t>0  1  1</a:t>
              </a:r>
            </a:p>
            <a:p>
              <a:pPr>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1  0  0</a:t>
              </a:r>
            </a:p>
            <a:p>
              <a:pPr>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1  0  1</a:t>
              </a:r>
            </a:p>
            <a:p>
              <a:pPr>
                <a:spcBef>
                  <a:spcPct val="20000"/>
                </a:spcBef>
                <a:buClr>
                  <a:schemeClr val="folHlink"/>
                </a:buClr>
                <a:buSzPct val="85000"/>
                <a:buFont typeface="Wingdings 2" panose="05020102010507070707" pitchFamily="18" charset="2"/>
                <a:buNone/>
              </a:pPr>
              <a:r>
                <a:rPr lang="en-US" altLang="zh-CN" sz="1600">
                  <a:solidFill>
                    <a:srgbClr val="FF3300"/>
                  </a:solidFill>
                  <a:latin typeface="Arial" panose="020B0604020202020204" pitchFamily="34" charset="0"/>
                  <a:ea typeface="Gulim" panose="020B0600000101010101" pitchFamily="50" charset="-127"/>
                </a:rPr>
                <a:t>1  1  0</a:t>
              </a:r>
            </a:p>
            <a:p>
              <a:pPr>
                <a:spcBef>
                  <a:spcPct val="20000"/>
                </a:spcBef>
                <a:buClr>
                  <a:schemeClr val="folHlink"/>
                </a:buClr>
                <a:buSzPct val="85000"/>
                <a:buFont typeface="Wingdings 2" panose="05020102010507070707" pitchFamily="18" charset="2"/>
                <a:buNone/>
              </a:pPr>
              <a:r>
                <a:rPr lang="en-US" altLang="zh-CN" sz="1600">
                  <a:solidFill>
                    <a:srgbClr val="FF3300"/>
                  </a:solidFill>
                  <a:latin typeface="Arial" panose="020B0604020202020204" pitchFamily="34" charset="0"/>
                  <a:ea typeface="Gulim" panose="020B0600000101010101" pitchFamily="50" charset="-127"/>
                </a:rPr>
                <a:t>1  1  1</a:t>
              </a:r>
            </a:p>
          </p:txBody>
        </p:sp>
        <p:sp>
          <p:nvSpPr>
            <p:cNvPr id="15503" name="Rectangle 518"/>
            <p:cNvSpPr>
              <a:spLocks noChangeArrowheads="1"/>
            </p:cNvSpPr>
            <p:nvPr/>
          </p:nvSpPr>
          <p:spPr bwMode="auto">
            <a:xfrm>
              <a:off x="5232" y="2208"/>
              <a:ext cx="240" cy="287"/>
            </a:xfrm>
            <a:prstGeom prst="rect">
              <a:avLst/>
            </a:prstGeom>
            <a:noFill/>
            <a:ln w="9525">
              <a:noFill/>
              <a:miter lim="800000"/>
            </a:ln>
          </p:spPr>
          <p:txBody>
            <a:bodyPr/>
            <a:lstStyle/>
            <a:p>
              <a:pPr>
                <a:spcBef>
                  <a:spcPct val="20000"/>
                </a:spcBef>
                <a:buClr>
                  <a:schemeClr val="folHlink"/>
                </a:buClr>
                <a:buSzPct val="85000"/>
                <a:buFont typeface="Wingdings 2" panose="05020102010507070707" pitchFamily="18" charset="2"/>
                <a:buNone/>
              </a:pPr>
              <a:r>
                <a:rPr lang="en-US" altLang="zh-CN" sz="1600">
                  <a:solidFill>
                    <a:schemeClr val="hlink"/>
                  </a:solidFill>
                  <a:latin typeface="Arial" panose="020B0604020202020204" pitchFamily="34" charset="0"/>
                  <a:ea typeface="Gulim" panose="020B0600000101010101" pitchFamily="50" charset="-127"/>
                </a:rPr>
                <a:t>C</a:t>
              </a:r>
            </a:p>
          </p:txBody>
        </p:sp>
        <p:sp>
          <p:nvSpPr>
            <p:cNvPr id="15504" name="Line 521"/>
            <p:cNvSpPr>
              <a:spLocks noChangeShapeType="1"/>
            </p:cNvSpPr>
            <p:nvPr/>
          </p:nvSpPr>
          <p:spPr bwMode="auto">
            <a:xfrm>
              <a:off x="3504" y="2208"/>
              <a:ext cx="1968" cy="0"/>
            </a:xfrm>
            <a:prstGeom prst="line">
              <a:avLst/>
            </a:prstGeom>
            <a:noFill/>
            <a:ln w="28575" cap="sq">
              <a:solidFill>
                <a:schemeClr val="tx1"/>
              </a:solidFill>
              <a:round/>
            </a:ln>
          </p:spPr>
          <p:txBody>
            <a:bodyPr/>
            <a:lstStyle/>
            <a:p>
              <a:endParaRPr lang="zh-CN" altLang="en-US"/>
            </a:p>
          </p:txBody>
        </p:sp>
        <p:sp>
          <p:nvSpPr>
            <p:cNvPr id="15505" name="Line 522"/>
            <p:cNvSpPr>
              <a:spLocks noChangeShapeType="1"/>
            </p:cNvSpPr>
            <p:nvPr/>
          </p:nvSpPr>
          <p:spPr bwMode="auto">
            <a:xfrm>
              <a:off x="3504" y="2495"/>
              <a:ext cx="1968" cy="0"/>
            </a:xfrm>
            <a:prstGeom prst="line">
              <a:avLst/>
            </a:prstGeom>
            <a:noFill/>
            <a:ln w="12700">
              <a:solidFill>
                <a:schemeClr val="tx1"/>
              </a:solidFill>
              <a:round/>
            </a:ln>
          </p:spPr>
          <p:txBody>
            <a:bodyPr/>
            <a:lstStyle/>
            <a:p>
              <a:endParaRPr lang="zh-CN" altLang="en-US"/>
            </a:p>
          </p:txBody>
        </p:sp>
        <p:sp>
          <p:nvSpPr>
            <p:cNvPr id="15506" name="Line 523"/>
            <p:cNvSpPr>
              <a:spLocks noChangeShapeType="1"/>
            </p:cNvSpPr>
            <p:nvPr/>
          </p:nvSpPr>
          <p:spPr bwMode="auto">
            <a:xfrm>
              <a:off x="3504" y="4001"/>
              <a:ext cx="1968" cy="0"/>
            </a:xfrm>
            <a:prstGeom prst="line">
              <a:avLst/>
            </a:prstGeom>
            <a:noFill/>
            <a:ln w="28575" cap="sq">
              <a:solidFill>
                <a:schemeClr val="tx1"/>
              </a:solidFill>
              <a:round/>
            </a:ln>
          </p:spPr>
          <p:txBody>
            <a:bodyPr/>
            <a:lstStyle/>
            <a:p>
              <a:endParaRPr lang="zh-CN" altLang="en-US"/>
            </a:p>
          </p:txBody>
        </p:sp>
        <p:sp>
          <p:nvSpPr>
            <p:cNvPr id="15507" name="Line 524"/>
            <p:cNvSpPr>
              <a:spLocks noChangeShapeType="1"/>
            </p:cNvSpPr>
            <p:nvPr/>
          </p:nvSpPr>
          <p:spPr bwMode="auto">
            <a:xfrm>
              <a:off x="3504" y="2208"/>
              <a:ext cx="0" cy="1793"/>
            </a:xfrm>
            <a:prstGeom prst="line">
              <a:avLst/>
            </a:prstGeom>
            <a:noFill/>
            <a:ln w="28575" cap="sq">
              <a:solidFill>
                <a:schemeClr val="tx1"/>
              </a:solidFill>
              <a:round/>
            </a:ln>
          </p:spPr>
          <p:txBody>
            <a:bodyPr/>
            <a:lstStyle/>
            <a:p>
              <a:endParaRPr lang="zh-CN" altLang="en-US"/>
            </a:p>
          </p:txBody>
        </p:sp>
        <p:sp>
          <p:nvSpPr>
            <p:cNvPr id="15508" name="Line 525"/>
            <p:cNvSpPr>
              <a:spLocks noChangeShapeType="1"/>
            </p:cNvSpPr>
            <p:nvPr/>
          </p:nvSpPr>
          <p:spPr bwMode="auto">
            <a:xfrm>
              <a:off x="4224" y="2208"/>
              <a:ext cx="0" cy="1793"/>
            </a:xfrm>
            <a:prstGeom prst="line">
              <a:avLst/>
            </a:prstGeom>
            <a:noFill/>
            <a:ln w="12700">
              <a:solidFill>
                <a:schemeClr val="tx1"/>
              </a:solidFill>
              <a:round/>
            </a:ln>
          </p:spPr>
          <p:txBody>
            <a:bodyPr/>
            <a:lstStyle/>
            <a:p>
              <a:endParaRPr lang="zh-CN" altLang="en-US"/>
            </a:p>
          </p:txBody>
        </p:sp>
        <p:sp>
          <p:nvSpPr>
            <p:cNvPr id="15509" name="Line 526"/>
            <p:cNvSpPr>
              <a:spLocks noChangeShapeType="1"/>
            </p:cNvSpPr>
            <p:nvPr/>
          </p:nvSpPr>
          <p:spPr bwMode="auto">
            <a:xfrm>
              <a:off x="5232" y="2208"/>
              <a:ext cx="0" cy="1793"/>
            </a:xfrm>
            <a:prstGeom prst="line">
              <a:avLst/>
            </a:prstGeom>
            <a:noFill/>
            <a:ln w="12700">
              <a:solidFill>
                <a:schemeClr val="tx1"/>
              </a:solidFill>
              <a:round/>
            </a:ln>
          </p:spPr>
          <p:txBody>
            <a:bodyPr/>
            <a:lstStyle/>
            <a:p>
              <a:endParaRPr lang="zh-CN" altLang="en-US"/>
            </a:p>
          </p:txBody>
        </p:sp>
        <p:sp>
          <p:nvSpPr>
            <p:cNvPr id="15510" name="Line 527"/>
            <p:cNvSpPr>
              <a:spLocks noChangeShapeType="1"/>
            </p:cNvSpPr>
            <p:nvPr/>
          </p:nvSpPr>
          <p:spPr bwMode="auto">
            <a:xfrm>
              <a:off x="5472" y="2208"/>
              <a:ext cx="0" cy="1793"/>
            </a:xfrm>
            <a:prstGeom prst="line">
              <a:avLst/>
            </a:prstGeom>
            <a:noFill/>
            <a:ln w="28575" cap="sq">
              <a:solidFill>
                <a:schemeClr val="tx1"/>
              </a:solidFill>
              <a:round/>
            </a:ln>
          </p:spPr>
          <p:txBody>
            <a:bodyPr/>
            <a:lstStyle/>
            <a:p>
              <a:endParaRPr lang="zh-CN" altLang="en-US"/>
            </a:p>
          </p:txBody>
        </p:sp>
      </p:grpSp>
      <p:grpSp>
        <p:nvGrpSpPr>
          <p:cNvPr id="6" name="Group 529"/>
          <p:cNvGrpSpPr/>
          <p:nvPr/>
        </p:nvGrpSpPr>
        <p:grpSpPr bwMode="auto">
          <a:xfrm>
            <a:off x="2419350" y="5171911"/>
            <a:ext cx="4305300" cy="1262391"/>
            <a:chOff x="720" y="3058"/>
            <a:chExt cx="2712" cy="812"/>
          </a:xfrm>
        </p:grpSpPr>
        <p:graphicFrame>
          <p:nvGraphicFramePr>
            <p:cNvPr id="15362" name="Object 7"/>
            <p:cNvGraphicFramePr>
              <a:graphicFrameLocks noChangeAspect="1"/>
            </p:cNvGraphicFramePr>
            <p:nvPr/>
          </p:nvGraphicFramePr>
          <p:xfrm>
            <a:off x="2403" y="3058"/>
            <a:ext cx="822" cy="256"/>
          </p:xfrm>
          <a:graphic>
            <a:graphicData uri="http://schemas.openxmlformats.org/presentationml/2006/ole">
              <mc:AlternateContent xmlns:mc="http://schemas.openxmlformats.org/markup-compatibility/2006">
                <mc:Choice xmlns:v="urn:schemas-microsoft-com:vml" Requires="v">
                  <p:oleObj spid="_x0000_s15465" name="Equation" r:id="rId9" imgW="774364" imgH="241195" progId="Equation.3">
                    <p:embed/>
                  </p:oleObj>
                </mc:Choice>
                <mc:Fallback>
                  <p:oleObj name="Equation" r:id="rId9" imgW="774364" imgH="241195" progId="Equation.3">
                    <p:embed/>
                    <p:pic>
                      <p:nvPicPr>
                        <p:cNvPr id="0" name="Picture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03" y="3058"/>
                          <a:ext cx="822" cy="256"/>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nvGrpSpPr>
            <p:cNvPr id="15452" name="Group 531"/>
            <p:cNvGrpSpPr/>
            <p:nvPr/>
          </p:nvGrpSpPr>
          <p:grpSpPr bwMode="auto">
            <a:xfrm>
              <a:off x="720" y="3100"/>
              <a:ext cx="2712" cy="770"/>
              <a:chOff x="720" y="3100"/>
              <a:chExt cx="2712" cy="770"/>
            </a:xfrm>
          </p:grpSpPr>
          <p:grpSp>
            <p:nvGrpSpPr>
              <p:cNvPr id="15453" name="Group 532"/>
              <p:cNvGrpSpPr/>
              <p:nvPr/>
            </p:nvGrpSpPr>
            <p:grpSpPr bwMode="auto">
              <a:xfrm>
                <a:off x="1296" y="3100"/>
                <a:ext cx="396" cy="202"/>
                <a:chOff x="3312" y="2727"/>
                <a:chExt cx="396" cy="202"/>
              </a:xfrm>
            </p:grpSpPr>
            <p:sp>
              <p:nvSpPr>
                <p:cNvPr id="15498" name="Oval 533"/>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5499" name="Text Box 534"/>
                <p:cNvSpPr txBox="1">
                  <a:spLocks noChangeArrowheads="1"/>
                </p:cNvSpPr>
                <p:nvPr/>
              </p:nvSpPr>
              <p:spPr bwMode="auto">
                <a:xfrm>
                  <a:off x="3324" y="2727"/>
                  <a:ext cx="384" cy="202"/>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010</a:t>
                  </a:r>
                </a:p>
              </p:txBody>
            </p:sp>
          </p:grpSp>
          <p:grpSp>
            <p:nvGrpSpPr>
              <p:cNvPr id="15454" name="Group 535"/>
              <p:cNvGrpSpPr/>
              <p:nvPr/>
            </p:nvGrpSpPr>
            <p:grpSpPr bwMode="auto">
              <a:xfrm>
                <a:off x="720" y="3100"/>
                <a:ext cx="396" cy="202"/>
                <a:chOff x="3312" y="2727"/>
                <a:chExt cx="396" cy="202"/>
              </a:xfrm>
            </p:grpSpPr>
            <p:sp>
              <p:nvSpPr>
                <p:cNvPr id="15496" name="Oval 536"/>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5497" name="Text Box 537"/>
                <p:cNvSpPr txBox="1">
                  <a:spLocks noChangeArrowheads="1"/>
                </p:cNvSpPr>
                <p:nvPr/>
              </p:nvSpPr>
              <p:spPr bwMode="auto">
                <a:xfrm>
                  <a:off x="3324" y="2727"/>
                  <a:ext cx="384" cy="202"/>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100</a:t>
                  </a:r>
                </a:p>
              </p:txBody>
            </p:sp>
          </p:grpSp>
          <p:sp>
            <p:nvSpPr>
              <p:cNvPr id="15455" name="Text Box 538"/>
              <p:cNvSpPr txBox="1">
                <a:spLocks noChangeArrowheads="1"/>
              </p:cNvSpPr>
              <p:nvPr/>
            </p:nvSpPr>
            <p:spPr bwMode="auto">
              <a:xfrm>
                <a:off x="732" y="3264"/>
                <a:ext cx="288" cy="20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a:t>
                </a:r>
              </a:p>
            </p:txBody>
          </p:sp>
          <p:sp>
            <p:nvSpPr>
              <p:cNvPr id="15456" name="Text Box 539"/>
              <p:cNvSpPr txBox="1">
                <a:spLocks noChangeArrowheads="1"/>
              </p:cNvSpPr>
              <p:nvPr/>
            </p:nvSpPr>
            <p:spPr bwMode="auto">
              <a:xfrm>
                <a:off x="1680" y="3196"/>
                <a:ext cx="288" cy="20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a:t>
                </a:r>
              </a:p>
            </p:txBody>
          </p:sp>
          <p:sp>
            <p:nvSpPr>
              <p:cNvPr id="15457" name="Text Box 540"/>
              <p:cNvSpPr txBox="1">
                <a:spLocks noChangeArrowheads="1"/>
              </p:cNvSpPr>
              <p:nvPr/>
            </p:nvSpPr>
            <p:spPr bwMode="auto">
              <a:xfrm>
                <a:off x="1308" y="3264"/>
                <a:ext cx="288" cy="20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a:t>
                </a:r>
              </a:p>
            </p:txBody>
          </p:sp>
          <p:grpSp>
            <p:nvGrpSpPr>
              <p:cNvPr id="15458" name="Group 541"/>
              <p:cNvGrpSpPr/>
              <p:nvPr/>
            </p:nvGrpSpPr>
            <p:grpSpPr bwMode="auto">
              <a:xfrm>
                <a:off x="732" y="3360"/>
                <a:ext cx="2700" cy="510"/>
                <a:chOff x="528" y="3052"/>
                <a:chExt cx="2700" cy="510"/>
              </a:xfrm>
            </p:grpSpPr>
            <p:grpSp>
              <p:nvGrpSpPr>
                <p:cNvPr id="15465" name="Group 542"/>
                <p:cNvGrpSpPr/>
                <p:nvPr/>
              </p:nvGrpSpPr>
              <p:grpSpPr bwMode="auto">
                <a:xfrm>
                  <a:off x="528" y="3139"/>
                  <a:ext cx="576" cy="202"/>
                  <a:chOff x="3312" y="2727"/>
                  <a:chExt cx="576" cy="202"/>
                </a:xfrm>
              </p:grpSpPr>
              <p:grpSp>
                <p:nvGrpSpPr>
                  <p:cNvPr id="15492" name="Group 543"/>
                  <p:cNvGrpSpPr/>
                  <p:nvPr/>
                </p:nvGrpSpPr>
                <p:grpSpPr bwMode="auto">
                  <a:xfrm>
                    <a:off x="3312" y="2727"/>
                    <a:ext cx="396" cy="202"/>
                    <a:chOff x="3312" y="2727"/>
                    <a:chExt cx="396" cy="202"/>
                  </a:xfrm>
                </p:grpSpPr>
                <p:sp>
                  <p:nvSpPr>
                    <p:cNvPr id="15494" name="Oval 544"/>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5495" name="Text Box 545"/>
                    <p:cNvSpPr txBox="1">
                      <a:spLocks noChangeArrowheads="1"/>
                    </p:cNvSpPr>
                    <p:nvPr/>
                  </p:nvSpPr>
                  <p:spPr bwMode="auto">
                    <a:xfrm>
                      <a:off x="3324" y="2727"/>
                      <a:ext cx="384" cy="202"/>
                    </a:xfrm>
                    <a:prstGeom prst="rect">
                      <a:avLst/>
                    </a:prstGeom>
                    <a:noFill/>
                    <a:ln w="9525">
                      <a:noFill/>
                      <a:miter lim="800000"/>
                    </a:ln>
                  </p:spPr>
                  <p:txBody>
                    <a:bodyPr>
                      <a:spAutoFit/>
                    </a:bodyPr>
                    <a:lstStyle/>
                    <a:p>
                      <a:pPr eaLnBrk="0" hangingPunct="0"/>
                      <a:r>
                        <a:rPr lang="en-US" altLang="zh-CN" sz="1600">
                          <a:solidFill>
                            <a:srgbClr val="CC3300"/>
                          </a:solidFill>
                          <a:ea typeface="Gulim" panose="020B0600000101010101" pitchFamily="50" charset="-127"/>
                        </a:rPr>
                        <a:t>000</a:t>
                      </a:r>
                    </a:p>
                  </p:txBody>
                </p:sp>
              </p:grpSp>
              <p:sp>
                <p:nvSpPr>
                  <p:cNvPr id="15493" name="Line 546"/>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15466" name="Group 547"/>
                <p:cNvGrpSpPr/>
                <p:nvPr/>
              </p:nvGrpSpPr>
              <p:grpSpPr bwMode="auto">
                <a:xfrm>
                  <a:off x="1095" y="3148"/>
                  <a:ext cx="576" cy="202"/>
                  <a:chOff x="3312" y="2727"/>
                  <a:chExt cx="576" cy="202"/>
                </a:xfrm>
              </p:grpSpPr>
              <p:grpSp>
                <p:nvGrpSpPr>
                  <p:cNvPr id="15488" name="Group 548"/>
                  <p:cNvGrpSpPr/>
                  <p:nvPr/>
                </p:nvGrpSpPr>
                <p:grpSpPr bwMode="auto">
                  <a:xfrm>
                    <a:off x="3312" y="2727"/>
                    <a:ext cx="396" cy="202"/>
                    <a:chOff x="3312" y="2727"/>
                    <a:chExt cx="396" cy="202"/>
                  </a:xfrm>
                </p:grpSpPr>
                <p:sp>
                  <p:nvSpPr>
                    <p:cNvPr id="15490" name="Oval 549"/>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5491" name="Text Box 550"/>
                    <p:cNvSpPr txBox="1">
                      <a:spLocks noChangeArrowheads="1"/>
                    </p:cNvSpPr>
                    <p:nvPr/>
                  </p:nvSpPr>
                  <p:spPr bwMode="auto">
                    <a:xfrm>
                      <a:off x="3324" y="2727"/>
                      <a:ext cx="384" cy="202"/>
                    </a:xfrm>
                    <a:prstGeom prst="rect">
                      <a:avLst/>
                    </a:prstGeom>
                    <a:noFill/>
                    <a:ln w="9525">
                      <a:noFill/>
                      <a:miter lim="800000"/>
                    </a:ln>
                  </p:spPr>
                  <p:txBody>
                    <a:bodyPr>
                      <a:spAutoFit/>
                    </a:bodyPr>
                    <a:lstStyle/>
                    <a:p>
                      <a:pPr eaLnBrk="0" hangingPunct="0"/>
                      <a:r>
                        <a:rPr lang="en-US" altLang="zh-CN" sz="1600">
                          <a:solidFill>
                            <a:srgbClr val="CC3300"/>
                          </a:solidFill>
                          <a:ea typeface="Gulim" panose="020B0600000101010101" pitchFamily="50" charset="-127"/>
                        </a:rPr>
                        <a:t>001</a:t>
                      </a:r>
                    </a:p>
                  </p:txBody>
                </p:sp>
              </p:grpSp>
              <p:sp>
                <p:nvSpPr>
                  <p:cNvPr id="15489" name="Line 551"/>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15467" name="Group 552"/>
                <p:cNvGrpSpPr/>
                <p:nvPr/>
              </p:nvGrpSpPr>
              <p:grpSpPr bwMode="auto">
                <a:xfrm>
                  <a:off x="1668" y="3148"/>
                  <a:ext cx="576" cy="202"/>
                  <a:chOff x="3312" y="2727"/>
                  <a:chExt cx="576" cy="202"/>
                </a:xfrm>
              </p:grpSpPr>
              <p:grpSp>
                <p:nvGrpSpPr>
                  <p:cNvPr id="15484" name="Group 553"/>
                  <p:cNvGrpSpPr/>
                  <p:nvPr/>
                </p:nvGrpSpPr>
                <p:grpSpPr bwMode="auto">
                  <a:xfrm>
                    <a:off x="3312" y="2727"/>
                    <a:ext cx="396" cy="202"/>
                    <a:chOff x="3312" y="2727"/>
                    <a:chExt cx="396" cy="202"/>
                  </a:xfrm>
                </p:grpSpPr>
                <p:sp>
                  <p:nvSpPr>
                    <p:cNvPr id="15486" name="Oval 554"/>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5487" name="Text Box 555"/>
                    <p:cNvSpPr txBox="1">
                      <a:spLocks noChangeArrowheads="1"/>
                    </p:cNvSpPr>
                    <p:nvPr/>
                  </p:nvSpPr>
                  <p:spPr bwMode="auto">
                    <a:xfrm>
                      <a:off x="3324" y="2727"/>
                      <a:ext cx="384" cy="202"/>
                    </a:xfrm>
                    <a:prstGeom prst="rect">
                      <a:avLst/>
                    </a:prstGeom>
                    <a:noFill/>
                    <a:ln w="9525">
                      <a:noFill/>
                      <a:miter lim="800000"/>
                    </a:ln>
                  </p:spPr>
                  <p:txBody>
                    <a:bodyPr>
                      <a:spAutoFit/>
                    </a:bodyPr>
                    <a:lstStyle/>
                    <a:p>
                      <a:pPr eaLnBrk="0" hangingPunct="0"/>
                      <a:r>
                        <a:rPr lang="en-US" altLang="zh-CN" sz="1600">
                          <a:solidFill>
                            <a:srgbClr val="CC3300"/>
                          </a:solidFill>
                          <a:ea typeface="Gulim" panose="020B0600000101010101" pitchFamily="50" charset="-127"/>
                        </a:rPr>
                        <a:t>011</a:t>
                      </a:r>
                    </a:p>
                  </p:txBody>
                </p:sp>
              </p:grpSp>
              <p:sp>
                <p:nvSpPr>
                  <p:cNvPr id="15485" name="Line 556"/>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15468" name="Group 557"/>
                <p:cNvGrpSpPr/>
                <p:nvPr/>
              </p:nvGrpSpPr>
              <p:grpSpPr bwMode="auto">
                <a:xfrm>
                  <a:off x="2256" y="3148"/>
                  <a:ext cx="576" cy="202"/>
                  <a:chOff x="3312" y="2727"/>
                  <a:chExt cx="576" cy="202"/>
                </a:xfrm>
              </p:grpSpPr>
              <p:grpSp>
                <p:nvGrpSpPr>
                  <p:cNvPr id="15480" name="Group 558"/>
                  <p:cNvGrpSpPr/>
                  <p:nvPr/>
                </p:nvGrpSpPr>
                <p:grpSpPr bwMode="auto">
                  <a:xfrm>
                    <a:off x="3312" y="2727"/>
                    <a:ext cx="396" cy="202"/>
                    <a:chOff x="3312" y="2727"/>
                    <a:chExt cx="396" cy="202"/>
                  </a:xfrm>
                </p:grpSpPr>
                <p:sp>
                  <p:nvSpPr>
                    <p:cNvPr id="15482" name="Oval 559"/>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5483" name="Text Box 560"/>
                    <p:cNvSpPr txBox="1">
                      <a:spLocks noChangeArrowheads="1"/>
                    </p:cNvSpPr>
                    <p:nvPr/>
                  </p:nvSpPr>
                  <p:spPr bwMode="auto">
                    <a:xfrm>
                      <a:off x="3324" y="2727"/>
                      <a:ext cx="384" cy="202"/>
                    </a:xfrm>
                    <a:prstGeom prst="rect">
                      <a:avLst/>
                    </a:prstGeom>
                    <a:noFill/>
                    <a:ln w="9525">
                      <a:noFill/>
                      <a:miter lim="800000"/>
                    </a:ln>
                  </p:spPr>
                  <p:txBody>
                    <a:bodyPr>
                      <a:spAutoFit/>
                    </a:bodyPr>
                    <a:lstStyle/>
                    <a:p>
                      <a:pPr eaLnBrk="0" hangingPunct="0"/>
                      <a:r>
                        <a:rPr lang="en-US" altLang="zh-CN" sz="1600" dirty="0">
                          <a:solidFill>
                            <a:srgbClr val="CC3300"/>
                          </a:solidFill>
                          <a:ea typeface="Gulim" panose="020B0600000101010101" pitchFamily="50" charset="-127"/>
                        </a:rPr>
                        <a:t>111</a:t>
                      </a:r>
                    </a:p>
                  </p:txBody>
                </p:sp>
              </p:grpSp>
              <p:sp>
                <p:nvSpPr>
                  <p:cNvPr id="15481" name="Line 561"/>
                  <p:cNvSpPr>
                    <a:spLocks noChangeShapeType="1"/>
                  </p:cNvSpPr>
                  <p:nvPr/>
                </p:nvSpPr>
                <p:spPr bwMode="auto">
                  <a:xfrm>
                    <a:off x="3696" y="2832"/>
                    <a:ext cx="192" cy="0"/>
                  </a:xfrm>
                  <a:prstGeom prst="line">
                    <a:avLst/>
                  </a:prstGeom>
                  <a:noFill/>
                  <a:ln w="9525">
                    <a:solidFill>
                      <a:schemeClr val="tx1"/>
                    </a:solidFill>
                    <a:round/>
                    <a:tailEnd type="triangle" w="med" len="med"/>
                  </a:ln>
                </p:spPr>
                <p:txBody>
                  <a:bodyPr/>
                  <a:lstStyle/>
                  <a:p>
                    <a:endParaRPr lang="zh-CN" altLang="en-US"/>
                  </a:p>
                </p:txBody>
              </p:sp>
            </p:grpSp>
            <p:grpSp>
              <p:nvGrpSpPr>
                <p:cNvPr id="15469" name="Group 562"/>
                <p:cNvGrpSpPr/>
                <p:nvPr/>
              </p:nvGrpSpPr>
              <p:grpSpPr bwMode="auto">
                <a:xfrm>
                  <a:off x="2832" y="3148"/>
                  <a:ext cx="396" cy="202"/>
                  <a:chOff x="3312" y="2727"/>
                  <a:chExt cx="396" cy="202"/>
                </a:xfrm>
              </p:grpSpPr>
              <p:sp>
                <p:nvSpPr>
                  <p:cNvPr id="15478" name="Oval 563"/>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5479" name="Text Box 564"/>
                  <p:cNvSpPr txBox="1">
                    <a:spLocks noChangeArrowheads="1"/>
                  </p:cNvSpPr>
                  <p:nvPr/>
                </p:nvSpPr>
                <p:spPr bwMode="auto">
                  <a:xfrm>
                    <a:off x="3324" y="2727"/>
                    <a:ext cx="384" cy="202"/>
                  </a:xfrm>
                  <a:prstGeom prst="rect">
                    <a:avLst/>
                  </a:prstGeom>
                  <a:noFill/>
                  <a:ln w="9525">
                    <a:noFill/>
                    <a:miter lim="800000"/>
                  </a:ln>
                </p:spPr>
                <p:txBody>
                  <a:bodyPr>
                    <a:spAutoFit/>
                  </a:bodyPr>
                  <a:lstStyle/>
                  <a:p>
                    <a:pPr eaLnBrk="0" hangingPunct="0"/>
                    <a:r>
                      <a:rPr lang="en-US" altLang="zh-CN" sz="1600">
                        <a:solidFill>
                          <a:srgbClr val="CC3300"/>
                        </a:solidFill>
                        <a:ea typeface="Gulim" panose="020B0600000101010101" pitchFamily="50" charset="-127"/>
                      </a:rPr>
                      <a:t>110</a:t>
                    </a:r>
                  </a:p>
                </p:txBody>
              </p:sp>
            </p:grpSp>
            <p:sp>
              <p:nvSpPr>
                <p:cNvPr id="15470" name="Text Box 565"/>
                <p:cNvSpPr txBox="1">
                  <a:spLocks noChangeArrowheads="1"/>
                </p:cNvSpPr>
                <p:nvPr/>
              </p:nvSpPr>
              <p:spPr bwMode="auto">
                <a:xfrm>
                  <a:off x="894" y="3052"/>
                  <a:ext cx="288" cy="20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a:t>
                  </a:r>
                </a:p>
              </p:txBody>
            </p:sp>
            <p:sp>
              <p:nvSpPr>
                <p:cNvPr id="15471" name="Text Box 566"/>
                <p:cNvSpPr txBox="1">
                  <a:spLocks noChangeArrowheads="1"/>
                </p:cNvSpPr>
                <p:nvPr/>
              </p:nvSpPr>
              <p:spPr bwMode="auto">
                <a:xfrm>
                  <a:off x="1440" y="3072"/>
                  <a:ext cx="288" cy="20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a:t>
                  </a:r>
                </a:p>
              </p:txBody>
            </p:sp>
            <p:sp>
              <p:nvSpPr>
                <p:cNvPr id="15472" name="Text Box 567"/>
                <p:cNvSpPr txBox="1">
                  <a:spLocks noChangeArrowheads="1"/>
                </p:cNvSpPr>
                <p:nvPr/>
              </p:nvSpPr>
              <p:spPr bwMode="auto">
                <a:xfrm>
                  <a:off x="2016" y="3072"/>
                  <a:ext cx="288" cy="20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a:t>
                  </a:r>
                </a:p>
              </p:txBody>
            </p:sp>
            <p:sp>
              <p:nvSpPr>
                <p:cNvPr id="15473" name="Text Box 568"/>
                <p:cNvSpPr txBox="1">
                  <a:spLocks noChangeArrowheads="1"/>
                </p:cNvSpPr>
                <p:nvPr/>
              </p:nvSpPr>
              <p:spPr bwMode="auto">
                <a:xfrm>
                  <a:off x="2592" y="3072"/>
                  <a:ext cx="288" cy="20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/1</a:t>
                  </a:r>
                </a:p>
              </p:txBody>
            </p:sp>
            <p:sp>
              <p:nvSpPr>
                <p:cNvPr id="15474" name="Text Box 569"/>
                <p:cNvSpPr txBox="1">
                  <a:spLocks noChangeArrowheads="1"/>
                </p:cNvSpPr>
                <p:nvPr/>
              </p:nvSpPr>
              <p:spPr bwMode="auto">
                <a:xfrm>
                  <a:off x="528" y="3360"/>
                  <a:ext cx="288" cy="202"/>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/0</a:t>
                  </a:r>
                </a:p>
              </p:txBody>
            </p:sp>
            <p:sp>
              <p:nvSpPr>
                <p:cNvPr id="15475" name="Line 570"/>
                <p:cNvSpPr>
                  <a:spLocks noChangeShapeType="1"/>
                </p:cNvSpPr>
                <p:nvPr/>
              </p:nvSpPr>
              <p:spPr bwMode="auto">
                <a:xfrm>
                  <a:off x="3024" y="3360"/>
                  <a:ext cx="0" cy="192"/>
                </a:xfrm>
                <a:prstGeom prst="line">
                  <a:avLst/>
                </a:prstGeom>
                <a:noFill/>
                <a:ln w="9525">
                  <a:solidFill>
                    <a:schemeClr val="tx1"/>
                  </a:solidFill>
                  <a:round/>
                </a:ln>
              </p:spPr>
              <p:txBody>
                <a:bodyPr/>
                <a:lstStyle/>
                <a:p>
                  <a:endParaRPr lang="zh-CN" altLang="en-US"/>
                </a:p>
              </p:txBody>
            </p:sp>
            <p:sp>
              <p:nvSpPr>
                <p:cNvPr id="15476" name="Line 571"/>
                <p:cNvSpPr>
                  <a:spLocks noChangeShapeType="1"/>
                </p:cNvSpPr>
                <p:nvPr/>
              </p:nvSpPr>
              <p:spPr bwMode="auto">
                <a:xfrm flipH="1">
                  <a:off x="720" y="3552"/>
                  <a:ext cx="2304" cy="0"/>
                </a:xfrm>
                <a:prstGeom prst="line">
                  <a:avLst/>
                </a:prstGeom>
                <a:noFill/>
                <a:ln w="9525">
                  <a:solidFill>
                    <a:schemeClr val="tx1"/>
                  </a:solidFill>
                  <a:round/>
                </a:ln>
              </p:spPr>
              <p:txBody>
                <a:bodyPr/>
                <a:lstStyle/>
                <a:p>
                  <a:endParaRPr lang="zh-CN" altLang="en-US"/>
                </a:p>
              </p:txBody>
            </p:sp>
            <p:sp>
              <p:nvSpPr>
                <p:cNvPr id="15477" name="Line 572"/>
                <p:cNvSpPr>
                  <a:spLocks noChangeShapeType="1"/>
                </p:cNvSpPr>
                <p:nvPr/>
              </p:nvSpPr>
              <p:spPr bwMode="auto">
                <a:xfrm flipV="1">
                  <a:off x="720" y="3360"/>
                  <a:ext cx="0" cy="192"/>
                </a:xfrm>
                <a:prstGeom prst="line">
                  <a:avLst/>
                </a:prstGeom>
                <a:noFill/>
                <a:ln w="9525">
                  <a:solidFill>
                    <a:schemeClr val="tx1"/>
                  </a:solidFill>
                  <a:round/>
                  <a:tailEnd type="triangle" w="med" len="med"/>
                </a:ln>
              </p:spPr>
              <p:txBody>
                <a:bodyPr/>
                <a:lstStyle/>
                <a:p>
                  <a:endParaRPr lang="zh-CN" altLang="en-US"/>
                </a:p>
              </p:txBody>
            </p:sp>
          </p:grpSp>
          <p:grpSp>
            <p:nvGrpSpPr>
              <p:cNvPr id="15459" name="Group 573"/>
              <p:cNvGrpSpPr/>
              <p:nvPr/>
            </p:nvGrpSpPr>
            <p:grpSpPr bwMode="auto">
              <a:xfrm>
                <a:off x="1884" y="3100"/>
                <a:ext cx="396" cy="202"/>
                <a:chOff x="3312" y="2727"/>
                <a:chExt cx="396" cy="202"/>
              </a:xfrm>
            </p:grpSpPr>
            <p:sp>
              <p:nvSpPr>
                <p:cNvPr id="15463" name="Oval 574"/>
                <p:cNvSpPr>
                  <a:spLocks noChangeArrowheads="1"/>
                </p:cNvSpPr>
                <p:nvPr/>
              </p:nvSpPr>
              <p:spPr bwMode="auto">
                <a:xfrm>
                  <a:off x="3312" y="2736"/>
                  <a:ext cx="384" cy="192"/>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5464" name="Text Box 575"/>
                <p:cNvSpPr txBox="1">
                  <a:spLocks noChangeArrowheads="1"/>
                </p:cNvSpPr>
                <p:nvPr/>
              </p:nvSpPr>
              <p:spPr bwMode="auto">
                <a:xfrm>
                  <a:off x="3324" y="2727"/>
                  <a:ext cx="384" cy="202"/>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101</a:t>
                  </a:r>
                </a:p>
              </p:txBody>
            </p:sp>
          </p:grpSp>
          <p:sp>
            <p:nvSpPr>
              <p:cNvPr id="15460" name="Line 576"/>
              <p:cNvSpPr>
                <a:spLocks noChangeShapeType="1"/>
              </p:cNvSpPr>
              <p:nvPr/>
            </p:nvSpPr>
            <p:spPr bwMode="auto">
              <a:xfrm>
                <a:off x="924" y="3312"/>
                <a:ext cx="0" cy="144"/>
              </a:xfrm>
              <a:prstGeom prst="line">
                <a:avLst/>
              </a:prstGeom>
              <a:noFill/>
              <a:ln w="9525">
                <a:solidFill>
                  <a:schemeClr val="tx1"/>
                </a:solidFill>
                <a:round/>
                <a:tailEnd type="triangle" w="med" len="med"/>
              </a:ln>
            </p:spPr>
            <p:txBody>
              <a:bodyPr/>
              <a:lstStyle/>
              <a:p>
                <a:endParaRPr lang="zh-CN" altLang="en-US"/>
              </a:p>
            </p:txBody>
          </p:sp>
          <p:sp>
            <p:nvSpPr>
              <p:cNvPr id="15461" name="Line 577"/>
              <p:cNvSpPr>
                <a:spLocks noChangeShapeType="1"/>
              </p:cNvSpPr>
              <p:nvPr/>
            </p:nvSpPr>
            <p:spPr bwMode="auto">
              <a:xfrm>
                <a:off x="1500" y="3312"/>
                <a:ext cx="0" cy="144"/>
              </a:xfrm>
              <a:prstGeom prst="line">
                <a:avLst/>
              </a:prstGeom>
              <a:noFill/>
              <a:ln w="9525">
                <a:solidFill>
                  <a:schemeClr val="tx1"/>
                </a:solidFill>
                <a:round/>
                <a:tailEnd type="triangle" w="med" len="med"/>
              </a:ln>
            </p:spPr>
            <p:txBody>
              <a:bodyPr/>
              <a:lstStyle/>
              <a:p>
                <a:endParaRPr lang="zh-CN" altLang="en-US"/>
              </a:p>
            </p:txBody>
          </p:sp>
          <p:sp>
            <p:nvSpPr>
              <p:cNvPr id="15462" name="Line 578"/>
              <p:cNvSpPr>
                <a:spLocks noChangeShapeType="1"/>
              </p:cNvSpPr>
              <p:nvPr/>
            </p:nvSpPr>
            <p:spPr bwMode="auto">
              <a:xfrm flipH="1">
                <a:off x="1702" y="3180"/>
                <a:ext cx="170" cy="0"/>
              </a:xfrm>
              <a:prstGeom prst="line">
                <a:avLst/>
              </a:prstGeom>
              <a:noFill/>
              <a:ln w="9525">
                <a:solidFill>
                  <a:schemeClr val="tx1"/>
                </a:solidFill>
                <a:round/>
                <a:tailEnd type="triangle" w="med" len="med"/>
              </a:ln>
            </p:spPr>
            <p:txBody>
              <a:bodyPr/>
              <a:lstStyle/>
              <a:p>
                <a:endParaRPr lang="zh-CN" altLang="en-US"/>
              </a:p>
            </p:txBody>
          </p:sp>
        </p:grpSp>
      </p:grpSp>
      <p:grpSp>
        <p:nvGrpSpPr>
          <p:cNvPr id="21" name="Group 143"/>
          <p:cNvGrpSpPr/>
          <p:nvPr/>
        </p:nvGrpSpPr>
        <p:grpSpPr bwMode="auto">
          <a:xfrm>
            <a:off x="10248901" y="3683001"/>
            <a:ext cx="334963" cy="2303463"/>
            <a:chOff x="5496" y="2320"/>
            <a:chExt cx="211" cy="1451"/>
          </a:xfrm>
        </p:grpSpPr>
        <p:sp>
          <p:nvSpPr>
            <p:cNvPr id="15447" name="Text Box 144"/>
            <p:cNvSpPr txBox="1">
              <a:spLocks noChangeArrowheads="1"/>
            </p:cNvSpPr>
            <p:nvPr/>
          </p:nvSpPr>
          <p:spPr bwMode="black">
            <a:xfrm>
              <a:off x="5496" y="2320"/>
              <a:ext cx="196" cy="231"/>
            </a:xfrm>
            <a:prstGeom prst="rect">
              <a:avLst/>
            </a:prstGeom>
            <a:noFill/>
            <a:ln w="9525" algn="ctr">
              <a:noFill/>
              <a:miter lim="800000"/>
            </a:ln>
            <a:effectLst>
              <a:prstShdw prst="shdw13" dist="53882" dir="13500000">
                <a:srgbClr val="808080">
                  <a:alpha val="50000"/>
                </a:srgbClr>
              </a:prstShdw>
            </a:effectLst>
          </p:spPr>
          <p:txBody>
            <a:bodyPr wrap="none">
              <a:spAutoFit/>
            </a:bodyPr>
            <a:lstStyle/>
            <a:p>
              <a:pPr algn="l"/>
              <a:r>
                <a:rPr lang="en-US" altLang="zh-CN" b="0"/>
                <a:t>1</a:t>
              </a:r>
            </a:p>
          </p:txBody>
        </p:sp>
        <p:sp>
          <p:nvSpPr>
            <p:cNvPr id="15448" name="Text Box 145"/>
            <p:cNvSpPr txBox="1">
              <a:spLocks noChangeArrowheads="1"/>
            </p:cNvSpPr>
            <p:nvPr/>
          </p:nvSpPr>
          <p:spPr bwMode="black">
            <a:xfrm>
              <a:off x="5511" y="2561"/>
              <a:ext cx="196" cy="231"/>
            </a:xfrm>
            <a:prstGeom prst="rect">
              <a:avLst/>
            </a:prstGeom>
            <a:noFill/>
            <a:ln w="9525" algn="ctr">
              <a:noFill/>
              <a:miter lim="800000"/>
            </a:ln>
            <a:effectLst>
              <a:prstShdw prst="shdw13" dist="53882" dir="13500000">
                <a:srgbClr val="808080">
                  <a:alpha val="50000"/>
                </a:srgbClr>
              </a:prstShdw>
            </a:effectLst>
          </p:spPr>
          <p:txBody>
            <a:bodyPr wrap="none">
              <a:spAutoFit/>
            </a:bodyPr>
            <a:lstStyle/>
            <a:p>
              <a:pPr algn="l"/>
              <a:r>
                <a:rPr lang="en-US" altLang="zh-CN" b="0"/>
                <a:t>2</a:t>
              </a:r>
            </a:p>
          </p:txBody>
        </p:sp>
        <p:sp>
          <p:nvSpPr>
            <p:cNvPr id="15449" name="Text Box 146"/>
            <p:cNvSpPr txBox="1">
              <a:spLocks noChangeArrowheads="1"/>
            </p:cNvSpPr>
            <p:nvPr/>
          </p:nvSpPr>
          <p:spPr bwMode="black">
            <a:xfrm>
              <a:off x="5511" y="2850"/>
              <a:ext cx="196" cy="231"/>
            </a:xfrm>
            <a:prstGeom prst="rect">
              <a:avLst/>
            </a:prstGeom>
            <a:noFill/>
            <a:ln w="9525" algn="ctr">
              <a:noFill/>
              <a:miter lim="800000"/>
            </a:ln>
            <a:effectLst>
              <a:prstShdw prst="shdw13" dist="53882" dir="13500000">
                <a:srgbClr val="808080">
                  <a:alpha val="50000"/>
                </a:srgbClr>
              </a:prstShdw>
            </a:effectLst>
          </p:spPr>
          <p:txBody>
            <a:bodyPr wrap="none">
              <a:spAutoFit/>
            </a:bodyPr>
            <a:lstStyle/>
            <a:p>
              <a:pPr algn="l"/>
              <a:r>
                <a:rPr lang="en-US" altLang="zh-CN" b="0"/>
                <a:t>3</a:t>
              </a:r>
            </a:p>
          </p:txBody>
        </p:sp>
        <p:sp>
          <p:nvSpPr>
            <p:cNvPr id="15450" name="Text Box 147"/>
            <p:cNvSpPr txBox="1">
              <a:spLocks noChangeArrowheads="1"/>
            </p:cNvSpPr>
            <p:nvPr/>
          </p:nvSpPr>
          <p:spPr bwMode="black">
            <a:xfrm>
              <a:off x="5511" y="3540"/>
              <a:ext cx="196" cy="231"/>
            </a:xfrm>
            <a:prstGeom prst="rect">
              <a:avLst/>
            </a:prstGeom>
            <a:noFill/>
            <a:ln w="9525" algn="ctr">
              <a:noFill/>
              <a:miter lim="800000"/>
            </a:ln>
            <a:effectLst>
              <a:prstShdw prst="shdw13" dist="53882" dir="13500000">
                <a:srgbClr val="808080">
                  <a:alpha val="50000"/>
                </a:srgbClr>
              </a:prstShdw>
            </a:effectLst>
          </p:spPr>
          <p:txBody>
            <a:bodyPr wrap="none">
              <a:spAutoFit/>
            </a:bodyPr>
            <a:lstStyle/>
            <a:p>
              <a:pPr algn="l"/>
              <a:r>
                <a:rPr lang="en-US" altLang="zh-CN" b="0"/>
                <a:t>4</a:t>
              </a:r>
            </a:p>
          </p:txBody>
        </p:sp>
        <p:sp>
          <p:nvSpPr>
            <p:cNvPr id="15451" name="Text Box 148"/>
            <p:cNvSpPr txBox="1">
              <a:spLocks noChangeArrowheads="1"/>
            </p:cNvSpPr>
            <p:nvPr/>
          </p:nvSpPr>
          <p:spPr bwMode="black">
            <a:xfrm>
              <a:off x="5511" y="3331"/>
              <a:ext cx="196" cy="231"/>
            </a:xfrm>
            <a:prstGeom prst="rect">
              <a:avLst/>
            </a:prstGeom>
            <a:noFill/>
            <a:ln w="9525" algn="ctr">
              <a:noFill/>
              <a:miter lim="800000"/>
            </a:ln>
            <a:effectLst>
              <a:prstShdw prst="shdw13" dist="53882" dir="13500000">
                <a:srgbClr val="808080">
                  <a:alpha val="50000"/>
                </a:srgbClr>
              </a:prstShdw>
            </a:effectLst>
          </p:spPr>
          <p:txBody>
            <a:bodyPr wrap="none">
              <a:spAutoFit/>
            </a:bodyPr>
            <a:lstStyle/>
            <a:p>
              <a:pPr algn="l"/>
              <a:r>
                <a:rPr lang="en-US" altLang="zh-CN" b="0"/>
                <a:t>5</a:t>
              </a:r>
            </a:p>
          </p:txBody>
        </p:sp>
      </p:grpSp>
      <p:grpSp>
        <p:nvGrpSpPr>
          <p:cNvPr id="15375" name="Group 151"/>
          <p:cNvGrpSpPr/>
          <p:nvPr/>
        </p:nvGrpSpPr>
        <p:grpSpPr bwMode="auto">
          <a:xfrm>
            <a:off x="3048000" y="1268413"/>
            <a:ext cx="6019800" cy="1600200"/>
            <a:chOff x="816" y="1651"/>
            <a:chExt cx="3792" cy="1008"/>
          </a:xfrm>
        </p:grpSpPr>
        <p:grpSp>
          <p:nvGrpSpPr>
            <p:cNvPr id="15376" name="Group 149"/>
            <p:cNvGrpSpPr/>
            <p:nvPr/>
          </p:nvGrpSpPr>
          <p:grpSpPr bwMode="auto">
            <a:xfrm>
              <a:off x="816" y="1651"/>
              <a:ext cx="3792" cy="1008"/>
              <a:chOff x="816" y="987"/>
              <a:chExt cx="3792" cy="1008"/>
            </a:xfrm>
          </p:grpSpPr>
          <p:grpSp>
            <p:nvGrpSpPr>
              <p:cNvPr id="15378" name="Group 438"/>
              <p:cNvGrpSpPr/>
              <p:nvPr/>
            </p:nvGrpSpPr>
            <p:grpSpPr bwMode="auto">
              <a:xfrm>
                <a:off x="1344" y="1187"/>
                <a:ext cx="480" cy="701"/>
                <a:chOff x="1344" y="912"/>
                <a:chExt cx="480" cy="734"/>
              </a:xfrm>
            </p:grpSpPr>
            <p:grpSp>
              <p:nvGrpSpPr>
                <p:cNvPr id="15438" name="Group 439"/>
                <p:cNvGrpSpPr/>
                <p:nvPr/>
              </p:nvGrpSpPr>
              <p:grpSpPr bwMode="auto">
                <a:xfrm>
                  <a:off x="1344" y="912"/>
                  <a:ext cx="480" cy="528"/>
                  <a:chOff x="1344" y="912"/>
                  <a:chExt cx="480" cy="528"/>
                </a:xfrm>
              </p:grpSpPr>
              <p:sp>
                <p:nvSpPr>
                  <p:cNvPr id="15440" name="Rectangle 440"/>
                  <p:cNvSpPr>
                    <a:spLocks noChangeArrowheads="1"/>
                  </p:cNvSpPr>
                  <p:nvPr/>
                </p:nvSpPr>
                <p:spPr bwMode="auto">
                  <a:xfrm>
                    <a:off x="1344" y="912"/>
                    <a:ext cx="432" cy="528"/>
                  </a:xfrm>
                  <a:prstGeom prst="rect">
                    <a:avLst/>
                  </a:prstGeom>
                  <a:noFill/>
                  <a:ln w="28575">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5441" name="Text Box 441"/>
                  <p:cNvSpPr txBox="1">
                    <a:spLocks noChangeArrowheads="1"/>
                  </p:cNvSpPr>
                  <p:nvPr/>
                </p:nvSpPr>
                <p:spPr bwMode="auto">
                  <a:xfrm>
                    <a:off x="1344" y="912"/>
                    <a:ext cx="288" cy="188"/>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1D</a:t>
                    </a:r>
                  </a:p>
                </p:txBody>
              </p:sp>
              <p:sp>
                <p:nvSpPr>
                  <p:cNvPr id="15442" name="Oval 442"/>
                  <p:cNvSpPr>
                    <a:spLocks noChangeArrowheads="1"/>
                  </p:cNvSpPr>
                  <p:nvPr/>
                </p:nvSpPr>
                <p:spPr bwMode="auto">
                  <a:xfrm>
                    <a:off x="1776" y="1344"/>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5443" name="Text Box 443"/>
                  <p:cNvSpPr txBox="1">
                    <a:spLocks noChangeArrowheads="1"/>
                  </p:cNvSpPr>
                  <p:nvPr/>
                </p:nvSpPr>
                <p:spPr bwMode="auto">
                  <a:xfrm>
                    <a:off x="1584" y="912"/>
                    <a:ext cx="240" cy="188"/>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5444" name="Text Box 444"/>
                  <p:cNvSpPr txBox="1">
                    <a:spLocks noChangeArrowheads="1"/>
                  </p:cNvSpPr>
                  <p:nvPr/>
                </p:nvSpPr>
                <p:spPr bwMode="auto">
                  <a:xfrm>
                    <a:off x="1584" y="1248"/>
                    <a:ext cx="240" cy="188"/>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5445" name="Line 445"/>
                  <p:cNvSpPr>
                    <a:spLocks noChangeShapeType="1"/>
                  </p:cNvSpPr>
                  <p:nvPr/>
                </p:nvSpPr>
                <p:spPr bwMode="auto">
                  <a:xfrm>
                    <a:off x="1650" y="1262"/>
                    <a:ext cx="48" cy="0"/>
                  </a:xfrm>
                  <a:prstGeom prst="line">
                    <a:avLst/>
                  </a:prstGeom>
                  <a:noFill/>
                  <a:ln w="9525">
                    <a:solidFill>
                      <a:schemeClr val="tx1"/>
                    </a:solidFill>
                    <a:round/>
                  </a:ln>
                </p:spPr>
                <p:txBody>
                  <a:bodyPr/>
                  <a:lstStyle/>
                  <a:p>
                    <a:endParaRPr lang="zh-CN" altLang="en-US"/>
                  </a:p>
                </p:txBody>
              </p:sp>
              <p:sp>
                <p:nvSpPr>
                  <p:cNvPr id="15446" name="AutoShape 446"/>
                  <p:cNvSpPr>
                    <a:spLocks noChangeArrowheads="1"/>
                  </p:cNvSpPr>
                  <p:nvPr/>
                </p:nvSpPr>
                <p:spPr bwMode="auto">
                  <a:xfrm rot="5400000">
                    <a:off x="1344" y="1131"/>
                    <a:ext cx="96" cy="96"/>
                  </a:xfrm>
                  <a:prstGeom prst="triangle">
                    <a:avLst>
                      <a:gd name="adj" fmla="val 50000"/>
                    </a:avLst>
                  </a:prstGeom>
                  <a:noFill/>
                  <a:ln w="12700">
                    <a:solidFill>
                      <a:schemeClr val="tx1"/>
                    </a:solidFill>
                    <a:miter lim="800000"/>
                  </a:ln>
                </p:spPr>
                <p:txBody>
                  <a:bodyPr rot="10800000" vert="eaVert"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sp>
              <p:nvSpPr>
                <p:cNvPr id="15439" name="Text Box 447"/>
                <p:cNvSpPr txBox="1">
                  <a:spLocks noChangeArrowheads="1"/>
                </p:cNvSpPr>
                <p:nvPr/>
              </p:nvSpPr>
              <p:spPr bwMode="auto">
                <a:xfrm>
                  <a:off x="1392" y="1440"/>
                  <a:ext cx="432" cy="206"/>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FF</a:t>
                  </a:r>
                  <a:r>
                    <a:rPr lang="en-US" altLang="zh-CN" sz="1600" baseline="-25000">
                      <a:solidFill>
                        <a:schemeClr val="hlink"/>
                      </a:solidFill>
                      <a:ea typeface="Gulim" panose="020B0600000101010101" pitchFamily="50" charset="-127"/>
                    </a:rPr>
                    <a:t>0</a:t>
                  </a:r>
                  <a:endParaRPr lang="en-US" altLang="zh-CN" sz="1600">
                    <a:solidFill>
                      <a:schemeClr val="hlink"/>
                    </a:solidFill>
                    <a:ea typeface="Gulim" panose="020B0600000101010101" pitchFamily="50" charset="-127"/>
                  </a:endParaRPr>
                </a:p>
              </p:txBody>
            </p:sp>
          </p:grpSp>
          <p:grpSp>
            <p:nvGrpSpPr>
              <p:cNvPr id="15379" name="Group 448"/>
              <p:cNvGrpSpPr/>
              <p:nvPr/>
            </p:nvGrpSpPr>
            <p:grpSpPr bwMode="auto">
              <a:xfrm>
                <a:off x="2208" y="1187"/>
                <a:ext cx="480" cy="701"/>
                <a:chOff x="1344" y="912"/>
                <a:chExt cx="480" cy="734"/>
              </a:xfrm>
            </p:grpSpPr>
            <p:grpSp>
              <p:nvGrpSpPr>
                <p:cNvPr id="15429" name="Group 449"/>
                <p:cNvGrpSpPr/>
                <p:nvPr/>
              </p:nvGrpSpPr>
              <p:grpSpPr bwMode="auto">
                <a:xfrm>
                  <a:off x="1344" y="912"/>
                  <a:ext cx="480" cy="528"/>
                  <a:chOff x="1344" y="912"/>
                  <a:chExt cx="480" cy="528"/>
                </a:xfrm>
              </p:grpSpPr>
              <p:sp>
                <p:nvSpPr>
                  <p:cNvPr id="15431" name="Rectangle 450"/>
                  <p:cNvSpPr>
                    <a:spLocks noChangeArrowheads="1"/>
                  </p:cNvSpPr>
                  <p:nvPr/>
                </p:nvSpPr>
                <p:spPr bwMode="auto">
                  <a:xfrm>
                    <a:off x="1344" y="912"/>
                    <a:ext cx="432" cy="528"/>
                  </a:xfrm>
                  <a:prstGeom prst="rect">
                    <a:avLst/>
                  </a:prstGeom>
                  <a:noFill/>
                  <a:ln w="28575">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5432" name="Text Box 451"/>
                  <p:cNvSpPr txBox="1">
                    <a:spLocks noChangeArrowheads="1"/>
                  </p:cNvSpPr>
                  <p:nvPr/>
                </p:nvSpPr>
                <p:spPr bwMode="auto">
                  <a:xfrm>
                    <a:off x="1344" y="912"/>
                    <a:ext cx="288" cy="188"/>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1D</a:t>
                    </a:r>
                  </a:p>
                </p:txBody>
              </p:sp>
              <p:sp>
                <p:nvSpPr>
                  <p:cNvPr id="15433" name="Oval 452"/>
                  <p:cNvSpPr>
                    <a:spLocks noChangeArrowheads="1"/>
                  </p:cNvSpPr>
                  <p:nvPr/>
                </p:nvSpPr>
                <p:spPr bwMode="auto">
                  <a:xfrm>
                    <a:off x="1776" y="1344"/>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5434" name="Text Box 453"/>
                  <p:cNvSpPr txBox="1">
                    <a:spLocks noChangeArrowheads="1"/>
                  </p:cNvSpPr>
                  <p:nvPr/>
                </p:nvSpPr>
                <p:spPr bwMode="auto">
                  <a:xfrm>
                    <a:off x="1584" y="912"/>
                    <a:ext cx="240" cy="188"/>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5435" name="Text Box 454"/>
                  <p:cNvSpPr txBox="1">
                    <a:spLocks noChangeArrowheads="1"/>
                  </p:cNvSpPr>
                  <p:nvPr/>
                </p:nvSpPr>
                <p:spPr bwMode="auto">
                  <a:xfrm>
                    <a:off x="1584" y="1248"/>
                    <a:ext cx="240" cy="188"/>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5436" name="Line 455"/>
                  <p:cNvSpPr>
                    <a:spLocks noChangeShapeType="1"/>
                  </p:cNvSpPr>
                  <p:nvPr/>
                </p:nvSpPr>
                <p:spPr bwMode="auto">
                  <a:xfrm>
                    <a:off x="1650" y="1262"/>
                    <a:ext cx="48" cy="0"/>
                  </a:xfrm>
                  <a:prstGeom prst="line">
                    <a:avLst/>
                  </a:prstGeom>
                  <a:noFill/>
                  <a:ln w="9525">
                    <a:solidFill>
                      <a:schemeClr val="tx1"/>
                    </a:solidFill>
                    <a:round/>
                  </a:ln>
                </p:spPr>
                <p:txBody>
                  <a:bodyPr/>
                  <a:lstStyle/>
                  <a:p>
                    <a:endParaRPr lang="zh-CN" altLang="en-US"/>
                  </a:p>
                </p:txBody>
              </p:sp>
              <p:sp>
                <p:nvSpPr>
                  <p:cNvPr id="15437" name="AutoShape 456"/>
                  <p:cNvSpPr>
                    <a:spLocks noChangeArrowheads="1"/>
                  </p:cNvSpPr>
                  <p:nvPr/>
                </p:nvSpPr>
                <p:spPr bwMode="auto">
                  <a:xfrm rot="5400000">
                    <a:off x="1344" y="1131"/>
                    <a:ext cx="96" cy="96"/>
                  </a:xfrm>
                  <a:prstGeom prst="triangle">
                    <a:avLst>
                      <a:gd name="adj" fmla="val 50000"/>
                    </a:avLst>
                  </a:prstGeom>
                  <a:noFill/>
                  <a:ln w="12700">
                    <a:solidFill>
                      <a:schemeClr val="tx1"/>
                    </a:solidFill>
                    <a:miter lim="800000"/>
                  </a:ln>
                </p:spPr>
                <p:txBody>
                  <a:bodyPr rot="10800000" vert="eaVert"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sp>
              <p:nvSpPr>
                <p:cNvPr id="15430" name="Text Box 457"/>
                <p:cNvSpPr txBox="1">
                  <a:spLocks noChangeArrowheads="1"/>
                </p:cNvSpPr>
                <p:nvPr/>
              </p:nvSpPr>
              <p:spPr bwMode="auto">
                <a:xfrm>
                  <a:off x="1392" y="1440"/>
                  <a:ext cx="432" cy="206"/>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FF</a:t>
                  </a:r>
                  <a:r>
                    <a:rPr lang="en-US" altLang="zh-CN" sz="1600" baseline="-25000">
                      <a:solidFill>
                        <a:schemeClr val="hlink"/>
                      </a:solidFill>
                      <a:ea typeface="Gulim" panose="020B0600000101010101" pitchFamily="50" charset="-127"/>
                    </a:rPr>
                    <a:t>1</a:t>
                  </a:r>
                  <a:endParaRPr lang="en-US" altLang="zh-CN" sz="1600">
                    <a:solidFill>
                      <a:schemeClr val="hlink"/>
                    </a:solidFill>
                    <a:ea typeface="Gulim" panose="020B0600000101010101" pitchFamily="50" charset="-127"/>
                  </a:endParaRPr>
                </a:p>
              </p:txBody>
            </p:sp>
          </p:grpSp>
          <p:grpSp>
            <p:nvGrpSpPr>
              <p:cNvPr id="15380" name="Group 458"/>
              <p:cNvGrpSpPr/>
              <p:nvPr/>
            </p:nvGrpSpPr>
            <p:grpSpPr bwMode="auto">
              <a:xfrm>
                <a:off x="3015" y="1162"/>
                <a:ext cx="525" cy="727"/>
                <a:chOff x="3015" y="885"/>
                <a:chExt cx="525" cy="762"/>
              </a:xfrm>
            </p:grpSpPr>
            <p:sp>
              <p:nvSpPr>
                <p:cNvPr id="15418" name="Rectangle 459"/>
                <p:cNvSpPr>
                  <a:spLocks noChangeArrowheads="1"/>
                </p:cNvSpPr>
                <p:nvPr/>
              </p:nvSpPr>
              <p:spPr bwMode="auto">
                <a:xfrm>
                  <a:off x="3024" y="912"/>
                  <a:ext cx="432" cy="528"/>
                </a:xfrm>
                <a:prstGeom prst="rect">
                  <a:avLst/>
                </a:prstGeom>
                <a:noFill/>
                <a:ln w="28575">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5419" name="Text Box 460"/>
                <p:cNvSpPr txBox="1">
                  <a:spLocks noChangeArrowheads="1"/>
                </p:cNvSpPr>
                <p:nvPr/>
              </p:nvSpPr>
              <p:spPr bwMode="auto">
                <a:xfrm>
                  <a:off x="3120" y="912"/>
                  <a:ext cx="288" cy="188"/>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1D</a:t>
                  </a:r>
                </a:p>
              </p:txBody>
            </p:sp>
            <p:sp>
              <p:nvSpPr>
                <p:cNvPr id="15420" name="Oval 461"/>
                <p:cNvSpPr>
                  <a:spLocks noChangeArrowheads="1"/>
                </p:cNvSpPr>
                <p:nvPr/>
              </p:nvSpPr>
              <p:spPr bwMode="auto">
                <a:xfrm>
                  <a:off x="3456" y="1344"/>
                  <a:ext cx="48" cy="48"/>
                </a:xfrm>
                <a:prstGeom prst="ellipse">
                  <a:avLst/>
                </a:prstGeom>
                <a:noFill/>
                <a:ln w="19050">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5421" name="Text Box 462"/>
                <p:cNvSpPr txBox="1">
                  <a:spLocks noChangeArrowheads="1"/>
                </p:cNvSpPr>
                <p:nvPr/>
              </p:nvSpPr>
              <p:spPr bwMode="auto">
                <a:xfrm>
                  <a:off x="3300" y="912"/>
                  <a:ext cx="240" cy="188"/>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5422" name="Text Box 463"/>
                <p:cNvSpPr txBox="1">
                  <a:spLocks noChangeArrowheads="1"/>
                </p:cNvSpPr>
                <p:nvPr/>
              </p:nvSpPr>
              <p:spPr bwMode="auto">
                <a:xfrm>
                  <a:off x="3276" y="1248"/>
                  <a:ext cx="240" cy="189"/>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Q</a:t>
                  </a:r>
                </a:p>
              </p:txBody>
            </p:sp>
            <p:sp>
              <p:nvSpPr>
                <p:cNvPr id="15423" name="Line 464"/>
                <p:cNvSpPr>
                  <a:spLocks noChangeShapeType="1"/>
                </p:cNvSpPr>
                <p:nvPr/>
              </p:nvSpPr>
              <p:spPr bwMode="auto">
                <a:xfrm>
                  <a:off x="3342" y="1263"/>
                  <a:ext cx="48" cy="0"/>
                </a:xfrm>
                <a:prstGeom prst="line">
                  <a:avLst/>
                </a:prstGeom>
                <a:noFill/>
                <a:ln w="9525">
                  <a:solidFill>
                    <a:schemeClr val="tx1"/>
                  </a:solidFill>
                  <a:round/>
                </a:ln>
              </p:spPr>
              <p:txBody>
                <a:bodyPr/>
                <a:lstStyle/>
                <a:p>
                  <a:endParaRPr lang="zh-CN" altLang="en-US"/>
                </a:p>
              </p:txBody>
            </p:sp>
            <p:sp>
              <p:nvSpPr>
                <p:cNvPr id="15424" name="AutoShape 465"/>
                <p:cNvSpPr>
                  <a:spLocks noChangeArrowheads="1"/>
                </p:cNvSpPr>
                <p:nvPr/>
              </p:nvSpPr>
              <p:spPr bwMode="auto">
                <a:xfrm rot="5400000">
                  <a:off x="3024" y="1131"/>
                  <a:ext cx="96" cy="96"/>
                </a:xfrm>
                <a:prstGeom prst="triangle">
                  <a:avLst>
                    <a:gd name="adj" fmla="val 50000"/>
                  </a:avLst>
                </a:prstGeom>
                <a:noFill/>
                <a:ln w="12700">
                  <a:solidFill>
                    <a:schemeClr val="tx1"/>
                  </a:solidFill>
                  <a:miter lim="800000"/>
                </a:ln>
              </p:spPr>
              <p:txBody>
                <a:bodyPr rot="10800000" vert="eaVert"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5425" name="Text Box 466"/>
                <p:cNvSpPr txBox="1">
                  <a:spLocks noChangeArrowheads="1"/>
                </p:cNvSpPr>
                <p:nvPr/>
              </p:nvSpPr>
              <p:spPr bwMode="auto">
                <a:xfrm>
                  <a:off x="3072" y="1440"/>
                  <a:ext cx="432" cy="207"/>
                </a:xfrm>
                <a:prstGeom prst="rect">
                  <a:avLst/>
                </a:prstGeom>
                <a:noFill/>
                <a:ln w="9525">
                  <a:noFill/>
                  <a:miter lim="800000"/>
                </a:ln>
              </p:spPr>
              <p:txBody>
                <a:bodyPr>
                  <a:spAutoFit/>
                </a:bodyPr>
                <a:lstStyle/>
                <a:p>
                  <a:pPr eaLnBrk="0" hangingPunct="0"/>
                  <a:r>
                    <a:rPr lang="en-US" altLang="zh-CN" sz="1600">
                      <a:solidFill>
                        <a:schemeClr val="hlink"/>
                      </a:solidFill>
                      <a:ea typeface="Gulim" panose="020B0600000101010101" pitchFamily="50" charset="-127"/>
                    </a:rPr>
                    <a:t>FF</a:t>
                  </a:r>
                  <a:r>
                    <a:rPr lang="en-US" altLang="zh-CN" sz="1600" baseline="-25000">
                      <a:solidFill>
                        <a:schemeClr val="hlink"/>
                      </a:solidFill>
                      <a:ea typeface="Gulim" panose="020B0600000101010101" pitchFamily="50" charset="-127"/>
                    </a:rPr>
                    <a:t>2</a:t>
                  </a:r>
                  <a:endParaRPr lang="en-US" altLang="zh-CN" sz="1600">
                    <a:solidFill>
                      <a:schemeClr val="hlink"/>
                    </a:solidFill>
                    <a:ea typeface="Gulim" panose="020B0600000101010101" pitchFamily="50" charset="-127"/>
                  </a:endParaRPr>
                </a:p>
              </p:txBody>
            </p:sp>
            <p:grpSp>
              <p:nvGrpSpPr>
                <p:cNvPr id="15426" name="Group 467"/>
                <p:cNvGrpSpPr/>
                <p:nvPr/>
              </p:nvGrpSpPr>
              <p:grpSpPr bwMode="auto">
                <a:xfrm>
                  <a:off x="3015" y="885"/>
                  <a:ext cx="240" cy="195"/>
                  <a:chOff x="2526" y="2325"/>
                  <a:chExt cx="240" cy="171"/>
                </a:xfrm>
              </p:grpSpPr>
              <p:sp>
                <p:nvSpPr>
                  <p:cNvPr id="15427" name="Rectangle 468"/>
                  <p:cNvSpPr>
                    <a:spLocks noChangeArrowheads="1"/>
                  </p:cNvSpPr>
                  <p:nvPr/>
                </p:nvSpPr>
                <p:spPr bwMode="auto">
                  <a:xfrm>
                    <a:off x="2544" y="2352"/>
                    <a:ext cx="144" cy="144"/>
                  </a:xfrm>
                  <a:prstGeom prst="rect">
                    <a:avLst/>
                  </a:prstGeom>
                  <a:noFill/>
                  <a:ln w="12700">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5428" name="Text Box 469"/>
                  <p:cNvSpPr txBox="1">
                    <a:spLocks noChangeArrowheads="1"/>
                  </p:cNvSpPr>
                  <p:nvPr/>
                </p:nvSpPr>
                <p:spPr bwMode="auto">
                  <a:xfrm>
                    <a:off x="2526" y="2325"/>
                    <a:ext cx="240" cy="165"/>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&amp;</a:t>
                    </a:r>
                  </a:p>
                </p:txBody>
              </p:sp>
            </p:grpSp>
          </p:grpSp>
          <p:sp>
            <p:nvSpPr>
              <p:cNvPr id="15381" name="Line 470"/>
              <p:cNvSpPr>
                <a:spLocks noChangeShapeType="1"/>
              </p:cNvSpPr>
              <p:nvPr/>
            </p:nvSpPr>
            <p:spPr bwMode="auto">
              <a:xfrm>
                <a:off x="2640" y="1325"/>
                <a:ext cx="384" cy="0"/>
              </a:xfrm>
              <a:prstGeom prst="line">
                <a:avLst/>
              </a:prstGeom>
              <a:noFill/>
              <a:ln w="9525">
                <a:solidFill>
                  <a:schemeClr val="tx1"/>
                </a:solidFill>
                <a:round/>
              </a:ln>
            </p:spPr>
            <p:txBody>
              <a:bodyPr/>
              <a:lstStyle/>
              <a:p>
                <a:endParaRPr lang="zh-CN" altLang="en-US"/>
              </a:p>
            </p:txBody>
          </p:sp>
          <p:sp>
            <p:nvSpPr>
              <p:cNvPr id="15382" name="Line 471"/>
              <p:cNvSpPr>
                <a:spLocks noChangeShapeType="1"/>
              </p:cNvSpPr>
              <p:nvPr/>
            </p:nvSpPr>
            <p:spPr bwMode="auto">
              <a:xfrm>
                <a:off x="1776" y="1279"/>
                <a:ext cx="432" cy="0"/>
              </a:xfrm>
              <a:prstGeom prst="line">
                <a:avLst/>
              </a:prstGeom>
              <a:noFill/>
              <a:ln w="9525">
                <a:solidFill>
                  <a:schemeClr val="tx1"/>
                </a:solidFill>
                <a:round/>
              </a:ln>
            </p:spPr>
            <p:txBody>
              <a:bodyPr/>
              <a:lstStyle/>
              <a:p>
                <a:endParaRPr lang="zh-CN" altLang="en-US"/>
              </a:p>
            </p:txBody>
          </p:sp>
          <p:sp>
            <p:nvSpPr>
              <p:cNvPr id="15383" name="Line 472"/>
              <p:cNvSpPr>
                <a:spLocks noChangeShapeType="1"/>
              </p:cNvSpPr>
              <p:nvPr/>
            </p:nvSpPr>
            <p:spPr bwMode="auto">
              <a:xfrm flipV="1">
                <a:off x="2016" y="1096"/>
                <a:ext cx="0" cy="183"/>
              </a:xfrm>
              <a:prstGeom prst="line">
                <a:avLst/>
              </a:prstGeom>
              <a:noFill/>
              <a:ln w="9525">
                <a:solidFill>
                  <a:schemeClr val="tx1"/>
                </a:solidFill>
                <a:round/>
              </a:ln>
            </p:spPr>
            <p:txBody>
              <a:bodyPr/>
              <a:lstStyle/>
              <a:p>
                <a:endParaRPr lang="zh-CN" altLang="en-US"/>
              </a:p>
            </p:txBody>
          </p:sp>
          <p:sp>
            <p:nvSpPr>
              <p:cNvPr id="15384" name="Line 473"/>
              <p:cNvSpPr>
                <a:spLocks noChangeShapeType="1"/>
              </p:cNvSpPr>
              <p:nvPr/>
            </p:nvSpPr>
            <p:spPr bwMode="auto">
              <a:xfrm>
                <a:off x="2037" y="1096"/>
                <a:ext cx="843" cy="0"/>
              </a:xfrm>
              <a:prstGeom prst="line">
                <a:avLst/>
              </a:prstGeom>
              <a:noFill/>
              <a:ln w="9525">
                <a:solidFill>
                  <a:schemeClr val="tx1"/>
                </a:solidFill>
                <a:round/>
              </a:ln>
            </p:spPr>
            <p:txBody>
              <a:bodyPr/>
              <a:lstStyle/>
              <a:p>
                <a:endParaRPr lang="zh-CN" altLang="en-US"/>
              </a:p>
            </p:txBody>
          </p:sp>
          <p:sp>
            <p:nvSpPr>
              <p:cNvPr id="15385" name="Line 474"/>
              <p:cNvSpPr>
                <a:spLocks noChangeShapeType="1"/>
              </p:cNvSpPr>
              <p:nvPr/>
            </p:nvSpPr>
            <p:spPr bwMode="auto">
              <a:xfrm>
                <a:off x="2880" y="1096"/>
                <a:ext cx="0" cy="137"/>
              </a:xfrm>
              <a:prstGeom prst="line">
                <a:avLst/>
              </a:prstGeom>
              <a:noFill/>
              <a:ln w="9525">
                <a:solidFill>
                  <a:schemeClr val="tx1"/>
                </a:solidFill>
                <a:round/>
              </a:ln>
            </p:spPr>
            <p:txBody>
              <a:bodyPr/>
              <a:lstStyle/>
              <a:p>
                <a:endParaRPr lang="zh-CN" altLang="en-US"/>
              </a:p>
            </p:txBody>
          </p:sp>
          <p:sp>
            <p:nvSpPr>
              <p:cNvPr id="15386" name="Line 475"/>
              <p:cNvSpPr>
                <a:spLocks noChangeShapeType="1"/>
              </p:cNvSpPr>
              <p:nvPr/>
            </p:nvSpPr>
            <p:spPr bwMode="auto">
              <a:xfrm>
                <a:off x="2880" y="1233"/>
                <a:ext cx="144" cy="0"/>
              </a:xfrm>
              <a:prstGeom prst="line">
                <a:avLst/>
              </a:prstGeom>
              <a:noFill/>
              <a:ln w="9525">
                <a:solidFill>
                  <a:schemeClr val="tx1"/>
                </a:solidFill>
                <a:round/>
              </a:ln>
            </p:spPr>
            <p:txBody>
              <a:bodyPr/>
              <a:lstStyle/>
              <a:p>
                <a:endParaRPr lang="zh-CN" altLang="en-US"/>
              </a:p>
            </p:txBody>
          </p:sp>
          <p:grpSp>
            <p:nvGrpSpPr>
              <p:cNvPr id="15387" name="Group 476"/>
              <p:cNvGrpSpPr/>
              <p:nvPr/>
            </p:nvGrpSpPr>
            <p:grpSpPr bwMode="auto">
              <a:xfrm>
                <a:off x="3984" y="1187"/>
                <a:ext cx="240" cy="275"/>
                <a:chOff x="3984" y="864"/>
                <a:chExt cx="240" cy="288"/>
              </a:xfrm>
            </p:grpSpPr>
            <p:sp>
              <p:nvSpPr>
                <p:cNvPr id="15415" name="Rectangle 477"/>
                <p:cNvSpPr>
                  <a:spLocks noChangeArrowheads="1"/>
                </p:cNvSpPr>
                <p:nvPr/>
              </p:nvSpPr>
              <p:spPr bwMode="auto">
                <a:xfrm>
                  <a:off x="3984" y="864"/>
                  <a:ext cx="192" cy="288"/>
                </a:xfrm>
                <a:prstGeom prst="rect">
                  <a:avLst/>
                </a:prstGeom>
                <a:noFill/>
                <a:ln w="28575">
                  <a:solidFill>
                    <a:schemeClr val="tx1"/>
                  </a:solidFill>
                  <a:miter lim="800000"/>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5416" name="Text Box 478"/>
                <p:cNvSpPr txBox="1">
                  <a:spLocks noChangeArrowheads="1"/>
                </p:cNvSpPr>
                <p:nvPr/>
              </p:nvSpPr>
              <p:spPr bwMode="auto">
                <a:xfrm>
                  <a:off x="3984" y="912"/>
                  <a:ext cx="240" cy="188"/>
                </a:xfrm>
                <a:prstGeom prst="rect">
                  <a:avLst/>
                </a:prstGeom>
                <a:noFill/>
                <a:ln w="9525">
                  <a:noFill/>
                  <a:miter lim="800000"/>
                </a:ln>
              </p:spPr>
              <p:txBody>
                <a:bodyPr>
                  <a:spAutoFit/>
                </a:bodyPr>
                <a:lstStyle/>
                <a:p>
                  <a:pPr algn="just" eaLnBrk="0" hangingPunct="0"/>
                  <a:r>
                    <a:rPr lang="en-US" altLang="zh-CN" sz="1400">
                      <a:solidFill>
                        <a:schemeClr val="hlink"/>
                      </a:solidFill>
                      <a:ea typeface="Gulim" panose="020B0600000101010101" pitchFamily="50" charset="-127"/>
                    </a:rPr>
                    <a:t>&amp;</a:t>
                  </a:r>
                </a:p>
              </p:txBody>
            </p:sp>
            <p:sp>
              <p:nvSpPr>
                <p:cNvPr id="15417" name="Oval 479"/>
                <p:cNvSpPr>
                  <a:spLocks noChangeArrowheads="1"/>
                </p:cNvSpPr>
                <p:nvPr/>
              </p:nvSpPr>
              <p:spPr bwMode="auto">
                <a:xfrm>
                  <a:off x="4176" y="987"/>
                  <a:ext cx="48" cy="48"/>
                </a:xfrm>
                <a:prstGeom prst="ellipse">
                  <a:avLst/>
                </a:prstGeom>
                <a:no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grpSp>
          <p:sp>
            <p:nvSpPr>
              <p:cNvPr id="15388" name="Line 480"/>
              <p:cNvSpPr>
                <a:spLocks noChangeShapeType="1"/>
              </p:cNvSpPr>
              <p:nvPr/>
            </p:nvSpPr>
            <p:spPr bwMode="auto">
              <a:xfrm>
                <a:off x="3456" y="1279"/>
                <a:ext cx="528" cy="0"/>
              </a:xfrm>
              <a:prstGeom prst="line">
                <a:avLst/>
              </a:prstGeom>
              <a:noFill/>
              <a:ln w="9525">
                <a:solidFill>
                  <a:schemeClr val="tx1"/>
                </a:solidFill>
                <a:round/>
              </a:ln>
            </p:spPr>
            <p:txBody>
              <a:bodyPr/>
              <a:lstStyle/>
              <a:p>
                <a:endParaRPr lang="zh-CN" altLang="en-US"/>
              </a:p>
            </p:txBody>
          </p:sp>
          <p:grpSp>
            <p:nvGrpSpPr>
              <p:cNvPr id="15389" name="Group 481"/>
              <p:cNvGrpSpPr/>
              <p:nvPr/>
            </p:nvGrpSpPr>
            <p:grpSpPr bwMode="auto">
              <a:xfrm>
                <a:off x="1824" y="1399"/>
                <a:ext cx="2160" cy="596"/>
                <a:chOff x="1824" y="1152"/>
                <a:chExt cx="2160" cy="624"/>
              </a:xfrm>
            </p:grpSpPr>
            <p:sp>
              <p:nvSpPr>
                <p:cNvPr id="15410" name="Line 482"/>
                <p:cNvSpPr>
                  <a:spLocks noChangeShapeType="1"/>
                </p:cNvSpPr>
                <p:nvPr/>
              </p:nvSpPr>
              <p:spPr bwMode="auto">
                <a:xfrm>
                  <a:off x="1824" y="1392"/>
                  <a:ext cx="144" cy="0"/>
                </a:xfrm>
                <a:prstGeom prst="line">
                  <a:avLst/>
                </a:prstGeom>
                <a:noFill/>
                <a:ln w="9525">
                  <a:solidFill>
                    <a:schemeClr val="tx1"/>
                  </a:solidFill>
                  <a:round/>
                </a:ln>
              </p:spPr>
              <p:txBody>
                <a:bodyPr/>
                <a:lstStyle/>
                <a:p>
                  <a:endParaRPr lang="zh-CN" altLang="en-US"/>
                </a:p>
              </p:txBody>
            </p:sp>
            <p:sp>
              <p:nvSpPr>
                <p:cNvPr id="15411" name="Line 483"/>
                <p:cNvSpPr>
                  <a:spLocks noChangeShapeType="1"/>
                </p:cNvSpPr>
                <p:nvPr/>
              </p:nvSpPr>
              <p:spPr bwMode="auto">
                <a:xfrm>
                  <a:off x="1968" y="1392"/>
                  <a:ext cx="0" cy="384"/>
                </a:xfrm>
                <a:prstGeom prst="line">
                  <a:avLst/>
                </a:prstGeom>
                <a:noFill/>
                <a:ln w="9525">
                  <a:solidFill>
                    <a:schemeClr val="tx1"/>
                  </a:solidFill>
                  <a:round/>
                </a:ln>
              </p:spPr>
              <p:txBody>
                <a:bodyPr/>
                <a:lstStyle/>
                <a:p>
                  <a:endParaRPr lang="zh-CN" altLang="en-US"/>
                </a:p>
              </p:txBody>
            </p:sp>
            <p:sp>
              <p:nvSpPr>
                <p:cNvPr id="15412" name="Line 484"/>
                <p:cNvSpPr>
                  <a:spLocks noChangeShapeType="1"/>
                </p:cNvSpPr>
                <p:nvPr/>
              </p:nvSpPr>
              <p:spPr bwMode="auto">
                <a:xfrm>
                  <a:off x="1968" y="1776"/>
                  <a:ext cx="1872" cy="0"/>
                </a:xfrm>
                <a:prstGeom prst="line">
                  <a:avLst/>
                </a:prstGeom>
                <a:noFill/>
                <a:ln w="9525">
                  <a:solidFill>
                    <a:schemeClr val="tx1"/>
                  </a:solidFill>
                  <a:round/>
                </a:ln>
              </p:spPr>
              <p:txBody>
                <a:bodyPr/>
                <a:lstStyle/>
                <a:p>
                  <a:endParaRPr lang="zh-CN" altLang="en-US"/>
                </a:p>
              </p:txBody>
            </p:sp>
            <p:sp>
              <p:nvSpPr>
                <p:cNvPr id="15413" name="Line 485"/>
                <p:cNvSpPr>
                  <a:spLocks noChangeShapeType="1"/>
                </p:cNvSpPr>
                <p:nvPr/>
              </p:nvSpPr>
              <p:spPr bwMode="auto">
                <a:xfrm flipV="1">
                  <a:off x="3840" y="1152"/>
                  <a:ext cx="0" cy="624"/>
                </a:xfrm>
                <a:prstGeom prst="line">
                  <a:avLst/>
                </a:prstGeom>
                <a:noFill/>
                <a:ln w="9525">
                  <a:solidFill>
                    <a:schemeClr val="tx1"/>
                  </a:solidFill>
                  <a:round/>
                </a:ln>
              </p:spPr>
              <p:txBody>
                <a:bodyPr/>
                <a:lstStyle/>
                <a:p>
                  <a:endParaRPr lang="zh-CN" altLang="en-US"/>
                </a:p>
              </p:txBody>
            </p:sp>
            <p:sp>
              <p:nvSpPr>
                <p:cNvPr id="15414" name="Line 486"/>
                <p:cNvSpPr>
                  <a:spLocks noChangeShapeType="1"/>
                </p:cNvSpPr>
                <p:nvPr/>
              </p:nvSpPr>
              <p:spPr bwMode="auto">
                <a:xfrm>
                  <a:off x="3840" y="1152"/>
                  <a:ext cx="144" cy="0"/>
                </a:xfrm>
                <a:prstGeom prst="line">
                  <a:avLst/>
                </a:prstGeom>
                <a:noFill/>
                <a:ln w="9525">
                  <a:solidFill>
                    <a:schemeClr val="tx1"/>
                  </a:solidFill>
                  <a:round/>
                </a:ln>
              </p:spPr>
              <p:txBody>
                <a:bodyPr/>
                <a:lstStyle/>
                <a:p>
                  <a:endParaRPr lang="zh-CN" altLang="en-US"/>
                </a:p>
              </p:txBody>
            </p:sp>
          </p:grpSp>
          <p:sp>
            <p:nvSpPr>
              <p:cNvPr id="15390" name="Line 487"/>
              <p:cNvSpPr>
                <a:spLocks noChangeShapeType="1"/>
              </p:cNvSpPr>
              <p:nvPr/>
            </p:nvSpPr>
            <p:spPr bwMode="auto">
              <a:xfrm>
                <a:off x="2880" y="1462"/>
                <a:ext cx="144" cy="0"/>
              </a:xfrm>
              <a:prstGeom prst="line">
                <a:avLst/>
              </a:prstGeom>
              <a:noFill/>
              <a:ln w="9525">
                <a:solidFill>
                  <a:schemeClr val="tx1"/>
                </a:solidFill>
                <a:round/>
              </a:ln>
            </p:spPr>
            <p:txBody>
              <a:bodyPr/>
              <a:lstStyle/>
              <a:p>
                <a:endParaRPr lang="zh-CN" altLang="en-US"/>
              </a:p>
            </p:txBody>
          </p:sp>
          <p:sp>
            <p:nvSpPr>
              <p:cNvPr id="15391" name="Line 488"/>
              <p:cNvSpPr>
                <a:spLocks noChangeShapeType="1"/>
              </p:cNvSpPr>
              <p:nvPr/>
            </p:nvSpPr>
            <p:spPr bwMode="auto">
              <a:xfrm>
                <a:off x="2880" y="1462"/>
                <a:ext cx="0" cy="459"/>
              </a:xfrm>
              <a:prstGeom prst="line">
                <a:avLst/>
              </a:prstGeom>
              <a:noFill/>
              <a:ln w="9525">
                <a:solidFill>
                  <a:schemeClr val="tx1"/>
                </a:solidFill>
                <a:round/>
              </a:ln>
            </p:spPr>
            <p:txBody>
              <a:bodyPr/>
              <a:lstStyle/>
              <a:p>
                <a:endParaRPr lang="zh-CN" altLang="en-US"/>
              </a:p>
            </p:txBody>
          </p:sp>
          <p:grpSp>
            <p:nvGrpSpPr>
              <p:cNvPr id="7" name="Group 490"/>
              <p:cNvGrpSpPr/>
              <p:nvPr/>
            </p:nvGrpSpPr>
            <p:grpSpPr bwMode="auto">
              <a:xfrm>
                <a:off x="2112" y="1453"/>
                <a:ext cx="96" cy="458"/>
                <a:chOff x="2112" y="1200"/>
                <a:chExt cx="96" cy="480"/>
              </a:xfrm>
            </p:grpSpPr>
            <p:sp>
              <p:nvSpPr>
                <p:cNvPr id="15408" name="Line 491"/>
                <p:cNvSpPr>
                  <a:spLocks noChangeShapeType="1"/>
                </p:cNvSpPr>
                <p:nvPr/>
              </p:nvSpPr>
              <p:spPr bwMode="auto">
                <a:xfrm>
                  <a:off x="2112" y="1200"/>
                  <a:ext cx="96" cy="0"/>
                </a:xfrm>
                <a:prstGeom prst="line">
                  <a:avLst/>
                </a:prstGeom>
                <a:noFill/>
                <a:ln w="9525">
                  <a:solidFill>
                    <a:schemeClr val="tx1"/>
                  </a:solidFill>
                  <a:round/>
                </a:ln>
              </p:spPr>
              <p:txBody>
                <a:bodyPr/>
                <a:lstStyle/>
                <a:p>
                  <a:endParaRPr lang="zh-CN" altLang="en-US"/>
                </a:p>
              </p:txBody>
            </p:sp>
            <p:sp>
              <p:nvSpPr>
                <p:cNvPr id="15409" name="Line 492"/>
                <p:cNvSpPr>
                  <a:spLocks noChangeShapeType="1"/>
                </p:cNvSpPr>
                <p:nvPr/>
              </p:nvSpPr>
              <p:spPr bwMode="auto">
                <a:xfrm>
                  <a:off x="2112" y="1200"/>
                  <a:ext cx="0" cy="480"/>
                </a:xfrm>
                <a:prstGeom prst="line">
                  <a:avLst/>
                </a:prstGeom>
                <a:noFill/>
                <a:ln w="9525">
                  <a:solidFill>
                    <a:schemeClr val="tx1"/>
                  </a:solidFill>
                  <a:round/>
                </a:ln>
              </p:spPr>
              <p:txBody>
                <a:bodyPr/>
                <a:lstStyle/>
                <a:p>
                  <a:endParaRPr lang="zh-CN" altLang="en-US"/>
                </a:p>
              </p:txBody>
            </p:sp>
          </p:grpSp>
          <p:grpSp>
            <p:nvGrpSpPr>
              <p:cNvPr id="8" name="Group 493"/>
              <p:cNvGrpSpPr/>
              <p:nvPr/>
            </p:nvGrpSpPr>
            <p:grpSpPr bwMode="auto">
              <a:xfrm>
                <a:off x="1248" y="1457"/>
                <a:ext cx="96" cy="459"/>
                <a:chOff x="2112" y="1200"/>
                <a:chExt cx="96" cy="480"/>
              </a:xfrm>
            </p:grpSpPr>
            <p:sp>
              <p:nvSpPr>
                <p:cNvPr id="15406" name="Line 494"/>
                <p:cNvSpPr>
                  <a:spLocks noChangeShapeType="1"/>
                </p:cNvSpPr>
                <p:nvPr/>
              </p:nvSpPr>
              <p:spPr bwMode="auto">
                <a:xfrm>
                  <a:off x="2112" y="1200"/>
                  <a:ext cx="96" cy="0"/>
                </a:xfrm>
                <a:prstGeom prst="line">
                  <a:avLst/>
                </a:prstGeom>
                <a:noFill/>
                <a:ln w="9525">
                  <a:solidFill>
                    <a:schemeClr val="tx1"/>
                  </a:solidFill>
                  <a:round/>
                </a:ln>
              </p:spPr>
              <p:txBody>
                <a:bodyPr/>
                <a:lstStyle/>
                <a:p>
                  <a:endParaRPr lang="zh-CN" altLang="en-US"/>
                </a:p>
              </p:txBody>
            </p:sp>
            <p:sp>
              <p:nvSpPr>
                <p:cNvPr id="15407" name="Line 495"/>
                <p:cNvSpPr>
                  <a:spLocks noChangeShapeType="1"/>
                </p:cNvSpPr>
                <p:nvPr/>
              </p:nvSpPr>
              <p:spPr bwMode="auto">
                <a:xfrm>
                  <a:off x="2112" y="1200"/>
                  <a:ext cx="0" cy="480"/>
                </a:xfrm>
                <a:prstGeom prst="line">
                  <a:avLst/>
                </a:prstGeom>
                <a:noFill/>
                <a:ln w="9525">
                  <a:solidFill>
                    <a:schemeClr val="tx1"/>
                  </a:solidFill>
                  <a:round/>
                </a:ln>
              </p:spPr>
              <p:txBody>
                <a:bodyPr/>
                <a:lstStyle/>
                <a:p>
                  <a:endParaRPr lang="zh-CN" altLang="en-US"/>
                </a:p>
              </p:txBody>
            </p:sp>
          </p:grpSp>
          <p:grpSp>
            <p:nvGrpSpPr>
              <p:cNvPr id="9" name="Group 496"/>
              <p:cNvGrpSpPr/>
              <p:nvPr/>
            </p:nvGrpSpPr>
            <p:grpSpPr bwMode="auto">
              <a:xfrm>
                <a:off x="1200" y="987"/>
                <a:ext cx="2400" cy="641"/>
                <a:chOff x="1200" y="720"/>
                <a:chExt cx="2400" cy="672"/>
              </a:xfrm>
            </p:grpSpPr>
            <p:sp>
              <p:nvSpPr>
                <p:cNvPr id="15401" name="Line 497"/>
                <p:cNvSpPr>
                  <a:spLocks noChangeShapeType="1"/>
                </p:cNvSpPr>
                <p:nvPr/>
              </p:nvSpPr>
              <p:spPr bwMode="auto">
                <a:xfrm>
                  <a:off x="3504" y="1392"/>
                  <a:ext cx="96" cy="0"/>
                </a:xfrm>
                <a:prstGeom prst="line">
                  <a:avLst/>
                </a:prstGeom>
                <a:noFill/>
                <a:ln w="9525">
                  <a:solidFill>
                    <a:schemeClr val="tx1"/>
                  </a:solidFill>
                  <a:round/>
                </a:ln>
              </p:spPr>
              <p:txBody>
                <a:bodyPr/>
                <a:lstStyle/>
                <a:p>
                  <a:endParaRPr lang="zh-CN" altLang="en-US"/>
                </a:p>
              </p:txBody>
            </p:sp>
            <p:sp>
              <p:nvSpPr>
                <p:cNvPr id="15402" name="Line 498"/>
                <p:cNvSpPr>
                  <a:spLocks noChangeShapeType="1"/>
                </p:cNvSpPr>
                <p:nvPr/>
              </p:nvSpPr>
              <p:spPr bwMode="auto">
                <a:xfrm flipV="1">
                  <a:off x="3600" y="720"/>
                  <a:ext cx="0" cy="672"/>
                </a:xfrm>
                <a:prstGeom prst="line">
                  <a:avLst/>
                </a:prstGeom>
                <a:noFill/>
                <a:ln w="9525">
                  <a:solidFill>
                    <a:schemeClr val="tx1"/>
                  </a:solidFill>
                  <a:round/>
                </a:ln>
              </p:spPr>
              <p:txBody>
                <a:bodyPr/>
                <a:lstStyle/>
                <a:p>
                  <a:endParaRPr lang="zh-CN" altLang="en-US"/>
                </a:p>
              </p:txBody>
            </p:sp>
            <p:sp>
              <p:nvSpPr>
                <p:cNvPr id="15403" name="Line 499"/>
                <p:cNvSpPr>
                  <a:spLocks noChangeShapeType="1"/>
                </p:cNvSpPr>
                <p:nvPr/>
              </p:nvSpPr>
              <p:spPr bwMode="auto">
                <a:xfrm flipH="1">
                  <a:off x="1200" y="720"/>
                  <a:ext cx="2400" cy="0"/>
                </a:xfrm>
                <a:prstGeom prst="line">
                  <a:avLst/>
                </a:prstGeom>
                <a:noFill/>
                <a:ln w="9525">
                  <a:solidFill>
                    <a:schemeClr val="tx1"/>
                  </a:solidFill>
                  <a:round/>
                </a:ln>
              </p:spPr>
              <p:txBody>
                <a:bodyPr/>
                <a:lstStyle/>
                <a:p>
                  <a:endParaRPr lang="zh-CN" altLang="en-US"/>
                </a:p>
              </p:txBody>
            </p:sp>
            <p:sp>
              <p:nvSpPr>
                <p:cNvPr id="15404" name="Line 500"/>
                <p:cNvSpPr>
                  <a:spLocks noChangeShapeType="1"/>
                </p:cNvSpPr>
                <p:nvPr/>
              </p:nvSpPr>
              <p:spPr bwMode="auto">
                <a:xfrm>
                  <a:off x="1200" y="720"/>
                  <a:ext cx="0" cy="288"/>
                </a:xfrm>
                <a:prstGeom prst="line">
                  <a:avLst/>
                </a:prstGeom>
                <a:noFill/>
                <a:ln w="9525">
                  <a:solidFill>
                    <a:schemeClr val="tx1"/>
                  </a:solidFill>
                  <a:round/>
                </a:ln>
              </p:spPr>
              <p:txBody>
                <a:bodyPr/>
                <a:lstStyle/>
                <a:p>
                  <a:endParaRPr lang="zh-CN" altLang="en-US"/>
                </a:p>
              </p:txBody>
            </p:sp>
            <p:sp>
              <p:nvSpPr>
                <p:cNvPr id="15405" name="Line 501"/>
                <p:cNvSpPr>
                  <a:spLocks noChangeShapeType="1"/>
                </p:cNvSpPr>
                <p:nvPr/>
              </p:nvSpPr>
              <p:spPr bwMode="auto">
                <a:xfrm>
                  <a:off x="1200" y="1008"/>
                  <a:ext cx="144" cy="0"/>
                </a:xfrm>
                <a:prstGeom prst="line">
                  <a:avLst/>
                </a:prstGeom>
                <a:noFill/>
                <a:ln w="9525">
                  <a:solidFill>
                    <a:schemeClr val="tx1"/>
                  </a:solidFill>
                  <a:round/>
                </a:ln>
              </p:spPr>
              <p:txBody>
                <a:bodyPr/>
                <a:lstStyle/>
                <a:p>
                  <a:endParaRPr lang="zh-CN" altLang="en-US"/>
                </a:p>
              </p:txBody>
            </p:sp>
          </p:grpSp>
          <p:sp>
            <p:nvSpPr>
              <p:cNvPr id="15395" name="Oval 502"/>
              <p:cNvSpPr>
                <a:spLocks noChangeArrowheads="1"/>
              </p:cNvSpPr>
              <p:nvPr/>
            </p:nvSpPr>
            <p:spPr bwMode="auto">
              <a:xfrm>
                <a:off x="1989" y="1259"/>
                <a:ext cx="48" cy="46"/>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5396" name="Oval 503"/>
              <p:cNvSpPr>
                <a:spLocks noChangeArrowheads="1"/>
              </p:cNvSpPr>
              <p:nvPr/>
            </p:nvSpPr>
            <p:spPr bwMode="auto">
              <a:xfrm>
                <a:off x="2085" y="1901"/>
                <a:ext cx="48" cy="45"/>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5397" name="Oval 504"/>
              <p:cNvSpPr>
                <a:spLocks noChangeArrowheads="1"/>
              </p:cNvSpPr>
              <p:nvPr/>
            </p:nvSpPr>
            <p:spPr bwMode="auto">
              <a:xfrm>
                <a:off x="1218" y="1903"/>
                <a:ext cx="48" cy="46"/>
              </a:xfrm>
              <a:prstGeom prst="ellipse">
                <a:avLst/>
              </a:prstGeom>
              <a:solidFill>
                <a:schemeClr val="tx1"/>
              </a:solidFill>
              <a:ln w="9525">
                <a:solidFill>
                  <a:schemeClr val="tx1"/>
                </a:solidFill>
                <a:round/>
              </a:ln>
            </p:spPr>
            <p:txBody>
              <a:bodyPr wrap="none" anchor="ctr"/>
              <a:lstStyle/>
              <a:p>
                <a:pPr algn="dist">
                  <a:spcBef>
                    <a:spcPct val="0"/>
                  </a:spcBef>
                </a:pPr>
                <a:endParaRPr lang="zh-CN" altLang="en-US" sz="4000">
                  <a:solidFill>
                    <a:schemeClr val="hlink"/>
                  </a:solidFill>
                  <a:latin typeface="Arial" panose="020B0604020202020204" pitchFamily="34" charset="0"/>
                  <a:ea typeface="Gulim" panose="020B0600000101010101" pitchFamily="50" charset="-127"/>
                </a:endParaRPr>
              </a:p>
            </p:txBody>
          </p:sp>
          <p:sp>
            <p:nvSpPr>
              <p:cNvPr id="15398" name="Line 505"/>
              <p:cNvSpPr>
                <a:spLocks noChangeShapeType="1"/>
              </p:cNvSpPr>
              <p:nvPr/>
            </p:nvSpPr>
            <p:spPr bwMode="auto">
              <a:xfrm>
                <a:off x="4224" y="1325"/>
                <a:ext cx="240" cy="0"/>
              </a:xfrm>
              <a:prstGeom prst="line">
                <a:avLst/>
              </a:prstGeom>
              <a:noFill/>
              <a:ln w="9525">
                <a:solidFill>
                  <a:schemeClr val="tx1"/>
                </a:solidFill>
                <a:round/>
              </a:ln>
            </p:spPr>
            <p:txBody>
              <a:bodyPr/>
              <a:lstStyle/>
              <a:p>
                <a:endParaRPr lang="zh-CN" altLang="en-US"/>
              </a:p>
            </p:txBody>
          </p:sp>
          <p:sp>
            <p:nvSpPr>
              <p:cNvPr id="15399" name="Text Box 506"/>
              <p:cNvSpPr txBox="1">
                <a:spLocks noChangeArrowheads="1"/>
              </p:cNvSpPr>
              <p:nvPr/>
            </p:nvSpPr>
            <p:spPr bwMode="auto">
              <a:xfrm>
                <a:off x="816" y="1737"/>
                <a:ext cx="384"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CP</a:t>
                </a:r>
              </a:p>
            </p:txBody>
          </p:sp>
          <p:sp>
            <p:nvSpPr>
              <p:cNvPr id="15400" name="Text Box 507"/>
              <p:cNvSpPr txBox="1">
                <a:spLocks noChangeArrowheads="1"/>
              </p:cNvSpPr>
              <p:nvPr/>
            </p:nvSpPr>
            <p:spPr bwMode="auto">
              <a:xfrm>
                <a:off x="4320" y="1325"/>
                <a:ext cx="288" cy="197"/>
              </a:xfrm>
              <a:prstGeom prst="rect">
                <a:avLst/>
              </a:prstGeom>
              <a:noFill/>
              <a:ln w="9525">
                <a:noFill/>
                <a:miter lim="800000"/>
              </a:ln>
            </p:spPr>
            <p:txBody>
              <a:bodyPr>
                <a:spAutoFit/>
              </a:bodyPr>
              <a:lstStyle/>
              <a:p>
                <a:pPr algn="just" eaLnBrk="0" hangingPunct="0"/>
                <a:r>
                  <a:rPr lang="en-US" altLang="zh-CN" sz="1600">
                    <a:solidFill>
                      <a:schemeClr val="hlink"/>
                    </a:solidFill>
                    <a:ea typeface="Gulim" panose="020B0600000101010101" pitchFamily="50" charset="-127"/>
                  </a:rPr>
                  <a:t>C</a:t>
                </a:r>
              </a:p>
            </p:txBody>
          </p:sp>
        </p:grpSp>
        <p:sp>
          <p:nvSpPr>
            <p:cNvPr id="15377" name="Line 150"/>
            <p:cNvSpPr>
              <a:spLocks noChangeShapeType="1"/>
            </p:cNvSpPr>
            <p:nvPr/>
          </p:nvSpPr>
          <p:spPr bwMode="black">
            <a:xfrm>
              <a:off x="816" y="2591"/>
              <a:ext cx="2064" cy="0"/>
            </a:xfrm>
            <a:prstGeom prst="line">
              <a:avLst/>
            </a:prstGeom>
            <a:noFill/>
            <a:ln w="9525">
              <a:solidFill>
                <a:schemeClr val="tx1"/>
              </a:solidFill>
              <a:round/>
            </a:ln>
          </p:spPr>
          <p:txBody>
            <a:bodyPr wrap="none" anchor="ctr">
              <a:spAutoFit/>
            </a:bodyPr>
            <a:lstStyle/>
            <a:p>
              <a:endParaRPr lang="zh-CN" altLang="en-US"/>
            </a:p>
          </p:txBody>
        </p:sp>
      </p:grpSp>
      <p:pic>
        <p:nvPicPr>
          <p:cNvPr id="10" name="图片 9"/>
          <p:cNvPicPr>
            <a:picLocks noChangeAspect="1"/>
          </p:cNvPicPr>
          <p:nvPr/>
        </p:nvPicPr>
        <p:blipFill rotWithShape="1">
          <a:blip r:embed="rId11"/>
          <a:srcRect t="4141"/>
          <a:stretch/>
        </p:blipFill>
        <p:spPr>
          <a:xfrm>
            <a:off x="2415100" y="3209015"/>
            <a:ext cx="4323385" cy="1120328"/>
          </a:xfrm>
          <a:prstGeom prst="rect">
            <a:avLst/>
          </a:prstGeom>
        </p:spPr>
      </p:pic>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mple">
  <a:themeElements>
    <a:clrScheme name="sample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D528D"/>
        </a:dk1>
        <a:lt1>
          <a:srgbClr val="FFFFFF"/>
        </a:lt1>
        <a:dk2>
          <a:srgbClr val="000000"/>
        </a:dk2>
        <a:lt2>
          <a:srgbClr val="C0C0C0"/>
        </a:lt2>
        <a:accent1>
          <a:srgbClr val="4EA693"/>
        </a:accent1>
        <a:accent2>
          <a:srgbClr val="ABA755"/>
        </a:accent2>
        <a:accent3>
          <a:srgbClr val="FFFFFF"/>
        </a:accent3>
        <a:accent4>
          <a:srgbClr val="174578"/>
        </a:accent4>
        <a:accent5>
          <a:srgbClr val="B2D0C8"/>
        </a:accent5>
        <a:accent6>
          <a:srgbClr val="9B974C"/>
        </a:accent6>
        <a:hlink>
          <a:srgbClr val="3981B7"/>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24B98"/>
        </a:dk1>
        <a:lt1>
          <a:srgbClr val="FFFFFF"/>
        </a:lt1>
        <a:dk2>
          <a:srgbClr val="000000"/>
        </a:dk2>
        <a:lt2>
          <a:srgbClr val="DDDDDD"/>
        </a:lt2>
        <a:accent1>
          <a:srgbClr val="4976D1"/>
        </a:accent1>
        <a:accent2>
          <a:srgbClr val="4CB494"/>
        </a:accent2>
        <a:accent3>
          <a:srgbClr val="FFFFFF"/>
        </a:accent3>
        <a:accent4>
          <a:srgbClr val="0E3F81"/>
        </a:accent4>
        <a:accent5>
          <a:srgbClr val="B1BDE5"/>
        </a:accent5>
        <a:accent6>
          <a:srgbClr val="44A386"/>
        </a:accent6>
        <a:hlink>
          <a:srgbClr val="0099CC"/>
        </a:hlink>
        <a:folHlink>
          <a:srgbClr val="969696"/>
        </a:folHlink>
      </a:clrScheme>
      <a:clrMap bg1="lt1" tx1="dk1" bg2="lt2" tx2="dk2" accent1="accent1" accent2="accent2" accent3="accent3" accent4="accent4" accent5="accent5" accent6="accent6" hlink="hlink" folHlink="folHlink"/>
    </a:extraClrScheme>
    <a:extraClrScheme>
      <a:clrScheme name="sample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DESIGNC">
  <a:themeElements>
    <a:clrScheme name="">
      <a:dk1>
        <a:srgbClr val="C0C0C0"/>
      </a:dk1>
      <a:lt1>
        <a:srgbClr val="FFFF00"/>
      </a:lt1>
      <a:dk2>
        <a:srgbClr val="FF0000"/>
      </a:dk2>
      <a:lt2>
        <a:srgbClr val="FFFF00"/>
      </a:lt2>
      <a:accent1>
        <a:srgbClr val="33CC33"/>
      </a:accent1>
      <a:accent2>
        <a:srgbClr val="0000FF"/>
      </a:accent2>
      <a:accent3>
        <a:srgbClr val="FFAAAA"/>
      </a:accent3>
      <a:accent4>
        <a:srgbClr val="DADA00"/>
      </a:accent4>
      <a:accent5>
        <a:srgbClr val="ADE2AD"/>
      </a:accent5>
      <a:accent6>
        <a:srgbClr val="0000E7"/>
      </a:accent6>
      <a:hlink>
        <a:srgbClr val="0099FF"/>
      </a:hlink>
      <a:folHlink>
        <a:srgbClr val="FF99FF"/>
      </a:folHlink>
    </a:clrScheme>
    <a:fontScheme name="CDESIGNC">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ESIGN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DESIGN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DESIGN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DESIGN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DESIGN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DESIGN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DESIGN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DESIGNC 8">
        <a:dk1>
          <a:srgbClr val="000000"/>
        </a:dk1>
        <a:lt1>
          <a:srgbClr val="FF0000"/>
        </a:lt1>
        <a:dk2>
          <a:srgbClr val="000000"/>
        </a:dk2>
        <a:lt2>
          <a:srgbClr val="C0C0C0"/>
        </a:lt2>
        <a:accent1>
          <a:srgbClr val="FEE002"/>
        </a:accent1>
        <a:accent2>
          <a:srgbClr val="3333CC"/>
        </a:accent2>
        <a:accent3>
          <a:srgbClr val="FFAAAA"/>
        </a:accent3>
        <a:accent4>
          <a:srgbClr val="000000"/>
        </a:accent4>
        <a:accent5>
          <a:srgbClr val="FEEDAA"/>
        </a:accent5>
        <a:accent6>
          <a:srgbClr val="2D2DB9"/>
        </a:accent6>
        <a:hlink>
          <a:srgbClr val="0099FF"/>
        </a:hlink>
        <a:folHlink>
          <a:srgbClr val="FF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sampl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29685</Words>
  <Application>Microsoft Office PowerPoint</Application>
  <PresentationFormat>宽屏</PresentationFormat>
  <Paragraphs>3887</Paragraphs>
  <Slides>207</Slides>
  <Notes>207</Notes>
  <HiddenSlides>0</HiddenSlides>
  <MMClips>0</MMClips>
  <ScaleCrop>false</ScaleCrop>
  <HeadingPairs>
    <vt:vector size="8" baseType="variant">
      <vt:variant>
        <vt:lpstr>已用的字体</vt:lpstr>
      </vt:variant>
      <vt:variant>
        <vt:i4>23</vt:i4>
      </vt:variant>
      <vt:variant>
        <vt:lpstr>主题</vt:lpstr>
      </vt:variant>
      <vt:variant>
        <vt:i4>3</vt:i4>
      </vt:variant>
      <vt:variant>
        <vt:lpstr>嵌入 OLE 服务器</vt:lpstr>
      </vt:variant>
      <vt:variant>
        <vt:i4>5</vt:i4>
      </vt:variant>
      <vt:variant>
        <vt:lpstr>幻灯片标题</vt:lpstr>
      </vt:variant>
      <vt:variant>
        <vt:i4>207</vt:i4>
      </vt:variant>
    </vt:vector>
  </HeadingPairs>
  <TitlesOfParts>
    <vt:vector size="238" baseType="lpstr">
      <vt:lpstr>Gulim</vt:lpstr>
      <vt:lpstr>等线</vt:lpstr>
      <vt:lpstr>等线 Light</vt:lpstr>
      <vt:lpstr>黑体</vt:lpstr>
      <vt:lpstr>华文楷体</vt:lpstr>
      <vt:lpstr>华文行楷</vt:lpstr>
      <vt:lpstr>楷体</vt:lpstr>
      <vt:lpstr>楷体_GB2312</vt:lpstr>
      <vt:lpstr>隶书</vt:lpstr>
      <vt:lpstr>宋体</vt:lpstr>
      <vt:lpstr>宋体-18030</vt:lpstr>
      <vt:lpstr>幼圆</vt:lpstr>
      <vt:lpstr>Arial</vt:lpstr>
      <vt:lpstr>Calibri</vt:lpstr>
      <vt:lpstr>Calibri Light</vt:lpstr>
      <vt:lpstr>Georgia</vt:lpstr>
      <vt:lpstr>Lucida Sans Unicode</vt:lpstr>
      <vt:lpstr>Symbol</vt:lpstr>
      <vt:lpstr>Tahoma</vt:lpstr>
      <vt:lpstr>Times New Roman</vt:lpstr>
      <vt:lpstr>Verdana</vt:lpstr>
      <vt:lpstr>Wingdings</vt:lpstr>
      <vt:lpstr>Wingdings 2</vt:lpstr>
      <vt:lpstr>sample</vt:lpstr>
      <vt:lpstr>CDESIGNC</vt:lpstr>
      <vt:lpstr>1_sample</vt:lpstr>
      <vt:lpstr>公式</vt:lpstr>
      <vt:lpstr>Document</vt:lpstr>
      <vt:lpstr>Equation</vt:lpstr>
      <vt:lpstr>位图图像</vt:lpstr>
      <vt:lpstr>Microsoft 公式 3.0</vt:lpstr>
      <vt:lpstr>PowerPoint 演示文稿</vt:lpstr>
      <vt:lpstr>PowerPoint 演示文稿</vt:lpstr>
      <vt:lpstr>本　章　重　点</vt:lpstr>
      <vt:lpstr>9.1  概述 </vt:lpstr>
      <vt:lpstr>时序逻辑电路分类</vt:lpstr>
      <vt:lpstr>9.1.1时序逻辑电路的描述方法</vt:lpstr>
      <vt:lpstr>同步时序逻辑电路举例1</vt:lpstr>
      <vt:lpstr>同步时序逻辑电路举例2</vt:lpstr>
      <vt:lpstr>脉冲异步电路举例</vt:lpstr>
      <vt:lpstr>脉冲异步电路的分析过程</vt:lpstr>
      <vt:lpstr>9.1.2  时序逻辑电路的分析方法</vt:lpstr>
      <vt:lpstr>【例9.1】分析下面电路的逻辑功能</vt:lpstr>
      <vt:lpstr>画出状态转换表</vt:lpstr>
      <vt:lpstr>画出状态转换图</vt:lpstr>
      <vt:lpstr>计数器相关概念</vt:lpstr>
      <vt:lpstr>（4）时序图</vt:lpstr>
      <vt:lpstr>【例9.2】分析下面电路的逻辑功能</vt:lpstr>
      <vt:lpstr>状态转换表和状态图</vt:lpstr>
      <vt:lpstr>最终状态图和电路功能</vt:lpstr>
      <vt:lpstr>9.2    有限状态机 </vt:lpstr>
      <vt:lpstr>9.2.1  有限状态机概述</vt:lpstr>
      <vt:lpstr>有限状态机的分类</vt:lpstr>
      <vt:lpstr>有限状态机的表示方法</vt:lpstr>
      <vt:lpstr>有限状态机的设计方法</vt:lpstr>
      <vt:lpstr>状态机的设计要点</vt:lpstr>
      <vt:lpstr>对8个状态三种编码方式的对比</vt:lpstr>
      <vt:lpstr>状态编码的HDL定义</vt:lpstr>
      <vt:lpstr>状态转换的描述</vt:lpstr>
      <vt:lpstr>有限状态机的描述风格（1/3）</vt:lpstr>
      <vt:lpstr>有限状态机的描述风格（2/3）</vt:lpstr>
      <vt:lpstr>有限状态机的描述风格（3/3）</vt:lpstr>
      <vt:lpstr>9.2.2  Moore型有限状态机</vt:lpstr>
      <vt:lpstr>Moore型有限状态机设计举例1</vt:lpstr>
      <vt:lpstr>第2步：画出状态图</vt:lpstr>
      <vt:lpstr>第3步：用Verilog语言描述状态机</vt:lpstr>
      <vt:lpstr>序列检测器源程序（ Moore型状态机）</vt:lpstr>
      <vt:lpstr>状态机的输出信号描述 </vt:lpstr>
      <vt:lpstr>序列检测器的仿真波形</vt:lpstr>
      <vt:lpstr>Moore型有限状态机设计举例2</vt:lpstr>
      <vt:lpstr>除法电路源程序</vt:lpstr>
      <vt:lpstr>除法电路源程序（续）</vt:lpstr>
      <vt:lpstr>除法电路仿真波形</vt:lpstr>
      <vt:lpstr>9.2.3  Mealy型有限状态机</vt:lpstr>
      <vt:lpstr>序列检测器的Mealy型有限状态机状态图</vt:lpstr>
      <vt:lpstr>序列检测器源程序（Mealy型状态机）</vt:lpstr>
      <vt:lpstr>序列检测器源程序及仿真波形</vt:lpstr>
      <vt:lpstr>【例9.6】自动转换量程频率计控制器</vt:lpstr>
      <vt:lpstr>频率计控制器状态转移图（ Moore型状态机）</vt:lpstr>
      <vt:lpstr>频率计控制器源程序（1/3）</vt:lpstr>
      <vt:lpstr>频率计控制器源程序（2/3）</vt:lpstr>
      <vt:lpstr>频率计控制器源程序（3/3）</vt:lpstr>
      <vt:lpstr>频率计控制器时序仿真波形</vt:lpstr>
      <vt:lpstr>9.3    数码寄存器和移位寄存器 </vt:lpstr>
      <vt:lpstr>寄存器的定义与分类</vt:lpstr>
      <vt:lpstr>9.3.1  数码寄存器</vt:lpstr>
      <vt:lpstr>4位二进制数寄存器CT74175</vt:lpstr>
      <vt:lpstr>CT74175电路结构</vt:lpstr>
      <vt:lpstr>8位二进制数寄存器CT74273</vt:lpstr>
      <vt:lpstr>数据寄存器</vt:lpstr>
      <vt:lpstr>8位数据寄存器的HDL设计</vt:lpstr>
      <vt:lpstr>数据锁存器</vt:lpstr>
      <vt:lpstr>数据寄存器与数据锁存器的区别</vt:lpstr>
      <vt:lpstr>1位数据锁存器的HDL设计</vt:lpstr>
      <vt:lpstr>带置位和复位端的1位数据锁存器的HDL设计</vt:lpstr>
      <vt:lpstr>8位数据锁存器的HDL设计</vt:lpstr>
      <vt:lpstr>数码寄存器的应用</vt:lpstr>
      <vt:lpstr>9.3.2  移位寄存器（移存器）</vt:lpstr>
      <vt:lpstr>串入串出、串入并出移位寄存器</vt:lpstr>
      <vt:lpstr>4位右移移位寄存器</vt:lpstr>
      <vt:lpstr>4位右移移位寄存器工作方式</vt:lpstr>
      <vt:lpstr>4位串行输入、串/并行输出双向移位寄存器</vt:lpstr>
      <vt:lpstr>4位串行输入、串/并行输出双向移位寄存器工作原理</vt:lpstr>
      <vt:lpstr>4位串行输入、串/并行输出双向移位寄存器输出波形</vt:lpstr>
      <vt:lpstr>9.3.3  集成移位寄存器</vt:lpstr>
      <vt:lpstr>串入、并入－串出单向移位寄存器</vt:lpstr>
      <vt:lpstr>4位双向移位寄存器CT74194</vt:lpstr>
      <vt:lpstr>CT74194电路结构图</vt:lpstr>
      <vt:lpstr>集成移位寄存器扩展方法</vt:lpstr>
      <vt:lpstr>集成移位寄存器的用途</vt:lpstr>
      <vt:lpstr>用移位寄存器实现环形计数器 </vt:lpstr>
      <vt:lpstr>用移位寄存器实现扭环形计数器</vt:lpstr>
      <vt:lpstr>4位格雷码计数器输出波形</vt:lpstr>
      <vt:lpstr>4位格雷码计数器也是序列信号发生器</vt:lpstr>
      <vt:lpstr>4位移位寄存器的应用——节日彩灯控制电路</vt:lpstr>
      <vt:lpstr>节日彩灯控制电路连接图</vt:lpstr>
      <vt:lpstr>节日彩灯控制电路工作原理</vt:lpstr>
      <vt:lpstr>9.4    计数器</vt:lpstr>
      <vt:lpstr>9.4.1  同步计数器</vt:lpstr>
      <vt:lpstr>同步计数器的分析方法</vt:lpstr>
      <vt:lpstr>状态转换表</vt:lpstr>
      <vt:lpstr>状态转换图和时序图</vt:lpstr>
      <vt:lpstr>电路功能</vt:lpstr>
      <vt:lpstr>同步计数器的特点</vt:lpstr>
      <vt:lpstr>【例9.13】同步计数器的分析</vt:lpstr>
      <vt:lpstr>状态转换表</vt:lpstr>
      <vt:lpstr>状态转换图和时序图</vt:lpstr>
      <vt:lpstr>二进制加法计数器的特点</vt:lpstr>
      <vt:lpstr>同步计数器练习题</vt:lpstr>
      <vt:lpstr>同步计数器练习详解（1/2）</vt:lpstr>
      <vt:lpstr>同步计数器练习详解（2/2）</vt:lpstr>
      <vt:lpstr>9.4.2  异步计数器 </vt:lpstr>
      <vt:lpstr>1、异步二进制计数器 </vt:lpstr>
      <vt:lpstr>异步二进制计数器的状态转换表</vt:lpstr>
      <vt:lpstr>异步二进制计数器的状态转换图和时序图</vt:lpstr>
      <vt:lpstr>【例9.15】异步二进制减法计数器</vt:lpstr>
      <vt:lpstr>异步二进制减法计数器的状态转换表</vt:lpstr>
      <vt:lpstr>异步二进制减法计数器时序图和电路特点</vt:lpstr>
      <vt:lpstr>如何用D-FF构成异步二进制加法计数器（M=8） ？</vt:lpstr>
      <vt:lpstr>画出电路图</vt:lpstr>
      <vt:lpstr>异步二进制加法计数器的实际时序图</vt:lpstr>
      <vt:lpstr>思考题</vt:lpstr>
      <vt:lpstr>思考题的分析思路</vt:lpstr>
      <vt:lpstr>思考题的状态转换图</vt:lpstr>
      <vt:lpstr>二进制计数器的设计方法</vt:lpstr>
      <vt:lpstr>n位二进制异步计数器总结</vt:lpstr>
      <vt:lpstr>2、用反馈复位法实现异步M制计数器 </vt:lpstr>
      <vt:lpstr>【例9.16】用反馈复位法设计异步十进制加法计数器</vt:lpstr>
      <vt:lpstr>异步十进制加法计数器时序图</vt:lpstr>
      <vt:lpstr>异步十进制激发计数器状态转换图 </vt:lpstr>
      <vt:lpstr>反馈复位改进电路</vt:lpstr>
      <vt:lpstr>反馈复位改进电路的时序图</vt:lpstr>
      <vt:lpstr>9.4.3  集成计数器</vt:lpstr>
      <vt:lpstr>同步二进制加法计数器74161/74163的电路图</vt:lpstr>
      <vt:lpstr>74161/74163的时序图</vt:lpstr>
      <vt:lpstr>同步十进制加法计数器74160/162的电路图</vt:lpstr>
      <vt:lpstr>PowerPoint 演示文稿</vt:lpstr>
      <vt:lpstr>纹波模式进位电路构成N位同步计数器</vt:lpstr>
      <vt:lpstr>由74160构成的3位BCD计数器</vt:lpstr>
      <vt:lpstr>由74160构成的3位BCD计数器仿真波形</vt:lpstr>
      <vt:lpstr>集成计数器的同步扩展 </vt:lpstr>
      <vt:lpstr>集成计数器的同步扩展——原理分析 </vt:lpstr>
      <vt:lpstr>状态转换表</vt:lpstr>
      <vt:lpstr>集成计数器的异步扩展（异步法）</vt:lpstr>
      <vt:lpstr>集成计数器的异步扩展——原理分析</vt:lpstr>
      <vt:lpstr>集成计数器实现M进制计数 </vt:lpstr>
      <vt:lpstr>（1）输出C预置法 </vt:lpstr>
      <vt:lpstr>输出C预置法举例 </vt:lpstr>
      <vt:lpstr>（2）输出Q预置法</vt:lpstr>
      <vt:lpstr>输出Q预置法举例</vt:lpstr>
      <vt:lpstr>3种改变模值方法比较 </vt:lpstr>
      <vt:lpstr>9.5  基于Verilog HDL的时序逻辑电路设计 </vt:lpstr>
      <vt:lpstr>9.5.1  数码寄存器的设计 </vt:lpstr>
      <vt:lpstr>CT74273的电路结构图</vt:lpstr>
      <vt:lpstr>CT74273的HDL设计 </vt:lpstr>
      <vt:lpstr>8D锁存器（三态输出）CT74373的设计</vt:lpstr>
      <vt:lpstr>CT74373的HDL设计 </vt:lpstr>
      <vt:lpstr>CT74373的仿真波形图 </vt:lpstr>
      <vt:lpstr>9.5.2  移位寄存器的设计</vt:lpstr>
      <vt:lpstr>移位寄存器的HDL设计</vt:lpstr>
      <vt:lpstr>8位双向移位寄存器的仿真波形</vt:lpstr>
      <vt:lpstr>9.5.3  计数器的设计</vt:lpstr>
      <vt:lpstr> CT74160的HDL设计</vt:lpstr>
      <vt:lpstr> CT74160的HDL设计（续）</vt:lpstr>
      <vt:lpstr>CT74160的仿真波形图</vt:lpstr>
      <vt:lpstr>【例9.24】二进制同步计数器CT74161(异步清除)</vt:lpstr>
      <vt:lpstr>CT74161的HDL设计</vt:lpstr>
      <vt:lpstr>CT74161的HDL设计（续）</vt:lpstr>
      <vt:lpstr>CT74161的仿真波形图</vt:lpstr>
      <vt:lpstr>【例9.25】同步计数器CT74163（同步清除）</vt:lpstr>
      <vt:lpstr>CT74163的HDL设计</vt:lpstr>
      <vt:lpstr>CT74163的设计的仿真波形图</vt:lpstr>
      <vt:lpstr>4、同步加/减计数器CT74191</vt:lpstr>
      <vt:lpstr>CT74191的HDL设计</vt:lpstr>
      <vt:lpstr>CT74191的HDL设计（续）</vt:lpstr>
      <vt:lpstr>CT74191的仿真波形图</vt:lpstr>
      <vt:lpstr>计数器同步清零与异步清零</vt:lpstr>
      <vt:lpstr>计数器同步清零与异步清零（续）</vt:lpstr>
      <vt:lpstr>9.5.4  顺序脉冲发生器的设计 </vt:lpstr>
      <vt:lpstr>顺序脉冲发生器的HDL设计 </vt:lpstr>
      <vt:lpstr>顺序脉冲发生器的仿真波形图</vt:lpstr>
      <vt:lpstr>9.5.5  序列信号发生器的设计</vt:lpstr>
      <vt:lpstr>序列信号发生器的电路结构图</vt:lpstr>
      <vt:lpstr>序列信号发生器的HDL设计（有错）</vt:lpstr>
      <vt:lpstr>序列信号发生器的仿真波形图（不正确）</vt:lpstr>
      <vt:lpstr>序列信号发生器的改进设计</vt:lpstr>
      <vt:lpstr>改进的序列信号发生器的仿真波形图</vt:lpstr>
      <vt:lpstr>【例9.29】伪随机码发生器的设计</vt:lpstr>
      <vt:lpstr>伪随机码发生器的设计思路</vt:lpstr>
      <vt:lpstr>修改反馈函数</vt:lpstr>
      <vt:lpstr>修改反馈函数后伪随机码发生器的HDL设计</vt:lpstr>
      <vt:lpstr>修改反馈函数后伪随机码发生器的仿真波形图</vt:lpstr>
      <vt:lpstr>9.5.6  序列信号检测器的设计</vt:lpstr>
      <vt:lpstr>序列信号检测器的HDL设计</vt:lpstr>
      <vt:lpstr>7位序列信号检测器的仿真波形图</vt:lpstr>
      <vt:lpstr>【例9.29】状态机设计实例</vt:lpstr>
      <vt:lpstr>解答分析</vt:lpstr>
      <vt:lpstr>定义逻辑状态的含义</vt:lpstr>
      <vt:lpstr>状态转换图（ Mealy型状态机）</vt:lpstr>
      <vt:lpstr>咖啡产品包装线检测电路源程序（1/2）</vt:lpstr>
      <vt:lpstr>咖啡产品包装线检测电路源程序（2/2）</vt:lpstr>
      <vt:lpstr>咖啡产品包装线检测电路仿真波形</vt:lpstr>
      <vt:lpstr>本章小结</vt:lpstr>
      <vt:lpstr>2、时序逻辑电路的分析方法</vt:lpstr>
      <vt:lpstr>3、利用触发器构成计数器的设计方法</vt:lpstr>
      <vt:lpstr>4、有限状态机 </vt:lpstr>
      <vt:lpstr>有限状态机的设计</vt:lpstr>
      <vt:lpstr>5、寄存器</vt:lpstr>
      <vt:lpstr>（1）数码寄存器</vt:lpstr>
      <vt:lpstr>（2）移位寄存器（移存器）</vt:lpstr>
      <vt:lpstr>6、计数器</vt:lpstr>
      <vt:lpstr>（1）同步计数器</vt:lpstr>
      <vt:lpstr>（2）异步计数器 </vt:lpstr>
      <vt:lpstr>（3）集成计数器</vt:lpstr>
      <vt:lpstr>7、时序逻辑电路的HDL设计 </vt:lpstr>
      <vt:lpstr>顺序脉冲发生器和序列信号发生器</vt:lpstr>
      <vt:lpstr>伪随机码发生器</vt:lpstr>
      <vt:lpstr>序列信号检测器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문보라</dc:creator>
  <cp:lastModifiedBy>User</cp:lastModifiedBy>
  <cp:revision>1440</cp:revision>
  <dcterms:created xsi:type="dcterms:W3CDTF">2004-02-28T11:56:00Z</dcterms:created>
  <dcterms:modified xsi:type="dcterms:W3CDTF">2022-11-15T16:05:51Z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